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261" r:id="rId3"/>
    <p:sldId id="329" r:id="rId4"/>
    <p:sldId id="286" r:id="rId5"/>
    <p:sldId id="271" r:id="rId6"/>
    <p:sldId id="314" r:id="rId7"/>
    <p:sldId id="269" r:id="rId8"/>
    <p:sldId id="331" r:id="rId9"/>
    <p:sldId id="332" r:id="rId10"/>
    <p:sldId id="323" r:id="rId11"/>
    <p:sldId id="336" r:id="rId12"/>
    <p:sldId id="315" r:id="rId13"/>
    <p:sldId id="333" r:id="rId14"/>
    <p:sldId id="334" r:id="rId15"/>
    <p:sldId id="337" r:id="rId16"/>
    <p:sldId id="330" r:id="rId17"/>
    <p:sldId id="343" r:id="rId18"/>
    <p:sldId id="313" r:id="rId19"/>
    <p:sldId id="335" r:id="rId20"/>
    <p:sldId id="259" r:id="rId21"/>
    <p:sldId id="341" r:id="rId22"/>
    <p:sldId id="342" r:id="rId23"/>
  </p:sldIdLst>
  <p:sldSz cx="9144000" cy="5143500" type="screen16x9"/>
  <p:notesSz cx="6858000" cy="9144000"/>
  <p:embeddedFontLst>
    <p:embeddedFont>
      <p:font typeface="Anaheim" panose="02000503000000000000" pitchFamily="2" charset="77"/>
      <p:regular r:id="rId25"/>
    </p:embeddedFont>
    <p:embeddedFont>
      <p:font typeface="Bebas Neue" panose="020B0606020202050201" pitchFamily="34" charset="77"/>
      <p:regular r:id="rId26"/>
    </p:embeddedFont>
    <p:embeddedFont>
      <p:font typeface="Mulish" pitchFamily="2" charset="77"/>
      <p:regular r:id="rId27"/>
      <p:bold r:id="rId28"/>
      <p:italic r:id="rId29"/>
      <p:boldItalic r:id="rId30"/>
    </p:embeddedFont>
    <p:embeddedFont>
      <p:font typeface="Poppins"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A32F0-3315-FE43-8C98-8118CB72A46D}" v="3585" dt="2023-06-05T12:28:58.170"/>
    <p1510:client id="{CE7C2B47-23BC-9548-7504-03D92AD6C481}" v="18" dt="2023-06-05T08:05:06.725"/>
  </p1510:revLst>
</p1510:revInfo>
</file>

<file path=ppt/tableStyles.xml><?xml version="1.0" encoding="utf-8"?>
<a:tblStyleLst xmlns:a="http://schemas.openxmlformats.org/drawingml/2006/main" def="{3482CABA-7E71-4D52-8DF9-97D75816C7E5}">
  <a:tblStyle styleId="{3482CABA-7E71-4D52-8DF9-97D75816C7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326D38-E06E-4488-AF20-6E3D04A90B7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60" d="100"/>
          <a:sy n="160"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e138e1f5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e138e1f5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6491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32732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55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665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1165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6552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113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476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93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57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7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70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96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62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57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e13d40022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e13d40022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71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825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4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31883" y="-559784"/>
            <a:ext cx="2957648" cy="2770028"/>
            <a:chOff x="-1231883" y="-559784"/>
            <a:chExt cx="2957648" cy="2770028"/>
          </a:xfrm>
        </p:grpSpPr>
        <p:sp>
          <p:nvSpPr>
            <p:cNvPr id="10" name="Google Shape;10;p2"/>
            <p:cNvSpPr/>
            <p:nvPr/>
          </p:nvSpPr>
          <p:spPr>
            <a:xfrm>
              <a:off x="-862352" y="-559784"/>
              <a:ext cx="2588117" cy="2512345"/>
            </a:xfrm>
            <a:custGeom>
              <a:avLst/>
              <a:gdLst/>
              <a:ahLst/>
              <a:cxnLst/>
              <a:rect l="l" t="t" r="r" b="b"/>
              <a:pathLst>
                <a:path w="83582" h="81135" extrusionOk="0">
                  <a:moveTo>
                    <a:pt x="80335" y="0"/>
                  </a:moveTo>
                  <a:cubicBezTo>
                    <a:pt x="79578" y="0"/>
                    <a:pt x="78822" y="288"/>
                    <a:pt x="78247" y="863"/>
                  </a:cubicBezTo>
                  <a:lnTo>
                    <a:pt x="60717" y="18393"/>
                  </a:lnTo>
                  <a:cubicBezTo>
                    <a:pt x="60039" y="19071"/>
                    <a:pt x="59149" y="19410"/>
                    <a:pt x="58258" y="19410"/>
                  </a:cubicBezTo>
                  <a:cubicBezTo>
                    <a:pt x="57367" y="19410"/>
                    <a:pt x="56475" y="19071"/>
                    <a:pt x="55792" y="18393"/>
                  </a:cubicBezTo>
                  <a:cubicBezTo>
                    <a:pt x="55114" y="17715"/>
                    <a:pt x="54224" y="17376"/>
                    <a:pt x="53335" y="17376"/>
                  </a:cubicBezTo>
                  <a:cubicBezTo>
                    <a:pt x="52445" y="17376"/>
                    <a:pt x="51555" y="17715"/>
                    <a:pt x="50877" y="18393"/>
                  </a:cubicBezTo>
                  <a:lnTo>
                    <a:pt x="19198" y="50071"/>
                  </a:lnTo>
                  <a:cubicBezTo>
                    <a:pt x="17905" y="51356"/>
                    <a:pt x="17905" y="53453"/>
                    <a:pt x="19198" y="54746"/>
                  </a:cubicBezTo>
                  <a:cubicBezTo>
                    <a:pt x="20492" y="56031"/>
                    <a:pt x="20492" y="58127"/>
                    <a:pt x="19198" y="59421"/>
                  </a:cubicBezTo>
                  <a:lnTo>
                    <a:pt x="749" y="77869"/>
                  </a:lnTo>
                  <a:cubicBezTo>
                    <a:pt x="0" y="78619"/>
                    <a:pt x="0" y="79823"/>
                    <a:pt x="749" y="80572"/>
                  </a:cubicBezTo>
                  <a:cubicBezTo>
                    <a:pt x="1120" y="80947"/>
                    <a:pt x="1608" y="81134"/>
                    <a:pt x="2098" y="81134"/>
                  </a:cubicBezTo>
                  <a:cubicBezTo>
                    <a:pt x="2587" y="81134"/>
                    <a:pt x="3078" y="80947"/>
                    <a:pt x="3452" y="80572"/>
                  </a:cubicBezTo>
                  <a:lnTo>
                    <a:pt x="9849" y="74176"/>
                  </a:lnTo>
                  <a:cubicBezTo>
                    <a:pt x="10429" y="73601"/>
                    <a:pt x="11185" y="73313"/>
                    <a:pt x="11941" y="73313"/>
                  </a:cubicBezTo>
                  <a:cubicBezTo>
                    <a:pt x="12697" y="73313"/>
                    <a:pt x="13453" y="73601"/>
                    <a:pt x="14033" y="74176"/>
                  </a:cubicBezTo>
                  <a:cubicBezTo>
                    <a:pt x="14608" y="74756"/>
                    <a:pt x="15364" y="75046"/>
                    <a:pt x="16121" y="75046"/>
                  </a:cubicBezTo>
                  <a:cubicBezTo>
                    <a:pt x="16879" y="75046"/>
                    <a:pt x="17637" y="74756"/>
                    <a:pt x="18217" y="74176"/>
                  </a:cubicBezTo>
                  <a:lnTo>
                    <a:pt x="19323" y="73070"/>
                  </a:lnTo>
                  <a:cubicBezTo>
                    <a:pt x="20104" y="72289"/>
                    <a:pt x="21127" y="71899"/>
                    <a:pt x="22151" y="71899"/>
                  </a:cubicBezTo>
                  <a:cubicBezTo>
                    <a:pt x="23175" y="71899"/>
                    <a:pt x="24198" y="72289"/>
                    <a:pt x="24979" y="73070"/>
                  </a:cubicBezTo>
                  <a:cubicBezTo>
                    <a:pt x="25760" y="73850"/>
                    <a:pt x="26783" y="74241"/>
                    <a:pt x="27807" y="74241"/>
                  </a:cubicBezTo>
                  <a:cubicBezTo>
                    <a:pt x="28831" y="74241"/>
                    <a:pt x="29854" y="73850"/>
                    <a:pt x="30635" y="73070"/>
                  </a:cubicBezTo>
                  <a:lnTo>
                    <a:pt x="36175" y="67539"/>
                  </a:lnTo>
                  <a:cubicBezTo>
                    <a:pt x="36987" y="66718"/>
                    <a:pt x="36987" y="65398"/>
                    <a:pt x="36175" y="64586"/>
                  </a:cubicBezTo>
                  <a:cubicBezTo>
                    <a:pt x="35363" y="63765"/>
                    <a:pt x="35363" y="62445"/>
                    <a:pt x="36175" y="61633"/>
                  </a:cubicBezTo>
                  <a:lnTo>
                    <a:pt x="59325" y="38483"/>
                  </a:lnTo>
                  <a:cubicBezTo>
                    <a:pt x="60752" y="37056"/>
                    <a:pt x="60752" y="34745"/>
                    <a:pt x="59325" y="33318"/>
                  </a:cubicBezTo>
                  <a:cubicBezTo>
                    <a:pt x="57898" y="31890"/>
                    <a:pt x="57898" y="29571"/>
                    <a:pt x="59325" y="28153"/>
                  </a:cubicBezTo>
                  <a:lnTo>
                    <a:pt x="82431" y="5047"/>
                  </a:lnTo>
                  <a:cubicBezTo>
                    <a:pt x="83581" y="3887"/>
                    <a:pt x="83581" y="2023"/>
                    <a:pt x="82431" y="863"/>
                  </a:cubicBezTo>
                  <a:cubicBezTo>
                    <a:pt x="81851" y="288"/>
                    <a:pt x="81092" y="0"/>
                    <a:pt x="8033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70099" y="-295928"/>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231883" y="10261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24869" y="102635"/>
              <a:ext cx="235396" cy="222267"/>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1490" y="483865"/>
              <a:ext cx="136772" cy="124634"/>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65823" y="-22177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13225" y="1112263"/>
            <a:ext cx="4853700" cy="21885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800">
                <a:latin typeface="Mulish"/>
                <a:ea typeface="Mulish"/>
                <a:cs typeface="Mulish"/>
                <a:sym typeface="Mulis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49" y="3555438"/>
            <a:ext cx="4853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 name="Google Shape;18;p2"/>
          <p:cNvSpPr>
            <a:spLocks noGrp="1"/>
          </p:cNvSpPr>
          <p:nvPr>
            <p:ph type="pic" idx="2"/>
          </p:nvPr>
        </p:nvSpPr>
        <p:spPr>
          <a:xfrm>
            <a:off x="5987100" y="666650"/>
            <a:ext cx="2400600" cy="3810300"/>
          </a:xfrm>
          <a:prstGeom prst="roundRect">
            <a:avLst>
              <a:gd name="adj" fmla="val 16667"/>
            </a:avLst>
          </a:prstGeom>
          <a:noFill/>
          <a:ln>
            <a:noFill/>
          </a:ln>
        </p:spPr>
      </p:sp>
      <p:grpSp>
        <p:nvGrpSpPr>
          <p:cNvPr id="19" name="Google Shape;19;p2"/>
          <p:cNvGrpSpPr/>
          <p:nvPr/>
        </p:nvGrpSpPr>
        <p:grpSpPr>
          <a:xfrm>
            <a:off x="7323152" y="3075647"/>
            <a:ext cx="2433168" cy="2470128"/>
            <a:chOff x="7323152" y="3075647"/>
            <a:chExt cx="2433168" cy="2470128"/>
          </a:xfrm>
        </p:grpSpPr>
        <p:sp>
          <p:nvSpPr>
            <p:cNvPr id="20" name="Google Shape;20;p2"/>
            <p:cNvSpPr/>
            <p:nvPr/>
          </p:nvSpPr>
          <p:spPr>
            <a:xfrm>
              <a:off x="7864911" y="3662237"/>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31952" y="3426273"/>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23152" y="3075647"/>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62003" y="4697920"/>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99158" y="4511966"/>
            <a:ext cx="1630121" cy="918174"/>
            <a:chOff x="-699158" y="4511966"/>
            <a:chExt cx="1630121" cy="918174"/>
          </a:xfrm>
        </p:grpSpPr>
        <p:sp>
          <p:nvSpPr>
            <p:cNvPr id="25" name="Google Shape;25;p2"/>
            <p:cNvSpPr/>
            <p:nvPr/>
          </p:nvSpPr>
          <p:spPr>
            <a:xfrm>
              <a:off x="-699158"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46742"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340077" y="-1650528"/>
            <a:ext cx="2433168" cy="2432022"/>
            <a:chOff x="8340077" y="-1650528"/>
            <a:chExt cx="2433168" cy="2432022"/>
          </a:xfrm>
        </p:grpSpPr>
        <p:sp>
          <p:nvSpPr>
            <p:cNvPr id="28" name="Google Shape;28;p2"/>
            <p:cNvSpPr/>
            <p:nvPr/>
          </p:nvSpPr>
          <p:spPr>
            <a:xfrm>
              <a:off x="8601570"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97876"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40077"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713250" y="952475"/>
            <a:ext cx="7717500" cy="964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6" name="Google Shape;146;p8"/>
          <p:cNvSpPr>
            <a:spLocks noGrp="1"/>
          </p:cNvSpPr>
          <p:nvPr>
            <p:ph type="pic" idx="2"/>
          </p:nvPr>
        </p:nvSpPr>
        <p:spPr>
          <a:xfrm>
            <a:off x="713250" y="2401850"/>
            <a:ext cx="7717500" cy="2012100"/>
          </a:xfrm>
          <a:prstGeom prst="roundRect">
            <a:avLst>
              <a:gd name="adj" fmla="val 16667"/>
            </a:avLst>
          </a:prstGeom>
          <a:noFill/>
          <a:ln>
            <a:noFill/>
          </a:ln>
        </p:spPr>
      </p:sp>
      <p:sp>
        <p:nvSpPr>
          <p:cNvPr id="147" name="Google Shape;147;p8"/>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10800000" flipH="1">
            <a:off x="-1029717" y="-1028248"/>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10800000" flipH="1">
            <a:off x="207734" y="171856"/>
            <a:ext cx="254196" cy="239749"/>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10800000" flipH="1">
            <a:off x="-340126" y="3889160"/>
            <a:ext cx="1387268" cy="1374449"/>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61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5"/>
          <p:cNvSpPr txBox="1">
            <a:spLocks noGrp="1"/>
          </p:cNvSpPr>
          <p:nvPr>
            <p:ph type="subTitle" idx="1"/>
          </p:nvPr>
        </p:nvSpPr>
        <p:spPr>
          <a:xfrm>
            <a:off x="4979104"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6" name="Google Shape;76;p5"/>
          <p:cNvSpPr txBox="1">
            <a:spLocks noGrp="1"/>
          </p:cNvSpPr>
          <p:nvPr>
            <p:ph type="subTitle" idx="2"/>
          </p:nvPr>
        </p:nvSpPr>
        <p:spPr>
          <a:xfrm>
            <a:off x="1659525" y="3868077"/>
            <a:ext cx="2505600" cy="73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 name="Google Shape;77;p5"/>
          <p:cNvSpPr txBox="1">
            <a:spLocks noGrp="1"/>
          </p:cNvSpPr>
          <p:nvPr>
            <p:ph type="subTitle" idx="3"/>
          </p:nvPr>
        </p:nvSpPr>
        <p:spPr>
          <a:xfrm>
            <a:off x="49791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5"/>
          <p:cNvSpPr txBox="1">
            <a:spLocks noGrp="1"/>
          </p:cNvSpPr>
          <p:nvPr>
            <p:ph type="subTitle" idx="4"/>
          </p:nvPr>
        </p:nvSpPr>
        <p:spPr>
          <a:xfrm>
            <a:off x="1659300" y="3429000"/>
            <a:ext cx="2505600" cy="51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9" name="Google Shape;79;p5"/>
          <p:cNvGrpSpPr/>
          <p:nvPr/>
        </p:nvGrpSpPr>
        <p:grpSpPr>
          <a:xfrm>
            <a:off x="-2009786" y="-2487656"/>
            <a:ext cx="13243776" cy="10032855"/>
            <a:chOff x="-2009786" y="-2487656"/>
            <a:chExt cx="13243776" cy="10032855"/>
          </a:xfrm>
        </p:grpSpPr>
        <p:sp>
          <p:nvSpPr>
            <p:cNvPr id="80" name="Google Shape;80;p5"/>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554899" y="4153221"/>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789344" y="4651055"/>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8"/>
        <p:cNvGrpSpPr/>
        <p:nvPr/>
      </p:nvGrpSpPr>
      <p:grpSpPr>
        <a:xfrm>
          <a:off x="0" y="0"/>
          <a:ext cx="0" cy="0"/>
          <a:chOff x="0" y="0"/>
          <a:chExt cx="0" cy="0"/>
        </a:xfrm>
      </p:grpSpPr>
      <p:sp>
        <p:nvSpPr>
          <p:cNvPr id="169" name="Google Shape;169;p9"/>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txBox="1">
            <a:spLocks noGrp="1"/>
          </p:cNvSpPr>
          <p:nvPr>
            <p:ph type="title"/>
          </p:nvPr>
        </p:nvSpPr>
        <p:spPr>
          <a:xfrm>
            <a:off x="3564338" y="1267111"/>
            <a:ext cx="4746900" cy="858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0" name="Google Shape;190;p9"/>
          <p:cNvSpPr txBox="1">
            <a:spLocks noGrp="1"/>
          </p:cNvSpPr>
          <p:nvPr>
            <p:ph type="subTitle" idx="1"/>
          </p:nvPr>
        </p:nvSpPr>
        <p:spPr>
          <a:xfrm>
            <a:off x="3564338" y="2125289"/>
            <a:ext cx="4746900" cy="175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9"/>
          <p:cNvSpPr>
            <a:spLocks noGrp="1"/>
          </p:cNvSpPr>
          <p:nvPr>
            <p:ph type="pic" idx="2"/>
          </p:nvPr>
        </p:nvSpPr>
        <p:spPr>
          <a:xfrm>
            <a:off x="832763" y="808050"/>
            <a:ext cx="2324100" cy="3527400"/>
          </a:xfrm>
          <a:prstGeom prst="roundRect">
            <a:avLst>
              <a:gd name="adj" fmla="val 16667"/>
            </a:avLst>
          </a:prstGeom>
          <a:noFill/>
          <a:ln>
            <a:noFill/>
          </a:ln>
        </p:spPr>
      </p:sp>
      <p:grpSp>
        <p:nvGrpSpPr>
          <p:cNvPr id="192" name="Google Shape;192;p9"/>
          <p:cNvGrpSpPr/>
          <p:nvPr/>
        </p:nvGrpSpPr>
        <p:grpSpPr>
          <a:xfrm>
            <a:off x="-1171434" y="-1652865"/>
            <a:ext cx="1691889" cy="2035788"/>
            <a:chOff x="-1171434" y="-1652865"/>
            <a:chExt cx="1691889" cy="2035788"/>
          </a:xfrm>
        </p:grpSpPr>
        <p:sp>
          <p:nvSpPr>
            <p:cNvPr id="193" name="Google Shape;193;p9"/>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9"/>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13"/>
          <p:cNvSpPr txBox="1">
            <a:spLocks noGrp="1"/>
          </p:cNvSpPr>
          <p:nvPr>
            <p:ph type="subTitle" idx="1"/>
          </p:nvPr>
        </p:nvSpPr>
        <p:spPr>
          <a:xfrm>
            <a:off x="719988"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subTitle" idx="2"/>
          </p:nvPr>
        </p:nvSpPr>
        <p:spPr>
          <a:xfrm>
            <a:off x="4288613" y="2208150"/>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3"/>
          <p:cNvSpPr txBox="1">
            <a:spLocks noGrp="1"/>
          </p:cNvSpPr>
          <p:nvPr>
            <p:ph type="subTitle" idx="3"/>
          </p:nvPr>
        </p:nvSpPr>
        <p:spPr>
          <a:xfrm>
            <a:off x="719988"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subTitle" idx="4"/>
          </p:nvPr>
        </p:nvSpPr>
        <p:spPr>
          <a:xfrm>
            <a:off x="4288613" y="3941341"/>
            <a:ext cx="278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13"/>
          <p:cNvSpPr txBox="1">
            <a:spLocks noGrp="1"/>
          </p:cNvSpPr>
          <p:nvPr>
            <p:ph type="title" idx="5" hasCustomPrompt="1"/>
          </p:nvPr>
        </p:nvSpPr>
        <p:spPr>
          <a:xfrm>
            <a:off x="720034"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6" name="Google Shape;236;p13"/>
          <p:cNvSpPr txBox="1">
            <a:spLocks noGrp="1"/>
          </p:cNvSpPr>
          <p:nvPr>
            <p:ph type="title" idx="6" hasCustomPrompt="1"/>
          </p:nvPr>
        </p:nvSpPr>
        <p:spPr>
          <a:xfrm>
            <a:off x="720034"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title" idx="7" hasCustomPrompt="1"/>
          </p:nvPr>
        </p:nvSpPr>
        <p:spPr>
          <a:xfrm>
            <a:off x="4288608" y="1353500"/>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8" name="Google Shape;238;p13"/>
          <p:cNvSpPr txBox="1">
            <a:spLocks noGrp="1"/>
          </p:cNvSpPr>
          <p:nvPr>
            <p:ph type="title" idx="8" hasCustomPrompt="1"/>
          </p:nvPr>
        </p:nvSpPr>
        <p:spPr>
          <a:xfrm>
            <a:off x="4288608" y="3086175"/>
            <a:ext cx="2782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9"/>
          </p:nvPr>
        </p:nvSpPr>
        <p:spPr>
          <a:xfrm>
            <a:off x="719988"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0" name="Google Shape;240;p13"/>
          <p:cNvSpPr txBox="1">
            <a:spLocks noGrp="1"/>
          </p:cNvSpPr>
          <p:nvPr>
            <p:ph type="subTitle" idx="13"/>
          </p:nvPr>
        </p:nvSpPr>
        <p:spPr>
          <a:xfrm>
            <a:off x="4288613" y="1724900"/>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13"/>
          <p:cNvSpPr txBox="1">
            <a:spLocks noGrp="1"/>
          </p:cNvSpPr>
          <p:nvPr>
            <p:ph type="subTitle" idx="14"/>
          </p:nvPr>
        </p:nvSpPr>
        <p:spPr>
          <a:xfrm>
            <a:off x="719988"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2" name="Google Shape;242;p13"/>
          <p:cNvSpPr txBox="1">
            <a:spLocks noGrp="1"/>
          </p:cNvSpPr>
          <p:nvPr>
            <p:ph type="subTitle" idx="15"/>
          </p:nvPr>
        </p:nvSpPr>
        <p:spPr>
          <a:xfrm>
            <a:off x="4288613" y="3457572"/>
            <a:ext cx="2782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43" name="Google Shape;243;p13"/>
          <p:cNvGrpSpPr/>
          <p:nvPr/>
        </p:nvGrpSpPr>
        <p:grpSpPr>
          <a:xfrm>
            <a:off x="-2009786" y="-2487656"/>
            <a:ext cx="13243776" cy="10032855"/>
            <a:chOff x="-2009786" y="-2487656"/>
            <a:chExt cx="13243776" cy="10032855"/>
          </a:xfrm>
        </p:grpSpPr>
        <p:sp>
          <p:nvSpPr>
            <p:cNvPr id="244" name="Google Shape;244;p1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6842630" y="472552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789344" y="4657957"/>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72057" y="-11924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17380" y="-182596"/>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435413" y="200783"/>
              <a:ext cx="1387200" cy="1374417"/>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86753" y="-193601"/>
              <a:ext cx="1762031" cy="992144"/>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23174" y="750164"/>
              <a:ext cx="183659" cy="167280"/>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14969" y="-1264697"/>
              <a:ext cx="2629872" cy="2628626"/>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590739" y="-1935971"/>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9"/>
        <p:cNvGrpSpPr/>
        <p:nvPr/>
      </p:nvGrpSpPr>
      <p:grpSpPr>
        <a:xfrm>
          <a:off x="0" y="0"/>
          <a:ext cx="0" cy="0"/>
          <a:chOff x="0" y="0"/>
          <a:chExt cx="0" cy="0"/>
        </a:xfrm>
      </p:grpSpPr>
      <p:sp>
        <p:nvSpPr>
          <p:cNvPr id="540" name="Google Shape;5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1" name="Google Shape;541;p25"/>
          <p:cNvSpPr txBox="1">
            <a:spLocks noGrp="1"/>
          </p:cNvSpPr>
          <p:nvPr>
            <p:ph type="subTitle" idx="1"/>
          </p:nvPr>
        </p:nvSpPr>
        <p:spPr>
          <a:xfrm>
            <a:off x="485704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2" name="Google Shape;542;p25"/>
          <p:cNvSpPr txBox="1">
            <a:spLocks noGrp="1"/>
          </p:cNvSpPr>
          <p:nvPr>
            <p:ph type="subTitle" idx="2"/>
          </p:nvPr>
        </p:nvSpPr>
        <p:spPr>
          <a:xfrm>
            <a:off x="720000" y="1775025"/>
            <a:ext cx="3567000" cy="21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43" name="Google Shape;543;p25"/>
          <p:cNvGrpSpPr/>
          <p:nvPr/>
        </p:nvGrpSpPr>
        <p:grpSpPr>
          <a:xfrm>
            <a:off x="-2066972" y="-2217081"/>
            <a:ext cx="13199359" cy="9519188"/>
            <a:chOff x="-2066972" y="-2217081"/>
            <a:chExt cx="13199359" cy="9519188"/>
          </a:xfrm>
        </p:grpSpPr>
        <p:sp>
          <p:nvSpPr>
            <p:cNvPr id="544" name="Google Shape;544;p25"/>
            <p:cNvSpPr/>
            <p:nvPr/>
          </p:nvSpPr>
          <p:spPr>
            <a:xfrm rot="10800000" flipH="1">
              <a:off x="-843369" y="-745277"/>
              <a:ext cx="1192493" cy="1185403"/>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rot="10800000" flipH="1">
              <a:off x="8348568" y="541752"/>
              <a:ext cx="1760547" cy="991637"/>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rot="10800000" flipH="1">
              <a:off x="7568838" y="-983176"/>
              <a:ext cx="2202389" cy="2058821"/>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rot="10800000" flipH="1">
              <a:off x="7468760" y="-170708"/>
              <a:ext cx="1386125" cy="1373316"/>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10800000" flipH="1">
              <a:off x="7259643" y="-677429"/>
              <a:ext cx="1804390" cy="1793053"/>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10800000" flipH="1">
              <a:off x="8854873" y="1202606"/>
              <a:ext cx="254230" cy="240050"/>
            </a:xfrm>
            <a:custGeom>
              <a:avLst/>
              <a:gdLst/>
              <a:ahLst/>
              <a:cxnLst/>
              <a:rect l="l" t="t" r="r" b="b"/>
              <a:pathLst>
                <a:path w="7602" h="7178" extrusionOk="0">
                  <a:moveTo>
                    <a:pt x="5219" y="0"/>
                  </a:moveTo>
                  <a:cubicBezTo>
                    <a:pt x="4664" y="0"/>
                    <a:pt x="4108" y="212"/>
                    <a:pt x="3685" y="636"/>
                  </a:cubicBezTo>
                  <a:lnTo>
                    <a:pt x="848" y="3473"/>
                  </a:lnTo>
                  <a:cubicBezTo>
                    <a:pt x="0" y="4320"/>
                    <a:pt x="0" y="5694"/>
                    <a:pt x="848" y="6542"/>
                  </a:cubicBezTo>
                  <a:cubicBezTo>
                    <a:pt x="1272" y="6966"/>
                    <a:pt x="1827" y="7177"/>
                    <a:pt x="2382" y="7177"/>
                  </a:cubicBezTo>
                  <a:cubicBezTo>
                    <a:pt x="2938" y="7177"/>
                    <a:pt x="3493" y="6966"/>
                    <a:pt x="3917" y="6542"/>
                  </a:cubicBezTo>
                  <a:lnTo>
                    <a:pt x="6754" y="3705"/>
                  </a:lnTo>
                  <a:cubicBezTo>
                    <a:pt x="7601" y="2857"/>
                    <a:pt x="7601" y="1484"/>
                    <a:pt x="6754" y="636"/>
                  </a:cubicBezTo>
                  <a:cubicBezTo>
                    <a:pt x="6330" y="212"/>
                    <a:pt x="5774" y="0"/>
                    <a:pt x="5219"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10800000" flipH="1">
              <a:off x="8610389" y="105158"/>
              <a:ext cx="147716" cy="134606"/>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10800000" flipH="1">
              <a:off x="6908860" y="-1600956"/>
              <a:ext cx="2627845" cy="262667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10800000" flipH="1">
              <a:off x="6369668" y="-1281266"/>
              <a:ext cx="2627845" cy="2626607"/>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10800000" flipH="1">
              <a:off x="-494803" y="4227134"/>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rot="10800000" flipH="1">
              <a:off x="-340126" y="3889160"/>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rot="10800000" flipH="1">
              <a:off x="-265090" y="3491703"/>
              <a:ext cx="1387233" cy="1374449"/>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10800000" flipH="1">
              <a:off x="-116431" y="4268369"/>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10800000" flipH="1">
              <a:off x="54080" y="4142555"/>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10800000" flipH="1">
              <a:off x="162770" y="4852294"/>
              <a:ext cx="148056" cy="134810"/>
            </a:xfrm>
            <a:custGeom>
              <a:avLst/>
              <a:gdLst/>
              <a:ahLst/>
              <a:cxnLst/>
              <a:rect l="l" t="t" r="r" b="b"/>
              <a:pathLst>
                <a:path w="4158" h="3786" extrusionOk="0">
                  <a:moveTo>
                    <a:pt x="2079" y="1"/>
                  </a:moveTo>
                  <a:cubicBezTo>
                    <a:pt x="1597" y="1"/>
                    <a:pt x="1107" y="179"/>
                    <a:pt x="741" y="554"/>
                  </a:cubicBezTo>
                  <a:cubicBezTo>
                    <a:pt x="0" y="1294"/>
                    <a:pt x="0" y="2490"/>
                    <a:pt x="741" y="3230"/>
                  </a:cubicBezTo>
                  <a:cubicBezTo>
                    <a:pt x="1111" y="3600"/>
                    <a:pt x="1595" y="3785"/>
                    <a:pt x="2079" y="3785"/>
                  </a:cubicBezTo>
                  <a:cubicBezTo>
                    <a:pt x="2563" y="3785"/>
                    <a:pt x="3047" y="3600"/>
                    <a:pt x="3417" y="3230"/>
                  </a:cubicBezTo>
                  <a:cubicBezTo>
                    <a:pt x="4158" y="2490"/>
                    <a:pt x="4158" y="1294"/>
                    <a:pt x="3417" y="554"/>
                  </a:cubicBezTo>
                  <a:cubicBezTo>
                    <a:pt x="3042" y="179"/>
                    <a:pt x="2561" y="1"/>
                    <a:pt x="20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10800000" flipH="1">
              <a:off x="8597712" y="4774300"/>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10800000" flipH="1">
              <a:off x="8716213" y="4751560"/>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10800000" flipH="1">
              <a:off x="-517983" y="4159474"/>
              <a:ext cx="2629899" cy="2628688"/>
            </a:xfrm>
            <a:custGeom>
              <a:avLst/>
              <a:gdLst/>
              <a:ahLst/>
              <a:cxnLst/>
              <a:rect l="l" t="t" r="r" b="b"/>
              <a:pathLst>
                <a:path w="73858" h="73824" extrusionOk="0">
                  <a:moveTo>
                    <a:pt x="73679" y="1"/>
                  </a:moveTo>
                  <a:cubicBezTo>
                    <a:pt x="73637" y="1"/>
                    <a:pt x="73594" y="16"/>
                    <a:pt x="73563" y="47"/>
                  </a:cubicBezTo>
                  <a:lnTo>
                    <a:pt x="63" y="73547"/>
                  </a:lnTo>
                  <a:cubicBezTo>
                    <a:pt x="0" y="73610"/>
                    <a:pt x="0" y="73717"/>
                    <a:pt x="63" y="73779"/>
                  </a:cubicBezTo>
                  <a:cubicBezTo>
                    <a:pt x="98" y="73815"/>
                    <a:pt x="134" y="73824"/>
                    <a:pt x="179" y="73824"/>
                  </a:cubicBezTo>
                  <a:cubicBezTo>
                    <a:pt x="223" y="73824"/>
                    <a:pt x="268" y="73815"/>
                    <a:pt x="295" y="73779"/>
                  </a:cubicBezTo>
                  <a:lnTo>
                    <a:pt x="73795" y="279"/>
                  </a:lnTo>
                  <a:cubicBezTo>
                    <a:pt x="73858" y="217"/>
                    <a:pt x="73858" y="119"/>
                    <a:pt x="73795" y="47"/>
                  </a:cubicBezTo>
                  <a:cubicBezTo>
                    <a:pt x="73764" y="16"/>
                    <a:pt x="73721" y="1"/>
                    <a:pt x="736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rot="10800000" flipH="1">
              <a:off x="-44647" y="3702944"/>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rot="10800000" flipH="1">
              <a:off x="8502453" y="4673419"/>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5"/>
            <p:cNvGrpSpPr/>
            <p:nvPr/>
          </p:nvGrpSpPr>
          <p:grpSpPr>
            <a:xfrm>
              <a:off x="-1171434" y="-1652865"/>
              <a:ext cx="1691889" cy="2035788"/>
              <a:chOff x="-1171434" y="-1652865"/>
              <a:chExt cx="1691889" cy="2035788"/>
            </a:xfrm>
          </p:grpSpPr>
          <p:sp>
            <p:nvSpPr>
              <p:cNvPr id="565" name="Google Shape;565;p25"/>
              <p:cNvSpPr/>
              <p:nvPr/>
            </p:nvSpPr>
            <p:spPr>
              <a:xfrm flipH="1">
                <a:off x="336471" y="192899"/>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flipH="1">
                <a:off x="-1171434" y="-1652865"/>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5"/>
            <p:cNvSpPr/>
            <p:nvPr/>
          </p:nvSpPr>
          <p:spPr>
            <a:xfrm rot="10800000" flipH="1">
              <a:off x="-2066972" y="-2217081"/>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61"/>
        <p:cNvGrpSpPr/>
        <p:nvPr/>
      </p:nvGrpSpPr>
      <p:grpSpPr>
        <a:xfrm>
          <a:off x="0" y="0"/>
          <a:ext cx="0" cy="0"/>
          <a:chOff x="0" y="0"/>
          <a:chExt cx="0" cy="0"/>
        </a:xfrm>
      </p:grpSpPr>
      <p:sp>
        <p:nvSpPr>
          <p:cNvPr id="662" name="Google Shape;66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29"/>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29"/>
          <p:cNvSpPr txBox="1">
            <a:spLocks noGrp="1"/>
          </p:cNvSpPr>
          <p:nvPr>
            <p:ph type="subTitle" idx="2"/>
          </p:nvPr>
        </p:nvSpPr>
        <p:spPr>
          <a:xfrm>
            <a:off x="342915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5" name="Google Shape;665;p29"/>
          <p:cNvSpPr txBox="1">
            <a:spLocks noGrp="1"/>
          </p:cNvSpPr>
          <p:nvPr>
            <p:ph type="subTitle" idx="3"/>
          </p:nvPr>
        </p:nvSpPr>
        <p:spPr>
          <a:xfrm>
            <a:off x="7200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6" name="Google Shape;666;p29"/>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7" name="Google Shape;667;p29"/>
          <p:cNvSpPr txBox="1">
            <a:spLocks noGrp="1"/>
          </p:cNvSpPr>
          <p:nvPr>
            <p:ph type="subTitle" idx="5"/>
          </p:nvPr>
        </p:nvSpPr>
        <p:spPr>
          <a:xfrm>
            <a:off x="6138300" y="2092925"/>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8" name="Google Shape;668;p29"/>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9" name="Google Shape;669;p29"/>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0" name="Google Shape;670;p29"/>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1" name="Google Shape;671;p29"/>
          <p:cNvSpPr txBox="1">
            <a:spLocks noGrp="1"/>
          </p:cNvSpPr>
          <p:nvPr>
            <p:ph type="subTitle" idx="9"/>
          </p:nvPr>
        </p:nvSpPr>
        <p:spPr>
          <a:xfrm>
            <a:off x="6147300" y="167652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2" name="Google Shape;672;p29"/>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3" name="Google Shape;673;p29"/>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4" name="Google Shape;674;p29"/>
          <p:cNvSpPr txBox="1">
            <a:spLocks noGrp="1"/>
          </p:cNvSpPr>
          <p:nvPr>
            <p:ph type="subTitle" idx="15"/>
          </p:nvPr>
        </p:nvSpPr>
        <p:spPr>
          <a:xfrm>
            <a:off x="6147300" y="3023675"/>
            <a:ext cx="2276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lt2"/>
                </a:solidFill>
                <a:latin typeface="Mulish"/>
                <a:ea typeface="Mulish"/>
                <a:cs typeface="Mulish"/>
                <a:sym typeface="Mulish"/>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5" name="Google Shape;675;p29"/>
          <p:cNvSpPr/>
          <p:nvPr/>
        </p:nvSpPr>
        <p:spPr>
          <a:xfrm flipH="1">
            <a:off x="-1120704" y="3562436"/>
            <a:ext cx="2241463" cy="2522378"/>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flipH="1">
            <a:off x="-531401" y="3819077"/>
            <a:ext cx="1368250" cy="1770362"/>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9"/>
          <p:cNvGrpSpPr/>
          <p:nvPr/>
        </p:nvGrpSpPr>
        <p:grpSpPr>
          <a:xfrm>
            <a:off x="-2096735" y="-2155372"/>
            <a:ext cx="2629934" cy="2628688"/>
            <a:chOff x="-2096735" y="-2155372"/>
            <a:chExt cx="2629934" cy="2628688"/>
          </a:xfrm>
        </p:grpSpPr>
        <p:sp>
          <p:nvSpPr>
            <p:cNvPr id="678" name="Google Shape;678;p29"/>
            <p:cNvSpPr/>
            <p:nvPr/>
          </p:nvSpPr>
          <p:spPr>
            <a:xfrm flipH="1">
              <a:off x="-947119" y="-1007392"/>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flipH="1">
              <a:off x="264909" y="204755"/>
              <a:ext cx="254487" cy="240279"/>
            </a:xfrm>
            <a:custGeom>
              <a:avLst/>
              <a:gdLst/>
              <a:ahLst/>
              <a:cxnLst/>
              <a:rect l="l" t="t" r="r" b="b"/>
              <a:pathLst>
                <a:path w="7147" h="6748" extrusionOk="0">
                  <a:moveTo>
                    <a:pt x="4907" y="1"/>
                  </a:moveTo>
                  <a:cubicBezTo>
                    <a:pt x="4385" y="1"/>
                    <a:pt x="3863" y="202"/>
                    <a:pt x="3462" y="603"/>
                  </a:cubicBezTo>
                  <a:lnTo>
                    <a:pt x="803" y="3271"/>
                  </a:lnTo>
                  <a:cubicBezTo>
                    <a:pt x="1" y="4064"/>
                    <a:pt x="1" y="5358"/>
                    <a:pt x="803" y="6152"/>
                  </a:cubicBezTo>
                  <a:cubicBezTo>
                    <a:pt x="1200" y="6549"/>
                    <a:pt x="1722" y="6747"/>
                    <a:pt x="2244" y="6747"/>
                  </a:cubicBezTo>
                  <a:cubicBezTo>
                    <a:pt x="2766" y="6747"/>
                    <a:pt x="3288" y="6549"/>
                    <a:pt x="3685" y="6152"/>
                  </a:cubicBezTo>
                  <a:lnTo>
                    <a:pt x="6352" y="3485"/>
                  </a:lnTo>
                  <a:cubicBezTo>
                    <a:pt x="7146" y="2691"/>
                    <a:pt x="7146" y="1397"/>
                    <a:pt x="6352" y="603"/>
                  </a:cubicBezTo>
                  <a:cubicBezTo>
                    <a:pt x="5951" y="202"/>
                    <a:pt x="5429" y="1"/>
                    <a:pt x="4907"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flipH="1">
              <a:off x="-2096735" y="-2155372"/>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8484683" y="4601959"/>
            <a:ext cx="2623240" cy="2622884"/>
            <a:chOff x="8484683" y="4601959"/>
            <a:chExt cx="2623240" cy="2622884"/>
          </a:xfrm>
        </p:grpSpPr>
        <p:sp>
          <p:nvSpPr>
            <p:cNvPr id="682" name="Google Shape;682;p29"/>
            <p:cNvSpPr/>
            <p:nvPr/>
          </p:nvSpPr>
          <p:spPr>
            <a:xfrm rot="10800000" flipH="1">
              <a:off x="8580126" y="4702936"/>
              <a:ext cx="183984" cy="167284"/>
            </a:xfrm>
            <a:custGeom>
              <a:avLst/>
              <a:gdLst/>
              <a:ahLst/>
              <a:cxnLst/>
              <a:rect l="l" t="t" r="r" b="b"/>
              <a:pathLst>
                <a:path w="5167" h="4698" extrusionOk="0">
                  <a:moveTo>
                    <a:pt x="2583" y="1"/>
                  </a:moveTo>
                  <a:cubicBezTo>
                    <a:pt x="1981" y="1"/>
                    <a:pt x="1379" y="231"/>
                    <a:pt x="920" y="690"/>
                  </a:cubicBezTo>
                  <a:cubicBezTo>
                    <a:pt x="1" y="1609"/>
                    <a:pt x="1" y="3090"/>
                    <a:pt x="920" y="4009"/>
                  </a:cubicBezTo>
                  <a:cubicBezTo>
                    <a:pt x="1379" y="4468"/>
                    <a:pt x="1981" y="4698"/>
                    <a:pt x="2583" y="4698"/>
                  </a:cubicBezTo>
                  <a:cubicBezTo>
                    <a:pt x="3186" y="4698"/>
                    <a:pt x="3788" y="4468"/>
                    <a:pt x="4247" y="4009"/>
                  </a:cubicBezTo>
                  <a:cubicBezTo>
                    <a:pt x="5166" y="3090"/>
                    <a:pt x="5166" y="1609"/>
                    <a:pt x="4247" y="690"/>
                  </a:cubicBezTo>
                  <a:cubicBezTo>
                    <a:pt x="3788" y="231"/>
                    <a:pt x="3186" y="1"/>
                    <a:pt x="2583"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rot="10800000" flipH="1">
              <a:off x="8698627" y="4680196"/>
              <a:ext cx="1573389" cy="2035788"/>
            </a:xfrm>
            <a:custGeom>
              <a:avLst/>
              <a:gdLst/>
              <a:ahLst/>
              <a:cxnLst/>
              <a:rect l="l" t="t" r="r" b="b"/>
              <a:pathLst>
                <a:path w="44187" h="57173" extrusionOk="0">
                  <a:moveTo>
                    <a:pt x="42184" y="0"/>
                  </a:moveTo>
                  <a:cubicBezTo>
                    <a:pt x="41717" y="0"/>
                    <a:pt x="41251" y="179"/>
                    <a:pt x="40894" y="535"/>
                  </a:cubicBezTo>
                  <a:lnTo>
                    <a:pt x="24605" y="16825"/>
                  </a:lnTo>
                  <a:cubicBezTo>
                    <a:pt x="24132" y="17298"/>
                    <a:pt x="23512" y="17534"/>
                    <a:pt x="22892" y="17534"/>
                  </a:cubicBezTo>
                  <a:cubicBezTo>
                    <a:pt x="22272" y="17534"/>
                    <a:pt x="21652" y="17298"/>
                    <a:pt x="21179" y="16825"/>
                  </a:cubicBezTo>
                  <a:cubicBezTo>
                    <a:pt x="20706" y="16352"/>
                    <a:pt x="20086" y="16116"/>
                    <a:pt x="19467" y="16116"/>
                  </a:cubicBezTo>
                  <a:cubicBezTo>
                    <a:pt x="18848" y="16116"/>
                    <a:pt x="18231" y="16352"/>
                    <a:pt x="17762" y="16825"/>
                  </a:cubicBezTo>
                  <a:lnTo>
                    <a:pt x="9216" y="25363"/>
                  </a:lnTo>
                  <a:cubicBezTo>
                    <a:pt x="7467" y="27120"/>
                    <a:pt x="7467" y="29966"/>
                    <a:pt x="9216" y="31714"/>
                  </a:cubicBezTo>
                  <a:cubicBezTo>
                    <a:pt x="10973" y="33472"/>
                    <a:pt x="10973" y="36318"/>
                    <a:pt x="9216" y="38075"/>
                  </a:cubicBezTo>
                  <a:lnTo>
                    <a:pt x="545" y="46746"/>
                  </a:lnTo>
                  <a:cubicBezTo>
                    <a:pt x="0" y="47290"/>
                    <a:pt x="0" y="48174"/>
                    <a:pt x="545" y="48718"/>
                  </a:cubicBezTo>
                  <a:lnTo>
                    <a:pt x="3854" y="52018"/>
                  </a:lnTo>
                  <a:cubicBezTo>
                    <a:pt x="4398" y="52563"/>
                    <a:pt x="4398" y="53446"/>
                    <a:pt x="3854" y="53990"/>
                  </a:cubicBezTo>
                  <a:cubicBezTo>
                    <a:pt x="3310" y="54534"/>
                    <a:pt x="3310" y="55408"/>
                    <a:pt x="3854" y="55953"/>
                  </a:cubicBezTo>
                  <a:lnTo>
                    <a:pt x="4666" y="56764"/>
                  </a:lnTo>
                  <a:cubicBezTo>
                    <a:pt x="4938" y="57037"/>
                    <a:pt x="5293" y="57173"/>
                    <a:pt x="5647" y="57173"/>
                  </a:cubicBezTo>
                  <a:cubicBezTo>
                    <a:pt x="6002" y="57173"/>
                    <a:pt x="6357" y="57037"/>
                    <a:pt x="6629" y="56764"/>
                  </a:cubicBezTo>
                  <a:lnTo>
                    <a:pt x="10099" y="53294"/>
                  </a:lnTo>
                  <a:cubicBezTo>
                    <a:pt x="11473" y="51920"/>
                    <a:pt x="11473" y="49699"/>
                    <a:pt x="10099" y="48325"/>
                  </a:cubicBezTo>
                  <a:cubicBezTo>
                    <a:pt x="8725" y="46951"/>
                    <a:pt x="8725" y="44721"/>
                    <a:pt x="10099" y="43347"/>
                  </a:cubicBezTo>
                  <a:lnTo>
                    <a:pt x="19662" y="33793"/>
                  </a:lnTo>
                  <a:cubicBezTo>
                    <a:pt x="20608" y="32847"/>
                    <a:pt x="20608" y="31313"/>
                    <a:pt x="19662" y="30367"/>
                  </a:cubicBezTo>
                  <a:cubicBezTo>
                    <a:pt x="18708" y="29422"/>
                    <a:pt x="18708" y="27887"/>
                    <a:pt x="19662" y="26933"/>
                  </a:cubicBezTo>
                  <a:lnTo>
                    <a:pt x="43473" y="3123"/>
                  </a:lnTo>
                  <a:cubicBezTo>
                    <a:pt x="44186" y="2409"/>
                    <a:pt x="44186" y="1249"/>
                    <a:pt x="43473" y="535"/>
                  </a:cubicBezTo>
                  <a:cubicBezTo>
                    <a:pt x="43116" y="179"/>
                    <a:pt x="42650" y="0"/>
                    <a:pt x="42184"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10800000" flipH="1">
              <a:off x="8484683" y="4601959"/>
              <a:ext cx="2623240" cy="2622884"/>
            </a:xfrm>
            <a:custGeom>
              <a:avLst/>
              <a:gdLst/>
              <a:ahLst/>
              <a:cxnLst/>
              <a:rect l="l" t="t" r="r" b="b"/>
              <a:pathLst>
                <a:path w="73671" h="73661" extrusionOk="0">
                  <a:moveTo>
                    <a:pt x="73582" y="0"/>
                  </a:moveTo>
                  <a:cubicBezTo>
                    <a:pt x="73561" y="0"/>
                    <a:pt x="73541" y="9"/>
                    <a:pt x="73528" y="27"/>
                  </a:cubicBezTo>
                  <a:lnTo>
                    <a:pt x="27" y="73518"/>
                  </a:lnTo>
                  <a:cubicBezTo>
                    <a:pt x="1" y="73554"/>
                    <a:pt x="1" y="73607"/>
                    <a:pt x="27" y="73634"/>
                  </a:cubicBezTo>
                  <a:cubicBezTo>
                    <a:pt x="45" y="73652"/>
                    <a:pt x="63" y="73661"/>
                    <a:pt x="90" y="73661"/>
                  </a:cubicBezTo>
                  <a:cubicBezTo>
                    <a:pt x="108" y="73661"/>
                    <a:pt x="125" y="73652"/>
                    <a:pt x="143" y="73634"/>
                  </a:cubicBezTo>
                  <a:lnTo>
                    <a:pt x="73644" y="143"/>
                  </a:lnTo>
                  <a:cubicBezTo>
                    <a:pt x="73671" y="107"/>
                    <a:pt x="73671" y="54"/>
                    <a:pt x="73644" y="27"/>
                  </a:cubicBezTo>
                  <a:cubicBezTo>
                    <a:pt x="73626" y="9"/>
                    <a:pt x="73604" y="0"/>
                    <a:pt x="73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7494050" y="-942403"/>
            <a:ext cx="2653579" cy="2899116"/>
            <a:chOff x="7494050" y="-942403"/>
            <a:chExt cx="2653579" cy="2899116"/>
          </a:xfrm>
        </p:grpSpPr>
        <p:sp>
          <p:nvSpPr>
            <p:cNvPr id="686" name="Google Shape;686;p29"/>
            <p:cNvSpPr/>
            <p:nvPr/>
          </p:nvSpPr>
          <p:spPr>
            <a:xfrm flipH="1">
              <a:off x="7762829" y="-91066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flipH="1">
              <a:off x="8158396" y="-942403"/>
              <a:ext cx="1104150" cy="1097585"/>
            </a:xfrm>
            <a:custGeom>
              <a:avLst/>
              <a:gdLst/>
              <a:ahLst/>
              <a:cxnLst/>
              <a:rect l="l" t="t" r="r" b="b"/>
              <a:pathLst>
                <a:path w="35658" h="35446" extrusionOk="0">
                  <a:moveTo>
                    <a:pt x="34466" y="0"/>
                  </a:moveTo>
                  <a:cubicBezTo>
                    <a:pt x="34188" y="0"/>
                    <a:pt x="33909" y="107"/>
                    <a:pt x="33695" y="321"/>
                  </a:cubicBezTo>
                  <a:lnTo>
                    <a:pt x="420" y="33588"/>
                  </a:lnTo>
                  <a:cubicBezTo>
                    <a:pt x="0" y="34016"/>
                    <a:pt x="0" y="34703"/>
                    <a:pt x="420" y="35131"/>
                  </a:cubicBezTo>
                  <a:cubicBezTo>
                    <a:pt x="634" y="35341"/>
                    <a:pt x="913" y="35445"/>
                    <a:pt x="1191" y="35445"/>
                  </a:cubicBezTo>
                  <a:cubicBezTo>
                    <a:pt x="1470" y="35445"/>
                    <a:pt x="1749" y="35341"/>
                    <a:pt x="1963" y="35131"/>
                  </a:cubicBezTo>
                  <a:lnTo>
                    <a:pt x="35230" y="1856"/>
                  </a:lnTo>
                  <a:cubicBezTo>
                    <a:pt x="35658" y="1427"/>
                    <a:pt x="35658" y="741"/>
                    <a:pt x="35230" y="321"/>
                  </a:cubicBezTo>
                  <a:cubicBezTo>
                    <a:pt x="35020" y="107"/>
                    <a:pt x="34743" y="0"/>
                    <a:pt x="34466"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flipH="1">
              <a:off x="8707569" y="-175515"/>
              <a:ext cx="1283437" cy="1271640"/>
            </a:xfrm>
            <a:custGeom>
              <a:avLst/>
              <a:gdLst/>
              <a:ahLst/>
              <a:cxnLst/>
              <a:rect l="l" t="t" r="r" b="b"/>
              <a:pathLst>
                <a:path w="41448" h="41067" extrusionOk="0">
                  <a:moveTo>
                    <a:pt x="39302" y="1"/>
                  </a:moveTo>
                  <a:cubicBezTo>
                    <a:pt x="38800" y="1"/>
                    <a:pt x="38299" y="191"/>
                    <a:pt x="37915" y="570"/>
                  </a:cubicBezTo>
                  <a:lnTo>
                    <a:pt x="768" y="37726"/>
                  </a:lnTo>
                  <a:cubicBezTo>
                    <a:pt x="1" y="38484"/>
                    <a:pt x="1" y="39724"/>
                    <a:pt x="768" y="40491"/>
                  </a:cubicBezTo>
                  <a:cubicBezTo>
                    <a:pt x="1151" y="40875"/>
                    <a:pt x="1653" y="41067"/>
                    <a:pt x="2154" y="41067"/>
                  </a:cubicBezTo>
                  <a:cubicBezTo>
                    <a:pt x="2655" y="41067"/>
                    <a:pt x="3154" y="40875"/>
                    <a:pt x="3533" y="40491"/>
                  </a:cubicBezTo>
                  <a:lnTo>
                    <a:pt x="40689" y="3344"/>
                  </a:lnTo>
                  <a:cubicBezTo>
                    <a:pt x="41448" y="2577"/>
                    <a:pt x="41448" y="1337"/>
                    <a:pt x="40689" y="570"/>
                  </a:cubicBezTo>
                  <a:cubicBezTo>
                    <a:pt x="40306" y="191"/>
                    <a:pt x="39804" y="1"/>
                    <a:pt x="39302"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flipH="1">
              <a:off x="8366657" y="-73917"/>
              <a:ext cx="169936" cy="154856"/>
            </a:xfrm>
            <a:custGeom>
              <a:avLst/>
              <a:gdLst/>
              <a:ahLst/>
              <a:cxnLst/>
              <a:rect l="l" t="t" r="r" b="b"/>
              <a:pathLst>
                <a:path w="5488" h="5001" extrusionOk="0">
                  <a:moveTo>
                    <a:pt x="2749" y="1"/>
                  </a:moveTo>
                  <a:cubicBezTo>
                    <a:pt x="2106" y="1"/>
                    <a:pt x="1464" y="242"/>
                    <a:pt x="973" y="732"/>
                  </a:cubicBezTo>
                  <a:cubicBezTo>
                    <a:pt x="1" y="1714"/>
                    <a:pt x="1" y="3293"/>
                    <a:pt x="973" y="4265"/>
                  </a:cubicBezTo>
                  <a:cubicBezTo>
                    <a:pt x="1464" y="4756"/>
                    <a:pt x="2104" y="5001"/>
                    <a:pt x="2744" y="5001"/>
                  </a:cubicBezTo>
                  <a:cubicBezTo>
                    <a:pt x="3384" y="5001"/>
                    <a:pt x="4024" y="4756"/>
                    <a:pt x="4515" y="4265"/>
                  </a:cubicBezTo>
                  <a:cubicBezTo>
                    <a:pt x="5487" y="3293"/>
                    <a:pt x="5487" y="1714"/>
                    <a:pt x="4515" y="732"/>
                  </a:cubicBezTo>
                  <a:cubicBezTo>
                    <a:pt x="4024" y="242"/>
                    <a:pt x="3382" y="1"/>
                    <a:pt x="274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flipH="1">
              <a:off x="8392653" y="73174"/>
              <a:ext cx="1455819" cy="1883539"/>
            </a:xfrm>
            <a:custGeom>
              <a:avLst/>
              <a:gdLst/>
              <a:ahLst/>
              <a:cxnLst/>
              <a:rect l="l" t="t" r="r" b="b"/>
              <a:pathLst>
                <a:path w="47015" h="60828" extrusionOk="0">
                  <a:moveTo>
                    <a:pt x="41008" y="0"/>
                  </a:moveTo>
                  <a:cubicBezTo>
                    <a:pt x="40629" y="0"/>
                    <a:pt x="40253" y="145"/>
                    <a:pt x="39967" y="435"/>
                  </a:cubicBezTo>
                  <a:lnTo>
                    <a:pt x="36274" y="4128"/>
                  </a:lnTo>
                  <a:cubicBezTo>
                    <a:pt x="34811" y="5591"/>
                    <a:pt x="34811" y="7955"/>
                    <a:pt x="36274" y="9418"/>
                  </a:cubicBezTo>
                  <a:cubicBezTo>
                    <a:pt x="37737" y="10881"/>
                    <a:pt x="37737" y="13246"/>
                    <a:pt x="36274" y="14709"/>
                  </a:cubicBezTo>
                  <a:lnTo>
                    <a:pt x="26104" y="24879"/>
                  </a:lnTo>
                  <a:cubicBezTo>
                    <a:pt x="25096" y="25887"/>
                    <a:pt x="25096" y="27519"/>
                    <a:pt x="26104" y="28518"/>
                  </a:cubicBezTo>
                  <a:cubicBezTo>
                    <a:pt x="27112" y="29526"/>
                    <a:pt x="27112" y="31159"/>
                    <a:pt x="26104" y="32167"/>
                  </a:cubicBezTo>
                  <a:lnTo>
                    <a:pt x="768" y="57512"/>
                  </a:lnTo>
                  <a:cubicBezTo>
                    <a:pt x="1" y="58270"/>
                    <a:pt x="1" y="59501"/>
                    <a:pt x="768" y="60259"/>
                  </a:cubicBezTo>
                  <a:cubicBezTo>
                    <a:pt x="1147" y="60638"/>
                    <a:pt x="1645" y="60828"/>
                    <a:pt x="2142" y="60828"/>
                  </a:cubicBezTo>
                  <a:cubicBezTo>
                    <a:pt x="2639" y="60828"/>
                    <a:pt x="3137" y="60638"/>
                    <a:pt x="3516" y="60259"/>
                  </a:cubicBezTo>
                  <a:lnTo>
                    <a:pt x="20849" y="42926"/>
                  </a:lnTo>
                  <a:cubicBezTo>
                    <a:pt x="21349" y="42426"/>
                    <a:pt x="22007" y="42176"/>
                    <a:pt x="22666" y="42176"/>
                  </a:cubicBezTo>
                  <a:cubicBezTo>
                    <a:pt x="23325" y="42176"/>
                    <a:pt x="23985" y="42426"/>
                    <a:pt x="24489" y="42926"/>
                  </a:cubicBezTo>
                  <a:cubicBezTo>
                    <a:pt x="24989" y="43430"/>
                    <a:pt x="25647" y="43682"/>
                    <a:pt x="26306" y="43682"/>
                  </a:cubicBezTo>
                  <a:cubicBezTo>
                    <a:pt x="26965" y="43682"/>
                    <a:pt x="27625" y="43430"/>
                    <a:pt x="28129" y="42926"/>
                  </a:cubicBezTo>
                  <a:lnTo>
                    <a:pt x="37210" y="33844"/>
                  </a:lnTo>
                  <a:cubicBezTo>
                    <a:pt x="39075" y="31980"/>
                    <a:pt x="39075" y="28946"/>
                    <a:pt x="37210" y="27082"/>
                  </a:cubicBezTo>
                  <a:cubicBezTo>
                    <a:pt x="35346" y="25218"/>
                    <a:pt x="35346" y="22184"/>
                    <a:pt x="37210" y="20320"/>
                  </a:cubicBezTo>
                  <a:lnTo>
                    <a:pt x="46435" y="11096"/>
                  </a:lnTo>
                  <a:cubicBezTo>
                    <a:pt x="47015" y="10516"/>
                    <a:pt x="47015" y="9579"/>
                    <a:pt x="46435" y="8999"/>
                  </a:cubicBezTo>
                  <a:lnTo>
                    <a:pt x="42920" y="5484"/>
                  </a:lnTo>
                  <a:cubicBezTo>
                    <a:pt x="42340" y="4904"/>
                    <a:pt x="42340" y="3968"/>
                    <a:pt x="42920" y="3388"/>
                  </a:cubicBezTo>
                  <a:cubicBezTo>
                    <a:pt x="43491" y="2808"/>
                    <a:pt x="43491" y="1871"/>
                    <a:pt x="42920" y="1300"/>
                  </a:cubicBezTo>
                  <a:lnTo>
                    <a:pt x="42055" y="435"/>
                  </a:lnTo>
                  <a:cubicBezTo>
                    <a:pt x="41765" y="145"/>
                    <a:pt x="41386" y="0"/>
                    <a:pt x="41008"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9"/>
            <p:cNvSpPr/>
            <p:nvPr/>
          </p:nvSpPr>
          <p:spPr>
            <a:xfrm flipH="1">
              <a:off x="7494050" y="-942402"/>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9"/>
          <p:cNvSpPr/>
          <p:nvPr/>
        </p:nvSpPr>
        <p:spPr>
          <a:xfrm flipH="1">
            <a:off x="290107" y="4631417"/>
            <a:ext cx="159717" cy="145690"/>
          </a:xfrm>
          <a:custGeom>
            <a:avLst/>
            <a:gdLst/>
            <a:ahLst/>
            <a:cxnLst/>
            <a:rect l="l" t="t" r="r" b="b"/>
            <a:pathLst>
              <a:path w="5158" h="4705" extrusionOk="0">
                <a:moveTo>
                  <a:pt x="2579" y="1"/>
                </a:moveTo>
                <a:cubicBezTo>
                  <a:pt x="1981" y="1"/>
                  <a:pt x="1375" y="233"/>
                  <a:pt x="920" y="697"/>
                </a:cubicBezTo>
                <a:cubicBezTo>
                  <a:pt x="1" y="1607"/>
                  <a:pt x="1" y="3096"/>
                  <a:pt x="920" y="4015"/>
                </a:cubicBezTo>
                <a:cubicBezTo>
                  <a:pt x="1379" y="4475"/>
                  <a:pt x="1981" y="4704"/>
                  <a:pt x="2582" y="4704"/>
                </a:cubicBezTo>
                <a:cubicBezTo>
                  <a:pt x="3183" y="4704"/>
                  <a:pt x="3783" y="4475"/>
                  <a:pt x="4238" y="4015"/>
                </a:cubicBezTo>
                <a:cubicBezTo>
                  <a:pt x="5157" y="3096"/>
                  <a:pt x="5157" y="1607"/>
                  <a:pt x="4238" y="697"/>
                </a:cubicBezTo>
                <a:cubicBezTo>
                  <a:pt x="3783" y="233"/>
                  <a:pt x="3186" y="1"/>
                  <a:pt x="2579"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flipH="1">
            <a:off x="-596666" y="3748367"/>
            <a:ext cx="2091438" cy="2090416"/>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6"/>
        <p:cNvGrpSpPr/>
        <p:nvPr/>
      </p:nvGrpSpPr>
      <p:grpSpPr>
        <a:xfrm>
          <a:off x="0" y="0"/>
          <a:ext cx="0" cy="0"/>
          <a:chOff x="0" y="0"/>
          <a:chExt cx="0" cy="0"/>
        </a:xfrm>
      </p:grpSpPr>
      <p:sp>
        <p:nvSpPr>
          <p:cNvPr id="777" name="Google Shape;777;p33"/>
          <p:cNvSpPr/>
          <p:nvPr/>
        </p:nvSpPr>
        <p:spPr>
          <a:xfrm flipH="1">
            <a:off x="171027" y="288509"/>
            <a:ext cx="235365" cy="221988"/>
          </a:xfrm>
          <a:custGeom>
            <a:avLst/>
            <a:gdLst/>
            <a:ahLst/>
            <a:cxnLst/>
            <a:rect l="l" t="t" r="r" b="b"/>
            <a:pathLst>
              <a:path w="7601" h="7169" extrusionOk="0">
                <a:moveTo>
                  <a:pt x="5219" y="1"/>
                </a:moveTo>
                <a:cubicBezTo>
                  <a:pt x="4664" y="1"/>
                  <a:pt x="4108" y="213"/>
                  <a:pt x="3685" y="637"/>
                </a:cubicBezTo>
                <a:lnTo>
                  <a:pt x="848" y="3464"/>
                </a:lnTo>
                <a:cubicBezTo>
                  <a:pt x="0" y="4312"/>
                  <a:pt x="0" y="5686"/>
                  <a:pt x="848" y="6533"/>
                </a:cubicBezTo>
                <a:cubicBezTo>
                  <a:pt x="1271" y="6957"/>
                  <a:pt x="1827" y="7169"/>
                  <a:pt x="2382" y="7169"/>
                </a:cubicBezTo>
                <a:cubicBezTo>
                  <a:pt x="2937" y="7169"/>
                  <a:pt x="3493" y="6957"/>
                  <a:pt x="3917" y="6533"/>
                </a:cubicBezTo>
                <a:lnTo>
                  <a:pt x="6753" y="3705"/>
                </a:lnTo>
                <a:cubicBezTo>
                  <a:pt x="7601" y="2858"/>
                  <a:pt x="7601" y="1484"/>
                  <a:pt x="6753" y="637"/>
                </a:cubicBezTo>
                <a:cubicBezTo>
                  <a:pt x="6330" y="213"/>
                  <a:pt x="5774" y="1"/>
                  <a:pt x="5219"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flipH="1">
            <a:off x="-59850" y="69446"/>
            <a:ext cx="169936" cy="154794"/>
          </a:xfrm>
          <a:custGeom>
            <a:avLst/>
            <a:gdLst/>
            <a:ahLst/>
            <a:cxnLst/>
            <a:rect l="l" t="t" r="r" b="b"/>
            <a:pathLst>
              <a:path w="5488" h="4999" extrusionOk="0">
                <a:moveTo>
                  <a:pt x="2744" y="1"/>
                </a:moveTo>
                <a:cubicBezTo>
                  <a:pt x="2104" y="1"/>
                  <a:pt x="1464" y="246"/>
                  <a:pt x="973" y="737"/>
                </a:cubicBezTo>
                <a:cubicBezTo>
                  <a:pt x="1" y="1709"/>
                  <a:pt x="1" y="3288"/>
                  <a:pt x="973" y="4269"/>
                </a:cubicBezTo>
                <a:cubicBezTo>
                  <a:pt x="1464" y="4756"/>
                  <a:pt x="2104" y="4999"/>
                  <a:pt x="2744" y="4999"/>
                </a:cubicBezTo>
                <a:cubicBezTo>
                  <a:pt x="3384" y="4999"/>
                  <a:pt x="4024" y="4756"/>
                  <a:pt x="4515" y="4269"/>
                </a:cubicBezTo>
                <a:cubicBezTo>
                  <a:pt x="5487" y="3288"/>
                  <a:pt x="5487" y="1709"/>
                  <a:pt x="4515" y="737"/>
                </a:cubicBezTo>
                <a:cubicBezTo>
                  <a:pt x="4024" y="246"/>
                  <a:pt x="3384" y="1"/>
                  <a:pt x="2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flipH="1">
            <a:off x="-1765283" y="-1650528"/>
            <a:ext cx="2433168" cy="2432022"/>
          </a:xfrm>
          <a:custGeom>
            <a:avLst/>
            <a:gdLst/>
            <a:ahLst/>
            <a:cxnLst/>
            <a:rect l="l" t="t" r="r" b="b"/>
            <a:pathLst>
              <a:path w="78578" h="78541" extrusionOk="0">
                <a:moveTo>
                  <a:pt x="78390" y="0"/>
                </a:moveTo>
                <a:cubicBezTo>
                  <a:pt x="78345" y="0"/>
                  <a:pt x="78300" y="18"/>
                  <a:pt x="78265" y="54"/>
                </a:cubicBezTo>
                <a:lnTo>
                  <a:pt x="72" y="78246"/>
                </a:lnTo>
                <a:cubicBezTo>
                  <a:pt x="0" y="78317"/>
                  <a:pt x="0" y="78424"/>
                  <a:pt x="72" y="78496"/>
                </a:cubicBezTo>
                <a:cubicBezTo>
                  <a:pt x="108" y="78523"/>
                  <a:pt x="152" y="78540"/>
                  <a:pt x="197" y="78540"/>
                </a:cubicBezTo>
                <a:cubicBezTo>
                  <a:pt x="241" y="78540"/>
                  <a:pt x="286" y="78523"/>
                  <a:pt x="313" y="78496"/>
                </a:cubicBezTo>
                <a:lnTo>
                  <a:pt x="78515" y="294"/>
                </a:lnTo>
                <a:cubicBezTo>
                  <a:pt x="78577" y="232"/>
                  <a:pt x="78577" y="125"/>
                  <a:pt x="78515"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flipH="1">
            <a:off x="8076999" y="4511966"/>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flipH="1">
            <a:off x="8491265" y="4526551"/>
            <a:ext cx="169955" cy="154882"/>
          </a:xfrm>
          <a:custGeom>
            <a:avLst/>
            <a:gdLst/>
            <a:ahLst/>
            <a:cxnLst/>
            <a:rect l="l" t="t" r="r" b="b"/>
            <a:pathLst>
              <a:path w="4417" h="4025" extrusionOk="0">
                <a:moveTo>
                  <a:pt x="2213" y="1"/>
                </a:moveTo>
                <a:cubicBezTo>
                  <a:pt x="1695" y="1"/>
                  <a:pt x="1178" y="197"/>
                  <a:pt x="785" y="590"/>
                </a:cubicBezTo>
                <a:cubicBezTo>
                  <a:pt x="0" y="1375"/>
                  <a:pt x="0" y="2650"/>
                  <a:pt x="785" y="3435"/>
                </a:cubicBezTo>
                <a:cubicBezTo>
                  <a:pt x="1178" y="3828"/>
                  <a:pt x="1693" y="4024"/>
                  <a:pt x="2208" y="4024"/>
                </a:cubicBezTo>
                <a:cubicBezTo>
                  <a:pt x="2723" y="4024"/>
                  <a:pt x="3239" y="3828"/>
                  <a:pt x="3631" y="3435"/>
                </a:cubicBezTo>
                <a:cubicBezTo>
                  <a:pt x="4416" y="2650"/>
                  <a:pt x="4416" y="1375"/>
                  <a:pt x="3631" y="590"/>
                </a:cubicBezTo>
                <a:cubicBezTo>
                  <a:pt x="3239" y="197"/>
                  <a:pt x="2721" y="1"/>
                  <a:pt x="2213"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2009786" y="4861493"/>
            <a:ext cx="2384800" cy="2683706"/>
          </a:xfrm>
          <a:custGeom>
            <a:avLst/>
            <a:gdLst/>
            <a:ahLst/>
            <a:cxnLst/>
            <a:rect l="l" t="t" r="r" b="b"/>
            <a:pathLst>
              <a:path w="77016" h="86669" extrusionOk="0">
                <a:moveTo>
                  <a:pt x="15576" y="57747"/>
                </a:moveTo>
                <a:lnTo>
                  <a:pt x="15576" y="57747"/>
                </a:lnTo>
                <a:cubicBezTo>
                  <a:pt x="16558" y="58737"/>
                  <a:pt x="16558" y="60334"/>
                  <a:pt x="15576" y="61315"/>
                </a:cubicBezTo>
                <a:lnTo>
                  <a:pt x="8350" y="68541"/>
                </a:lnTo>
                <a:cubicBezTo>
                  <a:pt x="7485" y="69406"/>
                  <a:pt x="7485" y="70816"/>
                  <a:pt x="8350" y="71681"/>
                </a:cubicBezTo>
                <a:cubicBezTo>
                  <a:pt x="9216" y="72547"/>
                  <a:pt x="9216" y="73956"/>
                  <a:pt x="8350" y="74821"/>
                </a:cubicBezTo>
                <a:lnTo>
                  <a:pt x="964" y="82199"/>
                </a:lnTo>
                <a:cubicBezTo>
                  <a:pt x="0" y="83171"/>
                  <a:pt x="0" y="84742"/>
                  <a:pt x="964" y="85705"/>
                </a:cubicBezTo>
                <a:cubicBezTo>
                  <a:pt x="1936" y="86668"/>
                  <a:pt x="3506" y="86668"/>
                  <a:pt x="4470" y="85705"/>
                </a:cubicBezTo>
                <a:lnTo>
                  <a:pt x="16353" y="73822"/>
                </a:lnTo>
                <a:cubicBezTo>
                  <a:pt x="17182" y="72993"/>
                  <a:pt x="18520" y="72993"/>
                  <a:pt x="19341" y="73822"/>
                </a:cubicBezTo>
                <a:cubicBezTo>
                  <a:pt x="20171" y="74652"/>
                  <a:pt x="21509" y="74652"/>
                  <a:pt x="22339" y="73822"/>
                </a:cubicBezTo>
                <a:lnTo>
                  <a:pt x="43455" y="52706"/>
                </a:lnTo>
                <a:cubicBezTo>
                  <a:pt x="44079" y="52082"/>
                  <a:pt x="44079" y="51074"/>
                  <a:pt x="43455" y="50449"/>
                </a:cubicBezTo>
                <a:cubicBezTo>
                  <a:pt x="42830" y="49825"/>
                  <a:pt x="42830" y="48817"/>
                  <a:pt x="43455" y="48192"/>
                </a:cubicBezTo>
                <a:lnTo>
                  <a:pt x="64285" y="27362"/>
                </a:lnTo>
                <a:cubicBezTo>
                  <a:pt x="65133" y="26514"/>
                  <a:pt x="65133" y="25140"/>
                  <a:pt x="64285" y="24293"/>
                </a:cubicBezTo>
                <a:lnTo>
                  <a:pt x="64285" y="24293"/>
                </a:lnTo>
                <a:cubicBezTo>
                  <a:pt x="63438" y="23436"/>
                  <a:pt x="63438" y="22063"/>
                  <a:pt x="64285" y="21215"/>
                </a:cubicBezTo>
                <a:lnTo>
                  <a:pt x="69602" y="15898"/>
                </a:lnTo>
                <a:cubicBezTo>
                  <a:pt x="70307" y="15185"/>
                  <a:pt x="70307" y="14034"/>
                  <a:pt x="69602" y="13320"/>
                </a:cubicBezTo>
                <a:lnTo>
                  <a:pt x="69602" y="13320"/>
                </a:lnTo>
                <a:cubicBezTo>
                  <a:pt x="68889" y="12606"/>
                  <a:pt x="68889" y="11447"/>
                  <a:pt x="69602" y="10733"/>
                </a:cubicBezTo>
                <a:lnTo>
                  <a:pt x="76097" y="4238"/>
                </a:lnTo>
                <a:cubicBezTo>
                  <a:pt x="77016" y="3320"/>
                  <a:pt x="77016" y="1839"/>
                  <a:pt x="76097" y="920"/>
                </a:cubicBezTo>
                <a:lnTo>
                  <a:pt x="76097" y="920"/>
                </a:lnTo>
                <a:cubicBezTo>
                  <a:pt x="75178" y="1"/>
                  <a:pt x="73688" y="1"/>
                  <a:pt x="72769" y="920"/>
                </a:cubicBezTo>
                <a:lnTo>
                  <a:pt x="44481" y="29217"/>
                </a:lnTo>
                <a:cubicBezTo>
                  <a:pt x="43936" y="29761"/>
                  <a:pt x="43053" y="29761"/>
                  <a:pt x="42509" y="29217"/>
                </a:cubicBezTo>
                <a:cubicBezTo>
                  <a:pt x="41965" y="28673"/>
                  <a:pt x="41082" y="28673"/>
                  <a:pt x="40538" y="29217"/>
                </a:cubicBezTo>
                <a:lnTo>
                  <a:pt x="15576" y="54178"/>
                </a:lnTo>
                <a:cubicBezTo>
                  <a:pt x="14586" y="55168"/>
                  <a:pt x="14586" y="56765"/>
                  <a:pt x="15576" y="57747"/>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294304" y="4725524"/>
            <a:ext cx="880118" cy="866803"/>
          </a:xfrm>
          <a:custGeom>
            <a:avLst/>
            <a:gdLst/>
            <a:ahLst/>
            <a:cxnLst/>
            <a:rect l="l" t="t" r="r" b="b"/>
            <a:pathLst>
              <a:path w="28423" h="27993" extrusionOk="0">
                <a:moveTo>
                  <a:pt x="25956" y="1"/>
                </a:moveTo>
                <a:cubicBezTo>
                  <a:pt x="25380" y="1"/>
                  <a:pt x="24805" y="221"/>
                  <a:pt x="24363" y="663"/>
                </a:cubicBezTo>
                <a:lnTo>
                  <a:pt x="874" y="24152"/>
                </a:lnTo>
                <a:cubicBezTo>
                  <a:pt x="0" y="25035"/>
                  <a:pt x="0" y="26454"/>
                  <a:pt x="874" y="27337"/>
                </a:cubicBezTo>
                <a:cubicBezTo>
                  <a:pt x="1316" y="27774"/>
                  <a:pt x="1891" y="27992"/>
                  <a:pt x="2467" y="27992"/>
                </a:cubicBezTo>
                <a:cubicBezTo>
                  <a:pt x="3042" y="27992"/>
                  <a:pt x="3618" y="27774"/>
                  <a:pt x="4059" y="27337"/>
                </a:cubicBezTo>
                <a:lnTo>
                  <a:pt x="27548" y="3839"/>
                </a:lnTo>
                <a:cubicBezTo>
                  <a:pt x="28422" y="2965"/>
                  <a:pt x="28422" y="1537"/>
                  <a:pt x="27548" y="663"/>
                </a:cubicBezTo>
                <a:cubicBezTo>
                  <a:pt x="27107" y="221"/>
                  <a:pt x="26531" y="1"/>
                  <a:pt x="25956"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1761329" y="4623040"/>
            <a:ext cx="2433137" cy="2432022"/>
          </a:xfrm>
          <a:custGeom>
            <a:avLst/>
            <a:gdLst/>
            <a:ahLst/>
            <a:cxnLst/>
            <a:rect l="l" t="t" r="r" b="b"/>
            <a:pathLst>
              <a:path w="78577" h="78541" extrusionOk="0">
                <a:moveTo>
                  <a:pt x="78390" y="0"/>
                </a:moveTo>
                <a:cubicBezTo>
                  <a:pt x="78345" y="0"/>
                  <a:pt x="78300" y="18"/>
                  <a:pt x="78265" y="54"/>
                </a:cubicBezTo>
                <a:lnTo>
                  <a:pt x="72" y="78246"/>
                </a:lnTo>
                <a:cubicBezTo>
                  <a:pt x="0" y="78309"/>
                  <a:pt x="0" y="78425"/>
                  <a:pt x="72" y="78487"/>
                </a:cubicBezTo>
                <a:cubicBezTo>
                  <a:pt x="107" y="78523"/>
                  <a:pt x="152" y="78541"/>
                  <a:pt x="197" y="78541"/>
                </a:cubicBezTo>
                <a:cubicBezTo>
                  <a:pt x="241" y="78541"/>
                  <a:pt x="286" y="78523"/>
                  <a:pt x="313" y="78487"/>
                </a:cubicBezTo>
                <a:lnTo>
                  <a:pt x="78514" y="295"/>
                </a:lnTo>
                <a:cubicBezTo>
                  <a:pt x="78577" y="232"/>
                  <a:pt x="78577" y="116"/>
                  <a:pt x="78514" y="54"/>
                </a:cubicBezTo>
                <a:cubicBezTo>
                  <a:pt x="78479" y="18"/>
                  <a:pt x="78434" y="0"/>
                  <a:pt x="78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8656469" y="-2487656"/>
            <a:ext cx="2577520" cy="2900551"/>
          </a:xfrm>
          <a:custGeom>
            <a:avLst/>
            <a:gdLst/>
            <a:ahLst/>
            <a:cxnLst/>
            <a:rect l="l" t="t" r="r" b="b"/>
            <a:pathLst>
              <a:path w="72387" h="81459" extrusionOk="0">
                <a:moveTo>
                  <a:pt x="57747" y="27183"/>
                </a:moveTo>
                <a:lnTo>
                  <a:pt x="57747" y="27183"/>
                </a:lnTo>
                <a:cubicBezTo>
                  <a:pt x="56819" y="26255"/>
                  <a:pt x="56819" y="24756"/>
                  <a:pt x="57747" y="23829"/>
                </a:cubicBezTo>
                <a:lnTo>
                  <a:pt x="64536" y="17040"/>
                </a:lnTo>
                <a:cubicBezTo>
                  <a:pt x="65357" y="16219"/>
                  <a:pt x="65357" y="14899"/>
                  <a:pt x="64536" y="14087"/>
                </a:cubicBezTo>
                <a:lnTo>
                  <a:pt x="64536" y="14087"/>
                </a:lnTo>
                <a:cubicBezTo>
                  <a:pt x="63724" y="13275"/>
                  <a:pt x="63724" y="11946"/>
                  <a:pt x="64536" y="11134"/>
                </a:cubicBezTo>
                <a:lnTo>
                  <a:pt x="71476" y="4193"/>
                </a:lnTo>
                <a:cubicBezTo>
                  <a:pt x="72386" y="3292"/>
                  <a:pt x="72386" y="1812"/>
                  <a:pt x="71476" y="902"/>
                </a:cubicBezTo>
                <a:lnTo>
                  <a:pt x="71476" y="902"/>
                </a:lnTo>
                <a:cubicBezTo>
                  <a:pt x="70566" y="1"/>
                  <a:pt x="69094" y="1"/>
                  <a:pt x="68185" y="902"/>
                </a:cubicBezTo>
                <a:lnTo>
                  <a:pt x="57015" y="12071"/>
                </a:lnTo>
                <a:cubicBezTo>
                  <a:pt x="56239" y="12856"/>
                  <a:pt x="54981" y="12856"/>
                  <a:pt x="54205" y="12071"/>
                </a:cubicBezTo>
                <a:cubicBezTo>
                  <a:pt x="53429" y="11295"/>
                  <a:pt x="52171" y="11295"/>
                  <a:pt x="51386" y="12071"/>
                </a:cubicBezTo>
                <a:lnTo>
                  <a:pt x="31537" y="31920"/>
                </a:lnTo>
                <a:cubicBezTo>
                  <a:pt x="30957" y="32509"/>
                  <a:pt x="30957" y="33454"/>
                  <a:pt x="31537" y="34043"/>
                </a:cubicBezTo>
                <a:cubicBezTo>
                  <a:pt x="32126" y="34632"/>
                  <a:pt x="32126" y="35577"/>
                  <a:pt x="31537" y="36166"/>
                </a:cubicBezTo>
                <a:lnTo>
                  <a:pt x="11964" y="55739"/>
                </a:lnTo>
                <a:cubicBezTo>
                  <a:pt x="11161" y="56542"/>
                  <a:pt x="11161" y="57835"/>
                  <a:pt x="11964" y="58629"/>
                </a:cubicBezTo>
                <a:cubicBezTo>
                  <a:pt x="12758" y="59432"/>
                  <a:pt x="12758" y="60726"/>
                  <a:pt x="11964" y="61520"/>
                </a:cubicBezTo>
                <a:lnTo>
                  <a:pt x="6968" y="66516"/>
                </a:lnTo>
                <a:cubicBezTo>
                  <a:pt x="6299" y="67185"/>
                  <a:pt x="6299" y="68273"/>
                  <a:pt x="6968" y="68942"/>
                </a:cubicBezTo>
                <a:cubicBezTo>
                  <a:pt x="7637" y="69611"/>
                  <a:pt x="7637" y="70699"/>
                  <a:pt x="6968" y="71369"/>
                </a:cubicBezTo>
                <a:lnTo>
                  <a:pt x="866" y="77479"/>
                </a:lnTo>
                <a:cubicBezTo>
                  <a:pt x="1" y="78336"/>
                  <a:pt x="1" y="79736"/>
                  <a:pt x="866" y="80602"/>
                </a:cubicBezTo>
                <a:lnTo>
                  <a:pt x="866" y="80602"/>
                </a:lnTo>
                <a:cubicBezTo>
                  <a:pt x="1723" y="81458"/>
                  <a:pt x="3123" y="81458"/>
                  <a:pt x="3980" y="80602"/>
                </a:cubicBezTo>
                <a:lnTo>
                  <a:pt x="30582" y="53999"/>
                </a:lnTo>
                <a:cubicBezTo>
                  <a:pt x="31091" y="53491"/>
                  <a:pt x="31920" y="53491"/>
                  <a:pt x="32429" y="53999"/>
                </a:cubicBezTo>
                <a:lnTo>
                  <a:pt x="32429" y="53999"/>
                </a:lnTo>
                <a:cubicBezTo>
                  <a:pt x="32946" y="54517"/>
                  <a:pt x="33767" y="54517"/>
                  <a:pt x="34285" y="53999"/>
                </a:cubicBezTo>
                <a:lnTo>
                  <a:pt x="57747" y="30537"/>
                </a:lnTo>
                <a:cubicBezTo>
                  <a:pt x="58675" y="29609"/>
                  <a:pt x="58675" y="28111"/>
                  <a:pt x="57747" y="27183"/>
                </a:cubicBezTo>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9003354" y="-231948"/>
            <a:ext cx="577233" cy="573886"/>
          </a:xfrm>
          <a:custGeom>
            <a:avLst/>
            <a:gdLst/>
            <a:ahLst/>
            <a:cxnLst/>
            <a:rect l="l" t="t" r="r" b="b"/>
            <a:pathLst>
              <a:path w="16211" h="16117" extrusionOk="0">
                <a:moveTo>
                  <a:pt x="15671" y="1"/>
                </a:moveTo>
                <a:cubicBezTo>
                  <a:pt x="15543" y="1"/>
                  <a:pt x="15416" y="48"/>
                  <a:pt x="15318" y="141"/>
                </a:cubicBezTo>
                <a:lnTo>
                  <a:pt x="188" y="15271"/>
                </a:lnTo>
                <a:cubicBezTo>
                  <a:pt x="1" y="15468"/>
                  <a:pt x="1" y="15780"/>
                  <a:pt x="188" y="15976"/>
                </a:cubicBezTo>
                <a:cubicBezTo>
                  <a:pt x="286" y="16070"/>
                  <a:pt x="413" y="16117"/>
                  <a:pt x="540" y="16117"/>
                </a:cubicBezTo>
                <a:cubicBezTo>
                  <a:pt x="668" y="16117"/>
                  <a:pt x="795" y="16070"/>
                  <a:pt x="893" y="15976"/>
                </a:cubicBezTo>
                <a:lnTo>
                  <a:pt x="16023" y="846"/>
                </a:lnTo>
                <a:cubicBezTo>
                  <a:pt x="16210" y="650"/>
                  <a:pt x="16210" y="338"/>
                  <a:pt x="16023" y="141"/>
                </a:cubicBezTo>
                <a:cubicBezTo>
                  <a:pt x="15925" y="48"/>
                  <a:pt x="15798" y="1"/>
                  <a:pt x="15671"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8590739" y="-1942975"/>
            <a:ext cx="2405002" cy="2403827"/>
          </a:xfrm>
          <a:custGeom>
            <a:avLst/>
            <a:gdLst/>
            <a:ahLst/>
            <a:cxnLst/>
            <a:rect l="l" t="t" r="r" b="b"/>
            <a:pathLst>
              <a:path w="67542" h="67509" extrusionOk="0">
                <a:moveTo>
                  <a:pt x="67360" y="1"/>
                </a:moveTo>
                <a:cubicBezTo>
                  <a:pt x="67319" y="1"/>
                  <a:pt x="67278" y="16"/>
                  <a:pt x="67247" y="48"/>
                </a:cubicBezTo>
                <a:lnTo>
                  <a:pt x="72" y="67223"/>
                </a:lnTo>
                <a:cubicBezTo>
                  <a:pt x="0" y="67294"/>
                  <a:pt x="0" y="67392"/>
                  <a:pt x="72" y="67455"/>
                </a:cubicBezTo>
                <a:cubicBezTo>
                  <a:pt x="98" y="67490"/>
                  <a:pt x="143" y="67508"/>
                  <a:pt x="188" y="67508"/>
                </a:cubicBezTo>
                <a:cubicBezTo>
                  <a:pt x="223" y="67508"/>
                  <a:pt x="268" y="67490"/>
                  <a:pt x="304" y="67455"/>
                </a:cubicBezTo>
                <a:lnTo>
                  <a:pt x="67479" y="280"/>
                </a:lnTo>
                <a:cubicBezTo>
                  <a:pt x="67542" y="217"/>
                  <a:pt x="67542" y="119"/>
                  <a:pt x="67479" y="48"/>
                </a:cubicBezTo>
                <a:cubicBezTo>
                  <a:pt x="67443" y="16"/>
                  <a:pt x="67401" y="1"/>
                  <a:pt x="67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8"/>
        <p:cNvGrpSpPr/>
        <p:nvPr/>
      </p:nvGrpSpPr>
      <p:grpSpPr>
        <a:xfrm>
          <a:off x="0" y="0"/>
          <a:ext cx="0" cy="0"/>
          <a:chOff x="0" y="0"/>
          <a:chExt cx="0" cy="0"/>
        </a:xfrm>
      </p:grpSpPr>
      <p:grpSp>
        <p:nvGrpSpPr>
          <p:cNvPr id="789" name="Google Shape;789;p34"/>
          <p:cNvGrpSpPr/>
          <p:nvPr/>
        </p:nvGrpSpPr>
        <p:grpSpPr>
          <a:xfrm>
            <a:off x="-672057" y="-1264697"/>
            <a:ext cx="10689393" cy="8557851"/>
            <a:chOff x="-672057" y="-1264697"/>
            <a:chExt cx="10689393" cy="8557851"/>
          </a:xfrm>
        </p:grpSpPr>
        <p:sp>
          <p:nvSpPr>
            <p:cNvPr id="790" name="Google Shape;790;p34"/>
            <p:cNvSpPr/>
            <p:nvPr/>
          </p:nvSpPr>
          <p:spPr>
            <a:xfrm>
              <a:off x="7594686" y="4487504"/>
              <a:ext cx="2039231" cy="1906298"/>
            </a:xfrm>
            <a:custGeom>
              <a:avLst/>
              <a:gdLst/>
              <a:ahLst/>
              <a:cxnLst/>
              <a:rect l="l" t="t" r="r" b="b"/>
              <a:pathLst>
                <a:path w="65856" h="61563" extrusionOk="0">
                  <a:moveTo>
                    <a:pt x="63087" y="1"/>
                  </a:moveTo>
                  <a:cubicBezTo>
                    <a:pt x="62441" y="1"/>
                    <a:pt x="61796" y="246"/>
                    <a:pt x="61306" y="737"/>
                  </a:cubicBezTo>
                  <a:lnTo>
                    <a:pt x="48388" y="13654"/>
                  </a:lnTo>
                  <a:cubicBezTo>
                    <a:pt x="48031" y="14011"/>
                    <a:pt x="47565" y="14190"/>
                    <a:pt x="47099" y="14190"/>
                  </a:cubicBezTo>
                  <a:cubicBezTo>
                    <a:pt x="46633" y="14190"/>
                    <a:pt x="46167" y="14011"/>
                    <a:pt x="45810" y="13654"/>
                  </a:cubicBezTo>
                  <a:cubicBezTo>
                    <a:pt x="45453" y="13298"/>
                    <a:pt x="44985" y="13119"/>
                    <a:pt x="44516" y="13119"/>
                  </a:cubicBezTo>
                  <a:cubicBezTo>
                    <a:pt x="44048" y="13119"/>
                    <a:pt x="43580" y="13298"/>
                    <a:pt x="43223" y="13654"/>
                  </a:cubicBezTo>
                  <a:lnTo>
                    <a:pt x="36826" y="20051"/>
                  </a:lnTo>
                  <a:cubicBezTo>
                    <a:pt x="36505" y="20372"/>
                    <a:pt x="36082" y="20533"/>
                    <a:pt x="35658" y="20533"/>
                  </a:cubicBezTo>
                  <a:cubicBezTo>
                    <a:pt x="35234" y="20533"/>
                    <a:pt x="34810" y="20372"/>
                    <a:pt x="34489" y="20051"/>
                  </a:cubicBezTo>
                  <a:cubicBezTo>
                    <a:pt x="34168" y="19725"/>
                    <a:pt x="33744" y="19562"/>
                    <a:pt x="33321" y="19562"/>
                  </a:cubicBezTo>
                  <a:cubicBezTo>
                    <a:pt x="32897" y="19562"/>
                    <a:pt x="32473" y="19725"/>
                    <a:pt x="32152" y="20051"/>
                  </a:cubicBezTo>
                  <a:lnTo>
                    <a:pt x="18744" y="33459"/>
                  </a:lnTo>
                  <a:cubicBezTo>
                    <a:pt x="17896" y="34307"/>
                    <a:pt x="17896" y="35680"/>
                    <a:pt x="18744" y="36528"/>
                  </a:cubicBezTo>
                  <a:cubicBezTo>
                    <a:pt x="19591" y="37384"/>
                    <a:pt x="19591" y="38758"/>
                    <a:pt x="18744" y="39606"/>
                  </a:cubicBezTo>
                  <a:lnTo>
                    <a:pt x="946" y="57403"/>
                  </a:lnTo>
                  <a:cubicBezTo>
                    <a:pt x="0" y="58358"/>
                    <a:pt x="0" y="59892"/>
                    <a:pt x="946" y="60847"/>
                  </a:cubicBezTo>
                  <a:cubicBezTo>
                    <a:pt x="1423" y="61324"/>
                    <a:pt x="2048" y="61562"/>
                    <a:pt x="2671" y="61562"/>
                  </a:cubicBezTo>
                  <a:cubicBezTo>
                    <a:pt x="3295" y="61562"/>
                    <a:pt x="3917" y="61324"/>
                    <a:pt x="4390" y="60847"/>
                  </a:cubicBezTo>
                  <a:lnTo>
                    <a:pt x="12222" y="53023"/>
                  </a:lnTo>
                  <a:cubicBezTo>
                    <a:pt x="12628" y="52617"/>
                    <a:pt x="13161" y="52414"/>
                    <a:pt x="13694" y="52414"/>
                  </a:cubicBezTo>
                  <a:cubicBezTo>
                    <a:pt x="14227" y="52414"/>
                    <a:pt x="14760" y="52617"/>
                    <a:pt x="15166" y="53023"/>
                  </a:cubicBezTo>
                  <a:cubicBezTo>
                    <a:pt x="15577" y="53429"/>
                    <a:pt x="16112" y="53632"/>
                    <a:pt x="16646" y="53632"/>
                  </a:cubicBezTo>
                  <a:cubicBezTo>
                    <a:pt x="17180" y="53632"/>
                    <a:pt x="17713" y="53429"/>
                    <a:pt x="18119" y="53023"/>
                  </a:cubicBezTo>
                  <a:lnTo>
                    <a:pt x="30528" y="40614"/>
                  </a:lnTo>
                  <a:cubicBezTo>
                    <a:pt x="31121" y="40020"/>
                    <a:pt x="31900" y="39724"/>
                    <a:pt x="32679" y="39724"/>
                  </a:cubicBezTo>
                  <a:cubicBezTo>
                    <a:pt x="33459" y="39724"/>
                    <a:pt x="34239" y="40020"/>
                    <a:pt x="34837" y="40614"/>
                  </a:cubicBezTo>
                  <a:cubicBezTo>
                    <a:pt x="35430" y="41211"/>
                    <a:pt x="36209" y="41510"/>
                    <a:pt x="36987" y="41510"/>
                  </a:cubicBezTo>
                  <a:cubicBezTo>
                    <a:pt x="37765" y="41510"/>
                    <a:pt x="38544" y="41211"/>
                    <a:pt x="39137" y="40614"/>
                  </a:cubicBezTo>
                  <a:lnTo>
                    <a:pt x="43901" y="35859"/>
                  </a:lnTo>
                  <a:cubicBezTo>
                    <a:pt x="44307" y="35448"/>
                    <a:pt x="44840" y="35243"/>
                    <a:pt x="45374" y="35243"/>
                  </a:cubicBezTo>
                  <a:cubicBezTo>
                    <a:pt x="45908" y="35243"/>
                    <a:pt x="46443" y="35448"/>
                    <a:pt x="46854" y="35859"/>
                  </a:cubicBezTo>
                  <a:cubicBezTo>
                    <a:pt x="47260" y="36265"/>
                    <a:pt x="47793" y="36468"/>
                    <a:pt x="48327" y="36468"/>
                  </a:cubicBezTo>
                  <a:cubicBezTo>
                    <a:pt x="48861" y="36468"/>
                    <a:pt x="49396" y="36265"/>
                    <a:pt x="49807" y="35859"/>
                  </a:cubicBezTo>
                  <a:lnTo>
                    <a:pt x="55373" y="30292"/>
                  </a:lnTo>
                  <a:cubicBezTo>
                    <a:pt x="56783" y="28883"/>
                    <a:pt x="56783" y="26590"/>
                    <a:pt x="55373" y="25180"/>
                  </a:cubicBezTo>
                  <a:cubicBezTo>
                    <a:pt x="53964" y="23771"/>
                    <a:pt x="53964" y="21487"/>
                    <a:pt x="55373" y="20078"/>
                  </a:cubicBezTo>
                  <a:lnTo>
                    <a:pt x="56908" y="18543"/>
                  </a:lnTo>
                  <a:cubicBezTo>
                    <a:pt x="57773" y="17678"/>
                    <a:pt x="57773" y="16268"/>
                    <a:pt x="56908" y="15403"/>
                  </a:cubicBezTo>
                  <a:cubicBezTo>
                    <a:pt x="56042" y="14538"/>
                    <a:pt x="56042" y="13137"/>
                    <a:pt x="56908" y="12272"/>
                  </a:cubicBezTo>
                  <a:lnTo>
                    <a:pt x="64874" y="4305"/>
                  </a:lnTo>
                  <a:cubicBezTo>
                    <a:pt x="65856" y="3315"/>
                    <a:pt x="65856" y="1718"/>
                    <a:pt x="64874" y="737"/>
                  </a:cubicBezTo>
                  <a:cubicBezTo>
                    <a:pt x="64379" y="246"/>
                    <a:pt x="63732" y="1"/>
                    <a:pt x="63087"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8083629" y="5003046"/>
              <a:ext cx="534270" cy="531112"/>
            </a:xfrm>
            <a:custGeom>
              <a:avLst/>
              <a:gdLst/>
              <a:ahLst/>
              <a:cxnLst/>
              <a:rect l="l" t="t" r="r" b="b"/>
              <a:pathLst>
                <a:path w="17254" h="17152" extrusionOk="0">
                  <a:moveTo>
                    <a:pt x="16679" y="1"/>
                  </a:moveTo>
                  <a:cubicBezTo>
                    <a:pt x="16545" y="1"/>
                    <a:pt x="16411" y="52"/>
                    <a:pt x="16308" y="155"/>
                  </a:cubicBezTo>
                  <a:lnTo>
                    <a:pt x="206" y="16257"/>
                  </a:lnTo>
                  <a:cubicBezTo>
                    <a:pt x="1" y="16462"/>
                    <a:pt x="1" y="16792"/>
                    <a:pt x="206" y="16997"/>
                  </a:cubicBezTo>
                  <a:cubicBezTo>
                    <a:pt x="308" y="17100"/>
                    <a:pt x="444" y="17151"/>
                    <a:pt x="581" y="17151"/>
                  </a:cubicBezTo>
                  <a:cubicBezTo>
                    <a:pt x="717" y="17151"/>
                    <a:pt x="853" y="17100"/>
                    <a:pt x="955" y="16997"/>
                  </a:cubicBezTo>
                  <a:lnTo>
                    <a:pt x="17049" y="904"/>
                  </a:lnTo>
                  <a:cubicBezTo>
                    <a:pt x="17254" y="690"/>
                    <a:pt x="17254" y="360"/>
                    <a:pt x="17049" y="155"/>
                  </a:cubicBezTo>
                  <a:cubicBezTo>
                    <a:pt x="16946" y="52"/>
                    <a:pt x="16812" y="1"/>
                    <a:pt x="1667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7572577" y="4299389"/>
              <a:ext cx="1283437" cy="1271578"/>
            </a:xfrm>
            <a:custGeom>
              <a:avLst/>
              <a:gdLst/>
              <a:ahLst/>
              <a:cxnLst/>
              <a:rect l="l" t="t" r="r" b="b"/>
              <a:pathLst>
                <a:path w="41448" h="41065" extrusionOk="0">
                  <a:moveTo>
                    <a:pt x="39295" y="1"/>
                  </a:moveTo>
                  <a:cubicBezTo>
                    <a:pt x="38794" y="1"/>
                    <a:pt x="38294" y="193"/>
                    <a:pt x="37915" y="576"/>
                  </a:cubicBezTo>
                  <a:lnTo>
                    <a:pt x="768" y="37723"/>
                  </a:lnTo>
                  <a:cubicBezTo>
                    <a:pt x="1" y="38490"/>
                    <a:pt x="1" y="39730"/>
                    <a:pt x="768" y="40489"/>
                  </a:cubicBezTo>
                  <a:cubicBezTo>
                    <a:pt x="1147" y="40872"/>
                    <a:pt x="1647" y="41064"/>
                    <a:pt x="2147" y="41064"/>
                  </a:cubicBezTo>
                  <a:cubicBezTo>
                    <a:pt x="2648" y="41064"/>
                    <a:pt x="3150" y="40872"/>
                    <a:pt x="3533" y="40489"/>
                  </a:cubicBezTo>
                  <a:lnTo>
                    <a:pt x="40681" y="3342"/>
                  </a:lnTo>
                  <a:cubicBezTo>
                    <a:pt x="41448" y="2574"/>
                    <a:pt x="41448" y="1334"/>
                    <a:pt x="40681" y="576"/>
                  </a:cubicBezTo>
                  <a:cubicBezTo>
                    <a:pt x="40297" y="193"/>
                    <a:pt x="39795" y="1"/>
                    <a:pt x="39295" y="1"/>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8387214" y="3993111"/>
              <a:ext cx="1630121" cy="918174"/>
            </a:xfrm>
            <a:custGeom>
              <a:avLst/>
              <a:gdLst/>
              <a:ahLst/>
              <a:cxnLst/>
              <a:rect l="l" t="t" r="r" b="b"/>
              <a:pathLst>
                <a:path w="52644" h="29652" extrusionOk="0">
                  <a:moveTo>
                    <a:pt x="50062" y="1"/>
                  </a:moveTo>
                  <a:cubicBezTo>
                    <a:pt x="49461" y="1"/>
                    <a:pt x="48861" y="230"/>
                    <a:pt x="48406" y="690"/>
                  </a:cubicBezTo>
                  <a:lnTo>
                    <a:pt x="38558" y="10530"/>
                  </a:lnTo>
                  <a:cubicBezTo>
                    <a:pt x="37862" y="11225"/>
                    <a:pt x="36950" y="11573"/>
                    <a:pt x="36037" y="11573"/>
                  </a:cubicBezTo>
                  <a:cubicBezTo>
                    <a:pt x="35125" y="11573"/>
                    <a:pt x="34213" y="11225"/>
                    <a:pt x="33517" y="10530"/>
                  </a:cubicBezTo>
                  <a:cubicBezTo>
                    <a:pt x="32821" y="9834"/>
                    <a:pt x="31909" y="9486"/>
                    <a:pt x="30997" y="9486"/>
                  </a:cubicBezTo>
                  <a:cubicBezTo>
                    <a:pt x="30085" y="9486"/>
                    <a:pt x="29173" y="9834"/>
                    <a:pt x="28477" y="10530"/>
                  </a:cubicBezTo>
                  <a:lnTo>
                    <a:pt x="19306" y="19691"/>
                  </a:lnTo>
                  <a:cubicBezTo>
                    <a:pt x="18423" y="20575"/>
                    <a:pt x="17265" y="21016"/>
                    <a:pt x="16108" y="21016"/>
                  </a:cubicBezTo>
                  <a:cubicBezTo>
                    <a:pt x="14950" y="21016"/>
                    <a:pt x="13793" y="20575"/>
                    <a:pt x="12910" y="19691"/>
                  </a:cubicBezTo>
                  <a:cubicBezTo>
                    <a:pt x="12026" y="18808"/>
                    <a:pt x="10869" y="18367"/>
                    <a:pt x="9711" y="18367"/>
                  </a:cubicBezTo>
                  <a:cubicBezTo>
                    <a:pt x="8554" y="18367"/>
                    <a:pt x="7396" y="18808"/>
                    <a:pt x="6513" y="19691"/>
                  </a:cubicBezTo>
                  <a:lnTo>
                    <a:pt x="1018" y="25196"/>
                  </a:lnTo>
                  <a:cubicBezTo>
                    <a:pt x="1" y="26213"/>
                    <a:pt x="1" y="27863"/>
                    <a:pt x="1018" y="28889"/>
                  </a:cubicBezTo>
                  <a:cubicBezTo>
                    <a:pt x="1526" y="29397"/>
                    <a:pt x="2193" y="29652"/>
                    <a:pt x="2861" y="29652"/>
                  </a:cubicBezTo>
                  <a:cubicBezTo>
                    <a:pt x="3529" y="29652"/>
                    <a:pt x="4198" y="29397"/>
                    <a:pt x="4711" y="28889"/>
                  </a:cubicBezTo>
                  <a:lnTo>
                    <a:pt x="7379" y="26213"/>
                  </a:lnTo>
                  <a:cubicBezTo>
                    <a:pt x="8159" y="25432"/>
                    <a:pt x="9183" y="25042"/>
                    <a:pt x="10207" y="25042"/>
                  </a:cubicBezTo>
                  <a:cubicBezTo>
                    <a:pt x="11230" y="25042"/>
                    <a:pt x="12254" y="25432"/>
                    <a:pt x="13035" y="26213"/>
                  </a:cubicBezTo>
                  <a:cubicBezTo>
                    <a:pt x="13815" y="26993"/>
                    <a:pt x="14839" y="27384"/>
                    <a:pt x="15864" y="27384"/>
                  </a:cubicBezTo>
                  <a:cubicBezTo>
                    <a:pt x="16888" y="27384"/>
                    <a:pt x="17914" y="26993"/>
                    <a:pt x="18699" y="26213"/>
                  </a:cubicBezTo>
                  <a:lnTo>
                    <a:pt x="23124" y="21788"/>
                  </a:lnTo>
                  <a:cubicBezTo>
                    <a:pt x="23869" y="21038"/>
                    <a:pt x="24848" y="20664"/>
                    <a:pt x="25828" y="20664"/>
                  </a:cubicBezTo>
                  <a:cubicBezTo>
                    <a:pt x="26809" y="20664"/>
                    <a:pt x="27790" y="21038"/>
                    <a:pt x="28539" y="21788"/>
                  </a:cubicBezTo>
                  <a:cubicBezTo>
                    <a:pt x="29284" y="22533"/>
                    <a:pt x="30263" y="22905"/>
                    <a:pt x="31242" y="22905"/>
                  </a:cubicBezTo>
                  <a:cubicBezTo>
                    <a:pt x="32221" y="22905"/>
                    <a:pt x="33201" y="22533"/>
                    <a:pt x="33945" y="21788"/>
                  </a:cubicBezTo>
                  <a:lnTo>
                    <a:pt x="51725" y="4008"/>
                  </a:lnTo>
                  <a:cubicBezTo>
                    <a:pt x="52644" y="3098"/>
                    <a:pt x="52644" y="1609"/>
                    <a:pt x="51725" y="690"/>
                  </a:cubicBezTo>
                  <a:cubicBezTo>
                    <a:pt x="51266" y="230"/>
                    <a:pt x="50664" y="1"/>
                    <a:pt x="5006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7378950" y="4379930"/>
              <a:ext cx="1670717" cy="1660219"/>
            </a:xfrm>
            <a:custGeom>
              <a:avLst/>
              <a:gdLst/>
              <a:ahLst/>
              <a:cxnLst/>
              <a:rect l="l" t="t" r="r" b="b"/>
              <a:pathLst>
                <a:path w="53955" h="53616" extrusionOk="0">
                  <a:moveTo>
                    <a:pt x="52042" y="0"/>
                  </a:moveTo>
                  <a:cubicBezTo>
                    <a:pt x="51597" y="0"/>
                    <a:pt x="51153" y="170"/>
                    <a:pt x="50814" y="509"/>
                  </a:cubicBezTo>
                  <a:lnTo>
                    <a:pt x="678" y="50645"/>
                  </a:lnTo>
                  <a:cubicBezTo>
                    <a:pt x="0" y="51323"/>
                    <a:pt x="0" y="52429"/>
                    <a:pt x="678" y="53107"/>
                  </a:cubicBezTo>
                  <a:cubicBezTo>
                    <a:pt x="1017" y="53446"/>
                    <a:pt x="1463" y="53615"/>
                    <a:pt x="1909" y="53615"/>
                  </a:cubicBezTo>
                  <a:cubicBezTo>
                    <a:pt x="2355" y="53615"/>
                    <a:pt x="2801" y="53446"/>
                    <a:pt x="3140" y="53107"/>
                  </a:cubicBezTo>
                  <a:lnTo>
                    <a:pt x="53277" y="2971"/>
                  </a:lnTo>
                  <a:cubicBezTo>
                    <a:pt x="53955" y="2293"/>
                    <a:pt x="53955" y="1196"/>
                    <a:pt x="53277" y="509"/>
                  </a:cubicBezTo>
                  <a:cubicBezTo>
                    <a:pt x="52933" y="170"/>
                    <a:pt x="52487" y="0"/>
                    <a:pt x="5204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8734460" y="4936532"/>
              <a:ext cx="68557" cy="62209"/>
            </a:xfrm>
            <a:custGeom>
              <a:avLst/>
              <a:gdLst/>
              <a:ahLst/>
              <a:cxnLst/>
              <a:rect l="l" t="t" r="r" b="b"/>
              <a:pathLst>
                <a:path w="2214" h="2009" extrusionOk="0">
                  <a:moveTo>
                    <a:pt x="1111" y="1"/>
                  </a:moveTo>
                  <a:cubicBezTo>
                    <a:pt x="855" y="1"/>
                    <a:pt x="598" y="99"/>
                    <a:pt x="402" y="295"/>
                  </a:cubicBezTo>
                  <a:cubicBezTo>
                    <a:pt x="1" y="688"/>
                    <a:pt x="1" y="1321"/>
                    <a:pt x="402" y="1714"/>
                  </a:cubicBezTo>
                  <a:cubicBezTo>
                    <a:pt x="598" y="1910"/>
                    <a:pt x="855" y="2008"/>
                    <a:pt x="1111" y="2008"/>
                  </a:cubicBezTo>
                  <a:cubicBezTo>
                    <a:pt x="1368" y="2008"/>
                    <a:pt x="1624" y="1910"/>
                    <a:pt x="1821" y="1714"/>
                  </a:cubicBezTo>
                  <a:cubicBezTo>
                    <a:pt x="2213" y="1321"/>
                    <a:pt x="2213" y="688"/>
                    <a:pt x="1821" y="295"/>
                  </a:cubicBezTo>
                  <a:cubicBezTo>
                    <a:pt x="1624" y="99"/>
                    <a:pt x="1368" y="1"/>
                    <a:pt x="1111"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9049378" y="4268331"/>
              <a:ext cx="68278" cy="62178"/>
            </a:xfrm>
            <a:custGeom>
              <a:avLst/>
              <a:gdLst/>
              <a:ahLst/>
              <a:cxnLst/>
              <a:rect l="l" t="t" r="r" b="b"/>
              <a:pathLst>
                <a:path w="2205" h="2008" extrusionOk="0">
                  <a:moveTo>
                    <a:pt x="1102" y="0"/>
                  </a:moveTo>
                  <a:cubicBezTo>
                    <a:pt x="846" y="0"/>
                    <a:pt x="589" y="98"/>
                    <a:pt x="393" y="294"/>
                  </a:cubicBezTo>
                  <a:cubicBezTo>
                    <a:pt x="1" y="687"/>
                    <a:pt x="1" y="1320"/>
                    <a:pt x="393" y="1713"/>
                  </a:cubicBezTo>
                  <a:cubicBezTo>
                    <a:pt x="589" y="1909"/>
                    <a:pt x="846" y="2007"/>
                    <a:pt x="1102" y="2007"/>
                  </a:cubicBezTo>
                  <a:cubicBezTo>
                    <a:pt x="1359" y="2007"/>
                    <a:pt x="1615" y="1909"/>
                    <a:pt x="1812" y="1713"/>
                  </a:cubicBezTo>
                  <a:cubicBezTo>
                    <a:pt x="2204" y="1320"/>
                    <a:pt x="2204" y="687"/>
                    <a:pt x="1812" y="294"/>
                  </a:cubicBezTo>
                  <a:cubicBezTo>
                    <a:pt x="1615" y="98"/>
                    <a:pt x="1359" y="0"/>
                    <a:pt x="1102" y="0"/>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6656280" y="4861070"/>
              <a:ext cx="2433168" cy="2432084"/>
            </a:xfrm>
            <a:custGeom>
              <a:avLst/>
              <a:gdLst/>
              <a:ahLst/>
              <a:cxnLst/>
              <a:rect l="l" t="t" r="r" b="b"/>
              <a:pathLst>
                <a:path w="78578" h="78543" extrusionOk="0">
                  <a:moveTo>
                    <a:pt x="78385" y="0"/>
                  </a:moveTo>
                  <a:cubicBezTo>
                    <a:pt x="78341" y="0"/>
                    <a:pt x="78296" y="16"/>
                    <a:pt x="78265" y="47"/>
                  </a:cubicBezTo>
                  <a:lnTo>
                    <a:pt x="72" y="78240"/>
                  </a:lnTo>
                  <a:cubicBezTo>
                    <a:pt x="1" y="78311"/>
                    <a:pt x="1" y="78418"/>
                    <a:pt x="72" y="78489"/>
                  </a:cubicBezTo>
                  <a:cubicBezTo>
                    <a:pt x="99" y="78525"/>
                    <a:pt x="143" y="78543"/>
                    <a:pt x="188" y="78543"/>
                  </a:cubicBezTo>
                  <a:cubicBezTo>
                    <a:pt x="233" y="78543"/>
                    <a:pt x="277" y="78525"/>
                    <a:pt x="313" y="78489"/>
                  </a:cubicBezTo>
                  <a:lnTo>
                    <a:pt x="78506" y="297"/>
                  </a:lnTo>
                  <a:cubicBezTo>
                    <a:pt x="78577" y="226"/>
                    <a:pt x="78577" y="119"/>
                    <a:pt x="78506" y="47"/>
                  </a:cubicBezTo>
                  <a:cubicBezTo>
                    <a:pt x="78475" y="16"/>
                    <a:pt x="78430" y="0"/>
                    <a:pt x="78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6554899" y="4167229"/>
              <a:ext cx="2433168" cy="2432022"/>
            </a:xfrm>
            <a:custGeom>
              <a:avLst/>
              <a:gdLst/>
              <a:ahLst/>
              <a:cxnLst/>
              <a:rect l="l" t="t" r="r" b="b"/>
              <a:pathLst>
                <a:path w="78578" h="78541" extrusionOk="0">
                  <a:moveTo>
                    <a:pt x="78381" y="0"/>
                  </a:moveTo>
                  <a:cubicBezTo>
                    <a:pt x="78336" y="0"/>
                    <a:pt x="78292" y="18"/>
                    <a:pt x="78256" y="54"/>
                  </a:cubicBezTo>
                  <a:lnTo>
                    <a:pt x="63" y="78246"/>
                  </a:lnTo>
                  <a:cubicBezTo>
                    <a:pt x="1" y="78317"/>
                    <a:pt x="1" y="78424"/>
                    <a:pt x="63" y="78496"/>
                  </a:cubicBezTo>
                  <a:cubicBezTo>
                    <a:pt x="99" y="78523"/>
                    <a:pt x="143" y="78540"/>
                    <a:pt x="188" y="78540"/>
                  </a:cubicBezTo>
                  <a:cubicBezTo>
                    <a:pt x="233" y="78540"/>
                    <a:pt x="277" y="78523"/>
                    <a:pt x="313" y="78496"/>
                  </a:cubicBezTo>
                  <a:lnTo>
                    <a:pt x="78506" y="294"/>
                  </a:lnTo>
                  <a:cubicBezTo>
                    <a:pt x="78577" y="232"/>
                    <a:pt x="78577" y="125"/>
                    <a:pt x="78506" y="54"/>
                  </a:cubicBezTo>
                  <a:cubicBezTo>
                    <a:pt x="78470" y="18"/>
                    <a:pt x="78426" y="0"/>
                    <a:pt x="78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672057" y="-1227452"/>
              <a:ext cx="2204247" cy="2060321"/>
            </a:xfrm>
            <a:custGeom>
              <a:avLst/>
              <a:gdLst/>
              <a:ahLst/>
              <a:cxnLst/>
              <a:rect l="l" t="t" r="r" b="b"/>
              <a:pathLst>
                <a:path w="61904" h="57862" extrusionOk="0">
                  <a:moveTo>
                    <a:pt x="59392" y="0"/>
                  </a:moveTo>
                  <a:cubicBezTo>
                    <a:pt x="58806" y="0"/>
                    <a:pt x="58219" y="223"/>
                    <a:pt x="57773" y="669"/>
                  </a:cubicBezTo>
                  <a:lnTo>
                    <a:pt x="50422" y="8020"/>
                  </a:lnTo>
                  <a:cubicBezTo>
                    <a:pt x="50039" y="8404"/>
                    <a:pt x="49537" y="8596"/>
                    <a:pt x="49035" y="8596"/>
                  </a:cubicBezTo>
                  <a:cubicBezTo>
                    <a:pt x="48533" y="8596"/>
                    <a:pt x="48031" y="8404"/>
                    <a:pt x="47648" y="8020"/>
                  </a:cubicBezTo>
                  <a:cubicBezTo>
                    <a:pt x="47264" y="7637"/>
                    <a:pt x="46760" y="7445"/>
                    <a:pt x="46257" y="7445"/>
                  </a:cubicBezTo>
                  <a:cubicBezTo>
                    <a:pt x="45754" y="7445"/>
                    <a:pt x="45252" y="7637"/>
                    <a:pt x="44873" y="8020"/>
                  </a:cubicBezTo>
                  <a:lnTo>
                    <a:pt x="33213" y="19680"/>
                  </a:lnTo>
                  <a:cubicBezTo>
                    <a:pt x="32651" y="20242"/>
                    <a:pt x="31918" y="20523"/>
                    <a:pt x="31185" y="20523"/>
                  </a:cubicBezTo>
                  <a:cubicBezTo>
                    <a:pt x="30452" y="20523"/>
                    <a:pt x="29721" y="20242"/>
                    <a:pt x="29163" y="19680"/>
                  </a:cubicBezTo>
                  <a:cubicBezTo>
                    <a:pt x="28606" y="19122"/>
                    <a:pt x="27874" y="18844"/>
                    <a:pt x="27142" y="18844"/>
                  </a:cubicBezTo>
                  <a:cubicBezTo>
                    <a:pt x="26409" y="18844"/>
                    <a:pt x="25675" y="19122"/>
                    <a:pt x="25113" y="19680"/>
                  </a:cubicBezTo>
                  <a:lnTo>
                    <a:pt x="20644" y="24158"/>
                  </a:lnTo>
                  <a:cubicBezTo>
                    <a:pt x="20260" y="24542"/>
                    <a:pt x="19756" y="24734"/>
                    <a:pt x="19253" y="24734"/>
                  </a:cubicBezTo>
                  <a:cubicBezTo>
                    <a:pt x="18750" y="24734"/>
                    <a:pt x="18248" y="24542"/>
                    <a:pt x="17869" y="24158"/>
                  </a:cubicBezTo>
                  <a:cubicBezTo>
                    <a:pt x="17486" y="23775"/>
                    <a:pt x="16982" y="23583"/>
                    <a:pt x="16479" y="23583"/>
                  </a:cubicBezTo>
                  <a:cubicBezTo>
                    <a:pt x="15976" y="23583"/>
                    <a:pt x="15474" y="23775"/>
                    <a:pt x="15095" y="24158"/>
                  </a:cubicBezTo>
                  <a:lnTo>
                    <a:pt x="9858" y="29386"/>
                  </a:lnTo>
                  <a:cubicBezTo>
                    <a:pt x="8538" y="30715"/>
                    <a:pt x="8538" y="32865"/>
                    <a:pt x="9858" y="34185"/>
                  </a:cubicBezTo>
                  <a:cubicBezTo>
                    <a:pt x="11187" y="35515"/>
                    <a:pt x="11187" y="37665"/>
                    <a:pt x="9858" y="38985"/>
                  </a:cubicBezTo>
                  <a:lnTo>
                    <a:pt x="8413" y="40430"/>
                  </a:lnTo>
                  <a:cubicBezTo>
                    <a:pt x="7601" y="41242"/>
                    <a:pt x="7601" y="42562"/>
                    <a:pt x="8413" y="43383"/>
                  </a:cubicBezTo>
                  <a:cubicBezTo>
                    <a:pt x="9225" y="44195"/>
                    <a:pt x="9225" y="45515"/>
                    <a:pt x="8413" y="46327"/>
                  </a:cubicBezTo>
                  <a:lnTo>
                    <a:pt x="928" y="53812"/>
                  </a:lnTo>
                  <a:cubicBezTo>
                    <a:pt x="0" y="54739"/>
                    <a:pt x="0" y="56238"/>
                    <a:pt x="928" y="57166"/>
                  </a:cubicBezTo>
                  <a:cubicBezTo>
                    <a:pt x="1392" y="57630"/>
                    <a:pt x="1999" y="57862"/>
                    <a:pt x="2605" y="57862"/>
                  </a:cubicBezTo>
                  <a:cubicBezTo>
                    <a:pt x="3212" y="57862"/>
                    <a:pt x="3819" y="57630"/>
                    <a:pt x="4283" y="57166"/>
                  </a:cubicBezTo>
                  <a:lnTo>
                    <a:pt x="16424" y="45024"/>
                  </a:lnTo>
                  <a:cubicBezTo>
                    <a:pt x="16759" y="44690"/>
                    <a:pt x="17198" y="44523"/>
                    <a:pt x="17637" y="44523"/>
                  </a:cubicBezTo>
                  <a:cubicBezTo>
                    <a:pt x="18077" y="44523"/>
                    <a:pt x="18516" y="44690"/>
                    <a:pt x="18851" y="45024"/>
                  </a:cubicBezTo>
                  <a:cubicBezTo>
                    <a:pt x="19185" y="45363"/>
                    <a:pt x="19624" y="45533"/>
                    <a:pt x="20064" y="45533"/>
                  </a:cubicBezTo>
                  <a:cubicBezTo>
                    <a:pt x="20503" y="45533"/>
                    <a:pt x="20943" y="45363"/>
                    <a:pt x="21277" y="45024"/>
                  </a:cubicBezTo>
                  <a:lnTo>
                    <a:pt x="27290" y="39012"/>
                  </a:lnTo>
                  <a:cubicBezTo>
                    <a:pt x="27593" y="38708"/>
                    <a:pt x="27990" y="38557"/>
                    <a:pt x="28387" y="38557"/>
                  </a:cubicBezTo>
                  <a:cubicBezTo>
                    <a:pt x="28784" y="38557"/>
                    <a:pt x="29181" y="38708"/>
                    <a:pt x="29484" y="39012"/>
                  </a:cubicBezTo>
                  <a:cubicBezTo>
                    <a:pt x="29788" y="39315"/>
                    <a:pt x="30185" y="39467"/>
                    <a:pt x="30582" y="39467"/>
                  </a:cubicBezTo>
                  <a:cubicBezTo>
                    <a:pt x="30979" y="39467"/>
                    <a:pt x="31376" y="39315"/>
                    <a:pt x="31679" y="39012"/>
                  </a:cubicBezTo>
                  <a:lnTo>
                    <a:pt x="44284" y="26415"/>
                  </a:lnTo>
                  <a:cubicBezTo>
                    <a:pt x="45087" y="25612"/>
                    <a:pt x="45087" y="24319"/>
                    <a:pt x="44284" y="23525"/>
                  </a:cubicBezTo>
                  <a:cubicBezTo>
                    <a:pt x="43491" y="22722"/>
                    <a:pt x="43491" y="21428"/>
                    <a:pt x="44284" y="20634"/>
                  </a:cubicBezTo>
                  <a:lnTo>
                    <a:pt x="61011" y="3908"/>
                  </a:lnTo>
                  <a:cubicBezTo>
                    <a:pt x="61904" y="3016"/>
                    <a:pt x="61904" y="1561"/>
                    <a:pt x="61011" y="669"/>
                  </a:cubicBezTo>
                  <a:cubicBezTo>
                    <a:pt x="60565" y="223"/>
                    <a:pt x="59979" y="0"/>
                    <a:pt x="59392"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517380" y="-203607"/>
              <a:ext cx="1387268" cy="1374450"/>
            </a:xfrm>
            <a:custGeom>
              <a:avLst/>
              <a:gdLst/>
              <a:ahLst/>
              <a:cxnLst/>
              <a:rect l="l" t="t" r="r" b="b"/>
              <a:pathLst>
                <a:path w="38960" h="38600" extrusionOk="0">
                  <a:moveTo>
                    <a:pt x="36939" y="1"/>
                  </a:moveTo>
                  <a:cubicBezTo>
                    <a:pt x="36468" y="1"/>
                    <a:pt x="35997" y="181"/>
                    <a:pt x="35641" y="543"/>
                  </a:cubicBezTo>
                  <a:lnTo>
                    <a:pt x="715" y="35460"/>
                  </a:lnTo>
                  <a:cubicBezTo>
                    <a:pt x="1" y="36182"/>
                    <a:pt x="1" y="37342"/>
                    <a:pt x="715" y="38064"/>
                  </a:cubicBezTo>
                  <a:cubicBezTo>
                    <a:pt x="1076" y="38421"/>
                    <a:pt x="1549" y="38600"/>
                    <a:pt x="2020" y="38600"/>
                  </a:cubicBezTo>
                  <a:cubicBezTo>
                    <a:pt x="2492" y="38600"/>
                    <a:pt x="2963" y="38421"/>
                    <a:pt x="3320" y="38064"/>
                  </a:cubicBezTo>
                  <a:lnTo>
                    <a:pt x="38237" y="3139"/>
                  </a:lnTo>
                  <a:cubicBezTo>
                    <a:pt x="38959" y="2425"/>
                    <a:pt x="38959" y="1256"/>
                    <a:pt x="38237" y="543"/>
                  </a:cubicBezTo>
                  <a:cubicBezTo>
                    <a:pt x="37880" y="181"/>
                    <a:pt x="37409" y="1"/>
                    <a:pt x="36939" y="1"/>
                  </a:cubicBezTo>
                  <a:close/>
                </a:path>
              </a:pathLst>
            </a:custGeom>
            <a:gradFill>
              <a:gsLst>
                <a:gs pos="0">
                  <a:schemeClr val="accent3"/>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35413" y="200783"/>
              <a:ext cx="1387233" cy="1374450"/>
            </a:xfrm>
            <a:custGeom>
              <a:avLst/>
              <a:gdLst/>
              <a:ahLst/>
              <a:cxnLst/>
              <a:rect l="l" t="t" r="r" b="b"/>
              <a:pathLst>
                <a:path w="38959" h="38600" extrusionOk="0">
                  <a:moveTo>
                    <a:pt x="36943" y="0"/>
                  </a:moveTo>
                  <a:cubicBezTo>
                    <a:pt x="36472" y="0"/>
                    <a:pt x="36001" y="181"/>
                    <a:pt x="35640" y="542"/>
                  </a:cubicBezTo>
                  <a:lnTo>
                    <a:pt x="723" y="35459"/>
                  </a:lnTo>
                  <a:cubicBezTo>
                    <a:pt x="1" y="36173"/>
                    <a:pt x="1" y="37341"/>
                    <a:pt x="723" y="38064"/>
                  </a:cubicBezTo>
                  <a:cubicBezTo>
                    <a:pt x="1084" y="38421"/>
                    <a:pt x="1555" y="38599"/>
                    <a:pt x="2026" y="38599"/>
                  </a:cubicBezTo>
                  <a:cubicBezTo>
                    <a:pt x="2496" y="38599"/>
                    <a:pt x="2967" y="38421"/>
                    <a:pt x="3328" y="38064"/>
                  </a:cubicBezTo>
                  <a:lnTo>
                    <a:pt x="38245" y="3138"/>
                  </a:lnTo>
                  <a:cubicBezTo>
                    <a:pt x="38959" y="2425"/>
                    <a:pt x="38959" y="1256"/>
                    <a:pt x="38245" y="542"/>
                  </a:cubicBezTo>
                  <a:cubicBezTo>
                    <a:pt x="37884" y="181"/>
                    <a:pt x="37413" y="0"/>
                    <a:pt x="36943" y="0"/>
                  </a:cubicBezTo>
                  <a:close/>
                </a:path>
              </a:pathLst>
            </a:custGeom>
            <a:gradFill>
              <a:gsLst>
                <a:gs pos="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286753" y="-193601"/>
              <a:ext cx="1762073" cy="992167"/>
            </a:xfrm>
            <a:custGeom>
              <a:avLst/>
              <a:gdLst/>
              <a:ahLst/>
              <a:cxnLst/>
              <a:rect l="l" t="t" r="r" b="b"/>
              <a:pathLst>
                <a:path w="49486" h="27864" extrusionOk="0">
                  <a:moveTo>
                    <a:pt x="46790" y="1"/>
                  </a:moveTo>
                  <a:cubicBezTo>
                    <a:pt x="46163" y="1"/>
                    <a:pt x="45534" y="239"/>
                    <a:pt x="45052" y="717"/>
                  </a:cubicBezTo>
                  <a:lnTo>
                    <a:pt x="42545" y="3224"/>
                  </a:lnTo>
                  <a:cubicBezTo>
                    <a:pt x="41809" y="3960"/>
                    <a:pt x="40846" y="4328"/>
                    <a:pt x="39883" y="4328"/>
                  </a:cubicBezTo>
                  <a:cubicBezTo>
                    <a:pt x="38921" y="4328"/>
                    <a:pt x="37960" y="3960"/>
                    <a:pt x="37228" y="3224"/>
                  </a:cubicBezTo>
                  <a:cubicBezTo>
                    <a:pt x="36492" y="2492"/>
                    <a:pt x="35529" y="2126"/>
                    <a:pt x="34566" y="2126"/>
                  </a:cubicBezTo>
                  <a:cubicBezTo>
                    <a:pt x="33604" y="2126"/>
                    <a:pt x="32643" y="2492"/>
                    <a:pt x="31911" y="3224"/>
                  </a:cubicBezTo>
                  <a:lnTo>
                    <a:pt x="27745" y="7390"/>
                  </a:lnTo>
                  <a:cubicBezTo>
                    <a:pt x="27045" y="8094"/>
                    <a:pt x="26124" y="8447"/>
                    <a:pt x="25203" y="8447"/>
                  </a:cubicBezTo>
                  <a:cubicBezTo>
                    <a:pt x="24281" y="8447"/>
                    <a:pt x="23360" y="8094"/>
                    <a:pt x="22660" y="7390"/>
                  </a:cubicBezTo>
                  <a:cubicBezTo>
                    <a:pt x="21955" y="6689"/>
                    <a:pt x="21034" y="6339"/>
                    <a:pt x="20114" y="6339"/>
                  </a:cubicBezTo>
                  <a:cubicBezTo>
                    <a:pt x="19194" y="6339"/>
                    <a:pt x="18275" y="6689"/>
                    <a:pt x="17575" y="7390"/>
                  </a:cubicBezTo>
                  <a:lnTo>
                    <a:pt x="866" y="24099"/>
                  </a:lnTo>
                  <a:cubicBezTo>
                    <a:pt x="1" y="24955"/>
                    <a:pt x="1" y="26356"/>
                    <a:pt x="866" y="27221"/>
                  </a:cubicBezTo>
                  <a:cubicBezTo>
                    <a:pt x="1294" y="27649"/>
                    <a:pt x="1858" y="27863"/>
                    <a:pt x="2424" y="27863"/>
                  </a:cubicBezTo>
                  <a:cubicBezTo>
                    <a:pt x="2989" y="27863"/>
                    <a:pt x="3556" y="27649"/>
                    <a:pt x="3988" y="27221"/>
                  </a:cubicBezTo>
                  <a:lnTo>
                    <a:pt x="13239" y="17970"/>
                  </a:lnTo>
                  <a:cubicBezTo>
                    <a:pt x="13891" y="17314"/>
                    <a:pt x="14747" y="16986"/>
                    <a:pt x="15605" y="16986"/>
                  </a:cubicBezTo>
                  <a:cubicBezTo>
                    <a:pt x="16462" y="16986"/>
                    <a:pt x="17321" y="17314"/>
                    <a:pt x="17977" y="17970"/>
                  </a:cubicBezTo>
                  <a:cubicBezTo>
                    <a:pt x="18632" y="18626"/>
                    <a:pt x="19491" y="18953"/>
                    <a:pt x="20348" y="18953"/>
                  </a:cubicBezTo>
                  <a:cubicBezTo>
                    <a:pt x="21206" y="18953"/>
                    <a:pt x="22062" y="18626"/>
                    <a:pt x="22714" y="17970"/>
                  </a:cubicBezTo>
                  <a:lnTo>
                    <a:pt x="31331" y="9352"/>
                  </a:lnTo>
                  <a:cubicBezTo>
                    <a:pt x="32161" y="8523"/>
                    <a:pt x="33249" y="8108"/>
                    <a:pt x="34338" y="8108"/>
                  </a:cubicBezTo>
                  <a:cubicBezTo>
                    <a:pt x="35426" y="8108"/>
                    <a:pt x="36514" y="8523"/>
                    <a:pt x="37344" y="9352"/>
                  </a:cubicBezTo>
                  <a:cubicBezTo>
                    <a:pt x="38174" y="10182"/>
                    <a:pt x="39262" y="10597"/>
                    <a:pt x="40351" y="10597"/>
                  </a:cubicBezTo>
                  <a:cubicBezTo>
                    <a:pt x="41439" y="10597"/>
                    <a:pt x="42527" y="10182"/>
                    <a:pt x="43357" y="9352"/>
                  </a:cubicBezTo>
                  <a:lnTo>
                    <a:pt x="48522" y="4187"/>
                  </a:lnTo>
                  <a:cubicBezTo>
                    <a:pt x="49486" y="3232"/>
                    <a:pt x="49486" y="1671"/>
                    <a:pt x="48522" y="717"/>
                  </a:cubicBezTo>
                  <a:cubicBezTo>
                    <a:pt x="48045" y="239"/>
                    <a:pt x="47418" y="1"/>
                    <a:pt x="46790"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123174" y="750164"/>
              <a:ext cx="183663" cy="167284"/>
            </a:xfrm>
            <a:custGeom>
              <a:avLst/>
              <a:gdLst/>
              <a:ahLst/>
              <a:cxnLst/>
              <a:rect l="l" t="t" r="r" b="b"/>
              <a:pathLst>
                <a:path w="5158" h="4698" extrusionOk="0">
                  <a:moveTo>
                    <a:pt x="2575" y="0"/>
                  </a:moveTo>
                  <a:cubicBezTo>
                    <a:pt x="1973" y="0"/>
                    <a:pt x="1370" y="230"/>
                    <a:pt x="911" y="689"/>
                  </a:cubicBezTo>
                  <a:cubicBezTo>
                    <a:pt x="1" y="1599"/>
                    <a:pt x="1" y="3089"/>
                    <a:pt x="911" y="4008"/>
                  </a:cubicBezTo>
                  <a:cubicBezTo>
                    <a:pt x="1370" y="4467"/>
                    <a:pt x="1973" y="4697"/>
                    <a:pt x="2575" y="4697"/>
                  </a:cubicBezTo>
                  <a:cubicBezTo>
                    <a:pt x="3177" y="4697"/>
                    <a:pt x="3779" y="4467"/>
                    <a:pt x="4238" y="4008"/>
                  </a:cubicBezTo>
                  <a:cubicBezTo>
                    <a:pt x="5157" y="3089"/>
                    <a:pt x="5157" y="1599"/>
                    <a:pt x="4238" y="689"/>
                  </a:cubicBezTo>
                  <a:cubicBezTo>
                    <a:pt x="3779" y="230"/>
                    <a:pt x="3177" y="0"/>
                    <a:pt x="257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214969" y="-1264697"/>
              <a:ext cx="2629934" cy="2628688"/>
            </a:xfrm>
            <a:custGeom>
              <a:avLst/>
              <a:gdLst/>
              <a:ahLst/>
              <a:cxnLst/>
              <a:rect l="l" t="t" r="r" b="b"/>
              <a:pathLst>
                <a:path w="73859" h="73824" extrusionOk="0">
                  <a:moveTo>
                    <a:pt x="73674" y="0"/>
                  </a:moveTo>
                  <a:cubicBezTo>
                    <a:pt x="73633" y="0"/>
                    <a:pt x="73591" y="16"/>
                    <a:pt x="73555" y="47"/>
                  </a:cubicBezTo>
                  <a:lnTo>
                    <a:pt x="63" y="73547"/>
                  </a:lnTo>
                  <a:cubicBezTo>
                    <a:pt x="1" y="73610"/>
                    <a:pt x="1" y="73717"/>
                    <a:pt x="63" y="73779"/>
                  </a:cubicBezTo>
                  <a:cubicBezTo>
                    <a:pt x="90" y="73806"/>
                    <a:pt x="135" y="73824"/>
                    <a:pt x="179" y="73824"/>
                  </a:cubicBezTo>
                  <a:cubicBezTo>
                    <a:pt x="215" y="73824"/>
                    <a:pt x="260" y="73806"/>
                    <a:pt x="295" y="73779"/>
                  </a:cubicBezTo>
                  <a:lnTo>
                    <a:pt x="73787" y="279"/>
                  </a:lnTo>
                  <a:cubicBezTo>
                    <a:pt x="73858" y="217"/>
                    <a:pt x="73858" y="110"/>
                    <a:pt x="73787" y="47"/>
                  </a:cubicBezTo>
                  <a:cubicBezTo>
                    <a:pt x="73756" y="16"/>
                    <a:pt x="73715" y="0"/>
                    <a:pt x="736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1pPr>
            <a:lvl2pPr lvl="1"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2pPr>
            <a:lvl3pPr lvl="2"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3pPr>
            <a:lvl4pPr lvl="3"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4pPr>
            <a:lvl5pPr lvl="4"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5pPr>
            <a:lvl6pPr lvl="5"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6pPr>
            <a:lvl7pPr lvl="6"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7pPr>
            <a:lvl8pPr lvl="7"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8pPr>
            <a:lvl9pPr lvl="8" rtl="0">
              <a:spcBef>
                <a:spcPts val="0"/>
              </a:spcBef>
              <a:spcAft>
                <a:spcPts val="0"/>
              </a:spcAft>
              <a:buClr>
                <a:schemeClr val="dk2"/>
              </a:buClr>
              <a:buSzPts val="3500"/>
              <a:buFont typeface="Mulish"/>
              <a:buNone/>
              <a:defRPr sz="3500" b="1">
                <a:solidFill>
                  <a:schemeClr val="dk2"/>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71" r:id="rId6"/>
    <p:sldLayoutId id="2147483675" r:id="rId7"/>
    <p:sldLayoutId id="2147483679" r:id="rId8"/>
    <p:sldLayoutId id="2147483680" r:id="rId9"/>
    <p:sldLayoutId id="214748368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8"/>
          <p:cNvSpPr txBox="1">
            <a:spLocks noGrp="1"/>
          </p:cNvSpPr>
          <p:nvPr>
            <p:ph type="ctrTitle"/>
          </p:nvPr>
        </p:nvSpPr>
        <p:spPr>
          <a:xfrm>
            <a:off x="713225" y="1112263"/>
            <a:ext cx="4853700" cy="21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Proposition de solutions</a:t>
            </a:r>
            <a:br>
              <a:rPr lang="en" sz="5500"/>
            </a:br>
            <a:r>
              <a:rPr lang="en" sz="3200">
                <a:solidFill>
                  <a:schemeClr val="lt2"/>
                </a:solidFill>
              </a:rPr>
              <a:t>Vignerons </a:t>
            </a:r>
            <a:r>
              <a:rPr lang="en" sz="3200" err="1">
                <a:solidFill>
                  <a:schemeClr val="lt2"/>
                </a:solidFill>
              </a:rPr>
              <a:t>Indépendants</a:t>
            </a:r>
            <a:endParaRPr sz="4600"/>
          </a:p>
        </p:txBody>
      </p:sp>
      <p:pic>
        <p:nvPicPr>
          <p:cNvPr id="817" name="Google Shape;817;p38"/>
          <p:cNvPicPr preferRelativeResize="0">
            <a:picLocks noGrp="1"/>
          </p:cNvPicPr>
          <p:nvPr>
            <p:ph type="pic" idx="2"/>
          </p:nvPr>
        </p:nvPicPr>
        <p:blipFill rotWithShape="1">
          <a:blip r:embed="rId3">
            <a:alphaModFix/>
          </a:blip>
          <a:srcRect l="29013" r="28992"/>
          <a:stretch/>
        </p:blipFill>
        <p:spPr>
          <a:xfrm>
            <a:off x="5987100" y="666650"/>
            <a:ext cx="2400600" cy="3810300"/>
          </a:xfrm>
          <a:prstGeom prst="roundRect">
            <a:avLst>
              <a:gd name="adj" fmla="val 50000"/>
            </a:avLst>
          </a:prstGeom>
        </p:spPr>
      </p:pic>
      <p:cxnSp>
        <p:nvCxnSpPr>
          <p:cNvPr id="818" name="Google Shape;818;p38"/>
          <p:cNvCxnSpPr/>
          <p:nvPr/>
        </p:nvCxnSpPr>
        <p:spPr>
          <a:xfrm>
            <a:off x="790575" y="3376938"/>
            <a:ext cx="4621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importants</a:t>
            </a:r>
            <a:endParaRPr/>
          </a:p>
        </p:txBody>
      </p:sp>
      <p:sp>
        <p:nvSpPr>
          <p:cNvPr id="834" name="Google Shape;834;p40"/>
          <p:cNvSpPr txBox="1">
            <a:spLocks noGrp="1"/>
          </p:cNvSpPr>
          <p:nvPr>
            <p:ph type="subTitle" idx="1"/>
          </p:nvPr>
        </p:nvSpPr>
        <p:spPr>
          <a:xfrm>
            <a:off x="720000" y="1308940"/>
            <a:ext cx="7704000" cy="572700"/>
          </a:xfrm>
          <a:prstGeom prst="rect">
            <a:avLst/>
          </a:prstGeom>
        </p:spPr>
        <p:txBody>
          <a:bodyPr spcFirstLastPara="1" wrap="square" lIns="91425" tIns="91425" rIns="91425" bIns="91425" anchor="t" anchorCtr="0">
            <a:noAutofit/>
          </a:bodyPr>
          <a:lstStyle/>
          <a:p>
            <a:pPr marL="0" indent="0"/>
            <a:r>
              <a:rPr lang="fr-FR" sz="1800"/>
              <a:t>Les </a:t>
            </a:r>
            <a:r>
              <a:rPr lang="fr-FR" sz="1800" b="0" i="0">
                <a:effectLst/>
              </a:rPr>
              <a:t>équipements doivent être assez petits pour pouvoir être placés dans des emplacements discrets.</a:t>
            </a:r>
          </a:p>
          <a:p>
            <a:pPr marL="0" indent="0"/>
            <a:endParaRPr lang="fr-FR" sz="1800"/>
          </a:p>
          <a:p>
            <a:pPr marL="0" indent="0"/>
            <a:r>
              <a:rPr lang="fr-FR" sz="1800"/>
              <a:t>Les </a:t>
            </a:r>
            <a:r>
              <a:rPr lang="fr-FR" sz="1800" b="0" i="0">
                <a:effectLst/>
              </a:rPr>
              <a:t>équipements doivent être facilement accessible pour réaliser leur maintenance.</a:t>
            </a:r>
          </a:p>
          <a:p>
            <a:endParaRPr lang="fr-FR" sz="1800" b="0" i="0">
              <a:effectLst/>
            </a:endParaRPr>
          </a:p>
          <a:p>
            <a:pPr marL="0" indent="0"/>
            <a:r>
              <a:rPr lang="fr-FR" sz="1800"/>
              <a:t>Les </a:t>
            </a:r>
            <a:r>
              <a:rPr lang="fr-FR" sz="1800" b="0" i="0">
                <a:effectLst/>
              </a:rPr>
              <a:t>équipements doivent être de qualités et fiables.</a:t>
            </a:r>
          </a:p>
          <a:p>
            <a:endParaRPr lang="fr-FR" sz="1800" b="0" i="0">
              <a:effectLst/>
            </a:endParaRPr>
          </a:p>
          <a:p>
            <a:pPr marL="0" indent="0"/>
            <a:r>
              <a:rPr lang="fr-FR" sz="1800" b="0" i="0">
                <a:effectLst/>
              </a:rPr>
              <a:t>Le réseaux (internet) doit être suffisant pour le transfert des données.</a:t>
            </a:r>
            <a:endParaRPr lang="fr-FR" sz="1800"/>
          </a:p>
          <a:p>
            <a:pPr marL="0" indent="0"/>
            <a:endParaRPr lang="fr-FR" sz="1800" b="0" i="0">
              <a:effectLst/>
            </a:endParaRPr>
          </a:p>
          <a:p>
            <a:pPr marL="0" indent="0"/>
            <a:endParaRPr lang="fr-FR" sz="1800"/>
          </a:p>
          <a:p>
            <a:pPr marL="0" indent="0"/>
            <a:endParaRPr lang="fr-FR" sz="1800" b="0" i="0">
              <a:effectLst/>
            </a:endParaRPr>
          </a:p>
        </p:txBody>
      </p:sp>
    </p:spTree>
    <p:extLst>
      <p:ext uri="{BB962C8B-B14F-4D97-AF65-F5344CB8AC3E}">
        <p14:creationId xmlns:p14="http://schemas.microsoft.com/office/powerpoint/2010/main" val="72213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547006" y="4609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err="1">
                <a:latin typeface="Poppins" pitchFamily="2" charset="77"/>
                <a:cs typeface="Poppins" pitchFamily="2" charset="77"/>
              </a:rPr>
              <a:t>Récapitulatif</a:t>
            </a:r>
            <a:endParaRPr>
              <a:latin typeface="Poppins" pitchFamily="2" charset="77"/>
              <a:cs typeface="Poppins" pitchFamily="2" charset="77"/>
            </a:endParaRPr>
          </a:p>
        </p:txBody>
      </p:sp>
      <p:sp>
        <p:nvSpPr>
          <p:cNvPr id="7" name="ZoneTexte 6">
            <a:extLst>
              <a:ext uri="{FF2B5EF4-FFF2-40B4-BE49-F238E27FC236}">
                <a16:creationId xmlns:a16="http://schemas.microsoft.com/office/drawing/2014/main" id="{BCEB3AF4-235F-4FC6-1BB5-6B2431A91EA5}"/>
              </a:ext>
            </a:extLst>
          </p:cNvPr>
          <p:cNvSpPr txBox="1"/>
          <p:nvPr/>
        </p:nvSpPr>
        <p:spPr>
          <a:xfrm>
            <a:off x="143756" y="1374488"/>
            <a:ext cx="4050998" cy="3754874"/>
          </a:xfrm>
          <a:prstGeom prst="rect">
            <a:avLst/>
          </a:prstGeom>
          <a:noFill/>
        </p:spPr>
        <p:txBody>
          <a:bodyPr wrap="square">
            <a:spAutoFit/>
          </a:bodyPr>
          <a:lstStyle/>
          <a:p>
            <a:r>
              <a:rPr lang="fr-FR" b="1" u="sng">
                <a:latin typeface="Poppins" pitchFamily="2" charset="77"/>
                <a:cs typeface="Poppins" pitchFamily="2" charset="77"/>
              </a:rPr>
              <a:t>Architecture générale :</a:t>
            </a:r>
          </a:p>
          <a:p>
            <a:r>
              <a:rPr lang="fr-FR" b="1" i="0">
                <a:effectLst/>
                <a:latin typeface="Poppins" pitchFamily="2" charset="77"/>
                <a:cs typeface="Poppins" pitchFamily="2" charset="77"/>
              </a:rPr>
              <a:t>Matériel :</a:t>
            </a:r>
          </a:p>
          <a:p>
            <a:pPr marL="285750" indent="-285750">
              <a:buFont typeface="Arial" panose="020B0604020202020204" pitchFamily="34" charset="0"/>
              <a:buChar char="•"/>
            </a:pPr>
            <a:r>
              <a:rPr lang="fr-FR" b="0" i="0">
                <a:effectLst/>
                <a:latin typeface="Poppins" pitchFamily="2" charset="77"/>
                <a:cs typeface="Poppins" pitchFamily="2" charset="77"/>
              </a:rPr>
              <a:t>Carte Arduino </a:t>
            </a:r>
            <a:r>
              <a:rPr lang="fr-FR" b="0" i="0" err="1">
                <a:effectLst/>
                <a:latin typeface="Poppins" pitchFamily="2" charset="77"/>
                <a:cs typeface="Poppins" pitchFamily="2" charset="77"/>
              </a:rPr>
              <a:t>Mega</a:t>
            </a:r>
            <a:r>
              <a:rPr lang="fr-FR" b="0" i="0">
                <a:effectLst/>
                <a:latin typeface="Poppins" pitchFamily="2" charset="77"/>
                <a:cs typeface="Poppins" pitchFamily="2" charset="77"/>
              </a:rPr>
              <a:t> (permet le rajout de capteurs supplémentaires)</a:t>
            </a:r>
          </a:p>
          <a:p>
            <a:pPr marL="285750" indent="-285750">
              <a:buFont typeface="Arial" panose="020B0604020202020204" pitchFamily="34" charset="0"/>
              <a:buChar char="•"/>
            </a:pPr>
            <a:r>
              <a:rPr lang="fr-FR" b="0" i="0">
                <a:effectLst/>
                <a:latin typeface="Poppins" pitchFamily="2" charset="77"/>
                <a:cs typeface="Poppins" pitchFamily="2" charset="77"/>
              </a:rPr>
              <a:t>Capteurs de températures avec une précision de ± 1°C </a:t>
            </a:r>
          </a:p>
          <a:p>
            <a:pPr marL="285750" indent="-285750">
              <a:buFont typeface="Arial" panose="020B0604020202020204" pitchFamily="34" charset="0"/>
              <a:buChar char="•"/>
            </a:pPr>
            <a:r>
              <a:rPr lang="fr-FR" b="0" i="0">
                <a:effectLst/>
                <a:latin typeface="Poppins" pitchFamily="2" charset="77"/>
                <a:cs typeface="Poppins" pitchFamily="2" charset="77"/>
              </a:rPr>
              <a:t>Capteurs d’humidité avec une précision optimale de ± 2%  </a:t>
            </a:r>
          </a:p>
          <a:p>
            <a:pPr marL="285750" indent="-285750">
              <a:buFont typeface="Arial" panose="020B0604020202020204" pitchFamily="34" charset="0"/>
              <a:buChar char="•"/>
            </a:pPr>
            <a:r>
              <a:rPr lang="fr-FR" b="0" i="0">
                <a:effectLst/>
                <a:latin typeface="Poppins" pitchFamily="2" charset="77"/>
                <a:cs typeface="Poppins" pitchFamily="2" charset="77"/>
              </a:rPr>
              <a:t>Module wifi ou radio pour la transmission des données</a:t>
            </a:r>
          </a:p>
          <a:p>
            <a:r>
              <a:rPr lang="fr-FR" b="1" i="0">
                <a:effectLst/>
                <a:latin typeface="Poppins" pitchFamily="2" charset="77"/>
                <a:cs typeface="Poppins" pitchFamily="2" charset="77"/>
              </a:rPr>
              <a:t>Systèmes : </a:t>
            </a:r>
          </a:p>
          <a:p>
            <a:pPr marL="285750" indent="-285750">
              <a:buFont typeface="Arial" panose="020B0604020202020204" pitchFamily="34" charset="0"/>
              <a:buChar char="•"/>
            </a:pPr>
            <a:r>
              <a:rPr lang="fr-FR" b="0" i="0">
                <a:effectLst/>
                <a:latin typeface="Poppins" pitchFamily="2" charset="77"/>
                <a:cs typeface="Poppins" pitchFamily="2" charset="77"/>
              </a:rPr>
              <a:t>Interface de monitoring affichant toutes les données- Système d’alerte lié à l’interface et notifiant les départements concernés</a:t>
            </a:r>
          </a:p>
          <a:p>
            <a:pPr marL="285750" indent="-285750">
              <a:buFont typeface="Arial" panose="020B0604020202020204" pitchFamily="34" charset="0"/>
              <a:buChar char="•"/>
            </a:pPr>
            <a:r>
              <a:rPr lang="fr-FR" b="0" i="0">
                <a:effectLst/>
                <a:latin typeface="Poppins" pitchFamily="2" charset="77"/>
                <a:cs typeface="Poppins" pitchFamily="2" charset="77"/>
              </a:rPr>
              <a:t>BDD pour garder un historique des données</a:t>
            </a:r>
            <a:endParaRPr lang="fr-FR" b="1" u="sng">
              <a:latin typeface="Poppins" pitchFamily="2" charset="77"/>
              <a:cs typeface="Poppins" pitchFamily="2" charset="77"/>
            </a:endParaRPr>
          </a:p>
        </p:txBody>
      </p:sp>
      <p:sp>
        <p:nvSpPr>
          <p:cNvPr id="8" name="ZoneTexte 7">
            <a:extLst>
              <a:ext uri="{FF2B5EF4-FFF2-40B4-BE49-F238E27FC236}">
                <a16:creationId xmlns:a16="http://schemas.microsoft.com/office/drawing/2014/main" id="{244CE97D-31AB-5334-46C3-D2BA65DE26E4}"/>
              </a:ext>
            </a:extLst>
          </p:cNvPr>
          <p:cNvSpPr txBox="1"/>
          <p:nvPr/>
        </p:nvSpPr>
        <p:spPr>
          <a:xfrm>
            <a:off x="4949248" y="309101"/>
            <a:ext cx="4050996" cy="1815882"/>
          </a:xfrm>
          <a:prstGeom prst="rect">
            <a:avLst/>
          </a:prstGeom>
          <a:noFill/>
        </p:spPr>
        <p:txBody>
          <a:bodyPr wrap="square">
            <a:spAutoFit/>
          </a:bodyPr>
          <a:lstStyle/>
          <a:p>
            <a:r>
              <a:rPr lang="fr-FR" b="1" u="sng">
                <a:latin typeface="Poppins" pitchFamily="2" charset="77"/>
                <a:cs typeface="Poppins" pitchFamily="2" charset="77"/>
              </a:rPr>
              <a:t>Tests et procédures de vérification :</a:t>
            </a:r>
          </a:p>
          <a:p>
            <a:pPr marL="285750" indent="-285750">
              <a:buFont typeface="Arial" panose="020B0604020202020204" pitchFamily="34" charset="0"/>
              <a:buChar char="•"/>
            </a:pPr>
            <a:r>
              <a:rPr lang="fr-FR" b="0" i="0">
                <a:effectLst/>
                <a:latin typeface="Poppins" pitchFamily="2" charset="77"/>
                <a:cs typeface="Poppins" pitchFamily="2" charset="77"/>
              </a:rPr>
              <a:t>Test des capteurs dans des conditions similaires à celle des vignes pour vérifier leur précision.</a:t>
            </a:r>
          </a:p>
          <a:p>
            <a:pPr marL="285750" indent="-285750">
              <a:buFont typeface="Arial" panose="020B0604020202020204" pitchFamily="34" charset="0"/>
              <a:buChar char="•"/>
            </a:pPr>
            <a:r>
              <a:rPr lang="fr-FR" b="0" i="0">
                <a:effectLst/>
                <a:latin typeface="Poppins" pitchFamily="2" charset="77"/>
                <a:cs typeface="Poppins" pitchFamily="2" charset="77"/>
              </a:rPr>
              <a:t>Test des alertes et du monitoring grâce à des sets de données.</a:t>
            </a:r>
          </a:p>
          <a:p>
            <a:pPr marL="285750" indent="-285750">
              <a:buFont typeface="Arial" panose="020B0604020202020204" pitchFamily="34" charset="0"/>
              <a:buChar char="•"/>
            </a:pPr>
            <a:r>
              <a:rPr lang="fr-FR" b="0" i="0">
                <a:effectLst/>
                <a:latin typeface="Poppins" pitchFamily="2" charset="77"/>
                <a:cs typeface="Poppins" pitchFamily="2" charset="77"/>
              </a:rPr>
              <a:t>Test de transmission des données par radio ou wifi.</a:t>
            </a:r>
            <a:endParaRPr lang="fr-FR" b="1" u="sng">
              <a:latin typeface="Poppins" pitchFamily="2" charset="77"/>
              <a:cs typeface="Poppins" pitchFamily="2" charset="77"/>
            </a:endParaRPr>
          </a:p>
        </p:txBody>
      </p:sp>
      <p:sp>
        <p:nvSpPr>
          <p:cNvPr id="9" name="ZoneTexte 8">
            <a:extLst>
              <a:ext uri="{FF2B5EF4-FFF2-40B4-BE49-F238E27FC236}">
                <a16:creationId xmlns:a16="http://schemas.microsoft.com/office/drawing/2014/main" id="{4F88E1AA-06A3-6D8D-F224-77B61672F191}"/>
              </a:ext>
            </a:extLst>
          </p:cNvPr>
          <p:cNvSpPr txBox="1"/>
          <p:nvPr/>
        </p:nvSpPr>
        <p:spPr>
          <a:xfrm>
            <a:off x="4226011" y="2465844"/>
            <a:ext cx="4975158" cy="2677656"/>
          </a:xfrm>
          <a:prstGeom prst="rect">
            <a:avLst/>
          </a:prstGeom>
          <a:noFill/>
        </p:spPr>
        <p:txBody>
          <a:bodyPr wrap="square">
            <a:spAutoFit/>
          </a:bodyPr>
          <a:lstStyle/>
          <a:p>
            <a:r>
              <a:rPr lang="fr-FR" b="1" u="sng">
                <a:latin typeface="Poppins" pitchFamily="2" charset="77"/>
                <a:cs typeface="Poppins" pitchFamily="2" charset="77"/>
              </a:rPr>
              <a:t>Performances attendues :</a:t>
            </a:r>
          </a:p>
          <a:p>
            <a:pPr marL="285750" indent="-285750">
              <a:buFont typeface="Arial" panose="020B0604020202020204" pitchFamily="34" charset="0"/>
              <a:buChar char="•"/>
            </a:pPr>
            <a:r>
              <a:rPr lang="fr-FR">
                <a:latin typeface="Poppins" pitchFamily="2" charset="77"/>
                <a:cs typeface="Poppins" pitchFamily="2" charset="77"/>
              </a:rPr>
              <a:t>Balance équilibrée entre la qualité et le prix du matériel</a:t>
            </a:r>
          </a:p>
          <a:p>
            <a:pPr marL="285750" indent="-285750">
              <a:buFont typeface="Arial" panose="020B0604020202020204" pitchFamily="34" charset="0"/>
              <a:buChar char="•"/>
            </a:pPr>
            <a:r>
              <a:rPr lang="fr-FR">
                <a:latin typeface="Poppins" pitchFamily="2" charset="77"/>
                <a:cs typeface="Poppins" pitchFamily="2" charset="77"/>
              </a:rPr>
              <a:t>Du matériel fiable et facile à maintenir</a:t>
            </a:r>
          </a:p>
          <a:p>
            <a:pPr marL="285750" indent="-285750">
              <a:buFont typeface="Arial" panose="020B0604020202020204" pitchFamily="34" charset="0"/>
              <a:buChar char="•"/>
            </a:pPr>
            <a:r>
              <a:rPr lang="fr-FR">
                <a:latin typeface="Poppins" pitchFamily="2" charset="77"/>
                <a:cs typeface="Poppins" pitchFamily="2" charset="77"/>
              </a:rPr>
              <a:t>Des capteurs précis de l’ordre de ± 1°C pour la température et ± 2% pour l’humidité</a:t>
            </a:r>
          </a:p>
          <a:p>
            <a:pPr marL="285750" indent="-285750">
              <a:buFont typeface="Arial" panose="020B0604020202020204" pitchFamily="34" charset="0"/>
              <a:buChar char="•"/>
            </a:pPr>
            <a:r>
              <a:rPr lang="fr-FR">
                <a:latin typeface="Poppins" pitchFamily="2" charset="77"/>
                <a:cs typeface="Poppins" pitchFamily="2" charset="77"/>
              </a:rPr>
              <a:t>Une interface facile à comprendre avec uniquement les informations nécessaires</a:t>
            </a:r>
          </a:p>
          <a:p>
            <a:pPr marL="285750" indent="-285750">
              <a:buFont typeface="Arial" panose="020B0604020202020204" pitchFamily="34" charset="0"/>
              <a:buChar char="•"/>
            </a:pPr>
            <a:r>
              <a:rPr lang="fr-FR">
                <a:latin typeface="Poppins" pitchFamily="2" charset="77"/>
                <a:cs typeface="Poppins" pitchFamily="2" charset="77"/>
              </a:rPr>
              <a:t>Une base de données sécurisé</a:t>
            </a:r>
          </a:p>
          <a:p>
            <a:pPr marL="285750" indent="-285750">
              <a:buFont typeface="Arial" panose="020B0604020202020204" pitchFamily="34" charset="0"/>
              <a:buChar char="•"/>
            </a:pPr>
            <a:r>
              <a:rPr lang="fr-FR">
                <a:latin typeface="Poppins" pitchFamily="2" charset="77"/>
                <a:cs typeface="Poppins" pitchFamily="2" charset="77"/>
              </a:rPr>
              <a:t>Une disponibilité du système permanente</a:t>
            </a:r>
          </a:p>
          <a:p>
            <a:pPr marL="285750" indent="-285750">
              <a:buFont typeface="Arial" panose="020B0604020202020204" pitchFamily="34" charset="0"/>
              <a:buChar char="•"/>
            </a:pPr>
            <a:r>
              <a:rPr lang="fr-FR">
                <a:latin typeface="Poppins" pitchFamily="2" charset="77"/>
                <a:cs typeface="Poppins" pitchFamily="2" charset="77"/>
              </a:rPr>
              <a:t>Une capacité à remonter les données toute les 5-10 secondes</a:t>
            </a:r>
          </a:p>
        </p:txBody>
      </p:sp>
    </p:spTree>
    <p:extLst>
      <p:ext uri="{BB962C8B-B14F-4D97-AF65-F5344CB8AC3E}">
        <p14:creationId xmlns:p14="http://schemas.microsoft.com/office/powerpoint/2010/main" val="253900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3564337" y="378900"/>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IA &amp; Big Data</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5" name="Google Shape;850;p41">
            <a:extLst>
              <a:ext uri="{FF2B5EF4-FFF2-40B4-BE49-F238E27FC236}">
                <a16:creationId xmlns:a16="http://schemas.microsoft.com/office/drawing/2014/main" id="{ACC541BB-63FD-648E-BA2F-2AE01FF63F7B}"/>
              </a:ext>
            </a:extLst>
          </p:cNvPr>
          <p:cNvSpPr txBox="1">
            <a:spLocks noGrp="1"/>
          </p:cNvSpPr>
          <p:nvPr>
            <p:ph type="subTitle" idx="1"/>
          </p:nvPr>
        </p:nvSpPr>
        <p:spPr>
          <a:xfrm>
            <a:off x="3156863" y="1476138"/>
            <a:ext cx="4746900" cy="1751100"/>
          </a:xfrm>
          <a:prstGeom prst="rect">
            <a:avLst/>
          </a:prstGeom>
        </p:spPr>
        <p:txBody>
          <a:bodyPr spcFirstLastPara="1" wrap="square" lIns="91425" tIns="91425" rIns="91425" bIns="91425" anchor="t" anchorCtr="0">
            <a:noAutofit/>
          </a:body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effectLst/>
                <a:latin typeface="Poppins" pitchFamily="2" charset="77"/>
                <a:ea typeface="Calibri" panose="020F0502020204030204" pitchFamily="34" charset="0"/>
                <a:cs typeface="Poppins" pitchFamily="2" charset="77"/>
              </a:rPr>
              <a:t>Suivre les différents indicateurs permettant de prendre des mesures préventives et d'effectuer les ajustements nécessaires pour maintenir des conditions optimales.</a:t>
            </a:r>
            <a:endParaRPr lang="fr-FR">
              <a:latin typeface="Poppins" pitchFamily="2" charset="77"/>
              <a:cs typeface="Poppins" pitchFamily="2" charset="77"/>
            </a:endParaRPr>
          </a:p>
          <a:p>
            <a:pPr algn="ctr"/>
            <a:endParaRPr lang="fr-FR">
              <a:latin typeface="Poppins" pitchFamily="2" charset="77"/>
              <a:cs typeface="Poppins" pitchFamily="2" charset="77"/>
            </a:endParaRP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b="0" i="0">
                <a:latin typeface="Poppins" pitchFamily="2" charset="77"/>
                <a:cs typeface="Poppins" pitchFamily="2" charset="77"/>
              </a:rPr>
              <a:t>	Pouvoir prédire des tendances pour maximiser les rendements</a:t>
            </a:r>
            <a:endParaRPr lang="fr-FR">
              <a:latin typeface="Poppins" pitchFamily="2" charset="77"/>
              <a:cs typeface="Poppins" pitchFamily="2" charset="77"/>
            </a:endParaRPr>
          </a:p>
        </p:txBody>
      </p:sp>
    </p:spTree>
    <p:extLst>
      <p:ext uri="{BB962C8B-B14F-4D97-AF65-F5344CB8AC3E}">
        <p14:creationId xmlns:p14="http://schemas.microsoft.com/office/powerpoint/2010/main" val="167630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IA &amp; Big Data</a:t>
            </a:r>
            <a:endParaRPr lang="fr-FR"/>
          </a:p>
        </p:txBody>
      </p:sp>
      <p:sp>
        <p:nvSpPr>
          <p:cNvPr id="29" name="ZoneTexte 28">
            <a:extLst>
              <a:ext uri="{FF2B5EF4-FFF2-40B4-BE49-F238E27FC236}">
                <a16:creationId xmlns:a16="http://schemas.microsoft.com/office/drawing/2014/main" id="{701F8FA0-4DFC-827C-449A-795EC1A454DD}"/>
              </a:ext>
            </a:extLst>
          </p:cNvPr>
          <p:cNvSpPr txBox="1"/>
          <p:nvPr/>
        </p:nvSpPr>
        <p:spPr>
          <a:xfrm>
            <a:off x="1269657" y="1504045"/>
            <a:ext cx="6604686" cy="2554545"/>
          </a:xfrm>
          <a:prstGeom prst="rect">
            <a:avLst/>
          </a:prstGeom>
          <a:noFill/>
        </p:spPr>
        <p:txBody>
          <a:bodyPr wrap="square">
            <a:spAutoFit/>
          </a:bodyPr>
          <a:lstStyle/>
          <a:p>
            <a:r>
              <a:rPr lang="fr-FR" sz="1600">
                <a:latin typeface="Poppins" pitchFamily="2" charset="77"/>
                <a:ea typeface="Calibri" panose="020F0502020204030204" pitchFamily="34" charset="0"/>
                <a:cs typeface="Poppins" pitchFamily="2" charset="77"/>
              </a:rPr>
              <a:t>Grâce aux différents capteurs mis en place par notre équipe IOT nous disposerons de nombreuses données.</a:t>
            </a:r>
          </a:p>
          <a:p>
            <a:endParaRPr lang="fr-FR" sz="1600">
              <a:latin typeface="Poppins" pitchFamily="2" charset="77"/>
              <a:ea typeface="Calibri" panose="020F0502020204030204" pitchFamily="34" charset="0"/>
              <a:cs typeface="Poppins" pitchFamily="2" charset="77"/>
            </a:endParaRPr>
          </a:p>
          <a:p>
            <a:r>
              <a:rPr lang="fr-FR" sz="1600">
                <a:latin typeface="Poppins" pitchFamily="2" charset="77"/>
                <a:ea typeface="Calibri" panose="020F0502020204030204" pitchFamily="34" charset="0"/>
                <a:cs typeface="Poppins" pitchFamily="2" charset="77"/>
              </a:rPr>
              <a:t>Les données récoltés seront comparées à des données antérieures, aux prédictions et à d’anciens jeux de données récoltés auprès d’autres agriculteurs. </a:t>
            </a:r>
          </a:p>
          <a:p>
            <a:endParaRPr lang="fr-FR" sz="1600">
              <a:latin typeface="Poppins" pitchFamily="2" charset="77"/>
              <a:ea typeface="Calibri" panose="020F0502020204030204" pitchFamily="34" charset="0"/>
              <a:cs typeface="Poppins" pitchFamily="2" charset="77"/>
            </a:endParaRPr>
          </a:p>
          <a:p>
            <a:r>
              <a:rPr lang="fr-FR" sz="1600">
                <a:latin typeface="Poppins" pitchFamily="2" charset="77"/>
                <a:ea typeface="Calibri" panose="020F0502020204030204" pitchFamily="34" charset="0"/>
                <a:cs typeface="Poppins" pitchFamily="2" charset="77"/>
              </a:rPr>
              <a:t>Ces données seront interprétées par un modèle d’IA en vue d’aider à la prise de décision pertinente des agriculteurs et à fournir des prédictions de plus en plus précises au fil du temps. </a:t>
            </a:r>
            <a:endParaRPr lang="fr-FR" sz="1600">
              <a:latin typeface="Poppins" pitchFamily="2" charset="77"/>
              <a:cs typeface="Poppins" pitchFamily="2" charset="77"/>
            </a:endParaRPr>
          </a:p>
        </p:txBody>
      </p:sp>
    </p:spTree>
    <p:extLst>
      <p:ext uri="{BB962C8B-B14F-4D97-AF65-F5344CB8AC3E}">
        <p14:creationId xmlns:p14="http://schemas.microsoft.com/office/powerpoint/2010/main" val="62167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a:t>
            </a:r>
            <a:r>
              <a:rPr lang="en" err="1"/>
              <a:t>importants</a:t>
            </a:r>
            <a:endParaRPr/>
          </a:p>
        </p:txBody>
      </p:sp>
      <p:sp>
        <p:nvSpPr>
          <p:cNvPr id="834" name="Google Shape;834;p40"/>
          <p:cNvSpPr txBox="1">
            <a:spLocks noGrp="1"/>
          </p:cNvSpPr>
          <p:nvPr>
            <p:ph type="subTitle" idx="1"/>
          </p:nvPr>
        </p:nvSpPr>
        <p:spPr>
          <a:xfrm>
            <a:off x="720000" y="1654929"/>
            <a:ext cx="7704000" cy="572700"/>
          </a:xfrm>
          <a:prstGeom prst="rect">
            <a:avLst/>
          </a:prstGeom>
        </p:spPr>
        <p:txBody>
          <a:bodyPr spcFirstLastPara="1" wrap="square" lIns="91425" tIns="91425" rIns="91425" bIns="91425" anchor="t" anchorCtr="0">
            <a:noAutofit/>
          </a:bodyPr>
          <a:lstStyle/>
          <a:p>
            <a:r>
              <a:rPr lang="fr-FR" sz="1800" b="0" i="0">
                <a:effectLst/>
              </a:rPr>
              <a:t>L’analyse d’images doit permettre la prévention de maladies.</a:t>
            </a:r>
          </a:p>
          <a:p>
            <a:endParaRPr lang="fr-FR" sz="1800"/>
          </a:p>
          <a:p>
            <a:r>
              <a:rPr lang="fr-FR" sz="1800"/>
              <a:t>L’analyse météorologique doit permettre d’anticiper les intempéries.</a:t>
            </a:r>
          </a:p>
          <a:p>
            <a:endParaRPr lang="fr-FR" sz="1800"/>
          </a:p>
          <a:p>
            <a:r>
              <a:rPr lang="fr-FR" sz="1800"/>
              <a:t>L’analyse des sols doit permettre d’évaluer la qualité du sol en vue d’ajustement </a:t>
            </a:r>
          </a:p>
          <a:p>
            <a:endParaRPr lang="fr-FR" sz="1800" b="0" i="0">
              <a:effectLst/>
            </a:endParaRPr>
          </a:p>
        </p:txBody>
      </p:sp>
    </p:spTree>
    <p:extLst>
      <p:ext uri="{BB962C8B-B14F-4D97-AF65-F5344CB8AC3E}">
        <p14:creationId xmlns:p14="http://schemas.microsoft.com/office/powerpoint/2010/main" val="290061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cs typeface="Poppins" pitchFamily="2" charset="77"/>
              </a:rPr>
              <a:t>Récapitulatif</a:t>
            </a:r>
          </a:p>
        </p:txBody>
      </p:sp>
      <p:sp>
        <p:nvSpPr>
          <p:cNvPr id="4" name="ZoneTexte 3">
            <a:extLst>
              <a:ext uri="{FF2B5EF4-FFF2-40B4-BE49-F238E27FC236}">
                <a16:creationId xmlns:a16="http://schemas.microsoft.com/office/drawing/2014/main" id="{5A207FDB-5A69-E226-E662-1750EC561704}"/>
              </a:ext>
            </a:extLst>
          </p:cNvPr>
          <p:cNvSpPr txBox="1"/>
          <p:nvPr/>
        </p:nvSpPr>
        <p:spPr>
          <a:xfrm>
            <a:off x="253117" y="1441494"/>
            <a:ext cx="5678454" cy="2031325"/>
          </a:xfrm>
          <a:prstGeom prst="rect">
            <a:avLst/>
          </a:prstGeom>
          <a:noFill/>
        </p:spPr>
        <p:txBody>
          <a:bodyPr wrap="square">
            <a:spAutoFit/>
          </a:bodyPr>
          <a:lstStyle/>
          <a:p>
            <a:r>
              <a:rPr lang="fr-FR" b="1" u="sng">
                <a:latin typeface="Poppins" pitchFamily="2" charset="77"/>
                <a:cs typeface="Poppins" pitchFamily="2" charset="77"/>
              </a:rPr>
              <a:t>Architecture générale :</a:t>
            </a:r>
          </a:p>
          <a:p>
            <a:endParaRPr lang="fr-FR" b="1" u="sng">
              <a:latin typeface="Poppins" pitchFamily="2" charset="77"/>
              <a:cs typeface="Poppins" pitchFamily="2" charset="77"/>
            </a:endParaRPr>
          </a:p>
          <a:p>
            <a:r>
              <a:rPr lang="fr-FR">
                <a:latin typeface="Poppins" pitchFamily="2" charset="77"/>
                <a:cs typeface="Poppins" pitchFamily="2" charset="77"/>
              </a:rPr>
              <a:t>Des modèles d’IA seront entrainés en continue via les données récoltées pour être toujours plus précis dans les prédictions et apporter une aide décisionnelle aux agriculteurs.</a:t>
            </a:r>
          </a:p>
          <a:p>
            <a:endParaRPr lang="fr-FR">
              <a:latin typeface="Poppins" pitchFamily="2" charset="77"/>
              <a:cs typeface="Poppins" pitchFamily="2" charset="77"/>
            </a:endParaRPr>
          </a:p>
          <a:p>
            <a:r>
              <a:rPr lang="fr-FR">
                <a:latin typeface="Poppins" pitchFamily="2" charset="77"/>
                <a:cs typeface="Poppins" pitchFamily="2" charset="77"/>
              </a:rPr>
              <a:t>Une interface de monitoring sera mise à disposition pour permettre la visualisation des différentes données récoltées.</a:t>
            </a:r>
          </a:p>
        </p:txBody>
      </p:sp>
      <p:sp>
        <p:nvSpPr>
          <p:cNvPr id="5" name="ZoneTexte 4">
            <a:extLst>
              <a:ext uri="{FF2B5EF4-FFF2-40B4-BE49-F238E27FC236}">
                <a16:creationId xmlns:a16="http://schemas.microsoft.com/office/drawing/2014/main" id="{164E613D-16FA-DC07-FD1E-39BDA6D74115}"/>
              </a:ext>
            </a:extLst>
          </p:cNvPr>
          <p:cNvSpPr txBox="1"/>
          <p:nvPr/>
        </p:nvSpPr>
        <p:spPr>
          <a:xfrm>
            <a:off x="253117" y="3575259"/>
            <a:ext cx="6097554" cy="954107"/>
          </a:xfrm>
          <a:prstGeom prst="rect">
            <a:avLst/>
          </a:prstGeom>
          <a:noFill/>
        </p:spPr>
        <p:txBody>
          <a:bodyPr wrap="square">
            <a:spAutoFit/>
          </a:bodyPr>
          <a:lstStyle/>
          <a:p>
            <a:r>
              <a:rPr lang="fr-FR" b="1" u="sng">
                <a:latin typeface="Poppins" pitchFamily="2" charset="77"/>
                <a:cs typeface="Poppins" pitchFamily="2" charset="77"/>
              </a:rPr>
              <a:t>Performances attendues :</a:t>
            </a:r>
          </a:p>
          <a:p>
            <a:endParaRPr lang="fr-FR" b="1" u="sng">
              <a:latin typeface="Poppins" pitchFamily="2" charset="77"/>
              <a:cs typeface="Poppins" pitchFamily="2" charset="77"/>
            </a:endParaRPr>
          </a:p>
          <a:p>
            <a:r>
              <a:rPr lang="fr-FR">
                <a:latin typeface="Poppins" pitchFamily="2" charset="77"/>
                <a:cs typeface="Poppins" pitchFamily="2" charset="77"/>
              </a:rPr>
              <a:t>L’IA doit être capable de fournir des prédictions de plus en plus précises et fiables aux agriculteurs.</a:t>
            </a:r>
          </a:p>
        </p:txBody>
      </p:sp>
      <p:sp>
        <p:nvSpPr>
          <p:cNvPr id="6" name="ZoneTexte 5">
            <a:extLst>
              <a:ext uri="{FF2B5EF4-FFF2-40B4-BE49-F238E27FC236}">
                <a16:creationId xmlns:a16="http://schemas.microsoft.com/office/drawing/2014/main" id="{6C30A121-96F7-6543-4228-48B06FA473FD}"/>
              </a:ext>
            </a:extLst>
          </p:cNvPr>
          <p:cNvSpPr txBox="1"/>
          <p:nvPr/>
        </p:nvSpPr>
        <p:spPr>
          <a:xfrm>
            <a:off x="6350671" y="1597219"/>
            <a:ext cx="2612843" cy="2031325"/>
          </a:xfrm>
          <a:prstGeom prst="rect">
            <a:avLst/>
          </a:prstGeom>
          <a:noFill/>
        </p:spPr>
        <p:txBody>
          <a:bodyPr wrap="square">
            <a:spAutoFit/>
          </a:bodyPr>
          <a:lstStyle/>
          <a:p>
            <a:r>
              <a:rPr lang="fr-FR" b="1" u="sng">
                <a:latin typeface="Poppins" pitchFamily="2" charset="77"/>
                <a:cs typeface="Poppins" pitchFamily="2" charset="77"/>
              </a:rPr>
              <a:t>Tests et procédures de vérification :</a:t>
            </a:r>
          </a:p>
          <a:p>
            <a:endParaRPr lang="fr-FR" b="1" u="sng">
              <a:latin typeface="Poppins" pitchFamily="2" charset="77"/>
              <a:cs typeface="Poppins" pitchFamily="2" charset="77"/>
            </a:endParaRPr>
          </a:p>
          <a:p>
            <a:r>
              <a:rPr lang="fr-FR">
                <a:latin typeface="Poppins" pitchFamily="2" charset="77"/>
                <a:cs typeface="Poppins" pitchFamily="2" charset="77"/>
              </a:rPr>
              <a:t>Des tests seront effectués sur tous les aspects du système d'IA, y compris l'exactitude des </a:t>
            </a:r>
            <a:r>
              <a:rPr lang="fr-FR" err="1">
                <a:latin typeface="Poppins" pitchFamily="2" charset="77"/>
                <a:cs typeface="Poppins" pitchFamily="2" charset="77"/>
              </a:rPr>
              <a:t>prédicitons</a:t>
            </a:r>
            <a:r>
              <a:rPr lang="fr-FR">
                <a:latin typeface="Poppins" pitchFamily="2" charset="77"/>
                <a:cs typeface="Poppins" pitchFamily="2" charset="77"/>
              </a:rPr>
              <a:t>. </a:t>
            </a:r>
          </a:p>
          <a:p>
            <a:endParaRPr lang="fr-FR">
              <a:latin typeface="Poppins" pitchFamily="2" charset="77"/>
              <a:cs typeface="Poppins" pitchFamily="2" charset="77"/>
            </a:endParaRPr>
          </a:p>
        </p:txBody>
      </p:sp>
    </p:spTree>
    <p:extLst>
      <p:ext uri="{BB962C8B-B14F-4D97-AF65-F5344CB8AC3E}">
        <p14:creationId xmlns:p14="http://schemas.microsoft.com/office/powerpoint/2010/main" val="56593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487373" y="0"/>
            <a:ext cx="4746900" cy="858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VR</a:t>
            </a:r>
            <a:endParaRPr/>
          </a:p>
        </p:txBody>
      </p:sp>
      <p:sp>
        <p:nvSpPr>
          <p:cNvPr id="850" name="Google Shape;850;p41"/>
          <p:cNvSpPr txBox="1">
            <a:spLocks noGrp="1"/>
          </p:cNvSpPr>
          <p:nvPr>
            <p:ph type="subTitle" idx="1"/>
          </p:nvPr>
        </p:nvSpPr>
        <p:spPr>
          <a:xfrm>
            <a:off x="3156863" y="1079899"/>
            <a:ext cx="4746900" cy="1751100"/>
          </a:xfrm>
          <a:prstGeom prst="rect">
            <a:avLst/>
          </a:prstGeom>
        </p:spPr>
        <p:txBody>
          <a:bodyPr spcFirstLastPara="1" wrap="square" lIns="91425" tIns="91425" rIns="91425" bIns="91425" anchor="t" anchorCtr="0">
            <a:noAutofit/>
          </a:body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latin typeface="Poppins" pitchFamily="2" charset="77"/>
                <a:ea typeface="Calibri" panose="020F0502020204030204" pitchFamily="34" charset="0"/>
                <a:cs typeface="Poppins" pitchFamily="2" charset="77"/>
              </a:rPr>
              <a:t>U</a:t>
            </a:r>
            <a:r>
              <a:rPr lang="fr-FR">
                <a:effectLst/>
                <a:latin typeface="Poppins" pitchFamily="2" charset="77"/>
                <a:ea typeface="Calibri" panose="020F0502020204030204" pitchFamily="34" charset="0"/>
                <a:cs typeface="Poppins" pitchFamily="2" charset="77"/>
              </a:rPr>
              <a:t>tiliser les données des capteurs et les </a:t>
            </a:r>
            <a:r>
              <a:rPr lang="fr-FR">
                <a:latin typeface="Poppins" pitchFamily="2" charset="77"/>
                <a:ea typeface="Calibri" panose="020F0502020204030204" pitchFamily="34" charset="0"/>
                <a:cs typeface="Poppins" pitchFamily="2" charset="77"/>
              </a:rPr>
              <a:t>prédictions de l’</a:t>
            </a:r>
            <a:r>
              <a:rPr lang="fr-FR">
                <a:effectLst/>
                <a:latin typeface="Poppins" pitchFamily="2" charset="77"/>
                <a:ea typeface="Calibri" panose="020F0502020204030204" pitchFamily="34" charset="0"/>
                <a:cs typeface="Poppins" pitchFamily="2" charset="77"/>
              </a:rPr>
              <a:t>IA pour les représenter dans un environnement immersif.</a:t>
            </a:r>
            <a:endParaRPr lang="fr-FR">
              <a:latin typeface="Poppins" pitchFamily="2" charset="77"/>
              <a:cs typeface="Poppins" pitchFamily="2" charset="77"/>
            </a:endParaRPr>
          </a:p>
          <a:p>
            <a:pPr lvl="1"/>
            <a:endParaRPr lang="fr-FR" b="1" u="sng">
              <a:effectLst/>
              <a:latin typeface="Poppins" pitchFamily="2" charset="77"/>
              <a:ea typeface="Calibri" panose="020F0502020204030204" pitchFamily="34" charset="0"/>
              <a:cs typeface="Poppins" pitchFamily="2" charset="77"/>
            </a:endParaRP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a:effectLst/>
                <a:latin typeface="Poppins" pitchFamily="2" charset="77"/>
                <a:ea typeface="Calibri" panose="020F0502020204030204" pitchFamily="34" charset="0"/>
                <a:cs typeface="Poppins" pitchFamily="2" charset="77"/>
              </a:rPr>
              <a:t>Permettre à l’utilisateur de naviguer dans un environnement 3D et d’accéder facilement aux informations sur les vignobles.</a:t>
            </a:r>
            <a:br>
              <a:rPr lang="fr-FR">
                <a:effectLst/>
                <a:latin typeface="Poppins" pitchFamily="2" charset="77"/>
                <a:ea typeface="Calibri" panose="020F0502020204030204" pitchFamily="34" charset="0"/>
                <a:cs typeface="Poppins" pitchFamily="2" charset="77"/>
              </a:rPr>
            </a:br>
            <a:endParaRPr lang="fr-FR">
              <a:latin typeface="Poppins" pitchFamily="2" charset="77"/>
              <a:cs typeface="Poppins" pitchFamily="2" charset="77"/>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Tree>
    <p:extLst>
      <p:ext uri="{BB962C8B-B14F-4D97-AF65-F5344CB8AC3E}">
        <p14:creationId xmlns:p14="http://schemas.microsoft.com/office/powerpoint/2010/main" val="3255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VR</a:t>
            </a:r>
            <a:endParaRPr lang="fr-FR"/>
          </a:p>
        </p:txBody>
      </p:sp>
      <p:sp>
        <p:nvSpPr>
          <p:cNvPr id="29" name="ZoneTexte 28">
            <a:extLst>
              <a:ext uri="{FF2B5EF4-FFF2-40B4-BE49-F238E27FC236}">
                <a16:creationId xmlns:a16="http://schemas.microsoft.com/office/drawing/2014/main" id="{701F8FA0-4DFC-827C-449A-795EC1A454DD}"/>
              </a:ext>
            </a:extLst>
          </p:cNvPr>
          <p:cNvSpPr txBox="1"/>
          <p:nvPr/>
        </p:nvSpPr>
        <p:spPr>
          <a:xfrm>
            <a:off x="892995" y="1540698"/>
            <a:ext cx="7726062" cy="2339102"/>
          </a:xfrm>
          <a:prstGeom prst="rect">
            <a:avLst/>
          </a:prstGeom>
          <a:noFill/>
        </p:spPr>
        <p:txBody>
          <a:bodyPr wrap="square">
            <a:spAutoFit/>
          </a:bodyPr>
          <a:lstStyle/>
          <a:p>
            <a:r>
              <a:rPr lang="fr-FR" sz="1800">
                <a:effectLst/>
                <a:latin typeface="Poppins" pitchFamily="2" charset="77"/>
                <a:ea typeface="Calibri" panose="020F0502020204030204" pitchFamily="34" charset="0"/>
                <a:cs typeface="Poppins" pitchFamily="2" charset="77"/>
              </a:rPr>
              <a:t>Une représentation 3D du champs sera faites, l’environnement 3D changera selon les données qui seront retourné par les capteurs. </a:t>
            </a:r>
          </a:p>
          <a:p>
            <a:endParaRPr lang="fr-FR" sz="1800">
              <a:latin typeface="Poppins" pitchFamily="2" charset="77"/>
              <a:ea typeface="Calibri" panose="020F0502020204030204" pitchFamily="34" charset="0"/>
              <a:cs typeface="Poppins" pitchFamily="2" charset="77"/>
            </a:endParaRPr>
          </a:p>
          <a:p>
            <a:r>
              <a:rPr lang="fr-FR" sz="1800">
                <a:effectLst/>
                <a:latin typeface="Poppins" pitchFamily="2" charset="77"/>
                <a:ea typeface="Calibri" panose="020F0502020204030204" pitchFamily="34" charset="0"/>
                <a:cs typeface="Poppins" pitchFamily="2" charset="77"/>
              </a:rPr>
              <a:t>L’utilisateur pourra naviguer dans l’environnement et aura accès à différents graph et statistiques sur le champ.</a:t>
            </a:r>
            <a:br>
              <a:rPr lang="fr-FR" sz="1800">
                <a:effectLst/>
                <a:latin typeface="Poppins" pitchFamily="2" charset="77"/>
                <a:ea typeface="Calibri" panose="020F0502020204030204" pitchFamily="34" charset="0"/>
                <a:cs typeface="Poppins" pitchFamily="2" charset="77"/>
              </a:rPr>
            </a:br>
            <a:br>
              <a:rPr lang="fr-FR" sz="1800">
                <a:effectLst/>
                <a:latin typeface="Poppins" pitchFamily="2" charset="77"/>
                <a:ea typeface="Calibri" panose="020F0502020204030204" pitchFamily="34" charset="0"/>
                <a:cs typeface="Poppins" pitchFamily="2" charset="77"/>
              </a:rPr>
            </a:br>
            <a:r>
              <a:rPr lang="fr-FR" sz="1800">
                <a:effectLst/>
                <a:latin typeface="Poppins" pitchFamily="2" charset="77"/>
                <a:ea typeface="Calibri" panose="020F0502020204030204" pitchFamily="34" charset="0"/>
                <a:cs typeface="Poppins" pitchFamily="2" charset="77"/>
              </a:rPr>
              <a:t>Une application mobile sera donc disponible pour que l’utilisateur puisse accéder aux données qui ont été collecter.</a:t>
            </a:r>
            <a:r>
              <a:rPr lang="fr-FR" sz="2000">
                <a:effectLst/>
                <a:latin typeface="Poppins" pitchFamily="2" charset="77"/>
                <a:cs typeface="Poppins" pitchFamily="2" charset="77"/>
              </a:rPr>
              <a:t> </a:t>
            </a:r>
            <a:endParaRPr lang="fr-FR" sz="1600">
              <a:latin typeface="Poppins" pitchFamily="2" charset="77"/>
              <a:cs typeface="Poppins" pitchFamily="2" charset="77"/>
            </a:endParaRPr>
          </a:p>
        </p:txBody>
      </p:sp>
    </p:spTree>
    <p:extLst>
      <p:ext uri="{BB962C8B-B14F-4D97-AF65-F5344CB8AC3E}">
        <p14:creationId xmlns:p14="http://schemas.microsoft.com/office/powerpoint/2010/main" val="160591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489244" y="7271"/>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err="1"/>
              <a:t>Cybersécurité</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4" name="Google Shape;850;p41">
            <a:extLst>
              <a:ext uri="{FF2B5EF4-FFF2-40B4-BE49-F238E27FC236}">
                <a16:creationId xmlns:a16="http://schemas.microsoft.com/office/drawing/2014/main" id="{7AF505E6-AE39-8F6C-511C-C0CA77A05029}"/>
              </a:ext>
            </a:extLst>
          </p:cNvPr>
          <p:cNvSpPr txBox="1">
            <a:spLocks/>
          </p:cNvSpPr>
          <p:nvPr/>
        </p:nvSpPr>
        <p:spPr>
          <a:xfrm>
            <a:off x="3156863" y="1180583"/>
            <a:ext cx="4746900" cy="175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latin typeface="Poppins" pitchFamily="2" charset="77"/>
                <a:ea typeface="Calibri" panose="020F0502020204030204" pitchFamily="34" charset="0"/>
                <a:cs typeface="Poppins" pitchFamily="2" charset="77"/>
              </a:rPr>
              <a:t>Sécuriser les données qui vont transiter entre IOT et le Cloud</a:t>
            </a:r>
            <a:endParaRPr lang="fr-FR">
              <a:latin typeface="Poppins" pitchFamily="2" charset="77"/>
              <a:cs typeface="Poppins" pitchFamily="2" charset="77"/>
            </a:endParaRPr>
          </a:p>
          <a:p>
            <a:pPr lvl="1"/>
            <a:endParaRPr lang="fr-FR" b="1" u="sng">
              <a:latin typeface="Poppins" pitchFamily="2" charset="77"/>
              <a:ea typeface="Calibri" panose="020F0502020204030204" pitchFamily="34" charset="0"/>
              <a:cs typeface="Poppins" pitchFamily="2" charset="77"/>
            </a:endParaRPr>
          </a:p>
          <a:p>
            <a:pPr lvl="1"/>
            <a:r>
              <a:rPr lang="fr-FR" b="1" u="sng">
                <a:latin typeface="Poppins" pitchFamily="2" charset="77"/>
                <a:ea typeface="Calibri" panose="020F0502020204030204" pitchFamily="34" charset="0"/>
                <a:cs typeface="Poppins" pitchFamily="2" charset="77"/>
              </a:rPr>
              <a:t>Objectif de la spécification :</a:t>
            </a:r>
          </a:p>
          <a:p>
            <a:pPr lvl="1"/>
            <a:endParaRPr lang="fr-FR">
              <a:latin typeface="Poppins" pitchFamily="2" charset="77"/>
              <a:ea typeface="Calibri" panose="020F0502020204030204" pitchFamily="34" charset="0"/>
              <a:cs typeface="Poppins" pitchFamily="2" charset="77"/>
            </a:endParaRPr>
          </a:p>
          <a:p>
            <a:pPr algn="ctr"/>
            <a:r>
              <a:rPr lang="fr-FR">
                <a:latin typeface="Poppins" pitchFamily="2" charset="77"/>
                <a:cs typeface="Poppins" pitchFamily="2" charset="77"/>
              </a:rPr>
              <a:t>Déployer une infrastructure sécurisé et sensibiliser les clients sur l’utilisation des solutions</a:t>
            </a:r>
          </a:p>
        </p:txBody>
      </p:sp>
    </p:spTree>
    <p:extLst>
      <p:ext uri="{BB962C8B-B14F-4D97-AF65-F5344CB8AC3E}">
        <p14:creationId xmlns:p14="http://schemas.microsoft.com/office/powerpoint/2010/main" val="121202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Cybersécurité</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138725"/>
            <a:ext cx="8676640" cy="3293209"/>
          </a:xfrm>
          <a:prstGeom prst="rect">
            <a:avLst/>
          </a:prstGeom>
          <a:noFill/>
        </p:spPr>
        <p:txBody>
          <a:bodyPr wrap="square">
            <a:spAutoFit/>
          </a:bodyPr>
          <a:lstStyle/>
          <a:p>
            <a:pPr algn="l"/>
            <a:r>
              <a:rPr lang="fr-FR" sz="1300" b="1" i="0" u="sng">
                <a:solidFill>
                  <a:schemeClr val="tx1"/>
                </a:solidFill>
                <a:effectLst/>
                <a:latin typeface="+mj-lt"/>
              </a:rPr>
              <a:t>Conception sécurisée : </a:t>
            </a:r>
            <a:r>
              <a:rPr lang="fr-FR" sz="1300" b="0" i="0">
                <a:solidFill>
                  <a:schemeClr val="tx1"/>
                </a:solidFill>
                <a:effectLst/>
                <a:latin typeface="+mj-lt"/>
              </a:rPr>
              <a:t>Intégrez la sécurité dès la conception de votre système. Adoptez des principes de sécurité, tels que le principe du moindre privilège, qui garantit que chaque composant du système a uniquement les permissions nécessaires pour fonctionner.</a:t>
            </a:r>
            <a:br>
              <a:rPr lang="fr-FR" sz="1300" b="0" i="0">
                <a:solidFill>
                  <a:schemeClr val="tx1"/>
                </a:solidFill>
                <a:effectLst/>
                <a:latin typeface="+mj-lt"/>
              </a:rPr>
            </a:br>
            <a:br>
              <a:rPr lang="fr-FR" sz="1300">
                <a:solidFill>
                  <a:schemeClr val="tx1"/>
                </a:solidFill>
                <a:latin typeface="+mj-lt"/>
              </a:rPr>
            </a:br>
            <a:r>
              <a:rPr lang="fr-FR" sz="1300" b="1" i="0" u="sng">
                <a:solidFill>
                  <a:schemeClr val="tx1"/>
                </a:solidFill>
                <a:effectLst/>
                <a:latin typeface="+mj-lt"/>
              </a:rPr>
              <a:t>Authentification et contrôle d'accès : </a:t>
            </a:r>
            <a:r>
              <a:rPr lang="fr-FR" sz="1300" b="0" i="0">
                <a:solidFill>
                  <a:schemeClr val="tx1"/>
                </a:solidFill>
                <a:effectLst/>
                <a:latin typeface="+mj-lt"/>
              </a:rPr>
              <a:t>Mettez en place un mécanisme d'authentification solide pour contrôler l'accès au système de capteurs. Utilisez des identifiants uniques et des mots de passe forts pour les utilisateurs autorisés. Vous pouvez également envisager des méthodes d'authentification supplémentaires, comme l'utilisation de certificats numériques.</a:t>
            </a:r>
          </a:p>
          <a:p>
            <a:pPr algn="l"/>
            <a:br>
              <a:rPr lang="fr-FR" sz="1300" b="0" i="0">
                <a:solidFill>
                  <a:schemeClr val="tx1"/>
                </a:solidFill>
                <a:effectLst/>
                <a:latin typeface="+mj-lt"/>
              </a:rPr>
            </a:br>
            <a:r>
              <a:rPr lang="fr-FR" sz="1300" b="1" i="0" u="sng">
                <a:solidFill>
                  <a:schemeClr val="tx1"/>
                </a:solidFill>
                <a:effectLst/>
                <a:latin typeface="+mj-lt"/>
              </a:rPr>
              <a:t>Chiffrement des données : </a:t>
            </a:r>
            <a:r>
              <a:rPr lang="fr-FR" sz="1300" b="0" i="0">
                <a:solidFill>
                  <a:schemeClr val="tx1"/>
                </a:solidFill>
                <a:effectLst/>
                <a:latin typeface="+mj-lt"/>
              </a:rPr>
              <a:t>Assurez-vous que toutes les données transitant entre les capteurs, le réseau et les systèmes de stockage sont chiffrées. Utilisez des protocoles de chiffrement robustes pour protéger les données contre les interceptions non autorisées.</a:t>
            </a:r>
            <a:br>
              <a:rPr lang="fr-FR" sz="1300" b="0" i="0">
                <a:solidFill>
                  <a:schemeClr val="tx1"/>
                </a:solidFill>
                <a:effectLst/>
                <a:latin typeface="+mj-lt"/>
              </a:rPr>
            </a:br>
            <a:br>
              <a:rPr lang="fr-FR" sz="1300" b="0" i="0">
                <a:solidFill>
                  <a:schemeClr val="tx1"/>
                </a:solidFill>
                <a:effectLst/>
                <a:latin typeface="+mj-lt"/>
              </a:rPr>
            </a:br>
            <a:r>
              <a:rPr lang="fr-FR" sz="1300" b="1" i="0" u="sng">
                <a:solidFill>
                  <a:schemeClr val="tx1"/>
                </a:solidFill>
                <a:effectLst/>
                <a:latin typeface="+mj-lt"/>
              </a:rPr>
              <a:t>Mises à jour régulières : </a:t>
            </a:r>
            <a:r>
              <a:rPr lang="fr-FR" sz="1300" b="0" i="0">
                <a:solidFill>
                  <a:schemeClr val="tx1"/>
                </a:solidFill>
                <a:effectLst/>
                <a:latin typeface="+mj-lt"/>
              </a:rPr>
              <a:t>Assurez-vous que les capteurs et les systèmes logiciels utilisés dans votre système sont régulièrement mis à jour avec les derniers correctifs de sécurité. Cela aide à résoudre les vulnérabilités connues et à protéger votre système contre les attaques potentielles.</a:t>
            </a:r>
          </a:p>
        </p:txBody>
      </p:sp>
    </p:spTree>
    <p:extLst>
      <p:ext uri="{BB962C8B-B14F-4D97-AF65-F5344CB8AC3E}">
        <p14:creationId xmlns:p14="http://schemas.microsoft.com/office/powerpoint/2010/main" val="192124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Objectif du </a:t>
            </a:r>
            <a:r>
              <a:rPr lang="en" err="1"/>
              <a:t>projet</a:t>
            </a:r>
            <a:endParaRPr/>
          </a:p>
        </p:txBody>
      </p:sp>
      <p:sp>
        <p:nvSpPr>
          <p:cNvPr id="865" name="Google Shape;865;p43"/>
          <p:cNvSpPr txBox="1">
            <a:spLocks noGrp="1"/>
          </p:cNvSpPr>
          <p:nvPr>
            <p:ph type="subTitle" idx="1"/>
          </p:nvPr>
        </p:nvSpPr>
        <p:spPr>
          <a:xfrm>
            <a:off x="4857000" y="1476750"/>
            <a:ext cx="3567000" cy="2190000"/>
          </a:xfrm>
          <a:prstGeom prst="rect">
            <a:avLst/>
          </a:prstGeom>
        </p:spPr>
        <p:txBody>
          <a:bodyPr spcFirstLastPara="1" wrap="square" lIns="91425" tIns="91425" rIns="91425" bIns="91425" anchor="t" anchorCtr="0">
            <a:noAutofit/>
          </a:bodyPr>
          <a:lstStyle/>
          <a:p>
            <a:pPr algn="ctr"/>
            <a:r>
              <a:rPr lang="fr-FR" b="0" i="0">
                <a:solidFill>
                  <a:srgbClr val="172B4D"/>
                </a:solidFill>
                <a:effectLst/>
                <a:latin typeface="Poppins" pitchFamily="2" charset="77"/>
                <a:cs typeface="Poppins" pitchFamily="2" charset="77"/>
              </a:rPr>
              <a:t>	Des capteurs pour</a:t>
            </a:r>
            <a:r>
              <a:rPr lang="fr-FR">
                <a:solidFill>
                  <a:srgbClr val="172B4D"/>
                </a:solidFill>
                <a:latin typeface="Poppins" pitchFamily="2" charset="77"/>
                <a:cs typeface="Poppins" pitchFamily="2" charset="77"/>
              </a:rPr>
              <a:t> </a:t>
            </a:r>
            <a:r>
              <a:rPr lang="fr-FR" b="0" i="0">
                <a:solidFill>
                  <a:srgbClr val="172B4D"/>
                </a:solidFill>
                <a:effectLst/>
                <a:latin typeface="Poppins" pitchFamily="2" charset="77"/>
                <a:cs typeface="Poppins" pitchFamily="2" charset="77"/>
              </a:rPr>
              <a:t>l'air, l'humidité et d'autres indicateurs de qualité à surveiller.</a:t>
            </a:r>
          </a:p>
          <a:p>
            <a:pPr algn="ctr"/>
            <a:endParaRPr lang="fr-FR">
              <a:solidFill>
                <a:srgbClr val="172B4D"/>
              </a:solidFill>
              <a:latin typeface="Poppins" pitchFamily="2" charset="77"/>
              <a:cs typeface="Poppins" pitchFamily="2" charset="77"/>
            </a:endParaRPr>
          </a:p>
          <a:p>
            <a:pPr algn="ctr"/>
            <a:r>
              <a:rPr lang="fr-FR" b="0" i="0">
                <a:solidFill>
                  <a:srgbClr val="172B4D"/>
                </a:solidFill>
                <a:effectLst/>
                <a:latin typeface="Poppins" pitchFamily="2" charset="77"/>
                <a:cs typeface="Poppins" pitchFamily="2" charset="77"/>
              </a:rPr>
              <a:t>	Utiliser des drones, en complément des capteurs statiques.</a:t>
            </a:r>
          </a:p>
          <a:p>
            <a:pPr algn="ctr"/>
            <a:endParaRPr lang="fr-FR">
              <a:solidFill>
                <a:srgbClr val="172B4D"/>
              </a:solidFill>
              <a:latin typeface="Poppins" pitchFamily="2" charset="77"/>
              <a:cs typeface="Poppins" pitchFamily="2" charset="77"/>
            </a:endParaRPr>
          </a:p>
          <a:p>
            <a:pPr algn="ctr"/>
            <a:r>
              <a:rPr lang="fr-FR" b="0" i="0">
                <a:solidFill>
                  <a:srgbClr val="172B4D"/>
                </a:solidFill>
                <a:effectLst/>
                <a:latin typeface="Poppins" pitchFamily="2" charset="77"/>
                <a:cs typeface="Poppins" pitchFamily="2" charset="77"/>
              </a:rPr>
              <a:t>	Une intelligence artificielle pour exploiter les données collectées.</a:t>
            </a:r>
          </a:p>
          <a:p>
            <a:pPr algn="ctr"/>
            <a:endParaRPr lang="fr-FR" b="0" i="0">
              <a:solidFill>
                <a:srgbClr val="172B4D"/>
              </a:solidFill>
              <a:effectLst/>
              <a:latin typeface="Poppins" pitchFamily="2" charset="77"/>
              <a:cs typeface="Poppins" pitchFamily="2" charset="77"/>
            </a:endParaRPr>
          </a:p>
        </p:txBody>
      </p:sp>
      <p:sp>
        <p:nvSpPr>
          <p:cNvPr id="866" name="Google Shape;866;p43"/>
          <p:cNvSpPr txBox="1">
            <a:spLocks noGrp="1"/>
          </p:cNvSpPr>
          <p:nvPr>
            <p:ph type="subTitle" idx="2"/>
          </p:nvPr>
        </p:nvSpPr>
        <p:spPr>
          <a:xfrm>
            <a:off x="720000" y="1760956"/>
            <a:ext cx="3567000" cy="2190000"/>
          </a:xfrm>
          <a:prstGeom prst="rect">
            <a:avLst/>
          </a:prstGeom>
        </p:spPr>
        <p:txBody>
          <a:bodyPr spcFirstLastPara="1" wrap="square" lIns="91425" tIns="91425" rIns="91425" bIns="91425" anchor="t" anchorCtr="0">
            <a:noAutofit/>
          </a:bodyPr>
          <a:lstStyle/>
          <a:p>
            <a:pPr algn="ctr"/>
            <a:r>
              <a:rPr lang="fr-FR" sz="1600" b="0" i="0">
                <a:solidFill>
                  <a:srgbClr val="172B4D"/>
                </a:solidFill>
                <a:effectLst/>
                <a:latin typeface="Poppins" pitchFamily="2" charset="77"/>
                <a:cs typeface="Poppins" pitchFamily="2" charset="77"/>
              </a:rPr>
              <a:t>	Mettre en place </a:t>
            </a:r>
            <a:r>
              <a:rPr lang="fr-FR" sz="1600" b="1" i="0">
                <a:solidFill>
                  <a:srgbClr val="172B4D"/>
                </a:solidFill>
                <a:effectLst/>
                <a:latin typeface="Poppins" pitchFamily="2" charset="77"/>
                <a:cs typeface="Poppins" pitchFamily="2" charset="77"/>
              </a:rPr>
              <a:t>un</a:t>
            </a:r>
            <a:r>
              <a:rPr lang="fr-FR" sz="1600" b="0" i="0">
                <a:solidFill>
                  <a:srgbClr val="172B4D"/>
                </a:solidFill>
                <a:effectLst/>
                <a:latin typeface="Poppins" pitchFamily="2" charset="77"/>
                <a:cs typeface="Poppins" pitchFamily="2" charset="77"/>
              </a:rPr>
              <a:t> </a:t>
            </a:r>
            <a:r>
              <a:rPr lang="fr-FR" sz="1600" b="1" i="0">
                <a:solidFill>
                  <a:srgbClr val="172B4D"/>
                </a:solidFill>
                <a:effectLst/>
                <a:latin typeface="Poppins" pitchFamily="2" charset="77"/>
                <a:cs typeface="Poppins" pitchFamily="2" charset="77"/>
              </a:rPr>
              <a:t>système permettant d’enregistrer et d’évaluer les indicateurs de qualité de l'agriculture </a:t>
            </a:r>
            <a:r>
              <a:rPr lang="fr-FR" sz="1600" b="0" i="0">
                <a:solidFill>
                  <a:srgbClr val="172B4D"/>
                </a:solidFill>
                <a:effectLst/>
                <a:latin typeface="Poppins" pitchFamily="2" charset="77"/>
                <a:cs typeface="Poppins" pitchFamily="2" charset="77"/>
              </a:rPr>
              <a:t>dans les vignobles </a:t>
            </a:r>
            <a:r>
              <a:rPr lang="fr-FR" sz="1600" b="1" i="0">
                <a:solidFill>
                  <a:srgbClr val="172B4D"/>
                </a:solidFill>
                <a:effectLst/>
                <a:latin typeface="Poppins" pitchFamily="2" charset="77"/>
                <a:cs typeface="Poppins" pitchFamily="2" charset="77"/>
              </a:rPr>
              <a:t>pour faciliter la prise de décision et l’adaptation</a:t>
            </a:r>
            <a:r>
              <a:rPr lang="fr-FR" sz="1600" b="0" i="0">
                <a:solidFill>
                  <a:srgbClr val="172B4D"/>
                </a:solidFill>
                <a:effectLst/>
                <a:latin typeface="Poppins" pitchFamily="2" charset="77"/>
                <a:cs typeface="Poppins" pitchFamily="2" charset="77"/>
              </a:rPr>
              <a:t>.</a:t>
            </a:r>
          </a:p>
          <a:p>
            <a:pPr algn="ctr"/>
            <a:endParaRPr lang="fr-FR" sz="1600" b="0" i="0">
              <a:solidFill>
                <a:srgbClr val="172B4D"/>
              </a:solidFill>
              <a:effectLst/>
              <a:latin typeface="Poppins" pitchFamily="2" charset="77"/>
              <a:cs typeface="Poppins" pitchFamily="2" charset="77"/>
            </a:endParaRPr>
          </a:p>
          <a:p>
            <a:pPr algn="ctr"/>
            <a:r>
              <a:rPr lang="fr-FR" sz="1600" b="0" i="0">
                <a:solidFill>
                  <a:srgbClr val="172B4D"/>
                </a:solidFill>
                <a:effectLst/>
                <a:latin typeface="Poppins" pitchFamily="2" charset="77"/>
                <a:cs typeface="Poppins" pitchFamily="2" charset="77"/>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092987" y="0"/>
            <a:ext cx="4746900" cy="85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Cloud</a:t>
            </a:r>
            <a:endParaRP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
        <p:nvSpPr>
          <p:cNvPr id="4" name="Google Shape;850;p41">
            <a:extLst>
              <a:ext uri="{FF2B5EF4-FFF2-40B4-BE49-F238E27FC236}">
                <a16:creationId xmlns:a16="http://schemas.microsoft.com/office/drawing/2014/main" id="{3F154776-D741-6D20-B697-929D5414E6A3}"/>
              </a:ext>
            </a:extLst>
          </p:cNvPr>
          <p:cNvSpPr txBox="1">
            <a:spLocks/>
          </p:cNvSpPr>
          <p:nvPr/>
        </p:nvSpPr>
        <p:spPr>
          <a:xfrm>
            <a:off x="3001105" y="1212750"/>
            <a:ext cx="5677563" cy="175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lvl="1"/>
            <a:r>
              <a:rPr lang="fr-FR" b="1" u="sng">
                <a:latin typeface="Poppins" pitchFamily="2" charset="77"/>
                <a:cs typeface="Poppins" pitchFamily="2" charset="77"/>
              </a:rPr>
              <a:t>Ligne directive:</a:t>
            </a:r>
          </a:p>
          <a:p>
            <a:pPr lvl="1"/>
            <a:endParaRPr lang="fr-FR" b="1" u="sng">
              <a:latin typeface="Poppins" pitchFamily="2" charset="77"/>
              <a:cs typeface="Poppins" pitchFamily="2" charset="77"/>
            </a:endParaRPr>
          </a:p>
          <a:p>
            <a:pPr lvl="1"/>
            <a:r>
              <a:rPr lang="fr-FR"/>
              <a:t>L'infrastructure devait inclure des fonctionnalités telles que CI/CD, des services Docker, un backup de base de données, du monitoring, une interface Git et une interface pour afficher les données de la base de données. </a:t>
            </a:r>
          </a:p>
          <a:p>
            <a:pPr lvl="1"/>
            <a:endParaRPr lang="fr-FR" b="1" u="sng">
              <a:latin typeface="Poppins" pitchFamily="2" charset="77"/>
              <a:ea typeface="Calibri" panose="020F0502020204030204" pitchFamily="34" charset="0"/>
              <a:cs typeface="Poppins" pitchFamily="2" charset="77"/>
            </a:endParaRPr>
          </a:p>
          <a:p>
            <a:pPr lvl="1"/>
            <a:r>
              <a:rPr lang="fr-FR" b="1" u="sng">
                <a:latin typeface="Poppins" pitchFamily="2" charset="77"/>
                <a:ea typeface="Calibri" panose="020F0502020204030204" pitchFamily="34" charset="0"/>
                <a:cs typeface="Poppins" pitchFamily="2" charset="77"/>
              </a:rPr>
              <a:t>Objectif de la spécification :</a:t>
            </a:r>
          </a:p>
          <a:p>
            <a:pPr lvl="1"/>
            <a:endParaRPr lang="fr-FR">
              <a:latin typeface="Poppins" pitchFamily="2" charset="77"/>
              <a:ea typeface="Calibri" panose="020F0502020204030204" pitchFamily="34" charset="0"/>
              <a:cs typeface="Poppins" pitchFamily="2" charset="77"/>
            </a:endParaRPr>
          </a:p>
          <a:p>
            <a:pPr algn="ctr"/>
            <a:r>
              <a:rPr lang="fr-FR"/>
              <a:t>Concevoir une infrastructure robuste et évolutive.</a:t>
            </a:r>
            <a:endParaRPr lang="fr-FR">
              <a:latin typeface="Poppins" pitchFamily="2" charset="77"/>
              <a:cs typeface="Poppins" pitchFamily="2" charset="77"/>
            </a:endParaRPr>
          </a:p>
        </p:txBody>
      </p:sp>
    </p:spTree>
    <p:extLst>
      <p:ext uri="{BB962C8B-B14F-4D97-AF65-F5344CB8AC3E}">
        <p14:creationId xmlns:p14="http://schemas.microsoft.com/office/powerpoint/2010/main" val="268252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Cloud</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138725"/>
            <a:ext cx="8676640" cy="3323987"/>
          </a:xfrm>
          <a:prstGeom prst="rect">
            <a:avLst/>
          </a:prstGeom>
          <a:noFill/>
        </p:spPr>
        <p:txBody>
          <a:bodyPr wrap="square">
            <a:spAutoFit/>
          </a:bodyPr>
          <a:lstStyle/>
          <a:p>
            <a:pPr algn="l"/>
            <a:r>
              <a:rPr lang="fr-FR" b="1" u="sng"/>
              <a:t>Base de données: </a:t>
            </a:r>
            <a:r>
              <a:rPr lang="fr-FR"/>
              <a:t>Nous avons choisi d’utiliser </a:t>
            </a:r>
            <a:r>
              <a:rPr lang="fr-FR" err="1"/>
              <a:t>mysql</a:t>
            </a:r>
            <a:r>
              <a:rPr lang="fr-FR"/>
              <a:t> car il est compatible avec une grande variété d’outils de </a:t>
            </a:r>
            <a:r>
              <a:rPr lang="fr-FR" err="1"/>
              <a:t>dashboards</a:t>
            </a:r>
            <a:r>
              <a:rPr lang="fr-FR"/>
              <a:t> front. La base de données ne sera pas </a:t>
            </a:r>
            <a:r>
              <a:rPr lang="fr-FR" err="1"/>
              <a:t>Dockerisé</a:t>
            </a:r>
            <a:r>
              <a:rPr lang="fr-FR"/>
              <a:t> car cela nous apporte peu et ajoute une couche de complexité qui nous compliquera les back </a:t>
            </a:r>
            <a:r>
              <a:rPr lang="fr-FR" err="1"/>
              <a:t>ups</a:t>
            </a:r>
            <a:r>
              <a:rPr lang="fr-FR"/>
              <a:t> avec le système que nous avons prévu d’utiliser. </a:t>
            </a:r>
          </a:p>
          <a:p>
            <a:pPr algn="l"/>
            <a:endParaRPr lang="fr-FR"/>
          </a:p>
          <a:p>
            <a:pPr algn="l"/>
            <a:r>
              <a:rPr lang="fr-FR" b="1" u="sng"/>
              <a:t>Backup de base de données :</a:t>
            </a:r>
            <a:r>
              <a:rPr lang="fr-FR" u="sng"/>
              <a:t> </a:t>
            </a:r>
            <a:r>
              <a:rPr lang="fr-FR"/>
              <a:t>La sauvegarde régulière des bases de données est cruciale pour la sécurité des données et la récupération en cas de sinistre. L'infrastructure prévoit la mise en place d'un mécanisme de sauvegarde automatisé pour la base de données se reposant sur </a:t>
            </a:r>
            <a:r>
              <a:rPr lang="fr-FR" err="1"/>
              <a:t>Restic</a:t>
            </a:r>
            <a:r>
              <a:rPr lang="fr-FR"/>
              <a:t> pour faire des backups incrémentaux. </a:t>
            </a:r>
          </a:p>
          <a:p>
            <a:pPr algn="l"/>
            <a:endParaRPr lang="fr-FR"/>
          </a:p>
          <a:p>
            <a:pPr algn="l"/>
            <a:r>
              <a:rPr lang="fr-FR" b="1" u="sng"/>
              <a:t>Monitoring :</a:t>
            </a:r>
            <a:r>
              <a:rPr lang="fr-FR" u="sng"/>
              <a:t> </a:t>
            </a:r>
            <a:r>
              <a:rPr lang="fr-FR"/>
              <a:t>Le suivi et la surveillance en temps réel de l'infrastructure et des applications sont essentiels pour garantir des performances optimales et une disponibilité continue. Des outils tels que </a:t>
            </a:r>
            <a:r>
              <a:rPr lang="fr-FR" err="1"/>
              <a:t>Prometheus</a:t>
            </a:r>
            <a:r>
              <a:rPr lang="fr-FR"/>
              <a:t>, des exporter, </a:t>
            </a:r>
            <a:r>
              <a:rPr lang="fr-FR" err="1"/>
              <a:t>Grafana</a:t>
            </a:r>
            <a:r>
              <a:rPr lang="fr-FR"/>
              <a:t>, </a:t>
            </a:r>
            <a:r>
              <a:rPr lang="fr-FR" err="1"/>
              <a:t>AlertManager</a:t>
            </a:r>
            <a:r>
              <a:rPr lang="fr-FR"/>
              <a:t> ou ELK Stack seront déployés dans des containers et surveilleront les métriques système, les journaux d'application et les performances du réseau. Cela permettra d'identifier rapidement les problèmes et de prendre des mesures préventives. </a:t>
            </a:r>
          </a:p>
          <a:p>
            <a:pPr algn="l"/>
            <a:endParaRPr lang="fr-FR"/>
          </a:p>
        </p:txBody>
      </p:sp>
    </p:spTree>
    <p:extLst>
      <p:ext uri="{BB962C8B-B14F-4D97-AF65-F5344CB8AC3E}">
        <p14:creationId xmlns:p14="http://schemas.microsoft.com/office/powerpoint/2010/main" val="159636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Cloud</a:t>
            </a:r>
            <a:endParaRPr lang="fr-FR"/>
          </a:p>
        </p:txBody>
      </p:sp>
      <p:sp>
        <p:nvSpPr>
          <p:cNvPr id="5" name="ZoneTexte 4">
            <a:extLst>
              <a:ext uri="{FF2B5EF4-FFF2-40B4-BE49-F238E27FC236}">
                <a16:creationId xmlns:a16="http://schemas.microsoft.com/office/drawing/2014/main" id="{A92B97E4-9F1A-79FE-2DBE-55918C277147}"/>
              </a:ext>
            </a:extLst>
          </p:cNvPr>
          <p:cNvSpPr txBox="1"/>
          <p:nvPr/>
        </p:nvSpPr>
        <p:spPr>
          <a:xfrm>
            <a:off x="233680" y="1448365"/>
            <a:ext cx="8676640" cy="2246769"/>
          </a:xfrm>
          <a:prstGeom prst="rect">
            <a:avLst/>
          </a:prstGeom>
          <a:noFill/>
        </p:spPr>
        <p:txBody>
          <a:bodyPr wrap="square">
            <a:spAutoFit/>
          </a:bodyPr>
          <a:lstStyle/>
          <a:p>
            <a:pPr algn="l"/>
            <a:endParaRPr lang="fr-FR"/>
          </a:p>
          <a:p>
            <a:pPr algn="l"/>
            <a:r>
              <a:rPr lang="fr-FR" b="1"/>
              <a:t>Solution de gestion de code &amp; CI/CD :</a:t>
            </a:r>
            <a:r>
              <a:rPr lang="fr-FR"/>
              <a:t> Nous allons utiliser </a:t>
            </a:r>
            <a:r>
              <a:rPr lang="fr-FR" err="1"/>
              <a:t>Github</a:t>
            </a:r>
            <a:r>
              <a:rPr lang="fr-FR"/>
              <a:t> ou </a:t>
            </a:r>
            <a:r>
              <a:rPr lang="fr-FR" err="1"/>
              <a:t>Github</a:t>
            </a:r>
            <a:r>
              <a:rPr lang="fr-FR"/>
              <a:t> pour répondre à nos besoins. Nous mettrons en place un système d'intégration continue et de déploiement continu (CI/CD), il est essentiel pour automatiser le processus de développement, de tests et de déploiement des applications. Cela permet d'assurer un flux de travail efficace et une livraison plus rapide des fonctionnalités. </a:t>
            </a:r>
          </a:p>
          <a:p>
            <a:pPr algn="l"/>
            <a:endParaRPr lang="fr-FR"/>
          </a:p>
          <a:p>
            <a:pPr algn="l"/>
            <a:r>
              <a:rPr lang="fr-FR" b="1"/>
              <a:t>Interface de visualisation de données :</a:t>
            </a:r>
            <a:r>
              <a:rPr lang="fr-FR"/>
              <a:t> Une interface de visualisation des données sera mise en place pour faciliter les utilisateurs à suivre en temps réel les données. Nous avons le choix entre plusieurs logiciels mais nous avons retenu </a:t>
            </a:r>
            <a:r>
              <a:rPr lang="fr-FR" err="1"/>
              <a:t>Chartview</a:t>
            </a:r>
            <a:r>
              <a:rPr lang="fr-FR"/>
              <a:t> et </a:t>
            </a:r>
            <a:r>
              <a:rPr lang="fr-FR" err="1"/>
              <a:t>Grafana</a:t>
            </a:r>
            <a:r>
              <a:rPr lang="fr-FR"/>
              <a:t> mais nous restons ouverts aux propositions de chaque groupe.</a:t>
            </a:r>
            <a:endParaRPr lang="fr-FR" sz="1200" b="0" i="0">
              <a:solidFill>
                <a:schemeClr val="tx1"/>
              </a:solidFill>
              <a:effectLst/>
              <a:latin typeface="+mj-lt"/>
            </a:endParaRPr>
          </a:p>
        </p:txBody>
      </p:sp>
    </p:spTree>
    <p:extLst>
      <p:ext uri="{BB962C8B-B14F-4D97-AF65-F5344CB8AC3E}">
        <p14:creationId xmlns:p14="http://schemas.microsoft.com/office/powerpoint/2010/main" val="391774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Roadmap</a:t>
            </a:r>
            <a:endParaRPr lang="fr-FR"/>
          </a:p>
        </p:txBody>
      </p:sp>
      <p:pic>
        <p:nvPicPr>
          <p:cNvPr id="5" name="Image 4">
            <a:extLst>
              <a:ext uri="{FF2B5EF4-FFF2-40B4-BE49-F238E27FC236}">
                <a16:creationId xmlns:a16="http://schemas.microsoft.com/office/drawing/2014/main" id="{0F4A49C9-36E1-ABCC-00C1-8F5A503EEC5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34" b="96676" l="4043" r="96028">
                        <a14:foregroundMark x1="2340" y1="6371" x2="47589" y2="50000"/>
                        <a14:foregroundMark x1="47589" y1="50000" x2="85674" y2="73823"/>
                        <a14:foregroundMark x1="85674" y1="73823" x2="96241" y2="89612"/>
                        <a14:foregroundMark x1="5319" y1="10942" x2="46525" y2="12465"/>
                        <a14:foregroundMark x1="46525" y1="12465" x2="84043" y2="9834"/>
                        <a14:foregroundMark x1="4043" y1="96399" x2="4043" y2="96399"/>
                        <a14:foregroundMark x1="5532" y1="96676" x2="5532" y2="96676"/>
                        <a14:foregroundMark x1="7801" y1="96676" x2="7801" y2="96676"/>
                        <a14:backgroundMark x1="22553" y1="97507" x2="10284" y2="96399"/>
                        <a14:backgroundMark x1="9929" y1="96260" x2="18723" y2="96122"/>
                        <a14:backgroundMark x1="18723" y1="96122" x2="20922" y2="96537"/>
                        <a14:backgroundMark x1="21489" y1="97230" x2="11915" y2="97368"/>
                        <a14:backgroundMark x1="11915" y1="97368" x2="20355" y2="97230"/>
                      </a14:backgroundRemoval>
                    </a14:imgEffect>
                  </a14:imgLayer>
                </a14:imgProps>
              </a:ext>
            </a:extLst>
          </a:blip>
          <a:stretch>
            <a:fillRect/>
          </a:stretch>
        </p:blipFill>
        <p:spPr>
          <a:xfrm>
            <a:off x="902331" y="979900"/>
            <a:ext cx="7521669" cy="3851521"/>
          </a:xfrm>
          <a:prstGeom prst="rect">
            <a:avLst/>
          </a:prstGeom>
        </p:spPr>
      </p:pic>
      <p:sp>
        <p:nvSpPr>
          <p:cNvPr id="6" name="ZoneTexte 5">
            <a:extLst>
              <a:ext uri="{FF2B5EF4-FFF2-40B4-BE49-F238E27FC236}">
                <a16:creationId xmlns:a16="http://schemas.microsoft.com/office/drawing/2014/main" id="{A3E5AA22-C5F2-AD00-535D-097FDC267B7C}"/>
              </a:ext>
            </a:extLst>
          </p:cNvPr>
          <p:cNvSpPr txBox="1"/>
          <p:nvPr/>
        </p:nvSpPr>
        <p:spPr>
          <a:xfrm>
            <a:off x="1564406" y="4590753"/>
            <a:ext cx="1104790" cy="215444"/>
          </a:xfrm>
          <a:prstGeom prst="rect">
            <a:avLst/>
          </a:prstGeom>
          <a:noFill/>
        </p:spPr>
        <p:txBody>
          <a:bodyPr wrap="none" rtlCol="0">
            <a:spAutoFit/>
          </a:bodyPr>
          <a:lstStyle/>
          <a:p>
            <a:r>
              <a:rPr lang="fr-FR" sz="800"/>
              <a:t>Etat actuel du projet</a:t>
            </a:r>
          </a:p>
        </p:txBody>
      </p:sp>
    </p:spTree>
    <p:extLst>
      <p:ext uri="{BB962C8B-B14F-4D97-AF65-F5344CB8AC3E}">
        <p14:creationId xmlns:p14="http://schemas.microsoft.com/office/powerpoint/2010/main" val="74932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9" name="Google Shape;1389;p68"/>
          <p:cNvSpPr txBox="1">
            <a:spLocks noGrp="1"/>
          </p:cNvSpPr>
          <p:nvPr>
            <p:ph type="subTitle" idx="4"/>
          </p:nvPr>
        </p:nvSpPr>
        <p:spPr>
          <a:xfrm>
            <a:off x="402533" y="1119483"/>
            <a:ext cx="1000168" cy="51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oppins" pitchFamily="2" charset="77"/>
                <a:cs typeface="Poppins" pitchFamily="2" charset="77"/>
              </a:rPr>
              <a:t>DIT</a:t>
            </a:r>
            <a:endParaRPr>
              <a:latin typeface="Poppins" pitchFamily="2" charset="77"/>
              <a:cs typeface="Poppins" pitchFamily="2" charset="77"/>
            </a:endParaRPr>
          </a:p>
        </p:txBody>
      </p:sp>
      <p:pic>
        <p:nvPicPr>
          <p:cNvPr id="1390" name="Google Shape;1390;p68"/>
          <p:cNvPicPr preferRelativeResize="0"/>
          <p:nvPr/>
        </p:nvPicPr>
        <p:blipFill rotWithShape="1">
          <a:blip r:embed="rId3">
            <a:alphaModFix/>
          </a:blip>
          <a:srcRect t="6976" b="39806"/>
          <a:stretch/>
        </p:blipFill>
        <p:spPr>
          <a:xfrm>
            <a:off x="1781023" y="974943"/>
            <a:ext cx="5581946" cy="1412254"/>
          </a:xfrm>
          <a:prstGeom prst="roundRect">
            <a:avLst>
              <a:gd name="adj" fmla="val 50000"/>
            </a:avLst>
          </a:prstGeom>
          <a:noFill/>
          <a:ln>
            <a:noFill/>
          </a:ln>
        </p:spPr>
      </p:pic>
      <p:sp>
        <p:nvSpPr>
          <p:cNvPr id="1391" name="Google Shape;1391;p68"/>
          <p:cNvSpPr txBox="1">
            <a:spLocks noGrp="1"/>
          </p:cNvSpPr>
          <p:nvPr>
            <p:ph type="title"/>
          </p:nvPr>
        </p:nvSpPr>
        <p:spPr>
          <a:xfrm>
            <a:off x="719996" y="2335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oppins" pitchFamily="2" charset="77"/>
                <a:cs typeface="Poppins" pitchFamily="2" charset="77"/>
              </a:rPr>
              <a:t>Notre </a:t>
            </a:r>
            <a:r>
              <a:rPr lang="en" err="1">
                <a:latin typeface="Poppins" pitchFamily="2" charset="77"/>
                <a:cs typeface="Poppins" pitchFamily="2" charset="77"/>
              </a:rPr>
              <a:t>équipe</a:t>
            </a:r>
            <a:endParaRPr>
              <a:latin typeface="Poppins" pitchFamily="2" charset="77"/>
              <a:cs typeface="Poppins" pitchFamily="2" charset="77"/>
            </a:endParaRPr>
          </a:p>
        </p:txBody>
      </p:sp>
      <p:sp>
        <p:nvSpPr>
          <p:cNvPr id="1393" name="Google Shape;1393;p68"/>
          <p:cNvSpPr txBox="1">
            <a:spLocks noGrp="1"/>
          </p:cNvSpPr>
          <p:nvPr>
            <p:ph type="subTitle" idx="2"/>
          </p:nvPr>
        </p:nvSpPr>
        <p:spPr>
          <a:xfrm>
            <a:off x="-350183" y="1529307"/>
            <a:ext cx="2505600" cy="73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oppins" pitchFamily="2" charset="77"/>
                <a:cs typeface="Poppins" pitchFamily="2" charset="77"/>
              </a:rPr>
              <a:t>Maël </a:t>
            </a:r>
            <a:r>
              <a:rPr lang="en" err="1">
                <a:latin typeface="Poppins" pitchFamily="2" charset="77"/>
                <a:cs typeface="Poppins" pitchFamily="2" charset="77"/>
              </a:rPr>
              <a:t>Bordes</a:t>
            </a:r>
            <a:endParaRPr>
              <a:latin typeface="Poppins" pitchFamily="2" charset="77"/>
              <a:cs typeface="Poppins" pitchFamily="2" charset="77"/>
            </a:endParaRPr>
          </a:p>
        </p:txBody>
      </p:sp>
      <p:sp>
        <p:nvSpPr>
          <p:cNvPr id="2" name="Google Shape;1388;p68">
            <a:extLst>
              <a:ext uri="{FF2B5EF4-FFF2-40B4-BE49-F238E27FC236}">
                <a16:creationId xmlns:a16="http://schemas.microsoft.com/office/drawing/2014/main" id="{ECED5F08-5884-42D9-3AA2-4F56EDBF26E6}"/>
              </a:ext>
            </a:extLst>
          </p:cNvPr>
          <p:cNvSpPr txBox="1">
            <a:spLocks/>
          </p:cNvSpPr>
          <p:nvPr/>
        </p:nvSpPr>
        <p:spPr>
          <a:xfrm>
            <a:off x="4767727" y="2428523"/>
            <a:ext cx="1790643"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IA/BIG DATA</a:t>
            </a:r>
          </a:p>
        </p:txBody>
      </p:sp>
      <p:sp>
        <p:nvSpPr>
          <p:cNvPr id="3" name="Google Shape;1392;p68">
            <a:extLst>
              <a:ext uri="{FF2B5EF4-FFF2-40B4-BE49-F238E27FC236}">
                <a16:creationId xmlns:a16="http://schemas.microsoft.com/office/drawing/2014/main" id="{0B31A9AA-8ADB-E028-37EA-0DD0E408EC97}"/>
              </a:ext>
            </a:extLst>
          </p:cNvPr>
          <p:cNvSpPr txBox="1">
            <a:spLocks/>
          </p:cNvSpPr>
          <p:nvPr/>
        </p:nvSpPr>
        <p:spPr>
          <a:xfrm>
            <a:off x="4592309" y="2893605"/>
            <a:ext cx="1790644"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139700" indent="0"/>
            <a:r>
              <a:rPr lang="fr-FR" b="0" i="0">
                <a:solidFill>
                  <a:srgbClr val="172B4D"/>
                </a:solidFill>
                <a:effectLst/>
                <a:latin typeface="Poppins" pitchFamily="2" charset="77"/>
                <a:cs typeface="Poppins" pitchFamily="2" charset="77"/>
              </a:rPr>
              <a:t>Gabriel CHASTAING</a:t>
            </a:r>
          </a:p>
          <a:p>
            <a:pPr marL="139700" indent="0"/>
            <a:r>
              <a:rPr lang="fr-FR" b="0" i="0">
                <a:solidFill>
                  <a:srgbClr val="172B4D"/>
                </a:solidFill>
                <a:effectLst/>
                <a:latin typeface="Poppins" pitchFamily="2" charset="77"/>
                <a:cs typeface="Poppins" pitchFamily="2" charset="77"/>
              </a:rPr>
              <a:t>Jonathan DIOUF</a:t>
            </a:r>
          </a:p>
          <a:p>
            <a:pPr marL="139700" indent="0"/>
            <a:r>
              <a:rPr lang="fr-FR" b="0" i="0">
                <a:solidFill>
                  <a:srgbClr val="172B4D"/>
                </a:solidFill>
                <a:effectLst/>
                <a:latin typeface="Poppins" pitchFamily="2" charset="77"/>
                <a:cs typeface="Poppins" pitchFamily="2" charset="77"/>
              </a:rPr>
              <a:t>Antonin DISPERATI</a:t>
            </a:r>
          </a:p>
          <a:p>
            <a:pPr marL="139700" indent="0"/>
            <a:r>
              <a:rPr lang="fr-FR" b="0" i="0">
                <a:solidFill>
                  <a:srgbClr val="172B4D"/>
                </a:solidFill>
                <a:effectLst/>
                <a:latin typeface="Poppins" pitchFamily="2" charset="77"/>
                <a:cs typeface="Poppins" pitchFamily="2" charset="77"/>
              </a:rPr>
              <a:t>Adrien GAVAZZI</a:t>
            </a:r>
          </a:p>
          <a:p>
            <a:pPr marL="139700" indent="0"/>
            <a:r>
              <a:rPr lang="fr-FR" b="0" i="0">
                <a:solidFill>
                  <a:srgbClr val="172B4D"/>
                </a:solidFill>
                <a:effectLst/>
                <a:latin typeface="Poppins" pitchFamily="2" charset="77"/>
                <a:cs typeface="Poppins" pitchFamily="2" charset="77"/>
              </a:rPr>
              <a:t>Nicolas LAURENS</a:t>
            </a:r>
          </a:p>
          <a:p>
            <a:pPr marL="139700" indent="0"/>
            <a:r>
              <a:rPr lang="fr-FR" b="0" i="0">
                <a:solidFill>
                  <a:srgbClr val="172B4D"/>
                </a:solidFill>
                <a:effectLst/>
                <a:latin typeface="Poppins" pitchFamily="2" charset="77"/>
                <a:cs typeface="Poppins" pitchFamily="2" charset="77"/>
              </a:rPr>
              <a:t>Benjamin CASSE</a:t>
            </a:r>
          </a:p>
          <a:p>
            <a:pPr marL="139700" indent="0"/>
            <a:endParaRPr lang="fr-FR" b="0" i="0">
              <a:solidFill>
                <a:srgbClr val="172B4D"/>
              </a:solidFill>
              <a:effectLst/>
              <a:latin typeface="Poppins" pitchFamily="2" charset="77"/>
              <a:cs typeface="Poppins" pitchFamily="2" charset="77"/>
            </a:endParaRPr>
          </a:p>
          <a:p>
            <a:pPr marL="139700" indent="0"/>
            <a:endParaRPr lang="fr-FR" b="0" i="0">
              <a:solidFill>
                <a:srgbClr val="172B4D"/>
              </a:solidFill>
              <a:effectLst/>
              <a:latin typeface="Poppins" pitchFamily="2" charset="77"/>
              <a:cs typeface="Poppins" pitchFamily="2" charset="77"/>
            </a:endParaRPr>
          </a:p>
        </p:txBody>
      </p:sp>
      <p:sp>
        <p:nvSpPr>
          <p:cNvPr id="7" name="Google Shape;1388;p68">
            <a:extLst>
              <a:ext uri="{FF2B5EF4-FFF2-40B4-BE49-F238E27FC236}">
                <a16:creationId xmlns:a16="http://schemas.microsoft.com/office/drawing/2014/main" id="{6BD05BA8-F319-6A8E-7DF7-256AC3A08DCC}"/>
              </a:ext>
            </a:extLst>
          </p:cNvPr>
          <p:cNvSpPr txBox="1">
            <a:spLocks/>
          </p:cNvSpPr>
          <p:nvPr/>
        </p:nvSpPr>
        <p:spPr>
          <a:xfrm>
            <a:off x="6789211" y="2394003"/>
            <a:ext cx="1147515"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VR</a:t>
            </a:r>
          </a:p>
        </p:txBody>
      </p:sp>
      <p:sp>
        <p:nvSpPr>
          <p:cNvPr id="8" name="Google Shape;1392;p68">
            <a:extLst>
              <a:ext uri="{FF2B5EF4-FFF2-40B4-BE49-F238E27FC236}">
                <a16:creationId xmlns:a16="http://schemas.microsoft.com/office/drawing/2014/main" id="{4EE2EE43-C2DF-7312-2099-946A0279B1FA}"/>
              </a:ext>
            </a:extLst>
          </p:cNvPr>
          <p:cNvSpPr txBox="1">
            <a:spLocks/>
          </p:cNvSpPr>
          <p:nvPr/>
        </p:nvSpPr>
        <p:spPr>
          <a:xfrm>
            <a:off x="6038451" y="2893605"/>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Clément </a:t>
            </a:r>
            <a:r>
              <a:rPr lang="fr-FR" err="1">
                <a:latin typeface="Poppins" pitchFamily="2" charset="77"/>
                <a:cs typeface="Poppins" pitchFamily="2" charset="77"/>
              </a:rPr>
              <a:t>Payet</a:t>
            </a:r>
            <a:endParaRPr lang="fr-FR">
              <a:latin typeface="Poppins" pitchFamily="2" charset="77"/>
              <a:cs typeface="Poppins" pitchFamily="2" charset="77"/>
            </a:endParaRPr>
          </a:p>
        </p:txBody>
      </p:sp>
      <p:sp>
        <p:nvSpPr>
          <p:cNvPr id="9" name="Google Shape;1388;p68">
            <a:extLst>
              <a:ext uri="{FF2B5EF4-FFF2-40B4-BE49-F238E27FC236}">
                <a16:creationId xmlns:a16="http://schemas.microsoft.com/office/drawing/2014/main" id="{8FF12163-0F28-BB9D-BD11-025D3C7771A3}"/>
              </a:ext>
            </a:extLst>
          </p:cNvPr>
          <p:cNvSpPr txBox="1">
            <a:spLocks/>
          </p:cNvSpPr>
          <p:nvPr/>
        </p:nvSpPr>
        <p:spPr>
          <a:xfrm>
            <a:off x="7005498" y="1103524"/>
            <a:ext cx="2505600"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IOT</a:t>
            </a:r>
          </a:p>
        </p:txBody>
      </p:sp>
      <p:sp>
        <p:nvSpPr>
          <p:cNvPr id="10" name="Google Shape;1392;p68">
            <a:extLst>
              <a:ext uri="{FF2B5EF4-FFF2-40B4-BE49-F238E27FC236}">
                <a16:creationId xmlns:a16="http://schemas.microsoft.com/office/drawing/2014/main" id="{CCA9F6D2-C96E-88A9-A5B7-DBC6681EF81C}"/>
              </a:ext>
            </a:extLst>
          </p:cNvPr>
          <p:cNvSpPr txBox="1">
            <a:spLocks/>
          </p:cNvSpPr>
          <p:nvPr/>
        </p:nvSpPr>
        <p:spPr>
          <a:xfrm>
            <a:off x="7046360" y="1529307"/>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Antoine </a:t>
            </a:r>
            <a:r>
              <a:rPr lang="fr-FR" err="1">
                <a:latin typeface="Poppins" pitchFamily="2" charset="77"/>
                <a:cs typeface="Poppins" pitchFamily="2" charset="77"/>
              </a:rPr>
              <a:t>Senot</a:t>
            </a:r>
            <a:endParaRPr lang="fr-FR">
              <a:latin typeface="Poppins" pitchFamily="2" charset="77"/>
              <a:cs typeface="Poppins" pitchFamily="2" charset="77"/>
            </a:endParaRPr>
          </a:p>
        </p:txBody>
      </p:sp>
      <p:sp>
        <p:nvSpPr>
          <p:cNvPr id="11" name="Google Shape;1388;p68">
            <a:extLst>
              <a:ext uri="{FF2B5EF4-FFF2-40B4-BE49-F238E27FC236}">
                <a16:creationId xmlns:a16="http://schemas.microsoft.com/office/drawing/2014/main" id="{836C294B-D00A-4E01-378B-6D8218B66CFC}"/>
              </a:ext>
            </a:extLst>
          </p:cNvPr>
          <p:cNvSpPr txBox="1">
            <a:spLocks/>
          </p:cNvSpPr>
          <p:nvPr/>
        </p:nvSpPr>
        <p:spPr>
          <a:xfrm>
            <a:off x="894694" y="2471101"/>
            <a:ext cx="2505600"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CYBERSÉCURITÉ</a:t>
            </a:r>
          </a:p>
        </p:txBody>
      </p:sp>
      <p:sp>
        <p:nvSpPr>
          <p:cNvPr id="12" name="Google Shape;1392;p68">
            <a:extLst>
              <a:ext uri="{FF2B5EF4-FFF2-40B4-BE49-F238E27FC236}">
                <a16:creationId xmlns:a16="http://schemas.microsoft.com/office/drawing/2014/main" id="{B20948DF-3A2F-4430-C792-48A3A1B84D63}"/>
              </a:ext>
            </a:extLst>
          </p:cNvPr>
          <p:cNvSpPr txBox="1">
            <a:spLocks/>
          </p:cNvSpPr>
          <p:nvPr/>
        </p:nvSpPr>
        <p:spPr>
          <a:xfrm>
            <a:off x="812971" y="2909403"/>
            <a:ext cx="2505600"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Louis Trilles</a:t>
            </a:r>
          </a:p>
        </p:txBody>
      </p:sp>
      <p:sp>
        <p:nvSpPr>
          <p:cNvPr id="13" name="Google Shape;1388;p68">
            <a:extLst>
              <a:ext uri="{FF2B5EF4-FFF2-40B4-BE49-F238E27FC236}">
                <a16:creationId xmlns:a16="http://schemas.microsoft.com/office/drawing/2014/main" id="{62437136-69BA-D6DE-7851-015B1878CCFB}"/>
              </a:ext>
            </a:extLst>
          </p:cNvPr>
          <p:cNvSpPr txBox="1">
            <a:spLocks/>
          </p:cNvSpPr>
          <p:nvPr/>
        </p:nvSpPr>
        <p:spPr>
          <a:xfrm>
            <a:off x="3318569" y="2468951"/>
            <a:ext cx="1156092" cy="515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lt2"/>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a:latin typeface="Poppins" pitchFamily="2" charset="77"/>
                <a:cs typeface="Poppins" pitchFamily="2" charset="77"/>
              </a:rPr>
              <a:t>CLOUD</a:t>
            </a:r>
          </a:p>
        </p:txBody>
      </p:sp>
      <p:sp>
        <p:nvSpPr>
          <p:cNvPr id="14" name="Google Shape;1392;p68">
            <a:extLst>
              <a:ext uri="{FF2B5EF4-FFF2-40B4-BE49-F238E27FC236}">
                <a16:creationId xmlns:a16="http://schemas.microsoft.com/office/drawing/2014/main" id="{F862C6A8-1C19-0B70-8017-88F2921EFA6B}"/>
              </a:ext>
            </a:extLst>
          </p:cNvPr>
          <p:cNvSpPr txBox="1">
            <a:spLocks/>
          </p:cNvSpPr>
          <p:nvPr/>
        </p:nvSpPr>
        <p:spPr>
          <a:xfrm>
            <a:off x="3139895" y="2901504"/>
            <a:ext cx="1531123" cy="73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r>
              <a:rPr lang="fr-FR">
                <a:latin typeface="Poppins" pitchFamily="2" charset="77"/>
                <a:cs typeface="Poppins" pitchFamily="2" charset="77"/>
              </a:rPr>
              <a:t>Lucas Moreno</a:t>
            </a:r>
          </a:p>
          <a:p>
            <a:pPr marL="0" indent="0"/>
            <a:r>
              <a:rPr lang="fr-FR">
                <a:latin typeface="Poppins" pitchFamily="2" charset="77"/>
                <a:cs typeface="Poppins" pitchFamily="2" charset="77"/>
              </a:rPr>
              <a:t>Max </a:t>
            </a:r>
            <a:r>
              <a:rPr lang="fr-FR" err="1">
                <a:latin typeface="Poppins" pitchFamily="2" charset="77"/>
                <a:cs typeface="Poppins" pitchFamily="2" charset="77"/>
              </a:rPr>
              <a:t>Eley</a:t>
            </a:r>
            <a:endParaRPr lang="fr-FR">
              <a:latin typeface="Poppins" pitchFamily="2" charset="77"/>
              <a:cs typeface="Poppins"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3"/>
          <p:cNvSpPr txBox="1">
            <a:spLocks noGrp="1"/>
          </p:cNvSpPr>
          <p:nvPr>
            <p:ph type="title"/>
          </p:nvPr>
        </p:nvSpPr>
        <p:spPr>
          <a:xfrm>
            <a:off x="713250" y="952475"/>
            <a:ext cx="7717500" cy="96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Proposition de solutions</a:t>
            </a:r>
            <a:endParaRPr/>
          </a:p>
        </p:txBody>
      </p:sp>
      <p:pic>
        <p:nvPicPr>
          <p:cNvPr id="1109" name="Google Shape;1109;p53"/>
          <p:cNvPicPr preferRelativeResize="0">
            <a:picLocks noGrp="1"/>
          </p:cNvPicPr>
          <p:nvPr>
            <p:ph type="pic" idx="2"/>
          </p:nvPr>
        </p:nvPicPr>
        <p:blipFill rotWithShape="1">
          <a:blip r:embed="rId3">
            <a:alphaModFix/>
          </a:blip>
          <a:srcRect t="2882" b="58057"/>
          <a:stretch/>
        </p:blipFill>
        <p:spPr>
          <a:xfrm>
            <a:off x="713250" y="2401850"/>
            <a:ext cx="7717500" cy="2012100"/>
          </a:xfrm>
          <a:prstGeom prst="roundRect">
            <a:avLst>
              <a:gd name="adj" fmla="val 50000"/>
            </a:avLst>
          </a:prstGeom>
        </p:spPr>
      </p:pic>
    </p:spTree>
    <p:extLst>
      <p:ext uri="{BB962C8B-B14F-4D97-AF65-F5344CB8AC3E}">
        <p14:creationId xmlns:p14="http://schemas.microsoft.com/office/powerpoint/2010/main" val="47814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1"/>
          <p:cNvSpPr txBox="1">
            <a:spLocks noGrp="1"/>
          </p:cNvSpPr>
          <p:nvPr>
            <p:ph type="title"/>
          </p:nvPr>
        </p:nvSpPr>
        <p:spPr>
          <a:xfrm>
            <a:off x="1487373" y="0"/>
            <a:ext cx="4746900" cy="858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IOT</a:t>
            </a:r>
            <a:endParaRPr/>
          </a:p>
        </p:txBody>
      </p:sp>
      <p:sp>
        <p:nvSpPr>
          <p:cNvPr id="850" name="Google Shape;850;p41"/>
          <p:cNvSpPr txBox="1">
            <a:spLocks noGrp="1"/>
          </p:cNvSpPr>
          <p:nvPr>
            <p:ph type="subTitle" idx="1"/>
          </p:nvPr>
        </p:nvSpPr>
        <p:spPr>
          <a:xfrm>
            <a:off x="3156863" y="858300"/>
            <a:ext cx="4746900" cy="1751100"/>
          </a:xfrm>
          <a:prstGeom prst="rect">
            <a:avLst/>
          </a:prstGeom>
        </p:spPr>
        <p:txBody>
          <a:bodyPr spcFirstLastPara="1" wrap="square" lIns="91425" tIns="91425" rIns="91425" bIns="91425" anchor="t" anchorCtr="0">
            <a:noAutofit/>
          </a:bodyPr>
          <a:lstStyle/>
          <a:p>
            <a:pPr lvl="1"/>
            <a:r>
              <a:rPr lang="fr-FR" b="1" u="sng"/>
              <a:t>Ligne directive:</a:t>
            </a:r>
          </a:p>
          <a:p>
            <a:pPr lvl="1"/>
            <a:endParaRPr lang="fr-FR" b="1" u="sng"/>
          </a:p>
          <a:p>
            <a:pPr algn="ctr"/>
            <a:r>
              <a:rPr lang="fr-FR"/>
              <a:t>	Ce projet nécessite l'utilisation d'un certain nombre de capteurs </a:t>
            </a:r>
            <a:r>
              <a:rPr lang="fr-FR">
                <a:solidFill>
                  <a:srgbClr val="172B4D"/>
                </a:solidFill>
                <a:latin typeface="Poppins" pitchFamily="2" charset="77"/>
                <a:cs typeface="Poppins" pitchFamily="2" charset="77"/>
              </a:rPr>
              <a:t>pour </a:t>
            </a:r>
            <a:r>
              <a:rPr lang="fr-FR" sz="1400" i="0">
                <a:solidFill>
                  <a:srgbClr val="172B4D"/>
                </a:solidFill>
                <a:effectLst/>
                <a:latin typeface="Poppins" pitchFamily="2" charset="77"/>
                <a:cs typeface="Poppins" pitchFamily="2" charset="77"/>
              </a:rPr>
              <a:t>évaluer au mieux les indicateurs de qualité de l'agriculture</a:t>
            </a:r>
            <a:r>
              <a:rPr lang="fr-FR" sz="1400" b="1" i="0">
                <a:solidFill>
                  <a:srgbClr val="172B4D"/>
                </a:solidFill>
                <a:effectLst/>
                <a:latin typeface="Poppins" pitchFamily="2" charset="77"/>
                <a:cs typeface="Poppins" pitchFamily="2" charset="77"/>
              </a:rPr>
              <a:t> </a:t>
            </a:r>
            <a:r>
              <a:rPr lang="fr-FR" sz="1400" b="0" i="0">
                <a:solidFill>
                  <a:srgbClr val="172B4D"/>
                </a:solidFill>
                <a:effectLst/>
                <a:latin typeface="Poppins" pitchFamily="2" charset="77"/>
                <a:cs typeface="Poppins" pitchFamily="2" charset="77"/>
              </a:rPr>
              <a:t>dans les vignobles</a:t>
            </a:r>
          </a:p>
          <a:p>
            <a:pPr algn="ctr"/>
            <a:endParaRPr lang="fr-FR"/>
          </a:p>
          <a:p>
            <a:pPr algn="ctr"/>
            <a:endParaRPr lang="fr-FR"/>
          </a:p>
          <a:p>
            <a:pPr lvl="1"/>
            <a:r>
              <a:rPr lang="fr-FR" b="1" u="sng">
                <a:effectLst/>
                <a:latin typeface="Poppins" pitchFamily="2" charset="77"/>
                <a:ea typeface="Calibri" panose="020F0502020204030204" pitchFamily="34" charset="0"/>
                <a:cs typeface="Poppins" pitchFamily="2" charset="77"/>
              </a:rPr>
              <a:t>Objectif de la spécification :</a:t>
            </a:r>
          </a:p>
          <a:p>
            <a:pPr lvl="1"/>
            <a:endParaRPr lang="fr-FR">
              <a:effectLst/>
              <a:latin typeface="Poppins" pitchFamily="2" charset="77"/>
              <a:ea typeface="Calibri" panose="020F0502020204030204" pitchFamily="34" charset="0"/>
              <a:cs typeface="Poppins" pitchFamily="2" charset="77"/>
            </a:endParaRPr>
          </a:p>
          <a:p>
            <a:pPr algn="ctr"/>
            <a:r>
              <a:rPr lang="fr-FR" b="0" i="0"/>
              <a:t>	L'IoT a le potentiel d'améliorer et de simplifier considérablement la collecte d’informations.</a:t>
            </a:r>
            <a:endParaRPr lang="fr-FR"/>
          </a:p>
        </p:txBody>
      </p:sp>
      <p:pic>
        <p:nvPicPr>
          <p:cNvPr id="851" name="Google Shape;851;p41"/>
          <p:cNvPicPr preferRelativeResize="0">
            <a:picLocks noGrp="1"/>
          </p:cNvPicPr>
          <p:nvPr>
            <p:ph type="pic" idx="2"/>
          </p:nvPr>
        </p:nvPicPr>
        <p:blipFill rotWithShape="1">
          <a:blip r:embed="rId3">
            <a:alphaModFix/>
          </a:blip>
          <a:srcRect r="34115"/>
          <a:stretch/>
        </p:blipFill>
        <p:spPr>
          <a:xfrm>
            <a:off x="832763" y="808050"/>
            <a:ext cx="2324100" cy="3527400"/>
          </a:xfrm>
          <a:prstGeom prst="roundRect">
            <a:avLst>
              <a:gd name="adj" fmla="val 50000"/>
            </a:avLst>
          </a:prstGeom>
        </p:spPr>
      </p:pic>
    </p:spTree>
    <p:extLst>
      <p:ext uri="{BB962C8B-B14F-4D97-AF65-F5344CB8AC3E}">
        <p14:creationId xmlns:p14="http://schemas.microsoft.com/office/powerpoint/2010/main" val="229706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51"/>
          <p:cNvSpPr txBox="1">
            <a:spLocks noGrp="1"/>
          </p:cNvSpPr>
          <p:nvPr>
            <p:ph type="subTitle" idx="2"/>
          </p:nvPr>
        </p:nvSpPr>
        <p:spPr>
          <a:xfrm>
            <a:off x="3126259" y="2092925"/>
            <a:ext cx="258859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La température du sol à différentes profondeurs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1" name="Google Shape;1041;p51"/>
          <p:cNvSpPr txBox="1">
            <a:spLocks noGrp="1"/>
          </p:cNvSpPr>
          <p:nvPr>
            <p:ph type="subTitle" idx="5"/>
          </p:nvPr>
        </p:nvSpPr>
        <p:spPr>
          <a:xfrm>
            <a:off x="5835410" y="2092925"/>
            <a:ext cx="33085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a conductivité électrique du sol, qui est liée à sa teneur en sels minéraux et à sa salinité.</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Suivi de l’état du sol</a:t>
            </a:r>
          </a:p>
        </p:txBody>
      </p:sp>
      <p:sp>
        <p:nvSpPr>
          <p:cNvPr id="1043" name="Google Shape;1043;p51"/>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 % d’humidité du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4" name="Google Shape;1044;p51"/>
          <p:cNvSpPr txBox="1">
            <a:spLocks noGrp="1"/>
          </p:cNvSpPr>
          <p:nvPr>
            <p:ph type="subTitle" idx="3"/>
          </p:nvPr>
        </p:nvSpPr>
        <p:spPr>
          <a:xfrm>
            <a:off x="262799" y="3440100"/>
            <a:ext cx="31618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es niveaux de nutriments spécifiques du sol, à savoir l'azote (N), le phosphore (P) et le potassium (K).</a:t>
            </a:r>
            <a:endParaRPr>
              <a:latin typeface="Poppins" pitchFamily="2" charset="77"/>
              <a:cs typeface="Poppins" pitchFamily="2" charset="77"/>
            </a:endParaRPr>
          </a:p>
        </p:txBody>
      </p:sp>
      <p:sp>
        <p:nvSpPr>
          <p:cNvPr id="1045" name="Google Shape;1045;p51"/>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e niveau de pH du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6" name="Google Shape;1046;p51"/>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L</a:t>
            </a:r>
            <a:r>
              <a:rPr lang="fr-FR">
                <a:effectLst/>
                <a:latin typeface="Poppins" pitchFamily="2" charset="77"/>
                <a:ea typeface="Calibri" panose="020F0502020204030204" pitchFamily="34" charset="0"/>
                <a:cs typeface="Poppins" pitchFamily="2" charset="77"/>
              </a:rPr>
              <a:t>a quantité de matière organique présente dans le sol</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7" name="Google Shape;1047;p51"/>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Humidité</a:t>
            </a:r>
            <a:endParaRPr/>
          </a:p>
        </p:txBody>
      </p:sp>
      <p:sp>
        <p:nvSpPr>
          <p:cNvPr id="1048" name="Google Shape;1048;p51"/>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Température</a:t>
            </a:r>
          </a:p>
        </p:txBody>
      </p:sp>
      <p:sp>
        <p:nvSpPr>
          <p:cNvPr id="1049" name="Google Shape;1049;p51"/>
          <p:cNvSpPr txBox="1">
            <a:spLocks noGrp="1"/>
          </p:cNvSpPr>
          <p:nvPr>
            <p:ph type="subTitle" idx="9"/>
          </p:nvPr>
        </p:nvSpPr>
        <p:spPr>
          <a:xfrm>
            <a:off x="6147300" y="1676525"/>
            <a:ext cx="299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Conductivité électrique</a:t>
            </a:r>
          </a:p>
        </p:txBody>
      </p:sp>
      <p:sp>
        <p:nvSpPr>
          <p:cNvPr id="1050" name="Google Shape;1050;p51"/>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NPK</a:t>
            </a:r>
            <a:endParaRPr/>
          </a:p>
        </p:txBody>
      </p:sp>
      <p:sp>
        <p:nvSpPr>
          <p:cNvPr id="1051" name="Google Shape;1051;p51"/>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PH</a:t>
            </a:r>
            <a:endParaRPr/>
          </a:p>
        </p:txBody>
      </p:sp>
      <p:sp>
        <p:nvSpPr>
          <p:cNvPr id="1052" name="Google Shape;1052;p51"/>
          <p:cNvSpPr txBox="1">
            <a:spLocks noGrp="1"/>
          </p:cNvSpPr>
          <p:nvPr>
            <p:ph type="subTitle" idx="15"/>
          </p:nvPr>
        </p:nvSpPr>
        <p:spPr>
          <a:xfrm>
            <a:off x="6147299" y="3023675"/>
            <a:ext cx="2848419"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Matière </a:t>
            </a:r>
            <a:r>
              <a:rPr lang="en" err="1"/>
              <a:t>organique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1" name="Google Shape;1041;p51"/>
          <p:cNvSpPr txBox="1">
            <a:spLocks noGrp="1"/>
          </p:cNvSpPr>
          <p:nvPr>
            <p:ph type="subTitle" idx="5"/>
          </p:nvPr>
        </p:nvSpPr>
        <p:spPr>
          <a:xfrm>
            <a:off x="61383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latin typeface="Poppins" pitchFamily="2" charset="77"/>
                <a:ea typeface="Calibri" panose="020F0502020204030204" pitchFamily="34" charset="0"/>
                <a:cs typeface="Poppins" pitchFamily="2" charset="77"/>
              </a:rPr>
              <a:t>M</a:t>
            </a:r>
            <a:r>
              <a:rPr lang="fr-FR">
                <a:effectLst/>
                <a:latin typeface="Poppins" pitchFamily="2" charset="77"/>
                <a:ea typeface="Calibri" panose="020F0502020204030204" pitchFamily="34" charset="0"/>
                <a:cs typeface="Poppins" pitchFamily="2" charset="77"/>
              </a:rPr>
              <a:t>esure la vitesse et la direction du vent</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Prévisions Météorologiques</a:t>
            </a:r>
          </a:p>
        </p:txBody>
      </p:sp>
      <p:sp>
        <p:nvSpPr>
          <p:cNvPr id="1043" name="Google Shape;1043;p51"/>
          <p:cNvSpPr txBox="1">
            <a:spLocks noGrp="1"/>
          </p:cNvSpPr>
          <p:nvPr>
            <p:ph type="subTitle" idx="1"/>
          </p:nvPr>
        </p:nvSpPr>
        <p:spPr>
          <a:xfrm>
            <a:off x="720000" y="2092925"/>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Mesurent</a:t>
            </a:r>
            <a:r>
              <a:rPr lang="en"/>
              <a:t> la temp</a:t>
            </a:r>
            <a:r>
              <a:rPr lang="fr-FR"/>
              <a:t>é</a:t>
            </a:r>
            <a:r>
              <a:rPr lang="en" err="1"/>
              <a:t>rature</a:t>
            </a:r>
            <a:r>
              <a:rPr lang="en"/>
              <a:t> </a:t>
            </a:r>
            <a:r>
              <a:rPr lang="en" err="1"/>
              <a:t>ambiante</a:t>
            </a:r>
            <a:endParaRPr/>
          </a:p>
        </p:txBody>
      </p:sp>
      <p:sp>
        <p:nvSpPr>
          <p:cNvPr id="1044" name="Google Shape;1044;p51"/>
          <p:cNvSpPr txBox="1">
            <a:spLocks noGrp="1"/>
          </p:cNvSpPr>
          <p:nvPr>
            <p:ph type="subTitle" idx="3"/>
          </p:nvPr>
        </p:nvSpPr>
        <p:spPr>
          <a:xfrm>
            <a:off x="370232" y="3454475"/>
            <a:ext cx="306116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Mesurer la quantité de rayonnement solaire reçue à un endroit donné</a:t>
            </a:r>
            <a:r>
              <a:rPr lang="fr-FR">
                <a:effectLst/>
                <a:latin typeface="Poppins" pitchFamily="2" charset="77"/>
                <a:cs typeface="Poppins" pitchFamily="2" charset="77"/>
              </a:rPr>
              <a:t> (</a:t>
            </a:r>
            <a:r>
              <a:rPr lang="fr-FR">
                <a:effectLst/>
                <a:latin typeface="Poppins" pitchFamily="2" charset="77"/>
                <a:ea typeface="Calibri" panose="020F0502020204030204" pitchFamily="34" charset="0"/>
                <a:cs typeface="Poppins" pitchFamily="2" charset="77"/>
              </a:rPr>
              <a:t>l'irradiance solaire)</a:t>
            </a:r>
            <a:endParaRPr>
              <a:latin typeface="Poppins" pitchFamily="2" charset="77"/>
              <a:cs typeface="Poppins" pitchFamily="2" charset="77"/>
            </a:endParaRPr>
          </a:p>
        </p:txBody>
      </p:sp>
      <p:sp>
        <p:nvSpPr>
          <p:cNvPr id="1045" name="Google Shape;1045;p51"/>
          <p:cNvSpPr txBox="1">
            <a:spLocks noGrp="1"/>
          </p:cNvSpPr>
          <p:nvPr>
            <p:ph type="subTitle" idx="4"/>
          </p:nvPr>
        </p:nvSpPr>
        <p:spPr>
          <a:xfrm>
            <a:off x="342915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t>Mesure la quantité de précipitations sur une période donnée</a:t>
            </a:r>
          </a:p>
        </p:txBody>
      </p:sp>
      <p:sp>
        <p:nvSpPr>
          <p:cNvPr id="1046" name="Google Shape;1046;p51"/>
          <p:cNvSpPr txBox="1">
            <a:spLocks noGrp="1"/>
          </p:cNvSpPr>
          <p:nvPr>
            <p:ph type="subTitle" idx="6"/>
          </p:nvPr>
        </p:nvSpPr>
        <p:spPr>
          <a:xfrm>
            <a:off x="6138300" y="3440100"/>
            <a:ext cx="228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Mesure</a:t>
            </a:r>
            <a:r>
              <a:rPr lang="en"/>
              <a:t> la pression </a:t>
            </a:r>
            <a:r>
              <a:rPr lang="en" err="1"/>
              <a:t>athmosphérique</a:t>
            </a:r>
            <a:endParaRPr/>
          </a:p>
        </p:txBody>
      </p:sp>
      <p:sp>
        <p:nvSpPr>
          <p:cNvPr id="1047" name="Google Shape;1047;p51"/>
          <p:cNvSpPr txBox="1">
            <a:spLocks noGrp="1"/>
          </p:cNvSpPr>
          <p:nvPr>
            <p:ph type="subTitle" idx="7"/>
          </p:nvPr>
        </p:nvSpPr>
        <p:spPr>
          <a:xfrm>
            <a:off x="7200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a:t>Capteurs de température</a:t>
            </a:r>
          </a:p>
        </p:txBody>
      </p:sp>
      <p:sp>
        <p:nvSpPr>
          <p:cNvPr id="1048" name="Google Shape;1048;p51"/>
          <p:cNvSpPr txBox="1">
            <a:spLocks noGrp="1"/>
          </p:cNvSpPr>
          <p:nvPr>
            <p:ph type="subTitle" idx="8"/>
          </p:nvPr>
        </p:nvSpPr>
        <p:spPr>
          <a:xfrm>
            <a:off x="343365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Capteurs</a:t>
            </a:r>
            <a:r>
              <a:rPr lang="en"/>
              <a:t> </a:t>
            </a:r>
            <a:r>
              <a:rPr lang="en" err="1"/>
              <a:t>d’humidité</a:t>
            </a:r>
            <a:endParaRPr/>
          </a:p>
        </p:txBody>
      </p:sp>
      <p:sp>
        <p:nvSpPr>
          <p:cNvPr id="1049" name="Google Shape;1049;p51"/>
          <p:cNvSpPr txBox="1">
            <a:spLocks noGrp="1"/>
          </p:cNvSpPr>
          <p:nvPr>
            <p:ph type="subTitle" idx="9"/>
          </p:nvPr>
        </p:nvSpPr>
        <p:spPr>
          <a:xfrm>
            <a:off x="6147300" y="167652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Anénomètre</a:t>
            </a:r>
            <a:endParaRPr/>
          </a:p>
        </p:txBody>
      </p:sp>
      <p:sp>
        <p:nvSpPr>
          <p:cNvPr id="1050" name="Google Shape;1050;p51"/>
          <p:cNvSpPr txBox="1">
            <a:spLocks noGrp="1"/>
          </p:cNvSpPr>
          <p:nvPr>
            <p:ph type="subTitle" idx="13"/>
          </p:nvPr>
        </p:nvSpPr>
        <p:spPr>
          <a:xfrm>
            <a:off x="7200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Pyranomètre</a:t>
            </a:r>
            <a:endParaRPr/>
          </a:p>
        </p:txBody>
      </p:sp>
      <p:sp>
        <p:nvSpPr>
          <p:cNvPr id="1051" name="Google Shape;1051;p51"/>
          <p:cNvSpPr txBox="1">
            <a:spLocks noGrp="1"/>
          </p:cNvSpPr>
          <p:nvPr>
            <p:ph type="subTitle" idx="14"/>
          </p:nvPr>
        </p:nvSpPr>
        <p:spPr>
          <a:xfrm>
            <a:off x="343365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Pluviomètre</a:t>
            </a:r>
            <a:endParaRPr/>
          </a:p>
        </p:txBody>
      </p:sp>
      <p:sp>
        <p:nvSpPr>
          <p:cNvPr id="1052" name="Google Shape;1052;p51"/>
          <p:cNvSpPr txBox="1">
            <a:spLocks noGrp="1"/>
          </p:cNvSpPr>
          <p:nvPr>
            <p:ph type="subTitle" idx="15"/>
          </p:nvPr>
        </p:nvSpPr>
        <p:spPr>
          <a:xfrm>
            <a:off x="6147300" y="3023675"/>
            <a:ext cx="22767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Baromètre</a:t>
            </a:r>
            <a:endParaRPr/>
          </a:p>
        </p:txBody>
      </p:sp>
      <p:sp>
        <p:nvSpPr>
          <p:cNvPr id="16" name="Google Shape;1043;p51">
            <a:extLst>
              <a:ext uri="{FF2B5EF4-FFF2-40B4-BE49-F238E27FC236}">
                <a16:creationId xmlns:a16="http://schemas.microsoft.com/office/drawing/2014/main" id="{B298D1E0-AC76-61E9-DA83-DA9A177F21E1}"/>
              </a:ext>
            </a:extLst>
          </p:cNvPr>
          <p:cNvSpPr txBox="1">
            <a:spLocks/>
          </p:cNvSpPr>
          <p:nvPr/>
        </p:nvSpPr>
        <p:spPr>
          <a:xfrm>
            <a:off x="3392940" y="2092925"/>
            <a:ext cx="2285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fr-FR">
                <a:latin typeface="Poppins" pitchFamily="2" charset="77"/>
                <a:ea typeface="Calibri" panose="020F0502020204030204" pitchFamily="34" charset="0"/>
                <a:cs typeface="Poppins" pitchFamily="2" charset="77"/>
              </a:rPr>
              <a:t>M</a:t>
            </a:r>
            <a:r>
              <a:rPr lang="fr-FR">
                <a:effectLst/>
                <a:latin typeface="Poppins" pitchFamily="2" charset="77"/>
                <a:ea typeface="Calibri" panose="020F0502020204030204" pitchFamily="34" charset="0"/>
                <a:cs typeface="Poppins" pitchFamily="2" charset="77"/>
              </a:rPr>
              <a:t>esurent le taux d'humidité relative dans l'air</a:t>
            </a:r>
            <a:r>
              <a:rPr lang="fr-FR">
                <a:effectLst/>
                <a:latin typeface="Poppins" pitchFamily="2" charset="77"/>
                <a:cs typeface="Poppins" pitchFamily="2" charset="77"/>
              </a:rPr>
              <a:t> </a:t>
            </a:r>
            <a:endParaRPr lang="fr-FR">
              <a:latin typeface="Poppins" pitchFamily="2" charset="77"/>
              <a:cs typeface="Poppins" pitchFamily="2" charset="77"/>
            </a:endParaRPr>
          </a:p>
        </p:txBody>
      </p:sp>
    </p:spTree>
    <p:extLst>
      <p:ext uri="{BB962C8B-B14F-4D97-AF65-F5344CB8AC3E}">
        <p14:creationId xmlns:p14="http://schemas.microsoft.com/office/powerpoint/2010/main" val="293446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1" name="Google Shape;1041;p51"/>
          <p:cNvSpPr txBox="1">
            <a:spLocks noGrp="1"/>
          </p:cNvSpPr>
          <p:nvPr>
            <p:ph type="subTitle" idx="5"/>
          </p:nvPr>
        </p:nvSpPr>
        <p:spPr>
          <a:xfrm>
            <a:off x="5106572" y="1936467"/>
            <a:ext cx="40374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effectLst/>
                <a:latin typeface="Poppins" pitchFamily="2" charset="77"/>
                <a:ea typeface="Calibri" panose="020F0502020204030204" pitchFamily="34" charset="0"/>
                <a:cs typeface="Poppins" pitchFamily="2" charset="77"/>
              </a:rPr>
              <a:t>Optimiser la gestion de l'irrigation et à prévenir les problèmes liés à un stress hydrique excessif ou insuffisant.</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2" name="Google Shape;104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Capture d’images par drones</a:t>
            </a:r>
          </a:p>
        </p:txBody>
      </p:sp>
      <p:sp>
        <p:nvSpPr>
          <p:cNvPr id="1043" name="Google Shape;1043;p51"/>
          <p:cNvSpPr txBox="1">
            <a:spLocks noGrp="1"/>
          </p:cNvSpPr>
          <p:nvPr>
            <p:ph type="subTitle" idx="1"/>
          </p:nvPr>
        </p:nvSpPr>
        <p:spPr>
          <a:xfrm>
            <a:off x="720000" y="1919930"/>
            <a:ext cx="43865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ea typeface="Calibri" panose="020F0502020204030204" pitchFamily="34" charset="0"/>
                <a:cs typeface="Poppins" pitchFamily="2" charset="77"/>
              </a:rPr>
              <a:t>C</a:t>
            </a:r>
            <a:r>
              <a:rPr lang="fr-FR">
                <a:effectLst/>
                <a:latin typeface="Poppins" pitchFamily="2" charset="77"/>
                <a:ea typeface="Calibri" panose="020F0502020204030204" pitchFamily="34" charset="0"/>
                <a:cs typeface="Poppins" pitchFamily="2" charset="77"/>
              </a:rPr>
              <a:t>apturer des images détaillées des vignobles</a:t>
            </a:r>
            <a:r>
              <a:rPr lang="fr-FR">
                <a:effectLst/>
                <a:latin typeface="Poppins" pitchFamily="2" charset="77"/>
                <a:cs typeface="Poppins" pitchFamily="2" charset="77"/>
              </a:rPr>
              <a:t> </a:t>
            </a:r>
            <a:r>
              <a:rPr lang="fr-FR">
                <a:effectLst/>
                <a:latin typeface="Poppins" pitchFamily="2" charset="77"/>
                <a:ea typeface="Calibri" panose="020F0502020204030204" pitchFamily="34" charset="0"/>
                <a:cs typeface="Poppins" pitchFamily="2" charset="77"/>
              </a:rPr>
              <a:t>pour détecter des détails subtils et évaluer l'état général des vignes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4" name="Google Shape;1044;p51"/>
          <p:cNvSpPr txBox="1">
            <a:spLocks noGrp="1"/>
          </p:cNvSpPr>
          <p:nvPr>
            <p:ph type="subTitle" idx="3"/>
          </p:nvPr>
        </p:nvSpPr>
        <p:spPr>
          <a:xfrm>
            <a:off x="930826" y="3504292"/>
            <a:ext cx="34442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a:effectLst/>
                <a:latin typeface="Poppins" pitchFamily="2" charset="77"/>
                <a:ea typeface="Calibri" panose="020F0502020204030204" pitchFamily="34" charset="0"/>
                <a:cs typeface="Poppins" pitchFamily="2" charset="77"/>
              </a:rPr>
              <a:t>collecter des données spécifiques sur la vigueur des plantes et obtenir des informations précieuses pour la gestion de l'exploitation.</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6" name="Google Shape;1046;p51"/>
          <p:cNvSpPr txBox="1">
            <a:spLocks noGrp="1"/>
          </p:cNvSpPr>
          <p:nvPr>
            <p:ph type="subTitle" idx="6"/>
          </p:nvPr>
        </p:nvSpPr>
        <p:spPr>
          <a:xfrm>
            <a:off x="5106571" y="3504292"/>
            <a:ext cx="40374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Poppins" pitchFamily="2" charset="77"/>
                <a:ea typeface="Calibri" panose="020F0502020204030204" pitchFamily="34" charset="0"/>
                <a:cs typeface="Poppins" pitchFamily="2" charset="77"/>
              </a:rPr>
              <a:t>C</a:t>
            </a:r>
            <a:r>
              <a:rPr lang="fr-FR">
                <a:effectLst/>
                <a:latin typeface="Poppins" pitchFamily="2" charset="77"/>
                <a:ea typeface="Calibri" panose="020F0502020204030204" pitchFamily="34" charset="0"/>
                <a:cs typeface="Poppins" pitchFamily="2" charset="77"/>
              </a:rPr>
              <a:t>artographier en 3D les vignobles et obtenir des informations détaillées sur la structure des plantes</a:t>
            </a:r>
            <a:r>
              <a:rPr lang="fr-FR">
                <a:effectLst/>
                <a:latin typeface="Poppins" pitchFamily="2" charset="77"/>
                <a:cs typeface="Poppins" pitchFamily="2" charset="77"/>
              </a:rPr>
              <a:t> </a:t>
            </a:r>
            <a:endParaRPr>
              <a:latin typeface="Poppins" pitchFamily="2" charset="77"/>
              <a:cs typeface="Poppins" pitchFamily="2" charset="77"/>
            </a:endParaRPr>
          </a:p>
        </p:txBody>
      </p:sp>
      <p:sp>
        <p:nvSpPr>
          <p:cNvPr id="1047" name="Google Shape;1047;p51"/>
          <p:cNvSpPr txBox="1">
            <a:spLocks noGrp="1"/>
          </p:cNvSpPr>
          <p:nvPr>
            <p:ph type="subTitle" idx="7"/>
          </p:nvPr>
        </p:nvSpPr>
        <p:spPr>
          <a:xfrm>
            <a:off x="720000" y="1503530"/>
            <a:ext cx="3655052"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haute </a:t>
            </a:r>
            <a:r>
              <a:rPr lang="en" err="1"/>
              <a:t>résolutions</a:t>
            </a:r>
            <a:endParaRPr/>
          </a:p>
        </p:txBody>
      </p:sp>
      <p:sp>
        <p:nvSpPr>
          <p:cNvPr id="1049" name="Google Shape;1049;p51"/>
          <p:cNvSpPr txBox="1">
            <a:spLocks noGrp="1"/>
          </p:cNvSpPr>
          <p:nvPr>
            <p:ph type="subTitle" idx="9"/>
          </p:nvPr>
        </p:nvSpPr>
        <p:spPr>
          <a:xfrm>
            <a:off x="5106571" y="1520067"/>
            <a:ext cx="3324763"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a:t>
            </a:r>
            <a:r>
              <a:rPr lang="en" err="1"/>
              <a:t>thermiques</a:t>
            </a:r>
            <a:endParaRPr/>
          </a:p>
        </p:txBody>
      </p:sp>
      <p:sp>
        <p:nvSpPr>
          <p:cNvPr id="1050" name="Google Shape;1050;p51"/>
          <p:cNvSpPr txBox="1">
            <a:spLocks noGrp="1"/>
          </p:cNvSpPr>
          <p:nvPr>
            <p:ph type="subTitle" idx="13"/>
          </p:nvPr>
        </p:nvSpPr>
        <p:spPr>
          <a:xfrm>
            <a:off x="930825" y="3087867"/>
            <a:ext cx="3444227"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Caméras</a:t>
            </a:r>
            <a:r>
              <a:rPr lang="en"/>
              <a:t> </a:t>
            </a:r>
            <a:r>
              <a:rPr lang="en" err="1"/>
              <a:t>multispectrales</a:t>
            </a:r>
            <a:endParaRPr/>
          </a:p>
        </p:txBody>
      </p:sp>
      <p:sp>
        <p:nvSpPr>
          <p:cNvPr id="1052" name="Google Shape;1052;p51"/>
          <p:cNvSpPr txBox="1">
            <a:spLocks noGrp="1"/>
          </p:cNvSpPr>
          <p:nvPr>
            <p:ph type="subTitle" idx="15"/>
          </p:nvPr>
        </p:nvSpPr>
        <p:spPr>
          <a:xfrm>
            <a:off x="4375052" y="3087867"/>
            <a:ext cx="4021531"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err="1"/>
              <a:t>Capteurs</a:t>
            </a:r>
            <a:r>
              <a:rPr lang="en"/>
              <a:t> LiDAR</a:t>
            </a:r>
            <a:endParaRPr/>
          </a:p>
        </p:txBody>
      </p:sp>
    </p:spTree>
    <p:extLst>
      <p:ext uri="{BB962C8B-B14F-4D97-AF65-F5344CB8AC3E}">
        <p14:creationId xmlns:p14="http://schemas.microsoft.com/office/powerpoint/2010/main" val="84304607"/>
      </p:ext>
    </p:extLst>
  </p:cSld>
  <p:clrMapOvr>
    <a:masterClrMapping/>
  </p:clrMapOvr>
</p:sld>
</file>

<file path=ppt/theme/theme1.xml><?xml version="1.0" encoding="utf-8"?>
<a:theme xmlns:a="http://schemas.openxmlformats.org/drawingml/2006/main" name="Agricultural Technology Master's Degree Lesson by Slidesgo">
  <a:themeElements>
    <a:clrScheme name="Simple Light">
      <a:dk1>
        <a:srgbClr val="292536"/>
      </a:dk1>
      <a:lt1>
        <a:srgbClr val="D8EEE3"/>
      </a:lt1>
      <a:dk2>
        <a:srgbClr val="044257"/>
      </a:dk2>
      <a:lt2>
        <a:srgbClr val="008080"/>
      </a:lt2>
      <a:accent1>
        <a:srgbClr val="BBE2CF"/>
      </a:accent1>
      <a:accent2>
        <a:srgbClr val="7ECFA9"/>
      </a:accent2>
      <a:accent3>
        <a:srgbClr val="71B1A5"/>
      </a:accent3>
      <a:accent4>
        <a:srgbClr val="FFFFFF"/>
      </a:accent4>
      <a:accent5>
        <a:srgbClr val="FFFFFF"/>
      </a:accent5>
      <a:accent6>
        <a:srgbClr val="FFFFFF"/>
      </a:accent6>
      <a:hlink>
        <a:srgbClr val="292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1565</Words>
  <Application>Microsoft Macintosh PowerPoint</Application>
  <PresentationFormat>Affichage à l'écran (16:9)</PresentationFormat>
  <Paragraphs>181</Paragraphs>
  <Slides>22</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Mulish</vt:lpstr>
      <vt:lpstr>Bebas Neue</vt:lpstr>
      <vt:lpstr>Anaheim</vt:lpstr>
      <vt:lpstr>Poppins</vt:lpstr>
      <vt:lpstr>Arial</vt:lpstr>
      <vt:lpstr>Agricultural Technology Master's Degree Lesson by Slidesgo</vt:lpstr>
      <vt:lpstr>Proposition de solutions Vignerons Indépendants</vt:lpstr>
      <vt:lpstr>Objectif du projet</vt:lpstr>
      <vt:lpstr>Roadmap</vt:lpstr>
      <vt:lpstr>Notre équipe</vt:lpstr>
      <vt:lpstr>Proposition de solutions</vt:lpstr>
      <vt:lpstr>IOT</vt:lpstr>
      <vt:lpstr>Suivi de l’état du sol</vt:lpstr>
      <vt:lpstr>Prévisions Météorologiques</vt:lpstr>
      <vt:lpstr>Capture d’images par drones</vt:lpstr>
      <vt:lpstr>Points importants</vt:lpstr>
      <vt:lpstr>Récapitulatif</vt:lpstr>
      <vt:lpstr>IA &amp; Big Data</vt:lpstr>
      <vt:lpstr>IA &amp; Big Data</vt:lpstr>
      <vt:lpstr>Points importants</vt:lpstr>
      <vt:lpstr>Récapitulatif</vt:lpstr>
      <vt:lpstr>VR</vt:lpstr>
      <vt:lpstr>VR</vt:lpstr>
      <vt:lpstr>Cybersécurité</vt:lpstr>
      <vt:lpstr>Cybersécurité</vt:lpstr>
      <vt:lpstr>Cloud</vt:lpstr>
      <vt:lpstr>Cloud</vt:lpstr>
      <vt:lpstr>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T-MAJ-800 Voltron   GreenTech</dc:title>
  <cp:lastModifiedBy>Maël BORDES</cp:lastModifiedBy>
  <cp:revision>2</cp:revision>
  <dcterms:modified xsi:type="dcterms:W3CDTF">2023-07-09T14:44:00Z</dcterms:modified>
</cp:coreProperties>
</file>