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34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45973-B599-53D1-B4F2-FA1170EB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1ADEA9-BF75-DC11-FF96-F7C1382A5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9F5D9-9098-2510-D188-342DB47D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C47DD1-7C51-6EF0-FB74-D5ED6C64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2BB01-DD49-E12D-6123-BCE1DA3F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77549-1218-7D2E-047C-486C1B5C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791D82-4799-007C-2198-8C504907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67479-56DF-B89D-1239-AF3E1B1B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88635-BAE9-C4EF-FF0B-AB2179B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19407-0497-401B-322C-97FDFBDB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2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0DFACD-E484-B655-4701-F6DAB447D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0B578E-B4C8-F3C7-D8BD-FA07DF4D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0F5A2-A108-FC07-97E7-0722CACC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EB2358-FEE5-09C6-FE48-454E0DAD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E243AE-7E4C-CBD8-FCEC-E9131E1B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507BB-034C-A134-BC5A-135EE3D4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09FE3-71D3-9135-0134-565DE6211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44258-D861-F99A-4BD5-6CB0A2ED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0F7D38-019E-E549-C05F-383D258E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FD0EA-BB29-84CE-6629-86069334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0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A2885-9471-1D72-B17D-83784FB4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F98AE-0D93-C100-890F-7BF47A54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A20E5-01C1-5E87-F3F0-79FEAE3E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47E8A-420A-A109-64E6-5E5E3ED1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50CBEB-A8B6-6C19-2FE9-01472562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5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9C43D-F8CC-9AF1-B96C-095113E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9CC61-F5DC-BE10-5EC3-3EE7A3A14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FFE5B9-2A49-8AE4-78B3-4751618D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000103-DB45-067A-A0B8-E538A88E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D752D0-0F83-2DAE-AB01-8A87ECE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BD6FF9-CC9D-469A-2574-17AE7FAB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19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5457D-F68B-E2C7-4609-A5DADA9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7CA265-D179-31F7-7DF8-B4420C9A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D12C8D-B972-BA60-C247-C4293CC12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19A5F9-5C9A-AAC1-0E9A-E813D0902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93913E-6DCA-04C3-33AF-5B62584AC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A7E619-E853-0ED8-DEDC-0949E3B5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4CEFCC-3D46-5EA7-8A31-297678E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CCFBCA-F279-8308-41CD-6A74B896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7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896FD-45CB-C032-87FC-E75D432A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374443-CA59-73F2-8371-F44D056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787062-BCCD-813D-EB47-0B0007ED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18DAF-F656-F9FD-D366-40E9025A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1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286DA5-5A44-4187-61ED-DAD939E8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00D312-D113-F39E-C20F-BCB7A416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FAD63C-28B7-6EF0-0075-24A022E6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7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2CF64-520F-03C8-2B49-5D40536C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503EF-ECD4-DA0B-6A96-13E9F2EA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E5FF7E-C38E-460F-FB22-B925FBB7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963E4-6F98-57DB-E1F6-4EE4B294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40976A-C587-8C16-BF0D-BDF4EDFB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85A91B-55AF-797F-FF5F-729A46B4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7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ADF9D-A93E-C39D-30AA-D80FEC56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123C7B-6579-8AD4-BAD6-E32A4BED8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936E7F-7833-8E6B-EB4A-D9AFEA45F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1A531C-2484-15D1-5D1D-5187F66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3F555E-ABA5-9D9E-385D-570260FE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45BA09-B8C8-64BF-AF24-0917647C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70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E031B3-B224-B56B-5684-4707CD00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4D90B-ED12-F33B-4402-368215A6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CD0B3-3CD7-B0D3-2357-23070A15D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3D44-3446-4E2B-B393-D51308C79FE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87981-0BF7-DD1B-E0F7-0F4C0B719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BDE6F-A0CA-F9EC-D453-13219DF1D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59F7-F38D-4296-A562-821FCFFB76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7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B0E523-10C4-249D-4B9C-95898E92DA7B}"/>
              </a:ext>
            </a:extLst>
          </p:cNvPr>
          <p:cNvSpPr/>
          <p:nvPr/>
        </p:nvSpPr>
        <p:spPr>
          <a:xfrm>
            <a:off x="3324693" y="2902277"/>
            <a:ext cx="2659732" cy="1053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ESP 32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AF457D9-0485-A5E5-FB37-20144CFD4E9B}"/>
              </a:ext>
            </a:extLst>
          </p:cNvPr>
          <p:cNvGrpSpPr/>
          <p:nvPr/>
        </p:nvGrpSpPr>
        <p:grpSpPr>
          <a:xfrm>
            <a:off x="7381737" y="2775380"/>
            <a:ext cx="1331652" cy="1307237"/>
            <a:chOff x="6400798" y="2743306"/>
            <a:chExt cx="1331652" cy="1307237"/>
          </a:xfrm>
        </p:grpSpPr>
        <p:sp>
          <p:nvSpPr>
            <p:cNvPr id="4" name="Larme 3">
              <a:extLst>
                <a:ext uri="{FF2B5EF4-FFF2-40B4-BE49-F238E27FC236}">
                  <a16:creationId xmlns:a16="http://schemas.microsoft.com/office/drawing/2014/main" id="{32F5C403-9121-9CD7-CF65-7A813DF5440C}"/>
                </a:ext>
              </a:extLst>
            </p:cNvPr>
            <p:cNvSpPr/>
            <p:nvPr/>
          </p:nvSpPr>
          <p:spPr>
            <a:xfrm rot="2634453">
              <a:off x="6400798" y="2743306"/>
              <a:ext cx="1313895" cy="1307237"/>
            </a:xfrm>
            <a:prstGeom prst="teardrop">
              <a:avLst>
                <a:gd name="adj" fmla="val 108108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E3B7A15-9CD2-7134-B05D-3EA69D7ED08E}"/>
                </a:ext>
              </a:extLst>
            </p:cNvPr>
            <p:cNvSpPr txBox="1"/>
            <p:nvPr/>
          </p:nvSpPr>
          <p:spPr>
            <a:xfrm>
              <a:off x="6596108" y="3013500"/>
              <a:ext cx="1136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Capteur d’humidité foliaire</a:t>
              </a:r>
            </a:p>
          </p:txBody>
        </p:sp>
      </p:grp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18AA7B57-B94A-8641-091A-05682F8A31B8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5722097" y="2901717"/>
            <a:ext cx="2769870" cy="56376"/>
          </a:xfrm>
          <a:prstGeom prst="bentConnector4">
            <a:avLst>
              <a:gd name="adj1" fmla="val 615"/>
              <a:gd name="adj2" fmla="val -62958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64AEFB4B-C7D0-8E2D-15C7-0A4E27F2C89C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5512594" y="2773866"/>
            <a:ext cx="2511933" cy="134935"/>
          </a:xfrm>
          <a:prstGeom prst="bentConnector4">
            <a:avLst>
              <a:gd name="adj1" fmla="val 803"/>
              <a:gd name="adj2" fmla="val 38476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E7AB2B8-3773-2C85-D4F7-5D8E1D2EECC5}"/>
              </a:ext>
            </a:extLst>
          </p:cNvPr>
          <p:cNvCxnSpPr>
            <a:cxnSpLocks/>
          </p:cNvCxnSpPr>
          <p:nvPr/>
        </p:nvCxnSpPr>
        <p:spPr>
          <a:xfrm>
            <a:off x="2716567" y="3276080"/>
            <a:ext cx="6081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7E3A4A1-B123-EB8C-A48C-E064CE6F3228}"/>
              </a:ext>
            </a:extLst>
          </p:cNvPr>
          <p:cNvCxnSpPr>
            <a:cxnSpLocks/>
          </p:cNvCxnSpPr>
          <p:nvPr/>
        </p:nvCxnSpPr>
        <p:spPr>
          <a:xfrm>
            <a:off x="2716567" y="3514330"/>
            <a:ext cx="60812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8F6B94A-6BCD-76A6-079E-CFEE12B2AB20}"/>
              </a:ext>
            </a:extLst>
          </p:cNvPr>
          <p:cNvSpPr txBox="1"/>
          <p:nvPr/>
        </p:nvSpPr>
        <p:spPr>
          <a:xfrm>
            <a:off x="4888447" y="2042472"/>
            <a:ext cx="2135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Entrées analogiques de tension 3V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36C9CB3-AB41-8EF6-6B4B-1BD40DE4A037}"/>
              </a:ext>
            </a:extLst>
          </p:cNvPr>
          <p:cNvCxnSpPr>
            <a:cxnSpLocks/>
          </p:cNvCxnSpPr>
          <p:nvPr/>
        </p:nvCxnSpPr>
        <p:spPr>
          <a:xfrm>
            <a:off x="5984425" y="3276080"/>
            <a:ext cx="13990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DBC147F-FC7C-7CD3-A433-808863823E66}"/>
              </a:ext>
            </a:extLst>
          </p:cNvPr>
          <p:cNvCxnSpPr>
            <a:cxnSpLocks/>
            <a:stCxn id="2" idx="3"/>
            <a:endCxn id="4" idx="3"/>
          </p:cNvCxnSpPr>
          <p:nvPr/>
        </p:nvCxnSpPr>
        <p:spPr>
          <a:xfrm>
            <a:off x="5984425" y="3429000"/>
            <a:ext cx="1399063" cy="108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A7C9537-0081-BA50-D12D-B572357D6994}"/>
              </a:ext>
            </a:extLst>
          </p:cNvPr>
          <p:cNvSpPr txBox="1"/>
          <p:nvPr/>
        </p:nvSpPr>
        <p:spPr>
          <a:xfrm>
            <a:off x="1884053" y="3714676"/>
            <a:ext cx="958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Alimentation par batterie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F393E4B-ECA3-D8F6-B1B7-0A1F2AC04598}"/>
              </a:ext>
            </a:extLst>
          </p:cNvPr>
          <p:cNvSpPr txBox="1"/>
          <p:nvPr/>
        </p:nvSpPr>
        <p:spPr>
          <a:xfrm>
            <a:off x="5955986" y="2906673"/>
            <a:ext cx="1455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Alimentation 5V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8791D7C-75A3-B502-EB03-8CD5B5469B10}"/>
              </a:ext>
            </a:extLst>
          </p:cNvPr>
          <p:cNvSpPr txBox="1"/>
          <p:nvPr/>
        </p:nvSpPr>
        <p:spPr>
          <a:xfrm>
            <a:off x="5943188" y="3505247"/>
            <a:ext cx="1455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GND</a:t>
            </a:r>
          </a:p>
        </p:txBody>
      </p: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B1F9AD1-CEB3-7115-B9A4-79312B650998}"/>
              </a:ext>
            </a:extLst>
          </p:cNvPr>
          <p:cNvCxnSpPr>
            <a:cxnSpLocks/>
            <a:endCxn id="121" idx="0"/>
          </p:cNvCxnSpPr>
          <p:nvPr/>
        </p:nvCxnSpPr>
        <p:spPr>
          <a:xfrm rot="16200000" flipH="1">
            <a:off x="4490683" y="3987992"/>
            <a:ext cx="1421652" cy="1389898"/>
          </a:xfrm>
          <a:prstGeom prst="bent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3A21384D-D5AA-EEF0-4AEE-27B67E61BDC2}"/>
              </a:ext>
            </a:extLst>
          </p:cNvPr>
          <p:cNvCxnSpPr>
            <a:cxnSpLocks/>
            <a:endCxn id="119" idx="0"/>
          </p:cNvCxnSpPr>
          <p:nvPr/>
        </p:nvCxnSpPr>
        <p:spPr>
          <a:xfrm rot="5400000">
            <a:off x="2668236" y="4052196"/>
            <a:ext cx="1421653" cy="1261489"/>
          </a:xfrm>
          <a:prstGeom prst="bentConnector3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6E99D3B7-6DB8-3B16-2958-FD19DE99B52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286809" y="3996254"/>
            <a:ext cx="7858" cy="14216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9625ED-1246-23B2-42AD-B3A5D3F10381}"/>
              </a:ext>
            </a:extLst>
          </p:cNvPr>
          <p:cNvSpPr/>
          <p:nvPr/>
        </p:nvSpPr>
        <p:spPr>
          <a:xfrm>
            <a:off x="2041214" y="5393767"/>
            <a:ext cx="1414206" cy="58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humidité sol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D3AF5F-0A22-AB34-6DBE-2D9DA1720AFE}"/>
              </a:ext>
            </a:extLst>
          </p:cNvPr>
          <p:cNvSpPr/>
          <p:nvPr/>
        </p:nvSpPr>
        <p:spPr>
          <a:xfrm>
            <a:off x="3579705" y="5417906"/>
            <a:ext cx="1429923" cy="58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Anémomètre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43466D0-55CD-9F51-3313-9A437EE85FED}"/>
              </a:ext>
            </a:extLst>
          </p:cNvPr>
          <p:cNvSpPr/>
          <p:nvPr/>
        </p:nvSpPr>
        <p:spPr>
          <a:xfrm>
            <a:off x="5189355" y="5393767"/>
            <a:ext cx="1414206" cy="58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température air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6E86874-0A19-0F82-3297-D26CF05AB32F}"/>
              </a:ext>
            </a:extLst>
          </p:cNvPr>
          <p:cNvSpPr/>
          <p:nvPr/>
        </p:nvSpPr>
        <p:spPr>
          <a:xfrm>
            <a:off x="6783288" y="5370639"/>
            <a:ext cx="1414206" cy="58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humidité air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7EE22DA4-8BE7-7AF5-91AE-6DCEB9C68A28}"/>
              </a:ext>
            </a:extLst>
          </p:cNvPr>
          <p:cNvCxnSpPr>
            <a:cxnSpLocks/>
            <a:stCxn id="2" idx="2"/>
            <a:endCxn id="128" idx="0"/>
          </p:cNvCxnSpPr>
          <p:nvPr/>
        </p:nvCxnSpPr>
        <p:spPr>
          <a:xfrm rot="16200000" flipH="1">
            <a:off x="5365017" y="3245264"/>
            <a:ext cx="1414917" cy="2835832"/>
          </a:xfrm>
          <a:prstGeom prst="bentConnector3">
            <a:avLst>
              <a:gd name="adj1" fmla="val 35639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A039199-DED0-3BB4-96B6-FDF326D8D161}"/>
              </a:ext>
            </a:extLst>
          </p:cNvPr>
          <p:cNvSpPr/>
          <p:nvPr/>
        </p:nvSpPr>
        <p:spPr>
          <a:xfrm>
            <a:off x="2419170" y="643657"/>
            <a:ext cx="2659732" cy="1053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Transmetteur LoRa</a:t>
            </a:r>
          </a:p>
        </p:txBody>
      </p:sp>
      <p:cxnSp>
        <p:nvCxnSpPr>
          <p:cNvPr id="171" name="Connecteur : en angle 170">
            <a:extLst>
              <a:ext uri="{FF2B5EF4-FFF2-40B4-BE49-F238E27FC236}">
                <a16:creationId xmlns:a16="http://schemas.microsoft.com/office/drawing/2014/main" id="{17A5A769-57EC-E4DB-9AD6-EDF6FFEE226B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2419170" y="1170380"/>
            <a:ext cx="1033672" cy="1738420"/>
          </a:xfrm>
          <a:prstGeom prst="bentConnector4">
            <a:avLst>
              <a:gd name="adj1" fmla="val -22115"/>
              <a:gd name="adj2" fmla="val 6514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 : en angle 173">
            <a:extLst>
              <a:ext uri="{FF2B5EF4-FFF2-40B4-BE49-F238E27FC236}">
                <a16:creationId xmlns:a16="http://schemas.microsoft.com/office/drawing/2014/main" id="{D756C594-6830-9B68-95AA-3596F8360943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2419170" y="1170379"/>
            <a:ext cx="971040" cy="1767481"/>
          </a:xfrm>
          <a:prstGeom prst="bentConnector4">
            <a:avLst>
              <a:gd name="adj1" fmla="val -44570"/>
              <a:gd name="adj2" fmla="val 759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2C243853-AC3E-7729-E8E0-C055EB8EA829}"/>
              </a:ext>
            </a:extLst>
          </p:cNvPr>
          <p:cNvCxnSpPr>
            <a:cxnSpLocks/>
          </p:cNvCxnSpPr>
          <p:nvPr/>
        </p:nvCxnSpPr>
        <p:spPr>
          <a:xfrm>
            <a:off x="3618047" y="1697100"/>
            <a:ext cx="0" cy="12046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E4ABC2ED-5AA1-2226-BF00-CEEE6514F974}"/>
              </a:ext>
            </a:extLst>
          </p:cNvPr>
          <p:cNvCxnSpPr>
            <a:cxnSpLocks/>
          </p:cNvCxnSpPr>
          <p:nvPr/>
        </p:nvCxnSpPr>
        <p:spPr>
          <a:xfrm>
            <a:off x="3935928" y="1697100"/>
            <a:ext cx="0" cy="12046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>
            <a:extLst>
              <a:ext uri="{FF2B5EF4-FFF2-40B4-BE49-F238E27FC236}">
                <a16:creationId xmlns:a16="http://schemas.microsoft.com/office/drawing/2014/main" id="{134AF7FD-8F90-D483-2EAD-FB33D32C4F7F}"/>
              </a:ext>
            </a:extLst>
          </p:cNvPr>
          <p:cNvCxnSpPr>
            <a:cxnSpLocks/>
          </p:cNvCxnSpPr>
          <p:nvPr/>
        </p:nvCxnSpPr>
        <p:spPr>
          <a:xfrm>
            <a:off x="4240266" y="1697100"/>
            <a:ext cx="0" cy="12046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6E14B3E6-CD4C-604E-63DE-1080F2C81D97}"/>
              </a:ext>
            </a:extLst>
          </p:cNvPr>
          <p:cNvCxnSpPr>
            <a:cxnSpLocks/>
          </p:cNvCxnSpPr>
          <p:nvPr/>
        </p:nvCxnSpPr>
        <p:spPr>
          <a:xfrm>
            <a:off x="4506560" y="1704185"/>
            <a:ext cx="0" cy="12046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1D23260-2E04-E8F3-B807-29E1B03C2941}"/>
              </a:ext>
            </a:extLst>
          </p:cNvPr>
          <p:cNvSpPr txBox="1"/>
          <p:nvPr/>
        </p:nvSpPr>
        <p:spPr>
          <a:xfrm>
            <a:off x="2061231" y="816256"/>
            <a:ext cx="46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GND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E01E338A-A24E-8B86-DD27-AC6402240D6E}"/>
              </a:ext>
            </a:extLst>
          </p:cNvPr>
          <p:cNvSpPr txBox="1"/>
          <p:nvPr/>
        </p:nvSpPr>
        <p:spPr>
          <a:xfrm>
            <a:off x="2061231" y="949641"/>
            <a:ext cx="462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3,3V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09CB0B98-A011-DD38-B55B-39795D8ABDB5}"/>
              </a:ext>
            </a:extLst>
          </p:cNvPr>
          <p:cNvSpPr txBox="1"/>
          <p:nvPr/>
        </p:nvSpPr>
        <p:spPr>
          <a:xfrm>
            <a:off x="3337172" y="1439034"/>
            <a:ext cx="509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MOSI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D91006F0-E72C-9EE2-13E3-7CE619995B87}"/>
              </a:ext>
            </a:extLst>
          </p:cNvPr>
          <p:cNvSpPr txBox="1"/>
          <p:nvPr/>
        </p:nvSpPr>
        <p:spPr>
          <a:xfrm>
            <a:off x="3704498" y="1430738"/>
            <a:ext cx="50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/>
            </a:lvl1pPr>
          </a:lstStyle>
          <a:p>
            <a:r>
              <a:rPr lang="fr-FR" dirty="0">
                <a:solidFill>
                  <a:schemeClr val="bg1"/>
                </a:solidFill>
              </a:rPr>
              <a:t>MISO</a:t>
            </a:r>
          </a:p>
        </p:txBody>
      </p:sp>
      <p:sp>
        <p:nvSpPr>
          <p:cNvPr id="202" name="ZoneTexte 201">
            <a:extLst>
              <a:ext uri="{FF2B5EF4-FFF2-40B4-BE49-F238E27FC236}">
                <a16:creationId xmlns:a16="http://schemas.microsoft.com/office/drawing/2014/main" id="{C36604DC-B270-DC35-F9C1-B3677B2C147C}"/>
              </a:ext>
            </a:extLst>
          </p:cNvPr>
          <p:cNvSpPr txBox="1"/>
          <p:nvPr/>
        </p:nvSpPr>
        <p:spPr>
          <a:xfrm>
            <a:off x="4066980" y="1433825"/>
            <a:ext cx="46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RST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7781BBB6-ABD9-7125-91F7-8DB3C64E9D77}"/>
              </a:ext>
            </a:extLst>
          </p:cNvPr>
          <p:cNvSpPr txBox="1"/>
          <p:nvPr/>
        </p:nvSpPr>
        <p:spPr>
          <a:xfrm>
            <a:off x="4321627" y="1432031"/>
            <a:ext cx="46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SCK</a:t>
            </a:r>
          </a:p>
        </p:txBody>
      </p:sp>
      <p:cxnSp>
        <p:nvCxnSpPr>
          <p:cNvPr id="204" name="Connecteur droit 203">
            <a:extLst>
              <a:ext uri="{FF2B5EF4-FFF2-40B4-BE49-F238E27FC236}">
                <a16:creationId xmlns:a16="http://schemas.microsoft.com/office/drawing/2014/main" id="{8A908698-9DDA-AA2F-5597-6526DCDDF401}"/>
              </a:ext>
            </a:extLst>
          </p:cNvPr>
          <p:cNvCxnSpPr>
            <a:cxnSpLocks/>
          </p:cNvCxnSpPr>
          <p:nvPr/>
        </p:nvCxnSpPr>
        <p:spPr>
          <a:xfrm>
            <a:off x="4784485" y="1704185"/>
            <a:ext cx="0" cy="12046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872190C0-5F40-A675-5508-E71CDFE8EF0C}"/>
              </a:ext>
            </a:extLst>
          </p:cNvPr>
          <p:cNvSpPr txBox="1"/>
          <p:nvPr/>
        </p:nvSpPr>
        <p:spPr>
          <a:xfrm>
            <a:off x="4595166" y="1432030"/>
            <a:ext cx="46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NSS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D62193A5-6FDA-CD50-889F-FC9FEDD0EF68}"/>
              </a:ext>
            </a:extLst>
          </p:cNvPr>
          <p:cNvSpPr txBox="1"/>
          <p:nvPr/>
        </p:nvSpPr>
        <p:spPr>
          <a:xfrm>
            <a:off x="3418769" y="2895737"/>
            <a:ext cx="509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D23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E4283B02-22A7-98FB-FDC8-B16ECDD4F4C4}"/>
              </a:ext>
            </a:extLst>
          </p:cNvPr>
          <p:cNvSpPr txBox="1"/>
          <p:nvPr/>
        </p:nvSpPr>
        <p:spPr>
          <a:xfrm>
            <a:off x="3742650" y="2892030"/>
            <a:ext cx="50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000"/>
            </a:lvl1pPr>
          </a:lstStyle>
          <a:p>
            <a:r>
              <a:rPr lang="fr-FR" dirty="0">
                <a:solidFill>
                  <a:schemeClr val="bg1"/>
                </a:solidFill>
              </a:rPr>
              <a:t>D19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A71AD2BD-F9AD-52D7-4D42-FFF0D8B4A927}"/>
              </a:ext>
            </a:extLst>
          </p:cNvPr>
          <p:cNvSpPr txBox="1"/>
          <p:nvPr/>
        </p:nvSpPr>
        <p:spPr>
          <a:xfrm>
            <a:off x="4105132" y="2895117"/>
            <a:ext cx="46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D14</a:t>
            </a:r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479A2EA0-3114-9306-CB6B-AF497A977178}"/>
              </a:ext>
            </a:extLst>
          </p:cNvPr>
          <p:cNvSpPr txBox="1"/>
          <p:nvPr/>
        </p:nvSpPr>
        <p:spPr>
          <a:xfrm>
            <a:off x="4359779" y="2893323"/>
            <a:ext cx="46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D18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8057DB55-85C6-F9CC-8BD6-9E68527CAD1A}"/>
              </a:ext>
            </a:extLst>
          </p:cNvPr>
          <p:cNvSpPr txBox="1"/>
          <p:nvPr/>
        </p:nvSpPr>
        <p:spPr>
          <a:xfrm>
            <a:off x="4633318" y="2893322"/>
            <a:ext cx="46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D5</a:t>
            </a:r>
          </a:p>
        </p:txBody>
      </p: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427B40C5-3A97-FC4F-6603-BA45C0A1D1E3}"/>
              </a:ext>
            </a:extLst>
          </p:cNvPr>
          <p:cNvCxnSpPr>
            <a:cxnSpLocks/>
            <a:stCxn id="170" idx="3"/>
            <a:endCxn id="222" idx="3"/>
          </p:cNvCxnSpPr>
          <p:nvPr/>
        </p:nvCxnSpPr>
        <p:spPr>
          <a:xfrm flipV="1">
            <a:off x="5078902" y="1163019"/>
            <a:ext cx="2507581" cy="736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>
            <a:extLst>
              <a:ext uri="{FF2B5EF4-FFF2-40B4-BE49-F238E27FC236}">
                <a16:creationId xmlns:a16="http://schemas.microsoft.com/office/drawing/2014/main" id="{32648A90-A494-BF44-C168-2CC99A83A043}"/>
              </a:ext>
            </a:extLst>
          </p:cNvPr>
          <p:cNvSpPr txBox="1"/>
          <p:nvPr/>
        </p:nvSpPr>
        <p:spPr>
          <a:xfrm>
            <a:off x="5769649" y="810676"/>
            <a:ext cx="143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100"/>
            </a:lvl1pPr>
          </a:lstStyle>
          <a:p>
            <a:r>
              <a:rPr lang="fr-FR" dirty="0"/>
              <a:t>Emission paquet LoRa</a:t>
            </a:r>
          </a:p>
        </p:txBody>
      </p:sp>
      <p:pic>
        <p:nvPicPr>
          <p:cNvPr id="220" name="Graphique 219" descr="Wi-Fi avec un remplissage uni">
            <a:extLst>
              <a:ext uri="{FF2B5EF4-FFF2-40B4-BE49-F238E27FC236}">
                <a16:creationId xmlns:a16="http://schemas.microsoft.com/office/drawing/2014/main" id="{98581CBD-C1CA-FC97-4318-6CD2043EF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5737" y="618399"/>
            <a:ext cx="553047" cy="553047"/>
          </a:xfrm>
          <a:prstGeom prst="rect">
            <a:avLst/>
          </a:prstGeom>
        </p:spPr>
      </p:pic>
      <p:pic>
        <p:nvPicPr>
          <p:cNvPr id="222" name="Graphique 221" descr="Antenne parabolique avec un remplissage uni">
            <a:extLst>
              <a:ext uri="{FF2B5EF4-FFF2-40B4-BE49-F238E27FC236}">
                <a16:creationId xmlns:a16="http://schemas.microsoft.com/office/drawing/2014/main" id="{94CEC9E1-1619-27DD-FBD4-794AFE9EB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586483" y="705819"/>
            <a:ext cx="923260" cy="914400"/>
          </a:xfrm>
          <a:prstGeom prst="rect">
            <a:avLst/>
          </a:prstGeom>
        </p:spPr>
      </p:pic>
      <p:sp>
        <p:nvSpPr>
          <p:cNvPr id="223" name="ZoneTexte 222">
            <a:extLst>
              <a:ext uri="{FF2B5EF4-FFF2-40B4-BE49-F238E27FC236}">
                <a16:creationId xmlns:a16="http://schemas.microsoft.com/office/drawing/2014/main" id="{F51FE66B-3772-5BC6-8312-395ECEFAF585}"/>
              </a:ext>
            </a:extLst>
          </p:cNvPr>
          <p:cNvSpPr txBox="1"/>
          <p:nvPr/>
        </p:nvSpPr>
        <p:spPr>
          <a:xfrm>
            <a:off x="7312945" y="1528558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Passerelle LoRa</a:t>
            </a:r>
          </a:p>
        </p:txBody>
      </p:sp>
      <p:pic>
        <p:nvPicPr>
          <p:cNvPr id="225" name="Graphique 224" descr="Synchronisation avec le cloud avec un remplissage uni">
            <a:extLst>
              <a:ext uri="{FF2B5EF4-FFF2-40B4-BE49-F238E27FC236}">
                <a16:creationId xmlns:a16="http://schemas.microsoft.com/office/drawing/2014/main" id="{FD5EC9E5-F9E6-FE9B-70D8-F3CFF0945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82911" y="721476"/>
            <a:ext cx="914400" cy="914400"/>
          </a:xfrm>
          <a:prstGeom prst="rect">
            <a:avLst/>
          </a:prstGeom>
        </p:spPr>
      </p:pic>
      <p:cxnSp>
        <p:nvCxnSpPr>
          <p:cNvPr id="226" name="Connecteur droit avec flèche 225">
            <a:extLst>
              <a:ext uri="{FF2B5EF4-FFF2-40B4-BE49-F238E27FC236}">
                <a16:creationId xmlns:a16="http://schemas.microsoft.com/office/drawing/2014/main" id="{D5710C9F-4006-045F-5185-DB54A2438827}"/>
              </a:ext>
            </a:extLst>
          </p:cNvPr>
          <p:cNvCxnSpPr>
            <a:cxnSpLocks/>
            <a:stCxn id="222" idx="1"/>
            <a:endCxn id="225" idx="1"/>
          </p:cNvCxnSpPr>
          <p:nvPr/>
        </p:nvCxnSpPr>
        <p:spPr>
          <a:xfrm>
            <a:off x="8509743" y="1163019"/>
            <a:ext cx="1773168" cy="1565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ZoneTexte 229">
            <a:extLst>
              <a:ext uri="{FF2B5EF4-FFF2-40B4-BE49-F238E27FC236}">
                <a16:creationId xmlns:a16="http://schemas.microsoft.com/office/drawing/2014/main" id="{0CA7EEA1-6A0A-8349-E519-DF4F59C7F36B}"/>
              </a:ext>
            </a:extLst>
          </p:cNvPr>
          <p:cNvSpPr txBox="1"/>
          <p:nvPr/>
        </p:nvSpPr>
        <p:spPr>
          <a:xfrm>
            <a:off x="8652112" y="696124"/>
            <a:ext cx="1609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100"/>
            </a:lvl1pPr>
          </a:lstStyle>
          <a:p>
            <a:r>
              <a:rPr lang="fr-FR" dirty="0"/>
              <a:t>Emission paquet </a:t>
            </a:r>
            <a:r>
              <a:rPr lang="fr-FR" dirty="0" err="1"/>
              <a:t>LoRaWAN</a:t>
            </a:r>
            <a:r>
              <a:rPr lang="fr-FR" dirty="0"/>
              <a:t> via IP Serveur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71469A8B-D606-3DB8-5439-37FC61332886}"/>
              </a:ext>
            </a:extLst>
          </p:cNvPr>
          <p:cNvSpPr txBox="1"/>
          <p:nvPr/>
        </p:nvSpPr>
        <p:spPr>
          <a:xfrm>
            <a:off x="10289818" y="1544228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pic>
        <p:nvPicPr>
          <p:cNvPr id="7" name="Graphique 6" descr="Batterie chargée avec un remplissage uni">
            <a:extLst>
              <a:ext uri="{FF2B5EF4-FFF2-40B4-BE49-F238E27FC236}">
                <a16:creationId xmlns:a16="http://schemas.microsoft.com/office/drawing/2014/main" id="{BCBD07EA-B296-6647-28C6-B023C35A8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7372" y="3067606"/>
            <a:ext cx="647070" cy="64707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3282356-2C3F-6199-D3B0-784C7CE53F2C}"/>
              </a:ext>
            </a:extLst>
          </p:cNvPr>
          <p:cNvSpPr txBox="1"/>
          <p:nvPr/>
        </p:nvSpPr>
        <p:spPr>
          <a:xfrm>
            <a:off x="2949710" y="6296778"/>
            <a:ext cx="563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Schéma technique d’une sonde basée sur une carte ESP32</a:t>
            </a:r>
          </a:p>
        </p:txBody>
      </p:sp>
    </p:spTree>
    <p:extLst>
      <p:ext uri="{BB962C8B-B14F-4D97-AF65-F5344CB8AC3E}">
        <p14:creationId xmlns:p14="http://schemas.microsoft.com/office/powerpoint/2010/main" val="83605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B0E523-10C4-249D-4B9C-95898E92DA7B}"/>
              </a:ext>
            </a:extLst>
          </p:cNvPr>
          <p:cNvSpPr/>
          <p:nvPr/>
        </p:nvSpPr>
        <p:spPr>
          <a:xfrm>
            <a:off x="3324693" y="2902277"/>
            <a:ext cx="2659732" cy="1053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NUCLEO-LO73RZ</a:t>
            </a:r>
          </a:p>
          <a:p>
            <a:pPr algn="ctr"/>
            <a:r>
              <a:rPr lang="fr-FR" dirty="0"/>
              <a:t>(puce LoRa SMT32 intégrée)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AF457D9-0485-A5E5-FB37-20144CFD4E9B}"/>
              </a:ext>
            </a:extLst>
          </p:cNvPr>
          <p:cNvGrpSpPr/>
          <p:nvPr/>
        </p:nvGrpSpPr>
        <p:grpSpPr>
          <a:xfrm>
            <a:off x="7381737" y="2775380"/>
            <a:ext cx="1331652" cy="1307237"/>
            <a:chOff x="6400798" y="2743306"/>
            <a:chExt cx="1331652" cy="1307237"/>
          </a:xfrm>
        </p:grpSpPr>
        <p:sp>
          <p:nvSpPr>
            <p:cNvPr id="4" name="Larme 3">
              <a:extLst>
                <a:ext uri="{FF2B5EF4-FFF2-40B4-BE49-F238E27FC236}">
                  <a16:creationId xmlns:a16="http://schemas.microsoft.com/office/drawing/2014/main" id="{32F5C403-9121-9CD7-CF65-7A813DF5440C}"/>
                </a:ext>
              </a:extLst>
            </p:cNvPr>
            <p:cNvSpPr/>
            <p:nvPr/>
          </p:nvSpPr>
          <p:spPr>
            <a:xfrm rot="2634453">
              <a:off x="6400798" y="2743306"/>
              <a:ext cx="1313895" cy="1307237"/>
            </a:xfrm>
            <a:prstGeom prst="teardrop">
              <a:avLst>
                <a:gd name="adj" fmla="val 108108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E3B7A15-9CD2-7134-B05D-3EA69D7ED08E}"/>
                </a:ext>
              </a:extLst>
            </p:cNvPr>
            <p:cNvSpPr txBox="1"/>
            <p:nvPr/>
          </p:nvSpPr>
          <p:spPr>
            <a:xfrm>
              <a:off x="6596108" y="3013500"/>
              <a:ext cx="1136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Capteur d’humidité foliaire</a:t>
              </a:r>
            </a:p>
          </p:txBody>
        </p:sp>
      </p:grp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18AA7B57-B94A-8641-091A-05682F8A31B8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5722097" y="2901717"/>
            <a:ext cx="2769870" cy="56376"/>
          </a:xfrm>
          <a:prstGeom prst="bentConnector4">
            <a:avLst>
              <a:gd name="adj1" fmla="val 615"/>
              <a:gd name="adj2" fmla="val -62958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64AEFB4B-C7D0-8E2D-15C7-0A4E27F2C89C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5512594" y="2773866"/>
            <a:ext cx="2511933" cy="134935"/>
          </a:xfrm>
          <a:prstGeom prst="bentConnector4">
            <a:avLst>
              <a:gd name="adj1" fmla="val 803"/>
              <a:gd name="adj2" fmla="val 38476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E7AB2B8-3773-2C85-D4F7-5D8E1D2EECC5}"/>
              </a:ext>
            </a:extLst>
          </p:cNvPr>
          <p:cNvCxnSpPr>
            <a:cxnSpLocks/>
          </p:cNvCxnSpPr>
          <p:nvPr/>
        </p:nvCxnSpPr>
        <p:spPr>
          <a:xfrm>
            <a:off x="2716567" y="3276080"/>
            <a:ext cx="6081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7E3A4A1-B123-EB8C-A48C-E064CE6F3228}"/>
              </a:ext>
            </a:extLst>
          </p:cNvPr>
          <p:cNvCxnSpPr>
            <a:cxnSpLocks/>
          </p:cNvCxnSpPr>
          <p:nvPr/>
        </p:nvCxnSpPr>
        <p:spPr>
          <a:xfrm>
            <a:off x="2716567" y="3514330"/>
            <a:ext cx="60812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8F6B94A-6BCD-76A6-079E-CFEE12B2AB20}"/>
              </a:ext>
            </a:extLst>
          </p:cNvPr>
          <p:cNvSpPr txBox="1"/>
          <p:nvPr/>
        </p:nvSpPr>
        <p:spPr>
          <a:xfrm>
            <a:off x="5519985" y="2061498"/>
            <a:ext cx="2135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Entrées analogiques de tension 3V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36C9CB3-AB41-8EF6-6B4B-1BD40DE4A037}"/>
              </a:ext>
            </a:extLst>
          </p:cNvPr>
          <p:cNvCxnSpPr>
            <a:cxnSpLocks/>
          </p:cNvCxnSpPr>
          <p:nvPr/>
        </p:nvCxnSpPr>
        <p:spPr>
          <a:xfrm>
            <a:off x="5984425" y="3276080"/>
            <a:ext cx="13990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DBC147F-FC7C-7CD3-A433-808863823E66}"/>
              </a:ext>
            </a:extLst>
          </p:cNvPr>
          <p:cNvCxnSpPr>
            <a:cxnSpLocks/>
            <a:stCxn id="2" idx="3"/>
            <a:endCxn id="4" idx="3"/>
          </p:cNvCxnSpPr>
          <p:nvPr/>
        </p:nvCxnSpPr>
        <p:spPr>
          <a:xfrm>
            <a:off x="5984425" y="3429000"/>
            <a:ext cx="1399063" cy="108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A7C9537-0081-BA50-D12D-B572357D6994}"/>
              </a:ext>
            </a:extLst>
          </p:cNvPr>
          <p:cNvSpPr txBox="1"/>
          <p:nvPr/>
        </p:nvSpPr>
        <p:spPr>
          <a:xfrm>
            <a:off x="1884053" y="3714676"/>
            <a:ext cx="958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Alimentation par batterie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F393E4B-ECA3-D8F6-B1B7-0A1F2AC04598}"/>
              </a:ext>
            </a:extLst>
          </p:cNvPr>
          <p:cNvSpPr txBox="1"/>
          <p:nvPr/>
        </p:nvSpPr>
        <p:spPr>
          <a:xfrm>
            <a:off x="5955986" y="2906673"/>
            <a:ext cx="1455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Alimentation 5V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8791D7C-75A3-B502-EB03-8CD5B5469B10}"/>
              </a:ext>
            </a:extLst>
          </p:cNvPr>
          <p:cNvSpPr txBox="1"/>
          <p:nvPr/>
        </p:nvSpPr>
        <p:spPr>
          <a:xfrm>
            <a:off x="5943188" y="3505247"/>
            <a:ext cx="1455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GND</a:t>
            </a:r>
          </a:p>
        </p:txBody>
      </p: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FB1F9AD1-CEB3-7115-B9A4-79312B650998}"/>
              </a:ext>
            </a:extLst>
          </p:cNvPr>
          <p:cNvCxnSpPr>
            <a:cxnSpLocks/>
            <a:endCxn id="121" idx="0"/>
          </p:cNvCxnSpPr>
          <p:nvPr/>
        </p:nvCxnSpPr>
        <p:spPr>
          <a:xfrm rot="16200000" flipH="1">
            <a:off x="4490683" y="3987992"/>
            <a:ext cx="1421652" cy="1389898"/>
          </a:xfrm>
          <a:prstGeom prst="bent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3A21384D-D5AA-EEF0-4AEE-27B67E61BDC2}"/>
              </a:ext>
            </a:extLst>
          </p:cNvPr>
          <p:cNvCxnSpPr>
            <a:cxnSpLocks/>
            <a:endCxn id="119" idx="0"/>
          </p:cNvCxnSpPr>
          <p:nvPr/>
        </p:nvCxnSpPr>
        <p:spPr>
          <a:xfrm rot="5400000">
            <a:off x="2668236" y="4052196"/>
            <a:ext cx="1421653" cy="1261489"/>
          </a:xfrm>
          <a:prstGeom prst="bentConnector3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6E99D3B7-6DB8-3B16-2958-FD19DE99B52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286809" y="3996254"/>
            <a:ext cx="7858" cy="14216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9625ED-1246-23B2-42AD-B3A5D3F10381}"/>
              </a:ext>
            </a:extLst>
          </p:cNvPr>
          <p:cNvSpPr/>
          <p:nvPr/>
        </p:nvSpPr>
        <p:spPr>
          <a:xfrm>
            <a:off x="2041214" y="5393767"/>
            <a:ext cx="1414206" cy="58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humidité sol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D3AF5F-0A22-AB34-6DBE-2D9DA1720AFE}"/>
              </a:ext>
            </a:extLst>
          </p:cNvPr>
          <p:cNvSpPr/>
          <p:nvPr/>
        </p:nvSpPr>
        <p:spPr>
          <a:xfrm>
            <a:off x="3579705" y="5417906"/>
            <a:ext cx="1429923" cy="58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Anémomètre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43466D0-55CD-9F51-3313-9A437EE85FED}"/>
              </a:ext>
            </a:extLst>
          </p:cNvPr>
          <p:cNvSpPr/>
          <p:nvPr/>
        </p:nvSpPr>
        <p:spPr>
          <a:xfrm>
            <a:off x="5189355" y="5393767"/>
            <a:ext cx="1414206" cy="58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température air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6E86874-0A19-0F82-3297-D26CF05AB32F}"/>
              </a:ext>
            </a:extLst>
          </p:cNvPr>
          <p:cNvSpPr/>
          <p:nvPr/>
        </p:nvSpPr>
        <p:spPr>
          <a:xfrm>
            <a:off x="6783288" y="5370639"/>
            <a:ext cx="1414206" cy="585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Capteur humidité air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7EE22DA4-8BE7-7AF5-91AE-6DCEB9C68A28}"/>
              </a:ext>
            </a:extLst>
          </p:cNvPr>
          <p:cNvCxnSpPr>
            <a:cxnSpLocks/>
            <a:stCxn id="2" idx="2"/>
            <a:endCxn id="128" idx="0"/>
          </p:cNvCxnSpPr>
          <p:nvPr/>
        </p:nvCxnSpPr>
        <p:spPr>
          <a:xfrm rot="16200000" flipH="1">
            <a:off x="5365017" y="3245264"/>
            <a:ext cx="1414917" cy="2835832"/>
          </a:xfrm>
          <a:prstGeom prst="bentConnector3">
            <a:avLst>
              <a:gd name="adj1" fmla="val 35639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872190C0-5F40-A675-5508-E71CDFE8EF0C}"/>
              </a:ext>
            </a:extLst>
          </p:cNvPr>
          <p:cNvSpPr txBox="1"/>
          <p:nvPr/>
        </p:nvSpPr>
        <p:spPr>
          <a:xfrm>
            <a:off x="3646838" y="1434629"/>
            <a:ext cx="462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NSS</a:t>
            </a:r>
          </a:p>
        </p:txBody>
      </p: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427B40C5-3A97-FC4F-6603-BA45C0A1D1E3}"/>
              </a:ext>
            </a:extLst>
          </p:cNvPr>
          <p:cNvCxnSpPr>
            <a:cxnSpLocks/>
            <a:stCxn id="2" idx="0"/>
            <a:endCxn id="222" idx="2"/>
          </p:cNvCxnSpPr>
          <p:nvPr/>
        </p:nvCxnSpPr>
        <p:spPr>
          <a:xfrm flipV="1">
            <a:off x="4654559" y="1403574"/>
            <a:ext cx="0" cy="149870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>
            <a:extLst>
              <a:ext uri="{FF2B5EF4-FFF2-40B4-BE49-F238E27FC236}">
                <a16:creationId xmlns:a16="http://schemas.microsoft.com/office/drawing/2014/main" id="{32648A90-A494-BF44-C168-2CC99A83A043}"/>
              </a:ext>
            </a:extLst>
          </p:cNvPr>
          <p:cNvSpPr txBox="1"/>
          <p:nvPr/>
        </p:nvSpPr>
        <p:spPr>
          <a:xfrm>
            <a:off x="3217795" y="2098973"/>
            <a:ext cx="1436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100"/>
            </a:lvl1pPr>
          </a:lstStyle>
          <a:p>
            <a:r>
              <a:rPr lang="fr-FR" dirty="0"/>
              <a:t>Emission paquet LoRa</a:t>
            </a:r>
          </a:p>
        </p:txBody>
      </p:sp>
      <p:pic>
        <p:nvPicPr>
          <p:cNvPr id="220" name="Graphique 219" descr="Wi-Fi avec un remplissage uni">
            <a:extLst>
              <a:ext uri="{FF2B5EF4-FFF2-40B4-BE49-F238E27FC236}">
                <a16:creationId xmlns:a16="http://schemas.microsoft.com/office/drawing/2014/main" id="{98581CBD-C1CA-FC97-4318-6CD2043EF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2603" y="1643090"/>
            <a:ext cx="553047" cy="553047"/>
          </a:xfrm>
          <a:prstGeom prst="rect">
            <a:avLst/>
          </a:prstGeom>
        </p:spPr>
      </p:pic>
      <p:pic>
        <p:nvPicPr>
          <p:cNvPr id="222" name="Graphique 221" descr="Antenne parabolique avec un remplissage uni">
            <a:extLst>
              <a:ext uri="{FF2B5EF4-FFF2-40B4-BE49-F238E27FC236}">
                <a16:creationId xmlns:a16="http://schemas.microsoft.com/office/drawing/2014/main" id="{94CEC9E1-1619-27DD-FBD4-794AFE9EB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92929" y="489174"/>
            <a:ext cx="923260" cy="914400"/>
          </a:xfrm>
          <a:prstGeom prst="rect">
            <a:avLst/>
          </a:prstGeom>
        </p:spPr>
      </p:pic>
      <p:sp>
        <p:nvSpPr>
          <p:cNvPr id="223" name="ZoneTexte 222">
            <a:extLst>
              <a:ext uri="{FF2B5EF4-FFF2-40B4-BE49-F238E27FC236}">
                <a16:creationId xmlns:a16="http://schemas.microsoft.com/office/drawing/2014/main" id="{F51FE66B-3772-5BC6-8312-395ECEFAF585}"/>
              </a:ext>
            </a:extLst>
          </p:cNvPr>
          <p:cNvSpPr txBox="1"/>
          <p:nvPr/>
        </p:nvSpPr>
        <p:spPr>
          <a:xfrm>
            <a:off x="3667195" y="113515"/>
            <a:ext cx="16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Passerelle LoRa</a:t>
            </a:r>
          </a:p>
        </p:txBody>
      </p:sp>
      <p:pic>
        <p:nvPicPr>
          <p:cNvPr id="225" name="Graphique 224" descr="Synchronisation avec le cloud avec un remplissage uni">
            <a:extLst>
              <a:ext uri="{FF2B5EF4-FFF2-40B4-BE49-F238E27FC236}">
                <a16:creationId xmlns:a16="http://schemas.microsoft.com/office/drawing/2014/main" id="{FD5EC9E5-F9E6-FE9B-70D8-F3CFF0945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3288" y="506700"/>
            <a:ext cx="914400" cy="914400"/>
          </a:xfrm>
          <a:prstGeom prst="rect">
            <a:avLst/>
          </a:prstGeom>
        </p:spPr>
      </p:pic>
      <p:cxnSp>
        <p:nvCxnSpPr>
          <p:cNvPr id="226" name="Connecteur droit avec flèche 225">
            <a:extLst>
              <a:ext uri="{FF2B5EF4-FFF2-40B4-BE49-F238E27FC236}">
                <a16:creationId xmlns:a16="http://schemas.microsoft.com/office/drawing/2014/main" id="{D5710C9F-4006-045F-5185-DB54A2438827}"/>
              </a:ext>
            </a:extLst>
          </p:cNvPr>
          <p:cNvCxnSpPr>
            <a:cxnSpLocks/>
            <a:stCxn id="222" idx="1"/>
            <a:endCxn id="225" idx="1"/>
          </p:cNvCxnSpPr>
          <p:nvPr/>
        </p:nvCxnSpPr>
        <p:spPr>
          <a:xfrm>
            <a:off x="5116189" y="946374"/>
            <a:ext cx="1667099" cy="1752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ZoneTexte 229">
            <a:extLst>
              <a:ext uri="{FF2B5EF4-FFF2-40B4-BE49-F238E27FC236}">
                <a16:creationId xmlns:a16="http://schemas.microsoft.com/office/drawing/2014/main" id="{0CA7EEA1-6A0A-8349-E519-DF4F59C7F36B}"/>
              </a:ext>
            </a:extLst>
          </p:cNvPr>
          <p:cNvSpPr txBox="1"/>
          <p:nvPr/>
        </p:nvSpPr>
        <p:spPr>
          <a:xfrm>
            <a:off x="5152489" y="481348"/>
            <a:ext cx="16092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100"/>
            </a:lvl1pPr>
          </a:lstStyle>
          <a:p>
            <a:r>
              <a:rPr lang="fr-FR" dirty="0"/>
              <a:t>Emission paquet </a:t>
            </a:r>
            <a:r>
              <a:rPr lang="fr-FR" dirty="0" err="1"/>
              <a:t>LoRaWAN</a:t>
            </a:r>
            <a:r>
              <a:rPr lang="fr-FR" dirty="0"/>
              <a:t> via IP Serveur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71469A8B-D606-3DB8-5439-37FC61332886}"/>
              </a:ext>
            </a:extLst>
          </p:cNvPr>
          <p:cNvSpPr txBox="1"/>
          <p:nvPr/>
        </p:nvSpPr>
        <p:spPr>
          <a:xfrm>
            <a:off x="6790195" y="1329452"/>
            <a:ext cx="90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</a:p>
        </p:txBody>
      </p:sp>
      <p:pic>
        <p:nvPicPr>
          <p:cNvPr id="7" name="Graphique 6" descr="Batterie chargée avec un remplissage uni">
            <a:extLst>
              <a:ext uri="{FF2B5EF4-FFF2-40B4-BE49-F238E27FC236}">
                <a16:creationId xmlns:a16="http://schemas.microsoft.com/office/drawing/2014/main" id="{BCBD07EA-B296-6647-28C6-B023C35A8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7372" y="3067606"/>
            <a:ext cx="647070" cy="64707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3282356-2C3F-6199-D3B0-784C7CE53F2C}"/>
              </a:ext>
            </a:extLst>
          </p:cNvPr>
          <p:cNvSpPr txBox="1"/>
          <p:nvPr/>
        </p:nvSpPr>
        <p:spPr>
          <a:xfrm>
            <a:off x="4232037" y="6248383"/>
            <a:ext cx="509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Schéma technique d’une sonde basée sur une carte</a:t>
            </a:r>
          </a:p>
        </p:txBody>
      </p:sp>
    </p:spTree>
    <p:extLst>
      <p:ext uri="{BB962C8B-B14F-4D97-AF65-F5344CB8AC3E}">
        <p14:creationId xmlns:p14="http://schemas.microsoft.com/office/powerpoint/2010/main" val="234694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4829496-C9A7-F101-B42A-1111BD61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46" y="347129"/>
            <a:ext cx="7985967" cy="577989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43728E5-1AC6-8F6B-5E22-77FBE99A8858}"/>
              </a:ext>
            </a:extLst>
          </p:cNvPr>
          <p:cNvSpPr txBox="1"/>
          <p:nvPr/>
        </p:nvSpPr>
        <p:spPr>
          <a:xfrm>
            <a:off x="3939736" y="6257317"/>
            <a:ext cx="431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de mise en place dans une parcelle</a:t>
            </a:r>
          </a:p>
        </p:txBody>
      </p:sp>
      <p:pic>
        <p:nvPicPr>
          <p:cNvPr id="6" name="Graphique 5" descr="Antenne parabolique avec un remplissage uni">
            <a:extLst>
              <a:ext uri="{FF2B5EF4-FFF2-40B4-BE49-F238E27FC236}">
                <a16:creationId xmlns:a16="http://schemas.microsoft.com/office/drawing/2014/main" id="{F3D5ED6E-2FFC-6E7C-D13D-42CCFC2B9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904315" y="5470527"/>
            <a:ext cx="584462" cy="559454"/>
          </a:xfrm>
          <a:prstGeom prst="rect">
            <a:avLst/>
          </a:prstGeom>
        </p:spPr>
      </p:pic>
      <p:pic>
        <p:nvPicPr>
          <p:cNvPr id="8" name="Graphique 7" descr="Antenne relais téléphonique avec un remplissage uni">
            <a:extLst>
              <a:ext uri="{FF2B5EF4-FFF2-40B4-BE49-F238E27FC236}">
                <a16:creationId xmlns:a16="http://schemas.microsoft.com/office/drawing/2014/main" id="{7D8962E0-DB1A-D87A-B993-084BF89F1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4300" y="2971949"/>
            <a:ext cx="530257" cy="53025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458D2EF-A64B-89D8-1779-5D87D10DD469}"/>
              </a:ext>
            </a:extLst>
          </p:cNvPr>
          <p:cNvCxnSpPr>
            <a:cxnSpLocks/>
          </p:cNvCxnSpPr>
          <p:nvPr/>
        </p:nvCxnSpPr>
        <p:spPr>
          <a:xfrm flipH="1">
            <a:off x="2360767" y="5670057"/>
            <a:ext cx="460281" cy="4569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FF9E0-EF46-D198-D47B-4C46981EDFF2}"/>
              </a:ext>
            </a:extLst>
          </p:cNvPr>
          <p:cNvSpPr txBox="1"/>
          <p:nvPr/>
        </p:nvSpPr>
        <p:spPr>
          <a:xfrm>
            <a:off x="697117" y="4783086"/>
            <a:ext cx="1397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Passerelle LoRa, &lt;800m reliée au réseau mobile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7B9511D-CF4E-8013-0A19-6CA01645F94C}"/>
              </a:ext>
            </a:extLst>
          </p:cNvPr>
          <p:cNvSpPr txBox="1"/>
          <p:nvPr/>
        </p:nvSpPr>
        <p:spPr>
          <a:xfrm>
            <a:off x="6174462" y="3040541"/>
            <a:ext cx="114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Capteurs &amp; émetteur LoRa</a:t>
            </a:r>
          </a:p>
        </p:txBody>
      </p:sp>
    </p:spTree>
    <p:extLst>
      <p:ext uri="{BB962C8B-B14F-4D97-AF65-F5344CB8AC3E}">
        <p14:creationId xmlns:p14="http://schemas.microsoft.com/office/powerpoint/2010/main" val="1288574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134</Words>
  <Application>Microsoft Office PowerPoint</Application>
  <PresentationFormat>Grand écran</PresentationFormat>
  <Paragraphs>48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Senot-lepere</dc:creator>
  <cp:lastModifiedBy>Antoine Senot-lepere</cp:lastModifiedBy>
  <cp:revision>4</cp:revision>
  <dcterms:created xsi:type="dcterms:W3CDTF">2023-07-17T12:56:55Z</dcterms:created>
  <dcterms:modified xsi:type="dcterms:W3CDTF">2023-07-18T13:23:26Z</dcterms:modified>
</cp:coreProperties>
</file>