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low" charset="1" panose="00000500000000000000"/>
      <p:regular r:id="rId10"/>
    </p:embeddedFont>
    <p:embeddedFont>
      <p:font typeface="Barlow Bold" charset="1" panose="00000800000000000000"/>
      <p:regular r:id="rId11"/>
    </p:embeddedFont>
    <p:embeddedFont>
      <p:font typeface="Barlow Italics" charset="1" panose="00000500000000000000"/>
      <p:regular r:id="rId12"/>
    </p:embeddedFont>
    <p:embeddedFont>
      <p:font typeface="Barlow Bold Italics" charset="1" panose="00000800000000000000"/>
      <p:regular r:id="rId13"/>
    </p:embeddedFont>
    <p:embeddedFont>
      <p:font typeface="Barlow Thin" charset="1" panose="00000300000000000000"/>
      <p:regular r:id="rId14"/>
    </p:embeddedFont>
    <p:embeddedFont>
      <p:font typeface="Barlow Thin Italics" charset="1" panose="00000300000000000000"/>
      <p:regular r:id="rId15"/>
    </p:embeddedFont>
    <p:embeddedFont>
      <p:font typeface="Barlow Extra-Light" charset="1" panose="00000300000000000000"/>
      <p:regular r:id="rId16"/>
    </p:embeddedFont>
    <p:embeddedFont>
      <p:font typeface="Barlow Extra-Light Italics" charset="1" panose="00000300000000000000"/>
      <p:regular r:id="rId17"/>
    </p:embeddedFont>
    <p:embeddedFont>
      <p:font typeface="Barlow Light" charset="1" panose="00000400000000000000"/>
      <p:regular r:id="rId18"/>
    </p:embeddedFont>
    <p:embeddedFont>
      <p:font typeface="Barlow Light Italics" charset="1" panose="00000400000000000000"/>
      <p:regular r:id="rId19"/>
    </p:embeddedFont>
    <p:embeddedFont>
      <p:font typeface="Barlow Medium" charset="1" panose="00000600000000000000"/>
      <p:regular r:id="rId20"/>
    </p:embeddedFont>
    <p:embeddedFont>
      <p:font typeface="Barlow Medium Italics" charset="1" panose="00000600000000000000"/>
      <p:regular r:id="rId21"/>
    </p:embeddedFont>
    <p:embeddedFont>
      <p:font typeface="Barlow Semi-Bold" charset="1" panose="00000700000000000000"/>
      <p:regular r:id="rId22"/>
    </p:embeddedFont>
    <p:embeddedFont>
      <p:font typeface="Barlow Semi-Bold Italics" charset="1" panose="00000700000000000000"/>
      <p:regular r:id="rId23"/>
    </p:embeddedFont>
    <p:embeddedFont>
      <p:font typeface="Barlow Ultra-Bold" charset="1" panose="00000900000000000000"/>
      <p:regular r:id="rId24"/>
    </p:embeddedFont>
    <p:embeddedFont>
      <p:font typeface="Barlow Ultra-Bold Italics" charset="1" panose="00000900000000000000"/>
      <p:regular r:id="rId25"/>
    </p:embeddedFont>
    <p:embeddedFont>
      <p:font typeface="Barlow Heavy" charset="1" panose="00000A00000000000000"/>
      <p:regular r:id="rId26"/>
    </p:embeddedFont>
    <p:embeddedFont>
      <p:font typeface="Barlow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4564604" y="5173508"/>
            <a:ext cx="11158032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594621" y="8805386"/>
            <a:ext cx="19569391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651115" y="-825926"/>
            <a:ext cx="2042983" cy="204298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998626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240447" y="-534619"/>
            <a:ext cx="5490707" cy="11158032"/>
            <a:chOff x="0" y="0"/>
            <a:chExt cx="1446112" cy="29387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6112" cy="2938741"/>
            </a:xfrm>
            <a:custGeom>
              <a:avLst/>
              <a:gdLst/>
              <a:ahLst/>
              <a:cxnLst/>
              <a:rect r="r" b="b" t="t" l="l"/>
              <a:pathLst>
                <a:path h="2938741" w="1446112">
                  <a:moveTo>
                    <a:pt x="0" y="0"/>
                  </a:moveTo>
                  <a:lnTo>
                    <a:pt x="1446112" y="0"/>
                  </a:lnTo>
                  <a:lnTo>
                    <a:pt x="1446112" y="2938741"/>
                  </a:lnTo>
                  <a:lnTo>
                    <a:pt x="0" y="2938741"/>
                  </a:lnTo>
                  <a:close/>
                </a:path>
              </a:pathLst>
            </a:custGeom>
            <a:solidFill>
              <a:srgbClr val="2A8D87"/>
            </a:solidFill>
            <a:ln>
              <a:noFill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35900" y="1847337"/>
            <a:ext cx="420126" cy="42012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553147" y="8025709"/>
            <a:ext cx="1559354" cy="155935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55259" y="8299357"/>
            <a:ext cx="9158168" cy="1040634"/>
            <a:chOff x="0" y="0"/>
            <a:chExt cx="2412028" cy="27407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12028" cy="274076"/>
            </a:xfrm>
            <a:custGeom>
              <a:avLst/>
              <a:gdLst/>
              <a:ahLst/>
              <a:cxnLst/>
              <a:rect r="r" b="b" t="t" l="l"/>
              <a:pathLst>
                <a:path h="274076" w="2412028">
                  <a:moveTo>
                    <a:pt x="43113" y="0"/>
                  </a:moveTo>
                  <a:lnTo>
                    <a:pt x="2368915" y="0"/>
                  </a:lnTo>
                  <a:cubicBezTo>
                    <a:pt x="2380349" y="0"/>
                    <a:pt x="2391315" y="4542"/>
                    <a:pt x="2399400" y="12628"/>
                  </a:cubicBezTo>
                  <a:cubicBezTo>
                    <a:pt x="2407485" y="20713"/>
                    <a:pt x="2412028" y="31679"/>
                    <a:pt x="2412028" y="43113"/>
                  </a:cubicBezTo>
                  <a:lnTo>
                    <a:pt x="2412028" y="230963"/>
                  </a:lnTo>
                  <a:cubicBezTo>
                    <a:pt x="2412028" y="242398"/>
                    <a:pt x="2407485" y="253364"/>
                    <a:pt x="2399400" y="261449"/>
                  </a:cubicBezTo>
                  <a:cubicBezTo>
                    <a:pt x="2391315" y="269534"/>
                    <a:pt x="2380349" y="274076"/>
                    <a:pt x="2368915" y="274076"/>
                  </a:cubicBezTo>
                  <a:lnTo>
                    <a:pt x="43113" y="274076"/>
                  </a:lnTo>
                  <a:cubicBezTo>
                    <a:pt x="31679" y="274076"/>
                    <a:pt x="20713" y="269534"/>
                    <a:pt x="12628" y="261449"/>
                  </a:cubicBezTo>
                  <a:cubicBezTo>
                    <a:pt x="4542" y="253364"/>
                    <a:pt x="0" y="242398"/>
                    <a:pt x="0" y="230963"/>
                  </a:cubicBezTo>
                  <a:lnTo>
                    <a:pt x="0" y="43113"/>
                  </a:lnTo>
                  <a:cubicBezTo>
                    <a:pt x="0" y="31679"/>
                    <a:pt x="4542" y="20713"/>
                    <a:pt x="12628" y="12628"/>
                  </a:cubicBezTo>
                  <a:cubicBezTo>
                    <a:pt x="20713" y="4542"/>
                    <a:pt x="31679" y="0"/>
                    <a:pt x="43113" y="0"/>
                  </a:cubicBezTo>
                  <a:close/>
                </a:path>
              </a:pathLst>
            </a:custGeom>
            <a:solidFill>
              <a:srgbClr val="F1F1E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553147" y="3578971"/>
            <a:ext cx="9735017" cy="2747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24"/>
              </a:lnSpc>
            </a:pPr>
            <a:r>
              <a:rPr lang="en-US" sz="9839">
                <a:solidFill>
                  <a:srgbClr val="000000"/>
                </a:solidFill>
                <a:latin typeface="Barlow Bold"/>
              </a:rPr>
              <a:t>Agoravita</a:t>
            </a:r>
          </a:p>
          <a:p>
            <a:pPr>
              <a:lnSpc>
                <a:spcPts val="10724"/>
              </a:lnSpc>
            </a:pPr>
            <a:r>
              <a:rPr lang="en-US" sz="9839">
                <a:solidFill>
                  <a:srgbClr val="000000"/>
                </a:solidFill>
                <a:latin typeface="Barlow Bold"/>
              </a:rPr>
              <a:t>vs. Cimpa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53147" y="2801902"/>
            <a:ext cx="9213973" cy="67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1"/>
              </a:lnSpc>
            </a:pPr>
            <a:r>
              <a:rPr lang="en-US" sz="4008" spc="16">
                <a:solidFill>
                  <a:srgbClr val="2A8D87"/>
                </a:solidFill>
                <a:latin typeface="Barlow"/>
              </a:rPr>
              <a:t>Retour d'EXpérience en Entreprise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95163" y="8537769"/>
            <a:ext cx="9278359" cy="47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1"/>
              </a:lnSpc>
            </a:pPr>
            <a:r>
              <a:rPr lang="en-US" sz="2751">
                <a:solidFill>
                  <a:srgbClr val="000000"/>
                </a:solidFill>
                <a:latin typeface="Barlow"/>
              </a:rPr>
              <a:t>Antoine SENOT-LEPERE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0327" y="-1782091"/>
            <a:ext cx="2607945" cy="2607945"/>
          </a:xfrm>
          <a:custGeom>
            <a:avLst/>
            <a:gdLst/>
            <a:ahLst/>
            <a:cxnLst/>
            <a:rect r="r" b="b" t="t" l="l"/>
            <a:pathLst>
              <a:path h="2607945" w="2607945">
                <a:moveTo>
                  <a:pt x="0" y="0"/>
                </a:moveTo>
                <a:lnTo>
                  <a:pt x="2607946" y="0"/>
                </a:lnTo>
                <a:lnTo>
                  <a:pt x="2607946" y="2607945"/>
                </a:lnTo>
                <a:lnTo>
                  <a:pt x="0" y="2607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3395054" y="9130249"/>
            <a:ext cx="2042983" cy="204298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0261451">
            <a:off x="14479367" y="809434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0261451">
            <a:off x="16213204" y="7876698"/>
            <a:ext cx="420126" cy="42012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2354397"/>
            <a:ext cx="3086100" cy="8447025"/>
            <a:chOff x="0" y="0"/>
            <a:chExt cx="812800" cy="22247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2224731"/>
            </a:xfrm>
            <a:custGeom>
              <a:avLst/>
              <a:gdLst/>
              <a:ahLst/>
              <a:cxnLst/>
              <a:rect r="r" b="b" t="t" l="l"/>
              <a:pathLst>
                <a:path h="22247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24731"/>
                  </a:lnTo>
                  <a:lnTo>
                    <a:pt x="0" y="2224731"/>
                  </a:lnTo>
                  <a:close/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259300" y="-1093982"/>
            <a:ext cx="3086100" cy="3448379"/>
            <a:chOff x="0" y="0"/>
            <a:chExt cx="812800" cy="9082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908215"/>
            </a:xfrm>
            <a:custGeom>
              <a:avLst/>
              <a:gdLst/>
              <a:ahLst/>
              <a:cxnLst/>
              <a:rect r="r" b="b" t="t" l="l"/>
              <a:pathLst>
                <a:path h="9082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08215"/>
                  </a:lnTo>
                  <a:lnTo>
                    <a:pt x="0" y="908215"/>
                  </a:lnTo>
                  <a:close/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657078" y="4975600"/>
            <a:ext cx="4672019" cy="65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2"/>
              </a:lnSpc>
            </a:pPr>
            <a:r>
              <a:rPr lang="en-US" sz="3787">
                <a:solidFill>
                  <a:srgbClr val="000000"/>
                </a:solidFill>
                <a:latin typeface="Barlow"/>
              </a:rPr>
              <a:t>Structures &amp; Services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57078" y="7595856"/>
            <a:ext cx="7546560" cy="65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2"/>
              </a:lnSpc>
            </a:pPr>
            <a:r>
              <a:rPr lang="en-US" sz="3787">
                <a:solidFill>
                  <a:srgbClr val="000000"/>
                </a:solidFill>
                <a:latin typeface="Barlow"/>
              </a:rPr>
              <a:t>En tant qu'apprenant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57078" y="6331662"/>
            <a:ext cx="3408902" cy="65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2"/>
              </a:lnSpc>
            </a:pPr>
            <a:r>
              <a:rPr lang="en-US" sz="3787">
                <a:solidFill>
                  <a:srgbClr val="000000"/>
                </a:solidFill>
                <a:latin typeface="Barlow"/>
              </a:rPr>
              <a:t>Technologies</a:t>
            </a:r>
          </a:p>
        </p:txBody>
      </p:sp>
      <p:sp>
        <p:nvSpPr>
          <p:cNvPr name="AutoShape 19" id="19"/>
          <p:cNvSpPr/>
          <p:nvPr/>
        </p:nvSpPr>
        <p:spPr>
          <a:xfrm rot="-5400000">
            <a:off x="-4564604" y="5173508"/>
            <a:ext cx="11158032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1281391" y="2333164"/>
            <a:ext cx="19569391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5516310" y="1834080"/>
            <a:ext cx="9158168" cy="1040634"/>
            <a:chOff x="0" y="0"/>
            <a:chExt cx="2412028" cy="2740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412028" cy="274076"/>
            </a:xfrm>
            <a:custGeom>
              <a:avLst/>
              <a:gdLst/>
              <a:ahLst/>
              <a:cxnLst/>
              <a:rect r="r" b="b" t="t" l="l"/>
              <a:pathLst>
                <a:path h="274076" w="2412028">
                  <a:moveTo>
                    <a:pt x="43113" y="0"/>
                  </a:moveTo>
                  <a:lnTo>
                    <a:pt x="2368915" y="0"/>
                  </a:lnTo>
                  <a:cubicBezTo>
                    <a:pt x="2380349" y="0"/>
                    <a:pt x="2391315" y="4542"/>
                    <a:pt x="2399400" y="12628"/>
                  </a:cubicBezTo>
                  <a:cubicBezTo>
                    <a:pt x="2407485" y="20713"/>
                    <a:pt x="2412028" y="31679"/>
                    <a:pt x="2412028" y="43113"/>
                  </a:cubicBezTo>
                  <a:lnTo>
                    <a:pt x="2412028" y="230963"/>
                  </a:lnTo>
                  <a:cubicBezTo>
                    <a:pt x="2412028" y="242398"/>
                    <a:pt x="2407485" y="253364"/>
                    <a:pt x="2399400" y="261449"/>
                  </a:cubicBezTo>
                  <a:cubicBezTo>
                    <a:pt x="2391315" y="269534"/>
                    <a:pt x="2380349" y="274076"/>
                    <a:pt x="2368915" y="274076"/>
                  </a:cubicBezTo>
                  <a:lnTo>
                    <a:pt x="43113" y="274076"/>
                  </a:lnTo>
                  <a:cubicBezTo>
                    <a:pt x="31679" y="274076"/>
                    <a:pt x="20713" y="269534"/>
                    <a:pt x="12628" y="261449"/>
                  </a:cubicBezTo>
                  <a:cubicBezTo>
                    <a:pt x="4542" y="253364"/>
                    <a:pt x="0" y="242398"/>
                    <a:pt x="0" y="230963"/>
                  </a:cubicBezTo>
                  <a:lnTo>
                    <a:pt x="0" y="43113"/>
                  </a:lnTo>
                  <a:cubicBezTo>
                    <a:pt x="0" y="31679"/>
                    <a:pt x="4542" y="20713"/>
                    <a:pt x="12628" y="12628"/>
                  </a:cubicBezTo>
                  <a:cubicBezTo>
                    <a:pt x="20713" y="4542"/>
                    <a:pt x="31679" y="0"/>
                    <a:pt x="43113" y="0"/>
                  </a:cubicBezTo>
                  <a:close/>
                </a:path>
              </a:pathLst>
            </a:custGeom>
            <a:solidFill>
              <a:srgbClr val="F1F1E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564465" y="1781035"/>
            <a:ext cx="6805400" cy="103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0"/>
              </a:lnSpc>
            </a:pPr>
            <a:r>
              <a:rPr lang="en-US" sz="6029">
                <a:solidFill>
                  <a:srgbClr val="000000"/>
                </a:solidFill>
                <a:latin typeface="Barlow Bold"/>
              </a:rPr>
              <a:t>Sommaire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657078" y="3667111"/>
            <a:ext cx="4363922" cy="65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2"/>
              </a:lnSpc>
            </a:pPr>
            <a:r>
              <a:rPr lang="en-US" sz="3787">
                <a:solidFill>
                  <a:srgbClr val="000000"/>
                </a:solidFill>
                <a:latin typeface="Barlow"/>
              </a:rPr>
              <a:t>Introduction</a:t>
            </a:r>
          </a:p>
        </p:txBody>
      </p:sp>
      <p:sp>
        <p:nvSpPr>
          <p:cNvPr name="AutoShape 26" id="26"/>
          <p:cNvSpPr/>
          <p:nvPr/>
        </p:nvSpPr>
        <p:spPr>
          <a:xfrm flipV="true">
            <a:off x="6211333" y="4095259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flipV="true">
            <a:off x="6211333" y="5403748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>
            <a:off x="6240697" y="6759810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>
            <a:off x="6240697" y="7966854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57400" y="-1270372"/>
            <a:ext cx="3086100" cy="8240315"/>
            <a:chOff x="0" y="0"/>
            <a:chExt cx="812800" cy="2170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170289"/>
            </a:xfrm>
            <a:custGeom>
              <a:avLst/>
              <a:gdLst/>
              <a:ahLst/>
              <a:cxnLst/>
              <a:rect r="r" b="b" t="t" l="l"/>
              <a:pathLst>
                <a:path h="217028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70289"/>
                  </a:lnTo>
                  <a:lnTo>
                    <a:pt x="0" y="2170289"/>
                  </a:lnTo>
                  <a:close/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22249">
            <a:off x="9740996" y="-672339"/>
            <a:ext cx="2042983" cy="20429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922249">
            <a:off x="13166217" y="1829425"/>
            <a:ext cx="420126" cy="4201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922249">
            <a:off x="10976085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28207" y="1131269"/>
            <a:ext cx="7076050" cy="1166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98"/>
              </a:lnSpc>
            </a:pPr>
            <a:r>
              <a:rPr lang="en-US" sz="6784">
                <a:solidFill>
                  <a:srgbClr val="000000"/>
                </a:solidFill>
                <a:latin typeface="Barlow Bold"/>
              </a:rPr>
              <a:t>Introduction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17245012" y="0"/>
            <a:ext cx="0" cy="11158032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3317181" y="4091465"/>
            <a:ext cx="8332287" cy="201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2"/>
              </a:lnSpc>
            </a:pPr>
            <a:r>
              <a:rPr lang="en-US" sz="3787">
                <a:solidFill>
                  <a:srgbClr val="000000"/>
                </a:solidFill>
                <a:latin typeface="Barlow"/>
              </a:rPr>
              <a:t>Année MSC 1 :</a:t>
            </a:r>
          </a:p>
          <a:p>
            <a:pPr marL="817737" indent="-408869" lvl="1">
              <a:lnSpc>
                <a:spcPts val="5302"/>
              </a:lnSpc>
              <a:buFont typeface="Arial"/>
              <a:buChar char="•"/>
            </a:pPr>
            <a:r>
              <a:rPr lang="en-US" sz="3787">
                <a:solidFill>
                  <a:srgbClr val="000000"/>
                </a:solidFill>
                <a:latin typeface="Barlow"/>
              </a:rPr>
              <a:t>Alternance Agoravita 09/22 - 03/23</a:t>
            </a:r>
          </a:p>
          <a:p>
            <a:pPr marL="817737" indent="-408869" lvl="1">
              <a:lnSpc>
                <a:spcPts val="5302"/>
              </a:lnSpc>
              <a:buFont typeface="Arial"/>
              <a:buChar char="•"/>
            </a:pPr>
            <a:r>
              <a:rPr lang="en-US" sz="3787">
                <a:solidFill>
                  <a:srgbClr val="000000"/>
                </a:solidFill>
                <a:latin typeface="Barlow"/>
              </a:rPr>
              <a:t>Alternance Cimpa 04/23 - en cours</a:t>
            </a:r>
          </a:p>
        </p:txBody>
      </p:sp>
      <p:sp>
        <p:nvSpPr>
          <p:cNvPr name="AutoShape 15" id="15"/>
          <p:cNvSpPr/>
          <p:nvPr/>
        </p:nvSpPr>
        <p:spPr>
          <a:xfrm>
            <a:off x="2887262" y="9244012"/>
            <a:ext cx="16328253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120058">
            <a:off x="-176273" y="8569730"/>
            <a:ext cx="3434540" cy="3434540"/>
          </a:xfrm>
          <a:custGeom>
            <a:avLst/>
            <a:gdLst/>
            <a:ahLst/>
            <a:cxnLst/>
            <a:rect r="r" b="b" t="t" l="l"/>
            <a:pathLst>
              <a:path h="3434540" w="3434540">
                <a:moveTo>
                  <a:pt x="0" y="0"/>
                </a:moveTo>
                <a:lnTo>
                  <a:pt x="3434540" y="0"/>
                </a:lnTo>
                <a:lnTo>
                  <a:pt x="3434540" y="3434540"/>
                </a:lnTo>
                <a:lnTo>
                  <a:pt x="0" y="3434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-2057400" y="3017497"/>
            <a:ext cx="3086100" cy="7607534"/>
            <a:chOff x="0" y="0"/>
            <a:chExt cx="812800" cy="20036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2003630"/>
            </a:xfrm>
            <a:custGeom>
              <a:avLst/>
              <a:gdLst/>
              <a:ahLst/>
              <a:cxnLst/>
              <a:rect r="r" b="b" t="t" l="l"/>
              <a:pathLst>
                <a:path h="200363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03630"/>
                  </a:lnTo>
                  <a:lnTo>
                    <a:pt x="0" y="2003630"/>
                  </a:lnTo>
                  <a:close/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0327" y="-1782091"/>
            <a:ext cx="2607945" cy="2607945"/>
          </a:xfrm>
          <a:custGeom>
            <a:avLst/>
            <a:gdLst/>
            <a:ahLst/>
            <a:cxnLst/>
            <a:rect r="r" b="b" t="t" l="l"/>
            <a:pathLst>
              <a:path h="2607945" w="2607945">
                <a:moveTo>
                  <a:pt x="0" y="0"/>
                </a:moveTo>
                <a:lnTo>
                  <a:pt x="2607946" y="0"/>
                </a:lnTo>
                <a:lnTo>
                  <a:pt x="2607946" y="2607945"/>
                </a:lnTo>
                <a:lnTo>
                  <a:pt x="0" y="2607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6127302" y="6570118"/>
            <a:ext cx="2675048" cy="267504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6159134">
            <a:off x="15129316" y="809434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6159134">
            <a:off x="15015223" y="9286076"/>
            <a:ext cx="420126" cy="42012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2354397"/>
            <a:ext cx="3086100" cy="8447025"/>
            <a:chOff x="0" y="0"/>
            <a:chExt cx="812800" cy="22247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2224731"/>
            </a:xfrm>
            <a:custGeom>
              <a:avLst/>
              <a:gdLst/>
              <a:ahLst/>
              <a:cxnLst/>
              <a:rect r="r" b="b" t="t" l="l"/>
              <a:pathLst>
                <a:path h="22247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24731"/>
                  </a:lnTo>
                  <a:lnTo>
                    <a:pt x="0" y="2224731"/>
                  </a:lnTo>
                  <a:close/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259300" y="-1093982"/>
            <a:ext cx="3086100" cy="3448379"/>
            <a:chOff x="0" y="0"/>
            <a:chExt cx="812800" cy="9082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908215"/>
            </a:xfrm>
            <a:custGeom>
              <a:avLst/>
              <a:gdLst/>
              <a:ahLst/>
              <a:cxnLst/>
              <a:rect r="r" b="b" t="t" l="l"/>
              <a:pathLst>
                <a:path h="9082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08215"/>
                  </a:lnTo>
                  <a:lnTo>
                    <a:pt x="0" y="908215"/>
                  </a:lnTo>
                  <a:close/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54161" y="1683508"/>
            <a:ext cx="7691935" cy="94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64"/>
              </a:lnSpc>
            </a:pPr>
            <a:r>
              <a:rPr lang="en-US" sz="6168">
                <a:solidFill>
                  <a:srgbClr val="000000"/>
                </a:solidFill>
                <a:latin typeface="Barlow Bold"/>
              </a:rPr>
              <a:t>Structures &amp; Services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3514794"/>
            <a:ext cx="7277668" cy="4392848"/>
            <a:chOff x="0" y="0"/>
            <a:chExt cx="14873356" cy="89776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73356" cy="8977655"/>
            </a:xfrm>
            <a:custGeom>
              <a:avLst/>
              <a:gdLst/>
              <a:ahLst/>
              <a:cxnLst/>
              <a:rect r="r" b="b" t="t" l="l"/>
              <a:pathLst>
                <a:path h="8977655" w="14873356">
                  <a:moveTo>
                    <a:pt x="14873356" y="279400"/>
                  </a:moveTo>
                  <a:lnTo>
                    <a:pt x="14873356" y="0"/>
                  </a:lnTo>
                  <a:lnTo>
                    <a:pt x="0" y="0"/>
                  </a:lnTo>
                  <a:lnTo>
                    <a:pt x="0" y="8977655"/>
                  </a:lnTo>
                  <a:lnTo>
                    <a:pt x="14873356" y="8977655"/>
                  </a:lnTo>
                  <a:lnTo>
                    <a:pt x="14873356" y="279400"/>
                  </a:lnTo>
                  <a:close/>
                  <a:moveTo>
                    <a:pt x="14794616" y="279400"/>
                  </a:moveTo>
                  <a:lnTo>
                    <a:pt x="14794616" y="8898915"/>
                  </a:lnTo>
                  <a:lnTo>
                    <a:pt x="78740" y="8898915"/>
                  </a:lnTo>
                  <a:lnTo>
                    <a:pt x="78740" y="78740"/>
                  </a:lnTo>
                  <a:lnTo>
                    <a:pt x="14794616" y="78740"/>
                  </a:lnTo>
                  <a:lnTo>
                    <a:pt x="14794616" y="279400"/>
                  </a:lnTo>
                  <a:close/>
                </a:path>
              </a:pathLst>
            </a:custGeom>
            <a:solidFill>
              <a:srgbClr val="28443B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740670" y="3569935"/>
            <a:ext cx="7277668" cy="4337707"/>
            <a:chOff x="0" y="0"/>
            <a:chExt cx="14873356" cy="886496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873356" cy="8864963"/>
            </a:xfrm>
            <a:custGeom>
              <a:avLst/>
              <a:gdLst/>
              <a:ahLst/>
              <a:cxnLst/>
              <a:rect r="r" b="b" t="t" l="l"/>
              <a:pathLst>
                <a:path h="8864963" w="14873356">
                  <a:moveTo>
                    <a:pt x="14873356" y="279400"/>
                  </a:moveTo>
                  <a:lnTo>
                    <a:pt x="14873356" y="0"/>
                  </a:lnTo>
                  <a:lnTo>
                    <a:pt x="0" y="0"/>
                  </a:lnTo>
                  <a:lnTo>
                    <a:pt x="0" y="8864963"/>
                  </a:lnTo>
                  <a:lnTo>
                    <a:pt x="14873356" y="8864963"/>
                  </a:lnTo>
                  <a:lnTo>
                    <a:pt x="14873356" y="279400"/>
                  </a:lnTo>
                  <a:close/>
                  <a:moveTo>
                    <a:pt x="14794616" y="279400"/>
                  </a:moveTo>
                  <a:lnTo>
                    <a:pt x="14794616" y="8786223"/>
                  </a:lnTo>
                  <a:lnTo>
                    <a:pt x="78740" y="8786223"/>
                  </a:lnTo>
                  <a:lnTo>
                    <a:pt x="78740" y="78740"/>
                  </a:lnTo>
                  <a:lnTo>
                    <a:pt x="14794616" y="78740"/>
                  </a:lnTo>
                  <a:lnTo>
                    <a:pt x="14794616" y="279400"/>
                  </a:lnTo>
                  <a:close/>
                </a:path>
              </a:pathLst>
            </a:custGeom>
            <a:solidFill>
              <a:srgbClr val="28443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3058523" y="3514794"/>
            <a:ext cx="5247845" cy="4392848"/>
            <a:chOff x="0" y="0"/>
            <a:chExt cx="1230592" cy="10301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30592" cy="1030100"/>
            </a:xfrm>
            <a:custGeom>
              <a:avLst/>
              <a:gdLst/>
              <a:ahLst/>
              <a:cxnLst/>
              <a:rect r="r" b="b" t="t" l="l"/>
              <a:pathLst>
                <a:path h="1030100" w="1230592">
                  <a:moveTo>
                    <a:pt x="0" y="0"/>
                  </a:moveTo>
                  <a:lnTo>
                    <a:pt x="1230592" y="0"/>
                  </a:lnTo>
                  <a:lnTo>
                    <a:pt x="1230592" y="1030100"/>
                  </a:lnTo>
                  <a:lnTo>
                    <a:pt x="0" y="1030100"/>
                  </a:lnTo>
                  <a:close/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455992" y="3830155"/>
            <a:ext cx="2122281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F1F1EF"/>
                </a:solidFill>
                <a:latin typeface="Barlow Bold"/>
              </a:rPr>
              <a:t>Agoravita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770494" y="3569935"/>
            <a:ext cx="5247845" cy="4337707"/>
            <a:chOff x="0" y="0"/>
            <a:chExt cx="1230592" cy="101716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30592" cy="1017169"/>
            </a:xfrm>
            <a:custGeom>
              <a:avLst/>
              <a:gdLst/>
              <a:ahLst/>
              <a:cxnLst/>
              <a:rect r="r" b="b" t="t" l="l"/>
              <a:pathLst>
                <a:path h="1017169" w="1230592">
                  <a:moveTo>
                    <a:pt x="0" y="0"/>
                  </a:moveTo>
                  <a:lnTo>
                    <a:pt x="1230592" y="0"/>
                  </a:lnTo>
                  <a:lnTo>
                    <a:pt x="1230592" y="1017169"/>
                  </a:lnTo>
                  <a:lnTo>
                    <a:pt x="0" y="1017169"/>
                  </a:lnTo>
                  <a:close/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272136" y="3830155"/>
            <a:ext cx="2122281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F1F1EF"/>
                </a:solidFill>
                <a:latin typeface="Barlow Bold"/>
              </a:rPr>
              <a:t>Cimpa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257942" y="5274825"/>
            <a:ext cx="1457681" cy="872787"/>
          </a:xfrm>
          <a:custGeom>
            <a:avLst/>
            <a:gdLst/>
            <a:ahLst/>
            <a:cxnLst/>
            <a:rect r="r" b="b" t="t" l="l"/>
            <a:pathLst>
              <a:path h="872787" w="1457681">
                <a:moveTo>
                  <a:pt x="0" y="0"/>
                </a:moveTo>
                <a:lnTo>
                  <a:pt x="1457681" y="0"/>
                </a:lnTo>
                <a:lnTo>
                  <a:pt x="1457681" y="872786"/>
                </a:lnTo>
                <a:lnTo>
                  <a:pt x="0" y="872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5400000">
            <a:off x="8782739" y="4772113"/>
            <a:ext cx="2008081" cy="1684278"/>
          </a:xfrm>
          <a:custGeom>
            <a:avLst/>
            <a:gdLst/>
            <a:ahLst/>
            <a:cxnLst/>
            <a:rect r="r" b="b" t="t" l="l"/>
            <a:pathLst>
              <a:path h="1684278" w="2008081">
                <a:moveTo>
                  <a:pt x="0" y="0"/>
                </a:moveTo>
                <a:lnTo>
                  <a:pt x="2008081" y="0"/>
                </a:lnTo>
                <a:lnTo>
                  <a:pt x="2008081" y="1684278"/>
                </a:lnTo>
                <a:lnTo>
                  <a:pt x="0" y="16842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257424" y="4543536"/>
            <a:ext cx="4850045" cy="253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7731" indent="-308865" lvl="1">
              <a:lnSpc>
                <a:spcPts val="4005"/>
              </a:lnSpc>
              <a:spcBef>
                <a:spcPct val="0"/>
              </a:spcBef>
              <a:buFont typeface="Arial"/>
              <a:buChar char="•"/>
            </a:pPr>
            <a:r>
              <a:rPr lang="en-US" sz="2861" strike="noStrike" u="none">
                <a:solidFill>
                  <a:srgbClr val="FFFFFF"/>
                </a:solidFill>
                <a:latin typeface="Barlow"/>
              </a:rPr>
              <a:t>ESN</a:t>
            </a:r>
          </a:p>
          <a:p>
            <a:pPr algn="l" marL="617731" indent="-308865" lvl="1">
              <a:lnSpc>
                <a:spcPts val="4005"/>
              </a:lnSpc>
              <a:spcBef>
                <a:spcPct val="0"/>
              </a:spcBef>
              <a:buFont typeface="Arial"/>
              <a:buChar char="•"/>
            </a:pPr>
            <a:r>
              <a:rPr lang="en-US" sz="2861" strike="noStrike" u="none">
                <a:solidFill>
                  <a:srgbClr val="FFFFFF"/>
                </a:solidFill>
                <a:latin typeface="Barlow"/>
              </a:rPr>
              <a:t>~ 100 collaborateurs</a:t>
            </a:r>
          </a:p>
          <a:p>
            <a:pPr algn="l" marL="617731" indent="-308865" lvl="1">
              <a:lnSpc>
                <a:spcPts val="4005"/>
              </a:lnSpc>
              <a:spcBef>
                <a:spcPct val="0"/>
              </a:spcBef>
              <a:buFont typeface="Arial"/>
              <a:buChar char="•"/>
            </a:pPr>
            <a:r>
              <a:rPr lang="en-US" sz="2861" strike="noStrike" u="none">
                <a:solidFill>
                  <a:srgbClr val="FFFFFF"/>
                </a:solidFill>
                <a:latin typeface="Barlow"/>
              </a:rPr>
              <a:t>Entreprise Toulousaine</a:t>
            </a:r>
          </a:p>
          <a:p>
            <a:pPr algn="l" marL="617731" indent="-308865" lvl="1">
              <a:lnSpc>
                <a:spcPts val="4005"/>
              </a:lnSpc>
              <a:spcBef>
                <a:spcPct val="0"/>
              </a:spcBef>
              <a:buFont typeface="Arial"/>
              <a:buChar char="•"/>
            </a:pPr>
            <a:r>
              <a:rPr lang="en-US" sz="2861" strike="noStrike" u="none">
                <a:solidFill>
                  <a:srgbClr val="FFFFFF"/>
                </a:solidFill>
                <a:latin typeface="Barlow"/>
              </a:rPr>
              <a:t>Clients : PME, Services publics, associations..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953088" y="4543536"/>
            <a:ext cx="4850045" cy="262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320" indent="-319660" lvl="1">
              <a:lnSpc>
                <a:spcPts val="4145"/>
              </a:lnSpc>
              <a:spcBef>
                <a:spcPct val="0"/>
              </a:spcBef>
              <a:buFont typeface="Arial"/>
              <a:buChar char="•"/>
            </a:pPr>
            <a:r>
              <a:rPr lang="en-US" sz="2961" strike="noStrike" u="none">
                <a:solidFill>
                  <a:srgbClr val="FFFFFF"/>
                </a:solidFill>
                <a:latin typeface="Barlow"/>
              </a:rPr>
              <a:t>ESN</a:t>
            </a:r>
          </a:p>
          <a:p>
            <a:pPr algn="l" marL="639320" indent="-319660" lvl="1">
              <a:lnSpc>
                <a:spcPts val="4145"/>
              </a:lnSpc>
              <a:spcBef>
                <a:spcPct val="0"/>
              </a:spcBef>
              <a:buFont typeface="Arial"/>
              <a:buChar char="•"/>
            </a:pPr>
            <a:r>
              <a:rPr lang="en-US" sz="2961" strike="noStrike" u="none">
                <a:solidFill>
                  <a:srgbClr val="FFFFFF"/>
                </a:solidFill>
                <a:latin typeface="Barlow"/>
              </a:rPr>
              <a:t>~ 1400 collaborateurs dans 5 pays</a:t>
            </a:r>
          </a:p>
          <a:p>
            <a:pPr algn="l" marL="639320" indent="-319660" lvl="1">
              <a:lnSpc>
                <a:spcPts val="4145"/>
              </a:lnSpc>
              <a:spcBef>
                <a:spcPct val="0"/>
              </a:spcBef>
              <a:buFont typeface="Arial"/>
              <a:buChar char="•"/>
            </a:pPr>
            <a:r>
              <a:rPr lang="en-US" sz="2961" strike="noStrike" u="none">
                <a:solidFill>
                  <a:srgbClr val="FFFFFF"/>
                </a:solidFill>
                <a:latin typeface="Barlow"/>
              </a:rPr>
              <a:t>Affiliation Sopra-Steria</a:t>
            </a:r>
          </a:p>
          <a:p>
            <a:pPr algn="l" marL="639320" indent="-319660" lvl="1">
              <a:lnSpc>
                <a:spcPts val="4145"/>
              </a:lnSpc>
              <a:spcBef>
                <a:spcPct val="0"/>
              </a:spcBef>
              <a:buFont typeface="Arial"/>
              <a:buChar char="•"/>
            </a:pPr>
            <a:r>
              <a:rPr lang="en-US" sz="2961" strike="noStrike" u="none">
                <a:solidFill>
                  <a:srgbClr val="FFFFFF"/>
                </a:solidFill>
                <a:latin typeface="Barlow"/>
              </a:rPr>
              <a:t>Clients : Grands Groupes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0058">
            <a:off x="-176273" y="8569730"/>
            <a:ext cx="3434540" cy="3434540"/>
          </a:xfrm>
          <a:custGeom>
            <a:avLst/>
            <a:gdLst/>
            <a:ahLst/>
            <a:cxnLst/>
            <a:rect r="r" b="b" t="t" l="l"/>
            <a:pathLst>
              <a:path h="3434540" w="3434540">
                <a:moveTo>
                  <a:pt x="0" y="0"/>
                </a:moveTo>
                <a:lnTo>
                  <a:pt x="3434540" y="0"/>
                </a:lnTo>
                <a:lnTo>
                  <a:pt x="3434540" y="3434540"/>
                </a:lnTo>
                <a:lnTo>
                  <a:pt x="0" y="3434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057400" y="6969943"/>
            <a:ext cx="3086100" cy="3655088"/>
            <a:chOff x="0" y="0"/>
            <a:chExt cx="812800" cy="9626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962657"/>
            </a:xfrm>
            <a:custGeom>
              <a:avLst/>
              <a:gdLst/>
              <a:ahLst/>
              <a:cxnLst/>
              <a:rect r="r" b="b" t="t" l="l"/>
              <a:pathLst>
                <a:path h="9626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62657"/>
                  </a:lnTo>
                  <a:lnTo>
                    <a:pt x="0" y="962657"/>
                  </a:lnTo>
                  <a:close/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057400" y="-1270372"/>
            <a:ext cx="3086100" cy="8240315"/>
            <a:chOff x="0" y="0"/>
            <a:chExt cx="812800" cy="21702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170289"/>
            </a:xfrm>
            <a:custGeom>
              <a:avLst/>
              <a:gdLst/>
              <a:ahLst/>
              <a:cxnLst/>
              <a:rect r="r" b="b" t="t" l="l"/>
              <a:pathLst>
                <a:path h="217028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70289"/>
                  </a:lnTo>
                  <a:lnTo>
                    <a:pt x="0" y="2170289"/>
                  </a:lnTo>
                  <a:close/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922249">
            <a:off x="9740996" y="-672339"/>
            <a:ext cx="2042983" cy="204298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922249">
            <a:off x="13166217" y="1829425"/>
            <a:ext cx="420126" cy="42012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922249">
            <a:off x="10976085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894276" y="0"/>
            <a:ext cx="11831951" cy="10287000"/>
          </a:xfrm>
          <a:custGeom>
            <a:avLst/>
            <a:gdLst/>
            <a:ahLst/>
            <a:cxnLst/>
            <a:rect r="r" b="b" t="t" l="l"/>
            <a:pathLst>
              <a:path h="10287000" w="11831951">
                <a:moveTo>
                  <a:pt x="0" y="0"/>
                </a:moveTo>
                <a:lnTo>
                  <a:pt x="11831951" y="0"/>
                </a:lnTo>
                <a:lnTo>
                  <a:pt x="118319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9108" t="0" r="-15456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131039" y="1396223"/>
            <a:ext cx="10386558" cy="2371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98"/>
              </a:lnSpc>
            </a:pPr>
            <a:r>
              <a:rPr lang="en-US" sz="6784">
                <a:solidFill>
                  <a:srgbClr val="000000"/>
                </a:solidFill>
                <a:latin typeface="Barlow Bold"/>
              </a:rPr>
              <a:t>Technologies &amp; Méthodologies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31039" y="4520567"/>
            <a:ext cx="2122281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000000"/>
                </a:solidFill>
                <a:latin typeface="Barlow Bold"/>
              </a:rPr>
              <a:t>Agoravita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31039" y="5381892"/>
            <a:ext cx="4850045" cy="203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7731" indent="-308865" lvl="1">
              <a:lnSpc>
                <a:spcPts val="4005"/>
              </a:lnSpc>
              <a:spcBef>
                <a:spcPct val="0"/>
              </a:spcBef>
              <a:buFont typeface="Arial"/>
              <a:buChar char="•"/>
            </a:pPr>
            <a:r>
              <a:rPr lang="en-US" sz="2861">
                <a:solidFill>
                  <a:srgbClr val="000000"/>
                </a:solidFill>
                <a:latin typeface="Barlow"/>
              </a:rPr>
              <a:t>Framework interne Kronos</a:t>
            </a:r>
          </a:p>
          <a:p>
            <a:pPr algn="l" marL="1235462" indent="-411821" lvl="2">
              <a:lnSpc>
                <a:spcPts val="4005"/>
              </a:lnSpc>
              <a:spcBef>
                <a:spcPct val="0"/>
              </a:spcBef>
              <a:buFont typeface="Arial"/>
              <a:buChar char="⚬"/>
            </a:pPr>
            <a:r>
              <a:rPr lang="en-US" sz="2861" strike="noStrike" u="none">
                <a:solidFill>
                  <a:srgbClr val="000000"/>
                </a:solidFill>
                <a:latin typeface="Barlow"/>
              </a:rPr>
              <a:t>Back Laravel</a:t>
            </a:r>
          </a:p>
          <a:p>
            <a:pPr algn="l" marL="1235462" indent="-411821" lvl="2">
              <a:lnSpc>
                <a:spcPts val="4005"/>
              </a:lnSpc>
              <a:spcBef>
                <a:spcPct val="0"/>
              </a:spcBef>
              <a:buFont typeface="Arial"/>
              <a:buChar char="⚬"/>
            </a:pPr>
            <a:r>
              <a:rPr lang="en-US" sz="2861" strike="noStrike" u="none">
                <a:solidFill>
                  <a:srgbClr val="000000"/>
                </a:solidFill>
                <a:latin typeface="Barlow"/>
              </a:rPr>
              <a:t>Front VueJS 3</a:t>
            </a:r>
          </a:p>
          <a:p>
            <a:pPr algn="l" marL="617731" indent="-308865" lvl="1">
              <a:lnSpc>
                <a:spcPts val="4005"/>
              </a:lnSpc>
              <a:buFont typeface="Arial"/>
              <a:buChar char="•"/>
            </a:pPr>
            <a:r>
              <a:rPr lang="en-US" sz="2861" strike="noStrike" u="none">
                <a:solidFill>
                  <a:srgbClr val="000000"/>
                </a:solidFill>
                <a:latin typeface="Barlow"/>
              </a:rPr>
              <a:t>Méthodologie Agile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012657" y="4520567"/>
            <a:ext cx="2122281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000000"/>
                </a:solidFill>
                <a:latin typeface="Barlow Bold"/>
              </a:rPr>
              <a:t>Cimpa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12657" y="5381892"/>
            <a:ext cx="4850045" cy="262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9320" indent="-319660" lvl="1">
              <a:lnSpc>
                <a:spcPts val="4145"/>
              </a:lnSpc>
              <a:buFont typeface="Arial"/>
              <a:buChar char="•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Solution éditeur tier Aras Innovator</a:t>
            </a:r>
          </a:p>
          <a:p>
            <a:pPr algn="l" marL="1278641" indent="-426214" lvl="2">
              <a:lnSpc>
                <a:spcPts val="4145"/>
              </a:lnSpc>
              <a:spcBef>
                <a:spcPct val="0"/>
              </a:spcBef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Back C#</a:t>
            </a:r>
          </a:p>
          <a:p>
            <a:pPr algn="l" marL="1278641" indent="-426214" lvl="2">
              <a:lnSpc>
                <a:spcPts val="4145"/>
              </a:lnSpc>
              <a:spcBef>
                <a:spcPct val="0"/>
              </a:spcBef>
              <a:buFont typeface="Arial"/>
              <a:buChar char="⚬"/>
            </a:pPr>
            <a:r>
              <a:rPr lang="en-US" sz="2961" strike="noStrike" u="none">
                <a:solidFill>
                  <a:srgbClr val="000000"/>
                </a:solidFill>
                <a:latin typeface="Barlow"/>
              </a:rPr>
              <a:t>Front JavaScript</a:t>
            </a:r>
          </a:p>
          <a:p>
            <a:pPr algn="l" marL="639320" indent="-319660" lvl="1">
              <a:lnSpc>
                <a:spcPts val="4145"/>
              </a:lnSpc>
              <a:spcBef>
                <a:spcPct val="0"/>
              </a:spcBef>
              <a:buFont typeface="Arial"/>
              <a:buChar char="•"/>
            </a:pPr>
            <a:r>
              <a:rPr lang="en-US" sz="2961" strike="noStrike" u="none">
                <a:solidFill>
                  <a:srgbClr val="000000"/>
                </a:solidFill>
                <a:latin typeface="Barlow"/>
              </a:rPr>
              <a:t>Méthodologie Agile</a:t>
            </a:r>
          </a:p>
        </p:txBody>
      </p:sp>
      <p:sp>
        <p:nvSpPr>
          <p:cNvPr name="AutoShape 22" id="22"/>
          <p:cNvSpPr/>
          <p:nvPr/>
        </p:nvSpPr>
        <p:spPr>
          <a:xfrm flipH="true" flipV="true">
            <a:off x="7338605" y="4596767"/>
            <a:ext cx="0" cy="3086944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0327" y="-1782091"/>
            <a:ext cx="2607945" cy="2607945"/>
          </a:xfrm>
          <a:custGeom>
            <a:avLst/>
            <a:gdLst/>
            <a:ahLst/>
            <a:cxnLst/>
            <a:rect r="r" b="b" t="t" l="l"/>
            <a:pathLst>
              <a:path h="2607945" w="2607945">
                <a:moveTo>
                  <a:pt x="0" y="0"/>
                </a:moveTo>
                <a:lnTo>
                  <a:pt x="2607946" y="0"/>
                </a:lnTo>
                <a:lnTo>
                  <a:pt x="2607946" y="2607945"/>
                </a:lnTo>
                <a:lnTo>
                  <a:pt x="0" y="2607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6127302" y="6570118"/>
            <a:ext cx="2675048" cy="267504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6159134">
            <a:off x="15129316" y="809434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6159134">
            <a:off x="15015223" y="9286076"/>
            <a:ext cx="420126" cy="42012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2354397"/>
            <a:ext cx="3086100" cy="8447025"/>
            <a:chOff x="0" y="0"/>
            <a:chExt cx="812800" cy="22247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2224731"/>
            </a:xfrm>
            <a:custGeom>
              <a:avLst/>
              <a:gdLst/>
              <a:ahLst/>
              <a:cxnLst/>
              <a:rect r="r" b="b" t="t" l="l"/>
              <a:pathLst>
                <a:path h="22247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24731"/>
                  </a:lnTo>
                  <a:lnTo>
                    <a:pt x="0" y="2224731"/>
                  </a:lnTo>
                  <a:close/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259300" y="-1093982"/>
            <a:ext cx="3086100" cy="3448379"/>
            <a:chOff x="0" y="0"/>
            <a:chExt cx="812800" cy="9082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908215"/>
            </a:xfrm>
            <a:custGeom>
              <a:avLst/>
              <a:gdLst/>
              <a:ahLst/>
              <a:cxnLst/>
              <a:rect r="r" b="b" t="t" l="l"/>
              <a:pathLst>
                <a:path h="9082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08215"/>
                  </a:lnTo>
                  <a:lnTo>
                    <a:pt x="0" y="908215"/>
                  </a:lnTo>
                  <a:close/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9267604" y="-622469"/>
            <a:ext cx="12776369" cy="11531938"/>
          </a:xfrm>
          <a:custGeom>
            <a:avLst/>
            <a:gdLst/>
            <a:ahLst/>
            <a:cxnLst/>
            <a:rect r="r" b="b" t="t" l="l"/>
            <a:pathLst>
              <a:path h="11531938" w="12776369">
                <a:moveTo>
                  <a:pt x="0" y="0"/>
                </a:moveTo>
                <a:lnTo>
                  <a:pt x="12776369" y="0"/>
                </a:lnTo>
                <a:lnTo>
                  <a:pt x="12776369" y="11531938"/>
                </a:lnTo>
                <a:lnTo>
                  <a:pt x="0" y="115319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219" t="0" r="-18255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424235" y="2508924"/>
            <a:ext cx="7691935" cy="94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64"/>
              </a:lnSpc>
            </a:pPr>
            <a:r>
              <a:rPr lang="en-US" sz="6168">
                <a:solidFill>
                  <a:srgbClr val="000000"/>
                </a:solidFill>
                <a:latin typeface="Barlow Bold"/>
              </a:rPr>
              <a:t>En tant qu'apprenant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38819" y="4424383"/>
            <a:ext cx="4351456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2A8D87"/>
                </a:solidFill>
                <a:latin typeface="Barlow Bold"/>
              </a:rPr>
              <a:t>Expériences variées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38819" y="5695567"/>
            <a:ext cx="5885274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2A8D87"/>
                </a:solidFill>
                <a:latin typeface="Barlow Bold"/>
              </a:rPr>
              <a:t>Comprendre mes attentes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6892734" y="4839012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V="true">
            <a:off x="6892734" y="6053045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4564604" y="5173508"/>
            <a:ext cx="11158032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594621" y="8805386"/>
            <a:ext cx="19569391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651115" y="-825926"/>
            <a:ext cx="2042983" cy="204298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998626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635900" y="1847337"/>
            <a:ext cx="420126" cy="4201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8443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53147" y="4225980"/>
            <a:ext cx="10292816" cy="1482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83"/>
              </a:lnSpc>
            </a:pPr>
            <a:r>
              <a:rPr lang="en-US" sz="10534">
                <a:solidFill>
                  <a:srgbClr val="000000"/>
                </a:solidFill>
                <a:latin typeface="Barlow Bold"/>
              </a:rPr>
              <a:t>Merci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955259" y="8299357"/>
            <a:ext cx="9158168" cy="1040634"/>
            <a:chOff x="0" y="0"/>
            <a:chExt cx="2412028" cy="2740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12028" cy="274076"/>
            </a:xfrm>
            <a:custGeom>
              <a:avLst/>
              <a:gdLst/>
              <a:ahLst/>
              <a:cxnLst/>
              <a:rect r="r" b="b" t="t" l="l"/>
              <a:pathLst>
                <a:path h="274076" w="2412028">
                  <a:moveTo>
                    <a:pt x="43113" y="0"/>
                  </a:moveTo>
                  <a:lnTo>
                    <a:pt x="2368915" y="0"/>
                  </a:lnTo>
                  <a:cubicBezTo>
                    <a:pt x="2380349" y="0"/>
                    <a:pt x="2391315" y="4542"/>
                    <a:pt x="2399400" y="12628"/>
                  </a:cubicBezTo>
                  <a:cubicBezTo>
                    <a:pt x="2407485" y="20713"/>
                    <a:pt x="2412028" y="31679"/>
                    <a:pt x="2412028" y="43113"/>
                  </a:cubicBezTo>
                  <a:lnTo>
                    <a:pt x="2412028" y="230963"/>
                  </a:lnTo>
                  <a:cubicBezTo>
                    <a:pt x="2412028" y="242398"/>
                    <a:pt x="2407485" y="253364"/>
                    <a:pt x="2399400" y="261449"/>
                  </a:cubicBezTo>
                  <a:cubicBezTo>
                    <a:pt x="2391315" y="269534"/>
                    <a:pt x="2380349" y="274076"/>
                    <a:pt x="2368915" y="274076"/>
                  </a:cubicBezTo>
                  <a:lnTo>
                    <a:pt x="43113" y="274076"/>
                  </a:lnTo>
                  <a:cubicBezTo>
                    <a:pt x="31679" y="274076"/>
                    <a:pt x="20713" y="269534"/>
                    <a:pt x="12628" y="261449"/>
                  </a:cubicBezTo>
                  <a:cubicBezTo>
                    <a:pt x="4542" y="253364"/>
                    <a:pt x="0" y="242398"/>
                    <a:pt x="0" y="230963"/>
                  </a:cubicBezTo>
                  <a:lnTo>
                    <a:pt x="0" y="43113"/>
                  </a:lnTo>
                  <a:cubicBezTo>
                    <a:pt x="0" y="31679"/>
                    <a:pt x="4542" y="20713"/>
                    <a:pt x="12628" y="12628"/>
                  </a:cubicBezTo>
                  <a:cubicBezTo>
                    <a:pt x="20713" y="4542"/>
                    <a:pt x="31679" y="0"/>
                    <a:pt x="43113" y="0"/>
                  </a:cubicBezTo>
                  <a:close/>
                </a:path>
              </a:pathLst>
            </a:custGeom>
            <a:solidFill>
              <a:srgbClr val="F1F1E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553147" y="3448767"/>
            <a:ext cx="9940738" cy="73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54"/>
              </a:lnSpc>
            </a:pPr>
            <a:r>
              <a:rPr lang="en-US" sz="4324" spc="17">
                <a:solidFill>
                  <a:srgbClr val="2A8D87"/>
                </a:solidFill>
                <a:latin typeface="Barlow"/>
              </a:rPr>
              <a:t>Retour d'EXpérience en Entreprise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95163" y="8528244"/>
            <a:ext cx="9278359" cy="48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785">
                <a:solidFill>
                  <a:srgbClr val="000000"/>
                </a:solidFill>
                <a:latin typeface="Barlow"/>
              </a:rPr>
              <a:t>Antoine SENOT-LEPERE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553147" y="8025709"/>
            <a:ext cx="1559354" cy="155935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DAFsRDwUKcs</dc:identifier>
  <dcterms:modified xsi:type="dcterms:W3CDTF">2011-08-01T06:04:30Z</dcterms:modified>
  <cp:revision>1</cp:revision>
  <dc:title>Retour d'EXpérience en Entreprise</dc:title>
</cp:coreProperties>
</file>