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5" r:id="rId1"/>
  </p:sldMasterIdLst>
  <p:notesMasterIdLst>
    <p:notesMasterId r:id="rId11"/>
  </p:notes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0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0E53E-699E-4BA5-8D15-40EB6EA7E095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B5D23-A81F-427E-93BF-34CC20B5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9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C196-FD05-4314-97D2-8EFBBC0C59DF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8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6A70-60C9-4FEE-B8A3-5420164A5029}" type="datetime1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44B7-9B7F-41C1-846C-5A725E342C9C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2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FDFE-192A-4A8C-966F-D378B5880824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16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3D49-4497-4C6A-A302-34975541C622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93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C09C-D7A3-42B5-B62F-8671D111D401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65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22A-B120-43BE-A93A-66B4DAEEF8C6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6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22B1-1002-4DC9-8DE9-4531549E2D0B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70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23029-FF9F-4C32-AFC2-CB7BAAA3988B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1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676" y="190501"/>
            <a:ext cx="9926348" cy="63153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215782"/>
            <a:ext cx="1143000" cy="365125"/>
          </a:xfrm>
        </p:spPr>
        <p:txBody>
          <a:bodyPr/>
          <a:lstStyle/>
          <a:p>
            <a:fld id="{B00EE8EF-0DC1-4A27-81BB-7AC14F7A7CA1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6215782"/>
            <a:ext cx="7084177" cy="365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6199638"/>
            <a:ext cx="551167" cy="365125"/>
          </a:xfrm>
        </p:spPr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9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C42D-34FA-4167-B9E2-9D84A49E0F6E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DB62-23ED-46FC-BE6F-33D0F3F5B270}" type="datetime1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5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EF8B-7D93-4DFA-B192-123430AA0750}" type="datetime1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5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E5C2-84B2-421D-8DC5-FEA39FF06889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2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86E-3AA3-4880-A328-EF311237E5A7}" type="datetime1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3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FEA1-DBA2-4A59-9575-7A122756FDDF}" type="datetime1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DD66-84EB-42BD-B53D-CC1DE02BBAB0}" type="datetime1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0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DDEA65-2595-4FF5-9938-417B991E3A2C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391C-BE9D-4FA6-B305-11391AA3F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DATA ENGINEERING </a:t>
            </a:r>
            <a:r>
              <a:rPr lang="hu-HU" sz="13800" dirty="0"/>
              <a:t>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0B0A1-F1F2-4907-ACB2-71AE924DD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2164388"/>
          </a:xfrm>
        </p:spPr>
        <p:txBody>
          <a:bodyPr/>
          <a:lstStyle/>
          <a:p>
            <a:pPr algn="l"/>
            <a:r>
              <a:rPr lang="en-US" sz="2400" dirty="0"/>
              <a:t>Different Shapes of Data</a:t>
            </a:r>
          </a:p>
          <a:p>
            <a:br>
              <a:rPr lang="hu-HU" dirty="0"/>
            </a:br>
            <a:r>
              <a:rPr lang="hu-HU" dirty="0"/>
              <a:t>VIKTÓRIA MÉSZÁROS</a:t>
            </a:r>
          </a:p>
          <a:p>
            <a:r>
              <a:rPr lang="hu-HU" dirty="0"/>
              <a:t>BRÚNÓ HELMECZY</a:t>
            </a:r>
          </a:p>
          <a:p>
            <a:r>
              <a:rPr lang="hu-HU" dirty="0"/>
              <a:t>ATTILA SERFŐZŐ</a:t>
            </a:r>
            <a:endParaRPr lang="en-US" dirty="0"/>
          </a:p>
        </p:txBody>
      </p:sp>
      <p:pic>
        <p:nvPicPr>
          <p:cNvPr id="2050" name="Picture 2" descr="Central European University - Wikipedia">
            <a:extLst>
              <a:ext uri="{FF2B5EF4-FFF2-40B4-BE49-F238E27FC236}">
                <a16:creationId xmlns:a16="http://schemas.microsoft.com/office/drawing/2014/main" id="{1A57209D-48BC-42C4-8828-278EF8EB5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1" y="128211"/>
            <a:ext cx="1589314" cy="158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50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AA92-36CE-4961-9DF2-16768A01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C68D5-D14C-4E3F-A94F-98FFF3ECD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675" y="1671782"/>
            <a:ext cx="2939907" cy="3836392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What is the association pattern between Countries’ Satisfaction Scores and:</a:t>
            </a:r>
          </a:p>
          <a:p>
            <a:pPr marL="0" indent="0"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GDP per capita</a:t>
            </a: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Greenhouse Emission</a:t>
            </a: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Life Expectancy</a:t>
            </a: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Employment Rate</a:t>
            </a: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Weekly Working hours</a:t>
            </a:r>
            <a:endParaRPr lang="hu-HU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11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</a:t>
            </a:r>
            <a:r>
              <a:rPr lang="hu-HU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opulation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EEAFE-25E7-4206-AFF5-90C591BF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Data Engineering 2 | </a:t>
            </a:r>
            <a:r>
              <a:rPr lang="en-US" dirty="0" err="1"/>
              <a:t>Viktória</a:t>
            </a:r>
            <a:r>
              <a:rPr lang="en-US" dirty="0"/>
              <a:t> </a:t>
            </a:r>
            <a:r>
              <a:rPr lang="en-US" dirty="0" err="1"/>
              <a:t>Mészáros</a:t>
            </a:r>
            <a:r>
              <a:rPr lang="en-US" dirty="0"/>
              <a:t>, </a:t>
            </a:r>
            <a:r>
              <a:rPr lang="en-US" dirty="0" err="1"/>
              <a:t>Brúnó</a:t>
            </a:r>
            <a:r>
              <a:rPr lang="en-US" dirty="0"/>
              <a:t> </a:t>
            </a:r>
            <a:r>
              <a:rPr lang="en-US" dirty="0" err="1"/>
              <a:t>Helmeczy</a:t>
            </a:r>
            <a:r>
              <a:rPr lang="en-US" dirty="0"/>
              <a:t>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E6642-B0DA-489A-BEED-387F11F0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8E99D-A4A0-4197-B828-8AFACD58E520}"/>
              </a:ext>
            </a:extLst>
          </p:cNvPr>
          <p:cNvSpPr txBox="1"/>
          <p:nvPr/>
        </p:nvSpPr>
        <p:spPr>
          <a:xfrm>
            <a:off x="1576675" y="1246619"/>
            <a:ext cx="293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Analysis Question</a:t>
            </a:r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87C5669B-BB28-462E-A03F-0030D407AB6C}"/>
              </a:ext>
            </a:extLst>
          </p:cNvPr>
          <p:cNvSpPr/>
          <p:nvPr/>
        </p:nvSpPr>
        <p:spPr>
          <a:xfrm rot="16200000">
            <a:off x="4375016" y="2120021"/>
            <a:ext cx="3836390" cy="2939907"/>
          </a:xfrm>
          <a:prstGeom prst="flowChartOffpageConnector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46800" tIns="72000" rIns="46800" bIns="72000" rtlCol="0" anchor="ctr"/>
          <a:lstStyle/>
          <a:p>
            <a:pPr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Collected data from 2 sources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, the Eurostat-, &amp; World Development Indicators’ (WDI) and utilized 3 methods</a:t>
            </a:r>
          </a:p>
          <a:p>
            <a:pPr marL="628650" lvl="1" indent="-171450" algn="just" fontAlgn="base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SQL</a:t>
            </a:r>
          </a:p>
          <a:p>
            <a:pPr marL="628650" lvl="1" indent="-171450" algn="just" fontAlgn="base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R</a:t>
            </a:r>
          </a:p>
          <a:p>
            <a:pPr marL="628650" lvl="1" indent="-171450" algn="just" fontAlgn="base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API in KNIME</a:t>
            </a:r>
          </a:p>
          <a:p>
            <a:pPr marL="628650" lvl="1" indent="-171450" algn="just" fontAlgn="base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628650" lvl="1" indent="-171450" algn="just" fontAlgn="base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 fontAlgn="base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Automated </a:t>
            </a:r>
            <a:r>
              <a:rPr lang="hu-HU" sz="1100" dirty="0">
                <a:solidFill>
                  <a:srgbClr val="000000"/>
                </a:solidFill>
                <a:latin typeface="Verdana" panose="020B0604030504040204" pitchFamily="34" charset="0"/>
              </a:rPr>
              <a:t>KNIME </a:t>
            </a:r>
            <a:r>
              <a:rPr lang="hu-HU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based</a:t>
            </a:r>
            <a:r>
              <a:rPr lang="hu-HU" sz="11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workflow creating scatterplots and linear regression after some clicks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231C38-6F43-4710-B966-495F92122B70}"/>
              </a:ext>
            </a:extLst>
          </p:cNvPr>
          <p:cNvSpPr txBox="1">
            <a:spLocks/>
          </p:cNvSpPr>
          <p:nvPr/>
        </p:nvSpPr>
        <p:spPr>
          <a:xfrm>
            <a:off x="8069839" y="1671780"/>
            <a:ext cx="2939907" cy="383639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100" dirty="0">
                <a:solidFill>
                  <a:srgbClr val="000000"/>
                </a:solidFill>
                <a:latin typeface="Verdana" panose="020B0604030504040204" pitchFamily="34" charset="0"/>
              </a:rPr>
              <a:t>xxx</a:t>
            </a:r>
            <a:endParaRPr 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682AD-7FE5-4E2B-A982-DB0F9C10F830}"/>
              </a:ext>
            </a:extLst>
          </p:cNvPr>
          <p:cNvSpPr txBox="1"/>
          <p:nvPr/>
        </p:nvSpPr>
        <p:spPr>
          <a:xfrm>
            <a:off x="4823257" y="1246619"/>
            <a:ext cx="293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81397-6D10-4C3A-ABB7-475342090E00}"/>
              </a:ext>
            </a:extLst>
          </p:cNvPr>
          <p:cNvSpPr txBox="1"/>
          <p:nvPr/>
        </p:nvSpPr>
        <p:spPr>
          <a:xfrm>
            <a:off x="8069839" y="1241917"/>
            <a:ext cx="293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Results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221F65-AE03-48F8-925A-AE7E127A878C}"/>
              </a:ext>
            </a:extLst>
          </p:cNvPr>
          <p:cNvCxnSpPr>
            <a:cxnSpLocks/>
          </p:cNvCxnSpPr>
          <p:nvPr/>
        </p:nvCxnSpPr>
        <p:spPr>
          <a:xfrm>
            <a:off x="4823257" y="4031343"/>
            <a:ext cx="280944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1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615B-9544-4A20-B3B2-E396E50B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8734-86D7-4785-B472-F7B63368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4057E-96EE-4EAC-8351-AB21072A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Engineering 2 | </a:t>
            </a:r>
            <a:r>
              <a:rPr lang="en-US" dirty="0" err="1"/>
              <a:t>Viktória</a:t>
            </a:r>
            <a:r>
              <a:rPr lang="en-US" dirty="0"/>
              <a:t> </a:t>
            </a:r>
            <a:r>
              <a:rPr lang="en-US" dirty="0" err="1"/>
              <a:t>Mészáros</a:t>
            </a:r>
            <a:r>
              <a:rPr lang="en-US" dirty="0"/>
              <a:t>, </a:t>
            </a:r>
            <a:r>
              <a:rPr lang="en-US" dirty="0" err="1"/>
              <a:t>Brúnó</a:t>
            </a:r>
            <a:r>
              <a:rPr lang="en-US" dirty="0"/>
              <a:t> </a:t>
            </a:r>
            <a:r>
              <a:rPr lang="en-US" dirty="0" err="1"/>
              <a:t>Helmeczy</a:t>
            </a:r>
            <a:r>
              <a:rPr lang="en-US" dirty="0"/>
              <a:t>, Attila Serfőző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50CD6AC-138F-4426-B4CB-09AEABEC8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" t="4772" r="1016" b="1745"/>
          <a:stretch/>
        </p:blipFill>
        <p:spPr>
          <a:xfrm>
            <a:off x="1576676" y="1347837"/>
            <a:ext cx="9926347" cy="425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B843-AC3E-4E39-9D0B-5BF0FD8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 - SQL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D0E70-3139-4236-8C6F-F1B5F5FE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CE110-B3A7-42E5-91C9-7DB08BF6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289A36-E120-477B-80E5-867508E53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135" y="457200"/>
            <a:ext cx="3555527" cy="34408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20B77A-7DFE-4598-8537-A474C8315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219" y="4164732"/>
            <a:ext cx="3567443" cy="174451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D12C96-7D0A-4BBC-B2DA-BE3CC76D6328}"/>
              </a:ext>
            </a:extLst>
          </p:cNvPr>
          <p:cNvSpPr/>
          <p:nvPr/>
        </p:nvSpPr>
        <p:spPr>
          <a:xfrm>
            <a:off x="1576676" y="1051936"/>
            <a:ext cx="2373024" cy="631536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Download data from Eurostat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BD1BFC-44EE-4E1A-A955-E6FCB737B0DD}"/>
              </a:ext>
            </a:extLst>
          </p:cNvPr>
          <p:cNvSpPr/>
          <p:nvPr/>
        </p:nvSpPr>
        <p:spPr>
          <a:xfrm>
            <a:off x="2173576" y="2038396"/>
            <a:ext cx="2373024" cy="77304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Read data into KNIME Write out data to the SQL Upload folder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E27337-C093-49E8-9E41-EB695C95BDCE}"/>
              </a:ext>
            </a:extLst>
          </p:cNvPr>
          <p:cNvSpPr/>
          <p:nvPr/>
        </p:nvSpPr>
        <p:spPr>
          <a:xfrm>
            <a:off x="2910354" y="3166360"/>
            <a:ext cx="2563346" cy="77304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Run SQL load code and create an Analytics layer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243CCB7-BA48-48A2-9965-91FD5B8D41AC}"/>
              </a:ext>
            </a:extLst>
          </p:cNvPr>
          <p:cNvSpPr/>
          <p:nvPr/>
        </p:nvSpPr>
        <p:spPr>
          <a:xfrm>
            <a:off x="3532654" y="4294324"/>
            <a:ext cx="2563346" cy="77304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Configure SQL in KNIME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6EA5BE8-0418-4222-A4A1-7E8C7C98FC65}"/>
              </a:ext>
            </a:extLst>
          </p:cNvPr>
          <p:cNvSpPr/>
          <p:nvPr/>
        </p:nvSpPr>
        <p:spPr>
          <a:xfrm>
            <a:off x="4526264" y="5422287"/>
            <a:ext cx="2563346" cy="77304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Load in the relational database into KNIME</a:t>
            </a:r>
          </a:p>
        </p:txBody>
      </p:sp>
      <p:pic>
        <p:nvPicPr>
          <p:cNvPr id="4100" name="Picture 4" descr="MySQL and Moodle - ElearningWorld.org">
            <a:extLst>
              <a:ext uri="{FF2B5EF4-FFF2-40B4-BE49-F238E27FC236}">
                <a16:creationId xmlns:a16="http://schemas.microsoft.com/office/drawing/2014/main" id="{4A2C629C-22F8-4E90-AB41-9C4A9457A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700" y="323324"/>
            <a:ext cx="1280454" cy="85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46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B843-AC3E-4E39-9D0B-5BF0FD81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676" y="190501"/>
            <a:ext cx="9926348" cy="631536"/>
          </a:xfrm>
        </p:spPr>
        <p:txBody>
          <a:bodyPr/>
          <a:lstStyle/>
          <a:p>
            <a:r>
              <a:rPr lang="en-US" dirty="0"/>
              <a:t>Data Collection - API </a:t>
            </a:r>
          </a:p>
        </p:txBody>
      </p:sp>
      <p:sp>
        <p:nvSpPr>
          <p:cNvPr id="66" name="Content Placeholder 65">
            <a:extLst>
              <a:ext uri="{FF2B5EF4-FFF2-40B4-BE49-F238E27FC236}">
                <a16:creationId xmlns:a16="http://schemas.microsoft.com/office/drawing/2014/main" id="{322FF3D7-A139-4350-86D9-91E0D650B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349" y="1259324"/>
            <a:ext cx="6121719" cy="2992313"/>
          </a:xfrm>
        </p:spPr>
        <p:txBody>
          <a:bodyPr>
            <a:normAutofit/>
          </a:bodyPr>
          <a:lstStyle/>
          <a:p>
            <a:r>
              <a:rPr lang="en-US" sz="2000" dirty="0"/>
              <a:t>In order to easily connect various datasets</a:t>
            </a:r>
            <a:br>
              <a:rPr lang="en-US" sz="2000" dirty="0"/>
            </a:br>
            <a:r>
              <a:rPr lang="en-US" sz="2000" dirty="0"/>
              <a:t>we use ISO2 country codes</a:t>
            </a:r>
          </a:p>
          <a:p>
            <a:r>
              <a:rPr lang="en-US" sz="2000" dirty="0"/>
              <a:t>Also used API for downloading the Y variable </a:t>
            </a:r>
            <a:r>
              <a:rPr lang="en-US" sz="2000" dirty="0" err="1"/>
              <a:t>Avg.rate</a:t>
            </a:r>
            <a:r>
              <a:rPr lang="en-US" sz="2000" dirty="0"/>
              <a:t> of </a:t>
            </a:r>
            <a:r>
              <a:rPr lang="en-US" sz="2000" dirty="0" err="1"/>
              <a:t>satisfation</a:t>
            </a:r>
            <a:endParaRPr lang="en-US" sz="2000" dirty="0"/>
          </a:p>
          <a:p>
            <a:r>
              <a:rPr lang="en-US" sz="2000" dirty="0"/>
              <a:t>We used Eurostat query builder and postman</a:t>
            </a:r>
          </a:p>
          <a:p>
            <a:r>
              <a:rPr lang="en-US" sz="2000" dirty="0"/>
              <a:t>Results were JSON files, so we transformed it into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D0E70-3139-4236-8C6F-F1B5F5FE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6215782"/>
            <a:ext cx="7084177" cy="365125"/>
          </a:xfrm>
        </p:spPr>
        <p:txBody>
          <a:bodyPr/>
          <a:lstStyle/>
          <a:p>
            <a:r>
              <a:rPr lang="en-US" dirty="0"/>
              <a:t>Data Engineering 2 | </a:t>
            </a:r>
            <a:r>
              <a:rPr lang="en-US" dirty="0" err="1"/>
              <a:t>Viktória</a:t>
            </a:r>
            <a:r>
              <a:rPr lang="en-US" dirty="0"/>
              <a:t> </a:t>
            </a:r>
            <a:r>
              <a:rPr lang="en-US" dirty="0" err="1"/>
              <a:t>Mészáros</a:t>
            </a:r>
            <a:r>
              <a:rPr lang="en-US" dirty="0"/>
              <a:t>, </a:t>
            </a:r>
            <a:r>
              <a:rPr lang="en-US" dirty="0" err="1"/>
              <a:t>Brúnó</a:t>
            </a:r>
            <a:r>
              <a:rPr lang="en-US" dirty="0"/>
              <a:t> </a:t>
            </a:r>
            <a:r>
              <a:rPr lang="en-US" dirty="0" err="1"/>
              <a:t>Helmeczy</a:t>
            </a:r>
            <a:r>
              <a:rPr lang="en-US" dirty="0"/>
              <a:t>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CE110-B3A7-42E5-91C9-7DB08BF6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199638"/>
            <a:ext cx="551167" cy="365125"/>
          </a:xfrm>
        </p:spPr>
        <p:txBody>
          <a:bodyPr/>
          <a:lstStyle/>
          <a:p>
            <a:fld id="{C5EA75CF-639A-4996-856D-6F4510F0188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8" name="Picture 6" descr="Postman Branding — Ash Guillaume">
            <a:extLst>
              <a:ext uri="{FF2B5EF4-FFF2-40B4-BE49-F238E27FC236}">
                <a16:creationId xmlns:a16="http://schemas.microsoft.com/office/drawing/2014/main" id="{B43B786B-6EF8-4687-899A-9527F27AD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67"/>
          <a:stretch/>
        </p:blipFill>
        <p:spPr bwMode="auto">
          <a:xfrm>
            <a:off x="9004300" y="161945"/>
            <a:ext cx="2754006" cy="132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DE10C3-A886-4D1F-9A8C-87C2B3917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785" y="1695450"/>
            <a:ext cx="3860521" cy="15704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0AD15E-2296-47D5-9528-996B24C76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530" y="3434551"/>
            <a:ext cx="3863776" cy="1493602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A0B9E494-E377-44CE-BB1F-B988B4E64A0A}"/>
              </a:ext>
            </a:extLst>
          </p:cNvPr>
          <p:cNvGrpSpPr/>
          <p:nvPr/>
        </p:nvGrpSpPr>
        <p:grpSpPr>
          <a:xfrm>
            <a:off x="999871" y="4352720"/>
            <a:ext cx="6652197" cy="1376681"/>
            <a:chOff x="1348803" y="1562043"/>
            <a:chExt cx="6652197" cy="137668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2E20C89-7413-49E7-90AC-E4ED1E1AB7B4}"/>
                </a:ext>
              </a:extLst>
            </p:cNvPr>
            <p:cNvGrpSpPr/>
            <p:nvPr/>
          </p:nvGrpSpPr>
          <p:grpSpPr>
            <a:xfrm>
              <a:off x="1453832" y="1767147"/>
              <a:ext cx="6426836" cy="1171577"/>
              <a:chOff x="0" y="0"/>
              <a:chExt cx="6426873" cy="1172045"/>
            </a:xfrm>
          </p:grpSpPr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DD15ED1D-B709-4454-AB50-1D884490F0A4}"/>
                  </a:ext>
                </a:extLst>
              </p:cNvPr>
              <p:cNvSpPr/>
              <p:nvPr/>
            </p:nvSpPr>
            <p:spPr>
              <a:xfrm rot="16200000">
                <a:off x="1111385" y="-1108582"/>
                <a:ext cx="189230" cy="2412000"/>
              </a:xfrm>
              <a:prstGeom prst="leftBrace">
                <a:avLst>
                  <a:gd name="adj1" fmla="val 47591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0" name="Left Brace 39">
                <a:extLst>
                  <a:ext uri="{FF2B5EF4-FFF2-40B4-BE49-F238E27FC236}">
                    <a16:creationId xmlns:a16="http://schemas.microsoft.com/office/drawing/2014/main" id="{B6A73549-BD11-4F66-9648-A5A608FE23DD}"/>
                  </a:ext>
                </a:extLst>
              </p:cNvPr>
              <p:cNvSpPr/>
              <p:nvPr/>
            </p:nvSpPr>
            <p:spPr>
              <a:xfrm rot="16200000">
                <a:off x="2493048" y="-84474"/>
                <a:ext cx="189230" cy="359410"/>
              </a:xfrm>
              <a:prstGeom prst="leftBrace">
                <a:avLst>
                  <a:gd name="adj1" fmla="val 25626"/>
                  <a:gd name="adj2" fmla="val 5000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1" name="Left Brace 40">
                <a:extLst>
                  <a:ext uri="{FF2B5EF4-FFF2-40B4-BE49-F238E27FC236}">
                    <a16:creationId xmlns:a16="http://schemas.microsoft.com/office/drawing/2014/main" id="{96A8B3EC-5451-4A06-8D6C-E51AE054348C}"/>
                  </a:ext>
                </a:extLst>
              </p:cNvPr>
              <p:cNvSpPr/>
              <p:nvPr/>
            </p:nvSpPr>
            <p:spPr>
              <a:xfrm rot="16200000">
                <a:off x="3116666" y="-334224"/>
                <a:ext cx="189230" cy="859948"/>
              </a:xfrm>
              <a:prstGeom prst="leftBrace">
                <a:avLst>
                  <a:gd name="adj1" fmla="val 25626"/>
                  <a:gd name="adj2" fmla="val 50000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2" name="Left Brace 41">
                <a:extLst>
                  <a:ext uri="{FF2B5EF4-FFF2-40B4-BE49-F238E27FC236}">
                    <a16:creationId xmlns:a16="http://schemas.microsoft.com/office/drawing/2014/main" id="{807DA176-A51E-45A8-9553-23C685A91836}"/>
                  </a:ext>
                </a:extLst>
              </p:cNvPr>
              <p:cNvSpPr/>
              <p:nvPr/>
            </p:nvSpPr>
            <p:spPr>
              <a:xfrm rot="16200000">
                <a:off x="4915914" y="-1278176"/>
                <a:ext cx="189230" cy="2745581"/>
              </a:xfrm>
              <a:prstGeom prst="leftBrace">
                <a:avLst>
                  <a:gd name="adj1" fmla="val 47591"/>
                  <a:gd name="adj2" fmla="val 50000"/>
                </a:avLst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3" name="Text Box 2">
                <a:extLst>
                  <a:ext uri="{FF2B5EF4-FFF2-40B4-BE49-F238E27FC236}">
                    <a16:creationId xmlns:a16="http://schemas.microsoft.com/office/drawing/2014/main" id="{0A0A2ADD-615B-4793-A7FF-1DCB04856F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887" y="277427"/>
                <a:ext cx="1440815" cy="2146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9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fixed part with host URL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 Box 2">
                <a:extLst>
                  <a:ext uri="{FF2B5EF4-FFF2-40B4-BE49-F238E27FC236}">
                    <a16:creationId xmlns:a16="http://schemas.microsoft.com/office/drawing/2014/main" id="{6503532C-3300-4E16-A525-26BEB531E8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4672" y="271566"/>
                <a:ext cx="762000" cy="145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9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format + lang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 Box 2">
                <a:extLst>
                  <a:ext uri="{FF2B5EF4-FFF2-40B4-BE49-F238E27FC236}">
                    <a16:creationId xmlns:a16="http://schemas.microsoft.com/office/drawing/2014/main" id="{9318865C-9DB9-404F-8F7B-6A0AFB8012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6672" y="277427"/>
                <a:ext cx="671195" cy="1866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900" dirty="0" err="1">
                    <a:solidFill>
                      <a:srgbClr val="4472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datasetCode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 Box 2">
                <a:extLst>
                  <a:ext uri="{FF2B5EF4-FFF2-40B4-BE49-F238E27FC236}">
                    <a16:creationId xmlns:a16="http://schemas.microsoft.com/office/drawing/2014/main" id="{B8D096A4-EFB5-4119-AC99-4A5C466445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7887" y="277427"/>
                <a:ext cx="671195" cy="1866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9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filters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36DB7E1-61CA-40B7-B145-26442391125C}"/>
                  </a:ext>
                </a:extLst>
              </p:cNvPr>
              <p:cNvCxnSpPr/>
              <p:nvPr/>
            </p:nvCxnSpPr>
            <p:spPr>
              <a:xfrm>
                <a:off x="2614626" y="447412"/>
                <a:ext cx="219075" cy="23241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 Box 2">
                <a:extLst>
                  <a:ext uri="{FF2B5EF4-FFF2-40B4-BE49-F238E27FC236}">
                    <a16:creationId xmlns:a16="http://schemas.microsoft.com/office/drawing/2014/main" id="{0E112F9E-1B97-421F-9E08-AE88036C7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1533" y="722904"/>
                <a:ext cx="762000" cy="145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9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JSON + </a:t>
                </a:r>
                <a:r>
                  <a:rPr lang="en-US" sz="900" dirty="0" err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english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0A282CB-B7C8-4716-B17D-C910BB77F618}"/>
                  </a:ext>
                </a:extLst>
              </p:cNvPr>
              <p:cNvCxnSpPr/>
              <p:nvPr/>
            </p:nvCxnSpPr>
            <p:spPr>
              <a:xfrm>
                <a:off x="5041303" y="447412"/>
                <a:ext cx="219075" cy="23241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 Box 2">
                <a:extLst>
                  <a:ext uri="{FF2B5EF4-FFF2-40B4-BE49-F238E27FC236}">
                    <a16:creationId xmlns:a16="http://schemas.microsoft.com/office/drawing/2014/main" id="{82812D3F-FDB0-4262-8C6A-05C79A2F5C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1303" y="705320"/>
                <a:ext cx="1385570" cy="466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9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All sex + time frequency and units in years + 2018 + </a:t>
                </a:r>
                <a:br>
                  <a:rPr lang="en-US" sz="9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n-US" sz="9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age class is less than 1 year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7A0DC5E-46C6-43A5-86CE-54A16E102350}"/>
                </a:ext>
              </a:extLst>
            </p:cNvPr>
            <p:cNvSpPr txBox="1"/>
            <p:nvPr/>
          </p:nvSpPr>
          <p:spPr>
            <a:xfrm>
              <a:off x="1348803" y="1562043"/>
              <a:ext cx="665219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50505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</a:rPr>
                <a:t>http://ec.europa.eu/eurostat/wdds/rest/data/v2.1/json/en/demo_mlexpec?precision=1&amp;sex=T&amp;unit=YR&amp;time=2018&amp;age=Y_LT1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805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B843-AC3E-4E39-9D0B-5BF0FD8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- 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02AD-023C-4CEF-A1AA-E19AE26B8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19226"/>
            <a:ext cx="4078290" cy="895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Get Population and GDP per capita for countries from WDI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D0E70-3139-4236-8C6F-F1B5F5FE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Data Engineering 2 | </a:t>
            </a:r>
            <a:r>
              <a:rPr lang="en-US" dirty="0" err="1"/>
              <a:t>Viktória</a:t>
            </a:r>
            <a:r>
              <a:rPr lang="en-US" dirty="0"/>
              <a:t> </a:t>
            </a:r>
            <a:r>
              <a:rPr lang="en-US" dirty="0" err="1"/>
              <a:t>Mészáros</a:t>
            </a:r>
            <a:r>
              <a:rPr lang="en-US" dirty="0"/>
              <a:t>, </a:t>
            </a:r>
            <a:r>
              <a:rPr lang="en-US" dirty="0" err="1"/>
              <a:t>Brúnó</a:t>
            </a:r>
            <a:r>
              <a:rPr lang="en-US" dirty="0"/>
              <a:t> </a:t>
            </a:r>
            <a:r>
              <a:rPr lang="en-US" dirty="0" err="1"/>
              <a:t>Helmeczy</a:t>
            </a:r>
            <a:r>
              <a:rPr lang="en-US" dirty="0"/>
              <a:t>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CE110-B3A7-42E5-91C9-7DB08BF6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6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BE00CD2-CFD1-429C-92C8-D3B4D5E0B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367" y="190501"/>
            <a:ext cx="1060656" cy="82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B5CAC-DE5B-4926-8C33-6D1B69828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516273"/>
            <a:ext cx="5635623" cy="1272560"/>
          </a:xfrm>
          <a:prstGeom prst="rect">
            <a:avLst/>
          </a:prstGeom>
        </p:spPr>
      </p:pic>
      <p:pic>
        <p:nvPicPr>
          <p:cNvPr id="5124" name="Picture 4" descr="X, X Everywhere Meme - Imgflip">
            <a:extLst>
              <a:ext uri="{FF2B5EF4-FFF2-40B4-BE49-F238E27FC236}">
                <a16:creationId xmlns:a16="http://schemas.microsoft.com/office/drawing/2014/main" id="{E7385D99-DBDB-46BC-ADDE-43932E42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3216265"/>
            <a:ext cx="3654424" cy="248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90AD25-872C-4648-870A-8A0DA26A7E0F}"/>
              </a:ext>
            </a:extLst>
          </p:cNvPr>
          <p:cNvCxnSpPr/>
          <p:nvPr/>
        </p:nvCxnSpPr>
        <p:spPr>
          <a:xfrm>
            <a:off x="1484311" y="2314576"/>
            <a:ext cx="41148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AA0596C-E9C3-4355-BD86-600A22CB8797}"/>
              </a:ext>
            </a:extLst>
          </p:cNvPr>
          <p:cNvSpPr txBox="1">
            <a:spLocks/>
          </p:cNvSpPr>
          <p:nvPr/>
        </p:nvSpPr>
        <p:spPr>
          <a:xfrm>
            <a:off x="1484311" y="2464089"/>
            <a:ext cx="4078290" cy="34033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KNIME Interactive R Statistics Integration extension was needed to be added to KNIME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Also, </a:t>
            </a:r>
            <a:r>
              <a:rPr lang="en-US" sz="2000" dirty="0" err="1"/>
              <a:t>Rserve</a:t>
            </a:r>
            <a:r>
              <a:rPr lang="en-US" sz="2000" dirty="0"/>
              <a:t> R package needed to be installed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R script downloaded data with WDI package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264 observations needed to be cleaned, we used </a:t>
            </a:r>
            <a:r>
              <a:rPr lang="en-US" sz="2000" dirty="0" err="1"/>
              <a:t>tidyverse</a:t>
            </a:r>
            <a:r>
              <a:rPr lang="en-US" sz="2000" dirty="0"/>
              <a:t> package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Ended up with 184 observations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091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796D-48E5-4F14-81CB-1D81B8DD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the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0EAF-EBB0-4F61-B1C7-AD1BCA645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76351"/>
            <a:ext cx="3725865" cy="45148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9C90A-1CC1-4037-A047-1BB56A99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30FA9-F80F-409F-BDBA-15AAD0F0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44C0F4-7D1B-44C1-9369-4F752D5B5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133" y="822038"/>
            <a:ext cx="2952890" cy="33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8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2433-12D4-4D56-B3D7-C5AF64BD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&amp;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0BF9C-DFFD-4328-8E0D-CDF315AD9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BACE6-5969-4291-A72B-130FA510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FE887-F3A9-4898-8ED1-3AAF4FF4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3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8EB0-6620-4EAB-AF63-B91FCD8A1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675" y="1566719"/>
            <a:ext cx="9926348" cy="631536"/>
          </a:xfrm>
        </p:spPr>
        <p:txBody>
          <a:bodyPr>
            <a:normAutofit fontScale="90000"/>
          </a:bodyPr>
          <a:lstStyle/>
          <a:p>
            <a:pPr algn="ctr"/>
            <a:r>
              <a:rPr lang="hu-HU" sz="9600" dirty="0"/>
              <a:t>Q&amp;A?</a:t>
            </a:r>
            <a:endParaRPr lang="en-US" sz="9600" dirty="0"/>
          </a:p>
        </p:txBody>
      </p:sp>
      <p:pic>
        <p:nvPicPr>
          <p:cNvPr id="1026" name="Picture 2" descr="László Salló (MS Bus Analytics 2016): Lead Software Engineer, EPAM, Hungary  | Department of Economics and Business">
            <a:extLst>
              <a:ext uri="{FF2B5EF4-FFF2-40B4-BE49-F238E27FC236}">
                <a16:creationId xmlns:a16="http://schemas.microsoft.com/office/drawing/2014/main" id="{41CF692D-873A-488F-A809-D9C0B2E3C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849" y="267635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BC08C-2921-4871-8126-C4637850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C3EFF-93D0-4547-8F14-0FEC4727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</p:spTree>
    <p:extLst>
      <p:ext uri="{BB962C8B-B14F-4D97-AF65-F5344CB8AC3E}">
        <p14:creationId xmlns:p14="http://schemas.microsoft.com/office/powerpoint/2010/main" val="3372998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199</TotalTime>
  <Words>426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Corbel</vt:lpstr>
      <vt:lpstr>Helvetica</vt:lpstr>
      <vt:lpstr>Verdana</vt:lpstr>
      <vt:lpstr>Wingdings</vt:lpstr>
      <vt:lpstr>Parallax</vt:lpstr>
      <vt:lpstr>DATA ENGINEERING 2</vt:lpstr>
      <vt:lpstr>Executive Summary</vt:lpstr>
      <vt:lpstr>Workflow</vt:lpstr>
      <vt:lpstr>Data Collection - SQL</vt:lpstr>
      <vt:lpstr>Data Collection - API </vt:lpstr>
      <vt:lpstr>Data Collection - R </vt:lpstr>
      <vt:lpstr>Joining the datasets</vt:lpstr>
      <vt:lpstr>Analytics &amp; Visualization</vt:lpstr>
      <vt:lpstr>Q&amp;A?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2</dc:title>
  <dc:creator>Attila0417@sulid.hu</dc:creator>
  <cp:lastModifiedBy>Attila0417@sulid.hu</cp:lastModifiedBy>
  <cp:revision>15</cp:revision>
  <dcterms:created xsi:type="dcterms:W3CDTF">2020-12-11T18:12:44Z</dcterms:created>
  <dcterms:modified xsi:type="dcterms:W3CDTF">2020-12-11T21:34:20Z</dcterms:modified>
</cp:coreProperties>
</file>