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5" r:id="rId5"/>
    <p:sldId id="274" r:id="rId6"/>
    <p:sldId id="285" r:id="rId7"/>
    <p:sldId id="286" r:id="rId8"/>
    <p:sldId id="273" r:id="rId9"/>
    <p:sldId id="276" r:id="rId10"/>
    <p:sldId id="280" r:id="rId11"/>
    <p:sldId id="284" r:id="rId12"/>
    <p:sldId id="281" r:id="rId13"/>
    <p:sldId id="283" r:id="rId14"/>
    <p:sldId id="282" r:id="rId15"/>
    <p:sldId id="279" r:id="rId16"/>
    <p:sldId id="278" r:id="rId17"/>
    <p:sldId id="277" r:id="rId18"/>
    <p:sldId id="272" r:id="rId19"/>
    <p:sldId id="271"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assirifatima@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alassirifatima@gmail.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352638" y="1662588"/>
            <a:ext cx="8873711" cy="4062651"/>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1"/>
                </a:solidFill>
              </a:rPr>
              <a:t>G2M insight for Cab Investment firm </a:t>
            </a:r>
          </a:p>
          <a:p>
            <a:endParaRPr lang="en-US" sz="4000" dirty="0"/>
          </a:p>
          <a:p>
            <a:r>
              <a:rPr lang="en-US" sz="2800" b="1" dirty="0">
                <a:solidFill>
                  <a:schemeClr val="bg1"/>
                </a:solidFill>
              </a:rPr>
              <a:t>Date: 16/10/2022</a:t>
            </a:r>
          </a:p>
          <a:p>
            <a:endParaRPr lang="en-US" sz="2800" b="1" dirty="0"/>
          </a:p>
          <a:p>
            <a:r>
              <a:rPr lang="en-US" sz="2800" b="1" dirty="0">
                <a:solidFill>
                  <a:schemeClr val="bg1"/>
                </a:solidFill>
              </a:rPr>
              <a:t>Username: </a:t>
            </a:r>
            <a:r>
              <a:rPr lang="en-US" sz="2800" b="1" dirty="0">
                <a:solidFill>
                  <a:schemeClr val="bg1"/>
                </a:solidFill>
                <a:hlinkClick r:id="rId3">
                  <a:extLst>
                    <a:ext uri="{A12FA001-AC4F-418D-AE19-62706E023703}">
                      <ahyp:hlinkClr xmlns:ahyp="http://schemas.microsoft.com/office/drawing/2018/hyperlinkcolor" val="tx"/>
                    </a:ext>
                  </a:extLst>
                </a:hlinkClick>
              </a:rPr>
              <a:t>alassirifatima@gmail.com</a:t>
            </a:r>
            <a:endParaRPr lang="en-US" sz="2800" b="1" dirty="0">
              <a:solidFill>
                <a:schemeClr val="bg1"/>
              </a:solidFill>
            </a:endParaRPr>
          </a:p>
          <a:p>
            <a:r>
              <a:rPr lang="en-US" sz="2800" b="1" dirty="0">
                <a:solidFill>
                  <a:schemeClr val="bg1"/>
                </a:solidFill>
              </a:rPr>
              <a:t>LISUM14: 30Sep – 30 Dec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0137CA-4185-BB05-45D4-AFA987ED977A}"/>
              </a:ext>
            </a:extLst>
          </p:cNvPr>
          <p:cNvSpPr txBox="1">
            <a:spLocks/>
          </p:cNvSpPr>
          <p:nvPr/>
        </p:nvSpPr>
        <p:spPr>
          <a:xfrm rot="5400000">
            <a:off x="5596113" y="-5809398"/>
            <a:ext cx="1081671" cy="12191999"/>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rgbClr val="FF6600"/>
                </a:solidFill>
              </a:rPr>
              <a:t>  EDA  - Gender Analysis 2</a:t>
            </a:r>
            <a:endParaRPr lang="en-US" b="1" dirty="0">
              <a:solidFill>
                <a:srgbClr val="FF6600"/>
              </a:solidFill>
            </a:endParaRPr>
          </a:p>
        </p:txBody>
      </p:sp>
      <p:pic>
        <p:nvPicPr>
          <p:cNvPr id="5" name="Picture 4">
            <a:extLst>
              <a:ext uri="{FF2B5EF4-FFF2-40B4-BE49-F238E27FC236}">
                <a16:creationId xmlns:a16="http://schemas.microsoft.com/office/drawing/2014/main" id="{D14950A4-4D2C-20D5-99F5-2EF051A34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932" y="6071651"/>
            <a:ext cx="1654627" cy="994232"/>
          </a:xfrm>
          <a:prstGeom prst="rect">
            <a:avLst/>
          </a:prstGeom>
        </p:spPr>
      </p:pic>
      <p:sp>
        <p:nvSpPr>
          <p:cNvPr id="6" name="TextBox 5">
            <a:extLst>
              <a:ext uri="{FF2B5EF4-FFF2-40B4-BE49-F238E27FC236}">
                <a16:creationId xmlns:a16="http://schemas.microsoft.com/office/drawing/2014/main" id="{FEE908A1-3601-2F15-755F-B8EF7132D23D}"/>
              </a:ext>
            </a:extLst>
          </p:cNvPr>
          <p:cNvSpPr txBox="1"/>
          <p:nvPr/>
        </p:nvSpPr>
        <p:spPr>
          <a:xfrm>
            <a:off x="547212" y="5606533"/>
            <a:ext cx="10799213" cy="646331"/>
          </a:xfrm>
          <a:prstGeom prst="rect">
            <a:avLst/>
          </a:prstGeom>
          <a:noFill/>
        </p:spPr>
        <p:txBody>
          <a:bodyPr wrap="square">
            <a:spAutoFit/>
          </a:bodyPr>
          <a:lstStyle/>
          <a:p>
            <a:pPr marL="285750" indent="-285750">
              <a:buFont typeface="Wingdings" panose="05000000000000000000" pitchFamily="2" charset="2"/>
              <a:buChar char="v"/>
            </a:pPr>
            <a:r>
              <a:rPr lang="en-US" dirty="0"/>
              <a:t>f</a:t>
            </a:r>
          </a:p>
          <a:p>
            <a:pPr marL="285750" indent="-285750">
              <a:buFont typeface="Wingdings" panose="05000000000000000000" pitchFamily="2" charset="2"/>
              <a:buChar char="v"/>
            </a:pPr>
            <a:r>
              <a:rPr lang="en-US" dirty="0"/>
              <a:t>Th</a:t>
            </a:r>
          </a:p>
        </p:txBody>
      </p:sp>
      <p:pic>
        <p:nvPicPr>
          <p:cNvPr id="2" name="Picture 1">
            <a:extLst>
              <a:ext uri="{FF2B5EF4-FFF2-40B4-BE49-F238E27FC236}">
                <a16:creationId xmlns:a16="http://schemas.microsoft.com/office/drawing/2014/main" id="{85CCB094-10A2-92BB-DAE0-CFF9793B21AC}"/>
              </a:ext>
            </a:extLst>
          </p:cNvPr>
          <p:cNvPicPr>
            <a:picLocks noChangeAspect="1"/>
          </p:cNvPicPr>
          <p:nvPr/>
        </p:nvPicPr>
        <p:blipFill>
          <a:blip r:embed="rId3"/>
          <a:stretch>
            <a:fillRect/>
          </a:stretch>
        </p:blipFill>
        <p:spPr>
          <a:xfrm>
            <a:off x="547212" y="1292555"/>
            <a:ext cx="11125200" cy="4991100"/>
          </a:xfrm>
          <a:prstGeom prst="rect">
            <a:avLst/>
          </a:prstGeom>
        </p:spPr>
      </p:pic>
    </p:spTree>
    <p:extLst>
      <p:ext uri="{BB962C8B-B14F-4D97-AF65-F5344CB8AC3E}">
        <p14:creationId xmlns:p14="http://schemas.microsoft.com/office/powerpoint/2010/main" val="761482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0137CA-4185-BB05-45D4-AFA987ED977A}"/>
              </a:ext>
            </a:extLst>
          </p:cNvPr>
          <p:cNvSpPr txBox="1">
            <a:spLocks/>
          </p:cNvSpPr>
          <p:nvPr/>
        </p:nvSpPr>
        <p:spPr>
          <a:xfrm rot="5400000">
            <a:off x="5596113" y="-5809398"/>
            <a:ext cx="1081671" cy="12191999"/>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rgbClr val="FF6600"/>
                </a:solidFill>
              </a:rPr>
              <a:t>  EDA  - Profit Analysis 1</a:t>
            </a:r>
            <a:endParaRPr lang="en-US" b="1" dirty="0">
              <a:solidFill>
                <a:srgbClr val="FF6600"/>
              </a:solidFill>
            </a:endParaRPr>
          </a:p>
        </p:txBody>
      </p:sp>
      <p:pic>
        <p:nvPicPr>
          <p:cNvPr id="5" name="Picture 4">
            <a:extLst>
              <a:ext uri="{FF2B5EF4-FFF2-40B4-BE49-F238E27FC236}">
                <a16:creationId xmlns:a16="http://schemas.microsoft.com/office/drawing/2014/main" id="{D14950A4-4D2C-20D5-99F5-2EF051A34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932" y="6071651"/>
            <a:ext cx="1654627" cy="994232"/>
          </a:xfrm>
          <a:prstGeom prst="rect">
            <a:avLst/>
          </a:prstGeom>
        </p:spPr>
      </p:pic>
      <p:sp>
        <p:nvSpPr>
          <p:cNvPr id="6" name="TextBox 5">
            <a:extLst>
              <a:ext uri="{FF2B5EF4-FFF2-40B4-BE49-F238E27FC236}">
                <a16:creationId xmlns:a16="http://schemas.microsoft.com/office/drawing/2014/main" id="{FEE908A1-3601-2F15-755F-B8EF7132D23D}"/>
              </a:ext>
            </a:extLst>
          </p:cNvPr>
          <p:cNvSpPr txBox="1"/>
          <p:nvPr/>
        </p:nvSpPr>
        <p:spPr>
          <a:xfrm>
            <a:off x="547212" y="5606533"/>
            <a:ext cx="10799213" cy="369332"/>
          </a:xfrm>
          <a:prstGeom prst="rect">
            <a:avLst/>
          </a:prstGeom>
          <a:noFill/>
        </p:spPr>
        <p:txBody>
          <a:bodyPr wrap="square">
            <a:spAutoFit/>
          </a:bodyPr>
          <a:lstStyle/>
          <a:p>
            <a:pPr marL="285750" indent="-285750">
              <a:buFont typeface="Wingdings" panose="05000000000000000000" pitchFamily="2" charset="2"/>
              <a:buChar char="v"/>
            </a:pPr>
            <a:r>
              <a:rPr lang="en-US" dirty="0"/>
              <a:t>The Profit Analysis shows that Yellow Cab earned more profit  through years</a:t>
            </a:r>
          </a:p>
        </p:txBody>
      </p:sp>
      <p:pic>
        <p:nvPicPr>
          <p:cNvPr id="2" name="Picture 1">
            <a:extLst>
              <a:ext uri="{FF2B5EF4-FFF2-40B4-BE49-F238E27FC236}">
                <a16:creationId xmlns:a16="http://schemas.microsoft.com/office/drawing/2014/main" id="{7D41D97A-CD6B-F44F-B9B5-338810B8EF59}"/>
              </a:ext>
            </a:extLst>
          </p:cNvPr>
          <p:cNvPicPr>
            <a:picLocks noChangeAspect="1"/>
          </p:cNvPicPr>
          <p:nvPr/>
        </p:nvPicPr>
        <p:blipFill>
          <a:blip r:embed="rId3"/>
          <a:stretch>
            <a:fillRect/>
          </a:stretch>
        </p:blipFill>
        <p:spPr>
          <a:xfrm>
            <a:off x="537381" y="977383"/>
            <a:ext cx="10982325" cy="4629150"/>
          </a:xfrm>
          <a:prstGeom prst="rect">
            <a:avLst/>
          </a:prstGeom>
        </p:spPr>
      </p:pic>
    </p:spTree>
    <p:extLst>
      <p:ext uri="{BB962C8B-B14F-4D97-AF65-F5344CB8AC3E}">
        <p14:creationId xmlns:p14="http://schemas.microsoft.com/office/powerpoint/2010/main" val="87855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0137CA-4185-BB05-45D4-AFA987ED977A}"/>
              </a:ext>
            </a:extLst>
          </p:cNvPr>
          <p:cNvSpPr txBox="1">
            <a:spLocks/>
          </p:cNvSpPr>
          <p:nvPr/>
        </p:nvSpPr>
        <p:spPr>
          <a:xfrm rot="5400000">
            <a:off x="5596113" y="-5809398"/>
            <a:ext cx="1081671" cy="12191999"/>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rgbClr val="FF6600"/>
                </a:solidFill>
              </a:rPr>
              <a:t>  EDA  - Profit Analysis 2</a:t>
            </a:r>
            <a:endParaRPr lang="en-US" b="1" dirty="0">
              <a:solidFill>
                <a:srgbClr val="FF6600"/>
              </a:solidFill>
            </a:endParaRPr>
          </a:p>
        </p:txBody>
      </p:sp>
      <p:pic>
        <p:nvPicPr>
          <p:cNvPr id="5" name="Picture 4">
            <a:extLst>
              <a:ext uri="{FF2B5EF4-FFF2-40B4-BE49-F238E27FC236}">
                <a16:creationId xmlns:a16="http://schemas.microsoft.com/office/drawing/2014/main" id="{D14950A4-4D2C-20D5-99F5-2EF051A34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932" y="6071651"/>
            <a:ext cx="1654627" cy="994232"/>
          </a:xfrm>
          <a:prstGeom prst="rect">
            <a:avLst/>
          </a:prstGeom>
        </p:spPr>
      </p:pic>
      <p:sp>
        <p:nvSpPr>
          <p:cNvPr id="6" name="TextBox 5">
            <a:extLst>
              <a:ext uri="{FF2B5EF4-FFF2-40B4-BE49-F238E27FC236}">
                <a16:creationId xmlns:a16="http://schemas.microsoft.com/office/drawing/2014/main" id="{FEE908A1-3601-2F15-755F-B8EF7132D23D}"/>
              </a:ext>
            </a:extLst>
          </p:cNvPr>
          <p:cNvSpPr txBox="1"/>
          <p:nvPr/>
        </p:nvSpPr>
        <p:spPr>
          <a:xfrm>
            <a:off x="547212" y="5606533"/>
            <a:ext cx="10799213" cy="646331"/>
          </a:xfrm>
          <a:prstGeom prst="rect">
            <a:avLst/>
          </a:prstGeom>
          <a:noFill/>
        </p:spPr>
        <p:txBody>
          <a:bodyPr wrap="square">
            <a:spAutoFit/>
          </a:bodyPr>
          <a:lstStyle/>
          <a:p>
            <a:pPr marL="285750" indent="-285750">
              <a:buFont typeface="Wingdings" panose="05000000000000000000" pitchFamily="2" charset="2"/>
              <a:buChar char="v"/>
            </a:pPr>
            <a:r>
              <a:rPr lang="en-US" dirty="0"/>
              <a:t>f</a:t>
            </a:r>
          </a:p>
          <a:p>
            <a:pPr marL="285750" indent="-285750">
              <a:buFont typeface="Wingdings" panose="05000000000000000000" pitchFamily="2" charset="2"/>
              <a:buChar char="v"/>
            </a:pPr>
            <a:r>
              <a:rPr lang="en-US" dirty="0"/>
              <a:t>Th</a:t>
            </a:r>
          </a:p>
        </p:txBody>
      </p:sp>
      <p:sp>
        <p:nvSpPr>
          <p:cNvPr id="2" name="AutoShape 2" descr="Search in sidebar query">
            <a:extLst>
              <a:ext uri="{FF2B5EF4-FFF2-40B4-BE49-F238E27FC236}">
                <a16:creationId xmlns:a16="http://schemas.microsoft.com/office/drawing/2014/main" id="{F0EFFB72-7091-1BE0-4827-4DC743B919D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E2CDF981-CB20-602C-0369-462AD6DD9EF1}"/>
              </a:ext>
            </a:extLst>
          </p:cNvPr>
          <p:cNvPicPr>
            <a:picLocks noChangeAspect="1"/>
          </p:cNvPicPr>
          <p:nvPr/>
        </p:nvPicPr>
        <p:blipFill>
          <a:blip r:embed="rId3"/>
          <a:stretch>
            <a:fillRect/>
          </a:stretch>
        </p:blipFill>
        <p:spPr>
          <a:xfrm>
            <a:off x="604837" y="1114424"/>
            <a:ext cx="10982325" cy="5217549"/>
          </a:xfrm>
          <a:prstGeom prst="rect">
            <a:avLst/>
          </a:prstGeom>
        </p:spPr>
      </p:pic>
    </p:spTree>
    <p:extLst>
      <p:ext uri="{BB962C8B-B14F-4D97-AF65-F5344CB8AC3E}">
        <p14:creationId xmlns:p14="http://schemas.microsoft.com/office/powerpoint/2010/main" val="3730917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0137CA-4185-BB05-45D4-AFA987ED977A}"/>
              </a:ext>
            </a:extLst>
          </p:cNvPr>
          <p:cNvSpPr txBox="1">
            <a:spLocks/>
          </p:cNvSpPr>
          <p:nvPr/>
        </p:nvSpPr>
        <p:spPr>
          <a:xfrm rot="5400000">
            <a:off x="5596113" y="-5809398"/>
            <a:ext cx="1081671" cy="12191999"/>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rgbClr val="FF6600"/>
                </a:solidFill>
              </a:rPr>
              <a:t>  EDA  - Transaction Analysis </a:t>
            </a:r>
            <a:endParaRPr lang="en-US" b="1" dirty="0">
              <a:solidFill>
                <a:srgbClr val="FF6600"/>
              </a:solidFill>
            </a:endParaRPr>
          </a:p>
        </p:txBody>
      </p:sp>
      <p:pic>
        <p:nvPicPr>
          <p:cNvPr id="5" name="Picture 4">
            <a:extLst>
              <a:ext uri="{FF2B5EF4-FFF2-40B4-BE49-F238E27FC236}">
                <a16:creationId xmlns:a16="http://schemas.microsoft.com/office/drawing/2014/main" id="{D14950A4-4D2C-20D5-99F5-2EF051A34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932" y="6071651"/>
            <a:ext cx="1654627" cy="994232"/>
          </a:xfrm>
          <a:prstGeom prst="rect">
            <a:avLst/>
          </a:prstGeom>
        </p:spPr>
      </p:pic>
      <p:sp>
        <p:nvSpPr>
          <p:cNvPr id="6" name="TextBox 5">
            <a:extLst>
              <a:ext uri="{FF2B5EF4-FFF2-40B4-BE49-F238E27FC236}">
                <a16:creationId xmlns:a16="http://schemas.microsoft.com/office/drawing/2014/main" id="{FEE908A1-3601-2F15-755F-B8EF7132D23D}"/>
              </a:ext>
            </a:extLst>
          </p:cNvPr>
          <p:cNvSpPr txBox="1"/>
          <p:nvPr/>
        </p:nvSpPr>
        <p:spPr>
          <a:xfrm>
            <a:off x="547212" y="5606533"/>
            <a:ext cx="10799213" cy="646331"/>
          </a:xfrm>
          <a:prstGeom prst="rect">
            <a:avLst/>
          </a:prstGeom>
          <a:noFill/>
        </p:spPr>
        <p:txBody>
          <a:bodyPr wrap="square">
            <a:spAutoFit/>
          </a:bodyPr>
          <a:lstStyle/>
          <a:p>
            <a:pPr marL="285750" indent="-285750">
              <a:buFont typeface="Wingdings" panose="05000000000000000000" pitchFamily="2" charset="2"/>
              <a:buChar char="v"/>
            </a:pPr>
            <a:r>
              <a:rPr lang="en-US" dirty="0"/>
              <a:t>f</a:t>
            </a:r>
          </a:p>
          <a:p>
            <a:pPr marL="285750" indent="-285750">
              <a:buFont typeface="Wingdings" panose="05000000000000000000" pitchFamily="2" charset="2"/>
              <a:buChar char="v"/>
            </a:pPr>
            <a:r>
              <a:rPr lang="en-US" dirty="0"/>
              <a:t>Th</a:t>
            </a:r>
          </a:p>
        </p:txBody>
      </p:sp>
      <p:pic>
        <p:nvPicPr>
          <p:cNvPr id="2" name="Picture 1">
            <a:extLst>
              <a:ext uri="{FF2B5EF4-FFF2-40B4-BE49-F238E27FC236}">
                <a16:creationId xmlns:a16="http://schemas.microsoft.com/office/drawing/2014/main" id="{C20F6583-D8F6-D9D5-97E2-980D96D794D7}"/>
              </a:ext>
            </a:extLst>
          </p:cNvPr>
          <p:cNvPicPr>
            <a:picLocks noChangeAspect="1"/>
          </p:cNvPicPr>
          <p:nvPr/>
        </p:nvPicPr>
        <p:blipFill>
          <a:blip r:embed="rId3"/>
          <a:stretch>
            <a:fillRect/>
          </a:stretch>
        </p:blipFill>
        <p:spPr>
          <a:xfrm>
            <a:off x="533400" y="957262"/>
            <a:ext cx="11125200" cy="4943475"/>
          </a:xfrm>
          <a:prstGeom prst="rect">
            <a:avLst/>
          </a:prstGeom>
        </p:spPr>
      </p:pic>
    </p:spTree>
    <p:extLst>
      <p:ext uri="{BB962C8B-B14F-4D97-AF65-F5344CB8AC3E}">
        <p14:creationId xmlns:p14="http://schemas.microsoft.com/office/powerpoint/2010/main" val="350402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0137CA-4185-BB05-45D4-AFA987ED977A}"/>
              </a:ext>
            </a:extLst>
          </p:cNvPr>
          <p:cNvSpPr txBox="1">
            <a:spLocks/>
          </p:cNvSpPr>
          <p:nvPr/>
        </p:nvSpPr>
        <p:spPr>
          <a:xfrm rot="5400000">
            <a:off x="5596113" y="-5809398"/>
            <a:ext cx="1081671" cy="12191999"/>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rgbClr val="FF6600"/>
                </a:solidFill>
              </a:rPr>
              <a:t>  EDA  - Yearly total of Transactions for each Cab </a:t>
            </a:r>
            <a:endParaRPr lang="en-US" b="1" dirty="0">
              <a:solidFill>
                <a:srgbClr val="FF6600"/>
              </a:solidFill>
            </a:endParaRPr>
          </a:p>
        </p:txBody>
      </p:sp>
      <p:pic>
        <p:nvPicPr>
          <p:cNvPr id="5" name="Picture 4">
            <a:extLst>
              <a:ext uri="{FF2B5EF4-FFF2-40B4-BE49-F238E27FC236}">
                <a16:creationId xmlns:a16="http://schemas.microsoft.com/office/drawing/2014/main" id="{D14950A4-4D2C-20D5-99F5-2EF051A34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932" y="6071651"/>
            <a:ext cx="1654627" cy="994232"/>
          </a:xfrm>
          <a:prstGeom prst="rect">
            <a:avLst/>
          </a:prstGeom>
        </p:spPr>
      </p:pic>
      <p:pic>
        <p:nvPicPr>
          <p:cNvPr id="2" name="Picture 1">
            <a:extLst>
              <a:ext uri="{FF2B5EF4-FFF2-40B4-BE49-F238E27FC236}">
                <a16:creationId xmlns:a16="http://schemas.microsoft.com/office/drawing/2014/main" id="{5341820D-883D-8A15-D624-6B7A73DDA23C}"/>
              </a:ext>
            </a:extLst>
          </p:cNvPr>
          <p:cNvPicPr>
            <a:picLocks noChangeAspect="1"/>
          </p:cNvPicPr>
          <p:nvPr/>
        </p:nvPicPr>
        <p:blipFill>
          <a:blip r:embed="rId3"/>
          <a:stretch>
            <a:fillRect/>
          </a:stretch>
        </p:blipFill>
        <p:spPr>
          <a:xfrm>
            <a:off x="533400" y="827437"/>
            <a:ext cx="11125200" cy="3125131"/>
          </a:xfrm>
          <a:prstGeom prst="rect">
            <a:avLst/>
          </a:prstGeom>
        </p:spPr>
      </p:pic>
      <p:pic>
        <p:nvPicPr>
          <p:cNvPr id="3" name="Picture 2">
            <a:extLst>
              <a:ext uri="{FF2B5EF4-FFF2-40B4-BE49-F238E27FC236}">
                <a16:creationId xmlns:a16="http://schemas.microsoft.com/office/drawing/2014/main" id="{2DD235A9-63EC-B29D-B41C-1119EE6531C7}"/>
              </a:ext>
            </a:extLst>
          </p:cNvPr>
          <p:cNvPicPr>
            <a:picLocks noChangeAspect="1"/>
          </p:cNvPicPr>
          <p:nvPr/>
        </p:nvPicPr>
        <p:blipFill>
          <a:blip r:embed="rId4"/>
          <a:stretch>
            <a:fillRect/>
          </a:stretch>
        </p:blipFill>
        <p:spPr>
          <a:xfrm>
            <a:off x="541010" y="3647768"/>
            <a:ext cx="11191875" cy="3019578"/>
          </a:xfrm>
          <a:prstGeom prst="rect">
            <a:avLst/>
          </a:prstGeom>
        </p:spPr>
      </p:pic>
    </p:spTree>
    <p:extLst>
      <p:ext uri="{BB962C8B-B14F-4D97-AF65-F5344CB8AC3E}">
        <p14:creationId xmlns:p14="http://schemas.microsoft.com/office/powerpoint/2010/main" val="2105168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0137CA-4185-BB05-45D4-AFA987ED977A}"/>
              </a:ext>
            </a:extLst>
          </p:cNvPr>
          <p:cNvSpPr txBox="1">
            <a:spLocks/>
          </p:cNvSpPr>
          <p:nvPr/>
        </p:nvSpPr>
        <p:spPr>
          <a:xfrm rot="5400000">
            <a:off x="5596113" y="-5809398"/>
            <a:ext cx="1081671" cy="12191999"/>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rgbClr val="FF6600"/>
                </a:solidFill>
              </a:rPr>
              <a:t>  EDA  - Distribution KM Travelled per Price Charged</a:t>
            </a:r>
            <a:endParaRPr lang="en-US" b="1" dirty="0">
              <a:solidFill>
                <a:srgbClr val="FF6600"/>
              </a:solidFill>
            </a:endParaRPr>
          </a:p>
        </p:txBody>
      </p:sp>
      <p:pic>
        <p:nvPicPr>
          <p:cNvPr id="5" name="Picture 4">
            <a:extLst>
              <a:ext uri="{FF2B5EF4-FFF2-40B4-BE49-F238E27FC236}">
                <a16:creationId xmlns:a16="http://schemas.microsoft.com/office/drawing/2014/main" id="{D14950A4-4D2C-20D5-99F5-2EF051A34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932" y="6071651"/>
            <a:ext cx="1654627" cy="994232"/>
          </a:xfrm>
          <a:prstGeom prst="rect">
            <a:avLst/>
          </a:prstGeom>
        </p:spPr>
      </p:pic>
      <p:sp>
        <p:nvSpPr>
          <p:cNvPr id="6" name="TextBox 5">
            <a:extLst>
              <a:ext uri="{FF2B5EF4-FFF2-40B4-BE49-F238E27FC236}">
                <a16:creationId xmlns:a16="http://schemas.microsoft.com/office/drawing/2014/main" id="{FEE908A1-3601-2F15-755F-B8EF7132D23D}"/>
              </a:ext>
            </a:extLst>
          </p:cNvPr>
          <p:cNvSpPr txBox="1"/>
          <p:nvPr/>
        </p:nvSpPr>
        <p:spPr>
          <a:xfrm>
            <a:off x="547212" y="5606533"/>
            <a:ext cx="10799213" cy="646331"/>
          </a:xfrm>
          <a:prstGeom prst="rect">
            <a:avLst/>
          </a:prstGeom>
          <a:noFill/>
        </p:spPr>
        <p:txBody>
          <a:bodyPr wrap="square">
            <a:spAutoFit/>
          </a:bodyPr>
          <a:lstStyle/>
          <a:p>
            <a:pPr marL="285750" indent="-285750">
              <a:buFont typeface="Wingdings" panose="05000000000000000000" pitchFamily="2" charset="2"/>
              <a:buChar char="v"/>
            </a:pPr>
            <a:r>
              <a:rPr lang="en-US" dirty="0"/>
              <a:t>f</a:t>
            </a:r>
          </a:p>
          <a:p>
            <a:pPr marL="285750" indent="-285750">
              <a:buFont typeface="Wingdings" panose="05000000000000000000" pitchFamily="2" charset="2"/>
              <a:buChar char="v"/>
            </a:pPr>
            <a:r>
              <a:rPr lang="en-US" dirty="0"/>
              <a:t>Th</a:t>
            </a:r>
          </a:p>
        </p:txBody>
      </p:sp>
      <p:pic>
        <p:nvPicPr>
          <p:cNvPr id="2" name="Picture 1">
            <a:extLst>
              <a:ext uri="{FF2B5EF4-FFF2-40B4-BE49-F238E27FC236}">
                <a16:creationId xmlns:a16="http://schemas.microsoft.com/office/drawing/2014/main" id="{6B1E241D-E036-EF17-F88F-B1ABE40CFA9E}"/>
              </a:ext>
            </a:extLst>
          </p:cNvPr>
          <p:cNvPicPr>
            <a:picLocks noChangeAspect="1"/>
          </p:cNvPicPr>
          <p:nvPr/>
        </p:nvPicPr>
        <p:blipFill>
          <a:blip r:embed="rId3"/>
          <a:stretch>
            <a:fillRect/>
          </a:stretch>
        </p:blipFill>
        <p:spPr>
          <a:xfrm>
            <a:off x="1888798" y="916551"/>
            <a:ext cx="8496300" cy="5772150"/>
          </a:xfrm>
          <a:prstGeom prst="rect">
            <a:avLst/>
          </a:prstGeom>
        </p:spPr>
      </p:pic>
    </p:spTree>
    <p:extLst>
      <p:ext uri="{BB962C8B-B14F-4D97-AF65-F5344CB8AC3E}">
        <p14:creationId xmlns:p14="http://schemas.microsoft.com/office/powerpoint/2010/main" val="362675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0137CA-4185-BB05-45D4-AFA987ED977A}"/>
              </a:ext>
            </a:extLst>
          </p:cNvPr>
          <p:cNvSpPr txBox="1">
            <a:spLocks/>
          </p:cNvSpPr>
          <p:nvPr/>
        </p:nvSpPr>
        <p:spPr>
          <a:xfrm rot="5400000">
            <a:off x="5596113" y="-5809398"/>
            <a:ext cx="1081671" cy="12191999"/>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rgbClr val="FF6600"/>
                </a:solidFill>
              </a:rPr>
              <a:t>  EDA - Distribution KM Travelled per Cost of Trip</a:t>
            </a:r>
            <a:endParaRPr lang="en-US" b="1" dirty="0">
              <a:solidFill>
                <a:srgbClr val="FF6600"/>
              </a:solidFill>
            </a:endParaRPr>
          </a:p>
        </p:txBody>
      </p:sp>
      <p:pic>
        <p:nvPicPr>
          <p:cNvPr id="5" name="Picture 4">
            <a:extLst>
              <a:ext uri="{FF2B5EF4-FFF2-40B4-BE49-F238E27FC236}">
                <a16:creationId xmlns:a16="http://schemas.microsoft.com/office/drawing/2014/main" id="{D14950A4-4D2C-20D5-99F5-2EF051A34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932" y="6071651"/>
            <a:ext cx="1654627" cy="994232"/>
          </a:xfrm>
          <a:prstGeom prst="rect">
            <a:avLst/>
          </a:prstGeom>
        </p:spPr>
      </p:pic>
      <p:pic>
        <p:nvPicPr>
          <p:cNvPr id="2" name="Picture 1">
            <a:extLst>
              <a:ext uri="{FF2B5EF4-FFF2-40B4-BE49-F238E27FC236}">
                <a16:creationId xmlns:a16="http://schemas.microsoft.com/office/drawing/2014/main" id="{5138A073-4D66-F34B-9023-15953DE7F8CD}"/>
              </a:ext>
            </a:extLst>
          </p:cNvPr>
          <p:cNvPicPr>
            <a:picLocks noChangeAspect="1"/>
          </p:cNvPicPr>
          <p:nvPr/>
        </p:nvPicPr>
        <p:blipFill>
          <a:blip r:embed="rId3"/>
          <a:stretch>
            <a:fillRect/>
          </a:stretch>
        </p:blipFill>
        <p:spPr>
          <a:xfrm>
            <a:off x="1888798" y="827437"/>
            <a:ext cx="8496300" cy="5772150"/>
          </a:xfrm>
          <a:prstGeom prst="rect">
            <a:avLst/>
          </a:prstGeom>
        </p:spPr>
      </p:pic>
    </p:spTree>
    <p:extLst>
      <p:ext uri="{BB962C8B-B14F-4D97-AF65-F5344CB8AC3E}">
        <p14:creationId xmlns:p14="http://schemas.microsoft.com/office/powerpoint/2010/main" val="4172273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0137CA-4185-BB05-45D4-AFA987ED977A}"/>
              </a:ext>
            </a:extLst>
          </p:cNvPr>
          <p:cNvSpPr txBox="1">
            <a:spLocks/>
          </p:cNvSpPr>
          <p:nvPr/>
        </p:nvSpPr>
        <p:spPr>
          <a:xfrm rot="5400000">
            <a:off x="5596113" y="-5809398"/>
            <a:ext cx="1081671" cy="12191999"/>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rgbClr val="FF6600"/>
                </a:solidFill>
              </a:rPr>
              <a:t>  EDA - Distribution Cost </a:t>
            </a:r>
            <a:r>
              <a:rPr lang="en-US" b="1" dirty="0">
                <a:solidFill>
                  <a:srgbClr val="FF6600"/>
                </a:solidFill>
              </a:rPr>
              <a:t>of Trip </a:t>
            </a:r>
            <a:r>
              <a:rPr lang="en-US" sz="4400" b="1" dirty="0">
                <a:solidFill>
                  <a:srgbClr val="FF6600"/>
                </a:solidFill>
              </a:rPr>
              <a:t>per Price Charged </a:t>
            </a:r>
            <a:endParaRPr lang="en-US" b="1" dirty="0">
              <a:solidFill>
                <a:srgbClr val="FF6600"/>
              </a:solidFill>
            </a:endParaRPr>
          </a:p>
        </p:txBody>
      </p:sp>
      <p:pic>
        <p:nvPicPr>
          <p:cNvPr id="5" name="Picture 4">
            <a:extLst>
              <a:ext uri="{FF2B5EF4-FFF2-40B4-BE49-F238E27FC236}">
                <a16:creationId xmlns:a16="http://schemas.microsoft.com/office/drawing/2014/main" id="{D14950A4-4D2C-20D5-99F5-2EF051A34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932" y="6071651"/>
            <a:ext cx="1654627" cy="994232"/>
          </a:xfrm>
          <a:prstGeom prst="rect">
            <a:avLst/>
          </a:prstGeom>
        </p:spPr>
      </p:pic>
      <p:sp>
        <p:nvSpPr>
          <p:cNvPr id="6" name="TextBox 5">
            <a:extLst>
              <a:ext uri="{FF2B5EF4-FFF2-40B4-BE49-F238E27FC236}">
                <a16:creationId xmlns:a16="http://schemas.microsoft.com/office/drawing/2014/main" id="{FEE908A1-3601-2F15-755F-B8EF7132D23D}"/>
              </a:ext>
            </a:extLst>
          </p:cNvPr>
          <p:cNvSpPr txBox="1"/>
          <p:nvPr/>
        </p:nvSpPr>
        <p:spPr>
          <a:xfrm>
            <a:off x="547212" y="5606533"/>
            <a:ext cx="10799213" cy="646331"/>
          </a:xfrm>
          <a:prstGeom prst="rect">
            <a:avLst/>
          </a:prstGeom>
          <a:noFill/>
        </p:spPr>
        <p:txBody>
          <a:bodyPr wrap="square">
            <a:spAutoFit/>
          </a:bodyPr>
          <a:lstStyle/>
          <a:p>
            <a:pPr marL="285750" indent="-285750">
              <a:buFont typeface="Wingdings" panose="05000000000000000000" pitchFamily="2" charset="2"/>
              <a:buChar char="v"/>
            </a:pPr>
            <a:r>
              <a:rPr lang="en-US" dirty="0"/>
              <a:t>f</a:t>
            </a:r>
          </a:p>
          <a:p>
            <a:pPr marL="285750" indent="-285750">
              <a:buFont typeface="Wingdings" panose="05000000000000000000" pitchFamily="2" charset="2"/>
              <a:buChar char="v"/>
            </a:pPr>
            <a:r>
              <a:rPr lang="en-US" dirty="0"/>
              <a:t>Th</a:t>
            </a:r>
          </a:p>
        </p:txBody>
      </p:sp>
      <p:pic>
        <p:nvPicPr>
          <p:cNvPr id="3" name="Picture 2">
            <a:extLst>
              <a:ext uri="{FF2B5EF4-FFF2-40B4-BE49-F238E27FC236}">
                <a16:creationId xmlns:a16="http://schemas.microsoft.com/office/drawing/2014/main" id="{BF473AD6-84B0-7940-D67B-F11CE4F2EAD3}"/>
              </a:ext>
            </a:extLst>
          </p:cNvPr>
          <p:cNvPicPr>
            <a:picLocks noChangeAspect="1"/>
          </p:cNvPicPr>
          <p:nvPr/>
        </p:nvPicPr>
        <p:blipFill>
          <a:blip r:embed="rId3"/>
          <a:stretch>
            <a:fillRect/>
          </a:stretch>
        </p:blipFill>
        <p:spPr>
          <a:xfrm>
            <a:off x="1824037" y="827437"/>
            <a:ext cx="8543925" cy="5772150"/>
          </a:xfrm>
          <a:prstGeom prst="rect">
            <a:avLst/>
          </a:prstGeom>
        </p:spPr>
      </p:pic>
    </p:spTree>
    <p:extLst>
      <p:ext uri="{BB962C8B-B14F-4D97-AF65-F5344CB8AC3E}">
        <p14:creationId xmlns:p14="http://schemas.microsoft.com/office/powerpoint/2010/main" val="667645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5AEB0A-8A50-E399-5DDC-0B3BEB28A204}"/>
              </a:ext>
            </a:extLst>
          </p:cNvPr>
          <p:cNvSpPr>
            <a:spLocks noGrp="1"/>
          </p:cNvSpPr>
          <p:nvPr>
            <p:ph idx="1"/>
          </p:nvPr>
        </p:nvSpPr>
        <p:spPr/>
        <p:txBody>
          <a:bodyPr>
            <a:normAutofit fontScale="55000" lnSpcReduction="20000"/>
          </a:bodyPr>
          <a:lstStyle/>
          <a:p>
            <a:pPr marL="0" indent="0">
              <a:buNone/>
            </a:pPr>
            <a:r>
              <a:rPr lang="en-US" dirty="0"/>
              <a:t>- After all these analyses and visualizations, we can answer the previous comparison questions</a:t>
            </a:r>
          </a:p>
          <a:p>
            <a:pPr>
              <a:buFontTx/>
              <a:buChar char="-"/>
            </a:pPr>
            <a:r>
              <a:rPr lang="en-US" dirty="0"/>
              <a:t>Compare Yellow Cabs and Pink Cabs from Different Aspects:</a:t>
            </a:r>
          </a:p>
          <a:p>
            <a:pPr marL="0" indent="0">
              <a:buNone/>
            </a:pPr>
            <a:r>
              <a:rPr lang="en-US" dirty="0"/>
              <a:t>1. </a:t>
            </a:r>
            <a:r>
              <a:rPr lang="en-US" b="1" dirty="0"/>
              <a:t>Compare Yellow Cabs and pink Cabs by performance</a:t>
            </a:r>
          </a:p>
          <a:p>
            <a:pPr marL="0" indent="0">
              <a:buNone/>
            </a:pPr>
            <a:r>
              <a:rPr lang="en-US" dirty="0"/>
              <a:t>      The Yellow Cab firm has higher performance than the Yellow Cab firm</a:t>
            </a:r>
          </a:p>
          <a:p>
            <a:pPr marL="0" indent="0">
              <a:buNone/>
            </a:pPr>
            <a:r>
              <a:rPr lang="en-US" b="1" dirty="0"/>
              <a:t>2. Which Cab firm’s profit increased?</a:t>
            </a:r>
          </a:p>
          <a:p>
            <a:pPr marL="0" indent="0">
              <a:buNone/>
            </a:pPr>
            <a:r>
              <a:rPr lang="en-US" dirty="0"/>
              <a:t>    From Visualizations Profit Analysis, the Yellow Cab Firm is higher than Pink Cab Firm.</a:t>
            </a:r>
          </a:p>
          <a:p>
            <a:pPr marL="0" indent="0">
              <a:buNone/>
            </a:pPr>
            <a:r>
              <a:rPr lang="en-US" b="1" dirty="0"/>
              <a:t>3. Which Cab firm is favored by customers?</a:t>
            </a:r>
          </a:p>
          <a:p>
            <a:pPr marL="0" indent="0">
              <a:buNone/>
            </a:pPr>
            <a:r>
              <a:rPr lang="en-US" dirty="0"/>
              <a:t>From Visualizations User Analysis, and Yearly Users Analysis for each Cab firm, and  Yearly Number of Gender for all Cab Firm the Yellow Cab Firm favorites from Customers Either Females or Males than Pink Cab Firm.</a:t>
            </a:r>
          </a:p>
          <a:p>
            <a:pPr marL="0" indent="0">
              <a:buNone/>
            </a:pPr>
            <a:r>
              <a:rPr lang="en-US" b="1" dirty="0"/>
              <a:t>4. Which Cab firm in most cities?</a:t>
            </a:r>
          </a:p>
          <a:p>
            <a:pPr marL="0" indent="0">
              <a:buNone/>
            </a:pPr>
            <a:r>
              <a:rPr lang="en-US" dirty="0"/>
              <a:t> From the transaction analysis visualization above, Yellow Cap Firm has high coverage in both large and small cities, with the most popular being (New York, New York, Boston, Massachusetts, Chicago, Illinois, and Los Angeles, California). Also, according to the city’s analysis, most users are yellow.  </a:t>
            </a:r>
          </a:p>
          <a:p>
            <a:pPr marL="0" indent="0">
              <a:buNone/>
            </a:pPr>
            <a:r>
              <a:rPr lang="en-US" b="1" dirty="0"/>
              <a:t>5. Which Cab firm has a bigger market share?</a:t>
            </a:r>
          </a:p>
          <a:p>
            <a:pPr marL="0" indent="0">
              <a:buNone/>
            </a:pPr>
            <a:r>
              <a:rPr lang="en-US" dirty="0"/>
              <a:t>From all the above visualizations and the answers to the comparison questions, we understand that Yellow Cap Frim is bigger than Pink Cap Firm in Market Share.</a:t>
            </a:r>
          </a:p>
        </p:txBody>
      </p:sp>
      <p:sp>
        <p:nvSpPr>
          <p:cNvPr id="4" name="Title 1">
            <a:extLst>
              <a:ext uri="{FF2B5EF4-FFF2-40B4-BE49-F238E27FC236}">
                <a16:creationId xmlns:a16="http://schemas.microsoft.com/office/drawing/2014/main" id="{590137CA-4185-BB05-45D4-AFA987ED977A}"/>
              </a:ext>
            </a:extLst>
          </p:cNvPr>
          <p:cNvSpPr txBox="1">
            <a:spLocks/>
          </p:cNvSpPr>
          <p:nvPr/>
        </p:nvSpPr>
        <p:spPr>
          <a:xfrm rot="5400000">
            <a:off x="5555163" y="-5555164"/>
            <a:ext cx="1081671" cy="12191999"/>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rgbClr val="FF6600"/>
                </a:solidFill>
              </a:rPr>
              <a:t>   EDA Summary</a:t>
            </a:r>
            <a:endParaRPr lang="en-US" b="1" dirty="0">
              <a:solidFill>
                <a:srgbClr val="FF6600"/>
              </a:solidFill>
            </a:endParaRPr>
          </a:p>
        </p:txBody>
      </p:sp>
      <p:pic>
        <p:nvPicPr>
          <p:cNvPr id="5" name="Picture 4">
            <a:extLst>
              <a:ext uri="{FF2B5EF4-FFF2-40B4-BE49-F238E27FC236}">
                <a16:creationId xmlns:a16="http://schemas.microsoft.com/office/drawing/2014/main" id="{D14950A4-4D2C-20D5-99F5-2EF051A34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932" y="6071651"/>
            <a:ext cx="1654627" cy="994232"/>
          </a:xfrm>
          <a:prstGeom prst="rect">
            <a:avLst/>
          </a:prstGeom>
        </p:spPr>
      </p:pic>
    </p:spTree>
    <p:extLst>
      <p:ext uri="{BB962C8B-B14F-4D97-AF65-F5344CB8AC3E}">
        <p14:creationId xmlns:p14="http://schemas.microsoft.com/office/powerpoint/2010/main" val="1967894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5AEB0A-8A50-E399-5DDC-0B3BEB28A204}"/>
              </a:ext>
            </a:extLst>
          </p:cNvPr>
          <p:cNvSpPr>
            <a:spLocks noGrp="1"/>
          </p:cNvSpPr>
          <p:nvPr>
            <p:ph idx="1"/>
          </p:nvPr>
        </p:nvSpPr>
        <p:spPr>
          <a:xfrm>
            <a:off x="838198" y="1293187"/>
            <a:ext cx="10515600" cy="5555103"/>
          </a:xfrm>
        </p:spPr>
        <p:txBody>
          <a:bodyPr>
            <a:normAutofit fontScale="62500" lnSpcReduction="20000"/>
          </a:bodyPr>
          <a:lstStyle/>
          <a:p>
            <a:r>
              <a:rPr lang="en-US" sz="2900" b="1" dirty="0"/>
              <a:t>Cab Firm performance:</a:t>
            </a:r>
          </a:p>
          <a:p>
            <a:pPr marL="0" indent="0">
              <a:buNone/>
            </a:pPr>
            <a:r>
              <a:rPr lang="en-US" sz="2900" dirty="0"/>
              <a:t>From all Analyses and </a:t>
            </a:r>
            <a:r>
              <a:rPr lang="en-US" dirty="0"/>
              <a:t>Visualizations</a:t>
            </a:r>
            <a:r>
              <a:rPr lang="en-US" b="1" dirty="0"/>
              <a:t>, </a:t>
            </a:r>
            <a:r>
              <a:rPr lang="en-US" dirty="0"/>
              <a:t>The Yellow Cab firm has higher performance than the Yellow Cab firm</a:t>
            </a:r>
          </a:p>
          <a:p>
            <a:r>
              <a:rPr lang="en-US" b="1" dirty="0"/>
              <a:t>Cab firm’s profit increased:</a:t>
            </a:r>
          </a:p>
          <a:p>
            <a:pPr marL="0" indent="0">
              <a:buNone/>
            </a:pPr>
            <a:r>
              <a:rPr lang="en-US" dirty="0"/>
              <a:t>    From Visualizations Profit Analysis, the Yellow Cab Firm is higher than Pink Cab Firm.</a:t>
            </a:r>
          </a:p>
          <a:p>
            <a:r>
              <a:rPr lang="en-US" b="1" dirty="0"/>
              <a:t>Cab firm is favored by customers:</a:t>
            </a:r>
          </a:p>
          <a:p>
            <a:pPr marL="0" indent="0">
              <a:buNone/>
            </a:pPr>
            <a:r>
              <a:rPr lang="en-US" dirty="0"/>
              <a:t>From Visualizations User Analysis, and Yearly Users Analysis for each Cab firm, and  Yearly Number of Gender for all Cab Firm the Yellow Cab Firm favorites from Customers Either Females or Males than Pink Cab Firm.</a:t>
            </a:r>
          </a:p>
          <a:p>
            <a:r>
              <a:rPr lang="en-US" b="1" dirty="0"/>
              <a:t>Cab firm in most cities:</a:t>
            </a:r>
          </a:p>
          <a:p>
            <a:pPr marL="0" indent="0">
              <a:buNone/>
            </a:pPr>
            <a:r>
              <a:rPr lang="en-US" dirty="0"/>
              <a:t> From the transaction analysis visualization above, Yellow Cap Firm has high coverage in both large and small cities, with the most popular being (New York, New York, Boston, Massachusetts, Chicago, Illinois, and Los Angeles, California). Also, according to the city’s analysis, most users are yellow.  </a:t>
            </a:r>
          </a:p>
          <a:p>
            <a:r>
              <a:rPr lang="en-US" b="1" dirty="0"/>
              <a:t>Does the cab firm have a bigger market share:</a:t>
            </a:r>
          </a:p>
          <a:p>
            <a:pPr marL="0" indent="0">
              <a:buNone/>
            </a:pPr>
            <a:r>
              <a:rPr lang="en-US" dirty="0"/>
              <a:t>From all the above visualizations and the answers to the comparison questions, we understand that Yellow Cap Frim is bigger than Pink Cap Firm in Market Share.</a:t>
            </a:r>
          </a:p>
          <a:p>
            <a:pPr marL="0" indent="0">
              <a:buNone/>
            </a:pPr>
            <a:r>
              <a:rPr lang="en-US" sz="2800" b="1" dirty="0">
                <a:solidFill>
                  <a:srgbClr val="FF6600"/>
                </a:solidFill>
              </a:rPr>
              <a:t>Recommendations:</a:t>
            </a:r>
          </a:p>
          <a:p>
            <a:pPr marL="0" indent="0">
              <a:buNone/>
            </a:pPr>
            <a:r>
              <a:rPr lang="en-US" dirty="0"/>
              <a:t>In a conclusion, the Yellow Cab firm has a bigger market share than Pink Cab Firm</a:t>
            </a:r>
          </a:p>
          <a:p>
            <a:pPr marL="0" indent="0">
              <a:buNone/>
            </a:pPr>
            <a:r>
              <a:rPr lang="en-US" dirty="0"/>
              <a:t>So, We Recommend Yellow Cab Firm. </a:t>
            </a:r>
          </a:p>
        </p:txBody>
      </p:sp>
      <p:sp>
        <p:nvSpPr>
          <p:cNvPr id="4" name="Title 1">
            <a:extLst>
              <a:ext uri="{FF2B5EF4-FFF2-40B4-BE49-F238E27FC236}">
                <a16:creationId xmlns:a16="http://schemas.microsoft.com/office/drawing/2014/main" id="{590137CA-4185-BB05-45D4-AFA987ED977A}"/>
              </a:ext>
            </a:extLst>
          </p:cNvPr>
          <p:cNvSpPr txBox="1">
            <a:spLocks/>
          </p:cNvSpPr>
          <p:nvPr/>
        </p:nvSpPr>
        <p:spPr>
          <a:xfrm rot="5400000">
            <a:off x="5555163" y="-5555164"/>
            <a:ext cx="1081671" cy="12191999"/>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rgbClr val="FF6600"/>
                </a:solidFill>
              </a:rPr>
              <a:t>   Recommendations</a:t>
            </a:r>
            <a:endParaRPr lang="en-US" b="1" dirty="0">
              <a:solidFill>
                <a:srgbClr val="FF6600"/>
              </a:solidFill>
            </a:endParaRPr>
          </a:p>
        </p:txBody>
      </p:sp>
      <p:pic>
        <p:nvPicPr>
          <p:cNvPr id="5" name="Picture 4">
            <a:extLst>
              <a:ext uri="{FF2B5EF4-FFF2-40B4-BE49-F238E27FC236}">
                <a16:creationId xmlns:a16="http://schemas.microsoft.com/office/drawing/2014/main" id="{D14950A4-4D2C-20D5-99F5-2EF051A34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932" y="6139657"/>
            <a:ext cx="1654627" cy="994232"/>
          </a:xfrm>
          <a:prstGeom prst="rect">
            <a:avLst/>
          </a:prstGeom>
        </p:spPr>
      </p:pic>
    </p:spTree>
    <p:extLst>
      <p:ext uri="{BB962C8B-B14F-4D97-AF65-F5344CB8AC3E}">
        <p14:creationId xmlns:p14="http://schemas.microsoft.com/office/powerpoint/2010/main" val="126041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br>
              <a:rPr lang="en-US" sz="4000" b="1" dirty="0">
                <a:solidFill>
                  <a:schemeClr val="bg1"/>
                </a:solidFill>
              </a:rPr>
            </a:br>
            <a:br>
              <a:rPr lang="en-US" sz="4000" b="1" dirty="0">
                <a:solidFill>
                  <a:schemeClr val="bg1"/>
                </a:solidFill>
              </a:rPr>
            </a:br>
            <a:br>
              <a:rPr lang="en-US" sz="4000" b="1" dirty="0">
                <a:solidFill>
                  <a:schemeClr val="bg1"/>
                </a:solidFill>
              </a:rPr>
            </a:br>
            <a:r>
              <a:rPr lang="en-US" sz="4000" b="1" dirty="0">
                <a:solidFill>
                  <a:schemeClr val="bg1"/>
                </a:solidFill>
              </a:rPr>
              <a:t>Username: </a:t>
            </a:r>
            <a:r>
              <a:rPr lang="en-US" sz="4000" b="1" dirty="0">
                <a:solidFill>
                  <a:schemeClr val="bg1"/>
                </a:solidFill>
                <a:hlinkClick r:id="rId2">
                  <a:extLst>
                    <a:ext uri="{A12FA001-AC4F-418D-AE19-62706E023703}">
                      <ahyp:hlinkClr xmlns:ahyp="http://schemas.microsoft.com/office/drawing/2018/hyperlinkcolor" val="tx"/>
                    </a:ext>
                  </a:extLst>
                </a:hlinkClick>
              </a:rPr>
              <a:t>alassirifatima@gmail.com</a:t>
            </a:r>
            <a:br>
              <a:rPr lang="en-US" sz="4000" b="1" dirty="0">
                <a:solidFill>
                  <a:schemeClr val="bg1"/>
                </a:solidFill>
              </a:rPr>
            </a:br>
            <a:br>
              <a:rPr lang="en-US" sz="4000" b="1" dirty="0">
                <a:solidFill>
                  <a:schemeClr val="bg1"/>
                </a:solidFill>
              </a:rPr>
            </a:br>
            <a:r>
              <a:rPr lang="en-US" sz="4000" b="1" dirty="0">
                <a:solidFill>
                  <a:schemeClr val="bg1"/>
                </a:solidFill>
              </a:rPr>
              <a:t>LISUM14:</a:t>
            </a:r>
            <a:br>
              <a:rPr lang="en-US" sz="4000" b="1" dirty="0">
                <a:solidFill>
                  <a:schemeClr val="bg1"/>
                </a:solidFill>
              </a:rPr>
            </a:br>
            <a:r>
              <a:rPr lang="en-US" sz="4000" b="1" dirty="0">
                <a:solidFill>
                  <a:schemeClr val="bg1"/>
                </a:solidFill>
              </a:rPr>
              <a:t> 30Sep – 30 Dec 2022</a:t>
            </a:r>
            <a:br>
              <a:rPr lang="en-US" sz="4000" b="1" dirty="0">
                <a:solidFill>
                  <a:schemeClr val="bg1"/>
                </a:solidFill>
              </a:rPr>
            </a:br>
            <a:endParaRPr lang="en-US" sz="40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5AEB0A-8A50-E399-5DDC-0B3BEB28A204}"/>
              </a:ext>
            </a:extLst>
          </p:cNvPr>
          <p:cNvSpPr>
            <a:spLocks noGrp="1"/>
          </p:cNvSpPr>
          <p:nvPr>
            <p:ph idx="1"/>
          </p:nvPr>
        </p:nvSpPr>
        <p:spPr>
          <a:xfrm>
            <a:off x="759542" y="1411383"/>
            <a:ext cx="10515600" cy="4351338"/>
          </a:xfrm>
        </p:spPr>
        <p:txBody>
          <a:bodyPr>
            <a:normAutofit/>
          </a:bodyPr>
          <a:lstStyle/>
          <a:p>
            <a:r>
              <a:rPr lang="en-US" sz="2800" dirty="0"/>
              <a:t>XYZ is a private equity firm in the US.</a:t>
            </a:r>
          </a:p>
          <a:p>
            <a:endParaRPr lang="en-US" sz="2800" dirty="0"/>
          </a:p>
          <a:p>
            <a:r>
              <a:rPr lang="en-US" sz="2800" dirty="0"/>
              <a:t>Due to remarkable growth in the Cab Industry in the last few years and multiple key players in the market, it is planning for an investment in the Cab industry. </a:t>
            </a:r>
          </a:p>
          <a:p>
            <a:endParaRPr lang="en-US" dirty="0"/>
          </a:p>
          <a:p>
            <a:r>
              <a:rPr lang="en-US" dirty="0"/>
              <a:t>Timeframe of the data: 2016-01-31 to 2018-12-31.</a:t>
            </a:r>
          </a:p>
          <a:p>
            <a:pPr marL="285750" indent="-285750">
              <a:buFont typeface="Arial" panose="020B0604020202020204" pitchFamily="34" charset="0"/>
              <a:buChar char="•"/>
            </a:pPr>
            <a:r>
              <a:rPr lang="en-US" dirty="0"/>
              <a:t>Total data points:355,032</a:t>
            </a:r>
          </a:p>
          <a:p>
            <a:pPr marL="0" indent="0">
              <a:buNone/>
            </a:pPr>
            <a:endParaRPr lang="en-US" sz="2800" dirty="0"/>
          </a:p>
          <a:p>
            <a:pPr marL="0" indent="0">
              <a:buNone/>
            </a:pPr>
            <a:endParaRPr lang="en-US" sz="2800" dirty="0"/>
          </a:p>
          <a:p>
            <a:pPr marL="0" indent="0">
              <a:buNone/>
            </a:pPr>
            <a:endParaRPr lang="en-US" dirty="0"/>
          </a:p>
        </p:txBody>
      </p:sp>
      <p:sp>
        <p:nvSpPr>
          <p:cNvPr id="4" name="Title 1">
            <a:extLst>
              <a:ext uri="{FF2B5EF4-FFF2-40B4-BE49-F238E27FC236}">
                <a16:creationId xmlns:a16="http://schemas.microsoft.com/office/drawing/2014/main" id="{590137CA-4185-BB05-45D4-AFA987ED977A}"/>
              </a:ext>
            </a:extLst>
          </p:cNvPr>
          <p:cNvSpPr txBox="1">
            <a:spLocks/>
          </p:cNvSpPr>
          <p:nvPr/>
        </p:nvSpPr>
        <p:spPr>
          <a:xfrm rot="5400000">
            <a:off x="5555164" y="-5534382"/>
            <a:ext cx="1081671" cy="12191999"/>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rgbClr val="FF6600"/>
                </a:solidFill>
              </a:rPr>
              <a:t>   Executive Summary</a:t>
            </a:r>
            <a:endParaRPr lang="en-US" b="1" dirty="0">
              <a:solidFill>
                <a:srgbClr val="FF6600"/>
              </a:solidFill>
            </a:endParaRPr>
          </a:p>
        </p:txBody>
      </p:sp>
      <p:pic>
        <p:nvPicPr>
          <p:cNvPr id="5" name="Picture 4">
            <a:extLst>
              <a:ext uri="{FF2B5EF4-FFF2-40B4-BE49-F238E27FC236}">
                <a16:creationId xmlns:a16="http://schemas.microsoft.com/office/drawing/2014/main" id="{D14950A4-4D2C-20D5-99F5-2EF051A34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932" y="6071651"/>
            <a:ext cx="1654627" cy="994232"/>
          </a:xfrm>
          <a:prstGeom prst="rect">
            <a:avLst/>
          </a:prstGeom>
        </p:spPr>
      </p:pic>
    </p:spTree>
    <p:extLst>
      <p:ext uri="{BB962C8B-B14F-4D97-AF65-F5344CB8AC3E}">
        <p14:creationId xmlns:p14="http://schemas.microsoft.com/office/powerpoint/2010/main" val="347771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5AEB0A-8A50-E399-5DDC-0B3BEB28A204}"/>
              </a:ext>
            </a:extLst>
          </p:cNvPr>
          <p:cNvSpPr>
            <a:spLocks noGrp="1"/>
          </p:cNvSpPr>
          <p:nvPr>
            <p:ph idx="1"/>
          </p:nvPr>
        </p:nvSpPr>
        <p:spPr/>
        <p:txBody>
          <a:bodyPr/>
          <a:lstStyle/>
          <a:p>
            <a:r>
              <a:rPr lang="en-US" sz="2800" dirty="0"/>
              <a:t>Objective:</a:t>
            </a:r>
          </a:p>
          <a:p>
            <a:pPr marL="0" indent="0">
              <a:buNone/>
            </a:pPr>
            <a:r>
              <a:rPr lang="en-US" sz="2800" dirty="0"/>
              <a:t>Provide actionable insights to help XYZ firm in identifying the right company for making an investment.</a:t>
            </a:r>
          </a:p>
          <a:p>
            <a:pPr marL="0" indent="0">
              <a:buNone/>
            </a:pPr>
            <a:endParaRPr lang="en-US" dirty="0"/>
          </a:p>
          <a:p>
            <a:r>
              <a:rPr lang="en-US" sz="2800" dirty="0"/>
              <a:t>Compare Yellow Cab firm and Pink Cab </a:t>
            </a:r>
            <a:r>
              <a:rPr lang="en-US" sz="2800"/>
              <a:t>Firm.</a:t>
            </a:r>
          </a:p>
          <a:p>
            <a:endParaRPr lang="en-US" sz="2800" dirty="0"/>
          </a:p>
          <a:p>
            <a:pPr marL="0" indent="0">
              <a:buNone/>
            </a:pPr>
            <a:endParaRPr lang="en-US" dirty="0"/>
          </a:p>
        </p:txBody>
      </p:sp>
      <p:sp>
        <p:nvSpPr>
          <p:cNvPr id="4" name="Title 1">
            <a:extLst>
              <a:ext uri="{FF2B5EF4-FFF2-40B4-BE49-F238E27FC236}">
                <a16:creationId xmlns:a16="http://schemas.microsoft.com/office/drawing/2014/main" id="{590137CA-4185-BB05-45D4-AFA987ED977A}"/>
              </a:ext>
            </a:extLst>
          </p:cNvPr>
          <p:cNvSpPr txBox="1">
            <a:spLocks/>
          </p:cNvSpPr>
          <p:nvPr/>
        </p:nvSpPr>
        <p:spPr>
          <a:xfrm rot="5400000">
            <a:off x="5555163" y="-5555164"/>
            <a:ext cx="1081671" cy="12191999"/>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rgbClr val="FF6600"/>
                </a:solidFill>
              </a:rPr>
              <a:t>   Problem Statement</a:t>
            </a:r>
            <a:endParaRPr lang="en-US" b="1" dirty="0">
              <a:solidFill>
                <a:srgbClr val="FF6600"/>
              </a:solidFill>
            </a:endParaRPr>
          </a:p>
        </p:txBody>
      </p:sp>
      <p:pic>
        <p:nvPicPr>
          <p:cNvPr id="5" name="Picture 4">
            <a:extLst>
              <a:ext uri="{FF2B5EF4-FFF2-40B4-BE49-F238E27FC236}">
                <a16:creationId xmlns:a16="http://schemas.microsoft.com/office/drawing/2014/main" id="{D14950A4-4D2C-20D5-99F5-2EF051A34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932" y="6071651"/>
            <a:ext cx="1654627" cy="994232"/>
          </a:xfrm>
          <a:prstGeom prst="rect">
            <a:avLst/>
          </a:prstGeom>
        </p:spPr>
      </p:pic>
    </p:spTree>
    <p:extLst>
      <p:ext uri="{BB962C8B-B14F-4D97-AF65-F5344CB8AC3E}">
        <p14:creationId xmlns:p14="http://schemas.microsoft.com/office/powerpoint/2010/main" val="57082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5AEB0A-8A50-E399-5DDC-0B3BEB28A204}"/>
              </a:ext>
            </a:extLst>
          </p:cNvPr>
          <p:cNvSpPr>
            <a:spLocks noGrp="1"/>
          </p:cNvSpPr>
          <p:nvPr>
            <p:ph idx="1"/>
          </p:nvPr>
        </p:nvSpPr>
        <p:spPr/>
        <p:txBody>
          <a:bodyPr/>
          <a:lstStyle/>
          <a:p>
            <a:pPr marL="514350" indent="-514350">
              <a:buFont typeface="+mj-lt"/>
              <a:buAutoNum type="arabicPeriod"/>
            </a:pPr>
            <a:r>
              <a:rPr lang="en-US" dirty="0"/>
              <a:t> Review the source Documentation.</a:t>
            </a:r>
          </a:p>
          <a:p>
            <a:pPr marL="514350" indent="-514350">
              <a:buFont typeface="+mj-lt"/>
              <a:buAutoNum type="arabicPeriod"/>
            </a:pPr>
            <a:r>
              <a:rPr lang="en-US" dirty="0"/>
              <a:t>Understanding data.</a:t>
            </a:r>
          </a:p>
          <a:p>
            <a:pPr marL="514350" indent="-514350">
              <a:buFont typeface="+mj-lt"/>
              <a:buAutoNum type="arabicPeriod"/>
            </a:pPr>
            <a:r>
              <a:rPr lang="en-US" dirty="0"/>
              <a:t>Identify relationships across files.</a:t>
            </a:r>
          </a:p>
          <a:p>
            <a:pPr marL="514350" indent="-514350">
              <a:buFont typeface="+mj-lt"/>
              <a:buAutoNum type="arabicPeriod"/>
            </a:pPr>
            <a:r>
              <a:rPr lang="en-US" dirty="0"/>
              <a:t>Cleaning and Preparing data.</a:t>
            </a:r>
          </a:p>
          <a:p>
            <a:pPr marL="514350" indent="-514350">
              <a:buFont typeface="+mj-lt"/>
              <a:buAutoNum type="arabicPeriod"/>
            </a:pPr>
            <a:r>
              <a:rPr lang="en-US" dirty="0"/>
              <a:t>Features Analysis.</a:t>
            </a:r>
          </a:p>
          <a:p>
            <a:pPr marL="514350" indent="-514350">
              <a:buFont typeface="+mj-lt"/>
              <a:buAutoNum type="arabicPeriod"/>
            </a:pPr>
            <a:r>
              <a:rPr lang="en-US" dirty="0"/>
              <a:t>Correlation.</a:t>
            </a:r>
          </a:p>
          <a:p>
            <a:pPr marL="514350" indent="-514350">
              <a:buFont typeface="+mj-lt"/>
              <a:buAutoNum type="arabicPeriod"/>
            </a:pPr>
            <a:r>
              <a:rPr lang="en-US" dirty="0"/>
              <a:t>Summary. </a:t>
            </a:r>
          </a:p>
        </p:txBody>
      </p:sp>
      <p:sp>
        <p:nvSpPr>
          <p:cNvPr id="4" name="Title 1">
            <a:extLst>
              <a:ext uri="{FF2B5EF4-FFF2-40B4-BE49-F238E27FC236}">
                <a16:creationId xmlns:a16="http://schemas.microsoft.com/office/drawing/2014/main" id="{590137CA-4185-BB05-45D4-AFA987ED977A}"/>
              </a:ext>
            </a:extLst>
          </p:cNvPr>
          <p:cNvSpPr txBox="1">
            <a:spLocks/>
          </p:cNvSpPr>
          <p:nvPr/>
        </p:nvSpPr>
        <p:spPr>
          <a:xfrm rot="5400000">
            <a:off x="5555163" y="-5555164"/>
            <a:ext cx="1081671" cy="12191999"/>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rgbClr val="FF6600"/>
                </a:solidFill>
              </a:rPr>
              <a:t>   Approach</a:t>
            </a:r>
            <a:endParaRPr lang="en-US" b="1" dirty="0">
              <a:solidFill>
                <a:srgbClr val="FF6600"/>
              </a:solidFill>
            </a:endParaRPr>
          </a:p>
        </p:txBody>
      </p:sp>
      <p:pic>
        <p:nvPicPr>
          <p:cNvPr id="5" name="Picture 4">
            <a:extLst>
              <a:ext uri="{FF2B5EF4-FFF2-40B4-BE49-F238E27FC236}">
                <a16:creationId xmlns:a16="http://schemas.microsoft.com/office/drawing/2014/main" id="{D14950A4-4D2C-20D5-99F5-2EF051A34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932" y="6071651"/>
            <a:ext cx="1654627" cy="994232"/>
          </a:xfrm>
          <a:prstGeom prst="rect">
            <a:avLst/>
          </a:prstGeom>
        </p:spPr>
      </p:pic>
    </p:spTree>
    <p:extLst>
      <p:ext uri="{BB962C8B-B14F-4D97-AF65-F5344CB8AC3E}">
        <p14:creationId xmlns:p14="http://schemas.microsoft.com/office/powerpoint/2010/main" val="398741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5AEB0A-8A50-E399-5DDC-0B3BEB28A204}"/>
              </a:ext>
            </a:extLst>
          </p:cNvPr>
          <p:cNvSpPr>
            <a:spLocks noGrp="1"/>
          </p:cNvSpPr>
          <p:nvPr>
            <p:ph idx="1"/>
          </p:nvPr>
        </p:nvSpPr>
        <p:spPr/>
        <p:txBody>
          <a:bodyPr>
            <a:normAutofit/>
          </a:bodyPr>
          <a:lstStyle/>
          <a:p>
            <a:r>
              <a:rPr lang="en-US" dirty="0"/>
              <a:t>Here are provided 4 individual data sets. The time period of data is from 31/01/2016 to 31/12/2018.</a:t>
            </a:r>
          </a:p>
          <a:p>
            <a:pPr marL="0" indent="0">
              <a:buNone/>
            </a:pPr>
            <a:endParaRPr lang="en-US" sz="3000" dirty="0"/>
          </a:p>
          <a:p>
            <a:r>
              <a:rPr lang="en-US" sz="2400" dirty="0"/>
              <a:t>Cab_Data.csv – this file includes details of transactions for 2 cab companies.</a:t>
            </a:r>
          </a:p>
          <a:p>
            <a:r>
              <a:rPr lang="en-US" sz="2400" dirty="0"/>
              <a:t>Customer_ID.csv – this is a mapping table that contains a unique identifier that links the customer’s demographic details.</a:t>
            </a:r>
          </a:p>
          <a:p>
            <a:r>
              <a:rPr lang="en-US" sz="2400" dirty="0"/>
              <a:t>Transaction_ID.csv – this is a mapping table that contains transaction-to-customer mapping and payment mode.</a:t>
            </a:r>
          </a:p>
          <a:p>
            <a:r>
              <a:rPr lang="en-US" sz="2400" dirty="0"/>
              <a:t>City.csv – this file contains a list of US cities, their population, and the number of cab users.</a:t>
            </a:r>
          </a:p>
          <a:p>
            <a:pPr marL="285750" indent="-285750">
              <a:buFont typeface="Arial" panose="020B0604020202020204" pitchFamily="34" charset="0"/>
              <a:buChar char="•"/>
            </a:pPr>
            <a:endParaRPr lang="en-US" dirty="0"/>
          </a:p>
        </p:txBody>
      </p:sp>
      <p:sp>
        <p:nvSpPr>
          <p:cNvPr id="4" name="Title 1">
            <a:extLst>
              <a:ext uri="{FF2B5EF4-FFF2-40B4-BE49-F238E27FC236}">
                <a16:creationId xmlns:a16="http://schemas.microsoft.com/office/drawing/2014/main" id="{590137CA-4185-BB05-45D4-AFA987ED977A}"/>
              </a:ext>
            </a:extLst>
          </p:cNvPr>
          <p:cNvSpPr txBox="1">
            <a:spLocks/>
          </p:cNvSpPr>
          <p:nvPr/>
        </p:nvSpPr>
        <p:spPr>
          <a:xfrm rot="5400000">
            <a:off x="5555163" y="-5555164"/>
            <a:ext cx="1081671" cy="12191999"/>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rgbClr val="FF6600"/>
                </a:solidFill>
              </a:rPr>
              <a:t>   Data </a:t>
            </a:r>
            <a:r>
              <a:rPr lang="en-US" b="1" dirty="0">
                <a:solidFill>
                  <a:srgbClr val="FF6600"/>
                </a:solidFill>
              </a:rPr>
              <a:t>Exploration</a:t>
            </a:r>
          </a:p>
        </p:txBody>
      </p:sp>
      <p:pic>
        <p:nvPicPr>
          <p:cNvPr id="5" name="Picture 4">
            <a:extLst>
              <a:ext uri="{FF2B5EF4-FFF2-40B4-BE49-F238E27FC236}">
                <a16:creationId xmlns:a16="http://schemas.microsoft.com/office/drawing/2014/main" id="{D14950A4-4D2C-20D5-99F5-2EF051A34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932" y="6071651"/>
            <a:ext cx="1654627" cy="994232"/>
          </a:xfrm>
          <a:prstGeom prst="rect">
            <a:avLst/>
          </a:prstGeom>
        </p:spPr>
      </p:pic>
    </p:spTree>
    <p:extLst>
      <p:ext uri="{BB962C8B-B14F-4D97-AF65-F5344CB8AC3E}">
        <p14:creationId xmlns:p14="http://schemas.microsoft.com/office/powerpoint/2010/main" val="328060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5AEB0A-8A50-E399-5DDC-0B3BEB28A204}"/>
              </a:ext>
            </a:extLst>
          </p:cNvPr>
          <p:cNvSpPr>
            <a:spLocks noGrp="1"/>
          </p:cNvSpPr>
          <p:nvPr>
            <p:ph idx="1"/>
          </p:nvPr>
        </p:nvSpPr>
        <p:spPr/>
        <p:txBody>
          <a:bodyPr>
            <a:normAutofit/>
          </a:bodyPr>
          <a:lstStyle/>
          <a:p>
            <a:r>
              <a:rPr lang="en-US" sz="2400" b="1" dirty="0"/>
              <a:t>The Goals:</a:t>
            </a:r>
          </a:p>
          <a:p>
            <a:r>
              <a:rPr lang="en-US" sz="2400" dirty="0"/>
              <a:t>Compare Yellow Cabs and Pink Cabs from Different Aspects:</a:t>
            </a:r>
          </a:p>
          <a:p>
            <a:pPr marL="914400" lvl="1" indent="-457200">
              <a:buAutoNum type="arabicPeriod"/>
            </a:pPr>
            <a:r>
              <a:rPr lang="en-US" dirty="0"/>
              <a:t>Compare between Yellow Cab and pink Cab by performance.</a:t>
            </a:r>
          </a:p>
          <a:p>
            <a:pPr marL="914400" lvl="1" indent="-457200">
              <a:buAutoNum type="arabicPeriod"/>
            </a:pPr>
            <a:r>
              <a:rPr lang="en-US" sz="2400" dirty="0"/>
              <a:t>Which Cab firm’s profit is increased?</a:t>
            </a:r>
          </a:p>
          <a:p>
            <a:pPr marL="914400" lvl="1" indent="-457200">
              <a:buAutoNum type="arabicPeriod"/>
            </a:pPr>
            <a:r>
              <a:rPr lang="en-US" sz="2400" dirty="0"/>
              <a:t>Which Cab firm is favored by customers?</a:t>
            </a:r>
          </a:p>
          <a:p>
            <a:pPr marL="914400" lvl="1" indent="-457200">
              <a:buAutoNum type="arabicPeriod"/>
            </a:pPr>
            <a:r>
              <a:rPr lang="en-US" sz="2400" dirty="0"/>
              <a:t>Which Cab firm in most cities?</a:t>
            </a:r>
          </a:p>
          <a:p>
            <a:pPr marL="914400" lvl="1" indent="-457200">
              <a:buFont typeface="Arial" panose="020B0604020202020204" pitchFamily="34" charset="0"/>
              <a:buAutoNum type="arabicPeriod"/>
            </a:pPr>
            <a:r>
              <a:rPr lang="en-US" sz="2400" dirty="0"/>
              <a:t>Which Cab firm bigger market share?</a:t>
            </a:r>
          </a:p>
          <a:p>
            <a:pPr marL="457200" lvl="1" indent="0">
              <a:buNone/>
            </a:pPr>
            <a:endParaRPr lang="en-US" sz="2400" dirty="0"/>
          </a:p>
          <a:p>
            <a:pPr marL="285750" indent="-285750">
              <a:buFont typeface="Arial" panose="020B0604020202020204" pitchFamily="34" charset="0"/>
              <a:buChar char="•"/>
            </a:pPr>
            <a:endParaRPr lang="en-US" dirty="0"/>
          </a:p>
        </p:txBody>
      </p:sp>
      <p:sp>
        <p:nvSpPr>
          <p:cNvPr id="4" name="Title 1">
            <a:extLst>
              <a:ext uri="{FF2B5EF4-FFF2-40B4-BE49-F238E27FC236}">
                <a16:creationId xmlns:a16="http://schemas.microsoft.com/office/drawing/2014/main" id="{590137CA-4185-BB05-45D4-AFA987ED977A}"/>
              </a:ext>
            </a:extLst>
          </p:cNvPr>
          <p:cNvSpPr txBox="1">
            <a:spLocks/>
          </p:cNvSpPr>
          <p:nvPr/>
        </p:nvSpPr>
        <p:spPr>
          <a:xfrm rot="5400000">
            <a:off x="5555163" y="-5555164"/>
            <a:ext cx="1081671" cy="12191999"/>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rgbClr val="FF6600"/>
                </a:solidFill>
              </a:rPr>
              <a:t>   Data </a:t>
            </a:r>
            <a:r>
              <a:rPr lang="en-US" b="1" dirty="0">
                <a:solidFill>
                  <a:srgbClr val="FF6600"/>
                </a:solidFill>
              </a:rPr>
              <a:t>Exploration (Con.)</a:t>
            </a:r>
          </a:p>
        </p:txBody>
      </p:sp>
      <p:pic>
        <p:nvPicPr>
          <p:cNvPr id="5" name="Picture 4">
            <a:extLst>
              <a:ext uri="{FF2B5EF4-FFF2-40B4-BE49-F238E27FC236}">
                <a16:creationId xmlns:a16="http://schemas.microsoft.com/office/drawing/2014/main" id="{D14950A4-4D2C-20D5-99F5-2EF051A34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932" y="6071651"/>
            <a:ext cx="1654627" cy="994232"/>
          </a:xfrm>
          <a:prstGeom prst="rect">
            <a:avLst/>
          </a:prstGeom>
        </p:spPr>
      </p:pic>
    </p:spTree>
    <p:extLst>
      <p:ext uri="{BB962C8B-B14F-4D97-AF65-F5344CB8AC3E}">
        <p14:creationId xmlns:p14="http://schemas.microsoft.com/office/powerpoint/2010/main" val="1135481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0137CA-4185-BB05-45D4-AFA987ED977A}"/>
              </a:ext>
            </a:extLst>
          </p:cNvPr>
          <p:cNvSpPr txBox="1">
            <a:spLocks/>
          </p:cNvSpPr>
          <p:nvPr/>
        </p:nvSpPr>
        <p:spPr>
          <a:xfrm rot="5400000">
            <a:off x="5596113" y="-5809398"/>
            <a:ext cx="1081671" cy="12191999"/>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rgbClr val="FF6600"/>
                </a:solidFill>
              </a:rPr>
              <a:t>  EDA  - User Analysis for Cab Firm 2016 - 2018</a:t>
            </a:r>
            <a:endParaRPr lang="en-US" b="1" dirty="0">
              <a:solidFill>
                <a:srgbClr val="FF6600"/>
              </a:solidFill>
            </a:endParaRPr>
          </a:p>
        </p:txBody>
      </p:sp>
      <p:pic>
        <p:nvPicPr>
          <p:cNvPr id="5" name="Picture 4">
            <a:extLst>
              <a:ext uri="{FF2B5EF4-FFF2-40B4-BE49-F238E27FC236}">
                <a16:creationId xmlns:a16="http://schemas.microsoft.com/office/drawing/2014/main" id="{D14950A4-4D2C-20D5-99F5-2EF051A34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932" y="6071651"/>
            <a:ext cx="1654627" cy="994232"/>
          </a:xfrm>
          <a:prstGeom prst="rect">
            <a:avLst/>
          </a:prstGeom>
        </p:spPr>
      </p:pic>
      <p:pic>
        <p:nvPicPr>
          <p:cNvPr id="1026" name="Picture 2" descr="Search in sidebar query">
            <a:extLst>
              <a:ext uri="{FF2B5EF4-FFF2-40B4-BE49-F238E27FC236}">
                <a16:creationId xmlns:a16="http://schemas.microsoft.com/office/drawing/2014/main" id="{9F7D8A4B-02AD-8F85-ED6D-2B15B8284E3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949" y="1731877"/>
            <a:ext cx="6890793"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EE908A1-3601-2F15-755F-B8EF7132D23D}"/>
              </a:ext>
            </a:extLst>
          </p:cNvPr>
          <p:cNvSpPr txBox="1"/>
          <p:nvPr/>
        </p:nvSpPr>
        <p:spPr>
          <a:xfrm>
            <a:off x="537381" y="950709"/>
            <a:ext cx="10799213" cy="646331"/>
          </a:xfrm>
          <a:prstGeom prst="rect">
            <a:avLst/>
          </a:prstGeom>
          <a:noFill/>
        </p:spPr>
        <p:txBody>
          <a:bodyPr wrap="square">
            <a:spAutoFit/>
          </a:bodyPr>
          <a:lstStyle/>
          <a:p>
            <a:pPr marL="285750" indent="-285750">
              <a:buFont typeface="Wingdings" panose="05000000000000000000" pitchFamily="2" charset="2"/>
              <a:buChar char="v"/>
            </a:pPr>
            <a:r>
              <a:rPr lang="en-US" dirty="0"/>
              <a:t>This chart shows the number of users for Yellow Cab and Pink Cab through 3 years.</a:t>
            </a:r>
          </a:p>
          <a:p>
            <a:pPr marL="285750" indent="-285750">
              <a:buFont typeface="Wingdings" panose="05000000000000000000" pitchFamily="2" charset="2"/>
              <a:buChar char="v"/>
            </a:pPr>
            <a:r>
              <a:rPr lang="en-US" dirty="0"/>
              <a:t>The Yellow Cab has higher Users than Pink Cab. </a:t>
            </a:r>
          </a:p>
        </p:txBody>
      </p:sp>
      <p:pic>
        <p:nvPicPr>
          <p:cNvPr id="7" name="Picture 6">
            <a:extLst>
              <a:ext uri="{FF2B5EF4-FFF2-40B4-BE49-F238E27FC236}">
                <a16:creationId xmlns:a16="http://schemas.microsoft.com/office/drawing/2014/main" id="{9443668C-959C-952B-F6D0-DCEB09375333}"/>
              </a:ext>
            </a:extLst>
          </p:cNvPr>
          <p:cNvPicPr>
            <a:picLocks noChangeAspect="1"/>
          </p:cNvPicPr>
          <p:nvPr/>
        </p:nvPicPr>
        <p:blipFill>
          <a:blip r:embed="rId4"/>
          <a:stretch>
            <a:fillRect/>
          </a:stretch>
        </p:blipFill>
        <p:spPr>
          <a:xfrm>
            <a:off x="7079559" y="3189073"/>
            <a:ext cx="4858422" cy="1721363"/>
          </a:xfrm>
          <a:prstGeom prst="rect">
            <a:avLst/>
          </a:prstGeom>
        </p:spPr>
      </p:pic>
    </p:spTree>
    <p:extLst>
      <p:ext uri="{BB962C8B-B14F-4D97-AF65-F5344CB8AC3E}">
        <p14:creationId xmlns:p14="http://schemas.microsoft.com/office/powerpoint/2010/main" val="702164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0137CA-4185-BB05-45D4-AFA987ED977A}"/>
              </a:ext>
            </a:extLst>
          </p:cNvPr>
          <p:cNvSpPr txBox="1">
            <a:spLocks/>
          </p:cNvSpPr>
          <p:nvPr/>
        </p:nvSpPr>
        <p:spPr>
          <a:xfrm rot="5400000">
            <a:off x="5596113" y="-5809398"/>
            <a:ext cx="1081671" cy="12191999"/>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rgbClr val="FF6600"/>
                </a:solidFill>
              </a:rPr>
              <a:t>  EDA  - Gender Analysis 1</a:t>
            </a:r>
            <a:endParaRPr lang="en-US" b="1" dirty="0">
              <a:solidFill>
                <a:srgbClr val="FF6600"/>
              </a:solidFill>
            </a:endParaRPr>
          </a:p>
        </p:txBody>
      </p:sp>
      <p:pic>
        <p:nvPicPr>
          <p:cNvPr id="5" name="Picture 4">
            <a:extLst>
              <a:ext uri="{FF2B5EF4-FFF2-40B4-BE49-F238E27FC236}">
                <a16:creationId xmlns:a16="http://schemas.microsoft.com/office/drawing/2014/main" id="{D14950A4-4D2C-20D5-99F5-2EF051A34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932" y="6071651"/>
            <a:ext cx="1654627" cy="994232"/>
          </a:xfrm>
          <a:prstGeom prst="rect">
            <a:avLst/>
          </a:prstGeom>
        </p:spPr>
      </p:pic>
      <p:sp>
        <p:nvSpPr>
          <p:cNvPr id="3" name="AutoShape 2" descr="Search in sidebar query">
            <a:extLst>
              <a:ext uri="{FF2B5EF4-FFF2-40B4-BE49-F238E27FC236}">
                <a16:creationId xmlns:a16="http://schemas.microsoft.com/office/drawing/2014/main" id="{D4761904-55F4-423F-5FBD-423BC893709B}"/>
              </a:ext>
            </a:extLst>
          </p:cNvPr>
          <p:cNvSpPr>
            <a:spLocks noChangeAspect="1" noChangeArrowheads="1"/>
          </p:cNvSpPr>
          <p:nvPr/>
        </p:nvSpPr>
        <p:spPr bwMode="auto">
          <a:xfrm>
            <a:off x="5943599" y="3276599"/>
            <a:ext cx="2413819" cy="24138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Search in sidebar query">
            <a:extLst>
              <a:ext uri="{FF2B5EF4-FFF2-40B4-BE49-F238E27FC236}">
                <a16:creationId xmlns:a16="http://schemas.microsoft.com/office/drawing/2014/main" id="{DA65A3C8-EDD2-630D-6484-46D07A56C759}"/>
              </a:ext>
            </a:extLst>
          </p:cNvPr>
          <p:cNvSpPr>
            <a:spLocks noChangeAspect="1" noChangeArrowheads="1"/>
          </p:cNvSpPr>
          <p:nvPr/>
        </p:nvSpPr>
        <p:spPr bwMode="auto">
          <a:xfrm>
            <a:off x="5943599" y="3276599"/>
            <a:ext cx="4075471" cy="40754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Chart, bar chart&#10;&#10;Description automatically generated">
            <a:extLst>
              <a:ext uri="{FF2B5EF4-FFF2-40B4-BE49-F238E27FC236}">
                <a16:creationId xmlns:a16="http://schemas.microsoft.com/office/drawing/2014/main" id="{E6E09879-A896-EC60-6C27-230C0117A5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1856" y="905387"/>
            <a:ext cx="7099864" cy="5663380"/>
          </a:xfrm>
          <a:prstGeom prst="rect">
            <a:avLst/>
          </a:prstGeom>
        </p:spPr>
      </p:pic>
      <p:sp>
        <p:nvSpPr>
          <p:cNvPr id="12" name="AutoShape 10" descr="Visual search query image">
            <a:extLst>
              <a:ext uri="{FF2B5EF4-FFF2-40B4-BE49-F238E27FC236}">
                <a16:creationId xmlns:a16="http://schemas.microsoft.com/office/drawing/2014/main" id="{8DDE31CC-FB15-9F15-5616-EA5BFD76A5C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075B06B7-4DB0-8BE4-514C-A38F0C7EB0CC}"/>
              </a:ext>
            </a:extLst>
          </p:cNvPr>
          <p:cNvPicPr>
            <a:picLocks noChangeAspect="1"/>
          </p:cNvPicPr>
          <p:nvPr/>
        </p:nvPicPr>
        <p:blipFill>
          <a:blip r:embed="rId4"/>
          <a:stretch>
            <a:fillRect/>
          </a:stretch>
        </p:blipFill>
        <p:spPr>
          <a:xfrm>
            <a:off x="303502" y="1579306"/>
            <a:ext cx="4285521" cy="4315542"/>
          </a:xfrm>
          <a:prstGeom prst="rect">
            <a:avLst/>
          </a:prstGeom>
        </p:spPr>
      </p:pic>
    </p:spTree>
    <p:extLst>
      <p:ext uri="{BB962C8B-B14F-4D97-AF65-F5344CB8AC3E}">
        <p14:creationId xmlns:p14="http://schemas.microsoft.com/office/powerpoint/2010/main" val="5619090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135</TotalTime>
  <Words>937</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Username: alassirifatima@gmail.com  LISUM14:  30Sep – 30 Dec 2022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Fatimah Asiri</dc:creator>
  <cp:lastModifiedBy>Fatimah Asiri</cp:lastModifiedBy>
  <cp:revision>5</cp:revision>
  <dcterms:created xsi:type="dcterms:W3CDTF">2022-10-16T18:02:24Z</dcterms:created>
  <dcterms:modified xsi:type="dcterms:W3CDTF">2022-10-20T16:00:23Z</dcterms:modified>
</cp:coreProperties>
</file>