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5" r:id="rId10"/>
    <p:sldId id="266" r:id="rId11"/>
    <p:sldId id="270" r:id="rId12"/>
    <p:sldId id="277" r:id="rId13"/>
    <p:sldId id="273"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81"/>
  </p:normalViewPr>
  <p:slideViewPr>
    <p:cSldViewPr snapToGrid="0" snapToObjects="1" showGuides="1">
      <p:cViewPr>
        <p:scale>
          <a:sx n="85" d="100"/>
          <a:sy n="85" d="100"/>
        </p:scale>
        <p:origin x="499" y="4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10/14/2022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10/14/2022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assirifatima@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lassirifatima@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647152"/>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30 Sep – 30 Dec 2022</a:t>
            </a:r>
          </a:p>
          <a:p>
            <a:r>
              <a:rPr lang="en-US" sz="2500" dirty="0">
                <a:solidFill>
                  <a:srgbClr val="FF6600"/>
                </a:solidFill>
              </a:rPr>
              <a:t>LISUM14</a:t>
            </a:r>
          </a:p>
          <a:p>
            <a:r>
              <a:rPr lang="en-US" sz="2500" dirty="0">
                <a:solidFill>
                  <a:srgbClr val="FF6600"/>
                </a:solidFill>
              </a:rPr>
              <a:t>Username: </a:t>
            </a:r>
            <a:r>
              <a:rPr lang="en-US" sz="2500" dirty="0">
                <a:solidFill>
                  <a:srgbClr val="FF6600"/>
                </a:solidFill>
                <a:hlinkClick r:id="rId3"/>
              </a:rPr>
              <a:t>alassirifatima@gmail.com</a:t>
            </a:r>
            <a:endParaRPr lang="en-US" sz="2500" dirty="0">
              <a:solidFill>
                <a:srgbClr val="FF6600"/>
              </a:solidFill>
            </a:endParaRPr>
          </a:p>
          <a:p>
            <a:r>
              <a:rPr lang="en-US" sz="2500" dirty="0">
                <a:solidFill>
                  <a:srgbClr val="FF6600"/>
                </a:solidFill>
              </a:rPr>
              <a:t> </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920D58-F52C-AF40-8EBD-F6341E87BF83}"/>
              </a:ext>
            </a:extLst>
          </p:cNvPr>
          <p:cNvSpPr txBox="1"/>
          <p:nvPr/>
        </p:nvSpPr>
        <p:spPr>
          <a:xfrm>
            <a:off x="484094" y="1463039"/>
            <a:ext cx="11298603" cy="646331"/>
          </a:xfrm>
          <a:prstGeom prst="rect">
            <a:avLst/>
          </a:prstGeom>
          <a:noFill/>
        </p:spPr>
        <p:txBody>
          <a:bodyPr wrap="square" rtlCol="0">
            <a:spAutoFit/>
          </a:bodyPr>
          <a:lstStyle/>
          <a:p>
            <a:r>
              <a:rPr lang="en-US" dirty="0"/>
              <a:t>Out of 19 Cities Yellow cabs have higher customer reach compared to Pink cab, in the following 4 cities:</a:t>
            </a:r>
          </a:p>
          <a:p>
            <a:pPr marL="285750" indent="-285750">
              <a:buFont typeface="Arial" panose="020B0604020202020204" pitchFamily="34" charset="0"/>
              <a:buChar char="•"/>
            </a:pPr>
            <a:r>
              <a:rPr lang="en-US" dirty="0"/>
              <a:t>New York, Chicago , Washington, and Los Angeles</a:t>
            </a:r>
          </a:p>
        </p:txBody>
      </p:sp>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a:solidFill>
                  <a:schemeClr val="accent2"/>
                </a:solidFill>
                <a:latin typeface="+mj-lt"/>
              </a:rPr>
              <a:t>      Customer Presence of Yellow and Pink cab city wise</a:t>
            </a:r>
            <a:endParaRPr lang="en-US" sz="4300" dirty="0">
              <a:solidFill>
                <a:schemeClr val="accent2"/>
              </a:solidFill>
              <a:latin typeface="+mj-lt"/>
            </a:endParaRPr>
          </a:p>
        </p:txBody>
      </p:sp>
      <p:pic>
        <p:nvPicPr>
          <p:cNvPr id="2" name="Picture 1">
            <a:extLst>
              <a:ext uri="{FF2B5EF4-FFF2-40B4-BE49-F238E27FC236}">
                <a16:creationId xmlns:a16="http://schemas.microsoft.com/office/drawing/2014/main" id="{D48E5FF8-90A0-B368-F5FB-3ED7455E7A97}"/>
              </a:ext>
            </a:extLst>
          </p:cNvPr>
          <p:cNvPicPr>
            <a:picLocks noChangeAspect="1"/>
          </p:cNvPicPr>
          <p:nvPr/>
        </p:nvPicPr>
        <p:blipFill>
          <a:blip r:embed="rId2"/>
          <a:stretch>
            <a:fillRect/>
          </a:stretch>
        </p:blipFill>
        <p:spPr>
          <a:xfrm>
            <a:off x="546847" y="2209397"/>
            <a:ext cx="10844200" cy="4648603"/>
          </a:xfrm>
          <a:prstGeom prst="rect">
            <a:avLst/>
          </a:prstGeom>
        </p:spPr>
      </p:pic>
    </p:spTree>
    <p:extLst>
      <p:ext uri="{BB962C8B-B14F-4D97-AF65-F5344CB8AC3E}">
        <p14:creationId xmlns:p14="http://schemas.microsoft.com/office/powerpoint/2010/main" val="268995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584F2-69DA-8E4A-998E-7F3A78108DF8}"/>
              </a:ext>
            </a:extLst>
          </p:cNvPr>
          <p:cNvSpPr txBox="1"/>
          <p:nvPr/>
        </p:nvSpPr>
        <p:spPr>
          <a:xfrm>
            <a:off x="8731624" y="1774357"/>
            <a:ext cx="319715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We have considered all cab users present in 19 cities to calculate Yellow and Pink cab coverage.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Yellow cabs higher customer base as compared to Pink cab.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1.3% loss in the customer count of Pink cab from 2017-2018 and for the same period </a:t>
            </a:r>
          </a:p>
          <a:p>
            <a:r>
              <a:rPr lang="en-US" dirty="0"/>
              <a:t>      Yellow cab lost 1.14%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10" name="Picture 9">
            <a:extLst>
              <a:ext uri="{FF2B5EF4-FFF2-40B4-BE49-F238E27FC236}">
                <a16:creationId xmlns:a16="http://schemas.microsoft.com/office/drawing/2014/main" id="{A13DBF50-98B4-5F4E-B3C9-C3A93984FBAB}"/>
              </a:ext>
            </a:extLst>
          </p:cNvPr>
          <p:cNvPicPr>
            <a:picLocks noChangeAspect="1"/>
          </p:cNvPicPr>
          <p:nvPr/>
        </p:nvPicPr>
        <p:blipFill>
          <a:blip r:embed="rId2"/>
          <a:stretch>
            <a:fillRect/>
          </a:stretch>
        </p:blipFill>
        <p:spPr>
          <a:xfrm>
            <a:off x="7003058" y="1774357"/>
            <a:ext cx="1195613" cy="1155700"/>
          </a:xfrm>
          <a:prstGeom prst="rect">
            <a:avLst/>
          </a:prstGeom>
        </p:spPr>
      </p:pic>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User Covered by Company and Customer base Year wise</a:t>
            </a:r>
            <a:endParaRPr lang="en-US" sz="3800" dirty="0">
              <a:solidFill>
                <a:schemeClr val="accent2"/>
              </a:solidFill>
              <a:latin typeface="+mj-lt"/>
            </a:endParaRPr>
          </a:p>
        </p:txBody>
      </p:sp>
      <p:pic>
        <p:nvPicPr>
          <p:cNvPr id="3" name="Picture 2">
            <a:extLst>
              <a:ext uri="{FF2B5EF4-FFF2-40B4-BE49-F238E27FC236}">
                <a16:creationId xmlns:a16="http://schemas.microsoft.com/office/drawing/2014/main" id="{9F62D2D4-421A-4DDF-754E-AC1B180454B2}"/>
              </a:ext>
            </a:extLst>
          </p:cNvPr>
          <p:cNvPicPr>
            <a:picLocks noChangeAspect="1"/>
          </p:cNvPicPr>
          <p:nvPr/>
        </p:nvPicPr>
        <p:blipFill>
          <a:blip r:embed="rId3"/>
          <a:stretch>
            <a:fillRect/>
          </a:stretch>
        </p:blipFill>
        <p:spPr>
          <a:xfrm>
            <a:off x="185880" y="1383912"/>
            <a:ext cx="8359864" cy="5258935"/>
          </a:xfrm>
          <a:prstGeom prst="rect">
            <a:avLst/>
          </a:prstGeom>
        </p:spPr>
      </p:pic>
    </p:spTree>
    <p:extLst>
      <p:ext uri="{BB962C8B-B14F-4D97-AF65-F5344CB8AC3E}">
        <p14:creationId xmlns:p14="http://schemas.microsoft.com/office/powerpoint/2010/main" val="281066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0D0B7-B462-4649-82CE-ABF72A353792}"/>
              </a:ext>
            </a:extLst>
          </p:cNvPr>
          <p:cNvSpPr/>
          <p:nvPr/>
        </p:nvSpPr>
        <p:spPr>
          <a:xfrm>
            <a:off x="9146459" y="2224737"/>
            <a:ext cx="2844869" cy="3139321"/>
          </a:xfrm>
          <a:prstGeom prst="rect">
            <a:avLst/>
          </a:prstGeom>
        </p:spPr>
        <p:txBody>
          <a:bodyPr wrap="square">
            <a:spAutoFit/>
          </a:bodyPr>
          <a:lstStyle/>
          <a:p>
            <a:pPr marL="285750" indent="-285750">
              <a:buFont typeface="Arial" panose="020B0604020202020204" pitchFamily="34" charset="0"/>
              <a:buChar char="•"/>
            </a:pPr>
            <a:r>
              <a:rPr lang="en-US" dirty="0"/>
              <a:t>The Yellow Cab is higher than Pink Cab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kumimoji="0" lang="en-US" altLang="en-US" sz="1800" b="0" i="0" u="none" strike="noStrike" cap="none" normalizeH="0" baseline="0" dirty="0">
                <a:ln>
                  <a:noFill/>
                </a:ln>
                <a:effectLst/>
                <a:latin typeface="inherit"/>
              </a:rPr>
              <a:t>Users trust </a:t>
            </a:r>
            <a:r>
              <a:rPr lang="en-US" altLang="en-US" dirty="0">
                <a:latin typeface="inherit"/>
              </a:rPr>
              <a:t>Ye</a:t>
            </a:r>
            <a:r>
              <a:rPr kumimoji="0" lang="en-US" altLang="en-US" sz="1800" b="0" i="0" u="none" strike="noStrike" cap="none" normalizeH="0" baseline="0" dirty="0">
                <a:ln>
                  <a:noFill/>
                </a:ln>
                <a:effectLst/>
                <a:latin typeface="inherit"/>
              </a:rPr>
              <a:t>llow </a:t>
            </a:r>
            <a:r>
              <a:rPr lang="en-US" altLang="en-US" dirty="0">
                <a:latin typeface="inherit"/>
              </a:rPr>
              <a:t>Cab </a:t>
            </a:r>
            <a:r>
              <a:rPr kumimoji="0" lang="en-US" altLang="en-US" sz="1800" b="0" i="0" u="none" strike="noStrike" cap="none" normalizeH="0" baseline="0" dirty="0">
                <a:ln>
                  <a:noFill/>
                </a:ln>
                <a:effectLst/>
                <a:latin typeface="inherit"/>
              </a:rPr>
              <a:t>more, especially on long trips, and this results in more cost to the user and more profit for the company</a:t>
            </a:r>
            <a:r>
              <a:rPr kumimoji="0" lang="en-US" altLang="en-US" sz="6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Distribution KM Travelled per Cost of Trip</a:t>
            </a:r>
          </a:p>
        </p:txBody>
      </p:sp>
      <p:pic>
        <p:nvPicPr>
          <p:cNvPr id="4" name="Picture 3">
            <a:extLst>
              <a:ext uri="{FF2B5EF4-FFF2-40B4-BE49-F238E27FC236}">
                <a16:creationId xmlns:a16="http://schemas.microsoft.com/office/drawing/2014/main" id="{6610EBA5-B94F-0F4E-40AF-2494EF67E774}"/>
              </a:ext>
            </a:extLst>
          </p:cNvPr>
          <p:cNvPicPr>
            <a:picLocks noChangeAspect="1"/>
          </p:cNvPicPr>
          <p:nvPr/>
        </p:nvPicPr>
        <p:blipFill>
          <a:blip r:embed="rId2"/>
          <a:stretch>
            <a:fillRect/>
          </a:stretch>
        </p:blipFill>
        <p:spPr>
          <a:xfrm>
            <a:off x="505544" y="1512546"/>
            <a:ext cx="8443692" cy="5130301"/>
          </a:xfrm>
          <a:prstGeom prst="rect">
            <a:avLst/>
          </a:prstGeom>
        </p:spPr>
      </p:pic>
    </p:spTree>
    <p:extLst>
      <p:ext uri="{BB962C8B-B14F-4D97-AF65-F5344CB8AC3E}">
        <p14:creationId xmlns:p14="http://schemas.microsoft.com/office/powerpoint/2010/main" val="233432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for Cab firm 2016 -2018</a:t>
            </a:r>
          </a:p>
        </p:txBody>
      </p:sp>
      <p:pic>
        <p:nvPicPr>
          <p:cNvPr id="4" name="Picture 3">
            <a:extLst>
              <a:ext uri="{FF2B5EF4-FFF2-40B4-BE49-F238E27FC236}">
                <a16:creationId xmlns:a16="http://schemas.microsoft.com/office/drawing/2014/main" id="{10D9A280-AA1F-7497-5118-213502EDFE6B}"/>
              </a:ext>
            </a:extLst>
          </p:cNvPr>
          <p:cNvPicPr>
            <a:picLocks noChangeAspect="1"/>
          </p:cNvPicPr>
          <p:nvPr/>
        </p:nvPicPr>
        <p:blipFill>
          <a:blip r:embed="rId2"/>
          <a:stretch>
            <a:fillRect/>
          </a:stretch>
        </p:blipFill>
        <p:spPr>
          <a:xfrm>
            <a:off x="613613" y="1853481"/>
            <a:ext cx="10821338" cy="4549534"/>
          </a:xfrm>
          <a:prstGeom prst="rect">
            <a:avLst/>
          </a:prstGeom>
        </p:spPr>
      </p:pic>
    </p:spTree>
    <p:extLst>
      <p:ext uri="{BB962C8B-B14F-4D97-AF65-F5344CB8AC3E}">
        <p14:creationId xmlns:p14="http://schemas.microsoft.com/office/powerpoint/2010/main" val="238264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the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a:t>
            </a:r>
            <a:r>
              <a:rPr lang="en-US" sz="1600" dirty="0"/>
              <a:t>Yellow cab has a higher customer reach in 25 cities while Pink cab has a higher customer reach in 4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have analyzed this in two segments: at least 5 drives and at least 10 drives with the same cab company. And we found that Yellow cab is doing far better than Pink cab in both these segments.</a:t>
            </a:r>
          </a:p>
          <a:p>
            <a:endParaRPr lang="en-US" sz="1600" dirty="0"/>
          </a:p>
          <a:p>
            <a:pPr marL="285750" indent="-285750">
              <a:buFont typeface="Arial" panose="020B0604020202020204" pitchFamily="34" charset="0"/>
              <a:buChar char="•"/>
            </a:pPr>
            <a:r>
              <a:rPr lang="en-US" sz="1600" b="1" dirty="0"/>
              <a:t> Age-wise Reach: </a:t>
            </a:r>
            <a:r>
              <a:rPr lang="en-US" sz="1600" dirty="0"/>
              <a:t>Yellow cab has customers in all age groups, and it’s been observed that it’s even popular in the 60+ age group as equally as it’s in the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 Income-wise Reach: </a:t>
            </a:r>
            <a:r>
              <a:rPr lang="en-US" sz="1600" dirty="0"/>
              <a:t>Both the cabs are very popular in high and medium-income classes but here also Yellow cab is performing better than Pink cab in offering their services to all three income class groups (low, medium, and high)</a:t>
            </a:r>
          </a:p>
          <a:p>
            <a:endParaRPr lang="en-US" sz="1600" dirty="0"/>
          </a:p>
          <a:p>
            <a:pPr marL="285750" indent="-285750">
              <a:buFont typeface="Arial" panose="020B0604020202020204" pitchFamily="34" charset="0"/>
              <a:buChar char="•"/>
            </a:pPr>
            <a:r>
              <a:rPr lang="en-US" sz="1600" b="1" dirty="0"/>
              <a:t>Ride count and Profit Forecasting: </a:t>
            </a:r>
            <a:r>
              <a:rPr lang="en-US" sz="1600" dirty="0"/>
              <a:t>Both companies are facing loss in profit and no. of rides. Yellow cab’s forecasted profit loss is around 1.83% while Pink cab’s loss is 3.1%. The pink cab is facing more loss even when its forecasted no of ride loss is lesser than the Yellow cab. </a:t>
            </a:r>
          </a:p>
          <a:p>
            <a:r>
              <a:rPr lang="en-US" sz="1600" b="1" dirty="0"/>
              <a:t>Based on the above point,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6600"/>
                </a:solidFill>
              </a:rPr>
              <a:t>30 Sep – 30 Dec 2022</a:t>
            </a:r>
          </a:p>
          <a:p>
            <a:pPr algn="ctr"/>
            <a:r>
              <a:rPr lang="en-US" sz="1800" dirty="0">
                <a:solidFill>
                  <a:srgbClr val="FF6600"/>
                </a:solidFill>
              </a:rPr>
              <a:t>LISUM14</a:t>
            </a:r>
          </a:p>
          <a:p>
            <a:pPr algn="ctr"/>
            <a:r>
              <a:rPr lang="en-US" sz="1800" dirty="0">
                <a:solidFill>
                  <a:srgbClr val="FF6600"/>
                </a:solidFill>
              </a:rPr>
              <a:t>Username: </a:t>
            </a:r>
            <a:r>
              <a:rPr lang="en-US" sz="1800" dirty="0">
                <a:solidFill>
                  <a:srgbClr val="FF6600"/>
                </a:solidFill>
                <a:hlinkClick r:id="rId2"/>
              </a:rPr>
              <a:t>alassirifatima@gmail.com</a:t>
            </a:r>
            <a:endParaRPr lang="en-US" sz="1800" dirty="0">
              <a:solidFill>
                <a:srgbClr val="FF6600"/>
              </a:solidFill>
            </a:endParaRP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963061" y="1537724"/>
            <a:ext cx="4831613"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Users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70DBAC85-F03B-89CF-F676-37374D82766D}"/>
              </a:ext>
            </a:extLst>
          </p:cNvPr>
          <p:cNvPicPr>
            <a:picLocks noChangeAspect="1"/>
          </p:cNvPicPr>
          <p:nvPr/>
        </p:nvPicPr>
        <p:blipFill>
          <a:blip r:embed="rId2"/>
          <a:stretch>
            <a:fillRect/>
          </a:stretch>
        </p:blipFill>
        <p:spPr>
          <a:xfrm>
            <a:off x="548279" y="1697334"/>
            <a:ext cx="5547721" cy="3244006"/>
          </a:xfrm>
          <a:prstGeom prst="rect">
            <a:avLst/>
          </a:prstGeom>
        </p:spPr>
      </p:pic>
      <p:pic>
        <p:nvPicPr>
          <p:cNvPr id="10" name="Picture 9">
            <a:extLst>
              <a:ext uri="{FF2B5EF4-FFF2-40B4-BE49-F238E27FC236}">
                <a16:creationId xmlns:a16="http://schemas.microsoft.com/office/drawing/2014/main" id="{7A71B95E-E4FD-26B2-B75C-DFA4B2BFC5A2}"/>
              </a:ext>
            </a:extLst>
          </p:cNvPr>
          <p:cNvPicPr>
            <a:picLocks noChangeAspect="1"/>
          </p:cNvPicPr>
          <p:nvPr/>
        </p:nvPicPr>
        <p:blipFill>
          <a:blip r:embed="rId3"/>
          <a:stretch>
            <a:fillRect/>
          </a:stretch>
        </p:blipFill>
        <p:spPr>
          <a:xfrm>
            <a:off x="6756444" y="1571001"/>
            <a:ext cx="4858422" cy="3463332"/>
          </a:xfrm>
          <a:prstGeom prst="rect">
            <a:avLst/>
          </a:prstGeom>
        </p:spPr>
      </p:pic>
      <p:pic>
        <p:nvPicPr>
          <p:cNvPr id="18" name="Picture 17">
            <a:extLst>
              <a:ext uri="{FF2B5EF4-FFF2-40B4-BE49-F238E27FC236}">
                <a16:creationId xmlns:a16="http://schemas.microsoft.com/office/drawing/2014/main" id="{572804F4-EDE1-9A54-DCAB-09E9EF594865}"/>
              </a:ext>
            </a:extLst>
          </p:cNvPr>
          <p:cNvPicPr>
            <a:picLocks noChangeAspect="1"/>
          </p:cNvPicPr>
          <p:nvPr/>
        </p:nvPicPr>
        <p:blipFill>
          <a:blip r:embed="rId4"/>
          <a:stretch>
            <a:fillRect/>
          </a:stretch>
        </p:blipFill>
        <p:spPr>
          <a:xfrm>
            <a:off x="3933541" y="5129530"/>
            <a:ext cx="4858422" cy="1721363"/>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6" name="Picture 5">
            <a:extLst>
              <a:ext uri="{FF2B5EF4-FFF2-40B4-BE49-F238E27FC236}">
                <a16:creationId xmlns:a16="http://schemas.microsoft.com/office/drawing/2014/main" id="{ABF04C44-D42D-FF9E-03E0-6B53991798FC}"/>
              </a:ext>
            </a:extLst>
          </p:cNvPr>
          <p:cNvPicPr>
            <a:picLocks noChangeAspect="1"/>
          </p:cNvPicPr>
          <p:nvPr/>
        </p:nvPicPr>
        <p:blipFill>
          <a:blip r:embed="rId2"/>
          <a:stretch>
            <a:fillRect/>
          </a:stretch>
        </p:blipFill>
        <p:spPr>
          <a:xfrm>
            <a:off x="1783423" y="1454902"/>
            <a:ext cx="8029169" cy="4432258"/>
          </a:xfrm>
          <a:prstGeom prst="rect">
            <a:avLst/>
          </a:prstGeom>
        </p:spPr>
      </p:pic>
      <p:pic>
        <p:nvPicPr>
          <p:cNvPr id="8" name="Picture 7">
            <a:extLst>
              <a:ext uri="{FF2B5EF4-FFF2-40B4-BE49-F238E27FC236}">
                <a16:creationId xmlns:a16="http://schemas.microsoft.com/office/drawing/2014/main" id="{1EF04078-AD78-74E5-E26E-F75DE6AC5254}"/>
              </a:ext>
            </a:extLst>
          </p:cNvPr>
          <p:cNvPicPr>
            <a:picLocks noChangeAspect="1"/>
          </p:cNvPicPr>
          <p:nvPr/>
        </p:nvPicPr>
        <p:blipFill>
          <a:blip r:embed="rId3"/>
          <a:stretch>
            <a:fillRect/>
          </a:stretch>
        </p:blipFill>
        <p:spPr>
          <a:xfrm>
            <a:off x="8930594" y="3330678"/>
            <a:ext cx="1586951" cy="1015181"/>
          </a:xfrm>
          <a:prstGeom prst="rect">
            <a:avLst/>
          </a:prstGeom>
        </p:spPr>
      </p:pic>
      <p:pic>
        <p:nvPicPr>
          <p:cNvPr id="10" name="Picture 9">
            <a:extLst>
              <a:ext uri="{FF2B5EF4-FFF2-40B4-BE49-F238E27FC236}">
                <a16:creationId xmlns:a16="http://schemas.microsoft.com/office/drawing/2014/main" id="{94CA74A1-D846-EF8D-A545-4999F5D02FC6}"/>
              </a:ext>
            </a:extLst>
          </p:cNvPr>
          <p:cNvPicPr>
            <a:picLocks noChangeAspect="1"/>
          </p:cNvPicPr>
          <p:nvPr/>
        </p:nvPicPr>
        <p:blipFill>
          <a:blip r:embed="rId4"/>
          <a:stretch>
            <a:fillRect/>
          </a:stretch>
        </p:blipFill>
        <p:spPr>
          <a:xfrm>
            <a:off x="5986327" y="2487811"/>
            <a:ext cx="1319041" cy="819404"/>
          </a:xfrm>
          <a:prstGeom prst="rect">
            <a:avLst/>
          </a:prstGeom>
        </p:spPr>
      </p:pic>
      <p:pic>
        <p:nvPicPr>
          <p:cNvPr id="12" name="Picture 11">
            <a:extLst>
              <a:ext uri="{FF2B5EF4-FFF2-40B4-BE49-F238E27FC236}">
                <a16:creationId xmlns:a16="http://schemas.microsoft.com/office/drawing/2014/main" id="{282BF6AA-6C90-1158-4144-0319DE262B03}"/>
              </a:ext>
            </a:extLst>
          </p:cNvPr>
          <p:cNvPicPr>
            <a:picLocks noChangeAspect="1"/>
          </p:cNvPicPr>
          <p:nvPr/>
        </p:nvPicPr>
        <p:blipFill>
          <a:blip r:embed="rId5"/>
          <a:stretch>
            <a:fillRect/>
          </a:stretch>
        </p:blipFill>
        <p:spPr>
          <a:xfrm>
            <a:off x="2592598" y="3307215"/>
            <a:ext cx="1521080" cy="935183"/>
          </a:xfrm>
          <a:prstGeom prst="rect">
            <a:avLst/>
          </a:prstGeom>
        </p:spPr>
      </p:pic>
      <p:sp>
        <p:nvSpPr>
          <p:cNvPr id="13" name="TextBox 12">
            <a:extLst>
              <a:ext uri="{FF2B5EF4-FFF2-40B4-BE49-F238E27FC236}">
                <a16:creationId xmlns:a16="http://schemas.microsoft.com/office/drawing/2014/main" id="{827315D9-760D-11C0-8FC2-515FE54324E5}"/>
              </a:ext>
            </a:extLst>
          </p:cNvPr>
          <p:cNvSpPr txBox="1"/>
          <p:nvPr/>
        </p:nvSpPr>
        <p:spPr>
          <a:xfrm>
            <a:off x="1179870" y="5688314"/>
            <a:ext cx="10009239" cy="923330"/>
          </a:xfrm>
          <a:prstGeom prst="rect">
            <a:avLst/>
          </a:prstGeom>
          <a:noFill/>
        </p:spPr>
        <p:txBody>
          <a:bodyPr wrap="square" rtlCol="0">
            <a:spAutoFit/>
          </a:bodyPr>
          <a:lstStyle/>
          <a:p>
            <a:endParaRPr lang="en-US" dirty="0"/>
          </a:p>
          <a:p>
            <a:r>
              <a:rPr lang="en-US" dirty="0"/>
              <a:t>The Yearly Profit Analysis for Yellow Cab is higher than Pink Cab </a:t>
            </a:r>
          </a:p>
          <a:p>
            <a:r>
              <a:rPr lang="en-US" dirty="0"/>
              <a:t>In 2017, the highest present for Yellow Cabs (32.49%) and Pink Cabs (4.48%)</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179870" y="1166442"/>
            <a:ext cx="10009239" cy="646331"/>
          </a:xfrm>
          <a:prstGeom prst="rect">
            <a:avLst/>
          </a:prstGeom>
          <a:noFill/>
        </p:spPr>
        <p:txBody>
          <a:bodyPr wrap="square" rtlCol="0">
            <a:spAutoFit/>
          </a:bodyPr>
          <a:lstStyle/>
          <a:p>
            <a:endParaRPr lang="en-US" dirty="0"/>
          </a:p>
          <a:p>
            <a:r>
              <a:rPr lang="en-US" dirty="0"/>
              <a:t>There is almost equal distribution of gender in the Profit and customer base of both the cabs.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C3E14806-6400-2266-2F73-7001A08448AA}"/>
              </a:ext>
            </a:extLst>
          </p:cNvPr>
          <p:cNvPicPr>
            <a:picLocks noChangeAspect="1"/>
          </p:cNvPicPr>
          <p:nvPr/>
        </p:nvPicPr>
        <p:blipFill>
          <a:blip r:embed="rId2"/>
          <a:stretch>
            <a:fillRect/>
          </a:stretch>
        </p:blipFill>
        <p:spPr>
          <a:xfrm>
            <a:off x="0" y="2123768"/>
            <a:ext cx="5915271" cy="4607570"/>
          </a:xfrm>
          <a:prstGeom prst="rect">
            <a:avLst/>
          </a:prstGeom>
        </p:spPr>
      </p:pic>
      <p:pic>
        <p:nvPicPr>
          <p:cNvPr id="8" name="Picture 7">
            <a:extLst>
              <a:ext uri="{FF2B5EF4-FFF2-40B4-BE49-F238E27FC236}">
                <a16:creationId xmlns:a16="http://schemas.microsoft.com/office/drawing/2014/main" id="{34487991-CD32-86A7-80C5-EA7E234A7B77}"/>
              </a:ext>
            </a:extLst>
          </p:cNvPr>
          <p:cNvPicPr>
            <a:picLocks noChangeAspect="1"/>
          </p:cNvPicPr>
          <p:nvPr/>
        </p:nvPicPr>
        <p:blipFill>
          <a:blip r:embed="rId3"/>
          <a:stretch>
            <a:fillRect/>
          </a:stretch>
        </p:blipFill>
        <p:spPr>
          <a:xfrm>
            <a:off x="5761703" y="2200877"/>
            <a:ext cx="6096000" cy="445737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Payment Mode  Analysis for Cab Firm</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0F253487-04ED-F73F-01CC-3BD677046E06}"/>
              </a:ext>
            </a:extLst>
          </p:cNvPr>
          <p:cNvPicPr>
            <a:picLocks noChangeAspect="1"/>
          </p:cNvPicPr>
          <p:nvPr/>
        </p:nvPicPr>
        <p:blipFill>
          <a:blip r:embed="rId2"/>
          <a:stretch>
            <a:fillRect/>
          </a:stretch>
        </p:blipFill>
        <p:spPr>
          <a:xfrm>
            <a:off x="2543680" y="1532270"/>
            <a:ext cx="7699506" cy="4692292"/>
          </a:xfrm>
          <a:prstGeom prst="rect">
            <a:avLst/>
          </a:prstGeom>
        </p:spPr>
      </p:pic>
      <p:pic>
        <p:nvPicPr>
          <p:cNvPr id="11" name="Picture 10">
            <a:extLst>
              <a:ext uri="{FF2B5EF4-FFF2-40B4-BE49-F238E27FC236}">
                <a16:creationId xmlns:a16="http://schemas.microsoft.com/office/drawing/2014/main" id="{D54726D0-5253-86E4-E459-42EAAF065181}"/>
              </a:ext>
            </a:extLst>
          </p:cNvPr>
          <p:cNvPicPr>
            <a:picLocks noChangeAspect="1"/>
          </p:cNvPicPr>
          <p:nvPr/>
        </p:nvPicPr>
        <p:blipFill>
          <a:blip r:embed="rId3"/>
          <a:stretch>
            <a:fillRect/>
          </a:stretch>
        </p:blipFill>
        <p:spPr>
          <a:xfrm>
            <a:off x="9507792" y="3169904"/>
            <a:ext cx="1470787" cy="510584"/>
          </a:xfrm>
          <a:prstGeom prst="rect">
            <a:avLst/>
          </a:prstGeom>
        </p:spPr>
      </p:pic>
      <p:pic>
        <p:nvPicPr>
          <p:cNvPr id="13" name="Picture 12">
            <a:extLst>
              <a:ext uri="{FF2B5EF4-FFF2-40B4-BE49-F238E27FC236}">
                <a16:creationId xmlns:a16="http://schemas.microsoft.com/office/drawing/2014/main" id="{ECF2DDB4-66A1-40A5-EE20-03763618DCD4}"/>
              </a:ext>
            </a:extLst>
          </p:cNvPr>
          <p:cNvPicPr>
            <a:picLocks noChangeAspect="1"/>
          </p:cNvPicPr>
          <p:nvPr/>
        </p:nvPicPr>
        <p:blipFill>
          <a:blip r:embed="rId4"/>
          <a:stretch>
            <a:fillRect/>
          </a:stretch>
        </p:blipFill>
        <p:spPr>
          <a:xfrm>
            <a:off x="7487635" y="3680488"/>
            <a:ext cx="1432684" cy="510584"/>
          </a:xfrm>
          <a:prstGeom prst="rect">
            <a:avLst/>
          </a:prstGeom>
        </p:spPr>
      </p:pic>
      <p:pic>
        <p:nvPicPr>
          <p:cNvPr id="15" name="Picture 14">
            <a:extLst>
              <a:ext uri="{FF2B5EF4-FFF2-40B4-BE49-F238E27FC236}">
                <a16:creationId xmlns:a16="http://schemas.microsoft.com/office/drawing/2014/main" id="{8A2053D3-13BE-1846-E637-045E7AC909A5}"/>
              </a:ext>
            </a:extLst>
          </p:cNvPr>
          <p:cNvPicPr>
            <a:picLocks noChangeAspect="1"/>
          </p:cNvPicPr>
          <p:nvPr/>
        </p:nvPicPr>
        <p:blipFill>
          <a:blip r:embed="rId5"/>
          <a:stretch>
            <a:fillRect/>
          </a:stretch>
        </p:blipFill>
        <p:spPr>
          <a:xfrm>
            <a:off x="5371358" y="4191072"/>
            <a:ext cx="1318374" cy="480102"/>
          </a:xfrm>
          <a:prstGeom prst="rect">
            <a:avLst/>
          </a:prstGeom>
        </p:spPr>
      </p:pic>
      <p:pic>
        <p:nvPicPr>
          <p:cNvPr id="17" name="Picture 16">
            <a:extLst>
              <a:ext uri="{FF2B5EF4-FFF2-40B4-BE49-F238E27FC236}">
                <a16:creationId xmlns:a16="http://schemas.microsoft.com/office/drawing/2014/main" id="{14DC4C14-E458-7772-C88E-644EE61996F7}"/>
              </a:ext>
            </a:extLst>
          </p:cNvPr>
          <p:cNvPicPr>
            <a:picLocks noChangeAspect="1"/>
          </p:cNvPicPr>
          <p:nvPr/>
        </p:nvPicPr>
        <p:blipFill>
          <a:blip r:embed="rId6"/>
          <a:stretch>
            <a:fillRect/>
          </a:stretch>
        </p:blipFill>
        <p:spPr>
          <a:xfrm>
            <a:off x="4407623" y="4951515"/>
            <a:ext cx="1272650" cy="434378"/>
          </a:xfrm>
          <a:prstGeom prst="rect">
            <a:avLst/>
          </a:prstGeom>
        </p:spPr>
      </p:pic>
      <p:sp>
        <p:nvSpPr>
          <p:cNvPr id="18" name="TextBox 17">
            <a:extLst>
              <a:ext uri="{FF2B5EF4-FFF2-40B4-BE49-F238E27FC236}">
                <a16:creationId xmlns:a16="http://schemas.microsoft.com/office/drawing/2014/main" id="{958F277C-333D-B5C2-E242-7712B8609AFA}"/>
              </a:ext>
            </a:extLst>
          </p:cNvPr>
          <p:cNvSpPr txBox="1"/>
          <p:nvPr/>
        </p:nvSpPr>
        <p:spPr>
          <a:xfrm>
            <a:off x="1388813" y="6181737"/>
            <a:ext cx="10009239" cy="369332"/>
          </a:xfrm>
          <a:prstGeom prst="rect">
            <a:avLst/>
          </a:prstGeom>
          <a:noFill/>
        </p:spPr>
        <p:txBody>
          <a:bodyPr wrap="square" rtlCol="0">
            <a:spAutoFit/>
          </a:bodyPr>
          <a:lstStyle/>
          <a:p>
            <a:r>
              <a:rPr lang="en-US" dirty="0"/>
              <a:t>Payment Mode in Cab firm the Yellow Cab has a higher count than Pink Cab.</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Age GroupWise Profit And Customer Base Analysis</a:t>
            </a:r>
            <a:endParaRPr lang="en-US" sz="4300" dirty="0">
              <a:solidFill>
                <a:schemeClr val="accent2"/>
              </a:solidFill>
              <a:latin typeface="+mj-lt"/>
            </a:endParaRPr>
          </a:p>
        </p:txBody>
      </p:sp>
      <p:pic>
        <p:nvPicPr>
          <p:cNvPr id="9" name="Picture 8">
            <a:extLst>
              <a:ext uri="{FF2B5EF4-FFF2-40B4-BE49-F238E27FC236}">
                <a16:creationId xmlns:a16="http://schemas.microsoft.com/office/drawing/2014/main" id="{0F56991D-3E40-D2AB-5935-AA6EE26EDC6D}"/>
              </a:ext>
            </a:extLst>
          </p:cNvPr>
          <p:cNvPicPr>
            <a:picLocks noChangeAspect="1"/>
          </p:cNvPicPr>
          <p:nvPr/>
        </p:nvPicPr>
        <p:blipFill>
          <a:blip r:embed="rId2"/>
          <a:stretch>
            <a:fillRect/>
          </a:stretch>
        </p:blipFill>
        <p:spPr>
          <a:xfrm>
            <a:off x="3371533" y="1696790"/>
            <a:ext cx="5857546" cy="3464419"/>
          </a:xfrm>
          <a:prstGeom prst="rect">
            <a:avLst/>
          </a:prstGeom>
        </p:spPr>
      </p:pic>
      <p:sp>
        <p:nvSpPr>
          <p:cNvPr id="10" name="TextBox 9">
            <a:extLst>
              <a:ext uri="{FF2B5EF4-FFF2-40B4-BE49-F238E27FC236}">
                <a16:creationId xmlns:a16="http://schemas.microsoft.com/office/drawing/2014/main" id="{46836C2D-00C1-DB68-A639-6E4D03DF8949}"/>
              </a:ext>
            </a:extLst>
          </p:cNvPr>
          <p:cNvSpPr txBox="1"/>
          <p:nvPr/>
        </p:nvSpPr>
        <p:spPr>
          <a:xfrm>
            <a:off x="1413136" y="5253250"/>
            <a:ext cx="10009239" cy="646331"/>
          </a:xfrm>
          <a:prstGeom prst="rect">
            <a:avLst/>
          </a:prstGeom>
          <a:noFill/>
        </p:spPr>
        <p:txBody>
          <a:bodyPr wrap="square" rtlCol="0">
            <a:spAutoFit/>
          </a:bodyPr>
          <a:lstStyle/>
          <a:p>
            <a:endParaRPr lang="en-US" dirty="0"/>
          </a:p>
          <a:p>
            <a:r>
              <a:rPr lang="en-US" dirty="0"/>
              <a:t>As Different Ages of Costumers, they Favor the Yellow Cab.</a:t>
            </a:r>
          </a:p>
        </p:txBody>
      </p:sp>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E55953-F81A-D045-A87B-0AF591389EF1}"/>
              </a:ext>
            </a:extLst>
          </p:cNvPr>
          <p:cNvPicPr>
            <a:picLocks noChangeAspect="1"/>
          </p:cNvPicPr>
          <p:nvPr/>
        </p:nvPicPr>
        <p:blipFill>
          <a:blip r:embed="rId2"/>
          <a:stretch>
            <a:fillRect/>
          </a:stretch>
        </p:blipFill>
        <p:spPr>
          <a:xfrm>
            <a:off x="7944537" y="1600487"/>
            <a:ext cx="1477759" cy="876300"/>
          </a:xfrm>
          <a:prstGeom prst="rect">
            <a:avLst/>
          </a:prstGeom>
        </p:spPr>
      </p:pic>
      <p:sp>
        <p:nvSpPr>
          <p:cNvPr id="4" name="TextBox 3">
            <a:extLst>
              <a:ext uri="{FF2B5EF4-FFF2-40B4-BE49-F238E27FC236}">
                <a16:creationId xmlns:a16="http://schemas.microsoft.com/office/drawing/2014/main" id="{F3547194-76B4-9A45-9CA7-F07918211F38}"/>
              </a:ext>
            </a:extLst>
          </p:cNvPr>
          <p:cNvSpPr txBox="1"/>
          <p:nvPr/>
        </p:nvSpPr>
        <p:spPr>
          <a:xfrm>
            <a:off x="528917" y="6041860"/>
            <a:ext cx="10524565" cy="923330"/>
          </a:xfrm>
          <a:prstGeom prst="rect">
            <a:avLst/>
          </a:prstGeom>
          <a:noFill/>
        </p:spPr>
        <p:txBody>
          <a:bodyPr wrap="square" rtlCol="0">
            <a:spAutoFit/>
          </a:bodyPr>
          <a:lstStyle/>
          <a:p>
            <a:r>
              <a:rPr lang="en-US" dirty="0"/>
              <a:t>This is the number of users covered by Yellow and Pink cab</a:t>
            </a:r>
          </a:p>
          <a:p>
            <a:r>
              <a:rPr lang="en-US" dirty="0"/>
              <a:t>In the city against </a:t>
            </a:r>
            <a:r>
              <a:rPr lang="en-US" b="1" dirty="0"/>
              <a:t>all cab users </a:t>
            </a:r>
            <a:r>
              <a:rPr lang="en-US" dirty="0"/>
              <a:t>present In the city</a:t>
            </a:r>
          </a:p>
          <a:p>
            <a:r>
              <a:rPr lang="en-US" dirty="0"/>
              <a:t> </a:t>
            </a:r>
          </a:p>
        </p:txBody>
      </p:sp>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7" name="Picture 6">
            <a:extLst>
              <a:ext uri="{FF2B5EF4-FFF2-40B4-BE49-F238E27FC236}">
                <a16:creationId xmlns:a16="http://schemas.microsoft.com/office/drawing/2014/main" id="{8DA2EAB9-3FD1-AF27-3370-ABD0A12BFA5F}"/>
              </a:ext>
            </a:extLst>
          </p:cNvPr>
          <p:cNvPicPr>
            <a:picLocks noChangeAspect="1"/>
          </p:cNvPicPr>
          <p:nvPr/>
        </p:nvPicPr>
        <p:blipFill>
          <a:blip r:embed="rId3"/>
          <a:stretch>
            <a:fillRect/>
          </a:stretch>
        </p:blipFill>
        <p:spPr>
          <a:xfrm>
            <a:off x="528917" y="1371600"/>
            <a:ext cx="10844200" cy="4648603"/>
          </a:xfrm>
          <a:prstGeom prst="rect">
            <a:avLst/>
          </a:prstGeom>
        </p:spPr>
      </p:pic>
    </p:spTree>
    <p:extLst>
      <p:ext uri="{BB962C8B-B14F-4D97-AF65-F5344CB8AC3E}">
        <p14:creationId xmlns:p14="http://schemas.microsoft.com/office/powerpoint/2010/main" val="2196414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TotalTime>
  <Words>853</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inherit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Fatimah Asiri</cp:lastModifiedBy>
  <cp:revision>149</cp:revision>
  <cp:lastPrinted>2019-08-24T08:13:50Z</cp:lastPrinted>
  <dcterms:created xsi:type="dcterms:W3CDTF">2019-08-19T15:39:24Z</dcterms:created>
  <dcterms:modified xsi:type="dcterms:W3CDTF">2022-10-14T16:38:52Z</dcterms:modified>
</cp:coreProperties>
</file>