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38"/>
  </p:notesMasterIdLst>
  <p:sldIdLst>
    <p:sldId id="256" r:id="rId2"/>
    <p:sldId id="260" r:id="rId3"/>
    <p:sldId id="261" r:id="rId4"/>
    <p:sldId id="262" r:id="rId5"/>
    <p:sldId id="263" r:id="rId6"/>
    <p:sldId id="265" r:id="rId7"/>
    <p:sldId id="266" r:id="rId8"/>
    <p:sldId id="267" r:id="rId9"/>
    <p:sldId id="268" r:id="rId10"/>
    <p:sldId id="316" r:id="rId11"/>
    <p:sldId id="329" r:id="rId12"/>
    <p:sldId id="300" r:id="rId13"/>
    <p:sldId id="269" r:id="rId14"/>
    <p:sldId id="270" r:id="rId15"/>
    <p:sldId id="295" r:id="rId16"/>
    <p:sldId id="296" r:id="rId17"/>
    <p:sldId id="274" r:id="rId18"/>
    <p:sldId id="275" r:id="rId19"/>
    <p:sldId id="276" r:id="rId20"/>
    <p:sldId id="277" r:id="rId21"/>
    <p:sldId id="278" r:id="rId22"/>
    <p:sldId id="279" r:id="rId23"/>
    <p:sldId id="292" r:id="rId24"/>
    <p:sldId id="280" r:id="rId25"/>
    <p:sldId id="281" r:id="rId26"/>
    <p:sldId id="283" r:id="rId27"/>
    <p:sldId id="285" r:id="rId28"/>
    <p:sldId id="286" r:id="rId29"/>
    <p:sldId id="287" r:id="rId30"/>
    <p:sldId id="288" r:id="rId31"/>
    <p:sldId id="289" r:id="rId32"/>
    <p:sldId id="290" r:id="rId33"/>
    <p:sldId id="271" r:id="rId34"/>
    <p:sldId id="301" r:id="rId35"/>
    <p:sldId id="302" r:id="rId36"/>
    <p:sldId id="304" r:id="rId37"/>
    <p:sldId id="305" r:id="rId38"/>
    <p:sldId id="306" r:id="rId39"/>
    <p:sldId id="307" r:id="rId40"/>
    <p:sldId id="311" r:id="rId41"/>
    <p:sldId id="308" r:id="rId42"/>
    <p:sldId id="348" r:id="rId43"/>
    <p:sldId id="273" r:id="rId44"/>
    <p:sldId id="309" r:id="rId45"/>
    <p:sldId id="310" r:id="rId46"/>
    <p:sldId id="312" r:id="rId47"/>
    <p:sldId id="313" r:id="rId48"/>
    <p:sldId id="314" r:id="rId49"/>
    <p:sldId id="414" r:id="rId50"/>
    <p:sldId id="315" r:id="rId51"/>
    <p:sldId id="317" r:id="rId52"/>
    <p:sldId id="272" r:id="rId53"/>
    <p:sldId id="323" r:id="rId54"/>
    <p:sldId id="326" r:id="rId55"/>
    <p:sldId id="322" r:id="rId56"/>
    <p:sldId id="327" r:id="rId57"/>
    <p:sldId id="320" r:id="rId58"/>
    <p:sldId id="330" r:id="rId59"/>
    <p:sldId id="331" r:id="rId60"/>
    <p:sldId id="346" r:id="rId61"/>
    <p:sldId id="332" r:id="rId62"/>
    <p:sldId id="333" r:id="rId63"/>
    <p:sldId id="334" r:id="rId64"/>
    <p:sldId id="347" r:id="rId65"/>
    <p:sldId id="336" r:id="rId66"/>
    <p:sldId id="337" r:id="rId67"/>
    <p:sldId id="338" r:id="rId68"/>
    <p:sldId id="339" r:id="rId69"/>
    <p:sldId id="340" r:id="rId70"/>
    <p:sldId id="341" r:id="rId71"/>
    <p:sldId id="342" r:id="rId72"/>
    <p:sldId id="343" r:id="rId73"/>
    <p:sldId id="344" r:id="rId74"/>
    <p:sldId id="297" r:id="rId75"/>
    <p:sldId id="350" r:id="rId76"/>
    <p:sldId id="351" r:id="rId77"/>
    <p:sldId id="355" r:id="rId78"/>
    <p:sldId id="352" r:id="rId79"/>
    <p:sldId id="354" r:id="rId80"/>
    <p:sldId id="356" r:id="rId81"/>
    <p:sldId id="357" r:id="rId82"/>
    <p:sldId id="353" r:id="rId83"/>
    <p:sldId id="358" r:id="rId84"/>
    <p:sldId id="360" r:id="rId85"/>
    <p:sldId id="361" r:id="rId86"/>
    <p:sldId id="321" r:id="rId87"/>
    <p:sldId id="362" r:id="rId88"/>
    <p:sldId id="363" r:id="rId89"/>
    <p:sldId id="364" r:id="rId90"/>
    <p:sldId id="298" r:id="rId91"/>
    <p:sldId id="366" r:id="rId92"/>
    <p:sldId id="367" r:id="rId93"/>
    <p:sldId id="368" r:id="rId94"/>
    <p:sldId id="371" r:id="rId95"/>
    <p:sldId id="370" r:id="rId96"/>
    <p:sldId id="299" r:id="rId97"/>
    <p:sldId id="373" r:id="rId98"/>
    <p:sldId id="375" r:id="rId99"/>
    <p:sldId id="376" r:id="rId100"/>
    <p:sldId id="378" r:id="rId101"/>
    <p:sldId id="385" r:id="rId102"/>
    <p:sldId id="386" r:id="rId103"/>
    <p:sldId id="389" r:id="rId104"/>
    <p:sldId id="390" r:id="rId105"/>
    <p:sldId id="391" r:id="rId106"/>
    <p:sldId id="392" r:id="rId107"/>
    <p:sldId id="393" r:id="rId108"/>
    <p:sldId id="394" r:id="rId109"/>
    <p:sldId id="395" r:id="rId110"/>
    <p:sldId id="396" r:id="rId111"/>
    <p:sldId id="318" r:id="rId112"/>
    <p:sldId id="397" r:id="rId113"/>
    <p:sldId id="398" r:id="rId114"/>
    <p:sldId id="399" r:id="rId115"/>
    <p:sldId id="400" r:id="rId116"/>
    <p:sldId id="401" r:id="rId117"/>
    <p:sldId id="418" r:id="rId118"/>
    <p:sldId id="419" r:id="rId119"/>
    <p:sldId id="420" r:id="rId120"/>
    <p:sldId id="319" r:id="rId121"/>
    <p:sldId id="403" r:id="rId122"/>
    <p:sldId id="404" r:id="rId123"/>
    <p:sldId id="405" r:id="rId124"/>
    <p:sldId id="407" r:id="rId125"/>
    <p:sldId id="406" r:id="rId126"/>
    <p:sldId id="417" r:id="rId127"/>
    <p:sldId id="408" r:id="rId128"/>
    <p:sldId id="328" r:id="rId129"/>
    <p:sldId id="411" r:id="rId130"/>
    <p:sldId id="412" r:id="rId131"/>
    <p:sldId id="413" r:id="rId132"/>
    <p:sldId id="409" r:id="rId133"/>
    <p:sldId id="324" r:id="rId134"/>
    <p:sldId id="410" r:id="rId135"/>
    <p:sldId id="325" r:id="rId136"/>
    <p:sldId id="259" r:id="rId1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CF5C4C-BFF7-456C-852F-C484D7276E3B}">
          <p14:sldIdLst>
            <p14:sldId id="256"/>
            <p14:sldId id="260"/>
            <p14:sldId id="261"/>
            <p14:sldId id="262"/>
            <p14:sldId id="263"/>
            <p14:sldId id="265"/>
          </p14:sldIdLst>
        </p14:section>
        <p14:section name="Look at the IDE" id="{87B793E8-09B3-4653-827B-1BD912D64884}">
          <p14:sldIdLst>
            <p14:sldId id="266"/>
            <p14:sldId id="267"/>
            <p14:sldId id="268"/>
            <p14:sldId id="316"/>
            <p14:sldId id="329"/>
            <p14:sldId id="300"/>
            <p14:sldId id="269"/>
          </p14:sldIdLst>
        </p14:section>
        <p14:section name="Navigation" id="{5FAEFB0A-B8BD-45CC-94E1-39B507CC8C0E}">
          <p14:sldIdLst>
            <p14:sldId id="270"/>
            <p14:sldId id="295"/>
            <p14:sldId id="296"/>
            <p14:sldId id="274"/>
            <p14:sldId id="275"/>
            <p14:sldId id="276"/>
            <p14:sldId id="277"/>
            <p14:sldId id="278"/>
            <p14:sldId id="279"/>
            <p14:sldId id="292"/>
            <p14:sldId id="280"/>
            <p14:sldId id="281"/>
            <p14:sldId id="283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Editing" id="{0365646B-E8CA-4D23-A025-BC95D565CEA3}">
          <p14:sldIdLst>
            <p14:sldId id="271"/>
            <p14:sldId id="301"/>
            <p14:sldId id="302"/>
            <p14:sldId id="304"/>
            <p14:sldId id="305"/>
            <p14:sldId id="306"/>
            <p14:sldId id="307"/>
            <p14:sldId id="311"/>
            <p14:sldId id="308"/>
            <p14:sldId id="348"/>
          </p14:sldIdLst>
        </p14:section>
        <p14:section name="Inspections" id="{BE23A414-17B9-4105-9633-D001A1F93C40}">
          <p14:sldIdLst>
            <p14:sldId id="273"/>
            <p14:sldId id="309"/>
            <p14:sldId id="310"/>
            <p14:sldId id="312"/>
            <p14:sldId id="313"/>
            <p14:sldId id="314"/>
            <p14:sldId id="414"/>
            <p14:sldId id="315"/>
            <p14:sldId id="317"/>
          </p14:sldIdLst>
        </p14:section>
        <p14:section name="Live Templates" id="{082FBAFA-8B1C-4ACA-A6B2-E001A7DC9B9F}">
          <p14:sldIdLst>
            <p14:sldId id="272"/>
            <p14:sldId id="323"/>
            <p14:sldId id="326"/>
            <p14:sldId id="322"/>
            <p14:sldId id="327"/>
          </p14:sldIdLst>
        </p14:section>
        <p14:section name="Refactoring" id="{25E53FF6-01ED-4FF4-96ED-7215CF360EF7}">
          <p14:sldIdLst>
            <p14:sldId id="320"/>
            <p14:sldId id="330"/>
            <p14:sldId id="331"/>
            <p14:sldId id="346"/>
            <p14:sldId id="332"/>
            <p14:sldId id="333"/>
            <p14:sldId id="334"/>
            <p14:sldId id="347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</p14:sldIdLst>
        </p14:section>
        <p14:section name="Debugging" id="{CF904EA5-9CF9-4DAA-8700-61780622D5A7}">
          <p14:sldIdLst>
            <p14:sldId id="297"/>
            <p14:sldId id="350"/>
            <p14:sldId id="351"/>
            <p14:sldId id="355"/>
            <p14:sldId id="352"/>
            <p14:sldId id="354"/>
            <p14:sldId id="356"/>
            <p14:sldId id="357"/>
            <p14:sldId id="353"/>
            <p14:sldId id="358"/>
            <p14:sldId id="360"/>
            <p14:sldId id="361"/>
          </p14:sldIdLst>
        </p14:section>
        <p14:section name="Todo Explorer" id="{BD9379FA-FE3C-4CC5-86DA-8BF3D0C79856}">
          <p14:sldIdLst>
            <p14:sldId id="321"/>
            <p14:sldId id="362"/>
            <p14:sldId id="363"/>
            <p14:sldId id="364"/>
          </p14:sldIdLst>
        </p14:section>
        <p14:section name="Unit Testing" id="{380FA852-8B14-4F60-B62A-555991B285DE}">
          <p14:sldIdLst>
            <p14:sldId id="298"/>
            <p14:sldId id="366"/>
            <p14:sldId id="367"/>
            <p14:sldId id="368"/>
            <p14:sldId id="371"/>
            <p14:sldId id="370"/>
          </p14:sldIdLst>
        </p14:section>
        <p14:section name="Version Control" id="{B9008E7F-F25F-44B3-8BEA-6B2E4F243DC4}">
          <p14:sldIdLst>
            <p14:sldId id="299"/>
            <p14:sldId id="373"/>
            <p14:sldId id="375"/>
            <p14:sldId id="376"/>
            <p14:sldId id="378"/>
            <p14:sldId id="385"/>
            <p14:sldId id="386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</p14:sldIdLst>
        </p14:section>
        <p14:section name="Databases" id="{FF4B1F74-B155-4171-A626-888E1FD738CD}">
          <p14:sldIdLst>
            <p14:sldId id="318"/>
            <p14:sldId id="397"/>
            <p14:sldId id="398"/>
            <p14:sldId id="399"/>
            <p14:sldId id="400"/>
            <p14:sldId id="401"/>
          </p14:sldIdLst>
        </p14:section>
        <p14:section name="Deployment" id="{46F72456-81C0-41CE-BBF6-80918A12A3C8}">
          <p14:sldIdLst>
            <p14:sldId id="418"/>
            <p14:sldId id="419"/>
            <p14:sldId id="420"/>
          </p14:sldIdLst>
        </p14:section>
        <p14:section name="Tools" id="{69141823-B7B5-419A-9C3A-1C725C1A075F}">
          <p14:sldIdLst>
            <p14:sldId id="319"/>
            <p14:sldId id="403"/>
            <p14:sldId id="404"/>
            <p14:sldId id="405"/>
            <p14:sldId id="407"/>
            <p14:sldId id="406"/>
            <p14:sldId id="417"/>
            <p14:sldId id="408"/>
          </p14:sldIdLst>
        </p14:section>
        <p14:section name="Plugins" id="{C2A12E4D-7700-4181-BB29-393186C6BAAF}">
          <p14:sldIdLst>
            <p14:sldId id="328"/>
            <p14:sldId id="411"/>
            <p14:sldId id="412"/>
            <p14:sldId id="413"/>
          </p14:sldIdLst>
        </p14:section>
        <p14:section name="Resources" id="{4E4B4BCF-F46B-4A84-A49F-72B50891537F}">
          <p14:sldIdLst>
            <p14:sldId id="409"/>
            <p14:sldId id="324"/>
            <p14:sldId id="410"/>
            <p14:sldId id="325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0656" autoAdjust="0"/>
  </p:normalViewPr>
  <p:slideViewPr>
    <p:cSldViewPr snapToGrid="0">
      <p:cViewPr varScale="1">
        <p:scale>
          <a:sx n="82" d="100"/>
          <a:sy n="82" d="100"/>
        </p:scale>
        <p:origin x="1656" y="90"/>
      </p:cViewPr>
      <p:guideLst/>
    </p:cSldViewPr>
  </p:slideViewPr>
  <p:outlineViewPr>
    <p:cViewPr>
      <p:scale>
        <a:sx n="33" d="100"/>
        <a:sy n="33" d="100"/>
      </p:scale>
      <p:origin x="0" y="-692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BE2B3-0986-4328-AEFF-1FEDD7FB83AD}" type="datetimeFigureOut">
              <a:rPr lang="nl-BE" smtClean="0"/>
              <a:t>27/01/2014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91CFF-43FB-4AFC-853D-B477333C48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661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91CFF-43FB-4AFC-853D-B477333C48F4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8026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Maarten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E50C2-C63F-4358-AFA1-F3E158B641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33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91CFF-43FB-4AFC-853D-B477333C48F4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3892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Have you ever...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Made a change to code, realized it was a mistake and wanted to go back?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Lost code or had a backup that was too old?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Had to maintain multiple versions of a product?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know who did a change, when and why?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see the difference between two (or more) versions of your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prove that a particular change broke or fixed some piece of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submit a change (patch) to someone else's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see how much work is being done (where/when/who)?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experiment with a new feature without interfering with working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work on code with multiple persons in a structured way?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91CFF-43FB-4AFC-853D-B477333C48F4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471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CD97B-45CF-4A00-9D8B-CC26EA8F4586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6314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330952"/>
            <a:ext cx="12192000" cy="1527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bg1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219325"/>
            <a:ext cx="67056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4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8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8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0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2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10364482" y="1332568"/>
            <a:ext cx="2308324" cy="413350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3800" dirty="0" smtClean="0">
                <a:solidFill>
                  <a:schemeClr val="accent1"/>
                </a:solidFill>
              </a:rPr>
              <a:t>demo</a:t>
            </a:r>
            <a:endParaRPr lang="nl-BE" sz="138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67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336253"/>
            <a:ext cx="10772775" cy="1512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6183504"/>
            <a:ext cx="1562100" cy="599793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0" y="6602408"/>
            <a:ext cx="14638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accent4"/>
                </a:solidFill>
              </a:rPr>
              <a:t>Copyright © 2014 JetBrains.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52" r:id="rId2"/>
    <p:sldLayoutId id="2147483853" r:id="rId3"/>
    <p:sldLayoutId id="2147483854" r:id="rId4"/>
    <p:sldLayoutId id="2147483855" r:id="rId5"/>
    <p:sldLayoutId id="2147483857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  <p:sldLayoutId id="2147483850" r:id="rId15"/>
    <p:sldLayoutId id="2147483851" r:id="rId16"/>
    <p:sldLayoutId id="2147483856" r:id="rId17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Graublau Web" panose="02000500040000020004" pitchFamily="50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accent2"/>
          </a:solidFill>
          <a:latin typeface="Graublau Web" panose="02000500040000020004" pitchFamily="50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accent4"/>
          </a:solidFill>
          <a:latin typeface="Graublau Web" panose="02000500040000020004" pitchFamily="50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Graublau Web" panose="02000500040000020004" pitchFamily="50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Graublau Web" panose="02000500040000020004" pitchFamily="50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maarten.balliauw@jetbrains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9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9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vgoBMVPyFc" TargetMode="External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jetbrains.com/phpstorm/webhelp/version-control-with-phpstorm-2.html" TargetMode="Externa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9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2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9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9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9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hyperlink" Target="http://www.getcomposer.org/" TargetMode="External"/><Relationship Id="rId1" Type="http://schemas.openxmlformats.org/officeDocument/2006/relationships/slideLayout" Target="../slideLayouts/slideLayout9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hyperlink" Target="http://blog.jetbrains.com/phpstorm/2013/08/vagrant-support-in-phpstorm/" TargetMode="External"/><Relationship Id="rId1" Type="http://schemas.openxmlformats.org/officeDocument/2006/relationships/slideLayout" Target="../slideLayouts/slideLayout9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9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hyperlink" Target="http://confluence.jetbrains.com/display/PhpStorm/Using+the+PhpStorm+built-in+SSH+terminal+and+remote+SSH+external+tools#UsingthePhpStormbuilt-inSSHterminalandremoteSSHexternaltools-WorkingwithremoteSSHexternaltools" TargetMode="External"/><Relationship Id="rId1" Type="http://schemas.openxmlformats.org/officeDocument/2006/relationships/slideLayout" Target="../slideLayouts/slideLayout9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hyperlink" Target="http://plugins.jetbrains.com/?phpStorm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artenba-demo/phpstorm-workshop.git" TargetMode="Externa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phpstorm" TargetMode="External"/><Relationship Id="rId3" Type="http://schemas.openxmlformats.org/officeDocument/2006/relationships/hyperlink" Target="http://blog.jetbrains.com/phpstorm/" TargetMode="External"/><Relationship Id="rId7" Type="http://schemas.openxmlformats.org/officeDocument/2006/relationships/hyperlink" Target="http://blog.jetbrains.com/phpstorm/tag/webinar/" TargetMode="External"/><Relationship Id="rId2" Type="http://schemas.openxmlformats.org/officeDocument/2006/relationships/hyperlink" Target="http://bit.ly/phpstorm-shortcut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it.ly/phpstorm-videos" TargetMode="External"/><Relationship Id="rId5" Type="http://schemas.openxmlformats.org/officeDocument/2006/relationships/hyperlink" Target="http://confluence.jetbrains.com/display/PhpStorm/Tutorials" TargetMode="External"/><Relationship Id="rId4" Type="http://schemas.openxmlformats.org/officeDocument/2006/relationships/hyperlink" Target="http://www.jetbrains.com/phpstorm/webhelp/" TargetMode="Externa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etbrains.com/phpstor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bit.ly/phpstorm-mamp" TargetMode="External"/><Relationship Id="rId4" Type="http://schemas.openxmlformats.org/officeDocument/2006/relationships/hyperlink" Target="http://bit.ly/phpstorm-xampp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azug.be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bit.ly/phpstorm-shortcuts" TargetMode="Externa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jetbrains.com/phpstorm/webhelp/edit-template-variables-dialog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jetbrains.com/phpstorm/webhelp/file-template-variables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9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books/refactoring.html" TargetMode="Externa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change-signature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copy-clone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constant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field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hyperlink" Target="http://www.jetbrains.com/phpstorm/webhelp/extract.html" TargetMode="External"/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method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change-signature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variable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inline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move-refactorings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hyperlink" Target="http://www.jetbrains.com/phpstorm/webhelp/pull-members-up.html" TargetMode="External"/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rename-refactorings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safe-delete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confluence.jetbrains.com/display/PhpStorm/Zend+Debugger+Installation+Guide" TargetMode="External"/><Relationship Id="rId2" Type="http://schemas.openxmlformats.org/officeDocument/2006/relationships/hyperlink" Target="http://confluence.jetbrains.com/display/PhpStorm/Xdebug+Installation+Guide" TargetMode="Externa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confluence.jetbrains.com/display/PhpStorm/Browser+Debugging+Extensions" TargetMode="External"/><Relationship Id="rId2" Type="http://schemas.openxmlformats.org/officeDocument/2006/relationships/hyperlink" Target="http://www.jetbrains.com/phpstorm/marklets/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matthardy.net/blog/configuring-phpstorm-xdebug-dbgp-proxy-settings-remote-debugging-multiple-users/" TargetMode="External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9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9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8.png"/><Relationship Id="rId4" Type="http://schemas.openxmlformats.org/officeDocument/2006/relationships/image" Target="../media/image9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hyperlink" Target="http://www.jetbrains.com/phpstorm/webhelp/run-debug-configuration-phpunit-on-server.html" TargetMode="External"/><Relationship Id="rId1" Type="http://schemas.openxmlformats.org/officeDocument/2006/relationships/slideLayout" Target="../slideLayouts/slideLayout9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hyperlink" Target="https://www.jetbrains.com/phpstorm/webhelp/coverage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2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hpstorm/webhelp/preparing-to-use-karma-test-runner.html" TargetMode="External"/><Relationship Id="rId2" Type="http://schemas.openxmlformats.org/officeDocument/2006/relationships/hyperlink" Target="http://plugins.jetbrains.com/plugin/7287?pr=phpStorm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hyperlink" Target="https://www.jetbrains.com/phpstorm/webhelp/preparing-to-use-jstestdriver-test-runner.html" TargetMode="Externa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PhpStorm Workshop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Maarten Balliauw</a:t>
            </a:r>
            <a:br>
              <a:rPr lang="en-US" dirty="0" smtClean="0"/>
            </a:br>
            <a:r>
              <a:rPr lang="en-US" dirty="0" smtClean="0"/>
              <a:t>Technical Evangelist</a:t>
            </a:r>
          </a:p>
          <a:p>
            <a:r>
              <a:rPr lang="en-US" dirty="0" smtClean="0">
                <a:hlinkClick r:id="rId2"/>
              </a:rPr>
              <a:t>maarten.balliauw@jetbrains.com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2" name="Rectangle 1"/>
          <p:cNvSpPr/>
          <p:nvPr/>
        </p:nvSpPr>
        <p:spPr>
          <a:xfrm>
            <a:off x="3048000" y="61718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This workshop presentation is property of JetBrains and can only be </a:t>
            </a:r>
            <a:r>
              <a:rPr lang="en-US"/>
              <a:t>used </a:t>
            </a:r>
            <a:r>
              <a:rPr lang="en-US" smtClean="0"/>
              <a:t>commercially with </a:t>
            </a:r>
            <a:r>
              <a:rPr lang="en-US" dirty="0"/>
              <a:t>prior permission</a:t>
            </a:r>
            <a:r>
              <a:rPr lang="en-US" dirty="0" smtClean="0"/>
              <a:t>.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32"/>
          <a:stretch/>
        </p:blipFill>
        <p:spPr>
          <a:xfrm>
            <a:off x="667512" y="1867209"/>
            <a:ext cx="1348313" cy="115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Configuring PHP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Under Project Settings | PHP,</a:t>
            </a:r>
            <a:br>
              <a:rPr lang="nl-BE" dirty="0" smtClean="0"/>
            </a:br>
            <a:r>
              <a:rPr lang="nl-BE" dirty="0" smtClean="0"/>
              <a:t>set PHP options.</a:t>
            </a:r>
          </a:p>
          <a:p>
            <a:pPr lvl="1"/>
            <a:r>
              <a:rPr lang="nl-BE" dirty="0" smtClean="0"/>
              <a:t>Language level</a:t>
            </a:r>
          </a:p>
          <a:p>
            <a:pPr lvl="1"/>
            <a:r>
              <a:rPr lang="nl-BE" dirty="0" smtClean="0"/>
              <a:t>Interpreter</a:t>
            </a:r>
          </a:p>
          <a:p>
            <a:pPr lvl="1"/>
            <a:r>
              <a:rPr lang="nl-BE" dirty="0" smtClean="0"/>
              <a:t>Include paths</a:t>
            </a:r>
          </a:p>
          <a:p>
            <a:pPr lvl="1"/>
            <a:r>
              <a:rPr lang="nl-BE" dirty="0" smtClean="0"/>
              <a:t>Debugging</a:t>
            </a:r>
          </a:p>
          <a:p>
            <a:pPr lvl="1"/>
            <a:r>
              <a:rPr lang="nl-BE" dirty="0" smtClean="0"/>
              <a:t>...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532" y="1948265"/>
            <a:ext cx="6297521" cy="38930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8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Products all use different terms…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Checkout / Clone / Export</a:t>
            </a:r>
          </a:p>
          <a:p>
            <a:r>
              <a:rPr lang="en-US" dirty="0" smtClean="0"/>
              <a:t>Commit / Check In</a:t>
            </a:r>
          </a:p>
          <a:p>
            <a:r>
              <a:rPr lang="en-US" dirty="0" smtClean="0"/>
              <a:t>Push / Submit</a:t>
            </a:r>
          </a:p>
          <a:p>
            <a:r>
              <a:rPr lang="en-US" dirty="0" smtClean="0"/>
              <a:t>Revert / Roll back</a:t>
            </a:r>
          </a:p>
          <a:p>
            <a:r>
              <a:rPr lang="en-US" dirty="0" smtClean="0"/>
              <a:t>History / Log</a:t>
            </a:r>
          </a:p>
          <a:p>
            <a:r>
              <a:rPr lang="en-US" dirty="0" smtClean="0"/>
              <a:t>Annotate / Blame</a:t>
            </a:r>
          </a:p>
          <a:p>
            <a:r>
              <a:rPr lang="en-US" dirty="0" smtClean="0"/>
              <a:t>Compare / Diff</a:t>
            </a:r>
          </a:p>
          <a:p>
            <a:r>
              <a:rPr lang="en-US" dirty="0" smtClean="0"/>
              <a:t>…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885" y="2205990"/>
            <a:ext cx="2010451" cy="302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3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they are similar in nature!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Unified VCS functionality in the IDE</a:t>
            </a:r>
          </a:p>
          <a:p>
            <a:pPr lvl="1"/>
            <a:r>
              <a:rPr lang="en-US" dirty="0" smtClean="0"/>
              <a:t>CVS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Subversion</a:t>
            </a:r>
          </a:p>
          <a:p>
            <a:pPr lvl="1"/>
            <a:r>
              <a:rPr lang="en-US" dirty="0" smtClean="0"/>
              <a:t>Mercurial</a:t>
            </a:r>
          </a:p>
          <a:p>
            <a:pPr lvl="1"/>
            <a:r>
              <a:rPr lang="en-US" dirty="0" smtClean="0"/>
              <a:t>Perforce</a:t>
            </a:r>
          </a:p>
          <a:p>
            <a:pPr lvl="1"/>
            <a:r>
              <a:rPr lang="en-US" dirty="0" smtClean="0"/>
              <a:t>TFS (via plugin)</a:t>
            </a:r>
          </a:p>
          <a:p>
            <a:pPr lvl="1"/>
            <a:r>
              <a:rPr lang="en-US" dirty="0" smtClean="0"/>
              <a:t>(others through plugins)</a:t>
            </a:r>
          </a:p>
          <a:p>
            <a:r>
              <a:rPr lang="en-US" dirty="0" smtClean="0"/>
              <a:t>IDE enriched with specific functionality (e.g. push/pull)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479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Enabling VCS </a:t>
            </a:r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Telling the IDE that the project is under a VCS system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 the VCS menu.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23723" y="2745668"/>
            <a:ext cx="5438766" cy="227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947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VCS operations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Perform operations on the version control system such as adding files, deleting files, committing </a:t>
            </a:r>
            <a:r>
              <a:rPr lang="en-US" dirty="0" smtClean="0"/>
              <a:t>changes and so on.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65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Alt+Backquote (Alt+`)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676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Ctrl+V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64232" y="1588885"/>
            <a:ext cx="3957749" cy="458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892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Committing Changes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Persisting the current </a:t>
            </a:r>
            <a:r>
              <a:rPr lang="en-US" dirty="0" err="1"/>
              <a:t>changeset</a:t>
            </a:r>
            <a:r>
              <a:rPr lang="en-US" dirty="0"/>
              <a:t> as a logical operation in the VCS, with a comment, author, 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Ctrl+K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25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Command+K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51235" y="1675944"/>
            <a:ext cx="6205771" cy="441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231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Viewing 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View all information related to previous commits.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Alt+9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Command+9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2553134"/>
            <a:ext cx="7508983" cy="265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6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Viewing Diff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Show changes made to a particular file.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Ctrl+D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40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Command+D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33296" y="1975109"/>
            <a:ext cx="6205771" cy="381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3846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/Mercurial: Push/Pull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Persist local copy of VCS repository to remote copy.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22301" y="1857543"/>
            <a:ext cx="5641610" cy="404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0567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Changelists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Work on multiple logical changes at the same time.</a:t>
            </a:r>
          </a:p>
          <a:p>
            <a:pPr lvl="1"/>
            <a:r>
              <a:rPr lang="en-US" dirty="0" smtClean="0"/>
              <a:t>Name </a:t>
            </a:r>
            <a:r>
              <a:rPr lang="en-US" dirty="0" err="1" smtClean="0"/>
              <a:t>changelist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 be committed / shelved.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Alt+9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Command+9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9932" y="2552890"/>
            <a:ext cx="6826348" cy="265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536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Undo on steroids. Display changes made between commits, revert local changes, ...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29932" y="2574656"/>
            <a:ext cx="6826348" cy="338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Configuring PhpStorm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Project settings</a:t>
            </a:r>
          </a:p>
          <a:p>
            <a:pPr lvl="1"/>
            <a:r>
              <a:rPr lang="nl-BE" dirty="0" smtClean="0"/>
              <a:t>Specific for current project</a:t>
            </a:r>
          </a:p>
          <a:p>
            <a:r>
              <a:rPr lang="nl-BE" dirty="0" smtClean="0"/>
              <a:t>IDE settings</a:t>
            </a:r>
          </a:p>
          <a:p>
            <a:pPr lvl="1"/>
            <a:r>
              <a:rPr lang="nl-BE" dirty="0" smtClean="0"/>
              <a:t>Global for all projects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393" y="1764154"/>
            <a:ext cx="6414624" cy="42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5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51037">
            <a:off x="7112089" y="2255518"/>
            <a:ext cx="5517486" cy="4959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Webinar recording</a:t>
            </a:r>
          </a:p>
          <a:p>
            <a:pPr lvl="1"/>
            <a:r>
              <a:rPr lang="nl-BE" sz="1800" dirty="0" smtClean="0">
                <a:hlinkClick r:id="rId3"/>
              </a:rPr>
              <a:t>https</a:t>
            </a:r>
            <a:r>
              <a:rPr lang="nl-BE" sz="1800" dirty="0">
                <a:hlinkClick r:id="rId3"/>
              </a:rPr>
              <a:t>://</a:t>
            </a:r>
            <a:r>
              <a:rPr lang="nl-BE" sz="1800" dirty="0" smtClean="0">
                <a:hlinkClick r:id="rId3"/>
              </a:rPr>
              <a:t>www.youtube.com/watch?v=OvgoBMVPyFc</a:t>
            </a:r>
            <a:endParaRPr lang="nl-BE" sz="1800" dirty="0"/>
          </a:p>
          <a:p>
            <a:r>
              <a:rPr lang="nl-BE" dirty="0" smtClean="0"/>
              <a:t>Web help</a:t>
            </a:r>
          </a:p>
          <a:p>
            <a:pPr lvl="1"/>
            <a:r>
              <a:rPr lang="nl-BE" sz="1800" dirty="0" smtClean="0">
                <a:hlinkClick r:id="rId4"/>
              </a:rPr>
              <a:t>http</a:t>
            </a:r>
            <a:r>
              <a:rPr lang="nl-BE" sz="1800" dirty="0">
                <a:hlinkClick r:id="rId4"/>
              </a:rPr>
              <a:t>://</a:t>
            </a:r>
            <a:r>
              <a:rPr lang="nl-BE" sz="1800" dirty="0" smtClean="0">
                <a:hlinkClick r:id="rId4"/>
              </a:rPr>
              <a:t>www.jetbrains.com/phpstorm/webhelp</a:t>
            </a:r>
            <a:br>
              <a:rPr lang="nl-BE" sz="1800" dirty="0" smtClean="0">
                <a:hlinkClick r:id="rId4"/>
              </a:rPr>
            </a:br>
            <a:r>
              <a:rPr lang="nl-BE" sz="1800" dirty="0" smtClean="0">
                <a:hlinkClick r:id="rId4"/>
              </a:rPr>
              <a:t>/version-control-with-phpstorm-2.html</a:t>
            </a:r>
            <a:r>
              <a:rPr lang="nl-BE" sz="1800" dirty="0" smtClean="0"/>
              <a:t> </a:t>
            </a:r>
            <a:endParaRPr lang="nl-BE" sz="1800" dirty="0"/>
          </a:p>
        </p:txBody>
      </p:sp>
    </p:spTree>
    <p:extLst>
      <p:ext uri="{BB962C8B-B14F-4D97-AF65-F5344CB8AC3E}">
        <p14:creationId xmlns:p14="http://schemas.microsoft.com/office/powerpoint/2010/main" val="6259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Databases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839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Connecting to a </a:t>
            </a:r>
            <a:r>
              <a:rPr lang="nl-BE" dirty="0" smtClean="0"/>
              <a:t>database (server)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/>
              <a:t>Connecting to MySQL, DB2, Derby, SQL Server, Oracle, PostgreSQL, Sybase, H2, sqlite, Google, </a:t>
            </a:r>
            <a:r>
              <a:rPr lang="nl-BE" dirty="0" smtClean="0"/>
              <a:t>...</a:t>
            </a:r>
          </a:p>
          <a:p>
            <a:pPr lvl="1"/>
            <a:r>
              <a:rPr lang="nl-BE" dirty="0" smtClean="0"/>
              <a:t>Specify connection details</a:t>
            </a:r>
          </a:p>
          <a:p>
            <a:pPr lvl="1"/>
            <a:r>
              <a:rPr lang="nl-BE" dirty="0" smtClean="0"/>
              <a:t>Download JDBC driver</a:t>
            </a:r>
          </a:p>
          <a:p>
            <a:pPr lvl="1"/>
            <a:r>
              <a:rPr lang="nl-BE" dirty="0" smtClean="0"/>
              <a:t>Select schema / tables to work with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76115" y="1744688"/>
            <a:ext cx="6826348" cy="427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6325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Database Console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SQL console with autocompletion, inspections, error highlighting, autocompletion on joins, ...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316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Ctrl+Shift+F10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860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Command+Shift+F10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2794645"/>
            <a:ext cx="7508983" cy="217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4921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Table Editor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Edit records in a table: insert, update, delete, ...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F4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F4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2203683"/>
            <a:ext cx="7508983" cy="335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4672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Create New Table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 a new table in the database. Specify column options, default values, primary key, ...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91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Alt+Insert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51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Command+N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56767" y="1058680"/>
            <a:ext cx="4572679" cy="50140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9146" y="3212117"/>
            <a:ext cx="3148760" cy="2196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955391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Database tools in PHP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Strings can be identified as a query, will provide </a:t>
            </a:r>
            <a:r>
              <a:rPr lang="en-US" dirty="0" err="1" smtClean="0"/>
              <a:t>autocompletion</a:t>
            </a:r>
            <a:r>
              <a:rPr lang="en-US" dirty="0"/>
              <a:t>, </a:t>
            </a:r>
            <a:r>
              <a:rPr lang="en-US" dirty="0" smtClean="0"/>
              <a:t>highlighting</a:t>
            </a:r>
            <a:r>
              <a:rPr lang="en-US" dirty="0"/>
              <a:t>, ability to go to query editor, run query right from PHP file, </a:t>
            </a:r>
            <a:r>
              <a:rPr lang="en-US" dirty="0" smtClean="0"/>
              <a:t>…</a:t>
            </a:r>
            <a:endParaRPr lang="nl-BE" dirty="0"/>
          </a:p>
          <a:p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62180" y="3265162"/>
            <a:ext cx="8259881" cy="177339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98095" y="5011199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/ Ctrl+Shift+Space</a:t>
            </a:r>
            <a:endParaRPr lang="nl-BE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398095" y="5408377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/ Ctrl+Shift+Space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0450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Deployment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5269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Remote Hosts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Copy files and folders back and forth between local project and server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 be </a:t>
            </a:r>
            <a:r>
              <a:rPr lang="en-US" dirty="0"/>
              <a:t>FTP, FTPS, SFTP, Local or Mounted Folder or In Place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13060" y="1321761"/>
            <a:ext cx="4460092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42287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Integration with VCS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Upload files to server when committing to source control.</a:t>
            </a:r>
          </a:p>
          <a:p>
            <a:pPr lvl="1"/>
            <a:r>
              <a:rPr lang="en-US" dirty="0" smtClean="0"/>
              <a:t>Useful for development servers.</a:t>
            </a:r>
          </a:p>
          <a:p>
            <a:pPr lvl="1"/>
            <a:r>
              <a:rPr lang="en-US" dirty="0" smtClean="0"/>
              <a:t>For production servers better to use continuous integration server.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31165" y="1474160"/>
            <a:ext cx="4917667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23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Tabs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Open a document each</a:t>
            </a:r>
          </a:p>
          <a:p>
            <a:r>
              <a:rPr lang="nl-BE" dirty="0" smtClean="0"/>
              <a:t>Navigate between tabs </a:t>
            </a:r>
            <a:endParaRPr lang="nl-BE" dirty="0"/>
          </a:p>
          <a:p>
            <a:r>
              <a:rPr lang="nl-BE" dirty="0" smtClean="0"/>
              <a:t>Pin tab</a:t>
            </a:r>
          </a:p>
          <a:p>
            <a:r>
              <a:rPr lang="nl-BE" dirty="0" smtClean="0"/>
              <a:t>Split editor</a:t>
            </a:r>
          </a:p>
          <a:p>
            <a:r>
              <a:rPr lang="nl-BE" dirty="0" smtClean="0"/>
              <a:t>Tabs can be favorited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611" y="1594665"/>
            <a:ext cx="6048375" cy="4410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8095" y="5011199"/>
            <a:ext cx="1415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Alt+Left / Right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408377"/>
            <a:ext cx="2400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Command+Alt+Left / Right</a:t>
            </a:r>
            <a:endParaRPr lang="nl-BE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7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Tools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613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REST Client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built-in REST client allows testing web API's. Build requests, inspect responses.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88615" y="2883614"/>
            <a:ext cx="7508983" cy="234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3577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Composer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Work with </a:t>
            </a:r>
            <a:r>
              <a:rPr lang="en-US" dirty="0" smtClean="0">
                <a:hlinkClick r:id="rId2"/>
              </a:rPr>
              <a:t>Composer</a:t>
            </a:r>
            <a:r>
              <a:rPr lang="en-US" dirty="0" smtClean="0"/>
              <a:t> dependency manager in the IDE.</a:t>
            </a:r>
          </a:p>
          <a:p>
            <a:pPr lvl="1"/>
            <a:r>
              <a:rPr lang="en-US" dirty="0" smtClean="0"/>
              <a:t>Initialize Composer</a:t>
            </a:r>
          </a:p>
          <a:p>
            <a:pPr lvl="1"/>
            <a:r>
              <a:rPr lang="en-US" dirty="0" smtClean="0"/>
              <a:t>Search and install Composer dependencies</a:t>
            </a:r>
          </a:p>
          <a:p>
            <a:pPr lvl="1"/>
            <a:r>
              <a:rPr lang="en-US" dirty="0" smtClean="0"/>
              <a:t>Create new project using Composer project type.</a:t>
            </a:r>
          </a:p>
          <a:p>
            <a:pPr lvl="1"/>
            <a:r>
              <a:rPr lang="en-US" dirty="0" smtClean="0"/>
              <a:t>Command Line Tools (see further)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80897" y="2194089"/>
            <a:ext cx="6205771" cy="337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0916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Command Line Tools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Invoke command line tools shipped with frameworks and libraries.</a:t>
            </a:r>
          </a:p>
          <a:p>
            <a:pPr lvl="1"/>
            <a:r>
              <a:rPr lang="en-US" dirty="0" smtClean="0"/>
              <a:t>Composer, </a:t>
            </a:r>
            <a:r>
              <a:rPr lang="en-US" dirty="0" err="1" smtClean="0"/>
              <a:t>Zend</a:t>
            </a:r>
            <a:r>
              <a:rPr lang="en-US" dirty="0" smtClean="0"/>
              <a:t> Framework, </a:t>
            </a:r>
            <a:r>
              <a:rPr lang="en-US" dirty="0" err="1" smtClean="0"/>
              <a:t>Symfony</a:t>
            </a:r>
            <a:r>
              <a:rPr lang="en-US" dirty="0" smtClean="0"/>
              <a:t>, </a:t>
            </a:r>
            <a:r>
              <a:rPr lang="en-US" dirty="0" err="1" smtClean="0"/>
              <a:t>Symfony</a:t>
            </a:r>
            <a:r>
              <a:rPr lang="en-US" dirty="0" smtClean="0"/>
              <a:t> Console-based, </a:t>
            </a:r>
            <a:r>
              <a:rPr lang="en-US" dirty="0" err="1" smtClean="0"/>
              <a:t>Drush</a:t>
            </a:r>
            <a:r>
              <a:rPr lang="en-US" dirty="0" smtClean="0"/>
              <a:t> or roll your own</a:t>
            </a:r>
          </a:p>
          <a:p>
            <a:pPr lvl="1"/>
            <a:r>
              <a:rPr lang="en-US" dirty="0" err="1" smtClean="0"/>
              <a:t>Autocompletion</a:t>
            </a:r>
            <a:r>
              <a:rPr lang="en-US" dirty="0" smtClean="0"/>
              <a:t> support</a:t>
            </a:r>
          </a:p>
          <a:p>
            <a:pPr lvl="1"/>
            <a:r>
              <a:rPr lang="en-US" dirty="0" smtClean="0"/>
              <a:t>Not meant to be a full console/terminal!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98095" y="5011199"/>
            <a:ext cx="1152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Ctrl+Shift+X</a:t>
            </a:r>
            <a:endParaRPr lang="nl-BE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398095" y="5408377"/>
            <a:ext cx="1748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Command+Shift+X</a:t>
            </a:r>
            <a:endParaRPr lang="nl-BE" sz="16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93870" y="2304501"/>
            <a:ext cx="5298473" cy="315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979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Vagrant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Vagrant is a tool which helps us create reproducible development environments by scripting a virtual machine.</a:t>
            </a:r>
          </a:p>
          <a:p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http://blog.jetbrains.com/phpstorm/2013/08/vagrant-support-in-phpstorm/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03285" y="953823"/>
            <a:ext cx="5679643" cy="49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0362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Remote SSH Terminal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Connect to a remote SSH server. Provides a full SSH terminal in the IDE.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29932" y="3008438"/>
            <a:ext cx="6826348" cy="273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3878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Remote SSH External </a:t>
            </a:r>
            <a:r>
              <a:rPr lang="nl-BE" dirty="0"/>
              <a:t>T</a:t>
            </a:r>
            <a:r>
              <a:rPr lang="nl-BE" dirty="0" smtClean="0"/>
              <a:t>ools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Invoke </a:t>
            </a:r>
            <a:r>
              <a:rPr lang="en-US" dirty="0"/>
              <a:t>remote commands over </a:t>
            </a:r>
            <a:r>
              <a:rPr lang="en-US" dirty="0" smtClean="0"/>
              <a:t>SSH without having to manually log in to the remote server.</a:t>
            </a:r>
          </a:p>
          <a:p>
            <a:pPr lvl="1"/>
            <a:r>
              <a:rPr lang="en-US" dirty="0" smtClean="0"/>
              <a:t>Add them to PhpStorm menus for easy access.</a:t>
            </a:r>
          </a:p>
          <a:p>
            <a:pPr lvl="1"/>
            <a:r>
              <a:rPr lang="en-US" dirty="0" smtClean="0"/>
              <a:t>Assign keyboard shortcut.</a:t>
            </a:r>
          </a:p>
          <a:p>
            <a:pPr lvl="1"/>
            <a:endParaRPr lang="en-US" dirty="0" smtClean="0"/>
          </a:p>
          <a:p>
            <a:pPr lvl="1"/>
            <a:r>
              <a:rPr lang="en-US" sz="1400" dirty="0">
                <a:hlinkClick r:id="rId2"/>
              </a:rPr>
              <a:t>http://</a:t>
            </a:r>
            <a:r>
              <a:rPr lang="en-US" sz="1400" dirty="0" smtClean="0">
                <a:hlinkClick r:id="rId2"/>
              </a:rPr>
              <a:t>confluence.jetbrains.com/display/PhpStorm/Using+the+PhpStorm+built-in+SSH+terminal+and+remote+SSH+external+tools#UsingthePhpStormbuilt-inSSHterminalandremoteSSHexternaltools-WorkingwithremoteSSHexternaltools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64" y="1556221"/>
            <a:ext cx="4711884" cy="4558236"/>
          </a:xfrm>
        </p:spPr>
      </p:pic>
    </p:spTree>
    <p:extLst>
      <p:ext uri="{BB962C8B-B14F-4D97-AF65-F5344CB8AC3E}">
        <p14:creationId xmlns:p14="http://schemas.microsoft.com/office/powerpoint/2010/main" val="91137194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Local Terminal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Provide a local terminal. Works on any platform supported by PhpStorm.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98095" y="5011199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/ Ctrl+Shift+Space</a:t>
            </a:r>
            <a:endParaRPr lang="nl-BE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398095" y="5408377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/ Ctrl+Shift+Space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9932" y="2516072"/>
            <a:ext cx="6826348" cy="273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9633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Plugins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948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400" dirty="0" smtClean="0"/>
              <a:t>PhpStorm = IntelliJ IDEA – JAVA + plugins</a:t>
            </a:r>
            <a:endParaRPr lang="nl-BE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Base IDE enriched with plugins</a:t>
            </a:r>
          </a:p>
          <a:p>
            <a:r>
              <a:rPr lang="nl-BE" dirty="0" smtClean="0"/>
              <a:t>Some plugins are for paid IDE only</a:t>
            </a:r>
          </a:p>
          <a:p>
            <a:pPr lvl="1"/>
            <a:r>
              <a:rPr lang="nl-BE" dirty="0" smtClean="0"/>
              <a:t>Which is cool: WebStorm features can be installed in PhpStorm</a:t>
            </a:r>
          </a:p>
          <a:p>
            <a:r>
              <a:rPr lang="nl-BE" dirty="0"/>
              <a:t>A lot of free / open source plugins at </a:t>
            </a:r>
            <a:r>
              <a:rPr lang="nl-BE" dirty="0">
                <a:hlinkClick r:id="rId2"/>
              </a:rPr>
              <a:t>http://plugins.jetbrains.com/?</a:t>
            </a:r>
            <a:r>
              <a:rPr lang="nl-BE" dirty="0" smtClean="0">
                <a:hlinkClick r:id="rId2"/>
              </a:rPr>
              <a:t>phpStorm</a:t>
            </a:r>
            <a:endParaRPr lang="nl-BE" dirty="0" smtClean="0"/>
          </a:p>
          <a:p>
            <a:r>
              <a:rPr lang="nl-BE" dirty="0" smtClean="0"/>
              <a:t>Install from </a:t>
            </a:r>
            <a:r>
              <a:rPr lang="nl-BE" b="1" dirty="0" smtClean="0"/>
              <a:t>IDE Settings | Plugins</a:t>
            </a:r>
          </a:p>
          <a:p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86544">
            <a:off x="5013122" y="4255475"/>
            <a:ext cx="7682969" cy="394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466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Let’s fetch the workshop materials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Start PhpStorm and if a project is opened, close it</a:t>
            </a:r>
          </a:p>
          <a:p>
            <a:r>
              <a:rPr lang="nl-BE" dirty="0" smtClean="0"/>
              <a:t>Create a new project, name it “Workshop” and select the “Composer project” type</a:t>
            </a:r>
          </a:p>
          <a:p>
            <a:r>
              <a:rPr lang="nl-BE" dirty="0"/>
              <a:t>Find the “</a:t>
            </a:r>
            <a:r>
              <a:rPr lang="nl-BE" dirty="0" smtClean="0"/>
              <a:t>jetbrains/phpstorm-workshop” package and click OK</a:t>
            </a:r>
          </a:p>
          <a:p>
            <a:endParaRPr lang="nl-BE" dirty="0" smtClean="0"/>
          </a:p>
          <a:p>
            <a:endParaRPr lang="nl-BE" dirty="0"/>
          </a:p>
          <a:p>
            <a:r>
              <a:rPr lang="nl-BE" sz="2000" i="1" dirty="0" smtClean="0"/>
              <a:t>Alternatively, use “Checkout from Version Control”</a:t>
            </a:r>
          </a:p>
          <a:p>
            <a:pPr lvl="1"/>
            <a:r>
              <a:rPr lang="nl-BE" sz="2000" i="1" dirty="0" smtClean="0"/>
              <a:t>Repository: </a:t>
            </a:r>
            <a:r>
              <a:rPr lang="nl-BE" sz="2000" i="1" dirty="0" smtClean="0">
                <a:hlinkClick r:id="rId2"/>
              </a:rPr>
              <a:t>https</a:t>
            </a:r>
            <a:r>
              <a:rPr lang="nl-BE" sz="2000" i="1" dirty="0">
                <a:hlinkClick r:id="rId2"/>
              </a:rPr>
              <a:t>://</a:t>
            </a:r>
            <a:r>
              <a:rPr lang="nl-BE" sz="2000" i="1" dirty="0" smtClean="0">
                <a:hlinkClick r:id="rId2"/>
              </a:rPr>
              <a:t>github.com/maartenba-demo/phpstorm-workshop.git</a:t>
            </a:r>
            <a:endParaRPr lang="nl-BE" sz="2000" i="1" dirty="0" smtClean="0"/>
          </a:p>
          <a:p>
            <a:pPr lvl="1"/>
            <a:r>
              <a:rPr lang="nl-BE" sz="2000" i="1" dirty="0" smtClean="0"/>
              <a:t>Project / directory name: Workshop</a:t>
            </a:r>
          </a:p>
        </p:txBody>
      </p:sp>
    </p:spTree>
    <p:extLst>
      <p:ext uri="{BB962C8B-B14F-4D97-AF65-F5344CB8AC3E}">
        <p14:creationId xmlns:p14="http://schemas.microsoft.com/office/powerpoint/2010/main" val="406843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Some interesting JetBrains plugins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LiveEdit </a:t>
            </a:r>
            <a:r>
              <a:rPr lang="nl-BE" dirty="0">
                <a:solidFill>
                  <a:schemeClr val="accent2"/>
                </a:solidFill>
              </a:rPr>
              <a:t>- view changes live in browser and vice-versa</a:t>
            </a:r>
          </a:p>
          <a:p>
            <a:r>
              <a:rPr lang="nl-BE" dirty="0"/>
              <a:t>NodeJS </a:t>
            </a:r>
            <a:r>
              <a:rPr lang="nl-BE" dirty="0">
                <a:solidFill>
                  <a:schemeClr val="accent2"/>
                </a:solidFill>
              </a:rPr>
              <a:t>- install Node.js packages (NPM) in a similar way to </a:t>
            </a:r>
            <a:r>
              <a:rPr lang="nl-BE" dirty="0" smtClean="0">
                <a:solidFill>
                  <a:schemeClr val="accent2"/>
                </a:solidFill>
              </a:rPr>
              <a:t>Composer</a:t>
            </a:r>
          </a:p>
          <a:p>
            <a:r>
              <a:rPr lang="nl-BE" dirty="0" smtClean="0"/>
              <a:t>IdeaVim </a:t>
            </a:r>
            <a:r>
              <a:rPr lang="nl-BE" dirty="0">
                <a:solidFill>
                  <a:schemeClr val="accent2"/>
                </a:solidFill>
              </a:rPr>
              <a:t>- adds VIM capabilities to the </a:t>
            </a:r>
            <a:r>
              <a:rPr lang="nl-BE" dirty="0" smtClean="0">
                <a:solidFill>
                  <a:schemeClr val="accent2"/>
                </a:solidFill>
              </a:rPr>
              <a:t>IDE</a:t>
            </a:r>
          </a:p>
          <a:p>
            <a:r>
              <a:rPr lang="nl-BE" dirty="0"/>
              <a:t>Handlebars/Mustache and EJS </a:t>
            </a:r>
            <a:r>
              <a:rPr lang="nl-BE" dirty="0">
                <a:solidFill>
                  <a:schemeClr val="accent2"/>
                </a:solidFill>
              </a:rPr>
              <a:t>- plugins for working with client-side template engines</a:t>
            </a:r>
          </a:p>
          <a:p>
            <a:r>
              <a:rPr lang="nl-BE" dirty="0"/>
              <a:t>JSTestDriver and Karma </a:t>
            </a:r>
            <a:r>
              <a:rPr lang="nl-BE" dirty="0">
                <a:solidFill>
                  <a:schemeClr val="accent2"/>
                </a:solidFill>
              </a:rPr>
              <a:t>- run JavaScript unit </a:t>
            </a:r>
            <a:r>
              <a:rPr lang="nl-BE" dirty="0" smtClean="0">
                <a:solidFill>
                  <a:schemeClr val="accent2"/>
                </a:solidFill>
              </a:rPr>
              <a:t>tests</a:t>
            </a:r>
            <a:endParaRPr lang="nl-BE" dirty="0">
              <a:solidFill>
                <a:schemeClr val="accent2"/>
              </a:solidFill>
            </a:endParaRPr>
          </a:p>
          <a:p>
            <a:r>
              <a:rPr lang="nl-BE" dirty="0"/>
              <a:t>Puppet Support </a:t>
            </a:r>
            <a:r>
              <a:rPr lang="nl-BE" dirty="0">
                <a:solidFill>
                  <a:schemeClr val="accent2"/>
                </a:solidFill>
              </a:rPr>
              <a:t>- provides editor support for puppet, very conventient with </a:t>
            </a:r>
            <a:r>
              <a:rPr lang="nl-BE" dirty="0" smtClean="0">
                <a:solidFill>
                  <a:schemeClr val="accent2"/>
                </a:solidFill>
              </a:rPr>
              <a:t>Vagrant</a:t>
            </a:r>
          </a:p>
          <a:p>
            <a:r>
              <a:rPr lang="nl-BE" dirty="0" smtClean="0"/>
              <a:t>...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3960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 smtClean="0"/>
              <a:t>Some interesting open source plugins</a:t>
            </a:r>
            <a:endParaRPr lang="nl-BE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'Copy' on steroids </a:t>
            </a:r>
            <a:r>
              <a:rPr lang="nl-BE" dirty="0">
                <a:solidFill>
                  <a:schemeClr val="accent2"/>
                </a:solidFill>
              </a:rPr>
              <a:t>- copy rich text from the editor</a:t>
            </a:r>
          </a:p>
          <a:p>
            <a:r>
              <a:rPr lang="nl-BE" dirty="0"/>
              <a:t>Markdown </a:t>
            </a:r>
            <a:r>
              <a:rPr lang="nl-BE" dirty="0">
                <a:solidFill>
                  <a:schemeClr val="accent2"/>
                </a:solidFill>
              </a:rPr>
              <a:t>- provides Markdown editor support and syntax highlighting</a:t>
            </a:r>
          </a:p>
          <a:p>
            <a:r>
              <a:rPr lang="nl-BE" dirty="0"/>
              <a:t>BashSupport </a:t>
            </a:r>
            <a:r>
              <a:rPr lang="nl-BE" dirty="0">
                <a:solidFill>
                  <a:schemeClr val="accent2"/>
                </a:solidFill>
              </a:rPr>
              <a:t>- support bash files in editor</a:t>
            </a:r>
          </a:p>
          <a:p>
            <a:r>
              <a:rPr lang="nl-BE" dirty="0"/>
              <a:t>AngularJS </a:t>
            </a:r>
            <a:r>
              <a:rPr lang="nl-BE" dirty="0">
                <a:solidFill>
                  <a:schemeClr val="accent2"/>
                </a:solidFill>
              </a:rPr>
              <a:t>- support for AngularJS</a:t>
            </a:r>
          </a:p>
          <a:p>
            <a:r>
              <a:rPr lang="nl-BE" dirty="0"/>
              <a:t>Symfony, Yii, CakeStorm, ...</a:t>
            </a:r>
            <a:r>
              <a:rPr lang="nl-BE" dirty="0">
                <a:solidFill>
                  <a:schemeClr val="accent2"/>
                </a:solidFill>
              </a:rPr>
              <a:t> - framework-specific plugins</a:t>
            </a:r>
          </a:p>
          <a:p>
            <a:r>
              <a:rPr lang="nl-BE" dirty="0"/>
              <a:t>CodeGlance </a:t>
            </a:r>
            <a:r>
              <a:rPr lang="nl-BE" dirty="0">
                <a:solidFill>
                  <a:schemeClr val="accent2"/>
                </a:solidFill>
              </a:rPr>
              <a:t>- the editor scrollbar on steroids</a:t>
            </a:r>
          </a:p>
          <a:p>
            <a:r>
              <a:rPr lang="nl-BE" dirty="0"/>
              <a:t>EditorConfig </a:t>
            </a:r>
            <a:r>
              <a:rPr lang="nl-BE" dirty="0">
                <a:solidFill>
                  <a:schemeClr val="accent2"/>
                </a:solidFill>
              </a:rPr>
              <a:t>- support for EditorConfig settings</a:t>
            </a:r>
          </a:p>
          <a:p>
            <a:r>
              <a:rPr lang="nl-BE" dirty="0"/>
              <a:t>Get Gist </a:t>
            </a:r>
            <a:r>
              <a:rPr lang="nl-BE" dirty="0">
                <a:solidFill>
                  <a:schemeClr val="accent2"/>
                </a:solidFill>
              </a:rPr>
              <a:t>- fetch a Gist from GitHub and insert it into code</a:t>
            </a:r>
          </a:p>
          <a:p>
            <a:r>
              <a:rPr lang="nl-B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26362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There is much more...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949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What we did not cover...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Be sure to try these afterwards!</a:t>
            </a:r>
          </a:p>
          <a:p>
            <a:pPr lvl="1"/>
            <a:r>
              <a:rPr lang="nl-BE" dirty="0" smtClean="0"/>
              <a:t>File Watchers – monitor a file and run command when it changes (e.g. LESS to CSS)</a:t>
            </a:r>
          </a:p>
          <a:p>
            <a:pPr lvl="1"/>
            <a:r>
              <a:rPr lang="nl-BE" dirty="0" smtClean="0"/>
              <a:t>Google App Engine – work with GAE development environment and deploy</a:t>
            </a:r>
          </a:p>
          <a:p>
            <a:pPr lvl="1"/>
            <a:r>
              <a:rPr lang="nl-BE" dirty="0" smtClean="0"/>
              <a:t>Drupal Support – project support, code style, hooks, ...</a:t>
            </a:r>
          </a:p>
          <a:p>
            <a:pPr lvl="1"/>
            <a:r>
              <a:rPr lang="nl-BE" dirty="0" smtClean="0"/>
              <a:t>Live Edit – view changes live in browser and vice-versa</a:t>
            </a:r>
          </a:p>
          <a:p>
            <a:pPr lvl="1"/>
            <a:r>
              <a:rPr lang="nl-BE" dirty="0" smtClean="0"/>
              <a:t>Issue Tracker – open and browse issues from YouTrack, JIRA, GitHub, ...</a:t>
            </a:r>
          </a:p>
          <a:p>
            <a:pPr lvl="1"/>
            <a:r>
              <a:rPr lang="nl-BE" dirty="0" smtClean="0"/>
              <a:t>HTML, CSS, JS tools</a:t>
            </a:r>
          </a:p>
          <a:p>
            <a:pPr lvl="1"/>
            <a:r>
              <a:rPr lang="nl-BE" dirty="0" smtClean="0"/>
              <a:t>Framework Integration – integrate with Symfony, Yii, ...</a:t>
            </a:r>
          </a:p>
          <a:p>
            <a:pPr lvl="1"/>
            <a:r>
              <a:rPr lang="nl-BE" dirty="0" smtClean="0"/>
              <a:t>GitHub support – pull requests, gists, ...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9655282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554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Keyboard reference -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bit.ly/phpstorm-shortcuts</a:t>
            </a:r>
            <a:endParaRPr lang="en-US" dirty="0" smtClean="0"/>
          </a:p>
          <a:p>
            <a:r>
              <a:rPr lang="en-US" dirty="0" smtClean="0"/>
              <a:t>Blog -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://blog.jetbrains.com/phpstorm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/>
              <a:t>Web </a:t>
            </a:r>
            <a:r>
              <a:rPr lang="en-US" dirty="0" smtClean="0"/>
              <a:t>Help -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://www.jetbrains.com/phpstorm/webhelp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Tutorials -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confluence.jetbrains.com/display/PhpStorm/Tutorials</a:t>
            </a:r>
            <a:endParaRPr lang="en-US" dirty="0" smtClean="0"/>
          </a:p>
          <a:p>
            <a:r>
              <a:rPr lang="en-US" dirty="0"/>
              <a:t>Courseware (</a:t>
            </a:r>
            <a:r>
              <a:rPr lang="en-US" dirty="0" smtClean="0"/>
              <a:t>videos</a:t>
            </a:r>
            <a:r>
              <a:rPr lang="en-US" dirty="0"/>
              <a:t>) –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bit.ly/phpstorm-videos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Webinars -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://blog.jetbrains.com/phpstorm/tag/webinar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 smtClean="0"/>
              <a:t>Twitter - </a:t>
            </a:r>
            <a:r>
              <a:rPr lang="en-US" dirty="0" smtClean="0">
                <a:hlinkClick r:id="rId8"/>
              </a:rPr>
              <a:t>https</a:t>
            </a:r>
            <a:r>
              <a:rPr lang="en-US" dirty="0">
                <a:hlinkClick r:id="rId8"/>
              </a:rPr>
              <a:t>://</a:t>
            </a:r>
            <a:r>
              <a:rPr lang="en-US" dirty="0" smtClean="0">
                <a:hlinkClick r:id="rId8"/>
              </a:rPr>
              <a:t>twitter.com/phpstorm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6914271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8802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Navigation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429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Project Tool Window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Shows all files in project.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Alt+1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81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Command+1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53654" y="1706725"/>
            <a:ext cx="4378904" cy="435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0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Navigation Bar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Navigate through files in project.</a:t>
            </a:r>
          </a:p>
          <a:p>
            <a:pPr lvl="1"/>
            <a:r>
              <a:rPr lang="en-US" dirty="0" smtClean="0"/>
              <a:t>Left/Right navigates path.</a:t>
            </a:r>
          </a:p>
          <a:p>
            <a:pPr lvl="1"/>
            <a:r>
              <a:rPr lang="en-US" dirty="0" smtClean="0"/>
              <a:t>Up/Down opens other node in path.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Alt+Home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Alt+Home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1066" y="3569707"/>
            <a:ext cx="11033432" cy="62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6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Class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Navigates to a given class</a:t>
            </a:r>
          </a:p>
          <a:p>
            <a:pPr lvl="1"/>
            <a:r>
              <a:rPr lang="nl-BE" dirty="0" smtClean="0"/>
              <a:t>can be in PHP or any other language supported by PhpStorm</a:t>
            </a:r>
          </a:p>
          <a:p>
            <a:pPr lvl="1"/>
            <a:endParaRPr lang="nl-BE" dirty="0"/>
          </a:p>
          <a:p>
            <a:pPr lvl="1"/>
            <a:r>
              <a:rPr lang="nl-BE" dirty="0" smtClean="0"/>
              <a:t>use CamelHumps / wildcards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43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Command+O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198401"/>
            <a:ext cx="7508983" cy="136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3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Navigates to a given file</a:t>
            </a:r>
          </a:p>
          <a:p>
            <a:pPr lvl="1"/>
            <a:r>
              <a:rPr lang="nl-BE" b="1" dirty="0" smtClean="0"/>
              <a:t>any</a:t>
            </a:r>
            <a:r>
              <a:rPr lang="nl-BE" dirty="0" smtClean="0"/>
              <a:t> file type</a:t>
            </a:r>
            <a:endParaRPr lang="nl-BE" dirty="0"/>
          </a:p>
          <a:p>
            <a:pPr lvl="1"/>
            <a:endParaRPr lang="nl-BE" dirty="0"/>
          </a:p>
          <a:p>
            <a:pPr lvl="1"/>
            <a:r>
              <a:rPr lang="nl-BE" dirty="0"/>
              <a:t>use CamelHumps / wildcards</a:t>
            </a:r>
          </a:p>
          <a:p>
            <a:pPr lvl="1"/>
            <a:endParaRPr lang="nl-BE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188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724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Command+Shift+O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76820" y="3245616"/>
            <a:ext cx="7332573" cy="12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1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Symbol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/>
              <a:t>Navigates to a given </a:t>
            </a:r>
            <a:r>
              <a:rPr lang="nl-BE" dirty="0" smtClean="0"/>
              <a:t>symbol</a:t>
            </a:r>
            <a:endParaRPr lang="nl-BE" dirty="0"/>
          </a:p>
          <a:p>
            <a:pPr lvl="1"/>
            <a:r>
              <a:rPr lang="nl-BE" dirty="0"/>
              <a:t>can be in PHP or any other language supported by PhpStorm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use CamelHumps / wildcards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512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Ctrl+Shift+Alt+N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724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Command+Shift+O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53521" y="3245616"/>
            <a:ext cx="7179171" cy="12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7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sure you have PhpStorm 7.1 installed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ither full or </a:t>
            </a:r>
            <a:r>
              <a:rPr lang="en-US" dirty="0"/>
              <a:t>free trial from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jetbrains.com/phpstorm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Make sure you have a PHP runtime, webserver, MySQL, for example</a:t>
            </a:r>
          </a:p>
          <a:p>
            <a:pPr lvl="1"/>
            <a:r>
              <a:rPr lang="en-US" dirty="0" smtClean="0"/>
              <a:t>XAMPP </a:t>
            </a:r>
            <a:r>
              <a:rPr lang="en-US" dirty="0"/>
              <a:t>(Windows) -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bit.ly/phpstorm-xampp</a:t>
            </a:r>
            <a:endParaRPr lang="en-US" dirty="0" smtClean="0"/>
          </a:p>
          <a:p>
            <a:pPr lvl="1"/>
            <a:r>
              <a:rPr lang="en-US" dirty="0"/>
              <a:t>MAMP (Mac OS X) -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bit.ly/phpstorm-mamp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Make sure you have </a:t>
            </a:r>
            <a:r>
              <a:rPr lang="en-US" dirty="0" err="1" smtClean="0"/>
              <a:t>git</a:t>
            </a:r>
            <a:r>
              <a:rPr lang="en-US" dirty="0" smtClean="0"/>
              <a:t> command line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84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Search Everywhere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Search classes, file, symbols and menu actions all at </a:t>
            </a:r>
            <a:r>
              <a:rPr lang="en-US" dirty="0" smtClean="0"/>
              <a:t>once</a:t>
            </a:r>
            <a:endParaRPr lang="nl-BE" dirty="0"/>
          </a:p>
          <a:p>
            <a:pPr lvl="1"/>
            <a:r>
              <a:rPr lang="nl-BE" dirty="0"/>
              <a:t>use CamelHumps / wildcards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188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Double shift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88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Double shift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9932" y="2295365"/>
            <a:ext cx="6826348" cy="317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9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Declaration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Ctrl-click for </a:t>
            </a:r>
            <a:r>
              <a:rPr lang="en-GB" dirty="0" smtClean="0"/>
              <a:t>hyperlink</a:t>
            </a:r>
          </a:p>
          <a:p>
            <a:pPr lvl="1"/>
            <a:r>
              <a:rPr lang="en-GB" dirty="0" smtClean="0"/>
              <a:t>or </a:t>
            </a:r>
            <a:r>
              <a:rPr lang="en-GB" dirty="0"/>
              <a:t>use shortcut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22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Command+B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330" y="1998134"/>
            <a:ext cx="4817555" cy="811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330" y="3178547"/>
            <a:ext cx="4817555" cy="1724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68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Back / Forward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Use the keyboard shortcut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01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Ctrl+Alt+Left / Right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345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Command+Alt+Left </a:t>
            </a:r>
            <a:r>
              <a:rPr lang="nl-BE" sz="1600" dirty="0"/>
              <a:t>/ Right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45959" y="2833656"/>
            <a:ext cx="4194295" cy="209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5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Next / Previous Method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Use the keyboard shortcut to navigate through methods in a file/class.</a:t>
            </a:r>
          </a:p>
          <a:p>
            <a:pPr lvl="1"/>
            <a:r>
              <a:rPr lang="en-GB" dirty="0" smtClean="0"/>
              <a:t>Navigates between tags in HTML. Also works in other file types.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Alt+Down / Alt+Up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Control+Down / Control+Up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36971" y="3126252"/>
            <a:ext cx="5212270" cy="151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1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Recent Files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List of recent files</a:t>
            </a:r>
          </a:p>
          <a:p>
            <a:pPr lvl="1"/>
            <a:r>
              <a:rPr lang="nl-BE" dirty="0"/>
              <a:t>use CamelHumps / wildcards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Ctrl+E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178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Command+E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3240" y="1663620"/>
            <a:ext cx="4259732" cy="443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Last Edit Location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Use the keyboard shortcut to navigate back to the last edit location.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7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Ctrl+Shift+Backspace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421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Command+Shift+Backspace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3057" y="3524134"/>
            <a:ext cx="3740099" cy="71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1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Bookmarks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Navigate between “bookmarked” locations.</a:t>
            </a:r>
          </a:p>
          <a:p>
            <a:endParaRPr lang="en-GB" dirty="0" smtClean="0"/>
          </a:p>
          <a:p>
            <a:pPr lvl="1"/>
            <a:r>
              <a:rPr lang="nl-BE" dirty="0" smtClean="0"/>
              <a:t>F11 Toggle Bookmark</a:t>
            </a:r>
          </a:p>
          <a:p>
            <a:pPr lvl="1"/>
            <a:r>
              <a:rPr lang="nl-BE" dirty="0" smtClean="0"/>
              <a:t>Ctrl+F11 Toggle Numbered Bookmark</a:t>
            </a:r>
          </a:p>
          <a:p>
            <a:pPr lvl="1"/>
            <a:r>
              <a:rPr lang="nl-BE" dirty="0" smtClean="0"/>
              <a:t>Shift+F11 Show bookmarks</a:t>
            </a:r>
          </a:p>
          <a:p>
            <a:pPr lvl="1"/>
            <a:r>
              <a:rPr lang="nl-BE" dirty="0" smtClean="0"/>
              <a:t>Ctrl+0..9 Navigate to numbered bookmark</a:t>
            </a:r>
            <a:br>
              <a:rPr lang="nl-BE" dirty="0" smtClean="0"/>
            </a:br>
            <a:endParaRPr lang="nl-BE" dirty="0" smtClean="0"/>
          </a:p>
          <a:p>
            <a:pPr lvl="1"/>
            <a:r>
              <a:rPr lang="nl-BE" dirty="0" smtClean="0"/>
              <a:t>F3 Toggle Bookmark</a:t>
            </a:r>
          </a:p>
          <a:p>
            <a:pPr lvl="1"/>
            <a:r>
              <a:rPr lang="nl-BE" dirty="0" smtClean="0"/>
              <a:t>Alt+F3 Toggle Numbered Bookmark</a:t>
            </a:r>
          </a:p>
          <a:p>
            <a:pPr lvl="1"/>
            <a:r>
              <a:rPr lang="nl-BE" dirty="0" smtClean="0"/>
              <a:t>Shift+F3 Show bookmarks</a:t>
            </a:r>
          </a:p>
          <a:p>
            <a:pPr lvl="1"/>
            <a:r>
              <a:rPr lang="nl-BE" dirty="0" smtClean="0"/>
              <a:t>Ctrl+0..9 Navigate to numbered bookmark</a:t>
            </a:r>
          </a:p>
          <a:p>
            <a:pPr lvl="1"/>
            <a:endParaRPr lang="en-GB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1863" y="2669337"/>
            <a:ext cx="4662487" cy="2425789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340749" y="2935219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657224" y="4275424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8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Go to Implementation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Navigates to the implementation of a given class.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546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Command+Alt+B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301394"/>
            <a:ext cx="7508983" cy="116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8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Go to Derived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Navigates to the implementation of a </a:t>
            </a:r>
            <a:r>
              <a:rPr lang="en-US" dirty="0" smtClean="0"/>
              <a:t>given interface or to a subclass.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Use the left gutter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Use the </a:t>
            </a:r>
            <a:r>
              <a:rPr lang="nl-BE" sz="1600" dirty="0" smtClean="0"/>
              <a:t>left gutter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080969"/>
            <a:ext cx="7508983" cy="160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6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Go to Super class/method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Navigates to the super class or method.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493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Ctrl+U (Ctrl+H for hierarchy)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3037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Command+U (Ctrl+H </a:t>
            </a:r>
            <a:r>
              <a:rPr lang="nl-BE" sz="1600" dirty="0"/>
              <a:t>for hierarchy)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138474"/>
            <a:ext cx="7508983" cy="148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2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r="1"/>
          <a:stretch/>
        </p:blipFill>
        <p:spPr bwMode="auto">
          <a:xfrm>
            <a:off x="9854298" y="1363224"/>
            <a:ext cx="1600459" cy="1721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Who am I?</a:t>
            </a:r>
            <a:endParaRPr lang="it-IT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Maarten Balliauw</a:t>
            </a:r>
          </a:p>
          <a:p>
            <a:r>
              <a:rPr lang="it-IT" dirty="0" smtClean="0"/>
              <a:t>Belgium (Antwerp)</a:t>
            </a:r>
          </a:p>
          <a:p>
            <a:r>
              <a:rPr lang="it-IT" dirty="0" smtClean="0"/>
              <a:t>Technical Evangelist, JetBrains</a:t>
            </a:r>
          </a:p>
          <a:p>
            <a:r>
              <a:rPr lang="it-IT" dirty="0" smtClean="0"/>
              <a:t>Focus on web</a:t>
            </a:r>
          </a:p>
          <a:p>
            <a:pPr lvl="1"/>
            <a:r>
              <a:rPr lang="it-IT" dirty="0" smtClean="0"/>
              <a:t>ASP.NET MVC, Windows Azure, PHP, API’s, ...</a:t>
            </a:r>
          </a:p>
          <a:p>
            <a:r>
              <a:rPr lang="it-IT" dirty="0" smtClean="0"/>
              <a:t>Big passion: cloud (Windows Azure)</a:t>
            </a:r>
          </a:p>
          <a:p>
            <a:r>
              <a:rPr lang="it-IT" dirty="0" smtClean="0">
                <a:hlinkClick r:id=""/>
              </a:rPr>
              <a:t>http://blog.maartenballiauw.be</a:t>
            </a:r>
            <a:r>
              <a:rPr lang="it-IT" dirty="0" smtClean="0"/>
              <a:t> </a:t>
            </a:r>
          </a:p>
          <a:p>
            <a:r>
              <a:rPr lang="it-IT" dirty="0" smtClean="0">
                <a:hlinkClick r:id=""/>
              </a:rPr>
              <a:t>@maartenballiauw</a:t>
            </a:r>
            <a:r>
              <a:rPr lang="it-IT" dirty="0" smtClean="0"/>
              <a:t> 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2470" y="4313771"/>
            <a:ext cx="1444117" cy="579755"/>
          </a:xfrm>
          <a:prstGeom prst="rect">
            <a:avLst/>
          </a:prstGeom>
          <a:ex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654" y="5026938"/>
            <a:ext cx="1437933" cy="514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www.azug.be/Themes/Azug/Content/Images/azug-logo.pn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813" y="3322546"/>
            <a:ext cx="1548775" cy="95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52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Highlight Usages in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Highlights usages of a symbol in the current file. Different colors for read/write.</a:t>
            </a:r>
          </a:p>
          <a:p>
            <a:pPr lvl="1"/>
            <a:r>
              <a:rPr lang="en-US" dirty="0" smtClean="0"/>
              <a:t>Esc to clear highlighting.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215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Ctrl+Shift+F7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759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Command+Shift+F7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44492" y="2177945"/>
            <a:ext cx="5197229" cy="340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7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Find Usages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Find usages of a symbol in the current project. Use tool window or popup.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565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Alt+F7 (Ctrl+Alt+F7 for popup)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3109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Alt+F7 </a:t>
            </a:r>
            <a:r>
              <a:rPr lang="nl-BE" sz="1600" dirty="0" smtClean="0"/>
              <a:t>(Command+Alt+F7 for </a:t>
            </a:r>
            <a:r>
              <a:rPr lang="nl-BE" sz="1600" dirty="0"/>
              <a:t>popup)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302543"/>
            <a:ext cx="7508983" cy="115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8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File Structure Tool Window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Displays outline of file: classes, functions (with icons displaying accessibility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dirty="0" smtClean="0"/>
              <a:t>Also </a:t>
            </a:r>
            <a:r>
              <a:rPr lang="en-US" dirty="0"/>
              <a:t>shows HTML, JavaScript, CSS,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230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Alt+7 (Ctrl+F12 for popup)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3381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Command+7 (Command+F12 for popup)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48668" y="2016797"/>
            <a:ext cx="4788876" cy="37308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169" y="3207957"/>
            <a:ext cx="3019947" cy="2798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674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Editing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466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Basic Completion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Basic code completion for the name of any class, method or variable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Hit </a:t>
            </a:r>
            <a:r>
              <a:rPr lang="en-US" dirty="0" err="1" smtClean="0"/>
              <a:t>Ctrl+Space</a:t>
            </a:r>
            <a:r>
              <a:rPr lang="en-US" dirty="0" smtClean="0"/>
              <a:t> twice for more variants</a:t>
            </a:r>
          </a:p>
          <a:p>
            <a:pPr lvl="1"/>
            <a:r>
              <a:rPr lang="en-US" dirty="0" smtClean="0"/>
              <a:t>Also allows path completion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40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(Ctrl+Shift+Enter to complete statement)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946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(</a:t>
            </a:r>
            <a:r>
              <a:rPr lang="nl-BE" sz="1600" dirty="0" smtClean="0"/>
              <a:t>Command+Shift+Enter </a:t>
            </a:r>
            <a:r>
              <a:rPr lang="nl-BE" sz="1600" dirty="0"/>
              <a:t>to complete statement)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6752" y="3064154"/>
            <a:ext cx="6903049" cy="191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3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Import Completion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Basic code completion when using classes or functions from other </a:t>
            </a:r>
            <a:r>
              <a:rPr lang="en-US" dirty="0" smtClean="0"/>
              <a:t>namespaces.</a:t>
            </a:r>
            <a:r>
              <a:rPr lang="en-US" dirty="0"/>
              <a:t> </a:t>
            </a:r>
            <a:r>
              <a:rPr lang="en-US" dirty="0" smtClean="0"/>
              <a:t>Automatically </a:t>
            </a:r>
            <a:r>
              <a:rPr lang="en-US" dirty="0"/>
              <a:t>adds import when selected.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40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(Ctrl+Shift+Enter to complete statement)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946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(</a:t>
            </a:r>
            <a:r>
              <a:rPr lang="nl-BE" sz="1600" dirty="0" smtClean="0"/>
              <a:t>Command+Shift+Enter </a:t>
            </a:r>
            <a:r>
              <a:rPr lang="nl-BE" sz="1600" dirty="0"/>
              <a:t>to complete statement)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00120" y="3391347"/>
            <a:ext cx="7485972" cy="98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5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Selecting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Various ways of selecting code.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353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Ctrl+W </a:t>
            </a:r>
            <a:r>
              <a:rPr lang="nl-BE" sz="1600" dirty="0" smtClean="0"/>
              <a:t> to expand, Ctrl+Shift+W to shrink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378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Alt+Up / Down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74913" y="2571349"/>
            <a:ext cx="5536386" cy="262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8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Column Selection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Toggle column selection. Allows editing multiple lines in one go.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472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Alt+Shift+Insert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078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Command+Shift+Insert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85791" y="2620047"/>
            <a:ext cx="4714630" cy="252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4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Moving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Move code or entire statement up/down.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8148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/>
              <a:t>Shift+Alt+Up / </a:t>
            </a:r>
            <a:r>
              <a:rPr lang="nl-BE" sz="1600" dirty="0" smtClean="0"/>
              <a:t>Down (or </a:t>
            </a:r>
            <a:r>
              <a:rPr lang="nl-BE" sz="1600" dirty="0"/>
              <a:t>Shift+Ctrl+Up / </a:t>
            </a:r>
            <a:r>
              <a:rPr lang="nl-BE" sz="1600" dirty="0" smtClean="0"/>
              <a:t>Down for statement)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4" y="5408377"/>
            <a:ext cx="9276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/>
              <a:t>Shift+Alt+Up / </a:t>
            </a:r>
            <a:r>
              <a:rPr lang="nl-BE" sz="1600" dirty="0" smtClean="0"/>
              <a:t>Down (</a:t>
            </a:r>
            <a:r>
              <a:rPr lang="nl-BE" sz="1600" dirty="0"/>
              <a:t>or </a:t>
            </a:r>
            <a:r>
              <a:rPr lang="nl-BE" sz="1600" dirty="0" smtClean="0"/>
              <a:t>Shift+Command+Up </a:t>
            </a:r>
            <a:r>
              <a:rPr lang="nl-BE" sz="1600" dirty="0"/>
              <a:t>/ </a:t>
            </a:r>
            <a:r>
              <a:rPr lang="nl-BE" sz="1600" dirty="0" smtClean="0"/>
              <a:t>Down </a:t>
            </a:r>
            <a:r>
              <a:rPr lang="nl-BE" sz="1600" dirty="0"/>
              <a:t>for statement</a:t>
            </a:r>
            <a:r>
              <a:rPr lang="nl-BE" sz="1600" dirty="0" smtClean="0"/>
              <a:t>)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89443" y="2743228"/>
            <a:ext cx="3307327" cy="227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7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Surround With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Wraps selected text with new content, e.g. try/catch or if statement.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161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Ctrl+Alt+T and 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705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Command+Alt+T </a:t>
            </a:r>
            <a:r>
              <a:rPr lang="nl-BE" sz="1600" dirty="0"/>
              <a:t>and 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53996" y="1748561"/>
            <a:ext cx="5578221" cy="426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1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all 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course covers PhpStorm 7.1</a:t>
            </a:r>
          </a:p>
          <a:p>
            <a:pPr lvl="1"/>
            <a:r>
              <a:rPr lang="en-US" dirty="0" smtClean="0"/>
              <a:t>But most is applicable to earlier versions</a:t>
            </a:r>
          </a:p>
          <a:p>
            <a:r>
              <a:rPr lang="en-US" dirty="0" smtClean="0"/>
              <a:t>There will be some theory</a:t>
            </a:r>
          </a:p>
          <a:p>
            <a:pPr lvl="1"/>
            <a:r>
              <a:rPr lang="en-US" dirty="0" smtClean="0"/>
              <a:t>And some practice</a:t>
            </a:r>
          </a:p>
          <a:p>
            <a:r>
              <a:rPr lang="en-US" dirty="0" smtClean="0"/>
              <a:t>We will not cover every knob and bolt</a:t>
            </a:r>
          </a:p>
          <a:p>
            <a:r>
              <a:rPr lang="en-US" dirty="0" smtClean="0"/>
              <a:t>I talk a lot, shut me up</a:t>
            </a:r>
          </a:p>
          <a:p>
            <a:r>
              <a:rPr lang="en-US" dirty="0" smtClean="0"/>
              <a:t>Do ask questions!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086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Intentions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Let the IDE figure out possible actions from context and execute them.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87552" y="3197217"/>
            <a:ext cx="6311108" cy="137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8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Generate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Generate code, e.g. class members, constructor, </a:t>
            </a:r>
            <a:r>
              <a:rPr lang="en-US" dirty="0" err="1"/>
              <a:t>docblock</a:t>
            </a:r>
            <a:r>
              <a:rPr lang="en-US" dirty="0"/>
              <a:t> comments, </a:t>
            </a:r>
            <a:r>
              <a:rPr lang="en-US" dirty="0" smtClean="0"/>
              <a:t>fields, ...</a:t>
            </a:r>
          </a:p>
          <a:p>
            <a:pPr lvl="1"/>
            <a:r>
              <a:rPr lang="en-US" dirty="0" smtClean="0"/>
              <a:t>When used in navigation bar / project tool window, generates a new file.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91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Alt+Insert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51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Command+N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57023" y="1756936"/>
            <a:ext cx="3972167" cy="425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5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Rearrange/Reformat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Rearranges entries in code according to settings. Reformats all code according to code style.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77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Ctrl+Alt+L (reformat)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421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Command+Alt+L (reformat)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994" y="2558755"/>
            <a:ext cx="4701672" cy="3964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205" y="1405521"/>
            <a:ext cx="3699794" cy="230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1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Inspections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856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Highlights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In-editor highlighting of code issues.</a:t>
            </a:r>
          </a:p>
          <a:p>
            <a:pPr lvl="1"/>
            <a:r>
              <a:rPr lang="en-US" dirty="0" smtClean="0"/>
              <a:t>Errors</a:t>
            </a:r>
          </a:p>
          <a:p>
            <a:pPr lvl="1"/>
            <a:r>
              <a:rPr lang="en-US" dirty="0" smtClean="0"/>
              <a:t>Warnings</a:t>
            </a:r>
          </a:p>
          <a:p>
            <a:pPr lvl="1"/>
            <a:r>
              <a:rPr lang="en-US" dirty="0" smtClean="0"/>
              <a:t>Suggestions</a:t>
            </a:r>
          </a:p>
          <a:p>
            <a:pPr lvl="1"/>
            <a:r>
              <a:rPr lang="en-US" dirty="0" smtClean="0"/>
              <a:t>Hints</a:t>
            </a:r>
          </a:p>
          <a:p>
            <a:pPr lvl="1"/>
            <a:r>
              <a:rPr lang="en-US" dirty="0" smtClean="0"/>
              <a:t>Dead Code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Can be suppressed.</a:t>
            </a:r>
          </a:p>
          <a:p>
            <a:r>
              <a:rPr lang="en-US" dirty="0" smtClean="0"/>
              <a:t>Support for PHP Code Sniffer / PHP Mess Detector.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86719" y="2406589"/>
            <a:ext cx="5512775" cy="295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3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Quick Fixes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Highlights provide a Quick Fix action to help remove the </a:t>
            </a:r>
            <a:r>
              <a:rPr lang="en-GB" dirty="0" smtClean="0"/>
              <a:t>warning.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41229" y="3338713"/>
            <a:ext cx="6603754" cy="108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1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Navigate back and forth between code issues.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183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F2 / Shift+F2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83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F2 / Shift+F2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89683" y="2943425"/>
            <a:ext cx="6306847" cy="187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Gutter and Lens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Right gutter displays error information. Use Lens mode for preview.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8778" y="1375201"/>
            <a:ext cx="3508657" cy="50140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" y="4279562"/>
            <a:ext cx="5448300" cy="1485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462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Settings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Enable/disable inspections, see examples and documentation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Configure severity.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22301" y="1684015"/>
            <a:ext cx="5641610" cy="439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PHPMD / PHPCS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PHP Mess Detector and PHP Code Sniffer can be plugged in for inspections as well.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17500" y="1754445"/>
            <a:ext cx="6826348" cy="425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9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shortcuts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PhpStorm features multiple </a:t>
            </a:r>
            <a:r>
              <a:rPr lang="en-US" dirty="0" err="1" smtClean="0"/>
              <a:t>keymaps</a:t>
            </a:r>
            <a:endParaRPr lang="en-US" dirty="0" smtClean="0"/>
          </a:p>
          <a:p>
            <a:r>
              <a:rPr lang="en-US" dirty="0" smtClean="0"/>
              <a:t>Defaults per platform</a:t>
            </a:r>
          </a:p>
          <a:p>
            <a:r>
              <a:rPr lang="en-US" dirty="0" smtClean="0"/>
              <a:t>Other IDEA-based IDE’s use a similar </a:t>
            </a:r>
            <a:r>
              <a:rPr lang="en-US" dirty="0" err="1" smtClean="0"/>
              <a:t>keymap</a:t>
            </a:r>
            <a:endParaRPr lang="en-GB" dirty="0" smtClean="0"/>
          </a:p>
          <a:p>
            <a:r>
              <a:rPr lang="en-GB" dirty="0" smtClean="0"/>
              <a:t>Cheat sheet: </a:t>
            </a:r>
            <a:r>
              <a:rPr lang="en-US" dirty="0" smtClean="0">
                <a:hlinkClick r:id="rId2"/>
              </a:rPr>
              <a:t>http://bit.ly/phpstorm-shortcuts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3658749" y="2469513"/>
            <a:ext cx="671813" cy="3555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4355276" y="2414147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9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Find Issues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Quick fix menu allows finding all similar issues.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5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637" y="142486"/>
            <a:ext cx="5641610" cy="15784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698" y="3447650"/>
            <a:ext cx="5975488" cy="26692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5767" y="1525464"/>
            <a:ext cx="2590571" cy="237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Run Inspections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Run an inspection profile and get results for the entire project (or scope).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Ctrl+Alt+Up / Down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360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Command+Alt+Up </a:t>
            </a:r>
            <a:r>
              <a:rPr lang="nl-BE" sz="1600" dirty="0"/>
              <a:t>/ Down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8" name="Content Placeholder 1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40221" y="1986672"/>
            <a:ext cx="6205771" cy="379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4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Live templates (snippets)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14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Code Expansion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Expand text shortcut using template.</a:t>
            </a:r>
          </a:p>
          <a:p>
            <a:pPr lvl="1"/>
            <a:r>
              <a:rPr lang="en-GB" sz="1800" dirty="0" smtClean="0"/>
              <a:t>Expands </a:t>
            </a:r>
            <a:r>
              <a:rPr lang="en-GB" sz="1800" dirty="0"/>
              <a:t>into code with variable “hotspots”</a:t>
            </a:r>
          </a:p>
          <a:p>
            <a:pPr lvl="1"/>
            <a:r>
              <a:rPr lang="en-GB" sz="1800" dirty="0"/>
              <a:t>Hotspot can be linked to </a:t>
            </a:r>
            <a:r>
              <a:rPr lang="en-GB" sz="1800" dirty="0" smtClean="0"/>
              <a:t>an expression, </a:t>
            </a:r>
            <a:r>
              <a:rPr lang="en-GB" sz="1800" dirty="0"/>
              <a:t>such as </a:t>
            </a:r>
            <a:r>
              <a:rPr lang="en-GB" sz="1800" dirty="0" smtClean="0"/>
              <a:t>“current user”, “autocomplete”, …</a:t>
            </a:r>
            <a:endParaRPr lang="en-GB" sz="1800" dirty="0"/>
          </a:p>
          <a:p>
            <a:pPr lvl="1"/>
            <a:r>
              <a:rPr lang="en-GB" sz="1800" dirty="0"/>
              <a:t>Tab to move between </a:t>
            </a:r>
            <a:r>
              <a:rPr lang="en-GB" sz="1800" dirty="0" smtClean="0"/>
              <a:t>hotspots.</a:t>
            </a:r>
            <a:endParaRPr lang="en-GB" sz="1800" dirty="0"/>
          </a:p>
          <a:p>
            <a:pPr lvl="1"/>
            <a:r>
              <a:rPr lang="en-GB" sz="1800" dirty="0"/>
              <a:t>Template can define end point for </a:t>
            </a:r>
            <a:r>
              <a:rPr lang="en-GB" sz="1800" dirty="0" smtClean="0"/>
              <a:t>caret.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Tab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Tab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09224" y="2963435"/>
            <a:ext cx="5267764" cy="183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5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Creating Live Templates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Create your own live templates.</a:t>
            </a:r>
          </a:p>
          <a:p>
            <a:pPr lvl="1"/>
            <a:r>
              <a:rPr lang="en-GB" sz="1800" dirty="0" smtClean="0"/>
              <a:t>Use variables and expressions.</a:t>
            </a:r>
          </a:p>
          <a:p>
            <a:pPr lvl="1"/>
            <a:r>
              <a:rPr lang="en-GB" sz="1800" dirty="0" smtClean="0"/>
              <a:t>Can be created from settings or straight from within the editor.</a:t>
            </a:r>
          </a:p>
          <a:p>
            <a:pPr lvl="1"/>
            <a:r>
              <a:rPr lang="en-GB" sz="1800" dirty="0" smtClean="0"/>
              <a:t>$END$ variable denotes where caret should be after expansion.</a:t>
            </a:r>
          </a:p>
          <a:p>
            <a:pPr lvl="1"/>
            <a:r>
              <a:rPr lang="en-GB" sz="1800" dirty="0" smtClean="0"/>
              <a:t>Expressions: </a:t>
            </a:r>
            <a:r>
              <a:rPr lang="en-GB" sz="1800" dirty="0">
                <a:hlinkClick r:id="rId2"/>
              </a:rPr>
              <a:t>https://</a:t>
            </a:r>
            <a:r>
              <a:rPr lang="en-GB" sz="1800" dirty="0" smtClean="0">
                <a:hlinkClick r:id="rId2"/>
              </a:rPr>
              <a:t>www.jetbrains.com/phpstorm/webhelp/edit-template-variables-dialog.html</a:t>
            </a:r>
            <a:r>
              <a:rPr lang="en-GB" sz="1800" dirty="0" smtClean="0"/>
              <a:t> 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Tab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Tab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800202" y="1603113"/>
            <a:ext cx="5085809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9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Surround Templates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Surround code with a template.</a:t>
            </a:r>
          </a:p>
          <a:p>
            <a:r>
              <a:rPr lang="en-GB" dirty="0" smtClean="0"/>
              <a:t>Extra predefined variable:</a:t>
            </a:r>
          </a:p>
          <a:p>
            <a:pPr marL="256032" lvl="1" indent="0">
              <a:buNone/>
            </a:pPr>
            <a:r>
              <a:rPr lang="en-GB" sz="1800" dirty="0"/>
              <a:t>$SELECTION$ is the currently selected </a:t>
            </a:r>
            <a:r>
              <a:rPr lang="en-GB" sz="1800" dirty="0" smtClean="0"/>
              <a:t>text</a:t>
            </a:r>
          </a:p>
          <a:p>
            <a:pPr marL="256032" lvl="1" indent="0">
              <a:buNone/>
            </a:pPr>
            <a:r>
              <a:rPr lang="en-GB" sz="1800" dirty="0" smtClean="0"/>
              <a:t>Only considered a surround template when this macro is used.</a:t>
            </a:r>
            <a:endParaRPr lang="en-GB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2040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Ctrl+Alt+T or Ctrl+Alt+J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129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Command+Alt+T </a:t>
            </a:r>
            <a:r>
              <a:rPr lang="nl-BE" sz="1600" dirty="0"/>
              <a:t>or </a:t>
            </a:r>
            <a:r>
              <a:rPr lang="nl-BE" sz="1600" dirty="0" smtClean="0"/>
              <a:t>Command+Alt+J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7" name="Content Placeholder 1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84630" y="3269700"/>
            <a:ext cx="5716952" cy="122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6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File Templates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Applied when creating a new file or generating code.</a:t>
            </a:r>
          </a:p>
          <a:p>
            <a:r>
              <a:rPr lang="en-GB" dirty="0" smtClean="0"/>
              <a:t>Can contain includes.</a:t>
            </a:r>
          </a:p>
          <a:p>
            <a:r>
              <a:rPr lang="en-GB" dirty="0" smtClean="0"/>
              <a:t>Customize code generation.</a:t>
            </a:r>
          </a:p>
          <a:p>
            <a:pPr lvl="1"/>
            <a:r>
              <a:rPr lang="en-GB" dirty="0"/>
              <a:t>Variables: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www.jetbrains.com/phpstorm/webhelp/file-template-variables.html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640253" y="1603113"/>
            <a:ext cx="5405706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3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Refactoring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916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nl-BE" sz="5400" dirty="0" smtClean="0"/>
              <a:t>“</a:t>
            </a:r>
            <a:r>
              <a:rPr lang="en-US" sz="5400" dirty="0"/>
              <a:t>Refactoring is a controlled technique for improving the design of an existing code base</a:t>
            </a:r>
            <a:r>
              <a:rPr lang="en-US" sz="5400" dirty="0" smtClean="0"/>
              <a:t>.”</a:t>
            </a:r>
            <a:endParaRPr lang="nl-BE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nl-BE" sz="2800" i="1" dirty="0"/>
              <a:t>Martin </a:t>
            </a:r>
            <a:r>
              <a:rPr lang="nl-BE" sz="2800" i="1" dirty="0" smtClean="0"/>
              <a:t>Fowler</a:t>
            </a:r>
            <a:br>
              <a:rPr lang="nl-BE" sz="2800" i="1" dirty="0" smtClean="0"/>
            </a:br>
            <a:r>
              <a:rPr lang="nl-BE" sz="2000" i="1" dirty="0" smtClean="0">
                <a:hlinkClick r:id="rId2"/>
              </a:rPr>
              <a:t>http</a:t>
            </a:r>
            <a:r>
              <a:rPr lang="nl-BE" sz="2000" i="1" dirty="0">
                <a:hlinkClick r:id="rId2"/>
              </a:rPr>
              <a:t>://</a:t>
            </a:r>
            <a:r>
              <a:rPr lang="nl-BE" sz="2000" i="1" dirty="0" smtClean="0">
                <a:hlinkClick r:id="rId2"/>
              </a:rPr>
              <a:t>martinfowler.com/books/refactoring.html</a:t>
            </a:r>
            <a:r>
              <a:rPr lang="nl-BE" sz="2000" i="1" dirty="0" smtClean="0"/>
              <a:t> </a:t>
            </a:r>
            <a:endParaRPr lang="nl-BE" sz="2000" i="1" dirty="0"/>
          </a:p>
        </p:txBody>
      </p:sp>
    </p:spTree>
    <p:extLst>
      <p:ext uri="{BB962C8B-B14F-4D97-AF65-F5344CB8AC3E}">
        <p14:creationId xmlns:p14="http://schemas.microsoft.com/office/powerpoint/2010/main" val="34291799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Refactoring in PhpStorm</a:t>
            </a:r>
            <a:endParaRPr lang="nl-BE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sz="2800" dirty="0"/>
              <a:t>The IDE will:</a:t>
            </a:r>
          </a:p>
          <a:p>
            <a:pPr lvl="1"/>
            <a:r>
              <a:rPr lang="nl-BE" sz="2800" dirty="0"/>
              <a:t>Perform the refactoring</a:t>
            </a:r>
          </a:p>
          <a:p>
            <a:pPr lvl="1"/>
            <a:r>
              <a:rPr lang="en-US" sz="2800" dirty="0"/>
              <a:t>Track down and correct the affected code references automatically</a:t>
            </a:r>
          </a:p>
          <a:p>
            <a:pPr lvl="1"/>
            <a:r>
              <a:rPr lang="en-US" sz="2800" dirty="0"/>
              <a:t>Warn about </a:t>
            </a:r>
            <a:r>
              <a:rPr lang="en-US" sz="2800" dirty="0" smtClean="0"/>
              <a:t>occurrences </a:t>
            </a:r>
            <a:r>
              <a:rPr lang="en-US" sz="2800" dirty="0"/>
              <a:t>it can not update automatically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Available </a:t>
            </a:r>
            <a:r>
              <a:rPr lang="en-US" dirty="0" err="1"/>
              <a:t>refactorings</a:t>
            </a:r>
            <a:r>
              <a:rPr lang="en-US" dirty="0"/>
              <a:t>:</a:t>
            </a:r>
            <a:endParaRPr lang="nl-BE" dirty="0"/>
          </a:p>
          <a:p>
            <a:pPr lvl="1"/>
            <a:r>
              <a:rPr lang="nl-BE" dirty="0"/>
              <a:t>Change Signature</a:t>
            </a:r>
          </a:p>
          <a:p>
            <a:pPr lvl="1"/>
            <a:r>
              <a:rPr lang="nl-BE" dirty="0"/>
              <a:t>Copy/Clone</a:t>
            </a:r>
          </a:p>
          <a:p>
            <a:pPr lvl="1"/>
            <a:r>
              <a:rPr lang="nl-BE" dirty="0"/>
              <a:t>Extract Constant</a:t>
            </a:r>
          </a:p>
          <a:p>
            <a:pPr lvl="1"/>
            <a:r>
              <a:rPr lang="nl-BE" dirty="0"/>
              <a:t>Extract Field</a:t>
            </a:r>
          </a:p>
          <a:p>
            <a:pPr lvl="1"/>
            <a:r>
              <a:rPr lang="nl-BE" dirty="0"/>
              <a:t>Extract Interface</a:t>
            </a:r>
          </a:p>
          <a:p>
            <a:pPr lvl="1"/>
            <a:r>
              <a:rPr lang="nl-BE" dirty="0"/>
              <a:t>Extract Method</a:t>
            </a:r>
          </a:p>
          <a:p>
            <a:pPr lvl="1"/>
            <a:r>
              <a:rPr lang="nl-BE" dirty="0"/>
              <a:t>Extract Parameter</a:t>
            </a:r>
          </a:p>
          <a:p>
            <a:pPr lvl="1"/>
            <a:r>
              <a:rPr lang="nl-BE" dirty="0"/>
              <a:t>Extract Variable</a:t>
            </a:r>
          </a:p>
          <a:p>
            <a:pPr lvl="1"/>
            <a:r>
              <a:rPr lang="nl-BE" dirty="0" smtClean="0"/>
              <a:t>Inline</a:t>
            </a:r>
            <a:endParaRPr lang="nl-BE" dirty="0"/>
          </a:p>
          <a:p>
            <a:pPr lvl="1"/>
            <a:r>
              <a:rPr lang="nl-BE" dirty="0"/>
              <a:t>Move Refactorings</a:t>
            </a:r>
          </a:p>
          <a:p>
            <a:pPr lvl="1"/>
            <a:r>
              <a:rPr lang="nl-BE" dirty="0"/>
              <a:t>Pull Members up</a:t>
            </a:r>
          </a:p>
          <a:p>
            <a:pPr lvl="1"/>
            <a:r>
              <a:rPr lang="nl-BE" dirty="0"/>
              <a:t>Push Members down</a:t>
            </a:r>
          </a:p>
          <a:p>
            <a:pPr lvl="1"/>
            <a:r>
              <a:rPr lang="nl-BE" dirty="0"/>
              <a:t>Rename Refactorings</a:t>
            </a:r>
          </a:p>
          <a:p>
            <a:pPr lvl="1"/>
            <a:r>
              <a:rPr lang="nl-BE" dirty="0"/>
              <a:t>Safe </a:t>
            </a:r>
            <a:r>
              <a:rPr lang="nl-BE" dirty="0" smtClean="0"/>
              <a:t>Delete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89917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Agenda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Look at the IDE</a:t>
            </a:r>
          </a:p>
          <a:p>
            <a:r>
              <a:rPr lang="nl-BE" dirty="0" smtClean="0"/>
              <a:t>Navigation</a:t>
            </a:r>
          </a:p>
          <a:p>
            <a:r>
              <a:rPr lang="nl-BE" dirty="0" smtClean="0"/>
              <a:t>Editing</a:t>
            </a:r>
          </a:p>
          <a:p>
            <a:r>
              <a:rPr lang="nl-BE" dirty="0" smtClean="0"/>
              <a:t>Inspections</a:t>
            </a:r>
          </a:p>
          <a:p>
            <a:r>
              <a:rPr lang="nl-BE" dirty="0" smtClean="0"/>
              <a:t>Live Templates</a:t>
            </a:r>
          </a:p>
          <a:p>
            <a:r>
              <a:rPr lang="nl-BE" dirty="0" smtClean="0"/>
              <a:t>Refactoring</a:t>
            </a:r>
          </a:p>
          <a:p>
            <a:r>
              <a:rPr lang="nl-BE" dirty="0"/>
              <a:t>Debugging</a:t>
            </a:r>
          </a:p>
          <a:p>
            <a:pPr marL="0" indent="0">
              <a:buNone/>
            </a:pPr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Todo </a:t>
            </a:r>
            <a:r>
              <a:rPr lang="nl-BE" dirty="0"/>
              <a:t>Explorer</a:t>
            </a:r>
          </a:p>
          <a:p>
            <a:r>
              <a:rPr lang="nl-BE" dirty="0"/>
              <a:t>Unit Testing</a:t>
            </a:r>
          </a:p>
          <a:p>
            <a:r>
              <a:rPr lang="nl-BE" dirty="0"/>
              <a:t>Version Control</a:t>
            </a:r>
          </a:p>
          <a:p>
            <a:r>
              <a:rPr lang="nl-BE" dirty="0"/>
              <a:t>Databases</a:t>
            </a:r>
          </a:p>
          <a:p>
            <a:r>
              <a:rPr lang="nl-BE" dirty="0" smtClean="0"/>
              <a:t>Deployment</a:t>
            </a:r>
            <a:endParaRPr lang="nl-BE" dirty="0"/>
          </a:p>
          <a:p>
            <a:r>
              <a:rPr lang="nl-BE" dirty="0"/>
              <a:t>Tools</a:t>
            </a:r>
          </a:p>
          <a:p>
            <a:r>
              <a:rPr lang="nl-BE" dirty="0" smtClean="0"/>
              <a:t>Plugins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8930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Refactor This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Refactor symbol or code fragment</a:t>
            </a:r>
          </a:p>
          <a:p>
            <a:pPr lvl="1"/>
            <a:r>
              <a:rPr lang="en-US" dirty="0" smtClean="0"/>
              <a:t>In Project View, Structure Tool Window, Editor or UML Class Diagram.</a:t>
            </a:r>
          </a:p>
          <a:p>
            <a:r>
              <a:rPr lang="en-US" dirty="0" smtClean="0"/>
              <a:t>Use menu item </a:t>
            </a:r>
            <a:r>
              <a:rPr lang="en-US" b="1" dirty="0" smtClean="0"/>
              <a:t>Refactor | Refactor This</a:t>
            </a:r>
            <a:r>
              <a:rPr lang="en-US" dirty="0" smtClean="0"/>
              <a:t> or keyboard shortcut.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468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Ctrl+Shift+Alt+T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Ctrl+T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02871" y="1903357"/>
            <a:ext cx="4080470" cy="395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3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Change Signature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use this refactoring </a:t>
            </a:r>
            <a:r>
              <a:rPr lang="en-US" dirty="0" smtClean="0"/>
              <a:t>to: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en-US" dirty="0" smtClean="0"/>
              <a:t>hange </a:t>
            </a:r>
            <a:r>
              <a:rPr lang="en-US" dirty="0"/>
              <a:t>the function name.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new parameters and remove the existing ones.</a:t>
            </a:r>
          </a:p>
          <a:p>
            <a:pPr lvl="1"/>
            <a:r>
              <a:rPr lang="en-US" dirty="0" smtClean="0"/>
              <a:t>Assign </a:t>
            </a:r>
            <a:r>
              <a:rPr lang="en-US" dirty="0"/>
              <a:t>default values to the parameters.</a:t>
            </a:r>
          </a:p>
          <a:p>
            <a:pPr lvl="1"/>
            <a:r>
              <a:rPr lang="en-US" dirty="0" smtClean="0"/>
              <a:t>Reorder </a:t>
            </a:r>
            <a:r>
              <a:rPr lang="en-US" dirty="0"/>
              <a:t>parameters.</a:t>
            </a:r>
          </a:p>
          <a:p>
            <a:pPr lvl="1"/>
            <a:r>
              <a:rPr lang="en-US" dirty="0" smtClean="0"/>
              <a:t>Change </a:t>
            </a:r>
            <a:r>
              <a:rPr lang="en-US" dirty="0"/>
              <a:t>parameter names.</a:t>
            </a:r>
          </a:p>
          <a:p>
            <a:pPr lvl="1"/>
            <a:r>
              <a:rPr lang="en-US" dirty="0" smtClean="0"/>
              <a:t>Propagate </a:t>
            </a:r>
            <a:r>
              <a:rPr lang="en-US" dirty="0"/>
              <a:t>new parameters through the function call hierarchy</a:t>
            </a:r>
            <a:r>
              <a:rPr lang="en-US" dirty="0" smtClean="0"/>
              <a:t>.</a:t>
            </a:r>
            <a:endParaRPr lang="en-US" dirty="0"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Ctrl+F6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309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Command+F6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www.jetbrains.com/phpstorm/webhelp/change-signature.html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18857" y="1998663"/>
            <a:ext cx="4048499" cy="37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7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Copy/Clone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Copy a class, file or directory to another directory or clone it within the same directory.</a:t>
            </a:r>
          </a:p>
          <a:p>
            <a:pPr lvl="1"/>
            <a:r>
              <a:rPr lang="nl-BE" dirty="0" smtClean="0"/>
              <a:t>Using keyboard shortcut</a:t>
            </a:r>
          </a:p>
          <a:p>
            <a:pPr lvl="1"/>
            <a:r>
              <a:rPr lang="nl-BE" dirty="0" smtClean="0"/>
              <a:t>Usign drag/drop with Ctrl key pressed)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2242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F5 (copy), Shift+F5 (clone)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2242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F5 (copy), Shift+F5 (clone)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www.jetbrains.com/phpstorm/webhelp/copy-clone.html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11863" y="3054869"/>
            <a:ext cx="4662487" cy="165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9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Constant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Extract a constant to make code cleaner and more maintainable.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89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Ctrl+Alt+C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84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Command+Alt+C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www.jetbrains.com/phpstorm/webhelp/extract-constant.html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443825" y="2133459"/>
            <a:ext cx="5798562" cy="349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0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Field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Extract an expression into a field.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Ctrl+Alt+F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28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Command+Alt+F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www.jetbrains.com/phpstorm/webhelp/extract-field.html</a:t>
            </a:r>
            <a:r>
              <a:rPr lang="nl-BE" sz="1200" dirty="0"/>
              <a:t>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62838" y="2006554"/>
            <a:ext cx="3960537" cy="375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0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Interface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Extract an interface from a class.</a:t>
            </a:r>
          </a:p>
          <a:p>
            <a:pPr lvl="1"/>
            <a:r>
              <a:rPr lang="nl-BE" dirty="0" smtClean="0"/>
              <a:t>Specify a Name</a:t>
            </a:r>
          </a:p>
          <a:p>
            <a:pPr lvl="1"/>
            <a:r>
              <a:rPr lang="nl-BE" dirty="0" smtClean="0"/>
              <a:t>Optionally chaneg namespace</a:t>
            </a:r>
          </a:p>
          <a:p>
            <a:pPr lvl="1"/>
            <a:r>
              <a:rPr lang="nl-BE" dirty="0" smtClean="0"/>
              <a:t>Pick members to extract</a:t>
            </a:r>
          </a:p>
          <a:p>
            <a:pPr lvl="1"/>
            <a:r>
              <a:rPr lang="nl-BE" dirty="0" smtClean="0"/>
              <a:t>Copy PHPDoc</a:t>
            </a:r>
          </a:p>
          <a:p>
            <a:r>
              <a:rPr lang="nl-BE" dirty="0" smtClean="0"/>
              <a:t>Use the menu or Refactor This.</a:t>
            </a:r>
            <a:endParaRPr lang="nl-BE" dirty="0"/>
          </a:p>
        </p:txBody>
      </p:sp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2"/>
              </a:rPr>
              <a:t>http://</a:t>
            </a:r>
            <a:r>
              <a:rPr lang="nl-BE" sz="1200" dirty="0" smtClean="0">
                <a:hlinkClick r:id="rId2"/>
              </a:rPr>
              <a:t>www.jetbrains.com/phpstorm/webhelp/extract.html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26189" y="1603113"/>
            <a:ext cx="4233835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2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Method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Extracts a block of code into a method, detecting variables.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Ctrl+Alt+M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93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Command+Alt+M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www.jetbrains.com/phpstorm/webhelp/extract-method.html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920404" y="1810306"/>
            <a:ext cx="4845405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8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Parameter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Adds </a:t>
            </a:r>
            <a:r>
              <a:rPr lang="en-US" dirty="0"/>
              <a:t>a new parameter to a function </a:t>
            </a:r>
            <a:r>
              <a:rPr lang="en-US" dirty="0" smtClean="0"/>
              <a:t>declaration. Determines the default. Can generate </a:t>
            </a:r>
            <a:r>
              <a:rPr lang="en-US" dirty="0" err="1" smtClean="0"/>
              <a:t>JSDoc</a:t>
            </a:r>
            <a:r>
              <a:rPr lang="en-US" dirty="0" smtClean="0"/>
              <a:t>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0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Ctrl+Alt+P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44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Command+Alt+P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www.jetbrains.com/phpstorm/webhelp/change-signature.html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845737" y="2380434"/>
            <a:ext cx="4994738" cy="300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55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Variable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Puts </a:t>
            </a:r>
            <a:r>
              <a:rPr lang="en-US" dirty="0"/>
              <a:t>the result of </a:t>
            </a:r>
            <a:r>
              <a:rPr lang="en-US" dirty="0" smtClean="0"/>
              <a:t>a selected </a:t>
            </a:r>
            <a:r>
              <a:rPr lang="en-US" dirty="0"/>
              <a:t>expression into a </a:t>
            </a:r>
            <a:r>
              <a:rPr lang="en-US" dirty="0" smtClean="0"/>
              <a:t>variable. </a:t>
            </a:r>
            <a:r>
              <a:rPr lang="en-US" dirty="0"/>
              <a:t>The original expression is replaced with the new </a:t>
            </a:r>
            <a:r>
              <a:rPr lang="en-US" dirty="0" smtClean="0"/>
              <a:t>variable.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0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Ctrl+Alt+V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44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Command+Alt+V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www.jetbrains.com/phpstorm/webhelp/extract-variable.html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72191" y="2717777"/>
            <a:ext cx="4141830" cy="232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Inline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Replace redundant variables or functions with the full expression. It is the opposite of </a:t>
            </a:r>
            <a:r>
              <a:rPr lang="nl-BE" b="1" dirty="0" smtClean="0"/>
              <a:t>Extract Method</a:t>
            </a:r>
            <a:r>
              <a:rPr lang="nl-BE" dirty="0" smtClean="0"/>
              <a:t>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Ctrl+Alt+N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626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Command+Alt+N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www.jetbrains.com/phpstorm/webhelp/inline.html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749234" y="2724750"/>
            <a:ext cx="5187745" cy="231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3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Look at the IDE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918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Move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Changes the location of a file, directory, class or static member.</a:t>
            </a:r>
          </a:p>
          <a:p>
            <a:pPr lvl="1"/>
            <a:r>
              <a:rPr lang="nl-BE" dirty="0" smtClean="0"/>
              <a:t>Move File</a:t>
            </a:r>
          </a:p>
          <a:p>
            <a:pPr lvl="1"/>
            <a:r>
              <a:rPr lang="nl-BE" dirty="0" smtClean="0"/>
              <a:t>Move Directory</a:t>
            </a:r>
          </a:p>
          <a:p>
            <a:pPr lvl="1"/>
            <a:r>
              <a:rPr lang="nl-BE" dirty="0" smtClean="0"/>
              <a:t>Move Class</a:t>
            </a:r>
          </a:p>
          <a:p>
            <a:pPr lvl="1"/>
            <a:r>
              <a:rPr lang="nl-BE" dirty="0" smtClean="0"/>
              <a:t>Move Static Member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F6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F6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www.jetbrains.com/phpstorm/webhelp/move-refactorings.html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756206" y="2257574"/>
            <a:ext cx="5173801" cy="324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3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 smtClean="0"/>
              <a:t>Pull Members Up / Push Members Down</a:t>
            </a:r>
            <a:endParaRPr lang="nl-BE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Move members from subclass to superclass or from superclass to subclass.</a:t>
            </a:r>
            <a:endParaRPr lang="nl-BE" dirty="0"/>
          </a:p>
        </p:txBody>
      </p:sp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2"/>
              </a:rPr>
              <a:t>http://</a:t>
            </a:r>
            <a:r>
              <a:rPr lang="nl-BE" sz="1200" dirty="0" smtClean="0">
                <a:hlinkClick r:id="rId2"/>
              </a:rPr>
              <a:t>www.jetbrains.com/phpstorm/webhelp/pull-members-up.html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96026" y="2360898"/>
            <a:ext cx="5094161" cy="304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0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Rename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Allow </a:t>
            </a:r>
            <a:r>
              <a:rPr lang="en-US" sz="2000" dirty="0"/>
              <a:t>you to rename </a:t>
            </a:r>
            <a:r>
              <a:rPr lang="en-US" sz="2000" dirty="0" smtClean="0"/>
              <a:t>symbols, </a:t>
            </a:r>
            <a:r>
              <a:rPr lang="en-US" sz="2000" dirty="0"/>
              <a:t>automatically correcting all references in the code. </a:t>
            </a:r>
            <a:endParaRPr lang="en-US" sz="2000" dirty="0" smtClean="0"/>
          </a:p>
          <a:p>
            <a:pPr lvl="1"/>
            <a:r>
              <a:rPr lang="en-US" sz="1200" dirty="0" smtClean="0"/>
              <a:t>Rename Class</a:t>
            </a:r>
          </a:p>
          <a:p>
            <a:pPr lvl="1"/>
            <a:r>
              <a:rPr lang="en-US" sz="1200" dirty="0" smtClean="0"/>
              <a:t>Rename Method</a:t>
            </a:r>
          </a:p>
          <a:p>
            <a:pPr lvl="1"/>
            <a:r>
              <a:rPr lang="en-US" sz="1200" dirty="0" smtClean="0"/>
              <a:t>Rename Field</a:t>
            </a:r>
          </a:p>
          <a:p>
            <a:pPr lvl="1"/>
            <a:r>
              <a:rPr lang="en-US" sz="1200" dirty="0" smtClean="0"/>
              <a:t>Rename Function</a:t>
            </a:r>
          </a:p>
          <a:p>
            <a:pPr lvl="1"/>
            <a:r>
              <a:rPr lang="en-US" sz="1200" dirty="0" smtClean="0"/>
              <a:t>Rename Variable</a:t>
            </a:r>
          </a:p>
          <a:p>
            <a:pPr lvl="1"/>
            <a:r>
              <a:rPr lang="en-US" sz="1200" dirty="0" smtClean="0"/>
              <a:t>Rename Parameter</a:t>
            </a:r>
          </a:p>
          <a:p>
            <a:pPr lvl="1"/>
            <a:r>
              <a:rPr lang="en-US" sz="1200" dirty="0" smtClean="0"/>
              <a:t>Rename CSS color value</a:t>
            </a:r>
          </a:p>
          <a:p>
            <a:pPr lvl="1"/>
            <a:r>
              <a:rPr lang="en-US" sz="1200" dirty="0" smtClean="0"/>
              <a:t>Rename File</a:t>
            </a:r>
          </a:p>
          <a:p>
            <a:pPr lvl="1"/>
            <a:r>
              <a:rPr lang="en-US" sz="1200" dirty="0" smtClean="0"/>
              <a:t>Rename Directory</a:t>
            </a:r>
            <a:endParaRPr lang="nl-BE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859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Shift+F6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859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Shift+F6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www.jetbrains.com/phpstorm/webhelp/rename-refactorings.html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420815" y="2463271"/>
            <a:ext cx="5844582" cy="283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7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Safe Delete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Safely remove code or symbols.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30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Alt+Delete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637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Command+Delete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www.jetbrains.com/phpstorm/webhelp/safe-delete.html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89698" y="1810306"/>
            <a:ext cx="4506816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1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Debugging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461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Debugging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“Finding and reducing bugs”</a:t>
            </a:r>
          </a:p>
          <a:p>
            <a:r>
              <a:rPr lang="nl-BE" dirty="0" smtClean="0"/>
              <a:t>In an IDE typically stepping through code &amp; inspecting values in memory</a:t>
            </a:r>
          </a:p>
          <a:p>
            <a:r>
              <a:rPr lang="nl-BE" dirty="0" smtClean="0"/>
              <a:t>PhpStorm needs one of these configured:</a:t>
            </a:r>
          </a:p>
          <a:p>
            <a:pPr lvl="1"/>
            <a:r>
              <a:rPr lang="nl-BE" dirty="0"/>
              <a:t>Xdebug </a:t>
            </a:r>
            <a:r>
              <a:rPr lang="nl-BE" sz="1800" dirty="0" smtClean="0"/>
              <a:t>- </a:t>
            </a:r>
            <a:r>
              <a:rPr lang="nl-BE" sz="1800" dirty="0" smtClean="0">
                <a:hlinkClick r:id="rId2"/>
              </a:rPr>
              <a:t>http</a:t>
            </a:r>
            <a:r>
              <a:rPr lang="nl-BE" sz="1800" dirty="0">
                <a:hlinkClick r:id="rId2"/>
              </a:rPr>
              <a:t>://confluence.jetbrains.com/display/PhpStorm/Xdebug+Installation+Guide</a:t>
            </a:r>
            <a:endParaRPr lang="nl-BE" sz="1800" dirty="0"/>
          </a:p>
          <a:p>
            <a:pPr lvl="1"/>
            <a:r>
              <a:rPr lang="nl-BE" dirty="0" smtClean="0"/>
              <a:t>Zend </a:t>
            </a:r>
            <a:r>
              <a:rPr lang="nl-BE" dirty="0"/>
              <a:t>Debugger</a:t>
            </a:r>
            <a:r>
              <a:rPr lang="nl-BE" sz="1800" dirty="0"/>
              <a:t> - </a:t>
            </a:r>
            <a:r>
              <a:rPr lang="nl-BE" sz="1800" dirty="0">
                <a:hlinkClick r:id="rId3"/>
              </a:rPr>
              <a:t>http://confluence.jetbrains.com/display/PhpStorm/Zend+Debugger+Installation+Guide</a:t>
            </a:r>
            <a:r>
              <a:rPr lang="nl-BE" sz="1800" dirty="0"/>
              <a:t> </a:t>
            </a:r>
          </a:p>
          <a:p>
            <a:pPr lvl="1"/>
            <a:endParaRPr lang="nl-BE" dirty="0" smtClean="0"/>
          </a:p>
          <a:p>
            <a:pPr lvl="1"/>
            <a:r>
              <a:rPr lang="nl-BE" dirty="0" smtClean="0"/>
              <a:t>Most features supported by both debuggers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735801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Settings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Debugger is configured through php.ini</a:t>
            </a:r>
          </a:p>
          <a:p>
            <a:r>
              <a:rPr lang="nl-BE" dirty="0" smtClean="0"/>
              <a:t>Project Settings | PHP | Debug</a:t>
            </a:r>
          </a:p>
          <a:p>
            <a:pPr lvl="1"/>
            <a:r>
              <a:rPr lang="nl-BE" dirty="0" smtClean="0"/>
              <a:t>How debug info is displayed in IDE</a:t>
            </a:r>
          </a:p>
          <a:p>
            <a:pPr lvl="1"/>
            <a:r>
              <a:rPr lang="nl-BE" dirty="0" smtClean="0"/>
              <a:t>Xdebug / Zend Debugger port number</a:t>
            </a:r>
          </a:p>
          <a:p>
            <a:pPr lvl="1"/>
            <a:r>
              <a:rPr lang="nl-BE" dirty="0" smtClean="0"/>
              <a:t>DBGp Proxy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60369" y="1603113"/>
            <a:ext cx="5165475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266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Debugger Configuration Validation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PhpStorm analyzes configuration</a:t>
            </a:r>
          </a:p>
          <a:p>
            <a:pPr lvl="1"/>
            <a:r>
              <a:rPr lang="nl-BE" dirty="0" smtClean="0"/>
              <a:t>Reports active debugger</a:t>
            </a:r>
          </a:p>
          <a:p>
            <a:pPr lvl="1"/>
            <a:r>
              <a:rPr lang="nl-BE" dirty="0" smtClean="0"/>
              <a:t>When a server is configured, reports configuration issues</a:t>
            </a:r>
            <a:endParaRPr lang="nl-B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22301" y="1653466"/>
            <a:ext cx="5641610" cy="30900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095" y="3426168"/>
            <a:ext cx="52387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414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Tell the interpreter to pause execution and inspect variables.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304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23883" y="3097584"/>
            <a:ext cx="5838446" cy="156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0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Conditional 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Tell the interpreter to pause execution and inspect </a:t>
            </a:r>
            <a:r>
              <a:rPr lang="en-US" dirty="0" smtClean="0"/>
              <a:t>variables, only when a specific condition is true.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241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785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23883" y="3097584"/>
            <a:ext cx="5838446" cy="156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0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Newly installed IDE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Welcome screen</a:t>
            </a:r>
          </a:p>
          <a:p>
            <a:pPr lvl="1"/>
            <a:r>
              <a:rPr lang="nl-BE" dirty="0" smtClean="0"/>
              <a:t>Create project</a:t>
            </a:r>
          </a:p>
          <a:p>
            <a:pPr lvl="1"/>
            <a:r>
              <a:rPr lang="nl-BE" dirty="0" smtClean="0"/>
              <a:t>Open project</a:t>
            </a:r>
          </a:p>
          <a:p>
            <a:pPr lvl="1"/>
            <a:r>
              <a:rPr lang="nl-BE" dirty="0" smtClean="0"/>
              <a:t>Checkout from version control</a:t>
            </a:r>
          </a:p>
          <a:p>
            <a:pPr lvl="1"/>
            <a:r>
              <a:rPr lang="nl-BE" dirty="0" smtClean="0"/>
              <a:t>Configuration</a:t>
            </a:r>
          </a:p>
          <a:p>
            <a:pPr lvl="1"/>
            <a:endParaRPr lang="nl-BE" dirty="0"/>
          </a:p>
          <a:p>
            <a:r>
              <a:rPr lang="nl-BE" dirty="0" smtClean="0"/>
              <a:t>Project? </a:t>
            </a:r>
            <a:r>
              <a:rPr lang="en-US" dirty="0" smtClean="0"/>
              <a:t>The </a:t>
            </a:r>
            <a:r>
              <a:rPr lang="en-US" dirty="0"/>
              <a:t>basis for coding assistance,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bulk </a:t>
            </a:r>
            <a:r>
              <a:rPr lang="en-US" dirty="0"/>
              <a:t>refactoring, coding style consistency,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etc</a:t>
            </a:r>
            <a:r>
              <a:rPr lang="en-US" dirty="0"/>
              <a:t>.</a:t>
            </a:r>
            <a:endParaRPr lang="nl-B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49" y="1634216"/>
            <a:ext cx="5834532" cy="435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3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6655" y="1998134"/>
            <a:ext cx="5262825" cy="3767328"/>
          </a:xfrm>
        </p:spPr>
        <p:txBody>
          <a:bodyPr>
            <a:normAutofit/>
          </a:bodyPr>
          <a:lstStyle/>
          <a:p>
            <a:r>
              <a:rPr lang="en-US" dirty="0" smtClean="0"/>
              <a:t>See breakpoints that are specified and configure additional options.</a:t>
            </a:r>
          </a:p>
          <a:p>
            <a:pPr lvl="1"/>
            <a:r>
              <a:rPr lang="en-US" dirty="0" smtClean="0"/>
              <a:t>Log a message to console</a:t>
            </a:r>
          </a:p>
          <a:p>
            <a:pPr lvl="1"/>
            <a:r>
              <a:rPr lang="en-US" dirty="0" smtClean="0"/>
              <a:t>Remove the breakpoint after it has been hit</a:t>
            </a:r>
          </a:p>
          <a:p>
            <a:pPr lvl="1"/>
            <a:r>
              <a:rPr lang="en-US" dirty="0" smtClean="0"/>
              <a:t>Disable breakpoint until another breakpoint has been hit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241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785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74537" y="1738921"/>
            <a:ext cx="6205771" cy="428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9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Exception 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6655" y="1998134"/>
            <a:ext cx="5262825" cy="3767328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Xdebug</a:t>
            </a:r>
            <a:r>
              <a:rPr lang="en-US" b="1" dirty="0" smtClean="0"/>
              <a:t> only!</a:t>
            </a:r>
          </a:p>
          <a:p>
            <a:r>
              <a:rPr lang="en-US" dirty="0" smtClean="0"/>
              <a:t>Break when error, warning, notice or Exception occurs</a:t>
            </a:r>
            <a:r>
              <a:rPr lang="en-US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241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785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12312" y="3005268"/>
            <a:ext cx="6826348" cy="191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1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Debug Tool Window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during a debug session.</a:t>
            </a:r>
          </a:p>
          <a:p>
            <a:r>
              <a:rPr lang="en-US" dirty="0" smtClean="0"/>
              <a:t>Showing execution details, variables, watches.</a:t>
            </a:r>
          </a:p>
          <a:p>
            <a:r>
              <a:rPr lang="en-US" dirty="0" smtClean="0"/>
              <a:t>Allows running code / modifying variable value.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2963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Alt+5, </a:t>
            </a:r>
            <a:r>
              <a:rPr lang="nl-BE" sz="1600" dirty="0"/>
              <a:t>A</a:t>
            </a:r>
            <a:r>
              <a:rPr lang="nl-BE" sz="1600" dirty="0" smtClean="0"/>
              <a:t>lt+F8 </a:t>
            </a:r>
            <a:r>
              <a:rPr lang="nl-BE" sz="1600" dirty="0"/>
              <a:t>evaluate </a:t>
            </a:r>
            <a:r>
              <a:rPr lang="nl-BE" sz="1600" dirty="0" smtClean="0"/>
              <a:t>expression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467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Command+5, Alt+F8 evaluate </a:t>
            </a:r>
            <a:r>
              <a:rPr lang="nl-BE" sz="1600" dirty="0" smtClean="0"/>
              <a:t>expression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93548" y="2462930"/>
            <a:ext cx="6826348" cy="283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Debugging a Web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Use a Run Configuration</a:t>
            </a:r>
          </a:p>
          <a:p>
            <a:pPr lvl="1"/>
            <a:r>
              <a:rPr lang="nl-BE" dirty="0" smtClean="0"/>
              <a:t>PHP HTTP Request – automate the request</a:t>
            </a:r>
          </a:p>
          <a:p>
            <a:pPr lvl="1"/>
            <a:r>
              <a:rPr lang="nl-BE" dirty="0" smtClean="0"/>
              <a:t>PHP Web Application – start with debugging</a:t>
            </a:r>
          </a:p>
          <a:p>
            <a:pPr lvl="1"/>
            <a:r>
              <a:rPr lang="nl-BE" dirty="0" smtClean="0"/>
              <a:t>Listen for incoming connections and use </a:t>
            </a:r>
            <a:r>
              <a:rPr lang="nl-BE" dirty="0">
                <a:hlinkClick r:id="rId2"/>
              </a:rPr>
              <a:t>bookmarklets</a:t>
            </a:r>
            <a:r>
              <a:rPr lang="nl-BE" dirty="0"/>
              <a:t> </a:t>
            </a:r>
            <a:r>
              <a:rPr lang="nl-BE" dirty="0" smtClean="0"/>
              <a:t>or </a:t>
            </a:r>
            <a:r>
              <a:rPr lang="nl-BE" dirty="0" smtClean="0">
                <a:hlinkClick r:id="rId3"/>
              </a:rPr>
              <a:t>plugin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661830" y="1810306"/>
            <a:ext cx="3362552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DBGp</a:t>
            </a:r>
            <a:r>
              <a:rPr lang="en-US" dirty="0" smtClean="0"/>
              <a:t> Proxy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Debug on remote server.</a:t>
            </a:r>
          </a:p>
          <a:p>
            <a:r>
              <a:rPr lang="nl-BE" dirty="0" smtClean="0"/>
              <a:t>Every developer can use different IDE key and debug independent from each other.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863" y="2334567"/>
            <a:ext cx="4662487" cy="30953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11863" y="5429896"/>
            <a:ext cx="5133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800" dirty="0"/>
              <a:t>From </a:t>
            </a:r>
            <a:r>
              <a:rPr lang="nl-BE" sz="800" dirty="0">
                <a:hlinkClick r:id="rId3"/>
              </a:rPr>
              <a:t>http://matthardy.net/blog/configuring-phpstorm-xdebug-dbgp-proxy-settings-remote-debugging-multiple-users</a:t>
            </a:r>
            <a:r>
              <a:rPr lang="nl-BE" sz="800" dirty="0" smtClean="0">
                <a:hlinkClick r:id="rId3"/>
              </a:rPr>
              <a:t>/</a:t>
            </a:r>
            <a:r>
              <a:rPr lang="nl-BE" sz="800" dirty="0" smtClean="0"/>
              <a:t> </a:t>
            </a:r>
            <a:endParaRPr lang="nl-BE" sz="800" dirty="0"/>
          </a:p>
        </p:txBody>
      </p:sp>
    </p:spTree>
    <p:extLst>
      <p:ext uri="{BB962C8B-B14F-4D97-AF65-F5344CB8AC3E}">
        <p14:creationId xmlns:p14="http://schemas.microsoft.com/office/powerpoint/2010/main" val="267243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Insight into # of calls, execution times per function, …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93718" y="1810306"/>
            <a:ext cx="5098776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4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Todo explorer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800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Highlighting TODO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Listing tasks commented in code.</a:t>
            </a:r>
          </a:p>
          <a:p>
            <a:pPr lvl="1"/>
            <a:r>
              <a:rPr lang="nl-BE" dirty="0" smtClean="0"/>
              <a:t>Work in every file type.</a:t>
            </a:r>
          </a:p>
          <a:p>
            <a:pPr lvl="1"/>
            <a:r>
              <a:rPr lang="nl-BE" dirty="0" smtClean="0"/>
              <a:t>Default patterns:</a:t>
            </a:r>
          </a:p>
          <a:p>
            <a:pPr lvl="2"/>
            <a:r>
              <a:rPr lang="nl-BE" dirty="0" smtClean="0"/>
              <a:t>// todo</a:t>
            </a:r>
          </a:p>
          <a:p>
            <a:pPr lvl="2"/>
            <a:r>
              <a:rPr lang="nl-BE" dirty="0" smtClean="0"/>
              <a:t>// fixme</a:t>
            </a:r>
            <a:endParaRPr lang="nl-BE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40221" y="2633165"/>
            <a:ext cx="6205771" cy="24981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Alt+6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Command+6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1084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Patterns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Customize </a:t>
            </a:r>
            <a:r>
              <a:rPr lang="en-US" dirty="0" err="1"/>
              <a:t>todo</a:t>
            </a:r>
            <a:r>
              <a:rPr lang="en-US" dirty="0"/>
              <a:t> patterns to recognize other keywords.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51723" y="1603113"/>
            <a:ext cx="3782767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7792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Filtering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Filter tasks in the tool window based on pattern.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Alt+6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Command+6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4781" y="1680158"/>
            <a:ext cx="4336650" cy="440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82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Opened 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Menus and toolbars</a:t>
            </a:r>
          </a:p>
          <a:p>
            <a:pPr lvl="1"/>
            <a:r>
              <a:rPr lang="nl-BE" dirty="0" smtClean="0"/>
              <a:t>Execute various commands</a:t>
            </a:r>
          </a:p>
          <a:p>
            <a:r>
              <a:rPr lang="nl-BE" dirty="0" smtClean="0"/>
              <a:t>Navigation bar</a:t>
            </a:r>
          </a:p>
          <a:p>
            <a:pPr lvl="1"/>
            <a:r>
              <a:rPr lang="nl-BE" dirty="0" smtClean="0"/>
              <a:t>Navigate through project</a:t>
            </a:r>
          </a:p>
          <a:p>
            <a:r>
              <a:rPr lang="nl-BE" dirty="0" smtClean="0"/>
              <a:t>Status bar</a:t>
            </a:r>
          </a:p>
          <a:p>
            <a:pPr lvl="1"/>
            <a:r>
              <a:rPr lang="nl-BE" dirty="0" smtClean="0"/>
              <a:t>Information about IDE and project</a:t>
            </a:r>
          </a:p>
          <a:p>
            <a:r>
              <a:rPr lang="nl-BE" dirty="0" smtClean="0"/>
              <a:t>Editor</a:t>
            </a:r>
          </a:p>
          <a:p>
            <a:pPr lvl="1"/>
            <a:r>
              <a:rPr lang="nl-BE" dirty="0" smtClean="0"/>
              <a:t>Where coding happens</a:t>
            </a:r>
          </a:p>
          <a:p>
            <a:r>
              <a:rPr lang="nl-BE" dirty="0" smtClean="0"/>
              <a:t>Tool windows</a:t>
            </a:r>
          </a:p>
          <a:p>
            <a:pPr lvl="1"/>
            <a:r>
              <a:rPr lang="nl-BE" dirty="0" smtClean="0"/>
              <a:t>Numerous helpers (e.g. database, TODO, ...)</a:t>
            </a:r>
            <a:endParaRPr lang="nl-B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49" y="1945133"/>
            <a:ext cx="5834532" cy="404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Unit Testing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09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776" y="2145962"/>
            <a:ext cx="3409950" cy="3619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Writing PHPUnit tests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Create new file, select PHPUnit test.</a:t>
            </a:r>
          </a:p>
          <a:p>
            <a:r>
              <a:rPr lang="nl-BE" dirty="0" smtClean="0"/>
              <a:t>Specify unit test details.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3231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Alt+Insert</a:t>
            </a:r>
            <a:r>
              <a:rPr lang="en-US" sz="1600" dirty="0" smtClean="0"/>
              <a:t> </a:t>
            </a:r>
            <a:r>
              <a:rPr lang="en-US" sz="1600" dirty="0"/>
              <a:t>or </a:t>
            </a:r>
            <a:r>
              <a:rPr lang="en-US" sz="1600" dirty="0" err="1"/>
              <a:t>Ctrl+Shift+T</a:t>
            </a:r>
            <a:r>
              <a:rPr lang="en-US" sz="1600" dirty="0"/>
              <a:t> (Go to Test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036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Command+N </a:t>
            </a:r>
            <a:r>
              <a:rPr lang="en-US" sz="1600" dirty="0" smtClean="0"/>
              <a:t>or </a:t>
            </a:r>
            <a:r>
              <a:rPr lang="en-US" sz="1600" dirty="0" err="1" smtClean="0"/>
              <a:t>Command+Shift+T</a:t>
            </a:r>
            <a:r>
              <a:rPr lang="en-US" sz="1600" dirty="0" smtClean="0"/>
              <a:t> </a:t>
            </a:r>
            <a:r>
              <a:rPr lang="en-US" sz="1600" dirty="0"/>
              <a:t>(Go to Test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63529" y="2425578"/>
            <a:ext cx="22669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839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Running PHPUnit tests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Run Unit Tests using </a:t>
            </a:r>
            <a:r>
              <a:rPr lang="en-US" dirty="0" err="1" smtClean="0"/>
              <a:t>PHPUnit</a:t>
            </a:r>
            <a:r>
              <a:rPr lang="en-US" dirty="0" smtClean="0"/>
              <a:t>. Note that the </a:t>
            </a:r>
            <a:r>
              <a:rPr lang="en-US" dirty="0" err="1" smtClean="0"/>
              <a:t>PHPUnit</a:t>
            </a:r>
            <a:r>
              <a:rPr lang="en-US" dirty="0" smtClean="0"/>
              <a:t> framework can be acquired through PEAR or Composer.</a:t>
            </a:r>
          </a:p>
          <a:p>
            <a:pPr lvl="1"/>
            <a:r>
              <a:rPr lang="en-US" dirty="0" smtClean="0"/>
              <a:t>Can be run local or on </a:t>
            </a:r>
            <a:r>
              <a:rPr lang="en-US" dirty="0"/>
              <a:t>remote </a:t>
            </a:r>
            <a:r>
              <a:rPr lang="en-US" dirty="0" smtClean="0"/>
              <a:t>server</a:t>
            </a:r>
            <a:br>
              <a:rPr lang="en-US" dirty="0" smtClean="0"/>
            </a:br>
            <a:r>
              <a:rPr lang="en-US" sz="1200" dirty="0" smtClean="0"/>
              <a:t>(see </a:t>
            </a:r>
            <a:r>
              <a:rPr lang="en-US" sz="1200" dirty="0">
                <a:hlinkClick r:id="rId2"/>
              </a:rPr>
              <a:t>http://</a:t>
            </a:r>
            <a:r>
              <a:rPr lang="en-US" sz="1200" dirty="0" smtClean="0">
                <a:hlinkClick r:id="rId2"/>
              </a:rPr>
              <a:t>www.jetbrains.com/phpstorm/webhelp/run-debug-configuration-phpunit-on-server.html</a:t>
            </a:r>
            <a:r>
              <a:rPr lang="en-US" sz="1200" dirty="0" smtClean="0"/>
              <a:t>) </a:t>
            </a:r>
            <a:endParaRPr lang="en-US" sz="1200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10024" y="2850185"/>
            <a:ext cx="6826348" cy="206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218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Test-Driven Development (TDD)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Writing tests first, outlining expected results, after which the method under test gets implemented.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45562" y="3329987"/>
            <a:ext cx="6995089" cy="11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5089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Code Coverage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See which statements have been tested and which statements have not.</a:t>
            </a:r>
          </a:p>
          <a:p>
            <a:pPr lvl="1"/>
            <a:r>
              <a:rPr lang="en-US" dirty="0" smtClean="0"/>
              <a:t>Use the “Run tests with Coverage” action.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www.jetbrains.com/phpstorm/webhelp/coverage.html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53345" y="1822092"/>
            <a:ext cx="4779522" cy="41202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183" y="675229"/>
            <a:ext cx="4487933" cy="1952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657925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JavaScript 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May require a plugin to be installed, e.g. </a:t>
            </a:r>
            <a:r>
              <a:rPr lang="nl-BE" dirty="0" smtClean="0">
                <a:hlinkClick r:id="rId2"/>
              </a:rPr>
              <a:t>Karma</a:t>
            </a:r>
            <a:endParaRPr lang="nl-BE" dirty="0" smtClean="0"/>
          </a:p>
          <a:p>
            <a:r>
              <a:rPr lang="nl-BE" dirty="0" smtClean="0"/>
              <a:t>Using Karma or JSTestDriver.</a:t>
            </a:r>
          </a:p>
          <a:p>
            <a:pPr lvl="1"/>
            <a:r>
              <a:rPr lang="nl-BE" dirty="0" smtClean="0"/>
              <a:t>Installing Karma through NPM</a:t>
            </a:r>
            <a:br>
              <a:rPr lang="nl-BE" dirty="0" smtClean="0"/>
            </a:br>
            <a:r>
              <a:rPr lang="nl-BE" sz="1200" dirty="0" smtClean="0">
                <a:hlinkClick r:id="rId3"/>
              </a:rPr>
              <a:t>https://www.jetbrains.com/phpstorm/webhelp/preparing-to-use-karma-test-runner.html</a:t>
            </a:r>
            <a:endParaRPr lang="nl-BE" sz="1200" dirty="0" smtClean="0"/>
          </a:p>
          <a:p>
            <a:pPr lvl="1"/>
            <a:r>
              <a:rPr lang="nl-BE" dirty="0" smtClean="0"/>
              <a:t>Installing JSTestDriver</a:t>
            </a:r>
            <a:br>
              <a:rPr lang="nl-BE" dirty="0" smtClean="0"/>
            </a:br>
            <a:r>
              <a:rPr lang="nl-BE" sz="1200" dirty="0" smtClean="0">
                <a:hlinkClick r:id="rId4"/>
              </a:rPr>
              <a:t>https://www.jetbrains.com/phpstorm/webhelp/preparing-to-use-jstestdriver-test-runner.html</a:t>
            </a:r>
            <a:r>
              <a:rPr lang="nl-BE" sz="1200" dirty="0" smtClean="0"/>
              <a:t> </a:t>
            </a:r>
          </a:p>
          <a:p>
            <a:r>
              <a:rPr lang="nl-BE" dirty="0" smtClean="0"/>
              <a:t>Support for</a:t>
            </a:r>
          </a:p>
          <a:p>
            <a:pPr lvl="1"/>
            <a:r>
              <a:rPr lang="nl-BE" dirty="0" smtClean="0"/>
              <a:t>JSTestDriver Assertion framework</a:t>
            </a:r>
          </a:p>
          <a:p>
            <a:pPr lvl="1"/>
            <a:r>
              <a:rPr lang="nl-BE" dirty="0" smtClean="0"/>
              <a:t>Jasmine</a:t>
            </a:r>
          </a:p>
          <a:p>
            <a:pPr lvl="1"/>
            <a:r>
              <a:rPr lang="nl-BE" dirty="0" smtClean="0"/>
              <a:t>QUnit</a:t>
            </a:r>
          </a:p>
          <a:p>
            <a:pPr lvl="1"/>
            <a:r>
              <a:rPr lang="nl-BE" dirty="0" smtClean="0"/>
              <a:t>Mocha</a:t>
            </a:r>
            <a:endParaRPr lang="nl-BE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5347315" y="2012941"/>
            <a:ext cx="6205771" cy="37385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3394" y="4001538"/>
            <a:ext cx="3105150" cy="1914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181654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Version Control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25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a log of all changes</a:t>
            </a:r>
          </a:p>
          <a:p>
            <a:r>
              <a:rPr lang="en-US" dirty="0" smtClean="0"/>
              <a:t>Synchronize copies across computers and developers</a:t>
            </a:r>
          </a:p>
          <a:p>
            <a:r>
              <a:rPr lang="en-US" dirty="0" smtClean="0"/>
              <a:t>Go back in time</a:t>
            </a:r>
          </a:p>
          <a:p>
            <a:pPr lvl="1"/>
            <a:r>
              <a:rPr lang="en-US" dirty="0" smtClean="0"/>
              <a:t>Who did what when why?</a:t>
            </a:r>
          </a:p>
          <a:p>
            <a:pPr lvl="1"/>
            <a:r>
              <a:rPr lang="en-US" dirty="0" smtClean="0"/>
              <a:t>Compare versions</a:t>
            </a:r>
          </a:p>
          <a:p>
            <a:pPr lvl="1"/>
            <a:r>
              <a:rPr lang="en-US" dirty="0" smtClean="0"/>
              <a:t>Rollback versions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3544">
            <a:off x="5473539" y="3507960"/>
            <a:ext cx="6474636" cy="4195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256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 (local / remote)</a:t>
            </a:r>
          </a:p>
          <a:p>
            <a:r>
              <a:rPr lang="en-US" dirty="0" smtClean="0"/>
              <a:t>Checking out / cloning</a:t>
            </a:r>
          </a:p>
          <a:p>
            <a:pPr lvl="1"/>
            <a:r>
              <a:rPr lang="en-US" dirty="0" smtClean="0"/>
              <a:t>Fetch copy from repository</a:t>
            </a:r>
          </a:p>
          <a:p>
            <a:r>
              <a:rPr lang="en-US" dirty="0" smtClean="0"/>
              <a:t>Commit</a:t>
            </a:r>
          </a:p>
          <a:p>
            <a:pPr lvl="1"/>
            <a:r>
              <a:rPr lang="en-US" dirty="0" smtClean="0"/>
              <a:t>Submit changes to repository</a:t>
            </a:r>
          </a:p>
          <a:p>
            <a:r>
              <a:rPr lang="en-US" dirty="0" smtClean="0"/>
              <a:t>Revision / </a:t>
            </a:r>
            <a:r>
              <a:rPr lang="en-US" dirty="0" err="1" smtClean="0"/>
              <a:t>changeset</a:t>
            </a:r>
            <a:endParaRPr lang="en-US" dirty="0"/>
          </a:p>
          <a:p>
            <a:pPr lvl="1"/>
            <a:r>
              <a:rPr lang="en-US" dirty="0" smtClean="0"/>
              <a:t>What </a:t>
            </a:r>
            <a:r>
              <a:rPr lang="en-US" dirty="0"/>
              <a:t>changed? When? W</a:t>
            </a:r>
            <a:r>
              <a:rPr lang="en-US" dirty="0" smtClean="0"/>
              <a:t>ho</a:t>
            </a:r>
            <a:r>
              <a:rPr lang="en-US" dirty="0"/>
              <a:t>? Why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Stored in order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Conflicts</a:t>
            </a:r>
          </a:p>
          <a:p>
            <a:r>
              <a:rPr lang="en-US" dirty="0" smtClean="0"/>
              <a:t>Diff</a:t>
            </a:r>
          </a:p>
          <a:p>
            <a:r>
              <a:rPr lang="en-US" dirty="0" smtClean="0"/>
              <a:t>Branching / merging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0833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Flavours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dirty="0" smtClean="0"/>
              <a:t>Centralized Version Control</a:t>
            </a:r>
            <a:endParaRPr lang="nl-BE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algn="ctr"/>
            <a:r>
              <a:rPr lang="en-US" sz="2000" dirty="0" smtClean="0"/>
              <a:t>Central repository = entire history</a:t>
            </a:r>
          </a:p>
          <a:p>
            <a:pPr algn="ctr"/>
            <a:r>
              <a:rPr lang="en-US" sz="2000" dirty="0" err="1" smtClean="0"/>
              <a:t>Devs</a:t>
            </a:r>
            <a:r>
              <a:rPr lang="en-US" sz="2000" dirty="0" smtClean="0"/>
              <a:t> work on a version and sync</a:t>
            </a:r>
            <a:endParaRPr lang="nl-BE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r"/>
            <a:r>
              <a:rPr lang="en-US" sz="2000" dirty="0" smtClean="0"/>
              <a:t>Decentralized Version Control</a:t>
            </a:r>
            <a:endParaRPr lang="nl-BE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2000" dirty="0" err="1" smtClean="0"/>
              <a:t>Devs</a:t>
            </a:r>
            <a:r>
              <a:rPr lang="en-US" sz="2000" dirty="0" smtClean="0"/>
              <a:t> have copy of entire history</a:t>
            </a:r>
          </a:p>
          <a:p>
            <a:pPr algn="ctr"/>
            <a:r>
              <a:rPr lang="en-US" sz="2000" dirty="0" smtClean="0"/>
              <a:t>Work on a version and sync with any</a:t>
            </a:r>
            <a:endParaRPr lang="nl-BE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301" y="2723694"/>
            <a:ext cx="2922150" cy="21457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253" y="2723694"/>
            <a:ext cx="2922150" cy="210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9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Custom 2">
      <a:dk1>
        <a:sysClr val="windowText" lastClr="000000"/>
      </a:dk1>
      <a:lt1>
        <a:srgbClr val="FFFFFF"/>
      </a:lt1>
      <a:dk2>
        <a:srgbClr val="45566C"/>
      </a:dk2>
      <a:lt2>
        <a:srgbClr val="FFFFFF"/>
      </a:lt2>
      <a:accent1>
        <a:srgbClr val="F38F09"/>
      </a:accent1>
      <a:accent2>
        <a:srgbClr val="1D5DA7"/>
      </a:accent2>
      <a:accent3>
        <a:srgbClr val="AB0021"/>
      </a:accent3>
      <a:accent4>
        <a:srgbClr val="45566C"/>
      </a:accent4>
      <a:accent5>
        <a:srgbClr val="5754B5"/>
      </a:accent5>
      <a:accent6>
        <a:srgbClr val="467242"/>
      </a:accent6>
      <a:hlink>
        <a:srgbClr val="1D5DA7"/>
      </a:hlink>
      <a:folHlink>
        <a:srgbClr val="45566C"/>
      </a:folHlink>
    </a:clrScheme>
    <a:fontScheme name="JetBrains">
      <a:majorFont>
        <a:latin typeface="Tahoma"/>
        <a:ea typeface=""/>
        <a:cs typeface=""/>
      </a:majorFont>
      <a:minorFont>
        <a:latin typeface="Graublau Web"/>
        <a:ea typeface=""/>
        <a:cs typeface="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16-9.potx" id="{96EF4536-88EA-49FB-9856-8481ACC499ED}" vid="{7631C58C-CFF4-47BC-816A-369AA9B18C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Template_16-9</Template>
  <TotalTime>2308</TotalTime>
  <Words>3486</Words>
  <Application>Microsoft Office PowerPoint</Application>
  <PresentationFormat>Widescreen</PresentationFormat>
  <Paragraphs>739</Paragraphs>
  <Slides>136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136</vt:i4>
      </vt:variant>
    </vt:vector>
  </HeadingPairs>
  <TitlesOfParts>
    <vt:vector size="141" baseType="lpstr">
      <vt:lpstr>Arial</vt:lpstr>
      <vt:lpstr>Calibri</vt:lpstr>
      <vt:lpstr>Graublau Web</vt:lpstr>
      <vt:lpstr>Tahoma</vt:lpstr>
      <vt:lpstr>Metropolitan</vt:lpstr>
      <vt:lpstr>PhpStorm Workshop</vt:lpstr>
      <vt:lpstr>Before we start</vt:lpstr>
      <vt:lpstr>Who am I?</vt:lpstr>
      <vt:lpstr>How it all works</vt:lpstr>
      <vt:lpstr>Keyboard shortcuts</vt:lpstr>
      <vt:lpstr>Agenda</vt:lpstr>
      <vt:lpstr>Look at the IDE</vt:lpstr>
      <vt:lpstr>Newly installed IDE</vt:lpstr>
      <vt:lpstr>Opened project</vt:lpstr>
      <vt:lpstr>Configuring PHP</vt:lpstr>
      <vt:lpstr>Configuring PhpStorm</vt:lpstr>
      <vt:lpstr>Tabs</vt:lpstr>
      <vt:lpstr>Let’s fetch the workshop materials</vt:lpstr>
      <vt:lpstr>Navigation</vt:lpstr>
      <vt:lpstr>Project Tool Window</vt:lpstr>
      <vt:lpstr>Navigation Bar</vt:lpstr>
      <vt:lpstr>Navigate to Class</vt:lpstr>
      <vt:lpstr>Navigate to File</vt:lpstr>
      <vt:lpstr>Navigate to Symbol</vt:lpstr>
      <vt:lpstr>Search Everywhere</vt:lpstr>
      <vt:lpstr>Navigate to Declaration</vt:lpstr>
      <vt:lpstr>Navigate Back / Forward</vt:lpstr>
      <vt:lpstr>Next / Previous Method</vt:lpstr>
      <vt:lpstr>Recent Files</vt:lpstr>
      <vt:lpstr>Navigate to Last Edit Location</vt:lpstr>
      <vt:lpstr>Bookmarks</vt:lpstr>
      <vt:lpstr>Go to Implementation</vt:lpstr>
      <vt:lpstr>Go to Derived</vt:lpstr>
      <vt:lpstr>Go to Super class/method</vt:lpstr>
      <vt:lpstr>Highlight Usages in File</vt:lpstr>
      <vt:lpstr>Find Usages</vt:lpstr>
      <vt:lpstr>File Structure Tool Window</vt:lpstr>
      <vt:lpstr>Editing</vt:lpstr>
      <vt:lpstr>Basic Completion</vt:lpstr>
      <vt:lpstr>Import Completion</vt:lpstr>
      <vt:lpstr>Selecting Code</vt:lpstr>
      <vt:lpstr>Column Selection</vt:lpstr>
      <vt:lpstr>Moving Code</vt:lpstr>
      <vt:lpstr>Surround With</vt:lpstr>
      <vt:lpstr>Intentions</vt:lpstr>
      <vt:lpstr>Generate Code</vt:lpstr>
      <vt:lpstr>Rearrange/Reformat Code</vt:lpstr>
      <vt:lpstr>Inspections</vt:lpstr>
      <vt:lpstr>Highlights</vt:lpstr>
      <vt:lpstr>Quick Fixes</vt:lpstr>
      <vt:lpstr>Navigation</vt:lpstr>
      <vt:lpstr>Gutter and Lens</vt:lpstr>
      <vt:lpstr>Settings</vt:lpstr>
      <vt:lpstr>PHPMD / PHPCS</vt:lpstr>
      <vt:lpstr>Find Issues</vt:lpstr>
      <vt:lpstr>Run Inspections</vt:lpstr>
      <vt:lpstr>Live templates (snippets)</vt:lpstr>
      <vt:lpstr>Code Expansion</vt:lpstr>
      <vt:lpstr>Creating Live Templates</vt:lpstr>
      <vt:lpstr>Surround Templates</vt:lpstr>
      <vt:lpstr>File Templates</vt:lpstr>
      <vt:lpstr>Refactoring</vt:lpstr>
      <vt:lpstr>“Refactoring is a controlled technique for improving the design of an existing code base.”</vt:lpstr>
      <vt:lpstr>Refactoring in PhpStorm</vt:lpstr>
      <vt:lpstr>Refactor This</vt:lpstr>
      <vt:lpstr>Change Signature</vt:lpstr>
      <vt:lpstr>Copy/Clone</vt:lpstr>
      <vt:lpstr>Extract Constant</vt:lpstr>
      <vt:lpstr>Extract Field</vt:lpstr>
      <vt:lpstr>Extract Interface</vt:lpstr>
      <vt:lpstr>Extract Method</vt:lpstr>
      <vt:lpstr>Extract Parameter</vt:lpstr>
      <vt:lpstr>Extract Variable</vt:lpstr>
      <vt:lpstr>Inline</vt:lpstr>
      <vt:lpstr>Move</vt:lpstr>
      <vt:lpstr>Pull Members Up / Push Members Down</vt:lpstr>
      <vt:lpstr>Rename</vt:lpstr>
      <vt:lpstr>Safe Delete</vt:lpstr>
      <vt:lpstr>Debugging</vt:lpstr>
      <vt:lpstr>Debugging</vt:lpstr>
      <vt:lpstr>Settings</vt:lpstr>
      <vt:lpstr>Debugger Configuration Validation</vt:lpstr>
      <vt:lpstr>Breakpoints</vt:lpstr>
      <vt:lpstr>Conditional Breakpoints</vt:lpstr>
      <vt:lpstr>Breakpoints</vt:lpstr>
      <vt:lpstr>Exception Breakpoints</vt:lpstr>
      <vt:lpstr>Debug Tool Window</vt:lpstr>
      <vt:lpstr>Debugging a Web Application</vt:lpstr>
      <vt:lpstr>DBGp Proxy</vt:lpstr>
      <vt:lpstr>Profiling</vt:lpstr>
      <vt:lpstr>Todo explorer</vt:lpstr>
      <vt:lpstr>Highlighting TODO</vt:lpstr>
      <vt:lpstr>Patterns</vt:lpstr>
      <vt:lpstr>Filtering</vt:lpstr>
      <vt:lpstr>Unit Testing</vt:lpstr>
      <vt:lpstr>Writing PHPUnit tests</vt:lpstr>
      <vt:lpstr>Running PHPUnit tests</vt:lpstr>
      <vt:lpstr>Test-Driven Development (TDD)</vt:lpstr>
      <vt:lpstr>Code Coverage</vt:lpstr>
      <vt:lpstr>JavaScript Unit Testing</vt:lpstr>
      <vt:lpstr>Version Control</vt:lpstr>
      <vt:lpstr>Version Control</vt:lpstr>
      <vt:lpstr>Concepts</vt:lpstr>
      <vt:lpstr>Flavours</vt:lpstr>
      <vt:lpstr>Products all use different terms…</vt:lpstr>
      <vt:lpstr>But they are similar in nature!</vt:lpstr>
      <vt:lpstr>Enabling VCS integration</vt:lpstr>
      <vt:lpstr>VCS operations</vt:lpstr>
      <vt:lpstr>Committing Changes</vt:lpstr>
      <vt:lpstr>Viewing History</vt:lpstr>
      <vt:lpstr>Viewing Diff</vt:lpstr>
      <vt:lpstr>Git/Mercurial: Push/Pull</vt:lpstr>
      <vt:lpstr>Changelists</vt:lpstr>
      <vt:lpstr>Local history</vt:lpstr>
      <vt:lpstr>Resources</vt:lpstr>
      <vt:lpstr>Databases</vt:lpstr>
      <vt:lpstr>Connecting to a database (server)</vt:lpstr>
      <vt:lpstr>Database Console</vt:lpstr>
      <vt:lpstr>Table Editor</vt:lpstr>
      <vt:lpstr>Create New Table</vt:lpstr>
      <vt:lpstr>Database tools in PHP</vt:lpstr>
      <vt:lpstr>Deployment</vt:lpstr>
      <vt:lpstr>Remote Hosts</vt:lpstr>
      <vt:lpstr>Integration with VCS</vt:lpstr>
      <vt:lpstr>Tools</vt:lpstr>
      <vt:lpstr>REST Client</vt:lpstr>
      <vt:lpstr>Composer</vt:lpstr>
      <vt:lpstr>Command Line Tools</vt:lpstr>
      <vt:lpstr>Vagrant</vt:lpstr>
      <vt:lpstr>Remote SSH Terminal</vt:lpstr>
      <vt:lpstr>Remote SSH External Tools</vt:lpstr>
      <vt:lpstr>Local Terminal</vt:lpstr>
      <vt:lpstr>Plugins</vt:lpstr>
      <vt:lpstr>PhpStorm = IntelliJ IDEA – JAVA + plugins</vt:lpstr>
      <vt:lpstr>Some interesting JetBrains plugins</vt:lpstr>
      <vt:lpstr>Some interesting open source plugins</vt:lpstr>
      <vt:lpstr>There is much more...</vt:lpstr>
      <vt:lpstr>What we did not cover...</vt:lpstr>
      <vt:lpstr>Resources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PhpStorm Workshop</dc:title>
  <dc:creator>Maarten Balliauw</dc:creator>
  <cp:keywords/>
  <cp:lastModifiedBy>Maarten Balliauw</cp:lastModifiedBy>
  <cp:revision>168</cp:revision>
  <dcterms:created xsi:type="dcterms:W3CDTF">2013-12-30T08:40:32Z</dcterms:created>
  <dcterms:modified xsi:type="dcterms:W3CDTF">2014-01-27T07:31:05Z</dcterms:modified>
</cp:coreProperties>
</file>