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4"/>
  </p:notes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316" r:id="rId11"/>
    <p:sldId id="329" r:id="rId12"/>
    <p:sldId id="300" r:id="rId13"/>
    <p:sldId id="269" r:id="rId14"/>
    <p:sldId id="270" r:id="rId15"/>
    <p:sldId id="295" r:id="rId16"/>
    <p:sldId id="296" r:id="rId17"/>
    <p:sldId id="274" r:id="rId18"/>
    <p:sldId id="275" r:id="rId19"/>
    <p:sldId id="276" r:id="rId20"/>
    <p:sldId id="277" r:id="rId21"/>
    <p:sldId id="278" r:id="rId22"/>
    <p:sldId id="279" r:id="rId23"/>
    <p:sldId id="292" r:id="rId24"/>
    <p:sldId id="280" r:id="rId25"/>
    <p:sldId id="281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71" r:id="rId34"/>
    <p:sldId id="301" r:id="rId35"/>
    <p:sldId id="302" r:id="rId36"/>
    <p:sldId id="304" r:id="rId37"/>
    <p:sldId id="305" r:id="rId38"/>
    <p:sldId id="306" r:id="rId39"/>
    <p:sldId id="307" r:id="rId40"/>
    <p:sldId id="311" r:id="rId41"/>
    <p:sldId id="308" r:id="rId42"/>
    <p:sldId id="348" r:id="rId43"/>
    <p:sldId id="273" r:id="rId44"/>
    <p:sldId id="309" r:id="rId45"/>
    <p:sldId id="310" r:id="rId46"/>
    <p:sldId id="312" r:id="rId47"/>
    <p:sldId id="313" r:id="rId48"/>
    <p:sldId id="314" r:id="rId49"/>
    <p:sldId id="315" r:id="rId50"/>
    <p:sldId id="317" r:id="rId51"/>
    <p:sldId id="272" r:id="rId52"/>
    <p:sldId id="323" r:id="rId53"/>
    <p:sldId id="326" r:id="rId54"/>
    <p:sldId id="322" r:id="rId55"/>
    <p:sldId id="327" r:id="rId56"/>
    <p:sldId id="320" r:id="rId57"/>
    <p:sldId id="330" r:id="rId58"/>
    <p:sldId id="331" r:id="rId59"/>
    <p:sldId id="346" r:id="rId60"/>
    <p:sldId id="332" r:id="rId61"/>
    <p:sldId id="333" r:id="rId62"/>
    <p:sldId id="334" r:id="rId63"/>
    <p:sldId id="347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297" r:id="rId74"/>
    <p:sldId id="350" r:id="rId75"/>
    <p:sldId id="351" r:id="rId76"/>
    <p:sldId id="355" r:id="rId77"/>
    <p:sldId id="352" r:id="rId78"/>
    <p:sldId id="354" r:id="rId79"/>
    <p:sldId id="356" r:id="rId80"/>
    <p:sldId id="357" r:id="rId81"/>
    <p:sldId id="353" r:id="rId82"/>
    <p:sldId id="359" r:id="rId83"/>
    <p:sldId id="358" r:id="rId84"/>
    <p:sldId id="360" r:id="rId85"/>
    <p:sldId id="361" r:id="rId86"/>
    <p:sldId id="321" r:id="rId87"/>
    <p:sldId id="362" r:id="rId88"/>
    <p:sldId id="363" r:id="rId89"/>
    <p:sldId id="364" r:id="rId90"/>
    <p:sldId id="298" r:id="rId91"/>
    <p:sldId id="366" r:id="rId92"/>
    <p:sldId id="367" r:id="rId93"/>
    <p:sldId id="368" r:id="rId94"/>
    <p:sldId id="371" r:id="rId95"/>
    <p:sldId id="370" r:id="rId96"/>
    <p:sldId id="299" r:id="rId97"/>
    <p:sldId id="373" r:id="rId98"/>
    <p:sldId id="375" r:id="rId99"/>
    <p:sldId id="376" r:id="rId100"/>
    <p:sldId id="378" r:id="rId101"/>
    <p:sldId id="379" r:id="rId102"/>
    <p:sldId id="385" r:id="rId103"/>
    <p:sldId id="386" r:id="rId104"/>
    <p:sldId id="389" r:id="rId105"/>
    <p:sldId id="390" r:id="rId106"/>
    <p:sldId id="391" r:id="rId107"/>
    <p:sldId id="392" r:id="rId108"/>
    <p:sldId id="393" r:id="rId109"/>
    <p:sldId id="394" r:id="rId110"/>
    <p:sldId id="395" r:id="rId111"/>
    <p:sldId id="396" r:id="rId112"/>
    <p:sldId id="318" r:id="rId113"/>
    <p:sldId id="397" r:id="rId114"/>
    <p:sldId id="398" r:id="rId115"/>
    <p:sldId id="399" r:id="rId116"/>
    <p:sldId id="400" r:id="rId117"/>
    <p:sldId id="401" r:id="rId118"/>
    <p:sldId id="319" r:id="rId119"/>
    <p:sldId id="328" r:id="rId120"/>
    <p:sldId id="324" r:id="rId121"/>
    <p:sldId id="325" r:id="rId122"/>
    <p:sldId id="259" r:id="rId1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656" autoAdjust="0"/>
  </p:normalViewPr>
  <p:slideViewPr>
    <p:cSldViewPr snapToGrid="0">
      <p:cViewPr varScale="1">
        <p:scale>
          <a:sx n="82" d="100"/>
          <a:sy n="82" d="100"/>
        </p:scale>
        <p:origin x="16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BE2B3-0986-4328-AEFF-1FEDD7FB83AD}" type="datetimeFigureOut">
              <a:rPr lang="nl-BE" smtClean="0"/>
              <a:t>7/01/2014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91CFF-43FB-4AFC-853D-B477333C48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661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Maarten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E50C2-C63F-4358-AFA1-F3E158B64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3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Have you ever...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Made a change to code, realized it was a mistake and wanted to go back?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Lost code or had a backup that was too old?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Had to maintain multiple versions of a product?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know who did a change, when and 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the difference between two (or more) versions of your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prove that a particular change broke or fixed some piece of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submit a change (patch) to someone else's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see how much work is being done (where/when/who)?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experiment with a new feature without interfering with working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Wanted to work on code with multiple persons in a structured 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91CFF-43FB-4AFC-853D-B477333C48F4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47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CD97B-45CF-4A00-9D8B-CC26EA8F4586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31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5330952"/>
            <a:ext cx="12192000" cy="1527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bg1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9325"/>
            <a:ext cx="67056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4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79" y="6194439"/>
            <a:ext cx="1607279" cy="5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364482" y="1332568"/>
            <a:ext cx="2308324" cy="413350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3800" dirty="0" smtClean="0">
                <a:solidFill>
                  <a:schemeClr val="accent1"/>
                </a:solidFill>
              </a:rPr>
              <a:t>demo</a:t>
            </a:r>
            <a:endParaRPr lang="nl-BE" sz="138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33625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450" y="6183504"/>
            <a:ext cx="1562100" cy="59979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0" y="6602408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accent4"/>
                </a:solidFill>
              </a:rPr>
              <a:t>Copyright © 2014 JetBrains.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2" r:id="rId2"/>
    <p:sldLayoutId id="2147483853" r:id="rId3"/>
    <p:sldLayoutId id="2147483854" r:id="rId4"/>
    <p:sldLayoutId id="2147483855" r:id="rId5"/>
    <p:sldLayoutId id="2147483857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6" r:id="rId1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accent2"/>
          </a:solidFill>
          <a:latin typeface="Graublau Web" panose="02000500040000020004" pitchFamily="50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accent4"/>
          </a:solidFill>
          <a:latin typeface="Graublau Web" panose="02000500040000020004" pitchFamily="50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Graublau Web" panose="02000500040000020004" pitchFamily="50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maarten.balliauw@jetbrain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9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vgoBMVPyFc" TargetMode="External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jetbrains.com/phpstorm/webhelp/version-control-with-phpstorm-2.html" TargetMode="Externa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9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9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9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hpstorm" TargetMode="External"/><Relationship Id="rId3" Type="http://schemas.openxmlformats.org/officeDocument/2006/relationships/hyperlink" Target="http://blog.jetbrains.com/phpstorm/" TargetMode="External"/><Relationship Id="rId7" Type="http://schemas.openxmlformats.org/officeDocument/2006/relationships/hyperlink" Target="http://blog.jetbrains.com/phpstorm/tag/webinar/" TargetMode="External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t.ly/phpstorm-videos" TargetMode="External"/><Relationship Id="rId5" Type="http://schemas.openxmlformats.org/officeDocument/2006/relationships/hyperlink" Target="http://confluence.jetbrains.com/display/PhpStorm/Tutorials" TargetMode="External"/><Relationship Id="rId4" Type="http://schemas.openxmlformats.org/officeDocument/2006/relationships/hyperlink" Target="http://www.jetbrains.com/phpstorm/webhelp/" TargetMode="Externa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artenba-demo/phpstorm-workshop.git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hpstorm-xampp" TargetMode="External"/><Relationship Id="rId2" Type="http://schemas.openxmlformats.org/officeDocument/2006/relationships/hyperlink" Target="http://jetbrains.com/phpstor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maartenba-demo/phpstorm-workshop.git" TargetMode="External"/><Relationship Id="rId4" Type="http://schemas.openxmlformats.org/officeDocument/2006/relationships/hyperlink" Target="http://bit.ly/phpstorm-mam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zug.be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it.ly/phpstorm-shortcuts" TargetMode="Externa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phpstorm/webhelp/edit-template-variables-dialog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jetbrains.com/phpstorm/webhelp/file-template-variable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books/refactoring.html" TargetMode="Externa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opy-clon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constan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field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://www.jetbrains.com/phpstorm/webhelp/extract.html" TargetMode="Externa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method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change-signatur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extract-variabl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inlin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move-refactoring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://www.jetbrains.com/phpstorm/webhelp/pull-members-up.html" TargetMode="Externa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rename-refactoring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webhelp/safe-delete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end.com/en/products/studio/downloads" TargetMode="External"/><Relationship Id="rId2" Type="http://schemas.openxmlformats.org/officeDocument/2006/relationships/hyperlink" Target="http://xdebug.org/wizard.php" TargetMode="Externa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://www.jetbrains.com/phpstorm/marklets/" TargetMode="Externa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matthardy.net/blog/configuring-phpstorm-xdebug-dbgp-proxy-settings-remote-debugging-multiple-users/" TargetMode="Externa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hyperlink" Target="http://www.jetbrains.com/phpstorm/webhelp/run-debug-configuration-phpunit-on-server.html" TargetMode="External"/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hyperlink" Target="https://www.jetbrains.com/phpstorm/webhelp/coverage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hpstorm/webhelp/preparing-to-use-jstestdriver-test-runner.html" TargetMode="External"/><Relationship Id="rId2" Type="http://schemas.openxmlformats.org/officeDocument/2006/relationships/hyperlink" Target="https://www.jetbrains.com/phpstorm/webhelp/preparing-to-use-karma-test-runner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1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PhpStorm Workshop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Maarten Balliauw</a:t>
            </a:r>
            <a:br>
              <a:rPr lang="en-US" dirty="0" smtClean="0"/>
            </a:br>
            <a:r>
              <a:rPr lang="en-US" dirty="0" smtClean="0"/>
              <a:t>Technical Evangelist</a:t>
            </a:r>
          </a:p>
          <a:p>
            <a:r>
              <a:rPr lang="en-US" dirty="0" smtClean="0">
                <a:hlinkClick r:id="rId2"/>
              </a:rPr>
              <a:t>maarten.balliauw@jetbrains.com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2" name="Rectangle 1"/>
          <p:cNvSpPr/>
          <p:nvPr/>
        </p:nvSpPr>
        <p:spPr>
          <a:xfrm>
            <a:off x="3048000" y="61718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This workshop presentation is property of JetBrains and can only be used with prior permission</a:t>
            </a:r>
            <a:r>
              <a:rPr lang="en-US" dirty="0" smtClean="0"/>
              <a:t>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32"/>
          <a:stretch/>
        </p:blipFill>
        <p:spPr>
          <a:xfrm>
            <a:off x="667512" y="1867209"/>
            <a:ext cx="1348313" cy="11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Under Project Settings | PHP,</a:t>
            </a:r>
            <a:br>
              <a:rPr lang="nl-BE" dirty="0" smtClean="0"/>
            </a:br>
            <a:r>
              <a:rPr lang="nl-BE" dirty="0" smtClean="0"/>
              <a:t>set PHP options.</a:t>
            </a:r>
          </a:p>
          <a:p>
            <a:pPr lvl="1"/>
            <a:r>
              <a:rPr lang="nl-BE" dirty="0" smtClean="0"/>
              <a:t>Language level</a:t>
            </a:r>
          </a:p>
          <a:p>
            <a:pPr lvl="1"/>
            <a:r>
              <a:rPr lang="nl-BE" dirty="0" smtClean="0"/>
              <a:t>Interpreter</a:t>
            </a:r>
          </a:p>
          <a:p>
            <a:pPr lvl="1"/>
            <a:r>
              <a:rPr lang="nl-BE" dirty="0" smtClean="0"/>
              <a:t>Include paths</a:t>
            </a:r>
          </a:p>
          <a:p>
            <a:pPr lvl="1"/>
            <a:r>
              <a:rPr lang="nl-BE" dirty="0" smtClean="0"/>
              <a:t>Debugging</a:t>
            </a:r>
          </a:p>
          <a:p>
            <a:pPr lvl="1"/>
            <a:r>
              <a:rPr lang="nl-BE" dirty="0" smtClean="0"/>
              <a:t>...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32" y="1948265"/>
            <a:ext cx="6297521" cy="38930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43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all </a:t>
            </a:r>
            <a:r>
              <a:rPr lang="en-US" dirty="0" smtClean="0"/>
              <a:t>use different terms…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/ Clone / Export</a:t>
            </a:r>
          </a:p>
          <a:p>
            <a:r>
              <a:rPr lang="en-US" dirty="0" smtClean="0"/>
              <a:t>Commit / Check In</a:t>
            </a:r>
          </a:p>
          <a:p>
            <a:r>
              <a:rPr lang="en-US" dirty="0" smtClean="0"/>
              <a:t>Push / Submit</a:t>
            </a:r>
          </a:p>
          <a:p>
            <a:r>
              <a:rPr lang="en-US" dirty="0" smtClean="0"/>
              <a:t>Revert / Roll back</a:t>
            </a:r>
          </a:p>
          <a:p>
            <a:r>
              <a:rPr lang="en-US" dirty="0" smtClean="0"/>
              <a:t>History / Log</a:t>
            </a:r>
          </a:p>
          <a:p>
            <a:r>
              <a:rPr lang="en-US" dirty="0" smtClean="0"/>
              <a:t>Annotate / Blame</a:t>
            </a:r>
          </a:p>
          <a:p>
            <a:r>
              <a:rPr lang="en-US" dirty="0" smtClean="0"/>
              <a:t>Compare / Diff</a:t>
            </a:r>
          </a:p>
          <a:p>
            <a:r>
              <a:rPr lang="en-US" dirty="0" smtClean="0"/>
              <a:t>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885" y="2205990"/>
            <a:ext cx="2010451" cy="30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they are similar in nature!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VCS functionality in the IDE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TFS (via plugin)</a:t>
            </a:r>
          </a:p>
          <a:p>
            <a:pPr lvl="1"/>
            <a:r>
              <a:rPr lang="en-US" dirty="0" smtClean="0"/>
              <a:t>(others through plugins)</a:t>
            </a:r>
          </a:p>
          <a:p>
            <a:r>
              <a:rPr lang="en-US" dirty="0" smtClean="0"/>
              <a:t>IDE enriched with specific functionality (e.g. push/pull)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00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smtClean="0"/>
              <a:t>they </a:t>
            </a:r>
            <a:r>
              <a:rPr lang="en-US" dirty="0" smtClean="0"/>
              <a:t>are similar in nature!</a:t>
            </a:r>
            <a:endParaRPr lang="nl-B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VCS functionality in the IDE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Subversion</a:t>
            </a:r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TFS (via plugin)</a:t>
            </a:r>
          </a:p>
          <a:p>
            <a:pPr lvl="1"/>
            <a:r>
              <a:rPr lang="en-US" dirty="0" smtClean="0"/>
              <a:t>(others through plugins)</a:t>
            </a:r>
          </a:p>
          <a:p>
            <a:r>
              <a:rPr lang="en-US" dirty="0" smtClean="0"/>
              <a:t>IDE enriched with specific functionality (e.g. push/pull)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79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VCS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Telling the IDE that the project is under a VCS system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the VCS menu.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3723" y="2745668"/>
            <a:ext cx="5438766" cy="2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94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VCS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Perform operations on the version control system such as adding files, deleting files, committing </a:t>
            </a:r>
            <a:r>
              <a:rPr lang="en-US" dirty="0" smtClean="0"/>
              <a:t>changes and so 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65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Alt+Backquote (Alt+`)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Ctrl+V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4232" y="1588885"/>
            <a:ext cx="3957749" cy="4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892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Committing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Persisting the current </a:t>
            </a:r>
            <a:r>
              <a:rPr lang="en-US" dirty="0" err="1"/>
              <a:t>changeset</a:t>
            </a:r>
            <a:r>
              <a:rPr lang="en-US" dirty="0"/>
              <a:t> as a logical operation in the VCS, with a comment, author,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5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Command+K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1235" y="1675944"/>
            <a:ext cx="6205771" cy="44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31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View all information related to previous commits.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553134"/>
            <a:ext cx="7508983" cy="26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Viewing Diff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Show changes made to a particular file.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Ctrl+D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40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33296" y="1975109"/>
            <a:ext cx="6205771" cy="38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384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/Mercurial: Push/Pull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Persist local copy of VCS repository to remote copy.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857543"/>
            <a:ext cx="5641610" cy="404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56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Changelists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on multiple logical changes at the same time.</a:t>
            </a:r>
          </a:p>
          <a:p>
            <a:pPr lvl="1"/>
            <a:r>
              <a:rPr lang="en-US" dirty="0" smtClean="0"/>
              <a:t>Name </a:t>
            </a:r>
            <a:r>
              <a:rPr lang="en-US" dirty="0" err="1" smtClean="0"/>
              <a:t>changelist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be committed / shelved.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Alt+9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Command+9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552890"/>
            <a:ext cx="6826348" cy="265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Configuring PhpStorm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Project settings</a:t>
            </a:r>
          </a:p>
          <a:p>
            <a:pPr lvl="1"/>
            <a:r>
              <a:rPr lang="nl-BE" dirty="0" smtClean="0"/>
              <a:t>Specific for current project</a:t>
            </a:r>
          </a:p>
          <a:p>
            <a:r>
              <a:rPr lang="nl-BE" dirty="0" smtClean="0"/>
              <a:t>IDE settings</a:t>
            </a:r>
          </a:p>
          <a:p>
            <a:pPr lvl="1"/>
            <a:r>
              <a:rPr lang="nl-BE" dirty="0" smtClean="0"/>
              <a:t>Global for all projects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393" y="1764154"/>
            <a:ext cx="6414624" cy="42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18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Undo on steroids. Display changes made between commits, revert local changes, ...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9932" y="2574656"/>
            <a:ext cx="6826348" cy="338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1037">
            <a:off x="7112089" y="2255518"/>
            <a:ext cx="5517486" cy="4959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Webinar recording</a:t>
            </a:r>
          </a:p>
          <a:p>
            <a:pPr lvl="1"/>
            <a:r>
              <a:rPr lang="nl-BE" sz="1800" dirty="0" smtClean="0">
                <a:hlinkClick r:id="rId3"/>
              </a:rPr>
              <a:t>https</a:t>
            </a:r>
            <a:r>
              <a:rPr lang="nl-BE" sz="1800" dirty="0">
                <a:hlinkClick r:id="rId3"/>
              </a:rPr>
              <a:t>://</a:t>
            </a:r>
            <a:r>
              <a:rPr lang="nl-BE" sz="1800" dirty="0" smtClean="0">
                <a:hlinkClick r:id="rId3"/>
              </a:rPr>
              <a:t>www.youtube.com/watch?v=OvgoBMVPyFc</a:t>
            </a:r>
            <a:endParaRPr lang="nl-BE" sz="1800" dirty="0"/>
          </a:p>
          <a:p>
            <a:r>
              <a:rPr lang="nl-BE" dirty="0" smtClean="0"/>
              <a:t>Web help</a:t>
            </a:r>
          </a:p>
          <a:p>
            <a:pPr lvl="1"/>
            <a:r>
              <a:rPr lang="nl-BE" sz="1800" dirty="0" smtClean="0">
                <a:hlinkClick r:id="rId4"/>
              </a:rPr>
              <a:t>http</a:t>
            </a:r>
            <a:r>
              <a:rPr lang="nl-BE" sz="1800" dirty="0">
                <a:hlinkClick r:id="rId4"/>
              </a:rPr>
              <a:t>://</a:t>
            </a:r>
            <a:r>
              <a:rPr lang="nl-BE" sz="1800" dirty="0" smtClean="0">
                <a:hlinkClick r:id="rId4"/>
              </a:rPr>
              <a:t>www.jetbrains.com/phpstorm/webhelp</a:t>
            </a:r>
            <a:br>
              <a:rPr lang="nl-BE" sz="1800" dirty="0" smtClean="0">
                <a:hlinkClick r:id="rId4"/>
              </a:rPr>
            </a:br>
            <a:r>
              <a:rPr lang="nl-BE" sz="1800" dirty="0" smtClean="0">
                <a:hlinkClick r:id="rId4"/>
              </a:rPr>
              <a:t>/version-control-with-phpstorm-2.html</a:t>
            </a:r>
            <a:r>
              <a:rPr lang="nl-BE" sz="1800" dirty="0" smtClean="0"/>
              <a:t> 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625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Databases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83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Connecting to a </a:t>
            </a:r>
            <a:r>
              <a:rPr lang="nl-BE" dirty="0" smtClean="0"/>
              <a:t>database (server)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Connecting to MySQL, DB2, Derby, SQL Server, Oracle, PostgreSQL, Sybase, H2, sqlite, Google, </a:t>
            </a:r>
            <a:r>
              <a:rPr lang="nl-BE" dirty="0" smtClean="0"/>
              <a:t>...</a:t>
            </a:r>
          </a:p>
          <a:p>
            <a:pPr lvl="1"/>
            <a:r>
              <a:rPr lang="nl-BE" dirty="0" smtClean="0"/>
              <a:t>Specify connection details</a:t>
            </a:r>
          </a:p>
          <a:p>
            <a:pPr lvl="1"/>
            <a:r>
              <a:rPr lang="nl-BE" dirty="0" smtClean="0"/>
              <a:t>Download JDBC driver</a:t>
            </a:r>
          </a:p>
          <a:p>
            <a:pPr lvl="1"/>
            <a:r>
              <a:rPr lang="nl-BE" dirty="0" smtClean="0"/>
              <a:t>Select schema / tables to work with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6115" y="1744688"/>
            <a:ext cx="6826348" cy="427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632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Console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SQL console with autocompletion, inspections, error highlighting, autocompletion on joins,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316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Ctrl+Shift+F10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860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Command+Shift+F10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794645"/>
            <a:ext cx="7508983" cy="21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492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Table Editor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Edit records in a table: insert, update, delete, ...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F4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2203683"/>
            <a:ext cx="7508983" cy="33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4672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Create New Table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new table in the database. Specify column options, default values, primary key,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56767" y="1058680"/>
            <a:ext cx="4572679" cy="5014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146" y="3212117"/>
            <a:ext cx="3148760" cy="219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95539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tools in PHP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Strings can be identified as a query, will provide </a:t>
            </a:r>
            <a:r>
              <a:rPr lang="en-US" dirty="0" err="1" smtClean="0"/>
              <a:t>autocompletion</a:t>
            </a:r>
            <a:r>
              <a:rPr lang="en-US" dirty="0" smtClean="0"/>
              <a:t>, 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62180" y="2995533"/>
            <a:ext cx="8259881" cy="1773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8095" y="5011199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/ Ctrl+Shift+Space</a:t>
            </a:r>
            <a:endParaRPr lang="nl-BE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98095" y="5408377"/>
            <a:ext cx="2532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/ Ctrl+Shift+Space</a:t>
            </a:r>
            <a:endParaRPr lang="nl-BE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0450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REST Client, Vagrant, </a:t>
            </a:r>
            <a:r>
              <a:rPr lang="nl-BE" dirty="0" smtClean="0"/>
              <a:t>Composer, CmdLine Tools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61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Plugins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94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Tabs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Open a document each</a:t>
            </a:r>
          </a:p>
          <a:p>
            <a:r>
              <a:rPr lang="nl-BE" dirty="0" smtClean="0"/>
              <a:t>Navigate between tabs (Alt+Left / Right)</a:t>
            </a:r>
          </a:p>
          <a:p>
            <a:r>
              <a:rPr lang="nl-BE" dirty="0" smtClean="0"/>
              <a:t>Pin tab</a:t>
            </a:r>
          </a:p>
          <a:p>
            <a:r>
              <a:rPr lang="nl-BE" dirty="0" smtClean="0"/>
              <a:t>Split editor</a:t>
            </a:r>
          </a:p>
          <a:p>
            <a:r>
              <a:rPr lang="nl-BE" dirty="0" smtClean="0"/>
              <a:t>Tabs can be favorited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1594665"/>
            <a:ext cx="60483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TODO what about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File Watchers</a:t>
            </a:r>
          </a:p>
          <a:p>
            <a:r>
              <a:rPr lang="nl-BE" dirty="0" smtClean="0"/>
              <a:t>Google App Engine</a:t>
            </a:r>
          </a:p>
          <a:p>
            <a:r>
              <a:rPr lang="nl-BE" dirty="0" smtClean="0"/>
              <a:t>Remote </a:t>
            </a:r>
            <a:r>
              <a:rPr lang="nl-BE" dirty="0" smtClean="0"/>
              <a:t>Tools / Deployment</a:t>
            </a:r>
          </a:p>
          <a:p>
            <a:r>
              <a:rPr lang="nl-BE" dirty="0" smtClean="0"/>
              <a:t>SSH Console</a:t>
            </a:r>
          </a:p>
          <a:p>
            <a:r>
              <a:rPr lang="nl-BE" dirty="0" smtClean="0"/>
              <a:t>Drupal </a:t>
            </a:r>
            <a:r>
              <a:rPr lang="nl-BE" dirty="0" smtClean="0"/>
              <a:t>Support</a:t>
            </a:r>
          </a:p>
          <a:p>
            <a:r>
              <a:rPr lang="nl-BE" dirty="0" smtClean="0"/>
              <a:t>Live Edit</a:t>
            </a:r>
          </a:p>
          <a:p>
            <a:r>
              <a:rPr lang="nl-BE" dirty="0" smtClean="0"/>
              <a:t>Issue Tracker</a:t>
            </a:r>
          </a:p>
          <a:p>
            <a:r>
              <a:rPr lang="nl-BE" dirty="0" smtClean="0"/>
              <a:t>HTML, CSS, JS </a:t>
            </a:r>
            <a:r>
              <a:rPr lang="nl-BE" dirty="0" smtClean="0"/>
              <a:t>tools</a:t>
            </a:r>
          </a:p>
          <a:p>
            <a:r>
              <a:rPr lang="nl-BE" dirty="0" smtClean="0"/>
              <a:t>Framework Integration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55282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Keyboard reference -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bit.ly/phpstorm-shortcuts</a:t>
            </a:r>
            <a:endParaRPr lang="en-US" dirty="0" smtClean="0"/>
          </a:p>
          <a:p>
            <a:r>
              <a:rPr lang="en-US" dirty="0" smtClean="0"/>
              <a:t>Blog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://blog.jetbrains.com/phpstorm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Web </a:t>
            </a:r>
            <a:r>
              <a:rPr lang="en-US" dirty="0" smtClean="0"/>
              <a:t>Help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://www.jetbrains.com/phpstorm/webhelp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Tutorials -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confluence.jetbrains.com/display/PhpStorm/Tutorials</a:t>
            </a:r>
            <a:endParaRPr lang="en-US" dirty="0" smtClean="0"/>
          </a:p>
          <a:p>
            <a:r>
              <a:rPr lang="en-US" dirty="0"/>
              <a:t>Courseware (</a:t>
            </a:r>
            <a:r>
              <a:rPr lang="en-US" dirty="0" smtClean="0"/>
              <a:t>videos</a:t>
            </a:r>
            <a:r>
              <a:rPr lang="en-US" dirty="0"/>
              <a:t>) –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bit.ly/phpstorm-videos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Webinars -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://blog.jetbrains.com/phpstorm/tag/webinar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 smtClean="0"/>
              <a:t>Twitter - 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twitter.com/phpstorm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14271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80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Let’s clone a project from GitHub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Start PhpStorm and if a project is opened, close it</a:t>
            </a:r>
          </a:p>
          <a:p>
            <a:r>
              <a:rPr lang="nl-BE" dirty="0" smtClean="0"/>
              <a:t>Use “Checkout from Version Control”</a:t>
            </a:r>
          </a:p>
          <a:p>
            <a:pPr lvl="1"/>
            <a:r>
              <a:rPr lang="nl-BE" dirty="0" smtClean="0"/>
              <a:t>Repository: </a:t>
            </a:r>
            <a:r>
              <a:rPr lang="nl-BE" dirty="0" smtClean="0">
                <a:hlinkClick r:id="rId2"/>
              </a:rPr>
              <a:t>https</a:t>
            </a:r>
            <a:r>
              <a:rPr lang="nl-BE" dirty="0">
                <a:hlinkClick r:id="rId2"/>
              </a:rPr>
              <a:t>://</a:t>
            </a:r>
            <a:r>
              <a:rPr lang="nl-BE" dirty="0" smtClean="0">
                <a:hlinkClick r:id="rId2"/>
              </a:rPr>
              <a:t>github.com/maartenba-demo/phpstorm-workshop.git</a:t>
            </a:r>
            <a:endParaRPr lang="nl-BE" dirty="0" smtClean="0"/>
          </a:p>
          <a:p>
            <a:pPr lvl="1"/>
            <a:r>
              <a:rPr lang="nl-BE" dirty="0" smtClean="0"/>
              <a:t>Project / directory name: Workshop</a:t>
            </a:r>
          </a:p>
          <a:p>
            <a:r>
              <a:rPr lang="nl-BE" dirty="0" smtClean="0"/>
              <a:t>We are now good to go!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684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42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Project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Shows all files in project.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Alt+1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1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Command+1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 Bar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Navigate through files in project.</a:t>
            </a:r>
          </a:p>
          <a:p>
            <a:pPr lvl="1"/>
            <a:r>
              <a:rPr lang="en-US" dirty="0" smtClean="0"/>
              <a:t>Left/Right navigates path.</a:t>
            </a:r>
          </a:p>
          <a:p>
            <a:pPr lvl="1"/>
            <a:r>
              <a:rPr lang="en-US" dirty="0" smtClean="0"/>
              <a:t>Up/Down opens other node in path.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Alt+Home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3654" y="1706725"/>
            <a:ext cx="4378904" cy="43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Class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class</a:t>
            </a:r>
          </a:p>
          <a:p>
            <a:pPr lvl="1"/>
            <a:r>
              <a:rPr lang="nl-BE" dirty="0" smtClean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use CamelHumps / wildcards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43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98401"/>
            <a:ext cx="7508983" cy="13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Navigates to a given file</a:t>
            </a:r>
          </a:p>
          <a:p>
            <a:pPr lvl="1"/>
            <a:r>
              <a:rPr lang="nl-BE" b="1" dirty="0" smtClean="0"/>
              <a:t>any</a:t>
            </a:r>
            <a:r>
              <a:rPr lang="nl-BE" dirty="0" smtClean="0"/>
              <a:t> file type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  <a:p>
            <a:pPr lvl="1"/>
            <a:endParaRPr lang="nl-B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6820" y="3245616"/>
            <a:ext cx="7332573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Symbol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/>
              <a:t>Navigates to a given </a:t>
            </a:r>
            <a:r>
              <a:rPr lang="nl-BE" dirty="0" smtClean="0"/>
              <a:t>symbol</a:t>
            </a:r>
            <a:endParaRPr lang="nl-BE" dirty="0"/>
          </a:p>
          <a:p>
            <a:pPr lvl="1"/>
            <a:r>
              <a:rPr lang="nl-BE" dirty="0"/>
              <a:t>can be in PHP or any other language supported by PhpStorm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51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24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Command+Shift+O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53521" y="3245616"/>
            <a:ext cx="7179171" cy="12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have PhpStorm installed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ither full or </a:t>
            </a:r>
            <a:r>
              <a:rPr lang="en-US" dirty="0"/>
              <a:t>free trial from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jetbrains.com/phpstorm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Make sure you have a PHP runtime, webserver, MySQL, for example</a:t>
            </a:r>
          </a:p>
          <a:p>
            <a:pPr lvl="1"/>
            <a:r>
              <a:rPr lang="en-US" dirty="0" smtClean="0"/>
              <a:t>XAMPP </a:t>
            </a:r>
            <a:r>
              <a:rPr lang="en-US" dirty="0"/>
              <a:t>(Windows) -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bit.ly/phpstorm-xampp</a:t>
            </a:r>
            <a:endParaRPr lang="en-US" dirty="0" smtClean="0"/>
          </a:p>
          <a:p>
            <a:pPr lvl="1"/>
            <a:r>
              <a:rPr lang="en-US" dirty="0"/>
              <a:t>MAMP (Mac OS X)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bit.ly/phpstorm-mamp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Please get the sample project from </a:t>
            </a:r>
            <a:r>
              <a:rPr lang="en-US" dirty="0" smtClean="0"/>
              <a:t>GitHub:</a:t>
            </a:r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github.com/maartenba-demo/phpstorm-workshop.git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Search Everywhere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classes, file, symbols and menu actions all at </a:t>
            </a:r>
            <a:r>
              <a:rPr lang="en-US" dirty="0" smtClean="0"/>
              <a:t>once</a:t>
            </a:r>
            <a:endParaRPr lang="nl-BE" dirty="0"/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Double shift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8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Double shift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932" y="2295365"/>
            <a:ext cx="6826348" cy="31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Declaration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Ctrl-click for </a:t>
            </a:r>
            <a:r>
              <a:rPr lang="en-GB" dirty="0" smtClean="0"/>
              <a:t>hyperlink</a:t>
            </a:r>
          </a:p>
          <a:p>
            <a:pPr lvl="1"/>
            <a:r>
              <a:rPr lang="en-GB" dirty="0" smtClean="0"/>
              <a:t>or </a:t>
            </a:r>
            <a:r>
              <a:rPr lang="en-GB" dirty="0"/>
              <a:t>use shortcut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22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0" y="1998134"/>
            <a:ext cx="4817555" cy="81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30" y="3178547"/>
            <a:ext cx="4817555" cy="1724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Back / Forward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01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Ctrl+Alt+Left / Right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Command+Alt+Left </a:t>
            </a:r>
            <a:r>
              <a:rPr lang="nl-BE" sz="1600" dirty="0"/>
              <a:t>/ Right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5959" y="2833656"/>
            <a:ext cx="4194295" cy="20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Next / Previous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through methods in a file/class.</a:t>
            </a:r>
          </a:p>
          <a:p>
            <a:pPr lvl="1"/>
            <a:r>
              <a:rPr lang="en-GB" dirty="0" smtClean="0"/>
              <a:t>Navigates between tags in HTML. Also works in other file types.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Alt+Down / Alt+Up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505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Control+Down / Control+Up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36971" y="3126252"/>
            <a:ext cx="5212270" cy="15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Recent Files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List of recent files</a:t>
            </a:r>
          </a:p>
          <a:p>
            <a:pPr lvl="1"/>
            <a:r>
              <a:rPr lang="nl-BE" dirty="0"/>
              <a:t>use CamelHumps / wildcards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Ctrl+E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7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Command+E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3240" y="1663620"/>
            <a:ext cx="4259732" cy="44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Navigate to Last Edit Location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 the keyboard shortcut to navigate back to the last edit location.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Ctrl+Shift+Backspace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Command+Shift+Backspace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057" y="3524134"/>
            <a:ext cx="3740099" cy="7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Bookmarks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Navigate between “bookmarked” locations.</a:t>
            </a:r>
          </a:p>
          <a:p>
            <a:endParaRPr lang="en-GB" dirty="0" smtClean="0"/>
          </a:p>
          <a:p>
            <a:pPr lvl="1"/>
            <a:r>
              <a:rPr lang="nl-BE" dirty="0" smtClean="0"/>
              <a:t>F11 Toggle Bookmark</a:t>
            </a:r>
          </a:p>
          <a:p>
            <a:pPr lvl="1"/>
            <a:r>
              <a:rPr lang="nl-BE" dirty="0" smtClean="0"/>
              <a:t>Ctrl+F11 Toggle Numbered Bookmark</a:t>
            </a:r>
          </a:p>
          <a:p>
            <a:pPr lvl="1"/>
            <a:r>
              <a:rPr lang="nl-BE" dirty="0" smtClean="0"/>
              <a:t>Shift+F11 Show bookmarks</a:t>
            </a:r>
          </a:p>
          <a:p>
            <a:pPr lvl="1"/>
            <a:r>
              <a:rPr lang="nl-BE" dirty="0" smtClean="0"/>
              <a:t>Ctrl+0..9 Navigate to numbered bookmark</a:t>
            </a:r>
            <a:br>
              <a:rPr lang="nl-BE" dirty="0" smtClean="0"/>
            </a:br>
            <a:endParaRPr lang="nl-BE" dirty="0" smtClean="0"/>
          </a:p>
          <a:p>
            <a:pPr lvl="1"/>
            <a:r>
              <a:rPr lang="nl-BE" dirty="0" smtClean="0"/>
              <a:t>F3 Toggle Bookmark</a:t>
            </a:r>
          </a:p>
          <a:p>
            <a:pPr lvl="1"/>
            <a:r>
              <a:rPr lang="nl-BE" dirty="0" smtClean="0"/>
              <a:t>Alt+F3 Toggle Numbered Bookmark</a:t>
            </a:r>
          </a:p>
          <a:p>
            <a:pPr lvl="1"/>
            <a:r>
              <a:rPr lang="nl-BE" dirty="0" smtClean="0"/>
              <a:t>Shift+F3 Show bookmarks</a:t>
            </a:r>
          </a:p>
          <a:p>
            <a:pPr lvl="1"/>
            <a:r>
              <a:rPr lang="nl-BE" dirty="0" smtClean="0"/>
              <a:t>Ctrl+0..9 Navigate to numbered bookmark</a:t>
            </a:r>
          </a:p>
          <a:p>
            <a:pPr lvl="1"/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1863" y="2669337"/>
            <a:ext cx="4662487" cy="242578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40749" y="2935219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657224" y="4275424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Implementation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given 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Command+Alt+B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1394"/>
            <a:ext cx="7508983" cy="11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Derived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implementation of a </a:t>
            </a:r>
            <a:r>
              <a:rPr lang="en-US" dirty="0" smtClean="0"/>
              <a:t>given interface or to a subclass.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left gutter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Use the </a:t>
            </a:r>
            <a:r>
              <a:rPr lang="nl-BE" sz="1600" dirty="0" smtClean="0"/>
              <a:t>left gutter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080969"/>
            <a:ext cx="7508983" cy="16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Go to Super class/method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Navigates to the super class or method.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493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Ctrl+U (Ctrl+H for hierarchy)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037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Command+U (Ctrl+H </a:t>
            </a:r>
            <a:r>
              <a:rPr lang="nl-BE" sz="1600" dirty="0"/>
              <a:t>for hierarchy)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138474"/>
            <a:ext cx="7508983" cy="14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r="1"/>
          <a:stretch/>
        </p:blipFill>
        <p:spPr bwMode="auto">
          <a:xfrm>
            <a:off x="9854298" y="1363224"/>
            <a:ext cx="1600459" cy="1721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Who am I?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Maarten Balliauw</a:t>
            </a:r>
          </a:p>
          <a:p>
            <a:r>
              <a:rPr lang="it-IT" dirty="0" smtClean="0"/>
              <a:t>Belgium (Antwerp)</a:t>
            </a:r>
          </a:p>
          <a:p>
            <a:r>
              <a:rPr lang="it-IT" dirty="0" smtClean="0"/>
              <a:t>Technical Evangelist, JetBrains</a:t>
            </a:r>
          </a:p>
          <a:p>
            <a:r>
              <a:rPr lang="it-IT" dirty="0" smtClean="0"/>
              <a:t>Focus on web</a:t>
            </a:r>
          </a:p>
          <a:p>
            <a:pPr lvl="1"/>
            <a:r>
              <a:rPr lang="it-IT" dirty="0" smtClean="0"/>
              <a:t>ASP.NET MVC, Windows Azure, PHP, API’s, ...</a:t>
            </a:r>
          </a:p>
          <a:p>
            <a:r>
              <a:rPr lang="it-IT" dirty="0" smtClean="0"/>
              <a:t>Big passion: cloud (Windows Azure)</a:t>
            </a:r>
          </a:p>
          <a:p>
            <a:r>
              <a:rPr lang="it-IT" dirty="0" smtClean="0">
                <a:hlinkClick r:id=""/>
              </a:rPr>
              <a:t>http://blog.maartenballiauw.be</a:t>
            </a:r>
            <a:r>
              <a:rPr lang="it-IT" dirty="0" smtClean="0"/>
              <a:t> </a:t>
            </a:r>
          </a:p>
          <a:p>
            <a:r>
              <a:rPr lang="it-IT" dirty="0" smtClean="0">
                <a:hlinkClick r:id=""/>
              </a:rPr>
              <a:t>@maartenballiauw</a:t>
            </a:r>
            <a:r>
              <a:rPr lang="it-IT" dirty="0" smtClean="0"/>
              <a:t>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470" y="4313771"/>
            <a:ext cx="1444117" cy="579755"/>
          </a:xfrm>
          <a:prstGeom prst="rect">
            <a:avLst/>
          </a:prstGeom>
          <a:ex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654" y="5026938"/>
            <a:ext cx="1437933" cy="51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azug.be/Themes/Azug/Content/Images/azug-logo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813" y="3322546"/>
            <a:ext cx="1548775" cy="95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2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 Usages in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Highlights usages of a symbol in the current file. Different colors for read/write.</a:t>
            </a:r>
          </a:p>
          <a:p>
            <a:pPr lvl="1"/>
            <a:r>
              <a:rPr lang="en-US" dirty="0" smtClean="0"/>
              <a:t>Esc to clear highlighting.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21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Ctrl+Shift+F7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759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Command+Shift+F7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44492" y="2177945"/>
            <a:ext cx="5197229" cy="34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Usages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Find usages of a symbol in the current project. Use tool window or popup.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565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Alt+F7 (Ctrl+Alt+F7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109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Alt+F7 </a:t>
            </a:r>
            <a:r>
              <a:rPr lang="nl-BE" sz="1600" dirty="0" smtClean="0"/>
              <a:t>(Command+Alt+F7 for </a:t>
            </a:r>
            <a:r>
              <a:rPr lang="nl-BE" sz="1600" dirty="0"/>
              <a:t>popup)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8615" y="3302543"/>
            <a:ext cx="7508983" cy="11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File Structure Tool Window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Displays outline of file: classes, functions (with icons displaying accessibility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Also </a:t>
            </a:r>
            <a:r>
              <a:rPr lang="en-US" dirty="0"/>
              <a:t>shows HTML, JavaScript, CSS,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230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Alt+7 (Ctrl+F12 for popup)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338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Command+7 (Command+F12 for popup)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8668" y="2016797"/>
            <a:ext cx="4788876" cy="37308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169" y="3207957"/>
            <a:ext cx="3019947" cy="279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74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Editing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46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Basic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for the name of any class, method or variable.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(</a:t>
            </a:r>
            <a:r>
              <a:rPr lang="nl-BE" sz="1600" dirty="0" smtClean="0"/>
              <a:t>Command+Shift+Enter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91582" y="2923474"/>
            <a:ext cx="6903049" cy="19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Import Completion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Basic code completion when using classes or functions from other </a:t>
            </a:r>
            <a:r>
              <a:rPr lang="en-US" dirty="0" smtClean="0"/>
              <a:t>namespaces.</a:t>
            </a:r>
            <a:r>
              <a:rPr lang="en-US" dirty="0"/>
              <a:t> </a:t>
            </a:r>
            <a:r>
              <a:rPr lang="en-US" dirty="0" smtClean="0"/>
              <a:t>Automatically </a:t>
            </a:r>
            <a:r>
              <a:rPr lang="en-US" dirty="0"/>
              <a:t>adds import when selected.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40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Ctrl+Space (Ctrl+Shift+Enter to complete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94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Ctrl+Space (</a:t>
            </a:r>
            <a:r>
              <a:rPr lang="nl-BE" sz="1600" dirty="0" smtClean="0"/>
              <a:t>Command+Shift+Enter </a:t>
            </a:r>
            <a:r>
              <a:rPr lang="nl-BE" sz="1600" dirty="0"/>
              <a:t>to complete statement)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00120" y="3391347"/>
            <a:ext cx="7485972" cy="9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Selecting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Various ways of selecting code.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353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Ctrl+W </a:t>
            </a:r>
            <a:r>
              <a:rPr lang="nl-BE" sz="1600" dirty="0" smtClean="0"/>
              <a:t> to expand, Ctrl+Shift+W to shrink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57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Command+W to </a:t>
            </a:r>
            <a:r>
              <a:rPr lang="nl-BE" sz="1600" dirty="0"/>
              <a:t>expand, </a:t>
            </a:r>
            <a:r>
              <a:rPr lang="nl-BE" sz="1600" dirty="0" smtClean="0"/>
              <a:t>Command+Shift+W </a:t>
            </a:r>
            <a:r>
              <a:rPr lang="nl-BE" sz="1600" dirty="0"/>
              <a:t>to shrink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74913" y="2571349"/>
            <a:ext cx="5536386" cy="26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Column Selection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Toggle column selection. Allows editing multiple lines in one go.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472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Alt+Shift+Insert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078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Command+Shift+Insert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5791" y="2620047"/>
            <a:ext cx="4714630" cy="25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Moving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Move code or entire statement up/down.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8148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(or </a:t>
            </a:r>
            <a:r>
              <a:rPr lang="nl-BE" sz="1600" dirty="0"/>
              <a:t>Shift+Ctrl+Up / </a:t>
            </a:r>
            <a:r>
              <a:rPr lang="nl-BE" sz="1600" dirty="0" smtClean="0"/>
              <a:t>Down for statement)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4" y="5408377"/>
            <a:ext cx="9276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/>
              <a:t>Shift+Alt+Up / </a:t>
            </a:r>
            <a:r>
              <a:rPr lang="nl-BE" sz="1600" dirty="0" smtClean="0"/>
              <a:t>Down (</a:t>
            </a:r>
            <a:r>
              <a:rPr lang="nl-BE" sz="1600" dirty="0"/>
              <a:t>or </a:t>
            </a:r>
            <a:r>
              <a:rPr lang="nl-BE" sz="1600" dirty="0" smtClean="0"/>
              <a:t>Shift+Command+Up </a:t>
            </a:r>
            <a:r>
              <a:rPr lang="nl-BE" sz="1600" dirty="0"/>
              <a:t>/ </a:t>
            </a:r>
            <a:r>
              <a:rPr lang="nl-BE" sz="1600" dirty="0" smtClean="0"/>
              <a:t>Down </a:t>
            </a:r>
            <a:r>
              <a:rPr lang="nl-BE" sz="1600" dirty="0"/>
              <a:t>for statement</a:t>
            </a:r>
            <a:r>
              <a:rPr lang="nl-BE" sz="1600" dirty="0" smtClean="0"/>
              <a:t>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9443" y="2743228"/>
            <a:ext cx="3307327" cy="227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With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Wraps selected text with new content, e.g. try/catch or if statement.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2161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and 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705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Command+Alt+T </a:t>
            </a:r>
            <a:r>
              <a:rPr lang="nl-BE" sz="1600" dirty="0"/>
              <a:t>and 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3996" y="1748561"/>
            <a:ext cx="5578221" cy="42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it all 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course covers PhpStorm 7.1</a:t>
            </a:r>
          </a:p>
          <a:p>
            <a:pPr lvl="1"/>
            <a:r>
              <a:rPr lang="en-US" dirty="0" smtClean="0"/>
              <a:t>But most is applicable to earlier versions</a:t>
            </a:r>
          </a:p>
          <a:p>
            <a:r>
              <a:rPr lang="en-US" dirty="0" smtClean="0"/>
              <a:t>There will be some theory</a:t>
            </a:r>
          </a:p>
          <a:p>
            <a:pPr lvl="1"/>
            <a:r>
              <a:rPr lang="en-US" dirty="0" smtClean="0"/>
              <a:t>And some practice</a:t>
            </a:r>
          </a:p>
          <a:p>
            <a:r>
              <a:rPr lang="en-US" dirty="0" smtClean="0"/>
              <a:t>We will not cover every knob and </a:t>
            </a:r>
            <a:r>
              <a:rPr lang="en-US" dirty="0" smtClean="0"/>
              <a:t>bolt</a:t>
            </a:r>
            <a:endParaRPr lang="en-US" dirty="0" smtClean="0"/>
          </a:p>
          <a:p>
            <a:r>
              <a:rPr lang="en-US" dirty="0" smtClean="0"/>
              <a:t>I talk a lot, shut me up</a:t>
            </a:r>
          </a:p>
          <a:p>
            <a:r>
              <a:rPr lang="en-US" dirty="0" smtClean="0"/>
              <a:t>Do ask questions!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8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Intentions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the IDE figure out possible actions from context and execute them.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7552" y="3197217"/>
            <a:ext cx="6311108" cy="13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Generate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Generate code, e.g. class members, constructor, </a:t>
            </a:r>
            <a:r>
              <a:rPr lang="en-US" dirty="0" err="1"/>
              <a:t>docblock</a:t>
            </a:r>
            <a:r>
              <a:rPr lang="en-US" dirty="0"/>
              <a:t> comments, </a:t>
            </a:r>
            <a:r>
              <a:rPr lang="en-US" dirty="0" smtClean="0"/>
              <a:t>fields, ...</a:t>
            </a:r>
          </a:p>
          <a:p>
            <a:pPr lvl="1"/>
            <a:r>
              <a:rPr lang="en-US" dirty="0" smtClean="0"/>
              <a:t>When used in navigation bar / project tool window, generates a new file.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7023" y="1756936"/>
            <a:ext cx="3972167" cy="42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Rearrange/Reformat Code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Rearranges entries in code according to settings. Reformats all code according to code style.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877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Ctrl+Alt+L (reformat)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42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Command+Alt+L (reformat)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94" y="2558755"/>
            <a:ext cx="4701672" cy="3964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205" y="1405521"/>
            <a:ext cx="3699794" cy="23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1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Inspections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85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In-editor highlighting of code issues.</a:t>
            </a:r>
          </a:p>
          <a:p>
            <a:pPr lvl="1"/>
            <a:r>
              <a:rPr lang="en-US" dirty="0" smtClean="0"/>
              <a:t>Errors</a:t>
            </a:r>
          </a:p>
          <a:p>
            <a:pPr lvl="1"/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Hints</a:t>
            </a:r>
          </a:p>
          <a:p>
            <a:pPr lvl="1"/>
            <a:r>
              <a:rPr lang="en-US" dirty="0" smtClean="0"/>
              <a:t>Dead Code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Can be suppressed.</a:t>
            </a:r>
          </a:p>
          <a:p>
            <a:r>
              <a:rPr lang="en-US" dirty="0" smtClean="0"/>
              <a:t>Support for PHP Code Sniffer.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6719" y="2406589"/>
            <a:ext cx="5512775" cy="29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Quick Fixes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Highlights provide a Quick Fix action to help remove the </a:t>
            </a:r>
            <a:r>
              <a:rPr lang="en-GB" dirty="0" smtClean="0"/>
              <a:t>warning.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41229" y="3338713"/>
            <a:ext cx="6603754" cy="108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Navigation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Navigate back and forth between code issues.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F2 / Shift+F2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83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F2 / Shift+F2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89683" y="2943425"/>
            <a:ext cx="6306847" cy="18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Gutter and Lens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Right gutter displays error information. Use Lens mode for preview.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8778" y="1375201"/>
            <a:ext cx="3508657" cy="50140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4279562"/>
            <a:ext cx="5448300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46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Enable/disable inspections, see examples and documentation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Configure severity.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22301" y="1684015"/>
            <a:ext cx="5641610" cy="43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Find Issues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Quick fix menu allows finding all similar issues.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37" y="142486"/>
            <a:ext cx="5641610" cy="1578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698" y="3447650"/>
            <a:ext cx="5975488" cy="2669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67" y="1525464"/>
            <a:ext cx="2590571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Keyboard shortcuts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PhpStorm features multiple </a:t>
            </a:r>
            <a:r>
              <a:rPr lang="en-US" dirty="0" err="1" smtClean="0"/>
              <a:t>keymaps</a:t>
            </a:r>
            <a:endParaRPr lang="en-US" dirty="0" smtClean="0"/>
          </a:p>
          <a:p>
            <a:r>
              <a:rPr lang="en-US" dirty="0" smtClean="0"/>
              <a:t>Defaults per platform</a:t>
            </a:r>
          </a:p>
          <a:p>
            <a:r>
              <a:rPr lang="en-US" dirty="0" smtClean="0"/>
              <a:t>Other IDEA-based IDE’s use a similar </a:t>
            </a:r>
            <a:r>
              <a:rPr lang="en-US" dirty="0" err="1" smtClean="0"/>
              <a:t>keymap</a:t>
            </a:r>
            <a:endParaRPr lang="en-GB" dirty="0" smtClean="0"/>
          </a:p>
          <a:p>
            <a:r>
              <a:rPr lang="en-GB" dirty="0" smtClean="0"/>
              <a:t>Cheat sheet: </a:t>
            </a:r>
            <a:r>
              <a:rPr lang="en-US" dirty="0" smtClean="0">
                <a:hlinkClick r:id="rId2"/>
              </a:rPr>
              <a:t>http://bit.ly/phpstorm-shortcuts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3658749" y="2469513"/>
            <a:ext cx="671813" cy="355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4355276" y="2414147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Run Inspections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an inspection profile and get results for the entire project (or scope).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Ctrl+Alt+Up / Down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236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Command+Alt+Up </a:t>
            </a:r>
            <a:r>
              <a:rPr lang="nl-BE" sz="1600" dirty="0"/>
              <a:t>/ Down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0221" y="1986672"/>
            <a:ext cx="6205771" cy="37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Live templates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Expansion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Expand text shortcut using template.</a:t>
            </a:r>
          </a:p>
          <a:p>
            <a:pPr lvl="1"/>
            <a:r>
              <a:rPr lang="en-GB" sz="1800" dirty="0" smtClean="0"/>
              <a:t>Expands </a:t>
            </a:r>
            <a:r>
              <a:rPr lang="en-GB" sz="1800" dirty="0"/>
              <a:t>into code with variable “hotspots”</a:t>
            </a:r>
          </a:p>
          <a:p>
            <a:pPr lvl="1"/>
            <a:r>
              <a:rPr lang="en-GB" sz="1800" dirty="0"/>
              <a:t>Hotspot can be linked to </a:t>
            </a:r>
            <a:r>
              <a:rPr lang="en-GB" sz="1800" dirty="0" smtClean="0"/>
              <a:t>an expression, </a:t>
            </a:r>
            <a:r>
              <a:rPr lang="en-GB" sz="1800" dirty="0"/>
              <a:t>such as </a:t>
            </a:r>
            <a:r>
              <a:rPr lang="en-GB" sz="1800" dirty="0" smtClean="0"/>
              <a:t>“current user”, “autocomplete”, …</a:t>
            </a:r>
            <a:endParaRPr lang="en-GB" sz="1800" dirty="0"/>
          </a:p>
          <a:p>
            <a:pPr lvl="1"/>
            <a:r>
              <a:rPr lang="en-GB" sz="1800" dirty="0"/>
              <a:t>Tab to move between </a:t>
            </a:r>
            <a:r>
              <a:rPr lang="en-GB" sz="1800" dirty="0" smtClean="0"/>
              <a:t>hotspots.</a:t>
            </a:r>
            <a:endParaRPr lang="en-GB" sz="1800" dirty="0"/>
          </a:p>
          <a:p>
            <a:pPr lvl="1"/>
            <a:r>
              <a:rPr lang="en-GB" sz="1800" dirty="0"/>
              <a:t>Template can define end point for </a:t>
            </a:r>
            <a:r>
              <a:rPr lang="en-GB" sz="1800" dirty="0" smtClean="0"/>
              <a:t>caret.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9224" y="2963435"/>
            <a:ext cx="5267764" cy="18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Creating Live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your own live templates.</a:t>
            </a:r>
          </a:p>
          <a:p>
            <a:pPr lvl="1"/>
            <a:r>
              <a:rPr lang="en-GB" sz="1800" dirty="0" smtClean="0"/>
              <a:t>Use variables and expressions.</a:t>
            </a:r>
          </a:p>
          <a:p>
            <a:pPr lvl="1"/>
            <a:r>
              <a:rPr lang="en-GB" sz="1800" dirty="0" smtClean="0"/>
              <a:t>Can be created from settings or straight from within the editor.</a:t>
            </a:r>
          </a:p>
          <a:p>
            <a:pPr lvl="1"/>
            <a:r>
              <a:rPr lang="en-GB" sz="1800" dirty="0" smtClean="0"/>
              <a:t>$END$ variable denotes where caret should be after expansion.</a:t>
            </a:r>
          </a:p>
          <a:p>
            <a:pPr lvl="1"/>
            <a:r>
              <a:rPr lang="en-GB" sz="1800" dirty="0" smtClean="0"/>
              <a:t>Expressions: </a:t>
            </a:r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www.jetbrains.com/phpstorm/webhelp/edit-template-variables-dialog.html</a:t>
            </a:r>
            <a:r>
              <a:rPr lang="en-GB" sz="1800" dirty="0" smtClean="0"/>
              <a:t> </a:t>
            </a:r>
            <a:endParaRPr lang="en-GB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Tab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460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Tab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0202" y="1603113"/>
            <a:ext cx="5085809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Surround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Surround code with a template.</a:t>
            </a:r>
          </a:p>
          <a:p>
            <a:r>
              <a:rPr lang="en-GB" dirty="0" smtClean="0"/>
              <a:t>Extra predefined variable:</a:t>
            </a:r>
          </a:p>
          <a:p>
            <a:pPr marL="256032" lvl="1" indent="0">
              <a:buNone/>
            </a:pPr>
            <a:r>
              <a:rPr lang="en-GB" sz="1800" dirty="0"/>
              <a:t>$SELECTION$ is the currently selected </a:t>
            </a:r>
            <a:r>
              <a:rPr lang="en-GB" sz="1800" dirty="0" smtClean="0"/>
              <a:t>text</a:t>
            </a:r>
          </a:p>
          <a:p>
            <a:pPr marL="256032" lvl="1" indent="0">
              <a:buNone/>
            </a:pPr>
            <a:r>
              <a:rPr lang="en-GB" sz="1800" dirty="0" smtClean="0"/>
              <a:t>Only considered a surround template when this macro is used.</a:t>
            </a:r>
            <a:endParaRPr lang="en-GB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Ctrl+Alt+T or Ctrl+Alt+J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12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Command+Alt+T </a:t>
            </a:r>
            <a:r>
              <a:rPr lang="nl-BE" sz="1600" dirty="0"/>
              <a:t>or </a:t>
            </a:r>
            <a:r>
              <a:rPr lang="nl-BE" sz="1600" dirty="0" smtClean="0"/>
              <a:t>Command+Alt+J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630" y="3269700"/>
            <a:ext cx="5716952" cy="12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6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File Templates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Applied when creating a new file or generating code.</a:t>
            </a:r>
          </a:p>
          <a:p>
            <a:r>
              <a:rPr lang="en-GB" dirty="0" smtClean="0"/>
              <a:t>Can contain includes.</a:t>
            </a:r>
          </a:p>
          <a:p>
            <a:r>
              <a:rPr lang="en-GB" dirty="0" smtClean="0"/>
              <a:t>Customize code generation.</a:t>
            </a:r>
          </a:p>
          <a:p>
            <a:pPr lvl="1"/>
            <a:r>
              <a:rPr lang="en-GB" dirty="0"/>
              <a:t>Variables: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www.jetbrains.com/phpstorm/webhelp/file-template-variables.html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40253" y="1603113"/>
            <a:ext cx="5405706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Refactoring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91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nl-BE" sz="5400" dirty="0" smtClean="0"/>
              <a:t>“</a:t>
            </a:r>
            <a:r>
              <a:rPr lang="en-US" sz="5400" dirty="0"/>
              <a:t>Refactoring is a controlled technique for improving the design of an existing code base</a:t>
            </a:r>
            <a:r>
              <a:rPr lang="en-US" sz="5400" dirty="0" smtClean="0"/>
              <a:t>.”</a:t>
            </a:r>
            <a:endParaRPr lang="nl-BE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nl-BE" sz="2800" i="1" dirty="0"/>
              <a:t>Martin </a:t>
            </a:r>
            <a:r>
              <a:rPr lang="nl-BE" sz="2800" i="1" dirty="0" smtClean="0"/>
              <a:t>Fowler</a:t>
            </a:r>
            <a:br>
              <a:rPr lang="nl-BE" sz="2800" i="1" dirty="0" smtClean="0"/>
            </a:br>
            <a:r>
              <a:rPr lang="nl-BE" sz="2000" i="1" dirty="0" smtClean="0">
                <a:hlinkClick r:id="rId2"/>
              </a:rPr>
              <a:t>http</a:t>
            </a:r>
            <a:r>
              <a:rPr lang="nl-BE" sz="2000" i="1" dirty="0">
                <a:hlinkClick r:id="rId2"/>
              </a:rPr>
              <a:t>://</a:t>
            </a:r>
            <a:r>
              <a:rPr lang="nl-BE" sz="2000" i="1" dirty="0" smtClean="0">
                <a:hlinkClick r:id="rId2"/>
              </a:rPr>
              <a:t>martinfowler.com/books/refactoring.html</a:t>
            </a:r>
            <a:r>
              <a:rPr lang="nl-BE" sz="2000" i="1" dirty="0" smtClean="0"/>
              <a:t> </a:t>
            </a:r>
            <a:endParaRPr lang="nl-BE" sz="2000" i="1" dirty="0"/>
          </a:p>
        </p:txBody>
      </p:sp>
    </p:spTree>
    <p:extLst>
      <p:ext uri="{BB962C8B-B14F-4D97-AF65-F5344CB8AC3E}">
        <p14:creationId xmlns:p14="http://schemas.microsoft.com/office/powerpoint/2010/main" val="3429179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Refactoring in PhpStorm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sz="2800" dirty="0"/>
              <a:t>The IDE will:</a:t>
            </a:r>
          </a:p>
          <a:p>
            <a:pPr lvl="1"/>
            <a:r>
              <a:rPr lang="nl-BE" sz="2800" dirty="0"/>
              <a:t>Perform the refactoring</a:t>
            </a:r>
          </a:p>
          <a:p>
            <a:pPr lvl="1"/>
            <a:r>
              <a:rPr lang="en-US" sz="2800" dirty="0"/>
              <a:t>Track down and correct the affected code references automatically</a:t>
            </a:r>
          </a:p>
          <a:p>
            <a:pPr lvl="1"/>
            <a:r>
              <a:rPr lang="en-US" sz="2800" dirty="0"/>
              <a:t>Warn about </a:t>
            </a:r>
            <a:r>
              <a:rPr lang="en-US" sz="2800" dirty="0" err="1"/>
              <a:t>occurences</a:t>
            </a:r>
            <a:r>
              <a:rPr lang="en-US" sz="2800" dirty="0"/>
              <a:t> it can not update automatically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Available </a:t>
            </a:r>
            <a:r>
              <a:rPr lang="en-US" dirty="0" err="1"/>
              <a:t>refactorings</a:t>
            </a:r>
            <a:r>
              <a:rPr lang="en-US" dirty="0"/>
              <a:t>:</a:t>
            </a:r>
            <a:endParaRPr lang="nl-BE" dirty="0"/>
          </a:p>
          <a:p>
            <a:pPr lvl="1"/>
            <a:r>
              <a:rPr lang="nl-BE" dirty="0"/>
              <a:t>Change Signature</a:t>
            </a:r>
          </a:p>
          <a:p>
            <a:pPr lvl="1"/>
            <a:r>
              <a:rPr lang="nl-BE" dirty="0"/>
              <a:t>Copy/Clone</a:t>
            </a:r>
          </a:p>
          <a:p>
            <a:pPr lvl="1"/>
            <a:r>
              <a:rPr lang="nl-BE" dirty="0"/>
              <a:t>Extract Constant</a:t>
            </a:r>
          </a:p>
          <a:p>
            <a:pPr lvl="1"/>
            <a:r>
              <a:rPr lang="nl-BE" dirty="0"/>
              <a:t>Extract Field</a:t>
            </a:r>
          </a:p>
          <a:p>
            <a:pPr lvl="1"/>
            <a:r>
              <a:rPr lang="nl-BE" dirty="0"/>
              <a:t>Extract Interface</a:t>
            </a:r>
          </a:p>
          <a:p>
            <a:pPr lvl="1"/>
            <a:r>
              <a:rPr lang="nl-BE" dirty="0"/>
              <a:t>Extract Method</a:t>
            </a:r>
          </a:p>
          <a:p>
            <a:pPr lvl="1"/>
            <a:r>
              <a:rPr lang="nl-BE" dirty="0"/>
              <a:t>Extract Parameter</a:t>
            </a:r>
          </a:p>
          <a:p>
            <a:pPr lvl="1"/>
            <a:r>
              <a:rPr lang="nl-BE" dirty="0"/>
              <a:t>Extract Variable</a:t>
            </a:r>
          </a:p>
          <a:p>
            <a:pPr lvl="1"/>
            <a:r>
              <a:rPr lang="nl-BE" dirty="0" smtClean="0"/>
              <a:t>Inline</a:t>
            </a:r>
            <a:endParaRPr lang="nl-BE" dirty="0"/>
          </a:p>
          <a:p>
            <a:pPr lvl="1"/>
            <a:r>
              <a:rPr lang="nl-BE" dirty="0"/>
              <a:t>Move Refactorings</a:t>
            </a:r>
          </a:p>
          <a:p>
            <a:pPr lvl="1"/>
            <a:r>
              <a:rPr lang="nl-BE" dirty="0"/>
              <a:t>Pull Members up</a:t>
            </a:r>
          </a:p>
          <a:p>
            <a:pPr lvl="1"/>
            <a:r>
              <a:rPr lang="nl-BE" dirty="0"/>
              <a:t>Push Members down</a:t>
            </a:r>
          </a:p>
          <a:p>
            <a:pPr lvl="1"/>
            <a:r>
              <a:rPr lang="nl-BE" dirty="0"/>
              <a:t>Rename Refactorings</a:t>
            </a:r>
          </a:p>
          <a:p>
            <a:pPr lvl="1"/>
            <a:r>
              <a:rPr lang="nl-BE" dirty="0"/>
              <a:t>Safe </a:t>
            </a:r>
            <a:r>
              <a:rPr lang="nl-BE" dirty="0" smtClean="0"/>
              <a:t>Delete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9917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Refactor This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Refactor symbol or code fragment</a:t>
            </a:r>
          </a:p>
          <a:p>
            <a:pPr lvl="1"/>
            <a:r>
              <a:rPr lang="en-US" dirty="0" smtClean="0"/>
              <a:t>In Project View, Structure Tool Window, Editor or UML Class Diagram.</a:t>
            </a:r>
          </a:p>
          <a:p>
            <a:r>
              <a:rPr lang="en-US" dirty="0" smtClean="0"/>
              <a:t>Use menu item </a:t>
            </a:r>
            <a:r>
              <a:rPr lang="en-US" b="1" dirty="0" smtClean="0"/>
              <a:t>Refactor | Refactor This</a:t>
            </a:r>
            <a:r>
              <a:rPr lang="en-US" dirty="0" smtClean="0"/>
              <a:t> or keyboard shortcut.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468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Ctrl+Shift+Alt+T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2013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Shift+Alt+Command+T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871" y="1903357"/>
            <a:ext cx="4080470" cy="39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TODO Agenda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93004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Change Signature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this refactoring </a:t>
            </a:r>
            <a:r>
              <a:rPr lang="en-US" dirty="0" smtClean="0"/>
              <a:t>to: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/>
              <a:t>the function name.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new parameters and remove the existing ones.</a:t>
            </a:r>
          </a:p>
          <a:p>
            <a:pPr lvl="1"/>
            <a:r>
              <a:rPr lang="en-US" dirty="0" smtClean="0"/>
              <a:t>Assign </a:t>
            </a:r>
            <a:r>
              <a:rPr lang="en-US" dirty="0"/>
              <a:t>default values to the parameters.</a:t>
            </a:r>
          </a:p>
          <a:p>
            <a:pPr lvl="1"/>
            <a:r>
              <a:rPr lang="en-US" dirty="0" smtClean="0"/>
              <a:t>Reorder </a:t>
            </a:r>
            <a:r>
              <a:rPr lang="en-US" dirty="0"/>
              <a:t>parameters.</a:t>
            </a:r>
          </a:p>
          <a:p>
            <a:pPr lvl="1"/>
            <a:r>
              <a:rPr lang="en-US" dirty="0" smtClean="0"/>
              <a:t>Change </a:t>
            </a:r>
            <a:r>
              <a:rPr lang="en-US" dirty="0"/>
              <a:t>parameter names.</a:t>
            </a:r>
          </a:p>
          <a:p>
            <a:pPr lvl="1"/>
            <a:r>
              <a:rPr lang="en-US" dirty="0" smtClean="0"/>
              <a:t>Propagate </a:t>
            </a:r>
            <a:r>
              <a:rPr lang="en-US" dirty="0"/>
              <a:t>new parameters through the function call hierarchy</a:t>
            </a:r>
            <a:r>
              <a:rPr lang="en-US" dirty="0" smtClean="0"/>
              <a:t>.</a:t>
            </a:r>
            <a:endParaRPr lang="en-US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8857" y="1998663"/>
            <a:ext cx="4048499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Copy/Clone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Copy a class, file or directory to another directory or clone it within the same directory.</a:t>
            </a:r>
          </a:p>
          <a:p>
            <a:pPr lvl="1"/>
            <a:r>
              <a:rPr lang="nl-BE" dirty="0" smtClean="0"/>
              <a:t>Using keyboard shortcut</a:t>
            </a:r>
          </a:p>
          <a:p>
            <a:pPr lvl="1"/>
            <a:r>
              <a:rPr lang="nl-BE" dirty="0" smtClean="0"/>
              <a:t>Usign drag/drop with Ctrl key pressed)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F5 (copy), Shift+F5 (clone)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2242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F5 (copy), Shift+F5 (clone)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www.jetbrains.com/phpstorm/webhelp/copy-clone.html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1863" y="3054869"/>
            <a:ext cx="4662487" cy="16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Constant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 constant to make code cleaner and more maintainable.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Ctrl+Alt+C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84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Command+Alt+C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www.jetbrains.com/phpstorm/webhelp/extract-constant.html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43825" y="2133459"/>
            <a:ext cx="5798562" cy="34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Field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expression into a field.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Ctrl+Alt+F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28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Command+Alt+F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www.jetbrains.com/phpstorm/webhelp/extract-field.html</a:t>
            </a:r>
            <a:r>
              <a:rPr lang="nl-BE" sz="1200" dirty="0"/>
              <a:t>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62838" y="2006554"/>
            <a:ext cx="3960537" cy="37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Interface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Extract an interface from a class.</a:t>
            </a:r>
          </a:p>
          <a:p>
            <a:pPr lvl="1"/>
            <a:r>
              <a:rPr lang="nl-BE" dirty="0" smtClean="0"/>
              <a:t>Specify a Name</a:t>
            </a:r>
          </a:p>
          <a:p>
            <a:pPr lvl="1"/>
            <a:r>
              <a:rPr lang="nl-BE" dirty="0" smtClean="0"/>
              <a:t>Optionally chaneg namespace</a:t>
            </a:r>
          </a:p>
          <a:p>
            <a:pPr lvl="1"/>
            <a:r>
              <a:rPr lang="nl-BE" dirty="0" smtClean="0"/>
              <a:t>Pick members to extract</a:t>
            </a:r>
          </a:p>
          <a:p>
            <a:pPr lvl="1"/>
            <a:r>
              <a:rPr lang="nl-BE" dirty="0" smtClean="0"/>
              <a:t>Copy PHPDoc</a:t>
            </a:r>
          </a:p>
          <a:p>
            <a:r>
              <a:rPr lang="nl-BE" dirty="0" smtClean="0"/>
              <a:t>Use the menu or Refactor This.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www.jetbrains.com/phpstorm/webhelp/extract.html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6189" y="1603113"/>
            <a:ext cx="423383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Method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Extracts a block of code into a method, detecting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Ctrl+Alt+M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93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Command+Alt+M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www.jetbrains.com/phpstorm/webhelp/extract-method.html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20404" y="1810306"/>
            <a:ext cx="4845405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Parameter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Adds </a:t>
            </a:r>
            <a:r>
              <a:rPr lang="en-US" dirty="0"/>
              <a:t>a new parameter to a function </a:t>
            </a:r>
            <a:r>
              <a:rPr lang="en-US" dirty="0" smtClean="0"/>
              <a:t>declaration. Determines the default. Can generate </a:t>
            </a:r>
            <a:r>
              <a:rPr lang="en-US" dirty="0" err="1" smtClean="0"/>
              <a:t>JSDoc</a:t>
            </a:r>
            <a:r>
              <a:rPr lang="en-US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Ctrl+Alt+P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Command+Alt+P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www.jetbrains.com/phpstorm/webhelp/change-signature.html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45737" y="2380434"/>
            <a:ext cx="4994738" cy="30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Extract Variable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Puts </a:t>
            </a:r>
            <a:r>
              <a:rPr lang="en-US" dirty="0"/>
              <a:t>the result of </a:t>
            </a:r>
            <a:r>
              <a:rPr lang="en-US" dirty="0" smtClean="0"/>
              <a:t>a selected </a:t>
            </a:r>
            <a:r>
              <a:rPr lang="en-US" dirty="0"/>
              <a:t>expression into a </a:t>
            </a:r>
            <a:r>
              <a:rPr lang="en-US" dirty="0" smtClean="0"/>
              <a:t>variable. </a:t>
            </a:r>
            <a:r>
              <a:rPr lang="en-US" dirty="0"/>
              <a:t>The original expression is replaced with the new </a:t>
            </a:r>
            <a:r>
              <a:rPr lang="en-US" dirty="0" smtClean="0"/>
              <a:t>variable.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Ctrl+Alt+V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544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Command+Alt+V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www.jetbrains.com/phpstorm/webhelp/extract-variable.html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72191" y="2717777"/>
            <a:ext cx="4141830" cy="23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Inline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Replace redundant variables or functions with the full expression. It is the opposite of </a:t>
            </a:r>
            <a:r>
              <a:rPr lang="nl-BE" b="1" dirty="0" smtClean="0"/>
              <a:t>Extract Method</a:t>
            </a:r>
            <a:r>
              <a:rPr lang="nl-BE" dirty="0" smtClean="0"/>
              <a:t>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Command+Alt+N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www.jetbrains.com/phpstorm/webhelp/inline.html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49234" y="2724750"/>
            <a:ext cx="5187745" cy="23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Move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Changes the location of a file, directory, class or static member.</a:t>
            </a:r>
          </a:p>
          <a:p>
            <a:pPr lvl="1"/>
            <a:r>
              <a:rPr lang="nl-BE" dirty="0" smtClean="0"/>
              <a:t>Move File</a:t>
            </a:r>
          </a:p>
          <a:p>
            <a:pPr lvl="1"/>
            <a:r>
              <a:rPr lang="nl-BE" dirty="0" smtClean="0"/>
              <a:t>Move Directory</a:t>
            </a:r>
          </a:p>
          <a:p>
            <a:pPr lvl="1"/>
            <a:r>
              <a:rPr lang="nl-BE" dirty="0" smtClean="0"/>
              <a:t>Move Class</a:t>
            </a:r>
          </a:p>
          <a:p>
            <a:pPr lvl="1"/>
            <a:r>
              <a:rPr lang="nl-BE" dirty="0" smtClean="0"/>
              <a:t>Move Static Member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F6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www.jetbrains.com/phpstorm/webhelp/move-refactorings.html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56206" y="2257574"/>
            <a:ext cx="5173801" cy="324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Look at the IDE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91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Pull Members Up / Push Members Down</a:t>
            </a:r>
            <a:endParaRPr lang="nl-BE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Move members from subclass to superclass or from superclass to subclass.</a:t>
            </a:r>
            <a:endParaRPr lang="nl-BE" dirty="0"/>
          </a:p>
        </p:txBody>
      </p:sp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2"/>
              </a:rPr>
              <a:t>http://</a:t>
            </a:r>
            <a:r>
              <a:rPr lang="nl-BE" sz="1200" dirty="0" smtClean="0">
                <a:hlinkClick r:id="rId2"/>
              </a:rPr>
              <a:t>www.jetbrains.com/phpstorm/webhelp/pull-members-up.html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6026" y="2360898"/>
            <a:ext cx="5094161" cy="30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Rename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Allow </a:t>
            </a:r>
            <a:r>
              <a:rPr lang="en-US" sz="2000" dirty="0"/>
              <a:t>you to rename </a:t>
            </a:r>
            <a:r>
              <a:rPr lang="en-US" sz="2000" dirty="0" smtClean="0"/>
              <a:t>symbols, </a:t>
            </a:r>
            <a:r>
              <a:rPr lang="en-US" sz="2000" dirty="0"/>
              <a:t>automatically correcting all references in the code. </a:t>
            </a:r>
            <a:endParaRPr lang="en-US" sz="2000" dirty="0" smtClean="0"/>
          </a:p>
          <a:p>
            <a:pPr lvl="1"/>
            <a:r>
              <a:rPr lang="en-US" sz="1200" dirty="0" smtClean="0"/>
              <a:t>Rename Class</a:t>
            </a:r>
          </a:p>
          <a:p>
            <a:pPr lvl="1"/>
            <a:r>
              <a:rPr lang="en-US" sz="1200" dirty="0" smtClean="0"/>
              <a:t>Rename Method</a:t>
            </a:r>
          </a:p>
          <a:p>
            <a:pPr lvl="1"/>
            <a:r>
              <a:rPr lang="en-US" sz="1200" dirty="0" smtClean="0"/>
              <a:t>Rename Field</a:t>
            </a:r>
          </a:p>
          <a:p>
            <a:pPr lvl="1"/>
            <a:r>
              <a:rPr lang="en-US" sz="1200" dirty="0" smtClean="0"/>
              <a:t>Rename Function</a:t>
            </a:r>
          </a:p>
          <a:p>
            <a:pPr lvl="1"/>
            <a:r>
              <a:rPr lang="en-US" sz="1200" dirty="0" smtClean="0"/>
              <a:t>Rename Variable</a:t>
            </a:r>
          </a:p>
          <a:p>
            <a:pPr lvl="1"/>
            <a:r>
              <a:rPr lang="en-US" sz="1200" dirty="0" smtClean="0"/>
              <a:t>Rename Parameter</a:t>
            </a:r>
          </a:p>
          <a:p>
            <a:pPr lvl="1"/>
            <a:r>
              <a:rPr lang="en-US" sz="1200" dirty="0" smtClean="0"/>
              <a:t>Rename CSS color value</a:t>
            </a:r>
          </a:p>
          <a:p>
            <a:pPr lvl="1"/>
            <a:r>
              <a:rPr lang="en-US" sz="1200" dirty="0" smtClean="0"/>
              <a:t>Rename File</a:t>
            </a:r>
          </a:p>
          <a:p>
            <a:pPr lvl="1"/>
            <a:r>
              <a:rPr lang="en-US" sz="1200" dirty="0" smtClean="0"/>
              <a:t>Rename Directory</a:t>
            </a:r>
            <a:endParaRPr lang="nl-B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Shift+F6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859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Shift+F6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www.jetbrains.com/phpstorm/webhelp/rename-refactorings.html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20815" y="2463271"/>
            <a:ext cx="5844582" cy="28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Safe Delete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Safely </a:t>
            </a:r>
            <a:r>
              <a:rPr lang="nl-BE" smtClean="0"/>
              <a:t>remove code or symbols.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030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Alt+Delete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637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Command+Delete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7224" y="1459071"/>
            <a:ext cx="110075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3"/>
              </a:rPr>
              <a:t>http://</a:t>
            </a:r>
            <a:r>
              <a:rPr lang="nl-BE" sz="1200" dirty="0" smtClean="0">
                <a:hlinkClick r:id="rId3"/>
              </a:rPr>
              <a:t>www.jetbrains.com/phpstorm/webhelp/safe-delete.html</a:t>
            </a:r>
            <a:r>
              <a:rPr lang="nl-BE" sz="1200" dirty="0" smtClean="0"/>
              <a:t> </a:t>
            </a:r>
            <a:endParaRPr lang="nl-BE" sz="1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98" y="1810306"/>
            <a:ext cx="450681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46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“Finding and reducing bugs”</a:t>
            </a:r>
          </a:p>
          <a:p>
            <a:r>
              <a:rPr lang="nl-BE" dirty="0" smtClean="0"/>
              <a:t>In an IDE typically stepping through code &amp; inspecting values in memory</a:t>
            </a:r>
          </a:p>
          <a:p>
            <a:r>
              <a:rPr lang="nl-BE" dirty="0" smtClean="0"/>
              <a:t>PhpStorm supports:</a:t>
            </a:r>
          </a:p>
          <a:p>
            <a:pPr lvl="1"/>
            <a:r>
              <a:rPr lang="nl-BE" dirty="0"/>
              <a:t>Xdebug - </a:t>
            </a:r>
            <a:r>
              <a:rPr lang="nl-BE" dirty="0">
                <a:hlinkClick r:id="rId2"/>
              </a:rPr>
              <a:t>http://</a:t>
            </a:r>
            <a:r>
              <a:rPr lang="nl-BE" dirty="0" smtClean="0">
                <a:hlinkClick r:id="rId2"/>
              </a:rPr>
              <a:t>xdebug.org/wizard.php</a:t>
            </a:r>
            <a:r>
              <a:rPr lang="nl-BE" dirty="0" smtClean="0"/>
              <a:t> </a:t>
            </a:r>
          </a:p>
          <a:p>
            <a:pPr lvl="1"/>
            <a:r>
              <a:rPr lang="nl-BE" dirty="0"/>
              <a:t>Zend Debugger - </a:t>
            </a:r>
            <a:r>
              <a:rPr lang="nl-BE" dirty="0">
                <a:hlinkClick r:id="rId3"/>
              </a:rPr>
              <a:t>http://</a:t>
            </a:r>
            <a:r>
              <a:rPr lang="nl-BE" dirty="0" smtClean="0">
                <a:hlinkClick r:id="rId3"/>
              </a:rPr>
              <a:t>www.zend.com/en/products/studio/downloads</a:t>
            </a:r>
            <a:r>
              <a:rPr lang="nl-BE" dirty="0" smtClean="0"/>
              <a:t> 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Most features supported by both debuggers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735801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Settings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Debugger is configured through php.ini</a:t>
            </a:r>
          </a:p>
          <a:p>
            <a:r>
              <a:rPr lang="nl-BE" dirty="0" smtClean="0"/>
              <a:t>Project Settings | PHP | Debug</a:t>
            </a:r>
          </a:p>
          <a:p>
            <a:pPr lvl="1"/>
            <a:r>
              <a:rPr lang="nl-BE" dirty="0" smtClean="0"/>
              <a:t>How debug info is displayed in IDE</a:t>
            </a:r>
          </a:p>
          <a:p>
            <a:pPr lvl="1"/>
            <a:r>
              <a:rPr lang="nl-BE" dirty="0" smtClean="0"/>
              <a:t>Xdebug / Zend Debugger port number</a:t>
            </a:r>
          </a:p>
          <a:p>
            <a:pPr lvl="1"/>
            <a:r>
              <a:rPr lang="nl-BE" dirty="0" smtClean="0"/>
              <a:t>DBGp Proxy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0369" y="1603113"/>
            <a:ext cx="5165475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266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Debugger Configuration Validation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PhpStorm analyzes configuration</a:t>
            </a:r>
          </a:p>
          <a:p>
            <a:pPr lvl="1"/>
            <a:r>
              <a:rPr lang="nl-BE" dirty="0" smtClean="0"/>
              <a:t>Reports active debugger</a:t>
            </a:r>
          </a:p>
          <a:p>
            <a:pPr lvl="1"/>
            <a:r>
              <a:rPr lang="nl-BE" dirty="0" smtClean="0"/>
              <a:t>When a server is configured, reports configuration issues</a:t>
            </a:r>
            <a:endParaRPr lang="nl-B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22301" y="1653466"/>
            <a:ext cx="5641610" cy="3090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95" y="3426168"/>
            <a:ext cx="5238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414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variables.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30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Conditional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the interpreter to pause execution and inspect </a:t>
            </a:r>
            <a:r>
              <a:rPr lang="en-US" dirty="0" smtClean="0"/>
              <a:t>variables, only when a specific condition is true.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23883" y="3097584"/>
            <a:ext cx="5838446" cy="15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dirty="0" smtClean="0"/>
              <a:t>See breakpoints that are specified and configure additional options.</a:t>
            </a:r>
          </a:p>
          <a:p>
            <a:pPr lvl="1"/>
            <a:r>
              <a:rPr lang="en-US" dirty="0" smtClean="0"/>
              <a:t>Log a message to console</a:t>
            </a:r>
          </a:p>
          <a:p>
            <a:pPr lvl="1"/>
            <a:r>
              <a:rPr lang="en-US" dirty="0" smtClean="0"/>
              <a:t>Remove the breakpoint after it has been hit</a:t>
            </a:r>
          </a:p>
          <a:p>
            <a:pPr lvl="1"/>
            <a:r>
              <a:rPr lang="en-US" dirty="0" smtClean="0"/>
              <a:t>Disable breakpoint until another breakpoint has been hit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4537" y="1738921"/>
            <a:ext cx="6205771" cy="42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Newly installed IDE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Welcome screen</a:t>
            </a:r>
          </a:p>
          <a:p>
            <a:pPr lvl="1"/>
            <a:r>
              <a:rPr lang="nl-BE" dirty="0" smtClean="0"/>
              <a:t>Create project</a:t>
            </a:r>
          </a:p>
          <a:p>
            <a:pPr lvl="1"/>
            <a:r>
              <a:rPr lang="nl-BE" dirty="0" smtClean="0"/>
              <a:t>Open project</a:t>
            </a:r>
          </a:p>
          <a:p>
            <a:pPr lvl="1"/>
            <a:r>
              <a:rPr lang="nl-BE" dirty="0" smtClean="0"/>
              <a:t>Checkout from version control</a:t>
            </a:r>
          </a:p>
          <a:p>
            <a:pPr lvl="1"/>
            <a:r>
              <a:rPr lang="nl-BE" dirty="0" smtClean="0"/>
              <a:t>Configuration</a:t>
            </a:r>
          </a:p>
          <a:p>
            <a:pPr lvl="1"/>
            <a:endParaRPr lang="nl-BE" dirty="0"/>
          </a:p>
          <a:p>
            <a:r>
              <a:rPr lang="nl-BE" dirty="0" smtClean="0"/>
              <a:t>Project? </a:t>
            </a:r>
            <a:r>
              <a:rPr lang="en-US" dirty="0" smtClean="0"/>
              <a:t>The </a:t>
            </a:r>
            <a:r>
              <a:rPr lang="en-US" dirty="0"/>
              <a:t>basis for coding assistance,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bulk </a:t>
            </a:r>
            <a:r>
              <a:rPr lang="en-US" dirty="0"/>
              <a:t>refactoring, coding style consistency,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etc</a:t>
            </a:r>
            <a:r>
              <a:rPr lang="en-US" dirty="0"/>
              <a:t>.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634216"/>
            <a:ext cx="5834532" cy="43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Exception Breakpoints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6655" y="1998134"/>
            <a:ext cx="5262825" cy="376732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Xdebug</a:t>
            </a:r>
            <a:r>
              <a:rPr lang="en-US" b="1" dirty="0" smtClean="0"/>
              <a:t> only!</a:t>
            </a:r>
          </a:p>
          <a:p>
            <a:r>
              <a:rPr lang="en-US" dirty="0" smtClean="0"/>
              <a:t>Break when error, warning, notice or Exception occurs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124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Ctrl+Shift+F8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Command+Shift+F8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2312" y="3005268"/>
            <a:ext cx="6826348" cy="19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during a debug session.</a:t>
            </a:r>
          </a:p>
          <a:p>
            <a:r>
              <a:rPr lang="en-US" dirty="0" smtClean="0"/>
              <a:t>Showing execution details, variables, watches.</a:t>
            </a:r>
          </a:p>
          <a:p>
            <a:r>
              <a:rPr lang="en-US" dirty="0" smtClean="0"/>
              <a:t>Allows running code / modifying variable value.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96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Alt+5, </a:t>
            </a:r>
            <a:r>
              <a:rPr lang="nl-BE" sz="1600" dirty="0"/>
              <a:t>A</a:t>
            </a:r>
            <a:r>
              <a:rPr lang="nl-BE" sz="1600" dirty="0" smtClean="0"/>
              <a:t>lt+F8 </a:t>
            </a:r>
            <a:r>
              <a:rPr lang="nl-BE" sz="1600" dirty="0"/>
              <a:t>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46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Command+5, Alt+F8 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3548" y="2462930"/>
            <a:ext cx="6826348" cy="28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Debug Tool Window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during a debug session.</a:t>
            </a:r>
          </a:p>
          <a:p>
            <a:r>
              <a:rPr lang="en-US" dirty="0" smtClean="0"/>
              <a:t>Showing execution details, variables, watches.</a:t>
            </a:r>
          </a:p>
          <a:p>
            <a:r>
              <a:rPr lang="en-US" dirty="0" smtClean="0"/>
              <a:t>Allows running code / modifying variable value.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8095" y="5011199"/>
            <a:ext cx="296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Alt+5, </a:t>
            </a:r>
            <a:r>
              <a:rPr lang="nl-BE" sz="1600" dirty="0"/>
              <a:t>A</a:t>
            </a:r>
            <a:r>
              <a:rPr lang="nl-BE" sz="1600" dirty="0" smtClean="0"/>
              <a:t>lt+F8 </a:t>
            </a:r>
            <a:r>
              <a:rPr lang="nl-BE" sz="1600" dirty="0"/>
              <a:t>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98095" y="5408377"/>
            <a:ext cx="3467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Command+5, Alt+F8 evaluate </a:t>
            </a:r>
            <a:r>
              <a:rPr lang="nl-BE" sz="1600" dirty="0" smtClean="0"/>
              <a:t>expression</a:t>
            </a:r>
            <a:endParaRPr lang="nl-BE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3548" y="2462930"/>
            <a:ext cx="6826348" cy="28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a Web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Use a Run Configuration</a:t>
            </a:r>
          </a:p>
          <a:p>
            <a:pPr lvl="1"/>
            <a:r>
              <a:rPr lang="nl-BE" dirty="0" smtClean="0"/>
              <a:t>PHP HTTP Request – automate the request</a:t>
            </a:r>
          </a:p>
          <a:p>
            <a:pPr lvl="1"/>
            <a:r>
              <a:rPr lang="nl-BE" dirty="0" smtClean="0"/>
              <a:t>PHP Web Application – start with debugging</a:t>
            </a:r>
          </a:p>
          <a:p>
            <a:pPr lvl="1"/>
            <a:r>
              <a:rPr lang="nl-BE" dirty="0" smtClean="0"/>
              <a:t>Listen for incoming connections and use </a:t>
            </a:r>
            <a:r>
              <a:rPr lang="nl-BE" dirty="0">
                <a:hlinkClick r:id="rId2"/>
              </a:rPr>
              <a:t>bookmarklets</a:t>
            </a:r>
            <a:r>
              <a:rPr lang="nl-BE" dirty="0"/>
              <a:t> </a:t>
            </a:r>
            <a:r>
              <a:rPr lang="nl-BE" dirty="0" smtClean="0"/>
              <a:t>or plugin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1830" y="1810306"/>
            <a:ext cx="3362552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DBGp</a:t>
            </a:r>
            <a:r>
              <a:rPr lang="en-US" dirty="0" smtClean="0"/>
              <a:t> Proxy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Debug on remote server.</a:t>
            </a:r>
          </a:p>
          <a:p>
            <a:r>
              <a:rPr lang="nl-BE" dirty="0" smtClean="0"/>
              <a:t>Every developer can use different IDE key and debug independent from each other.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2334567"/>
            <a:ext cx="4662487" cy="30953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1863" y="5429896"/>
            <a:ext cx="5133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800" dirty="0"/>
              <a:t>From </a:t>
            </a:r>
            <a:r>
              <a:rPr lang="nl-BE" sz="800" dirty="0">
                <a:hlinkClick r:id="rId3"/>
              </a:rPr>
              <a:t>http://matthardy.net/blog/configuring-phpstorm-xdebug-dbgp-proxy-settings-remote-debugging-multiple-users</a:t>
            </a:r>
            <a:r>
              <a:rPr lang="nl-BE" sz="800" dirty="0" smtClean="0">
                <a:hlinkClick r:id="rId3"/>
              </a:rPr>
              <a:t>/</a:t>
            </a:r>
            <a:r>
              <a:rPr lang="nl-BE" sz="800" dirty="0" smtClean="0"/>
              <a:t> </a:t>
            </a:r>
            <a:endParaRPr lang="nl-BE" sz="800" dirty="0"/>
          </a:p>
        </p:txBody>
      </p:sp>
    </p:spTree>
    <p:extLst>
      <p:ext uri="{BB962C8B-B14F-4D97-AF65-F5344CB8AC3E}">
        <p14:creationId xmlns:p14="http://schemas.microsoft.com/office/powerpoint/2010/main" val="26724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Xdebug</a:t>
            </a:r>
            <a:r>
              <a:rPr lang="en-US" b="1" dirty="0"/>
              <a:t> only!</a:t>
            </a:r>
          </a:p>
          <a:p>
            <a:r>
              <a:rPr lang="en-US" dirty="0" smtClean="0"/>
              <a:t>Insight into # of calls, execution times per function, 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3718" y="1810306"/>
            <a:ext cx="5098776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Todo explorer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0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Highlighting TODO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Listing tasks commented in code.</a:t>
            </a:r>
          </a:p>
          <a:p>
            <a:pPr lvl="1"/>
            <a:r>
              <a:rPr lang="nl-BE" dirty="0" smtClean="0"/>
              <a:t>Work in every file type.</a:t>
            </a:r>
          </a:p>
          <a:p>
            <a:pPr lvl="1"/>
            <a:r>
              <a:rPr lang="nl-BE" dirty="0" smtClean="0"/>
              <a:t>Default patterns:</a:t>
            </a:r>
          </a:p>
          <a:p>
            <a:pPr lvl="2"/>
            <a:r>
              <a:rPr lang="nl-BE" dirty="0" smtClean="0"/>
              <a:t>// todo</a:t>
            </a:r>
          </a:p>
          <a:p>
            <a:pPr lvl="2"/>
            <a:r>
              <a:rPr lang="nl-BE" dirty="0" smtClean="0"/>
              <a:t>// fixme</a:t>
            </a:r>
            <a:endParaRPr lang="nl-BE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0221" y="2633165"/>
            <a:ext cx="6205771" cy="2498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108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Patterns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Customize </a:t>
            </a:r>
            <a:r>
              <a:rPr lang="en-US" dirty="0" err="1"/>
              <a:t>todo</a:t>
            </a:r>
            <a:r>
              <a:rPr lang="en-US" dirty="0"/>
              <a:t> patterns to recognize other keywords.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Ctrl+Alt+S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16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Command+,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1723" y="1603113"/>
            <a:ext cx="3782767" cy="4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79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Filtering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Filter tasks in the tool window based on pattern.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Alt+6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19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Command+6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4781" y="1680158"/>
            <a:ext cx="4336650" cy="44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8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Opened 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Menus and toolbars</a:t>
            </a:r>
          </a:p>
          <a:p>
            <a:pPr lvl="1"/>
            <a:r>
              <a:rPr lang="nl-BE" dirty="0" smtClean="0"/>
              <a:t>Execute various commands</a:t>
            </a:r>
          </a:p>
          <a:p>
            <a:r>
              <a:rPr lang="nl-BE" dirty="0" smtClean="0"/>
              <a:t>Navigation bar</a:t>
            </a:r>
          </a:p>
          <a:p>
            <a:pPr lvl="1"/>
            <a:r>
              <a:rPr lang="nl-BE" dirty="0" smtClean="0"/>
              <a:t>Navigate through project</a:t>
            </a:r>
          </a:p>
          <a:p>
            <a:r>
              <a:rPr lang="nl-BE" dirty="0" smtClean="0"/>
              <a:t>Status bar</a:t>
            </a:r>
          </a:p>
          <a:p>
            <a:pPr lvl="1"/>
            <a:r>
              <a:rPr lang="nl-BE" dirty="0" smtClean="0"/>
              <a:t>Information about IDE and project</a:t>
            </a:r>
          </a:p>
          <a:p>
            <a:r>
              <a:rPr lang="nl-BE" dirty="0" smtClean="0"/>
              <a:t>Editor</a:t>
            </a:r>
          </a:p>
          <a:p>
            <a:pPr lvl="1"/>
            <a:r>
              <a:rPr lang="nl-BE" dirty="0" smtClean="0"/>
              <a:t>Where coding happens</a:t>
            </a:r>
          </a:p>
          <a:p>
            <a:r>
              <a:rPr lang="nl-BE" dirty="0" smtClean="0"/>
              <a:t>Tool windows</a:t>
            </a:r>
          </a:p>
          <a:p>
            <a:pPr lvl="1"/>
            <a:r>
              <a:rPr lang="nl-BE" dirty="0" smtClean="0"/>
              <a:t>Numerous helpers (e.g. database, TODO, ...)</a:t>
            </a:r>
            <a:endParaRPr lang="nl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49" y="1945133"/>
            <a:ext cx="5834532" cy="40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Unit Testing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0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76" y="2145962"/>
            <a:ext cx="3409950" cy="3619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Writing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Create new file, select PHPUnit test.</a:t>
            </a:r>
          </a:p>
          <a:p>
            <a:r>
              <a:rPr lang="nl-BE" dirty="0" smtClean="0"/>
              <a:t>Specify unit test details.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9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Alt+Insert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1251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Command+N</a:t>
            </a:r>
            <a:endParaRPr lang="nl-BE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6065" y="2635846"/>
            <a:ext cx="22669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83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Running PHPUnit tests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Run Unit Tests using </a:t>
            </a:r>
            <a:r>
              <a:rPr lang="en-US" dirty="0" err="1" smtClean="0"/>
              <a:t>PHPUnit</a:t>
            </a:r>
            <a:r>
              <a:rPr lang="en-US" dirty="0" smtClean="0"/>
              <a:t>. Note that the </a:t>
            </a:r>
            <a:r>
              <a:rPr lang="en-US" dirty="0" err="1" smtClean="0"/>
              <a:t>PHPUnit</a:t>
            </a:r>
            <a:r>
              <a:rPr lang="en-US" dirty="0" smtClean="0"/>
              <a:t> framework can be acquired through PEAR or Composer.</a:t>
            </a:r>
          </a:p>
          <a:p>
            <a:pPr lvl="1"/>
            <a:r>
              <a:rPr lang="en-US" dirty="0" smtClean="0"/>
              <a:t>Can be run local or on </a:t>
            </a:r>
            <a:r>
              <a:rPr lang="en-US" dirty="0"/>
              <a:t>remote </a:t>
            </a:r>
            <a:r>
              <a:rPr lang="en-US" dirty="0" smtClean="0"/>
              <a:t>server</a:t>
            </a:r>
            <a:br>
              <a:rPr lang="en-US" dirty="0" smtClean="0"/>
            </a:br>
            <a:r>
              <a:rPr lang="en-US" sz="1200" dirty="0" smtClean="0"/>
              <a:t>(see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www.jetbrains.com/phpstorm/webhelp/run-debug-configuration-phpunit-on-server.html</a:t>
            </a:r>
            <a:r>
              <a:rPr lang="en-US" sz="1200" dirty="0" smtClean="0"/>
              <a:t>) </a:t>
            </a:r>
            <a:endParaRPr lang="en-US" sz="12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10024" y="2850185"/>
            <a:ext cx="6826348" cy="20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21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Test-Driven Development (TDD)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Writing tests first, outlining expected results, after which the method under test gets implemented.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8095" y="5011199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Alt+Enter</a:t>
            </a:r>
            <a:endParaRPr lang="nl-B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398095" y="5408377"/>
            <a:ext cx="954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/>
              <a:t>Alt+Enter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8380"/>
          <a:stretch/>
        </p:blipFill>
        <p:spPr>
          <a:xfrm>
            <a:off x="738435" y="4994238"/>
            <a:ext cx="671813" cy="355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67484" t="-15573" b="-1"/>
          <a:stretch/>
        </p:blipFill>
        <p:spPr>
          <a:xfrm>
            <a:off x="1055742" y="5354581"/>
            <a:ext cx="354506" cy="410881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5562" y="3329987"/>
            <a:ext cx="6995089" cy="11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08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Code Coverage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See which statements have been tested and which statements have not.</a:t>
            </a:r>
          </a:p>
          <a:p>
            <a:pPr lvl="1"/>
            <a:r>
              <a:rPr lang="en-US" dirty="0" smtClean="0"/>
              <a:t>Use the “Run tests with Coverage” action.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www.jetbrains.com/phpstorm/webhelp/coverage.html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3345" y="1822092"/>
            <a:ext cx="4779522" cy="412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183" y="675229"/>
            <a:ext cx="4487933" cy="195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5792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JavaScript 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BE" dirty="0" smtClean="0"/>
              <a:t>Using Karma or JSTestDriver.</a:t>
            </a:r>
          </a:p>
          <a:p>
            <a:pPr lvl="1"/>
            <a:r>
              <a:rPr lang="nl-BE" dirty="0" smtClean="0"/>
              <a:t>Installing Karma through NPM</a:t>
            </a:r>
            <a:br>
              <a:rPr lang="nl-BE" dirty="0" smtClean="0"/>
            </a:br>
            <a:r>
              <a:rPr lang="nl-BE" sz="1200" dirty="0" smtClean="0">
                <a:hlinkClick r:id="rId2"/>
              </a:rPr>
              <a:t>https://www.jetbrains.com/phpstorm/webhelp/preparing-to-use-karma-test-runner.html</a:t>
            </a:r>
            <a:endParaRPr lang="nl-BE" sz="1200" dirty="0" smtClean="0"/>
          </a:p>
          <a:p>
            <a:pPr lvl="1"/>
            <a:r>
              <a:rPr lang="nl-BE" dirty="0" smtClean="0"/>
              <a:t>Installing JSTestDriver</a:t>
            </a:r>
            <a:br>
              <a:rPr lang="nl-BE" dirty="0" smtClean="0"/>
            </a:br>
            <a:r>
              <a:rPr lang="nl-BE" sz="1200" dirty="0" smtClean="0">
                <a:hlinkClick r:id="rId3"/>
              </a:rPr>
              <a:t>https://www.jetbrains.com/phpstorm/webhelp/preparing-to-use-jstestdriver-test-runner.html</a:t>
            </a:r>
            <a:r>
              <a:rPr lang="nl-BE" sz="1200" dirty="0" smtClean="0"/>
              <a:t> </a:t>
            </a:r>
          </a:p>
          <a:p>
            <a:r>
              <a:rPr lang="nl-BE" dirty="0" smtClean="0"/>
              <a:t>Support for</a:t>
            </a:r>
          </a:p>
          <a:p>
            <a:pPr lvl="1"/>
            <a:r>
              <a:rPr lang="nl-BE" dirty="0" smtClean="0"/>
              <a:t>JSTestDriver Assertion framework</a:t>
            </a:r>
          </a:p>
          <a:p>
            <a:pPr lvl="1"/>
            <a:r>
              <a:rPr lang="nl-BE" dirty="0" smtClean="0"/>
              <a:t>Jasmine</a:t>
            </a:r>
          </a:p>
          <a:p>
            <a:pPr lvl="1"/>
            <a:r>
              <a:rPr lang="nl-BE" dirty="0" smtClean="0"/>
              <a:t>QUnit</a:t>
            </a:r>
          </a:p>
          <a:p>
            <a:pPr lvl="1"/>
            <a:r>
              <a:rPr lang="nl-BE" dirty="0" smtClean="0"/>
              <a:t>Mocha</a:t>
            </a:r>
            <a:endParaRPr lang="nl-BE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347315" y="2012941"/>
            <a:ext cx="6205771" cy="373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165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Version Control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25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</a:t>
            </a:r>
            <a:r>
              <a:rPr lang="en-US" dirty="0" smtClean="0"/>
              <a:t>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a log of all changes</a:t>
            </a:r>
          </a:p>
          <a:p>
            <a:r>
              <a:rPr lang="en-US" dirty="0" smtClean="0"/>
              <a:t>Synchronize copies across computers and developers</a:t>
            </a:r>
          </a:p>
          <a:p>
            <a:r>
              <a:rPr lang="en-US" dirty="0" smtClean="0"/>
              <a:t>Go back in time</a:t>
            </a:r>
          </a:p>
          <a:p>
            <a:pPr lvl="1"/>
            <a:r>
              <a:rPr lang="en-US" dirty="0" smtClean="0"/>
              <a:t>Who did what when why?</a:t>
            </a:r>
          </a:p>
          <a:p>
            <a:pPr lvl="1"/>
            <a:r>
              <a:rPr lang="en-US" dirty="0" smtClean="0"/>
              <a:t>Compare versions</a:t>
            </a:r>
          </a:p>
          <a:p>
            <a:pPr lvl="1"/>
            <a:r>
              <a:rPr lang="en-US" dirty="0" smtClean="0"/>
              <a:t>Rollback versions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3544">
            <a:off x="5473539" y="3507960"/>
            <a:ext cx="6474636" cy="419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5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 (local / remote)</a:t>
            </a:r>
          </a:p>
          <a:p>
            <a:r>
              <a:rPr lang="en-US" dirty="0" smtClean="0"/>
              <a:t>Checking out / cloning</a:t>
            </a:r>
          </a:p>
          <a:p>
            <a:pPr lvl="1"/>
            <a:r>
              <a:rPr lang="en-US" dirty="0" smtClean="0"/>
              <a:t>Fetch copy from repository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Submit changes to repository</a:t>
            </a:r>
          </a:p>
          <a:p>
            <a:r>
              <a:rPr lang="en-US" dirty="0" smtClean="0"/>
              <a:t>Revision / </a:t>
            </a:r>
            <a:r>
              <a:rPr lang="en-US" dirty="0" err="1" smtClean="0"/>
              <a:t>changeset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changed? When? W</a:t>
            </a:r>
            <a:r>
              <a:rPr lang="en-US" dirty="0" smtClean="0"/>
              <a:t>ho</a:t>
            </a:r>
            <a:r>
              <a:rPr lang="en-US" dirty="0"/>
              <a:t>? 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Stored in order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Branching / merging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83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Flavours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 smtClean="0"/>
              <a:t>Centralized Version Control</a:t>
            </a:r>
            <a:endParaRPr lang="nl-BE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algn="ctr"/>
            <a:r>
              <a:rPr lang="en-US" sz="2000" dirty="0" smtClean="0"/>
              <a:t>Central repository = entire history</a:t>
            </a:r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work on a version and sync</a:t>
            </a:r>
            <a:endParaRPr lang="nl-BE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/>
            <a:r>
              <a:rPr lang="en-US" sz="2000" dirty="0" smtClean="0"/>
              <a:t>Decentralized Version Control</a:t>
            </a:r>
            <a:endParaRPr lang="nl-BE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 err="1" smtClean="0"/>
              <a:t>Devs</a:t>
            </a:r>
            <a:r>
              <a:rPr lang="en-US" sz="2000" dirty="0" smtClean="0"/>
              <a:t> have copy of entire history</a:t>
            </a:r>
          </a:p>
          <a:p>
            <a:pPr algn="ctr"/>
            <a:r>
              <a:rPr lang="en-US" sz="2000" dirty="0" smtClean="0"/>
              <a:t>Work on a version and sync with any</a:t>
            </a:r>
            <a:endParaRPr lang="nl-BE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301" y="2723694"/>
            <a:ext cx="2922150" cy="2145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53" y="2723694"/>
            <a:ext cx="2922150" cy="21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Custom 2">
      <a:dk1>
        <a:sysClr val="windowText" lastClr="000000"/>
      </a:dk1>
      <a:lt1>
        <a:srgbClr val="FFFFFF"/>
      </a:lt1>
      <a:dk2>
        <a:srgbClr val="45566C"/>
      </a:dk2>
      <a:lt2>
        <a:srgbClr val="FFFFFF"/>
      </a:lt2>
      <a:accent1>
        <a:srgbClr val="F38F09"/>
      </a:accent1>
      <a:accent2>
        <a:srgbClr val="1D5DA7"/>
      </a:accent2>
      <a:accent3>
        <a:srgbClr val="AB0021"/>
      </a:accent3>
      <a:accent4>
        <a:srgbClr val="45566C"/>
      </a:accent4>
      <a:accent5>
        <a:srgbClr val="5754B5"/>
      </a:accent5>
      <a:accent6>
        <a:srgbClr val="467242"/>
      </a:accent6>
      <a:hlink>
        <a:srgbClr val="1D5DA7"/>
      </a:hlink>
      <a:folHlink>
        <a:srgbClr val="45566C"/>
      </a:folHlink>
    </a:clrScheme>
    <a:fontScheme name="JetBrains">
      <a:majorFont>
        <a:latin typeface="Tahoma"/>
        <a:ea typeface=""/>
        <a:cs typeface=""/>
      </a:majorFont>
      <a:minorFont>
        <a:latin typeface="Graublau Web"/>
        <a:ea typeface=""/>
        <a:cs typeface="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16-9.potx" id="{96EF4536-88EA-49FB-9856-8481ACC499ED}" vid="{7631C58C-CFF4-47BC-816A-369AA9B18C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Template_16-9</Template>
  <TotalTime>1641</TotalTime>
  <Words>2924</Words>
  <Application>Microsoft Office PowerPoint</Application>
  <PresentationFormat>Widescreen</PresentationFormat>
  <Paragraphs>664</Paragraphs>
  <Slides>122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7" baseType="lpstr">
      <vt:lpstr>Arial</vt:lpstr>
      <vt:lpstr>Calibri</vt:lpstr>
      <vt:lpstr>Graublau Web</vt:lpstr>
      <vt:lpstr>Tahoma</vt:lpstr>
      <vt:lpstr>Metropolitan</vt:lpstr>
      <vt:lpstr>PhpStorm Workshop</vt:lpstr>
      <vt:lpstr>Before we start</vt:lpstr>
      <vt:lpstr>Who am I?</vt:lpstr>
      <vt:lpstr>How it all works</vt:lpstr>
      <vt:lpstr>Keyboard shortcuts</vt:lpstr>
      <vt:lpstr>TODO Agenda</vt:lpstr>
      <vt:lpstr>Look at the IDE</vt:lpstr>
      <vt:lpstr>Newly installed IDE</vt:lpstr>
      <vt:lpstr>Opened project</vt:lpstr>
      <vt:lpstr>Configuring PHP</vt:lpstr>
      <vt:lpstr>Configuring PhpStorm</vt:lpstr>
      <vt:lpstr>Tabs</vt:lpstr>
      <vt:lpstr>Let’s clone a project from GitHub</vt:lpstr>
      <vt:lpstr>Navigation</vt:lpstr>
      <vt:lpstr>Project Tool Window</vt:lpstr>
      <vt:lpstr>Navigation Bar</vt:lpstr>
      <vt:lpstr>Navigate to Class</vt:lpstr>
      <vt:lpstr>Navigate to File</vt:lpstr>
      <vt:lpstr>Navigate to Symbol</vt:lpstr>
      <vt:lpstr>Search Everywhere</vt:lpstr>
      <vt:lpstr>Navigate to Declaration</vt:lpstr>
      <vt:lpstr>Navigate Back / Forward</vt:lpstr>
      <vt:lpstr>Next / Previous Method</vt:lpstr>
      <vt:lpstr>Recent Files</vt:lpstr>
      <vt:lpstr>Navigate to Last Edit Location</vt:lpstr>
      <vt:lpstr>Bookmarks</vt:lpstr>
      <vt:lpstr>Go to Implementation</vt:lpstr>
      <vt:lpstr>Go to Derived</vt:lpstr>
      <vt:lpstr>Go to Super class/method</vt:lpstr>
      <vt:lpstr>Highlight Usages in File</vt:lpstr>
      <vt:lpstr>Find Usages</vt:lpstr>
      <vt:lpstr>File Structure Tool Window</vt:lpstr>
      <vt:lpstr>Editing</vt:lpstr>
      <vt:lpstr>Basic Completion</vt:lpstr>
      <vt:lpstr>Import Completion</vt:lpstr>
      <vt:lpstr>Selecting Code</vt:lpstr>
      <vt:lpstr>Column Selection</vt:lpstr>
      <vt:lpstr>Moving Code</vt:lpstr>
      <vt:lpstr>Surround With</vt:lpstr>
      <vt:lpstr>Intentions</vt:lpstr>
      <vt:lpstr>Generate Code</vt:lpstr>
      <vt:lpstr>Rearrange/Reformat Code</vt:lpstr>
      <vt:lpstr>Inspections</vt:lpstr>
      <vt:lpstr>Highlights</vt:lpstr>
      <vt:lpstr>Quick Fixes</vt:lpstr>
      <vt:lpstr>Navigation</vt:lpstr>
      <vt:lpstr>Gutter and Lens</vt:lpstr>
      <vt:lpstr>Settings</vt:lpstr>
      <vt:lpstr>Find Issues</vt:lpstr>
      <vt:lpstr>Run Inspections</vt:lpstr>
      <vt:lpstr>Live templates</vt:lpstr>
      <vt:lpstr>Code Expansion</vt:lpstr>
      <vt:lpstr>Creating Live Templates</vt:lpstr>
      <vt:lpstr>Surround Templates</vt:lpstr>
      <vt:lpstr>File Templates</vt:lpstr>
      <vt:lpstr>Refactoring</vt:lpstr>
      <vt:lpstr>“Refactoring is a controlled technique for improving the design of an existing code base.”</vt:lpstr>
      <vt:lpstr>Refactoring in PhpStorm</vt:lpstr>
      <vt:lpstr>Refactor This</vt:lpstr>
      <vt:lpstr>Change Signature</vt:lpstr>
      <vt:lpstr>Copy/Clone</vt:lpstr>
      <vt:lpstr>Extract Constant</vt:lpstr>
      <vt:lpstr>Extract Field</vt:lpstr>
      <vt:lpstr>Extract Interface</vt:lpstr>
      <vt:lpstr>Extract Method</vt:lpstr>
      <vt:lpstr>Extract Parameter</vt:lpstr>
      <vt:lpstr>Extract Variable</vt:lpstr>
      <vt:lpstr>Inline</vt:lpstr>
      <vt:lpstr>Move</vt:lpstr>
      <vt:lpstr>Pull Members Up / Push Members Down</vt:lpstr>
      <vt:lpstr>Rename</vt:lpstr>
      <vt:lpstr>Safe Delete</vt:lpstr>
      <vt:lpstr>Debugging</vt:lpstr>
      <vt:lpstr>Debugging</vt:lpstr>
      <vt:lpstr>Settings</vt:lpstr>
      <vt:lpstr>Debugger Configuration Validation</vt:lpstr>
      <vt:lpstr>Breakpoints</vt:lpstr>
      <vt:lpstr>Conditional Breakpoints</vt:lpstr>
      <vt:lpstr>Breakpoints</vt:lpstr>
      <vt:lpstr>Exception Breakpoints</vt:lpstr>
      <vt:lpstr>Debug Tool Window</vt:lpstr>
      <vt:lpstr>Debug Tool Window</vt:lpstr>
      <vt:lpstr>Debugging a Web Application</vt:lpstr>
      <vt:lpstr>DBGp Proxy</vt:lpstr>
      <vt:lpstr>Profiling</vt:lpstr>
      <vt:lpstr>Todo explorer</vt:lpstr>
      <vt:lpstr>Highlighting TODO</vt:lpstr>
      <vt:lpstr>Patterns</vt:lpstr>
      <vt:lpstr>Filtering</vt:lpstr>
      <vt:lpstr>Unit Testing</vt:lpstr>
      <vt:lpstr>Writing PHPUnit tests</vt:lpstr>
      <vt:lpstr>Running PHPUnit tests</vt:lpstr>
      <vt:lpstr>Test-Driven Development (TDD)</vt:lpstr>
      <vt:lpstr>Code Coverage</vt:lpstr>
      <vt:lpstr>JavaScript Unit Testing</vt:lpstr>
      <vt:lpstr>Version Control</vt:lpstr>
      <vt:lpstr>Version Control</vt:lpstr>
      <vt:lpstr>Concepts</vt:lpstr>
      <vt:lpstr>Flavours</vt:lpstr>
      <vt:lpstr>Products all use different terms…</vt:lpstr>
      <vt:lpstr>But they are similar in nature!</vt:lpstr>
      <vt:lpstr>But they are similar in nature!</vt:lpstr>
      <vt:lpstr>Enabling VCS integration</vt:lpstr>
      <vt:lpstr>VCS operations</vt:lpstr>
      <vt:lpstr>Committing Changes</vt:lpstr>
      <vt:lpstr>Viewing History</vt:lpstr>
      <vt:lpstr>Viewing Diff</vt:lpstr>
      <vt:lpstr>Git/Mercurial: Push/Pull</vt:lpstr>
      <vt:lpstr>Changelists</vt:lpstr>
      <vt:lpstr>Local history</vt:lpstr>
      <vt:lpstr>Resources</vt:lpstr>
      <vt:lpstr>Databases</vt:lpstr>
      <vt:lpstr>Connecting to a database (server)</vt:lpstr>
      <vt:lpstr>Database Console</vt:lpstr>
      <vt:lpstr>Table Editor</vt:lpstr>
      <vt:lpstr>Create New Table</vt:lpstr>
      <vt:lpstr>Database tools in PHP</vt:lpstr>
      <vt:lpstr>REST Client, Vagrant, Composer, CmdLine Tools</vt:lpstr>
      <vt:lpstr>Plugins</vt:lpstr>
      <vt:lpstr>TODO what about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PhpStorm Workshop</dc:title>
  <dc:creator>Maarten Balliauw</dc:creator>
  <cp:keywords/>
  <cp:lastModifiedBy>Maarten Balliauw</cp:lastModifiedBy>
  <cp:revision>135</cp:revision>
  <dcterms:created xsi:type="dcterms:W3CDTF">2013-12-30T08:40:32Z</dcterms:created>
  <dcterms:modified xsi:type="dcterms:W3CDTF">2014-01-07T13:33:15Z</dcterms:modified>
</cp:coreProperties>
</file>