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81" r:id="rId2"/>
    <p:sldId id="283" r:id="rId3"/>
    <p:sldId id="284" r:id="rId4"/>
    <p:sldId id="287" r:id="rId5"/>
    <p:sldId id="288" r:id="rId6"/>
    <p:sldId id="290" r:id="rId7"/>
    <p:sldId id="291" r:id="rId8"/>
    <p:sldId id="289" r:id="rId9"/>
    <p:sldId id="292" r:id="rId10"/>
    <p:sldId id="294" r:id="rId11"/>
    <p:sldId id="293" r:id="rId12"/>
    <p:sldId id="295" r:id="rId13"/>
    <p:sldId id="296" r:id="rId14"/>
    <p:sldId id="297" r:id="rId15"/>
    <p:sldId id="298" r:id="rId16"/>
    <p:sldId id="299" r:id="rId17"/>
    <p:sldId id="300" r:id="rId18"/>
    <p:sldId id="301" r:id="rId19"/>
    <p:sldId id="303" r:id="rId20"/>
    <p:sldId id="302" r:id="rId21"/>
    <p:sldId id="304" r:id="rId22"/>
    <p:sldId id="305" r:id="rId23"/>
    <p:sldId id="307" r:id="rId24"/>
    <p:sldId id="306" r:id="rId25"/>
    <p:sldId id="309" r:id="rId26"/>
    <p:sldId id="311" r:id="rId27"/>
    <p:sldId id="308" r:id="rId28"/>
    <p:sldId id="282"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7" r:id="rId44"/>
    <p:sldId id="326" r:id="rId45"/>
    <p:sldId id="328" r:id="rId46"/>
    <p:sldId id="329" r:id="rId47"/>
    <p:sldId id="330" r:id="rId48"/>
    <p:sldId id="331" r:id="rId49"/>
    <p:sldId id="332" r:id="rId50"/>
    <p:sldId id="333" r:id="rId51"/>
    <p:sldId id="334" r:id="rId52"/>
    <p:sldId id="336" r:id="rId53"/>
    <p:sldId id="335" r:id="rId54"/>
    <p:sldId id="338" r:id="rId55"/>
    <p:sldId id="339" r:id="rId56"/>
    <p:sldId id="337" r:id="rId57"/>
    <p:sldId id="341" r:id="rId58"/>
    <p:sldId id="342" r:id="rId59"/>
    <p:sldId id="340" r:id="rId60"/>
    <p:sldId id="343" r:id="rId61"/>
    <p:sldId id="344" r:id="rId62"/>
    <p:sldId id="345" r:id="rId63"/>
    <p:sldId id="346" r:id="rId64"/>
    <p:sldId id="347" r:id="rId65"/>
    <p:sldId id="349" r:id="rId66"/>
    <p:sldId id="348" r:id="rId67"/>
  </p:sldIdLst>
  <p:sldSz cx="11880850" cy="7305675"/>
  <p:notesSz cx="6858000" cy="9144000"/>
  <p:defaultTextStyle>
    <a:defPPr>
      <a:defRPr lang="zh-CN"/>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663300"/>
    <a:srgbClr val="CC3300"/>
    <a:srgbClr val="EE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752" y="-642"/>
      </p:cViewPr>
      <p:guideLst>
        <p:guide orient="horz" pos="2301"/>
        <p:guide pos="37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F5D9D4-FC0B-4D71-B8C2-A21B8C15B515}" type="datetimeFigureOut">
              <a:rPr lang="zh-CN" altLang="en-US" smtClean="0"/>
              <a:t>2019/3/29 Friday</a:t>
            </a:fld>
            <a:endParaRPr lang="zh-CN" altLang="en-US"/>
          </a:p>
        </p:txBody>
      </p:sp>
      <p:sp>
        <p:nvSpPr>
          <p:cNvPr id="4" name="幻灯片图像占位符 3"/>
          <p:cNvSpPr>
            <a:spLocks noGrp="1" noRot="1" noChangeAspect="1"/>
          </p:cNvSpPr>
          <p:nvPr>
            <p:ph type="sldImg" idx="2"/>
          </p:nvPr>
        </p:nvSpPr>
        <p:spPr>
          <a:xfrm>
            <a:off x="641350" y="685800"/>
            <a:ext cx="55753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B0653-FC23-40F5-8110-C975952C3ED3}" type="slidenum">
              <a:rPr lang="zh-CN" altLang="en-US" smtClean="0"/>
              <a:t>‹#›</a:t>
            </a:fld>
            <a:endParaRPr lang="zh-CN" altLang="en-US"/>
          </a:p>
        </p:txBody>
      </p:sp>
    </p:spTree>
    <p:extLst>
      <p:ext uri="{BB962C8B-B14F-4D97-AF65-F5344CB8AC3E}">
        <p14:creationId xmlns:p14="http://schemas.microsoft.com/office/powerpoint/2010/main" val="331865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85107" y="1195629"/>
            <a:ext cx="8910638" cy="2543457"/>
          </a:xfrm>
        </p:spPr>
        <p:txBody>
          <a:bodyPr anchor="b"/>
          <a:lstStyle>
            <a:lvl1pPr algn="ctr">
              <a:defRPr sz="5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485107" y="3837171"/>
            <a:ext cx="8910638" cy="1763847"/>
          </a:xfrm>
        </p:spPr>
        <p:txBody>
          <a:bodyPr/>
          <a:lstStyle>
            <a:lvl1pPr marL="0" indent="0" algn="ctr">
              <a:buNone/>
              <a:defRPr sz="2300"/>
            </a:lvl1pPr>
            <a:lvl2pPr marL="434557" indent="0" algn="ctr">
              <a:buNone/>
              <a:defRPr sz="1900"/>
            </a:lvl2pPr>
            <a:lvl3pPr marL="869114" indent="0" algn="ctr">
              <a:buNone/>
              <a:defRPr sz="1700"/>
            </a:lvl3pPr>
            <a:lvl4pPr marL="1303672" indent="0" algn="ctr">
              <a:buNone/>
              <a:defRPr sz="1500"/>
            </a:lvl4pPr>
            <a:lvl5pPr marL="1738229" indent="0" algn="ctr">
              <a:buNone/>
              <a:defRPr sz="1500"/>
            </a:lvl5pPr>
            <a:lvl6pPr marL="2172786" indent="0" algn="ctr">
              <a:buNone/>
              <a:defRPr sz="1500"/>
            </a:lvl6pPr>
            <a:lvl7pPr marL="2607343" indent="0" algn="ctr">
              <a:buNone/>
              <a:defRPr sz="1500"/>
            </a:lvl7pPr>
            <a:lvl8pPr marL="3041900" indent="0" algn="ctr">
              <a:buNone/>
              <a:defRPr sz="1500"/>
            </a:lvl8pPr>
            <a:lvl9pPr marL="3476457"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8464247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5093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2235" y="388961"/>
            <a:ext cx="2561808" cy="619122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6810" y="388961"/>
            <a:ext cx="7536914" cy="619122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02431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562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矩形 9"/>
          <p:cNvSpPr/>
          <p:nvPr userDrawn="1"/>
        </p:nvSpPr>
        <p:spPr>
          <a:xfrm>
            <a:off x="326074" y="278444"/>
            <a:ext cx="1122870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799" y="-258390"/>
            <a:ext cx="1829952" cy="1551520"/>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010833" y="-258391"/>
            <a:ext cx="2756722" cy="2337279"/>
          </a:xfrm>
          <a:prstGeom prst="rect">
            <a:avLst/>
          </a:prstGeom>
        </p:spPr>
      </p:pic>
    </p:spTree>
    <p:extLst>
      <p:ext uri="{BB962C8B-B14F-4D97-AF65-F5344CB8AC3E}">
        <p14:creationId xmlns:p14="http://schemas.microsoft.com/office/powerpoint/2010/main" val="301122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6808"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014680"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351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356" y="388960"/>
            <a:ext cx="10247233" cy="141209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8358" y="1790906"/>
            <a:ext cx="5026156"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4" name="Content Placeholder 3"/>
          <p:cNvSpPr>
            <a:spLocks noGrp="1"/>
          </p:cNvSpPr>
          <p:nvPr>
            <p:ph sz="half" idx="2"/>
          </p:nvPr>
        </p:nvSpPr>
        <p:spPr>
          <a:xfrm>
            <a:off x="818358" y="2668601"/>
            <a:ext cx="5026156"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14682" y="1790906"/>
            <a:ext cx="5050909"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6" name="Content Placeholder 5"/>
          <p:cNvSpPr>
            <a:spLocks noGrp="1"/>
          </p:cNvSpPr>
          <p:nvPr>
            <p:ph sz="quarter" idx="4"/>
          </p:nvPr>
        </p:nvSpPr>
        <p:spPr>
          <a:xfrm>
            <a:off x="6014682" y="2668601"/>
            <a:ext cx="5050909"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74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0C3213-98A9-4E0F-99D5-C6FB5FA393A0}"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70222" y="-490410"/>
            <a:ext cx="1235325" cy="1327705"/>
          </a:xfrm>
          <a:prstGeom prst="rect">
            <a:avLst/>
          </a:prstGeom>
        </p:spPr>
      </p:pic>
      <p:cxnSp>
        <p:nvCxnSpPr>
          <p:cNvPr id="10" name="直接连接符 9"/>
          <p:cNvCxnSpPr>
            <a:stCxn id="6" idx="2"/>
          </p:cNvCxnSpPr>
          <p:nvPr userDrawn="1"/>
        </p:nvCxnSpPr>
        <p:spPr>
          <a:xfrm>
            <a:off x="247440" y="837295"/>
            <a:ext cx="11449755" cy="0"/>
          </a:xfrm>
          <a:prstGeom prst="line">
            <a:avLst/>
          </a:prstGeom>
          <a:ln w="19050">
            <a:solidFill>
              <a:schemeClr val="accent4">
                <a:lumMod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矩形 7"/>
          <p:cNvSpPr/>
          <p:nvPr userDrawn="1"/>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0083433" y="-472148"/>
            <a:ext cx="2755726" cy="233727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67195" y="4465218"/>
            <a:ext cx="6257029" cy="3044592"/>
          </a:xfrm>
          <a:prstGeom prst="rect">
            <a:avLst/>
          </a:prstGeom>
          <a:ln>
            <a:solidFill>
              <a:srgbClr val="DDDDDD"/>
            </a:solidFill>
          </a:ln>
        </p:spPr>
      </p:pic>
    </p:spTree>
    <p:extLst>
      <p:ext uri="{BB962C8B-B14F-4D97-AF65-F5344CB8AC3E}">
        <p14:creationId xmlns:p14="http://schemas.microsoft.com/office/powerpoint/2010/main" val="10882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0910" y="1051884"/>
            <a:ext cx="6014680" cy="519176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42198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50910" y="1051884"/>
            <a:ext cx="6014680" cy="5191765"/>
          </a:xfrm>
        </p:spPr>
        <p:txBody>
          <a:bodyPr anchor="t"/>
          <a:lstStyle>
            <a:lvl1pPr marL="0" indent="0">
              <a:buNone/>
              <a:defRPr sz="3000"/>
            </a:lvl1pPr>
            <a:lvl2pPr marL="434557" indent="0">
              <a:buNone/>
              <a:defRPr sz="2700"/>
            </a:lvl2pPr>
            <a:lvl3pPr marL="869114" indent="0">
              <a:buNone/>
              <a:defRPr sz="2300"/>
            </a:lvl3pPr>
            <a:lvl4pPr marL="1303672" indent="0">
              <a:buNone/>
              <a:defRPr sz="1900"/>
            </a:lvl4pPr>
            <a:lvl5pPr marL="1738229" indent="0">
              <a:buNone/>
              <a:defRPr sz="1900"/>
            </a:lvl5pPr>
            <a:lvl6pPr marL="2172786" indent="0">
              <a:buNone/>
              <a:defRPr sz="1900"/>
            </a:lvl6pPr>
            <a:lvl7pPr marL="2607343" indent="0">
              <a:buNone/>
              <a:defRPr sz="1900"/>
            </a:lvl7pPr>
            <a:lvl8pPr marL="3041900" indent="0">
              <a:buNone/>
              <a:defRPr sz="1900"/>
            </a:lvl8pPr>
            <a:lvl9pPr marL="3476457" indent="0">
              <a:buNone/>
              <a:defRPr sz="19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9435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DCC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809" y="388960"/>
            <a:ext cx="10247233" cy="1412092"/>
          </a:xfrm>
          <a:prstGeom prst="rect">
            <a:avLst/>
          </a:prstGeom>
        </p:spPr>
        <p:txBody>
          <a:bodyPr vert="horz" lIns="115882" tIns="57941" rIns="115882" bIns="5794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6809" y="1944798"/>
            <a:ext cx="10247233" cy="4635384"/>
          </a:xfrm>
          <a:prstGeom prst="rect">
            <a:avLst/>
          </a:prstGeom>
        </p:spPr>
        <p:txBody>
          <a:bodyPr vert="horz" lIns="115882" tIns="57941" rIns="115882" bIns="57941"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16808" y="6771279"/>
            <a:ext cx="2673192" cy="388960"/>
          </a:xfrm>
          <a:prstGeom prst="rect">
            <a:avLst/>
          </a:prstGeom>
        </p:spPr>
        <p:txBody>
          <a:bodyPr vert="horz" lIns="115882" tIns="57941" rIns="115882" bIns="57941" rtlCol="0" anchor="ctr"/>
          <a:lstStyle>
            <a:lvl1pPr algn="l">
              <a:defRPr sz="1100">
                <a:solidFill>
                  <a:schemeClr val="tx1">
                    <a:tint val="75000"/>
                  </a:schemeClr>
                </a:solidFill>
              </a:defRPr>
            </a:lvl1p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3"/>
          </p:nvPr>
        </p:nvSpPr>
        <p:spPr>
          <a:xfrm>
            <a:off x="3935532" y="6771279"/>
            <a:ext cx="4009787" cy="388960"/>
          </a:xfrm>
          <a:prstGeom prst="rect">
            <a:avLst/>
          </a:prstGeom>
        </p:spPr>
        <p:txBody>
          <a:bodyPr vert="horz" lIns="115882" tIns="57941" rIns="115882" bIns="57941" rtlCol="0" anchor="ctr"/>
          <a:lstStyle>
            <a:lvl1pPr algn="ctr">
              <a:defRPr sz="11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390850" y="6771279"/>
            <a:ext cx="2673192" cy="388960"/>
          </a:xfrm>
          <a:prstGeom prst="rect">
            <a:avLst/>
          </a:prstGeom>
        </p:spPr>
        <p:txBody>
          <a:bodyPr vert="horz" lIns="115882" tIns="57941" rIns="115882" bIns="57941" rtlCol="0" anchor="ctr"/>
          <a:lstStyle>
            <a:lvl1pPr algn="r">
              <a:defRPr sz="1100">
                <a:solidFill>
                  <a:schemeClr val="tx1">
                    <a:tint val="75000"/>
                  </a:schemeClr>
                </a:solidFill>
              </a:defRPr>
            </a:lvl1p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49109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869114"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17279" indent="-217279" algn="l" defTabSz="869114" rtl="0" eaLnBrk="1" latinLnBrk="0" hangingPunct="1">
        <a:lnSpc>
          <a:spcPct val="90000"/>
        </a:lnSpc>
        <a:spcBef>
          <a:spcPts val="950"/>
        </a:spcBef>
        <a:buFont typeface="Arial" panose="020B0604020202020204" pitchFamily="34" charset="0"/>
        <a:buChar char="•"/>
        <a:defRPr sz="2700" kern="1200">
          <a:solidFill>
            <a:schemeClr val="tx1"/>
          </a:solidFill>
          <a:latin typeface="+mn-lt"/>
          <a:ea typeface="+mn-ea"/>
          <a:cs typeface="+mn-cs"/>
        </a:defRPr>
      </a:lvl1pPr>
      <a:lvl2pPr marL="651836" indent="-217279" algn="l" defTabSz="869114"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6393" indent="-217279" algn="l" defTabSz="869114"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950"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5507"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90064"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24622"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9179"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93736"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3.emf"/></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qtcn.org/bbs/read-htm-tid-1075.htm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t.io/" TargetMode="Externa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849" y="1330037"/>
            <a:ext cx="4322618"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a:t>
            </a:r>
            <a:r>
              <a:rPr lang="zh-CN" altLang="zh-CN" sz="4800" b="1" dirty="0" smtClean="0">
                <a:solidFill>
                  <a:srgbClr val="663300"/>
                </a:solidFill>
              </a:rPr>
              <a:t>章</a:t>
            </a:r>
            <a:r>
              <a:rPr lang="en-US" altLang="zh-CN" sz="4800" b="1" dirty="0">
                <a:solidFill>
                  <a:srgbClr val="663300"/>
                </a:solidFill>
              </a:rPr>
              <a:t> </a:t>
            </a:r>
            <a:r>
              <a:rPr lang="en-US" altLang="zh-CN" sz="4800" b="1" dirty="0" smtClean="0">
                <a:solidFill>
                  <a:srgbClr val="663300"/>
                </a:solidFill>
              </a:rPr>
              <a:t> </a:t>
            </a:r>
            <a:r>
              <a:rPr lang="en-US" altLang="zh-CN" sz="4800" b="1" dirty="0" err="1" smtClean="0">
                <a:solidFill>
                  <a:srgbClr val="663300"/>
                </a:solidFill>
              </a:rPr>
              <a:t>Qt</a:t>
            </a:r>
            <a:r>
              <a:rPr lang="zh-CN" altLang="zh-CN" sz="4800" b="1" dirty="0" smtClean="0">
                <a:solidFill>
                  <a:srgbClr val="663300"/>
                </a:solidFill>
              </a:rPr>
              <a:t>概述</a:t>
            </a:r>
            <a:endParaRPr lang="zh-CN" altLang="zh-CN" sz="4800" b="1" dirty="0">
              <a:solidFill>
                <a:srgbClr val="663300"/>
              </a:solidFill>
            </a:endParaRPr>
          </a:p>
        </p:txBody>
      </p:sp>
      <p:sp>
        <p:nvSpPr>
          <p:cNvPr id="3" name="TextBox 2"/>
          <p:cNvSpPr txBox="1"/>
          <p:nvPr/>
        </p:nvSpPr>
        <p:spPr>
          <a:xfrm>
            <a:off x="5902035" y="2945080"/>
            <a:ext cx="4108863" cy="646331"/>
          </a:xfrm>
          <a:prstGeom prst="rect">
            <a:avLst/>
          </a:prstGeom>
          <a:noFill/>
        </p:spPr>
        <p:txBody>
          <a:bodyPr wrap="square" rtlCol="0">
            <a:spAutoFit/>
          </a:bodyPr>
          <a:lstStyle/>
          <a:p>
            <a:r>
              <a:rPr lang="en-US" altLang="zh-CN" sz="3600" b="1" dirty="0" smtClean="0"/>
              <a:t>——</a:t>
            </a:r>
            <a:r>
              <a:rPr lang="zh-CN" altLang="zh-CN" sz="3600" b="1" dirty="0" smtClean="0"/>
              <a:t>什么</a:t>
            </a:r>
            <a:r>
              <a:rPr lang="zh-CN" altLang="zh-CN" sz="3600" b="1" dirty="0"/>
              <a:t>是</a:t>
            </a:r>
            <a:r>
              <a:rPr lang="en-US" altLang="zh-CN" sz="3600" b="1" dirty="0" err="1" smtClean="0"/>
              <a:t>Qt</a:t>
            </a:r>
            <a:endParaRPr lang="zh-CN" altLang="zh-CN" sz="3600" b="1" dirty="0"/>
          </a:p>
        </p:txBody>
      </p:sp>
    </p:spTree>
    <p:extLst>
      <p:ext uri="{BB962C8B-B14F-4D97-AF65-F5344CB8AC3E}">
        <p14:creationId xmlns:p14="http://schemas.microsoft.com/office/powerpoint/2010/main" val="48963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19750" y="1654189"/>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33081" y="1393714"/>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62250" y="1750149"/>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5286" y="824490"/>
            <a:ext cx="939645" cy="1112796"/>
          </a:xfrm>
          <a:prstGeom prst="rect">
            <a:avLst/>
          </a:prstGeom>
        </p:spPr>
      </p:pic>
      <p:sp>
        <p:nvSpPr>
          <p:cNvPr id="25" name="TextBox 5"/>
          <p:cNvSpPr txBox="1"/>
          <p:nvPr/>
        </p:nvSpPr>
        <p:spPr>
          <a:xfrm>
            <a:off x="4783011" y="3833527"/>
            <a:ext cx="2359059" cy="518595"/>
          </a:xfrm>
          <a:prstGeom prst="rect">
            <a:avLst/>
          </a:prstGeom>
          <a:noFill/>
        </p:spPr>
        <p:txBody>
          <a:bodyPr wrap="square" lIns="86863" tIns="43430" rIns="86863" bIns="43430" rtlCol="0">
            <a:spAutoFit/>
          </a:bodyPr>
          <a:lstStyle/>
          <a:p>
            <a:r>
              <a:rPr lang="zh-CN" altLang="zh-CN" sz="2800" b="1" dirty="0"/>
              <a:t>安装</a:t>
            </a:r>
            <a:r>
              <a:rPr lang="en-US" altLang="zh-CN" sz="2800" b="1" dirty="0" err="1"/>
              <a:t>Qt</a:t>
            </a:r>
            <a:r>
              <a:rPr lang="en-US" altLang="zh-CN" sz="2800" b="1" dirty="0"/>
              <a:t> 5.11</a:t>
            </a:r>
            <a:endParaRPr lang="zh-CN" altLang="zh-CN" sz="2800" b="1" dirty="0"/>
          </a:p>
        </p:txBody>
      </p:sp>
    </p:spTree>
    <p:extLst>
      <p:ext uri="{BB962C8B-B14F-4D97-AF65-F5344CB8AC3E}">
        <p14:creationId xmlns:p14="http://schemas.microsoft.com/office/powerpoint/2010/main" val="84079193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739579" cy="461665"/>
          </a:xfrm>
          <a:prstGeom prst="rect">
            <a:avLst/>
          </a:prstGeom>
        </p:spPr>
        <p:txBody>
          <a:bodyPr wrap="none">
            <a:spAutoFit/>
          </a:bodyPr>
          <a:lstStyle/>
          <a:p>
            <a:r>
              <a:rPr lang="zh-CN" altLang="zh-CN" sz="2400" b="1" dirty="0"/>
              <a:t>安装</a:t>
            </a:r>
            <a:r>
              <a:rPr lang="en-US" altLang="zh-CN" sz="2400" b="1" dirty="0" err="1"/>
              <a:t>Qt</a:t>
            </a:r>
            <a:r>
              <a:rPr lang="en-US" altLang="zh-CN" sz="2400" b="1" dirty="0"/>
              <a:t> 5.11</a:t>
            </a:r>
            <a:endParaRPr lang="zh-CN" altLang="zh-CN" sz="2400" b="1" dirty="0"/>
          </a:p>
        </p:txBody>
      </p:sp>
      <p:sp>
        <p:nvSpPr>
          <p:cNvPr id="3" name="TextBox 2"/>
          <p:cNvSpPr txBox="1"/>
          <p:nvPr/>
        </p:nvSpPr>
        <p:spPr>
          <a:xfrm>
            <a:off x="840419" y="1045029"/>
            <a:ext cx="10322386" cy="615553"/>
          </a:xfrm>
          <a:prstGeom prst="rect">
            <a:avLst/>
          </a:prstGeom>
          <a:noFill/>
        </p:spPr>
        <p:txBody>
          <a:bodyPr wrap="square" rtlCol="0">
            <a:spAutoFit/>
          </a:bodyPr>
          <a:lstStyle/>
          <a:p>
            <a:r>
              <a:rPr lang="zh-CN" altLang="zh-CN" dirty="0"/>
              <a:t>双击启动安装向导，加入</a:t>
            </a:r>
            <a:r>
              <a:rPr lang="en-US" altLang="zh-CN" dirty="0"/>
              <a:t>Qt5.11.1</a:t>
            </a:r>
            <a:r>
              <a:rPr lang="zh-CN" altLang="zh-CN" dirty="0"/>
              <a:t>的安装欢迎页面，如图</a:t>
            </a:r>
            <a:r>
              <a:rPr lang="en-US" altLang="zh-CN" dirty="0"/>
              <a:t>1.3</a:t>
            </a:r>
            <a:r>
              <a:rPr lang="zh-CN" altLang="zh-CN" dirty="0"/>
              <a:t>所示。</a:t>
            </a:r>
          </a:p>
          <a:p>
            <a:r>
              <a:rPr lang="zh-CN" altLang="zh-CN" dirty="0"/>
              <a:t>单击“</a:t>
            </a:r>
            <a:r>
              <a:rPr lang="en-US" altLang="zh-CN" dirty="0"/>
              <a:t>Next</a:t>
            </a:r>
            <a:r>
              <a:rPr lang="zh-CN" altLang="zh-CN" dirty="0"/>
              <a:t>”按钮，出现如图</a:t>
            </a:r>
            <a:r>
              <a:rPr lang="en-US" altLang="zh-CN" dirty="0"/>
              <a:t>1.4</a:t>
            </a:r>
            <a:r>
              <a:rPr lang="zh-CN" altLang="zh-CN" dirty="0"/>
              <a:t>示界面要求输入</a:t>
            </a:r>
            <a:r>
              <a:rPr lang="en-US" altLang="zh-CN" dirty="0" err="1"/>
              <a:t>Qt</a:t>
            </a:r>
            <a:r>
              <a:rPr lang="zh-CN" altLang="zh-CN" dirty="0"/>
              <a:t>免费账号，并设置密码</a:t>
            </a:r>
            <a:r>
              <a:rPr lang="zh-CN" altLang="zh-CN" dirty="0" smtClean="0"/>
              <a:t>。</a:t>
            </a:r>
            <a:endParaRPr lang="zh-CN" altLang="zh-CN"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208" y="1806987"/>
            <a:ext cx="3804778" cy="4237842"/>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072" y="1806987"/>
            <a:ext cx="3797349" cy="42378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31591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5"/>
          <p:cNvSpPr>
            <a:spLocks noChangeArrowheads="1"/>
          </p:cNvSpPr>
          <p:nvPr/>
        </p:nvSpPr>
        <p:spPr bwMode="auto">
          <a:xfrm>
            <a:off x="0" y="58166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8439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739579" cy="461665"/>
          </a:xfrm>
          <a:prstGeom prst="rect">
            <a:avLst/>
          </a:prstGeom>
        </p:spPr>
        <p:txBody>
          <a:bodyPr wrap="none">
            <a:spAutoFit/>
          </a:bodyPr>
          <a:lstStyle/>
          <a:p>
            <a:r>
              <a:rPr lang="zh-CN" altLang="zh-CN" sz="2400" b="1" dirty="0"/>
              <a:t>安装</a:t>
            </a:r>
            <a:r>
              <a:rPr lang="en-US" altLang="zh-CN" sz="2400" b="1" dirty="0" err="1"/>
              <a:t>Qt</a:t>
            </a:r>
            <a:r>
              <a:rPr lang="en-US" altLang="zh-CN" sz="2400" b="1" dirty="0"/>
              <a:t> 5.11</a:t>
            </a:r>
            <a:endParaRPr lang="zh-CN" altLang="zh-CN" sz="2400" b="1" dirty="0"/>
          </a:p>
        </p:txBody>
      </p:sp>
      <p:sp>
        <p:nvSpPr>
          <p:cNvPr id="3" name="TextBox 2"/>
          <p:cNvSpPr txBox="1"/>
          <p:nvPr/>
        </p:nvSpPr>
        <p:spPr>
          <a:xfrm>
            <a:off x="840419" y="997527"/>
            <a:ext cx="10144256" cy="1200329"/>
          </a:xfrm>
          <a:prstGeom prst="rect">
            <a:avLst/>
          </a:prstGeom>
          <a:noFill/>
        </p:spPr>
        <p:txBody>
          <a:bodyPr wrap="square" rtlCol="0">
            <a:spAutoFit/>
          </a:bodyPr>
          <a:lstStyle/>
          <a:p>
            <a:pPr indent="450850"/>
            <a:r>
              <a:rPr lang="zh-CN" altLang="zh-CN" sz="1800" dirty="0"/>
              <a:t>单击“</a:t>
            </a:r>
            <a:r>
              <a:rPr lang="en-US" altLang="zh-CN" sz="1800" dirty="0"/>
              <a:t>Next</a:t>
            </a:r>
            <a:r>
              <a:rPr lang="zh-CN" altLang="zh-CN" sz="1800" dirty="0"/>
              <a:t>”按钮，进入“设置</a:t>
            </a:r>
            <a:r>
              <a:rPr lang="en-US" altLang="zh-CN" sz="1800" dirty="0"/>
              <a:t>-Qt5.11.1</a:t>
            </a:r>
            <a:r>
              <a:rPr lang="zh-CN" altLang="zh-CN" sz="1800" dirty="0"/>
              <a:t>”页。单击“下一步”按钮，进入“安装文件夹”页，系统列出</a:t>
            </a:r>
            <a:r>
              <a:rPr lang="en-US" altLang="zh-CN" sz="1800" dirty="0" err="1"/>
              <a:t>Qt</a:t>
            </a:r>
            <a:r>
              <a:rPr lang="zh-CN" altLang="zh-CN" sz="1800" dirty="0"/>
              <a:t>的默认安装路径，用户可以修改，并勾选“</a:t>
            </a:r>
            <a:r>
              <a:rPr lang="en-US" altLang="zh-CN" sz="1800" dirty="0"/>
              <a:t>Associate common file types with </a:t>
            </a:r>
            <a:r>
              <a:rPr lang="en-US" altLang="zh-CN" sz="1800" dirty="0" err="1"/>
              <a:t>Qt</a:t>
            </a:r>
            <a:r>
              <a:rPr lang="en-US" altLang="zh-CN" sz="1800" dirty="0"/>
              <a:t> Creator.</a:t>
            </a:r>
            <a:r>
              <a:rPr lang="zh-CN" altLang="zh-CN" sz="1800" dirty="0"/>
              <a:t>”复选框，如图</a:t>
            </a:r>
            <a:r>
              <a:rPr lang="en-US" altLang="zh-CN" sz="1800" dirty="0"/>
              <a:t>1.5</a:t>
            </a:r>
            <a:r>
              <a:rPr lang="zh-CN" altLang="zh-CN" sz="1800" dirty="0"/>
              <a:t>所示。单击“下一步”按钮，在接下来的“选择组件”页，单击“全选”按钮选择安装全部组件，如图</a:t>
            </a:r>
            <a:r>
              <a:rPr lang="en-US" altLang="zh-CN" sz="1800" dirty="0"/>
              <a:t>1.6</a:t>
            </a:r>
            <a:r>
              <a:rPr lang="zh-CN" altLang="zh-CN" sz="1800" dirty="0"/>
              <a:t>所示</a:t>
            </a:r>
            <a:r>
              <a:rPr lang="zh-CN" altLang="zh-CN" sz="1800" dirty="0" smtClean="0"/>
              <a:t>。</a:t>
            </a:r>
            <a:endParaRPr lang="zh-CN" altLang="zh-CN" sz="1800" dirty="0"/>
          </a:p>
        </p:txBody>
      </p:sp>
      <p:pic>
        <p:nvPicPr>
          <p:cNvPr id="4098"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208" y="2197855"/>
            <a:ext cx="3954483" cy="4417899"/>
          </a:xfrm>
          <a:prstGeom prst="rect">
            <a:avLst/>
          </a:prstGeom>
          <a:noFill/>
          <a:extLst>
            <a:ext uri="{909E8E84-426E-40DD-AFC4-6F175D3DCCD1}">
              <a14:hiddenFill xmlns:a14="http://schemas.microsoft.com/office/drawing/2010/main">
                <a:solidFill>
                  <a:srgbClr val="FFFFFF"/>
                </a:solidFill>
              </a14:hiddenFill>
            </a:ext>
          </a:extLst>
        </p:spPr>
      </p:pic>
      <p:pic>
        <p:nvPicPr>
          <p:cNvPr id="409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917" y="2197856"/>
            <a:ext cx="3966359" cy="44366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32734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5"/>
          <p:cNvSpPr>
            <a:spLocks noChangeArrowheads="1"/>
          </p:cNvSpPr>
          <p:nvPr/>
        </p:nvSpPr>
        <p:spPr bwMode="auto">
          <a:xfrm>
            <a:off x="0" y="59690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3147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739579" cy="461665"/>
          </a:xfrm>
          <a:prstGeom prst="rect">
            <a:avLst/>
          </a:prstGeom>
        </p:spPr>
        <p:txBody>
          <a:bodyPr wrap="none">
            <a:spAutoFit/>
          </a:bodyPr>
          <a:lstStyle/>
          <a:p>
            <a:r>
              <a:rPr lang="zh-CN" altLang="zh-CN" sz="2400" b="1" dirty="0"/>
              <a:t>安装</a:t>
            </a:r>
            <a:r>
              <a:rPr lang="en-US" altLang="zh-CN" sz="2400" b="1" dirty="0" err="1"/>
              <a:t>Qt</a:t>
            </a:r>
            <a:r>
              <a:rPr lang="en-US" altLang="zh-CN" sz="2400" b="1" dirty="0"/>
              <a:t> 5.11</a:t>
            </a:r>
            <a:endParaRPr lang="zh-CN" altLang="zh-CN" sz="2400" b="1" dirty="0"/>
          </a:p>
        </p:txBody>
      </p:sp>
      <p:sp>
        <p:nvSpPr>
          <p:cNvPr id="3" name="TextBox 2"/>
          <p:cNvSpPr txBox="1"/>
          <p:nvPr/>
        </p:nvSpPr>
        <p:spPr>
          <a:xfrm>
            <a:off x="724395" y="1009403"/>
            <a:ext cx="10474036" cy="923330"/>
          </a:xfrm>
          <a:prstGeom prst="rect">
            <a:avLst/>
          </a:prstGeom>
          <a:noFill/>
        </p:spPr>
        <p:txBody>
          <a:bodyPr wrap="square" rtlCol="0">
            <a:spAutoFit/>
          </a:bodyPr>
          <a:lstStyle/>
          <a:p>
            <a:pPr indent="450850"/>
            <a:r>
              <a:rPr lang="zh-CN" altLang="zh-CN" sz="1800" dirty="0"/>
              <a:t>单击“</a:t>
            </a:r>
            <a:r>
              <a:rPr lang="en-US" altLang="zh-CN" sz="1800" dirty="0"/>
              <a:t>Next</a:t>
            </a:r>
            <a:r>
              <a:rPr lang="zh-CN" altLang="zh-CN" sz="1800" dirty="0"/>
              <a:t>”按钮，在“许可协议”页，选中“</a:t>
            </a:r>
            <a:r>
              <a:rPr lang="en-US" altLang="zh-CN" sz="1800" dirty="0"/>
              <a:t>I have read and agree to the terms contained in the license agreements.</a:t>
            </a:r>
            <a:r>
              <a:rPr lang="zh-CN" altLang="zh-CN" sz="1800" dirty="0"/>
              <a:t>”接受许可协议，如图</a:t>
            </a:r>
            <a:r>
              <a:rPr lang="en-US" altLang="zh-CN" sz="1800" dirty="0"/>
              <a:t>1.7</a:t>
            </a:r>
            <a:r>
              <a:rPr lang="zh-CN" altLang="zh-CN" sz="1800" dirty="0"/>
              <a:t>所示。</a:t>
            </a:r>
          </a:p>
          <a:p>
            <a:pPr indent="450850"/>
            <a:r>
              <a:rPr lang="zh-CN" altLang="zh-CN" sz="1800" dirty="0"/>
              <a:t>单击“下一步”按钮，进入</a:t>
            </a:r>
            <a:r>
              <a:rPr lang="en-US" altLang="zh-CN" sz="1800" dirty="0" err="1"/>
              <a:t>Qt</a:t>
            </a:r>
            <a:r>
              <a:rPr lang="zh-CN" altLang="zh-CN" sz="1800" dirty="0"/>
              <a:t>开始菜单快捷方式，可修改系统默认的</a:t>
            </a:r>
            <a:r>
              <a:rPr lang="en-US" altLang="zh-CN" sz="1800" dirty="0" err="1"/>
              <a:t>Qt</a:t>
            </a:r>
            <a:r>
              <a:rPr lang="zh-CN" altLang="zh-CN" sz="1800" dirty="0"/>
              <a:t>开始菜单，如图</a:t>
            </a:r>
            <a:r>
              <a:rPr lang="en-US" altLang="zh-CN" sz="1800" dirty="0"/>
              <a:t>1.8</a:t>
            </a:r>
            <a:r>
              <a:rPr lang="zh-CN" altLang="zh-CN" sz="1800" dirty="0"/>
              <a:t>所示</a:t>
            </a:r>
            <a:r>
              <a:rPr lang="zh-CN" altLang="zh-CN" sz="1800" dirty="0" smtClean="0"/>
              <a:t>。</a:t>
            </a:r>
            <a:endParaRPr lang="zh-CN" altLang="zh-CN" sz="1800" dirty="0"/>
          </a:p>
        </p:txBody>
      </p:sp>
      <p:pic>
        <p:nvPicPr>
          <p:cNvPr id="5122"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389" y="2099272"/>
            <a:ext cx="3823014" cy="4271870"/>
          </a:xfrm>
          <a:prstGeom prst="rect">
            <a:avLst/>
          </a:prstGeom>
          <a:noFill/>
          <a:extLst>
            <a:ext uri="{909E8E84-426E-40DD-AFC4-6F175D3DCCD1}">
              <a14:hiddenFill xmlns:a14="http://schemas.microsoft.com/office/drawing/2010/main">
                <a:solidFill>
                  <a:srgbClr val="FFFFFF"/>
                </a:solidFill>
              </a14:hiddenFill>
            </a:ext>
          </a:extLst>
        </p:spPr>
      </p:pic>
      <p:pic>
        <p:nvPicPr>
          <p:cNvPr id="5121"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292" y="2111271"/>
            <a:ext cx="3798513" cy="42598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317817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5"/>
          <p:cNvSpPr>
            <a:spLocks noChangeArrowheads="1"/>
          </p:cNvSpPr>
          <p:nvPr/>
        </p:nvSpPr>
        <p:spPr bwMode="auto">
          <a:xfrm>
            <a:off x="0" y="58166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1204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739579" cy="461665"/>
          </a:xfrm>
          <a:prstGeom prst="rect">
            <a:avLst/>
          </a:prstGeom>
        </p:spPr>
        <p:txBody>
          <a:bodyPr wrap="none">
            <a:spAutoFit/>
          </a:bodyPr>
          <a:lstStyle/>
          <a:p>
            <a:r>
              <a:rPr lang="zh-CN" altLang="zh-CN" sz="2400" b="1" dirty="0"/>
              <a:t>安装</a:t>
            </a:r>
            <a:r>
              <a:rPr lang="en-US" altLang="zh-CN" sz="2400" b="1" dirty="0" err="1"/>
              <a:t>Qt</a:t>
            </a:r>
            <a:r>
              <a:rPr lang="en-US" altLang="zh-CN" sz="2400" b="1" dirty="0"/>
              <a:t> 5.11</a:t>
            </a:r>
            <a:endParaRPr lang="zh-CN" altLang="zh-CN" sz="2400" b="1" dirty="0"/>
          </a:p>
        </p:txBody>
      </p:sp>
      <p:sp>
        <p:nvSpPr>
          <p:cNvPr id="3" name="TextBox 2"/>
          <p:cNvSpPr txBox="1"/>
          <p:nvPr/>
        </p:nvSpPr>
        <p:spPr>
          <a:xfrm>
            <a:off x="1021277" y="1021278"/>
            <a:ext cx="10319658" cy="646331"/>
          </a:xfrm>
          <a:prstGeom prst="rect">
            <a:avLst/>
          </a:prstGeom>
          <a:noFill/>
        </p:spPr>
        <p:txBody>
          <a:bodyPr wrap="square" rtlCol="0">
            <a:spAutoFit/>
          </a:bodyPr>
          <a:lstStyle/>
          <a:p>
            <a:r>
              <a:rPr lang="zh-CN" altLang="zh-CN" sz="1800" dirty="0"/>
              <a:t>单击“下一步”按钮，进入“已做好安装准备”页，如图</a:t>
            </a:r>
            <a:r>
              <a:rPr lang="en-US" altLang="zh-CN" sz="1800" dirty="0"/>
              <a:t>1.9</a:t>
            </a:r>
            <a:r>
              <a:rPr lang="zh-CN" altLang="zh-CN" sz="1800" dirty="0"/>
              <a:t>所示。</a:t>
            </a:r>
          </a:p>
          <a:p>
            <a:r>
              <a:rPr lang="zh-CN" altLang="zh-CN" sz="1800" dirty="0"/>
              <a:t>单击“安装”按钮，系统开始进行安装，如图</a:t>
            </a:r>
            <a:r>
              <a:rPr lang="en-US" altLang="zh-CN" sz="1800" dirty="0"/>
              <a:t>1.10</a:t>
            </a:r>
            <a:r>
              <a:rPr lang="zh-CN" altLang="zh-CN" sz="1800" dirty="0"/>
              <a:t>所示</a:t>
            </a:r>
            <a:r>
              <a:rPr lang="zh-CN" altLang="zh-CN" sz="1800" dirty="0" smtClean="0"/>
              <a:t>。</a:t>
            </a:r>
            <a:endParaRPr lang="zh-CN" altLang="zh-CN" sz="1800" dirty="0"/>
          </a:p>
        </p:txBody>
      </p:sp>
      <p:pic>
        <p:nvPicPr>
          <p:cNvPr id="6146"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4" y="1787237"/>
            <a:ext cx="4219575" cy="4711330"/>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787237"/>
            <a:ext cx="4221225" cy="47113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33782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3562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739579" cy="461665"/>
          </a:xfrm>
          <a:prstGeom prst="rect">
            <a:avLst/>
          </a:prstGeom>
        </p:spPr>
        <p:txBody>
          <a:bodyPr wrap="none">
            <a:spAutoFit/>
          </a:bodyPr>
          <a:lstStyle/>
          <a:p>
            <a:r>
              <a:rPr lang="zh-CN" altLang="zh-CN" sz="2400" b="1" dirty="0"/>
              <a:t>安装</a:t>
            </a:r>
            <a:r>
              <a:rPr lang="en-US" altLang="zh-CN" sz="2400" b="1" dirty="0" err="1"/>
              <a:t>Qt</a:t>
            </a:r>
            <a:r>
              <a:rPr lang="en-US" altLang="zh-CN" sz="2400" b="1" dirty="0"/>
              <a:t> 5.11</a:t>
            </a:r>
            <a:endParaRPr lang="zh-CN" altLang="zh-CN" sz="2400" b="1" dirty="0"/>
          </a:p>
        </p:txBody>
      </p:sp>
      <p:sp>
        <p:nvSpPr>
          <p:cNvPr id="3" name="TextBox 2"/>
          <p:cNvSpPr txBox="1"/>
          <p:nvPr/>
        </p:nvSpPr>
        <p:spPr>
          <a:xfrm>
            <a:off x="840419" y="1021278"/>
            <a:ext cx="10084880" cy="646331"/>
          </a:xfrm>
          <a:prstGeom prst="rect">
            <a:avLst/>
          </a:prstGeom>
          <a:noFill/>
        </p:spPr>
        <p:txBody>
          <a:bodyPr wrap="square" rtlCol="0">
            <a:spAutoFit/>
          </a:bodyPr>
          <a:lstStyle/>
          <a:p>
            <a:pPr indent="450850"/>
            <a:r>
              <a:rPr lang="zh-CN" altLang="zh-CN" sz="1800" dirty="0"/>
              <a:t>安装进程完成后，如图</a:t>
            </a:r>
            <a:r>
              <a:rPr lang="en-US" altLang="zh-CN" sz="1800" dirty="0"/>
              <a:t>1.11</a:t>
            </a:r>
            <a:r>
              <a:rPr lang="zh-CN" altLang="zh-CN" sz="1800" dirty="0"/>
              <a:t>所示，勾选“</a:t>
            </a:r>
            <a:r>
              <a:rPr lang="en-US" altLang="zh-CN" sz="1800" dirty="0"/>
              <a:t>Launch </a:t>
            </a:r>
            <a:r>
              <a:rPr lang="en-US" altLang="zh-CN" sz="1800" dirty="0" err="1"/>
              <a:t>Qt</a:t>
            </a:r>
            <a:r>
              <a:rPr lang="en-US" altLang="zh-CN" sz="1800" dirty="0"/>
              <a:t> Creator</a:t>
            </a:r>
            <a:r>
              <a:rPr lang="zh-CN" altLang="zh-CN" sz="1800" dirty="0"/>
              <a:t>”复选框，单击“完成”按钮结束安装。系统会自行启动</a:t>
            </a:r>
            <a:r>
              <a:rPr lang="en-US" altLang="zh-CN" sz="1800" dirty="0" err="1"/>
              <a:t>Qt</a:t>
            </a:r>
            <a:r>
              <a:rPr lang="en-US" altLang="zh-CN" sz="1800" dirty="0"/>
              <a:t> Creator</a:t>
            </a:r>
            <a:r>
              <a:rPr lang="zh-CN" altLang="zh-CN" sz="1800" dirty="0"/>
              <a:t>，</a:t>
            </a:r>
            <a:r>
              <a:rPr lang="en-US" altLang="zh-CN" sz="1800" dirty="0" err="1"/>
              <a:t>Qt</a:t>
            </a:r>
            <a:r>
              <a:rPr lang="en-US" altLang="zh-CN" sz="1800" dirty="0"/>
              <a:t> Creator</a:t>
            </a:r>
            <a:r>
              <a:rPr lang="zh-CN" altLang="zh-CN" sz="1800" dirty="0"/>
              <a:t>初始界面</a:t>
            </a:r>
            <a:r>
              <a:rPr lang="zh-CN" altLang="zh-CN" sz="1800" dirty="0" smtClean="0"/>
              <a:t>。</a:t>
            </a:r>
            <a:endParaRPr lang="zh-CN" altLang="zh-CN" sz="1800" dirty="0"/>
          </a:p>
        </p:txBody>
      </p:sp>
      <p:pic>
        <p:nvPicPr>
          <p:cNvPr id="7170"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102" y="1757548"/>
            <a:ext cx="3906982" cy="437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55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19750" y="1654189"/>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33081" y="1393714"/>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62250" y="1750149"/>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5286" y="824490"/>
            <a:ext cx="939645" cy="1112796"/>
          </a:xfrm>
          <a:prstGeom prst="rect">
            <a:avLst/>
          </a:prstGeom>
        </p:spPr>
      </p:pic>
      <p:sp>
        <p:nvSpPr>
          <p:cNvPr id="25" name="TextBox 5"/>
          <p:cNvSpPr txBox="1"/>
          <p:nvPr/>
        </p:nvSpPr>
        <p:spPr>
          <a:xfrm>
            <a:off x="4448698" y="3833527"/>
            <a:ext cx="3125955" cy="518595"/>
          </a:xfrm>
          <a:prstGeom prst="rect">
            <a:avLst/>
          </a:prstGeom>
          <a:noFill/>
        </p:spPr>
        <p:txBody>
          <a:bodyPr wrap="square" lIns="86863" tIns="43430" rIns="86863" bIns="43430" rtlCol="0">
            <a:spAutoFit/>
          </a:bodyPr>
          <a:lstStyle/>
          <a:p>
            <a:r>
              <a:rPr lang="zh-CN" altLang="zh-CN" sz="2800" b="1" dirty="0"/>
              <a:t>运行</a:t>
            </a:r>
            <a:r>
              <a:rPr lang="en-US" altLang="zh-CN" sz="2800" b="1" dirty="0" err="1"/>
              <a:t>Qt</a:t>
            </a:r>
            <a:r>
              <a:rPr lang="en-US" altLang="zh-CN" sz="2800" b="1" dirty="0"/>
              <a:t> 5 Creator</a:t>
            </a:r>
            <a:endParaRPr lang="zh-CN" altLang="zh-CN" sz="2800" b="1" dirty="0"/>
          </a:p>
        </p:txBody>
      </p:sp>
    </p:spTree>
    <p:extLst>
      <p:ext uri="{BB962C8B-B14F-4D97-AF65-F5344CB8AC3E}">
        <p14:creationId xmlns:p14="http://schemas.microsoft.com/office/powerpoint/2010/main" val="304271354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368212" cy="461665"/>
          </a:xfrm>
          <a:prstGeom prst="rect">
            <a:avLst/>
          </a:prstGeom>
        </p:spPr>
        <p:txBody>
          <a:bodyPr wrap="none">
            <a:spAutoFit/>
          </a:bodyPr>
          <a:lstStyle/>
          <a:p>
            <a:r>
              <a:rPr lang="zh-CN" altLang="zh-CN" sz="2400" b="1" dirty="0"/>
              <a:t>运行</a:t>
            </a:r>
            <a:r>
              <a:rPr lang="en-US" altLang="zh-CN" sz="2400" b="1" dirty="0" err="1"/>
              <a:t>Qt</a:t>
            </a:r>
            <a:r>
              <a:rPr lang="en-US" altLang="zh-CN" sz="2400" b="1" dirty="0"/>
              <a:t> 5 Creator</a:t>
            </a:r>
            <a:endParaRPr lang="zh-CN" altLang="zh-CN" sz="2400" b="1" dirty="0"/>
          </a:p>
        </p:txBody>
      </p:sp>
      <p:sp>
        <p:nvSpPr>
          <p:cNvPr id="3" name="矩形 2"/>
          <p:cNvSpPr/>
          <p:nvPr/>
        </p:nvSpPr>
        <p:spPr>
          <a:xfrm>
            <a:off x="1148153" y="1005800"/>
            <a:ext cx="6259727" cy="369332"/>
          </a:xfrm>
          <a:prstGeom prst="rect">
            <a:avLst/>
          </a:prstGeom>
        </p:spPr>
        <p:txBody>
          <a:bodyPr wrap="none">
            <a:spAutoFit/>
          </a:bodyPr>
          <a:lstStyle/>
          <a:p>
            <a:r>
              <a:rPr lang="en-US" altLang="zh-CN" sz="1800" dirty="0" err="1"/>
              <a:t>Qt</a:t>
            </a:r>
            <a:r>
              <a:rPr lang="en-US" altLang="zh-CN" sz="1800" dirty="0"/>
              <a:t> Creator</a:t>
            </a:r>
            <a:r>
              <a:rPr lang="zh-CN" altLang="zh-CN" sz="1800" dirty="0"/>
              <a:t>运行后，进入</a:t>
            </a:r>
            <a:r>
              <a:rPr lang="en-US" altLang="zh-CN" sz="1800" dirty="0" err="1"/>
              <a:t>Qt</a:t>
            </a:r>
            <a:r>
              <a:rPr lang="en-US" altLang="zh-CN" sz="1800" dirty="0"/>
              <a:t> Creator</a:t>
            </a:r>
            <a:r>
              <a:rPr lang="zh-CN" altLang="zh-CN" sz="1800" dirty="0"/>
              <a:t>初始界面，如图</a:t>
            </a:r>
            <a:r>
              <a:rPr lang="en-US" altLang="zh-CN" sz="1800" dirty="0"/>
              <a:t>1.12</a:t>
            </a:r>
            <a:r>
              <a:rPr lang="zh-CN" altLang="zh-CN" sz="1800" dirty="0"/>
              <a:t>所示。</a:t>
            </a: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525" y="1485303"/>
            <a:ext cx="7742739" cy="446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3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368212" cy="461665"/>
          </a:xfrm>
          <a:prstGeom prst="rect">
            <a:avLst/>
          </a:prstGeom>
        </p:spPr>
        <p:txBody>
          <a:bodyPr wrap="none">
            <a:spAutoFit/>
          </a:bodyPr>
          <a:lstStyle/>
          <a:p>
            <a:r>
              <a:rPr lang="zh-CN" altLang="zh-CN" sz="2400" b="1" dirty="0"/>
              <a:t>运行</a:t>
            </a:r>
            <a:r>
              <a:rPr lang="en-US" altLang="zh-CN" sz="2400" b="1" dirty="0" err="1"/>
              <a:t>Qt</a:t>
            </a:r>
            <a:r>
              <a:rPr lang="en-US" altLang="zh-CN" sz="2400" b="1" dirty="0"/>
              <a:t> 5 Creator</a:t>
            </a:r>
            <a:endParaRPr lang="zh-CN" altLang="zh-CN" sz="2400" b="1" dirty="0"/>
          </a:p>
        </p:txBody>
      </p:sp>
      <p:sp>
        <p:nvSpPr>
          <p:cNvPr id="3" name="TextBox 2"/>
          <p:cNvSpPr txBox="1"/>
          <p:nvPr/>
        </p:nvSpPr>
        <p:spPr>
          <a:xfrm>
            <a:off x="840419" y="1045029"/>
            <a:ext cx="9787997" cy="3231654"/>
          </a:xfrm>
          <a:prstGeom prst="rect">
            <a:avLst/>
          </a:prstGeom>
          <a:noFill/>
        </p:spPr>
        <p:txBody>
          <a:bodyPr wrap="square" rtlCol="0">
            <a:spAutoFit/>
          </a:bodyPr>
          <a:lstStyle/>
          <a:p>
            <a:pPr indent="450850">
              <a:lnSpc>
                <a:spcPct val="150000"/>
              </a:lnSpc>
            </a:pPr>
            <a:r>
              <a:rPr lang="zh-CN" altLang="zh-CN" dirty="0"/>
              <a:t>在欢迎界面中可以看到最左端的一栏按钮，该栏按钮功能分别如下。</a:t>
            </a:r>
          </a:p>
          <a:p>
            <a:pPr indent="450850" fontAlgn="ctr">
              <a:lnSpc>
                <a:spcPct val="150000"/>
              </a:lnSpc>
            </a:pPr>
            <a:r>
              <a:rPr lang="en-US" altLang="zh-CN" b="1" dirty="0">
                <a:sym typeface="Wingdings"/>
              </a:rPr>
              <a:t></a:t>
            </a:r>
            <a:r>
              <a:rPr lang="en-US" altLang="zh-CN" b="1" dirty="0"/>
              <a:t> </a:t>
            </a:r>
            <a:r>
              <a:rPr lang="en-US" altLang="zh-CN" b="1" dirty="0" smtClean="0"/>
              <a:t>    </a:t>
            </a:r>
            <a:r>
              <a:rPr lang="zh-CN" altLang="zh-CN" b="1" dirty="0" smtClean="0"/>
              <a:t>（</a:t>
            </a:r>
            <a:r>
              <a:rPr lang="zh-CN" altLang="zh-CN" b="1" dirty="0"/>
              <a:t>欢迎）：</a:t>
            </a:r>
            <a:r>
              <a:rPr lang="zh-CN" altLang="zh-CN" dirty="0"/>
              <a:t>在此处可以选择自带的例子演示，在下一次打开欢迎界面时能够显示最近一次的一些项目，免除自己再去查找的麻烦。</a:t>
            </a:r>
          </a:p>
          <a:p>
            <a:pPr indent="450850" fontAlgn="ctr">
              <a:lnSpc>
                <a:spcPct val="150000"/>
              </a:lnSpc>
            </a:pPr>
            <a:r>
              <a:rPr lang="en-US" altLang="zh-CN" b="1" dirty="0">
                <a:sym typeface="Wingdings"/>
              </a:rPr>
              <a:t></a:t>
            </a:r>
            <a:r>
              <a:rPr lang="en-US" altLang="zh-CN" b="1" dirty="0"/>
              <a:t> </a:t>
            </a:r>
            <a:r>
              <a:rPr lang="en-US" altLang="zh-CN" b="1" dirty="0" smtClean="0"/>
              <a:t>    </a:t>
            </a:r>
            <a:r>
              <a:rPr lang="zh-CN" altLang="zh-CN" b="1" dirty="0" smtClean="0"/>
              <a:t>（</a:t>
            </a:r>
            <a:r>
              <a:rPr lang="zh-CN" altLang="zh-CN" b="1" dirty="0"/>
              <a:t>编辑）：</a:t>
            </a:r>
            <a:r>
              <a:rPr lang="zh-CN" altLang="zh-CN" dirty="0"/>
              <a:t>在此处编写代码进行程序设计。</a:t>
            </a:r>
          </a:p>
          <a:p>
            <a:pPr indent="450850" fontAlgn="ctr">
              <a:lnSpc>
                <a:spcPct val="150000"/>
              </a:lnSpc>
            </a:pPr>
            <a:r>
              <a:rPr lang="en-US" altLang="zh-CN" b="1" dirty="0">
                <a:sym typeface="Wingdings"/>
              </a:rPr>
              <a:t></a:t>
            </a:r>
            <a:r>
              <a:rPr lang="en-US" altLang="zh-CN" b="1" dirty="0"/>
              <a:t> </a:t>
            </a:r>
            <a:r>
              <a:rPr lang="en-US" altLang="zh-CN" b="1" dirty="0" smtClean="0"/>
              <a:t>    </a:t>
            </a:r>
            <a:r>
              <a:rPr lang="zh-CN" altLang="zh-CN" b="1" dirty="0" smtClean="0"/>
              <a:t>（</a:t>
            </a:r>
            <a:r>
              <a:rPr lang="zh-CN" altLang="zh-CN" b="1" dirty="0"/>
              <a:t>设计）：</a:t>
            </a:r>
            <a:r>
              <a:rPr lang="zh-CN" altLang="zh-CN" dirty="0"/>
              <a:t>在这里设计图形界面，进行部件属性设置、信号和槽设置及布局设置等操作。</a:t>
            </a:r>
          </a:p>
          <a:p>
            <a:pPr indent="450850" fontAlgn="ctr">
              <a:lnSpc>
                <a:spcPct val="150000"/>
              </a:lnSpc>
            </a:pPr>
            <a:r>
              <a:rPr lang="en-US" altLang="zh-CN" b="1" dirty="0">
                <a:sym typeface="Wingdings"/>
              </a:rPr>
              <a:t></a:t>
            </a:r>
            <a:r>
              <a:rPr lang="en-US" altLang="zh-CN" b="1" dirty="0"/>
              <a:t> </a:t>
            </a:r>
            <a:r>
              <a:rPr lang="en-US" altLang="zh-CN" b="1" dirty="0" smtClean="0"/>
              <a:t>    </a:t>
            </a:r>
            <a:r>
              <a:rPr lang="zh-CN" altLang="zh-CN" b="1" dirty="0" smtClean="0"/>
              <a:t>（</a:t>
            </a:r>
            <a:r>
              <a:rPr lang="en-US" altLang="zh-CN" b="1" dirty="0"/>
              <a:t>Debug</a:t>
            </a:r>
            <a:r>
              <a:rPr lang="zh-CN" altLang="zh-CN" b="1" dirty="0"/>
              <a:t>）：</a:t>
            </a:r>
            <a:r>
              <a:rPr lang="zh-CN" altLang="zh-CN" dirty="0"/>
              <a:t>在此界面下可以根据需要调试程序，以便跟踪观察程序的运行情况。</a:t>
            </a:r>
          </a:p>
          <a:p>
            <a:pPr indent="450850" fontAlgn="ctr">
              <a:lnSpc>
                <a:spcPct val="150000"/>
              </a:lnSpc>
            </a:pPr>
            <a:r>
              <a:rPr lang="en-US" altLang="zh-CN" b="1" dirty="0">
                <a:sym typeface="Wingdings"/>
              </a:rPr>
              <a:t></a:t>
            </a:r>
            <a:r>
              <a:rPr lang="en-US" altLang="zh-CN" b="1" dirty="0"/>
              <a:t> </a:t>
            </a:r>
            <a:r>
              <a:rPr lang="en-US" altLang="zh-CN" b="1" dirty="0" smtClean="0"/>
              <a:t>    </a:t>
            </a:r>
            <a:r>
              <a:rPr lang="zh-CN" altLang="zh-CN" b="1" dirty="0" smtClean="0"/>
              <a:t>（</a:t>
            </a:r>
            <a:r>
              <a:rPr lang="zh-CN" altLang="zh-CN" b="1" dirty="0"/>
              <a:t>项目）：</a:t>
            </a:r>
            <a:r>
              <a:rPr lang="zh-CN" altLang="zh-CN" dirty="0"/>
              <a:t>在此界面下可以完成开发环境的相关配置。</a:t>
            </a:r>
          </a:p>
          <a:p>
            <a:pPr indent="450850" fontAlgn="ctr">
              <a:lnSpc>
                <a:spcPct val="150000"/>
              </a:lnSpc>
            </a:pPr>
            <a:r>
              <a:rPr lang="en-US" altLang="zh-CN" b="1" dirty="0">
                <a:sym typeface="Wingdings"/>
              </a:rPr>
              <a:t></a:t>
            </a:r>
            <a:r>
              <a:rPr lang="en-US" altLang="zh-CN" b="1" dirty="0"/>
              <a:t> </a:t>
            </a:r>
            <a:r>
              <a:rPr lang="en-US" altLang="zh-CN" b="1" dirty="0" smtClean="0"/>
              <a:t>    </a:t>
            </a:r>
            <a:r>
              <a:rPr lang="zh-CN" altLang="zh-CN" b="1" dirty="0" smtClean="0"/>
              <a:t>（</a:t>
            </a:r>
            <a:r>
              <a:rPr lang="zh-CN" altLang="zh-CN" b="1" dirty="0"/>
              <a:t>帮助）：</a:t>
            </a:r>
            <a:r>
              <a:rPr lang="zh-CN" altLang="zh-CN" dirty="0"/>
              <a:t>可以在此处输入关键字，查找相关帮助信息</a:t>
            </a:r>
            <a:r>
              <a:rPr lang="zh-CN" altLang="zh-CN" dirty="0" smtClean="0"/>
              <a:t>。</a:t>
            </a:r>
            <a:endParaRPr lang="zh-CN" altLang="zh-CN"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793" y="1558657"/>
            <a:ext cx="189758" cy="30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414" y="2335142"/>
            <a:ext cx="201633" cy="32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289" y="2755148"/>
            <a:ext cx="189758" cy="30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537" y="3153973"/>
            <a:ext cx="213508" cy="26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9289" y="3468151"/>
            <a:ext cx="201633" cy="336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551" y="3885882"/>
            <a:ext cx="205371" cy="3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22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19750" y="1654189"/>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33081" y="1393714"/>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62250" y="1750149"/>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04</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5286" y="824490"/>
            <a:ext cx="939645" cy="1112796"/>
          </a:xfrm>
          <a:prstGeom prst="rect">
            <a:avLst/>
          </a:prstGeom>
        </p:spPr>
      </p:pic>
      <p:sp>
        <p:nvSpPr>
          <p:cNvPr id="25" name="TextBox 5"/>
          <p:cNvSpPr txBox="1"/>
          <p:nvPr/>
        </p:nvSpPr>
        <p:spPr>
          <a:xfrm>
            <a:off x="4633081" y="3833526"/>
            <a:ext cx="2569619" cy="518595"/>
          </a:xfrm>
          <a:prstGeom prst="rect">
            <a:avLst/>
          </a:prstGeom>
          <a:noFill/>
        </p:spPr>
        <p:txBody>
          <a:bodyPr wrap="square" lIns="86863" tIns="43430" rIns="86863" bIns="43430" rtlCol="0">
            <a:spAutoFit/>
          </a:bodyPr>
          <a:lstStyle/>
          <a:p>
            <a:r>
              <a:rPr lang="en-US" altLang="zh-CN" sz="2800" b="1" dirty="0" err="1"/>
              <a:t>Qt</a:t>
            </a:r>
            <a:r>
              <a:rPr lang="en-US" altLang="zh-CN" sz="2800" b="1" dirty="0"/>
              <a:t> 5</a:t>
            </a:r>
            <a:r>
              <a:rPr lang="zh-CN" altLang="zh-CN" sz="2800" b="1" dirty="0"/>
              <a:t>开发环境</a:t>
            </a:r>
          </a:p>
        </p:txBody>
      </p:sp>
    </p:spTree>
    <p:extLst>
      <p:ext uri="{BB962C8B-B14F-4D97-AF65-F5344CB8AC3E}">
        <p14:creationId xmlns:p14="http://schemas.microsoft.com/office/powerpoint/2010/main" val="147738609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80643" cy="461665"/>
          </a:xfrm>
          <a:prstGeom prst="rect">
            <a:avLst/>
          </a:prstGeom>
        </p:spPr>
        <p:txBody>
          <a:bodyPr wrap="none">
            <a:spAutoFit/>
          </a:bodyPr>
          <a:lstStyle/>
          <a:p>
            <a:r>
              <a:rPr lang="en-US" altLang="zh-CN" sz="2400" b="1" dirty="0"/>
              <a:t>1</a:t>
            </a:r>
            <a:r>
              <a:rPr lang="zh-CN" altLang="zh-CN" sz="2400" b="1" dirty="0"/>
              <a:t>．</a:t>
            </a:r>
            <a:r>
              <a:rPr lang="en-US" altLang="zh-CN" sz="2400" b="1" dirty="0" err="1"/>
              <a:t>Qt</a:t>
            </a:r>
            <a:r>
              <a:rPr lang="zh-CN" altLang="zh-CN" sz="2400" b="1" dirty="0"/>
              <a:t>的发展</a:t>
            </a:r>
          </a:p>
        </p:txBody>
      </p:sp>
      <p:sp>
        <p:nvSpPr>
          <p:cNvPr id="3" name="TextBox 2"/>
          <p:cNvSpPr txBox="1"/>
          <p:nvPr/>
        </p:nvSpPr>
        <p:spPr>
          <a:xfrm>
            <a:off x="1056904" y="1223158"/>
            <a:ext cx="9714015" cy="3579313"/>
          </a:xfrm>
          <a:prstGeom prst="rect">
            <a:avLst/>
          </a:prstGeom>
          <a:noFill/>
        </p:spPr>
        <p:txBody>
          <a:bodyPr wrap="square" rtlCol="0">
            <a:spAutoFit/>
          </a:bodyPr>
          <a:lstStyle/>
          <a:p>
            <a:pPr indent="450850">
              <a:lnSpc>
                <a:spcPct val="150000"/>
              </a:lnSpc>
            </a:pPr>
            <a:r>
              <a:rPr lang="en-US" altLang="zh-CN" dirty="0" err="1"/>
              <a:t>Qt</a:t>
            </a:r>
            <a:r>
              <a:rPr lang="zh-CN" altLang="zh-CN" dirty="0"/>
              <a:t>最早是在</a:t>
            </a:r>
            <a:r>
              <a:rPr lang="en-US" altLang="zh-CN" dirty="0"/>
              <a:t>1991</a:t>
            </a:r>
            <a:r>
              <a:rPr lang="zh-CN" altLang="zh-CN" dirty="0"/>
              <a:t>年由奇趣科技开发的，</a:t>
            </a:r>
            <a:r>
              <a:rPr lang="en-US" altLang="zh-CN" dirty="0"/>
              <a:t>1996</a:t>
            </a:r>
            <a:r>
              <a:rPr lang="zh-CN" altLang="zh-CN" dirty="0"/>
              <a:t>年进入商业领域，成为全世界范围内数千种成功的应用程序的基础。它也是目前流行的</a:t>
            </a:r>
            <a:r>
              <a:rPr lang="en-US" altLang="zh-CN" dirty="0"/>
              <a:t>Linux</a:t>
            </a:r>
            <a:r>
              <a:rPr lang="zh-CN" altLang="zh-CN" dirty="0"/>
              <a:t>桌面环境</a:t>
            </a:r>
            <a:r>
              <a:rPr lang="en-US" altLang="zh-CN" dirty="0"/>
              <a:t>KDE</a:t>
            </a:r>
            <a:r>
              <a:rPr lang="zh-CN" altLang="zh-CN" dirty="0"/>
              <a:t>的基础，</a:t>
            </a:r>
            <a:r>
              <a:rPr lang="en-US" altLang="zh-CN" dirty="0"/>
              <a:t>KDE</a:t>
            </a:r>
            <a:r>
              <a:rPr lang="zh-CN" altLang="zh-CN" dirty="0"/>
              <a:t>是</a:t>
            </a:r>
            <a:r>
              <a:rPr lang="en-US" altLang="zh-CN" dirty="0"/>
              <a:t>Linux</a:t>
            </a:r>
            <a:r>
              <a:rPr lang="zh-CN" altLang="zh-CN" dirty="0"/>
              <a:t>发行版的主要一个标准组件。</a:t>
            </a:r>
            <a:r>
              <a:rPr lang="en-US" altLang="zh-CN" dirty="0"/>
              <a:t>2008</a:t>
            </a:r>
            <a:r>
              <a:rPr lang="zh-CN" altLang="zh-CN" dirty="0"/>
              <a:t>年，奇趣科技被诺基亚公司收购，</a:t>
            </a:r>
            <a:r>
              <a:rPr lang="en-US" altLang="zh-CN" dirty="0" err="1"/>
              <a:t>Qt</a:t>
            </a:r>
            <a:r>
              <a:rPr lang="zh-CN" altLang="zh-CN" dirty="0"/>
              <a:t>成为诺基亚旗下的编程语言工具</a:t>
            </a:r>
            <a:r>
              <a:rPr lang="zh-CN" altLang="zh-CN" dirty="0" smtClean="0"/>
              <a:t>。</a:t>
            </a:r>
            <a:endParaRPr lang="en-US" altLang="zh-CN" dirty="0" smtClean="0"/>
          </a:p>
          <a:p>
            <a:pPr indent="450850">
              <a:lnSpc>
                <a:spcPct val="150000"/>
              </a:lnSpc>
            </a:pPr>
            <a:r>
              <a:rPr lang="zh-CN" altLang="zh-CN" dirty="0" smtClean="0"/>
              <a:t>从</a:t>
            </a:r>
            <a:r>
              <a:rPr lang="en-US" altLang="zh-CN" dirty="0"/>
              <a:t>2009</a:t>
            </a:r>
            <a:r>
              <a:rPr lang="zh-CN" altLang="zh-CN" dirty="0"/>
              <a:t>年</a:t>
            </a:r>
            <a:r>
              <a:rPr lang="en-US" altLang="zh-CN" dirty="0"/>
              <a:t>5</a:t>
            </a:r>
            <a:r>
              <a:rPr lang="zh-CN" altLang="zh-CN" dirty="0"/>
              <a:t>月发布的</a:t>
            </a:r>
            <a:r>
              <a:rPr lang="en-US" altLang="zh-CN" dirty="0" err="1"/>
              <a:t>Qt</a:t>
            </a:r>
            <a:r>
              <a:rPr lang="en-US" altLang="zh-CN" dirty="0"/>
              <a:t> 4.5</a:t>
            </a:r>
            <a:r>
              <a:rPr lang="zh-CN" altLang="zh-CN" dirty="0"/>
              <a:t>起，诺基亚公司宣布</a:t>
            </a:r>
            <a:r>
              <a:rPr lang="en-US" altLang="zh-CN" dirty="0" err="1"/>
              <a:t>Qt</a:t>
            </a:r>
            <a:r>
              <a:rPr lang="zh-CN" altLang="zh-CN" dirty="0"/>
              <a:t>源代码库面向公众开放，</a:t>
            </a:r>
            <a:r>
              <a:rPr lang="en-US" altLang="zh-CN" dirty="0" err="1"/>
              <a:t>Qt</a:t>
            </a:r>
            <a:r>
              <a:rPr lang="zh-CN" altLang="zh-CN" dirty="0"/>
              <a:t>开发人员可通过为</a:t>
            </a:r>
            <a:r>
              <a:rPr lang="en-US" altLang="zh-CN" dirty="0" err="1"/>
              <a:t>Qt</a:t>
            </a:r>
            <a:r>
              <a:rPr lang="zh-CN" altLang="zh-CN" dirty="0"/>
              <a:t>及与其相关的项目贡献代码、翻译、示例及其他内容，协助引导和塑造</a:t>
            </a:r>
            <a:r>
              <a:rPr lang="en-US" altLang="zh-CN" dirty="0" err="1"/>
              <a:t>Qt</a:t>
            </a:r>
            <a:r>
              <a:rPr lang="zh-CN" altLang="zh-CN" dirty="0"/>
              <a:t>的未来发展。</a:t>
            </a:r>
            <a:r>
              <a:rPr lang="en-US" altLang="zh-CN" dirty="0"/>
              <a:t>2011</a:t>
            </a:r>
            <a:r>
              <a:rPr lang="zh-CN" altLang="zh-CN" dirty="0"/>
              <a:t>年，</a:t>
            </a:r>
            <a:r>
              <a:rPr lang="en-US" altLang="zh-CN" dirty="0" err="1"/>
              <a:t>Digia</a:t>
            </a:r>
            <a:r>
              <a:rPr lang="zh-CN" altLang="zh-CN" dirty="0"/>
              <a:t>公司（芬兰的一家</a:t>
            </a:r>
            <a:r>
              <a:rPr lang="en-US" altLang="zh-CN" dirty="0"/>
              <a:t>IT</a:t>
            </a:r>
            <a:r>
              <a:rPr lang="zh-CN" altLang="zh-CN" dirty="0"/>
              <a:t>服务公司）从</a:t>
            </a:r>
            <a:r>
              <a:rPr lang="en-US" altLang="zh-CN" dirty="0" err="1"/>
              <a:t>诺基亚</a:t>
            </a:r>
            <a:r>
              <a:rPr lang="zh-CN" altLang="zh-CN" dirty="0"/>
              <a:t>公司收购了</a:t>
            </a:r>
            <a:r>
              <a:rPr lang="en-US" altLang="zh-CN" dirty="0" err="1"/>
              <a:t>Qt</a:t>
            </a:r>
            <a:r>
              <a:rPr lang="zh-CN" altLang="zh-CN" dirty="0"/>
              <a:t>的</a:t>
            </a:r>
            <a:r>
              <a:rPr lang="en-US" altLang="zh-CN" dirty="0" err="1"/>
              <a:t>商业版</a:t>
            </a:r>
            <a:r>
              <a:rPr lang="zh-CN" altLang="zh-CN" dirty="0"/>
              <a:t>权。</a:t>
            </a:r>
            <a:r>
              <a:rPr lang="en-US" altLang="zh-CN" dirty="0"/>
              <a:t>2012</a:t>
            </a:r>
            <a:r>
              <a:rPr lang="zh-CN" altLang="zh-CN" dirty="0"/>
              <a:t>年</a:t>
            </a:r>
            <a:r>
              <a:rPr lang="en-US" altLang="zh-CN" dirty="0"/>
              <a:t>8</a:t>
            </a:r>
            <a:r>
              <a:rPr lang="zh-CN" altLang="zh-CN" dirty="0"/>
              <a:t>月</a:t>
            </a:r>
            <a:r>
              <a:rPr lang="en-US" altLang="zh-CN" dirty="0"/>
              <a:t>9</a:t>
            </a:r>
            <a:r>
              <a:rPr lang="zh-CN" altLang="zh-CN" dirty="0"/>
              <a:t>日，作为非核心资产剥离计划的一部分，</a:t>
            </a:r>
            <a:r>
              <a:rPr lang="en-US" altLang="zh-CN" dirty="0" err="1"/>
              <a:t>诺基亚</a:t>
            </a:r>
            <a:r>
              <a:rPr lang="zh-CN" altLang="zh-CN" dirty="0"/>
              <a:t>公司宣布将</a:t>
            </a:r>
            <a:r>
              <a:rPr lang="en-US" altLang="zh-CN" dirty="0" err="1"/>
              <a:t>Qt</a:t>
            </a:r>
            <a:r>
              <a:rPr lang="zh-CN" altLang="zh-CN" dirty="0"/>
              <a:t>软件业务正式出售给</a:t>
            </a:r>
            <a:r>
              <a:rPr lang="en-US" altLang="zh-CN" dirty="0" err="1"/>
              <a:t>Digia</a:t>
            </a:r>
            <a:r>
              <a:rPr lang="zh-CN" altLang="zh-CN" dirty="0"/>
              <a:t>公司。</a:t>
            </a:r>
            <a:r>
              <a:rPr lang="en-US" altLang="zh-CN" dirty="0"/>
              <a:t>2013</a:t>
            </a:r>
            <a:r>
              <a:rPr lang="zh-CN" altLang="zh-CN" dirty="0"/>
              <a:t>年</a:t>
            </a:r>
            <a:r>
              <a:rPr lang="en-US" altLang="zh-CN" dirty="0"/>
              <a:t>7</a:t>
            </a:r>
            <a:r>
              <a:rPr lang="zh-CN" altLang="zh-CN" dirty="0"/>
              <a:t>月</a:t>
            </a:r>
            <a:r>
              <a:rPr lang="en-US" altLang="zh-CN" dirty="0"/>
              <a:t>3</a:t>
            </a:r>
            <a:r>
              <a:rPr lang="zh-CN" altLang="zh-CN" dirty="0"/>
              <a:t>日，</a:t>
            </a:r>
            <a:r>
              <a:rPr lang="en-US" altLang="zh-CN" dirty="0" err="1"/>
              <a:t>Digia</a:t>
            </a:r>
            <a:r>
              <a:rPr lang="zh-CN" altLang="zh-CN" dirty="0"/>
              <a:t>公司</a:t>
            </a:r>
            <a:r>
              <a:rPr lang="en-US" altLang="zh-CN" dirty="0" err="1"/>
              <a:t>Qt</a:t>
            </a:r>
            <a:r>
              <a:rPr lang="zh-CN" altLang="zh-CN" dirty="0"/>
              <a:t>开发团队在其官方博客上宣布</a:t>
            </a:r>
            <a:r>
              <a:rPr lang="en-US" altLang="zh-CN" dirty="0" err="1"/>
              <a:t>Qt</a:t>
            </a:r>
            <a:r>
              <a:rPr lang="en-US" altLang="zh-CN" dirty="0"/>
              <a:t> 5.1</a:t>
            </a:r>
            <a:r>
              <a:rPr lang="zh-CN" altLang="zh-CN" dirty="0"/>
              <a:t>正式版发布；同年</a:t>
            </a:r>
            <a:r>
              <a:rPr lang="en-US" altLang="zh-CN" dirty="0"/>
              <a:t>12</a:t>
            </a:r>
            <a:r>
              <a:rPr lang="zh-CN" altLang="zh-CN" dirty="0"/>
              <a:t>月</a:t>
            </a:r>
            <a:r>
              <a:rPr lang="en-US" altLang="zh-CN" dirty="0"/>
              <a:t>11</a:t>
            </a:r>
            <a:r>
              <a:rPr lang="zh-CN" altLang="zh-CN" dirty="0"/>
              <a:t>日，又发布</a:t>
            </a:r>
            <a:r>
              <a:rPr lang="en-US" altLang="zh-CN" dirty="0" err="1"/>
              <a:t>Qt</a:t>
            </a:r>
            <a:r>
              <a:rPr lang="en-US" altLang="zh-CN" dirty="0"/>
              <a:t> 5.2</a:t>
            </a:r>
            <a:r>
              <a:rPr lang="zh-CN" altLang="zh-CN" dirty="0"/>
              <a:t>正式版。</a:t>
            </a:r>
            <a:r>
              <a:rPr lang="en-US" altLang="zh-CN" dirty="0"/>
              <a:t>2014</a:t>
            </a:r>
            <a:r>
              <a:rPr lang="zh-CN" altLang="zh-CN" dirty="0"/>
              <a:t>年</a:t>
            </a:r>
            <a:r>
              <a:rPr lang="en-US" altLang="zh-CN" dirty="0"/>
              <a:t>4</a:t>
            </a:r>
            <a:r>
              <a:rPr lang="zh-CN" altLang="zh-CN" dirty="0"/>
              <a:t>月，跨平台集成开发环境</a:t>
            </a:r>
            <a:r>
              <a:rPr lang="en-US" altLang="zh-CN" dirty="0" err="1"/>
              <a:t>Qt</a:t>
            </a:r>
            <a:r>
              <a:rPr lang="en-US" altLang="zh-CN" dirty="0"/>
              <a:t> Creator 3.1.0</a:t>
            </a:r>
            <a:r>
              <a:rPr lang="zh-CN" altLang="zh-CN" dirty="0"/>
              <a:t>正式发布；同年</a:t>
            </a:r>
            <a:r>
              <a:rPr lang="en-US" altLang="zh-CN" dirty="0"/>
              <a:t>5</a:t>
            </a:r>
            <a:r>
              <a:rPr lang="zh-CN" altLang="zh-CN" dirty="0"/>
              <a:t>月</a:t>
            </a:r>
            <a:r>
              <a:rPr lang="en-US" altLang="zh-CN" dirty="0"/>
              <a:t>20</a:t>
            </a:r>
            <a:r>
              <a:rPr lang="zh-CN" altLang="zh-CN" dirty="0"/>
              <a:t>日，配套发布了</a:t>
            </a:r>
            <a:r>
              <a:rPr lang="en-US" altLang="zh-CN" dirty="0" err="1"/>
              <a:t>Qt</a:t>
            </a:r>
            <a:r>
              <a:rPr lang="en-US" altLang="zh-CN" dirty="0"/>
              <a:t> 5.3</a:t>
            </a:r>
            <a:r>
              <a:rPr lang="zh-CN" altLang="zh-CN" dirty="0"/>
              <a:t>正式版。</a:t>
            </a:r>
            <a:endParaRPr lang="zh-CN" altLang="en-US" dirty="0"/>
          </a:p>
        </p:txBody>
      </p:sp>
    </p:spTree>
    <p:extLst>
      <p:ext uri="{BB962C8B-B14F-4D97-AF65-F5344CB8AC3E}">
        <p14:creationId xmlns:p14="http://schemas.microsoft.com/office/powerpoint/2010/main" val="170530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949573" cy="461665"/>
          </a:xfrm>
          <a:prstGeom prst="rect">
            <a:avLst/>
          </a:prstGeom>
        </p:spPr>
        <p:txBody>
          <a:bodyPr wrap="none">
            <a:spAutoFit/>
          </a:bodyPr>
          <a:lstStyle/>
          <a:p>
            <a:r>
              <a:rPr lang="en-US" altLang="zh-CN" sz="2400" b="1" dirty="0" err="1"/>
              <a:t>Qt</a:t>
            </a:r>
            <a:r>
              <a:rPr lang="en-US" altLang="zh-CN" sz="2400" b="1" dirty="0"/>
              <a:t> 5</a:t>
            </a:r>
            <a:r>
              <a:rPr lang="zh-CN" altLang="zh-CN" sz="2400" b="1" dirty="0"/>
              <a:t>开发环境</a:t>
            </a:r>
          </a:p>
        </p:txBody>
      </p:sp>
      <p:sp>
        <p:nvSpPr>
          <p:cNvPr id="3" name="TextBox 2"/>
          <p:cNvSpPr txBox="1"/>
          <p:nvPr/>
        </p:nvSpPr>
        <p:spPr>
          <a:xfrm>
            <a:off x="840419" y="1009403"/>
            <a:ext cx="10417389" cy="646331"/>
          </a:xfrm>
          <a:prstGeom prst="rect">
            <a:avLst/>
          </a:prstGeom>
          <a:noFill/>
        </p:spPr>
        <p:txBody>
          <a:bodyPr wrap="square" rtlCol="0">
            <a:spAutoFit/>
          </a:bodyPr>
          <a:lstStyle/>
          <a:p>
            <a:pPr indent="450850"/>
            <a:r>
              <a:rPr lang="zh-CN" altLang="zh-CN" sz="1800" dirty="0"/>
              <a:t>在设计器中用鼠标直接拖曳这些窗口部件，能够高效、快速地实现</a:t>
            </a:r>
            <a:r>
              <a:rPr lang="en-US" altLang="zh-CN" sz="1800" dirty="0"/>
              <a:t>GUI</a:t>
            </a:r>
            <a:r>
              <a:rPr lang="zh-CN" altLang="zh-CN" sz="1800" dirty="0"/>
              <a:t>界面的设计，界面直观形象，所见即所得。</a:t>
            </a:r>
            <a:r>
              <a:rPr lang="en-US" altLang="zh-CN" sz="1800" dirty="0" err="1"/>
              <a:t>Qt</a:t>
            </a:r>
            <a:r>
              <a:rPr lang="en-US" altLang="zh-CN" sz="1800" dirty="0"/>
              <a:t> Designer</a:t>
            </a:r>
            <a:r>
              <a:rPr lang="zh-CN" altLang="zh-CN" sz="1800" dirty="0"/>
              <a:t>界面如图</a:t>
            </a:r>
            <a:r>
              <a:rPr lang="en-US" altLang="zh-CN" sz="1800" dirty="0"/>
              <a:t>1.13</a:t>
            </a:r>
            <a:r>
              <a:rPr lang="zh-CN" altLang="zh-CN" sz="1800" dirty="0"/>
              <a:t>所示</a:t>
            </a:r>
            <a:r>
              <a:rPr lang="zh-CN" altLang="zh-CN" sz="1800" dirty="0" smtClean="0"/>
              <a:t>。</a:t>
            </a:r>
            <a:endParaRPr lang="zh-CN" altLang="zh-CN" sz="1800" dirty="0"/>
          </a:p>
        </p:txBody>
      </p:sp>
      <p:pic>
        <p:nvPicPr>
          <p:cNvPr id="10242" name="Picture 2" descr="1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0207" y="1655734"/>
            <a:ext cx="7791933" cy="446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664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949573" cy="461665"/>
          </a:xfrm>
          <a:prstGeom prst="rect">
            <a:avLst/>
          </a:prstGeom>
        </p:spPr>
        <p:txBody>
          <a:bodyPr wrap="none">
            <a:spAutoFit/>
          </a:bodyPr>
          <a:lstStyle/>
          <a:p>
            <a:r>
              <a:rPr lang="en-US" altLang="zh-CN" sz="2400" b="1" dirty="0" err="1"/>
              <a:t>Qt</a:t>
            </a:r>
            <a:r>
              <a:rPr lang="en-US" altLang="zh-CN" sz="2400" b="1" dirty="0"/>
              <a:t> 5</a:t>
            </a:r>
            <a:r>
              <a:rPr lang="zh-CN" altLang="zh-CN" sz="2400" b="1" dirty="0"/>
              <a:t>开发环境</a:t>
            </a:r>
          </a:p>
        </p:txBody>
      </p:sp>
      <p:sp>
        <p:nvSpPr>
          <p:cNvPr id="3" name="TextBox 2"/>
          <p:cNvSpPr txBox="1"/>
          <p:nvPr/>
        </p:nvSpPr>
        <p:spPr>
          <a:xfrm>
            <a:off x="840419" y="985652"/>
            <a:ext cx="10179882" cy="646331"/>
          </a:xfrm>
          <a:prstGeom prst="rect">
            <a:avLst/>
          </a:prstGeom>
          <a:noFill/>
        </p:spPr>
        <p:txBody>
          <a:bodyPr wrap="square" rtlCol="0">
            <a:spAutoFit/>
          </a:bodyPr>
          <a:lstStyle/>
          <a:p>
            <a:pPr indent="450850"/>
            <a:r>
              <a:rPr lang="zh-CN" altLang="zh-CN" sz="1800" dirty="0"/>
              <a:t>进入</a:t>
            </a:r>
            <a:r>
              <a:rPr lang="en-US" altLang="zh-CN" sz="1800" dirty="0" err="1"/>
              <a:t>Qt</a:t>
            </a:r>
            <a:r>
              <a:rPr lang="zh-CN" altLang="zh-CN" sz="1800" dirty="0"/>
              <a:t>设计器主界面后，看到的</a:t>
            </a:r>
            <a:r>
              <a:rPr lang="en-US" altLang="zh-CN" sz="1800" dirty="0"/>
              <a:t>form</a:t>
            </a:r>
            <a:r>
              <a:rPr lang="zh-CN" altLang="zh-CN" sz="1800" dirty="0"/>
              <a:t>部分（如图</a:t>
            </a:r>
            <a:r>
              <a:rPr lang="en-US" altLang="zh-CN" sz="1800" dirty="0"/>
              <a:t>1.14</a:t>
            </a:r>
            <a:r>
              <a:rPr lang="zh-CN" altLang="zh-CN" sz="1800" dirty="0"/>
              <a:t>所示）就是将要设计的顶层窗口部件（顶层窗口部件是其他子窗口部件的载体）</a:t>
            </a:r>
            <a:r>
              <a:rPr lang="zh-CN" altLang="zh-CN" sz="1800" dirty="0" smtClean="0"/>
              <a:t>。</a:t>
            </a:r>
            <a:endParaRPr lang="zh-CN" altLang="zh-CN" sz="1800" dirty="0"/>
          </a:p>
        </p:txBody>
      </p:sp>
      <p:pic>
        <p:nvPicPr>
          <p:cNvPr id="11266" name="Picture 2" descr="1t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3129" y="1864426"/>
            <a:ext cx="5035847" cy="350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572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949573" cy="461665"/>
          </a:xfrm>
          <a:prstGeom prst="rect">
            <a:avLst/>
          </a:prstGeom>
        </p:spPr>
        <p:txBody>
          <a:bodyPr wrap="none">
            <a:spAutoFit/>
          </a:bodyPr>
          <a:lstStyle/>
          <a:p>
            <a:r>
              <a:rPr lang="en-US" altLang="zh-CN" sz="2400" b="1" dirty="0" err="1"/>
              <a:t>Qt</a:t>
            </a:r>
            <a:r>
              <a:rPr lang="en-US" altLang="zh-CN" sz="2400" b="1" dirty="0"/>
              <a:t> 5</a:t>
            </a:r>
            <a:r>
              <a:rPr lang="zh-CN" altLang="zh-CN" sz="2400" b="1" dirty="0"/>
              <a:t>开发环境</a:t>
            </a:r>
          </a:p>
        </p:txBody>
      </p:sp>
      <p:sp>
        <p:nvSpPr>
          <p:cNvPr id="3" name="TextBox 2"/>
          <p:cNvSpPr txBox="1"/>
          <p:nvPr/>
        </p:nvSpPr>
        <p:spPr>
          <a:xfrm>
            <a:off x="688770" y="878774"/>
            <a:ext cx="10806544" cy="5193729"/>
          </a:xfrm>
          <a:prstGeom prst="rect">
            <a:avLst/>
          </a:prstGeom>
          <a:noFill/>
        </p:spPr>
        <p:txBody>
          <a:bodyPr wrap="square" rtlCol="0">
            <a:spAutoFit/>
          </a:bodyPr>
          <a:lstStyle/>
          <a:p>
            <a:pPr indent="450850">
              <a:lnSpc>
                <a:spcPct val="150000"/>
              </a:lnSpc>
            </a:pPr>
            <a:r>
              <a:rPr lang="zh-CN" altLang="zh-CN" dirty="0"/>
              <a:t>选中</a:t>
            </a:r>
            <a:r>
              <a:rPr lang="en-US" altLang="zh-CN" dirty="0" err="1"/>
              <a:t>Qt</a:t>
            </a:r>
            <a:r>
              <a:rPr lang="zh-CN" altLang="zh-CN" dirty="0"/>
              <a:t>设计器“控件”→“视图”中的全部选项，在</a:t>
            </a:r>
            <a:r>
              <a:rPr lang="en-US" altLang="zh-CN" dirty="0" err="1"/>
              <a:t>Qt</a:t>
            </a:r>
            <a:r>
              <a:rPr lang="zh-CN" altLang="zh-CN" dirty="0"/>
              <a:t>设计器的主界面上可以看到设计器提供的一些编辑工具子窗口（如图</a:t>
            </a:r>
            <a:r>
              <a:rPr lang="en-US" altLang="zh-CN" dirty="0"/>
              <a:t>1.13</a:t>
            </a:r>
            <a:r>
              <a:rPr lang="zh-CN" altLang="zh-CN" dirty="0"/>
              <a:t>所示）。</a:t>
            </a:r>
          </a:p>
          <a:p>
            <a:pPr indent="450850">
              <a:lnSpc>
                <a:spcPct val="150000"/>
              </a:lnSpc>
            </a:pPr>
            <a:r>
              <a:rPr lang="en-US" altLang="zh-CN" b="1" dirty="0">
                <a:sym typeface="Wingdings"/>
              </a:rPr>
              <a:t></a:t>
            </a:r>
            <a:r>
              <a:rPr lang="en-US" altLang="zh-CN" b="1" dirty="0"/>
              <a:t> </a:t>
            </a:r>
            <a:r>
              <a:rPr lang="zh-CN" altLang="zh-CN" b="1" dirty="0"/>
              <a:t>对象查看器（</a:t>
            </a:r>
            <a:r>
              <a:rPr lang="en-US" altLang="zh-CN" b="1" dirty="0"/>
              <a:t>Object Inspector</a:t>
            </a:r>
            <a:r>
              <a:rPr lang="zh-CN" altLang="zh-CN" b="1" dirty="0"/>
              <a:t>）：</a:t>
            </a:r>
            <a:r>
              <a:rPr lang="zh-CN" altLang="zh-CN" dirty="0"/>
              <a:t>列出了界面中所有窗口部件，以及各窗口部件的父子关系和包容关系。</a:t>
            </a:r>
          </a:p>
          <a:p>
            <a:pPr indent="450850">
              <a:lnSpc>
                <a:spcPct val="150000"/>
              </a:lnSpc>
            </a:pPr>
            <a:r>
              <a:rPr lang="en-US" altLang="zh-CN" b="1" dirty="0">
                <a:sym typeface="Wingdings"/>
              </a:rPr>
              <a:t></a:t>
            </a:r>
            <a:r>
              <a:rPr lang="en-US" altLang="zh-CN" b="1" dirty="0"/>
              <a:t> </a:t>
            </a:r>
            <a:r>
              <a:rPr lang="zh-CN" altLang="zh-CN" b="1" dirty="0"/>
              <a:t>属性编辑器（</a:t>
            </a:r>
            <a:r>
              <a:rPr lang="en-US" altLang="zh-CN" b="1" dirty="0"/>
              <a:t>Property Editor</a:t>
            </a:r>
            <a:r>
              <a:rPr lang="zh-CN" altLang="zh-CN" b="1" dirty="0"/>
              <a:t>）：</a:t>
            </a:r>
            <a:r>
              <a:rPr lang="zh-CN" altLang="zh-CN" dirty="0"/>
              <a:t>列出了窗口部件可编辑的属性。</a:t>
            </a:r>
          </a:p>
          <a:p>
            <a:pPr indent="450850">
              <a:lnSpc>
                <a:spcPct val="150000"/>
              </a:lnSpc>
            </a:pPr>
            <a:r>
              <a:rPr lang="en-US" altLang="zh-CN" b="1" dirty="0">
                <a:sym typeface="Wingdings"/>
              </a:rPr>
              <a:t></a:t>
            </a:r>
            <a:r>
              <a:rPr lang="en-US" altLang="zh-CN" b="1" dirty="0"/>
              <a:t> Action</a:t>
            </a:r>
            <a:r>
              <a:rPr lang="zh-CN" altLang="zh-CN" b="1" dirty="0"/>
              <a:t>编辑器（</a:t>
            </a:r>
            <a:r>
              <a:rPr lang="en-US" altLang="zh-CN" b="1" dirty="0"/>
              <a:t>Action Editor</a:t>
            </a:r>
            <a:r>
              <a:rPr lang="zh-CN" altLang="zh-CN" b="1" dirty="0"/>
              <a:t>）：</a:t>
            </a:r>
            <a:r>
              <a:rPr lang="zh-CN" altLang="zh-CN" dirty="0"/>
              <a:t>列出了为窗口部件设计的</a:t>
            </a:r>
            <a:r>
              <a:rPr lang="en-US" altLang="zh-CN" dirty="0" err="1"/>
              <a:t>QAction</a:t>
            </a:r>
            <a:r>
              <a:rPr lang="zh-CN" altLang="zh-CN" dirty="0"/>
              <a:t>动作，通过“添加”或“删除”按钮可以新建一个可命名的</a:t>
            </a:r>
            <a:r>
              <a:rPr lang="en-US" altLang="zh-CN" dirty="0" err="1"/>
              <a:t>QAction</a:t>
            </a:r>
            <a:r>
              <a:rPr lang="zh-CN" altLang="zh-CN" dirty="0"/>
              <a:t>动作或删除指定的</a:t>
            </a:r>
            <a:r>
              <a:rPr lang="en-US" altLang="zh-CN" dirty="0" err="1"/>
              <a:t>QAction</a:t>
            </a:r>
            <a:r>
              <a:rPr lang="zh-CN" altLang="zh-CN" dirty="0"/>
              <a:t>动作。</a:t>
            </a:r>
          </a:p>
          <a:p>
            <a:pPr indent="450850">
              <a:lnSpc>
                <a:spcPct val="150000"/>
              </a:lnSpc>
            </a:pPr>
            <a:r>
              <a:rPr lang="en-US" altLang="zh-CN" b="1" dirty="0">
                <a:sym typeface="Wingdings"/>
              </a:rPr>
              <a:t></a:t>
            </a:r>
            <a:r>
              <a:rPr lang="en-US" altLang="zh-CN" b="1" dirty="0"/>
              <a:t> </a:t>
            </a:r>
            <a:r>
              <a:rPr lang="zh-CN" altLang="zh-CN" b="1" dirty="0"/>
              <a:t>信号和槽编辑器（</a:t>
            </a:r>
            <a:r>
              <a:rPr lang="en-US" altLang="zh-CN" b="1" dirty="0"/>
              <a:t>Signals &amp; Slots Editor</a:t>
            </a:r>
            <a:r>
              <a:rPr lang="zh-CN" altLang="zh-CN" b="1" dirty="0"/>
              <a:t>）：</a:t>
            </a:r>
            <a:r>
              <a:rPr lang="zh-CN" altLang="zh-CN" dirty="0"/>
              <a:t>列出了在</a:t>
            </a:r>
            <a:r>
              <a:rPr lang="en-US" altLang="zh-CN" dirty="0" err="1"/>
              <a:t>Qt</a:t>
            </a:r>
            <a:r>
              <a:rPr lang="zh-CN" altLang="zh-CN" dirty="0"/>
              <a:t>设计器中关联的信号和槽，通过双击列中的对象或信号</a:t>
            </a:r>
            <a:r>
              <a:rPr lang="en-US" altLang="zh-CN" dirty="0"/>
              <a:t>/</a:t>
            </a:r>
            <a:r>
              <a:rPr lang="zh-CN" altLang="zh-CN" dirty="0"/>
              <a:t>槽，可以进行对象的选择和信号</a:t>
            </a:r>
            <a:r>
              <a:rPr lang="en-US" altLang="zh-CN" dirty="0"/>
              <a:t>/</a:t>
            </a:r>
            <a:r>
              <a:rPr lang="zh-CN" altLang="zh-CN" dirty="0"/>
              <a:t>槽的选择。</a:t>
            </a:r>
          </a:p>
          <a:p>
            <a:pPr indent="450850">
              <a:lnSpc>
                <a:spcPct val="150000"/>
              </a:lnSpc>
            </a:pPr>
            <a:r>
              <a:rPr lang="en-US" altLang="zh-CN" b="1" dirty="0">
                <a:sym typeface="Wingdings"/>
              </a:rPr>
              <a:t></a:t>
            </a:r>
            <a:r>
              <a:rPr lang="en-US" altLang="zh-CN" b="1" dirty="0"/>
              <a:t> </a:t>
            </a:r>
            <a:r>
              <a:rPr lang="zh-CN" altLang="zh-CN" b="1" dirty="0"/>
              <a:t>控件编辑模式（</a:t>
            </a:r>
            <a:r>
              <a:rPr lang="en-US" altLang="zh-CN" b="1" dirty="0"/>
              <a:t>Edit Widgets</a:t>
            </a:r>
            <a:r>
              <a:rPr lang="zh-CN" altLang="zh-CN" b="1" dirty="0"/>
              <a:t>）：</a:t>
            </a:r>
            <a:r>
              <a:rPr lang="zh-CN" altLang="zh-CN" dirty="0"/>
              <a:t>可以在</a:t>
            </a:r>
            <a:r>
              <a:rPr lang="en-US" altLang="zh-CN" dirty="0" err="1"/>
              <a:t>Qt</a:t>
            </a:r>
            <a:r>
              <a:rPr lang="zh-CN" altLang="zh-CN" dirty="0"/>
              <a:t>设计器中添加</a:t>
            </a:r>
            <a:r>
              <a:rPr lang="en-US" altLang="zh-CN" dirty="0"/>
              <a:t>GUI</a:t>
            </a:r>
            <a:r>
              <a:rPr lang="zh-CN" altLang="zh-CN" dirty="0"/>
              <a:t>窗口部件并修改它们的属性和外观。</a:t>
            </a:r>
          </a:p>
          <a:p>
            <a:pPr indent="450850">
              <a:lnSpc>
                <a:spcPct val="150000"/>
              </a:lnSpc>
            </a:pPr>
            <a:r>
              <a:rPr lang="en-US" altLang="zh-CN" b="1" dirty="0">
                <a:sym typeface="Wingdings"/>
              </a:rPr>
              <a:t></a:t>
            </a:r>
            <a:r>
              <a:rPr lang="en-US" altLang="zh-CN" b="1" dirty="0"/>
              <a:t> </a:t>
            </a:r>
            <a:r>
              <a:rPr lang="zh-CN" altLang="zh-CN" b="1" dirty="0"/>
              <a:t>信号</a:t>
            </a:r>
            <a:r>
              <a:rPr lang="en-US" altLang="zh-CN" b="1" dirty="0"/>
              <a:t>/</a:t>
            </a:r>
            <a:r>
              <a:rPr lang="zh-CN" altLang="zh-CN" b="1" dirty="0"/>
              <a:t>槽编辑模式（</a:t>
            </a:r>
            <a:r>
              <a:rPr lang="en-US" altLang="zh-CN" b="1" dirty="0"/>
              <a:t>Edit Signals/Slots</a:t>
            </a:r>
            <a:r>
              <a:rPr lang="zh-CN" altLang="zh-CN" b="1" dirty="0"/>
              <a:t>）：</a:t>
            </a:r>
            <a:r>
              <a:rPr lang="zh-CN" altLang="zh-CN" dirty="0"/>
              <a:t>可以在</a:t>
            </a:r>
            <a:r>
              <a:rPr lang="en-US" altLang="zh-CN" dirty="0" err="1"/>
              <a:t>Qt</a:t>
            </a:r>
            <a:r>
              <a:rPr lang="zh-CN" altLang="zh-CN" dirty="0"/>
              <a:t>设计器中的窗口部件上关联</a:t>
            </a:r>
            <a:r>
              <a:rPr lang="en-US" altLang="zh-CN" dirty="0" err="1"/>
              <a:t>Qt</a:t>
            </a:r>
            <a:r>
              <a:rPr lang="zh-CN" altLang="zh-CN" dirty="0"/>
              <a:t>已经定义好的信号和槽。</a:t>
            </a:r>
          </a:p>
          <a:p>
            <a:pPr indent="450850">
              <a:lnSpc>
                <a:spcPct val="150000"/>
              </a:lnSpc>
            </a:pPr>
            <a:r>
              <a:rPr lang="en-US" altLang="zh-CN" b="1" dirty="0">
                <a:sym typeface="Wingdings"/>
              </a:rPr>
              <a:t></a:t>
            </a:r>
            <a:r>
              <a:rPr lang="en-US" altLang="zh-CN" b="1" dirty="0"/>
              <a:t> </a:t>
            </a:r>
            <a:r>
              <a:rPr lang="en-US" altLang="zh-CN" b="1" u="sng" dirty="0" err="1"/>
              <a:t>伙伴编辑模式（Edit</a:t>
            </a:r>
            <a:r>
              <a:rPr lang="en-US" altLang="zh-CN" b="1" u="sng" dirty="0"/>
              <a:t> Buddies</a:t>
            </a:r>
            <a:r>
              <a:rPr lang="zh-CN" altLang="zh-CN" b="1" u="sng" dirty="0"/>
              <a:t>）</a:t>
            </a:r>
            <a:r>
              <a:rPr lang="zh-CN" altLang="zh-CN" b="1" dirty="0"/>
              <a:t>：</a:t>
            </a:r>
            <a:r>
              <a:rPr lang="zh-CN" altLang="zh-CN" dirty="0"/>
              <a:t>可以在</a:t>
            </a:r>
            <a:r>
              <a:rPr lang="en-US" altLang="zh-CN" dirty="0" err="1"/>
              <a:t>Qt</a:t>
            </a:r>
            <a:r>
              <a:rPr lang="zh-CN" altLang="zh-CN" dirty="0"/>
              <a:t>设计器中的窗口部件上建立</a:t>
            </a:r>
            <a:r>
              <a:rPr lang="en-US" altLang="zh-CN" dirty="0" err="1"/>
              <a:t>QLabel</a:t>
            </a:r>
            <a:r>
              <a:rPr lang="zh-CN" altLang="zh-CN" dirty="0"/>
              <a:t>标签和其他窗口部件的伙伴关系。</a:t>
            </a:r>
          </a:p>
          <a:p>
            <a:pPr indent="450850">
              <a:lnSpc>
                <a:spcPct val="150000"/>
              </a:lnSpc>
            </a:pPr>
            <a:r>
              <a:rPr lang="en-US" altLang="zh-CN" b="1" dirty="0">
                <a:sym typeface="Wingdings"/>
              </a:rPr>
              <a:t></a:t>
            </a:r>
            <a:r>
              <a:rPr lang="en-US" altLang="zh-CN" b="1" dirty="0"/>
              <a:t> Tab</a:t>
            </a:r>
            <a:r>
              <a:rPr lang="zh-CN" altLang="zh-CN" b="1" dirty="0"/>
              <a:t>顺序编辑模式（</a:t>
            </a:r>
            <a:r>
              <a:rPr lang="en-US" altLang="zh-CN" b="1" dirty="0"/>
              <a:t>Edit Tab Order</a:t>
            </a:r>
            <a:r>
              <a:rPr lang="zh-CN" altLang="zh-CN" b="1" dirty="0"/>
              <a:t>）：</a:t>
            </a:r>
            <a:r>
              <a:rPr lang="zh-CN" altLang="zh-CN" dirty="0"/>
              <a:t>可以在</a:t>
            </a:r>
            <a:r>
              <a:rPr lang="en-US" altLang="zh-CN" dirty="0" err="1"/>
              <a:t>Qt</a:t>
            </a:r>
            <a:r>
              <a:rPr lang="zh-CN" altLang="zh-CN" dirty="0"/>
              <a:t>设计器中的窗口部件上设置</a:t>
            </a:r>
            <a:r>
              <a:rPr lang="en-US" altLang="zh-CN" dirty="0"/>
              <a:t>Tab</a:t>
            </a:r>
            <a:r>
              <a:rPr lang="zh-CN" altLang="zh-CN" dirty="0"/>
              <a:t>键在窗口部件上的焦点顺序</a:t>
            </a:r>
            <a:r>
              <a:rPr lang="zh-CN" altLang="zh-CN" dirty="0" smtClean="0"/>
              <a:t>。</a:t>
            </a:r>
            <a:endParaRPr lang="zh-CN" altLang="zh-CN" dirty="0"/>
          </a:p>
        </p:txBody>
      </p:sp>
    </p:spTree>
    <p:extLst>
      <p:ext uri="{BB962C8B-B14F-4D97-AF65-F5344CB8AC3E}">
        <p14:creationId xmlns:p14="http://schemas.microsoft.com/office/powerpoint/2010/main" val="3579688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849" y="1330037"/>
            <a:ext cx="4322618"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a:t>
            </a:r>
            <a:r>
              <a:rPr lang="zh-CN" altLang="zh-CN" sz="4800" b="1" dirty="0" smtClean="0">
                <a:solidFill>
                  <a:srgbClr val="663300"/>
                </a:solidFill>
              </a:rPr>
              <a:t>章</a:t>
            </a:r>
            <a:r>
              <a:rPr lang="en-US" altLang="zh-CN" sz="4800" b="1" dirty="0">
                <a:solidFill>
                  <a:srgbClr val="663300"/>
                </a:solidFill>
              </a:rPr>
              <a:t> </a:t>
            </a:r>
            <a:r>
              <a:rPr lang="en-US" altLang="zh-CN" sz="4800" b="1" dirty="0" smtClean="0">
                <a:solidFill>
                  <a:srgbClr val="663300"/>
                </a:solidFill>
              </a:rPr>
              <a:t> </a:t>
            </a:r>
            <a:r>
              <a:rPr lang="en-US" altLang="zh-CN" sz="4800" b="1" dirty="0" err="1" smtClean="0">
                <a:solidFill>
                  <a:srgbClr val="663300"/>
                </a:solidFill>
              </a:rPr>
              <a:t>Qt</a:t>
            </a:r>
            <a:r>
              <a:rPr lang="zh-CN" altLang="zh-CN" sz="4800" b="1" dirty="0" smtClean="0">
                <a:solidFill>
                  <a:srgbClr val="663300"/>
                </a:solidFill>
              </a:rPr>
              <a:t>概述</a:t>
            </a:r>
            <a:endParaRPr lang="zh-CN" altLang="zh-CN" sz="4800" b="1" dirty="0">
              <a:solidFill>
                <a:srgbClr val="663300"/>
              </a:solidFill>
            </a:endParaRPr>
          </a:p>
        </p:txBody>
      </p:sp>
      <p:sp>
        <p:nvSpPr>
          <p:cNvPr id="3" name="TextBox 2"/>
          <p:cNvSpPr txBox="1"/>
          <p:nvPr/>
        </p:nvSpPr>
        <p:spPr>
          <a:xfrm>
            <a:off x="5367647" y="3111334"/>
            <a:ext cx="5367647" cy="646331"/>
          </a:xfrm>
          <a:prstGeom prst="rect">
            <a:avLst/>
          </a:prstGeom>
          <a:noFill/>
        </p:spPr>
        <p:txBody>
          <a:bodyPr wrap="square" rtlCol="0">
            <a:spAutoFit/>
          </a:bodyPr>
          <a:lstStyle/>
          <a:p>
            <a:r>
              <a:rPr lang="en-US" altLang="zh-CN" sz="3600" b="1" dirty="0" smtClean="0"/>
              <a:t>——</a:t>
            </a:r>
            <a:r>
              <a:rPr lang="en-US" altLang="zh-CN" sz="3600" b="1" dirty="0" err="1"/>
              <a:t>Qt</a:t>
            </a:r>
            <a:r>
              <a:rPr lang="en-US" altLang="zh-CN" sz="3600" b="1" dirty="0"/>
              <a:t> 5</a:t>
            </a:r>
            <a:r>
              <a:rPr lang="zh-CN" altLang="zh-CN" sz="3600" b="1" dirty="0"/>
              <a:t>开发步骤及实例</a:t>
            </a:r>
          </a:p>
        </p:txBody>
      </p:sp>
    </p:spTree>
    <p:extLst>
      <p:ext uri="{BB962C8B-B14F-4D97-AF65-F5344CB8AC3E}">
        <p14:creationId xmlns:p14="http://schemas.microsoft.com/office/powerpoint/2010/main" val="224425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893741" cy="461665"/>
          </a:xfrm>
          <a:prstGeom prst="rect">
            <a:avLst/>
          </a:prstGeom>
        </p:spPr>
        <p:txBody>
          <a:bodyPr wrap="none">
            <a:spAutoFit/>
          </a:bodyPr>
          <a:lstStyle/>
          <a:p>
            <a:r>
              <a:rPr lang="en-US" altLang="zh-CN" sz="2400" b="1" dirty="0" err="1"/>
              <a:t>Qt</a:t>
            </a:r>
            <a:r>
              <a:rPr lang="en-US" altLang="zh-CN" sz="2400" b="1" dirty="0"/>
              <a:t> 5</a:t>
            </a:r>
            <a:r>
              <a:rPr lang="zh-CN" altLang="zh-CN" sz="2400" b="1" dirty="0"/>
              <a:t>开发步骤及实例</a:t>
            </a:r>
            <a:endParaRPr lang="zh-CN" altLang="zh-CN" sz="2400" b="1" dirty="0"/>
          </a:p>
        </p:txBody>
      </p:sp>
      <p:sp>
        <p:nvSpPr>
          <p:cNvPr id="3" name="TextBox 2"/>
          <p:cNvSpPr txBox="1"/>
          <p:nvPr/>
        </p:nvSpPr>
        <p:spPr>
          <a:xfrm>
            <a:off x="840419" y="1033153"/>
            <a:ext cx="10239259" cy="923330"/>
          </a:xfrm>
          <a:prstGeom prst="rect">
            <a:avLst/>
          </a:prstGeom>
          <a:noFill/>
        </p:spPr>
        <p:txBody>
          <a:bodyPr wrap="square" rtlCol="0">
            <a:spAutoFit/>
          </a:bodyPr>
          <a:lstStyle/>
          <a:p>
            <a:pPr indent="450850"/>
            <a:r>
              <a:rPr lang="zh-CN" altLang="en-US" sz="1800" dirty="0"/>
              <a:t>下面以完成计算圆面积功能这一简单例子来介绍</a:t>
            </a:r>
            <a:r>
              <a:rPr lang="en-US" altLang="zh-CN" sz="1800" dirty="0" err="1"/>
              <a:t>Qt</a:t>
            </a:r>
            <a:r>
              <a:rPr lang="zh-CN" altLang="en-US" sz="1800" dirty="0"/>
              <a:t>开发程序的流程，其中涉及</a:t>
            </a:r>
            <a:r>
              <a:rPr lang="en-US" altLang="zh-CN" sz="1800" dirty="0" err="1"/>
              <a:t>Qt</a:t>
            </a:r>
            <a:r>
              <a:rPr lang="zh-CN" altLang="en-US" sz="1800" dirty="0"/>
              <a:t>应用程序用户界面中的事件关联操作内容</a:t>
            </a:r>
            <a:r>
              <a:rPr lang="en-US" altLang="zh-CN" sz="1800" dirty="0"/>
              <a:t>—</a:t>
            </a:r>
            <a:r>
              <a:rPr lang="zh-CN" altLang="en-US" sz="1800" dirty="0"/>
              <a:t>信号和槽机制（</a:t>
            </a:r>
            <a:r>
              <a:rPr lang="en-US" altLang="zh-CN" sz="1800" dirty="0"/>
              <a:t>Signal &amp; Slot</a:t>
            </a:r>
            <a:r>
              <a:rPr lang="zh-CN" altLang="en-US" sz="1800" dirty="0"/>
              <a:t>）。</a:t>
            </a:r>
          </a:p>
          <a:p>
            <a:pPr indent="450850"/>
            <a:r>
              <a:rPr lang="zh-CN" altLang="en-US" sz="1800" dirty="0"/>
              <a:t>当用户输入一个圆的半径后，可以显示计算后的圆的面积值。运行效果如图</a:t>
            </a:r>
            <a:r>
              <a:rPr lang="en-US" altLang="zh-CN" sz="1800" dirty="0"/>
              <a:t>1.15</a:t>
            </a:r>
            <a:r>
              <a:rPr lang="zh-CN" altLang="en-US" sz="1800" dirty="0"/>
              <a:t>所示</a:t>
            </a:r>
            <a:r>
              <a:rPr lang="zh-CN" altLang="en-US" sz="1800" dirty="0" smtClean="0"/>
              <a:t>。</a:t>
            </a:r>
            <a:endParaRPr lang="zh-CN" altLang="en-US" sz="1800" dirty="0"/>
          </a:p>
        </p:txBody>
      </p:sp>
      <p:pic>
        <p:nvPicPr>
          <p:cNvPr id="1229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960" y="2300247"/>
            <a:ext cx="5116687" cy="284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257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157234" y="1750149"/>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670565" y="1489674"/>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299734" y="1846109"/>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2770" y="920450"/>
            <a:ext cx="939645" cy="1112796"/>
          </a:xfrm>
          <a:prstGeom prst="rect">
            <a:avLst/>
          </a:prstGeom>
        </p:spPr>
      </p:pic>
      <p:sp>
        <p:nvSpPr>
          <p:cNvPr id="25" name="TextBox 5"/>
          <p:cNvSpPr txBox="1"/>
          <p:nvPr/>
        </p:nvSpPr>
        <p:spPr>
          <a:xfrm>
            <a:off x="823389" y="3748798"/>
            <a:ext cx="4451542" cy="518595"/>
          </a:xfrm>
          <a:prstGeom prst="rect">
            <a:avLst/>
          </a:prstGeom>
          <a:noFill/>
        </p:spPr>
        <p:txBody>
          <a:bodyPr wrap="square" lIns="86863" tIns="43430" rIns="86863" bIns="43430" rtlCol="0">
            <a:spAutoFit/>
          </a:bodyPr>
          <a:lstStyle/>
          <a:p>
            <a:r>
              <a:rPr lang="zh-CN" altLang="zh-CN" sz="2800" b="1" dirty="0"/>
              <a:t>设计器</a:t>
            </a:r>
            <a:r>
              <a:rPr lang="en-US" altLang="zh-CN" sz="2800" b="1" dirty="0" err="1"/>
              <a:t>Qt</a:t>
            </a:r>
            <a:r>
              <a:rPr lang="en-US" altLang="zh-CN" sz="2800" b="1" dirty="0"/>
              <a:t> 5 Designer</a:t>
            </a:r>
            <a:r>
              <a:rPr lang="zh-CN" altLang="zh-CN" sz="2800" b="1" dirty="0"/>
              <a:t>实现</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0091" y="1884736"/>
            <a:ext cx="482208" cy="545844"/>
          </a:xfrm>
          <a:prstGeom prst="rect">
            <a:avLst/>
          </a:prstGeom>
        </p:spPr>
      </p:pic>
      <p:sp>
        <p:nvSpPr>
          <p:cNvPr id="9" name="TextBox 18"/>
          <p:cNvSpPr txBox="1"/>
          <p:nvPr/>
        </p:nvSpPr>
        <p:spPr>
          <a:xfrm>
            <a:off x="5762300" y="1946425"/>
            <a:ext cx="2799036" cy="393906"/>
          </a:xfrm>
          <a:prstGeom prst="rect">
            <a:avLst/>
          </a:prstGeom>
          <a:noFill/>
        </p:spPr>
        <p:txBody>
          <a:bodyPr wrap="square" lIns="115777" tIns="57888" rIns="115777" bIns="57888" rtlCol="0">
            <a:spAutoFit/>
          </a:bodyPr>
          <a:lstStyle/>
          <a:p>
            <a:r>
              <a:rPr lang="en-US" altLang="zh-CN" sz="1800" b="1" dirty="0"/>
              <a:t>1</a:t>
            </a:r>
            <a:r>
              <a:rPr lang="zh-CN" altLang="zh-CN" sz="1800" b="1" dirty="0"/>
              <a:t>．界面设计</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0091" y="2636101"/>
            <a:ext cx="482208" cy="545844"/>
          </a:xfrm>
          <a:prstGeom prst="rect">
            <a:avLst/>
          </a:prstGeom>
        </p:spPr>
      </p:pic>
      <p:sp>
        <p:nvSpPr>
          <p:cNvPr id="11" name="TextBox 20"/>
          <p:cNvSpPr txBox="1"/>
          <p:nvPr/>
        </p:nvSpPr>
        <p:spPr>
          <a:xfrm>
            <a:off x="5762300" y="2719764"/>
            <a:ext cx="3607331" cy="393906"/>
          </a:xfrm>
          <a:prstGeom prst="rect">
            <a:avLst/>
          </a:prstGeom>
          <a:noFill/>
        </p:spPr>
        <p:txBody>
          <a:bodyPr wrap="square" lIns="115777" tIns="57888" rIns="115777" bIns="57888" rtlCol="0">
            <a:spAutoFit/>
          </a:bodyPr>
          <a:lstStyle/>
          <a:p>
            <a:r>
              <a:rPr lang="en-US" altLang="zh-CN" sz="1800" b="1" dirty="0"/>
              <a:t>2</a:t>
            </a:r>
            <a:r>
              <a:rPr lang="zh-CN" altLang="zh-CN" sz="1800" b="1" dirty="0"/>
              <a:t>．编写相应的计算圆面积代码</a:t>
            </a:r>
          </a:p>
        </p:txBody>
      </p:sp>
    </p:spTree>
    <p:extLst>
      <p:ext uri="{BB962C8B-B14F-4D97-AF65-F5344CB8AC3E}">
        <p14:creationId xmlns:p14="http://schemas.microsoft.com/office/powerpoint/2010/main" val="256330329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25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1+#ppt_w/2"/>
                                          </p:val>
                                        </p:tav>
                                        <p:tav tm="100000">
                                          <p:val>
                                            <p:strVal val="#ppt_x"/>
                                          </p:val>
                                        </p:tav>
                                      </p:tavLst>
                                    </p:anim>
                                    <p:anim calcmode="lin" valueType="num">
                                      <p:cBhvr additive="base">
                                        <p:cTn id="43" dur="500" fill="hold"/>
                                        <p:tgtEl>
                                          <p:spTgt spid="9"/>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25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9"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199" y="2173185"/>
            <a:ext cx="6187044" cy="1678543"/>
          </a:xfrm>
          <a:prstGeom prst="plaque">
            <a:avLst/>
          </a:prstGeom>
          <a:noFill/>
          <a:ln>
            <a:solidFill>
              <a:srgbClr val="663300"/>
            </a:solidFill>
          </a:ln>
        </p:spPr>
        <p:txBody>
          <a:bodyPr wrap="square" rtlCol="0">
            <a:spAutoFit/>
          </a:bodyPr>
          <a:lstStyle/>
          <a:p>
            <a:pPr>
              <a:lnSpc>
                <a:spcPct val="150000"/>
              </a:lnSpc>
            </a:pPr>
            <a:r>
              <a:rPr lang="zh-CN" altLang="zh-CN" sz="1800" b="1" u="sng" dirty="0"/>
              <a:t>【例】</a:t>
            </a:r>
            <a:r>
              <a:rPr lang="zh-CN" altLang="zh-CN" sz="1800" u="sng" dirty="0"/>
              <a:t>（简单）</a:t>
            </a:r>
            <a:r>
              <a:rPr lang="zh-CN" altLang="zh-CN" sz="1800" dirty="0"/>
              <a:t>（</a:t>
            </a:r>
            <a:r>
              <a:rPr lang="en-US" altLang="zh-CN" sz="1800" dirty="0"/>
              <a:t>CH101</a:t>
            </a:r>
            <a:r>
              <a:rPr lang="zh-CN" altLang="zh-CN" sz="1800" dirty="0"/>
              <a:t>）采用设计器</a:t>
            </a:r>
            <a:r>
              <a:rPr lang="en-US" altLang="zh-CN" sz="1800" dirty="0" err="1"/>
              <a:t>Qt</a:t>
            </a:r>
            <a:r>
              <a:rPr lang="en-US" altLang="zh-CN" sz="1800" dirty="0"/>
              <a:t> Designer</a:t>
            </a:r>
            <a:r>
              <a:rPr lang="zh-CN" altLang="zh-CN" sz="1800" dirty="0"/>
              <a:t>实现计算圆面积，完成如图</a:t>
            </a:r>
            <a:r>
              <a:rPr lang="en-US" altLang="zh-CN" sz="1800" dirty="0"/>
              <a:t>1.15</a:t>
            </a:r>
            <a:r>
              <a:rPr lang="zh-CN" altLang="zh-CN" sz="1800" dirty="0"/>
              <a:t>所示的功能。</a:t>
            </a:r>
          </a:p>
          <a:p>
            <a:pPr>
              <a:lnSpc>
                <a:spcPct val="150000"/>
              </a:lnSpc>
            </a:pPr>
            <a:r>
              <a:rPr lang="zh-CN" altLang="zh-CN" sz="1800" dirty="0"/>
              <a:t>首先进行界面设计，然后编写相应的计算圆面积代码</a:t>
            </a:r>
            <a:r>
              <a:rPr lang="zh-CN" altLang="zh-CN" sz="1800" dirty="0" smtClean="0"/>
              <a:t>。</a:t>
            </a:r>
            <a:endParaRPr lang="zh-CN" altLang="zh-CN" sz="1800" dirty="0"/>
          </a:p>
        </p:txBody>
      </p:sp>
    </p:spTree>
    <p:extLst>
      <p:ext uri="{BB962C8B-B14F-4D97-AF65-F5344CB8AC3E}">
        <p14:creationId xmlns:p14="http://schemas.microsoft.com/office/powerpoint/2010/main" val="21975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1033153"/>
            <a:ext cx="10132381" cy="923330"/>
          </a:xfrm>
          <a:prstGeom prst="rect">
            <a:avLst/>
          </a:prstGeom>
          <a:noFill/>
        </p:spPr>
        <p:txBody>
          <a:bodyPr wrap="square" rtlCol="0">
            <a:spAutoFit/>
          </a:bodyPr>
          <a:lstStyle/>
          <a:p>
            <a:pPr indent="450850"/>
            <a:r>
              <a:rPr lang="zh-CN" altLang="zh-CN" sz="1800" dirty="0"/>
              <a:t>步骤如下。</a:t>
            </a:r>
          </a:p>
          <a:p>
            <a:pPr indent="450850"/>
            <a:r>
              <a:rPr lang="zh-CN" altLang="zh-CN" sz="1800" dirty="0"/>
              <a:t>（</a:t>
            </a:r>
            <a:r>
              <a:rPr lang="en-US" altLang="zh-CN" sz="1800" dirty="0"/>
              <a:t>1</a:t>
            </a:r>
            <a:r>
              <a:rPr lang="zh-CN" altLang="zh-CN" sz="1800" dirty="0"/>
              <a:t>）单击运行</a:t>
            </a:r>
            <a:r>
              <a:rPr lang="en-US" altLang="zh-CN" sz="1800" dirty="0" err="1"/>
              <a:t>Qt</a:t>
            </a:r>
            <a:r>
              <a:rPr lang="en-US" altLang="zh-CN" sz="1800" dirty="0"/>
              <a:t> Creator</a:t>
            </a:r>
            <a:r>
              <a:rPr lang="zh-CN" altLang="zh-CN" sz="1800" dirty="0"/>
              <a:t>，进入欢迎界面（见图</a:t>
            </a:r>
            <a:r>
              <a:rPr lang="en-US" altLang="zh-CN" sz="1800" dirty="0"/>
              <a:t>1.10</a:t>
            </a:r>
            <a:r>
              <a:rPr lang="zh-CN" altLang="zh-CN" sz="1800" dirty="0"/>
              <a:t>）。单击其上 </a:t>
            </a:r>
            <a:r>
              <a:rPr lang="en-US" altLang="zh-CN" sz="1800" dirty="0"/>
              <a:t> </a:t>
            </a:r>
            <a:r>
              <a:rPr lang="zh-CN" altLang="zh-CN" sz="1800" dirty="0"/>
              <a:t>按钮，或者选择“文件”→“新建文件或项目</a:t>
            </a:r>
            <a:r>
              <a:rPr lang="en-US" altLang="zh-CN" sz="1800" dirty="0"/>
              <a:t>...</a:t>
            </a:r>
            <a:r>
              <a:rPr lang="zh-CN" altLang="zh-CN" sz="1800" dirty="0"/>
              <a:t>”命令，创建一个新的工程，出现“新建项目”窗口，如图</a:t>
            </a:r>
            <a:r>
              <a:rPr lang="en-US" altLang="zh-CN" sz="1800" dirty="0"/>
              <a:t>1.16</a:t>
            </a:r>
            <a:r>
              <a:rPr lang="zh-CN" altLang="zh-CN" sz="1800" dirty="0"/>
              <a:t>所示</a:t>
            </a:r>
            <a:r>
              <a:rPr lang="zh-CN" altLang="zh-CN" sz="1800" dirty="0" smtClean="0"/>
              <a:t>。</a:t>
            </a:r>
            <a:endParaRPr lang="zh-CN" altLang="zh-CN" sz="1800" dirty="0"/>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460" y="2087111"/>
            <a:ext cx="6746297" cy="424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8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748145" y="1009403"/>
            <a:ext cx="10485912" cy="1477328"/>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）单击选择项目“</a:t>
            </a:r>
            <a:r>
              <a:rPr lang="en-US" altLang="zh-CN" sz="1800" dirty="0"/>
              <a:t>Application</a:t>
            </a:r>
            <a:r>
              <a:rPr lang="zh-CN" altLang="zh-CN" sz="1800" dirty="0"/>
              <a:t>”→“</a:t>
            </a:r>
            <a:r>
              <a:rPr lang="en-US" altLang="zh-CN" sz="1800" dirty="0" err="1"/>
              <a:t>Qt</a:t>
            </a:r>
            <a:r>
              <a:rPr lang="en-US" altLang="zh-CN" sz="1800" dirty="0"/>
              <a:t> Widgets Application</a:t>
            </a:r>
            <a:r>
              <a:rPr lang="zh-CN" altLang="zh-CN" sz="1800" dirty="0"/>
              <a:t>”选项，单击“</a:t>
            </a:r>
            <a:r>
              <a:rPr lang="en-US" altLang="zh-CN" sz="1800" dirty="0"/>
              <a:t>Choose...</a:t>
            </a:r>
            <a:r>
              <a:rPr lang="zh-CN" altLang="zh-CN" sz="1800" dirty="0"/>
              <a:t>”按钮，进入下一步。</a:t>
            </a:r>
          </a:p>
          <a:p>
            <a:pPr indent="450850"/>
            <a:r>
              <a:rPr lang="zh-CN" altLang="zh-CN" sz="1800" dirty="0"/>
              <a:t>（</a:t>
            </a:r>
            <a:r>
              <a:rPr lang="en-US" altLang="zh-CN" sz="1800" dirty="0"/>
              <a:t>3</a:t>
            </a:r>
            <a:r>
              <a:rPr lang="zh-CN" altLang="zh-CN" sz="1800" dirty="0"/>
              <a:t>）选择保存项目的路径并定义自己项目的名字。注意，保存项目的路径中不能有中文字。项目命名没有大小写要求，依据个人习惯命名即可。这里将项目命名为</a:t>
            </a:r>
            <a:r>
              <a:rPr lang="en-US" altLang="zh-CN" sz="1800" dirty="0"/>
              <a:t>Dialog</a:t>
            </a:r>
            <a:r>
              <a:rPr lang="zh-CN" altLang="zh-CN" sz="1800" dirty="0"/>
              <a:t>，保存路径为</a:t>
            </a:r>
            <a:r>
              <a:rPr lang="en-US" altLang="zh-CN" sz="1800" dirty="0"/>
              <a:t>D:\Qt\CH1\CH101</a:t>
            </a:r>
            <a:r>
              <a:rPr lang="zh-CN" altLang="zh-CN" sz="1800" dirty="0"/>
              <a:t>，如图</a:t>
            </a:r>
            <a:r>
              <a:rPr lang="en-US" altLang="zh-CN" sz="1800" dirty="0"/>
              <a:t>1.17</a:t>
            </a:r>
            <a:r>
              <a:rPr lang="zh-CN" altLang="zh-CN" sz="1800" dirty="0"/>
              <a:t>所示。单击“下一步”按钮进入下一步骤</a:t>
            </a:r>
            <a:r>
              <a:rPr lang="zh-CN" altLang="zh-CN" sz="1800" dirty="0" smtClean="0"/>
              <a:t>。</a:t>
            </a:r>
            <a:endParaRPr lang="zh-CN" altLang="zh-CN" sz="1800"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620" y="2608881"/>
            <a:ext cx="7524791" cy="374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328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997527"/>
            <a:ext cx="10369887" cy="1200329"/>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）根据实际需要，选择一个“基类”。这里选择</a:t>
            </a:r>
            <a:r>
              <a:rPr lang="en-US" altLang="zh-CN" sz="1800" dirty="0" err="1"/>
              <a:t>QDialog</a:t>
            </a:r>
            <a:r>
              <a:rPr lang="zh-CN" altLang="zh-CN" sz="1800" dirty="0"/>
              <a:t>对话框类作为基类，这时“类名”“头文件”“源文件”及“界面文件”都出现默认的文件名。注意，对这些文件名都可以根据具体需要进行相应的修改。默认选中“创建界面”复选框，表示需要采用界面设计器来设计界面，否则需要利用代码完成界面的设计，如图</a:t>
            </a:r>
            <a:r>
              <a:rPr lang="en-US" altLang="zh-CN" sz="1800" dirty="0"/>
              <a:t>1.19</a:t>
            </a:r>
            <a:r>
              <a:rPr lang="zh-CN" altLang="zh-CN" sz="1800" dirty="0"/>
              <a:t>所示</a:t>
            </a:r>
            <a:r>
              <a:rPr lang="zh-CN" altLang="zh-CN" sz="1800" dirty="0" smtClean="0"/>
              <a:t>。</a:t>
            </a:r>
            <a:endParaRPr lang="zh-CN" altLang="zh-CN" sz="1800" dirty="0"/>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566" y="2293779"/>
            <a:ext cx="7817592" cy="391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85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6988133" y="2402333"/>
            <a:ext cx="3580906" cy="0"/>
          </a:xfrm>
          <a:prstGeom prst="line">
            <a:avLst/>
          </a:prstGeom>
          <a:ln w="9525">
            <a:solidFill>
              <a:srgbClr val="000000"/>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40419" y="281405"/>
            <a:ext cx="2800767" cy="461665"/>
          </a:xfrm>
          <a:prstGeom prst="rect">
            <a:avLst/>
          </a:prstGeom>
        </p:spPr>
        <p:txBody>
          <a:bodyPr wrap="none">
            <a:spAutoFit/>
          </a:bodyPr>
          <a:lstStyle/>
          <a:p>
            <a:r>
              <a:rPr lang="en-US" altLang="zh-CN" sz="2400" b="1" dirty="0"/>
              <a:t>2</a:t>
            </a:r>
            <a:r>
              <a:rPr lang="zh-CN" altLang="zh-CN" sz="2400" b="1" dirty="0"/>
              <a:t>．</a:t>
            </a:r>
            <a:r>
              <a:rPr lang="en-US" altLang="zh-CN" sz="2400" b="1" dirty="0" err="1"/>
              <a:t>Qt</a:t>
            </a:r>
            <a:r>
              <a:rPr lang="en-US" altLang="zh-CN" sz="2400" b="1" dirty="0"/>
              <a:t> 5.11</a:t>
            </a:r>
            <a:r>
              <a:rPr lang="zh-CN" altLang="zh-CN" sz="2400" b="1" dirty="0"/>
              <a:t>版的改进</a:t>
            </a:r>
          </a:p>
        </p:txBody>
      </p:sp>
      <p:cxnSp>
        <p:nvCxnSpPr>
          <p:cNvPr id="3" name="直接连接符 2"/>
          <p:cNvCxnSpPr/>
          <p:nvPr/>
        </p:nvCxnSpPr>
        <p:spPr>
          <a:xfrm>
            <a:off x="1445264" y="1704254"/>
            <a:ext cx="3196351" cy="0"/>
          </a:xfrm>
          <a:prstGeom prst="line">
            <a:avLst/>
          </a:prstGeom>
          <a:ln w="9525">
            <a:solidFill>
              <a:srgbClr val="000000"/>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909082" y="3663964"/>
            <a:ext cx="3019049" cy="0"/>
          </a:xfrm>
          <a:prstGeom prst="line">
            <a:avLst/>
          </a:prstGeom>
          <a:ln w="9525">
            <a:solidFill>
              <a:srgbClr val="000000"/>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686460" y="4432138"/>
            <a:ext cx="3103626" cy="0"/>
          </a:xfrm>
          <a:prstGeom prst="line">
            <a:avLst/>
          </a:prstGeom>
          <a:ln w="9525">
            <a:solidFill>
              <a:srgbClr val="000000"/>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rot="18218127">
            <a:off x="4885316" y="1129482"/>
            <a:ext cx="1224961" cy="1910504"/>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27624" tIns="0" rIns="0" bIns="0" rtlCol="0" anchor="ctr"/>
          <a:lstStyle/>
          <a:p>
            <a:pPr algn="ctr"/>
            <a:r>
              <a:rPr lang="zh-CN" altLang="en-US" sz="3000" dirty="0" smtClean="0">
                <a:solidFill>
                  <a:srgbClr val="FFFFFF"/>
                </a:solidFill>
                <a:latin typeface="微软雅黑" panose="020B0503020204020204" pitchFamily="34" charset="-122"/>
                <a:ea typeface="微软雅黑" panose="020B0503020204020204" pitchFamily="34" charset="-122"/>
              </a:rPr>
              <a:t>（</a:t>
            </a:r>
            <a:r>
              <a:rPr lang="en-US" altLang="zh-CN" sz="3000" dirty="0" smtClean="0">
                <a:solidFill>
                  <a:srgbClr val="FFFFFF"/>
                </a:solidFill>
                <a:latin typeface="微软雅黑" panose="020B0503020204020204" pitchFamily="34" charset="-122"/>
                <a:ea typeface="微软雅黑" panose="020B0503020204020204" pitchFamily="34" charset="-122"/>
              </a:rPr>
              <a:t>1</a:t>
            </a:r>
            <a:r>
              <a:rPr lang="zh-CN" altLang="en-US" sz="3000" dirty="0" smtClean="0">
                <a:solidFill>
                  <a:srgbClr val="FFFFFF"/>
                </a:solidFill>
                <a:latin typeface="微软雅黑" panose="020B0503020204020204" pitchFamily="34" charset="-122"/>
                <a:ea typeface="微软雅黑" panose="020B0503020204020204" pitchFamily="34" charset="-122"/>
              </a:rPr>
              <a:t>）</a:t>
            </a:r>
            <a:endParaRPr lang="zh-CN" altLang="en-US" sz="3000" dirty="0">
              <a:solidFill>
                <a:srgbClr val="FFFFFF"/>
              </a:solidFill>
              <a:latin typeface="微软雅黑" panose="020B0503020204020204" pitchFamily="34" charset="-122"/>
              <a:ea typeface="微软雅黑" panose="020B0503020204020204" pitchFamily="34" charset="-122"/>
            </a:endParaRPr>
          </a:p>
        </p:txBody>
      </p:sp>
      <p:sp>
        <p:nvSpPr>
          <p:cNvPr id="7" name="任意多边形 6"/>
          <p:cNvSpPr/>
          <p:nvPr/>
        </p:nvSpPr>
        <p:spPr>
          <a:xfrm rot="1955786">
            <a:off x="5980101" y="2310345"/>
            <a:ext cx="1493529" cy="1566955"/>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227624" tIns="0" rIns="0" bIns="0" rtlCol="0" anchor="ctr"/>
          <a:lstStyle/>
          <a:p>
            <a:pPr algn="ctr"/>
            <a:r>
              <a:rPr lang="zh-CN" altLang="en-US" sz="3000" dirty="0" smtClean="0">
                <a:solidFill>
                  <a:srgbClr val="FFFFFF"/>
                </a:solidFill>
                <a:latin typeface="微软雅黑" panose="020B0503020204020204" pitchFamily="34" charset="-122"/>
                <a:ea typeface="微软雅黑" panose="020B0503020204020204" pitchFamily="34" charset="-122"/>
              </a:rPr>
              <a:t>（</a:t>
            </a:r>
            <a:r>
              <a:rPr lang="en-US" altLang="zh-CN" sz="3000" dirty="0" smtClean="0">
                <a:solidFill>
                  <a:srgbClr val="FFFFFF"/>
                </a:solidFill>
                <a:latin typeface="微软雅黑" panose="020B0503020204020204" pitchFamily="34" charset="-122"/>
                <a:ea typeface="微软雅黑" panose="020B0503020204020204" pitchFamily="34" charset="-122"/>
              </a:rPr>
              <a:t>2</a:t>
            </a:r>
            <a:r>
              <a:rPr lang="zh-CN" altLang="en-US" sz="3000" dirty="0" smtClean="0">
                <a:solidFill>
                  <a:srgbClr val="FFFFFF"/>
                </a:solidFill>
                <a:latin typeface="微软雅黑" panose="020B0503020204020204" pitchFamily="34" charset="-122"/>
                <a:ea typeface="微软雅黑" panose="020B0503020204020204" pitchFamily="34" charset="-122"/>
              </a:rPr>
              <a:t>）</a:t>
            </a:r>
            <a:endParaRPr lang="zh-CN" altLang="en-US" sz="3000" dirty="0">
              <a:solidFill>
                <a:srgbClr val="FFFFFF"/>
              </a:solidFill>
              <a:latin typeface="微软雅黑" panose="020B0503020204020204" pitchFamily="34" charset="-122"/>
              <a:ea typeface="微软雅黑" panose="020B0503020204020204" pitchFamily="34" charset="-122"/>
            </a:endParaRPr>
          </a:p>
        </p:txBody>
      </p:sp>
      <p:sp>
        <p:nvSpPr>
          <p:cNvPr id="8" name="任意多边形 7"/>
          <p:cNvSpPr/>
          <p:nvPr/>
        </p:nvSpPr>
        <p:spPr>
          <a:xfrm rot="7109777">
            <a:off x="5243915" y="3197354"/>
            <a:ext cx="1224961" cy="1910504"/>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227624" tIns="0" rIns="0" bIns="0" rtlCol="0" anchor="ctr"/>
          <a:lstStyle/>
          <a:p>
            <a:pPr algn="ctr"/>
            <a:r>
              <a:rPr lang="zh-CN" altLang="en-US" sz="3000" dirty="0" smtClean="0">
                <a:solidFill>
                  <a:srgbClr val="FFFFFF"/>
                </a:solidFill>
                <a:latin typeface="微软雅黑" panose="020B0503020204020204" pitchFamily="34" charset="-122"/>
                <a:ea typeface="微软雅黑" panose="020B0503020204020204" pitchFamily="34" charset="-122"/>
              </a:rPr>
              <a:t>（</a:t>
            </a:r>
            <a:r>
              <a:rPr lang="en-US" altLang="zh-CN" sz="3000" dirty="0">
                <a:solidFill>
                  <a:srgbClr val="FFFFFF"/>
                </a:solidFill>
                <a:latin typeface="微软雅黑" panose="020B0503020204020204" pitchFamily="34" charset="-122"/>
                <a:ea typeface="微软雅黑" panose="020B0503020204020204" pitchFamily="34" charset="-122"/>
              </a:rPr>
              <a:t>4</a:t>
            </a:r>
            <a:r>
              <a:rPr lang="zh-CN" altLang="en-US" sz="3000" dirty="0" smtClean="0">
                <a:solidFill>
                  <a:srgbClr val="FFFFFF"/>
                </a:solidFill>
                <a:latin typeface="微软雅黑" panose="020B0503020204020204" pitchFamily="34" charset="-122"/>
                <a:ea typeface="微软雅黑" panose="020B0503020204020204" pitchFamily="34" charset="-122"/>
              </a:rPr>
              <a:t>）</a:t>
            </a:r>
            <a:endParaRPr lang="zh-CN" altLang="en-US" sz="3000" dirty="0">
              <a:solidFill>
                <a:srgbClr val="FFFFFF"/>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2790540">
            <a:off x="3805786" y="2374257"/>
            <a:ext cx="1493529" cy="1566955"/>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136574" tIns="0" rIns="0" bIns="0" rtlCol="0" anchor="ctr"/>
          <a:lstStyle/>
          <a:p>
            <a:pPr algn="ctr"/>
            <a:r>
              <a:rPr lang="zh-CN" altLang="en-US" sz="3000" dirty="0" smtClean="0">
                <a:solidFill>
                  <a:srgbClr val="FFFFFF"/>
                </a:solidFill>
                <a:latin typeface="微软雅黑" panose="020B0503020204020204" pitchFamily="34" charset="-122"/>
                <a:ea typeface="微软雅黑" panose="020B0503020204020204" pitchFamily="34" charset="-122"/>
              </a:rPr>
              <a:t>（</a:t>
            </a:r>
            <a:r>
              <a:rPr lang="en-US" altLang="zh-CN" sz="3000" dirty="0" smtClean="0">
                <a:solidFill>
                  <a:srgbClr val="FFFFFF"/>
                </a:solidFill>
                <a:latin typeface="微软雅黑" panose="020B0503020204020204" pitchFamily="34" charset="-122"/>
                <a:ea typeface="微软雅黑" panose="020B0503020204020204" pitchFamily="34" charset="-122"/>
              </a:rPr>
              <a:t>3</a:t>
            </a:r>
            <a:r>
              <a:rPr lang="zh-CN" altLang="en-US" sz="3000" dirty="0" smtClean="0">
                <a:solidFill>
                  <a:srgbClr val="FFFFFF"/>
                </a:solidFill>
                <a:latin typeface="微软雅黑" panose="020B0503020204020204" pitchFamily="34" charset="-122"/>
                <a:ea typeface="微软雅黑" panose="020B0503020204020204" pitchFamily="34" charset="-122"/>
              </a:rPr>
              <a:t>）</a:t>
            </a:r>
            <a:endParaRPr lang="zh-CN" altLang="en-US" sz="3000" dirty="0">
              <a:solidFill>
                <a:srgbClr val="FFFFFF"/>
              </a:solidFill>
              <a:latin typeface="微软雅黑" panose="020B0503020204020204" pitchFamily="34" charset="-122"/>
              <a:ea typeface="微软雅黑" panose="020B0503020204020204" pitchFamily="34" charset="-122"/>
            </a:endParaRPr>
          </a:p>
        </p:txBody>
      </p:sp>
      <p:sp>
        <p:nvSpPr>
          <p:cNvPr id="10" name="文本框 14"/>
          <p:cNvSpPr txBox="1"/>
          <p:nvPr/>
        </p:nvSpPr>
        <p:spPr>
          <a:xfrm>
            <a:off x="1144311" y="1719829"/>
            <a:ext cx="3130198" cy="1012206"/>
          </a:xfrm>
          <a:prstGeom prst="rect">
            <a:avLst/>
          </a:prstGeom>
          <a:noFill/>
        </p:spPr>
        <p:txBody>
          <a:bodyPr wrap="square" lIns="115625" tIns="57812" rIns="115625" bIns="57812" rtlCol="0">
            <a:noAutofit/>
          </a:bodyPr>
          <a:lstStyle/>
          <a:p>
            <a:r>
              <a:rPr lang="zh-CN" altLang="zh-CN" sz="1800" dirty="0"/>
              <a:t>对</a:t>
            </a:r>
            <a:r>
              <a:rPr lang="en-US" altLang="zh-CN" sz="1800" dirty="0" err="1"/>
              <a:t>Qt</a:t>
            </a:r>
            <a:r>
              <a:rPr lang="en-US" altLang="zh-CN" sz="1800" dirty="0"/>
              <a:t> Core</a:t>
            </a:r>
            <a:r>
              <a:rPr lang="zh-CN" altLang="zh-CN" sz="1800" dirty="0"/>
              <a:t>进行完善，更好地支持</a:t>
            </a:r>
            <a:r>
              <a:rPr lang="en-US" altLang="zh-CN" sz="1800" dirty="0"/>
              <a:t>Unicode</a:t>
            </a:r>
            <a:r>
              <a:rPr lang="zh-CN" altLang="zh-CN" sz="1800" dirty="0"/>
              <a:t>。在</a:t>
            </a:r>
            <a:r>
              <a:rPr lang="en-US" altLang="zh-CN" sz="1800" dirty="0" err="1"/>
              <a:t>Qt</a:t>
            </a:r>
            <a:r>
              <a:rPr lang="en-US" altLang="zh-CN" sz="1800" dirty="0"/>
              <a:t> Network</a:t>
            </a:r>
            <a:r>
              <a:rPr lang="zh-CN" altLang="zh-CN" sz="1800" dirty="0"/>
              <a:t>中，</a:t>
            </a:r>
            <a:r>
              <a:rPr lang="en-US" altLang="zh-CN" sz="1800" dirty="0" err="1"/>
              <a:t>iOS</a:t>
            </a:r>
            <a:r>
              <a:rPr lang="zh-CN" altLang="zh-CN" sz="1800" dirty="0"/>
              <a:t>可支持</a:t>
            </a:r>
            <a:r>
              <a:rPr lang="en-US" altLang="zh-CN" sz="1800" dirty="0"/>
              <a:t>ALPN</a:t>
            </a:r>
            <a:r>
              <a:rPr lang="zh-CN" altLang="zh-CN" sz="1800" dirty="0"/>
              <a:t>和</a:t>
            </a:r>
            <a:r>
              <a:rPr lang="en-US" altLang="zh-CN" sz="1800" dirty="0"/>
              <a:t>HTTP/2</a:t>
            </a:r>
            <a:r>
              <a:rPr lang="zh-CN" altLang="zh-CN" sz="1800" dirty="0" smtClean="0"/>
              <a:t>。</a:t>
            </a:r>
            <a:endParaRPr lang="zh-CN" altLang="zh-CN" sz="1800" dirty="0"/>
          </a:p>
        </p:txBody>
      </p:sp>
      <p:sp>
        <p:nvSpPr>
          <p:cNvPr id="11" name="文本框 15"/>
          <p:cNvSpPr txBox="1"/>
          <p:nvPr/>
        </p:nvSpPr>
        <p:spPr>
          <a:xfrm>
            <a:off x="922353" y="3686235"/>
            <a:ext cx="2837176" cy="1208245"/>
          </a:xfrm>
          <a:prstGeom prst="rect">
            <a:avLst/>
          </a:prstGeom>
          <a:noFill/>
        </p:spPr>
        <p:txBody>
          <a:bodyPr wrap="square" lIns="115625" tIns="57812" rIns="115625" bIns="57812" rtlCol="0">
            <a:noAutofit/>
          </a:bodyPr>
          <a:lstStyle/>
          <a:p>
            <a:r>
              <a:rPr lang="en-US" altLang="zh-CN" sz="1800" dirty="0" err="1"/>
              <a:t>Qt</a:t>
            </a:r>
            <a:r>
              <a:rPr lang="en-US" altLang="zh-CN" sz="1800" dirty="0"/>
              <a:t> QML</a:t>
            </a:r>
            <a:r>
              <a:rPr lang="zh-CN" altLang="zh-CN" sz="1800" dirty="0"/>
              <a:t>编译器管道负责解析和编译</a:t>
            </a:r>
            <a:r>
              <a:rPr lang="en-US" altLang="zh-CN" sz="1800" dirty="0"/>
              <a:t>QML</a:t>
            </a:r>
            <a:r>
              <a:rPr lang="zh-CN" altLang="zh-CN" sz="1800" dirty="0"/>
              <a:t>，性能提高、更可维护。将</a:t>
            </a:r>
            <a:r>
              <a:rPr lang="en-US" altLang="zh-CN" sz="1800" dirty="0"/>
              <a:t>QML</a:t>
            </a:r>
            <a:r>
              <a:rPr lang="zh-CN" altLang="zh-CN" sz="1800" dirty="0"/>
              <a:t>编译为与平台无关的字节码。</a:t>
            </a:r>
          </a:p>
        </p:txBody>
      </p:sp>
      <p:sp>
        <p:nvSpPr>
          <p:cNvPr id="12" name="文本框 16"/>
          <p:cNvSpPr txBox="1"/>
          <p:nvPr/>
        </p:nvSpPr>
        <p:spPr>
          <a:xfrm>
            <a:off x="6971943" y="4441172"/>
            <a:ext cx="3886383" cy="1054943"/>
          </a:xfrm>
          <a:prstGeom prst="rect">
            <a:avLst/>
          </a:prstGeom>
          <a:noFill/>
        </p:spPr>
        <p:txBody>
          <a:bodyPr wrap="square" lIns="115625" tIns="57812" rIns="115625" bIns="57812" rtlCol="0">
            <a:noAutofit/>
          </a:bodyPr>
          <a:lstStyle/>
          <a:p>
            <a:pPr>
              <a:lnSpc>
                <a:spcPct val="120000"/>
              </a:lnSpc>
            </a:pPr>
            <a:r>
              <a:rPr lang="zh-CN" altLang="zh-CN" sz="1800" dirty="0"/>
              <a:t>在</a:t>
            </a:r>
            <a:r>
              <a:rPr lang="en-US" altLang="zh-CN" sz="1800" dirty="0" err="1"/>
              <a:t>Qt</a:t>
            </a:r>
            <a:r>
              <a:rPr lang="en-US" altLang="zh-CN" sz="1800" dirty="0"/>
              <a:t> Quick</a:t>
            </a:r>
            <a:r>
              <a:rPr lang="zh-CN" altLang="zh-CN" sz="1800" dirty="0"/>
              <a:t>中，支持在</a:t>
            </a:r>
            <a:r>
              <a:rPr lang="en-US" altLang="zh-CN" sz="1800" dirty="0"/>
              <a:t>Image</a:t>
            </a:r>
            <a:r>
              <a:rPr lang="zh-CN" altLang="zh-CN" sz="1800" dirty="0"/>
              <a:t>元素中加载压缩纹理，支持</a:t>
            </a:r>
            <a:r>
              <a:rPr lang="en-US" altLang="zh-CN" sz="1800" dirty="0"/>
              <a:t>.</a:t>
            </a:r>
            <a:r>
              <a:rPr lang="en-US" altLang="zh-CN" sz="1800" dirty="0" err="1"/>
              <a:t>ktx</a:t>
            </a:r>
            <a:r>
              <a:rPr lang="zh-CN" altLang="zh-CN" sz="1800" dirty="0"/>
              <a:t>和</a:t>
            </a:r>
            <a:r>
              <a:rPr lang="en-US" altLang="zh-CN" sz="1800" dirty="0"/>
              <a:t>.</a:t>
            </a:r>
            <a:r>
              <a:rPr lang="en-US" altLang="zh-CN" sz="1800" dirty="0" err="1"/>
              <a:t>pkm</a:t>
            </a:r>
            <a:r>
              <a:rPr lang="zh-CN" altLang="zh-CN" sz="1800" dirty="0"/>
              <a:t>容器文件格式，可以通过</a:t>
            </a:r>
            <a:r>
              <a:rPr lang="en-US" altLang="zh-CN" sz="1800" dirty="0"/>
              <a:t>GPU</a:t>
            </a:r>
            <a:r>
              <a:rPr lang="zh-CN" altLang="zh-CN" sz="1800" dirty="0"/>
              <a:t>直接处理，减少应用程序启动时间和内存消耗。</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
        <p:nvSpPr>
          <p:cNvPr id="13" name="文本框 17"/>
          <p:cNvSpPr txBox="1"/>
          <p:nvPr/>
        </p:nvSpPr>
        <p:spPr>
          <a:xfrm>
            <a:off x="7523116" y="2350461"/>
            <a:ext cx="3655844" cy="1208245"/>
          </a:xfrm>
          <a:prstGeom prst="rect">
            <a:avLst/>
          </a:prstGeom>
          <a:noFill/>
        </p:spPr>
        <p:txBody>
          <a:bodyPr wrap="square" lIns="115625" tIns="57812" rIns="115625" bIns="57812" rtlCol="0">
            <a:noAutofit/>
          </a:bodyPr>
          <a:lstStyle/>
          <a:p>
            <a:pPr>
              <a:lnSpc>
                <a:spcPct val="120000"/>
              </a:lnSpc>
            </a:pPr>
            <a:r>
              <a:rPr lang="en-US" altLang="zh-CN" sz="1800" dirty="0" err="1"/>
              <a:t>Qt</a:t>
            </a:r>
            <a:r>
              <a:rPr lang="en-US" altLang="zh-CN" sz="1800" dirty="0"/>
              <a:t> GUI</a:t>
            </a:r>
            <a:r>
              <a:rPr lang="zh-CN" altLang="zh-CN" sz="1800" dirty="0"/>
              <a:t>基于</a:t>
            </a:r>
            <a:r>
              <a:rPr lang="en-US" altLang="zh-CN" sz="1800" dirty="0"/>
              <a:t>Microsoft UI Automation</a:t>
            </a:r>
            <a:r>
              <a:rPr lang="zh-CN" altLang="zh-CN" sz="1800" dirty="0"/>
              <a:t>，并且更好地支持高</a:t>
            </a:r>
            <a:r>
              <a:rPr lang="en-US" altLang="zh-CN" sz="1800" dirty="0"/>
              <a:t>DPI</a:t>
            </a:r>
            <a:r>
              <a:rPr lang="zh-CN" altLang="zh-CN" sz="1800" dirty="0"/>
              <a:t>显示。改进</a:t>
            </a:r>
            <a:r>
              <a:rPr lang="en-US" altLang="zh-CN" sz="1800" dirty="0"/>
              <a:t>Linux</a:t>
            </a:r>
            <a:r>
              <a:rPr lang="zh-CN" altLang="zh-CN" sz="1800" dirty="0"/>
              <a:t>上的打印对话框，为</a:t>
            </a:r>
            <a:r>
              <a:rPr lang="en-US" altLang="zh-CN" sz="1800" dirty="0"/>
              <a:t>CUPS</a:t>
            </a:r>
            <a:r>
              <a:rPr lang="zh-CN" altLang="zh-CN" sz="1800" dirty="0"/>
              <a:t>的选项提供了更好的支持。</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143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8" presetClass="emph" presetSubtype="0" fill="hold" grpId="1" nodeType="withEffect">
                                  <p:stCondLst>
                                    <p:cond delay="0"/>
                                  </p:stCondLst>
                                  <p:childTnLst>
                                    <p:animRot by="21600000">
                                      <p:cBhvr>
                                        <p:cTn id="26" dur="500" fill="hold"/>
                                        <p:tgtEl>
                                          <p:spTgt spid="6"/>
                                        </p:tgtEl>
                                        <p:attrNameLst>
                                          <p:attrName>r</p:attrName>
                                        </p:attrNameLst>
                                      </p:cBhvr>
                                    </p:animRot>
                                  </p:childTnLst>
                                </p:cTn>
                              </p:par>
                              <p:par>
                                <p:cTn id="27" presetID="8" presetClass="emph" presetSubtype="0" fill="hold" grpId="1" nodeType="withEffect">
                                  <p:stCondLst>
                                    <p:cond delay="0"/>
                                  </p:stCondLst>
                                  <p:childTnLst>
                                    <p:animRot by="21600000">
                                      <p:cBhvr>
                                        <p:cTn id="28" dur="500" fill="hold"/>
                                        <p:tgtEl>
                                          <p:spTgt spid="7"/>
                                        </p:tgtEl>
                                        <p:attrNameLst>
                                          <p:attrName>r</p:attrName>
                                        </p:attrNameLst>
                                      </p:cBhvr>
                                    </p:animRot>
                                  </p:childTnLst>
                                </p:cTn>
                              </p:par>
                              <p:par>
                                <p:cTn id="29" presetID="8" presetClass="emph" presetSubtype="0" fill="hold" grpId="1" nodeType="withEffect">
                                  <p:stCondLst>
                                    <p:cond delay="0"/>
                                  </p:stCondLst>
                                  <p:childTnLst>
                                    <p:animRot by="21600000">
                                      <p:cBhvr>
                                        <p:cTn id="30" dur="500" fill="hold"/>
                                        <p:tgtEl>
                                          <p:spTgt spid="9"/>
                                        </p:tgtEl>
                                        <p:attrNameLst>
                                          <p:attrName>r</p:attrName>
                                        </p:attrNameLst>
                                      </p:cBhvr>
                                    </p:animRot>
                                  </p:childTnLst>
                                </p:cTn>
                              </p:par>
                              <p:par>
                                <p:cTn id="31" presetID="8" presetClass="emph" presetSubtype="0" fill="hold" grpId="1" nodeType="withEffect">
                                  <p:stCondLst>
                                    <p:cond delay="0"/>
                                  </p:stCondLst>
                                  <p:childTnLst>
                                    <p:animRot by="21600000">
                                      <p:cBhvr>
                                        <p:cTn id="32" dur="500" fill="hold"/>
                                        <p:tgtEl>
                                          <p:spTgt spid="8"/>
                                        </p:tgtEl>
                                        <p:attrNameLst>
                                          <p:attrName>r</p:attrName>
                                        </p:attrNameLst>
                                      </p:cBhvr>
                                    </p:animRot>
                                  </p:childTnLst>
                                </p:cTn>
                              </p:par>
                              <p:par>
                                <p:cTn id="33" presetID="2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2"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right)">
                                      <p:cBhvr>
                                        <p:cTn id="38" dur="500"/>
                                        <p:tgtEl>
                                          <p:spTgt spid="3"/>
                                        </p:tgtEl>
                                      </p:cBhvr>
                                    </p:animEffect>
                                  </p:childTnLst>
                                </p:cTn>
                              </p:par>
                              <p:par>
                                <p:cTn id="39" presetID="22" presetClass="entr" presetSubtype="2"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right)">
                                      <p:cBhvr>
                                        <p:cTn id="41" dur="500"/>
                                        <p:tgtEl>
                                          <p:spTgt spid="4"/>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right)">
                                      <p:cBhvr>
                                        <p:cTn id="48" dur="500"/>
                                        <p:tgtEl>
                                          <p:spTgt spid="1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par>
                                <p:cTn id="55" presetID="22" presetClass="entr" presetSubtype="8"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973777" y="1033153"/>
            <a:ext cx="10141527" cy="369332"/>
          </a:xfrm>
          <a:prstGeom prst="rect">
            <a:avLst/>
          </a:prstGeom>
          <a:noFill/>
        </p:spPr>
        <p:txBody>
          <a:bodyPr wrap="square" rtlCol="0">
            <a:spAutoFit/>
          </a:bodyPr>
          <a:lstStyle/>
          <a:p>
            <a:r>
              <a:rPr lang="zh-CN" altLang="zh-CN" sz="1800" dirty="0"/>
              <a:t>（</a:t>
            </a:r>
            <a:r>
              <a:rPr lang="en-US" altLang="zh-CN" sz="1800" dirty="0"/>
              <a:t>6</a:t>
            </a:r>
            <a:r>
              <a:rPr lang="zh-CN" altLang="zh-CN" sz="1800" dirty="0"/>
              <a:t>）选择完成后单击“下一步”按钮，相应的文件自动加载到项目文件列表中，如图</a:t>
            </a:r>
            <a:r>
              <a:rPr lang="en-US" altLang="zh-CN" sz="1800" dirty="0"/>
              <a:t>1.20</a:t>
            </a:r>
            <a:r>
              <a:rPr lang="zh-CN" altLang="zh-CN" sz="1800" dirty="0"/>
              <a:t>所示</a:t>
            </a:r>
            <a:r>
              <a:rPr lang="zh-CN" altLang="zh-CN" sz="1800" dirty="0" smtClean="0"/>
              <a:t>。</a:t>
            </a:r>
            <a:endParaRPr lang="zh-CN" altLang="zh-CN" sz="1800" dirty="0"/>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775" y="1508166"/>
            <a:ext cx="7631530" cy="382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85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997527"/>
            <a:ext cx="10274885" cy="1200329"/>
          </a:xfrm>
          <a:prstGeom prst="rect">
            <a:avLst/>
          </a:prstGeom>
          <a:noFill/>
        </p:spPr>
        <p:txBody>
          <a:bodyPr wrap="square" rtlCol="0">
            <a:spAutoFit/>
          </a:bodyPr>
          <a:lstStyle/>
          <a:p>
            <a:pPr indent="450850"/>
            <a:r>
              <a:rPr lang="zh-CN" altLang="zh-CN" sz="1800" dirty="0"/>
              <a:t>单击“完成”按钮完成创建，文件列表中的文件自动分类显示，如图</a:t>
            </a:r>
            <a:r>
              <a:rPr lang="en-US" altLang="zh-CN" sz="1800" dirty="0"/>
              <a:t>1.21</a:t>
            </a:r>
            <a:r>
              <a:rPr lang="zh-CN" altLang="zh-CN" sz="1800" dirty="0"/>
              <a:t>（</a:t>
            </a:r>
            <a:r>
              <a:rPr lang="en-US" altLang="zh-CN" sz="1800" dirty="0"/>
              <a:t>a</a:t>
            </a:r>
            <a:r>
              <a:rPr lang="zh-CN" altLang="zh-CN" sz="1800" dirty="0"/>
              <a:t>）所示，各个文件包含在相应的文件夹中，单击文件夹前的“</a:t>
            </a:r>
            <a:r>
              <a:rPr lang="en-US" altLang="zh-CN" sz="1800" dirty="0"/>
              <a:t> </a:t>
            </a:r>
            <a:r>
              <a:rPr lang="zh-CN" altLang="zh-CN" sz="1800" dirty="0"/>
              <a:t>”图标可以显示该文件夹下的文件；而单击文件夹前面的“</a:t>
            </a:r>
            <a:r>
              <a:rPr lang="en-US" altLang="zh-CN" sz="1800" dirty="0"/>
              <a:t> </a:t>
            </a:r>
            <a:r>
              <a:rPr lang="zh-CN" altLang="zh-CN" sz="1800" dirty="0"/>
              <a:t>”图标则可隐藏该文件夹下的文件。单击上部灰色工具栏中的过滤符号 </a:t>
            </a:r>
            <a:r>
              <a:rPr lang="en-US" altLang="zh-CN" sz="1800" dirty="0"/>
              <a:t> </a:t>
            </a:r>
            <a:r>
              <a:rPr lang="en-US" altLang="zh-CN" sz="1800" dirty="0" smtClean="0"/>
              <a:t>     </a:t>
            </a:r>
            <a:r>
              <a:rPr lang="zh-CN" altLang="zh-CN" sz="1800" dirty="0" smtClean="0"/>
              <a:t>后</a:t>
            </a:r>
            <a:r>
              <a:rPr lang="zh-CN" altLang="zh-CN" sz="1800" dirty="0"/>
              <a:t>，弹出一个下拉列表，勾选“简化树形视图”则切换到简单的文件列表，如图</a:t>
            </a:r>
            <a:r>
              <a:rPr lang="en-US" altLang="zh-CN" sz="1800" dirty="0"/>
              <a:t>1.21</a:t>
            </a:r>
            <a:r>
              <a:rPr lang="zh-CN" altLang="zh-CN" sz="1800" dirty="0"/>
              <a:t>（</a:t>
            </a:r>
            <a:r>
              <a:rPr lang="en-US" altLang="zh-CN" sz="1800" dirty="0"/>
              <a:t>b</a:t>
            </a:r>
            <a:r>
              <a:rPr lang="zh-CN" altLang="zh-CN" sz="1800" dirty="0"/>
              <a:t>）所示</a:t>
            </a:r>
            <a:r>
              <a:rPr lang="zh-CN" altLang="zh-CN" sz="1800" dirty="0" smtClean="0"/>
              <a:t>。</a:t>
            </a:r>
            <a:endParaRPr lang="zh-CN" altLang="zh-CN" sz="1800" dirty="0"/>
          </a:p>
        </p:txBody>
      </p:sp>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974" y="1597691"/>
            <a:ext cx="291894" cy="32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939" y="2267933"/>
            <a:ext cx="4603631" cy="315909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571" y="3632536"/>
            <a:ext cx="2206068" cy="1794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6"/>
          <p:cNvSpPr>
            <a:spLocks noChangeArrowheads="1"/>
          </p:cNvSpPr>
          <p:nvPr/>
        </p:nvSpPr>
        <p:spPr bwMode="auto">
          <a:xfrm>
            <a:off x="0" y="27781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7869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4546" y="1002315"/>
            <a:ext cx="10191758" cy="1477328"/>
          </a:xfrm>
          <a:prstGeom prst="rect">
            <a:avLst/>
          </a:prstGeom>
          <a:noFill/>
        </p:spPr>
        <p:txBody>
          <a:bodyPr wrap="square" rtlCol="0">
            <a:spAutoFit/>
          </a:bodyPr>
          <a:lstStyle/>
          <a:p>
            <a:pPr indent="450850"/>
            <a:r>
              <a:rPr lang="zh-CN" altLang="zh-CN" sz="1800" dirty="0"/>
              <a:t>（</a:t>
            </a:r>
            <a:r>
              <a:rPr lang="en-US" altLang="zh-CN" sz="1800" dirty="0"/>
              <a:t>7</a:t>
            </a:r>
            <a:r>
              <a:rPr lang="zh-CN" altLang="zh-CN" sz="1800" dirty="0"/>
              <a:t>）双击</a:t>
            </a:r>
            <a:r>
              <a:rPr lang="en-US" altLang="zh-CN" sz="1800" dirty="0" err="1"/>
              <a:t>dialog.ui</a:t>
            </a:r>
            <a:r>
              <a:rPr lang="zh-CN" altLang="zh-CN" sz="1800" dirty="0"/>
              <a:t>，进入界面设计器</a:t>
            </a:r>
            <a:r>
              <a:rPr lang="en-US" altLang="zh-CN" sz="1800" dirty="0" err="1"/>
              <a:t>Qt</a:t>
            </a:r>
            <a:r>
              <a:rPr lang="en-US" altLang="zh-CN" sz="1800" dirty="0"/>
              <a:t> Designer</a:t>
            </a:r>
            <a:r>
              <a:rPr lang="zh-CN" altLang="zh-CN" sz="1800" dirty="0"/>
              <a:t>编辑状态，开始进行设计器（</a:t>
            </a:r>
            <a:r>
              <a:rPr lang="en-US" altLang="zh-CN" sz="1800" dirty="0" err="1"/>
              <a:t>Qt</a:t>
            </a:r>
            <a:r>
              <a:rPr lang="en-US" altLang="zh-CN" sz="1800" dirty="0"/>
              <a:t> Designer</a:t>
            </a:r>
            <a:r>
              <a:rPr lang="zh-CN" altLang="zh-CN" sz="1800" dirty="0"/>
              <a:t>）编程。</a:t>
            </a:r>
          </a:p>
          <a:p>
            <a:pPr indent="450850"/>
            <a:r>
              <a:rPr lang="zh-CN" altLang="zh-CN" sz="1800" dirty="0"/>
              <a:t>拖曳控件容器栏的滑动条，在最后的</a:t>
            </a:r>
            <a:r>
              <a:rPr lang="en-US" altLang="zh-CN" sz="1800" dirty="0"/>
              <a:t>Display Widgets</a:t>
            </a:r>
            <a:r>
              <a:rPr lang="zh-CN" altLang="zh-CN" sz="1800" dirty="0"/>
              <a:t>容器栏（图</a:t>
            </a:r>
            <a:r>
              <a:rPr lang="en-US" altLang="zh-CN" sz="1800" dirty="0"/>
              <a:t>1.22</a:t>
            </a:r>
            <a:r>
              <a:rPr lang="zh-CN" altLang="zh-CN" sz="1800" dirty="0"/>
              <a:t>）中找到</a:t>
            </a:r>
            <a:r>
              <a:rPr lang="en-US" altLang="zh-CN" sz="1800" dirty="0"/>
              <a:t>Label</a:t>
            </a:r>
            <a:r>
              <a:rPr lang="zh-CN" altLang="zh-CN" sz="1800" dirty="0"/>
              <a:t>标签控件，拖曳三个此控件到中间的编辑框中；同样，在</a:t>
            </a:r>
            <a:r>
              <a:rPr lang="en-US" altLang="zh-CN" sz="1800" dirty="0"/>
              <a:t>Input Widgets</a:t>
            </a:r>
            <a:r>
              <a:rPr lang="zh-CN" altLang="zh-CN" sz="1800" dirty="0"/>
              <a:t>容器栏（图</a:t>
            </a:r>
            <a:r>
              <a:rPr lang="en-US" altLang="zh-CN" sz="1800" dirty="0"/>
              <a:t>1.21</a:t>
            </a:r>
            <a:r>
              <a:rPr lang="zh-CN" altLang="zh-CN" sz="1800" dirty="0"/>
              <a:t>）中找到</a:t>
            </a:r>
            <a:r>
              <a:rPr lang="en-US" altLang="zh-CN" sz="1800" dirty="0"/>
              <a:t>Line Edit</a:t>
            </a:r>
            <a:r>
              <a:rPr lang="zh-CN" altLang="zh-CN" sz="1800" dirty="0"/>
              <a:t>文本控件，拖曳此控件到中间的编辑框中，用于输入半径值；在</a:t>
            </a:r>
            <a:r>
              <a:rPr lang="en-US" altLang="zh-CN" sz="1800" dirty="0"/>
              <a:t>Buttons</a:t>
            </a:r>
            <a:r>
              <a:rPr lang="zh-CN" altLang="zh-CN" sz="1800" dirty="0"/>
              <a:t>容器栏（图</a:t>
            </a:r>
            <a:r>
              <a:rPr lang="en-US" altLang="zh-CN" sz="1800" dirty="0"/>
              <a:t>1.24</a:t>
            </a:r>
            <a:r>
              <a:rPr lang="zh-CN" altLang="zh-CN" sz="1800" dirty="0"/>
              <a:t>）中找到</a:t>
            </a:r>
            <a:r>
              <a:rPr lang="en-US" altLang="zh-CN" sz="1800" dirty="0"/>
              <a:t>Push Button</a:t>
            </a:r>
            <a:r>
              <a:rPr lang="zh-CN" altLang="zh-CN" sz="1800" dirty="0"/>
              <a:t>按钮控件，拖曳此控件到中间的编辑框中，用于提交响应单击事件</a:t>
            </a:r>
            <a:r>
              <a:rPr lang="zh-CN" altLang="zh-CN" sz="1800" dirty="0" smtClean="0"/>
              <a:t>。</a:t>
            </a:r>
            <a:endParaRPr lang="zh-CN" altLang="zh-CN" sz="1800" dirty="0"/>
          </a:p>
        </p:txBody>
      </p:sp>
      <p:pic>
        <p:nvPicPr>
          <p:cNvPr id="10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187" y="3156244"/>
            <a:ext cx="2760312" cy="29804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889" y="2550197"/>
            <a:ext cx="2137558" cy="358650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3340" y="4394195"/>
            <a:ext cx="2541319" cy="17299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222567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66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46069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66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26098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1009403"/>
            <a:ext cx="10168007" cy="369332"/>
          </a:xfrm>
          <a:prstGeom prst="rect">
            <a:avLst/>
          </a:prstGeom>
          <a:noFill/>
        </p:spPr>
        <p:txBody>
          <a:bodyPr wrap="square" rtlCol="0">
            <a:spAutoFit/>
          </a:bodyPr>
          <a:lstStyle/>
          <a:p>
            <a:r>
              <a:rPr lang="zh-CN" altLang="zh-CN" sz="1800" dirty="0"/>
              <a:t>下面将修改拖曳到编辑框中的各控件的属性，如图</a:t>
            </a:r>
            <a:r>
              <a:rPr lang="en-US" altLang="zh-CN" sz="1800" dirty="0"/>
              <a:t>1.25</a:t>
            </a:r>
            <a:r>
              <a:rPr lang="zh-CN" altLang="zh-CN" sz="1800" dirty="0"/>
              <a:t>所示，对象监视器内容如图</a:t>
            </a:r>
            <a:r>
              <a:rPr lang="en-US" altLang="zh-CN" sz="1800" dirty="0"/>
              <a:t>1.26</a:t>
            </a:r>
            <a:r>
              <a:rPr lang="zh-CN" altLang="zh-CN" sz="1800" dirty="0"/>
              <a:t>所示。 </a:t>
            </a: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1775362"/>
            <a:ext cx="5159156" cy="257100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450" y="2766736"/>
            <a:ext cx="2802576" cy="15796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9780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12177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矩形 2"/>
          <p:cNvSpPr/>
          <p:nvPr/>
        </p:nvSpPr>
        <p:spPr>
          <a:xfrm>
            <a:off x="1333215" y="1077052"/>
            <a:ext cx="5093061" cy="369332"/>
          </a:xfrm>
          <a:prstGeom prst="rect">
            <a:avLst/>
          </a:prstGeom>
        </p:spPr>
        <p:txBody>
          <a:bodyPr wrap="none">
            <a:spAutoFit/>
          </a:bodyPr>
          <a:lstStyle/>
          <a:p>
            <a:r>
              <a:rPr lang="zh-CN" altLang="zh-CN" sz="1800" dirty="0"/>
              <a:t>然后需要对各控件属性进行修改，内容见表</a:t>
            </a:r>
            <a:r>
              <a:rPr lang="en-US" altLang="zh-CN" sz="1800" dirty="0"/>
              <a:t>1.1</a:t>
            </a:r>
            <a:r>
              <a:rPr lang="zh-CN" altLang="zh-CN" sz="1800" dirty="0"/>
              <a:t>。</a:t>
            </a:r>
          </a:p>
        </p:txBody>
      </p:sp>
      <p:graphicFrame>
        <p:nvGraphicFramePr>
          <p:cNvPr id="4" name="表格 3"/>
          <p:cNvGraphicFramePr>
            <a:graphicFrameLocks noGrp="1"/>
          </p:cNvGraphicFramePr>
          <p:nvPr>
            <p:extLst>
              <p:ext uri="{D42A27DB-BD31-4B8C-83A1-F6EECF244321}">
                <p14:modId xmlns:p14="http://schemas.microsoft.com/office/powerpoint/2010/main" val="1029330772"/>
              </p:ext>
            </p:extLst>
          </p:nvPr>
        </p:nvGraphicFramePr>
        <p:xfrm>
          <a:off x="1683163" y="1542395"/>
          <a:ext cx="8232733" cy="2376462"/>
        </p:xfrm>
        <a:graphic>
          <a:graphicData uri="http://schemas.openxmlformats.org/drawingml/2006/table">
            <a:tbl>
              <a:tblPr firstRow="1" firstCol="1" bandRow="1"/>
              <a:tblGrid>
                <a:gridCol w="2743147"/>
                <a:gridCol w="2744793"/>
                <a:gridCol w="2744793"/>
              </a:tblGrid>
              <a:tr h="396077">
                <a:tc>
                  <a:txBody>
                    <a:bodyPr/>
                    <a:lstStyle/>
                    <a:p>
                      <a:pPr indent="228600" algn="ctr">
                        <a:lnSpc>
                          <a:spcPts val="1400"/>
                        </a:lnSpc>
                        <a:spcAft>
                          <a:spcPts val="0"/>
                        </a:spcAft>
                      </a:pPr>
                      <a:r>
                        <a:rPr lang="en-US" sz="1600" kern="100">
                          <a:effectLst/>
                          <a:latin typeface="Arial"/>
                          <a:ea typeface="宋体"/>
                        </a:rPr>
                        <a:t>Class</a:t>
                      </a:r>
                      <a:endParaRPr lang="zh-CN" sz="16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tc>
                  <a:txBody>
                    <a:bodyPr/>
                    <a:lstStyle/>
                    <a:p>
                      <a:pPr indent="228600" algn="ctr">
                        <a:lnSpc>
                          <a:spcPts val="1400"/>
                        </a:lnSpc>
                        <a:spcAft>
                          <a:spcPts val="0"/>
                        </a:spcAft>
                      </a:pPr>
                      <a:r>
                        <a:rPr lang="en-US" sz="1600" kern="100">
                          <a:effectLst/>
                          <a:latin typeface="Arial"/>
                          <a:ea typeface="宋体"/>
                        </a:rPr>
                        <a:t>text</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tc>
                  <a:txBody>
                    <a:bodyPr/>
                    <a:lstStyle/>
                    <a:p>
                      <a:pPr indent="228600" algn="ctr">
                        <a:lnSpc>
                          <a:spcPts val="1400"/>
                        </a:lnSpc>
                        <a:spcAft>
                          <a:spcPts val="0"/>
                        </a:spcAft>
                      </a:pPr>
                      <a:r>
                        <a:rPr lang="en-US" sz="1600" kern="100">
                          <a:effectLst/>
                          <a:latin typeface="Arial"/>
                          <a:ea typeface="宋体"/>
                        </a:rPr>
                        <a:t>objectName</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tr>
              <a:tr h="396077">
                <a:tc>
                  <a:txBody>
                    <a:bodyPr/>
                    <a:lstStyle/>
                    <a:p>
                      <a:pPr indent="228600" algn="ctr">
                        <a:lnSpc>
                          <a:spcPts val="1400"/>
                        </a:lnSpc>
                        <a:spcAft>
                          <a:spcPts val="0"/>
                        </a:spcAft>
                      </a:pPr>
                      <a:r>
                        <a:rPr lang="en-US" sz="1600" kern="100" dirty="0" err="1">
                          <a:effectLst/>
                          <a:latin typeface="Times New Roman"/>
                          <a:ea typeface="宋体"/>
                        </a:rPr>
                        <a:t>QLabel</a:t>
                      </a:r>
                      <a:endParaRPr lang="zh-CN" sz="16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zh-CN" sz="1600" kern="100">
                          <a:effectLst/>
                          <a:latin typeface="Times New Roman"/>
                          <a:ea typeface="宋体"/>
                        </a:rPr>
                        <a:t>半径：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radiusLabel</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077">
                <a:tc>
                  <a:txBody>
                    <a:bodyPr/>
                    <a:lstStyle/>
                    <a:p>
                      <a:pPr indent="228600" algn="ctr">
                        <a:lnSpc>
                          <a:spcPts val="1400"/>
                        </a:lnSpc>
                        <a:spcAft>
                          <a:spcPts val="0"/>
                        </a:spcAft>
                      </a:pPr>
                      <a:r>
                        <a:rPr lang="en-US" sz="1600" kern="100" dirty="0" err="1">
                          <a:effectLst/>
                          <a:latin typeface="Times New Roman"/>
                          <a:ea typeface="宋体"/>
                        </a:rPr>
                        <a:t>QLineEdit</a:t>
                      </a:r>
                      <a:endParaRPr lang="zh-CN" sz="16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radiusLineEdit</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077">
                <a:tc>
                  <a:txBody>
                    <a:bodyPr/>
                    <a:lstStyle/>
                    <a:p>
                      <a:pPr indent="228600" algn="ctr">
                        <a:lnSpc>
                          <a:spcPts val="1400"/>
                        </a:lnSpc>
                        <a:spcAft>
                          <a:spcPts val="0"/>
                        </a:spcAft>
                      </a:pPr>
                      <a:r>
                        <a:rPr lang="en-US" sz="1600" kern="100" dirty="0" err="1">
                          <a:effectLst/>
                          <a:latin typeface="Times New Roman"/>
                          <a:ea typeface="宋体"/>
                        </a:rPr>
                        <a:t>QLabel</a:t>
                      </a:r>
                      <a:endParaRPr lang="zh-CN" sz="16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zh-CN" sz="1600" kern="100">
                          <a:effectLst/>
                          <a:latin typeface="Times New Roman"/>
                          <a:ea typeface="宋体"/>
                        </a:rPr>
                        <a:t>面积：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areaLabel_1</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077">
                <a:tc>
                  <a:txBody>
                    <a:bodyPr/>
                    <a:lstStyle/>
                    <a:p>
                      <a:pPr indent="228600" algn="ctr">
                        <a:lnSpc>
                          <a:spcPts val="1400"/>
                        </a:lnSpc>
                        <a:spcAft>
                          <a:spcPts val="0"/>
                        </a:spcAft>
                      </a:pPr>
                      <a:r>
                        <a:rPr lang="en-US" sz="1600" kern="100">
                          <a:effectLst/>
                          <a:latin typeface="Times New Roman"/>
                          <a:ea typeface="宋体"/>
                        </a:rPr>
                        <a:t>QLabel</a:t>
                      </a:r>
                      <a:endParaRPr lang="zh-CN" sz="16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dirty="0">
                          <a:effectLst/>
                          <a:latin typeface="Times New Roman"/>
                          <a:ea typeface="宋体"/>
                        </a:rPr>
                        <a:t> </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areaLabel_2</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077">
                <a:tc>
                  <a:txBody>
                    <a:bodyPr/>
                    <a:lstStyle/>
                    <a:p>
                      <a:pPr indent="228600" algn="ctr">
                        <a:lnSpc>
                          <a:spcPts val="1400"/>
                        </a:lnSpc>
                        <a:spcAft>
                          <a:spcPts val="0"/>
                        </a:spcAft>
                      </a:pPr>
                      <a:r>
                        <a:rPr lang="en-US" sz="1600" kern="100">
                          <a:effectLst/>
                          <a:latin typeface="Times New Roman"/>
                          <a:ea typeface="宋体"/>
                        </a:rPr>
                        <a:t>QPushButton</a:t>
                      </a:r>
                      <a:endParaRPr lang="zh-CN" sz="16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zh-CN" sz="1600" kern="100" dirty="0">
                          <a:effectLst/>
                          <a:latin typeface="Times New Roman"/>
                          <a:ea typeface="宋体"/>
                        </a:rPr>
                        <a:t>计算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dirty="0" err="1">
                          <a:effectLst/>
                          <a:latin typeface="Times New Roman"/>
                          <a:ea typeface="宋体"/>
                        </a:rPr>
                        <a:t>countBtn</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 name="TextBox 4"/>
          <p:cNvSpPr txBox="1"/>
          <p:nvPr/>
        </p:nvSpPr>
        <p:spPr>
          <a:xfrm>
            <a:off x="1151905" y="4025735"/>
            <a:ext cx="9737767" cy="923330"/>
          </a:xfrm>
          <a:prstGeom prst="rect">
            <a:avLst/>
          </a:prstGeom>
          <a:noFill/>
        </p:spPr>
        <p:txBody>
          <a:bodyPr wrap="square" rtlCol="0">
            <a:spAutoFit/>
          </a:bodyPr>
          <a:lstStyle/>
          <a:p>
            <a:r>
              <a:rPr lang="zh-CN" altLang="zh-CN" sz="1800" dirty="0"/>
              <a:t>其中，修改控件</a:t>
            </a:r>
            <a:r>
              <a:rPr lang="en-US" altLang="zh-CN" sz="1800" dirty="0"/>
              <a:t>Text</a:t>
            </a:r>
            <a:r>
              <a:rPr lang="zh-CN" altLang="zh-CN" sz="1800" dirty="0"/>
              <a:t>值的方法有如下两种。</a:t>
            </a:r>
          </a:p>
          <a:p>
            <a:r>
              <a:rPr lang="en-US" altLang="zh-CN" sz="1800" dirty="0">
                <a:sym typeface="Wingdings"/>
              </a:rPr>
              <a:t></a:t>
            </a:r>
            <a:r>
              <a:rPr lang="en-US" altLang="zh-CN" sz="1800" dirty="0"/>
              <a:t> </a:t>
            </a:r>
            <a:r>
              <a:rPr lang="zh-CN" altLang="zh-CN" sz="1800" dirty="0"/>
              <a:t>直接双击控件本身即可修改。</a:t>
            </a:r>
          </a:p>
          <a:p>
            <a:r>
              <a:rPr lang="en-US" altLang="zh-CN" sz="1800" dirty="0">
                <a:sym typeface="Wingdings"/>
              </a:rPr>
              <a:t></a:t>
            </a:r>
            <a:r>
              <a:rPr lang="en-US" altLang="zh-CN" sz="1800" dirty="0"/>
              <a:t> </a:t>
            </a:r>
            <a:r>
              <a:rPr lang="zh-CN" altLang="zh-CN" sz="1800" dirty="0"/>
              <a:t>在</a:t>
            </a:r>
            <a:r>
              <a:rPr lang="en-US" altLang="zh-CN" sz="1800" dirty="0" err="1"/>
              <a:t>Qt</a:t>
            </a:r>
            <a:r>
              <a:rPr lang="en-US" altLang="zh-CN" sz="1800" dirty="0"/>
              <a:t> Designer</a:t>
            </a:r>
            <a:r>
              <a:rPr lang="zh-CN" altLang="zh-CN" sz="1800" dirty="0"/>
              <a:t>设计器的属性栏中修改，如修改表示半径的</a:t>
            </a:r>
            <a:r>
              <a:rPr lang="en-US" altLang="zh-CN" sz="1800" dirty="0"/>
              <a:t>Label</a:t>
            </a:r>
            <a:r>
              <a:rPr lang="zh-CN" altLang="zh-CN" sz="1800" dirty="0"/>
              <a:t>标签，如图</a:t>
            </a:r>
            <a:r>
              <a:rPr lang="en-US" altLang="zh-CN" sz="1800" dirty="0"/>
              <a:t>1.25</a:t>
            </a:r>
            <a:r>
              <a:rPr lang="zh-CN" altLang="zh-CN" sz="1800" dirty="0"/>
              <a:t>所示</a:t>
            </a:r>
            <a:r>
              <a:rPr lang="zh-CN" altLang="zh-CN" sz="1800" dirty="0" smtClean="0"/>
              <a:t>。</a:t>
            </a:r>
            <a:endParaRPr lang="zh-CN" altLang="zh-CN" sz="1800" dirty="0"/>
          </a:p>
        </p:txBody>
      </p:sp>
      <p:sp>
        <p:nvSpPr>
          <p:cNvPr id="6"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78774712"/>
              </p:ext>
            </p:extLst>
          </p:nvPr>
        </p:nvGraphicFramePr>
        <p:xfrm>
          <a:off x="2351315" y="5070764"/>
          <a:ext cx="5685908" cy="1080655"/>
        </p:xfrm>
        <a:graphic>
          <a:graphicData uri="http://schemas.openxmlformats.org/presentationml/2006/ole">
            <mc:AlternateContent xmlns:mc="http://schemas.openxmlformats.org/markup-compatibility/2006">
              <mc:Choice xmlns:v="urn:schemas-microsoft-com:vml" Requires="v">
                <p:oleObj spid="_x0000_s3078" name="Visio" r:id="rId3" imgW="5110105" imgH="970920" progId="Visio.Drawing.11">
                  <p:embed/>
                </p:oleObj>
              </mc:Choice>
              <mc:Fallback>
                <p:oleObj name="Visio" r:id="rId3" imgW="5110105" imgH="97092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315" y="5070764"/>
                        <a:ext cx="5685908" cy="1080655"/>
                      </a:xfrm>
                      <a:prstGeom prst="rect">
                        <a:avLst/>
                      </a:prstGeom>
                      <a:noFill/>
                    </p:spPr>
                  </p:pic>
                </p:oleObj>
              </mc:Fallback>
            </mc:AlternateContent>
          </a:graphicData>
        </a:graphic>
      </p:graphicFrame>
    </p:spTree>
    <p:extLst>
      <p:ext uri="{BB962C8B-B14F-4D97-AF65-F5344CB8AC3E}">
        <p14:creationId xmlns:p14="http://schemas.microsoft.com/office/powerpoint/2010/main" val="3323647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1009403"/>
            <a:ext cx="10120506" cy="646331"/>
          </a:xfrm>
          <a:prstGeom prst="rect">
            <a:avLst/>
          </a:prstGeom>
          <a:noFill/>
        </p:spPr>
        <p:txBody>
          <a:bodyPr wrap="square" rtlCol="0">
            <a:spAutoFit/>
          </a:bodyPr>
          <a:lstStyle/>
          <a:p>
            <a:pPr indent="450850"/>
            <a:r>
              <a:rPr lang="zh-CN" altLang="zh-CN" sz="1800" dirty="0"/>
              <a:t>修改</a:t>
            </a:r>
            <a:r>
              <a:rPr lang="en-US" altLang="zh-CN" sz="1800" dirty="0"/>
              <a:t>areaLabel_2</a:t>
            </a:r>
            <a:r>
              <a:rPr lang="zh-CN" altLang="zh-CN" sz="1800" dirty="0"/>
              <a:t>的“</a:t>
            </a:r>
            <a:r>
              <a:rPr lang="en-US" altLang="zh-CN" sz="1800" dirty="0" err="1"/>
              <a:t>frameShape</a:t>
            </a:r>
            <a:r>
              <a:rPr lang="zh-CN" altLang="zh-CN" sz="1800" dirty="0"/>
              <a:t>”为</a:t>
            </a:r>
            <a:r>
              <a:rPr lang="en-US" altLang="zh-CN" sz="1800" dirty="0"/>
              <a:t>Panel</a:t>
            </a:r>
            <a:r>
              <a:rPr lang="zh-CN" altLang="zh-CN" sz="1800" dirty="0"/>
              <a:t>；“</a:t>
            </a:r>
            <a:r>
              <a:rPr lang="en-US" altLang="zh-CN" sz="1800" dirty="0" err="1"/>
              <a:t>frameShadow</a:t>
            </a:r>
            <a:r>
              <a:rPr lang="zh-CN" altLang="zh-CN" sz="1800" dirty="0"/>
              <a:t>”为</a:t>
            </a:r>
            <a:r>
              <a:rPr lang="en-US" altLang="zh-CN" sz="1800" dirty="0"/>
              <a:t>Sunken</a:t>
            </a:r>
            <a:r>
              <a:rPr lang="zh-CN" altLang="zh-CN" sz="1800" dirty="0"/>
              <a:t>，如图</a:t>
            </a:r>
            <a:r>
              <a:rPr lang="en-US" altLang="zh-CN" sz="1800" dirty="0"/>
              <a:t>1.26</a:t>
            </a:r>
            <a:r>
              <a:rPr lang="zh-CN" altLang="zh-CN" sz="1800" dirty="0"/>
              <a:t>所示。最终效果如图</a:t>
            </a:r>
            <a:r>
              <a:rPr lang="en-US" altLang="zh-CN" sz="1800" dirty="0"/>
              <a:t>1.27</a:t>
            </a:r>
            <a:r>
              <a:rPr lang="zh-CN" altLang="zh-CN" sz="1800" dirty="0"/>
              <a:t>所示</a:t>
            </a:r>
            <a:r>
              <a:rPr lang="zh-CN" altLang="zh-CN" sz="1800" dirty="0" smtClean="0"/>
              <a:t>。</a:t>
            </a:r>
            <a:endParaRPr lang="zh-CN" altLang="zh-CN" sz="1800"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870" y="2464129"/>
            <a:ext cx="3875068" cy="1502229"/>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799110"/>
            <a:ext cx="4352260" cy="21672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38747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79834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80655"/>
            <a:ext cx="10298636" cy="923330"/>
          </a:xfrm>
          <a:prstGeom prst="rect">
            <a:avLst/>
          </a:prstGeom>
          <a:noFill/>
        </p:spPr>
        <p:txBody>
          <a:bodyPr wrap="square" rtlCol="0">
            <a:spAutoFit/>
          </a:bodyPr>
          <a:lstStyle/>
          <a:p>
            <a:pPr indent="450850"/>
            <a:r>
              <a:rPr lang="zh-CN" altLang="zh-CN" sz="1800" dirty="0"/>
              <a:t>首先简单认识一下</a:t>
            </a:r>
            <a:r>
              <a:rPr lang="en-US" altLang="zh-CN" sz="1800" dirty="0" err="1"/>
              <a:t>Qt</a:t>
            </a:r>
            <a:r>
              <a:rPr lang="zh-CN" altLang="zh-CN" sz="1800" dirty="0"/>
              <a:t>编程环境。找到文件列表中自动添加的</a:t>
            </a:r>
            <a:r>
              <a:rPr lang="en-US" altLang="zh-CN" sz="1800" dirty="0"/>
              <a:t>main.cpp</a:t>
            </a:r>
            <a:r>
              <a:rPr lang="zh-CN" altLang="zh-CN" sz="1800" dirty="0"/>
              <a:t>文件，如图</a:t>
            </a:r>
            <a:r>
              <a:rPr lang="en-US" altLang="zh-CN" sz="1800" dirty="0"/>
              <a:t>1.19</a:t>
            </a:r>
            <a:r>
              <a:rPr lang="zh-CN" altLang="zh-CN" sz="1800" dirty="0"/>
              <a:t>所示。每个工程都有一个执行的入口函数，此文件中的</a:t>
            </a:r>
            <a:r>
              <a:rPr lang="en-US" altLang="zh-CN" sz="1800" dirty="0"/>
              <a:t>main()</a:t>
            </a:r>
            <a:r>
              <a:rPr lang="zh-CN" altLang="zh-CN" sz="1800" dirty="0"/>
              <a:t>函数就是此工程的入口。</a:t>
            </a:r>
          </a:p>
          <a:p>
            <a:r>
              <a:rPr lang="zh-CN" altLang="zh-CN" sz="1800" dirty="0"/>
              <a:t>下面详细介绍</a:t>
            </a:r>
            <a:r>
              <a:rPr lang="en-US" altLang="zh-CN" sz="1800" dirty="0"/>
              <a:t>main()</a:t>
            </a:r>
            <a:r>
              <a:rPr lang="zh-CN" altLang="zh-CN" sz="1800" dirty="0"/>
              <a:t>函数的相关内容</a:t>
            </a:r>
            <a:r>
              <a:rPr lang="zh-CN" altLang="zh-CN" sz="1800" dirty="0" smtClean="0"/>
              <a:t>：</a:t>
            </a:r>
            <a:endParaRPr lang="zh-CN" altLang="zh-CN" sz="1800" dirty="0"/>
          </a:p>
        </p:txBody>
      </p:sp>
      <p:sp>
        <p:nvSpPr>
          <p:cNvPr id="4" name="TextBox 3"/>
          <p:cNvSpPr txBox="1"/>
          <p:nvPr/>
        </p:nvSpPr>
        <p:spPr>
          <a:xfrm>
            <a:off x="1472540" y="2137558"/>
            <a:ext cx="8918369" cy="2707124"/>
          </a:xfrm>
          <a:prstGeom prst="roundRect">
            <a:avLst>
              <a:gd name="adj" fmla="val 10964"/>
            </a:avLst>
          </a:prstGeom>
          <a:solidFill>
            <a:srgbClr val="DDDDDD"/>
          </a:solidFill>
        </p:spPr>
        <p:txBody>
          <a:bodyPr wrap="square" rtlCol="0">
            <a:spAutoFit/>
          </a:bodyPr>
          <a:lstStyle/>
          <a:p>
            <a:r>
              <a:rPr lang="en-US" altLang="zh-CN" dirty="0"/>
              <a:t>#include "</a:t>
            </a:r>
            <a:r>
              <a:rPr lang="en-US" altLang="zh-CN" dirty="0" err="1"/>
              <a:t>dialog.h</a:t>
            </a:r>
            <a:r>
              <a:rPr lang="en-US" altLang="zh-CN" dirty="0"/>
              <a:t>"						</a:t>
            </a:r>
            <a:r>
              <a:rPr lang="en-US" altLang="zh-CN" dirty="0" smtClean="0"/>
              <a:t>//(</a:t>
            </a:r>
            <a:r>
              <a:rPr lang="en-US" altLang="zh-CN" dirty="0"/>
              <a:t>a)</a:t>
            </a:r>
            <a:endParaRPr lang="zh-CN" altLang="zh-CN" dirty="0"/>
          </a:p>
          <a:p>
            <a:r>
              <a:rPr lang="en-US" altLang="zh-CN" dirty="0"/>
              <a:t>#include &lt;</a:t>
            </a:r>
            <a:r>
              <a:rPr lang="en-US" altLang="zh-CN" dirty="0" err="1"/>
              <a:t>QApplication</a:t>
            </a:r>
            <a:r>
              <a:rPr lang="en-US" altLang="zh-CN" dirty="0"/>
              <a:t>&gt;					</a:t>
            </a:r>
            <a:r>
              <a:rPr lang="en-US" altLang="zh-CN" dirty="0" smtClean="0"/>
              <a:t>//(</a:t>
            </a:r>
            <a:r>
              <a:rPr lang="en-US" altLang="zh-CN" dirty="0"/>
              <a:t>b)</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				//(c)</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					//(d)</a:t>
            </a:r>
            <a:endParaRPr lang="zh-CN" altLang="zh-CN" dirty="0"/>
          </a:p>
          <a:p>
            <a:r>
              <a:rPr lang="en-US" altLang="zh-CN" dirty="0"/>
              <a:t>    Dialog w;						</a:t>
            </a:r>
            <a:r>
              <a:rPr lang="en-US" altLang="zh-CN" dirty="0" smtClean="0"/>
              <a:t>//</a:t>
            </a:r>
            <a:r>
              <a:rPr lang="zh-CN" altLang="zh-CN" dirty="0"/>
              <a:t>创建一个对话框对象</a:t>
            </a:r>
          </a:p>
          <a:p>
            <a:r>
              <a:rPr lang="en-US" altLang="zh-CN" dirty="0"/>
              <a:t>    </a:t>
            </a:r>
            <a:r>
              <a:rPr lang="en-US" altLang="zh-CN" dirty="0" err="1"/>
              <a:t>w.show</a:t>
            </a:r>
            <a:r>
              <a:rPr lang="en-US" altLang="zh-CN" dirty="0"/>
              <a:t>();						</a:t>
            </a:r>
            <a:r>
              <a:rPr lang="en-US" altLang="zh-CN" dirty="0" smtClean="0"/>
              <a:t>//(</a:t>
            </a:r>
            <a:r>
              <a:rPr lang="en-US" altLang="zh-CN" dirty="0"/>
              <a:t>e)</a:t>
            </a:r>
            <a:endParaRPr lang="zh-CN" altLang="zh-CN" dirty="0"/>
          </a:p>
          <a:p>
            <a:r>
              <a:rPr lang="en-US" altLang="zh-CN" dirty="0"/>
              <a:t>    return </a:t>
            </a:r>
            <a:r>
              <a:rPr lang="en-US" altLang="zh-CN" dirty="0" err="1"/>
              <a:t>a.exec</a:t>
            </a:r>
            <a:r>
              <a:rPr lang="en-US" altLang="zh-CN" dirty="0"/>
              <a:t>();						</a:t>
            </a:r>
            <a:r>
              <a:rPr lang="en-US" altLang="zh-CN" dirty="0" smtClean="0"/>
              <a:t>//(</a:t>
            </a:r>
            <a:r>
              <a:rPr lang="en-US" altLang="zh-CN" dirty="0"/>
              <a:t>f)</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454978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80655"/>
            <a:ext cx="10179882" cy="4615366"/>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#include "</a:t>
            </a:r>
            <a:r>
              <a:rPr lang="en-US" altLang="zh-CN" sz="1800" b="1" dirty="0" err="1"/>
              <a:t>dialog.h</a:t>
            </a:r>
            <a:r>
              <a:rPr lang="en-US" altLang="zh-CN" sz="1800" b="1" dirty="0"/>
              <a:t>"</a:t>
            </a:r>
            <a:r>
              <a:rPr lang="zh-CN" altLang="zh-CN" sz="1800" b="1" dirty="0"/>
              <a:t>：</a:t>
            </a:r>
            <a:r>
              <a:rPr lang="zh-CN" altLang="zh-CN" sz="1800" dirty="0"/>
              <a:t>包含了程序中要完成功能的</a:t>
            </a:r>
            <a:r>
              <a:rPr lang="en-US" altLang="zh-CN" sz="1800" dirty="0"/>
              <a:t>Dialog</a:t>
            </a:r>
            <a:r>
              <a:rPr lang="zh-CN" altLang="zh-CN" sz="1800" dirty="0"/>
              <a:t>类的定义，在</a:t>
            </a:r>
            <a:r>
              <a:rPr lang="en-US" altLang="zh-CN" sz="1800" dirty="0"/>
              <a:t>Dialog</a:t>
            </a:r>
            <a:r>
              <a:rPr lang="zh-CN" altLang="zh-CN" sz="1800" dirty="0"/>
              <a:t>类中封装完成所需要的功能。注意，使用哪个类就必须将包含该类的头文件引用过来。例如，若要用到一个按钮类时，则必须在此处添加一行代码</a:t>
            </a:r>
            <a:r>
              <a:rPr lang="en-US" altLang="zh-CN" sz="1800" dirty="0"/>
              <a:t>#include &lt;</a:t>
            </a:r>
            <a:r>
              <a:rPr lang="en-US" altLang="zh-CN" sz="1800" dirty="0" err="1"/>
              <a:t>QPushButton</a:t>
            </a:r>
            <a:r>
              <a:rPr lang="en-US" altLang="zh-CN" sz="1800" dirty="0"/>
              <a:t>&gt;</a:t>
            </a:r>
            <a:r>
              <a:rPr lang="zh-CN" altLang="zh-CN" sz="1800" dirty="0"/>
              <a:t>，这表明包含了按钮（</a:t>
            </a:r>
            <a:r>
              <a:rPr lang="en-US" altLang="zh-CN" sz="1800" dirty="0" err="1"/>
              <a:t>QPushButton</a:t>
            </a:r>
            <a:r>
              <a:rPr lang="zh-CN" altLang="zh-CN" sz="1800" dirty="0"/>
              <a:t>）类的定义。</a:t>
            </a:r>
          </a:p>
          <a:p>
            <a:pPr indent="450850">
              <a:lnSpc>
                <a:spcPct val="150000"/>
              </a:lnSpc>
            </a:pPr>
            <a:r>
              <a:rPr lang="en-US" altLang="zh-CN" sz="1800" b="1" dirty="0"/>
              <a:t>(b) #include &lt;</a:t>
            </a:r>
            <a:r>
              <a:rPr lang="en-US" altLang="zh-CN" sz="1800" b="1" dirty="0" err="1"/>
              <a:t>QApplication</a:t>
            </a:r>
            <a:r>
              <a:rPr lang="en-US" altLang="zh-CN" sz="1800" b="1" dirty="0"/>
              <a:t>&gt;</a:t>
            </a:r>
            <a:r>
              <a:rPr lang="zh-CN" altLang="zh-CN" sz="1800" b="1" dirty="0"/>
              <a:t>：</a:t>
            </a:r>
            <a:r>
              <a:rPr lang="en-US" altLang="zh-CN" sz="1800" dirty="0"/>
              <a:t>Application</a:t>
            </a:r>
            <a:r>
              <a:rPr lang="zh-CN" altLang="zh-CN" sz="1800" dirty="0"/>
              <a:t>类的定义。在每一个使用</a:t>
            </a:r>
            <a:r>
              <a:rPr lang="en-US" altLang="zh-CN" sz="1800" dirty="0" err="1"/>
              <a:t>Qt</a:t>
            </a:r>
            <a:r>
              <a:rPr lang="zh-CN" altLang="zh-CN" sz="1800" dirty="0"/>
              <a:t>图形化应用程序中都必须使用一个</a:t>
            </a:r>
            <a:r>
              <a:rPr lang="en-US" altLang="zh-CN" sz="1800" dirty="0" err="1"/>
              <a:t>QApplication</a:t>
            </a:r>
            <a:r>
              <a:rPr lang="zh-CN" altLang="zh-CN" sz="1800" dirty="0"/>
              <a:t>对象。</a:t>
            </a:r>
            <a:r>
              <a:rPr lang="en-US" altLang="zh-CN" sz="1800" dirty="0" err="1"/>
              <a:t>QApplication</a:t>
            </a:r>
            <a:r>
              <a:rPr lang="zh-CN" altLang="zh-CN" sz="1800" dirty="0"/>
              <a:t>管理了各种各样的图形化应用程序的广泛资源、基本设置、控制流及事件处理等。</a:t>
            </a:r>
          </a:p>
          <a:p>
            <a:pPr indent="450850">
              <a:lnSpc>
                <a:spcPct val="150000"/>
              </a:lnSpc>
            </a:pPr>
            <a:r>
              <a:rPr lang="en-US" altLang="zh-CN" sz="1800" b="1" dirty="0"/>
              <a:t>(c) </a:t>
            </a:r>
            <a:r>
              <a:rPr lang="en-US" altLang="zh-CN" sz="1800" b="1" dirty="0" err="1"/>
              <a:t>int</a:t>
            </a:r>
            <a:r>
              <a:rPr lang="en-US" altLang="zh-CN" sz="1800" b="1" dirty="0"/>
              <a:t> main(</a:t>
            </a:r>
            <a:r>
              <a:rPr lang="en-US" altLang="zh-CN" sz="1800" b="1" dirty="0" err="1"/>
              <a:t>int</a:t>
            </a:r>
            <a:r>
              <a:rPr lang="en-US" altLang="zh-CN" sz="1800" b="1" dirty="0"/>
              <a:t> </a:t>
            </a:r>
            <a:r>
              <a:rPr lang="en-US" altLang="zh-CN" sz="1800" b="1" dirty="0" err="1"/>
              <a:t>argc</a:t>
            </a:r>
            <a:r>
              <a:rPr lang="en-US" altLang="zh-CN" sz="1800" b="1" dirty="0"/>
              <a:t>, char *</a:t>
            </a:r>
            <a:r>
              <a:rPr lang="en-US" altLang="zh-CN" sz="1800" b="1" dirty="0" err="1"/>
              <a:t>argv</a:t>
            </a:r>
            <a:r>
              <a:rPr lang="en-US" altLang="zh-CN" sz="1800" b="1" dirty="0"/>
              <a:t>[])</a:t>
            </a:r>
            <a:r>
              <a:rPr lang="zh-CN" altLang="zh-CN" sz="1800" b="1" dirty="0"/>
              <a:t>：</a:t>
            </a:r>
            <a:r>
              <a:rPr lang="zh-CN" altLang="zh-CN" sz="1800" dirty="0"/>
              <a:t>应用程序的入口，几乎在所有使用</a:t>
            </a:r>
            <a:r>
              <a:rPr lang="en-US" altLang="zh-CN" sz="1800" dirty="0" err="1"/>
              <a:t>Qt</a:t>
            </a:r>
            <a:r>
              <a:rPr lang="zh-CN" altLang="zh-CN" sz="1800" dirty="0"/>
              <a:t>的情况下，</a:t>
            </a:r>
            <a:r>
              <a:rPr lang="en-US" altLang="zh-CN" sz="1800" dirty="0"/>
              <a:t>main()</a:t>
            </a:r>
            <a:r>
              <a:rPr lang="zh-CN" altLang="zh-CN" sz="1800" dirty="0"/>
              <a:t>函数只需要在将控制转交给</a:t>
            </a:r>
            <a:r>
              <a:rPr lang="en-US" altLang="zh-CN" sz="1800" dirty="0" err="1"/>
              <a:t>Qt</a:t>
            </a:r>
            <a:r>
              <a:rPr lang="zh-CN" altLang="zh-CN" sz="1800" dirty="0"/>
              <a:t>库之前执行初始化，然后</a:t>
            </a:r>
            <a:r>
              <a:rPr lang="en-US" altLang="zh-CN" sz="1800" dirty="0" err="1"/>
              <a:t>Qt</a:t>
            </a:r>
            <a:r>
              <a:rPr lang="zh-CN" altLang="zh-CN" sz="1800" dirty="0"/>
              <a:t>库通过事件向程序告知用户的行为。所有</a:t>
            </a:r>
            <a:r>
              <a:rPr lang="en-US" altLang="zh-CN" sz="1800" dirty="0" err="1"/>
              <a:t>Qt</a:t>
            </a:r>
            <a:r>
              <a:rPr lang="zh-CN" altLang="zh-CN" sz="1800" dirty="0"/>
              <a:t>程序中都必须有且只有一个</a:t>
            </a:r>
            <a:r>
              <a:rPr lang="en-US" altLang="zh-CN" sz="1800" dirty="0"/>
              <a:t>main()</a:t>
            </a:r>
            <a:r>
              <a:rPr lang="zh-CN" altLang="zh-CN" sz="1800" dirty="0"/>
              <a:t>函数。</a:t>
            </a:r>
            <a:r>
              <a:rPr lang="en-US" altLang="zh-CN" sz="1800" dirty="0"/>
              <a:t>main()</a:t>
            </a:r>
            <a:r>
              <a:rPr lang="zh-CN" altLang="zh-CN" sz="1800" dirty="0"/>
              <a:t>函数有两个参数，即</a:t>
            </a:r>
            <a:r>
              <a:rPr lang="en-US" altLang="zh-CN" sz="1800" dirty="0" err="1"/>
              <a:t>argc</a:t>
            </a:r>
            <a:r>
              <a:rPr lang="zh-CN" altLang="zh-CN" sz="1800" dirty="0"/>
              <a:t>和</a:t>
            </a:r>
            <a:r>
              <a:rPr lang="en-US" altLang="zh-CN" sz="1800" dirty="0" err="1"/>
              <a:t>argv</a:t>
            </a:r>
            <a:r>
              <a:rPr lang="zh-CN" altLang="zh-CN" sz="1800" dirty="0"/>
              <a:t>。</a:t>
            </a:r>
            <a:r>
              <a:rPr lang="en-US" altLang="zh-CN" sz="1800" dirty="0" err="1"/>
              <a:t>argc</a:t>
            </a:r>
            <a:r>
              <a:rPr lang="zh-CN" altLang="zh-CN" sz="1800" dirty="0"/>
              <a:t>是命令行变量的数量，</a:t>
            </a:r>
            <a:r>
              <a:rPr lang="en-US" altLang="zh-CN" sz="1800" dirty="0" err="1"/>
              <a:t>argv</a:t>
            </a:r>
            <a:r>
              <a:rPr lang="zh-CN" altLang="zh-CN" sz="1800" dirty="0"/>
              <a:t>是命令行变量的数组</a:t>
            </a:r>
            <a:r>
              <a:rPr lang="zh-CN" altLang="zh-CN" sz="1800" dirty="0" smtClean="0"/>
              <a:t>。</a:t>
            </a:r>
            <a:endParaRPr lang="zh-CN" altLang="zh-CN" sz="1800" dirty="0"/>
          </a:p>
        </p:txBody>
      </p:sp>
    </p:spTree>
    <p:extLst>
      <p:ext uri="{BB962C8B-B14F-4D97-AF65-F5344CB8AC3E}">
        <p14:creationId xmlns:p14="http://schemas.microsoft.com/office/powerpoint/2010/main" val="3341118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56904"/>
            <a:ext cx="10203633" cy="3416320"/>
          </a:xfrm>
          <a:prstGeom prst="rect">
            <a:avLst/>
          </a:prstGeom>
          <a:noFill/>
        </p:spPr>
        <p:txBody>
          <a:bodyPr wrap="square" rtlCol="0">
            <a:spAutoFit/>
          </a:bodyPr>
          <a:lstStyle/>
          <a:p>
            <a:pPr indent="450850">
              <a:lnSpc>
                <a:spcPct val="150000"/>
              </a:lnSpc>
            </a:pPr>
            <a:r>
              <a:rPr lang="en-US" altLang="zh-CN" sz="1800" b="1" dirty="0"/>
              <a:t>(d) </a:t>
            </a:r>
            <a:r>
              <a:rPr lang="en-US" altLang="zh-CN" sz="1800" b="1" dirty="0" err="1"/>
              <a:t>QApplication</a:t>
            </a:r>
            <a:r>
              <a:rPr lang="en-US" altLang="zh-CN" sz="1800" b="1" dirty="0"/>
              <a:t> a(</a:t>
            </a:r>
            <a:r>
              <a:rPr lang="en-US" altLang="zh-CN" sz="1800" b="1" dirty="0" err="1"/>
              <a:t>argc</a:t>
            </a:r>
            <a:r>
              <a:rPr lang="en-US" altLang="zh-CN" sz="1800" b="1" dirty="0"/>
              <a:t>, </a:t>
            </a:r>
            <a:r>
              <a:rPr lang="en-US" altLang="zh-CN" sz="1800" b="1" dirty="0" err="1"/>
              <a:t>argv</a:t>
            </a:r>
            <a:r>
              <a:rPr lang="en-US" altLang="zh-CN" sz="1800" b="1" dirty="0"/>
              <a:t>)</a:t>
            </a:r>
            <a:r>
              <a:rPr lang="zh-CN" altLang="zh-CN" sz="1800" b="1" dirty="0"/>
              <a:t>：</a:t>
            </a:r>
            <a:r>
              <a:rPr lang="en-US" altLang="zh-CN" sz="1800" dirty="0"/>
              <a:t>a</a:t>
            </a:r>
            <a:r>
              <a:rPr lang="zh-CN" altLang="zh-CN" sz="1800" dirty="0"/>
              <a:t>是这个程序的</a:t>
            </a:r>
            <a:r>
              <a:rPr lang="en-US" altLang="zh-CN" sz="1800" dirty="0" err="1"/>
              <a:t>QApplication</a:t>
            </a:r>
            <a:r>
              <a:rPr lang="zh-CN" altLang="zh-CN" sz="1800" dirty="0"/>
              <a:t>对象。在任何</a:t>
            </a:r>
            <a:r>
              <a:rPr lang="en-US" altLang="zh-CN" sz="1800" dirty="0" err="1"/>
              <a:t>Qt</a:t>
            </a:r>
            <a:r>
              <a:rPr lang="zh-CN" altLang="zh-CN" sz="1800" dirty="0"/>
              <a:t>的窗口系统部件被使用之前必须创建</a:t>
            </a:r>
            <a:r>
              <a:rPr lang="en-US" altLang="zh-CN" sz="1800" dirty="0" err="1"/>
              <a:t>QApplication</a:t>
            </a:r>
            <a:r>
              <a:rPr lang="zh-CN" altLang="zh-CN" sz="1800" dirty="0"/>
              <a:t>对象。它在这里被创建并且处理这些命令行变量。所有被</a:t>
            </a:r>
            <a:r>
              <a:rPr lang="en-US" altLang="zh-CN" sz="1800" dirty="0" err="1"/>
              <a:t>Qt</a:t>
            </a:r>
            <a:r>
              <a:rPr lang="zh-CN" altLang="zh-CN" sz="1800" dirty="0"/>
              <a:t>识别的命令行参数都将从</a:t>
            </a:r>
            <a:r>
              <a:rPr lang="en-US" altLang="zh-CN" sz="1800" dirty="0" err="1"/>
              <a:t>argv</a:t>
            </a:r>
            <a:r>
              <a:rPr lang="zh-CN" altLang="zh-CN" sz="1800" dirty="0"/>
              <a:t>中被移去（并且</a:t>
            </a:r>
            <a:r>
              <a:rPr lang="en-US" altLang="zh-CN" sz="1800" dirty="0" err="1"/>
              <a:t>argc</a:t>
            </a:r>
            <a:r>
              <a:rPr lang="zh-CN" altLang="zh-CN" sz="1800" dirty="0"/>
              <a:t>也因此而减少）。</a:t>
            </a:r>
          </a:p>
          <a:p>
            <a:pPr indent="450850">
              <a:lnSpc>
                <a:spcPct val="150000"/>
              </a:lnSpc>
            </a:pPr>
            <a:r>
              <a:rPr lang="en-US" altLang="zh-CN" sz="1800" b="1" dirty="0"/>
              <a:t>(e) </a:t>
            </a:r>
            <a:r>
              <a:rPr lang="en-US" altLang="zh-CN" sz="1800" b="1" dirty="0" err="1"/>
              <a:t>w.show</a:t>
            </a:r>
            <a:r>
              <a:rPr lang="en-US" altLang="zh-CN" sz="1800" b="1" dirty="0"/>
              <a:t>()</a:t>
            </a:r>
            <a:r>
              <a:rPr lang="zh-CN" altLang="zh-CN" sz="1800" b="1" dirty="0"/>
              <a:t>：</a:t>
            </a:r>
            <a:r>
              <a:rPr lang="zh-CN" altLang="zh-CN" sz="1800" dirty="0"/>
              <a:t>当创建一个窗口部件的时候，默认它是不可见的，必须调用</a:t>
            </a:r>
            <a:r>
              <a:rPr lang="en-US" altLang="zh-CN" sz="1800" dirty="0"/>
              <a:t>show()</a:t>
            </a:r>
            <a:r>
              <a:rPr lang="zh-CN" altLang="zh-CN" sz="1800" dirty="0"/>
              <a:t>函数使它变为可见。</a:t>
            </a:r>
          </a:p>
          <a:p>
            <a:pPr indent="450850">
              <a:lnSpc>
                <a:spcPct val="150000"/>
              </a:lnSpc>
            </a:pPr>
            <a:r>
              <a:rPr lang="en-US" altLang="zh-CN" sz="1800" b="1" dirty="0"/>
              <a:t>(f) return </a:t>
            </a:r>
            <a:r>
              <a:rPr lang="en-US" altLang="zh-CN" sz="1800" b="1" dirty="0" err="1"/>
              <a:t>a.exec</a:t>
            </a:r>
            <a:r>
              <a:rPr lang="en-US" altLang="zh-CN" sz="1800" b="1" dirty="0"/>
              <a:t>()</a:t>
            </a:r>
            <a:r>
              <a:rPr lang="zh-CN" altLang="zh-CN" sz="1800" b="1" dirty="0"/>
              <a:t>：</a:t>
            </a:r>
            <a:r>
              <a:rPr lang="zh-CN" altLang="zh-CN" sz="1800" dirty="0"/>
              <a:t>程序进入消息循环，等待可能的输入进行响应。这里就是</a:t>
            </a:r>
            <a:r>
              <a:rPr lang="en-US" altLang="zh-CN" sz="1800" dirty="0"/>
              <a:t>main()</a:t>
            </a:r>
            <a:r>
              <a:rPr lang="zh-CN" altLang="zh-CN" sz="1800" dirty="0"/>
              <a:t>函数将控制权转交给</a:t>
            </a:r>
            <a:r>
              <a:rPr lang="en-US" altLang="zh-CN" sz="1800" dirty="0" err="1"/>
              <a:t>Qt</a:t>
            </a:r>
            <a:r>
              <a:rPr lang="zh-CN" altLang="zh-CN" sz="1800" dirty="0"/>
              <a:t>，</a:t>
            </a:r>
            <a:r>
              <a:rPr lang="en-US" altLang="zh-CN" sz="1800" dirty="0" err="1"/>
              <a:t>Qt</a:t>
            </a:r>
            <a:r>
              <a:rPr lang="zh-CN" altLang="zh-CN" sz="1800" dirty="0"/>
              <a:t>完成事件处理工作，当应用程序退出的时候，</a:t>
            </a:r>
            <a:r>
              <a:rPr lang="en-US" altLang="zh-CN" sz="1800" dirty="0"/>
              <a:t>exec()</a:t>
            </a:r>
            <a:r>
              <a:rPr lang="zh-CN" altLang="zh-CN" sz="1800" dirty="0"/>
              <a:t>函数的值就会返回。在</a:t>
            </a:r>
            <a:r>
              <a:rPr lang="en-US" altLang="zh-CN" sz="1800" dirty="0"/>
              <a:t>exec()</a:t>
            </a:r>
            <a:r>
              <a:rPr lang="zh-CN" altLang="zh-CN" sz="1800" dirty="0"/>
              <a:t>函数中，</a:t>
            </a:r>
            <a:r>
              <a:rPr lang="en-US" altLang="zh-CN" sz="1800" dirty="0" err="1"/>
              <a:t>Qt</a:t>
            </a:r>
            <a:r>
              <a:rPr lang="zh-CN" altLang="zh-CN" sz="1800" dirty="0"/>
              <a:t>接收并处理用户和系统的事件并且将它们传递给适当的窗口部件</a:t>
            </a:r>
            <a:r>
              <a:rPr lang="zh-CN" altLang="zh-CN" sz="1800" dirty="0" smtClean="0"/>
              <a:t>。</a:t>
            </a:r>
            <a:endParaRPr lang="zh-CN" altLang="zh-CN" sz="1800" dirty="0"/>
          </a:p>
        </p:txBody>
      </p:sp>
    </p:spTree>
    <p:extLst>
      <p:ext uri="{BB962C8B-B14F-4D97-AF65-F5344CB8AC3E}">
        <p14:creationId xmlns:p14="http://schemas.microsoft.com/office/powerpoint/2010/main" val="3121663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68779"/>
            <a:ext cx="10179882" cy="1477328"/>
          </a:xfrm>
          <a:prstGeom prst="rect">
            <a:avLst/>
          </a:prstGeom>
          <a:noFill/>
        </p:spPr>
        <p:txBody>
          <a:bodyPr wrap="square" rtlCol="0">
            <a:spAutoFit/>
          </a:bodyPr>
          <a:lstStyle/>
          <a:p>
            <a:pPr indent="450850"/>
            <a:r>
              <a:rPr lang="zh-CN" altLang="zh-CN" sz="1800" b="1" dirty="0"/>
              <a:t>方式</a:t>
            </a:r>
            <a:r>
              <a:rPr lang="en-US" altLang="zh-CN" sz="1800" b="1" dirty="0"/>
              <a:t>1</a:t>
            </a:r>
            <a:r>
              <a:rPr lang="zh-CN" altLang="zh-CN" sz="1800" b="1" dirty="0"/>
              <a:t>：</a:t>
            </a:r>
            <a:r>
              <a:rPr lang="zh-CN" altLang="zh-CN" sz="1800" dirty="0"/>
              <a:t>在“</a:t>
            </a:r>
            <a:r>
              <a:rPr lang="en-US" altLang="zh-CN" sz="1800" dirty="0"/>
              <a:t>Line Edit</a:t>
            </a:r>
            <a:r>
              <a:rPr lang="zh-CN" altLang="zh-CN" sz="1800" dirty="0"/>
              <a:t>”文本框内输入半径值，然后单击“计算”按钮，则在</a:t>
            </a:r>
            <a:r>
              <a:rPr lang="en-US" altLang="zh-CN" sz="1800" dirty="0"/>
              <a:t>areaLabel_2</a:t>
            </a:r>
            <a:r>
              <a:rPr lang="zh-CN" altLang="zh-CN" sz="1800" dirty="0"/>
              <a:t>中显示对应的圆面积。</a:t>
            </a:r>
          </a:p>
          <a:p>
            <a:pPr indent="450850"/>
            <a:r>
              <a:rPr lang="zh-CN" altLang="zh-CN" sz="1800" dirty="0" smtClean="0"/>
              <a:t>编写</a:t>
            </a:r>
            <a:r>
              <a:rPr lang="zh-CN" altLang="zh-CN" sz="1800" dirty="0"/>
              <a:t>代码步骤如下。</a:t>
            </a:r>
          </a:p>
          <a:p>
            <a:pPr indent="450850"/>
            <a:r>
              <a:rPr lang="zh-CN" altLang="zh-CN" sz="1800" dirty="0"/>
              <a:t>（</a:t>
            </a:r>
            <a:r>
              <a:rPr lang="en-US" altLang="zh-CN" sz="1800" dirty="0"/>
              <a:t>1</a:t>
            </a:r>
            <a:r>
              <a:rPr lang="zh-CN" altLang="zh-CN" sz="1800" dirty="0"/>
              <a:t>）在“计算”按钮上按鼠标右键，在弹出的下拉菜单中选择“转到槽</a:t>
            </a:r>
            <a:r>
              <a:rPr lang="en-US" altLang="zh-CN" sz="1800" dirty="0"/>
              <a:t>...</a:t>
            </a:r>
            <a:r>
              <a:rPr lang="zh-CN" altLang="zh-CN" sz="1800" dirty="0"/>
              <a:t>”命令，在“转到槽”对话框中选择“</a:t>
            </a:r>
            <a:r>
              <a:rPr lang="en-US" altLang="zh-CN" sz="1800" dirty="0"/>
              <a:t>clicked()</a:t>
            </a:r>
            <a:r>
              <a:rPr lang="zh-CN" altLang="zh-CN" sz="1800" dirty="0"/>
              <a:t>”信号，单击“</a:t>
            </a:r>
            <a:r>
              <a:rPr lang="en-US" altLang="zh-CN" sz="1800" dirty="0"/>
              <a:t>OK</a:t>
            </a:r>
            <a:r>
              <a:rPr lang="zh-CN" altLang="zh-CN" sz="1800" dirty="0"/>
              <a:t>”按钮，如图</a:t>
            </a:r>
            <a:r>
              <a:rPr lang="en-US" altLang="zh-CN" sz="1800" dirty="0"/>
              <a:t>1.28</a:t>
            </a:r>
            <a:r>
              <a:rPr lang="zh-CN" altLang="zh-CN" sz="1800" dirty="0"/>
              <a:t>所示</a:t>
            </a:r>
            <a:r>
              <a:rPr lang="zh-CN" altLang="zh-CN" sz="1800" dirty="0" smtClean="0"/>
              <a:t>。</a:t>
            </a:r>
            <a:endParaRPr lang="zh-CN" altLang="zh-CN" sz="1800"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096" y="2763137"/>
            <a:ext cx="6655155" cy="278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07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800767" cy="461665"/>
          </a:xfrm>
          <a:prstGeom prst="rect">
            <a:avLst/>
          </a:prstGeom>
        </p:spPr>
        <p:txBody>
          <a:bodyPr wrap="none">
            <a:spAutoFit/>
          </a:bodyPr>
          <a:lstStyle/>
          <a:p>
            <a:r>
              <a:rPr lang="en-US" altLang="zh-CN" sz="2400" b="1" dirty="0"/>
              <a:t>2</a:t>
            </a:r>
            <a:r>
              <a:rPr lang="zh-CN" altLang="zh-CN" sz="2400" b="1" dirty="0"/>
              <a:t>．</a:t>
            </a:r>
            <a:r>
              <a:rPr lang="en-US" altLang="zh-CN" sz="2400" b="1" dirty="0" err="1"/>
              <a:t>Qt</a:t>
            </a:r>
            <a:r>
              <a:rPr lang="en-US" altLang="zh-CN" sz="2400" b="1" dirty="0"/>
              <a:t> 5.11</a:t>
            </a:r>
            <a:r>
              <a:rPr lang="zh-CN" altLang="zh-CN" sz="2400" b="1" dirty="0"/>
              <a:t>版的改进</a:t>
            </a:r>
          </a:p>
        </p:txBody>
      </p:sp>
      <p:cxnSp>
        <p:nvCxnSpPr>
          <p:cNvPr id="3" name="直接连接符 2"/>
          <p:cNvCxnSpPr/>
          <p:nvPr/>
        </p:nvCxnSpPr>
        <p:spPr>
          <a:xfrm>
            <a:off x="6988134" y="2040546"/>
            <a:ext cx="3580906" cy="0"/>
          </a:xfrm>
          <a:prstGeom prst="line">
            <a:avLst/>
          </a:prstGeom>
          <a:ln w="9525">
            <a:solidFill>
              <a:srgbClr val="000000"/>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445265" y="1342467"/>
            <a:ext cx="3196351" cy="0"/>
          </a:xfrm>
          <a:prstGeom prst="line">
            <a:avLst/>
          </a:prstGeom>
          <a:ln w="9525">
            <a:solidFill>
              <a:srgbClr val="000000"/>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09083" y="3302177"/>
            <a:ext cx="3019049" cy="0"/>
          </a:xfrm>
          <a:prstGeom prst="line">
            <a:avLst/>
          </a:prstGeom>
          <a:ln w="9525">
            <a:solidFill>
              <a:srgbClr val="000000"/>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686461" y="4070351"/>
            <a:ext cx="3103626" cy="0"/>
          </a:xfrm>
          <a:prstGeom prst="line">
            <a:avLst/>
          </a:prstGeom>
          <a:ln w="9525">
            <a:solidFill>
              <a:srgbClr val="000000"/>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rot="18218127">
            <a:off x="4885317" y="767695"/>
            <a:ext cx="1224961" cy="1910504"/>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27624" tIns="0" rIns="0" bIns="0" rtlCol="0" anchor="ctr"/>
          <a:lstStyle/>
          <a:p>
            <a:pPr algn="ctr"/>
            <a:r>
              <a:rPr lang="zh-CN" altLang="en-US" sz="3000" dirty="0" smtClean="0">
                <a:solidFill>
                  <a:srgbClr val="FFFFFF"/>
                </a:solidFill>
                <a:latin typeface="微软雅黑" panose="020B0503020204020204" pitchFamily="34" charset="-122"/>
                <a:ea typeface="微软雅黑" panose="020B0503020204020204" pitchFamily="34" charset="-122"/>
              </a:rPr>
              <a:t>（</a:t>
            </a:r>
            <a:r>
              <a:rPr lang="en-US" altLang="zh-CN" sz="3000" dirty="0" smtClean="0">
                <a:solidFill>
                  <a:srgbClr val="FFFFFF"/>
                </a:solidFill>
                <a:latin typeface="微软雅黑" panose="020B0503020204020204" pitchFamily="34" charset="-122"/>
                <a:ea typeface="微软雅黑" panose="020B0503020204020204" pitchFamily="34" charset="-122"/>
              </a:rPr>
              <a:t>5</a:t>
            </a:r>
            <a:r>
              <a:rPr lang="zh-CN" altLang="en-US" sz="3000" dirty="0" smtClean="0">
                <a:solidFill>
                  <a:srgbClr val="FFFFFF"/>
                </a:solidFill>
                <a:latin typeface="微软雅黑" panose="020B0503020204020204" pitchFamily="34" charset="-122"/>
                <a:ea typeface="微软雅黑" panose="020B0503020204020204" pitchFamily="34" charset="-122"/>
              </a:rPr>
              <a:t>）</a:t>
            </a:r>
            <a:endParaRPr lang="zh-CN" altLang="en-US" sz="3000" dirty="0">
              <a:solidFill>
                <a:srgbClr val="FFFFFF"/>
              </a:solidFill>
              <a:latin typeface="微软雅黑" panose="020B0503020204020204" pitchFamily="34" charset="-122"/>
              <a:ea typeface="微软雅黑" panose="020B0503020204020204" pitchFamily="34" charset="-122"/>
            </a:endParaRPr>
          </a:p>
        </p:txBody>
      </p:sp>
      <p:sp>
        <p:nvSpPr>
          <p:cNvPr id="8" name="任意多边形 7"/>
          <p:cNvSpPr/>
          <p:nvPr/>
        </p:nvSpPr>
        <p:spPr>
          <a:xfrm rot="1955786">
            <a:off x="5980102" y="1948558"/>
            <a:ext cx="1493529" cy="1566955"/>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227624" tIns="0" rIns="0" bIns="0" rtlCol="0" anchor="ctr"/>
          <a:lstStyle/>
          <a:p>
            <a:pPr algn="ctr"/>
            <a:r>
              <a:rPr lang="zh-CN" altLang="en-US" sz="3000" dirty="0" smtClean="0">
                <a:solidFill>
                  <a:srgbClr val="FFFFFF"/>
                </a:solidFill>
                <a:latin typeface="微软雅黑" panose="020B0503020204020204" pitchFamily="34" charset="-122"/>
                <a:ea typeface="微软雅黑" panose="020B0503020204020204" pitchFamily="34" charset="-122"/>
              </a:rPr>
              <a:t>（</a:t>
            </a:r>
            <a:r>
              <a:rPr lang="en-US" altLang="zh-CN" sz="3000" dirty="0" smtClean="0">
                <a:solidFill>
                  <a:srgbClr val="FFFFFF"/>
                </a:solidFill>
                <a:latin typeface="微软雅黑" panose="020B0503020204020204" pitchFamily="34" charset="-122"/>
                <a:ea typeface="微软雅黑" panose="020B0503020204020204" pitchFamily="34" charset="-122"/>
              </a:rPr>
              <a:t>6</a:t>
            </a:r>
            <a:r>
              <a:rPr lang="zh-CN" altLang="en-US" sz="3000" dirty="0" smtClean="0">
                <a:solidFill>
                  <a:srgbClr val="FFFFFF"/>
                </a:solidFill>
                <a:latin typeface="微软雅黑" panose="020B0503020204020204" pitchFamily="34" charset="-122"/>
                <a:ea typeface="微软雅黑" panose="020B0503020204020204" pitchFamily="34" charset="-122"/>
              </a:rPr>
              <a:t>）</a:t>
            </a:r>
            <a:endParaRPr lang="zh-CN" altLang="en-US" sz="3000" dirty="0">
              <a:solidFill>
                <a:srgbClr val="FFFFFF"/>
              </a:solidFill>
              <a:latin typeface="微软雅黑" panose="020B0503020204020204" pitchFamily="34" charset="-122"/>
              <a:ea typeface="微软雅黑" panose="020B0503020204020204" pitchFamily="34" charset="-122"/>
            </a:endParaRPr>
          </a:p>
        </p:txBody>
      </p:sp>
      <p:sp>
        <p:nvSpPr>
          <p:cNvPr id="9" name="任意多边形 8"/>
          <p:cNvSpPr/>
          <p:nvPr/>
        </p:nvSpPr>
        <p:spPr>
          <a:xfrm rot="7109777">
            <a:off x="5243916" y="2835567"/>
            <a:ext cx="1224961" cy="1910504"/>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227624" tIns="0" rIns="0" bIns="0" rtlCol="0" anchor="ctr"/>
          <a:lstStyle/>
          <a:p>
            <a:pPr algn="ctr"/>
            <a:r>
              <a:rPr lang="zh-CN" altLang="en-US" sz="3000" dirty="0" smtClean="0">
                <a:solidFill>
                  <a:srgbClr val="FFFFFF"/>
                </a:solidFill>
                <a:latin typeface="微软雅黑" panose="020B0503020204020204" pitchFamily="34" charset="-122"/>
                <a:ea typeface="微软雅黑" panose="020B0503020204020204" pitchFamily="34" charset="-122"/>
              </a:rPr>
              <a:t>（</a:t>
            </a:r>
            <a:r>
              <a:rPr lang="en-US" altLang="zh-CN" sz="3000" dirty="0" smtClean="0">
                <a:solidFill>
                  <a:srgbClr val="FFFFFF"/>
                </a:solidFill>
                <a:latin typeface="微软雅黑" panose="020B0503020204020204" pitchFamily="34" charset="-122"/>
                <a:ea typeface="微软雅黑" panose="020B0503020204020204" pitchFamily="34" charset="-122"/>
              </a:rPr>
              <a:t>8</a:t>
            </a:r>
            <a:r>
              <a:rPr lang="zh-CN" altLang="en-US" sz="3000" dirty="0" smtClean="0">
                <a:solidFill>
                  <a:srgbClr val="FFFFFF"/>
                </a:solidFill>
                <a:latin typeface="微软雅黑" panose="020B0503020204020204" pitchFamily="34" charset="-122"/>
                <a:ea typeface="微软雅黑" panose="020B0503020204020204" pitchFamily="34" charset="-122"/>
              </a:rPr>
              <a:t>）</a:t>
            </a:r>
            <a:endParaRPr lang="zh-CN" altLang="en-US" sz="3000" dirty="0">
              <a:solidFill>
                <a:srgbClr val="FFFFFF"/>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2790540">
            <a:off x="3805787" y="2012470"/>
            <a:ext cx="1493529" cy="1566955"/>
          </a:xfrm>
          <a:custGeom>
            <a:avLst/>
            <a:gdLst>
              <a:gd name="connsiteX0" fmla="*/ 495300 w 1250950"/>
              <a:gd name="connsiteY0" fmla="*/ 0 h 1511300"/>
              <a:gd name="connsiteX1" fmla="*/ 1250950 w 1250950"/>
              <a:gd name="connsiteY1" fmla="*/ 755650 h 1511300"/>
              <a:gd name="connsiteX2" fmla="*/ 495300 w 1250950"/>
              <a:gd name="connsiteY2" fmla="*/ 1511300 h 1511300"/>
              <a:gd name="connsiteX3" fmla="*/ 72809 w 1250950"/>
              <a:gd name="connsiteY3" fmla="*/ 1382247 h 1511300"/>
              <a:gd name="connsiteX4" fmla="*/ 0 w 1250950"/>
              <a:gd name="connsiteY4" fmla="*/ 1322174 h 1511300"/>
              <a:gd name="connsiteX5" fmla="*/ 39025 w 1250950"/>
              <a:gd name="connsiteY5" fmla="*/ 1289975 h 1511300"/>
              <a:gd name="connsiteX6" fmla="*/ 260350 w 1250950"/>
              <a:gd name="connsiteY6" fmla="*/ 755650 h 1511300"/>
              <a:gd name="connsiteX7" fmla="*/ 39025 w 1250950"/>
              <a:gd name="connsiteY7" fmla="*/ 221325 h 1511300"/>
              <a:gd name="connsiteX8" fmla="*/ 0 w 1250950"/>
              <a:gd name="connsiteY8" fmla="*/ 189126 h 1511300"/>
              <a:gd name="connsiteX9" fmla="*/ 72809 w 1250950"/>
              <a:gd name="connsiteY9" fmla="*/ 129053 h 1511300"/>
              <a:gd name="connsiteX10" fmla="*/ 495300 w 1250950"/>
              <a:gd name="connsiteY10"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0950" h="1511300">
                <a:moveTo>
                  <a:pt x="495300" y="0"/>
                </a:moveTo>
                <a:cubicBezTo>
                  <a:pt x="912634" y="0"/>
                  <a:pt x="1250950" y="338316"/>
                  <a:pt x="1250950" y="755650"/>
                </a:cubicBezTo>
                <a:cubicBezTo>
                  <a:pt x="1250950" y="1172984"/>
                  <a:pt x="912634" y="1511300"/>
                  <a:pt x="495300" y="1511300"/>
                </a:cubicBezTo>
                <a:cubicBezTo>
                  <a:pt x="338800" y="1511300"/>
                  <a:pt x="193412" y="1463724"/>
                  <a:pt x="72809" y="1382247"/>
                </a:cubicBezTo>
                <a:lnTo>
                  <a:pt x="0" y="1322174"/>
                </a:lnTo>
                <a:lnTo>
                  <a:pt x="39025" y="1289975"/>
                </a:lnTo>
                <a:cubicBezTo>
                  <a:pt x="175771" y="1153230"/>
                  <a:pt x="260350" y="964317"/>
                  <a:pt x="260350" y="755650"/>
                </a:cubicBezTo>
                <a:cubicBezTo>
                  <a:pt x="260350" y="546983"/>
                  <a:pt x="175771" y="358071"/>
                  <a:pt x="39025" y="221325"/>
                </a:cubicBezTo>
                <a:lnTo>
                  <a:pt x="0" y="189126"/>
                </a:lnTo>
                <a:lnTo>
                  <a:pt x="72809" y="129053"/>
                </a:lnTo>
                <a:cubicBezTo>
                  <a:pt x="193412" y="47576"/>
                  <a:pt x="338800" y="0"/>
                  <a:pt x="495300" y="0"/>
                </a:cubicBezTo>
                <a:close/>
              </a:path>
            </a:pathLst>
          </a:cu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136574" tIns="0" rIns="0" bIns="0" rtlCol="0" anchor="ctr"/>
          <a:lstStyle/>
          <a:p>
            <a:pPr algn="ctr"/>
            <a:r>
              <a:rPr lang="zh-CN" altLang="en-US" sz="3000" dirty="0" smtClean="0">
                <a:solidFill>
                  <a:srgbClr val="FFFFFF"/>
                </a:solidFill>
                <a:latin typeface="微软雅黑" panose="020B0503020204020204" pitchFamily="34" charset="-122"/>
                <a:ea typeface="微软雅黑" panose="020B0503020204020204" pitchFamily="34" charset="-122"/>
              </a:rPr>
              <a:t>（</a:t>
            </a:r>
            <a:r>
              <a:rPr lang="en-US" altLang="zh-CN" sz="3000" dirty="0" smtClean="0">
                <a:solidFill>
                  <a:srgbClr val="FFFFFF"/>
                </a:solidFill>
                <a:latin typeface="微软雅黑" panose="020B0503020204020204" pitchFamily="34" charset="-122"/>
                <a:ea typeface="微软雅黑" panose="020B0503020204020204" pitchFamily="34" charset="-122"/>
              </a:rPr>
              <a:t>7</a:t>
            </a:r>
            <a:r>
              <a:rPr lang="zh-CN" altLang="en-US" sz="3000" dirty="0" smtClean="0">
                <a:solidFill>
                  <a:srgbClr val="FFFFFF"/>
                </a:solidFill>
                <a:latin typeface="微软雅黑" panose="020B0503020204020204" pitchFamily="34" charset="-122"/>
                <a:ea typeface="微软雅黑" panose="020B0503020204020204" pitchFamily="34" charset="-122"/>
              </a:rPr>
              <a:t>）</a:t>
            </a:r>
            <a:endParaRPr lang="zh-CN" altLang="en-US" sz="3000" dirty="0">
              <a:solidFill>
                <a:srgbClr val="FFFFFF"/>
              </a:solidFill>
              <a:latin typeface="微软雅黑" panose="020B0503020204020204" pitchFamily="34" charset="-122"/>
              <a:ea typeface="微软雅黑" panose="020B0503020204020204" pitchFamily="34" charset="-122"/>
            </a:endParaRPr>
          </a:p>
        </p:txBody>
      </p:sp>
      <p:sp>
        <p:nvSpPr>
          <p:cNvPr id="11" name="文本框 14"/>
          <p:cNvSpPr txBox="1"/>
          <p:nvPr/>
        </p:nvSpPr>
        <p:spPr>
          <a:xfrm>
            <a:off x="840420" y="1358042"/>
            <a:ext cx="3434090" cy="1012206"/>
          </a:xfrm>
          <a:prstGeom prst="rect">
            <a:avLst/>
          </a:prstGeom>
          <a:noFill/>
        </p:spPr>
        <p:txBody>
          <a:bodyPr wrap="square" lIns="115625" tIns="57812" rIns="115625" bIns="57812" rtlCol="0">
            <a:noAutofit/>
          </a:bodyPr>
          <a:lstStyle/>
          <a:p>
            <a:r>
              <a:rPr lang="en-US" altLang="zh-CN" sz="1800" dirty="0" err="1"/>
              <a:t>Qt</a:t>
            </a:r>
            <a:r>
              <a:rPr lang="en-US" altLang="zh-CN" sz="1800" dirty="0"/>
              <a:t> Location</a:t>
            </a:r>
            <a:r>
              <a:rPr lang="zh-CN" altLang="zh-CN" sz="1800" dirty="0"/>
              <a:t>实现对逐向导航的支持，通过</a:t>
            </a:r>
            <a:r>
              <a:rPr lang="en-US" altLang="zh-CN" sz="1800" dirty="0"/>
              <a:t>API</a:t>
            </a:r>
            <a:r>
              <a:rPr lang="zh-CN" altLang="zh-CN" sz="1800" dirty="0"/>
              <a:t>来创建不绑定到</a:t>
            </a:r>
            <a:r>
              <a:rPr lang="en-US" altLang="zh-CN" sz="1800" dirty="0" err="1"/>
              <a:t>QQuickItems</a:t>
            </a:r>
            <a:r>
              <a:rPr lang="zh-CN" altLang="zh-CN" sz="1800" dirty="0"/>
              <a:t>的地图对象。改进</a:t>
            </a:r>
            <a:r>
              <a:rPr lang="en-US" altLang="zh-CN" sz="1800" dirty="0" err="1"/>
              <a:t>MapPolyline</a:t>
            </a:r>
            <a:r>
              <a:rPr lang="zh-CN" altLang="zh-CN" sz="1800" dirty="0"/>
              <a:t>对象的性能，图层支持与</a:t>
            </a:r>
            <a:r>
              <a:rPr lang="en-US" altLang="zh-CN" sz="1800" dirty="0"/>
              <a:t>Map</a:t>
            </a:r>
            <a:r>
              <a:rPr lang="zh-CN" altLang="zh-CN" sz="1800" dirty="0"/>
              <a:t>组件结合。</a:t>
            </a:r>
          </a:p>
        </p:txBody>
      </p:sp>
      <p:sp>
        <p:nvSpPr>
          <p:cNvPr id="12" name="文本框 15"/>
          <p:cNvSpPr txBox="1"/>
          <p:nvPr/>
        </p:nvSpPr>
        <p:spPr>
          <a:xfrm>
            <a:off x="736271" y="3324448"/>
            <a:ext cx="3023259" cy="1208245"/>
          </a:xfrm>
          <a:prstGeom prst="rect">
            <a:avLst/>
          </a:prstGeom>
          <a:noFill/>
        </p:spPr>
        <p:txBody>
          <a:bodyPr wrap="square" lIns="115625" tIns="57812" rIns="115625" bIns="57812" rtlCol="0">
            <a:noAutofit/>
          </a:bodyPr>
          <a:lstStyle/>
          <a:p>
            <a:r>
              <a:rPr lang="zh-CN" altLang="zh-CN" sz="1800" dirty="0"/>
              <a:t>使用</a:t>
            </a:r>
            <a:r>
              <a:rPr lang="en-US" altLang="zh-CN" sz="1800" dirty="0" err="1"/>
              <a:t>Qt</a:t>
            </a:r>
            <a:r>
              <a:rPr lang="en-US" altLang="zh-CN" sz="1800" dirty="0"/>
              <a:t> for </a:t>
            </a:r>
            <a:r>
              <a:rPr lang="en-US" altLang="zh-CN" sz="1800" dirty="0" err="1"/>
              <a:t>Webassembly</a:t>
            </a:r>
            <a:r>
              <a:rPr lang="zh-CN" altLang="zh-CN" sz="1800" dirty="0"/>
              <a:t>，允许用户将</a:t>
            </a:r>
            <a:r>
              <a:rPr lang="en-US" altLang="zh-CN" sz="1800" dirty="0"/>
              <a:t>Web</a:t>
            </a:r>
            <a:r>
              <a:rPr lang="zh-CN" altLang="zh-CN" sz="1800" dirty="0"/>
              <a:t>和浏览器作为</a:t>
            </a:r>
            <a:r>
              <a:rPr lang="en-US" altLang="zh-CN" sz="1800" dirty="0" err="1"/>
              <a:t>Qt</a:t>
            </a:r>
            <a:r>
              <a:rPr lang="zh-CN" altLang="zh-CN" sz="1800" dirty="0"/>
              <a:t>应用程序的平台。</a:t>
            </a:r>
          </a:p>
        </p:txBody>
      </p:sp>
      <p:sp>
        <p:nvSpPr>
          <p:cNvPr id="13" name="文本框 16"/>
          <p:cNvSpPr txBox="1"/>
          <p:nvPr/>
        </p:nvSpPr>
        <p:spPr>
          <a:xfrm>
            <a:off x="6971944" y="4079385"/>
            <a:ext cx="4207017" cy="1054943"/>
          </a:xfrm>
          <a:prstGeom prst="rect">
            <a:avLst/>
          </a:prstGeom>
          <a:noFill/>
        </p:spPr>
        <p:txBody>
          <a:bodyPr wrap="square" lIns="115625" tIns="57812" rIns="115625" bIns="57812" rtlCol="0">
            <a:noAutofit/>
          </a:bodyPr>
          <a:lstStyle/>
          <a:p>
            <a:pPr>
              <a:lnSpc>
                <a:spcPct val="120000"/>
              </a:lnSpc>
            </a:pPr>
            <a:r>
              <a:rPr lang="zh-CN" altLang="zh-CN" sz="1800" dirty="0"/>
              <a:t>支持基于硬件的图形层和</a:t>
            </a:r>
            <a:r>
              <a:rPr lang="en-US" altLang="zh-CN" sz="1800" dirty="0"/>
              <a:t>VSP2</a:t>
            </a:r>
            <a:r>
              <a:rPr lang="zh-CN" altLang="zh-CN" sz="1800" dirty="0"/>
              <a:t>硬件合成平台的技术预览版，有助于提高视频性能并降低功耗。完善</a:t>
            </a:r>
            <a:r>
              <a:rPr lang="en-US" altLang="zh-CN" sz="1800" dirty="0" err="1"/>
              <a:t>Qt</a:t>
            </a:r>
            <a:r>
              <a:rPr lang="en-US" altLang="zh-CN" sz="1800" dirty="0"/>
              <a:t> </a:t>
            </a:r>
            <a:r>
              <a:rPr lang="en-US" altLang="zh-CN" sz="1800" dirty="0" err="1"/>
              <a:t>Serialbus</a:t>
            </a:r>
            <a:r>
              <a:rPr lang="zh-CN" altLang="zh-CN" sz="1800" dirty="0"/>
              <a:t>和</a:t>
            </a:r>
            <a:r>
              <a:rPr lang="en-US" altLang="zh-CN" sz="1800" dirty="0"/>
              <a:t>Bluetooth</a:t>
            </a:r>
            <a:r>
              <a:rPr lang="zh-CN" altLang="zh-CN" sz="1800" dirty="0"/>
              <a:t>对</a:t>
            </a:r>
            <a:r>
              <a:rPr lang="en-US" altLang="zh-CN" sz="1800" dirty="0"/>
              <a:t>CAN</a:t>
            </a:r>
            <a:r>
              <a:rPr lang="zh-CN" altLang="zh-CN" sz="1800" dirty="0"/>
              <a:t>总线和</a:t>
            </a:r>
            <a:r>
              <a:rPr lang="en-US" altLang="zh-CN" sz="1800" dirty="0"/>
              <a:t>BTLE</a:t>
            </a:r>
            <a:r>
              <a:rPr lang="zh-CN" altLang="zh-CN" sz="1800" dirty="0"/>
              <a:t>的支持。</a:t>
            </a:r>
            <a:r>
              <a:rPr lang="en-US" altLang="zh-CN" sz="1800" dirty="0"/>
              <a:t>KNX</a:t>
            </a:r>
            <a:r>
              <a:rPr lang="zh-CN" altLang="zh-CN" sz="1800" dirty="0"/>
              <a:t>模块增加对</a:t>
            </a:r>
            <a:r>
              <a:rPr lang="en-US" altLang="zh-CN" sz="1800" dirty="0"/>
              <a:t>OPC/UA</a:t>
            </a:r>
            <a:r>
              <a:rPr lang="zh-CN" altLang="zh-CN" sz="1800" dirty="0"/>
              <a:t>的支持。</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
        <p:nvSpPr>
          <p:cNvPr id="14" name="文本框 17"/>
          <p:cNvSpPr txBox="1"/>
          <p:nvPr/>
        </p:nvSpPr>
        <p:spPr>
          <a:xfrm>
            <a:off x="7523117" y="2083674"/>
            <a:ext cx="3655844" cy="1208245"/>
          </a:xfrm>
          <a:prstGeom prst="rect">
            <a:avLst/>
          </a:prstGeom>
          <a:noFill/>
        </p:spPr>
        <p:txBody>
          <a:bodyPr wrap="square" lIns="115625" tIns="57812" rIns="115625" bIns="57812" rtlCol="0">
            <a:noAutofit/>
          </a:bodyPr>
          <a:lstStyle/>
          <a:p>
            <a:r>
              <a:rPr lang="zh-CN" altLang="zh-CN" sz="1800" dirty="0"/>
              <a:t>更新</a:t>
            </a:r>
            <a:r>
              <a:rPr lang="en-US" altLang="zh-CN" sz="1800" dirty="0" err="1"/>
              <a:t>Qt</a:t>
            </a:r>
            <a:r>
              <a:rPr lang="en-US" altLang="zh-CN" sz="1800" dirty="0"/>
              <a:t> </a:t>
            </a:r>
            <a:r>
              <a:rPr lang="en-US" altLang="zh-CN" sz="1800" dirty="0" err="1"/>
              <a:t>Webengine</a:t>
            </a:r>
            <a:r>
              <a:rPr lang="zh-CN" altLang="zh-CN" sz="1800" dirty="0"/>
              <a:t>的</a:t>
            </a:r>
            <a:r>
              <a:rPr lang="en-US" altLang="zh-CN" sz="1800" dirty="0"/>
              <a:t>Chromium</a:t>
            </a:r>
            <a:r>
              <a:rPr lang="zh-CN" altLang="zh-CN" sz="1800" dirty="0"/>
              <a:t>版本。支持嵌入式</a:t>
            </a:r>
            <a:r>
              <a:rPr lang="en-US" altLang="zh-CN" sz="1800" dirty="0" err="1"/>
              <a:t>DevTools</a:t>
            </a:r>
            <a:r>
              <a:rPr lang="zh-CN" altLang="zh-CN" sz="1800" dirty="0"/>
              <a:t>，包含可安装的</a:t>
            </a:r>
            <a:r>
              <a:rPr lang="en-US" altLang="zh-CN" sz="1800" dirty="0"/>
              <a:t>Cookie</a:t>
            </a:r>
            <a:r>
              <a:rPr lang="zh-CN" altLang="zh-CN" sz="1800" dirty="0"/>
              <a:t>过滤器和配额权限。</a:t>
            </a:r>
          </a:p>
        </p:txBody>
      </p:sp>
      <p:sp>
        <p:nvSpPr>
          <p:cNvPr id="15" name="矩形 14"/>
          <p:cNvSpPr/>
          <p:nvPr/>
        </p:nvSpPr>
        <p:spPr>
          <a:xfrm>
            <a:off x="909083" y="5815306"/>
            <a:ext cx="5453288" cy="369332"/>
          </a:xfrm>
          <a:prstGeom prst="rect">
            <a:avLst/>
          </a:prstGeom>
        </p:spPr>
        <p:txBody>
          <a:bodyPr wrap="none">
            <a:spAutoFit/>
          </a:bodyPr>
          <a:lstStyle/>
          <a:p>
            <a:r>
              <a:rPr lang="zh-CN" altLang="zh-CN" sz="1800" dirty="0"/>
              <a:t>（</a:t>
            </a:r>
            <a:r>
              <a:rPr lang="en-US" altLang="zh-CN" sz="1800" dirty="0"/>
              <a:t>9</a:t>
            </a:r>
            <a:r>
              <a:rPr lang="zh-CN" altLang="zh-CN" sz="1800" dirty="0"/>
              <a:t>）不再支持</a:t>
            </a:r>
            <a:r>
              <a:rPr lang="en-US" altLang="zh-CN" sz="1800" dirty="0"/>
              <a:t>MSVC 2013</a:t>
            </a:r>
            <a:r>
              <a:rPr lang="zh-CN" altLang="zh-CN" sz="1800" dirty="0"/>
              <a:t>、</a:t>
            </a:r>
            <a:r>
              <a:rPr lang="en-US" altLang="zh-CN" sz="1800" dirty="0"/>
              <a:t>QNX 6.6</a:t>
            </a:r>
            <a:r>
              <a:rPr lang="zh-CN" altLang="zh-CN" sz="1800" dirty="0"/>
              <a:t>和</a:t>
            </a:r>
            <a:r>
              <a:rPr lang="en-US" altLang="zh-CN" sz="1800" dirty="0" err="1"/>
              <a:t>macOS</a:t>
            </a:r>
            <a:r>
              <a:rPr lang="en-US" altLang="zh-CN" sz="1800" dirty="0"/>
              <a:t> 10.10</a:t>
            </a:r>
            <a:r>
              <a:rPr lang="zh-CN" altLang="zh-CN" sz="1800" dirty="0"/>
              <a:t>。</a:t>
            </a:r>
          </a:p>
        </p:txBody>
      </p:sp>
    </p:spTree>
    <p:extLst>
      <p:ext uri="{BB962C8B-B14F-4D97-AF65-F5344CB8AC3E}">
        <p14:creationId xmlns:p14="http://schemas.microsoft.com/office/powerpoint/2010/main" val="106213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8" presetClass="emph" presetSubtype="0" fill="hold" grpId="1" nodeType="withEffect">
                                  <p:stCondLst>
                                    <p:cond delay="0"/>
                                  </p:stCondLst>
                                  <p:childTnLst>
                                    <p:animRot by="21600000">
                                      <p:cBhvr>
                                        <p:cTn id="26" dur="500" fill="hold"/>
                                        <p:tgtEl>
                                          <p:spTgt spid="7"/>
                                        </p:tgtEl>
                                        <p:attrNameLst>
                                          <p:attrName>r</p:attrName>
                                        </p:attrNameLst>
                                      </p:cBhvr>
                                    </p:animRot>
                                  </p:childTnLst>
                                </p:cTn>
                              </p:par>
                              <p:par>
                                <p:cTn id="27" presetID="8" presetClass="emph" presetSubtype="0" fill="hold" grpId="1" nodeType="withEffect">
                                  <p:stCondLst>
                                    <p:cond delay="0"/>
                                  </p:stCondLst>
                                  <p:childTnLst>
                                    <p:animRot by="21600000">
                                      <p:cBhvr>
                                        <p:cTn id="28" dur="500" fill="hold"/>
                                        <p:tgtEl>
                                          <p:spTgt spid="8"/>
                                        </p:tgtEl>
                                        <p:attrNameLst>
                                          <p:attrName>r</p:attrName>
                                        </p:attrNameLst>
                                      </p:cBhvr>
                                    </p:animRot>
                                  </p:childTnLst>
                                </p:cTn>
                              </p:par>
                              <p:par>
                                <p:cTn id="29" presetID="8" presetClass="emph" presetSubtype="0" fill="hold" grpId="1" nodeType="withEffect">
                                  <p:stCondLst>
                                    <p:cond delay="0"/>
                                  </p:stCondLst>
                                  <p:childTnLst>
                                    <p:animRot by="21600000">
                                      <p:cBhvr>
                                        <p:cTn id="30" dur="500" fill="hold"/>
                                        <p:tgtEl>
                                          <p:spTgt spid="10"/>
                                        </p:tgtEl>
                                        <p:attrNameLst>
                                          <p:attrName>r</p:attrName>
                                        </p:attrNameLst>
                                      </p:cBhvr>
                                    </p:animRot>
                                  </p:childTnLst>
                                </p:cTn>
                              </p:par>
                              <p:par>
                                <p:cTn id="31" presetID="8" presetClass="emph" presetSubtype="0" fill="hold" grpId="1" nodeType="withEffect">
                                  <p:stCondLst>
                                    <p:cond delay="0"/>
                                  </p:stCondLst>
                                  <p:childTnLst>
                                    <p:animRot by="21600000">
                                      <p:cBhvr>
                                        <p:cTn id="32" dur="500" fill="hold"/>
                                        <p:tgtEl>
                                          <p:spTgt spid="9"/>
                                        </p:tgtEl>
                                        <p:attrNameLst>
                                          <p:attrName>r</p:attrName>
                                        </p:attrNameLst>
                                      </p:cBhvr>
                                    </p:animRot>
                                  </p:childTnLst>
                                </p:cTn>
                              </p:par>
                              <p:par>
                                <p:cTn id="33" presetID="22" presetClass="entr" presetSubtype="8"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22" presetClass="entr" presetSubtype="2"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right)">
                                      <p:cBhvr>
                                        <p:cTn id="38" dur="500"/>
                                        <p:tgtEl>
                                          <p:spTgt spid="4"/>
                                        </p:tgtEl>
                                      </p:cBhvr>
                                    </p:animEffect>
                                  </p:childTnLst>
                                </p:cTn>
                              </p:par>
                              <p:par>
                                <p:cTn id="39" presetID="22" presetClass="entr" presetSubtype="2"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500"/>
                                        <p:tgtEl>
                                          <p:spTgt spid="5"/>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par>
                                <p:cTn id="55" presetID="22" presetClass="entr" presetSubtype="8"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p:bldP spid="12" grpId="0"/>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496291" y="5130140"/>
            <a:ext cx="9037122" cy="296883"/>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33153"/>
            <a:ext cx="10227384" cy="646331"/>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）进入</a:t>
            </a:r>
            <a:r>
              <a:rPr lang="en-US" altLang="zh-CN" sz="1800" dirty="0"/>
              <a:t>dialog.cpp</a:t>
            </a:r>
            <a:r>
              <a:rPr lang="zh-CN" altLang="zh-CN" sz="1800" dirty="0"/>
              <a:t>文件中按钮单击事件的槽函数</a:t>
            </a:r>
            <a:r>
              <a:rPr lang="en-US" altLang="zh-CN" sz="1800" dirty="0" err="1"/>
              <a:t>on_countBtn_clicked</a:t>
            </a:r>
            <a:r>
              <a:rPr lang="en-US" altLang="zh-CN" sz="1800" dirty="0"/>
              <a:t>()</a:t>
            </a:r>
            <a:r>
              <a:rPr lang="zh-CN" altLang="zh-CN" sz="1800" dirty="0"/>
              <a:t>。信号与槽连接的具体说明参照本书后面提供的知识点链接部分。在此函数中添加如下代码</a:t>
            </a:r>
            <a:r>
              <a:rPr lang="zh-CN" altLang="zh-CN" sz="1800" dirty="0" smtClean="0"/>
              <a:t>：</a:t>
            </a:r>
            <a:endParaRPr lang="zh-CN" altLang="zh-CN" sz="1800" dirty="0"/>
          </a:p>
        </p:txBody>
      </p:sp>
      <p:sp>
        <p:nvSpPr>
          <p:cNvPr id="4" name="TextBox 3"/>
          <p:cNvSpPr txBox="1"/>
          <p:nvPr/>
        </p:nvSpPr>
        <p:spPr>
          <a:xfrm>
            <a:off x="1496291" y="1864426"/>
            <a:ext cx="9037122" cy="2860358"/>
          </a:xfrm>
          <a:prstGeom prst="roundRect">
            <a:avLst>
              <a:gd name="adj" fmla="val 8364"/>
            </a:avLst>
          </a:prstGeom>
          <a:solidFill>
            <a:srgbClr val="DDDDDD"/>
          </a:solidFill>
        </p:spPr>
        <p:txBody>
          <a:bodyPr wrap="square" rtlCol="0">
            <a:spAutoFit/>
          </a:bodyPr>
          <a:lstStyle/>
          <a:p>
            <a:r>
              <a:rPr lang="en-US" altLang="zh-CN" sz="1800" dirty="0"/>
              <a:t>void Dialog:: </a:t>
            </a:r>
            <a:r>
              <a:rPr lang="en-US" altLang="zh-CN" sz="1800" dirty="0" err="1"/>
              <a:t>on_countBtn_clicked</a:t>
            </a:r>
            <a:r>
              <a:rPr lang="en-US" altLang="zh-CN" sz="1800" dirty="0"/>
              <a:t>()</a:t>
            </a:r>
            <a:endParaRPr lang="zh-CN" altLang="zh-CN" sz="1800" dirty="0"/>
          </a:p>
          <a:p>
            <a:r>
              <a:rPr lang="en-US" altLang="zh-CN" sz="1800" dirty="0"/>
              <a:t>{</a:t>
            </a:r>
            <a:endParaRPr lang="zh-CN" altLang="zh-CN" sz="1800" dirty="0"/>
          </a:p>
          <a:p>
            <a:r>
              <a:rPr lang="en-US" altLang="zh-CN" sz="1800" dirty="0"/>
              <a:t>    </a:t>
            </a:r>
            <a:r>
              <a:rPr lang="en-US" altLang="zh-CN" sz="1800" dirty="0" err="1"/>
              <a:t>bool</a:t>
            </a:r>
            <a:r>
              <a:rPr lang="en-US" altLang="zh-CN" sz="1800" dirty="0"/>
              <a:t> ok;</a:t>
            </a:r>
            <a:endParaRPr lang="zh-CN" altLang="zh-CN" sz="1800" dirty="0"/>
          </a:p>
          <a:p>
            <a:r>
              <a:rPr lang="en-US" altLang="zh-CN" sz="1800" dirty="0"/>
              <a:t>    </a:t>
            </a:r>
            <a:r>
              <a:rPr lang="en-US" altLang="zh-CN" sz="1800" dirty="0" err="1"/>
              <a:t>QString</a:t>
            </a:r>
            <a:r>
              <a:rPr lang="en-US" altLang="zh-CN" sz="1800" dirty="0"/>
              <a:t> </a:t>
            </a:r>
            <a:r>
              <a:rPr lang="en-US" altLang="zh-CN" sz="1800" dirty="0" err="1"/>
              <a:t>tempStr</a:t>
            </a:r>
            <a:r>
              <a:rPr lang="en-US" altLang="zh-CN" sz="1800" dirty="0"/>
              <a:t>;</a:t>
            </a:r>
            <a:endParaRPr lang="zh-CN" altLang="zh-CN" sz="1800" dirty="0"/>
          </a:p>
          <a:p>
            <a:r>
              <a:rPr lang="en-US" altLang="zh-CN" sz="1800" dirty="0"/>
              <a:t>    </a:t>
            </a:r>
            <a:r>
              <a:rPr lang="en-US" altLang="zh-CN" sz="1800" dirty="0" err="1"/>
              <a:t>QString</a:t>
            </a:r>
            <a:r>
              <a:rPr lang="en-US" altLang="zh-CN" sz="1800" dirty="0"/>
              <a:t> </a:t>
            </a:r>
            <a:r>
              <a:rPr lang="en-US" altLang="zh-CN" sz="1800" dirty="0" err="1"/>
              <a:t>valueStr</a:t>
            </a:r>
            <a:r>
              <a:rPr lang="en-US" altLang="zh-CN" sz="1800" dirty="0"/>
              <a:t>=</a:t>
            </a:r>
            <a:r>
              <a:rPr lang="en-US" altLang="zh-CN" sz="1800" dirty="0" err="1"/>
              <a:t>ui</a:t>
            </a:r>
            <a:r>
              <a:rPr lang="en-US" altLang="zh-CN" sz="1800" dirty="0"/>
              <a:t>-&gt;</a:t>
            </a:r>
            <a:r>
              <a:rPr lang="en-US" altLang="zh-CN" sz="1800" dirty="0" err="1"/>
              <a:t>radiusLineEdit</a:t>
            </a:r>
            <a:r>
              <a:rPr lang="en-US" altLang="zh-CN" sz="1800" dirty="0"/>
              <a:t>-&gt;text();</a:t>
            </a:r>
            <a:endParaRPr lang="zh-CN" altLang="zh-CN" sz="1800" dirty="0"/>
          </a:p>
          <a:p>
            <a:r>
              <a:rPr lang="en-US" altLang="zh-CN" sz="1800" dirty="0"/>
              <a:t>    </a:t>
            </a:r>
            <a:r>
              <a:rPr lang="en-US" altLang="zh-CN" sz="1800" dirty="0" err="1"/>
              <a:t>int</a:t>
            </a:r>
            <a:r>
              <a:rPr lang="en-US" altLang="zh-CN" sz="1800" dirty="0"/>
              <a:t> </a:t>
            </a:r>
            <a:r>
              <a:rPr lang="en-US" altLang="zh-CN" sz="1800" dirty="0" err="1"/>
              <a:t>valueInt</a:t>
            </a:r>
            <a:r>
              <a:rPr lang="en-US" altLang="zh-CN" sz="1800" dirty="0"/>
              <a:t>=</a:t>
            </a:r>
            <a:r>
              <a:rPr lang="en-US" altLang="zh-CN" sz="1800" dirty="0" err="1"/>
              <a:t>valueStr.toInt</a:t>
            </a:r>
            <a:r>
              <a:rPr lang="en-US" altLang="zh-CN" sz="1800" dirty="0"/>
              <a:t>(&amp;ok);</a:t>
            </a:r>
            <a:endParaRPr lang="zh-CN" altLang="zh-CN" sz="1800" dirty="0"/>
          </a:p>
          <a:p>
            <a:r>
              <a:rPr lang="en-US" altLang="zh-CN" sz="1800" dirty="0"/>
              <a:t>    double area=</a:t>
            </a:r>
            <a:r>
              <a:rPr lang="en-US" altLang="zh-CN" sz="1800" dirty="0" err="1"/>
              <a:t>valueInt</a:t>
            </a:r>
            <a:r>
              <a:rPr lang="en-US" altLang="zh-CN" sz="1800" dirty="0"/>
              <a:t>*</a:t>
            </a:r>
            <a:r>
              <a:rPr lang="en-US" altLang="zh-CN" sz="1800" dirty="0" err="1"/>
              <a:t>valueInt</a:t>
            </a:r>
            <a:r>
              <a:rPr lang="en-US" altLang="zh-CN" sz="1800" dirty="0"/>
              <a:t>*PI;					//</a:t>
            </a:r>
            <a:r>
              <a:rPr lang="zh-CN" altLang="zh-CN" sz="1800" dirty="0"/>
              <a:t>计算圆面积</a:t>
            </a:r>
          </a:p>
          <a:p>
            <a:r>
              <a:rPr lang="en-US" altLang="zh-CN" sz="1800" dirty="0"/>
              <a:t>    </a:t>
            </a:r>
            <a:r>
              <a:rPr lang="en-US" altLang="zh-CN" sz="1800" dirty="0" err="1"/>
              <a:t>ui</a:t>
            </a:r>
            <a:r>
              <a:rPr lang="en-US" altLang="zh-CN" sz="1800" dirty="0"/>
              <a:t>-&gt;areaLabel_2-&gt;</a:t>
            </a:r>
            <a:r>
              <a:rPr lang="en-US" altLang="zh-CN" sz="1800" dirty="0" err="1"/>
              <a:t>setText</a:t>
            </a:r>
            <a:r>
              <a:rPr lang="en-US" altLang="zh-CN" sz="1800" dirty="0"/>
              <a:t>(</a:t>
            </a:r>
            <a:r>
              <a:rPr lang="en-US" altLang="zh-CN" sz="1800" dirty="0" err="1"/>
              <a:t>tempStr.setNum</a:t>
            </a:r>
            <a:r>
              <a:rPr lang="en-US" altLang="zh-CN" sz="1800" dirty="0"/>
              <a:t>(area));</a:t>
            </a:r>
            <a:endParaRPr lang="zh-CN" altLang="zh-CN" sz="1800" dirty="0"/>
          </a:p>
          <a:p>
            <a:r>
              <a:rPr lang="en-US" altLang="zh-CN" sz="1800" dirty="0" smtClean="0"/>
              <a:t>}</a:t>
            </a:r>
            <a:endParaRPr lang="zh-CN" altLang="zh-CN" sz="1800" dirty="0"/>
          </a:p>
        </p:txBody>
      </p:sp>
      <p:sp>
        <p:nvSpPr>
          <p:cNvPr id="5" name="TextBox 4"/>
          <p:cNvSpPr txBox="1"/>
          <p:nvPr/>
        </p:nvSpPr>
        <p:spPr>
          <a:xfrm>
            <a:off x="840419" y="4724784"/>
            <a:ext cx="10369887" cy="1631216"/>
          </a:xfrm>
          <a:prstGeom prst="rect">
            <a:avLst/>
          </a:prstGeom>
          <a:noFill/>
        </p:spPr>
        <p:txBody>
          <a:bodyPr wrap="square" rtlCol="0">
            <a:spAutoFit/>
          </a:bodyPr>
          <a:lstStyle/>
          <a:p>
            <a:pPr indent="450850"/>
            <a:r>
              <a:rPr lang="zh-CN" altLang="zh-CN" sz="1800" dirty="0"/>
              <a:t>（</a:t>
            </a:r>
            <a:r>
              <a:rPr lang="en-US" altLang="zh-CN" sz="1800" dirty="0"/>
              <a:t>3</a:t>
            </a:r>
            <a:r>
              <a:rPr lang="zh-CN" altLang="zh-CN" sz="1800" dirty="0"/>
              <a:t>）在</a:t>
            </a:r>
            <a:r>
              <a:rPr lang="en-US" altLang="zh-CN" sz="1800" dirty="0"/>
              <a:t>dialog.cpp</a:t>
            </a:r>
            <a:r>
              <a:rPr lang="zh-CN" altLang="zh-CN" sz="1800" dirty="0"/>
              <a:t>文件开始处添加以下语句：</a:t>
            </a:r>
          </a:p>
          <a:p>
            <a:pPr indent="450850">
              <a:spcBef>
                <a:spcPts val="600"/>
              </a:spcBef>
              <a:spcAft>
                <a:spcPts val="600"/>
              </a:spcAft>
            </a:pPr>
            <a:r>
              <a:rPr lang="en-US" altLang="zh-CN" sz="1800" dirty="0" smtClean="0"/>
              <a:t>      </a:t>
            </a:r>
            <a:r>
              <a:rPr lang="en-US" altLang="zh-CN" sz="1800" dirty="0" err="1" smtClean="0"/>
              <a:t>const</a:t>
            </a:r>
            <a:r>
              <a:rPr lang="en-US" altLang="zh-CN" sz="1800" dirty="0" smtClean="0"/>
              <a:t> </a:t>
            </a:r>
            <a:r>
              <a:rPr lang="en-US" altLang="zh-CN" sz="1800" dirty="0"/>
              <a:t>static double PI=3.1416;</a:t>
            </a:r>
            <a:endParaRPr lang="zh-CN" altLang="zh-CN" sz="1800" dirty="0"/>
          </a:p>
          <a:p>
            <a:pPr indent="450850"/>
            <a:r>
              <a:rPr lang="zh-CN" altLang="zh-CN" sz="1800" dirty="0"/>
              <a:t>定义全局变量</a:t>
            </a:r>
            <a:r>
              <a:rPr lang="en-US" altLang="zh-CN" sz="1800" dirty="0"/>
              <a:t>PI</a:t>
            </a:r>
            <a:r>
              <a:rPr lang="zh-CN" altLang="zh-CN" sz="1800" dirty="0"/>
              <a:t>。</a:t>
            </a:r>
          </a:p>
          <a:p>
            <a:pPr indent="450850"/>
            <a:r>
              <a:rPr lang="zh-CN" altLang="zh-CN" sz="1800" dirty="0"/>
              <a:t>运行程序，在“</a:t>
            </a:r>
            <a:r>
              <a:rPr lang="en-US" altLang="zh-CN" sz="1800" dirty="0"/>
              <a:t>Line Edit</a:t>
            </a:r>
            <a:r>
              <a:rPr lang="zh-CN" altLang="zh-CN" sz="1800" dirty="0"/>
              <a:t>”文本框内输入半径值，单击“计算”按钮后，显示圆面积，完成计算圆面积功能</a:t>
            </a:r>
            <a:r>
              <a:rPr lang="zh-CN" altLang="zh-CN" sz="1800" dirty="0" smtClean="0"/>
              <a:t>。</a:t>
            </a:r>
            <a:endParaRPr lang="zh-CN" altLang="zh-CN" sz="1800" dirty="0"/>
          </a:p>
        </p:txBody>
      </p:sp>
    </p:spTree>
    <p:extLst>
      <p:ext uri="{BB962C8B-B14F-4D97-AF65-F5344CB8AC3E}">
        <p14:creationId xmlns:p14="http://schemas.microsoft.com/office/powerpoint/2010/main" val="1728849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21278"/>
            <a:ext cx="10203633" cy="1477328"/>
          </a:xfrm>
          <a:prstGeom prst="rect">
            <a:avLst/>
          </a:prstGeom>
          <a:noFill/>
        </p:spPr>
        <p:txBody>
          <a:bodyPr wrap="square" rtlCol="0">
            <a:spAutoFit/>
          </a:bodyPr>
          <a:lstStyle/>
          <a:p>
            <a:pPr indent="450850"/>
            <a:r>
              <a:rPr lang="zh-CN" altLang="zh-CN" sz="1800" b="1" dirty="0"/>
              <a:t>方式</a:t>
            </a:r>
            <a:r>
              <a:rPr lang="en-US" altLang="zh-CN" sz="1800" b="1" dirty="0"/>
              <a:t>2</a:t>
            </a:r>
            <a:r>
              <a:rPr lang="zh-CN" altLang="zh-CN" sz="1800" b="1" dirty="0"/>
              <a:t>：</a:t>
            </a:r>
            <a:r>
              <a:rPr lang="zh-CN" altLang="zh-CN" sz="1800" dirty="0"/>
              <a:t>在“</a:t>
            </a:r>
            <a:r>
              <a:rPr lang="en-US" altLang="zh-CN" sz="1800" dirty="0"/>
              <a:t>Line Edit</a:t>
            </a:r>
            <a:r>
              <a:rPr lang="zh-CN" altLang="zh-CN" sz="1800" dirty="0"/>
              <a:t>”文本框内输入半径值，不需要单击按钮触发单击事件，直接就在</a:t>
            </a:r>
            <a:r>
              <a:rPr lang="en-US" altLang="zh-CN" sz="1800" dirty="0"/>
              <a:t>areaLabel_2</a:t>
            </a:r>
            <a:r>
              <a:rPr lang="zh-CN" altLang="zh-CN" sz="1800" dirty="0"/>
              <a:t>中显示圆面积。</a:t>
            </a:r>
          </a:p>
          <a:p>
            <a:pPr indent="450850"/>
            <a:r>
              <a:rPr lang="zh-CN" altLang="zh-CN" sz="1800" dirty="0"/>
              <a:t>编写代码步骤如下。</a:t>
            </a:r>
          </a:p>
          <a:p>
            <a:pPr indent="450850"/>
            <a:r>
              <a:rPr lang="zh-CN" altLang="zh-CN" sz="1800" dirty="0"/>
              <a:t>（</a:t>
            </a:r>
            <a:r>
              <a:rPr lang="en-US" altLang="zh-CN" sz="1800" dirty="0"/>
              <a:t>1</a:t>
            </a:r>
            <a:r>
              <a:rPr lang="zh-CN" altLang="zh-CN" sz="1800" dirty="0"/>
              <a:t>）在“</a:t>
            </a:r>
            <a:r>
              <a:rPr lang="en-US" altLang="zh-CN" sz="1800" dirty="0"/>
              <a:t>Line Edit</a:t>
            </a:r>
            <a:r>
              <a:rPr lang="zh-CN" altLang="zh-CN" sz="1800" dirty="0"/>
              <a:t>”文本框上按鼠标右键，在弹出的下拉菜单中选择“转到槽</a:t>
            </a:r>
            <a:r>
              <a:rPr lang="en-US" altLang="zh-CN" sz="1800" dirty="0"/>
              <a:t>...</a:t>
            </a:r>
            <a:r>
              <a:rPr lang="zh-CN" altLang="zh-CN" sz="1800" dirty="0"/>
              <a:t>”命令，在“转到槽”对话框中选择“</a:t>
            </a:r>
            <a:r>
              <a:rPr lang="en-US" altLang="zh-CN" sz="1800" dirty="0" err="1"/>
              <a:t>textChanged</a:t>
            </a:r>
            <a:r>
              <a:rPr lang="en-US" altLang="zh-CN" sz="1800" dirty="0"/>
              <a:t>(</a:t>
            </a:r>
            <a:r>
              <a:rPr lang="en-US" altLang="zh-CN" sz="1800" dirty="0" err="1"/>
              <a:t>QString</a:t>
            </a:r>
            <a:r>
              <a:rPr lang="en-US" altLang="zh-CN" sz="1800" dirty="0"/>
              <a:t>)</a:t>
            </a:r>
            <a:r>
              <a:rPr lang="zh-CN" altLang="zh-CN" sz="1800" dirty="0"/>
              <a:t>”信号，如图</a:t>
            </a:r>
            <a:r>
              <a:rPr lang="en-US" altLang="zh-CN" sz="1800" dirty="0"/>
              <a:t>1.29</a:t>
            </a:r>
            <a:r>
              <a:rPr lang="zh-CN" altLang="zh-CN" sz="1800" dirty="0"/>
              <a:t>所示</a:t>
            </a:r>
            <a:r>
              <a:rPr lang="zh-CN" altLang="zh-CN" sz="1800" dirty="0" smtClean="0"/>
              <a:t>。</a:t>
            </a:r>
            <a:endParaRPr lang="zh-CN" altLang="zh-CN" sz="1800" dirty="0"/>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020" y="2638198"/>
            <a:ext cx="5977720" cy="249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845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56904"/>
            <a:ext cx="10191758" cy="646331"/>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）单击“</a:t>
            </a:r>
            <a:r>
              <a:rPr lang="en-US" altLang="zh-CN" sz="1800" dirty="0"/>
              <a:t>OK</a:t>
            </a:r>
            <a:r>
              <a:rPr lang="zh-CN" altLang="zh-CN" sz="1800" dirty="0"/>
              <a:t>”按钮，进入</a:t>
            </a:r>
            <a:r>
              <a:rPr lang="en-US" altLang="zh-CN" sz="1800" dirty="0"/>
              <a:t>dialog.cpp</a:t>
            </a:r>
            <a:r>
              <a:rPr lang="zh-CN" altLang="zh-CN" sz="1800" dirty="0"/>
              <a:t>文件中的文本编辑框改变值内容事件的槽函数</a:t>
            </a:r>
            <a:r>
              <a:rPr lang="en-US" altLang="zh-CN" sz="1800" dirty="0" err="1"/>
              <a:t>on_radiusLineEdit_textChanged</a:t>
            </a:r>
            <a:r>
              <a:rPr lang="en-US" altLang="zh-CN" sz="1800" dirty="0"/>
              <a:t>(</a:t>
            </a:r>
            <a:r>
              <a:rPr lang="en-US" altLang="zh-CN" sz="1800" dirty="0" err="1"/>
              <a:t>const</a:t>
            </a:r>
            <a:r>
              <a:rPr lang="en-US" altLang="zh-CN" sz="1800" dirty="0"/>
              <a:t> </a:t>
            </a:r>
            <a:r>
              <a:rPr lang="en-US" altLang="zh-CN" sz="1800" dirty="0" err="1"/>
              <a:t>QString</a:t>
            </a:r>
            <a:r>
              <a:rPr lang="en-US" altLang="zh-CN" sz="1800" dirty="0"/>
              <a:t> &amp;arg1)</a:t>
            </a:r>
            <a:r>
              <a:rPr lang="zh-CN" altLang="zh-CN" sz="1800" dirty="0"/>
              <a:t>。在此函数中添加如下代码</a:t>
            </a:r>
            <a:r>
              <a:rPr lang="zh-CN" altLang="zh-CN" sz="1800" dirty="0" smtClean="0"/>
              <a:t>：</a:t>
            </a:r>
            <a:endParaRPr lang="zh-CN" altLang="zh-CN" sz="1800" dirty="0"/>
          </a:p>
        </p:txBody>
      </p:sp>
      <p:sp>
        <p:nvSpPr>
          <p:cNvPr id="4" name="TextBox 3"/>
          <p:cNvSpPr txBox="1"/>
          <p:nvPr/>
        </p:nvSpPr>
        <p:spPr>
          <a:xfrm>
            <a:off x="1496291" y="1900052"/>
            <a:ext cx="8977745" cy="2707124"/>
          </a:xfrm>
          <a:prstGeom prst="roundRect">
            <a:avLst>
              <a:gd name="adj" fmla="val 7894"/>
            </a:avLst>
          </a:prstGeom>
          <a:solidFill>
            <a:srgbClr val="DDDDDD"/>
          </a:solidFill>
        </p:spPr>
        <p:txBody>
          <a:bodyPr wrap="square" rtlCol="0">
            <a:spAutoFit/>
          </a:bodyPr>
          <a:lstStyle/>
          <a:p>
            <a:r>
              <a:rPr lang="en-US" altLang="zh-CN" dirty="0"/>
              <a:t>void Dialog::</a:t>
            </a:r>
            <a:r>
              <a:rPr lang="en-US" altLang="zh-CN" dirty="0" err="1"/>
              <a:t>on_radiusLineEdit_textChanged</a:t>
            </a:r>
            <a:r>
              <a:rPr lang="en-US" altLang="zh-CN" dirty="0"/>
              <a:t>(</a:t>
            </a:r>
            <a:r>
              <a:rPr lang="en-US" altLang="zh-CN" dirty="0" err="1"/>
              <a:t>const</a:t>
            </a:r>
            <a:r>
              <a:rPr lang="en-US" altLang="zh-CN" dirty="0"/>
              <a:t> </a:t>
            </a:r>
            <a:r>
              <a:rPr lang="en-US" altLang="zh-CN" dirty="0" err="1"/>
              <a:t>QString</a:t>
            </a:r>
            <a:r>
              <a:rPr lang="en-US" altLang="zh-CN" dirty="0"/>
              <a:t> &amp;arg1)</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a:t>
            </a:r>
            <a:r>
              <a:rPr lang="en-US" altLang="zh-CN" dirty="0" err="1"/>
              <a:t>QString</a:t>
            </a:r>
            <a:r>
              <a:rPr lang="en-US" altLang="zh-CN" dirty="0"/>
              <a:t> </a:t>
            </a:r>
            <a:r>
              <a:rPr lang="en-US" altLang="zh-CN" dirty="0" err="1"/>
              <a:t>tempStr</a:t>
            </a:r>
            <a:r>
              <a:rPr lang="en-US" altLang="zh-CN" dirty="0"/>
              <a:t>;</a:t>
            </a:r>
            <a:endParaRPr lang="zh-CN" altLang="zh-CN" dirty="0"/>
          </a:p>
          <a:p>
            <a:r>
              <a:rPr lang="en-US" altLang="zh-CN" dirty="0"/>
              <a:t>    </a:t>
            </a:r>
            <a:r>
              <a:rPr lang="en-US" altLang="zh-CN" dirty="0" err="1"/>
              <a:t>QString</a:t>
            </a:r>
            <a:r>
              <a:rPr lang="en-US" altLang="zh-CN" dirty="0"/>
              <a:t> </a:t>
            </a:r>
            <a:r>
              <a:rPr lang="en-US" altLang="zh-CN" dirty="0" err="1"/>
              <a:t>valueStr</a:t>
            </a:r>
            <a:r>
              <a:rPr lang="en-US" altLang="zh-CN" dirty="0"/>
              <a:t>=</a:t>
            </a:r>
            <a:r>
              <a:rPr lang="en-US" altLang="zh-CN" dirty="0" err="1"/>
              <a:t>ui</a:t>
            </a:r>
            <a:r>
              <a:rPr lang="en-US" altLang="zh-CN" dirty="0"/>
              <a:t>-&gt;</a:t>
            </a:r>
            <a:r>
              <a:rPr lang="en-US" altLang="zh-CN" dirty="0" err="1"/>
              <a:t>radiusLineEdit</a:t>
            </a:r>
            <a:r>
              <a:rPr lang="en-US" altLang="zh-CN" dirty="0"/>
              <a:t>-&gt;text();</a:t>
            </a:r>
            <a:endParaRPr lang="zh-CN" altLang="zh-CN" dirty="0"/>
          </a:p>
          <a:p>
            <a:r>
              <a:rPr lang="en-US" altLang="zh-CN" dirty="0"/>
              <a:t>    </a:t>
            </a:r>
            <a:r>
              <a:rPr lang="en-US" altLang="zh-CN" dirty="0" err="1"/>
              <a:t>int</a:t>
            </a:r>
            <a:r>
              <a:rPr lang="en-US" altLang="zh-CN" dirty="0"/>
              <a:t> </a:t>
            </a:r>
            <a:r>
              <a:rPr lang="en-US" altLang="zh-CN" dirty="0" err="1"/>
              <a:t>valueInt</a:t>
            </a:r>
            <a:r>
              <a:rPr lang="en-US" altLang="zh-CN" dirty="0"/>
              <a:t>=</a:t>
            </a:r>
            <a:r>
              <a:rPr lang="en-US" altLang="zh-CN" dirty="0" err="1"/>
              <a:t>valueStr.toInt</a:t>
            </a:r>
            <a:r>
              <a:rPr lang="en-US" altLang="zh-CN" dirty="0"/>
              <a:t>(&amp;ok);</a:t>
            </a:r>
            <a:endParaRPr lang="zh-CN" altLang="zh-CN" dirty="0"/>
          </a:p>
          <a:p>
            <a:r>
              <a:rPr lang="en-US" altLang="zh-CN" dirty="0"/>
              <a:t>    double area=</a:t>
            </a:r>
            <a:r>
              <a:rPr lang="en-US" altLang="zh-CN" dirty="0" err="1"/>
              <a:t>valueInt</a:t>
            </a:r>
            <a:r>
              <a:rPr lang="en-US" altLang="zh-CN" dirty="0"/>
              <a:t>*</a:t>
            </a:r>
            <a:r>
              <a:rPr lang="en-US" altLang="zh-CN" dirty="0" err="1"/>
              <a:t>valueInt</a:t>
            </a:r>
            <a:r>
              <a:rPr lang="en-US" altLang="zh-CN" dirty="0"/>
              <a:t>*PI;					//</a:t>
            </a:r>
            <a:r>
              <a:rPr lang="zh-CN" altLang="zh-CN" dirty="0"/>
              <a:t>计算圆面积</a:t>
            </a:r>
          </a:p>
          <a:p>
            <a:r>
              <a:rPr lang="en-US" altLang="zh-CN" dirty="0"/>
              <a:t>    </a:t>
            </a:r>
            <a:r>
              <a:rPr lang="en-US" altLang="zh-CN" dirty="0" err="1"/>
              <a:t>ui</a:t>
            </a:r>
            <a:r>
              <a:rPr lang="en-US" altLang="zh-CN" dirty="0"/>
              <a:t>-&gt;areaLabel_2-&gt;</a:t>
            </a:r>
            <a:r>
              <a:rPr lang="en-US" altLang="zh-CN" dirty="0" err="1"/>
              <a:t>setText</a:t>
            </a:r>
            <a:r>
              <a:rPr lang="en-US" altLang="zh-CN" dirty="0"/>
              <a:t>(</a:t>
            </a:r>
            <a:r>
              <a:rPr lang="en-US" altLang="zh-CN" dirty="0" err="1"/>
              <a:t>tempStr.setNum</a:t>
            </a:r>
            <a:r>
              <a:rPr lang="en-US" altLang="zh-CN" dirty="0"/>
              <a:t>(area));</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839815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32432" y="169991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45763" y="143943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74932" y="179587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968" y="870212"/>
            <a:ext cx="939645" cy="1112796"/>
          </a:xfrm>
          <a:prstGeom prst="rect">
            <a:avLst/>
          </a:prstGeom>
        </p:spPr>
      </p:pic>
      <p:sp>
        <p:nvSpPr>
          <p:cNvPr id="25" name="TextBox 5"/>
          <p:cNvSpPr txBox="1"/>
          <p:nvPr/>
        </p:nvSpPr>
        <p:spPr>
          <a:xfrm>
            <a:off x="4384804" y="3652838"/>
            <a:ext cx="3279107" cy="518595"/>
          </a:xfrm>
          <a:prstGeom prst="rect">
            <a:avLst/>
          </a:prstGeom>
          <a:noFill/>
        </p:spPr>
        <p:txBody>
          <a:bodyPr wrap="square" lIns="86863" tIns="43430" rIns="86863" bIns="43430" rtlCol="0">
            <a:spAutoFit/>
          </a:bodyPr>
          <a:lstStyle/>
          <a:p>
            <a:r>
              <a:rPr lang="zh-CN" altLang="zh-CN" sz="2800" b="1" dirty="0"/>
              <a:t>代码实现简单实例</a:t>
            </a:r>
          </a:p>
        </p:txBody>
      </p:sp>
    </p:spTree>
    <p:extLst>
      <p:ext uri="{BB962C8B-B14F-4D97-AF65-F5344CB8AC3E}">
        <p14:creationId xmlns:p14="http://schemas.microsoft.com/office/powerpoint/2010/main" val="7567249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TextBox 2"/>
          <p:cNvSpPr txBox="1"/>
          <p:nvPr/>
        </p:nvSpPr>
        <p:spPr>
          <a:xfrm>
            <a:off x="665018" y="1009403"/>
            <a:ext cx="10497787" cy="1738938"/>
          </a:xfrm>
          <a:prstGeom prst="rect">
            <a:avLst/>
          </a:prstGeom>
          <a:noFill/>
        </p:spPr>
        <p:txBody>
          <a:bodyPr wrap="square" rtlCol="0">
            <a:spAutoFit/>
          </a:bodyPr>
          <a:lstStyle/>
          <a:p>
            <a:pPr indent="450850"/>
            <a:r>
              <a:rPr lang="zh-CN" altLang="zh-CN" sz="1800" b="1" u="sng" dirty="0"/>
              <a:t>【例】</a:t>
            </a:r>
            <a:r>
              <a:rPr lang="zh-CN" altLang="zh-CN" sz="1800" u="sng" dirty="0"/>
              <a:t>（简单）</a:t>
            </a:r>
            <a:r>
              <a:rPr lang="en-US" altLang="zh-CN" sz="1800" dirty="0"/>
              <a:t> </a:t>
            </a:r>
            <a:r>
              <a:rPr lang="zh-CN" altLang="zh-CN" sz="1800" dirty="0"/>
              <a:t>（</a:t>
            </a:r>
            <a:r>
              <a:rPr lang="en-US" altLang="zh-CN" sz="1800" dirty="0"/>
              <a:t>CH102</a:t>
            </a:r>
            <a:r>
              <a:rPr lang="zh-CN" altLang="zh-CN" sz="1800" dirty="0"/>
              <a:t>）采用编写代码的方式来实现计算圆面积的功能。</a:t>
            </a:r>
          </a:p>
          <a:p>
            <a:pPr indent="450850"/>
            <a:r>
              <a:rPr lang="zh-CN" altLang="zh-CN" sz="1800" dirty="0"/>
              <a:t>步骤如下。</a:t>
            </a:r>
          </a:p>
          <a:p>
            <a:pPr indent="450850"/>
            <a:r>
              <a:rPr lang="zh-CN" altLang="zh-CN" sz="1800" dirty="0"/>
              <a:t>（</a:t>
            </a:r>
            <a:r>
              <a:rPr lang="en-US" altLang="zh-CN" sz="1800" dirty="0"/>
              <a:t>1</a:t>
            </a:r>
            <a:r>
              <a:rPr lang="zh-CN" altLang="zh-CN" sz="1800" dirty="0"/>
              <a:t>）首先创建一个新工程。创建过程和本书</a:t>
            </a:r>
            <a:r>
              <a:rPr lang="en-US" altLang="zh-CN" sz="1800" dirty="0"/>
              <a:t>1.3.1</a:t>
            </a:r>
            <a:r>
              <a:rPr lang="zh-CN" altLang="zh-CN" sz="1800" dirty="0"/>
              <a:t>节界面设计中的第（</a:t>
            </a:r>
            <a:r>
              <a:rPr lang="en-US" altLang="zh-CN" sz="1800" dirty="0"/>
              <a:t>1</a:t>
            </a:r>
            <a:r>
              <a:rPr lang="zh-CN" altLang="zh-CN" sz="1800" dirty="0"/>
              <a:t>）～（</a:t>
            </a:r>
            <a:r>
              <a:rPr lang="en-US" altLang="zh-CN" sz="1800" dirty="0"/>
              <a:t>7</a:t>
            </a:r>
            <a:r>
              <a:rPr lang="zh-CN" altLang="zh-CN" sz="1800" dirty="0"/>
              <a:t>）步相同，只是在第（</a:t>
            </a:r>
            <a:r>
              <a:rPr lang="en-US" altLang="zh-CN" sz="1800" dirty="0"/>
              <a:t>3</a:t>
            </a:r>
            <a:r>
              <a:rPr lang="zh-CN" altLang="zh-CN" sz="1800" dirty="0"/>
              <a:t>）步中，项目命名为</a:t>
            </a:r>
            <a:r>
              <a:rPr lang="en-US" altLang="zh-CN" sz="1800" dirty="0"/>
              <a:t>Dialog</a:t>
            </a:r>
            <a:r>
              <a:rPr lang="zh-CN" altLang="zh-CN" sz="1800" dirty="0"/>
              <a:t>且保存路径为</a:t>
            </a:r>
            <a:r>
              <a:rPr lang="en-US" altLang="zh-CN" sz="1800" dirty="0"/>
              <a:t>D:\Qt\CH1\CH102</a:t>
            </a:r>
            <a:r>
              <a:rPr lang="zh-CN" altLang="zh-CN" sz="1800" dirty="0"/>
              <a:t>，在第（</a:t>
            </a:r>
            <a:r>
              <a:rPr lang="en-US" altLang="zh-CN" sz="1800" dirty="0"/>
              <a:t>5</a:t>
            </a:r>
            <a:r>
              <a:rPr lang="zh-CN" altLang="zh-CN" sz="1800" dirty="0"/>
              <a:t>）步中，取消“创建界面”复选框的选中状态。</a:t>
            </a:r>
          </a:p>
          <a:p>
            <a:pPr indent="450850"/>
            <a:r>
              <a:rPr lang="zh-CN" altLang="zh-CN" sz="1800" dirty="0"/>
              <a:t>（</a:t>
            </a:r>
            <a:r>
              <a:rPr lang="en-US" altLang="zh-CN" sz="1800" dirty="0"/>
              <a:t>2</a:t>
            </a:r>
            <a:r>
              <a:rPr lang="zh-CN" altLang="zh-CN" sz="1800" dirty="0"/>
              <a:t>）在上述工程的</a:t>
            </a:r>
            <a:r>
              <a:rPr lang="en-US" altLang="zh-CN" sz="1800" dirty="0" err="1"/>
              <a:t>dialog.h</a:t>
            </a:r>
            <a:r>
              <a:rPr lang="zh-CN" altLang="zh-CN" sz="1800" dirty="0"/>
              <a:t>中添加如下加黑代码</a:t>
            </a:r>
            <a:r>
              <a:rPr lang="zh-CN" altLang="zh-CN" sz="1800" dirty="0" smtClean="0"/>
              <a:t>：</a:t>
            </a:r>
            <a:endParaRPr lang="zh-CN" altLang="zh-CN" sz="1800" dirty="0"/>
          </a:p>
        </p:txBody>
      </p:sp>
      <p:sp>
        <p:nvSpPr>
          <p:cNvPr id="4" name="TextBox 3"/>
          <p:cNvSpPr txBox="1"/>
          <p:nvPr/>
        </p:nvSpPr>
        <p:spPr>
          <a:xfrm>
            <a:off x="1401288" y="2909455"/>
            <a:ext cx="9108374" cy="3863816"/>
          </a:xfrm>
          <a:prstGeom prst="roundRect">
            <a:avLst>
              <a:gd name="adj" fmla="val 5519"/>
            </a:avLst>
          </a:prstGeom>
          <a:solidFill>
            <a:srgbClr val="DDDDDD"/>
          </a:solidFill>
        </p:spPr>
        <p:txBody>
          <a:bodyPr wrap="square" rtlCol="0">
            <a:spAutoFit/>
          </a:bodyPr>
          <a:lstStyle/>
          <a:p>
            <a:r>
              <a:rPr lang="en-US" altLang="zh-CN" b="1" dirty="0"/>
              <a:t>#include &lt;</a:t>
            </a:r>
            <a:r>
              <a:rPr lang="en-US" altLang="zh-CN" b="1" dirty="0" err="1"/>
              <a:t>QLabel</a:t>
            </a:r>
            <a:r>
              <a:rPr lang="en-US" altLang="zh-CN" b="1" dirty="0"/>
              <a:t>&gt;							</a:t>
            </a:r>
            <a:r>
              <a:rPr lang="en-US" altLang="zh-CN" dirty="0" smtClean="0"/>
              <a:t>// </a:t>
            </a:r>
            <a:r>
              <a:rPr lang="en-US" altLang="zh-CN" dirty="0"/>
              <a:t>(a)</a:t>
            </a:r>
            <a:endParaRPr lang="zh-CN" altLang="zh-CN" dirty="0"/>
          </a:p>
          <a:p>
            <a:r>
              <a:rPr lang="en-US" altLang="zh-CN" b="1" dirty="0"/>
              <a:t>#include &lt;</a:t>
            </a:r>
            <a:r>
              <a:rPr lang="en-US" altLang="zh-CN" b="1" dirty="0" err="1"/>
              <a:t>QLineEdit</a:t>
            </a:r>
            <a:r>
              <a:rPr lang="en-US" altLang="zh-CN" b="1" dirty="0"/>
              <a:t>&gt;						</a:t>
            </a:r>
            <a:r>
              <a:rPr lang="en-US" altLang="zh-CN" dirty="0" smtClean="0"/>
              <a:t>// </a:t>
            </a:r>
            <a:r>
              <a:rPr lang="en-US" altLang="zh-CN" dirty="0"/>
              <a:t>(a)</a:t>
            </a:r>
            <a:endParaRPr lang="zh-CN" altLang="zh-CN" dirty="0"/>
          </a:p>
          <a:p>
            <a:r>
              <a:rPr lang="en-US" altLang="zh-CN" b="1" dirty="0"/>
              <a:t>#include &lt;</a:t>
            </a:r>
            <a:r>
              <a:rPr lang="en-US" altLang="zh-CN" b="1" dirty="0" err="1"/>
              <a:t>QPushButton</a:t>
            </a:r>
            <a:r>
              <a:rPr lang="en-US" altLang="zh-CN" b="1" dirty="0"/>
              <a:t>&gt;						</a:t>
            </a:r>
            <a:r>
              <a:rPr lang="en-US" altLang="zh-CN" dirty="0"/>
              <a:t>// (a)</a:t>
            </a:r>
            <a:endParaRPr lang="zh-CN" altLang="zh-CN" dirty="0"/>
          </a:p>
          <a:p>
            <a:r>
              <a:rPr lang="en-US" altLang="zh-CN" dirty="0"/>
              <a:t>class Dialog : public </a:t>
            </a:r>
            <a:r>
              <a:rPr lang="en-US" altLang="zh-CN" dirty="0" err="1"/>
              <a:t>QDialog</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Dialog(</a:t>
            </a:r>
            <a:r>
              <a:rPr lang="en-US" altLang="zh-CN" dirty="0" err="1"/>
              <a:t>QWidget</a:t>
            </a:r>
            <a:r>
              <a:rPr lang="en-US" altLang="zh-CN" dirty="0"/>
              <a:t> *parent = 0); </a:t>
            </a:r>
            <a:endParaRPr lang="zh-CN" altLang="zh-CN" dirty="0"/>
          </a:p>
          <a:p>
            <a:r>
              <a:rPr lang="en-US" altLang="zh-CN" dirty="0"/>
              <a:t>	~Dialog();</a:t>
            </a:r>
            <a:endParaRPr lang="zh-CN" altLang="zh-CN" dirty="0"/>
          </a:p>
          <a:p>
            <a:r>
              <a:rPr lang="en-US" altLang="zh-CN" b="1" dirty="0"/>
              <a:t>private:</a:t>
            </a:r>
            <a:endParaRPr lang="zh-CN" altLang="zh-CN" dirty="0"/>
          </a:p>
          <a:p>
            <a:r>
              <a:rPr lang="en-US" altLang="zh-CN" dirty="0"/>
              <a:t>	</a:t>
            </a:r>
            <a:r>
              <a:rPr lang="en-US" altLang="zh-CN" b="1" dirty="0" err="1"/>
              <a:t>QLabel</a:t>
            </a:r>
            <a:r>
              <a:rPr lang="en-US" altLang="zh-CN" b="1" dirty="0"/>
              <a:t> *label1,*label2;					</a:t>
            </a:r>
            <a:r>
              <a:rPr lang="en-US" altLang="zh-CN" dirty="0" smtClean="0"/>
              <a:t>// </a:t>
            </a:r>
            <a:r>
              <a:rPr lang="en-US" altLang="zh-CN" dirty="0"/>
              <a:t>(b)</a:t>
            </a:r>
            <a:endParaRPr lang="zh-CN" altLang="zh-CN" dirty="0"/>
          </a:p>
          <a:p>
            <a:r>
              <a:rPr lang="en-US" altLang="zh-CN" dirty="0"/>
              <a:t>	</a:t>
            </a:r>
            <a:r>
              <a:rPr lang="en-US" altLang="zh-CN" b="1" dirty="0" err="1"/>
              <a:t>QLineEdit</a:t>
            </a:r>
            <a:r>
              <a:rPr lang="en-US" altLang="zh-CN" b="1" dirty="0"/>
              <a:t> *</a:t>
            </a:r>
            <a:r>
              <a:rPr lang="en-US" altLang="zh-CN" b="1" dirty="0" err="1"/>
              <a:t>lineEdit</a:t>
            </a:r>
            <a:r>
              <a:rPr lang="en-US" altLang="zh-CN" b="1" dirty="0"/>
              <a:t>;					</a:t>
            </a:r>
            <a:r>
              <a:rPr lang="en-US" altLang="zh-CN" dirty="0" smtClean="0"/>
              <a:t>// </a:t>
            </a:r>
            <a:r>
              <a:rPr lang="en-US" altLang="zh-CN" dirty="0"/>
              <a:t>(b)</a:t>
            </a:r>
            <a:endParaRPr lang="zh-CN" altLang="zh-CN" dirty="0"/>
          </a:p>
          <a:p>
            <a:r>
              <a:rPr lang="en-US" altLang="zh-CN" dirty="0"/>
              <a:t>	</a:t>
            </a:r>
            <a:r>
              <a:rPr lang="en-US" altLang="zh-CN" b="1" dirty="0" err="1"/>
              <a:t>QPushButton</a:t>
            </a:r>
            <a:r>
              <a:rPr lang="en-US" altLang="zh-CN" b="1" dirty="0"/>
              <a:t> *button;					</a:t>
            </a:r>
            <a:r>
              <a:rPr lang="en-US" altLang="zh-CN" dirty="0" smtClean="0"/>
              <a:t>// </a:t>
            </a:r>
            <a:r>
              <a:rPr lang="en-US" altLang="zh-CN" dirty="0"/>
              <a:t>(b)</a:t>
            </a:r>
            <a:endParaRPr lang="zh-CN" altLang="zh-CN" dirty="0"/>
          </a:p>
          <a:p>
            <a:r>
              <a:rPr lang="en-US" altLang="zh-CN" dirty="0" smtClean="0"/>
              <a:t>};</a:t>
            </a:r>
          </a:p>
        </p:txBody>
      </p:sp>
    </p:spTree>
    <p:extLst>
      <p:ext uri="{BB962C8B-B14F-4D97-AF65-F5344CB8AC3E}">
        <p14:creationId xmlns:p14="http://schemas.microsoft.com/office/powerpoint/2010/main" val="2220481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4" name="TextBox 3"/>
          <p:cNvSpPr txBox="1"/>
          <p:nvPr/>
        </p:nvSpPr>
        <p:spPr>
          <a:xfrm>
            <a:off x="997527" y="1104405"/>
            <a:ext cx="9927772" cy="2794483"/>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a:t>
            </a:r>
            <a:r>
              <a:rPr lang="zh-CN" altLang="zh-CN" dirty="0"/>
              <a:t>加入实现</a:t>
            </a:r>
            <a:r>
              <a:rPr lang="en-US" altLang="zh-CN" dirty="0"/>
              <a:t>Label</a:t>
            </a:r>
            <a:r>
              <a:rPr lang="zh-CN" altLang="zh-CN" dirty="0"/>
              <a:t>、</a:t>
            </a:r>
            <a:r>
              <a:rPr lang="en-US" altLang="zh-CN" dirty="0" err="1"/>
              <a:t>LineEdit</a:t>
            </a:r>
            <a:r>
              <a:rPr lang="zh-CN" altLang="zh-CN" dirty="0"/>
              <a:t>、</a:t>
            </a:r>
            <a:r>
              <a:rPr lang="en-US" altLang="zh-CN" dirty="0" err="1"/>
              <a:t>PushButton</a:t>
            </a:r>
            <a:r>
              <a:rPr lang="zh-CN" altLang="zh-CN" dirty="0"/>
              <a:t>控件的头文件。</a:t>
            </a:r>
          </a:p>
          <a:p>
            <a:pPr indent="450850">
              <a:lnSpc>
                <a:spcPct val="150000"/>
              </a:lnSpc>
            </a:pPr>
            <a:r>
              <a:rPr lang="en-US" altLang="zh-CN" b="1" dirty="0"/>
              <a:t>(b) </a:t>
            </a:r>
            <a:r>
              <a:rPr lang="zh-CN" altLang="zh-CN" dirty="0"/>
              <a:t>定义界面中的</a:t>
            </a:r>
            <a:r>
              <a:rPr lang="en-US" altLang="zh-CN" dirty="0"/>
              <a:t>Label</a:t>
            </a:r>
            <a:r>
              <a:rPr lang="zh-CN" altLang="zh-CN" dirty="0"/>
              <a:t>、</a:t>
            </a:r>
            <a:r>
              <a:rPr lang="en-US" altLang="zh-CN" dirty="0" err="1"/>
              <a:t>LineEdit</a:t>
            </a:r>
            <a:r>
              <a:rPr lang="zh-CN" altLang="zh-CN" dirty="0"/>
              <a:t>、</a:t>
            </a:r>
            <a:r>
              <a:rPr lang="en-US" altLang="zh-CN" dirty="0" err="1"/>
              <a:t>PushButton</a:t>
            </a:r>
            <a:r>
              <a:rPr lang="zh-CN" altLang="zh-CN" dirty="0"/>
              <a:t>控件对象。</a:t>
            </a:r>
            <a:r>
              <a:rPr lang="en-US" altLang="zh-CN" dirty="0"/>
              <a:t>label1</a:t>
            </a:r>
            <a:r>
              <a:rPr lang="zh-CN" altLang="zh-CN" dirty="0"/>
              <a:t>标签对象提示“请输入圆的半径”，</a:t>
            </a:r>
            <a:r>
              <a:rPr lang="en-US" altLang="zh-CN" dirty="0"/>
              <a:t>label2</a:t>
            </a:r>
            <a:r>
              <a:rPr lang="zh-CN" altLang="zh-CN" dirty="0"/>
              <a:t>标签对象显示圆面积计算结果，</a:t>
            </a:r>
            <a:r>
              <a:rPr lang="en-US" altLang="zh-CN" dirty="0" err="1"/>
              <a:t>LineEdit</a:t>
            </a:r>
            <a:r>
              <a:rPr lang="zh-CN" altLang="zh-CN" dirty="0"/>
              <a:t>文本框对象用于输入半径，</a:t>
            </a:r>
            <a:r>
              <a:rPr lang="en-US" altLang="zh-CN" dirty="0" err="1"/>
              <a:t>PushButton</a:t>
            </a:r>
            <a:r>
              <a:rPr lang="zh-CN" altLang="zh-CN" dirty="0"/>
              <a:t>为“计算”命令按钮对象。</a:t>
            </a:r>
          </a:p>
          <a:p>
            <a:pPr indent="450850">
              <a:lnSpc>
                <a:spcPct val="150000"/>
              </a:lnSpc>
            </a:pPr>
            <a:r>
              <a:rPr lang="en-US" altLang="zh-CN" dirty="0"/>
              <a:t>Q_OBJECT</a:t>
            </a:r>
            <a:r>
              <a:rPr lang="zh-CN" altLang="zh-CN" dirty="0"/>
              <a:t>宏的作用是启动</a:t>
            </a:r>
            <a:r>
              <a:rPr lang="en-US" altLang="zh-CN" b="1" u="sng" dirty="0" err="1"/>
              <a:t>Qt</a:t>
            </a:r>
            <a:r>
              <a:rPr lang="en-US" altLang="zh-CN" b="1" u="sng" dirty="0"/>
              <a:t> 5元对象系统</a:t>
            </a:r>
            <a:r>
              <a:rPr lang="zh-CN" altLang="zh-CN" dirty="0"/>
              <a:t>的一些特性（如支持信号和槽等），它必须放置到类定义的私有区中</a:t>
            </a:r>
            <a:r>
              <a:rPr lang="zh-CN" altLang="zh-CN" dirty="0" smtClean="0"/>
              <a:t>。</a:t>
            </a:r>
            <a:endParaRPr lang="zh-CN" altLang="zh-CN" dirty="0"/>
          </a:p>
        </p:txBody>
      </p:sp>
    </p:spTree>
    <p:extLst>
      <p:ext uri="{BB962C8B-B14F-4D97-AF65-F5344CB8AC3E}">
        <p14:creationId xmlns:p14="http://schemas.microsoft.com/office/powerpoint/2010/main" val="400330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矩形 2"/>
          <p:cNvSpPr/>
          <p:nvPr/>
        </p:nvSpPr>
        <p:spPr>
          <a:xfrm>
            <a:off x="1192313" y="946423"/>
            <a:ext cx="3861955" cy="369332"/>
          </a:xfrm>
          <a:prstGeom prst="rect">
            <a:avLst/>
          </a:prstGeom>
        </p:spPr>
        <p:txBody>
          <a:bodyPr wrap="none">
            <a:spAutoFit/>
          </a:bodyPr>
          <a:lstStyle/>
          <a:p>
            <a:r>
              <a:rPr lang="zh-CN" altLang="zh-CN" sz="1800" dirty="0"/>
              <a:t>（</a:t>
            </a:r>
            <a:r>
              <a:rPr lang="en-US" altLang="zh-CN" sz="1800" dirty="0"/>
              <a:t>3</a:t>
            </a:r>
            <a:r>
              <a:rPr lang="zh-CN" altLang="zh-CN" sz="1800" dirty="0"/>
              <a:t>）在</a:t>
            </a:r>
            <a:r>
              <a:rPr lang="en-US" altLang="zh-CN" sz="1800" dirty="0"/>
              <a:t>dialog.cpp </a:t>
            </a:r>
            <a:r>
              <a:rPr lang="zh-CN" altLang="zh-CN" sz="1800" dirty="0"/>
              <a:t>中添加如下代码：</a:t>
            </a:r>
          </a:p>
        </p:txBody>
      </p:sp>
      <p:sp>
        <p:nvSpPr>
          <p:cNvPr id="4" name="TextBox 3"/>
          <p:cNvSpPr txBox="1"/>
          <p:nvPr/>
        </p:nvSpPr>
        <p:spPr>
          <a:xfrm>
            <a:off x="1377538" y="1315755"/>
            <a:ext cx="9144000" cy="4627513"/>
          </a:xfrm>
          <a:prstGeom prst="roundRect">
            <a:avLst>
              <a:gd name="adj" fmla="val 4609"/>
            </a:avLst>
          </a:prstGeom>
          <a:solidFill>
            <a:srgbClr val="DDDDDD"/>
          </a:solidFill>
        </p:spPr>
        <p:txBody>
          <a:bodyPr wrap="square" rtlCol="0">
            <a:spAutoFit/>
          </a:bodyPr>
          <a:lstStyle/>
          <a:p>
            <a:r>
              <a:rPr lang="en-US" altLang="zh-CN" b="1" dirty="0"/>
              <a:t>#include &lt;</a:t>
            </a:r>
            <a:r>
              <a:rPr lang="en-US" altLang="zh-CN" b="1" dirty="0" err="1"/>
              <a:t>QGridLayout</a:t>
            </a:r>
            <a:r>
              <a:rPr lang="en-US" altLang="zh-CN" b="1" dirty="0"/>
              <a:t>&gt;										</a:t>
            </a:r>
            <a:r>
              <a:rPr lang="en-US" altLang="zh-CN" dirty="0"/>
              <a:t>// (a)</a:t>
            </a:r>
            <a:endParaRPr lang="zh-CN" altLang="zh-CN" dirty="0"/>
          </a:p>
          <a:p>
            <a:r>
              <a:rPr lang="en-US" altLang="zh-CN" dirty="0"/>
              <a:t>Dialog::Dialog(</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label1=new </a:t>
            </a:r>
            <a:r>
              <a:rPr lang="en-US" altLang="zh-CN" dirty="0" err="1"/>
              <a:t>QLabel</a:t>
            </a:r>
            <a:r>
              <a:rPr lang="en-US" altLang="zh-CN" dirty="0"/>
              <a:t>(this);</a:t>
            </a:r>
            <a:endParaRPr lang="zh-CN" altLang="zh-CN" dirty="0"/>
          </a:p>
          <a:p>
            <a:r>
              <a:rPr lang="en-US" altLang="zh-CN" dirty="0"/>
              <a:t>    label1-&gt;</a:t>
            </a:r>
            <a:r>
              <a:rPr lang="en-US" altLang="zh-CN" dirty="0" err="1"/>
              <a:t>setText</a:t>
            </a:r>
            <a:r>
              <a:rPr lang="en-US" altLang="zh-CN" dirty="0"/>
              <a:t>(</a:t>
            </a:r>
            <a:r>
              <a:rPr lang="en-US" altLang="zh-CN" dirty="0" err="1"/>
              <a:t>tr</a:t>
            </a:r>
            <a:r>
              <a:rPr lang="en-US" altLang="zh-CN" dirty="0"/>
              <a:t>("</a:t>
            </a:r>
            <a:r>
              <a:rPr lang="zh-CN" altLang="zh-CN" dirty="0"/>
              <a:t>请输入圆的半径：</a:t>
            </a:r>
            <a:r>
              <a:rPr lang="en-US" altLang="zh-CN" dirty="0"/>
              <a:t>"));</a:t>
            </a:r>
            <a:endParaRPr lang="zh-CN" altLang="zh-CN" dirty="0"/>
          </a:p>
          <a:p>
            <a:r>
              <a:rPr lang="en-US" altLang="zh-CN" dirty="0"/>
              <a:t>    </a:t>
            </a:r>
            <a:r>
              <a:rPr lang="en-US" altLang="zh-CN" dirty="0" err="1"/>
              <a:t>lineEdit</a:t>
            </a:r>
            <a:r>
              <a:rPr lang="en-US" altLang="zh-CN" dirty="0"/>
              <a:t>=new </a:t>
            </a:r>
            <a:r>
              <a:rPr lang="en-US" altLang="zh-CN" dirty="0" err="1"/>
              <a:t>QLineEdit</a:t>
            </a:r>
            <a:r>
              <a:rPr lang="en-US" altLang="zh-CN" dirty="0"/>
              <a:t>(this);</a:t>
            </a:r>
            <a:endParaRPr lang="zh-CN" altLang="zh-CN" dirty="0"/>
          </a:p>
          <a:p>
            <a:r>
              <a:rPr lang="en-US" altLang="zh-CN" dirty="0"/>
              <a:t>    label2=new </a:t>
            </a:r>
            <a:r>
              <a:rPr lang="en-US" altLang="zh-CN" dirty="0" err="1"/>
              <a:t>QLabel</a:t>
            </a:r>
            <a:r>
              <a:rPr lang="en-US" altLang="zh-CN" dirty="0"/>
              <a:t>(this);</a:t>
            </a:r>
            <a:endParaRPr lang="zh-CN" altLang="zh-CN" dirty="0"/>
          </a:p>
          <a:p>
            <a:r>
              <a:rPr lang="en-US" altLang="zh-CN" dirty="0"/>
              <a:t>    button=new </a:t>
            </a:r>
            <a:r>
              <a:rPr lang="en-US" altLang="zh-CN" dirty="0" err="1"/>
              <a:t>QPushButton</a:t>
            </a:r>
            <a:r>
              <a:rPr lang="en-US" altLang="zh-CN" dirty="0"/>
              <a:t>(this);</a:t>
            </a:r>
            <a:endParaRPr lang="zh-CN" altLang="zh-CN" dirty="0"/>
          </a:p>
          <a:p>
            <a:r>
              <a:rPr lang="en-US" altLang="zh-CN" dirty="0"/>
              <a:t>    button-&gt;</a:t>
            </a:r>
            <a:r>
              <a:rPr lang="en-US" altLang="zh-CN" dirty="0" err="1"/>
              <a:t>setText</a:t>
            </a:r>
            <a:r>
              <a:rPr lang="en-US" altLang="zh-CN" dirty="0"/>
              <a:t>(</a:t>
            </a:r>
            <a:r>
              <a:rPr lang="en-US" altLang="zh-CN" dirty="0" err="1"/>
              <a:t>tr</a:t>
            </a:r>
            <a:r>
              <a:rPr lang="en-US" altLang="zh-CN" dirty="0"/>
              <a:t>("</a:t>
            </a:r>
            <a:r>
              <a:rPr lang="zh-CN" altLang="zh-CN" dirty="0"/>
              <a:t>显示对应圆的面积</a:t>
            </a:r>
            <a:r>
              <a:rPr lang="en-US" altLang="zh-CN" dirty="0"/>
              <a:t>"));</a:t>
            </a:r>
            <a:endParaRPr lang="zh-CN" altLang="zh-CN" dirty="0"/>
          </a:p>
          <a:p>
            <a:r>
              <a:rPr lang="en-US" altLang="zh-CN" dirty="0"/>
              <a:t>    </a:t>
            </a:r>
            <a:r>
              <a:rPr lang="en-US" altLang="zh-CN" b="1" dirty="0" err="1"/>
              <a:t>QGridLayout</a:t>
            </a:r>
            <a:r>
              <a:rPr lang="en-US" altLang="zh-CN" b="1" dirty="0"/>
              <a:t> *</a:t>
            </a:r>
            <a:r>
              <a:rPr lang="en-US" altLang="zh-CN" b="1" dirty="0" err="1"/>
              <a:t>mainLayout</a:t>
            </a:r>
            <a:r>
              <a:rPr lang="en-US" altLang="zh-CN" b="1" dirty="0"/>
              <a:t>=new </a:t>
            </a:r>
            <a:r>
              <a:rPr lang="en-US" altLang="zh-CN" b="1" dirty="0" err="1"/>
              <a:t>QGridLayout</a:t>
            </a:r>
            <a:r>
              <a:rPr lang="en-US" altLang="zh-CN" b="1" dirty="0"/>
              <a:t>(this);			</a:t>
            </a:r>
            <a:r>
              <a:rPr lang="en-US" altLang="zh-CN" dirty="0"/>
              <a:t>// (b)</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(label1,0,0);</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(lineEdit,0,1);</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(label2,1,0);</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(button,1,1);</a:t>
            </a:r>
            <a:endParaRPr lang="zh-CN" altLang="zh-CN" dirty="0"/>
          </a:p>
          <a:p>
            <a:r>
              <a:rPr lang="en-US" altLang="zh-CN" dirty="0" smtClean="0"/>
              <a:t>}</a:t>
            </a:r>
          </a:p>
        </p:txBody>
      </p:sp>
    </p:spTree>
    <p:extLst>
      <p:ext uri="{BB962C8B-B14F-4D97-AF65-F5344CB8AC3E}">
        <p14:creationId xmlns:p14="http://schemas.microsoft.com/office/powerpoint/2010/main" val="2033056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TextBox 2"/>
          <p:cNvSpPr txBox="1"/>
          <p:nvPr/>
        </p:nvSpPr>
        <p:spPr>
          <a:xfrm>
            <a:off x="840419" y="1021278"/>
            <a:ext cx="10073004" cy="1200329"/>
          </a:xfrm>
          <a:prstGeom prst="rect">
            <a:avLst/>
          </a:prstGeom>
          <a:noFill/>
        </p:spPr>
        <p:txBody>
          <a:bodyPr wrap="square" rtlCol="0">
            <a:spAutoFit/>
          </a:bodyPr>
          <a:lstStyle/>
          <a:p>
            <a:pPr indent="450850"/>
            <a:r>
              <a:rPr lang="zh-CN" altLang="en-US" sz="1800" dirty="0"/>
              <a:t>其中，</a:t>
            </a:r>
          </a:p>
          <a:p>
            <a:pPr indent="450850"/>
            <a:r>
              <a:rPr lang="en-US" altLang="zh-CN" sz="1800" dirty="0"/>
              <a:t>(a) #include &lt;</a:t>
            </a:r>
            <a:r>
              <a:rPr lang="en-US" altLang="zh-CN" sz="1800" dirty="0" err="1"/>
              <a:t>QGridLayout</a:t>
            </a:r>
            <a:r>
              <a:rPr lang="en-US" altLang="zh-CN" sz="1800" dirty="0"/>
              <a:t>&gt;</a:t>
            </a:r>
            <a:r>
              <a:rPr lang="zh-CN" altLang="en-US" sz="1800" dirty="0"/>
              <a:t>为加入实现布局管理器的头文件。</a:t>
            </a:r>
          </a:p>
          <a:p>
            <a:pPr indent="450850"/>
            <a:r>
              <a:rPr lang="en-US" altLang="zh-CN" sz="1800" dirty="0"/>
              <a:t>(b) </a:t>
            </a:r>
            <a:r>
              <a:rPr lang="en-US" altLang="zh-CN" sz="1800" dirty="0" err="1"/>
              <a:t>QGridLayout</a:t>
            </a:r>
            <a:r>
              <a:rPr lang="en-US" altLang="zh-CN" sz="1800" dirty="0"/>
              <a:t> *</a:t>
            </a:r>
            <a:r>
              <a:rPr lang="en-US" altLang="zh-CN" sz="1800" dirty="0" err="1"/>
              <a:t>mainLayout</a:t>
            </a:r>
            <a:r>
              <a:rPr lang="en-US" altLang="zh-CN" sz="1800" dirty="0"/>
              <a:t>=new </a:t>
            </a:r>
            <a:r>
              <a:rPr lang="en-US" altLang="zh-CN" sz="1800" dirty="0" err="1"/>
              <a:t>QGridLayout</a:t>
            </a:r>
            <a:r>
              <a:rPr lang="en-US" altLang="zh-CN" sz="1800" dirty="0"/>
              <a:t>(this)</a:t>
            </a:r>
            <a:r>
              <a:rPr lang="zh-CN" altLang="en-US" sz="1800" dirty="0"/>
              <a:t>用于布局管理器，将所有控件的位置固定。</a:t>
            </a:r>
          </a:p>
          <a:p>
            <a:pPr indent="450850"/>
            <a:r>
              <a:rPr lang="zh-CN" altLang="en-US" sz="1800" dirty="0"/>
              <a:t>界面运行效果如图</a:t>
            </a:r>
            <a:r>
              <a:rPr lang="en-US" altLang="zh-CN" sz="1800" dirty="0"/>
              <a:t>1.30</a:t>
            </a:r>
            <a:r>
              <a:rPr lang="zh-CN" altLang="en-US" sz="1800" dirty="0"/>
              <a:t>所示</a:t>
            </a:r>
            <a:r>
              <a:rPr lang="zh-CN" altLang="en-US" sz="1800" dirty="0" smtClean="0"/>
              <a:t>。</a:t>
            </a:r>
            <a:endParaRPr lang="zh-CN" altLang="en-US" sz="1800" dirty="0"/>
          </a:p>
        </p:txBody>
      </p:sp>
      <p:pic>
        <p:nvPicPr>
          <p:cNvPr id="717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600" y="2498375"/>
            <a:ext cx="4651994" cy="186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110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TextBox 2"/>
          <p:cNvSpPr txBox="1"/>
          <p:nvPr/>
        </p:nvSpPr>
        <p:spPr>
          <a:xfrm>
            <a:off x="840419" y="997527"/>
            <a:ext cx="10322386" cy="1738938"/>
          </a:xfrm>
          <a:prstGeom prst="rect">
            <a:avLst/>
          </a:prstGeom>
          <a:noFill/>
        </p:spPr>
        <p:txBody>
          <a:bodyPr wrap="square" rtlCol="0">
            <a:spAutoFit/>
          </a:bodyPr>
          <a:lstStyle/>
          <a:p>
            <a:pPr indent="450850"/>
            <a:r>
              <a:rPr lang="zh-CN" altLang="zh-CN" sz="1800" dirty="0"/>
              <a:t>（</a:t>
            </a:r>
            <a:r>
              <a:rPr lang="en-US" altLang="zh-CN" sz="1800" dirty="0"/>
              <a:t>4</a:t>
            </a:r>
            <a:r>
              <a:rPr lang="zh-CN" altLang="zh-CN" sz="1800" dirty="0"/>
              <a:t>）完成程序功能：</a:t>
            </a:r>
          </a:p>
          <a:p>
            <a:pPr indent="450850"/>
            <a:r>
              <a:rPr lang="zh-CN" altLang="zh-CN" sz="1800" dirty="0"/>
              <a:t>以上第（</a:t>
            </a:r>
            <a:r>
              <a:rPr lang="en-US" altLang="zh-CN" sz="1800" dirty="0"/>
              <a:t>1</a:t>
            </a:r>
            <a:r>
              <a:rPr lang="zh-CN" altLang="zh-CN" sz="1800" dirty="0"/>
              <a:t>）～（</a:t>
            </a:r>
            <a:r>
              <a:rPr lang="en-US" altLang="zh-CN" sz="1800" dirty="0"/>
              <a:t>3</a:t>
            </a:r>
            <a:r>
              <a:rPr lang="zh-CN" altLang="zh-CN" sz="1800" dirty="0"/>
              <a:t>）步代码只完成了界面设计，下面同样通过两种触发不同控件事件的方式来完成计算圆面积的功能。</a:t>
            </a:r>
          </a:p>
          <a:p>
            <a:pPr indent="450850"/>
            <a:r>
              <a:rPr lang="zh-CN" altLang="zh-CN" sz="1800" b="1" dirty="0"/>
              <a:t>方式</a:t>
            </a:r>
            <a:r>
              <a:rPr lang="en-US" altLang="zh-CN" sz="1800" b="1" dirty="0"/>
              <a:t>1</a:t>
            </a:r>
            <a:r>
              <a:rPr lang="zh-CN" altLang="zh-CN" sz="1800" b="1" dirty="0"/>
              <a:t>：</a:t>
            </a:r>
            <a:r>
              <a:rPr lang="zh-CN" altLang="zh-CN" sz="1800" dirty="0"/>
              <a:t>在</a:t>
            </a:r>
            <a:r>
              <a:rPr lang="en-US" altLang="zh-CN" sz="1800" dirty="0" err="1"/>
              <a:t>lineEdit</a:t>
            </a:r>
            <a:r>
              <a:rPr lang="zh-CN" altLang="zh-CN" sz="1800" dirty="0"/>
              <a:t>文本框内输入所需圆的半径值，单击“显示对应圆的面积”按钮后，在</a:t>
            </a:r>
            <a:r>
              <a:rPr lang="en-US" altLang="zh-CN" sz="1800" dirty="0"/>
              <a:t>label2</a:t>
            </a:r>
            <a:r>
              <a:rPr lang="zh-CN" altLang="zh-CN" sz="1800" dirty="0"/>
              <a:t>中显示相对应的圆的面积值。</a:t>
            </a:r>
          </a:p>
          <a:p>
            <a:pPr indent="450850"/>
            <a:r>
              <a:rPr lang="zh-CN" altLang="zh-CN" sz="1800" dirty="0"/>
              <a:t>① 打开</a:t>
            </a:r>
            <a:r>
              <a:rPr lang="en-US" altLang="zh-CN" sz="1800" dirty="0" err="1"/>
              <a:t>dialog.h</a:t>
            </a:r>
            <a:r>
              <a:rPr lang="zh-CN" altLang="zh-CN" sz="1800" dirty="0"/>
              <a:t>文件，在类构造函数和控件成员声明后，添加如下加黑代码</a:t>
            </a:r>
            <a:r>
              <a:rPr lang="zh-CN" altLang="zh-CN" sz="1800" dirty="0" smtClean="0"/>
              <a:t>：</a:t>
            </a:r>
            <a:endParaRPr lang="zh-CN" altLang="zh-CN" sz="1800" dirty="0"/>
          </a:p>
        </p:txBody>
      </p:sp>
      <p:sp>
        <p:nvSpPr>
          <p:cNvPr id="4" name="TextBox 3"/>
          <p:cNvSpPr txBox="1"/>
          <p:nvPr/>
        </p:nvSpPr>
        <p:spPr>
          <a:xfrm>
            <a:off x="1555668" y="2838203"/>
            <a:ext cx="8716488" cy="2128242"/>
          </a:xfrm>
          <a:prstGeom prst="roundRect">
            <a:avLst>
              <a:gd name="adj" fmla="val 8855"/>
            </a:avLst>
          </a:prstGeom>
          <a:solidFill>
            <a:srgbClr val="DDDDDD"/>
          </a:solidFill>
        </p:spPr>
        <p:txBody>
          <a:bodyPr wrap="square" rtlCol="0">
            <a:spAutoFit/>
          </a:bodyPr>
          <a:lstStyle/>
          <a:p>
            <a:r>
              <a:rPr lang="en-US" altLang="zh-CN" dirty="0"/>
              <a:t>class Dialog : public </a:t>
            </a:r>
            <a:r>
              <a:rPr lang="en-US" altLang="zh-CN" dirty="0" err="1"/>
              <a:t>QDialog</a:t>
            </a:r>
            <a:endParaRPr lang="zh-CN" altLang="zh-CN" dirty="0"/>
          </a:p>
          <a:p>
            <a:r>
              <a:rPr lang="en-US" altLang="zh-CN" dirty="0"/>
              <a:t>{</a:t>
            </a:r>
            <a:endParaRPr lang="zh-CN" altLang="zh-CN" dirty="0"/>
          </a:p>
          <a:p>
            <a:r>
              <a:rPr lang="en-US" altLang="zh-CN" dirty="0"/>
              <a:t>    ... </a:t>
            </a:r>
            <a:endParaRPr lang="zh-CN" altLang="zh-CN" dirty="0"/>
          </a:p>
          <a:p>
            <a:r>
              <a:rPr lang="en-US" altLang="zh-CN" dirty="0"/>
              <a:t>    </a:t>
            </a:r>
            <a:r>
              <a:rPr lang="en-US" altLang="zh-CN" dirty="0" err="1"/>
              <a:t>QPushButton</a:t>
            </a:r>
            <a:r>
              <a:rPr lang="en-US" altLang="zh-CN" dirty="0"/>
              <a:t> *button;</a:t>
            </a:r>
            <a:endParaRPr lang="zh-CN" altLang="zh-CN" dirty="0"/>
          </a:p>
          <a:p>
            <a:r>
              <a:rPr lang="en-US" altLang="zh-CN" b="1" dirty="0"/>
              <a:t>private slots:</a:t>
            </a:r>
            <a:endParaRPr lang="zh-CN" altLang="zh-CN" dirty="0"/>
          </a:p>
          <a:p>
            <a:r>
              <a:rPr lang="en-US" altLang="zh-CN" b="1" dirty="0"/>
              <a:t>    void </a:t>
            </a:r>
            <a:r>
              <a:rPr lang="en-US" altLang="zh-CN" b="1" dirty="0" err="1"/>
              <a:t>showArea</a:t>
            </a:r>
            <a:r>
              <a:rPr lang="en-US" altLang="zh-CN" b="1" dirty="0"/>
              <a:t>();  </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4235837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矩形 2"/>
          <p:cNvSpPr/>
          <p:nvPr/>
        </p:nvSpPr>
        <p:spPr>
          <a:xfrm>
            <a:off x="1012598" y="993924"/>
            <a:ext cx="6053260" cy="369332"/>
          </a:xfrm>
          <a:prstGeom prst="rect">
            <a:avLst/>
          </a:prstGeom>
        </p:spPr>
        <p:txBody>
          <a:bodyPr wrap="none">
            <a:spAutoFit/>
          </a:bodyPr>
          <a:lstStyle/>
          <a:p>
            <a:r>
              <a:rPr lang="zh-CN" altLang="zh-CN" sz="1800" dirty="0"/>
              <a:t>② 打开</a:t>
            </a:r>
            <a:r>
              <a:rPr lang="en-US" altLang="zh-CN" sz="1800" dirty="0"/>
              <a:t>dialog.cpp</a:t>
            </a:r>
            <a:r>
              <a:rPr lang="zh-CN" altLang="zh-CN" sz="1800" dirty="0"/>
              <a:t>文件，在构造函数中添加如下加黑代码：</a:t>
            </a:r>
          </a:p>
        </p:txBody>
      </p:sp>
      <p:sp>
        <p:nvSpPr>
          <p:cNvPr id="4" name="TextBox 3"/>
          <p:cNvSpPr txBox="1"/>
          <p:nvPr/>
        </p:nvSpPr>
        <p:spPr>
          <a:xfrm>
            <a:off x="1199408" y="1363256"/>
            <a:ext cx="9512135" cy="2128242"/>
          </a:xfrm>
          <a:prstGeom prst="roundRect">
            <a:avLst/>
          </a:prstGeom>
          <a:solidFill>
            <a:srgbClr val="DDDDDD"/>
          </a:solidFill>
        </p:spPr>
        <p:txBody>
          <a:bodyPr wrap="square" rtlCol="0">
            <a:spAutoFit/>
          </a:bodyPr>
          <a:lstStyle/>
          <a:p>
            <a:r>
              <a:rPr lang="en-US" altLang="zh-CN" dirty="0"/>
              <a:t>Dialog::Dialog(</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 </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(button,1,1);</a:t>
            </a:r>
            <a:endParaRPr lang="zh-CN" altLang="zh-CN" dirty="0"/>
          </a:p>
          <a:p>
            <a:r>
              <a:rPr lang="en-US" altLang="zh-CN" dirty="0"/>
              <a:t>    </a:t>
            </a:r>
            <a:r>
              <a:rPr lang="en-US" altLang="zh-CN" b="1" dirty="0"/>
              <a:t>connect(</a:t>
            </a:r>
            <a:r>
              <a:rPr lang="en-US" altLang="zh-CN" b="1" dirty="0" err="1"/>
              <a:t>button,SIGNAL</a:t>
            </a:r>
            <a:r>
              <a:rPr lang="en-US" altLang="zh-CN" b="1" dirty="0"/>
              <a:t>(clicked()),</a:t>
            </a:r>
            <a:r>
              <a:rPr lang="en-US" altLang="zh-CN" b="1" dirty="0" err="1"/>
              <a:t>this,SLOT</a:t>
            </a:r>
            <a:r>
              <a:rPr lang="en-US" altLang="zh-CN" b="1" dirty="0"/>
              <a:t>(</a:t>
            </a:r>
            <a:r>
              <a:rPr lang="en-US" altLang="zh-CN" b="1" dirty="0" err="1"/>
              <a:t>showArea</a:t>
            </a:r>
            <a:r>
              <a:rPr lang="en-US" altLang="zh-CN" b="1" dirty="0"/>
              <a:t>()));</a:t>
            </a:r>
            <a:endParaRPr lang="zh-CN" altLang="zh-CN" dirty="0"/>
          </a:p>
          <a:p>
            <a:r>
              <a:rPr lang="en-US" altLang="zh-CN" dirty="0" smtClean="0"/>
              <a:t>}</a:t>
            </a:r>
            <a:endParaRPr lang="zh-CN" altLang="zh-CN" dirty="0"/>
          </a:p>
        </p:txBody>
      </p:sp>
      <p:sp>
        <p:nvSpPr>
          <p:cNvPr id="5" name="矩形 4"/>
          <p:cNvSpPr/>
          <p:nvPr/>
        </p:nvSpPr>
        <p:spPr>
          <a:xfrm>
            <a:off x="1012598" y="3611292"/>
            <a:ext cx="5467459" cy="369332"/>
          </a:xfrm>
          <a:prstGeom prst="rect">
            <a:avLst/>
          </a:prstGeom>
        </p:spPr>
        <p:txBody>
          <a:bodyPr wrap="none">
            <a:spAutoFit/>
          </a:bodyPr>
          <a:lstStyle/>
          <a:p>
            <a:r>
              <a:rPr lang="zh-CN" altLang="zh-CN" sz="1800" dirty="0"/>
              <a:t>③ 在</a:t>
            </a:r>
            <a:r>
              <a:rPr lang="en-US" altLang="zh-CN" sz="1800" dirty="0" err="1"/>
              <a:t>showArea</a:t>
            </a:r>
            <a:r>
              <a:rPr lang="en-US" altLang="zh-CN" sz="1800" dirty="0"/>
              <a:t>()</a:t>
            </a:r>
            <a:r>
              <a:rPr lang="zh-CN" altLang="zh-CN" sz="1800" dirty="0"/>
              <a:t>中实现显示圆面积功能，代码如下：</a:t>
            </a:r>
          </a:p>
        </p:txBody>
      </p:sp>
      <p:sp>
        <p:nvSpPr>
          <p:cNvPr id="6" name="TextBox 5"/>
          <p:cNvSpPr txBox="1"/>
          <p:nvPr/>
        </p:nvSpPr>
        <p:spPr>
          <a:xfrm>
            <a:off x="1199408" y="4073236"/>
            <a:ext cx="9512135" cy="2996565"/>
          </a:xfrm>
          <a:prstGeom prst="roundRect">
            <a:avLst>
              <a:gd name="adj" fmla="val 7948"/>
            </a:avLst>
          </a:prstGeom>
          <a:solidFill>
            <a:srgbClr val="DDDDDD"/>
          </a:solidFill>
        </p:spPr>
        <p:txBody>
          <a:bodyPr wrap="square" rtlCol="0">
            <a:spAutoFit/>
          </a:bodyPr>
          <a:lstStyle/>
          <a:p>
            <a:r>
              <a:rPr lang="en-US" altLang="zh-CN" dirty="0" err="1"/>
              <a:t>const</a:t>
            </a:r>
            <a:r>
              <a:rPr lang="en-US" altLang="zh-CN" dirty="0"/>
              <a:t> static double PI=3.1416;</a:t>
            </a:r>
            <a:endParaRPr lang="zh-CN" altLang="zh-CN" dirty="0"/>
          </a:p>
          <a:p>
            <a:r>
              <a:rPr lang="en-US" altLang="zh-CN" dirty="0"/>
              <a:t>void Dialog::</a:t>
            </a:r>
            <a:r>
              <a:rPr lang="en-US" altLang="zh-CN" dirty="0" err="1"/>
              <a:t>showArea</a:t>
            </a:r>
            <a:r>
              <a:rPr lang="en-US" altLang="zh-CN" dirty="0"/>
              <a:t>()</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a:t>
            </a:r>
            <a:r>
              <a:rPr lang="en-US" altLang="zh-CN" dirty="0" err="1"/>
              <a:t>QString</a:t>
            </a:r>
            <a:r>
              <a:rPr lang="en-US" altLang="zh-CN" dirty="0"/>
              <a:t> </a:t>
            </a:r>
            <a:r>
              <a:rPr lang="en-US" altLang="zh-CN" dirty="0" err="1"/>
              <a:t>tempStr</a:t>
            </a:r>
            <a:r>
              <a:rPr lang="en-US" altLang="zh-CN" dirty="0"/>
              <a:t>;</a:t>
            </a:r>
            <a:endParaRPr lang="zh-CN" altLang="zh-CN" dirty="0"/>
          </a:p>
          <a:p>
            <a:r>
              <a:rPr lang="en-US" altLang="zh-CN" dirty="0"/>
              <a:t>    </a:t>
            </a:r>
            <a:r>
              <a:rPr lang="en-US" altLang="zh-CN" dirty="0" err="1"/>
              <a:t>QString</a:t>
            </a:r>
            <a:r>
              <a:rPr lang="en-US" altLang="zh-CN" dirty="0"/>
              <a:t> </a:t>
            </a:r>
            <a:r>
              <a:rPr lang="en-US" altLang="zh-CN" dirty="0" err="1"/>
              <a:t>valueStr</a:t>
            </a:r>
            <a:r>
              <a:rPr lang="en-US" altLang="zh-CN" dirty="0"/>
              <a:t>=</a:t>
            </a:r>
            <a:r>
              <a:rPr lang="en-US" altLang="zh-CN" dirty="0" err="1"/>
              <a:t>lineEdit</a:t>
            </a:r>
            <a:r>
              <a:rPr lang="en-US" altLang="zh-CN" dirty="0"/>
              <a:t>-&gt;text();</a:t>
            </a:r>
            <a:endParaRPr lang="zh-CN" altLang="zh-CN" dirty="0"/>
          </a:p>
          <a:p>
            <a:r>
              <a:rPr lang="en-US" altLang="zh-CN" dirty="0"/>
              <a:t>    </a:t>
            </a:r>
            <a:r>
              <a:rPr lang="en-US" altLang="zh-CN" dirty="0" err="1"/>
              <a:t>int</a:t>
            </a:r>
            <a:r>
              <a:rPr lang="en-US" altLang="zh-CN" dirty="0"/>
              <a:t> </a:t>
            </a:r>
            <a:r>
              <a:rPr lang="en-US" altLang="zh-CN" dirty="0" err="1"/>
              <a:t>valueInt</a:t>
            </a:r>
            <a:r>
              <a:rPr lang="en-US" altLang="zh-CN" dirty="0"/>
              <a:t>=</a:t>
            </a:r>
            <a:r>
              <a:rPr lang="en-US" altLang="zh-CN" dirty="0" err="1"/>
              <a:t>valueStr.toInt</a:t>
            </a:r>
            <a:r>
              <a:rPr lang="en-US" altLang="zh-CN" dirty="0"/>
              <a:t>(&amp;ok);</a:t>
            </a:r>
            <a:endParaRPr lang="zh-CN" altLang="zh-CN" dirty="0"/>
          </a:p>
          <a:p>
            <a:r>
              <a:rPr lang="en-US" altLang="zh-CN" dirty="0"/>
              <a:t>    double area=</a:t>
            </a:r>
            <a:r>
              <a:rPr lang="en-US" altLang="zh-CN" dirty="0" err="1"/>
              <a:t>valueInt</a:t>
            </a:r>
            <a:r>
              <a:rPr lang="en-US" altLang="zh-CN" dirty="0"/>
              <a:t>*</a:t>
            </a:r>
            <a:r>
              <a:rPr lang="en-US" altLang="zh-CN" dirty="0" err="1"/>
              <a:t>valueInt</a:t>
            </a:r>
            <a:r>
              <a:rPr lang="en-US" altLang="zh-CN" dirty="0"/>
              <a:t>*PI;</a:t>
            </a:r>
            <a:endParaRPr lang="zh-CN" altLang="zh-CN" dirty="0"/>
          </a:p>
          <a:p>
            <a:r>
              <a:rPr lang="en-US" altLang="zh-CN" dirty="0"/>
              <a:t>    label2-&gt;</a:t>
            </a:r>
            <a:r>
              <a:rPr lang="en-US" altLang="zh-CN" dirty="0" err="1"/>
              <a:t>setText</a:t>
            </a:r>
            <a:r>
              <a:rPr lang="en-US" altLang="zh-CN" dirty="0"/>
              <a:t>(</a:t>
            </a:r>
            <a:r>
              <a:rPr lang="en-US" altLang="zh-CN" dirty="0" err="1"/>
              <a:t>tempStr.setNum</a:t>
            </a:r>
            <a:r>
              <a:rPr lang="en-US" altLang="zh-CN" dirty="0"/>
              <a:t>(area));</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210815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188420" cy="461665"/>
          </a:xfrm>
          <a:prstGeom prst="rect">
            <a:avLst/>
          </a:prstGeom>
        </p:spPr>
        <p:txBody>
          <a:bodyPr wrap="none">
            <a:spAutoFit/>
          </a:bodyPr>
          <a:lstStyle/>
          <a:p>
            <a:r>
              <a:rPr lang="en-US" altLang="zh-CN" sz="2400" b="1" dirty="0"/>
              <a:t>3</a:t>
            </a:r>
            <a:r>
              <a:rPr lang="zh-CN" altLang="zh-CN" sz="2400" b="1" dirty="0"/>
              <a:t>．</a:t>
            </a:r>
            <a:r>
              <a:rPr lang="en-US" altLang="zh-CN" sz="2400" b="1" dirty="0" err="1"/>
              <a:t>Qt</a:t>
            </a:r>
            <a:r>
              <a:rPr lang="zh-CN" altLang="zh-CN" sz="2400" b="1" dirty="0"/>
              <a:t>版本说明</a:t>
            </a:r>
          </a:p>
        </p:txBody>
      </p:sp>
      <p:sp>
        <p:nvSpPr>
          <p:cNvPr id="3" name="TextBox 2"/>
          <p:cNvSpPr txBox="1"/>
          <p:nvPr/>
        </p:nvSpPr>
        <p:spPr>
          <a:xfrm>
            <a:off x="1341911" y="1259068"/>
            <a:ext cx="9334006" cy="2037028"/>
          </a:xfrm>
          <a:prstGeom prst="snip2DiagRect">
            <a:avLst/>
          </a:prstGeom>
          <a:noFill/>
          <a:ln>
            <a:solidFill>
              <a:srgbClr val="CC3300"/>
            </a:solidFill>
          </a:ln>
        </p:spPr>
        <p:txBody>
          <a:bodyPr wrap="square" rtlCol="0">
            <a:spAutoFit/>
          </a:bodyPr>
          <a:lstStyle/>
          <a:p>
            <a:pPr indent="450850">
              <a:lnSpc>
                <a:spcPct val="150000"/>
              </a:lnSpc>
            </a:pPr>
            <a:r>
              <a:rPr lang="en-US" altLang="zh-CN" sz="1800" dirty="0" err="1"/>
              <a:t>Qt</a:t>
            </a:r>
            <a:r>
              <a:rPr lang="zh-CN" altLang="zh-CN" sz="1800" dirty="0"/>
              <a:t>按照不同的版本发行，分为商业版和开源版。</a:t>
            </a:r>
            <a:r>
              <a:rPr lang="en-US" altLang="zh-CN" sz="1800" dirty="0" err="1"/>
              <a:t>Qt</a:t>
            </a:r>
            <a:r>
              <a:rPr lang="zh-CN" altLang="zh-CN" sz="1800" dirty="0"/>
              <a:t>商业版为商业软件提供开发环境，它们提供传统商业软件发行版，并且提供在协议有效期内的免费升级和技术支持服务。而</a:t>
            </a:r>
            <a:r>
              <a:rPr lang="en-US" altLang="zh-CN" sz="1800" dirty="0" err="1"/>
              <a:t>Qt</a:t>
            </a:r>
            <a:r>
              <a:rPr lang="zh-CN" altLang="zh-CN" sz="1800" dirty="0"/>
              <a:t>开源版是为了开发自由而设计的开放源码软件，它提供了和商业版本同样的功能，在</a:t>
            </a:r>
            <a:r>
              <a:rPr lang="en-US" altLang="zh-CN" sz="1800" dirty="0"/>
              <a:t>GNU</a:t>
            </a:r>
            <a:r>
              <a:rPr lang="zh-CN" altLang="zh-CN" sz="1800" dirty="0"/>
              <a:t>通用公共许可证下，它是免费的</a:t>
            </a:r>
            <a:r>
              <a:rPr lang="zh-CN" altLang="zh-CN" sz="1800" dirty="0" smtClean="0"/>
              <a:t>。</a:t>
            </a:r>
            <a:endParaRPr lang="zh-CN" altLang="zh-CN" sz="1800" dirty="0"/>
          </a:p>
        </p:txBody>
      </p:sp>
    </p:spTree>
    <p:extLst>
      <p:ext uri="{BB962C8B-B14F-4D97-AF65-F5344CB8AC3E}">
        <p14:creationId xmlns:p14="http://schemas.microsoft.com/office/powerpoint/2010/main" val="3906654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4" name="TextBox 3"/>
          <p:cNvSpPr txBox="1"/>
          <p:nvPr/>
        </p:nvSpPr>
        <p:spPr>
          <a:xfrm>
            <a:off x="985652" y="994152"/>
            <a:ext cx="9904021" cy="1291379"/>
          </a:xfrm>
          <a:prstGeom prst="rect">
            <a:avLst/>
          </a:prstGeom>
          <a:noFill/>
        </p:spPr>
        <p:txBody>
          <a:bodyPr wrap="square" rtlCol="0">
            <a:spAutoFit/>
          </a:bodyPr>
          <a:lstStyle/>
          <a:p>
            <a:pPr indent="450850">
              <a:lnSpc>
                <a:spcPct val="150000"/>
              </a:lnSpc>
            </a:pPr>
            <a:r>
              <a:rPr lang="zh-CN" altLang="zh-CN" sz="1800" dirty="0"/>
              <a:t>④ 运行程序。</a:t>
            </a:r>
          </a:p>
          <a:p>
            <a:pPr indent="450850">
              <a:lnSpc>
                <a:spcPct val="150000"/>
              </a:lnSpc>
            </a:pPr>
            <a:r>
              <a:rPr lang="zh-CN" altLang="zh-CN" sz="1800" dirty="0" smtClean="0"/>
              <a:t>在</a:t>
            </a:r>
            <a:r>
              <a:rPr lang="en-US" altLang="zh-CN" sz="1800" dirty="0" err="1"/>
              <a:t>lineEdit</a:t>
            </a:r>
            <a:r>
              <a:rPr lang="zh-CN" altLang="zh-CN" sz="1800" dirty="0"/>
              <a:t>文本框中输入圆半径值，单击“显示对应圆的面积”按钮后，在</a:t>
            </a:r>
            <a:r>
              <a:rPr lang="en-US" altLang="zh-CN" sz="1800" dirty="0"/>
              <a:t>label2</a:t>
            </a:r>
            <a:r>
              <a:rPr lang="zh-CN" altLang="zh-CN" sz="1800" dirty="0"/>
              <a:t>中显示圆面积值，最终运行结果如图</a:t>
            </a:r>
            <a:r>
              <a:rPr lang="en-US" altLang="zh-CN" sz="1800" dirty="0"/>
              <a:t>1.33</a:t>
            </a:r>
            <a:r>
              <a:rPr lang="zh-CN" altLang="zh-CN" sz="1800" dirty="0"/>
              <a:t>所示</a:t>
            </a:r>
            <a:r>
              <a:rPr lang="zh-CN" altLang="zh-CN" sz="1800" dirty="0" smtClean="0"/>
              <a:t>。</a:t>
            </a:r>
            <a:endParaRPr lang="zh-CN" altLang="zh-CN" sz="1800" dirty="0"/>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441" y="2534913"/>
            <a:ext cx="3924575" cy="15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8259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TextBox 2"/>
          <p:cNvSpPr txBox="1"/>
          <p:nvPr/>
        </p:nvSpPr>
        <p:spPr>
          <a:xfrm>
            <a:off x="840419" y="1021278"/>
            <a:ext cx="10001752" cy="877163"/>
          </a:xfrm>
          <a:prstGeom prst="rect">
            <a:avLst/>
          </a:prstGeom>
          <a:noFill/>
        </p:spPr>
        <p:txBody>
          <a:bodyPr wrap="square" rtlCol="0">
            <a:spAutoFit/>
          </a:bodyPr>
          <a:lstStyle/>
          <a:p>
            <a:pPr indent="450850"/>
            <a:r>
              <a:rPr lang="zh-CN" altLang="zh-CN" b="1" dirty="0"/>
              <a:t>方式</a:t>
            </a:r>
            <a:r>
              <a:rPr lang="en-US" altLang="zh-CN" b="1" dirty="0"/>
              <a:t>2</a:t>
            </a:r>
            <a:r>
              <a:rPr lang="zh-CN" altLang="zh-CN" b="1" dirty="0"/>
              <a:t>：</a:t>
            </a:r>
            <a:r>
              <a:rPr lang="zh-CN" altLang="zh-CN" dirty="0"/>
              <a:t>在</a:t>
            </a:r>
            <a:r>
              <a:rPr lang="en-US" altLang="zh-CN" dirty="0" err="1"/>
              <a:t>lineEdit</a:t>
            </a:r>
            <a:r>
              <a:rPr lang="zh-CN" altLang="zh-CN" dirty="0"/>
              <a:t>文本框中输入所需圆的半径值后，不必单击“显示对应圆的面积”按钮，直接在</a:t>
            </a:r>
            <a:r>
              <a:rPr lang="en-US" altLang="zh-CN" dirty="0"/>
              <a:t>label2</a:t>
            </a:r>
            <a:r>
              <a:rPr lang="zh-CN" altLang="zh-CN" dirty="0"/>
              <a:t>中显示圆的面积值。操作步骤和方式</a:t>
            </a:r>
            <a:r>
              <a:rPr lang="en-US" altLang="zh-CN" dirty="0"/>
              <a:t>1</a:t>
            </a:r>
            <a:r>
              <a:rPr lang="zh-CN" altLang="zh-CN" dirty="0"/>
              <a:t>相同，只是在上述第②步中，添加的代码修改为如下加黑代码</a:t>
            </a:r>
            <a:r>
              <a:rPr lang="zh-CN" altLang="zh-CN" dirty="0" smtClean="0"/>
              <a:t>：</a:t>
            </a:r>
            <a:endParaRPr lang="zh-CN" altLang="zh-CN" dirty="0"/>
          </a:p>
        </p:txBody>
      </p:sp>
      <p:sp>
        <p:nvSpPr>
          <p:cNvPr id="4" name="TextBox 3"/>
          <p:cNvSpPr txBox="1"/>
          <p:nvPr/>
        </p:nvSpPr>
        <p:spPr>
          <a:xfrm>
            <a:off x="1389413" y="1898441"/>
            <a:ext cx="9072748" cy="2128242"/>
          </a:xfrm>
          <a:prstGeom prst="roundRect">
            <a:avLst>
              <a:gd name="adj" fmla="val 10529"/>
            </a:avLst>
          </a:prstGeom>
          <a:solidFill>
            <a:srgbClr val="DDDDDD"/>
          </a:solidFill>
        </p:spPr>
        <p:txBody>
          <a:bodyPr wrap="square" rtlCol="0">
            <a:spAutoFit/>
          </a:bodyPr>
          <a:lstStyle/>
          <a:p>
            <a:r>
              <a:rPr lang="en-US" altLang="zh-CN" dirty="0"/>
              <a:t>Dialog::Dialog(</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 ...</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(button,1,1);</a:t>
            </a:r>
            <a:endParaRPr lang="zh-CN" altLang="zh-CN" dirty="0"/>
          </a:p>
          <a:p>
            <a:r>
              <a:rPr lang="en-US" altLang="zh-CN" b="1" dirty="0"/>
              <a:t>    connect(</a:t>
            </a:r>
            <a:r>
              <a:rPr lang="en-US" altLang="zh-CN" b="1" dirty="0" err="1"/>
              <a:t>lineEdit,SIGNAL</a:t>
            </a:r>
            <a:r>
              <a:rPr lang="en-US" altLang="zh-CN" b="1" dirty="0"/>
              <a:t>(</a:t>
            </a:r>
            <a:r>
              <a:rPr lang="en-US" altLang="zh-CN" b="1" dirty="0" err="1"/>
              <a:t>textChanged</a:t>
            </a:r>
            <a:r>
              <a:rPr lang="en-US" altLang="zh-CN" b="1" dirty="0"/>
              <a:t>(</a:t>
            </a:r>
            <a:r>
              <a:rPr lang="en-US" altLang="zh-CN" b="1" dirty="0" err="1"/>
              <a:t>QString</a:t>
            </a:r>
            <a:r>
              <a:rPr lang="en-US" altLang="zh-CN" b="1" dirty="0"/>
              <a:t>)),</a:t>
            </a:r>
            <a:r>
              <a:rPr lang="en-US" altLang="zh-CN" b="1" dirty="0" err="1"/>
              <a:t>this,SLOT</a:t>
            </a:r>
            <a:r>
              <a:rPr lang="en-US" altLang="zh-CN" b="1" dirty="0"/>
              <a:t>(</a:t>
            </a:r>
            <a:r>
              <a:rPr lang="en-US" altLang="zh-CN" b="1" dirty="0" err="1"/>
              <a:t>showArea</a:t>
            </a:r>
            <a:r>
              <a:rPr lang="en-US" altLang="zh-CN" b="1" dirty="0"/>
              <a:t>()));</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1684890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32432" y="169991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45763" y="143943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74932" y="179587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968" y="870212"/>
            <a:ext cx="939645" cy="1112796"/>
          </a:xfrm>
          <a:prstGeom prst="rect">
            <a:avLst/>
          </a:prstGeom>
        </p:spPr>
      </p:pic>
      <p:sp>
        <p:nvSpPr>
          <p:cNvPr id="25" name="TextBox 5"/>
          <p:cNvSpPr txBox="1"/>
          <p:nvPr/>
        </p:nvSpPr>
        <p:spPr>
          <a:xfrm>
            <a:off x="4384804" y="3652838"/>
            <a:ext cx="3279107" cy="518595"/>
          </a:xfrm>
          <a:prstGeom prst="rect">
            <a:avLst/>
          </a:prstGeom>
          <a:noFill/>
        </p:spPr>
        <p:txBody>
          <a:bodyPr wrap="square" lIns="86863" tIns="43430" rIns="86863" bIns="43430" rtlCol="0">
            <a:spAutoFit/>
          </a:bodyPr>
          <a:lstStyle/>
          <a:p>
            <a:r>
              <a:rPr lang="en-US" altLang="zh-CN" sz="2800" b="1" dirty="0" err="1"/>
              <a:t>Qt</a:t>
            </a:r>
            <a:r>
              <a:rPr lang="zh-CN" altLang="zh-CN" sz="2800" b="1" dirty="0"/>
              <a:t>低版本实例迁移</a:t>
            </a:r>
          </a:p>
        </p:txBody>
      </p:sp>
    </p:spTree>
    <p:extLst>
      <p:ext uri="{BB962C8B-B14F-4D97-AF65-F5344CB8AC3E}">
        <p14:creationId xmlns:p14="http://schemas.microsoft.com/office/powerpoint/2010/main" val="29584272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69320" cy="461665"/>
          </a:xfrm>
          <a:prstGeom prst="rect">
            <a:avLst/>
          </a:prstGeom>
        </p:spPr>
        <p:txBody>
          <a:bodyPr wrap="none">
            <a:spAutoFit/>
          </a:bodyPr>
          <a:lstStyle/>
          <a:p>
            <a:r>
              <a:rPr lang="en-US" altLang="zh-CN" sz="2400" b="1" dirty="0" err="1"/>
              <a:t>Qt</a:t>
            </a:r>
            <a:r>
              <a:rPr lang="zh-CN" altLang="zh-CN" sz="2400" b="1" dirty="0"/>
              <a:t>低版本实例迁移</a:t>
            </a:r>
            <a:endParaRPr lang="zh-CN" altLang="zh-CN" sz="2400" b="1" dirty="0"/>
          </a:p>
        </p:txBody>
      </p:sp>
      <p:sp>
        <p:nvSpPr>
          <p:cNvPr id="3" name="TextBox 2"/>
          <p:cNvSpPr txBox="1"/>
          <p:nvPr/>
        </p:nvSpPr>
        <p:spPr>
          <a:xfrm>
            <a:off x="840419" y="1009403"/>
            <a:ext cx="10168007" cy="923330"/>
          </a:xfrm>
          <a:prstGeom prst="rect">
            <a:avLst/>
          </a:prstGeom>
          <a:noFill/>
        </p:spPr>
        <p:txBody>
          <a:bodyPr wrap="square" rtlCol="0">
            <a:spAutoFit/>
          </a:bodyPr>
          <a:lstStyle/>
          <a:p>
            <a:pPr indent="450850"/>
            <a:r>
              <a:rPr lang="zh-CN" altLang="zh-CN" sz="1800" dirty="0"/>
              <a:t>《</a:t>
            </a:r>
            <a:r>
              <a:rPr lang="en-US" altLang="zh-CN" sz="1800" dirty="0" err="1"/>
              <a:t>Qt</a:t>
            </a:r>
            <a:r>
              <a:rPr lang="en-US" altLang="zh-CN" sz="1800" dirty="0"/>
              <a:t> 5</a:t>
            </a:r>
            <a:r>
              <a:rPr lang="zh-CN" altLang="zh-CN" sz="1800" dirty="0"/>
              <a:t>开发及实例》（第</a:t>
            </a:r>
            <a:r>
              <a:rPr lang="en-US" altLang="zh-CN" sz="1800" dirty="0"/>
              <a:t>3</a:t>
            </a:r>
            <a:r>
              <a:rPr lang="zh-CN" altLang="zh-CN" sz="1800" dirty="0"/>
              <a:t>版）以</a:t>
            </a:r>
            <a:r>
              <a:rPr lang="en-US" altLang="zh-CN" sz="1800" dirty="0" err="1"/>
              <a:t>Qt</a:t>
            </a:r>
            <a:r>
              <a:rPr lang="en-US" altLang="zh-CN" sz="1800" dirty="0"/>
              <a:t> 5.8</a:t>
            </a:r>
            <a:r>
              <a:rPr lang="zh-CN" altLang="zh-CN" sz="1800" dirty="0"/>
              <a:t>进行介绍，所有实例在该版本下开发。本书以</a:t>
            </a:r>
            <a:r>
              <a:rPr lang="en-US" altLang="zh-CN" sz="1800" dirty="0" err="1"/>
              <a:t>Qt</a:t>
            </a:r>
            <a:r>
              <a:rPr lang="en-US" altLang="zh-CN" sz="1800" dirty="0"/>
              <a:t> 5.11</a:t>
            </a:r>
            <a:r>
              <a:rPr lang="zh-CN" altLang="zh-CN" sz="1800" dirty="0"/>
              <a:t>作为平台开发，其基本内容与</a:t>
            </a:r>
            <a:r>
              <a:rPr lang="en-US" altLang="zh-CN" sz="1800" dirty="0" err="1"/>
              <a:t>Qt</a:t>
            </a:r>
            <a:r>
              <a:rPr lang="en-US" altLang="zh-CN" sz="1800" dirty="0"/>
              <a:t> 5.8</a:t>
            </a:r>
            <a:r>
              <a:rPr lang="zh-CN" altLang="zh-CN" sz="1800" dirty="0"/>
              <a:t>是兼容的。如果在</a:t>
            </a:r>
            <a:r>
              <a:rPr lang="en-US" altLang="zh-CN" sz="1800" dirty="0" err="1"/>
              <a:t>Qt</a:t>
            </a:r>
            <a:r>
              <a:rPr lang="en-US" altLang="zh-CN" sz="1800" dirty="0"/>
              <a:t> 5.11</a:t>
            </a:r>
            <a:r>
              <a:rPr lang="zh-CN" altLang="zh-CN" sz="1800" dirty="0"/>
              <a:t>平台下打开</a:t>
            </a:r>
            <a:r>
              <a:rPr lang="en-US" altLang="zh-CN" sz="1800" dirty="0" err="1"/>
              <a:t>Qt</a:t>
            </a:r>
            <a:r>
              <a:rPr lang="en-US" altLang="zh-CN" sz="1800" dirty="0"/>
              <a:t> 5.8</a:t>
            </a:r>
            <a:r>
              <a:rPr lang="zh-CN" altLang="zh-CN" sz="1800" dirty="0"/>
              <a:t>的实例工程，系统显示如图</a:t>
            </a:r>
            <a:r>
              <a:rPr lang="en-US" altLang="zh-CN" sz="1800" dirty="0"/>
              <a:t>1.34</a:t>
            </a:r>
            <a:r>
              <a:rPr lang="zh-CN" altLang="zh-CN" sz="1800" dirty="0"/>
              <a:t>所示</a:t>
            </a:r>
            <a:r>
              <a:rPr lang="zh-CN" altLang="zh-CN" sz="1800" dirty="0" smtClean="0"/>
              <a:t>。</a:t>
            </a:r>
            <a:endParaRPr lang="zh-CN" altLang="zh-CN" sz="1800" dirty="0"/>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1742727"/>
            <a:ext cx="6044417" cy="510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715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849" y="1330037"/>
            <a:ext cx="4322618"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a:t>
            </a:r>
            <a:r>
              <a:rPr lang="zh-CN" altLang="zh-CN" sz="4800" b="1" dirty="0" smtClean="0">
                <a:solidFill>
                  <a:srgbClr val="663300"/>
                </a:solidFill>
              </a:rPr>
              <a:t>章</a:t>
            </a:r>
            <a:r>
              <a:rPr lang="en-US" altLang="zh-CN" sz="4800" b="1" dirty="0">
                <a:solidFill>
                  <a:srgbClr val="663300"/>
                </a:solidFill>
              </a:rPr>
              <a:t> </a:t>
            </a:r>
            <a:r>
              <a:rPr lang="en-US" altLang="zh-CN" sz="4800" b="1" dirty="0" smtClean="0">
                <a:solidFill>
                  <a:srgbClr val="663300"/>
                </a:solidFill>
              </a:rPr>
              <a:t> </a:t>
            </a:r>
            <a:r>
              <a:rPr lang="en-US" altLang="zh-CN" sz="4800" b="1" dirty="0" err="1" smtClean="0">
                <a:solidFill>
                  <a:srgbClr val="663300"/>
                </a:solidFill>
              </a:rPr>
              <a:t>Qt</a:t>
            </a:r>
            <a:r>
              <a:rPr lang="zh-CN" altLang="zh-CN" sz="4800" b="1" dirty="0" smtClean="0">
                <a:solidFill>
                  <a:srgbClr val="663300"/>
                </a:solidFill>
              </a:rPr>
              <a:t>概述</a:t>
            </a:r>
            <a:endParaRPr lang="zh-CN" altLang="zh-CN" sz="4800" b="1" dirty="0">
              <a:solidFill>
                <a:srgbClr val="663300"/>
              </a:solidFill>
            </a:endParaRPr>
          </a:p>
        </p:txBody>
      </p:sp>
      <p:sp>
        <p:nvSpPr>
          <p:cNvPr id="3" name="TextBox 2"/>
          <p:cNvSpPr txBox="1"/>
          <p:nvPr/>
        </p:nvSpPr>
        <p:spPr>
          <a:xfrm>
            <a:off x="5035139" y="3111334"/>
            <a:ext cx="5700156" cy="646331"/>
          </a:xfrm>
          <a:prstGeom prst="rect">
            <a:avLst/>
          </a:prstGeom>
          <a:noFill/>
        </p:spPr>
        <p:txBody>
          <a:bodyPr wrap="square" rtlCol="0">
            <a:spAutoFit/>
          </a:bodyPr>
          <a:lstStyle/>
          <a:p>
            <a:r>
              <a:rPr lang="en-US" altLang="zh-CN" sz="3600" b="1" dirty="0" smtClean="0"/>
              <a:t>——</a:t>
            </a:r>
            <a:r>
              <a:rPr lang="en-US" altLang="zh-CN" sz="3600" b="1" dirty="0" err="1"/>
              <a:t>Qt</a:t>
            </a:r>
            <a:r>
              <a:rPr lang="en-US" altLang="zh-CN" sz="3600" b="1" dirty="0"/>
              <a:t> 5</a:t>
            </a:r>
            <a:r>
              <a:rPr lang="zh-CN" altLang="zh-CN" sz="3600" b="1" dirty="0"/>
              <a:t>的安装：概念解析</a:t>
            </a:r>
          </a:p>
        </p:txBody>
      </p:sp>
    </p:spTree>
    <p:extLst>
      <p:ext uri="{BB962C8B-B14F-4D97-AF65-F5344CB8AC3E}">
        <p14:creationId xmlns:p14="http://schemas.microsoft.com/office/powerpoint/2010/main" val="3905498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32432" y="169991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45763" y="143943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74932" y="179587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00</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968" y="870212"/>
            <a:ext cx="939645" cy="1112796"/>
          </a:xfrm>
          <a:prstGeom prst="rect">
            <a:avLst/>
          </a:prstGeom>
        </p:spPr>
      </p:pic>
      <p:sp>
        <p:nvSpPr>
          <p:cNvPr id="25" name="TextBox 5"/>
          <p:cNvSpPr txBox="1"/>
          <p:nvPr/>
        </p:nvSpPr>
        <p:spPr>
          <a:xfrm>
            <a:off x="3727887" y="3783466"/>
            <a:ext cx="4782947" cy="518595"/>
          </a:xfrm>
          <a:prstGeom prst="rect">
            <a:avLst/>
          </a:prstGeom>
          <a:noFill/>
        </p:spPr>
        <p:txBody>
          <a:bodyPr wrap="square" lIns="86863" tIns="43430" rIns="86863" bIns="43430" rtlCol="0">
            <a:spAutoFit/>
          </a:bodyPr>
          <a:lstStyle/>
          <a:p>
            <a:r>
              <a:rPr lang="zh-CN" altLang="zh-CN" sz="2800" b="1" dirty="0"/>
              <a:t>伙伴编辑模式（</a:t>
            </a:r>
            <a:r>
              <a:rPr lang="en-US" altLang="zh-CN" sz="2800" b="1" dirty="0"/>
              <a:t>Edit Buddies</a:t>
            </a:r>
            <a:r>
              <a:rPr lang="zh-CN" altLang="zh-CN" sz="2800" b="1" dirty="0"/>
              <a:t>）</a:t>
            </a:r>
          </a:p>
        </p:txBody>
      </p:sp>
    </p:spTree>
    <p:extLst>
      <p:ext uri="{BB962C8B-B14F-4D97-AF65-F5344CB8AC3E}">
        <p14:creationId xmlns:p14="http://schemas.microsoft.com/office/powerpoint/2010/main" val="50602733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245393" cy="461665"/>
          </a:xfrm>
          <a:prstGeom prst="rect">
            <a:avLst/>
          </a:prstGeom>
        </p:spPr>
        <p:txBody>
          <a:bodyPr wrap="none">
            <a:spAutoFit/>
          </a:bodyPr>
          <a:lstStyle/>
          <a:p>
            <a:r>
              <a:rPr lang="zh-CN" altLang="zh-CN" sz="2400" b="1" dirty="0"/>
              <a:t>伙伴编辑模式（</a:t>
            </a:r>
            <a:r>
              <a:rPr lang="en-US" altLang="zh-CN" sz="2400" b="1" dirty="0"/>
              <a:t>Edit Buddies</a:t>
            </a:r>
            <a:r>
              <a:rPr lang="zh-CN" altLang="zh-CN" sz="2400" b="1" dirty="0"/>
              <a:t>）</a:t>
            </a:r>
          </a:p>
        </p:txBody>
      </p:sp>
      <p:sp>
        <p:nvSpPr>
          <p:cNvPr id="3" name="TextBox 2"/>
          <p:cNvSpPr txBox="1"/>
          <p:nvPr/>
        </p:nvSpPr>
        <p:spPr>
          <a:xfrm>
            <a:off x="840419" y="1068779"/>
            <a:ext cx="10334262" cy="1200329"/>
          </a:xfrm>
          <a:prstGeom prst="rect">
            <a:avLst/>
          </a:prstGeom>
          <a:noFill/>
        </p:spPr>
        <p:txBody>
          <a:bodyPr wrap="square" rtlCol="0">
            <a:spAutoFit/>
          </a:bodyPr>
          <a:lstStyle/>
          <a:p>
            <a:pPr indent="450850"/>
            <a:r>
              <a:rPr lang="en-US" altLang="zh-CN" sz="1800" dirty="0" err="1"/>
              <a:t>QLabel</a:t>
            </a:r>
            <a:r>
              <a:rPr lang="zh-CN" altLang="zh-CN" sz="1800" dirty="0"/>
              <a:t>标签和伙伴（</a:t>
            </a:r>
            <a:r>
              <a:rPr lang="en-US" altLang="zh-CN" sz="1800" dirty="0"/>
              <a:t>buddy</a:t>
            </a:r>
            <a:r>
              <a:rPr lang="zh-CN" altLang="zh-CN" sz="1800" dirty="0"/>
              <a:t>）窗口部件包括一个标签（</a:t>
            </a:r>
            <a:r>
              <a:rPr lang="en-US" altLang="zh-CN" sz="1800" dirty="0" err="1"/>
              <a:t>QLabel</a:t>
            </a:r>
            <a:r>
              <a:rPr lang="zh-CN" altLang="zh-CN" sz="1800" dirty="0"/>
              <a:t>）和一个窗口部件，它们具有伙伴关系，指当用户激活标签的快捷键时，鼠标</a:t>
            </a:r>
            <a:r>
              <a:rPr lang="en-US" altLang="zh-CN" sz="1800" dirty="0"/>
              <a:t>/</a:t>
            </a:r>
            <a:r>
              <a:rPr lang="zh-CN" altLang="zh-CN" sz="1800" dirty="0"/>
              <a:t>键盘的焦点将会转移到它的伙伴窗口部件上。只有</a:t>
            </a:r>
            <a:r>
              <a:rPr lang="en-US" altLang="zh-CN" sz="1800" dirty="0" err="1"/>
              <a:t>QLabel</a:t>
            </a:r>
            <a:r>
              <a:rPr lang="zh-CN" altLang="zh-CN" sz="1800" dirty="0"/>
              <a:t>标签对象才可以有伙伴窗口部件，也只有在该</a:t>
            </a:r>
            <a:r>
              <a:rPr lang="en-US" altLang="zh-CN" sz="1800" dirty="0" err="1"/>
              <a:t>QLabel</a:t>
            </a:r>
            <a:r>
              <a:rPr lang="zh-CN" altLang="zh-CN" sz="1800" dirty="0"/>
              <a:t>对象具有快捷键（在显示文本的某个字符前面添加一个前缀“</a:t>
            </a:r>
            <a:r>
              <a:rPr lang="en-US" altLang="zh-CN" sz="1800" dirty="0"/>
              <a:t>&amp;</a:t>
            </a:r>
            <a:r>
              <a:rPr lang="zh-CN" altLang="zh-CN" sz="1800" dirty="0"/>
              <a:t>”，就可以定义快捷键）时，伙伴关系才有效。例如</a:t>
            </a:r>
            <a:r>
              <a:rPr lang="zh-CN" altLang="zh-CN" sz="1800" dirty="0" smtClean="0"/>
              <a:t>：</a:t>
            </a:r>
            <a:endParaRPr lang="zh-CN" altLang="zh-CN" sz="1800" dirty="0"/>
          </a:p>
        </p:txBody>
      </p:sp>
      <p:sp>
        <p:nvSpPr>
          <p:cNvPr id="4" name="圆角矩形 3"/>
          <p:cNvSpPr/>
          <p:nvPr/>
        </p:nvSpPr>
        <p:spPr>
          <a:xfrm>
            <a:off x="1367044" y="2337094"/>
            <a:ext cx="8738857" cy="970478"/>
          </a:xfrm>
          <a:prstGeom prst="roundRect">
            <a:avLst/>
          </a:prstGeom>
          <a:solidFill>
            <a:srgbClr val="DDDDDD"/>
          </a:solidFill>
        </p:spPr>
        <p:txBody>
          <a:bodyPr wrap="square">
            <a:spAutoFit/>
          </a:bodyPr>
          <a:lstStyle/>
          <a:p>
            <a:r>
              <a:rPr lang="en-US" altLang="zh-CN" dirty="0" err="1"/>
              <a:t>QLineEdit</a:t>
            </a:r>
            <a:r>
              <a:rPr lang="en-US" altLang="zh-CN" dirty="0"/>
              <a:t>*  </a:t>
            </a:r>
            <a:r>
              <a:rPr lang="en-US" altLang="zh-CN" dirty="0" err="1"/>
              <a:t>ageLineEdit</a:t>
            </a:r>
            <a:r>
              <a:rPr lang="en-US" altLang="zh-CN" dirty="0"/>
              <a:t> = new </a:t>
            </a:r>
            <a:r>
              <a:rPr lang="en-US" altLang="zh-CN" dirty="0" err="1"/>
              <a:t>QLineEdit</a:t>
            </a:r>
            <a:r>
              <a:rPr lang="en-US" altLang="zh-CN" dirty="0"/>
              <a:t>(this);</a:t>
            </a:r>
            <a:endParaRPr lang="zh-CN" altLang="zh-CN" dirty="0"/>
          </a:p>
          <a:p>
            <a:r>
              <a:rPr lang="en-US" altLang="zh-CN" dirty="0" err="1"/>
              <a:t>QLabel</a:t>
            </a:r>
            <a:r>
              <a:rPr lang="en-US" altLang="zh-CN" dirty="0"/>
              <a:t>*  </a:t>
            </a:r>
            <a:r>
              <a:rPr lang="en-US" altLang="zh-CN" dirty="0" err="1"/>
              <a:t>ageLabel</a:t>
            </a:r>
            <a:r>
              <a:rPr lang="en-US" altLang="zh-CN" dirty="0"/>
              <a:t> = new </a:t>
            </a:r>
            <a:r>
              <a:rPr lang="en-US" altLang="zh-CN" dirty="0" err="1"/>
              <a:t>QLabel</a:t>
            </a:r>
            <a:r>
              <a:rPr lang="en-US" altLang="zh-CN" dirty="0"/>
              <a:t>("&amp;</a:t>
            </a:r>
            <a:r>
              <a:rPr lang="en-US" altLang="zh-CN" dirty="0" err="1"/>
              <a:t>Age",this</a:t>
            </a:r>
            <a:r>
              <a:rPr lang="en-US" altLang="zh-CN" dirty="0"/>
              <a:t>);</a:t>
            </a:r>
            <a:endParaRPr lang="zh-CN" altLang="zh-CN" dirty="0"/>
          </a:p>
          <a:p>
            <a:r>
              <a:rPr lang="en-US" altLang="zh-CN" dirty="0" err="1"/>
              <a:t>ageLabel</a:t>
            </a:r>
            <a:r>
              <a:rPr lang="en-US" altLang="zh-CN" dirty="0"/>
              <a:t>-&gt;</a:t>
            </a:r>
            <a:r>
              <a:rPr lang="en-US" altLang="zh-CN" dirty="0" err="1"/>
              <a:t>setBuddy</a:t>
            </a:r>
            <a:r>
              <a:rPr lang="en-US" altLang="zh-CN" dirty="0"/>
              <a:t>(</a:t>
            </a:r>
            <a:r>
              <a:rPr lang="en-US" altLang="zh-CN" dirty="0" err="1"/>
              <a:t>ageLineEdit</a:t>
            </a:r>
            <a:r>
              <a:rPr lang="en-US" altLang="zh-CN" dirty="0"/>
              <a:t>);</a:t>
            </a:r>
            <a:endParaRPr lang="zh-CN" altLang="zh-CN" dirty="0"/>
          </a:p>
        </p:txBody>
      </p:sp>
      <p:sp>
        <p:nvSpPr>
          <p:cNvPr id="5" name="矩形 4"/>
          <p:cNvSpPr/>
          <p:nvPr/>
        </p:nvSpPr>
        <p:spPr>
          <a:xfrm>
            <a:off x="840419" y="3360082"/>
            <a:ext cx="10025503" cy="615553"/>
          </a:xfrm>
          <a:prstGeom prst="rect">
            <a:avLst/>
          </a:prstGeom>
        </p:spPr>
        <p:txBody>
          <a:bodyPr wrap="square">
            <a:spAutoFit/>
          </a:bodyPr>
          <a:lstStyle/>
          <a:p>
            <a:pPr indent="450850"/>
            <a:r>
              <a:rPr lang="zh-CN" altLang="zh-CN" dirty="0"/>
              <a:t>代码定义了</a:t>
            </a:r>
            <a:r>
              <a:rPr lang="en-US" altLang="zh-CN" dirty="0" err="1"/>
              <a:t>ageLabel</a:t>
            </a:r>
            <a:r>
              <a:rPr lang="zh-CN" altLang="zh-CN" dirty="0"/>
              <a:t>标签的组合键为</a:t>
            </a:r>
            <a:r>
              <a:rPr lang="en-US" altLang="zh-CN" dirty="0" err="1"/>
              <a:t>Alt+A</a:t>
            </a:r>
            <a:r>
              <a:rPr lang="zh-CN" altLang="zh-CN" dirty="0"/>
              <a:t>，并将行编辑框</a:t>
            </a:r>
            <a:r>
              <a:rPr lang="en-US" altLang="zh-CN" dirty="0" err="1"/>
              <a:t>ageLineEdit</a:t>
            </a:r>
            <a:r>
              <a:rPr lang="zh-CN" altLang="zh-CN" dirty="0"/>
              <a:t>设为它的伙伴窗口部件。当用户按下</a:t>
            </a:r>
            <a:r>
              <a:rPr lang="en-US" altLang="zh-CN" dirty="0" err="1"/>
              <a:t>Alt+A</a:t>
            </a:r>
            <a:r>
              <a:rPr lang="zh-CN" altLang="zh-CN" dirty="0"/>
              <a:t>组合键时，焦点将会跳至行编辑框</a:t>
            </a:r>
            <a:r>
              <a:rPr lang="en-US" altLang="zh-CN" dirty="0" err="1"/>
              <a:t>ageLineEdit</a:t>
            </a:r>
            <a:r>
              <a:rPr lang="zh-CN" altLang="zh-CN" dirty="0"/>
              <a:t>中。</a:t>
            </a:r>
          </a:p>
        </p:txBody>
      </p:sp>
    </p:spTree>
    <p:extLst>
      <p:ext uri="{BB962C8B-B14F-4D97-AF65-F5344CB8AC3E}">
        <p14:creationId xmlns:p14="http://schemas.microsoft.com/office/powerpoint/2010/main" val="1889000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849" y="1330037"/>
            <a:ext cx="4322618"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a:t>
            </a:r>
            <a:r>
              <a:rPr lang="zh-CN" altLang="zh-CN" sz="4800" b="1" dirty="0" smtClean="0">
                <a:solidFill>
                  <a:srgbClr val="663300"/>
                </a:solidFill>
              </a:rPr>
              <a:t>章</a:t>
            </a:r>
            <a:r>
              <a:rPr lang="en-US" altLang="zh-CN" sz="4800" b="1" dirty="0">
                <a:solidFill>
                  <a:srgbClr val="663300"/>
                </a:solidFill>
              </a:rPr>
              <a:t> </a:t>
            </a:r>
            <a:r>
              <a:rPr lang="en-US" altLang="zh-CN" sz="4800" b="1" dirty="0" smtClean="0">
                <a:solidFill>
                  <a:srgbClr val="663300"/>
                </a:solidFill>
              </a:rPr>
              <a:t> </a:t>
            </a:r>
            <a:r>
              <a:rPr lang="en-US" altLang="zh-CN" sz="4800" b="1" dirty="0" err="1" smtClean="0">
                <a:solidFill>
                  <a:srgbClr val="663300"/>
                </a:solidFill>
              </a:rPr>
              <a:t>Qt</a:t>
            </a:r>
            <a:r>
              <a:rPr lang="zh-CN" altLang="zh-CN" sz="4800" b="1" dirty="0" smtClean="0">
                <a:solidFill>
                  <a:srgbClr val="663300"/>
                </a:solidFill>
              </a:rPr>
              <a:t>概述</a:t>
            </a:r>
            <a:endParaRPr lang="zh-CN" altLang="zh-CN" sz="4800" b="1" dirty="0">
              <a:solidFill>
                <a:srgbClr val="663300"/>
              </a:solidFill>
            </a:endParaRPr>
          </a:p>
        </p:txBody>
      </p:sp>
      <p:sp>
        <p:nvSpPr>
          <p:cNvPr id="3" name="TextBox 2"/>
          <p:cNvSpPr txBox="1"/>
          <p:nvPr/>
        </p:nvSpPr>
        <p:spPr>
          <a:xfrm>
            <a:off x="3170713" y="3206337"/>
            <a:ext cx="7897092" cy="646331"/>
          </a:xfrm>
          <a:prstGeom prst="rect">
            <a:avLst/>
          </a:prstGeom>
          <a:noFill/>
        </p:spPr>
        <p:txBody>
          <a:bodyPr wrap="square" rtlCol="0">
            <a:spAutoFit/>
          </a:bodyPr>
          <a:lstStyle/>
          <a:p>
            <a:r>
              <a:rPr lang="en-US" altLang="zh-CN" sz="3600" b="1" dirty="0" smtClean="0"/>
              <a:t>——</a:t>
            </a:r>
            <a:r>
              <a:rPr lang="en-US" altLang="zh-CN" sz="3600" b="1" dirty="0" err="1"/>
              <a:t>Qt</a:t>
            </a:r>
            <a:r>
              <a:rPr lang="en-US" altLang="zh-CN" sz="3600" b="1" dirty="0"/>
              <a:t> 5</a:t>
            </a:r>
            <a:r>
              <a:rPr lang="zh-CN" altLang="zh-CN" sz="3600" b="1" dirty="0"/>
              <a:t>开发步骤及实例：概念解析</a:t>
            </a:r>
          </a:p>
        </p:txBody>
      </p:sp>
    </p:spTree>
    <p:extLst>
      <p:ext uri="{BB962C8B-B14F-4D97-AF65-F5344CB8AC3E}">
        <p14:creationId xmlns:p14="http://schemas.microsoft.com/office/powerpoint/2010/main" val="3426345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157234" y="1750149"/>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670565" y="1489674"/>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299734" y="1846109"/>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2770" y="920450"/>
            <a:ext cx="939645" cy="1112796"/>
          </a:xfrm>
          <a:prstGeom prst="rect">
            <a:avLst/>
          </a:prstGeom>
        </p:spPr>
      </p:pic>
      <p:sp>
        <p:nvSpPr>
          <p:cNvPr id="25" name="TextBox 5"/>
          <p:cNvSpPr txBox="1"/>
          <p:nvPr/>
        </p:nvSpPr>
        <p:spPr>
          <a:xfrm>
            <a:off x="823389" y="3748798"/>
            <a:ext cx="4697806" cy="518595"/>
          </a:xfrm>
          <a:prstGeom prst="rect">
            <a:avLst/>
          </a:prstGeom>
          <a:noFill/>
        </p:spPr>
        <p:txBody>
          <a:bodyPr wrap="square" lIns="86863" tIns="43430" rIns="86863" bIns="43430" rtlCol="0">
            <a:spAutoFit/>
          </a:bodyPr>
          <a:lstStyle/>
          <a:p>
            <a:r>
              <a:rPr lang="zh-CN" altLang="zh-CN" sz="2800" b="1" dirty="0"/>
              <a:t>信号和槽机制（</a:t>
            </a:r>
            <a:r>
              <a:rPr lang="en-US" altLang="zh-CN" sz="2800" b="1" dirty="0"/>
              <a:t>Signal &amp; Slot</a:t>
            </a:r>
            <a:r>
              <a:rPr lang="zh-CN" altLang="zh-CN" sz="2800" b="1" dirty="0"/>
              <a:t>）</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0107" y="2081689"/>
            <a:ext cx="482208" cy="545844"/>
          </a:xfrm>
          <a:prstGeom prst="rect">
            <a:avLst/>
          </a:prstGeom>
        </p:spPr>
      </p:pic>
      <p:sp>
        <p:nvSpPr>
          <p:cNvPr id="9" name="TextBox 18"/>
          <p:cNvSpPr txBox="1"/>
          <p:nvPr/>
        </p:nvSpPr>
        <p:spPr>
          <a:xfrm>
            <a:off x="6332316" y="2143378"/>
            <a:ext cx="3844838" cy="393906"/>
          </a:xfrm>
          <a:prstGeom prst="rect">
            <a:avLst/>
          </a:prstGeom>
          <a:noFill/>
        </p:spPr>
        <p:txBody>
          <a:bodyPr wrap="square" lIns="115777" tIns="57888" rIns="115777" bIns="57888" rtlCol="0">
            <a:spAutoFit/>
          </a:bodyPr>
          <a:lstStyle/>
          <a:p>
            <a:r>
              <a:rPr lang="en-US" altLang="zh-CN" sz="1800" b="1" dirty="0"/>
              <a:t>1</a:t>
            </a:r>
            <a:r>
              <a:rPr lang="zh-CN" altLang="zh-CN" sz="1800" b="1" dirty="0"/>
              <a:t>．信号与槽机制的连接方式</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0107" y="2833054"/>
            <a:ext cx="482208" cy="545844"/>
          </a:xfrm>
          <a:prstGeom prst="rect">
            <a:avLst/>
          </a:prstGeom>
        </p:spPr>
      </p:pic>
      <p:sp>
        <p:nvSpPr>
          <p:cNvPr id="11" name="TextBox 20"/>
          <p:cNvSpPr txBox="1"/>
          <p:nvPr/>
        </p:nvSpPr>
        <p:spPr>
          <a:xfrm>
            <a:off x="6332316" y="2916717"/>
            <a:ext cx="3607331" cy="393906"/>
          </a:xfrm>
          <a:prstGeom prst="rect">
            <a:avLst/>
          </a:prstGeom>
          <a:noFill/>
        </p:spPr>
        <p:txBody>
          <a:bodyPr wrap="square" lIns="115777" tIns="57888" rIns="115777" bIns="57888" rtlCol="0">
            <a:spAutoFit/>
          </a:bodyPr>
          <a:lstStyle/>
          <a:p>
            <a:r>
              <a:rPr lang="en-US" altLang="zh-CN" sz="1800" b="1" dirty="0"/>
              <a:t>2</a:t>
            </a:r>
            <a:r>
              <a:rPr lang="zh-CN" altLang="zh-CN" sz="1800" b="1" dirty="0"/>
              <a:t>．信号与槽机制的优点</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0107" y="3593885"/>
            <a:ext cx="482208" cy="545844"/>
          </a:xfrm>
          <a:prstGeom prst="rect">
            <a:avLst/>
          </a:prstGeom>
        </p:spPr>
      </p:pic>
      <p:sp>
        <p:nvSpPr>
          <p:cNvPr id="13" name="TextBox 20"/>
          <p:cNvSpPr txBox="1"/>
          <p:nvPr/>
        </p:nvSpPr>
        <p:spPr>
          <a:xfrm>
            <a:off x="6332316" y="3677548"/>
            <a:ext cx="3607331" cy="393906"/>
          </a:xfrm>
          <a:prstGeom prst="rect">
            <a:avLst/>
          </a:prstGeom>
          <a:noFill/>
        </p:spPr>
        <p:txBody>
          <a:bodyPr wrap="square" lIns="115777" tIns="57888" rIns="115777" bIns="57888" rtlCol="0">
            <a:spAutoFit/>
          </a:bodyPr>
          <a:lstStyle/>
          <a:p>
            <a:r>
              <a:rPr lang="en-US" altLang="zh-CN" sz="1800" b="1" dirty="0"/>
              <a:t>3</a:t>
            </a:r>
            <a:r>
              <a:rPr lang="zh-CN" altLang="zh-CN" sz="1800" b="1" dirty="0"/>
              <a:t>．信号与槽机制的效率</a:t>
            </a:r>
          </a:p>
        </p:txBody>
      </p:sp>
    </p:spTree>
    <p:extLst>
      <p:ext uri="{BB962C8B-B14F-4D97-AF65-F5344CB8AC3E}">
        <p14:creationId xmlns:p14="http://schemas.microsoft.com/office/powerpoint/2010/main" val="331091241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25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1+#ppt_w/2"/>
                                          </p:val>
                                        </p:tav>
                                        <p:tav tm="100000">
                                          <p:val>
                                            <p:strVal val="#ppt_x"/>
                                          </p:val>
                                        </p:tav>
                                      </p:tavLst>
                                    </p:anim>
                                    <p:anim calcmode="lin" valueType="num">
                                      <p:cBhvr additive="base">
                                        <p:cTn id="43" dur="500" fill="hold"/>
                                        <p:tgtEl>
                                          <p:spTgt spid="9"/>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25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1" fill="hold" nodeType="withEffect">
                                  <p:stCondLst>
                                    <p:cond delay="25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0-#ppt_h/2"/>
                                          </p:val>
                                        </p:tav>
                                        <p:tav tm="100000">
                                          <p:val>
                                            <p:strVal val="#ppt_y"/>
                                          </p:val>
                                        </p:tav>
                                      </p:tavLst>
                                    </p:anim>
                                  </p:childTnLst>
                                </p:cTn>
                              </p:par>
                              <p:par>
                                <p:cTn id="52" presetID="2" presetClass="entr" presetSubtype="2" fill="hold" grpId="0" nodeType="withEffect">
                                  <p:stCondLst>
                                    <p:cond delay="25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1+#ppt_w/2"/>
                                          </p:val>
                                        </p:tav>
                                        <p:tav tm="100000">
                                          <p:val>
                                            <p:strVal val="#ppt_x"/>
                                          </p:val>
                                        </p:tav>
                                      </p:tavLst>
                                    </p:anim>
                                    <p:anim calcmode="lin" valueType="num">
                                      <p:cBhvr additive="base">
                                        <p:cTn id="5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9" grpId="0"/>
      <p:bldP spid="11"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033476" cy="461665"/>
          </a:xfrm>
          <a:prstGeom prst="rect">
            <a:avLst/>
          </a:prstGeom>
        </p:spPr>
        <p:txBody>
          <a:bodyPr wrap="none">
            <a:spAutoFit/>
          </a:bodyPr>
          <a:lstStyle/>
          <a:p>
            <a:r>
              <a:rPr lang="en-US" altLang="zh-CN" sz="2400" b="1" dirty="0"/>
              <a:t>1</a:t>
            </a:r>
            <a:r>
              <a:rPr lang="zh-CN" altLang="zh-CN" sz="2400" b="1" dirty="0"/>
              <a:t>．信号与槽机制的连接方式</a:t>
            </a:r>
          </a:p>
        </p:txBody>
      </p:sp>
      <p:sp>
        <p:nvSpPr>
          <p:cNvPr id="3" name="矩形 2"/>
          <p:cNvSpPr/>
          <p:nvPr/>
        </p:nvSpPr>
        <p:spPr>
          <a:xfrm>
            <a:off x="1043382" y="1005799"/>
            <a:ext cx="5379999" cy="369332"/>
          </a:xfrm>
          <a:prstGeom prst="rect">
            <a:avLst/>
          </a:prstGeom>
        </p:spPr>
        <p:txBody>
          <a:bodyPr wrap="none">
            <a:spAutoFit/>
          </a:bodyPr>
          <a:lstStyle/>
          <a:p>
            <a:r>
              <a:rPr lang="zh-CN" altLang="zh-CN" sz="1800" dirty="0"/>
              <a:t>（</a:t>
            </a:r>
            <a:r>
              <a:rPr lang="en-US" altLang="zh-CN" sz="1800" dirty="0"/>
              <a:t>1</a:t>
            </a:r>
            <a:r>
              <a:rPr lang="zh-CN" altLang="zh-CN" sz="1800" dirty="0"/>
              <a:t>）一个信号可以与另一个信号相连，代码如下：</a:t>
            </a:r>
          </a:p>
        </p:txBody>
      </p:sp>
      <p:sp>
        <p:nvSpPr>
          <p:cNvPr id="4" name="圆角矩形 3"/>
          <p:cNvSpPr/>
          <p:nvPr/>
        </p:nvSpPr>
        <p:spPr>
          <a:xfrm>
            <a:off x="1285990" y="1381086"/>
            <a:ext cx="9152420" cy="391597"/>
          </a:xfrm>
          <a:prstGeom prst="roundRect">
            <a:avLst/>
          </a:prstGeom>
          <a:solidFill>
            <a:srgbClr val="DDDDDD"/>
          </a:solidFill>
        </p:spPr>
        <p:txBody>
          <a:bodyPr wrap="square">
            <a:spAutoFit/>
          </a:bodyPr>
          <a:lstStyle/>
          <a:p>
            <a:r>
              <a:rPr lang="en-US" altLang="zh-CN" dirty="0"/>
              <a:t>connect(Object1,SIGNAL(signal1),Object2,SIGNAL(signal1));</a:t>
            </a:r>
            <a:endParaRPr lang="zh-CN" altLang="zh-CN" dirty="0"/>
          </a:p>
        </p:txBody>
      </p:sp>
      <p:sp>
        <p:nvSpPr>
          <p:cNvPr id="5" name="矩形 4"/>
          <p:cNvSpPr/>
          <p:nvPr/>
        </p:nvSpPr>
        <p:spPr>
          <a:xfrm>
            <a:off x="1043382" y="1872521"/>
            <a:ext cx="5940425" cy="646331"/>
          </a:xfrm>
          <a:prstGeom prst="rect">
            <a:avLst/>
          </a:prstGeom>
        </p:spPr>
        <p:txBody>
          <a:bodyPr>
            <a:spAutoFit/>
          </a:bodyPr>
          <a:lstStyle/>
          <a:p>
            <a:r>
              <a:rPr lang="zh-CN" altLang="zh-CN" sz="1800" dirty="0"/>
              <a:t>表示</a:t>
            </a:r>
            <a:r>
              <a:rPr lang="en-US" altLang="zh-CN" sz="1800" dirty="0"/>
              <a:t>Object1</a:t>
            </a:r>
            <a:r>
              <a:rPr lang="zh-CN" altLang="zh-CN" sz="1800" dirty="0"/>
              <a:t>的信号</a:t>
            </a:r>
            <a:r>
              <a:rPr lang="en-US" altLang="zh-CN" sz="1800" dirty="0"/>
              <a:t>1</a:t>
            </a:r>
            <a:r>
              <a:rPr lang="zh-CN" altLang="zh-CN" sz="1800" dirty="0"/>
              <a:t>发送可以触发</a:t>
            </a:r>
            <a:r>
              <a:rPr lang="en-US" altLang="zh-CN" sz="1800" dirty="0"/>
              <a:t>Object2</a:t>
            </a:r>
            <a:r>
              <a:rPr lang="zh-CN" altLang="zh-CN" sz="1800" dirty="0"/>
              <a:t>的信号</a:t>
            </a:r>
            <a:r>
              <a:rPr lang="en-US" altLang="zh-CN" sz="1800" dirty="0"/>
              <a:t>1</a:t>
            </a:r>
            <a:r>
              <a:rPr lang="zh-CN" altLang="zh-CN" sz="1800" dirty="0"/>
              <a:t>发送。</a:t>
            </a:r>
          </a:p>
          <a:p>
            <a:r>
              <a:rPr lang="zh-CN" altLang="zh-CN" sz="1800" dirty="0"/>
              <a:t>（</a:t>
            </a:r>
            <a:r>
              <a:rPr lang="en-US" altLang="zh-CN" sz="1800" dirty="0"/>
              <a:t>2</a:t>
            </a:r>
            <a:r>
              <a:rPr lang="zh-CN" altLang="zh-CN" sz="1800" dirty="0"/>
              <a:t>）同一个信号可以与多个槽相连，代码如下：</a:t>
            </a:r>
          </a:p>
        </p:txBody>
      </p:sp>
      <p:sp>
        <p:nvSpPr>
          <p:cNvPr id="6" name="圆角矩形 5"/>
          <p:cNvSpPr/>
          <p:nvPr/>
        </p:nvSpPr>
        <p:spPr>
          <a:xfrm>
            <a:off x="1285990" y="2637891"/>
            <a:ext cx="9152420" cy="681038"/>
          </a:xfrm>
          <a:prstGeom prst="roundRect">
            <a:avLst/>
          </a:prstGeom>
          <a:solidFill>
            <a:srgbClr val="DDDDDD"/>
          </a:solidFill>
        </p:spPr>
        <p:txBody>
          <a:bodyPr wrap="square">
            <a:spAutoFit/>
          </a:bodyPr>
          <a:lstStyle/>
          <a:p>
            <a:r>
              <a:rPr lang="en-US" altLang="zh-CN" dirty="0"/>
              <a:t>connect(Object1,SIGNAL(signal2),Object2,SIGNAL(slot2));</a:t>
            </a:r>
            <a:endParaRPr lang="zh-CN" altLang="zh-CN" dirty="0"/>
          </a:p>
          <a:p>
            <a:r>
              <a:rPr lang="en-US" altLang="zh-CN" dirty="0"/>
              <a:t>connect(Object1,SIGNAL(signal2),Object3,SIGNAL(slot1));</a:t>
            </a:r>
            <a:endParaRPr lang="zh-CN" altLang="zh-CN" dirty="0"/>
          </a:p>
        </p:txBody>
      </p:sp>
      <p:sp>
        <p:nvSpPr>
          <p:cNvPr id="7" name="矩形 6"/>
          <p:cNvSpPr/>
          <p:nvPr/>
        </p:nvSpPr>
        <p:spPr>
          <a:xfrm>
            <a:off x="1043382" y="3458072"/>
            <a:ext cx="4918334" cy="369332"/>
          </a:xfrm>
          <a:prstGeom prst="rect">
            <a:avLst/>
          </a:prstGeom>
        </p:spPr>
        <p:txBody>
          <a:bodyPr wrap="none">
            <a:spAutoFit/>
          </a:bodyPr>
          <a:lstStyle/>
          <a:p>
            <a:r>
              <a:rPr lang="zh-CN" altLang="zh-CN" sz="1800" dirty="0"/>
              <a:t>（</a:t>
            </a:r>
            <a:r>
              <a:rPr lang="en-US" altLang="zh-CN" sz="1800" dirty="0"/>
              <a:t>3</a:t>
            </a:r>
            <a:r>
              <a:rPr lang="zh-CN" altLang="zh-CN" sz="1800" dirty="0"/>
              <a:t>）同一个槽可以响应多个信号，代码如下：</a:t>
            </a:r>
          </a:p>
        </p:txBody>
      </p:sp>
      <p:sp>
        <p:nvSpPr>
          <p:cNvPr id="8" name="圆角矩形 7"/>
          <p:cNvSpPr/>
          <p:nvPr/>
        </p:nvSpPr>
        <p:spPr>
          <a:xfrm>
            <a:off x="1285990" y="3827404"/>
            <a:ext cx="9152420" cy="681038"/>
          </a:xfrm>
          <a:prstGeom prst="roundRect">
            <a:avLst/>
          </a:prstGeom>
          <a:solidFill>
            <a:srgbClr val="DDDDDD"/>
          </a:solidFill>
        </p:spPr>
        <p:txBody>
          <a:bodyPr wrap="square">
            <a:spAutoFit/>
          </a:bodyPr>
          <a:lstStyle/>
          <a:p>
            <a:r>
              <a:rPr lang="en-US" altLang="zh-CN" dirty="0"/>
              <a:t>connect(Object1,SIGNAL(signal2),Object2,SIGNAL(slot2));</a:t>
            </a:r>
            <a:endParaRPr lang="zh-CN" altLang="zh-CN" dirty="0"/>
          </a:p>
          <a:p>
            <a:r>
              <a:rPr lang="en-US" altLang="zh-CN" dirty="0"/>
              <a:t>connect(Object3,SIGNAL(signal2),Object2,SIGNAL(slot2));</a:t>
            </a:r>
            <a:endParaRPr lang="zh-CN" altLang="zh-CN" dirty="0"/>
          </a:p>
        </p:txBody>
      </p:sp>
      <p:sp>
        <p:nvSpPr>
          <p:cNvPr id="9" name="矩形 8"/>
          <p:cNvSpPr/>
          <p:nvPr/>
        </p:nvSpPr>
        <p:spPr>
          <a:xfrm>
            <a:off x="1212827" y="4523867"/>
            <a:ext cx="2800767" cy="353943"/>
          </a:xfrm>
          <a:prstGeom prst="rect">
            <a:avLst/>
          </a:prstGeom>
        </p:spPr>
        <p:txBody>
          <a:bodyPr wrap="none">
            <a:spAutoFit/>
          </a:bodyPr>
          <a:lstStyle/>
          <a:p>
            <a:r>
              <a:rPr lang="zh-CN" altLang="zh-CN" dirty="0"/>
              <a:t>但是，常用的连接方式为：</a:t>
            </a:r>
          </a:p>
        </p:txBody>
      </p:sp>
      <p:sp>
        <p:nvSpPr>
          <p:cNvPr id="10" name="圆角矩形 9"/>
          <p:cNvSpPr/>
          <p:nvPr/>
        </p:nvSpPr>
        <p:spPr>
          <a:xfrm>
            <a:off x="1285990" y="4877810"/>
            <a:ext cx="9152420" cy="391597"/>
          </a:xfrm>
          <a:prstGeom prst="roundRect">
            <a:avLst/>
          </a:prstGeom>
          <a:solidFill>
            <a:srgbClr val="DDDDDD"/>
          </a:solidFill>
        </p:spPr>
        <p:txBody>
          <a:bodyPr wrap="square">
            <a:spAutoFit/>
          </a:bodyPr>
          <a:lstStyle/>
          <a:p>
            <a:r>
              <a:rPr lang="en-US" altLang="zh-CN" dirty="0"/>
              <a:t>connect(Object1,SIGNAL(signal),Object2,SLOT(slot));</a:t>
            </a:r>
            <a:endParaRPr lang="zh-CN" altLang="zh-CN" dirty="0"/>
          </a:p>
        </p:txBody>
      </p:sp>
      <p:sp>
        <p:nvSpPr>
          <p:cNvPr id="11" name="矩形 10"/>
          <p:cNvSpPr/>
          <p:nvPr/>
        </p:nvSpPr>
        <p:spPr>
          <a:xfrm>
            <a:off x="1212827" y="5283635"/>
            <a:ext cx="5896166" cy="353943"/>
          </a:xfrm>
          <a:prstGeom prst="rect">
            <a:avLst/>
          </a:prstGeom>
        </p:spPr>
        <p:txBody>
          <a:bodyPr wrap="none">
            <a:spAutoFit/>
          </a:bodyPr>
          <a:lstStyle/>
          <a:p>
            <a:r>
              <a:rPr lang="zh-CN" altLang="zh-CN" dirty="0"/>
              <a:t>其中，</a:t>
            </a:r>
            <a:r>
              <a:rPr lang="en-US" altLang="zh-CN" dirty="0"/>
              <a:t>signal</a:t>
            </a:r>
            <a:r>
              <a:rPr lang="zh-CN" altLang="zh-CN" dirty="0"/>
              <a:t>为对象</a:t>
            </a:r>
            <a:r>
              <a:rPr lang="en-US" altLang="zh-CN" dirty="0"/>
              <a:t>Object1</a:t>
            </a:r>
            <a:r>
              <a:rPr lang="zh-CN" altLang="zh-CN" dirty="0"/>
              <a:t>的信号，</a:t>
            </a:r>
            <a:r>
              <a:rPr lang="en-US" altLang="zh-CN" dirty="0"/>
              <a:t>slot</a:t>
            </a:r>
            <a:r>
              <a:rPr lang="zh-CN" altLang="zh-CN" dirty="0"/>
              <a:t>为对象</a:t>
            </a:r>
            <a:r>
              <a:rPr lang="en-US" altLang="zh-CN" dirty="0"/>
              <a:t>Object2</a:t>
            </a:r>
            <a:r>
              <a:rPr lang="zh-CN" altLang="zh-CN" dirty="0"/>
              <a:t>的槽。</a:t>
            </a:r>
          </a:p>
        </p:txBody>
      </p:sp>
    </p:spTree>
    <p:extLst>
      <p:ext uri="{BB962C8B-B14F-4D97-AF65-F5344CB8AC3E}">
        <p14:creationId xmlns:p14="http://schemas.microsoft.com/office/powerpoint/2010/main" val="305560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849" y="1330037"/>
            <a:ext cx="4322618"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a:t>
            </a:r>
            <a:r>
              <a:rPr lang="zh-CN" altLang="zh-CN" sz="4800" b="1" dirty="0" smtClean="0">
                <a:solidFill>
                  <a:srgbClr val="663300"/>
                </a:solidFill>
              </a:rPr>
              <a:t>章</a:t>
            </a:r>
            <a:r>
              <a:rPr lang="en-US" altLang="zh-CN" sz="4800" b="1" dirty="0">
                <a:solidFill>
                  <a:srgbClr val="663300"/>
                </a:solidFill>
              </a:rPr>
              <a:t> </a:t>
            </a:r>
            <a:r>
              <a:rPr lang="en-US" altLang="zh-CN" sz="4800" b="1" dirty="0" smtClean="0">
                <a:solidFill>
                  <a:srgbClr val="663300"/>
                </a:solidFill>
              </a:rPr>
              <a:t> </a:t>
            </a:r>
            <a:r>
              <a:rPr lang="en-US" altLang="zh-CN" sz="4800" b="1" dirty="0" err="1" smtClean="0">
                <a:solidFill>
                  <a:srgbClr val="663300"/>
                </a:solidFill>
              </a:rPr>
              <a:t>Qt</a:t>
            </a:r>
            <a:r>
              <a:rPr lang="zh-CN" altLang="zh-CN" sz="4800" b="1" dirty="0" smtClean="0">
                <a:solidFill>
                  <a:srgbClr val="663300"/>
                </a:solidFill>
              </a:rPr>
              <a:t>概述</a:t>
            </a:r>
            <a:endParaRPr lang="zh-CN" altLang="zh-CN" sz="4800" b="1" dirty="0">
              <a:solidFill>
                <a:srgbClr val="663300"/>
              </a:solidFill>
            </a:endParaRPr>
          </a:p>
        </p:txBody>
      </p:sp>
      <p:sp>
        <p:nvSpPr>
          <p:cNvPr id="3" name="TextBox 2"/>
          <p:cNvSpPr txBox="1"/>
          <p:nvPr/>
        </p:nvSpPr>
        <p:spPr>
          <a:xfrm>
            <a:off x="5902035" y="2945080"/>
            <a:ext cx="4108863" cy="646331"/>
          </a:xfrm>
          <a:prstGeom prst="rect">
            <a:avLst/>
          </a:prstGeom>
          <a:noFill/>
        </p:spPr>
        <p:txBody>
          <a:bodyPr wrap="square" rtlCol="0">
            <a:spAutoFit/>
          </a:bodyPr>
          <a:lstStyle/>
          <a:p>
            <a:r>
              <a:rPr lang="en-US" altLang="zh-CN" sz="3600" b="1" dirty="0" smtClean="0"/>
              <a:t>——</a:t>
            </a:r>
            <a:r>
              <a:rPr lang="en-US" altLang="zh-CN" sz="3600" b="1" dirty="0" err="1"/>
              <a:t>Qt</a:t>
            </a:r>
            <a:r>
              <a:rPr lang="en-US" altLang="zh-CN" sz="3600" b="1" dirty="0"/>
              <a:t> 5</a:t>
            </a:r>
            <a:r>
              <a:rPr lang="zh-CN" altLang="zh-CN" sz="3600" b="1" dirty="0"/>
              <a:t>的安装</a:t>
            </a:r>
          </a:p>
        </p:txBody>
      </p:sp>
    </p:spTree>
    <p:extLst>
      <p:ext uri="{BB962C8B-B14F-4D97-AF65-F5344CB8AC3E}">
        <p14:creationId xmlns:p14="http://schemas.microsoft.com/office/powerpoint/2010/main" val="215349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899" y="1068779"/>
            <a:ext cx="10165278" cy="3139321"/>
          </a:xfrm>
          <a:prstGeom prst="rect">
            <a:avLst/>
          </a:prstGeom>
          <a:noFill/>
        </p:spPr>
        <p:txBody>
          <a:bodyPr wrap="square" rtlCol="0">
            <a:spAutoFit/>
          </a:bodyPr>
          <a:lstStyle/>
          <a:p>
            <a:pPr indent="450850"/>
            <a:r>
              <a:rPr lang="zh-CN" altLang="zh-CN" sz="1800" dirty="0"/>
              <a:t>在本书</a:t>
            </a:r>
            <a:r>
              <a:rPr lang="en-US" altLang="zh-CN" sz="1800" dirty="0"/>
              <a:t>1.3.1</a:t>
            </a:r>
            <a:r>
              <a:rPr lang="zh-CN" altLang="zh-CN" sz="1800" dirty="0"/>
              <a:t>节（通过设计器实现）实例中，在</a:t>
            </a:r>
            <a:r>
              <a:rPr lang="en-US" altLang="zh-CN" sz="1800" dirty="0" err="1"/>
              <a:t>Qt</a:t>
            </a:r>
            <a:r>
              <a:rPr lang="zh-CN" altLang="zh-CN" sz="1800" dirty="0"/>
              <a:t>应用程序的用户界面加入计算圆面积的“计算”按钮后，应用程序并没有响应计算操作。这是因为程序还没有将相应的信号和槽关联起来。因此，为了响应用户的计算面积值的操作，需要将“计算”按钮发送的单击信号</a:t>
            </a:r>
            <a:r>
              <a:rPr lang="en-US" altLang="zh-CN" sz="1800" dirty="0" err="1"/>
              <a:t>QAbstractButton</a:t>
            </a:r>
            <a:r>
              <a:rPr lang="en-US" altLang="zh-CN" sz="1800" dirty="0"/>
              <a:t>:: clicked()</a:t>
            </a:r>
            <a:r>
              <a:rPr lang="zh-CN" altLang="zh-CN" sz="1800" dirty="0"/>
              <a:t>和对话框</a:t>
            </a:r>
            <a:r>
              <a:rPr lang="en-US" altLang="zh-CN" sz="1800" dirty="0" err="1"/>
              <a:t>QDialog</a:t>
            </a:r>
            <a:r>
              <a:rPr lang="zh-CN" altLang="zh-CN" sz="1800" dirty="0"/>
              <a:t>的</a:t>
            </a:r>
            <a:r>
              <a:rPr lang="en-US" altLang="zh-CN" sz="1800" dirty="0"/>
              <a:t>Dialog::</a:t>
            </a:r>
            <a:r>
              <a:rPr lang="en-US" altLang="zh-CN" sz="1800" dirty="0" err="1"/>
              <a:t>on_countBtn_clicked</a:t>
            </a:r>
            <a:r>
              <a:rPr lang="en-US" altLang="zh-CN" sz="1800" dirty="0"/>
              <a:t>()</a:t>
            </a:r>
            <a:r>
              <a:rPr lang="zh-CN" altLang="zh-CN" sz="1800" dirty="0"/>
              <a:t>槽关联起来，可以根据需要在槽函数中进行相应的操作。类似地，改变文本编辑框内容信号</a:t>
            </a:r>
            <a:r>
              <a:rPr lang="en-US" altLang="zh-CN" sz="1800" dirty="0" err="1"/>
              <a:t>QLineEdit</a:t>
            </a:r>
            <a:r>
              <a:rPr lang="en-US" altLang="zh-CN" sz="1800" dirty="0"/>
              <a:t>:: </a:t>
            </a:r>
            <a:r>
              <a:rPr lang="en-US" altLang="zh-CN" sz="1800" dirty="0" err="1"/>
              <a:t>textChanged</a:t>
            </a:r>
            <a:r>
              <a:rPr lang="en-US" altLang="zh-CN" sz="1800" dirty="0"/>
              <a:t>(</a:t>
            </a:r>
            <a:r>
              <a:rPr lang="en-US" altLang="zh-CN" sz="1800" dirty="0" err="1"/>
              <a:t>QString</a:t>
            </a:r>
            <a:r>
              <a:rPr lang="en-US" altLang="zh-CN" sz="1800" dirty="0"/>
              <a:t>)</a:t>
            </a:r>
            <a:r>
              <a:rPr lang="zh-CN" altLang="zh-CN" sz="1800" dirty="0"/>
              <a:t>产生后与对话框</a:t>
            </a:r>
            <a:r>
              <a:rPr lang="en-US" altLang="zh-CN" sz="1800" dirty="0" err="1"/>
              <a:t>QDialog</a:t>
            </a:r>
            <a:r>
              <a:rPr lang="zh-CN" altLang="zh-CN" sz="1800" dirty="0"/>
              <a:t>的</a:t>
            </a:r>
            <a:r>
              <a:rPr lang="en-US" altLang="zh-CN" sz="1800" dirty="0"/>
              <a:t>Dialog::on_ </a:t>
            </a:r>
            <a:r>
              <a:rPr lang="en-US" altLang="zh-CN" sz="1800" dirty="0" err="1"/>
              <a:t>radiusLineEdit_textChanged</a:t>
            </a:r>
            <a:r>
              <a:rPr lang="en-US" altLang="zh-CN" sz="1800" dirty="0"/>
              <a:t> (</a:t>
            </a:r>
            <a:r>
              <a:rPr lang="en-US" altLang="zh-CN" sz="1800" dirty="0" err="1"/>
              <a:t>const</a:t>
            </a:r>
            <a:r>
              <a:rPr lang="en-US" altLang="zh-CN" sz="1800" dirty="0"/>
              <a:t> </a:t>
            </a:r>
            <a:r>
              <a:rPr lang="en-US" altLang="zh-CN" sz="1800" dirty="0" err="1"/>
              <a:t>QString</a:t>
            </a:r>
            <a:r>
              <a:rPr lang="en-US" altLang="zh-CN" sz="1800" dirty="0"/>
              <a:t> &amp;arg1)</a:t>
            </a:r>
            <a:r>
              <a:rPr lang="zh-CN" altLang="zh-CN" sz="1800" dirty="0"/>
              <a:t>槽关联起来。</a:t>
            </a:r>
          </a:p>
          <a:p>
            <a:pPr indent="450850"/>
            <a:r>
              <a:rPr lang="zh-CN" altLang="zh-CN" sz="1800" dirty="0"/>
              <a:t>在本书</a:t>
            </a:r>
            <a:r>
              <a:rPr lang="en-US" altLang="zh-CN" sz="1800" dirty="0"/>
              <a:t>1.3.2</a:t>
            </a:r>
            <a:r>
              <a:rPr lang="zh-CN" altLang="zh-CN" sz="1800" dirty="0"/>
              <a:t>节（通过编写代码实现）实例中，将“显示对应圆的面积”按钮发送的单击信号</a:t>
            </a:r>
            <a:r>
              <a:rPr lang="en-US" altLang="zh-CN" sz="1800" dirty="0" err="1"/>
              <a:t>QAbstractButton</a:t>
            </a:r>
            <a:r>
              <a:rPr lang="en-US" altLang="zh-CN" sz="1800" dirty="0"/>
              <a:t>::clicked()</a:t>
            </a:r>
            <a:r>
              <a:rPr lang="zh-CN" altLang="zh-CN" sz="1800" dirty="0"/>
              <a:t>和对话框</a:t>
            </a:r>
            <a:r>
              <a:rPr lang="en-US" altLang="zh-CN" sz="1800" dirty="0" err="1"/>
              <a:t>QDialog</a:t>
            </a:r>
            <a:r>
              <a:rPr lang="zh-CN" altLang="zh-CN" sz="1800" dirty="0"/>
              <a:t>的</a:t>
            </a:r>
            <a:r>
              <a:rPr lang="en-US" altLang="zh-CN" sz="1800" dirty="0"/>
              <a:t>Dialog::</a:t>
            </a:r>
            <a:r>
              <a:rPr lang="en-US" altLang="zh-CN" sz="1800" dirty="0" err="1"/>
              <a:t>showArea</a:t>
            </a:r>
            <a:r>
              <a:rPr lang="en-US" altLang="zh-CN" sz="1800" dirty="0"/>
              <a:t>()</a:t>
            </a:r>
            <a:r>
              <a:rPr lang="zh-CN" altLang="zh-CN" sz="1800" dirty="0"/>
              <a:t>槽关联起来。类似地，改变文本编辑框内容信号</a:t>
            </a:r>
            <a:r>
              <a:rPr lang="en-US" altLang="zh-CN" sz="1800" dirty="0" err="1"/>
              <a:t>QLineEdit</a:t>
            </a:r>
            <a:r>
              <a:rPr lang="en-US" altLang="zh-CN" sz="1800" dirty="0"/>
              <a:t>::</a:t>
            </a:r>
            <a:r>
              <a:rPr lang="en-US" altLang="zh-CN" sz="1800" dirty="0" err="1"/>
              <a:t>textChanged</a:t>
            </a:r>
            <a:r>
              <a:rPr lang="en-US" altLang="zh-CN" sz="1800" dirty="0"/>
              <a:t>(</a:t>
            </a:r>
            <a:r>
              <a:rPr lang="en-US" altLang="zh-CN" sz="1800" dirty="0" err="1"/>
              <a:t>QString</a:t>
            </a:r>
            <a:r>
              <a:rPr lang="en-US" altLang="zh-CN" sz="1800" dirty="0"/>
              <a:t>)</a:t>
            </a:r>
            <a:r>
              <a:rPr lang="zh-CN" altLang="zh-CN" sz="1800" dirty="0"/>
              <a:t>产生后也与对话框</a:t>
            </a:r>
            <a:r>
              <a:rPr lang="en-US" altLang="zh-CN" sz="1800" dirty="0" err="1"/>
              <a:t>QDialog</a:t>
            </a:r>
            <a:r>
              <a:rPr lang="zh-CN" altLang="zh-CN" sz="1800" dirty="0"/>
              <a:t>的</a:t>
            </a:r>
            <a:r>
              <a:rPr lang="en-US" altLang="zh-CN" sz="1800" dirty="0"/>
              <a:t>Dialog::</a:t>
            </a:r>
            <a:r>
              <a:rPr lang="en-US" altLang="zh-CN" sz="1800" dirty="0" err="1"/>
              <a:t>showArea</a:t>
            </a:r>
            <a:r>
              <a:rPr lang="en-US" altLang="zh-CN" sz="1800" dirty="0"/>
              <a:t>()</a:t>
            </a:r>
            <a:r>
              <a:rPr lang="zh-CN" altLang="zh-CN" sz="1800" dirty="0"/>
              <a:t>槽关联起来。</a:t>
            </a:r>
          </a:p>
          <a:p>
            <a:pPr indent="450850"/>
            <a:r>
              <a:rPr lang="en-US" altLang="zh-CN" sz="1800" dirty="0"/>
              <a:t>SIGNAL()</a:t>
            </a:r>
            <a:r>
              <a:rPr lang="zh-CN" altLang="zh-CN" sz="1800" dirty="0"/>
              <a:t>和</a:t>
            </a:r>
            <a:r>
              <a:rPr lang="en-US" altLang="zh-CN" sz="1800" dirty="0"/>
              <a:t>SLOT()</a:t>
            </a:r>
            <a:r>
              <a:rPr lang="zh-CN" altLang="zh-CN" sz="1800" dirty="0"/>
              <a:t>是</a:t>
            </a:r>
            <a:r>
              <a:rPr lang="en-US" altLang="zh-CN" sz="1800" dirty="0" err="1"/>
              <a:t>Qt</a:t>
            </a:r>
            <a:r>
              <a:rPr lang="zh-CN" altLang="zh-CN" sz="1800" dirty="0"/>
              <a:t>定义的两个宏，它们返回其参数的</a:t>
            </a:r>
            <a:r>
              <a:rPr lang="en-US" altLang="zh-CN" sz="1800" dirty="0"/>
              <a:t>C</a:t>
            </a:r>
            <a:r>
              <a:rPr lang="zh-CN" altLang="zh-CN" sz="1800" dirty="0"/>
              <a:t>语言风格的字符串（</a:t>
            </a:r>
            <a:r>
              <a:rPr lang="en-US" altLang="zh-CN" sz="1800" dirty="0" err="1"/>
              <a:t>const</a:t>
            </a:r>
            <a:r>
              <a:rPr lang="en-US" altLang="zh-CN" sz="1800" dirty="0"/>
              <a:t> char*</a:t>
            </a:r>
            <a:r>
              <a:rPr lang="zh-CN" altLang="zh-CN" sz="1800" dirty="0"/>
              <a:t>）。因此，下面关联信号和槽的两个语句是等同的</a:t>
            </a:r>
            <a:r>
              <a:rPr lang="zh-CN" altLang="zh-CN" sz="1800" dirty="0" smtClean="0"/>
              <a:t>：</a:t>
            </a:r>
            <a:endParaRPr lang="zh-CN" altLang="zh-CN" sz="1800" dirty="0"/>
          </a:p>
        </p:txBody>
      </p:sp>
      <p:sp>
        <p:nvSpPr>
          <p:cNvPr id="3" name="圆角矩形 2"/>
          <p:cNvSpPr/>
          <p:nvPr/>
        </p:nvSpPr>
        <p:spPr>
          <a:xfrm>
            <a:off x="1533299" y="4318838"/>
            <a:ext cx="8750732" cy="681038"/>
          </a:xfrm>
          <a:prstGeom prst="roundRect">
            <a:avLst/>
          </a:prstGeom>
          <a:solidFill>
            <a:srgbClr val="DDDDDD"/>
          </a:solidFill>
        </p:spPr>
        <p:txBody>
          <a:bodyPr wrap="square">
            <a:spAutoFit/>
          </a:bodyPr>
          <a:lstStyle/>
          <a:p>
            <a:r>
              <a:rPr lang="en-US" altLang="zh-CN" dirty="0"/>
              <a:t>connect(</a:t>
            </a:r>
            <a:r>
              <a:rPr lang="en-US" altLang="zh-CN" dirty="0" err="1"/>
              <a:t>button,SIGNAL</a:t>
            </a:r>
            <a:r>
              <a:rPr lang="en-US" altLang="zh-CN" dirty="0"/>
              <a:t>(clicked()),</a:t>
            </a:r>
            <a:r>
              <a:rPr lang="en-US" altLang="zh-CN" dirty="0" err="1"/>
              <a:t>this,SLOT</a:t>
            </a:r>
            <a:r>
              <a:rPr lang="en-US" altLang="zh-CN" dirty="0"/>
              <a:t>(</a:t>
            </a:r>
            <a:r>
              <a:rPr lang="en-US" altLang="zh-CN" dirty="0" err="1"/>
              <a:t>showArea</a:t>
            </a:r>
            <a:r>
              <a:rPr lang="en-US" altLang="zh-CN" dirty="0"/>
              <a:t>()));</a:t>
            </a:r>
            <a:endParaRPr lang="zh-CN" altLang="zh-CN" dirty="0"/>
          </a:p>
          <a:p>
            <a:r>
              <a:rPr lang="en-US" altLang="zh-CN" dirty="0"/>
              <a:t>connect(button, "clicked()",this, "</a:t>
            </a:r>
            <a:r>
              <a:rPr lang="en-US" altLang="zh-CN" dirty="0" err="1"/>
              <a:t>showArea</a:t>
            </a:r>
            <a:r>
              <a:rPr lang="en-US" altLang="zh-CN" dirty="0"/>
              <a:t>()");</a:t>
            </a:r>
            <a:endParaRPr lang="zh-CN" altLang="zh-CN" dirty="0"/>
          </a:p>
        </p:txBody>
      </p:sp>
      <p:sp>
        <p:nvSpPr>
          <p:cNvPr id="4" name="矩形 3"/>
          <p:cNvSpPr/>
          <p:nvPr/>
        </p:nvSpPr>
        <p:spPr>
          <a:xfrm>
            <a:off x="840419" y="281405"/>
            <a:ext cx="4033476" cy="461665"/>
          </a:xfrm>
          <a:prstGeom prst="rect">
            <a:avLst/>
          </a:prstGeom>
        </p:spPr>
        <p:txBody>
          <a:bodyPr wrap="none">
            <a:spAutoFit/>
          </a:bodyPr>
          <a:lstStyle/>
          <a:p>
            <a:r>
              <a:rPr lang="en-US" altLang="zh-CN" sz="2400" b="1" dirty="0"/>
              <a:t>1</a:t>
            </a:r>
            <a:r>
              <a:rPr lang="zh-CN" altLang="zh-CN" sz="2400" b="1" dirty="0"/>
              <a:t>．信号与槽机制的连接方式</a:t>
            </a:r>
          </a:p>
        </p:txBody>
      </p:sp>
    </p:spTree>
    <p:extLst>
      <p:ext uri="{BB962C8B-B14F-4D97-AF65-F5344CB8AC3E}">
        <p14:creationId xmlns:p14="http://schemas.microsoft.com/office/powerpoint/2010/main" val="1217152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3417923" cy="461665"/>
          </a:xfrm>
          <a:prstGeom prst="rect">
            <a:avLst/>
          </a:prstGeom>
        </p:spPr>
        <p:txBody>
          <a:bodyPr wrap="none">
            <a:spAutoFit/>
          </a:bodyPr>
          <a:lstStyle/>
          <a:p>
            <a:r>
              <a:rPr lang="en-US" altLang="zh-CN" sz="2400" b="1" dirty="0"/>
              <a:t>2</a:t>
            </a:r>
            <a:r>
              <a:rPr lang="zh-CN" altLang="zh-CN" sz="2400" b="1" dirty="0"/>
              <a:t>．信号与槽机制的优点</a:t>
            </a:r>
          </a:p>
        </p:txBody>
      </p:sp>
      <p:sp>
        <p:nvSpPr>
          <p:cNvPr id="3" name="TextBox 2"/>
          <p:cNvSpPr txBox="1"/>
          <p:nvPr/>
        </p:nvSpPr>
        <p:spPr>
          <a:xfrm>
            <a:off x="926275" y="1009403"/>
            <a:ext cx="10034650" cy="3831818"/>
          </a:xfrm>
          <a:prstGeom prst="rect">
            <a:avLst/>
          </a:prstGeom>
          <a:noFill/>
        </p:spPr>
        <p:txBody>
          <a:bodyPr wrap="square" rtlCol="0">
            <a:spAutoFit/>
          </a:bodyPr>
          <a:lstStyle/>
          <a:p>
            <a:pPr indent="450850">
              <a:lnSpc>
                <a:spcPct val="150000"/>
              </a:lnSpc>
            </a:pPr>
            <a:r>
              <a:rPr lang="zh-CN" altLang="zh-CN" sz="1800" dirty="0"/>
              <a:t>（</a:t>
            </a:r>
            <a:r>
              <a:rPr lang="en-US" altLang="zh-CN" sz="1800" dirty="0"/>
              <a:t>1</a:t>
            </a:r>
            <a:r>
              <a:rPr lang="zh-CN" altLang="zh-CN" sz="1800" dirty="0"/>
              <a:t>）</a:t>
            </a:r>
            <a:r>
              <a:rPr lang="zh-CN" altLang="zh-CN" sz="1800" b="1" dirty="0"/>
              <a:t>类型安全。</a:t>
            </a:r>
            <a:r>
              <a:rPr lang="zh-CN" altLang="zh-CN" sz="1800" dirty="0"/>
              <a:t>需要关联的信号和槽的签名必须是等同的，即信号的参数类型和参数个数与接收该信号的槽的参数类型和参数个数相同。不过，一个槽的参数个数是可以少于信号的参数个数的，但缺少的参数必须是信号参数的最后一个或几个参数。如果信号和槽的签名不符，编译器就会报错。</a:t>
            </a:r>
          </a:p>
          <a:p>
            <a:pPr indent="450850">
              <a:lnSpc>
                <a:spcPct val="150000"/>
              </a:lnSpc>
            </a:pPr>
            <a:r>
              <a:rPr lang="zh-CN" altLang="zh-CN" sz="1800" dirty="0"/>
              <a:t>（</a:t>
            </a:r>
            <a:r>
              <a:rPr lang="en-US" altLang="zh-CN" sz="1800" dirty="0"/>
              <a:t>2</a:t>
            </a:r>
            <a:r>
              <a:rPr lang="zh-CN" altLang="zh-CN" sz="1800" dirty="0"/>
              <a:t>）</a:t>
            </a:r>
            <a:r>
              <a:rPr lang="zh-CN" altLang="zh-CN" sz="1800" b="1" dirty="0"/>
              <a:t>松散耦合。</a:t>
            </a:r>
            <a:r>
              <a:rPr lang="zh-CN" altLang="zh-CN" sz="1800" dirty="0"/>
              <a:t>信号和槽机制减弱了</a:t>
            </a:r>
            <a:r>
              <a:rPr lang="en-US" altLang="zh-CN" sz="1800" dirty="0" err="1"/>
              <a:t>Qt</a:t>
            </a:r>
            <a:r>
              <a:rPr lang="zh-CN" altLang="zh-CN" sz="1800" dirty="0"/>
              <a:t>对象的耦合度。激发信号的</a:t>
            </a:r>
            <a:r>
              <a:rPr lang="en-US" altLang="zh-CN" sz="1800" dirty="0" err="1"/>
              <a:t>Qt</a:t>
            </a:r>
            <a:r>
              <a:rPr lang="zh-CN" altLang="zh-CN" sz="1800" dirty="0"/>
              <a:t>对象无须知道是哪个对象的哪个槽需要接收它发出的信号，它只需做的是在适当的时间发送适当的信号就可以了，而不需要知道也不关心它的信号有没有被接收到，更不需要知道是哪个对象的哪个槽接收到了信号。同样，对象的槽也不知道是哪些信号关联了自己，而一旦关联信号和槽，</a:t>
            </a:r>
            <a:r>
              <a:rPr lang="en-US" altLang="zh-CN" sz="1800" dirty="0" err="1"/>
              <a:t>Qt</a:t>
            </a:r>
            <a:r>
              <a:rPr lang="zh-CN" altLang="zh-CN" sz="1800" dirty="0"/>
              <a:t>就保证了适合的槽得到了调用。即使关联的对象在运行时被删除，应用程序也不会崩溃</a:t>
            </a:r>
            <a:r>
              <a:rPr lang="zh-CN" altLang="zh-CN" sz="1800" dirty="0" smtClean="0"/>
              <a:t>。</a:t>
            </a:r>
            <a:endParaRPr lang="zh-CN" altLang="zh-CN" sz="1800" dirty="0"/>
          </a:p>
        </p:txBody>
      </p:sp>
    </p:spTree>
    <p:extLst>
      <p:ext uri="{BB962C8B-B14F-4D97-AF65-F5344CB8AC3E}">
        <p14:creationId xmlns:p14="http://schemas.microsoft.com/office/powerpoint/2010/main" val="3275264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3417923" cy="461665"/>
          </a:xfrm>
          <a:prstGeom prst="rect">
            <a:avLst/>
          </a:prstGeom>
        </p:spPr>
        <p:txBody>
          <a:bodyPr wrap="none">
            <a:spAutoFit/>
          </a:bodyPr>
          <a:lstStyle/>
          <a:p>
            <a:r>
              <a:rPr lang="en-US" altLang="zh-CN" sz="2400" b="1" dirty="0"/>
              <a:t>3</a:t>
            </a:r>
            <a:r>
              <a:rPr lang="zh-CN" altLang="zh-CN" sz="2400" b="1" dirty="0"/>
              <a:t>．信号与槽机制的效率</a:t>
            </a:r>
          </a:p>
        </p:txBody>
      </p:sp>
      <p:sp>
        <p:nvSpPr>
          <p:cNvPr id="3" name="TextBox 2"/>
          <p:cNvSpPr txBox="1"/>
          <p:nvPr/>
        </p:nvSpPr>
        <p:spPr>
          <a:xfrm>
            <a:off x="938151" y="997527"/>
            <a:ext cx="9975272" cy="3000821"/>
          </a:xfrm>
          <a:prstGeom prst="rect">
            <a:avLst/>
          </a:prstGeom>
          <a:noFill/>
        </p:spPr>
        <p:txBody>
          <a:bodyPr wrap="square" rtlCol="0">
            <a:spAutoFit/>
          </a:bodyPr>
          <a:lstStyle/>
          <a:p>
            <a:pPr indent="450850">
              <a:lnSpc>
                <a:spcPct val="150000"/>
              </a:lnSpc>
            </a:pPr>
            <a:r>
              <a:rPr lang="zh-CN" altLang="zh-CN" sz="1800" dirty="0"/>
              <a:t>信号和槽机制增强了对象间通信的灵活性，然而，这也损失了一些性能。同回调函数相比，信号和槽机制运行速度有些慢。通常，通过传递一个信号来调用槽函数会比直接调用非虚函数的运行速度慢</a:t>
            </a:r>
            <a:r>
              <a:rPr lang="en-US" altLang="zh-CN" sz="1800" dirty="0"/>
              <a:t>10</a:t>
            </a:r>
            <a:r>
              <a:rPr lang="zh-CN" altLang="zh-CN" sz="1800" dirty="0"/>
              <a:t>倍。主要原因如下。</a:t>
            </a:r>
          </a:p>
          <a:p>
            <a:pPr indent="450850">
              <a:lnSpc>
                <a:spcPct val="150000"/>
              </a:lnSpc>
            </a:pPr>
            <a:r>
              <a:rPr lang="zh-CN" altLang="zh-CN" sz="1800" dirty="0"/>
              <a:t>（</a:t>
            </a:r>
            <a:r>
              <a:rPr lang="en-US" altLang="zh-CN" sz="1800" dirty="0"/>
              <a:t>1</a:t>
            </a:r>
            <a:r>
              <a:rPr lang="zh-CN" altLang="zh-CN" sz="1800" dirty="0"/>
              <a:t>）需要定位接收信号的对象。</a:t>
            </a:r>
          </a:p>
          <a:p>
            <a:pPr indent="450850">
              <a:lnSpc>
                <a:spcPct val="150000"/>
              </a:lnSpc>
            </a:pPr>
            <a:r>
              <a:rPr lang="zh-CN" altLang="zh-CN" sz="1800" dirty="0"/>
              <a:t>（</a:t>
            </a:r>
            <a:r>
              <a:rPr lang="en-US" altLang="zh-CN" sz="1800" dirty="0"/>
              <a:t>2</a:t>
            </a:r>
            <a:r>
              <a:rPr lang="zh-CN" altLang="zh-CN" sz="1800" dirty="0"/>
              <a:t>）安全地遍历所有的关联（如一个信号关联多个槽的情况）。</a:t>
            </a:r>
          </a:p>
          <a:p>
            <a:pPr indent="450850">
              <a:lnSpc>
                <a:spcPct val="150000"/>
              </a:lnSpc>
            </a:pPr>
            <a:r>
              <a:rPr lang="zh-CN" altLang="zh-CN" sz="1800" dirty="0"/>
              <a:t>（</a:t>
            </a:r>
            <a:r>
              <a:rPr lang="en-US" altLang="zh-CN" sz="1800" dirty="0"/>
              <a:t>3</a:t>
            </a:r>
            <a:r>
              <a:rPr lang="zh-CN" altLang="zh-CN" sz="1800" dirty="0"/>
              <a:t>）编组（</a:t>
            </a:r>
            <a:r>
              <a:rPr lang="en-US" altLang="zh-CN" sz="1800" dirty="0"/>
              <a:t>marshal</a:t>
            </a:r>
            <a:r>
              <a:rPr lang="zh-CN" altLang="zh-CN" sz="1800" dirty="0"/>
              <a:t>）</a:t>
            </a:r>
            <a:r>
              <a:rPr lang="en-US" altLang="zh-CN" sz="1800" dirty="0"/>
              <a:t>/</a:t>
            </a:r>
            <a:r>
              <a:rPr lang="zh-CN" altLang="zh-CN" sz="1800" dirty="0"/>
              <a:t>解组（</a:t>
            </a:r>
            <a:r>
              <a:rPr lang="en-US" altLang="zh-CN" sz="1800" dirty="0" err="1"/>
              <a:t>unmarshal</a:t>
            </a:r>
            <a:r>
              <a:rPr lang="zh-CN" altLang="zh-CN" sz="1800" dirty="0"/>
              <a:t>）传递的参数。</a:t>
            </a:r>
          </a:p>
          <a:p>
            <a:pPr indent="450850">
              <a:lnSpc>
                <a:spcPct val="150000"/>
              </a:lnSpc>
            </a:pPr>
            <a:r>
              <a:rPr lang="zh-CN" altLang="zh-CN" sz="1800" dirty="0"/>
              <a:t>（</a:t>
            </a:r>
            <a:r>
              <a:rPr lang="en-US" altLang="zh-CN" sz="1800" dirty="0"/>
              <a:t>4</a:t>
            </a:r>
            <a:r>
              <a:rPr lang="zh-CN" altLang="zh-CN" sz="1800" dirty="0"/>
              <a:t>）在多线程时，信号可能需要排队等待</a:t>
            </a:r>
            <a:r>
              <a:rPr lang="zh-CN" altLang="zh-CN" sz="1800" dirty="0" smtClean="0"/>
              <a:t>。</a:t>
            </a:r>
            <a:endParaRPr lang="zh-CN" altLang="zh-CN" sz="1800" dirty="0"/>
          </a:p>
        </p:txBody>
      </p:sp>
    </p:spTree>
    <p:extLst>
      <p:ext uri="{BB962C8B-B14F-4D97-AF65-F5344CB8AC3E}">
        <p14:creationId xmlns:p14="http://schemas.microsoft.com/office/powerpoint/2010/main" val="3980772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494201" y="216474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5007532" y="190427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636701" y="226070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9737" y="1335046"/>
            <a:ext cx="939645" cy="1112796"/>
          </a:xfrm>
          <a:prstGeom prst="rect">
            <a:avLst/>
          </a:prstGeom>
        </p:spPr>
      </p:pic>
      <p:sp>
        <p:nvSpPr>
          <p:cNvPr id="25" name="TextBox 5"/>
          <p:cNvSpPr txBox="1"/>
          <p:nvPr/>
        </p:nvSpPr>
        <p:spPr>
          <a:xfrm>
            <a:off x="5007532" y="4163393"/>
            <a:ext cx="2865809" cy="518595"/>
          </a:xfrm>
          <a:prstGeom prst="rect">
            <a:avLst/>
          </a:prstGeom>
          <a:noFill/>
        </p:spPr>
        <p:txBody>
          <a:bodyPr wrap="square" lIns="86863" tIns="43430" rIns="86863" bIns="43430" rtlCol="0">
            <a:spAutoFit/>
          </a:bodyPr>
          <a:lstStyle/>
          <a:p>
            <a:r>
              <a:rPr lang="en-US" altLang="zh-CN" sz="2800" b="1" dirty="0" err="1"/>
              <a:t>Qt</a:t>
            </a:r>
            <a:r>
              <a:rPr lang="en-US" altLang="zh-CN" sz="2800" b="1" dirty="0"/>
              <a:t> 5</a:t>
            </a:r>
            <a:r>
              <a:rPr lang="zh-CN" altLang="zh-CN" sz="2800" b="1" dirty="0"/>
              <a:t>元对象系统</a:t>
            </a:r>
          </a:p>
        </p:txBody>
      </p:sp>
    </p:spTree>
    <p:extLst>
      <p:ext uri="{BB962C8B-B14F-4D97-AF65-F5344CB8AC3E}">
        <p14:creationId xmlns:p14="http://schemas.microsoft.com/office/powerpoint/2010/main" val="164371628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274982" cy="461665"/>
          </a:xfrm>
          <a:prstGeom prst="rect">
            <a:avLst/>
          </a:prstGeom>
        </p:spPr>
        <p:txBody>
          <a:bodyPr wrap="none">
            <a:spAutoFit/>
          </a:bodyPr>
          <a:lstStyle/>
          <a:p>
            <a:r>
              <a:rPr lang="en-US" altLang="zh-CN" sz="2400" b="1" dirty="0" err="1"/>
              <a:t>Qt</a:t>
            </a:r>
            <a:r>
              <a:rPr lang="en-US" altLang="zh-CN" sz="2400" b="1" dirty="0"/>
              <a:t> 5</a:t>
            </a:r>
            <a:r>
              <a:rPr lang="zh-CN" altLang="zh-CN" sz="2400" b="1" dirty="0"/>
              <a:t>元对象系统</a:t>
            </a:r>
          </a:p>
        </p:txBody>
      </p:sp>
      <p:sp>
        <p:nvSpPr>
          <p:cNvPr id="3" name="TextBox 2"/>
          <p:cNvSpPr txBox="1"/>
          <p:nvPr/>
        </p:nvSpPr>
        <p:spPr>
          <a:xfrm>
            <a:off x="840419" y="1056904"/>
            <a:ext cx="10084880" cy="3416320"/>
          </a:xfrm>
          <a:prstGeom prst="rect">
            <a:avLst/>
          </a:prstGeom>
          <a:noFill/>
        </p:spPr>
        <p:txBody>
          <a:bodyPr wrap="square" rtlCol="0">
            <a:spAutoFit/>
          </a:bodyPr>
          <a:lstStyle/>
          <a:p>
            <a:pPr indent="450850">
              <a:lnSpc>
                <a:spcPct val="150000"/>
              </a:lnSpc>
            </a:pPr>
            <a:r>
              <a:rPr lang="en-US" altLang="zh-CN" sz="1800" dirty="0" err="1"/>
              <a:t>Qt</a:t>
            </a:r>
            <a:r>
              <a:rPr lang="en-US" altLang="zh-CN" sz="1800" dirty="0"/>
              <a:t> 5</a:t>
            </a:r>
            <a:r>
              <a:rPr lang="zh-CN" altLang="zh-CN" sz="1800" dirty="0"/>
              <a:t>元对象系统提供了对象间的通信机制（信号和槽）、运行时类型信息和动态属性系统的支持，是标准</a:t>
            </a:r>
            <a:r>
              <a:rPr lang="en-US" altLang="zh-CN" sz="1800" dirty="0"/>
              <a:t>C++</a:t>
            </a:r>
            <a:r>
              <a:rPr lang="zh-CN" altLang="zh-CN" sz="1800" dirty="0"/>
              <a:t>的一个扩展，它使</a:t>
            </a:r>
            <a:r>
              <a:rPr lang="en-US" altLang="zh-CN" sz="1800" dirty="0" err="1"/>
              <a:t>Qt</a:t>
            </a:r>
            <a:r>
              <a:rPr lang="zh-CN" altLang="zh-CN" sz="1800" dirty="0"/>
              <a:t>能够更好地实现</a:t>
            </a:r>
            <a:r>
              <a:rPr lang="en-US" altLang="zh-CN" sz="1800" dirty="0"/>
              <a:t>GUI</a:t>
            </a:r>
            <a:r>
              <a:rPr lang="zh-CN" altLang="zh-CN" sz="1800" dirty="0"/>
              <a:t>图形用户界面编程。</a:t>
            </a:r>
            <a:r>
              <a:rPr lang="en-US" altLang="zh-CN" sz="1800" dirty="0" err="1"/>
              <a:t>Qt</a:t>
            </a:r>
            <a:r>
              <a:rPr lang="en-US" altLang="zh-CN" sz="1800" dirty="0"/>
              <a:t> 5</a:t>
            </a:r>
            <a:r>
              <a:rPr lang="zh-CN" altLang="zh-CN" sz="1800" dirty="0"/>
              <a:t>的元对象系统不支持</a:t>
            </a:r>
            <a:r>
              <a:rPr lang="en-US" altLang="zh-CN" sz="1800" dirty="0"/>
              <a:t>C++</a:t>
            </a:r>
            <a:r>
              <a:rPr lang="zh-CN" altLang="zh-CN" sz="1800" dirty="0"/>
              <a:t>模板，尽管该模板扩展了标准</a:t>
            </a:r>
            <a:r>
              <a:rPr lang="en-US" altLang="zh-CN" sz="1800" dirty="0"/>
              <a:t>C++</a:t>
            </a:r>
            <a:r>
              <a:rPr lang="zh-CN" altLang="zh-CN" sz="1800" dirty="0"/>
              <a:t>的功能。但是，元对象系统提供了模板无法提供的一些特性。</a:t>
            </a:r>
            <a:r>
              <a:rPr lang="en-US" altLang="zh-CN" sz="1800" dirty="0" err="1"/>
              <a:t>Qt</a:t>
            </a:r>
            <a:r>
              <a:rPr lang="en-US" altLang="zh-CN" sz="1800" dirty="0"/>
              <a:t> 5</a:t>
            </a:r>
            <a:r>
              <a:rPr lang="zh-CN" altLang="zh-CN" sz="1800" dirty="0"/>
              <a:t>元对象系统基于以下三个事实。</a:t>
            </a:r>
          </a:p>
          <a:p>
            <a:pPr indent="450850">
              <a:lnSpc>
                <a:spcPct val="150000"/>
              </a:lnSpc>
            </a:pPr>
            <a:r>
              <a:rPr lang="zh-CN" altLang="zh-CN" sz="1800" dirty="0"/>
              <a:t>（</a:t>
            </a:r>
            <a:r>
              <a:rPr lang="en-US" altLang="zh-CN" sz="1800" dirty="0"/>
              <a:t>1</a:t>
            </a:r>
            <a:r>
              <a:rPr lang="zh-CN" altLang="zh-CN" sz="1800" dirty="0"/>
              <a:t>）基类</a:t>
            </a:r>
            <a:r>
              <a:rPr lang="en-US" altLang="zh-CN" sz="1800" dirty="0" err="1"/>
              <a:t>QObject</a:t>
            </a:r>
            <a:r>
              <a:rPr lang="zh-CN" altLang="zh-CN" sz="1800" dirty="0"/>
              <a:t>：任何需要使用元对象系统功能的类必须继承自</a:t>
            </a:r>
            <a:r>
              <a:rPr lang="en-US" altLang="zh-CN" sz="1800" dirty="0" err="1"/>
              <a:t>QObject</a:t>
            </a:r>
            <a:r>
              <a:rPr lang="zh-CN" altLang="zh-CN" sz="1800" dirty="0"/>
              <a:t>。</a:t>
            </a:r>
          </a:p>
          <a:p>
            <a:pPr indent="450850">
              <a:lnSpc>
                <a:spcPct val="150000"/>
              </a:lnSpc>
            </a:pPr>
            <a:r>
              <a:rPr lang="zh-CN" altLang="zh-CN" sz="1800" dirty="0"/>
              <a:t>（</a:t>
            </a:r>
            <a:r>
              <a:rPr lang="en-US" altLang="zh-CN" sz="1800" dirty="0"/>
              <a:t>2</a:t>
            </a:r>
            <a:r>
              <a:rPr lang="zh-CN" altLang="zh-CN" sz="1800" dirty="0"/>
              <a:t>）</a:t>
            </a:r>
            <a:r>
              <a:rPr lang="en-US" altLang="zh-CN" sz="1800" dirty="0"/>
              <a:t>Q_OBJECT</a:t>
            </a:r>
            <a:r>
              <a:rPr lang="zh-CN" altLang="zh-CN" sz="1800" dirty="0"/>
              <a:t>宏：</a:t>
            </a:r>
            <a:r>
              <a:rPr lang="en-US" altLang="zh-CN" sz="1800" dirty="0"/>
              <a:t>Q_OBJECT</a:t>
            </a:r>
            <a:r>
              <a:rPr lang="zh-CN" altLang="zh-CN" sz="1800" dirty="0"/>
              <a:t>宏必须出现在类的私有声明区中，用于启动元对象的特性。</a:t>
            </a:r>
          </a:p>
          <a:p>
            <a:pPr indent="450850">
              <a:lnSpc>
                <a:spcPct val="150000"/>
              </a:lnSpc>
            </a:pPr>
            <a:r>
              <a:rPr lang="zh-CN" altLang="zh-CN" sz="1800" dirty="0"/>
              <a:t>（</a:t>
            </a:r>
            <a:r>
              <a:rPr lang="en-US" altLang="zh-CN" sz="1800" dirty="0"/>
              <a:t>3</a:t>
            </a:r>
            <a:r>
              <a:rPr lang="zh-CN" altLang="zh-CN" sz="1800" dirty="0"/>
              <a:t>）元对象编译器（</a:t>
            </a:r>
            <a:r>
              <a:rPr lang="en-US" altLang="zh-CN" sz="1800" dirty="0"/>
              <a:t>Meta-Object Compiler</a:t>
            </a:r>
            <a:r>
              <a:rPr lang="zh-CN" altLang="zh-CN" sz="1800" dirty="0"/>
              <a:t>，</a:t>
            </a:r>
            <a:r>
              <a:rPr lang="en-US" altLang="zh-CN" sz="1800" dirty="0" err="1"/>
              <a:t>moc</a:t>
            </a:r>
            <a:r>
              <a:rPr lang="zh-CN" altLang="zh-CN" sz="1800" dirty="0"/>
              <a:t>）：为</a:t>
            </a:r>
            <a:r>
              <a:rPr lang="en-US" altLang="zh-CN" sz="1800" dirty="0" err="1"/>
              <a:t>QObject</a:t>
            </a:r>
            <a:r>
              <a:rPr lang="zh-CN" altLang="zh-CN" sz="1800" dirty="0"/>
              <a:t>子类实现元对象特性提供必要的代码实现</a:t>
            </a:r>
            <a:r>
              <a:rPr lang="zh-CN" altLang="zh-CN" sz="1800" dirty="0" smtClean="0"/>
              <a:t>。</a:t>
            </a:r>
            <a:endParaRPr lang="zh-CN" altLang="zh-CN" sz="1800" dirty="0"/>
          </a:p>
        </p:txBody>
      </p:sp>
    </p:spTree>
    <p:extLst>
      <p:ext uri="{BB962C8B-B14F-4D97-AF65-F5344CB8AC3E}">
        <p14:creationId xmlns:p14="http://schemas.microsoft.com/office/powerpoint/2010/main" val="96780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494201" y="216474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5007532" y="190427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636701" y="226070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9737" y="1335046"/>
            <a:ext cx="939645" cy="1112796"/>
          </a:xfrm>
          <a:prstGeom prst="rect">
            <a:avLst/>
          </a:prstGeom>
        </p:spPr>
      </p:pic>
      <p:sp>
        <p:nvSpPr>
          <p:cNvPr id="25" name="TextBox 5"/>
          <p:cNvSpPr txBox="1"/>
          <p:nvPr/>
        </p:nvSpPr>
        <p:spPr>
          <a:xfrm>
            <a:off x="4881972" y="4163393"/>
            <a:ext cx="2865809" cy="518595"/>
          </a:xfrm>
          <a:prstGeom prst="rect">
            <a:avLst/>
          </a:prstGeom>
          <a:noFill/>
        </p:spPr>
        <p:txBody>
          <a:bodyPr wrap="square" lIns="86863" tIns="43430" rIns="86863" bIns="43430" rtlCol="0">
            <a:spAutoFit/>
          </a:bodyPr>
          <a:lstStyle/>
          <a:p>
            <a:r>
              <a:rPr lang="zh-CN" altLang="zh-CN" sz="2800" b="1" dirty="0" smtClean="0"/>
              <a:t>布</a:t>
            </a:r>
            <a:r>
              <a:rPr lang="en-US" altLang="zh-CN" sz="2800" b="1" dirty="0" smtClean="0"/>
              <a:t>  </a:t>
            </a:r>
            <a:r>
              <a:rPr lang="zh-CN" altLang="zh-CN" sz="2800" b="1" dirty="0" smtClean="0"/>
              <a:t>局</a:t>
            </a:r>
            <a:r>
              <a:rPr lang="en-US" altLang="zh-CN" sz="2800" b="1" dirty="0" smtClean="0"/>
              <a:t>  </a:t>
            </a:r>
            <a:r>
              <a:rPr lang="zh-CN" altLang="zh-CN" sz="2800" b="1" dirty="0" smtClean="0"/>
              <a:t>管</a:t>
            </a:r>
            <a:r>
              <a:rPr lang="en-US" altLang="zh-CN" sz="2800" b="1" dirty="0" smtClean="0"/>
              <a:t>  </a:t>
            </a:r>
            <a:r>
              <a:rPr lang="zh-CN" altLang="zh-CN" sz="2800" b="1" dirty="0" smtClean="0"/>
              <a:t>理</a:t>
            </a:r>
            <a:r>
              <a:rPr lang="en-US" altLang="zh-CN" sz="2800" b="1" dirty="0" smtClean="0"/>
              <a:t>  </a:t>
            </a:r>
            <a:r>
              <a:rPr lang="zh-CN" altLang="zh-CN" sz="2800" b="1" dirty="0" smtClean="0"/>
              <a:t>器</a:t>
            </a:r>
            <a:endParaRPr lang="zh-CN" altLang="zh-CN" sz="2800" b="1" dirty="0"/>
          </a:p>
        </p:txBody>
      </p:sp>
    </p:spTree>
    <p:extLst>
      <p:ext uri="{BB962C8B-B14F-4D97-AF65-F5344CB8AC3E}">
        <p14:creationId xmlns:p14="http://schemas.microsoft.com/office/powerpoint/2010/main" val="161879299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723549" cy="461665"/>
          </a:xfrm>
          <a:prstGeom prst="rect">
            <a:avLst/>
          </a:prstGeom>
        </p:spPr>
        <p:txBody>
          <a:bodyPr wrap="none">
            <a:spAutoFit/>
          </a:bodyPr>
          <a:lstStyle/>
          <a:p>
            <a:r>
              <a:rPr lang="zh-CN" altLang="zh-CN" sz="2400" b="1" dirty="0"/>
              <a:t>布局管理器</a:t>
            </a:r>
          </a:p>
        </p:txBody>
      </p:sp>
      <p:sp>
        <p:nvSpPr>
          <p:cNvPr id="3" name="TextBox 2"/>
          <p:cNvSpPr txBox="1"/>
          <p:nvPr/>
        </p:nvSpPr>
        <p:spPr>
          <a:xfrm>
            <a:off x="840419" y="1021278"/>
            <a:ext cx="10334262" cy="646331"/>
          </a:xfrm>
          <a:prstGeom prst="rect">
            <a:avLst/>
          </a:prstGeom>
          <a:noFill/>
        </p:spPr>
        <p:txBody>
          <a:bodyPr wrap="square" rtlCol="0">
            <a:spAutoFit/>
          </a:bodyPr>
          <a:lstStyle/>
          <a:p>
            <a:pPr indent="450850"/>
            <a:r>
              <a:rPr lang="zh-CN" altLang="zh-CN" sz="1800" dirty="0"/>
              <a:t>在设计较复杂的</a:t>
            </a:r>
            <a:r>
              <a:rPr lang="en-US" altLang="zh-CN" sz="1800" dirty="0"/>
              <a:t>GUI</a:t>
            </a:r>
            <a:r>
              <a:rPr lang="zh-CN" altLang="zh-CN" sz="1800" dirty="0"/>
              <a:t>用户界面时，仅通过指定窗口部件的父子关系以期达到加载和排列窗口部件的方法是行不通的，最好的办法是使用</a:t>
            </a:r>
            <a:r>
              <a:rPr lang="en-US" altLang="zh-CN" sz="1800" dirty="0" err="1"/>
              <a:t>Qt</a:t>
            </a:r>
            <a:r>
              <a:rPr lang="zh-CN" altLang="zh-CN" sz="1800" dirty="0"/>
              <a:t>提供的布局管理器</a:t>
            </a:r>
            <a:r>
              <a:rPr lang="zh-CN" altLang="zh-CN" sz="1800" dirty="0" smtClean="0"/>
              <a:t>。</a:t>
            </a:r>
            <a:endParaRPr lang="zh-CN" altLang="zh-CN" sz="1800" dirty="0"/>
          </a:p>
        </p:txBody>
      </p:sp>
      <p:sp>
        <p:nvSpPr>
          <p:cNvPr id="4" name="TextBox 3"/>
          <p:cNvSpPr txBox="1"/>
          <p:nvPr/>
        </p:nvSpPr>
        <p:spPr>
          <a:xfrm>
            <a:off x="1484416" y="1793174"/>
            <a:ext cx="8918368" cy="1838801"/>
          </a:xfrm>
          <a:prstGeom prst="roundRect">
            <a:avLst/>
          </a:prstGeom>
          <a:solidFill>
            <a:srgbClr val="DDDDDD"/>
          </a:solidFill>
        </p:spPr>
        <p:txBody>
          <a:bodyPr wrap="square" rtlCol="0">
            <a:spAutoFit/>
          </a:bodyPr>
          <a:lstStyle/>
          <a:p>
            <a:r>
              <a:rPr lang="en-US" altLang="zh-CN" dirty="0" err="1"/>
              <a:t>QGridLayout</a:t>
            </a:r>
            <a:r>
              <a:rPr lang="en-US" altLang="zh-CN" dirty="0"/>
              <a:t> *</a:t>
            </a:r>
            <a:r>
              <a:rPr lang="en-US" altLang="zh-CN" dirty="0" err="1"/>
              <a:t>mainLayout</a:t>
            </a:r>
            <a:r>
              <a:rPr lang="en-US" altLang="zh-CN" dirty="0"/>
              <a:t>=new </a:t>
            </a:r>
            <a:r>
              <a:rPr lang="en-US" altLang="zh-CN" dirty="0" err="1"/>
              <a:t>QGridLayout</a:t>
            </a:r>
            <a:r>
              <a:rPr lang="en-US" altLang="zh-CN" dirty="0"/>
              <a:t>(this);			//(a)</a:t>
            </a:r>
            <a:endParaRPr lang="zh-CN" altLang="zh-CN" dirty="0"/>
          </a:p>
          <a:p>
            <a:r>
              <a:rPr lang="en-US" altLang="zh-CN" dirty="0" err="1"/>
              <a:t>mainLayout</a:t>
            </a:r>
            <a:r>
              <a:rPr lang="en-US" altLang="zh-CN" dirty="0"/>
              <a:t>-&gt;</a:t>
            </a:r>
            <a:r>
              <a:rPr lang="en-US" altLang="zh-CN" dirty="0" err="1"/>
              <a:t>addWidget</a:t>
            </a:r>
            <a:r>
              <a:rPr lang="en-US" altLang="zh-CN" dirty="0"/>
              <a:t>(label1,0,0);					</a:t>
            </a:r>
            <a:r>
              <a:rPr lang="en-US" altLang="zh-CN" dirty="0" smtClean="0"/>
              <a:t>//(</a:t>
            </a:r>
            <a:r>
              <a:rPr lang="en-US" altLang="zh-CN" dirty="0"/>
              <a:t>b)</a:t>
            </a:r>
            <a:endParaRPr lang="zh-CN" altLang="zh-CN" dirty="0"/>
          </a:p>
          <a:p>
            <a:r>
              <a:rPr lang="en-US" altLang="zh-CN" dirty="0" err="1"/>
              <a:t>mainLayout</a:t>
            </a:r>
            <a:r>
              <a:rPr lang="en-US" altLang="zh-CN" dirty="0"/>
              <a:t>-&gt;</a:t>
            </a:r>
            <a:r>
              <a:rPr lang="en-US" altLang="zh-CN" dirty="0" err="1"/>
              <a:t>addWidget</a:t>
            </a:r>
            <a:r>
              <a:rPr lang="en-US" altLang="zh-CN" dirty="0"/>
              <a:t>(lineEdit,0,1);</a:t>
            </a:r>
            <a:endParaRPr lang="zh-CN" altLang="zh-CN" dirty="0"/>
          </a:p>
          <a:p>
            <a:r>
              <a:rPr lang="en-US" altLang="zh-CN" dirty="0" err="1"/>
              <a:t>mainLayout</a:t>
            </a:r>
            <a:r>
              <a:rPr lang="en-US" altLang="zh-CN" dirty="0"/>
              <a:t>-&gt;</a:t>
            </a:r>
            <a:r>
              <a:rPr lang="en-US" altLang="zh-CN" dirty="0" err="1"/>
              <a:t>addWidget</a:t>
            </a:r>
            <a:r>
              <a:rPr lang="en-US" altLang="zh-CN" dirty="0"/>
              <a:t>(label2,1,0);</a:t>
            </a:r>
            <a:endParaRPr lang="zh-CN" altLang="zh-CN" dirty="0"/>
          </a:p>
          <a:p>
            <a:r>
              <a:rPr lang="en-US" altLang="zh-CN" dirty="0" err="1"/>
              <a:t>mainLayout</a:t>
            </a:r>
            <a:r>
              <a:rPr lang="en-US" altLang="zh-CN" dirty="0"/>
              <a:t>-&gt;</a:t>
            </a:r>
            <a:r>
              <a:rPr lang="en-US" altLang="zh-CN" dirty="0" err="1"/>
              <a:t>addWidget</a:t>
            </a:r>
            <a:r>
              <a:rPr lang="en-US" altLang="zh-CN" dirty="0"/>
              <a:t>(button,1,1);</a:t>
            </a:r>
            <a:endParaRPr lang="zh-CN" altLang="zh-CN" dirty="0"/>
          </a:p>
          <a:p>
            <a:r>
              <a:rPr lang="en-US" altLang="zh-CN" dirty="0" err="1"/>
              <a:t>setLayout</a:t>
            </a:r>
            <a:r>
              <a:rPr lang="en-US" altLang="zh-CN" dirty="0"/>
              <a:t>(</a:t>
            </a:r>
            <a:r>
              <a:rPr lang="en-US" altLang="zh-CN" dirty="0" err="1"/>
              <a:t>mainLayout</a:t>
            </a:r>
            <a:r>
              <a:rPr lang="en-US" altLang="zh-CN" dirty="0"/>
              <a:t>);						</a:t>
            </a:r>
            <a:r>
              <a:rPr lang="en-US" altLang="zh-CN" dirty="0" smtClean="0"/>
              <a:t>//(</a:t>
            </a:r>
            <a:r>
              <a:rPr lang="en-US" altLang="zh-CN" dirty="0"/>
              <a:t>c</a:t>
            </a:r>
            <a:r>
              <a:rPr lang="en-US" altLang="zh-CN" dirty="0" smtClean="0"/>
              <a:t>)</a:t>
            </a:r>
            <a:endParaRPr lang="zh-CN" altLang="zh-CN" dirty="0"/>
          </a:p>
        </p:txBody>
      </p:sp>
      <p:sp>
        <p:nvSpPr>
          <p:cNvPr id="5" name="TextBox 4"/>
          <p:cNvSpPr txBox="1"/>
          <p:nvPr/>
        </p:nvSpPr>
        <p:spPr>
          <a:xfrm>
            <a:off x="840419" y="3740727"/>
            <a:ext cx="10073004" cy="1923604"/>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a:t>
            </a:r>
            <a:r>
              <a:rPr lang="en-US" altLang="zh-CN" b="1" dirty="0" err="1"/>
              <a:t>QGridLayout</a:t>
            </a:r>
            <a:r>
              <a:rPr lang="en-US" altLang="zh-CN" b="1" dirty="0"/>
              <a:t> *</a:t>
            </a:r>
            <a:r>
              <a:rPr lang="en-US" altLang="zh-CN" b="1" dirty="0" err="1"/>
              <a:t>mainLayout</a:t>
            </a:r>
            <a:r>
              <a:rPr lang="en-US" altLang="zh-CN" b="1" dirty="0"/>
              <a:t>=new </a:t>
            </a:r>
            <a:r>
              <a:rPr lang="en-US" altLang="zh-CN" b="1" dirty="0" err="1"/>
              <a:t>QGridLayout</a:t>
            </a:r>
            <a:r>
              <a:rPr lang="en-US" altLang="zh-CN" b="1" dirty="0"/>
              <a:t>(this)</a:t>
            </a:r>
            <a:r>
              <a:rPr lang="zh-CN" altLang="zh-CN" b="1" dirty="0"/>
              <a:t>：</a:t>
            </a:r>
            <a:r>
              <a:rPr lang="zh-CN" altLang="zh-CN" dirty="0"/>
              <a:t>创建一个网格布局管理器对象</a:t>
            </a:r>
            <a:r>
              <a:rPr lang="en-US" altLang="zh-CN" dirty="0" err="1"/>
              <a:t>mainLayout</a:t>
            </a:r>
            <a:r>
              <a:rPr lang="zh-CN" altLang="zh-CN" dirty="0"/>
              <a:t>，并用</a:t>
            </a:r>
            <a:r>
              <a:rPr lang="en-US" altLang="zh-CN" dirty="0"/>
              <a:t>this</a:t>
            </a:r>
            <a:r>
              <a:rPr lang="zh-CN" altLang="zh-CN" dirty="0"/>
              <a:t>指出父窗口。</a:t>
            </a:r>
          </a:p>
          <a:p>
            <a:pPr indent="450850"/>
            <a:r>
              <a:rPr lang="en-US" altLang="zh-CN" b="1" dirty="0"/>
              <a:t>(b) </a:t>
            </a:r>
            <a:r>
              <a:rPr lang="en-US" altLang="zh-CN" b="1" dirty="0" err="1"/>
              <a:t>mainLayout</a:t>
            </a:r>
            <a:r>
              <a:rPr lang="en-US" altLang="zh-CN" b="1" dirty="0"/>
              <a:t>-&gt;</a:t>
            </a:r>
            <a:r>
              <a:rPr lang="en-US" altLang="zh-CN" b="1" dirty="0" err="1"/>
              <a:t>addWidget</a:t>
            </a:r>
            <a:r>
              <a:rPr lang="en-US" altLang="zh-CN" b="1" dirty="0"/>
              <a:t>(…)</a:t>
            </a:r>
            <a:r>
              <a:rPr lang="zh-CN" altLang="zh-CN" b="1" dirty="0"/>
              <a:t>：</a:t>
            </a:r>
            <a:r>
              <a:rPr lang="zh-CN" altLang="zh-CN" dirty="0"/>
              <a:t>分别将控件对象</a:t>
            </a:r>
            <a:r>
              <a:rPr lang="en-US" altLang="zh-CN" dirty="0"/>
              <a:t>label1</a:t>
            </a:r>
            <a:r>
              <a:rPr lang="zh-CN" altLang="zh-CN" dirty="0"/>
              <a:t>、</a:t>
            </a:r>
            <a:r>
              <a:rPr lang="en-US" altLang="zh-CN" dirty="0" err="1"/>
              <a:t>lineEdit</a:t>
            </a:r>
            <a:r>
              <a:rPr lang="zh-CN" altLang="zh-CN" dirty="0"/>
              <a:t>、</a:t>
            </a:r>
            <a:r>
              <a:rPr lang="en-US" altLang="zh-CN" dirty="0"/>
              <a:t>label2</a:t>
            </a:r>
            <a:r>
              <a:rPr lang="zh-CN" altLang="zh-CN" dirty="0"/>
              <a:t>和</a:t>
            </a:r>
            <a:r>
              <a:rPr lang="en-US" altLang="zh-CN" dirty="0"/>
              <a:t>button</a:t>
            </a:r>
            <a:r>
              <a:rPr lang="zh-CN" altLang="zh-CN" dirty="0"/>
              <a:t>放置在布局管理器中，还可以在创建布局管理器对象时不必指明父窗口。</a:t>
            </a:r>
          </a:p>
          <a:p>
            <a:pPr indent="450850"/>
            <a:r>
              <a:rPr lang="en-US" altLang="zh-CN" b="1" dirty="0"/>
              <a:t>(c) </a:t>
            </a:r>
            <a:r>
              <a:rPr lang="en-US" altLang="zh-CN" b="1" dirty="0" err="1"/>
              <a:t>QWidget</a:t>
            </a:r>
            <a:r>
              <a:rPr lang="en-US" altLang="zh-CN" b="1" dirty="0"/>
              <a:t>::</a:t>
            </a:r>
            <a:r>
              <a:rPr lang="en-US" altLang="zh-CN" b="1" dirty="0" err="1"/>
              <a:t>setLayout</a:t>
            </a:r>
            <a:r>
              <a:rPr lang="en-US" altLang="zh-CN" b="1" dirty="0"/>
              <a:t>(…)</a:t>
            </a:r>
            <a:r>
              <a:rPr lang="zh-CN" altLang="zh-CN" b="1" dirty="0"/>
              <a:t>：</a:t>
            </a:r>
            <a:r>
              <a:rPr lang="zh-CN" altLang="zh-CN" dirty="0"/>
              <a:t>将布局管理器添加到对应的窗口部件对象中。因为这里的主窗口就是父窗口，所以直接调用</a:t>
            </a:r>
            <a:r>
              <a:rPr lang="en-US" altLang="zh-CN" dirty="0" err="1"/>
              <a:t>setLayout</a:t>
            </a:r>
            <a:r>
              <a:rPr lang="en-US" altLang="zh-CN" dirty="0"/>
              <a:t>(</a:t>
            </a:r>
            <a:r>
              <a:rPr lang="en-US" altLang="zh-CN" dirty="0" err="1"/>
              <a:t>mainLayout</a:t>
            </a:r>
            <a:r>
              <a:rPr lang="en-US" altLang="zh-CN" dirty="0"/>
              <a:t>)</a:t>
            </a:r>
            <a:r>
              <a:rPr lang="zh-CN" altLang="zh-CN" dirty="0"/>
              <a:t>即可</a:t>
            </a:r>
            <a:r>
              <a:rPr lang="zh-CN" altLang="zh-CN" dirty="0" smtClean="0"/>
              <a:t>。</a:t>
            </a:r>
            <a:endParaRPr lang="zh-CN" altLang="zh-CN" dirty="0"/>
          </a:p>
        </p:txBody>
      </p:sp>
    </p:spTree>
    <p:extLst>
      <p:ext uri="{BB962C8B-B14F-4D97-AF65-F5344CB8AC3E}">
        <p14:creationId xmlns:p14="http://schemas.microsoft.com/office/powerpoint/2010/main" val="418411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0091" y="1884736"/>
            <a:ext cx="482208" cy="545844"/>
          </a:xfrm>
          <a:prstGeom prst="rect">
            <a:avLst/>
          </a:prstGeom>
        </p:spPr>
      </p:pic>
      <p:sp>
        <p:nvSpPr>
          <p:cNvPr id="10" name="TextBox 18"/>
          <p:cNvSpPr txBox="1"/>
          <p:nvPr/>
        </p:nvSpPr>
        <p:spPr>
          <a:xfrm>
            <a:off x="5762300" y="1946425"/>
            <a:ext cx="2799036" cy="378517"/>
          </a:xfrm>
          <a:prstGeom prst="rect">
            <a:avLst/>
          </a:prstGeom>
          <a:noFill/>
        </p:spPr>
        <p:txBody>
          <a:bodyPr wrap="square" lIns="115777" tIns="57888" rIns="115777" bIns="57888" rtlCol="0">
            <a:spAutoFit/>
          </a:bodyPr>
          <a:lstStyle/>
          <a:p>
            <a:r>
              <a:rPr lang="en-US" altLang="zh-CN" b="1" dirty="0"/>
              <a:t>1</a:t>
            </a:r>
            <a:r>
              <a:rPr lang="zh-CN" altLang="zh-CN" b="1" dirty="0"/>
              <a:t>．下载</a:t>
            </a:r>
            <a:r>
              <a:rPr lang="en-US" altLang="zh-CN" b="1" dirty="0" err="1"/>
              <a:t>Qt</a:t>
            </a:r>
            <a:r>
              <a:rPr lang="en-US" altLang="zh-CN" b="1" dirty="0"/>
              <a:t> 5.11</a:t>
            </a:r>
            <a:endParaRPr lang="zh-CN" altLang="zh-CN" b="1"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0091" y="2636101"/>
            <a:ext cx="482208" cy="545844"/>
          </a:xfrm>
          <a:prstGeom prst="rect">
            <a:avLst/>
          </a:prstGeom>
        </p:spPr>
      </p:pic>
      <p:sp>
        <p:nvSpPr>
          <p:cNvPr id="12" name="TextBox 20"/>
          <p:cNvSpPr txBox="1"/>
          <p:nvPr/>
        </p:nvSpPr>
        <p:spPr>
          <a:xfrm>
            <a:off x="5762300" y="2719764"/>
            <a:ext cx="2986089" cy="378517"/>
          </a:xfrm>
          <a:prstGeom prst="rect">
            <a:avLst/>
          </a:prstGeom>
          <a:noFill/>
        </p:spPr>
        <p:txBody>
          <a:bodyPr wrap="square" lIns="115777" tIns="57888" rIns="115777" bIns="57888" rtlCol="0">
            <a:spAutoFit/>
          </a:bodyPr>
          <a:lstStyle/>
          <a:p>
            <a:r>
              <a:rPr lang="en-US" altLang="zh-CN" b="1" dirty="0"/>
              <a:t>2</a:t>
            </a:r>
            <a:r>
              <a:rPr lang="zh-CN" altLang="zh-CN" b="1" dirty="0"/>
              <a:t>．申请免费账号</a:t>
            </a:r>
          </a:p>
        </p:txBody>
      </p:sp>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042712" y="139942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556043" y="113894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185212" y="1495381"/>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48" y="569722"/>
            <a:ext cx="939645" cy="1112796"/>
          </a:xfrm>
          <a:prstGeom prst="rect">
            <a:avLst/>
          </a:prstGeom>
        </p:spPr>
      </p:pic>
      <p:sp>
        <p:nvSpPr>
          <p:cNvPr id="25" name="TextBox 5"/>
          <p:cNvSpPr txBox="1"/>
          <p:nvPr/>
        </p:nvSpPr>
        <p:spPr>
          <a:xfrm>
            <a:off x="1013533" y="3578760"/>
            <a:ext cx="3842210" cy="518595"/>
          </a:xfrm>
          <a:prstGeom prst="rect">
            <a:avLst/>
          </a:prstGeom>
          <a:noFill/>
        </p:spPr>
        <p:txBody>
          <a:bodyPr wrap="square" lIns="86863" tIns="43430" rIns="86863" bIns="43430" rtlCol="0">
            <a:spAutoFit/>
          </a:bodyPr>
          <a:lstStyle/>
          <a:p>
            <a:r>
              <a:rPr lang="zh-CN" altLang="zh-CN" sz="2800" b="1" dirty="0"/>
              <a:t>下载</a:t>
            </a:r>
            <a:r>
              <a:rPr lang="en-US" altLang="zh-CN" sz="2800" b="1" dirty="0" err="1"/>
              <a:t>Qt</a:t>
            </a:r>
            <a:r>
              <a:rPr lang="zh-CN" altLang="zh-CN" sz="2800" b="1" dirty="0"/>
              <a:t>和申请免费账号</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302657125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9"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3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strVal val="4*#ppt_w"/>
                                          </p:val>
                                        </p:tav>
                                        <p:tav tm="100000">
                                          <p:val>
                                            <p:strVal val="#ppt_w"/>
                                          </p:val>
                                        </p:tav>
                                      </p:tavLst>
                                    </p:anim>
                                    <p:anim calcmode="lin" valueType="num">
                                      <p:cBhvr>
                                        <p:cTn id="31" dur="500" fill="hold"/>
                                        <p:tgtEl>
                                          <p:spTgt spid="21"/>
                                        </p:tgtEl>
                                        <p:attrNameLst>
                                          <p:attrName>ppt_h</p:attrName>
                                        </p:attrNameLst>
                                      </p:cBhvr>
                                      <p:tavLst>
                                        <p:tav tm="0">
                                          <p:val>
                                            <p:strVal val="4*#ppt_h"/>
                                          </p:val>
                                        </p:tav>
                                        <p:tav tm="100000">
                                          <p:val>
                                            <p:strVal val="#ppt_h"/>
                                          </p:val>
                                        </p:tav>
                                      </p:tavLst>
                                    </p:anim>
                                  </p:childTnLst>
                                </p:cTn>
                              </p:par>
                            </p:childTnLst>
                          </p:cTn>
                        </p:par>
                        <p:par>
                          <p:cTn id="32" fill="hold">
                            <p:stCondLst>
                              <p:cond delay="2500"/>
                            </p:stCondLst>
                            <p:childTnLst>
                              <p:par>
                                <p:cTn id="33" presetID="55"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strVal val="#ppt_w*0.70"/>
                                          </p:val>
                                        </p:tav>
                                        <p:tav tm="100000">
                                          <p:val>
                                            <p:strVal val="#ppt_w"/>
                                          </p:val>
                                        </p:tav>
                                      </p:tavLst>
                                    </p:anim>
                                    <p:anim calcmode="lin" valueType="num">
                                      <p:cBhvr>
                                        <p:cTn id="36" dur="1000" fill="hold"/>
                                        <p:tgtEl>
                                          <p:spTgt spid="23"/>
                                        </p:tgtEl>
                                        <p:attrNameLst>
                                          <p:attrName>ppt_h</p:attrName>
                                        </p:attrNameLst>
                                      </p:cBhvr>
                                      <p:tavLst>
                                        <p:tav tm="0">
                                          <p:val>
                                            <p:strVal val="#ppt_h"/>
                                          </p:val>
                                        </p:tav>
                                        <p:tav tm="100000">
                                          <p:val>
                                            <p:strVal val="#ppt_h"/>
                                          </p:val>
                                        </p:tav>
                                      </p:tavLst>
                                    </p:anim>
                                    <p:animEffect transition="in" filter="fade">
                                      <p:cBhvr>
                                        <p:cTn id="37" dur="1000"/>
                                        <p:tgtEl>
                                          <p:spTgt spid="23"/>
                                        </p:tgtEl>
                                      </p:cBhvr>
                                    </p:animEffect>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animBg="1"/>
      <p:bldP spid="22" grpId="0" animBg="1"/>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188420" cy="461665"/>
          </a:xfrm>
          <a:prstGeom prst="rect">
            <a:avLst/>
          </a:prstGeom>
        </p:spPr>
        <p:txBody>
          <a:bodyPr wrap="none">
            <a:spAutoFit/>
          </a:bodyPr>
          <a:lstStyle/>
          <a:p>
            <a:r>
              <a:rPr lang="en-US" altLang="zh-CN" sz="2400" b="1" dirty="0"/>
              <a:t>3</a:t>
            </a:r>
            <a:r>
              <a:rPr lang="zh-CN" altLang="zh-CN" sz="2400" b="1" dirty="0"/>
              <a:t>．</a:t>
            </a:r>
            <a:r>
              <a:rPr lang="en-US" altLang="zh-CN" sz="2400" b="1" dirty="0" err="1"/>
              <a:t>Qt</a:t>
            </a:r>
            <a:r>
              <a:rPr lang="zh-CN" altLang="zh-CN" sz="2400" b="1" dirty="0"/>
              <a:t>版本说明</a:t>
            </a:r>
          </a:p>
        </p:txBody>
      </p:sp>
      <p:sp>
        <p:nvSpPr>
          <p:cNvPr id="3" name="TextBox 2"/>
          <p:cNvSpPr txBox="1"/>
          <p:nvPr/>
        </p:nvSpPr>
        <p:spPr>
          <a:xfrm>
            <a:off x="1045029" y="1128156"/>
            <a:ext cx="9809018" cy="1477328"/>
          </a:xfrm>
          <a:prstGeom prst="rect">
            <a:avLst/>
          </a:prstGeom>
          <a:noFill/>
        </p:spPr>
        <p:txBody>
          <a:bodyPr wrap="square" rtlCol="0">
            <a:spAutoFit/>
          </a:bodyPr>
          <a:lstStyle/>
          <a:p>
            <a:pPr indent="450850"/>
            <a:r>
              <a:rPr lang="zh-CN" altLang="zh-CN" sz="1800" dirty="0"/>
              <a:t>在</a:t>
            </a:r>
            <a:r>
              <a:rPr lang="en-US" altLang="zh-CN" sz="1800" dirty="0" err="1"/>
              <a:t>Qt</a:t>
            </a:r>
            <a:r>
              <a:rPr lang="zh-CN" altLang="zh-CN" sz="1800" dirty="0"/>
              <a:t>官方网站下载</a:t>
            </a:r>
            <a:r>
              <a:rPr lang="en-US" altLang="zh-CN" sz="1800" dirty="0"/>
              <a:t>Qt5.11</a:t>
            </a:r>
            <a:r>
              <a:rPr lang="zh-CN" altLang="zh-CN" sz="1800" dirty="0"/>
              <a:t>安装包，</a:t>
            </a:r>
            <a:r>
              <a:rPr lang="en-US" altLang="zh-CN" sz="1800" dirty="0"/>
              <a:t>Qt5.11</a:t>
            </a:r>
            <a:r>
              <a:rPr lang="zh-CN" altLang="zh-CN" sz="1800" dirty="0"/>
              <a:t>官方下载地址如下：</a:t>
            </a:r>
          </a:p>
          <a:p>
            <a:pPr indent="450850"/>
            <a:r>
              <a:rPr lang="en-US" altLang="zh-CN" sz="1800" dirty="0">
                <a:hlinkClick r:id="rId2"/>
              </a:rPr>
              <a:t>http://www.qtcn.org/bbs/read-htm-tid-1075.html</a:t>
            </a:r>
            <a:endParaRPr lang="zh-CN" altLang="zh-CN" sz="1800" dirty="0"/>
          </a:p>
          <a:p>
            <a:pPr indent="450850"/>
            <a:r>
              <a:rPr lang="en-US" altLang="zh-CN" sz="1800" dirty="0" err="1"/>
              <a:t>Qt</a:t>
            </a:r>
            <a:r>
              <a:rPr lang="en-US" altLang="zh-CN" sz="1800" dirty="0"/>
              <a:t> 5.9 </a:t>
            </a:r>
            <a:r>
              <a:rPr lang="zh-CN" altLang="zh-CN" sz="1800" dirty="0"/>
              <a:t>之后的安装包与之前相比，不再区分</a:t>
            </a:r>
            <a:r>
              <a:rPr lang="en-US" altLang="zh-CN" sz="1800" dirty="0"/>
              <a:t> VS </a:t>
            </a:r>
            <a:r>
              <a:rPr lang="zh-CN" altLang="zh-CN" sz="1800" dirty="0"/>
              <a:t>版本和</a:t>
            </a:r>
            <a:r>
              <a:rPr lang="en-US" altLang="zh-CN" sz="1800" dirty="0"/>
              <a:t> </a:t>
            </a:r>
            <a:r>
              <a:rPr lang="en-US" altLang="zh-CN" sz="1800" dirty="0" err="1"/>
              <a:t>MinGW</a:t>
            </a:r>
            <a:r>
              <a:rPr lang="en-US" altLang="zh-CN" sz="1800" dirty="0"/>
              <a:t> </a:t>
            </a:r>
            <a:r>
              <a:rPr lang="zh-CN" altLang="zh-CN" sz="1800" dirty="0"/>
              <a:t>版本，而是全都整合到了一个安装包中。因此，与之前的安装包相比，体积也是大了不少，以前是</a:t>
            </a:r>
            <a:r>
              <a:rPr lang="en-US" altLang="zh-CN" sz="1800" dirty="0"/>
              <a:t> 1G </a:t>
            </a:r>
            <a:r>
              <a:rPr lang="zh-CN" altLang="zh-CN" sz="1800" dirty="0"/>
              <a:t>多，现在是</a:t>
            </a:r>
            <a:r>
              <a:rPr lang="en-US" altLang="zh-CN" sz="1800" dirty="0"/>
              <a:t> 2G </a:t>
            </a:r>
            <a:r>
              <a:rPr lang="zh-CN" altLang="zh-CN" sz="1800" dirty="0"/>
              <a:t>多。</a:t>
            </a:r>
          </a:p>
          <a:p>
            <a:pPr indent="450850"/>
            <a:r>
              <a:rPr lang="zh-CN" altLang="zh-CN" sz="1800" dirty="0"/>
              <a:t>选择</a:t>
            </a:r>
            <a:r>
              <a:rPr lang="en-US" altLang="zh-CN" sz="1800" dirty="0"/>
              <a:t>Windows Host</a:t>
            </a:r>
            <a:r>
              <a:rPr lang="zh-CN" altLang="zh-CN" sz="1800" dirty="0"/>
              <a:t>下的</a:t>
            </a:r>
            <a:r>
              <a:rPr lang="en-US" altLang="zh-CN" sz="1800" dirty="0"/>
              <a:t>Qt5.11.0 for Windows(2.0GB)</a:t>
            </a:r>
            <a:r>
              <a:rPr lang="zh-CN" altLang="zh-CN" sz="1800" dirty="0"/>
              <a:t>，如图</a:t>
            </a:r>
            <a:r>
              <a:rPr lang="en-US" altLang="zh-CN" sz="1800" dirty="0"/>
              <a:t>1.1</a:t>
            </a:r>
            <a:r>
              <a:rPr lang="zh-CN" altLang="zh-CN" sz="1800" dirty="0"/>
              <a:t>所示</a:t>
            </a:r>
            <a:r>
              <a:rPr lang="zh-CN" altLang="zh-CN" sz="1800" dirty="0" smtClean="0"/>
              <a:t>。</a:t>
            </a:r>
            <a:endParaRPr lang="zh-CN" altLang="zh-CN" sz="1800" dirty="0"/>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110" y="2633251"/>
            <a:ext cx="6264855" cy="373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435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494594" cy="461665"/>
          </a:xfrm>
          <a:prstGeom prst="rect">
            <a:avLst/>
          </a:prstGeom>
        </p:spPr>
        <p:txBody>
          <a:bodyPr wrap="none">
            <a:spAutoFit/>
          </a:bodyPr>
          <a:lstStyle/>
          <a:p>
            <a:r>
              <a:rPr lang="en-US" altLang="zh-CN" sz="2400" b="1" dirty="0"/>
              <a:t>2</a:t>
            </a:r>
            <a:r>
              <a:rPr lang="zh-CN" altLang="zh-CN" sz="2400" b="1" dirty="0"/>
              <a:t>．申请免费账号</a:t>
            </a:r>
          </a:p>
        </p:txBody>
      </p:sp>
      <p:sp>
        <p:nvSpPr>
          <p:cNvPr id="3" name="TextBox 2"/>
          <p:cNvSpPr txBox="1"/>
          <p:nvPr/>
        </p:nvSpPr>
        <p:spPr>
          <a:xfrm>
            <a:off x="840419" y="1021278"/>
            <a:ext cx="10203633" cy="646331"/>
          </a:xfrm>
          <a:prstGeom prst="rect">
            <a:avLst/>
          </a:prstGeom>
          <a:noFill/>
        </p:spPr>
        <p:txBody>
          <a:bodyPr wrap="square" rtlCol="0">
            <a:spAutoFit/>
          </a:bodyPr>
          <a:lstStyle/>
          <a:p>
            <a:pPr indent="450850"/>
            <a:r>
              <a:rPr lang="zh-CN" altLang="zh-CN" sz="1800" dirty="0"/>
              <a:t>登录</a:t>
            </a:r>
            <a:r>
              <a:rPr lang="en-US" altLang="zh-CN" sz="1800" dirty="0"/>
              <a:t>The </a:t>
            </a:r>
            <a:r>
              <a:rPr lang="en-US" altLang="zh-CN" sz="1800" dirty="0" err="1"/>
              <a:t>Qt</a:t>
            </a:r>
            <a:r>
              <a:rPr lang="en-US" altLang="zh-CN" sz="1800" dirty="0"/>
              <a:t> Company</a:t>
            </a:r>
            <a:r>
              <a:rPr lang="zh-CN" altLang="zh-CN" sz="1800" dirty="0"/>
              <a:t>公司官网（</a:t>
            </a:r>
            <a:r>
              <a:rPr lang="en-US" altLang="zh-CN" sz="1800" dirty="0">
                <a:hlinkClick r:id="rId2"/>
              </a:rPr>
              <a:t>https://www.qt.io</a:t>
            </a:r>
            <a:r>
              <a:rPr lang="zh-CN" altLang="zh-CN" sz="1800" dirty="0"/>
              <a:t>），单击</a:t>
            </a:r>
            <a:r>
              <a:rPr lang="en-US" altLang="zh-CN" sz="1800" dirty="0"/>
              <a:t> </a:t>
            </a:r>
            <a:r>
              <a:rPr lang="en-US" altLang="zh-CN" sz="1800" dirty="0" smtClean="0"/>
              <a:t>	</a:t>
            </a:r>
            <a:r>
              <a:rPr lang="en-US" altLang="zh-CN" sz="1800" dirty="0"/>
              <a:t>	</a:t>
            </a:r>
            <a:r>
              <a:rPr lang="zh-CN" altLang="zh-CN" sz="1800" dirty="0" smtClean="0"/>
              <a:t>，</a:t>
            </a:r>
            <a:r>
              <a:rPr lang="zh-CN" altLang="zh-CN" sz="1800" dirty="0"/>
              <a:t>选择</a:t>
            </a:r>
            <a:r>
              <a:rPr lang="en-US" altLang="zh-CN" sz="1800" dirty="0"/>
              <a:t> </a:t>
            </a:r>
            <a:r>
              <a:rPr lang="en-US" altLang="zh-CN" sz="1800" dirty="0" smtClean="0"/>
              <a:t>		</a:t>
            </a:r>
            <a:r>
              <a:rPr lang="zh-CN" altLang="zh-CN" sz="1800" dirty="0" smtClean="0"/>
              <a:t>，</a:t>
            </a:r>
            <a:r>
              <a:rPr lang="zh-CN" altLang="zh-CN" sz="1800" dirty="0"/>
              <a:t>进入</a:t>
            </a:r>
            <a:r>
              <a:rPr lang="en-US" altLang="zh-CN" sz="1800" dirty="0" err="1"/>
              <a:t>Qt</a:t>
            </a:r>
            <a:r>
              <a:rPr lang="zh-CN" altLang="zh-CN" sz="1800" dirty="0"/>
              <a:t>申请免费账号页，如图</a:t>
            </a:r>
            <a:r>
              <a:rPr lang="en-US" altLang="zh-CN" sz="1800" dirty="0"/>
              <a:t>1.2</a:t>
            </a:r>
            <a:r>
              <a:rPr lang="zh-CN" altLang="zh-CN" sz="1800" dirty="0"/>
              <a:t>所示</a:t>
            </a:r>
            <a:r>
              <a:rPr lang="zh-CN" altLang="zh-CN" sz="1800" dirty="0" smtClean="0"/>
              <a:t>。</a:t>
            </a:r>
            <a:endParaRPr lang="zh-CN" altLang="zh-CN" sz="1800" dirty="0"/>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042" y="1069265"/>
            <a:ext cx="1263650" cy="27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6199" y="1069265"/>
            <a:ext cx="819398" cy="28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775" y="1636831"/>
            <a:ext cx="5482919" cy="503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41367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882</TotalTime>
  <Words>5093</Words>
  <Application>Microsoft Office PowerPoint</Application>
  <PresentationFormat>自定义</PresentationFormat>
  <Paragraphs>362</Paragraphs>
  <Slides>66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68"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SkyUser</cp:lastModifiedBy>
  <cp:revision>32</cp:revision>
  <dcterms:created xsi:type="dcterms:W3CDTF">2017-04-19T11:17:17Z</dcterms:created>
  <dcterms:modified xsi:type="dcterms:W3CDTF">2019-03-29T07:34:26Z</dcterms:modified>
</cp:coreProperties>
</file>