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2" r:id="rId12"/>
    <p:sldId id="291" r:id="rId13"/>
    <p:sldId id="257" r:id="rId14"/>
    <p:sldId id="293" r:id="rId15"/>
    <p:sldId id="297" r:id="rId16"/>
    <p:sldId id="294" r:id="rId17"/>
    <p:sldId id="296" r:id="rId18"/>
    <p:sldId id="295" r:id="rId19"/>
    <p:sldId id="298" r:id="rId20"/>
    <p:sldId id="299" r:id="rId21"/>
    <p:sldId id="300" r:id="rId22"/>
    <p:sldId id="301" r:id="rId23"/>
    <p:sldId id="302" r:id="rId24"/>
    <p:sldId id="303" r:id="rId25"/>
    <p:sldId id="305" r:id="rId26"/>
    <p:sldId id="304" r:id="rId27"/>
    <p:sldId id="306" r:id="rId28"/>
    <p:sldId id="307" r:id="rId29"/>
    <p:sldId id="308" r:id="rId30"/>
    <p:sldId id="309" r:id="rId31"/>
    <p:sldId id="310" r:id="rId32"/>
    <p:sldId id="311" r:id="rId33"/>
    <p:sldId id="313" r:id="rId34"/>
    <p:sldId id="312" r:id="rId35"/>
    <p:sldId id="315" r:id="rId36"/>
    <p:sldId id="314" r:id="rId37"/>
    <p:sldId id="317" r:id="rId38"/>
    <p:sldId id="316" r:id="rId39"/>
    <p:sldId id="319" r:id="rId40"/>
    <p:sldId id="318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5" r:id="rId56"/>
    <p:sldId id="334" r:id="rId57"/>
    <p:sldId id="336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44" r:id="rId66"/>
    <p:sldId id="345" r:id="rId67"/>
    <p:sldId id="347" r:id="rId68"/>
    <p:sldId id="346" r:id="rId69"/>
    <p:sldId id="349" r:id="rId70"/>
    <p:sldId id="348" r:id="rId71"/>
    <p:sldId id="350" r:id="rId72"/>
    <p:sldId id="351" r:id="rId73"/>
    <p:sldId id="353" r:id="rId74"/>
    <p:sldId id="352" r:id="rId75"/>
    <p:sldId id="354" r:id="rId76"/>
    <p:sldId id="355" r:id="rId77"/>
    <p:sldId id="356" r:id="rId78"/>
    <p:sldId id="357" r:id="rId79"/>
    <p:sldId id="358" r:id="rId80"/>
    <p:sldId id="359" r:id="rId81"/>
  </p:sldIdLst>
  <p:sldSz cx="11880850" cy="7305675"/>
  <p:notesSz cx="6858000" cy="9144000"/>
  <p:defaultTextStyle>
    <a:defPPr>
      <a:defRPr lang="zh-CN"/>
    </a:defPPr>
    <a:lvl1pPr marL="0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4557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9114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3672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38229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72786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07343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41900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76457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EED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1752" y="-642"/>
      </p:cViewPr>
      <p:guideLst>
        <p:guide orient="horz" pos="2301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107" y="1195629"/>
            <a:ext cx="8910638" cy="2543457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107" y="3837171"/>
            <a:ext cx="8910638" cy="1763847"/>
          </a:xfrm>
        </p:spPr>
        <p:txBody>
          <a:bodyPr/>
          <a:lstStyle>
            <a:lvl1pPr marL="0" indent="0" algn="ctr">
              <a:buNone/>
              <a:defRPr sz="2300"/>
            </a:lvl1pPr>
            <a:lvl2pPr marL="434557" indent="0" algn="ctr">
              <a:buNone/>
              <a:defRPr sz="1900"/>
            </a:lvl2pPr>
            <a:lvl3pPr marL="869114" indent="0" algn="ctr">
              <a:buNone/>
              <a:defRPr sz="1700"/>
            </a:lvl3pPr>
            <a:lvl4pPr marL="1303672" indent="0" algn="ctr">
              <a:buNone/>
              <a:defRPr sz="1500"/>
            </a:lvl4pPr>
            <a:lvl5pPr marL="1738229" indent="0" algn="ctr">
              <a:buNone/>
              <a:defRPr sz="1500"/>
            </a:lvl5pPr>
            <a:lvl6pPr marL="2172786" indent="0" algn="ctr">
              <a:buNone/>
              <a:defRPr sz="1500"/>
            </a:lvl6pPr>
            <a:lvl7pPr marL="2607343" indent="0" algn="ctr">
              <a:buNone/>
              <a:defRPr sz="1500"/>
            </a:lvl7pPr>
            <a:lvl8pPr marL="3041900" indent="0" algn="ctr">
              <a:buNone/>
              <a:defRPr sz="1500"/>
            </a:lvl8pPr>
            <a:lvl9pPr marL="3476457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2019/3/29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424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2019/3/29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30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2235" y="388961"/>
            <a:ext cx="2561808" cy="619122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810" y="388961"/>
            <a:ext cx="7536914" cy="619122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2019/3/29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1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2019/3/29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621" y="1821347"/>
            <a:ext cx="10247233" cy="3038958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621" y="4889054"/>
            <a:ext cx="10247233" cy="1598116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34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911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036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382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727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6073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41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764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2019/3/29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2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808" y="1944798"/>
            <a:ext cx="5049362" cy="46353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4680" y="1944798"/>
            <a:ext cx="5049362" cy="46353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2019/3/29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29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388960"/>
            <a:ext cx="10247233" cy="141209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58" y="1790906"/>
            <a:ext cx="5026156" cy="87769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557" indent="0">
              <a:buNone/>
              <a:defRPr sz="1900" b="1"/>
            </a:lvl2pPr>
            <a:lvl3pPr marL="869114" indent="0">
              <a:buNone/>
              <a:defRPr sz="1700" b="1"/>
            </a:lvl3pPr>
            <a:lvl4pPr marL="1303672" indent="0">
              <a:buNone/>
              <a:defRPr sz="1500" b="1"/>
            </a:lvl4pPr>
            <a:lvl5pPr marL="1738229" indent="0">
              <a:buNone/>
              <a:defRPr sz="1500" b="1"/>
            </a:lvl5pPr>
            <a:lvl6pPr marL="2172786" indent="0">
              <a:buNone/>
              <a:defRPr sz="1500" b="1"/>
            </a:lvl6pPr>
            <a:lvl7pPr marL="2607343" indent="0">
              <a:buNone/>
              <a:defRPr sz="1500" b="1"/>
            </a:lvl7pPr>
            <a:lvl8pPr marL="3041900" indent="0">
              <a:buNone/>
              <a:defRPr sz="1500" b="1"/>
            </a:lvl8pPr>
            <a:lvl9pPr marL="3476457" indent="0">
              <a:buNone/>
              <a:defRPr sz="15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58" y="2668601"/>
            <a:ext cx="5026156" cy="392511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4682" y="1790906"/>
            <a:ext cx="5050909" cy="87769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557" indent="0">
              <a:buNone/>
              <a:defRPr sz="1900" b="1"/>
            </a:lvl2pPr>
            <a:lvl3pPr marL="869114" indent="0">
              <a:buNone/>
              <a:defRPr sz="1700" b="1"/>
            </a:lvl3pPr>
            <a:lvl4pPr marL="1303672" indent="0">
              <a:buNone/>
              <a:defRPr sz="1500" b="1"/>
            </a:lvl4pPr>
            <a:lvl5pPr marL="1738229" indent="0">
              <a:buNone/>
              <a:defRPr sz="1500" b="1"/>
            </a:lvl5pPr>
            <a:lvl6pPr marL="2172786" indent="0">
              <a:buNone/>
              <a:defRPr sz="1500" b="1"/>
            </a:lvl6pPr>
            <a:lvl7pPr marL="2607343" indent="0">
              <a:buNone/>
              <a:defRPr sz="1500" b="1"/>
            </a:lvl7pPr>
            <a:lvl8pPr marL="3041900" indent="0">
              <a:buNone/>
              <a:defRPr sz="1500" b="1"/>
            </a:lvl8pPr>
            <a:lvl9pPr marL="3476457" indent="0">
              <a:buNone/>
              <a:defRPr sz="15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4682" y="2668601"/>
            <a:ext cx="5050909" cy="392511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2019/3/29 Friday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2019/3/29 Friday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70222" y="-490410"/>
            <a:ext cx="1235325" cy="1327705"/>
          </a:xfrm>
          <a:prstGeom prst="rect">
            <a:avLst/>
          </a:prstGeom>
        </p:spPr>
      </p:pic>
      <p:cxnSp>
        <p:nvCxnSpPr>
          <p:cNvPr id="10" name="直接连接符 9"/>
          <p:cNvCxnSpPr>
            <a:stCxn id="6" idx="2"/>
          </p:cNvCxnSpPr>
          <p:nvPr userDrawn="1"/>
        </p:nvCxnSpPr>
        <p:spPr>
          <a:xfrm>
            <a:off x="247440" y="837295"/>
            <a:ext cx="11449755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4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83433" y="-472148"/>
            <a:ext cx="2755726" cy="23372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7195" y="4465218"/>
            <a:ext cx="6257029" cy="3044592"/>
          </a:xfrm>
          <a:prstGeom prst="rect">
            <a:avLst/>
          </a:prstGeom>
          <a:ln>
            <a:solidFill>
              <a:srgbClr val="DDDDDD"/>
            </a:solidFill>
          </a:ln>
        </p:spPr>
      </p:pic>
    </p:spTree>
    <p:extLst>
      <p:ext uri="{BB962C8B-B14F-4D97-AF65-F5344CB8AC3E}">
        <p14:creationId xmlns:p14="http://schemas.microsoft.com/office/powerpoint/2010/main" val="108820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487045"/>
            <a:ext cx="3831884" cy="170465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910" y="1051884"/>
            <a:ext cx="6014680" cy="5191765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56" y="2191703"/>
            <a:ext cx="3831884" cy="4060400"/>
          </a:xfrm>
        </p:spPr>
        <p:txBody>
          <a:bodyPr/>
          <a:lstStyle>
            <a:lvl1pPr marL="0" indent="0">
              <a:buNone/>
              <a:defRPr sz="1500"/>
            </a:lvl1pPr>
            <a:lvl2pPr marL="434557" indent="0">
              <a:buNone/>
              <a:defRPr sz="1300"/>
            </a:lvl2pPr>
            <a:lvl3pPr marL="869114" indent="0">
              <a:buNone/>
              <a:defRPr sz="1100"/>
            </a:lvl3pPr>
            <a:lvl4pPr marL="1303672" indent="0">
              <a:buNone/>
              <a:defRPr sz="1000"/>
            </a:lvl4pPr>
            <a:lvl5pPr marL="1738229" indent="0">
              <a:buNone/>
              <a:defRPr sz="1000"/>
            </a:lvl5pPr>
            <a:lvl6pPr marL="2172786" indent="0">
              <a:buNone/>
              <a:defRPr sz="1000"/>
            </a:lvl6pPr>
            <a:lvl7pPr marL="2607343" indent="0">
              <a:buNone/>
              <a:defRPr sz="1000"/>
            </a:lvl7pPr>
            <a:lvl8pPr marL="3041900" indent="0">
              <a:buNone/>
              <a:defRPr sz="1000"/>
            </a:lvl8pPr>
            <a:lvl9pPr marL="347645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2019/3/29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98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487045"/>
            <a:ext cx="3831884" cy="170465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910" y="1051884"/>
            <a:ext cx="6014680" cy="5191765"/>
          </a:xfrm>
        </p:spPr>
        <p:txBody>
          <a:bodyPr anchor="t"/>
          <a:lstStyle>
            <a:lvl1pPr marL="0" indent="0">
              <a:buNone/>
              <a:defRPr sz="3000"/>
            </a:lvl1pPr>
            <a:lvl2pPr marL="434557" indent="0">
              <a:buNone/>
              <a:defRPr sz="2700"/>
            </a:lvl2pPr>
            <a:lvl3pPr marL="869114" indent="0">
              <a:buNone/>
              <a:defRPr sz="2300"/>
            </a:lvl3pPr>
            <a:lvl4pPr marL="1303672" indent="0">
              <a:buNone/>
              <a:defRPr sz="1900"/>
            </a:lvl4pPr>
            <a:lvl5pPr marL="1738229" indent="0">
              <a:buNone/>
              <a:defRPr sz="1900"/>
            </a:lvl5pPr>
            <a:lvl6pPr marL="2172786" indent="0">
              <a:buNone/>
              <a:defRPr sz="1900"/>
            </a:lvl6pPr>
            <a:lvl7pPr marL="2607343" indent="0">
              <a:buNone/>
              <a:defRPr sz="1900"/>
            </a:lvl7pPr>
            <a:lvl8pPr marL="3041900" indent="0">
              <a:buNone/>
              <a:defRPr sz="1900"/>
            </a:lvl8pPr>
            <a:lvl9pPr marL="3476457" indent="0">
              <a:buNone/>
              <a:defRPr sz="19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56" y="2191703"/>
            <a:ext cx="3831884" cy="4060400"/>
          </a:xfrm>
        </p:spPr>
        <p:txBody>
          <a:bodyPr/>
          <a:lstStyle>
            <a:lvl1pPr marL="0" indent="0">
              <a:buNone/>
              <a:defRPr sz="1500"/>
            </a:lvl1pPr>
            <a:lvl2pPr marL="434557" indent="0">
              <a:buNone/>
              <a:defRPr sz="1300"/>
            </a:lvl2pPr>
            <a:lvl3pPr marL="869114" indent="0">
              <a:buNone/>
              <a:defRPr sz="1100"/>
            </a:lvl3pPr>
            <a:lvl4pPr marL="1303672" indent="0">
              <a:buNone/>
              <a:defRPr sz="1000"/>
            </a:lvl4pPr>
            <a:lvl5pPr marL="1738229" indent="0">
              <a:buNone/>
              <a:defRPr sz="1000"/>
            </a:lvl5pPr>
            <a:lvl6pPr marL="2172786" indent="0">
              <a:buNone/>
              <a:defRPr sz="1000"/>
            </a:lvl6pPr>
            <a:lvl7pPr marL="2607343" indent="0">
              <a:buNone/>
              <a:defRPr sz="1000"/>
            </a:lvl7pPr>
            <a:lvl8pPr marL="3041900" indent="0">
              <a:buNone/>
              <a:defRPr sz="1000"/>
            </a:lvl8pPr>
            <a:lvl9pPr marL="347645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2019/3/29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6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C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809" y="388960"/>
            <a:ext cx="10247233" cy="1412092"/>
          </a:xfrm>
          <a:prstGeom prst="rect">
            <a:avLst/>
          </a:prstGeom>
        </p:spPr>
        <p:txBody>
          <a:bodyPr vert="horz" lIns="115882" tIns="57941" rIns="115882" bIns="5794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809" y="1944798"/>
            <a:ext cx="10247233" cy="4635384"/>
          </a:xfrm>
          <a:prstGeom prst="rect">
            <a:avLst/>
          </a:prstGeom>
        </p:spPr>
        <p:txBody>
          <a:bodyPr vert="horz" lIns="115882" tIns="57941" rIns="115882" bIns="57941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808" y="6771279"/>
            <a:ext cx="2673192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EA7DF-616D-4807-B0A1-86BDC4DF6A41}" type="datetimeFigureOut">
              <a:rPr lang="zh-CN" altLang="en-US" smtClean="0"/>
              <a:t>2019/3/29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532" y="6771279"/>
            <a:ext cx="4009787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0850" y="6771279"/>
            <a:ext cx="2673192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9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869114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279" indent="-217279" algn="l" defTabSz="869114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36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86393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950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55507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90064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24622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59179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93736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557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114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3672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8229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2786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43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1900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6457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10.3.4.txt" TargetMode="Externa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2571" y="1294136"/>
            <a:ext cx="7113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10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5</a:t>
            </a:r>
            <a:r>
              <a:rPr lang="zh-CN" altLang="zh-CN" sz="4800" b="1" dirty="0">
                <a:solidFill>
                  <a:srgbClr val="663300"/>
                </a:solidFill>
              </a:rPr>
              <a:t>网络与通信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1392" y="3289463"/>
            <a:ext cx="526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/>
              <a:t>获取本机网络信息</a:t>
            </a:r>
          </a:p>
        </p:txBody>
      </p:sp>
    </p:spTree>
    <p:extLst>
      <p:ext uri="{BB962C8B-B14F-4D97-AF65-F5344CB8AC3E}">
        <p14:creationId xmlns:p14="http://schemas.microsoft.com/office/powerpoint/2010/main" val="48963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1901" y="364532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获取本机网络信息</a:t>
            </a:r>
          </a:p>
        </p:txBody>
      </p:sp>
      <p:sp>
        <p:nvSpPr>
          <p:cNvPr id="3" name="矩形 2"/>
          <p:cNvSpPr/>
          <p:nvPr/>
        </p:nvSpPr>
        <p:spPr>
          <a:xfrm>
            <a:off x="1319543" y="934371"/>
            <a:ext cx="59404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）运行结果如图</a:t>
            </a:r>
            <a:r>
              <a:rPr lang="en-US" altLang="zh-CN" sz="1800" dirty="0"/>
              <a:t>10.2</a:t>
            </a:r>
            <a:r>
              <a:rPr lang="zh-CN" altLang="zh-CN" sz="1800" dirty="0"/>
              <a:t>所示。</a:t>
            </a:r>
          </a:p>
          <a:p>
            <a:r>
              <a:rPr lang="zh-CN" altLang="zh-CN" sz="1800" dirty="0"/>
              <a:t>单击“详细”按钮后，弹出如图</a:t>
            </a:r>
            <a:r>
              <a:rPr lang="en-US" altLang="zh-CN" sz="1800" dirty="0"/>
              <a:t>10.3</a:t>
            </a:r>
            <a:r>
              <a:rPr lang="zh-CN" altLang="zh-CN" sz="1800" dirty="0"/>
              <a:t>所示的信息窗口。</a:t>
            </a: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507" y="3949550"/>
            <a:ext cx="2945266" cy="1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680" y="1851099"/>
            <a:ext cx="2695699" cy="382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188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587500"/>
            <a:ext cx="11880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330700"/>
            <a:ext cx="11880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201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2571" y="1294136"/>
            <a:ext cx="7113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10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5</a:t>
            </a:r>
            <a:r>
              <a:rPr lang="zh-CN" altLang="zh-CN" sz="4800" b="1" dirty="0">
                <a:solidFill>
                  <a:srgbClr val="663300"/>
                </a:solidFill>
              </a:rPr>
              <a:t>网络与通信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60125" y="3289463"/>
            <a:ext cx="6590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/>
              <a:t>基于</a:t>
            </a:r>
            <a:r>
              <a:rPr lang="en-US" altLang="zh-CN" sz="3600" b="1" dirty="0"/>
              <a:t>UDP</a:t>
            </a:r>
            <a:r>
              <a:rPr lang="zh-CN" altLang="zh-CN" sz="3600" b="1" dirty="0"/>
              <a:t>的网络广播程序</a:t>
            </a:r>
          </a:p>
        </p:txBody>
      </p:sp>
    </p:spTree>
    <p:extLst>
      <p:ext uri="{BB962C8B-B14F-4D97-AF65-F5344CB8AC3E}">
        <p14:creationId xmlns:p14="http://schemas.microsoft.com/office/powerpoint/2010/main" val="288727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1901" y="364532"/>
            <a:ext cx="3526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基于</a:t>
            </a:r>
            <a:r>
              <a:rPr lang="en-US" altLang="zh-CN" sz="2400" b="1" dirty="0"/>
              <a:t>UDP</a:t>
            </a:r>
            <a:r>
              <a:rPr lang="zh-CN" altLang="zh-CN" sz="2400" b="1" dirty="0"/>
              <a:t>的网络广播程序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1901" y="1033153"/>
            <a:ext cx="9939647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dirty="0"/>
              <a:t>用户数据报协议（</a:t>
            </a:r>
            <a:r>
              <a:rPr lang="en-US" altLang="zh-CN" dirty="0"/>
              <a:t>User Data Protocol</a:t>
            </a:r>
            <a:r>
              <a:rPr lang="zh-CN" altLang="zh-CN" dirty="0"/>
              <a:t>，</a:t>
            </a:r>
            <a:r>
              <a:rPr lang="en-US" altLang="zh-CN" dirty="0"/>
              <a:t>UDP</a:t>
            </a:r>
            <a:r>
              <a:rPr lang="zh-CN" altLang="zh-CN" dirty="0"/>
              <a:t>）是一种简单轻量级、不可靠、面向数据报、无连接的传输层协议，可以应用在可靠性不是十分重要的场合，如短消息、广播信息等。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适合应用的情况有以下几种：</a:t>
            </a:r>
          </a:p>
          <a:p>
            <a:pPr indent="450850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zh-CN" altLang="zh-CN" dirty="0"/>
              <a:t>网络数据大多为短消息。</a:t>
            </a:r>
          </a:p>
          <a:p>
            <a:pPr indent="450850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zh-CN" altLang="zh-CN" dirty="0"/>
              <a:t>拥有大量客户端。</a:t>
            </a:r>
          </a:p>
          <a:p>
            <a:pPr indent="450850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zh-CN" altLang="zh-CN" dirty="0"/>
              <a:t>对数据安全性无特殊要求。</a:t>
            </a:r>
          </a:p>
          <a:p>
            <a:pPr indent="450850">
              <a:lnSpc>
                <a:spcPct val="150000"/>
              </a:lnSpc>
            </a:pPr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zh-CN" altLang="zh-CN" dirty="0"/>
              <a:t>网络负担非常重，但对响应速度要求高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75921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23880" y="1858549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737211" y="1598074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366380" y="1954509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01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16" y="1028850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4763377" y="3898886"/>
            <a:ext cx="2562357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UDP</a:t>
            </a:r>
            <a:r>
              <a:rPr lang="zh-CN" altLang="zh-CN" sz="2800" b="1" dirty="0"/>
              <a:t>工作原理</a:t>
            </a:r>
            <a:endParaRPr lang="zh-CN" altLang="en-US" sz="2800" b="1" dirty="0">
              <a:solidFill>
                <a:srgbClr val="6A4B2E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404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UDP</a:t>
            </a:r>
            <a:r>
              <a:rPr lang="zh-CN" altLang="zh-CN" sz="2400" b="1" dirty="0"/>
              <a:t>工作原理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55671" y="1009403"/>
            <a:ext cx="10017129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dirty="0"/>
              <a:t>如图</a:t>
            </a:r>
            <a:r>
              <a:rPr lang="en-US" altLang="zh-CN" sz="1800" dirty="0"/>
              <a:t>10.4</a:t>
            </a:r>
            <a:r>
              <a:rPr lang="zh-CN" altLang="zh-CN" sz="1800" dirty="0"/>
              <a:t>所示，</a:t>
            </a:r>
            <a:r>
              <a:rPr lang="en-US" altLang="zh-CN" sz="1800" dirty="0"/>
              <a:t>UDP</a:t>
            </a:r>
            <a:r>
              <a:rPr lang="zh-CN" altLang="zh-CN" sz="1800" dirty="0"/>
              <a:t>客户端向</a:t>
            </a:r>
            <a:r>
              <a:rPr lang="en-US" altLang="zh-CN" sz="1800" dirty="0"/>
              <a:t>UDP</a:t>
            </a:r>
            <a:r>
              <a:rPr lang="zh-CN" altLang="zh-CN" sz="1800" dirty="0"/>
              <a:t>服务器发送一定长度的请求报文，报文大小的限制与各系统的协议实现有关，但不得超过其下层</a:t>
            </a:r>
            <a:r>
              <a:rPr lang="en-US" altLang="zh-CN" sz="1800" dirty="0"/>
              <a:t>IP</a:t>
            </a:r>
            <a:r>
              <a:rPr lang="zh-CN" altLang="zh-CN" sz="1800" dirty="0"/>
              <a:t>规定的</a:t>
            </a:r>
            <a:r>
              <a:rPr lang="en-US" altLang="zh-CN" sz="1800" dirty="0"/>
              <a:t>64KB</a:t>
            </a:r>
            <a:r>
              <a:rPr lang="zh-CN" altLang="zh-CN" sz="1800" dirty="0"/>
              <a:t>；</a:t>
            </a:r>
            <a:r>
              <a:rPr lang="en-US" altLang="zh-CN" sz="1800" dirty="0"/>
              <a:t>UDP</a:t>
            </a:r>
            <a:r>
              <a:rPr lang="zh-CN" altLang="zh-CN" sz="1800" dirty="0"/>
              <a:t>服务器同样以报文形式做出响应。如果服务器未收到此请求，客户端不会进行重发，因此报文的传输是不可靠的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8194" name="Picture 2" descr="10T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943" y="2819317"/>
            <a:ext cx="4422584" cy="98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488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23880" y="1858549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737211" y="1598074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366380" y="1954509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02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16" y="1028850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4763377" y="3898886"/>
            <a:ext cx="2562357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UDP </a:t>
            </a:r>
            <a:r>
              <a:rPr lang="zh-CN" altLang="zh-CN" sz="2800" b="1" dirty="0"/>
              <a:t>编程模型</a:t>
            </a:r>
          </a:p>
        </p:txBody>
      </p:sp>
    </p:spTree>
    <p:extLst>
      <p:ext uri="{BB962C8B-B14F-4D97-AF65-F5344CB8AC3E}">
        <p14:creationId xmlns:p14="http://schemas.microsoft.com/office/powerpoint/2010/main" val="314855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2029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UDP </a:t>
            </a:r>
            <a:r>
              <a:rPr lang="zh-CN" altLang="zh-CN" sz="2400" b="1" dirty="0"/>
              <a:t>编程模型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55671" y="1021278"/>
            <a:ext cx="10112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下面介绍基于</a:t>
            </a:r>
            <a:r>
              <a:rPr lang="en-US" altLang="zh-CN" sz="1800" dirty="0"/>
              <a:t>UDP</a:t>
            </a:r>
            <a:r>
              <a:rPr lang="zh-CN" altLang="zh-CN" sz="1800" dirty="0"/>
              <a:t>的经典编程模型，</a:t>
            </a:r>
            <a:r>
              <a:rPr lang="en-US" altLang="zh-CN" sz="1800" dirty="0"/>
              <a:t>UDP</a:t>
            </a:r>
            <a:r>
              <a:rPr lang="zh-CN" altLang="zh-CN" sz="1800" dirty="0"/>
              <a:t>客户端与服务器间的交互时序如图</a:t>
            </a:r>
            <a:r>
              <a:rPr lang="en-US" altLang="zh-CN" sz="1800" dirty="0"/>
              <a:t>10.5</a:t>
            </a:r>
            <a:r>
              <a:rPr lang="zh-CN" altLang="zh-CN" sz="1800" dirty="0"/>
              <a:t>所示。</a:t>
            </a:r>
          </a:p>
          <a:p>
            <a:pPr indent="450850"/>
            <a:r>
              <a:rPr lang="zh-CN" altLang="zh-CN" sz="1800" dirty="0"/>
              <a:t>可以看出，在</a:t>
            </a:r>
            <a:r>
              <a:rPr lang="en-US" altLang="zh-CN" sz="1800" dirty="0"/>
              <a:t>UDP</a:t>
            </a:r>
            <a:r>
              <a:rPr lang="zh-CN" altLang="zh-CN" sz="1800" dirty="0"/>
              <a:t>方式下，客户端并不与服务器建立连接，它只负责调用发送函数向服务器发出数据报。类似地，服务器也不从客户端接收连接，只负责调用接收函数，等待来自某客户端的数据到达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9218" name="Picture 2" descr="11t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659" y="2221607"/>
            <a:ext cx="4144055" cy="424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666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23880" y="1858549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737211" y="1598074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366380" y="1954509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03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16" y="1028850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3797616" y="3898886"/>
            <a:ext cx="4285621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“实例”</a:t>
            </a:r>
            <a:r>
              <a:rPr lang="en-US" altLang="zh-CN" sz="2800" b="1" dirty="0"/>
              <a:t>UDP</a:t>
            </a:r>
            <a:r>
              <a:rPr lang="zh-CN" altLang="zh-CN" sz="2800" b="1" dirty="0"/>
              <a:t>服务器编程</a:t>
            </a:r>
          </a:p>
        </p:txBody>
      </p:sp>
    </p:spTree>
    <p:extLst>
      <p:ext uri="{BB962C8B-B14F-4D97-AF65-F5344CB8AC3E}">
        <p14:creationId xmlns:p14="http://schemas.microsoft.com/office/powerpoint/2010/main" val="288635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499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UDP</a:t>
            </a:r>
            <a:r>
              <a:rPr lang="zh-CN" altLang="zh-CN" sz="2400" b="1" dirty="0"/>
              <a:t>服务器编程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153289" y="922319"/>
            <a:ext cx="87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（简单）</a:t>
            </a:r>
            <a:r>
              <a:rPr lang="zh-CN" altLang="zh-CN" sz="1800" dirty="0"/>
              <a:t>（</a:t>
            </a:r>
            <a:r>
              <a:rPr lang="en-US" altLang="zh-CN" sz="1800" dirty="0"/>
              <a:t>CH1002</a:t>
            </a:r>
            <a:r>
              <a:rPr lang="zh-CN" altLang="zh-CN" sz="1800" dirty="0"/>
              <a:t>）服务器端的编程。</a:t>
            </a:r>
          </a:p>
          <a:p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）在头文件“</a:t>
            </a:r>
            <a:r>
              <a:rPr lang="en-US" altLang="zh-CN" sz="1800" dirty="0" err="1"/>
              <a:t>udpserver.h</a:t>
            </a:r>
            <a:r>
              <a:rPr lang="zh-CN" altLang="zh-CN" sz="1800" dirty="0"/>
              <a:t>”中声明了需要的各种控件，其具体代码如下：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3164" y="1686296"/>
            <a:ext cx="9072748" cy="4627513"/>
          </a:xfrm>
          <a:prstGeom prst="roundRect">
            <a:avLst>
              <a:gd name="adj" fmla="val 4845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QDialog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QLabel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QLineEdit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QPushButton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QVBoxLayout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UdpServer</a:t>
            </a:r>
            <a:r>
              <a:rPr lang="en-US" altLang="zh-CN" dirty="0"/>
              <a:t> : public </a:t>
            </a:r>
            <a:r>
              <a:rPr lang="en-US" altLang="zh-CN" dirty="0" err="1"/>
              <a:t>QDialog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Q_OBJECT</a:t>
            </a:r>
            <a:endParaRPr lang="zh-CN" altLang="zh-CN" dirty="0"/>
          </a:p>
          <a:p>
            <a:r>
              <a:rPr lang="en-US" altLang="zh-CN" dirty="0"/>
              <a:t>public: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UdpServer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*parent=0,Qt::</a:t>
            </a:r>
            <a:r>
              <a:rPr lang="en-US" altLang="zh-CN" dirty="0" err="1"/>
              <a:t>WindowFlags</a:t>
            </a:r>
            <a:r>
              <a:rPr lang="en-US" altLang="zh-CN" dirty="0"/>
              <a:t> f=0);</a:t>
            </a:r>
            <a:endParaRPr lang="zh-CN" altLang="zh-CN" dirty="0"/>
          </a:p>
          <a:p>
            <a:r>
              <a:rPr lang="en-US" altLang="zh-CN" dirty="0"/>
              <a:t>    ~</a:t>
            </a:r>
            <a:r>
              <a:rPr lang="en-US" altLang="zh-CN" dirty="0" err="1"/>
              <a:t>UdpServer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private: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QLabel</a:t>
            </a:r>
            <a:r>
              <a:rPr lang="en-US" altLang="zh-CN" dirty="0"/>
              <a:t> *</a:t>
            </a:r>
            <a:r>
              <a:rPr lang="en-US" altLang="zh-CN" dirty="0" err="1"/>
              <a:t>TimerLabel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QLineEdit</a:t>
            </a:r>
            <a:r>
              <a:rPr lang="en-US" altLang="zh-CN" dirty="0"/>
              <a:t> *</a:t>
            </a:r>
            <a:r>
              <a:rPr lang="en-US" altLang="zh-CN" dirty="0" err="1"/>
              <a:t>TextLineEdit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QPushButton</a:t>
            </a:r>
            <a:r>
              <a:rPr lang="en-US" altLang="zh-CN" dirty="0"/>
              <a:t> *</a:t>
            </a:r>
            <a:r>
              <a:rPr lang="en-US" altLang="zh-CN" dirty="0" err="1"/>
              <a:t>StartBtn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QVBoxLayout</a:t>
            </a:r>
            <a:r>
              <a:rPr lang="en-US" altLang="zh-CN" dirty="0"/>
              <a:t> *</a:t>
            </a:r>
            <a:r>
              <a:rPr lang="en-US" altLang="zh-CN" dirty="0" err="1"/>
              <a:t>mainLayout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94345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499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UDP</a:t>
            </a:r>
            <a:r>
              <a:rPr lang="zh-CN" altLang="zh-CN" sz="2400" b="1" dirty="0"/>
              <a:t>服务器编程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955671" y="955892"/>
            <a:ext cx="5089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）源文件“</a:t>
            </a:r>
            <a:r>
              <a:rPr lang="en-US" altLang="zh-CN" sz="1800" dirty="0"/>
              <a:t>udpserver.cpp</a:t>
            </a:r>
            <a:r>
              <a:rPr lang="zh-CN" altLang="zh-CN" sz="1800" dirty="0"/>
              <a:t>”的具体代码如下：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532" y="1325224"/>
            <a:ext cx="9357756" cy="4094172"/>
          </a:xfrm>
          <a:prstGeom prst="roundRect">
            <a:avLst>
              <a:gd name="adj" fmla="val 4374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"</a:t>
            </a:r>
            <a:r>
              <a:rPr lang="en-US" altLang="zh-CN" dirty="0" err="1"/>
              <a:t>udpserver.h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 err="1"/>
              <a:t>UdpServer</a:t>
            </a:r>
            <a:r>
              <a:rPr lang="en-US" altLang="zh-CN" dirty="0"/>
              <a:t>::</a:t>
            </a:r>
            <a:r>
              <a:rPr lang="en-US" altLang="zh-CN" dirty="0" err="1"/>
              <a:t>UdpServer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</a:t>
            </a:r>
            <a:r>
              <a:rPr lang="en-US" altLang="zh-CN" dirty="0" err="1"/>
              <a:t>parent,Qt</a:t>
            </a:r>
            <a:r>
              <a:rPr lang="en-US" altLang="zh-CN" dirty="0"/>
              <a:t>::</a:t>
            </a:r>
            <a:r>
              <a:rPr lang="en-US" altLang="zh-CN" dirty="0" err="1"/>
              <a:t>WindowFlags</a:t>
            </a:r>
            <a:r>
              <a:rPr lang="en-US" altLang="zh-CN" dirty="0"/>
              <a:t> f)</a:t>
            </a:r>
            <a:endParaRPr lang="zh-CN" altLang="zh-CN" dirty="0"/>
          </a:p>
          <a:p>
            <a:r>
              <a:rPr lang="en-US" altLang="zh-CN" dirty="0"/>
              <a:t>    : </a:t>
            </a:r>
            <a:r>
              <a:rPr lang="en-US" altLang="zh-CN" dirty="0" err="1"/>
              <a:t>QDialog</a:t>
            </a:r>
            <a:r>
              <a:rPr lang="en-US" altLang="zh-CN" dirty="0"/>
              <a:t>(</a:t>
            </a:r>
            <a:r>
              <a:rPr lang="en-US" altLang="zh-CN" dirty="0" err="1"/>
              <a:t>parent,f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setWindowTitle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("UDP Server"));			//</a:t>
            </a:r>
            <a:r>
              <a:rPr lang="zh-CN" altLang="zh-CN" dirty="0"/>
              <a:t>设置窗体的标题</a:t>
            </a:r>
          </a:p>
          <a:p>
            <a:r>
              <a:rPr lang="en-US" altLang="zh-CN" dirty="0"/>
              <a:t>	/* </a:t>
            </a:r>
            <a:r>
              <a:rPr lang="zh-CN" altLang="zh-CN" dirty="0"/>
              <a:t>初始化各个控件</a:t>
            </a:r>
            <a:r>
              <a:rPr lang="en-US" altLang="zh-CN" dirty="0"/>
              <a:t> */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TimerLabel</a:t>
            </a:r>
            <a:r>
              <a:rPr lang="en-US" altLang="zh-CN" dirty="0"/>
              <a:t> = new </a:t>
            </a:r>
            <a:r>
              <a:rPr lang="en-US" altLang="zh-CN" dirty="0" err="1"/>
              <a:t>QLabel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计时器：</a:t>
            </a:r>
            <a:r>
              <a:rPr lang="en-US" altLang="zh-CN" dirty="0"/>
              <a:t>"),this);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TextLineEdit</a:t>
            </a:r>
            <a:r>
              <a:rPr lang="en-US" altLang="zh-CN" dirty="0"/>
              <a:t> = new </a:t>
            </a:r>
            <a:r>
              <a:rPr lang="en-US" altLang="zh-CN" dirty="0" err="1"/>
              <a:t>QLineEdit</a:t>
            </a:r>
            <a:r>
              <a:rPr lang="en-US" altLang="zh-CN" dirty="0"/>
              <a:t>(this);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StartBtn</a:t>
            </a:r>
            <a:r>
              <a:rPr lang="en-US" altLang="zh-CN" dirty="0"/>
              <a:t> = new </a:t>
            </a:r>
            <a:r>
              <a:rPr lang="en-US" altLang="zh-CN" dirty="0" err="1"/>
              <a:t>QPushButton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开始</a:t>
            </a:r>
            <a:r>
              <a:rPr lang="en-US" altLang="zh-CN" dirty="0"/>
              <a:t>"),this);</a:t>
            </a:r>
            <a:endParaRPr lang="zh-CN" altLang="zh-CN" dirty="0"/>
          </a:p>
          <a:p>
            <a:r>
              <a:rPr lang="en-US" altLang="zh-CN" dirty="0"/>
              <a:t>	/* </a:t>
            </a:r>
            <a:r>
              <a:rPr lang="zh-CN" altLang="zh-CN" dirty="0"/>
              <a:t>设置布局</a:t>
            </a:r>
            <a:r>
              <a:rPr lang="en-US" altLang="zh-CN" dirty="0"/>
              <a:t> */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 = new </a:t>
            </a:r>
            <a:r>
              <a:rPr lang="en-US" altLang="zh-CN" dirty="0" err="1"/>
              <a:t>QVBoxLayout</a:t>
            </a:r>
            <a:r>
              <a:rPr lang="en-US" altLang="zh-CN" dirty="0"/>
              <a:t>(this);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TimerLabel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TextLineEdit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StartBtn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947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1901" y="914400"/>
            <a:ext cx="10010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（简单）</a:t>
            </a:r>
            <a:r>
              <a:rPr lang="zh-CN" altLang="zh-CN" sz="1800" dirty="0"/>
              <a:t>（</a:t>
            </a:r>
            <a:r>
              <a:rPr lang="en-US" altLang="zh-CN" sz="1800" dirty="0"/>
              <a:t>CH1001</a:t>
            </a:r>
            <a:r>
              <a:rPr lang="zh-CN" altLang="zh-CN" sz="1800" dirty="0"/>
              <a:t>）获得本机网络信息。</a:t>
            </a:r>
          </a:p>
          <a:p>
            <a:r>
              <a:rPr lang="zh-CN" altLang="zh-CN" sz="1800" dirty="0"/>
              <a:t>实现步骤如下。</a:t>
            </a:r>
          </a:p>
          <a:p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）头文件“</a:t>
            </a:r>
            <a:r>
              <a:rPr lang="en-US" altLang="zh-CN" sz="1800" dirty="0" err="1"/>
              <a:t>networkinformation.h</a:t>
            </a:r>
            <a:r>
              <a:rPr lang="zh-CN" altLang="zh-CN" sz="1800" dirty="0"/>
              <a:t>”的具体代码如下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056903" y="1837730"/>
            <a:ext cx="9583387" cy="5109091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QPushButton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QLineEdit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QGridLayout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QMessageBox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/>
              <a:t>class </a:t>
            </a:r>
            <a:r>
              <a:rPr lang="en-US" altLang="zh-CN" sz="1600" dirty="0" err="1"/>
              <a:t>NetworkInformation</a:t>
            </a:r>
            <a:r>
              <a:rPr lang="en-US" altLang="zh-CN" sz="1600" dirty="0"/>
              <a:t> : public </a:t>
            </a:r>
            <a:r>
              <a:rPr lang="en-US" altLang="zh-CN" sz="1600" dirty="0" err="1"/>
              <a:t>QWidget</a:t>
            </a:r>
            <a:endParaRPr lang="zh-CN" altLang="zh-CN" sz="1600" dirty="0"/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    Q_OBJECT</a:t>
            </a:r>
            <a:endParaRPr lang="zh-CN" altLang="zh-CN" sz="1600" dirty="0"/>
          </a:p>
          <a:p>
            <a:r>
              <a:rPr lang="en-US" altLang="zh-CN" sz="1600" dirty="0"/>
              <a:t>public: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NetworkInformation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*parent = 0);</a:t>
            </a:r>
            <a:endParaRPr lang="zh-CN" altLang="zh-CN" sz="1600" dirty="0"/>
          </a:p>
          <a:p>
            <a:r>
              <a:rPr lang="en-US" altLang="zh-CN" sz="1600" dirty="0"/>
              <a:t>    ~</a:t>
            </a:r>
            <a:r>
              <a:rPr lang="en-US" altLang="zh-CN" sz="1600" dirty="0" err="1"/>
              <a:t>NetworkInformation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dirty="0"/>
              <a:t>private: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hostLabel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QLineEdit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LineEditLocalHostName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ipLabel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QLineEdit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LineEditAddress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QPushButton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detailBtn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QGridLayout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mainLayout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 smtClean="0"/>
              <a:t>};</a:t>
            </a:r>
            <a:endParaRPr lang="zh-CN" altLang="zh-CN" sz="1600" dirty="0"/>
          </a:p>
        </p:txBody>
      </p:sp>
      <p:sp>
        <p:nvSpPr>
          <p:cNvPr id="4" name="矩形 3"/>
          <p:cNvSpPr/>
          <p:nvPr/>
        </p:nvSpPr>
        <p:spPr>
          <a:xfrm>
            <a:off x="961901" y="364532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获取本机网络信息</a:t>
            </a:r>
          </a:p>
        </p:txBody>
      </p:sp>
    </p:spTree>
    <p:extLst>
      <p:ext uri="{BB962C8B-B14F-4D97-AF65-F5344CB8AC3E}">
        <p14:creationId xmlns:p14="http://schemas.microsoft.com/office/powerpoint/2010/main" val="4157328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499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UDP</a:t>
            </a:r>
            <a:r>
              <a:rPr lang="zh-CN" altLang="zh-CN" sz="2400" b="1" dirty="0"/>
              <a:t>服务器编程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322745" y="958298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）服务器界面如图</a:t>
            </a:r>
            <a:r>
              <a:rPr lang="en-US" altLang="zh-CN" sz="1800" dirty="0"/>
              <a:t>10.6</a:t>
            </a:r>
            <a:r>
              <a:rPr lang="zh-CN" altLang="zh-CN" sz="1800" dirty="0"/>
              <a:t>所示。</a:t>
            </a:r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348" y="1527546"/>
            <a:ext cx="3539086" cy="2083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419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306280" y="1525112"/>
            <a:ext cx="8906493" cy="339320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55671" y="328908"/>
            <a:ext cx="3499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UDP</a:t>
            </a:r>
            <a:r>
              <a:rPr lang="zh-CN" altLang="zh-CN" sz="2400" b="1" dirty="0"/>
              <a:t>服务器编程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69421" y="914406"/>
            <a:ext cx="100408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具体操作步骤如下。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）在“</a:t>
            </a:r>
            <a:r>
              <a:rPr lang="en-US" altLang="zh-CN" dirty="0"/>
              <a:t>UdpServer.pro</a:t>
            </a:r>
            <a:r>
              <a:rPr lang="zh-CN" altLang="zh-CN" dirty="0"/>
              <a:t>”中添加如下语句：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    QT </a:t>
            </a:r>
            <a:r>
              <a:rPr lang="en-US" altLang="zh-CN" dirty="0"/>
              <a:t>+= network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）在头文件“</a:t>
            </a:r>
            <a:r>
              <a:rPr lang="en-US" altLang="zh-CN" dirty="0" err="1"/>
              <a:t>udpserver.h</a:t>
            </a:r>
            <a:r>
              <a:rPr lang="zh-CN" altLang="zh-CN" dirty="0"/>
              <a:t>”中添加需要的槽函数，其具体代码如下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306280" y="2253326"/>
            <a:ext cx="8906493" cy="2813209"/>
          </a:xfrm>
          <a:prstGeom prst="roundRect">
            <a:avLst>
              <a:gd name="adj" fmla="val 7552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QUdpSocket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QTimer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public slots:</a:t>
            </a:r>
            <a:endParaRPr lang="zh-CN" altLang="zh-CN" dirty="0"/>
          </a:p>
          <a:p>
            <a:r>
              <a:rPr lang="en-US" altLang="zh-CN" dirty="0"/>
              <a:t>    	void </a:t>
            </a:r>
            <a:r>
              <a:rPr lang="en-US" altLang="zh-CN" dirty="0" err="1"/>
              <a:t>StartBtnClicked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	void timeout();</a:t>
            </a:r>
            <a:endParaRPr lang="zh-CN" altLang="zh-CN" dirty="0"/>
          </a:p>
          <a:p>
            <a:r>
              <a:rPr lang="en-US" altLang="zh-CN" dirty="0"/>
              <a:t>private: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port;</a:t>
            </a:r>
            <a:endParaRPr lang="zh-CN" altLang="zh-CN" dirty="0"/>
          </a:p>
          <a:p>
            <a:r>
              <a:rPr lang="en-US" altLang="zh-CN" dirty="0"/>
              <a:t>    	</a:t>
            </a: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isStarted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	</a:t>
            </a:r>
            <a:r>
              <a:rPr lang="en-US" altLang="zh-CN" dirty="0" err="1"/>
              <a:t>QUdpSocket</a:t>
            </a:r>
            <a:r>
              <a:rPr lang="en-US" altLang="zh-CN" dirty="0"/>
              <a:t> *</a:t>
            </a:r>
            <a:r>
              <a:rPr lang="en-US" altLang="zh-CN" dirty="0" err="1"/>
              <a:t>udpSocket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	</a:t>
            </a:r>
            <a:r>
              <a:rPr lang="en-US" altLang="zh-CN" dirty="0" err="1"/>
              <a:t>QTimer</a:t>
            </a:r>
            <a:r>
              <a:rPr lang="en-US" altLang="zh-CN" dirty="0"/>
              <a:t> *timer</a:t>
            </a:r>
            <a:r>
              <a:rPr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13273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11283" y="1270660"/>
            <a:ext cx="8977746" cy="391885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55671" y="328908"/>
            <a:ext cx="3499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UDP</a:t>
            </a:r>
            <a:r>
              <a:rPr lang="zh-CN" altLang="zh-CN" sz="2400" b="1" dirty="0"/>
              <a:t>服务器编程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082037" y="934195"/>
            <a:ext cx="5940425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）在源文件“</a:t>
            </a:r>
            <a:r>
              <a:rPr lang="en-US" altLang="zh-CN" dirty="0"/>
              <a:t>udpserver.cpp</a:t>
            </a:r>
            <a:r>
              <a:rPr lang="zh-CN" altLang="zh-CN" dirty="0"/>
              <a:t>”中添加声明：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    #</a:t>
            </a:r>
            <a:r>
              <a:rPr lang="en-US" altLang="zh-CN" dirty="0"/>
              <a:t>include &lt;</a:t>
            </a:r>
            <a:r>
              <a:rPr lang="en-US" altLang="zh-CN" dirty="0" err="1"/>
              <a:t>QHostAddress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zh-CN" altLang="zh-CN" b="1" dirty="0"/>
              <a:t>其中，</a:t>
            </a:r>
            <a:r>
              <a:rPr lang="zh-CN" altLang="zh-CN" dirty="0"/>
              <a:t>在构造函数中添加如下代码：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1283" y="1977275"/>
            <a:ext cx="8977746" cy="2417683"/>
          </a:xfrm>
          <a:prstGeom prst="roundRect">
            <a:avLst>
              <a:gd name="adj" fmla="val 7334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connect(</a:t>
            </a:r>
            <a:r>
              <a:rPr lang="en-US" altLang="zh-CN" dirty="0" err="1"/>
              <a:t>StartBtn,SIGNAL</a:t>
            </a:r>
            <a:r>
              <a:rPr lang="en-US" altLang="zh-CN" dirty="0"/>
              <a:t>(clicked()),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StartBtnClicked</a:t>
            </a:r>
            <a:r>
              <a:rPr lang="en-US" altLang="zh-CN" dirty="0"/>
              <a:t>()));</a:t>
            </a:r>
            <a:endParaRPr lang="zh-CN" altLang="zh-CN" dirty="0"/>
          </a:p>
          <a:p>
            <a:r>
              <a:rPr lang="en-US" altLang="zh-CN" dirty="0"/>
              <a:t>port = 5555;				//</a:t>
            </a:r>
            <a:r>
              <a:rPr lang="zh-CN" altLang="zh-CN" dirty="0"/>
              <a:t>设置</a:t>
            </a:r>
            <a:r>
              <a:rPr lang="en-US" altLang="zh-CN" dirty="0"/>
              <a:t>UDP</a:t>
            </a:r>
            <a:r>
              <a:rPr lang="zh-CN" altLang="zh-CN" dirty="0"/>
              <a:t>的端口号参数，服务器定时向此端口发送广播信息</a:t>
            </a:r>
          </a:p>
          <a:p>
            <a:r>
              <a:rPr lang="en-US" altLang="zh-CN" dirty="0" err="1"/>
              <a:t>isStarted</a:t>
            </a:r>
            <a:r>
              <a:rPr lang="en-US" altLang="zh-CN" dirty="0"/>
              <a:t> = false;</a:t>
            </a:r>
            <a:endParaRPr lang="zh-CN" altLang="zh-CN" dirty="0"/>
          </a:p>
          <a:p>
            <a:r>
              <a:rPr lang="en-US" altLang="zh-CN" dirty="0" err="1"/>
              <a:t>udpSocket</a:t>
            </a:r>
            <a:r>
              <a:rPr lang="en-US" altLang="zh-CN" dirty="0"/>
              <a:t> = new </a:t>
            </a:r>
            <a:r>
              <a:rPr lang="en-US" altLang="zh-CN" dirty="0" err="1"/>
              <a:t>QUdpSocket</a:t>
            </a:r>
            <a:r>
              <a:rPr lang="en-US" altLang="zh-CN" dirty="0"/>
              <a:t>(this);</a:t>
            </a:r>
            <a:endParaRPr lang="zh-CN" altLang="zh-CN" dirty="0"/>
          </a:p>
          <a:p>
            <a:r>
              <a:rPr lang="en-US" altLang="zh-CN" dirty="0"/>
              <a:t>timer = new </a:t>
            </a:r>
            <a:r>
              <a:rPr lang="en-US" altLang="zh-CN" dirty="0" err="1"/>
              <a:t>QTimer</a:t>
            </a:r>
            <a:r>
              <a:rPr lang="en-US" altLang="zh-CN" dirty="0"/>
              <a:t>(this);	//</a:t>
            </a:r>
            <a:r>
              <a:rPr lang="zh-CN" altLang="zh-CN" dirty="0"/>
              <a:t>创建一个</a:t>
            </a:r>
            <a:r>
              <a:rPr lang="en-US" altLang="zh-CN" dirty="0" err="1"/>
              <a:t>QUdpSocket</a:t>
            </a:r>
            <a:endParaRPr lang="zh-CN" altLang="zh-CN" dirty="0"/>
          </a:p>
          <a:p>
            <a:r>
              <a:rPr lang="en-US" altLang="zh-CN" dirty="0"/>
              <a:t>//</a:t>
            </a:r>
            <a:r>
              <a:rPr lang="zh-CN" altLang="zh-CN" dirty="0"/>
              <a:t>定时发送广播信息</a:t>
            </a:r>
          </a:p>
          <a:p>
            <a:r>
              <a:rPr lang="en-US" altLang="zh-CN" dirty="0"/>
              <a:t>connect(</a:t>
            </a:r>
            <a:r>
              <a:rPr lang="en-US" altLang="zh-CN" dirty="0" err="1"/>
              <a:t>timer,SIGNAL</a:t>
            </a:r>
            <a:r>
              <a:rPr lang="en-US" altLang="zh-CN" dirty="0"/>
              <a:t>(timeout()),</a:t>
            </a:r>
            <a:r>
              <a:rPr lang="en-US" altLang="zh-CN" dirty="0" err="1"/>
              <a:t>this,SLOT</a:t>
            </a:r>
            <a:r>
              <a:rPr lang="en-US" altLang="zh-CN" dirty="0"/>
              <a:t>(timeout</a:t>
            </a:r>
            <a:r>
              <a:rPr lang="en-US" altLang="zh-CN" dirty="0" smtClean="0"/>
              <a:t>()));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22388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499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UDP</a:t>
            </a:r>
            <a:r>
              <a:rPr lang="zh-CN" altLang="zh-CN" sz="2400" b="1" dirty="0"/>
              <a:t>服务器编程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781264" y="1005799"/>
            <a:ext cx="4064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err="1"/>
              <a:t>StartBtnClicked</a:t>
            </a:r>
            <a:r>
              <a:rPr lang="en-US" altLang="zh-CN" sz="1800" dirty="0"/>
              <a:t>()</a:t>
            </a:r>
            <a:r>
              <a:rPr lang="zh-CN" altLang="zh-CN" sz="1800" dirty="0"/>
              <a:t>函数的具体代码如下：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5671" y="1460665"/>
            <a:ext cx="9506490" cy="4133017"/>
          </a:xfrm>
          <a:prstGeom prst="roundRect">
            <a:avLst>
              <a:gd name="adj" fmla="val 5978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UdpServer</a:t>
            </a:r>
            <a:r>
              <a:rPr lang="en-US" altLang="zh-CN" dirty="0"/>
              <a:t>::</a:t>
            </a:r>
            <a:r>
              <a:rPr lang="en-US" altLang="zh-CN" dirty="0" err="1"/>
              <a:t>StartBtnClicked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if(!</a:t>
            </a:r>
            <a:r>
              <a:rPr lang="en-US" altLang="zh-CN" dirty="0" err="1"/>
              <a:t>isStarted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StartBtn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停止</a:t>
            </a:r>
            <a:r>
              <a:rPr lang="en-US" altLang="zh-CN" dirty="0"/>
              <a:t>"));</a:t>
            </a:r>
            <a:endParaRPr lang="zh-CN" altLang="zh-CN" dirty="0"/>
          </a:p>
          <a:p>
            <a:r>
              <a:rPr lang="en-US" altLang="zh-CN" dirty="0"/>
              <a:t>        timer-&gt;start(1000);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isStarted</a:t>
            </a:r>
            <a:r>
              <a:rPr lang="en-US" altLang="zh-CN" dirty="0"/>
              <a:t> =true;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else</a:t>
            </a:r>
            <a:endParaRPr lang="zh-CN" altLang="zh-CN" dirty="0"/>
          </a:p>
          <a:p>
            <a:r>
              <a:rPr lang="en-US" altLang="zh-CN" dirty="0"/>
              <a:t>   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StartBtn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开始</a:t>
            </a:r>
            <a:r>
              <a:rPr lang="en-US" altLang="zh-CN" dirty="0"/>
              <a:t>"));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isStarted</a:t>
            </a:r>
            <a:r>
              <a:rPr lang="en-US" altLang="zh-CN" dirty="0"/>
              <a:t> = false;</a:t>
            </a:r>
            <a:endParaRPr lang="zh-CN" altLang="zh-CN" dirty="0"/>
          </a:p>
          <a:p>
            <a:r>
              <a:rPr lang="en-US" altLang="zh-CN" dirty="0"/>
              <a:t>        timer-&gt;stop();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8052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499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UDP</a:t>
            </a:r>
            <a:r>
              <a:rPr lang="zh-CN" altLang="zh-CN" sz="2400" b="1" dirty="0"/>
              <a:t>服务器编程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165164" y="946246"/>
            <a:ext cx="6945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/>
              <a:t>timeout()</a:t>
            </a:r>
            <a:r>
              <a:rPr lang="zh-CN" altLang="zh-CN" sz="1800" dirty="0"/>
              <a:t>函数完成了向端口发送广播信息的功能，其具体代码如下：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2535" y="1315578"/>
            <a:ext cx="9369631" cy="3863816"/>
          </a:xfrm>
          <a:prstGeom prst="roundRect">
            <a:avLst>
              <a:gd name="adj" fmla="val 5519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UdpServer</a:t>
            </a:r>
            <a:r>
              <a:rPr lang="en-US" altLang="zh-CN" dirty="0"/>
              <a:t>::timeout()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msg</a:t>
            </a:r>
            <a:r>
              <a:rPr lang="en-US" altLang="zh-CN" dirty="0"/>
              <a:t> = </a:t>
            </a:r>
            <a:r>
              <a:rPr lang="en-US" altLang="zh-CN" dirty="0" err="1"/>
              <a:t>TextLineEdit</a:t>
            </a:r>
            <a:r>
              <a:rPr lang="en-US" altLang="zh-CN" dirty="0"/>
              <a:t>-&gt;text();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length=0;</a:t>
            </a:r>
            <a:endParaRPr lang="zh-CN" altLang="zh-CN" dirty="0"/>
          </a:p>
          <a:p>
            <a:r>
              <a:rPr lang="en-US" altLang="zh-CN" dirty="0"/>
              <a:t>    if(</a:t>
            </a:r>
            <a:r>
              <a:rPr lang="en-US" altLang="zh-CN" dirty="0" err="1"/>
              <a:t>msg</a:t>
            </a:r>
            <a:r>
              <a:rPr lang="en-US" altLang="zh-CN" dirty="0"/>
              <a:t>=="")</a:t>
            </a:r>
            <a:endParaRPr lang="zh-CN" altLang="zh-CN" dirty="0"/>
          </a:p>
          <a:p>
            <a:r>
              <a:rPr lang="en-US" altLang="zh-CN" dirty="0"/>
              <a:t>    {</a:t>
            </a:r>
            <a:endParaRPr lang="zh-CN" altLang="zh-CN" dirty="0"/>
          </a:p>
          <a:p>
            <a:r>
              <a:rPr lang="en-US" altLang="zh-CN" dirty="0"/>
              <a:t>       return;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if((length=</a:t>
            </a:r>
            <a:r>
              <a:rPr lang="en-US" altLang="zh-CN" dirty="0" err="1"/>
              <a:t>udpSocket</a:t>
            </a:r>
            <a:r>
              <a:rPr lang="en-US" altLang="zh-CN" dirty="0"/>
              <a:t>-&gt;</a:t>
            </a:r>
            <a:r>
              <a:rPr lang="en-US" altLang="zh-CN" dirty="0" err="1"/>
              <a:t>writeDatagram</a:t>
            </a:r>
            <a:r>
              <a:rPr lang="en-US" altLang="zh-CN" dirty="0"/>
              <a:t>(msg.toLatin1(),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msg.length</a:t>
            </a:r>
            <a:r>
              <a:rPr lang="en-US" altLang="zh-CN" dirty="0"/>
              <a:t>(),</a:t>
            </a:r>
            <a:r>
              <a:rPr lang="en-US" altLang="zh-CN" dirty="0" err="1"/>
              <a:t>QHostAddress</a:t>
            </a:r>
            <a:r>
              <a:rPr lang="en-US" altLang="zh-CN" dirty="0"/>
              <a:t>::</a:t>
            </a:r>
            <a:r>
              <a:rPr lang="en-US" altLang="zh-CN" dirty="0" err="1"/>
              <a:t>Broadcast,port</a:t>
            </a:r>
            <a:r>
              <a:rPr lang="en-US" altLang="zh-CN" dirty="0"/>
              <a:t>))!=</a:t>
            </a:r>
            <a:r>
              <a:rPr lang="en-US" altLang="zh-CN" dirty="0" err="1"/>
              <a:t>msg.length</a:t>
            </a:r>
            <a:r>
              <a:rPr lang="en-US" altLang="zh-CN" dirty="0"/>
              <a:t>())</a:t>
            </a:r>
            <a:endParaRPr lang="zh-CN" altLang="zh-CN" dirty="0"/>
          </a:p>
          <a:p>
            <a:r>
              <a:rPr lang="en-US" altLang="zh-CN" dirty="0"/>
              <a:t>    {</a:t>
            </a:r>
            <a:endParaRPr lang="zh-CN" altLang="zh-CN" dirty="0"/>
          </a:p>
          <a:p>
            <a:r>
              <a:rPr lang="en-US" altLang="zh-CN" dirty="0"/>
              <a:t>        return;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9697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23880" y="1858549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737211" y="1598074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366380" y="1954509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04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16" y="1028850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3932107" y="3898886"/>
            <a:ext cx="4285621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“实例”</a:t>
            </a:r>
            <a:r>
              <a:rPr lang="en-US" altLang="zh-CN" sz="2800" b="1" dirty="0"/>
              <a:t>UDP</a:t>
            </a:r>
            <a:r>
              <a:rPr lang="zh-CN" altLang="zh-CN" sz="2800" b="1" dirty="0"/>
              <a:t>客户端编程</a:t>
            </a:r>
          </a:p>
        </p:txBody>
      </p:sp>
    </p:spTree>
    <p:extLst>
      <p:ext uri="{BB962C8B-B14F-4D97-AF65-F5344CB8AC3E}">
        <p14:creationId xmlns:p14="http://schemas.microsoft.com/office/powerpoint/2010/main" val="368502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499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UDP</a:t>
            </a:r>
            <a:r>
              <a:rPr lang="zh-CN" altLang="zh-CN" sz="2400" b="1" dirty="0"/>
              <a:t>客户端编程</a:t>
            </a:r>
          </a:p>
        </p:txBody>
      </p:sp>
      <p:sp>
        <p:nvSpPr>
          <p:cNvPr id="3" name="矩形 2"/>
          <p:cNvSpPr/>
          <p:nvPr/>
        </p:nvSpPr>
        <p:spPr>
          <a:xfrm>
            <a:off x="1093912" y="957945"/>
            <a:ext cx="7539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（简单）</a:t>
            </a:r>
            <a:r>
              <a:rPr lang="zh-CN" altLang="zh-CN" sz="1800" dirty="0"/>
              <a:t>（</a:t>
            </a:r>
            <a:r>
              <a:rPr lang="en-US" altLang="zh-CN" sz="1800" dirty="0"/>
              <a:t>CH1003</a:t>
            </a:r>
            <a:r>
              <a:rPr lang="zh-CN" altLang="zh-CN" sz="1800" dirty="0"/>
              <a:t>）客户端的编程。</a:t>
            </a:r>
          </a:p>
          <a:p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）在头文件“</a:t>
            </a:r>
            <a:r>
              <a:rPr lang="en-US" altLang="zh-CN" sz="1800" dirty="0" err="1"/>
              <a:t>udpclient.h</a:t>
            </a:r>
            <a:r>
              <a:rPr lang="zh-CN" altLang="zh-CN" sz="1800" dirty="0"/>
              <a:t>”中声明了需要的各种控件，其具体代码如下：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8784" y="1604276"/>
            <a:ext cx="9298380" cy="4094172"/>
          </a:xfrm>
          <a:prstGeom prst="roundRect">
            <a:avLst>
              <a:gd name="adj" fmla="val 4641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QDialog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QVBoxLayout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QTextEdit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QPushButton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UdpClient</a:t>
            </a:r>
            <a:r>
              <a:rPr lang="en-US" altLang="zh-CN" dirty="0"/>
              <a:t> : public </a:t>
            </a:r>
            <a:r>
              <a:rPr lang="en-US" altLang="zh-CN" dirty="0" err="1"/>
              <a:t>QDialog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Q_OBJECT</a:t>
            </a:r>
            <a:endParaRPr lang="zh-CN" altLang="zh-CN" dirty="0"/>
          </a:p>
          <a:p>
            <a:r>
              <a:rPr lang="en-US" altLang="zh-CN" dirty="0"/>
              <a:t>public: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UdpClient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*parent = 0,Qt::</a:t>
            </a:r>
            <a:r>
              <a:rPr lang="en-US" altLang="zh-CN" dirty="0" err="1"/>
              <a:t>WindowFlags</a:t>
            </a:r>
            <a:r>
              <a:rPr lang="en-US" altLang="zh-CN" dirty="0"/>
              <a:t> f=0);</a:t>
            </a:r>
            <a:endParaRPr lang="zh-CN" altLang="zh-CN" dirty="0"/>
          </a:p>
          <a:p>
            <a:r>
              <a:rPr lang="en-US" altLang="zh-CN" dirty="0"/>
              <a:t>    ~</a:t>
            </a:r>
            <a:r>
              <a:rPr lang="en-US" altLang="zh-CN" dirty="0" err="1"/>
              <a:t>UdpClient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private: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QTextEdit</a:t>
            </a:r>
            <a:r>
              <a:rPr lang="en-US" altLang="zh-CN" dirty="0"/>
              <a:t> *</a:t>
            </a:r>
            <a:r>
              <a:rPr lang="en-US" altLang="zh-CN" dirty="0" err="1"/>
              <a:t>ReceiveTextEdit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QPushButton</a:t>
            </a:r>
            <a:r>
              <a:rPr lang="en-US" altLang="zh-CN" dirty="0"/>
              <a:t> *</a:t>
            </a:r>
            <a:r>
              <a:rPr lang="en-US" altLang="zh-CN" dirty="0" err="1"/>
              <a:t>CloseBtn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QVBoxLayout</a:t>
            </a:r>
            <a:r>
              <a:rPr lang="en-US" altLang="zh-CN" dirty="0"/>
              <a:t> *</a:t>
            </a:r>
            <a:r>
              <a:rPr lang="en-US" altLang="zh-CN" dirty="0" err="1"/>
              <a:t>mainLayout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22947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499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UDP</a:t>
            </a:r>
            <a:r>
              <a:rPr lang="zh-CN" altLang="zh-CN" sz="2400" b="1" dirty="0"/>
              <a:t>客户端编程</a:t>
            </a:r>
          </a:p>
        </p:txBody>
      </p:sp>
      <p:sp>
        <p:nvSpPr>
          <p:cNvPr id="3" name="矩形 2"/>
          <p:cNvSpPr/>
          <p:nvPr/>
        </p:nvSpPr>
        <p:spPr>
          <a:xfrm>
            <a:off x="1171619" y="958298"/>
            <a:ext cx="5044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）源文件“</a:t>
            </a:r>
            <a:r>
              <a:rPr lang="en-US" altLang="zh-CN" sz="1800" dirty="0"/>
              <a:t>udpclient.cpp</a:t>
            </a:r>
            <a:r>
              <a:rPr lang="zh-CN" altLang="zh-CN" sz="1800" dirty="0"/>
              <a:t>”的具体代码如下：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7538" y="1327630"/>
            <a:ext cx="9120249" cy="3594616"/>
          </a:xfrm>
          <a:prstGeom prst="roundRect">
            <a:avLst>
              <a:gd name="adj" fmla="val 5606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"</a:t>
            </a:r>
            <a:r>
              <a:rPr lang="en-US" altLang="zh-CN" dirty="0" err="1"/>
              <a:t>udpclient.h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 err="1"/>
              <a:t>UdpClient</a:t>
            </a:r>
            <a:r>
              <a:rPr lang="en-US" altLang="zh-CN" dirty="0"/>
              <a:t>::</a:t>
            </a:r>
            <a:r>
              <a:rPr lang="en-US" altLang="zh-CN" dirty="0" err="1"/>
              <a:t>UdpClient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*parent, 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WindowFlags</a:t>
            </a:r>
            <a:r>
              <a:rPr lang="en-US" altLang="zh-CN" dirty="0"/>
              <a:t> f)</a:t>
            </a:r>
            <a:endParaRPr lang="zh-CN" altLang="zh-CN" dirty="0"/>
          </a:p>
          <a:p>
            <a:r>
              <a:rPr lang="en-US" altLang="zh-CN" dirty="0"/>
              <a:t>    : </a:t>
            </a:r>
            <a:r>
              <a:rPr lang="en-US" altLang="zh-CN" dirty="0" err="1"/>
              <a:t>QDialog</a:t>
            </a:r>
            <a:r>
              <a:rPr lang="en-US" altLang="zh-CN" dirty="0"/>
              <a:t>(</a:t>
            </a:r>
            <a:r>
              <a:rPr lang="en-US" altLang="zh-CN" dirty="0" err="1"/>
              <a:t>parent,f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setWindowTitle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("UDP Client"));		//</a:t>
            </a:r>
            <a:r>
              <a:rPr lang="zh-CN" altLang="zh-CN" dirty="0"/>
              <a:t>设置窗体的标题</a:t>
            </a:r>
          </a:p>
          <a:p>
            <a:r>
              <a:rPr lang="en-US" altLang="zh-CN" dirty="0"/>
              <a:t>	/* </a:t>
            </a:r>
            <a:r>
              <a:rPr lang="zh-CN" altLang="zh-CN" dirty="0"/>
              <a:t>初始化各个控件</a:t>
            </a:r>
            <a:r>
              <a:rPr lang="en-US" altLang="zh-CN" dirty="0"/>
              <a:t> */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ReceiveTextEdit</a:t>
            </a:r>
            <a:r>
              <a:rPr lang="en-US" altLang="zh-CN" dirty="0"/>
              <a:t> = new </a:t>
            </a:r>
            <a:r>
              <a:rPr lang="en-US" altLang="zh-CN" dirty="0" err="1"/>
              <a:t>QTextEdit</a:t>
            </a:r>
            <a:r>
              <a:rPr lang="en-US" altLang="zh-CN" dirty="0"/>
              <a:t>(this);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CloseBtn</a:t>
            </a:r>
            <a:r>
              <a:rPr lang="en-US" altLang="zh-CN" dirty="0"/>
              <a:t> = new </a:t>
            </a:r>
            <a:r>
              <a:rPr lang="en-US" altLang="zh-CN" dirty="0" err="1"/>
              <a:t>QPushButton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("Close"),this);</a:t>
            </a:r>
            <a:endParaRPr lang="zh-CN" altLang="zh-CN" dirty="0"/>
          </a:p>
          <a:p>
            <a:r>
              <a:rPr lang="en-US" altLang="zh-CN" dirty="0"/>
              <a:t>	/* </a:t>
            </a:r>
            <a:r>
              <a:rPr lang="zh-CN" altLang="zh-CN" dirty="0"/>
              <a:t>设置布局</a:t>
            </a:r>
            <a:r>
              <a:rPr lang="en-US" altLang="zh-CN" dirty="0"/>
              <a:t> */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=new </a:t>
            </a:r>
            <a:r>
              <a:rPr lang="en-US" altLang="zh-CN" dirty="0" err="1"/>
              <a:t>QVBoxLayout</a:t>
            </a:r>
            <a:r>
              <a:rPr lang="en-US" altLang="zh-CN" dirty="0"/>
              <a:t>(this);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ReceiveTextEdit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CloseBtn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5891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499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UDP</a:t>
            </a:r>
            <a:r>
              <a:rPr lang="zh-CN" altLang="zh-CN" sz="2400" b="1" dirty="0"/>
              <a:t>客户端编程</a:t>
            </a:r>
          </a:p>
        </p:txBody>
      </p:sp>
      <p:sp>
        <p:nvSpPr>
          <p:cNvPr id="3" name="矩形 2"/>
          <p:cNvSpPr/>
          <p:nvPr/>
        </p:nvSpPr>
        <p:spPr>
          <a:xfrm>
            <a:off x="1157649" y="934547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）客户端界面如图</a:t>
            </a:r>
            <a:r>
              <a:rPr lang="en-US" altLang="zh-CN" sz="1800" dirty="0"/>
              <a:t>10.7</a:t>
            </a:r>
            <a:r>
              <a:rPr lang="zh-CN" altLang="zh-CN" sz="1800" dirty="0"/>
              <a:t>所示。</a:t>
            </a:r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141" y="1466170"/>
            <a:ext cx="3360427" cy="321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9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28156" y="1817678"/>
            <a:ext cx="9286504" cy="379256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55671" y="328908"/>
            <a:ext cx="3499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UDP</a:t>
            </a:r>
            <a:r>
              <a:rPr lang="zh-CN" altLang="zh-CN" sz="2400" b="1" dirty="0"/>
              <a:t>客户端编程</a:t>
            </a:r>
          </a:p>
        </p:txBody>
      </p:sp>
      <p:sp>
        <p:nvSpPr>
          <p:cNvPr id="3" name="矩形 2"/>
          <p:cNvSpPr/>
          <p:nvPr/>
        </p:nvSpPr>
        <p:spPr>
          <a:xfrm>
            <a:off x="955671" y="969291"/>
            <a:ext cx="9375861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以上只是完成了客户端界面的实现，下面完成它的数据接收和显示的功能。</a:t>
            </a:r>
          </a:p>
          <a:p>
            <a:r>
              <a:rPr lang="zh-CN" altLang="zh-CN" dirty="0"/>
              <a:t>操作步骤如下。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）在“</a:t>
            </a:r>
            <a:r>
              <a:rPr lang="en-US" altLang="zh-CN" dirty="0"/>
              <a:t>UdpClient.pro</a:t>
            </a:r>
            <a:r>
              <a:rPr lang="zh-CN" altLang="zh-CN" dirty="0"/>
              <a:t>”中添加如下语句：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     QT </a:t>
            </a:r>
            <a:r>
              <a:rPr lang="en-US" altLang="zh-CN" dirty="0"/>
              <a:t>+= network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）在头文件“</a:t>
            </a:r>
            <a:r>
              <a:rPr lang="en-US" altLang="zh-CN" dirty="0" err="1"/>
              <a:t>udpclient.h</a:t>
            </a:r>
            <a:r>
              <a:rPr lang="zh-CN" altLang="zh-CN" dirty="0"/>
              <a:t>”中添加如下代码：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8156" y="2523563"/>
            <a:ext cx="9286504" cy="2128242"/>
          </a:xfrm>
          <a:prstGeom prst="roundRect">
            <a:avLst>
              <a:gd name="adj" fmla="val 11645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QUdpSocket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public slots:</a:t>
            </a:r>
            <a:endParaRPr lang="zh-CN" altLang="zh-CN" dirty="0"/>
          </a:p>
          <a:p>
            <a:r>
              <a:rPr lang="en-US" altLang="zh-CN" dirty="0"/>
              <a:t>    	void </a:t>
            </a:r>
            <a:r>
              <a:rPr lang="en-US" altLang="zh-CN" dirty="0" err="1"/>
              <a:t>CloseBtnClicked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	void </a:t>
            </a:r>
            <a:r>
              <a:rPr lang="en-US" altLang="zh-CN" dirty="0" err="1"/>
              <a:t>dataReceived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private: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port;</a:t>
            </a:r>
            <a:endParaRPr lang="zh-CN" altLang="zh-CN" dirty="0"/>
          </a:p>
          <a:p>
            <a:r>
              <a:rPr lang="en-US" altLang="zh-CN" dirty="0"/>
              <a:t>    	</a:t>
            </a:r>
            <a:r>
              <a:rPr lang="en-US" altLang="zh-CN" dirty="0" err="1"/>
              <a:t>QUdpSocket</a:t>
            </a:r>
            <a:r>
              <a:rPr lang="en-US" altLang="zh-CN" dirty="0"/>
              <a:t> *</a:t>
            </a:r>
            <a:r>
              <a:rPr lang="en-US" altLang="zh-CN" dirty="0" err="1"/>
              <a:t>udpSocket</a:t>
            </a:r>
            <a:r>
              <a:rPr lang="en-US" altLang="zh-CN" dirty="0" smtClean="0"/>
              <a:t>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9978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1901" y="364532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获取本机网络信息</a:t>
            </a:r>
          </a:p>
        </p:txBody>
      </p:sp>
      <p:sp>
        <p:nvSpPr>
          <p:cNvPr id="3" name="矩形 2"/>
          <p:cNvSpPr/>
          <p:nvPr/>
        </p:nvSpPr>
        <p:spPr>
          <a:xfrm>
            <a:off x="961901" y="993924"/>
            <a:ext cx="605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）源文件“</a:t>
            </a:r>
            <a:r>
              <a:rPr lang="en-US" altLang="zh-CN" sz="1800" dirty="0"/>
              <a:t>networkinformation.cpp</a:t>
            </a:r>
            <a:r>
              <a:rPr lang="zh-CN" altLang="zh-CN" sz="1800" dirty="0"/>
              <a:t>”的具体代码如下：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1906" y="1363256"/>
            <a:ext cx="9583388" cy="4402217"/>
          </a:xfrm>
          <a:prstGeom prst="roundRect">
            <a:avLst>
              <a:gd name="adj" fmla="val 5126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"</a:t>
            </a:r>
            <a:r>
              <a:rPr lang="en-US" altLang="zh-CN" dirty="0" err="1"/>
              <a:t>networkinformation.h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 err="1"/>
              <a:t>NetworkInformation</a:t>
            </a:r>
            <a:r>
              <a:rPr lang="en-US" altLang="zh-CN" dirty="0"/>
              <a:t>::</a:t>
            </a:r>
            <a:r>
              <a:rPr lang="en-US" altLang="zh-CN" dirty="0" err="1"/>
              <a:t>NetworkInformation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*parent)</a:t>
            </a:r>
            <a:endParaRPr lang="zh-CN" altLang="zh-CN" dirty="0"/>
          </a:p>
          <a:p>
            <a:r>
              <a:rPr lang="en-US" altLang="zh-CN" dirty="0"/>
              <a:t>    : </a:t>
            </a:r>
            <a:r>
              <a:rPr lang="en-US" altLang="zh-CN" dirty="0" err="1"/>
              <a:t>QWidget</a:t>
            </a:r>
            <a:r>
              <a:rPr lang="en-US" altLang="zh-CN" dirty="0"/>
              <a:t>(parent)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hostLabel</a:t>
            </a:r>
            <a:r>
              <a:rPr lang="en-US" altLang="zh-CN" dirty="0"/>
              <a:t> = new </a:t>
            </a:r>
            <a:r>
              <a:rPr lang="en-US" altLang="zh-CN" dirty="0" err="1"/>
              <a:t>QLabel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主机名：</a:t>
            </a:r>
            <a:r>
              <a:rPr lang="en-US" altLang="zh-CN" dirty="0"/>
              <a:t>"));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LineEditLocalHostName</a:t>
            </a:r>
            <a:r>
              <a:rPr lang="en-US" altLang="zh-CN" dirty="0"/>
              <a:t> = new </a:t>
            </a:r>
            <a:r>
              <a:rPr lang="en-US" altLang="zh-CN" dirty="0" err="1"/>
              <a:t>QLineEdit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ipLabel</a:t>
            </a:r>
            <a:r>
              <a:rPr lang="en-US" altLang="zh-CN" dirty="0"/>
              <a:t> = new </a:t>
            </a:r>
            <a:r>
              <a:rPr lang="en-US" altLang="zh-CN" dirty="0" err="1"/>
              <a:t>QLabel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("IP </a:t>
            </a:r>
            <a:r>
              <a:rPr lang="zh-CN" altLang="zh-CN" dirty="0"/>
              <a:t>地址：</a:t>
            </a:r>
            <a:r>
              <a:rPr lang="en-US" altLang="zh-CN" dirty="0"/>
              <a:t>"));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LineEditAddress</a:t>
            </a:r>
            <a:r>
              <a:rPr lang="en-US" altLang="zh-CN" dirty="0"/>
              <a:t> = new </a:t>
            </a:r>
            <a:r>
              <a:rPr lang="en-US" altLang="zh-CN" dirty="0" err="1"/>
              <a:t>QLineEdit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detailBtn</a:t>
            </a:r>
            <a:r>
              <a:rPr lang="en-US" altLang="zh-CN" dirty="0"/>
              <a:t> = new </a:t>
            </a:r>
            <a:r>
              <a:rPr lang="en-US" altLang="zh-CN" dirty="0" err="1"/>
              <a:t>QPushButton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详细</a:t>
            </a:r>
            <a:r>
              <a:rPr lang="en-US" altLang="zh-CN" dirty="0"/>
              <a:t>"));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 = new </a:t>
            </a:r>
            <a:r>
              <a:rPr lang="en-US" altLang="zh-CN" dirty="0" err="1"/>
              <a:t>QGridLayout</a:t>
            </a:r>
            <a:r>
              <a:rPr lang="en-US" altLang="zh-CN" dirty="0"/>
              <a:t>(this);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(hostLabel,0,0);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(LineEditLocalHostName,0,1);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(ipLabel,1,0);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(LineEditAddress,1,1);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(detailBtn,2,0,1,2);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0333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499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UDP</a:t>
            </a:r>
            <a:r>
              <a:rPr lang="zh-CN" altLang="zh-CN" sz="2400" b="1" dirty="0"/>
              <a:t>客户端编程</a:t>
            </a:r>
          </a:p>
        </p:txBody>
      </p:sp>
      <p:sp>
        <p:nvSpPr>
          <p:cNvPr id="3" name="矩形 2"/>
          <p:cNvSpPr/>
          <p:nvPr/>
        </p:nvSpPr>
        <p:spPr>
          <a:xfrm>
            <a:off x="955671" y="928628"/>
            <a:ext cx="5275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）在源文件“</a:t>
            </a:r>
            <a:r>
              <a:rPr lang="en-US" altLang="zh-CN" sz="1800" dirty="0"/>
              <a:t>udpclient.cpp</a:t>
            </a:r>
            <a:r>
              <a:rPr lang="zh-CN" altLang="zh-CN" sz="1800" dirty="0"/>
              <a:t>”中添加如下声明：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212665" y="1292217"/>
            <a:ext cx="8893236" cy="681038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QMessageBox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QHostAddress</a:t>
            </a:r>
            <a:r>
              <a:rPr lang="en-US" altLang="zh-CN" dirty="0"/>
              <a:t>&gt;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71286" y="1967335"/>
            <a:ext cx="38956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其中，</a:t>
            </a:r>
            <a:r>
              <a:rPr lang="zh-CN" altLang="zh-CN" dirty="0"/>
              <a:t>在构造函数中添加的代码如下：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2474" y="2321278"/>
            <a:ext cx="8893236" cy="2996565"/>
          </a:xfrm>
          <a:prstGeom prst="roundRect">
            <a:avLst>
              <a:gd name="adj" fmla="val 7156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connect(</a:t>
            </a:r>
            <a:r>
              <a:rPr lang="en-US" altLang="zh-CN" dirty="0" err="1"/>
              <a:t>CloseBtn,SIGNAL</a:t>
            </a:r>
            <a:r>
              <a:rPr lang="en-US" altLang="zh-CN" dirty="0"/>
              <a:t>(clicked()),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CloseBtnClicked</a:t>
            </a:r>
            <a:r>
              <a:rPr lang="en-US" altLang="zh-CN" dirty="0"/>
              <a:t>()));</a:t>
            </a:r>
            <a:endParaRPr lang="zh-CN" altLang="zh-CN" dirty="0"/>
          </a:p>
          <a:p>
            <a:r>
              <a:rPr lang="en-US" altLang="zh-CN" dirty="0"/>
              <a:t>port =5555;			//</a:t>
            </a:r>
            <a:r>
              <a:rPr lang="zh-CN" altLang="zh-CN" dirty="0"/>
              <a:t>设置</a:t>
            </a:r>
            <a:r>
              <a:rPr lang="en-US" altLang="zh-CN" dirty="0"/>
              <a:t>UDP</a:t>
            </a:r>
            <a:r>
              <a:rPr lang="zh-CN" altLang="zh-CN" dirty="0"/>
              <a:t>的端口号参数，指定在此端口上监听数据</a:t>
            </a:r>
          </a:p>
          <a:p>
            <a:r>
              <a:rPr lang="en-US" altLang="zh-CN" dirty="0" err="1"/>
              <a:t>udpSocket</a:t>
            </a:r>
            <a:r>
              <a:rPr lang="en-US" altLang="zh-CN" dirty="0"/>
              <a:t> = new </a:t>
            </a:r>
            <a:r>
              <a:rPr lang="en-US" altLang="zh-CN" dirty="0" err="1"/>
              <a:t>QUdpSocket</a:t>
            </a:r>
            <a:r>
              <a:rPr lang="en-US" altLang="zh-CN" dirty="0"/>
              <a:t>(this);		//</a:t>
            </a:r>
            <a:r>
              <a:rPr lang="zh-CN" altLang="zh-CN" dirty="0"/>
              <a:t>创建一个</a:t>
            </a:r>
            <a:r>
              <a:rPr lang="en-US" altLang="zh-CN" dirty="0" err="1"/>
              <a:t>QUdpSocket</a:t>
            </a:r>
            <a:endParaRPr lang="zh-CN" altLang="zh-CN" dirty="0"/>
          </a:p>
          <a:p>
            <a:r>
              <a:rPr lang="en-US" altLang="zh-CN" dirty="0"/>
              <a:t>connect(</a:t>
            </a:r>
            <a:r>
              <a:rPr lang="en-US" altLang="zh-CN" dirty="0" err="1"/>
              <a:t>udpSocket,SIGNAL</a:t>
            </a:r>
            <a:r>
              <a:rPr lang="en-US" altLang="zh-CN" dirty="0"/>
              <a:t>(</a:t>
            </a:r>
            <a:r>
              <a:rPr lang="en-US" altLang="zh-CN" dirty="0" err="1"/>
              <a:t>readyRead</a:t>
            </a:r>
            <a:r>
              <a:rPr lang="en-US" altLang="zh-CN" dirty="0"/>
              <a:t>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dataReceived</a:t>
            </a:r>
            <a:r>
              <a:rPr lang="en-US" altLang="zh-CN" dirty="0" smtClean="0"/>
              <a:t>()));</a:t>
            </a:r>
            <a:r>
              <a:rPr lang="en-US" altLang="zh-CN" dirty="0"/>
              <a:t>	</a:t>
            </a:r>
            <a:r>
              <a:rPr lang="en-US" altLang="zh-CN" dirty="0" smtClean="0"/>
              <a:t>//(</a:t>
            </a:r>
            <a:r>
              <a:rPr lang="en-US" altLang="zh-CN" dirty="0"/>
              <a:t>a)</a:t>
            </a:r>
            <a:endParaRPr lang="zh-CN" altLang="zh-CN" dirty="0"/>
          </a:p>
          <a:p>
            <a:r>
              <a:rPr lang="en-US" altLang="zh-CN" dirty="0" err="1"/>
              <a:t>bool</a:t>
            </a:r>
            <a:r>
              <a:rPr lang="en-US" altLang="zh-CN" dirty="0"/>
              <a:t> result=</a:t>
            </a:r>
            <a:r>
              <a:rPr lang="en-US" altLang="zh-CN" dirty="0" err="1"/>
              <a:t>udpSocket</a:t>
            </a:r>
            <a:r>
              <a:rPr lang="en-US" altLang="zh-CN" dirty="0"/>
              <a:t>-&gt;bind(port);		//</a:t>
            </a:r>
            <a:r>
              <a:rPr lang="zh-CN" altLang="zh-CN" dirty="0"/>
              <a:t>绑定到指定的端口上</a:t>
            </a:r>
          </a:p>
          <a:p>
            <a:r>
              <a:rPr lang="en-US" altLang="zh-CN" dirty="0"/>
              <a:t>if(!result)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QMessageBox</a:t>
            </a:r>
            <a:r>
              <a:rPr lang="en-US" altLang="zh-CN" dirty="0"/>
              <a:t>::information(</a:t>
            </a:r>
            <a:r>
              <a:rPr lang="en-US" altLang="zh-CN" dirty="0" err="1"/>
              <a:t>this,tr</a:t>
            </a:r>
            <a:r>
              <a:rPr lang="en-US" altLang="zh-CN" dirty="0"/>
              <a:t>("error"),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en-US" altLang="zh-CN" dirty="0" err="1"/>
              <a:t>udp</a:t>
            </a:r>
            <a:r>
              <a:rPr lang="en-US" altLang="zh-CN" dirty="0"/>
              <a:t> socket create error!"));</a:t>
            </a:r>
            <a:endParaRPr lang="zh-CN" altLang="zh-CN" dirty="0"/>
          </a:p>
          <a:p>
            <a:r>
              <a:rPr lang="en-US" altLang="zh-CN" dirty="0"/>
              <a:t>    return;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1066028" y="5352170"/>
            <a:ext cx="390087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CloseBtnClicked</a:t>
            </a:r>
            <a:r>
              <a:rPr lang="en-US" altLang="zh-CN" dirty="0"/>
              <a:t>()</a:t>
            </a:r>
            <a:r>
              <a:rPr lang="zh-CN" altLang="zh-CN" dirty="0"/>
              <a:t>函数的具体内容如下：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212665" y="5790988"/>
            <a:ext cx="8893236" cy="1259919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UdpClient</a:t>
            </a:r>
            <a:r>
              <a:rPr lang="en-US" altLang="zh-CN" dirty="0"/>
              <a:t>::</a:t>
            </a:r>
            <a:r>
              <a:rPr lang="en-US" altLang="zh-CN" dirty="0" err="1"/>
              <a:t>CloseBtnClicked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close();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45689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499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UDP</a:t>
            </a:r>
            <a:r>
              <a:rPr lang="zh-CN" altLang="zh-CN" sz="2400" b="1" dirty="0"/>
              <a:t>客户端编程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3148" y="1009403"/>
            <a:ext cx="1022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en-US" altLang="zh-CN" sz="1800" dirty="0" err="1"/>
              <a:t>dataReceived</a:t>
            </a:r>
            <a:r>
              <a:rPr lang="en-US" altLang="zh-CN" sz="1800" dirty="0"/>
              <a:t>()</a:t>
            </a:r>
            <a:r>
              <a:rPr lang="zh-CN" altLang="zh-CN" sz="1800" dirty="0"/>
              <a:t>函数响应</a:t>
            </a:r>
            <a:r>
              <a:rPr lang="en-US" altLang="zh-CN" sz="1800" dirty="0" err="1"/>
              <a:t>QUdpSocket</a:t>
            </a:r>
            <a:r>
              <a:rPr lang="zh-CN" altLang="zh-CN" sz="1800" dirty="0"/>
              <a:t>的</a:t>
            </a:r>
            <a:r>
              <a:rPr lang="en-US" altLang="zh-CN" sz="1800" dirty="0" err="1"/>
              <a:t>readyRead</a:t>
            </a:r>
            <a:r>
              <a:rPr lang="en-US" altLang="zh-CN" sz="1800" dirty="0"/>
              <a:t>()</a:t>
            </a:r>
            <a:r>
              <a:rPr lang="zh-CN" altLang="zh-CN" sz="1800" dirty="0"/>
              <a:t>信号，一旦</a:t>
            </a:r>
            <a:r>
              <a:rPr lang="en-US" altLang="zh-CN" sz="1800" dirty="0" err="1"/>
              <a:t>UdpSocket</a:t>
            </a:r>
            <a:r>
              <a:rPr lang="zh-CN" altLang="zh-CN" sz="1800" dirty="0"/>
              <a:t>对象中有数据可读时，即通过</a:t>
            </a:r>
            <a:r>
              <a:rPr lang="en-US" altLang="zh-CN" sz="1800" dirty="0" err="1"/>
              <a:t>readDatagram</a:t>
            </a:r>
            <a:r>
              <a:rPr lang="en-US" altLang="zh-CN" sz="1800" dirty="0"/>
              <a:t>()</a:t>
            </a:r>
            <a:r>
              <a:rPr lang="zh-CN" altLang="zh-CN" sz="1800" dirty="0"/>
              <a:t>方法将数据读出并显示。其具体代码如下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401288" y="1757548"/>
            <a:ext cx="8930244" cy="3084939"/>
          </a:xfrm>
          <a:prstGeom prst="roundRect">
            <a:avLst>
              <a:gd name="adj" fmla="val 7271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UdpClient</a:t>
            </a:r>
            <a:r>
              <a:rPr lang="en-US" altLang="zh-CN" dirty="0"/>
              <a:t>::</a:t>
            </a:r>
            <a:r>
              <a:rPr lang="en-US" altLang="zh-CN" dirty="0" err="1"/>
              <a:t>dataReceived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while(</a:t>
            </a:r>
            <a:r>
              <a:rPr lang="en-US" altLang="zh-CN" dirty="0" err="1"/>
              <a:t>udpSocket</a:t>
            </a:r>
            <a:r>
              <a:rPr lang="en-US" altLang="zh-CN" dirty="0"/>
              <a:t>-&gt;</a:t>
            </a:r>
            <a:r>
              <a:rPr lang="en-US" altLang="zh-CN" dirty="0" err="1"/>
              <a:t>hasPendingDatagrams</a:t>
            </a:r>
            <a:r>
              <a:rPr lang="en-US" altLang="zh-CN" dirty="0"/>
              <a:t>())			</a:t>
            </a:r>
            <a:r>
              <a:rPr lang="en-US" altLang="zh-CN" dirty="0" smtClean="0"/>
              <a:t>//(</a:t>
            </a:r>
            <a:r>
              <a:rPr lang="en-US" altLang="zh-CN" dirty="0"/>
              <a:t>a)</a:t>
            </a:r>
            <a:endParaRPr lang="zh-CN" altLang="zh-CN" dirty="0"/>
          </a:p>
          <a:p>
            <a:r>
              <a:rPr lang="en-US" altLang="zh-CN" dirty="0"/>
              <a:t>   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QByteArray</a:t>
            </a:r>
            <a:r>
              <a:rPr lang="en-US" altLang="zh-CN" dirty="0"/>
              <a:t> datagram;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datagram.resize</a:t>
            </a:r>
            <a:r>
              <a:rPr lang="en-US" altLang="zh-CN" dirty="0"/>
              <a:t>(</a:t>
            </a:r>
            <a:r>
              <a:rPr lang="en-US" altLang="zh-CN" dirty="0" err="1"/>
              <a:t>udpSocket</a:t>
            </a:r>
            <a:r>
              <a:rPr lang="en-US" altLang="zh-CN" dirty="0"/>
              <a:t>-&gt;</a:t>
            </a:r>
            <a:r>
              <a:rPr lang="en-US" altLang="zh-CN" dirty="0" err="1"/>
              <a:t>pendingDatagramSize</a:t>
            </a:r>
            <a:r>
              <a:rPr lang="en-US" altLang="zh-CN" dirty="0"/>
              <a:t>());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udpSocket</a:t>
            </a:r>
            <a:r>
              <a:rPr lang="en-US" altLang="zh-CN" dirty="0"/>
              <a:t>-&gt;</a:t>
            </a:r>
            <a:r>
              <a:rPr lang="en-US" altLang="zh-CN" dirty="0" err="1"/>
              <a:t>readDatagram</a:t>
            </a:r>
            <a:r>
              <a:rPr lang="en-US" altLang="zh-CN" dirty="0"/>
              <a:t>(</a:t>
            </a:r>
            <a:r>
              <a:rPr lang="en-US" altLang="zh-CN" dirty="0" err="1"/>
              <a:t>datagram.data</a:t>
            </a:r>
            <a:r>
              <a:rPr lang="en-US" altLang="zh-CN" dirty="0"/>
              <a:t>(),</a:t>
            </a:r>
            <a:r>
              <a:rPr lang="en-US" altLang="zh-CN" dirty="0" err="1"/>
              <a:t>datagram.size</a:t>
            </a:r>
            <a:r>
              <a:rPr lang="en-US" altLang="zh-CN" dirty="0" smtClean="0"/>
              <a:t>());</a:t>
            </a:r>
            <a:r>
              <a:rPr lang="en-US" altLang="zh-CN" dirty="0"/>
              <a:t>	</a:t>
            </a:r>
            <a:r>
              <a:rPr lang="en-US" altLang="zh-CN" dirty="0" smtClean="0"/>
              <a:t>//(</a:t>
            </a:r>
            <a:r>
              <a:rPr lang="en-US" altLang="zh-CN" dirty="0"/>
              <a:t>b)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msg</a:t>
            </a:r>
            <a:r>
              <a:rPr lang="en-US" altLang="zh-CN" dirty="0"/>
              <a:t>=</a:t>
            </a:r>
            <a:r>
              <a:rPr lang="en-US" altLang="zh-CN" dirty="0" err="1"/>
              <a:t>datagram.data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ReceiveTextEdit</a:t>
            </a:r>
            <a:r>
              <a:rPr lang="en-US" altLang="zh-CN" dirty="0"/>
              <a:t>-&gt;</a:t>
            </a:r>
            <a:r>
              <a:rPr lang="en-US" altLang="zh-CN" dirty="0" err="1"/>
              <a:t>insertPlainText</a:t>
            </a:r>
            <a:r>
              <a:rPr lang="en-US" altLang="zh-CN" dirty="0"/>
              <a:t>(</a:t>
            </a:r>
            <a:r>
              <a:rPr lang="en-US" altLang="zh-CN" dirty="0" err="1"/>
              <a:t>msg</a:t>
            </a:r>
            <a:r>
              <a:rPr lang="en-US" altLang="zh-CN" dirty="0"/>
              <a:t>);			//</a:t>
            </a:r>
            <a:r>
              <a:rPr lang="zh-CN" altLang="zh-CN" dirty="0"/>
              <a:t>显示数据内容</a:t>
            </a:r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2229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499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UDP</a:t>
            </a:r>
            <a:r>
              <a:rPr lang="zh-CN" altLang="zh-CN" sz="2400" b="1" dirty="0"/>
              <a:t>客户端编程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397" y="1021278"/>
            <a:ext cx="10248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同时运行</a:t>
            </a:r>
            <a:r>
              <a:rPr lang="en-US" altLang="zh-CN" sz="1800" dirty="0" err="1"/>
              <a:t>UdpServer</a:t>
            </a:r>
            <a:r>
              <a:rPr lang="zh-CN" altLang="zh-CN" sz="1800" dirty="0"/>
              <a:t>与</a:t>
            </a:r>
            <a:r>
              <a:rPr lang="en-US" altLang="zh-CN" sz="1800" dirty="0" err="1"/>
              <a:t>UdpClient</a:t>
            </a:r>
            <a:r>
              <a:rPr lang="zh-CN" altLang="zh-CN" sz="1800" dirty="0"/>
              <a:t>工程，首先在服务器界面的文本框中输入“</a:t>
            </a:r>
            <a:r>
              <a:rPr lang="en-US" altLang="zh-CN" sz="1800" dirty="0"/>
              <a:t>hello</a:t>
            </a:r>
            <a:r>
              <a:rPr lang="zh-CN" altLang="zh-CN" sz="1800" dirty="0"/>
              <a:t>！”，然后单击“开始”按钮，按钮文本变为“停止”，客户端就开始不断地收到“</a:t>
            </a:r>
            <a:r>
              <a:rPr lang="en-US" altLang="zh-CN" sz="1800" dirty="0"/>
              <a:t>hello</a:t>
            </a:r>
            <a:r>
              <a:rPr lang="zh-CN" altLang="zh-CN" sz="1800" dirty="0"/>
              <a:t>！”字符消息并显示在文本区，当单击服务器的“停止”按钮后，按钮文本又变回“开始”，客户端也就停止了字符的显示，再次单击服务器的“开始”按钮，客户端又继续接收并显示……如此循环往复，效果如图</a:t>
            </a:r>
            <a:r>
              <a:rPr lang="en-US" altLang="zh-CN" sz="1800" dirty="0"/>
              <a:t>10.8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1880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799490"/>
              </p:ext>
            </p:extLst>
          </p:nvPr>
        </p:nvGraphicFramePr>
        <p:xfrm>
          <a:off x="3131910" y="2375065"/>
          <a:ext cx="5617029" cy="2911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5215457" imgH="2734290" progId="Visio.Drawing.11">
                  <p:embed/>
                </p:oleObj>
              </mc:Choice>
              <mc:Fallback>
                <p:oleObj name="Visio" r:id="rId3" imgW="5215457" imgH="27342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910" y="2375065"/>
                        <a:ext cx="5617029" cy="29111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8550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2571" y="1294136"/>
            <a:ext cx="7113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10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5</a:t>
            </a:r>
            <a:r>
              <a:rPr lang="zh-CN" altLang="zh-CN" sz="4800" b="1" dirty="0">
                <a:solidFill>
                  <a:srgbClr val="663300"/>
                </a:solidFill>
              </a:rPr>
              <a:t>网络与通信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60125" y="3289463"/>
            <a:ext cx="6590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/>
              <a:t>基于</a:t>
            </a:r>
            <a:r>
              <a:rPr lang="en-US" altLang="zh-CN" sz="3600" b="1" dirty="0"/>
              <a:t>TCP</a:t>
            </a:r>
            <a:r>
              <a:rPr lang="zh-CN" altLang="zh-CN" sz="3600" b="1" dirty="0"/>
              <a:t>的网络聊天室程序</a:t>
            </a:r>
          </a:p>
        </p:txBody>
      </p:sp>
    </p:spTree>
    <p:extLst>
      <p:ext uri="{BB962C8B-B14F-4D97-AF65-F5344CB8AC3E}">
        <p14:creationId xmlns:p14="http://schemas.microsoft.com/office/powerpoint/2010/main" val="1755637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751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基于</a:t>
            </a:r>
            <a:r>
              <a:rPr lang="en-US" altLang="zh-CN" sz="2400" b="1" dirty="0"/>
              <a:t>TCP</a:t>
            </a:r>
            <a:r>
              <a:rPr lang="zh-CN" altLang="zh-CN" sz="2400" b="1" dirty="0"/>
              <a:t>的网络聊天室程序</a:t>
            </a:r>
          </a:p>
        </p:txBody>
      </p:sp>
      <p:sp>
        <p:nvSpPr>
          <p:cNvPr id="3" name="矩形 2"/>
          <p:cNvSpPr/>
          <p:nvPr/>
        </p:nvSpPr>
        <p:spPr>
          <a:xfrm>
            <a:off x="1624014" y="1124552"/>
            <a:ext cx="2967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/>
              <a:t>TCP</a:t>
            </a:r>
            <a:r>
              <a:rPr lang="zh-CN" altLang="zh-CN" sz="1800" dirty="0"/>
              <a:t>与</a:t>
            </a:r>
            <a:r>
              <a:rPr lang="en-US" altLang="zh-CN" sz="1800" dirty="0"/>
              <a:t>UDP</a:t>
            </a:r>
            <a:r>
              <a:rPr lang="zh-CN" altLang="zh-CN" sz="1800" dirty="0"/>
              <a:t>的差别见表</a:t>
            </a:r>
            <a:r>
              <a:rPr lang="en-US" altLang="zh-CN" sz="1800" dirty="0"/>
              <a:t>10.1</a:t>
            </a:r>
            <a:r>
              <a:rPr lang="zh-CN" altLang="zh-CN" sz="1800" dirty="0"/>
              <a:t>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128947"/>
              </p:ext>
            </p:extLst>
          </p:nvPr>
        </p:nvGraphicFramePr>
        <p:xfrm>
          <a:off x="1624014" y="1725489"/>
          <a:ext cx="8459017" cy="2407125"/>
        </p:xfrm>
        <a:graphic>
          <a:graphicData uri="http://schemas.openxmlformats.org/drawingml/2006/table">
            <a:tbl>
              <a:tblPr firstRow="1" firstCol="1" bandRow="1"/>
              <a:tblGrid>
                <a:gridCol w="2819108"/>
                <a:gridCol w="2819108"/>
                <a:gridCol w="2820801"/>
              </a:tblGrid>
              <a:tr h="343875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比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较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项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TCP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UDP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34387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是否连接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面向连接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无连接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87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传输可靠性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可靠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不可靠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87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流量控制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提供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不提供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87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工作方式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全双工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可以是全双工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87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应用场合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大量数据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少量数据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87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速度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快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951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23880" y="1858549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737211" y="1598074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366380" y="1954509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01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16" y="1028850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4717198" y="3898885"/>
            <a:ext cx="2446457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TCP</a:t>
            </a:r>
            <a:r>
              <a:rPr lang="zh-CN" altLang="zh-CN" sz="2800" b="1" dirty="0"/>
              <a:t>工作原理</a:t>
            </a:r>
          </a:p>
        </p:txBody>
      </p:sp>
    </p:spTree>
    <p:extLst>
      <p:ext uri="{BB962C8B-B14F-4D97-AF65-F5344CB8AC3E}">
        <p14:creationId xmlns:p14="http://schemas.microsoft.com/office/powerpoint/2010/main" val="29949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1951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 TCP</a:t>
            </a:r>
            <a:r>
              <a:rPr lang="zh-CN" altLang="zh-CN" sz="2400" b="1" dirty="0"/>
              <a:t>工作原理</a:t>
            </a:r>
          </a:p>
        </p:txBody>
      </p:sp>
      <p:sp>
        <p:nvSpPr>
          <p:cNvPr id="3" name="矩形 2"/>
          <p:cNvSpPr/>
          <p:nvPr/>
        </p:nvSpPr>
        <p:spPr>
          <a:xfrm>
            <a:off x="955671" y="1076522"/>
            <a:ext cx="9957752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dirty="0"/>
              <a:t>如图</a:t>
            </a:r>
            <a:r>
              <a:rPr lang="en-US" altLang="zh-CN" sz="1800" dirty="0"/>
              <a:t>10.9</a:t>
            </a:r>
            <a:r>
              <a:rPr lang="zh-CN" altLang="zh-CN" sz="1800" dirty="0"/>
              <a:t>所示，</a:t>
            </a:r>
            <a:r>
              <a:rPr lang="en-US" altLang="zh-CN" sz="1800" dirty="0"/>
              <a:t>TCP</a:t>
            </a:r>
            <a:r>
              <a:rPr lang="zh-CN" altLang="zh-CN" sz="1800" dirty="0"/>
              <a:t>能够为应用程序提供可靠的通信连接，使一台计算机发出的字节流无差错地送达网络上的其他计算机。因此，对可靠性要求高的数据通信系统往往使用</a:t>
            </a:r>
            <a:r>
              <a:rPr lang="en-US" altLang="zh-CN" sz="1800" dirty="0"/>
              <a:t>TCP</a:t>
            </a:r>
            <a:r>
              <a:rPr lang="zh-CN" altLang="zh-CN" sz="1800" dirty="0"/>
              <a:t>传输数据，但在正式收发数据前，通信双方必须首先建立连接。</a:t>
            </a:r>
          </a:p>
        </p:txBody>
      </p:sp>
      <p:pic>
        <p:nvPicPr>
          <p:cNvPr id="3074" name="Picture 2" descr="10t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869" y="2606386"/>
            <a:ext cx="3780940" cy="83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477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23880" y="1858549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737211" y="1598074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366380" y="1954509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02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16" y="1028850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4764698" y="3898885"/>
            <a:ext cx="2446457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TCP</a:t>
            </a:r>
            <a:r>
              <a:rPr lang="zh-CN" altLang="zh-CN" sz="2800" b="1" dirty="0"/>
              <a:t>编程模型</a:t>
            </a:r>
          </a:p>
        </p:txBody>
      </p:sp>
    </p:spTree>
    <p:extLst>
      <p:ext uri="{BB962C8B-B14F-4D97-AF65-F5344CB8AC3E}">
        <p14:creationId xmlns:p14="http://schemas.microsoft.com/office/powerpoint/2010/main" val="16677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18823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TCP</a:t>
            </a:r>
            <a:r>
              <a:rPr lang="zh-CN" altLang="zh-CN" sz="2400" b="1" dirty="0" smtClean="0"/>
              <a:t>编程模型</a:t>
            </a:r>
            <a:endParaRPr lang="zh-CN" altLang="zh-CN" sz="2400" b="1" dirty="0"/>
          </a:p>
        </p:txBody>
      </p:sp>
      <p:sp>
        <p:nvSpPr>
          <p:cNvPr id="3" name="矩形 2"/>
          <p:cNvSpPr/>
          <p:nvPr/>
        </p:nvSpPr>
        <p:spPr>
          <a:xfrm>
            <a:off x="1177039" y="1053124"/>
            <a:ext cx="9249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下面介绍基于</a:t>
            </a:r>
            <a:r>
              <a:rPr lang="en-US" altLang="zh-CN" sz="1800" dirty="0"/>
              <a:t>TCP</a:t>
            </a:r>
            <a:r>
              <a:rPr lang="zh-CN" altLang="zh-CN" sz="1800" dirty="0"/>
              <a:t>的经典编程模型，</a:t>
            </a:r>
            <a:r>
              <a:rPr lang="en-US" altLang="zh-CN" sz="1800" dirty="0"/>
              <a:t>TCP</a:t>
            </a:r>
            <a:r>
              <a:rPr lang="zh-CN" altLang="zh-CN" sz="1800" dirty="0"/>
              <a:t>客户端与服务器间的交互时序如图</a:t>
            </a:r>
            <a:r>
              <a:rPr lang="en-US" altLang="zh-CN" sz="1800" dirty="0"/>
              <a:t>10.10</a:t>
            </a:r>
            <a:r>
              <a:rPr lang="zh-CN" altLang="zh-CN" sz="1800" dirty="0"/>
              <a:t>所示。</a:t>
            </a:r>
          </a:p>
        </p:txBody>
      </p:sp>
      <p:pic>
        <p:nvPicPr>
          <p:cNvPr id="4098" name="Picture 2" descr="10t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52" y="1592160"/>
            <a:ext cx="7118679" cy="360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433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23880" y="1858549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737211" y="1598074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366380" y="1954509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03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16" y="1028850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3912933" y="3898885"/>
            <a:ext cx="4405745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“实例”</a:t>
            </a:r>
            <a:r>
              <a:rPr lang="en-US" altLang="zh-CN" sz="2800" b="1" dirty="0"/>
              <a:t>TCP</a:t>
            </a:r>
            <a:r>
              <a:rPr lang="zh-CN" altLang="zh-CN" sz="2800" b="1" dirty="0"/>
              <a:t>服务器端编程</a:t>
            </a:r>
          </a:p>
        </p:txBody>
      </p:sp>
    </p:spTree>
    <p:extLst>
      <p:ext uri="{BB962C8B-B14F-4D97-AF65-F5344CB8AC3E}">
        <p14:creationId xmlns:p14="http://schemas.microsoft.com/office/powerpoint/2010/main" val="186340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1901" y="364532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获取本机网络信息</a:t>
            </a:r>
          </a:p>
        </p:txBody>
      </p:sp>
      <p:sp>
        <p:nvSpPr>
          <p:cNvPr id="3" name="矩形 2"/>
          <p:cNvSpPr/>
          <p:nvPr/>
        </p:nvSpPr>
        <p:spPr>
          <a:xfrm>
            <a:off x="1159789" y="1315755"/>
            <a:ext cx="3363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此时，运行结果如图</a:t>
            </a:r>
            <a:r>
              <a:rPr lang="en-US" altLang="zh-CN" sz="1800" dirty="0"/>
              <a:t>10.1</a:t>
            </a:r>
            <a:r>
              <a:rPr lang="zh-CN" altLang="zh-CN" sz="1800" dirty="0"/>
              <a:t>所示。</a:t>
            </a: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603" y="1721549"/>
            <a:ext cx="3202925" cy="187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680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729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TCP</a:t>
            </a:r>
            <a:r>
              <a:rPr lang="zh-CN" altLang="zh-CN" sz="2400" b="1" dirty="0"/>
              <a:t>服务器端编程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5671" y="1033153"/>
            <a:ext cx="9945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（难度中等）</a:t>
            </a:r>
            <a:r>
              <a:rPr lang="zh-CN" altLang="zh-CN" sz="1800" dirty="0"/>
              <a:t>（</a:t>
            </a:r>
            <a:r>
              <a:rPr lang="en-US" altLang="zh-CN" sz="1800" dirty="0" smtClean="0"/>
              <a:t>CH1004</a:t>
            </a:r>
            <a:r>
              <a:rPr lang="zh-CN" altLang="zh-CN" sz="1800" dirty="0" smtClean="0"/>
              <a:t>）</a:t>
            </a:r>
            <a:r>
              <a:rPr lang="en-US" altLang="zh-CN" sz="1800" dirty="0"/>
              <a:t>TCP</a:t>
            </a:r>
            <a:r>
              <a:rPr lang="zh-CN" altLang="zh-CN" sz="1800" dirty="0"/>
              <a:t>服务器端的编程。</a:t>
            </a:r>
          </a:p>
          <a:p>
            <a:pPr indent="450850"/>
            <a:r>
              <a:rPr lang="zh-CN" altLang="zh-CN" sz="1800" dirty="0"/>
              <a:t>建立工程</a:t>
            </a:r>
            <a:r>
              <a:rPr lang="en-US" altLang="zh-CN" sz="1800" dirty="0"/>
              <a:t>TcpServer.pro</a:t>
            </a:r>
            <a:r>
              <a:rPr lang="zh-CN" altLang="zh-CN" sz="1800" dirty="0"/>
              <a:t>，文件代码如下。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）头文件“</a:t>
            </a:r>
            <a:r>
              <a:rPr lang="en-US" altLang="zh-CN" sz="1800" dirty="0" err="1"/>
              <a:t>tcpserver.h</a:t>
            </a:r>
            <a:r>
              <a:rPr lang="zh-CN" altLang="zh-CN" sz="1800" dirty="0"/>
              <a:t>”中声明了需要的各种控件，</a:t>
            </a:r>
            <a:r>
              <a:rPr lang="en-US" altLang="zh-CN" sz="1800" dirty="0" err="1"/>
              <a:t>TcpServer</a:t>
            </a:r>
            <a:r>
              <a:rPr lang="zh-CN" altLang="zh-CN" sz="1800" dirty="0"/>
              <a:t>继承自</a:t>
            </a:r>
            <a:r>
              <a:rPr lang="en-US" altLang="zh-CN" sz="1800" dirty="0" err="1"/>
              <a:t>QDialog</a:t>
            </a:r>
            <a:r>
              <a:rPr lang="zh-CN" altLang="zh-CN" sz="1800" dirty="0"/>
              <a:t>，实现了服务器端的对话框显示与控制。其具体代码如下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626919" y="2233482"/>
            <a:ext cx="8906494" cy="4908947"/>
          </a:xfrm>
          <a:prstGeom prst="roundRect">
            <a:avLst>
              <a:gd name="adj" fmla="val 5642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QDialog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QListWidget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QLineEdit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QPushButton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QGridLayout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/>
              <a:t>class </a:t>
            </a:r>
            <a:r>
              <a:rPr lang="en-US" altLang="zh-CN" sz="1600" dirty="0" err="1"/>
              <a:t>TcpServer</a:t>
            </a:r>
            <a:r>
              <a:rPr lang="en-US" altLang="zh-CN" sz="1600" dirty="0"/>
              <a:t> : public </a:t>
            </a:r>
            <a:r>
              <a:rPr lang="en-US" altLang="zh-CN" sz="1600" dirty="0" err="1"/>
              <a:t>QDialog</a:t>
            </a:r>
            <a:endParaRPr lang="zh-CN" altLang="zh-CN" sz="1600" dirty="0"/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    Q_OBJECT</a:t>
            </a:r>
            <a:endParaRPr lang="zh-CN" altLang="zh-CN" sz="1600" dirty="0"/>
          </a:p>
          <a:p>
            <a:r>
              <a:rPr lang="en-US" altLang="zh-CN" sz="1600" dirty="0"/>
              <a:t>public: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TcpServer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*parent = 0,Qt::</a:t>
            </a:r>
            <a:r>
              <a:rPr lang="en-US" altLang="zh-CN" sz="1600" dirty="0" err="1"/>
              <a:t>WindowFlags</a:t>
            </a:r>
            <a:r>
              <a:rPr lang="en-US" altLang="zh-CN" sz="1600" dirty="0"/>
              <a:t> f=0);</a:t>
            </a:r>
            <a:endParaRPr lang="zh-CN" altLang="zh-CN" sz="1600" dirty="0"/>
          </a:p>
          <a:p>
            <a:r>
              <a:rPr lang="en-US" altLang="zh-CN" sz="1600" dirty="0"/>
              <a:t>    ~</a:t>
            </a:r>
            <a:r>
              <a:rPr lang="en-US" altLang="zh-CN" sz="1600" dirty="0" err="1"/>
              <a:t>TcpServer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dirty="0"/>
              <a:t>private: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QListWidget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ContentListWidget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PortLabel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QLineEdit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PortLineEdit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QPushButton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CreateBtn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QGridLayout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mainLayout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079863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729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TCP</a:t>
            </a:r>
            <a:r>
              <a:rPr lang="zh-CN" altLang="zh-CN" sz="2400" b="1" dirty="0"/>
              <a:t>服务器端编程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1896" y="997527"/>
            <a:ext cx="10390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）在源文件“</a:t>
            </a:r>
            <a:r>
              <a:rPr lang="en-US" altLang="zh-CN" sz="1800" dirty="0"/>
              <a:t>tcpserver.cpp</a:t>
            </a:r>
            <a:r>
              <a:rPr lang="zh-CN" altLang="zh-CN" sz="1800" dirty="0"/>
              <a:t>”中，</a:t>
            </a:r>
            <a:r>
              <a:rPr lang="en-US" altLang="zh-CN" sz="1800" dirty="0" err="1"/>
              <a:t>TcpServer</a:t>
            </a:r>
            <a:r>
              <a:rPr lang="zh-CN" altLang="zh-CN" sz="1800" dirty="0"/>
              <a:t>类的构造函数主要实现窗体各控件的创建、布局等，其具体代码如下：</a:t>
            </a:r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508166" y="1643858"/>
            <a:ext cx="8953995" cy="4171861"/>
          </a:xfrm>
          <a:prstGeom prst="roundRect">
            <a:avLst>
              <a:gd name="adj" fmla="val 7047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"</a:t>
            </a:r>
            <a:r>
              <a:rPr lang="en-US" altLang="zh-CN" dirty="0" err="1"/>
              <a:t>tcpserver.h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 err="1"/>
              <a:t>TcpServer</a:t>
            </a:r>
            <a:r>
              <a:rPr lang="en-US" altLang="zh-CN" dirty="0"/>
              <a:t>::</a:t>
            </a:r>
            <a:r>
              <a:rPr lang="en-US" altLang="zh-CN" dirty="0" err="1"/>
              <a:t>TcpServer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</a:t>
            </a:r>
            <a:r>
              <a:rPr lang="en-US" altLang="zh-CN" dirty="0" err="1"/>
              <a:t>parent,Qt</a:t>
            </a:r>
            <a:r>
              <a:rPr lang="en-US" altLang="zh-CN" dirty="0"/>
              <a:t>::</a:t>
            </a:r>
            <a:r>
              <a:rPr lang="en-US" altLang="zh-CN" dirty="0" err="1"/>
              <a:t>WindowFlags</a:t>
            </a:r>
            <a:r>
              <a:rPr lang="en-US" altLang="zh-CN" dirty="0"/>
              <a:t> f)</a:t>
            </a:r>
            <a:endParaRPr lang="zh-CN" altLang="zh-CN" dirty="0"/>
          </a:p>
          <a:p>
            <a:r>
              <a:rPr lang="en-US" altLang="zh-CN" dirty="0"/>
              <a:t>    : </a:t>
            </a:r>
            <a:r>
              <a:rPr lang="en-US" altLang="zh-CN" dirty="0" err="1"/>
              <a:t>QDialog</a:t>
            </a:r>
            <a:r>
              <a:rPr lang="en-US" altLang="zh-CN" dirty="0"/>
              <a:t>(</a:t>
            </a:r>
            <a:r>
              <a:rPr lang="en-US" altLang="zh-CN" dirty="0" err="1"/>
              <a:t>parent,f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setWindowTitle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("TCP Server"));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ContentListWidget</a:t>
            </a:r>
            <a:r>
              <a:rPr lang="en-US" altLang="zh-CN" dirty="0"/>
              <a:t> = new </a:t>
            </a:r>
            <a:r>
              <a:rPr lang="en-US" altLang="zh-CN" dirty="0" err="1"/>
              <a:t>QListWidget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PortLabel</a:t>
            </a:r>
            <a:r>
              <a:rPr lang="en-US" altLang="zh-CN" dirty="0"/>
              <a:t> = new </a:t>
            </a:r>
            <a:r>
              <a:rPr lang="en-US" altLang="zh-CN" dirty="0" err="1"/>
              <a:t>QLabel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端口：</a:t>
            </a:r>
            <a:r>
              <a:rPr lang="en-US" altLang="zh-CN" dirty="0"/>
              <a:t>"));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PortLineEdit</a:t>
            </a:r>
            <a:r>
              <a:rPr lang="en-US" altLang="zh-CN" dirty="0"/>
              <a:t> = new </a:t>
            </a:r>
            <a:r>
              <a:rPr lang="en-US" altLang="zh-CN" dirty="0" err="1"/>
              <a:t>QLineEdit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CreateBtn</a:t>
            </a:r>
            <a:r>
              <a:rPr lang="en-US" altLang="zh-CN" dirty="0"/>
              <a:t> = new </a:t>
            </a:r>
            <a:r>
              <a:rPr lang="en-US" altLang="zh-CN" dirty="0" err="1"/>
              <a:t>QPushButton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创建聊天室</a:t>
            </a:r>
            <a:r>
              <a:rPr lang="en-US" altLang="zh-CN" dirty="0"/>
              <a:t>"));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 = new </a:t>
            </a:r>
            <a:r>
              <a:rPr lang="en-US" altLang="zh-CN" dirty="0" err="1"/>
              <a:t>QGridLayout</a:t>
            </a:r>
            <a:r>
              <a:rPr lang="en-US" altLang="zh-CN" dirty="0"/>
              <a:t>(this);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(ContentListWidget,0,0,1,2);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(PortLabel,1,0);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(PortLineEdit,1,1);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(CreateBtn,2,0,1,2);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0779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729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TCP</a:t>
            </a:r>
            <a:r>
              <a:rPr lang="zh-CN" altLang="zh-CN" sz="2400" b="1" dirty="0"/>
              <a:t>服务器端编程</a:t>
            </a:r>
          </a:p>
        </p:txBody>
      </p:sp>
      <p:sp>
        <p:nvSpPr>
          <p:cNvPr id="3" name="矩形 2"/>
          <p:cNvSpPr/>
          <p:nvPr/>
        </p:nvSpPr>
        <p:spPr>
          <a:xfrm>
            <a:off x="955671" y="944016"/>
            <a:ext cx="3828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）服务器端界面如图</a:t>
            </a:r>
            <a:r>
              <a:rPr lang="en-US" altLang="zh-CN" sz="1800" dirty="0"/>
              <a:t>10.11</a:t>
            </a:r>
            <a:r>
              <a:rPr lang="zh-CN" altLang="zh-CN" sz="1800" dirty="0"/>
              <a:t>所示。</a:t>
            </a: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561" y="1503352"/>
            <a:ext cx="3476398" cy="362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9470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72540" y="1591294"/>
            <a:ext cx="8870868" cy="337925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55671" y="328908"/>
            <a:ext cx="3729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TCP</a:t>
            </a:r>
            <a:r>
              <a:rPr lang="zh-CN" altLang="zh-CN" sz="2400" b="1" dirty="0"/>
              <a:t>服务器端编程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5023" y="1021278"/>
            <a:ext cx="102721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dirty="0"/>
              <a:t>以上完成了服务器端界面的设计，下面将详细完成聊天室的服务器端功能。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）在工程文件“</a:t>
            </a:r>
            <a:r>
              <a:rPr lang="en-US" altLang="zh-CN" dirty="0"/>
              <a:t>TcpServer.pro</a:t>
            </a:r>
            <a:r>
              <a:rPr lang="zh-CN" altLang="zh-CN" dirty="0"/>
              <a:t>”中添加如下语句：</a:t>
            </a:r>
          </a:p>
          <a:p>
            <a:pPr indent="450850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     QT </a:t>
            </a:r>
            <a:r>
              <a:rPr lang="en-US" altLang="zh-CN" dirty="0"/>
              <a:t>+= network</a:t>
            </a:r>
            <a:endParaRPr lang="zh-CN" altLang="zh-CN" dirty="0"/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）在工程“</a:t>
            </a:r>
            <a:r>
              <a:rPr lang="en-US" altLang="zh-CN" dirty="0"/>
              <a:t>TcpServer.pro</a:t>
            </a:r>
            <a:r>
              <a:rPr lang="zh-CN" altLang="zh-CN" dirty="0"/>
              <a:t>”中添加</a:t>
            </a:r>
            <a:r>
              <a:rPr lang="en-US" altLang="zh-CN" dirty="0"/>
              <a:t>C++</a:t>
            </a:r>
            <a:r>
              <a:rPr lang="zh-CN" altLang="zh-CN" dirty="0"/>
              <a:t>类文件“</a:t>
            </a:r>
            <a:r>
              <a:rPr lang="en-US" altLang="zh-CN" dirty="0" err="1"/>
              <a:t>tcpclientsocket.h</a:t>
            </a:r>
            <a:r>
              <a:rPr lang="zh-CN" altLang="zh-CN" dirty="0"/>
              <a:t>”及“</a:t>
            </a:r>
            <a:r>
              <a:rPr lang="en-US" altLang="zh-CN" dirty="0"/>
              <a:t>tcpclientsocket.cpp</a:t>
            </a:r>
            <a:r>
              <a:rPr lang="zh-CN" altLang="zh-CN" dirty="0"/>
              <a:t>”，</a:t>
            </a:r>
            <a:r>
              <a:rPr lang="en-US" altLang="zh-CN" dirty="0" err="1"/>
              <a:t>TcpClientSocket</a:t>
            </a:r>
            <a:r>
              <a:rPr lang="zh-CN" altLang="zh-CN" dirty="0"/>
              <a:t>继承自</a:t>
            </a:r>
            <a:r>
              <a:rPr lang="en-US" altLang="zh-CN" dirty="0" err="1"/>
              <a:t>QTcpSocket</a:t>
            </a:r>
            <a:r>
              <a:rPr lang="zh-CN" altLang="zh-CN" dirty="0"/>
              <a:t>，</a:t>
            </a:r>
            <a:r>
              <a:rPr lang="zh-CN" altLang="zh-CN" b="1" dirty="0"/>
              <a:t>创建一个</a:t>
            </a:r>
            <a:r>
              <a:rPr lang="en-US" altLang="zh-CN" b="1" dirty="0"/>
              <a:t>TCP</a:t>
            </a:r>
            <a:r>
              <a:rPr lang="zh-CN" altLang="zh-CN" b="1" dirty="0"/>
              <a:t>套接字，</a:t>
            </a:r>
            <a:r>
              <a:rPr lang="zh-CN" altLang="zh-CN" dirty="0"/>
              <a:t>以便在服务器端实现与客户端程序的通信。</a:t>
            </a:r>
          </a:p>
          <a:p>
            <a:pPr indent="450850"/>
            <a:r>
              <a:rPr lang="zh-CN" altLang="zh-CN" dirty="0"/>
              <a:t>头文件“</a:t>
            </a:r>
            <a:r>
              <a:rPr lang="en-US" altLang="zh-CN" dirty="0" err="1"/>
              <a:t>tcpclientsocket.h</a:t>
            </a:r>
            <a:r>
              <a:rPr lang="zh-CN" altLang="zh-CN" dirty="0"/>
              <a:t>”的具体代码如下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472540" y="2837160"/>
            <a:ext cx="8870868" cy="3863816"/>
          </a:xfrm>
          <a:prstGeom prst="roundRect">
            <a:avLst>
              <a:gd name="adj" fmla="val 5233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QTcpSocket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QObject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TcpClientSocket</a:t>
            </a:r>
            <a:r>
              <a:rPr lang="en-US" altLang="zh-CN" dirty="0"/>
              <a:t> : public </a:t>
            </a:r>
            <a:r>
              <a:rPr lang="en-US" altLang="zh-CN" dirty="0" err="1"/>
              <a:t>QTcpSocket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Q_OBJECT</a:t>
            </a:r>
            <a:r>
              <a:rPr lang="en-US" altLang="zh-CN" dirty="0"/>
              <a:t>                //</a:t>
            </a:r>
            <a:r>
              <a:rPr lang="zh-CN" altLang="zh-CN" dirty="0"/>
              <a:t>添加宏</a:t>
            </a:r>
            <a:r>
              <a:rPr lang="en-US" altLang="zh-CN" dirty="0"/>
              <a:t>(Q_OBJECT)</a:t>
            </a:r>
            <a:r>
              <a:rPr lang="zh-CN" altLang="zh-CN" dirty="0"/>
              <a:t>是为了实现信号与槽的通信</a:t>
            </a:r>
          </a:p>
          <a:p>
            <a:r>
              <a:rPr lang="en-US" altLang="zh-CN" dirty="0"/>
              <a:t>public: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TcpClientSocket</a:t>
            </a:r>
            <a:r>
              <a:rPr lang="en-US" altLang="zh-CN" dirty="0"/>
              <a:t>(</a:t>
            </a:r>
            <a:r>
              <a:rPr lang="en-US" altLang="zh-CN" dirty="0" err="1"/>
              <a:t>QObject</a:t>
            </a:r>
            <a:r>
              <a:rPr lang="en-US" altLang="zh-CN" dirty="0"/>
              <a:t> *parent=0);</a:t>
            </a:r>
            <a:endParaRPr lang="zh-CN" altLang="zh-CN" dirty="0"/>
          </a:p>
          <a:p>
            <a:r>
              <a:rPr lang="en-US" altLang="zh-CN" dirty="0"/>
              <a:t>signals:</a:t>
            </a:r>
            <a:endParaRPr lang="zh-CN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updateClients</a:t>
            </a:r>
            <a:r>
              <a:rPr lang="en-US" altLang="zh-CN" dirty="0"/>
              <a:t>(</a:t>
            </a:r>
            <a:r>
              <a:rPr lang="en-US" altLang="zh-CN" dirty="0" err="1"/>
              <a:t>QString,int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void disconnected(</a:t>
            </a:r>
            <a:r>
              <a:rPr lang="en-US" altLang="zh-CN" dirty="0" err="1"/>
              <a:t>int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protected slots:</a:t>
            </a:r>
            <a:endParaRPr lang="zh-CN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dataReceived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slotDisconnected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715300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729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TCP</a:t>
            </a:r>
            <a:r>
              <a:rPr lang="zh-CN" altLang="zh-CN" sz="2400" b="1" dirty="0"/>
              <a:t>服务器端编程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6899" y="997527"/>
            <a:ext cx="10307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）在源文件“</a:t>
            </a:r>
            <a:r>
              <a:rPr lang="en-US" altLang="zh-CN" sz="1800" dirty="0"/>
              <a:t>tcpclientsocket.cpp</a:t>
            </a:r>
            <a:r>
              <a:rPr lang="zh-CN" altLang="zh-CN" sz="1800" dirty="0"/>
              <a:t>”中，构造函数（</a:t>
            </a:r>
            <a:r>
              <a:rPr lang="en-US" altLang="zh-CN" sz="1800" dirty="0" err="1"/>
              <a:t>TcpClientSocket</a:t>
            </a:r>
            <a:r>
              <a:rPr lang="zh-CN" altLang="zh-CN" sz="1800" dirty="0"/>
              <a:t>）的内容（指定了信号与槽的连接关系）如下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579418" y="1643858"/>
            <a:ext cx="8870868" cy="1838801"/>
          </a:xfrm>
          <a:prstGeom prst="round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"</a:t>
            </a:r>
            <a:r>
              <a:rPr lang="en-US" altLang="zh-CN" dirty="0" err="1"/>
              <a:t>tcpclientsocket.h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 err="1"/>
              <a:t>TcpClientSocket</a:t>
            </a:r>
            <a:r>
              <a:rPr lang="en-US" altLang="zh-CN" dirty="0"/>
              <a:t>::</a:t>
            </a:r>
            <a:r>
              <a:rPr lang="en-US" altLang="zh-CN" dirty="0" err="1"/>
              <a:t>TcpClientSocket</a:t>
            </a:r>
            <a:r>
              <a:rPr lang="en-US" altLang="zh-CN" dirty="0"/>
              <a:t>(</a:t>
            </a:r>
            <a:r>
              <a:rPr lang="en-US" altLang="zh-CN" dirty="0" err="1"/>
              <a:t>QObject</a:t>
            </a:r>
            <a:r>
              <a:rPr lang="en-US" altLang="zh-CN" dirty="0"/>
              <a:t> *parent)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connect(</a:t>
            </a:r>
            <a:r>
              <a:rPr lang="en-US" altLang="zh-CN" dirty="0" err="1"/>
              <a:t>this,SIGNAL</a:t>
            </a:r>
            <a:r>
              <a:rPr lang="en-US" altLang="zh-CN" dirty="0"/>
              <a:t>(</a:t>
            </a:r>
            <a:r>
              <a:rPr lang="en-US" altLang="zh-CN" dirty="0" err="1"/>
              <a:t>readyRead</a:t>
            </a:r>
            <a:r>
              <a:rPr lang="en-US" altLang="zh-CN" dirty="0"/>
              <a:t>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dataReceived</a:t>
            </a:r>
            <a:r>
              <a:rPr lang="en-US" altLang="zh-CN" dirty="0" smtClean="0"/>
              <a:t>()));</a:t>
            </a:r>
            <a:r>
              <a:rPr lang="en-US" altLang="zh-CN" dirty="0"/>
              <a:t>	</a:t>
            </a:r>
            <a:r>
              <a:rPr lang="en-US" altLang="zh-CN" dirty="0" smtClean="0"/>
              <a:t>	//(</a:t>
            </a:r>
            <a:r>
              <a:rPr lang="en-US" altLang="zh-CN" dirty="0"/>
              <a:t>a)</a:t>
            </a:r>
            <a:endParaRPr lang="zh-CN" altLang="zh-CN" dirty="0"/>
          </a:p>
          <a:p>
            <a:r>
              <a:rPr lang="en-US" altLang="zh-CN" dirty="0"/>
              <a:t>connect(</a:t>
            </a:r>
            <a:r>
              <a:rPr lang="en-US" altLang="zh-CN" dirty="0" err="1"/>
              <a:t>this,SIGNAL</a:t>
            </a:r>
            <a:r>
              <a:rPr lang="en-US" altLang="zh-CN" dirty="0"/>
              <a:t>(disconnected()),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slotDisconnected</a:t>
            </a:r>
            <a:r>
              <a:rPr lang="en-US" altLang="zh-CN" dirty="0" smtClean="0"/>
              <a:t>()));</a:t>
            </a:r>
            <a:r>
              <a:rPr lang="en-US" altLang="zh-CN" dirty="0"/>
              <a:t>	</a:t>
            </a:r>
            <a:r>
              <a:rPr lang="en-US" altLang="zh-CN" dirty="0" smtClean="0"/>
              <a:t>	//(</a:t>
            </a:r>
            <a:r>
              <a:rPr lang="en-US" altLang="zh-CN" dirty="0"/>
              <a:t>b)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866899" y="3482659"/>
            <a:ext cx="101771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b="1" dirty="0"/>
              <a:t>其中，</a:t>
            </a:r>
            <a:endParaRPr lang="zh-CN" altLang="zh-CN" dirty="0"/>
          </a:p>
          <a:p>
            <a:pPr indent="450850"/>
            <a:r>
              <a:rPr lang="en-US" altLang="zh-CN" b="1" dirty="0"/>
              <a:t>(a) connect(</a:t>
            </a:r>
            <a:r>
              <a:rPr lang="en-US" altLang="zh-CN" b="1" dirty="0" err="1"/>
              <a:t>this,SIGNAL</a:t>
            </a:r>
            <a:r>
              <a:rPr lang="en-US" altLang="zh-CN" b="1" dirty="0"/>
              <a:t>(</a:t>
            </a:r>
            <a:r>
              <a:rPr lang="en-US" altLang="zh-CN" b="1" dirty="0" err="1"/>
              <a:t>readyRead</a:t>
            </a:r>
            <a:r>
              <a:rPr lang="en-US" altLang="zh-CN" b="1" dirty="0"/>
              <a:t>()),</a:t>
            </a:r>
            <a:r>
              <a:rPr lang="en-US" altLang="zh-CN" b="1" dirty="0" err="1"/>
              <a:t>this,SLOT</a:t>
            </a:r>
            <a:r>
              <a:rPr lang="en-US" altLang="zh-CN" b="1" dirty="0"/>
              <a:t>(</a:t>
            </a:r>
            <a:r>
              <a:rPr lang="en-US" altLang="zh-CN" b="1" dirty="0" err="1"/>
              <a:t>dataReceived</a:t>
            </a:r>
            <a:r>
              <a:rPr lang="en-US" altLang="zh-CN" b="1" dirty="0"/>
              <a:t>()))</a:t>
            </a:r>
            <a:r>
              <a:rPr lang="zh-CN" altLang="zh-CN" b="1" dirty="0"/>
              <a:t>：</a:t>
            </a:r>
            <a:r>
              <a:rPr lang="en-US" altLang="zh-CN" dirty="0" err="1"/>
              <a:t>readyRead</a:t>
            </a:r>
            <a:r>
              <a:rPr lang="en-US" altLang="zh-CN" dirty="0"/>
              <a:t>()</a:t>
            </a:r>
            <a:r>
              <a:rPr lang="zh-CN" altLang="zh-CN" dirty="0"/>
              <a:t>是</a:t>
            </a:r>
            <a:r>
              <a:rPr lang="en-US" altLang="zh-CN" dirty="0" err="1"/>
              <a:t>QIODevice</a:t>
            </a:r>
            <a:r>
              <a:rPr lang="zh-CN" altLang="zh-CN" dirty="0"/>
              <a:t>的</a:t>
            </a:r>
            <a:r>
              <a:rPr lang="en-US" altLang="zh-CN" dirty="0"/>
              <a:t>signal</a:t>
            </a:r>
            <a:r>
              <a:rPr lang="zh-CN" altLang="zh-CN" dirty="0"/>
              <a:t>，由</a:t>
            </a:r>
            <a:r>
              <a:rPr lang="en-US" altLang="zh-CN" dirty="0" err="1"/>
              <a:t>QTcpSocket</a:t>
            </a:r>
            <a:r>
              <a:rPr lang="zh-CN" altLang="zh-CN" dirty="0"/>
              <a:t>继承而来。</a:t>
            </a:r>
            <a:r>
              <a:rPr lang="en-US" altLang="zh-CN" dirty="0" err="1"/>
              <a:t>QIODevice</a:t>
            </a:r>
            <a:r>
              <a:rPr lang="zh-CN" altLang="zh-CN" dirty="0"/>
              <a:t>是所有输入</a:t>
            </a:r>
            <a:r>
              <a:rPr lang="en-US" altLang="zh-CN" dirty="0"/>
              <a:t>/</a:t>
            </a:r>
            <a:r>
              <a:rPr lang="zh-CN" altLang="zh-CN" dirty="0"/>
              <a:t>输出设备的一个抽象类，其中定义了基本的接口，在</a:t>
            </a:r>
            <a:r>
              <a:rPr lang="en-US" altLang="zh-CN" dirty="0" err="1"/>
              <a:t>Qt</a:t>
            </a:r>
            <a:r>
              <a:rPr lang="zh-CN" altLang="zh-CN" dirty="0"/>
              <a:t>中，</a:t>
            </a:r>
            <a:r>
              <a:rPr lang="en-US" altLang="zh-CN" dirty="0" err="1"/>
              <a:t>QTcpSocket</a:t>
            </a:r>
            <a:r>
              <a:rPr lang="zh-CN" altLang="zh-CN" dirty="0"/>
              <a:t>也被看成一个</a:t>
            </a:r>
            <a:r>
              <a:rPr lang="en-US" altLang="zh-CN" dirty="0" err="1"/>
              <a:t>QIODevice</a:t>
            </a:r>
            <a:r>
              <a:rPr lang="zh-CN" altLang="zh-CN" dirty="0"/>
              <a:t>，</a:t>
            </a:r>
            <a:r>
              <a:rPr lang="en-US" altLang="zh-CN" dirty="0" err="1"/>
              <a:t>readyRead</a:t>
            </a:r>
            <a:r>
              <a:rPr lang="en-US" altLang="zh-CN" dirty="0"/>
              <a:t>()</a:t>
            </a:r>
            <a:r>
              <a:rPr lang="zh-CN" altLang="zh-CN" dirty="0"/>
              <a:t>信号在有数据到来时发出。</a:t>
            </a:r>
          </a:p>
          <a:p>
            <a:pPr indent="450850"/>
            <a:r>
              <a:rPr lang="en-US" altLang="zh-CN" b="1" dirty="0"/>
              <a:t>(b) connect(</a:t>
            </a:r>
            <a:r>
              <a:rPr lang="en-US" altLang="zh-CN" b="1" dirty="0" err="1"/>
              <a:t>this,SIGNAL</a:t>
            </a:r>
            <a:r>
              <a:rPr lang="en-US" altLang="zh-CN" b="1" dirty="0"/>
              <a:t>(disconnected()),</a:t>
            </a:r>
            <a:r>
              <a:rPr lang="en-US" altLang="zh-CN" b="1" dirty="0" err="1"/>
              <a:t>this,SLOT</a:t>
            </a:r>
            <a:r>
              <a:rPr lang="en-US" altLang="zh-CN" b="1" dirty="0"/>
              <a:t>(</a:t>
            </a:r>
            <a:r>
              <a:rPr lang="en-US" altLang="zh-CN" b="1" dirty="0" err="1"/>
              <a:t>slotDisconnected</a:t>
            </a:r>
            <a:r>
              <a:rPr lang="en-US" altLang="zh-CN" b="1" dirty="0"/>
              <a:t>()))</a:t>
            </a:r>
            <a:r>
              <a:rPr lang="zh-CN" altLang="zh-CN" b="1" dirty="0"/>
              <a:t>：</a:t>
            </a:r>
            <a:r>
              <a:rPr lang="en-US" altLang="zh-CN" dirty="0"/>
              <a:t>disconnected()</a:t>
            </a:r>
            <a:r>
              <a:rPr lang="zh-CN" altLang="zh-CN" dirty="0"/>
              <a:t>信号在断开连接时发出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1589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729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TCP</a:t>
            </a:r>
            <a:r>
              <a:rPr lang="zh-CN" altLang="zh-CN" sz="2400" b="1" dirty="0"/>
              <a:t>服务器端编程</a:t>
            </a:r>
          </a:p>
        </p:txBody>
      </p:sp>
      <p:sp>
        <p:nvSpPr>
          <p:cNvPr id="3" name="矩形 2"/>
          <p:cNvSpPr/>
          <p:nvPr/>
        </p:nvSpPr>
        <p:spPr>
          <a:xfrm>
            <a:off x="1104985" y="969997"/>
            <a:ext cx="7944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在源文件“</a:t>
            </a:r>
            <a:r>
              <a:rPr lang="en-US" altLang="zh-CN" sz="1800" dirty="0"/>
              <a:t>tcpclientsocket.cpp</a:t>
            </a:r>
            <a:r>
              <a:rPr lang="zh-CN" altLang="zh-CN" sz="1800" dirty="0"/>
              <a:t>”中，</a:t>
            </a:r>
            <a:r>
              <a:rPr lang="en-US" altLang="zh-CN" sz="1800" dirty="0" err="1"/>
              <a:t>dataReceived</a:t>
            </a:r>
            <a:r>
              <a:rPr lang="en-US" altLang="zh-CN" sz="1800" dirty="0"/>
              <a:t>()</a:t>
            </a:r>
            <a:r>
              <a:rPr lang="zh-CN" altLang="zh-CN" sz="1800" dirty="0"/>
              <a:t>函数的具体代码如下：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4985" y="1339329"/>
            <a:ext cx="9559057" cy="3084939"/>
          </a:xfrm>
          <a:prstGeom prst="roundRect">
            <a:avLst>
              <a:gd name="adj" fmla="val 7632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TcpClientSocket</a:t>
            </a:r>
            <a:r>
              <a:rPr lang="en-US" altLang="zh-CN" dirty="0"/>
              <a:t>::</a:t>
            </a:r>
            <a:r>
              <a:rPr lang="en-US" altLang="zh-CN" dirty="0" err="1"/>
              <a:t>dataReceived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while(</a:t>
            </a:r>
            <a:r>
              <a:rPr lang="en-US" altLang="zh-CN" dirty="0" err="1"/>
              <a:t>bytesAvailable</a:t>
            </a:r>
            <a:r>
              <a:rPr lang="en-US" altLang="zh-CN" dirty="0"/>
              <a:t>()&gt;0)</a:t>
            </a:r>
            <a:endParaRPr lang="zh-CN" altLang="zh-CN" dirty="0"/>
          </a:p>
          <a:p>
            <a:r>
              <a:rPr lang="en-US" altLang="zh-CN" dirty="0"/>
              <a:t>   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length = </a:t>
            </a:r>
            <a:r>
              <a:rPr lang="en-US" altLang="zh-CN" dirty="0" err="1"/>
              <a:t>bytesAvailable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    char </a:t>
            </a:r>
            <a:r>
              <a:rPr lang="en-US" altLang="zh-CN" dirty="0" err="1"/>
              <a:t>buf</a:t>
            </a:r>
            <a:r>
              <a:rPr lang="en-US" altLang="zh-CN" dirty="0"/>
              <a:t>[1024];</a:t>
            </a:r>
            <a:endParaRPr lang="zh-CN" altLang="zh-CN" dirty="0"/>
          </a:p>
          <a:p>
            <a:r>
              <a:rPr lang="en-US" altLang="zh-CN" dirty="0"/>
              <a:t>        read(</a:t>
            </a:r>
            <a:r>
              <a:rPr lang="en-US" altLang="zh-CN" dirty="0" err="1"/>
              <a:t>buf,length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msg</a:t>
            </a:r>
            <a:r>
              <a:rPr lang="en-US" altLang="zh-CN" dirty="0"/>
              <a:t>=</a:t>
            </a:r>
            <a:r>
              <a:rPr lang="en-US" altLang="zh-CN" dirty="0" err="1"/>
              <a:t>buf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    emit </a:t>
            </a:r>
            <a:r>
              <a:rPr lang="en-US" altLang="zh-CN" dirty="0" err="1"/>
              <a:t>updateClients</a:t>
            </a:r>
            <a:r>
              <a:rPr lang="en-US" altLang="zh-CN" dirty="0"/>
              <a:t>(</a:t>
            </a:r>
            <a:r>
              <a:rPr lang="en-US" altLang="zh-CN" dirty="0" err="1"/>
              <a:t>msg,length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104985" y="4430400"/>
            <a:ext cx="8205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在源文件“</a:t>
            </a:r>
            <a:r>
              <a:rPr lang="en-US" altLang="zh-CN" sz="1800" dirty="0"/>
              <a:t>tcpclientsocket.cpp</a:t>
            </a:r>
            <a:r>
              <a:rPr lang="zh-CN" altLang="zh-CN" sz="1800" dirty="0"/>
              <a:t>”中，槽函数</a:t>
            </a:r>
            <a:r>
              <a:rPr lang="en-US" altLang="zh-CN" sz="1800" dirty="0" err="1"/>
              <a:t>slotDisconnected</a:t>
            </a:r>
            <a:r>
              <a:rPr lang="en-US" altLang="zh-CN" sz="1800" dirty="0"/>
              <a:t>()</a:t>
            </a:r>
            <a:r>
              <a:rPr lang="zh-CN" altLang="zh-CN" sz="1800" dirty="0"/>
              <a:t>的具体代码如下：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104985" y="4819350"/>
            <a:ext cx="9559057" cy="1259919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TcpClientSocket</a:t>
            </a:r>
            <a:r>
              <a:rPr lang="en-US" altLang="zh-CN" dirty="0"/>
              <a:t>::</a:t>
            </a:r>
            <a:r>
              <a:rPr lang="en-US" altLang="zh-CN" dirty="0" err="1"/>
              <a:t>slotDisconnected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emit disconnected(this-&gt;</a:t>
            </a:r>
            <a:r>
              <a:rPr lang="en-US" altLang="zh-CN" dirty="0" err="1"/>
              <a:t>socketDescriptor</a:t>
            </a:r>
            <a:r>
              <a:rPr lang="en-US" altLang="zh-CN" dirty="0"/>
              <a:t>());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74587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729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TCP</a:t>
            </a:r>
            <a:r>
              <a:rPr lang="zh-CN" altLang="zh-CN" sz="2400" b="1" dirty="0"/>
              <a:t>服务器端编程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397" y="1045029"/>
            <a:ext cx="103196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）在工程“</a:t>
            </a:r>
            <a:r>
              <a:rPr lang="en-US" altLang="zh-CN" dirty="0"/>
              <a:t>TcpServer.pro</a:t>
            </a:r>
            <a:r>
              <a:rPr lang="zh-CN" altLang="zh-CN" dirty="0"/>
              <a:t>”中添加</a:t>
            </a:r>
            <a:r>
              <a:rPr lang="en-US" altLang="zh-CN" dirty="0"/>
              <a:t>C++</a:t>
            </a:r>
            <a:r>
              <a:rPr lang="zh-CN" altLang="zh-CN" dirty="0"/>
              <a:t>类文件“</a:t>
            </a:r>
            <a:r>
              <a:rPr lang="en-US" altLang="zh-CN" dirty="0" err="1"/>
              <a:t>server.h</a:t>
            </a:r>
            <a:r>
              <a:rPr lang="zh-CN" altLang="zh-CN" dirty="0"/>
              <a:t>”及“</a:t>
            </a:r>
            <a:r>
              <a:rPr lang="en-US" altLang="zh-CN" dirty="0"/>
              <a:t>server.cpp</a:t>
            </a:r>
            <a:r>
              <a:rPr lang="zh-CN" altLang="zh-CN" dirty="0"/>
              <a:t>”，</a:t>
            </a:r>
            <a:r>
              <a:rPr lang="en-US" altLang="zh-CN" dirty="0"/>
              <a:t>Server</a:t>
            </a:r>
            <a:r>
              <a:rPr lang="zh-CN" altLang="zh-CN" dirty="0"/>
              <a:t>继承自</a:t>
            </a:r>
            <a:r>
              <a:rPr lang="en-US" altLang="zh-CN" dirty="0" err="1"/>
              <a:t>QTcpServer</a:t>
            </a:r>
            <a:r>
              <a:rPr lang="zh-CN" altLang="zh-CN" dirty="0"/>
              <a:t>，</a:t>
            </a:r>
            <a:r>
              <a:rPr lang="zh-CN" altLang="zh-CN" b="1" dirty="0"/>
              <a:t>实现一个</a:t>
            </a:r>
            <a:r>
              <a:rPr lang="en-US" altLang="zh-CN" b="1" dirty="0"/>
              <a:t>TCP</a:t>
            </a:r>
            <a:r>
              <a:rPr lang="zh-CN" altLang="zh-CN" b="1" dirty="0"/>
              <a:t>协议的服务器</a:t>
            </a:r>
            <a:r>
              <a:rPr lang="zh-CN" altLang="zh-CN" dirty="0"/>
              <a:t>。利用</a:t>
            </a:r>
            <a:r>
              <a:rPr lang="en-US" altLang="zh-CN" dirty="0" err="1"/>
              <a:t>QTcpServer</a:t>
            </a:r>
            <a:r>
              <a:rPr lang="zh-CN" altLang="zh-CN" dirty="0"/>
              <a:t>，开发者可以监听到指定端口的</a:t>
            </a:r>
            <a:r>
              <a:rPr lang="en-US" altLang="zh-CN" dirty="0"/>
              <a:t>TCP</a:t>
            </a:r>
            <a:r>
              <a:rPr lang="zh-CN" altLang="zh-CN" dirty="0"/>
              <a:t>连接。其具体代码如下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496291" y="1745673"/>
            <a:ext cx="8906493" cy="4671417"/>
          </a:xfrm>
          <a:prstGeom prst="roundRect">
            <a:avLst>
              <a:gd name="adj" fmla="val 5555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QTcpServer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QObject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"</a:t>
            </a:r>
            <a:r>
              <a:rPr lang="en-US" altLang="zh-CN" dirty="0" err="1"/>
              <a:t>tcpclientsocket.h</a:t>
            </a:r>
            <a:r>
              <a:rPr lang="en-US" altLang="zh-CN" dirty="0"/>
              <a:t>"	//</a:t>
            </a:r>
            <a:r>
              <a:rPr lang="zh-CN" altLang="zh-CN" dirty="0"/>
              <a:t>包含</a:t>
            </a:r>
            <a:r>
              <a:rPr lang="en-US" altLang="zh-CN" dirty="0"/>
              <a:t>TCP</a:t>
            </a:r>
            <a:r>
              <a:rPr lang="zh-CN" altLang="zh-CN" dirty="0"/>
              <a:t>的套接字</a:t>
            </a:r>
          </a:p>
          <a:p>
            <a:r>
              <a:rPr lang="en-US" altLang="zh-CN" dirty="0"/>
              <a:t>class Server : public </a:t>
            </a:r>
            <a:r>
              <a:rPr lang="en-US" altLang="zh-CN" dirty="0" err="1"/>
              <a:t>QTcpServer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Q_OBJECT                  		//</a:t>
            </a:r>
            <a:r>
              <a:rPr lang="zh-CN" altLang="zh-CN" dirty="0"/>
              <a:t>添加宏</a:t>
            </a:r>
            <a:r>
              <a:rPr lang="en-US" altLang="zh-CN" dirty="0"/>
              <a:t>(Q_OBJECT)</a:t>
            </a:r>
            <a:r>
              <a:rPr lang="zh-CN" altLang="zh-CN" dirty="0"/>
              <a:t>是为了实现信号与槽的通信</a:t>
            </a:r>
          </a:p>
          <a:p>
            <a:r>
              <a:rPr lang="en-US" altLang="zh-CN" dirty="0"/>
              <a:t>public:</a:t>
            </a:r>
            <a:endParaRPr lang="zh-CN" altLang="zh-CN" dirty="0"/>
          </a:p>
          <a:p>
            <a:r>
              <a:rPr lang="en-US" altLang="zh-CN" dirty="0"/>
              <a:t>    Server(</a:t>
            </a:r>
            <a:r>
              <a:rPr lang="en-US" altLang="zh-CN" dirty="0" err="1"/>
              <a:t>QObject</a:t>
            </a:r>
            <a:r>
              <a:rPr lang="en-US" altLang="zh-CN" dirty="0"/>
              <a:t> *parent=0,int port=0);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QList</a:t>
            </a:r>
            <a:r>
              <a:rPr lang="en-US" altLang="zh-CN" dirty="0"/>
              <a:t>&lt;</a:t>
            </a:r>
            <a:r>
              <a:rPr lang="en-US" altLang="zh-CN" dirty="0" err="1"/>
              <a:t>TcpClientSocket</a:t>
            </a:r>
            <a:r>
              <a:rPr lang="en-US" altLang="zh-CN" dirty="0"/>
              <a:t>*&gt; </a:t>
            </a:r>
            <a:r>
              <a:rPr lang="en-US" altLang="zh-CN" dirty="0" err="1"/>
              <a:t>tcpClientSocketList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signals:</a:t>
            </a:r>
            <a:endParaRPr lang="zh-CN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updateServer</a:t>
            </a:r>
            <a:r>
              <a:rPr lang="en-US" altLang="zh-CN" dirty="0"/>
              <a:t>(</a:t>
            </a:r>
            <a:r>
              <a:rPr lang="en-US" altLang="zh-CN" dirty="0" err="1"/>
              <a:t>QString,int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public slots:</a:t>
            </a:r>
            <a:endParaRPr lang="zh-CN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updateClients</a:t>
            </a:r>
            <a:r>
              <a:rPr lang="en-US" altLang="zh-CN" dirty="0"/>
              <a:t>(</a:t>
            </a:r>
            <a:r>
              <a:rPr lang="en-US" altLang="zh-CN" dirty="0" err="1"/>
              <a:t>QString,int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slotDisconnected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protected:</a:t>
            </a:r>
            <a:endParaRPr lang="zh-CN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incomingConnection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socketDescriptor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107419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729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TCP</a:t>
            </a:r>
            <a:r>
              <a:rPr lang="zh-CN" altLang="zh-CN" sz="2400" b="1" dirty="0"/>
              <a:t>服务器端编程</a:t>
            </a:r>
          </a:p>
        </p:txBody>
      </p:sp>
      <p:sp>
        <p:nvSpPr>
          <p:cNvPr id="3" name="矩形 2"/>
          <p:cNvSpPr/>
          <p:nvPr/>
        </p:nvSpPr>
        <p:spPr>
          <a:xfrm>
            <a:off x="955671" y="898745"/>
            <a:ext cx="7741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）在源文件“</a:t>
            </a:r>
            <a:r>
              <a:rPr lang="en-US" altLang="zh-CN" sz="1800" dirty="0"/>
              <a:t>server.cpp</a:t>
            </a:r>
            <a:r>
              <a:rPr lang="zh-CN" altLang="zh-CN" sz="1800" dirty="0"/>
              <a:t>”中，构造函数（</a:t>
            </a:r>
            <a:r>
              <a:rPr lang="en-US" altLang="zh-CN" sz="1800" dirty="0"/>
              <a:t>Server</a:t>
            </a:r>
            <a:r>
              <a:rPr lang="zh-CN" altLang="zh-CN" sz="1800" dirty="0"/>
              <a:t>）的具体内容如下：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6904" y="1268077"/>
            <a:ext cx="9405257" cy="1549360"/>
          </a:xfrm>
          <a:prstGeom prst="round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"</a:t>
            </a:r>
            <a:r>
              <a:rPr lang="en-US" altLang="zh-CN" dirty="0" err="1"/>
              <a:t>server.h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Server::Server(</a:t>
            </a:r>
            <a:r>
              <a:rPr lang="en-US" altLang="zh-CN" dirty="0" err="1"/>
              <a:t>QObject</a:t>
            </a:r>
            <a:r>
              <a:rPr lang="en-US" altLang="zh-CN" dirty="0"/>
              <a:t> *</a:t>
            </a:r>
            <a:r>
              <a:rPr lang="en-US" altLang="zh-CN" dirty="0" err="1"/>
              <a:t>parent,int</a:t>
            </a:r>
            <a:r>
              <a:rPr lang="en-US" altLang="zh-CN" dirty="0"/>
              <a:t> port):</a:t>
            </a:r>
            <a:r>
              <a:rPr lang="en-US" altLang="zh-CN" dirty="0" err="1"/>
              <a:t>QTcpServer</a:t>
            </a:r>
            <a:r>
              <a:rPr lang="en-US" altLang="zh-CN" dirty="0"/>
              <a:t>(parent)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listen(</a:t>
            </a:r>
            <a:r>
              <a:rPr lang="en-US" altLang="zh-CN" dirty="0" err="1"/>
              <a:t>QHostAddress</a:t>
            </a:r>
            <a:r>
              <a:rPr lang="en-US" altLang="zh-CN" dirty="0"/>
              <a:t>::</a:t>
            </a:r>
            <a:r>
              <a:rPr lang="en-US" altLang="zh-CN" dirty="0" err="1"/>
              <a:t>Any,port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712519" y="2933205"/>
            <a:ext cx="10272156" cy="200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b="1" dirty="0"/>
              <a:t>其中，</a:t>
            </a:r>
            <a:r>
              <a:rPr lang="en-US" altLang="zh-CN" b="1" dirty="0"/>
              <a:t>listen(</a:t>
            </a:r>
            <a:r>
              <a:rPr lang="en-US" altLang="zh-CN" b="1" dirty="0" err="1"/>
              <a:t>QHostAddress</a:t>
            </a:r>
            <a:r>
              <a:rPr lang="en-US" altLang="zh-CN" b="1" dirty="0"/>
              <a:t>::</a:t>
            </a:r>
            <a:r>
              <a:rPr lang="en-US" altLang="zh-CN" b="1" dirty="0" err="1"/>
              <a:t>Any,port</a:t>
            </a:r>
            <a:r>
              <a:rPr lang="en-US" altLang="zh-CN" b="1" dirty="0"/>
              <a:t>)</a:t>
            </a:r>
            <a:r>
              <a:rPr lang="zh-CN" altLang="zh-CN" dirty="0"/>
              <a:t>在指定的端口对任意地址进行监听。</a:t>
            </a:r>
          </a:p>
          <a:p>
            <a:pPr indent="450850">
              <a:lnSpc>
                <a:spcPct val="150000"/>
              </a:lnSpc>
            </a:pPr>
            <a:r>
              <a:rPr lang="en-US" altLang="zh-CN" dirty="0" err="1"/>
              <a:t>QHostAddress</a:t>
            </a:r>
            <a:r>
              <a:rPr lang="zh-CN" altLang="zh-CN" dirty="0"/>
              <a:t>定义了几种特殊的</a:t>
            </a:r>
            <a:r>
              <a:rPr lang="en-US" altLang="zh-CN" dirty="0"/>
              <a:t>IP</a:t>
            </a:r>
            <a:r>
              <a:rPr lang="zh-CN" altLang="zh-CN" dirty="0"/>
              <a:t>地址，如</a:t>
            </a:r>
            <a:r>
              <a:rPr lang="en-US" altLang="zh-CN" dirty="0" err="1"/>
              <a:t>QHostAddress</a:t>
            </a:r>
            <a:r>
              <a:rPr lang="en-US" altLang="zh-CN" dirty="0"/>
              <a:t>::Null</a:t>
            </a:r>
            <a:r>
              <a:rPr lang="zh-CN" altLang="zh-CN" dirty="0"/>
              <a:t>表示一个空地址；</a:t>
            </a:r>
            <a:r>
              <a:rPr lang="en-US" altLang="zh-CN" dirty="0" err="1"/>
              <a:t>QHostAddress</a:t>
            </a:r>
            <a:r>
              <a:rPr lang="en-US" altLang="zh-CN" dirty="0"/>
              <a:t>::</a:t>
            </a:r>
            <a:r>
              <a:rPr lang="en-US" altLang="zh-CN" dirty="0" err="1"/>
              <a:t>LocalHost</a:t>
            </a:r>
            <a:r>
              <a:rPr lang="zh-CN" altLang="zh-CN" dirty="0"/>
              <a:t>表示</a:t>
            </a:r>
            <a:r>
              <a:rPr lang="en-US" altLang="zh-CN" dirty="0"/>
              <a:t>IPv4</a:t>
            </a:r>
            <a:r>
              <a:rPr lang="zh-CN" altLang="zh-CN" dirty="0"/>
              <a:t>的本机地址</a:t>
            </a:r>
            <a:r>
              <a:rPr lang="en-US" altLang="zh-CN" dirty="0"/>
              <a:t>127.0.0.1</a:t>
            </a:r>
            <a:r>
              <a:rPr lang="zh-CN" altLang="zh-CN" dirty="0"/>
              <a:t>；</a:t>
            </a:r>
            <a:r>
              <a:rPr lang="en-US" altLang="zh-CN" dirty="0" err="1"/>
              <a:t>QHostAddress</a:t>
            </a:r>
            <a:r>
              <a:rPr lang="en-US" altLang="zh-CN" dirty="0"/>
              <a:t>::LocalHostIPv6</a:t>
            </a:r>
            <a:r>
              <a:rPr lang="zh-CN" altLang="zh-CN" dirty="0"/>
              <a:t>表示</a:t>
            </a:r>
            <a:r>
              <a:rPr lang="en-US" altLang="zh-CN" dirty="0"/>
              <a:t>IPv6</a:t>
            </a:r>
            <a:r>
              <a:rPr lang="zh-CN" altLang="zh-CN" dirty="0"/>
              <a:t>的本机地址；</a:t>
            </a:r>
            <a:r>
              <a:rPr lang="en-US" altLang="zh-CN" dirty="0" err="1"/>
              <a:t>QHostAddress</a:t>
            </a:r>
            <a:r>
              <a:rPr lang="en-US" altLang="zh-CN" dirty="0"/>
              <a:t>::Broadcast</a:t>
            </a:r>
            <a:r>
              <a:rPr lang="zh-CN" altLang="zh-CN" dirty="0"/>
              <a:t>表示广播地址</a:t>
            </a:r>
            <a:r>
              <a:rPr lang="en-US" altLang="zh-CN" dirty="0"/>
              <a:t>255.255.255.255</a:t>
            </a:r>
            <a:r>
              <a:rPr lang="zh-CN" altLang="zh-CN" dirty="0"/>
              <a:t>；</a:t>
            </a:r>
            <a:r>
              <a:rPr lang="en-US" altLang="zh-CN" dirty="0" err="1"/>
              <a:t>QHostAddress</a:t>
            </a:r>
            <a:r>
              <a:rPr lang="en-US" altLang="zh-CN" dirty="0"/>
              <a:t>::Any</a:t>
            </a:r>
            <a:r>
              <a:rPr lang="zh-CN" altLang="zh-CN" dirty="0"/>
              <a:t>表示</a:t>
            </a:r>
            <a:r>
              <a:rPr lang="en-US" altLang="zh-CN" dirty="0"/>
              <a:t>IPv4</a:t>
            </a:r>
            <a:r>
              <a:rPr lang="zh-CN" altLang="zh-CN" dirty="0"/>
              <a:t>的任意地址</a:t>
            </a:r>
            <a:r>
              <a:rPr lang="en-US" altLang="zh-CN" dirty="0"/>
              <a:t>0.0.0.0</a:t>
            </a:r>
            <a:r>
              <a:rPr lang="zh-CN" altLang="zh-CN" dirty="0"/>
              <a:t>；</a:t>
            </a:r>
            <a:r>
              <a:rPr lang="en-US" altLang="zh-CN" dirty="0" err="1"/>
              <a:t>QHostAddress</a:t>
            </a:r>
            <a:r>
              <a:rPr lang="en-US" altLang="zh-CN" dirty="0"/>
              <a:t>::AnyIPv6</a:t>
            </a:r>
            <a:r>
              <a:rPr lang="zh-CN" altLang="zh-CN" dirty="0"/>
              <a:t>表示</a:t>
            </a:r>
            <a:r>
              <a:rPr lang="en-US" altLang="zh-CN" dirty="0"/>
              <a:t>IPv6</a:t>
            </a:r>
            <a:r>
              <a:rPr lang="zh-CN" altLang="zh-CN" dirty="0"/>
              <a:t>的任意地址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921512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729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TCP</a:t>
            </a:r>
            <a:r>
              <a:rPr lang="zh-CN" altLang="zh-CN" sz="2400" b="1" dirty="0"/>
              <a:t>服务器端编程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397" y="973777"/>
            <a:ext cx="10331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在源文件“</a:t>
            </a:r>
            <a:r>
              <a:rPr lang="en-US" altLang="zh-CN" sz="1800" dirty="0"/>
              <a:t>server.cpp</a:t>
            </a:r>
            <a:r>
              <a:rPr lang="zh-CN" altLang="zh-CN" sz="1800" dirty="0"/>
              <a:t>”中，当出现一个新的连接时，</a:t>
            </a:r>
            <a:r>
              <a:rPr lang="en-US" altLang="zh-CN" sz="1800" dirty="0" err="1"/>
              <a:t>QTcpSever</a:t>
            </a:r>
            <a:r>
              <a:rPr lang="zh-CN" altLang="zh-CN" sz="1800" dirty="0"/>
              <a:t>触发</a:t>
            </a:r>
            <a:r>
              <a:rPr lang="en-US" altLang="zh-CN" sz="1800" dirty="0" err="1"/>
              <a:t>incomingConnection</a:t>
            </a:r>
            <a:r>
              <a:rPr lang="en-US" altLang="zh-CN" sz="1800" dirty="0"/>
              <a:t>()</a:t>
            </a:r>
            <a:r>
              <a:rPr lang="zh-CN" altLang="zh-CN" sz="1800" dirty="0"/>
              <a:t>函数，参数</a:t>
            </a:r>
            <a:r>
              <a:rPr lang="en-US" altLang="zh-CN" sz="1800" dirty="0" err="1"/>
              <a:t>socketDescriptor</a:t>
            </a:r>
            <a:r>
              <a:rPr lang="zh-CN" altLang="zh-CN" sz="1800" dirty="0"/>
              <a:t>指定了连接的</a:t>
            </a:r>
            <a:r>
              <a:rPr lang="en-US" altLang="zh-CN" sz="1800" dirty="0"/>
              <a:t>Socket</a:t>
            </a:r>
            <a:r>
              <a:rPr lang="zh-CN" altLang="zh-CN" sz="1800" dirty="0"/>
              <a:t>描述符，其具体代码如下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436914" y="1710047"/>
            <a:ext cx="9286504" cy="2813209"/>
          </a:xfrm>
          <a:prstGeom prst="roundRect">
            <a:avLst>
              <a:gd name="adj" fmla="val 7156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Server::</a:t>
            </a:r>
            <a:r>
              <a:rPr lang="en-US" altLang="zh-CN" dirty="0" err="1"/>
              <a:t>incomingConnection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socketDescriptor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TcpClientSocket</a:t>
            </a:r>
            <a:r>
              <a:rPr lang="en-US" altLang="zh-CN" dirty="0"/>
              <a:t> *</a:t>
            </a:r>
            <a:r>
              <a:rPr lang="en-US" altLang="zh-CN" dirty="0" err="1"/>
              <a:t>tcpClientSocket</a:t>
            </a:r>
            <a:r>
              <a:rPr lang="en-US" altLang="zh-CN" dirty="0"/>
              <a:t>=new </a:t>
            </a:r>
            <a:r>
              <a:rPr lang="en-US" altLang="zh-CN" dirty="0" err="1"/>
              <a:t>TcpClientSocket</a:t>
            </a:r>
            <a:r>
              <a:rPr lang="en-US" altLang="zh-CN" dirty="0"/>
              <a:t>(this</a:t>
            </a:r>
            <a:r>
              <a:rPr lang="en-US" altLang="zh-CN" dirty="0" smtClean="0"/>
              <a:t>);	</a:t>
            </a:r>
            <a:r>
              <a:rPr lang="zh-CN" altLang="zh-CN" dirty="0" smtClean="0"/>
              <a:t> </a:t>
            </a:r>
            <a:r>
              <a:rPr lang="en-US" altLang="zh-CN" dirty="0" smtClean="0"/>
              <a:t>//(</a:t>
            </a:r>
            <a:r>
              <a:rPr lang="en-US" altLang="zh-CN" dirty="0"/>
              <a:t>a)</a:t>
            </a:r>
            <a:endParaRPr lang="zh-CN" altLang="zh-CN" dirty="0"/>
          </a:p>
          <a:p>
            <a:r>
              <a:rPr lang="en-US" altLang="zh-CN" dirty="0"/>
              <a:t>    connect(</a:t>
            </a:r>
            <a:r>
              <a:rPr lang="en-US" altLang="zh-CN" dirty="0" err="1"/>
              <a:t>tcpClientSocket,SIGNAL</a:t>
            </a:r>
            <a:r>
              <a:rPr lang="en-US" altLang="zh-CN" dirty="0"/>
              <a:t>(</a:t>
            </a:r>
            <a:r>
              <a:rPr lang="en-US" altLang="zh-CN" dirty="0" err="1"/>
              <a:t>updateClients</a:t>
            </a:r>
            <a:r>
              <a:rPr lang="en-US" altLang="zh-CN" dirty="0"/>
              <a:t>(</a:t>
            </a:r>
            <a:r>
              <a:rPr lang="en-US" altLang="zh-CN" dirty="0" err="1"/>
              <a:t>QString,int</a:t>
            </a:r>
            <a:r>
              <a:rPr lang="en-US" altLang="zh-CN" dirty="0"/>
              <a:t>)),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updateClients</a:t>
            </a:r>
            <a:r>
              <a:rPr lang="en-US" altLang="zh-CN" dirty="0"/>
              <a:t>(</a:t>
            </a:r>
            <a:r>
              <a:rPr lang="en-US" altLang="zh-CN" dirty="0" err="1"/>
              <a:t>QString,int</a:t>
            </a:r>
            <a:r>
              <a:rPr lang="en-US" altLang="zh-CN" dirty="0"/>
              <a:t>)));			//(b)</a:t>
            </a:r>
            <a:endParaRPr lang="zh-CN" altLang="zh-CN" dirty="0"/>
          </a:p>
          <a:p>
            <a:r>
              <a:rPr lang="en-US" altLang="zh-CN" dirty="0"/>
              <a:t>    connect(</a:t>
            </a:r>
            <a:r>
              <a:rPr lang="en-US" altLang="zh-CN" dirty="0" err="1"/>
              <a:t>tcpClientSocket,SIGNAL</a:t>
            </a:r>
            <a:r>
              <a:rPr lang="en-US" altLang="zh-CN" dirty="0"/>
              <a:t>(disconnected(</a:t>
            </a:r>
            <a:r>
              <a:rPr lang="en-US" altLang="zh-CN" dirty="0" err="1"/>
              <a:t>int</a:t>
            </a:r>
            <a:r>
              <a:rPr lang="en-US" altLang="zh-CN" dirty="0"/>
              <a:t>)),this,</a:t>
            </a:r>
            <a:endParaRPr lang="zh-CN" altLang="zh-CN" dirty="0"/>
          </a:p>
          <a:p>
            <a:r>
              <a:rPr lang="en-US" altLang="zh-CN" dirty="0"/>
              <a:t>            SLOT(</a:t>
            </a:r>
            <a:r>
              <a:rPr lang="en-US" altLang="zh-CN" dirty="0" err="1"/>
              <a:t>slotDisconnected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)));				</a:t>
            </a:r>
            <a:r>
              <a:rPr lang="en-US" altLang="zh-CN" dirty="0" smtClean="0"/>
              <a:t>//(</a:t>
            </a:r>
            <a:r>
              <a:rPr lang="en-US" altLang="zh-CN" dirty="0"/>
              <a:t>c)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tcpClientSocket</a:t>
            </a:r>
            <a:r>
              <a:rPr lang="en-US" altLang="zh-CN" dirty="0"/>
              <a:t>-&gt;</a:t>
            </a:r>
            <a:r>
              <a:rPr lang="en-US" altLang="zh-CN" dirty="0" err="1"/>
              <a:t>setSocketDescriptor</a:t>
            </a:r>
            <a:r>
              <a:rPr lang="en-US" altLang="zh-CN" dirty="0"/>
              <a:t>(</a:t>
            </a:r>
            <a:r>
              <a:rPr lang="en-US" altLang="zh-CN" dirty="0" err="1"/>
              <a:t>socketDescriptor</a:t>
            </a:r>
            <a:r>
              <a:rPr lang="en-US" altLang="zh-CN" dirty="0" smtClean="0"/>
              <a:t>);		//(</a:t>
            </a:r>
            <a:r>
              <a:rPr lang="en-US" altLang="zh-CN" dirty="0"/>
              <a:t>d)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tcpClientSocketList.append</a:t>
            </a:r>
            <a:r>
              <a:rPr lang="en-US" altLang="zh-CN" dirty="0"/>
              <a:t>(</a:t>
            </a:r>
            <a:r>
              <a:rPr lang="en-US" altLang="zh-CN" dirty="0" err="1"/>
              <a:t>tcpClientSocket</a:t>
            </a:r>
            <a:r>
              <a:rPr lang="en-US" altLang="zh-CN" dirty="0"/>
              <a:t>);			//(e)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40631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729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TCP</a:t>
            </a:r>
            <a:r>
              <a:rPr lang="zh-CN" altLang="zh-CN" sz="2400" b="1" dirty="0"/>
              <a:t>服务器端编程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5671" y="1021278"/>
            <a:ext cx="10040880" cy="4615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b="1" dirty="0"/>
              <a:t>其中，</a:t>
            </a:r>
            <a:endParaRPr lang="zh-CN" altLang="zh-CN" sz="1800" dirty="0"/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(a) </a:t>
            </a:r>
            <a:r>
              <a:rPr lang="en-US" altLang="zh-CN" sz="1800" b="1" dirty="0" err="1"/>
              <a:t>TcpClientSocket</a:t>
            </a:r>
            <a:r>
              <a:rPr lang="en-US" altLang="zh-CN" sz="1800" b="1" dirty="0"/>
              <a:t> *</a:t>
            </a:r>
            <a:r>
              <a:rPr lang="en-US" altLang="zh-CN" sz="1800" b="1" dirty="0" err="1"/>
              <a:t>tcpClientSocket</a:t>
            </a:r>
            <a:r>
              <a:rPr lang="en-US" altLang="zh-CN" sz="1800" b="1" dirty="0"/>
              <a:t>=new </a:t>
            </a:r>
            <a:r>
              <a:rPr lang="en-US" altLang="zh-CN" sz="1800" b="1" dirty="0" err="1"/>
              <a:t>TcpClientSocket</a:t>
            </a:r>
            <a:r>
              <a:rPr lang="en-US" altLang="zh-CN" sz="1800" b="1" dirty="0"/>
              <a:t>(this):</a:t>
            </a:r>
            <a:r>
              <a:rPr lang="zh-CN" altLang="zh-CN" sz="1800" dirty="0"/>
              <a:t>创建一个新的</a:t>
            </a:r>
            <a:r>
              <a:rPr lang="en-US" altLang="zh-CN" sz="1800" dirty="0" err="1"/>
              <a:t>TcpClientSocket</a:t>
            </a:r>
            <a:r>
              <a:rPr lang="zh-CN" altLang="zh-CN" sz="1800" dirty="0"/>
              <a:t>与客户端通信。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(b) connect(</a:t>
            </a:r>
            <a:r>
              <a:rPr lang="en-US" altLang="zh-CN" sz="1800" b="1" dirty="0" err="1"/>
              <a:t>tcpClientSocket,SIGNAL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updateClients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QString,int</a:t>
            </a:r>
            <a:r>
              <a:rPr lang="en-US" altLang="zh-CN" sz="1800" b="1" dirty="0"/>
              <a:t>)),</a:t>
            </a:r>
            <a:r>
              <a:rPr lang="en-US" altLang="zh-CN" sz="1800" b="1" dirty="0" err="1"/>
              <a:t>this,SLOT</a:t>
            </a:r>
            <a:r>
              <a:rPr lang="en-US" altLang="zh-CN" sz="1800" b="1" dirty="0"/>
              <a:t>(update Clients (</a:t>
            </a:r>
            <a:r>
              <a:rPr lang="en-US" altLang="zh-CN" sz="1800" b="1" dirty="0" err="1"/>
              <a:t>QString,int</a:t>
            </a:r>
            <a:r>
              <a:rPr lang="en-US" altLang="zh-CN" sz="1800" b="1" dirty="0"/>
              <a:t>)))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连接</a:t>
            </a:r>
            <a:r>
              <a:rPr lang="en-US" altLang="zh-CN" sz="1800" dirty="0" err="1"/>
              <a:t>TcpClientSocket</a:t>
            </a:r>
            <a:r>
              <a:rPr lang="zh-CN" altLang="zh-CN" sz="1800" dirty="0"/>
              <a:t>的</a:t>
            </a:r>
            <a:r>
              <a:rPr lang="en-US" altLang="zh-CN" sz="1800" dirty="0" err="1"/>
              <a:t>updateClients</a:t>
            </a:r>
            <a:r>
              <a:rPr lang="zh-CN" altLang="zh-CN" sz="1800" dirty="0"/>
              <a:t>信号。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(c) connect(</a:t>
            </a:r>
            <a:r>
              <a:rPr lang="en-US" altLang="zh-CN" sz="1800" b="1" dirty="0" err="1"/>
              <a:t>tcpClientSocket,SIGNAL</a:t>
            </a:r>
            <a:r>
              <a:rPr lang="en-US" altLang="zh-CN" sz="1800" b="1" dirty="0"/>
              <a:t>(disconnected(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)),</a:t>
            </a:r>
            <a:r>
              <a:rPr lang="en-US" altLang="zh-CN" sz="1800" b="1" dirty="0" err="1"/>
              <a:t>this,SLOT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slotDisconnected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)))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连接</a:t>
            </a:r>
            <a:r>
              <a:rPr lang="en-US" altLang="zh-CN" sz="1800" dirty="0" err="1"/>
              <a:t>TcpClientSocket</a:t>
            </a:r>
            <a:r>
              <a:rPr lang="zh-CN" altLang="zh-CN" sz="1800" dirty="0"/>
              <a:t>的</a:t>
            </a:r>
            <a:r>
              <a:rPr lang="en-US" altLang="zh-CN" sz="1800" dirty="0"/>
              <a:t>disconnected</a:t>
            </a:r>
            <a:r>
              <a:rPr lang="zh-CN" altLang="zh-CN" sz="1800" dirty="0"/>
              <a:t>信号。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(d) </a:t>
            </a:r>
            <a:r>
              <a:rPr lang="en-US" altLang="zh-CN" sz="1800" b="1" dirty="0" err="1"/>
              <a:t>tcpClientSocket</a:t>
            </a:r>
            <a:r>
              <a:rPr lang="en-US" altLang="zh-CN" sz="1800" b="1" dirty="0"/>
              <a:t>-&gt;</a:t>
            </a:r>
            <a:r>
              <a:rPr lang="en-US" altLang="zh-CN" sz="1800" b="1" dirty="0" err="1"/>
              <a:t>setSocketDescriptor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socketDescriptor</a:t>
            </a:r>
            <a:r>
              <a:rPr lang="en-US" altLang="zh-CN" sz="1800" b="1" dirty="0"/>
              <a:t>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将新创建的</a:t>
            </a:r>
            <a:r>
              <a:rPr lang="en-US" altLang="zh-CN" sz="1800" dirty="0" err="1"/>
              <a:t>TcpClient</a:t>
            </a:r>
            <a:r>
              <a:rPr lang="en-US" altLang="zh-CN" sz="1800" dirty="0"/>
              <a:t> Socket</a:t>
            </a:r>
            <a:r>
              <a:rPr lang="zh-CN" altLang="zh-CN" sz="1800" dirty="0"/>
              <a:t>的套接字描述符指定为参数</a:t>
            </a:r>
            <a:r>
              <a:rPr lang="en-US" altLang="zh-CN" sz="1800" dirty="0" err="1"/>
              <a:t>socketDescriptor</a:t>
            </a:r>
            <a:r>
              <a:rPr lang="zh-CN" altLang="zh-CN" sz="1800" dirty="0"/>
              <a:t>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(e) </a:t>
            </a:r>
            <a:r>
              <a:rPr lang="en-US" altLang="zh-CN" sz="1800" b="1" dirty="0" err="1"/>
              <a:t>tcpClientSocketList.append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tcpClientSocket</a:t>
            </a:r>
            <a:r>
              <a:rPr lang="en-US" altLang="zh-CN" sz="1800" b="1" dirty="0"/>
              <a:t>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将</a:t>
            </a:r>
            <a:r>
              <a:rPr lang="en-US" altLang="zh-CN" sz="1800" dirty="0" err="1"/>
              <a:t>tcpClientSocket</a:t>
            </a:r>
            <a:r>
              <a:rPr lang="zh-CN" altLang="zh-CN" sz="1800" dirty="0"/>
              <a:t>加入客户端套接字列表以便管理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7721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4410" y="2422996"/>
            <a:ext cx="8906494" cy="1838801"/>
          </a:xfrm>
          <a:prstGeom prst="roundRect">
            <a:avLst>
              <a:gd name="adj" fmla="val 8271"/>
            </a:avLst>
          </a:prstGeom>
          <a:solidFill>
            <a:srgbClr val="DDDDDD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QHostInfo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QNetworkInterface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public:</a:t>
            </a:r>
            <a:endParaRPr lang="zh-CN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getHostInformation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public slots:</a:t>
            </a:r>
            <a:endParaRPr lang="zh-CN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slotDetail</a:t>
            </a:r>
            <a:r>
              <a:rPr lang="en-US" altLang="zh-CN" dirty="0" smtClean="0"/>
              <a:t>();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294410" y="1745887"/>
            <a:ext cx="8906494" cy="356045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61901" y="364532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获取本机网络信息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6280" y="1068779"/>
            <a:ext cx="102127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/>
              <a:t>以上步骤完成了界面，下面开始真正实现获取本机网络信息的内容。</a:t>
            </a:r>
          </a:p>
          <a:p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）在文件“</a:t>
            </a:r>
            <a:r>
              <a:rPr lang="en-US" altLang="zh-CN" sz="1800" dirty="0"/>
              <a:t>NetworkInformation.pro</a:t>
            </a:r>
            <a:r>
              <a:rPr lang="zh-CN" altLang="zh-CN" sz="1800" dirty="0"/>
              <a:t>”中添加如下代码：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 smtClean="0"/>
              <a:t>    QT </a:t>
            </a:r>
            <a:r>
              <a:rPr lang="en-US" altLang="zh-CN" sz="1800" dirty="0"/>
              <a:t>+= network</a:t>
            </a:r>
            <a:endParaRPr lang="zh-CN" altLang="zh-CN" sz="1800" dirty="0"/>
          </a:p>
          <a:p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）在头文件“</a:t>
            </a:r>
            <a:r>
              <a:rPr lang="en-US" altLang="zh-CN" sz="1800" dirty="0" err="1"/>
              <a:t>networkinformation.h</a:t>
            </a:r>
            <a:r>
              <a:rPr lang="zh-CN" altLang="zh-CN" sz="1800" dirty="0"/>
              <a:t>”中添加如下代码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9177555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729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TCP</a:t>
            </a:r>
            <a:r>
              <a:rPr lang="zh-CN" altLang="zh-CN" sz="2400" b="1" dirty="0"/>
              <a:t>服务器端编程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5671" y="973777"/>
            <a:ext cx="10219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在源文件“</a:t>
            </a:r>
            <a:r>
              <a:rPr lang="en-US" altLang="zh-CN" sz="1800" dirty="0"/>
              <a:t>server.cpp</a:t>
            </a:r>
            <a:r>
              <a:rPr lang="zh-CN" altLang="zh-CN" sz="1800" dirty="0"/>
              <a:t>”中，</a:t>
            </a:r>
            <a:r>
              <a:rPr lang="en-US" altLang="zh-CN" sz="1800" dirty="0" err="1"/>
              <a:t>updateClients</a:t>
            </a:r>
            <a:r>
              <a:rPr lang="en-US" altLang="zh-CN" sz="1800" dirty="0"/>
              <a:t>()</a:t>
            </a:r>
            <a:r>
              <a:rPr lang="zh-CN" altLang="zh-CN" sz="1800" dirty="0"/>
              <a:t>函数将任意客户端发来的信息进行广播，保证聊天室的所有成员均能看到其他人的发言。其具体代码如下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555668" y="1620108"/>
            <a:ext cx="8953994" cy="3356670"/>
          </a:xfrm>
          <a:prstGeom prst="roundRect">
            <a:avLst>
              <a:gd name="adj" fmla="val 7035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Server::</a:t>
            </a:r>
            <a:r>
              <a:rPr lang="en-US" altLang="zh-CN" dirty="0" err="1"/>
              <a:t>updateClients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msg,int</a:t>
            </a:r>
            <a:r>
              <a:rPr lang="en-US" altLang="zh-CN" dirty="0"/>
              <a:t> length)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emit </a:t>
            </a:r>
            <a:r>
              <a:rPr lang="en-US" altLang="zh-CN" dirty="0" err="1"/>
              <a:t>updateServer</a:t>
            </a:r>
            <a:r>
              <a:rPr lang="en-US" altLang="zh-CN" dirty="0"/>
              <a:t>(</a:t>
            </a:r>
            <a:r>
              <a:rPr lang="en-US" altLang="zh-CN" dirty="0" err="1"/>
              <a:t>msg,length</a:t>
            </a:r>
            <a:r>
              <a:rPr lang="en-US" altLang="zh-CN" dirty="0"/>
              <a:t>);				</a:t>
            </a:r>
            <a:r>
              <a:rPr lang="en-US" altLang="zh-CN" dirty="0" smtClean="0"/>
              <a:t>//(</a:t>
            </a:r>
            <a:r>
              <a:rPr lang="en-US" altLang="zh-CN" dirty="0"/>
              <a:t>a)</a:t>
            </a:r>
            <a:endParaRPr lang="zh-CN" altLang="zh-CN" dirty="0"/>
          </a:p>
          <a:p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i=0;i&lt;</a:t>
            </a:r>
            <a:r>
              <a:rPr lang="en-US" altLang="zh-CN" dirty="0" err="1"/>
              <a:t>tcpClientSocketList.count</a:t>
            </a:r>
            <a:r>
              <a:rPr lang="en-US" altLang="zh-CN" dirty="0"/>
              <a:t>();i++)			//(b)</a:t>
            </a:r>
            <a:endParaRPr lang="zh-CN" altLang="zh-CN" dirty="0"/>
          </a:p>
          <a:p>
            <a:r>
              <a:rPr lang="en-US" altLang="zh-CN" dirty="0"/>
              <a:t>   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QTcpSocket</a:t>
            </a:r>
            <a:r>
              <a:rPr lang="en-US" altLang="zh-CN" dirty="0"/>
              <a:t> *item = tcpClientSocketList.at(i);</a:t>
            </a:r>
            <a:endParaRPr lang="zh-CN" altLang="zh-CN" dirty="0"/>
          </a:p>
          <a:p>
            <a:r>
              <a:rPr lang="en-US" altLang="zh-CN" dirty="0"/>
              <a:t>        if(item-&gt;write(msg.toLatin1(),length)!=length)</a:t>
            </a:r>
            <a:endParaRPr lang="zh-CN" altLang="zh-CN" dirty="0"/>
          </a:p>
          <a:p>
            <a:r>
              <a:rPr lang="en-US" altLang="zh-CN" dirty="0"/>
              <a:t>        {</a:t>
            </a:r>
            <a:endParaRPr lang="zh-CN" altLang="zh-CN" dirty="0"/>
          </a:p>
          <a:p>
            <a:r>
              <a:rPr lang="en-US" altLang="zh-CN" dirty="0"/>
              <a:t>            continue;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955671" y="4840647"/>
            <a:ext cx="102190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zh-CN" altLang="zh-CN" sz="1800" b="1" dirty="0"/>
              <a:t>其中，</a:t>
            </a:r>
            <a:endParaRPr lang="zh-CN" altLang="zh-CN" sz="1800" dirty="0"/>
          </a:p>
          <a:p>
            <a:pPr indent="450850"/>
            <a:r>
              <a:rPr lang="en-US" altLang="zh-CN" sz="1800" b="1" dirty="0"/>
              <a:t>(a) emit </a:t>
            </a:r>
            <a:r>
              <a:rPr lang="en-US" altLang="zh-CN" sz="1800" b="1" dirty="0" err="1"/>
              <a:t>updateServer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msg,length</a:t>
            </a:r>
            <a:r>
              <a:rPr lang="en-US" altLang="zh-CN" sz="1800" b="1" dirty="0"/>
              <a:t>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发出</a:t>
            </a:r>
            <a:r>
              <a:rPr lang="en-US" altLang="zh-CN" sz="1800" dirty="0" err="1"/>
              <a:t>updateServer</a:t>
            </a:r>
            <a:r>
              <a:rPr lang="zh-CN" altLang="zh-CN" sz="1800" dirty="0"/>
              <a:t>信号，用来通知服务器对话框更新相应的显示状态。</a:t>
            </a:r>
          </a:p>
          <a:p>
            <a:pPr indent="450850"/>
            <a:r>
              <a:rPr lang="en-US" altLang="zh-CN" sz="1800" b="1" dirty="0"/>
              <a:t>(b) for(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i=0;i&lt;</a:t>
            </a:r>
            <a:r>
              <a:rPr lang="en-US" altLang="zh-CN" sz="1800" b="1" dirty="0" err="1"/>
              <a:t>tcpClientSocketList.count</a:t>
            </a:r>
            <a:r>
              <a:rPr lang="en-US" altLang="zh-CN" sz="1800" b="1" dirty="0"/>
              <a:t>();i++){…}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实现信息的广播，</a:t>
            </a:r>
            <a:r>
              <a:rPr lang="en-US" altLang="zh-CN" sz="1800" dirty="0" err="1"/>
              <a:t>tcpClientSocketList</a:t>
            </a:r>
            <a:r>
              <a:rPr lang="zh-CN" altLang="zh-CN" sz="1800" dirty="0"/>
              <a:t>中保存了所有与服务器相连的</a:t>
            </a:r>
            <a:r>
              <a:rPr lang="en-US" altLang="zh-CN" sz="1800" dirty="0" err="1"/>
              <a:t>TcpClientSocket</a:t>
            </a:r>
            <a:r>
              <a:rPr lang="zh-CN" altLang="zh-CN" sz="1800" dirty="0"/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2862533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729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TCP</a:t>
            </a:r>
            <a:r>
              <a:rPr lang="zh-CN" altLang="zh-CN" sz="2400" b="1" dirty="0"/>
              <a:t>服务器端编程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5671" y="1104405"/>
            <a:ext cx="10064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在源文件“</a:t>
            </a:r>
            <a:r>
              <a:rPr lang="en-US" altLang="zh-CN" sz="1800" dirty="0"/>
              <a:t>server.cpp</a:t>
            </a:r>
            <a:r>
              <a:rPr lang="zh-CN" altLang="zh-CN" sz="1800" dirty="0"/>
              <a:t>”中，</a:t>
            </a:r>
            <a:r>
              <a:rPr lang="en-US" altLang="zh-CN" sz="1800" dirty="0" err="1"/>
              <a:t>slotDisconnected</a:t>
            </a:r>
            <a:r>
              <a:rPr lang="en-US" altLang="zh-CN" sz="1800" dirty="0"/>
              <a:t>()</a:t>
            </a:r>
            <a:r>
              <a:rPr lang="zh-CN" altLang="zh-CN" sz="1800" dirty="0"/>
              <a:t>函数实现从</a:t>
            </a:r>
            <a:r>
              <a:rPr lang="en-US" altLang="zh-CN" sz="1800" dirty="0" err="1"/>
              <a:t>tcpClientSocketList</a:t>
            </a:r>
            <a:r>
              <a:rPr lang="zh-CN" altLang="zh-CN" sz="1800" dirty="0"/>
              <a:t>列表中将断开连接的</a:t>
            </a:r>
            <a:r>
              <a:rPr lang="en-US" altLang="zh-CN" sz="1800" dirty="0" err="1"/>
              <a:t>TcpClientSocket</a:t>
            </a:r>
            <a:r>
              <a:rPr lang="zh-CN" altLang="zh-CN" sz="1800" dirty="0"/>
              <a:t>对象删除的功能。其具体代码如下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520042" y="1852551"/>
            <a:ext cx="8894618" cy="3628400"/>
          </a:xfrm>
          <a:prstGeom prst="roundRect">
            <a:avLst>
              <a:gd name="adj" fmla="val 6835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Server::</a:t>
            </a:r>
            <a:r>
              <a:rPr lang="en-US" altLang="zh-CN" dirty="0" err="1"/>
              <a:t>slotDisconnected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descriptor)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i=0;i&lt;</a:t>
            </a:r>
            <a:r>
              <a:rPr lang="en-US" altLang="zh-CN" dirty="0" err="1"/>
              <a:t>tcpClientSocketList.count</a:t>
            </a:r>
            <a:r>
              <a:rPr lang="en-US" altLang="zh-CN" dirty="0"/>
              <a:t>();i++)</a:t>
            </a:r>
            <a:endParaRPr lang="zh-CN" altLang="zh-CN" dirty="0"/>
          </a:p>
          <a:p>
            <a:r>
              <a:rPr lang="en-US" altLang="zh-CN" dirty="0"/>
              <a:t>   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QTcpSocket</a:t>
            </a:r>
            <a:r>
              <a:rPr lang="en-US" altLang="zh-CN" dirty="0"/>
              <a:t> *item = tcpClientSocketList.at(i);</a:t>
            </a:r>
            <a:endParaRPr lang="zh-CN" altLang="zh-CN" dirty="0"/>
          </a:p>
          <a:p>
            <a:r>
              <a:rPr lang="en-US" altLang="zh-CN" dirty="0"/>
              <a:t>        if(item-&gt;</a:t>
            </a:r>
            <a:r>
              <a:rPr lang="en-US" altLang="zh-CN" dirty="0" err="1"/>
              <a:t>socketDescriptor</a:t>
            </a:r>
            <a:r>
              <a:rPr lang="en-US" altLang="zh-CN" dirty="0"/>
              <a:t>()==descriptor)</a:t>
            </a:r>
            <a:endParaRPr lang="zh-CN" altLang="zh-CN" dirty="0"/>
          </a:p>
          <a:p>
            <a:r>
              <a:rPr lang="en-US" altLang="zh-CN" dirty="0"/>
              <a:t>        {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tcpClientSocketList.removeAt</a:t>
            </a:r>
            <a:r>
              <a:rPr lang="en-US" altLang="zh-CN" dirty="0"/>
              <a:t>(i);</a:t>
            </a:r>
            <a:endParaRPr lang="zh-CN" altLang="zh-CN" dirty="0"/>
          </a:p>
          <a:p>
            <a:r>
              <a:rPr lang="en-US" altLang="zh-CN" dirty="0"/>
              <a:t>            return;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return;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44806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729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TCP</a:t>
            </a:r>
            <a:r>
              <a:rPr lang="zh-CN" altLang="zh-CN" sz="2400" b="1" dirty="0"/>
              <a:t>服务器端编程</a:t>
            </a:r>
          </a:p>
        </p:txBody>
      </p:sp>
      <p:sp>
        <p:nvSpPr>
          <p:cNvPr id="3" name="矩形 2"/>
          <p:cNvSpPr/>
          <p:nvPr/>
        </p:nvSpPr>
        <p:spPr>
          <a:xfrm>
            <a:off x="1182519" y="934547"/>
            <a:ext cx="502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6</a:t>
            </a:r>
            <a:r>
              <a:rPr lang="zh-CN" altLang="zh-CN" sz="1800" dirty="0"/>
              <a:t>）在头文件“</a:t>
            </a:r>
            <a:r>
              <a:rPr lang="en-US" altLang="zh-CN" sz="1800" dirty="0" err="1"/>
              <a:t>tcpserver.h</a:t>
            </a:r>
            <a:r>
              <a:rPr lang="zh-CN" altLang="zh-CN" sz="1800" dirty="0"/>
              <a:t>”中添加如下内容：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2535" y="1303879"/>
            <a:ext cx="9334005" cy="2128242"/>
          </a:xfrm>
          <a:prstGeom prst="roundRect">
            <a:avLst>
              <a:gd name="adj" fmla="val 11087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"</a:t>
            </a:r>
            <a:r>
              <a:rPr lang="en-US" altLang="zh-CN" dirty="0" err="1"/>
              <a:t>server.h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private: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port;</a:t>
            </a:r>
            <a:endParaRPr lang="zh-CN" altLang="zh-CN" dirty="0"/>
          </a:p>
          <a:p>
            <a:r>
              <a:rPr lang="en-US" altLang="zh-CN" dirty="0"/>
              <a:t>    	Server *server;</a:t>
            </a:r>
            <a:endParaRPr lang="zh-CN" altLang="zh-CN" dirty="0"/>
          </a:p>
          <a:p>
            <a:r>
              <a:rPr lang="en-US" altLang="zh-CN" dirty="0"/>
              <a:t>public slots:</a:t>
            </a:r>
            <a:endParaRPr lang="zh-CN" altLang="zh-CN" dirty="0"/>
          </a:p>
          <a:p>
            <a:r>
              <a:rPr lang="en-US" altLang="zh-CN" dirty="0"/>
              <a:t>    	void </a:t>
            </a:r>
            <a:r>
              <a:rPr lang="en-US" altLang="zh-CN" dirty="0" err="1"/>
              <a:t>slotCreateServer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	void </a:t>
            </a:r>
            <a:r>
              <a:rPr lang="en-US" altLang="zh-CN" dirty="0" err="1"/>
              <a:t>updateServer</a:t>
            </a:r>
            <a:r>
              <a:rPr lang="en-US" altLang="zh-CN" dirty="0"/>
              <a:t>(</a:t>
            </a:r>
            <a:r>
              <a:rPr lang="en-US" altLang="zh-CN" dirty="0" err="1"/>
              <a:t>QString,int</a:t>
            </a:r>
            <a:r>
              <a:rPr lang="en-US" altLang="zh-CN" dirty="0" smtClean="0"/>
              <a:t>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819000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729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TCP</a:t>
            </a:r>
            <a:r>
              <a:rPr lang="zh-CN" altLang="zh-CN" sz="2400" b="1" dirty="0"/>
              <a:t>服务器端编程</a:t>
            </a:r>
          </a:p>
        </p:txBody>
      </p:sp>
      <p:sp>
        <p:nvSpPr>
          <p:cNvPr id="3" name="矩形 2"/>
          <p:cNvSpPr/>
          <p:nvPr/>
        </p:nvSpPr>
        <p:spPr>
          <a:xfrm>
            <a:off x="1165164" y="969997"/>
            <a:ext cx="6826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7</a:t>
            </a:r>
            <a:r>
              <a:rPr lang="zh-CN" altLang="zh-CN" sz="1800" dirty="0"/>
              <a:t>）在源文件“</a:t>
            </a:r>
            <a:r>
              <a:rPr lang="en-US" altLang="zh-CN" sz="1800" dirty="0"/>
              <a:t>tcpserver.cpp</a:t>
            </a:r>
            <a:r>
              <a:rPr lang="zh-CN" altLang="zh-CN" sz="1800" dirty="0"/>
              <a:t>”中，在构造函数中添加如下代码：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367045" y="1339329"/>
            <a:ext cx="9178243" cy="970478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port=8010;</a:t>
            </a:r>
            <a:endParaRPr lang="zh-CN" altLang="zh-CN" dirty="0"/>
          </a:p>
          <a:p>
            <a:r>
              <a:rPr lang="en-US" altLang="zh-CN" dirty="0" err="1"/>
              <a:t>PortLineEdit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::number(port));</a:t>
            </a:r>
            <a:endParaRPr lang="zh-CN" altLang="zh-CN" dirty="0"/>
          </a:p>
          <a:p>
            <a:r>
              <a:rPr lang="en-US" altLang="zh-CN" dirty="0"/>
              <a:t>connect(</a:t>
            </a:r>
            <a:r>
              <a:rPr lang="en-US" altLang="zh-CN" dirty="0" err="1"/>
              <a:t>CreateBtn,SIGNAL</a:t>
            </a:r>
            <a:r>
              <a:rPr lang="en-US" altLang="zh-CN" dirty="0"/>
              <a:t>(clicked()),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slotCreateServer</a:t>
            </a:r>
            <a:r>
              <a:rPr lang="en-US" altLang="zh-CN" dirty="0"/>
              <a:t>()));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248291" y="2327461"/>
            <a:ext cx="790758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其中，</a:t>
            </a:r>
            <a:r>
              <a:rPr lang="zh-CN" altLang="zh-CN" dirty="0"/>
              <a:t>槽函数</a:t>
            </a:r>
            <a:r>
              <a:rPr lang="en-US" altLang="zh-CN" dirty="0" err="1"/>
              <a:t>slotCreateServer</a:t>
            </a:r>
            <a:r>
              <a:rPr lang="en-US" altLang="zh-CN" dirty="0"/>
              <a:t>()</a:t>
            </a:r>
            <a:r>
              <a:rPr lang="zh-CN" altLang="zh-CN" dirty="0"/>
              <a:t>用于创建一个</a:t>
            </a:r>
            <a:r>
              <a:rPr lang="en-US" altLang="zh-CN" dirty="0"/>
              <a:t>TCP</a:t>
            </a:r>
            <a:r>
              <a:rPr lang="zh-CN" altLang="zh-CN" dirty="0"/>
              <a:t>服务器，具体内容如下：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367044" y="2681404"/>
            <a:ext cx="9178243" cy="2128242"/>
          </a:xfrm>
          <a:prstGeom prst="roundRect">
            <a:avLst>
              <a:gd name="adj" fmla="val 9971"/>
            </a:avLst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TcpServer</a:t>
            </a:r>
            <a:r>
              <a:rPr lang="en-US" altLang="zh-CN" dirty="0"/>
              <a:t>::</a:t>
            </a:r>
            <a:r>
              <a:rPr lang="en-US" altLang="zh-CN" dirty="0" err="1"/>
              <a:t>slotCreateServer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server = new Server(</a:t>
            </a:r>
            <a:r>
              <a:rPr lang="en-US" altLang="zh-CN" dirty="0" err="1"/>
              <a:t>this,port</a:t>
            </a:r>
            <a:r>
              <a:rPr lang="en-US" altLang="zh-CN" dirty="0"/>
              <a:t>);				//</a:t>
            </a:r>
            <a:r>
              <a:rPr lang="zh-CN" altLang="zh-CN" dirty="0"/>
              <a:t>创建一个</a:t>
            </a:r>
            <a:r>
              <a:rPr lang="en-US" altLang="zh-CN" dirty="0"/>
              <a:t>Server</a:t>
            </a:r>
            <a:r>
              <a:rPr lang="zh-CN" altLang="zh-CN" dirty="0"/>
              <a:t>对象</a:t>
            </a:r>
          </a:p>
          <a:p>
            <a:r>
              <a:rPr lang="en-US" altLang="zh-CN" dirty="0"/>
              <a:t>    connect(</a:t>
            </a:r>
            <a:r>
              <a:rPr lang="en-US" altLang="zh-CN" dirty="0" err="1"/>
              <a:t>server,SIGNAL</a:t>
            </a:r>
            <a:r>
              <a:rPr lang="en-US" altLang="zh-CN" dirty="0"/>
              <a:t>(</a:t>
            </a:r>
            <a:r>
              <a:rPr lang="en-US" altLang="zh-CN" dirty="0" err="1"/>
              <a:t>updateServer</a:t>
            </a:r>
            <a:r>
              <a:rPr lang="en-US" altLang="zh-CN" dirty="0"/>
              <a:t>(</a:t>
            </a:r>
            <a:r>
              <a:rPr lang="en-US" altLang="zh-CN" dirty="0" err="1"/>
              <a:t>QString,int</a:t>
            </a:r>
            <a:r>
              <a:rPr lang="en-US" altLang="zh-CN" dirty="0"/>
              <a:t>)),this,</a:t>
            </a:r>
            <a:endParaRPr lang="zh-CN" altLang="zh-CN" dirty="0"/>
          </a:p>
          <a:p>
            <a:r>
              <a:rPr lang="en-US" altLang="zh-CN" dirty="0"/>
              <a:t>            SLOT(</a:t>
            </a:r>
            <a:r>
              <a:rPr lang="en-US" altLang="zh-CN" dirty="0" err="1"/>
              <a:t>updateServer</a:t>
            </a:r>
            <a:r>
              <a:rPr lang="en-US" altLang="zh-CN" dirty="0"/>
              <a:t>(</a:t>
            </a:r>
            <a:r>
              <a:rPr lang="en-US" altLang="zh-CN" dirty="0" err="1"/>
              <a:t>QString,int</a:t>
            </a:r>
            <a:r>
              <a:rPr lang="en-US" altLang="zh-CN" dirty="0"/>
              <a:t>)));	//(a)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CreateBtn</a:t>
            </a:r>
            <a:r>
              <a:rPr lang="en-US" altLang="zh-CN" dirty="0"/>
              <a:t>-&gt;</a:t>
            </a:r>
            <a:r>
              <a:rPr lang="en-US" altLang="zh-CN" dirty="0" err="1"/>
              <a:t>setEnabled</a:t>
            </a:r>
            <a:r>
              <a:rPr lang="en-US" altLang="zh-CN" dirty="0"/>
              <a:t>(false);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1248291" y="4809646"/>
            <a:ext cx="755132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槽函数</a:t>
            </a:r>
            <a:r>
              <a:rPr lang="en-US" altLang="zh-CN" dirty="0" err="1"/>
              <a:t>updateServer</a:t>
            </a:r>
            <a:r>
              <a:rPr lang="en-US" altLang="zh-CN" dirty="0"/>
              <a:t>()</a:t>
            </a:r>
            <a:r>
              <a:rPr lang="zh-CN" altLang="zh-CN" dirty="0"/>
              <a:t>用于更新服务器上的信息显示，具体内容如下：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67045" y="5163589"/>
            <a:ext cx="9178243" cy="1259919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TcpServer</a:t>
            </a:r>
            <a:r>
              <a:rPr lang="en-US" altLang="zh-CN" dirty="0"/>
              <a:t>::</a:t>
            </a:r>
            <a:r>
              <a:rPr lang="en-US" altLang="zh-CN" dirty="0" err="1"/>
              <a:t>updateServer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msg,int</a:t>
            </a:r>
            <a:r>
              <a:rPr lang="en-US" altLang="zh-CN" dirty="0"/>
              <a:t> length)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ContentListWidget</a:t>
            </a:r>
            <a:r>
              <a:rPr lang="en-US" altLang="zh-CN" dirty="0"/>
              <a:t>-&gt;</a:t>
            </a:r>
            <a:r>
              <a:rPr lang="en-US" altLang="zh-CN" dirty="0" err="1"/>
              <a:t>addItem</a:t>
            </a:r>
            <a:r>
              <a:rPr lang="en-US" altLang="zh-CN" dirty="0"/>
              <a:t>(</a:t>
            </a:r>
            <a:r>
              <a:rPr lang="en-US" altLang="zh-CN" dirty="0" err="1"/>
              <a:t>msg.left</a:t>
            </a:r>
            <a:r>
              <a:rPr lang="en-US" altLang="zh-CN" dirty="0"/>
              <a:t>(length));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489589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729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TCP</a:t>
            </a:r>
            <a:r>
              <a:rPr lang="zh-CN" altLang="zh-CN" sz="2400" b="1" dirty="0"/>
              <a:t>服务器端编程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5671" y="961901"/>
            <a:ext cx="1008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8</a:t>
            </a:r>
            <a:r>
              <a:rPr lang="zh-CN" altLang="zh-CN" sz="1800" dirty="0"/>
              <a:t>）此时，工程中添加了很多文件，工程文件中的内容已经被改变，需要重新在工程文件“</a:t>
            </a:r>
            <a:r>
              <a:rPr lang="en-US" altLang="zh-CN" sz="1800" dirty="0"/>
              <a:t>TcpServer.pro</a:t>
            </a:r>
            <a:r>
              <a:rPr lang="zh-CN" altLang="zh-CN" sz="1800" dirty="0"/>
              <a:t>”中添加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圆角矩形 3"/>
          <p:cNvSpPr/>
          <p:nvPr/>
        </p:nvSpPr>
        <p:spPr>
          <a:xfrm>
            <a:off x="1728170" y="1608232"/>
            <a:ext cx="8852743" cy="391597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QT += network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955670" y="1999829"/>
            <a:ext cx="10088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zh-CN" altLang="zh-CN" sz="1800" dirty="0"/>
              <a:t>此时，运行服务器端工程“</a:t>
            </a:r>
            <a:r>
              <a:rPr lang="en-US" altLang="zh-CN" sz="1800" dirty="0"/>
              <a:t>TcpServer.pro</a:t>
            </a:r>
            <a:r>
              <a:rPr lang="zh-CN" altLang="zh-CN" sz="1800" dirty="0"/>
              <a:t>”编译通过。单击“创建聊天室”按钮，便开通了一个</a:t>
            </a:r>
            <a:r>
              <a:rPr lang="en-US" altLang="zh-CN" sz="1800" dirty="0"/>
              <a:t>TCP</a:t>
            </a:r>
            <a:r>
              <a:rPr lang="zh-CN" altLang="zh-CN" sz="1800" dirty="0"/>
              <a:t>聊天室的服务器，如图</a:t>
            </a:r>
            <a:r>
              <a:rPr lang="en-US" altLang="zh-CN" sz="1800" dirty="0"/>
              <a:t>10.12</a:t>
            </a:r>
            <a:r>
              <a:rPr lang="zh-CN" altLang="zh-CN" sz="1800" dirty="0"/>
              <a:t>所示。</a:t>
            </a: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756" y="2755445"/>
            <a:ext cx="3041939" cy="3167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6323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23880" y="1858549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737211" y="1598074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366380" y="1954509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04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16" y="1028850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3912933" y="3898885"/>
            <a:ext cx="4405745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“实例”</a:t>
            </a:r>
            <a:r>
              <a:rPr lang="en-US" altLang="zh-CN" sz="2800" b="1" dirty="0"/>
              <a:t>TCP</a:t>
            </a:r>
            <a:r>
              <a:rPr lang="zh-CN" altLang="zh-CN" sz="2800" b="1" dirty="0"/>
              <a:t>客户端编程</a:t>
            </a:r>
          </a:p>
        </p:txBody>
      </p:sp>
    </p:spTree>
    <p:extLst>
      <p:ext uri="{BB962C8B-B14F-4D97-AF65-F5344CB8AC3E}">
        <p14:creationId xmlns:p14="http://schemas.microsoft.com/office/powerpoint/2010/main" val="119466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421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TCP</a:t>
            </a:r>
            <a:r>
              <a:rPr lang="zh-CN" altLang="zh-CN" sz="2400" b="1" dirty="0"/>
              <a:t>客户端编程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6899" y="985652"/>
            <a:ext cx="1033153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u="sng" dirty="0"/>
              <a:t>【例】</a:t>
            </a:r>
            <a:r>
              <a:rPr lang="zh-CN" altLang="zh-CN" u="sng" dirty="0"/>
              <a:t>（难度中等）</a:t>
            </a:r>
            <a:r>
              <a:rPr lang="zh-CN" altLang="zh-CN" dirty="0"/>
              <a:t>（</a:t>
            </a:r>
            <a:r>
              <a:rPr lang="en-US" altLang="zh-CN" dirty="0" smtClean="0"/>
              <a:t>CH1005</a:t>
            </a:r>
            <a:r>
              <a:rPr lang="zh-CN" altLang="zh-CN" dirty="0" smtClean="0"/>
              <a:t>）</a:t>
            </a:r>
            <a:r>
              <a:rPr lang="en-US" altLang="zh-CN" dirty="0"/>
              <a:t>TCP</a:t>
            </a:r>
            <a:r>
              <a:rPr lang="zh-CN" altLang="zh-CN" dirty="0"/>
              <a:t>客户端编程。</a:t>
            </a:r>
          </a:p>
          <a:p>
            <a:r>
              <a:rPr lang="zh-CN" altLang="zh-CN" dirty="0"/>
              <a:t>建立工程“</a:t>
            </a:r>
            <a:r>
              <a:rPr lang="en-US" altLang="zh-CN" dirty="0"/>
              <a:t>TcpClient.pro</a:t>
            </a:r>
            <a:r>
              <a:rPr lang="zh-CN" altLang="zh-CN" dirty="0"/>
              <a:t>”，文件代码如下。 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）在头文件“</a:t>
            </a:r>
            <a:r>
              <a:rPr lang="en-US" altLang="zh-CN" dirty="0" err="1"/>
              <a:t>tcpclient.h</a:t>
            </a:r>
            <a:r>
              <a:rPr lang="zh-CN" altLang="zh-CN" dirty="0"/>
              <a:t>”中，</a:t>
            </a:r>
            <a:r>
              <a:rPr lang="en-US" altLang="zh-CN" dirty="0" err="1"/>
              <a:t>TcpClient</a:t>
            </a:r>
            <a:r>
              <a:rPr lang="zh-CN" altLang="zh-CN" dirty="0"/>
              <a:t>类继承自</a:t>
            </a:r>
            <a:r>
              <a:rPr lang="en-US" altLang="zh-CN" dirty="0" err="1"/>
              <a:t>QDialog</a:t>
            </a:r>
            <a:r>
              <a:rPr lang="zh-CN" altLang="zh-CN" dirty="0"/>
              <a:t>类，声明了需要的各种控件，其具体代码如下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187532" y="1862815"/>
            <a:ext cx="9227127" cy="5478423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QDialog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QListWidget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QLineEdit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QPushButton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QLabel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QGridLayout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/>
              <a:t>class </a:t>
            </a:r>
            <a:r>
              <a:rPr lang="en-US" altLang="zh-CN" sz="1400" dirty="0" err="1"/>
              <a:t>TcpClient</a:t>
            </a:r>
            <a:r>
              <a:rPr lang="en-US" altLang="zh-CN" sz="1400" dirty="0"/>
              <a:t> : public </a:t>
            </a:r>
            <a:r>
              <a:rPr lang="en-US" altLang="zh-CN" sz="1400" dirty="0" err="1"/>
              <a:t>QDialog</a:t>
            </a:r>
            <a:endParaRPr lang="zh-CN" altLang="zh-CN" sz="1400" dirty="0"/>
          </a:p>
          <a:p>
            <a:r>
              <a:rPr lang="en-US" altLang="zh-CN" sz="1400" dirty="0"/>
              <a:t>{</a:t>
            </a:r>
            <a:endParaRPr lang="zh-CN" altLang="zh-CN" sz="1400" dirty="0"/>
          </a:p>
          <a:p>
            <a:r>
              <a:rPr lang="en-US" altLang="zh-CN" sz="1400" dirty="0"/>
              <a:t>    Q_OBJECT</a:t>
            </a:r>
            <a:endParaRPr lang="zh-CN" altLang="zh-CN" sz="1400" dirty="0"/>
          </a:p>
          <a:p>
            <a:r>
              <a:rPr lang="en-US" altLang="zh-CN" sz="1400" dirty="0"/>
              <a:t>public: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TcpClient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QWidget</a:t>
            </a:r>
            <a:r>
              <a:rPr lang="en-US" altLang="zh-CN" sz="1400" dirty="0"/>
              <a:t> *parent = 0,Qt::</a:t>
            </a:r>
            <a:r>
              <a:rPr lang="en-US" altLang="zh-CN" sz="1400" dirty="0" err="1"/>
              <a:t>WindowFlags</a:t>
            </a:r>
            <a:r>
              <a:rPr lang="en-US" altLang="zh-CN" sz="1400" dirty="0"/>
              <a:t> f=0);</a:t>
            </a:r>
            <a:endParaRPr lang="zh-CN" altLang="zh-CN" sz="1400" dirty="0"/>
          </a:p>
          <a:p>
            <a:r>
              <a:rPr lang="en-US" altLang="zh-CN" sz="1400" dirty="0"/>
              <a:t>    ~</a:t>
            </a:r>
            <a:r>
              <a:rPr lang="en-US" altLang="zh-CN" sz="1400" dirty="0" err="1"/>
              <a:t>TcpClient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r>
              <a:rPr lang="en-US" altLang="zh-CN" sz="1400" dirty="0"/>
              <a:t>private: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QListWidget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contentListWidget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QLineEdit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sendLineEdit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QPushButton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sendBtn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QLabel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userNameLabel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QLineEdit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userNameLineEdit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QLabel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serverIPLabel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QLineEdit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serverIPLineEdit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QLabel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portLabel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QLineEdit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portLineEdit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QPushButton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enterBtn</a:t>
            </a:r>
            <a:r>
              <a:rPr lang="en-US" altLang="zh-CN" sz="1400" dirty="0"/>
              <a:t>; 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QGridLayout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mainLayout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 smtClean="0"/>
              <a:t>};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8255625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421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TCP</a:t>
            </a:r>
            <a:r>
              <a:rPr lang="zh-CN" altLang="zh-CN" sz="2400" b="1" dirty="0"/>
              <a:t>客户端编程</a:t>
            </a:r>
          </a:p>
        </p:txBody>
      </p:sp>
      <p:sp>
        <p:nvSpPr>
          <p:cNvPr id="3" name="矩形 2"/>
          <p:cNvSpPr/>
          <p:nvPr/>
        </p:nvSpPr>
        <p:spPr>
          <a:xfrm>
            <a:off x="1082133" y="887046"/>
            <a:ext cx="470519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）源文件“</a:t>
            </a:r>
            <a:r>
              <a:rPr lang="en-US" altLang="zh-CN" dirty="0"/>
              <a:t>tcpclient.cpp</a:t>
            </a:r>
            <a:r>
              <a:rPr lang="zh-CN" altLang="zh-CN" dirty="0"/>
              <a:t>”的具体代码如下：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1283" y="1258786"/>
            <a:ext cx="9417133" cy="5909310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#include "</a:t>
            </a:r>
            <a:r>
              <a:rPr lang="en-US" altLang="zh-CN" sz="1400" dirty="0" err="1"/>
              <a:t>tcpclient.h</a:t>
            </a:r>
            <a:r>
              <a:rPr lang="en-US" altLang="zh-CN" sz="1400" dirty="0"/>
              <a:t>"</a:t>
            </a:r>
            <a:endParaRPr lang="zh-CN" altLang="zh-CN" sz="1400" dirty="0"/>
          </a:p>
          <a:p>
            <a:r>
              <a:rPr lang="en-US" altLang="zh-CN" sz="1400" dirty="0" err="1"/>
              <a:t>TcpClient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TcpClient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QWidget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parent,Qt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WindowFlags</a:t>
            </a:r>
            <a:r>
              <a:rPr lang="en-US" altLang="zh-CN" sz="1400" dirty="0"/>
              <a:t> f)</a:t>
            </a:r>
            <a:endParaRPr lang="zh-CN" altLang="zh-CN" sz="1400" dirty="0"/>
          </a:p>
          <a:p>
            <a:r>
              <a:rPr lang="en-US" altLang="zh-CN" sz="1400" dirty="0"/>
              <a:t>    : </a:t>
            </a:r>
            <a:r>
              <a:rPr lang="en-US" altLang="zh-CN" sz="1400" dirty="0" err="1"/>
              <a:t>QDialog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parent,f</a:t>
            </a:r>
            <a:r>
              <a:rPr lang="en-US" altLang="zh-CN" sz="1400" dirty="0"/>
              <a:t>)</a:t>
            </a:r>
            <a:endParaRPr lang="zh-CN" altLang="zh-CN" sz="1400" dirty="0"/>
          </a:p>
          <a:p>
            <a:r>
              <a:rPr lang="en-US" altLang="zh-CN" sz="1400" dirty="0"/>
              <a:t>{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setWindowTitle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("TCP Client"));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contentListWidget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QListWidget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sendLineEdit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QLineEdit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sendBtn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QPushButton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("</a:t>
            </a:r>
            <a:r>
              <a:rPr lang="zh-CN" altLang="zh-CN" sz="1400" dirty="0"/>
              <a:t>发送</a:t>
            </a:r>
            <a:r>
              <a:rPr lang="en-US" altLang="zh-CN" sz="1400" dirty="0"/>
              <a:t>"));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userNameLabel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QLabel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("</a:t>
            </a:r>
            <a:r>
              <a:rPr lang="zh-CN" altLang="zh-CN" sz="1400" dirty="0"/>
              <a:t>用户名：</a:t>
            </a:r>
            <a:r>
              <a:rPr lang="en-US" altLang="zh-CN" sz="1400" dirty="0"/>
              <a:t>"));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userNameLineEdit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QLineEdit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serverIPLabel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QLabel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("</a:t>
            </a:r>
            <a:r>
              <a:rPr lang="zh-CN" altLang="zh-CN" sz="1400" dirty="0"/>
              <a:t>服务器地址：</a:t>
            </a:r>
            <a:r>
              <a:rPr lang="en-US" altLang="zh-CN" sz="1400" dirty="0"/>
              <a:t>"));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serverIPLineEdit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QLineEdit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portLabel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QLabel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("</a:t>
            </a:r>
            <a:r>
              <a:rPr lang="zh-CN" altLang="zh-CN" sz="1400" dirty="0"/>
              <a:t>端口：</a:t>
            </a:r>
            <a:r>
              <a:rPr lang="en-US" altLang="zh-CN" sz="1400" dirty="0"/>
              <a:t>"));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portLineEdit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QLineEdit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enterBtn</a:t>
            </a:r>
            <a:r>
              <a:rPr lang="en-US" altLang="zh-CN" sz="1400" dirty="0"/>
              <a:t>= new </a:t>
            </a:r>
            <a:r>
              <a:rPr lang="en-US" altLang="zh-CN" sz="1400" dirty="0" err="1"/>
              <a:t>QPushButton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("</a:t>
            </a:r>
            <a:r>
              <a:rPr lang="zh-CN" altLang="zh-CN" sz="1400" dirty="0"/>
              <a:t>进入聊天室</a:t>
            </a:r>
            <a:r>
              <a:rPr lang="en-US" altLang="zh-CN" sz="1400" dirty="0"/>
              <a:t>"));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mainLayout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QGridLayout</a:t>
            </a:r>
            <a:r>
              <a:rPr lang="en-US" altLang="zh-CN" sz="1400" dirty="0"/>
              <a:t>(this);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mainLayout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addWidget</a:t>
            </a:r>
            <a:r>
              <a:rPr lang="en-US" altLang="zh-CN" sz="1400" dirty="0"/>
              <a:t>(contentListWidget,0,0,1,2);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mainLayout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addWidget</a:t>
            </a:r>
            <a:r>
              <a:rPr lang="en-US" altLang="zh-CN" sz="1400" dirty="0"/>
              <a:t>(sendLineEdit,1,0);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mainLayout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addWidget</a:t>
            </a:r>
            <a:r>
              <a:rPr lang="en-US" altLang="zh-CN" sz="1400" dirty="0"/>
              <a:t>(sendBtn,1,1);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mainLayout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addWidget</a:t>
            </a:r>
            <a:r>
              <a:rPr lang="en-US" altLang="zh-CN" sz="1400" dirty="0"/>
              <a:t>(userNameLabel,2,0);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mainLayout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addWidget</a:t>
            </a:r>
            <a:r>
              <a:rPr lang="en-US" altLang="zh-CN" sz="1400" dirty="0"/>
              <a:t>(userNameLineEdit,2,1);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mainLayout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addWidget</a:t>
            </a:r>
            <a:r>
              <a:rPr lang="en-US" altLang="zh-CN" sz="1400" dirty="0"/>
              <a:t>(serverIPLabel,3,0);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mainLayout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addWidget</a:t>
            </a:r>
            <a:r>
              <a:rPr lang="en-US" altLang="zh-CN" sz="1400" dirty="0"/>
              <a:t>(serverIPLineEdit,3,1);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mainLayout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addWidget</a:t>
            </a:r>
            <a:r>
              <a:rPr lang="en-US" altLang="zh-CN" sz="1400" dirty="0"/>
              <a:t>(portLabel,4,0);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mainLayout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addWidget</a:t>
            </a:r>
            <a:r>
              <a:rPr lang="en-US" altLang="zh-CN" sz="1400" dirty="0"/>
              <a:t>(portLineEdit,4,1);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mainLayout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addWidget</a:t>
            </a:r>
            <a:r>
              <a:rPr lang="en-US" altLang="zh-CN" sz="1400" dirty="0"/>
              <a:t>(enterBtn,5,0,1,2);</a:t>
            </a:r>
            <a:endParaRPr lang="zh-CN" altLang="zh-CN" sz="1400" dirty="0"/>
          </a:p>
          <a:p>
            <a:r>
              <a:rPr lang="en-US" altLang="zh-CN" sz="1400" dirty="0" smtClean="0"/>
              <a:t>}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6532427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421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TCP</a:t>
            </a:r>
            <a:r>
              <a:rPr lang="zh-CN" altLang="zh-CN" sz="2400" b="1" dirty="0"/>
              <a:t>客户端编程</a:t>
            </a:r>
          </a:p>
        </p:txBody>
      </p:sp>
      <p:sp>
        <p:nvSpPr>
          <p:cNvPr id="3" name="矩形 2"/>
          <p:cNvSpPr/>
          <p:nvPr/>
        </p:nvSpPr>
        <p:spPr>
          <a:xfrm>
            <a:off x="1124938" y="970174"/>
            <a:ext cx="340830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）客户端界面如图</a:t>
            </a:r>
            <a:r>
              <a:rPr lang="en-US" altLang="zh-CN" dirty="0"/>
              <a:t>10.13</a:t>
            </a:r>
            <a:r>
              <a:rPr lang="zh-CN" altLang="zh-CN" dirty="0"/>
              <a:t>所示。</a:t>
            </a: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835" y="1563729"/>
            <a:ext cx="3485118" cy="437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6891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421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TCP</a:t>
            </a:r>
            <a:r>
              <a:rPr lang="zh-CN" altLang="zh-CN" sz="2400" b="1" dirty="0"/>
              <a:t>客户端编程</a:t>
            </a:r>
          </a:p>
        </p:txBody>
      </p:sp>
      <p:sp>
        <p:nvSpPr>
          <p:cNvPr id="3" name="矩形 2"/>
          <p:cNvSpPr/>
          <p:nvPr/>
        </p:nvSpPr>
        <p:spPr>
          <a:xfrm>
            <a:off x="1188915" y="910444"/>
            <a:ext cx="8014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以上完成了客户端界面的设计，下面将完成客户端的真正聊天功能。</a:t>
            </a:r>
          </a:p>
          <a:p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）在客户端工程文件“</a:t>
            </a:r>
            <a:r>
              <a:rPr lang="en-US" altLang="zh-CN" sz="1800" dirty="0"/>
              <a:t>TcpClient.pro</a:t>
            </a:r>
            <a:r>
              <a:rPr lang="zh-CN" altLang="zh-CN" sz="1800" dirty="0"/>
              <a:t>”中添加如下语句：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466913" y="1531952"/>
            <a:ext cx="9030873" cy="391597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QT += network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88915" y="1923549"/>
            <a:ext cx="4983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）在头文件“</a:t>
            </a:r>
            <a:r>
              <a:rPr lang="en-US" altLang="zh-CN" sz="1800" dirty="0" err="1"/>
              <a:t>tcpclient.h</a:t>
            </a:r>
            <a:r>
              <a:rPr lang="zh-CN" altLang="zh-CN" sz="1800" dirty="0"/>
              <a:t>”中添加如下代码：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6913" y="2292881"/>
            <a:ext cx="9030873" cy="3863816"/>
          </a:xfrm>
          <a:prstGeom prst="roundRect">
            <a:avLst>
              <a:gd name="adj" fmla="val 4947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QHostAddress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QTcpSocket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private: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bool</a:t>
            </a:r>
            <a:r>
              <a:rPr lang="en-US" altLang="zh-CN" dirty="0"/>
              <a:t> status;</a:t>
            </a:r>
            <a:endParaRPr lang="zh-CN" altLang="zh-CN" dirty="0"/>
          </a:p>
          <a:p>
            <a:r>
              <a:rPr lang="en-US" altLang="zh-CN" dirty="0"/>
              <a:t>    	</a:t>
            </a:r>
            <a:r>
              <a:rPr lang="en-US" altLang="zh-CN" dirty="0" err="1"/>
              <a:t>int</a:t>
            </a:r>
            <a:r>
              <a:rPr lang="en-US" altLang="zh-CN" dirty="0"/>
              <a:t> port;</a:t>
            </a:r>
            <a:endParaRPr lang="zh-CN" altLang="zh-CN" dirty="0"/>
          </a:p>
          <a:p>
            <a:r>
              <a:rPr lang="en-US" altLang="zh-CN" dirty="0"/>
              <a:t>    	</a:t>
            </a:r>
            <a:r>
              <a:rPr lang="en-US" altLang="zh-CN" dirty="0" err="1"/>
              <a:t>QHostAddress</a:t>
            </a:r>
            <a:r>
              <a:rPr lang="en-US" altLang="zh-CN" dirty="0"/>
              <a:t> *</a:t>
            </a:r>
            <a:r>
              <a:rPr lang="en-US" altLang="zh-CN" dirty="0" err="1"/>
              <a:t>serverIP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	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userName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	</a:t>
            </a:r>
            <a:r>
              <a:rPr lang="en-US" altLang="zh-CN" dirty="0" err="1"/>
              <a:t>QTcpSocket</a:t>
            </a:r>
            <a:r>
              <a:rPr lang="en-US" altLang="zh-CN" dirty="0"/>
              <a:t> *</a:t>
            </a:r>
            <a:r>
              <a:rPr lang="en-US" altLang="zh-CN" dirty="0" err="1"/>
              <a:t>tcpSocket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public slots:</a:t>
            </a:r>
            <a:endParaRPr lang="zh-CN" altLang="zh-CN" dirty="0"/>
          </a:p>
          <a:p>
            <a:r>
              <a:rPr lang="en-US" altLang="zh-CN" dirty="0"/>
              <a:t>    	void </a:t>
            </a:r>
            <a:r>
              <a:rPr lang="en-US" altLang="zh-CN" dirty="0" err="1"/>
              <a:t>slotEnter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	void </a:t>
            </a:r>
            <a:r>
              <a:rPr lang="en-US" altLang="zh-CN" dirty="0" err="1"/>
              <a:t>slotConnected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	void </a:t>
            </a:r>
            <a:r>
              <a:rPr lang="en-US" altLang="zh-CN" dirty="0" err="1"/>
              <a:t>slotDisconnected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	void </a:t>
            </a:r>
            <a:r>
              <a:rPr lang="en-US" altLang="zh-CN" dirty="0" err="1"/>
              <a:t>dataReceived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	void </a:t>
            </a:r>
            <a:r>
              <a:rPr lang="en-US" altLang="zh-CN" dirty="0" err="1"/>
              <a:t>slotSend</a:t>
            </a:r>
            <a:r>
              <a:rPr lang="en-US" altLang="zh-CN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5353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1901" y="364532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获取本机网络信息</a:t>
            </a:r>
          </a:p>
        </p:txBody>
      </p:sp>
      <p:sp>
        <p:nvSpPr>
          <p:cNvPr id="3" name="矩形 2"/>
          <p:cNvSpPr/>
          <p:nvPr/>
        </p:nvSpPr>
        <p:spPr>
          <a:xfrm>
            <a:off x="1141413" y="922496"/>
            <a:ext cx="93326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）在源文件“</a:t>
            </a:r>
            <a:r>
              <a:rPr lang="en-US" altLang="zh-CN" sz="1800" dirty="0"/>
              <a:t>networkinformation.cpp</a:t>
            </a:r>
            <a:r>
              <a:rPr lang="zh-CN" altLang="zh-CN" sz="1800" dirty="0"/>
              <a:t>”中添加代码。其中，在构造函数的最后添加：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390795" y="1321711"/>
            <a:ext cx="8857610" cy="681038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getHostInformation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connect(</a:t>
            </a:r>
            <a:r>
              <a:rPr lang="en-US" altLang="zh-CN" dirty="0" err="1"/>
              <a:t>detailBtn,SIGNAL</a:t>
            </a:r>
            <a:r>
              <a:rPr lang="en-US" altLang="zh-CN" dirty="0"/>
              <a:t>(clicked()),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slotDetail</a:t>
            </a:r>
            <a:r>
              <a:rPr lang="en-US" altLang="zh-CN" dirty="0"/>
              <a:t>()));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283917" y="2002749"/>
            <a:ext cx="7503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getHostInformation</a:t>
            </a:r>
            <a:r>
              <a:rPr lang="en-US" altLang="zh-CN" sz="1800" dirty="0"/>
              <a:t>()</a:t>
            </a:r>
            <a:r>
              <a:rPr lang="zh-CN" altLang="zh-CN" sz="1800" dirty="0"/>
              <a:t>函数用于获取主机信息。具体实现代码如下：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0795" y="2372081"/>
            <a:ext cx="8857610" cy="3387923"/>
          </a:xfrm>
          <a:prstGeom prst="roundRect">
            <a:avLst>
              <a:gd name="adj" fmla="val 8031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NetworkInformation</a:t>
            </a:r>
            <a:r>
              <a:rPr lang="en-US" altLang="zh-CN" dirty="0"/>
              <a:t>::</a:t>
            </a:r>
            <a:r>
              <a:rPr lang="en-US" altLang="zh-CN" dirty="0" err="1"/>
              <a:t>getHostInformation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localHostName</a:t>
            </a:r>
            <a:r>
              <a:rPr lang="en-US" altLang="zh-CN" dirty="0"/>
              <a:t> = </a:t>
            </a:r>
            <a:r>
              <a:rPr lang="en-US" altLang="zh-CN" dirty="0" err="1"/>
              <a:t>QHostInfo</a:t>
            </a:r>
            <a:r>
              <a:rPr lang="en-US" altLang="zh-CN" dirty="0"/>
              <a:t>::</a:t>
            </a:r>
            <a:r>
              <a:rPr lang="en-US" altLang="zh-CN" dirty="0" err="1"/>
              <a:t>localHostName</a:t>
            </a:r>
            <a:r>
              <a:rPr lang="en-US" altLang="zh-CN" dirty="0"/>
              <a:t>();			//(a)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LineEditLocalHostName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localHostName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QHostInfo</a:t>
            </a:r>
            <a:r>
              <a:rPr lang="en-US" altLang="zh-CN" dirty="0"/>
              <a:t> </a:t>
            </a:r>
            <a:r>
              <a:rPr lang="en-US" altLang="zh-CN" dirty="0" err="1"/>
              <a:t>hostInfo</a:t>
            </a:r>
            <a:r>
              <a:rPr lang="en-US" altLang="zh-CN" dirty="0"/>
              <a:t> = </a:t>
            </a:r>
            <a:r>
              <a:rPr lang="en-US" altLang="zh-CN" dirty="0" err="1"/>
              <a:t>QHostInfo</a:t>
            </a:r>
            <a:r>
              <a:rPr lang="en-US" altLang="zh-CN" dirty="0"/>
              <a:t>::</a:t>
            </a:r>
            <a:r>
              <a:rPr lang="en-US" altLang="zh-CN" dirty="0" err="1"/>
              <a:t>fromName</a:t>
            </a:r>
            <a:r>
              <a:rPr lang="en-US" altLang="zh-CN" dirty="0"/>
              <a:t>(</a:t>
            </a:r>
            <a:r>
              <a:rPr lang="en-US" altLang="zh-CN" dirty="0" err="1"/>
              <a:t>localHostName</a:t>
            </a:r>
            <a:r>
              <a:rPr lang="en-US" altLang="zh-CN" dirty="0"/>
              <a:t>);	</a:t>
            </a:r>
            <a:r>
              <a:rPr lang="en-US" altLang="zh-CN" dirty="0" smtClean="0"/>
              <a:t>	//(</a:t>
            </a:r>
            <a:r>
              <a:rPr lang="en-US" altLang="zh-CN" dirty="0"/>
              <a:t>b)</a:t>
            </a:r>
            <a:endParaRPr lang="zh-CN" altLang="zh-CN" dirty="0"/>
          </a:p>
          <a:p>
            <a:r>
              <a:rPr lang="en-US" altLang="zh-CN" dirty="0"/>
              <a:t>	//</a:t>
            </a:r>
            <a:r>
              <a:rPr lang="zh-CN" altLang="zh-CN" dirty="0"/>
              <a:t>获取主机的</a:t>
            </a:r>
            <a:r>
              <a:rPr lang="en-US" altLang="zh-CN" dirty="0"/>
              <a:t>IP</a:t>
            </a:r>
            <a:r>
              <a:rPr lang="zh-CN" altLang="zh-CN" dirty="0"/>
              <a:t>地址列表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QList</a:t>
            </a:r>
            <a:r>
              <a:rPr lang="en-US" altLang="zh-CN" dirty="0"/>
              <a:t>&lt;</a:t>
            </a:r>
            <a:r>
              <a:rPr lang="en-US" altLang="zh-CN" dirty="0" err="1"/>
              <a:t>QHostAddress</a:t>
            </a:r>
            <a:r>
              <a:rPr lang="en-US" altLang="zh-CN" dirty="0"/>
              <a:t>&gt; </a:t>
            </a:r>
            <a:r>
              <a:rPr lang="en-US" altLang="zh-CN" dirty="0" err="1"/>
              <a:t>listAddress</a:t>
            </a:r>
            <a:r>
              <a:rPr lang="en-US" altLang="zh-CN" dirty="0"/>
              <a:t> = </a:t>
            </a:r>
            <a:r>
              <a:rPr lang="en-US" altLang="zh-CN" dirty="0" err="1"/>
              <a:t>hostInfo.addresses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if(!</a:t>
            </a:r>
            <a:r>
              <a:rPr lang="en-US" altLang="zh-CN" dirty="0" err="1"/>
              <a:t>listAddress.isEmpty</a:t>
            </a:r>
            <a:r>
              <a:rPr lang="en-US" altLang="zh-CN" dirty="0"/>
              <a:t>())						</a:t>
            </a:r>
            <a:r>
              <a:rPr lang="en-US" altLang="zh-CN" dirty="0" smtClean="0"/>
              <a:t>//(</a:t>
            </a:r>
            <a:r>
              <a:rPr lang="en-US" altLang="zh-CN" dirty="0"/>
              <a:t>c)</a:t>
            </a:r>
            <a:endParaRPr lang="zh-CN" altLang="zh-CN" dirty="0"/>
          </a:p>
          <a:p>
            <a:r>
              <a:rPr lang="en-US" altLang="zh-CN" dirty="0"/>
              <a:t>   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LineEditAddress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(listAddress.at(2).</a:t>
            </a:r>
            <a:r>
              <a:rPr lang="en-US" altLang="zh-CN" dirty="0" err="1"/>
              <a:t>toString</a:t>
            </a:r>
            <a:r>
              <a:rPr lang="en-US" altLang="zh-CN" dirty="0"/>
              <a:t>());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4426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421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TCP</a:t>
            </a:r>
            <a:r>
              <a:rPr lang="zh-CN" altLang="zh-CN" sz="2400" b="1" dirty="0"/>
              <a:t>客户端编程</a:t>
            </a:r>
          </a:p>
        </p:txBody>
      </p:sp>
      <p:sp>
        <p:nvSpPr>
          <p:cNvPr id="3" name="矩形 2"/>
          <p:cNvSpPr/>
          <p:nvPr/>
        </p:nvSpPr>
        <p:spPr>
          <a:xfrm>
            <a:off x="955671" y="934547"/>
            <a:ext cx="4972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）在源文件“</a:t>
            </a:r>
            <a:r>
              <a:rPr lang="en-US" altLang="zh-CN" sz="1800" dirty="0"/>
              <a:t>tcpclient.cpp</a:t>
            </a:r>
            <a:r>
              <a:rPr lang="zh-CN" altLang="zh-CN" sz="1800" dirty="0"/>
              <a:t>”中添加头文件：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188914" y="1321886"/>
            <a:ext cx="9178244" cy="681038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QMessageBox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QHostInfo</a:t>
            </a:r>
            <a:r>
              <a:rPr lang="en-US" altLang="zh-CN" dirty="0"/>
              <a:t>&gt;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88914" y="2002924"/>
            <a:ext cx="323678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在其构造函数中添加如下代码：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8914" y="2368544"/>
            <a:ext cx="9178244" cy="2128242"/>
          </a:xfrm>
          <a:prstGeom prst="roundRect">
            <a:avLst>
              <a:gd name="adj" fmla="val 11087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status = false;</a:t>
            </a:r>
            <a:endParaRPr lang="zh-CN" altLang="zh-CN" dirty="0"/>
          </a:p>
          <a:p>
            <a:r>
              <a:rPr lang="en-US" altLang="zh-CN" dirty="0"/>
              <a:t>    	port = 8010;</a:t>
            </a:r>
            <a:endParaRPr lang="zh-CN" altLang="zh-CN" dirty="0"/>
          </a:p>
          <a:p>
            <a:r>
              <a:rPr lang="en-US" altLang="zh-CN" dirty="0"/>
              <a:t>    	</a:t>
            </a:r>
            <a:r>
              <a:rPr lang="en-US" altLang="zh-CN" dirty="0" err="1"/>
              <a:t>portLineEdit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::number(port));</a:t>
            </a:r>
            <a:endParaRPr lang="zh-CN" altLang="zh-CN" dirty="0"/>
          </a:p>
          <a:p>
            <a:r>
              <a:rPr lang="en-US" altLang="zh-CN" dirty="0"/>
              <a:t>    	</a:t>
            </a:r>
            <a:r>
              <a:rPr lang="en-US" altLang="zh-CN" dirty="0" err="1"/>
              <a:t>serverIP</a:t>
            </a:r>
            <a:r>
              <a:rPr lang="en-US" altLang="zh-CN" dirty="0"/>
              <a:t> =new </a:t>
            </a:r>
            <a:r>
              <a:rPr lang="en-US" altLang="zh-CN" dirty="0" err="1"/>
              <a:t>QHostAddress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	connect(</a:t>
            </a:r>
            <a:r>
              <a:rPr lang="en-US" altLang="zh-CN" dirty="0" err="1"/>
              <a:t>enterBtn,SIGNAL</a:t>
            </a:r>
            <a:r>
              <a:rPr lang="en-US" altLang="zh-CN" dirty="0"/>
              <a:t>(clicked()),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slotEnter</a:t>
            </a:r>
            <a:r>
              <a:rPr lang="en-US" altLang="zh-CN" dirty="0"/>
              <a:t>()));</a:t>
            </a:r>
            <a:endParaRPr lang="zh-CN" altLang="zh-CN" dirty="0"/>
          </a:p>
          <a:p>
            <a:r>
              <a:rPr lang="en-US" altLang="zh-CN" dirty="0"/>
              <a:t>    	connect(</a:t>
            </a:r>
            <a:r>
              <a:rPr lang="en-US" altLang="zh-CN" dirty="0" err="1"/>
              <a:t>sendBtn,SIGNAL</a:t>
            </a:r>
            <a:r>
              <a:rPr lang="en-US" altLang="zh-CN" dirty="0"/>
              <a:t>(clicked()),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slotSend</a:t>
            </a:r>
            <a:r>
              <a:rPr lang="en-US" altLang="zh-CN" dirty="0"/>
              <a:t>()));</a:t>
            </a:r>
            <a:endParaRPr lang="zh-CN" altLang="zh-CN" dirty="0"/>
          </a:p>
          <a:p>
            <a:r>
              <a:rPr lang="en-US" altLang="zh-CN" dirty="0"/>
              <a:t>    	</a:t>
            </a:r>
            <a:r>
              <a:rPr lang="en-US" altLang="zh-CN" dirty="0" err="1"/>
              <a:t>sendBtn</a:t>
            </a:r>
            <a:r>
              <a:rPr lang="en-US" altLang="zh-CN" dirty="0"/>
              <a:t>-&gt;</a:t>
            </a:r>
            <a:r>
              <a:rPr lang="en-US" altLang="zh-CN" dirty="0" err="1"/>
              <a:t>setEnabled</a:t>
            </a:r>
            <a:r>
              <a:rPr lang="en-US" altLang="zh-CN" dirty="0"/>
              <a:t>(false</a:t>
            </a:r>
            <a:r>
              <a:rPr lang="en-US" altLang="zh-CN" dirty="0" smtClean="0"/>
              <a:t>);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955671" y="4496786"/>
            <a:ext cx="985087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在以上代码中，槽函数</a:t>
            </a:r>
            <a:r>
              <a:rPr lang="en-US" altLang="zh-CN" dirty="0" err="1"/>
              <a:t>slotEnter</a:t>
            </a:r>
            <a:r>
              <a:rPr lang="en-US" altLang="zh-CN" dirty="0"/>
              <a:t>()</a:t>
            </a:r>
            <a:r>
              <a:rPr lang="zh-CN" altLang="zh-CN" dirty="0"/>
              <a:t>实现了进入和</a:t>
            </a:r>
            <a:r>
              <a:rPr lang="zh-CN" altLang="zh-CN" dirty="0">
                <a:hlinkClick r:id="rId2" action="ppaction://hlinkfile"/>
              </a:rPr>
              <a:t>离开聊天室的功能。具体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241834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421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TCP</a:t>
            </a:r>
            <a:r>
              <a:rPr lang="zh-CN" altLang="zh-CN" sz="2400" b="1" dirty="0"/>
              <a:t>客户端编程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3148" y="1009403"/>
            <a:ext cx="10058400" cy="4199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b="1" dirty="0"/>
              <a:t>其中，</a:t>
            </a:r>
            <a:endParaRPr lang="zh-CN" altLang="zh-CN" sz="1800" dirty="0"/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(a) if(!status)</a:t>
            </a:r>
            <a:r>
              <a:rPr lang="zh-CN" altLang="zh-CN" sz="1800" b="1" dirty="0"/>
              <a:t>：</a:t>
            </a:r>
            <a:r>
              <a:rPr lang="en-US" altLang="zh-CN" sz="1800" dirty="0"/>
              <a:t>status</a:t>
            </a:r>
            <a:r>
              <a:rPr lang="zh-CN" altLang="zh-CN" sz="1800" dirty="0"/>
              <a:t>表示当前的状态，</a:t>
            </a:r>
            <a:r>
              <a:rPr lang="en-US" altLang="zh-CN" sz="1800" dirty="0"/>
              <a:t>true</a:t>
            </a:r>
            <a:r>
              <a:rPr lang="zh-CN" altLang="zh-CN" sz="1800" dirty="0"/>
              <a:t>表示已经进入聊天室，</a:t>
            </a:r>
            <a:r>
              <a:rPr lang="en-US" altLang="zh-CN" sz="1800" dirty="0"/>
              <a:t>false</a:t>
            </a:r>
            <a:r>
              <a:rPr lang="zh-CN" altLang="zh-CN" sz="1800" dirty="0"/>
              <a:t>表示已经离开聊天室。这里根据</a:t>
            </a:r>
            <a:r>
              <a:rPr lang="en-US" altLang="zh-CN" sz="1800" dirty="0"/>
              <a:t>status</a:t>
            </a:r>
            <a:r>
              <a:rPr lang="zh-CN" altLang="zh-CN" sz="1800" dirty="0"/>
              <a:t>的状态决定是执行“进入”还是“离开”的操作。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(b) if(!</a:t>
            </a:r>
            <a:r>
              <a:rPr lang="en-US" altLang="zh-CN" sz="1800" b="1" dirty="0" err="1"/>
              <a:t>serverIP</a:t>
            </a:r>
            <a:r>
              <a:rPr lang="en-US" altLang="zh-CN" sz="1800" b="1" dirty="0"/>
              <a:t>-&gt;</a:t>
            </a:r>
            <a:r>
              <a:rPr lang="en-US" altLang="zh-CN" sz="1800" b="1" dirty="0" err="1"/>
              <a:t>setAddress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ip</a:t>
            </a:r>
            <a:r>
              <a:rPr lang="en-US" altLang="zh-CN" sz="1800" b="1" dirty="0"/>
              <a:t>))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用来判断给定的</a:t>
            </a:r>
            <a:r>
              <a:rPr lang="en-US" altLang="zh-CN" sz="1800" dirty="0"/>
              <a:t>IP</a:t>
            </a:r>
            <a:r>
              <a:rPr lang="zh-CN" altLang="zh-CN" sz="1800" dirty="0"/>
              <a:t>地址能否被正确解析。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(c) </a:t>
            </a:r>
            <a:r>
              <a:rPr lang="en-US" altLang="zh-CN" sz="1800" b="1" dirty="0" err="1"/>
              <a:t>tcpSocket</a:t>
            </a:r>
            <a:r>
              <a:rPr lang="en-US" altLang="zh-CN" sz="1800" b="1" dirty="0"/>
              <a:t>-&gt;</a:t>
            </a:r>
            <a:r>
              <a:rPr lang="en-US" altLang="zh-CN" sz="1800" b="1" dirty="0" err="1"/>
              <a:t>connectToHost</a:t>
            </a:r>
            <a:r>
              <a:rPr lang="en-US" altLang="zh-CN" sz="1800" b="1" dirty="0"/>
              <a:t>(*</a:t>
            </a:r>
            <a:r>
              <a:rPr lang="en-US" altLang="zh-CN" sz="1800" b="1" dirty="0" err="1"/>
              <a:t>serverIP,port</a:t>
            </a:r>
            <a:r>
              <a:rPr lang="en-US" altLang="zh-CN" sz="1800" b="1" dirty="0"/>
              <a:t>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与</a:t>
            </a:r>
            <a:r>
              <a:rPr lang="en-US" altLang="zh-CN" sz="1800" dirty="0"/>
              <a:t>TCP</a:t>
            </a:r>
            <a:r>
              <a:rPr lang="zh-CN" altLang="zh-CN" sz="1800" dirty="0"/>
              <a:t>服务器端连接，连接成功后发出</a:t>
            </a:r>
            <a:r>
              <a:rPr lang="en-US" altLang="zh-CN" sz="1800" dirty="0"/>
              <a:t>connected()</a:t>
            </a:r>
            <a:r>
              <a:rPr lang="zh-CN" altLang="zh-CN" sz="1800" dirty="0"/>
              <a:t>信号。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(d) </a:t>
            </a:r>
            <a:r>
              <a:rPr lang="en-US" altLang="zh-CN" sz="1800" b="1" dirty="0" err="1"/>
              <a:t>QString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msg</a:t>
            </a:r>
            <a:r>
              <a:rPr lang="en-US" altLang="zh-CN" sz="1800" b="1" dirty="0"/>
              <a:t>=</a:t>
            </a:r>
            <a:r>
              <a:rPr lang="en-US" altLang="zh-CN" sz="1800" b="1" dirty="0" err="1"/>
              <a:t>userName+tr</a:t>
            </a:r>
            <a:r>
              <a:rPr lang="en-US" altLang="zh-CN" sz="1800" b="1" dirty="0"/>
              <a:t>(":Leave Chat Room")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构造一条离开聊天室的消息。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(e) if((length=</a:t>
            </a:r>
            <a:r>
              <a:rPr lang="en-US" altLang="zh-CN" sz="1800" b="1" dirty="0" err="1"/>
              <a:t>tcpSocket</a:t>
            </a:r>
            <a:r>
              <a:rPr lang="en-US" altLang="zh-CN" sz="1800" b="1" dirty="0"/>
              <a:t>-&gt;write(msg.toLatin1(),</a:t>
            </a:r>
            <a:r>
              <a:rPr lang="en-US" altLang="zh-CN" sz="1800" b="1" dirty="0" err="1"/>
              <a:t>msg.length</a:t>
            </a:r>
            <a:r>
              <a:rPr lang="en-US" altLang="zh-CN" sz="1800" b="1" dirty="0"/>
              <a:t>()))!=</a:t>
            </a:r>
            <a:r>
              <a:rPr lang="en-US" altLang="zh-CN" sz="1800" b="1" dirty="0" err="1"/>
              <a:t>msg.length</a:t>
            </a:r>
            <a:r>
              <a:rPr lang="en-US" altLang="zh-CN" sz="1800" b="1" dirty="0"/>
              <a:t>())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通知服务器端以上构造的消息。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(f) </a:t>
            </a:r>
            <a:r>
              <a:rPr lang="en-US" altLang="zh-CN" sz="1800" b="1" dirty="0" err="1"/>
              <a:t>tcpSocket</a:t>
            </a:r>
            <a:r>
              <a:rPr lang="en-US" altLang="zh-CN" sz="1800" b="1" dirty="0"/>
              <a:t>-&gt;</a:t>
            </a:r>
            <a:r>
              <a:rPr lang="en-US" altLang="zh-CN" sz="1800" b="1" dirty="0" err="1"/>
              <a:t>disconnectFromHost</a:t>
            </a:r>
            <a:r>
              <a:rPr lang="en-US" altLang="zh-CN" sz="1800" b="1" dirty="0"/>
              <a:t>()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与服务器断开连接，断开连接后发出</a:t>
            </a:r>
            <a:r>
              <a:rPr lang="en-US" altLang="zh-CN" sz="1800" dirty="0"/>
              <a:t>disconnected()</a:t>
            </a:r>
            <a:r>
              <a:rPr lang="zh-CN" altLang="zh-CN" sz="1800" dirty="0"/>
              <a:t>信号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0343779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421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TCP</a:t>
            </a:r>
            <a:r>
              <a:rPr lang="zh-CN" altLang="zh-CN" sz="2400" b="1" dirty="0"/>
              <a:t>客户端编程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5023" y="1033153"/>
            <a:ext cx="1017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在源文件“</a:t>
            </a:r>
            <a:r>
              <a:rPr lang="en-US" altLang="zh-CN" sz="1800" dirty="0"/>
              <a:t>tcpclient.cpp</a:t>
            </a:r>
            <a:r>
              <a:rPr lang="zh-CN" altLang="zh-CN" sz="1800" dirty="0"/>
              <a:t>”中，槽函数</a:t>
            </a:r>
            <a:r>
              <a:rPr lang="en-US" altLang="zh-CN" sz="1800" dirty="0" err="1"/>
              <a:t>slotConnected</a:t>
            </a:r>
            <a:r>
              <a:rPr lang="en-US" altLang="zh-CN" sz="1800" dirty="0"/>
              <a:t>()</a:t>
            </a:r>
            <a:r>
              <a:rPr lang="zh-CN" altLang="zh-CN" sz="1800" dirty="0"/>
              <a:t>为</a:t>
            </a:r>
            <a:r>
              <a:rPr lang="en-US" altLang="zh-CN" sz="1800" dirty="0"/>
              <a:t>connected()</a:t>
            </a:r>
            <a:r>
              <a:rPr lang="zh-CN" altLang="zh-CN" sz="1800" dirty="0"/>
              <a:t>信号的响应槽，当与服务器连接成功后，客户端构造一条进入聊天室的消息，并通知服务器。其具体代码如下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460665" y="1769423"/>
            <a:ext cx="9037122" cy="3113663"/>
          </a:xfrm>
          <a:prstGeom prst="roundRect">
            <a:avLst>
              <a:gd name="adj" fmla="val 7994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TcpClient</a:t>
            </a:r>
            <a:r>
              <a:rPr lang="en-US" altLang="zh-CN" dirty="0"/>
              <a:t>::</a:t>
            </a:r>
            <a:r>
              <a:rPr lang="en-US" altLang="zh-CN" dirty="0" err="1"/>
              <a:t>slotConnected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sendBtn</a:t>
            </a:r>
            <a:r>
              <a:rPr lang="en-US" altLang="zh-CN" dirty="0"/>
              <a:t>-&gt;</a:t>
            </a:r>
            <a:r>
              <a:rPr lang="en-US" altLang="zh-CN" dirty="0" err="1"/>
              <a:t>setEnabled</a:t>
            </a:r>
            <a:r>
              <a:rPr lang="en-US" altLang="zh-CN" dirty="0"/>
              <a:t>(true);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enterBtn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离开</a:t>
            </a:r>
            <a:r>
              <a:rPr lang="en-US" altLang="zh-CN" dirty="0"/>
              <a:t>"));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length=0;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msg</a:t>
            </a:r>
            <a:r>
              <a:rPr lang="en-US" altLang="zh-CN" dirty="0"/>
              <a:t>=</a:t>
            </a:r>
            <a:r>
              <a:rPr lang="en-US" altLang="zh-CN" dirty="0" err="1"/>
              <a:t>userName+tr</a:t>
            </a:r>
            <a:r>
              <a:rPr lang="en-US" altLang="zh-CN" dirty="0"/>
              <a:t>(":Enter Chat Room");</a:t>
            </a:r>
            <a:endParaRPr lang="zh-CN" altLang="zh-CN" dirty="0"/>
          </a:p>
          <a:p>
            <a:r>
              <a:rPr lang="en-US" altLang="zh-CN" dirty="0"/>
              <a:t>    if((length=</a:t>
            </a:r>
            <a:r>
              <a:rPr lang="en-US" altLang="zh-CN" dirty="0" err="1"/>
              <a:t>tcpSocket</a:t>
            </a:r>
            <a:r>
              <a:rPr lang="en-US" altLang="zh-CN" dirty="0"/>
              <a:t>-&gt;write(msg.toLatin1(),</a:t>
            </a:r>
            <a:r>
              <a:rPr lang="en-US" altLang="zh-CN" dirty="0" err="1"/>
              <a:t>msg.length</a:t>
            </a:r>
            <a:r>
              <a:rPr lang="en-US" altLang="zh-CN" dirty="0"/>
              <a:t>()))!=</a:t>
            </a:r>
            <a:r>
              <a:rPr lang="en-US" altLang="zh-CN" dirty="0" err="1"/>
              <a:t>msg.length</a:t>
            </a:r>
            <a:r>
              <a:rPr lang="en-US" altLang="zh-CN" dirty="0"/>
              <a:t>())</a:t>
            </a:r>
            <a:endParaRPr lang="zh-CN" altLang="zh-CN" dirty="0"/>
          </a:p>
          <a:p>
            <a:r>
              <a:rPr lang="en-US" altLang="zh-CN" dirty="0"/>
              <a:t>    {</a:t>
            </a:r>
            <a:endParaRPr lang="zh-CN" altLang="zh-CN" dirty="0"/>
          </a:p>
          <a:p>
            <a:r>
              <a:rPr lang="en-US" altLang="zh-CN" dirty="0"/>
              <a:t>        return;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0343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421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TCP</a:t>
            </a:r>
            <a:r>
              <a:rPr lang="zh-CN" altLang="zh-CN" sz="2400" b="1" dirty="0"/>
              <a:t>客户端编程</a:t>
            </a:r>
          </a:p>
        </p:txBody>
      </p:sp>
      <p:sp>
        <p:nvSpPr>
          <p:cNvPr id="3" name="矩形 2"/>
          <p:cNvSpPr/>
          <p:nvPr/>
        </p:nvSpPr>
        <p:spPr>
          <a:xfrm>
            <a:off x="1212665" y="981872"/>
            <a:ext cx="6672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在源文件“</a:t>
            </a:r>
            <a:r>
              <a:rPr lang="en-US" altLang="zh-CN" sz="1800" dirty="0"/>
              <a:t>tcpclient.cpp</a:t>
            </a:r>
            <a:r>
              <a:rPr lang="zh-CN" altLang="zh-CN" sz="1800" dirty="0"/>
              <a:t>”中，槽函数</a:t>
            </a:r>
            <a:r>
              <a:rPr lang="en-US" altLang="zh-CN" sz="1800" dirty="0" err="1"/>
              <a:t>slotSend</a:t>
            </a:r>
            <a:r>
              <a:rPr lang="en-US" altLang="zh-CN" sz="1800" dirty="0"/>
              <a:t>()</a:t>
            </a:r>
            <a:r>
              <a:rPr lang="zh-CN" altLang="zh-CN" sz="1800" dirty="0"/>
              <a:t>的具体代码如下：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2664" y="1352064"/>
            <a:ext cx="9380125" cy="2865596"/>
          </a:xfrm>
          <a:prstGeom prst="roundRect">
            <a:avLst>
              <a:gd name="adj" fmla="val 9930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TcpClient</a:t>
            </a:r>
            <a:r>
              <a:rPr lang="en-US" altLang="zh-CN" dirty="0"/>
              <a:t>::</a:t>
            </a:r>
            <a:r>
              <a:rPr lang="en-US" altLang="zh-CN" dirty="0" err="1"/>
              <a:t>slotSend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if(</a:t>
            </a:r>
            <a:r>
              <a:rPr lang="en-US" altLang="zh-CN" dirty="0" err="1"/>
              <a:t>sendLineEdit</a:t>
            </a:r>
            <a:r>
              <a:rPr lang="en-US" altLang="zh-CN" dirty="0"/>
              <a:t>-&gt;text()=="")</a:t>
            </a:r>
            <a:endParaRPr lang="zh-CN" altLang="zh-CN" dirty="0"/>
          </a:p>
          <a:p>
            <a:r>
              <a:rPr lang="en-US" altLang="zh-CN" dirty="0"/>
              <a:t>    {</a:t>
            </a:r>
            <a:endParaRPr lang="zh-CN" altLang="zh-CN" dirty="0"/>
          </a:p>
          <a:p>
            <a:r>
              <a:rPr lang="en-US" altLang="zh-CN" dirty="0"/>
              <a:t>        	return;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msg</a:t>
            </a:r>
            <a:r>
              <a:rPr lang="en-US" altLang="zh-CN" dirty="0"/>
              <a:t>=</a:t>
            </a:r>
            <a:r>
              <a:rPr lang="en-US" altLang="zh-CN" dirty="0" err="1"/>
              <a:t>userName</a:t>
            </a:r>
            <a:r>
              <a:rPr lang="en-US" altLang="zh-CN" dirty="0"/>
              <a:t>+":"+</a:t>
            </a:r>
            <a:r>
              <a:rPr lang="en-US" altLang="zh-CN" dirty="0" err="1"/>
              <a:t>sendLineEdit</a:t>
            </a:r>
            <a:r>
              <a:rPr lang="en-US" altLang="zh-CN" dirty="0"/>
              <a:t>-&gt;text();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tcpSocket</a:t>
            </a:r>
            <a:r>
              <a:rPr lang="en-US" altLang="zh-CN" dirty="0"/>
              <a:t>-&gt;write(msg.toLatin1(),</a:t>
            </a:r>
            <a:r>
              <a:rPr lang="en-US" altLang="zh-CN" dirty="0" err="1"/>
              <a:t>msg.length</a:t>
            </a:r>
            <a:r>
              <a:rPr lang="en-US" altLang="zh-CN" dirty="0"/>
              <a:t>());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sendLineEdit</a:t>
            </a:r>
            <a:r>
              <a:rPr lang="en-US" altLang="zh-CN" dirty="0"/>
              <a:t>-&gt;clear();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212664" y="4217660"/>
            <a:ext cx="795508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在源文件“</a:t>
            </a:r>
            <a:r>
              <a:rPr lang="en-US" altLang="zh-CN" dirty="0"/>
              <a:t>tcpclient.cpp</a:t>
            </a:r>
            <a:r>
              <a:rPr lang="zh-CN" altLang="zh-CN" dirty="0"/>
              <a:t>”中，槽函数</a:t>
            </a:r>
            <a:r>
              <a:rPr lang="en-US" altLang="zh-CN" dirty="0" err="1"/>
              <a:t>slotDisconnected</a:t>
            </a:r>
            <a:r>
              <a:rPr lang="en-US" altLang="zh-CN" dirty="0"/>
              <a:t>()</a:t>
            </a:r>
            <a:r>
              <a:rPr lang="zh-CN" altLang="zh-CN" dirty="0"/>
              <a:t>的具体内容如下：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2665" y="4571603"/>
            <a:ext cx="9380124" cy="1549360"/>
          </a:xfrm>
          <a:prstGeom prst="round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TcpClient</a:t>
            </a:r>
            <a:r>
              <a:rPr lang="en-US" altLang="zh-CN" dirty="0"/>
              <a:t>::</a:t>
            </a:r>
            <a:r>
              <a:rPr lang="en-US" altLang="zh-CN" dirty="0" err="1"/>
              <a:t>slotDisconnected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sendBtn</a:t>
            </a:r>
            <a:r>
              <a:rPr lang="en-US" altLang="zh-CN" dirty="0"/>
              <a:t>-&gt;</a:t>
            </a:r>
            <a:r>
              <a:rPr lang="en-US" altLang="zh-CN" dirty="0" err="1"/>
              <a:t>setEnabled</a:t>
            </a:r>
            <a:r>
              <a:rPr lang="en-US" altLang="zh-CN" dirty="0"/>
              <a:t>(false);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enterBtn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进入聊天室</a:t>
            </a:r>
            <a:r>
              <a:rPr lang="en-US" altLang="zh-CN" dirty="0"/>
              <a:t>"));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500134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421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TCP</a:t>
            </a:r>
            <a:r>
              <a:rPr lang="zh-CN" altLang="zh-CN" sz="2400" b="1" dirty="0"/>
              <a:t>客户端编程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5023" y="973777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当有数据到来时，触发源文件“</a:t>
            </a:r>
            <a:r>
              <a:rPr lang="en-US" altLang="zh-CN" sz="1800" dirty="0"/>
              <a:t>tcpclient.cpp</a:t>
            </a:r>
            <a:r>
              <a:rPr lang="zh-CN" altLang="zh-CN" sz="1800" dirty="0"/>
              <a:t>”的</a:t>
            </a:r>
            <a:r>
              <a:rPr lang="en-US" altLang="zh-CN" sz="1800" dirty="0" err="1"/>
              <a:t>dataReceived</a:t>
            </a:r>
            <a:r>
              <a:rPr lang="en-US" altLang="zh-CN" sz="1800" dirty="0"/>
              <a:t>()</a:t>
            </a:r>
            <a:r>
              <a:rPr lang="zh-CN" altLang="zh-CN" sz="1800" dirty="0"/>
              <a:t>函数，从套接字中将有效数据取出并显示，其代码如下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448790" y="1620108"/>
            <a:ext cx="8870867" cy="3056215"/>
          </a:xfrm>
          <a:prstGeom prst="roundRect">
            <a:avLst>
              <a:gd name="adj" fmla="val 5464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TcpClient</a:t>
            </a:r>
            <a:r>
              <a:rPr lang="en-US" altLang="zh-CN" dirty="0"/>
              <a:t>::</a:t>
            </a:r>
            <a:r>
              <a:rPr lang="en-US" altLang="zh-CN" dirty="0" err="1"/>
              <a:t>dataReceived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while(</a:t>
            </a:r>
            <a:r>
              <a:rPr lang="en-US" altLang="zh-CN" dirty="0" err="1"/>
              <a:t>tcpSocket</a:t>
            </a:r>
            <a:r>
              <a:rPr lang="en-US" altLang="zh-CN" dirty="0"/>
              <a:t>-&gt;</a:t>
            </a:r>
            <a:r>
              <a:rPr lang="en-US" altLang="zh-CN" dirty="0" err="1"/>
              <a:t>bytesAvailable</a:t>
            </a:r>
            <a:r>
              <a:rPr lang="en-US" altLang="zh-CN" dirty="0"/>
              <a:t>()&gt;0)</a:t>
            </a:r>
            <a:endParaRPr lang="zh-CN" altLang="zh-CN" dirty="0"/>
          </a:p>
          <a:p>
            <a:r>
              <a:rPr lang="en-US" altLang="zh-CN" dirty="0"/>
              <a:t>   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QByteArray</a:t>
            </a:r>
            <a:r>
              <a:rPr lang="en-US" altLang="zh-CN" dirty="0"/>
              <a:t> datagram;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datagram.resize</a:t>
            </a:r>
            <a:r>
              <a:rPr lang="en-US" altLang="zh-CN" dirty="0"/>
              <a:t>(</a:t>
            </a:r>
            <a:r>
              <a:rPr lang="en-US" altLang="zh-CN" dirty="0" err="1"/>
              <a:t>tcpSocket</a:t>
            </a:r>
            <a:r>
              <a:rPr lang="en-US" altLang="zh-CN" dirty="0"/>
              <a:t>-&gt;</a:t>
            </a:r>
            <a:r>
              <a:rPr lang="en-US" altLang="zh-CN" dirty="0" err="1"/>
              <a:t>bytesAvailable</a:t>
            </a:r>
            <a:r>
              <a:rPr lang="en-US" altLang="zh-CN" dirty="0"/>
              <a:t>());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tcpSocket</a:t>
            </a:r>
            <a:r>
              <a:rPr lang="en-US" altLang="zh-CN" dirty="0"/>
              <a:t>-&gt;read(</a:t>
            </a:r>
            <a:r>
              <a:rPr lang="en-US" altLang="zh-CN" dirty="0" err="1"/>
              <a:t>datagram.data</a:t>
            </a:r>
            <a:r>
              <a:rPr lang="en-US" altLang="zh-CN" dirty="0"/>
              <a:t>(),</a:t>
            </a:r>
            <a:r>
              <a:rPr lang="en-US" altLang="zh-CN" dirty="0" err="1"/>
              <a:t>datagram.size</a:t>
            </a:r>
            <a:r>
              <a:rPr lang="en-US" altLang="zh-CN" dirty="0"/>
              <a:t>());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msg</a:t>
            </a:r>
            <a:r>
              <a:rPr lang="en-US" altLang="zh-CN" dirty="0"/>
              <a:t>=</a:t>
            </a:r>
            <a:r>
              <a:rPr lang="en-US" altLang="zh-CN" dirty="0" err="1"/>
              <a:t>datagram.data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contentListWidget</a:t>
            </a:r>
            <a:r>
              <a:rPr lang="en-US" altLang="zh-CN" dirty="0"/>
              <a:t>-&gt;</a:t>
            </a:r>
            <a:r>
              <a:rPr lang="en-US" altLang="zh-CN" dirty="0" err="1"/>
              <a:t>addItem</a:t>
            </a:r>
            <a:r>
              <a:rPr lang="en-US" altLang="zh-CN" dirty="0"/>
              <a:t>(</a:t>
            </a:r>
            <a:r>
              <a:rPr lang="en-US" altLang="zh-CN" dirty="0" err="1"/>
              <a:t>msg.left</a:t>
            </a:r>
            <a:r>
              <a:rPr lang="en-US" altLang="zh-CN" dirty="0"/>
              <a:t>(</a:t>
            </a:r>
            <a:r>
              <a:rPr lang="en-US" altLang="zh-CN" dirty="0" err="1"/>
              <a:t>datagram.size</a:t>
            </a:r>
            <a:r>
              <a:rPr lang="en-US" altLang="zh-CN" dirty="0"/>
              <a:t>()));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19989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421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TCP</a:t>
            </a:r>
            <a:r>
              <a:rPr lang="zh-CN" altLang="zh-CN" sz="2400" b="1" dirty="0"/>
              <a:t>客户端编程</a:t>
            </a:r>
          </a:p>
        </p:txBody>
      </p:sp>
      <p:sp>
        <p:nvSpPr>
          <p:cNvPr id="3" name="矩形 2"/>
          <p:cNvSpPr/>
          <p:nvPr/>
        </p:nvSpPr>
        <p:spPr>
          <a:xfrm>
            <a:off x="1141413" y="993748"/>
            <a:ext cx="7361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）此时运行客户端“</a:t>
            </a:r>
            <a:r>
              <a:rPr lang="en-US" altLang="zh-CN" sz="1800" dirty="0"/>
              <a:t>TcpClient.pro</a:t>
            </a:r>
            <a:r>
              <a:rPr lang="zh-CN" altLang="zh-CN" sz="1800" dirty="0"/>
              <a:t>”工程，结果如图</a:t>
            </a:r>
            <a:r>
              <a:rPr lang="en-US" altLang="zh-CN" sz="1800" dirty="0"/>
              <a:t>10.14</a:t>
            </a:r>
            <a:r>
              <a:rPr lang="zh-CN" altLang="zh-CN" sz="1800" dirty="0"/>
              <a:t>所示。</a:t>
            </a:r>
            <a:endParaRPr lang="zh-CN" altLang="en-US" sz="1800" dirty="0"/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462" y="1469469"/>
            <a:ext cx="3591740" cy="450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7656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421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</a:t>
            </a:r>
            <a:r>
              <a:rPr lang="en-US" altLang="zh-CN" sz="2400" b="1" dirty="0"/>
              <a:t>TCP</a:t>
            </a:r>
            <a:r>
              <a:rPr lang="zh-CN" altLang="zh-CN" sz="2400" b="1" dirty="0"/>
              <a:t>客户端编程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6899" y="985652"/>
            <a:ext cx="1018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最后，同时运行服务器和客户端程序，运行结果如图</a:t>
            </a:r>
            <a:r>
              <a:rPr lang="en-US" altLang="zh-CN" sz="1800" dirty="0"/>
              <a:t>10.15</a:t>
            </a:r>
            <a:r>
              <a:rPr lang="zh-CN" altLang="zh-CN" sz="1800" dirty="0"/>
              <a:t>所示，这里演示的是系统中登录了两个用户的状态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921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293" y="2524744"/>
            <a:ext cx="2600696" cy="271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248" y="2007665"/>
            <a:ext cx="2590573" cy="323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204" y="2007665"/>
            <a:ext cx="2590573" cy="323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188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2101850"/>
            <a:ext cx="11880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4159250"/>
            <a:ext cx="11880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6216650"/>
            <a:ext cx="11880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9341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2571" y="1294136"/>
            <a:ext cx="7113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10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5</a:t>
            </a:r>
            <a:r>
              <a:rPr lang="zh-CN" altLang="zh-CN" sz="4800" b="1" dirty="0">
                <a:solidFill>
                  <a:srgbClr val="663300"/>
                </a:solidFill>
              </a:rPr>
              <a:t>网络与通信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75761" y="3289463"/>
            <a:ext cx="539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en-US" altLang="zh-CN" sz="3600" b="1" dirty="0" err="1"/>
              <a:t>Qt</a:t>
            </a:r>
            <a:r>
              <a:rPr lang="zh-CN" altLang="zh-CN" sz="3600" b="1" dirty="0"/>
              <a:t>网络应用开发初步</a:t>
            </a:r>
          </a:p>
        </p:txBody>
      </p:sp>
    </p:spTree>
    <p:extLst>
      <p:ext uri="{BB962C8B-B14F-4D97-AF65-F5344CB8AC3E}">
        <p14:creationId xmlns:p14="http://schemas.microsoft.com/office/powerpoint/2010/main" val="20037275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29658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Qt</a:t>
            </a:r>
            <a:r>
              <a:rPr lang="zh-CN" altLang="zh-CN" sz="2400" b="1" dirty="0"/>
              <a:t>网络应用开发初步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5671" y="1033153"/>
            <a:ext cx="10040880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dirty="0"/>
              <a:t>前两节编程所使用的</a:t>
            </a:r>
            <a:r>
              <a:rPr lang="en-US" altLang="zh-CN" sz="1800" dirty="0" err="1"/>
              <a:t>QUdpSocket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QTcpSocket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QTcpServer</a:t>
            </a:r>
            <a:r>
              <a:rPr lang="zh-CN" altLang="zh-CN" sz="1800" dirty="0"/>
              <a:t>类都是网络传输层上的类，它们封装实现的是底层的网络进程通信（</a:t>
            </a:r>
            <a:r>
              <a:rPr lang="en-US" altLang="zh-CN" sz="1800" dirty="0"/>
              <a:t>Socket</a:t>
            </a:r>
            <a:r>
              <a:rPr lang="zh-CN" altLang="zh-CN" sz="1800" dirty="0"/>
              <a:t>通信）的功能。而</a:t>
            </a:r>
            <a:r>
              <a:rPr lang="en-US" altLang="zh-CN" sz="1800" dirty="0" err="1"/>
              <a:t>Qt</a:t>
            </a:r>
            <a:r>
              <a:rPr lang="zh-CN" altLang="zh-CN" sz="1800" dirty="0"/>
              <a:t>网络应用开发则是要在此基础上进一步实现应用型的协议功能。应用层的网络协议（如</a:t>
            </a:r>
            <a:r>
              <a:rPr lang="en-US" altLang="zh-CN" sz="1800" dirty="0"/>
              <a:t>HTTP/FTP/SMTP</a:t>
            </a:r>
            <a:r>
              <a:rPr lang="zh-CN" altLang="zh-CN" sz="1800" dirty="0"/>
              <a:t>等）简称为“应用协议”，它们运行在</a:t>
            </a:r>
            <a:r>
              <a:rPr lang="en-US" altLang="zh-CN" sz="1800" dirty="0"/>
              <a:t>TCP/UDP</a:t>
            </a:r>
            <a:r>
              <a:rPr lang="zh-CN" altLang="zh-CN" sz="1800" dirty="0"/>
              <a:t>之上，如图</a:t>
            </a:r>
            <a:r>
              <a:rPr lang="en-US" altLang="zh-CN" sz="1800" dirty="0"/>
              <a:t>10.16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31746" name="Picture 2" descr="10T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358" y="2898500"/>
            <a:ext cx="4133479" cy="214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9441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23880" y="1858549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737211" y="1598074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366380" y="1954509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01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16" y="1028850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3794183" y="3898885"/>
            <a:ext cx="4405745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“实例”简单网页浏览器</a:t>
            </a:r>
          </a:p>
        </p:txBody>
      </p:sp>
    </p:spTree>
    <p:extLst>
      <p:ext uri="{BB962C8B-B14F-4D97-AF65-F5344CB8AC3E}">
        <p14:creationId xmlns:p14="http://schemas.microsoft.com/office/powerpoint/2010/main" val="201552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1901" y="364532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获取本机网络信息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1901" y="1104405"/>
            <a:ext cx="9975273" cy="336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lnSpc>
                <a:spcPct val="150000"/>
              </a:lnSpc>
            </a:pPr>
            <a:r>
              <a:rPr lang="zh-CN" altLang="zh-CN" sz="1800" b="1" dirty="0"/>
              <a:t>其中，</a:t>
            </a:r>
            <a:endParaRPr lang="zh-CN" altLang="zh-CN" sz="1800" dirty="0"/>
          </a:p>
          <a:p>
            <a:pPr indent="355600">
              <a:lnSpc>
                <a:spcPct val="150000"/>
              </a:lnSpc>
            </a:pPr>
            <a:r>
              <a:rPr lang="en-US" altLang="zh-CN" sz="1800" b="1" dirty="0"/>
              <a:t>(a) </a:t>
            </a:r>
            <a:r>
              <a:rPr lang="en-US" altLang="zh-CN" sz="1800" b="1" dirty="0" err="1"/>
              <a:t>QString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localHostName</a:t>
            </a:r>
            <a:r>
              <a:rPr lang="en-US" altLang="zh-CN" sz="1800" b="1" dirty="0"/>
              <a:t> = </a:t>
            </a:r>
            <a:r>
              <a:rPr lang="en-US" altLang="zh-CN" sz="1800" b="1" dirty="0" err="1"/>
              <a:t>QHostInfo</a:t>
            </a:r>
            <a:r>
              <a:rPr lang="en-US" altLang="zh-CN" sz="1800" b="1" dirty="0"/>
              <a:t>::</a:t>
            </a:r>
            <a:r>
              <a:rPr lang="en-US" altLang="zh-CN" sz="1800" b="1" dirty="0" err="1"/>
              <a:t>localHostName</a:t>
            </a:r>
            <a:r>
              <a:rPr lang="en-US" altLang="zh-CN" sz="1800" b="1" dirty="0"/>
              <a:t>()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获取本机主机名。</a:t>
            </a:r>
            <a:r>
              <a:rPr lang="en-US" altLang="zh-CN" sz="1800" dirty="0" err="1"/>
              <a:t>QHostInfo</a:t>
            </a:r>
            <a:r>
              <a:rPr lang="zh-CN" altLang="zh-CN" sz="1800" dirty="0"/>
              <a:t>提供了一系列有关网络信息的静态函数，可以根据主机名获取分配的</a:t>
            </a:r>
            <a:r>
              <a:rPr lang="en-US" altLang="zh-CN" sz="1800" dirty="0"/>
              <a:t>IP</a:t>
            </a:r>
            <a:r>
              <a:rPr lang="zh-CN" altLang="zh-CN" sz="1800" dirty="0"/>
              <a:t>地址，也可以根据</a:t>
            </a:r>
            <a:r>
              <a:rPr lang="en-US" altLang="zh-CN" sz="1800" dirty="0"/>
              <a:t>IP</a:t>
            </a:r>
            <a:r>
              <a:rPr lang="zh-CN" altLang="zh-CN" sz="1800" dirty="0"/>
              <a:t>地址获取相应的主机名。</a:t>
            </a:r>
          </a:p>
          <a:p>
            <a:pPr indent="355600">
              <a:lnSpc>
                <a:spcPct val="150000"/>
              </a:lnSpc>
            </a:pPr>
            <a:r>
              <a:rPr lang="en-US" altLang="zh-CN" sz="1800" b="1" dirty="0"/>
              <a:t>(b) </a:t>
            </a:r>
            <a:r>
              <a:rPr lang="en-US" altLang="zh-CN" sz="1800" b="1" dirty="0" err="1"/>
              <a:t>QHostInfo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hostInfo</a:t>
            </a:r>
            <a:r>
              <a:rPr lang="en-US" altLang="zh-CN" sz="1800" b="1" dirty="0"/>
              <a:t> = </a:t>
            </a:r>
            <a:r>
              <a:rPr lang="en-US" altLang="zh-CN" sz="1800" b="1" dirty="0" err="1"/>
              <a:t>QHostInfo</a:t>
            </a:r>
            <a:r>
              <a:rPr lang="en-US" altLang="zh-CN" sz="1800" b="1" dirty="0"/>
              <a:t>::</a:t>
            </a:r>
            <a:r>
              <a:rPr lang="en-US" altLang="zh-CN" sz="1800" b="1" dirty="0" err="1"/>
              <a:t>fromName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localHostName</a:t>
            </a:r>
            <a:r>
              <a:rPr lang="en-US" altLang="zh-CN" sz="1800" b="1" dirty="0"/>
              <a:t>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根据主机名获取相关主机信息，包括</a:t>
            </a:r>
            <a:r>
              <a:rPr lang="en-US" altLang="zh-CN" sz="1800" dirty="0"/>
              <a:t>IP</a:t>
            </a:r>
            <a:r>
              <a:rPr lang="zh-CN" altLang="zh-CN" sz="1800" dirty="0"/>
              <a:t>地址等。</a:t>
            </a:r>
            <a:r>
              <a:rPr lang="en-US" altLang="zh-CN" sz="1800" dirty="0" err="1"/>
              <a:t>QHostInfo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fromName</a:t>
            </a:r>
            <a:r>
              <a:rPr lang="en-US" altLang="zh-CN" sz="1800" dirty="0"/>
              <a:t>()</a:t>
            </a:r>
            <a:r>
              <a:rPr lang="zh-CN" altLang="zh-CN" sz="1800" dirty="0"/>
              <a:t>函数通过主机名查找</a:t>
            </a:r>
            <a:r>
              <a:rPr lang="en-US" altLang="zh-CN" sz="1800" dirty="0"/>
              <a:t>IP</a:t>
            </a:r>
            <a:r>
              <a:rPr lang="zh-CN" altLang="zh-CN" sz="1800" dirty="0"/>
              <a:t>地址信息。</a:t>
            </a:r>
          </a:p>
          <a:p>
            <a:pPr indent="355600">
              <a:lnSpc>
                <a:spcPct val="150000"/>
              </a:lnSpc>
            </a:pPr>
            <a:r>
              <a:rPr lang="en-US" altLang="zh-CN" sz="1800" b="1" dirty="0"/>
              <a:t>(c) if(!</a:t>
            </a:r>
            <a:r>
              <a:rPr lang="en-US" altLang="zh-CN" sz="1800" b="1" dirty="0" err="1"/>
              <a:t>listAddress.isEmpty</a:t>
            </a:r>
            <a:r>
              <a:rPr lang="en-US" altLang="zh-CN" sz="1800" b="1" dirty="0"/>
              <a:t>()){…}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获取的主机</a:t>
            </a:r>
            <a:r>
              <a:rPr lang="en-US" altLang="zh-CN" sz="1800" dirty="0"/>
              <a:t>IP</a:t>
            </a:r>
            <a:r>
              <a:rPr lang="zh-CN" altLang="zh-CN" sz="1800" dirty="0"/>
              <a:t>地址列表可能为空。在不为空的情况下使用第一个</a:t>
            </a:r>
            <a:r>
              <a:rPr lang="en-US" altLang="zh-CN" sz="1800" dirty="0"/>
              <a:t>IP</a:t>
            </a:r>
            <a:r>
              <a:rPr lang="zh-CN" altLang="zh-CN" sz="1800" dirty="0"/>
              <a:t>地址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355280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“实例”简单网页浏览器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3148" y="903682"/>
            <a:ext cx="10402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（难度中等）</a:t>
            </a:r>
            <a:r>
              <a:rPr lang="zh-CN" altLang="zh-CN" sz="1800" dirty="0"/>
              <a:t>（</a:t>
            </a:r>
            <a:r>
              <a:rPr lang="en-US" altLang="zh-CN" sz="1800" dirty="0"/>
              <a:t>CH1006</a:t>
            </a:r>
            <a:r>
              <a:rPr lang="zh-CN" altLang="zh-CN" sz="1800" dirty="0"/>
              <a:t>）简单网页浏览器。</a:t>
            </a:r>
          </a:p>
          <a:p>
            <a:pPr indent="450850"/>
            <a:r>
              <a:rPr lang="zh-CN" altLang="zh-CN" sz="1800" dirty="0"/>
              <a:t>操作步骤如下。</a:t>
            </a:r>
          </a:p>
          <a:p>
            <a:pPr indent="450850"/>
            <a:r>
              <a:rPr lang="zh-CN" altLang="zh-CN" sz="1800" dirty="0"/>
              <a:t>新建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Widgets Application</a:t>
            </a:r>
            <a:r>
              <a:rPr lang="zh-CN" altLang="zh-CN" sz="1800" dirty="0"/>
              <a:t>，名称为“</a:t>
            </a:r>
            <a:r>
              <a:rPr lang="en-US" altLang="zh-CN" sz="1800" dirty="0" err="1"/>
              <a:t>myHTTP</a:t>
            </a:r>
            <a:r>
              <a:rPr lang="zh-CN" altLang="zh-CN" sz="1800" dirty="0"/>
              <a:t>”，类名为“</a:t>
            </a:r>
            <a:r>
              <a:rPr lang="en-US" altLang="zh-CN" sz="1800" dirty="0" err="1"/>
              <a:t>MainWindow</a:t>
            </a:r>
            <a:r>
              <a:rPr lang="zh-CN" altLang="zh-CN" sz="1800" dirty="0"/>
              <a:t>”，基类保持“</a:t>
            </a:r>
            <a:r>
              <a:rPr lang="en-US" altLang="zh-CN" sz="1800" dirty="0" err="1"/>
              <a:t>QMainWindow</a:t>
            </a:r>
            <a:r>
              <a:rPr lang="zh-CN" altLang="zh-CN" sz="1800" dirty="0"/>
              <a:t>”不变。完成后在“</a:t>
            </a:r>
            <a:r>
              <a:rPr lang="en-US" altLang="zh-CN" sz="1800" dirty="0"/>
              <a:t>myHTTP.pro</a:t>
            </a:r>
            <a:r>
              <a:rPr lang="zh-CN" altLang="zh-CN" sz="1800" dirty="0"/>
              <a:t>”文件中添加语句“</a:t>
            </a:r>
            <a:r>
              <a:rPr lang="en-US" altLang="zh-CN" sz="1800" dirty="0"/>
              <a:t>QT+=network</a:t>
            </a:r>
            <a:r>
              <a:rPr lang="zh-CN" altLang="zh-CN" sz="1800" dirty="0"/>
              <a:t>”，并保存该文件。进入设计模式，向界面上拖入一个</a:t>
            </a:r>
            <a:r>
              <a:rPr lang="en-US" altLang="zh-CN" sz="1800" dirty="0"/>
              <a:t>Text Browser</a:t>
            </a:r>
            <a:r>
              <a:rPr lang="zh-CN" altLang="zh-CN" sz="1800" dirty="0"/>
              <a:t>，进入“</a:t>
            </a:r>
            <a:r>
              <a:rPr lang="en-US" altLang="zh-CN" sz="1800" dirty="0" err="1"/>
              <a:t>mainwindow.h</a:t>
            </a:r>
            <a:r>
              <a:rPr lang="zh-CN" altLang="zh-CN" sz="1800" dirty="0"/>
              <a:t>”文件，首先添加类的前置声明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圆角矩形 3"/>
          <p:cNvSpPr/>
          <p:nvPr/>
        </p:nvSpPr>
        <p:spPr>
          <a:xfrm>
            <a:off x="1407917" y="2299870"/>
            <a:ext cx="9142618" cy="681038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QNetworkReply</a:t>
            </a:r>
            <a:r>
              <a:rPr lang="en-US" altLang="zh-CN" dirty="0" smtClean="0"/>
              <a:t>;</a:t>
            </a:r>
            <a:endParaRPr lang="zh-CN" altLang="zh-CN" dirty="0" smtClean="0"/>
          </a:p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QNetworkAccessManager</a:t>
            </a:r>
            <a:r>
              <a:rPr lang="en-US" altLang="zh-CN" dirty="0" smtClean="0"/>
              <a:t>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407917" y="3094993"/>
            <a:ext cx="301877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然后添加一个私有对象定义：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401288" y="3471494"/>
            <a:ext cx="9142618" cy="391597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QNetworkAccessManager</a:t>
            </a:r>
            <a:r>
              <a:rPr lang="en-US" altLang="zh-CN" dirty="0"/>
              <a:t> *manager;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1407917" y="3863091"/>
            <a:ext cx="280076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再添加一个私有槽的声明：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407917" y="4217034"/>
            <a:ext cx="9142618" cy="681038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private slots:</a:t>
            </a:r>
            <a:endParaRPr lang="zh-CN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replyFinished</a:t>
            </a:r>
            <a:r>
              <a:rPr lang="en-US" altLang="zh-CN" dirty="0"/>
              <a:t>(</a:t>
            </a:r>
            <a:r>
              <a:rPr lang="en-US" altLang="zh-CN" dirty="0" err="1"/>
              <a:t>QNetworkReply</a:t>
            </a:r>
            <a:r>
              <a:rPr lang="en-US" altLang="zh-CN" dirty="0"/>
              <a:t> *);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1401288" y="4898072"/>
            <a:ext cx="495981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在“</a:t>
            </a:r>
            <a:r>
              <a:rPr lang="en-US" altLang="zh-CN" dirty="0"/>
              <a:t>mainwindow.cpp</a:t>
            </a:r>
            <a:r>
              <a:rPr lang="zh-CN" altLang="zh-CN" dirty="0"/>
              <a:t>”文件中，首先添加头文件：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401288" y="5308000"/>
            <a:ext cx="9142618" cy="391597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QtNetwork</a:t>
            </a:r>
            <a:r>
              <a:rPr lang="en-US" altLang="zh-CN" dirty="0"/>
              <a:t>&gt;</a:t>
            </a:r>
            <a:endParaRPr lang="zh-CN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1401288" y="5693677"/>
            <a:ext cx="34547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然后在构造函数中添加如下代码：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407917" y="6047620"/>
            <a:ext cx="9142618" cy="1259919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manager = new </a:t>
            </a:r>
            <a:r>
              <a:rPr lang="en-US" altLang="zh-CN" dirty="0" err="1"/>
              <a:t>QNetworkAccessManager</a:t>
            </a:r>
            <a:r>
              <a:rPr lang="en-US" altLang="zh-CN" dirty="0"/>
              <a:t>(this);</a:t>
            </a:r>
            <a:endParaRPr lang="zh-CN" altLang="zh-CN" dirty="0"/>
          </a:p>
          <a:p>
            <a:r>
              <a:rPr lang="en-US" altLang="zh-CN" dirty="0"/>
              <a:t>connect(</a:t>
            </a:r>
            <a:r>
              <a:rPr lang="en-US" altLang="zh-CN" dirty="0" err="1"/>
              <a:t>manager,SIGNAL</a:t>
            </a:r>
            <a:r>
              <a:rPr lang="en-US" altLang="zh-CN" dirty="0"/>
              <a:t>(finished(</a:t>
            </a:r>
            <a:r>
              <a:rPr lang="en-US" altLang="zh-CN" dirty="0" err="1"/>
              <a:t>QNetworkReply</a:t>
            </a:r>
            <a:r>
              <a:rPr lang="en-US" altLang="zh-CN" dirty="0"/>
              <a:t>*)),this</a:t>
            </a:r>
            <a:endParaRPr lang="zh-CN" altLang="zh-CN" dirty="0"/>
          </a:p>
          <a:p>
            <a:r>
              <a:rPr lang="en-US" altLang="zh-CN" dirty="0"/>
              <a:t>		,SLOT(</a:t>
            </a:r>
            <a:r>
              <a:rPr lang="en-US" altLang="zh-CN" dirty="0" err="1"/>
              <a:t>replyFinished</a:t>
            </a:r>
            <a:r>
              <a:rPr lang="en-US" altLang="zh-CN" dirty="0"/>
              <a:t>(</a:t>
            </a:r>
            <a:r>
              <a:rPr lang="en-US" altLang="zh-CN" dirty="0" err="1"/>
              <a:t>QNetworkReply</a:t>
            </a:r>
            <a:r>
              <a:rPr lang="en-US" altLang="zh-CN" dirty="0"/>
              <a:t>*)));</a:t>
            </a:r>
            <a:endParaRPr lang="zh-CN" altLang="zh-CN" dirty="0"/>
          </a:p>
          <a:p>
            <a:r>
              <a:rPr lang="en-US" altLang="zh-CN" dirty="0"/>
              <a:t>manager-&gt;get(</a:t>
            </a:r>
            <a:r>
              <a:rPr lang="en-US" altLang="zh-CN" dirty="0" err="1"/>
              <a:t>QNetworkRequest</a:t>
            </a:r>
            <a:r>
              <a:rPr lang="en-US" altLang="zh-CN" dirty="0"/>
              <a:t>(</a:t>
            </a:r>
            <a:r>
              <a:rPr lang="en-US" altLang="zh-CN" dirty="0" err="1"/>
              <a:t>QUrl</a:t>
            </a:r>
            <a:r>
              <a:rPr lang="en-US" altLang="zh-CN" dirty="0"/>
              <a:t>("http://www.baidu.com")));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246670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“实例”简单网页浏览器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5671" y="1080655"/>
            <a:ext cx="1014775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下面</a:t>
            </a:r>
            <a:r>
              <a:rPr lang="zh-CN" altLang="zh-CN" dirty="0"/>
              <a:t>添加槽的定义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105787" y="1465186"/>
            <a:ext cx="9439501" cy="1838801"/>
          </a:xfrm>
          <a:prstGeom prst="roundRect">
            <a:avLst>
              <a:gd name="adj" fmla="val 10855"/>
            </a:avLst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MainWindow</a:t>
            </a:r>
            <a:r>
              <a:rPr lang="en-US" altLang="zh-CN" dirty="0"/>
              <a:t>::</a:t>
            </a:r>
            <a:r>
              <a:rPr lang="en-US" altLang="zh-CN" dirty="0" err="1"/>
              <a:t>replyFinished</a:t>
            </a:r>
            <a:r>
              <a:rPr lang="en-US" altLang="zh-CN" dirty="0"/>
              <a:t>(</a:t>
            </a:r>
            <a:r>
              <a:rPr lang="en-US" altLang="zh-CN" dirty="0" err="1"/>
              <a:t>QNetworkReply</a:t>
            </a:r>
            <a:r>
              <a:rPr lang="en-US" altLang="zh-CN" dirty="0"/>
              <a:t> *reply)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QString</a:t>
            </a:r>
            <a:r>
              <a:rPr lang="en-US" altLang="zh-CN" dirty="0"/>
              <a:t> all = reply-&gt;</a:t>
            </a:r>
            <a:r>
              <a:rPr lang="en-US" altLang="zh-CN" dirty="0" err="1"/>
              <a:t>readAll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textBrowser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(all);</a:t>
            </a:r>
            <a:endParaRPr lang="zh-CN" altLang="zh-CN" dirty="0"/>
          </a:p>
          <a:p>
            <a:r>
              <a:rPr lang="en-US" altLang="zh-CN" dirty="0"/>
              <a:t>    reply-&gt;</a:t>
            </a:r>
            <a:r>
              <a:rPr lang="en-US" altLang="zh-CN" dirty="0" err="1"/>
              <a:t>deleteLater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22514" y="3303987"/>
            <a:ext cx="10580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因为</a:t>
            </a:r>
            <a:r>
              <a:rPr lang="en-US" altLang="zh-CN" sz="1800" dirty="0" err="1"/>
              <a:t>QNetworkReply</a:t>
            </a:r>
            <a:r>
              <a:rPr lang="zh-CN" altLang="zh-CN" sz="1800" dirty="0"/>
              <a:t>类继承自</a:t>
            </a:r>
            <a:r>
              <a:rPr lang="en-US" altLang="zh-CN" sz="1800" dirty="0" err="1"/>
              <a:t>QIODevice</a:t>
            </a:r>
            <a:r>
              <a:rPr lang="zh-CN" altLang="zh-CN" sz="1800" dirty="0"/>
              <a:t>类，所以可以像操作一般的</a:t>
            </a:r>
            <a:r>
              <a:rPr lang="en-US" altLang="zh-CN" sz="1800" dirty="0"/>
              <a:t>I/O</a:t>
            </a:r>
            <a:r>
              <a:rPr lang="zh-CN" altLang="zh-CN" sz="1800" dirty="0"/>
              <a:t>设备一样操作该类。这里使用了</a:t>
            </a:r>
            <a:r>
              <a:rPr lang="en-US" altLang="zh-CN" sz="1800" dirty="0" err="1"/>
              <a:t>readAll</a:t>
            </a:r>
            <a:r>
              <a:rPr lang="en-US" altLang="zh-CN" sz="1800" dirty="0"/>
              <a:t>()</a:t>
            </a:r>
            <a:r>
              <a:rPr lang="zh-CN" altLang="zh-CN" sz="1800" dirty="0"/>
              <a:t>函数来读取所有的应答数据。在完成数据的读取后，需要使用</a:t>
            </a:r>
            <a:r>
              <a:rPr lang="en-US" altLang="zh-CN" sz="1800" dirty="0" err="1"/>
              <a:t>deleteLater</a:t>
            </a:r>
            <a:r>
              <a:rPr lang="en-US" altLang="zh-CN" sz="1800" dirty="0"/>
              <a:t>()</a:t>
            </a:r>
            <a:r>
              <a:rPr lang="zh-CN" altLang="zh-CN" sz="1800" dirty="0"/>
              <a:t>函数删除</a:t>
            </a:r>
            <a:r>
              <a:rPr lang="en-US" altLang="zh-CN" sz="1800" dirty="0"/>
              <a:t>reply</a:t>
            </a:r>
            <a:r>
              <a:rPr lang="zh-CN" altLang="zh-CN" sz="1800" dirty="0"/>
              <a:t>对象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111984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“实例”简单网页浏览器</a:t>
            </a:r>
          </a:p>
        </p:txBody>
      </p:sp>
      <p:sp>
        <p:nvSpPr>
          <p:cNvPr id="3" name="矩形 2"/>
          <p:cNvSpPr/>
          <p:nvPr/>
        </p:nvSpPr>
        <p:spPr>
          <a:xfrm>
            <a:off x="1083475" y="1041425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运行程序，显示出“百度搜索”首页，效果如图</a:t>
            </a:r>
            <a:r>
              <a:rPr lang="en-US" altLang="zh-CN" sz="1800" dirty="0"/>
              <a:t>10.17</a:t>
            </a:r>
            <a:r>
              <a:rPr lang="zh-CN" altLang="zh-CN" sz="1800" dirty="0"/>
              <a:t>所示。</a:t>
            </a:r>
          </a:p>
        </p:txBody>
      </p:sp>
      <p:pic>
        <p:nvPicPr>
          <p:cNvPr id="327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632" y="1479551"/>
            <a:ext cx="6872617" cy="4137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6977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23880" y="1858549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737211" y="1598074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366380" y="1954509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02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16" y="1028850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4737211" y="3945964"/>
            <a:ext cx="2584381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文件下载实例</a:t>
            </a:r>
          </a:p>
        </p:txBody>
      </p:sp>
    </p:spTree>
    <p:extLst>
      <p:ext uri="{BB962C8B-B14F-4D97-AF65-F5344CB8AC3E}">
        <p14:creationId xmlns:p14="http://schemas.microsoft.com/office/powerpoint/2010/main" val="23007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文件下载实例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5671" y="1021278"/>
            <a:ext cx="1015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下面在网页浏览实例的基础上，实现一般页面文件的下载，并且显示下载进度。进入设计模式，向界面上拖入</a:t>
            </a:r>
            <a:r>
              <a:rPr lang="en-US" altLang="zh-CN" sz="1800" dirty="0"/>
              <a:t>Label</a:t>
            </a:r>
            <a:r>
              <a:rPr lang="zh-CN" altLang="zh-CN" sz="1800" dirty="0"/>
              <a:t>、</a:t>
            </a:r>
            <a:r>
              <a:rPr lang="en-US" altLang="zh-CN" sz="1800" dirty="0"/>
              <a:t>Line Edit</a:t>
            </a:r>
            <a:r>
              <a:rPr lang="zh-CN" altLang="zh-CN" sz="1800" dirty="0"/>
              <a:t>、</a:t>
            </a:r>
            <a:r>
              <a:rPr lang="en-US" altLang="zh-CN" sz="1800" dirty="0"/>
              <a:t>Progress Bar</a:t>
            </a:r>
            <a:r>
              <a:rPr lang="zh-CN" altLang="zh-CN" sz="1800" dirty="0"/>
              <a:t>和</a:t>
            </a:r>
            <a:r>
              <a:rPr lang="en-US" altLang="zh-CN" sz="1800" dirty="0"/>
              <a:t>Push Button</a:t>
            </a:r>
            <a:r>
              <a:rPr lang="zh-CN" altLang="zh-CN" sz="1800" dirty="0"/>
              <a:t>等部件，最终效果如图</a:t>
            </a:r>
            <a:r>
              <a:rPr lang="en-US" altLang="zh-CN" sz="1800" dirty="0"/>
              <a:t>10.18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337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489" y="1773546"/>
            <a:ext cx="5985135" cy="338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8156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文件下载实例</a:t>
            </a:r>
          </a:p>
        </p:txBody>
      </p:sp>
      <p:sp>
        <p:nvSpPr>
          <p:cNvPr id="3" name="矩形 2"/>
          <p:cNvSpPr/>
          <p:nvPr/>
        </p:nvSpPr>
        <p:spPr>
          <a:xfrm>
            <a:off x="955671" y="934371"/>
            <a:ext cx="6601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首先，在“</a:t>
            </a:r>
            <a:r>
              <a:rPr lang="en-US" altLang="zh-CN" sz="1800" dirty="0" err="1"/>
              <a:t>mainwindow.h</a:t>
            </a:r>
            <a:r>
              <a:rPr lang="zh-CN" altLang="zh-CN" sz="1800" dirty="0"/>
              <a:t>”文件中添加头文件和类的前置声明：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955671" y="1303703"/>
            <a:ext cx="9363986" cy="681038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QUrl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QFile</a:t>
            </a:r>
            <a:r>
              <a:rPr lang="en-US" altLang="zh-CN" dirty="0"/>
              <a:t>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955671" y="1984741"/>
            <a:ext cx="301877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其次，添加如下私有槽声明：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955671" y="2338684"/>
            <a:ext cx="9363986" cy="970478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httpFinished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httpReadyRead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updateDataReadProgress</a:t>
            </a:r>
            <a:r>
              <a:rPr lang="en-US" altLang="zh-CN" dirty="0"/>
              <a:t>(qint64,qint64);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944449" y="3328601"/>
            <a:ext cx="3203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再添加一个</a:t>
            </a:r>
            <a:r>
              <a:rPr lang="en-US" altLang="zh-CN" sz="1800" dirty="0"/>
              <a:t>public()</a:t>
            </a:r>
            <a:r>
              <a:rPr lang="zh-CN" altLang="zh-CN" sz="1800" dirty="0"/>
              <a:t>函数声明：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944449" y="3697933"/>
            <a:ext cx="9363986" cy="391597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startRequest</a:t>
            </a:r>
            <a:r>
              <a:rPr lang="en-US" altLang="zh-CN" dirty="0"/>
              <a:t>(</a:t>
            </a:r>
            <a:r>
              <a:rPr lang="en-US" altLang="zh-CN" dirty="0" err="1"/>
              <a:t>QUrl</a:t>
            </a:r>
            <a:r>
              <a:rPr lang="en-US" altLang="zh-CN" dirty="0"/>
              <a:t> </a:t>
            </a:r>
            <a:r>
              <a:rPr lang="en-US" altLang="zh-CN" dirty="0" err="1"/>
              <a:t>url</a:t>
            </a:r>
            <a:r>
              <a:rPr lang="en-US" altLang="zh-CN" dirty="0"/>
              <a:t>);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944449" y="4095485"/>
            <a:ext cx="323678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再次，添加几个私有对象定义：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44449" y="4449428"/>
            <a:ext cx="9363986" cy="970478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QNetworkReply</a:t>
            </a:r>
            <a:r>
              <a:rPr lang="en-US" altLang="zh-CN" dirty="0"/>
              <a:t> *reply;</a:t>
            </a:r>
            <a:endParaRPr lang="zh-CN" altLang="zh-CN" dirty="0"/>
          </a:p>
          <a:p>
            <a:r>
              <a:rPr lang="en-US" altLang="zh-CN" dirty="0" err="1"/>
              <a:t>QUrl</a:t>
            </a:r>
            <a:r>
              <a:rPr lang="en-US" altLang="zh-CN" dirty="0"/>
              <a:t> </a:t>
            </a:r>
            <a:r>
              <a:rPr lang="en-US" altLang="zh-CN" dirty="0" err="1"/>
              <a:t>url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err="1"/>
              <a:t>QFile</a:t>
            </a:r>
            <a:r>
              <a:rPr lang="en-US" altLang="zh-CN" dirty="0"/>
              <a:t> *file;</a:t>
            </a:r>
            <a:endParaRPr lang="zh-CN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893832" y="5419906"/>
            <a:ext cx="517782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在“</a:t>
            </a:r>
            <a:r>
              <a:rPr lang="en-US" altLang="zh-CN" dirty="0"/>
              <a:t>mainwindow.cpp</a:t>
            </a:r>
            <a:r>
              <a:rPr lang="zh-CN" altLang="zh-CN" dirty="0"/>
              <a:t>”文件中，在构造函数中添加：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955671" y="5790143"/>
            <a:ext cx="9363986" cy="391597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progressBar</a:t>
            </a:r>
            <a:r>
              <a:rPr lang="en-US" altLang="zh-CN" dirty="0"/>
              <a:t>-&gt;hide();</a:t>
            </a:r>
            <a:endParaRPr lang="zh-CN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893832" y="6290143"/>
            <a:ext cx="733576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这里开始将进度条隐藏了，因此在没有下载文件时是不显示进度条的。</a:t>
            </a:r>
          </a:p>
        </p:txBody>
      </p:sp>
    </p:spTree>
    <p:extLst>
      <p:ext uri="{BB962C8B-B14F-4D97-AF65-F5344CB8AC3E}">
        <p14:creationId xmlns:p14="http://schemas.microsoft.com/office/powerpoint/2010/main" val="19343242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文件下载实例</a:t>
            </a:r>
          </a:p>
        </p:txBody>
      </p:sp>
      <p:sp>
        <p:nvSpPr>
          <p:cNvPr id="3" name="矩形 2"/>
          <p:cNvSpPr/>
          <p:nvPr/>
        </p:nvSpPr>
        <p:spPr>
          <a:xfrm>
            <a:off x="1151683" y="970173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接下来添加几个新函数，首先添加网络请求函数的实现：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5034" y="1425039"/>
            <a:ext cx="9547761" cy="2417683"/>
          </a:xfrm>
          <a:prstGeom prst="roundRect">
            <a:avLst>
              <a:gd name="adj" fmla="val 8808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MainWindow</a:t>
            </a:r>
            <a:r>
              <a:rPr lang="en-US" altLang="zh-CN" dirty="0"/>
              <a:t>::</a:t>
            </a:r>
            <a:r>
              <a:rPr lang="en-US" altLang="zh-CN" dirty="0" err="1"/>
              <a:t>startRequest</a:t>
            </a:r>
            <a:r>
              <a:rPr lang="en-US" altLang="zh-CN" dirty="0"/>
              <a:t>(</a:t>
            </a:r>
            <a:r>
              <a:rPr lang="en-US" altLang="zh-CN" dirty="0" err="1"/>
              <a:t>QUrl</a:t>
            </a:r>
            <a:r>
              <a:rPr lang="en-US" altLang="zh-CN" dirty="0"/>
              <a:t> </a:t>
            </a:r>
            <a:r>
              <a:rPr lang="en-US" altLang="zh-CN" dirty="0" err="1"/>
              <a:t>url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reply = manager-&gt;get(</a:t>
            </a:r>
            <a:r>
              <a:rPr lang="en-US" altLang="zh-CN" dirty="0" err="1"/>
              <a:t>QNetworkRequest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));</a:t>
            </a:r>
            <a:endParaRPr lang="zh-CN" altLang="zh-CN" dirty="0"/>
          </a:p>
          <a:p>
            <a:r>
              <a:rPr lang="en-US" altLang="zh-CN" dirty="0"/>
              <a:t>    connect(</a:t>
            </a:r>
            <a:r>
              <a:rPr lang="en-US" altLang="zh-CN" dirty="0" err="1"/>
              <a:t>reply,SIGNAL</a:t>
            </a:r>
            <a:r>
              <a:rPr lang="en-US" altLang="zh-CN" dirty="0"/>
              <a:t>(</a:t>
            </a:r>
            <a:r>
              <a:rPr lang="en-US" altLang="zh-CN" dirty="0" err="1"/>
              <a:t>readyRead</a:t>
            </a:r>
            <a:r>
              <a:rPr lang="en-US" altLang="zh-CN" dirty="0"/>
              <a:t>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httpReadyRead</a:t>
            </a:r>
            <a:r>
              <a:rPr lang="en-US" altLang="zh-CN" dirty="0"/>
              <a:t>()));</a:t>
            </a:r>
            <a:endParaRPr lang="zh-CN" altLang="zh-CN" dirty="0"/>
          </a:p>
          <a:p>
            <a:r>
              <a:rPr lang="en-US" altLang="zh-CN" dirty="0"/>
              <a:t>    connect(</a:t>
            </a:r>
            <a:r>
              <a:rPr lang="en-US" altLang="zh-CN" dirty="0" err="1"/>
              <a:t>reply,SIGNAL</a:t>
            </a:r>
            <a:r>
              <a:rPr lang="en-US" altLang="zh-CN" dirty="0"/>
              <a:t>(</a:t>
            </a:r>
            <a:r>
              <a:rPr lang="en-US" altLang="zh-CN" dirty="0" err="1"/>
              <a:t>downloadProgress</a:t>
            </a:r>
            <a:r>
              <a:rPr lang="en-US" altLang="zh-CN" dirty="0"/>
              <a:t>(qint64,qint64)),this</a:t>
            </a:r>
            <a:endParaRPr lang="zh-CN" altLang="zh-CN" dirty="0"/>
          </a:p>
          <a:p>
            <a:r>
              <a:rPr lang="en-US" altLang="zh-CN" dirty="0"/>
              <a:t>			,SLOT(</a:t>
            </a:r>
            <a:r>
              <a:rPr lang="en-US" altLang="zh-CN" dirty="0" err="1"/>
              <a:t>updateDataReadProgress</a:t>
            </a:r>
            <a:r>
              <a:rPr lang="en-US" altLang="zh-CN" dirty="0"/>
              <a:t>(qint64,qint64)));</a:t>
            </a:r>
            <a:endParaRPr lang="zh-CN" altLang="zh-CN" dirty="0"/>
          </a:p>
          <a:p>
            <a:r>
              <a:rPr lang="en-US" altLang="zh-CN" dirty="0"/>
              <a:t>    connect(</a:t>
            </a:r>
            <a:r>
              <a:rPr lang="en-US" altLang="zh-CN" dirty="0" err="1"/>
              <a:t>reply,SIGNAL</a:t>
            </a:r>
            <a:r>
              <a:rPr lang="en-US" altLang="zh-CN" dirty="0"/>
              <a:t>(finished()),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httpFinished</a:t>
            </a:r>
            <a:r>
              <a:rPr lang="en-US" altLang="zh-CN" dirty="0"/>
              <a:t>()));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002107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文件下载实例</a:t>
            </a:r>
          </a:p>
        </p:txBody>
      </p:sp>
      <p:sp>
        <p:nvSpPr>
          <p:cNvPr id="3" name="矩形 2"/>
          <p:cNvSpPr/>
          <p:nvPr/>
        </p:nvSpPr>
        <p:spPr>
          <a:xfrm>
            <a:off x="1122075" y="946422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下面添加几个槽的定义：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2075" y="1389413"/>
            <a:ext cx="9648844" cy="1259919"/>
          </a:xfrm>
          <a:prstGeom prst="round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MainWindow</a:t>
            </a:r>
            <a:r>
              <a:rPr lang="en-US" altLang="zh-CN" dirty="0"/>
              <a:t>::</a:t>
            </a:r>
            <a:r>
              <a:rPr lang="en-US" altLang="zh-CN" dirty="0" err="1"/>
              <a:t>httpReadyRead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if(file)file-&gt;write(reply-&gt;</a:t>
            </a:r>
            <a:r>
              <a:rPr lang="en-US" altLang="zh-CN" dirty="0" err="1"/>
              <a:t>readAll</a:t>
            </a:r>
            <a:r>
              <a:rPr lang="en-US" altLang="zh-CN" dirty="0"/>
              <a:t>());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65018" y="2649332"/>
            <a:ext cx="10414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这里首先判断是否创建了文件。如果是，则读取返回的所有数据，然后写入文件中。该文件是在后面的“下载”按钮的单击信号的槽中创建并打开的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122075" y="3354195"/>
            <a:ext cx="9648844" cy="1549360"/>
          </a:xfrm>
          <a:prstGeom prst="round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MainWindow</a:t>
            </a:r>
            <a:r>
              <a:rPr lang="en-US" altLang="zh-CN" dirty="0"/>
              <a:t>::</a:t>
            </a:r>
            <a:r>
              <a:rPr lang="en-US" altLang="zh-CN" dirty="0" err="1"/>
              <a:t>updateDataReadProgress</a:t>
            </a:r>
            <a:r>
              <a:rPr lang="en-US" altLang="zh-CN" dirty="0"/>
              <a:t>(qint64 </a:t>
            </a:r>
            <a:r>
              <a:rPr lang="en-US" altLang="zh-CN" dirty="0" err="1"/>
              <a:t>bytesRead</a:t>
            </a:r>
            <a:r>
              <a:rPr lang="en-US" altLang="zh-CN" dirty="0"/>
              <a:t>, qint64 </a:t>
            </a:r>
            <a:r>
              <a:rPr lang="en-US" altLang="zh-CN" dirty="0" err="1"/>
              <a:t>totalBytes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progressBar</a:t>
            </a:r>
            <a:r>
              <a:rPr lang="en-US" altLang="zh-CN" dirty="0"/>
              <a:t>-&gt;</a:t>
            </a:r>
            <a:r>
              <a:rPr lang="en-US" altLang="zh-CN" dirty="0" err="1"/>
              <a:t>setMaximum</a:t>
            </a:r>
            <a:r>
              <a:rPr lang="en-US" altLang="zh-CN" dirty="0"/>
              <a:t>(</a:t>
            </a:r>
            <a:r>
              <a:rPr lang="en-US" altLang="zh-CN" dirty="0" err="1"/>
              <a:t>totalBytes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progressBar</a:t>
            </a:r>
            <a:r>
              <a:rPr lang="en-US" altLang="zh-CN" dirty="0"/>
              <a:t>-&gt;</a:t>
            </a:r>
            <a:r>
              <a:rPr lang="en-US" altLang="zh-CN" dirty="0" err="1"/>
              <a:t>setValue</a:t>
            </a:r>
            <a:r>
              <a:rPr lang="en-US" altLang="zh-CN" dirty="0"/>
              <a:t>(</a:t>
            </a:r>
            <a:r>
              <a:rPr lang="en-US" altLang="zh-CN" dirty="0" err="1"/>
              <a:t>bytesRead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63805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文件下载实例</a:t>
            </a:r>
          </a:p>
        </p:txBody>
      </p:sp>
      <p:sp>
        <p:nvSpPr>
          <p:cNvPr id="3" name="矩形 2"/>
          <p:cNvSpPr/>
          <p:nvPr/>
        </p:nvSpPr>
        <p:spPr>
          <a:xfrm>
            <a:off x="1041591" y="875171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这里设置了进度条的最大值和当前值。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1591" y="1219510"/>
            <a:ext cx="9660869" cy="2813209"/>
          </a:xfrm>
          <a:prstGeom prst="roundRect">
            <a:avLst>
              <a:gd name="adj" fmla="val 7156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MainWindow</a:t>
            </a:r>
            <a:r>
              <a:rPr lang="en-US" altLang="zh-CN" dirty="0"/>
              <a:t>::</a:t>
            </a:r>
            <a:r>
              <a:rPr lang="en-US" altLang="zh-CN" dirty="0" err="1"/>
              <a:t>httpFinished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progressBar</a:t>
            </a:r>
            <a:r>
              <a:rPr lang="en-US" altLang="zh-CN" dirty="0"/>
              <a:t>-&gt;hide();</a:t>
            </a:r>
            <a:endParaRPr lang="zh-CN" altLang="zh-CN" dirty="0"/>
          </a:p>
          <a:p>
            <a:r>
              <a:rPr lang="en-US" altLang="zh-CN" dirty="0"/>
              <a:t>    file-&gt;flush();</a:t>
            </a:r>
            <a:endParaRPr lang="zh-CN" altLang="zh-CN" dirty="0"/>
          </a:p>
          <a:p>
            <a:r>
              <a:rPr lang="en-US" altLang="zh-CN" dirty="0"/>
              <a:t>    file-&gt;close();</a:t>
            </a:r>
            <a:endParaRPr lang="zh-CN" altLang="zh-CN" dirty="0"/>
          </a:p>
          <a:p>
            <a:r>
              <a:rPr lang="en-US" altLang="zh-CN" dirty="0"/>
              <a:t>    reply-&gt;</a:t>
            </a:r>
            <a:r>
              <a:rPr lang="en-US" altLang="zh-CN" dirty="0" err="1"/>
              <a:t>deleteLater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reply = 0;</a:t>
            </a:r>
            <a:endParaRPr lang="zh-CN" altLang="zh-CN" dirty="0"/>
          </a:p>
          <a:p>
            <a:r>
              <a:rPr lang="en-US" altLang="zh-CN" dirty="0"/>
              <a:t>    delete file;</a:t>
            </a:r>
            <a:endParaRPr lang="zh-CN" altLang="zh-CN" dirty="0"/>
          </a:p>
          <a:p>
            <a:r>
              <a:rPr lang="en-US" altLang="zh-CN" dirty="0"/>
              <a:t>    file = 0;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32538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671" y="32890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文件下载实例</a:t>
            </a:r>
          </a:p>
        </p:txBody>
      </p:sp>
      <p:sp>
        <p:nvSpPr>
          <p:cNvPr id="3" name="矩形 2"/>
          <p:cNvSpPr/>
          <p:nvPr/>
        </p:nvSpPr>
        <p:spPr>
          <a:xfrm>
            <a:off x="1093911" y="1029374"/>
            <a:ext cx="727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进入设计模式，进入“下载”按钮的单击信号的槽，添加如下代码：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532" y="1378285"/>
            <a:ext cx="9310255" cy="4627513"/>
          </a:xfrm>
          <a:prstGeom prst="roundRect">
            <a:avLst>
              <a:gd name="adj" fmla="val 4372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MainWindow</a:t>
            </a:r>
            <a:r>
              <a:rPr lang="en-US" altLang="zh-CN" dirty="0"/>
              <a:t>::</a:t>
            </a:r>
            <a:r>
              <a:rPr lang="en-US" altLang="zh-CN" dirty="0" err="1"/>
              <a:t>on_pushButton_clicked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url</a:t>
            </a:r>
            <a:r>
              <a:rPr lang="en-US" altLang="zh-CN" dirty="0"/>
              <a:t> =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</a:t>
            </a:r>
            <a:r>
              <a:rPr lang="en-US" altLang="zh-CN" dirty="0"/>
              <a:t>-&gt;text();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QFileInfo</a:t>
            </a:r>
            <a:r>
              <a:rPr lang="en-US" altLang="zh-CN" dirty="0"/>
              <a:t> info(</a:t>
            </a:r>
            <a:r>
              <a:rPr lang="en-US" altLang="zh-CN" dirty="0" err="1"/>
              <a:t>url.path</a:t>
            </a:r>
            <a:r>
              <a:rPr lang="en-US" altLang="zh-CN" dirty="0"/>
              <a:t>());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fileName</a:t>
            </a:r>
            <a:r>
              <a:rPr lang="en-US" altLang="zh-CN" dirty="0"/>
              <a:t>(</a:t>
            </a:r>
            <a:r>
              <a:rPr lang="en-US" altLang="zh-CN" dirty="0" err="1"/>
              <a:t>info.fileName</a:t>
            </a:r>
            <a:r>
              <a:rPr lang="en-US" altLang="zh-CN" dirty="0"/>
              <a:t>());</a:t>
            </a:r>
            <a:endParaRPr lang="zh-CN" altLang="zh-CN" dirty="0"/>
          </a:p>
          <a:p>
            <a:r>
              <a:rPr lang="en-US" altLang="zh-CN" dirty="0"/>
              <a:t>    file = new </a:t>
            </a:r>
            <a:r>
              <a:rPr lang="en-US" altLang="zh-CN" dirty="0" err="1"/>
              <a:t>QFile</a:t>
            </a:r>
            <a:r>
              <a:rPr lang="en-US" altLang="zh-CN" dirty="0"/>
              <a:t>(</a:t>
            </a:r>
            <a:r>
              <a:rPr lang="en-US" altLang="zh-CN" dirty="0" err="1"/>
              <a:t>fileName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if(!file-&gt;open(</a:t>
            </a:r>
            <a:r>
              <a:rPr lang="en-US" altLang="zh-CN" dirty="0" err="1"/>
              <a:t>QIODevice</a:t>
            </a:r>
            <a:r>
              <a:rPr lang="en-US" altLang="zh-CN" dirty="0"/>
              <a:t>::</a:t>
            </a:r>
            <a:r>
              <a:rPr lang="en-US" altLang="zh-CN" dirty="0" err="1"/>
              <a:t>WriteOnly</a:t>
            </a:r>
            <a:r>
              <a:rPr lang="en-US" altLang="zh-CN" dirty="0"/>
              <a:t>))</a:t>
            </a:r>
            <a:endParaRPr lang="zh-CN" altLang="zh-CN" dirty="0"/>
          </a:p>
          <a:p>
            <a:r>
              <a:rPr lang="en-US" altLang="zh-CN" dirty="0"/>
              <a:t>   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qDebug</a:t>
            </a:r>
            <a:r>
              <a:rPr lang="en-US" altLang="zh-CN" dirty="0"/>
              <a:t>()&lt;&lt;"file open error";</a:t>
            </a:r>
            <a:endParaRPr lang="zh-CN" altLang="zh-CN" dirty="0"/>
          </a:p>
          <a:p>
            <a:r>
              <a:rPr lang="en-US" altLang="zh-CN" dirty="0"/>
              <a:t>        delete file;</a:t>
            </a:r>
            <a:endParaRPr lang="zh-CN" altLang="zh-CN" dirty="0"/>
          </a:p>
          <a:p>
            <a:r>
              <a:rPr lang="en-US" altLang="zh-CN" dirty="0"/>
              <a:t>        file = 0;</a:t>
            </a:r>
            <a:endParaRPr lang="zh-CN" altLang="zh-CN" dirty="0"/>
          </a:p>
          <a:p>
            <a:r>
              <a:rPr lang="en-US" altLang="zh-CN" dirty="0"/>
              <a:t>        return;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startRequest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progressBar</a:t>
            </a:r>
            <a:r>
              <a:rPr lang="en-US" altLang="zh-CN" dirty="0"/>
              <a:t>-&gt;</a:t>
            </a:r>
            <a:r>
              <a:rPr lang="en-US" altLang="zh-CN" dirty="0" err="1"/>
              <a:t>setValue</a:t>
            </a:r>
            <a:r>
              <a:rPr lang="en-US" altLang="zh-CN" dirty="0"/>
              <a:t>(0);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progressBar</a:t>
            </a:r>
            <a:r>
              <a:rPr lang="en-US" altLang="zh-CN" dirty="0"/>
              <a:t>-&gt;show();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322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1901" y="364532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获取本机网络信息</a:t>
            </a:r>
          </a:p>
        </p:txBody>
      </p:sp>
      <p:sp>
        <p:nvSpPr>
          <p:cNvPr id="3" name="矩形 2"/>
          <p:cNvSpPr/>
          <p:nvPr/>
        </p:nvSpPr>
        <p:spPr>
          <a:xfrm>
            <a:off x="1188914" y="1029374"/>
            <a:ext cx="7005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slotDetail</a:t>
            </a:r>
            <a:r>
              <a:rPr lang="en-US" altLang="zh-CN" sz="1800" dirty="0"/>
              <a:t>()</a:t>
            </a:r>
            <a:r>
              <a:rPr lang="zh-CN" altLang="zh-CN" sz="1800" dirty="0"/>
              <a:t>函数获取与网络接口相关的信息，具体实现代码如下：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6286" y="1398706"/>
            <a:ext cx="9298379" cy="5160853"/>
          </a:xfrm>
          <a:prstGeom prst="roundRect">
            <a:avLst>
              <a:gd name="adj" fmla="val 4773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void </a:t>
            </a:r>
            <a:r>
              <a:rPr lang="en-US" altLang="zh-CN" sz="1600" dirty="0" err="1"/>
              <a:t>NetworkInformation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slotDetail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 detail="";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QList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QNetworkInterface</a:t>
            </a:r>
            <a:r>
              <a:rPr lang="en-US" altLang="zh-CN" sz="1600" dirty="0"/>
              <a:t>&gt; list=</a:t>
            </a:r>
            <a:r>
              <a:rPr lang="en-US" altLang="zh-CN" sz="1600" dirty="0" err="1"/>
              <a:t>QNetworkInterface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allInterfaces</a:t>
            </a:r>
            <a:r>
              <a:rPr lang="en-US" altLang="zh-CN" sz="1600" dirty="0" smtClean="0"/>
              <a:t>();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	//(</a:t>
            </a:r>
            <a:r>
              <a:rPr lang="en-US" altLang="zh-CN" sz="1600" dirty="0"/>
              <a:t>a)</a:t>
            </a:r>
            <a:endParaRPr lang="zh-CN" altLang="zh-CN" sz="1600" dirty="0"/>
          </a:p>
          <a:p>
            <a:r>
              <a:rPr lang="en-US" altLang="zh-CN" sz="1600" dirty="0"/>
              <a:t>    for(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i=0;i&lt;</a:t>
            </a:r>
            <a:r>
              <a:rPr lang="en-US" altLang="zh-CN" sz="1600" dirty="0" err="1"/>
              <a:t>list.count</a:t>
            </a:r>
            <a:r>
              <a:rPr lang="en-US" altLang="zh-CN" sz="1600" dirty="0"/>
              <a:t>();i++)</a:t>
            </a:r>
            <a:endParaRPr lang="zh-CN" altLang="zh-CN" sz="1600" dirty="0"/>
          </a:p>
          <a:p>
            <a:r>
              <a:rPr lang="en-US" altLang="zh-CN" sz="1600" dirty="0"/>
              <a:t>    {</a:t>
            </a:r>
            <a:endParaRPr lang="zh-CN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QNetworkInterface</a:t>
            </a:r>
            <a:r>
              <a:rPr lang="en-US" altLang="zh-CN" sz="1600" dirty="0"/>
              <a:t> interface=list.at(i);</a:t>
            </a:r>
            <a:endParaRPr lang="zh-CN" altLang="zh-CN" sz="1600" dirty="0"/>
          </a:p>
          <a:p>
            <a:r>
              <a:rPr lang="en-US" altLang="zh-CN" sz="1600" dirty="0"/>
              <a:t>        detail=</a:t>
            </a:r>
            <a:r>
              <a:rPr lang="en-US" altLang="zh-CN" sz="1600" dirty="0" err="1"/>
              <a:t>detail+tr</a:t>
            </a:r>
            <a:r>
              <a:rPr lang="en-US" altLang="zh-CN" sz="1600" dirty="0"/>
              <a:t>("</a:t>
            </a:r>
            <a:r>
              <a:rPr lang="zh-CN" altLang="zh-CN" sz="1600" dirty="0"/>
              <a:t>设备：</a:t>
            </a:r>
            <a:r>
              <a:rPr lang="en-US" altLang="zh-CN" sz="1600" dirty="0"/>
              <a:t>")+interface.name()+"\n</a:t>
            </a:r>
            <a:r>
              <a:rPr lang="en-US" altLang="zh-CN" sz="1600" dirty="0" smtClean="0"/>
              <a:t>";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		//(</a:t>
            </a:r>
            <a:r>
              <a:rPr lang="en-US" altLang="zh-CN" sz="1600" dirty="0"/>
              <a:t>b)</a:t>
            </a:r>
            <a:endParaRPr lang="zh-CN" altLang="zh-CN" sz="1600" dirty="0"/>
          </a:p>
          <a:p>
            <a:r>
              <a:rPr lang="en-US" altLang="zh-CN" sz="1600" dirty="0"/>
              <a:t>        detail=</a:t>
            </a:r>
            <a:r>
              <a:rPr lang="en-US" altLang="zh-CN" sz="1600" dirty="0" err="1"/>
              <a:t>detail+tr</a:t>
            </a:r>
            <a:r>
              <a:rPr lang="en-US" altLang="zh-CN" sz="1600" dirty="0"/>
              <a:t>("</a:t>
            </a:r>
            <a:r>
              <a:rPr lang="zh-CN" altLang="zh-CN" sz="1600" dirty="0"/>
              <a:t>硬件地址：</a:t>
            </a:r>
            <a:r>
              <a:rPr lang="en-US" altLang="zh-CN" sz="1600" dirty="0"/>
              <a:t>")+</a:t>
            </a:r>
            <a:r>
              <a:rPr lang="en-US" altLang="zh-CN" sz="1600" dirty="0" err="1"/>
              <a:t>interface.hardwareAddress</a:t>
            </a:r>
            <a:r>
              <a:rPr lang="en-US" altLang="zh-CN" sz="1600" dirty="0"/>
              <a:t>()+"\n</a:t>
            </a:r>
            <a:r>
              <a:rPr lang="en-US" altLang="zh-CN" sz="1600" dirty="0" smtClean="0"/>
              <a:t>";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	//(</a:t>
            </a:r>
            <a:r>
              <a:rPr lang="en-US" altLang="zh-CN" sz="1600" dirty="0"/>
              <a:t>c)</a:t>
            </a:r>
            <a:endParaRPr lang="zh-CN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QList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QNetworkAddressEntry</a:t>
            </a:r>
            <a:r>
              <a:rPr lang="en-US" altLang="zh-CN" sz="1600" dirty="0"/>
              <a:t>&gt; </a:t>
            </a:r>
            <a:r>
              <a:rPr lang="en-US" altLang="zh-CN" sz="1600" dirty="0" err="1"/>
              <a:t>entryList</a:t>
            </a:r>
            <a:r>
              <a:rPr lang="en-US" altLang="zh-CN" sz="1600" dirty="0"/>
              <a:t>=</a:t>
            </a:r>
            <a:r>
              <a:rPr lang="en-US" altLang="zh-CN" sz="1600" dirty="0" err="1"/>
              <a:t>interface.addressEntries</a:t>
            </a:r>
            <a:r>
              <a:rPr lang="en-US" altLang="zh-CN" sz="1600" dirty="0" smtClean="0"/>
              <a:t>();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	//(</a:t>
            </a:r>
            <a:r>
              <a:rPr lang="en-US" altLang="zh-CN" sz="1600" dirty="0"/>
              <a:t>d)</a:t>
            </a:r>
            <a:endParaRPr lang="zh-CN" altLang="zh-CN" sz="1600" dirty="0"/>
          </a:p>
          <a:p>
            <a:r>
              <a:rPr lang="en-US" altLang="zh-CN" sz="1600" dirty="0"/>
              <a:t>        for(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j=1;j&lt;</a:t>
            </a:r>
            <a:r>
              <a:rPr lang="en-US" altLang="zh-CN" sz="1600" dirty="0" err="1"/>
              <a:t>entryList.count</a:t>
            </a:r>
            <a:r>
              <a:rPr lang="en-US" altLang="zh-CN" sz="1600" dirty="0"/>
              <a:t>();j++)</a:t>
            </a:r>
            <a:endParaRPr lang="zh-CN" altLang="zh-CN" sz="1600" dirty="0"/>
          </a:p>
          <a:p>
            <a:r>
              <a:rPr lang="en-US" altLang="zh-CN" sz="1600" dirty="0"/>
              <a:t>        {</a:t>
            </a:r>
            <a:endParaRPr lang="zh-CN" altLang="zh-CN" sz="1600" dirty="0"/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QNetworkAddressEntry</a:t>
            </a:r>
            <a:r>
              <a:rPr lang="en-US" altLang="zh-CN" sz="1600" dirty="0"/>
              <a:t> entry=entryList.at(j);</a:t>
            </a:r>
            <a:endParaRPr lang="zh-CN" altLang="zh-CN" sz="1600" dirty="0"/>
          </a:p>
          <a:p>
            <a:r>
              <a:rPr lang="en-US" altLang="zh-CN" sz="1600" dirty="0"/>
              <a:t>            detail=detail+"\t"+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("IP </a:t>
            </a:r>
            <a:r>
              <a:rPr lang="zh-CN" altLang="zh-CN" sz="1600" dirty="0"/>
              <a:t>地址：</a:t>
            </a:r>
            <a:r>
              <a:rPr lang="en-US" altLang="zh-CN" sz="1600" dirty="0"/>
              <a:t>")+</a:t>
            </a:r>
            <a:r>
              <a:rPr lang="en-US" altLang="zh-CN" sz="1600" dirty="0" err="1"/>
              <a:t>entry.ip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toString</a:t>
            </a:r>
            <a:r>
              <a:rPr lang="en-US" altLang="zh-CN" sz="1600" dirty="0"/>
              <a:t>()+"\n";</a:t>
            </a:r>
            <a:endParaRPr lang="zh-CN" altLang="zh-CN" sz="1600" dirty="0"/>
          </a:p>
          <a:p>
            <a:r>
              <a:rPr lang="en-US" altLang="zh-CN" sz="1600" dirty="0"/>
              <a:t>            detail=detail+"\t"+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子网掩码：</a:t>
            </a:r>
            <a:r>
              <a:rPr lang="en-US" altLang="zh-CN" sz="1600" dirty="0"/>
              <a:t>")+</a:t>
            </a:r>
            <a:r>
              <a:rPr lang="en-US" altLang="zh-CN" sz="1600" dirty="0" err="1"/>
              <a:t>entry.netmask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toString</a:t>
            </a:r>
            <a:r>
              <a:rPr lang="en-US" altLang="zh-CN" sz="1600" dirty="0"/>
              <a:t>() +"\n";</a:t>
            </a:r>
            <a:endParaRPr lang="zh-CN" altLang="zh-CN" sz="1600" dirty="0"/>
          </a:p>
          <a:p>
            <a:r>
              <a:rPr lang="en-US" altLang="zh-CN" sz="1600" dirty="0"/>
              <a:t>            detail=detail+"\t"+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广播地址：</a:t>
            </a:r>
            <a:r>
              <a:rPr lang="en-US" altLang="zh-CN" sz="1600" dirty="0"/>
              <a:t>")+</a:t>
            </a:r>
            <a:r>
              <a:rPr lang="en-US" altLang="zh-CN" sz="1600" dirty="0" err="1"/>
              <a:t>entry.broadcast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toString</a:t>
            </a:r>
            <a:r>
              <a:rPr lang="en-US" altLang="zh-CN" sz="1600" dirty="0"/>
              <a:t>() +"\n";</a:t>
            </a:r>
            <a:endParaRPr lang="zh-CN" altLang="zh-CN" sz="1600" dirty="0"/>
          </a:p>
          <a:p>
            <a:r>
              <a:rPr lang="en-US" altLang="zh-CN" sz="1600" dirty="0"/>
              <a:t>        }</a:t>
            </a:r>
            <a:endParaRPr lang="zh-CN" altLang="zh-CN" sz="1600" dirty="0"/>
          </a:p>
          <a:p>
            <a:r>
              <a:rPr lang="en-US" altLang="zh-CN" sz="1600" dirty="0"/>
              <a:t>    }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QMessageBox</a:t>
            </a:r>
            <a:r>
              <a:rPr lang="en-US" altLang="zh-CN" sz="1600" dirty="0"/>
              <a:t>::information(</a:t>
            </a:r>
            <a:r>
              <a:rPr lang="en-US" altLang="zh-CN" sz="1600" dirty="0" err="1"/>
              <a:t>this,tr</a:t>
            </a:r>
            <a:r>
              <a:rPr lang="en-US" altLang="zh-CN" sz="1600" dirty="0"/>
              <a:t>("Detail"),detail);</a:t>
            </a:r>
            <a:endParaRPr lang="zh-CN" altLang="zh-CN" sz="1600" dirty="0"/>
          </a:p>
          <a:p>
            <a:r>
              <a:rPr lang="en-US" altLang="zh-CN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45863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60665" y="1834218"/>
            <a:ext cx="9274629" cy="362719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55671" y="32890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文件下载实例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5671" y="985652"/>
            <a:ext cx="100290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dirty="0"/>
              <a:t>现在可以运行程序了，可以输入一个网络文件地址，单击“下载”按钮将其下载到本地。例如，下载免费软件“微信</a:t>
            </a:r>
            <a:r>
              <a:rPr lang="en-US" altLang="zh-CN" dirty="0"/>
              <a:t>2017</a:t>
            </a:r>
            <a:r>
              <a:rPr lang="zh-CN" altLang="zh-CN" dirty="0"/>
              <a:t>官方电脑版”。</a:t>
            </a:r>
          </a:p>
          <a:p>
            <a:pPr indent="450850"/>
            <a:r>
              <a:rPr lang="zh-CN" altLang="zh-CN" dirty="0"/>
              <a:t>可以使用如下</a:t>
            </a:r>
            <a:r>
              <a:rPr lang="en-US" altLang="zh-CN" dirty="0"/>
              <a:t>URL</a:t>
            </a:r>
            <a:r>
              <a:rPr lang="zh-CN" altLang="zh-CN" dirty="0"/>
              <a:t>地址（地址会有变化，读者请根据实际情况测试程序）：</a:t>
            </a:r>
          </a:p>
          <a:p>
            <a:pPr indent="450850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   http</a:t>
            </a:r>
            <a:r>
              <a:rPr lang="en-US" altLang="zh-CN" dirty="0"/>
              <a:t>://sqdownb.onlinedown.net/down/WeChatSetup.zip</a:t>
            </a:r>
            <a:endParaRPr lang="zh-CN" altLang="zh-CN" dirty="0"/>
          </a:p>
          <a:p>
            <a:pPr indent="450850" latinLnBrk="1"/>
            <a:r>
              <a:rPr lang="zh-CN" altLang="zh-CN" dirty="0"/>
              <a:t>在下载过程中，进度条出现并动态变化，如图</a:t>
            </a:r>
            <a:r>
              <a:rPr lang="en-US" altLang="zh-CN" dirty="0"/>
              <a:t>10.19</a:t>
            </a:r>
            <a:r>
              <a:rPr lang="zh-CN" altLang="zh-CN" dirty="0"/>
              <a:t>所示。下载完成后，可在项目工程所在路径的</a:t>
            </a:r>
            <a:r>
              <a:rPr lang="en-US" altLang="zh-CN" dirty="0"/>
              <a:t>D:\Qt\CH10\CH1006\build-myHTTP-Desktop_Qt_5_11_1_MinGW_32bit-Debug</a:t>
            </a:r>
            <a:r>
              <a:rPr lang="zh-CN" altLang="zh-CN" dirty="0"/>
              <a:t>下找到该文件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3481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996" y="2849034"/>
            <a:ext cx="5658240" cy="3404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64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1901" y="364532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获取本机网络信息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6904" y="1009403"/>
            <a:ext cx="9904021" cy="318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b="1" dirty="0"/>
              <a:t>其中，</a:t>
            </a:r>
            <a:endParaRPr lang="zh-CN" altLang="zh-CN" dirty="0"/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(a) </a:t>
            </a:r>
            <a:r>
              <a:rPr lang="en-US" altLang="zh-CN" b="1" dirty="0" err="1"/>
              <a:t>QList</a:t>
            </a:r>
            <a:r>
              <a:rPr lang="en-US" altLang="zh-CN" b="1" dirty="0"/>
              <a:t>&lt;</a:t>
            </a:r>
            <a:r>
              <a:rPr lang="en-US" altLang="zh-CN" b="1" dirty="0" err="1"/>
              <a:t>QNetworkInterface</a:t>
            </a:r>
            <a:r>
              <a:rPr lang="en-US" altLang="zh-CN" b="1" dirty="0"/>
              <a:t>&gt; list=</a:t>
            </a:r>
            <a:r>
              <a:rPr lang="en-US" altLang="zh-CN" b="1" dirty="0" err="1"/>
              <a:t>QNetworkInterface</a:t>
            </a:r>
            <a:r>
              <a:rPr lang="en-US" altLang="zh-CN" b="1" dirty="0"/>
              <a:t>::</a:t>
            </a:r>
            <a:r>
              <a:rPr lang="en-US" altLang="zh-CN" b="1" dirty="0" err="1"/>
              <a:t>allInterfaces</a:t>
            </a:r>
            <a:r>
              <a:rPr lang="en-US" altLang="zh-CN" b="1" dirty="0"/>
              <a:t>()</a:t>
            </a:r>
            <a:r>
              <a:rPr lang="zh-CN" altLang="zh-CN" b="1" dirty="0"/>
              <a:t>：</a:t>
            </a:r>
            <a:r>
              <a:rPr lang="en-US" altLang="zh-CN" dirty="0" err="1"/>
              <a:t>QNetwork</a:t>
            </a:r>
            <a:r>
              <a:rPr lang="en-US" altLang="zh-CN" dirty="0"/>
              <a:t> Interface </a:t>
            </a:r>
            <a:r>
              <a:rPr lang="zh-CN" altLang="zh-CN" dirty="0"/>
              <a:t>类提供了一个主机</a:t>
            </a:r>
            <a:r>
              <a:rPr lang="en-US" altLang="zh-CN" dirty="0"/>
              <a:t>IP</a:t>
            </a:r>
            <a:r>
              <a:rPr lang="zh-CN" altLang="zh-CN" dirty="0"/>
              <a:t>地址和网络接口的列表。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(b) interface.name()</a:t>
            </a:r>
            <a:r>
              <a:rPr lang="zh-CN" altLang="zh-CN" b="1" dirty="0"/>
              <a:t>：</a:t>
            </a:r>
            <a:r>
              <a:rPr lang="zh-CN" altLang="zh-CN" dirty="0"/>
              <a:t>获取网络接口的名称。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(c) </a:t>
            </a:r>
            <a:r>
              <a:rPr lang="en-US" altLang="zh-CN" b="1" dirty="0" err="1"/>
              <a:t>interface.hardwareAddress</a:t>
            </a:r>
            <a:r>
              <a:rPr lang="en-US" altLang="zh-CN" b="1" dirty="0"/>
              <a:t>()</a:t>
            </a:r>
            <a:r>
              <a:rPr lang="zh-CN" altLang="zh-CN" b="1" dirty="0"/>
              <a:t>：</a:t>
            </a:r>
            <a:r>
              <a:rPr lang="zh-CN" altLang="zh-CN" dirty="0"/>
              <a:t>获取网络接口的硬件地址。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(d) </a:t>
            </a:r>
            <a:r>
              <a:rPr lang="en-US" altLang="zh-CN" b="1" dirty="0" err="1"/>
              <a:t>interface.addressEntries</a:t>
            </a:r>
            <a:r>
              <a:rPr lang="en-US" altLang="zh-CN" b="1" dirty="0"/>
              <a:t>()</a:t>
            </a:r>
            <a:r>
              <a:rPr lang="zh-CN" altLang="zh-CN" b="1" dirty="0"/>
              <a:t>：</a:t>
            </a:r>
            <a:r>
              <a:rPr lang="zh-CN" altLang="zh-CN" dirty="0"/>
              <a:t>每个网络接口包括</a:t>
            </a:r>
            <a:r>
              <a:rPr lang="en-US" altLang="zh-CN" dirty="0"/>
              <a:t>0</a:t>
            </a:r>
            <a:r>
              <a:rPr lang="zh-CN" altLang="zh-CN" dirty="0"/>
              <a:t>个或多个</a:t>
            </a:r>
            <a:r>
              <a:rPr lang="en-US" altLang="zh-CN" dirty="0"/>
              <a:t>IP</a:t>
            </a:r>
            <a:r>
              <a:rPr lang="zh-CN" altLang="zh-CN" dirty="0"/>
              <a:t>地址，每个</a:t>
            </a:r>
            <a:r>
              <a:rPr lang="en-US" altLang="zh-CN" dirty="0"/>
              <a:t>IP</a:t>
            </a:r>
            <a:r>
              <a:rPr lang="zh-CN" altLang="zh-CN" dirty="0"/>
              <a:t>地址有选择性地与一个子网掩码和（或）一个广播地址相关联。</a:t>
            </a:r>
            <a:r>
              <a:rPr lang="en-US" altLang="zh-CN" dirty="0" err="1"/>
              <a:t>QNetworkAddressEntry</a:t>
            </a:r>
            <a:r>
              <a:rPr lang="zh-CN" altLang="zh-CN" dirty="0"/>
              <a:t>类存储了被网络接口支持的一个</a:t>
            </a:r>
            <a:r>
              <a:rPr lang="en-US" altLang="zh-CN" dirty="0"/>
              <a:t>IP</a:t>
            </a:r>
            <a:r>
              <a:rPr lang="zh-CN" altLang="zh-CN" dirty="0"/>
              <a:t>地址，同时还包括与之相关的子网掩码和广播地址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1645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5044</Words>
  <Application>Microsoft Office PowerPoint</Application>
  <PresentationFormat>自定义</PresentationFormat>
  <Paragraphs>816</Paragraphs>
  <Slides>80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2" baseType="lpstr"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kk</dc:creator>
  <cp:lastModifiedBy>SkyUser</cp:lastModifiedBy>
  <cp:revision>27</cp:revision>
  <dcterms:created xsi:type="dcterms:W3CDTF">2017-04-19T11:17:17Z</dcterms:created>
  <dcterms:modified xsi:type="dcterms:W3CDTF">2019-03-29T09:12:16Z</dcterms:modified>
</cp:coreProperties>
</file>