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81" r:id="rId2"/>
    <p:sldId id="284" r:id="rId3"/>
    <p:sldId id="283" r:id="rId4"/>
    <p:sldId id="285" r:id="rId5"/>
    <p:sldId id="286" r:id="rId6"/>
    <p:sldId id="287" r:id="rId7"/>
    <p:sldId id="288" r:id="rId8"/>
    <p:sldId id="289" r:id="rId9"/>
    <p:sldId id="290" r:id="rId10"/>
    <p:sldId id="291" r:id="rId11"/>
    <p:sldId id="293" r:id="rId12"/>
    <p:sldId id="292" r:id="rId13"/>
    <p:sldId id="295" r:id="rId14"/>
    <p:sldId id="294" r:id="rId15"/>
    <p:sldId id="296" r:id="rId16"/>
    <p:sldId id="298" r:id="rId17"/>
    <p:sldId id="297" r:id="rId18"/>
    <p:sldId id="299" r:id="rId19"/>
    <p:sldId id="300" r:id="rId20"/>
    <p:sldId id="301" r:id="rId21"/>
    <p:sldId id="302" r:id="rId22"/>
    <p:sldId id="303" r:id="rId23"/>
    <p:sldId id="304" r:id="rId24"/>
    <p:sldId id="305" r:id="rId25"/>
    <p:sldId id="306" r:id="rId26"/>
    <p:sldId id="308" r:id="rId27"/>
    <p:sldId id="307" r:id="rId28"/>
    <p:sldId id="311" r:id="rId29"/>
    <p:sldId id="312" r:id="rId30"/>
    <p:sldId id="309" r:id="rId31"/>
    <p:sldId id="310" r:id="rId32"/>
    <p:sldId id="313" r:id="rId33"/>
    <p:sldId id="314" r:id="rId34"/>
    <p:sldId id="315" r:id="rId35"/>
    <p:sldId id="316" r:id="rId36"/>
    <p:sldId id="317" r:id="rId37"/>
    <p:sldId id="319" r:id="rId38"/>
    <p:sldId id="320" r:id="rId39"/>
    <p:sldId id="318"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5" r:id="rId54"/>
    <p:sldId id="334" r:id="rId55"/>
    <p:sldId id="336" r:id="rId56"/>
    <p:sldId id="337" r:id="rId57"/>
    <p:sldId id="338" r:id="rId58"/>
    <p:sldId id="339" r:id="rId59"/>
  </p:sldIdLst>
  <p:sldSz cx="11880850" cy="7305675"/>
  <p:notesSz cx="6858000" cy="9144000"/>
  <p:defaultTextStyle>
    <a:defPPr>
      <a:defRPr lang="zh-CN"/>
    </a:defPPr>
    <a:lvl1pPr marL="0" algn="l" defTabSz="869114" rtl="0" eaLnBrk="1" latinLnBrk="0" hangingPunct="1">
      <a:defRPr sz="1700" kern="1200">
        <a:solidFill>
          <a:schemeClr val="tx1"/>
        </a:solidFill>
        <a:latin typeface="+mn-lt"/>
        <a:ea typeface="+mn-ea"/>
        <a:cs typeface="+mn-cs"/>
      </a:defRPr>
    </a:lvl1pPr>
    <a:lvl2pPr marL="434557" algn="l" defTabSz="869114" rtl="0" eaLnBrk="1" latinLnBrk="0" hangingPunct="1">
      <a:defRPr sz="1700" kern="1200">
        <a:solidFill>
          <a:schemeClr val="tx1"/>
        </a:solidFill>
        <a:latin typeface="+mn-lt"/>
        <a:ea typeface="+mn-ea"/>
        <a:cs typeface="+mn-cs"/>
      </a:defRPr>
    </a:lvl2pPr>
    <a:lvl3pPr marL="869114" algn="l" defTabSz="869114" rtl="0" eaLnBrk="1" latinLnBrk="0" hangingPunct="1">
      <a:defRPr sz="1700" kern="1200">
        <a:solidFill>
          <a:schemeClr val="tx1"/>
        </a:solidFill>
        <a:latin typeface="+mn-lt"/>
        <a:ea typeface="+mn-ea"/>
        <a:cs typeface="+mn-cs"/>
      </a:defRPr>
    </a:lvl3pPr>
    <a:lvl4pPr marL="1303672" algn="l" defTabSz="869114" rtl="0" eaLnBrk="1" latinLnBrk="0" hangingPunct="1">
      <a:defRPr sz="1700" kern="1200">
        <a:solidFill>
          <a:schemeClr val="tx1"/>
        </a:solidFill>
        <a:latin typeface="+mn-lt"/>
        <a:ea typeface="+mn-ea"/>
        <a:cs typeface="+mn-cs"/>
      </a:defRPr>
    </a:lvl4pPr>
    <a:lvl5pPr marL="1738229" algn="l" defTabSz="869114" rtl="0" eaLnBrk="1" latinLnBrk="0" hangingPunct="1">
      <a:defRPr sz="1700" kern="1200">
        <a:solidFill>
          <a:schemeClr val="tx1"/>
        </a:solidFill>
        <a:latin typeface="+mn-lt"/>
        <a:ea typeface="+mn-ea"/>
        <a:cs typeface="+mn-cs"/>
      </a:defRPr>
    </a:lvl5pPr>
    <a:lvl6pPr marL="2172786" algn="l" defTabSz="869114" rtl="0" eaLnBrk="1" latinLnBrk="0" hangingPunct="1">
      <a:defRPr sz="1700" kern="1200">
        <a:solidFill>
          <a:schemeClr val="tx1"/>
        </a:solidFill>
        <a:latin typeface="+mn-lt"/>
        <a:ea typeface="+mn-ea"/>
        <a:cs typeface="+mn-cs"/>
      </a:defRPr>
    </a:lvl6pPr>
    <a:lvl7pPr marL="2607343" algn="l" defTabSz="869114" rtl="0" eaLnBrk="1" latinLnBrk="0" hangingPunct="1">
      <a:defRPr sz="1700" kern="1200">
        <a:solidFill>
          <a:schemeClr val="tx1"/>
        </a:solidFill>
        <a:latin typeface="+mn-lt"/>
        <a:ea typeface="+mn-ea"/>
        <a:cs typeface="+mn-cs"/>
      </a:defRPr>
    </a:lvl7pPr>
    <a:lvl8pPr marL="3041900" algn="l" defTabSz="869114" rtl="0" eaLnBrk="1" latinLnBrk="0" hangingPunct="1">
      <a:defRPr sz="1700" kern="1200">
        <a:solidFill>
          <a:schemeClr val="tx1"/>
        </a:solidFill>
        <a:latin typeface="+mn-lt"/>
        <a:ea typeface="+mn-ea"/>
        <a:cs typeface="+mn-cs"/>
      </a:defRPr>
    </a:lvl8pPr>
    <a:lvl9pPr marL="3476457" algn="l" defTabSz="869114"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EED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1752" y="-642"/>
      </p:cViewPr>
      <p:guideLst>
        <p:guide orient="horz" pos="2301"/>
        <p:guide pos="374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34402-7483-45FA-A654-A949EF902A3C}" type="datetimeFigureOut">
              <a:rPr lang="zh-CN" altLang="en-US" smtClean="0"/>
              <a:t>2019/3/13 Wednesday</a:t>
            </a:fld>
            <a:endParaRPr lang="zh-CN" altLang="en-US"/>
          </a:p>
        </p:txBody>
      </p:sp>
      <p:sp>
        <p:nvSpPr>
          <p:cNvPr id="4" name="幻灯片图像占位符 3"/>
          <p:cNvSpPr>
            <a:spLocks noGrp="1" noRot="1" noChangeAspect="1"/>
          </p:cNvSpPr>
          <p:nvPr>
            <p:ph type="sldImg" idx="2"/>
          </p:nvPr>
        </p:nvSpPr>
        <p:spPr>
          <a:xfrm>
            <a:off x="641350" y="685800"/>
            <a:ext cx="55753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61F3F-6A73-4B4F-8698-761923298D68}" type="slidenum">
              <a:rPr lang="zh-CN" altLang="en-US" smtClean="0"/>
              <a:t>‹#›</a:t>
            </a:fld>
            <a:endParaRPr lang="zh-CN" altLang="en-US"/>
          </a:p>
        </p:txBody>
      </p:sp>
    </p:spTree>
    <p:extLst>
      <p:ext uri="{BB962C8B-B14F-4D97-AF65-F5344CB8AC3E}">
        <p14:creationId xmlns:p14="http://schemas.microsoft.com/office/powerpoint/2010/main" val="396148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485107" y="1195629"/>
            <a:ext cx="8910638" cy="2543457"/>
          </a:xfrm>
        </p:spPr>
        <p:txBody>
          <a:bodyPr anchor="b"/>
          <a:lstStyle>
            <a:lvl1pPr algn="ctr">
              <a:defRPr sz="57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485107" y="3837171"/>
            <a:ext cx="8910638" cy="1763847"/>
          </a:xfrm>
        </p:spPr>
        <p:txBody>
          <a:bodyPr/>
          <a:lstStyle>
            <a:lvl1pPr marL="0" indent="0" algn="ctr">
              <a:buNone/>
              <a:defRPr sz="2300"/>
            </a:lvl1pPr>
            <a:lvl2pPr marL="434557" indent="0" algn="ctr">
              <a:buNone/>
              <a:defRPr sz="1900"/>
            </a:lvl2pPr>
            <a:lvl3pPr marL="869114" indent="0" algn="ctr">
              <a:buNone/>
              <a:defRPr sz="1700"/>
            </a:lvl3pPr>
            <a:lvl4pPr marL="1303672" indent="0" algn="ctr">
              <a:buNone/>
              <a:defRPr sz="1500"/>
            </a:lvl4pPr>
            <a:lvl5pPr marL="1738229" indent="0" algn="ctr">
              <a:buNone/>
              <a:defRPr sz="1500"/>
            </a:lvl5pPr>
            <a:lvl6pPr marL="2172786" indent="0" algn="ctr">
              <a:buNone/>
              <a:defRPr sz="1500"/>
            </a:lvl6pPr>
            <a:lvl7pPr marL="2607343" indent="0" algn="ctr">
              <a:buNone/>
              <a:defRPr sz="1500"/>
            </a:lvl7pPr>
            <a:lvl8pPr marL="3041900" indent="0" algn="ctr">
              <a:buNone/>
              <a:defRPr sz="1500"/>
            </a:lvl8pPr>
            <a:lvl9pPr marL="3476457" indent="0" algn="ctr">
              <a:buNone/>
              <a:defRPr sz="15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2019/3/13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8464247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2019/3/13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50930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2235" y="388961"/>
            <a:ext cx="2561808" cy="619122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6810" y="388961"/>
            <a:ext cx="7536914" cy="619122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2019/3/13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02431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2019/3/13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5622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10621" y="1821347"/>
            <a:ext cx="10247233" cy="3038958"/>
          </a:xfrm>
        </p:spPr>
        <p:txBody>
          <a:bodyPr anchor="b"/>
          <a:lstStyle>
            <a:lvl1pPr>
              <a:defRPr sz="57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621" y="4889054"/>
            <a:ext cx="10247233" cy="1598116"/>
          </a:xfrm>
        </p:spPr>
        <p:txBody>
          <a:bodyPr/>
          <a:lstStyle>
            <a:lvl1pPr marL="0" indent="0">
              <a:buNone/>
              <a:defRPr sz="2300">
                <a:solidFill>
                  <a:schemeClr val="tx1">
                    <a:tint val="75000"/>
                  </a:schemeClr>
                </a:solidFill>
              </a:defRPr>
            </a:lvl1pPr>
            <a:lvl2pPr marL="434557" indent="0">
              <a:buNone/>
              <a:defRPr sz="1900">
                <a:solidFill>
                  <a:schemeClr val="tx1">
                    <a:tint val="75000"/>
                  </a:schemeClr>
                </a:solidFill>
              </a:defRPr>
            </a:lvl2pPr>
            <a:lvl3pPr marL="869114" indent="0">
              <a:buNone/>
              <a:defRPr sz="1700">
                <a:solidFill>
                  <a:schemeClr val="tx1">
                    <a:tint val="75000"/>
                  </a:schemeClr>
                </a:solidFill>
              </a:defRPr>
            </a:lvl3pPr>
            <a:lvl4pPr marL="1303672" indent="0">
              <a:buNone/>
              <a:defRPr sz="1500">
                <a:solidFill>
                  <a:schemeClr val="tx1">
                    <a:tint val="75000"/>
                  </a:schemeClr>
                </a:solidFill>
              </a:defRPr>
            </a:lvl4pPr>
            <a:lvl5pPr marL="1738229" indent="0">
              <a:buNone/>
              <a:defRPr sz="1500">
                <a:solidFill>
                  <a:schemeClr val="tx1">
                    <a:tint val="75000"/>
                  </a:schemeClr>
                </a:solidFill>
              </a:defRPr>
            </a:lvl5pPr>
            <a:lvl6pPr marL="2172786" indent="0">
              <a:buNone/>
              <a:defRPr sz="1500">
                <a:solidFill>
                  <a:schemeClr val="tx1">
                    <a:tint val="75000"/>
                  </a:schemeClr>
                </a:solidFill>
              </a:defRPr>
            </a:lvl6pPr>
            <a:lvl7pPr marL="2607343" indent="0">
              <a:buNone/>
              <a:defRPr sz="1500">
                <a:solidFill>
                  <a:schemeClr val="tx1">
                    <a:tint val="75000"/>
                  </a:schemeClr>
                </a:solidFill>
              </a:defRPr>
            </a:lvl7pPr>
            <a:lvl8pPr marL="3041900" indent="0">
              <a:buNone/>
              <a:defRPr sz="1500">
                <a:solidFill>
                  <a:schemeClr val="tx1">
                    <a:tint val="75000"/>
                  </a:schemeClr>
                </a:solidFill>
              </a:defRPr>
            </a:lvl8pPr>
            <a:lvl9pPr marL="3476457" indent="0">
              <a:buNone/>
              <a:defRPr sz="15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2019/3/13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301122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16808" y="1944798"/>
            <a:ext cx="5049362" cy="46353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014680" y="1944798"/>
            <a:ext cx="5049362" cy="46353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2019/3/13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35129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18356" y="388960"/>
            <a:ext cx="10247233" cy="141209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8358" y="1790906"/>
            <a:ext cx="5026156" cy="877695"/>
          </a:xfrm>
        </p:spPr>
        <p:txBody>
          <a:bodyPr anchor="b"/>
          <a:lstStyle>
            <a:lvl1pPr marL="0" indent="0">
              <a:buNone/>
              <a:defRPr sz="2300" b="1"/>
            </a:lvl1pPr>
            <a:lvl2pPr marL="434557" indent="0">
              <a:buNone/>
              <a:defRPr sz="1900" b="1"/>
            </a:lvl2pPr>
            <a:lvl3pPr marL="869114" indent="0">
              <a:buNone/>
              <a:defRPr sz="1700" b="1"/>
            </a:lvl3pPr>
            <a:lvl4pPr marL="1303672" indent="0">
              <a:buNone/>
              <a:defRPr sz="1500" b="1"/>
            </a:lvl4pPr>
            <a:lvl5pPr marL="1738229" indent="0">
              <a:buNone/>
              <a:defRPr sz="1500" b="1"/>
            </a:lvl5pPr>
            <a:lvl6pPr marL="2172786" indent="0">
              <a:buNone/>
              <a:defRPr sz="1500" b="1"/>
            </a:lvl6pPr>
            <a:lvl7pPr marL="2607343" indent="0">
              <a:buNone/>
              <a:defRPr sz="1500" b="1"/>
            </a:lvl7pPr>
            <a:lvl8pPr marL="3041900" indent="0">
              <a:buNone/>
              <a:defRPr sz="1500" b="1"/>
            </a:lvl8pPr>
            <a:lvl9pPr marL="3476457" indent="0">
              <a:buNone/>
              <a:defRPr sz="1500" b="1"/>
            </a:lvl9pPr>
          </a:lstStyle>
          <a:p>
            <a:pPr lvl="0"/>
            <a:r>
              <a:rPr lang="zh-CN" altLang="en-US" smtClean="0"/>
              <a:t>编辑母版文本样式</a:t>
            </a:r>
          </a:p>
        </p:txBody>
      </p:sp>
      <p:sp>
        <p:nvSpPr>
          <p:cNvPr id="4" name="Content Placeholder 3"/>
          <p:cNvSpPr>
            <a:spLocks noGrp="1"/>
          </p:cNvSpPr>
          <p:nvPr>
            <p:ph sz="half" idx="2"/>
          </p:nvPr>
        </p:nvSpPr>
        <p:spPr>
          <a:xfrm>
            <a:off x="818358" y="2668601"/>
            <a:ext cx="5026156" cy="392511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014682" y="1790906"/>
            <a:ext cx="5050909" cy="877695"/>
          </a:xfrm>
        </p:spPr>
        <p:txBody>
          <a:bodyPr anchor="b"/>
          <a:lstStyle>
            <a:lvl1pPr marL="0" indent="0">
              <a:buNone/>
              <a:defRPr sz="2300" b="1"/>
            </a:lvl1pPr>
            <a:lvl2pPr marL="434557" indent="0">
              <a:buNone/>
              <a:defRPr sz="1900" b="1"/>
            </a:lvl2pPr>
            <a:lvl3pPr marL="869114" indent="0">
              <a:buNone/>
              <a:defRPr sz="1700" b="1"/>
            </a:lvl3pPr>
            <a:lvl4pPr marL="1303672" indent="0">
              <a:buNone/>
              <a:defRPr sz="1500" b="1"/>
            </a:lvl4pPr>
            <a:lvl5pPr marL="1738229" indent="0">
              <a:buNone/>
              <a:defRPr sz="1500" b="1"/>
            </a:lvl5pPr>
            <a:lvl6pPr marL="2172786" indent="0">
              <a:buNone/>
              <a:defRPr sz="1500" b="1"/>
            </a:lvl6pPr>
            <a:lvl7pPr marL="2607343" indent="0">
              <a:buNone/>
              <a:defRPr sz="1500" b="1"/>
            </a:lvl7pPr>
            <a:lvl8pPr marL="3041900" indent="0">
              <a:buNone/>
              <a:defRPr sz="1500" b="1"/>
            </a:lvl8pPr>
            <a:lvl9pPr marL="3476457" indent="0">
              <a:buNone/>
              <a:defRPr sz="1500" b="1"/>
            </a:lvl9pPr>
          </a:lstStyle>
          <a:p>
            <a:pPr lvl="0"/>
            <a:r>
              <a:rPr lang="zh-CN" altLang="en-US" smtClean="0"/>
              <a:t>编辑母版文本样式</a:t>
            </a:r>
          </a:p>
        </p:txBody>
      </p:sp>
      <p:sp>
        <p:nvSpPr>
          <p:cNvPr id="6" name="Content Placeholder 5"/>
          <p:cNvSpPr>
            <a:spLocks noGrp="1"/>
          </p:cNvSpPr>
          <p:nvPr>
            <p:ph sz="quarter" idx="4"/>
          </p:nvPr>
        </p:nvSpPr>
        <p:spPr>
          <a:xfrm>
            <a:off x="6014682" y="2668601"/>
            <a:ext cx="5050909" cy="392511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C1EA7DF-616D-4807-B0A1-86BDC4DF6A41}" type="datetimeFigureOut">
              <a:rPr lang="zh-CN" altLang="en-US" smtClean="0"/>
              <a:t>2019/3/13 Wednesday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74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C1EA7DF-616D-4807-B0A1-86BDC4DF6A41}" type="datetimeFigureOut">
              <a:rPr lang="zh-CN" altLang="en-US" smtClean="0"/>
              <a:t>2019/3/13 Wednesday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A0C3213-98A9-4E0F-99D5-C6FB5FA393A0}" type="slidenum">
              <a:rPr lang="zh-CN" altLang="en-US" smtClean="0"/>
              <a:t>‹#›</a:t>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370222" y="-490410"/>
            <a:ext cx="1235325" cy="1327705"/>
          </a:xfrm>
          <a:prstGeom prst="rect">
            <a:avLst/>
          </a:prstGeom>
        </p:spPr>
      </p:pic>
      <p:cxnSp>
        <p:nvCxnSpPr>
          <p:cNvPr id="10" name="直接连接符 9"/>
          <p:cNvCxnSpPr>
            <a:stCxn id="6" idx="2"/>
          </p:cNvCxnSpPr>
          <p:nvPr userDrawn="1"/>
        </p:nvCxnSpPr>
        <p:spPr>
          <a:xfrm>
            <a:off x="247440" y="837295"/>
            <a:ext cx="11449755" cy="0"/>
          </a:xfrm>
          <a:prstGeom prst="line">
            <a:avLst/>
          </a:prstGeom>
          <a:ln w="19050">
            <a:solidFill>
              <a:schemeClr val="accent4">
                <a:lumMod val="50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84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矩形 7"/>
          <p:cNvSpPr/>
          <p:nvPr userDrawn="1"/>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10083433" y="-472148"/>
            <a:ext cx="2755726" cy="2337279"/>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67195" y="4465218"/>
            <a:ext cx="6257029" cy="3044592"/>
          </a:xfrm>
          <a:prstGeom prst="rect">
            <a:avLst/>
          </a:prstGeom>
          <a:ln>
            <a:solidFill>
              <a:srgbClr val="DDDDDD"/>
            </a:solidFill>
          </a:ln>
        </p:spPr>
      </p:pic>
    </p:spTree>
    <p:extLst>
      <p:ext uri="{BB962C8B-B14F-4D97-AF65-F5344CB8AC3E}">
        <p14:creationId xmlns:p14="http://schemas.microsoft.com/office/powerpoint/2010/main" val="10882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356" y="487045"/>
            <a:ext cx="3831884" cy="1704658"/>
          </a:xfrm>
        </p:spPr>
        <p:txBody>
          <a:bodyPr anchor="b"/>
          <a:lstStyle>
            <a:lvl1pPr>
              <a:defRPr sz="3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50910" y="1051884"/>
            <a:ext cx="6014680" cy="519176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18356" y="2191703"/>
            <a:ext cx="3831884" cy="4060400"/>
          </a:xfrm>
        </p:spPr>
        <p:txBody>
          <a:bodyPr/>
          <a:lstStyle>
            <a:lvl1pPr marL="0" indent="0">
              <a:buNone/>
              <a:defRPr sz="1500"/>
            </a:lvl1pPr>
            <a:lvl2pPr marL="434557" indent="0">
              <a:buNone/>
              <a:defRPr sz="1300"/>
            </a:lvl2pPr>
            <a:lvl3pPr marL="869114" indent="0">
              <a:buNone/>
              <a:defRPr sz="1100"/>
            </a:lvl3pPr>
            <a:lvl4pPr marL="1303672" indent="0">
              <a:buNone/>
              <a:defRPr sz="1000"/>
            </a:lvl4pPr>
            <a:lvl5pPr marL="1738229" indent="0">
              <a:buNone/>
              <a:defRPr sz="1000"/>
            </a:lvl5pPr>
            <a:lvl6pPr marL="2172786" indent="0">
              <a:buNone/>
              <a:defRPr sz="1000"/>
            </a:lvl6pPr>
            <a:lvl7pPr marL="2607343" indent="0">
              <a:buNone/>
              <a:defRPr sz="1000"/>
            </a:lvl7pPr>
            <a:lvl8pPr marL="3041900" indent="0">
              <a:buNone/>
              <a:defRPr sz="1000"/>
            </a:lvl8pPr>
            <a:lvl9pPr marL="3476457"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2019/3/13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42198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356" y="487045"/>
            <a:ext cx="3831884" cy="1704658"/>
          </a:xfrm>
        </p:spPr>
        <p:txBody>
          <a:bodyPr anchor="b"/>
          <a:lstStyle>
            <a:lvl1pPr>
              <a:defRPr sz="30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050910" y="1051884"/>
            <a:ext cx="6014680" cy="5191765"/>
          </a:xfrm>
        </p:spPr>
        <p:txBody>
          <a:bodyPr anchor="t"/>
          <a:lstStyle>
            <a:lvl1pPr marL="0" indent="0">
              <a:buNone/>
              <a:defRPr sz="3000"/>
            </a:lvl1pPr>
            <a:lvl2pPr marL="434557" indent="0">
              <a:buNone/>
              <a:defRPr sz="2700"/>
            </a:lvl2pPr>
            <a:lvl3pPr marL="869114" indent="0">
              <a:buNone/>
              <a:defRPr sz="2300"/>
            </a:lvl3pPr>
            <a:lvl4pPr marL="1303672" indent="0">
              <a:buNone/>
              <a:defRPr sz="1900"/>
            </a:lvl4pPr>
            <a:lvl5pPr marL="1738229" indent="0">
              <a:buNone/>
              <a:defRPr sz="1900"/>
            </a:lvl5pPr>
            <a:lvl6pPr marL="2172786" indent="0">
              <a:buNone/>
              <a:defRPr sz="1900"/>
            </a:lvl6pPr>
            <a:lvl7pPr marL="2607343" indent="0">
              <a:buNone/>
              <a:defRPr sz="1900"/>
            </a:lvl7pPr>
            <a:lvl8pPr marL="3041900" indent="0">
              <a:buNone/>
              <a:defRPr sz="1900"/>
            </a:lvl8pPr>
            <a:lvl9pPr marL="3476457" indent="0">
              <a:buNone/>
              <a:defRPr sz="19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18356" y="2191703"/>
            <a:ext cx="3831884" cy="4060400"/>
          </a:xfrm>
        </p:spPr>
        <p:txBody>
          <a:bodyPr/>
          <a:lstStyle>
            <a:lvl1pPr marL="0" indent="0">
              <a:buNone/>
              <a:defRPr sz="1500"/>
            </a:lvl1pPr>
            <a:lvl2pPr marL="434557" indent="0">
              <a:buNone/>
              <a:defRPr sz="1300"/>
            </a:lvl2pPr>
            <a:lvl3pPr marL="869114" indent="0">
              <a:buNone/>
              <a:defRPr sz="1100"/>
            </a:lvl3pPr>
            <a:lvl4pPr marL="1303672" indent="0">
              <a:buNone/>
              <a:defRPr sz="1000"/>
            </a:lvl4pPr>
            <a:lvl5pPr marL="1738229" indent="0">
              <a:buNone/>
              <a:defRPr sz="1000"/>
            </a:lvl5pPr>
            <a:lvl6pPr marL="2172786" indent="0">
              <a:buNone/>
              <a:defRPr sz="1000"/>
            </a:lvl6pPr>
            <a:lvl7pPr marL="2607343" indent="0">
              <a:buNone/>
              <a:defRPr sz="1000"/>
            </a:lvl7pPr>
            <a:lvl8pPr marL="3041900" indent="0">
              <a:buNone/>
              <a:defRPr sz="1000"/>
            </a:lvl8pPr>
            <a:lvl9pPr marL="3476457"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2019/3/13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94356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DCC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6809" y="388960"/>
            <a:ext cx="10247233" cy="1412092"/>
          </a:xfrm>
          <a:prstGeom prst="rect">
            <a:avLst/>
          </a:prstGeom>
        </p:spPr>
        <p:txBody>
          <a:bodyPr vert="horz" lIns="115882" tIns="57941" rIns="115882" bIns="5794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6809" y="1944798"/>
            <a:ext cx="10247233" cy="4635384"/>
          </a:xfrm>
          <a:prstGeom prst="rect">
            <a:avLst/>
          </a:prstGeom>
        </p:spPr>
        <p:txBody>
          <a:bodyPr vert="horz" lIns="115882" tIns="57941" rIns="115882" bIns="57941"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16808" y="6771279"/>
            <a:ext cx="2673192" cy="388960"/>
          </a:xfrm>
          <a:prstGeom prst="rect">
            <a:avLst/>
          </a:prstGeom>
        </p:spPr>
        <p:txBody>
          <a:bodyPr vert="horz" lIns="115882" tIns="57941" rIns="115882" bIns="57941" rtlCol="0" anchor="ctr"/>
          <a:lstStyle>
            <a:lvl1pPr algn="l">
              <a:defRPr sz="1100">
                <a:solidFill>
                  <a:schemeClr val="tx1">
                    <a:tint val="75000"/>
                  </a:schemeClr>
                </a:solidFill>
              </a:defRPr>
            </a:lvl1pPr>
          </a:lstStyle>
          <a:p>
            <a:fld id="{9C1EA7DF-616D-4807-B0A1-86BDC4DF6A41}" type="datetimeFigureOut">
              <a:rPr lang="zh-CN" altLang="en-US" smtClean="0"/>
              <a:t>2019/3/13 Wednesday</a:t>
            </a:fld>
            <a:endParaRPr lang="zh-CN" altLang="en-US"/>
          </a:p>
        </p:txBody>
      </p:sp>
      <p:sp>
        <p:nvSpPr>
          <p:cNvPr id="5" name="Footer Placeholder 4"/>
          <p:cNvSpPr>
            <a:spLocks noGrp="1"/>
          </p:cNvSpPr>
          <p:nvPr>
            <p:ph type="ftr" sz="quarter" idx="3"/>
          </p:nvPr>
        </p:nvSpPr>
        <p:spPr>
          <a:xfrm>
            <a:off x="3935532" y="6771279"/>
            <a:ext cx="4009787" cy="388960"/>
          </a:xfrm>
          <a:prstGeom prst="rect">
            <a:avLst/>
          </a:prstGeom>
        </p:spPr>
        <p:txBody>
          <a:bodyPr vert="horz" lIns="115882" tIns="57941" rIns="115882" bIns="57941" rtlCol="0" anchor="ctr"/>
          <a:lstStyle>
            <a:lvl1pPr algn="ctr">
              <a:defRPr sz="11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390850" y="6771279"/>
            <a:ext cx="2673192" cy="388960"/>
          </a:xfrm>
          <a:prstGeom prst="rect">
            <a:avLst/>
          </a:prstGeom>
        </p:spPr>
        <p:txBody>
          <a:bodyPr vert="horz" lIns="115882" tIns="57941" rIns="115882" bIns="57941" rtlCol="0" anchor="ctr"/>
          <a:lstStyle>
            <a:lvl1pPr algn="r">
              <a:defRPr sz="1100">
                <a:solidFill>
                  <a:schemeClr val="tx1">
                    <a:tint val="75000"/>
                  </a:schemeClr>
                </a:solidFill>
              </a:defRPr>
            </a:lvl1p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491098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869114"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17279" indent="-217279" algn="l" defTabSz="869114" rtl="0" eaLnBrk="1" latinLnBrk="0" hangingPunct="1">
        <a:lnSpc>
          <a:spcPct val="90000"/>
        </a:lnSpc>
        <a:spcBef>
          <a:spcPts val="950"/>
        </a:spcBef>
        <a:buFont typeface="Arial" panose="020B0604020202020204" pitchFamily="34" charset="0"/>
        <a:buChar char="•"/>
        <a:defRPr sz="2700" kern="1200">
          <a:solidFill>
            <a:schemeClr val="tx1"/>
          </a:solidFill>
          <a:latin typeface="+mn-lt"/>
          <a:ea typeface="+mn-ea"/>
          <a:cs typeface="+mn-cs"/>
        </a:defRPr>
      </a:lvl1pPr>
      <a:lvl2pPr marL="651836" indent="-217279" algn="l" defTabSz="869114" rtl="0" eaLnBrk="1" latinLnBrk="0" hangingPunct="1">
        <a:lnSpc>
          <a:spcPct val="90000"/>
        </a:lnSpc>
        <a:spcBef>
          <a:spcPts val="475"/>
        </a:spcBef>
        <a:buFont typeface="Arial" panose="020B0604020202020204" pitchFamily="34" charset="0"/>
        <a:buChar char="•"/>
        <a:defRPr sz="2300" kern="1200">
          <a:solidFill>
            <a:schemeClr val="tx1"/>
          </a:solidFill>
          <a:latin typeface="+mn-lt"/>
          <a:ea typeface="+mn-ea"/>
          <a:cs typeface="+mn-cs"/>
        </a:defRPr>
      </a:lvl2pPr>
      <a:lvl3pPr marL="1086393" indent="-217279" algn="l" defTabSz="869114"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950"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4pPr>
      <a:lvl5pPr marL="1955507"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5pPr>
      <a:lvl6pPr marL="2390064"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6pPr>
      <a:lvl7pPr marL="2824622"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7pPr>
      <a:lvl8pPr marL="3259179"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8pPr>
      <a:lvl9pPr marL="3693736"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869114" rtl="0" eaLnBrk="1" latinLnBrk="0" hangingPunct="1">
        <a:defRPr sz="1700" kern="1200">
          <a:solidFill>
            <a:schemeClr val="tx1"/>
          </a:solidFill>
          <a:latin typeface="+mn-lt"/>
          <a:ea typeface="+mn-ea"/>
          <a:cs typeface="+mn-cs"/>
        </a:defRPr>
      </a:lvl1pPr>
      <a:lvl2pPr marL="434557" algn="l" defTabSz="869114" rtl="0" eaLnBrk="1" latinLnBrk="0" hangingPunct="1">
        <a:defRPr sz="1700" kern="1200">
          <a:solidFill>
            <a:schemeClr val="tx1"/>
          </a:solidFill>
          <a:latin typeface="+mn-lt"/>
          <a:ea typeface="+mn-ea"/>
          <a:cs typeface="+mn-cs"/>
        </a:defRPr>
      </a:lvl2pPr>
      <a:lvl3pPr marL="869114" algn="l" defTabSz="869114" rtl="0" eaLnBrk="1" latinLnBrk="0" hangingPunct="1">
        <a:defRPr sz="1700" kern="1200">
          <a:solidFill>
            <a:schemeClr val="tx1"/>
          </a:solidFill>
          <a:latin typeface="+mn-lt"/>
          <a:ea typeface="+mn-ea"/>
          <a:cs typeface="+mn-cs"/>
        </a:defRPr>
      </a:lvl3pPr>
      <a:lvl4pPr marL="1303672" algn="l" defTabSz="869114" rtl="0" eaLnBrk="1" latinLnBrk="0" hangingPunct="1">
        <a:defRPr sz="1700" kern="1200">
          <a:solidFill>
            <a:schemeClr val="tx1"/>
          </a:solidFill>
          <a:latin typeface="+mn-lt"/>
          <a:ea typeface="+mn-ea"/>
          <a:cs typeface="+mn-cs"/>
        </a:defRPr>
      </a:lvl4pPr>
      <a:lvl5pPr marL="1738229" algn="l" defTabSz="869114" rtl="0" eaLnBrk="1" latinLnBrk="0" hangingPunct="1">
        <a:defRPr sz="1700" kern="1200">
          <a:solidFill>
            <a:schemeClr val="tx1"/>
          </a:solidFill>
          <a:latin typeface="+mn-lt"/>
          <a:ea typeface="+mn-ea"/>
          <a:cs typeface="+mn-cs"/>
        </a:defRPr>
      </a:lvl5pPr>
      <a:lvl6pPr marL="2172786" algn="l" defTabSz="869114" rtl="0" eaLnBrk="1" latinLnBrk="0" hangingPunct="1">
        <a:defRPr sz="1700" kern="1200">
          <a:solidFill>
            <a:schemeClr val="tx1"/>
          </a:solidFill>
          <a:latin typeface="+mn-lt"/>
          <a:ea typeface="+mn-ea"/>
          <a:cs typeface="+mn-cs"/>
        </a:defRPr>
      </a:lvl6pPr>
      <a:lvl7pPr marL="2607343" algn="l" defTabSz="869114" rtl="0" eaLnBrk="1" latinLnBrk="0" hangingPunct="1">
        <a:defRPr sz="1700" kern="1200">
          <a:solidFill>
            <a:schemeClr val="tx1"/>
          </a:solidFill>
          <a:latin typeface="+mn-lt"/>
          <a:ea typeface="+mn-ea"/>
          <a:cs typeface="+mn-cs"/>
        </a:defRPr>
      </a:lvl7pPr>
      <a:lvl8pPr marL="3041900" algn="l" defTabSz="869114" rtl="0" eaLnBrk="1" latinLnBrk="0" hangingPunct="1">
        <a:defRPr sz="1700" kern="1200">
          <a:solidFill>
            <a:schemeClr val="tx1"/>
          </a:solidFill>
          <a:latin typeface="+mn-lt"/>
          <a:ea typeface="+mn-ea"/>
          <a:cs typeface="+mn-cs"/>
        </a:defRPr>
      </a:lvl8pPr>
      <a:lvl9pPr marL="3476457" algn="l" defTabSz="8691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hyperlink" Target="&#20363;&#65288;CH1205&#65289;-2.txt" TargetMode="External"/><Relationship Id="rId2" Type="http://schemas.openxmlformats.org/officeDocument/2006/relationships/hyperlink" Target="&#20363;&#65288;CH1205&#65289;-1.txt"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5710" y="1330037"/>
            <a:ext cx="5617028"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12</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多线程</a:t>
            </a:r>
          </a:p>
        </p:txBody>
      </p:sp>
      <p:sp>
        <p:nvSpPr>
          <p:cNvPr id="3" name="TextBox 2"/>
          <p:cNvSpPr txBox="1"/>
          <p:nvPr/>
        </p:nvSpPr>
        <p:spPr>
          <a:xfrm>
            <a:off x="5522026" y="3111333"/>
            <a:ext cx="4797631" cy="646331"/>
          </a:xfrm>
          <a:prstGeom prst="rect">
            <a:avLst/>
          </a:prstGeom>
          <a:noFill/>
        </p:spPr>
        <p:txBody>
          <a:bodyPr wrap="square" rtlCol="0">
            <a:spAutoFit/>
          </a:bodyPr>
          <a:lstStyle/>
          <a:p>
            <a:r>
              <a:rPr lang="en-US" altLang="zh-CN" sz="3600" b="1" dirty="0" smtClean="0"/>
              <a:t>——</a:t>
            </a:r>
            <a:r>
              <a:rPr lang="zh-CN" altLang="zh-CN" sz="3600" b="1" dirty="0"/>
              <a:t>多线程及简单实例</a:t>
            </a:r>
          </a:p>
        </p:txBody>
      </p:sp>
    </p:spTree>
    <p:extLst>
      <p:ext uri="{BB962C8B-B14F-4D97-AF65-F5344CB8AC3E}">
        <p14:creationId xmlns:p14="http://schemas.microsoft.com/office/powerpoint/2010/main" val="48963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59702" cy="461665"/>
          </a:xfrm>
          <a:prstGeom prst="rect">
            <a:avLst/>
          </a:prstGeom>
        </p:spPr>
        <p:txBody>
          <a:bodyPr wrap="none">
            <a:spAutoFit/>
          </a:bodyPr>
          <a:lstStyle/>
          <a:p>
            <a:r>
              <a:rPr lang="zh-CN" altLang="zh-CN" sz="2400" b="1" dirty="0"/>
              <a:t>多线程及简单实例</a:t>
            </a:r>
          </a:p>
        </p:txBody>
      </p:sp>
      <p:sp>
        <p:nvSpPr>
          <p:cNvPr id="3" name="TextBox 2"/>
          <p:cNvSpPr txBox="1"/>
          <p:nvPr/>
        </p:nvSpPr>
        <p:spPr>
          <a:xfrm>
            <a:off x="831273" y="961901"/>
            <a:ext cx="10200904" cy="923330"/>
          </a:xfrm>
          <a:prstGeom prst="rect">
            <a:avLst/>
          </a:prstGeom>
          <a:noFill/>
        </p:spPr>
        <p:txBody>
          <a:bodyPr wrap="square" rtlCol="0">
            <a:spAutoFit/>
          </a:bodyPr>
          <a:lstStyle/>
          <a:p>
            <a:pPr indent="450850"/>
            <a:r>
              <a:rPr lang="zh-CN" altLang="zh-CN" sz="1800" dirty="0"/>
              <a:t>（</a:t>
            </a:r>
            <a:r>
              <a:rPr lang="en-US" altLang="zh-CN" sz="1800" dirty="0"/>
              <a:t>5</a:t>
            </a:r>
            <a:r>
              <a:rPr lang="zh-CN" altLang="zh-CN" sz="1800" dirty="0"/>
              <a:t>）多线程简单实现结果如图</a:t>
            </a:r>
            <a:r>
              <a:rPr lang="en-US" altLang="zh-CN" sz="1800" dirty="0"/>
              <a:t>12.2</a:t>
            </a:r>
            <a:r>
              <a:rPr lang="zh-CN" altLang="zh-CN" sz="1800" dirty="0"/>
              <a:t>所示。</a:t>
            </a:r>
          </a:p>
          <a:p>
            <a:pPr indent="450850"/>
            <a:r>
              <a:rPr lang="zh-CN" altLang="zh-CN" sz="1800" dirty="0"/>
              <a:t>第</a:t>
            </a:r>
            <a:r>
              <a:rPr lang="en-US" altLang="zh-CN" sz="1800" dirty="0"/>
              <a:t>1</a:t>
            </a:r>
            <a:r>
              <a:rPr lang="zh-CN" altLang="zh-CN" sz="1800" dirty="0"/>
              <a:t>列是启动</a:t>
            </a:r>
            <a:r>
              <a:rPr lang="en-US" altLang="zh-CN" sz="1800" dirty="0"/>
              <a:t>5</a:t>
            </a:r>
            <a:r>
              <a:rPr lang="zh-CN" altLang="zh-CN" sz="1800" dirty="0"/>
              <a:t>个线程的运行结果，第</a:t>
            </a:r>
            <a:r>
              <a:rPr lang="en-US" altLang="zh-CN" sz="1800" dirty="0"/>
              <a:t>2</a:t>
            </a:r>
            <a:r>
              <a:rPr lang="zh-CN" altLang="zh-CN" sz="1800" dirty="0"/>
              <a:t>列是启动单一线程的运行结果。可以看出，单一线程的输出是顺序打印的，而多线程的输出结果则是乱序打印的，这正是多线程的一大特点</a:t>
            </a:r>
            <a:r>
              <a:rPr lang="zh-CN" altLang="zh-CN" sz="1800" dirty="0" smtClean="0"/>
              <a:t>。</a:t>
            </a:r>
            <a:endParaRPr lang="zh-CN" altLang="zh-CN" sz="1800"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417" y="2115444"/>
            <a:ext cx="1578274" cy="4605983"/>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435" y="2107869"/>
            <a:ext cx="1567542" cy="45442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327342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83697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5710" y="1330037"/>
            <a:ext cx="5617028"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12</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多线程</a:t>
            </a:r>
          </a:p>
        </p:txBody>
      </p:sp>
      <p:sp>
        <p:nvSpPr>
          <p:cNvPr id="3" name="TextBox 2"/>
          <p:cNvSpPr txBox="1"/>
          <p:nvPr/>
        </p:nvSpPr>
        <p:spPr>
          <a:xfrm>
            <a:off x="5985165" y="3111333"/>
            <a:ext cx="3515096" cy="646331"/>
          </a:xfrm>
          <a:prstGeom prst="rect">
            <a:avLst/>
          </a:prstGeom>
          <a:noFill/>
        </p:spPr>
        <p:txBody>
          <a:bodyPr wrap="square" rtlCol="0">
            <a:spAutoFit/>
          </a:bodyPr>
          <a:lstStyle/>
          <a:p>
            <a:r>
              <a:rPr lang="en-US" altLang="zh-CN" sz="3600" b="1" dirty="0" smtClean="0"/>
              <a:t>——</a:t>
            </a:r>
            <a:r>
              <a:rPr lang="zh-CN" altLang="zh-CN" sz="3600" b="1" dirty="0"/>
              <a:t>多线程控制</a:t>
            </a:r>
          </a:p>
        </p:txBody>
      </p:sp>
    </p:spTree>
    <p:extLst>
      <p:ext uri="{BB962C8B-B14F-4D97-AF65-F5344CB8AC3E}">
        <p14:creationId xmlns:p14="http://schemas.microsoft.com/office/powerpoint/2010/main" val="3918503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731564" cy="461665"/>
          </a:xfrm>
          <a:prstGeom prst="rect">
            <a:avLst/>
          </a:prstGeom>
        </p:spPr>
        <p:txBody>
          <a:bodyPr wrap="none">
            <a:spAutoFit/>
          </a:bodyPr>
          <a:lstStyle/>
          <a:p>
            <a:r>
              <a:rPr lang="zh-CN" altLang="zh-CN" sz="2400" b="1" dirty="0"/>
              <a:t>多线程控制</a:t>
            </a:r>
          </a:p>
        </p:txBody>
      </p:sp>
      <p:sp>
        <p:nvSpPr>
          <p:cNvPr id="3" name="TextBox 2"/>
          <p:cNvSpPr txBox="1"/>
          <p:nvPr/>
        </p:nvSpPr>
        <p:spPr>
          <a:xfrm>
            <a:off x="807522" y="985652"/>
            <a:ext cx="10141527" cy="923330"/>
          </a:xfrm>
          <a:prstGeom prst="rect">
            <a:avLst/>
          </a:prstGeom>
          <a:noFill/>
        </p:spPr>
        <p:txBody>
          <a:bodyPr wrap="square" rtlCol="0">
            <a:spAutoFit/>
          </a:bodyPr>
          <a:lstStyle/>
          <a:p>
            <a:pPr indent="450850"/>
            <a:r>
              <a:rPr lang="zh-CN" altLang="zh-CN" sz="1800" dirty="0"/>
              <a:t>实现线程的互斥与同步常使用的类有</a:t>
            </a:r>
            <a:r>
              <a:rPr lang="en-US" altLang="zh-CN" sz="1800" dirty="0" err="1"/>
              <a:t>QMutex</a:t>
            </a:r>
            <a:r>
              <a:rPr lang="zh-CN" altLang="zh-CN" sz="1800" dirty="0"/>
              <a:t>、</a:t>
            </a:r>
            <a:r>
              <a:rPr lang="en-US" altLang="zh-CN" sz="1800" dirty="0" err="1"/>
              <a:t>QMutexLocker</a:t>
            </a:r>
            <a:r>
              <a:rPr lang="zh-CN" altLang="zh-CN" sz="1800" dirty="0"/>
              <a:t>、</a:t>
            </a:r>
            <a:r>
              <a:rPr lang="en-US" altLang="zh-CN" sz="1800" dirty="0" err="1"/>
              <a:t>QReadWriteLocker</a:t>
            </a:r>
            <a:r>
              <a:rPr lang="zh-CN" altLang="zh-CN" sz="1800" dirty="0"/>
              <a:t>、</a:t>
            </a:r>
            <a:r>
              <a:rPr lang="en-US" altLang="zh-CN" sz="1800" dirty="0" err="1"/>
              <a:t>QReadLocker</a:t>
            </a:r>
            <a:r>
              <a:rPr lang="zh-CN" altLang="zh-CN" sz="1800" dirty="0"/>
              <a:t>、</a:t>
            </a:r>
            <a:r>
              <a:rPr lang="en-US" altLang="zh-CN" sz="1800" dirty="0" err="1"/>
              <a:t>QWriteLocker</a:t>
            </a:r>
            <a:r>
              <a:rPr lang="zh-CN" altLang="zh-CN" sz="1800" dirty="0"/>
              <a:t>、</a:t>
            </a:r>
            <a:r>
              <a:rPr lang="en-US" altLang="zh-CN" sz="1800" dirty="0" err="1"/>
              <a:t>QSemaphore</a:t>
            </a:r>
            <a:r>
              <a:rPr lang="zh-CN" altLang="zh-CN" sz="1800" dirty="0"/>
              <a:t>和</a:t>
            </a:r>
            <a:r>
              <a:rPr lang="en-US" altLang="zh-CN" sz="1800" dirty="0" err="1"/>
              <a:t>QWaitCondition</a:t>
            </a:r>
            <a:r>
              <a:rPr lang="zh-CN" altLang="zh-CN" sz="1800" dirty="0"/>
              <a:t>。</a:t>
            </a:r>
          </a:p>
          <a:p>
            <a:pPr indent="450850"/>
            <a:r>
              <a:rPr lang="zh-CN" altLang="zh-CN" sz="1800" dirty="0"/>
              <a:t>下面举一个例子加以说明</a:t>
            </a:r>
            <a:r>
              <a:rPr lang="zh-CN" altLang="zh-CN" sz="1800" dirty="0" smtClean="0"/>
              <a:t>：</a:t>
            </a:r>
            <a:endParaRPr lang="zh-CN" altLang="zh-CN" sz="1800" dirty="0"/>
          </a:p>
        </p:txBody>
      </p:sp>
      <p:sp>
        <p:nvSpPr>
          <p:cNvPr id="4" name="TextBox 3"/>
          <p:cNvSpPr txBox="1"/>
          <p:nvPr/>
        </p:nvSpPr>
        <p:spPr>
          <a:xfrm>
            <a:off x="1467121" y="1908982"/>
            <a:ext cx="9037122" cy="2565142"/>
          </a:xfrm>
          <a:prstGeom prst="roundRect">
            <a:avLst>
              <a:gd name="adj" fmla="val 9210"/>
            </a:avLst>
          </a:prstGeom>
          <a:solidFill>
            <a:srgbClr val="DDDDDD"/>
          </a:solidFill>
        </p:spPr>
        <p:txBody>
          <a:bodyPr wrap="square" rtlCol="0">
            <a:spAutoFit/>
          </a:bodyPr>
          <a:lstStyle/>
          <a:p>
            <a:r>
              <a:rPr lang="en-US" altLang="zh-CN" dirty="0"/>
              <a:t>class Key</a:t>
            </a:r>
            <a:endParaRPr lang="zh-CN" altLang="zh-CN" dirty="0"/>
          </a:p>
          <a:p>
            <a:r>
              <a:rPr lang="en-US" altLang="zh-CN" dirty="0"/>
              <a:t>{</a:t>
            </a:r>
            <a:endParaRPr lang="zh-CN" altLang="zh-CN" dirty="0"/>
          </a:p>
          <a:p>
            <a:r>
              <a:rPr lang="en-US" altLang="zh-CN" dirty="0"/>
              <a:t>public:</a:t>
            </a:r>
            <a:endParaRPr lang="zh-CN" altLang="zh-CN" dirty="0"/>
          </a:p>
          <a:p>
            <a:r>
              <a:rPr lang="en-US" altLang="zh-CN" dirty="0"/>
              <a:t>    Key() {key=0;}</a:t>
            </a:r>
            <a:endParaRPr lang="zh-CN" altLang="zh-CN" dirty="0"/>
          </a:p>
          <a:p>
            <a:r>
              <a:rPr lang="en-US" altLang="zh-CN" dirty="0"/>
              <a:t>    </a:t>
            </a:r>
            <a:r>
              <a:rPr lang="en-US" altLang="zh-CN" dirty="0" err="1"/>
              <a:t>int</a:t>
            </a:r>
            <a:r>
              <a:rPr lang="en-US" altLang="zh-CN" dirty="0"/>
              <a:t> </a:t>
            </a:r>
            <a:r>
              <a:rPr lang="en-US" altLang="zh-CN" dirty="0" err="1"/>
              <a:t>creatKey</a:t>
            </a:r>
            <a:r>
              <a:rPr lang="en-US" altLang="zh-CN" dirty="0"/>
              <a:t>() {++key; return key;}</a:t>
            </a:r>
            <a:endParaRPr lang="zh-CN" altLang="zh-CN" dirty="0"/>
          </a:p>
          <a:p>
            <a:r>
              <a:rPr lang="en-US" altLang="zh-CN" dirty="0"/>
              <a:t>    </a:t>
            </a:r>
            <a:r>
              <a:rPr lang="en-US" altLang="zh-CN" dirty="0" err="1"/>
              <a:t>int</a:t>
            </a:r>
            <a:r>
              <a:rPr lang="en-US" altLang="zh-CN" dirty="0"/>
              <a:t> value()</a:t>
            </a:r>
            <a:r>
              <a:rPr lang="en-US" altLang="zh-CN" dirty="0" err="1"/>
              <a:t>const</a:t>
            </a:r>
            <a:r>
              <a:rPr lang="en-US" altLang="zh-CN" dirty="0"/>
              <a:t> {return key;}</a:t>
            </a:r>
            <a:endParaRPr lang="zh-CN" altLang="zh-CN" dirty="0"/>
          </a:p>
          <a:p>
            <a:r>
              <a:rPr lang="en-US" altLang="zh-CN" dirty="0"/>
              <a:t>private:</a:t>
            </a:r>
            <a:endParaRPr lang="zh-CN" altLang="zh-CN" dirty="0"/>
          </a:p>
          <a:p>
            <a:r>
              <a:rPr lang="en-US" altLang="zh-CN" dirty="0"/>
              <a:t>    </a:t>
            </a:r>
            <a:r>
              <a:rPr lang="en-US" altLang="zh-CN" dirty="0" err="1"/>
              <a:t>int</a:t>
            </a:r>
            <a:r>
              <a:rPr lang="en-US" altLang="zh-CN" dirty="0"/>
              <a:t> key;    </a:t>
            </a:r>
            <a:endParaRPr lang="zh-CN" altLang="zh-CN" dirty="0"/>
          </a:p>
          <a:p>
            <a:r>
              <a:rPr lang="en-US" altLang="zh-CN" dirty="0" smtClean="0"/>
              <a:t>};</a:t>
            </a:r>
          </a:p>
        </p:txBody>
      </p:sp>
      <p:sp>
        <p:nvSpPr>
          <p:cNvPr id="5" name="TextBox 4"/>
          <p:cNvSpPr txBox="1"/>
          <p:nvPr/>
        </p:nvSpPr>
        <p:spPr>
          <a:xfrm>
            <a:off x="914400" y="4474124"/>
            <a:ext cx="10034649" cy="1923604"/>
          </a:xfrm>
          <a:prstGeom prst="rect">
            <a:avLst/>
          </a:prstGeom>
          <a:noFill/>
        </p:spPr>
        <p:txBody>
          <a:bodyPr wrap="square" rtlCol="0">
            <a:spAutoFit/>
          </a:bodyPr>
          <a:lstStyle/>
          <a:p>
            <a:pPr indent="450850"/>
            <a:r>
              <a:rPr lang="zh-CN" altLang="zh-CN" dirty="0"/>
              <a:t>在多线程环境下，这个类是不安全的，因为存在多个线程同时修改私有成员</a:t>
            </a:r>
            <a:r>
              <a:rPr lang="en-US" altLang="zh-CN" dirty="0"/>
              <a:t>key</a:t>
            </a:r>
            <a:r>
              <a:rPr lang="zh-CN" altLang="zh-CN" dirty="0"/>
              <a:t>，其结果是不可预知的。</a:t>
            </a:r>
          </a:p>
          <a:p>
            <a:pPr indent="450850"/>
            <a:r>
              <a:rPr lang="zh-CN" altLang="zh-CN" dirty="0"/>
              <a:t>虽然</a:t>
            </a:r>
            <a:r>
              <a:rPr lang="en-US" altLang="zh-CN" dirty="0"/>
              <a:t>Key</a:t>
            </a:r>
            <a:r>
              <a:rPr lang="zh-CN" altLang="zh-CN" dirty="0"/>
              <a:t>类产生主键的函数</a:t>
            </a:r>
            <a:r>
              <a:rPr lang="en-US" altLang="zh-CN" dirty="0" err="1"/>
              <a:t>creatKey</a:t>
            </a:r>
            <a:r>
              <a:rPr lang="en-US" altLang="zh-CN" dirty="0"/>
              <a:t>()</a:t>
            </a:r>
            <a:r>
              <a:rPr lang="zh-CN" altLang="zh-CN" dirty="0"/>
              <a:t>只有一条语句执行修改成员变量</a:t>
            </a:r>
            <a:r>
              <a:rPr lang="en-US" altLang="zh-CN" dirty="0"/>
              <a:t>key</a:t>
            </a:r>
            <a:r>
              <a:rPr lang="zh-CN" altLang="zh-CN" dirty="0"/>
              <a:t>的值，但是</a:t>
            </a:r>
            <a:r>
              <a:rPr lang="en-US" altLang="zh-CN" dirty="0"/>
              <a:t>C++</a:t>
            </a:r>
            <a:r>
              <a:rPr lang="zh-CN" altLang="zh-CN" dirty="0"/>
              <a:t>的“</a:t>
            </a:r>
            <a:r>
              <a:rPr lang="en-US" altLang="zh-CN" dirty="0"/>
              <a:t>++</a:t>
            </a:r>
            <a:r>
              <a:rPr lang="zh-CN" altLang="zh-CN" dirty="0"/>
              <a:t>”操作符并不是原子操作，通常编译后，它将被展开成为以下三条机器命令：</a:t>
            </a:r>
          </a:p>
          <a:p>
            <a:pPr indent="450850"/>
            <a:r>
              <a:rPr lang="en-US" altLang="zh-CN" dirty="0">
                <a:sym typeface="Wingdings"/>
              </a:rPr>
              <a:t></a:t>
            </a:r>
            <a:r>
              <a:rPr lang="en-US" altLang="zh-CN" dirty="0"/>
              <a:t> </a:t>
            </a:r>
            <a:r>
              <a:rPr lang="zh-CN" altLang="zh-CN" dirty="0"/>
              <a:t>将变量值载入寄存器。</a:t>
            </a:r>
          </a:p>
          <a:p>
            <a:pPr indent="450850"/>
            <a:r>
              <a:rPr lang="en-US" altLang="zh-CN" dirty="0">
                <a:sym typeface="Wingdings"/>
              </a:rPr>
              <a:t></a:t>
            </a:r>
            <a:r>
              <a:rPr lang="en-US" altLang="zh-CN" dirty="0"/>
              <a:t> </a:t>
            </a:r>
            <a:r>
              <a:rPr lang="zh-CN" altLang="zh-CN" dirty="0"/>
              <a:t>将寄存器中的值加</a:t>
            </a:r>
            <a:r>
              <a:rPr lang="en-US" altLang="zh-CN" dirty="0"/>
              <a:t>1</a:t>
            </a:r>
            <a:r>
              <a:rPr lang="zh-CN" altLang="zh-CN" dirty="0"/>
              <a:t>。</a:t>
            </a:r>
          </a:p>
          <a:p>
            <a:pPr indent="450850"/>
            <a:r>
              <a:rPr lang="en-US" altLang="zh-CN" dirty="0">
                <a:sym typeface="Wingdings"/>
              </a:rPr>
              <a:t></a:t>
            </a:r>
            <a:r>
              <a:rPr lang="en-US" altLang="zh-CN" dirty="0"/>
              <a:t> </a:t>
            </a:r>
            <a:r>
              <a:rPr lang="zh-CN" altLang="zh-CN" dirty="0"/>
              <a:t>将寄存器中的值写回主存</a:t>
            </a:r>
            <a:r>
              <a:rPr lang="zh-CN" altLang="zh-CN" dirty="0" smtClean="0"/>
              <a:t>。</a:t>
            </a:r>
            <a:endParaRPr lang="zh-CN" altLang="zh-CN" dirty="0"/>
          </a:p>
        </p:txBody>
      </p:sp>
    </p:spTree>
    <p:extLst>
      <p:ext uri="{BB962C8B-B14F-4D97-AF65-F5344CB8AC3E}">
        <p14:creationId xmlns:p14="http://schemas.microsoft.com/office/powerpoint/2010/main" val="3395995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8219" y="1915984"/>
            <a:ext cx="482208" cy="545844"/>
          </a:xfrm>
          <a:prstGeom prst="rect">
            <a:avLst/>
          </a:prstGeom>
        </p:spPr>
      </p:pic>
      <p:sp>
        <p:nvSpPr>
          <p:cNvPr id="10" name="TextBox 18"/>
          <p:cNvSpPr txBox="1"/>
          <p:nvPr/>
        </p:nvSpPr>
        <p:spPr>
          <a:xfrm>
            <a:off x="5940427" y="1915985"/>
            <a:ext cx="3445757" cy="424683"/>
          </a:xfrm>
          <a:prstGeom prst="rect">
            <a:avLst/>
          </a:prstGeom>
          <a:noFill/>
        </p:spPr>
        <p:txBody>
          <a:bodyPr wrap="square" lIns="115777" tIns="57888" rIns="115777" bIns="57888" rtlCol="0">
            <a:spAutoFit/>
          </a:bodyPr>
          <a:lstStyle/>
          <a:p>
            <a:r>
              <a:rPr lang="en-US" altLang="zh-CN" sz="2000" b="1" dirty="0"/>
              <a:t>1</a:t>
            </a:r>
            <a:r>
              <a:rPr lang="zh-CN" altLang="zh-CN" sz="2000" b="1" dirty="0"/>
              <a:t>．</a:t>
            </a:r>
            <a:r>
              <a:rPr lang="en-US" altLang="zh-CN" sz="2000" b="1" dirty="0" err="1"/>
              <a:t>QMutex</a:t>
            </a:r>
            <a:r>
              <a:rPr lang="zh-CN" altLang="zh-CN" sz="2000" b="1" dirty="0"/>
              <a:t>类</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8219" y="2667349"/>
            <a:ext cx="482208" cy="545844"/>
          </a:xfrm>
          <a:prstGeom prst="rect">
            <a:avLst/>
          </a:prstGeom>
        </p:spPr>
      </p:pic>
      <p:sp>
        <p:nvSpPr>
          <p:cNvPr id="12" name="TextBox 20"/>
          <p:cNvSpPr txBox="1"/>
          <p:nvPr/>
        </p:nvSpPr>
        <p:spPr>
          <a:xfrm>
            <a:off x="5940427" y="2665100"/>
            <a:ext cx="3255752" cy="424683"/>
          </a:xfrm>
          <a:prstGeom prst="rect">
            <a:avLst/>
          </a:prstGeom>
          <a:noFill/>
        </p:spPr>
        <p:txBody>
          <a:bodyPr wrap="square" lIns="115777" tIns="57888" rIns="115777" bIns="57888" rtlCol="0">
            <a:spAutoFit/>
          </a:bodyPr>
          <a:lstStyle/>
          <a:p>
            <a:r>
              <a:rPr lang="en-US" altLang="zh-CN" sz="2000" b="1" dirty="0"/>
              <a:t>2</a:t>
            </a:r>
            <a:r>
              <a:rPr lang="zh-CN" altLang="zh-CN" sz="2000" b="1" dirty="0"/>
              <a:t>．</a:t>
            </a:r>
            <a:r>
              <a:rPr lang="en-US" altLang="zh-CN" sz="2000" b="1" dirty="0" err="1"/>
              <a:t>QMutexLocker</a:t>
            </a:r>
            <a:r>
              <a:rPr lang="zh-CN" altLang="zh-CN" sz="2000" b="1" dirty="0"/>
              <a:t>类</a:t>
            </a:r>
          </a:p>
        </p:txBody>
      </p:sp>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2792138" y="1505731"/>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2305469" y="1245256"/>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2934638" y="1601691"/>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7674" y="676032"/>
            <a:ext cx="939645" cy="1112796"/>
          </a:xfrm>
          <a:prstGeom prst="rect">
            <a:avLst/>
          </a:prstGeom>
        </p:spPr>
      </p:pic>
      <p:sp>
        <p:nvSpPr>
          <p:cNvPr id="25" name="TextBox 5"/>
          <p:cNvSpPr txBox="1"/>
          <p:nvPr/>
        </p:nvSpPr>
        <p:spPr>
          <a:xfrm>
            <a:off x="2548746" y="3499850"/>
            <a:ext cx="1898940" cy="518595"/>
          </a:xfrm>
          <a:prstGeom prst="rect">
            <a:avLst/>
          </a:prstGeom>
          <a:noFill/>
        </p:spPr>
        <p:txBody>
          <a:bodyPr wrap="square" lIns="86863" tIns="43430" rIns="86863" bIns="43430" rtlCol="0">
            <a:spAutoFit/>
          </a:bodyPr>
          <a:lstStyle/>
          <a:p>
            <a:r>
              <a:rPr lang="zh-CN" altLang="zh-CN" sz="2800" b="1" dirty="0" smtClean="0"/>
              <a:t>互</a:t>
            </a:r>
            <a:r>
              <a:rPr lang="en-US" altLang="zh-CN" sz="2800" b="1" dirty="0" smtClean="0"/>
              <a:t>  </a:t>
            </a:r>
            <a:r>
              <a:rPr lang="zh-CN" altLang="zh-CN" sz="2800" b="1" dirty="0" smtClean="0"/>
              <a:t>斥</a:t>
            </a:r>
            <a:r>
              <a:rPr lang="en-US" altLang="zh-CN" sz="2800" b="1" dirty="0" smtClean="0"/>
              <a:t>  </a:t>
            </a:r>
            <a:r>
              <a:rPr lang="zh-CN" altLang="zh-CN" sz="2800" b="1" dirty="0" smtClean="0"/>
              <a:t>量</a:t>
            </a:r>
            <a:endParaRPr lang="zh-CN" altLang="zh-CN" sz="2800" b="1" dirty="0"/>
          </a:p>
        </p:txBody>
      </p:sp>
    </p:spTree>
    <p:extLst>
      <p:ext uri="{BB962C8B-B14F-4D97-AF65-F5344CB8AC3E}">
        <p14:creationId xmlns:p14="http://schemas.microsoft.com/office/powerpoint/2010/main" val="233697119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9"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0-#ppt_w/2"/>
                                          </p:val>
                                        </p:tav>
                                        <p:tav tm="100000">
                                          <p:val>
                                            <p:strVal val="#ppt_x"/>
                                          </p:val>
                                        </p:tav>
                                      </p:tavLst>
                                    </p:anim>
                                    <p:anim calcmode="lin" valueType="num">
                                      <p:cBhvr additive="base">
                                        <p:cTn id="26" dur="500" fill="hold"/>
                                        <p:tgtEl>
                                          <p:spTgt spid="2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3" presetClass="entr" presetSubtype="32"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strVal val="4*#ppt_w"/>
                                          </p:val>
                                        </p:tav>
                                        <p:tav tm="100000">
                                          <p:val>
                                            <p:strVal val="#ppt_w"/>
                                          </p:val>
                                        </p:tav>
                                      </p:tavLst>
                                    </p:anim>
                                    <p:anim calcmode="lin" valueType="num">
                                      <p:cBhvr>
                                        <p:cTn id="31" dur="500" fill="hold"/>
                                        <p:tgtEl>
                                          <p:spTgt spid="21"/>
                                        </p:tgtEl>
                                        <p:attrNameLst>
                                          <p:attrName>ppt_h</p:attrName>
                                        </p:attrNameLst>
                                      </p:cBhvr>
                                      <p:tavLst>
                                        <p:tav tm="0">
                                          <p:val>
                                            <p:strVal val="4*#ppt_h"/>
                                          </p:val>
                                        </p:tav>
                                        <p:tav tm="100000">
                                          <p:val>
                                            <p:strVal val="#ppt_h"/>
                                          </p:val>
                                        </p:tav>
                                      </p:tavLst>
                                    </p:anim>
                                  </p:childTnLst>
                                </p:cTn>
                              </p:par>
                            </p:childTnLst>
                          </p:cTn>
                        </p:par>
                        <p:par>
                          <p:cTn id="32" fill="hold">
                            <p:stCondLst>
                              <p:cond delay="2500"/>
                            </p:stCondLst>
                            <p:childTnLst>
                              <p:par>
                                <p:cTn id="33" presetID="55"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1000" fill="hold"/>
                                        <p:tgtEl>
                                          <p:spTgt spid="23"/>
                                        </p:tgtEl>
                                        <p:attrNameLst>
                                          <p:attrName>ppt_w</p:attrName>
                                        </p:attrNameLst>
                                      </p:cBhvr>
                                      <p:tavLst>
                                        <p:tav tm="0">
                                          <p:val>
                                            <p:strVal val="#ppt_w*0.70"/>
                                          </p:val>
                                        </p:tav>
                                        <p:tav tm="100000">
                                          <p:val>
                                            <p:strVal val="#ppt_w"/>
                                          </p:val>
                                        </p:tav>
                                      </p:tavLst>
                                    </p:anim>
                                    <p:anim calcmode="lin" valueType="num">
                                      <p:cBhvr>
                                        <p:cTn id="36" dur="1000" fill="hold"/>
                                        <p:tgtEl>
                                          <p:spTgt spid="23"/>
                                        </p:tgtEl>
                                        <p:attrNameLst>
                                          <p:attrName>ppt_h</p:attrName>
                                        </p:attrNameLst>
                                      </p:cBhvr>
                                      <p:tavLst>
                                        <p:tav tm="0">
                                          <p:val>
                                            <p:strVal val="#ppt_h"/>
                                          </p:val>
                                        </p:tav>
                                        <p:tav tm="100000">
                                          <p:val>
                                            <p:strVal val="#ppt_h"/>
                                          </p:val>
                                        </p:tav>
                                      </p:tavLst>
                                    </p:anim>
                                    <p:animEffect transition="in" filter="fade">
                                      <p:cBhvr>
                                        <p:cTn id="37" dur="1000"/>
                                        <p:tgtEl>
                                          <p:spTgt spid="23"/>
                                        </p:tgtEl>
                                      </p:cBhvr>
                                    </p:animEffect>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1" grpId="0" animBg="1"/>
      <p:bldP spid="22" grpId="0" animBg="1"/>
      <p:bldP spid="23"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000291" cy="461665"/>
          </a:xfrm>
          <a:prstGeom prst="rect">
            <a:avLst/>
          </a:prstGeom>
        </p:spPr>
        <p:txBody>
          <a:bodyPr wrap="none">
            <a:spAutoFit/>
          </a:bodyPr>
          <a:lstStyle/>
          <a:p>
            <a:r>
              <a:rPr lang="en-US" altLang="zh-CN" sz="2400" b="1" dirty="0"/>
              <a:t>1</a:t>
            </a:r>
            <a:r>
              <a:rPr lang="zh-CN" altLang="zh-CN" sz="2400" b="1" dirty="0"/>
              <a:t>．</a:t>
            </a:r>
            <a:r>
              <a:rPr lang="en-US" altLang="zh-CN" sz="2400" b="1" dirty="0" err="1"/>
              <a:t>QMutex</a:t>
            </a:r>
            <a:r>
              <a:rPr lang="zh-CN" altLang="zh-CN" sz="2400" b="1" dirty="0"/>
              <a:t>类</a:t>
            </a:r>
          </a:p>
        </p:txBody>
      </p:sp>
      <p:sp>
        <p:nvSpPr>
          <p:cNvPr id="3" name="TextBox 2"/>
          <p:cNvSpPr txBox="1"/>
          <p:nvPr/>
        </p:nvSpPr>
        <p:spPr>
          <a:xfrm>
            <a:off x="890649" y="938151"/>
            <a:ext cx="10319657" cy="1477328"/>
          </a:xfrm>
          <a:prstGeom prst="rect">
            <a:avLst/>
          </a:prstGeom>
          <a:noFill/>
        </p:spPr>
        <p:txBody>
          <a:bodyPr wrap="square" rtlCol="0">
            <a:spAutoFit/>
          </a:bodyPr>
          <a:lstStyle/>
          <a:p>
            <a:pPr indent="450850"/>
            <a:r>
              <a:rPr lang="en-US" altLang="zh-CN" sz="1800" dirty="0" err="1"/>
              <a:t>QMutex</a:t>
            </a:r>
            <a:r>
              <a:rPr lang="zh-CN" altLang="zh-CN" sz="1800" dirty="0"/>
              <a:t>类的</a:t>
            </a:r>
            <a:r>
              <a:rPr lang="en-US" altLang="zh-CN" sz="1800" dirty="0"/>
              <a:t>lock()</a:t>
            </a:r>
            <a:r>
              <a:rPr lang="zh-CN" altLang="zh-CN" sz="1800" dirty="0"/>
              <a:t>函数用于锁住互斥量。如果互斥量处于解锁状态，则当前线程就会立即抓住并锁定它，否则当前线程就会被阻塞，直到持有这个互斥量的线程对它解锁。线程调用</a:t>
            </a:r>
            <a:r>
              <a:rPr lang="en-US" altLang="zh-CN" sz="1800" dirty="0"/>
              <a:t>lock()</a:t>
            </a:r>
            <a:r>
              <a:rPr lang="zh-CN" altLang="zh-CN" sz="1800" dirty="0"/>
              <a:t>函数后就会持有这个互斥量，直到调用</a:t>
            </a:r>
            <a:r>
              <a:rPr lang="en-US" altLang="zh-CN" sz="1800" dirty="0"/>
              <a:t>unlock()</a:t>
            </a:r>
            <a:r>
              <a:rPr lang="zh-CN" altLang="zh-CN" sz="1800" dirty="0"/>
              <a:t>操作为止。</a:t>
            </a:r>
          </a:p>
          <a:p>
            <a:pPr indent="450850"/>
            <a:r>
              <a:rPr lang="en-US" altLang="zh-CN" sz="1800" dirty="0" err="1"/>
              <a:t>QMutex</a:t>
            </a:r>
            <a:r>
              <a:rPr lang="zh-CN" altLang="zh-CN" sz="1800" dirty="0"/>
              <a:t>类还提供了一个</a:t>
            </a:r>
            <a:r>
              <a:rPr lang="en-US" altLang="zh-CN" sz="1800" dirty="0" err="1"/>
              <a:t>tryLock</a:t>
            </a:r>
            <a:r>
              <a:rPr lang="en-US" altLang="zh-CN" sz="1800" dirty="0"/>
              <a:t>()</a:t>
            </a:r>
            <a:r>
              <a:rPr lang="zh-CN" altLang="zh-CN" sz="1800" dirty="0"/>
              <a:t>函数。如果互斥量已被锁定，则立即返回。</a:t>
            </a:r>
          </a:p>
          <a:p>
            <a:pPr indent="450850"/>
            <a:r>
              <a:rPr lang="zh-CN" altLang="zh-CN" sz="1800" dirty="0"/>
              <a:t>例如</a:t>
            </a:r>
            <a:r>
              <a:rPr lang="zh-CN" altLang="zh-CN" sz="1800" dirty="0" smtClean="0"/>
              <a:t>：</a:t>
            </a:r>
            <a:endParaRPr lang="zh-CN" altLang="zh-CN" sz="1800" dirty="0"/>
          </a:p>
        </p:txBody>
      </p:sp>
      <p:sp>
        <p:nvSpPr>
          <p:cNvPr id="4" name="TextBox 3"/>
          <p:cNvSpPr txBox="1"/>
          <p:nvPr/>
        </p:nvSpPr>
        <p:spPr>
          <a:xfrm>
            <a:off x="1448790" y="2415479"/>
            <a:ext cx="9096498" cy="2813209"/>
          </a:xfrm>
          <a:prstGeom prst="roundRect">
            <a:avLst>
              <a:gd name="adj" fmla="val 7156"/>
            </a:avLst>
          </a:prstGeom>
          <a:solidFill>
            <a:srgbClr val="DDDDDD"/>
          </a:solidFill>
        </p:spPr>
        <p:txBody>
          <a:bodyPr wrap="square" rtlCol="0">
            <a:spAutoFit/>
          </a:bodyPr>
          <a:lstStyle/>
          <a:p>
            <a:r>
              <a:rPr lang="en-US" altLang="zh-CN" dirty="0"/>
              <a:t>class Key</a:t>
            </a:r>
            <a:endParaRPr lang="zh-CN" altLang="zh-CN" dirty="0"/>
          </a:p>
          <a:p>
            <a:r>
              <a:rPr lang="en-US" altLang="zh-CN" dirty="0"/>
              <a:t>{</a:t>
            </a:r>
            <a:endParaRPr lang="zh-CN" altLang="zh-CN" dirty="0"/>
          </a:p>
          <a:p>
            <a:r>
              <a:rPr lang="en-US" altLang="zh-CN" dirty="0"/>
              <a:t>public:</a:t>
            </a:r>
            <a:endParaRPr lang="zh-CN" altLang="zh-CN" dirty="0"/>
          </a:p>
          <a:p>
            <a:r>
              <a:rPr lang="en-US" altLang="zh-CN" dirty="0"/>
              <a:t>    Key() {key=0;}</a:t>
            </a:r>
            <a:endParaRPr lang="zh-CN" altLang="zh-CN" dirty="0"/>
          </a:p>
          <a:p>
            <a:r>
              <a:rPr lang="en-US" altLang="zh-CN" dirty="0"/>
              <a:t>    </a:t>
            </a:r>
            <a:r>
              <a:rPr lang="en-US" altLang="zh-CN" dirty="0" err="1"/>
              <a:t>int</a:t>
            </a:r>
            <a:r>
              <a:rPr lang="en-US" altLang="zh-CN" dirty="0"/>
              <a:t> </a:t>
            </a:r>
            <a:r>
              <a:rPr lang="en-US" altLang="zh-CN" dirty="0" err="1"/>
              <a:t>creatKey</a:t>
            </a:r>
            <a:r>
              <a:rPr lang="en-US" altLang="zh-CN" dirty="0"/>
              <a:t>() { </a:t>
            </a:r>
            <a:r>
              <a:rPr lang="en-US" altLang="zh-CN" dirty="0" err="1"/>
              <a:t>mutex.lock</a:t>
            </a:r>
            <a:r>
              <a:rPr lang="en-US" altLang="zh-CN" dirty="0"/>
              <a:t>();  ++key;  return key;  </a:t>
            </a:r>
            <a:r>
              <a:rPr lang="en-US" altLang="zh-CN" dirty="0" err="1"/>
              <a:t>mutex</a:t>
            </a:r>
            <a:r>
              <a:rPr lang="en-US" altLang="zh-CN" dirty="0"/>
              <a:t>. unlock();}</a:t>
            </a:r>
            <a:endParaRPr lang="zh-CN" altLang="zh-CN" dirty="0"/>
          </a:p>
          <a:p>
            <a:r>
              <a:rPr lang="en-US" altLang="zh-CN" dirty="0"/>
              <a:t>    </a:t>
            </a:r>
            <a:r>
              <a:rPr lang="en-US" altLang="zh-CN" dirty="0" err="1"/>
              <a:t>int</a:t>
            </a:r>
            <a:r>
              <a:rPr lang="en-US" altLang="zh-CN" dirty="0"/>
              <a:t> value()</a:t>
            </a:r>
            <a:r>
              <a:rPr lang="en-US" altLang="zh-CN" dirty="0" err="1"/>
              <a:t>const</a:t>
            </a:r>
            <a:r>
              <a:rPr lang="en-US" altLang="zh-CN" dirty="0"/>
              <a:t> { </a:t>
            </a:r>
            <a:r>
              <a:rPr lang="en-US" altLang="zh-CN" dirty="0" err="1"/>
              <a:t>mutex.lock</a:t>
            </a:r>
            <a:r>
              <a:rPr lang="en-US" altLang="zh-CN" dirty="0"/>
              <a:t>();  return key;  </a:t>
            </a:r>
            <a:r>
              <a:rPr lang="en-US" altLang="zh-CN" dirty="0" err="1"/>
              <a:t>mutex.unlock</a:t>
            </a:r>
            <a:r>
              <a:rPr lang="en-US" altLang="zh-CN" dirty="0"/>
              <a:t>();}</a:t>
            </a:r>
            <a:endParaRPr lang="zh-CN" altLang="zh-CN" dirty="0"/>
          </a:p>
          <a:p>
            <a:r>
              <a:rPr lang="en-US" altLang="zh-CN" dirty="0"/>
              <a:t>private:</a:t>
            </a:r>
            <a:endParaRPr lang="zh-CN" altLang="zh-CN" dirty="0"/>
          </a:p>
          <a:p>
            <a:r>
              <a:rPr lang="en-US" altLang="zh-CN" dirty="0"/>
              <a:t>    </a:t>
            </a:r>
            <a:r>
              <a:rPr lang="en-US" altLang="zh-CN" dirty="0" err="1"/>
              <a:t>int</a:t>
            </a:r>
            <a:r>
              <a:rPr lang="en-US" altLang="zh-CN" dirty="0"/>
              <a:t> key;</a:t>
            </a:r>
            <a:endParaRPr lang="zh-CN" altLang="zh-CN" dirty="0"/>
          </a:p>
          <a:p>
            <a:r>
              <a:rPr lang="en-US" altLang="zh-CN" dirty="0"/>
              <a:t>    </a:t>
            </a:r>
            <a:r>
              <a:rPr lang="en-US" altLang="zh-CN" dirty="0" err="1"/>
              <a:t>QMutex</a:t>
            </a:r>
            <a:r>
              <a:rPr lang="en-US" altLang="zh-CN" dirty="0"/>
              <a:t> </a:t>
            </a:r>
            <a:r>
              <a:rPr lang="en-US" altLang="zh-CN" dirty="0" err="1"/>
              <a:t>mutex</a:t>
            </a:r>
            <a:r>
              <a:rPr lang="en-US" altLang="zh-CN" dirty="0"/>
              <a:t>;</a:t>
            </a:r>
            <a:endParaRPr lang="zh-CN" altLang="zh-CN" dirty="0"/>
          </a:p>
          <a:p>
            <a:r>
              <a:rPr lang="en-US" altLang="zh-CN" dirty="0" smtClean="0"/>
              <a:t>};</a:t>
            </a:r>
          </a:p>
        </p:txBody>
      </p:sp>
    </p:spTree>
    <p:extLst>
      <p:ext uri="{BB962C8B-B14F-4D97-AF65-F5344CB8AC3E}">
        <p14:creationId xmlns:p14="http://schemas.microsoft.com/office/powerpoint/2010/main" val="656444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827056" cy="461665"/>
          </a:xfrm>
          <a:prstGeom prst="rect">
            <a:avLst/>
          </a:prstGeom>
        </p:spPr>
        <p:txBody>
          <a:bodyPr wrap="none">
            <a:spAutoFit/>
          </a:bodyPr>
          <a:lstStyle/>
          <a:p>
            <a:r>
              <a:rPr lang="en-US" altLang="zh-CN" sz="2400" b="1" dirty="0"/>
              <a:t>2</a:t>
            </a:r>
            <a:r>
              <a:rPr lang="zh-CN" altLang="zh-CN" sz="2400" b="1" dirty="0"/>
              <a:t>．</a:t>
            </a:r>
            <a:r>
              <a:rPr lang="en-US" altLang="zh-CN" sz="2400" b="1" dirty="0" err="1"/>
              <a:t>QMutexLocker</a:t>
            </a:r>
            <a:r>
              <a:rPr lang="zh-CN" altLang="zh-CN" sz="2400" b="1" dirty="0"/>
              <a:t>类</a:t>
            </a:r>
          </a:p>
        </p:txBody>
      </p:sp>
      <p:sp>
        <p:nvSpPr>
          <p:cNvPr id="3" name="TextBox 2"/>
          <p:cNvSpPr txBox="1"/>
          <p:nvPr/>
        </p:nvSpPr>
        <p:spPr>
          <a:xfrm>
            <a:off x="807522" y="1033153"/>
            <a:ext cx="10402784" cy="923330"/>
          </a:xfrm>
          <a:prstGeom prst="rect">
            <a:avLst/>
          </a:prstGeom>
          <a:noFill/>
        </p:spPr>
        <p:txBody>
          <a:bodyPr wrap="square" rtlCol="0">
            <a:spAutoFit/>
          </a:bodyPr>
          <a:lstStyle/>
          <a:p>
            <a:pPr indent="450850"/>
            <a:r>
              <a:rPr lang="en-US" altLang="zh-CN" sz="1800" dirty="0" err="1"/>
              <a:t>Qt</a:t>
            </a:r>
            <a:r>
              <a:rPr lang="zh-CN" altLang="zh-CN" sz="1800" dirty="0"/>
              <a:t>提供的</a:t>
            </a:r>
            <a:r>
              <a:rPr lang="en-US" altLang="zh-CN" sz="1800" dirty="0" err="1"/>
              <a:t>QMutexLocker</a:t>
            </a:r>
            <a:r>
              <a:rPr lang="zh-CN" altLang="zh-CN" sz="1800" dirty="0"/>
              <a:t>类可以简化互斥量的处理，它在构造函数中接收一个</a:t>
            </a:r>
            <a:r>
              <a:rPr lang="en-US" altLang="zh-CN" sz="1800" dirty="0" err="1"/>
              <a:t>QMutex</a:t>
            </a:r>
            <a:r>
              <a:rPr lang="zh-CN" altLang="zh-CN" sz="1800" dirty="0"/>
              <a:t>对象作为参数并将其锁定，在析构函数中解锁这个互斥量，这样就解决了以上问题。</a:t>
            </a:r>
          </a:p>
          <a:p>
            <a:pPr indent="450850"/>
            <a:r>
              <a:rPr lang="zh-CN" altLang="zh-CN" sz="1800" dirty="0"/>
              <a:t>例如</a:t>
            </a:r>
            <a:r>
              <a:rPr lang="zh-CN" altLang="zh-CN" sz="1800" dirty="0" smtClean="0"/>
              <a:t>：</a:t>
            </a:r>
            <a:endParaRPr lang="zh-CN" altLang="zh-CN" sz="1800" dirty="0"/>
          </a:p>
        </p:txBody>
      </p:sp>
      <p:sp>
        <p:nvSpPr>
          <p:cNvPr id="4" name="TextBox 3"/>
          <p:cNvSpPr txBox="1"/>
          <p:nvPr/>
        </p:nvSpPr>
        <p:spPr>
          <a:xfrm>
            <a:off x="1377538" y="1956483"/>
            <a:ext cx="9357756" cy="2813209"/>
          </a:xfrm>
          <a:prstGeom prst="roundRect">
            <a:avLst>
              <a:gd name="adj" fmla="val 7156"/>
            </a:avLst>
          </a:prstGeom>
          <a:solidFill>
            <a:srgbClr val="DDDDDD"/>
          </a:solidFill>
        </p:spPr>
        <p:txBody>
          <a:bodyPr wrap="square" rtlCol="0">
            <a:spAutoFit/>
          </a:bodyPr>
          <a:lstStyle/>
          <a:p>
            <a:r>
              <a:rPr lang="en-US" altLang="zh-CN" dirty="0"/>
              <a:t>class Key</a:t>
            </a:r>
            <a:endParaRPr lang="zh-CN" altLang="zh-CN" dirty="0"/>
          </a:p>
          <a:p>
            <a:r>
              <a:rPr lang="en-US" altLang="zh-CN" dirty="0"/>
              <a:t>{</a:t>
            </a:r>
            <a:endParaRPr lang="zh-CN" altLang="zh-CN" dirty="0"/>
          </a:p>
          <a:p>
            <a:r>
              <a:rPr lang="en-US" altLang="zh-CN" dirty="0"/>
              <a:t>public:</a:t>
            </a:r>
            <a:endParaRPr lang="zh-CN" altLang="zh-CN" dirty="0"/>
          </a:p>
          <a:p>
            <a:r>
              <a:rPr lang="en-US" altLang="zh-CN" dirty="0"/>
              <a:t>    Key() {key=0;}</a:t>
            </a:r>
            <a:endParaRPr lang="zh-CN" altLang="zh-CN" dirty="0"/>
          </a:p>
          <a:p>
            <a:r>
              <a:rPr lang="en-US" altLang="zh-CN" dirty="0"/>
              <a:t>    </a:t>
            </a:r>
            <a:r>
              <a:rPr lang="en-US" altLang="zh-CN" dirty="0" err="1"/>
              <a:t>int</a:t>
            </a:r>
            <a:r>
              <a:rPr lang="en-US" altLang="zh-CN" dirty="0"/>
              <a:t> </a:t>
            </a:r>
            <a:r>
              <a:rPr lang="en-US" altLang="zh-CN" dirty="0" err="1"/>
              <a:t>creatKey</a:t>
            </a:r>
            <a:r>
              <a:rPr lang="en-US" altLang="zh-CN" dirty="0"/>
              <a:t>() { </a:t>
            </a:r>
            <a:r>
              <a:rPr lang="en-US" altLang="zh-CN" dirty="0" err="1"/>
              <a:t>QmutexLocker</a:t>
            </a:r>
            <a:r>
              <a:rPr lang="en-US" altLang="zh-CN" dirty="0"/>
              <a:t> locker(&amp;</a:t>
            </a:r>
            <a:r>
              <a:rPr lang="en-US" altLang="zh-CN" dirty="0" err="1"/>
              <a:t>mutex</a:t>
            </a:r>
            <a:r>
              <a:rPr lang="en-US" altLang="zh-CN" dirty="0"/>
              <a:t>);  ++key;  return key; }</a:t>
            </a:r>
            <a:endParaRPr lang="zh-CN" altLang="zh-CN" dirty="0"/>
          </a:p>
          <a:p>
            <a:r>
              <a:rPr lang="en-US" altLang="zh-CN" dirty="0"/>
              <a:t>    </a:t>
            </a:r>
            <a:r>
              <a:rPr lang="en-US" altLang="zh-CN" dirty="0" err="1"/>
              <a:t>int</a:t>
            </a:r>
            <a:r>
              <a:rPr lang="en-US" altLang="zh-CN" dirty="0"/>
              <a:t> value()</a:t>
            </a:r>
            <a:r>
              <a:rPr lang="en-US" altLang="zh-CN" dirty="0" err="1"/>
              <a:t>const</a:t>
            </a:r>
            <a:r>
              <a:rPr lang="en-US" altLang="zh-CN" dirty="0"/>
              <a:t> { </a:t>
            </a:r>
            <a:r>
              <a:rPr lang="en-US" altLang="zh-CN" dirty="0" err="1"/>
              <a:t>QmutexLocker</a:t>
            </a:r>
            <a:r>
              <a:rPr lang="en-US" altLang="zh-CN" dirty="0"/>
              <a:t> locker(&amp;</a:t>
            </a:r>
            <a:r>
              <a:rPr lang="en-US" altLang="zh-CN" dirty="0" err="1"/>
              <a:t>mutex</a:t>
            </a:r>
            <a:r>
              <a:rPr lang="en-US" altLang="zh-CN" dirty="0"/>
              <a:t>);  return key; }</a:t>
            </a:r>
            <a:endParaRPr lang="zh-CN" altLang="zh-CN" dirty="0"/>
          </a:p>
          <a:p>
            <a:r>
              <a:rPr lang="en-US" altLang="zh-CN" dirty="0"/>
              <a:t>private:</a:t>
            </a:r>
            <a:endParaRPr lang="zh-CN" altLang="zh-CN" dirty="0"/>
          </a:p>
          <a:p>
            <a:r>
              <a:rPr lang="en-US" altLang="zh-CN" dirty="0"/>
              <a:t>    </a:t>
            </a:r>
            <a:r>
              <a:rPr lang="en-US" altLang="zh-CN" dirty="0" err="1"/>
              <a:t>int</a:t>
            </a:r>
            <a:r>
              <a:rPr lang="en-US" altLang="zh-CN" dirty="0"/>
              <a:t> key;</a:t>
            </a:r>
            <a:endParaRPr lang="zh-CN" altLang="zh-CN" dirty="0"/>
          </a:p>
          <a:p>
            <a:r>
              <a:rPr lang="en-US" altLang="zh-CN" dirty="0"/>
              <a:t>    </a:t>
            </a:r>
            <a:r>
              <a:rPr lang="en-US" altLang="zh-CN" dirty="0" err="1"/>
              <a:t>QMutex</a:t>
            </a:r>
            <a:r>
              <a:rPr lang="en-US" altLang="zh-CN" dirty="0"/>
              <a:t> </a:t>
            </a:r>
            <a:r>
              <a:rPr lang="en-US" altLang="zh-CN" dirty="0" err="1"/>
              <a:t>mutex</a:t>
            </a:r>
            <a:r>
              <a:rPr lang="en-US" altLang="zh-CN" dirty="0"/>
              <a:t>;</a:t>
            </a:r>
            <a:endParaRPr lang="zh-CN" altLang="zh-CN" dirty="0"/>
          </a:p>
          <a:p>
            <a:r>
              <a:rPr lang="en-US" altLang="zh-CN" dirty="0" smtClean="0"/>
              <a:t>};</a:t>
            </a:r>
          </a:p>
        </p:txBody>
      </p:sp>
      <p:sp>
        <p:nvSpPr>
          <p:cNvPr id="5" name="矩形 4"/>
          <p:cNvSpPr/>
          <p:nvPr/>
        </p:nvSpPr>
        <p:spPr>
          <a:xfrm>
            <a:off x="1272042" y="4769692"/>
            <a:ext cx="9605755" cy="353943"/>
          </a:xfrm>
          <a:prstGeom prst="rect">
            <a:avLst/>
          </a:prstGeom>
        </p:spPr>
        <p:txBody>
          <a:bodyPr wrap="square">
            <a:spAutoFit/>
          </a:bodyPr>
          <a:lstStyle/>
          <a:p>
            <a:r>
              <a:rPr lang="en-US" altLang="zh-CN" dirty="0"/>
              <a:t>locker()</a:t>
            </a:r>
            <a:r>
              <a:rPr lang="zh-CN" altLang="zh-CN" dirty="0"/>
              <a:t>函数作为局部变量会在函数退出时结束其作用域，从而自动对互斥量</a:t>
            </a:r>
            <a:r>
              <a:rPr lang="en-US" altLang="zh-CN" dirty="0" err="1"/>
              <a:t>mutex</a:t>
            </a:r>
            <a:r>
              <a:rPr lang="zh-CN" altLang="zh-CN" dirty="0"/>
              <a:t>解锁。</a:t>
            </a:r>
          </a:p>
        </p:txBody>
      </p:sp>
    </p:spTree>
    <p:extLst>
      <p:ext uri="{BB962C8B-B14F-4D97-AF65-F5344CB8AC3E}">
        <p14:creationId xmlns:p14="http://schemas.microsoft.com/office/powerpoint/2010/main" val="1690631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048500" y="171596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561831" y="145549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191000" y="181192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4036" y="886269"/>
            <a:ext cx="939645" cy="1112796"/>
          </a:xfrm>
          <a:prstGeom prst="rect">
            <a:avLst/>
          </a:prstGeom>
        </p:spPr>
      </p:pic>
      <p:sp>
        <p:nvSpPr>
          <p:cNvPr id="25" name="TextBox 5"/>
          <p:cNvSpPr txBox="1"/>
          <p:nvPr/>
        </p:nvSpPr>
        <p:spPr>
          <a:xfrm>
            <a:off x="4805108" y="3710087"/>
            <a:ext cx="1898940" cy="518595"/>
          </a:xfrm>
          <a:prstGeom prst="rect">
            <a:avLst/>
          </a:prstGeom>
          <a:noFill/>
        </p:spPr>
        <p:txBody>
          <a:bodyPr wrap="square" lIns="86863" tIns="43430" rIns="86863" bIns="43430" rtlCol="0">
            <a:spAutoFit/>
          </a:bodyPr>
          <a:lstStyle/>
          <a:p>
            <a:r>
              <a:rPr lang="zh-CN" altLang="zh-CN" sz="2800" b="1" dirty="0" smtClean="0"/>
              <a:t>信</a:t>
            </a:r>
            <a:r>
              <a:rPr lang="en-US" altLang="zh-CN" sz="2800" b="1" dirty="0" smtClean="0"/>
              <a:t>  </a:t>
            </a:r>
            <a:r>
              <a:rPr lang="zh-CN" altLang="zh-CN" sz="2800" b="1" dirty="0" smtClean="0"/>
              <a:t>号</a:t>
            </a:r>
            <a:r>
              <a:rPr lang="en-US" altLang="zh-CN" sz="2800" b="1" dirty="0" smtClean="0"/>
              <a:t>  </a:t>
            </a:r>
            <a:r>
              <a:rPr lang="zh-CN" altLang="zh-CN" sz="2800" b="1" dirty="0" smtClean="0"/>
              <a:t>量</a:t>
            </a:r>
            <a:endParaRPr lang="zh-CN" altLang="zh-CN" sz="2800" b="1" dirty="0"/>
          </a:p>
        </p:txBody>
      </p:sp>
    </p:spTree>
    <p:extLst>
      <p:ext uri="{BB962C8B-B14F-4D97-AF65-F5344CB8AC3E}">
        <p14:creationId xmlns:p14="http://schemas.microsoft.com/office/powerpoint/2010/main" val="164073352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383712" cy="461665"/>
          </a:xfrm>
          <a:prstGeom prst="rect">
            <a:avLst/>
          </a:prstGeom>
        </p:spPr>
        <p:txBody>
          <a:bodyPr wrap="none">
            <a:spAutoFit/>
          </a:bodyPr>
          <a:lstStyle/>
          <a:p>
            <a:r>
              <a:rPr lang="zh-CN" altLang="zh-CN" sz="2400" b="1" dirty="0" smtClean="0"/>
              <a:t>信</a:t>
            </a:r>
            <a:r>
              <a:rPr lang="en-US" altLang="zh-CN" sz="2400" b="1" dirty="0" smtClean="0"/>
              <a:t>  </a:t>
            </a:r>
            <a:r>
              <a:rPr lang="zh-CN" altLang="zh-CN" sz="2400" b="1" dirty="0" smtClean="0"/>
              <a:t>号</a:t>
            </a:r>
            <a:r>
              <a:rPr lang="en-US" altLang="zh-CN" sz="2400" b="1" dirty="0" smtClean="0"/>
              <a:t>  </a:t>
            </a:r>
            <a:r>
              <a:rPr lang="zh-CN" altLang="zh-CN" sz="2400" b="1" dirty="0" smtClean="0"/>
              <a:t>量</a:t>
            </a:r>
            <a:endParaRPr lang="zh-CN" altLang="zh-CN" sz="2400" b="1" dirty="0"/>
          </a:p>
        </p:txBody>
      </p:sp>
      <p:sp>
        <p:nvSpPr>
          <p:cNvPr id="3" name="TextBox 2"/>
          <p:cNvSpPr txBox="1"/>
          <p:nvPr/>
        </p:nvSpPr>
        <p:spPr>
          <a:xfrm>
            <a:off x="878774" y="1068779"/>
            <a:ext cx="10212779" cy="3808735"/>
          </a:xfrm>
          <a:prstGeom prst="rect">
            <a:avLst/>
          </a:prstGeom>
          <a:noFill/>
        </p:spPr>
        <p:txBody>
          <a:bodyPr wrap="square" rtlCol="0">
            <a:spAutoFit/>
          </a:bodyPr>
          <a:lstStyle/>
          <a:p>
            <a:pPr indent="450850">
              <a:lnSpc>
                <a:spcPct val="150000"/>
              </a:lnSpc>
            </a:pPr>
            <a:r>
              <a:rPr lang="zh-CN" altLang="zh-CN" sz="1800" dirty="0"/>
              <a:t>信号量可以理解为对互斥量功能的扩展，互斥量只能锁定一次而信号量可以获取多次，它可以用来保护一定数量的同种资源。信号量的典型用例是控制生产者</a:t>
            </a:r>
            <a:r>
              <a:rPr lang="en-US" altLang="zh-CN" sz="1800" dirty="0"/>
              <a:t>/</a:t>
            </a:r>
            <a:r>
              <a:rPr lang="zh-CN" altLang="zh-CN" sz="1800" dirty="0"/>
              <a:t>消费者之间共享的环形缓冲区。</a:t>
            </a:r>
          </a:p>
          <a:p>
            <a:pPr indent="450850">
              <a:lnSpc>
                <a:spcPct val="150000"/>
              </a:lnSpc>
            </a:pPr>
            <a:r>
              <a:rPr lang="zh-CN" altLang="zh-CN" sz="1800" dirty="0"/>
              <a:t>生产者</a:t>
            </a:r>
            <a:r>
              <a:rPr lang="en-US" altLang="zh-CN" sz="1800" dirty="0"/>
              <a:t>/</a:t>
            </a:r>
            <a:r>
              <a:rPr lang="zh-CN" altLang="zh-CN" sz="1800" dirty="0"/>
              <a:t>消费者实例中对同步的需求有两处：</a:t>
            </a:r>
          </a:p>
          <a:p>
            <a:pPr indent="450850">
              <a:lnSpc>
                <a:spcPct val="150000"/>
              </a:lnSpc>
            </a:pPr>
            <a:r>
              <a:rPr lang="zh-CN" altLang="zh-CN" sz="1800" dirty="0"/>
              <a:t>（</a:t>
            </a:r>
            <a:r>
              <a:rPr lang="en-US" altLang="zh-CN" sz="1800" dirty="0"/>
              <a:t>1</a:t>
            </a:r>
            <a:r>
              <a:rPr lang="zh-CN" altLang="zh-CN" sz="1800" dirty="0"/>
              <a:t>）如果生产者过快地生产数据，将会覆盖消费者还没有读取的数据。</a:t>
            </a:r>
          </a:p>
          <a:p>
            <a:pPr indent="450850">
              <a:lnSpc>
                <a:spcPct val="150000"/>
              </a:lnSpc>
            </a:pPr>
            <a:r>
              <a:rPr lang="zh-CN" altLang="zh-CN" sz="1800" dirty="0"/>
              <a:t>（</a:t>
            </a:r>
            <a:r>
              <a:rPr lang="en-US" altLang="zh-CN" sz="1800" dirty="0"/>
              <a:t>2</a:t>
            </a:r>
            <a:r>
              <a:rPr lang="zh-CN" altLang="zh-CN" sz="1800" dirty="0"/>
              <a:t>）如果消费者过快地读取数据，将越过生产者并且读取到一些过期数据。</a:t>
            </a:r>
          </a:p>
          <a:p>
            <a:pPr indent="450850">
              <a:lnSpc>
                <a:spcPct val="150000"/>
              </a:lnSpc>
            </a:pPr>
            <a:r>
              <a:rPr lang="zh-CN" altLang="zh-CN" sz="1800" b="1" dirty="0"/>
              <a:t>针对以上问题，有两种解决方法：</a:t>
            </a:r>
          </a:p>
          <a:p>
            <a:pPr indent="450850">
              <a:lnSpc>
                <a:spcPct val="150000"/>
              </a:lnSpc>
            </a:pPr>
            <a:r>
              <a:rPr lang="zh-CN" altLang="zh-CN" sz="1800" dirty="0"/>
              <a:t>（</a:t>
            </a:r>
            <a:r>
              <a:rPr lang="en-US" altLang="zh-CN" sz="1800" dirty="0"/>
              <a:t>1</a:t>
            </a:r>
            <a:r>
              <a:rPr lang="zh-CN" altLang="zh-CN" sz="1800" dirty="0"/>
              <a:t>）首先使生产者填满整个缓冲区，然后等待消费者读取整个缓冲区，这是一种比较笨拙的方法。</a:t>
            </a:r>
          </a:p>
          <a:p>
            <a:pPr indent="450850">
              <a:lnSpc>
                <a:spcPct val="150000"/>
              </a:lnSpc>
            </a:pPr>
            <a:r>
              <a:rPr lang="zh-CN" altLang="zh-CN" sz="1800" dirty="0"/>
              <a:t>（</a:t>
            </a:r>
            <a:r>
              <a:rPr lang="en-US" altLang="zh-CN" sz="1800" dirty="0"/>
              <a:t>2</a:t>
            </a:r>
            <a:r>
              <a:rPr lang="zh-CN" altLang="zh-CN" sz="1800" dirty="0"/>
              <a:t>）使生产者和消费者线程同时分别操作缓冲区的不同部分，这是一种比较高效的方法</a:t>
            </a:r>
            <a:r>
              <a:rPr lang="zh-CN" altLang="zh-CN" sz="1800" dirty="0" smtClean="0"/>
              <a:t>。</a:t>
            </a:r>
            <a:endParaRPr lang="zh-CN" altLang="zh-CN" sz="1800" dirty="0"/>
          </a:p>
        </p:txBody>
      </p:sp>
    </p:spTree>
    <p:extLst>
      <p:ext uri="{BB962C8B-B14F-4D97-AF65-F5344CB8AC3E}">
        <p14:creationId xmlns:p14="http://schemas.microsoft.com/office/powerpoint/2010/main" val="2878840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383712" cy="461665"/>
          </a:xfrm>
          <a:prstGeom prst="rect">
            <a:avLst/>
          </a:prstGeom>
        </p:spPr>
        <p:txBody>
          <a:bodyPr wrap="none">
            <a:spAutoFit/>
          </a:bodyPr>
          <a:lstStyle/>
          <a:p>
            <a:r>
              <a:rPr lang="zh-CN" altLang="zh-CN" sz="2400" b="1" dirty="0" smtClean="0"/>
              <a:t>信</a:t>
            </a:r>
            <a:r>
              <a:rPr lang="en-US" altLang="zh-CN" sz="2400" b="1" dirty="0" smtClean="0"/>
              <a:t>  </a:t>
            </a:r>
            <a:r>
              <a:rPr lang="zh-CN" altLang="zh-CN" sz="2400" b="1" dirty="0" smtClean="0"/>
              <a:t>号</a:t>
            </a:r>
            <a:r>
              <a:rPr lang="en-US" altLang="zh-CN" sz="2400" b="1" dirty="0" smtClean="0"/>
              <a:t>  </a:t>
            </a:r>
            <a:r>
              <a:rPr lang="zh-CN" altLang="zh-CN" sz="2400" b="1" dirty="0" smtClean="0"/>
              <a:t>量</a:t>
            </a:r>
            <a:endParaRPr lang="zh-CN" altLang="zh-CN" sz="2400" b="1" dirty="0"/>
          </a:p>
        </p:txBody>
      </p:sp>
      <p:sp>
        <p:nvSpPr>
          <p:cNvPr id="3" name="矩形 2"/>
          <p:cNvSpPr/>
          <p:nvPr/>
        </p:nvSpPr>
        <p:spPr>
          <a:xfrm>
            <a:off x="1136845" y="969997"/>
            <a:ext cx="5940425" cy="646331"/>
          </a:xfrm>
          <a:prstGeom prst="rect">
            <a:avLst/>
          </a:prstGeom>
        </p:spPr>
        <p:txBody>
          <a:bodyPr>
            <a:spAutoFit/>
          </a:bodyPr>
          <a:lstStyle/>
          <a:p>
            <a:r>
              <a:rPr lang="zh-CN" altLang="zh-CN" sz="1800" b="1" u="sng" dirty="0"/>
              <a:t>【例】</a:t>
            </a:r>
            <a:r>
              <a:rPr lang="zh-CN" altLang="zh-CN" sz="1800" u="sng" dirty="0"/>
              <a:t>（难度一般）</a:t>
            </a:r>
            <a:r>
              <a:rPr lang="zh-CN" altLang="zh-CN" sz="1800" dirty="0"/>
              <a:t>（</a:t>
            </a:r>
            <a:r>
              <a:rPr lang="en-US" altLang="zh-CN" sz="1800" dirty="0"/>
              <a:t>CH1202</a:t>
            </a:r>
            <a:r>
              <a:rPr lang="zh-CN" altLang="zh-CN" sz="1800" dirty="0"/>
              <a:t>）基于控制台程序实现。</a:t>
            </a:r>
          </a:p>
          <a:p>
            <a:r>
              <a:rPr lang="zh-CN" altLang="zh-CN" sz="1800" dirty="0"/>
              <a:t>（</a:t>
            </a:r>
            <a:r>
              <a:rPr lang="en-US" altLang="zh-CN" sz="1800" dirty="0"/>
              <a:t>1</a:t>
            </a:r>
            <a:r>
              <a:rPr lang="zh-CN" altLang="zh-CN" sz="1800" dirty="0"/>
              <a:t>）在源文件“</a:t>
            </a:r>
            <a:r>
              <a:rPr lang="en-US" altLang="zh-CN" sz="1800" dirty="0"/>
              <a:t>main.cpp</a:t>
            </a:r>
            <a:r>
              <a:rPr lang="zh-CN" altLang="zh-CN" sz="1800" dirty="0"/>
              <a:t>”中添加的具体实现代码如下：</a:t>
            </a:r>
          </a:p>
        </p:txBody>
      </p:sp>
      <p:sp>
        <p:nvSpPr>
          <p:cNvPr id="4" name="TextBox 3"/>
          <p:cNvSpPr txBox="1"/>
          <p:nvPr/>
        </p:nvSpPr>
        <p:spPr>
          <a:xfrm>
            <a:off x="1223158" y="1616328"/>
            <a:ext cx="9286504" cy="2707124"/>
          </a:xfrm>
          <a:prstGeom prst="roundRect">
            <a:avLst>
              <a:gd name="adj" fmla="val 7894"/>
            </a:avLst>
          </a:prstGeom>
          <a:solidFill>
            <a:srgbClr val="DDDDDD"/>
          </a:solidFill>
        </p:spPr>
        <p:txBody>
          <a:bodyPr wrap="square" rtlCol="0">
            <a:spAutoFit/>
          </a:bodyPr>
          <a:lstStyle/>
          <a:p>
            <a:r>
              <a:rPr lang="en-US" altLang="zh-CN" dirty="0"/>
              <a:t>#include &lt;</a:t>
            </a:r>
            <a:r>
              <a:rPr lang="en-US" altLang="zh-CN" dirty="0" err="1"/>
              <a:t>QCoreApplication</a:t>
            </a:r>
            <a:r>
              <a:rPr lang="en-US" altLang="zh-CN" dirty="0"/>
              <a:t>&gt;</a:t>
            </a:r>
            <a:endParaRPr lang="zh-CN" altLang="zh-CN" dirty="0"/>
          </a:p>
          <a:p>
            <a:r>
              <a:rPr lang="en-US" altLang="zh-CN" dirty="0"/>
              <a:t>#include &lt;</a:t>
            </a:r>
            <a:r>
              <a:rPr lang="en-US" altLang="zh-CN" dirty="0" err="1"/>
              <a:t>QSemaphore</a:t>
            </a:r>
            <a:r>
              <a:rPr lang="en-US" altLang="zh-CN" dirty="0"/>
              <a:t>&gt;</a:t>
            </a:r>
            <a:endParaRPr lang="zh-CN" altLang="zh-CN" dirty="0"/>
          </a:p>
          <a:p>
            <a:r>
              <a:rPr lang="en-US" altLang="zh-CN" dirty="0"/>
              <a:t>#include &lt;</a:t>
            </a:r>
            <a:r>
              <a:rPr lang="en-US" altLang="zh-CN" dirty="0" err="1"/>
              <a:t>QThread</a:t>
            </a:r>
            <a:r>
              <a:rPr lang="en-US" altLang="zh-CN" dirty="0"/>
              <a:t>&gt;</a:t>
            </a:r>
            <a:endParaRPr lang="zh-CN" altLang="zh-CN" dirty="0"/>
          </a:p>
          <a:p>
            <a:r>
              <a:rPr lang="en-US" altLang="zh-CN" dirty="0"/>
              <a:t>#include &lt;</a:t>
            </a:r>
            <a:r>
              <a:rPr lang="en-US" altLang="zh-CN" dirty="0" err="1"/>
              <a:t>stdio.h</a:t>
            </a:r>
            <a:r>
              <a:rPr lang="en-US" altLang="zh-CN" dirty="0"/>
              <a:t>&gt;</a:t>
            </a:r>
            <a:endParaRPr lang="zh-CN" altLang="zh-CN" dirty="0"/>
          </a:p>
          <a:p>
            <a:r>
              <a:rPr lang="en-US" altLang="zh-CN" dirty="0" err="1"/>
              <a:t>const</a:t>
            </a:r>
            <a:r>
              <a:rPr lang="en-US" altLang="zh-CN" dirty="0"/>
              <a:t> </a:t>
            </a:r>
            <a:r>
              <a:rPr lang="en-US" altLang="zh-CN" dirty="0" err="1"/>
              <a:t>int</a:t>
            </a:r>
            <a:r>
              <a:rPr lang="en-US" altLang="zh-CN" dirty="0"/>
              <a:t> </a:t>
            </a:r>
            <a:r>
              <a:rPr lang="en-US" altLang="zh-CN" dirty="0" err="1"/>
              <a:t>DataSize</a:t>
            </a:r>
            <a:r>
              <a:rPr lang="en-US" altLang="zh-CN" dirty="0"/>
              <a:t>=1000;</a:t>
            </a:r>
            <a:endParaRPr lang="zh-CN" altLang="zh-CN" dirty="0"/>
          </a:p>
          <a:p>
            <a:r>
              <a:rPr lang="en-US" altLang="zh-CN" dirty="0" err="1"/>
              <a:t>const</a:t>
            </a:r>
            <a:r>
              <a:rPr lang="en-US" altLang="zh-CN" dirty="0"/>
              <a:t> </a:t>
            </a:r>
            <a:r>
              <a:rPr lang="en-US" altLang="zh-CN" dirty="0" err="1"/>
              <a:t>int</a:t>
            </a:r>
            <a:r>
              <a:rPr lang="en-US" altLang="zh-CN" dirty="0"/>
              <a:t> </a:t>
            </a:r>
            <a:r>
              <a:rPr lang="en-US" altLang="zh-CN" dirty="0" err="1"/>
              <a:t>BufferSize</a:t>
            </a:r>
            <a:r>
              <a:rPr lang="en-US" altLang="zh-CN" dirty="0"/>
              <a:t>=80;</a:t>
            </a:r>
            <a:endParaRPr lang="zh-CN" altLang="zh-CN" dirty="0"/>
          </a:p>
          <a:p>
            <a:r>
              <a:rPr lang="en-US" altLang="zh-CN" dirty="0" err="1"/>
              <a:t>int</a:t>
            </a:r>
            <a:r>
              <a:rPr lang="en-US" altLang="zh-CN" dirty="0"/>
              <a:t> buffer[</a:t>
            </a:r>
            <a:r>
              <a:rPr lang="en-US" altLang="zh-CN" dirty="0" err="1"/>
              <a:t>BufferSize</a:t>
            </a:r>
            <a:r>
              <a:rPr lang="en-US" altLang="zh-CN" dirty="0"/>
              <a:t>];						</a:t>
            </a:r>
            <a:r>
              <a:rPr lang="en-US" altLang="zh-CN" dirty="0" smtClean="0"/>
              <a:t>//(</a:t>
            </a:r>
            <a:r>
              <a:rPr lang="en-US" altLang="zh-CN" dirty="0"/>
              <a:t>a)</a:t>
            </a:r>
            <a:endParaRPr lang="zh-CN" altLang="zh-CN" dirty="0"/>
          </a:p>
          <a:p>
            <a:r>
              <a:rPr lang="en-US" altLang="zh-CN" dirty="0" err="1"/>
              <a:t>QSemaphore</a:t>
            </a:r>
            <a:r>
              <a:rPr lang="en-US" altLang="zh-CN" dirty="0"/>
              <a:t> </a:t>
            </a:r>
            <a:r>
              <a:rPr lang="en-US" altLang="zh-CN" dirty="0" err="1"/>
              <a:t>freeBytes</a:t>
            </a:r>
            <a:r>
              <a:rPr lang="en-US" altLang="zh-CN" dirty="0"/>
              <a:t>(</a:t>
            </a:r>
            <a:r>
              <a:rPr lang="en-US" altLang="zh-CN" dirty="0" err="1"/>
              <a:t>BufferSize</a:t>
            </a:r>
            <a:r>
              <a:rPr lang="en-US" altLang="zh-CN" dirty="0"/>
              <a:t>);					//(b)</a:t>
            </a:r>
            <a:endParaRPr lang="zh-CN" altLang="zh-CN" dirty="0"/>
          </a:p>
          <a:p>
            <a:r>
              <a:rPr lang="en-US" altLang="zh-CN" dirty="0" err="1"/>
              <a:t>QSemaphore</a:t>
            </a:r>
            <a:r>
              <a:rPr lang="en-US" altLang="zh-CN" dirty="0"/>
              <a:t> </a:t>
            </a:r>
            <a:r>
              <a:rPr lang="en-US" altLang="zh-CN" dirty="0" err="1"/>
              <a:t>usedBytes</a:t>
            </a:r>
            <a:r>
              <a:rPr lang="en-US" altLang="zh-CN" dirty="0"/>
              <a:t>(0);						</a:t>
            </a:r>
            <a:r>
              <a:rPr lang="en-US" altLang="zh-CN" dirty="0" smtClean="0"/>
              <a:t>//(</a:t>
            </a:r>
            <a:r>
              <a:rPr lang="en-US" altLang="zh-CN" dirty="0"/>
              <a:t>c</a:t>
            </a:r>
            <a:r>
              <a:rPr lang="en-US" altLang="zh-CN" dirty="0" smtClean="0"/>
              <a:t>)</a:t>
            </a:r>
            <a:endParaRPr lang="zh-CN" altLang="zh-CN" dirty="0"/>
          </a:p>
        </p:txBody>
      </p:sp>
      <p:sp>
        <p:nvSpPr>
          <p:cNvPr id="5" name="矩形 4"/>
          <p:cNvSpPr/>
          <p:nvPr/>
        </p:nvSpPr>
        <p:spPr>
          <a:xfrm>
            <a:off x="1136845" y="4317709"/>
            <a:ext cx="6677119" cy="353943"/>
          </a:xfrm>
          <a:prstGeom prst="rect">
            <a:avLst/>
          </a:prstGeom>
        </p:spPr>
        <p:txBody>
          <a:bodyPr wrap="square">
            <a:spAutoFit/>
          </a:bodyPr>
          <a:lstStyle/>
          <a:p>
            <a:r>
              <a:rPr lang="zh-CN" altLang="zh-CN" dirty="0"/>
              <a:t>（</a:t>
            </a:r>
            <a:r>
              <a:rPr lang="en-US" altLang="zh-CN" dirty="0"/>
              <a:t>2</a:t>
            </a:r>
            <a:r>
              <a:rPr lang="zh-CN" altLang="zh-CN" dirty="0"/>
              <a:t>）</a:t>
            </a:r>
            <a:r>
              <a:rPr lang="en-US" altLang="zh-CN" dirty="0"/>
              <a:t>Producer</a:t>
            </a:r>
            <a:r>
              <a:rPr lang="zh-CN" altLang="zh-CN" dirty="0"/>
              <a:t>类继承自</a:t>
            </a:r>
            <a:r>
              <a:rPr lang="en-US" altLang="zh-CN" dirty="0" err="1"/>
              <a:t>QThread</a:t>
            </a:r>
            <a:r>
              <a:rPr lang="zh-CN" altLang="zh-CN" dirty="0"/>
              <a:t>类，作为生产者类，其声明如下：</a:t>
            </a:r>
          </a:p>
        </p:txBody>
      </p:sp>
      <p:sp>
        <p:nvSpPr>
          <p:cNvPr id="6" name="TextBox 5"/>
          <p:cNvSpPr txBox="1"/>
          <p:nvPr/>
        </p:nvSpPr>
        <p:spPr>
          <a:xfrm>
            <a:off x="1223158" y="4714244"/>
            <a:ext cx="9286504" cy="1726287"/>
          </a:xfrm>
          <a:prstGeom prst="roundRect">
            <a:avLst>
              <a:gd name="adj" fmla="val 7894"/>
            </a:avLst>
          </a:prstGeom>
          <a:solidFill>
            <a:srgbClr val="DDDDDD"/>
          </a:solidFill>
        </p:spPr>
        <p:txBody>
          <a:bodyPr wrap="square" rtlCol="0">
            <a:spAutoFit/>
          </a:bodyPr>
          <a:lstStyle/>
          <a:p>
            <a:r>
              <a:rPr lang="en-US" altLang="zh-CN" dirty="0"/>
              <a:t>class Producer : public </a:t>
            </a:r>
            <a:r>
              <a:rPr lang="en-US" altLang="zh-CN" dirty="0" err="1"/>
              <a:t>QThread</a:t>
            </a:r>
            <a:endParaRPr lang="zh-CN" altLang="zh-CN" dirty="0"/>
          </a:p>
          <a:p>
            <a:r>
              <a:rPr lang="en-US" altLang="zh-CN" dirty="0"/>
              <a:t>{</a:t>
            </a:r>
            <a:endParaRPr lang="zh-CN" altLang="zh-CN" dirty="0"/>
          </a:p>
          <a:p>
            <a:r>
              <a:rPr lang="en-US" altLang="zh-CN" dirty="0"/>
              <a:t>public:</a:t>
            </a:r>
            <a:endParaRPr lang="zh-CN" altLang="zh-CN" dirty="0"/>
          </a:p>
          <a:p>
            <a:r>
              <a:rPr lang="en-US" altLang="zh-CN" dirty="0"/>
              <a:t>    Producer();</a:t>
            </a:r>
            <a:endParaRPr lang="zh-CN" altLang="zh-CN" dirty="0"/>
          </a:p>
          <a:p>
            <a:r>
              <a:rPr lang="en-US" altLang="zh-CN" dirty="0"/>
              <a:t>    void run();</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1090858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383712" cy="461665"/>
          </a:xfrm>
          <a:prstGeom prst="rect">
            <a:avLst/>
          </a:prstGeom>
        </p:spPr>
        <p:txBody>
          <a:bodyPr wrap="none">
            <a:spAutoFit/>
          </a:bodyPr>
          <a:lstStyle/>
          <a:p>
            <a:r>
              <a:rPr lang="zh-CN" altLang="zh-CN" sz="2400" b="1" dirty="0" smtClean="0"/>
              <a:t>信</a:t>
            </a:r>
            <a:r>
              <a:rPr lang="en-US" altLang="zh-CN" sz="2400" b="1" dirty="0" smtClean="0"/>
              <a:t>  </a:t>
            </a:r>
            <a:r>
              <a:rPr lang="zh-CN" altLang="zh-CN" sz="2400" b="1" dirty="0" smtClean="0"/>
              <a:t>号</a:t>
            </a:r>
            <a:r>
              <a:rPr lang="en-US" altLang="zh-CN" sz="2400" b="1" dirty="0" smtClean="0"/>
              <a:t>  </a:t>
            </a:r>
            <a:r>
              <a:rPr lang="zh-CN" altLang="zh-CN" sz="2400" b="1" dirty="0" smtClean="0"/>
              <a:t>量</a:t>
            </a:r>
            <a:endParaRPr lang="zh-CN" altLang="zh-CN" sz="2400" b="1" dirty="0"/>
          </a:p>
        </p:txBody>
      </p:sp>
      <p:sp>
        <p:nvSpPr>
          <p:cNvPr id="3" name="TextBox 2"/>
          <p:cNvSpPr txBox="1"/>
          <p:nvPr/>
        </p:nvSpPr>
        <p:spPr>
          <a:xfrm>
            <a:off x="807522" y="973777"/>
            <a:ext cx="10236530" cy="3416320"/>
          </a:xfrm>
          <a:prstGeom prst="rect">
            <a:avLst/>
          </a:prstGeom>
          <a:noFill/>
        </p:spPr>
        <p:txBody>
          <a:bodyPr wrap="square" rtlCol="0">
            <a:spAutoFit/>
          </a:bodyPr>
          <a:lstStyle/>
          <a:p>
            <a:pPr indent="450850">
              <a:lnSpc>
                <a:spcPct val="150000"/>
              </a:lnSpc>
            </a:pPr>
            <a:r>
              <a:rPr lang="zh-CN" altLang="zh-CN" sz="1800" b="1" dirty="0"/>
              <a:t>其中，</a:t>
            </a:r>
            <a:endParaRPr lang="zh-CN" altLang="zh-CN" sz="1800" dirty="0"/>
          </a:p>
          <a:p>
            <a:pPr indent="450850">
              <a:lnSpc>
                <a:spcPct val="150000"/>
              </a:lnSpc>
            </a:pPr>
            <a:r>
              <a:rPr lang="en-US" altLang="zh-CN" sz="1800" b="1" dirty="0"/>
              <a:t>(a) </a:t>
            </a:r>
            <a:r>
              <a:rPr lang="en-US" altLang="zh-CN" sz="1800" b="1" dirty="0" err="1"/>
              <a:t>int</a:t>
            </a:r>
            <a:r>
              <a:rPr lang="en-US" altLang="zh-CN" sz="1800" b="1" dirty="0"/>
              <a:t> buffer[</a:t>
            </a:r>
            <a:r>
              <a:rPr lang="en-US" altLang="zh-CN" sz="1800" b="1" dirty="0" err="1"/>
              <a:t>BufferSize</a:t>
            </a:r>
            <a:r>
              <a:rPr lang="en-US" altLang="zh-CN" sz="1800" b="1" dirty="0"/>
              <a:t>]</a:t>
            </a:r>
            <a:r>
              <a:rPr lang="zh-CN" altLang="zh-CN" sz="1800" b="1" dirty="0"/>
              <a:t>：</a:t>
            </a:r>
            <a:r>
              <a:rPr lang="zh-CN" altLang="zh-CN" sz="1800" dirty="0"/>
              <a:t>首先，生产者向</a:t>
            </a:r>
            <a:r>
              <a:rPr lang="en-US" altLang="zh-CN" sz="1800" dirty="0"/>
              <a:t>buffer</a:t>
            </a:r>
            <a:r>
              <a:rPr lang="zh-CN" altLang="zh-CN" sz="1800" dirty="0"/>
              <a:t>中写入数据，直到它到达终点，然后从起点重新开始覆盖已经存在的数据。消费者读取前者生产的数据，在此处每个</a:t>
            </a:r>
            <a:r>
              <a:rPr lang="en-US" altLang="zh-CN" sz="1800" dirty="0" err="1"/>
              <a:t>int</a:t>
            </a:r>
            <a:r>
              <a:rPr lang="zh-CN" altLang="zh-CN" sz="1800" dirty="0"/>
              <a:t>字长都被看成一个资源，实际应用中常会在更大的单位上进行操作，从而减少使用信号量带来的开销。</a:t>
            </a:r>
          </a:p>
          <a:p>
            <a:pPr indent="450850">
              <a:lnSpc>
                <a:spcPct val="150000"/>
              </a:lnSpc>
            </a:pPr>
            <a:r>
              <a:rPr lang="en-US" altLang="zh-CN" sz="1800" b="1" dirty="0"/>
              <a:t>(b) </a:t>
            </a:r>
            <a:r>
              <a:rPr lang="en-US" altLang="zh-CN" sz="1800" b="1" dirty="0" err="1"/>
              <a:t>QSemaphore</a:t>
            </a:r>
            <a:r>
              <a:rPr lang="en-US" altLang="zh-CN" sz="1800" b="1" dirty="0"/>
              <a:t> </a:t>
            </a:r>
            <a:r>
              <a:rPr lang="en-US" altLang="zh-CN" sz="1800" b="1" dirty="0" err="1"/>
              <a:t>freeBytes</a:t>
            </a:r>
            <a:r>
              <a:rPr lang="en-US" altLang="zh-CN" sz="1800" b="1" dirty="0"/>
              <a:t>(</a:t>
            </a:r>
            <a:r>
              <a:rPr lang="en-US" altLang="zh-CN" sz="1800" b="1" dirty="0" err="1"/>
              <a:t>BufferSize</a:t>
            </a:r>
            <a:r>
              <a:rPr lang="en-US" altLang="zh-CN" sz="1800" b="1" dirty="0"/>
              <a:t>)</a:t>
            </a:r>
            <a:r>
              <a:rPr lang="zh-CN" altLang="zh-CN" sz="1800" b="1" dirty="0"/>
              <a:t>：</a:t>
            </a:r>
            <a:r>
              <a:rPr lang="en-US" altLang="zh-CN" sz="1800" dirty="0" err="1"/>
              <a:t>freeBytes</a:t>
            </a:r>
            <a:r>
              <a:rPr lang="zh-CN" altLang="zh-CN" sz="1800" dirty="0"/>
              <a:t>信号量控制可被生产者填充的缓冲区部分，被初始化为</a:t>
            </a:r>
            <a:r>
              <a:rPr lang="en-US" altLang="zh-CN" sz="1800" dirty="0" err="1"/>
              <a:t>BufferSize</a:t>
            </a:r>
            <a:r>
              <a:rPr lang="en-US" altLang="zh-CN" sz="1800" dirty="0"/>
              <a:t>(80)</a:t>
            </a:r>
            <a:r>
              <a:rPr lang="zh-CN" altLang="zh-CN" sz="1800" dirty="0"/>
              <a:t>，表示程序一开始有</a:t>
            </a:r>
            <a:r>
              <a:rPr lang="en-US" altLang="zh-CN" sz="1800" dirty="0" err="1"/>
              <a:t>BufferSize</a:t>
            </a:r>
            <a:r>
              <a:rPr lang="zh-CN" altLang="zh-CN" sz="1800" dirty="0"/>
              <a:t>个缓冲区单元可被填充。</a:t>
            </a:r>
          </a:p>
          <a:p>
            <a:pPr indent="450850">
              <a:lnSpc>
                <a:spcPct val="150000"/>
              </a:lnSpc>
            </a:pPr>
            <a:r>
              <a:rPr lang="en-US" altLang="zh-CN" sz="1800" b="1" dirty="0"/>
              <a:t>(c) </a:t>
            </a:r>
            <a:r>
              <a:rPr lang="en-US" altLang="zh-CN" sz="1800" b="1" dirty="0" err="1"/>
              <a:t>QSemaphore</a:t>
            </a:r>
            <a:r>
              <a:rPr lang="en-US" altLang="zh-CN" sz="1800" b="1" dirty="0"/>
              <a:t> </a:t>
            </a:r>
            <a:r>
              <a:rPr lang="en-US" altLang="zh-CN" sz="1800" b="1" dirty="0" err="1"/>
              <a:t>usedBytes</a:t>
            </a:r>
            <a:r>
              <a:rPr lang="en-US" altLang="zh-CN" sz="1800" b="1" dirty="0"/>
              <a:t>(0)</a:t>
            </a:r>
            <a:r>
              <a:rPr lang="zh-CN" altLang="zh-CN" sz="1800" b="1" dirty="0"/>
              <a:t>：</a:t>
            </a:r>
            <a:r>
              <a:rPr lang="en-US" altLang="zh-CN" sz="1800" dirty="0" err="1"/>
              <a:t>usedBytes</a:t>
            </a:r>
            <a:r>
              <a:rPr lang="zh-CN" altLang="zh-CN" sz="1800" dirty="0"/>
              <a:t>信号量控制可被消费者读取的缓冲区部分，被初始化为</a:t>
            </a:r>
            <a:r>
              <a:rPr lang="en-US" altLang="zh-CN" sz="1800" dirty="0"/>
              <a:t>0</a:t>
            </a:r>
            <a:r>
              <a:rPr lang="zh-CN" altLang="zh-CN" sz="1800" dirty="0"/>
              <a:t>，表示程序一开始时缓冲区中没有数据可供读取</a:t>
            </a:r>
            <a:r>
              <a:rPr lang="zh-CN" altLang="zh-CN" sz="1800" dirty="0" smtClean="0"/>
              <a:t>。</a:t>
            </a:r>
            <a:endParaRPr lang="zh-CN" altLang="zh-CN" sz="1800" dirty="0"/>
          </a:p>
        </p:txBody>
      </p:sp>
    </p:spTree>
    <p:extLst>
      <p:ext uri="{BB962C8B-B14F-4D97-AF65-F5344CB8AC3E}">
        <p14:creationId xmlns:p14="http://schemas.microsoft.com/office/powerpoint/2010/main" val="409187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9397" y="1056904"/>
            <a:ext cx="10224655" cy="5148974"/>
          </a:xfrm>
          <a:prstGeom prst="rect">
            <a:avLst/>
          </a:prstGeom>
          <a:noFill/>
        </p:spPr>
        <p:txBody>
          <a:bodyPr wrap="square" rtlCol="0">
            <a:spAutoFit/>
          </a:bodyPr>
          <a:lstStyle/>
          <a:p>
            <a:pPr indent="450850">
              <a:lnSpc>
                <a:spcPct val="150000"/>
              </a:lnSpc>
            </a:pPr>
            <a:r>
              <a:rPr lang="zh-CN" altLang="zh-CN" b="1" dirty="0"/>
              <a:t>多线程具有以下优势。</a:t>
            </a:r>
          </a:p>
          <a:p>
            <a:pPr indent="450850">
              <a:lnSpc>
                <a:spcPct val="150000"/>
              </a:lnSpc>
            </a:pPr>
            <a:r>
              <a:rPr lang="zh-CN" altLang="zh-CN" dirty="0"/>
              <a:t>（</a:t>
            </a:r>
            <a:r>
              <a:rPr lang="en-US" altLang="zh-CN" dirty="0"/>
              <a:t>1</a:t>
            </a:r>
            <a:r>
              <a:rPr lang="zh-CN" altLang="zh-CN" dirty="0"/>
              <a:t>）提高应用程序的响应速度。这对于开发图形界面的程序尤为重要，当一个操作耗时很长时，整个系统都会等待这个操作，程序就不能响应键盘、鼠标、菜单等的操作，而使用多线程技术可将耗时长的操作置于一个新的线程，从而避免出现以上问题。</a:t>
            </a:r>
          </a:p>
          <a:p>
            <a:pPr indent="450850">
              <a:lnSpc>
                <a:spcPct val="150000"/>
              </a:lnSpc>
            </a:pPr>
            <a:r>
              <a:rPr lang="zh-CN" altLang="zh-CN" dirty="0"/>
              <a:t>（</a:t>
            </a:r>
            <a:r>
              <a:rPr lang="en-US" altLang="zh-CN" dirty="0"/>
              <a:t>2</a:t>
            </a:r>
            <a:r>
              <a:rPr lang="zh-CN" altLang="zh-CN" dirty="0"/>
              <a:t>）使多</a:t>
            </a:r>
            <a:r>
              <a:rPr lang="en-US" altLang="zh-CN" dirty="0"/>
              <a:t>CPU</a:t>
            </a:r>
            <a:r>
              <a:rPr lang="zh-CN" altLang="zh-CN" dirty="0"/>
              <a:t>系统更加有效。当线程数不大于</a:t>
            </a:r>
            <a:r>
              <a:rPr lang="en-US" altLang="zh-CN" dirty="0"/>
              <a:t>CPU</a:t>
            </a:r>
            <a:r>
              <a:rPr lang="zh-CN" altLang="zh-CN" dirty="0"/>
              <a:t>数目时，操作系统可以调度不同的线程运行于不同的</a:t>
            </a:r>
            <a:r>
              <a:rPr lang="en-US" altLang="zh-CN" dirty="0"/>
              <a:t>CPU</a:t>
            </a:r>
            <a:r>
              <a:rPr lang="zh-CN" altLang="zh-CN" dirty="0"/>
              <a:t>上。</a:t>
            </a:r>
          </a:p>
          <a:p>
            <a:pPr indent="450850">
              <a:lnSpc>
                <a:spcPct val="150000"/>
              </a:lnSpc>
            </a:pPr>
            <a:r>
              <a:rPr lang="zh-CN" altLang="zh-CN" dirty="0"/>
              <a:t>（</a:t>
            </a:r>
            <a:r>
              <a:rPr lang="en-US" altLang="zh-CN" dirty="0"/>
              <a:t>3</a:t>
            </a:r>
            <a:r>
              <a:rPr lang="zh-CN" altLang="zh-CN" dirty="0"/>
              <a:t>）改善程序结构。一个既长又复杂的进程可以考虑分为多个线程，成为独立或半独立的运行部分，这样有利于代码的理解和维护。</a:t>
            </a:r>
          </a:p>
          <a:p>
            <a:pPr indent="450850">
              <a:lnSpc>
                <a:spcPct val="150000"/>
              </a:lnSpc>
            </a:pPr>
            <a:r>
              <a:rPr lang="zh-CN" altLang="zh-CN" b="1" dirty="0"/>
              <a:t>多线程程序具有以下特点。</a:t>
            </a:r>
          </a:p>
          <a:p>
            <a:pPr indent="450850">
              <a:lnSpc>
                <a:spcPct val="150000"/>
              </a:lnSpc>
            </a:pPr>
            <a:r>
              <a:rPr lang="zh-CN" altLang="zh-CN" dirty="0"/>
              <a:t>（</a:t>
            </a:r>
            <a:r>
              <a:rPr lang="en-US" altLang="zh-CN" dirty="0"/>
              <a:t>1</a:t>
            </a:r>
            <a:r>
              <a:rPr lang="zh-CN" altLang="zh-CN" dirty="0"/>
              <a:t>）多线程程序的行为无法预期，当多次执行上述程序时，每次的运行结果都可能不同。</a:t>
            </a:r>
          </a:p>
          <a:p>
            <a:pPr indent="450850">
              <a:lnSpc>
                <a:spcPct val="150000"/>
              </a:lnSpc>
            </a:pPr>
            <a:r>
              <a:rPr lang="zh-CN" altLang="zh-CN" dirty="0"/>
              <a:t>（</a:t>
            </a:r>
            <a:r>
              <a:rPr lang="en-US" altLang="zh-CN" dirty="0"/>
              <a:t>2</a:t>
            </a:r>
            <a:r>
              <a:rPr lang="zh-CN" altLang="zh-CN" dirty="0"/>
              <a:t>）多线程的执行顺序无法保证，它与操作系统的调度策略和线程优先级等因素有关。</a:t>
            </a:r>
          </a:p>
          <a:p>
            <a:pPr indent="450850">
              <a:lnSpc>
                <a:spcPct val="150000"/>
              </a:lnSpc>
            </a:pPr>
            <a:r>
              <a:rPr lang="zh-CN" altLang="zh-CN" dirty="0"/>
              <a:t>（</a:t>
            </a:r>
            <a:r>
              <a:rPr lang="en-US" altLang="zh-CN" dirty="0"/>
              <a:t>3</a:t>
            </a:r>
            <a:r>
              <a:rPr lang="zh-CN" altLang="zh-CN" dirty="0"/>
              <a:t>）多线程的切换可能发生在任何时刻、任何地点。</a:t>
            </a:r>
          </a:p>
          <a:p>
            <a:pPr indent="450850">
              <a:lnSpc>
                <a:spcPct val="150000"/>
              </a:lnSpc>
            </a:pPr>
            <a:r>
              <a:rPr lang="zh-CN" altLang="zh-CN" dirty="0"/>
              <a:t>（</a:t>
            </a:r>
            <a:r>
              <a:rPr lang="en-US" altLang="zh-CN" dirty="0"/>
              <a:t>4</a:t>
            </a:r>
            <a:r>
              <a:rPr lang="zh-CN" altLang="zh-CN" dirty="0"/>
              <a:t>）由于多线程对代码的敏感度高，因此对代码的细微修改都可能产生意想不到的结果</a:t>
            </a:r>
            <a:r>
              <a:rPr lang="zh-CN" altLang="zh-CN" dirty="0" smtClean="0"/>
              <a:t>。</a:t>
            </a:r>
            <a:endParaRPr lang="zh-CN" altLang="zh-CN" dirty="0"/>
          </a:p>
        </p:txBody>
      </p:sp>
    </p:spTree>
    <p:extLst>
      <p:ext uri="{BB962C8B-B14F-4D97-AF65-F5344CB8AC3E}">
        <p14:creationId xmlns:p14="http://schemas.microsoft.com/office/powerpoint/2010/main" val="19427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383712" cy="461665"/>
          </a:xfrm>
          <a:prstGeom prst="rect">
            <a:avLst/>
          </a:prstGeom>
        </p:spPr>
        <p:txBody>
          <a:bodyPr wrap="none">
            <a:spAutoFit/>
          </a:bodyPr>
          <a:lstStyle/>
          <a:p>
            <a:r>
              <a:rPr lang="zh-CN" altLang="zh-CN" sz="2400" b="1" dirty="0" smtClean="0"/>
              <a:t>信</a:t>
            </a:r>
            <a:r>
              <a:rPr lang="en-US" altLang="zh-CN" sz="2400" b="1" dirty="0" smtClean="0"/>
              <a:t>  </a:t>
            </a:r>
            <a:r>
              <a:rPr lang="zh-CN" altLang="zh-CN" sz="2400" b="1" dirty="0" smtClean="0"/>
              <a:t>号</a:t>
            </a:r>
            <a:r>
              <a:rPr lang="en-US" altLang="zh-CN" sz="2400" b="1" dirty="0" smtClean="0"/>
              <a:t>  </a:t>
            </a:r>
            <a:r>
              <a:rPr lang="zh-CN" altLang="zh-CN" sz="2400" b="1" dirty="0" smtClean="0"/>
              <a:t>量</a:t>
            </a:r>
            <a:endParaRPr lang="zh-CN" altLang="zh-CN" sz="2400" b="1" dirty="0"/>
          </a:p>
        </p:txBody>
      </p:sp>
      <p:sp>
        <p:nvSpPr>
          <p:cNvPr id="3" name="矩形 2"/>
          <p:cNvSpPr/>
          <p:nvPr/>
        </p:nvSpPr>
        <p:spPr>
          <a:xfrm>
            <a:off x="1136845" y="1005800"/>
            <a:ext cx="4270208" cy="369332"/>
          </a:xfrm>
          <a:prstGeom prst="rect">
            <a:avLst/>
          </a:prstGeom>
        </p:spPr>
        <p:txBody>
          <a:bodyPr wrap="none">
            <a:spAutoFit/>
          </a:bodyPr>
          <a:lstStyle/>
          <a:p>
            <a:r>
              <a:rPr lang="en-US" altLang="zh-CN" sz="1800" dirty="0"/>
              <a:t>Producer</a:t>
            </a:r>
            <a:r>
              <a:rPr lang="zh-CN" altLang="zh-CN" sz="1800" dirty="0"/>
              <a:t>构造函数中没有实现任何内容：</a:t>
            </a:r>
          </a:p>
        </p:txBody>
      </p:sp>
      <p:sp>
        <p:nvSpPr>
          <p:cNvPr id="4" name="TextBox 3"/>
          <p:cNvSpPr txBox="1"/>
          <p:nvPr/>
        </p:nvSpPr>
        <p:spPr>
          <a:xfrm>
            <a:off x="1136846" y="1375132"/>
            <a:ext cx="9004682" cy="970478"/>
          </a:xfrm>
          <a:prstGeom prst="roundRect">
            <a:avLst/>
          </a:prstGeom>
          <a:solidFill>
            <a:srgbClr val="DDDDDD"/>
          </a:solidFill>
        </p:spPr>
        <p:txBody>
          <a:bodyPr wrap="square" rtlCol="0">
            <a:spAutoFit/>
          </a:bodyPr>
          <a:lstStyle/>
          <a:p>
            <a:r>
              <a:rPr lang="en-US" altLang="zh-CN" dirty="0"/>
              <a:t>Producer::Producer()</a:t>
            </a:r>
            <a:endParaRPr lang="zh-CN" altLang="zh-CN" dirty="0"/>
          </a:p>
          <a:p>
            <a:r>
              <a:rPr lang="en-US" altLang="zh-CN" dirty="0"/>
              <a:t>{</a:t>
            </a:r>
            <a:endParaRPr lang="zh-CN" altLang="zh-CN" dirty="0"/>
          </a:p>
          <a:p>
            <a:r>
              <a:rPr lang="en-US" altLang="zh-CN" dirty="0" smtClean="0"/>
              <a:t>}</a:t>
            </a:r>
            <a:endParaRPr lang="zh-CN" altLang="zh-CN" dirty="0"/>
          </a:p>
        </p:txBody>
      </p:sp>
      <p:sp>
        <p:nvSpPr>
          <p:cNvPr id="5" name="矩形 4"/>
          <p:cNvSpPr/>
          <p:nvPr/>
        </p:nvSpPr>
        <p:spPr>
          <a:xfrm>
            <a:off x="1075876" y="2345610"/>
            <a:ext cx="4398448" cy="369332"/>
          </a:xfrm>
          <a:prstGeom prst="rect">
            <a:avLst/>
          </a:prstGeom>
        </p:spPr>
        <p:txBody>
          <a:bodyPr wrap="none">
            <a:spAutoFit/>
          </a:bodyPr>
          <a:lstStyle/>
          <a:p>
            <a:r>
              <a:rPr lang="en-US" altLang="zh-CN" sz="1800" dirty="0"/>
              <a:t>Producer::run()</a:t>
            </a:r>
            <a:r>
              <a:rPr lang="zh-CN" altLang="zh-CN" sz="1800" dirty="0"/>
              <a:t>函数的具体实现代码如下：</a:t>
            </a:r>
          </a:p>
        </p:txBody>
      </p:sp>
      <p:sp>
        <p:nvSpPr>
          <p:cNvPr id="6" name="TextBox 5"/>
          <p:cNvSpPr txBox="1"/>
          <p:nvPr/>
        </p:nvSpPr>
        <p:spPr>
          <a:xfrm>
            <a:off x="1136846" y="2714942"/>
            <a:ext cx="9004682" cy="2565142"/>
          </a:xfrm>
          <a:prstGeom prst="roundRect">
            <a:avLst>
              <a:gd name="adj" fmla="val 8771"/>
            </a:avLst>
          </a:prstGeom>
          <a:solidFill>
            <a:srgbClr val="DDDDDD"/>
          </a:solidFill>
        </p:spPr>
        <p:txBody>
          <a:bodyPr wrap="square" rtlCol="0">
            <a:spAutoFit/>
          </a:bodyPr>
          <a:lstStyle/>
          <a:p>
            <a:r>
              <a:rPr lang="en-US" altLang="zh-CN" dirty="0"/>
              <a:t>void Producer::run()</a:t>
            </a:r>
            <a:endParaRPr lang="zh-CN" altLang="zh-CN" dirty="0"/>
          </a:p>
          <a:p>
            <a:r>
              <a:rPr lang="en-US" altLang="zh-CN" dirty="0"/>
              <a:t>{</a:t>
            </a:r>
            <a:endParaRPr lang="zh-CN" altLang="zh-CN" dirty="0"/>
          </a:p>
          <a:p>
            <a:r>
              <a:rPr lang="en-US" altLang="zh-CN" dirty="0"/>
              <a:t>    for(</a:t>
            </a:r>
            <a:r>
              <a:rPr lang="en-US" altLang="zh-CN" dirty="0" err="1"/>
              <a:t>int</a:t>
            </a:r>
            <a:r>
              <a:rPr lang="en-US" altLang="zh-CN" dirty="0"/>
              <a:t> i=0;i&lt;</a:t>
            </a:r>
            <a:r>
              <a:rPr lang="en-US" altLang="zh-CN" dirty="0" err="1"/>
              <a:t>DataSize;i</a:t>
            </a:r>
            <a:r>
              <a:rPr lang="en-US" altLang="zh-CN" dirty="0"/>
              <a:t>++)</a:t>
            </a:r>
            <a:endParaRPr lang="zh-CN" altLang="zh-CN" dirty="0"/>
          </a:p>
          <a:p>
            <a:r>
              <a:rPr lang="en-US" altLang="zh-CN" dirty="0"/>
              <a:t>    {</a:t>
            </a:r>
            <a:endParaRPr lang="zh-CN" altLang="zh-CN" dirty="0"/>
          </a:p>
          <a:p>
            <a:r>
              <a:rPr lang="en-US" altLang="zh-CN" dirty="0"/>
              <a:t>       </a:t>
            </a:r>
            <a:r>
              <a:rPr lang="en-US" altLang="zh-CN" dirty="0" err="1"/>
              <a:t>freeBytes.acquire</a:t>
            </a:r>
            <a:r>
              <a:rPr lang="en-US" altLang="zh-CN" dirty="0"/>
              <a:t>();					</a:t>
            </a:r>
            <a:r>
              <a:rPr lang="en-US" altLang="zh-CN" dirty="0" smtClean="0"/>
              <a:t>//(</a:t>
            </a:r>
            <a:r>
              <a:rPr lang="en-US" altLang="zh-CN" dirty="0"/>
              <a:t>a)</a:t>
            </a:r>
            <a:endParaRPr lang="zh-CN" altLang="zh-CN" dirty="0"/>
          </a:p>
          <a:p>
            <a:r>
              <a:rPr lang="en-US" altLang="zh-CN" dirty="0"/>
              <a:t>       buffer[</a:t>
            </a:r>
            <a:r>
              <a:rPr lang="en-US" altLang="zh-CN" dirty="0" err="1"/>
              <a:t>i%BufferSize</a:t>
            </a:r>
            <a:r>
              <a:rPr lang="en-US" altLang="zh-CN" dirty="0"/>
              <a:t>]=(</a:t>
            </a:r>
            <a:r>
              <a:rPr lang="en-US" altLang="zh-CN" dirty="0" err="1"/>
              <a:t>i%BufferSize</a:t>
            </a:r>
            <a:r>
              <a:rPr lang="en-US" altLang="zh-CN" dirty="0"/>
              <a:t>);			</a:t>
            </a:r>
            <a:r>
              <a:rPr lang="en-US" altLang="zh-CN" dirty="0" smtClean="0"/>
              <a:t>	//(</a:t>
            </a:r>
            <a:r>
              <a:rPr lang="en-US" altLang="zh-CN" dirty="0"/>
              <a:t>b)</a:t>
            </a:r>
            <a:endParaRPr lang="zh-CN" altLang="zh-CN" dirty="0"/>
          </a:p>
          <a:p>
            <a:r>
              <a:rPr lang="en-US" altLang="zh-CN" dirty="0"/>
              <a:t>       </a:t>
            </a:r>
            <a:r>
              <a:rPr lang="en-US" altLang="zh-CN" dirty="0" err="1"/>
              <a:t>usedBytes.release</a:t>
            </a:r>
            <a:r>
              <a:rPr lang="en-US" altLang="zh-CN" dirty="0"/>
              <a:t>();					</a:t>
            </a:r>
            <a:r>
              <a:rPr lang="en-US" altLang="zh-CN" dirty="0" smtClean="0"/>
              <a:t>//(</a:t>
            </a:r>
            <a:r>
              <a:rPr lang="en-US" altLang="zh-CN" dirty="0"/>
              <a:t>c)</a:t>
            </a:r>
            <a:endParaRPr lang="zh-CN" altLang="zh-CN" dirty="0"/>
          </a:p>
          <a:p>
            <a:r>
              <a:rPr lang="en-US" altLang="zh-CN" dirty="0"/>
              <a:t>    }</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395073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383712" cy="461665"/>
          </a:xfrm>
          <a:prstGeom prst="rect">
            <a:avLst/>
          </a:prstGeom>
        </p:spPr>
        <p:txBody>
          <a:bodyPr wrap="none">
            <a:spAutoFit/>
          </a:bodyPr>
          <a:lstStyle/>
          <a:p>
            <a:r>
              <a:rPr lang="zh-CN" altLang="zh-CN" sz="2400" b="1" dirty="0" smtClean="0"/>
              <a:t>信</a:t>
            </a:r>
            <a:r>
              <a:rPr lang="en-US" altLang="zh-CN" sz="2400" b="1" dirty="0" smtClean="0"/>
              <a:t>  </a:t>
            </a:r>
            <a:r>
              <a:rPr lang="zh-CN" altLang="zh-CN" sz="2400" b="1" dirty="0" smtClean="0"/>
              <a:t>号</a:t>
            </a:r>
            <a:r>
              <a:rPr lang="en-US" altLang="zh-CN" sz="2400" b="1" dirty="0" smtClean="0"/>
              <a:t>  </a:t>
            </a:r>
            <a:r>
              <a:rPr lang="zh-CN" altLang="zh-CN" sz="2400" b="1" dirty="0" smtClean="0"/>
              <a:t>量</a:t>
            </a:r>
            <a:endParaRPr lang="zh-CN" altLang="zh-CN" sz="2400" b="1" dirty="0"/>
          </a:p>
        </p:txBody>
      </p:sp>
      <p:sp>
        <p:nvSpPr>
          <p:cNvPr id="3" name="TextBox 2"/>
          <p:cNvSpPr txBox="1"/>
          <p:nvPr/>
        </p:nvSpPr>
        <p:spPr>
          <a:xfrm>
            <a:off x="950026" y="1021278"/>
            <a:ext cx="10082151" cy="3186898"/>
          </a:xfrm>
          <a:prstGeom prst="rect">
            <a:avLst/>
          </a:prstGeom>
          <a:noFill/>
        </p:spPr>
        <p:txBody>
          <a:bodyPr wrap="square" rtlCol="0">
            <a:spAutoFit/>
          </a:bodyPr>
          <a:lstStyle/>
          <a:p>
            <a:pPr indent="450850">
              <a:lnSpc>
                <a:spcPct val="150000"/>
              </a:lnSpc>
            </a:pPr>
            <a:r>
              <a:rPr lang="zh-CN" altLang="zh-CN" b="1" dirty="0"/>
              <a:t>其中，</a:t>
            </a:r>
            <a:endParaRPr lang="zh-CN" altLang="zh-CN" dirty="0"/>
          </a:p>
          <a:p>
            <a:pPr indent="450850">
              <a:lnSpc>
                <a:spcPct val="150000"/>
              </a:lnSpc>
            </a:pPr>
            <a:r>
              <a:rPr lang="en-US" altLang="zh-CN" b="1" dirty="0"/>
              <a:t>(a) </a:t>
            </a:r>
            <a:r>
              <a:rPr lang="en-US" altLang="zh-CN" b="1" dirty="0" err="1"/>
              <a:t>freeBytes.acquire</a:t>
            </a:r>
            <a:r>
              <a:rPr lang="en-US" altLang="zh-CN" b="1" dirty="0"/>
              <a:t>()</a:t>
            </a:r>
            <a:r>
              <a:rPr lang="zh-CN" altLang="zh-CN" b="1" dirty="0"/>
              <a:t>：</a:t>
            </a:r>
            <a:r>
              <a:rPr lang="zh-CN" altLang="zh-CN" dirty="0"/>
              <a:t>生产者线程首先获取一个空闲单元，如果此时缓冲区被消费者尚未读取的数据填满，对此函数的调用就会阻塞，直到消费者读取了这些数据为止。</a:t>
            </a:r>
          </a:p>
          <a:p>
            <a:pPr indent="450850">
              <a:lnSpc>
                <a:spcPct val="150000"/>
              </a:lnSpc>
            </a:pPr>
            <a:r>
              <a:rPr lang="en-US" altLang="zh-CN" b="1" dirty="0"/>
              <a:t>(b) buffer[</a:t>
            </a:r>
            <a:r>
              <a:rPr lang="en-US" altLang="zh-CN" b="1" dirty="0" err="1"/>
              <a:t>i%BufferSize</a:t>
            </a:r>
            <a:r>
              <a:rPr lang="en-US" altLang="zh-CN" b="1" dirty="0"/>
              <a:t>]=(</a:t>
            </a:r>
            <a:r>
              <a:rPr lang="en-US" altLang="zh-CN" b="1" dirty="0" err="1"/>
              <a:t>i%BufferSize</a:t>
            </a:r>
            <a:r>
              <a:rPr lang="en-US" altLang="zh-CN" b="1" dirty="0"/>
              <a:t>)</a:t>
            </a:r>
            <a:r>
              <a:rPr lang="zh-CN" altLang="zh-CN" b="1" dirty="0"/>
              <a:t>：</a:t>
            </a:r>
            <a:r>
              <a:rPr lang="zh-CN" altLang="zh-CN" dirty="0"/>
              <a:t>一旦生产者获取了某个空闲单元，就使用当前的缓冲区单元序号填写这个缓冲区单元。</a:t>
            </a:r>
          </a:p>
          <a:p>
            <a:pPr indent="450850">
              <a:lnSpc>
                <a:spcPct val="150000"/>
              </a:lnSpc>
            </a:pPr>
            <a:r>
              <a:rPr lang="en-US" altLang="zh-CN" b="1" dirty="0"/>
              <a:t>(c) </a:t>
            </a:r>
            <a:r>
              <a:rPr lang="en-US" altLang="zh-CN" b="1" dirty="0" err="1"/>
              <a:t>usedBytes.release</a:t>
            </a:r>
            <a:r>
              <a:rPr lang="en-US" altLang="zh-CN" b="1" dirty="0"/>
              <a:t>()</a:t>
            </a:r>
            <a:r>
              <a:rPr lang="zh-CN" altLang="zh-CN" b="1" dirty="0"/>
              <a:t>：</a:t>
            </a:r>
            <a:r>
              <a:rPr lang="zh-CN" altLang="zh-CN" dirty="0"/>
              <a:t>调用该函数将可用资源加</a:t>
            </a:r>
            <a:r>
              <a:rPr lang="en-US" altLang="zh-CN" dirty="0"/>
              <a:t>1</a:t>
            </a:r>
            <a:r>
              <a:rPr lang="zh-CN" altLang="zh-CN" dirty="0"/>
              <a:t>，表示消费者此时可以读取这个刚刚填写的单元了。</a:t>
            </a:r>
          </a:p>
          <a:p>
            <a:pPr indent="450850">
              <a:lnSpc>
                <a:spcPct val="150000"/>
              </a:lnSpc>
            </a:pPr>
            <a:r>
              <a:rPr lang="en-US" altLang="zh-CN" dirty="0"/>
              <a:t>release(n)</a:t>
            </a:r>
            <a:r>
              <a:rPr lang="zh-CN" altLang="zh-CN" dirty="0"/>
              <a:t>函数用于释放</a:t>
            </a:r>
            <a:r>
              <a:rPr lang="en-US" altLang="zh-CN" i="1" dirty="0"/>
              <a:t>n</a:t>
            </a:r>
            <a:r>
              <a:rPr lang="zh-CN" altLang="zh-CN" dirty="0"/>
              <a:t>个资源</a:t>
            </a:r>
            <a:r>
              <a:rPr lang="zh-CN" altLang="zh-CN" dirty="0" smtClean="0"/>
              <a:t>。</a:t>
            </a:r>
            <a:endParaRPr lang="zh-CN" altLang="zh-CN" dirty="0"/>
          </a:p>
        </p:txBody>
      </p:sp>
    </p:spTree>
    <p:extLst>
      <p:ext uri="{BB962C8B-B14F-4D97-AF65-F5344CB8AC3E}">
        <p14:creationId xmlns:p14="http://schemas.microsoft.com/office/powerpoint/2010/main" val="2174750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383712" cy="461665"/>
          </a:xfrm>
          <a:prstGeom prst="rect">
            <a:avLst/>
          </a:prstGeom>
        </p:spPr>
        <p:txBody>
          <a:bodyPr wrap="none">
            <a:spAutoFit/>
          </a:bodyPr>
          <a:lstStyle/>
          <a:p>
            <a:r>
              <a:rPr lang="zh-CN" altLang="zh-CN" sz="2400" b="1" dirty="0" smtClean="0"/>
              <a:t>信</a:t>
            </a:r>
            <a:r>
              <a:rPr lang="en-US" altLang="zh-CN" sz="2400" b="1" dirty="0" smtClean="0"/>
              <a:t>  </a:t>
            </a:r>
            <a:r>
              <a:rPr lang="zh-CN" altLang="zh-CN" sz="2400" b="1" dirty="0" smtClean="0"/>
              <a:t>号</a:t>
            </a:r>
            <a:r>
              <a:rPr lang="en-US" altLang="zh-CN" sz="2400" b="1" dirty="0" smtClean="0"/>
              <a:t>  </a:t>
            </a:r>
            <a:r>
              <a:rPr lang="zh-CN" altLang="zh-CN" sz="2400" b="1" dirty="0" smtClean="0"/>
              <a:t>量</a:t>
            </a:r>
            <a:endParaRPr lang="zh-CN" altLang="zh-CN" sz="2400" b="1" dirty="0"/>
          </a:p>
        </p:txBody>
      </p:sp>
      <p:sp>
        <p:nvSpPr>
          <p:cNvPr id="3" name="矩形 2"/>
          <p:cNvSpPr/>
          <p:nvPr/>
        </p:nvSpPr>
        <p:spPr>
          <a:xfrm>
            <a:off x="915781" y="981872"/>
            <a:ext cx="6898182" cy="369332"/>
          </a:xfrm>
          <a:prstGeom prst="rect">
            <a:avLst/>
          </a:prstGeom>
        </p:spPr>
        <p:txBody>
          <a:bodyPr wrap="square">
            <a:spAutoFit/>
          </a:bodyPr>
          <a:lstStyle/>
          <a:p>
            <a:r>
              <a:rPr lang="zh-CN" altLang="zh-CN" sz="1800" dirty="0"/>
              <a:t>（</a:t>
            </a:r>
            <a:r>
              <a:rPr lang="en-US" altLang="zh-CN" sz="1800" dirty="0"/>
              <a:t>3</a:t>
            </a:r>
            <a:r>
              <a:rPr lang="zh-CN" altLang="zh-CN" sz="1800" dirty="0"/>
              <a:t>）</a:t>
            </a:r>
            <a:r>
              <a:rPr lang="en-US" altLang="zh-CN" sz="1800" dirty="0"/>
              <a:t>Consumer</a:t>
            </a:r>
            <a:r>
              <a:rPr lang="zh-CN" altLang="zh-CN" sz="1800" dirty="0"/>
              <a:t>类继承自</a:t>
            </a:r>
            <a:r>
              <a:rPr lang="en-US" altLang="zh-CN" sz="1800" dirty="0" err="1"/>
              <a:t>QThread</a:t>
            </a:r>
            <a:r>
              <a:rPr lang="zh-CN" altLang="zh-CN" sz="1800" dirty="0"/>
              <a:t>类，作为消费者类，其声明如下：</a:t>
            </a:r>
          </a:p>
        </p:txBody>
      </p:sp>
      <p:sp>
        <p:nvSpPr>
          <p:cNvPr id="4" name="圆角矩形 3"/>
          <p:cNvSpPr/>
          <p:nvPr/>
        </p:nvSpPr>
        <p:spPr>
          <a:xfrm>
            <a:off x="1136845" y="1351204"/>
            <a:ext cx="9360942" cy="1838801"/>
          </a:xfrm>
          <a:prstGeom prst="roundRect">
            <a:avLst>
              <a:gd name="adj" fmla="val 14730"/>
            </a:avLst>
          </a:prstGeom>
          <a:solidFill>
            <a:srgbClr val="DDDDDD"/>
          </a:solidFill>
        </p:spPr>
        <p:txBody>
          <a:bodyPr wrap="square">
            <a:spAutoFit/>
          </a:bodyPr>
          <a:lstStyle/>
          <a:p>
            <a:r>
              <a:rPr lang="en-US" altLang="zh-CN" dirty="0"/>
              <a:t>class Consumer : public </a:t>
            </a:r>
            <a:r>
              <a:rPr lang="en-US" altLang="zh-CN" dirty="0" err="1"/>
              <a:t>QThread</a:t>
            </a:r>
            <a:endParaRPr lang="zh-CN" altLang="zh-CN" dirty="0"/>
          </a:p>
          <a:p>
            <a:r>
              <a:rPr lang="en-US" altLang="zh-CN" dirty="0"/>
              <a:t>{</a:t>
            </a:r>
            <a:endParaRPr lang="zh-CN" altLang="zh-CN" dirty="0"/>
          </a:p>
          <a:p>
            <a:r>
              <a:rPr lang="en-US" altLang="zh-CN" dirty="0"/>
              <a:t>public:</a:t>
            </a:r>
            <a:endParaRPr lang="zh-CN" altLang="zh-CN" dirty="0"/>
          </a:p>
          <a:p>
            <a:r>
              <a:rPr lang="en-US" altLang="zh-CN" dirty="0"/>
              <a:t>    Consumer();</a:t>
            </a:r>
            <a:endParaRPr lang="zh-CN" altLang="zh-CN" dirty="0"/>
          </a:p>
          <a:p>
            <a:r>
              <a:rPr lang="en-US" altLang="zh-CN" dirty="0"/>
              <a:t>    void run();</a:t>
            </a:r>
            <a:endParaRPr lang="zh-CN" altLang="zh-CN" dirty="0"/>
          </a:p>
          <a:p>
            <a:r>
              <a:rPr lang="en-US" altLang="zh-CN" dirty="0"/>
              <a:t>};</a:t>
            </a:r>
            <a:endParaRPr lang="zh-CN" altLang="zh-CN" dirty="0"/>
          </a:p>
        </p:txBody>
      </p:sp>
      <p:sp>
        <p:nvSpPr>
          <p:cNvPr id="5" name="矩形 4"/>
          <p:cNvSpPr/>
          <p:nvPr/>
        </p:nvSpPr>
        <p:spPr>
          <a:xfrm>
            <a:off x="1043659" y="3304850"/>
            <a:ext cx="4374916" cy="369332"/>
          </a:xfrm>
          <a:prstGeom prst="rect">
            <a:avLst/>
          </a:prstGeom>
        </p:spPr>
        <p:txBody>
          <a:bodyPr wrap="none">
            <a:spAutoFit/>
          </a:bodyPr>
          <a:lstStyle/>
          <a:p>
            <a:r>
              <a:rPr lang="en-US" altLang="zh-CN" sz="1800" dirty="0"/>
              <a:t>Consumer</a:t>
            </a:r>
            <a:r>
              <a:rPr lang="zh-CN" altLang="zh-CN" sz="1800" dirty="0"/>
              <a:t>构造函数中没有实现任何内容：</a:t>
            </a:r>
          </a:p>
        </p:txBody>
      </p:sp>
      <p:sp>
        <p:nvSpPr>
          <p:cNvPr id="6" name="圆角矩形 5"/>
          <p:cNvSpPr/>
          <p:nvPr/>
        </p:nvSpPr>
        <p:spPr>
          <a:xfrm>
            <a:off x="1136845" y="3674182"/>
            <a:ext cx="9360942" cy="970478"/>
          </a:xfrm>
          <a:prstGeom prst="roundRect">
            <a:avLst/>
          </a:prstGeom>
          <a:solidFill>
            <a:srgbClr val="DDDDDD"/>
          </a:solidFill>
        </p:spPr>
        <p:txBody>
          <a:bodyPr wrap="square">
            <a:spAutoFit/>
          </a:bodyPr>
          <a:lstStyle/>
          <a:p>
            <a:r>
              <a:rPr lang="en-US" altLang="zh-CN" dirty="0"/>
              <a:t>Consumer::Consumer()</a:t>
            </a:r>
            <a:endParaRPr lang="zh-CN" altLang="zh-CN" dirty="0"/>
          </a:p>
          <a:p>
            <a:r>
              <a:rPr lang="en-US" altLang="zh-CN" dirty="0"/>
              <a:t>{</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97973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383712" cy="461665"/>
          </a:xfrm>
          <a:prstGeom prst="rect">
            <a:avLst/>
          </a:prstGeom>
        </p:spPr>
        <p:txBody>
          <a:bodyPr wrap="none">
            <a:spAutoFit/>
          </a:bodyPr>
          <a:lstStyle/>
          <a:p>
            <a:r>
              <a:rPr lang="zh-CN" altLang="zh-CN" sz="2400" b="1" dirty="0" smtClean="0"/>
              <a:t>信</a:t>
            </a:r>
            <a:r>
              <a:rPr lang="en-US" altLang="zh-CN" sz="2400" b="1" dirty="0" smtClean="0"/>
              <a:t>  </a:t>
            </a:r>
            <a:r>
              <a:rPr lang="zh-CN" altLang="zh-CN" sz="2400" b="1" dirty="0" smtClean="0"/>
              <a:t>号</a:t>
            </a:r>
            <a:r>
              <a:rPr lang="en-US" altLang="zh-CN" sz="2400" b="1" dirty="0" smtClean="0"/>
              <a:t>  </a:t>
            </a:r>
            <a:r>
              <a:rPr lang="zh-CN" altLang="zh-CN" sz="2400" b="1" dirty="0" smtClean="0"/>
              <a:t>量</a:t>
            </a:r>
            <a:endParaRPr lang="zh-CN" altLang="zh-CN" sz="2400" b="1" dirty="0"/>
          </a:p>
        </p:txBody>
      </p:sp>
      <p:sp>
        <p:nvSpPr>
          <p:cNvPr id="3" name="矩形 2"/>
          <p:cNvSpPr/>
          <p:nvPr/>
        </p:nvSpPr>
        <p:spPr>
          <a:xfrm>
            <a:off x="1136845" y="958298"/>
            <a:ext cx="4503156" cy="369332"/>
          </a:xfrm>
          <a:prstGeom prst="rect">
            <a:avLst/>
          </a:prstGeom>
        </p:spPr>
        <p:txBody>
          <a:bodyPr wrap="none">
            <a:spAutoFit/>
          </a:bodyPr>
          <a:lstStyle/>
          <a:p>
            <a:r>
              <a:rPr lang="en-US" altLang="zh-CN" sz="1800" dirty="0"/>
              <a:t>Consumer::run()</a:t>
            </a:r>
            <a:r>
              <a:rPr lang="zh-CN" altLang="zh-CN" sz="1800" dirty="0"/>
              <a:t>函数的具体实现代码如下：</a:t>
            </a:r>
          </a:p>
        </p:txBody>
      </p:sp>
      <p:sp>
        <p:nvSpPr>
          <p:cNvPr id="4" name="TextBox 3"/>
          <p:cNvSpPr txBox="1"/>
          <p:nvPr/>
        </p:nvSpPr>
        <p:spPr>
          <a:xfrm>
            <a:off x="1136845" y="1327630"/>
            <a:ext cx="9491571" cy="3325416"/>
          </a:xfrm>
          <a:prstGeom prst="roundRect">
            <a:avLst>
              <a:gd name="adj" fmla="val 6039"/>
            </a:avLst>
          </a:prstGeom>
          <a:solidFill>
            <a:srgbClr val="DDDDDD"/>
          </a:solidFill>
        </p:spPr>
        <p:txBody>
          <a:bodyPr wrap="square" rtlCol="0">
            <a:spAutoFit/>
          </a:bodyPr>
          <a:lstStyle/>
          <a:p>
            <a:r>
              <a:rPr lang="en-US" altLang="zh-CN" dirty="0"/>
              <a:t>void Consumer::run()</a:t>
            </a:r>
            <a:endParaRPr lang="zh-CN" altLang="zh-CN" dirty="0"/>
          </a:p>
          <a:p>
            <a:r>
              <a:rPr lang="en-US" altLang="zh-CN" dirty="0"/>
              <a:t>{</a:t>
            </a:r>
            <a:endParaRPr lang="zh-CN" altLang="zh-CN" dirty="0"/>
          </a:p>
          <a:p>
            <a:r>
              <a:rPr lang="en-US" altLang="zh-CN" dirty="0"/>
              <a:t>    for(</a:t>
            </a:r>
            <a:r>
              <a:rPr lang="en-US" altLang="zh-CN" dirty="0" err="1"/>
              <a:t>int</a:t>
            </a:r>
            <a:r>
              <a:rPr lang="en-US" altLang="zh-CN" dirty="0"/>
              <a:t> i=0;i&lt;</a:t>
            </a:r>
            <a:r>
              <a:rPr lang="en-US" altLang="zh-CN" dirty="0" err="1"/>
              <a:t>DataSize;i</a:t>
            </a:r>
            <a:r>
              <a:rPr lang="en-US" altLang="zh-CN" dirty="0"/>
              <a:t>++)</a:t>
            </a:r>
            <a:endParaRPr lang="zh-CN" altLang="zh-CN" dirty="0"/>
          </a:p>
          <a:p>
            <a:r>
              <a:rPr lang="en-US" altLang="zh-CN" dirty="0"/>
              <a:t>    {</a:t>
            </a:r>
            <a:endParaRPr lang="zh-CN" altLang="zh-CN" dirty="0"/>
          </a:p>
          <a:p>
            <a:r>
              <a:rPr lang="en-US" altLang="zh-CN" dirty="0"/>
              <a:t>       </a:t>
            </a:r>
            <a:r>
              <a:rPr lang="en-US" altLang="zh-CN" dirty="0" err="1"/>
              <a:t>usedBytes.acquire</a:t>
            </a:r>
            <a:r>
              <a:rPr lang="en-US" altLang="zh-CN" dirty="0"/>
              <a:t>();							//(a)</a:t>
            </a:r>
            <a:endParaRPr lang="zh-CN" altLang="zh-CN" dirty="0"/>
          </a:p>
          <a:p>
            <a:r>
              <a:rPr lang="en-US" altLang="zh-CN" dirty="0"/>
              <a:t>       </a:t>
            </a:r>
            <a:r>
              <a:rPr lang="en-US" altLang="zh-CN" dirty="0" err="1"/>
              <a:t>fprintf</a:t>
            </a:r>
            <a:r>
              <a:rPr lang="en-US" altLang="zh-CN" dirty="0"/>
              <a:t>(</a:t>
            </a:r>
            <a:r>
              <a:rPr lang="en-US" altLang="zh-CN" dirty="0" err="1"/>
              <a:t>stderr</a:t>
            </a:r>
            <a:r>
              <a:rPr lang="en-US" altLang="zh-CN" dirty="0"/>
              <a:t>,"%</a:t>
            </a:r>
            <a:r>
              <a:rPr lang="en-US" altLang="zh-CN" dirty="0" err="1"/>
              <a:t>d",buffer</a:t>
            </a:r>
            <a:r>
              <a:rPr lang="en-US" altLang="zh-CN" dirty="0"/>
              <a:t>[</a:t>
            </a:r>
            <a:r>
              <a:rPr lang="en-US" altLang="zh-CN" dirty="0" err="1"/>
              <a:t>i%BufferSize</a:t>
            </a:r>
            <a:r>
              <a:rPr lang="en-US" altLang="zh-CN" dirty="0"/>
              <a:t>]);	</a:t>
            </a:r>
            <a:r>
              <a:rPr lang="en-US" altLang="zh-CN" dirty="0" smtClean="0"/>
              <a:t>				//(</a:t>
            </a:r>
            <a:r>
              <a:rPr lang="en-US" altLang="zh-CN" dirty="0"/>
              <a:t>b)</a:t>
            </a:r>
            <a:endParaRPr lang="zh-CN" altLang="zh-CN" dirty="0"/>
          </a:p>
          <a:p>
            <a:r>
              <a:rPr lang="en-US" altLang="zh-CN" dirty="0"/>
              <a:t>       if(i%16==0&amp;&amp;i!=0)</a:t>
            </a:r>
            <a:endParaRPr lang="zh-CN" altLang="zh-CN" dirty="0"/>
          </a:p>
          <a:p>
            <a:r>
              <a:rPr lang="en-US" altLang="zh-CN" dirty="0"/>
              <a:t>       </a:t>
            </a:r>
            <a:r>
              <a:rPr lang="en-US" altLang="zh-CN" dirty="0" err="1"/>
              <a:t>fprintf</a:t>
            </a:r>
            <a:r>
              <a:rPr lang="en-US" altLang="zh-CN" dirty="0"/>
              <a:t>(</a:t>
            </a:r>
            <a:r>
              <a:rPr lang="en-US" altLang="zh-CN" dirty="0" err="1"/>
              <a:t>stderr</a:t>
            </a:r>
            <a:r>
              <a:rPr lang="en-US" altLang="zh-CN" dirty="0"/>
              <a:t>,"\n");</a:t>
            </a:r>
            <a:endParaRPr lang="zh-CN" altLang="zh-CN" dirty="0"/>
          </a:p>
          <a:p>
            <a:r>
              <a:rPr lang="en-US" altLang="zh-CN" dirty="0"/>
              <a:t>       </a:t>
            </a:r>
            <a:r>
              <a:rPr lang="en-US" altLang="zh-CN" dirty="0" err="1"/>
              <a:t>freeBytes.release</a:t>
            </a:r>
            <a:r>
              <a:rPr lang="en-US" altLang="zh-CN" dirty="0"/>
              <a:t>();							//(c)</a:t>
            </a:r>
            <a:endParaRPr lang="zh-CN" altLang="zh-CN" dirty="0"/>
          </a:p>
          <a:p>
            <a:r>
              <a:rPr lang="en-US" altLang="zh-CN" dirty="0"/>
              <a:t>    }</a:t>
            </a:r>
            <a:endParaRPr lang="zh-CN" altLang="zh-CN" dirty="0"/>
          </a:p>
          <a:p>
            <a:r>
              <a:rPr lang="en-US" altLang="zh-CN" dirty="0"/>
              <a:t>    </a:t>
            </a:r>
            <a:r>
              <a:rPr lang="en-US" altLang="zh-CN" dirty="0" err="1"/>
              <a:t>fprintf</a:t>
            </a:r>
            <a:r>
              <a:rPr lang="en-US" altLang="zh-CN" dirty="0"/>
              <a:t>(</a:t>
            </a:r>
            <a:r>
              <a:rPr lang="en-US" altLang="zh-CN" dirty="0" err="1"/>
              <a:t>stderr</a:t>
            </a:r>
            <a:r>
              <a:rPr lang="en-US" altLang="zh-CN" dirty="0"/>
              <a:t>,"\n");</a:t>
            </a:r>
            <a:endParaRPr lang="zh-CN" altLang="zh-CN" dirty="0"/>
          </a:p>
          <a:p>
            <a:r>
              <a:rPr lang="en-US" altLang="zh-CN" dirty="0" smtClean="0"/>
              <a:t>}</a:t>
            </a:r>
          </a:p>
        </p:txBody>
      </p:sp>
      <p:sp>
        <p:nvSpPr>
          <p:cNvPr id="5" name="TextBox 4"/>
          <p:cNvSpPr txBox="1"/>
          <p:nvPr/>
        </p:nvSpPr>
        <p:spPr>
          <a:xfrm>
            <a:off x="605642" y="4653046"/>
            <a:ext cx="10367158" cy="1400383"/>
          </a:xfrm>
          <a:prstGeom prst="rect">
            <a:avLst/>
          </a:prstGeom>
          <a:noFill/>
        </p:spPr>
        <p:txBody>
          <a:bodyPr wrap="square" rtlCol="0">
            <a:spAutoFit/>
          </a:bodyPr>
          <a:lstStyle/>
          <a:p>
            <a:pPr indent="450850"/>
            <a:r>
              <a:rPr lang="zh-CN" altLang="zh-CN" b="1" dirty="0"/>
              <a:t>其中，</a:t>
            </a:r>
            <a:endParaRPr lang="zh-CN" altLang="zh-CN" dirty="0"/>
          </a:p>
          <a:p>
            <a:pPr indent="450850"/>
            <a:r>
              <a:rPr lang="en-US" altLang="zh-CN" b="1" dirty="0"/>
              <a:t>(a) </a:t>
            </a:r>
            <a:r>
              <a:rPr lang="en-US" altLang="zh-CN" b="1" dirty="0" err="1"/>
              <a:t>usedBytes.acquire</a:t>
            </a:r>
            <a:r>
              <a:rPr lang="en-US" altLang="zh-CN" b="1" dirty="0"/>
              <a:t>()</a:t>
            </a:r>
            <a:r>
              <a:rPr lang="zh-CN" altLang="zh-CN" b="1" dirty="0"/>
              <a:t>：</a:t>
            </a:r>
            <a:r>
              <a:rPr lang="zh-CN" altLang="zh-CN" dirty="0"/>
              <a:t>消费者线程首先获取一个可被读取的单元，如果缓冲区中没有包含任何可以读取的数据，对此函数的调用就会阻塞，直到生产者生产了一些数据为止。</a:t>
            </a:r>
          </a:p>
          <a:p>
            <a:pPr indent="450850"/>
            <a:r>
              <a:rPr lang="en-US" altLang="zh-CN" b="1" dirty="0"/>
              <a:t>(b) </a:t>
            </a:r>
            <a:r>
              <a:rPr lang="en-US" altLang="zh-CN" b="1" dirty="0" err="1"/>
              <a:t>fprintf</a:t>
            </a:r>
            <a:r>
              <a:rPr lang="en-US" altLang="zh-CN" b="1" dirty="0"/>
              <a:t>(</a:t>
            </a:r>
            <a:r>
              <a:rPr lang="en-US" altLang="zh-CN" b="1" dirty="0" err="1"/>
              <a:t>stderr</a:t>
            </a:r>
            <a:r>
              <a:rPr lang="en-US" altLang="zh-CN" b="1" dirty="0"/>
              <a:t>,"%</a:t>
            </a:r>
            <a:r>
              <a:rPr lang="en-US" altLang="zh-CN" b="1" dirty="0" err="1"/>
              <a:t>d",buffer</a:t>
            </a:r>
            <a:r>
              <a:rPr lang="en-US" altLang="zh-CN" b="1" dirty="0"/>
              <a:t>[</a:t>
            </a:r>
            <a:r>
              <a:rPr lang="en-US" altLang="zh-CN" b="1" dirty="0" err="1"/>
              <a:t>i%BufferSize</a:t>
            </a:r>
            <a:r>
              <a:rPr lang="en-US" altLang="zh-CN" b="1" dirty="0"/>
              <a:t>])</a:t>
            </a:r>
            <a:r>
              <a:rPr lang="zh-CN" altLang="zh-CN" b="1" dirty="0"/>
              <a:t>：</a:t>
            </a:r>
            <a:r>
              <a:rPr lang="zh-CN" altLang="zh-CN" dirty="0"/>
              <a:t>一旦消费者获取了这个单元，会将这个单元的内容打印出来。</a:t>
            </a:r>
          </a:p>
          <a:p>
            <a:pPr indent="450850"/>
            <a:r>
              <a:rPr lang="en-US" altLang="zh-CN" b="1" dirty="0"/>
              <a:t>(c) </a:t>
            </a:r>
            <a:r>
              <a:rPr lang="en-US" altLang="zh-CN" b="1" dirty="0" err="1"/>
              <a:t>freeBytes.release</a:t>
            </a:r>
            <a:r>
              <a:rPr lang="en-US" altLang="zh-CN" b="1" dirty="0"/>
              <a:t>()</a:t>
            </a:r>
            <a:r>
              <a:rPr lang="zh-CN" altLang="zh-CN" b="1" dirty="0"/>
              <a:t>：</a:t>
            </a:r>
            <a:r>
              <a:rPr lang="zh-CN" altLang="zh-CN" dirty="0"/>
              <a:t>调用该函数使得这个单元变为空闲，以备生产者下次填充</a:t>
            </a:r>
            <a:r>
              <a:rPr lang="zh-CN" altLang="zh-CN" dirty="0" smtClean="0"/>
              <a:t>。</a:t>
            </a:r>
            <a:endParaRPr lang="zh-CN" altLang="zh-CN" dirty="0"/>
          </a:p>
        </p:txBody>
      </p:sp>
    </p:spTree>
    <p:extLst>
      <p:ext uri="{BB962C8B-B14F-4D97-AF65-F5344CB8AC3E}">
        <p14:creationId xmlns:p14="http://schemas.microsoft.com/office/powerpoint/2010/main" val="4061160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383712" cy="461665"/>
          </a:xfrm>
          <a:prstGeom prst="rect">
            <a:avLst/>
          </a:prstGeom>
        </p:spPr>
        <p:txBody>
          <a:bodyPr wrap="none">
            <a:spAutoFit/>
          </a:bodyPr>
          <a:lstStyle/>
          <a:p>
            <a:r>
              <a:rPr lang="zh-CN" altLang="zh-CN" sz="2400" b="1" dirty="0" smtClean="0"/>
              <a:t>信</a:t>
            </a:r>
            <a:r>
              <a:rPr lang="en-US" altLang="zh-CN" sz="2400" b="1" dirty="0" smtClean="0"/>
              <a:t>  </a:t>
            </a:r>
            <a:r>
              <a:rPr lang="zh-CN" altLang="zh-CN" sz="2400" b="1" dirty="0" smtClean="0"/>
              <a:t>号</a:t>
            </a:r>
            <a:r>
              <a:rPr lang="en-US" altLang="zh-CN" sz="2400" b="1" dirty="0" smtClean="0"/>
              <a:t>  </a:t>
            </a:r>
            <a:r>
              <a:rPr lang="zh-CN" altLang="zh-CN" sz="2400" b="1" dirty="0" smtClean="0"/>
              <a:t>量</a:t>
            </a:r>
            <a:endParaRPr lang="zh-CN" altLang="zh-CN" sz="2400" b="1" dirty="0"/>
          </a:p>
        </p:txBody>
      </p:sp>
      <p:sp>
        <p:nvSpPr>
          <p:cNvPr id="3" name="矩形 2"/>
          <p:cNvSpPr/>
          <p:nvPr/>
        </p:nvSpPr>
        <p:spPr>
          <a:xfrm>
            <a:off x="1136845" y="958298"/>
            <a:ext cx="3682418" cy="369332"/>
          </a:xfrm>
          <a:prstGeom prst="rect">
            <a:avLst/>
          </a:prstGeom>
        </p:spPr>
        <p:txBody>
          <a:bodyPr wrap="none">
            <a:spAutoFit/>
          </a:bodyPr>
          <a:lstStyle/>
          <a:p>
            <a:r>
              <a:rPr lang="zh-CN" altLang="zh-CN" sz="1800" dirty="0"/>
              <a:t>（</a:t>
            </a:r>
            <a:r>
              <a:rPr lang="en-US" altLang="zh-CN" sz="1800" dirty="0"/>
              <a:t>4</a:t>
            </a:r>
            <a:r>
              <a:rPr lang="zh-CN" altLang="zh-CN" sz="1800" dirty="0"/>
              <a:t>）</a:t>
            </a:r>
            <a:r>
              <a:rPr lang="en-US" altLang="zh-CN" sz="1800" dirty="0"/>
              <a:t>main()</a:t>
            </a:r>
            <a:r>
              <a:rPr lang="zh-CN" altLang="zh-CN" sz="1800" dirty="0"/>
              <a:t>函数的具体内容如下：</a:t>
            </a:r>
          </a:p>
        </p:txBody>
      </p:sp>
      <p:sp>
        <p:nvSpPr>
          <p:cNvPr id="4" name="TextBox 3"/>
          <p:cNvSpPr txBox="1"/>
          <p:nvPr/>
        </p:nvSpPr>
        <p:spPr>
          <a:xfrm>
            <a:off x="1306286" y="1327630"/>
            <a:ext cx="9393382" cy="3560832"/>
          </a:xfrm>
          <a:prstGeom prst="roundRect">
            <a:avLst>
              <a:gd name="adj" fmla="val 4069"/>
            </a:avLst>
          </a:prstGeom>
          <a:solidFill>
            <a:srgbClr val="DDDDDD"/>
          </a:solidFill>
        </p:spPr>
        <p:txBody>
          <a:bodyPr wrap="square" rtlCol="0">
            <a:spAutoFit/>
          </a:bodyPr>
          <a:lstStyle/>
          <a:p>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a:t>
            </a:r>
            <a:endParaRPr lang="zh-CN" altLang="zh-CN" dirty="0"/>
          </a:p>
          <a:p>
            <a:r>
              <a:rPr lang="en-US" altLang="zh-CN" dirty="0"/>
              <a:t>{</a:t>
            </a:r>
            <a:endParaRPr lang="zh-CN" altLang="zh-CN" dirty="0"/>
          </a:p>
          <a:p>
            <a:r>
              <a:rPr lang="en-US" altLang="zh-CN" dirty="0"/>
              <a:t>    </a:t>
            </a:r>
            <a:r>
              <a:rPr lang="en-US" altLang="zh-CN" dirty="0" err="1"/>
              <a:t>QCoreApplication</a:t>
            </a:r>
            <a:r>
              <a:rPr lang="en-US" altLang="zh-CN" dirty="0"/>
              <a:t> a(</a:t>
            </a:r>
            <a:r>
              <a:rPr lang="en-US" altLang="zh-CN" dirty="0" err="1"/>
              <a:t>argc</a:t>
            </a:r>
            <a:r>
              <a:rPr lang="en-US" altLang="zh-CN" dirty="0"/>
              <a:t>, </a:t>
            </a:r>
            <a:r>
              <a:rPr lang="en-US" altLang="zh-CN" dirty="0" err="1"/>
              <a:t>argv</a:t>
            </a:r>
            <a:r>
              <a:rPr lang="en-US" altLang="zh-CN" dirty="0"/>
              <a:t>);</a:t>
            </a:r>
            <a:endParaRPr lang="zh-CN" altLang="zh-CN" dirty="0"/>
          </a:p>
          <a:p>
            <a:r>
              <a:rPr lang="en-US" altLang="zh-CN" dirty="0"/>
              <a:t>    Producer </a:t>
            </a:r>
            <a:r>
              <a:rPr lang="en-US" altLang="zh-CN" dirty="0" err="1"/>
              <a:t>producer</a:t>
            </a:r>
            <a:r>
              <a:rPr lang="en-US" altLang="zh-CN" dirty="0"/>
              <a:t>;</a:t>
            </a:r>
            <a:endParaRPr lang="zh-CN" altLang="zh-CN" dirty="0"/>
          </a:p>
          <a:p>
            <a:r>
              <a:rPr lang="en-US" altLang="zh-CN" dirty="0"/>
              <a:t>    Consumer </a:t>
            </a:r>
            <a:r>
              <a:rPr lang="en-US" altLang="zh-CN" dirty="0" err="1"/>
              <a:t>consumer</a:t>
            </a:r>
            <a:r>
              <a:rPr lang="en-US" altLang="zh-CN" dirty="0"/>
              <a:t>;</a:t>
            </a:r>
            <a:endParaRPr lang="zh-CN" altLang="zh-CN" dirty="0"/>
          </a:p>
          <a:p>
            <a:r>
              <a:rPr lang="en-US" altLang="zh-CN" dirty="0"/>
              <a:t>	/* </a:t>
            </a:r>
            <a:r>
              <a:rPr lang="zh-CN" altLang="zh-CN" dirty="0"/>
              <a:t>启动生产者和消费者线程</a:t>
            </a:r>
            <a:r>
              <a:rPr lang="en-US" altLang="zh-CN" dirty="0"/>
              <a:t> */</a:t>
            </a:r>
            <a:endParaRPr lang="zh-CN" altLang="zh-CN" dirty="0"/>
          </a:p>
          <a:p>
            <a:r>
              <a:rPr lang="en-US" altLang="zh-CN" dirty="0"/>
              <a:t>    </a:t>
            </a:r>
            <a:r>
              <a:rPr lang="en-US" altLang="zh-CN" dirty="0" err="1"/>
              <a:t>producer.start</a:t>
            </a:r>
            <a:r>
              <a:rPr lang="en-US" altLang="zh-CN" dirty="0"/>
              <a:t>();</a:t>
            </a:r>
            <a:endParaRPr lang="zh-CN" altLang="zh-CN" dirty="0"/>
          </a:p>
          <a:p>
            <a:r>
              <a:rPr lang="en-US" altLang="zh-CN" dirty="0"/>
              <a:t>    </a:t>
            </a:r>
            <a:r>
              <a:rPr lang="en-US" altLang="zh-CN" dirty="0" err="1"/>
              <a:t>consumer.start</a:t>
            </a:r>
            <a:r>
              <a:rPr lang="en-US" altLang="zh-CN" dirty="0"/>
              <a:t>();</a:t>
            </a:r>
            <a:endParaRPr lang="zh-CN" altLang="zh-CN" dirty="0"/>
          </a:p>
          <a:p>
            <a:r>
              <a:rPr lang="en-US" altLang="zh-CN" dirty="0"/>
              <a:t>	/* </a:t>
            </a:r>
            <a:r>
              <a:rPr lang="zh-CN" altLang="zh-CN" dirty="0"/>
              <a:t>等待生产者和消费者各自执行完毕后自动退出</a:t>
            </a:r>
            <a:r>
              <a:rPr lang="en-US" altLang="zh-CN" dirty="0"/>
              <a:t> */</a:t>
            </a:r>
            <a:endParaRPr lang="zh-CN" altLang="zh-CN" dirty="0"/>
          </a:p>
          <a:p>
            <a:r>
              <a:rPr lang="en-US" altLang="zh-CN" dirty="0"/>
              <a:t>    </a:t>
            </a:r>
            <a:r>
              <a:rPr lang="en-US" altLang="zh-CN" dirty="0" err="1"/>
              <a:t>producer.wait</a:t>
            </a:r>
            <a:r>
              <a:rPr lang="en-US" altLang="zh-CN" dirty="0"/>
              <a:t>();</a:t>
            </a:r>
            <a:endParaRPr lang="zh-CN" altLang="zh-CN" dirty="0"/>
          </a:p>
          <a:p>
            <a:r>
              <a:rPr lang="en-US" altLang="zh-CN" dirty="0"/>
              <a:t>    </a:t>
            </a:r>
            <a:r>
              <a:rPr lang="en-US" altLang="zh-CN" dirty="0" err="1"/>
              <a:t>consumer.wait</a:t>
            </a:r>
            <a:r>
              <a:rPr lang="en-US" altLang="zh-CN" dirty="0"/>
              <a:t>();</a:t>
            </a:r>
            <a:endParaRPr lang="zh-CN" altLang="zh-CN" dirty="0"/>
          </a:p>
          <a:p>
            <a:r>
              <a:rPr lang="en-US" altLang="zh-CN" dirty="0"/>
              <a:t>    return </a:t>
            </a:r>
            <a:r>
              <a:rPr lang="en-US" altLang="zh-CN" dirty="0" err="1"/>
              <a:t>a.exec</a:t>
            </a:r>
            <a:r>
              <a:rPr lang="en-US" altLang="zh-CN" dirty="0"/>
              <a:t>();</a:t>
            </a:r>
            <a:endParaRPr lang="zh-CN" altLang="zh-CN" dirty="0"/>
          </a:p>
          <a:p>
            <a:r>
              <a:rPr lang="en-US" altLang="zh-CN" dirty="0" smtClean="0"/>
              <a:t>}</a:t>
            </a:r>
          </a:p>
        </p:txBody>
      </p:sp>
    </p:spTree>
    <p:extLst>
      <p:ext uri="{BB962C8B-B14F-4D97-AF65-F5344CB8AC3E}">
        <p14:creationId xmlns:p14="http://schemas.microsoft.com/office/powerpoint/2010/main" val="1017205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383712" cy="461665"/>
          </a:xfrm>
          <a:prstGeom prst="rect">
            <a:avLst/>
          </a:prstGeom>
        </p:spPr>
        <p:txBody>
          <a:bodyPr wrap="none">
            <a:spAutoFit/>
          </a:bodyPr>
          <a:lstStyle/>
          <a:p>
            <a:r>
              <a:rPr lang="zh-CN" altLang="zh-CN" sz="2400" b="1" dirty="0" smtClean="0"/>
              <a:t>信</a:t>
            </a:r>
            <a:r>
              <a:rPr lang="en-US" altLang="zh-CN" sz="2400" b="1" dirty="0" smtClean="0"/>
              <a:t>  </a:t>
            </a:r>
            <a:r>
              <a:rPr lang="zh-CN" altLang="zh-CN" sz="2400" b="1" dirty="0" smtClean="0"/>
              <a:t>号</a:t>
            </a:r>
            <a:r>
              <a:rPr lang="en-US" altLang="zh-CN" sz="2400" b="1" dirty="0" smtClean="0"/>
              <a:t>  </a:t>
            </a:r>
            <a:r>
              <a:rPr lang="zh-CN" altLang="zh-CN" sz="2400" b="1" dirty="0" smtClean="0"/>
              <a:t>量</a:t>
            </a:r>
            <a:endParaRPr lang="zh-CN" altLang="zh-CN" sz="2400" b="1" dirty="0"/>
          </a:p>
        </p:txBody>
      </p:sp>
      <p:sp>
        <p:nvSpPr>
          <p:cNvPr id="3" name="矩形 2"/>
          <p:cNvSpPr/>
          <p:nvPr/>
        </p:nvSpPr>
        <p:spPr>
          <a:xfrm>
            <a:off x="1136845" y="946423"/>
            <a:ext cx="3711272" cy="369332"/>
          </a:xfrm>
          <a:prstGeom prst="rect">
            <a:avLst/>
          </a:prstGeom>
        </p:spPr>
        <p:txBody>
          <a:bodyPr wrap="none">
            <a:spAutoFit/>
          </a:bodyPr>
          <a:lstStyle/>
          <a:p>
            <a:r>
              <a:rPr lang="zh-CN" altLang="zh-CN" sz="1800" dirty="0"/>
              <a:t>（</a:t>
            </a:r>
            <a:r>
              <a:rPr lang="en-US" altLang="zh-CN" sz="1800" dirty="0"/>
              <a:t>5</a:t>
            </a:r>
            <a:r>
              <a:rPr lang="zh-CN" altLang="zh-CN" sz="1800" dirty="0"/>
              <a:t>）最终运行结果如图</a:t>
            </a:r>
            <a:r>
              <a:rPr lang="en-US" altLang="zh-CN" sz="1800" dirty="0"/>
              <a:t>12.3</a:t>
            </a:r>
            <a:r>
              <a:rPr lang="zh-CN" altLang="zh-CN" sz="1800" dirty="0"/>
              <a:t>所示。</a:t>
            </a:r>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820" y="1471880"/>
            <a:ext cx="6081795" cy="3960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192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048500" y="171596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561831" y="145549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191000" y="181192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03</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4036" y="886269"/>
            <a:ext cx="939645" cy="1112796"/>
          </a:xfrm>
          <a:prstGeom prst="rect">
            <a:avLst/>
          </a:prstGeom>
        </p:spPr>
      </p:pic>
      <p:sp>
        <p:nvSpPr>
          <p:cNvPr id="25" name="TextBox 5"/>
          <p:cNvSpPr txBox="1"/>
          <p:nvPr/>
        </p:nvSpPr>
        <p:spPr>
          <a:xfrm>
            <a:off x="4400373" y="3710087"/>
            <a:ext cx="3080108" cy="518595"/>
          </a:xfrm>
          <a:prstGeom prst="rect">
            <a:avLst/>
          </a:prstGeom>
          <a:noFill/>
        </p:spPr>
        <p:txBody>
          <a:bodyPr wrap="square" lIns="86863" tIns="43430" rIns="86863" bIns="43430" rtlCol="0">
            <a:spAutoFit/>
          </a:bodyPr>
          <a:lstStyle/>
          <a:p>
            <a:r>
              <a:rPr lang="zh-CN" altLang="zh-CN" sz="2800" b="1" dirty="0"/>
              <a:t>线程等待与唤醒</a:t>
            </a:r>
          </a:p>
        </p:txBody>
      </p:sp>
    </p:spTree>
    <p:extLst>
      <p:ext uri="{BB962C8B-B14F-4D97-AF65-F5344CB8AC3E}">
        <p14:creationId xmlns:p14="http://schemas.microsoft.com/office/powerpoint/2010/main" val="108279342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339102" cy="461665"/>
          </a:xfrm>
          <a:prstGeom prst="rect">
            <a:avLst/>
          </a:prstGeom>
        </p:spPr>
        <p:txBody>
          <a:bodyPr wrap="none">
            <a:spAutoFit/>
          </a:bodyPr>
          <a:lstStyle/>
          <a:p>
            <a:r>
              <a:rPr lang="zh-CN" altLang="zh-CN" sz="2400" b="1" dirty="0"/>
              <a:t>线程等待与唤醒</a:t>
            </a:r>
          </a:p>
        </p:txBody>
      </p:sp>
      <p:sp>
        <p:nvSpPr>
          <p:cNvPr id="3" name="TextBox 2"/>
          <p:cNvSpPr txBox="1"/>
          <p:nvPr/>
        </p:nvSpPr>
        <p:spPr>
          <a:xfrm>
            <a:off x="1033153" y="1009403"/>
            <a:ext cx="10117777" cy="646331"/>
          </a:xfrm>
          <a:prstGeom prst="rect">
            <a:avLst/>
          </a:prstGeom>
          <a:noFill/>
        </p:spPr>
        <p:txBody>
          <a:bodyPr wrap="square" rtlCol="0">
            <a:spAutoFit/>
          </a:bodyPr>
          <a:lstStyle/>
          <a:p>
            <a:r>
              <a:rPr lang="zh-CN" altLang="zh-CN" sz="1800" b="1" u="sng" dirty="0"/>
              <a:t>【例】</a:t>
            </a:r>
            <a:r>
              <a:rPr lang="zh-CN" altLang="zh-CN" sz="1800" u="sng" dirty="0"/>
              <a:t>（难度一般）</a:t>
            </a:r>
            <a:r>
              <a:rPr lang="zh-CN" altLang="zh-CN" sz="1800" dirty="0"/>
              <a:t>（</a:t>
            </a:r>
            <a:r>
              <a:rPr lang="en-US" altLang="zh-CN" sz="1800" dirty="0"/>
              <a:t>CH1203</a:t>
            </a:r>
            <a:r>
              <a:rPr lang="zh-CN" altLang="zh-CN" sz="1800" dirty="0"/>
              <a:t>）使用</a:t>
            </a:r>
            <a:r>
              <a:rPr lang="en-US" altLang="zh-CN" sz="1800" dirty="0" err="1"/>
              <a:t>QWaitCondition</a:t>
            </a:r>
            <a:r>
              <a:rPr lang="zh-CN" altLang="zh-CN" sz="1800" dirty="0"/>
              <a:t>类解决生产者和消费者问题。</a:t>
            </a:r>
          </a:p>
          <a:p>
            <a:r>
              <a:rPr lang="zh-CN" altLang="zh-CN" sz="1800" dirty="0"/>
              <a:t>源文件“</a:t>
            </a:r>
            <a:r>
              <a:rPr lang="en-US" altLang="zh-CN" sz="1800" dirty="0"/>
              <a:t>main.cpp</a:t>
            </a:r>
            <a:r>
              <a:rPr lang="zh-CN" altLang="zh-CN" sz="1800" dirty="0"/>
              <a:t>”的具体内容如下</a:t>
            </a:r>
            <a:r>
              <a:rPr lang="zh-CN" altLang="zh-CN" sz="1800" dirty="0" smtClean="0"/>
              <a:t>：</a:t>
            </a:r>
            <a:endParaRPr lang="zh-CN" altLang="zh-CN" sz="1800" dirty="0"/>
          </a:p>
        </p:txBody>
      </p:sp>
      <p:sp>
        <p:nvSpPr>
          <p:cNvPr id="4" name="圆角矩形 3"/>
          <p:cNvSpPr/>
          <p:nvPr/>
        </p:nvSpPr>
        <p:spPr>
          <a:xfrm>
            <a:off x="1136845" y="1671319"/>
            <a:ext cx="9179626" cy="3628400"/>
          </a:xfrm>
          <a:prstGeom prst="roundRect">
            <a:avLst>
              <a:gd name="adj" fmla="val 6835"/>
            </a:avLst>
          </a:prstGeom>
          <a:solidFill>
            <a:srgbClr val="DDDDDD"/>
          </a:solidFill>
        </p:spPr>
        <p:txBody>
          <a:bodyPr wrap="square">
            <a:spAutoFit/>
          </a:bodyPr>
          <a:lstStyle/>
          <a:p>
            <a:r>
              <a:rPr lang="en-US" altLang="zh-CN" dirty="0"/>
              <a:t>#include &lt;</a:t>
            </a:r>
            <a:r>
              <a:rPr lang="en-US" altLang="zh-CN" dirty="0" err="1"/>
              <a:t>QCoreApplication</a:t>
            </a:r>
            <a:r>
              <a:rPr lang="en-US" altLang="zh-CN" dirty="0"/>
              <a:t>&gt;</a:t>
            </a:r>
            <a:endParaRPr lang="zh-CN" altLang="zh-CN" dirty="0"/>
          </a:p>
          <a:p>
            <a:r>
              <a:rPr lang="en-US" altLang="zh-CN" dirty="0"/>
              <a:t>#include &lt;</a:t>
            </a:r>
            <a:r>
              <a:rPr lang="en-US" altLang="zh-CN" dirty="0" err="1"/>
              <a:t>QWaitCondition</a:t>
            </a:r>
            <a:r>
              <a:rPr lang="en-US" altLang="zh-CN" dirty="0"/>
              <a:t>&gt;</a:t>
            </a:r>
            <a:endParaRPr lang="zh-CN" altLang="zh-CN" dirty="0"/>
          </a:p>
          <a:p>
            <a:r>
              <a:rPr lang="en-US" altLang="zh-CN" dirty="0"/>
              <a:t>#include &lt;</a:t>
            </a:r>
            <a:r>
              <a:rPr lang="en-US" altLang="zh-CN" dirty="0" err="1"/>
              <a:t>QMutex</a:t>
            </a:r>
            <a:r>
              <a:rPr lang="en-US" altLang="zh-CN" dirty="0"/>
              <a:t>&gt;</a:t>
            </a:r>
            <a:endParaRPr lang="zh-CN" altLang="zh-CN" dirty="0"/>
          </a:p>
          <a:p>
            <a:r>
              <a:rPr lang="en-US" altLang="zh-CN" dirty="0"/>
              <a:t>#include &lt;</a:t>
            </a:r>
            <a:r>
              <a:rPr lang="en-US" altLang="zh-CN" dirty="0" err="1"/>
              <a:t>QThread</a:t>
            </a:r>
            <a:r>
              <a:rPr lang="en-US" altLang="zh-CN" dirty="0"/>
              <a:t>&gt;</a:t>
            </a:r>
            <a:endParaRPr lang="zh-CN" altLang="zh-CN" dirty="0"/>
          </a:p>
          <a:p>
            <a:r>
              <a:rPr lang="en-US" altLang="zh-CN" dirty="0"/>
              <a:t>#include &lt;</a:t>
            </a:r>
            <a:r>
              <a:rPr lang="en-US" altLang="zh-CN" dirty="0" err="1"/>
              <a:t>stdio.h</a:t>
            </a:r>
            <a:r>
              <a:rPr lang="en-US" altLang="zh-CN" dirty="0"/>
              <a:t>&gt;</a:t>
            </a:r>
            <a:endParaRPr lang="zh-CN" altLang="zh-CN" dirty="0"/>
          </a:p>
          <a:p>
            <a:r>
              <a:rPr lang="en-US" altLang="zh-CN" dirty="0" err="1"/>
              <a:t>const</a:t>
            </a:r>
            <a:r>
              <a:rPr lang="en-US" altLang="zh-CN" dirty="0"/>
              <a:t> </a:t>
            </a:r>
            <a:r>
              <a:rPr lang="en-US" altLang="zh-CN" dirty="0" err="1"/>
              <a:t>int</a:t>
            </a:r>
            <a:r>
              <a:rPr lang="en-US" altLang="zh-CN" dirty="0"/>
              <a:t> </a:t>
            </a:r>
            <a:r>
              <a:rPr lang="en-US" altLang="zh-CN" dirty="0" err="1"/>
              <a:t>DataSize</a:t>
            </a:r>
            <a:r>
              <a:rPr lang="en-US" altLang="zh-CN" dirty="0"/>
              <a:t>=1000;</a:t>
            </a:r>
            <a:endParaRPr lang="zh-CN" altLang="zh-CN" dirty="0"/>
          </a:p>
          <a:p>
            <a:r>
              <a:rPr lang="en-US" altLang="zh-CN" dirty="0" err="1"/>
              <a:t>const</a:t>
            </a:r>
            <a:r>
              <a:rPr lang="en-US" altLang="zh-CN" dirty="0"/>
              <a:t> </a:t>
            </a:r>
            <a:r>
              <a:rPr lang="en-US" altLang="zh-CN" dirty="0" err="1"/>
              <a:t>int</a:t>
            </a:r>
            <a:r>
              <a:rPr lang="en-US" altLang="zh-CN" dirty="0"/>
              <a:t> </a:t>
            </a:r>
            <a:r>
              <a:rPr lang="en-US" altLang="zh-CN" dirty="0" err="1"/>
              <a:t>BufferSize</a:t>
            </a:r>
            <a:r>
              <a:rPr lang="en-US" altLang="zh-CN" dirty="0"/>
              <a:t>=80;</a:t>
            </a:r>
            <a:endParaRPr lang="zh-CN" altLang="zh-CN" dirty="0"/>
          </a:p>
          <a:p>
            <a:r>
              <a:rPr lang="en-US" altLang="zh-CN" dirty="0" err="1"/>
              <a:t>int</a:t>
            </a:r>
            <a:r>
              <a:rPr lang="en-US" altLang="zh-CN" dirty="0"/>
              <a:t> buffer[</a:t>
            </a:r>
            <a:r>
              <a:rPr lang="en-US" altLang="zh-CN" dirty="0" err="1"/>
              <a:t>BufferSize</a:t>
            </a:r>
            <a:r>
              <a:rPr lang="en-US" altLang="zh-CN" dirty="0"/>
              <a:t>];</a:t>
            </a:r>
            <a:endParaRPr lang="zh-CN" altLang="zh-CN" dirty="0"/>
          </a:p>
          <a:p>
            <a:r>
              <a:rPr lang="en-US" altLang="zh-CN" dirty="0" err="1"/>
              <a:t>QWaitCondition</a:t>
            </a:r>
            <a:r>
              <a:rPr lang="en-US" altLang="zh-CN" dirty="0"/>
              <a:t> </a:t>
            </a:r>
            <a:r>
              <a:rPr lang="en-US" altLang="zh-CN" dirty="0" err="1"/>
              <a:t>bufferEmpty</a:t>
            </a:r>
            <a:r>
              <a:rPr lang="en-US" altLang="zh-CN" dirty="0"/>
              <a:t>;</a:t>
            </a:r>
            <a:endParaRPr lang="zh-CN" altLang="zh-CN" dirty="0"/>
          </a:p>
          <a:p>
            <a:r>
              <a:rPr lang="en-US" altLang="zh-CN" dirty="0" err="1"/>
              <a:t>QWaitCondition</a:t>
            </a:r>
            <a:r>
              <a:rPr lang="en-US" altLang="zh-CN" dirty="0"/>
              <a:t> </a:t>
            </a:r>
            <a:r>
              <a:rPr lang="en-US" altLang="zh-CN" dirty="0" err="1"/>
              <a:t>bufferFull</a:t>
            </a:r>
            <a:r>
              <a:rPr lang="en-US" altLang="zh-CN" dirty="0"/>
              <a:t>;</a:t>
            </a:r>
            <a:endParaRPr lang="zh-CN" altLang="zh-CN" dirty="0"/>
          </a:p>
          <a:p>
            <a:r>
              <a:rPr lang="en-US" altLang="zh-CN" dirty="0" err="1"/>
              <a:t>QMutex</a:t>
            </a:r>
            <a:r>
              <a:rPr lang="en-US" altLang="zh-CN" dirty="0"/>
              <a:t> </a:t>
            </a:r>
            <a:r>
              <a:rPr lang="en-US" altLang="zh-CN" dirty="0" err="1"/>
              <a:t>mutex</a:t>
            </a:r>
            <a:r>
              <a:rPr lang="en-US" altLang="zh-CN" dirty="0"/>
              <a:t>;								//(a)</a:t>
            </a:r>
            <a:endParaRPr lang="zh-CN" altLang="zh-CN" dirty="0"/>
          </a:p>
          <a:p>
            <a:r>
              <a:rPr lang="en-US" altLang="zh-CN" dirty="0" err="1"/>
              <a:t>int</a:t>
            </a:r>
            <a:r>
              <a:rPr lang="en-US" altLang="zh-CN" dirty="0"/>
              <a:t> </a:t>
            </a:r>
            <a:r>
              <a:rPr lang="en-US" altLang="zh-CN" dirty="0" err="1"/>
              <a:t>numUsedBytes</a:t>
            </a:r>
            <a:r>
              <a:rPr lang="en-US" altLang="zh-CN" dirty="0"/>
              <a:t>=0;							//(b)</a:t>
            </a:r>
            <a:endParaRPr lang="zh-CN" altLang="zh-CN" dirty="0"/>
          </a:p>
          <a:p>
            <a:r>
              <a:rPr lang="en-US" altLang="zh-CN" dirty="0" err="1"/>
              <a:t>int</a:t>
            </a:r>
            <a:r>
              <a:rPr lang="en-US" altLang="zh-CN" dirty="0"/>
              <a:t> </a:t>
            </a:r>
            <a:r>
              <a:rPr lang="en-US" altLang="zh-CN" dirty="0" err="1"/>
              <a:t>rIndex</a:t>
            </a:r>
            <a:r>
              <a:rPr lang="en-US" altLang="zh-CN" dirty="0"/>
              <a:t>=0;								//(c</a:t>
            </a:r>
            <a:r>
              <a:rPr lang="en-US" altLang="zh-CN" dirty="0" smtClean="0"/>
              <a:t>)</a:t>
            </a:r>
          </a:p>
        </p:txBody>
      </p:sp>
    </p:spTree>
    <p:extLst>
      <p:ext uri="{BB962C8B-B14F-4D97-AF65-F5344CB8AC3E}">
        <p14:creationId xmlns:p14="http://schemas.microsoft.com/office/powerpoint/2010/main" val="1009155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339102" cy="461665"/>
          </a:xfrm>
          <a:prstGeom prst="rect">
            <a:avLst/>
          </a:prstGeom>
        </p:spPr>
        <p:txBody>
          <a:bodyPr wrap="none">
            <a:spAutoFit/>
          </a:bodyPr>
          <a:lstStyle/>
          <a:p>
            <a:r>
              <a:rPr lang="zh-CN" altLang="zh-CN" sz="2400" b="1" dirty="0"/>
              <a:t>线程等待与唤醒</a:t>
            </a:r>
          </a:p>
        </p:txBody>
      </p:sp>
      <p:sp>
        <p:nvSpPr>
          <p:cNvPr id="3" name="TextBox 2"/>
          <p:cNvSpPr txBox="1"/>
          <p:nvPr/>
        </p:nvSpPr>
        <p:spPr>
          <a:xfrm>
            <a:off x="831273" y="1021278"/>
            <a:ext cx="10224654" cy="1738938"/>
          </a:xfrm>
          <a:prstGeom prst="rect">
            <a:avLst/>
          </a:prstGeom>
          <a:noFill/>
        </p:spPr>
        <p:txBody>
          <a:bodyPr wrap="square" rtlCol="0">
            <a:spAutoFit/>
          </a:bodyPr>
          <a:lstStyle/>
          <a:p>
            <a:pPr indent="534988"/>
            <a:r>
              <a:rPr lang="zh-CN" altLang="zh-CN" sz="1800" b="1" dirty="0"/>
              <a:t>其中，</a:t>
            </a:r>
            <a:endParaRPr lang="zh-CN" altLang="zh-CN" sz="1800" dirty="0"/>
          </a:p>
          <a:p>
            <a:pPr indent="534988"/>
            <a:r>
              <a:rPr lang="en-US" altLang="zh-CN" sz="1800" b="1" dirty="0"/>
              <a:t>(a) </a:t>
            </a:r>
            <a:r>
              <a:rPr lang="en-US" altLang="zh-CN" sz="1800" b="1" dirty="0" err="1"/>
              <a:t>QMutex</a:t>
            </a:r>
            <a:r>
              <a:rPr lang="en-US" altLang="zh-CN" sz="1800" b="1" dirty="0"/>
              <a:t> </a:t>
            </a:r>
            <a:r>
              <a:rPr lang="en-US" altLang="zh-CN" sz="1800" b="1" dirty="0" err="1"/>
              <a:t>mutex</a:t>
            </a:r>
            <a:r>
              <a:rPr lang="zh-CN" altLang="zh-CN" sz="1800" b="1" dirty="0"/>
              <a:t>：</a:t>
            </a:r>
            <a:r>
              <a:rPr lang="zh-CN" altLang="zh-CN" sz="1800" dirty="0"/>
              <a:t>使用互斥量保证对线程操作的原子性。</a:t>
            </a:r>
          </a:p>
          <a:p>
            <a:pPr indent="534988"/>
            <a:r>
              <a:rPr lang="en-US" altLang="zh-CN" sz="1800" b="1" dirty="0"/>
              <a:t>(b) </a:t>
            </a:r>
            <a:r>
              <a:rPr lang="en-US" altLang="zh-CN" sz="1800" b="1" dirty="0" err="1"/>
              <a:t>int</a:t>
            </a:r>
            <a:r>
              <a:rPr lang="en-US" altLang="zh-CN" sz="1800" b="1" dirty="0"/>
              <a:t> </a:t>
            </a:r>
            <a:r>
              <a:rPr lang="en-US" altLang="zh-CN" sz="1800" b="1" dirty="0" err="1"/>
              <a:t>numUsedBytes</a:t>
            </a:r>
            <a:r>
              <a:rPr lang="en-US" altLang="zh-CN" sz="1800" b="1" dirty="0"/>
              <a:t>=0</a:t>
            </a:r>
            <a:r>
              <a:rPr lang="zh-CN" altLang="zh-CN" sz="1800" b="1" dirty="0"/>
              <a:t>：</a:t>
            </a:r>
            <a:r>
              <a:rPr lang="zh-CN" altLang="zh-CN" sz="1800" dirty="0"/>
              <a:t>变量</a:t>
            </a:r>
            <a:r>
              <a:rPr lang="en-US" altLang="zh-CN" sz="1800" dirty="0" err="1"/>
              <a:t>numUsedBytes</a:t>
            </a:r>
            <a:r>
              <a:rPr lang="zh-CN" altLang="zh-CN" sz="1800" dirty="0"/>
              <a:t>表示存在多少“可用字节”。</a:t>
            </a:r>
          </a:p>
          <a:p>
            <a:pPr indent="534988"/>
            <a:r>
              <a:rPr lang="en-US" altLang="zh-CN" sz="1800" b="1" dirty="0"/>
              <a:t>(c) </a:t>
            </a:r>
            <a:r>
              <a:rPr lang="en-US" altLang="zh-CN" sz="1800" b="1" dirty="0" err="1"/>
              <a:t>int</a:t>
            </a:r>
            <a:r>
              <a:rPr lang="en-US" altLang="zh-CN" sz="1800" b="1" dirty="0"/>
              <a:t> </a:t>
            </a:r>
            <a:r>
              <a:rPr lang="en-US" altLang="zh-CN" sz="1800" b="1" dirty="0" err="1"/>
              <a:t>rIndex</a:t>
            </a:r>
            <a:r>
              <a:rPr lang="en-US" altLang="zh-CN" sz="1800" b="1" dirty="0"/>
              <a:t>=0</a:t>
            </a:r>
            <a:r>
              <a:rPr lang="zh-CN" altLang="zh-CN" sz="1800" b="1" dirty="0"/>
              <a:t>：</a:t>
            </a:r>
            <a:r>
              <a:rPr lang="zh-CN" altLang="zh-CN" sz="1800" dirty="0"/>
              <a:t>本例中启动了两个消费者线程，并且这两个线程读取同一个缓冲区，为了不重复读取，设置全局变量</a:t>
            </a:r>
            <a:r>
              <a:rPr lang="en-US" altLang="zh-CN" sz="1800" dirty="0" err="1"/>
              <a:t>rIndex</a:t>
            </a:r>
            <a:r>
              <a:rPr lang="zh-CN" altLang="zh-CN" sz="1800" dirty="0"/>
              <a:t>用于指示当前所读取缓冲区位置。</a:t>
            </a:r>
          </a:p>
          <a:p>
            <a:pPr indent="534988"/>
            <a:r>
              <a:rPr lang="zh-CN" altLang="zh-CN" sz="1800" dirty="0"/>
              <a:t>生产者线程</a:t>
            </a:r>
            <a:r>
              <a:rPr lang="en-US" altLang="zh-CN" sz="1800" dirty="0"/>
              <a:t>Producer</a:t>
            </a:r>
            <a:r>
              <a:rPr lang="zh-CN" altLang="zh-CN" sz="1800" dirty="0"/>
              <a:t>类继承自</a:t>
            </a:r>
            <a:r>
              <a:rPr lang="en-US" altLang="zh-CN" sz="1800" dirty="0" err="1"/>
              <a:t>QThread</a:t>
            </a:r>
            <a:r>
              <a:rPr lang="zh-CN" altLang="zh-CN" sz="1800" dirty="0"/>
              <a:t>类，其声明如下</a:t>
            </a:r>
            <a:r>
              <a:rPr lang="zh-CN" altLang="zh-CN" sz="1800" dirty="0" smtClean="0"/>
              <a:t>：</a:t>
            </a:r>
            <a:endParaRPr lang="zh-CN" altLang="zh-CN" sz="1800" dirty="0"/>
          </a:p>
        </p:txBody>
      </p:sp>
      <p:sp>
        <p:nvSpPr>
          <p:cNvPr id="4" name="圆角矩形 3"/>
          <p:cNvSpPr/>
          <p:nvPr/>
        </p:nvSpPr>
        <p:spPr>
          <a:xfrm>
            <a:off x="1390795" y="2760216"/>
            <a:ext cx="9142618" cy="1838801"/>
          </a:xfrm>
          <a:prstGeom prst="roundRect">
            <a:avLst/>
          </a:prstGeom>
          <a:solidFill>
            <a:srgbClr val="DDDDDD"/>
          </a:solidFill>
        </p:spPr>
        <p:txBody>
          <a:bodyPr wrap="square">
            <a:spAutoFit/>
          </a:bodyPr>
          <a:lstStyle/>
          <a:p>
            <a:r>
              <a:rPr lang="en-US" altLang="zh-CN" dirty="0"/>
              <a:t>class Producer : public </a:t>
            </a:r>
            <a:r>
              <a:rPr lang="en-US" altLang="zh-CN" dirty="0" err="1"/>
              <a:t>QThread</a:t>
            </a:r>
            <a:endParaRPr lang="zh-CN" altLang="zh-CN" dirty="0"/>
          </a:p>
          <a:p>
            <a:r>
              <a:rPr lang="en-US" altLang="zh-CN" dirty="0"/>
              <a:t>{</a:t>
            </a:r>
            <a:endParaRPr lang="zh-CN" altLang="zh-CN" dirty="0"/>
          </a:p>
          <a:p>
            <a:r>
              <a:rPr lang="en-US" altLang="zh-CN" dirty="0"/>
              <a:t>public:</a:t>
            </a:r>
            <a:endParaRPr lang="zh-CN" altLang="zh-CN" dirty="0"/>
          </a:p>
          <a:p>
            <a:r>
              <a:rPr lang="en-US" altLang="zh-CN" dirty="0"/>
              <a:t>    Producer();</a:t>
            </a:r>
            <a:endParaRPr lang="zh-CN" altLang="zh-CN" dirty="0"/>
          </a:p>
          <a:p>
            <a:r>
              <a:rPr lang="en-US" altLang="zh-CN" dirty="0"/>
              <a:t>    void run();</a:t>
            </a:r>
            <a:endParaRPr lang="zh-CN" altLang="zh-CN" dirty="0"/>
          </a:p>
          <a:p>
            <a:r>
              <a:rPr lang="en-US" altLang="zh-CN" dirty="0"/>
              <a:t>};</a:t>
            </a:r>
            <a:endParaRPr lang="zh-CN" altLang="zh-CN" dirty="0"/>
          </a:p>
        </p:txBody>
      </p:sp>
      <p:sp>
        <p:nvSpPr>
          <p:cNvPr id="5" name="矩形 4"/>
          <p:cNvSpPr/>
          <p:nvPr/>
        </p:nvSpPr>
        <p:spPr>
          <a:xfrm>
            <a:off x="1390795" y="4609436"/>
            <a:ext cx="3257110" cy="369332"/>
          </a:xfrm>
          <a:prstGeom prst="rect">
            <a:avLst/>
          </a:prstGeom>
        </p:spPr>
        <p:txBody>
          <a:bodyPr wrap="none">
            <a:spAutoFit/>
          </a:bodyPr>
          <a:lstStyle/>
          <a:p>
            <a:r>
              <a:rPr lang="en-US" altLang="zh-CN" sz="1800" dirty="0"/>
              <a:t>Producer()</a:t>
            </a:r>
            <a:r>
              <a:rPr lang="zh-CN" altLang="zh-CN" sz="1800" dirty="0"/>
              <a:t>构造函数无须实现：</a:t>
            </a:r>
          </a:p>
        </p:txBody>
      </p:sp>
      <p:sp>
        <p:nvSpPr>
          <p:cNvPr id="6" name="圆角矩形 5"/>
          <p:cNvSpPr/>
          <p:nvPr/>
        </p:nvSpPr>
        <p:spPr>
          <a:xfrm>
            <a:off x="1372291" y="5017660"/>
            <a:ext cx="9142618" cy="970478"/>
          </a:xfrm>
          <a:prstGeom prst="roundRect">
            <a:avLst/>
          </a:prstGeom>
          <a:solidFill>
            <a:srgbClr val="DDDDDD"/>
          </a:solidFill>
        </p:spPr>
        <p:txBody>
          <a:bodyPr wrap="square">
            <a:spAutoFit/>
          </a:bodyPr>
          <a:lstStyle/>
          <a:p>
            <a:r>
              <a:rPr lang="en-US" altLang="zh-CN" dirty="0"/>
              <a:t>Producer::Producer()</a:t>
            </a:r>
            <a:endParaRPr lang="zh-CN" altLang="zh-CN" dirty="0"/>
          </a:p>
          <a:p>
            <a:r>
              <a:rPr lang="en-US" altLang="zh-CN" dirty="0"/>
              <a:t>{</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232981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339102" cy="461665"/>
          </a:xfrm>
          <a:prstGeom prst="rect">
            <a:avLst/>
          </a:prstGeom>
        </p:spPr>
        <p:txBody>
          <a:bodyPr wrap="none">
            <a:spAutoFit/>
          </a:bodyPr>
          <a:lstStyle/>
          <a:p>
            <a:r>
              <a:rPr lang="zh-CN" altLang="zh-CN" sz="2400" b="1" dirty="0"/>
              <a:t>线程等待与唤醒</a:t>
            </a:r>
          </a:p>
        </p:txBody>
      </p:sp>
      <p:sp>
        <p:nvSpPr>
          <p:cNvPr id="3" name="矩形 2"/>
          <p:cNvSpPr/>
          <p:nvPr/>
        </p:nvSpPr>
        <p:spPr>
          <a:xfrm>
            <a:off x="1136845" y="958298"/>
            <a:ext cx="3936783" cy="369332"/>
          </a:xfrm>
          <a:prstGeom prst="rect">
            <a:avLst/>
          </a:prstGeom>
        </p:spPr>
        <p:txBody>
          <a:bodyPr wrap="none">
            <a:spAutoFit/>
          </a:bodyPr>
          <a:lstStyle/>
          <a:p>
            <a:r>
              <a:rPr lang="en-US" altLang="zh-CN" sz="1800" dirty="0"/>
              <a:t>Producer::run()</a:t>
            </a:r>
            <a:r>
              <a:rPr lang="zh-CN" altLang="zh-CN" sz="1800" dirty="0"/>
              <a:t>函数的具体内容如下：</a:t>
            </a:r>
          </a:p>
        </p:txBody>
      </p:sp>
      <p:sp>
        <p:nvSpPr>
          <p:cNvPr id="4" name="圆角矩形 3"/>
          <p:cNvSpPr/>
          <p:nvPr/>
        </p:nvSpPr>
        <p:spPr>
          <a:xfrm>
            <a:off x="1136845" y="1327630"/>
            <a:ext cx="9562823" cy="3420428"/>
          </a:xfrm>
          <a:prstGeom prst="roundRect">
            <a:avLst>
              <a:gd name="adj" fmla="val 5913"/>
            </a:avLst>
          </a:prstGeom>
          <a:solidFill>
            <a:srgbClr val="DDDDDD"/>
          </a:solidFill>
          <a:ln>
            <a:noFill/>
          </a:ln>
        </p:spPr>
        <p:txBody>
          <a:bodyPr wrap="square">
            <a:spAutoFit/>
          </a:bodyPr>
          <a:lstStyle/>
          <a:p>
            <a:r>
              <a:rPr lang="en-US" altLang="zh-CN" sz="1600" dirty="0"/>
              <a:t>void Producer::run()</a:t>
            </a:r>
            <a:endParaRPr lang="zh-CN" altLang="zh-CN" sz="1600" dirty="0"/>
          </a:p>
          <a:p>
            <a:r>
              <a:rPr lang="en-US" altLang="zh-CN" sz="1600" dirty="0"/>
              <a:t>{</a:t>
            </a:r>
            <a:endParaRPr lang="zh-CN" altLang="zh-CN" sz="1600" dirty="0"/>
          </a:p>
          <a:p>
            <a:r>
              <a:rPr lang="en-US" altLang="zh-CN" sz="1600" dirty="0"/>
              <a:t>    for(</a:t>
            </a:r>
            <a:r>
              <a:rPr lang="en-US" altLang="zh-CN" sz="1600" dirty="0" err="1"/>
              <a:t>int</a:t>
            </a:r>
            <a:r>
              <a:rPr lang="en-US" altLang="zh-CN" sz="1600" dirty="0"/>
              <a:t> i=0;i&lt;</a:t>
            </a:r>
            <a:r>
              <a:rPr lang="en-US" altLang="zh-CN" sz="1600" dirty="0" err="1"/>
              <a:t>DataSize;i</a:t>
            </a:r>
            <a:r>
              <a:rPr lang="en-US" altLang="zh-CN" sz="1600" dirty="0"/>
              <a:t>++)				//(a)</a:t>
            </a:r>
            <a:endParaRPr lang="zh-CN" altLang="zh-CN" sz="1600" dirty="0"/>
          </a:p>
          <a:p>
            <a:r>
              <a:rPr lang="en-US" altLang="zh-CN" sz="1600" dirty="0"/>
              <a:t>    {</a:t>
            </a:r>
            <a:endParaRPr lang="zh-CN" altLang="zh-CN" sz="1600" dirty="0"/>
          </a:p>
          <a:p>
            <a:r>
              <a:rPr lang="en-US" altLang="zh-CN" sz="1600" dirty="0"/>
              <a:t>       </a:t>
            </a:r>
            <a:r>
              <a:rPr lang="en-US" altLang="zh-CN" sz="1600" dirty="0" err="1"/>
              <a:t>mutex.lock</a:t>
            </a:r>
            <a:r>
              <a:rPr lang="en-US" altLang="zh-CN" sz="1600" dirty="0"/>
              <a:t>();</a:t>
            </a:r>
            <a:endParaRPr lang="zh-CN" altLang="zh-CN" sz="1600" dirty="0"/>
          </a:p>
          <a:p>
            <a:r>
              <a:rPr lang="en-US" altLang="zh-CN" sz="1600" dirty="0"/>
              <a:t>       if(</a:t>
            </a:r>
            <a:r>
              <a:rPr lang="en-US" altLang="zh-CN" sz="1600" dirty="0" err="1"/>
              <a:t>numUsedBytes</a:t>
            </a:r>
            <a:r>
              <a:rPr lang="en-US" altLang="zh-CN" sz="1600" dirty="0"/>
              <a:t>==</a:t>
            </a:r>
            <a:r>
              <a:rPr lang="en-US" altLang="zh-CN" sz="1600" dirty="0" err="1"/>
              <a:t>BufferSize</a:t>
            </a:r>
            <a:r>
              <a:rPr lang="en-US" altLang="zh-CN" sz="1600" dirty="0"/>
              <a:t>)			//(b)</a:t>
            </a:r>
            <a:endParaRPr lang="zh-CN" altLang="zh-CN" sz="1600" dirty="0"/>
          </a:p>
          <a:p>
            <a:r>
              <a:rPr lang="en-US" altLang="zh-CN" sz="1600" dirty="0"/>
              <a:t>          </a:t>
            </a:r>
            <a:r>
              <a:rPr lang="en-US" altLang="zh-CN" sz="1600" dirty="0" err="1"/>
              <a:t>bufferEmpty.wait</a:t>
            </a:r>
            <a:r>
              <a:rPr lang="en-US" altLang="zh-CN" sz="1600" dirty="0"/>
              <a:t>(&amp;</a:t>
            </a:r>
            <a:r>
              <a:rPr lang="en-US" altLang="zh-CN" sz="1600" dirty="0" err="1"/>
              <a:t>mutex</a:t>
            </a:r>
            <a:r>
              <a:rPr lang="en-US" altLang="zh-CN" sz="1600" dirty="0"/>
              <a:t>);			//(c)</a:t>
            </a:r>
            <a:endParaRPr lang="zh-CN" altLang="zh-CN" sz="1600" dirty="0"/>
          </a:p>
          <a:p>
            <a:r>
              <a:rPr lang="en-US" altLang="zh-CN" sz="1600" dirty="0"/>
              <a:t>       buffer[</a:t>
            </a:r>
            <a:r>
              <a:rPr lang="en-US" altLang="zh-CN" sz="1600" dirty="0" err="1"/>
              <a:t>i%BufferSize</a:t>
            </a:r>
            <a:r>
              <a:rPr lang="en-US" altLang="zh-CN" sz="1600" dirty="0"/>
              <a:t>]=</a:t>
            </a:r>
            <a:r>
              <a:rPr lang="en-US" altLang="zh-CN" sz="1600" dirty="0" err="1"/>
              <a:t>numUsedBytes</a:t>
            </a:r>
            <a:r>
              <a:rPr lang="en-US" altLang="zh-CN" sz="1600" dirty="0"/>
              <a:t>;	</a:t>
            </a:r>
            <a:r>
              <a:rPr lang="en-US" altLang="zh-CN" sz="1600" dirty="0" smtClean="0"/>
              <a:t>		//(</a:t>
            </a:r>
            <a:r>
              <a:rPr lang="en-US" altLang="zh-CN" sz="1600" dirty="0"/>
              <a:t>d)</a:t>
            </a:r>
            <a:endParaRPr lang="zh-CN" altLang="zh-CN" sz="1600" dirty="0"/>
          </a:p>
          <a:p>
            <a:r>
              <a:rPr lang="en-US" altLang="zh-CN" sz="1600" dirty="0"/>
              <a:t>       ++</a:t>
            </a:r>
            <a:r>
              <a:rPr lang="en-US" altLang="zh-CN" sz="1600" dirty="0" err="1"/>
              <a:t>numUsedBytes</a:t>
            </a:r>
            <a:r>
              <a:rPr lang="en-US" altLang="zh-CN" sz="1600" dirty="0"/>
              <a:t>;				</a:t>
            </a:r>
            <a:r>
              <a:rPr lang="en-US" altLang="zh-CN" sz="1600" dirty="0" smtClean="0"/>
              <a:t>//</a:t>
            </a:r>
            <a:r>
              <a:rPr lang="zh-CN" altLang="zh-CN" sz="1600" dirty="0"/>
              <a:t>增加</a:t>
            </a:r>
            <a:r>
              <a:rPr lang="en-US" altLang="zh-CN" sz="1600" dirty="0" err="1"/>
              <a:t>numUsedBytes</a:t>
            </a:r>
            <a:r>
              <a:rPr lang="zh-CN" altLang="zh-CN" sz="1600" dirty="0"/>
              <a:t>变量</a:t>
            </a:r>
          </a:p>
          <a:p>
            <a:r>
              <a:rPr lang="en-US" altLang="zh-CN" sz="1600" dirty="0"/>
              <a:t>       </a:t>
            </a:r>
            <a:r>
              <a:rPr lang="en-US" altLang="zh-CN" sz="1600" dirty="0" err="1"/>
              <a:t>bufferFull.wakeAll</a:t>
            </a:r>
            <a:r>
              <a:rPr lang="en-US" altLang="zh-CN" sz="1600" dirty="0"/>
              <a:t>();				</a:t>
            </a:r>
            <a:r>
              <a:rPr lang="en-US" altLang="zh-CN" sz="1600" dirty="0" smtClean="0"/>
              <a:t>//(</a:t>
            </a:r>
            <a:r>
              <a:rPr lang="en-US" altLang="zh-CN" sz="1600" dirty="0"/>
              <a:t>e)</a:t>
            </a:r>
            <a:endParaRPr lang="zh-CN" altLang="zh-CN" sz="1600" dirty="0"/>
          </a:p>
          <a:p>
            <a:r>
              <a:rPr lang="en-US" altLang="zh-CN" sz="1600" dirty="0"/>
              <a:t>       </a:t>
            </a:r>
            <a:r>
              <a:rPr lang="en-US" altLang="zh-CN" sz="1600" dirty="0" err="1"/>
              <a:t>mutex.unlock</a:t>
            </a:r>
            <a:r>
              <a:rPr lang="en-US" altLang="zh-CN" sz="1600" dirty="0"/>
              <a:t>();</a:t>
            </a:r>
            <a:endParaRPr lang="zh-CN" altLang="zh-CN" sz="1600" dirty="0"/>
          </a:p>
          <a:p>
            <a:r>
              <a:rPr lang="en-US" altLang="zh-CN" sz="1600" dirty="0"/>
              <a:t>    }</a:t>
            </a:r>
            <a:endParaRPr lang="zh-CN" altLang="zh-CN" sz="1600" dirty="0"/>
          </a:p>
          <a:p>
            <a:r>
              <a:rPr lang="en-US" altLang="zh-CN" sz="1600" dirty="0" smtClean="0"/>
              <a:t>}</a:t>
            </a:r>
          </a:p>
        </p:txBody>
      </p:sp>
    </p:spTree>
    <p:extLst>
      <p:ext uri="{BB962C8B-B14F-4D97-AF65-F5344CB8AC3E}">
        <p14:creationId xmlns:p14="http://schemas.microsoft.com/office/powerpoint/2010/main" val="165870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59702" cy="461665"/>
          </a:xfrm>
          <a:prstGeom prst="rect">
            <a:avLst/>
          </a:prstGeom>
        </p:spPr>
        <p:txBody>
          <a:bodyPr wrap="none">
            <a:spAutoFit/>
          </a:bodyPr>
          <a:lstStyle/>
          <a:p>
            <a:r>
              <a:rPr lang="zh-CN" altLang="zh-CN" sz="2400" b="1" dirty="0"/>
              <a:t>多线程及简单实例</a:t>
            </a:r>
          </a:p>
        </p:txBody>
      </p:sp>
      <p:sp>
        <p:nvSpPr>
          <p:cNvPr id="3" name="TextBox 2"/>
          <p:cNvSpPr txBox="1"/>
          <p:nvPr/>
        </p:nvSpPr>
        <p:spPr>
          <a:xfrm>
            <a:off x="819397" y="997527"/>
            <a:ext cx="10284032" cy="646331"/>
          </a:xfrm>
          <a:prstGeom prst="rect">
            <a:avLst/>
          </a:prstGeom>
          <a:noFill/>
        </p:spPr>
        <p:txBody>
          <a:bodyPr wrap="square" rtlCol="0">
            <a:spAutoFit/>
          </a:bodyPr>
          <a:lstStyle/>
          <a:p>
            <a:pPr indent="450850"/>
            <a:r>
              <a:rPr lang="zh-CN" altLang="zh-CN" sz="1800" b="1" u="sng" dirty="0"/>
              <a:t>【例】</a:t>
            </a:r>
            <a:r>
              <a:rPr lang="zh-CN" altLang="zh-CN" sz="1800" u="sng" dirty="0"/>
              <a:t>（难度一般）</a:t>
            </a:r>
            <a:r>
              <a:rPr lang="zh-CN" altLang="zh-CN" sz="1800" dirty="0"/>
              <a:t>（</a:t>
            </a:r>
            <a:r>
              <a:rPr lang="en-US" altLang="zh-CN" sz="1800" dirty="0"/>
              <a:t>CH1201</a:t>
            </a:r>
            <a:r>
              <a:rPr lang="zh-CN" altLang="zh-CN" sz="1800" dirty="0"/>
              <a:t>）如图</a:t>
            </a:r>
            <a:r>
              <a:rPr lang="en-US" altLang="zh-CN" sz="1800" dirty="0"/>
              <a:t>12.1</a:t>
            </a:r>
            <a:r>
              <a:rPr lang="zh-CN" altLang="zh-CN" sz="1800" dirty="0"/>
              <a:t>所示，单击“开始”按钮将启动数个工作线程（工作线程数目由</a:t>
            </a:r>
            <a:r>
              <a:rPr lang="en-US" altLang="zh-CN" sz="1800" dirty="0"/>
              <a:t>MAXSIZE</a:t>
            </a:r>
            <a:r>
              <a:rPr lang="zh-CN" altLang="zh-CN" sz="1800" dirty="0"/>
              <a:t>宏决定），各个线程循环打印数字</a:t>
            </a:r>
            <a:r>
              <a:rPr lang="en-US" altLang="zh-CN" sz="1800" dirty="0"/>
              <a:t>0~9</a:t>
            </a:r>
            <a:r>
              <a:rPr lang="zh-CN" altLang="zh-CN" sz="1800" dirty="0"/>
              <a:t>，直到单击“停止”按钮终止所有线程为止</a:t>
            </a:r>
            <a:r>
              <a:rPr lang="zh-CN" altLang="zh-CN" sz="1800" dirty="0" smtClean="0"/>
              <a:t>。</a:t>
            </a:r>
            <a:endParaRPr lang="zh-CN" altLang="zh-CN" sz="1800" dirty="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309" y="1643858"/>
            <a:ext cx="3256350" cy="99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819397" y="2636581"/>
            <a:ext cx="10129652" cy="646331"/>
          </a:xfrm>
          <a:prstGeom prst="rect">
            <a:avLst/>
          </a:prstGeom>
          <a:noFill/>
        </p:spPr>
        <p:txBody>
          <a:bodyPr wrap="square" rtlCol="0">
            <a:spAutoFit/>
          </a:bodyPr>
          <a:lstStyle/>
          <a:p>
            <a:r>
              <a:rPr lang="zh-CN" altLang="zh-CN" sz="1800" dirty="0"/>
              <a:t>具体步骤如下。</a:t>
            </a:r>
          </a:p>
          <a:p>
            <a:r>
              <a:rPr lang="zh-CN" altLang="zh-CN" sz="1800" dirty="0"/>
              <a:t>（</a:t>
            </a:r>
            <a:r>
              <a:rPr lang="en-US" altLang="zh-CN" sz="1800" dirty="0"/>
              <a:t>1</a:t>
            </a:r>
            <a:r>
              <a:rPr lang="zh-CN" altLang="zh-CN" sz="1800" dirty="0"/>
              <a:t>）在头文件“</a:t>
            </a:r>
            <a:r>
              <a:rPr lang="en-US" altLang="zh-CN" sz="1800" dirty="0" err="1"/>
              <a:t>threaddlg.h</a:t>
            </a:r>
            <a:r>
              <a:rPr lang="zh-CN" altLang="zh-CN" sz="1800" dirty="0"/>
              <a:t>”中声明用于界面显示所需的控件，其具体代码如下</a:t>
            </a:r>
            <a:r>
              <a:rPr lang="zh-CN" altLang="zh-CN" sz="1800" dirty="0" smtClean="0"/>
              <a:t>：</a:t>
            </a:r>
            <a:endParaRPr lang="zh-CN" altLang="zh-CN" sz="1800" dirty="0"/>
          </a:p>
        </p:txBody>
      </p:sp>
      <p:sp>
        <p:nvSpPr>
          <p:cNvPr id="5" name="TextBox 4"/>
          <p:cNvSpPr txBox="1"/>
          <p:nvPr/>
        </p:nvSpPr>
        <p:spPr>
          <a:xfrm>
            <a:off x="1136845" y="3282912"/>
            <a:ext cx="9313441" cy="3628400"/>
          </a:xfrm>
          <a:prstGeom prst="roundRect">
            <a:avLst>
              <a:gd name="adj" fmla="val 7142"/>
            </a:avLst>
          </a:prstGeom>
          <a:solidFill>
            <a:srgbClr val="DDDDDD"/>
          </a:solidFill>
        </p:spPr>
        <p:txBody>
          <a:bodyPr wrap="square" rtlCol="0">
            <a:spAutoFit/>
          </a:bodyPr>
          <a:lstStyle/>
          <a:p>
            <a:r>
              <a:rPr lang="en-US" altLang="zh-CN" dirty="0"/>
              <a:t>#include &lt;</a:t>
            </a:r>
            <a:r>
              <a:rPr lang="en-US" altLang="zh-CN" dirty="0" err="1"/>
              <a:t>QDialog</a:t>
            </a:r>
            <a:r>
              <a:rPr lang="en-US" altLang="zh-CN" dirty="0"/>
              <a:t>&gt;</a:t>
            </a:r>
            <a:endParaRPr lang="zh-CN" altLang="zh-CN" dirty="0"/>
          </a:p>
          <a:p>
            <a:r>
              <a:rPr lang="en-US" altLang="zh-CN" dirty="0"/>
              <a:t>#include &lt;</a:t>
            </a:r>
            <a:r>
              <a:rPr lang="en-US" altLang="zh-CN" dirty="0" err="1"/>
              <a:t>QPushButton</a:t>
            </a:r>
            <a:r>
              <a:rPr lang="en-US" altLang="zh-CN" dirty="0"/>
              <a:t>&gt;</a:t>
            </a:r>
            <a:endParaRPr lang="zh-CN" altLang="zh-CN" dirty="0"/>
          </a:p>
          <a:p>
            <a:r>
              <a:rPr lang="en-US" altLang="zh-CN" dirty="0"/>
              <a:t>class </a:t>
            </a:r>
            <a:r>
              <a:rPr lang="en-US" altLang="zh-CN" dirty="0" err="1"/>
              <a:t>ThreadDlg</a:t>
            </a:r>
            <a:r>
              <a:rPr lang="en-US" altLang="zh-CN" dirty="0"/>
              <a:t> : public </a:t>
            </a:r>
            <a:r>
              <a:rPr lang="en-US" altLang="zh-CN" dirty="0" err="1"/>
              <a:t>QDialog</a:t>
            </a:r>
            <a:endParaRPr lang="zh-CN" altLang="zh-CN" dirty="0"/>
          </a:p>
          <a:p>
            <a:r>
              <a:rPr lang="en-US" altLang="zh-CN" dirty="0"/>
              <a:t>{</a:t>
            </a:r>
            <a:endParaRPr lang="zh-CN" altLang="zh-CN" dirty="0"/>
          </a:p>
          <a:p>
            <a:r>
              <a:rPr lang="en-US" altLang="zh-CN" dirty="0"/>
              <a:t>    Q_OBJECT</a:t>
            </a:r>
            <a:endParaRPr lang="zh-CN" altLang="zh-CN" dirty="0"/>
          </a:p>
          <a:p>
            <a:r>
              <a:rPr lang="en-US" altLang="zh-CN" dirty="0"/>
              <a:t>public:</a:t>
            </a:r>
            <a:endParaRPr lang="zh-CN" altLang="zh-CN" dirty="0"/>
          </a:p>
          <a:p>
            <a:r>
              <a:rPr lang="en-US" altLang="zh-CN" dirty="0"/>
              <a:t>    </a:t>
            </a:r>
            <a:r>
              <a:rPr lang="en-US" altLang="zh-CN" dirty="0" err="1"/>
              <a:t>ThreadDlg</a:t>
            </a:r>
            <a:r>
              <a:rPr lang="en-US" altLang="zh-CN" dirty="0"/>
              <a:t>(</a:t>
            </a:r>
            <a:r>
              <a:rPr lang="en-US" altLang="zh-CN" dirty="0" err="1"/>
              <a:t>QWidget</a:t>
            </a:r>
            <a:r>
              <a:rPr lang="en-US" altLang="zh-CN" dirty="0"/>
              <a:t> *parent = 0);</a:t>
            </a:r>
            <a:endParaRPr lang="zh-CN" altLang="zh-CN" dirty="0"/>
          </a:p>
          <a:p>
            <a:r>
              <a:rPr lang="en-US" altLang="zh-CN" dirty="0"/>
              <a:t>    ~</a:t>
            </a:r>
            <a:r>
              <a:rPr lang="en-US" altLang="zh-CN" dirty="0" err="1"/>
              <a:t>ThreadDlg</a:t>
            </a:r>
            <a:r>
              <a:rPr lang="en-US" altLang="zh-CN" dirty="0"/>
              <a:t>();</a:t>
            </a:r>
            <a:endParaRPr lang="zh-CN" altLang="zh-CN" dirty="0"/>
          </a:p>
          <a:p>
            <a:r>
              <a:rPr lang="en-US" altLang="zh-CN" dirty="0"/>
              <a:t>private:</a:t>
            </a:r>
            <a:endParaRPr lang="zh-CN" altLang="zh-CN" dirty="0"/>
          </a:p>
          <a:p>
            <a:r>
              <a:rPr lang="en-US" altLang="zh-CN" dirty="0"/>
              <a:t>    </a:t>
            </a:r>
            <a:r>
              <a:rPr lang="en-US" altLang="zh-CN" dirty="0" err="1"/>
              <a:t>QPushButton</a:t>
            </a:r>
            <a:r>
              <a:rPr lang="en-US" altLang="zh-CN" dirty="0"/>
              <a:t> *</a:t>
            </a:r>
            <a:r>
              <a:rPr lang="en-US" altLang="zh-CN" dirty="0" err="1"/>
              <a:t>startBtn</a:t>
            </a:r>
            <a:r>
              <a:rPr lang="en-US" altLang="zh-CN" dirty="0"/>
              <a:t>;</a:t>
            </a:r>
            <a:endParaRPr lang="zh-CN" altLang="zh-CN" dirty="0"/>
          </a:p>
          <a:p>
            <a:r>
              <a:rPr lang="en-US" altLang="zh-CN" dirty="0"/>
              <a:t>    </a:t>
            </a:r>
            <a:r>
              <a:rPr lang="en-US" altLang="zh-CN" dirty="0" err="1"/>
              <a:t>QPushButton</a:t>
            </a:r>
            <a:r>
              <a:rPr lang="en-US" altLang="zh-CN" dirty="0"/>
              <a:t> *</a:t>
            </a:r>
            <a:r>
              <a:rPr lang="en-US" altLang="zh-CN" dirty="0" err="1"/>
              <a:t>stopBtn</a:t>
            </a:r>
            <a:r>
              <a:rPr lang="en-US" altLang="zh-CN" dirty="0"/>
              <a:t>;</a:t>
            </a:r>
            <a:endParaRPr lang="zh-CN" altLang="zh-CN" dirty="0"/>
          </a:p>
          <a:p>
            <a:r>
              <a:rPr lang="en-US" altLang="zh-CN" dirty="0"/>
              <a:t>    </a:t>
            </a:r>
            <a:r>
              <a:rPr lang="en-US" altLang="zh-CN" dirty="0" err="1"/>
              <a:t>QPushButton</a:t>
            </a:r>
            <a:r>
              <a:rPr lang="en-US" altLang="zh-CN" dirty="0"/>
              <a:t> *</a:t>
            </a:r>
            <a:r>
              <a:rPr lang="en-US" altLang="zh-CN" dirty="0" err="1"/>
              <a:t>quitBtn</a:t>
            </a:r>
            <a:r>
              <a:rPr lang="en-US" altLang="zh-CN" dirty="0"/>
              <a:t>;</a:t>
            </a:r>
            <a:endParaRPr lang="zh-CN" altLang="zh-CN" dirty="0"/>
          </a:p>
          <a:p>
            <a:r>
              <a:rPr lang="en-US" altLang="zh-CN" dirty="0" smtClean="0"/>
              <a:t>};</a:t>
            </a:r>
          </a:p>
        </p:txBody>
      </p:sp>
    </p:spTree>
    <p:extLst>
      <p:ext uri="{BB962C8B-B14F-4D97-AF65-F5344CB8AC3E}">
        <p14:creationId xmlns:p14="http://schemas.microsoft.com/office/powerpoint/2010/main" val="3282741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339102" cy="461665"/>
          </a:xfrm>
          <a:prstGeom prst="rect">
            <a:avLst/>
          </a:prstGeom>
        </p:spPr>
        <p:txBody>
          <a:bodyPr wrap="none">
            <a:spAutoFit/>
          </a:bodyPr>
          <a:lstStyle/>
          <a:p>
            <a:r>
              <a:rPr lang="zh-CN" altLang="zh-CN" sz="2400" b="1" dirty="0"/>
              <a:t>线程等待与唤醒</a:t>
            </a:r>
          </a:p>
        </p:txBody>
      </p:sp>
      <p:sp>
        <p:nvSpPr>
          <p:cNvPr id="3" name="TextBox 2"/>
          <p:cNvSpPr txBox="1"/>
          <p:nvPr/>
        </p:nvSpPr>
        <p:spPr>
          <a:xfrm>
            <a:off x="760021" y="997527"/>
            <a:ext cx="10248405" cy="1754326"/>
          </a:xfrm>
          <a:prstGeom prst="rect">
            <a:avLst/>
          </a:prstGeom>
          <a:noFill/>
        </p:spPr>
        <p:txBody>
          <a:bodyPr wrap="square" rtlCol="0">
            <a:spAutoFit/>
          </a:bodyPr>
          <a:lstStyle/>
          <a:p>
            <a:pPr indent="450850"/>
            <a:r>
              <a:rPr lang="zh-CN" altLang="zh-CN" sz="1800" b="1" dirty="0"/>
              <a:t>其中，</a:t>
            </a:r>
            <a:endParaRPr lang="zh-CN" altLang="zh-CN" sz="1800" dirty="0"/>
          </a:p>
          <a:p>
            <a:pPr indent="450850"/>
            <a:r>
              <a:rPr lang="en-US" altLang="zh-CN" sz="1800" b="1" dirty="0"/>
              <a:t>(a) for(</a:t>
            </a:r>
            <a:r>
              <a:rPr lang="en-US" altLang="zh-CN" sz="1800" b="1" dirty="0" err="1"/>
              <a:t>int</a:t>
            </a:r>
            <a:r>
              <a:rPr lang="en-US" altLang="zh-CN" sz="1800" b="1" dirty="0"/>
              <a:t> i=0;i&lt;</a:t>
            </a:r>
            <a:r>
              <a:rPr lang="en-US" altLang="zh-CN" sz="1800" b="1" dirty="0" err="1"/>
              <a:t>DataSize;i</a:t>
            </a:r>
            <a:r>
              <a:rPr lang="en-US" altLang="zh-CN" sz="1800" b="1" dirty="0"/>
              <a:t>++) { </a:t>
            </a:r>
            <a:r>
              <a:rPr lang="en-US" altLang="zh-CN" sz="1800" b="1" dirty="0" err="1"/>
              <a:t>mutex.lock</a:t>
            </a:r>
            <a:r>
              <a:rPr lang="en-US" altLang="zh-CN" sz="1800" b="1" dirty="0"/>
              <a:t>(); … </a:t>
            </a:r>
            <a:r>
              <a:rPr lang="en-US" altLang="zh-CN" sz="1800" b="1" dirty="0" err="1"/>
              <a:t>mutex.unlock</a:t>
            </a:r>
            <a:r>
              <a:rPr lang="en-US" altLang="zh-CN" sz="1800" b="1" dirty="0"/>
              <a:t>();}</a:t>
            </a:r>
            <a:r>
              <a:rPr lang="zh-CN" altLang="zh-CN" sz="1800" b="1" dirty="0"/>
              <a:t>：</a:t>
            </a:r>
            <a:r>
              <a:rPr lang="en-US" altLang="zh-CN" sz="1800" dirty="0"/>
              <a:t>for</a:t>
            </a:r>
            <a:r>
              <a:rPr lang="zh-CN" altLang="zh-CN" sz="1800" dirty="0"/>
              <a:t>循环中的所有语句都需要使用互斥量加以保护，以保证其操作的原子性。</a:t>
            </a:r>
          </a:p>
          <a:p>
            <a:pPr indent="450850"/>
            <a:r>
              <a:rPr lang="en-US" altLang="zh-CN" sz="1800" b="1" dirty="0"/>
              <a:t>(b) if(</a:t>
            </a:r>
            <a:r>
              <a:rPr lang="en-US" altLang="zh-CN" sz="1800" b="1" dirty="0" err="1"/>
              <a:t>numUsedBytes</a:t>
            </a:r>
            <a:r>
              <a:rPr lang="en-US" altLang="zh-CN" sz="1800" b="1" dirty="0"/>
              <a:t>==</a:t>
            </a:r>
            <a:r>
              <a:rPr lang="en-US" altLang="zh-CN" sz="1800" b="1" dirty="0" err="1"/>
              <a:t>BufferSize</a:t>
            </a:r>
            <a:r>
              <a:rPr lang="en-US" altLang="zh-CN" sz="1800" b="1" dirty="0"/>
              <a:t>)</a:t>
            </a:r>
            <a:r>
              <a:rPr lang="zh-CN" altLang="zh-CN" sz="1800" b="1" dirty="0"/>
              <a:t>：</a:t>
            </a:r>
            <a:r>
              <a:rPr lang="zh-CN" altLang="zh-CN" sz="1800" dirty="0"/>
              <a:t>首先检查缓冲区是否已被填满。</a:t>
            </a:r>
          </a:p>
          <a:p>
            <a:pPr indent="450850"/>
            <a:r>
              <a:rPr lang="en-US" altLang="zh-CN" sz="1800" b="1" dirty="0"/>
              <a:t>(c) </a:t>
            </a:r>
            <a:r>
              <a:rPr lang="en-US" altLang="zh-CN" sz="1800" b="1" dirty="0" err="1"/>
              <a:t>bufferEmpty.wait</a:t>
            </a:r>
            <a:r>
              <a:rPr lang="en-US" altLang="zh-CN" sz="1800" b="1" dirty="0"/>
              <a:t>(&amp;</a:t>
            </a:r>
            <a:r>
              <a:rPr lang="en-US" altLang="zh-CN" sz="1800" b="1" dirty="0" err="1"/>
              <a:t>mutex</a:t>
            </a:r>
            <a:r>
              <a:rPr lang="en-US" altLang="zh-CN" sz="1800" b="1" dirty="0"/>
              <a:t>)</a:t>
            </a:r>
            <a:r>
              <a:rPr lang="zh-CN" altLang="zh-CN" sz="1800" b="1" dirty="0"/>
              <a:t>：</a:t>
            </a:r>
            <a:r>
              <a:rPr lang="zh-CN" altLang="zh-CN" sz="1800" dirty="0"/>
              <a:t>如果缓冲区已被填满，则等待“缓冲区有空位”（</a:t>
            </a:r>
            <a:r>
              <a:rPr lang="en-US" altLang="zh-CN" sz="1800" dirty="0" err="1"/>
              <a:t>bufferEmpty</a:t>
            </a:r>
            <a:r>
              <a:rPr lang="zh-CN" altLang="zh-CN" sz="1800" dirty="0"/>
              <a:t>变量）条件成立。</a:t>
            </a:r>
            <a:r>
              <a:rPr lang="en-US" altLang="zh-CN" sz="1800" dirty="0"/>
              <a:t>wait()</a:t>
            </a:r>
            <a:r>
              <a:rPr lang="zh-CN" altLang="zh-CN" sz="1800" dirty="0"/>
              <a:t>函数将互斥量解锁并在此等待，其原型如下</a:t>
            </a:r>
            <a:r>
              <a:rPr lang="zh-CN" altLang="zh-CN" sz="1800" dirty="0" smtClean="0"/>
              <a:t>：</a:t>
            </a:r>
            <a:endParaRPr lang="zh-CN" altLang="zh-CN" sz="1800" dirty="0"/>
          </a:p>
        </p:txBody>
      </p:sp>
      <p:sp>
        <p:nvSpPr>
          <p:cNvPr id="4" name="TextBox 3"/>
          <p:cNvSpPr txBox="1"/>
          <p:nvPr/>
        </p:nvSpPr>
        <p:spPr>
          <a:xfrm>
            <a:off x="1365662" y="2751853"/>
            <a:ext cx="9037122" cy="1549360"/>
          </a:xfrm>
          <a:prstGeom prst="roundRect">
            <a:avLst/>
          </a:prstGeom>
          <a:solidFill>
            <a:srgbClr val="DDDDDD"/>
          </a:solidFill>
        </p:spPr>
        <p:txBody>
          <a:bodyPr wrap="square" rtlCol="0">
            <a:spAutoFit/>
          </a:bodyPr>
          <a:lstStyle/>
          <a:p>
            <a:r>
              <a:rPr lang="en-US" altLang="zh-CN" dirty="0" err="1"/>
              <a:t>bool</a:t>
            </a:r>
            <a:r>
              <a:rPr lang="en-US" altLang="zh-CN" dirty="0"/>
              <a:t> </a:t>
            </a:r>
            <a:r>
              <a:rPr lang="en-US" altLang="zh-CN" dirty="0" err="1"/>
              <a:t>QWaitCondition</a:t>
            </a:r>
            <a:r>
              <a:rPr lang="en-US" altLang="zh-CN" dirty="0"/>
              <a:t>::wait</a:t>
            </a:r>
            <a:endParaRPr lang="zh-CN" altLang="zh-CN" dirty="0"/>
          </a:p>
          <a:p>
            <a:r>
              <a:rPr lang="en-US" altLang="zh-CN" dirty="0"/>
              <a:t>(</a:t>
            </a:r>
            <a:endParaRPr lang="zh-CN" altLang="zh-CN" dirty="0"/>
          </a:p>
          <a:p>
            <a:r>
              <a:rPr lang="en-US" altLang="zh-CN" dirty="0"/>
              <a:t>	</a:t>
            </a:r>
            <a:r>
              <a:rPr lang="en-US" altLang="zh-CN" dirty="0" err="1"/>
              <a:t>QMutex</a:t>
            </a:r>
            <a:r>
              <a:rPr lang="en-US" altLang="zh-CN" dirty="0"/>
              <a:t> * </a:t>
            </a:r>
            <a:r>
              <a:rPr lang="en-US" altLang="zh-CN" dirty="0" err="1"/>
              <a:t>mutex</a:t>
            </a:r>
            <a:r>
              <a:rPr lang="en-US" altLang="zh-CN" dirty="0"/>
              <a:t>,</a:t>
            </a:r>
            <a:endParaRPr lang="zh-CN" altLang="zh-CN" dirty="0"/>
          </a:p>
          <a:p>
            <a:r>
              <a:rPr lang="en-US" altLang="zh-CN" dirty="0"/>
              <a:t> 	unsigned long time = ULONG_MAX</a:t>
            </a:r>
            <a:endParaRPr lang="zh-CN" altLang="zh-CN" dirty="0"/>
          </a:p>
          <a:p>
            <a:r>
              <a:rPr lang="en-US" altLang="zh-CN" dirty="0" smtClean="0"/>
              <a:t>)</a:t>
            </a:r>
            <a:endParaRPr lang="zh-CN" altLang="zh-CN" dirty="0"/>
          </a:p>
        </p:txBody>
      </p:sp>
    </p:spTree>
    <p:extLst>
      <p:ext uri="{BB962C8B-B14F-4D97-AF65-F5344CB8AC3E}">
        <p14:creationId xmlns:p14="http://schemas.microsoft.com/office/powerpoint/2010/main" val="236278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339102" cy="461665"/>
          </a:xfrm>
          <a:prstGeom prst="rect">
            <a:avLst/>
          </a:prstGeom>
        </p:spPr>
        <p:txBody>
          <a:bodyPr wrap="none">
            <a:spAutoFit/>
          </a:bodyPr>
          <a:lstStyle/>
          <a:p>
            <a:r>
              <a:rPr lang="zh-CN" altLang="zh-CN" sz="2400" b="1" dirty="0"/>
              <a:t>线程等待与唤醒</a:t>
            </a:r>
          </a:p>
        </p:txBody>
      </p:sp>
      <p:sp>
        <p:nvSpPr>
          <p:cNvPr id="3" name="TextBox 2"/>
          <p:cNvSpPr txBox="1"/>
          <p:nvPr/>
        </p:nvSpPr>
        <p:spPr>
          <a:xfrm>
            <a:off x="926275" y="973777"/>
            <a:ext cx="10177154" cy="5446363"/>
          </a:xfrm>
          <a:prstGeom prst="rect">
            <a:avLst/>
          </a:prstGeom>
          <a:noFill/>
        </p:spPr>
        <p:txBody>
          <a:bodyPr wrap="square" rtlCol="0">
            <a:spAutoFit/>
          </a:bodyPr>
          <a:lstStyle/>
          <a:p>
            <a:pPr indent="450850">
              <a:lnSpc>
                <a:spcPct val="150000"/>
              </a:lnSpc>
            </a:pPr>
            <a:r>
              <a:rPr lang="zh-CN" altLang="zh-CN" sz="1800" dirty="0"/>
              <a:t>① 参数</a:t>
            </a:r>
            <a:r>
              <a:rPr lang="en-US" altLang="zh-CN" sz="1800" dirty="0" err="1"/>
              <a:t>mutex</a:t>
            </a:r>
            <a:r>
              <a:rPr lang="zh-CN" altLang="zh-CN" sz="1800" dirty="0"/>
              <a:t>为一个锁定的互斥量。如果此参数的互斥量在调用时不是锁定的或者出现递归锁定的情况，则</a:t>
            </a:r>
            <a:r>
              <a:rPr lang="en-US" altLang="zh-CN" sz="1800" dirty="0"/>
              <a:t>wait()</a:t>
            </a:r>
            <a:r>
              <a:rPr lang="zh-CN" altLang="zh-CN" sz="1800" dirty="0"/>
              <a:t>函数将立刻返回。</a:t>
            </a:r>
          </a:p>
          <a:p>
            <a:pPr indent="450850">
              <a:lnSpc>
                <a:spcPct val="150000"/>
              </a:lnSpc>
            </a:pPr>
            <a:r>
              <a:rPr lang="zh-CN" altLang="zh-CN" sz="1800" dirty="0"/>
              <a:t>② 参数</a:t>
            </a:r>
            <a:r>
              <a:rPr lang="en-US" altLang="zh-CN" sz="1800" dirty="0"/>
              <a:t>time</a:t>
            </a:r>
            <a:r>
              <a:rPr lang="zh-CN" altLang="zh-CN" sz="1800" dirty="0"/>
              <a:t>为等待时间。</a:t>
            </a:r>
          </a:p>
          <a:p>
            <a:pPr indent="450850">
              <a:lnSpc>
                <a:spcPct val="150000"/>
              </a:lnSpc>
            </a:pPr>
            <a:r>
              <a:rPr lang="zh-CN" altLang="zh-CN" sz="1800" dirty="0"/>
              <a:t>调用</a:t>
            </a:r>
            <a:r>
              <a:rPr lang="en-US" altLang="zh-CN" sz="1800" dirty="0"/>
              <a:t>wait()</a:t>
            </a:r>
            <a:r>
              <a:rPr lang="zh-CN" altLang="zh-CN" sz="1800" dirty="0"/>
              <a:t>操作的线程使得作为参数的互斥量在调用前首先变为解锁定状态，然后自身被阻塞变为等待状态直到满足以下条件之一：</a:t>
            </a:r>
          </a:p>
          <a:p>
            <a:pPr indent="450850">
              <a:lnSpc>
                <a:spcPct val="150000"/>
              </a:lnSpc>
            </a:pPr>
            <a:r>
              <a:rPr lang="en-US" altLang="zh-CN" sz="1800" dirty="0">
                <a:sym typeface="Wingdings"/>
              </a:rPr>
              <a:t></a:t>
            </a:r>
            <a:r>
              <a:rPr lang="en-US" altLang="zh-CN" sz="1800" dirty="0"/>
              <a:t> </a:t>
            </a:r>
            <a:r>
              <a:rPr lang="zh-CN" altLang="zh-CN" sz="1800" dirty="0"/>
              <a:t>其他线程调用了</a:t>
            </a:r>
            <a:r>
              <a:rPr lang="en-US" altLang="zh-CN" sz="1800" dirty="0" err="1"/>
              <a:t>wakeOne</a:t>
            </a:r>
            <a:r>
              <a:rPr lang="en-US" altLang="zh-CN" sz="1800" dirty="0"/>
              <a:t>()</a:t>
            </a:r>
            <a:r>
              <a:rPr lang="zh-CN" altLang="zh-CN" sz="1800" dirty="0"/>
              <a:t>或者</a:t>
            </a:r>
            <a:r>
              <a:rPr lang="en-US" altLang="zh-CN" sz="1800" dirty="0" err="1"/>
              <a:t>wakeAll</a:t>
            </a:r>
            <a:r>
              <a:rPr lang="en-US" altLang="zh-CN" sz="1800" dirty="0"/>
              <a:t>()</a:t>
            </a:r>
            <a:r>
              <a:rPr lang="zh-CN" altLang="zh-CN" sz="1800" dirty="0"/>
              <a:t>函数，这种情况下将返回“</a:t>
            </a:r>
            <a:r>
              <a:rPr lang="en-US" altLang="zh-CN" sz="1800" dirty="0"/>
              <a:t>true</a:t>
            </a:r>
            <a:r>
              <a:rPr lang="zh-CN" altLang="zh-CN" sz="1800" dirty="0"/>
              <a:t>”值。</a:t>
            </a:r>
          </a:p>
          <a:p>
            <a:pPr indent="450850">
              <a:lnSpc>
                <a:spcPct val="150000"/>
              </a:lnSpc>
            </a:pPr>
            <a:r>
              <a:rPr lang="en-US" altLang="zh-CN" sz="1800" dirty="0">
                <a:sym typeface="Wingdings"/>
              </a:rPr>
              <a:t></a:t>
            </a:r>
            <a:r>
              <a:rPr lang="en-US" altLang="zh-CN" sz="1800" dirty="0"/>
              <a:t> </a:t>
            </a:r>
            <a:r>
              <a:rPr lang="zh-CN" altLang="zh-CN" sz="1800" dirty="0"/>
              <a:t>第</a:t>
            </a:r>
            <a:r>
              <a:rPr lang="en-US" altLang="zh-CN" sz="1800" dirty="0"/>
              <a:t>2</a:t>
            </a:r>
            <a:r>
              <a:rPr lang="zh-CN" altLang="zh-CN" sz="1800" dirty="0"/>
              <a:t>个参数</a:t>
            </a:r>
            <a:r>
              <a:rPr lang="en-US" altLang="zh-CN" sz="1800" dirty="0"/>
              <a:t>time</a:t>
            </a:r>
            <a:r>
              <a:rPr lang="zh-CN" altLang="zh-CN" sz="1800" dirty="0"/>
              <a:t>超时（以毫秒为单位），该参数默认情况下为</a:t>
            </a:r>
            <a:r>
              <a:rPr lang="en-US" altLang="zh-CN" sz="1800" dirty="0"/>
              <a:t>ULONG_MAX</a:t>
            </a:r>
            <a:r>
              <a:rPr lang="zh-CN" altLang="zh-CN" sz="1800" dirty="0"/>
              <a:t>，表示永不超时，这种情况下将返回“</a:t>
            </a:r>
            <a:r>
              <a:rPr lang="en-US" altLang="zh-CN" sz="1800" dirty="0"/>
              <a:t>false</a:t>
            </a:r>
            <a:r>
              <a:rPr lang="zh-CN" altLang="zh-CN" sz="1800" dirty="0"/>
              <a:t>”值。</a:t>
            </a:r>
          </a:p>
          <a:p>
            <a:pPr indent="450850">
              <a:lnSpc>
                <a:spcPct val="150000"/>
              </a:lnSpc>
            </a:pPr>
            <a:r>
              <a:rPr lang="en-US" altLang="zh-CN" sz="1800" dirty="0">
                <a:sym typeface="Wingdings"/>
              </a:rPr>
              <a:t></a:t>
            </a:r>
            <a:r>
              <a:rPr lang="en-US" altLang="zh-CN" sz="1800" dirty="0"/>
              <a:t>  wait()</a:t>
            </a:r>
            <a:r>
              <a:rPr lang="zh-CN" altLang="zh-CN" sz="1800" dirty="0"/>
              <a:t>函数返回前会将互斥量参数重新设置为锁定状态，从而保证从锁定状态到等待状态的原子性转换。</a:t>
            </a:r>
          </a:p>
          <a:p>
            <a:pPr indent="450850">
              <a:lnSpc>
                <a:spcPct val="150000"/>
              </a:lnSpc>
            </a:pPr>
            <a:r>
              <a:rPr lang="en-US" altLang="zh-CN" sz="1800" b="1" dirty="0"/>
              <a:t>(d) buffer[</a:t>
            </a:r>
            <a:r>
              <a:rPr lang="en-US" altLang="zh-CN" sz="1800" b="1" dirty="0" err="1"/>
              <a:t>i%BufferSize</a:t>
            </a:r>
            <a:r>
              <a:rPr lang="en-US" altLang="zh-CN" sz="1800" b="1" dirty="0"/>
              <a:t>]=</a:t>
            </a:r>
            <a:r>
              <a:rPr lang="en-US" altLang="zh-CN" sz="1800" b="1" dirty="0" err="1"/>
              <a:t>numUsedBytes</a:t>
            </a:r>
            <a:r>
              <a:rPr lang="zh-CN" altLang="zh-CN" sz="1800" b="1" dirty="0"/>
              <a:t>：</a:t>
            </a:r>
            <a:r>
              <a:rPr lang="zh-CN" altLang="zh-CN" sz="1800" dirty="0"/>
              <a:t>如果缓冲区未被填满，则向缓冲区中写入一个整数值。</a:t>
            </a:r>
          </a:p>
          <a:p>
            <a:pPr indent="450850">
              <a:lnSpc>
                <a:spcPct val="150000"/>
              </a:lnSpc>
            </a:pPr>
            <a:r>
              <a:rPr lang="en-US" altLang="zh-CN" sz="1800" b="1" dirty="0"/>
              <a:t>(e) </a:t>
            </a:r>
            <a:r>
              <a:rPr lang="en-US" altLang="zh-CN" sz="1800" b="1" dirty="0" err="1"/>
              <a:t>bufferFull.wakeAll</a:t>
            </a:r>
            <a:r>
              <a:rPr lang="en-US" altLang="zh-CN" sz="1800" b="1" dirty="0"/>
              <a:t>()</a:t>
            </a:r>
            <a:r>
              <a:rPr lang="zh-CN" altLang="zh-CN" sz="1800" b="1" dirty="0"/>
              <a:t>：</a:t>
            </a:r>
            <a:r>
              <a:rPr lang="zh-CN" altLang="zh-CN" sz="1800" dirty="0"/>
              <a:t>最后唤醒等待“缓冲区有可用数据”（</a:t>
            </a:r>
            <a:r>
              <a:rPr lang="en-US" altLang="zh-CN" sz="1800" dirty="0" err="1"/>
              <a:t>bufferEmpty</a:t>
            </a:r>
            <a:r>
              <a:rPr lang="zh-CN" altLang="zh-CN" sz="1800" dirty="0"/>
              <a:t>变量）条件为“真”的线程</a:t>
            </a:r>
            <a:r>
              <a:rPr lang="zh-CN" altLang="zh-CN" sz="1800" dirty="0" smtClean="0"/>
              <a:t>。</a:t>
            </a:r>
            <a:endParaRPr lang="zh-CN" altLang="zh-CN" sz="1800" dirty="0"/>
          </a:p>
        </p:txBody>
      </p:sp>
    </p:spTree>
    <p:extLst>
      <p:ext uri="{BB962C8B-B14F-4D97-AF65-F5344CB8AC3E}">
        <p14:creationId xmlns:p14="http://schemas.microsoft.com/office/powerpoint/2010/main" val="228823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339102" cy="461665"/>
          </a:xfrm>
          <a:prstGeom prst="rect">
            <a:avLst/>
          </a:prstGeom>
        </p:spPr>
        <p:txBody>
          <a:bodyPr wrap="none">
            <a:spAutoFit/>
          </a:bodyPr>
          <a:lstStyle/>
          <a:p>
            <a:r>
              <a:rPr lang="zh-CN" altLang="zh-CN" sz="2400" b="1" dirty="0"/>
              <a:t>线程等待与唤醒</a:t>
            </a:r>
          </a:p>
        </p:txBody>
      </p:sp>
      <p:sp>
        <p:nvSpPr>
          <p:cNvPr id="3" name="矩形 2"/>
          <p:cNvSpPr/>
          <p:nvPr/>
        </p:nvSpPr>
        <p:spPr>
          <a:xfrm>
            <a:off x="1136845" y="946423"/>
            <a:ext cx="5876609" cy="369332"/>
          </a:xfrm>
          <a:prstGeom prst="rect">
            <a:avLst/>
          </a:prstGeom>
        </p:spPr>
        <p:txBody>
          <a:bodyPr wrap="none">
            <a:spAutoFit/>
          </a:bodyPr>
          <a:lstStyle/>
          <a:p>
            <a:r>
              <a:rPr lang="zh-CN" altLang="zh-CN" sz="1800" dirty="0"/>
              <a:t>消费者线程</a:t>
            </a:r>
            <a:r>
              <a:rPr lang="en-US" altLang="zh-CN" sz="1800" dirty="0"/>
              <a:t>Consumer</a:t>
            </a:r>
            <a:r>
              <a:rPr lang="zh-CN" altLang="zh-CN" sz="1800" dirty="0"/>
              <a:t>类继承自</a:t>
            </a:r>
            <a:r>
              <a:rPr lang="en-US" altLang="zh-CN" sz="1800" dirty="0" err="1"/>
              <a:t>QThread</a:t>
            </a:r>
            <a:r>
              <a:rPr lang="zh-CN" altLang="zh-CN" sz="1800" dirty="0"/>
              <a:t>类，其声明如下：</a:t>
            </a:r>
          </a:p>
        </p:txBody>
      </p:sp>
      <p:sp>
        <p:nvSpPr>
          <p:cNvPr id="4" name="圆角矩形 3"/>
          <p:cNvSpPr/>
          <p:nvPr/>
        </p:nvSpPr>
        <p:spPr>
          <a:xfrm>
            <a:off x="1307667" y="1315755"/>
            <a:ext cx="9403876" cy="1838801"/>
          </a:xfrm>
          <a:prstGeom prst="roundRect">
            <a:avLst/>
          </a:prstGeom>
          <a:solidFill>
            <a:srgbClr val="DDDDDD"/>
          </a:solidFill>
        </p:spPr>
        <p:txBody>
          <a:bodyPr wrap="square">
            <a:spAutoFit/>
          </a:bodyPr>
          <a:lstStyle/>
          <a:p>
            <a:r>
              <a:rPr lang="en-US" altLang="zh-CN" dirty="0"/>
              <a:t>class Consumer : public </a:t>
            </a:r>
            <a:r>
              <a:rPr lang="en-US" altLang="zh-CN" dirty="0" err="1"/>
              <a:t>QThread</a:t>
            </a:r>
            <a:endParaRPr lang="zh-CN" altLang="zh-CN" dirty="0"/>
          </a:p>
          <a:p>
            <a:r>
              <a:rPr lang="en-US" altLang="zh-CN" dirty="0"/>
              <a:t>{</a:t>
            </a:r>
            <a:endParaRPr lang="zh-CN" altLang="zh-CN" dirty="0"/>
          </a:p>
          <a:p>
            <a:r>
              <a:rPr lang="en-US" altLang="zh-CN" dirty="0"/>
              <a:t>public:</a:t>
            </a:r>
            <a:endParaRPr lang="zh-CN" altLang="zh-CN" dirty="0"/>
          </a:p>
          <a:p>
            <a:r>
              <a:rPr lang="en-US" altLang="zh-CN" dirty="0"/>
              <a:t>    Consumer();</a:t>
            </a:r>
            <a:endParaRPr lang="zh-CN" altLang="zh-CN" dirty="0"/>
          </a:p>
          <a:p>
            <a:r>
              <a:rPr lang="en-US" altLang="zh-CN" dirty="0"/>
              <a:t>    void run();</a:t>
            </a:r>
            <a:endParaRPr lang="zh-CN" altLang="zh-CN" dirty="0"/>
          </a:p>
          <a:p>
            <a:r>
              <a:rPr lang="en-US" altLang="zh-CN" dirty="0"/>
              <a:t>};</a:t>
            </a:r>
            <a:endParaRPr lang="zh-CN" altLang="zh-CN" dirty="0"/>
          </a:p>
        </p:txBody>
      </p:sp>
      <p:sp>
        <p:nvSpPr>
          <p:cNvPr id="5" name="矩形 4"/>
          <p:cNvSpPr/>
          <p:nvPr/>
        </p:nvSpPr>
        <p:spPr>
          <a:xfrm>
            <a:off x="1172470" y="3180145"/>
            <a:ext cx="4054315" cy="369332"/>
          </a:xfrm>
          <a:prstGeom prst="rect">
            <a:avLst/>
          </a:prstGeom>
        </p:spPr>
        <p:txBody>
          <a:bodyPr wrap="none">
            <a:spAutoFit/>
          </a:bodyPr>
          <a:lstStyle/>
          <a:p>
            <a:r>
              <a:rPr lang="en-US" altLang="zh-CN" sz="1800" dirty="0"/>
              <a:t>Consumer()</a:t>
            </a:r>
            <a:r>
              <a:rPr lang="zh-CN" altLang="zh-CN" sz="1800" dirty="0"/>
              <a:t>构造函数中无须实现内容：</a:t>
            </a:r>
          </a:p>
        </p:txBody>
      </p:sp>
      <p:sp>
        <p:nvSpPr>
          <p:cNvPr id="6" name="圆角矩形 5"/>
          <p:cNvSpPr/>
          <p:nvPr/>
        </p:nvSpPr>
        <p:spPr>
          <a:xfrm>
            <a:off x="1307667" y="3593463"/>
            <a:ext cx="9403876" cy="970478"/>
          </a:xfrm>
          <a:prstGeom prst="roundRect">
            <a:avLst/>
          </a:prstGeom>
          <a:solidFill>
            <a:srgbClr val="DDDDDD"/>
          </a:solidFill>
        </p:spPr>
        <p:txBody>
          <a:bodyPr wrap="square">
            <a:spAutoFit/>
          </a:bodyPr>
          <a:lstStyle/>
          <a:p>
            <a:r>
              <a:rPr lang="en-US" altLang="zh-CN" dirty="0"/>
              <a:t>Consumer::Consumer()</a:t>
            </a:r>
            <a:endParaRPr lang="zh-CN" altLang="zh-CN" dirty="0"/>
          </a:p>
          <a:p>
            <a:r>
              <a:rPr lang="en-US" altLang="zh-CN" dirty="0"/>
              <a:t>{</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3436040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339102" cy="461665"/>
          </a:xfrm>
          <a:prstGeom prst="rect">
            <a:avLst/>
          </a:prstGeom>
        </p:spPr>
        <p:txBody>
          <a:bodyPr wrap="none">
            <a:spAutoFit/>
          </a:bodyPr>
          <a:lstStyle/>
          <a:p>
            <a:r>
              <a:rPr lang="zh-CN" altLang="zh-CN" sz="2400" b="1" dirty="0"/>
              <a:t>线程等待与唤醒</a:t>
            </a:r>
          </a:p>
        </p:txBody>
      </p:sp>
      <p:sp>
        <p:nvSpPr>
          <p:cNvPr id="3" name="矩形 2"/>
          <p:cNvSpPr/>
          <p:nvPr/>
        </p:nvSpPr>
        <p:spPr>
          <a:xfrm>
            <a:off x="1228511" y="982049"/>
            <a:ext cx="3818674" cy="353943"/>
          </a:xfrm>
          <a:prstGeom prst="rect">
            <a:avLst/>
          </a:prstGeom>
        </p:spPr>
        <p:txBody>
          <a:bodyPr wrap="none">
            <a:spAutoFit/>
          </a:bodyPr>
          <a:lstStyle/>
          <a:p>
            <a:r>
              <a:rPr lang="en-US" altLang="zh-CN" dirty="0"/>
              <a:t>Consumer::run()</a:t>
            </a:r>
            <a:r>
              <a:rPr lang="zh-CN" altLang="zh-CN" dirty="0"/>
              <a:t>函数的具体内容如下：</a:t>
            </a:r>
          </a:p>
        </p:txBody>
      </p:sp>
      <p:sp>
        <p:nvSpPr>
          <p:cNvPr id="4" name="TextBox 3"/>
          <p:cNvSpPr txBox="1"/>
          <p:nvPr/>
        </p:nvSpPr>
        <p:spPr>
          <a:xfrm>
            <a:off x="1228511" y="1425039"/>
            <a:ext cx="9649286" cy="4133017"/>
          </a:xfrm>
          <a:prstGeom prst="roundRect">
            <a:avLst>
              <a:gd name="adj" fmla="val 6245"/>
            </a:avLst>
          </a:prstGeom>
          <a:solidFill>
            <a:srgbClr val="DDDDDD"/>
          </a:solidFill>
        </p:spPr>
        <p:txBody>
          <a:bodyPr wrap="square" rtlCol="0">
            <a:spAutoFit/>
          </a:bodyPr>
          <a:lstStyle/>
          <a:p>
            <a:r>
              <a:rPr lang="en-US" altLang="zh-CN" dirty="0"/>
              <a:t>void Consumer::run()</a:t>
            </a:r>
            <a:endParaRPr lang="zh-CN" altLang="zh-CN" dirty="0"/>
          </a:p>
          <a:p>
            <a:r>
              <a:rPr lang="en-US" altLang="zh-CN" dirty="0"/>
              <a:t>{</a:t>
            </a:r>
            <a:endParaRPr lang="zh-CN" altLang="zh-CN" dirty="0"/>
          </a:p>
          <a:p>
            <a:r>
              <a:rPr lang="en-US" altLang="zh-CN" dirty="0"/>
              <a:t>    forever</a:t>
            </a:r>
            <a:endParaRPr lang="zh-CN" altLang="zh-CN" dirty="0"/>
          </a:p>
          <a:p>
            <a:r>
              <a:rPr lang="en-US" altLang="zh-CN" dirty="0"/>
              <a:t>    {</a:t>
            </a:r>
            <a:endParaRPr lang="zh-CN" altLang="zh-CN" dirty="0"/>
          </a:p>
          <a:p>
            <a:r>
              <a:rPr lang="en-US" altLang="zh-CN" dirty="0"/>
              <a:t>        </a:t>
            </a:r>
            <a:r>
              <a:rPr lang="en-US" altLang="zh-CN" dirty="0" err="1"/>
              <a:t>mutex.lock</a:t>
            </a:r>
            <a:r>
              <a:rPr lang="en-US" altLang="zh-CN" dirty="0"/>
              <a:t>();</a:t>
            </a:r>
            <a:endParaRPr lang="zh-CN" altLang="zh-CN" dirty="0"/>
          </a:p>
          <a:p>
            <a:r>
              <a:rPr lang="en-US" altLang="zh-CN" dirty="0"/>
              <a:t>        if(</a:t>
            </a:r>
            <a:r>
              <a:rPr lang="en-US" altLang="zh-CN" dirty="0" err="1"/>
              <a:t>numUsedBytes</a:t>
            </a:r>
            <a:r>
              <a:rPr lang="en-US" altLang="zh-CN" dirty="0"/>
              <a:t>==0)</a:t>
            </a:r>
            <a:endParaRPr lang="zh-CN" altLang="zh-CN" dirty="0"/>
          </a:p>
          <a:p>
            <a:r>
              <a:rPr lang="en-US" altLang="zh-CN" dirty="0"/>
              <a:t>            </a:t>
            </a:r>
            <a:r>
              <a:rPr lang="en-US" altLang="zh-CN" dirty="0" err="1"/>
              <a:t>bufferFull.wait</a:t>
            </a:r>
            <a:r>
              <a:rPr lang="en-US" altLang="zh-CN" dirty="0"/>
              <a:t>(&amp;</a:t>
            </a:r>
            <a:r>
              <a:rPr lang="en-US" altLang="zh-CN" dirty="0" err="1"/>
              <a:t>mutex</a:t>
            </a:r>
            <a:r>
              <a:rPr lang="en-US" altLang="zh-CN" dirty="0"/>
              <a:t>);				//(a)</a:t>
            </a:r>
            <a:endParaRPr lang="zh-CN" altLang="zh-CN" dirty="0"/>
          </a:p>
          <a:p>
            <a:r>
              <a:rPr lang="en-US" altLang="zh-CN" dirty="0"/>
              <a:t>        </a:t>
            </a:r>
            <a:r>
              <a:rPr lang="en-US" altLang="zh-CN" dirty="0" err="1"/>
              <a:t>printf</a:t>
            </a:r>
            <a:r>
              <a:rPr lang="en-US" altLang="zh-CN" dirty="0"/>
              <a:t>("%</a:t>
            </a:r>
            <a:r>
              <a:rPr lang="en-US" altLang="zh-CN" dirty="0" err="1"/>
              <a:t>ul</a:t>
            </a:r>
            <a:r>
              <a:rPr lang="en-US" altLang="zh-CN" dirty="0"/>
              <a:t>::[%d]=%d\n",</a:t>
            </a:r>
            <a:r>
              <a:rPr lang="en-US" altLang="zh-CN" dirty="0" err="1"/>
              <a:t>currentThreadId</a:t>
            </a:r>
            <a:r>
              <a:rPr lang="en-US" altLang="zh-CN" dirty="0"/>
              <a:t>(),</a:t>
            </a:r>
            <a:r>
              <a:rPr lang="en-US" altLang="zh-CN" dirty="0" err="1"/>
              <a:t>rIndex,buffer</a:t>
            </a:r>
            <a:r>
              <a:rPr lang="en-US" altLang="zh-CN" dirty="0"/>
              <a:t>[</a:t>
            </a:r>
            <a:r>
              <a:rPr lang="en-US" altLang="zh-CN" dirty="0" err="1"/>
              <a:t>rIndex</a:t>
            </a:r>
            <a:r>
              <a:rPr lang="en-US" altLang="zh-CN" dirty="0" smtClean="0"/>
              <a:t>]);//(</a:t>
            </a:r>
            <a:r>
              <a:rPr lang="en-US" altLang="zh-CN" dirty="0"/>
              <a:t>b)</a:t>
            </a:r>
            <a:endParaRPr lang="zh-CN" altLang="zh-CN" dirty="0"/>
          </a:p>
          <a:p>
            <a:r>
              <a:rPr lang="en-US" altLang="zh-CN" dirty="0"/>
              <a:t>        </a:t>
            </a:r>
            <a:r>
              <a:rPr lang="en-US" altLang="zh-CN" dirty="0" err="1"/>
              <a:t>rIndex</a:t>
            </a:r>
            <a:r>
              <a:rPr lang="en-US" altLang="zh-CN" dirty="0"/>
              <a:t>=(++</a:t>
            </a:r>
            <a:r>
              <a:rPr lang="en-US" altLang="zh-CN" dirty="0" err="1"/>
              <a:t>rIndex</a:t>
            </a:r>
            <a:r>
              <a:rPr lang="en-US" altLang="zh-CN" dirty="0"/>
              <a:t>)%</a:t>
            </a:r>
            <a:r>
              <a:rPr lang="en-US" altLang="zh-CN" dirty="0" err="1"/>
              <a:t>BufferSize</a:t>
            </a:r>
            <a:r>
              <a:rPr lang="en-US" altLang="zh-CN" dirty="0"/>
              <a:t>;			</a:t>
            </a:r>
            <a:r>
              <a:rPr lang="en-US" altLang="zh-CN" dirty="0" smtClean="0"/>
              <a:t>	//</a:t>
            </a:r>
            <a:r>
              <a:rPr lang="zh-CN" altLang="zh-CN" dirty="0"/>
              <a:t>将</a:t>
            </a:r>
            <a:r>
              <a:rPr lang="en-US" altLang="zh-CN" dirty="0" err="1"/>
              <a:t>rIndex</a:t>
            </a:r>
            <a:r>
              <a:rPr lang="zh-CN" altLang="zh-CN" dirty="0"/>
              <a:t>变量循环加</a:t>
            </a:r>
            <a:r>
              <a:rPr lang="en-US" altLang="zh-CN" dirty="0"/>
              <a:t>1</a:t>
            </a:r>
            <a:endParaRPr lang="zh-CN" altLang="zh-CN" dirty="0"/>
          </a:p>
          <a:p>
            <a:r>
              <a:rPr lang="en-US" altLang="zh-CN" dirty="0"/>
              <a:t>        --</a:t>
            </a:r>
            <a:r>
              <a:rPr lang="en-US" altLang="zh-CN" dirty="0" err="1"/>
              <a:t>numUsedBytes</a:t>
            </a:r>
            <a:r>
              <a:rPr lang="en-US" altLang="zh-CN" dirty="0"/>
              <a:t>;					</a:t>
            </a:r>
            <a:r>
              <a:rPr lang="en-US" altLang="zh-CN" dirty="0" smtClean="0"/>
              <a:t>//(</a:t>
            </a:r>
            <a:r>
              <a:rPr lang="en-US" altLang="zh-CN" dirty="0"/>
              <a:t>c)</a:t>
            </a:r>
            <a:endParaRPr lang="zh-CN" altLang="zh-CN" dirty="0"/>
          </a:p>
          <a:p>
            <a:r>
              <a:rPr lang="en-US" altLang="zh-CN" dirty="0"/>
              <a:t>        </a:t>
            </a:r>
            <a:r>
              <a:rPr lang="en-US" altLang="zh-CN" dirty="0" err="1"/>
              <a:t>bufferEmpty.wakeAll</a:t>
            </a:r>
            <a:r>
              <a:rPr lang="en-US" altLang="zh-CN" dirty="0"/>
              <a:t>();					//(d)</a:t>
            </a:r>
            <a:endParaRPr lang="zh-CN" altLang="zh-CN" dirty="0"/>
          </a:p>
          <a:p>
            <a:r>
              <a:rPr lang="en-US" altLang="zh-CN" dirty="0"/>
              <a:t>        </a:t>
            </a:r>
            <a:r>
              <a:rPr lang="en-US" altLang="zh-CN" dirty="0" err="1"/>
              <a:t>mutex.unlock</a:t>
            </a:r>
            <a:r>
              <a:rPr lang="en-US" altLang="zh-CN" dirty="0"/>
              <a:t>();</a:t>
            </a:r>
            <a:endParaRPr lang="zh-CN" altLang="zh-CN" dirty="0"/>
          </a:p>
          <a:p>
            <a:r>
              <a:rPr lang="en-US" altLang="zh-CN" dirty="0"/>
              <a:t>    }</a:t>
            </a:r>
            <a:endParaRPr lang="zh-CN" altLang="zh-CN" dirty="0"/>
          </a:p>
          <a:p>
            <a:r>
              <a:rPr lang="en-US" altLang="zh-CN" dirty="0"/>
              <a:t>    </a:t>
            </a:r>
            <a:r>
              <a:rPr lang="en-US" altLang="zh-CN" dirty="0" err="1"/>
              <a:t>printf</a:t>
            </a:r>
            <a:r>
              <a:rPr lang="en-US" altLang="zh-CN" dirty="0"/>
              <a:t>("\n");</a:t>
            </a:r>
            <a:endParaRPr lang="zh-CN" altLang="zh-CN" dirty="0"/>
          </a:p>
          <a:p>
            <a:r>
              <a:rPr lang="en-US" altLang="zh-CN" dirty="0" smtClean="0"/>
              <a:t>}</a:t>
            </a:r>
          </a:p>
        </p:txBody>
      </p:sp>
    </p:spTree>
    <p:extLst>
      <p:ext uri="{BB962C8B-B14F-4D97-AF65-F5344CB8AC3E}">
        <p14:creationId xmlns:p14="http://schemas.microsoft.com/office/powerpoint/2010/main" val="4172491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339102" cy="461665"/>
          </a:xfrm>
          <a:prstGeom prst="rect">
            <a:avLst/>
          </a:prstGeom>
        </p:spPr>
        <p:txBody>
          <a:bodyPr wrap="none">
            <a:spAutoFit/>
          </a:bodyPr>
          <a:lstStyle/>
          <a:p>
            <a:r>
              <a:rPr lang="zh-CN" altLang="zh-CN" sz="2400" b="1" dirty="0"/>
              <a:t>线程等待与唤醒</a:t>
            </a:r>
          </a:p>
        </p:txBody>
      </p:sp>
      <p:sp>
        <p:nvSpPr>
          <p:cNvPr id="3" name="TextBox 2"/>
          <p:cNvSpPr txBox="1"/>
          <p:nvPr/>
        </p:nvSpPr>
        <p:spPr>
          <a:xfrm>
            <a:off x="878774" y="1033153"/>
            <a:ext cx="10284031" cy="3784369"/>
          </a:xfrm>
          <a:prstGeom prst="rect">
            <a:avLst/>
          </a:prstGeom>
          <a:noFill/>
        </p:spPr>
        <p:txBody>
          <a:bodyPr wrap="square" rtlCol="0">
            <a:spAutoFit/>
          </a:bodyPr>
          <a:lstStyle/>
          <a:p>
            <a:pPr indent="450850">
              <a:lnSpc>
                <a:spcPct val="150000"/>
              </a:lnSpc>
            </a:pPr>
            <a:r>
              <a:rPr lang="zh-CN" altLang="zh-CN" sz="1800" b="1" dirty="0"/>
              <a:t>其中，</a:t>
            </a:r>
            <a:endParaRPr lang="zh-CN" altLang="zh-CN" sz="1800" dirty="0"/>
          </a:p>
          <a:p>
            <a:pPr indent="450850">
              <a:lnSpc>
                <a:spcPct val="150000"/>
              </a:lnSpc>
            </a:pPr>
            <a:r>
              <a:rPr lang="en-US" altLang="zh-CN" sz="1800" b="1" dirty="0"/>
              <a:t>(a) </a:t>
            </a:r>
            <a:r>
              <a:rPr lang="en-US" altLang="zh-CN" sz="1800" b="1" dirty="0" err="1"/>
              <a:t>bufferFull.wait</a:t>
            </a:r>
            <a:r>
              <a:rPr lang="en-US" altLang="zh-CN" sz="1800" b="1" dirty="0"/>
              <a:t>(&amp;</a:t>
            </a:r>
            <a:r>
              <a:rPr lang="en-US" altLang="zh-CN" sz="1800" b="1" dirty="0" err="1"/>
              <a:t>mutex</a:t>
            </a:r>
            <a:r>
              <a:rPr lang="en-US" altLang="zh-CN" sz="1800" b="1" dirty="0"/>
              <a:t>)</a:t>
            </a:r>
            <a:r>
              <a:rPr lang="zh-CN" altLang="zh-CN" sz="1800" b="1" dirty="0"/>
              <a:t>：</a:t>
            </a:r>
            <a:r>
              <a:rPr lang="zh-CN" altLang="zh-CN" sz="1800" dirty="0"/>
              <a:t>当缓冲区中无数据时，等待“缓冲区有可用数据”（</a:t>
            </a:r>
            <a:r>
              <a:rPr lang="en-US" altLang="zh-CN" sz="1800" dirty="0" err="1"/>
              <a:t>bufferFull</a:t>
            </a:r>
            <a:r>
              <a:rPr lang="zh-CN" altLang="zh-CN" sz="1800" dirty="0"/>
              <a:t>变量）条件成立。</a:t>
            </a:r>
          </a:p>
          <a:p>
            <a:pPr indent="450850">
              <a:lnSpc>
                <a:spcPct val="150000"/>
              </a:lnSpc>
            </a:pPr>
            <a:r>
              <a:rPr lang="en-US" altLang="zh-CN" sz="1800" b="1" dirty="0"/>
              <a:t>(b) </a:t>
            </a:r>
            <a:r>
              <a:rPr lang="en-US" altLang="zh-CN" sz="1800" b="1" dirty="0" err="1"/>
              <a:t>printf</a:t>
            </a:r>
            <a:r>
              <a:rPr lang="en-US" altLang="zh-CN" sz="1800" b="1" dirty="0"/>
              <a:t>("%</a:t>
            </a:r>
            <a:r>
              <a:rPr lang="en-US" altLang="zh-CN" sz="1800" b="1" dirty="0" err="1"/>
              <a:t>ul</a:t>
            </a:r>
            <a:r>
              <a:rPr lang="en-US" altLang="zh-CN" sz="1800" b="1" dirty="0"/>
              <a:t>::[%d]=%d\n",</a:t>
            </a:r>
            <a:r>
              <a:rPr lang="en-US" altLang="zh-CN" sz="1800" b="1" dirty="0" err="1"/>
              <a:t>currentThreadId</a:t>
            </a:r>
            <a:r>
              <a:rPr lang="en-US" altLang="zh-CN" sz="1800" b="1" dirty="0"/>
              <a:t>(),</a:t>
            </a:r>
            <a:r>
              <a:rPr lang="en-US" altLang="zh-CN" sz="1800" b="1" dirty="0" err="1"/>
              <a:t>rIndex,buffer</a:t>
            </a:r>
            <a:r>
              <a:rPr lang="en-US" altLang="zh-CN" sz="1800" b="1" dirty="0"/>
              <a:t>[</a:t>
            </a:r>
            <a:r>
              <a:rPr lang="en-US" altLang="zh-CN" sz="1800" b="1" dirty="0" err="1"/>
              <a:t>rIndex</a:t>
            </a:r>
            <a:r>
              <a:rPr lang="en-US" altLang="zh-CN" sz="1800" b="1" dirty="0"/>
              <a:t>])</a:t>
            </a:r>
            <a:r>
              <a:rPr lang="zh-CN" altLang="zh-CN" sz="1800" b="1" dirty="0"/>
              <a:t>：</a:t>
            </a:r>
            <a:r>
              <a:rPr lang="zh-CN" altLang="zh-CN" sz="1800" dirty="0"/>
              <a:t>当缓冲区中有可用数据即条件成立时，打印当前线程号和</a:t>
            </a:r>
            <a:r>
              <a:rPr lang="en-US" altLang="zh-CN" sz="1800" dirty="0" err="1"/>
              <a:t>rIndex</a:t>
            </a:r>
            <a:r>
              <a:rPr lang="zh-CN" altLang="zh-CN" sz="1800" dirty="0"/>
              <a:t>变量，以及其指示的当前可读取数据。这里为了区分究竟是哪一个消费者线程消耗了缓冲区里的数据，使用了</a:t>
            </a:r>
            <a:r>
              <a:rPr lang="en-US" altLang="zh-CN" sz="1800" dirty="0" err="1"/>
              <a:t>QThread</a:t>
            </a:r>
            <a:r>
              <a:rPr lang="zh-CN" altLang="zh-CN" sz="1800" dirty="0"/>
              <a:t>类的</a:t>
            </a:r>
            <a:r>
              <a:rPr lang="en-US" altLang="zh-CN" sz="1800" dirty="0" err="1"/>
              <a:t>currentThreadId</a:t>
            </a:r>
            <a:r>
              <a:rPr lang="en-US" altLang="zh-CN" sz="1800" dirty="0"/>
              <a:t>()</a:t>
            </a:r>
            <a:r>
              <a:rPr lang="zh-CN" altLang="zh-CN" sz="1800" dirty="0"/>
              <a:t>静态函数输出当前线程的</a:t>
            </a:r>
            <a:r>
              <a:rPr lang="en-US" altLang="zh-CN" sz="1800" dirty="0"/>
              <a:t>ID</a:t>
            </a:r>
            <a:r>
              <a:rPr lang="zh-CN" altLang="zh-CN" sz="1800" dirty="0"/>
              <a:t>。这个</a:t>
            </a:r>
            <a:r>
              <a:rPr lang="en-US" altLang="zh-CN" sz="1800" dirty="0"/>
              <a:t>ID</a:t>
            </a:r>
            <a:r>
              <a:rPr lang="zh-CN" altLang="zh-CN" sz="1800" dirty="0"/>
              <a:t>在</a:t>
            </a:r>
            <a:r>
              <a:rPr lang="en-US" altLang="zh-CN" sz="1800" dirty="0"/>
              <a:t>X11</a:t>
            </a:r>
            <a:r>
              <a:rPr lang="zh-CN" altLang="zh-CN" sz="1800" dirty="0"/>
              <a:t>环境下是一个</a:t>
            </a:r>
            <a:r>
              <a:rPr lang="en-US" altLang="zh-CN" sz="1800" dirty="0"/>
              <a:t>unsigned long </a:t>
            </a:r>
            <a:r>
              <a:rPr lang="zh-CN" altLang="zh-CN" sz="1800" dirty="0"/>
              <a:t>类型的值。</a:t>
            </a:r>
          </a:p>
          <a:p>
            <a:pPr indent="450850">
              <a:lnSpc>
                <a:spcPct val="150000"/>
              </a:lnSpc>
            </a:pPr>
            <a:r>
              <a:rPr lang="en-US" altLang="zh-CN" sz="1800" b="1" dirty="0"/>
              <a:t>(c) --</a:t>
            </a:r>
            <a:r>
              <a:rPr lang="en-US" altLang="zh-CN" sz="1800" b="1" dirty="0" err="1"/>
              <a:t>numUsedBytes</a:t>
            </a:r>
            <a:r>
              <a:rPr lang="zh-CN" altLang="zh-CN" sz="1800" b="1" dirty="0"/>
              <a:t>：</a:t>
            </a:r>
            <a:r>
              <a:rPr lang="en-US" altLang="zh-CN" sz="1800" dirty="0" err="1"/>
              <a:t>numUsedBytes</a:t>
            </a:r>
            <a:r>
              <a:rPr lang="zh-CN" altLang="zh-CN" sz="1800" dirty="0"/>
              <a:t>变量减</a:t>
            </a:r>
            <a:r>
              <a:rPr lang="en-US" altLang="zh-CN" sz="1800" dirty="0"/>
              <a:t>1</a:t>
            </a:r>
            <a:r>
              <a:rPr lang="zh-CN" altLang="zh-CN" sz="1800" dirty="0"/>
              <a:t>，即可用的数据减</a:t>
            </a:r>
            <a:r>
              <a:rPr lang="en-US" altLang="zh-CN" sz="1800" dirty="0"/>
              <a:t>1</a:t>
            </a:r>
            <a:r>
              <a:rPr lang="zh-CN" altLang="zh-CN" sz="1800" dirty="0"/>
              <a:t>。</a:t>
            </a:r>
          </a:p>
          <a:p>
            <a:pPr indent="450850">
              <a:lnSpc>
                <a:spcPct val="150000"/>
              </a:lnSpc>
            </a:pPr>
            <a:r>
              <a:rPr lang="en-US" altLang="zh-CN" sz="1800" b="1" dirty="0"/>
              <a:t>(d) </a:t>
            </a:r>
            <a:r>
              <a:rPr lang="en-US" altLang="zh-CN" sz="1800" b="1" dirty="0" err="1"/>
              <a:t>bufferEmpty.wakeAll</a:t>
            </a:r>
            <a:r>
              <a:rPr lang="en-US" altLang="zh-CN" sz="1800" b="1" dirty="0"/>
              <a:t>()</a:t>
            </a:r>
            <a:r>
              <a:rPr lang="zh-CN" altLang="zh-CN" sz="1800" b="1" dirty="0"/>
              <a:t>：</a:t>
            </a:r>
            <a:r>
              <a:rPr lang="zh-CN" altLang="zh-CN" sz="1800" dirty="0"/>
              <a:t>唤醒等待“缓冲区有空位”（</a:t>
            </a:r>
            <a:r>
              <a:rPr lang="en-US" altLang="zh-CN" sz="1800" dirty="0" err="1"/>
              <a:t>bufferEmpty</a:t>
            </a:r>
            <a:r>
              <a:rPr lang="zh-CN" altLang="zh-CN" sz="1800" dirty="0"/>
              <a:t>变量）条件的生产者线程</a:t>
            </a:r>
            <a:r>
              <a:rPr lang="zh-CN" altLang="zh-CN" sz="1800" dirty="0" smtClean="0"/>
              <a:t>。</a:t>
            </a:r>
            <a:endParaRPr lang="zh-CN" altLang="zh-CN" sz="1800" dirty="0"/>
          </a:p>
        </p:txBody>
      </p:sp>
    </p:spTree>
    <p:extLst>
      <p:ext uri="{BB962C8B-B14F-4D97-AF65-F5344CB8AC3E}">
        <p14:creationId xmlns:p14="http://schemas.microsoft.com/office/powerpoint/2010/main" val="4174119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339102" cy="461665"/>
          </a:xfrm>
          <a:prstGeom prst="rect">
            <a:avLst/>
          </a:prstGeom>
        </p:spPr>
        <p:txBody>
          <a:bodyPr wrap="none">
            <a:spAutoFit/>
          </a:bodyPr>
          <a:lstStyle/>
          <a:p>
            <a:r>
              <a:rPr lang="zh-CN" altLang="zh-CN" sz="2400" b="1" dirty="0"/>
              <a:t>线程等待与唤醒</a:t>
            </a:r>
          </a:p>
        </p:txBody>
      </p:sp>
      <p:sp>
        <p:nvSpPr>
          <p:cNvPr id="3" name="矩形 2"/>
          <p:cNvSpPr/>
          <p:nvPr/>
        </p:nvSpPr>
        <p:spPr>
          <a:xfrm>
            <a:off x="1145197" y="967766"/>
            <a:ext cx="3103735" cy="369332"/>
          </a:xfrm>
          <a:prstGeom prst="rect">
            <a:avLst/>
          </a:prstGeom>
        </p:spPr>
        <p:txBody>
          <a:bodyPr wrap="none">
            <a:spAutoFit/>
          </a:bodyPr>
          <a:lstStyle/>
          <a:p>
            <a:r>
              <a:rPr lang="en-US" altLang="zh-CN" sz="1800" dirty="0"/>
              <a:t>main()</a:t>
            </a:r>
            <a:r>
              <a:rPr lang="zh-CN" altLang="zh-CN" sz="1800" dirty="0"/>
              <a:t>函数的具体内容如下：</a:t>
            </a:r>
          </a:p>
        </p:txBody>
      </p:sp>
      <p:sp>
        <p:nvSpPr>
          <p:cNvPr id="4" name="TextBox 3"/>
          <p:cNvSpPr txBox="1"/>
          <p:nvPr/>
        </p:nvSpPr>
        <p:spPr>
          <a:xfrm>
            <a:off x="1145197" y="1337098"/>
            <a:ext cx="9649473" cy="3863816"/>
          </a:xfrm>
          <a:prstGeom prst="roundRect">
            <a:avLst>
              <a:gd name="adj" fmla="val 6090"/>
            </a:avLst>
          </a:prstGeom>
          <a:solidFill>
            <a:srgbClr val="DDDDDD"/>
          </a:solidFill>
        </p:spPr>
        <p:txBody>
          <a:bodyPr wrap="square" rtlCol="0">
            <a:spAutoFit/>
          </a:bodyPr>
          <a:lstStyle/>
          <a:p>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a:t>
            </a:r>
            <a:endParaRPr lang="zh-CN" altLang="zh-CN" dirty="0"/>
          </a:p>
          <a:p>
            <a:r>
              <a:rPr lang="en-US" altLang="zh-CN" dirty="0"/>
              <a:t>{</a:t>
            </a:r>
            <a:endParaRPr lang="zh-CN" altLang="zh-CN" dirty="0"/>
          </a:p>
          <a:p>
            <a:r>
              <a:rPr lang="en-US" altLang="zh-CN" dirty="0"/>
              <a:t>    </a:t>
            </a:r>
            <a:r>
              <a:rPr lang="en-US" altLang="zh-CN" dirty="0" err="1"/>
              <a:t>QCoreApplication</a:t>
            </a:r>
            <a:r>
              <a:rPr lang="en-US" altLang="zh-CN" dirty="0"/>
              <a:t> a(</a:t>
            </a:r>
            <a:r>
              <a:rPr lang="en-US" altLang="zh-CN" dirty="0" err="1"/>
              <a:t>argc</a:t>
            </a:r>
            <a:r>
              <a:rPr lang="en-US" altLang="zh-CN" dirty="0"/>
              <a:t>, </a:t>
            </a:r>
            <a:r>
              <a:rPr lang="en-US" altLang="zh-CN" dirty="0" err="1"/>
              <a:t>argv</a:t>
            </a:r>
            <a:r>
              <a:rPr lang="en-US" altLang="zh-CN" dirty="0"/>
              <a:t>);</a:t>
            </a:r>
            <a:endParaRPr lang="zh-CN" altLang="zh-CN" dirty="0"/>
          </a:p>
          <a:p>
            <a:r>
              <a:rPr lang="en-US" altLang="zh-CN" dirty="0"/>
              <a:t>    Producer </a:t>
            </a:r>
            <a:r>
              <a:rPr lang="en-US" altLang="zh-CN" dirty="0" err="1"/>
              <a:t>producer</a:t>
            </a:r>
            <a:r>
              <a:rPr lang="en-US" altLang="zh-CN" dirty="0"/>
              <a:t>;</a:t>
            </a:r>
            <a:endParaRPr lang="zh-CN" altLang="zh-CN" dirty="0"/>
          </a:p>
          <a:p>
            <a:r>
              <a:rPr lang="en-US" altLang="zh-CN" dirty="0"/>
              <a:t>    Consumer </a:t>
            </a:r>
            <a:r>
              <a:rPr lang="en-US" altLang="zh-CN" dirty="0" err="1"/>
              <a:t>consumerA</a:t>
            </a:r>
            <a:r>
              <a:rPr lang="en-US" altLang="zh-CN" dirty="0"/>
              <a:t>;</a:t>
            </a:r>
            <a:endParaRPr lang="zh-CN" altLang="zh-CN" dirty="0"/>
          </a:p>
          <a:p>
            <a:r>
              <a:rPr lang="en-US" altLang="zh-CN" dirty="0"/>
              <a:t>    Consumer </a:t>
            </a:r>
            <a:r>
              <a:rPr lang="en-US" altLang="zh-CN" dirty="0" err="1"/>
              <a:t>consumerB</a:t>
            </a:r>
            <a:r>
              <a:rPr lang="en-US" altLang="zh-CN" dirty="0"/>
              <a:t>;</a:t>
            </a:r>
            <a:endParaRPr lang="zh-CN" altLang="zh-CN" dirty="0"/>
          </a:p>
          <a:p>
            <a:r>
              <a:rPr lang="en-US" altLang="zh-CN" dirty="0"/>
              <a:t>    </a:t>
            </a:r>
            <a:r>
              <a:rPr lang="en-US" altLang="zh-CN" dirty="0" err="1"/>
              <a:t>producer.start</a:t>
            </a:r>
            <a:r>
              <a:rPr lang="en-US" altLang="zh-CN" dirty="0"/>
              <a:t>();</a:t>
            </a:r>
            <a:endParaRPr lang="zh-CN" altLang="zh-CN" dirty="0"/>
          </a:p>
          <a:p>
            <a:r>
              <a:rPr lang="en-US" altLang="zh-CN" dirty="0"/>
              <a:t>    </a:t>
            </a:r>
            <a:r>
              <a:rPr lang="en-US" altLang="zh-CN" dirty="0" err="1"/>
              <a:t>consumerA.start</a:t>
            </a:r>
            <a:r>
              <a:rPr lang="en-US" altLang="zh-CN" dirty="0"/>
              <a:t>();</a:t>
            </a:r>
            <a:endParaRPr lang="zh-CN" altLang="zh-CN" dirty="0"/>
          </a:p>
          <a:p>
            <a:r>
              <a:rPr lang="en-US" altLang="zh-CN" dirty="0"/>
              <a:t>    </a:t>
            </a:r>
            <a:r>
              <a:rPr lang="en-US" altLang="zh-CN" dirty="0" err="1"/>
              <a:t>consumerB.start</a:t>
            </a:r>
            <a:r>
              <a:rPr lang="en-US" altLang="zh-CN" dirty="0"/>
              <a:t>();</a:t>
            </a:r>
            <a:endParaRPr lang="zh-CN" altLang="zh-CN" dirty="0"/>
          </a:p>
          <a:p>
            <a:r>
              <a:rPr lang="en-US" altLang="zh-CN" dirty="0"/>
              <a:t>    </a:t>
            </a:r>
            <a:r>
              <a:rPr lang="en-US" altLang="zh-CN" dirty="0" err="1"/>
              <a:t>producer.wait</a:t>
            </a:r>
            <a:r>
              <a:rPr lang="en-US" altLang="zh-CN" dirty="0"/>
              <a:t>();</a:t>
            </a:r>
            <a:endParaRPr lang="zh-CN" altLang="zh-CN" dirty="0"/>
          </a:p>
          <a:p>
            <a:r>
              <a:rPr lang="en-US" altLang="zh-CN" dirty="0"/>
              <a:t>    </a:t>
            </a:r>
            <a:r>
              <a:rPr lang="en-US" altLang="zh-CN" dirty="0" err="1"/>
              <a:t>consumerA.wait</a:t>
            </a:r>
            <a:r>
              <a:rPr lang="en-US" altLang="zh-CN" dirty="0"/>
              <a:t>();</a:t>
            </a:r>
            <a:endParaRPr lang="zh-CN" altLang="zh-CN" dirty="0"/>
          </a:p>
          <a:p>
            <a:r>
              <a:rPr lang="en-US" altLang="zh-CN" dirty="0"/>
              <a:t>    </a:t>
            </a:r>
            <a:r>
              <a:rPr lang="en-US" altLang="zh-CN" dirty="0" err="1"/>
              <a:t>consumerB.wait</a:t>
            </a:r>
            <a:r>
              <a:rPr lang="en-US" altLang="zh-CN" dirty="0"/>
              <a:t>();</a:t>
            </a:r>
            <a:endParaRPr lang="zh-CN" altLang="zh-CN" dirty="0"/>
          </a:p>
          <a:p>
            <a:r>
              <a:rPr lang="en-US" altLang="zh-CN" dirty="0"/>
              <a:t>    return </a:t>
            </a:r>
            <a:r>
              <a:rPr lang="en-US" altLang="zh-CN" dirty="0" err="1"/>
              <a:t>a.exec</a:t>
            </a:r>
            <a:r>
              <a:rPr lang="en-US" altLang="zh-CN" dirty="0"/>
              <a:t>();</a:t>
            </a:r>
            <a:endParaRPr lang="zh-CN" altLang="zh-CN" dirty="0"/>
          </a:p>
          <a:p>
            <a:r>
              <a:rPr lang="en-US" altLang="zh-CN" dirty="0" smtClean="0"/>
              <a:t>}</a:t>
            </a:r>
          </a:p>
        </p:txBody>
      </p:sp>
    </p:spTree>
    <p:extLst>
      <p:ext uri="{BB962C8B-B14F-4D97-AF65-F5344CB8AC3E}">
        <p14:creationId xmlns:p14="http://schemas.microsoft.com/office/powerpoint/2010/main" val="1108780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339102" cy="461665"/>
          </a:xfrm>
          <a:prstGeom prst="rect">
            <a:avLst/>
          </a:prstGeom>
        </p:spPr>
        <p:txBody>
          <a:bodyPr wrap="none">
            <a:spAutoFit/>
          </a:bodyPr>
          <a:lstStyle/>
          <a:p>
            <a:r>
              <a:rPr lang="zh-CN" altLang="zh-CN" sz="2400" b="1" dirty="0"/>
              <a:t>线程等待与唤醒</a:t>
            </a:r>
          </a:p>
        </p:txBody>
      </p:sp>
      <p:sp>
        <p:nvSpPr>
          <p:cNvPr id="3" name="矩形 2"/>
          <p:cNvSpPr/>
          <p:nvPr/>
        </p:nvSpPr>
        <p:spPr>
          <a:xfrm>
            <a:off x="1136845" y="993924"/>
            <a:ext cx="3825086" cy="369332"/>
          </a:xfrm>
          <a:prstGeom prst="rect">
            <a:avLst/>
          </a:prstGeom>
        </p:spPr>
        <p:txBody>
          <a:bodyPr wrap="none">
            <a:spAutoFit/>
          </a:bodyPr>
          <a:lstStyle/>
          <a:p>
            <a:r>
              <a:rPr lang="zh-CN" altLang="zh-CN" sz="1800" dirty="0"/>
              <a:t>程序最终的运行结果如图</a:t>
            </a:r>
            <a:r>
              <a:rPr lang="en-US" altLang="zh-CN" sz="1800" dirty="0"/>
              <a:t>12.4</a:t>
            </a:r>
            <a:r>
              <a:rPr lang="zh-CN" altLang="zh-CN" sz="1800" dirty="0"/>
              <a:t>所示。</a:t>
            </a:r>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625" y="1467964"/>
            <a:ext cx="5685229" cy="3693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5186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5710" y="1330037"/>
            <a:ext cx="5617028"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12</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多线程</a:t>
            </a:r>
          </a:p>
        </p:txBody>
      </p:sp>
      <p:sp>
        <p:nvSpPr>
          <p:cNvPr id="3" name="TextBox 2"/>
          <p:cNvSpPr txBox="1"/>
          <p:nvPr/>
        </p:nvSpPr>
        <p:spPr>
          <a:xfrm>
            <a:off x="5985165" y="3111333"/>
            <a:ext cx="3515096" cy="646331"/>
          </a:xfrm>
          <a:prstGeom prst="rect">
            <a:avLst/>
          </a:prstGeom>
          <a:noFill/>
        </p:spPr>
        <p:txBody>
          <a:bodyPr wrap="square" rtlCol="0">
            <a:spAutoFit/>
          </a:bodyPr>
          <a:lstStyle/>
          <a:p>
            <a:r>
              <a:rPr lang="en-US" altLang="zh-CN" sz="3600" b="1" dirty="0" smtClean="0"/>
              <a:t>——</a:t>
            </a:r>
            <a:r>
              <a:rPr lang="zh-CN" altLang="zh-CN" sz="3600" b="1" dirty="0"/>
              <a:t>多线程应用</a:t>
            </a:r>
          </a:p>
        </p:txBody>
      </p:sp>
    </p:spTree>
    <p:extLst>
      <p:ext uri="{BB962C8B-B14F-4D97-AF65-F5344CB8AC3E}">
        <p14:creationId xmlns:p14="http://schemas.microsoft.com/office/powerpoint/2010/main" val="3575671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048500" y="171596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561831" y="145549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191000" y="181192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4036" y="886269"/>
            <a:ext cx="939645" cy="1112796"/>
          </a:xfrm>
          <a:prstGeom prst="rect">
            <a:avLst/>
          </a:prstGeom>
        </p:spPr>
      </p:pic>
      <p:sp>
        <p:nvSpPr>
          <p:cNvPr id="25" name="TextBox 5"/>
          <p:cNvSpPr txBox="1"/>
          <p:nvPr/>
        </p:nvSpPr>
        <p:spPr>
          <a:xfrm>
            <a:off x="3907061" y="3711153"/>
            <a:ext cx="3924230" cy="518595"/>
          </a:xfrm>
          <a:prstGeom prst="rect">
            <a:avLst/>
          </a:prstGeom>
          <a:noFill/>
        </p:spPr>
        <p:txBody>
          <a:bodyPr wrap="square" lIns="86863" tIns="43430" rIns="86863" bIns="43430" rtlCol="0">
            <a:spAutoFit/>
          </a:bodyPr>
          <a:lstStyle/>
          <a:p>
            <a:r>
              <a:rPr lang="zh-CN" altLang="zh-CN" sz="2800" b="1" dirty="0"/>
              <a:t>“实例”服务器端编程</a:t>
            </a:r>
            <a:endParaRPr lang="zh-CN" altLang="zh-CN" sz="2800" b="1" dirty="0"/>
          </a:p>
        </p:txBody>
      </p:sp>
    </p:spTree>
    <p:extLst>
      <p:ext uri="{BB962C8B-B14F-4D97-AF65-F5344CB8AC3E}">
        <p14:creationId xmlns:p14="http://schemas.microsoft.com/office/powerpoint/2010/main" val="312393212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262432" cy="461665"/>
          </a:xfrm>
          <a:prstGeom prst="rect">
            <a:avLst/>
          </a:prstGeom>
        </p:spPr>
        <p:txBody>
          <a:bodyPr wrap="none">
            <a:spAutoFit/>
          </a:bodyPr>
          <a:lstStyle/>
          <a:p>
            <a:r>
              <a:rPr lang="zh-CN" altLang="zh-CN" sz="2400" b="1" dirty="0"/>
              <a:t>“实例”服务器端编程</a:t>
            </a:r>
          </a:p>
        </p:txBody>
      </p:sp>
      <p:sp>
        <p:nvSpPr>
          <p:cNvPr id="3" name="TextBox 2"/>
          <p:cNvSpPr txBox="1"/>
          <p:nvPr/>
        </p:nvSpPr>
        <p:spPr>
          <a:xfrm>
            <a:off x="1033153" y="997527"/>
            <a:ext cx="10010899" cy="923330"/>
          </a:xfrm>
          <a:prstGeom prst="rect">
            <a:avLst/>
          </a:prstGeom>
          <a:noFill/>
        </p:spPr>
        <p:txBody>
          <a:bodyPr wrap="square" rtlCol="0">
            <a:spAutoFit/>
          </a:bodyPr>
          <a:lstStyle/>
          <a:p>
            <a:r>
              <a:rPr lang="zh-CN" altLang="zh-CN" sz="1800" b="1" u="sng" dirty="0"/>
              <a:t>【例】</a:t>
            </a:r>
            <a:r>
              <a:rPr lang="zh-CN" altLang="zh-CN" sz="1800" u="sng" dirty="0"/>
              <a:t>（难度中等）</a:t>
            </a:r>
            <a:r>
              <a:rPr lang="zh-CN" altLang="zh-CN" sz="1800" dirty="0"/>
              <a:t>（</a:t>
            </a:r>
            <a:r>
              <a:rPr lang="en-US" altLang="zh-CN" sz="1800" dirty="0"/>
              <a:t>CH1204</a:t>
            </a:r>
            <a:r>
              <a:rPr lang="zh-CN" altLang="zh-CN" sz="1800" dirty="0"/>
              <a:t>）服务器端编程。</a:t>
            </a:r>
          </a:p>
          <a:p>
            <a:r>
              <a:rPr lang="zh-CN" altLang="zh-CN" sz="1800" dirty="0"/>
              <a:t>首先，建立服务器端工程“</a:t>
            </a:r>
            <a:r>
              <a:rPr lang="en-US" altLang="zh-CN" sz="1800" dirty="0"/>
              <a:t>TimeServer.pro</a:t>
            </a:r>
            <a:r>
              <a:rPr lang="zh-CN" altLang="zh-CN" sz="1800" dirty="0"/>
              <a:t>”。文件代码如下。</a:t>
            </a:r>
          </a:p>
          <a:p>
            <a:r>
              <a:rPr lang="zh-CN" altLang="zh-CN" sz="1800" dirty="0"/>
              <a:t>（</a:t>
            </a:r>
            <a:r>
              <a:rPr lang="en-US" altLang="zh-CN" sz="1800" dirty="0"/>
              <a:t>1</a:t>
            </a:r>
            <a:r>
              <a:rPr lang="zh-CN" altLang="zh-CN" sz="1800" dirty="0"/>
              <a:t>）在头文件“</a:t>
            </a:r>
            <a:r>
              <a:rPr lang="en-US" altLang="zh-CN" sz="1800" dirty="0" err="1"/>
              <a:t>dialog.h</a:t>
            </a:r>
            <a:r>
              <a:rPr lang="zh-CN" altLang="zh-CN" sz="1800" dirty="0"/>
              <a:t>”中，定义服务器端界面类</a:t>
            </a:r>
            <a:r>
              <a:rPr lang="en-US" altLang="zh-CN" sz="1800" dirty="0"/>
              <a:t>Dialog</a:t>
            </a:r>
            <a:r>
              <a:rPr lang="zh-CN" altLang="zh-CN" sz="1800" dirty="0"/>
              <a:t>继承自</a:t>
            </a:r>
            <a:r>
              <a:rPr lang="en-US" altLang="zh-CN" sz="1800" dirty="0" err="1"/>
              <a:t>QDialog</a:t>
            </a:r>
            <a:r>
              <a:rPr lang="zh-CN" altLang="zh-CN" sz="1800" dirty="0"/>
              <a:t>类，其具体代码如下</a:t>
            </a:r>
            <a:r>
              <a:rPr lang="zh-CN" altLang="zh-CN" sz="1800" dirty="0" smtClean="0"/>
              <a:t>：</a:t>
            </a:r>
            <a:endParaRPr lang="zh-CN" altLang="zh-CN" sz="1800" dirty="0"/>
          </a:p>
        </p:txBody>
      </p:sp>
      <p:sp>
        <p:nvSpPr>
          <p:cNvPr id="4" name="TextBox 3"/>
          <p:cNvSpPr txBox="1"/>
          <p:nvPr/>
        </p:nvSpPr>
        <p:spPr>
          <a:xfrm>
            <a:off x="1223158" y="1920857"/>
            <a:ext cx="9167751" cy="3863816"/>
          </a:xfrm>
          <a:prstGeom prst="roundRect">
            <a:avLst>
              <a:gd name="adj" fmla="val 6376"/>
            </a:avLst>
          </a:prstGeom>
          <a:solidFill>
            <a:srgbClr val="DDDDDD"/>
          </a:solidFill>
        </p:spPr>
        <p:txBody>
          <a:bodyPr wrap="square" rtlCol="0">
            <a:spAutoFit/>
          </a:bodyPr>
          <a:lstStyle/>
          <a:p>
            <a:r>
              <a:rPr lang="en-US" altLang="zh-CN" dirty="0"/>
              <a:t>#include &lt;</a:t>
            </a:r>
            <a:r>
              <a:rPr lang="en-US" altLang="zh-CN" dirty="0" err="1"/>
              <a:t>QDialog</a:t>
            </a:r>
            <a:r>
              <a:rPr lang="en-US" altLang="zh-CN" dirty="0"/>
              <a:t>&gt;</a:t>
            </a:r>
            <a:endParaRPr lang="zh-CN" altLang="zh-CN" dirty="0"/>
          </a:p>
          <a:p>
            <a:r>
              <a:rPr lang="en-US" altLang="zh-CN" dirty="0"/>
              <a:t>#include &lt;</a:t>
            </a:r>
            <a:r>
              <a:rPr lang="en-US" altLang="zh-CN" dirty="0" err="1"/>
              <a:t>QLabel</a:t>
            </a:r>
            <a:r>
              <a:rPr lang="en-US" altLang="zh-CN" dirty="0"/>
              <a:t>&gt;</a:t>
            </a:r>
            <a:endParaRPr lang="zh-CN" altLang="zh-CN" dirty="0"/>
          </a:p>
          <a:p>
            <a:r>
              <a:rPr lang="en-US" altLang="zh-CN" dirty="0"/>
              <a:t>#include &lt;</a:t>
            </a:r>
            <a:r>
              <a:rPr lang="en-US" altLang="zh-CN" dirty="0" err="1"/>
              <a:t>QPushButton</a:t>
            </a:r>
            <a:r>
              <a:rPr lang="en-US" altLang="zh-CN" dirty="0"/>
              <a:t>&gt;</a:t>
            </a:r>
            <a:endParaRPr lang="zh-CN" altLang="zh-CN" dirty="0"/>
          </a:p>
          <a:p>
            <a:r>
              <a:rPr lang="en-US" altLang="zh-CN" dirty="0"/>
              <a:t>class Dialog : public </a:t>
            </a:r>
            <a:r>
              <a:rPr lang="en-US" altLang="zh-CN" dirty="0" err="1"/>
              <a:t>QDialog</a:t>
            </a:r>
            <a:endParaRPr lang="zh-CN" altLang="zh-CN" dirty="0"/>
          </a:p>
          <a:p>
            <a:r>
              <a:rPr lang="en-US" altLang="zh-CN" dirty="0"/>
              <a:t>{</a:t>
            </a:r>
            <a:endParaRPr lang="zh-CN" altLang="zh-CN" dirty="0"/>
          </a:p>
          <a:p>
            <a:r>
              <a:rPr lang="en-US" altLang="zh-CN" dirty="0"/>
              <a:t>    Q_OBJECT</a:t>
            </a:r>
            <a:endParaRPr lang="zh-CN" altLang="zh-CN" dirty="0"/>
          </a:p>
          <a:p>
            <a:r>
              <a:rPr lang="en-US" altLang="zh-CN" dirty="0"/>
              <a:t>public:</a:t>
            </a:r>
            <a:endParaRPr lang="zh-CN" altLang="zh-CN" dirty="0"/>
          </a:p>
          <a:p>
            <a:r>
              <a:rPr lang="en-US" altLang="zh-CN" dirty="0"/>
              <a:t>    Dialog(</a:t>
            </a:r>
            <a:r>
              <a:rPr lang="en-US" altLang="zh-CN" dirty="0" err="1"/>
              <a:t>QWidget</a:t>
            </a:r>
            <a:r>
              <a:rPr lang="en-US" altLang="zh-CN" dirty="0"/>
              <a:t> *parent = 0);</a:t>
            </a:r>
            <a:endParaRPr lang="zh-CN" altLang="zh-CN" dirty="0"/>
          </a:p>
          <a:p>
            <a:r>
              <a:rPr lang="en-US" altLang="zh-CN" dirty="0"/>
              <a:t>    ~Dialog();</a:t>
            </a:r>
            <a:endParaRPr lang="zh-CN" altLang="zh-CN" dirty="0"/>
          </a:p>
          <a:p>
            <a:r>
              <a:rPr lang="en-US" altLang="zh-CN" dirty="0"/>
              <a:t>private:</a:t>
            </a:r>
            <a:endParaRPr lang="zh-CN" altLang="zh-CN" dirty="0"/>
          </a:p>
          <a:p>
            <a:r>
              <a:rPr lang="en-US" altLang="zh-CN" dirty="0"/>
              <a:t>    </a:t>
            </a:r>
            <a:r>
              <a:rPr lang="en-US" altLang="zh-CN" dirty="0" err="1"/>
              <a:t>QLabel</a:t>
            </a:r>
            <a:r>
              <a:rPr lang="en-US" altLang="zh-CN" dirty="0"/>
              <a:t> *Label1;				</a:t>
            </a:r>
            <a:r>
              <a:rPr lang="en-US" altLang="zh-CN" dirty="0" smtClean="0"/>
              <a:t>//</a:t>
            </a:r>
            <a:r>
              <a:rPr lang="zh-CN" altLang="zh-CN" dirty="0"/>
              <a:t>此标签用于显示监听端口</a:t>
            </a:r>
          </a:p>
          <a:p>
            <a:r>
              <a:rPr lang="en-US" altLang="zh-CN" dirty="0"/>
              <a:t>    </a:t>
            </a:r>
            <a:r>
              <a:rPr lang="en-US" altLang="zh-CN" dirty="0" err="1"/>
              <a:t>QLabel</a:t>
            </a:r>
            <a:r>
              <a:rPr lang="en-US" altLang="zh-CN" dirty="0"/>
              <a:t> *Label2;				</a:t>
            </a:r>
            <a:r>
              <a:rPr lang="en-US" altLang="zh-CN" dirty="0" smtClean="0"/>
              <a:t>//</a:t>
            </a:r>
            <a:r>
              <a:rPr lang="zh-CN" altLang="zh-CN" dirty="0"/>
              <a:t>此标签用于显示请求次数</a:t>
            </a:r>
          </a:p>
          <a:p>
            <a:r>
              <a:rPr lang="en-US" altLang="zh-CN" dirty="0"/>
              <a:t>    </a:t>
            </a:r>
            <a:r>
              <a:rPr lang="en-US" altLang="zh-CN" dirty="0" err="1"/>
              <a:t>QPushButton</a:t>
            </a:r>
            <a:r>
              <a:rPr lang="en-US" altLang="zh-CN" dirty="0"/>
              <a:t> *</a:t>
            </a:r>
            <a:r>
              <a:rPr lang="en-US" altLang="zh-CN" dirty="0" err="1"/>
              <a:t>quitBtn</a:t>
            </a:r>
            <a:r>
              <a:rPr lang="en-US" altLang="zh-CN" dirty="0"/>
              <a:t>;			//</a:t>
            </a:r>
            <a:r>
              <a:rPr lang="zh-CN" altLang="zh-CN" dirty="0"/>
              <a:t>退出按钮</a:t>
            </a:r>
          </a:p>
          <a:p>
            <a:r>
              <a:rPr lang="en-US" altLang="zh-CN" dirty="0" smtClean="0"/>
              <a:t>};</a:t>
            </a:r>
          </a:p>
        </p:txBody>
      </p:sp>
    </p:spTree>
    <p:extLst>
      <p:ext uri="{BB962C8B-B14F-4D97-AF65-F5344CB8AC3E}">
        <p14:creationId xmlns:p14="http://schemas.microsoft.com/office/powerpoint/2010/main" val="146875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59702" cy="461665"/>
          </a:xfrm>
          <a:prstGeom prst="rect">
            <a:avLst/>
          </a:prstGeom>
        </p:spPr>
        <p:txBody>
          <a:bodyPr wrap="none">
            <a:spAutoFit/>
          </a:bodyPr>
          <a:lstStyle/>
          <a:p>
            <a:r>
              <a:rPr lang="zh-CN" altLang="zh-CN" sz="2400" b="1" dirty="0"/>
              <a:t>多线程及简单实例</a:t>
            </a:r>
          </a:p>
        </p:txBody>
      </p:sp>
      <p:sp>
        <p:nvSpPr>
          <p:cNvPr id="3" name="矩形 2"/>
          <p:cNvSpPr/>
          <p:nvPr/>
        </p:nvSpPr>
        <p:spPr>
          <a:xfrm>
            <a:off x="1136845" y="922496"/>
            <a:ext cx="9705326" cy="369332"/>
          </a:xfrm>
          <a:prstGeom prst="rect">
            <a:avLst/>
          </a:prstGeom>
        </p:spPr>
        <p:txBody>
          <a:bodyPr wrap="square">
            <a:spAutoFit/>
          </a:bodyPr>
          <a:lstStyle/>
          <a:p>
            <a:r>
              <a:rPr lang="zh-CN" altLang="zh-CN" sz="1800" dirty="0"/>
              <a:t>（</a:t>
            </a:r>
            <a:r>
              <a:rPr lang="en-US" altLang="zh-CN" sz="1800" dirty="0"/>
              <a:t>2</a:t>
            </a:r>
            <a:r>
              <a:rPr lang="zh-CN" altLang="zh-CN" sz="1800" dirty="0"/>
              <a:t>）在源文件“</a:t>
            </a:r>
            <a:r>
              <a:rPr lang="en-US" altLang="zh-CN" sz="1800" dirty="0"/>
              <a:t>threaddlg.cpp</a:t>
            </a:r>
            <a:r>
              <a:rPr lang="zh-CN" altLang="zh-CN" sz="1800" dirty="0"/>
              <a:t>”的构造函数中，完成各个控件的初始化工作，其具体代码如下：</a:t>
            </a:r>
          </a:p>
        </p:txBody>
      </p:sp>
      <p:sp>
        <p:nvSpPr>
          <p:cNvPr id="4" name="TextBox 3"/>
          <p:cNvSpPr txBox="1"/>
          <p:nvPr/>
        </p:nvSpPr>
        <p:spPr>
          <a:xfrm>
            <a:off x="1136845" y="1291828"/>
            <a:ext cx="9289690" cy="3863816"/>
          </a:xfrm>
          <a:prstGeom prst="roundRect">
            <a:avLst>
              <a:gd name="adj" fmla="val 5805"/>
            </a:avLst>
          </a:prstGeom>
          <a:solidFill>
            <a:srgbClr val="DDDDDD"/>
          </a:solidFill>
        </p:spPr>
        <p:txBody>
          <a:bodyPr wrap="square" rtlCol="0">
            <a:spAutoFit/>
          </a:bodyPr>
          <a:lstStyle/>
          <a:p>
            <a:r>
              <a:rPr lang="en-US" altLang="zh-CN" dirty="0"/>
              <a:t>#include "</a:t>
            </a:r>
            <a:r>
              <a:rPr lang="en-US" altLang="zh-CN" dirty="0" err="1"/>
              <a:t>threaddlg.h</a:t>
            </a:r>
            <a:r>
              <a:rPr lang="en-US" altLang="zh-CN" dirty="0"/>
              <a:t>"</a:t>
            </a:r>
            <a:endParaRPr lang="zh-CN" altLang="zh-CN" dirty="0"/>
          </a:p>
          <a:p>
            <a:r>
              <a:rPr lang="en-US" altLang="zh-CN" dirty="0"/>
              <a:t>#include &lt;</a:t>
            </a:r>
            <a:r>
              <a:rPr lang="en-US" altLang="zh-CN" dirty="0" err="1"/>
              <a:t>QHBoxLayout</a:t>
            </a:r>
            <a:r>
              <a:rPr lang="en-US" altLang="zh-CN" dirty="0"/>
              <a:t>&gt;</a:t>
            </a:r>
            <a:endParaRPr lang="zh-CN" altLang="zh-CN" dirty="0"/>
          </a:p>
          <a:p>
            <a:r>
              <a:rPr lang="en-US" altLang="zh-CN" dirty="0" err="1"/>
              <a:t>ThreadDlg</a:t>
            </a:r>
            <a:r>
              <a:rPr lang="en-US" altLang="zh-CN" dirty="0"/>
              <a:t>::</a:t>
            </a:r>
            <a:r>
              <a:rPr lang="en-US" altLang="zh-CN" dirty="0" err="1"/>
              <a:t>ThreadDlg</a:t>
            </a:r>
            <a:r>
              <a:rPr lang="en-US" altLang="zh-CN" dirty="0"/>
              <a:t>(</a:t>
            </a:r>
            <a:r>
              <a:rPr lang="en-US" altLang="zh-CN" dirty="0" err="1"/>
              <a:t>QWidget</a:t>
            </a:r>
            <a:r>
              <a:rPr lang="en-US" altLang="zh-CN" dirty="0"/>
              <a:t> *parent)</a:t>
            </a:r>
            <a:endParaRPr lang="zh-CN" altLang="zh-CN" dirty="0"/>
          </a:p>
          <a:p>
            <a:r>
              <a:rPr lang="en-US" altLang="zh-CN" dirty="0"/>
              <a:t>    : </a:t>
            </a:r>
            <a:r>
              <a:rPr lang="en-US" altLang="zh-CN" dirty="0" err="1"/>
              <a:t>QDialog</a:t>
            </a:r>
            <a:r>
              <a:rPr lang="en-US" altLang="zh-CN" dirty="0"/>
              <a:t>(parent)</a:t>
            </a:r>
            <a:endParaRPr lang="zh-CN" altLang="zh-CN" dirty="0"/>
          </a:p>
          <a:p>
            <a:r>
              <a:rPr lang="en-US" altLang="zh-CN" dirty="0"/>
              <a:t>{</a:t>
            </a:r>
            <a:endParaRPr lang="zh-CN" altLang="zh-CN" dirty="0"/>
          </a:p>
          <a:p>
            <a:r>
              <a:rPr lang="en-US" altLang="zh-CN" dirty="0"/>
              <a:t>    </a:t>
            </a:r>
            <a:r>
              <a:rPr lang="en-US" altLang="zh-CN" dirty="0" err="1"/>
              <a:t>setWindowTitle</a:t>
            </a:r>
            <a:r>
              <a:rPr lang="en-US" altLang="zh-CN" dirty="0"/>
              <a:t>(</a:t>
            </a:r>
            <a:r>
              <a:rPr lang="en-US" altLang="zh-CN" dirty="0" err="1"/>
              <a:t>tr</a:t>
            </a:r>
            <a:r>
              <a:rPr lang="en-US" altLang="zh-CN" dirty="0"/>
              <a:t>("</a:t>
            </a:r>
            <a:r>
              <a:rPr lang="zh-CN" altLang="zh-CN" dirty="0"/>
              <a:t>线程</a:t>
            </a:r>
            <a:r>
              <a:rPr lang="en-US" altLang="zh-CN" dirty="0"/>
              <a:t>"));</a:t>
            </a:r>
            <a:endParaRPr lang="zh-CN" altLang="zh-CN" dirty="0"/>
          </a:p>
          <a:p>
            <a:r>
              <a:rPr lang="en-US" altLang="zh-CN" dirty="0"/>
              <a:t>    </a:t>
            </a:r>
            <a:r>
              <a:rPr lang="en-US" altLang="zh-CN" dirty="0" err="1"/>
              <a:t>startBtn</a:t>
            </a:r>
            <a:r>
              <a:rPr lang="en-US" altLang="zh-CN" dirty="0"/>
              <a:t> = new </a:t>
            </a:r>
            <a:r>
              <a:rPr lang="en-US" altLang="zh-CN" dirty="0" err="1"/>
              <a:t>QPushButton</a:t>
            </a:r>
            <a:r>
              <a:rPr lang="en-US" altLang="zh-CN" dirty="0"/>
              <a:t>(</a:t>
            </a:r>
            <a:r>
              <a:rPr lang="en-US" altLang="zh-CN" dirty="0" err="1"/>
              <a:t>tr</a:t>
            </a:r>
            <a:r>
              <a:rPr lang="en-US" altLang="zh-CN" dirty="0"/>
              <a:t>("</a:t>
            </a:r>
            <a:r>
              <a:rPr lang="zh-CN" altLang="zh-CN" dirty="0"/>
              <a:t>开始</a:t>
            </a:r>
            <a:r>
              <a:rPr lang="en-US" altLang="zh-CN" dirty="0"/>
              <a:t>"));</a:t>
            </a:r>
            <a:endParaRPr lang="zh-CN" altLang="zh-CN" dirty="0"/>
          </a:p>
          <a:p>
            <a:r>
              <a:rPr lang="en-US" altLang="zh-CN" dirty="0"/>
              <a:t>    </a:t>
            </a:r>
            <a:r>
              <a:rPr lang="en-US" altLang="zh-CN" dirty="0" err="1"/>
              <a:t>stopBtn</a:t>
            </a:r>
            <a:r>
              <a:rPr lang="en-US" altLang="zh-CN" dirty="0"/>
              <a:t> = new </a:t>
            </a:r>
            <a:r>
              <a:rPr lang="en-US" altLang="zh-CN" dirty="0" err="1"/>
              <a:t>QPushButton</a:t>
            </a:r>
            <a:r>
              <a:rPr lang="en-US" altLang="zh-CN" dirty="0"/>
              <a:t>(</a:t>
            </a:r>
            <a:r>
              <a:rPr lang="en-US" altLang="zh-CN" dirty="0" err="1"/>
              <a:t>tr</a:t>
            </a:r>
            <a:r>
              <a:rPr lang="en-US" altLang="zh-CN" dirty="0"/>
              <a:t>("</a:t>
            </a:r>
            <a:r>
              <a:rPr lang="zh-CN" altLang="zh-CN" dirty="0"/>
              <a:t>停止</a:t>
            </a:r>
            <a:r>
              <a:rPr lang="en-US" altLang="zh-CN" dirty="0"/>
              <a:t>"));</a:t>
            </a:r>
            <a:endParaRPr lang="zh-CN" altLang="zh-CN" dirty="0"/>
          </a:p>
          <a:p>
            <a:r>
              <a:rPr lang="en-US" altLang="zh-CN" dirty="0"/>
              <a:t>    </a:t>
            </a:r>
            <a:r>
              <a:rPr lang="en-US" altLang="zh-CN" dirty="0" err="1"/>
              <a:t>quitBtn</a:t>
            </a:r>
            <a:r>
              <a:rPr lang="en-US" altLang="zh-CN" dirty="0"/>
              <a:t> = new </a:t>
            </a:r>
            <a:r>
              <a:rPr lang="en-US" altLang="zh-CN" dirty="0" err="1"/>
              <a:t>QPushButton</a:t>
            </a:r>
            <a:r>
              <a:rPr lang="en-US" altLang="zh-CN" dirty="0"/>
              <a:t>(</a:t>
            </a:r>
            <a:r>
              <a:rPr lang="en-US" altLang="zh-CN" dirty="0" err="1"/>
              <a:t>tr</a:t>
            </a:r>
            <a:r>
              <a:rPr lang="en-US" altLang="zh-CN" dirty="0"/>
              <a:t>("</a:t>
            </a:r>
            <a:r>
              <a:rPr lang="zh-CN" altLang="zh-CN" dirty="0"/>
              <a:t>退出</a:t>
            </a:r>
            <a:r>
              <a:rPr lang="en-US" altLang="zh-CN" dirty="0"/>
              <a:t>"));</a:t>
            </a:r>
            <a:endParaRPr lang="zh-CN" altLang="zh-CN" dirty="0"/>
          </a:p>
          <a:p>
            <a:r>
              <a:rPr lang="en-US" altLang="zh-CN" dirty="0"/>
              <a:t>    </a:t>
            </a:r>
            <a:r>
              <a:rPr lang="en-US" altLang="zh-CN" dirty="0" err="1"/>
              <a:t>QHBoxLayout</a:t>
            </a:r>
            <a:r>
              <a:rPr lang="en-US" altLang="zh-CN" dirty="0"/>
              <a:t> *</a:t>
            </a:r>
            <a:r>
              <a:rPr lang="en-US" altLang="zh-CN" dirty="0" err="1"/>
              <a:t>mainLayout</a:t>
            </a:r>
            <a:r>
              <a:rPr lang="en-US" altLang="zh-CN" dirty="0"/>
              <a:t> = new </a:t>
            </a:r>
            <a:r>
              <a:rPr lang="en-US" altLang="zh-CN" dirty="0" err="1"/>
              <a:t>QHBoxLayout</a:t>
            </a:r>
            <a:r>
              <a:rPr lang="en-US" altLang="zh-CN" dirty="0"/>
              <a:t>(this);</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a:t>
            </a:r>
            <a:r>
              <a:rPr lang="en-US" altLang="zh-CN" dirty="0" err="1"/>
              <a:t>startBtn</a:t>
            </a:r>
            <a:r>
              <a:rPr lang="en-US" altLang="zh-CN" dirty="0"/>
              <a:t>);</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a:t>
            </a:r>
            <a:r>
              <a:rPr lang="en-US" altLang="zh-CN" dirty="0" err="1"/>
              <a:t>stopBtn</a:t>
            </a:r>
            <a:r>
              <a:rPr lang="en-US" altLang="zh-CN" dirty="0"/>
              <a:t>);</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a:t>
            </a:r>
            <a:r>
              <a:rPr lang="en-US" altLang="zh-CN" dirty="0" err="1"/>
              <a:t>quitBtn</a:t>
            </a:r>
            <a:r>
              <a:rPr lang="en-US" altLang="zh-CN" dirty="0"/>
              <a:t>);</a:t>
            </a:r>
            <a:endParaRPr lang="zh-CN" altLang="zh-CN" dirty="0"/>
          </a:p>
          <a:p>
            <a:r>
              <a:rPr lang="en-US" altLang="zh-CN" dirty="0" smtClean="0"/>
              <a:t>}</a:t>
            </a:r>
          </a:p>
        </p:txBody>
      </p:sp>
      <p:sp>
        <p:nvSpPr>
          <p:cNvPr id="5" name="矩形 4"/>
          <p:cNvSpPr/>
          <p:nvPr/>
        </p:nvSpPr>
        <p:spPr>
          <a:xfrm>
            <a:off x="1013104" y="5161599"/>
            <a:ext cx="4865434" cy="369332"/>
          </a:xfrm>
          <a:prstGeom prst="rect">
            <a:avLst/>
          </a:prstGeom>
        </p:spPr>
        <p:txBody>
          <a:bodyPr wrap="none">
            <a:spAutoFit/>
          </a:bodyPr>
          <a:lstStyle/>
          <a:p>
            <a:r>
              <a:rPr lang="zh-CN" altLang="zh-CN" sz="1800" dirty="0"/>
              <a:t>（</a:t>
            </a:r>
            <a:r>
              <a:rPr lang="en-US" altLang="zh-CN" sz="1800" dirty="0"/>
              <a:t>3</a:t>
            </a:r>
            <a:r>
              <a:rPr lang="zh-CN" altLang="zh-CN" sz="1800" dirty="0"/>
              <a:t>）此时运行程序，界面显示如图</a:t>
            </a:r>
            <a:r>
              <a:rPr lang="en-US" altLang="zh-CN" sz="1800" dirty="0"/>
              <a:t>12.1</a:t>
            </a:r>
            <a:r>
              <a:rPr lang="zh-CN" altLang="zh-CN" sz="1800" dirty="0"/>
              <a:t>所示。</a:t>
            </a:r>
          </a:p>
        </p:txBody>
      </p:sp>
    </p:spTree>
    <p:extLst>
      <p:ext uri="{BB962C8B-B14F-4D97-AF65-F5344CB8AC3E}">
        <p14:creationId xmlns:p14="http://schemas.microsoft.com/office/powerpoint/2010/main" val="1174638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262432" cy="461665"/>
          </a:xfrm>
          <a:prstGeom prst="rect">
            <a:avLst/>
          </a:prstGeom>
        </p:spPr>
        <p:txBody>
          <a:bodyPr wrap="none">
            <a:spAutoFit/>
          </a:bodyPr>
          <a:lstStyle/>
          <a:p>
            <a:r>
              <a:rPr lang="zh-CN" altLang="zh-CN" sz="2400" b="1" dirty="0"/>
              <a:t>“实例”服务器端编程</a:t>
            </a:r>
          </a:p>
        </p:txBody>
      </p:sp>
      <p:sp>
        <p:nvSpPr>
          <p:cNvPr id="3" name="矩形 2"/>
          <p:cNvSpPr/>
          <p:nvPr/>
        </p:nvSpPr>
        <p:spPr>
          <a:xfrm>
            <a:off x="1010784" y="910621"/>
            <a:ext cx="9878889" cy="369332"/>
          </a:xfrm>
          <a:prstGeom prst="rect">
            <a:avLst/>
          </a:prstGeom>
        </p:spPr>
        <p:txBody>
          <a:bodyPr wrap="square">
            <a:spAutoFit/>
          </a:bodyPr>
          <a:lstStyle/>
          <a:p>
            <a:r>
              <a:rPr lang="zh-CN" altLang="zh-CN" sz="1800" dirty="0"/>
              <a:t>（</a:t>
            </a:r>
            <a:r>
              <a:rPr lang="en-US" altLang="zh-CN" sz="1800" dirty="0"/>
              <a:t>2</a:t>
            </a:r>
            <a:r>
              <a:rPr lang="zh-CN" altLang="zh-CN" sz="1800" dirty="0"/>
              <a:t>）在源文件“</a:t>
            </a:r>
            <a:r>
              <a:rPr lang="en-US" altLang="zh-CN" sz="1800" dirty="0"/>
              <a:t>dialog.cpp</a:t>
            </a:r>
            <a:r>
              <a:rPr lang="zh-CN" altLang="zh-CN" sz="1800" dirty="0"/>
              <a:t>”中，</a:t>
            </a:r>
            <a:r>
              <a:rPr lang="en-US" altLang="zh-CN" sz="1800" dirty="0"/>
              <a:t>Dialog</a:t>
            </a:r>
            <a:r>
              <a:rPr lang="zh-CN" altLang="zh-CN" sz="1800" dirty="0"/>
              <a:t>类的构造函数完成了初始化界面，其具体代码如下：</a:t>
            </a:r>
          </a:p>
        </p:txBody>
      </p:sp>
      <p:sp>
        <p:nvSpPr>
          <p:cNvPr id="4" name="TextBox 3"/>
          <p:cNvSpPr txBox="1"/>
          <p:nvPr/>
        </p:nvSpPr>
        <p:spPr>
          <a:xfrm>
            <a:off x="1136845" y="1279953"/>
            <a:ext cx="9503446" cy="5113794"/>
          </a:xfrm>
          <a:prstGeom prst="roundRect">
            <a:avLst>
              <a:gd name="adj" fmla="val 3616"/>
            </a:avLst>
          </a:prstGeom>
          <a:solidFill>
            <a:srgbClr val="DDDDDD"/>
          </a:solidFill>
        </p:spPr>
        <p:txBody>
          <a:bodyPr wrap="square" rtlCol="0">
            <a:spAutoFit/>
          </a:bodyPr>
          <a:lstStyle/>
          <a:p>
            <a:r>
              <a:rPr lang="en-US" altLang="zh-CN" sz="1600" dirty="0"/>
              <a:t>#include "</a:t>
            </a:r>
            <a:r>
              <a:rPr lang="en-US" altLang="zh-CN" sz="1600" dirty="0" err="1"/>
              <a:t>dialog.h</a:t>
            </a:r>
            <a:r>
              <a:rPr lang="en-US" altLang="zh-CN" sz="1600" dirty="0"/>
              <a:t>"</a:t>
            </a:r>
            <a:endParaRPr lang="zh-CN" altLang="zh-CN" sz="1600" dirty="0"/>
          </a:p>
          <a:p>
            <a:r>
              <a:rPr lang="en-US" altLang="zh-CN" sz="1600" dirty="0"/>
              <a:t>#include &lt;</a:t>
            </a:r>
            <a:r>
              <a:rPr lang="en-US" altLang="zh-CN" sz="1600" dirty="0" err="1"/>
              <a:t>QHBoxLayout</a:t>
            </a:r>
            <a:r>
              <a:rPr lang="en-US" altLang="zh-CN" sz="1600" dirty="0"/>
              <a:t>&gt;</a:t>
            </a:r>
            <a:endParaRPr lang="zh-CN" altLang="zh-CN" sz="1600" dirty="0"/>
          </a:p>
          <a:p>
            <a:r>
              <a:rPr lang="en-US" altLang="zh-CN" sz="1600" dirty="0"/>
              <a:t>#include &lt;</a:t>
            </a:r>
            <a:r>
              <a:rPr lang="en-US" altLang="zh-CN" sz="1600" dirty="0" err="1"/>
              <a:t>QVBoxLayout</a:t>
            </a:r>
            <a:r>
              <a:rPr lang="en-US" altLang="zh-CN" sz="1600" dirty="0"/>
              <a:t>&gt;</a:t>
            </a:r>
            <a:endParaRPr lang="zh-CN" altLang="zh-CN" sz="1600" dirty="0"/>
          </a:p>
          <a:p>
            <a:r>
              <a:rPr lang="en-US" altLang="zh-CN" sz="1600" dirty="0"/>
              <a:t>Dialog::Dialog(</a:t>
            </a:r>
            <a:r>
              <a:rPr lang="en-US" altLang="zh-CN" sz="1600" dirty="0" err="1"/>
              <a:t>QWidget</a:t>
            </a:r>
            <a:r>
              <a:rPr lang="en-US" altLang="zh-CN" sz="1600" dirty="0"/>
              <a:t> *parent)</a:t>
            </a:r>
            <a:endParaRPr lang="zh-CN" altLang="zh-CN" sz="1600" dirty="0"/>
          </a:p>
          <a:p>
            <a:r>
              <a:rPr lang="en-US" altLang="zh-CN" sz="1600" dirty="0"/>
              <a:t>    : </a:t>
            </a:r>
            <a:r>
              <a:rPr lang="en-US" altLang="zh-CN" sz="1600" dirty="0" err="1"/>
              <a:t>QDialog</a:t>
            </a:r>
            <a:r>
              <a:rPr lang="en-US" altLang="zh-CN" sz="1600" dirty="0"/>
              <a:t>(parent)</a:t>
            </a:r>
            <a:endParaRPr lang="zh-CN" altLang="zh-CN" sz="1600" dirty="0"/>
          </a:p>
          <a:p>
            <a:r>
              <a:rPr lang="en-US" altLang="zh-CN" sz="1600" dirty="0"/>
              <a:t>{</a:t>
            </a:r>
            <a:endParaRPr lang="zh-CN" altLang="zh-CN" sz="1600" dirty="0"/>
          </a:p>
          <a:p>
            <a:r>
              <a:rPr lang="en-US" altLang="zh-CN" sz="1600" dirty="0"/>
              <a:t>    </a:t>
            </a:r>
            <a:r>
              <a:rPr lang="en-US" altLang="zh-CN" sz="1600" dirty="0" err="1"/>
              <a:t>setWindowTitle</a:t>
            </a:r>
            <a:r>
              <a:rPr lang="en-US" altLang="zh-CN" sz="1600" dirty="0"/>
              <a:t>(</a:t>
            </a:r>
            <a:r>
              <a:rPr lang="en-US" altLang="zh-CN" sz="1600" dirty="0" err="1"/>
              <a:t>tr</a:t>
            </a:r>
            <a:r>
              <a:rPr lang="en-US" altLang="zh-CN" sz="1600" dirty="0"/>
              <a:t>("</a:t>
            </a:r>
            <a:r>
              <a:rPr lang="zh-CN" altLang="zh-CN" sz="1600" dirty="0"/>
              <a:t>多线程时间服务器</a:t>
            </a:r>
            <a:r>
              <a:rPr lang="en-US" altLang="zh-CN" sz="1600" dirty="0"/>
              <a:t>"));</a:t>
            </a:r>
            <a:endParaRPr lang="zh-CN" altLang="zh-CN" sz="1600" dirty="0"/>
          </a:p>
          <a:p>
            <a:r>
              <a:rPr lang="en-US" altLang="zh-CN" sz="1600" dirty="0"/>
              <a:t>    Label1 =new </a:t>
            </a:r>
            <a:r>
              <a:rPr lang="en-US" altLang="zh-CN" sz="1600" dirty="0" err="1"/>
              <a:t>QLabel</a:t>
            </a:r>
            <a:r>
              <a:rPr lang="en-US" altLang="zh-CN" sz="1600" dirty="0"/>
              <a:t>(</a:t>
            </a:r>
            <a:r>
              <a:rPr lang="en-US" altLang="zh-CN" sz="1600" dirty="0" err="1"/>
              <a:t>tr</a:t>
            </a:r>
            <a:r>
              <a:rPr lang="en-US" altLang="zh-CN" sz="1600" dirty="0"/>
              <a:t>("</a:t>
            </a:r>
            <a:r>
              <a:rPr lang="zh-CN" altLang="zh-CN" sz="1600" dirty="0"/>
              <a:t>服务器端口：</a:t>
            </a:r>
            <a:r>
              <a:rPr lang="en-US" altLang="zh-CN" sz="1600" dirty="0"/>
              <a:t>"));</a:t>
            </a:r>
            <a:endParaRPr lang="zh-CN" altLang="zh-CN" sz="1600" dirty="0"/>
          </a:p>
          <a:p>
            <a:r>
              <a:rPr lang="en-US" altLang="zh-CN" sz="1600" dirty="0"/>
              <a:t>    Label2 = new </a:t>
            </a:r>
            <a:r>
              <a:rPr lang="en-US" altLang="zh-CN" sz="1600" dirty="0" err="1"/>
              <a:t>QLabel</a:t>
            </a:r>
            <a:r>
              <a:rPr lang="en-US" altLang="zh-CN" sz="1600" dirty="0"/>
              <a:t>;</a:t>
            </a:r>
            <a:endParaRPr lang="zh-CN" altLang="zh-CN" sz="1600" dirty="0"/>
          </a:p>
          <a:p>
            <a:r>
              <a:rPr lang="en-US" altLang="zh-CN" sz="1600" dirty="0"/>
              <a:t>    </a:t>
            </a:r>
            <a:r>
              <a:rPr lang="en-US" altLang="zh-CN" sz="1600" dirty="0" err="1"/>
              <a:t>quitBtn</a:t>
            </a:r>
            <a:r>
              <a:rPr lang="en-US" altLang="zh-CN" sz="1600" dirty="0"/>
              <a:t> = new </a:t>
            </a:r>
            <a:r>
              <a:rPr lang="en-US" altLang="zh-CN" sz="1600" dirty="0" err="1"/>
              <a:t>QPushButton</a:t>
            </a:r>
            <a:r>
              <a:rPr lang="en-US" altLang="zh-CN" sz="1600" dirty="0"/>
              <a:t>(</a:t>
            </a:r>
            <a:r>
              <a:rPr lang="en-US" altLang="zh-CN" sz="1600" dirty="0" err="1"/>
              <a:t>tr</a:t>
            </a:r>
            <a:r>
              <a:rPr lang="en-US" altLang="zh-CN" sz="1600" dirty="0"/>
              <a:t>("</a:t>
            </a:r>
            <a:r>
              <a:rPr lang="zh-CN" altLang="zh-CN" sz="1600" dirty="0"/>
              <a:t>退出</a:t>
            </a:r>
            <a:r>
              <a:rPr lang="en-US" altLang="zh-CN" sz="1600" dirty="0"/>
              <a:t>"));</a:t>
            </a:r>
            <a:endParaRPr lang="zh-CN" altLang="zh-CN" sz="1600" dirty="0"/>
          </a:p>
          <a:p>
            <a:r>
              <a:rPr lang="en-US" altLang="zh-CN" sz="1600" dirty="0"/>
              <a:t>    </a:t>
            </a:r>
            <a:r>
              <a:rPr lang="en-US" altLang="zh-CN" sz="1600" dirty="0" err="1"/>
              <a:t>QHBoxLayout</a:t>
            </a:r>
            <a:r>
              <a:rPr lang="en-US" altLang="zh-CN" sz="1600" dirty="0"/>
              <a:t> *</a:t>
            </a:r>
            <a:r>
              <a:rPr lang="en-US" altLang="zh-CN" sz="1600" dirty="0" err="1"/>
              <a:t>BtnLayout</a:t>
            </a:r>
            <a:r>
              <a:rPr lang="en-US" altLang="zh-CN" sz="1600" dirty="0"/>
              <a:t> = new </a:t>
            </a:r>
            <a:r>
              <a:rPr lang="en-US" altLang="zh-CN" sz="1600" dirty="0" err="1"/>
              <a:t>QHBoxLayout</a:t>
            </a:r>
            <a:r>
              <a:rPr lang="en-US" altLang="zh-CN" sz="1600" dirty="0"/>
              <a:t>;</a:t>
            </a:r>
            <a:endParaRPr lang="zh-CN" altLang="zh-CN" sz="1600" dirty="0"/>
          </a:p>
          <a:p>
            <a:r>
              <a:rPr lang="en-US" altLang="zh-CN" sz="1600" dirty="0"/>
              <a:t>    </a:t>
            </a:r>
            <a:r>
              <a:rPr lang="en-US" altLang="zh-CN" sz="1600" dirty="0" err="1"/>
              <a:t>BtnLayout</a:t>
            </a:r>
            <a:r>
              <a:rPr lang="en-US" altLang="zh-CN" sz="1600" dirty="0"/>
              <a:t>-&gt;</a:t>
            </a:r>
            <a:r>
              <a:rPr lang="en-US" altLang="zh-CN" sz="1600" dirty="0" err="1"/>
              <a:t>addStretch</a:t>
            </a:r>
            <a:r>
              <a:rPr lang="en-US" altLang="zh-CN" sz="1600" dirty="0"/>
              <a:t>(1);</a:t>
            </a:r>
            <a:endParaRPr lang="zh-CN" altLang="zh-CN" sz="1600" dirty="0"/>
          </a:p>
          <a:p>
            <a:r>
              <a:rPr lang="en-US" altLang="zh-CN" sz="1600" dirty="0"/>
              <a:t>    </a:t>
            </a:r>
            <a:r>
              <a:rPr lang="en-US" altLang="zh-CN" sz="1600" dirty="0" err="1"/>
              <a:t>BtnLayout</a:t>
            </a:r>
            <a:r>
              <a:rPr lang="en-US" altLang="zh-CN" sz="1600" dirty="0"/>
              <a:t>-&gt;</a:t>
            </a:r>
            <a:r>
              <a:rPr lang="en-US" altLang="zh-CN" sz="1600" dirty="0" err="1"/>
              <a:t>addWidget</a:t>
            </a:r>
            <a:r>
              <a:rPr lang="en-US" altLang="zh-CN" sz="1600" dirty="0"/>
              <a:t>(</a:t>
            </a:r>
            <a:r>
              <a:rPr lang="en-US" altLang="zh-CN" sz="1600" dirty="0" err="1"/>
              <a:t>quitBtn</a:t>
            </a:r>
            <a:r>
              <a:rPr lang="en-US" altLang="zh-CN" sz="1600" dirty="0"/>
              <a:t>);</a:t>
            </a:r>
            <a:endParaRPr lang="zh-CN" altLang="zh-CN" sz="1600" dirty="0"/>
          </a:p>
          <a:p>
            <a:r>
              <a:rPr lang="en-US" altLang="zh-CN" sz="1600" dirty="0"/>
              <a:t>    </a:t>
            </a:r>
            <a:r>
              <a:rPr lang="en-US" altLang="zh-CN" sz="1600" dirty="0" err="1"/>
              <a:t>BtnLayout</a:t>
            </a:r>
            <a:r>
              <a:rPr lang="en-US" altLang="zh-CN" sz="1600" dirty="0"/>
              <a:t>-&gt;</a:t>
            </a:r>
            <a:r>
              <a:rPr lang="en-US" altLang="zh-CN" sz="1600" dirty="0" err="1"/>
              <a:t>addStretch</a:t>
            </a:r>
            <a:r>
              <a:rPr lang="en-US" altLang="zh-CN" sz="1600" dirty="0"/>
              <a:t>(1);</a:t>
            </a:r>
            <a:endParaRPr lang="zh-CN" altLang="zh-CN" sz="1600" dirty="0"/>
          </a:p>
          <a:p>
            <a:r>
              <a:rPr lang="en-US" altLang="zh-CN" sz="1600" dirty="0"/>
              <a:t>    </a:t>
            </a:r>
            <a:r>
              <a:rPr lang="en-US" altLang="zh-CN" sz="1600" dirty="0" err="1"/>
              <a:t>QVBoxLayout</a:t>
            </a:r>
            <a:r>
              <a:rPr lang="en-US" altLang="zh-CN" sz="1600" dirty="0"/>
              <a:t> *</a:t>
            </a:r>
            <a:r>
              <a:rPr lang="en-US" altLang="zh-CN" sz="1600" dirty="0" err="1"/>
              <a:t>mainLayout</a:t>
            </a:r>
            <a:r>
              <a:rPr lang="en-US" altLang="zh-CN" sz="1600" dirty="0"/>
              <a:t> = new </a:t>
            </a:r>
            <a:r>
              <a:rPr lang="en-US" altLang="zh-CN" sz="1600" dirty="0" err="1"/>
              <a:t>QVBoxLayout</a:t>
            </a:r>
            <a:r>
              <a:rPr lang="en-US" altLang="zh-CN" sz="1600" dirty="0"/>
              <a:t>(this);</a:t>
            </a:r>
            <a:endParaRPr lang="zh-CN" altLang="zh-CN" sz="1600" dirty="0"/>
          </a:p>
          <a:p>
            <a:r>
              <a:rPr lang="en-US" altLang="zh-CN" sz="1600" dirty="0"/>
              <a:t>    </a:t>
            </a:r>
            <a:r>
              <a:rPr lang="en-US" altLang="zh-CN" sz="1600" dirty="0" err="1"/>
              <a:t>mainLayout</a:t>
            </a:r>
            <a:r>
              <a:rPr lang="en-US" altLang="zh-CN" sz="1600" dirty="0"/>
              <a:t>-&gt;</a:t>
            </a:r>
            <a:r>
              <a:rPr lang="en-US" altLang="zh-CN" sz="1600" dirty="0" err="1"/>
              <a:t>addWidget</a:t>
            </a:r>
            <a:r>
              <a:rPr lang="en-US" altLang="zh-CN" sz="1600" dirty="0"/>
              <a:t>(Label1);</a:t>
            </a:r>
            <a:endParaRPr lang="zh-CN" altLang="zh-CN" sz="1600" dirty="0"/>
          </a:p>
          <a:p>
            <a:r>
              <a:rPr lang="en-US" altLang="zh-CN" sz="1600" dirty="0"/>
              <a:t>    </a:t>
            </a:r>
            <a:r>
              <a:rPr lang="en-US" altLang="zh-CN" sz="1600" dirty="0" err="1"/>
              <a:t>mainLayout</a:t>
            </a:r>
            <a:r>
              <a:rPr lang="en-US" altLang="zh-CN" sz="1600" dirty="0"/>
              <a:t>-&gt;</a:t>
            </a:r>
            <a:r>
              <a:rPr lang="en-US" altLang="zh-CN" sz="1600" dirty="0" err="1"/>
              <a:t>addWidget</a:t>
            </a:r>
            <a:r>
              <a:rPr lang="en-US" altLang="zh-CN" sz="1600" dirty="0"/>
              <a:t>(Label2);</a:t>
            </a:r>
            <a:endParaRPr lang="zh-CN" altLang="zh-CN" sz="1600" dirty="0"/>
          </a:p>
          <a:p>
            <a:r>
              <a:rPr lang="en-US" altLang="zh-CN" sz="1600" dirty="0"/>
              <a:t>    </a:t>
            </a:r>
            <a:r>
              <a:rPr lang="en-US" altLang="zh-CN" sz="1600" dirty="0" err="1"/>
              <a:t>mainLayout</a:t>
            </a:r>
            <a:r>
              <a:rPr lang="en-US" altLang="zh-CN" sz="1600" dirty="0"/>
              <a:t>-&gt;</a:t>
            </a:r>
            <a:r>
              <a:rPr lang="en-US" altLang="zh-CN" sz="1600" dirty="0" err="1"/>
              <a:t>addLayout</a:t>
            </a:r>
            <a:r>
              <a:rPr lang="en-US" altLang="zh-CN" sz="1600" dirty="0"/>
              <a:t>(</a:t>
            </a:r>
            <a:r>
              <a:rPr lang="en-US" altLang="zh-CN" sz="1600" dirty="0" err="1"/>
              <a:t>BtnLayout</a:t>
            </a:r>
            <a:r>
              <a:rPr lang="en-US" altLang="zh-CN" sz="1600" dirty="0"/>
              <a:t>);</a:t>
            </a:r>
            <a:endParaRPr lang="zh-CN" altLang="zh-CN" sz="1600" dirty="0"/>
          </a:p>
          <a:p>
            <a:r>
              <a:rPr lang="en-US" altLang="zh-CN" sz="1600" dirty="0"/>
              <a:t>    connect(</a:t>
            </a:r>
            <a:r>
              <a:rPr lang="en-US" altLang="zh-CN" sz="1600" dirty="0" err="1"/>
              <a:t>quitBtn,SIGNAL</a:t>
            </a:r>
            <a:r>
              <a:rPr lang="en-US" altLang="zh-CN" sz="1600" dirty="0"/>
              <a:t>(clicked()),</a:t>
            </a:r>
            <a:r>
              <a:rPr lang="en-US" altLang="zh-CN" sz="1600" dirty="0" err="1"/>
              <a:t>this,SLOT</a:t>
            </a:r>
            <a:r>
              <a:rPr lang="en-US" altLang="zh-CN" sz="1600" dirty="0"/>
              <a:t>(close()));</a:t>
            </a:r>
            <a:endParaRPr lang="zh-CN" altLang="zh-CN" sz="1600" dirty="0"/>
          </a:p>
          <a:p>
            <a:r>
              <a:rPr lang="en-US" altLang="zh-CN" sz="1600" dirty="0" smtClean="0"/>
              <a:t>}</a:t>
            </a:r>
          </a:p>
        </p:txBody>
      </p:sp>
    </p:spTree>
    <p:extLst>
      <p:ext uri="{BB962C8B-B14F-4D97-AF65-F5344CB8AC3E}">
        <p14:creationId xmlns:p14="http://schemas.microsoft.com/office/powerpoint/2010/main" val="1662835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262432" cy="461665"/>
          </a:xfrm>
          <a:prstGeom prst="rect">
            <a:avLst/>
          </a:prstGeom>
        </p:spPr>
        <p:txBody>
          <a:bodyPr wrap="none">
            <a:spAutoFit/>
          </a:bodyPr>
          <a:lstStyle/>
          <a:p>
            <a:r>
              <a:rPr lang="zh-CN" altLang="zh-CN" sz="2400" b="1" dirty="0"/>
              <a:t>“实例”服务器端编程</a:t>
            </a:r>
          </a:p>
        </p:txBody>
      </p:sp>
      <p:sp>
        <p:nvSpPr>
          <p:cNvPr id="3" name="矩形 2"/>
          <p:cNvSpPr/>
          <p:nvPr/>
        </p:nvSpPr>
        <p:spPr>
          <a:xfrm>
            <a:off x="1034535" y="958122"/>
            <a:ext cx="9023865" cy="369332"/>
          </a:xfrm>
          <a:prstGeom prst="rect">
            <a:avLst/>
          </a:prstGeom>
        </p:spPr>
        <p:txBody>
          <a:bodyPr wrap="square">
            <a:spAutoFit/>
          </a:bodyPr>
          <a:lstStyle/>
          <a:p>
            <a:r>
              <a:rPr lang="zh-CN" altLang="zh-CN" sz="1800" dirty="0"/>
              <a:t>（</a:t>
            </a:r>
            <a:r>
              <a:rPr lang="en-US" altLang="zh-CN" sz="1800" dirty="0"/>
              <a:t>3</a:t>
            </a:r>
            <a:r>
              <a:rPr lang="zh-CN" altLang="zh-CN" sz="1800" dirty="0"/>
              <a:t>）此时运行服务器端工程“</a:t>
            </a:r>
            <a:r>
              <a:rPr lang="en-US" altLang="zh-CN" sz="1800" dirty="0"/>
              <a:t>TimeServer.pro</a:t>
            </a:r>
            <a:r>
              <a:rPr lang="zh-CN" altLang="zh-CN" sz="1800" dirty="0"/>
              <a:t>”，界面显示如图</a:t>
            </a:r>
            <a:r>
              <a:rPr lang="en-US" altLang="zh-CN" sz="1800" dirty="0"/>
              <a:t>12.5</a:t>
            </a:r>
            <a:r>
              <a:rPr lang="zh-CN" altLang="zh-CN" sz="1800" dirty="0"/>
              <a:t>所示。</a:t>
            </a: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642" y="1499445"/>
            <a:ext cx="3308161" cy="186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5071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262432" cy="461665"/>
          </a:xfrm>
          <a:prstGeom prst="rect">
            <a:avLst/>
          </a:prstGeom>
        </p:spPr>
        <p:txBody>
          <a:bodyPr wrap="none">
            <a:spAutoFit/>
          </a:bodyPr>
          <a:lstStyle/>
          <a:p>
            <a:r>
              <a:rPr lang="zh-CN" altLang="zh-CN" sz="2400" b="1" dirty="0"/>
              <a:t>“实例”服务器端编程</a:t>
            </a:r>
          </a:p>
        </p:txBody>
      </p:sp>
      <p:sp>
        <p:nvSpPr>
          <p:cNvPr id="3" name="TextBox 2"/>
          <p:cNvSpPr txBox="1"/>
          <p:nvPr/>
        </p:nvSpPr>
        <p:spPr>
          <a:xfrm>
            <a:off x="866899" y="985652"/>
            <a:ext cx="10212779" cy="923330"/>
          </a:xfrm>
          <a:prstGeom prst="rect">
            <a:avLst/>
          </a:prstGeom>
          <a:noFill/>
        </p:spPr>
        <p:txBody>
          <a:bodyPr wrap="square" rtlCol="0">
            <a:spAutoFit/>
          </a:bodyPr>
          <a:lstStyle/>
          <a:p>
            <a:pPr indent="450850"/>
            <a:r>
              <a:rPr lang="zh-CN" altLang="zh-CN" sz="1800" dirty="0"/>
              <a:t>（</a:t>
            </a:r>
            <a:r>
              <a:rPr lang="en-US" altLang="zh-CN" sz="1800" dirty="0"/>
              <a:t>4</a:t>
            </a:r>
            <a:r>
              <a:rPr lang="zh-CN" altLang="zh-CN" sz="1800" dirty="0"/>
              <a:t>）在服务器端工程“</a:t>
            </a:r>
            <a:r>
              <a:rPr lang="en-US" altLang="zh-CN" sz="1800" dirty="0"/>
              <a:t>TimeServer.pro</a:t>
            </a:r>
            <a:r>
              <a:rPr lang="zh-CN" altLang="zh-CN" sz="1800" dirty="0"/>
              <a:t>”中，添加</a:t>
            </a:r>
            <a:r>
              <a:rPr lang="en-US" altLang="zh-CN" sz="1800" dirty="0"/>
              <a:t>C++ Class</a:t>
            </a:r>
            <a:r>
              <a:rPr lang="zh-CN" altLang="zh-CN" sz="1800" dirty="0"/>
              <a:t>文件“</a:t>
            </a:r>
            <a:r>
              <a:rPr lang="en-US" altLang="zh-CN" sz="1800" dirty="0" err="1"/>
              <a:t>timethread.h</a:t>
            </a:r>
            <a:r>
              <a:rPr lang="zh-CN" altLang="zh-CN" sz="1800" dirty="0"/>
              <a:t>”及“</a:t>
            </a:r>
            <a:r>
              <a:rPr lang="en-US" altLang="zh-CN" sz="1800" dirty="0"/>
              <a:t>timethread.cpp</a:t>
            </a:r>
            <a:r>
              <a:rPr lang="zh-CN" altLang="zh-CN" sz="1800" dirty="0"/>
              <a:t>”。在头文件“</a:t>
            </a:r>
            <a:r>
              <a:rPr lang="en-US" altLang="zh-CN" sz="1800" dirty="0" err="1"/>
              <a:t>timethread.h</a:t>
            </a:r>
            <a:r>
              <a:rPr lang="zh-CN" altLang="zh-CN" sz="1800" dirty="0"/>
              <a:t>”中，工作线程</a:t>
            </a:r>
            <a:r>
              <a:rPr lang="en-US" altLang="zh-CN" sz="1800" dirty="0" err="1"/>
              <a:t>TimeThread</a:t>
            </a:r>
            <a:r>
              <a:rPr lang="zh-CN" altLang="zh-CN" sz="1800" dirty="0"/>
              <a:t>类继承自</a:t>
            </a:r>
            <a:r>
              <a:rPr lang="en-US" altLang="zh-CN" sz="1800" dirty="0" err="1"/>
              <a:t>QThread</a:t>
            </a:r>
            <a:r>
              <a:rPr lang="zh-CN" altLang="zh-CN" sz="1800" dirty="0"/>
              <a:t>类，实现</a:t>
            </a:r>
            <a:r>
              <a:rPr lang="en-US" altLang="zh-CN" sz="1800" dirty="0"/>
              <a:t>TCP</a:t>
            </a:r>
            <a:r>
              <a:rPr lang="zh-CN" altLang="zh-CN" sz="1800" dirty="0"/>
              <a:t>套接字，其具体代码如下</a:t>
            </a:r>
            <a:r>
              <a:rPr lang="zh-CN" altLang="zh-CN" sz="1800" dirty="0" smtClean="0"/>
              <a:t>：</a:t>
            </a:r>
            <a:endParaRPr lang="zh-CN" altLang="zh-CN" sz="1800" dirty="0"/>
          </a:p>
        </p:txBody>
      </p:sp>
      <p:sp>
        <p:nvSpPr>
          <p:cNvPr id="4" name="TextBox 3"/>
          <p:cNvSpPr txBox="1"/>
          <p:nvPr/>
        </p:nvSpPr>
        <p:spPr>
          <a:xfrm>
            <a:off x="1484416" y="1908982"/>
            <a:ext cx="8882742" cy="3863816"/>
          </a:xfrm>
          <a:prstGeom prst="roundRect">
            <a:avLst>
              <a:gd name="adj" fmla="val 5519"/>
            </a:avLst>
          </a:prstGeom>
          <a:solidFill>
            <a:srgbClr val="DDDDDD"/>
          </a:solidFill>
        </p:spPr>
        <p:txBody>
          <a:bodyPr wrap="square" rtlCol="0">
            <a:spAutoFit/>
          </a:bodyPr>
          <a:lstStyle/>
          <a:p>
            <a:r>
              <a:rPr lang="en-US" altLang="zh-CN" dirty="0"/>
              <a:t>#include &lt;</a:t>
            </a:r>
            <a:r>
              <a:rPr lang="en-US" altLang="zh-CN" dirty="0" err="1"/>
              <a:t>QThread</a:t>
            </a:r>
            <a:r>
              <a:rPr lang="en-US" altLang="zh-CN" dirty="0"/>
              <a:t>&gt;</a:t>
            </a:r>
            <a:endParaRPr lang="zh-CN" altLang="zh-CN" dirty="0"/>
          </a:p>
          <a:p>
            <a:r>
              <a:rPr lang="en-US" altLang="zh-CN" dirty="0"/>
              <a:t>#include &lt;</a:t>
            </a:r>
            <a:r>
              <a:rPr lang="en-US" altLang="zh-CN" dirty="0" err="1"/>
              <a:t>QtNetwork</a:t>
            </a:r>
            <a:r>
              <a:rPr lang="en-US" altLang="zh-CN" dirty="0"/>
              <a:t>&gt;</a:t>
            </a:r>
            <a:endParaRPr lang="zh-CN" altLang="zh-CN" dirty="0"/>
          </a:p>
          <a:p>
            <a:r>
              <a:rPr lang="en-US" altLang="zh-CN" dirty="0"/>
              <a:t>#include &lt;</a:t>
            </a:r>
            <a:r>
              <a:rPr lang="en-US" altLang="zh-CN" dirty="0" err="1"/>
              <a:t>QTcpSocket</a:t>
            </a:r>
            <a:r>
              <a:rPr lang="en-US" altLang="zh-CN" dirty="0"/>
              <a:t>&gt;</a:t>
            </a:r>
            <a:endParaRPr lang="zh-CN" altLang="zh-CN" dirty="0"/>
          </a:p>
          <a:p>
            <a:r>
              <a:rPr lang="en-US" altLang="zh-CN" dirty="0"/>
              <a:t>class </a:t>
            </a:r>
            <a:r>
              <a:rPr lang="en-US" altLang="zh-CN" dirty="0" err="1"/>
              <a:t>TimeThread</a:t>
            </a:r>
            <a:r>
              <a:rPr lang="en-US" altLang="zh-CN" dirty="0"/>
              <a:t> : public </a:t>
            </a:r>
            <a:r>
              <a:rPr lang="en-US" altLang="zh-CN" dirty="0" err="1"/>
              <a:t>QThread</a:t>
            </a:r>
            <a:endParaRPr lang="zh-CN" altLang="zh-CN" dirty="0"/>
          </a:p>
          <a:p>
            <a:r>
              <a:rPr lang="en-US" altLang="zh-CN" dirty="0"/>
              <a:t>{</a:t>
            </a:r>
            <a:endParaRPr lang="zh-CN" altLang="zh-CN" dirty="0"/>
          </a:p>
          <a:p>
            <a:r>
              <a:rPr lang="en-US" altLang="zh-CN" dirty="0"/>
              <a:t>    Q_OBJECT</a:t>
            </a:r>
            <a:endParaRPr lang="zh-CN" altLang="zh-CN" dirty="0"/>
          </a:p>
          <a:p>
            <a:r>
              <a:rPr lang="en-US" altLang="zh-CN" dirty="0"/>
              <a:t>public:</a:t>
            </a:r>
            <a:endParaRPr lang="zh-CN" altLang="zh-CN" dirty="0"/>
          </a:p>
          <a:p>
            <a:r>
              <a:rPr lang="en-US" altLang="zh-CN" dirty="0"/>
              <a:t>    </a:t>
            </a:r>
            <a:r>
              <a:rPr lang="en-US" altLang="zh-CN" dirty="0" err="1"/>
              <a:t>TimeThread</a:t>
            </a:r>
            <a:r>
              <a:rPr lang="en-US" altLang="zh-CN" dirty="0"/>
              <a:t>(</a:t>
            </a:r>
            <a:r>
              <a:rPr lang="en-US" altLang="zh-CN" dirty="0" err="1"/>
              <a:t>qintptr</a:t>
            </a:r>
            <a:r>
              <a:rPr lang="en-US" altLang="zh-CN" dirty="0"/>
              <a:t> </a:t>
            </a:r>
            <a:r>
              <a:rPr lang="en-US" altLang="zh-CN" dirty="0" err="1"/>
              <a:t>socketDescriptor,QObject</a:t>
            </a:r>
            <a:r>
              <a:rPr lang="en-US" altLang="zh-CN" dirty="0"/>
              <a:t> *parent=0);</a:t>
            </a:r>
            <a:endParaRPr lang="zh-CN" altLang="zh-CN" dirty="0"/>
          </a:p>
          <a:p>
            <a:r>
              <a:rPr lang="en-US" altLang="zh-CN" dirty="0"/>
              <a:t>    void run();						</a:t>
            </a:r>
            <a:r>
              <a:rPr lang="en-US" altLang="zh-CN" dirty="0" smtClean="0"/>
              <a:t>//</a:t>
            </a:r>
            <a:r>
              <a:rPr lang="zh-CN" altLang="zh-CN" dirty="0"/>
              <a:t>重写此虚函数</a:t>
            </a:r>
          </a:p>
          <a:p>
            <a:r>
              <a:rPr lang="en-US" altLang="zh-CN" dirty="0"/>
              <a:t>signals:</a:t>
            </a:r>
            <a:endParaRPr lang="zh-CN" altLang="zh-CN" dirty="0"/>
          </a:p>
          <a:p>
            <a:r>
              <a:rPr lang="en-US" altLang="zh-CN" dirty="0"/>
              <a:t>    void error(</a:t>
            </a:r>
            <a:r>
              <a:rPr lang="en-US" altLang="zh-CN" dirty="0" err="1"/>
              <a:t>QTcpSocket</a:t>
            </a:r>
            <a:r>
              <a:rPr lang="en-US" altLang="zh-CN" dirty="0"/>
              <a:t>::</a:t>
            </a:r>
            <a:r>
              <a:rPr lang="en-US" altLang="zh-CN" dirty="0" err="1"/>
              <a:t>SocketError</a:t>
            </a:r>
            <a:r>
              <a:rPr lang="en-US" altLang="zh-CN" dirty="0"/>
              <a:t> </a:t>
            </a:r>
            <a:r>
              <a:rPr lang="en-US" altLang="zh-CN" dirty="0" err="1"/>
              <a:t>socketError</a:t>
            </a:r>
            <a:r>
              <a:rPr lang="en-US" altLang="zh-CN" dirty="0"/>
              <a:t>);	</a:t>
            </a:r>
            <a:r>
              <a:rPr lang="en-US" altLang="zh-CN" dirty="0" smtClean="0"/>
              <a:t>	//</a:t>
            </a:r>
            <a:r>
              <a:rPr lang="zh-CN" altLang="zh-CN" dirty="0"/>
              <a:t>出错信号</a:t>
            </a:r>
          </a:p>
          <a:p>
            <a:r>
              <a:rPr lang="en-US" altLang="zh-CN" dirty="0"/>
              <a:t>private:</a:t>
            </a:r>
            <a:endParaRPr lang="zh-CN" altLang="zh-CN" dirty="0"/>
          </a:p>
          <a:p>
            <a:r>
              <a:rPr lang="en-US" altLang="zh-CN" dirty="0"/>
              <a:t>    </a:t>
            </a:r>
            <a:r>
              <a:rPr lang="en-US" altLang="zh-CN" dirty="0" err="1"/>
              <a:t>qintptr</a:t>
            </a:r>
            <a:r>
              <a:rPr lang="en-US" altLang="zh-CN" dirty="0"/>
              <a:t> </a:t>
            </a:r>
            <a:r>
              <a:rPr lang="en-US" altLang="zh-CN" dirty="0" err="1"/>
              <a:t>socketDescriptor</a:t>
            </a:r>
            <a:r>
              <a:rPr lang="en-US" altLang="zh-CN" dirty="0"/>
              <a:t>;					</a:t>
            </a:r>
            <a:r>
              <a:rPr lang="en-US" altLang="zh-CN" dirty="0" smtClean="0"/>
              <a:t>//</a:t>
            </a:r>
            <a:r>
              <a:rPr lang="zh-CN" altLang="zh-CN" dirty="0"/>
              <a:t>套接字描述符</a:t>
            </a:r>
          </a:p>
          <a:p>
            <a:r>
              <a:rPr lang="en-US" altLang="zh-CN" dirty="0" smtClean="0"/>
              <a:t>};</a:t>
            </a:r>
          </a:p>
        </p:txBody>
      </p:sp>
    </p:spTree>
    <p:extLst>
      <p:ext uri="{BB962C8B-B14F-4D97-AF65-F5344CB8AC3E}">
        <p14:creationId xmlns:p14="http://schemas.microsoft.com/office/powerpoint/2010/main" val="1780680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262432" cy="461665"/>
          </a:xfrm>
          <a:prstGeom prst="rect">
            <a:avLst/>
          </a:prstGeom>
        </p:spPr>
        <p:txBody>
          <a:bodyPr wrap="none">
            <a:spAutoFit/>
          </a:bodyPr>
          <a:lstStyle/>
          <a:p>
            <a:r>
              <a:rPr lang="zh-CN" altLang="zh-CN" sz="2400" b="1" dirty="0"/>
              <a:t>“实例”服务器端编程</a:t>
            </a:r>
          </a:p>
        </p:txBody>
      </p:sp>
      <p:sp>
        <p:nvSpPr>
          <p:cNvPr id="3" name="TextBox 2"/>
          <p:cNvSpPr txBox="1"/>
          <p:nvPr/>
        </p:nvSpPr>
        <p:spPr>
          <a:xfrm>
            <a:off x="819397" y="985652"/>
            <a:ext cx="10260281" cy="646331"/>
          </a:xfrm>
          <a:prstGeom prst="rect">
            <a:avLst/>
          </a:prstGeom>
          <a:noFill/>
        </p:spPr>
        <p:txBody>
          <a:bodyPr wrap="square" rtlCol="0">
            <a:spAutoFit/>
          </a:bodyPr>
          <a:lstStyle/>
          <a:p>
            <a:pPr indent="450850"/>
            <a:r>
              <a:rPr lang="zh-CN" altLang="zh-CN" sz="1800" dirty="0"/>
              <a:t>（</a:t>
            </a:r>
            <a:r>
              <a:rPr lang="en-US" altLang="zh-CN" sz="1800" dirty="0"/>
              <a:t>5</a:t>
            </a:r>
            <a:r>
              <a:rPr lang="zh-CN" altLang="zh-CN" sz="1800" dirty="0"/>
              <a:t>）在源文件“</a:t>
            </a:r>
            <a:r>
              <a:rPr lang="en-US" altLang="zh-CN" sz="1800" dirty="0"/>
              <a:t>timethread.cpp</a:t>
            </a:r>
            <a:r>
              <a:rPr lang="zh-CN" altLang="zh-CN" sz="1800" dirty="0"/>
              <a:t>”中，</a:t>
            </a:r>
            <a:r>
              <a:rPr lang="en-US" altLang="zh-CN" sz="1800" dirty="0" err="1"/>
              <a:t>TimeThread</a:t>
            </a:r>
            <a:r>
              <a:rPr lang="zh-CN" altLang="zh-CN" sz="1800" dirty="0"/>
              <a:t>类的构造函数只是初始化了套接字描述符，其具体代码如下</a:t>
            </a:r>
            <a:r>
              <a:rPr lang="zh-CN" altLang="zh-CN" sz="1800" dirty="0" smtClean="0"/>
              <a:t>：</a:t>
            </a:r>
            <a:endParaRPr lang="zh-CN" altLang="zh-CN" sz="1800" dirty="0"/>
          </a:p>
        </p:txBody>
      </p:sp>
      <p:sp>
        <p:nvSpPr>
          <p:cNvPr id="4" name="TextBox 3"/>
          <p:cNvSpPr txBox="1"/>
          <p:nvPr/>
        </p:nvSpPr>
        <p:spPr>
          <a:xfrm>
            <a:off x="1425039" y="1728915"/>
            <a:ext cx="9001496" cy="2417683"/>
          </a:xfrm>
          <a:prstGeom prst="roundRect">
            <a:avLst>
              <a:gd name="adj" fmla="val 7826"/>
            </a:avLst>
          </a:prstGeom>
          <a:solidFill>
            <a:srgbClr val="DDDDDD"/>
          </a:solidFill>
        </p:spPr>
        <p:txBody>
          <a:bodyPr wrap="square" rtlCol="0">
            <a:spAutoFit/>
          </a:bodyPr>
          <a:lstStyle/>
          <a:p>
            <a:r>
              <a:rPr lang="en-US" altLang="zh-CN" dirty="0"/>
              <a:t>#include "</a:t>
            </a:r>
            <a:r>
              <a:rPr lang="en-US" altLang="zh-CN" dirty="0" err="1"/>
              <a:t>timethread.h</a:t>
            </a:r>
            <a:r>
              <a:rPr lang="en-US" altLang="zh-CN" dirty="0"/>
              <a:t>"</a:t>
            </a:r>
            <a:endParaRPr lang="zh-CN" altLang="zh-CN" dirty="0"/>
          </a:p>
          <a:p>
            <a:r>
              <a:rPr lang="en-US" altLang="zh-CN" dirty="0"/>
              <a:t>#include &lt;</a:t>
            </a:r>
            <a:r>
              <a:rPr lang="en-US" altLang="zh-CN" dirty="0" err="1"/>
              <a:t>QDateTime</a:t>
            </a:r>
            <a:r>
              <a:rPr lang="en-US" altLang="zh-CN" dirty="0"/>
              <a:t>&gt;</a:t>
            </a:r>
            <a:endParaRPr lang="zh-CN" altLang="zh-CN" dirty="0"/>
          </a:p>
          <a:p>
            <a:r>
              <a:rPr lang="en-US" altLang="zh-CN" dirty="0"/>
              <a:t>#include &lt;</a:t>
            </a:r>
            <a:r>
              <a:rPr lang="en-US" altLang="zh-CN" dirty="0" err="1"/>
              <a:t>QByteArray</a:t>
            </a:r>
            <a:r>
              <a:rPr lang="en-US" altLang="zh-CN" dirty="0"/>
              <a:t>&gt;</a:t>
            </a:r>
            <a:endParaRPr lang="zh-CN" altLang="zh-CN" dirty="0"/>
          </a:p>
          <a:p>
            <a:r>
              <a:rPr lang="en-US" altLang="zh-CN" dirty="0"/>
              <a:t>#include &lt;</a:t>
            </a:r>
            <a:r>
              <a:rPr lang="en-US" altLang="zh-CN" dirty="0" err="1"/>
              <a:t>QDataStream</a:t>
            </a:r>
            <a:r>
              <a:rPr lang="en-US" altLang="zh-CN" dirty="0"/>
              <a:t>&gt;</a:t>
            </a:r>
            <a:endParaRPr lang="zh-CN" altLang="zh-CN" dirty="0"/>
          </a:p>
          <a:p>
            <a:r>
              <a:rPr lang="en-US" altLang="zh-CN" dirty="0" err="1"/>
              <a:t>TimeThread</a:t>
            </a:r>
            <a:r>
              <a:rPr lang="en-US" altLang="zh-CN" dirty="0"/>
              <a:t>::</a:t>
            </a:r>
            <a:r>
              <a:rPr lang="en-US" altLang="zh-CN" dirty="0" err="1"/>
              <a:t>TimeThread</a:t>
            </a:r>
            <a:r>
              <a:rPr lang="en-US" altLang="zh-CN" dirty="0"/>
              <a:t>(</a:t>
            </a:r>
            <a:r>
              <a:rPr lang="en-US" altLang="zh-CN" dirty="0" err="1"/>
              <a:t>qintptr</a:t>
            </a:r>
            <a:r>
              <a:rPr lang="en-US" altLang="zh-CN" dirty="0"/>
              <a:t> </a:t>
            </a:r>
            <a:r>
              <a:rPr lang="en-US" altLang="zh-CN" dirty="0" err="1"/>
              <a:t>socketDescriptor,QObject</a:t>
            </a:r>
            <a:r>
              <a:rPr lang="en-US" altLang="zh-CN" dirty="0"/>
              <a:t> *parent)</a:t>
            </a:r>
            <a:endParaRPr lang="zh-CN" altLang="zh-CN" dirty="0"/>
          </a:p>
          <a:p>
            <a:r>
              <a:rPr lang="en-US" altLang="zh-CN" dirty="0"/>
              <a:t>    :</a:t>
            </a:r>
            <a:r>
              <a:rPr lang="en-US" altLang="zh-CN" dirty="0" err="1"/>
              <a:t>QThread</a:t>
            </a:r>
            <a:r>
              <a:rPr lang="en-US" altLang="zh-CN" dirty="0"/>
              <a:t>(parent),</a:t>
            </a:r>
            <a:r>
              <a:rPr lang="en-US" altLang="zh-CN" dirty="0" err="1"/>
              <a:t>socketDescriptor</a:t>
            </a:r>
            <a:r>
              <a:rPr lang="en-US" altLang="zh-CN" dirty="0"/>
              <a:t>(</a:t>
            </a:r>
            <a:r>
              <a:rPr lang="en-US" altLang="zh-CN" dirty="0" err="1"/>
              <a:t>socketDescriptor</a:t>
            </a:r>
            <a:r>
              <a:rPr lang="en-US" altLang="zh-CN" dirty="0"/>
              <a:t>)</a:t>
            </a:r>
            <a:endParaRPr lang="zh-CN" altLang="zh-CN" dirty="0"/>
          </a:p>
          <a:p>
            <a:r>
              <a:rPr lang="en-US" altLang="zh-CN" dirty="0"/>
              <a:t>{</a:t>
            </a:r>
            <a:endParaRPr lang="zh-CN" altLang="zh-CN" dirty="0"/>
          </a:p>
          <a:p>
            <a:r>
              <a:rPr lang="en-US" altLang="zh-CN" dirty="0" smtClean="0"/>
              <a:t>}</a:t>
            </a:r>
            <a:endParaRPr lang="zh-CN" altLang="zh-CN" dirty="0"/>
          </a:p>
        </p:txBody>
      </p:sp>
    </p:spTree>
    <p:extLst>
      <p:ext uri="{BB962C8B-B14F-4D97-AF65-F5344CB8AC3E}">
        <p14:creationId xmlns:p14="http://schemas.microsoft.com/office/powerpoint/2010/main" val="1810193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262432" cy="461665"/>
          </a:xfrm>
          <a:prstGeom prst="rect">
            <a:avLst/>
          </a:prstGeom>
        </p:spPr>
        <p:txBody>
          <a:bodyPr wrap="none">
            <a:spAutoFit/>
          </a:bodyPr>
          <a:lstStyle/>
          <a:p>
            <a:r>
              <a:rPr lang="zh-CN" altLang="zh-CN" sz="2400" b="1" dirty="0"/>
              <a:t>“实例”服务器端编程</a:t>
            </a:r>
          </a:p>
        </p:txBody>
      </p:sp>
      <p:sp>
        <p:nvSpPr>
          <p:cNvPr id="3" name="TextBox 2"/>
          <p:cNvSpPr txBox="1"/>
          <p:nvPr/>
        </p:nvSpPr>
        <p:spPr>
          <a:xfrm>
            <a:off x="771896" y="997527"/>
            <a:ext cx="10248405" cy="646331"/>
          </a:xfrm>
          <a:prstGeom prst="rect">
            <a:avLst/>
          </a:prstGeom>
          <a:noFill/>
        </p:spPr>
        <p:txBody>
          <a:bodyPr wrap="square" rtlCol="0">
            <a:spAutoFit/>
          </a:bodyPr>
          <a:lstStyle/>
          <a:p>
            <a:pPr indent="450850"/>
            <a:r>
              <a:rPr lang="en-US" altLang="zh-CN" sz="1800" dirty="0" err="1"/>
              <a:t>TimeThread</a:t>
            </a:r>
            <a:r>
              <a:rPr lang="en-US" altLang="zh-CN" sz="1800" dirty="0"/>
              <a:t>::run()</a:t>
            </a:r>
            <a:r>
              <a:rPr lang="zh-CN" altLang="zh-CN" sz="1800" dirty="0"/>
              <a:t>函数是工作线程（</a:t>
            </a:r>
            <a:r>
              <a:rPr lang="en-US" altLang="zh-CN" sz="1800" dirty="0" err="1"/>
              <a:t>TimeThread</a:t>
            </a:r>
            <a:r>
              <a:rPr lang="zh-CN" altLang="zh-CN" sz="1800" dirty="0"/>
              <a:t>）的实质所在，当在</a:t>
            </a:r>
            <a:r>
              <a:rPr lang="en-US" altLang="zh-CN" sz="1800" dirty="0" err="1"/>
              <a:t>TimeServer</a:t>
            </a:r>
            <a:r>
              <a:rPr lang="en-US" altLang="zh-CN" sz="1800" dirty="0"/>
              <a:t>::incoming</a:t>
            </a:r>
            <a:r>
              <a:rPr lang="zh-CN" altLang="zh-CN" sz="1800" dirty="0"/>
              <a:t>　</a:t>
            </a:r>
            <a:r>
              <a:rPr lang="en-US" altLang="zh-CN" sz="1800" dirty="0"/>
              <a:t>Connection()</a:t>
            </a:r>
            <a:r>
              <a:rPr lang="zh-CN" altLang="zh-CN" sz="1800" dirty="0"/>
              <a:t>函数中调用了</a:t>
            </a:r>
            <a:r>
              <a:rPr lang="en-US" altLang="zh-CN" sz="1800" dirty="0"/>
              <a:t>thread-&gt;start()</a:t>
            </a:r>
            <a:r>
              <a:rPr lang="zh-CN" altLang="zh-CN" sz="1800" dirty="0"/>
              <a:t>函数后，此虚函数开始执行，其具体代码如下</a:t>
            </a:r>
            <a:r>
              <a:rPr lang="zh-CN" altLang="zh-CN" sz="1800" dirty="0" smtClean="0"/>
              <a:t>：</a:t>
            </a:r>
            <a:endParaRPr lang="zh-CN" altLang="zh-CN" sz="1800" dirty="0"/>
          </a:p>
        </p:txBody>
      </p:sp>
      <p:sp>
        <p:nvSpPr>
          <p:cNvPr id="4" name="TextBox 3"/>
          <p:cNvSpPr txBox="1"/>
          <p:nvPr/>
        </p:nvSpPr>
        <p:spPr>
          <a:xfrm>
            <a:off x="1389413" y="1710049"/>
            <a:ext cx="9144000" cy="4671417"/>
          </a:xfrm>
          <a:prstGeom prst="roundRect">
            <a:avLst>
              <a:gd name="adj" fmla="val 5791"/>
            </a:avLst>
          </a:prstGeom>
          <a:solidFill>
            <a:srgbClr val="DDDDDD"/>
          </a:solidFill>
        </p:spPr>
        <p:txBody>
          <a:bodyPr wrap="square" rtlCol="0">
            <a:spAutoFit/>
          </a:bodyPr>
          <a:lstStyle/>
          <a:p>
            <a:r>
              <a:rPr lang="en-US" altLang="zh-CN" dirty="0"/>
              <a:t>void </a:t>
            </a:r>
            <a:r>
              <a:rPr lang="en-US" altLang="zh-CN" dirty="0" err="1"/>
              <a:t>TimeThread</a:t>
            </a:r>
            <a:r>
              <a:rPr lang="en-US" altLang="zh-CN" dirty="0"/>
              <a:t>::run()</a:t>
            </a:r>
            <a:endParaRPr lang="zh-CN" altLang="zh-CN" dirty="0"/>
          </a:p>
          <a:p>
            <a:r>
              <a:rPr lang="en-US" altLang="zh-CN" dirty="0"/>
              <a:t>{</a:t>
            </a:r>
            <a:endParaRPr lang="zh-CN" altLang="zh-CN" dirty="0"/>
          </a:p>
          <a:p>
            <a:r>
              <a:rPr lang="en-US" altLang="zh-CN" dirty="0"/>
              <a:t>    </a:t>
            </a:r>
            <a:r>
              <a:rPr lang="en-US" altLang="zh-CN" dirty="0" err="1"/>
              <a:t>QTcpSocket</a:t>
            </a:r>
            <a:r>
              <a:rPr lang="en-US" altLang="zh-CN" dirty="0"/>
              <a:t> </a:t>
            </a:r>
            <a:r>
              <a:rPr lang="en-US" altLang="zh-CN" dirty="0" err="1"/>
              <a:t>tcpSocket</a:t>
            </a:r>
            <a:r>
              <a:rPr lang="en-US" altLang="zh-CN" dirty="0"/>
              <a:t>;				</a:t>
            </a:r>
            <a:r>
              <a:rPr lang="en-US" altLang="zh-CN" dirty="0" smtClean="0"/>
              <a:t> </a:t>
            </a:r>
            <a:r>
              <a:rPr lang="en-US" altLang="zh-CN" dirty="0"/>
              <a:t>//</a:t>
            </a:r>
            <a:r>
              <a:rPr lang="zh-CN" altLang="zh-CN" dirty="0"/>
              <a:t>创建一个</a:t>
            </a:r>
            <a:r>
              <a:rPr lang="en-US" altLang="zh-CN" dirty="0" err="1"/>
              <a:t>QTcpSocket</a:t>
            </a:r>
            <a:r>
              <a:rPr lang="zh-CN" altLang="zh-CN" dirty="0"/>
              <a:t>类</a:t>
            </a:r>
          </a:p>
          <a:p>
            <a:r>
              <a:rPr lang="en-US" altLang="zh-CN" dirty="0"/>
              <a:t>    if(!</a:t>
            </a:r>
            <a:r>
              <a:rPr lang="en-US" altLang="zh-CN" dirty="0" err="1"/>
              <a:t>tcpSocket.setSocketDescriptor</a:t>
            </a:r>
            <a:r>
              <a:rPr lang="en-US" altLang="zh-CN" dirty="0"/>
              <a:t>(</a:t>
            </a:r>
            <a:r>
              <a:rPr lang="en-US" altLang="zh-CN" dirty="0" err="1"/>
              <a:t>socketDescriptor</a:t>
            </a:r>
            <a:r>
              <a:rPr lang="en-US" altLang="zh-CN" dirty="0" smtClean="0"/>
              <a:t>))	//(</a:t>
            </a:r>
            <a:r>
              <a:rPr lang="en-US" altLang="zh-CN" dirty="0"/>
              <a:t>a)</a:t>
            </a:r>
            <a:endParaRPr lang="zh-CN" altLang="zh-CN" dirty="0"/>
          </a:p>
          <a:p>
            <a:r>
              <a:rPr lang="en-US" altLang="zh-CN" dirty="0"/>
              <a:t>    {</a:t>
            </a:r>
            <a:endParaRPr lang="zh-CN" altLang="zh-CN" dirty="0"/>
          </a:p>
          <a:p>
            <a:r>
              <a:rPr lang="en-US" altLang="zh-CN" dirty="0"/>
              <a:t>        emit error(</a:t>
            </a:r>
            <a:r>
              <a:rPr lang="en-US" altLang="zh-CN" dirty="0" err="1"/>
              <a:t>tcpSocket.error</a:t>
            </a:r>
            <a:r>
              <a:rPr lang="en-US" altLang="zh-CN" dirty="0"/>
              <a:t>());			</a:t>
            </a:r>
            <a:r>
              <a:rPr lang="en-US" altLang="zh-CN" dirty="0" smtClean="0"/>
              <a:t> </a:t>
            </a:r>
            <a:r>
              <a:rPr lang="en-US" altLang="zh-CN" dirty="0"/>
              <a:t>//(b)</a:t>
            </a:r>
            <a:endParaRPr lang="zh-CN" altLang="zh-CN" dirty="0"/>
          </a:p>
          <a:p>
            <a:r>
              <a:rPr lang="en-US" altLang="zh-CN" dirty="0"/>
              <a:t>        return;</a:t>
            </a:r>
            <a:endParaRPr lang="zh-CN" altLang="zh-CN" dirty="0"/>
          </a:p>
          <a:p>
            <a:r>
              <a:rPr lang="en-US" altLang="zh-CN" dirty="0"/>
              <a:t>    }</a:t>
            </a:r>
            <a:endParaRPr lang="zh-CN" altLang="zh-CN" dirty="0"/>
          </a:p>
          <a:p>
            <a:r>
              <a:rPr lang="en-US" altLang="zh-CN" dirty="0"/>
              <a:t>    </a:t>
            </a:r>
            <a:r>
              <a:rPr lang="en-US" altLang="zh-CN" dirty="0" err="1"/>
              <a:t>QByteArray</a:t>
            </a:r>
            <a:r>
              <a:rPr lang="en-US" altLang="zh-CN" dirty="0"/>
              <a:t> block;</a:t>
            </a:r>
            <a:endParaRPr lang="zh-CN" altLang="zh-CN" dirty="0"/>
          </a:p>
          <a:p>
            <a:r>
              <a:rPr lang="en-US" altLang="zh-CN" dirty="0"/>
              <a:t>    </a:t>
            </a:r>
            <a:r>
              <a:rPr lang="en-US" altLang="zh-CN" dirty="0" err="1"/>
              <a:t>QDataStream</a:t>
            </a:r>
            <a:r>
              <a:rPr lang="en-US" altLang="zh-CN" dirty="0"/>
              <a:t> out(&amp;</a:t>
            </a:r>
            <a:r>
              <a:rPr lang="en-US" altLang="zh-CN" dirty="0" err="1"/>
              <a:t>block,QIODevice</a:t>
            </a:r>
            <a:r>
              <a:rPr lang="en-US" altLang="zh-CN" dirty="0"/>
              <a:t>::</a:t>
            </a:r>
            <a:r>
              <a:rPr lang="en-US" altLang="zh-CN" dirty="0" err="1"/>
              <a:t>WriteOnly</a:t>
            </a:r>
            <a:r>
              <a:rPr lang="en-US" altLang="zh-CN" dirty="0"/>
              <a:t>);</a:t>
            </a:r>
            <a:endParaRPr lang="zh-CN" altLang="zh-CN" dirty="0"/>
          </a:p>
          <a:p>
            <a:r>
              <a:rPr lang="en-US" altLang="zh-CN" dirty="0"/>
              <a:t>    </a:t>
            </a:r>
            <a:r>
              <a:rPr lang="en-US" altLang="zh-CN" dirty="0" err="1"/>
              <a:t>out.setVersion</a:t>
            </a:r>
            <a:r>
              <a:rPr lang="en-US" altLang="zh-CN" dirty="0"/>
              <a:t>(</a:t>
            </a:r>
            <a:r>
              <a:rPr lang="en-US" altLang="zh-CN" dirty="0" err="1"/>
              <a:t>QDataStream</a:t>
            </a:r>
            <a:r>
              <a:rPr lang="en-US" altLang="zh-CN" dirty="0"/>
              <a:t>::Qt_5_11);</a:t>
            </a:r>
            <a:endParaRPr lang="zh-CN" altLang="zh-CN" dirty="0"/>
          </a:p>
          <a:p>
            <a:r>
              <a:rPr lang="en-US" altLang="zh-CN" dirty="0"/>
              <a:t>    </a:t>
            </a:r>
            <a:r>
              <a:rPr lang="en-US" altLang="zh-CN" dirty="0" err="1"/>
              <a:t>uint</a:t>
            </a:r>
            <a:r>
              <a:rPr lang="en-US" altLang="zh-CN" dirty="0"/>
              <a:t> time2u = </a:t>
            </a:r>
            <a:r>
              <a:rPr lang="en-US" altLang="zh-CN" dirty="0" err="1"/>
              <a:t>QDateTime</a:t>
            </a:r>
            <a:r>
              <a:rPr lang="en-US" altLang="zh-CN" dirty="0"/>
              <a:t>::</a:t>
            </a:r>
            <a:r>
              <a:rPr lang="en-US" altLang="zh-CN" dirty="0" err="1"/>
              <a:t>currentDateTime</a:t>
            </a:r>
            <a:r>
              <a:rPr lang="en-US" altLang="zh-CN" dirty="0"/>
              <a:t>().</a:t>
            </a:r>
            <a:r>
              <a:rPr lang="en-US" altLang="zh-CN" dirty="0" err="1"/>
              <a:t>toTime_t</a:t>
            </a:r>
            <a:r>
              <a:rPr lang="en-US" altLang="zh-CN" dirty="0"/>
              <a:t>();	//(c)</a:t>
            </a:r>
            <a:endParaRPr lang="zh-CN" altLang="zh-CN" dirty="0"/>
          </a:p>
          <a:p>
            <a:r>
              <a:rPr lang="en-US" altLang="zh-CN" dirty="0"/>
              <a:t>    out&lt;&lt;time2u;</a:t>
            </a:r>
            <a:endParaRPr lang="zh-CN" altLang="zh-CN" dirty="0"/>
          </a:p>
          <a:p>
            <a:r>
              <a:rPr lang="en-US" altLang="zh-CN" dirty="0"/>
              <a:t>    </a:t>
            </a:r>
            <a:r>
              <a:rPr lang="en-US" altLang="zh-CN" dirty="0" err="1"/>
              <a:t>tcpSocket.write</a:t>
            </a:r>
            <a:r>
              <a:rPr lang="en-US" altLang="zh-CN" dirty="0"/>
              <a:t>(block);			</a:t>
            </a:r>
            <a:r>
              <a:rPr lang="en-US" altLang="zh-CN" dirty="0" smtClean="0"/>
              <a:t>	//</a:t>
            </a:r>
            <a:r>
              <a:rPr lang="zh-CN" altLang="zh-CN" dirty="0"/>
              <a:t>将获得的当前时间传回客户端</a:t>
            </a:r>
          </a:p>
          <a:p>
            <a:r>
              <a:rPr lang="en-US" altLang="zh-CN" dirty="0"/>
              <a:t>    </a:t>
            </a:r>
            <a:r>
              <a:rPr lang="en-US" altLang="zh-CN" dirty="0" err="1"/>
              <a:t>tcpSocket.disconnectFromHost</a:t>
            </a:r>
            <a:r>
              <a:rPr lang="en-US" altLang="zh-CN" dirty="0"/>
              <a:t>();		</a:t>
            </a:r>
            <a:r>
              <a:rPr lang="en-US" altLang="zh-CN" dirty="0" smtClean="0"/>
              <a:t>	//</a:t>
            </a:r>
            <a:r>
              <a:rPr lang="zh-CN" altLang="zh-CN" dirty="0"/>
              <a:t>断开连接</a:t>
            </a:r>
          </a:p>
          <a:p>
            <a:r>
              <a:rPr lang="en-US" altLang="zh-CN" dirty="0"/>
              <a:t>    </a:t>
            </a:r>
            <a:r>
              <a:rPr lang="en-US" altLang="zh-CN" dirty="0" err="1"/>
              <a:t>tcpSocket.waitForDisconnected</a:t>
            </a:r>
            <a:r>
              <a:rPr lang="en-US" altLang="zh-CN" dirty="0"/>
              <a:t>();	</a:t>
            </a:r>
            <a:r>
              <a:rPr lang="en-US" altLang="zh-CN" dirty="0" smtClean="0"/>
              <a:t>		//</a:t>
            </a:r>
            <a:r>
              <a:rPr lang="zh-CN" altLang="zh-CN" dirty="0"/>
              <a:t>等待返回</a:t>
            </a:r>
          </a:p>
          <a:p>
            <a:r>
              <a:rPr lang="en-US" altLang="zh-CN" dirty="0" smtClean="0"/>
              <a:t>}</a:t>
            </a:r>
          </a:p>
        </p:txBody>
      </p:sp>
    </p:spTree>
    <p:extLst>
      <p:ext uri="{BB962C8B-B14F-4D97-AF65-F5344CB8AC3E}">
        <p14:creationId xmlns:p14="http://schemas.microsoft.com/office/powerpoint/2010/main" val="1346810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262432" cy="461665"/>
          </a:xfrm>
          <a:prstGeom prst="rect">
            <a:avLst/>
          </a:prstGeom>
        </p:spPr>
        <p:txBody>
          <a:bodyPr wrap="none">
            <a:spAutoFit/>
          </a:bodyPr>
          <a:lstStyle/>
          <a:p>
            <a:r>
              <a:rPr lang="zh-CN" altLang="zh-CN" sz="2400" b="1" dirty="0"/>
              <a:t>“实例”服务器端编程</a:t>
            </a:r>
          </a:p>
        </p:txBody>
      </p:sp>
      <p:sp>
        <p:nvSpPr>
          <p:cNvPr id="3" name="TextBox 2"/>
          <p:cNvSpPr txBox="1"/>
          <p:nvPr/>
        </p:nvSpPr>
        <p:spPr>
          <a:xfrm>
            <a:off x="843148" y="1009403"/>
            <a:ext cx="10331533" cy="2122376"/>
          </a:xfrm>
          <a:prstGeom prst="rect">
            <a:avLst/>
          </a:prstGeom>
          <a:noFill/>
        </p:spPr>
        <p:txBody>
          <a:bodyPr wrap="square" rtlCol="0">
            <a:spAutoFit/>
          </a:bodyPr>
          <a:lstStyle/>
          <a:p>
            <a:pPr indent="450850">
              <a:lnSpc>
                <a:spcPct val="150000"/>
              </a:lnSpc>
            </a:pPr>
            <a:r>
              <a:rPr lang="zh-CN" altLang="zh-CN" sz="1800" b="1" dirty="0"/>
              <a:t>其中，</a:t>
            </a:r>
            <a:endParaRPr lang="zh-CN" altLang="zh-CN" sz="1800" dirty="0"/>
          </a:p>
          <a:p>
            <a:pPr indent="450850">
              <a:lnSpc>
                <a:spcPct val="150000"/>
              </a:lnSpc>
            </a:pPr>
            <a:r>
              <a:rPr lang="en-US" altLang="zh-CN" sz="1800" b="1" dirty="0"/>
              <a:t>(a) </a:t>
            </a:r>
            <a:r>
              <a:rPr lang="en-US" altLang="zh-CN" sz="1800" b="1" dirty="0" err="1"/>
              <a:t>tcpSocket.setSocketDescriptor</a:t>
            </a:r>
            <a:r>
              <a:rPr lang="en-US" altLang="zh-CN" sz="1800" b="1" dirty="0"/>
              <a:t>(</a:t>
            </a:r>
            <a:r>
              <a:rPr lang="en-US" altLang="zh-CN" sz="1800" b="1" dirty="0" err="1"/>
              <a:t>socketDescriptor</a:t>
            </a:r>
            <a:r>
              <a:rPr lang="en-US" altLang="zh-CN" sz="1800" b="1" dirty="0"/>
              <a:t>)</a:t>
            </a:r>
            <a:r>
              <a:rPr lang="zh-CN" altLang="zh-CN" sz="1800" b="1" dirty="0"/>
              <a:t>：</a:t>
            </a:r>
            <a:r>
              <a:rPr lang="zh-CN" altLang="zh-CN" sz="1800" dirty="0"/>
              <a:t>将以上创建的</a:t>
            </a:r>
            <a:r>
              <a:rPr lang="en-US" altLang="zh-CN" sz="1800" dirty="0" err="1"/>
              <a:t>QTcpSocket</a:t>
            </a:r>
            <a:r>
              <a:rPr lang="zh-CN" altLang="zh-CN" sz="1800" dirty="0"/>
              <a:t>类置以从构造函数中传入的套接字描述符，用于向客户端传回服务器端的当前时间。</a:t>
            </a:r>
          </a:p>
          <a:p>
            <a:pPr indent="450850">
              <a:lnSpc>
                <a:spcPct val="150000"/>
              </a:lnSpc>
            </a:pPr>
            <a:r>
              <a:rPr lang="en-US" altLang="zh-CN" sz="1800" b="1" dirty="0"/>
              <a:t>(b) emit error(</a:t>
            </a:r>
            <a:r>
              <a:rPr lang="en-US" altLang="zh-CN" sz="1800" b="1" dirty="0" err="1"/>
              <a:t>tcpSocket.error</a:t>
            </a:r>
            <a:r>
              <a:rPr lang="en-US" altLang="zh-CN" sz="1800" b="1" dirty="0"/>
              <a:t>())</a:t>
            </a:r>
            <a:r>
              <a:rPr lang="zh-CN" altLang="zh-CN" sz="1800" b="1" dirty="0"/>
              <a:t>：</a:t>
            </a:r>
            <a:r>
              <a:rPr lang="zh-CN" altLang="zh-CN" sz="1800" dirty="0"/>
              <a:t>如果出错，则发出</a:t>
            </a:r>
            <a:r>
              <a:rPr lang="en-US" altLang="zh-CN" sz="1800" dirty="0"/>
              <a:t>error(</a:t>
            </a:r>
            <a:r>
              <a:rPr lang="en-US" altLang="zh-CN" sz="1800" dirty="0" err="1"/>
              <a:t>tcpSocket.error</a:t>
            </a:r>
            <a:r>
              <a:rPr lang="en-US" altLang="zh-CN" sz="1800" dirty="0"/>
              <a:t>())</a:t>
            </a:r>
            <a:r>
              <a:rPr lang="zh-CN" altLang="zh-CN" sz="1800" dirty="0"/>
              <a:t>信号报告错误。</a:t>
            </a:r>
          </a:p>
          <a:p>
            <a:pPr indent="450850">
              <a:lnSpc>
                <a:spcPct val="150000"/>
              </a:lnSpc>
            </a:pPr>
            <a:r>
              <a:rPr lang="en-US" altLang="zh-CN" sz="1800" b="1" dirty="0"/>
              <a:t>(c) </a:t>
            </a:r>
            <a:r>
              <a:rPr lang="en-US" altLang="zh-CN" sz="1800" b="1" dirty="0" err="1"/>
              <a:t>uint</a:t>
            </a:r>
            <a:r>
              <a:rPr lang="en-US" altLang="zh-CN" sz="1800" b="1" dirty="0"/>
              <a:t> time2u = </a:t>
            </a:r>
            <a:r>
              <a:rPr lang="en-US" altLang="zh-CN" sz="1800" b="1" dirty="0" err="1"/>
              <a:t>QDateTime</a:t>
            </a:r>
            <a:r>
              <a:rPr lang="en-US" altLang="zh-CN" sz="1800" b="1" dirty="0"/>
              <a:t>::</a:t>
            </a:r>
            <a:r>
              <a:rPr lang="en-US" altLang="zh-CN" sz="1800" b="1" dirty="0" err="1"/>
              <a:t>currentDateTime</a:t>
            </a:r>
            <a:r>
              <a:rPr lang="en-US" altLang="zh-CN" sz="1800" b="1" dirty="0"/>
              <a:t>().</a:t>
            </a:r>
            <a:r>
              <a:rPr lang="en-US" altLang="zh-CN" sz="1800" b="1" dirty="0" err="1"/>
              <a:t>toTime_t</a:t>
            </a:r>
            <a:r>
              <a:rPr lang="en-US" altLang="zh-CN" sz="1800" b="1" dirty="0"/>
              <a:t>()</a:t>
            </a:r>
            <a:r>
              <a:rPr lang="zh-CN" altLang="zh-CN" sz="1800" b="1" dirty="0"/>
              <a:t>：</a:t>
            </a:r>
            <a:r>
              <a:rPr lang="zh-CN" altLang="zh-CN" sz="1800" dirty="0"/>
              <a:t>如果不出错，则开始获取当前时间</a:t>
            </a:r>
            <a:r>
              <a:rPr lang="zh-CN" altLang="zh-CN" sz="1800" dirty="0" smtClean="0"/>
              <a:t>。</a:t>
            </a:r>
            <a:endParaRPr lang="zh-CN" altLang="zh-CN" sz="1800" dirty="0"/>
          </a:p>
        </p:txBody>
      </p:sp>
    </p:spTree>
    <p:extLst>
      <p:ext uri="{BB962C8B-B14F-4D97-AF65-F5344CB8AC3E}">
        <p14:creationId xmlns:p14="http://schemas.microsoft.com/office/powerpoint/2010/main" val="1844715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262432" cy="461665"/>
          </a:xfrm>
          <a:prstGeom prst="rect">
            <a:avLst/>
          </a:prstGeom>
        </p:spPr>
        <p:txBody>
          <a:bodyPr wrap="none">
            <a:spAutoFit/>
          </a:bodyPr>
          <a:lstStyle/>
          <a:p>
            <a:r>
              <a:rPr lang="zh-CN" altLang="zh-CN" sz="2400" b="1" dirty="0"/>
              <a:t>“实例”服务器端编程</a:t>
            </a:r>
          </a:p>
        </p:txBody>
      </p:sp>
      <p:sp>
        <p:nvSpPr>
          <p:cNvPr id="3" name="TextBox 2"/>
          <p:cNvSpPr txBox="1"/>
          <p:nvPr/>
        </p:nvSpPr>
        <p:spPr>
          <a:xfrm>
            <a:off x="724395" y="1056904"/>
            <a:ext cx="10390909" cy="923330"/>
          </a:xfrm>
          <a:prstGeom prst="rect">
            <a:avLst/>
          </a:prstGeom>
          <a:noFill/>
        </p:spPr>
        <p:txBody>
          <a:bodyPr wrap="square" rtlCol="0">
            <a:spAutoFit/>
          </a:bodyPr>
          <a:lstStyle/>
          <a:p>
            <a:pPr indent="450850"/>
            <a:r>
              <a:rPr lang="zh-CN" altLang="zh-CN" sz="1800" dirty="0"/>
              <a:t>（</a:t>
            </a:r>
            <a:r>
              <a:rPr lang="en-US" altLang="zh-CN" sz="1800" dirty="0"/>
              <a:t>6</a:t>
            </a:r>
            <a:r>
              <a:rPr lang="zh-CN" altLang="zh-CN" sz="1800" dirty="0"/>
              <a:t>）在服务器端工程“</a:t>
            </a:r>
            <a:r>
              <a:rPr lang="en-US" altLang="zh-CN" sz="1800" dirty="0"/>
              <a:t>TimeServer.pro</a:t>
            </a:r>
            <a:r>
              <a:rPr lang="zh-CN" altLang="zh-CN" sz="1800" dirty="0"/>
              <a:t>”中添加</a:t>
            </a:r>
            <a:r>
              <a:rPr lang="en-US" altLang="zh-CN" sz="1800" dirty="0"/>
              <a:t>C++ Class</a:t>
            </a:r>
            <a:r>
              <a:rPr lang="zh-CN" altLang="zh-CN" sz="1800" dirty="0"/>
              <a:t>文件“</a:t>
            </a:r>
            <a:r>
              <a:rPr lang="en-US" altLang="zh-CN" sz="1800" dirty="0" err="1"/>
              <a:t>timeserver.h</a:t>
            </a:r>
            <a:r>
              <a:rPr lang="zh-CN" altLang="zh-CN" sz="1800" dirty="0"/>
              <a:t>”及“</a:t>
            </a:r>
            <a:r>
              <a:rPr lang="en-US" altLang="zh-CN" sz="1800" dirty="0"/>
              <a:t>timeserver.cpp</a:t>
            </a:r>
            <a:r>
              <a:rPr lang="zh-CN" altLang="zh-CN" sz="1800" dirty="0"/>
              <a:t>”。在头文件“</a:t>
            </a:r>
            <a:r>
              <a:rPr lang="en-US" altLang="zh-CN" sz="1800" dirty="0" err="1"/>
              <a:t>timeserver.h</a:t>
            </a:r>
            <a:r>
              <a:rPr lang="zh-CN" altLang="zh-CN" sz="1800" dirty="0"/>
              <a:t>”中，实现了一个</a:t>
            </a:r>
            <a:r>
              <a:rPr lang="en-US" altLang="zh-CN" sz="1800" dirty="0"/>
              <a:t>TCP</a:t>
            </a:r>
            <a:r>
              <a:rPr lang="zh-CN" altLang="zh-CN" sz="1800" dirty="0"/>
              <a:t>服务器端，</a:t>
            </a:r>
            <a:r>
              <a:rPr lang="en-US" altLang="zh-CN" sz="1800" dirty="0" err="1"/>
              <a:t>TimeServer</a:t>
            </a:r>
            <a:r>
              <a:rPr lang="zh-CN" altLang="zh-CN" sz="1800" dirty="0"/>
              <a:t>类继承自</a:t>
            </a:r>
            <a:r>
              <a:rPr lang="en-US" altLang="zh-CN" sz="1800" dirty="0" err="1"/>
              <a:t>QTcpServer</a:t>
            </a:r>
            <a:r>
              <a:rPr lang="zh-CN" altLang="zh-CN" sz="1800" dirty="0"/>
              <a:t>类，其具体代码如下</a:t>
            </a:r>
            <a:r>
              <a:rPr lang="zh-CN" altLang="zh-CN" sz="1800" dirty="0" smtClean="0"/>
              <a:t>：</a:t>
            </a:r>
            <a:endParaRPr lang="zh-CN" altLang="zh-CN" sz="1800" dirty="0"/>
          </a:p>
        </p:txBody>
      </p:sp>
      <p:sp>
        <p:nvSpPr>
          <p:cNvPr id="4" name="TextBox 3"/>
          <p:cNvSpPr txBox="1"/>
          <p:nvPr/>
        </p:nvSpPr>
        <p:spPr>
          <a:xfrm>
            <a:off x="1401288" y="1980234"/>
            <a:ext cx="9072748" cy="3387923"/>
          </a:xfrm>
          <a:prstGeom prst="roundRect">
            <a:avLst>
              <a:gd name="adj" fmla="val 8364"/>
            </a:avLst>
          </a:prstGeom>
          <a:solidFill>
            <a:srgbClr val="DDDDDD"/>
          </a:solidFill>
        </p:spPr>
        <p:txBody>
          <a:bodyPr wrap="square" rtlCol="0">
            <a:spAutoFit/>
          </a:bodyPr>
          <a:lstStyle/>
          <a:p>
            <a:r>
              <a:rPr lang="en-US" altLang="zh-CN" dirty="0"/>
              <a:t>#include &lt;</a:t>
            </a:r>
            <a:r>
              <a:rPr lang="en-US" altLang="zh-CN" dirty="0" err="1"/>
              <a:t>QTcpServer</a:t>
            </a:r>
            <a:r>
              <a:rPr lang="en-US" altLang="zh-CN" dirty="0"/>
              <a:t>&gt;</a:t>
            </a:r>
            <a:endParaRPr lang="zh-CN" altLang="zh-CN" dirty="0"/>
          </a:p>
          <a:p>
            <a:r>
              <a:rPr lang="en-US" altLang="zh-CN" dirty="0"/>
              <a:t>class Dialog;                         				</a:t>
            </a:r>
            <a:r>
              <a:rPr lang="en-US" altLang="zh-CN" dirty="0" smtClean="0"/>
              <a:t>//</a:t>
            </a:r>
            <a:r>
              <a:rPr lang="zh-CN" altLang="zh-CN" dirty="0"/>
              <a:t>服务器端的声明</a:t>
            </a:r>
          </a:p>
          <a:p>
            <a:r>
              <a:rPr lang="en-US" altLang="zh-CN" dirty="0"/>
              <a:t>class </a:t>
            </a:r>
            <a:r>
              <a:rPr lang="en-US" altLang="zh-CN" dirty="0" err="1"/>
              <a:t>TimeServer</a:t>
            </a:r>
            <a:r>
              <a:rPr lang="en-US" altLang="zh-CN" dirty="0"/>
              <a:t> : public </a:t>
            </a:r>
            <a:r>
              <a:rPr lang="en-US" altLang="zh-CN" dirty="0" err="1"/>
              <a:t>QTcpServer</a:t>
            </a:r>
            <a:endParaRPr lang="zh-CN" altLang="zh-CN" dirty="0"/>
          </a:p>
          <a:p>
            <a:r>
              <a:rPr lang="en-US" altLang="zh-CN" dirty="0"/>
              <a:t>{</a:t>
            </a:r>
            <a:endParaRPr lang="zh-CN" altLang="zh-CN" dirty="0"/>
          </a:p>
          <a:p>
            <a:r>
              <a:rPr lang="en-US" altLang="zh-CN" dirty="0"/>
              <a:t>    Q_OBJECT</a:t>
            </a:r>
            <a:endParaRPr lang="zh-CN" altLang="zh-CN" dirty="0"/>
          </a:p>
          <a:p>
            <a:r>
              <a:rPr lang="en-US" altLang="zh-CN" dirty="0"/>
              <a:t>public:</a:t>
            </a:r>
            <a:endParaRPr lang="zh-CN" altLang="zh-CN" dirty="0"/>
          </a:p>
          <a:p>
            <a:r>
              <a:rPr lang="en-US" altLang="zh-CN" dirty="0"/>
              <a:t>    </a:t>
            </a:r>
            <a:r>
              <a:rPr lang="en-US" altLang="zh-CN" dirty="0" err="1"/>
              <a:t>TimeServer</a:t>
            </a:r>
            <a:r>
              <a:rPr lang="en-US" altLang="zh-CN" dirty="0"/>
              <a:t>(</a:t>
            </a:r>
            <a:r>
              <a:rPr lang="en-US" altLang="zh-CN" dirty="0" err="1"/>
              <a:t>QObject</a:t>
            </a:r>
            <a:r>
              <a:rPr lang="en-US" altLang="zh-CN" dirty="0"/>
              <a:t> *parent=0);</a:t>
            </a:r>
            <a:endParaRPr lang="zh-CN" altLang="zh-CN" dirty="0"/>
          </a:p>
          <a:p>
            <a:r>
              <a:rPr lang="en-US" altLang="zh-CN" dirty="0"/>
              <a:t>protected:</a:t>
            </a:r>
            <a:endParaRPr lang="zh-CN" altLang="zh-CN" dirty="0"/>
          </a:p>
          <a:p>
            <a:r>
              <a:rPr lang="en-US" altLang="zh-CN" dirty="0"/>
              <a:t>    void </a:t>
            </a:r>
            <a:r>
              <a:rPr lang="en-US" altLang="zh-CN" dirty="0" err="1"/>
              <a:t>incomingConnection</a:t>
            </a:r>
            <a:r>
              <a:rPr lang="en-US" altLang="zh-CN" dirty="0"/>
              <a:t>(</a:t>
            </a:r>
            <a:r>
              <a:rPr lang="en-US" altLang="zh-CN" dirty="0" err="1"/>
              <a:t>qintptr</a:t>
            </a:r>
            <a:r>
              <a:rPr lang="en-US" altLang="zh-CN" dirty="0"/>
              <a:t> </a:t>
            </a:r>
            <a:r>
              <a:rPr lang="en-US" altLang="zh-CN" dirty="0" err="1"/>
              <a:t>socketDescriptor</a:t>
            </a:r>
            <a:r>
              <a:rPr lang="en-US" altLang="zh-CN" dirty="0"/>
              <a:t>);	//(a)</a:t>
            </a:r>
            <a:endParaRPr lang="zh-CN" altLang="zh-CN" dirty="0"/>
          </a:p>
          <a:p>
            <a:r>
              <a:rPr lang="en-US" altLang="zh-CN" dirty="0"/>
              <a:t>private:</a:t>
            </a:r>
            <a:endParaRPr lang="zh-CN" altLang="zh-CN" dirty="0"/>
          </a:p>
          <a:p>
            <a:r>
              <a:rPr lang="en-US" altLang="zh-CN" dirty="0"/>
              <a:t>    Dialog *</a:t>
            </a:r>
            <a:r>
              <a:rPr lang="en-US" altLang="zh-CN" dirty="0" err="1"/>
              <a:t>dlg</a:t>
            </a:r>
            <a:r>
              <a:rPr lang="en-US" altLang="zh-CN" dirty="0"/>
              <a:t>;					</a:t>
            </a:r>
            <a:r>
              <a:rPr lang="en-US" altLang="zh-CN" dirty="0" smtClean="0"/>
              <a:t>//(</a:t>
            </a:r>
            <a:r>
              <a:rPr lang="en-US" altLang="zh-CN" dirty="0"/>
              <a:t>b)</a:t>
            </a:r>
            <a:endParaRPr lang="zh-CN" altLang="zh-CN" dirty="0"/>
          </a:p>
          <a:p>
            <a:r>
              <a:rPr lang="en-US" altLang="zh-CN" dirty="0" smtClean="0"/>
              <a:t>};</a:t>
            </a:r>
          </a:p>
        </p:txBody>
      </p:sp>
      <p:sp>
        <p:nvSpPr>
          <p:cNvPr id="5" name="TextBox 4"/>
          <p:cNvSpPr txBox="1"/>
          <p:nvPr/>
        </p:nvSpPr>
        <p:spPr>
          <a:xfrm>
            <a:off x="724395" y="5284519"/>
            <a:ext cx="10390909" cy="1400383"/>
          </a:xfrm>
          <a:prstGeom prst="rect">
            <a:avLst/>
          </a:prstGeom>
          <a:noFill/>
        </p:spPr>
        <p:txBody>
          <a:bodyPr wrap="square" rtlCol="0">
            <a:spAutoFit/>
          </a:bodyPr>
          <a:lstStyle/>
          <a:p>
            <a:pPr indent="450850"/>
            <a:r>
              <a:rPr lang="zh-CN" altLang="zh-CN" b="1" dirty="0"/>
              <a:t>其中，</a:t>
            </a:r>
            <a:endParaRPr lang="zh-CN" altLang="zh-CN" dirty="0"/>
          </a:p>
          <a:p>
            <a:pPr indent="450850"/>
            <a:r>
              <a:rPr lang="en-US" altLang="zh-CN" b="1" dirty="0"/>
              <a:t>(a) void </a:t>
            </a:r>
            <a:r>
              <a:rPr lang="en-US" altLang="zh-CN" b="1" dirty="0" err="1"/>
              <a:t>incomingConnection</a:t>
            </a:r>
            <a:r>
              <a:rPr lang="en-US" altLang="zh-CN" b="1" dirty="0"/>
              <a:t>(</a:t>
            </a:r>
            <a:r>
              <a:rPr lang="en-US" altLang="zh-CN" b="1" dirty="0" err="1"/>
              <a:t>qintptr</a:t>
            </a:r>
            <a:r>
              <a:rPr lang="en-US" altLang="zh-CN" b="1" dirty="0"/>
              <a:t> </a:t>
            </a:r>
            <a:r>
              <a:rPr lang="en-US" altLang="zh-CN" b="1" dirty="0" err="1"/>
              <a:t>socketDescriptor</a:t>
            </a:r>
            <a:r>
              <a:rPr lang="en-US" altLang="zh-CN" b="1" dirty="0"/>
              <a:t>)</a:t>
            </a:r>
            <a:r>
              <a:rPr lang="zh-CN" altLang="zh-CN" b="1" dirty="0"/>
              <a:t>：</a:t>
            </a:r>
            <a:r>
              <a:rPr lang="zh-CN" altLang="zh-CN" dirty="0"/>
              <a:t>重写此虚函数。这个函数在</a:t>
            </a:r>
            <a:r>
              <a:rPr lang="en-US" altLang="zh-CN" dirty="0"/>
              <a:t>TCP</a:t>
            </a:r>
            <a:r>
              <a:rPr lang="zh-CN" altLang="zh-CN" dirty="0"/>
              <a:t>服务器端有新的连接时被调用，其参数为所接收新连接的套接字描述符。</a:t>
            </a:r>
          </a:p>
          <a:p>
            <a:pPr indent="450850"/>
            <a:r>
              <a:rPr lang="en-US" altLang="zh-CN" b="1" dirty="0"/>
              <a:t>(b) Dialog *</a:t>
            </a:r>
            <a:r>
              <a:rPr lang="en-US" altLang="zh-CN" b="1" dirty="0" err="1"/>
              <a:t>dlg</a:t>
            </a:r>
            <a:r>
              <a:rPr lang="zh-CN" altLang="zh-CN" b="1" dirty="0"/>
              <a:t>：</a:t>
            </a:r>
            <a:r>
              <a:rPr lang="zh-CN" altLang="zh-CN" dirty="0"/>
              <a:t>用于记录创建这个</a:t>
            </a:r>
            <a:r>
              <a:rPr lang="en-US" altLang="zh-CN" dirty="0"/>
              <a:t>TCP</a:t>
            </a:r>
            <a:r>
              <a:rPr lang="zh-CN" altLang="zh-CN" dirty="0"/>
              <a:t>服务器端对象的父类，这里是界面指针，通过这个指针将线程发出的消息关联到界面的槽函数中</a:t>
            </a:r>
            <a:r>
              <a:rPr lang="zh-CN" altLang="zh-CN" dirty="0" smtClean="0"/>
              <a:t>。</a:t>
            </a:r>
            <a:endParaRPr lang="zh-CN" altLang="zh-CN" dirty="0"/>
          </a:p>
        </p:txBody>
      </p:sp>
    </p:spTree>
    <p:extLst>
      <p:ext uri="{BB962C8B-B14F-4D97-AF65-F5344CB8AC3E}">
        <p14:creationId xmlns:p14="http://schemas.microsoft.com/office/powerpoint/2010/main" val="2977578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262432" cy="461665"/>
          </a:xfrm>
          <a:prstGeom prst="rect">
            <a:avLst/>
          </a:prstGeom>
        </p:spPr>
        <p:txBody>
          <a:bodyPr wrap="none">
            <a:spAutoFit/>
          </a:bodyPr>
          <a:lstStyle/>
          <a:p>
            <a:r>
              <a:rPr lang="zh-CN" altLang="zh-CN" sz="2400" b="1" dirty="0"/>
              <a:t>“实例”服务器端编程</a:t>
            </a:r>
          </a:p>
        </p:txBody>
      </p:sp>
      <p:sp>
        <p:nvSpPr>
          <p:cNvPr id="3" name="TextBox 2"/>
          <p:cNvSpPr txBox="1"/>
          <p:nvPr/>
        </p:nvSpPr>
        <p:spPr>
          <a:xfrm>
            <a:off x="819397" y="985652"/>
            <a:ext cx="10272156" cy="646331"/>
          </a:xfrm>
          <a:prstGeom prst="rect">
            <a:avLst/>
          </a:prstGeom>
          <a:noFill/>
        </p:spPr>
        <p:txBody>
          <a:bodyPr wrap="square" rtlCol="0">
            <a:spAutoFit/>
          </a:bodyPr>
          <a:lstStyle/>
          <a:p>
            <a:pPr indent="450850"/>
            <a:r>
              <a:rPr lang="zh-CN" altLang="zh-CN" sz="1800" dirty="0"/>
              <a:t>（</a:t>
            </a:r>
            <a:r>
              <a:rPr lang="en-US" altLang="zh-CN" sz="1800" dirty="0"/>
              <a:t>7</a:t>
            </a:r>
            <a:r>
              <a:rPr lang="zh-CN" altLang="zh-CN" sz="1800" dirty="0"/>
              <a:t>）在源文件“</a:t>
            </a:r>
            <a:r>
              <a:rPr lang="en-US" altLang="zh-CN" sz="1800" dirty="0"/>
              <a:t>timeserver.cpp</a:t>
            </a:r>
            <a:r>
              <a:rPr lang="zh-CN" altLang="zh-CN" sz="1800" dirty="0"/>
              <a:t>”中，构造函数只是用传入的父类指针</a:t>
            </a:r>
            <a:r>
              <a:rPr lang="en-US" altLang="zh-CN" sz="1800" dirty="0"/>
              <a:t>parent</a:t>
            </a:r>
            <a:r>
              <a:rPr lang="zh-CN" altLang="zh-CN" sz="1800" dirty="0"/>
              <a:t>初始化私有变量</a:t>
            </a:r>
            <a:r>
              <a:rPr lang="en-US" altLang="zh-CN" sz="1800" dirty="0" err="1"/>
              <a:t>dlg</a:t>
            </a:r>
            <a:r>
              <a:rPr lang="zh-CN" altLang="zh-CN" sz="1800" dirty="0"/>
              <a:t>，其具体代码如下</a:t>
            </a:r>
            <a:r>
              <a:rPr lang="zh-CN" altLang="zh-CN" sz="1800" dirty="0" smtClean="0"/>
              <a:t>：</a:t>
            </a:r>
            <a:endParaRPr lang="zh-CN" altLang="zh-CN" sz="1800" dirty="0"/>
          </a:p>
        </p:txBody>
      </p:sp>
      <p:sp>
        <p:nvSpPr>
          <p:cNvPr id="4" name="TextBox 3"/>
          <p:cNvSpPr txBox="1"/>
          <p:nvPr/>
        </p:nvSpPr>
        <p:spPr>
          <a:xfrm>
            <a:off x="1520042" y="1631983"/>
            <a:ext cx="9191501" cy="2128242"/>
          </a:xfrm>
          <a:prstGeom prst="roundRect">
            <a:avLst/>
          </a:prstGeom>
          <a:solidFill>
            <a:srgbClr val="DDDDDD"/>
          </a:solidFill>
        </p:spPr>
        <p:txBody>
          <a:bodyPr wrap="square" rtlCol="0">
            <a:spAutoFit/>
          </a:bodyPr>
          <a:lstStyle/>
          <a:p>
            <a:r>
              <a:rPr lang="en-US" altLang="zh-CN" dirty="0"/>
              <a:t>#include "</a:t>
            </a:r>
            <a:r>
              <a:rPr lang="en-US" altLang="zh-CN" dirty="0" err="1"/>
              <a:t>timeserver.h</a:t>
            </a:r>
            <a:r>
              <a:rPr lang="en-US" altLang="zh-CN" dirty="0"/>
              <a:t>"</a:t>
            </a:r>
            <a:endParaRPr lang="zh-CN" altLang="zh-CN" dirty="0"/>
          </a:p>
          <a:p>
            <a:r>
              <a:rPr lang="en-US" altLang="zh-CN" dirty="0"/>
              <a:t>#include "</a:t>
            </a:r>
            <a:r>
              <a:rPr lang="en-US" altLang="zh-CN" dirty="0" err="1"/>
              <a:t>timethread.h</a:t>
            </a:r>
            <a:r>
              <a:rPr lang="en-US" altLang="zh-CN" dirty="0"/>
              <a:t>"   </a:t>
            </a:r>
            <a:endParaRPr lang="zh-CN" altLang="zh-CN" dirty="0"/>
          </a:p>
          <a:p>
            <a:r>
              <a:rPr lang="en-US" altLang="zh-CN" dirty="0"/>
              <a:t>#include "</a:t>
            </a:r>
            <a:r>
              <a:rPr lang="en-US" altLang="zh-CN" dirty="0" err="1"/>
              <a:t>dialog.h</a:t>
            </a:r>
            <a:r>
              <a:rPr lang="en-US" altLang="zh-CN" dirty="0"/>
              <a:t>"</a:t>
            </a:r>
            <a:endParaRPr lang="zh-CN" altLang="zh-CN" dirty="0"/>
          </a:p>
          <a:p>
            <a:r>
              <a:rPr lang="en-US" altLang="zh-CN" dirty="0" err="1"/>
              <a:t>TimeServer</a:t>
            </a:r>
            <a:r>
              <a:rPr lang="en-US" altLang="zh-CN" dirty="0"/>
              <a:t>::</a:t>
            </a:r>
            <a:r>
              <a:rPr lang="en-US" altLang="zh-CN" dirty="0" err="1"/>
              <a:t>TimeServer</a:t>
            </a:r>
            <a:r>
              <a:rPr lang="en-US" altLang="zh-CN" dirty="0"/>
              <a:t>(</a:t>
            </a:r>
            <a:r>
              <a:rPr lang="en-US" altLang="zh-CN" dirty="0" err="1"/>
              <a:t>QObject</a:t>
            </a:r>
            <a:r>
              <a:rPr lang="en-US" altLang="zh-CN" dirty="0"/>
              <a:t> *parent):</a:t>
            </a:r>
            <a:r>
              <a:rPr lang="en-US" altLang="zh-CN" dirty="0" err="1"/>
              <a:t>QTcpServer</a:t>
            </a:r>
            <a:r>
              <a:rPr lang="en-US" altLang="zh-CN" dirty="0"/>
              <a:t>(parent)</a:t>
            </a:r>
            <a:endParaRPr lang="zh-CN" altLang="zh-CN" dirty="0"/>
          </a:p>
          <a:p>
            <a:r>
              <a:rPr lang="en-US" altLang="zh-CN" dirty="0"/>
              <a:t>{</a:t>
            </a:r>
            <a:endParaRPr lang="zh-CN" altLang="zh-CN" dirty="0"/>
          </a:p>
          <a:p>
            <a:r>
              <a:rPr lang="en-US" altLang="zh-CN" dirty="0"/>
              <a:t>    </a:t>
            </a:r>
            <a:r>
              <a:rPr lang="en-US" altLang="zh-CN" dirty="0" err="1"/>
              <a:t>dlg</a:t>
            </a:r>
            <a:r>
              <a:rPr lang="en-US" altLang="zh-CN" dirty="0"/>
              <a:t> =(Dialog *)parent;</a:t>
            </a:r>
            <a:endParaRPr lang="zh-CN" altLang="zh-CN" dirty="0"/>
          </a:p>
          <a:p>
            <a:r>
              <a:rPr lang="en-US" altLang="zh-CN" dirty="0" smtClean="0"/>
              <a:t>}</a:t>
            </a:r>
            <a:endParaRPr lang="zh-CN" altLang="zh-CN" dirty="0"/>
          </a:p>
        </p:txBody>
      </p:sp>
      <p:sp>
        <p:nvSpPr>
          <p:cNvPr id="5" name="矩形 4"/>
          <p:cNvSpPr/>
          <p:nvPr/>
        </p:nvSpPr>
        <p:spPr>
          <a:xfrm>
            <a:off x="1520042" y="3760225"/>
            <a:ext cx="5493492" cy="369332"/>
          </a:xfrm>
          <a:prstGeom prst="rect">
            <a:avLst/>
          </a:prstGeom>
        </p:spPr>
        <p:txBody>
          <a:bodyPr wrap="none">
            <a:spAutoFit/>
          </a:bodyPr>
          <a:lstStyle/>
          <a:p>
            <a:r>
              <a:rPr lang="zh-CN" altLang="zh-CN" sz="1800" dirty="0"/>
              <a:t>重写的虚函数</a:t>
            </a:r>
            <a:r>
              <a:rPr lang="en-US" altLang="zh-CN" sz="1800" dirty="0" err="1"/>
              <a:t>incomingConnection</a:t>
            </a:r>
            <a:r>
              <a:rPr lang="en-US" altLang="zh-CN" sz="1800" dirty="0"/>
              <a:t>()</a:t>
            </a:r>
            <a:r>
              <a:rPr lang="zh-CN" altLang="zh-CN" sz="1800" dirty="0"/>
              <a:t>的具体代码如下：</a:t>
            </a:r>
          </a:p>
        </p:txBody>
      </p:sp>
      <p:sp>
        <p:nvSpPr>
          <p:cNvPr id="6" name="TextBox 5"/>
          <p:cNvSpPr txBox="1"/>
          <p:nvPr/>
        </p:nvSpPr>
        <p:spPr>
          <a:xfrm>
            <a:off x="1520041" y="4129557"/>
            <a:ext cx="9191501" cy="2417683"/>
          </a:xfrm>
          <a:prstGeom prst="roundRect">
            <a:avLst>
              <a:gd name="adj" fmla="val 10773"/>
            </a:avLst>
          </a:prstGeom>
          <a:solidFill>
            <a:srgbClr val="DDDDDD"/>
          </a:solidFill>
        </p:spPr>
        <p:txBody>
          <a:bodyPr wrap="square" rtlCol="0">
            <a:spAutoFit/>
          </a:bodyPr>
          <a:lstStyle/>
          <a:p>
            <a:r>
              <a:rPr lang="en-US" altLang="zh-CN" dirty="0"/>
              <a:t>void </a:t>
            </a:r>
            <a:r>
              <a:rPr lang="en-US" altLang="zh-CN" dirty="0" err="1"/>
              <a:t>TimeServer</a:t>
            </a:r>
            <a:r>
              <a:rPr lang="en-US" altLang="zh-CN" dirty="0"/>
              <a:t>::</a:t>
            </a:r>
            <a:r>
              <a:rPr lang="en-US" altLang="zh-CN" dirty="0" err="1"/>
              <a:t>incomingConnection</a:t>
            </a:r>
            <a:r>
              <a:rPr lang="en-US" altLang="zh-CN" dirty="0"/>
              <a:t>(</a:t>
            </a:r>
            <a:r>
              <a:rPr lang="en-US" altLang="zh-CN" dirty="0" err="1"/>
              <a:t>qintptr</a:t>
            </a:r>
            <a:r>
              <a:rPr lang="en-US" altLang="zh-CN" dirty="0"/>
              <a:t> </a:t>
            </a:r>
            <a:r>
              <a:rPr lang="en-US" altLang="zh-CN" dirty="0" err="1"/>
              <a:t>socketDescriptor</a:t>
            </a:r>
            <a:r>
              <a:rPr lang="en-US" altLang="zh-CN" dirty="0"/>
              <a:t>)</a:t>
            </a:r>
            <a:endParaRPr lang="zh-CN" altLang="zh-CN" dirty="0"/>
          </a:p>
          <a:p>
            <a:r>
              <a:rPr lang="en-US" altLang="zh-CN" dirty="0"/>
              <a:t>{</a:t>
            </a:r>
            <a:endParaRPr lang="zh-CN" altLang="zh-CN" dirty="0"/>
          </a:p>
          <a:p>
            <a:r>
              <a:rPr lang="en-US" altLang="zh-CN" dirty="0"/>
              <a:t>    </a:t>
            </a:r>
            <a:r>
              <a:rPr lang="en-US" altLang="zh-CN" dirty="0" err="1"/>
              <a:t>TimeThread</a:t>
            </a:r>
            <a:r>
              <a:rPr lang="en-US" altLang="zh-CN" dirty="0"/>
              <a:t> *thread = new </a:t>
            </a:r>
            <a:r>
              <a:rPr lang="en-US" altLang="zh-CN" dirty="0" err="1"/>
              <a:t>TimeThread</a:t>
            </a:r>
            <a:r>
              <a:rPr lang="en-US" altLang="zh-CN" dirty="0"/>
              <a:t>(socketDescriptor,0);	//(a)</a:t>
            </a:r>
            <a:endParaRPr lang="zh-CN" altLang="zh-CN" dirty="0"/>
          </a:p>
          <a:p>
            <a:r>
              <a:rPr lang="en-US" altLang="zh-CN" dirty="0"/>
              <a:t>    connect(</a:t>
            </a:r>
            <a:r>
              <a:rPr lang="en-US" altLang="zh-CN" dirty="0" err="1"/>
              <a:t>thread,SIGNAL</a:t>
            </a:r>
            <a:r>
              <a:rPr lang="en-US" altLang="zh-CN" dirty="0"/>
              <a:t>(finished()),</a:t>
            </a:r>
            <a:r>
              <a:rPr lang="en-US" altLang="zh-CN" dirty="0" err="1"/>
              <a:t>dlg,SLOT</a:t>
            </a:r>
            <a:r>
              <a:rPr lang="en-US" altLang="zh-CN" dirty="0"/>
              <a:t>(</a:t>
            </a:r>
            <a:r>
              <a:rPr lang="en-US" altLang="zh-CN" dirty="0" err="1"/>
              <a:t>slotShow</a:t>
            </a:r>
            <a:r>
              <a:rPr lang="en-US" altLang="zh-CN" dirty="0"/>
              <a:t>()));	//(b)</a:t>
            </a:r>
            <a:endParaRPr lang="zh-CN" altLang="zh-CN" dirty="0"/>
          </a:p>
          <a:p>
            <a:r>
              <a:rPr lang="en-US" altLang="zh-CN" dirty="0"/>
              <a:t>    connect(</a:t>
            </a:r>
            <a:r>
              <a:rPr lang="en-US" altLang="zh-CN" dirty="0" err="1"/>
              <a:t>thread,SIGNAL</a:t>
            </a:r>
            <a:r>
              <a:rPr lang="en-US" altLang="zh-CN" dirty="0"/>
              <a:t>(finished()),</a:t>
            </a:r>
            <a:r>
              <a:rPr lang="en-US" altLang="zh-CN" dirty="0" err="1"/>
              <a:t>thread,SLOT</a:t>
            </a:r>
            <a:r>
              <a:rPr lang="en-US" altLang="zh-CN" dirty="0"/>
              <a:t>(</a:t>
            </a:r>
            <a:r>
              <a:rPr lang="en-US" altLang="zh-CN" dirty="0" err="1"/>
              <a:t>deleteLater</a:t>
            </a:r>
            <a:r>
              <a:rPr lang="en-US" altLang="zh-CN" dirty="0"/>
              <a:t>()),</a:t>
            </a:r>
            <a:endParaRPr lang="zh-CN" altLang="zh-CN" dirty="0"/>
          </a:p>
          <a:p>
            <a:r>
              <a:rPr lang="en-US" altLang="zh-CN" dirty="0"/>
              <a:t>            </a:t>
            </a:r>
            <a:r>
              <a:rPr lang="en-US" altLang="zh-CN" dirty="0" err="1"/>
              <a:t>Qt</a:t>
            </a:r>
            <a:r>
              <a:rPr lang="en-US" altLang="zh-CN" dirty="0"/>
              <a:t>::</a:t>
            </a:r>
            <a:r>
              <a:rPr lang="en-US" altLang="zh-CN" dirty="0" err="1"/>
              <a:t>DirectConnection</a:t>
            </a:r>
            <a:r>
              <a:rPr lang="en-US" altLang="zh-CN" dirty="0"/>
              <a:t>);					</a:t>
            </a:r>
            <a:r>
              <a:rPr lang="en-US" altLang="zh-CN" dirty="0" smtClean="0"/>
              <a:t>//(</a:t>
            </a:r>
            <a:r>
              <a:rPr lang="en-US" altLang="zh-CN" dirty="0"/>
              <a:t>c)</a:t>
            </a:r>
            <a:endParaRPr lang="zh-CN" altLang="zh-CN" dirty="0"/>
          </a:p>
          <a:p>
            <a:r>
              <a:rPr lang="en-US" altLang="zh-CN" dirty="0"/>
              <a:t>    thread-&gt;start();						</a:t>
            </a:r>
            <a:r>
              <a:rPr lang="en-US" altLang="zh-CN" dirty="0" smtClean="0"/>
              <a:t>//(</a:t>
            </a:r>
            <a:r>
              <a:rPr lang="en-US" altLang="zh-CN" dirty="0"/>
              <a:t>d)</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33479881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262432" cy="461665"/>
          </a:xfrm>
          <a:prstGeom prst="rect">
            <a:avLst/>
          </a:prstGeom>
        </p:spPr>
        <p:txBody>
          <a:bodyPr wrap="none">
            <a:spAutoFit/>
          </a:bodyPr>
          <a:lstStyle/>
          <a:p>
            <a:r>
              <a:rPr lang="zh-CN" altLang="zh-CN" sz="2400" b="1" dirty="0"/>
              <a:t>“实例”服务器端编程</a:t>
            </a:r>
          </a:p>
        </p:txBody>
      </p:sp>
      <p:sp>
        <p:nvSpPr>
          <p:cNvPr id="3" name="TextBox 2"/>
          <p:cNvSpPr txBox="1"/>
          <p:nvPr/>
        </p:nvSpPr>
        <p:spPr>
          <a:xfrm>
            <a:off x="902525" y="961901"/>
            <a:ext cx="10189028" cy="4199868"/>
          </a:xfrm>
          <a:prstGeom prst="rect">
            <a:avLst/>
          </a:prstGeom>
          <a:noFill/>
        </p:spPr>
        <p:txBody>
          <a:bodyPr wrap="square" rtlCol="0">
            <a:spAutoFit/>
          </a:bodyPr>
          <a:lstStyle/>
          <a:p>
            <a:pPr indent="450850">
              <a:lnSpc>
                <a:spcPct val="150000"/>
              </a:lnSpc>
            </a:pPr>
            <a:r>
              <a:rPr lang="zh-CN" altLang="zh-CN" sz="1800" b="1" dirty="0"/>
              <a:t>其中，</a:t>
            </a:r>
            <a:endParaRPr lang="zh-CN" altLang="zh-CN" sz="1800" dirty="0"/>
          </a:p>
          <a:p>
            <a:pPr indent="450850">
              <a:lnSpc>
                <a:spcPct val="150000"/>
              </a:lnSpc>
            </a:pPr>
            <a:r>
              <a:rPr lang="en-US" altLang="zh-CN" sz="1800" b="1" dirty="0"/>
              <a:t>(a) </a:t>
            </a:r>
            <a:r>
              <a:rPr lang="en-US" altLang="zh-CN" sz="1800" b="1" dirty="0" err="1"/>
              <a:t>TimeThread</a:t>
            </a:r>
            <a:r>
              <a:rPr lang="en-US" altLang="zh-CN" sz="1800" b="1" dirty="0"/>
              <a:t> *thread = new </a:t>
            </a:r>
            <a:r>
              <a:rPr lang="en-US" altLang="zh-CN" sz="1800" b="1" dirty="0" err="1"/>
              <a:t>TimeThread</a:t>
            </a:r>
            <a:r>
              <a:rPr lang="en-US" altLang="zh-CN" sz="1800" b="1" dirty="0"/>
              <a:t>(socketDescriptor,0)</a:t>
            </a:r>
            <a:r>
              <a:rPr lang="zh-CN" altLang="zh-CN" sz="1800" b="1" dirty="0"/>
              <a:t>：</a:t>
            </a:r>
            <a:r>
              <a:rPr lang="zh-CN" altLang="zh-CN" sz="1800" dirty="0"/>
              <a:t>以返回的套接字描述符</a:t>
            </a:r>
            <a:r>
              <a:rPr lang="en-US" altLang="zh-CN" sz="1800" dirty="0" err="1"/>
              <a:t>socketDescriptor</a:t>
            </a:r>
            <a:r>
              <a:rPr lang="zh-CN" altLang="zh-CN" sz="1800" dirty="0"/>
              <a:t>创建一个工作线程</a:t>
            </a:r>
            <a:r>
              <a:rPr lang="en-US" altLang="zh-CN" sz="1800" dirty="0" err="1"/>
              <a:t>TimeThread</a:t>
            </a:r>
            <a:r>
              <a:rPr lang="zh-CN" altLang="zh-CN" sz="1800" dirty="0"/>
              <a:t>。</a:t>
            </a:r>
          </a:p>
          <a:p>
            <a:pPr indent="450850">
              <a:lnSpc>
                <a:spcPct val="150000"/>
              </a:lnSpc>
            </a:pPr>
            <a:r>
              <a:rPr lang="en-US" altLang="zh-CN" sz="1800" b="1" dirty="0"/>
              <a:t>(b) connect(</a:t>
            </a:r>
            <a:r>
              <a:rPr lang="en-US" altLang="zh-CN" sz="1800" b="1" dirty="0" err="1"/>
              <a:t>thread,SIGNAL</a:t>
            </a:r>
            <a:r>
              <a:rPr lang="en-US" altLang="zh-CN" sz="1800" b="1" dirty="0"/>
              <a:t>(finished()),</a:t>
            </a:r>
            <a:r>
              <a:rPr lang="en-US" altLang="zh-CN" sz="1800" b="1" dirty="0" err="1"/>
              <a:t>dlg,SLOT</a:t>
            </a:r>
            <a:r>
              <a:rPr lang="en-US" altLang="zh-CN" sz="1800" b="1" dirty="0"/>
              <a:t>(</a:t>
            </a:r>
            <a:r>
              <a:rPr lang="en-US" altLang="zh-CN" sz="1800" b="1" dirty="0" err="1"/>
              <a:t>slotShow</a:t>
            </a:r>
            <a:r>
              <a:rPr lang="en-US" altLang="zh-CN" sz="1800" b="1" dirty="0"/>
              <a:t>()))</a:t>
            </a:r>
            <a:r>
              <a:rPr lang="zh-CN" altLang="zh-CN" sz="1800" b="1" dirty="0"/>
              <a:t>：</a:t>
            </a:r>
            <a:r>
              <a:rPr lang="zh-CN" altLang="zh-CN" sz="1800" dirty="0"/>
              <a:t>将上述创建的线程结束消息函数</a:t>
            </a:r>
            <a:r>
              <a:rPr lang="en-US" altLang="zh-CN" sz="1800" dirty="0"/>
              <a:t>finished()</a:t>
            </a:r>
            <a:r>
              <a:rPr lang="zh-CN" altLang="zh-CN" sz="1800" dirty="0"/>
              <a:t>关联到槽函数</a:t>
            </a:r>
            <a:r>
              <a:rPr lang="en-US" altLang="zh-CN" sz="1800" dirty="0" err="1"/>
              <a:t>slotShow</a:t>
            </a:r>
            <a:r>
              <a:rPr lang="en-US" altLang="zh-CN" sz="1800" dirty="0"/>
              <a:t>()</a:t>
            </a:r>
            <a:r>
              <a:rPr lang="zh-CN" altLang="zh-CN" sz="1800" dirty="0"/>
              <a:t>用于显示请求计数。此操作中，因为信号是跨线程的，所以使用了排队连接方式。</a:t>
            </a:r>
          </a:p>
          <a:p>
            <a:pPr indent="450850">
              <a:lnSpc>
                <a:spcPct val="150000"/>
              </a:lnSpc>
            </a:pPr>
            <a:r>
              <a:rPr lang="en-US" altLang="zh-CN" sz="1800" b="1" dirty="0"/>
              <a:t>(c) connect(</a:t>
            </a:r>
            <a:r>
              <a:rPr lang="en-US" altLang="zh-CN" sz="1800" b="1" dirty="0" err="1"/>
              <a:t>thread,SIGNAL</a:t>
            </a:r>
            <a:r>
              <a:rPr lang="en-US" altLang="zh-CN" sz="1800" b="1" dirty="0"/>
              <a:t>(finished()),</a:t>
            </a:r>
            <a:r>
              <a:rPr lang="en-US" altLang="zh-CN" sz="1800" b="1" dirty="0" err="1"/>
              <a:t>thread,SLOT</a:t>
            </a:r>
            <a:r>
              <a:rPr lang="en-US" altLang="zh-CN" sz="1800" b="1" dirty="0"/>
              <a:t>(</a:t>
            </a:r>
            <a:r>
              <a:rPr lang="en-US" altLang="zh-CN" sz="1800" b="1" dirty="0" err="1"/>
              <a:t>deleteLater</a:t>
            </a:r>
            <a:r>
              <a:rPr lang="en-US" altLang="zh-CN" sz="1800" b="1" dirty="0"/>
              <a:t>()), </a:t>
            </a:r>
            <a:r>
              <a:rPr lang="en-US" altLang="zh-CN" sz="1800" b="1" dirty="0" err="1"/>
              <a:t>Qt</a:t>
            </a:r>
            <a:r>
              <a:rPr lang="en-US" altLang="zh-CN" sz="1800" b="1" dirty="0"/>
              <a:t>::Direct Connection)</a:t>
            </a:r>
            <a:r>
              <a:rPr lang="zh-CN" altLang="zh-CN" sz="1800" b="1" dirty="0"/>
              <a:t>：</a:t>
            </a:r>
            <a:r>
              <a:rPr lang="zh-CN" altLang="zh-CN" sz="1800" dirty="0"/>
              <a:t>将上述创建的线程结束消息函数</a:t>
            </a:r>
            <a:r>
              <a:rPr lang="en-US" altLang="zh-CN" sz="1800" dirty="0"/>
              <a:t>finished()</a:t>
            </a:r>
            <a:r>
              <a:rPr lang="zh-CN" altLang="zh-CN" sz="1800" dirty="0"/>
              <a:t>关联到线程自身的槽函数</a:t>
            </a:r>
            <a:r>
              <a:rPr lang="en-US" altLang="zh-CN" sz="1800" dirty="0"/>
              <a:t> </a:t>
            </a:r>
            <a:r>
              <a:rPr lang="en-US" altLang="zh-CN" sz="1800" dirty="0" err="1"/>
              <a:t>deleteLater</a:t>
            </a:r>
            <a:r>
              <a:rPr lang="en-US" altLang="zh-CN" sz="1800" dirty="0"/>
              <a:t>()</a:t>
            </a:r>
            <a:r>
              <a:rPr lang="zh-CN" altLang="zh-CN" sz="1800" dirty="0"/>
              <a:t>用于结束线程。</a:t>
            </a:r>
          </a:p>
          <a:p>
            <a:pPr indent="450850">
              <a:lnSpc>
                <a:spcPct val="150000"/>
              </a:lnSpc>
            </a:pPr>
            <a:r>
              <a:rPr lang="en-US" altLang="zh-CN" sz="1800" b="1" dirty="0"/>
              <a:t>(d) thread-&gt;start()</a:t>
            </a:r>
            <a:r>
              <a:rPr lang="zh-CN" altLang="zh-CN" sz="1800" b="1" dirty="0"/>
              <a:t>：</a:t>
            </a:r>
            <a:r>
              <a:rPr lang="zh-CN" altLang="zh-CN" sz="1800" dirty="0"/>
              <a:t>启动上述创建的线程。执行此语句后，工作线程（</a:t>
            </a:r>
            <a:r>
              <a:rPr lang="en-US" altLang="zh-CN" sz="1800" dirty="0" err="1"/>
              <a:t>TimeThread</a:t>
            </a:r>
            <a:r>
              <a:rPr lang="zh-CN" altLang="zh-CN" sz="1800" dirty="0"/>
              <a:t>）的虚函数</a:t>
            </a:r>
            <a:r>
              <a:rPr lang="en-US" altLang="zh-CN" sz="1800" dirty="0"/>
              <a:t>run()</a:t>
            </a:r>
            <a:r>
              <a:rPr lang="zh-CN" altLang="zh-CN" sz="1800" dirty="0"/>
              <a:t>开始执行</a:t>
            </a:r>
            <a:r>
              <a:rPr lang="zh-CN" altLang="zh-CN" sz="1800" dirty="0" smtClean="0"/>
              <a:t>。</a:t>
            </a:r>
            <a:endParaRPr lang="zh-CN" altLang="zh-CN" sz="1800" dirty="0"/>
          </a:p>
        </p:txBody>
      </p:sp>
    </p:spTree>
    <p:extLst>
      <p:ext uri="{BB962C8B-B14F-4D97-AF65-F5344CB8AC3E}">
        <p14:creationId xmlns:p14="http://schemas.microsoft.com/office/powerpoint/2010/main" val="28922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262432" cy="461665"/>
          </a:xfrm>
          <a:prstGeom prst="rect">
            <a:avLst/>
          </a:prstGeom>
        </p:spPr>
        <p:txBody>
          <a:bodyPr wrap="none">
            <a:spAutoFit/>
          </a:bodyPr>
          <a:lstStyle/>
          <a:p>
            <a:r>
              <a:rPr lang="zh-CN" altLang="zh-CN" sz="2400" b="1" dirty="0"/>
              <a:t>“实例”服务器端编程</a:t>
            </a:r>
          </a:p>
        </p:txBody>
      </p:sp>
      <p:sp>
        <p:nvSpPr>
          <p:cNvPr id="3" name="矩形 2"/>
          <p:cNvSpPr/>
          <p:nvPr/>
        </p:nvSpPr>
        <p:spPr>
          <a:xfrm>
            <a:off x="1136845" y="1083411"/>
            <a:ext cx="7199633" cy="369332"/>
          </a:xfrm>
          <a:prstGeom prst="rect">
            <a:avLst/>
          </a:prstGeom>
        </p:spPr>
        <p:txBody>
          <a:bodyPr wrap="square">
            <a:spAutoFit/>
          </a:bodyPr>
          <a:lstStyle/>
          <a:p>
            <a:r>
              <a:rPr lang="zh-CN" altLang="zh-CN" sz="1800" dirty="0"/>
              <a:t>（</a:t>
            </a:r>
            <a:r>
              <a:rPr lang="en-US" altLang="zh-CN" sz="1800" dirty="0"/>
              <a:t>8</a:t>
            </a:r>
            <a:r>
              <a:rPr lang="zh-CN" altLang="zh-CN" sz="1800" dirty="0"/>
              <a:t>）在服务器端界面的头文件“</a:t>
            </a:r>
            <a:r>
              <a:rPr lang="en-US" altLang="zh-CN" sz="1800" dirty="0" err="1"/>
              <a:t>dialog.h</a:t>
            </a:r>
            <a:r>
              <a:rPr lang="zh-CN" altLang="zh-CN" sz="1800" dirty="0"/>
              <a:t>”中添加的具体代码如下：</a:t>
            </a:r>
          </a:p>
        </p:txBody>
      </p:sp>
      <p:sp>
        <p:nvSpPr>
          <p:cNvPr id="4" name="TextBox 3"/>
          <p:cNvSpPr txBox="1"/>
          <p:nvPr/>
        </p:nvSpPr>
        <p:spPr>
          <a:xfrm>
            <a:off x="1270660" y="1452743"/>
            <a:ext cx="9619013" cy="1838801"/>
          </a:xfrm>
          <a:prstGeom prst="roundRect">
            <a:avLst/>
          </a:prstGeom>
          <a:solidFill>
            <a:srgbClr val="DDDDDD"/>
          </a:solidFill>
        </p:spPr>
        <p:txBody>
          <a:bodyPr wrap="square" rtlCol="0">
            <a:spAutoFit/>
          </a:bodyPr>
          <a:lstStyle/>
          <a:p>
            <a:r>
              <a:rPr lang="en-US" altLang="zh-CN" dirty="0"/>
              <a:t>class </a:t>
            </a:r>
            <a:r>
              <a:rPr lang="en-US" altLang="zh-CN" dirty="0" err="1"/>
              <a:t>TimeServer</a:t>
            </a:r>
            <a:r>
              <a:rPr lang="en-US" altLang="zh-CN" dirty="0"/>
              <a:t>;</a:t>
            </a:r>
            <a:endParaRPr lang="zh-CN" altLang="zh-CN" dirty="0"/>
          </a:p>
          <a:p>
            <a:r>
              <a:rPr lang="en-US" altLang="zh-CN" dirty="0"/>
              <a:t>public slots:</a:t>
            </a:r>
            <a:endParaRPr lang="zh-CN" altLang="zh-CN" dirty="0"/>
          </a:p>
          <a:p>
            <a:r>
              <a:rPr lang="en-US" altLang="zh-CN" dirty="0"/>
              <a:t>    void </a:t>
            </a:r>
            <a:r>
              <a:rPr lang="en-US" altLang="zh-CN" dirty="0" err="1"/>
              <a:t>slotShow</a:t>
            </a:r>
            <a:r>
              <a:rPr lang="en-US" altLang="zh-CN" dirty="0"/>
              <a:t>();				</a:t>
            </a:r>
            <a:r>
              <a:rPr lang="en-US" altLang="zh-CN" dirty="0" smtClean="0"/>
              <a:t>//</a:t>
            </a:r>
            <a:r>
              <a:rPr lang="zh-CN" altLang="zh-CN" dirty="0"/>
              <a:t>此槽函数用于界面上显示的请求次数</a:t>
            </a:r>
          </a:p>
          <a:p>
            <a:r>
              <a:rPr lang="en-US" altLang="zh-CN" dirty="0"/>
              <a:t>private:</a:t>
            </a:r>
            <a:endParaRPr lang="zh-CN" altLang="zh-CN" dirty="0"/>
          </a:p>
          <a:p>
            <a:r>
              <a:rPr lang="en-US" altLang="zh-CN" dirty="0"/>
              <a:t>    </a:t>
            </a:r>
            <a:r>
              <a:rPr lang="en-US" altLang="zh-CN" dirty="0" err="1"/>
              <a:t>TimeServer</a:t>
            </a:r>
            <a:r>
              <a:rPr lang="en-US" altLang="zh-CN" dirty="0"/>
              <a:t> *</a:t>
            </a:r>
            <a:r>
              <a:rPr lang="en-US" altLang="zh-CN" dirty="0" err="1"/>
              <a:t>timeServer</a:t>
            </a:r>
            <a:r>
              <a:rPr lang="en-US" altLang="zh-CN" dirty="0"/>
              <a:t>;			//TCP</a:t>
            </a:r>
            <a:r>
              <a:rPr lang="zh-CN" altLang="zh-CN" dirty="0"/>
              <a:t>服务器端</a:t>
            </a:r>
            <a:r>
              <a:rPr lang="en-US" altLang="zh-CN" dirty="0" err="1"/>
              <a:t>timeServer</a:t>
            </a:r>
            <a:endParaRPr lang="zh-CN" altLang="zh-CN" dirty="0"/>
          </a:p>
          <a:p>
            <a:r>
              <a:rPr lang="en-US" altLang="zh-CN" dirty="0"/>
              <a:t>    </a:t>
            </a:r>
            <a:r>
              <a:rPr lang="en-US" altLang="zh-CN" dirty="0" err="1"/>
              <a:t>int</a:t>
            </a:r>
            <a:r>
              <a:rPr lang="en-US" altLang="zh-CN" dirty="0"/>
              <a:t> count;				</a:t>
            </a:r>
            <a:r>
              <a:rPr lang="en-US" altLang="zh-CN" dirty="0" smtClean="0"/>
              <a:t>//</a:t>
            </a:r>
            <a:r>
              <a:rPr lang="zh-CN" altLang="zh-CN" dirty="0"/>
              <a:t>请求次数计数器</a:t>
            </a:r>
            <a:r>
              <a:rPr lang="en-US" altLang="zh-CN" dirty="0" smtClean="0"/>
              <a:t>count</a:t>
            </a:r>
            <a:endParaRPr lang="zh-CN" altLang="zh-CN" dirty="0"/>
          </a:p>
        </p:txBody>
      </p:sp>
    </p:spTree>
    <p:extLst>
      <p:ext uri="{BB962C8B-B14F-4D97-AF65-F5344CB8AC3E}">
        <p14:creationId xmlns:p14="http://schemas.microsoft.com/office/powerpoint/2010/main" val="177241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59702" cy="461665"/>
          </a:xfrm>
          <a:prstGeom prst="rect">
            <a:avLst/>
          </a:prstGeom>
        </p:spPr>
        <p:txBody>
          <a:bodyPr wrap="none">
            <a:spAutoFit/>
          </a:bodyPr>
          <a:lstStyle/>
          <a:p>
            <a:r>
              <a:rPr lang="zh-CN" altLang="zh-CN" sz="2400" b="1" dirty="0"/>
              <a:t>多线程及简单实例</a:t>
            </a:r>
          </a:p>
        </p:txBody>
      </p:sp>
      <p:sp>
        <p:nvSpPr>
          <p:cNvPr id="3" name="TextBox 2"/>
          <p:cNvSpPr txBox="1"/>
          <p:nvPr/>
        </p:nvSpPr>
        <p:spPr>
          <a:xfrm>
            <a:off x="843148" y="938151"/>
            <a:ext cx="10034649" cy="923330"/>
          </a:xfrm>
          <a:prstGeom prst="rect">
            <a:avLst/>
          </a:prstGeom>
          <a:noFill/>
        </p:spPr>
        <p:txBody>
          <a:bodyPr wrap="square" rtlCol="0">
            <a:spAutoFit/>
          </a:bodyPr>
          <a:lstStyle/>
          <a:p>
            <a:pPr indent="450850"/>
            <a:r>
              <a:rPr lang="zh-CN" altLang="zh-CN" sz="1800" dirty="0"/>
              <a:t>以上完成了界面的设计，下面的内容是具体的功能实现。</a:t>
            </a:r>
          </a:p>
          <a:p>
            <a:pPr indent="450850"/>
            <a:r>
              <a:rPr lang="zh-CN" altLang="zh-CN" sz="1800" dirty="0"/>
              <a:t>（</a:t>
            </a:r>
            <a:r>
              <a:rPr lang="en-US" altLang="zh-CN" sz="1800" dirty="0"/>
              <a:t>1</a:t>
            </a:r>
            <a:r>
              <a:rPr lang="zh-CN" altLang="zh-CN" sz="1800" dirty="0"/>
              <a:t>）在头文件“</a:t>
            </a:r>
            <a:r>
              <a:rPr lang="en-US" altLang="zh-CN" sz="1800" dirty="0" err="1"/>
              <a:t>workthread.h</a:t>
            </a:r>
            <a:r>
              <a:rPr lang="zh-CN" altLang="zh-CN" sz="1800" dirty="0"/>
              <a:t>”中，工作线程</a:t>
            </a:r>
            <a:r>
              <a:rPr lang="en-US" altLang="zh-CN" sz="1800" dirty="0" err="1"/>
              <a:t>WorkThread</a:t>
            </a:r>
            <a:r>
              <a:rPr lang="zh-CN" altLang="zh-CN" sz="1800" dirty="0"/>
              <a:t>类继承自</a:t>
            </a:r>
            <a:r>
              <a:rPr lang="en-US" altLang="zh-CN" sz="1800" dirty="0" err="1"/>
              <a:t>QThread</a:t>
            </a:r>
            <a:r>
              <a:rPr lang="zh-CN" altLang="zh-CN" sz="1800" dirty="0"/>
              <a:t>类。重新实现</a:t>
            </a:r>
            <a:r>
              <a:rPr lang="en-US" altLang="zh-CN" sz="1800" dirty="0"/>
              <a:t>run()</a:t>
            </a:r>
            <a:r>
              <a:rPr lang="zh-CN" altLang="zh-CN" sz="1800" dirty="0"/>
              <a:t>函数。其具体代码如下</a:t>
            </a:r>
            <a:r>
              <a:rPr lang="zh-CN" altLang="zh-CN" sz="1800" dirty="0" smtClean="0"/>
              <a:t>：</a:t>
            </a:r>
            <a:endParaRPr lang="zh-CN" altLang="zh-CN" sz="1800" dirty="0"/>
          </a:p>
        </p:txBody>
      </p:sp>
      <p:sp>
        <p:nvSpPr>
          <p:cNvPr id="4" name="TextBox 3"/>
          <p:cNvSpPr txBox="1"/>
          <p:nvPr/>
        </p:nvSpPr>
        <p:spPr>
          <a:xfrm>
            <a:off x="1484416" y="1861481"/>
            <a:ext cx="8977745" cy="2517815"/>
          </a:xfrm>
          <a:prstGeom prst="roundRect">
            <a:avLst>
              <a:gd name="adj" fmla="val 6139"/>
            </a:avLst>
          </a:prstGeom>
          <a:solidFill>
            <a:srgbClr val="DDDDDD"/>
          </a:solidFill>
        </p:spPr>
        <p:txBody>
          <a:bodyPr wrap="square" rtlCol="0">
            <a:spAutoFit/>
          </a:bodyPr>
          <a:lstStyle/>
          <a:p>
            <a:r>
              <a:rPr lang="en-US" altLang="zh-CN" dirty="0"/>
              <a:t>#include &lt;</a:t>
            </a:r>
            <a:r>
              <a:rPr lang="en-US" altLang="zh-CN" dirty="0" err="1"/>
              <a:t>QThread</a:t>
            </a:r>
            <a:r>
              <a:rPr lang="en-US" altLang="zh-CN" dirty="0"/>
              <a:t>&gt;</a:t>
            </a:r>
            <a:endParaRPr lang="zh-CN" altLang="zh-CN" dirty="0"/>
          </a:p>
          <a:p>
            <a:r>
              <a:rPr lang="en-US" altLang="zh-CN" dirty="0"/>
              <a:t>class </a:t>
            </a:r>
            <a:r>
              <a:rPr lang="en-US" altLang="zh-CN" dirty="0" err="1"/>
              <a:t>WorkThread</a:t>
            </a:r>
            <a:r>
              <a:rPr lang="en-US" altLang="zh-CN" dirty="0"/>
              <a:t> : public </a:t>
            </a:r>
            <a:r>
              <a:rPr lang="en-US" altLang="zh-CN" dirty="0" err="1"/>
              <a:t>QThread</a:t>
            </a:r>
            <a:endParaRPr lang="zh-CN" altLang="zh-CN" dirty="0"/>
          </a:p>
          <a:p>
            <a:r>
              <a:rPr lang="en-US" altLang="zh-CN" dirty="0"/>
              <a:t>{</a:t>
            </a:r>
            <a:endParaRPr lang="zh-CN" altLang="zh-CN" dirty="0"/>
          </a:p>
          <a:p>
            <a:r>
              <a:rPr lang="en-US" altLang="zh-CN" dirty="0"/>
              <a:t>    Q_OBJECT</a:t>
            </a:r>
            <a:endParaRPr lang="zh-CN" altLang="zh-CN" dirty="0"/>
          </a:p>
          <a:p>
            <a:r>
              <a:rPr lang="en-US" altLang="zh-CN" dirty="0"/>
              <a:t>public:</a:t>
            </a:r>
            <a:endParaRPr lang="zh-CN" altLang="zh-CN" dirty="0"/>
          </a:p>
          <a:p>
            <a:r>
              <a:rPr lang="en-US" altLang="zh-CN" dirty="0"/>
              <a:t>    </a:t>
            </a:r>
            <a:r>
              <a:rPr lang="en-US" altLang="zh-CN" dirty="0" err="1"/>
              <a:t>WorkThread</a:t>
            </a:r>
            <a:r>
              <a:rPr lang="en-US" altLang="zh-CN" dirty="0"/>
              <a:t>();</a:t>
            </a:r>
            <a:endParaRPr lang="zh-CN" altLang="zh-CN" dirty="0"/>
          </a:p>
          <a:p>
            <a:r>
              <a:rPr lang="en-US" altLang="zh-CN" dirty="0"/>
              <a:t>protected:</a:t>
            </a:r>
            <a:endParaRPr lang="zh-CN" altLang="zh-CN" dirty="0"/>
          </a:p>
          <a:p>
            <a:r>
              <a:rPr lang="en-US" altLang="zh-CN" dirty="0"/>
              <a:t>    void run();</a:t>
            </a:r>
            <a:endParaRPr lang="zh-CN" altLang="zh-CN" dirty="0"/>
          </a:p>
          <a:p>
            <a:r>
              <a:rPr lang="en-US" altLang="zh-CN" dirty="0" smtClean="0"/>
              <a:t>};</a:t>
            </a:r>
          </a:p>
        </p:txBody>
      </p:sp>
    </p:spTree>
    <p:extLst>
      <p:ext uri="{BB962C8B-B14F-4D97-AF65-F5344CB8AC3E}">
        <p14:creationId xmlns:p14="http://schemas.microsoft.com/office/powerpoint/2010/main" val="4271962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262432" cy="461665"/>
          </a:xfrm>
          <a:prstGeom prst="rect">
            <a:avLst/>
          </a:prstGeom>
        </p:spPr>
        <p:txBody>
          <a:bodyPr wrap="none">
            <a:spAutoFit/>
          </a:bodyPr>
          <a:lstStyle/>
          <a:p>
            <a:r>
              <a:rPr lang="zh-CN" altLang="zh-CN" sz="2400" b="1" dirty="0"/>
              <a:t>“实例”服务器端编程</a:t>
            </a:r>
          </a:p>
        </p:txBody>
      </p:sp>
      <p:sp>
        <p:nvSpPr>
          <p:cNvPr id="3" name="矩形 2"/>
          <p:cNvSpPr/>
          <p:nvPr/>
        </p:nvSpPr>
        <p:spPr>
          <a:xfrm>
            <a:off x="1223900" y="993070"/>
            <a:ext cx="5655715" cy="369332"/>
          </a:xfrm>
          <a:prstGeom prst="rect">
            <a:avLst/>
          </a:prstGeom>
        </p:spPr>
        <p:txBody>
          <a:bodyPr wrap="none">
            <a:spAutoFit/>
          </a:bodyPr>
          <a:lstStyle/>
          <a:p>
            <a:r>
              <a:rPr lang="zh-CN" altLang="zh-CN" sz="1800" dirty="0"/>
              <a:t>（</a:t>
            </a:r>
            <a:r>
              <a:rPr lang="en-US" altLang="zh-CN" sz="1800" dirty="0"/>
              <a:t>9</a:t>
            </a:r>
            <a:r>
              <a:rPr lang="zh-CN" altLang="zh-CN" sz="1800" dirty="0"/>
              <a:t>）在源文件“</a:t>
            </a:r>
            <a:r>
              <a:rPr lang="en-US" altLang="zh-CN" sz="1800" dirty="0"/>
              <a:t>dialog.cpp</a:t>
            </a:r>
            <a:r>
              <a:rPr lang="zh-CN" altLang="zh-CN" sz="1800" dirty="0"/>
              <a:t>”中，添加的头文件如下：</a:t>
            </a:r>
          </a:p>
        </p:txBody>
      </p:sp>
      <p:sp>
        <p:nvSpPr>
          <p:cNvPr id="4" name="圆角矩形 3"/>
          <p:cNvSpPr/>
          <p:nvPr/>
        </p:nvSpPr>
        <p:spPr>
          <a:xfrm>
            <a:off x="1429064" y="1362402"/>
            <a:ext cx="9151850" cy="681038"/>
          </a:xfrm>
          <a:prstGeom prst="roundRect">
            <a:avLst/>
          </a:prstGeom>
          <a:solidFill>
            <a:srgbClr val="DDDDDD"/>
          </a:solidFill>
        </p:spPr>
        <p:txBody>
          <a:bodyPr wrap="square">
            <a:spAutoFit/>
          </a:bodyPr>
          <a:lstStyle/>
          <a:p>
            <a:r>
              <a:rPr lang="en-US" altLang="zh-CN" dirty="0"/>
              <a:t>#include &lt;</a:t>
            </a:r>
            <a:r>
              <a:rPr lang="en-US" altLang="zh-CN" dirty="0" err="1"/>
              <a:t>QMessageBox</a:t>
            </a:r>
            <a:r>
              <a:rPr lang="en-US" altLang="zh-CN" dirty="0"/>
              <a:t>&gt;</a:t>
            </a:r>
            <a:endParaRPr lang="zh-CN" altLang="zh-CN" dirty="0"/>
          </a:p>
          <a:p>
            <a:r>
              <a:rPr lang="en-US" altLang="zh-CN" dirty="0"/>
              <a:t>#include "</a:t>
            </a:r>
            <a:r>
              <a:rPr lang="en-US" altLang="zh-CN" dirty="0" err="1"/>
              <a:t>timeserver.h</a:t>
            </a:r>
            <a:r>
              <a:rPr lang="en-US" altLang="zh-CN" dirty="0"/>
              <a:t>"</a:t>
            </a:r>
            <a:endParaRPr lang="zh-CN" altLang="zh-CN" dirty="0"/>
          </a:p>
        </p:txBody>
      </p:sp>
      <p:sp>
        <p:nvSpPr>
          <p:cNvPr id="5" name="TextBox 4"/>
          <p:cNvSpPr txBox="1"/>
          <p:nvPr/>
        </p:nvSpPr>
        <p:spPr>
          <a:xfrm>
            <a:off x="1342653" y="2043440"/>
            <a:ext cx="9808277" cy="369332"/>
          </a:xfrm>
          <a:prstGeom prst="rect">
            <a:avLst/>
          </a:prstGeom>
          <a:noFill/>
        </p:spPr>
        <p:txBody>
          <a:bodyPr wrap="square" rtlCol="0">
            <a:spAutoFit/>
          </a:bodyPr>
          <a:lstStyle/>
          <a:p>
            <a:r>
              <a:rPr lang="zh-CN" altLang="zh-CN" sz="1800" b="1" dirty="0"/>
              <a:t>其中，</a:t>
            </a:r>
            <a:r>
              <a:rPr lang="zh-CN" altLang="zh-CN" sz="1800" dirty="0"/>
              <a:t>在</a:t>
            </a:r>
            <a:r>
              <a:rPr lang="en-US" altLang="zh-CN" sz="1800" dirty="0"/>
              <a:t>Dialog</a:t>
            </a:r>
            <a:r>
              <a:rPr lang="zh-CN" altLang="zh-CN" sz="1800" dirty="0"/>
              <a:t>类的构造函数中添加的内容，用于启动服务器端的网络监听，其具体实现如下</a:t>
            </a:r>
            <a:r>
              <a:rPr lang="zh-CN" altLang="zh-CN" sz="1800" dirty="0" smtClean="0"/>
              <a:t>：</a:t>
            </a:r>
            <a:endParaRPr lang="zh-CN" altLang="zh-CN" sz="1800" dirty="0"/>
          </a:p>
        </p:txBody>
      </p:sp>
      <p:sp>
        <p:nvSpPr>
          <p:cNvPr id="6" name="圆角矩形 5"/>
          <p:cNvSpPr/>
          <p:nvPr/>
        </p:nvSpPr>
        <p:spPr>
          <a:xfrm>
            <a:off x="1429064" y="2412772"/>
            <a:ext cx="9151850" cy="2996565"/>
          </a:xfrm>
          <a:prstGeom prst="roundRect">
            <a:avLst>
              <a:gd name="adj" fmla="val 7552"/>
            </a:avLst>
          </a:prstGeom>
          <a:solidFill>
            <a:srgbClr val="DDDDDD"/>
          </a:solidFill>
        </p:spPr>
        <p:txBody>
          <a:bodyPr wrap="square">
            <a:spAutoFit/>
          </a:bodyPr>
          <a:lstStyle/>
          <a:p>
            <a:r>
              <a:rPr lang="en-US" altLang="zh-CN" dirty="0"/>
              <a:t>count=0;</a:t>
            </a:r>
            <a:endParaRPr lang="zh-CN" altLang="zh-CN" dirty="0"/>
          </a:p>
          <a:p>
            <a:r>
              <a:rPr lang="en-US" altLang="zh-CN" dirty="0" err="1"/>
              <a:t>timeServer</a:t>
            </a:r>
            <a:r>
              <a:rPr lang="en-US" altLang="zh-CN" dirty="0"/>
              <a:t> = new </a:t>
            </a:r>
            <a:r>
              <a:rPr lang="en-US" altLang="zh-CN" dirty="0" err="1"/>
              <a:t>TimeServer</a:t>
            </a:r>
            <a:r>
              <a:rPr lang="en-US" altLang="zh-CN" dirty="0"/>
              <a:t>(this);</a:t>
            </a:r>
            <a:endParaRPr lang="zh-CN" altLang="zh-CN" dirty="0"/>
          </a:p>
          <a:p>
            <a:r>
              <a:rPr lang="en-US" altLang="zh-CN" dirty="0"/>
              <a:t>if(!</a:t>
            </a:r>
            <a:r>
              <a:rPr lang="en-US" altLang="zh-CN" dirty="0" err="1"/>
              <a:t>timeServer</a:t>
            </a:r>
            <a:r>
              <a:rPr lang="en-US" altLang="zh-CN" dirty="0"/>
              <a:t>-&gt;listen())</a:t>
            </a:r>
            <a:endParaRPr lang="zh-CN" altLang="zh-CN" dirty="0"/>
          </a:p>
          <a:p>
            <a:r>
              <a:rPr lang="en-US" altLang="zh-CN" dirty="0"/>
              <a:t>{</a:t>
            </a:r>
            <a:endParaRPr lang="zh-CN" altLang="zh-CN" dirty="0"/>
          </a:p>
          <a:p>
            <a:r>
              <a:rPr lang="en-US" altLang="zh-CN" dirty="0"/>
              <a:t>    </a:t>
            </a:r>
            <a:r>
              <a:rPr lang="en-US" altLang="zh-CN" dirty="0" err="1"/>
              <a:t>QMessageBox</a:t>
            </a:r>
            <a:r>
              <a:rPr lang="en-US" altLang="zh-CN" dirty="0"/>
              <a:t>::critical(</a:t>
            </a:r>
            <a:r>
              <a:rPr lang="en-US" altLang="zh-CN" dirty="0" err="1"/>
              <a:t>this,tr</a:t>
            </a:r>
            <a:r>
              <a:rPr lang="en-US" altLang="zh-CN" dirty="0"/>
              <a:t>("</a:t>
            </a:r>
            <a:r>
              <a:rPr lang="zh-CN" altLang="zh-CN" dirty="0"/>
              <a:t>多线程时间服务器</a:t>
            </a:r>
            <a:r>
              <a:rPr lang="en-US" altLang="zh-CN" dirty="0"/>
              <a:t>"),</a:t>
            </a:r>
            <a:endParaRPr lang="zh-CN" altLang="zh-CN" dirty="0"/>
          </a:p>
          <a:p>
            <a:r>
              <a:rPr lang="en-US" altLang="zh-CN" dirty="0"/>
              <a:t>    </a:t>
            </a:r>
            <a:r>
              <a:rPr lang="en-US" altLang="zh-CN" dirty="0" err="1"/>
              <a:t>tr</a:t>
            </a:r>
            <a:r>
              <a:rPr lang="en-US" altLang="zh-CN" dirty="0"/>
              <a:t>("</a:t>
            </a:r>
            <a:r>
              <a:rPr lang="zh-CN" altLang="zh-CN" dirty="0"/>
              <a:t>无法启动服务器：</a:t>
            </a:r>
            <a:r>
              <a:rPr lang="en-US" altLang="zh-CN" dirty="0"/>
              <a:t>%1.").</a:t>
            </a:r>
            <a:r>
              <a:rPr lang="en-US" altLang="zh-CN" dirty="0" err="1"/>
              <a:t>arg</a:t>
            </a:r>
            <a:r>
              <a:rPr lang="en-US" altLang="zh-CN" dirty="0"/>
              <a:t>(</a:t>
            </a:r>
            <a:r>
              <a:rPr lang="en-US" altLang="zh-CN" dirty="0" err="1"/>
              <a:t>timeServer</a:t>
            </a:r>
            <a:r>
              <a:rPr lang="en-US" altLang="zh-CN" dirty="0"/>
              <a:t>-&gt;</a:t>
            </a:r>
            <a:r>
              <a:rPr lang="en-US" altLang="zh-CN" dirty="0" err="1"/>
              <a:t>errorString</a:t>
            </a:r>
            <a:r>
              <a:rPr lang="en-US" altLang="zh-CN" dirty="0"/>
              <a:t>()));</a:t>
            </a:r>
            <a:endParaRPr lang="zh-CN" altLang="zh-CN" dirty="0"/>
          </a:p>
          <a:p>
            <a:r>
              <a:rPr lang="en-US" altLang="zh-CN" dirty="0"/>
              <a:t>    close();</a:t>
            </a:r>
            <a:endParaRPr lang="zh-CN" altLang="zh-CN" dirty="0"/>
          </a:p>
          <a:p>
            <a:r>
              <a:rPr lang="en-US" altLang="zh-CN" dirty="0"/>
              <a:t>    return;</a:t>
            </a:r>
            <a:endParaRPr lang="zh-CN" altLang="zh-CN" dirty="0"/>
          </a:p>
          <a:p>
            <a:r>
              <a:rPr lang="en-US" altLang="zh-CN" dirty="0"/>
              <a:t>}</a:t>
            </a:r>
            <a:endParaRPr lang="zh-CN" altLang="zh-CN" dirty="0"/>
          </a:p>
          <a:p>
            <a:r>
              <a:rPr lang="en-US" altLang="zh-CN" dirty="0"/>
              <a:t>Label1-&gt;</a:t>
            </a:r>
            <a:r>
              <a:rPr lang="en-US" altLang="zh-CN" dirty="0" err="1"/>
              <a:t>setText</a:t>
            </a:r>
            <a:r>
              <a:rPr lang="en-US" altLang="zh-CN" dirty="0"/>
              <a:t>(</a:t>
            </a:r>
            <a:r>
              <a:rPr lang="en-US" altLang="zh-CN" dirty="0" err="1"/>
              <a:t>tr</a:t>
            </a:r>
            <a:r>
              <a:rPr lang="en-US" altLang="zh-CN" dirty="0"/>
              <a:t>("</a:t>
            </a:r>
            <a:r>
              <a:rPr lang="zh-CN" altLang="zh-CN" dirty="0"/>
              <a:t>服务器端口：</a:t>
            </a:r>
            <a:r>
              <a:rPr lang="en-US" altLang="zh-CN" dirty="0"/>
              <a:t>%1.").</a:t>
            </a:r>
            <a:r>
              <a:rPr lang="en-US" altLang="zh-CN" dirty="0" err="1"/>
              <a:t>arg</a:t>
            </a:r>
            <a:r>
              <a:rPr lang="en-US" altLang="zh-CN" dirty="0"/>
              <a:t>(</a:t>
            </a:r>
            <a:r>
              <a:rPr lang="en-US" altLang="zh-CN" dirty="0" err="1"/>
              <a:t>timeServer</a:t>
            </a:r>
            <a:r>
              <a:rPr lang="en-US" altLang="zh-CN" dirty="0"/>
              <a:t>-&gt;</a:t>
            </a:r>
            <a:r>
              <a:rPr lang="en-US" altLang="zh-CN" dirty="0" err="1"/>
              <a:t>serverPort</a:t>
            </a:r>
            <a:r>
              <a:rPr lang="en-US" altLang="zh-CN" dirty="0"/>
              <a:t>()));</a:t>
            </a:r>
            <a:endParaRPr lang="zh-CN" altLang="zh-CN" dirty="0"/>
          </a:p>
        </p:txBody>
      </p:sp>
    </p:spTree>
    <p:extLst>
      <p:ext uri="{BB962C8B-B14F-4D97-AF65-F5344CB8AC3E}">
        <p14:creationId xmlns:p14="http://schemas.microsoft.com/office/powerpoint/2010/main" val="1785261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262432" cy="461665"/>
          </a:xfrm>
          <a:prstGeom prst="rect">
            <a:avLst/>
          </a:prstGeom>
        </p:spPr>
        <p:txBody>
          <a:bodyPr wrap="none">
            <a:spAutoFit/>
          </a:bodyPr>
          <a:lstStyle/>
          <a:p>
            <a:r>
              <a:rPr lang="zh-CN" altLang="zh-CN" sz="2400" b="1" dirty="0"/>
              <a:t>“实例”服务器端编程</a:t>
            </a:r>
          </a:p>
        </p:txBody>
      </p:sp>
      <p:sp>
        <p:nvSpPr>
          <p:cNvPr id="3" name="矩形 2"/>
          <p:cNvSpPr/>
          <p:nvPr/>
        </p:nvSpPr>
        <p:spPr>
          <a:xfrm>
            <a:off x="1136845" y="970174"/>
            <a:ext cx="6534866" cy="369332"/>
          </a:xfrm>
          <a:prstGeom prst="rect">
            <a:avLst/>
          </a:prstGeom>
        </p:spPr>
        <p:txBody>
          <a:bodyPr wrap="none">
            <a:spAutoFit/>
          </a:bodyPr>
          <a:lstStyle/>
          <a:p>
            <a:r>
              <a:rPr lang="zh-CN" altLang="zh-CN" sz="1800" dirty="0"/>
              <a:t>在源文件“</a:t>
            </a:r>
            <a:r>
              <a:rPr lang="en-US" altLang="zh-CN" sz="1800" dirty="0"/>
              <a:t>dialog.cpp</a:t>
            </a:r>
            <a:r>
              <a:rPr lang="zh-CN" altLang="zh-CN" sz="1800" dirty="0"/>
              <a:t>”中，槽函数</a:t>
            </a:r>
            <a:r>
              <a:rPr lang="en-US" altLang="zh-CN" sz="1800" dirty="0" err="1"/>
              <a:t>slotShow</a:t>
            </a:r>
            <a:r>
              <a:rPr lang="en-US" altLang="zh-CN" sz="1800" dirty="0"/>
              <a:t>()</a:t>
            </a:r>
            <a:r>
              <a:rPr lang="zh-CN" altLang="zh-CN" sz="1800" dirty="0"/>
              <a:t>的具体内容如下：</a:t>
            </a:r>
          </a:p>
        </p:txBody>
      </p:sp>
      <p:sp>
        <p:nvSpPr>
          <p:cNvPr id="4" name="TextBox 3"/>
          <p:cNvSpPr txBox="1"/>
          <p:nvPr/>
        </p:nvSpPr>
        <p:spPr>
          <a:xfrm>
            <a:off x="1235034" y="1460665"/>
            <a:ext cx="9452758" cy="1259919"/>
          </a:xfrm>
          <a:prstGeom prst="roundRect">
            <a:avLst/>
          </a:prstGeom>
          <a:solidFill>
            <a:srgbClr val="DDDDDD"/>
          </a:solidFill>
        </p:spPr>
        <p:txBody>
          <a:bodyPr wrap="square" rtlCol="0">
            <a:spAutoFit/>
          </a:bodyPr>
          <a:lstStyle/>
          <a:p>
            <a:r>
              <a:rPr lang="en-US" altLang="zh-CN" dirty="0"/>
              <a:t>void Dialog::</a:t>
            </a:r>
            <a:r>
              <a:rPr lang="en-US" altLang="zh-CN" dirty="0" err="1"/>
              <a:t>slotShow</a:t>
            </a:r>
            <a:r>
              <a:rPr lang="en-US" altLang="zh-CN" dirty="0"/>
              <a:t>()</a:t>
            </a:r>
            <a:endParaRPr lang="zh-CN" altLang="zh-CN" dirty="0"/>
          </a:p>
          <a:p>
            <a:r>
              <a:rPr lang="en-US" altLang="zh-CN" dirty="0"/>
              <a:t>{</a:t>
            </a:r>
            <a:endParaRPr lang="zh-CN" altLang="zh-CN" dirty="0"/>
          </a:p>
          <a:p>
            <a:r>
              <a:rPr lang="en-US" altLang="zh-CN" dirty="0"/>
              <a:t>    Label2-&gt;</a:t>
            </a:r>
            <a:r>
              <a:rPr lang="en-US" altLang="zh-CN" dirty="0" err="1"/>
              <a:t>setText</a:t>
            </a:r>
            <a:r>
              <a:rPr lang="en-US" altLang="zh-CN" dirty="0"/>
              <a:t>(</a:t>
            </a:r>
            <a:r>
              <a:rPr lang="en-US" altLang="zh-CN" dirty="0" err="1"/>
              <a:t>tr</a:t>
            </a:r>
            <a:r>
              <a:rPr lang="en-US" altLang="zh-CN" dirty="0"/>
              <a:t>("</a:t>
            </a:r>
            <a:r>
              <a:rPr lang="zh-CN" altLang="zh-CN" dirty="0"/>
              <a:t>第</a:t>
            </a:r>
            <a:r>
              <a:rPr lang="en-US" altLang="zh-CN" dirty="0"/>
              <a:t>%1</a:t>
            </a:r>
            <a:r>
              <a:rPr lang="zh-CN" altLang="zh-CN" dirty="0"/>
              <a:t>次请求完毕。</a:t>
            </a:r>
            <a:r>
              <a:rPr lang="en-US" altLang="zh-CN" dirty="0"/>
              <a:t>").</a:t>
            </a:r>
            <a:r>
              <a:rPr lang="en-US" altLang="zh-CN" dirty="0" err="1"/>
              <a:t>arg</a:t>
            </a:r>
            <a:r>
              <a:rPr lang="en-US" altLang="zh-CN" dirty="0"/>
              <a:t>(++count));</a:t>
            </a:r>
            <a:endParaRPr lang="zh-CN" altLang="zh-CN" dirty="0"/>
          </a:p>
          <a:p>
            <a:r>
              <a:rPr lang="en-US" altLang="zh-CN" dirty="0" smtClean="0"/>
              <a:t>}</a:t>
            </a:r>
            <a:endParaRPr lang="zh-CN" altLang="zh-CN" dirty="0"/>
          </a:p>
        </p:txBody>
      </p:sp>
      <p:sp>
        <p:nvSpPr>
          <p:cNvPr id="5" name="TextBox 4"/>
          <p:cNvSpPr txBox="1"/>
          <p:nvPr/>
        </p:nvSpPr>
        <p:spPr>
          <a:xfrm>
            <a:off x="688769" y="2720584"/>
            <a:ext cx="10497787" cy="1706878"/>
          </a:xfrm>
          <a:prstGeom prst="rect">
            <a:avLst/>
          </a:prstGeom>
          <a:noFill/>
        </p:spPr>
        <p:txBody>
          <a:bodyPr wrap="square" rtlCol="0">
            <a:spAutoFit/>
          </a:bodyPr>
          <a:lstStyle/>
          <a:p>
            <a:pPr indent="450850">
              <a:lnSpc>
                <a:spcPct val="150000"/>
              </a:lnSpc>
            </a:pPr>
            <a:r>
              <a:rPr lang="zh-CN" altLang="zh-CN" sz="1800" b="1" dirty="0"/>
              <a:t>其中，</a:t>
            </a:r>
            <a:r>
              <a:rPr lang="en-US" altLang="zh-CN" sz="1800" b="1" dirty="0"/>
              <a:t>Label2-&gt;</a:t>
            </a:r>
            <a:r>
              <a:rPr lang="en-US" altLang="zh-CN" sz="1800" b="1" dirty="0" err="1"/>
              <a:t>setText</a:t>
            </a:r>
            <a:r>
              <a:rPr lang="en-US" altLang="zh-CN" sz="1800" b="1" dirty="0"/>
              <a:t>(</a:t>
            </a:r>
            <a:r>
              <a:rPr lang="en-US" altLang="zh-CN" sz="1800" b="1" dirty="0" err="1"/>
              <a:t>tr</a:t>
            </a:r>
            <a:r>
              <a:rPr lang="en-US" altLang="zh-CN" sz="1800" b="1" dirty="0"/>
              <a:t>("</a:t>
            </a:r>
            <a:r>
              <a:rPr lang="zh-CN" altLang="zh-CN" sz="1800" b="1" dirty="0"/>
              <a:t>第</a:t>
            </a:r>
            <a:r>
              <a:rPr lang="en-US" altLang="zh-CN" sz="1800" b="1" dirty="0"/>
              <a:t>%1</a:t>
            </a:r>
            <a:r>
              <a:rPr lang="zh-CN" altLang="zh-CN" sz="1800" b="1" dirty="0"/>
              <a:t>次请求完毕。</a:t>
            </a:r>
            <a:r>
              <a:rPr lang="en-US" altLang="zh-CN" sz="1800" b="1" dirty="0"/>
              <a:t>").</a:t>
            </a:r>
            <a:r>
              <a:rPr lang="en-US" altLang="zh-CN" sz="1800" b="1" dirty="0" err="1"/>
              <a:t>arg</a:t>
            </a:r>
            <a:r>
              <a:rPr lang="en-US" altLang="zh-CN" sz="1800" b="1" dirty="0"/>
              <a:t>(++count))</a:t>
            </a:r>
            <a:r>
              <a:rPr lang="zh-CN" altLang="zh-CN" sz="1800" dirty="0"/>
              <a:t>在标签</a:t>
            </a:r>
            <a:r>
              <a:rPr lang="en-US" altLang="zh-CN" sz="1800" dirty="0"/>
              <a:t>Label2</a:t>
            </a:r>
            <a:r>
              <a:rPr lang="zh-CN" altLang="zh-CN" sz="1800" dirty="0"/>
              <a:t>上显示当前的请求次数，并将请求数计数</a:t>
            </a:r>
            <a:r>
              <a:rPr lang="en-US" altLang="zh-CN" sz="1800" dirty="0"/>
              <a:t>count</a:t>
            </a:r>
            <a:r>
              <a:rPr lang="zh-CN" altLang="zh-CN" sz="1800" dirty="0"/>
              <a:t>加</a:t>
            </a:r>
            <a:r>
              <a:rPr lang="en-US" altLang="zh-CN" sz="1800" dirty="0"/>
              <a:t>1</a:t>
            </a:r>
            <a:r>
              <a:rPr lang="zh-CN" altLang="zh-CN" sz="1800" dirty="0"/>
              <a:t>。注意，槽函数</a:t>
            </a:r>
            <a:r>
              <a:rPr lang="en-US" altLang="zh-CN" sz="1800" dirty="0" err="1"/>
              <a:t>slotShow</a:t>
            </a:r>
            <a:r>
              <a:rPr lang="en-US" altLang="zh-CN" sz="1800" dirty="0"/>
              <a:t>()</a:t>
            </a:r>
            <a:r>
              <a:rPr lang="zh-CN" altLang="zh-CN" sz="1800" dirty="0"/>
              <a:t>虽然被多个线程激活，但调用入口只有主线程的事件循环这一个。多个线程的激活信号最终会在主线程的事件循环中排队调用此槽函数，从而保证了</a:t>
            </a:r>
            <a:r>
              <a:rPr lang="en-US" altLang="zh-CN" sz="1800" dirty="0"/>
              <a:t>count</a:t>
            </a:r>
            <a:r>
              <a:rPr lang="zh-CN" altLang="zh-CN" sz="1800" dirty="0"/>
              <a:t>变量的互斥访问。因此，槽函数</a:t>
            </a:r>
            <a:r>
              <a:rPr lang="en-US" altLang="zh-CN" sz="1800" dirty="0" err="1"/>
              <a:t>slotShow</a:t>
            </a:r>
            <a:r>
              <a:rPr lang="en-US" altLang="zh-CN" sz="1800" dirty="0"/>
              <a:t>()</a:t>
            </a:r>
            <a:r>
              <a:rPr lang="zh-CN" altLang="zh-CN" sz="1800" dirty="0"/>
              <a:t>是一个天然的临界区</a:t>
            </a:r>
            <a:r>
              <a:rPr lang="zh-CN" altLang="zh-CN" sz="1800" dirty="0" smtClean="0"/>
              <a:t>。</a:t>
            </a:r>
            <a:endParaRPr lang="zh-CN" altLang="zh-CN" sz="1800" dirty="0"/>
          </a:p>
        </p:txBody>
      </p:sp>
    </p:spTree>
    <p:extLst>
      <p:ext uri="{BB962C8B-B14F-4D97-AF65-F5344CB8AC3E}">
        <p14:creationId xmlns:p14="http://schemas.microsoft.com/office/powerpoint/2010/main" val="1477253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36845" y="1425039"/>
            <a:ext cx="9313441" cy="356260"/>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36845" y="328908"/>
            <a:ext cx="3262432" cy="461665"/>
          </a:xfrm>
          <a:prstGeom prst="rect">
            <a:avLst/>
          </a:prstGeom>
        </p:spPr>
        <p:txBody>
          <a:bodyPr wrap="none">
            <a:spAutoFit/>
          </a:bodyPr>
          <a:lstStyle/>
          <a:p>
            <a:r>
              <a:rPr lang="zh-CN" altLang="zh-CN" sz="2400" b="1" dirty="0"/>
              <a:t>“实例”服务器端编程</a:t>
            </a:r>
          </a:p>
        </p:txBody>
      </p:sp>
      <p:sp>
        <p:nvSpPr>
          <p:cNvPr id="3" name="TextBox 2"/>
          <p:cNvSpPr txBox="1"/>
          <p:nvPr/>
        </p:nvSpPr>
        <p:spPr>
          <a:xfrm>
            <a:off x="1009403" y="1068779"/>
            <a:ext cx="9904020" cy="1031051"/>
          </a:xfrm>
          <a:prstGeom prst="rect">
            <a:avLst/>
          </a:prstGeom>
          <a:noFill/>
        </p:spPr>
        <p:txBody>
          <a:bodyPr wrap="square" rtlCol="0">
            <a:spAutoFit/>
          </a:bodyPr>
          <a:lstStyle/>
          <a:p>
            <a:r>
              <a:rPr lang="zh-CN" altLang="zh-CN" dirty="0"/>
              <a:t>（</a:t>
            </a:r>
            <a:r>
              <a:rPr lang="en-US" altLang="zh-CN" dirty="0"/>
              <a:t>10</a:t>
            </a:r>
            <a:r>
              <a:rPr lang="zh-CN" altLang="zh-CN" dirty="0"/>
              <a:t>）在服务器端工程文件“</a:t>
            </a:r>
            <a:r>
              <a:rPr lang="en-US" altLang="zh-CN" dirty="0"/>
              <a:t>TimeServer.pro</a:t>
            </a:r>
            <a:r>
              <a:rPr lang="zh-CN" altLang="zh-CN" dirty="0"/>
              <a:t>”中添加如下代码：</a:t>
            </a:r>
          </a:p>
          <a:p>
            <a:pPr>
              <a:spcBef>
                <a:spcPts val="600"/>
              </a:spcBef>
              <a:spcAft>
                <a:spcPts val="600"/>
              </a:spcAft>
            </a:pPr>
            <a:r>
              <a:rPr lang="en-US" altLang="zh-CN" dirty="0" smtClean="0"/>
              <a:t>    QT </a:t>
            </a:r>
            <a:r>
              <a:rPr lang="en-US" altLang="zh-CN" dirty="0"/>
              <a:t>+= network</a:t>
            </a:r>
            <a:endParaRPr lang="zh-CN" altLang="zh-CN" dirty="0"/>
          </a:p>
          <a:p>
            <a:r>
              <a:rPr lang="zh-CN" altLang="zh-CN" dirty="0"/>
              <a:t>（</a:t>
            </a:r>
            <a:r>
              <a:rPr lang="en-US" altLang="zh-CN" dirty="0"/>
              <a:t>11</a:t>
            </a:r>
            <a:r>
              <a:rPr lang="zh-CN" altLang="zh-CN" dirty="0"/>
              <a:t>）最后运行服务器端工程“</a:t>
            </a:r>
            <a:r>
              <a:rPr lang="en-US" altLang="zh-CN" dirty="0"/>
              <a:t>TimeServer.pro</a:t>
            </a:r>
            <a:r>
              <a:rPr lang="zh-CN" altLang="zh-CN" dirty="0"/>
              <a:t>”，结果如图</a:t>
            </a:r>
            <a:r>
              <a:rPr lang="en-US" altLang="zh-CN" dirty="0"/>
              <a:t>12.6</a:t>
            </a:r>
            <a:r>
              <a:rPr lang="zh-CN" altLang="zh-CN" dirty="0"/>
              <a:t>所示</a:t>
            </a:r>
            <a:r>
              <a:rPr lang="zh-CN" altLang="zh-CN" dirty="0" smtClean="0"/>
              <a:t>。</a:t>
            </a:r>
            <a:endParaRPr lang="zh-CN" altLang="zh-CN"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299" y="2213904"/>
            <a:ext cx="3710028" cy="208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90301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048500" y="1715968"/>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561831" y="1455493"/>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191000" y="1811928"/>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4036" y="886269"/>
            <a:ext cx="939645" cy="1112796"/>
          </a:xfrm>
          <a:prstGeom prst="rect">
            <a:avLst/>
          </a:prstGeom>
        </p:spPr>
      </p:pic>
      <p:sp>
        <p:nvSpPr>
          <p:cNvPr id="25" name="TextBox 5"/>
          <p:cNvSpPr txBox="1"/>
          <p:nvPr/>
        </p:nvSpPr>
        <p:spPr>
          <a:xfrm>
            <a:off x="3907061" y="3711153"/>
            <a:ext cx="3924230" cy="518595"/>
          </a:xfrm>
          <a:prstGeom prst="rect">
            <a:avLst/>
          </a:prstGeom>
          <a:noFill/>
        </p:spPr>
        <p:txBody>
          <a:bodyPr wrap="square" lIns="86863" tIns="43430" rIns="86863" bIns="43430" rtlCol="0">
            <a:spAutoFit/>
          </a:bodyPr>
          <a:lstStyle/>
          <a:p>
            <a:r>
              <a:rPr lang="zh-CN" altLang="zh-CN" sz="2800" b="1" dirty="0"/>
              <a:t>“实例”客户端编程</a:t>
            </a:r>
          </a:p>
        </p:txBody>
      </p:sp>
    </p:spTree>
    <p:extLst>
      <p:ext uri="{BB962C8B-B14F-4D97-AF65-F5344CB8AC3E}">
        <p14:creationId xmlns:p14="http://schemas.microsoft.com/office/powerpoint/2010/main" val="396720836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954655" cy="461665"/>
          </a:xfrm>
          <a:prstGeom prst="rect">
            <a:avLst/>
          </a:prstGeom>
        </p:spPr>
        <p:txBody>
          <a:bodyPr wrap="none">
            <a:spAutoFit/>
          </a:bodyPr>
          <a:lstStyle/>
          <a:p>
            <a:r>
              <a:rPr lang="zh-CN" altLang="zh-CN" sz="2400" b="1" dirty="0"/>
              <a:t>“实例”客户端编程</a:t>
            </a:r>
          </a:p>
        </p:txBody>
      </p:sp>
      <p:sp>
        <p:nvSpPr>
          <p:cNvPr id="3" name="矩形 2"/>
          <p:cNvSpPr/>
          <p:nvPr/>
        </p:nvSpPr>
        <p:spPr>
          <a:xfrm>
            <a:off x="1136845" y="1029374"/>
            <a:ext cx="8204468" cy="369332"/>
          </a:xfrm>
          <a:prstGeom prst="rect">
            <a:avLst/>
          </a:prstGeom>
        </p:spPr>
        <p:txBody>
          <a:bodyPr wrap="square">
            <a:spAutoFit/>
          </a:bodyPr>
          <a:lstStyle/>
          <a:p>
            <a:r>
              <a:rPr lang="zh-CN" altLang="zh-CN" sz="1800" b="1" u="sng" dirty="0"/>
              <a:t>【例】</a:t>
            </a:r>
            <a:r>
              <a:rPr lang="zh-CN" altLang="zh-CN" sz="1800" u="sng" dirty="0"/>
              <a:t>（难度中等）</a:t>
            </a:r>
            <a:r>
              <a:rPr lang="zh-CN" altLang="zh-CN" sz="1800" dirty="0"/>
              <a:t>（</a:t>
            </a:r>
            <a:r>
              <a:rPr lang="en-US" altLang="zh-CN" sz="1800" dirty="0"/>
              <a:t>CH1205</a:t>
            </a:r>
            <a:r>
              <a:rPr lang="zh-CN" altLang="zh-CN" sz="1800" dirty="0"/>
              <a:t>）客户端编程。客户端界面如图</a:t>
            </a:r>
            <a:r>
              <a:rPr lang="en-US" altLang="zh-CN" sz="1800" dirty="0"/>
              <a:t>12.7</a:t>
            </a:r>
            <a:r>
              <a:rPr lang="zh-CN" altLang="zh-CN" sz="1800" dirty="0"/>
              <a:t>所示。</a:t>
            </a:r>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469" y="1549071"/>
            <a:ext cx="3759613" cy="2834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6945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954655" cy="461665"/>
          </a:xfrm>
          <a:prstGeom prst="rect">
            <a:avLst/>
          </a:prstGeom>
        </p:spPr>
        <p:txBody>
          <a:bodyPr wrap="none">
            <a:spAutoFit/>
          </a:bodyPr>
          <a:lstStyle/>
          <a:p>
            <a:r>
              <a:rPr lang="zh-CN" altLang="zh-CN" sz="2400" b="1" dirty="0"/>
              <a:t>“实例”客户端编程</a:t>
            </a:r>
          </a:p>
        </p:txBody>
      </p:sp>
      <p:sp>
        <p:nvSpPr>
          <p:cNvPr id="3" name="TextBox 2"/>
          <p:cNvSpPr txBox="1"/>
          <p:nvPr/>
        </p:nvSpPr>
        <p:spPr>
          <a:xfrm>
            <a:off x="914400" y="1033153"/>
            <a:ext cx="10141527" cy="1477328"/>
          </a:xfrm>
          <a:prstGeom prst="rect">
            <a:avLst/>
          </a:prstGeom>
          <a:noFill/>
        </p:spPr>
        <p:txBody>
          <a:bodyPr wrap="square" rtlCol="0">
            <a:spAutoFit/>
          </a:bodyPr>
          <a:lstStyle/>
          <a:p>
            <a:pPr indent="450850"/>
            <a:r>
              <a:rPr lang="zh-CN" altLang="zh-CN" sz="1800" dirty="0"/>
              <a:t>操作步骤如下。</a:t>
            </a:r>
          </a:p>
          <a:p>
            <a:pPr indent="450850"/>
            <a:r>
              <a:rPr lang="zh-CN" altLang="zh-CN" sz="1800" dirty="0"/>
              <a:t>（</a:t>
            </a:r>
            <a:r>
              <a:rPr lang="en-US" altLang="zh-CN" sz="1800" dirty="0"/>
              <a:t>1</a:t>
            </a:r>
            <a:r>
              <a:rPr lang="zh-CN" altLang="zh-CN" sz="1800" dirty="0"/>
              <a:t>）建立客户端工程“</a:t>
            </a:r>
            <a:r>
              <a:rPr lang="en-US" altLang="zh-CN" sz="1800" dirty="0"/>
              <a:t>TimeClient.pro</a:t>
            </a:r>
            <a:r>
              <a:rPr lang="zh-CN" altLang="zh-CN" sz="1800" dirty="0"/>
              <a:t>”。在头文件“</a:t>
            </a:r>
            <a:r>
              <a:rPr lang="en-US" altLang="zh-CN" sz="1800" dirty="0" err="1"/>
              <a:t>timeclient.h</a:t>
            </a:r>
            <a:r>
              <a:rPr lang="zh-CN" altLang="zh-CN" sz="1800" dirty="0"/>
              <a:t>”中，定义了客户端界面类</a:t>
            </a:r>
            <a:r>
              <a:rPr lang="en-US" altLang="zh-CN" sz="1800" dirty="0" err="1"/>
              <a:t>TimeClient</a:t>
            </a:r>
            <a:r>
              <a:rPr lang="zh-CN" altLang="zh-CN" sz="1800" dirty="0"/>
              <a:t>继承自</a:t>
            </a:r>
            <a:r>
              <a:rPr lang="en-US" altLang="zh-CN" sz="1800" dirty="0" err="1"/>
              <a:t>QDialog</a:t>
            </a:r>
            <a:r>
              <a:rPr lang="zh-CN" altLang="zh-CN" sz="1800" dirty="0">
                <a:hlinkClick r:id="rId2" action="ppaction://hlinkfile"/>
              </a:rPr>
              <a:t>类，其具体</a:t>
            </a:r>
            <a:r>
              <a:rPr lang="zh-CN" altLang="zh-CN" sz="1800" dirty="0" smtClean="0">
                <a:hlinkClick r:id="rId2" action="ppaction://hlinkfile"/>
              </a:rPr>
              <a:t>代码</a:t>
            </a:r>
            <a:r>
              <a:rPr lang="zh-CN" altLang="en-US" sz="1800" dirty="0" smtClean="0">
                <a:hlinkClick r:id="rId2" action="ppaction://hlinkfile"/>
              </a:rPr>
              <a:t>。</a:t>
            </a:r>
            <a:endParaRPr lang="zh-CN" altLang="zh-CN" sz="1800" dirty="0"/>
          </a:p>
          <a:p>
            <a:pPr indent="450850"/>
            <a:r>
              <a:rPr lang="zh-CN" altLang="zh-CN" sz="1800" dirty="0"/>
              <a:t>（</a:t>
            </a:r>
            <a:r>
              <a:rPr lang="en-US" altLang="zh-CN" sz="1800" dirty="0"/>
              <a:t>2</a:t>
            </a:r>
            <a:r>
              <a:rPr lang="zh-CN" altLang="zh-CN" sz="1800" dirty="0"/>
              <a:t>）在源文件“</a:t>
            </a:r>
            <a:r>
              <a:rPr lang="en-US" altLang="zh-CN" sz="1800" dirty="0"/>
              <a:t>timeclient.cpp</a:t>
            </a:r>
            <a:r>
              <a:rPr lang="zh-CN" altLang="zh-CN" sz="1800" dirty="0"/>
              <a:t>”中，</a:t>
            </a:r>
            <a:r>
              <a:rPr lang="en-US" altLang="zh-CN" sz="1800" dirty="0" err="1"/>
              <a:t>TimeClient</a:t>
            </a:r>
            <a:r>
              <a:rPr lang="zh-CN" altLang="zh-CN" sz="1800" dirty="0"/>
              <a:t>类的构造函数完成了初始化</a:t>
            </a:r>
            <a:r>
              <a:rPr lang="zh-CN" altLang="zh-CN" sz="1800" dirty="0">
                <a:hlinkClick r:id="rId3" action="ppaction://hlinkfile"/>
              </a:rPr>
              <a:t>界面，其具体</a:t>
            </a:r>
            <a:r>
              <a:rPr lang="zh-CN" altLang="zh-CN" sz="1800" dirty="0" smtClean="0">
                <a:hlinkClick r:id="rId3" action="ppaction://hlinkfile"/>
              </a:rPr>
              <a:t>代码</a:t>
            </a:r>
            <a:r>
              <a:rPr lang="zh-CN" altLang="en-US" sz="1800" dirty="0" smtClean="0">
                <a:hlinkClick r:id="rId3" action="ppaction://hlinkfile"/>
              </a:rPr>
              <a:t>。</a:t>
            </a:r>
            <a:endParaRPr lang="zh-CN" altLang="zh-CN" sz="1800" dirty="0"/>
          </a:p>
          <a:p>
            <a:pPr indent="450850"/>
            <a:r>
              <a:rPr lang="zh-CN" altLang="zh-CN" sz="1800" dirty="0"/>
              <a:t>在源文件“</a:t>
            </a:r>
            <a:r>
              <a:rPr lang="en-US" altLang="zh-CN" sz="1800" dirty="0"/>
              <a:t>timeclient.cpp</a:t>
            </a:r>
            <a:r>
              <a:rPr lang="zh-CN" altLang="zh-CN" sz="1800" dirty="0"/>
              <a:t>”中，</a:t>
            </a:r>
            <a:r>
              <a:rPr lang="en-US" altLang="zh-CN" sz="1800" dirty="0" err="1"/>
              <a:t>enableGetBtn</a:t>
            </a:r>
            <a:r>
              <a:rPr lang="en-US" altLang="zh-CN" sz="1800" dirty="0"/>
              <a:t>()</a:t>
            </a:r>
            <a:r>
              <a:rPr lang="zh-CN" altLang="zh-CN" sz="1800" dirty="0"/>
              <a:t>函数的具体代码如下</a:t>
            </a:r>
            <a:r>
              <a:rPr lang="zh-CN" altLang="zh-CN" sz="1800" dirty="0" smtClean="0"/>
              <a:t>：</a:t>
            </a:r>
            <a:endParaRPr lang="zh-CN" altLang="zh-CN" sz="1800" dirty="0"/>
          </a:p>
        </p:txBody>
      </p:sp>
      <p:sp>
        <p:nvSpPr>
          <p:cNvPr id="4" name="TextBox 3"/>
          <p:cNvSpPr txBox="1"/>
          <p:nvPr/>
        </p:nvSpPr>
        <p:spPr>
          <a:xfrm>
            <a:off x="1436914" y="2624447"/>
            <a:ext cx="8953995" cy="1549360"/>
          </a:xfrm>
          <a:prstGeom prst="roundRect">
            <a:avLst>
              <a:gd name="adj" fmla="val 14368"/>
            </a:avLst>
          </a:prstGeom>
          <a:solidFill>
            <a:srgbClr val="DDDDDD"/>
          </a:solidFill>
        </p:spPr>
        <p:txBody>
          <a:bodyPr wrap="square" rtlCol="0">
            <a:spAutoFit/>
          </a:bodyPr>
          <a:lstStyle/>
          <a:p>
            <a:r>
              <a:rPr lang="en-US" altLang="zh-CN" dirty="0"/>
              <a:t>void </a:t>
            </a:r>
            <a:r>
              <a:rPr lang="en-US" altLang="zh-CN" dirty="0" err="1"/>
              <a:t>TimeClient</a:t>
            </a:r>
            <a:r>
              <a:rPr lang="en-US" altLang="zh-CN" dirty="0"/>
              <a:t>::</a:t>
            </a:r>
            <a:r>
              <a:rPr lang="en-US" altLang="zh-CN" dirty="0" err="1"/>
              <a:t>enableGetBtn</a:t>
            </a:r>
            <a:r>
              <a:rPr lang="en-US" altLang="zh-CN" dirty="0"/>
              <a:t>()</a:t>
            </a:r>
            <a:endParaRPr lang="zh-CN" altLang="zh-CN" dirty="0"/>
          </a:p>
          <a:p>
            <a:r>
              <a:rPr lang="en-US" altLang="zh-CN" dirty="0"/>
              <a:t>{</a:t>
            </a:r>
            <a:endParaRPr lang="zh-CN" altLang="zh-CN" dirty="0"/>
          </a:p>
          <a:p>
            <a:r>
              <a:rPr lang="en-US" altLang="zh-CN" dirty="0"/>
              <a:t>     </a:t>
            </a:r>
            <a:r>
              <a:rPr lang="en-US" altLang="zh-CN" dirty="0" err="1"/>
              <a:t>getBtn</a:t>
            </a:r>
            <a:r>
              <a:rPr lang="en-US" altLang="zh-CN" dirty="0"/>
              <a:t>-&gt;</a:t>
            </a:r>
            <a:r>
              <a:rPr lang="en-US" altLang="zh-CN" dirty="0" err="1"/>
              <a:t>setEnabled</a:t>
            </a:r>
            <a:r>
              <a:rPr lang="en-US" altLang="zh-CN" dirty="0"/>
              <a:t>(!</a:t>
            </a:r>
            <a:r>
              <a:rPr lang="en-US" altLang="zh-CN" dirty="0" err="1"/>
              <a:t>serverNameLineEdit</a:t>
            </a:r>
            <a:r>
              <a:rPr lang="en-US" altLang="zh-CN" dirty="0"/>
              <a:t>-&gt;text().</a:t>
            </a:r>
            <a:r>
              <a:rPr lang="en-US" altLang="zh-CN" dirty="0" err="1"/>
              <a:t>isEmpty</a:t>
            </a:r>
            <a:r>
              <a:rPr lang="en-US" altLang="zh-CN" dirty="0"/>
              <a:t>()&amp;&amp;</a:t>
            </a:r>
            <a:endParaRPr lang="zh-CN" altLang="zh-CN" dirty="0"/>
          </a:p>
          <a:p>
            <a:r>
              <a:rPr lang="en-US" altLang="zh-CN" dirty="0"/>
              <a:t>          !</a:t>
            </a:r>
            <a:r>
              <a:rPr lang="en-US" altLang="zh-CN" dirty="0" err="1"/>
              <a:t>portLineEdit</a:t>
            </a:r>
            <a:r>
              <a:rPr lang="en-US" altLang="zh-CN" dirty="0"/>
              <a:t>-&gt;text().</a:t>
            </a:r>
            <a:r>
              <a:rPr lang="en-US" altLang="zh-CN" dirty="0" err="1"/>
              <a:t>isEmpty</a:t>
            </a:r>
            <a:r>
              <a:rPr lang="en-US" altLang="zh-CN" dirty="0"/>
              <a:t>());</a:t>
            </a:r>
            <a:endParaRPr lang="zh-CN" altLang="zh-CN" dirty="0"/>
          </a:p>
          <a:p>
            <a:r>
              <a:rPr lang="en-US" altLang="zh-CN" dirty="0" smtClean="0"/>
              <a:t>}</a:t>
            </a:r>
            <a:endParaRPr lang="zh-CN" altLang="zh-CN" dirty="0"/>
          </a:p>
        </p:txBody>
      </p:sp>
      <p:sp>
        <p:nvSpPr>
          <p:cNvPr id="5" name="矩形 4"/>
          <p:cNvSpPr/>
          <p:nvPr/>
        </p:nvSpPr>
        <p:spPr>
          <a:xfrm>
            <a:off x="1436914" y="4173807"/>
            <a:ext cx="6684426" cy="353943"/>
          </a:xfrm>
          <a:prstGeom prst="rect">
            <a:avLst/>
          </a:prstGeom>
        </p:spPr>
        <p:txBody>
          <a:bodyPr wrap="square">
            <a:spAutoFit/>
          </a:bodyPr>
          <a:lstStyle/>
          <a:p>
            <a:r>
              <a:rPr lang="zh-CN" altLang="zh-CN" dirty="0"/>
              <a:t>在源文件“</a:t>
            </a:r>
            <a:r>
              <a:rPr lang="en-US" altLang="zh-CN" dirty="0"/>
              <a:t>timeclient.cpp</a:t>
            </a:r>
            <a:r>
              <a:rPr lang="zh-CN" altLang="zh-CN" dirty="0"/>
              <a:t>”中，</a:t>
            </a:r>
            <a:r>
              <a:rPr lang="en-US" altLang="zh-CN" dirty="0" err="1"/>
              <a:t>getTime</a:t>
            </a:r>
            <a:r>
              <a:rPr lang="en-US" altLang="zh-CN" dirty="0"/>
              <a:t>()</a:t>
            </a:r>
            <a:r>
              <a:rPr lang="zh-CN" altLang="zh-CN" dirty="0"/>
              <a:t>函数的具体代码如下：</a:t>
            </a:r>
          </a:p>
        </p:txBody>
      </p:sp>
      <p:sp>
        <p:nvSpPr>
          <p:cNvPr id="6" name="TextBox 5"/>
          <p:cNvSpPr txBox="1"/>
          <p:nvPr/>
        </p:nvSpPr>
        <p:spPr>
          <a:xfrm>
            <a:off x="1436913" y="4527750"/>
            <a:ext cx="8953995" cy="1549360"/>
          </a:xfrm>
          <a:prstGeom prst="roundRect">
            <a:avLst>
              <a:gd name="adj" fmla="val 14368"/>
            </a:avLst>
          </a:prstGeom>
          <a:solidFill>
            <a:srgbClr val="DDDDDD"/>
          </a:solidFill>
        </p:spPr>
        <p:txBody>
          <a:bodyPr wrap="square" rtlCol="0">
            <a:spAutoFit/>
          </a:bodyPr>
          <a:lstStyle/>
          <a:p>
            <a:r>
              <a:rPr lang="en-US" altLang="zh-CN" dirty="0"/>
              <a:t>void </a:t>
            </a:r>
            <a:r>
              <a:rPr lang="en-US" altLang="zh-CN" dirty="0" err="1"/>
              <a:t>TimeClient</a:t>
            </a:r>
            <a:r>
              <a:rPr lang="en-US" altLang="zh-CN" dirty="0"/>
              <a:t>::</a:t>
            </a:r>
            <a:r>
              <a:rPr lang="en-US" altLang="zh-CN" dirty="0" err="1"/>
              <a:t>enableGetBtn</a:t>
            </a:r>
            <a:r>
              <a:rPr lang="en-US" altLang="zh-CN" dirty="0"/>
              <a:t>()</a:t>
            </a:r>
            <a:endParaRPr lang="zh-CN" altLang="zh-CN" dirty="0"/>
          </a:p>
          <a:p>
            <a:r>
              <a:rPr lang="en-US" altLang="zh-CN" dirty="0"/>
              <a:t>{</a:t>
            </a:r>
            <a:endParaRPr lang="zh-CN" altLang="zh-CN" dirty="0"/>
          </a:p>
          <a:p>
            <a:r>
              <a:rPr lang="en-US" altLang="zh-CN" dirty="0"/>
              <a:t>     </a:t>
            </a:r>
            <a:r>
              <a:rPr lang="en-US" altLang="zh-CN" dirty="0" err="1"/>
              <a:t>getBtn</a:t>
            </a:r>
            <a:r>
              <a:rPr lang="en-US" altLang="zh-CN" dirty="0"/>
              <a:t>-&gt;</a:t>
            </a:r>
            <a:r>
              <a:rPr lang="en-US" altLang="zh-CN" dirty="0" err="1"/>
              <a:t>setEnabled</a:t>
            </a:r>
            <a:r>
              <a:rPr lang="en-US" altLang="zh-CN" dirty="0"/>
              <a:t>(!</a:t>
            </a:r>
            <a:r>
              <a:rPr lang="en-US" altLang="zh-CN" dirty="0" err="1"/>
              <a:t>serverNameLineEdit</a:t>
            </a:r>
            <a:r>
              <a:rPr lang="en-US" altLang="zh-CN" dirty="0"/>
              <a:t>-&gt;text().</a:t>
            </a:r>
            <a:r>
              <a:rPr lang="en-US" altLang="zh-CN" dirty="0" err="1"/>
              <a:t>isEmpty</a:t>
            </a:r>
            <a:r>
              <a:rPr lang="en-US" altLang="zh-CN" dirty="0"/>
              <a:t>()&amp;&amp;</a:t>
            </a:r>
            <a:endParaRPr lang="zh-CN" altLang="zh-CN" dirty="0"/>
          </a:p>
          <a:p>
            <a:r>
              <a:rPr lang="en-US" altLang="zh-CN" dirty="0"/>
              <a:t>          !</a:t>
            </a:r>
            <a:r>
              <a:rPr lang="en-US" altLang="zh-CN" dirty="0" err="1"/>
              <a:t>portLineEdit</a:t>
            </a:r>
            <a:r>
              <a:rPr lang="en-US" altLang="zh-CN" dirty="0"/>
              <a:t>-&gt;text().</a:t>
            </a:r>
            <a:r>
              <a:rPr lang="en-US" altLang="zh-CN" dirty="0" err="1"/>
              <a:t>isEmpty</a:t>
            </a:r>
            <a:r>
              <a:rPr lang="en-US" altLang="zh-CN" dirty="0"/>
              <a:t>());</a:t>
            </a:r>
            <a:endParaRPr lang="zh-CN" altLang="zh-CN" dirty="0"/>
          </a:p>
          <a:p>
            <a:r>
              <a:rPr lang="en-US" altLang="zh-CN" dirty="0" smtClean="0"/>
              <a:t>}</a:t>
            </a:r>
            <a:endParaRPr lang="zh-CN" altLang="zh-CN" dirty="0"/>
          </a:p>
        </p:txBody>
      </p:sp>
    </p:spTree>
    <p:extLst>
      <p:ext uri="{BB962C8B-B14F-4D97-AF65-F5344CB8AC3E}">
        <p14:creationId xmlns:p14="http://schemas.microsoft.com/office/powerpoint/2010/main" val="31408720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954655" cy="461665"/>
          </a:xfrm>
          <a:prstGeom prst="rect">
            <a:avLst/>
          </a:prstGeom>
        </p:spPr>
        <p:txBody>
          <a:bodyPr wrap="none">
            <a:spAutoFit/>
          </a:bodyPr>
          <a:lstStyle/>
          <a:p>
            <a:r>
              <a:rPr lang="zh-CN" altLang="zh-CN" sz="2400" b="1" dirty="0"/>
              <a:t>“实例”客户端编程</a:t>
            </a:r>
          </a:p>
        </p:txBody>
      </p:sp>
      <p:sp>
        <p:nvSpPr>
          <p:cNvPr id="3" name="矩形 2"/>
          <p:cNvSpPr/>
          <p:nvPr/>
        </p:nvSpPr>
        <p:spPr>
          <a:xfrm>
            <a:off x="1136845" y="969997"/>
            <a:ext cx="6601299" cy="353943"/>
          </a:xfrm>
          <a:prstGeom prst="rect">
            <a:avLst/>
          </a:prstGeom>
        </p:spPr>
        <p:txBody>
          <a:bodyPr wrap="square">
            <a:spAutoFit/>
          </a:bodyPr>
          <a:lstStyle/>
          <a:p>
            <a:r>
              <a:rPr lang="zh-CN" altLang="zh-CN" dirty="0"/>
              <a:t>在源文件“</a:t>
            </a:r>
            <a:r>
              <a:rPr lang="en-US" altLang="zh-CN" dirty="0"/>
              <a:t>timeclient.cpp</a:t>
            </a:r>
            <a:r>
              <a:rPr lang="zh-CN" altLang="zh-CN" dirty="0"/>
              <a:t>”中，</a:t>
            </a:r>
            <a:r>
              <a:rPr lang="en-US" altLang="zh-CN" dirty="0" err="1"/>
              <a:t>readTime</a:t>
            </a:r>
            <a:r>
              <a:rPr lang="en-US" altLang="zh-CN" dirty="0"/>
              <a:t> ()</a:t>
            </a:r>
            <a:r>
              <a:rPr lang="zh-CN" altLang="zh-CN" dirty="0"/>
              <a:t>函数的具体代码如下：</a:t>
            </a:r>
          </a:p>
        </p:txBody>
      </p:sp>
      <p:sp>
        <p:nvSpPr>
          <p:cNvPr id="4" name="TextBox 3"/>
          <p:cNvSpPr txBox="1"/>
          <p:nvPr/>
        </p:nvSpPr>
        <p:spPr>
          <a:xfrm>
            <a:off x="1223158" y="1413164"/>
            <a:ext cx="9429008" cy="3560832"/>
          </a:xfrm>
          <a:prstGeom prst="roundRect">
            <a:avLst>
              <a:gd name="adj" fmla="val 4377"/>
            </a:avLst>
          </a:prstGeom>
          <a:solidFill>
            <a:srgbClr val="DDDDDD"/>
          </a:solidFill>
        </p:spPr>
        <p:txBody>
          <a:bodyPr wrap="square" rtlCol="0">
            <a:spAutoFit/>
          </a:bodyPr>
          <a:lstStyle/>
          <a:p>
            <a:r>
              <a:rPr lang="en-US" altLang="zh-CN" dirty="0"/>
              <a:t>void </a:t>
            </a:r>
            <a:r>
              <a:rPr lang="en-US" altLang="zh-CN" dirty="0" err="1"/>
              <a:t>TimeClient</a:t>
            </a:r>
            <a:r>
              <a:rPr lang="en-US" altLang="zh-CN" dirty="0"/>
              <a:t>::</a:t>
            </a:r>
            <a:r>
              <a:rPr lang="en-US" altLang="zh-CN" dirty="0" err="1"/>
              <a:t>readTime</a:t>
            </a:r>
            <a:r>
              <a:rPr lang="en-US" altLang="zh-CN" dirty="0"/>
              <a:t>()</a:t>
            </a:r>
            <a:endParaRPr lang="zh-CN" altLang="zh-CN" dirty="0"/>
          </a:p>
          <a:p>
            <a:r>
              <a:rPr lang="en-US" altLang="zh-CN" dirty="0"/>
              <a:t>{</a:t>
            </a:r>
            <a:endParaRPr lang="zh-CN" altLang="zh-CN" dirty="0"/>
          </a:p>
          <a:p>
            <a:r>
              <a:rPr lang="en-US" altLang="zh-CN" dirty="0"/>
              <a:t>    </a:t>
            </a:r>
            <a:r>
              <a:rPr lang="en-US" altLang="zh-CN" dirty="0" err="1"/>
              <a:t>QDataStream</a:t>
            </a:r>
            <a:r>
              <a:rPr lang="en-US" altLang="zh-CN" dirty="0"/>
              <a:t> in(</a:t>
            </a:r>
            <a:r>
              <a:rPr lang="en-US" altLang="zh-CN" dirty="0" err="1"/>
              <a:t>tcpSocket</a:t>
            </a:r>
            <a:r>
              <a:rPr lang="en-US" altLang="zh-CN" dirty="0"/>
              <a:t>);</a:t>
            </a:r>
            <a:endParaRPr lang="zh-CN" altLang="zh-CN" dirty="0"/>
          </a:p>
          <a:p>
            <a:r>
              <a:rPr lang="en-US" altLang="zh-CN" dirty="0"/>
              <a:t>    </a:t>
            </a:r>
            <a:r>
              <a:rPr lang="en-US" altLang="zh-CN" dirty="0" err="1"/>
              <a:t>in.setVersion</a:t>
            </a:r>
            <a:r>
              <a:rPr lang="en-US" altLang="zh-CN" dirty="0"/>
              <a:t>(</a:t>
            </a:r>
            <a:r>
              <a:rPr lang="en-US" altLang="zh-CN" dirty="0" err="1"/>
              <a:t>QDataStream</a:t>
            </a:r>
            <a:r>
              <a:rPr lang="en-US" altLang="zh-CN" dirty="0"/>
              <a:t>::Qt_5_11);</a:t>
            </a:r>
            <a:endParaRPr lang="zh-CN" altLang="zh-CN" dirty="0"/>
          </a:p>
          <a:p>
            <a:r>
              <a:rPr lang="en-US" altLang="zh-CN" dirty="0"/>
              <a:t>    if(time2u==0)</a:t>
            </a:r>
            <a:endParaRPr lang="zh-CN" altLang="zh-CN" dirty="0"/>
          </a:p>
          <a:p>
            <a:r>
              <a:rPr lang="en-US" altLang="zh-CN" dirty="0"/>
              <a:t>    {</a:t>
            </a:r>
            <a:endParaRPr lang="zh-CN" altLang="zh-CN" dirty="0"/>
          </a:p>
          <a:p>
            <a:r>
              <a:rPr lang="en-US" altLang="zh-CN" dirty="0"/>
              <a:t>        if(</a:t>
            </a:r>
            <a:r>
              <a:rPr lang="en-US" altLang="zh-CN" dirty="0" err="1"/>
              <a:t>tcpSocket</a:t>
            </a:r>
            <a:r>
              <a:rPr lang="en-US" altLang="zh-CN" dirty="0"/>
              <a:t>-&gt;</a:t>
            </a:r>
            <a:r>
              <a:rPr lang="en-US" altLang="zh-CN" dirty="0" err="1"/>
              <a:t>bytesAvailable</a:t>
            </a:r>
            <a:r>
              <a:rPr lang="en-US" altLang="zh-CN" dirty="0"/>
              <a:t>()&lt;(</a:t>
            </a:r>
            <a:r>
              <a:rPr lang="en-US" altLang="zh-CN" dirty="0" err="1"/>
              <a:t>int</a:t>
            </a:r>
            <a:r>
              <a:rPr lang="en-US" altLang="zh-CN" dirty="0"/>
              <a:t>)</a:t>
            </a:r>
            <a:r>
              <a:rPr lang="en-US" altLang="zh-CN" dirty="0" err="1"/>
              <a:t>sizeof</a:t>
            </a:r>
            <a:r>
              <a:rPr lang="en-US" altLang="zh-CN" dirty="0"/>
              <a:t>(</a:t>
            </a:r>
            <a:r>
              <a:rPr lang="en-US" altLang="zh-CN" dirty="0" err="1"/>
              <a:t>uint</a:t>
            </a:r>
            <a:r>
              <a:rPr lang="en-US" altLang="zh-CN" dirty="0"/>
              <a:t>))</a:t>
            </a:r>
            <a:endParaRPr lang="zh-CN" altLang="zh-CN" dirty="0"/>
          </a:p>
          <a:p>
            <a:r>
              <a:rPr lang="en-US" altLang="zh-CN" dirty="0"/>
              <a:t>            return;</a:t>
            </a:r>
            <a:endParaRPr lang="zh-CN" altLang="zh-CN" dirty="0"/>
          </a:p>
          <a:p>
            <a:r>
              <a:rPr lang="en-US" altLang="zh-CN" dirty="0"/>
              <a:t>        in&gt;&gt;time2u;</a:t>
            </a:r>
            <a:endParaRPr lang="zh-CN" altLang="zh-CN" dirty="0"/>
          </a:p>
          <a:p>
            <a:r>
              <a:rPr lang="en-US" altLang="zh-CN" dirty="0"/>
              <a:t>    }</a:t>
            </a:r>
            <a:endParaRPr lang="zh-CN" altLang="zh-CN" dirty="0"/>
          </a:p>
          <a:p>
            <a:r>
              <a:rPr lang="en-US" altLang="zh-CN" dirty="0"/>
              <a:t>    </a:t>
            </a:r>
            <a:r>
              <a:rPr lang="en-US" altLang="zh-CN" dirty="0" err="1"/>
              <a:t>dateTimeEdit</a:t>
            </a:r>
            <a:r>
              <a:rPr lang="en-US" altLang="zh-CN" dirty="0"/>
              <a:t>-&gt;</a:t>
            </a:r>
            <a:r>
              <a:rPr lang="en-US" altLang="zh-CN" dirty="0" err="1"/>
              <a:t>setDateTime</a:t>
            </a:r>
            <a:r>
              <a:rPr lang="en-US" altLang="zh-CN" dirty="0"/>
              <a:t>(</a:t>
            </a:r>
            <a:r>
              <a:rPr lang="en-US" altLang="zh-CN" dirty="0" err="1"/>
              <a:t>QDateTime</a:t>
            </a:r>
            <a:r>
              <a:rPr lang="en-US" altLang="zh-CN" dirty="0"/>
              <a:t>::</a:t>
            </a:r>
            <a:r>
              <a:rPr lang="en-US" altLang="zh-CN" dirty="0" err="1"/>
              <a:t>fromTime_t</a:t>
            </a:r>
            <a:r>
              <a:rPr lang="en-US" altLang="zh-CN" dirty="0"/>
              <a:t>(time2u));</a:t>
            </a:r>
            <a:endParaRPr lang="zh-CN" altLang="zh-CN" dirty="0"/>
          </a:p>
          <a:p>
            <a:r>
              <a:rPr lang="en-US" altLang="zh-CN" dirty="0"/>
              <a:t>    </a:t>
            </a:r>
            <a:r>
              <a:rPr lang="en-US" altLang="zh-CN" dirty="0" err="1"/>
              <a:t>getBtn</a:t>
            </a:r>
            <a:r>
              <a:rPr lang="en-US" altLang="zh-CN" dirty="0"/>
              <a:t>-&gt;</a:t>
            </a:r>
            <a:r>
              <a:rPr lang="en-US" altLang="zh-CN" dirty="0" err="1"/>
              <a:t>setEnabled</a:t>
            </a:r>
            <a:r>
              <a:rPr lang="en-US" altLang="zh-CN" dirty="0"/>
              <a:t>(true);</a:t>
            </a:r>
            <a:endParaRPr lang="zh-CN" altLang="zh-CN" dirty="0"/>
          </a:p>
          <a:p>
            <a:r>
              <a:rPr lang="en-US" altLang="zh-CN" dirty="0" smtClean="0"/>
              <a:t>}</a:t>
            </a:r>
          </a:p>
        </p:txBody>
      </p:sp>
    </p:spTree>
    <p:extLst>
      <p:ext uri="{BB962C8B-B14F-4D97-AF65-F5344CB8AC3E}">
        <p14:creationId xmlns:p14="http://schemas.microsoft.com/office/powerpoint/2010/main" val="40433920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954655" cy="461665"/>
          </a:xfrm>
          <a:prstGeom prst="rect">
            <a:avLst/>
          </a:prstGeom>
        </p:spPr>
        <p:txBody>
          <a:bodyPr wrap="none">
            <a:spAutoFit/>
          </a:bodyPr>
          <a:lstStyle/>
          <a:p>
            <a:r>
              <a:rPr lang="zh-CN" altLang="zh-CN" sz="2400" b="1" dirty="0"/>
              <a:t>“实例”客户端编程</a:t>
            </a:r>
          </a:p>
        </p:txBody>
      </p:sp>
      <p:sp>
        <p:nvSpPr>
          <p:cNvPr id="3" name="矩形 2"/>
          <p:cNvSpPr/>
          <p:nvPr/>
        </p:nvSpPr>
        <p:spPr>
          <a:xfrm>
            <a:off x="1136845" y="981872"/>
            <a:ext cx="7254442" cy="369332"/>
          </a:xfrm>
          <a:prstGeom prst="rect">
            <a:avLst/>
          </a:prstGeom>
        </p:spPr>
        <p:txBody>
          <a:bodyPr wrap="square">
            <a:spAutoFit/>
          </a:bodyPr>
          <a:lstStyle/>
          <a:p>
            <a:r>
              <a:rPr lang="zh-CN" altLang="zh-CN" sz="1800" dirty="0"/>
              <a:t>在源文件“</a:t>
            </a:r>
            <a:r>
              <a:rPr lang="en-US" altLang="zh-CN" sz="1800" dirty="0"/>
              <a:t>timeclient.cpp</a:t>
            </a:r>
            <a:r>
              <a:rPr lang="zh-CN" altLang="zh-CN" sz="1800" dirty="0"/>
              <a:t>”中，</a:t>
            </a:r>
            <a:r>
              <a:rPr lang="en-US" altLang="zh-CN" sz="1800" dirty="0" err="1"/>
              <a:t>showError</a:t>
            </a:r>
            <a:r>
              <a:rPr lang="en-US" altLang="zh-CN" sz="1800" dirty="0"/>
              <a:t>()</a:t>
            </a:r>
            <a:r>
              <a:rPr lang="zh-CN" altLang="zh-CN" sz="1800" dirty="0"/>
              <a:t>函数的具体代码如下：</a:t>
            </a:r>
          </a:p>
        </p:txBody>
      </p:sp>
      <p:sp>
        <p:nvSpPr>
          <p:cNvPr id="4" name="TextBox 3"/>
          <p:cNvSpPr txBox="1"/>
          <p:nvPr/>
        </p:nvSpPr>
        <p:spPr>
          <a:xfrm>
            <a:off x="1136845" y="1520042"/>
            <a:ext cx="9515321" cy="5427524"/>
          </a:xfrm>
          <a:prstGeom prst="roundRect">
            <a:avLst>
              <a:gd name="adj" fmla="val 3967"/>
            </a:avLst>
          </a:prstGeom>
          <a:solidFill>
            <a:srgbClr val="DDDDDD"/>
          </a:solidFill>
        </p:spPr>
        <p:txBody>
          <a:bodyPr wrap="square" rtlCol="0">
            <a:spAutoFit/>
          </a:bodyPr>
          <a:lstStyle/>
          <a:p>
            <a:r>
              <a:rPr lang="en-US" altLang="zh-CN" dirty="0"/>
              <a:t>void </a:t>
            </a:r>
            <a:r>
              <a:rPr lang="en-US" altLang="zh-CN" dirty="0" err="1"/>
              <a:t>TimeClient</a:t>
            </a:r>
            <a:r>
              <a:rPr lang="en-US" altLang="zh-CN" dirty="0"/>
              <a:t>::</a:t>
            </a:r>
            <a:r>
              <a:rPr lang="en-US" altLang="zh-CN" dirty="0" err="1"/>
              <a:t>showError</a:t>
            </a:r>
            <a:r>
              <a:rPr lang="en-US" altLang="zh-CN" dirty="0"/>
              <a:t>(</a:t>
            </a:r>
            <a:r>
              <a:rPr lang="en-US" altLang="zh-CN" dirty="0" err="1"/>
              <a:t>QAbstractSocket</a:t>
            </a:r>
            <a:r>
              <a:rPr lang="en-US" altLang="zh-CN" dirty="0"/>
              <a:t>::</a:t>
            </a:r>
            <a:r>
              <a:rPr lang="en-US" altLang="zh-CN" dirty="0" err="1"/>
              <a:t>SocketError</a:t>
            </a:r>
            <a:r>
              <a:rPr lang="en-US" altLang="zh-CN" dirty="0"/>
              <a:t> </a:t>
            </a:r>
            <a:r>
              <a:rPr lang="en-US" altLang="zh-CN" dirty="0" err="1"/>
              <a:t>socketError</a:t>
            </a:r>
            <a:r>
              <a:rPr lang="en-US" altLang="zh-CN" dirty="0"/>
              <a:t>)</a:t>
            </a:r>
            <a:endParaRPr lang="zh-CN" altLang="zh-CN" dirty="0"/>
          </a:p>
          <a:p>
            <a:r>
              <a:rPr lang="en-US" altLang="zh-CN" dirty="0"/>
              <a:t>{</a:t>
            </a:r>
            <a:endParaRPr lang="zh-CN" altLang="zh-CN" dirty="0"/>
          </a:p>
          <a:p>
            <a:r>
              <a:rPr lang="en-US" altLang="zh-CN" dirty="0"/>
              <a:t>    switch (</a:t>
            </a:r>
            <a:r>
              <a:rPr lang="en-US" altLang="zh-CN" dirty="0" err="1"/>
              <a:t>socketError</a:t>
            </a:r>
            <a:r>
              <a:rPr lang="en-US" altLang="zh-CN" dirty="0"/>
              <a:t>)</a:t>
            </a:r>
            <a:endParaRPr lang="zh-CN" altLang="zh-CN" dirty="0"/>
          </a:p>
          <a:p>
            <a:r>
              <a:rPr lang="en-US" altLang="zh-CN" dirty="0"/>
              <a:t>    {</a:t>
            </a:r>
            <a:endParaRPr lang="zh-CN" altLang="zh-CN" dirty="0"/>
          </a:p>
          <a:p>
            <a:r>
              <a:rPr lang="en-US" altLang="zh-CN" dirty="0"/>
              <a:t>    case </a:t>
            </a:r>
            <a:r>
              <a:rPr lang="en-US" altLang="zh-CN" dirty="0" err="1"/>
              <a:t>QAbstractSocket</a:t>
            </a:r>
            <a:r>
              <a:rPr lang="en-US" altLang="zh-CN" dirty="0"/>
              <a:t>::</a:t>
            </a:r>
            <a:r>
              <a:rPr lang="en-US" altLang="zh-CN" dirty="0" err="1"/>
              <a:t>RemoteHostClosedError</a:t>
            </a:r>
            <a:r>
              <a:rPr lang="en-US" altLang="zh-CN" dirty="0"/>
              <a:t>:</a:t>
            </a:r>
            <a:endParaRPr lang="zh-CN" altLang="zh-CN" dirty="0"/>
          </a:p>
          <a:p>
            <a:r>
              <a:rPr lang="en-US" altLang="zh-CN" dirty="0"/>
              <a:t>        break;</a:t>
            </a:r>
            <a:endParaRPr lang="zh-CN" altLang="zh-CN" dirty="0"/>
          </a:p>
          <a:p>
            <a:r>
              <a:rPr lang="en-US" altLang="zh-CN" dirty="0"/>
              <a:t>    case </a:t>
            </a:r>
            <a:r>
              <a:rPr lang="en-US" altLang="zh-CN" dirty="0" err="1"/>
              <a:t>QAbstractSocket</a:t>
            </a:r>
            <a:r>
              <a:rPr lang="en-US" altLang="zh-CN" dirty="0"/>
              <a:t>::</a:t>
            </a:r>
            <a:r>
              <a:rPr lang="en-US" altLang="zh-CN" dirty="0" err="1"/>
              <a:t>HostNotFoundError</a:t>
            </a:r>
            <a:r>
              <a:rPr lang="en-US" altLang="zh-CN" dirty="0"/>
              <a:t>:</a:t>
            </a:r>
            <a:endParaRPr lang="zh-CN" altLang="zh-CN" dirty="0"/>
          </a:p>
          <a:p>
            <a:r>
              <a:rPr lang="en-US" altLang="zh-CN" dirty="0"/>
              <a:t>        </a:t>
            </a:r>
            <a:r>
              <a:rPr lang="en-US" altLang="zh-CN" dirty="0" err="1"/>
              <a:t>QMessageBox</a:t>
            </a:r>
            <a:r>
              <a:rPr lang="en-US" altLang="zh-CN" dirty="0"/>
              <a:t>::information(this, </a:t>
            </a:r>
            <a:r>
              <a:rPr lang="en-US" altLang="zh-CN" dirty="0" err="1"/>
              <a:t>tr</a:t>
            </a:r>
            <a:r>
              <a:rPr lang="en-US" altLang="zh-CN" dirty="0"/>
              <a:t>("</a:t>
            </a:r>
            <a:r>
              <a:rPr lang="zh-CN" altLang="zh-CN" dirty="0"/>
              <a:t>时间服务客户端</a:t>
            </a:r>
            <a:r>
              <a:rPr lang="en-US" altLang="zh-CN" dirty="0"/>
              <a:t>"),</a:t>
            </a:r>
            <a:endParaRPr lang="zh-CN" altLang="zh-CN" dirty="0"/>
          </a:p>
          <a:p>
            <a:r>
              <a:rPr lang="en-US" altLang="zh-CN" dirty="0"/>
              <a:t>             </a:t>
            </a:r>
            <a:r>
              <a:rPr lang="en-US" altLang="zh-CN" dirty="0" err="1"/>
              <a:t>tr</a:t>
            </a:r>
            <a:r>
              <a:rPr lang="en-US" altLang="zh-CN" dirty="0"/>
              <a:t>("</a:t>
            </a:r>
            <a:r>
              <a:rPr lang="zh-CN" altLang="zh-CN" dirty="0"/>
              <a:t>主机不可达！</a:t>
            </a:r>
            <a:r>
              <a:rPr lang="en-US" altLang="zh-CN" dirty="0"/>
              <a:t>"));</a:t>
            </a:r>
            <a:endParaRPr lang="zh-CN" altLang="zh-CN" dirty="0"/>
          </a:p>
          <a:p>
            <a:r>
              <a:rPr lang="en-US" altLang="zh-CN" dirty="0"/>
              <a:t>        break;</a:t>
            </a:r>
            <a:endParaRPr lang="zh-CN" altLang="zh-CN" dirty="0"/>
          </a:p>
          <a:p>
            <a:r>
              <a:rPr lang="en-US" altLang="zh-CN" dirty="0"/>
              <a:t>    case </a:t>
            </a:r>
            <a:r>
              <a:rPr lang="en-US" altLang="zh-CN" dirty="0" err="1"/>
              <a:t>QAbstractSocket</a:t>
            </a:r>
            <a:r>
              <a:rPr lang="en-US" altLang="zh-CN" dirty="0"/>
              <a:t>::</a:t>
            </a:r>
            <a:r>
              <a:rPr lang="en-US" altLang="zh-CN" dirty="0" err="1"/>
              <a:t>ConnectionRefusedError</a:t>
            </a:r>
            <a:r>
              <a:rPr lang="en-US" altLang="zh-CN" dirty="0"/>
              <a:t>:</a:t>
            </a:r>
            <a:endParaRPr lang="zh-CN" altLang="zh-CN" dirty="0"/>
          </a:p>
          <a:p>
            <a:r>
              <a:rPr lang="en-US" altLang="zh-CN" dirty="0"/>
              <a:t>        </a:t>
            </a:r>
            <a:r>
              <a:rPr lang="en-US" altLang="zh-CN" dirty="0" err="1"/>
              <a:t>QMessageBox</a:t>
            </a:r>
            <a:r>
              <a:rPr lang="en-US" altLang="zh-CN" dirty="0"/>
              <a:t>::information(this, </a:t>
            </a:r>
            <a:r>
              <a:rPr lang="en-US" altLang="zh-CN" dirty="0" err="1"/>
              <a:t>tr</a:t>
            </a:r>
            <a:r>
              <a:rPr lang="en-US" altLang="zh-CN" dirty="0"/>
              <a:t>("</a:t>
            </a:r>
            <a:r>
              <a:rPr lang="zh-CN" altLang="zh-CN" dirty="0"/>
              <a:t>时间服务客户端</a:t>
            </a:r>
            <a:r>
              <a:rPr lang="en-US" altLang="zh-CN" dirty="0"/>
              <a:t>"),</a:t>
            </a:r>
            <a:endParaRPr lang="zh-CN" altLang="zh-CN" dirty="0"/>
          </a:p>
          <a:p>
            <a:r>
              <a:rPr lang="en-US" altLang="zh-CN" dirty="0"/>
              <a:t>             </a:t>
            </a:r>
            <a:r>
              <a:rPr lang="en-US" altLang="zh-CN" dirty="0" err="1"/>
              <a:t>tr</a:t>
            </a:r>
            <a:r>
              <a:rPr lang="en-US" altLang="zh-CN" dirty="0"/>
              <a:t>("</a:t>
            </a:r>
            <a:r>
              <a:rPr lang="zh-CN" altLang="zh-CN" dirty="0"/>
              <a:t>连接被拒绝！</a:t>
            </a:r>
            <a:r>
              <a:rPr lang="en-US" altLang="zh-CN" dirty="0"/>
              <a:t>"));</a:t>
            </a:r>
            <a:endParaRPr lang="zh-CN" altLang="zh-CN" dirty="0"/>
          </a:p>
          <a:p>
            <a:r>
              <a:rPr lang="en-US" altLang="zh-CN" dirty="0"/>
              <a:t>        break;</a:t>
            </a:r>
            <a:endParaRPr lang="zh-CN" altLang="zh-CN" dirty="0"/>
          </a:p>
          <a:p>
            <a:r>
              <a:rPr lang="en-US" altLang="zh-CN" dirty="0"/>
              <a:t>    default:</a:t>
            </a:r>
            <a:endParaRPr lang="zh-CN" altLang="zh-CN" dirty="0"/>
          </a:p>
          <a:p>
            <a:r>
              <a:rPr lang="en-US" altLang="zh-CN" dirty="0"/>
              <a:t>        </a:t>
            </a:r>
            <a:r>
              <a:rPr lang="en-US" altLang="zh-CN" dirty="0" err="1"/>
              <a:t>QMessageBox</a:t>
            </a:r>
            <a:r>
              <a:rPr lang="en-US" altLang="zh-CN" dirty="0"/>
              <a:t>::information(this, </a:t>
            </a:r>
            <a:r>
              <a:rPr lang="en-US" altLang="zh-CN" dirty="0" err="1"/>
              <a:t>tr</a:t>
            </a:r>
            <a:r>
              <a:rPr lang="en-US" altLang="zh-CN" dirty="0"/>
              <a:t>("</a:t>
            </a:r>
            <a:r>
              <a:rPr lang="zh-CN" altLang="zh-CN" dirty="0"/>
              <a:t>时间服务客户端</a:t>
            </a:r>
            <a:r>
              <a:rPr lang="en-US" altLang="zh-CN" dirty="0"/>
              <a:t>"),</a:t>
            </a:r>
            <a:endParaRPr lang="zh-CN" altLang="zh-CN" dirty="0"/>
          </a:p>
          <a:p>
            <a:r>
              <a:rPr lang="en-US" altLang="zh-CN" dirty="0"/>
              <a:t>              </a:t>
            </a:r>
            <a:r>
              <a:rPr lang="en-US" altLang="zh-CN" dirty="0" err="1"/>
              <a:t>tr</a:t>
            </a:r>
            <a:r>
              <a:rPr lang="en-US" altLang="zh-CN" dirty="0"/>
              <a:t>("</a:t>
            </a:r>
            <a:r>
              <a:rPr lang="zh-CN" altLang="zh-CN" dirty="0"/>
              <a:t>产生如下错误</a:t>
            </a:r>
            <a:r>
              <a:rPr lang="en-US" altLang="zh-CN" dirty="0"/>
              <a:t>: %1.").</a:t>
            </a:r>
            <a:r>
              <a:rPr lang="en-US" altLang="zh-CN" dirty="0" err="1"/>
              <a:t>arg</a:t>
            </a:r>
            <a:r>
              <a:rPr lang="en-US" altLang="zh-CN" dirty="0"/>
              <a:t>(</a:t>
            </a:r>
            <a:r>
              <a:rPr lang="en-US" altLang="zh-CN" dirty="0" err="1"/>
              <a:t>tcpSocket</a:t>
            </a:r>
            <a:r>
              <a:rPr lang="en-US" altLang="zh-CN" dirty="0"/>
              <a:t>-&gt;</a:t>
            </a:r>
            <a:r>
              <a:rPr lang="en-US" altLang="zh-CN" dirty="0" err="1"/>
              <a:t>errorString</a:t>
            </a:r>
            <a:r>
              <a:rPr lang="en-US" altLang="zh-CN" dirty="0"/>
              <a:t>()));</a:t>
            </a:r>
            <a:endParaRPr lang="zh-CN" altLang="zh-CN" dirty="0"/>
          </a:p>
          <a:p>
            <a:r>
              <a:rPr lang="en-US" altLang="zh-CN" dirty="0"/>
              <a:t>    }</a:t>
            </a:r>
            <a:endParaRPr lang="zh-CN" altLang="zh-CN" dirty="0"/>
          </a:p>
          <a:p>
            <a:r>
              <a:rPr lang="en-US" altLang="zh-CN" dirty="0"/>
              <a:t>    </a:t>
            </a:r>
            <a:r>
              <a:rPr lang="en-US" altLang="zh-CN" dirty="0" err="1"/>
              <a:t>getBtn</a:t>
            </a:r>
            <a:r>
              <a:rPr lang="en-US" altLang="zh-CN" dirty="0"/>
              <a:t>-&gt;</a:t>
            </a:r>
            <a:r>
              <a:rPr lang="en-US" altLang="zh-CN" dirty="0" err="1"/>
              <a:t>setEnabled</a:t>
            </a:r>
            <a:r>
              <a:rPr lang="en-US" altLang="zh-CN" dirty="0"/>
              <a:t>(true);</a:t>
            </a:r>
            <a:endParaRPr lang="zh-CN" altLang="zh-CN" dirty="0"/>
          </a:p>
          <a:p>
            <a:r>
              <a:rPr lang="en-US" altLang="zh-CN" dirty="0" smtClean="0"/>
              <a:t>}</a:t>
            </a:r>
          </a:p>
        </p:txBody>
      </p:sp>
    </p:spTree>
    <p:extLst>
      <p:ext uri="{BB962C8B-B14F-4D97-AF65-F5344CB8AC3E}">
        <p14:creationId xmlns:p14="http://schemas.microsoft.com/office/powerpoint/2010/main" val="20137311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53787" y="1377538"/>
            <a:ext cx="9048997" cy="332509"/>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36845" y="328908"/>
            <a:ext cx="2954655" cy="461665"/>
          </a:xfrm>
          <a:prstGeom prst="rect">
            <a:avLst/>
          </a:prstGeom>
        </p:spPr>
        <p:txBody>
          <a:bodyPr wrap="none">
            <a:spAutoFit/>
          </a:bodyPr>
          <a:lstStyle/>
          <a:p>
            <a:r>
              <a:rPr lang="zh-CN" altLang="zh-CN" sz="2400" b="1" dirty="0"/>
              <a:t>“实例”客户端编程</a:t>
            </a:r>
          </a:p>
        </p:txBody>
      </p:sp>
      <p:sp>
        <p:nvSpPr>
          <p:cNvPr id="3" name="TextBox 2"/>
          <p:cNvSpPr txBox="1"/>
          <p:nvPr/>
        </p:nvSpPr>
        <p:spPr>
          <a:xfrm>
            <a:off x="843148" y="1045029"/>
            <a:ext cx="10295907" cy="1554272"/>
          </a:xfrm>
          <a:prstGeom prst="rect">
            <a:avLst/>
          </a:prstGeom>
          <a:noFill/>
        </p:spPr>
        <p:txBody>
          <a:bodyPr wrap="square" rtlCol="0">
            <a:spAutoFit/>
          </a:bodyPr>
          <a:lstStyle/>
          <a:p>
            <a:pPr indent="450850"/>
            <a:r>
              <a:rPr lang="zh-CN" altLang="zh-CN" dirty="0"/>
              <a:t>（</a:t>
            </a:r>
            <a:r>
              <a:rPr lang="en-US" altLang="zh-CN" dirty="0"/>
              <a:t>3</a:t>
            </a:r>
            <a:r>
              <a:rPr lang="zh-CN" altLang="zh-CN" dirty="0"/>
              <a:t>）在客户端工程文件“</a:t>
            </a:r>
            <a:r>
              <a:rPr lang="en-US" altLang="zh-CN" dirty="0"/>
              <a:t>TimeClient.pro</a:t>
            </a:r>
            <a:r>
              <a:rPr lang="zh-CN" altLang="zh-CN" dirty="0"/>
              <a:t>”中，添加如下代码：</a:t>
            </a:r>
          </a:p>
          <a:p>
            <a:pPr indent="450850">
              <a:spcBef>
                <a:spcPts val="600"/>
              </a:spcBef>
              <a:spcAft>
                <a:spcPts val="600"/>
              </a:spcAft>
            </a:pPr>
            <a:r>
              <a:rPr lang="en-US" altLang="zh-CN" dirty="0" smtClean="0"/>
              <a:t>    QT </a:t>
            </a:r>
            <a:r>
              <a:rPr lang="en-US" altLang="zh-CN" dirty="0"/>
              <a:t>+= network</a:t>
            </a:r>
            <a:endParaRPr lang="zh-CN" altLang="zh-CN" dirty="0"/>
          </a:p>
          <a:p>
            <a:pPr indent="450850"/>
            <a:r>
              <a:rPr lang="zh-CN" altLang="zh-CN" dirty="0"/>
              <a:t>（</a:t>
            </a:r>
            <a:r>
              <a:rPr lang="en-US" altLang="zh-CN" dirty="0"/>
              <a:t>4</a:t>
            </a:r>
            <a:r>
              <a:rPr lang="zh-CN" altLang="zh-CN" dirty="0"/>
              <a:t>）运行客户端工程“</a:t>
            </a:r>
            <a:r>
              <a:rPr lang="en-US" altLang="zh-CN" dirty="0"/>
              <a:t>TimeClient.pro</a:t>
            </a:r>
            <a:r>
              <a:rPr lang="zh-CN" altLang="zh-CN" dirty="0"/>
              <a:t>”，显示界面如图</a:t>
            </a:r>
            <a:r>
              <a:rPr lang="en-US" altLang="zh-CN" dirty="0"/>
              <a:t>12.7</a:t>
            </a:r>
            <a:r>
              <a:rPr lang="zh-CN" altLang="zh-CN" dirty="0"/>
              <a:t>所示。</a:t>
            </a:r>
          </a:p>
          <a:p>
            <a:pPr indent="450850"/>
            <a:r>
              <a:rPr lang="zh-CN" altLang="zh-CN" dirty="0"/>
              <a:t>最后，同时运行服务器和客户端程序，单击客户端“获取时间”按钮，从服务器上获得当前的系统时间，如图</a:t>
            </a:r>
            <a:r>
              <a:rPr lang="en-US" altLang="zh-CN" dirty="0"/>
              <a:t>12.8</a:t>
            </a:r>
            <a:r>
              <a:rPr lang="zh-CN" altLang="zh-CN" dirty="0"/>
              <a:t>所示</a:t>
            </a:r>
            <a:r>
              <a:rPr lang="zh-CN" altLang="zh-CN" dirty="0" smtClean="0"/>
              <a:t>。</a:t>
            </a:r>
            <a:endParaRPr lang="zh-CN" altLang="zh-CN" dirty="0"/>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208" y="3512134"/>
            <a:ext cx="2697230" cy="150862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174" y="2599301"/>
            <a:ext cx="3206338" cy="24214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149225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Rectangle 5"/>
          <p:cNvSpPr>
            <a:spLocks noChangeArrowheads="1"/>
          </p:cNvSpPr>
          <p:nvPr/>
        </p:nvSpPr>
        <p:spPr bwMode="auto">
          <a:xfrm>
            <a:off x="0" y="287337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12109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59702" cy="461665"/>
          </a:xfrm>
          <a:prstGeom prst="rect">
            <a:avLst/>
          </a:prstGeom>
        </p:spPr>
        <p:txBody>
          <a:bodyPr wrap="none">
            <a:spAutoFit/>
          </a:bodyPr>
          <a:lstStyle/>
          <a:p>
            <a:r>
              <a:rPr lang="zh-CN" altLang="zh-CN" sz="2400" b="1" dirty="0"/>
              <a:t>多线程及简单实例</a:t>
            </a:r>
          </a:p>
        </p:txBody>
      </p:sp>
      <p:sp>
        <p:nvSpPr>
          <p:cNvPr id="3" name="TextBox 2"/>
          <p:cNvSpPr txBox="1"/>
          <p:nvPr/>
        </p:nvSpPr>
        <p:spPr>
          <a:xfrm>
            <a:off x="879716" y="2935169"/>
            <a:ext cx="10010898" cy="615553"/>
          </a:xfrm>
          <a:prstGeom prst="rect">
            <a:avLst/>
          </a:prstGeom>
          <a:noFill/>
        </p:spPr>
        <p:txBody>
          <a:bodyPr wrap="square" rtlCol="0">
            <a:spAutoFit/>
          </a:bodyPr>
          <a:lstStyle/>
          <a:p>
            <a:pPr indent="450850"/>
            <a:r>
              <a:rPr lang="en-US" altLang="zh-CN" dirty="0"/>
              <a:t>run()</a:t>
            </a:r>
            <a:r>
              <a:rPr lang="zh-CN" altLang="zh-CN" dirty="0"/>
              <a:t>函数实际上是一个死循环，它不停地打印数字</a:t>
            </a:r>
            <a:r>
              <a:rPr lang="en-US" altLang="zh-CN" dirty="0"/>
              <a:t>0~9</a:t>
            </a:r>
            <a:r>
              <a:rPr lang="zh-CN" altLang="zh-CN" dirty="0"/>
              <a:t>。为了显示效果明显，程序将每一个数字重复打印</a:t>
            </a:r>
            <a:r>
              <a:rPr lang="en-US" altLang="zh-CN" dirty="0"/>
              <a:t>8</a:t>
            </a:r>
            <a:r>
              <a:rPr lang="zh-CN" altLang="zh-CN" dirty="0"/>
              <a:t>次</a:t>
            </a:r>
            <a:r>
              <a:rPr lang="zh-CN" altLang="zh-CN" dirty="0" smtClean="0"/>
              <a:t>。</a:t>
            </a:r>
            <a:endParaRPr lang="zh-CN" altLang="zh-CN" dirty="0"/>
          </a:p>
        </p:txBody>
      </p:sp>
      <p:sp>
        <p:nvSpPr>
          <p:cNvPr id="4" name="TextBox 3"/>
          <p:cNvSpPr txBox="1"/>
          <p:nvPr/>
        </p:nvSpPr>
        <p:spPr>
          <a:xfrm>
            <a:off x="1271602" y="3550722"/>
            <a:ext cx="8977745" cy="2312015"/>
          </a:xfrm>
          <a:prstGeom prst="roundRect">
            <a:avLst>
              <a:gd name="adj" fmla="val 9790"/>
            </a:avLst>
          </a:prstGeom>
          <a:solidFill>
            <a:srgbClr val="DDDDDD"/>
          </a:solidFill>
        </p:spPr>
        <p:txBody>
          <a:bodyPr wrap="square" rtlCol="0">
            <a:spAutoFit/>
          </a:bodyPr>
          <a:lstStyle/>
          <a:p>
            <a:r>
              <a:rPr lang="en-US" altLang="zh-CN" dirty="0"/>
              <a:t>void </a:t>
            </a:r>
            <a:r>
              <a:rPr lang="en-US" altLang="zh-CN" dirty="0" err="1"/>
              <a:t>WorkThread</a:t>
            </a:r>
            <a:r>
              <a:rPr lang="en-US" altLang="zh-CN" dirty="0"/>
              <a:t>::run()</a:t>
            </a:r>
            <a:endParaRPr lang="zh-CN" altLang="zh-CN" dirty="0"/>
          </a:p>
          <a:p>
            <a:r>
              <a:rPr lang="en-US" altLang="zh-CN" dirty="0"/>
              <a:t>{</a:t>
            </a:r>
            <a:endParaRPr lang="zh-CN" altLang="zh-CN" dirty="0"/>
          </a:p>
          <a:p>
            <a:r>
              <a:rPr lang="en-US" altLang="zh-CN" dirty="0"/>
              <a:t>    while(true)</a:t>
            </a:r>
            <a:endParaRPr lang="zh-CN" altLang="zh-CN" dirty="0"/>
          </a:p>
          <a:p>
            <a:r>
              <a:rPr lang="en-US" altLang="zh-CN" dirty="0"/>
              <a:t>    {</a:t>
            </a:r>
            <a:endParaRPr lang="zh-CN" altLang="zh-CN" dirty="0"/>
          </a:p>
          <a:p>
            <a:r>
              <a:rPr lang="en-US" altLang="zh-CN" dirty="0"/>
              <a:t>        for(</a:t>
            </a:r>
            <a:r>
              <a:rPr lang="en-US" altLang="zh-CN" dirty="0" err="1"/>
              <a:t>int</a:t>
            </a:r>
            <a:r>
              <a:rPr lang="en-US" altLang="zh-CN" dirty="0"/>
              <a:t> n=0;n&lt;10;n++)</a:t>
            </a:r>
            <a:endParaRPr lang="zh-CN" altLang="zh-CN" dirty="0"/>
          </a:p>
          <a:p>
            <a:r>
              <a:rPr lang="en-US" altLang="zh-CN" dirty="0"/>
              <a:t>            </a:t>
            </a:r>
            <a:r>
              <a:rPr lang="en-US" altLang="zh-CN" dirty="0" err="1"/>
              <a:t>qDebug</a:t>
            </a:r>
            <a:r>
              <a:rPr lang="en-US" altLang="zh-CN" dirty="0"/>
              <a:t>()&lt;&lt;n&lt;&lt;n&lt;&lt;n&lt;&lt;n&lt;&lt;n&lt;&lt;n&lt;&lt;n&lt;&lt;n;</a:t>
            </a:r>
            <a:endParaRPr lang="zh-CN" altLang="zh-CN" dirty="0"/>
          </a:p>
          <a:p>
            <a:r>
              <a:rPr lang="en-US" altLang="zh-CN" dirty="0"/>
              <a:t>    }</a:t>
            </a:r>
            <a:endParaRPr lang="zh-CN" altLang="zh-CN" dirty="0"/>
          </a:p>
          <a:p>
            <a:r>
              <a:rPr lang="en-US" altLang="zh-CN" dirty="0" smtClean="0"/>
              <a:t>}</a:t>
            </a:r>
            <a:endParaRPr lang="zh-CN" altLang="zh-CN" dirty="0"/>
          </a:p>
        </p:txBody>
      </p:sp>
      <p:sp>
        <p:nvSpPr>
          <p:cNvPr id="5" name="矩形 4"/>
          <p:cNvSpPr/>
          <p:nvPr/>
        </p:nvSpPr>
        <p:spPr>
          <a:xfrm>
            <a:off x="1058788" y="1077051"/>
            <a:ext cx="6409255" cy="369332"/>
          </a:xfrm>
          <a:prstGeom prst="rect">
            <a:avLst/>
          </a:prstGeom>
        </p:spPr>
        <p:txBody>
          <a:bodyPr wrap="none">
            <a:spAutoFit/>
          </a:bodyPr>
          <a:lstStyle/>
          <a:p>
            <a:r>
              <a:rPr lang="zh-CN" altLang="zh-CN" sz="1800" dirty="0"/>
              <a:t>（</a:t>
            </a:r>
            <a:r>
              <a:rPr lang="en-US" altLang="zh-CN" sz="1800" dirty="0"/>
              <a:t>2</a:t>
            </a:r>
            <a:r>
              <a:rPr lang="zh-CN" altLang="zh-CN" sz="1800" dirty="0"/>
              <a:t>）在源文件“</a:t>
            </a:r>
            <a:r>
              <a:rPr lang="en-US" altLang="zh-CN" sz="1800" dirty="0"/>
              <a:t>workthread.cpp</a:t>
            </a:r>
            <a:r>
              <a:rPr lang="zh-CN" altLang="zh-CN" sz="1800" dirty="0"/>
              <a:t>”中添加具体实现代码如下：</a:t>
            </a:r>
          </a:p>
        </p:txBody>
      </p:sp>
      <p:sp>
        <p:nvSpPr>
          <p:cNvPr id="6" name="TextBox 5"/>
          <p:cNvSpPr txBox="1"/>
          <p:nvPr/>
        </p:nvSpPr>
        <p:spPr>
          <a:xfrm>
            <a:off x="1271602" y="1446383"/>
            <a:ext cx="8977745" cy="1441013"/>
          </a:xfrm>
          <a:prstGeom prst="roundRect">
            <a:avLst>
              <a:gd name="adj" fmla="val 6139"/>
            </a:avLst>
          </a:prstGeom>
          <a:solidFill>
            <a:srgbClr val="DDDDDD"/>
          </a:solidFill>
        </p:spPr>
        <p:txBody>
          <a:bodyPr wrap="square" rtlCol="0">
            <a:spAutoFit/>
          </a:bodyPr>
          <a:lstStyle/>
          <a:p>
            <a:r>
              <a:rPr lang="en-US" altLang="zh-CN" dirty="0"/>
              <a:t>#include "</a:t>
            </a:r>
            <a:r>
              <a:rPr lang="en-US" altLang="zh-CN" dirty="0" err="1"/>
              <a:t>workthread.h</a:t>
            </a:r>
            <a:r>
              <a:rPr lang="en-US" altLang="zh-CN" dirty="0"/>
              <a:t>"</a:t>
            </a:r>
            <a:endParaRPr lang="zh-CN" altLang="zh-CN" dirty="0"/>
          </a:p>
          <a:p>
            <a:r>
              <a:rPr lang="en-US" altLang="zh-CN" dirty="0"/>
              <a:t>#include &lt;</a:t>
            </a:r>
            <a:r>
              <a:rPr lang="en-US" altLang="zh-CN" dirty="0" err="1"/>
              <a:t>QtDebug</a:t>
            </a:r>
            <a:r>
              <a:rPr lang="en-US" altLang="zh-CN" dirty="0"/>
              <a:t>&gt;</a:t>
            </a:r>
            <a:endParaRPr lang="zh-CN" altLang="zh-CN" dirty="0"/>
          </a:p>
          <a:p>
            <a:r>
              <a:rPr lang="en-US" altLang="zh-CN" dirty="0" err="1"/>
              <a:t>WorkThread</a:t>
            </a:r>
            <a:r>
              <a:rPr lang="en-US" altLang="zh-CN" dirty="0"/>
              <a:t>::</a:t>
            </a:r>
            <a:r>
              <a:rPr lang="en-US" altLang="zh-CN" dirty="0" err="1"/>
              <a:t>WorkThread</a:t>
            </a:r>
            <a:r>
              <a:rPr lang="en-US" altLang="zh-CN" dirty="0"/>
              <a:t>()</a:t>
            </a:r>
            <a:endParaRPr lang="zh-CN" altLang="zh-CN" dirty="0"/>
          </a:p>
          <a:p>
            <a:r>
              <a:rPr lang="en-US" altLang="zh-CN" dirty="0"/>
              <a:t>{</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181971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59702" cy="461665"/>
          </a:xfrm>
          <a:prstGeom prst="rect">
            <a:avLst/>
          </a:prstGeom>
        </p:spPr>
        <p:txBody>
          <a:bodyPr wrap="none">
            <a:spAutoFit/>
          </a:bodyPr>
          <a:lstStyle/>
          <a:p>
            <a:r>
              <a:rPr lang="zh-CN" altLang="zh-CN" sz="2400" b="1" dirty="0"/>
              <a:t>多线程及简单实例</a:t>
            </a:r>
          </a:p>
        </p:txBody>
      </p:sp>
      <p:sp>
        <p:nvSpPr>
          <p:cNvPr id="3" name="矩形 2"/>
          <p:cNvSpPr/>
          <p:nvPr/>
        </p:nvSpPr>
        <p:spPr>
          <a:xfrm>
            <a:off x="1004956" y="967767"/>
            <a:ext cx="5082032" cy="369332"/>
          </a:xfrm>
          <a:prstGeom prst="rect">
            <a:avLst/>
          </a:prstGeom>
        </p:spPr>
        <p:txBody>
          <a:bodyPr wrap="none">
            <a:spAutoFit/>
          </a:bodyPr>
          <a:lstStyle/>
          <a:p>
            <a:r>
              <a:rPr lang="zh-CN" altLang="zh-CN" sz="1800" dirty="0"/>
              <a:t>（</a:t>
            </a:r>
            <a:r>
              <a:rPr lang="en-US" altLang="zh-CN" sz="1800" dirty="0"/>
              <a:t>3</a:t>
            </a:r>
            <a:r>
              <a:rPr lang="zh-CN" altLang="zh-CN" sz="1800" dirty="0"/>
              <a:t>）在头文件“</a:t>
            </a:r>
            <a:r>
              <a:rPr lang="en-US" altLang="zh-CN" sz="1800" dirty="0" err="1"/>
              <a:t>threaddlg.h</a:t>
            </a:r>
            <a:r>
              <a:rPr lang="zh-CN" altLang="zh-CN" sz="1800" dirty="0"/>
              <a:t>”中添加以下内容：</a:t>
            </a:r>
          </a:p>
        </p:txBody>
      </p:sp>
      <p:sp>
        <p:nvSpPr>
          <p:cNvPr id="4" name="TextBox 3"/>
          <p:cNvSpPr txBox="1"/>
          <p:nvPr/>
        </p:nvSpPr>
        <p:spPr>
          <a:xfrm>
            <a:off x="1136845" y="1337099"/>
            <a:ext cx="9503446" cy="2128242"/>
          </a:xfrm>
          <a:prstGeom prst="roundRect">
            <a:avLst>
              <a:gd name="adj" fmla="val 12761"/>
            </a:avLst>
          </a:prstGeom>
          <a:solidFill>
            <a:srgbClr val="DDDDDD"/>
          </a:solidFill>
        </p:spPr>
        <p:txBody>
          <a:bodyPr wrap="square" rtlCol="0">
            <a:spAutoFit/>
          </a:bodyPr>
          <a:lstStyle/>
          <a:p>
            <a:r>
              <a:rPr lang="en-US" altLang="zh-CN" dirty="0"/>
              <a:t>#include "</a:t>
            </a:r>
            <a:r>
              <a:rPr lang="en-US" altLang="zh-CN" dirty="0" err="1"/>
              <a:t>workthread.h</a:t>
            </a:r>
            <a:r>
              <a:rPr lang="en-US" altLang="zh-CN" dirty="0"/>
              <a:t>"</a:t>
            </a:r>
            <a:endParaRPr lang="zh-CN" altLang="zh-CN" dirty="0"/>
          </a:p>
          <a:p>
            <a:r>
              <a:rPr lang="en-US" altLang="zh-CN" dirty="0"/>
              <a:t>#define MAXSIZE 1					</a:t>
            </a:r>
            <a:r>
              <a:rPr lang="en-US" altLang="zh-CN" dirty="0" smtClean="0"/>
              <a:t>//</a:t>
            </a:r>
            <a:r>
              <a:rPr lang="en-US" altLang="zh-CN" dirty="0"/>
              <a:t>MAXSIZE</a:t>
            </a:r>
            <a:r>
              <a:rPr lang="zh-CN" altLang="zh-CN" dirty="0"/>
              <a:t>宏定义了线程的数目</a:t>
            </a:r>
          </a:p>
          <a:p>
            <a:r>
              <a:rPr lang="en-US" altLang="zh-CN" dirty="0"/>
              <a:t>public slots:</a:t>
            </a:r>
            <a:endParaRPr lang="zh-CN" altLang="zh-CN" dirty="0"/>
          </a:p>
          <a:p>
            <a:r>
              <a:rPr lang="en-US" altLang="zh-CN" dirty="0"/>
              <a:t>    void </a:t>
            </a:r>
            <a:r>
              <a:rPr lang="en-US" altLang="zh-CN" dirty="0" err="1"/>
              <a:t>slotStart</a:t>
            </a:r>
            <a:r>
              <a:rPr lang="en-US" altLang="zh-CN" dirty="0"/>
              <a:t>();					</a:t>
            </a:r>
            <a:r>
              <a:rPr lang="en-US" altLang="zh-CN" dirty="0" smtClean="0"/>
              <a:t>//</a:t>
            </a:r>
            <a:r>
              <a:rPr lang="zh-CN" altLang="zh-CN" dirty="0"/>
              <a:t>槽函数用于启动线程</a:t>
            </a:r>
          </a:p>
          <a:p>
            <a:r>
              <a:rPr lang="en-US" altLang="zh-CN" dirty="0"/>
              <a:t>    void </a:t>
            </a:r>
            <a:r>
              <a:rPr lang="en-US" altLang="zh-CN" dirty="0" err="1"/>
              <a:t>slotStop</a:t>
            </a:r>
            <a:r>
              <a:rPr lang="en-US" altLang="zh-CN" dirty="0"/>
              <a:t>();					</a:t>
            </a:r>
            <a:r>
              <a:rPr lang="en-US" altLang="zh-CN" dirty="0" smtClean="0"/>
              <a:t>//</a:t>
            </a:r>
            <a:r>
              <a:rPr lang="zh-CN" altLang="zh-CN" dirty="0"/>
              <a:t>槽函数用于终止线程</a:t>
            </a:r>
          </a:p>
          <a:p>
            <a:r>
              <a:rPr lang="en-US" altLang="zh-CN" dirty="0"/>
              <a:t>private:</a:t>
            </a:r>
            <a:endParaRPr lang="zh-CN" altLang="zh-CN" dirty="0"/>
          </a:p>
          <a:p>
            <a:r>
              <a:rPr lang="en-US" altLang="zh-CN" dirty="0" err="1"/>
              <a:t>WorkThread</a:t>
            </a:r>
            <a:r>
              <a:rPr lang="en-US" altLang="zh-CN" dirty="0"/>
              <a:t> *</a:t>
            </a:r>
            <a:r>
              <a:rPr lang="en-US" altLang="zh-CN" dirty="0" err="1"/>
              <a:t>workThread</a:t>
            </a:r>
            <a:r>
              <a:rPr lang="en-US" altLang="zh-CN" dirty="0"/>
              <a:t>[MAXSIZE];			//(a</a:t>
            </a:r>
            <a:r>
              <a:rPr lang="en-US" altLang="zh-CN" dirty="0" smtClean="0"/>
              <a:t>)</a:t>
            </a:r>
            <a:endParaRPr lang="zh-CN" altLang="zh-CN" dirty="0"/>
          </a:p>
        </p:txBody>
      </p:sp>
      <p:sp>
        <p:nvSpPr>
          <p:cNvPr id="5" name="矩形 4"/>
          <p:cNvSpPr/>
          <p:nvPr/>
        </p:nvSpPr>
        <p:spPr>
          <a:xfrm>
            <a:off x="690150" y="3424324"/>
            <a:ext cx="10247024" cy="877163"/>
          </a:xfrm>
          <a:prstGeom prst="rect">
            <a:avLst/>
          </a:prstGeom>
        </p:spPr>
        <p:txBody>
          <a:bodyPr wrap="square">
            <a:spAutoFit/>
          </a:bodyPr>
          <a:lstStyle/>
          <a:p>
            <a:pPr indent="450850"/>
            <a:r>
              <a:rPr lang="zh-CN" altLang="zh-CN" b="1" dirty="0"/>
              <a:t>其中，</a:t>
            </a:r>
            <a:endParaRPr lang="zh-CN" altLang="zh-CN" dirty="0"/>
          </a:p>
          <a:p>
            <a:pPr indent="450850"/>
            <a:r>
              <a:rPr lang="en-US" altLang="zh-CN" b="1" dirty="0"/>
              <a:t>(a) </a:t>
            </a:r>
            <a:r>
              <a:rPr lang="en-US" altLang="zh-CN" b="1" dirty="0" err="1"/>
              <a:t>WorkThread</a:t>
            </a:r>
            <a:r>
              <a:rPr lang="en-US" altLang="zh-CN" b="1" dirty="0"/>
              <a:t> *</a:t>
            </a:r>
            <a:r>
              <a:rPr lang="en-US" altLang="zh-CN" b="1" dirty="0" err="1"/>
              <a:t>workThread</a:t>
            </a:r>
            <a:r>
              <a:rPr lang="en-US" altLang="zh-CN" b="1" dirty="0"/>
              <a:t>[MAXSIZE]</a:t>
            </a:r>
            <a:r>
              <a:rPr lang="zh-CN" altLang="zh-CN" b="1" dirty="0"/>
              <a:t>：</a:t>
            </a:r>
            <a:r>
              <a:rPr lang="zh-CN" altLang="zh-CN" dirty="0"/>
              <a:t>指向工作线程（</a:t>
            </a:r>
            <a:r>
              <a:rPr lang="en-US" altLang="zh-CN" dirty="0" err="1"/>
              <a:t>WorkThread</a:t>
            </a:r>
            <a:r>
              <a:rPr lang="zh-CN" altLang="zh-CN" dirty="0"/>
              <a:t>）的私有指针数组</a:t>
            </a:r>
            <a:r>
              <a:rPr lang="en-US" altLang="zh-CN" dirty="0" err="1"/>
              <a:t>workThread</a:t>
            </a:r>
            <a:r>
              <a:rPr lang="zh-CN" altLang="zh-CN" dirty="0"/>
              <a:t>，记录了所启动的全部线程。</a:t>
            </a:r>
          </a:p>
        </p:txBody>
      </p:sp>
    </p:spTree>
    <p:extLst>
      <p:ext uri="{BB962C8B-B14F-4D97-AF65-F5344CB8AC3E}">
        <p14:creationId xmlns:p14="http://schemas.microsoft.com/office/powerpoint/2010/main" val="2360027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59702" cy="461665"/>
          </a:xfrm>
          <a:prstGeom prst="rect">
            <a:avLst/>
          </a:prstGeom>
        </p:spPr>
        <p:txBody>
          <a:bodyPr wrap="none">
            <a:spAutoFit/>
          </a:bodyPr>
          <a:lstStyle/>
          <a:p>
            <a:r>
              <a:rPr lang="zh-CN" altLang="zh-CN" sz="2400" b="1" dirty="0"/>
              <a:t>多线程及简单实例</a:t>
            </a:r>
          </a:p>
        </p:txBody>
      </p:sp>
      <p:sp>
        <p:nvSpPr>
          <p:cNvPr id="3" name="矩形 2"/>
          <p:cNvSpPr/>
          <p:nvPr/>
        </p:nvSpPr>
        <p:spPr>
          <a:xfrm>
            <a:off x="1046410" y="934371"/>
            <a:ext cx="5940425" cy="646331"/>
          </a:xfrm>
          <a:prstGeom prst="rect">
            <a:avLst/>
          </a:prstGeom>
        </p:spPr>
        <p:txBody>
          <a:bodyPr>
            <a:spAutoFit/>
          </a:bodyPr>
          <a:lstStyle/>
          <a:p>
            <a:r>
              <a:rPr lang="zh-CN" altLang="zh-CN" sz="1800" dirty="0"/>
              <a:t>（</a:t>
            </a:r>
            <a:r>
              <a:rPr lang="en-US" altLang="zh-CN" sz="1800" dirty="0"/>
              <a:t>4</a:t>
            </a:r>
            <a:r>
              <a:rPr lang="zh-CN" altLang="zh-CN" sz="1800" dirty="0"/>
              <a:t>）在源文件“</a:t>
            </a:r>
            <a:r>
              <a:rPr lang="en-US" altLang="zh-CN" sz="1800" dirty="0"/>
              <a:t>threaddlg.cpp</a:t>
            </a:r>
            <a:r>
              <a:rPr lang="zh-CN" altLang="zh-CN" sz="1800" dirty="0"/>
              <a:t>”中添加以下内容。</a:t>
            </a:r>
          </a:p>
          <a:p>
            <a:r>
              <a:rPr lang="zh-CN" altLang="zh-CN" sz="1800" b="1" dirty="0"/>
              <a:t>其中，</a:t>
            </a:r>
            <a:r>
              <a:rPr lang="zh-CN" altLang="zh-CN" sz="1800" dirty="0"/>
              <a:t>在构造函数中添加如下代码：</a:t>
            </a:r>
          </a:p>
        </p:txBody>
      </p:sp>
      <p:sp>
        <p:nvSpPr>
          <p:cNvPr id="4" name="圆角矩形 3"/>
          <p:cNvSpPr/>
          <p:nvPr/>
        </p:nvSpPr>
        <p:spPr>
          <a:xfrm>
            <a:off x="1272041" y="1575135"/>
            <a:ext cx="9142619" cy="970478"/>
          </a:xfrm>
          <a:prstGeom prst="roundRect">
            <a:avLst/>
          </a:prstGeom>
          <a:solidFill>
            <a:srgbClr val="DDDDDD"/>
          </a:solidFill>
        </p:spPr>
        <p:txBody>
          <a:bodyPr wrap="square">
            <a:spAutoFit/>
          </a:bodyPr>
          <a:lstStyle/>
          <a:p>
            <a:r>
              <a:rPr lang="en-US" altLang="zh-CN" dirty="0"/>
              <a:t>connect(</a:t>
            </a:r>
            <a:r>
              <a:rPr lang="en-US" altLang="zh-CN" dirty="0" err="1"/>
              <a:t>startBtn,SIGNAL</a:t>
            </a:r>
            <a:r>
              <a:rPr lang="en-US" altLang="zh-CN" dirty="0"/>
              <a:t>(clicked()),</a:t>
            </a:r>
            <a:r>
              <a:rPr lang="en-US" altLang="zh-CN" dirty="0" err="1"/>
              <a:t>this,SLOT</a:t>
            </a:r>
            <a:r>
              <a:rPr lang="en-US" altLang="zh-CN" dirty="0"/>
              <a:t>(</a:t>
            </a:r>
            <a:r>
              <a:rPr lang="en-US" altLang="zh-CN" dirty="0" err="1"/>
              <a:t>slotStart</a:t>
            </a:r>
            <a:r>
              <a:rPr lang="en-US" altLang="zh-CN" dirty="0"/>
              <a:t>()));</a:t>
            </a:r>
            <a:endParaRPr lang="zh-CN" altLang="zh-CN" dirty="0"/>
          </a:p>
          <a:p>
            <a:r>
              <a:rPr lang="en-US" altLang="zh-CN" dirty="0"/>
              <a:t>connect(</a:t>
            </a:r>
            <a:r>
              <a:rPr lang="en-US" altLang="zh-CN" dirty="0" err="1"/>
              <a:t>stopBtn,SIGNAL</a:t>
            </a:r>
            <a:r>
              <a:rPr lang="en-US" altLang="zh-CN" dirty="0"/>
              <a:t>(clicked()),</a:t>
            </a:r>
            <a:r>
              <a:rPr lang="en-US" altLang="zh-CN" dirty="0" err="1"/>
              <a:t>this,SLOT</a:t>
            </a:r>
            <a:r>
              <a:rPr lang="en-US" altLang="zh-CN" dirty="0"/>
              <a:t>(</a:t>
            </a:r>
            <a:r>
              <a:rPr lang="en-US" altLang="zh-CN" dirty="0" err="1"/>
              <a:t>slotStop</a:t>
            </a:r>
            <a:r>
              <a:rPr lang="en-US" altLang="zh-CN" dirty="0"/>
              <a:t>()));</a:t>
            </a:r>
            <a:endParaRPr lang="zh-CN" altLang="zh-CN" dirty="0"/>
          </a:p>
          <a:p>
            <a:r>
              <a:rPr lang="en-US" altLang="zh-CN" dirty="0"/>
              <a:t>connect(</a:t>
            </a:r>
            <a:r>
              <a:rPr lang="en-US" altLang="zh-CN" dirty="0" err="1"/>
              <a:t>quitBtn,SIGNAL</a:t>
            </a:r>
            <a:r>
              <a:rPr lang="en-US" altLang="zh-CN" dirty="0"/>
              <a:t>(clicked()),</a:t>
            </a:r>
            <a:r>
              <a:rPr lang="en-US" altLang="zh-CN" dirty="0" err="1"/>
              <a:t>this,SLOT</a:t>
            </a:r>
            <a:r>
              <a:rPr lang="en-US" altLang="zh-CN" dirty="0"/>
              <a:t>(close()));</a:t>
            </a:r>
            <a:endParaRPr lang="zh-CN" altLang="zh-CN" dirty="0"/>
          </a:p>
        </p:txBody>
      </p:sp>
      <p:sp>
        <p:nvSpPr>
          <p:cNvPr id="5" name="TextBox 4"/>
          <p:cNvSpPr txBox="1"/>
          <p:nvPr/>
        </p:nvSpPr>
        <p:spPr>
          <a:xfrm>
            <a:off x="748145" y="2545613"/>
            <a:ext cx="10034650" cy="646331"/>
          </a:xfrm>
          <a:prstGeom prst="rect">
            <a:avLst/>
          </a:prstGeom>
          <a:noFill/>
        </p:spPr>
        <p:txBody>
          <a:bodyPr wrap="square" rtlCol="0">
            <a:spAutoFit/>
          </a:bodyPr>
          <a:lstStyle/>
          <a:p>
            <a:pPr indent="450850"/>
            <a:r>
              <a:rPr lang="zh-CN" altLang="zh-CN" sz="1800" dirty="0"/>
              <a:t>当用户单击“开始”按钮时，将调用槽函数</a:t>
            </a:r>
            <a:r>
              <a:rPr lang="en-US" altLang="zh-CN" sz="1800" dirty="0" err="1"/>
              <a:t>slotStart</a:t>
            </a:r>
            <a:r>
              <a:rPr lang="en-US" altLang="zh-CN" sz="1800" dirty="0"/>
              <a:t>()</a:t>
            </a:r>
            <a:r>
              <a:rPr lang="zh-CN" altLang="zh-CN" sz="1800" dirty="0"/>
              <a:t>。这里使用两个循环，目的是使新建的线程尽可能同时开始执行，其具体实现代码如下</a:t>
            </a:r>
            <a:r>
              <a:rPr lang="zh-CN" altLang="zh-CN" sz="1800" dirty="0" smtClean="0"/>
              <a:t>：</a:t>
            </a:r>
            <a:endParaRPr lang="zh-CN" altLang="zh-CN" sz="1800" dirty="0"/>
          </a:p>
        </p:txBody>
      </p:sp>
      <p:sp>
        <p:nvSpPr>
          <p:cNvPr id="6" name="圆角矩形 5"/>
          <p:cNvSpPr/>
          <p:nvPr/>
        </p:nvSpPr>
        <p:spPr>
          <a:xfrm>
            <a:off x="1272041" y="3191944"/>
            <a:ext cx="9142619" cy="3628400"/>
          </a:xfrm>
          <a:prstGeom prst="roundRect">
            <a:avLst>
              <a:gd name="adj" fmla="val 7449"/>
            </a:avLst>
          </a:prstGeom>
          <a:solidFill>
            <a:srgbClr val="DDDDDD"/>
          </a:solidFill>
        </p:spPr>
        <p:txBody>
          <a:bodyPr wrap="square">
            <a:spAutoFit/>
          </a:bodyPr>
          <a:lstStyle/>
          <a:p>
            <a:r>
              <a:rPr lang="en-US" altLang="zh-CN" dirty="0"/>
              <a:t>void </a:t>
            </a:r>
            <a:r>
              <a:rPr lang="en-US" altLang="zh-CN" dirty="0" err="1"/>
              <a:t>ThreadDlg</a:t>
            </a:r>
            <a:r>
              <a:rPr lang="en-US" altLang="zh-CN" dirty="0"/>
              <a:t>::</a:t>
            </a:r>
            <a:r>
              <a:rPr lang="en-US" altLang="zh-CN" dirty="0" err="1"/>
              <a:t>slotStart</a:t>
            </a:r>
            <a:r>
              <a:rPr lang="en-US" altLang="zh-CN" dirty="0"/>
              <a:t>()</a:t>
            </a:r>
            <a:endParaRPr lang="zh-CN" altLang="zh-CN" dirty="0"/>
          </a:p>
          <a:p>
            <a:r>
              <a:rPr lang="en-US" altLang="zh-CN" dirty="0"/>
              <a:t>{</a:t>
            </a:r>
            <a:endParaRPr lang="zh-CN" altLang="zh-CN" dirty="0"/>
          </a:p>
          <a:p>
            <a:r>
              <a:rPr lang="en-US" altLang="zh-CN" dirty="0"/>
              <a:t>    for(</a:t>
            </a:r>
            <a:r>
              <a:rPr lang="en-US" altLang="zh-CN" dirty="0" err="1"/>
              <a:t>int</a:t>
            </a:r>
            <a:r>
              <a:rPr lang="en-US" altLang="zh-CN" dirty="0"/>
              <a:t> i=0;i&lt;</a:t>
            </a:r>
            <a:r>
              <a:rPr lang="en-US" altLang="zh-CN" dirty="0" err="1"/>
              <a:t>MAXSIZE;i</a:t>
            </a:r>
            <a:r>
              <a:rPr lang="en-US" altLang="zh-CN" dirty="0"/>
              <a:t>++)</a:t>
            </a:r>
            <a:endParaRPr lang="zh-CN" altLang="zh-CN" dirty="0"/>
          </a:p>
          <a:p>
            <a:r>
              <a:rPr lang="en-US" altLang="zh-CN" dirty="0"/>
              <a:t>    {</a:t>
            </a:r>
            <a:endParaRPr lang="zh-CN" altLang="zh-CN" dirty="0"/>
          </a:p>
          <a:p>
            <a:r>
              <a:rPr lang="en-US" altLang="zh-CN" dirty="0"/>
              <a:t>        </a:t>
            </a:r>
            <a:r>
              <a:rPr lang="en-US" altLang="zh-CN" dirty="0" err="1"/>
              <a:t>workThread</a:t>
            </a:r>
            <a:r>
              <a:rPr lang="en-US" altLang="zh-CN" dirty="0"/>
              <a:t>[i]=new </a:t>
            </a:r>
            <a:r>
              <a:rPr lang="en-US" altLang="zh-CN" dirty="0" err="1"/>
              <a:t>WorkThread</a:t>
            </a:r>
            <a:r>
              <a:rPr lang="en-US" altLang="zh-CN" dirty="0"/>
              <a:t>();		</a:t>
            </a:r>
            <a:r>
              <a:rPr lang="en-US" altLang="zh-CN" dirty="0" smtClean="0"/>
              <a:t>	//(</a:t>
            </a:r>
            <a:r>
              <a:rPr lang="en-US" altLang="zh-CN" dirty="0"/>
              <a:t>a)</a:t>
            </a:r>
            <a:endParaRPr lang="zh-CN" altLang="zh-CN" dirty="0"/>
          </a:p>
          <a:p>
            <a:r>
              <a:rPr lang="en-US" altLang="zh-CN" dirty="0"/>
              <a:t>    }</a:t>
            </a:r>
            <a:endParaRPr lang="zh-CN" altLang="zh-CN" dirty="0"/>
          </a:p>
          <a:p>
            <a:r>
              <a:rPr lang="en-US" altLang="zh-CN" dirty="0"/>
              <a:t>    for(</a:t>
            </a:r>
            <a:r>
              <a:rPr lang="en-US" altLang="zh-CN" dirty="0" err="1"/>
              <a:t>int</a:t>
            </a:r>
            <a:r>
              <a:rPr lang="en-US" altLang="zh-CN" dirty="0"/>
              <a:t> i=0;i&lt;</a:t>
            </a:r>
            <a:r>
              <a:rPr lang="en-US" altLang="zh-CN" dirty="0" err="1"/>
              <a:t>MAXSIZE;i</a:t>
            </a:r>
            <a:r>
              <a:rPr lang="en-US" altLang="zh-CN" dirty="0"/>
              <a:t>++)</a:t>
            </a:r>
            <a:endParaRPr lang="zh-CN" altLang="zh-CN" dirty="0"/>
          </a:p>
          <a:p>
            <a:r>
              <a:rPr lang="en-US" altLang="zh-CN" dirty="0"/>
              <a:t>    {</a:t>
            </a:r>
            <a:endParaRPr lang="zh-CN" altLang="zh-CN" dirty="0"/>
          </a:p>
          <a:p>
            <a:r>
              <a:rPr lang="en-US" altLang="zh-CN" dirty="0"/>
              <a:t>        </a:t>
            </a:r>
            <a:r>
              <a:rPr lang="en-US" altLang="zh-CN" dirty="0" err="1"/>
              <a:t>workThread</a:t>
            </a:r>
            <a:r>
              <a:rPr lang="en-US" altLang="zh-CN" dirty="0"/>
              <a:t>[i]-&gt;start();				//(b)</a:t>
            </a:r>
            <a:endParaRPr lang="zh-CN" altLang="zh-CN" dirty="0"/>
          </a:p>
          <a:p>
            <a:r>
              <a:rPr lang="en-US" altLang="zh-CN" dirty="0"/>
              <a:t>    }</a:t>
            </a:r>
            <a:endParaRPr lang="zh-CN" altLang="zh-CN" dirty="0"/>
          </a:p>
          <a:p>
            <a:r>
              <a:rPr lang="en-US" altLang="zh-CN" dirty="0"/>
              <a:t>    </a:t>
            </a:r>
            <a:r>
              <a:rPr lang="en-US" altLang="zh-CN" dirty="0" err="1"/>
              <a:t>startBtn</a:t>
            </a:r>
            <a:r>
              <a:rPr lang="en-US" altLang="zh-CN" dirty="0"/>
              <a:t>-&gt;</a:t>
            </a:r>
            <a:r>
              <a:rPr lang="en-US" altLang="zh-CN" dirty="0" err="1"/>
              <a:t>setEnabled</a:t>
            </a:r>
            <a:r>
              <a:rPr lang="en-US" altLang="zh-CN" dirty="0"/>
              <a:t>(false);</a:t>
            </a:r>
            <a:endParaRPr lang="zh-CN" altLang="zh-CN" dirty="0"/>
          </a:p>
          <a:p>
            <a:r>
              <a:rPr lang="en-US" altLang="zh-CN" dirty="0"/>
              <a:t>    </a:t>
            </a:r>
            <a:r>
              <a:rPr lang="en-US" altLang="zh-CN" dirty="0" err="1"/>
              <a:t>stopBtn</a:t>
            </a:r>
            <a:r>
              <a:rPr lang="en-US" altLang="zh-CN" dirty="0"/>
              <a:t>-&gt;</a:t>
            </a:r>
            <a:r>
              <a:rPr lang="en-US" altLang="zh-CN" dirty="0" err="1"/>
              <a:t>setEnabled</a:t>
            </a:r>
            <a:r>
              <a:rPr lang="en-US" altLang="zh-CN" dirty="0"/>
              <a:t>(true);</a:t>
            </a:r>
            <a:endParaRPr lang="zh-CN" altLang="zh-CN" dirty="0"/>
          </a:p>
          <a:p>
            <a:r>
              <a:rPr lang="en-US" altLang="zh-CN" dirty="0" smtClean="0"/>
              <a:t>}</a:t>
            </a:r>
          </a:p>
        </p:txBody>
      </p:sp>
    </p:spTree>
    <p:extLst>
      <p:ext uri="{BB962C8B-B14F-4D97-AF65-F5344CB8AC3E}">
        <p14:creationId xmlns:p14="http://schemas.microsoft.com/office/powerpoint/2010/main" val="1779006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59702" cy="461665"/>
          </a:xfrm>
          <a:prstGeom prst="rect">
            <a:avLst/>
          </a:prstGeom>
        </p:spPr>
        <p:txBody>
          <a:bodyPr wrap="none">
            <a:spAutoFit/>
          </a:bodyPr>
          <a:lstStyle/>
          <a:p>
            <a:r>
              <a:rPr lang="zh-CN" altLang="zh-CN" sz="2400" b="1" dirty="0"/>
              <a:t>多线程及简单实例</a:t>
            </a:r>
          </a:p>
        </p:txBody>
      </p:sp>
      <p:sp>
        <p:nvSpPr>
          <p:cNvPr id="3" name="TextBox 2"/>
          <p:cNvSpPr txBox="1"/>
          <p:nvPr/>
        </p:nvSpPr>
        <p:spPr>
          <a:xfrm>
            <a:off x="795647" y="961901"/>
            <a:ext cx="10379034" cy="1738938"/>
          </a:xfrm>
          <a:prstGeom prst="rect">
            <a:avLst/>
          </a:prstGeom>
          <a:noFill/>
        </p:spPr>
        <p:txBody>
          <a:bodyPr wrap="square" rtlCol="0">
            <a:spAutoFit/>
          </a:bodyPr>
          <a:lstStyle/>
          <a:p>
            <a:pPr indent="450850"/>
            <a:r>
              <a:rPr lang="zh-CN" altLang="zh-CN" sz="1800" b="1" dirty="0"/>
              <a:t>其中，</a:t>
            </a:r>
            <a:endParaRPr lang="zh-CN" altLang="zh-CN" sz="1800" dirty="0"/>
          </a:p>
          <a:p>
            <a:pPr indent="450850"/>
            <a:r>
              <a:rPr lang="en-US" altLang="zh-CN" sz="1800" b="1" dirty="0"/>
              <a:t>(a) </a:t>
            </a:r>
            <a:r>
              <a:rPr lang="en-US" altLang="zh-CN" sz="1800" b="1" dirty="0" err="1"/>
              <a:t>workThread</a:t>
            </a:r>
            <a:r>
              <a:rPr lang="en-US" altLang="zh-CN" sz="1800" b="1" dirty="0"/>
              <a:t>[i]=new </a:t>
            </a:r>
            <a:r>
              <a:rPr lang="en-US" altLang="zh-CN" sz="1800" b="1" dirty="0" err="1"/>
              <a:t>WorkThread</a:t>
            </a:r>
            <a:r>
              <a:rPr lang="en-US" altLang="zh-CN" sz="1800" b="1" dirty="0"/>
              <a:t>()</a:t>
            </a:r>
            <a:r>
              <a:rPr lang="zh-CN" altLang="zh-CN" sz="1800" b="1" dirty="0"/>
              <a:t>：</a:t>
            </a:r>
            <a:r>
              <a:rPr lang="zh-CN" altLang="zh-CN" sz="1800" dirty="0"/>
              <a:t>创建指定数目的</a:t>
            </a:r>
            <a:r>
              <a:rPr lang="en-US" altLang="zh-CN" sz="1800" dirty="0" err="1"/>
              <a:t>WorkThread</a:t>
            </a:r>
            <a:r>
              <a:rPr lang="zh-CN" altLang="zh-CN" sz="1800" dirty="0"/>
              <a:t>线程，并将</a:t>
            </a:r>
            <a:r>
              <a:rPr lang="en-US" altLang="zh-CN" sz="1800" dirty="0" err="1"/>
              <a:t>WorkThread</a:t>
            </a:r>
            <a:r>
              <a:rPr lang="zh-CN" altLang="zh-CN" sz="1800" dirty="0"/>
              <a:t>实例的指针保存在指针数组</a:t>
            </a:r>
            <a:r>
              <a:rPr lang="en-US" altLang="zh-CN" sz="1800" dirty="0" err="1"/>
              <a:t>workThread</a:t>
            </a:r>
            <a:r>
              <a:rPr lang="zh-CN" altLang="zh-CN" sz="1800" dirty="0"/>
              <a:t>中。</a:t>
            </a:r>
          </a:p>
          <a:p>
            <a:pPr indent="450850"/>
            <a:r>
              <a:rPr lang="en-US" altLang="zh-CN" sz="1800" b="1" dirty="0"/>
              <a:t>(b) </a:t>
            </a:r>
            <a:r>
              <a:rPr lang="en-US" altLang="zh-CN" sz="1800" b="1" dirty="0" err="1"/>
              <a:t>workThread</a:t>
            </a:r>
            <a:r>
              <a:rPr lang="en-US" altLang="zh-CN" sz="1800" b="1" dirty="0"/>
              <a:t>[i]-&gt;start()</a:t>
            </a:r>
            <a:r>
              <a:rPr lang="zh-CN" altLang="zh-CN" sz="1800" b="1" dirty="0"/>
              <a:t>：</a:t>
            </a:r>
            <a:r>
              <a:rPr lang="zh-CN" altLang="zh-CN" sz="1800" dirty="0"/>
              <a:t>调用</a:t>
            </a:r>
            <a:r>
              <a:rPr lang="en-US" altLang="zh-CN" sz="1800" dirty="0" err="1"/>
              <a:t>QThread</a:t>
            </a:r>
            <a:r>
              <a:rPr lang="zh-CN" altLang="zh-CN" sz="1800" dirty="0"/>
              <a:t>基类的</a:t>
            </a:r>
            <a:r>
              <a:rPr lang="en-US" altLang="zh-CN" sz="1800" dirty="0"/>
              <a:t>start()</a:t>
            </a:r>
            <a:r>
              <a:rPr lang="zh-CN" altLang="zh-CN" sz="1800" dirty="0"/>
              <a:t>函数，此函数将启动</a:t>
            </a:r>
            <a:r>
              <a:rPr lang="en-US" altLang="zh-CN" sz="1800" dirty="0"/>
              <a:t>run()</a:t>
            </a:r>
            <a:r>
              <a:rPr lang="zh-CN" altLang="zh-CN" sz="1800" dirty="0"/>
              <a:t>函数，从而使线程开始真正运行。</a:t>
            </a:r>
          </a:p>
          <a:p>
            <a:pPr indent="450850"/>
            <a:r>
              <a:rPr lang="zh-CN" altLang="zh-CN" sz="1800" dirty="0"/>
              <a:t>当用户单击“停止”按钮时，将调用槽函数</a:t>
            </a:r>
            <a:r>
              <a:rPr lang="en-US" altLang="zh-CN" sz="1800" dirty="0" err="1"/>
              <a:t>slotStop</a:t>
            </a:r>
            <a:r>
              <a:rPr lang="en-US" altLang="zh-CN" sz="1800" dirty="0"/>
              <a:t>()</a:t>
            </a:r>
            <a:r>
              <a:rPr lang="zh-CN" altLang="zh-CN" sz="1800" dirty="0"/>
              <a:t>。其具体实现代码如下</a:t>
            </a:r>
            <a:r>
              <a:rPr lang="zh-CN" altLang="zh-CN" sz="1800" dirty="0" smtClean="0"/>
              <a:t>：</a:t>
            </a:r>
            <a:endParaRPr lang="zh-CN" altLang="zh-CN" sz="1800" dirty="0"/>
          </a:p>
        </p:txBody>
      </p:sp>
      <p:sp>
        <p:nvSpPr>
          <p:cNvPr id="4" name="TextBox 3"/>
          <p:cNvSpPr txBox="1"/>
          <p:nvPr/>
        </p:nvSpPr>
        <p:spPr>
          <a:xfrm>
            <a:off x="1413164" y="2790701"/>
            <a:ext cx="8906493" cy="2813209"/>
          </a:xfrm>
          <a:prstGeom prst="roundRect">
            <a:avLst>
              <a:gd name="adj" fmla="val 7552"/>
            </a:avLst>
          </a:prstGeom>
          <a:solidFill>
            <a:srgbClr val="DDDDDD"/>
          </a:solidFill>
        </p:spPr>
        <p:txBody>
          <a:bodyPr wrap="square" rtlCol="0">
            <a:spAutoFit/>
          </a:bodyPr>
          <a:lstStyle/>
          <a:p>
            <a:r>
              <a:rPr lang="en-US" altLang="zh-CN" dirty="0"/>
              <a:t>void </a:t>
            </a:r>
            <a:r>
              <a:rPr lang="en-US" altLang="zh-CN" dirty="0" err="1"/>
              <a:t>ThreadDlg</a:t>
            </a:r>
            <a:r>
              <a:rPr lang="en-US" altLang="zh-CN" dirty="0"/>
              <a:t>::</a:t>
            </a:r>
            <a:r>
              <a:rPr lang="en-US" altLang="zh-CN" dirty="0" err="1"/>
              <a:t>slotStop</a:t>
            </a:r>
            <a:r>
              <a:rPr lang="en-US" altLang="zh-CN" dirty="0"/>
              <a:t>()</a:t>
            </a:r>
            <a:endParaRPr lang="zh-CN" altLang="zh-CN" dirty="0"/>
          </a:p>
          <a:p>
            <a:r>
              <a:rPr lang="en-US" altLang="zh-CN" dirty="0"/>
              <a:t>{</a:t>
            </a:r>
            <a:endParaRPr lang="zh-CN" altLang="zh-CN" dirty="0"/>
          </a:p>
          <a:p>
            <a:r>
              <a:rPr lang="en-US" altLang="zh-CN" dirty="0"/>
              <a:t>    for(</a:t>
            </a:r>
            <a:r>
              <a:rPr lang="en-US" altLang="zh-CN" dirty="0" err="1"/>
              <a:t>int</a:t>
            </a:r>
            <a:r>
              <a:rPr lang="en-US" altLang="zh-CN" dirty="0"/>
              <a:t> i=0;i&lt;</a:t>
            </a:r>
            <a:r>
              <a:rPr lang="en-US" altLang="zh-CN" dirty="0" err="1"/>
              <a:t>MAXSIZE;i</a:t>
            </a:r>
            <a:r>
              <a:rPr lang="en-US" altLang="zh-CN" dirty="0"/>
              <a:t>++)</a:t>
            </a:r>
            <a:endParaRPr lang="zh-CN" altLang="zh-CN" dirty="0"/>
          </a:p>
          <a:p>
            <a:r>
              <a:rPr lang="en-US" altLang="zh-CN" dirty="0"/>
              <a:t>    {</a:t>
            </a:r>
            <a:endParaRPr lang="zh-CN" altLang="zh-CN" dirty="0"/>
          </a:p>
          <a:p>
            <a:r>
              <a:rPr lang="en-US" altLang="zh-CN" dirty="0"/>
              <a:t>        </a:t>
            </a:r>
            <a:r>
              <a:rPr lang="en-US" altLang="zh-CN" dirty="0" err="1"/>
              <a:t>workThread</a:t>
            </a:r>
            <a:r>
              <a:rPr lang="en-US" altLang="zh-CN" dirty="0"/>
              <a:t>[i]-&gt;terminate();</a:t>
            </a:r>
            <a:endParaRPr lang="zh-CN" altLang="zh-CN" dirty="0"/>
          </a:p>
          <a:p>
            <a:r>
              <a:rPr lang="en-US" altLang="zh-CN" dirty="0"/>
              <a:t>        </a:t>
            </a:r>
            <a:r>
              <a:rPr lang="en-US" altLang="zh-CN" dirty="0" err="1"/>
              <a:t>workThread</a:t>
            </a:r>
            <a:r>
              <a:rPr lang="en-US" altLang="zh-CN" dirty="0"/>
              <a:t>[i]-&gt;wait();</a:t>
            </a:r>
            <a:endParaRPr lang="zh-CN" altLang="zh-CN" dirty="0"/>
          </a:p>
          <a:p>
            <a:r>
              <a:rPr lang="en-US" altLang="zh-CN" dirty="0"/>
              <a:t>    }</a:t>
            </a:r>
            <a:endParaRPr lang="zh-CN" altLang="zh-CN" dirty="0"/>
          </a:p>
          <a:p>
            <a:r>
              <a:rPr lang="en-US" altLang="zh-CN" dirty="0"/>
              <a:t>    </a:t>
            </a:r>
            <a:r>
              <a:rPr lang="en-US" altLang="zh-CN" dirty="0" err="1"/>
              <a:t>startBtn</a:t>
            </a:r>
            <a:r>
              <a:rPr lang="en-US" altLang="zh-CN" dirty="0"/>
              <a:t>-&gt;</a:t>
            </a:r>
            <a:r>
              <a:rPr lang="en-US" altLang="zh-CN" dirty="0" err="1"/>
              <a:t>setEnabled</a:t>
            </a:r>
            <a:r>
              <a:rPr lang="en-US" altLang="zh-CN" dirty="0"/>
              <a:t>(true);</a:t>
            </a:r>
            <a:endParaRPr lang="zh-CN" altLang="zh-CN" dirty="0"/>
          </a:p>
          <a:p>
            <a:r>
              <a:rPr lang="en-US" altLang="zh-CN" dirty="0"/>
              <a:t>    </a:t>
            </a:r>
            <a:r>
              <a:rPr lang="en-US" altLang="zh-CN" dirty="0" err="1"/>
              <a:t>stopBtn</a:t>
            </a:r>
            <a:r>
              <a:rPr lang="en-US" altLang="zh-CN" dirty="0"/>
              <a:t>-&gt;</a:t>
            </a:r>
            <a:r>
              <a:rPr lang="en-US" altLang="zh-CN" dirty="0" err="1"/>
              <a:t>setEnabled</a:t>
            </a:r>
            <a:r>
              <a:rPr lang="en-US" altLang="zh-CN" dirty="0"/>
              <a:t>(false);</a:t>
            </a:r>
            <a:endParaRPr lang="zh-CN" altLang="zh-CN" dirty="0"/>
          </a:p>
          <a:p>
            <a:r>
              <a:rPr lang="en-US" altLang="zh-CN" dirty="0" smtClean="0"/>
              <a:t>}</a:t>
            </a:r>
          </a:p>
        </p:txBody>
      </p:sp>
    </p:spTree>
    <p:extLst>
      <p:ext uri="{BB962C8B-B14F-4D97-AF65-F5344CB8AC3E}">
        <p14:creationId xmlns:p14="http://schemas.microsoft.com/office/powerpoint/2010/main" val="85932295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781</TotalTime>
  <Words>4750</Words>
  <Application>Microsoft Office PowerPoint</Application>
  <PresentationFormat>自定义</PresentationFormat>
  <Paragraphs>631</Paragraphs>
  <Slides>58</Slides>
  <Notes>0</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SkyUser</cp:lastModifiedBy>
  <cp:revision>32</cp:revision>
  <dcterms:created xsi:type="dcterms:W3CDTF">2017-04-19T11:17:17Z</dcterms:created>
  <dcterms:modified xsi:type="dcterms:W3CDTF">2019-03-13T08:06:40Z</dcterms:modified>
</cp:coreProperties>
</file>