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83" r:id="rId3"/>
    <p:sldId id="285" r:id="rId4"/>
    <p:sldId id="286" r:id="rId5"/>
    <p:sldId id="287" r:id="rId6"/>
    <p:sldId id="288" r:id="rId7"/>
    <p:sldId id="289" r:id="rId8"/>
    <p:sldId id="290" r:id="rId9"/>
    <p:sldId id="292" r:id="rId10"/>
    <p:sldId id="284" r:id="rId11"/>
    <p:sldId id="291" r:id="rId12"/>
    <p:sldId id="293" r:id="rId13"/>
    <p:sldId id="294" r:id="rId14"/>
    <p:sldId id="295" r:id="rId15"/>
    <p:sldId id="296" r:id="rId16"/>
    <p:sldId id="297" r:id="rId17"/>
    <p:sldId id="298" r:id="rId18"/>
    <p:sldId id="299" r:id="rId19"/>
    <p:sldId id="300" r:id="rId20"/>
    <p:sldId id="302" r:id="rId21"/>
    <p:sldId id="301" r:id="rId22"/>
    <p:sldId id="303" r:id="rId23"/>
    <p:sldId id="304" r:id="rId24"/>
    <p:sldId id="306" r:id="rId25"/>
    <p:sldId id="305" r:id="rId26"/>
    <p:sldId id="308" r:id="rId27"/>
    <p:sldId id="307" r:id="rId28"/>
    <p:sldId id="309" r:id="rId29"/>
    <p:sldId id="310" r:id="rId30"/>
    <p:sldId id="311" r:id="rId31"/>
    <p:sldId id="312" r:id="rId32"/>
    <p:sldId id="313" r:id="rId33"/>
    <p:sldId id="314" r:id="rId34"/>
    <p:sldId id="315" r:id="rId35"/>
    <p:sldId id="318" r:id="rId36"/>
    <p:sldId id="316"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5" r:id="rId84"/>
    <p:sldId id="366" r:id="rId85"/>
    <p:sldId id="367" r:id="rId86"/>
    <p:sldId id="368" r:id="rId87"/>
    <p:sldId id="369" r:id="rId88"/>
    <p:sldId id="370" r:id="rId89"/>
    <p:sldId id="371" r:id="rId90"/>
    <p:sldId id="372" r:id="rId91"/>
    <p:sldId id="373" r:id="rId92"/>
    <p:sldId id="374" r:id="rId93"/>
    <p:sldId id="375" r:id="rId94"/>
    <p:sldId id="376" r:id="rId95"/>
  </p:sldIdLst>
  <p:sldSz cx="11880850" cy="7305675"/>
  <p:notesSz cx="6858000" cy="9144000"/>
  <p:defaultTextStyle>
    <a:defPPr>
      <a:defRPr lang="zh-CN"/>
    </a:defPPr>
    <a:lvl1pPr marL="0" algn="l" defTabSz="869114" rtl="0" eaLnBrk="1" latinLnBrk="0" hangingPunct="1">
      <a:defRPr sz="1700" kern="1200">
        <a:solidFill>
          <a:schemeClr val="tx1"/>
        </a:solidFill>
        <a:latin typeface="+mn-lt"/>
        <a:ea typeface="+mn-ea"/>
        <a:cs typeface="+mn-cs"/>
      </a:defRPr>
    </a:lvl1pPr>
    <a:lvl2pPr marL="434557" algn="l" defTabSz="869114" rtl="0" eaLnBrk="1" latinLnBrk="0" hangingPunct="1">
      <a:defRPr sz="1700" kern="1200">
        <a:solidFill>
          <a:schemeClr val="tx1"/>
        </a:solidFill>
        <a:latin typeface="+mn-lt"/>
        <a:ea typeface="+mn-ea"/>
        <a:cs typeface="+mn-cs"/>
      </a:defRPr>
    </a:lvl2pPr>
    <a:lvl3pPr marL="869114" algn="l" defTabSz="869114" rtl="0" eaLnBrk="1" latinLnBrk="0" hangingPunct="1">
      <a:defRPr sz="1700" kern="1200">
        <a:solidFill>
          <a:schemeClr val="tx1"/>
        </a:solidFill>
        <a:latin typeface="+mn-lt"/>
        <a:ea typeface="+mn-ea"/>
        <a:cs typeface="+mn-cs"/>
      </a:defRPr>
    </a:lvl3pPr>
    <a:lvl4pPr marL="1303672" algn="l" defTabSz="869114" rtl="0" eaLnBrk="1" latinLnBrk="0" hangingPunct="1">
      <a:defRPr sz="1700" kern="1200">
        <a:solidFill>
          <a:schemeClr val="tx1"/>
        </a:solidFill>
        <a:latin typeface="+mn-lt"/>
        <a:ea typeface="+mn-ea"/>
        <a:cs typeface="+mn-cs"/>
      </a:defRPr>
    </a:lvl4pPr>
    <a:lvl5pPr marL="1738229" algn="l" defTabSz="869114" rtl="0" eaLnBrk="1" latinLnBrk="0" hangingPunct="1">
      <a:defRPr sz="1700" kern="1200">
        <a:solidFill>
          <a:schemeClr val="tx1"/>
        </a:solidFill>
        <a:latin typeface="+mn-lt"/>
        <a:ea typeface="+mn-ea"/>
        <a:cs typeface="+mn-cs"/>
      </a:defRPr>
    </a:lvl5pPr>
    <a:lvl6pPr marL="2172786" algn="l" defTabSz="869114" rtl="0" eaLnBrk="1" latinLnBrk="0" hangingPunct="1">
      <a:defRPr sz="1700" kern="1200">
        <a:solidFill>
          <a:schemeClr val="tx1"/>
        </a:solidFill>
        <a:latin typeface="+mn-lt"/>
        <a:ea typeface="+mn-ea"/>
        <a:cs typeface="+mn-cs"/>
      </a:defRPr>
    </a:lvl6pPr>
    <a:lvl7pPr marL="2607343" algn="l" defTabSz="869114" rtl="0" eaLnBrk="1" latinLnBrk="0" hangingPunct="1">
      <a:defRPr sz="1700" kern="1200">
        <a:solidFill>
          <a:schemeClr val="tx1"/>
        </a:solidFill>
        <a:latin typeface="+mn-lt"/>
        <a:ea typeface="+mn-ea"/>
        <a:cs typeface="+mn-cs"/>
      </a:defRPr>
    </a:lvl7pPr>
    <a:lvl8pPr marL="3041900" algn="l" defTabSz="869114" rtl="0" eaLnBrk="1" latinLnBrk="0" hangingPunct="1">
      <a:defRPr sz="1700" kern="1200">
        <a:solidFill>
          <a:schemeClr val="tx1"/>
        </a:solidFill>
        <a:latin typeface="+mn-lt"/>
        <a:ea typeface="+mn-ea"/>
        <a:cs typeface="+mn-cs"/>
      </a:defRPr>
    </a:lvl8pPr>
    <a:lvl9pPr marL="3476457" algn="l" defTabSz="869114"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EED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1752" y="-642"/>
      </p:cViewPr>
      <p:guideLst>
        <p:guide orient="horz" pos="2301"/>
        <p:guide pos="374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485107" y="1195629"/>
            <a:ext cx="8910638" cy="2543457"/>
          </a:xfrm>
        </p:spPr>
        <p:txBody>
          <a:bodyPr anchor="b"/>
          <a:lstStyle>
            <a:lvl1pPr algn="ctr">
              <a:defRPr sz="57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485107" y="3837171"/>
            <a:ext cx="8910638" cy="1763847"/>
          </a:xfrm>
        </p:spPr>
        <p:txBody>
          <a:bodyPr/>
          <a:lstStyle>
            <a:lvl1pPr marL="0" indent="0" algn="ctr">
              <a:buNone/>
              <a:defRPr sz="2300"/>
            </a:lvl1pPr>
            <a:lvl2pPr marL="434557" indent="0" algn="ctr">
              <a:buNone/>
              <a:defRPr sz="1900"/>
            </a:lvl2pPr>
            <a:lvl3pPr marL="869114" indent="0" algn="ctr">
              <a:buNone/>
              <a:defRPr sz="1700"/>
            </a:lvl3pPr>
            <a:lvl4pPr marL="1303672" indent="0" algn="ctr">
              <a:buNone/>
              <a:defRPr sz="1500"/>
            </a:lvl4pPr>
            <a:lvl5pPr marL="1738229" indent="0" algn="ctr">
              <a:buNone/>
              <a:defRPr sz="1500"/>
            </a:lvl5pPr>
            <a:lvl6pPr marL="2172786" indent="0" algn="ctr">
              <a:buNone/>
              <a:defRPr sz="1500"/>
            </a:lvl6pPr>
            <a:lvl7pPr marL="2607343" indent="0" algn="ctr">
              <a:buNone/>
              <a:defRPr sz="1500"/>
            </a:lvl7pPr>
            <a:lvl8pPr marL="3041900" indent="0" algn="ctr">
              <a:buNone/>
              <a:defRPr sz="1500"/>
            </a:lvl8pPr>
            <a:lvl9pPr marL="3476457" indent="0" algn="ctr">
              <a:buNone/>
              <a:defRPr sz="15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8464247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50930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2235" y="388961"/>
            <a:ext cx="2561808" cy="619122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6810" y="388961"/>
            <a:ext cx="7536914" cy="619122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02431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5622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10621" y="1821347"/>
            <a:ext cx="10247233" cy="3038958"/>
          </a:xfrm>
        </p:spPr>
        <p:txBody>
          <a:bodyPr anchor="b"/>
          <a:lstStyle>
            <a:lvl1pPr>
              <a:defRPr sz="57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621" y="4889054"/>
            <a:ext cx="10247233" cy="1598116"/>
          </a:xfrm>
        </p:spPr>
        <p:txBody>
          <a:bodyPr/>
          <a:lstStyle>
            <a:lvl1pPr marL="0" indent="0">
              <a:buNone/>
              <a:defRPr sz="2300">
                <a:solidFill>
                  <a:schemeClr val="tx1">
                    <a:tint val="75000"/>
                  </a:schemeClr>
                </a:solidFill>
              </a:defRPr>
            </a:lvl1pPr>
            <a:lvl2pPr marL="434557" indent="0">
              <a:buNone/>
              <a:defRPr sz="1900">
                <a:solidFill>
                  <a:schemeClr val="tx1">
                    <a:tint val="75000"/>
                  </a:schemeClr>
                </a:solidFill>
              </a:defRPr>
            </a:lvl2pPr>
            <a:lvl3pPr marL="869114" indent="0">
              <a:buNone/>
              <a:defRPr sz="1700">
                <a:solidFill>
                  <a:schemeClr val="tx1">
                    <a:tint val="75000"/>
                  </a:schemeClr>
                </a:solidFill>
              </a:defRPr>
            </a:lvl3pPr>
            <a:lvl4pPr marL="1303672" indent="0">
              <a:buNone/>
              <a:defRPr sz="1500">
                <a:solidFill>
                  <a:schemeClr val="tx1">
                    <a:tint val="75000"/>
                  </a:schemeClr>
                </a:solidFill>
              </a:defRPr>
            </a:lvl4pPr>
            <a:lvl5pPr marL="1738229" indent="0">
              <a:buNone/>
              <a:defRPr sz="1500">
                <a:solidFill>
                  <a:schemeClr val="tx1">
                    <a:tint val="75000"/>
                  </a:schemeClr>
                </a:solidFill>
              </a:defRPr>
            </a:lvl5pPr>
            <a:lvl6pPr marL="2172786" indent="0">
              <a:buNone/>
              <a:defRPr sz="1500">
                <a:solidFill>
                  <a:schemeClr val="tx1">
                    <a:tint val="75000"/>
                  </a:schemeClr>
                </a:solidFill>
              </a:defRPr>
            </a:lvl6pPr>
            <a:lvl7pPr marL="2607343" indent="0">
              <a:buNone/>
              <a:defRPr sz="1500">
                <a:solidFill>
                  <a:schemeClr val="tx1">
                    <a:tint val="75000"/>
                  </a:schemeClr>
                </a:solidFill>
              </a:defRPr>
            </a:lvl7pPr>
            <a:lvl8pPr marL="3041900" indent="0">
              <a:buNone/>
              <a:defRPr sz="1500">
                <a:solidFill>
                  <a:schemeClr val="tx1">
                    <a:tint val="75000"/>
                  </a:schemeClr>
                </a:solidFill>
              </a:defRPr>
            </a:lvl8pPr>
            <a:lvl9pPr marL="3476457" indent="0">
              <a:buNone/>
              <a:defRPr sz="15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301122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6808" y="1944798"/>
            <a:ext cx="5049362" cy="46353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014680" y="1944798"/>
            <a:ext cx="5049362" cy="46353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3512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18356" y="388960"/>
            <a:ext cx="10247233" cy="141209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8358" y="1790906"/>
            <a:ext cx="5026156" cy="877695"/>
          </a:xfrm>
        </p:spPr>
        <p:txBody>
          <a:bodyPr anchor="b"/>
          <a:lstStyle>
            <a:lvl1pPr marL="0" indent="0">
              <a:buNone/>
              <a:defRPr sz="2300" b="1"/>
            </a:lvl1pPr>
            <a:lvl2pPr marL="434557" indent="0">
              <a:buNone/>
              <a:defRPr sz="1900" b="1"/>
            </a:lvl2pPr>
            <a:lvl3pPr marL="869114" indent="0">
              <a:buNone/>
              <a:defRPr sz="1700" b="1"/>
            </a:lvl3pPr>
            <a:lvl4pPr marL="1303672" indent="0">
              <a:buNone/>
              <a:defRPr sz="1500" b="1"/>
            </a:lvl4pPr>
            <a:lvl5pPr marL="1738229" indent="0">
              <a:buNone/>
              <a:defRPr sz="1500" b="1"/>
            </a:lvl5pPr>
            <a:lvl6pPr marL="2172786" indent="0">
              <a:buNone/>
              <a:defRPr sz="1500" b="1"/>
            </a:lvl6pPr>
            <a:lvl7pPr marL="2607343" indent="0">
              <a:buNone/>
              <a:defRPr sz="1500" b="1"/>
            </a:lvl7pPr>
            <a:lvl8pPr marL="3041900" indent="0">
              <a:buNone/>
              <a:defRPr sz="1500" b="1"/>
            </a:lvl8pPr>
            <a:lvl9pPr marL="3476457" indent="0">
              <a:buNone/>
              <a:defRPr sz="1500" b="1"/>
            </a:lvl9pPr>
          </a:lstStyle>
          <a:p>
            <a:pPr lvl="0"/>
            <a:r>
              <a:rPr lang="zh-CN" altLang="en-US" smtClean="0"/>
              <a:t>编辑母版文本样式</a:t>
            </a:r>
          </a:p>
        </p:txBody>
      </p:sp>
      <p:sp>
        <p:nvSpPr>
          <p:cNvPr id="4" name="Content Placeholder 3"/>
          <p:cNvSpPr>
            <a:spLocks noGrp="1"/>
          </p:cNvSpPr>
          <p:nvPr>
            <p:ph sz="half" idx="2"/>
          </p:nvPr>
        </p:nvSpPr>
        <p:spPr>
          <a:xfrm>
            <a:off x="818358" y="2668601"/>
            <a:ext cx="5026156" cy="392511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14682" y="1790906"/>
            <a:ext cx="5050909" cy="877695"/>
          </a:xfrm>
        </p:spPr>
        <p:txBody>
          <a:bodyPr anchor="b"/>
          <a:lstStyle>
            <a:lvl1pPr marL="0" indent="0">
              <a:buNone/>
              <a:defRPr sz="2300" b="1"/>
            </a:lvl1pPr>
            <a:lvl2pPr marL="434557" indent="0">
              <a:buNone/>
              <a:defRPr sz="1900" b="1"/>
            </a:lvl2pPr>
            <a:lvl3pPr marL="869114" indent="0">
              <a:buNone/>
              <a:defRPr sz="1700" b="1"/>
            </a:lvl3pPr>
            <a:lvl4pPr marL="1303672" indent="0">
              <a:buNone/>
              <a:defRPr sz="1500" b="1"/>
            </a:lvl4pPr>
            <a:lvl5pPr marL="1738229" indent="0">
              <a:buNone/>
              <a:defRPr sz="1500" b="1"/>
            </a:lvl5pPr>
            <a:lvl6pPr marL="2172786" indent="0">
              <a:buNone/>
              <a:defRPr sz="1500" b="1"/>
            </a:lvl6pPr>
            <a:lvl7pPr marL="2607343" indent="0">
              <a:buNone/>
              <a:defRPr sz="1500" b="1"/>
            </a:lvl7pPr>
            <a:lvl8pPr marL="3041900" indent="0">
              <a:buNone/>
              <a:defRPr sz="1500" b="1"/>
            </a:lvl8pPr>
            <a:lvl9pPr marL="3476457" indent="0">
              <a:buNone/>
              <a:defRPr sz="1500" b="1"/>
            </a:lvl9pPr>
          </a:lstStyle>
          <a:p>
            <a:pPr lvl="0"/>
            <a:r>
              <a:rPr lang="zh-CN" altLang="en-US" smtClean="0"/>
              <a:t>编辑母版文本样式</a:t>
            </a:r>
          </a:p>
        </p:txBody>
      </p:sp>
      <p:sp>
        <p:nvSpPr>
          <p:cNvPr id="6" name="Content Placeholder 5"/>
          <p:cNvSpPr>
            <a:spLocks noGrp="1"/>
          </p:cNvSpPr>
          <p:nvPr>
            <p:ph sz="quarter" idx="4"/>
          </p:nvPr>
        </p:nvSpPr>
        <p:spPr>
          <a:xfrm>
            <a:off x="6014682" y="2668601"/>
            <a:ext cx="5050909" cy="392511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74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0C3213-98A9-4E0F-99D5-C6FB5FA393A0}"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370222" y="-490410"/>
            <a:ext cx="1235325" cy="1327705"/>
          </a:xfrm>
          <a:prstGeom prst="rect">
            <a:avLst/>
          </a:prstGeom>
        </p:spPr>
      </p:pic>
      <p:cxnSp>
        <p:nvCxnSpPr>
          <p:cNvPr id="10" name="直接连接符 9"/>
          <p:cNvCxnSpPr>
            <a:stCxn id="6" idx="2"/>
          </p:cNvCxnSpPr>
          <p:nvPr userDrawn="1"/>
        </p:nvCxnSpPr>
        <p:spPr>
          <a:xfrm>
            <a:off x="247440" y="837295"/>
            <a:ext cx="11449755" cy="0"/>
          </a:xfrm>
          <a:prstGeom prst="line">
            <a:avLst/>
          </a:prstGeom>
          <a:ln w="19050">
            <a:solidFill>
              <a:schemeClr val="accent4">
                <a:lumMod val="50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84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矩形 7"/>
          <p:cNvSpPr/>
          <p:nvPr userDrawn="1"/>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10083433" y="-472148"/>
            <a:ext cx="2755726" cy="2337279"/>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67195" y="4465218"/>
            <a:ext cx="6257029" cy="3044592"/>
          </a:xfrm>
          <a:prstGeom prst="rect">
            <a:avLst/>
          </a:prstGeom>
          <a:ln>
            <a:solidFill>
              <a:srgbClr val="DDDDDD"/>
            </a:solidFill>
          </a:ln>
        </p:spPr>
      </p:pic>
    </p:spTree>
    <p:extLst>
      <p:ext uri="{BB962C8B-B14F-4D97-AF65-F5344CB8AC3E}">
        <p14:creationId xmlns:p14="http://schemas.microsoft.com/office/powerpoint/2010/main" val="10882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87045"/>
            <a:ext cx="3831884" cy="1704658"/>
          </a:xfrm>
        </p:spPr>
        <p:txBody>
          <a:bodyPr anchor="b"/>
          <a:lstStyle>
            <a:lvl1pPr>
              <a:defRPr sz="3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50910" y="1051884"/>
            <a:ext cx="6014680" cy="519176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18356" y="2191703"/>
            <a:ext cx="3831884" cy="4060400"/>
          </a:xfrm>
        </p:spPr>
        <p:txBody>
          <a:bodyPr/>
          <a:lstStyle>
            <a:lvl1pPr marL="0" indent="0">
              <a:buNone/>
              <a:defRPr sz="1500"/>
            </a:lvl1pPr>
            <a:lvl2pPr marL="434557" indent="0">
              <a:buNone/>
              <a:defRPr sz="1300"/>
            </a:lvl2pPr>
            <a:lvl3pPr marL="869114" indent="0">
              <a:buNone/>
              <a:defRPr sz="1100"/>
            </a:lvl3pPr>
            <a:lvl4pPr marL="1303672" indent="0">
              <a:buNone/>
              <a:defRPr sz="1000"/>
            </a:lvl4pPr>
            <a:lvl5pPr marL="1738229" indent="0">
              <a:buNone/>
              <a:defRPr sz="1000"/>
            </a:lvl5pPr>
            <a:lvl6pPr marL="2172786" indent="0">
              <a:buNone/>
              <a:defRPr sz="1000"/>
            </a:lvl6pPr>
            <a:lvl7pPr marL="2607343" indent="0">
              <a:buNone/>
              <a:defRPr sz="1000"/>
            </a:lvl7pPr>
            <a:lvl8pPr marL="3041900" indent="0">
              <a:buNone/>
              <a:defRPr sz="1000"/>
            </a:lvl8pPr>
            <a:lvl9pPr marL="347645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42198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87045"/>
            <a:ext cx="3831884" cy="1704658"/>
          </a:xfrm>
        </p:spPr>
        <p:txBody>
          <a:bodyPr anchor="b"/>
          <a:lstStyle>
            <a:lvl1pPr>
              <a:defRPr sz="30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050910" y="1051884"/>
            <a:ext cx="6014680" cy="5191765"/>
          </a:xfrm>
        </p:spPr>
        <p:txBody>
          <a:bodyPr anchor="t"/>
          <a:lstStyle>
            <a:lvl1pPr marL="0" indent="0">
              <a:buNone/>
              <a:defRPr sz="3000"/>
            </a:lvl1pPr>
            <a:lvl2pPr marL="434557" indent="0">
              <a:buNone/>
              <a:defRPr sz="2700"/>
            </a:lvl2pPr>
            <a:lvl3pPr marL="869114" indent="0">
              <a:buNone/>
              <a:defRPr sz="2300"/>
            </a:lvl3pPr>
            <a:lvl4pPr marL="1303672" indent="0">
              <a:buNone/>
              <a:defRPr sz="1900"/>
            </a:lvl4pPr>
            <a:lvl5pPr marL="1738229" indent="0">
              <a:buNone/>
              <a:defRPr sz="1900"/>
            </a:lvl5pPr>
            <a:lvl6pPr marL="2172786" indent="0">
              <a:buNone/>
              <a:defRPr sz="1900"/>
            </a:lvl6pPr>
            <a:lvl7pPr marL="2607343" indent="0">
              <a:buNone/>
              <a:defRPr sz="1900"/>
            </a:lvl7pPr>
            <a:lvl8pPr marL="3041900" indent="0">
              <a:buNone/>
              <a:defRPr sz="1900"/>
            </a:lvl8pPr>
            <a:lvl9pPr marL="3476457" indent="0">
              <a:buNone/>
              <a:defRPr sz="19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18356" y="2191703"/>
            <a:ext cx="3831884" cy="4060400"/>
          </a:xfrm>
        </p:spPr>
        <p:txBody>
          <a:bodyPr/>
          <a:lstStyle>
            <a:lvl1pPr marL="0" indent="0">
              <a:buNone/>
              <a:defRPr sz="1500"/>
            </a:lvl1pPr>
            <a:lvl2pPr marL="434557" indent="0">
              <a:buNone/>
              <a:defRPr sz="1300"/>
            </a:lvl2pPr>
            <a:lvl3pPr marL="869114" indent="0">
              <a:buNone/>
              <a:defRPr sz="1100"/>
            </a:lvl3pPr>
            <a:lvl4pPr marL="1303672" indent="0">
              <a:buNone/>
              <a:defRPr sz="1000"/>
            </a:lvl4pPr>
            <a:lvl5pPr marL="1738229" indent="0">
              <a:buNone/>
              <a:defRPr sz="1000"/>
            </a:lvl5pPr>
            <a:lvl6pPr marL="2172786" indent="0">
              <a:buNone/>
              <a:defRPr sz="1000"/>
            </a:lvl6pPr>
            <a:lvl7pPr marL="2607343" indent="0">
              <a:buNone/>
              <a:defRPr sz="1000"/>
            </a:lvl7pPr>
            <a:lvl8pPr marL="3041900" indent="0">
              <a:buNone/>
              <a:defRPr sz="1000"/>
            </a:lvl8pPr>
            <a:lvl9pPr marL="347645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94356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DCC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6809" y="388960"/>
            <a:ext cx="10247233" cy="1412092"/>
          </a:xfrm>
          <a:prstGeom prst="rect">
            <a:avLst/>
          </a:prstGeom>
        </p:spPr>
        <p:txBody>
          <a:bodyPr vert="horz" lIns="115882" tIns="57941" rIns="115882" bIns="5794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6809" y="1944798"/>
            <a:ext cx="10247233" cy="4635384"/>
          </a:xfrm>
          <a:prstGeom prst="rect">
            <a:avLst/>
          </a:prstGeom>
        </p:spPr>
        <p:txBody>
          <a:bodyPr vert="horz" lIns="115882" tIns="57941" rIns="115882" bIns="57941"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16808" y="6771279"/>
            <a:ext cx="2673192" cy="388960"/>
          </a:xfrm>
          <a:prstGeom prst="rect">
            <a:avLst/>
          </a:prstGeom>
        </p:spPr>
        <p:txBody>
          <a:bodyPr vert="horz" lIns="115882" tIns="57941" rIns="115882" bIns="57941" rtlCol="0" anchor="ctr"/>
          <a:lstStyle>
            <a:lvl1pPr algn="l">
              <a:defRPr sz="1100">
                <a:solidFill>
                  <a:schemeClr val="tx1">
                    <a:tint val="75000"/>
                  </a:schemeClr>
                </a:solidFill>
              </a:defRPr>
            </a:lvl1p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3"/>
          </p:nvPr>
        </p:nvSpPr>
        <p:spPr>
          <a:xfrm>
            <a:off x="3935532" y="6771279"/>
            <a:ext cx="4009787" cy="388960"/>
          </a:xfrm>
          <a:prstGeom prst="rect">
            <a:avLst/>
          </a:prstGeom>
        </p:spPr>
        <p:txBody>
          <a:bodyPr vert="horz" lIns="115882" tIns="57941" rIns="115882" bIns="57941" rtlCol="0" anchor="ctr"/>
          <a:lstStyle>
            <a:lvl1pPr algn="ctr">
              <a:defRPr sz="11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390850" y="6771279"/>
            <a:ext cx="2673192" cy="388960"/>
          </a:xfrm>
          <a:prstGeom prst="rect">
            <a:avLst/>
          </a:prstGeom>
        </p:spPr>
        <p:txBody>
          <a:bodyPr vert="horz" lIns="115882" tIns="57941" rIns="115882" bIns="57941" rtlCol="0" anchor="ctr"/>
          <a:lstStyle>
            <a:lvl1pPr algn="r">
              <a:defRPr sz="1100">
                <a:solidFill>
                  <a:schemeClr val="tx1">
                    <a:tint val="75000"/>
                  </a:schemeClr>
                </a:solidFill>
              </a:defRPr>
            </a:lvl1p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491098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869114"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17279" indent="-217279" algn="l" defTabSz="869114" rtl="0" eaLnBrk="1" latinLnBrk="0" hangingPunct="1">
        <a:lnSpc>
          <a:spcPct val="90000"/>
        </a:lnSpc>
        <a:spcBef>
          <a:spcPts val="950"/>
        </a:spcBef>
        <a:buFont typeface="Arial" panose="020B0604020202020204" pitchFamily="34" charset="0"/>
        <a:buChar char="•"/>
        <a:defRPr sz="2700" kern="1200">
          <a:solidFill>
            <a:schemeClr val="tx1"/>
          </a:solidFill>
          <a:latin typeface="+mn-lt"/>
          <a:ea typeface="+mn-ea"/>
          <a:cs typeface="+mn-cs"/>
        </a:defRPr>
      </a:lvl1pPr>
      <a:lvl2pPr marL="651836" indent="-217279" algn="l" defTabSz="869114" rtl="0" eaLnBrk="1" latinLnBrk="0" hangingPunct="1">
        <a:lnSpc>
          <a:spcPct val="90000"/>
        </a:lnSpc>
        <a:spcBef>
          <a:spcPts val="475"/>
        </a:spcBef>
        <a:buFont typeface="Arial" panose="020B0604020202020204" pitchFamily="34" charset="0"/>
        <a:buChar char="•"/>
        <a:defRPr sz="2300" kern="1200">
          <a:solidFill>
            <a:schemeClr val="tx1"/>
          </a:solidFill>
          <a:latin typeface="+mn-lt"/>
          <a:ea typeface="+mn-ea"/>
          <a:cs typeface="+mn-cs"/>
        </a:defRPr>
      </a:lvl2pPr>
      <a:lvl3pPr marL="1086393" indent="-217279" algn="l" defTabSz="869114"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950"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4pPr>
      <a:lvl5pPr marL="1955507"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5pPr>
      <a:lvl6pPr marL="2390064"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6pPr>
      <a:lvl7pPr marL="2824622"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7pPr>
      <a:lvl8pPr marL="3259179"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8pPr>
      <a:lvl9pPr marL="3693736"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69114" rtl="0" eaLnBrk="1" latinLnBrk="0" hangingPunct="1">
        <a:defRPr sz="1700" kern="1200">
          <a:solidFill>
            <a:schemeClr val="tx1"/>
          </a:solidFill>
          <a:latin typeface="+mn-lt"/>
          <a:ea typeface="+mn-ea"/>
          <a:cs typeface="+mn-cs"/>
        </a:defRPr>
      </a:lvl1pPr>
      <a:lvl2pPr marL="434557" algn="l" defTabSz="869114" rtl="0" eaLnBrk="1" latinLnBrk="0" hangingPunct="1">
        <a:defRPr sz="1700" kern="1200">
          <a:solidFill>
            <a:schemeClr val="tx1"/>
          </a:solidFill>
          <a:latin typeface="+mn-lt"/>
          <a:ea typeface="+mn-ea"/>
          <a:cs typeface="+mn-cs"/>
        </a:defRPr>
      </a:lvl2pPr>
      <a:lvl3pPr marL="869114" algn="l" defTabSz="869114" rtl="0" eaLnBrk="1" latinLnBrk="0" hangingPunct="1">
        <a:defRPr sz="1700" kern="1200">
          <a:solidFill>
            <a:schemeClr val="tx1"/>
          </a:solidFill>
          <a:latin typeface="+mn-lt"/>
          <a:ea typeface="+mn-ea"/>
          <a:cs typeface="+mn-cs"/>
        </a:defRPr>
      </a:lvl3pPr>
      <a:lvl4pPr marL="1303672" algn="l" defTabSz="869114" rtl="0" eaLnBrk="1" latinLnBrk="0" hangingPunct="1">
        <a:defRPr sz="1700" kern="1200">
          <a:solidFill>
            <a:schemeClr val="tx1"/>
          </a:solidFill>
          <a:latin typeface="+mn-lt"/>
          <a:ea typeface="+mn-ea"/>
          <a:cs typeface="+mn-cs"/>
        </a:defRPr>
      </a:lvl4pPr>
      <a:lvl5pPr marL="1738229" algn="l" defTabSz="869114" rtl="0" eaLnBrk="1" latinLnBrk="0" hangingPunct="1">
        <a:defRPr sz="1700" kern="1200">
          <a:solidFill>
            <a:schemeClr val="tx1"/>
          </a:solidFill>
          <a:latin typeface="+mn-lt"/>
          <a:ea typeface="+mn-ea"/>
          <a:cs typeface="+mn-cs"/>
        </a:defRPr>
      </a:lvl5pPr>
      <a:lvl6pPr marL="2172786" algn="l" defTabSz="869114" rtl="0" eaLnBrk="1" latinLnBrk="0" hangingPunct="1">
        <a:defRPr sz="1700" kern="1200">
          <a:solidFill>
            <a:schemeClr val="tx1"/>
          </a:solidFill>
          <a:latin typeface="+mn-lt"/>
          <a:ea typeface="+mn-ea"/>
          <a:cs typeface="+mn-cs"/>
        </a:defRPr>
      </a:lvl6pPr>
      <a:lvl7pPr marL="2607343" algn="l" defTabSz="869114" rtl="0" eaLnBrk="1" latinLnBrk="0" hangingPunct="1">
        <a:defRPr sz="1700" kern="1200">
          <a:solidFill>
            <a:schemeClr val="tx1"/>
          </a:solidFill>
          <a:latin typeface="+mn-lt"/>
          <a:ea typeface="+mn-ea"/>
          <a:cs typeface="+mn-cs"/>
        </a:defRPr>
      </a:lvl7pPr>
      <a:lvl8pPr marL="3041900" algn="l" defTabSz="869114" rtl="0" eaLnBrk="1" latinLnBrk="0" hangingPunct="1">
        <a:defRPr sz="1700" kern="1200">
          <a:solidFill>
            <a:schemeClr val="tx1"/>
          </a:solidFill>
          <a:latin typeface="+mn-lt"/>
          <a:ea typeface="+mn-ea"/>
          <a:cs typeface="+mn-cs"/>
        </a:defRPr>
      </a:lvl8pPr>
      <a:lvl9pPr marL="3476457" algn="l" defTabSz="8691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20363;&#65288;CH1301&#65289;.txt"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13.3.2-3.txt" TargetMode="Externa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hyperlink" Target="13.3.2-4.txt" TargetMode="Externa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6962" y="1330037"/>
            <a:ext cx="5320145"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13</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数据库</a:t>
            </a:r>
          </a:p>
        </p:txBody>
      </p:sp>
      <p:sp>
        <p:nvSpPr>
          <p:cNvPr id="3" name="TextBox 2"/>
          <p:cNvSpPr txBox="1"/>
          <p:nvPr/>
        </p:nvSpPr>
        <p:spPr>
          <a:xfrm>
            <a:off x="6044540" y="3111333"/>
            <a:ext cx="4275117" cy="646331"/>
          </a:xfrm>
          <a:prstGeom prst="rect">
            <a:avLst/>
          </a:prstGeom>
          <a:noFill/>
        </p:spPr>
        <p:txBody>
          <a:bodyPr wrap="square" rtlCol="0">
            <a:spAutoFit/>
          </a:bodyPr>
          <a:lstStyle/>
          <a:p>
            <a:r>
              <a:rPr lang="en-US" altLang="zh-CN" sz="3600" b="1" dirty="0" smtClean="0"/>
              <a:t>——</a:t>
            </a:r>
            <a:r>
              <a:rPr lang="zh-CN" altLang="zh-CN" sz="3600" b="1" dirty="0"/>
              <a:t>数据库基本概念</a:t>
            </a:r>
          </a:p>
        </p:txBody>
      </p:sp>
    </p:spTree>
    <p:extLst>
      <p:ext uri="{BB962C8B-B14F-4D97-AF65-F5344CB8AC3E}">
        <p14:creationId xmlns:p14="http://schemas.microsoft.com/office/powerpoint/2010/main" val="48963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2569" y="1908958"/>
            <a:ext cx="482208" cy="545844"/>
          </a:xfrm>
          <a:prstGeom prst="rect">
            <a:avLst/>
          </a:prstGeom>
        </p:spPr>
      </p:pic>
      <p:sp>
        <p:nvSpPr>
          <p:cNvPr id="10" name="TextBox 18"/>
          <p:cNvSpPr txBox="1"/>
          <p:nvPr/>
        </p:nvSpPr>
        <p:spPr>
          <a:xfrm>
            <a:off x="5364777" y="1908959"/>
            <a:ext cx="3445757" cy="393906"/>
          </a:xfrm>
          <a:prstGeom prst="rect">
            <a:avLst/>
          </a:prstGeom>
          <a:noFill/>
        </p:spPr>
        <p:txBody>
          <a:bodyPr wrap="square" lIns="115777" tIns="57888" rIns="115777" bIns="57888" rtlCol="0">
            <a:spAutoFit/>
          </a:bodyPr>
          <a:lstStyle/>
          <a:p>
            <a:r>
              <a:rPr lang="en-US" altLang="zh-CN" sz="1800" b="1" dirty="0"/>
              <a:t>1</a:t>
            </a:r>
            <a:r>
              <a:rPr lang="zh-CN" altLang="zh-CN" sz="1800" b="1" dirty="0"/>
              <a:t>．</a:t>
            </a:r>
            <a:r>
              <a:rPr lang="en-US" altLang="zh-CN" sz="1800" b="1" dirty="0"/>
              <a:t>SELECT</a:t>
            </a:r>
            <a:r>
              <a:rPr lang="zh-CN" altLang="zh-CN" sz="1800" b="1" dirty="0"/>
              <a:t>语句</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2569" y="2660323"/>
            <a:ext cx="482208" cy="545844"/>
          </a:xfrm>
          <a:prstGeom prst="rect">
            <a:avLst/>
          </a:prstGeom>
        </p:spPr>
      </p:pic>
      <p:sp>
        <p:nvSpPr>
          <p:cNvPr id="12" name="TextBox 20"/>
          <p:cNvSpPr txBox="1"/>
          <p:nvPr/>
        </p:nvSpPr>
        <p:spPr>
          <a:xfrm>
            <a:off x="5364777" y="2658074"/>
            <a:ext cx="3255752" cy="393906"/>
          </a:xfrm>
          <a:prstGeom prst="rect">
            <a:avLst/>
          </a:prstGeom>
          <a:noFill/>
        </p:spPr>
        <p:txBody>
          <a:bodyPr wrap="square" lIns="115777" tIns="57888" rIns="115777" bIns="57888" rtlCol="0">
            <a:spAutoFit/>
          </a:bodyPr>
          <a:lstStyle/>
          <a:p>
            <a:r>
              <a:rPr lang="en-US" altLang="zh-CN" sz="1800" b="1" dirty="0"/>
              <a:t>2</a:t>
            </a:r>
            <a:r>
              <a:rPr lang="zh-CN" altLang="zh-CN" sz="1800" b="1" dirty="0"/>
              <a:t>．常用聚合函数</a:t>
            </a:r>
          </a:p>
        </p:txBody>
      </p:sp>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2042712" y="1399421"/>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1556043" y="1138946"/>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2185212" y="1495381"/>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248" y="569722"/>
            <a:ext cx="939645" cy="1112796"/>
          </a:xfrm>
          <a:prstGeom prst="rect">
            <a:avLst/>
          </a:prstGeom>
        </p:spPr>
      </p:pic>
      <p:sp>
        <p:nvSpPr>
          <p:cNvPr id="25" name="TextBox 5"/>
          <p:cNvSpPr txBox="1"/>
          <p:nvPr/>
        </p:nvSpPr>
        <p:spPr>
          <a:xfrm>
            <a:off x="1624737" y="3467379"/>
            <a:ext cx="2385610" cy="518595"/>
          </a:xfrm>
          <a:prstGeom prst="rect">
            <a:avLst/>
          </a:prstGeom>
          <a:noFill/>
        </p:spPr>
        <p:txBody>
          <a:bodyPr wrap="square" lIns="86863" tIns="43430" rIns="86863" bIns="43430" rtlCol="0">
            <a:spAutoFit/>
          </a:bodyPr>
          <a:lstStyle/>
          <a:p>
            <a:r>
              <a:rPr lang="zh-CN" altLang="zh-CN" sz="2800" b="1" dirty="0" smtClean="0"/>
              <a:t>数</a:t>
            </a:r>
            <a:r>
              <a:rPr lang="en-US" altLang="zh-CN" sz="2800" b="1" dirty="0" smtClean="0"/>
              <a:t>  </a:t>
            </a:r>
            <a:r>
              <a:rPr lang="zh-CN" altLang="zh-CN" sz="2800" b="1" dirty="0" smtClean="0"/>
              <a:t>据</a:t>
            </a:r>
            <a:r>
              <a:rPr lang="en-US" altLang="zh-CN" sz="2800" b="1" dirty="0" smtClean="0"/>
              <a:t>  </a:t>
            </a:r>
            <a:r>
              <a:rPr lang="zh-CN" altLang="zh-CN" sz="2800" b="1" dirty="0" smtClean="0"/>
              <a:t>查</a:t>
            </a:r>
            <a:r>
              <a:rPr lang="en-US" altLang="zh-CN" sz="2800" b="1" dirty="0" smtClean="0"/>
              <a:t>  </a:t>
            </a:r>
            <a:r>
              <a:rPr lang="zh-CN" altLang="zh-CN" sz="2800" b="1" dirty="0" smtClean="0"/>
              <a:t>询</a:t>
            </a:r>
            <a:endParaRPr lang="zh-CN" altLang="zh-CN" sz="2800" b="1" dirty="0"/>
          </a:p>
        </p:txBody>
      </p:sp>
    </p:spTree>
    <p:extLst>
      <p:ext uri="{BB962C8B-B14F-4D97-AF65-F5344CB8AC3E}">
        <p14:creationId xmlns:p14="http://schemas.microsoft.com/office/powerpoint/2010/main" val="262651206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9"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0-#ppt_w/2"/>
                                          </p:val>
                                        </p:tav>
                                        <p:tav tm="100000">
                                          <p:val>
                                            <p:strVal val="#ppt_x"/>
                                          </p:val>
                                        </p:tav>
                                      </p:tavLst>
                                    </p:anim>
                                    <p:anim calcmode="lin" valueType="num">
                                      <p:cBhvr additive="base">
                                        <p:cTn id="26" dur="500" fill="hold"/>
                                        <p:tgtEl>
                                          <p:spTgt spid="2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3" presetClass="entr" presetSubtype="32"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strVal val="4*#ppt_w"/>
                                          </p:val>
                                        </p:tav>
                                        <p:tav tm="100000">
                                          <p:val>
                                            <p:strVal val="#ppt_w"/>
                                          </p:val>
                                        </p:tav>
                                      </p:tavLst>
                                    </p:anim>
                                    <p:anim calcmode="lin" valueType="num">
                                      <p:cBhvr>
                                        <p:cTn id="31" dur="500" fill="hold"/>
                                        <p:tgtEl>
                                          <p:spTgt spid="21"/>
                                        </p:tgtEl>
                                        <p:attrNameLst>
                                          <p:attrName>ppt_h</p:attrName>
                                        </p:attrNameLst>
                                      </p:cBhvr>
                                      <p:tavLst>
                                        <p:tav tm="0">
                                          <p:val>
                                            <p:strVal val="4*#ppt_h"/>
                                          </p:val>
                                        </p:tav>
                                        <p:tav tm="100000">
                                          <p:val>
                                            <p:strVal val="#ppt_h"/>
                                          </p:val>
                                        </p:tav>
                                      </p:tavLst>
                                    </p:anim>
                                  </p:childTnLst>
                                </p:cTn>
                              </p:par>
                            </p:childTnLst>
                          </p:cTn>
                        </p:par>
                        <p:par>
                          <p:cTn id="32" fill="hold">
                            <p:stCondLst>
                              <p:cond delay="2500"/>
                            </p:stCondLst>
                            <p:childTnLst>
                              <p:par>
                                <p:cTn id="33" presetID="55"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1000" fill="hold"/>
                                        <p:tgtEl>
                                          <p:spTgt spid="23"/>
                                        </p:tgtEl>
                                        <p:attrNameLst>
                                          <p:attrName>ppt_w</p:attrName>
                                        </p:attrNameLst>
                                      </p:cBhvr>
                                      <p:tavLst>
                                        <p:tav tm="0">
                                          <p:val>
                                            <p:strVal val="#ppt_w*0.70"/>
                                          </p:val>
                                        </p:tav>
                                        <p:tav tm="100000">
                                          <p:val>
                                            <p:strVal val="#ppt_w"/>
                                          </p:val>
                                        </p:tav>
                                      </p:tavLst>
                                    </p:anim>
                                    <p:anim calcmode="lin" valueType="num">
                                      <p:cBhvr>
                                        <p:cTn id="36" dur="1000" fill="hold"/>
                                        <p:tgtEl>
                                          <p:spTgt spid="23"/>
                                        </p:tgtEl>
                                        <p:attrNameLst>
                                          <p:attrName>ppt_h</p:attrName>
                                        </p:attrNameLst>
                                      </p:cBhvr>
                                      <p:tavLst>
                                        <p:tav tm="0">
                                          <p:val>
                                            <p:strVal val="#ppt_h"/>
                                          </p:val>
                                        </p:tav>
                                        <p:tav tm="100000">
                                          <p:val>
                                            <p:strVal val="#ppt_h"/>
                                          </p:val>
                                        </p:tav>
                                      </p:tavLst>
                                    </p:anim>
                                    <p:animEffect transition="in" filter="fade">
                                      <p:cBhvr>
                                        <p:cTn id="37" dur="1000"/>
                                        <p:tgtEl>
                                          <p:spTgt spid="23"/>
                                        </p:tgtEl>
                                      </p:cBhvr>
                                    </p:animEffect>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1" grpId="0" animBg="1"/>
      <p:bldP spid="22" grpId="0" animBg="1"/>
      <p:bldP spid="23"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47832" cy="461665"/>
          </a:xfrm>
          <a:prstGeom prst="rect">
            <a:avLst/>
          </a:prstGeom>
        </p:spPr>
        <p:txBody>
          <a:bodyPr wrap="none">
            <a:spAutoFit/>
          </a:bodyPr>
          <a:lstStyle/>
          <a:p>
            <a:r>
              <a:rPr lang="en-US" altLang="zh-CN" sz="2400" b="1" dirty="0"/>
              <a:t>1</a:t>
            </a:r>
            <a:r>
              <a:rPr lang="zh-CN" altLang="zh-CN" sz="2400" b="1" dirty="0"/>
              <a:t>．</a:t>
            </a:r>
            <a:r>
              <a:rPr lang="en-US" altLang="zh-CN" sz="2400" b="1" dirty="0"/>
              <a:t>SELECT</a:t>
            </a:r>
            <a:r>
              <a:rPr lang="zh-CN" altLang="zh-CN" sz="2400" b="1" dirty="0"/>
              <a:t>语句</a:t>
            </a:r>
          </a:p>
        </p:txBody>
      </p:sp>
      <p:sp>
        <p:nvSpPr>
          <p:cNvPr id="3" name="矩形 2"/>
          <p:cNvSpPr/>
          <p:nvPr/>
        </p:nvSpPr>
        <p:spPr>
          <a:xfrm>
            <a:off x="1032848" y="970173"/>
            <a:ext cx="5001754" cy="369332"/>
          </a:xfrm>
          <a:prstGeom prst="rect">
            <a:avLst/>
          </a:prstGeom>
        </p:spPr>
        <p:txBody>
          <a:bodyPr wrap="none">
            <a:spAutoFit/>
          </a:bodyPr>
          <a:lstStyle/>
          <a:p>
            <a:r>
              <a:rPr lang="zh-CN" altLang="zh-CN" sz="1800" dirty="0"/>
              <a:t>完备的</a:t>
            </a:r>
            <a:r>
              <a:rPr lang="en-US" altLang="zh-CN" sz="1800" dirty="0"/>
              <a:t>SELECT</a:t>
            </a:r>
            <a:r>
              <a:rPr lang="zh-CN" altLang="zh-CN" sz="1800" dirty="0"/>
              <a:t>语句很复杂，其主要的子句如下：</a:t>
            </a:r>
          </a:p>
        </p:txBody>
      </p:sp>
      <p:sp>
        <p:nvSpPr>
          <p:cNvPr id="4" name="TextBox 3"/>
          <p:cNvSpPr txBox="1"/>
          <p:nvPr/>
        </p:nvSpPr>
        <p:spPr>
          <a:xfrm>
            <a:off x="1350600" y="1441122"/>
            <a:ext cx="9800330" cy="2839403"/>
          </a:xfrm>
          <a:prstGeom prst="roundRect">
            <a:avLst>
              <a:gd name="adj" fmla="val 8355"/>
            </a:avLst>
          </a:prstGeom>
          <a:solidFill>
            <a:srgbClr val="DDDDDD"/>
          </a:solidFill>
        </p:spPr>
        <p:txBody>
          <a:bodyPr wrap="square" rtlCol="0">
            <a:spAutoFit/>
          </a:bodyPr>
          <a:lstStyle/>
          <a:p>
            <a:r>
              <a:rPr lang="en-US" altLang="zh-CN" dirty="0"/>
              <a:t>SELECT [DISTINCT] [</a:t>
            </a:r>
            <a:r>
              <a:rPr lang="zh-CN" altLang="zh-CN" dirty="0"/>
              <a:t>别名</a:t>
            </a:r>
            <a:r>
              <a:rPr lang="en-US" altLang="zh-CN" dirty="0"/>
              <a:t>.]</a:t>
            </a:r>
            <a:r>
              <a:rPr lang="zh-CN" altLang="zh-CN" dirty="0"/>
              <a:t>字段名或表达式</a:t>
            </a:r>
            <a:r>
              <a:rPr lang="en-US" altLang="zh-CN" dirty="0"/>
              <a:t> [AS </a:t>
            </a:r>
            <a:r>
              <a:rPr lang="zh-CN" altLang="zh-CN" dirty="0"/>
              <a:t>列标题</a:t>
            </a:r>
            <a:r>
              <a:rPr lang="en-US" altLang="zh-CN" dirty="0"/>
              <a:t>]	/* </a:t>
            </a:r>
            <a:r>
              <a:rPr lang="zh-CN" altLang="zh-CN" dirty="0"/>
              <a:t>指定要选择的列或行及其限定</a:t>
            </a:r>
            <a:r>
              <a:rPr lang="en-US" altLang="zh-CN" dirty="0"/>
              <a:t> */</a:t>
            </a:r>
            <a:endParaRPr lang="zh-CN" altLang="zh-CN" dirty="0"/>
          </a:p>
          <a:p>
            <a:r>
              <a:rPr lang="en-US" altLang="zh-CN" dirty="0" smtClean="0"/>
              <a:t>						//(</a:t>
            </a:r>
            <a:r>
              <a:rPr lang="en-US" altLang="zh-CN" dirty="0"/>
              <a:t>a)</a:t>
            </a:r>
            <a:endParaRPr lang="zh-CN" altLang="zh-CN" dirty="0"/>
          </a:p>
          <a:p>
            <a:r>
              <a:rPr lang="en-US" altLang="zh-CN" dirty="0"/>
              <a:t>FROM  </a:t>
            </a:r>
            <a:r>
              <a:rPr lang="en-US" altLang="zh-CN" dirty="0" err="1"/>
              <a:t>table_source</a:t>
            </a:r>
            <a:r>
              <a:rPr lang="en-US" altLang="zh-CN" dirty="0"/>
              <a:t>                          		</a:t>
            </a:r>
            <a:r>
              <a:rPr lang="en-US" altLang="zh-CN" dirty="0" smtClean="0"/>
              <a:t>	/* </a:t>
            </a:r>
            <a:r>
              <a:rPr lang="en-US" altLang="zh-CN" dirty="0"/>
              <a:t>FROM</a:t>
            </a:r>
            <a:r>
              <a:rPr lang="zh-CN" altLang="zh-CN" dirty="0"/>
              <a:t>子句，指定表或视图</a:t>
            </a:r>
            <a:r>
              <a:rPr lang="en-US" altLang="zh-CN" dirty="0"/>
              <a:t> */</a:t>
            </a:r>
            <a:endParaRPr lang="zh-CN" altLang="zh-CN" dirty="0"/>
          </a:p>
          <a:p>
            <a:r>
              <a:rPr lang="en-US" altLang="zh-CN" dirty="0"/>
              <a:t>[ WHERE  </a:t>
            </a:r>
            <a:r>
              <a:rPr lang="en-US" altLang="zh-CN" dirty="0" err="1"/>
              <a:t>search_condition</a:t>
            </a:r>
            <a:r>
              <a:rPr lang="en-US" altLang="zh-CN" dirty="0"/>
              <a:t> ]                		</a:t>
            </a:r>
            <a:r>
              <a:rPr lang="en-US" altLang="zh-CN" dirty="0" smtClean="0"/>
              <a:t>	/* </a:t>
            </a:r>
            <a:r>
              <a:rPr lang="en-US" altLang="zh-CN" dirty="0"/>
              <a:t>WHERE</a:t>
            </a:r>
            <a:r>
              <a:rPr lang="zh-CN" altLang="zh-CN" dirty="0"/>
              <a:t>子句，指定查询条件</a:t>
            </a:r>
            <a:r>
              <a:rPr lang="en-US" altLang="zh-CN" dirty="0"/>
              <a:t> */</a:t>
            </a:r>
            <a:endParaRPr lang="zh-CN" altLang="zh-CN" dirty="0"/>
          </a:p>
          <a:p>
            <a:r>
              <a:rPr lang="en-US" altLang="zh-CN" dirty="0"/>
              <a:t>						</a:t>
            </a:r>
            <a:r>
              <a:rPr lang="en-US" altLang="zh-CN" dirty="0" smtClean="0"/>
              <a:t>//(</a:t>
            </a:r>
            <a:r>
              <a:rPr lang="en-US" altLang="zh-CN" dirty="0"/>
              <a:t>b)</a:t>
            </a:r>
            <a:endParaRPr lang="zh-CN" altLang="zh-CN" dirty="0"/>
          </a:p>
          <a:p>
            <a:r>
              <a:rPr lang="en-US" altLang="zh-CN" dirty="0"/>
              <a:t>[ GROUP BY </a:t>
            </a:r>
            <a:r>
              <a:rPr lang="en-US" altLang="zh-CN" dirty="0" err="1"/>
              <a:t>group_by_expression</a:t>
            </a:r>
            <a:r>
              <a:rPr lang="en-US" altLang="zh-CN" dirty="0"/>
              <a:t> ]               </a:t>
            </a:r>
            <a:endParaRPr lang="zh-CN" altLang="zh-CN" dirty="0"/>
          </a:p>
          <a:p>
            <a:r>
              <a:rPr lang="en-US" altLang="zh-CN" dirty="0"/>
              <a:t>                                   					/* GROUP BY</a:t>
            </a:r>
            <a:r>
              <a:rPr lang="zh-CN" altLang="zh-CN" dirty="0"/>
              <a:t>子句，指定分组表达式</a:t>
            </a:r>
            <a:r>
              <a:rPr lang="en-US" altLang="zh-CN" dirty="0"/>
              <a:t> */</a:t>
            </a:r>
            <a:endParaRPr lang="zh-CN" altLang="zh-CN" dirty="0"/>
          </a:p>
          <a:p>
            <a:r>
              <a:rPr lang="en-US" altLang="zh-CN" dirty="0"/>
              <a:t>[ ORDER BY </a:t>
            </a:r>
            <a:r>
              <a:rPr lang="en-US" altLang="zh-CN" dirty="0" err="1"/>
              <a:t>order_expression</a:t>
            </a:r>
            <a:r>
              <a:rPr lang="en-US" altLang="zh-CN" dirty="0"/>
              <a:t> [ ASC | DESC ]]  </a:t>
            </a:r>
            <a:endParaRPr lang="zh-CN" altLang="zh-CN" dirty="0"/>
          </a:p>
          <a:p>
            <a:r>
              <a:rPr lang="en-US" altLang="zh-CN" dirty="0"/>
              <a:t>                                  					/* ORDER BY</a:t>
            </a:r>
            <a:r>
              <a:rPr lang="zh-CN" altLang="zh-CN" dirty="0"/>
              <a:t>子句，指定排序表达式和顺序</a:t>
            </a:r>
            <a:r>
              <a:rPr lang="en-US" altLang="zh-CN" dirty="0"/>
              <a:t> */</a:t>
            </a:r>
            <a:endParaRPr lang="zh-CN" altLang="zh-CN" dirty="0"/>
          </a:p>
          <a:p>
            <a:r>
              <a:rPr lang="en-US" altLang="zh-CN" dirty="0"/>
              <a:t>						</a:t>
            </a:r>
            <a:r>
              <a:rPr lang="en-US" altLang="zh-CN" dirty="0" smtClean="0"/>
              <a:t>//(</a:t>
            </a:r>
            <a:r>
              <a:rPr lang="en-US" altLang="zh-CN" dirty="0"/>
              <a:t>c</a:t>
            </a:r>
            <a:r>
              <a:rPr lang="en-US" altLang="zh-CN" dirty="0" smtClean="0"/>
              <a:t>)</a:t>
            </a:r>
            <a:endParaRPr lang="zh-CN" altLang="zh-CN" dirty="0"/>
          </a:p>
        </p:txBody>
      </p:sp>
    </p:spTree>
    <p:extLst>
      <p:ext uri="{BB962C8B-B14F-4D97-AF65-F5344CB8AC3E}">
        <p14:creationId xmlns:p14="http://schemas.microsoft.com/office/powerpoint/2010/main" val="175504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47832" cy="461665"/>
          </a:xfrm>
          <a:prstGeom prst="rect">
            <a:avLst/>
          </a:prstGeom>
        </p:spPr>
        <p:txBody>
          <a:bodyPr wrap="none">
            <a:spAutoFit/>
          </a:bodyPr>
          <a:lstStyle/>
          <a:p>
            <a:r>
              <a:rPr lang="en-US" altLang="zh-CN" sz="2400" b="1" dirty="0"/>
              <a:t>1</a:t>
            </a:r>
            <a:r>
              <a:rPr lang="zh-CN" altLang="zh-CN" sz="2400" b="1" dirty="0"/>
              <a:t>．</a:t>
            </a:r>
            <a:r>
              <a:rPr lang="en-US" altLang="zh-CN" sz="2400" b="1" dirty="0"/>
              <a:t>SELECT</a:t>
            </a:r>
            <a:r>
              <a:rPr lang="zh-CN" altLang="zh-CN" sz="2400" b="1" dirty="0"/>
              <a:t>语句</a:t>
            </a:r>
          </a:p>
        </p:txBody>
      </p:sp>
      <p:sp>
        <p:nvSpPr>
          <p:cNvPr id="3" name="TextBox 2"/>
          <p:cNvSpPr txBox="1"/>
          <p:nvPr/>
        </p:nvSpPr>
        <p:spPr>
          <a:xfrm>
            <a:off x="866899" y="866904"/>
            <a:ext cx="10129652" cy="1400383"/>
          </a:xfrm>
          <a:prstGeom prst="rect">
            <a:avLst/>
          </a:prstGeom>
          <a:noFill/>
        </p:spPr>
        <p:txBody>
          <a:bodyPr wrap="square" rtlCol="0">
            <a:spAutoFit/>
          </a:bodyPr>
          <a:lstStyle/>
          <a:p>
            <a:pPr indent="450850"/>
            <a:r>
              <a:rPr lang="zh-CN" altLang="zh-CN" b="1" dirty="0"/>
              <a:t>其中，</a:t>
            </a:r>
            <a:r>
              <a:rPr lang="en-US" altLang="zh-CN" dirty="0"/>
              <a:t>SELECT</a:t>
            </a:r>
            <a:r>
              <a:rPr lang="zh-CN" altLang="zh-CN" dirty="0"/>
              <a:t>和</a:t>
            </a:r>
            <a:r>
              <a:rPr lang="en-US" altLang="zh-CN" dirty="0"/>
              <a:t>FROM</a:t>
            </a:r>
            <a:r>
              <a:rPr lang="zh-CN" altLang="zh-CN" dirty="0"/>
              <a:t>子句是不可缺少的。</a:t>
            </a:r>
          </a:p>
          <a:p>
            <a:pPr indent="450850"/>
            <a:r>
              <a:rPr lang="en-US" altLang="zh-CN" b="1" dirty="0"/>
              <a:t>(a) SELECT</a:t>
            </a:r>
            <a:r>
              <a:rPr lang="zh-CN" altLang="zh-CN" b="1" dirty="0"/>
              <a:t>子句指出查询结果中显示的字段名，以及字段名和函数组成的表达式等。</a:t>
            </a:r>
            <a:r>
              <a:rPr lang="zh-CN" altLang="zh-CN" dirty="0"/>
              <a:t>可用</a:t>
            </a:r>
            <a:r>
              <a:rPr lang="en-US" altLang="zh-CN" dirty="0"/>
              <a:t>DISTINCT</a:t>
            </a:r>
            <a:r>
              <a:rPr lang="zh-CN" altLang="zh-CN" dirty="0"/>
              <a:t>去除重复的记录行；</a:t>
            </a:r>
            <a:r>
              <a:rPr lang="en-US" altLang="zh-CN" dirty="0"/>
              <a:t>AS</a:t>
            </a:r>
            <a:r>
              <a:rPr lang="zh-CN" altLang="zh-CN" dirty="0"/>
              <a:t>列标题指定查询结果显示的列标题。当要显示表中所有字段时，可用通配符“</a:t>
            </a:r>
            <a:r>
              <a:rPr lang="en-US" altLang="zh-CN" dirty="0"/>
              <a:t>*</a:t>
            </a:r>
            <a:r>
              <a:rPr lang="zh-CN" altLang="zh-CN" dirty="0"/>
              <a:t>”代替字段名列表。</a:t>
            </a:r>
          </a:p>
          <a:p>
            <a:pPr indent="450850"/>
            <a:r>
              <a:rPr lang="en-US" altLang="zh-CN" b="1" dirty="0"/>
              <a:t>(b) WHERE</a:t>
            </a:r>
            <a:r>
              <a:rPr lang="zh-CN" altLang="zh-CN" b="1" dirty="0"/>
              <a:t>子句定义了查询条件。</a:t>
            </a:r>
            <a:r>
              <a:rPr lang="en-US" altLang="zh-CN" dirty="0"/>
              <a:t>WHERE</a:t>
            </a:r>
            <a:r>
              <a:rPr lang="zh-CN" altLang="zh-CN" dirty="0"/>
              <a:t>子句必须紧跟</a:t>
            </a:r>
            <a:r>
              <a:rPr lang="en-US" altLang="zh-CN" dirty="0"/>
              <a:t>FROM</a:t>
            </a:r>
            <a:r>
              <a:rPr lang="zh-CN" altLang="zh-CN" dirty="0"/>
              <a:t>子句，其基本格式为</a:t>
            </a:r>
            <a:r>
              <a:rPr lang="zh-CN" altLang="zh-CN" dirty="0" smtClean="0"/>
              <a:t>：</a:t>
            </a:r>
            <a:endParaRPr lang="zh-CN" altLang="zh-CN" dirty="0"/>
          </a:p>
        </p:txBody>
      </p:sp>
      <p:sp>
        <p:nvSpPr>
          <p:cNvPr id="4" name="圆角矩形 3"/>
          <p:cNvSpPr/>
          <p:nvPr/>
        </p:nvSpPr>
        <p:spPr>
          <a:xfrm>
            <a:off x="1426235" y="2267287"/>
            <a:ext cx="8584664" cy="391597"/>
          </a:xfrm>
          <a:prstGeom prst="roundRect">
            <a:avLst/>
          </a:prstGeom>
          <a:solidFill>
            <a:srgbClr val="DDDDDD"/>
          </a:solidFill>
          <a:ln>
            <a:noFill/>
          </a:ln>
        </p:spPr>
        <p:txBody>
          <a:bodyPr wrap="square">
            <a:spAutoFit/>
          </a:bodyPr>
          <a:lstStyle/>
          <a:p>
            <a:r>
              <a:rPr lang="en-US" altLang="zh-CN" dirty="0" smtClean="0"/>
              <a:t>WHERE &lt;</a:t>
            </a:r>
            <a:r>
              <a:rPr lang="en-US" altLang="zh-CN" dirty="0" err="1" smtClean="0"/>
              <a:t>search_condition</a:t>
            </a:r>
            <a:r>
              <a:rPr lang="en-US" altLang="zh-CN" dirty="0" smtClean="0"/>
              <a:t>&gt;</a:t>
            </a:r>
            <a:endParaRPr lang="zh-CN" altLang="zh-CN" dirty="0"/>
          </a:p>
        </p:txBody>
      </p:sp>
      <p:sp>
        <p:nvSpPr>
          <p:cNvPr id="5" name="矩形 4"/>
          <p:cNvSpPr/>
          <p:nvPr/>
        </p:nvSpPr>
        <p:spPr>
          <a:xfrm>
            <a:off x="1311736" y="2658884"/>
            <a:ext cx="4982261" cy="353943"/>
          </a:xfrm>
          <a:prstGeom prst="rect">
            <a:avLst/>
          </a:prstGeom>
        </p:spPr>
        <p:txBody>
          <a:bodyPr wrap="none">
            <a:spAutoFit/>
          </a:bodyPr>
          <a:lstStyle/>
          <a:p>
            <a:r>
              <a:rPr lang="zh-CN" altLang="zh-CN" b="1" dirty="0"/>
              <a:t>其中，</a:t>
            </a:r>
            <a:r>
              <a:rPr lang="en-US" altLang="zh-CN" dirty="0" err="1"/>
              <a:t>search_condition</a:t>
            </a:r>
            <a:r>
              <a:rPr lang="zh-CN" altLang="zh-CN" dirty="0"/>
              <a:t>为查询条件，常用格式为：</a:t>
            </a:r>
          </a:p>
        </p:txBody>
      </p:sp>
      <p:sp>
        <p:nvSpPr>
          <p:cNvPr id="6" name="圆角矩形 5"/>
          <p:cNvSpPr/>
          <p:nvPr/>
        </p:nvSpPr>
        <p:spPr>
          <a:xfrm>
            <a:off x="1426235" y="3012827"/>
            <a:ext cx="8584664" cy="970478"/>
          </a:xfrm>
          <a:prstGeom prst="roundRect">
            <a:avLst/>
          </a:prstGeom>
          <a:solidFill>
            <a:srgbClr val="DDDDDD"/>
          </a:solidFill>
          <a:ln>
            <a:noFill/>
          </a:ln>
        </p:spPr>
        <p:txBody>
          <a:bodyPr wrap="square">
            <a:spAutoFit/>
          </a:bodyPr>
          <a:lstStyle/>
          <a:p>
            <a:r>
              <a:rPr lang="en-US" altLang="zh-CN" dirty="0"/>
              <a:t>{ [ NOT ] &lt;predicate&gt; | (&lt;</a:t>
            </a:r>
            <a:r>
              <a:rPr lang="en-US" altLang="zh-CN" dirty="0" err="1"/>
              <a:t>search_condition</a:t>
            </a:r>
            <a:r>
              <a:rPr lang="en-US" altLang="zh-CN" dirty="0"/>
              <a:t>&gt; ) }</a:t>
            </a:r>
            <a:endParaRPr lang="zh-CN" altLang="zh-CN" dirty="0"/>
          </a:p>
          <a:p>
            <a:r>
              <a:rPr lang="en-US" altLang="zh-CN" dirty="0"/>
              <a:t>     [ { AND | OR } [ NOT ] { &lt;predicate&gt; | (&lt;</a:t>
            </a:r>
            <a:r>
              <a:rPr lang="en-US" altLang="zh-CN" dirty="0" err="1"/>
              <a:t>search_condition</a:t>
            </a:r>
            <a:r>
              <a:rPr lang="en-US" altLang="zh-CN" dirty="0"/>
              <a:t>&gt;) } ]</a:t>
            </a:r>
            <a:endParaRPr lang="zh-CN" altLang="zh-CN" dirty="0"/>
          </a:p>
          <a:p>
            <a:r>
              <a:rPr lang="en-US" altLang="zh-CN" dirty="0"/>
              <a:t>} [ ,</a:t>
            </a:r>
            <a:r>
              <a:rPr lang="zh-CN" altLang="zh-CN" dirty="0"/>
              <a:t>…</a:t>
            </a:r>
            <a:r>
              <a:rPr lang="en-US" altLang="zh-CN" dirty="0"/>
              <a:t>n ]</a:t>
            </a:r>
            <a:endParaRPr lang="zh-CN" altLang="zh-CN" dirty="0"/>
          </a:p>
        </p:txBody>
      </p:sp>
      <p:sp>
        <p:nvSpPr>
          <p:cNvPr id="7" name="矩形 6"/>
          <p:cNvSpPr/>
          <p:nvPr/>
        </p:nvSpPr>
        <p:spPr>
          <a:xfrm>
            <a:off x="1311736" y="3983305"/>
            <a:ext cx="8473532" cy="353943"/>
          </a:xfrm>
          <a:prstGeom prst="rect">
            <a:avLst/>
          </a:prstGeom>
        </p:spPr>
        <p:txBody>
          <a:bodyPr wrap="square">
            <a:spAutoFit/>
          </a:bodyPr>
          <a:lstStyle/>
          <a:p>
            <a:r>
              <a:rPr lang="zh-CN" altLang="zh-CN" dirty="0"/>
              <a:t>其中的</a:t>
            </a:r>
            <a:r>
              <a:rPr lang="en-US" altLang="zh-CN" dirty="0"/>
              <a:t>predicate</a:t>
            </a:r>
            <a:r>
              <a:rPr lang="zh-CN" altLang="zh-CN" dirty="0"/>
              <a:t>为判定运算，结果为</a:t>
            </a:r>
            <a:r>
              <a:rPr lang="en-US" altLang="zh-CN" dirty="0"/>
              <a:t>TRUE</a:t>
            </a:r>
            <a:r>
              <a:rPr lang="zh-CN" altLang="zh-CN" dirty="0"/>
              <a:t>、</a:t>
            </a:r>
            <a:r>
              <a:rPr lang="en-US" altLang="zh-CN" dirty="0"/>
              <a:t>FALSE</a:t>
            </a:r>
            <a:r>
              <a:rPr lang="zh-CN" altLang="zh-CN" dirty="0"/>
              <a:t>或</a:t>
            </a:r>
            <a:r>
              <a:rPr lang="en-US" altLang="zh-CN" dirty="0"/>
              <a:t>UNKNOWN</a:t>
            </a:r>
            <a:r>
              <a:rPr lang="zh-CN" altLang="zh-CN" dirty="0"/>
              <a:t>，格式为：</a:t>
            </a:r>
          </a:p>
        </p:txBody>
      </p:sp>
      <p:sp>
        <p:nvSpPr>
          <p:cNvPr id="8" name="矩形 7"/>
          <p:cNvSpPr/>
          <p:nvPr/>
        </p:nvSpPr>
        <p:spPr>
          <a:xfrm>
            <a:off x="1426235" y="4337248"/>
            <a:ext cx="8584664" cy="2800767"/>
          </a:xfrm>
          <a:prstGeom prst="rect">
            <a:avLst/>
          </a:prstGeom>
          <a:solidFill>
            <a:srgbClr val="DDDDDD"/>
          </a:solidFill>
          <a:ln>
            <a:noFill/>
          </a:ln>
        </p:spPr>
        <p:txBody>
          <a:bodyPr wrap="square">
            <a:spAutoFit/>
          </a:bodyPr>
          <a:lstStyle/>
          <a:p>
            <a:r>
              <a:rPr lang="en-US" altLang="zh-CN" sz="1600" dirty="0"/>
              <a:t>{ expression { = | &lt; | &lt;= | &gt; | &gt;= | &lt;&gt; | != | !&lt; | !&gt; } expression  									</a:t>
            </a:r>
            <a:r>
              <a:rPr lang="en-US" altLang="zh-CN" sz="1600" dirty="0" smtClean="0"/>
              <a:t>	/* </a:t>
            </a:r>
            <a:r>
              <a:rPr lang="zh-CN" altLang="zh-CN" sz="1600" dirty="0"/>
              <a:t>比较运算</a:t>
            </a:r>
            <a:r>
              <a:rPr lang="en-US" altLang="zh-CN" sz="1600" dirty="0"/>
              <a:t> */</a:t>
            </a:r>
            <a:endParaRPr lang="zh-CN" altLang="zh-CN" sz="1600" dirty="0"/>
          </a:p>
          <a:p>
            <a:r>
              <a:rPr lang="en-US" altLang="zh-CN" sz="1600" dirty="0"/>
              <a:t>| </a:t>
            </a:r>
            <a:r>
              <a:rPr lang="en-US" altLang="zh-CN" sz="1600" dirty="0" err="1"/>
              <a:t>string_expression</a:t>
            </a:r>
            <a:r>
              <a:rPr lang="en-US" altLang="zh-CN" sz="1600" dirty="0"/>
              <a:t> [ NOT ] LIKE </a:t>
            </a:r>
            <a:r>
              <a:rPr lang="en-US" altLang="zh-CN" sz="1600" dirty="0" err="1"/>
              <a:t>string_expression</a:t>
            </a:r>
            <a:r>
              <a:rPr lang="en-US" altLang="zh-CN" sz="1600" dirty="0"/>
              <a:t> [ ESCAPE 'escape_ character' ]	   						</a:t>
            </a:r>
            <a:r>
              <a:rPr lang="en-US" altLang="zh-CN" sz="1600" dirty="0" smtClean="0"/>
              <a:t>	/* </a:t>
            </a:r>
            <a:r>
              <a:rPr lang="zh-CN" altLang="zh-CN" sz="1600" dirty="0"/>
              <a:t>字符串模式匹配</a:t>
            </a:r>
            <a:r>
              <a:rPr lang="en-US" altLang="zh-CN" sz="1600" dirty="0"/>
              <a:t> */</a:t>
            </a:r>
            <a:endParaRPr lang="zh-CN" altLang="zh-CN" sz="1600" dirty="0"/>
          </a:p>
          <a:p>
            <a:r>
              <a:rPr lang="en-US" altLang="zh-CN" sz="1600" dirty="0"/>
              <a:t>  | expression [ NOT ] BETWEEN expression AND expression	/* </a:t>
            </a:r>
            <a:r>
              <a:rPr lang="zh-CN" altLang="zh-CN" sz="1600" dirty="0"/>
              <a:t>指定范围</a:t>
            </a:r>
            <a:r>
              <a:rPr lang="en-US" altLang="zh-CN" sz="1600" dirty="0"/>
              <a:t> */</a:t>
            </a:r>
            <a:endParaRPr lang="zh-CN" altLang="zh-CN" sz="1600" dirty="0"/>
          </a:p>
          <a:p>
            <a:r>
              <a:rPr lang="en-US" altLang="zh-CN" sz="1600" dirty="0"/>
              <a:t>  | expression IS [ NOT ] NULL                   		</a:t>
            </a:r>
            <a:r>
              <a:rPr lang="en-US" altLang="zh-CN" sz="1600" dirty="0" smtClean="0"/>
              <a:t>	/* </a:t>
            </a:r>
            <a:r>
              <a:rPr lang="zh-CN" altLang="zh-CN" sz="1600" dirty="0"/>
              <a:t>是否空值判断</a:t>
            </a:r>
            <a:r>
              <a:rPr lang="en-US" altLang="zh-CN" sz="1600" dirty="0"/>
              <a:t> */</a:t>
            </a:r>
            <a:endParaRPr lang="zh-CN" altLang="zh-CN" sz="1600" dirty="0"/>
          </a:p>
          <a:p>
            <a:r>
              <a:rPr lang="en-US" altLang="zh-CN" sz="1600" dirty="0"/>
              <a:t>  | expression [ NOT ] IN ( </a:t>
            </a:r>
            <a:r>
              <a:rPr lang="en-US" altLang="zh-CN" sz="1600" dirty="0" err="1"/>
              <a:t>subquery</a:t>
            </a:r>
            <a:r>
              <a:rPr lang="en-US" altLang="zh-CN" sz="1600" dirty="0"/>
              <a:t> | expression [,</a:t>
            </a:r>
            <a:r>
              <a:rPr lang="zh-CN" altLang="zh-CN" sz="1600" dirty="0"/>
              <a:t>…</a:t>
            </a:r>
            <a:r>
              <a:rPr lang="en-US" altLang="zh-CN" sz="1600" dirty="0"/>
              <a:t>n] )	/* IN</a:t>
            </a:r>
            <a:r>
              <a:rPr lang="zh-CN" altLang="zh-CN" sz="1600" dirty="0"/>
              <a:t>子句</a:t>
            </a:r>
            <a:r>
              <a:rPr lang="en-US" altLang="zh-CN" sz="1600" dirty="0"/>
              <a:t> */</a:t>
            </a:r>
            <a:endParaRPr lang="zh-CN" altLang="zh-CN" sz="1600" dirty="0"/>
          </a:p>
          <a:p>
            <a:r>
              <a:rPr lang="en-US" altLang="zh-CN" sz="1600" dirty="0"/>
              <a:t>  | expression { = | &lt; | &lt;= | &gt; | &gt;= | &lt;&gt; | != | !&lt; | !&gt; } { ALL | SOME | ANY } ( </a:t>
            </a:r>
            <a:r>
              <a:rPr lang="en-US" altLang="zh-CN" sz="1600" dirty="0" err="1"/>
              <a:t>subquery</a:t>
            </a:r>
            <a:r>
              <a:rPr lang="en-US" altLang="zh-CN" sz="1600" dirty="0"/>
              <a:t> )                              						</a:t>
            </a:r>
            <a:r>
              <a:rPr lang="en-US" altLang="zh-CN" sz="1600" dirty="0" smtClean="0"/>
              <a:t>/* </a:t>
            </a:r>
            <a:r>
              <a:rPr lang="zh-CN" altLang="zh-CN" sz="1600" dirty="0"/>
              <a:t>比较子查询</a:t>
            </a:r>
            <a:r>
              <a:rPr lang="en-US" altLang="zh-CN" sz="1600" dirty="0"/>
              <a:t> */</a:t>
            </a:r>
            <a:endParaRPr lang="zh-CN" altLang="zh-CN" sz="1600" dirty="0"/>
          </a:p>
          <a:p>
            <a:r>
              <a:rPr lang="en-US" altLang="zh-CN" sz="1600" dirty="0"/>
              <a:t>  | EXIST ( </a:t>
            </a:r>
            <a:r>
              <a:rPr lang="en-US" altLang="zh-CN" sz="1600" dirty="0" err="1"/>
              <a:t>subquery</a:t>
            </a:r>
            <a:r>
              <a:rPr lang="en-US" altLang="zh-CN" sz="1600" dirty="0"/>
              <a:t> )                            			</a:t>
            </a:r>
            <a:r>
              <a:rPr lang="en-US" altLang="zh-CN" sz="1600" dirty="0" smtClean="0"/>
              <a:t>/* </a:t>
            </a:r>
            <a:r>
              <a:rPr lang="en-US" altLang="zh-CN" sz="1600" dirty="0"/>
              <a:t>EXIST</a:t>
            </a:r>
            <a:r>
              <a:rPr lang="zh-CN" altLang="zh-CN" sz="1600" dirty="0"/>
              <a:t>子查询</a:t>
            </a:r>
            <a:r>
              <a:rPr lang="en-US" altLang="zh-CN" sz="1600" dirty="0"/>
              <a:t> */</a:t>
            </a:r>
            <a:endParaRPr lang="zh-CN" altLang="zh-CN" sz="1600" dirty="0"/>
          </a:p>
          <a:p>
            <a:r>
              <a:rPr lang="en-US" altLang="zh-CN" sz="1600" dirty="0"/>
              <a:t>}</a:t>
            </a:r>
            <a:endParaRPr lang="zh-CN" altLang="zh-CN" sz="1600" dirty="0"/>
          </a:p>
        </p:txBody>
      </p:sp>
    </p:spTree>
    <p:extLst>
      <p:ext uri="{BB962C8B-B14F-4D97-AF65-F5344CB8AC3E}">
        <p14:creationId xmlns:p14="http://schemas.microsoft.com/office/powerpoint/2010/main" val="975245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136845" y="5537854"/>
            <a:ext cx="9372817" cy="403761"/>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1136845" y="4708562"/>
            <a:ext cx="9372817" cy="403761"/>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136845" y="3879270"/>
            <a:ext cx="9372817" cy="403761"/>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136845" y="3049978"/>
            <a:ext cx="9372817" cy="403761"/>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136845" y="2220686"/>
            <a:ext cx="9372817" cy="403761"/>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36845" y="328908"/>
            <a:ext cx="2147832" cy="461665"/>
          </a:xfrm>
          <a:prstGeom prst="rect">
            <a:avLst/>
          </a:prstGeom>
        </p:spPr>
        <p:txBody>
          <a:bodyPr wrap="none">
            <a:spAutoFit/>
          </a:bodyPr>
          <a:lstStyle/>
          <a:p>
            <a:r>
              <a:rPr lang="en-US" altLang="zh-CN" sz="2400" b="1" dirty="0"/>
              <a:t>1</a:t>
            </a:r>
            <a:r>
              <a:rPr lang="zh-CN" altLang="zh-CN" sz="2400" b="1" dirty="0"/>
              <a:t>．</a:t>
            </a:r>
            <a:r>
              <a:rPr lang="en-US" altLang="zh-CN" sz="2400" b="1" dirty="0"/>
              <a:t>SELECT</a:t>
            </a:r>
            <a:r>
              <a:rPr lang="zh-CN" altLang="zh-CN" sz="2400" b="1" dirty="0"/>
              <a:t>语句</a:t>
            </a:r>
          </a:p>
        </p:txBody>
      </p:sp>
      <p:sp>
        <p:nvSpPr>
          <p:cNvPr id="3" name="TextBox 2"/>
          <p:cNvSpPr txBox="1"/>
          <p:nvPr/>
        </p:nvSpPr>
        <p:spPr>
          <a:xfrm>
            <a:off x="855022" y="938150"/>
            <a:ext cx="10450287" cy="5493812"/>
          </a:xfrm>
          <a:prstGeom prst="rect">
            <a:avLst/>
          </a:prstGeom>
          <a:noFill/>
        </p:spPr>
        <p:txBody>
          <a:bodyPr wrap="square" rtlCol="0">
            <a:spAutoFit/>
          </a:bodyPr>
          <a:lstStyle/>
          <a:p>
            <a:pPr indent="450850">
              <a:lnSpc>
                <a:spcPct val="150000"/>
              </a:lnSpc>
            </a:pPr>
            <a:r>
              <a:rPr lang="en-US" altLang="zh-CN" sz="1800" b="1" dirty="0"/>
              <a:t>(c) GROUP BY</a:t>
            </a:r>
            <a:r>
              <a:rPr lang="zh-CN" altLang="zh-CN" sz="1800" b="1" dirty="0"/>
              <a:t>子句和</a:t>
            </a:r>
            <a:r>
              <a:rPr lang="en-US" altLang="zh-CN" sz="1800" b="1" dirty="0"/>
              <a:t>ORDER BY</a:t>
            </a:r>
            <a:r>
              <a:rPr lang="zh-CN" altLang="zh-CN" sz="1800" b="1" dirty="0"/>
              <a:t>子句分别对查询结果进行分组和排序。</a:t>
            </a:r>
            <a:endParaRPr lang="zh-CN" altLang="zh-CN" sz="1800" dirty="0"/>
          </a:p>
          <a:p>
            <a:pPr indent="450850">
              <a:lnSpc>
                <a:spcPct val="150000"/>
              </a:lnSpc>
            </a:pPr>
            <a:r>
              <a:rPr lang="zh-CN" altLang="zh-CN" sz="1800" dirty="0"/>
              <a:t>下面用示例说明使用</a:t>
            </a:r>
            <a:r>
              <a:rPr lang="en-US" altLang="zh-CN" sz="1800" dirty="0"/>
              <a:t>SQL</a:t>
            </a:r>
            <a:r>
              <a:rPr lang="zh-CN" altLang="zh-CN" sz="1800" dirty="0"/>
              <a:t>语句对</a:t>
            </a:r>
            <a:r>
              <a:rPr lang="en-US" altLang="zh-CN" sz="1800" dirty="0"/>
              <a:t>Student</a:t>
            </a:r>
            <a:r>
              <a:rPr lang="zh-CN" altLang="zh-CN" sz="1800" dirty="0"/>
              <a:t>数据库进行的各种查询。</a:t>
            </a:r>
          </a:p>
          <a:p>
            <a:pPr indent="450850">
              <a:lnSpc>
                <a:spcPct val="150000"/>
              </a:lnSpc>
            </a:pPr>
            <a:r>
              <a:rPr lang="zh-CN" altLang="zh-CN" sz="1800" dirty="0"/>
              <a:t>（</a:t>
            </a:r>
            <a:r>
              <a:rPr lang="en-US" altLang="zh-CN" sz="1800" dirty="0"/>
              <a:t>1</a:t>
            </a:r>
            <a:r>
              <a:rPr lang="zh-CN" altLang="zh-CN" sz="1800" dirty="0"/>
              <a:t>）查询</a:t>
            </a:r>
            <a:r>
              <a:rPr lang="en-US" altLang="zh-CN" sz="1800" dirty="0"/>
              <a:t>Student</a:t>
            </a:r>
            <a:r>
              <a:rPr lang="zh-CN" altLang="zh-CN" sz="1800" dirty="0"/>
              <a:t>数据库。查询</a:t>
            </a:r>
            <a:r>
              <a:rPr lang="en-US" altLang="zh-CN" sz="1800" dirty="0"/>
              <a:t>students</a:t>
            </a:r>
            <a:r>
              <a:rPr lang="zh-CN" altLang="zh-CN" sz="1800" dirty="0"/>
              <a:t>表中每个同学的姓名和总学分。</a:t>
            </a:r>
          </a:p>
          <a:p>
            <a:pPr indent="450850">
              <a:lnSpc>
                <a:spcPct val="150000"/>
              </a:lnSpc>
            </a:pPr>
            <a:r>
              <a:rPr lang="en-US" altLang="zh-CN" sz="1800" dirty="0"/>
              <a:t>USE Student SELECT </a:t>
            </a:r>
            <a:r>
              <a:rPr lang="en-US" altLang="zh-CN" sz="1800" dirty="0" err="1"/>
              <a:t>name,totalscore</a:t>
            </a:r>
            <a:r>
              <a:rPr lang="en-US" altLang="zh-CN" sz="1800" dirty="0"/>
              <a:t> FROM students</a:t>
            </a:r>
            <a:endParaRPr lang="zh-CN" altLang="zh-CN" sz="1800" dirty="0"/>
          </a:p>
          <a:p>
            <a:pPr indent="450850">
              <a:lnSpc>
                <a:spcPct val="150000"/>
              </a:lnSpc>
            </a:pPr>
            <a:r>
              <a:rPr lang="zh-CN" altLang="zh-CN" sz="1800" dirty="0"/>
              <a:t>（</a:t>
            </a:r>
            <a:r>
              <a:rPr lang="en-US" altLang="zh-CN" sz="1800" dirty="0"/>
              <a:t>2</a:t>
            </a:r>
            <a:r>
              <a:rPr lang="zh-CN" altLang="zh-CN" sz="1800" dirty="0"/>
              <a:t>）查询表中所有记录。查询</a:t>
            </a:r>
            <a:r>
              <a:rPr lang="en-US" altLang="zh-CN" sz="1800" dirty="0"/>
              <a:t>students</a:t>
            </a:r>
            <a:r>
              <a:rPr lang="zh-CN" altLang="zh-CN" sz="1800" dirty="0"/>
              <a:t>表中每个同学的所有信息。</a:t>
            </a:r>
          </a:p>
          <a:p>
            <a:pPr indent="450850">
              <a:lnSpc>
                <a:spcPct val="150000"/>
              </a:lnSpc>
            </a:pPr>
            <a:r>
              <a:rPr lang="en-US" altLang="zh-CN" sz="1800" dirty="0"/>
              <a:t>SELECT * FROM students</a:t>
            </a:r>
            <a:endParaRPr lang="zh-CN" altLang="zh-CN" sz="1800" dirty="0"/>
          </a:p>
          <a:p>
            <a:pPr indent="450850">
              <a:lnSpc>
                <a:spcPct val="150000"/>
              </a:lnSpc>
            </a:pPr>
            <a:r>
              <a:rPr lang="zh-CN" altLang="zh-CN" sz="1800" dirty="0"/>
              <a:t>（</a:t>
            </a:r>
            <a:r>
              <a:rPr lang="en-US" altLang="zh-CN" sz="1800" dirty="0"/>
              <a:t>3</a:t>
            </a:r>
            <a:r>
              <a:rPr lang="zh-CN" altLang="zh-CN" sz="1800" dirty="0"/>
              <a:t>）条件查询。查询</a:t>
            </a:r>
            <a:r>
              <a:rPr lang="en-US" altLang="zh-CN" sz="1800" dirty="0"/>
              <a:t>students</a:t>
            </a:r>
            <a:r>
              <a:rPr lang="zh-CN" altLang="zh-CN" sz="1800" dirty="0"/>
              <a:t>表中总学分大于或等于</a:t>
            </a:r>
            <a:r>
              <a:rPr lang="en-US" altLang="zh-CN" sz="1800" dirty="0"/>
              <a:t>120</a:t>
            </a:r>
            <a:r>
              <a:rPr lang="zh-CN" altLang="zh-CN" sz="1800" dirty="0"/>
              <a:t>的同学的情况。</a:t>
            </a:r>
          </a:p>
          <a:p>
            <a:pPr indent="450850">
              <a:lnSpc>
                <a:spcPct val="150000"/>
              </a:lnSpc>
            </a:pPr>
            <a:r>
              <a:rPr lang="en-US" altLang="zh-CN" sz="1800" dirty="0"/>
              <a:t>SELECT * FROM students WHERE </a:t>
            </a:r>
            <a:r>
              <a:rPr lang="en-US" altLang="zh-CN" sz="1800" dirty="0" err="1"/>
              <a:t>totalscore</a:t>
            </a:r>
            <a:r>
              <a:rPr lang="en-US" altLang="zh-CN" sz="1800" dirty="0"/>
              <a:t> &gt;=  120</a:t>
            </a:r>
            <a:endParaRPr lang="zh-CN" altLang="zh-CN" sz="1800" dirty="0"/>
          </a:p>
          <a:p>
            <a:pPr indent="450850">
              <a:lnSpc>
                <a:spcPct val="150000"/>
              </a:lnSpc>
            </a:pPr>
            <a:r>
              <a:rPr lang="zh-CN" altLang="zh-CN" sz="1800" dirty="0"/>
              <a:t>（</a:t>
            </a:r>
            <a:r>
              <a:rPr lang="en-US" altLang="zh-CN" sz="1800" dirty="0"/>
              <a:t>4</a:t>
            </a:r>
            <a:r>
              <a:rPr lang="zh-CN" altLang="zh-CN" sz="1800" dirty="0"/>
              <a:t>）多重条件查询。查询</a:t>
            </a:r>
            <a:r>
              <a:rPr lang="en-US" altLang="zh-CN" sz="1800" dirty="0"/>
              <a:t>students</a:t>
            </a:r>
            <a:r>
              <a:rPr lang="zh-CN" altLang="zh-CN" sz="1800" dirty="0"/>
              <a:t>表中所在系为“计算机”且总学分大于或等于</a:t>
            </a:r>
            <a:r>
              <a:rPr lang="en-US" altLang="zh-CN" sz="1800" dirty="0"/>
              <a:t>120</a:t>
            </a:r>
            <a:r>
              <a:rPr lang="zh-CN" altLang="zh-CN" sz="1800" dirty="0"/>
              <a:t>的同学的情况。</a:t>
            </a:r>
          </a:p>
          <a:p>
            <a:pPr indent="450850">
              <a:lnSpc>
                <a:spcPct val="150000"/>
              </a:lnSpc>
            </a:pPr>
            <a:r>
              <a:rPr lang="en-US" altLang="zh-CN" sz="1800" dirty="0"/>
              <a:t>SELECT * FROM students WHERE department='</a:t>
            </a:r>
            <a:r>
              <a:rPr lang="zh-CN" altLang="zh-CN" sz="1800" dirty="0"/>
              <a:t>计算机</a:t>
            </a:r>
            <a:r>
              <a:rPr lang="en-US" altLang="zh-CN" sz="1800" dirty="0"/>
              <a:t>' AND </a:t>
            </a:r>
            <a:r>
              <a:rPr lang="en-US" altLang="zh-CN" sz="1800" dirty="0" err="1"/>
              <a:t>totalscore</a:t>
            </a:r>
            <a:r>
              <a:rPr lang="en-US" altLang="zh-CN" sz="1800" dirty="0"/>
              <a:t> &gt;= 120</a:t>
            </a:r>
            <a:endParaRPr lang="zh-CN" altLang="zh-CN" sz="1800" dirty="0"/>
          </a:p>
          <a:p>
            <a:pPr indent="450850">
              <a:lnSpc>
                <a:spcPct val="150000"/>
              </a:lnSpc>
            </a:pPr>
            <a:r>
              <a:rPr lang="zh-CN" altLang="zh-CN" sz="1800" dirty="0"/>
              <a:t>（</a:t>
            </a:r>
            <a:r>
              <a:rPr lang="en-US" altLang="zh-CN" sz="1800" dirty="0"/>
              <a:t>5</a:t>
            </a:r>
            <a:r>
              <a:rPr lang="zh-CN" altLang="zh-CN" sz="1800" dirty="0"/>
              <a:t>）使用</a:t>
            </a:r>
            <a:r>
              <a:rPr lang="en-US" altLang="zh-CN" sz="1800" dirty="0"/>
              <a:t>LIKE</a:t>
            </a:r>
            <a:r>
              <a:rPr lang="zh-CN" altLang="zh-CN" sz="1800" dirty="0"/>
              <a:t>谓词进行模式匹配。查询</a:t>
            </a:r>
            <a:r>
              <a:rPr lang="en-US" altLang="zh-CN" sz="1800" dirty="0"/>
              <a:t>students</a:t>
            </a:r>
            <a:r>
              <a:rPr lang="zh-CN" altLang="zh-CN" sz="1800" dirty="0"/>
              <a:t>表中姓“王”且单名的学生情况。</a:t>
            </a:r>
          </a:p>
          <a:p>
            <a:pPr indent="450850">
              <a:lnSpc>
                <a:spcPct val="150000"/>
              </a:lnSpc>
            </a:pPr>
            <a:r>
              <a:rPr lang="en-US" altLang="zh-CN" sz="1800" dirty="0"/>
              <a:t>SELECT * FROM students WHERE name LIKE '</a:t>
            </a:r>
            <a:r>
              <a:rPr lang="zh-CN" altLang="zh-CN" sz="1800" dirty="0"/>
              <a:t>王</a:t>
            </a:r>
            <a:r>
              <a:rPr lang="en-US" altLang="zh-CN" sz="1800" dirty="0"/>
              <a:t>_'</a:t>
            </a:r>
            <a:endParaRPr lang="zh-CN" altLang="zh-CN" sz="1800" dirty="0"/>
          </a:p>
          <a:p>
            <a:pPr indent="450850">
              <a:lnSpc>
                <a:spcPct val="150000"/>
              </a:lnSpc>
            </a:pPr>
            <a:r>
              <a:rPr lang="zh-CN" altLang="zh-CN" sz="1800" dirty="0"/>
              <a:t>（</a:t>
            </a:r>
            <a:r>
              <a:rPr lang="en-US" altLang="zh-CN" sz="1800" dirty="0"/>
              <a:t>6</a:t>
            </a:r>
            <a:r>
              <a:rPr lang="zh-CN" altLang="zh-CN" sz="1800" dirty="0"/>
              <a:t>）用</a:t>
            </a:r>
            <a:r>
              <a:rPr lang="en-US" altLang="zh-CN" sz="1800" dirty="0"/>
              <a:t>BETWEEN…AND</a:t>
            </a:r>
            <a:r>
              <a:rPr lang="zh-CN" altLang="zh-CN" sz="1800" dirty="0"/>
              <a:t>指定查询范围。查询</a:t>
            </a:r>
            <a:r>
              <a:rPr lang="en-US" altLang="zh-CN" sz="1800" dirty="0"/>
              <a:t>students</a:t>
            </a:r>
            <a:r>
              <a:rPr lang="zh-CN" altLang="zh-CN" sz="1800" dirty="0"/>
              <a:t>表中不在</a:t>
            </a:r>
            <a:r>
              <a:rPr lang="en-US" altLang="zh-CN" sz="1800" dirty="0"/>
              <a:t>1999</a:t>
            </a:r>
            <a:r>
              <a:rPr lang="zh-CN" altLang="zh-CN" sz="1800" dirty="0"/>
              <a:t>年出生的学生情况</a:t>
            </a:r>
            <a:r>
              <a:rPr lang="zh-CN" altLang="zh-CN" sz="1800" dirty="0" smtClean="0"/>
              <a:t>。</a:t>
            </a:r>
            <a:endParaRPr lang="zh-CN" altLang="zh-CN" sz="1800" dirty="0"/>
          </a:p>
        </p:txBody>
      </p:sp>
      <p:sp>
        <p:nvSpPr>
          <p:cNvPr id="9" name="圆角矩形 8"/>
          <p:cNvSpPr/>
          <p:nvPr/>
        </p:nvSpPr>
        <p:spPr>
          <a:xfrm>
            <a:off x="1136845" y="6313893"/>
            <a:ext cx="9372817" cy="681038"/>
          </a:xfrm>
          <a:prstGeom prst="roundRect">
            <a:avLst/>
          </a:prstGeom>
          <a:solidFill>
            <a:srgbClr val="DDDDDD"/>
          </a:solidFill>
        </p:spPr>
        <p:txBody>
          <a:bodyPr wrap="square">
            <a:spAutoFit/>
          </a:bodyPr>
          <a:lstStyle/>
          <a:p>
            <a:r>
              <a:rPr lang="en-US" altLang="zh-CN" dirty="0" smtClean="0"/>
              <a:t>    SELECT </a:t>
            </a:r>
            <a:r>
              <a:rPr lang="en-US" altLang="zh-CN" dirty="0"/>
              <a:t>* FROM students</a:t>
            </a:r>
            <a:endParaRPr lang="zh-CN" altLang="zh-CN" dirty="0"/>
          </a:p>
          <a:p>
            <a:r>
              <a:rPr lang="en-US" altLang="zh-CN" dirty="0"/>
              <a:t>    </a:t>
            </a:r>
            <a:r>
              <a:rPr lang="en-US" altLang="zh-CN" dirty="0" smtClean="0"/>
              <a:t>     WHERE </a:t>
            </a:r>
            <a:r>
              <a:rPr lang="en-US" altLang="zh-CN" dirty="0"/>
              <a:t>birthday NOT BETWEEN '1999-1-1' and '1999-12-31'</a:t>
            </a:r>
            <a:endParaRPr lang="zh-CN" altLang="zh-CN" dirty="0"/>
          </a:p>
        </p:txBody>
      </p:sp>
    </p:spTree>
    <p:extLst>
      <p:ext uri="{BB962C8B-B14F-4D97-AF65-F5344CB8AC3E}">
        <p14:creationId xmlns:p14="http://schemas.microsoft.com/office/powerpoint/2010/main" val="877349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47832" cy="461665"/>
          </a:xfrm>
          <a:prstGeom prst="rect">
            <a:avLst/>
          </a:prstGeom>
        </p:spPr>
        <p:txBody>
          <a:bodyPr wrap="none">
            <a:spAutoFit/>
          </a:bodyPr>
          <a:lstStyle/>
          <a:p>
            <a:r>
              <a:rPr lang="en-US" altLang="zh-CN" sz="2400" b="1" dirty="0"/>
              <a:t>1</a:t>
            </a:r>
            <a:r>
              <a:rPr lang="zh-CN" altLang="zh-CN" sz="2400" b="1" dirty="0"/>
              <a:t>．</a:t>
            </a:r>
            <a:r>
              <a:rPr lang="en-US" altLang="zh-CN" sz="2400" b="1" dirty="0"/>
              <a:t>SELECT</a:t>
            </a:r>
            <a:r>
              <a:rPr lang="zh-CN" altLang="zh-CN" sz="2400" b="1" dirty="0"/>
              <a:t>语句</a:t>
            </a:r>
          </a:p>
        </p:txBody>
      </p:sp>
      <p:sp>
        <p:nvSpPr>
          <p:cNvPr id="3" name="矩形 2"/>
          <p:cNvSpPr/>
          <p:nvPr/>
        </p:nvSpPr>
        <p:spPr>
          <a:xfrm>
            <a:off x="1136845" y="922672"/>
            <a:ext cx="5379999" cy="369332"/>
          </a:xfrm>
          <a:prstGeom prst="rect">
            <a:avLst/>
          </a:prstGeom>
        </p:spPr>
        <p:txBody>
          <a:bodyPr wrap="none">
            <a:spAutoFit/>
          </a:bodyPr>
          <a:lstStyle/>
          <a:p>
            <a:r>
              <a:rPr lang="zh-CN" altLang="zh-CN" sz="1800" dirty="0"/>
              <a:t>（</a:t>
            </a:r>
            <a:r>
              <a:rPr lang="en-US" altLang="zh-CN" sz="1800" dirty="0"/>
              <a:t>7</a:t>
            </a:r>
            <a:r>
              <a:rPr lang="zh-CN" altLang="zh-CN" sz="1800" dirty="0"/>
              <a:t>）空值比较。查询总学分尚不确定的学生情况。</a:t>
            </a:r>
          </a:p>
        </p:txBody>
      </p:sp>
      <p:sp>
        <p:nvSpPr>
          <p:cNvPr id="4" name="圆角矩形 3"/>
          <p:cNvSpPr/>
          <p:nvPr/>
        </p:nvSpPr>
        <p:spPr>
          <a:xfrm>
            <a:off x="1295792" y="1292004"/>
            <a:ext cx="9142618" cy="681038"/>
          </a:xfrm>
          <a:prstGeom prst="roundRect">
            <a:avLst/>
          </a:prstGeom>
          <a:solidFill>
            <a:srgbClr val="DDDDDD"/>
          </a:solidFill>
        </p:spPr>
        <p:txBody>
          <a:bodyPr wrap="square">
            <a:spAutoFit/>
          </a:bodyPr>
          <a:lstStyle/>
          <a:p>
            <a:r>
              <a:rPr lang="en-US" altLang="zh-CN" dirty="0"/>
              <a:t>SELECT * FROM students</a:t>
            </a:r>
            <a:endParaRPr lang="zh-CN" altLang="zh-CN" dirty="0"/>
          </a:p>
          <a:p>
            <a:r>
              <a:rPr lang="en-US" altLang="zh-CN" dirty="0"/>
              <a:t>  WHERE </a:t>
            </a:r>
            <a:r>
              <a:rPr lang="en-US" altLang="zh-CN" dirty="0" err="1"/>
              <a:t>totalscore</a:t>
            </a:r>
            <a:r>
              <a:rPr lang="en-US" altLang="zh-CN" dirty="0"/>
              <a:t> IS NULL</a:t>
            </a:r>
            <a:endParaRPr lang="zh-CN" altLang="zh-CN" dirty="0"/>
          </a:p>
        </p:txBody>
      </p:sp>
      <p:sp>
        <p:nvSpPr>
          <p:cNvPr id="5" name="矩形 4"/>
          <p:cNvSpPr/>
          <p:nvPr/>
        </p:nvSpPr>
        <p:spPr>
          <a:xfrm>
            <a:off x="1136845" y="1984728"/>
            <a:ext cx="9123436" cy="369332"/>
          </a:xfrm>
          <a:prstGeom prst="rect">
            <a:avLst/>
          </a:prstGeom>
        </p:spPr>
        <p:txBody>
          <a:bodyPr wrap="square">
            <a:spAutoFit/>
          </a:bodyPr>
          <a:lstStyle/>
          <a:p>
            <a:r>
              <a:rPr lang="zh-CN" altLang="zh-CN" sz="1800" dirty="0"/>
              <a:t>（</a:t>
            </a:r>
            <a:r>
              <a:rPr lang="en-US" altLang="zh-CN" sz="1800" dirty="0"/>
              <a:t>8</a:t>
            </a:r>
            <a:r>
              <a:rPr lang="zh-CN" altLang="zh-CN" sz="1800" dirty="0"/>
              <a:t>）自然连接查询。查找计算机系学生姓名及其“</a:t>
            </a:r>
            <a:r>
              <a:rPr lang="en-US" altLang="zh-CN" sz="1800" dirty="0"/>
              <a:t>C</a:t>
            </a:r>
            <a:r>
              <a:rPr lang="zh-CN" altLang="zh-CN" sz="1800" dirty="0"/>
              <a:t>程序设计”课程的考试分数情况。</a:t>
            </a:r>
          </a:p>
        </p:txBody>
      </p:sp>
      <p:sp>
        <p:nvSpPr>
          <p:cNvPr id="6" name="圆角矩形 5"/>
          <p:cNvSpPr/>
          <p:nvPr/>
        </p:nvSpPr>
        <p:spPr>
          <a:xfrm>
            <a:off x="1295792" y="2354060"/>
            <a:ext cx="9142618" cy="1549360"/>
          </a:xfrm>
          <a:prstGeom prst="roundRect">
            <a:avLst/>
          </a:prstGeom>
          <a:solidFill>
            <a:srgbClr val="DDDDDD"/>
          </a:solidFill>
        </p:spPr>
        <p:txBody>
          <a:bodyPr wrap="square">
            <a:spAutoFit/>
          </a:bodyPr>
          <a:lstStyle/>
          <a:p>
            <a:r>
              <a:rPr lang="en-US" altLang="zh-CN" dirty="0"/>
              <a:t>SLELCT </a:t>
            </a:r>
            <a:r>
              <a:rPr lang="en-US" altLang="zh-CN" dirty="0" err="1"/>
              <a:t>name,grade</a:t>
            </a:r>
            <a:endParaRPr lang="zh-CN" altLang="zh-CN" dirty="0"/>
          </a:p>
          <a:p>
            <a:r>
              <a:rPr lang="en-US" altLang="zh-CN" dirty="0"/>
              <a:t>     FROM students, </a:t>
            </a:r>
            <a:r>
              <a:rPr lang="en-US" altLang="zh-CN" dirty="0" err="1"/>
              <a:t>courses,grades</a:t>
            </a:r>
            <a:r>
              <a:rPr lang="en-US" altLang="zh-CN" dirty="0"/>
              <a:t>,</a:t>
            </a:r>
            <a:endParaRPr lang="zh-CN" altLang="zh-CN" dirty="0"/>
          </a:p>
          <a:p>
            <a:r>
              <a:rPr lang="en-US" altLang="zh-CN" dirty="0"/>
              <a:t>     WHERE department = '</a:t>
            </a:r>
            <a:r>
              <a:rPr lang="zh-CN" altLang="zh-CN" dirty="0"/>
              <a:t>计算机</a:t>
            </a:r>
            <a:r>
              <a:rPr lang="en-US" altLang="zh-CN" dirty="0"/>
              <a:t>' AND  </a:t>
            </a:r>
            <a:r>
              <a:rPr lang="en-US" altLang="zh-CN" dirty="0" err="1"/>
              <a:t>coursename</a:t>
            </a:r>
            <a:r>
              <a:rPr lang="en-US" altLang="zh-CN" dirty="0"/>
              <a:t>= ' C</a:t>
            </a:r>
            <a:r>
              <a:rPr lang="zh-CN" altLang="zh-CN" dirty="0"/>
              <a:t>程序设计</a:t>
            </a:r>
            <a:r>
              <a:rPr lang="en-US" altLang="zh-CN" dirty="0"/>
              <a:t>'  AND</a:t>
            </a:r>
            <a:endParaRPr lang="zh-CN" altLang="zh-CN" dirty="0"/>
          </a:p>
          <a:p>
            <a:r>
              <a:rPr lang="en-US" altLang="zh-CN" dirty="0"/>
              <a:t>       </a:t>
            </a:r>
            <a:r>
              <a:rPr lang="en-US" altLang="zh-CN" dirty="0" err="1"/>
              <a:t>students.studentid</a:t>
            </a:r>
            <a:r>
              <a:rPr lang="en-US" altLang="zh-CN" dirty="0"/>
              <a:t> = </a:t>
            </a:r>
            <a:r>
              <a:rPr lang="en-US" altLang="zh-CN" dirty="0" err="1"/>
              <a:t>grades.studentid</a:t>
            </a:r>
            <a:r>
              <a:rPr lang="en-US" altLang="zh-CN" dirty="0"/>
              <a:t>  AND </a:t>
            </a:r>
            <a:r>
              <a:rPr lang="en-US" altLang="zh-CN" dirty="0" err="1"/>
              <a:t>courses.courseid</a:t>
            </a:r>
            <a:r>
              <a:rPr lang="en-US" altLang="zh-CN" dirty="0"/>
              <a:t> =</a:t>
            </a:r>
            <a:endParaRPr lang="zh-CN" altLang="zh-CN" dirty="0"/>
          </a:p>
          <a:p>
            <a:r>
              <a:rPr lang="en-US" altLang="zh-CN" dirty="0"/>
              <a:t>       </a:t>
            </a:r>
            <a:r>
              <a:rPr lang="en-US" altLang="zh-CN" dirty="0" err="1"/>
              <a:t>grades.coursesid</a:t>
            </a:r>
            <a:endParaRPr lang="zh-CN" altLang="zh-CN" dirty="0"/>
          </a:p>
        </p:txBody>
      </p:sp>
    </p:spTree>
    <p:extLst>
      <p:ext uri="{BB962C8B-B14F-4D97-AF65-F5344CB8AC3E}">
        <p14:creationId xmlns:p14="http://schemas.microsoft.com/office/powerpoint/2010/main" val="112169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47832" cy="461665"/>
          </a:xfrm>
          <a:prstGeom prst="rect">
            <a:avLst/>
          </a:prstGeom>
        </p:spPr>
        <p:txBody>
          <a:bodyPr wrap="none">
            <a:spAutoFit/>
          </a:bodyPr>
          <a:lstStyle/>
          <a:p>
            <a:r>
              <a:rPr lang="en-US" altLang="zh-CN" sz="2400" b="1" dirty="0"/>
              <a:t>1</a:t>
            </a:r>
            <a:r>
              <a:rPr lang="zh-CN" altLang="zh-CN" sz="2400" b="1" dirty="0"/>
              <a:t>．</a:t>
            </a:r>
            <a:r>
              <a:rPr lang="en-US" altLang="zh-CN" sz="2400" b="1" dirty="0"/>
              <a:t>SELECT</a:t>
            </a:r>
            <a:r>
              <a:rPr lang="zh-CN" altLang="zh-CN" sz="2400" b="1" dirty="0"/>
              <a:t>语句</a:t>
            </a:r>
          </a:p>
        </p:txBody>
      </p:sp>
      <p:sp>
        <p:nvSpPr>
          <p:cNvPr id="3" name="矩形 2"/>
          <p:cNvSpPr/>
          <p:nvPr/>
        </p:nvSpPr>
        <p:spPr>
          <a:xfrm>
            <a:off x="1136845" y="1005799"/>
            <a:ext cx="5707012" cy="369332"/>
          </a:xfrm>
          <a:prstGeom prst="rect">
            <a:avLst/>
          </a:prstGeom>
        </p:spPr>
        <p:txBody>
          <a:bodyPr wrap="none">
            <a:spAutoFit/>
          </a:bodyPr>
          <a:lstStyle/>
          <a:p>
            <a:r>
              <a:rPr lang="zh-CN" altLang="zh-CN" sz="1800" dirty="0"/>
              <a:t>（</a:t>
            </a:r>
            <a:r>
              <a:rPr lang="en-US" altLang="zh-CN" sz="1800" dirty="0"/>
              <a:t>9</a:t>
            </a:r>
            <a:r>
              <a:rPr lang="zh-CN" altLang="zh-CN" sz="1800" dirty="0"/>
              <a:t>）</a:t>
            </a:r>
            <a:r>
              <a:rPr lang="en-US" altLang="zh-CN" sz="1800" dirty="0"/>
              <a:t>IN</a:t>
            </a:r>
            <a:r>
              <a:rPr lang="zh-CN" altLang="zh-CN" sz="1800" dirty="0"/>
              <a:t>子查询。查找选修了课程号为</a:t>
            </a:r>
            <a:r>
              <a:rPr lang="en-US" altLang="zh-CN" sz="1800" dirty="0"/>
              <a:t>101</a:t>
            </a:r>
            <a:r>
              <a:rPr lang="zh-CN" altLang="zh-CN" sz="1800" dirty="0"/>
              <a:t>的学生情况。</a:t>
            </a:r>
          </a:p>
        </p:txBody>
      </p:sp>
      <p:sp>
        <p:nvSpPr>
          <p:cNvPr id="4" name="TextBox 3"/>
          <p:cNvSpPr txBox="1"/>
          <p:nvPr/>
        </p:nvSpPr>
        <p:spPr>
          <a:xfrm>
            <a:off x="1270660" y="1395583"/>
            <a:ext cx="9310254" cy="970478"/>
          </a:xfrm>
          <a:prstGeom prst="roundRect">
            <a:avLst/>
          </a:prstGeom>
          <a:solidFill>
            <a:srgbClr val="DDDDDD"/>
          </a:solidFill>
        </p:spPr>
        <p:txBody>
          <a:bodyPr wrap="square" rtlCol="0">
            <a:spAutoFit/>
          </a:bodyPr>
          <a:lstStyle/>
          <a:p>
            <a:r>
              <a:rPr lang="en-US" altLang="zh-CN" dirty="0"/>
              <a:t>SELECT * FROM students</a:t>
            </a:r>
            <a:endParaRPr lang="zh-CN" altLang="zh-CN" dirty="0"/>
          </a:p>
          <a:p>
            <a:r>
              <a:rPr lang="en-US" altLang="zh-CN" dirty="0"/>
              <a:t>	WHERE </a:t>
            </a:r>
            <a:r>
              <a:rPr lang="en-US" altLang="zh-CN" dirty="0" err="1"/>
              <a:t>studentid</a:t>
            </a:r>
            <a:r>
              <a:rPr lang="en-US" altLang="zh-CN" dirty="0"/>
              <a:t> IN</a:t>
            </a:r>
            <a:endParaRPr lang="zh-CN" altLang="zh-CN" dirty="0"/>
          </a:p>
          <a:p>
            <a:r>
              <a:rPr lang="en-US" altLang="zh-CN" dirty="0"/>
              <a:t>		  ( SELECT </a:t>
            </a:r>
            <a:r>
              <a:rPr lang="en-US" altLang="zh-CN" dirty="0" err="1"/>
              <a:t>studentid</a:t>
            </a:r>
            <a:r>
              <a:rPr lang="en-US" altLang="zh-CN" dirty="0"/>
              <a:t> FROM courses WHERE </a:t>
            </a:r>
            <a:r>
              <a:rPr lang="en-US" altLang="zh-CN" dirty="0" err="1"/>
              <a:t>courseid</a:t>
            </a:r>
            <a:r>
              <a:rPr lang="en-US" altLang="zh-CN" dirty="0"/>
              <a:t> = '101' </a:t>
            </a:r>
            <a:r>
              <a:rPr lang="en-US" altLang="zh-CN" dirty="0" smtClean="0"/>
              <a:t>)</a:t>
            </a:r>
            <a:endParaRPr lang="zh-CN" altLang="zh-CN" dirty="0"/>
          </a:p>
        </p:txBody>
      </p:sp>
      <p:sp>
        <p:nvSpPr>
          <p:cNvPr id="5" name="TextBox 4"/>
          <p:cNvSpPr txBox="1"/>
          <p:nvPr/>
        </p:nvSpPr>
        <p:spPr>
          <a:xfrm>
            <a:off x="688769" y="2529444"/>
            <a:ext cx="10284031" cy="615553"/>
          </a:xfrm>
          <a:prstGeom prst="rect">
            <a:avLst/>
          </a:prstGeom>
          <a:noFill/>
        </p:spPr>
        <p:txBody>
          <a:bodyPr wrap="square" rtlCol="0">
            <a:spAutoFit/>
          </a:bodyPr>
          <a:lstStyle/>
          <a:p>
            <a:pPr indent="450850"/>
            <a:r>
              <a:rPr lang="zh-CN" altLang="zh-CN" dirty="0"/>
              <a:t>在执行包含子查询的</a:t>
            </a:r>
            <a:r>
              <a:rPr lang="en-US" altLang="zh-CN" dirty="0"/>
              <a:t>SELECT</a:t>
            </a:r>
            <a:r>
              <a:rPr lang="zh-CN" altLang="zh-CN" dirty="0"/>
              <a:t>语句时，系统首先执行子查询，产生一个结果表，再执行外查询。本例中，首先执行子查询</a:t>
            </a:r>
            <a:r>
              <a:rPr lang="zh-CN" altLang="zh-CN" dirty="0" smtClean="0"/>
              <a:t>：</a:t>
            </a:r>
            <a:endParaRPr lang="zh-CN" altLang="zh-CN" dirty="0"/>
          </a:p>
        </p:txBody>
      </p:sp>
      <p:sp>
        <p:nvSpPr>
          <p:cNvPr id="6" name="TextBox 5"/>
          <p:cNvSpPr txBox="1"/>
          <p:nvPr/>
        </p:nvSpPr>
        <p:spPr>
          <a:xfrm>
            <a:off x="1270660" y="3144997"/>
            <a:ext cx="9310254" cy="970478"/>
          </a:xfrm>
          <a:prstGeom prst="roundRect">
            <a:avLst/>
          </a:prstGeom>
          <a:solidFill>
            <a:srgbClr val="DDDDDD"/>
          </a:solidFill>
        </p:spPr>
        <p:txBody>
          <a:bodyPr wrap="square" rtlCol="0">
            <a:spAutoFit/>
          </a:bodyPr>
          <a:lstStyle/>
          <a:p>
            <a:r>
              <a:rPr lang="en-US" altLang="zh-CN" dirty="0"/>
              <a:t>SELECT </a:t>
            </a:r>
            <a:r>
              <a:rPr lang="en-US" altLang="zh-CN" dirty="0" err="1"/>
              <a:t>studentid</a:t>
            </a:r>
            <a:r>
              <a:rPr lang="en-US" altLang="zh-CN" dirty="0"/>
              <a:t> FROM courses, </a:t>
            </a:r>
            <a:r>
              <a:rPr lang="en-US" altLang="zh-CN" dirty="0" err="1"/>
              <a:t>students,grades</a:t>
            </a:r>
            <a:r>
              <a:rPr lang="en-US" altLang="zh-CN" dirty="0"/>
              <a:t> WHERE </a:t>
            </a:r>
            <a:r>
              <a:rPr lang="en-US" altLang="zh-CN" dirty="0" err="1"/>
              <a:t>courseid</a:t>
            </a:r>
            <a:r>
              <a:rPr lang="en-US" altLang="zh-CN" dirty="0"/>
              <a:t> = '101' </a:t>
            </a:r>
            <a:endParaRPr lang="zh-CN" altLang="zh-CN" dirty="0"/>
          </a:p>
          <a:p>
            <a:r>
              <a:rPr lang="en-US" altLang="zh-CN" dirty="0"/>
              <a:t> 	  AND </a:t>
            </a:r>
            <a:r>
              <a:rPr lang="en-US" altLang="zh-CN" dirty="0" err="1"/>
              <a:t>students.studentid</a:t>
            </a:r>
            <a:r>
              <a:rPr lang="en-US" altLang="zh-CN" dirty="0"/>
              <a:t> = </a:t>
            </a:r>
            <a:r>
              <a:rPr lang="en-US" altLang="zh-CN" dirty="0" err="1"/>
              <a:t>grades.studentid</a:t>
            </a:r>
            <a:r>
              <a:rPr lang="en-US" altLang="zh-CN" dirty="0"/>
              <a:t>  AND </a:t>
            </a:r>
            <a:r>
              <a:rPr lang="en-US" altLang="zh-CN" dirty="0" err="1"/>
              <a:t>courses.courseid</a:t>
            </a:r>
            <a:r>
              <a:rPr lang="en-US" altLang="zh-CN" dirty="0"/>
              <a:t> =</a:t>
            </a:r>
            <a:endParaRPr lang="zh-CN" altLang="zh-CN" dirty="0"/>
          </a:p>
          <a:p>
            <a:r>
              <a:rPr lang="en-US" altLang="zh-CN" dirty="0"/>
              <a:t> 	     </a:t>
            </a:r>
            <a:r>
              <a:rPr lang="en-US" altLang="zh-CN" dirty="0" err="1"/>
              <a:t>grades.coursesid</a:t>
            </a:r>
            <a:endParaRPr lang="zh-CN" altLang="zh-CN" dirty="0"/>
          </a:p>
        </p:txBody>
      </p:sp>
      <p:sp>
        <p:nvSpPr>
          <p:cNvPr id="7" name="TextBox 6"/>
          <p:cNvSpPr txBox="1"/>
          <p:nvPr/>
        </p:nvSpPr>
        <p:spPr>
          <a:xfrm>
            <a:off x="688769" y="4227616"/>
            <a:ext cx="10284031" cy="877163"/>
          </a:xfrm>
          <a:prstGeom prst="rect">
            <a:avLst/>
          </a:prstGeom>
          <a:noFill/>
        </p:spPr>
        <p:txBody>
          <a:bodyPr wrap="square" rtlCol="0">
            <a:spAutoFit/>
          </a:bodyPr>
          <a:lstStyle/>
          <a:p>
            <a:pPr indent="450850"/>
            <a:r>
              <a:rPr lang="zh-CN" altLang="zh-CN" dirty="0"/>
              <a:t>得到一个只含有</a:t>
            </a:r>
            <a:r>
              <a:rPr lang="en-US" altLang="zh-CN" dirty="0" err="1"/>
              <a:t>studentid</a:t>
            </a:r>
            <a:r>
              <a:rPr lang="zh-CN" altLang="zh-CN" dirty="0"/>
              <a:t>列的结果表，</a:t>
            </a:r>
            <a:r>
              <a:rPr lang="en-US" altLang="zh-CN" dirty="0"/>
              <a:t>courses</a:t>
            </a:r>
            <a:r>
              <a:rPr lang="zh-CN" altLang="zh-CN" dirty="0"/>
              <a:t>中</a:t>
            </a:r>
            <a:r>
              <a:rPr lang="en-US" altLang="zh-CN" dirty="0" err="1"/>
              <a:t>courseid</a:t>
            </a:r>
            <a:r>
              <a:rPr lang="zh-CN" altLang="zh-CN" dirty="0"/>
              <a:t>列值为</a:t>
            </a:r>
            <a:r>
              <a:rPr lang="en-US" altLang="zh-CN" dirty="0"/>
              <a:t>101</a:t>
            </a:r>
            <a:r>
              <a:rPr lang="zh-CN" altLang="zh-CN" dirty="0"/>
              <a:t>的行在该结果表中都有一行。再执行外查询，若</a:t>
            </a:r>
            <a:r>
              <a:rPr lang="en-US" altLang="zh-CN" dirty="0"/>
              <a:t>students</a:t>
            </a:r>
            <a:r>
              <a:rPr lang="zh-CN" altLang="zh-CN" dirty="0"/>
              <a:t>表中某行的</a:t>
            </a:r>
            <a:r>
              <a:rPr lang="en-US" altLang="zh-CN" dirty="0" err="1"/>
              <a:t>studentid</a:t>
            </a:r>
            <a:r>
              <a:rPr lang="zh-CN" altLang="zh-CN" dirty="0"/>
              <a:t>列值等于子查询结果表中的任意一个值，则该行就被选择到最终结果表中</a:t>
            </a:r>
            <a:r>
              <a:rPr lang="zh-CN" altLang="zh-CN" dirty="0" smtClean="0"/>
              <a:t>。</a:t>
            </a:r>
            <a:endParaRPr lang="zh-CN" altLang="zh-CN" dirty="0"/>
          </a:p>
        </p:txBody>
      </p:sp>
    </p:spTree>
    <p:extLst>
      <p:ext uri="{BB962C8B-B14F-4D97-AF65-F5344CB8AC3E}">
        <p14:creationId xmlns:p14="http://schemas.microsoft.com/office/powerpoint/2010/main" val="416353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47832" cy="461665"/>
          </a:xfrm>
          <a:prstGeom prst="rect">
            <a:avLst/>
          </a:prstGeom>
        </p:spPr>
        <p:txBody>
          <a:bodyPr wrap="none">
            <a:spAutoFit/>
          </a:bodyPr>
          <a:lstStyle/>
          <a:p>
            <a:r>
              <a:rPr lang="en-US" altLang="zh-CN" sz="2400" b="1" dirty="0"/>
              <a:t>1</a:t>
            </a:r>
            <a:r>
              <a:rPr lang="zh-CN" altLang="zh-CN" sz="2400" b="1" dirty="0"/>
              <a:t>．</a:t>
            </a:r>
            <a:r>
              <a:rPr lang="en-US" altLang="zh-CN" sz="2400" b="1" dirty="0"/>
              <a:t>SELECT</a:t>
            </a:r>
            <a:r>
              <a:rPr lang="zh-CN" altLang="zh-CN" sz="2400" b="1" dirty="0"/>
              <a:t>语句</a:t>
            </a:r>
          </a:p>
        </p:txBody>
      </p:sp>
      <p:sp>
        <p:nvSpPr>
          <p:cNvPr id="3" name="TextBox 2"/>
          <p:cNvSpPr txBox="1"/>
          <p:nvPr/>
        </p:nvSpPr>
        <p:spPr>
          <a:xfrm>
            <a:off x="736270" y="985652"/>
            <a:ext cx="10402785" cy="615553"/>
          </a:xfrm>
          <a:prstGeom prst="rect">
            <a:avLst/>
          </a:prstGeom>
          <a:noFill/>
        </p:spPr>
        <p:txBody>
          <a:bodyPr wrap="square" rtlCol="0">
            <a:spAutoFit/>
          </a:bodyPr>
          <a:lstStyle/>
          <a:p>
            <a:pPr indent="450850"/>
            <a:r>
              <a:rPr lang="zh-CN" altLang="zh-CN" dirty="0"/>
              <a:t>（</a:t>
            </a:r>
            <a:r>
              <a:rPr lang="en-US" altLang="zh-CN" dirty="0"/>
              <a:t>10</a:t>
            </a:r>
            <a:r>
              <a:rPr lang="zh-CN" altLang="zh-CN" dirty="0"/>
              <a:t>）比较子查询。这种子查询可以认为是</a:t>
            </a:r>
            <a:r>
              <a:rPr lang="en-US" altLang="zh-CN" dirty="0"/>
              <a:t>IN</a:t>
            </a:r>
            <a:r>
              <a:rPr lang="zh-CN" altLang="zh-CN" dirty="0"/>
              <a:t>子查询的扩展，它是表达式的值与子查询的结果进行比较运算。查找课程号</a:t>
            </a:r>
            <a:r>
              <a:rPr lang="en-US" altLang="zh-CN" dirty="0"/>
              <a:t>206</a:t>
            </a:r>
            <a:r>
              <a:rPr lang="zh-CN" altLang="zh-CN" dirty="0"/>
              <a:t>的成绩不低于课程号</a:t>
            </a:r>
            <a:r>
              <a:rPr lang="en-US" altLang="zh-CN" dirty="0"/>
              <a:t>101</a:t>
            </a:r>
            <a:r>
              <a:rPr lang="zh-CN" altLang="zh-CN" dirty="0"/>
              <a:t>的最低成绩的学生学号</a:t>
            </a:r>
            <a:r>
              <a:rPr lang="zh-CN" altLang="zh-CN" dirty="0" smtClean="0"/>
              <a:t>。</a:t>
            </a:r>
            <a:endParaRPr lang="zh-CN" altLang="zh-CN" dirty="0"/>
          </a:p>
        </p:txBody>
      </p:sp>
      <p:sp>
        <p:nvSpPr>
          <p:cNvPr id="4" name="TextBox 3"/>
          <p:cNvSpPr txBox="1"/>
          <p:nvPr/>
        </p:nvSpPr>
        <p:spPr>
          <a:xfrm>
            <a:off x="1377538" y="1601205"/>
            <a:ext cx="9239002" cy="1549360"/>
          </a:xfrm>
          <a:prstGeom prst="roundRect">
            <a:avLst>
              <a:gd name="adj" fmla="val 13601"/>
            </a:avLst>
          </a:prstGeom>
          <a:solidFill>
            <a:srgbClr val="DDDDDD"/>
          </a:solidFill>
        </p:spPr>
        <p:txBody>
          <a:bodyPr wrap="square" rtlCol="0">
            <a:spAutoFit/>
          </a:bodyPr>
          <a:lstStyle/>
          <a:p>
            <a:r>
              <a:rPr lang="en-US" altLang="zh-CN" dirty="0"/>
              <a:t>SELECT </a:t>
            </a:r>
            <a:r>
              <a:rPr lang="en-US" altLang="zh-CN" dirty="0" err="1"/>
              <a:t>studentid</a:t>
            </a:r>
            <a:r>
              <a:rPr lang="en-US" altLang="zh-CN" dirty="0"/>
              <a:t> FROM grades</a:t>
            </a:r>
            <a:endParaRPr lang="zh-CN" altLang="zh-CN" dirty="0"/>
          </a:p>
          <a:p>
            <a:r>
              <a:rPr lang="en-US" altLang="zh-CN" dirty="0"/>
              <a:t>	 WHERE </a:t>
            </a:r>
            <a:r>
              <a:rPr lang="en-US" altLang="zh-CN" dirty="0" err="1"/>
              <a:t>courseid</a:t>
            </a:r>
            <a:r>
              <a:rPr lang="en-US" altLang="zh-CN" dirty="0"/>
              <a:t> = '206' AND grade !&lt; ANY </a:t>
            </a:r>
            <a:endParaRPr lang="zh-CN" altLang="zh-CN" dirty="0"/>
          </a:p>
          <a:p>
            <a:r>
              <a:rPr lang="en-US" altLang="zh-CN" dirty="0"/>
              <a:t>	     ( SELECT grade FROM grades</a:t>
            </a:r>
            <a:endParaRPr lang="zh-CN" altLang="zh-CN" dirty="0"/>
          </a:p>
          <a:p>
            <a:r>
              <a:rPr lang="en-US" altLang="zh-CN" dirty="0"/>
              <a:t>          		WHERE </a:t>
            </a:r>
            <a:r>
              <a:rPr lang="en-US" altLang="zh-CN" dirty="0" err="1"/>
              <a:t>courseid</a:t>
            </a:r>
            <a:r>
              <a:rPr lang="en-US" altLang="zh-CN" dirty="0"/>
              <a:t> = '101'</a:t>
            </a:r>
            <a:endParaRPr lang="zh-CN" altLang="zh-CN" dirty="0"/>
          </a:p>
          <a:p>
            <a:r>
              <a:rPr lang="en-US" altLang="zh-CN" dirty="0"/>
              <a:t>		 </a:t>
            </a:r>
            <a:r>
              <a:rPr lang="en-US" altLang="zh-CN" dirty="0" smtClean="0"/>
              <a:t>)</a:t>
            </a:r>
            <a:endParaRPr lang="zh-CN" altLang="zh-CN" dirty="0"/>
          </a:p>
        </p:txBody>
      </p:sp>
      <p:sp>
        <p:nvSpPr>
          <p:cNvPr id="5" name="TextBox 4"/>
          <p:cNvSpPr txBox="1"/>
          <p:nvPr/>
        </p:nvSpPr>
        <p:spPr>
          <a:xfrm>
            <a:off x="736270" y="3150565"/>
            <a:ext cx="10497787" cy="877163"/>
          </a:xfrm>
          <a:prstGeom prst="rect">
            <a:avLst/>
          </a:prstGeom>
          <a:noFill/>
        </p:spPr>
        <p:txBody>
          <a:bodyPr wrap="square" rtlCol="0">
            <a:spAutoFit/>
          </a:bodyPr>
          <a:lstStyle/>
          <a:p>
            <a:pPr indent="450850"/>
            <a:r>
              <a:rPr lang="zh-CN" altLang="zh-CN" dirty="0"/>
              <a:t>（</a:t>
            </a:r>
            <a:r>
              <a:rPr lang="en-US" altLang="zh-CN" dirty="0"/>
              <a:t>11</a:t>
            </a:r>
            <a:r>
              <a:rPr lang="zh-CN" altLang="zh-CN" dirty="0"/>
              <a:t>）</a:t>
            </a:r>
            <a:r>
              <a:rPr lang="en-US" altLang="zh-CN" dirty="0"/>
              <a:t>EXISTS</a:t>
            </a:r>
            <a:r>
              <a:rPr lang="zh-CN" altLang="zh-CN" dirty="0"/>
              <a:t>子查询。</a:t>
            </a:r>
            <a:r>
              <a:rPr lang="en-US" altLang="zh-CN" dirty="0"/>
              <a:t>EXISTS</a:t>
            </a:r>
            <a:r>
              <a:rPr lang="zh-CN" altLang="zh-CN" dirty="0"/>
              <a:t>谓词用于测试子查询的结果集是否为空表，若子查询的结果集不为空，则</a:t>
            </a:r>
            <a:r>
              <a:rPr lang="en-US" altLang="zh-CN" dirty="0"/>
              <a:t>EXISTS</a:t>
            </a:r>
            <a:r>
              <a:rPr lang="zh-CN" altLang="zh-CN" dirty="0"/>
              <a:t>返回</a:t>
            </a:r>
            <a:r>
              <a:rPr lang="en-US" altLang="zh-CN" dirty="0"/>
              <a:t>TRUE</a:t>
            </a:r>
            <a:r>
              <a:rPr lang="zh-CN" altLang="zh-CN" dirty="0"/>
              <a:t>，否则返回</a:t>
            </a:r>
            <a:r>
              <a:rPr lang="en-US" altLang="zh-CN" dirty="0"/>
              <a:t>FALSE</a:t>
            </a:r>
            <a:r>
              <a:rPr lang="zh-CN" altLang="zh-CN" dirty="0"/>
              <a:t>。</a:t>
            </a:r>
            <a:r>
              <a:rPr lang="en-US" altLang="zh-CN" dirty="0"/>
              <a:t>EXISTS</a:t>
            </a:r>
            <a:r>
              <a:rPr lang="zh-CN" altLang="zh-CN" dirty="0"/>
              <a:t>还可与</a:t>
            </a:r>
            <a:r>
              <a:rPr lang="en-US" altLang="zh-CN" dirty="0"/>
              <a:t>NOT</a:t>
            </a:r>
            <a:r>
              <a:rPr lang="zh-CN" altLang="zh-CN" dirty="0"/>
              <a:t>结合使用，即</a:t>
            </a:r>
            <a:r>
              <a:rPr lang="en-US" altLang="zh-CN" dirty="0"/>
              <a:t>NOT EXISTS</a:t>
            </a:r>
            <a:r>
              <a:rPr lang="zh-CN" altLang="zh-CN" dirty="0"/>
              <a:t>，其返回值与</a:t>
            </a:r>
            <a:r>
              <a:rPr lang="en-US" altLang="zh-CN" dirty="0"/>
              <a:t>EXISTS</a:t>
            </a:r>
            <a:r>
              <a:rPr lang="zh-CN" altLang="zh-CN" dirty="0"/>
              <a:t>刚好相反。查找选修</a:t>
            </a:r>
            <a:r>
              <a:rPr lang="en-US" altLang="zh-CN" dirty="0"/>
              <a:t>206</a:t>
            </a:r>
            <a:r>
              <a:rPr lang="zh-CN" altLang="zh-CN" dirty="0"/>
              <a:t>号课程的学生姓名</a:t>
            </a:r>
            <a:r>
              <a:rPr lang="zh-CN" altLang="zh-CN" dirty="0" smtClean="0"/>
              <a:t>。</a:t>
            </a:r>
            <a:endParaRPr lang="zh-CN" altLang="zh-CN" dirty="0"/>
          </a:p>
        </p:txBody>
      </p:sp>
      <p:sp>
        <p:nvSpPr>
          <p:cNvPr id="6" name="TextBox 5"/>
          <p:cNvSpPr txBox="1"/>
          <p:nvPr/>
        </p:nvSpPr>
        <p:spPr>
          <a:xfrm>
            <a:off x="1377538" y="4027728"/>
            <a:ext cx="9239002" cy="1508730"/>
          </a:xfrm>
          <a:prstGeom prst="roundRect">
            <a:avLst>
              <a:gd name="adj" fmla="val 13601"/>
            </a:avLst>
          </a:prstGeom>
          <a:solidFill>
            <a:srgbClr val="DDDDDD"/>
          </a:solidFill>
        </p:spPr>
        <p:txBody>
          <a:bodyPr wrap="square" rtlCol="0">
            <a:spAutoFit/>
          </a:bodyPr>
          <a:lstStyle/>
          <a:p>
            <a:r>
              <a:rPr lang="en-US" altLang="zh-CN" dirty="0"/>
              <a:t>SELECT name FROM students</a:t>
            </a:r>
            <a:endParaRPr lang="zh-CN" altLang="zh-CN" dirty="0"/>
          </a:p>
          <a:p>
            <a:r>
              <a:rPr lang="en-US" altLang="zh-CN" dirty="0"/>
              <a:t>      WHERE EXISTS</a:t>
            </a:r>
            <a:endParaRPr lang="zh-CN" altLang="zh-CN" dirty="0"/>
          </a:p>
          <a:p>
            <a:r>
              <a:rPr lang="en-US" altLang="zh-CN" dirty="0"/>
              <a:t>         ( SELECT * FROM grades</a:t>
            </a:r>
            <a:endParaRPr lang="zh-CN" altLang="zh-CN" dirty="0"/>
          </a:p>
          <a:p>
            <a:r>
              <a:rPr lang="en-US" altLang="zh-CN" dirty="0"/>
              <a:t>                 WHERE </a:t>
            </a:r>
            <a:r>
              <a:rPr lang="en-US" altLang="zh-CN" dirty="0" err="1"/>
              <a:t>studentid</a:t>
            </a:r>
            <a:r>
              <a:rPr lang="en-US" altLang="zh-CN" dirty="0"/>
              <a:t> = </a:t>
            </a:r>
            <a:r>
              <a:rPr lang="en-US" altLang="zh-CN" dirty="0" err="1"/>
              <a:t>students.studentid</a:t>
            </a:r>
            <a:r>
              <a:rPr lang="en-US" altLang="zh-CN" dirty="0"/>
              <a:t> AND </a:t>
            </a:r>
            <a:r>
              <a:rPr lang="en-US" altLang="zh-CN" dirty="0" err="1"/>
              <a:t>courseid</a:t>
            </a:r>
            <a:r>
              <a:rPr lang="en-US" altLang="zh-CN" dirty="0"/>
              <a:t> = '206' </a:t>
            </a:r>
            <a:endParaRPr lang="zh-CN" altLang="zh-CN" dirty="0"/>
          </a:p>
          <a:p>
            <a:r>
              <a:rPr lang="en-US" altLang="zh-CN" dirty="0"/>
              <a:t>		)</a:t>
            </a:r>
            <a:endParaRPr lang="zh-CN" altLang="zh-CN" dirty="0"/>
          </a:p>
        </p:txBody>
      </p:sp>
    </p:spTree>
    <p:extLst>
      <p:ext uri="{BB962C8B-B14F-4D97-AF65-F5344CB8AC3E}">
        <p14:creationId xmlns:p14="http://schemas.microsoft.com/office/powerpoint/2010/main" val="1732103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47832" cy="461665"/>
          </a:xfrm>
          <a:prstGeom prst="rect">
            <a:avLst/>
          </a:prstGeom>
        </p:spPr>
        <p:txBody>
          <a:bodyPr wrap="none">
            <a:spAutoFit/>
          </a:bodyPr>
          <a:lstStyle/>
          <a:p>
            <a:r>
              <a:rPr lang="en-US" altLang="zh-CN" sz="2400" b="1" dirty="0"/>
              <a:t>1</a:t>
            </a:r>
            <a:r>
              <a:rPr lang="zh-CN" altLang="zh-CN" sz="2400" b="1" dirty="0"/>
              <a:t>．</a:t>
            </a:r>
            <a:r>
              <a:rPr lang="en-US" altLang="zh-CN" sz="2400" b="1" dirty="0"/>
              <a:t>SELECT</a:t>
            </a:r>
            <a:r>
              <a:rPr lang="zh-CN" altLang="zh-CN" sz="2400" b="1" dirty="0"/>
              <a:t>语句</a:t>
            </a:r>
          </a:p>
        </p:txBody>
      </p:sp>
      <p:sp>
        <p:nvSpPr>
          <p:cNvPr id="3" name="矩形 2"/>
          <p:cNvSpPr/>
          <p:nvPr/>
        </p:nvSpPr>
        <p:spPr>
          <a:xfrm>
            <a:off x="1136845" y="1005623"/>
            <a:ext cx="8073839" cy="369332"/>
          </a:xfrm>
          <a:prstGeom prst="rect">
            <a:avLst/>
          </a:prstGeom>
        </p:spPr>
        <p:txBody>
          <a:bodyPr wrap="square">
            <a:spAutoFit/>
          </a:bodyPr>
          <a:lstStyle/>
          <a:p>
            <a:r>
              <a:rPr lang="zh-CN" altLang="zh-CN" sz="1800" dirty="0"/>
              <a:t>（</a:t>
            </a:r>
            <a:r>
              <a:rPr lang="en-US" altLang="zh-CN" sz="1800" dirty="0"/>
              <a:t>12</a:t>
            </a:r>
            <a:r>
              <a:rPr lang="zh-CN" altLang="zh-CN" sz="1800" dirty="0"/>
              <a:t>）查找选修了全部课程的同学姓名（查找没有一门功课不选修的学生）。</a:t>
            </a:r>
          </a:p>
        </p:txBody>
      </p:sp>
      <p:sp>
        <p:nvSpPr>
          <p:cNvPr id="4" name="TextBox 3"/>
          <p:cNvSpPr txBox="1"/>
          <p:nvPr/>
        </p:nvSpPr>
        <p:spPr>
          <a:xfrm>
            <a:off x="1306286" y="1374955"/>
            <a:ext cx="9322130" cy="2707124"/>
          </a:xfrm>
          <a:prstGeom prst="roundRect">
            <a:avLst>
              <a:gd name="adj" fmla="val 7016"/>
            </a:avLst>
          </a:prstGeom>
          <a:solidFill>
            <a:srgbClr val="DDDDDD"/>
          </a:solidFill>
        </p:spPr>
        <p:txBody>
          <a:bodyPr wrap="square" rtlCol="0">
            <a:spAutoFit/>
          </a:bodyPr>
          <a:lstStyle/>
          <a:p>
            <a:r>
              <a:rPr lang="en-US" altLang="zh-CN" dirty="0"/>
              <a:t>SELECT name FROM students</a:t>
            </a:r>
            <a:endParaRPr lang="zh-CN" altLang="zh-CN" dirty="0"/>
          </a:p>
          <a:p>
            <a:r>
              <a:rPr lang="en-US" altLang="zh-CN" dirty="0"/>
              <a:t>   WHERE NOT EXISTS</a:t>
            </a:r>
            <a:endParaRPr lang="zh-CN" altLang="zh-CN" dirty="0"/>
          </a:p>
          <a:p>
            <a:r>
              <a:rPr lang="en-US" altLang="zh-CN" dirty="0"/>
              <a:t>       ( SELECT * FROM courses</a:t>
            </a:r>
            <a:endParaRPr lang="zh-CN" altLang="zh-CN" dirty="0"/>
          </a:p>
          <a:p>
            <a:r>
              <a:rPr lang="en-US" altLang="zh-CN" dirty="0"/>
              <a:t>             WHERE NOT EXISTS</a:t>
            </a:r>
            <a:endParaRPr lang="zh-CN" altLang="zh-CN" dirty="0"/>
          </a:p>
          <a:p>
            <a:r>
              <a:rPr lang="en-US" altLang="zh-CN" dirty="0"/>
              <a:t>             		( SELECT * FROM grades</a:t>
            </a:r>
            <a:endParaRPr lang="zh-CN" altLang="zh-CN" dirty="0"/>
          </a:p>
          <a:p>
            <a:r>
              <a:rPr lang="en-US" altLang="zh-CN" dirty="0"/>
              <a:t>                   	WHERE </a:t>
            </a:r>
            <a:r>
              <a:rPr lang="en-US" altLang="zh-CN" dirty="0" err="1"/>
              <a:t>studentid</a:t>
            </a:r>
            <a:r>
              <a:rPr lang="en-US" altLang="zh-CN" dirty="0"/>
              <a:t>= </a:t>
            </a:r>
            <a:r>
              <a:rPr lang="en-US" altLang="zh-CN" dirty="0" err="1"/>
              <a:t>students.studentid</a:t>
            </a:r>
            <a:endParaRPr lang="zh-CN" altLang="zh-CN" dirty="0"/>
          </a:p>
          <a:p>
            <a:r>
              <a:rPr lang="en-US" altLang="zh-CN" dirty="0"/>
              <a:t>                          AND </a:t>
            </a:r>
            <a:r>
              <a:rPr lang="en-US" altLang="zh-CN" dirty="0" err="1"/>
              <a:t>courseid</a:t>
            </a:r>
            <a:r>
              <a:rPr lang="en-US" altLang="zh-CN" dirty="0"/>
              <a:t>=</a:t>
            </a:r>
            <a:r>
              <a:rPr lang="en-US" altLang="zh-CN" dirty="0" err="1"/>
              <a:t>courses.courseid</a:t>
            </a:r>
            <a:endParaRPr lang="zh-CN" altLang="zh-CN" dirty="0"/>
          </a:p>
          <a:p>
            <a:r>
              <a:rPr lang="en-US" altLang="zh-CN" dirty="0"/>
              <a:t>		 		)</a:t>
            </a:r>
            <a:endParaRPr lang="zh-CN" altLang="zh-CN" dirty="0"/>
          </a:p>
          <a:p>
            <a:r>
              <a:rPr lang="en-US" altLang="zh-CN" dirty="0"/>
              <a:t>       </a:t>
            </a:r>
            <a:r>
              <a:rPr lang="en-US" altLang="zh-CN" dirty="0" smtClean="0"/>
              <a:t>)</a:t>
            </a:r>
            <a:endParaRPr lang="zh-CN" altLang="zh-CN" dirty="0"/>
          </a:p>
        </p:txBody>
      </p:sp>
      <p:sp>
        <p:nvSpPr>
          <p:cNvPr id="5" name="矩形 4"/>
          <p:cNvSpPr/>
          <p:nvPr/>
        </p:nvSpPr>
        <p:spPr>
          <a:xfrm>
            <a:off x="1136845" y="4200262"/>
            <a:ext cx="4984057" cy="353943"/>
          </a:xfrm>
          <a:prstGeom prst="rect">
            <a:avLst/>
          </a:prstGeom>
        </p:spPr>
        <p:txBody>
          <a:bodyPr wrap="none">
            <a:spAutoFit/>
          </a:bodyPr>
          <a:lstStyle/>
          <a:p>
            <a:r>
              <a:rPr lang="zh-CN" altLang="zh-CN" dirty="0"/>
              <a:t>（</a:t>
            </a:r>
            <a:r>
              <a:rPr lang="en-US" altLang="zh-CN" dirty="0"/>
              <a:t>13</a:t>
            </a:r>
            <a:r>
              <a:rPr lang="zh-CN" altLang="zh-CN" dirty="0"/>
              <a:t>）查询结果分组。将各课程成绩按学号分组。</a:t>
            </a:r>
          </a:p>
        </p:txBody>
      </p:sp>
      <p:sp>
        <p:nvSpPr>
          <p:cNvPr id="6" name="圆角矩形 5"/>
          <p:cNvSpPr/>
          <p:nvPr/>
        </p:nvSpPr>
        <p:spPr>
          <a:xfrm>
            <a:off x="1306286" y="4554205"/>
            <a:ext cx="9322130" cy="681038"/>
          </a:xfrm>
          <a:prstGeom prst="roundRect">
            <a:avLst/>
          </a:prstGeom>
          <a:solidFill>
            <a:srgbClr val="DDDDDD"/>
          </a:solidFill>
        </p:spPr>
        <p:txBody>
          <a:bodyPr wrap="square">
            <a:spAutoFit/>
          </a:bodyPr>
          <a:lstStyle/>
          <a:p>
            <a:r>
              <a:rPr lang="en-US" altLang="zh-CN" dirty="0"/>
              <a:t>SELECT </a:t>
            </a:r>
            <a:r>
              <a:rPr lang="en-US" altLang="zh-CN" dirty="0" err="1"/>
              <a:t>studentid,grade</a:t>
            </a:r>
            <a:r>
              <a:rPr lang="en-US" altLang="zh-CN" dirty="0"/>
              <a:t> FROM grades</a:t>
            </a:r>
            <a:endParaRPr lang="zh-CN" altLang="zh-CN" dirty="0"/>
          </a:p>
          <a:p>
            <a:r>
              <a:rPr lang="en-US" altLang="zh-CN" dirty="0"/>
              <a:t>    GROUP BY </a:t>
            </a:r>
            <a:r>
              <a:rPr lang="en-US" altLang="zh-CN" dirty="0" err="1"/>
              <a:t>studentid</a:t>
            </a:r>
            <a:endParaRPr lang="zh-CN" altLang="zh-CN" dirty="0"/>
          </a:p>
        </p:txBody>
      </p:sp>
      <p:sp>
        <p:nvSpPr>
          <p:cNvPr id="7" name="矩形 6"/>
          <p:cNvSpPr/>
          <p:nvPr/>
        </p:nvSpPr>
        <p:spPr>
          <a:xfrm>
            <a:off x="1136845" y="5328242"/>
            <a:ext cx="7040686" cy="353943"/>
          </a:xfrm>
          <a:prstGeom prst="rect">
            <a:avLst/>
          </a:prstGeom>
        </p:spPr>
        <p:txBody>
          <a:bodyPr wrap="square">
            <a:spAutoFit/>
          </a:bodyPr>
          <a:lstStyle/>
          <a:p>
            <a:r>
              <a:rPr lang="zh-CN" altLang="zh-CN" dirty="0"/>
              <a:t>（</a:t>
            </a:r>
            <a:r>
              <a:rPr lang="en-US" altLang="zh-CN" dirty="0"/>
              <a:t>14</a:t>
            </a:r>
            <a:r>
              <a:rPr lang="zh-CN" altLang="zh-CN" dirty="0"/>
              <a:t>）查询结果排序。将计算机系的学生按出生时间先后排序。</a:t>
            </a:r>
          </a:p>
        </p:txBody>
      </p:sp>
      <p:sp>
        <p:nvSpPr>
          <p:cNvPr id="8" name="圆角矩形 7"/>
          <p:cNvSpPr/>
          <p:nvPr/>
        </p:nvSpPr>
        <p:spPr>
          <a:xfrm>
            <a:off x="1306286" y="5682185"/>
            <a:ext cx="9322130" cy="970478"/>
          </a:xfrm>
          <a:prstGeom prst="roundRect">
            <a:avLst/>
          </a:prstGeom>
          <a:solidFill>
            <a:srgbClr val="DDDDDD"/>
          </a:solidFill>
        </p:spPr>
        <p:txBody>
          <a:bodyPr wrap="square">
            <a:spAutoFit/>
          </a:bodyPr>
          <a:lstStyle/>
          <a:p>
            <a:r>
              <a:rPr lang="en-US" altLang="zh-CN" dirty="0"/>
              <a:t>SELECT * FROM students</a:t>
            </a:r>
            <a:endParaRPr lang="zh-CN" altLang="zh-CN" dirty="0"/>
          </a:p>
          <a:p>
            <a:r>
              <a:rPr lang="en-US" altLang="zh-CN" dirty="0"/>
              <a:t>   WHERE department = '</a:t>
            </a:r>
            <a:r>
              <a:rPr lang="zh-CN" altLang="zh-CN" dirty="0"/>
              <a:t>计算机</a:t>
            </a:r>
            <a:r>
              <a:rPr lang="en-US" altLang="zh-CN" dirty="0"/>
              <a:t>'</a:t>
            </a:r>
            <a:endParaRPr lang="zh-CN" altLang="zh-CN" dirty="0"/>
          </a:p>
          <a:p>
            <a:r>
              <a:rPr lang="en-US" altLang="zh-CN" dirty="0"/>
              <a:t>     ORDER BY birthday</a:t>
            </a:r>
            <a:endParaRPr lang="zh-CN" altLang="zh-CN" dirty="0"/>
          </a:p>
        </p:txBody>
      </p:sp>
    </p:spTree>
    <p:extLst>
      <p:ext uri="{BB962C8B-B14F-4D97-AF65-F5344CB8AC3E}">
        <p14:creationId xmlns:p14="http://schemas.microsoft.com/office/powerpoint/2010/main" val="4239684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a:t>2</a:t>
            </a:r>
            <a:r>
              <a:rPr lang="zh-CN" altLang="zh-CN" sz="2400" b="1" dirty="0"/>
              <a:t>．常用聚合函数</a:t>
            </a:r>
          </a:p>
        </p:txBody>
      </p:sp>
      <p:sp>
        <p:nvSpPr>
          <p:cNvPr id="3" name="TextBox 2"/>
          <p:cNvSpPr txBox="1"/>
          <p:nvPr/>
        </p:nvSpPr>
        <p:spPr>
          <a:xfrm>
            <a:off x="795647" y="1021278"/>
            <a:ext cx="10355283" cy="923330"/>
          </a:xfrm>
          <a:prstGeom prst="rect">
            <a:avLst/>
          </a:prstGeom>
          <a:noFill/>
        </p:spPr>
        <p:txBody>
          <a:bodyPr wrap="square" rtlCol="0">
            <a:spAutoFit/>
          </a:bodyPr>
          <a:lstStyle/>
          <a:p>
            <a:pPr indent="450850"/>
            <a:r>
              <a:rPr lang="zh-CN" altLang="zh-CN" sz="1800" dirty="0"/>
              <a:t>在对表数据进行检索时，经常需要对结果进行汇总或计算，如在学生成绩数据库中求某门功课的总成绩、统计各分数段的人数等。聚合函数用于计算表中的数据，返回单个计算结果。常用的聚合函数见表</a:t>
            </a:r>
            <a:r>
              <a:rPr lang="en-US" altLang="zh-CN" sz="1800" dirty="0"/>
              <a:t>13.2</a:t>
            </a:r>
            <a:r>
              <a:rPr lang="zh-CN" altLang="zh-CN" sz="1800" dirty="0" smtClean="0"/>
              <a:t>。</a:t>
            </a:r>
            <a:endParaRPr lang="zh-CN" altLang="zh-CN" sz="1800" dirty="0"/>
          </a:p>
        </p:txBody>
      </p:sp>
      <p:graphicFrame>
        <p:nvGraphicFramePr>
          <p:cNvPr id="4" name="表格 3"/>
          <p:cNvGraphicFramePr>
            <a:graphicFrameLocks noGrp="1"/>
          </p:cNvGraphicFramePr>
          <p:nvPr>
            <p:extLst>
              <p:ext uri="{D42A27DB-BD31-4B8C-83A1-F6EECF244321}">
                <p14:modId xmlns:p14="http://schemas.microsoft.com/office/powerpoint/2010/main" val="3226150781"/>
              </p:ext>
            </p:extLst>
          </p:nvPr>
        </p:nvGraphicFramePr>
        <p:xfrm>
          <a:off x="1928866" y="2105499"/>
          <a:ext cx="7464515" cy="2110241"/>
        </p:xfrm>
        <a:graphic>
          <a:graphicData uri="http://schemas.openxmlformats.org/drawingml/2006/table">
            <a:tbl>
              <a:tblPr/>
              <a:tblGrid>
                <a:gridCol w="1772076"/>
                <a:gridCol w="5692439"/>
              </a:tblGrid>
              <a:tr h="301463">
                <a:tc>
                  <a:txBody>
                    <a:bodyPr/>
                    <a:lstStyle/>
                    <a:p>
                      <a:pPr indent="266700" algn="ctr">
                        <a:lnSpc>
                          <a:spcPts val="1400"/>
                        </a:lnSpc>
                        <a:spcAft>
                          <a:spcPts val="0"/>
                        </a:spcAft>
                      </a:pPr>
                      <a:r>
                        <a:rPr lang="zh-CN" sz="1400" kern="100">
                          <a:effectLst/>
                          <a:latin typeface="Arial"/>
                          <a:ea typeface="黑体"/>
                          <a:cs typeface="Arial"/>
                        </a:rPr>
                        <a:t>函</a:t>
                      </a:r>
                      <a:r>
                        <a:rPr lang="en-US" sz="1400" kern="100">
                          <a:effectLst/>
                          <a:latin typeface="Arial"/>
                          <a:ea typeface="黑体"/>
                        </a:rPr>
                        <a:t>  </a:t>
                      </a:r>
                      <a:r>
                        <a:rPr lang="zh-CN" sz="1400" kern="100">
                          <a:effectLst/>
                          <a:latin typeface="Arial"/>
                          <a:ea typeface="黑体"/>
                          <a:cs typeface="Arial"/>
                        </a:rPr>
                        <a:t>数</a:t>
                      </a:r>
                      <a:r>
                        <a:rPr lang="en-US" sz="1400" kern="100">
                          <a:effectLst/>
                          <a:latin typeface="Arial"/>
                          <a:ea typeface="黑体"/>
                        </a:rPr>
                        <a:t>  </a:t>
                      </a:r>
                      <a:r>
                        <a:rPr lang="zh-CN" sz="1400" kern="100">
                          <a:effectLst/>
                          <a:latin typeface="Arial"/>
                          <a:ea typeface="黑体"/>
                          <a:cs typeface="Arial"/>
                        </a:rPr>
                        <a:t>名</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说</a:t>
                      </a:r>
                      <a:r>
                        <a:rPr lang="en-US" sz="1400" kern="100">
                          <a:effectLst/>
                          <a:latin typeface="Arial"/>
                          <a:ea typeface="黑体"/>
                        </a:rPr>
                        <a:t>    </a:t>
                      </a:r>
                      <a:r>
                        <a:rPr lang="zh-CN" sz="1400" kern="100">
                          <a:effectLst/>
                          <a:latin typeface="Arial"/>
                          <a:ea typeface="黑体"/>
                          <a:cs typeface="Arial"/>
                        </a:rPr>
                        <a:t>明</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1463">
                <a:tc>
                  <a:txBody>
                    <a:bodyPr/>
                    <a:lstStyle/>
                    <a:p>
                      <a:pPr indent="266700" algn="ctr">
                        <a:lnSpc>
                          <a:spcPts val="1400"/>
                        </a:lnSpc>
                        <a:spcAft>
                          <a:spcPts val="0"/>
                        </a:spcAft>
                      </a:pPr>
                      <a:r>
                        <a:rPr lang="en-US" sz="1400" kern="100">
                          <a:effectLst/>
                          <a:latin typeface="Times New Roman"/>
                          <a:ea typeface="宋体"/>
                        </a:rPr>
                        <a:t>AVG</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求组中值的平均值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63">
                <a:tc>
                  <a:txBody>
                    <a:bodyPr/>
                    <a:lstStyle/>
                    <a:p>
                      <a:pPr indent="266700" algn="ctr">
                        <a:lnSpc>
                          <a:spcPts val="1400"/>
                        </a:lnSpc>
                        <a:spcAft>
                          <a:spcPts val="0"/>
                        </a:spcAft>
                      </a:pPr>
                      <a:r>
                        <a:rPr lang="en-US" sz="1400" kern="100">
                          <a:effectLst/>
                          <a:latin typeface="Times New Roman"/>
                          <a:ea typeface="宋体"/>
                        </a:rPr>
                        <a:t>COUNT</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求组中项数，返回</a:t>
                      </a:r>
                      <a:r>
                        <a:rPr lang="en-US" sz="1400" kern="100">
                          <a:effectLst/>
                          <a:latin typeface="Times New Roman"/>
                          <a:ea typeface="宋体"/>
                        </a:rPr>
                        <a:t>int</a:t>
                      </a:r>
                      <a:r>
                        <a:rPr lang="zh-CN" sz="1400" kern="100">
                          <a:effectLst/>
                          <a:latin typeface="Times New Roman"/>
                          <a:ea typeface="宋体"/>
                        </a:rPr>
                        <a:t>类型整数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63">
                <a:tc>
                  <a:txBody>
                    <a:bodyPr/>
                    <a:lstStyle/>
                    <a:p>
                      <a:pPr indent="266700" algn="ctr">
                        <a:lnSpc>
                          <a:spcPts val="1400"/>
                        </a:lnSpc>
                        <a:spcAft>
                          <a:spcPts val="0"/>
                        </a:spcAft>
                      </a:pPr>
                      <a:r>
                        <a:rPr lang="en-US" sz="1400" kern="100">
                          <a:effectLst/>
                          <a:latin typeface="Times New Roman"/>
                          <a:ea typeface="宋体"/>
                        </a:rPr>
                        <a:t>MAX</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求最大值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63">
                <a:tc>
                  <a:txBody>
                    <a:bodyPr/>
                    <a:lstStyle/>
                    <a:p>
                      <a:pPr indent="266700" algn="ctr">
                        <a:lnSpc>
                          <a:spcPts val="1400"/>
                        </a:lnSpc>
                        <a:spcAft>
                          <a:spcPts val="0"/>
                        </a:spcAft>
                      </a:pPr>
                      <a:r>
                        <a:rPr lang="en-US" sz="1400" kern="100">
                          <a:effectLst/>
                          <a:latin typeface="Times New Roman"/>
                          <a:ea typeface="宋体"/>
                        </a:rPr>
                        <a:t>MIN</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求最小值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63">
                <a:tc>
                  <a:txBody>
                    <a:bodyPr/>
                    <a:lstStyle/>
                    <a:p>
                      <a:pPr indent="266700" algn="ctr">
                        <a:lnSpc>
                          <a:spcPts val="1400"/>
                        </a:lnSpc>
                        <a:spcAft>
                          <a:spcPts val="0"/>
                        </a:spcAft>
                      </a:pPr>
                      <a:r>
                        <a:rPr lang="en-US" sz="1400" kern="100">
                          <a:effectLst/>
                          <a:latin typeface="Times New Roman"/>
                          <a:ea typeface="宋体"/>
                        </a:rPr>
                        <a:t>SUM</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返回表达式中所有值的和</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463">
                <a:tc>
                  <a:txBody>
                    <a:bodyPr/>
                    <a:lstStyle/>
                    <a:p>
                      <a:pPr indent="266700" algn="ctr">
                        <a:lnSpc>
                          <a:spcPts val="1400"/>
                        </a:lnSpc>
                        <a:spcAft>
                          <a:spcPts val="0"/>
                        </a:spcAft>
                      </a:pPr>
                      <a:r>
                        <a:rPr lang="en-US" sz="1400" kern="100">
                          <a:effectLst/>
                          <a:latin typeface="Times New Roman"/>
                          <a:ea typeface="宋体"/>
                        </a:rPr>
                        <a:t>VAR</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dirty="0">
                          <a:effectLst/>
                          <a:latin typeface="Times New Roman"/>
                          <a:ea typeface="宋体"/>
                        </a:rPr>
                        <a:t>返回给定表达式中所有值的统计方差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9129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a:t>2</a:t>
            </a:r>
            <a:r>
              <a:rPr lang="zh-CN" altLang="zh-CN" sz="2400" b="1" dirty="0"/>
              <a:t>．常用聚合函数</a:t>
            </a:r>
          </a:p>
        </p:txBody>
      </p:sp>
      <p:sp>
        <p:nvSpPr>
          <p:cNvPr id="3" name="矩形 2"/>
          <p:cNvSpPr/>
          <p:nvPr/>
        </p:nvSpPr>
        <p:spPr>
          <a:xfrm>
            <a:off x="1136845" y="958122"/>
            <a:ext cx="5940425" cy="646331"/>
          </a:xfrm>
          <a:prstGeom prst="rect">
            <a:avLst/>
          </a:prstGeom>
        </p:spPr>
        <p:txBody>
          <a:bodyPr>
            <a:spAutoFit/>
          </a:bodyPr>
          <a:lstStyle/>
          <a:p>
            <a:r>
              <a:rPr lang="zh-CN" altLang="zh-CN" sz="1800" dirty="0"/>
              <a:t>本例对</a:t>
            </a:r>
            <a:r>
              <a:rPr lang="en-US" altLang="zh-CN" sz="1800" dirty="0"/>
              <a:t>students</a:t>
            </a:r>
            <a:r>
              <a:rPr lang="zh-CN" altLang="zh-CN" sz="1800" dirty="0"/>
              <a:t>表执行查询，使用常用的聚合函数。</a:t>
            </a:r>
          </a:p>
          <a:p>
            <a:r>
              <a:rPr lang="zh-CN" altLang="zh-CN" sz="1800" dirty="0"/>
              <a:t>（</a:t>
            </a:r>
            <a:r>
              <a:rPr lang="en-US" altLang="zh-CN" sz="1800" dirty="0"/>
              <a:t>1</a:t>
            </a:r>
            <a:r>
              <a:rPr lang="zh-CN" altLang="zh-CN" sz="1800" dirty="0"/>
              <a:t>）求选修课程</a:t>
            </a:r>
            <a:r>
              <a:rPr lang="en-US" altLang="zh-CN" sz="1800" dirty="0"/>
              <a:t>101</a:t>
            </a:r>
            <a:r>
              <a:rPr lang="zh-CN" altLang="zh-CN" sz="1800" dirty="0"/>
              <a:t>的学生的平均成绩。</a:t>
            </a:r>
          </a:p>
        </p:txBody>
      </p:sp>
      <p:sp>
        <p:nvSpPr>
          <p:cNvPr id="4" name="圆角矩形 3"/>
          <p:cNvSpPr/>
          <p:nvPr/>
        </p:nvSpPr>
        <p:spPr>
          <a:xfrm>
            <a:off x="1307667" y="1604453"/>
            <a:ext cx="9166369" cy="970478"/>
          </a:xfrm>
          <a:prstGeom prst="roundRect">
            <a:avLst/>
          </a:prstGeom>
          <a:solidFill>
            <a:srgbClr val="DDDDDD"/>
          </a:solidFill>
        </p:spPr>
        <p:txBody>
          <a:bodyPr wrap="square">
            <a:spAutoFit/>
          </a:bodyPr>
          <a:lstStyle/>
          <a:p>
            <a:r>
              <a:rPr lang="en-US" altLang="zh-CN" dirty="0"/>
              <a:t>SELECT AVG(grade) AS ' </a:t>
            </a:r>
            <a:r>
              <a:rPr lang="zh-CN" altLang="zh-CN" dirty="0"/>
              <a:t>课程</a:t>
            </a:r>
            <a:r>
              <a:rPr lang="en-US" altLang="zh-CN" dirty="0"/>
              <a:t>101</a:t>
            </a:r>
            <a:r>
              <a:rPr lang="zh-CN" altLang="zh-CN" dirty="0"/>
              <a:t>平均成绩</a:t>
            </a:r>
            <a:r>
              <a:rPr lang="en-US" altLang="zh-CN" dirty="0"/>
              <a:t>'</a:t>
            </a:r>
            <a:endParaRPr lang="zh-CN" altLang="zh-CN" dirty="0"/>
          </a:p>
          <a:p>
            <a:r>
              <a:rPr lang="en-US" altLang="zh-CN" dirty="0"/>
              <a:t>    FROM grades   </a:t>
            </a:r>
            <a:endParaRPr lang="zh-CN" altLang="zh-CN" dirty="0"/>
          </a:p>
          <a:p>
            <a:r>
              <a:rPr lang="en-US" altLang="zh-CN" dirty="0"/>
              <a:t>    WHERE </a:t>
            </a:r>
            <a:r>
              <a:rPr lang="en-US" altLang="zh-CN" dirty="0" err="1"/>
              <a:t>courseid</a:t>
            </a:r>
            <a:r>
              <a:rPr lang="en-US" altLang="zh-CN" dirty="0"/>
              <a:t> = '101'</a:t>
            </a:r>
            <a:endParaRPr lang="zh-CN" altLang="zh-CN" dirty="0"/>
          </a:p>
        </p:txBody>
      </p:sp>
      <p:sp>
        <p:nvSpPr>
          <p:cNvPr id="5" name="矩形 4"/>
          <p:cNvSpPr/>
          <p:nvPr/>
        </p:nvSpPr>
        <p:spPr>
          <a:xfrm>
            <a:off x="1171171" y="2628388"/>
            <a:ext cx="5038559" cy="369332"/>
          </a:xfrm>
          <a:prstGeom prst="rect">
            <a:avLst/>
          </a:prstGeom>
        </p:spPr>
        <p:txBody>
          <a:bodyPr wrap="none">
            <a:spAutoFit/>
          </a:bodyPr>
          <a:lstStyle/>
          <a:p>
            <a:r>
              <a:rPr lang="zh-CN" altLang="zh-CN" sz="1800" dirty="0"/>
              <a:t>（</a:t>
            </a:r>
            <a:r>
              <a:rPr lang="en-US" altLang="zh-CN" sz="1800" dirty="0"/>
              <a:t>2</a:t>
            </a:r>
            <a:r>
              <a:rPr lang="zh-CN" altLang="zh-CN" sz="1800" dirty="0"/>
              <a:t>）求选修课程</a:t>
            </a:r>
            <a:r>
              <a:rPr lang="en-US" altLang="zh-CN" sz="1800" dirty="0"/>
              <a:t>101</a:t>
            </a:r>
            <a:r>
              <a:rPr lang="zh-CN" altLang="zh-CN" sz="1800" dirty="0"/>
              <a:t>的学生的最高分和最低分。</a:t>
            </a:r>
          </a:p>
        </p:txBody>
      </p:sp>
      <p:sp>
        <p:nvSpPr>
          <p:cNvPr id="6" name="圆角矩形 5"/>
          <p:cNvSpPr/>
          <p:nvPr/>
        </p:nvSpPr>
        <p:spPr>
          <a:xfrm>
            <a:off x="1307667" y="2997720"/>
            <a:ext cx="9166369" cy="970478"/>
          </a:xfrm>
          <a:prstGeom prst="roundRect">
            <a:avLst/>
          </a:prstGeom>
          <a:solidFill>
            <a:srgbClr val="DDDDDD"/>
          </a:solidFill>
        </p:spPr>
        <p:txBody>
          <a:bodyPr wrap="square">
            <a:spAutoFit/>
          </a:bodyPr>
          <a:lstStyle/>
          <a:p>
            <a:r>
              <a:rPr lang="en-US" altLang="zh-CN" dirty="0"/>
              <a:t>SELECT MAX(grade) AS '</a:t>
            </a:r>
            <a:r>
              <a:rPr lang="zh-CN" altLang="zh-CN" dirty="0"/>
              <a:t>课程</a:t>
            </a:r>
            <a:r>
              <a:rPr lang="en-US" altLang="zh-CN" dirty="0"/>
              <a:t>101</a:t>
            </a:r>
            <a:r>
              <a:rPr lang="zh-CN" altLang="zh-CN" dirty="0"/>
              <a:t>最高分</a:t>
            </a:r>
            <a:r>
              <a:rPr lang="en-US" altLang="zh-CN" dirty="0"/>
              <a:t>' , MIN(grade) AS '</a:t>
            </a:r>
            <a:r>
              <a:rPr lang="zh-CN" altLang="zh-CN" dirty="0"/>
              <a:t>课程</a:t>
            </a:r>
            <a:r>
              <a:rPr lang="en-US" altLang="zh-CN" dirty="0"/>
              <a:t>101</a:t>
            </a:r>
            <a:r>
              <a:rPr lang="zh-CN" altLang="zh-CN" dirty="0"/>
              <a:t>最低分</a:t>
            </a:r>
            <a:r>
              <a:rPr lang="en-US" altLang="zh-CN" dirty="0"/>
              <a:t>'</a:t>
            </a:r>
            <a:endParaRPr lang="zh-CN" altLang="zh-CN" dirty="0"/>
          </a:p>
          <a:p>
            <a:r>
              <a:rPr lang="en-US" altLang="zh-CN" dirty="0"/>
              <a:t>    FROM grades   </a:t>
            </a:r>
            <a:endParaRPr lang="zh-CN" altLang="zh-CN" dirty="0"/>
          </a:p>
          <a:p>
            <a:r>
              <a:rPr lang="en-US" altLang="zh-CN" dirty="0"/>
              <a:t>    WHERE </a:t>
            </a:r>
            <a:r>
              <a:rPr lang="en-US" altLang="zh-CN" dirty="0" err="1"/>
              <a:t>courseid</a:t>
            </a:r>
            <a:r>
              <a:rPr lang="en-US" altLang="zh-CN" dirty="0"/>
              <a:t> = '101'</a:t>
            </a:r>
            <a:endParaRPr lang="zh-CN" altLang="zh-CN" dirty="0"/>
          </a:p>
        </p:txBody>
      </p:sp>
      <p:sp>
        <p:nvSpPr>
          <p:cNvPr id="7" name="矩形 6"/>
          <p:cNvSpPr/>
          <p:nvPr/>
        </p:nvSpPr>
        <p:spPr>
          <a:xfrm>
            <a:off x="1215092" y="3986029"/>
            <a:ext cx="2475358" cy="353943"/>
          </a:xfrm>
          <a:prstGeom prst="rect">
            <a:avLst/>
          </a:prstGeom>
        </p:spPr>
        <p:txBody>
          <a:bodyPr wrap="none">
            <a:spAutoFit/>
          </a:bodyPr>
          <a:lstStyle/>
          <a:p>
            <a:r>
              <a:rPr lang="zh-CN" altLang="zh-CN" dirty="0"/>
              <a:t>（</a:t>
            </a:r>
            <a:r>
              <a:rPr lang="en-US" altLang="zh-CN" dirty="0"/>
              <a:t>3</a:t>
            </a:r>
            <a:r>
              <a:rPr lang="zh-CN" altLang="zh-CN" dirty="0"/>
              <a:t>）求学生的总人数。</a:t>
            </a:r>
          </a:p>
        </p:txBody>
      </p:sp>
      <p:sp>
        <p:nvSpPr>
          <p:cNvPr id="8" name="圆角矩形 7"/>
          <p:cNvSpPr/>
          <p:nvPr/>
        </p:nvSpPr>
        <p:spPr>
          <a:xfrm>
            <a:off x="1307667" y="4339972"/>
            <a:ext cx="9166369" cy="681038"/>
          </a:xfrm>
          <a:prstGeom prst="roundRect">
            <a:avLst/>
          </a:prstGeom>
          <a:solidFill>
            <a:srgbClr val="DDDDDD"/>
          </a:solidFill>
        </p:spPr>
        <p:txBody>
          <a:bodyPr wrap="square">
            <a:spAutoFit/>
          </a:bodyPr>
          <a:lstStyle/>
          <a:p>
            <a:r>
              <a:rPr lang="en-US" altLang="zh-CN" dirty="0"/>
              <a:t>SELECT COUNT(*) AS '</a:t>
            </a:r>
            <a:r>
              <a:rPr lang="zh-CN" altLang="zh-CN" dirty="0"/>
              <a:t>学生总数</a:t>
            </a:r>
            <a:r>
              <a:rPr lang="en-US" altLang="zh-CN" dirty="0"/>
              <a:t>'</a:t>
            </a:r>
            <a:endParaRPr lang="zh-CN" altLang="zh-CN" dirty="0"/>
          </a:p>
          <a:p>
            <a:r>
              <a:rPr lang="en-US" altLang="zh-CN" dirty="0"/>
              <a:t>   	FROM students</a:t>
            </a:r>
            <a:endParaRPr lang="zh-CN" altLang="zh-CN" dirty="0"/>
          </a:p>
        </p:txBody>
      </p:sp>
    </p:spTree>
    <p:extLst>
      <p:ext uri="{BB962C8B-B14F-4D97-AF65-F5344CB8AC3E}">
        <p14:creationId xmlns:p14="http://schemas.microsoft.com/office/powerpoint/2010/main" val="270462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466013" cy="461665"/>
          </a:xfrm>
          <a:prstGeom prst="rect">
            <a:avLst/>
          </a:prstGeom>
        </p:spPr>
        <p:txBody>
          <a:bodyPr wrap="none">
            <a:spAutoFit/>
          </a:bodyPr>
          <a:lstStyle/>
          <a:p>
            <a:r>
              <a:rPr lang="en-US" altLang="zh-CN" sz="2400" b="1" dirty="0"/>
              <a:t>1</a:t>
            </a:r>
            <a:r>
              <a:rPr lang="zh-CN" altLang="zh-CN" sz="2400" b="1" dirty="0"/>
              <a:t>．数据和数据库（</a:t>
            </a:r>
            <a:r>
              <a:rPr lang="en-US" altLang="zh-CN" sz="2400" b="1" dirty="0"/>
              <a:t>DB</a:t>
            </a:r>
            <a:r>
              <a:rPr lang="zh-CN" altLang="zh-CN" sz="2400" b="1" dirty="0"/>
              <a:t>）</a:t>
            </a:r>
          </a:p>
        </p:txBody>
      </p:sp>
      <p:sp>
        <p:nvSpPr>
          <p:cNvPr id="3" name="TextBox 2"/>
          <p:cNvSpPr txBox="1"/>
          <p:nvPr/>
        </p:nvSpPr>
        <p:spPr>
          <a:xfrm>
            <a:off x="961901" y="973777"/>
            <a:ext cx="9904021" cy="2169825"/>
          </a:xfrm>
          <a:prstGeom prst="rect">
            <a:avLst/>
          </a:prstGeom>
          <a:noFill/>
        </p:spPr>
        <p:txBody>
          <a:bodyPr wrap="square" rtlCol="0">
            <a:spAutoFit/>
          </a:bodyPr>
          <a:lstStyle/>
          <a:p>
            <a:pPr indent="450850">
              <a:lnSpc>
                <a:spcPct val="150000"/>
              </a:lnSpc>
            </a:pPr>
            <a:r>
              <a:rPr lang="zh-CN" altLang="zh-CN" sz="1800" dirty="0"/>
              <a:t>利用计算机进行数据处理，首先需要将信息以数据形式存储到计算机中，因为数据是可以被计算机接收和处理的符号。根据所表示的信息特征不同，数据有不同的类别，如数字、文字、表格、图形</a:t>
            </a:r>
            <a:r>
              <a:rPr lang="en-US" altLang="zh-CN" sz="1800" dirty="0"/>
              <a:t>/</a:t>
            </a:r>
            <a:r>
              <a:rPr lang="zh-CN" altLang="zh-CN" sz="1800" dirty="0"/>
              <a:t>图像和声音等。</a:t>
            </a:r>
          </a:p>
          <a:p>
            <a:pPr indent="450850">
              <a:lnSpc>
                <a:spcPct val="150000"/>
              </a:lnSpc>
            </a:pPr>
            <a:r>
              <a:rPr lang="zh-CN" altLang="zh-CN" sz="1800" dirty="0"/>
              <a:t>数据库（</a:t>
            </a:r>
            <a:r>
              <a:rPr lang="en-US" altLang="zh-CN" sz="1800" dirty="0" err="1"/>
              <a:t>DataBase</a:t>
            </a:r>
            <a:r>
              <a:rPr lang="zh-CN" altLang="zh-CN" sz="1800" dirty="0"/>
              <a:t>，</a:t>
            </a:r>
            <a:r>
              <a:rPr lang="en-US" altLang="zh-CN" sz="1800" dirty="0"/>
              <a:t>DB</a:t>
            </a:r>
            <a:r>
              <a:rPr lang="zh-CN" altLang="zh-CN" sz="1800" dirty="0"/>
              <a:t>），顾名思义，就是存放数据的仓库，其特点是：数据按照数据模型组织，是高度结构化的，可供多个用户共享并且具有一定的安全性</a:t>
            </a:r>
            <a:r>
              <a:rPr lang="zh-CN" altLang="zh-CN" sz="1800" dirty="0" smtClean="0"/>
              <a:t>。</a:t>
            </a:r>
            <a:endParaRPr lang="zh-CN" altLang="zh-CN" sz="1800" dirty="0"/>
          </a:p>
        </p:txBody>
      </p:sp>
    </p:spTree>
    <p:extLst>
      <p:ext uri="{BB962C8B-B14F-4D97-AF65-F5344CB8AC3E}">
        <p14:creationId xmlns:p14="http://schemas.microsoft.com/office/powerpoint/2010/main" val="3282741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2569" y="1908958"/>
            <a:ext cx="482208" cy="545844"/>
          </a:xfrm>
          <a:prstGeom prst="rect">
            <a:avLst/>
          </a:prstGeom>
        </p:spPr>
      </p:pic>
      <p:sp>
        <p:nvSpPr>
          <p:cNvPr id="10" name="TextBox 18"/>
          <p:cNvSpPr txBox="1"/>
          <p:nvPr/>
        </p:nvSpPr>
        <p:spPr>
          <a:xfrm>
            <a:off x="5364777" y="1908959"/>
            <a:ext cx="3445757" cy="393906"/>
          </a:xfrm>
          <a:prstGeom prst="rect">
            <a:avLst/>
          </a:prstGeom>
          <a:noFill/>
        </p:spPr>
        <p:txBody>
          <a:bodyPr wrap="square" lIns="115777" tIns="57888" rIns="115777" bIns="57888" rtlCol="0">
            <a:spAutoFit/>
          </a:bodyPr>
          <a:lstStyle/>
          <a:p>
            <a:r>
              <a:rPr lang="en-US" altLang="zh-CN" sz="1800" b="1" dirty="0"/>
              <a:t>1</a:t>
            </a:r>
            <a:r>
              <a:rPr lang="zh-CN" altLang="zh-CN" sz="1800" b="1" dirty="0"/>
              <a:t>．插入数据语句</a:t>
            </a:r>
            <a:r>
              <a:rPr lang="en-US" altLang="zh-CN" sz="1800" b="1" dirty="0"/>
              <a:t>INSERT</a:t>
            </a:r>
            <a:endParaRPr lang="zh-CN" altLang="zh-CN" sz="1800" b="1"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2569" y="2660323"/>
            <a:ext cx="482208" cy="545844"/>
          </a:xfrm>
          <a:prstGeom prst="rect">
            <a:avLst/>
          </a:prstGeom>
        </p:spPr>
      </p:pic>
      <p:sp>
        <p:nvSpPr>
          <p:cNvPr id="12" name="TextBox 20"/>
          <p:cNvSpPr txBox="1"/>
          <p:nvPr/>
        </p:nvSpPr>
        <p:spPr>
          <a:xfrm>
            <a:off x="5364777" y="2658074"/>
            <a:ext cx="3255752" cy="393906"/>
          </a:xfrm>
          <a:prstGeom prst="rect">
            <a:avLst/>
          </a:prstGeom>
          <a:noFill/>
        </p:spPr>
        <p:txBody>
          <a:bodyPr wrap="square" lIns="115777" tIns="57888" rIns="115777" bIns="57888" rtlCol="0">
            <a:spAutoFit/>
          </a:bodyPr>
          <a:lstStyle/>
          <a:p>
            <a:r>
              <a:rPr lang="en-US" altLang="zh-CN" sz="1800" b="1" dirty="0"/>
              <a:t>2</a:t>
            </a:r>
            <a:r>
              <a:rPr lang="zh-CN" altLang="zh-CN" sz="1800" b="1" dirty="0"/>
              <a:t>．删除数据语句</a:t>
            </a:r>
            <a:r>
              <a:rPr lang="en-US" altLang="zh-CN" sz="1800" b="1" dirty="0"/>
              <a:t>DELETE</a:t>
            </a:r>
            <a:endParaRPr lang="zh-CN" altLang="zh-CN" sz="1800" b="1" dirty="0"/>
          </a:p>
        </p:txBody>
      </p:sp>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2042712" y="1399421"/>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1556043" y="1138946"/>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2185212" y="1495381"/>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248" y="569722"/>
            <a:ext cx="939645" cy="1112796"/>
          </a:xfrm>
          <a:prstGeom prst="rect">
            <a:avLst/>
          </a:prstGeom>
        </p:spPr>
      </p:pic>
      <p:sp>
        <p:nvSpPr>
          <p:cNvPr id="25" name="TextBox 5"/>
          <p:cNvSpPr txBox="1"/>
          <p:nvPr/>
        </p:nvSpPr>
        <p:spPr>
          <a:xfrm>
            <a:off x="1624737" y="3467379"/>
            <a:ext cx="2385610" cy="518595"/>
          </a:xfrm>
          <a:prstGeom prst="rect">
            <a:avLst/>
          </a:prstGeom>
          <a:noFill/>
        </p:spPr>
        <p:txBody>
          <a:bodyPr wrap="square" lIns="86863" tIns="43430" rIns="86863" bIns="43430" rtlCol="0">
            <a:spAutoFit/>
          </a:bodyPr>
          <a:lstStyle/>
          <a:p>
            <a:r>
              <a:rPr lang="zh-CN" altLang="zh-CN" sz="2800" b="1" dirty="0" smtClean="0"/>
              <a:t>数</a:t>
            </a:r>
            <a:r>
              <a:rPr lang="en-US" altLang="zh-CN" sz="2800" b="1" dirty="0" smtClean="0"/>
              <a:t>  </a:t>
            </a:r>
            <a:r>
              <a:rPr lang="zh-CN" altLang="zh-CN" sz="2800" b="1" dirty="0" smtClean="0"/>
              <a:t>据</a:t>
            </a:r>
            <a:r>
              <a:rPr lang="en-US" altLang="zh-CN" sz="2800" b="1" dirty="0" smtClean="0"/>
              <a:t>  </a:t>
            </a:r>
            <a:r>
              <a:rPr lang="zh-CN" altLang="zh-CN" sz="2800" b="1" dirty="0" smtClean="0"/>
              <a:t>操</a:t>
            </a:r>
            <a:r>
              <a:rPr lang="en-US" altLang="zh-CN" sz="2800" b="1" dirty="0" smtClean="0"/>
              <a:t>  </a:t>
            </a:r>
            <a:r>
              <a:rPr lang="zh-CN" altLang="zh-CN" sz="2800" b="1" dirty="0" smtClean="0"/>
              <a:t>作</a:t>
            </a:r>
            <a:endParaRPr lang="zh-CN" altLang="zh-CN" sz="2800" b="1" dirty="0"/>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2569" y="3360816"/>
            <a:ext cx="482208" cy="545844"/>
          </a:xfrm>
          <a:prstGeom prst="rect">
            <a:avLst/>
          </a:prstGeom>
        </p:spPr>
      </p:pic>
      <p:sp>
        <p:nvSpPr>
          <p:cNvPr id="14" name="TextBox 20"/>
          <p:cNvSpPr txBox="1"/>
          <p:nvPr/>
        </p:nvSpPr>
        <p:spPr>
          <a:xfrm>
            <a:off x="5364777" y="3358567"/>
            <a:ext cx="3255752" cy="393906"/>
          </a:xfrm>
          <a:prstGeom prst="rect">
            <a:avLst/>
          </a:prstGeom>
          <a:noFill/>
        </p:spPr>
        <p:txBody>
          <a:bodyPr wrap="square" lIns="115777" tIns="57888" rIns="115777" bIns="57888" rtlCol="0">
            <a:spAutoFit/>
          </a:bodyPr>
          <a:lstStyle/>
          <a:p>
            <a:r>
              <a:rPr lang="en-US" altLang="zh-CN" sz="1800" b="1" dirty="0"/>
              <a:t>3</a:t>
            </a:r>
            <a:r>
              <a:rPr lang="zh-CN" altLang="zh-CN" sz="1800" b="1" dirty="0"/>
              <a:t>．更新数据语句</a:t>
            </a:r>
            <a:r>
              <a:rPr lang="en-US" altLang="zh-CN" sz="1800" b="1" dirty="0"/>
              <a:t>UPDATE</a:t>
            </a:r>
            <a:endParaRPr lang="zh-CN" altLang="zh-CN" sz="1800" b="1" dirty="0"/>
          </a:p>
        </p:txBody>
      </p:sp>
    </p:spTree>
    <p:extLst>
      <p:ext uri="{BB962C8B-B14F-4D97-AF65-F5344CB8AC3E}">
        <p14:creationId xmlns:p14="http://schemas.microsoft.com/office/powerpoint/2010/main" val="7722605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9"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0-#ppt_w/2"/>
                                          </p:val>
                                        </p:tav>
                                        <p:tav tm="100000">
                                          <p:val>
                                            <p:strVal val="#ppt_x"/>
                                          </p:val>
                                        </p:tav>
                                      </p:tavLst>
                                    </p:anim>
                                    <p:anim calcmode="lin" valueType="num">
                                      <p:cBhvr additive="base">
                                        <p:cTn id="26" dur="500" fill="hold"/>
                                        <p:tgtEl>
                                          <p:spTgt spid="2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3" presetClass="entr" presetSubtype="32"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strVal val="4*#ppt_w"/>
                                          </p:val>
                                        </p:tav>
                                        <p:tav tm="100000">
                                          <p:val>
                                            <p:strVal val="#ppt_w"/>
                                          </p:val>
                                        </p:tav>
                                      </p:tavLst>
                                    </p:anim>
                                    <p:anim calcmode="lin" valueType="num">
                                      <p:cBhvr>
                                        <p:cTn id="31" dur="500" fill="hold"/>
                                        <p:tgtEl>
                                          <p:spTgt spid="21"/>
                                        </p:tgtEl>
                                        <p:attrNameLst>
                                          <p:attrName>ppt_h</p:attrName>
                                        </p:attrNameLst>
                                      </p:cBhvr>
                                      <p:tavLst>
                                        <p:tav tm="0">
                                          <p:val>
                                            <p:strVal val="4*#ppt_h"/>
                                          </p:val>
                                        </p:tav>
                                        <p:tav tm="100000">
                                          <p:val>
                                            <p:strVal val="#ppt_h"/>
                                          </p:val>
                                        </p:tav>
                                      </p:tavLst>
                                    </p:anim>
                                  </p:childTnLst>
                                </p:cTn>
                              </p:par>
                            </p:childTnLst>
                          </p:cTn>
                        </p:par>
                        <p:par>
                          <p:cTn id="32" fill="hold">
                            <p:stCondLst>
                              <p:cond delay="2500"/>
                            </p:stCondLst>
                            <p:childTnLst>
                              <p:par>
                                <p:cTn id="33" presetID="55"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1000" fill="hold"/>
                                        <p:tgtEl>
                                          <p:spTgt spid="23"/>
                                        </p:tgtEl>
                                        <p:attrNameLst>
                                          <p:attrName>ppt_w</p:attrName>
                                        </p:attrNameLst>
                                      </p:cBhvr>
                                      <p:tavLst>
                                        <p:tav tm="0">
                                          <p:val>
                                            <p:strVal val="#ppt_w*0.70"/>
                                          </p:val>
                                        </p:tav>
                                        <p:tav tm="100000">
                                          <p:val>
                                            <p:strVal val="#ppt_w"/>
                                          </p:val>
                                        </p:tav>
                                      </p:tavLst>
                                    </p:anim>
                                    <p:anim calcmode="lin" valueType="num">
                                      <p:cBhvr>
                                        <p:cTn id="36" dur="1000" fill="hold"/>
                                        <p:tgtEl>
                                          <p:spTgt spid="23"/>
                                        </p:tgtEl>
                                        <p:attrNameLst>
                                          <p:attrName>ppt_h</p:attrName>
                                        </p:attrNameLst>
                                      </p:cBhvr>
                                      <p:tavLst>
                                        <p:tav tm="0">
                                          <p:val>
                                            <p:strVal val="#ppt_h"/>
                                          </p:val>
                                        </p:tav>
                                        <p:tav tm="100000">
                                          <p:val>
                                            <p:strVal val="#ppt_h"/>
                                          </p:val>
                                        </p:tav>
                                      </p:tavLst>
                                    </p:anim>
                                    <p:animEffect transition="in" filter="fade">
                                      <p:cBhvr>
                                        <p:cTn id="37" dur="1000"/>
                                        <p:tgtEl>
                                          <p:spTgt spid="23"/>
                                        </p:tgtEl>
                                      </p:cBhvr>
                                    </p:animEffect>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2" presetClass="entr" presetSubtype="1" fill="hold" nodeType="withEffect">
                                  <p:stCondLst>
                                    <p:cond delay="25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0-#ppt_h/2"/>
                                          </p:val>
                                        </p:tav>
                                        <p:tav tm="100000">
                                          <p:val>
                                            <p:strVal val="#ppt_y"/>
                                          </p:val>
                                        </p:tav>
                                      </p:tavLst>
                                    </p:anim>
                                  </p:childTnLst>
                                </p:cTn>
                              </p:par>
                              <p:par>
                                <p:cTn id="52" presetID="2" presetClass="entr" presetSubtype="2" fill="hold" grpId="0" nodeType="withEffect">
                                  <p:stCondLst>
                                    <p:cond delay="25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1+#ppt_w/2"/>
                                          </p:val>
                                        </p:tav>
                                        <p:tav tm="100000">
                                          <p:val>
                                            <p:strVal val="#ppt_x"/>
                                          </p:val>
                                        </p:tav>
                                      </p:tavLst>
                                    </p:anim>
                                    <p:anim calcmode="lin" valueType="num">
                                      <p:cBhvr additive="base">
                                        <p:cTn id="5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1" grpId="0" animBg="1"/>
      <p:bldP spid="22" grpId="0" animBg="1"/>
      <p:bldP spid="23" grpId="0"/>
      <p:bldP spid="25"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376437" cy="461665"/>
          </a:xfrm>
          <a:prstGeom prst="rect">
            <a:avLst/>
          </a:prstGeom>
        </p:spPr>
        <p:txBody>
          <a:bodyPr wrap="none">
            <a:spAutoFit/>
          </a:bodyPr>
          <a:lstStyle/>
          <a:p>
            <a:r>
              <a:rPr lang="en-US" altLang="zh-CN" sz="2400" b="1" dirty="0"/>
              <a:t>1</a:t>
            </a:r>
            <a:r>
              <a:rPr lang="zh-CN" altLang="zh-CN" sz="2400" b="1" dirty="0"/>
              <a:t>．插入数据语句</a:t>
            </a:r>
            <a:r>
              <a:rPr lang="en-US" altLang="zh-CN" sz="2400" b="1" dirty="0"/>
              <a:t>INSERT</a:t>
            </a:r>
            <a:endParaRPr lang="zh-CN" altLang="zh-CN" sz="2400" b="1" dirty="0"/>
          </a:p>
        </p:txBody>
      </p:sp>
      <p:sp>
        <p:nvSpPr>
          <p:cNvPr id="3" name="矩形 2"/>
          <p:cNvSpPr/>
          <p:nvPr/>
        </p:nvSpPr>
        <p:spPr>
          <a:xfrm>
            <a:off x="1136845" y="993571"/>
            <a:ext cx="5940425" cy="923330"/>
          </a:xfrm>
          <a:prstGeom prst="rect">
            <a:avLst/>
          </a:prstGeom>
        </p:spPr>
        <p:txBody>
          <a:bodyPr>
            <a:spAutoFit/>
          </a:bodyPr>
          <a:lstStyle/>
          <a:p>
            <a:r>
              <a:rPr lang="en-US" altLang="zh-CN" sz="1800" dirty="0"/>
              <a:t>INSERT</a:t>
            </a:r>
            <a:r>
              <a:rPr lang="zh-CN" altLang="zh-CN" sz="1800" dirty="0"/>
              <a:t>语句可添加一条或多条记录至一个表中。</a:t>
            </a:r>
          </a:p>
          <a:p>
            <a:r>
              <a:rPr lang="en-US" altLang="zh-CN" sz="1800" dirty="0"/>
              <a:t>INSERT</a:t>
            </a:r>
            <a:r>
              <a:rPr lang="zh-CN" altLang="zh-CN" sz="1800" dirty="0"/>
              <a:t>语句有两种语法形式。</a:t>
            </a:r>
          </a:p>
          <a:p>
            <a:r>
              <a:rPr lang="zh-CN" altLang="zh-CN" sz="1800" b="1" dirty="0"/>
              <a:t>语法</a:t>
            </a:r>
            <a:r>
              <a:rPr lang="en-US" altLang="zh-CN" sz="1800" b="1" dirty="0"/>
              <a:t>1</a:t>
            </a:r>
            <a:r>
              <a:rPr lang="zh-CN" altLang="zh-CN" sz="1800" b="1" dirty="0"/>
              <a:t>：</a:t>
            </a:r>
            <a:endParaRPr lang="zh-CN" altLang="zh-CN" sz="1800" dirty="0"/>
          </a:p>
        </p:txBody>
      </p:sp>
      <p:sp>
        <p:nvSpPr>
          <p:cNvPr id="4" name="圆角矩形 3"/>
          <p:cNvSpPr/>
          <p:nvPr/>
        </p:nvSpPr>
        <p:spPr>
          <a:xfrm>
            <a:off x="1224540" y="1899635"/>
            <a:ext cx="9392000" cy="681038"/>
          </a:xfrm>
          <a:prstGeom prst="roundRect">
            <a:avLst/>
          </a:prstGeom>
          <a:solidFill>
            <a:srgbClr val="DDDDDD"/>
          </a:solidFill>
        </p:spPr>
        <p:txBody>
          <a:bodyPr wrap="square">
            <a:spAutoFit/>
          </a:bodyPr>
          <a:lstStyle/>
          <a:p>
            <a:r>
              <a:rPr lang="en-US" altLang="zh-CN" dirty="0"/>
              <a:t>INSERT INTO target [IN </a:t>
            </a:r>
            <a:r>
              <a:rPr lang="en-US" altLang="zh-CN" dirty="0" err="1"/>
              <a:t>externaldatabase</a:t>
            </a:r>
            <a:r>
              <a:rPr lang="en-US" altLang="zh-CN" dirty="0"/>
              <a:t>] (</a:t>
            </a:r>
            <a:r>
              <a:rPr lang="en-US" altLang="zh-CN" dirty="0" err="1"/>
              <a:t>fields_list</a:t>
            </a:r>
            <a:r>
              <a:rPr lang="en-US" altLang="zh-CN" dirty="0"/>
              <a:t>)		</a:t>
            </a:r>
            <a:r>
              <a:rPr lang="en-US" altLang="zh-CN" dirty="0" smtClean="0"/>
              <a:t>	//(</a:t>
            </a:r>
            <a:r>
              <a:rPr lang="en-US" altLang="zh-CN" dirty="0"/>
              <a:t>a)</a:t>
            </a:r>
            <a:endParaRPr lang="zh-CN" altLang="zh-CN" dirty="0"/>
          </a:p>
          <a:p>
            <a:r>
              <a:rPr lang="en-US" altLang="zh-CN" dirty="0"/>
              <a:t>{DEFAULT VALUES|VALUES(</a:t>
            </a:r>
            <a:r>
              <a:rPr lang="en-US" altLang="zh-CN" dirty="0" err="1"/>
              <a:t>DEFAULT|expression_list</a:t>
            </a:r>
            <a:r>
              <a:rPr lang="en-US" altLang="zh-CN" dirty="0"/>
              <a:t>)}			//(b)</a:t>
            </a:r>
            <a:endParaRPr lang="zh-CN" altLang="zh-CN" dirty="0"/>
          </a:p>
        </p:txBody>
      </p:sp>
      <p:sp>
        <p:nvSpPr>
          <p:cNvPr id="5" name="矩形 4"/>
          <p:cNvSpPr/>
          <p:nvPr/>
        </p:nvSpPr>
        <p:spPr>
          <a:xfrm>
            <a:off x="1177040" y="2610379"/>
            <a:ext cx="998991" cy="369332"/>
          </a:xfrm>
          <a:prstGeom prst="rect">
            <a:avLst/>
          </a:prstGeom>
        </p:spPr>
        <p:txBody>
          <a:bodyPr wrap="none">
            <a:spAutoFit/>
          </a:bodyPr>
          <a:lstStyle/>
          <a:p>
            <a:r>
              <a:rPr lang="zh-CN" altLang="zh-CN" sz="1800" b="1" dirty="0"/>
              <a:t>语法</a:t>
            </a:r>
            <a:r>
              <a:rPr lang="en-US" altLang="zh-CN" sz="1800" b="1" dirty="0"/>
              <a:t>2</a:t>
            </a:r>
            <a:r>
              <a:rPr lang="zh-CN" altLang="zh-CN" sz="1800" b="1" dirty="0"/>
              <a:t>：</a:t>
            </a:r>
            <a:endParaRPr lang="zh-CN" altLang="zh-CN" sz="1800" dirty="0"/>
          </a:p>
        </p:txBody>
      </p:sp>
      <p:sp>
        <p:nvSpPr>
          <p:cNvPr id="6" name="圆角矩形 5"/>
          <p:cNvSpPr/>
          <p:nvPr/>
        </p:nvSpPr>
        <p:spPr>
          <a:xfrm>
            <a:off x="1224540" y="2981459"/>
            <a:ext cx="9392000" cy="681038"/>
          </a:xfrm>
          <a:prstGeom prst="roundRect">
            <a:avLst/>
          </a:prstGeom>
          <a:solidFill>
            <a:srgbClr val="DDDDDD"/>
          </a:solidFill>
        </p:spPr>
        <p:txBody>
          <a:bodyPr wrap="square">
            <a:spAutoFit/>
          </a:bodyPr>
          <a:lstStyle/>
          <a:p>
            <a:r>
              <a:rPr lang="en-US" altLang="zh-CN" dirty="0"/>
              <a:t>INSERT INTO target [IN </a:t>
            </a:r>
            <a:r>
              <a:rPr lang="en-US" altLang="zh-CN" dirty="0" err="1"/>
              <a:t>externaldatabase</a:t>
            </a:r>
            <a:r>
              <a:rPr lang="en-US" altLang="zh-CN" dirty="0"/>
              <a:t>] </a:t>
            </a:r>
            <a:r>
              <a:rPr lang="en-US" altLang="zh-CN" dirty="0" err="1"/>
              <a:t>fields_list</a:t>
            </a:r>
            <a:endParaRPr lang="zh-CN" altLang="zh-CN" dirty="0"/>
          </a:p>
          <a:p>
            <a:r>
              <a:rPr lang="en-US" altLang="zh-CN" dirty="0"/>
              <a:t>{SELECT...|EXECUTE...}</a:t>
            </a:r>
            <a:endParaRPr lang="zh-CN" altLang="zh-CN" dirty="0"/>
          </a:p>
        </p:txBody>
      </p:sp>
      <p:sp>
        <p:nvSpPr>
          <p:cNvPr id="7" name="TextBox 6"/>
          <p:cNvSpPr txBox="1"/>
          <p:nvPr/>
        </p:nvSpPr>
        <p:spPr>
          <a:xfrm>
            <a:off x="665018" y="3752603"/>
            <a:ext cx="10580914" cy="2185214"/>
          </a:xfrm>
          <a:prstGeom prst="rect">
            <a:avLst/>
          </a:prstGeom>
          <a:noFill/>
        </p:spPr>
        <p:txBody>
          <a:bodyPr wrap="square" rtlCol="0">
            <a:spAutoFit/>
          </a:bodyPr>
          <a:lstStyle/>
          <a:p>
            <a:pPr indent="450850"/>
            <a:r>
              <a:rPr lang="zh-CN" altLang="zh-CN" b="1" dirty="0"/>
              <a:t>其中，</a:t>
            </a:r>
            <a:endParaRPr lang="zh-CN" altLang="zh-CN" dirty="0"/>
          </a:p>
          <a:p>
            <a:pPr indent="450850"/>
            <a:r>
              <a:rPr lang="en-US" altLang="zh-CN" b="1" dirty="0"/>
              <a:t>(a) target</a:t>
            </a:r>
            <a:r>
              <a:rPr lang="zh-CN" altLang="zh-CN" dirty="0"/>
              <a:t>是欲追加记录的表（</a:t>
            </a:r>
            <a:r>
              <a:rPr lang="en-US" altLang="zh-CN" dirty="0"/>
              <a:t>Table</a:t>
            </a:r>
            <a:r>
              <a:rPr lang="zh-CN" altLang="zh-CN" dirty="0"/>
              <a:t>）或视图（</a:t>
            </a:r>
            <a:r>
              <a:rPr lang="en-US" altLang="zh-CN" dirty="0"/>
              <a:t>View</a:t>
            </a:r>
            <a:r>
              <a:rPr lang="zh-CN" altLang="zh-CN" dirty="0"/>
              <a:t>）的名称，</a:t>
            </a:r>
            <a:r>
              <a:rPr lang="en-US" altLang="zh-CN" b="1" dirty="0" err="1"/>
              <a:t>externaldatabase</a:t>
            </a:r>
            <a:r>
              <a:rPr lang="zh-CN" altLang="zh-CN" dirty="0"/>
              <a:t>是外部数据库的路径和名称。</a:t>
            </a:r>
          </a:p>
          <a:p>
            <a:pPr indent="450850"/>
            <a:r>
              <a:rPr lang="en-US" altLang="zh-CN" b="1" dirty="0"/>
              <a:t>(b) </a:t>
            </a:r>
            <a:r>
              <a:rPr lang="en-US" altLang="zh-CN" b="1" dirty="0" err="1"/>
              <a:t>expression_list</a:t>
            </a:r>
            <a:r>
              <a:rPr lang="zh-CN" altLang="zh-CN" b="1" dirty="0"/>
              <a:t>：</a:t>
            </a:r>
            <a:r>
              <a:rPr lang="zh-CN" altLang="zh-CN" dirty="0"/>
              <a:t>需要插入的字段值表达式列表，其个数应与记录的字段个数一致，若指定要插入值的字段</a:t>
            </a:r>
            <a:r>
              <a:rPr lang="en-US" altLang="zh-CN" dirty="0" err="1"/>
              <a:t>fields_list</a:t>
            </a:r>
            <a:r>
              <a:rPr lang="zh-CN" altLang="zh-CN" dirty="0"/>
              <a:t>，则应与</a:t>
            </a:r>
            <a:r>
              <a:rPr lang="en-US" altLang="zh-CN" dirty="0" err="1"/>
              <a:t>fields_list</a:t>
            </a:r>
            <a:r>
              <a:rPr lang="zh-CN" altLang="zh-CN" dirty="0"/>
              <a:t>的字段个数相一致。</a:t>
            </a:r>
          </a:p>
          <a:p>
            <a:pPr indent="450850"/>
            <a:r>
              <a:rPr lang="zh-CN" altLang="zh-CN" dirty="0"/>
              <a:t>使用第</a:t>
            </a:r>
            <a:r>
              <a:rPr lang="en-US" altLang="zh-CN" dirty="0"/>
              <a:t>1</a:t>
            </a:r>
            <a:r>
              <a:rPr lang="zh-CN" altLang="zh-CN" dirty="0"/>
              <a:t>种形式将一个记录或记录的部分字段插入表或视图中。第</a:t>
            </a:r>
            <a:r>
              <a:rPr lang="en-US" altLang="zh-CN" dirty="0"/>
              <a:t>2</a:t>
            </a:r>
            <a:r>
              <a:rPr lang="zh-CN" altLang="zh-CN" dirty="0"/>
              <a:t>种形式的</a:t>
            </a:r>
            <a:r>
              <a:rPr lang="en-US" altLang="zh-CN" dirty="0"/>
              <a:t>INSERT</a:t>
            </a:r>
            <a:r>
              <a:rPr lang="zh-CN" altLang="zh-CN" dirty="0"/>
              <a:t>语句插入来自</a:t>
            </a:r>
            <a:r>
              <a:rPr lang="en-US" altLang="zh-CN" dirty="0"/>
              <a:t>SELECT</a:t>
            </a:r>
            <a:r>
              <a:rPr lang="zh-CN" altLang="zh-CN" dirty="0"/>
              <a:t>语句或来自使用</a:t>
            </a:r>
            <a:r>
              <a:rPr lang="en-US" altLang="zh-CN" dirty="0"/>
              <a:t>EXECUTE</a:t>
            </a:r>
            <a:r>
              <a:rPr lang="zh-CN" altLang="zh-CN" dirty="0"/>
              <a:t>语句执行的存储过程的结果集。</a:t>
            </a:r>
          </a:p>
          <a:p>
            <a:pPr indent="450850"/>
            <a:r>
              <a:rPr lang="zh-CN" altLang="zh-CN" b="1" dirty="0"/>
              <a:t>例如，</a:t>
            </a:r>
            <a:r>
              <a:rPr lang="zh-CN" altLang="zh-CN" dirty="0"/>
              <a:t>用以下语句向</a:t>
            </a:r>
            <a:r>
              <a:rPr lang="en-US" altLang="zh-CN" dirty="0"/>
              <a:t>students</a:t>
            </a:r>
            <a:r>
              <a:rPr lang="zh-CN" altLang="zh-CN" dirty="0"/>
              <a:t>表添加一条记录</a:t>
            </a:r>
            <a:r>
              <a:rPr lang="zh-CN" altLang="zh-CN" dirty="0" smtClean="0"/>
              <a:t>：</a:t>
            </a:r>
            <a:endParaRPr lang="zh-CN" altLang="zh-CN" dirty="0"/>
          </a:p>
        </p:txBody>
      </p:sp>
      <p:sp>
        <p:nvSpPr>
          <p:cNvPr id="8" name="圆角矩形 7"/>
          <p:cNvSpPr/>
          <p:nvPr/>
        </p:nvSpPr>
        <p:spPr>
          <a:xfrm>
            <a:off x="1224540" y="5914067"/>
            <a:ext cx="9392000" cy="681038"/>
          </a:xfrm>
          <a:prstGeom prst="roundRect">
            <a:avLst/>
          </a:prstGeom>
          <a:solidFill>
            <a:srgbClr val="DDDDDD"/>
          </a:solidFill>
        </p:spPr>
        <p:txBody>
          <a:bodyPr wrap="square">
            <a:spAutoFit/>
          </a:bodyPr>
          <a:lstStyle/>
          <a:p>
            <a:r>
              <a:rPr lang="en-US" altLang="zh-CN" dirty="0"/>
              <a:t>INSERT INTO students</a:t>
            </a:r>
            <a:endParaRPr lang="zh-CN" altLang="zh-CN" dirty="0"/>
          </a:p>
          <a:p>
            <a:r>
              <a:rPr lang="en-US" altLang="zh-CN" dirty="0"/>
              <a:t>  	VALUES('170206','</a:t>
            </a:r>
            <a:r>
              <a:rPr lang="zh-CN" altLang="zh-CN" dirty="0"/>
              <a:t>罗亮</a:t>
            </a:r>
            <a:r>
              <a:rPr lang="en-US" altLang="zh-CN" dirty="0"/>
              <a:t>', 0 ,'1/30/1998', 1, 150)</a:t>
            </a:r>
            <a:endParaRPr lang="zh-CN" altLang="zh-CN" dirty="0"/>
          </a:p>
        </p:txBody>
      </p:sp>
    </p:spTree>
    <p:extLst>
      <p:ext uri="{BB962C8B-B14F-4D97-AF65-F5344CB8AC3E}">
        <p14:creationId xmlns:p14="http://schemas.microsoft.com/office/powerpoint/2010/main" val="1796681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416320" cy="461665"/>
          </a:xfrm>
          <a:prstGeom prst="rect">
            <a:avLst/>
          </a:prstGeom>
        </p:spPr>
        <p:txBody>
          <a:bodyPr wrap="none">
            <a:spAutoFit/>
          </a:bodyPr>
          <a:lstStyle/>
          <a:p>
            <a:r>
              <a:rPr lang="en-US" altLang="zh-CN" sz="2400" b="1" dirty="0"/>
              <a:t>2</a:t>
            </a:r>
            <a:r>
              <a:rPr lang="zh-CN" altLang="zh-CN" sz="2400" b="1" dirty="0"/>
              <a:t>．删除数据语句</a:t>
            </a:r>
            <a:r>
              <a:rPr lang="en-US" altLang="zh-CN" sz="2400" b="1" dirty="0"/>
              <a:t>DELETE</a:t>
            </a:r>
            <a:endParaRPr lang="zh-CN" altLang="zh-CN" sz="2400" b="1" dirty="0"/>
          </a:p>
        </p:txBody>
      </p:sp>
      <p:sp>
        <p:nvSpPr>
          <p:cNvPr id="3" name="矩形 2"/>
          <p:cNvSpPr/>
          <p:nvPr/>
        </p:nvSpPr>
        <p:spPr>
          <a:xfrm>
            <a:off x="1034535" y="969997"/>
            <a:ext cx="5940425" cy="646331"/>
          </a:xfrm>
          <a:prstGeom prst="rect">
            <a:avLst/>
          </a:prstGeom>
        </p:spPr>
        <p:txBody>
          <a:bodyPr>
            <a:spAutoFit/>
          </a:bodyPr>
          <a:lstStyle/>
          <a:p>
            <a:r>
              <a:rPr lang="en-US" altLang="zh-CN" sz="1800" dirty="0"/>
              <a:t>DELETE</a:t>
            </a:r>
            <a:r>
              <a:rPr lang="zh-CN" altLang="zh-CN" sz="1800" dirty="0"/>
              <a:t>语句用于从一个或多个表中删除记录。</a:t>
            </a:r>
          </a:p>
          <a:p>
            <a:r>
              <a:rPr lang="en-US" altLang="zh-CN" sz="1800" dirty="0"/>
              <a:t>DELETE</a:t>
            </a:r>
            <a:r>
              <a:rPr lang="zh-CN" altLang="zh-CN" sz="1800" dirty="0"/>
              <a:t>语句的语法格式如下：</a:t>
            </a:r>
          </a:p>
        </p:txBody>
      </p:sp>
      <p:sp>
        <p:nvSpPr>
          <p:cNvPr id="4" name="矩形 3"/>
          <p:cNvSpPr/>
          <p:nvPr/>
        </p:nvSpPr>
        <p:spPr>
          <a:xfrm>
            <a:off x="1034534" y="1627306"/>
            <a:ext cx="9427627" cy="615553"/>
          </a:xfrm>
          <a:prstGeom prst="rect">
            <a:avLst/>
          </a:prstGeom>
          <a:solidFill>
            <a:srgbClr val="DDDDDD"/>
          </a:solidFill>
        </p:spPr>
        <p:txBody>
          <a:bodyPr wrap="square">
            <a:spAutoFit/>
          </a:bodyPr>
          <a:lstStyle/>
          <a:p>
            <a:r>
              <a:rPr lang="en-US" altLang="zh-CN" dirty="0"/>
              <a:t>DELETE FROM </a:t>
            </a:r>
            <a:r>
              <a:rPr lang="en-US" altLang="zh-CN" dirty="0" err="1"/>
              <a:t>table_names</a:t>
            </a:r>
            <a:endParaRPr lang="zh-CN" altLang="zh-CN" dirty="0"/>
          </a:p>
          <a:p>
            <a:r>
              <a:rPr lang="en-US" altLang="zh-CN" dirty="0"/>
              <a:t>[WHERE...]</a:t>
            </a:r>
            <a:endParaRPr lang="zh-CN" altLang="zh-CN" dirty="0"/>
          </a:p>
        </p:txBody>
      </p:sp>
      <p:sp>
        <p:nvSpPr>
          <p:cNvPr id="5" name="矩形 4"/>
          <p:cNvSpPr/>
          <p:nvPr/>
        </p:nvSpPr>
        <p:spPr>
          <a:xfrm>
            <a:off x="1034534" y="2242859"/>
            <a:ext cx="6539098" cy="369332"/>
          </a:xfrm>
          <a:prstGeom prst="rect">
            <a:avLst/>
          </a:prstGeom>
        </p:spPr>
        <p:txBody>
          <a:bodyPr wrap="none">
            <a:spAutoFit/>
          </a:bodyPr>
          <a:lstStyle/>
          <a:p>
            <a:r>
              <a:rPr lang="zh-CN" altLang="zh-CN" sz="1800" b="1" dirty="0"/>
              <a:t>例如，</a:t>
            </a:r>
            <a:r>
              <a:rPr lang="zh-CN" altLang="zh-CN" sz="1800" dirty="0"/>
              <a:t>用以下语句从</a:t>
            </a:r>
            <a:r>
              <a:rPr lang="en-US" altLang="zh-CN" sz="1800" dirty="0"/>
              <a:t>students</a:t>
            </a:r>
            <a:r>
              <a:rPr lang="zh-CN" altLang="zh-CN" sz="1800" dirty="0"/>
              <a:t>表中删除姓名为“罗亮”的记录：</a:t>
            </a:r>
          </a:p>
        </p:txBody>
      </p:sp>
      <p:sp>
        <p:nvSpPr>
          <p:cNvPr id="6" name="矩形 5"/>
          <p:cNvSpPr/>
          <p:nvPr/>
        </p:nvSpPr>
        <p:spPr>
          <a:xfrm>
            <a:off x="1034535" y="2669992"/>
            <a:ext cx="9427627" cy="615553"/>
          </a:xfrm>
          <a:prstGeom prst="rect">
            <a:avLst/>
          </a:prstGeom>
          <a:solidFill>
            <a:srgbClr val="DDDDDD"/>
          </a:solidFill>
        </p:spPr>
        <p:txBody>
          <a:bodyPr wrap="square">
            <a:spAutoFit/>
          </a:bodyPr>
          <a:lstStyle/>
          <a:p>
            <a:r>
              <a:rPr lang="en-US" altLang="zh-CN" dirty="0"/>
              <a:t>DELETE FROM students</a:t>
            </a:r>
            <a:endParaRPr lang="zh-CN" altLang="zh-CN" dirty="0"/>
          </a:p>
          <a:p>
            <a:r>
              <a:rPr lang="en-US" altLang="zh-CN" dirty="0"/>
              <a:t>  	WHERE name = '</a:t>
            </a:r>
            <a:r>
              <a:rPr lang="zh-CN" altLang="zh-CN" dirty="0"/>
              <a:t>罗亮</a:t>
            </a:r>
            <a:r>
              <a:rPr lang="en-US" altLang="zh-CN" dirty="0"/>
              <a:t>'</a:t>
            </a:r>
            <a:endParaRPr lang="zh-CN" altLang="zh-CN" dirty="0"/>
          </a:p>
        </p:txBody>
      </p:sp>
    </p:spTree>
    <p:extLst>
      <p:ext uri="{BB962C8B-B14F-4D97-AF65-F5344CB8AC3E}">
        <p14:creationId xmlns:p14="http://schemas.microsoft.com/office/powerpoint/2010/main" val="3602956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490379" cy="461665"/>
          </a:xfrm>
          <a:prstGeom prst="rect">
            <a:avLst/>
          </a:prstGeom>
        </p:spPr>
        <p:txBody>
          <a:bodyPr wrap="none">
            <a:spAutoFit/>
          </a:bodyPr>
          <a:lstStyle/>
          <a:p>
            <a:r>
              <a:rPr lang="en-US" altLang="zh-CN" sz="2400" b="1" dirty="0"/>
              <a:t>3</a:t>
            </a:r>
            <a:r>
              <a:rPr lang="zh-CN" altLang="zh-CN" sz="2400" b="1" dirty="0"/>
              <a:t>．更新数据语句</a:t>
            </a:r>
            <a:r>
              <a:rPr lang="en-US" altLang="zh-CN" sz="2400" b="1" dirty="0"/>
              <a:t>UPDATE</a:t>
            </a:r>
            <a:endParaRPr lang="zh-CN" altLang="zh-CN" sz="2400" b="1" dirty="0"/>
          </a:p>
        </p:txBody>
      </p:sp>
      <p:sp>
        <p:nvSpPr>
          <p:cNvPr id="3" name="矩形 2"/>
          <p:cNvSpPr/>
          <p:nvPr/>
        </p:nvSpPr>
        <p:spPr>
          <a:xfrm>
            <a:off x="1136845" y="958122"/>
            <a:ext cx="5940425" cy="615553"/>
          </a:xfrm>
          <a:prstGeom prst="rect">
            <a:avLst/>
          </a:prstGeom>
        </p:spPr>
        <p:txBody>
          <a:bodyPr>
            <a:spAutoFit/>
          </a:bodyPr>
          <a:lstStyle/>
          <a:p>
            <a:r>
              <a:rPr lang="en-US" altLang="zh-CN" dirty="0"/>
              <a:t>UPDATE</a:t>
            </a:r>
            <a:r>
              <a:rPr lang="zh-CN" altLang="zh-CN" dirty="0"/>
              <a:t>语句用于更新表中的记录。</a:t>
            </a:r>
          </a:p>
          <a:p>
            <a:r>
              <a:rPr lang="en-US" altLang="zh-CN" dirty="0"/>
              <a:t>UPDATE</a:t>
            </a:r>
            <a:r>
              <a:rPr lang="zh-CN" altLang="zh-CN" dirty="0"/>
              <a:t>语句的语法格式如下：</a:t>
            </a:r>
          </a:p>
        </p:txBody>
      </p:sp>
      <p:sp>
        <p:nvSpPr>
          <p:cNvPr id="4" name="圆角矩形 3"/>
          <p:cNvSpPr/>
          <p:nvPr/>
        </p:nvSpPr>
        <p:spPr>
          <a:xfrm>
            <a:off x="1136845" y="1580336"/>
            <a:ext cx="9408443" cy="1259919"/>
          </a:xfrm>
          <a:prstGeom prst="roundRect">
            <a:avLst/>
          </a:prstGeom>
          <a:solidFill>
            <a:srgbClr val="DDDDDD"/>
          </a:solidFill>
        </p:spPr>
        <p:txBody>
          <a:bodyPr wrap="square">
            <a:spAutoFit/>
          </a:bodyPr>
          <a:lstStyle/>
          <a:p>
            <a:r>
              <a:rPr lang="en-US" altLang="zh-CN" dirty="0"/>
              <a:t>UPDATE </a:t>
            </a:r>
            <a:r>
              <a:rPr lang="en-US" altLang="zh-CN" dirty="0" err="1"/>
              <a:t>table_name</a:t>
            </a:r>
            <a:endParaRPr lang="zh-CN" altLang="zh-CN" dirty="0"/>
          </a:p>
          <a:p>
            <a:r>
              <a:rPr lang="en-US" altLang="zh-CN" dirty="0"/>
              <a:t>SET Field_1=expression_1[,Field_2=expression_2...]</a:t>
            </a:r>
            <a:endParaRPr lang="zh-CN" altLang="zh-CN" dirty="0"/>
          </a:p>
          <a:p>
            <a:r>
              <a:rPr lang="en-US" altLang="zh-CN" dirty="0"/>
              <a:t>[FROM table1_name|view1_name[,table2_name|view2_name...]]</a:t>
            </a:r>
            <a:endParaRPr lang="zh-CN" altLang="zh-CN" dirty="0"/>
          </a:p>
          <a:p>
            <a:r>
              <a:rPr lang="en-US" altLang="zh-CN" dirty="0"/>
              <a:t>[WHERE...]</a:t>
            </a:r>
            <a:endParaRPr lang="zh-CN" altLang="zh-CN" dirty="0"/>
          </a:p>
        </p:txBody>
      </p:sp>
      <p:sp>
        <p:nvSpPr>
          <p:cNvPr id="5" name="矩形 4"/>
          <p:cNvSpPr/>
          <p:nvPr/>
        </p:nvSpPr>
        <p:spPr>
          <a:xfrm>
            <a:off x="1136845" y="2822813"/>
            <a:ext cx="9408443" cy="646331"/>
          </a:xfrm>
          <a:prstGeom prst="rect">
            <a:avLst/>
          </a:prstGeom>
        </p:spPr>
        <p:txBody>
          <a:bodyPr wrap="square">
            <a:spAutoFit/>
          </a:bodyPr>
          <a:lstStyle/>
          <a:p>
            <a:r>
              <a:rPr lang="zh-CN" altLang="zh-CN" sz="1800" b="1" dirty="0"/>
              <a:t>其中，</a:t>
            </a:r>
            <a:r>
              <a:rPr lang="en-US" altLang="zh-CN" sz="1800" b="1" dirty="0"/>
              <a:t>Field</a:t>
            </a:r>
            <a:r>
              <a:rPr lang="zh-CN" altLang="zh-CN" sz="1800" dirty="0"/>
              <a:t>是需要更新的字段，</a:t>
            </a:r>
            <a:r>
              <a:rPr lang="en-US" altLang="zh-CN" sz="1800" b="1" dirty="0"/>
              <a:t>expression</a:t>
            </a:r>
            <a:r>
              <a:rPr lang="zh-CN" altLang="zh-CN" sz="1800" dirty="0"/>
              <a:t>表示要更新字段的新值表达式。</a:t>
            </a:r>
          </a:p>
          <a:p>
            <a:r>
              <a:rPr lang="zh-CN" altLang="zh-CN" sz="1800" b="1" dirty="0"/>
              <a:t>例如，</a:t>
            </a:r>
            <a:r>
              <a:rPr lang="zh-CN" altLang="zh-CN" sz="1800" dirty="0"/>
              <a:t>以下语句将计算机系学生的总分增加</a:t>
            </a:r>
            <a:r>
              <a:rPr lang="en-US" altLang="zh-CN" sz="1800" dirty="0"/>
              <a:t>10</a:t>
            </a:r>
            <a:r>
              <a:rPr lang="zh-CN" altLang="zh-CN" sz="1800" dirty="0"/>
              <a:t>：</a:t>
            </a:r>
          </a:p>
        </p:txBody>
      </p:sp>
      <p:sp>
        <p:nvSpPr>
          <p:cNvPr id="6" name="圆角矩形 5"/>
          <p:cNvSpPr/>
          <p:nvPr/>
        </p:nvSpPr>
        <p:spPr>
          <a:xfrm>
            <a:off x="1136844" y="3469144"/>
            <a:ext cx="9408443" cy="970478"/>
          </a:xfrm>
          <a:prstGeom prst="roundRect">
            <a:avLst/>
          </a:prstGeom>
          <a:solidFill>
            <a:srgbClr val="DDDDDD"/>
          </a:solidFill>
        </p:spPr>
        <p:txBody>
          <a:bodyPr wrap="square">
            <a:spAutoFit/>
          </a:bodyPr>
          <a:lstStyle/>
          <a:p>
            <a:r>
              <a:rPr lang="en-US" altLang="zh-CN" dirty="0"/>
              <a:t>UPDATE students</a:t>
            </a:r>
            <a:endParaRPr lang="zh-CN" altLang="zh-CN" dirty="0"/>
          </a:p>
          <a:p>
            <a:r>
              <a:rPr lang="en-US" altLang="zh-CN" dirty="0"/>
              <a:t>SET </a:t>
            </a:r>
            <a:r>
              <a:rPr lang="en-US" altLang="zh-CN" dirty="0" err="1"/>
              <a:t>totalscore</a:t>
            </a:r>
            <a:r>
              <a:rPr lang="en-US" altLang="zh-CN" dirty="0"/>
              <a:t> = </a:t>
            </a:r>
            <a:r>
              <a:rPr lang="en-US" altLang="zh-CN" dirty="0" err="1"/>
              <a:t>totalscore</a:t>
            </a:r>
            <a:r>
              <a:rPr lang="en-US" altLang="zh-CN" dirty="0"/>
              <a:t> +10</a:t>
            </a:r>
            <a:endParaRPr lang="zh-CN" altLang="zh-CN" dirty="0"/>
          </a:p>
          <a:p>
            <a:r>
              <a:rPr lang="en-US" altLang="zh-CN" dirty="0"/>
              <a:t>WHERE department = '</a:t>
            </a:r>
            <a:r>
              <a:rPr lang="zh-CN" altLang="zh-CN" dirty="0"/>
              <a:t>计算机</a:t>
            </a:r>
            <a:r>
              <a:rPr lang="en-US" altLang="zh-CN" dirty="0"/>
              <a:t>'</a:t>
            </a:r>
            <a:endParaRPr lang="zh-CN" altLang="zh-CN" dirty="0"/>
          </a:p>
        </p:txBody>
      </p:sp>
    </p:spTree>
    <p:extLst>
      <p:ext uri="{BB962C8B-B14F-4D97-AF65-F5344CB8AC3E}">
        <p14:creationId xmlns:p14="http://schemas.microsoft.com/office/powerpoint/2010/main" val="1226366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6962" y="1330037"/>
            <a:ext cx="5320145"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13</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数据库</a:t>
            </a:r>
          </a:p>
        </p:txBody>
      </p:sp>
      <p:sp>
        <p:nvSpPr>
          <p:cNvPr id="3" name="TextBox 2"/>
          <p:cNvSpPr txBox="1"/>
          <p:nvPr/>
        </p:nvSpPr>
        <p:spPr>
          <a:xfrm>
            <a:off x="5023263" y="3111333"/>
            <a:ext cx="5296396" cy="646331"/>
          </a:xfrm>
          <a:prstGeom prst="rect">
            <a:avLst/>
          </a:prstGeom>
          <a:noFill/>
        </p:spPr>
        <p:txBody>
          <a:bodyPr wrap="square" rtlCol="0">
            <a:spAutoFit/>
          </a:bodyPr>
          <a:lstStyle/>
          <a:p>
            <a:r>
              <a:rPr lang="en-US" altLang="zh-CN" sz="3600" b="1" dirty="0" smtClean="0"/>
              <a:t>——</a:t>
            </a:r>
            <a:r>
              <a:rPr lang="en-US" altLang="zh-CN" sz="3600" b="1" dirty="0" err="1"/>
              <a:t>Qt</a:t>
            </a:r>
            <a:r>
              <a:rPr lang="zh-CN" altLang="zh-CN" sz="3600" b="1" dirty="0"/>
              <a:t>操作数据库及实例</a:t>
            </a:r>
          </a:p>
        </p:txBody>
      </p:sp>
    </p:spTree>
    <p:extLst>
      <p:ext uri="{BB962C8B-B14F-4D97-AF65-F5344CB8AC3E}">
        <p14:creationId xmlns:p14="http://schemas.microsoft.com/office/powerpoint/2010/main" val="3403910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978701" cy="461665"/>
          </a:xfrm>
          <a:prstGeom prst="rect">
            <a:avLst/>
          </a:prstGeom>
        </p:spPr>
        <p:txBody>
          <a:bodyPr wrap="none">
            <a:spAutoFit/>
          </a:bodyPr>
          <a:lstStyle/>
          <a:p>
            <a:r>
              <a:rPr lang="en-US" altLang="zh-CN" sz="2400" b="1" dirty="0" err="1"/>
              <a:t>Qt</a:t>
            </a:r>
            <a:r>
              <a:rPr lang="zh-CN" altLang="zh-CN" sz="2400" b="1" dirty="0"/>
              <a:t>操作数据库及实例</a:t>
            </a:r>
          </a:p>
        </p:txBody>
      </p:sp>
      <p:sp>
        <p:nvSpPr>
          <p:cNvPr id="3" name="矩形 2"/>
          <p:cNvSpPr/>
          <p:nvPr/>
        </p:nvSpPr>
        <p:spPr>
          <a:xfrm>
            <a:off x="1136845" y="1005623"/>
            <a:ext cx="7686521" cy="369332"/>
          </a:xfrm>
          <a:prstGeom prst="rect">
            <a:avLst/>
          </a:prstGeom>
        </p:spPr>
        <p:txBody>
          <a:bodyPr wrap="square">
            <a:spAutoFit/>
          </a:bodyPr>
          <a:lstStyle/>
          <a:p>
            <a:r>
              <a:rPr lang="zh-CN" altLang="zh-CN" sz="1800" dirty="0"/>
              <a:t>这个模块由不同</a:t>
            </a:r>
            <a:r>
              <a:rPr lang="en-US" altLang="zh-CN" sz="1800" dirty="0" err="1"/>
              <a:t>Qt</a:t>
            </a:r>
            <a:r>
              <a:rPr lang="zh-CN" altLang="zh-CN" sz="1800" dirty="0"/>
              <a:t>类支撑的三部分组成，</a:t>
            </a:r>
            <a:r>
              <a:rPr lang="en-US" altLang="zh-CN" sz="1800" dirty="0" err="1"/>
              <a:t>QtSql</a:t>
            </a:r>
            <a:r>
              <a:rPr lang="zh-CN" altLang="zh-CN" sz="1800" dirty="0"/>
              <a:t>模块层次结构见表</a:t>
            </a:r>
            <a:r>
              <a:rPr lang="en-US" altLang="zh-CN" sz="1800" dirty="0"/>
              <a:t>13.3</a:t>
            </a:r>
            <a:r>
              <a:rPr lang="zh-CN" altLang="zh-CN" sz="1800" dirty="0"/>
              <a:t>。</a:t>
            </a:r>
          </a:p>
        </p:txBody>
      </p:sp>
      <p:graphicFrame>
        <p:nvGraphicFramePr>
          <p:cNvPr id="4" name="表格 3"/>
          <p:cNvGraphicFramePr>
            <a:graphicFrameLocks noGrp="1"/>
          </p:cNvGraphicFramePr>
          <p:nvPr>
            <p:extLst>
              <p:ext uri="{D42A27DB-BD31-4B8C-83A1-F6EECF244321}">
                <p14:modId xmlns:p14="http://schemas.microsoft.com/office/powerpoint/2010/main" val="414872583"/>
              </p:ext>
            </p:extLst>
          </p:nvPr>
        </p:nvGraphicFramePr>
        <p:xfrm>
          <a:off x="1136845" y="1538700"/>
          <a:ext cx="9987533" cy="2297029"/>
        </p:xfrm>
        <a:graphic>
          <a:graphicData uri="http://schemas.openxmlformats.org/drawingml/2006/table">
            <a:tbl>
              <a:tblPr firstRow="1" firstCol="1" bandRow="1"/>
              <a:tblGrid>
                <a:gridCol w="1432212"/>
                <a:gridCol w="8555321"/>
              </a:tblGrid>
              <a:tr h="386629">
                <a:tc>
                  <a:txBody>
                    <a:bodyPr/>
                    <a:lstStyle/>
                    <a:p>
                      <a:pPr indent="266700" algn="ctr">
                        <a:lnSpc>
                          <a:spcPts val="1400"/>
                        </a:lnSpc>
                        <a:spcAft>
                          <a:spcPts val="0"/>
                        </a:spcAft>
                      </a:pPr>
                      <a:r>
                        <a:rPr lang="zh-CN" sz="1400" kern="100">
                          <a:effectLst/>
                          <a:latin typeface="Arial"/>
                          <a:ea typeface="黑体"/>
                          <a:cs typeface="Arial"/>
                        </a:rPr>
                        <a:t>层</a:t>
                      </a:r>
                      <a:r>
                        <a:rPr lang="en-US" sz="1400" kern="100">
                          <a:effectLst/>
                          <a:latin typeface="Arial"/>
                          <a:ea typeface="黑体"/>
                        </a:rPr>
                        <a:t>    </a:t>
                      </a:r>
                      <a:r>
                        <a:rPr lang="zh-CN" sz="1400" kern="100">
                          <a:effectLst/>
                          <a:latin typeface="Arial"/>
                          <a:ea typeface="黑体"/>
                          <a:cs typeface="Arial"/>
                        </a:rPr>
                        <a:t>次</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描</a:t>
                      </a:r>
                      <a:r>
                        <a:rPr lang="en-US" sz="1400" kern="100">
                          <a:effectLst/>
                          <a:latin typeface="Arial"/>
                          <a:ea typeface="黑体"/>
                        </a:rPr>
                        <a:t>    </a:t>
                      </a:r>
                      <a:r>
                        <a:rPr lang="zh-CN" sz="1400" kern="100">
                          <a:effectLst/>
                          <a:latin typeface="Arial"/>
                          <a:ea typeface="黑体"/>
                          <a:cs typeface="Arial"/>
                        </a:rPr>
                        <a:t>述</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36800">
                <a:tc>
                  <a:txBody>
                    <a:bodyPr/>
                    <a:lstStyle/>
                    <a:p>
                      <a:pPr indent="266700" algn="ctr">
                        <a:lnSpc>
                          <a:spcPts val="1400"/>
                        </a:lnSpc>
                        <a:spcAft>
                          <a:spcPts val="0"/>
                        </a:spcAft>
                      </a:pPr>
                      <a:r>
                        <a:rPr lang="zh-CN" sz="1400" kern="100" dirty="0">
                          <a:effectLst/>
                          <a:latin typeface="Times New Roman"/>
                          <a:ea typeface="宋体"/>
                        </a:rPr>
                        <a:t>驱动层</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114300" algn="just">
                        <a:lnSpc>
                          <a:spcPts val="1400"/>
                        </a:lnSpc>
                        <a:spcAft>
                          <a:spcPts val="0"/>
                        </a:spcAft>
                      </a:pPr>
                      <a:r>
                        <a:rPr lang="zh-CN" sz="1400" kern="100" dirty="0">
                          <a:effectLst/>
                          <a:latin typeface="Times New Roman"/>
                          <a:ea typeface="宋体"/>
                        </a:rPr>
                        <a:t>实现了特定数据库与</a:t>
                      </a:r>
                      <a:r>
                        <a:rPr lang="en-US" sz="1400" kern="100" dirty="0">
                          <a:effectLst/>
                          <a:latin typeface="Times New Roman"/>
                          <a:ea typeface="宋体"/>
                        </a:rPr>
                        <a:t>SQL</a:t>
                      </a:r>
                      <a:r>
                        <a:rPr lang="zh-CN" sz="1400" kern="100" dirty="0">
                          <a:effectLst/>
                          <a:latin typeface="Times New Roman"/>
                          <a:ea typeface="宋体"/>
                        </a:rPr>
                        <a:t>接口的底层桥接，包括的支持类有</a:t>
                      </a:r>
                      <a:r>
                        <a:rPr lang="en-US" sz="1400" kern="100" dirty="0" err="1">
                          <a:effectLst/>
                          <a:latin typeface="Times New Roman"/>
                          <a:ea typeface="宋体"/>
                        </a:rPr>
                        <a:t>QSqlDriver</a:t>
                      </a:r>
                      <a:r>
                        <a:rPr lang="zh-CN" sz="1400" kern="100" dirty="0">
                          <a:effectLst/>
                          <a:latin typeface="Times New Roman"/>
                          <a:ea typeface="宋体"/>
                        </a:rPr>
                        <a:t>、</a:t>
                      </a:r>
                      <a:r>
                        <a:rPr lang="en-US" sz="1400" kern="100" dirty="0" err="1">
                          <a:effectLst/>
                          <a:latin typeface="Times New Roman"/>
                          <a:ea typeface="宋体"/>
                        </a:rPr>
                        <a:t>QSqlDriverCreator</a:t>
                      </a:r>
                      <a:r>
                        <a:rPr lang="en-US" sz="1400" kern="100" dirty="0">
                          <a:effectLst/>
                          <a:latin typeface="Times New Roman"/>
                          <a:ea typeface="宋体"/>
                        </a:rPr>
                        <a:t> &lt;T&gt;</a:t>
                      </a:r>
                      <a:r>
                        <a:rPr lang="zh-CN" sz="1400" kern="100" dirty="0">
                          <a:effectLst/>
                          <a:latin typeface="Times New Roman"/>
                          <a:ea typeface="宋体"/>
                        </a:rPr>
                        <a:t>、</a:t>
                      </a:r>
                      <a:r>
                        <a:rPr lang="en-US" sz="1400" kern="100" dirty="0" err="1">
                          <a:effectLst/>
                          <a:latin typeface="Times New Roman"/>
                          <a:ea typeface="宋体"/>
                        </a:rPr>
                        <a:t>QSqlDriverCreatorBase</a:t>
                      </a:r>
                      <a:r>
                        <a:rPr lang="zh-CN" sz="1400" kern="100" dirty="0">
                          <a:effectLst/>
                          <a:latin typeface="Times New Roman"/>
                          <a:ea typeface="宋体"/>
                        </a:rPr>
                        <a:t>、</a:t>
                      </a:r>
                      <a:r>
                        <a:rPr lang="en-US" sz="1400" kern="100" dirty="0" err="1">
                          <a:effectLst/>
                          <a:latin typeface="Times New Roman"/>
                          <a:ea typeface="宋体"/>
                        </a:rPr>
                        <a:t>QSqlDriverPlugin</a:t>
                      </a:r>
                      <a:r>
                        <a:rPr lang="zh-CN" sz="1400" kern="100" dirty="0">
                          <a:effectLst/>
                          <a:latin typeface="Times New Roman"/>
                          <a:ea typeface="宋体"/>
                        </a:rPr>
                        <a:t>和</a:t>
                      </a:r>
                      <a:r>
                        <a:rPr lang="en-US" sz="1400" kern="100" dirty="0" err="1">
                          <a:effectLst/>
                          <a:latin typeface="Times New Roman"/>
                          <a:ea typeface="宋体"/>
                        </a:rPr>
                        <a:t>QSqlResult</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36800">
                <a:tc>
                  <a:txBody>
                    <a:bodyPr/>
                    <a:lstStyle/>
                    <a:p>
                      <a:pPr indent="266700" algn="ctr">
                        <a:lnSpc>
                          <a:spcPts val="1400"/>
                        </a:lnSpc>
                        <a:spcAft>
                          <a:spcPts val="0"/>
                        </a:spcAft>
                      </a:pPr>
                      <a:r>
                        <a:rPr lang="en-US" sz="1400" kern="100">
                          <a:effectLst/>
                          <a:latin typeface="Times New Roman"/>
                          <a:ea typeface="宋体"/>
                        </a:rPr>
                        <a:t>SQL</a:t>
                      </a:r>
                      <a:r>
                        <a:rPr lang="zh-CN" sz="1400" kern="100">
                          <a:effectLst/>
                          <a:latin typeface="Times New Roman"/>
                          <a:ea typeface="宋体"/>
                        </a:rPr>
                        <a:t>接口层</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114300" algn="just">
                        <a:lnSpc>
                          <a:spcPts val="1400"/>
                        </a:lnSpc>
                        <a:spcAft>
                          <a:spcPts val="0"/>
                        </a:spcAft>
                      </a:pPr>
                      <a:r>
                        <a:rPr lang="en-US" sz="1400" kern="100" dirty="0" err="1">
                          <a:effectLst/>
                          <a:latin typeface="Times New Roman"/>
                          <a:ea typeface="宋体"/>
                        </a:rPr>
                        <a:t>QSqlDatabase</a:t>
                      </a:r>
                      <a:r>
                        <a:rPr lang="zh-CN" sz="1400" kern="100" dirty="0">
                          <a:effectLst/>
                          <a:latin typeface="Times New Roman"/>
                          <a:ea typeface="宋体"/>
                        </a:rPr>
                        <a:t>类提供了数据库访问、数据库连接操作，</a:t>
                      </a:r>
                      <a:r>
                        <a:rPr lang="en-US" sz="1400" kern="100" dirty="0" err="1">
                          <a:effectLst/>
                          <a:latin typeface="Times New Roman"/>
                          <a:ea typeface="宋体"/>
                        </a:rPr>
                        <a:t>QSqlQuery</a:t>
                      </a:r>
                      <a:r>
                        <a:rPr lang="zh-CN" sz="1400" kern="100" dirty="0">
                          <a:effectLst/>
                          <a:latin typeface="Times New Roman"/>
                          <a:ea typeface="宋体"/>
                        </a:rPr>
                        <a:t>类提供了与数据库的交互操作，其他支持类有</a:t>
                      </a:r>
                      <a:r>
                        <a:rPr lang="en-US" sz="1400" kern="100" dirty="0" err="1">
                          <a:effectLst/>
                          <a:latin typeface="Times New Roman"/>
                          <a:ea typeface="宋体"/>
                        </a:rPr>
                        <a:t>QSqlError</a:t>
                      </a:r>
                      <a:r>
                        <a:rPr lang="zh-CN" sz="1400" kern="100" dirty="0">
                          <a:effectLst/>
                          <a:latin typeface="Times New Roman"/>
                          <a:ea typeface="宋体"/>
                        </a:rPr>
                        <a:t>、</a:t>
                      </a:r>
                      <a:r>
                        <a:rPr lang="en-US" sz="1400" kern="100" dirty="0" err="1">
                          <a:effectLst/>
                          <a:latin typeface="Times New Roman"/>
                          <a:ea typeface="宋体"/>
                        </a:rPr>
                        <a:t>QSqlField</a:t>
                      </a:r>
                      <a:r>
                        <a:rPr lang="zh-CN" sz="1400" kern="100" dirty="0">
                          <a:effectLst/>
                          <a:latin typeface="Times New Roman"/>
                          <a:ea typeface="宋体"/>
                        </a:rPr>
                        <a:t>、</a:t>
                      </a:r>
                      <a:r>
                        <a:rPr lang="en-US" sz="1400" kern="100" dirty="0" err="1">
                          <a:effectLst/>
                          <a:latin typeface="Times New Roman"/>
                          <a:ea typeface="宋体"/>
                        </a:rPr>
                        <a:t>QSqlTableModel</a:t>
                      </a:r>
                      <a:r>
                        <a:rPr lang="zh-CN" sz="1400" kern="100" dirty="0">
                          <a:effectLst/>
                          <a:latin typeface="Times New Roman"/>
                          <a:ea typeface="宋体"/>
                        </a:rPr>
                        <a:t>和</a:t>
                      </a:r>
                      <a:r>
                        <a:rPr lang="en-US" sz="1400" kern="100" dirty="0" err="1">
                          <a:effectLst/>
                          <a:latin typeface="Times New Roman"/>
                          <a:ea typeface="宋体"/>
                        </a:rPr>
                        <a:t>QSqlRecord</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36800">
                <a:tc>
                  <a:txBody>
                    <a:bodyPr/>
                    <a:lstStyle/>
                    <a:p>
                      <a:pPr indent="266700" algn="ctr">
                        <a:lnSpc>
                          <a:spcPts val="1400"/>
                        </a:lnSpc>
                        <a:spcAft>
                          <a:spcPts val="0"/>
                        </a:spcAft>
                      </a:pPr>
                      <a:r>
                        <a:rPr lang="zh-CN" sz="1400" kern="100">
                          <a:effectLst/>
                          <a:latin typeface="Times New Roman"/>
                          <a:ea typeface="宋体"/>
                        </a:rPr>
                        <a:t>用户接口层</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109220" algn="just">
                        <a:lnSpc>
                          <a:spcPts val="1400"/>
                        </a:lnSpc>
                        <a:spcAft>
                          <a:spcPts val="0"/>
                        </a:spcAft>
                      </a:pPr>
                      <a:r>
                        <a:rPr lang="zh-CN" sz="1400" kern="100" spc="-20" dirty="0">
                          <a:effectLst/>
                          <a:latin typeface="Times New Roman"/>
                          <a:ea typeface="宋体"/>
                        </a:rPr>
                        <a:t>提供从数据库数据到用于数据表示的窗体的映射，包括的支持类有</a:t>
                      </a:r>
                      <a:r>
                        <a:rPr lang="en-US" sz="1400" kern="100" spc="-20" dirty="0" err="1">
                          <a:effectLst/>
                          <a:latin typeface="Times New Roman"/>
                          <a:ea typeface="宋体"/>
                        </a:rPr>
                        <a:t>QSqlQueryModel</a:t>
                      </a:r>
                      <a:r>
                        <a:rPr lang="zh-CN" sz="1400" kern="100" spc="-20" dirty="0">
                          <a:effectLst/>
                          <a:latin typeface="Times New Roman"/>
                          <a:ea typeface="宋体"/>
                        </a:rPr>
                        <a:t>、</a:t>
                      </a:r>
                      <a:r>
                        <a:rPr lang="en-US" sz="1400" kern="100" spc="-15" dirty="0" err="1">
                          <a:effectLst/>
                          <a:latin typeface="Times New Roman"/>
                          <a:ea typeface="宋体"/>
                        </a:rPr>
                        <a:t>QSqlTableModel</a:t>
                      </a:r>
                      <a:r>
                        <a:rPr lang="zh-CN" sz="1400" kern="100" spc="-15" dirty="0">
                          <a:effectLst/>
                          <a:latin typeface="Times New Roman"/>
                          <a:ea typeface="宋体"/>
                        </a:rPr>
                        <a:t>和</a:t>
                      </a:r>
                      <a:r>
                        <a:rPr lang="en-US" sz="1400" kern="100" spc="-15" dirty="0" err="1">
                          <a:effectLst/>
                          <a:latin typeface="Times New Roman"/>
                          <a:ea typeface="宋体"/>
                        </a:rPr>
                        <a:t>QSqlRelationalTableModel</a:t>
                      </a:r>
                      <a:r>
                        <a:rPr lang="zh-CN" sz="1400" kern="100" spc="-15" dirty="0">
                          <a:effectLst/>
                          <a:latin typeface="Times New Roman"/>
                          <a:ea typeface="宋体"/>
                        </a:rPr>
                        <a:t>，这些类均依据</a:t>
                      </a:r>
                      <a:r>
                        <a:rPr lang="en-US" sz="1400" kern="100" spc="-15" dirty="0" err="1">
                          <a:effectLst/>
                          <a:latin typeface="Times New Roman"/>
                          <a:ea typeface="宋体"/>
                        </a:rPr>
                        <a:t>Qt</a:t>
                      </a:r>
                      <a:r>
                        <a:rPr lang="zh-CN" sz="1400" kern="100" spc="-15" dirty="0">
                          <a:effectLst/>
                          <a:latin typeface="Times New Roman"/>
                          <a:ea typeface="宋体"/>
                        </a:rPr>
                        <a:t>的模型</a:t>
                      </a:r>
                      <a:r>
                        <a:rPr lang="en-US" sz="1400" kern="100" spc="-15" dirty="0">
                          <a:effectLst/>
                          <a:latin typeface="Times New Roman"/>
                          <a:ea typeface="宋体"/>
                        </a:rPr>
                        <a:t>/</a:t>
                      </a:r>
                      <a:r>
                        <a:rPr lang="zh-CN" sz="1400" kern="100" spc="-15" dirty="0">
                          <a:effectLst/>
                          <a:latin typeface="Times New Roman"/>
                          <a:ea typeface="宋体"/>
                        </a:rPr>
                        <a:t>视图结构设计</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20214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500614" y="1755680"/>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5013945" y="1495205"/>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643114" y="1851640"/>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6150" y="925981"/>
            <a:ext cx="939645" cy="1112796"/>
          </a:xfrm>
          <a:prstGeom prst="rect">
            <a:avLst/>
          </a:prstGeom>
        </p:spPr>
      </p:pic>
      <p:sp>
        <p:nvSpPr>
          <p:cNvPr id="25" name="TextBox 5"/>
          <p:cNvSpPr txBox="1"/>
          <p:nvPr/>
        </p:nvSpPr>
        <p:spPr>
          <a:xfrm>
            <a:off x="4592339" y="3783877"/>
            <a:ext cx="3457902" cy="518595"/>
          </a:xfrm>
          <a:prstGeom prst="rect">
            <a:avLst/>
          </a:prstGeom>
          <a:noFill/>
        </p:spPr>
        <p:txBody>
          <a:bodyPr wrap="square" lIns="86863" tIns="43430" rIns="86863" bIns="43430" rtlCol="0">
            <a:spAutoFit/>
          </a:bodyPr>
          <a:lstStyle/>
          <a:p>
            <a:r>
              <a:rPr lang="en-US" altLang="zh-CN" sz="2800" b="1" dirty="0" err="1"/>
              <a:t>Qt</a:t>
            </a:r>
            <a:r>
              <a:rPr lang="zh-CN" altLang="zh-CN" sz="2800" b="1" dirty="0"/>
              <a:t>操作</a:t>
            </a:r>
            <a:r>
              <a:rPr lang="en-US" altLang="zh-CN" sz="2800" b="1" dirty="0"/>
              <a:t>SQLite</a:t>
            </a:r>
            <a:r>
              <a:rPr lang="zh-CN" altLang="zh-CN" sz="2800" b="1" dirty="0"/>
              <a:t>数据库</a:t>
            </a:r>
          </a:p>
        </p:txBody>
      </p:sp>
    </p:spTree>
    <p:extLst>
      <p:ext uri="{BB962C8B-B14F-4D97-AF65-F5344CB8AC3E}">
        <p14:creationId xmlns:p14="http://schemas.microsoft.com/office/powerpoint/2010/main" val="2782803419"/>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872325" cy="461665"/>
          </a:xfrm>
          <a:prstGeom prst="rect">
            <a:avLst/>
          </a:prstGeom>
        </p:spPr>
        <p:txBody>
          <a:bodyPr wrap="none">
            <a:spAutoFit/>
          </a:bodyPr>
          <a:lstStyle/>
          <a:p>
            <a:r>
              <a:rPr lang="en-US" altLang="zh-CN" sz="2400" b="1" dirty="0" err="1"/>
              <a:t>Qt</a:t>
            </a:r>
            <a:r>
              <a:rPr lang="zh-CN" altLang="zh-CN" sz="2400" b="1" dirty="0"/>
              <a:t>操作</a:t>
            </a:r>
            <a:r>
              <a:rPr lang="en-US" altLang="zh-CN" sz="2400" b="1" dirty="0"/>
              <a:t>SQLite</a:t>
            </a:r>
            <a:r>
              <a:rPr lang="zh-CN" altLang="zh-CN" sz="2400" b="1" dirty="0"/>
              <a:t>数据库</a:t>
            </a:r>
          </a:p>
        </p:txBody>
      </p:sp>
      <p:sp>
        <p:nvSpPr>
          <p:cNvPr id="3" name="TextBox 2"/>
          <p:cNvSpPr txBox="1"/>
          <p:nvPr/>
        </p:nvSpPr>
        <p:spPr>
          <a:xfrm>
            <a:off x="724395" y="985652"/>
            <a:ext cx="10272156" cy="5541389"/>
          </a:xfrm>
          <a:prstGeom prst="rect">
            <a:avLst/>
          </a:prstGeom>
          <a:noFill/>
        </p:spPr>
        <p:txBody>
          <a:bodyPr wrap="square" rtlCol="0">
            <a:spAutoFit/>
          </a:bodyPr>
          <a:lstStyle/>
          <a:p>
            <a:pPr indent="450850">
              <a:lnSpc>
                <a:spcPct val="150000"/>
              </a:lnSpc>
            </a:pPr>
            <a:r>
              <a:rPr lang="en-US" altLang="zh-CN" dirty="0" err="1"/>
              <a:t>Qt</a:t>
            </a:r>
            <a:r>
              <a:rPr lang="zh-CN" altLang="zh-CN" dirty="0"/>
              <a:t>提供了一种进程内数据库</a:t>
            </a:r>
            <a:r>
              <a:rPr lang="en-US" altLang="zh-CN" dirty="0"/>
              <a:t>SQLite</a:t>
            </a:r>
            <a:r>
              <a:rPr lang="zh-CN" altLang="zh-CN" dirty="0"/>
              <a:t>。它小巧灵活，无须额外安装配置且支持大部分</a:t>
            </a:r>
            <a:r>
              <a:rPr lang="en-US" altLang="zh-CN" dirty="0"/>
              <a:t>ANSI SQL92</a:t>
            </a:r>
            <a:r>
              <a:rPr lang="zh-CN" altLang="zh-CN" dirty="0"/>
              <a:t>标准，是一个轻量级的数据库，概括起来具有以下优点。</a:t>
            </a:r>
          </a:p>
          <a:p>
            <a:pPr indent="450850">
              <a:lnSpc>
                <a:spcPct val="150000"/>
              </a:lnSpc>
            </a:pPr>
            <a:r>
              <a:rPr lang="zh-CN" altLang="zh-CN" dirty="0"/>
              <a:t>（</a:t>
            </a:r>
            <a:r>
              <a:rPr lang="en-US" altLang="zh-CN" dirty="0"/>
              <a:t>1</a:t>
            </a:r>
            <a:r>
              <a:rPr lang="zh-CN" altLang="zh-CN" dirty="0"/>
              <a:t>）</a:t>
            </a:r>
            <a:r>
              <a:rPr lang="en-US" altLang="zh-CN" dirty="0"/>
              <a:t>SQLite</a:t>
            </a:r>
            <a:r>
              <a:rPr lang="zh-CN" altLang="zh-CN" dirty="0"/>
              <a:t>的设计目的是实现嵌入式</a:t>
            </a:r>
            <a:r>
              <a:rPr lang="en-US" altLang="zh-CN" dirty="0"/>
              <a:t>SQL</a:t>
            </a:r>
            <a:r>
              <a:rPr lang="zh-CN" altLang="zh-CN" dirty="0"/>
              <a:t>数据库引擎，它基于纯</a:t>
            </a:r>
            <a:r>
              <a:rPr lang="en-US" altLang="zh-CN" dirty="0"/>
              <a:t>C</a:t>
            </a:r>
            <a:r>
              <a:rPr lang="zh-CN" altLang="zh-CN" dirty="0"/>
              <a:t>语言代码，已经应用在非常广泛的领域内。</a:t>
            </a:r>
          </a:p>
          <a:p>
            <a:pPr indent="450850">
              <a:lnSpc>
                <a:spcPct val="150000"/>
              </a:lnSpc>
            </a:pPr>
            <a:r>
              <a:rPr lang="zh-CN" altLang="zh-CN" dirty="0"/>
              <a:t>（</a:t>
            </a:r>
            <a:r>
              <a:rPr lang="en-US" altLang="zh-CN" dirty="0"/>
              <a:t>2</a:t>
            </a:r>
            <a:r>
              <a:rPr lang="zh-CN" altLang="zh-CN" dirty="0"/>
              <a:t>）</a:t>
            </a:r>
            <a:r>
              <a:rPr lang="en-US" altLang="zh-CN" dirty="0"/>
              <a:t>SQLite</a:t>
            </a:r>
            <a:r>
              <a:rPr lang="zh-CN" altLang="zh-CN" dirty="0"/>
              <a:t>在需要持久存储时可以直接读写硬盘上的数据文件，在无须持久存储时也可以将整个数据库置于内存中，两者均不需要额外的服务器端进程，即</a:t>
            </a:r>
            <a:r>
              <a:rPr lang="en-US" altLang="zh-CN" dirty="0"/>
              <a:t>SQLite</a:t>
            </a:r>
            <a:r>
              <a:rPr lang="zh-CN" altLang="zh-CN" dirty="0"/>
              <a:t>是无须独立运行的数据库引擎。</a:t>
            </a:r>
          </a:p>
          <a:p>
            <a:pPr indent="450850">
              <a:lnSpc>
                <a:spcPct val="150000"/>
              </a:lnSpc>
            </a:pPr>
            <a:r>
              <a:rPr lang="zh-CN" altLang="zh-CN" dirty="0"/>
              <a:t>（</a:t>
            </a:r>
            <a:r>
              <a:rPr lang="en-US" altLang="zh-CN" dirty="0"/>
              <a:t>3</a:t>
            </a:r>
            <a:r>
              <a:rPr lang="zh-CN" altLang="zh-CN" dirty="0"/>
              <a:t>）开放源代码，整套代码少于</a:t>
            </a:r>
            <a:r>
              <a:rPr lang="en-US" altLang="zh-CN" dirty="0"/>
              <a:t>3</a:t>
            </a:r>
            <a:r>
              <a:rPr lang="zh-CN" altLang="zh-CN" dirty="0"/>
              <a:t>万行，有良好的注释和</a:t>
            </a:r>
            <a:r>
              <a:rPr lang="en-US" altLang="zh-CN" dirty="0"/>
              <a:t>90%</a:t>
            </a:r>
            <a:r>
              <a:rPr lang="zh-CN" altLang="zh-CN" dirty="0"/>
              <a:t>以上的测试覆盖率。</a:t>
            </a:r>
          </a:p>
          <a:p>
            <a:pPr indent="450850">
              <a:lnSpc>
                <a:spcPct val="150000"/>
              </a:lnSpc>
            </a:pPr>
            <a:r>
              <a:rPr lang="zh-CN" altLang="zh-CN" dirty="0"/>
              <a:t>（</a:t>
            </a:r>
            <a:r>
              <a:rPr lang="en-US" altLang="zh-CN" dirty="0"/>
              <a:t>4</a:t>
            </a:r>
            <a:r>
              <a:rPr lang="zh-CN" altLang="zh-CN" dirty="0"/>
              <a:t>）少于</a:t>
            </a:r>
            <a:r>
              <a:rPr lang="en-US" altLang="zh-CN" dirty="0"/>
              <a:t>250KB</a:t>
            </a:r>
            <a:r>
              <a:rPr lang="zh-CN" altLang="zh-CN" dirty="0"/>
              <a:t>的内存占用容量（</a:t>
            </a:r>
            <a:r>
              <a:rPr lang="en-US" altLang="zh-CN" dirty="0" err="1"/>
              <a:t>gcc</a:t>
            </a:r>
            <a:r>
              <a:rPr lang="zh-CN" altLang="zh-CN" dirty="0"/>
              <a:t>编译情况下）。</a:t>
            </a:r>
          </a:p>
          <a:p>
            <a:pPr indent="450850">
              <a:lnSpc>
                <a:spcPct val="150000"/>
              </a:lnSpc>
            </a:pPr>
            <a:r>
              <a:rPr lang="zh-CN" altLang="zh-CN" dirty="0"/>
              <a:t>（</a:t>
            </a:r>
            <a:r>
              <a:rPr lang="en-US" altLang="zh-CN" dirty="0"/>
              <a:t>5</a:t>
            </a:r>
            <a:r>
              <a:rPr lang="zh-CN" altLang="zh-CN" dirty="0"/>
              <a:t>）支持视图、触发器和事务，支持嵌套</a:t>
            </a:r>
            <a:r>
              <a:rPr lang="en-US" altLang="zh-CN" dirty="0"/>
              <a:t>SQL</a:t>
            </a:r>
            <a:r>
              <a:rPr lang="zh-CN" altLang="zh-CN" dirty="0"/>
              <a:t>功能。</a:t>
            </a:r>
          </a:p>
          <a:p>
            <a:pPr indent="450850">
              <a:lnSpc>
                <a:spcPct val="150000"/>
              </a:lnSpc>
            </a:pPr>
            <a:r>
              <a:rPr lang="zh-CN" altLang="zh-CN" dirty="0"/>
              <a:t>（</a:t>
            </a:r>
            <a:r>
              <a:rPr lang="en-US" altLang="zh-CN" dirty="0"/>
              <a:t>6</a:t>
            </a:r>
            <a:r>
              <a:rPr lang="zh-CN" altLang="zh-CN" dirty="0"/>
              <a:t>）提供虚拟机用于处理</a:t>
            </a:r>
            <a:r>
              <a:rPr lang="en-US" altLang="zh-CN" dirty="0"/>
              <a:t>SQL</a:t>
            </a:r>
            <a:r>
              <a:rPr lang="zh-CN" altLang="zh-CN" dirty="0"/>
              <a:t>语句。</a:t>
            </a:r>
          </a:p>
          <a:p>
            <a:pPr indent="450850">
              <a:lnSpc>
                <a:spcPct val="150000"/>
              </a:lnSpc>
            </a:pPr>
            <a:r>
              <a:rPr lang="zh-CN" altLang="zh-CN" dirty="0"/>
              <a:t>（</a:t>
            </a:r>
            <a:r>
              <a:rPr lang="en-US" altLang="zh-CN" dirty="0"/>
              <a:t>7</a:t>
            </a:r>
            <a:r>
              <a:rPr lang="zh-CN" altLang="zh-CN" dirty="0"/>
              <a:t>）不需要配置，不需要安装，也不需要管理员。</a:t>
            </a:r>
          </a:p>
          <a:p>
            <a:pPr indent="450850">
              <a:lnSpc>
                <a:spcPct val="150000"/>
              </a:lnSpc>
            </a:pPr>
            <a:r>
              <a:rPr lang="zh-CN" altLang="zh-CN" dirty="0"/>
              <a:t>（</a:t>
            </a:r>
            <a:r>
              <a:rPr lang="en-US" altLang="zh-CN" dirty="0"/>
              <a:t>8</a:t>
            </a:r>
            <a:r>
              <a:rPr lang="zh-CN" altLang="zh-CN" dirty="0"/>
              <a:t>）支持大部分</a:t>
            </a:r>
            <a:r>
              <a:rPr lang="en-US" altLang="zh-CN" dirty="0"/>
              <a:t>ANSI SQL92</a:t>
            </a:r>
            <a:r>
              <a:rPr lang="zh-CN" altLang="zh-CN" dirty="0"/>
              <a:t>标准。</a:t>
            </a:r>
          </a:p>
          <a:p>
            <a:pPr indent="450850">
              <a:lnSpc>
                <a:spcPct val="150000"/>
              </a:lnSpc>
            </a:pPr>
            <a:r>
              <a:rPr lang="zh-CN" altLang="zh-CN" dirty="0"/>
              <a:t>（</a:t>
            </a:r>
            <a:r>
              <a:rPr lang="en-US" altLang="zh-CN" dirty="0"/>
              <a:t>9</a:t>
            </a:r>
            <a:r>
              <a:rPr lang="zh-CN" altLang="zh-CN" dirty="0"/>
              <a:t>）大部分应用的速度比目前常见的客户端</a:t>
            </a:r>
            <a:r>
              <a:rPr lang="en-US" altLang="zh-CN" dirty="0"/>
              <a:t>/</a:t>
            </a:r>
            <a:r>
              <a:rPr lang="zh-CN" altLang="zh-CN" dirty="0"/>
              <a:t>服务器结构的数据库快。</a:t>
            </a:r>
          </a:p>
          <a:p>
            <a:pPr indent="450850">
              <a:lnSpc>
                <a:spcPct val="150000"/>
              </a:lnSpc>
            </a:pPr>
            <a:r>
              <a:rPr lang="zh-CN" altLang="zh-CN" dirty="0"/>
              <a:t>（</a:t>
            </a:r>
            <a:r>
              <a:rPr lang="en-US" altLang="zh-CN" dirty="0"/>
              <a:t>10</a:t>
            </a:r>
            <a:r>
              <a:rPr lang="zh-CN" altLang="zh-CN" dirty="0"/>
              <a:t>）编程接口简单易用</a:t>
            </a:r>
            <a:r>
              <a:rPr lang="zh-CN" altLang="zh-CN" dirty="0" smtClean="0"/>
              <a:t>。</a:t>
            </a:r>
            <a:endParaRPr lang="zh-CN" altLang="zh-CN" dirty="0"/>
          </a:p>
        </p:txBody>
      </p:sp>
    </p:spTree>
    <p:extLst>
      <p:ext uri="{BB962C8B-B14F-4D97-AF65-F5344CB8AC3E}">
        <p14:creationId xmlns:p14="http://schemas.microsoft.com/office/powerpoint/2010/main" val="474352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41912" y="2101932"/>
            <a:ext cx="8906493" cy="356260"/>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36845" y="328908"/>
            <a:ext cx="2872325" cy="461665"/>
          </a:xfrm>
          <a:prstGeom prst="rect">
            <a:avLst/>
          </a:prstGeom>
        </p:spPr>
        <p:txBody>
          <a:bodyPr wrap="none">
            <a:spAutoFit/>
          </a:bodyPr>
          <a:lstStyle/>
          <a:p>
            <a:r>
              <a:rPr lang="en-US" altLang="zh-CN" sz="2400" b="1" dirty="0" err="1"/>
              <a:t>Qt</a:t>
            </a:r>
            <a:r>
              <a:rPr lang="zh-CN" altLang="zh-CN" sz="2400" b="1" dirty="0"/>
              <a:t>操作</a:t>
            </a:r>
            <a:r>
              <a:rPr lang="en-US" altLang="zh-CN" sz="2400" b="1" dirty="0"/>
              <a:t>SQLite</a:t>
            </a:r>
            <a:r>
              <a:rPr lang="zh-CN" altLang="zh-CN" sz="2400" b="1" dirty="0"/>
              <a:t>数据库</a:t>
            </a:r>
          </a:p>
        </p:txBody>
      </p:sp>
      <p:sp>
        <p:nvSpPr>
          <p:cNvPr id="3" name="TextBox 2"/>
          <p:cNvSpPr txBox="1"/>
          <p:nvPr/>
        </p:nvSpPr>
        <p:spPr>
          <a:xfrm>
            <a:off x="760021" y="973777"/>
            <a:ext cx="10402784" cy="1815882"/>
          </a:xfrm>
          <a:prstGeom prst="rect">
            <a:avLst/>
          </a:prstGeom>
          <a:noFill/>
        </p:spPr>
        <p:txBody>
          <a:bodyPr wrap="square" rtlCol="0">
            <a:spAutoFit/>
          </a:bodyPr>
          <a:lstStyle/>
          <a:p>
            <a:pPr indent="450850"/>
            <a:r>
              <a:rPr lang="zh-CN" altLang="zh-CN" b="1" u="sng" dirty="0"/>
              <a:t>【例】</a:t>
            </a:r>
            <a:r>
              <a:rPr lang="zh-CN" altLang="zh-CN" u="sng" dirty="0"/>
              <a:t>（难度中等）</a:t>
            </a:r>
            <a:r>
              <a:rPr lang="zh-CN" altLang="zh-CN" dirty="0"/>
              <a:t>（</a:t>
            </a:r>
            <a:r>
              <a:rPr lang="en-US" altLang="zh-CN" dirty="0"/>
              <a:t>CH1301</a:t>
            </a:r>
            <a:r>
              <a:rPr lang="zh-CN" altLang="zh-CN" dirty="0"/>
              <a:t>）基于控制台的程序，使用</a:t>
            </a:r>
            <a:r>
              <a:rPr lang="en-US" altLang="zh-CN" dirty="0"/>
              <a:t>SQLite</a:t>
            </a:r>
            <a:r>
              <a:rPr lang="zh-CN" altLang="zh-CN" dirty="0"/>
              <a:t>数据库完成大批量数据的增加、删除、更新和查询操作并输出。</a:t>
            </a:r>
          </a:p>
          <a:p>
            <a:pPr indent="450850"/>
            <a:r>
              <a:rPr lang="zh-CN" altLang="zh-CN" dirty="0"/>
              <a:t>操作步骤如下。</a:t>
            </a:r>
          </a:p>
          <a:p>
            <a:pPr indent="450850"/>
            <a:r>
              <a:rPr lang="zh-CN" altLang="zh-CN" dirty="0"/>
              <a:t>（</a:t>
            </a:r>
            <a:r>
              <a:rPr lang="en-US" altLang="zh-CN" dirty="0"/>
              <a:t>1</a:t>
            </a:r>
            <a:r>
              <a:rPr lang="zh-CN" altLang="zh-CN" dirty="0"/>
              <a:t>）在“</a:t>
            </a:r>
            <a:r>
              <a:rPr lang="en-US" altLang="zh-CN" dirty="0"/>
              <a:t>QSQLiteEx.pro</a:t>
            </a:r>
            <a:r>
              <a:rPr lang="zh-CN" altLang="zh-CN" dirty="0"/>
              <a:t>”文件中添加如下代码：</a:t>
            </a:r>
          </a:p>
          <a:p>
            <a:pPr indent="450850">
              <a:spcBef>
                <a:spcPts val="600"/>
              </a:spcBef>
              <a:spcAft>
                <a:spcPts val="600"/>
              </a:spcAft>
            </a:pPr>
            <a:r>
              <a:rPr lang="en-US" altLang="zh-CN" dirty="0" smtClean="0"/>
              <a:t>     QT </a:t>
            </a:r>
            <a:r>
              <a:rPr lang="en-US" altLang="zh-CN" dirty="0"/>
              <a:t>+= </a:t>
            </a:r>
            <a:r>
              <a:rPr lang="en-US" altLang="zh-CN" dirty="0" err="1"/>
              <a:t>sql</a:t>
            </a:r>
            <a:endParaRPr lang="zh-CN" altLang="zh-CN" dirty="0"/>
          </a:p>
          <a:p>
            <a:pPr indent="450850"/>
            <a:r>
              <a:rPr lang="zh-CN" altLang="zh-CN" dirty="0"/>
              <a:t>（</a:t>
            </a:r>
            <a:r>
              <a:rPr lang="en-US" altLang="zh-CN" dirty="0"/>
              <a:t>2</a:t>
            </a:r>
            <a:r>
              <a:rPr lang="zh-CN" altLang="zh-CN" dirty="0"/>
              <a:t>）源文件“</a:t>
            </a:r>
            <a:r>
              <a:rPr lang="en-US" altLang="zh-CN" dirty="0"/>
              <a:t>main.cpp</a:t>
            </a:r>
            <a:r>
              <a:rPr lang="zh-CN" altLang="zh-CN" dirty="0"/>
              <a:t>”</a:t>
            </a:r>
            <a:r>
              <a:rPr lang="zh-CN" altLang="zh-CN" dirty="0">
                <a:hlinkClick r:id="rId2" action="ppaction://hlinkfile"/>
              </a:rPr>
              <a:t>的具体</a:t>
            </a:r>
            <a:r>
              <a:rPr lang="zh-CN" altLang="zh-CN" dirty="0" smtClean="0">
                <a:hlinkClick r:id="rId2" action="ppaction://hlinkfile"/>
              </a:rPr>
              <a:t>代码</a:t>
            </a:r>
            <a:r>
              <a:rPr lang="zh-CN" altLang="en-US" dirty="0" smtClean="0">
                <a:hlinkClick r:id="rId2" action="ppaction://hlinkfile"/>
              </a:rPr>
              <a:t>。</a:t>
            </a:r>
            <a:endParaRPr lang="zh-CN" altLang="zh-CN" dirty="0"/>
          </a:p>
        </p:txBody>
      </p:sp>
      <p:sp>
        <p:nvSpPr>
          <p:cNvPr id="5" name="TextBox 4"/>
          <p:cNvSpPr txBox="1"/>
          <p:nvPr/>
        </p:nvSpPr>
        <p:spPr>
          <a:xfrm>
            <a:off x="760022" y="2798312"/>
            <a:ext cx="10497786" cy="1754326"/>
          </a:xfrm>
          <a:prstGeom prst="rect">
            <a:avLst/>
          </a:prstGeom>
          <a:noFill/>
        </p:spPr>
        <p:txBody>
          <a:bodyPr wrap="square" rtlCol="0">
            <a:spAutoFit/>
          </a:bodyPr>
          <a:lstStyle/>
          <a:p>
            <a:pPr indent="450850"/>
            <a:r>
              <a:rPr lang="zh-CN" altLang="zh-CN" sz="1800" b="1" dirty="0"/>
              <a:t>其中，</a:t>
            </a:r>
            <a:endParaRPr lang="zh-CN" altLang="zh-CN" sz="1800" dirty="0"/>
          </a:p>
          <a:p>
            <a:pPr indent="450850"/>
            <a:r>
              <a:rPr lang="en-US" altLang="zh-CN" sz="1800" b="1" dirty="0"/>
              <a:t>(a) </a:t>
            </a:r>
            <a:r>
              <a:rPr lang="en-US" altLang="zh-CN" sz="1800" b="1" dirty="0" err="1"/>
              <a:t>QSqlDatabase</a:t>
            </a:r>
            <a:r>
              <a:rPr lang="en-US" altLang="zh-CN" sz="1800" b="1" dirty="0"/>
              <a:t> </a:t>
            </a:r>
            <a:r>
              <a:rPr lang="en-US" altLang="zh-CN" sz="1800" b="1" dirty="0" err="1"/>
              <a:t>db</a:t>
            </a:r>
            <a:r>
              <a:rPr lang="en-US" altLang="zh-CN" sz="1800" b="1" dirty="0"/>
              <a:t> =</a:t>
            </a:r>
            <a:r>
              <a:rPr lang="en-US" altLang="zh-CN" sz="1800" b="1" dirty="0" err="1"/>
              <a:t>QSqlDatabase</a:t>
            </a:r>
            <a:r>
              <a:rPr lang="en-US" altLang="zh-CN" sz="1800" b="1" dirty="0"/>
              <a:t>::</a:t>
            </a:r>
            <a:r>
              <a:rPr lang="en-US" altLang="zh-CN" sz="1800" b="1" dirty="0" err="1"/>
              <a:t>addDatabase</a:t>
            </a:r>
            <a:r>
              <a:rPr lang="en-US" altLang="zh-CN" sz="1800" b="1" dirty="0"/>
              <a:t>("QSQLITE")</a:t>
            </a:r>
            <a:r>
              <a:rPr lang="zh-CN" altLang="zh-CN" sz="1800" b="1" dirty="0"/>
              <a:t>：</a:t>
            </a:r>
            <a:r>
              <a:rPr lang="zh-CN" altLang="zh-CN" sz="1800" dirty="0"/>
              <a:t>以“</a:t>
            </a:r>
            <a:r>
              <a:rPr lang="en-US" altLang="zh-CN" sz="1800" dirty="0"/>
              <a:t>QSQLITE</a:t>
            </a:r>
            <a:r>
              <a:rPr lang="zh-CN" altLang="zh-CN" sz="1800" dirty="0"/>
              <a:t>”为数据库类型，在本进程地址空间内创建一个</a:t>
            </a:r>
            <a:r>
              <a:rPr lang="en-US" altLang="zh-CN" sz="1800" dirty="0"/>
              <a:t>SQLite</a:t>
            </a:r>
            <a:r>
              <a:rPr lang="zh-CN" altLang="zh-CN" sz="1800" dirty="0"/>
              <a:t>数据库。此处涉及的知识点有以下两点。</a:t>
            </a:r>
          </a:p>
          <a:p>
            <a:pPr indent="450850"/>
            <a:r>
              <a:rPr lang="zh-CN" altLang="zh-CN" sz="1800" dirty="0"/>
              <a:t>① 在进行数据库操作之前，必须首先建立与数据库的连接。数据库连接由任意字符串标识。在没有指定连接的情况下，</a:t>
            </a:r>
            <a:r>
              <a:rPr lang="en-US" altLang="zh-CN" sz="1800" dirty="0" err="1"/>
              <a:t>QSqlDatabase</a:t>
            </a:r>
            <a:r>
              <a:rPr lang="zh-CN" altLang="zh-CN" sz="1800" dirty="0"/>
              <a:t>可以提供默认连接供</a:t>
            </a:r>
            <a:r>
              <a:rPr lang="en-US" altLang="zh-CN" sz="1800" dirty="0" err="1"/>
              <a:t>Qt</a:t>
            </a:r>
            <a:r>
              <a:rPr lang="zh-CN" altLang="zh-CN" sz="1800" dirty="0"/>
              <a:t>其他的</a:t>
            </a:r>
            <a:r>
              <a:rPr lang="en-US" altLang="zh-CN" sz="1800" dirty="0"/>
              <a:t>SQL</a:t>
            </a:r>
            <a:r>
              <a:rPr lang="zh-CN" altLang="zh-CN" sz="1800" dirty="0"/>
              <a:t>类使用。建立一条数据库连接的代码如下</a:t>
            </a:r>
            <a:r>
              <a:rPr lang="zh-CN" altLang="zh-CN" sz="1800" dirty="0" smtClean="0"/>
              <a:t>：</a:t>
            </a:r>
            <a:endParaRPr lang="zh-CN" altLang="zh-CN" sz="1800" dirty="0"/>
          </a:p>
        </p:txBody>
      </p:sp>
      <p:sp>
        <p:nvSpPr>
          <p:cNvPr id="6" name="TextBox 5"/>
          <p:cNvSpPr txBox="1"/>
          <p:nvPr/>
        </p:nvSpPr>
        <p:spPr>
          <a:xfrm>
            <a:off x="1341912" y="4552638"/>
            <a:ext cx="8906493" cy="1838801"/>
          </a:xfrm>
          <a:prstGeom prst="roundRect">
            <a:avLst>
              <a:gd name="adj" fmla="val 10855"/>
            </a:avLst>
          </a:prstGeom>
          <a:solidFill>
            <a:srgbClr val="DDDDDD"/>
          </a:solidFill>
          <a:ln>
            <a:noFill/>
          </a:ln>
        </p:spPr>
        <p:txBody>
          <a:bodyPr wrap="square" rtlCol="0">
            <a:spAutoFit/>
          </a:bodyPr>
          <a:lstStyle/>
          <a:p>
            <a:r>
              <a:rPr lang="en-US" altLang="zh-CN" dirty="0" err="1"/>
              <a:t>QSqlDatabase</a:t>
            </a:r>
            <a:r>
              <a:rPr lang="en-US" altLang="zh-CN" dirty="0"/>
              <a:t> </a:t>
            </a:r>
            <a:r>
              <a:rPr lang="en-US" altLang="zh-CN" dirty="0" err="1"/>
              <a:t>db</a:t>
            </a:r>
            <a:r>
              <a:rPr lang="en-US" altLang="zh-CN" dirty="0"/>
              <a:t> =</a:t>
            </a:r>
            <a:r>
              <a:rPr lang="en-US" altLang="zh-CN" dirty="0" err="1"/>
              <a:t>QSqlDatabase</a:t>
            </a:r>
            <a:r>
              <a:rPr lang="en-US" altLang="zh-CN" dirty="0"/>
              <a:t>::</a:t>
            </a:r>
            <a:r>
              <a:rPr lang="en-US" altLang="zh-CN" dirty="0" err="1"/>
              <a:t>addDatabase</a:t>
            </a:r>
            <a:r>
              <a:rPr lang="en-US" altLang="zh-CN" dirty="0"/>
              <a:t>("QSQLITE");</a:t>
            </a:r>
            <a:endParaRPr lang="zh-CN" altLang="zh-CN" dirty="0"/>
          </a:p>
          <a:p>
            <a:r>
              <a:rPr lang="en-US" altLang="zh-CN" dirty="0" err="1"/>
              <a:t>db.setHostName</a:t>
            </a:r>
            <a:r>
              <a:rPr lang="en-US" altLang="zh-CN" dirty="0"/>
              <a:t>("easybook-3313b0");		//</a:t>
            </a:r>
            <a:r>
              <a:rPr lang="zh-CN" altLang="zh-CN" dirty="0"/>
              <a:t>设置数据库主机名</a:t>
            </a:r>
          </a:p>
          <a:p>
            <a:r>
              <a:rPr lang="en-US" altLang="zh-CN" dirty="0" err="1"/>
              <a:t>db.setDatabaseName</a:t>
            </a:r>
            <a:r>
              <a:rPr lang="en-US" altLang="zh-CN" dirty="0"/>
              <a:t>("</a:t>
            </a:r>
            <a:r>
              <a:rPr lang="en-US" altLang="zh-CN" dirty="0" err="1"/>
              <a:t>qtDB.db</a:t>
            </a:r>
            <a:r>
              <a:rPr lang="en-US" altLang="zh-CN" dirty="0"/>
              <a:t>");		</a:t>
            </a:r>
            <a:r>
              <a:rPr lang="en-US" altLang="zh-CN" dirty="0" smtClean="0"/>
              <a:t>//</a:t>
            </a:r>
            <a:r>
              <a:rPr lang="zh-CN" altLang="zh-CN" dirty="0"/>
              <a:t>设置数据库名</a:t>
            </a:r>
          </a:p>
          <a:p>
            <a:r>
              <a:rPr lang="en-US" altLang="zh-CN" dirty="0" err="1"/>
              <a:t>db.setUserName</a:t>
            </a:r>
            <a:r>
              <a:rPr lang="en-US" altLang="zh-CN" dirty="0"/>
              <a:t>("</a:t>
            </a:r>
            <a:r>
              <a:rPr lang="en-US" altLang="zh-CN" dirty="0" err="1"/>
              <a:t>zhouhejun</a:t>
            </a:r>
            <a:r>
              <a:rPr lang="en-US" altLang="zh-CN" dirty="0"/>
              <a:t>");		</a:t>
            </a:r>
            <a:r>
              <a:rPr lang="en-US" altLang="zh-CN" dirty="0" smtClean="0"/>
              <a:t>//</a:t>
            </a:r>
            <a:r>
              <a:rPr lang="zh-CN" altLang="zh-CN" dirty="0"/>
              <a:t>设置数据库用户名</a:t>
            </a:r>
          </a:p>
          <a:p>
            <a:r>
              <a:rPr lang="en-US" altLang="zh-CN" dirty="0" err="1"/>
              <a:t>db.setPassword</a:t>
            </a:r>
            <a:r>
              <a:rPr lang="en-US" altLang="zh-CN" dirty="0"/>
              <a:t>("123456");			</a:t>
            </a:r>
            <a:r>
              <a:rPr lang="en-US" altLang="zh-CN" dirty="0" smtClean="0"/>
              <a:t>//</a:t>
            </a:r>
            <a:r>
              <a:rPr lang="zh-CN" altLang="zh-CN" dirty="0"/>
              <a:t>设置数据库密码</a:t>
            </a:r>
          </a:p>
          <a:p>
            <a:r>
              <a:rPr lang="en-US" altLang="zh-CN" dirty="0" err="1"/>
              <a:t>db.open</a:t>
            </a:r>
            <a:r>
              <a:rPr lang="en-US" altLang="zh-CN" dirty="0"/>
              <a:t>();				</a:t>
            </a:r>
            <a:r>
              <a:rPr lang="en-US" altLang="zh-CN" dirty="0" smtClean="0"/>
              <a:t>//</a:t>
            </a:r>
            <a:r>
              <a:rPr lang="zh-CN" altLang="zh-CN" dirty="0"/>
              <a:t>打开</a:t>
            </a:r>
            <a:r>
              <a:rPr lang="zh-CN" altLang="zh-CN" dirty="0" smtClean="0"/>
              <a:t>连接</a:t>
            </a:r>
            <a:endParaRPr lang="zh-CN" altLang="zh-CN" dirty="0"/>
          </a:p>
        </p:txBody>
      </p:sp>
    </p:spTree>
    <p:extLst>
      <p:ext uri="{BB962C8B-B14F-4D97-AF65-F5344CB8AC3E}">
        <p14:creationId xmlns:p14="http://schemas.microsoft.com/office/powerpoint/2010/main" val="2433709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872325" cy="461665"/>
          </a:xfrm>
          <a:prstGeom prst="rect">
            <a:avLst/>
          </a:prstGeom>
        </p:spPr>
        <p:txBody>
          <a:bodyPr wrap="none">
            <a:spAutoFit/>
          </a:bodyPr>
          <a:lstStyle/>
          <a:p>
            <a:r>
              <a:rPr lang="en-US" altLang="zh-CN" sz="2400" b="1" dirty="0" err="1"/>
              <a:t>Qt</a:t>
            </a:r>
            <a:r>
              <a:rPr lang="zh-CN" altLang="zh-CN" sz="2400" b="1" dirty="0"/>
              <a:t>操作</a:t>
            </a:r>
            <a:r>
              <a:rPr lang="en-US" altLang="zh-CN" sz="2400" b="1" dirty="0"/>
              <a:t>SQLite</a:t>
            </a:r>
            <a:r>
              <a:rPr lang="zh-CN" altLang="zh-CN" sz="2400" b="1" dirty="0"/>
              <a:t>数据库</a:t>
            </a:r>
          </a:p>
        </p:txBody>
      </p:sp>
      <p:sp>
        <p:nvSpPr>
          <p:cNvPr id="3" name="矩形 2"/>
          <p:cNvSpPr/>
          <p:nvPr/>
        </p:nvSpPr>
        <p:spPr>
          <a:xfrm>
            <a:off x="1038957" y="981872"/>
            <a:ext cx="9197573" cy="369332"/>
          </a:xfrm>
          <a:prstGeom prst="rect">
            <a:avLst/>
          </a:prstGeom>
        </p:spPr>
        <p:txBody>
          <a:bodyPr wrap="square">
            <a:spAutoFit/>
          </a:bodyPr>
          <a:lstStyle/>
          <a:p>
            <a:r>
              <a:rPr lang="zh-CN" altLang="zh-CN" sz="1800" b="1" dirty="0"/>
              <a:t>其中，</a:t>
            </a:r>
            <a:r>
              <a:rPr lang="zh-CN" altLang="zh-CN" sz="1800" dirty="0"/>
              <a:t>静态函数</a:t>
            </a:r>
            <a:r>
              <a:rPr lang="en-US" altLang="zh-CN" sz="1800" dirty="0" err="1"/>
              <a:t>QSqlDatabase</a:t>
            </a:r>
            <a:r>
              <a:rPr lang="en-US" altLang="zh-CN" sz="1800" dirty="0"/>
              <a:t>::</a:t>
            </a:r>
            <a:r>
              <a:rPr lang="en-US" altLang="zh-CN" sz="1800" dirty="0" err="1"/>
              <a:t>addDatabase</a:t>
            </a:r>
            <a:r>
              <a:rPr lang="en-US" altLang="zh-CN" sz="1800" dirty="0"/>
              <a:t>()</a:t>
            </a:r>
            <a:r>
              <a:rPr lang="zh-CN" altLang="zh-CN" sz="1800" dirty="0"/>
              <a:t>返回一条新建立的数据库连接，其原型为：</a:t>
            </a:r>
          </a:p>
        </p:txBody>
      </p:sp>
      <p:sp>
        <p:nvSpPr>
          <p:cNvPr id="4" name="圆角矩形 3"/>
          <p:cNvSpPr/>
          <p:nvPr/>
        </p:nvSpPr>
        <p:spPr>
          <a:xfrm>
            <a:off x="1136845" y="1369917"/>
            <a:ext cx="9408443" cy="1549360"/>
          </a:xfrm>
          <a:prstGeom prst="roundRect">
            <a:avLst/>
          </a:prstGeom>
          <a:solidFill>
            <a:srgbClr val="DDDDDD"/>
          </a:solidFill>
        </p:spPr>
        <p:txBody>
          <a:bodyPr wrap="square">
            <a:spAutoFit/>
          </a:bodyPr>
          <a:lstStyle/>
          <a:p>
            <a:r>
              <a:rPr lang="en-US" altLang="zh-CN" dirty="0" err="1"/>
              <a:t>QSqlDatabase</a:t>
            </a:r>
            <a:r>
              <a:rPr lang="en-US" altLang="zh-CN" dirty="0"/>
              <a:t>::</a:t>
            </a:r>
            <a:r>
              <a:rPr lang="en-US" altLang="zh-CN" dirty="0" err="1"/>
              <a:t>addDatabase</a:t>
            </a:r>
            <a:endParaRPr lang="zh-CN" altLang="zh-CN" dirty="0"/>
          </a:p>
          <a:p>
            <a:r>
              <a:rPr lang="en-US" altLang="zh-CN" dirty="0"/>
              <a:t>(</a:t>
            </a:r>
            <a:endParaRPr lang="zh-CN" altLang="zh-CN" dirty="0"/>
          </a:p>
          <a:p>
            <a:r>
              <a:rPr lang="en-US" altLang="zh-CN" dirty="0"/>
              <a:t>     </a:t>
            </a:r>
            <a:r>
              <a:rPr lang="en-US" altLang="zh-CN" dirty="0" err="1"/>
              <a:t>const</a:t>
            </a:r>
            <a:r>
              <a:rPr lang="en-US" altLang="zh-CN" dirty="0"/>
              <a:t> </a:t>
            </a:r>
            <a:r>
              <a:rPr lang="en-US" altLang="zh-CN" dirty="0" err="1"/>
              <a:t>QString</a:t>
            </a:r>
            <a:r>
              <a:rPr lang="en-US" altLang="zh-CN" dirty="0"/>
              <a:t> &amp;type,</a:t>
            </a:r>
            <a:endParaRPr lang="zh-CN" altLang="zh-CN" dirty="0"/>
          </a:p>
          <a:p>
            <a:r>
              <a:rPr lang="en-US" altLang="zh-CN" dirty="0"/>
              <a:t>     </a:t>
            </a:r>
            <a:r>
              <a:rPr lang="en-US" altLang="zh-CN" dirty="0" err="1"/>
              <a:t>const</a:t>
            </a:r>
            <a:r>
              <a:rPr lang="en-US" altLang="zh-CN" dirty="0"/>
              <a:t> </a:t>
            </a:r>
            <a:r>
              <a:rPr lang="en-US" altLang="zh-CN" dirty="0" err="1"/>
              <a:t>QString</a:t>
            </a:r>
            <a:r>
              <a:rPr lang="en-US" altLang="zh-CN" dirty="0"/>
              <a:t> &amp;</a:t>
            </a:r>
            <a:r>
              <a:rPr lang="en-US" altLang="zh-CN" dirty="0" err="1"/>
              <a:t>connectionName</a:t>
            </a:r>
            <a:r>
              <a:rPr lang="en-US" altLang="zh-CN" dirty="0"/>
              <a:t>=QLatin1String(</a:t>
            </a:r>
            <a:r>
              <a:rPr lang="en-US" altLang="zh-CN" dirty="0" err="1"/>
              <a:t>defaultConnection</a:t>
            </a:r>
            <a:r>
              <a:rPr lang="en-US" altLang="zh-CN" dirty="0"/>
              <a:t>)</a:t>
            </a:r>
            <a:endParaRPr lang="zh-CN" altLang="zh-CN" dirty="0"/>
          </a:p>
          <a:p>
            <a:r>
              <a:rPr lang="en-US" altLang="zh-CN" dirty="0"/>
              <a:t>)</a:t>
            </a:r>
            <a:endParaRPr lang="zh-CN" altLang="zh-CN" dirty="0"/>
          </a:p>
        </p:txBody>
      </p:sp>
      <p:sp>
        <p:nvSpPr>
          <p:cNvPr id="5" name="TextBox 4"/>
          <p:cNvSpPr txBox="1"/>
          <p:nvPr/>
        </p:nvSpPr>
        <p:spPr>
          <a:xfrm>
            <a:off x="629392" y="2919277"/>
            <a:ext cx="10402785" cy="1706878"/>
          </a:xfrm>
          <a:prstGeom prst="rect">
            <a:avLst/>
          </a:prstGeom>
          <a:noFill/>
        </p:spPr>
        <p:txBody>
          <a:bodyPr wrap="square" rtlCol="0">
            <a:spAutoFit/>
          </a:bodyPr>
          <a:lstStyle/>
          <a:p>
            <a:pPr indent="450850">
              <a:lnSpc>
                <a:spcPct val="150000"/>
              </a:lnSpc>
            </a:pPr>
            <a:r>
              <a:rPr lang="en-US" altLang="zh-CN" sz="1800" dirty="0">
                <a:sym typeface="Wingdings"/>
              </a:rPr>
              <a:t></a:t>
            </a:r>
            <a:r>
              <a:rPr lang="en-US" altLang="zh-CN" sz="1800" dirty="0"/>
              <a:t> </a:t>
            </a:r>
            <a:r>
              <a:rPr lang="zh-CN" altLang="zh-CN" sz="1800" dirty="0"/>
              <a:t>参数</a:t>
            </a:r>
            <a:r>
              <a:rPr lang="en-US" altLang="zh-CN" sz="1800" dirty="0"/>
              <a:t>type</a:t>
            </a:r>
            <a:r>
              <a:rPr lang="zh-CN" altLang="zh-CN" sz="1800" dirty="0"/>
              <a:t>为驱动名，本例使用的是</a:t>
            </a:r>
            <a:r>
              <a:rPr lang="en-US" altLang="zh-CN" sz="1800" dirty="0"/>
              <a:t>QSQLITE </a:t>
            </a:r>
            <a:r>
              <a:rPr lang="zh-CN" altLang="zh-CN" sz="1800" dirty="0"/>
              <a:t>驱动。</a:t>
            </a:r>
          </a:p>
          <a:p>
            <a:pPr indent="450850">
              <a:lnSpc>
                <a:spcPct val="150000"/>
              </a:lnSpc>
            </a:pPr>
            <a:r>
              <a:rPr lang="en-US" altLang="zh-CN" sz="1800" dirty="0">
                <a:sym typeface="Wingdings"/>
              </a:rPr>
              <a:t></a:t>
            </a:r>
            <a:r>
              <a:rPr lang="en-US" altLang="zh-CN" sz="1800" dirty="0"/>
              <a:t> </a:t>
            </a:r>
            <a:r>
              <a:rPr lang="zh-CN" altLang="zh-CN" sz="1800" dirty="0"/>
              <a:t>参数</a:t>
            </a:r>
            <a:r>
              <a:rPr lang="en-US" altLang="zh-CN" sz="1800" dirty="0" err="1"/>
              <a:t>connectionName</a:t>
            </a:r>
            <a:r>
              <a:rPr lang="zh-CN" altLang="zh-CN" sz="1800" dirty="0"/>
              <a:t>为连接名，默认值为默认连接，本例的连接名为</a:t>
            </a:r>
            <a:r>
              <a:rPr lang="en-US" altLang="zh-CN" sz="1800" dirty="0"/>
              <a:t>connect</a:t>
            </a:r>
            <a:r>
              <a:rPr lang="zh-CN" altLang="zh-CN" sz="1800" dirty="0"/>
              <a:t>。如果没有指定此参数，则新建立的数据库连接将成为本程序的默认连接，并且可以被后续不带参数的函数</a:t>
            </a:r>
            <a:r>
              <a:rPr lang="en-US" altLang="zh-CN" sz="1800" dirty="0"/>
              <a:t>database()</a:t>
            </a:r>
            <a:r>
              <a:rPr lang="zh-CN" altLang="zh-CN" sz="1800" dirty="0"/>
              <a:t>引用。如果指定了此参数（连接名），则函数</a:t>
            </a:r>
            <a:r>
              <a:rPr lang="en-US" altLang="zh-CN" sz="1800" dirty="0"/>
              <a:t>database</a:t>
            </a:r>
            <a:r>
              <a:rPr lang="zh-CN" altLang="zh-CN" sz="1800" dirty="0"/>
              <a:t>（</a:t>
            </a:r>
            <a:r>
              <a:rPr lang="en-US" altLang="zh-CN" sz="1800" dirty="0" err="1"/>
              <a:t>connectionName</a:t>
            </a:r>
            <a:r>
              <a:rPr lang="zh-CN" altLang="zh-CN" sz="1800" dirty="0"/>
              <a:t>）将获取这个</a:t>
            </a:r>
            <a:r>
              <a:rPr lang="zh-CN" altLang="zh-CN" dirty="0"/>
              <a:t>指定的数据库连接</a:t>
            </a:r>
            <a:r>
              <a:rPr lang="zh-CN" altLang="zh-CN" dirty="0" smtClean="0"/>
              <a:t>。</a:t>
            </a:r>
            <a:endParaRPr lang="zh-CN" altLang="zh-CN" dirty="0"/>
          </a:p>
        </p:txBody>
      </p:sp>
    </p:spTree>
    <p:extLst>
      <p:ext uri="{BB962C8B-B14F-4D97-AF65-F5344CB8AC3E}">
        <p14:creationId xmlns:p14="http://schemas.microsoft.com/office/powerpoint/2010/main" val="287363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4177747" cy="461665"/>
          </a:xfrm>
          <a:prstGeom prst="rect">
            <a:avLst/>
          </a:prstGeom>
        </p:spPr>
        <p:txBody>
          <a:bodyPr wrap="none">
            <a:spAutoFit/>
          </a:bodyPr>
          <a:lstStyle/>
          <a:p>
            <a:r>
              <a:rPr lang="en-US" altLang="zh-CN" sz="2400" b="1" dirty="0"/>
              <a:t>2</a:t>
            </a:r>
            <a:r>
              <a:rPr lang="zh-CN" altLang="zh-CN" sz="2400" b="1" dirty="0"/>
              <a:t>．数据库管理系统（</a:t>
            </a:r>
            <a:r>
              <a:rPr lang="en-US" altLang="zh-CN" sz="2400" b="1" dirty="0"/>
              <a:t>DBMS</a:t>
            </a:r>
            <a:r>
              <a:rPr lang="zh-CN" altLang="zh-CN" sz="2400" b="1" dirty="0"/>
              <a:t>）</a:t>
            </a:r>
          </a:p>
        </p:txBody>
      </p:sp>
      <p:sp>
        <p:nvSpPr>
          <p:cNvPr id="3" name="TextBox 2"/>
          <p:cNvSpPr txBox="1"/>
          <p:nvPr/>
        </p:nvSpPr>
        <p:spPr>
          <a:xfrm>
            <a:off x="950026" y="1080655"/>
            <a:ext cx="10022774" cy="4247317"/>
          </a:xfrm>
          <a:prstGeom prst="rect">
            <a:avLst/>
          </a:prstGeom>
          <a:noFill/>
        </p:spPr>
        <p:txBody>
          <a:bodyPr wrap="square" rtlCol="0">
            <a:spAutoFit/>
          </a:bodyPr>
          <a:lstStyle/>
          <a:p>
            <a:pPr indent="450850">
              <a:lnSpc>
                <a:spcPct val="150000"/>
              </a:lnSpc>
            </a:pPr>
            <a:r>
              <a:rPr lang="zh-CN" altLang="zh-CN" sz="1800" dirty="0"/>
              <a:t>数据库管理系统（</a:t>
            </a:r>
            <a:r>
              <a:rPr lang="en-US" altLang="zh-CN" sz="1800" dirty="0" err="1"/>
              <a:t>DataBase</a:t>
            </a:r>
            <a:r>
              <a:rPr lang="en-US" altLang="zh-CN" sz="1800" dirty="0"/>
              <a:t> Management System</a:t>
            </a:r>
            <a:r>
              <a:rPr lang="zh-CN" altLang="zh-CN" sz="1800" dirty="0"/>
              <a:t>，</a:t>
            </a:r>
            <a:r>
              <a:rPr lang="en-US" altLang="zh-CN" sz="1800" dirty="0"/>
              <a:t>DBMS</a:t>
            </a:r>
            <a:r>
              <a:rPr lang="zh-CN" altLang="zh-CN" sz="1800" dirty="0"/>
              <a:t>），是位于用户应用程序和操作系统之间的数据库管理系统软件，其主要功能是组织、存储和管理数据，高效地访问和维护数据，即提供数据定义、数据操纵、数据控制和数据维护等功能。常用的数据库管理系统有</a:t>
            </a:r>
            <a:r>
              <a:rPr lang="en-US" altLang="zh-CN" sz="1800" dirty="0"/>
              <a:t>Oracle</a:t>
            </a:r>
            <a:r>
              <a:rPr lang="zh-CN" altLang="zh-CN" sz="1800" dirty="0"/>
              <a:t>、</a:t>
            </a:r>
            <a:r>
              <a:rPr lang="en-US" altLang="zh-CN" sz="1800" dirty="0"/>
              <a:t>Microsoft SQL Server</a:t>
            </a:r>
            <a:r>
              <a:rPr lang="zh-CN" altLang="zh-CN" sz="1800" dirty="0"/>
              <a:t>和</a:t>
            </a:r>
            <a:r>
              <a:rPr lang="en-US" altLang="zh-CN" sz="1800" dirty="0"/>
              <a:t>MySQL</a:t>
            </a:r>
            <a:r>
              <a:rPr lang="zh-CN" altLang="zh-CN" sz="1800" dirty="0"/>
              <a:t>等。</a:t>
            </a:r>
          </a:p>
          <a:p>
            <a:pPr indent="450850">
              <a:lnSpc>
                <a:spcPct val="150000"/>
              </a:lnSpc>
            </a:pPr>
            <a:r>
              <a:rPr lang="zh-CN" altLang="zh-CN" sz="1800" dirty="0"/>
              <a:t>数据库系统（</a:t>
            </a:r>
            <a:r>
              <a:rPr lang="en-US" altLang="zh-CN" sz="1800" dirty="0" err="1"/>
              <a:t>DataBase</a:t>
            </a:r>
            <a:r>
              <a:rPr lang="en-US" altLang="zh-CN" sz="1800" dirty="0"/>
              <a:t> System</a:t>
            </a:r>
            <a:r>
              <a:rPr lang="zh-CN" altLang="zh-CN" sz="1800" dirty="0"/>
              <a:t>，</a:t>
            </a:r>
            <a:r>
              <a:rPr lang="en-US" altLang="zh-CN" sz="1800" dirty="0"/>
              <a:t>DBS</a:t>
            </a:r>
            <a:r>
              <a:rPr lang="zh-CN" altLang="zh-CN" sz="1800" dirty="0"/>
              <a:t>），是指按照数据库方式存储和维护数据，并向应用程序提供数据访问接口的系统。</a:t>
            </a:r>
            <a:r>
              <a:rPr lang="en-US" altLang="zh-CN" sz="1800" dirty="0"/>
              <a:t>DBS</a:t>
            </a:r>
            <a:r>
              <a:rPr lang="zh-CN" altLang="zh-CN" sz="1800" dirty="0"/>
              <a:t>通常由数据库、计算机硬件（支持</a:t>
            </a:r>
            <a:r>
              <a:rPr lang="en-US" altLang="zh-CN" sz="1800" dirty="0"/>
              <a:t>DB</a:t>
            </a:r>
            <a:r>
              <a:rPr lang="zh-CN" altLang="zh-CN" sz="1800" dirty="0"/>
              <a:t>存储和访问）、软件（包括操作系统、</a:t>
            </a:r>
            <a:r>
              <a:rPr lang="en-US" altLang="zh-CN" sz="1800" dirty="0"/>
              <a:t>DBMS</a:t>
            </a:r>
            <a:r>
              <a:rPr lang="zh-CN" altLang="zh-CN" sz="1800" dirty="0"/>
              <a:t>及应用开发支撑软件）和数据库管理员（</a:t>
            </a:r>
            <a:r>
              <a:rPr lang="en-US" altLang="zh-CN" sz="1800" dirty="0" err="1"/>
              <a:t>DataBase</a:t>
            </a:r>
            <a:r>
              <a:rPr lang="en-US" altLang="zh-CN" sz="1800" dirty="0"/>
              <a:t> Administrator</a:t>
            </a:r>
            <a:r>
              <a:rPr lang="zh-CN" altLang="zh-CN" sz="1800" dirty="0"/>
              <a:t>，</a:t>
            </a:r>
            <a:r>
              <a:rPr lang="en-US" altLang="zh-CN" sz="1800" dirty="0"/>
              <a:t>DBA</a:t>
            </a:r>
            <a:r>
              <a:rPr lang="zh-CN" altLang="zh-CN" sz="1800" dirty="0"/>
              <a:t>）四个部分组成。其中，</a:t>
            </a:r>
            <a:r>
              <a:rPr lang="en-US" altLang="zh-CN" sz="1800" dirty="0"/>
              <a:t>DBA</a:t>
            </a:r>
            <a:r>
              <a:rPr lang="zh-CN" altLang="zh-CN" sz="1800" dirty="0"/>
              <a:t>是控制数据整体结构的人，负责数据库系统的正常运行，承担创建、监控和维护整个数据库结构的责任。</a:t>
            </a:r>
            <a:r>
              <a:rPr lang="en-US" altLang="zh-CN" sz="1800" dirty="0"/>
              <a:t>DBA</a:t>
            </a:r>
            <a:r>
              <a:rPr lang="zh-CN" altLang="zh-CN" sz="1800" dirty="0"/>
              <a:t>必须具有的素质是，熟悉所有数据的性质和用途，充分了解用户需求，对系统性能非常熟悉</a:t>
            </a:r>
            <a:r>
              <a:rPr lang="zh-CN" altLang="zh-CN" sz="1800" dirty="0" smtClean="0"/>
              <a:t>。</a:t>
            </a:r>
            <a:endParaRPr lang="zh-CN" altLang="zh-CN" sz="1800" dirty="0"/>
          </a:p>
        </p:txBody>
      </p:sp>
    </p:spTree>
    <p:extLst>
      <p:ext uri="{BB962C8B-B14F-4D97-AF65-F5344CB8AC3E}">
        <p14:creationId xmlns:p14="http://schemas.microsoft.com/office/powerpoint/2010/main" val="3312903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872325" cy="461665"/>
          </a:xfrm>
          <a:prstGeom prst="rect">
            <a:avLst/>
          </a:prstGeom>
        </p:spPr>
        <p:txBody>
          <a:bodyPr wrap="none">
            <a:spAutoFit/>
          </a:bodyPr>
          <a:lstStyle/>
          <a:p>
            <a:r>
              <a:rPr lang="en-US" altLang="zh-CN" sz="2400" b="1" dirty="0" err="1"/>
              <a:t>Qt</a:t>
            </a:r>
            <a:r>
              <a:rPr lang="zh-CN" altLang="zh-CN" sz="2400" b="1" dirty="0"/>
              <a:t>操作</a:t>
            </a:r>
            <a:r>
              <a:rPr lang="en-US" altLang="zh-CN" sz="2400" b="1" dirty="0"/>
              <a:t>SQLite</a:t>
            </a:r>
            <a:r>
              <a:rPr lang="zh-CN" altLang="zh-CN" sz="2400" b="1" dirty="0"/>
              <a:t>数据库</a:t>
            </a:r>
          </a:p>
        </p:txBody>
      </p:sp>
      <p:sp>
        <p:nvSpPr>
          <p:cNvPr id="3" name="TextBox 2"/>
          <p:cNvSpPr txBox="1"/>
          <p:nvPr/>
        </p:nvSpPr>
        <p:spPr>
          <a:xfrm>
            <a:off x="783771" y="1068779"/>
            <a:ext cx="10390910" cy="923330"/>
          </a:xfrm>
          <a:prstGeom prst="rect">
            <a:avLst/>
          </a:prstGeom>
          <a:noFill/>
        </p:spPr>
        <p:txBody>
          <a:bodyPr wrap="square" rtlCol="0">
            <a:spAutoFit/>
          </a:bodyPr>
          <a:lstStyle/>
          <a:p>
            <a:pPr indent="450850"/>
            <a:r>
              <a:rPr lang="zh-CN" altLang="zh-CN" sz="1800" dirty="0"/>
              <a:t>② </a:t>
            </a:r>
            <a:r>
              <a:rPr lang="en-US" altLang="zh-CN" sz="1800" dirty="0" err="1"/>
              <a:t>QtSql</a:t>
            </a:r>
            <a:r>
              <a:rPr lang="zh-CN" altLang="zh-CN" sz="1800" dirty="0"/>
              <a:t>模块使用驱动插件（</a:t>
            </a:r>
            <a:r>
              <a:rPr lang="en-US" altLang="zh-CN" sz="1800" dirty="0"/>
              <a:t>driver plugins</a:t>
            </a:r>
            <a:r>
              <a:rPr lang="zh-CN" altLang="zh-CN" sz="1800" dirty="0"/>
              <a:t>）与不同的数据库接口通信。由于</a:t>
            </a:r>
            <a:r>
              <a:rPr lang="en-US" altLang="zh-CN" sz="1800" dirty="0" err="1"/>
              <a:t>QtSql</a:t>
            </a:r>
            <a:r>
              <a:rPr lang="zh-CN" altLang="zh-CN" sz="1800" dirty="0"/>
              <a:t>模块的应用程序接口是与具体数据库无关的，所以所有与数据库相关的代码均包含在这些驱动插件中。目前，</a:t>
            </a:r>
            <a:r>
              <a:rPr lang="en-US" altLang="zh-CN" sz="1800" dirty="0" err="1"/>
              <a:t>Qt</a:t>
            </a:r>
            <a:r>
              <a:rPr lang="zh-CN" altLang="zh-CN" sz="1800" dirty="0"/>
              <a:t>支持的数据库驱动插件见表</a:t>
            </a:r>
            <a:r>
              <a:rPr lang="en-US" altLang="zh-CN" sz="1800" dirty="0"/>
              <a:t>13.4</a:t>
            </a:r>
            <a:r>
              <a:rPr lang="zh-CN" altLang="zh-CN" sz="1800" dirty="0"/>
              <a:t>。</a:t>
            </a:r>
            <a:endParaRPr lang="zh-CN" altLang="en-US" sz="1800" dirty="0"/>
          </a:p>
        </p:txBody>
      </p:sp>
      <p:graphicFrame>
        <p:nvGraphicFramePr>
          <p:cNvPr id="6" name="表格 5"/>
          <p:cNvGraphicFramePr>
            <a:graphicFrameLocks noGrp="1"/>
          </p:cNvGraphicFramePr>
          <p:nvPr>
            <p:extLst>
              <p:ext uri="{D42A27DB-BD31-4B8C-83A1-F6EECF244321}">
                <p14:modId xmlns:p14="http://schemas.microsoft.com/office/powerpoint/2010/main" val="2274255344"/>
              </p:ext>
            </p:extLst>
          </p:nvPr>
        </p:nvGraphicFramePr>
        <p:xfrm>
          <a:off x="1611911" y="1992109"/>
          <a:ext cx="8980878" cy="3407870"/>
        </p:xfrm>
        <a:graphic>
          <a:graphicData uri="http://schemas.openxmlformats.org/drawingml/2006/table">
            <a:tbl>
              <a:tblPr firstRow="1" firstCol="1" bandRow="1"/>
              <a:tblGrid>
                <a:gridCol w="1453106"/>
                <a:gridCol w="7527772"/>
              </a:tblGrid>
              <a:tr h="340787">
                <a:tc>
                  <a:txBody>
                    <a:bodyPr/>
                    <a:lstStyle/>
                    <a:p>
                      <a:pPr indent="266700" algn="ctr">
                        <a:lnSpc>
                          <a:spcPts val="1400"/>
                        </a:lnSpc>
                        <a:spcAft>
                          <a:spcPts val="0"/>
                        </a:spcAft>
                      </a:pPr>
                      <a:r>
                        <a:rPr lang="zh-CN" sz="1400" kern="100">
                          <a:effectLst/>
                          <a:latin typeface="Arial"/>
                          <a:ea typeface="黑体"/>
                          <a:cs typeface="Arial"/>
                        </a:rPr>
                        <a:t>驱</a:t>
                      </a:r>
                      <a:r>
                        <a:rPr lang="en-US" sz="1400" kern="100">
                          <a:effectLst/>
                          <a:latin typeface="Arial"/>
                          <a:ea typeface="黑体"/>
                        </a:rPr>
                        <a:t>    </a:t>
                      </a:r>
                      <a:r>
                        <a:rPr lang="zh-CN" sz="1400" kern="100">
                          <a:effectLst/>
                          <a:latin typeface="Arial"/>
                          <a:ea typeface="黑体"/>
                          <a:cs typeface="Arial"/>
                        </a:rPr>
                        <a:t>动</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数据库管理系统</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787">
                <a:tc>
                  <a:txBody>
                    <a:bodyPr/>
                    <a:lstStyle/>
                    <a:p>
                      <a:pPr indent="266700" algn="just">
                        <a:lnSpc>
                          <a:spcPts val="1400"/>
                        </a:lnSpc>
                        <a:spcAft>
                          <a:spcPts val="0"/>
                        </a:spcAft>
                      </a:pPr>
                      <a:r>
                        <a:rPr lang="en-US" sz="1400" kern="100" dirty="0">
                          <a:effectLst/>
                          <a:latin typeface="Times New Roman"/>
                          <a:ea typeface="宋体"/>
                        </a:rPr>
                        <a:t>QDB2</a:t>
                      </a:r>
                      <a:endParaRPr lang="zh-CN" sz="1400" kern="1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6700" algn="just">
                        <a:lnSpc>
                          <a:spcPts val="1400"/>
                        </a:lnSpc>
                        <a:spcAft>
                          <a:spcPts val="0"/>
                        </a:spcAft>
                      </a:pPr>
                      <a:r>
                        <a:rPr lang="en-US" sz="1400" kern="100">
                          <a:effectLst/>
                          <a:latin typeface="Times New Roman"/>
                          <a:ea typeface="宋体"/>
                        </a:rPr>
                        <a:t>IBM DB2</a:t>
                      </a:r>
                      <a:r>
                        <a:rPr lang="zh-CN" sz="1400" kern="100">
                          <a:effectLst/>
                          <a:latin typeface="Times New Roman"/>
                          <a:ea typeface="宋体"/>
                        </a:rPr>
                        <a:t>及其以上版本</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40787">
                <a:tc>
                  <a:txBody>
                    <a:bodyPr/>
                    <a:lstStyle/>
                    <a:p>
                      <a:pPr indent="266700" algn="just">
                        <a:lnSpc>
                          <a:spcPts val="1400"/>
                        </a:lnSpc>
                        <a:spcAft>
                          <a:spcPts val="0"/>
                        </a:spcAft>
                      </a:pPr>
                      <a:r>
                        <a:rPr lang="en-US" sz="1400" kern="100" dirty="0">
                          <a:effectLst/>
                          <a:latin typeface="Times New Roman"/>
                          <a:ea typeface="宋体"/>
                        </a:rPr>
                        <a:t>QIBASE</a:t>
                      </a:r>
                      <a:endParaRPr lang="zh-CN" sz="1400" kern="1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6700" algn="just">
                        <a:lnSpc>
                          <a:spcPts val="1400"/>
                        </a:lnSpc>
                        <a:spcAft>
                          <a:spcPts val="0"/>
                        </a:spcAft>
                      </a:pPr>
                      <a:r>
                        <a:rPr lang="en-US" sz="1400" kern="100">
                          <a:effectLst/>
                          <a:latin typeface="Times New Roman"/>
                          <a:ea typeface="宋体"/>
                        </a:rPr>
                        <a:t>Borland InterBase</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40787">
                <a:tc>
                  <a:txBody>
                    <a:bodyPr/>
                    <a:lstStyle/>
                    <a:p>
                      <a:pPr indent="266700" algn="just">
                        <a:lnSpc>
                          <a:spcPts val="1400"/>
                        </a:lnSpc>
                        <a:spcAft>
                          <a:spcPts val="0"/>
                        </a:spcAft>
                      </a:pPr>
                      <a:r>
                        <a:rPr lang="en-US" sz="1400" kern="100">
                          <a:effectLst/>
                          <a:latin typeface="Times New Roman"/>
                          <a:ea typeface="宋体"/>
                        </a:rPr>
                        <a:t>QMYSQL</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6700" algn="just">
                        <a:lnSpc>
                          <a:spcPts val="1400"/>
                        </a:lnSpc>
                        <a:spcAft>
                          <a:spcPts val="0"/>
                        </a:spcAft>
                      </a:pPr>
                      <a:r>
                        <a:rPr lang="en-US" sz="1400" kern="100" dirty="0">
                          <a:effectLst/>
                          <a:latin typeface="Times New Roman"/>
                          <a:ea typeface="宋体"/>
                        </a:rPr>
                        <a:t>MySQL</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40787">
                <a:tc>
                  <a:txBody>
                    <a:bodyPr/>
                    <a:lstStyle/>
                    <a:p>
                      <a:pPr indent="266700" algn="just">
                        <a:lnSpc>
                          <a:spcPts val="1400"/>
                        </a:lnSpc>
                        <a:spcAft>
                          <a:spcPts val="0"/>
                        </a:spcAft>
                      </a:pPr>
                      <a:r>
                        <a:rPr lang="en-US" sz="1400" kern="100">
                          <a:effectLst/>
                          <a:latin typeface="Times New Roman"/>
                          <a:ea typeface="宋体"/>
                        </a:rPr>
                        <a:t>QOCI</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6700" algn="just">
                        <a:lnSpc>
                          <a:spcPts val="1400"/>
                        </a:lnSpc>
                        <a:spcAft>
                          <a:spcPts val="0"/>
                        </a:spcAft>
                      </a:pPr>
                      <a:r>
                        <a:rPr lang="en-US" sz="1400" kern="100">
                          <a:effectLst/>
                          <a:latin typeface="Times New Roman"/>
                          <a:ea typeface="宋体"/>
                        </a:rPr>
                        <a:t>Oracle Call Interface Driver</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40787">
                <a:tc>
                  <a:txBody>
                    <a:bodyPr/>
                    <a:lstStyle/>
                    <a:p>
                      <a:pPr indent="266700" algn="just">
                        <a:lnSpc>
                          <a:spcPts val="1400"/>
                        </a:lnSpc>
                        <a:spcAft>
                          <a:spcPts val="0"/>
                        </a:spcAft>
                      </a:pPr>
                      <a:r>
                        <a:rPr lang="en-US" sz="1400" kern="100">
                          <a:effectLst/>
                          <a:latin typeface="Times New Roman"/>
                          <a:ea typeface="宋体"/>
                        </a:rPr>
                        <a:t>QODBC</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6700" algn="just">
                        <a:lnSpc>
                          <a:spcPts val="1400"/>
                        </a:lnSpc>
                        <a:spcAft>
                          <a:spcPts val="0"/>
                        </a:spcAft>
                      </a:pPr>
                      <a:r>
                        <a:rPr lang="en-US" sz="1400" kern="100" dirty="0">
                          <a:effectLst/>
                          <a:latin typeface="Times New Roman"/>
                          <a:ea typeface="宋体"/>
                        </a:rPr>
                        <a:t>Open Database Connectivity</a:t>
                      </a:r>
                      <a:r>
                        <a:rPr lang="zh-CN" sz="1400" kern="100" dirty="0">
                          <a:effectLst/>
                          <a:latin typeface="Times New Roman"/>
                          <a:ea typeface="宋体"/>
                        </a:rPr>
                        <a:t>（</a:t>
                      </a:r>
                      <a:r>
                        <a:rPr lang="en-US" sz="1400" kern="100" dirty="0">
                          <a:effectLst/>
                          <a:latin typeface="Times New Roman"/>
                          <a:ea typeface="宋体"/>
                        </a:rPr>
                        <a:t>ODBC</a:t>
                      </a:r>
                      <a:r>
                        <a:rPr lang="zh-CN" sz="1400" kern="100" dirty="0">
                          <a:effectLst/>
                          <a:latin typeface="Times New Roman"/>
                          <a:ea typeface="宋体"/>
                        </a:rPr>
                        <a:t>）包括</a:t>
                      </a:r>
                      <a:r>
                        <a:rPr lang="en-US" sz="1400" kern="100" dirty="0">
                          <a:effectLst/>
                          <a:latin typeface="Times New Roman"/>
                          <a:ea typeface="宋体"/>
                        </a:rPr>
                        <a:t>Microsoft SQL Server</a:t>
                      </a:r>
                      <a:r>
                        <a:rPr lang="zh-CN" sz="1400" kern="100" dirty="0">
                          <a:effectLst/>
                          <a:latin typeface="Times New Roman"/>
                          <a:ea typeface="宋体"/>
                        </a:rPr>
                        <a:t>和其他</a:t>
                      </a:r>
                      <a:r>
                        <a:rPr lang="en-US" sz="1400" kern="100" dirty="0">
                          <a:effectLst/>
                          <a:latin typeface="Times New Roman"/>
                          <a:ea typeface="宋体"/>
                        </a:rPr>
                        <a:t>ODBC</a:t>
                      </a:r>
                      <a:r>
                        <a:rPr lang="zh-CN" sz="1400" kern="100" dirty="0">
                          <a:effectLst/>
                          <a:latin typeface="Times New Roman"/>
                          <a:ea typeface="宋体"/>
                        </a:rPr>
                        <a:t>兼容数据库</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40787">
                <a:tc>
                  <a:txBody>
                    <a:bodyPr/>
                    <a:lstStyle/>
                    <a:p>
                      <a:pPr indent="266700" algn="just">
                        <a:lnSpc>
                          <a:spcPts val="1400"/>
                        </a:lnSpc>
                        <a:spcAft>
                          <a:spcPts val="0"/>
                        </a:spcAft>
                      </a:pPr>
                      <a:r>
                        <a:rPr lang="en-US" sz="1400" kern="100">
                          <a:effectLst/>
                          <a:latin typeface="Times New Roman"/>
                          <a:ea typeface="宋体"/>
                        </a:rPr>
                        <a:t>QPSQL</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6700" algn="just">
                        <a:lnSpc>
                          <a:spcPts val="1400"/>
                        </a:lnSpc>
                        <a:spcAft>
                          <a:spcPts val="0"/>
                        </a:spcAft>
                      </a:pPr>
                      <a:r>
                        <a:rPr lang="en-US" sz="1400" kern="100" dirty="0" err="1">
                          <a:effectLst/>
                          <a:latin typeface="Times New Roman"/>
                          <a:ea typeface="宋体"/>
                        </a:rPr>
                        <a:t>PostgreSQL</a:t>
                      </a:r>
                      <a:r>
                        <a:rPr lang="zh-CN" sz="1400" kern="100" dirty="0">
                          <a:effectLst/>
                          <a:latin typeface="Times New Roman"/>
                          <a:ea typeface="宋体"/>
                        </a:rPr>
                        <a:t>版本</a:t>
                      </a:r>
                      <a:r>
                        <a:rPr lang="en-US" sz="1400" kern="100" dirty="0">
                          <a:effectLst/>
                          <a:latin typeface="Times New Roman"/>
                          <a:ea typeface="宋体"/>
                        </a:rPr>
                        <a:t>6.x</a:t>
                      </a:r>
                      <a:r>
                        <a:rPr lang="zh-CN" sz="1400" kern="100" dirty="0">
                          <a:effectLst/>
                          <a:latin typeface="Times New Roman"/>
                          <a:ea typeface="宋体"/>
                        </a:rPr>
                        <a:t>和</a:t>
                      </a:r>
                      <a:r>
                        <a:rPr lang="en-US" sz="1400" kern="100" dirty="0">
                          <a:effectLst/>
                          <a:latin typeface="Times New Roman"/>
                          <a:ea typeface="宋体"/>
                        </a:rPr>
                        <a:t>7.x</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40787">
                <a:tc>
                  <a:txBody>
                    <a:bodyPr/>
                    <a:lstStyle/>
                    <a:p>
                      <a:pPr indent="266700" algn="just">
                        <a:lnSpc>
                          <a:spcPts val="1400"/>
                        </a:lnSpc>
                        <a:spcAft>
                          <a:spcPts val="0"/>
                        </a:spcAft>
                      </a:pPr>
                      <a:r>
                        <a:rPr lang="en-US" sz="1400" kern="100">
                          <a:effectLst/>
                          <a:latin typeface="Times New Roman"/>
                          <a:ea typeface="宋体"/>
                        </a:rPr>
                        <a:t>QSQLITE</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6700" algn="just">
                        <a:lnSpc>
                          <a:spcPts val="1400"/>
                        </a:lnSpc>
                        <a:spcAft>
                          <a:spcPts val="0"/>
                        </a:spcAft>
                      </a:pPr>
                      <a:r>
                        <a:rPr lang="en-US" sz="1400" kern="100" dirty="0">
                          <a:effectLst/>
                          <a:latin typeface="Times New Roman"/>
                          <a:ea typeface="宋体"/>
                        </a:rPr>
                        <a:t>SQLite</a:t>
                      </a:r>
                      <a:r>
                        <a:rPr lang="zh-CN" sz="1400" kern="100" dirty="0">
                          <a:effectLst/>
                          <a:latin typeface="Times New Roman"/>
                          <a:ea typeface="宋体"/>
                        </a:rPr>
                        <a:t>版本</a:t>
                      </a:r>
                      <a:r>
                        <a:rPr lang="en-US" sz="1400" kern="100" dirty="0">
                          <a:effectLst/>
                          <a:latin typeface="Times New Roman"/>
                          <a:ea typeface="宋体"/>
                        </a:rPr>
                        <a:t>3</a:t>
                      </a:r>
                      <a:r>
                        <a:rPr lang="zh-CN" sz="1400" kern="100" dirty="0">
                          <a:effectLst/>
                          <a:latin typeface="Times New Roman"/>
                          <a:ea typeface="宋体"/>
                        </a:rPr>
                        <a:t>及其以上版本</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40787">
                <a:tc>
                  <a:txBody>
                    <a:bodyPr/>
                    <a:lstStyle/>
                    <a:p>
                      <a:pPr indent="266700" algn="just">
                        <a:lnSpc>
                          <a:spcPts val="1400"/>
                        </a:lnSpc>
                        <a:spcAft>
                          <a:spcPts val="0"/>
                        </a:spcAft>
                      </a:pPr>
                      <a:r>
                        <a:rPr lang="en-US" sz="1400" kern="100">
                          <a:effectLst/>
                          <a:latin typeface="Times New Roman"/>
                          <a:ea typeface="宋体"/>
                        </a:rPr>
                        <a:t>QSQLITE2</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6700" algn="just">
                        <a:lnSpc>
                          <a:spcPts val="1400"/>
                        </a:lnSpc>
                        <a:spcAft>
                          <a:spcPts val="0"/>
                        </a:spcAft>
                      </a:pPr>
                      <a:r>
                        <a:rPr lang="en-US" sz="1400" kern="100" dirty="0">
                          <a:effectLst/>
                          <a:latin typeface="Times New Roman"/>
                          <a:ea typeface="宋体"/>
                        </a:rPr>
                        <a:t>SQLite</a:t>
                      </a:r>
                      <a:r>
                        <a:rPr lang="zh-CN" sz="1400" kern="100" dirty="0">
                          <a:effectLst/>
                          <a:latin typeface="Times New Roman"/>
                          <a:ea typeface="宋体"/>
                        </a:rPr>
                        <a:t>版本</a:t>
                      </a:r>
                      <a:r>
                        <a:rPr lang="en-US" sz="1400" kern="100" dirty="0">
                          <a:effectLst/>
                          <a:latin typeface="Times New Roman"/>
                          <a:ea typeface="宋体"/>
                        </a:rPr>
                        <a:t>2</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40787">
                <a:tc>
                  <a:txBody>
                    <a:bodyPr/>
                    <a:lstStyle/>
                    <a:p>
                      <a:pPr indent="266700" algn="just">
                        <a:lnSpc>
                          <a:spcPts val="1400"/>
                        </a:lnSpc>
                        <a:spcAft>
                          <a:spcPts val="0"/>
                        </a:spcAft>
                      </a:pPr>
                      <a:r>
                        <a:rPr lang="en-US" sz="1400" kern="100">
                          <a:effectLst/>
                          <a:latin typeface="Times New Roman"/>
                          <a:ea typeface="宋体"/>
                        </a:rPr>
                        <a:t>QTDS</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6700" algn="just">
                        <a:lnSpc>
                          <a:spcPts val="1400"/>
                        </a:lnSpc>
                        <a:spcAft>
                          <a:spcPts val="0"/>
                        </a:spcAft>
                      </a:pPr>
                      <a:r>
                        <a:rPr lang="en-US" sz="1400" kern="100" dirty="0">
                          <a:effectLst/>
                          <a:latin typeface="Times New Roman"/>
                          <a:ea typeface="宋体"/>
                        </a:rPr>
                        <a:t>Sybase Adaptive Server</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142983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872325" cy="461665"/>
          </a:xfrm>
          <a:prstGeom prst="rect">
            <a:avLst/>
          </a:prstGeom>
        </p:spPr>
        <p:txBody>
          <a:bodyPr wrap="none">
            <a:spAutoFit/>
          </a:bodyPr>
          <a:lstStyle/>
          <a:p>
            <a:r>
              <a:rPr lang="en-US" altLang="zh-CN" sz="2400" b="1" dirty="0" err="1"/>
              <a:t>Qt</a:t>
            </a:r>
            <a:r>
              <a:rPr lang="zh-CN" altLang="zh-CN" sz="2400" b="1" dirty="0"/>
              <a:t>操作</a:t>
            </a:r>
            <a:r>
              <a:rPr lang="en-US" altLang="zh-CN" sz="2400" b="1" dirty="0"/>
              <a:t>SQLite</a:t>
            </a:r>
            <a:r>
              <a:rPr lang="zh-CN" altLang="zh-CN" sz="2400" b="1" dirty="0"/>
              <a:t>数据库</a:t>
            </a:r>
          </a:p>
        </p:txBody>
      </p:sp>
      <p:sp>
        <p:nvSpPr>
          <p:cNvPr id="3" name="TextBox 2"/>
          <p:cNvSpPr txBox="1"/>
          <p:nvPr/>
        </p:nvSpPr>
        <p:spPr>
          <a:xfrm>
            <a:off x="831273" y="950026"/>
            <a:ext cx="10248405" cy="1754326"/>
          </a:xfrm>
          <a:prstGeom prst="rect">
            <a:avLst/>
          </a:prstGeom>
          <a:noFill/>
        </p:spPr>
        <p:txBody>
          <a:bodyPr wrap="square" rtlCol="0">
            <a:spAutoFit/>
          </a:bodyPr>
          <a:lstStyle/>
          <a:p>
            <a:pPr indent="450850"/>
            <a:r>
              <a:rPr lang="en-US" altLang="zh-CN" sz="1800" b="1" dirty="0"/>
              <a:t>(b) </a:t>
            </a:r>
            <a:r>
              <a:rPr lang="en-US" altLang="zh-CN" sz="1800" b="1" dirty="0" err="1"/>
              <a:t>db.setDatabaseName</a:t>
            </a:r>
            <a:r>
              <a:rPr lang="en-US" altLang="zh-CN" sz="1800" b="1" dirty="0"/>
              <a:t>("</a:t>
            </a:r>
            <a:r>
              <a:rPr lang="en-US" altLang="zh-CN" sz="1800" b="1" dirty="0" err="1"/>
              <a:t>qtDB.db</a:t>
            </a:r>
            <a:r>
              <a:rPr lang="en-US" altLang="zh-CN" sz="1800" b="1" dirty="0"/>
              <a:t>")</a:t>
            </a:r>
            <a:r>
              <a:rPr lang="zh-CN" altLang="zh-CN" sz="1800" b="1" dirty="0"/>
              <a:t>：</a:t>
            </a:r>
            <a:r>
              <a:rPr lang="zh-CN" altLang="zh-CN" sz="1800" dirty="0"/>
              <a:t>以上创建的数据库以“</a:t>
            </a:r>
            <a:r>
              <a:rPr lang="en-US" altLang="zh-CN" sz="1800" dirty="0" err="1"/>
              <a:t>qtDB.db</a:t>
            </a:r>
            <a:r>
              <a:rPr lang="zh-CN" altLang="zh-CN" sz="1800" dirty="0"/>
              <a:t>”为数据库名。它是</a:t>
            </a:r>
            <a:r>
              <a:rPr lang="en-US" altLang="zh-CN" sz="1800" dirty="0"/>
              <a:t>SQLite</a:t>
            </a:r>
            <a:r>
              <a:rPr lang="zh-CN" altLang="zh-CN" sz="1800" dirty="0"/>
              <a:t>在建立内存数据库时唯一可用的名字。</a:t>
            </a:r>
          </a:p>
          <a:p>
            <a:pPr indent="450850"/>
            <a:r>
              <a:rPr lang="en-US" altLang="zh-CN" sz="1800" b="1" dirty="0"/>
              <a:t>(c) </a:t>
            </a:r>
            <a:r>
              <a:rPr lang="en-US" altLang="zh-CN" sz="1800" b="1" dirty="0" err="1"/>
              <a:t>QSqlQuery</a:t>
            </a:r>
            <a:r>
              <a:rPr lang="en-US" altLang="zh-CN" sz="1800" b="1" dirty="0"/>
              <a:t> query</a:t>
            </a:r>
            <a:r>
              <a:rPr lang="zh-CN" altLang="zh-CN" sz="1800" b="1" dirty="0"/>
              <a:t>：</a:t>
            </a:r>
            <a:r>
              <a:rPr lang="zh-CN" altLang="zh-CN" sz="1800" dirty="0"/>
              <a:t>创建</a:t>
            </a:r>
            <a:r>
              <a:rPr lang="en-US" altLang="zh-CN" sz="1800" dirty="0" err="1"/>
              <a:t>QSqlQuery</a:t>
            </a:r>
            <a:r>
              <a:rPr lang="zh-CN" altLang="zh-CN" sz="1800" dirty="0"/>
              <a:t>对象。</a:t>
            </a:r>
            <a:r>
              <a:rPr lang="en-US" altLang="zh-CN" sz="1800" dirty="0" err="1"/>
              <a:t>QtSql</a:t>
            </a:r>
            <a:r>
              <a:rPr lang="zh-CN" altLang="zh-CN" sz="1800" dirty="0"/>
              <a:t>模块中的</a:t>
            </a:r>
            <a:r>
              <a:rPr lang="en-US" altLang="zh-CN" sz="1800" dirty="0" err="1"/>
              <a:t>QSqlQuery</a:t>
            </a:r>
            <a:r>
              <a:rPr lang="zh-CN" altLang="zh-CN" sz="1800" dirty="0"/>
              <a:t>类提供了一个执行</a:t>
            </a:r>
            <a:r>
              <a:rPr lang="en-US" altLang="zh-CN" sz="1800" dirty="0"/>
              <a:t>SQL</a:t>
            </a:r>
            <a:r>
              <a:rPr lang="zh-CN" altLang="zh-CN" sz="1800" dirty="0"/>
              <a:t>语句的接口，并且可以遍历执行的返回结果集。除</a:t>
            </a:r>
            <a:r>
              <a:rPr lang="en-US" altLang="zh-CN" sz="1800" dirty="0" err="1"/>
              <a:t>QSqlQuery</a:t>
            </a:r>
            <a:r>
              <a:rPr lang="zh-CN" altLang="zh-CN" sz="1800" dirty="0"/>
              <a:t>类外，</a:t>
            </a:r>
            <a:r>
              <a:rPr lang="en-US" altLang="zh-CN" sz="1800" dirty="0" err="1"/>
              <a:t>Qt</a:t>
            </a:r>
            <a:r>
              <a:rPr lang="zh-CN" altLang="zh-CN" sz="1800" dirty="0"/>
              <a:t>还提供了三种用于访问数据库的高层类，即</a:t>
            </a:r>
            <a:r>
              <a:rPr lang="en-US" altLang="zh-CN" sz="1800" dirty="0" err="1"/>
              <a:t>QSqlQueryModel</a:t>
            </a:r>
            <a:r>
              <a:rPr lang="zh-CN" altLang="zh-CN" sz="1800" dirty="0"/>
              <a:t>、</a:t>
            </a:r>
            <a:r>
              <a:rPr lang="en-US" altLang="zh-CN" sz="1800" dirty="0" err="1"/>
              <a:t>QSqlTableModel</a:t>
            </a:r>
            <a:r>
              <a:rPr lang="zh-CN" altLang="zh-CN" sz="1800" dirty="0"/>
              <a:t>和</a:t>
            </a:r>
            <a:r>
              <a:rPr lang="en-US" altLang="zh-CN" sz="1800" dirty="0" err="1"/>
              <a:t>QSqlRelationTableModel</a:t>
            </a:r>
            <a:r>
              <a:rPr lang="zh-CN" altLang="zh-CN" sz="1800" dirty="0"/>
              <a:t>。它们无须使用</a:t>
            </a:r>
            <a:r>
              <a:rPr lang="en-US" altLang="zh-CN" sz="1800" dirty="0"/>
              <a:t>SQL</a:t>
            </a:r>
            <a:r>
              <a:rPr lang="zh-CN" altLang="zh-CN" sz="1800" dirty="0"/>
              <a:t>语句就可以进行数据库操作，而且可以很容易地将结果在表格中表示出来。访问数据库的高层类见表</a:t>
            </a:r>
            <a:r>
              <a:rPr lang="en-US" altLang="zh-CN" sz="1800" dirty="0"/>
              <a:t>13.5</a:t>
            </a:r>
            <a:r>
              <a:rPr lang="zh-CN" altLang="zh-CN" sz="1800" dirty="0" smtClean="0"/>
              <a:t>。</a:t>
            </a:r>
            <a:endParaRPr lang="zh-CN" altLang="zh-CN" sz="1800" dirty="0"/>
          </a:p>
        </p:txBody>
      </p:sp>
      <p:graphicFrame>
        <p:nvGraphicFramePr>
          <p:cNvPr id="4" name="表格 3"/>
          <p:cNvGraphicFramePr>
            <a:graphicFrameLocks noGrp="1"/>
          </p:cNvGraphicFramePr>
          <p:nvPr>
            <p:extLst>
              <p:ext uri="{D42A27DB-BD31-4B8C-83A1-F6EECF244321}">
                <p14:modId xmlns:p14="http://schemas.microsoft.com/office/powerpoint/2010/main" val="2365800605"/>
              </p:ext>
            </p:extLst>
          </p:nvPr>
        </p:nvGraphicFramePr>
        <p:xfrm>
          <a:off x="1745429" y="2928113"/>
          <a:ext cx="8206094" cy="1893268"/>
        </p:xfrm>
        <a:graphic>
          <a:graphicData uri="http://schemas.openxmlformats.org/drawingml/2006/table">
            <a:tbl>
              <a:tblPr firstRow="1" firstCol="1" bandRow="1"/>
              <a:tblGrid>
                <a:gridCol w="3195453"/>
                <a:gridCol w="5010641"/>
              </a:tblGrid>
              <a:tr h="473317">
                <a:tc>
                  <a:txBody>
                    <a:bodyPr/>
                    <a:lstStyle/>
                    <a:p>
                      <a:pPr indent="266700" algn="ctr">
                        <a:lnSpc>
                          <a:spcPts val="1400"/>
                        </a:lnSpc>
                        <a:spcAft>
                          <a:spcPts val="0"/>
                        </a:spcAft>
                      </a:pPr>
                      <a:r>
                        <a:rPr lang="zh-CN" sz="1400" kern="100">
                          <a:effectLst/>
                          <a:latin typeface="Arial"/>
                          <a:ea typeface="黑体"/>
                          <a:cs typeface="Arial"/>
                        </a:rPr>
                        <a:t>类</a:t>
                      </a:r>
                      <a:r>
                        <a:rPr lang="en-US" sz="1400" kern="100">
                          <a:effectLst/>
                          <a:latin typeface="Arial"/>
                          <a:ea typeface="黑体"/>
                        </a:rPr>
                        <a:t>    </a:t>
                      </a:r>
                      <a:r>
                        <a:rPr lang="zh-CN" sz="1400" kern="100">
                          <a:effectLst/>
                          <a:latin typeface="Arial"/>
                          <a:ea typeface="黑体"/>
                          <a:cs typeface="Arial"/>
                        </a:rPr>
                        <a:t>名</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用</a:t>
                      </a:r>
                      <a:r>
                        <a:rPr lang="en-US" sz="1400" kern="100">
                          <a:effectLst/>
                          <a:latin typeface="Arial"/>
                          <a:ea typeface="黑体"/>
                        </a:rPr>
                        <a:t>    </a:t>
                      </a:r>
                      <a:r>
                        <a:rPr lang="zh-CN" sz="1400" kern="100">
                          <a:effectLst/>
                          <a:latin typeface="Arial"/>
                          <a:ea typeface="黑体"/>
                          <a:cs typeface="Arial"/>
                        </a:rPr>
                        <a:t>途</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73317">
                <a:tc>
                  <a:txBody>
                    <a:bodyPr/>
                    <a:lstStyle/>
                    <a:p>
                      <a:pPr indent="266700" algn="just">
                        <a:lnSpc>
                          <a:spcPts val="1400"/>
                        </a:lnSpc>
                        <a:spcAft>
                          <a:spcPts val="0"/>
                        </a:spcAft>
                      </a:pPr>
                      <a:r>
                        <a:rPr lang="en-US" sz="1400" kern="100" dirty="0" err="1">
                          <a:effectLst/>
                          <a:latin typeface="Times New Roman"/>
                          <a:ea typeface="宋体"/>
                        </a:rPr>
                        <a:t>QSqlQueryModel</a:t>
                      </a:r>
                      <a:endParaRPr lang="zh-CN" sz="1400" kern="1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6700" algn="just">
                        <a:lnSpc>
                          <a:spcPts val="1400"/>
                        </a:lnSpc>
                        <a:spcAft>
                          <a:spcPts val="0"/>
                        </a:spcAft>
                      </a:pPr>
                      <a:r>
                        <a:rPr lang="zh-CN" sz="1400" kern="100">
                          <a:effectLst/>
                          <a:latin typeface="Times New Roman"/>
                          <a:ea typeface="宋体"/>
                        </a:rPr>
                        <a:t>基于任意</a:t>
                      </a:r>
                      <a:r>
                        <a:rPr lang="en-US" sz="1400" kern="100">
                          <a:effectLst/>
                          <a:latin typeface="Times New Roman"/>
                          <a:ea typeface="宋体"/>
                        </a:rPr>
                        <a:t>SQL</a:t>
                      </a:r>
                      <a:r>
                        <a:rPr lang="zh-CN" sz="1400" kern="100">
                          <a:effectLst/>
                          <a:latin typeface="Times New Roman"/>
                          <a:ea typeface="宋体"/>
                        </a:rPr>
                        <a:t>语句的只读模型</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73317">
                <a:tc>
                  <a:txBody>
                    <a:bodyPr/>
                    <a:lstStyle/>
                    <a:p>
                      <a:pPr indent="266700" algn="just">
                        <a:lnSpc>
                          <a:spcPts val="1400"/>
                        </a:lnSpc>
                        <a:spcAft>
                          <a:spcPts val="0"/>
                        </a:spcAft>
                      </a:pPr>
                      <a:r>
                        <a:rPr lang="en-US" sz="1400" kern="100" dirty="0" err="1">
                          <a:effectLst/>
                          <a:latin typeface="Times New Roman"/>
                          <a:ea typeface="宋体"/>
                        </a:rPr>
                        <a:t>QsqlTableModel</a:t>
                      </a:r>
                      <a:endParaRPr lang="zh-CN" sz="1400" kern="1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6700" algn="just">
                        <a:lnSpc>
                          <a:spcPts val="1400"/>
                        </a:lnSpc>
                        <a:spcAft>
                          <a:spcPts val="0"/>
                        </a:spcAft>
                      </a:pPr>
                      <a:r>
                        <a:rPr lang="zh-CN" sz="1400" kern="100" dirty="0">
                          <a:effectLst/>
                          <a:latin typeface="Times New Roman"/>
                          <a:ea typeface="宋体"/>
                        </a:rPr>
                        <a:t>基于单个表的读写模型</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73317">
                <a:tc>
                  <a:txBody>
                    <a:bodyPr/>
                    <a:lstStyle/>
                    <a:p>
                      <a:pPr indent="266700" algn="just">
                        <a:lnSpc>
                          <a:spcPts val="1400"/>
                        </a:lnSpc>
                        <a:spcAft>
                          <a:spcPts val="0"/>
                        </a:spcAft>
                      </a:pPr>
                      <a:r>
                        <a:rPr lang="en-US" sz="1400" kern="100">
                          <a:effectLst/>
                          <a:latin typeface="Times New Roman"/>
                          <a:ea typeface="宋体"/>
                        </a:rPr>
                        <a:t>QSqlRelationalTableModel</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6700" algn="just">
                        <a:lnSpc>
                          <a:spcPts val="1400"/>
                        </a:lnSpc>
                        <a:spcAft>
                          <a:spcPts val="0"/>
                        </a:spcAft>
                      </a:pPr>
                      <a:r>
                        <a:rPr lang="en-US" sz="1400" kern="100" dirty="0" err="1">
                          <a:effectLst/>
                          <a:latin typeface="Times New Roman"/>
                          <a:ea typeface="宋体"/>
                        </a:rPr>
                        <a:t>QSqlTableModel</a:t>
                      </a:r>
                      <a:r>
                        <a:rPr lang="zh-CN" sz="1400" kern="100" dirty="0">
                          <a:effectLst/>
                          <a:latin typeface="Times New Roman"/>
                          <a:ea typeface="宋体"/>
                        </a:rPr>
                        <a:t>的子类，增加了外键支持</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 name="TextBox 4"/>
          <p:cNvSpPr txBox="1"/>
          <p:nvPr/>
        </p:nvSpPr>
        <p:spPr>
          <a:xfrm>
            <a:off x="831273" y="4999512"/>
            <a:ext cx="10094026" cy="1754326"/>
          </a:xfrm>
          <a:prstGeom prst="rect">
            <a:avLst/>
          </a:prstGeom>
          <a:noFill/>
        </p:spPr>
        <p:txBody>
          <a:bodyPr wrap="square" rtlCol="0">
            <a:spAutoFit/>
          </a:bodyPr>
          <a:lstStyle/>
          <a:p>
            <a:pPr indent="355600"/>
            <a:r>
              <a:rPr lang="en-US" altLang="zh-CN" sz="1800" b="1" dirty="0"/>
              <a:t>(d) </a:t>
            </a:r>
            <a:r>
              <a:rPr lang="en-US" altLang="zh-CN" sz="1800" b="1" dirty="0" err="1"/>
              <a:t>bool</a:t>
            </a:r>
            <a:r>
              <a:rPr lang="en-US" altLang="zh-CN" sz="1800" b="1" dirty="0"/>
              <a:t> success=</a:t>
            </a:r>
            <a:r>
              <a:rPr lang="en-US" altLang="zh-CN" sz="1800" b="1" dirty="0" err="1"/>
              <a:t>query.exec</a:t>
            </a:r>
            <a:r>
              <a:rPr lang="en-US" altLang="zh-CN" sz="1800" b="1" dirty="0"/>
              <a:t>("create table </a:t>
            </a:r>
            <a:r>
              <a:rPr lang="en-US" altLang="zh-CN" sz="1800" b="1" dirty="0" err="1"/>
              <a:t>automobil</a:t>
            </a:r>
            <a:r>
              <a:rPr lang="en-US" altLang="zh-CN" sz="1800" b="1" dirty="0"/>
              <a:t>…")</a:t>
            </a:r>
            <a:r>
              <a:rPr lang="zh-CN" altLang="zh-CN" sz="1800" b="1" dirty="0"/>
              <a:t>：</a:t>
            </a:r>
            <a:r>
              <a:rPr lang="zh-CN" altLang="zh-CN" sz="1800" dirty="0"/>
              <a:t>创建数据库表“</a:t>
            </a:r>
            <a:r>
              <a:rPr lang="en-US" altLang="zh-CN" sz="1800" dirty="0" err="1"/>
              <a:t>automobil</a:t>
            </a:r>
            <a:r>
              <a:rPr lang="zh-CN" altLang="zh-CN" sz="1800" dirty="0"/>
              <a:t>”，该表具有</a:t>
            </a:r>
            <a:r>
              <a:rPr lang="en-US" altLang="zh-CN" sz="1800" dirty="0"/>
              <a:t>10</a:t>
            </a:r>
            <a:r>
              <a:rPr lang="zh-CN" altLang="zh-CN" sz="1800" dirty="0"/>
              <a:t>个字段。在执行</a:t>
            </a:r>
            <a:r>
              <a:rPr lang="en-US" altLang="zh-CN" sz="1800" dirty="0"/>
              <a:t>exec()</a:t>
            </a:r>
            <a:r>
              <a:rPr lang="zh-CN" altLang="zh-CN" sz="1800" dirty="0"/>
              <a:t>函数调用后，就可以操作返回的结果了。</a:t>
            </a:r>
          </a:p>
          <a:p>
            <a:pPr indent="355600"/>
            <a:r>
              <a:rPr lang="en-US" altLang="zh-CN" sz="1800" b="1" dirty="0"/>
              <a:t>(e) </a:t>
            </a:r>
            <a:r>
              <a:rPr lang="en-US" altLang="zh-CN" sz="1800" b="1" dirty="0" err="1"/>
              <a:t>query.prepare</a:t>
            </a:r>
            <a:r>
              <a:rPr lang="en-US" altLang="zh-CN" sz="1800" b="1" dirty="0"/>
              <a:t>("insert into </a:t>
            </a:r>
            <a:r>
              <a:rPr lang="en-US" altLang="zh-CN" sz="1800" b="1" dirty="0" err="1"/>
              <a:t>automobil</a:t>
            </a:r>
            <a:r>
              <a:rPr lang="en-US" altLang="zh-CN" sz="1800" b="1" dirty="0"/>
              <a:t> values(?,?,?,?,?,?,?,?,?,?)")</a:t>
            </a:r>
            <a:r>
              <a:rPr lang="zh-CN" altLang="zh-CN" sz="1800" b="1" dirty="0"/>
              <a:t>：</a:t>
            </a:r>
            <a:r>
              <a:rPr lang="zh-CN" altLang="zh-CN" sz="1800" dirty="0"/>
              <a:t>如果要插入多条记录，或者避免将值转换为字符串（即正确地转义），则可以首先调用</a:t>
            </a:r>
            <a:r>
              <a:rPr lang="en-US" altLang="zh-CN" sz="1800" dirty="0"/>
              <a:t>prepare()</a:t>
            </a:r>
            <a:r>
              <a:rPr lang="zh-CN" altLang="zh-CN" sz="1800" dirty="0"/>
              <a:t>函数指定一个包含占位符的</a:t>
            </a:r>
            <a:r>
              <a:rPr lang="en-US" altLang="zh-CN" sz="1800" dirty="0"/>
              <a:t>query</a:t>
            </a:r>
            <a:r>
              <a:rPr lang="zh-CN" altLang="zh-CN" sz="1800" dirty="0"/>
              <a:t>，然后绑定要插入的值。</a:t>
            </a:r>
            <a:r>
              <a:rPr lang="en-US" altLang="zh-CN" sz="1800" dirty="0" err="1"/>
              <a:t>Qt</a:t>
            </a:r>
            <a:r>
              <a:rPr lang="zh-CN" altLang="zh-CN" sz="1800" dirty="0"/>
              <a:t>对所有数据库均可以支持</a:t>
            </a:r>
            <a:r>
              <a:rPr lang="en-US" altLang="zh-CN" sz="1800" dirty="0" err="1"/>
              <a:t>Qracle</a:t>
            </a:r>
            <a:r>
              <a:rPr lang="zh-CN" altLang="zh-CN" sz="1800" dirty="0"/>
              <a:t>类型的占位符和</a:t>
            </a:r>
            <a:r>
              <a:rPr lang="en-US" altLang="zh-CN" sz="1800" dirty="0"/>
              <a:t>ODBC</a:t>
            </a:r>
            <a:r>
              <a:rPr lang="zh-CN" altLang="zh-CN" sz="1800" dirty="0"/>
              <a:t>类型的占位符。此处使用了</a:t>
            </a:r>
            <a:r>
              <a:rPr lang="en-US" altLang="zh-CN" sz="1800" dirty="0"/>
              <a:t>ODBC</a:t>
            </a:r>
            <a:r>
              <a:rPr lang="zh-CN" altLang="zh-CN" sz="1800" dirty="0"/>
              <a:t>类型的定位占位符</a:t>
            </a:r>
            <a:r>
              <a:rPr lang="zh-CN" altLang="zh-CN" sz="1800" dirty="0" smtClean="0"/>
              <a:t>。</a:t>
            </a:r>
            <a:endParaRPr lang="zh-CN" altLang="zh-CN" sz="1800" dirty="0"/>
          </a:p>
        </p:txBody>
      </p:sp>
    </p:spTree>
    <p:extLst>
      <p:ext uri="{BB962C8B-B14F-4D97-AF65-F5344CB8AC3E}">
        <p14:creationId xmlns:p14="http://schemas.microsoft.com/office/powerpoint/2010/main" val="1536875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872325" cy="461665"/>
          </a:xfrm>
          <a:prstGeom prst="rect">
            <a:avLst/>
          </a:prstGeom>
        </p:spPr>
        <p:txBody>
          <a:bodyPr wrap="none">
            <a:spAutoFit/>
          </a:bodyPr>
          <a:lstStyle/>
          <a:p>
            <a:r>
              <a:rPr lang="en-US" altLang="zh-CN" sz="2400" b="1" dirty="0" err="1"/>
              <a:t>Qt</a:t>
            </a:r>
            <a:r>
              <a:rPr lang="zh-CN" altLang="zh-CN" sz="2400" b="1" dirty="0"/>
              <a:t>操作</a:t>
            </a:r>
            <a:r>
              <a:rPr lang="en-US" altLang="zh-CN" sz="2400" b="1" dirty="0"/>
              <a:t>SQLite</a:t>
            </a:r>
            <a:r>
              <a:rPr lang="zh-CN" altLang="zh-CN" sz="2400" b="1" dirty="0"/>
              <a:t>数据库</a:t>
            </a:r>
          </a:p>
        </p:txBody>
      </p:sp>
      <p:sp>
        <p:nvSpPr>
          <p:cNvPr id="3" name="矩形 2"/>
          <p:cNvSpPr/>
          <p:nvPr/>
        </p:nvSpPr>
        <p:spPr>
          <a:xfrm>
            <a:off x="1136845" y="970174"/>
            <a:ext cx="5636543" cy="369332"/>
          </a:xfrm>
          <a:prstGeom prst="rect">
            <a:avLst/>
          </a:prstGeom>
        </p:spPr>
        <p:txBody>
          <a:bodyPr wrap="none">
            <a:spAutoFit/>
          </a:bodyPr>
          <a:lstStyle/>
          <a:p>
            <a:r>
              <a:rPr lang="zh-CN" altLang="zh-CN" sz="1800" dirty="0"/>
              <a:t>等价于使用</a:t>
            </a:r>
            <a:r>
              <a:rPr lang="en-US" altLang="zh-CN" sz="1800" dirty="0"/>
              <a:t>Oracle</a:t>
            </a:r>
            <a:r>
              <a:rPr lang="zh-CN" altLang="zh-CN" sz="1800" dirty="0"/>
              <a:t>语法的有名占位符的具体形式如下：</a:t>
            </a:r>
          </a:p>
        </p:txBody>
      </p:sp>
      <p:sp>
        <p:nvSpPr>
          <p:cNvPr id="4" name="TextBox 3"/>
          <p:cNvSpPr txBox="1"/>
          <p:nvPr/>
        </p:nvSpPr>
        <p:spPr>
          <a:xfrm>
            <a:off x="1136845" y="1472540"/>
            <a:ext cx="9503446" cy="4940618"/>
          </a:xfrm>
          <a:prstGeom prst="roundRect">
            <a:avLst>
              <a:gd name="adj" fmla="val 5936"/>
            </a:avLst>
          </a:prstGeom>
          <a:solidFill>
            <a:srgbClr val="DDDDDD"/>
          </a:solidFill>
        </p:spPr>
        <p:txBody>
          <a:bodyPr wrap="square" rtlCol="0">
            <a:spAutoFit/>
          </a:bodyPr>
          <a:lstStyle/>
          <a:p>
            <a:r>
              <a:rPr lang="en-US" altLang="zh-CN" dirty="0" err="1"/>
              <a:t>query.prepare</a:t>
            </a:r>
            <a:r>
              <a:rPr lang="en-US" altLang="zh-CN" dirty="0"/>
              <a:t>("insert into automobile(</a:t>
            </a:r>
            <a:r>
              <a:rPr lang="en-US" altLang="zh-CN" dirty="0" err="1"/>
              <a:t>id,attribute,type,kind,nation</a:t>
            </a:r>
            <a:r>
              <a:rPr lang="en-US" altLang="zh-CN" dirty="0"/>
              <a:t>,</a:t>
            </a:r>
            <a:endParaRPr lang="zh-CN" altLang="zh-CN" dirty="0"/>
          </a:p>
          <a:p>
            <a:r>
              <a:rPr lang="en-US" altLang="zh-CN" dirty="0"/>
              <a:t>    </a:t>
            </a:r>
            <a:r>
              <a:rPr lang="en-US" altLang="zh-CN" dirty="0" err="1"/>
              <a:t>carnumber,elevaltor,distance,oil,temperature</a:t>
            </a:r>
            <a:r>
              <a:rPr lang="en-US" altLang="zh-CN" dirty="0"/>
              <a:t>) </a:t>
            </a:r>
            <a:endParaRPr lang="zh-CN" altLang="zh-CN" dirty="0"/>
          </a:p>
          <a:p>
            <a:r>
              <a:rPr lang="en-US" altLang="zh-CN" dirty="0"/>
              <a:t>    values(:id, :attribute, :type, :kind, :nation,</a:t>
            </a:r>
            <a:endParaRPr lang="zh-CN" altLang="zh-CN" dirty="0"/>
          </a:p>
          <a:p>
            <a:r>
              <a:rPr lang="en-US" altLang="zh-CN" dirty="0"/>
              <a:t>    :</a:t>
            </a:r>
            <a:r>
              <a:rPr lang="en-US" altLang="zh-CN" dirty="0" err="1"/>
              <a:t>carnumber</a:t>
            </a:r>
            <a:r>
              <a:rPr lang="en-US" altLang="zh-CN" dirty="0"/>
              <a:t>,:</a:t>
            </a:r>
            <a:r>
              <a:rPr lang="en-US" altLang="zh-CN" dirty="0" err="1"/>
              <a:t>elevaltor</a:t>
            </a:r>
            <a:r>
              <a:rPr lang="en-US" altLang="zh-CN" dirty="0"/>
              <a:t>,:</a:t>
            </a:r>
            <a:r>
              <a:rPr lang="en-US" altLang="zh-CN" dirty="0" err="1"/>
              <a:t>distance,:oil,:temperature</a:t>
            </a:r>
            <a:r>
              <a:rPr lang="en-US" altLang="zh-CN" dirty="0"/>
              <a:t>)");</a:t>
            </a:r>
            <a:endParaRPr lang="zh-CN" altLang="zh-CN" dirty="0"/>
          </a:p>
          <a:p>
            <a:r>
              <a:rPr lang="en-US" altLang="zh-CN" dirty="0"/>
              <a:t>    long records=100;</a:t>
            </a:r>
            <a:endParaRPr lang="zh-CN" altLang="zh-CN" dirty="0"/>
          </a:p>
          <a:p>
            <a:r>
              <a:rPr lang="en-US" altLang="zh-CN" dirty="0"/>
              <a:t>    for(</a:t>
            </a:r>
            <a:r>
              <a:rPr lang="en-US" altLang="zh-CN" dirty="0" err="1"/>
              <a:t>int</a:t>
            </a:r>
            <a:r>
              <a:rPr lang="en-US" altLang="zh-CN" dirty="0"/>
              <a:t> i=0;i&lt;</a:t>
            </a:r>
            <a:r>
              <a:rPr lang="en-US" altLang="zh-CN" dirty="0" err="1"/>
              <a:t>records;i</a:t>
            </a:r>
            <a:r>
              <a:rPr lang="en-US" altLang="zh-CN" dirty="0"/>
              <a:t>++)</a:t>
            </a:r>
            <a:endParaRPr lang="zh-CN" altLang="zh-CN" dirty="0"/>
          </a:p>
          <a:p>
            <a:r>
              <a:rPr lang="en-US" altLang="zh-CN" dirty="0"/>
              <a:t>    {</a:t>
            </a:r>
            <a:endParaRPr lang="zh-CN" altLang="zh-CN" dirty="0"/>
          </a:p>
          <a:p>
            <a:r>
              <a:rPr lang="en-US" altLang="zh-CN" dirty="0"/>
              <a:t>        </a:t>
            </a:r>
            <a:r>
              <a:rPr lang="en-US" altLang="zh-CN" dirty="0" err="1"/>
              <a:t>query.bindValue</a:t>
            </a:r>
            <a:r>
              <a:rPr lang="en-US" altLang="zh-CN" dirty="0"/>
              <a:t>(:</a:t>
            </a:r>
            <a:r>
              <a:rPr lang="en-US" altLang="zh-CN" dirty="0" err="1"/>
              <a:t>id,i</a:t>
            </a:r>
            <a:r>
              <a:rPr lang="en-US" altLang="zh-CN" dirty="0"/>
              <a:t>);</a:t>
            </a:r>
            <a:endParaRPr lang="zh-CN" altLang="zh-CN" dirty="0"/>
          </a:p>
          <a:p>
            <a:r>
              <a:rPr lang="en-US" altLang="zh-CN" dirty="0"/>
              <a:t>        </a:t>
            </a:r>
            <a:r>
              <a:rPr lang="en-US" altLang="zh-CN" dirty="0" err="1"/>
              <a:t>query.bindValue</a:t>
            </a:r>
            <a:r>
              <a:rPr lang="en-US" altLang="zh-CN" dirty="0"/>
              <a:t>(:attribute,"</a:t>
            </a:r>
            <a:r>
              <a:rPr lang="zh-CN" altLang="zh-CN" dirty="0"/>
              <a:t>四轮</a:t>
            </a:r>
            <a:r>
              <a:rPr lang="en-US" altLang="zh-CN" dirty="0"/>
              <a:t>");</a:t>
            </a:r>
            <a:endParaRPr lang="zh-CN" altLang="zh-CN" dirty="0"/>
          </a:p>
          <a:p>
            <a:r>
              <a:rPr lang="en-US" altLang="zh-CN" dirty="0"/>
              <a:t>        </a:t>
            </a:r>
            <a:r>
              <a:rPr lang="en-US" altLang="zh-CN" dirty="0" err="1"/>
              <a:t>query.bindValue</a:t>
            </a:r>
            <a:r>
              <a:rPr lang="en-US" altLang="zh-CN" dirty="0"/>
              <a:t>(:type,"</a:t>
            </a:r>
            <a:r>
              <a:rPr lang="zh-CN" altLang="zh-CN" dirty="0"/>
              <a:t>轿车</a:t>
            </a:r>
            <a:r>
              <a:rPr lang="en-US" altLang="zh-CN" dirty="0"/>
              <a:t>");</a:t>
            </a:r>
            <a:endParaRPr lang="zh-CN" altLang="zh-CN" dirty="0"/>
          </a:p>
          <a:p>
            <a:r>
              <a:rPr lang="en-US" altLang="zh-CN" dirty="0"/>
              <a:t>        </a:t>
            </a:r>
            <a:r>
              <a:rPr lang="en-US" altLang="zh-CN" dirty="0" err="1"/>
              <a:t>query.bindValue</a:t>
            </a:r>
            <a:r>
              <a:rPr lang="en-US" altLang="zh-CN" dirty="0"/>
              <a:t>(:kind,"</a:t>
            </a:r>
            <a:r>
              <a:rPr lang="zh-CN" altLang="zh-CN" dirty="0"/>
              <a:t>富康</a:t>
            </a:r>
            <a:r>
              <a:rPr lang="en-US" altLang="zh-CN" dirty="0"/>
              <a:t>");</a:t>
            </a:r>
            <a:endParaRPr lang="zh-CN" altLang="zh-CN" dirty="0"/>
          </a:p>
          <a:p>
            <a:r>
              <a:rPr lang="en-US" altLang="zh-CN" dirty="0"/>
              <a:t>        </a:t>
            </a:r>
            <a:r>
              <a:rPr lang="en-US" altLang="zh-CN" dirty="0" err="1"/>
              <a:t>query.bindValue</a:t>
            </a:r>
            <a:r>
              <a:rPr lang="en-US" altLang="zh-CN" dirty="0"/>
              <a:t>(:</a:t>
            </a:r>
            <a:r>
              <a:rPr lang="en-US" altLang="zh-CN" dirty="0" err="1"/>
              <a:t>nation,rand</a:t>
            </a:r>
            <a:r>
              <a:rPr lang="en-US" altLang="zh-CN" dirty="0"/>
              <a:t>()%100);</a:t>
            </a:r>
            <a:endParaRPr lang="zh-CN" altLang="zh-CN" dirty="0"/>
          </a:p>
          <a:p>
            <a:r>
              <a:rPr lang="en-US" altLang="zh-CN" dirty="0"/>
              <a:t>        </a:t>
            </a:r>
            <a:r>
              <a:rPr lang="en-US" altLang="zh-CN" dirty="0" err="1"/>
              <a:t>query.bindValue</a:t>
            </a:r>
            <a:r>
              <a:rPr lang="en-US" altLang="zh-CN" dirty="0"/>
              <a:t>(:</a:t>
            </a:r>
            <a:r>
              <a:rPr lang="en-US" altLang="zh-CN" dirty="0" err="1"/>
              <a:t>carnumber,rand</a:t>
            </a:r>
            <a:r>
              <a:rPr lang="en-US" altLang="zh-CN" dirty="0"/>
              <a:t>()%10000);</a:t>
            </a:r>
            <a:endParaRPr lang="zh-CN" altLang="zh-CN" dirty="0"/>
          </a:p>
          <a:p>
            <a:r>
              <a:rPr lang="en-US" altLang="zh-CN" dirty="0"/>
              <a:t>        </a:t>
            </a:r>
            <a:r>
              <a:rPr lang="en-US" altLang="zh-CN" dirty="0" err="1"/>
              <a:t>query.bindValue</a:t>
            </a:r>
            <a:r>
              <a:rPr lang="en-US" altLang="zh-CN" dirty="0"/>
              <a:t>(:</a:t>
            </a:r>
            <a:r>
              <a:rPr lang="en-US" altLang="zh-CN" dirty="0" err="1"/>
              <a:t>elevaltor,rand</a:t>
            </a:r>
            <a:r>
              <a:rPr lang="en-US" altLang="zh-CN" dirty="0"/>
              <a:t>()%300);</a:t>
            </a:r>
            <a:endParaRPr lang="zh-CN" altLang="zh-CN" dirty="0"/>
          </a:p>
          <a:p>
            <a:r>
              <a:rPr lang="en-US" altLang="zh-CN" dirty="0"/>
              <a:t>        </a:t>
            </a:r>
            <a:r>
              <a:rPr lang="en-US" altLang="zh-CN" dirty="0" err="1"/>
              <a:t>query.bindValue</a:t>
            </a:r>
            <a:r>
              <a:rPr lang="en-US" altLang="zh-CN" dirty="0"/>
              <a:t>(:</a:t>
            </a:r>
            <a:r>
              <a:rPr lang="en-US" altLang="zh-CN" dirty="0" err="1"/>
              <a:t>distance,rand</a:t>
            </a:r>
            <a:r>
              <a:rPr lang="en-US" altLang="zh-CN" dirty="0"/>
              <a:t>()%200000);</a:t>
            </a:r>
            <a:endParaRPr lang="zh-CN" altLang="zh-CN" dirty="0"/>
          </a:p>
          <a:p>
            <a:r>
              <a:rPr lang="en-US" altLang="zh-CN" dirty="0"/>
              <a:t>        </a:t>
            </a:r>
            <a:r>
              <a:rPr lang="en-US" altLang="zh-CN" dirty="0" err="1"/>
              <a:t>query.bindValue</a:t>
            </a:r>
            <a:r>
              <a:rPr lang="en-US" altLang="zh-CN" dirty="0"/>
              <a:t>(:</a:t>
            </a:r>
            <a:r>
              <a:rPr lang="en-US" altLang="zh-CN" dirty="0" err="1"/>
              <a:t>oil,rand</a:t>
            </a:r>
            <a:r>
              <a:rPr lang="en-US" altLang="zh-CN" dirty="0"/>
              <a:t>()%52);</a:t>
            </a:r>
            <a:endParaRPr lang="zh-CN" altLang="zh-CN" dirty="0"/>
          </a:p>
          <a:p>
            <a:r>
              <a:rPr lang="en-US" altLang="zh-CN" dirty="0"/>
              <a:t>        </a:t>
            </a:r>
            <a:r>
              <a:rPr lang="en-US" altLang="zh-CN" dirty="0" err="1"/>
              <a:t>query.bindValue</a:t>
            </a:r>
            <a:r>
              <a:rPr lang="en-US" altLang="zh-CN" dirty="0"/>
              <a:t>(:</a:t>
            </a:r>
            <a:r>
              <a:rPr lang="en-US" altLang="zh-CN" dirty="0" err="1"/>
              <a:t>temperature,rand</a:t>
            </a:r>
            <a:r>
              <a:rPr lang="en-US" altLang="zh-CN" dirty="0"/>
              <a:t>()%100);</a:t>
            </a:r>
            <a:endParaRPr lang="zh-CN" altLang="zh-CN" dirty="0"/>
          </a:p>
          <a:p>
            <a:r>
              <a:rPr lang="en-US" altLang="zh-CN" dirty="0"/>
              <a:t>	</a:t>
            </a:r>
            <a:r>
              <a:rPr lang="en-US" altLang="zh-CN" dirty="0" smtClean="0"/>
              <a:t>}</a:t>
            </a:r>
          </a:p>
        </p:txBody>
      </p:sp>
    </p:spTree>
    <p:extLst>
      <p:ext uri="{BB962C8B-B14F-4D97-AF65-F5344CB8AC3E}">
        <p14:creationId xmlns:p14="http://schemas.microsoft.com/office/powerpoint/2010/main" val="3823406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872325" cy="461665"/>
          </a:xfrm>
          <a:prstGeom prst="rect">
            <a:avLst/>
          </a:prstGeom>
        </p:spPr>
        <p:txBody>
          <a:bodyPr wrap="none">
            <a:spAutoFit/>
          </a:bodyPr>
          <a:lstStyle/>
          <a:p>
            <a:r>
              <a:rPr lang="en-US" altLang="zh-CN" sz="2400" b="1" dirty="0" err="1"/>
              <a:t>Qt</a:t>
            </a:r>
            <a:r>
              <a:rPr lang="zh-CN" altLang="zh-CN" sz="2400" b="1" dirty="0"/>
              <a:t>操作</a:t>
            </a:r>
            <a:r>
              <a:rPr lang="en-US" altLang="zh-CN" sz="2400" b="1" dirty="0"/>
              <a:t>SQLite</a:t>
            </a:r>
            <a:r>
              <a:rPr lang="zh-CN" altLang="zh-CN" sz="2400" b="1" dirty="0"/>
              <a:t>数据库</a:t>
            </a:r>
          </a:p>
        </p:txBody>
      </p:sp>
      <p:sp>
        <p:nvSpPr>
          <p:cNvPr id="3" name="TextBox 2"/>
          <p:cNvSpPr txBox="1"/>
          <p:nvPr/>
        </p:nvSpPr>
        <p:spPr>
          <a:xfrm>
            <a:off x="819397" y="985652"/>
            <a:ext cx="10260281" cy="4199868"/>
          </a:xfrm>
          <a:prstGeom prst="rect">
            <a:avLst/>
          </a:prstGeom>
          <a:noFill/>
        </p:spPr>
        <p:txBody>
          <a:bodyPr wrap="square" rtlCol="0">
            <a:spAutoFit/>
          </a:bodyPr>
          <a:lstStyle/>
          <a:p>
            <a:pPr indent="450850">
              <a:lnSpc>
                <a:spcPct val="150000"/>
              </a:lnSpc>
            </a:pPr>
            <a:r>
              <a:rPr lang="en-US" altLang="zh-CN" sz="1800" b="1" dirty="0"/>
              <a:t>(f) </a:t>
            </a:r>
            <a:r>
              <a:rPr lang="en-US" altLang="zh-CN" sz="1800" b="1" dirty="0" err="1"/>
              <a:t>query.bindValue</a:t>
            </a:r>
            <a:r>
              <a:rPr lang="en-US" altLang="zh-CN" sz="1800" b="1" dirty="0"/>
              <a:t>(0,i)</a:t>
            </a:r>
            <a:r>
              <a:rPr lang="zh-CN" altLang="zh-CN" sz="1800" b="1" dirty="0"/>
              <a:t>：</a:t>
            </a:r>
            <a:r>
              <a:rPr lang="zh-CN" altLang="zh-CN" sz="1800" dirty="0"/>
              <a:t>调用</a:t>
            </a:r>
            <a:r>
              <a:rPr lang="en-US" altLang="zh-CN" sz="1800" dirty="0" err="1"/>
              <a:t>bindValue</a:t>
            </a:r>
            <a:r>
              <a:rPr lang="en-US" altLang="zh-CN" sz="1800" dirty="0"/>
              <a:t>()</a:t>
            </a:r>
            <a:r>
              <a:rPr lang="zh-CN" altLang="zh-CN" sz="1800" dirty="0"/>
              <a:t>或</a:t>
            </a:r>
            <a:r>
              <a:rPr lang="en-US" altLang="zh-CN" sz="1800" dirty="0" err="1"/>
              <a:t>addBindValue</a:t>
            </a:r>
            <a:r>
              <a:rPr lang="en-US" altLang="zh-CN" sz="1800" dirty="0"/>
              <a:t>()</a:t>
            </a:r>
            <a:r>
              <a:rPr lang="zh-CN" altLang="zh-CN" sz="1800" dirty="0"/>
              <a:t>函数绑定要插入的值。</a:t>
            </a:r>
          </a:p>
          <a:p>
            <a:pPr indent="450850">
              <a:lnSpc>
                <a:spcPct val="150000"/>
              </a:lnSpc>
            </a:pPr>
            <a:r>
              <a:rPr lang="en-US" altLang="zh-CN" sz="1800" b="1" dirty="0"/>
              <a:t>(g) success=</a:t>
            </a:r>
            <a:r>
              <a:rPr lang="en-US" altLang="zh-CN" sz="1800" b="1" dirty="0" err="1"/>
              <a:t>query.exec</a:t>
            </a:r>
            <a:r>
              <a:rPr lang="en-US" altLang="zh-CN" sz="1800" b="1" dirty="0"/>
              <a:t>()</a:t>
            </a:r>
            <a:r>
              <a:rPr lang="zh-CN" altLang="zh-CN" sz="1800" b="1" dirty="0"/>
              <a:t>：</a:t>
            </a:r>
            <a:r>
              <a:rPr lang="zh-CN" altLang="zh-CN" sz="1800" dirty="0"/>
              <a:t>调用</a:t>
            </a:r>
            <a:r>
              <a:rPr lang="en-US" altLang="zh-CN" sz="1800" dirty="0"/>
              <a:t>exec()</a:t>
            </a:r>
            <a:r>
              <a:rPr lang="zh-CN" altLang="zh-CN" sz="1800" dirty="0"/>
              <a:t>函数在</a:t>
            </a:r>
            <a:r>
              <a:rPr lang="en-US" altLang="zh-CN" sz="1800" dirty="0"/>
              <a:t>query</a:t>
            </a:r>
            <a:r>
              <a:rPr lang="zh-CN" altLang="zh-CN" sz="1800" dirty="0"/>
              <a:t>中插入对应的值，之后，可以继续调用</a:t>
            </a:r>
            <a:r>
              <a:rPr lang="en-US" altLang="zh-CN" sz="1800" dirty="0" err="1"/>
              <a:t>bindValue</a:t>
            </a:r>
            <a:r>
              <a:rPr lang="en-US" altLang="zh-CN" sz="1800" dirty="0"/>
              <a:t>()</a:t>
            </a:r>
            <a:r>
              <a:rPr lang="zh-CN" altLang="zh-CN" sz="1800" dirty="0"/>
              <a:t>或</a:t>
            </a:r>
            <a:r>
              <a:rPr lang="en-US" altLang="zh-CN" sz="1800" dirty="0" err="1"/>
              <a:t>addBindValue</a:t>
            </a:r>
            <a:r>
              <a:rPr lang="en-US" altLang="zh-CN" sz="1800" dirty="0"/>
              <a:t>()</a:t>
            </a:r>
            <a:r>
              <a:rPr lang="zh-CN" altLang="zh-CN" sz="1800" dirty="0"/>
              <a:t>函数绑定新值，然后再次调用</a:t>
            </a:r>
            <a:r>
              <a:rPr lang="en-US" altLang="zh-CN" sz="1800" dirty="0"/>
              <a:t>exec()</a:t>
            </a:r>
            <a:r>
              <a:rPr lang="zh-CN" altLang="zh-CN" sz="1800" dirty="0"/>
              <a:t>函数在</a:t>
            </a:r>
            <a:r>
              <a:rPr lang="en-US" altLang="zh-CN" sz="1800" dirty="0"/>
              <a:t>query</a:t>
            </a:r>
            <a:r>
              <a:rPr lang="zh-CN" altLang="zh-CN" sz="1800" dirty="0"/>
              <a:t>中插入新值。</a:t>
            </a:r>
          </a:p>
          <a:p>
            <a:pPr indent="450850">
              <a:lnSpc>
                <a:spcPct val="150000"/>
              </a:lnSpc>
            </a:pPr>
            <a:r>
              <a:rPr lang="en-US" altLang="zh-CN" sz="1800" b="1" dirty="0"/>
              <a:t>(h) </a:t>
            </a:r>
            <a:r>
              <a:rPr lang="en-US" altLang="zh-CN" sz="1800" b="1" dirty="0" err="1"/>
              <a:t>qDebug</a:t>
            </a:r>
            <a:r>
              <a:rPr lang="en-US" altLang="zh-CN" sz="1800" b="1" dirty="0"/>
              <a:t>()&lt;&lt;</a:t>
            </a:r>
            <a:r>
              <a:rPr lang="en-US" altLang="zh-CN" sz="1800" b="1" dirty="0" err="1"/>
              <a:t>QObject</a:t>
            </a:r>
            <a:r>
              <a:rPr lang="en-US" altLang="zh-CN" sz="1800" b="1" dirty="0"/>
              <a:t>::</a:t>
            </a:r>
            <a:r>
              <a:rPr lang="en-US" altLang="zh-CN" sz="1800" b="1" dirty="0" err="1"/>
              <a:t>tr</a:t>
            </a:r>
            <a:r>
              <a:rPr lang="en-US" altLang="zh-CN" sz="1800" b="1" dirty="0"/>
              <a:t>("</a:t>
            </a:r>
            <a:r>
              <a:rPr lang="zh-CN" altLang="zh-CN" sz="1800" b="1" dirty="0"/>
              <a:t>插入</a:t>
            </a:r>
            <a:r>
              <a:rPr lang="en-US" altLang="zh-CN" sz="1800" b="1" dirty="0"/>
              <a:t> %1 </a:t>
            </a:r>
            <a:r>
              <a:rPr lang="zh-CN" altLang="zh-CN" sz="1800" b="1" dirty="0"/>
              <a:t>条记录，耗时：</a:t>
            </a:r>
            <a:r>
              <a:rPr lang="en-US" altLang="zh-CN" sz="1800" b="1" dirty="0"/>
              <a:t>%2 </a:t>
            </a:r>
            <a:r>
              <a:rPr lang="en-US" altLang="zh-CN" sz="1800" b="1" dirty="0" err="1"/>
              <a:t>ms</a:t>
            </a:r>
            <a:r>
              <a:rPr lang="en-US" altLang="zh-CN" sz="1800" b="1" dirty="0"/>
              <a:t>").</a:t>
            </a:r>
            <a:r>
              <a:rPr lang="en-US" altLang="zh-CN" sz="1800" b="1" dirty="0" err="1"/>
              <a:t>arg</a:t>
            </a:r>
            <a:r>
              <a:rPr lang="en-US" altLang="zh-CN" sz="1800" b="1" dirty="0"/>
              <a:t>(records).</a:t>
            </a:r>
            <a:r>
              <a:rPr lang="en-US" altLang="zh-CN" sz="1800" b="1" dirty="0" err="1"/>
              <a:t>arg</a:t>
            </a:r>
            <a:r>
              <a:rPr lang="en-US" altLang="zh-CN" sz="1800" b="1" dirty="0"/>
              <a:t> (</a:t>
            </a:r>
            <a:r>
              <a:rPr lang="en-US" altLang="zh-CN" sz="1800" b="1" dirty="0" err="1"/>
              <a:t>t.elapsed</a:t>
            </a:r>
            <a:r>
              <a:rPr lang="en-US" altLang="zh-CN" sz="1800" b="1" dirty="0"/>
              <a:t>())</a:t>
            </a:r>
            <a:r>
              <a:rPr lang="zh-CN" altLang="zh-CN" sz="1800" b="1" dirty="0"/>
              <a:t>：</a:t>
            </a:r>
            <a:r>
              <a:rPr lang="zh-CN" altLang="zh-CN" sz="1800" dirty="0"/>
              <a:t>向表中插入任意的</a:t>
            </a:r>
            <a:r>
              <a:rPr lang="en-US" altLang="zh-CN" sz="1800" dirty="0"/>
              <a:t>100</a:t>
            </a:r>
            <a:r>
              <a:rPr lang="zh-CN" altLang="zh-CN" sz="1800" dirty="0"/>
              <a:t>条记录，操作成功后输出操作消耗的时间。</a:t>
            </a:r>
          </a:p>
          <a:p>
            <a:pPr indent="450850">
              <a:lnSpc>
                <a:spcPct val="150000"/>
              </a:lnSpc>
            </a:pPr>
            <a:r>
              <a:rPr lang="en-US" altLang="zh-CN" sz="1800" b="1" dirty="0"/>
              <a:t>(i) success=</a:t>
            </a:r>
            <a:r>
              <a:rPr lang="en-US" altLang="zh-CN" sz="1800" b="1" dirty="0" err="1"/>
              <a:t>query.exec</a:t>
            </a:r>
            <a:r>
              <a:rPr lang="en-US" altLang="zh-CN" sz="1800" b="1" dirty="0"/>
              <a:t>("select * from </a:t>
            </a:r>
            <a:r>
              <a:rPr lang="en-US" altLang="zh-CN" sz="1800" b="1" dirty="0" err="1"/>
              <a:t>automobil</a:t>
            </a:r>
            <a:r>
              <a:rPr lang="en-US" altLang="zh-CN" sz="1800" b="1" dirty="0"/>
              <a:t> order by id </a:t>
            </a:r>
            <a:r>
              <a:rPr lang="en-US" altLang="zh-CN" sz="1800" b="1" dirty="0" err="1"/>
              <a:t>desc</a:t>
            </a:r>
            <a:r>
              <a:rPr lang="en-US" altLang="zh-CN" sz="1800" b="1" dirty="0"/>
              <a:t>")</a:t>
            </a:r>
            <a:r>
              <a:rPr lang="zh-CN" altLang="zh-CN" sz="1800" b="1" dirty="0"/>
              <a:t>：</a:t>
            </a:r>
            <a:r>
              <a:rPr lang="zh-CN" altLang="zh-CN" sz="1800" dirty="0"/>
              <a:t>按</a:t>
            </a:r>
            <a:r>
              <a:rPr lang="en-US" altLang="zh-CN" sz="1800" dirty="0"/>
              <a:t>id</a:t>
            </a:r>
            <a:r>
              <a:rPr lang="zh-CN" altLang="zh-CN" sz="1800" dirty="0"/>
              <a:t>字段的降序将查询表中刚刚插入的</a:t>
            </a:r>
            <a:r>
              <a:rPr lang="en-US" altLang="zh-CN" sz="1800" dirty="0"/>
              <a:t>100</a:t>
            </a:r>
            <a:r>
              <a:rPr lang="zh-CN" altLang="zh-CN" sz="1800" dirty="0"/>
              <a:t>条记录进行排序。</a:t>
            </a:r>
          </a:p>
          <a:p>
            <a:pPr indent="450850">
              <a:lnSpc>
                <a:spcPct val="150000"/>
              </a:lnSpc>
            </a:pPr>
            <a:r>
              <a:rPr lang="en-US" altLang="zh-CN" sz="1800" b="1" dirty="0"/>
              <a:t>(j) </a:t>
            </a:r>
            <a:r>
              <a:rPr lang="en-US" altLang="zh-CN" sz="1800" b="1" dirty="0" err="1"/>
              <a:t>query.prepare</a:t>
            </a:r>
            <a:r>
              <a:rPr lang="en-US" altLang="zh-CN" sz="1800" b="1" dirty="0"/>
              <a:t>(</a:t>
            </a:r>
            <a:r>
              <a:rPr lang="en-US" altLang="zh-CN" sz="1800" b="1" dirty="0" err="1"/>
              <a:t>QString</a:t>
            </a:r>
            <a:r>
              <a:rPr lang="en-US" altLang="zh-CN" sz="1800" b="1" dirty="0"/>
              <a:t>("update </a:t>
            </a:r>
            <a:r>
              <a:rPr lang="en-US" altLang="zh-CN" sz="1800" b="1" dirty="0" err="1"/>
              <a:t>automobil</a:t>
            </a:r>
            <a:r>
              <a:rPr lang="en-US" altLang="zh-CN" sz="1800" b="1" dirty="0"/>
              <a:t> set…"))</a:t>
            </a:r>
            <a:r>
              <a:rPr lang="zh-CN" altLang="zh-CN" sz="1800" b="1" dirty="0"/>
              <a:t>：</a:t>
            </a:r>
            <a:r>
              <a:rPr lang="zh-CN" altLang="zh-CN" sz="1800" dirty="0"/>
              <a:t>更新操作与插入操作类似，只是使用的</a:t>
            </a:r>
            <a:r>
              <a:rPr lang="en-US" altLang="zh-CN" sz="1800" dirty="0"/>
              <a:t>SQL</a:t>
            </a:r>
            <a:r>
              <a:rPr lang="zh-CN" altLang="zh-CN" sz="1800" dirty="0"/>
              <a:t>语句不同。</a:t>
            </a:r>
          </a:p>
          <a:p>
            <a:pPr indent="450850">
              <a:lnSpc>
                <a:spcPct val="150000"/>
              </a:lnSpc>
            </a:pPr>
            <a:r>
              <a:rPr lang="en-US" altLang="zh-CN" sz="1800" b="1" dirty="0"/>
              <a:t>(k) </a:t>
            </a:r>
            <a:r>
              <a:rPr lang="en-US" altLang="zh-CN" sz="1800" b="1" dirty="0" err="1"/>
              <a:t>query.exec</a:t>
            </a:r>
            <a:r>
              <a:rPr lang="en-US" altLang="zh-CN" sz="1800" b="1" dirty="0"/>
              <a:t>("delete from </a:t>
            </a:r>
            <a:r>
              <a:rPr lang="en-US" altLang="zh-CN" sz="1800" b="1" dirty="0" err="1"/>
              <a:t>automobil</a:t>
            </a:r>
            <a:r>
              <a:rPr lang="en-US" altLang="zh-CN" sz="1800" b="1" dirty="0"/>
              <a:t> where id=15")</a:t>
            </a:r>
            <a:r>
              <a:rPr lang="zh-CN" altLang="zh-CN" sz="1800" b="1" dirty="0"/>
              <a:t>：</a:t>
            </a:r>
            <a:r>
              <a:rPr lang="zh-CN" altLang="zh-CN" sz="1800" dirty="0"/>
              <a:t>执行删除</a:t>
            </a:r>
            <a:r>
              <a:rPr lang="en-US" altLang="zh-CN" sz="1800" dirty="0"/>
              <a:t>id</a:t>
            </a:r>
            <a:r>
              <a:rPr lang="zh-CN" altLang="zh-CN" sz="1800" dirty="0"/>
              <a:t>为</a:t>
            </a:r>
            <a:r>
              <a:rPr lang="en-US" altLang="zh-CN" sz="1800" dirty="0"/>
              <a:t>15</a:t>
            </a:r>
            <a:r>
              <a:rPr lang="zh-CN" altLang="zh-CN" sz="1800" dirty="0"/>
              <a:t>的记录的操作</a:t>
            </a:r>
            <a:r>
              <a:rPr lang="zh-CN" altLang="zh-CN" sz="1800" dirty="0" smtClean="0"/>
              <a:t>。</a:t>
            </a:r>
            <a:endParaRPr lang="zh-CN" altLang="zh-CN" sz="1800" dirty="0"/>
          </a:p>
        </p:txBody>
      </p:sp>
    </p:spTree>
    <p:extLst>
      <p:ext uri="{BB962C8B-B14F-4D97-AF65-F5344CB8AC3E}">
        <p14:creationId xmlns:p14="http://schemas.microsoft.com/office/powerpoint/2010/main" val="1565938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235034" y="1484416"/>
            <a:ext cx="8930244" cy="380010"/>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36845" y="328908"/>
            <a:ext cx="2872325" cy="461665"/>
          </a:xfrm>
          <a:prstGeom prst="rect">
            <a:avLst/>
          </a:prstGeom>
        </p:spPr>
        <p:txBody>
          <a:bodyPr wrap="none">
            <a:spAutoFit/>
          </a:bodyPr>
          <a:lstStyle/>
          <a:p>
            <a:r>
              <a:rPr lang="en-US" altLang="zh-CN" sz="2400" b="1" dirty="0" err="1"/>
              <a:t>Qt</a:t>
            </a:r>
            <a:r>
              <a:rPr lang="zh-CN" altLang="zh-CN" sz="2400" b="1" dirty="0"/>
              <a:t>操作</a:t>
            </a:r>
            <a:r>
              <a:rPr lang="en-US" altLang="zh-CN" sz="2400" b="1" dirty="0"/>
              <a:t>SQLite</a:t>
            </a:r>
            <a:r>
              <a:rPr lang="zh-CN" altLang="zh-CN" sz="2400" b="1" dirty="0"/>
              <a:t>数据库</a:t>
            </a:r>
          </a:p>
        </p:txBody>
      </p:sp>
      <p:sp>
        <p:nvSpPr>
          <p:cNvPr id="3" name="矩形 2"/>
          <p:cNvSpPr/>
          <p:nvPr/>
        </p:nvSpPr>
        <p:spPr>
          <a:xfrm>
            <a:off x="1038957" y="1005447"/>
            <a:ext cx="5940425" cy="1269578"/>
          </a:xfrm>
          <a:prstGeom prst="rect">
            <a:avLst/>
          </a:prstGeom>
        </p:spPr>
        <p:txBody>
          <a:bodyPr>
            <a:spAutoFit/>
          </a:bodyPr>
          <a:lstStyle/>
          <a:p>
            <a:pPr>
              <a:lnSpc>
                <a:spcPct val="150000"/>
              </a:lnSpc>
            </a:pPr>
            <a:r>
              <a:rPr lang="zh-CN" altLang="zh-CN" dirty="0"/>
              <a:t>（</a:t>
            </a:r>
            <a:r>
              <a:rPr lang="en-US" altLang="zh-CN" dirty="0"/>
              <a:t>3</a:t>
            </a:r>
            <a:r>
              <a:rPr lang="zh-CN" altLang="zh-CN" dirty="0"/>
              <a:t>）打开“</a:t>
            </a:r>
            <a:r>
              <a:rPr lang="en-US" altLang="zh-CN" dirty="0"/>
              <a:t>QSQLiteEx.pro</a:t>
            </a:r>
            <a:r>
              <a:rPr lang="zh-CN" altLang="zh-CN" dirty="0"/>
              <a:t>”文件，添加语句：</a:t>
            </a:r>
          </a:p>
          <a:p>
            <a:pPr>
              <a:lnSpc>
                <a:spcPct val="150000"/>
              </a:lnSpc>
            </a:pPr>
            <a:r>
              <a:rPr lang="en-US" altLang="zh-CN" dirty="0" smtClean="0"/>
              <a:t>     QT </a:t>
            </a:r>
            <a:r>
              <a:rPr lang="en-US" altLang="zh-CN" dirty="0"/>
              <a:t>+= </a:t>
            </a:r>
            <a:r>
              <a:rPr lang="en-US" altLang="zh-CN" dirty="0" err="1"/>
              <a:t>sql</a:t>
            </a:r>
            <a:endParaRPr lang="zh-CN" altLang="zh-CN" dirty="0"/>
          </a:p>
          <a:p>
            <a:pPr>
              <a:lnSpc>
                <a:spcPct val="150000"/>
              </a:lnSpc>
            </a:pPr>
            <a:r>
              <a:rPr lang="zh-CN" altLang="zh-CN" dirty="0"/>
              <a:t>（</a:t>
            </a:r>
            <a:r>
              <a:rPr lang="en-US" altLang="zh-CN" dirty="0"/>
              <a:t>4</a:t>
            </a:r>
            <a:r>
              <a:rPr lang="zh-CN" altLang="zh-CN" dirty="0"/>
              <a:t>）运行结果如图</a:t>
            </a:r>
            <a:r>
              <a:rPr lang="en-US" altLang="zh-CN" dirty="0"/>
              <a:t>13.1</a:t>
            </a:r>
            <a:r>
              <a:rPr lang="zh-CN" altLang="zh-CN" dirty="0"/>
              <a:t>所示。</a:t>
            </a:r>
          </a:p>
        </p:txBody>
      </p:sp>
      <p:pic>
        <p:nvPicPr>
          <p:cNvPr id="2457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638" y="2275025"/>
            <a:ext cx="5620967" cy="366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7869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4454" y="1908958"/>
            <a:ext cx="482208" cy="545844"/>
          </a:xfrm>
          <a:prstGeom prst="rect">
            <a:avLst/>
          </a:prstGeom>
        </p:spPr>
      </p:pic>
      <p:sp>
        <p:nvSpPr>
          <p:cNvPr id="10" name="TextBox 18"/>
          <p:cNvSpPr txBox="1"/>
          <p:nvPr/>
        </p:nvSpPr>
        <p:spPr>
          <a:xfrm>
            <a:off x="5756662" y="1908959"/>
            <a:ext cx="3445757" cy="393906"/>
          </a:xfrm>
          <a:prstGeom prst="rect">
            <a:avLst/>
          </a:prstGeom>
          <a:noFill/>
        </p:spPr>
        <p:txBody>
          <a:bodyPr wrap="square" lIns="115777" tIns="57888" rIns="115777" bIns="57888" rtlCol="0">
            <a:spAutoFit/>
          </a:bodyPr>
          <a:lstStyle/>
          <a:p>
            <a:r>
              <a:rPr lang="en-US" altLang="zh-CN" sz="1800" b="1" dirty="0"/>
              <a:t>1</a:t>
            </a:r>
            <a:r>
              <a:rPr lang="zh-CN" altLang="zh-CN" sz="1800" b="1" dirty="0"/>
              <a:t>．主界面布局</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4454" y="2660323"/>
            <a:ext cx="482208" cy="545844"/>
          </a:xfrm>
          <a:prstGeom prst="rect">
            <a:avLst/>
          </a:prstGeom>
        </p:spPr>
      </p:pic>
      <p:sp>
        <p:nvSpPr>
          <p:cNvPr id="12" name="TextBox 20"/>
          <p:cNvSpPr txBox="1"/>
          <p:nvPr/>
        </p:nvSpPr>
        <p:spPr>
          <a:xfrm>
            <a:off x="5756662" y="2658074"/>
            <a:ext cx="3255752" cy="393906"/>
          </a:xfrm>
          <a:prstGeom prst="rect">
            <a:avLst/>
          </a:prstGeom>
          <a:noFill/>
        </p:spPr>
        <p:txBody>
          <a:bodyPr wrap="square" lIns="115777" tIns="57888" rIns="115777" bIns="57888" rtlCol="0">
            <a:spAutoFit/>
          </a:bodyPr>
          <a:lstStyle/>
          <a:p>
            <a:r>
              <a:rPr lang="en-US" altLang="zh-CN" sz="1800" b="1" dirty="0"/>
              <a:t>2</a:t>
            </a:r>
            <a:r>
              <a:rPr lang="zh-CN" altLang="zh-CN" sz="1800" b="1" dirty="0"/>
              <a:t>．连接数据库</a:t>
            </a:r>
          </a:p>
        </p:txBody>
      </p:sp>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2042712" y="1399421"/>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1556043" y="1138946"/>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2185212" y="1495381"/>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8248" y="569722"/>
            <a:ext cx="939645" cy="1112796"/>
          </a:xfrm>
          <a:prstGeom prst="rect">
            <a:avLst/>
          </a:prstGeom>
        </p:spPr>
      </p:pic>
      <p:sp>
        <p:nvSpPr>
          <p:cNvPr id="25" name="TextBox 5"/>
          <p:cNvSpPr txBox="1"/>
          <p:nvPr/>
        </p:nvSpPr>
        <p:spPr>
          <a:xfrm>
            <a:off x="961901" y="3467379"/>
            <a:ext cx="3920668" cy="518595"/>
          </a:xfrm>
          <a:prstGeom prst="rect">
            <a:avLst/>
          </a:prstGeom>
          <a:noFill/>
        </p:spPr>
        <p:txBody>
          <a:bodyPr wrap="square" lIns="86863" tIns="43430" rIns="86863" bIns="43430" rtlCol="0">
            <a:spAutoFit/>
          </a:bodyPr>
          <a:lstStyle/>
          <a:p>
            <a:r>
              <a:rPr lang="en-US" altLang="zh-CN" sz="2800" b="1" dirty="0" err="1"/>
              <a:t>Qt</a:t>
            </a:r>
            <a:r>
              <a:rPr lang="zh-CN" altLang="zh-CN" sz="2800" b="1" dirty="0"/>
              <a:t>操作主</a:t>
            </a:r>
            <a:r>
              <a:rPr lang="en-US" altLang="zh-CN" sz="2800" b="1" dirty="0"/>
              <a:t>/</a:t>
            </a:r>
            <a:r>
              <a:rPr lang="zh-CN" altLang="zh-CN" sz="2800" b="1" dirty="0"/>
              <a:t>从视图及</a:t>
            </a:r>
            <a:r>
              <a:rPr lang="en-US" altLang="zh-CN" sz="2800" b="1" dirty="0"/>
              <a:t>XML</a:t>
            </a:r>
            <a:endParaRPr lang="zh-CN" altLang="zh-CN" sz="2800" b="1" dirty="0"/>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4454" y="3360816"/>
            <a:ext cx="482208" cy="545844"/>
          </a:xfrm>
          <a:prstGeom prst="rect">
            <a:avLst/>
          </a:prstGeom>
        </p:spPr>
      </p:pic>
      <p:sp>
        <p:nvSpPr>
          <p:cNvPr id="14" name="TextBox 20"/>
          <p:cNvSpPr txBox="1"/>
          <p:nvPr/>
        </p:nvSpPr>
        <p:spPr>
          <a:xfrm>
            <a:off x="5756662" y="3358567"/>
            <a:ext cx="3255752" cy="393906"/>
          </a:xfrm>
          <a:prstGeom prst="rect">
            <a:avLst/>
          </a:prstGeom>
          <a:noFill/>
        </p:spPr>
        <p:txBody>
          <a:bodyPr wrap="square" lIns="115777" tIns="57888" rIns="115777" bIns="57888" rtlCol="0">
            <a:spAutoFit/>
          </a:bodyPr>
          <a:lstStyle/>
          <a:p>
            <a:r>
              <a:rPr lang="en-US" altLang="zh-CN" sz="1800" b="1" dirty="0"/>
              <a:t>3</a:t>
            </a:r>
            <a:r>
              <a:rPr lang="zh-CN" altLang="zh-CN" sz="1800" b="1" dirty="0"/>
              <a:t>．主</a:t>
            </a:r>
            <a:r>
              <a:rPr lang="en-US" altLang="zh-CN" sz="1800" b="1" dirty="0"/>
              <a:t>/</a:t>
            </a:r>
            <a:r>
              <a:rPr lang="zh-CN" altLang="zh-CN" sz="1800" b="1" dirty="0"/>
              <a:t>从视图应用</a:t>
            </a: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4454" y="4059060"/>
            <a:ext cx="482208" cy="545844"/>
          </a:xfrm>
          <a:prstGeom prst="rect">
            <a:avLst/>
          </a:prstGeom>
        </p:spPr>
      </p:pic>
      <p:sp>
        <p:nvSpPr>
          <p:cNvPr id="16" name="TextBox 20"/>
          <p:cNvSpPr txBox="1"/>
          <p:nvPr/>
        </p:nvSpPr>
        <p:spPr>
          <a:xfrm>
            <a:off x="5756662" y="4056811"/>
            <a:ext cx="3255752" cy="393906"/>
          </a:xfrm>
          <a:prstGeom prst="rect">
            <a:avLst/>
          </a:prstGeom>
          <a:noFill/>
        </p:spPr>
        <p:txBody>
          <a:bodyPr wrap="square" lIns="115777" tIns="57888" rIns="115777" bIns="57888" rtlCol="0">
            <a:spAutoFit/>
          </a:bodyPr>
          <a:lstStyle/>
          <a:p>
            <a:r>
              <a:rPr lang="en-US" altLang="zh-CN" sz="1800" b="1" dirty="0"/>
              <a:t>4</a:t>
            </a:r>
            <a:r>
              <a:rPr lang="zh-CN" altLang="zh-CN" sz="1800" b="1" dirty="0"/>
              <a:t>．添加记录功能</a:t>
            </a:r>
          </a:p>
        </p:txBody>
      </p:sp>
    </p:spTree>
    <p:extLst>
      <p:ext uri="{BB962C8B-B14F-4D97-AF65-F5344CB8AC3E}">
        <p14:creationId xmlns:p14="http://schemas.microsoft.com/office/powerpoint/2010/main" val="16769933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9"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0-#ppt_w/2"/>
                                          </p:val>
                                        </p:tav>
                                        <p:tav tm="100000">
                                          <p:val>
                                            <p:strVal val="#ppt_x"/>
                                          </p:val>
                                        </p:tav>
                                      </p:tavLst>
                                    </p:anim>
                                    <p:anim calcmode="lin" valueType="num">
                                      <p:cBhvr additive="base">
                                        <p:cTn id="26" dur="500" fill="hold"/>
                                        <p:tgtEl>
                                          <p:spTgt spid="2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3" presetClass="entr" presetSubtype="32"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ppt_w</p:attrName>
                                        </p:attrNameLst>
                                      </p:cBhvr>
                                      <p:tavLst>
                                        <p:tav tm="0">
                                          <p:val>
                                            <p:strVal val="4*#ppt_w"/>
                                          </p:val>
                                        </p:tav>
                                        <p:tav tm="100000">
                                          <p:val>
                                            <p:strVal val="#ppt_w"/>
                                          </p:val>
                                        </p:tav>
                                      </p:tavLst>
                                    </p:anim>
                                    <p:anim calcmode="lin" valueType="num">
                                      <p:cBhvr>
                                        <p:cTn id="31" dur="500" fill="hold"/>
                                        <p:tgtEl>
                                          <p:spTgt spid="21"/>
                                        </p:tgtEl>
                                        <p:attrNameLst>
                                          <p:attrName>ppt_h</p:attrName>
                                        </p:attrNameLst>
                                      </p:cBhvr>
                                      <p:tavLst>
                                        <p:tav tm="0">
                                          <p:val>
                                            <p:strVal val="4*#ppt_h"/>
                                          </p:val>
                                        </p:tav>
                                        <p:tav tm="100000">
                                          <p:val>
                                            <p:strVal val="#ppt_h"/>
                                          </p:val>
                                        </p:tav>
                                      </p:tavLst>
                                    </p:anim>
                                  </p:childTnLst>
                                </p:cTn>
                              </p:par>
                            </p:childTnLst>
                          </p:cTn>
                        </p:par>
                        <p:par>
                          <p:cTn id="32" fill="hold">
                            <p:stCondLst>
                              <p:cond delay="2500"/>
                            </p:stCondLst>
                            <p:childTnLst>
                              <p:par>
                                <p:cTn id="33" presetID="55"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1000" fill="hold"/>
                                        <p:tgtEl>
                                          <p:spTgt spid="23"/>
                                        </p:tgtEl>
                                        <p:attrNameLst>
                                          <p:attrName>ppt_w</p:attrName>
                                        </p:attrNameLst>
                                      </p:cBhvr>
                                      <p:tavLst>
                                        <p:tav tm="0">
                                          <p:val>
                                            <p:strVal val="#ppt_w*0.70"/>
                                          </p:val>
                                        </p:tav>
                                        <p:tav tm="100000">
                                          <p:val>
                                            <p:strVal val="#ppt_w"/>
                                          </p:val>
                                        </p:tav>
                                      </p:tavLst>
                                    </p:anim>
                                    <p:anim calcmode="lin" valueType="num">
                                      <p:cBhvr>
                                        <p:cTn id="36" dur="1000" fill="hold"/>
                                        <p:tgtEl>
                                          <p:spTgt spid="23"/>
                                        </p:tgtEl>
                                        <p:attrNameLst>
                                          <p:attrName>ppt_h</p:attrName>
                                        </p:attrNameLst>
                                      </p:cBhvr>
                                      <p:tavLst>
                                        <p:tav tm="0">
                                          <p:val>
                                            <p:strVal val="#ppt_h"/>
                                          </p:val>
                                        </p:tav>
                                        <p:tav tm="100000">
                                          <p:val>
                                            <p:strVal val="#ppt_h"/>
                                          </p:val>
                                        </p:tav>
                                      </p:tavLst>
                                    </p:anim>
                                    <p:animEffect transition="in" filter="fade">
                                      <p:cBhvr>
                                        <p:cTn id="37" dur="1000"/>
                                        <p:tgtEl>
                                          <p:spTgt spid="23"/>
                                        </p:tgtEl>
                                      </p:cBhvr>
                                    </p:animEffect>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2" presetClass="entr" presetSubtype="1" fill="hold" nodeType="withEffect">
                                  <p:stCondLst>
                                    <p:cond delay="25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0-#ppt_h/2"/>
                                          </p:val>
                                        </p:tav>
                                        <p:tav tm="100000">
                                          <p:val>
                                            <p:strVal val="#ppt_y"/>
                                          </p:val>
                                        </p:tav>
                                      </p:tavLst>
                                    </p:anim>
                                  </p:childTnLst>
                                </p:cTn>
                              </p:par>
                              <p:par>
                                <p:cTn id="52" presetID="2" presetClass="entr" presetSubtype="2" fill="hold" grpId="0" nodeType="withEffect">
                                  <p:stCondLst>
                                    <p:cond delay="25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1+#ppt_w/2"/>
                                          </p:val>
                                        </p:tav>
                                        <p:tav tm="100000">
                                          <p:val>
                                            <p:strVal val="#ppt_x"/>
                                          </p:val>
                                        </p:tav>
                                      </p:tavLst>
                                    </p:anim>
                                    <p:anim calcmode="lin" valueType="num">
                                      <p:cBhvr additive="base">
                                        <p:cTn id="55" dur="500" fill="hold"/>
                                        <p:tgtEl>
                                          <p:spTgt spid="14"/>
                                        </p:tgtEl>
                                        <p:attrNameLst>
                                          <p:attrName>ppt_y</p:attrName>
                                        </p:attrNameLst>
                                      </p:cBhvr>
                                      <p:tavLst>
                                        <p:tav tm="0">
                                          <p:val>
                                            <p:strVal val="#ppt_y"/>
                                          </p:val>
                                        </p:tav>
                                        <p:tav tm="100000">
                                          <p:val>
                                            <p:strVal val="#ppt_y"/>
                                          </p:val>
                                        </p:tav>
                                      </p:tavLst>
                                    </p:anim>
                                  </p:childTnLst>
                                </p:cTn>
                              </p:par>
                              <p:par>
                                <p:cTn id="56" presetID="2" presetClass="entr" presetSubtype="1" fill="hold" nodeType="withEffect">
                                  <p:stCondLst>
                                    <p:cond delay="25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ppt_x"/>
                                          </p:val>
                                        </p:tav>
                                        <p:tav tm="100000">
                                          <p:val>
                                            <p:strVal val="#ppt_x"/>
                                          </p:val>
                                        </p:tav>
                                      </p:tavLst>
                                    </p:anim>
                                    <p:anim calcmode="lin" valueType="num">
                                      <p:cBhvr additive="base">
                                        <p:cTn id="59" dur="500" fill="hold"/>
                                        <p:tgtEl>
                                          <p:spTgt spid="15"/>
                                        </p:tgtEl>
                                        <p:attrNameLst>
                                          <p:attrName>ppt_y</p:attrName>
                                        </p:attrNameLst>
                                      </p:cBhvr>
                                      <p:tavLst>
                                        <p:tav tm="0">
                                          <p:val>
                                            <p:strVal val="0-#ppt_h/2"/>
                                          </p:val>
                                        </p:tav>
                                        <p:tav tm="100000">
                                          <p:val>
                                            <p:strVal val="#ppt_y"/>
                                          </p:val>
                                        </p:tav>
                                      </p:tavLst>
                                    </p:anim>
                                  </p:childTnLst>
                                </p:cTn>
                              </p:par>
                              <p:par>
                                <p:cTn id="60" presetID="2" presetClass="entr" presetSubtype="2" fill="hold" grpId="0" nodeType="withEffect">
                                  <p:stCondLst>
                                    <p:cond delay="25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1+#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1" grpId="0" animBg="1"/>
      <p:bldP spid="22" grpId="0" animBg="1"/>
      <p:bldP spid="23" grpId="0"/>
      <p:bldP spid="25" grpId="0"/>
      <p:bldP spid="14"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371436" cy="461665"/>
          </a:xfrm>
          <a:prstGeom prst="rect">
            <a:avLst/>
          </a:prstGeom>
        </p:spPr>
        <p:txBody>
          <a:bodyPr wrap="none">
            <a:spAutoFit/>
          </a:bodyPr>
          <a:lstStyle/>
          <a:p>
            <a:r>
              <a:rPr lang="en-US" altLang="zh-CN" sz="2400" b="1" dirty="0" err="1"/>
              <a:t>Qt</a:t>
            </a:r>
            <a:r>
              <a:rPr lang="zh-CN" altLang="zh-CN" sz="2400" b="1" dirty="0"/>
              <a:t>操作主</a:t>
            </a:r>
            <a:r>
              <a:rPr lang="en-US" altLang="zh-CN" sz="2400" b="1" dirty="0"/>
              <a:t>/</a:t>
            </a:r>
            <a:r>
              <a:rPr lang="zh-CN" altLang="zh-CN" sz="2400" b="1" dirty="0"/>
              <a:t>从视图及</a:t>
            </a:r>
            <a:r>
              <a:rPr lang="en-US" altLang="zh-CN" sz="2400" b="1" dirty="0"/>
              <a:t>XML</a:t>
            </a:r>
            <a:endParaRPr lang="zh-CN" altLang="zh-CN" sz="2400" b="1" dirty="0"/>
          </a:p>
        </p:txBody>
      </p:sp>
      <p:sp>
        <p:nvSpPr>
          <p:cNvPr id="3" name="TextBox 2"/>
          <p:cNvSpPr txBox="1"/>
          <p:nvPr/>
        </p:nvSpPr>
        <p:spPr>
          <a:xfrm>
            <a:off x="3063834" y="2042556"/>
            <a:ext cx="6258296" cy="3180398"/>
          </a:xfrm>
          <a:prstGeom prst="plaque">
            <a:avLst/>
          </a:prstGeom>
          <a:noFill/>
          <a:ln>
            <a:solidFill>
              <a:schemeClr val="accent2">
                <a:lumMod val="50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zh-CN" b="1" u="sng" dirty="0"/>
              <a:t>【例】</a:t>
            </a:r>
            <a:r>
              <a:rPr lang="zh-CN" altLang="zh-CN" u="sng" dirty="0"/>
              <a:t>（难度中上）</a:t>
            </a:r>
            <a:r>
              <a:rPr lang="zh-CN" altLang="zh-CN" dirty="0"/>
              <a:t>（</a:t>
            </a:r>
            <a:r>
              <a:rPr lang="en-US" altLang="zh-CN" dirty="0"/>
              <a:t>CH1302</a:t>
            </a:r>
            <a:r>
              <a:rPr lang="zh-CN" altLang="zh-CN" dirty="0"/>
              <a:t>）以主</a:t>
            </a:r>
            <a:r>
              <a:rPr lang="en-US" altLang="zh-CN" dirty="0"/>
              <a:t>/</a:t>
            </a:r>
            <a:r>
              <a:rPr lang="zh-CN" altLang="zh-CN" dirty="0"/>
              <a:t>从视图的模式展现汽车制造商与生产汽车的关系。当在汽车制造商表中选中某一个制造商时，下面的汽车表中将显示出该制造商生产的所有产品。当在汽车表中选中某个车型时，右边的列表将显示出该车的车型和制造商的详细信息，所不同的是，车型的相关信息存储在</a:t>
            </a:r>
            <a:r>
              <a:rPr lang="en-US" altLang="zh-CN" dirty="0"/>
              <a:t>XML</a:t>
            </a:r>
            <a:r>
              <a:rPr lang="zh-CN" altLang="zh-CN" dirty="0"/>
              <a:t>文件中</a:t>
            </a:r>
            <a:r>
              <a:rPr lang="zh-CN" altLang="zh-CN" dirty="0" smtClean="0"/>
              <a:t>。</a:t>
            </a:r>
            <a:endParaRPr lang="zh-CN" altLang="zh-CN" dirty="0"/>
          </a:p>
        </p:txBody>
      </p:sp>
    </p:spTree>
    <p:extLst>
      <p:ext uri="{BB962C8B-B14F-4D97-AF65-F5344CB8AC3E}">
        <p14:creationId xmlns:p14="http://schemas.microsoft.com/office/powerpoint/2010/main" val="2855082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1</a:t>
            </a:r>
            <a:r>
              <a:rPr lang="zh-CN" altLang="zh-CN" sz="2400" b="1" dirty="0"/>
              <a:t>．主界面布局</a:t>
            </a:r>
          </a:p>
        </p:txBody>
      </p:sp>
      <p:sp>
        <p:nvSpPr>
          <p:cNvPr id="3" name="TextBox 2"/>
          <p:cNvSpPr txBox="1"/>
          <p:nvPr/>
        </p:nvSpPr>
        <p:spPr>
          <a:xfrm>
            <a:off x="783771" y="997527"/>
            <a:ext cx="10414660" cy="646331"/>
          </a:xfrm>
          <a:prstGeom prst="rect">
            <a:avLst/>
          </a:prstGeom>
          <a:noFill/>
        </p:spPr>
        <p:txBody>
          <a:bodyPr wrap="square" rtlCol="0">
            <a:spAutoFit/>
          </a:bodyPr>
          <a:lstStyle/>
          <a:p>
            <a:pPr indent="450850"/>
            <a:r>
              <a:rPr lang="zh-CN" altLang="zh-CN" sz="1800" dirty="0"/>
              <a:t>（</a:t>
            </a:r>
            <a:r>
              <a:rPr lang="en-US" altLang="zh-CN" sz="1800" dirty="0"/>
              <a:t>1</a:t>
            </a:r>
            <a:r>
              <a:rPr lang="zh-CN" altLang="zh-CN" sz="1800" dirty="0"/>
              <a:t>）主窗口</a:t>
            </a:r>
            <a:r>
              <a:rPr lang="en-US" altLang="zh-CN" sz="1800" dirty="0" err="1"/>
              <a:t>MainWindow</a:t>
            </a:r>
            <a:r>
              <a:rPr lang="zh-CN" altLang="zh-CN" sz="1800" dirty="0"/>
              <a:t>类继承自</a:t>
            </a:r>
            <a:r>
              <a:rPr lang="en-US" altLang="zh-CN" sz="1800" dirty="0" err="1"/>
              <a:t>QMainWindow</a:t>
            </a:r>
            <a:r>
              <a:rPr lang="zh-CN" altLang="zh-CN" sz="1800" dirty="0"/>
              <a:t>类，定义了主显示界面，头文件“</a:t>
            </a:r>
            <a:r>
              <a:rPr lang="en-US" altLang="zh-CN" sz="1800" dirty="0" err="1"/>
              <a:t>mainwindow.h</a:t>
            </a:r>
            <a:r>
              <a:rPr lang="zh-CN" altLang="zh-CN" sz="1800" dirty="0"/>
              <a:t>”的具体代码如下</a:t>
            </a:r>
            <a:r>
              <a:rPr lang="zh-CN" altLang="zh-CN" sz="1800" dirty="0" smtClean="0"/>
              <a:t>：</a:t>
            </a:r>
            <a:endParaRPr lang="zh-CN" altLang="zh-CN" sz="1800" dirty="0"/>
          </a:p>
        </p:txBody>
      </p:sp>
      <p:sp>
        <p:nvSpPr>
          <p:cNvPr id="4" name="TextBox 3"/>
          <p:cNvSpPr txBox="1"/>
          <p:nvPr/>
        </p:nvSpPr>
        <p:spPr>
          <a:xfrm>
            <a:off x="1496291" y="1643858"/>
            <a:ext cx="9191501" cy="5047536"/>
          </a:xfrm>
          <a:prstGeom prst="rect">
            <a:avLst/>
          </a:prstGeom>
          <a:solidFill>
            <a:srgbClr val="DDDDDD"/>
          </a:solidFill>
        </p:spPr>
        <p:txBody>
          <a:bodyPr wrap="square" rtlCol="0">
            <a:spAutoFit/>
          </a:bodyPr>
          <a:lstStyle/>
          <a:p>
            <a:r>
              <a:rPr lang="en-US" altLang="zh-CN" sz="1400" dirty="0"/>
              <a:t>#include &lt;</a:t>
            </a:r>
            <a:r>
              <a:rPr lang="en-US" altLang="zh-CN" sz="1400" dirty="0" err="1"/>
              <a:t>QMainWindow</a:t>
            </a:r>
            <a:r>
              <a:rPr lang="en-US" altLang="zh-CN" sz="1400" dirty="0"/>
              <a:t>&gt;</a:t>
            </a:r>
            <a:endParaRPr lang="zh-CN" altLang="zh-CN" sz="1400" dirty="0"/>
          </a:p>
          <a:p>
            <a:r>
              <a:rPr lang="en-US" altLang="zh-CN" sz="1400" dirty="0"/>
              <a:t>#include &lt;</a:t>
            </a:r>
            <a:r>
              <a:rPr lang="en-US" altLang="zh-CN" sz="1400" dirty="0" err="1"/>
              <a:t>QGroupBox</a:t>
            </a:r>
            <a:r>
              <a:rPr lang="en-US" altLang="zh-CN" sz="1400" dirty="0"/>
              <a:t>&gt;</a:t>
            </a:r>
            <a:endParaRPr lang="zh-CN" altLang="zh-CN" sz="1400" dirty="0"/>
          </a:p>
          <a:p>
            <a:r>
              <a:rPr lang="en-US" altLang="zh-CN" sz="1400" dirty="0"/>
              <a:t>#include &lt;</a:t>
            </a:r>
            <a:r>
              <a:rPr lang="en-US" altLang="zh-CN" sz="1400" dirty="0" err="1"/>
              <a:t>QTableView</a:t>
            </a:r>
            <a:r>
              <a:rPr lang="en-US" altLang="zh-CN" sz="1400" dirty="0"/>
              <a:t>&gt;</a:t>
            </a:r>
            <a:endParaRPr lang="zh-CN" altLang="zh-CN" sz="1400" dirty="0"/>
          </a:p>
          <a:p>
            <a:r>
              <a:rPr lang="en-US" altLang="zh-CN" sz="1400" dirty="0"/>
              <a:t>#include &lt;</a:t>
            </a:r>
            <a:r>
              <a:rPr lang="en-US" altLang="zh-CN" sz="1400" dirty="0" err="1"/>
              <a:t>QListWidget</a:t>
            </a:r>
            <a:r>
              <a:rPr lang="en-US" altLang="zh-CN" sz="1400" dirty="0"/>
              <a:t>&gt;</a:t>
            </a:r>
            <a:endParaRPr lang="zh-CN" altLang="zh-CN" sz="1400" dirty="0"/>
          </a:p>
          <a:p>
            <a:r>
              <a:rPr lang="en-US" altLang="zh-CN" sz="1400" dirty="0"/>
              <a:t>#include &lt;</a:t>
            </a:r>
            <a:r>
              <a:rPr lang="en-US" altLang="zh-CN" sz="1400" dirty="0" err="1"/>
              <a:t>QLabel</a:t>
            </a:r>
            <a:r>
              <a:rPr lang="en-US" altLang="zh-CN" sz="1400" dirty="0"/>
              <a:t>&gt;	</a:t>
            </a:r>
            <a:endParaRPr lang="zh-CN" altLang="zh-CN" sz="1400" dirty="0"/>
          </a:p>
          <a:p>
            <a:r>
              <a:rPr lang="en-US" altLang="zh-CN" sz="1400" dirty="0"/>
              <a:t>class </a:t>
            </a:r>
            <a:r>
              <a:rPr lang="en-US" altLang="zh-CN" sz="1400" dirty="0" err="1"/>
              <a:t>MainWindow</a:t>
            </a:r>
            <a:r>
              <a:rPr lang="en-US" altLang="zh-CN" sz="1400" dirty="0"/>
              <a:t> : public </a:t>
            </a:r>
            <a:r>
              <a:rPr lang="en-US" altLang="zh-CN" sz="1400" dirty="0" err="1"/>
              <a:t>QMainWindow</a:t>
            </a:r>
            <a:endParaRPr lang="zh-CN" altLang="zh-CN" sz="1400" dirty="0"/>
          </a:p>
          <a:p>
            <a:r>
              <a:rPr lang="en-US" altLang="zh-CN" sz="1400" dirty="0"/>
              <a:t>{</a:t>
            </a:r>
            <a:endParaRPr lang="zh-CN" altLang="zh-CN" sz="1400" dirty="0"/>
          </a:p>
          <a:p>
            <a:r>
              <a:rPr lang="en-US" altLang="zh-CN" sz="1400" dirty="0"/>
              <a:t>    Q_OBJECT</a:t>
            </a:r>
            <a:endParaRPr lang="zh-CN" altLang="zh-CN" sz="1400" dirty="0"/>
          </a:p>
          <a:p>
            <a:r>
              <a:rPr lang="en-US" altLang="zh-CN" sz="1400" dirty="0"/>
              <a:t>public:</a:t>
            </a:r>
            <a:endParaRPr lang="zh-CN" altLang="zh-CN" sz="1400" dirty="0"/>
          </a:p>
          <a:p>
            <a:r>
              <a:rPr lang="en-US" altLang="zh-CN" sz="1400" dirty="0"/>
              <a:t>    </a:t>
            </a:r>
            <a:r>
              <a:rPr lang="en-US" altLang="zh-CN" sz="1400" dirty="0" err="1"/>
              <a:t>MainWindow</a:t>
            </a:r>
            <a:r>
              <a:rPr lang="en-US" altLang="zh-CN" sz="1400" dirty="0"/>
              <a:t>(</a:t>
            </a:r>
            <a:r>
              <a:rPr lang="en-US" altLang="zh-CN" sz="1400" dirty="0" err="1"/>
              <a:t>QWidget</a:t>
            </a:r>
            <a:r>
              <a:rPr lang="en-US" altLang="zh-CN" sz="1400" dirty="0"/>
              <a:t> *parent = 0);</a:t>
            </a:r>
            <a:endParaRPr lang="zh-CN" altLang="zh-CN" sz="1400" dirty="0"/>
          </a:p>
          <a:p>
            <a:r>
              <a:rPr lang="en-US" altLang="zh-CN" sz="1400" dirty="0"/>
              <a:t>    ~</a:t>
            </a:r>
            <a:r>
              <a:rPr lang="en-US" altLang="zh-CN" sz="1400" dirty="0" err="1"/>
              <a:t>MainWindow</a:t>
            </a:r>
            <a:r>
              <a:rPr lang="en-US" altLang="zh-CN" sz="1400" dirty="0"/>
              <a:t>();</a:t>
            </a:r>
            <a:endParaRPr lang="zh-CN" altLang="zh-CN" sz="1400" dirty="0"/>
          </a:p>
          <a:p>
            <a:r>
              <a:rPr lang="en-US" altLang="zh-CN" sz="1400" dirty="0"/>
              <a:t>private:</a:t>
            </a:r>
            <a:endParaRPr lang="zh-CN" altLang="zh-CN" sz="1400" dirty="0"/>
          </a:p>
          <a:p>
            <a:r>
              <a:rPr lang="en-US" altLang="zh-CN" sz="1400" dirty="0"/>
              <a:t>    </a:t>
            </a:r>
            <a:r>
              <a:rPr lang="en-US" altLang="zh-CN" sz="1400" dirty="0" err="1"/>
              <a:t>QGroupBox</a:t>
            </a:r>
            <a:r>
              <a:rPr lang="en-US" altLang="zh-CN" sz="1400" dirty="0"/>
              <a:t> *</a:t>
            </a:r>
            <a:r>
              <a:rPr lang="en-US" altLang="zh-CN" sz="1400" dirty="0" err="1"/>
              <a:t>createCarGroupBox</a:t>
            </a:r>
            <a:r>
              <a:rPr lang="en-US" altLang="zh-CN" sz="1400" dirty="0"/>
              <a:t>();</a:t>
            </a:r>
            <a:endParaRPr lang="zh-CN" altLang="zh-CN" sz="1400" dirty="0"/>
          </a:p>
          <a:p>
            <a:r>
              <a:rPr lang="en-US" altLang="zh-CN" sz="1400" dirty="0"/>
              <a:t>    </a:t>
            </a:r>
            <a:r>
              <a:rPr lang="en-US" altLang="zh-CN" sz="1400" dirty="0" err="1"/>
              <a:t>QGroupBox</a:t>
            </a:r>
            <a:r>
              <a:rPr lang="en-US" altLang="zh-CN" sz="1400" dirty="0"/>
              <a:t> *</a:t>
            </a:r>
            <a:r>
              <a:rPr lang="en-US" altLang="zh-CN" sz="1400" dirty="0" err="1"/>
              <a:t>createFactoryGroupBox</a:t>
            </a:r>
            <a:r>
              <a:rPr lang="en-US" altLang="zh-CN" sz="1400" dirty="0"/>
              <a:t>();</a:t>
            </a:r>
            <a:endParaRPr lang="zh-CN" altLang="zh-CN" sz="1400" dirty="0"/>
          </a:p>
          <a:p>
            <a:r>
              <a:rPr lang="en-US" altLang="zh-CN" sz="1400" dirty="0"/>
              <a:t>    </a:t>
            </a:r>
            <a:r>
              <a:rPr lang="en-US" altLang="zh-CN" sz="1400" dirty="0" err="1"/>
              <a:t>QGroupBox</a:t>
            </a:r>
            <a:r>
              <a:rPr lang="en-US" altLang="zh-CN" sz="1400" dirty="0"/>
              <a:t> *</a:t>
            </a:r>
            <a:r>
              <a:rPr lang="en-US" altLang="zh-CN" sz="1400" dirty="0" err="1"/>
              <a:t>createDetailsGroupBox</a:t>
            </a:r>
            <a:r>
              <a:rPr lang="en-US" altLang="zh-CN" sz="1400" dirty="0"/>
              <a:t>();</a:t>
            </a:r>
            <a:endParaRPr lang="zh-CN" altLang="zh-CN" sz="1400" dirty="0"/>
          </a:p>
          <a:p>
            <a:r>
              <a:rPr lang="en-US" altLang="zh-CN" sz="1400" dirty="0"/>
              <a:t>    void </a:t>
            </a:r>
            <a:r>
              <a:rPr lang="en-US" altLang="zh-CN" sz="1400" dirty="0" err="1"/>
              <a:t>createMenuBar</a:t>
            </a:r>
            <a:r>
              <a:rPr lang="en-US" altLang="zh-CN" sz="1400" dirty="0"/>
              <a:t>();</a:t>
            </a:r>
            <a:endParaRPr lang="zh-CN" altLang="zh-CN" sz="1400" dirty="0"/>
          </a:p>
          <a:p>
            <a:r>
              <a:rPr lang="en-US" altLang="zh-CN" sz="1400" dirty="0"/>
              <a:t>    </a:t>
            </a:r>
            <a:r>
              <a:rPr lang="en-US" altLang="zh-CN" sz="1400" dirty="0" err="1"/>
              <a:t>QTableView</a:t>
            </a:r>
            <a:r>
              <a:rPr lang="en-US" altLang="zh-CN" sz="1400" dirty="0"/>
              <a:t> *</a:t>
            </a:r>
            <a:r>
              <a:rPr lang="en-US" altLang="zh-CN" sz="1400" dirty="0" err="1"/>
              <a:t>carView</a:t>
            </a:r>
            <a:r>
              <a:rPr lang="en-US" altLang="zh-CN" sz="1400" dirty="0"/>
              <a:t>;					</a:t>
            </a:r>
            <a:r>
              <a:rPr lang="en-US" altLang="zh-CN" sz="1400" dirty="0" smtClean="0"/>
              <a:t>//(</a:t>
            </a:r>
            <a:r>
              <a:rPr lang="en-US" altLang="zh-CN" sz="1400" dirty="0"/>
              <a:t>a)</a:t>
            </a:r>
            <a:endParaRPr lang="zh-CN" altLang="zh-CN" sz="1400" dirty="0"/>
          </a:p>
          <a:p>
            <a:r>
              <a:rPr lang="en-US" altLang="zh-CN" sz="1400" dirty="0"/>
              <a:t>    </a:t>
            </a:r>
            <a:r>
              <a:rPr lang="en-US" altLang="zh-CN" sz="1400" dirty="0" err="1"/>
              <a:t>QTableView</a:t>
            </a:r>
            <a:r>
              <a:rPr lang="en-US" altLang="zh-CN" sz="1400" dirty="0"/>
              <a:t> *</a:t>
            </a:r>
            <a:r>
              <a:rPr lang="en-US" altLang="zh-CN" sz="1400" dirty="0" err="1"/>
              <a:t>factoryView</a:t>
            </a:r>
            <a:r>
              <a:rPr lang="en-US" altLang="zh-CN" sz="1400" dirty="0"/>
              <a:t>;					//(b)</a:t>
            </a:r>
            <a:endParaRPr lang="zh-CN" altLang="zh-CN" sz="1400" dirty="0"/>
          </a:p>
          <a:p>
            <a:r>
              <a:rPr lang="en-US" altLang="zh-CN" sz="1400" dirty="0"/>
              <a:t>    </a:t>
            </a:r>
            <a:r>
              <a:rPr lang="en-US" altLang="zh-CN" sz="1400" dirty="0" err="1"/>
              <a:t>QListWidget</a:t>
            </a:r>
            <a:r>
              <a:rPr lang="en-US" altLang="zh-CN" sz="1400" dirty="0"/>
              <a:t> *</a:t>
            </a:r>
            <a:r>
              <a:rPr lang="en-US" altLang="zh-CN" sz="1400" dirty="0" err="1"/>
              <a:t>attribList</a:t>
            </a:r>
            <a:r>
              <a:rPr lang="en-US" altLang="zh-CN" sz="1400" dirty="0"/>
              <a:t>;					//</a:t>
            </a:r>
            <a:r>
              <a:rPr lang="zh-CN" altLang="zh-CN" sz="1400" dirty="0"/>
              <a:t>显示车型的详细信息列表</a:t>
            </a:r>
          </a:p>
          <a:p>
            <a:r>
              <a:rPr lang="en-US" altLang="zh-CN" sz="1400" dirty="0"/>
              <a:t>	/* </a:t>
            </a:r>
            <a:r>
              <a:rPr lang="zh-CN" altLang="zh-CN" sz="1400" dirty="0"/>
              <a:t>声明相关的信息标签</a:t>
            </a:r>
            <a:r>
              <a:rPr lang="en-US" altLang="zh-CN" sz="1400" dirty="0"/>
              <a:t> */</a:t>
            </a:r>
            <a:endParaRPr lang="zh-CN" altLang="zh-CN" sz="1400" dirty="0"/>
          </a:p>
          <a:p>
            <a:r>
              <a:rPr lang="en-US" altLang="zh-CN" sz="1400" dirty="0"/>
              <a:t>    </a:t>
            </a:r>
            <a:r>
              <a:rPr lang="en-US" altLang="zh-CN" sz="1400" dirty="0" err="1"/>
              <a:t>QLabel</a:t>
            </a:r>
            <a:r>
              <a:rPr lang="en-US" altLang="zh-CN" sz="1400" dirty="0"/>
              <a:t> *</a:t>
            </a:r>
            <a:r>
              <a:rPr lang="en-US" altLang="zh-CN" sz="1400" dirty="0" err="1"/>
              <a:t>profileLabel</a:t>
            </a:r>
            <a:r>
              <a:rPr lang="en-US" altLang="zh-CN" sz="1400" dirty="0"/>
              <a:t>;</a:t>
            </a:r>
            <a:endParaRPr lang="zh-CN" altLang="zh-CN" sz="1400" dirty="0"/>
          </a:p>
          <a:p>
            <a:r>
              <a:rPr lang="en-US" altLang="zh-CN" sz="1400" dirty="0"/>
              <a:t>    </a:t>
            </a:r>
            <a:r>
              <a:rPr lang="en-US" altLang="zh-CN" sz="1400" dirty="0" err="1"/>
              <a:t>QLabel</a:t>
            </a:r>
            <a:r>
              <a:rPr lang="en-US" altLang="zh-CN" sz="1400" dirty="0"/>
              <a:t> *</a:t>
            </a:r>
            <a:r>
              <a:rPr lang="en-US" altLang="zh-CN" sz="1400" dirty="0" err="1"/>
              <a:t>titleLabel</a:t>
            </a:r>
            <a:r>
              <a:rPr lang="en-US" altLang="zh-CN" sz="1400" dirty="0"/>
              <a:t>;</a:t>
            </a:r>
            <a:endParaRPr lang="zh-CN" altLang="zh-CN" sz="1400" dirty="0"/>
          </a:p>
          <a:p>
            <a:r>
              <a:rPr lang="en-US" altLang="zh-CN" sz="1400" dirty="0" smtClean="0"/>
              <a:t>};</a:t>
            </a:r>
            <a:endParaRPr lang="zh-CN" altLang="zh-CN" sz="1400" dirty="0"/>
          </a:p>
        </p:txBody>
      </p:sp>
    </p:spTree>
    <p:extLst>
      <p:ext uri="{BB962C8B-B14F-4D97-AF65-F5344CB8AC3E}">
        <p14:creationId xmlns:p14="http://schemas.microsoft.com/office/powerpoint/2010/main" val="2364078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1</a:t>
            </a:r>
            <a:r>
              <a:rPr lang="zh-CN" altLang="zh-CN" sz="2400" b="1" dirty="0"/>
              <a:t>．主界面布局</a:t>
            </a:r>
          </a:p>
        </p:txBody>
      </p:sp>
      <p:sp>
        <p:nvSpPr>
          <p:cNvPr id="3" name="TextBox 2"/>
          <p:cNvSpPr txBox="1"/>
          <p:nvPr/>
        </p:nvSpPr>
        <p:spPr>
          <a:xfrm>
            <a:off x="783771" y="997527"/>
            <a:ext cx="10189029" cy="5148974"/>
          </a:xfrm>
          <a:prstGeom prst="rect">
            <a:avLst/>
          </a:prstGeom>
          <a:noFill/>
        </p:spPr>
        <p:txBody>
          <a:bodyPr wrap="square" rtlCol="0">
            <a:spAutoFit/>
          </a:bodyPr>
          <a:lstStyle/>
          <a:p>
            <a:pPr indent="450850">
              <a:lnSpc>
                <a:spcPct val="150000"/>
              </a:lnSpc>
            </a:pPr>
            <a:r>
              <a:rPr lang="zh-CN" altLang="zh-CN" b="1" dirty="0"/>
              <a:t>其中，</a:t>
            </a:r>
            <a:endParaRPr lang="zh-CN" altLang="zh-CN" dirty="0"/>
          </a:p>
          <a:p>
            <a:pPr indent="450850">
              <a:lnSpc>
                <a:spcPct val="150000"/>
              </a:lnSpc>
            </a:pPr>
            <a:r>
              <a:rPr lang="en-US" altLang="zh-CN" b="1" dirty="0"/>
              <a:t>(a) </a:t>
            </a:r>
            <a:r>
              <a:rPr lang="en-US" altLang="zh-CN" b="1" dirty="0" err="1"/>
              <a:t>QTableView</a:t>
            </a:r>
            <a:r>
              <a:rPr lang="en-US" altLang="zh-CN" b="1" dirty="0"/>
              <a:t> *</a:t>
            </a:r>
            <a:r>
              <a:rPr lang="en-US" altLang="zh-CN" b="1" dirty="0" err="1"/>
              <a:t>carView</a:t>
            </a:r>
            <a:r>
              <a:rPr lang="zh-CN" altLang="zh-CN" b="1" dirty="0"/>
              <a:t>：</a:t>
            </a:r>
            <a:r>
              <a:rPr lang="zh-CN" altLang="zh-CN" dirty="0"/>
              <a:t>显示汽车的视图。</a:t>
            </a:r>
          </a:p>
          <a:p>
            <a:pPr indent="450850">
              <a:lnSpc>
                <a:spcPct val="150000"/>
              </a:lnSpc>
            </a:pPr>
            <a:r>
              <a:rPr lang="en-US" altLang="zh-CN" dirty="0" err="1"/>
              <a:t>QSqlQueryModel</a:t>
            </a:r>
            <a:r>
              <a:rPr lang="zh-CN" altLang="zh-CN" dirty="0"/>
              <a:t>、</a:t>
            </a:r>
            <a:r>
              <a:rPr lang="en-US" altLang="zh-CN" dirty="0" err="1"/>
              <a:t>QSqlTableModel</a:t>
            </a:r>
            <a:r>
              <a:rPr lang="zh-CN" altLang="zh-CN" dirty="0"/>
              <a:t>和</a:t>
            </a:r>
            <a:r>
              <a:rPr lang="en-US" altLang="zh-CN" dirty="0" err="1"/>
              <a:t>QSqlRelationalTableModel</a:t>
            </a:r>
            <a:r>
              <a:rPr lang="zh-CN" altLang="zh-CN" dirty="0"/>
              <a:t>类均可以作为数据源在</a:t>
            </a:r>
            <a:r>
              <a:rPr lang="en-US" altLang="zh-CN" dirty="0" err="1"/>
              <a:t>Qt</a:t>
            </a:r>
            <a:r>
              <a:rPr lang="zh-CN" altLang="zh-CN" dirty="0"/>
              <a:t>的视图类中表示，如</a:t>
            </a:r>
            <a:r>
              <a:rPr lang="en-US" altLang="zh-CN" dirty="0" err="1"/>
              <a:t>QListView</a:t>
            </a:r>
            <a:r>
              <a:rPr lang="zh-CN" altLang="zh-CN" dirty="0"/>
              <a:t>、</a:t>
            </a:r>
            <a:r>
              <a:rPr lang="en-US" altLang="zh-CN" dirty="0" err="1"/>
              <a:t>QTableView</a:t>
            </a:r>
            <a:r>
              <a:rPr lang="zh-CN" altLang="zh-CN" dirty="0"/>
              <a:t>和</a:t>
            </a:r>
            <a:r>
              <a:rPr lang="en-US" altLang="zh-CN" dirty="0" err="1"/>
              <a:t>QTreeView</a:t>
            </a:r>
            <a:r>
              <a:rPr lang="zh-CN" altLang="zh-CN" dirty="0"/>
              <a:t>等视图类。其中，</a:t>
            </a:r>
            <a:r>
              <a:rPr lang="en-US" altLang="zh-CN" dirty="0" err="1"/>
              <a:t>QTableView</a:t>
            </a:r>
            <a:r>
              <a:rPr lang="zh-CN" altLang="zh-CN" dirty="0"/>
              <a:t>类最适合表示二维的</a:t>
            </a:r>
            <a:r>
              <a:rPr lang="en-US" altLang="zh-CN" dirty="0"/>
              <a:t>SQL</a:t>
            </a:r>
            <a:r>
              <a:rPr lang="zh-CN" altLang="zh-CN" dirty="0"/>
              <a:t>操作结果。</a:t>
            </a:r>
          </a:p>
          <a:p>
            <a:pPr indent="450850">
              <a:lnSpc>
                <a:spcPct val="150000"/>
              </a:lnSpc>
            </a:pPr>
            <a:r>
              <a:rPr lang="zh-CN" altLang="zh-CN" dirty="0"/>
              <a:t>视图类可以显示一个水平表头和一个垂直表头。水平表头在每列之上显示一个列名，默认情况下，列名就是数据库表的字段名，可以通过</a:t>
            </a:r>
            <a:r>
              <a:rPr lang="en-US" altLang="zh-CN" dirty="0" err="1"/>
              <a:t>setHeaderData</a:t>
            </a:r>
            <a:r>
              <a:rPr lang="en-US" altLang="zh-CN" dirty="0"/>
              <a:t>()</a:t>
            </a:r>
            <a:r>
              <a:rPr lang="zh-CN" altLang="zh-CN" dirty="0"/>
              <a:t>函数修改列名。垂直表头在每行的最左侧显示本行的行号。</a:t>
            </a:r>
          </a:p>
          <a:p>
            <a:pPr indent="450850">
              <a:lnSpc>
                <a:spcPct val="150000"/>
              </a:lnSpc>
            </a:pPr>
            <a:r>
              <a:rPr lang="zh-CN" altLang="zh-CN" dirty="0"/>
              <a:t>如果调用</a:t>
            </a:r>
            <a:r>
              <a:rPr lang="en-US" altLang="zh-CN" dirty="0" err="1"/>
              <a:t>QSqlTableModel</a:t>
            </a:r>
            <a:r>
              <a:rPr lang="en-US" altLang="zh-CN" dirty="0"/>
              <a:t>::</a:t>
            </a:r>
            <a:r>
              <a:rPr lang="en-US" altLang="zh-CN" dirty="0" err="1"/>
              <a:t>insertRows</a:t>
            </a:r>
            <a:r>
              <a:rPr lang="en-US" altLang="zh-CN" dirty="0"/>
              <a:t>()</a:t>
            </a:r>
            <a:r>
              <a:rPr lang="zh-CN" altLang="zh-CN" dirty="0"/>
              <a:t>函数插入了一行，那么新插入行的行号将被标以星号（“</a:t>
            </a:r>
            <a:r>
              <a:rPr lang="en-US" altLang="zh-CN" dirty="0"/>
              <a:t>*</a:t>
            </a:r>
            <a:r>
              <a:rPr lang="zh-CN" altLang="zh-CN" dirty="0"/>
              <a:t>”），直到调用了</a:t>
            </a:r>
            <a:r>
              <a:rPr lang="en-US" altLang="zh-CN" dirty="0" err="1"/>
              <a:t>submitAll</a:t>
            </a:r>
            <a:r>
              <a:rPr lang="en-US" altLang="zh-CN" dirty="0"/>
              <a:t>()</a:t>
            </a:r>
            <a:r>
              <a:rPr lang="zh-CN" altLang="zh-CN" dirty="0"/>
              <a:t>函数进行提交或系统进行了自动提交。如果调用</a:t>
            </a:r>
            <a:r>
              <a:rPr lang="en-US" altLang="zh-CN" dirty="0" err="1"/>
              <a:t>QSqlTableModel</a:t>
            </a:r>
            <a:r>
              <a:rPr lang="en-US" altLang="zh-CN" dirty="0"/>
              <a:t>::</a:t>
            </a:r>
            <a:r>
              <a:rPr lang="en-US" altLang="zh-CN" dirty="0" err="1"/>
              <a:t>removeRows</a:t>
            </a:r>
            <a:r>
              <a:rPr lang="en-US" altLang="zh-CN" dirty="0"/>
              <a:t>()</a:t>
            </a:r>
            <a:r>
              <a:rPr lang="zh-CN" altLang="zh-CN" dirty="0"/>
              <a:t>函数删除了一行，则这一行将被标以感叹号（“</a:t>
            </a:r>
            <a:r>
              <a:rPr lang="en-US" altLang="zh-CN" dirty="0"/>
              <a:t>!</a:t>
            </a:r>
            <a:r>
              <a:rPr lang="zh-CN" altLang="zh-CN" dirty="0"/>
              <a:t>”），直到提交。</a:t>
            </a:r>
          </a:p>
          <a:p>
            <a:pPr indent="450850">
              <a:lnSpc>
                <a:spcPct val="150000"/>
              </a:lnSpc>
            </a:pPr>
            <a:r>
              <a:rPr lang="zh-CN" altLang="zh-CN" dirty="0"/>
              <a:t>还可以将同一个数据模型用于多个视图，一旦用户通过其中某个视图编辑了数据模型，其他视图也会立即随之得到更新。</a:t>
            </a:r>
          </a:p>
          <a:p>
            <a:pPr indent="450850">
              <a:lnSpc>
                <a:spcPct val="150000"/>
              </a:lnSpc>
            </a:pPr>
            <a:r>
              <a:rPr lang="en-US" altLang="zh-CN" b="1" dirty="0"/>
              <a:t>(b) </a:t>
            </a:r>
            <a:r>
              <a:rPr lang="en-US" altLang="zh-CN" b="1" dirty="0" err="1"/>
              <a:t>QTableView</a:t>
            </a:r>
            <a:r>
              <a:rPr lang="en-US" altLang="zh-CN" b="1" dirty="0"/>
              <a:t> *</a:t>
            </a:r>
            <a:r>
              <a:rPr lang="en-US" altLang="zh-CN" b="1" dirty="0" err="1"/>
              <a:t>factoryView</a:t>
            </a:r>
            <a:r>
              <a:rPr lang="zh-CN" altLang="zh-CN" b="1" dirty="0"/>
              <a:t>：</a:t>
            </a:r>
            <a:r>
              <a:rPr lang="zh-CN" altLang="zh-CN" dirty="0"/>
              <a:t>显示汽车制造商的视图</a:t>
            </a:r>
            <a:r>
              <a:rPr lang="zh-CN" altLang="zh-CN" dirty="0" smtClean="0"/>
              <a:t>。</a:t>
            </a:r>
            <a:endParaRPr lang="zh-CN" altLang="zh-CN" dirty="0"/>
          </a:p>
        </p:txBody>
      </p:sp>
    </p:spTree>
    <p:extLst>
      <p:ext uri="{BB962C8B-B14F-4D97-AF65-F5344CB8AC3E}">
        <p14:creationId xmlns:p14="http://schemas.microsoft.com/office/powerpoint/2010/main" val="2118616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1</a:t>
            </a:r>
            <a:r>
              <a:rPr lang="zh-CN" altLang="zh-CN" sz="2400" b="1" dirty="0"/>
              <a:t>．主界面布局</a:t>
            </a:r>
          </a:p>
        </p:txBody>
      </p:sp>
      <p:sp>
        <p:nvSpPr>
          <p:cNvPr id="3" name="矩形 2"/>
          <p:cNvSpPr/>
          <p:nvPr/>
        </p:nvSpPr>
        <p:spPr>
          <a:xfrm>
            <a:off x="1136845" y="922672"/>
            <a:ext cx="5364354" cy="369332"/>
          </a:xfrm>
          <a:prstGeom prst="rect">
            <a:avLst/>
          </a:prstGeom>
        </p:spPr>
        <p:txBody>
          <a:bodyPr wrap="none">
            <a:spAutoFit/>
          </a:bodyPr>
          <a:lstStyle/>
          <a:p>
            <a:r>
              <a:rPr lang="zh-CN" altLang="zh-CN" sz="1800" dirty="0"/>
              <a:t>（</a:t>
            </a:r>
            <a:r>
              <a:rPr lang="en-US" altLang="zh-CN" sz="1800" dirty="0"/>
              <a:t>2</a:t>
            </a:r>
            <a:r>
              <a:rPr lang="zh-CN" altLang="zh-CN" sz="1800" dirty="0"/>
              <a:t>）源文件“</a:t>
            </a:r>
            <a:r>
              <a:rPr lang="en-US" altLang="zh-CN" sz="1800" dirty="0"/>
              <a:t>mainwindow.cpp</a:t>
            </a:r>
            <a:r>
              <a:rPr lang="zh-CN" altLang="zh-CN" sz="1800" dirty="0"/>
              <a:t>”的具体内容如下：</a:t>
            </a:r>
          </a:p>
        </p:txBody>
      </p:sp>
      <p:sp>
        <p:nvSpPr>
          <p:cNvPr id="4" name="TextBox 3"/>
          <p:cNvSpPr txBox="1"/>
          <p:nvPr/>
        </p:nvSpPr>
        <p:spPr>
          <a:xfrm>
            <a:off x="1136845" y="1292004"/>
            <a:ext cx="9503446" cy="5909310"/>
          </a:xfrm>
          <a:prstGeom prst="rect">
            <a:avLst/>
          </a:prstGeom>
          <a:solidFill>
            <a:srgbClr val="DDDDDD"/>
          </a:solidFill>
        </p:spPr>
        <p:txBody>
          <a:bodyPr wrap="square" rtlCol="0">
            <a:spAutoFit/>
          </a:bodyPr>
          <a:lstStyle/>
          <a:p>
            <a:r>
              <a:rPr lang="en-US" altLang="zh-CN" sz="1400" dirty="0"/>
              <a:t>#include "</a:t>
            </a:r>
            <a:r>
              <a:rPr lang="en-US" altLang="zh-CN" sz="1400" dirty="0" err="1"/>
              <a:t>mainwindow.h</a:t>
            </a:r>
            <a:r>
              <a:rPr lang="en-US" altLang="zh-CN" sz="1400" dirty="0"/>
              <a:t>"</a:t>
            </a:r>
            <a:endParaRPr lang="zh-CN" altLang="zh-CN" sz="1400" dirty="0"/>
          </a:p>
          <a:p>
            <a:r>
              <a:rPr lang="en-US" altLang="zh-CN" sz="1400" dirty="0"/>
              <a:t>#include &lt;</a:t>
            </a:r>
            <a:r>
              <a:rPr lang="en-US" altLang="zh-CN" sz="1400" dirty="0" err="1"/>
              <a:t>QGridLayout</a:t>
            </a:r>
            <a:r>
              <a:rPr lang="en-US" altLang="zh-CN" sz="1400" dirty="0"/>
              <a:t>&gt;</a:t>
            </a:r>
            <a:endParaRPr lang="zh-CN" altLang="zh-CN" sz="1400" dirty="0"/>
          </a:p>
          <a:p>
            <a:r>
              <a:rPr lang="en-US" altLang="zh-CN" sz="1400" dirty="0"/>
              <a:t>#include &lt;</a:t>
            </a:r>
            <a:r>
              <a:rPr lang="en-US" altLang="zh-CN" sz="1400" dirty="0" err="1"/>
              <a:t>QAbstractItemView</a:t>
            </a:r>
            <a:r>
              <a:rPr lang="en-US" altLang="zh-CN" sz="1400" dirty="0"/>
              <a:t>&gt;</a:t>
            </a:r>
            <a:endParaRPr lang="zh-CN" altLang="zh-CN" sz="1400" dirty="0"/>
          </a:p>
          <a:p>
            <a:r>
              <a:rPr lang="en-US" altLang="zh-CN" sz="1400" dirty="0"/>
              <a:t>#include &lt;</a:t>
            </a:r>
            <a:r>
              <a:rPr lang="en-US" altLang="zh-CN" sz="1400" dirty="0" err="1"/>
              <a:t>QHeaderView</a:t>
            </a:r>
            <a:r>
              <a:rPr lang="en-US" altLang="zh-CN" sz="1400" dirty="0"/>
              <a:t>&gt;</a:t>
            </a:r>
            <a:endParaRPr lang="zh-CN" altLang="zh-CN" sz="1400" dirty="0"/>
          </a:p>
          <a:p>
            <a:r>
              <a:rPr lang="en-US" altLang="zh-CN" sz="1400" dirty="0"/>
              <a:t>#include &lt;</a:t>
            </a:r>
            <a:r>
              <a:rPr lang="en-US" altLang="zh-CN" sz="1400" dirty="0" err="1"/>
              <a:t>QAction</a:t>
            </a:r>
            <a:r>
              <a:rPr lang="en-US" altLang="zh-CN" sz="1400" dirty="0"/>
              <a:t>&gt;</a:t>
            </a:r>
            <a:endParaRPr lang="zh-CN" altLang="zh-CN" sz="1400" dirty="0"/>
          </a:p>
          <a:p>
            <a:r>
              <a:rPr lang="en-US" altLang="zh-CN" sz="1400" dirty="0"/>
              <a:t>#include &lt;</a:t>
            </a:r>
            <a:r>
              <a:rPr lang="en-US" altLang="zh-CN" sz="1400" dirty="0" err="1"/>
              <a:t>QMenu</a:t>
            </a:r>
            <a:r>
              <a:rPr lang="en-US" altLang="zh-CN" sz="1400" dirty="0"/>
              <a:t>&gt;</a:t>
            </a:r>
            <a:endParaRPr lang="zh-CN" altLang="zh-CN" sz="1400" dirty="0"/>
          </a:p>
          <a:p>
            <a:r>
              <a:rPr lang="en-US" altLang="zh-CN" sz="1400" dirty="0"/>
              <a:t>#include &lt;</a:t>
            </a:r>
            <a:r>
              <a:rPr lang="en-US" altLang="zh-CN" sz="1400" dirty="0" err="1"/>
              <a:t>QMenuBar</a:t>
            </a:r>
            <a:r>
              <a:rPr lang="en-US" altLang="zh-CN" sz="1400" dirty="0"/>
              <a:t>&gt;</a:t>
            </a:r>
            <a:endParaRPr lang="zh-CN" altLang="zh-CN" sz="1400" dirty="0"/>
          </a:p>
          <a:p>
            <a:r>
              <a:rPr lang="en-US" altLang="zh-CN" sz="1400" dirty="0" err="1"/>
              <a:t>MainWindow</a:t>
            </a:r>
            <a:r>
              <a:rPr lang="en-US" altLang="zh-CN" sz="1400" dirty="0"/>
              <a:t>::</a:t>
            </a:r>
            <a:r>
              <a:rPr lang="en-US" altLang="zh-CN" sz="1400" dirty="0" err="1"/>
              <a:t>MainWindow</a:t>
            </a:r>
            <a:r>
              <a:rPr lang="en-US" altLang="zh-CN" sz="1400" dirty="0"/>
              <a:t>(</a:t>
            </a:r>
            <a:r>
              <a:rPr lang="en-US" altLang="zh-CN" sz="1400" dirty="0" err="1"/>
              <a:t>QWidget</a:t>
            </a:r>
            <a:r>
              <a:rPr lang="en-US" altLang="zh-CN" sz="1400" dirty="0"/>
              <a:t> *parent)</a:t>
            </a:r>
            <a:endParaRPr lang="zh-CN" altLang="zh-CN" sz="1400" dirty="0"/>
          </a:p>
          <a:p>
            <a:r>
              <a:rPr lang="en-US" altLang="zh-CN" sz="1400" dirty="0"/>
              <a:t>    : </a:t>
            </a:r>
            <a:r>
              <a:rPr lang="en-US" altLang="zh-CN" sz="1400" dirty="0" err="1"/>
              <a:t>QMainWindow</a:t>
            </a:r>
            <a:r>
              <a:rPr lang="en-US" altLang="zh-CN" sz="1400" dirty="0"/>
              <a:t>(parent)</a:t>
            </a:r>
            <a:endParaRPr lang="zh-CN" altLang="zh-CN" sz="1400" dirty="0"/>
          </a:p>
          <a:p>
            <a:r>
              <a:rPr lang="en-US" altLang="zh-CN" sz="1400" dirty="0"/>
              <a:t>{</a:t>
            </a:r>
            <a:endParaRPr lang="zh-CN" altLang="zh-CN" sz="1400" dirty="0"/>
          </a:p>
          <a:p>
            <a:r>
              <a:rPr lang="en-US" altLang="zh-CN" sz="1400" dirty="0"/>
              <a:t>    </a:t>
            </a:r>
            <a:r>
              <a:rPr lang="en-US" altLang="zh-CN" sz="1400" dirty="0" err="1"/>
              <a:t>QGroupBox</a:t>
            </a:r>
            <a:r>
              <a:rPr lang="en-US" altLang="zh-CN" sz="1400" dirty="0"/>
              <a:t> *factory = </a:t>
            </a:r>
            <a:r>
              <a:rPr lang="en-US" altLang="zh-CN" sz="1400" dirty="0" err="1"/>
              <a:t>createFactoryGroupBox</a:t>
            </a:r>
            <a:r>
              <a:rPr lang="en-US" altLang="zh-CN" sz="1400" dirty="0"/>
              <a:t>();</a:t>
            </a:r>
            <a:endParaRPr lang="zh-CN" altLang="zh-CN" sz="1400" dirty="0"/>
          </a:p>
          <a:p>
            <a:r>
              <a:rPr lang="en-US" altLang="zh-CN" sz="1400" dirty="0"/>
              <a:t>    </a:t>
            </a:r>
            <a:r>
              <a:rPr lang="en-US" altLang="zh-CN" sz="1400" dirty="0" err="1"/>
              <a:t>QGroupBox</a:t>
            </a:r>
            <a:r>
              <a:rPr lang="en-US" altLang="zh-CN" sz="1400" dirty="0"/>
              <a:t> *cars = </a:t>
            </a:r>
            <a:r>
              <a:rPr lang="en-US" altLang="zh-CN" sz="1400" dirty="0" err="1"/>
              <a:t>createCarGroupBox</a:t>
            </a:r>
            <a:r>
              <a:rPr lang="en-US" altLang="zh-CN" sz="1400" dirty="0"/>
              <a:t>();</a:t>
            </a:r>
            <a:endParaRPr lang="zh-CN" altLang="zh-CN" sz="1400" dirty="0"/>
          </a:p>
          <a:p>
            <a:r>
              <a:rPr lang="en-US" altLang="zh-CN" sz="1400" dirty="0"/>
              <a:t>    </a:t>
            </a:r>
            <a:r>
              <a:rPr lang="en-US" altLang="zh-CN" sz="1400" dirty="0" err="1"/>
              <a:t>QGroupBox</a:t>
            </a:r>
            <a:r>
              <a:rPr lang="en-US" altLang="zh-CN" sz="1400" dirty="0"/>
              <a:t> *details = </a:t>
            </a:r>
            <a:r>
              <a:rPr lang="en-US" altLang="zh-CN" sz="1400" dirty="0" err="1"/>
              <a:t>createDetailsGroupBox</a:t>
            </a:r>
            <a:r>
              <a:rPr lang="en-US" altLang="zh-CN" sz="1400" dirty="0"/>
              <a:t>();</a:t>
            </a:r>
            <a:endParaRPr lang="zh-CN" altLang="zh-CN" sz="1400" dirty="0"/>
          </a:p>
          <a:p>
            <a:r>
              <a:rPr lang="en-US" altLang="zh-CN" sz="1400" dirty="0"/>
              <a:t>    //</a:t>
            </a:r>
            <a:r>
              <a:rPr lang="zh-CN" altLang="zh-CN" sz="1400" dirty="0"/>
              <a:t>布局</a:t>
            </a:r>
          </a:p>
          <a:p>
            <a:r>
              <a:rPr lang="en-US" altLang="zh-CN" sz="1400" dirty="0"/>
              <a:t>    </a:t>
            </a:r>
            <a:r>
              <a:rPr lang="en-US" altLang="zh-CN" sz="1400" dirty="0" err="1"/>
              <a:t>QGridLayout</a:t>
            </a:r>
            <a:r>
              <a:rPr lang="en-US" altLang="zh-CN" sz="1400" dirty="0"/>
              <a:t> *layout = new </a:t>
            </a:r>
            <a:r>
              <a:rPr lang="en-US" altLang="zh-CN" sz="1400" dirty="0" err="1"/>
              <a:t>QGridLayout</a:t>
            </a:r>
            <a:r>
              <a:rPr lang="en-US" altLang="zh-CN" sz="1400" dirty="0"/>
              <a:t>;</a:t>
            </a:r>
            <a:endParaRPr lang="zh-CN" altLang="zh-CN" sz="1400" dirty="0"/>
          </a:p>
          <a:p>
            <a:r>
              <a:rPr lang="en-US" altLang="zh-CN" sz="1400" dirty="0"/>
              <a:t>    layout-&gt;</a:t>
            </a:r>
            <a:r>
              <a:rPr lang="en-US" altLang="zh-CN" sz="1400" dirty="0" err="1"/>
              <a:t>addWidget</a:t>
            </a:r>
            <a:r>
              <a:rPr lang="en-US" altLang="zh-CN" sz="1400" dirty="0"/>
              <a:t>(factory, 0, 0);</a:t>
            </a:r>
            <a:endParaRPr lang="zh-CN" altLang="zh-CN" sz="1400" dirty="0"/>
          </a:p>
          <a:p>
            <a:r>
              <a:rPr lang="en-US" altLang="zh-CN" sz="1400" dirty="0"/>
              <a:t>    layout-&gt;</a:t>
            </a:r>
            <a:r>
              <a:rPr lang="en-US" altLang="zh-CN" sz="1400" dirty="0" err="1"/>
              <a:t>addWidget</a:t>
            </a:r>
            <a:r>
              <a:rPr lang="en-US" altLang="zh-CN" sz="1400" dirty="0"/>
              <a:t>(cars, 1, 0);</a:t>
            </a:r>
            <a:endParaRPr lang="zh-CN" altLang="zh-CN" sz="1400" dirty="0"/>
          </a:p>
          <a:p>
            <a:r>
              <a:rPr lang="en-US" altLang="zh-CN" sz="1400" dirty="0"/>
              <a:t>    layout-&gt;</a:t>
            </a:r>
            <a:r>
              <a:rPr lang="en-US" altLang="zh-CN" sz="1400" dirty="0" err="1"/>
              <a:t>addWidget</a:t>
            </a:r>
            <a:r>
              <a:rPr lang="en-US" altLang="zh-CN" sz="1400" dirty="0"/>
              <a:t>(details, 0, 1, 2, 1);</a:t>
            </a:r>
            <a:endParaRPr lang="zh-CN" altLang="zh-CN" sz="1400" dirty="0"/>
          </a:p>
          <a:p>
            <a:r>
              <a:rPr lang="en-US" altLang="zh-CN" sz="1400" dirty="0"/>
              <a:t>    layout-&gt;</a:t>
            </a:r>
            <a:r>
              <a:rPr lang="en-US" altLang="zh-CN" sz="1400" dirty="0" err="1"/>
              <a:t>setColumnStretch</a:t>
            </a:r>
            <a:r>
              <a:rPr lang="en-US" altLang="zh-CN" sz="1400" dirty="0"/>
              <a:t>(1, 1);</a:t>
            </a:r>
            <a:endParaRPr lang="zh-CN" altLang="zh-CN" sz="1400" dirty="0"/>
          </a:p>
          <a:p>
            <a:r>
              <a:rPr lang="en-US" altLang="zh-CN" sz="1400" dirty="0"/>
              <a:t>    layout-&gt;</a:t>
            </a:r>
            <a:r>
              <a:rPr lang="en-US" altLang="zh-CN" sz="1400" dirty="0" err="1"/>
              <a:t>setColumnMinimumWidth</a:t>
            </a:r>
            <a:r>
              <a:rPr lang="en-US" altLang="zh-CN" sz="1400" dirty="0"/>
              <a:t>(0, 500);</a:t>
            </a:r>
            <a:endParaRPr lang="zh-CN" altLang="zh-CN" sz="1400" dirty="0"/>
          </a:p>
          <a:p>
            <a:r>
              <a:rPr lang="en-US" altLang="zh-CN" sz="1400" dirty="0"/>
              <a:t>    </a:t>
            </a:r>
            <a:r>
              <a:rPr lang="en-US" altLang="zh-CN" sz="1400" dirty="0" err="1"/>
              <a:t>QWidget</a:t>
            </a:r>
            <a:r>
              <a:rPr lang="en-US" altLang="zh-CN" sz="1400" dirty="0"/>
              <a:t> *widget = new </a:t>
            </a:r>
            <a:r>
              <a:rPr lang="en-US" altLang="zh-CN" sz="1400" dirty="0" err="1"/>
              <a:t>QWidget</a:t>
            </a:r>
            <a:r>
              <a:rPr lang="en-US" altLang="zh-CN" sz="1400" dirty="0"/>
              <a:t>;</a:t>
            </a:r>
            <a:endParaRPr lang="zh-CN" altLang="zh-CN" sz="1400" dirty="0"/>
          </a:p>
          <a:p>
            <a:r>
              <a:rPr lang="en-US" altLang="zh-CN" sz="1400" dirty="0"/>
              <a:t>    widget-&gt;</a:t>
            </a:r>
            <a:r>
              <a:rPr lang="en-US" altLang="zh-CN" sz="1400" dirty="0" err="1"/>
              <a:t>setLayout</a:t>
            </a:r>
            <a:r>
              <a:rPr lang="en-US" altLang="zh-CN" sz="1400" dirty="0"/>
              <a:t>(layout);</a:t>
            </a:r>
            <a:endParaRPr lang="zh-CN" altLang="zh-CN" sz="1400" dirty="0"/>
          </a:p>
          <a:p>
            <a:r>
              <a:rPr lang="en-US" altLang="zh-CN" sz="1400" dirty="0"/>
              <a:t>    </a:t>
            </a:r>
            <a:r>
              <a:rPr lang="en-US" altLang="zh-CN" sz="1400" dirty="0" err="1"/>
              <a:t>setCentralWidget</a:t>
            </a:r>
            <a:r>
              <a:rPr lang="en-US" altLang="zh-CN" sz="1400" dirty="0"/>
              <a:t>(widget);</a:t>
            </a:r>
            <a:endParaRPr lang="zh-CN" altLang="zh-CN" sz="1400" dirty="0"/>
          </a:p>
          <a:p>
            <a:r>
              <a:rPr lang="en-US" altLang="zh-CN" sz="1400" dirty="0"/>
              <a:t>    </a:t>
            </a:r>
            <a:r>
              <a:rPr lang="en-US" altLang="zh-CN" sz="1400" dirty="0" err="1"/>
              <a:t>createMenuBar</a:t>
            </a:r>
            <a:r>
              <a:rPr lang="en-US" altLang="zh-CN" sz="1400" dirty="0"/>
              <a:t>();</a:t>
            </a:r>
            <a:endParaRPr lang="zh-CN" altLang="zh-CN" sz="1400" dirty="0"/>
          </a:p>
          <a:p>
            <a:r>
              <a:rPr lang="en-US" altLang="zh-CN" sz="1400" dirty="0"/>
              <a:t>    resize(850, 400);</a:t>
            </a:r>
            <a:endParaRPr lang="zh-CN" altLang="zh-CN" sz="1400" dirty="0"/>
          </a:p>
          <a:p>
            <a:r>
              <a:rPr lang="en-US" altLang="zh-CN" sz="1400" dirty="0"/>
              <a:t>    </a:t>
            </a:r>
            <a:r>
              <a:rPr lang="en-US" altLang="zh-CN" sz="1400" dirty="0" err="1"/>
              <a:t>setWindowTitle</a:t>
            </a:r>
            <a:r>
              <a:rPr lang="en-US" altLang="zh-CN" sz="1400" dirty="0"/>
              <a:t>(</a:t>
            </a:r>
            <a:r>
              <a:rPr lang="en-US" altLang="zh-CN" sz="1400" dirty="0" err="1"/>
              <a:t>tr</a:t>
            </a:r>
            <a:r>
              <a:rPr lang="en-US" altLang="zh-CN" sz="1400" dirty="0"/>
              <a:t>("</a:t>
            </a:r>
            <a:r>
              <a:rPr lang="zh-CN" altLang="zh-CN" sz="1400" dirty="0"/>
              <a:t>主从视图</a:t>
            </a:r>
            <a:r>
              <a:rPr lang="en-US" altLang="zh-CN" sz="1400" dirty="0"/>
              <a:t>"));</a:t>
            </a:r>
            <a:endParaRPr lang="zh-CN" altLang="zh-CN" sz="1400" dirty="0"/>
          </a:p>
          <a:p>
            <a:r>
              <a:rPr lang="en-US" altLang="zh-CN" sz="1400" dirty="0" smtClean="0"/>
              <a:t>}</a:t>
            </a:r>
            <a:endParaRPr lang="zh-CN" altLang="zh-CN" sz="1400" dirty="0"/>
          </a:p>
        </p:txBody>
      </p:sp>
    </p:spTree>
    <p:extLst>
      <p:ext uri="{BB962C8B-B14F-4D97-AF65-F5344CB8AC3E}">
        <p14:creationId xmlns:p14="http://schemas.microsoft.com/office/powerpoint/2010/main" val="122815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3895618" cy="461665"/>
          </a:xfrm>
          <a:prstGeom prst="rect">
            <a:avLst/>
          </a:prstGeom>
        </p:spPr>
        <p:txBody>
          <a:bodyPr wrap="none">
            <a:spAutoFit/>
          </a:bodyPr>
          <a:lstStyle/>
          <a:p>
            <a:r>
              <a:rPr lang="en-US" altLang="zh-CN" sz="2400" b="1" dirty="0"/>
              <a:t>3</a:t>
            </a:r>
            <a:r>
              <a:rPr lang="zh-CN" altLang="zh-CN" sz="2400" b="1" dirty="0"/>
              <a:t>．结构化查询语言（</a:t>
            </a:r>
            <a:r>
              <a:rPr lang="en-US" altLang="zh-CN" sz="2400" b="1" dirty="0"/>
              <a:t>SQL</a:t>
            </a:r>
            <a:r>
              <a:rPr lang="zh-CN" altLang="zh-CN" sz="2400" b="1" dirty="0"/>
              <a:t>）</a:t>
            </a:r>
          </a:p>
        </p:txBody>
      </p:sp>
      <p:sp>
        <p:nvSpPr>
          <p:cNvPr id="3" name="TextBox 2"/>
          <p:cNvSpPr txBox="1"/>
          <p:nvPr/>
        </p:nvSpPr>
        <p:spPr>
          <a:xfrm>
            <a:off x="950026" y="1080655"/>
            <a:ext cx="9975273" cy="3368871"/>
          </a:xfrm>
          <a:prstGeom prst="rect">
            <a:avLst/>
          </a:prstGeom>
          <a:noFill/>
        </p:spPr>
        <p:txBody>
          <a:bodyPr wrap="square" rtlCol="0">
            <a:spAutoFit/>
          </a:bodyPr>
          <a:lstStyle/>
          <a:p>
            <a:pPr indent="450850">
              <a:lnSpc>
                <a:spcPct val="150000"/>
              </a:lnSpc>
            </a:pPr>
            <a:r>
              <a:rPr lang="en-US" altLang="zh-CN" sz="1800" dirty="0"/>
              <a:t>SQL</a:t>
            </a:r>
            <a:r>
              <a:rPr lang="zh-CN" altLang="zh-CN" sz="1800" dirty="0"/>
              <a:t>语言由以下三部分组成。</a:t>
            </a:r>
          </a:p>
          <a:p>
            <a:pPr indent="450850">
              <a:lnSpc>
                <a:spcPct val="150000"/>
              </a:lnSpc>
            </a:pPr>
            <a:r>
              <a:rPr lang="zh-CN" altLang="zh-CN" sz="1800" dirty="0"/>
              <a:t>（</a:t>
            </a:r>
            <a:r>
              <a:rPr lang="en-US" altLang="zh-CN" sz="1800" dirty="0"/>
              <a:t>1</a:t>
            </a:r>
            <a:r>
              <a:rPr lang="zh-CN" altLang="zh-CN" sz="1800" dirty="0"/>
              <a:t>）数据定义语言（</a:t>
            </a:r>
            <a:r>
              <a:rPr lang="en-US" altLang="zh-CN" sz="1800" dirty="0"/>
              <a:t>Data Description Language</a:t>
            </a:r>
            <a:r>
              <a:rPr lang="zh-CN" altLang="zh-CN" sz="1800" dirty="0"/>
              <a:t>，</a:t>
            </a:r>
            <a:r>
              <a:rPr lang="en-US" altLang="zh-CN" sz="1800" dirty="0"/>
              <a:t>DDL</a:t>
            </a:r>
            <a:r>
              <a:rPr lang="zh-CN" altLang="zh-CN" sz="1800" dirty="0"/>
              <a:t>），用于执行数据库定义的任务，对数据库及数据库中的各种对象进行创建、删除和修改等操作。数据库对象主要包括表、默认约束、规则、视图、触发器和存储过程等。</a:t>
            </a:r>
          </a:p>
          <a:p>
            <a:pPr indent="450850">
              <a:lnSpc>
                <a:spcPct val="150000"/>
              </a:lnSpc>
            </a:pPr>
            <a:r>
              <a:rPr lang="zh-CN" altLang="zh-CN" sz="1800" dirty="0"/>
              <a:t>（</a:t>
            </a:r>
            <a:r>
              <a:rPr lang="en-US" altLang="zh-CN" sz="1800" dirty="0"/>
              <a:t>2</a:t>
            </a:r>
            <a:r>
              <a:rPr lang="zh-CN" altLang="zh-CN" sz="1800" dirty="0"/>
              <a:t>）数据操纵语言（</a:t>
            </a:r>
            <a:r>
              <a:rPr lang="en-US" altLang="zh-CN" sz="1800" dirty="0"/>
              <a:t>Data Manipulation Language</a:t>
            </a:r>
            <a:r>
              <a:rPr lang="zh-CN" altLang="zh-CN" sz="1800" dirty="0"/>
              <a:t>，</a:t>
            </a:r>
            <a:r>
              <a:rPr lang="en-US" altLang="zh-CN" sz="1800" dirty="0"/>
              <a:t>DML</a:t>
            </a:r>
            <a:r>
              <a:rPr lang="zh-CN" altLang="zh-CN" sz="1800" dirty="0"/>
              <a:t>），用于操纵数据库中各种对象，检索和修改数据。</a:t>
            </a:r>
          </a:p>
          <a:p>
            <a:pPr indent="450850">
              <a:lnSpc>
                <a:spcPct val="150000"/>
              </a:lnSpc>
            </a:pPr>
            <a:r>
              <a:rPr lang="zh-CN" altLang="zh-CN" sz="1800" dirty="0"/>
              <a:t>（</a:t>
            </a:r>
            <a:r>
              <a:rPr lang="en-US" altLang="zh-CN" sz="1800" dirty="0"/>
              <a:t>3</a:t>
            </a:r>
            <a:r>
              <a:rPr lang="zh-CN" altLang="zh-CN" sz="1800" dirty="0"/>
              <a:t>）数据控制语言（</a:t>
            </a:r>
            <a:r>
              <a:rPr lang="en-US" altLang="zh-CN" sz="1800" dirty="0"/>
              <a:t>Data Control Language</a:t>
            </a:r>
            <a:r>
              <a:rPr lang="zh-CN" altLang="zh-CN" sz="1800" dirty="0"/>
              <a:t>，</a:t>
            </a:r>
            <a:r>
              <a:rPr lang="en-US" altLang="zh-CN" sz="1800" dirty="0"/>
              <a:t>DCL</a:t>
            </a:r>
            <a:r>
              <a:rPr lang="zh-CN" altLang="zh-CN" sz="1800" dirty="0"/>
              <a:t>），用于安全管理，确定哪些用户可以查看或修改数据库中的数据</a:t>
            </a:r>
            <a:r>
              <a:rPr lang="zh-CN" altLang="zh-CN" sz="1800" dirty="0" smtClean="0"/>
              <a:t>。</a:t>
            </a:r>
            <a:endParaRPr lang="zh-CN" altLang="zh-CN" sz="1800" dirty="0"/>
          </a:p>
        </p:txBody>
      </p:sp>
    </p:spTree>
    <p:extLst>
      <p:ext uri="{BB962C8B-B14F-4D97-AF65-F5344CB8AC3E}">
        <p14:creationId xmlns:p14="http://schemas.microsoft.com/office/powerpoint/2010/main" val="3821536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1</a:t>
            </a:r>
            <a:r>
              <a:rPr lang="zh-CN" altLang="zh-CN" sz="2400" b="1" dirty="0"/>
              <a:t>．主界面布局</a:t>
            </a:r>
          </a:p>
        </p:txBody>
      </p:sp>
      <p:sp>
        <p:nvSpPr>
          <p:cNvPr id="3" name="矩形 2"/>
          <p:cNvSpPr/>
          <p:nvPr/>
        </p:nvSpPr>
        <p:spPr>
          <a:xfrm>
            <a:off x="1136845" y="922672"/>
            <a:ext cx="4842288" cy="369332"/>
          </a:xfrm>
          <a:prstGeom prst="rect">
            <a:avLst/>
          </a:prstGeom>
        </p:spPr>
        <p:txBody>
          <a:bodyPr wrap="none">
            <a:spAutoFit/>
          </a:bodyPr>
          <a:lstStyle/>
          <a:p>
            <a:r>
              <a:rPr lang="en-US" altLang="zh-CN" sz="1800" dirty="0" err="1"/>
              <a:t>createFactoryGroupBox</a:t>
            </a:r>
            <a:r>
              <a:rPr lang="en-US" altLang="zh-CN" sz="1800" dirty="0"/>
              <a:t>()</a:t>
            </a:r>
            <a:r>
              <a:rPr lang="zh-CN" altLang="zh-CN" sz="1800" dirty="0"/>
              <a:t>函数的具体内容如下：</a:t>
            </a:r>
          </a:p>
        </p:txBody>
      </p:sp>
      <p:sp>
        <p:nvSpPr>
          <p:cNvPr id="4" name="TextBox 3"/>
          <p:cNvSpPr txBox="1"/>
          <p:nvPr/>
        </p:nvSpPr>
        <p:spPr>
          <a:xfrm>
            <a:off x="1136845" y="1292004"/>
            <a:ext cx="9586573" cy="4171861"/>
          </a:xfrm>
          <a:prstGeom prst="roundRect">
            <a:avLst>
              <a:gd name="adj" fmla="val 6512"/>
            </a:avLst>
          </a:prstGeom>
          <a:solidFill>
            <a:srgbClr val="DDDDDD"/>
          </a:solidFill>
        </p:spPr>
        <p:txBody>
          <a:bodyPr wrap="square" rtlCol="0">
            <a:spAutoFit/>
          </a:bodyPr>
          <a:lstStyle/>
          <a:p>
            <a:r>
              <a:rPr lang="en-US" altLang="zh-CN" dirty="0" err="1"/>
              <a:t>QGroupBox</a:t>
            </a:r>
            <a:r>
              <a:rPr lang="en-US" altLang="zh-CN" dirty="0"/>
              <a:t>* </a:t>
            </a:r>
            <a:r>
              <a:rPr lang="en-US" altLang="zh-CN" dirty="0" err="1"/>
              <a:t>MainWindow</a:t>
            </a:r>
            <a:r>
              <a:rPr lang="en-US" altLang="zh-CN" dirty="0"/>
              <a:t>::</a:t>
            </a:r>
            <a:r>
              <a:rPr lang="en-US" altLang="zh-CN" dirty="0" err="1"/>
              <a:t>createFactoryGroupBox</a:t>
            </a:r>
            <a:r>
              <a:rPr lang="en-US" altLang="zh-CN" dirty="0"/>
              <a:t>()</a:t>
            </a:r>
            <a:endParaRPr lang="zh-CN" altLang="zh-CN" dirty="0"/>
          </a:p>
          <a:p>
            <a:r>
              <a:rPr lang="en-US" altLang="zh-CN" dirty="0"/>
              <a:t>{</a:t>
            </a:r>
            <a:endParaRPr lang="zh-CN" altLang="zh-CN" dirty="0"/>
          </a:p>
          <a:p>
            <a:r>
              <a:rPr lang="en-US" altLang="zh-CN" dirty="0"/>
              <a:t>    </a:t>
            </a:r>
            <a:r>
              <a:rPr lang="en-US" altLang="zh-CN" dirty="0" err="1"/>
              <a:t>factoryView</a:t>
            </a:r>
            <a:r>
              <a:rPr lang="en-US" altLang="zh-CN" dirty="0"/>
              <a:t> = new </a:t>
            </a:r>
            <a:r>
              <a:rPr lang="en-US" altLang="zh-CN" dirty="0" err="1"/>
              <a:t>QTableView</a:t>
            </a:r>
            <a:r>
              <a:rPr lang="en-US" altLang="zh-CN" dirty="0"/>
              <a:t>;</a:t>
            </a:r>
            <a:endParaRPr lang="zh-CN" altLang="zh-CN" dirty="0"/>
          </a:p>
          <a:p>
            <a:r>
              <a:rPr lang="en-US" altLang="zh-CN" dirty="0"/>
              <a:t>    </a:t>
            </a:r>
            <a:r>
              <a:rPr lang="en-US" altLang="zh-CN" dirty="0" err="1"/>
              <a:t>factoryView</a:t>
            </a:r>
            <a:r>
              <a:rPr lang="en-US" altLang="zh-CN" dirty="0"/>
              <a:t>-&gt;</a:t>
            </a:r>
            <a:r>
              <a:rPr lang="en-US" altLang="zh-CN" dirty="0" err="1"/>
              <a:t>setEditTriggers</a:t>
            </a:r>
            <a:r>
              <a:rPr lang="en-US" altLang="zh-CN" dirty="0"/>
              <a:t>(</a:t>
            </a:r>
            <a:r>
              <a:rPr lang="en-US" altLang="zh-CN" dirty="0" err="1"/>
              <a:t>QAbstractItemView</a:t>
            </a:r>
            <a:r>
              <a:rPr lang="en-US" altLang="zh-CN" dirty="0"/>
              <a:t>::</a:t>
            </a:r>
            <a:r>
              <a:rPr lang="en-US" altLang="zh-CN" dirty="0" err="1"/>
              <a:t>NoEditTriggers</a:t>
            </a:r>
            <a:r>
              <a:rPr lang="en-US" altLang="zh-CN" dirty="0" smtClean="0"/>
              <a:t>);		</a:t>
            </a:r>
            <a:r>
              <a:rPr lang="zh-CN" altLang="zh-CN" dirty="0" smtClean="0"/>
              <a:t> </a:t>
            </a:r>
            <a:r>
              <a:rPr lang="en-US" altLang="zh-CN" dirty="0" smtClean="0"/>
              <a:t>//(</a:t>
            </a:r>
            <a:r>
              <a:rPr lang="en-US" altLang="zh-CN" dirty="0"/>
              <a:t>a)</a:t>
            </a:r>
            <a:endParaRPr lang="zh-CN" altLang="zh-CN" dirty="0"/>
          </a:p>
          <a:p>
            <a:r>
              <a:rPr lang="en-US" altLang="zh-CN" dirty="0"/>
              <a:t>    </a:t>
            </a:r>
            <a:r>
              <a:rPr lang="en-US" altLang="zh-CN" dirty="0" err="1"/>
              <a:t>factoryView</a:t>
            </a:r>
            <a:r>
              <a:rPr lang="en-US" altLang="zh-CN" dirty="0"/>
              <a:t>-&gt;</a:t>
            </a:r>
            <a:r>
              <a:rPr lang="en-US" altLang="zh-CN" dirty="0" err="1"/>
              <a:t>setSortingEnabled</a:t>
            </a:r>
            <a:r>
              <a:rPr lang="en-US" altLang="zh-CN" dirty="0"/>
              <a:t>(true);</a:t>
            </a:r>
            <a:endParaRPr lang="zh-CN" altLang="zh-CN" dirty="0"/>
          </a:p>
          <a:p>
            <a:r>
              <a:rPr lang="en-US" altLang="zh-CN" dirty="0"/>
              <a:t>    </a:t>
            </a:r>
            <a:r>
              <a:rPr lang="en-US" altLang="zh-CN" dirty="0" err="1"/>
              <a:t>factoryView</a:t>
            </a:r>
            <a:r>
              <a:rPr lang="en-US" altLang="zh-CN" dirty="0"/>
              <a:t>-&gt;</a:t>
            </a:r>
            <a:r>
              <a:rPr lang="en-US" altLang="zh-CN" dirty="0" err="1"/>
              <a:t>setSelectionBehavior</a:t>
            </a:r>
            <a:r>
              <a:rPr lang="en-US" altLang="zh-CN" dirty="0"/>
              <a:t>(</a:t>
            </a:r>
            <a:r>
              <a:rPr lang="en-US" altLang="zh-CN" dirty="0" err="1"/>
              <a:t>QAbstractItemView</a:t>
            </a:r>
            <a:r>
              <a:rPr lang="en-US" altLang="zh-CN" dirty="0"/>
              <a:t>::</a:t>
            </a:r>
            <a:r>
              <a:rPr lang="en-US" altLang="zh-CN" dirty="0" err="1"/>
              <a:t>SelectRows</a:t>
            </a:r>
            <a:r>
              <a:rPr lang="en-US" altLang="zh-CN" dirty="0"/>
              <a:t>);</a:t>
            </a:r>
            <a:endParaRPr lang="zh-CN" altLang="zh-CN" dirty="0"/>
          </a:p>
          <a:p>
            <a:r>
              <a:rPr lang="en-US" altLang="zh-CN" dirty="0"/>
              <a:t>    </a:t>
            </a:r>
            <a:r>
              <a:rPr lang="en-US" altLang="zh-CN" dirty="0" err="1"/>
              <a:t>factoryView</a:t>
            </a:r>
            <a:r>
              <a:rPr lang="en-US" altLang="zh-CN" dirty="0"/>
              <a:t>-&gt;</a:t>
            </a:r>
            <a:r>
              <a:rPr lang="en-US" altLang="zh-CN" dirty="0" err="1"/>
              <a:t>setSelectionMode</a:t>
            </a:r>
            <a:r>
              <a:rPr lang="en-US" altLang="zh-CN" dirty="0"/>
              <a:t>(</a:t>
            </a:r>
            <a:r>
              <a:rPr lang="en-US" altLang="zh-CN" dirty="0" err="1"/>
              <a:t>QAbstractItemView</a:t>
            </a:r>
            <a:r>
              <a:rPr lang="en-US" altLang="zh-CN" dirty="0"/>
              <a:t>::</a:t>
            </a:r>
            <a:r>
              <a:rPr lang="en-US" altLang="zh-CN" dirty="0" err="1"/>
              <a:t>SingleSelection</a:t>
            </a:r>
            <a:r>
              <a:rPr lang="en-US" altLang="zh-CN" dirty="0"/>
              <a:t>);</a:t>
            </a:r>
            <a:endParaRPr lang="zh-CN" altLang="zh-CN" dirty="0"/>
          </a:p>
          <a:p>
            <a:r>
              <a:rPr lang="en-US" altLang="zh-CN" dirty="0"/>
              <a:t>    </a:t>
            </a:r>
            <a:r>
              <a:rPr lang="en-US" altLang="zh-CN" dirty="0" err="1"/>
              <a:t>factoryView</a:t>
            </a:r>
            <a:r>
              <a:rPr lang="en-US" altLang="zh-CN" dirty="0"/>
              <a:t>-&gt;</a:t>
            </a:r>
            <a:r>
              <a:rPr lang="en-US" altLang="zh-CN" dirty="0" err="1"/>
              <a:t>setShowGrid</a:t>
            </a:r>
            <a:r>
              <a:rPr lang="en-US" altLang="zh-CN" dirty="0"/>
              <a:t>(false);</a:t>
            </a:r>
            <a:endParaRPr lang="zh-CN" altLang="zh-CN" dirty="0"/>
          </a:p>
          <a:p>
            <a:r>
              <a:rPr lang="en-US" altLang="zh-CN" dirty="0"/>
              <a:t>    </a:t>
            </a:r>
            <a:r>
              <a:rPr lang="en-US" altLang="zh-CN" dirty="0" err="1"/>
              <a:t>factoryView</a:t>
            </a:r>
            <a:r>
              <a:rPr lang="en-US" altLang="zh-CN" dirty="0"/>
              <a:t>-&gt;</a:t>
            </a:r>
            <a:r>
              <a:rPr lang="en-US" altLang="zh-CN" dirty="0" err="1"/>
              <a:t>setAlternatingRowColors</a:t>
            </a:r>
            <a:r>
              <a:rPr lang="en-US" altLang="zh-CN" dirty="0"/>
              <a:t>(true);</a:t>
            </a:r>
            <a:endParaRPr lang="zh-CN" altLang="zh-CN" dirty="0"/>
          </a:p>
          <a:p>
            <a:r>
              <a:rPr lang="en-US" altLang="zh-CN" dirty="0"/>
              <a:t>    </a:t>
            </a:r>
            <a:r>
              <a:rPr lang="en-US" altLang="zh-CN" dirty="0" err="1"/>
              <a:t>QGroupBox</a:t>
            </a:r>
            <a:r>
              <a:rPr lang="en-US" altLang="zh-CN" dirty="0"/>
              <a:t> *box = new </a:t>
            </a:r>
            <a:r>
              <a:rPr lang="en-US" altLang="zh-CN" dirty="0" err="1"/>
              <a:t>QGroupBox</a:t>
            </a:r>
            <a:r>
              <a:rPr lang="en-US" altLang="zh-CN" dirty="0"/>
              <a:t>(</a:t>
            </a:r>
            <a:r>
              <a:rPr lang="en-US" altLang="zh-CN" dirty="0" err="1"/>
              <a:t>tr</a:t>
            </a:r>
            <a:r>
              <a:rPr lang="en-US" altLang="zh-CN" dirty="0"/>
              <a:t>("</a:t>
            </a:r>
            <a:r>
              <a:rPr lang="zh-CN" altLang="zh-CN" dirty="0"/>
              <a:t>汽车制造商</a:t>
            </a:r>
            <a:r>
              <a:rPr lang="en-US" altLang="zh-CN" dirty="0"/>
              <a:t>"));</a:t>
            </a:r>
            <a:endParaRPr lang="zh-CN" altLang="zh-CN" dirty="0"/>
          </a:p>
          <a:p>
            <a:r>
              <a:rPr lang="en-US" altLang="zh-CN" dirty="0"/>
              <a:t>    </a:t>
            </a:r>
            <a:r>
              <a:rPr lang="en-US" altLang="zh-CN" dirty="0" err="1"/>
              <a:t>QGridLayout</a:t>
            </a:r>
            <a:r>
              <a:rPr lang="en-US" altLang="zh-CN" dirty="0"/>
              <a:t> *layout = new </a:t>
            </a:r>
            <a:r>
              <a:rPr lang="en-US" altLang="zh-CN" dirty="0" err="1"/>
              <a:t>QGridLayout</a:t>
            </a:r>
            <a:r>
              <a:rPr lang="en-US" altLang="zh-CN" dirty="0"/>
              <a:t>;</a:t>
            </a:r>
            <a:endParaRPr lang="zh-CN" altLang="zh-CN" dirty="0"/>
          </a:p>
          <a:p>
            <a:r>
              <a:rPr lang="en-US" altLang="zh-CN" dirty="0"/>
              <a:t>    layout-&gt;</a:t>
            </a:r>
            <a:r>
              <a:rPr lang="en-US" altLang="zh-CN" dirty="0" err="1"/>
              <a:t>addWidget</a:t>
            </a:r>
            <a:r>
              <a:rPr lang="en-US" altLang="zh-CN" dirty="0"/>
              <a:t>(</a:t>
            </a:r>
            <a:r>
              <a:rPr lang="en-US" altLang="zh-CN" dirty="0" err="1"/>
              <a:t>factoryView</a:t>
            </a:r>
            <a:r>
              <a:rPr lang="en-US" altLang="zh-CN" dirty="0"/>
              <a:t>, 0, 0);</a:t>
            </a:r>
            <a:endParaRPr lang="zh-CN" altLang="zh-CN" dirty="0"/>
          </a:p>
          <a:p>
            <a:r>
              <a:rPr lang="en-US" altLang="zh-CN" dirty="0"/>
              <a:t>    box-&gt;</a:t>
            </a:r>
            <a:r>
              <a:rPr lang="en-US" altLang="zh-CN" dirty="0" err="1"/>
              <a:t>setLayout</a:t>
            </a:r>
            <a:r>
              <a:rPr lang="en-US" altLang="zh-CN" dirty="0"/>
              <a:t>(layout);</a:t>
            </a:r>
            <a:endParaRPr lang="zh-CN" altLang="zh-CN" dirty="0"/>
          </a:p>
          <a:p>
            <a:r>
              <a:rPr lang="en-US" altLang="zh-CN" dirty="0"/>
              <a:t>    return box;</a:t>
            </a:r>
            <a:endParaRPr lang="zh-CN" altLang="zh-CN" dirty="0"/>
          </a:p>
          <a:p>
            <a:r>
              <a:rPr lang="en-US" altLang="zh-CN" dirty="0" smtClean="0"/>
              <a:t>}</a:t>
            </a:r>
          </a:p>
        </p:txBody>
      </p:sp>
      <p:sp>
        <p:nvSpPr>
          <p:cNvPr id="5" name="矩形 4"/>
          <p:cNvSpPr/>
          <p:nvPr/>
        </p:nvSpPr>
        <p:spPr>
          <a:xfrm>
            <a:off x="587776" y="5463865"/>
            <a:ext cx="10444401" cy="877163"/>
          </a:xfrm>
          <a:prstGeom prst="rect">
            <a:avLst/>
          </a:prstGeom>
        </p:spPr>
        <p:txBody>
          <a:bodyPr wrap="square">
            <a:spAutoFit/>
          </a:bodyPr>
          <a:lstStyle/>
          <a:p>
            <a:pPr indent="450850"/>
            <a:r>
              <a:rPr lang="zh-CN" altLang="zh-CN" b="1" dirty="0"/>
              <a:t>其中，</a:t>
            </a:r>
            <a:endParaRPr lang="zh-CN" altLang="zh-CN" dirty="0"/>
          </a:p>
          <a:p>
            <a:pPr indent="450850"/>
            <a:r>
              <a:rPr lang="en-US" altLang="zh-CN" b="1" dirty="0"/>
              <a:t>(a) </a:t>
            </a:r>
            <a:r>
              <a:rPr lang="en-US" altLang="zh-CN" b="1" dirty="0" err="1"/>
              <a:t>factoryView</a:t>
            </a:r>
            <a:r>
              <a:rPr lang="en-US" altLang="zh-CN" b="1" dirty="0"/>
              <a:t>-&gt;</a:t>
            </a:r>
            <a:r>
              <a:rPr lang="en-US" altLang="zh-CN" b="1" dirty="0" err="1"/>
              <a:t>setEditTriggers</a:t>
            </a:r>
            <a:r>
              <a:rPr lang="en-US" altLang="zh-CN" b="1" dirty="0"/>
              <a:t>(</a:t>
            </a:r>
            <a:r>
              <a:rPr lang="en-US" altLang="zh-CN" b="1" dirty="0" err="1"/>
              <a:t>QAbstractItemView</a:t>
            </a:r>
            <a:r>
              <a:rPr lang="en-US" altLang="zh-CN" b="1" dirty="0"/>
              <a:t>::</a:t>
            </a:r>
            <a:r>
              <a:rPr lang="en-US" altLang="zh-CN" b="1" dirty="0" err="1"/>
              <a:t>NoEditTriggers</a:t>
            </a:r>
            <a:r>
              <a:rPr lang="en-US" altLang="zh-CN" b="1" dirty="0"/>
              <a:t>)</a:t>
            </a:r>
            <a:r>
              <a:rPr lang="zh-CN" altLang="zh-CN" b="1" dirty="0"/>
              <a:t>：</a:t>
            </a:r>
            <a:r>
              <a:rPr lang="zh-CN" altLang="zh-CN" dirty="0"/>
              <a:t>对于可读写的模型类</a:t>
            </a:r>
            <a:r>
              <a:rPr lang="en-US" altLang="zh-CN" dirty="0" err="1"/>
              <a:t>QSqlTableModel</a:t>
            </a:r>
            <a:r>
              <a:rPr lang="zh-CN" altLang="zh-CN" dirty="0"/>
              <a:t>和</a:t>
            </a:r>
            <a:r>
              <a:rPr lang="en-US" altLang="zh-CN" dirty="0" err="1"/>
              <a:t>QSqlRelationalTableModel</a:t>
            </a:r>
            <a:r>
              <a:rPr lang="zh-CN" altLang="zh-CN" dirty="0"/>
              <a:t>，视图允许用户编辑其中的字段，也可以通过调用此语句禁止用户编辑。</a:t>
            </a:r>
          </a:p>
        </p:txBody>
      </p:sp>
    </p:spTree>
    <p:extLst>
      <p:ext uri="{BB962C8B-B14F-4D97-AF65-F5344CB8AC3E}">
        <p14:creationId xmlns:p14="http://schemas.microsoft.com/office/powerpoint/2010/main" val="800082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1</a:t>
            </a:r>
            <a:r>
              <a:rPr lang="zh-CN" altLang="zh-CN" sz="2400" b="1" dirty="0"/>
              <a:t>．主界面布局</a:t>
            </a:r>
          </a:p>
        </p:txBody>
      </p:sp>
      <p:sp>
        <p:nvSpPr>
          <p:cNvPr id="3" name="矩形 2"/>
          <p:cNvSpPr/>
          <p:nvPr/>
        </p:nvSpPr>
        <p:spPr>
          <a:xfrm>
            <a:off x="1210263" y="1017675"/>
            <a:ext cx="4466479" cy="369332"/>
          </a:xfrm>
          <a:prstGeom prst="rect">
            <a:avLst/>
          </a:prstGeom>
        </p:spPr>
        <p:txBody>
          <a:bodyPr wrap="none">
            <a:spAutoFit/>
          </a:bodyPr>
          <a:lstStyle/>
          <a:p>
            <a:r>
              <a:rPr lang="en-US" altLang="zh-CN" sz="1800" dirty="0" err="1"/>
              <a:t>createCarGroupBox</a:t>
            </a:r>
            <a:r>
              <a:rPr lang="en-US" altLang="zh-CN" sz="1800" dirty="0"/>
              <a:t>()</a:t>
            </a:r>
            <a:r>
              <a:rPr lang="zh-CN" altLang="zh-CN" sz="1800" dirty="0"/>
              <a:t>函数的具体代码如下：</a:t>
            </a:r>
          </a:p>
        </p:txBody>
      </p:sp>
      <p:sp>
        <p:nvSpPr>
          <p:cNvPr id="5" name="TextBox 4"/>
          <p:cNvSpPr txBox="1"/>
          <p:nvPr/>
        </p:nvSpPr>
        <p:spPr>
          <a:xfrm>
            <a:off x="1136845" y="1387007"/>
            <a:ext cx="9657825" cy="4443591"/>
          </a:xfrm>
          <a:prstGeom prst="roundRect">
            <a:avLst>
              <a:gd name="adj" fmla="val 6882"/>
            </a:avLst>
          </a:prstGeom>
          <a:solidFill>
            <a:srgbClr val="DDDDDD"/>
          </a:solidFill>
        </p:spPr>
        <p:txBody>
          <a:bodyPr wrap="square" rtlCol="0">
            <a:spAutoFit/>
          </a:bodyPr>
          <a:lstStyle/>
          <a:p>
            <a:r>
              <a:rPr lang="en-US" altLang="zh-CN" dirty="0" err="1"/>
              <a:t>QGroupBox</a:t>
            </a:r>
            <a:r>
              <a:rPr lang="en-US" altLang="zh-CN" dirty="0"/>
              <a:t>* </a:t>
            </a:r>
            <a:r>
              <a:rPr lang="en-US" altLang="zh-CN" dirty="0" err="1"/>
              <a:t>MainWindow</a:t>
            </a:r>
            <a:r>
              <a:rPr lang="en-US" altLang="zh-CN" dirty="0"/>
              <a:t>::</a:t>
            </a:r>
            <a:r>
              <a:rPr lang="en-US" altLang="zh-CN" dirty="0" err="1"/>
              <a:t>createCarGroupBox</a:t>
            </a:r>
            <a:r>
              <a:rPr lang="en-US" altLang="zh-CN" dirty="0"/>
              <a:t>()</a:t>
            </a:r>
            <a:endParaRPr lang="zh-CN" altLang="zh-CN" dirty="0"/>
          </a:p>
          <a:p>
            <a:r>
              <a:rPr lang="en-US" altLang="zh-CN" dirty="0"/>
              <a:t>{</a:t>
            </a:r>
            <a:endParaRPr lang="zh-CN" altLang="zh-CN" dirty="0"/>
          </a:p>
          <a:p>
            <a:r>
              <a:rPr lang="en-US" altLang="zh-CN" dirty="0"/>
              <a:t>    </a:t>
            </a:r>
            <a:r>
              <a:rPr lang="en-US" altLang="zh-CN" dirty="0" err="1"/>
              <a:t>QGroupBox</a:t>
            </a:r>
            <a:r>
              <a:rPr lang="en-US" altLang="zh-CN" dirty="0"/>
              <a:t> *box = new </a:t>
            </a:r>
            <a:r>
              <a:rPr lang="en-US" altLang="zh-CN" dirty="0" err="1"/>
              <a:t>QGroupBox</a:t>
            </a:r>
            <a:r>
              <a:rPr lang="en-US" altLang="zh-CN" dirty="0"/>
              <a:t>(</a:t>
            </a:r>
            <a:r>
              <a:rPr lang="en-US" altLang="zh-CN" dirty="0" err="1"/>
              <a:t>tr</a:t>
            </a:r>
            <a:r>
              <a:rPr lang="en-US" altLang="zh-CN" dirty="0"/>
              <a:t>("</a:t>
            </a:r>
            <a:r>
              <a:rPr lang="zh-CN" altLang="zh-CN" dirty="0"/>
              <a:t>汽车</a:t>
            </a:r>
            <a:r>
              <a:rPr lang="en-US" altLang="zh-CN" dirty="0"/>
              <a:t>"));</a:t>
            </a:r>
            <a:endParaRPr lang="zh-CN" altLang="zh-CN" dirty="0"/>
          </a:p>
          <a:p>
            <a:r>
              <a:rPr lang="en-US" altLang="zh-CN" dirty="0"/>
              <a:t>    </a:t>
            </a:r>
            <a:r>
              <a:rPr lang="en-US" altLang="zh-CN" dirty="0" err="1"/>
              <a:t>carView</a:t>
            </a:r>
            <a:r>
              <a:rPr lang="en-US" altLang="zh-CN" dirty="0"/>
              <a:t> = new </a:t>
            </a:r>
            <a:r>
              <a:rPr lang="en-US" altLang="zh-CN" dirty="0" err="1"/>
              <a:t>QTableView</a:t>
            </a:r>
            <a:r>
              <a:rPr lang="en-US" altLang="zh-CN" dirty="0"/>
              <a:t>;</a:t>
            </a:r>
            <a:endParaRPr lang="zh-CN" altLang="zh-CN" dirty="0"/>
          </a:p>
          <a:p>
            <a:r>
              <a:rPr lang="en-US" altLang="zh-CN" dirty="0"/>
              <a:t>    </a:t>
            </a:r>
            <a:r>
              <a:rPr lang="en-US" altLang="zh-CN" dirty="0" err="1"/>
              <a:t>carView</a:t>
            </a:r>
            <a:r>
              <a:rPr lang="en-US" altLang="zh-CN" dirty="0"/>
              <a:t>-&gt;</a:t>
            </a:r>
            <a:r>
              <a:rPr lang="en-US" altLang="zh-CN" dirty="0" err="1"/>
              <a:t>setEditTriggers</a:t>
            </a:r>
            <a:r>
              <a:rPr lang="en-US" altLang="zh-CN" dirty="0"/>
              <a:t>(</a:t>
            </a:r>
            <a:r>
              <a:rPr lang="en-US" altLang="zh-CN" dirty="0" err="1"/>
              <a:t>QAbstractItemView</a:t>
            </a:r>
            <a:r>
              <a:rPr lang="en-US" altLang="zh-CN" dirty="0"/>
              <a:t>::</a:t>
            </a:r>
            <a:r>
              <a:rPr lang="en-US" altLang="zh-CN" dirty="0" err="1"/>
              <a:t>NoEditTriggers</a:t>
            </a:r>
            <a:r>
              <a:rPr lang="en-US" altLang="zh-CN" dirty="0"/>
              <a:t>);</a:t>
            </a:r>
            <a:endParaRPr lang="zh-CN" altLang="zh-CN" dirty="0"/>
          </a:p>
          <a:p>
            <a:r>
              <a:rPr lang="en-US" altLang="zh-CN" dirty="0"/>
              <a:t>    </a:t>
            </a:r>
            <a:r>
              <a:rPr lang="en-US" altLang="zh-CN" dirty="0" err="1"/>
              <a:t>carView</a:t>
            </a:r>
            <a:r>
              <a:rPr lang="en-US" altLang="zh-CN" dirty="0"/>
              <a:t>-&gt;</a:t>
            </a:r>
            <a:r>
              <a:rPr lang="en-US" altLang="zh-CN" dirty="0" err="1"/>
              <a:t>setSortingEnabled</a:t>
            </a:r>
            <a:r>
              <a:rPr lang="en-US" altLang="zh-CN" dirty="0"/>
              <a:t>(true);</a:t>
            </a:r>
            <a:endParaRPr lang="zh-CN" altLang="zh-CN" dirty="0"/>
          </a:p>
          <a:p>
            <a:r>
              <a:rPr lang="en-US" altLang="zh-CN" dirty="0"/>
              <a:t>    </a:t>
            </a:r>
            <a:r>
              <a:rPr lang="en-US" altLang="zh-CN" dirty="0" err="1"/>
              <a:t>carView</a:t>
            </a:r>
            <a:r>
              <a:rPr lang="en-US" altLang="zh-CN" dirty="0"/>
              <a:t>-&gt;</a:t>
            </a:r>
            <a:r>
              <a:rPr lang="en-US" altLang="zh-CN" dirty="0" err="1"/>
              <a:t>setSelectionBehavior</a:t>
            </a:r>
            <a:r>
              <a:rPr lang="en-US" altLang="zh-CN" dirty="0"/>
              <a:t>(</a:t>
            </a:r>
            <a:r>
              <a:rPr lang="en-US" altLang="zh-CN" dirty="0" err="1"/>
              <a:t>QAbstractItemView</a:t>
            </a:r>
            <a:r>
              <a:rPr lang="en-US" altLang="zh-CN" dirty="0"/>
              <a:t>::</a:t>
            </a:r>
            <a:r>
              <a:rPr lang="en-US" altLang="zh-CN" dirty="0" err="1"/>
              <a:t>SelectRows</a:t>
            </a:r>
            <a:r>
              <a:rPr lang="en-US" altLang="zh-CN" dirty="0"/>
              <a:t>);</a:t>
            </a:r>
            <a:endParaRPr lang="zh-CN" altLang="zh-CN" dirty="0"/>
          </a:p>
          <a:p>
            <a:r>
              <a:rPr lang="en-US" altLang="zh-CN" dirty="0"/>
              <a:t>    </a:t>
            </a:r>
            <a:r>
              <a:rPr lang="en-US" altLang="zh-CN" dirty="0" err="1"/>
              <a:t>carView</a:t>
            </a:r>
            <a:r>
              <a:rPr lang="en-US" altLang="zh-CN" dirty="0"/>
              <a:t>-&gt;</a:t>
            </a:r>
            <a:r>
              <a:rPr lang="en-US" altLang="zh-CN" dirty="0" err="1"/>
              <a:t>setSelectionMode</a:t>
            </a:r>
            <a:r>
              <a:rPr lang="en-US" altLang="zh-CN" dirty="0"/>
              <a:t>(</a:t>
            </a:r>
            <a:r>
              <a:rPr lang="en-US" altLang="zh-CN" dirty="0" err="1"/>
              <a:t>QAbstractItemView</a:t>
            </a:r>
            <a:r>
              <a:rPr lang="en-US" altLang="zh-CN" dirty="0"/>
              <a:t>::</a:t>
            </a:r>
            <a:r>
              <a:rPr lang="en-US" altLang="zh-CN" dirty="0" err="1"/>
              <a:t>SingleSelection</a:t>
            </a:r>
            <a:r>
              <a:rPr lang="en-US" altLang="zh-CN" dirty="0"/>
              <a:t>);</a:t>
            </a:r>
            <a:endParaRPr lang="zh-CN" altLang="zh-CN" dirty="0"/>
          </a:p>
          <a:p>
            <a:r>
              <a:rPr lang="en-US" altLang="zh-CN" dirty="0"/>
              <a:t>    </a:t>
            </a:r>
            <a:r>
              <a:rPr lang="en-US" altLang="zh-CN" dirty="0" err="1"/>
              <a:t>carView</a:t>
            </a:r>
            <a:r>
              <a:rPr lang="en-US" altLang="zh-CN" dirty="0"/>
              <a:t>-&gt;</a:t>
            </a:r>
            <a:r>
              <a:rPr lang="en-US" altLang="zh-CN" dirty="0" err="1"/>
              <a:t>setShowGrid</a:t>
            </a:r>
            <a:r>
              <a:rPr lang="en-US" altLang="zh-CN" dirty="0"/>
              <a:t>(false);</a:t>
            </a:r>
            <a:endParaRPr lang="zh-CN" altLang="zh-CN" dirty="0"/>
          </a:p>
          <a:p>
            <a:r>
              <a:rPr lang="en-US" altLang="zh-CN" dirty="0"/>
              <a:t>    </a:t>
            </a:r>
            <a:r>
              <a:rPr lang="en-US" altLang="zh-CN" dirty="0" err="1"/>
              <a:t>carView</a:t>
            </a:r>
            <a:r>
              <a:rPr lang="en-US" altLang="zh-CN" dirty="0"/>
              <a:t>-&gt;</a:t>
            </a:r>
            <a:r>
              <a:rPr lang="en-US" altLang="zh-CN" dirty="0" err="1"/>
              <a:t>verticalHeader</a:t>
            </a:r>
            <a:r>
              <a:rPr lang="en-US" altLang="zh-CN" dirty="0"/>
              <a:t>()-&gt;hide();</a:t>
            </a:r>
            <a:endParaRPr lang="zh-CN" altLang="zh-CN" dirty="0"/>
          </a:p>
          <a:p>
            <a:r>
              <a:rPr lang="en-US" altLang="zh-CN" dirty="0"/>
              <a:t>    </a:t>
            </a:r>
            <a:r>
              <a:rPr lang="en-US" altLang="zh-CN" dirty="0" err="1"/>
              <a:t>carView</a:t>
            </a:r>
            <a:r>
              <a:rPr lang="en-US" altLang="zh-CN" dirty="0"/>
              <a:t>-&gt;</a:t>
            </a:r>
            <a:r>
              <a:rPr lang="en-US" altLang="zh-CN" dirty="0" err="1"/>
              <a:t>setAlternatingRowColors</a:t>
            </a:r>
            <a:r>
              <a:rPr lang="en-US" altLang="zh-CN" dirty="0"/>
              <a:t>(true);</a:t>
            </a:r>
            <a:endParaRPr lang="zh-CN" altLang="zh-CN" dirty="0"/>
          </a:p>
          <a:p>
            <a:r>
              <a:rPr lang="en-US" altLang="zh-CN" dirty="0"/>
              <a:t>    </a:t>
            </a:r>
            <a:r>
              <a:rPr lang="en-US" altLang="zh-CN" dirty="0" err="1"/>
              <a:t>QVBoxLayout</a:t>
            </a:r>
            <a:r>
              <a:rPr lang="en-US" altLang="zh-CN" dirty="0"/>
              <a:t> *layout = new </a:t>
            </a:r>
            <a:r>
              <a:rPr lang="en-US" altLang="zh-CN" dirty="0" err="1"/>
              <a:t>QVBoxLayout</a:t>
            </a:r>
            <a:r>
              <a:rPr lang="en-US" altLang="zh-CN" dirty="0"/>
              <a:t>;</a:t>
            </a:r>
            <a:endParaRPr lang="zh-CN" altLang="zh-CN" dirty="0"/>
          </a:p>
          <a:p>
            <a:r>
              <a:rPr lang="en-US" altLang="zh-CN" dirty="0"/>
              <a:t>    layout-&gt;</a:t>
            </a:r>
            <a:r>
              <a:rPr lang="en-US" altLang="zh-CN" dirty="0" err="1"/>
              <a:t>addWidget</a:t>
            </a:r>
            <a:r>
              <a:rPr lang="en-US" altLang="zh-CN" dirty="0"/>
              <a:t>(</a:t>
            </a:r>
            <a:r>
              <a:rPr lang="en-US" altLang="zh-CN" dirty="0" err="1"/>
              <a:t>carView</a:t>
            </a:r>
            <a:r>
              <a:rPr lang="en-US" altLang="zh-CN" dirty="0"/>
              <a:t>, 0, 0);</a:t>
            </a:r>
            <a:endParaRPr lang="zh-CN" altLang="zh-CN" dirty="0"/>
          </a:p>
          <a:p>
            <a:r>
              <a:rPr lang="en-US" altLang="zh-CN" dirty="0"/>
              <a:t>    box-&gt;</a:t>
            </a:r>
            <a:r>
              <a:rPr lang="en-US" altLang="zh-CN" dirty="0" err="1"/>
              <a:t>setLayout</a:t>
            </a:r>
            <a:r>
              <a:rPr lang="en-US" altLang="zh-CN" dirty="0"/>
              <a:t>(layout);</a:t>
            </a:r>
            <a:endParaRPr lang="zh-CN" altLang="zh-CN" dirty="0"/>
          </a:p>
          <a:p>
            <a:r>
              <a:rPr lang="en-US" altLang="zh-CN" dirty="0"/>
              <a:t>    return box;</a:t>
            </a:r>
            <a:endParaRPr lang="zh-CN" altLang="zh-CN" dirty="0"/>
          </a:p>
          <a:p>
            <a:r>
              <a:rPr lang="en-US" altLang="zh-CN" dirty="0" smtClean="0"/>
              <a:t>}</a:t>
            </a:r>
          </a:p>
        </p:txBody>
      </p:sp>
    </p:spTree>
    <p:extLst>
      <p:ext uri="{BB962C8B-B14F-4D97-AF65-F5344CB8AC3E}">
        <p14:creationId xmlns:p14="http://schemas.microsoft.com/office/powerpoint/2010/main" val="322846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1</a:t>
            </a:r>
            <a:r>
              <a:rPr lang="zh-CN" altLang="zh-CN" sz="2400" b="1" dirty="0"/>
              <a:t>．主界面布局</a:t>
            </a:r>
          </a:p>
        </p:txBody>
      </p:sp>
      <p:sp>
        <p:nvSpPr>
          <p:cNvPr id="3" name="矩形 2"/>
          <p:cNvSpPr/>
          <p:nvPr/>
        </p:nvSpPr>
        <p:spPr>
          <a:xfrm>
            <a:off x="1057496" y="910797"/>
            <a:ext cx="4789453" cy="369332"/>
          </a:xfrm>
          <a:prstGeom prst="rect">
            <a:avLst/>
          </a:prstGeom>
        </p:spPr>
        <p:txBody>
          <a:bodyPr wrap="none">
            <a:spAutoFit/>
          </a:bodyPr>
          <a:lstStyle/>
          <a:p>
            <a:r>
              <a:rPr lang="en-US" altLang="zh-CN" sz="1800" dirty="0" err="1"/>
              <a:t>createDetailsGroupBox</a:t>
            </a:r>
            <a:r>
              <a:rPr lang="en-US" altLang="zh-CN" sz="1800" dirty="0"/>
              <a:t>()</a:t>
            </a:r>
            <a:r>
              <a:rPr lang="zh-CN" altLang="zh-CN" sz="1800" dirty="0"/>
              <a:t>函数的具体代码如下：</a:t>
            </a:r>
          </a:p>
        </p:txBody>
      </p:sp>
      <p:sp>
        <p:nvSpPr>
          <p:cNvPr id="4" name="TextBox 3"/>
          <p:cNvSpPr txBox="1"/>
          <p:nvPr/>
        </p:nvSpPr>
        <p:spPr>
          <a:xfrm>
            <a:off x="1057496" y="1413164"/>
            <a:ext cx="9665922" cy="4940618"/>
          </a:xfrm>
          <a:prstGeom prst="roundRect">
            <a:avLst>
              <a:gd name="adj" fmla="val 5266"/>
            </a:avLst>
          </a:prstGeom>
          <a:solidFill>
            <a:srgbClr val="DDDDDD"/>
          </a:solidFill>
        </p:spPr>
        <p:txBody>
          <a:bodyPr wrap="square" rtlCol="0">
            <a:spAutoFit/>
          </a:bodyPr>
          <a:lstStyle/>
          <a:p>
            <a:r>
              <a:rPr lang="en-US" altLang="zh-CN" dirty="0" err="1"/>
              <a:t>QGroupBox</a:t>
            </a:r>
            <a:r>
              <a:rPr lang="en-US" altLang="zh-CN" dirty="0"/>
              <a:t>* </a:t>
            </a:r>
            <a:r>
              <a:rPr lang="en-US" altLang="zh-CN" dirty="0" err="1"/>
              <a:t>MainWindow</a:t>
            </a:r>
            <a:r>
              <a:rPr lang="en-US" altLang="zh-CN" dirty="0"/>
              <a:t>::</a:t>
            </a:r>
            <a:r>
              <a:rPr lang="en-US" altLang="zh-CN" dirty="0" err="1"/>
              <a:t>createDetailsGroupBox</a:t>
            </a:r>
            <a:r>
              <a:rPr lang="en-US" altLang="zh-CN" dirty="0"/>
              <a:t>()</a:t>
            </a:r>
            <a:endParaRPr lang="zh-CN" altLang="zh-CN" dirty="0"/>
          </a:p>
          <a:p>
            <a:r>
              <a:rPr lang="en-US" altLang="zh-CN" dirty="0"/>
              <a:t>{</a:t>
            </a:r>
            <a:endParaRPr lang="zh-CN" altLang="zh-CN" dirty="0"/>
          </a:p>
          <a:p>
            <a:r>
              <a:rPr lang="en-US" altLang="zh-CN" dirty="0"/>
              <a:t>    </a:t>
            </a:r>
            <a:r>
              <a:rPr lang="en-US" altLang="zh-CN" dirty="0" err="1"/>
              <a:t>QGroupBox</a:t>
            </a:r>
            <a:r>
              <a:rPr lang="en-US" altLang="zh-CN" dirty="0"/>
              <a:t> *box = new </a:t>
            </a:r>
            <a:r>
              <a:rPr lang="en-US" altLang="zh-CN" dirty="0" err="1"/>
              <a:t>QGroupBox</a:t>
            </a:r>
            <a:r>
              <a:rPr lang="en-US" altLang="zh-CN" dirty="0"/>
              <a:t>(</a:t>
            </a:r>
            <a:r>
              <a:rPr lang="en-US" altLang="zh-CN" dirty="0" err="1"/>
              <a:t>tr</a:t>
            </a:r>
            <a:r>
              <a:rPr lang="en-US" altLang="zh-CN" dirty="0"/>
              <a:t>("</a:t>
            </a:r>
            <a:r>
              <a:rPr lang="zh-CN" altLang="zh-CN" dirty="0"/>
              <a:t>详细信息</a:t>
            </a:r>
            <a:r>
              <a:rPr lang="en-US" altLang="zh-CN" dirty="0"/>
              <a:t>"));</a:t>
            </a:r>
            <a:endParaRPr lang="zh-CN" altLang="zh-CN" dirty="0"/>
          </a:p>
          <a:p>
            <a:r>
              <a:rPr lang="en-US" altLang="zh-CN" dirty="0"/>
              <a:t>    </a:t>
            </a:r>
            <a:r>
              <a:rPr lang="en-US" altLang="zh-CN" dirty="0" err="1"/>
              <a:t>profileLabel</a:t>
            </a:r>
            <a:r>
              <a:rPr lang="en-US" altLang="zh-CN" dirty="0"/>
              <a:t> = new </a:t>
            </a:r>
            <a:r>
              <a:rPr lang="en-US" altLang="zh-CN" dirty="0" err="1"/>
              <a:t>QLabel</a:t>
            </a:r>
            <a:r>
              <a:rPr lang="en-US" altLang="zh-CN" dirty="0"/>
              <a:t>;</a:t>
            </a:r>
            <a:endParaRPr lang="zh-CN" altLang="zh-CN" dirty="0"/>
          </a:p>
          <a:p>
            <a:r>
              <a:rPr lang="en-US" altLang="zh-CN" dirty="0"/>
              <a:t>    </a:t>
            </a:r>
            <a:r>
              <a:rPr lang="en-US" altLang="zh-CN" dirty="0" err="1"/>
              <a:t>profileLabel</a:t>
            </a:r>
            <a:r>
              <a:rPr lang="en-US" altLang="zh-CN" dirty="0"/>
              <a:t>-&gt;</a:t>
            </a:r>
            <a:r>
              <a:rPr lang="en-US" altLang="zh-CN" dirty="0" err="1"/>
              <a:t>setWordWrap</a:t>
            </a:r>
            <a:r>
              <a:rPr lang="en-US" altLang="zh-CN" dirty="0"/>
              <a:t>(true);</a:t>
            </a:r>
            <a:endParaRPr lang="zh-CN" altLang="zh-CN" dirty="0"/>
          </a:p>
          <a:p>
            <a:r>
              <a:rPr lang="en-US" altLang="zh-CN" dirty="0"/>
              <a:t>    </a:t>
            </a:r>
            <a:r>
              <a:rPr lang="en-US" altLang="zh-CN" dirty="0" err="1"/>
              <a:t>profileLabel</a:t>
            </a:r>
            <a:r>
              <a:rPr lang="en-US" altLang="zh-CN" dirty="0"/>
              <a:t>-&gt;</a:t>
            </a:r>
            <a:r>
              <a:rPr lang="en-US" altLang="zh-CN" dirty="0" err="1"/>
              <a:t>setAlignment</a:t>
            </a:r>
            <a:r>
              <a:rPr lang="en-US" altLang="zh-CN" dirty="0"/>
              <a:t>(</a:t>
            </a:r>
            <a:r>
              <a:rPr lang="en-US" altLang="zh-CN" dirty="0" err="1"/>
              <a:t>Qt</a:t>
            </a:r>
            <a:r>
              <a:rPr lang="en-US" altLang="zh-CN" dirty="0"/>
              <a:t>::</a:t>
            </a:r>
            <a:r>
              <a:rPr lang="en-US" altLang="zh-CN" dirty="0" err="1"/>
              <a:t>AlignBottom</a:t>
            </a:r>
            <a:r>
              <a:rPr lang="en-US" altLang="zh-CN" dirty="0"/>
              <a:t>);</a:t>
            </a:r>
            <a:endParaRPr lang="zh-CN" altLang="zh-CN" dirty="0"/>
          </a:p>
          <a:p>
            <a:r>
              <a:rPr lang="en-US" altLang="zh-CN" dirty="0"/>
              <a:t>    </a:t>
            </a:r>
            <a:r>
              <a:rPr lang="en-US" altLang="zh-CN" dirty="0" err="1"/>
              <a:t>titleLabel</a:t>
            </a:r>
            <a:r>
              <a:rPr lang="en-US" altLang="zh-CN" dirty="0"/>
              <a:t> = new </a:t>
            </a:r>
            <a:r>
              <a:rPr lang="en-US" altLang="zh-CN" dirty="0" err="1"/>
              <a:t>QLabel</a:t>
            </a:r>
            <a:r>
              <a:rPr lang="en-US" altLang="zh-CN" dirty="0"/>
              <a:t>;</a:t>
            </a:r>
            <a:endParaRPr lang="zh-CN" altLang="zh-CN" dirty="0"/>
          </a:p>
          <a:p>
            <a:r>
              <a:rPr lang="en-US" altLang="zh-CN" dirty="0"/>
              <a:t>    </a:t>
            </a:r>
            <a:r>
              <a:rPr lang="en-US" altLang="zh-CN" dirty="0" err="1"/>
              <a:t>titleLabel</a:t>
            </a:r>
            <a:r>
              <a:rPr lang="en-US" altLang="zh-CN" dirty="0"/>
              <a:t>-&gt;</a:t>
            </a:r>
            <a:r>
              <a:rPr lang="en-US" altLang="zh-CN" dirty="0" err="1"/>
              <a:t>setWordWrap</a:t>
            </a:r>
            <a:r>
              <a:rPr lang="en-US" altLang="zh-CN" dirty="0"/>
              <a:t>(true);</a:t>
            </a:r>
            <a:endParaRPr lang="zh-CN" altLang="zh-CN" dirty="0"/>
          </a:p>
          <a:p>
            <a:r>
              <a:rPr lang="en-US" altLang="zh-CN" dirty="0"/>
              <a:t>    </a:t>
            </a:r>
            <a:r>
              <a:rPr lang="en-US" altLang="zh-CN" dirty="0" err="1"/>
              <a:t>titleLabel</a:t>
            </a:r>
            <a:r>
              <a:rPr lang="en-US" altLang="zh-CN" dirty="0"/>
              <a:t>-&gt;</a:t>
            </a:r>
            <a:r>
              <a:rPr lang="en-US" altLang="zh-CN" dirty="0" err="1"/>
              <a:t>setAlignment</a:t>
            </a:r>
            <a:r>
              <a:rPr lang="en-US" altLang="zh-CN" dirty="0"/>
              <a:t>(</a:t>
            </a:r>
            <a:r>
              <a:rPr lang="en-US" altLang="zh-CN" dirty="0" err="1"/>
              <a:t>Qt</a:t>
            </a:r>
            <a:r>
              <a:rPr lang="en-US" altLang="zh-CN" dirty="0"/>
              <a:t>::</a:t>
            </a:r>
            <a:r>
              <a:rPr lang="en-US" altLang="zh-CN" dirty="0" err="1"/>
              <a:t>AlignBottom</a:t>
            </a:r>
            <a:r>
              <a:rPr lang="en-US" altLang="zh-CN" dirty="0"/>
              <a:t>);</a:t>
            </a:r>
            <a:endParaRPr lang="zh-CN" altLang="zh-CN" dirty="0"/>
          </a:p>
          <a:p>
            <a:r>
              <a:rPr lang="en-US" altLang="zh-CN" dirty="0"/>
              <a:t>    </a:t>
            </a:r>
            <a:r>
              <a:rPr lang="en-US" altLang="zh-CN" dirty="0" err="1"/>
              <a:t>attribList</a:t>
            </a:r>
            <a:r>
              <a:rPr lang="en-US" altLang="zh-CN" dirty="0"/>
              <a:t> = new </a:t>
            </a:r>
            <a:r>
              <a:rPr lang="en-US" altLang="zh-CN" dirty="0" err="1"/>
              <a:t>QListWidget</a:t>
            </a:r>
            <a:r>
              <a:rPr lang="en-US" altLang="zh-CN" dirty="0"/>
              <a:t>;</a:t>
            </a:r>
            <a:endParaRPr lang="zh-CN" altLang="zh-CN" dirty="0"/>
          </a:p>
          <a:p>
            <a:r>
              <a:rPr lang="en-US" altLang="zh-CN" dirty="0"/>
              <a:t>    </a:t>
            </a:r>
            <a:r>
              <a:rPr lang="en-US" altLang="zh-CN" dirty="0" err="1"/>
              <a:t>QGridLayout</a:t>
            </a:r>
            <a:r>
              <a:rPr lang="en-US" altLang="zh-CN" dirty="0"/>
              <a:t> *layout = new </a:t>
            </a:r>
            <a:r>
              <a:rPr lang="en-US" altLang="zh-CN" dirty="0" err="1"/>
              <a:t>QGridLayout</a:t>
            </a:r>
            <a:r>
              <a:rPr lang="en-US" altLang="zh-CN" dirty="0"/>
              <a:t>;</a:t>
            </a:r>
            <a:endParaRPr lang="zh-CN" altLang="zh-CN" dirty="0"/>
          </a:p>
          <a:p>
            <a:r>
              <a:rPr lang="en-US" altLang="zh-CN" dirty="0"/>
              <a:t>    layout-&gt;</a:t>
            </a:r>
            <a:r>
              <a:rPr lang="en-US" altLang="zh-CN" dirty="0" err="1"/>
              <a:t>addWidget</a:t>
            </a:r>
            <a:r>
              <a:rPr lang="en-US" altLang="zh-CN" dirty="0"/>
              <a:t>(</a:t>
            </a:r>
            <a:r>
              <a:rPr lang="en-US" altLang="zh-CN" dirty="0" err="1"/>
              <a:t>profileLabel</a:t>
            </a:r>
            <a:r>
              <a:rPr lang="en-US" altLang="zh-CN" dirty="0"/>
              <a:t>, 0, 0, 1, 2);</a:t>
            </a:r>
            <a:endParaRPr lang="zh-CN" altLang="zh-CN" dirty="0"/>
          </a:p>
          <a:p>
            <a:r>
              <a:rPr lang="en-US" altLang="zh-CN" dirty="0"/>
              <a:t>    layout-&gt;</a:t>
            </a:r>
            <a:r>
              <a:rPr lang="en-US" altLang="zh-CN" dirty="0" err="1"/>
              <a:t>addWidget</a:t>
            </a:r>
            <a:r>
              <a:rPr lang="en-US" altLang="zh-CN" dirty="0"/>
              <a:t>(</a:t>
            </a:r>
            <a:r>
              <a:rPr lang="en-US" altLang="zh-CN" dirty="0" err="1"/>
              <a:t>titleLabel</a:t>
            </a:r>
            <a:r>
              <a:rPr lang="en-US" altLang="zh-CN" dirty="0"/>
              <a:t>, 1, 0, 1, 2);</a:t>
            </a:r>
            <a:endParaRPr lang="zh-CN" altLang="zh-CN" dirty="0"/>
          </a:p>
          <a:p>
            <a:r>
              <a:rPr lang="en-US" altLang="zh-CN" dirty="0"/>
              <a:t>    layout-&gt;</a:t>
            </a:r>
            <a:r>
              <a:rPr lang="en-US" altLang="zh-CN" dirty="0" err="1"/>
              <a:t>addWidget</a:t>
            </a:r>
            <a:r>
              <a:rPr lang="en-US" altLang="zh-CN" dirty="0"/>
              <a:t>(</a:t>
            </a:r>
            <a:r>
              <a:rPr lang="en-US" altLang="zh-CN" dirty="0" err="1"/>
              <a:t>attribList</a:t>
            </a:r>
            <a:r>
              <a:rPr lang="en-US" altLang="zh-CN" dirty="0"/>
              <a:t>, 2, 0, 1, 2);</a:t>
            </a:r>
            <a:endParaRPr lang="zh-CN" altLang="zh-CN" dirty="0"/>
          </a:p>
          <a:p>
            <a:r>
              <a:rPr lang="en-US" altLang="zh-CN" dirty="0"/>
              <a:t>    layout-&gt;</a:t>
            </a:r>
            <a:r>
              <a:rPr lang="en-US" altLang="zh-CN" dirty="0" err="1"/>
              <a:t>setRowStretch</a:t>
            </a:r>
            <a:r>
              <a:rPr lang="en-US" altLang="zh-CN" dirty="0"/>
              <a:t>(2, 1);</a:t>
            </a:r>
            <a:endParaRPr lang="zh-CN" altLang="zh-CN" dirty="0"/>
          </a:p>
          <a:p>
            <a:r>
              <a:rPr lang="en-US" altLang="zh-CN" dirty="0"/>
              <a:t>    box-&gt;</a:t>
            </a:r>
            <a:r>
              <a:rPr lang="en-US" altLang="zh-CN" dirty="0" err="1"/>
              <a:t>setLayout</a:t>
            </a:r>
            <a:r>
              <a:rPr lang="en-US" altLang="zh-CN" dirty="0"/>
              <a:t>(layout);</a:t>
            </a:r>
            <a:endParaRPr lang="zh-CN" altLang="zh-CN" dirty="0"/>
          </a:p>
          <a:p>
            <a:r>
              <a:rPr lang="en-US" altLang="zh-CN" dirty="0"/>
              <a:t>    return box;</a:t>
            </a:r>
            <a:endParaRPr lang="zh-CN" altLang="zh-CN" dirty="0"/>
          </a:p>
          <a:p>
            <a:r>
              <a:rPr lang="en-US" altLang="zh-CN" dirty="0" smtClean="0"/>
              <a:t>}</a:t>
            </a:r>
          </a:p>
        </p:txBody>
      </p:sp>
    </p:spTree>
    <p:extLst>
      <p:ext uri="{BB962C8B-B14F-4D97-AF65-F5344CB8AC3E}">
        <p14:creationId xmlns:p14="http://schemas.microsoft.com/office/powerpoint/2010/main" val="4039873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1</a:t>
            </a:r>
            <a:r>
              <a:rPr lang="zh-CN" altLang="zh-CN" sz="2400" b="1" dirty="0"/>
              <a:t>．主界面布局</a:t>
            </a:r>
          </a:p>
        </p:txBody>
      </p:sp>
      <p:sp>
        <p:nvSpPr>
          <p:cNvPr id="3" name="矩形 2"/>
          <p:cNvSpPr/>
          <p:nvPr/>
        </p:nvSpPr>
        <p:spPr>
          <a:xfrm>
            <a:off x="1136845" y="958298"/>
            <a:ext cx="4094775" cy="369332"/>
          </a:xfrm>
          <a:prstGeom prst="rect">
            <a:avLst/>
          </a:prstGeom>
        </p:spPr>
        <p:txBody>
          <a:bodyPr wrap="none">
            <a:spAutoFit/>
          </a:bodyPr>
          <a:lstStyle/>
          <a:p>
            <a:r>
              <a:rPr lang="en-US" altLang="zh-CN" sz="1800" dirty="0" err="1"/>
              <a:t>createMenuBar</a:t>
            </a:r>
            <a:r>
              <a:rPr lang="en-US" altLang="zh-CN" sz="1800" dirty="0"/>
              <a:t>()</a:t>
            </a:r>
            <a:r>
              <a:rPr lang="zh-CN" altLang="zh-CN" sz="1800" dirty="0"/>
              <a:t>函数的具体代码如下：</a:t>
            </a:r>
          </a:p>
        </p:txBody>
      </p:sp>
      <p:sp>
        <p:nvSpPr>
          <p:cNvPr id="4" name="TextBox 3"/>
          <p:cNvSpPr txBox="1"/>
          <p:nvPr/>
        </p:nvSpPr>
        <p:spPr>
          <a:xfrm>
            <a:off x="1136845" y="1343841"/>
            <a:ext cx="9539072" cy="3863816"/>
          </a:xfrm>
          <a:prstGeom prst="roundRect">
            <a:avLst>
              <a:gd name="adj" fmla="val 5233"/>
            </a:avLst>
          </a:prstGeom>
          <a:solidFill>
            <a:srgbClr val="DDDDDD"/>
          </a:solidFill>
        </p:spPr>
        <p:txBody>
          <a:bodyPr wrap="square" rtlCol="0">
            <a:spAutoFit/>
          </a:bodyPr>
          <a:lstStyle/>
          <a:p>
            <a:r>
              <a:rPr lang="en-US" altLang="zh-CN" dirty="0"/>
              <a:t>void </a:t>
            </a:r>
            <a:r>
              <a:rPr lang="en-US" altLang="zh-CN" dirty="0" err="1"/>
              <a:t>MainWindow</a:t>
            </a:r>
            <a:r>
              <a:rPr lang="en-US" altLang="zh-CN" dirty="0"/>
              <a:t>::</a:t>
            </a:r>
            <a:r>
              <a:rPr lang="en-US" altLang="zh-CN" dirty="0" err="1"/>
              <a:t>createMenuBar</a:t>
            </a:r>
            <a:r>
              <a:rPr lang="en-US" altLang="zh-CN" dirty="0"/>
              <a:t>()</a:t>
            </a:r>
            <a:endParaRPr lang="zh-CN" altLang="zh-CN" dirty="0"/>
          </a:p>
          <a:p>
            <a:r>
              <a:rPr lang="en-US" altLang="zh-CN" dirty="0"/>
              <a:t>{</a:t>
            </a:r>
            <a:endParaRPr lang="zh-CN" altLang="zh-CN" dirty="0"/>
          </a:p>
          <a:p>
            <a:r>
              <a:rPr lang="en-US" altLang="zh-CN" dirty="0"/>
              <a:t>    </a:t>
            </a:r>
            <a:r>
              <a:rPr lang="en-US" altLang="zh-CN" dirty="0" err="1"/>
              <a:t>QAction</a:t>
            </a:r>
            <a:r>
              <a:rPr lang="en-US" altLang="zh-CN" dirty="0"/>
              <a:t> *</a:t>
            </a:r>
            <a:r>
              <a:rPr lang="en-US" altLang="zh-CN" dirty="0" err="1"/>
              <a:t>addAction</a:t>
            </a:r>
            <a:r>
              <a:rPr lang="en-US" altLang="zh-CN" dirty="0"/>
              <a:t> = new </a:t>
            </a:r>
            <a:r>
              <a:rPr lang="en-US" altLang="zh-CN" dirty="0" err="1"/>
              <a:t>QAction</a:t>
            </a:r>
            <a:r>
              <a:rPr lang="en-US" altLang="zh-CN" dirty="0"/>
              <a:t>(</a:t>
            </a:r>
            <a:r>
              <a:rPr lang="en-US" altLang="zh-CN" dirty="0" err="1"/>
              <a:t>tr</a:t>
            </a:r>
            <a:r>
              <a:rPr lang="en-US" altLang="zh-CN" dirty="0"/>
              <a:t>("</a:t>
            </a:r>
            <a:r>
              <a:rPr lang="zh-CN" altLang="zh-CN" dirty="0"/>
              <a:t>添加</a:t>
            </a:r>
            <a:r>
              <a:rPr lang="en-US" altLang="zh-CN" dirty="0"/>
              <a:t>"), this);</a:t>
            </a:r>
            <a:endParaRPr lang="zh-CN" altLang="zh-CN" dirty="0"/>
          </a:p>
          <a:p>
            <a:r>
              <a:rPr lang="en-US" altLang="zh-CN" dirty="0"/>
              <a:t>    </a:t>
            </a:r>
            <a:r>
              <a:rPr lang="en-US" altLang="zh-CN" dirty="0" err="1"/>
              <a:t>QAction</a:t>
            </a:r>
            <a:r>
              <a:rPr lang="en-US" altLang="zh-CN" dirty="0"/>
              <a:t> *</a:t>
            </a:r>
            <a:r>
              <a:rPr lang="en-US" altLang="zh-CN" dirty="0" err="1"/>
              <a:t>deleteAction</a:t>
            </a:r>
            <a:r>
              <a:rPr lang="en-US" altLang="zh-CN" dirty="0"/>
              <a:t> = new </a:t>
            </a:r>
            <a:r>
              <a:rPr lang="en-US" altLang="zh-CN" dirty="0" err="1"/>
              <a:t>QAction</a:t>
            </a:r>
            <a:r>
              <a:rPr lang="en-US" altLang="zh-CN" dirty="0"/>
              <a:t>(</a:t>
            </a:r>
            <a:r>
              <a:rPr lang="en-US" altLang="zh-CN" dirty="0" err="1"/>
              <a:t>tr</a:t>
            </a:r>
            <a:r>
              <a:rPr lang="en-US" altLang="zh-CN" dirty="0"/>
              <a:t>("</a:t>
            </a:r>
            <a:r>
              <a:rPr lang="zh-CN" altLang="zh-CN" dirty="0"/>
              <a:t>删除</a:t>
            </a:r>
            <a:r>
              <a:rPr lang="en-US" altLang="zh-CN" dirty="0"/>
              <a:t>"), this);</a:t>
            </a:r>
            <a:endParaRPr lang="zh-CN" altLang="zh-CN" dirty="0"/>
          </a:p>
          <a:p>
            <a:r>
              <a:rPr lang="en-US" altLang="zh-CN" dirty="0"/>
              <a:t>    </a:t>
            </a:r>
            <a:r>
              <a:rPr lang="en-US" altLang="zh-CN" dirty="0" err="1"/>
              <a:t>QAction</a:t>
            </a:r>
            <a:r>
              <a:rPr lang="en-US" altLang="zh-CN" dirty="0"/>
              <a:t> *</a:t>
            </a:r>
            <a:r>
              <a:rPr lang="en-US" altLang="zh-CN" dirty="0" err="1"/>
              <a:t>quitAction</a:t>
            </a:r>
            <a:r>
              <a:rPr lang="en-US" altLang="zh-CN" dirty="0"/>
              <a:t> = new </a:t>
            </a:r>
            <a:r>
              <a:rPr lang="en-US" altLang="zh-CN" dirty="0" err="1"/>
              <a:t>QAction</a:t>
            </a:r>
            <a:r>
              <a:rPr lang="en-US" altLang="zh-CN" dirty="0"/>
              <a:t>(</a:t>
            </a:r>
            <a:r>
              <a:rPr lang="en-US" altLang="zh-CN" dirty="0" err="1"/>
              <a:t>tr</a:t>
            </a:r>
            <a:r>
              <a:rPr lang="en-US" altLang="zh-CN" dirty="0"/>
              <a:t>("</a:t>
            </a:r>
            <a:r>
              <a:rPr lang="zh-CN" altLang="zh-CN" dirty="0"/>
              <a:t>退出</a:t>
            </a:r>
            <a:r>
              <a:rPr lang="en-US" altLang="zh-CN" dirty="0"/>
              <a:t>"), this);</a:t>
            </a:r>
            <a:endParaRPr lang="zh-CN" altLang="zh-CN" dirty="0"/>
          </a:p>
          <a:p>
            <a:r>
              <a:rPr lang="en-US" altLang="zh-CN" dirty="0"/>
              <a:t>    </a:t>
            </a:r>
            <a:r>
              <a:rPr lang="en-US" altLang="zh-CN" dirty="0" err="1"/>
              <a:t>addAction</a:t>
            </a:r>
            <a:r>
              <a:rPr lang="en-US" altLang="zh-CN" dirty="0"/>
              <a:t>-&gt;</a:t>
            </a:r>
            <a:r>
              <a:rPr lang="en-US" altLang="zh-CN" dirty="0" err="1"/>
              <a:t>setShortcut</a:t>
            </a:r>
            <a:r>
              <a:rPr lang="en-US" altLang="zh-CN" dirty="0"/>
              <a:t>(</a:t>
            </a:r>
            <a:r>
              <a:rPr lang="en-US" altLang="zh-CN" dirty="0" err="1"/>
              <a:t>tr</a:t>
            </a:r>
            <a:r>
              <a:rPr lang="en-US" altLang="zh-CN" dirty="0"/>
              <a:t>("</a:t>
            </a:r>
            <a:r>
              <a:rPr lang="en-US" altLang="zh-CN" dirty="0" err="1"/>
              <a:t>Ctrl+A</a:t>
            </a:r>
            <a:r>
              <a:rPr lang="en-US" altLang="zh-CN" dirty="0"/>
              <a:t>"));</a:t>
            </a:r>
            <a:endParaRPr lang="zh-CN" altLang="zh-CN" dirty="0"/>
          </a:p>
          <a:p>
            <a:r>
              <a:rPr lang="en-US" altLang="zh-CN" dirty="0"/>
              <a:t>    </a:t>
            </a:r>
            <a:r>
              <a:rPr lang="en-US" altLang="zh-CN" dirty="0" err="1"/>
              <a:t>deleteAction</a:t>
            </a:r>
            <a:r>
              <a:rPr lang="en-US" altLang="zh-CN" dirty="0"/>
              <a:t>-&gt;</a:t>
            </a:r>
            <a:r>
              <a:rPr lang="en-US" altLang="zh-CN" dirty="0" err="1"/>
              <a:t>setShortcut</a:t>
            </a:r>
            <a:r>
              <a:rPr lang="en-US" altLang="zh-CN" dirty="0"/>
              <a:t>(</a:t>
            </a:r>
            <a:r>
              <a:rPr lang="en-US" altLang="zh-CN" dirty="0" err="1"/>
              <a:t>tr</a:t>
            </a:r>
            <a:r>
              <a:rPr lang="en-US" altLang="zh-CN" dirty="0"/>
              <a:t>("</a:t>
            </a:r>
            <a:r>
              <a:rPr lang="en-US" altLang="zh-CN" dirty="0" err="1"/>
              <a:t>Ctrl+D</a:t>
            </a:r>
            <a:r>
              <a:rPr lang="en-US" altLang="zh-CN" dirty="0"/>
              <a:t>"));</a:t>
            </a:r>
            <a:endParaRPr lang="zh-CN" altLang="zh-CN" dirty="0"/>
          </a:p>
          <a:p>
            <a:r>
              <a:rPr lang="en-US" altLang="zh-CN" dirty="0"/>
              <a:t>    </a:t>
            </a:r>
            <a:r>
              <a:rPr lang="en-US" altLang="zh-CN" dirty="0" err="1"/>
              <a:t>quitAction</a:t>
            </a:r>
            <a:r>
              <a:rPr lang="en-US" altLang="zh-CN" dirty="0"/>
              <a:t>-&gt;</a:t>
            </a:r>
            <a:r>
              <a:rPr lang="en-US" altLang="zh-CN" dirty="0" err="1"/>
              <a:t>setShortcut</a:t>
            </a:r>
            <a:r>
              <a:rPr lang="en-US" altLang="zh-CN" dirty="0"/>
              <a:t>(</a:t>
            </a:r>
            <a:r>
              <a:rPr lang="en-US" altLang="zh-CN" dirty="0" err="1"/>
              <a:t>tr</a:t>
            </a:r>
            <a:r>
              <a:rPr lang="en-US" altLang="zh-CN" dirty="0"/>
              <a:t>("</a:t>
            </a:r>
            <a:r>
              <a:rPr lang="en-US" altLang="zh-CN" dirty="0" err="1"/>
              <a:t>Ctrl+Q</a:t>
            </a:r>
            <a:r>
              <a:rPr lang="en-US" altLang="zh-CN" dirty="0"/>
              <a:t>"));</a:t>
            </a:r>
            <a:endParaRPr lang="zh-CN" altLang="zh-CN" dirty="0"/>
          </a:p>
          <a:p>
            <a:r>
              <a:rPr lang="en-US" altLang="zh-CN" dirty="0"/>
              <a:t>    </a:t>
            </a:r>
            <a:r>
              <a:rPr lang="en-US" altLang="zh-CN" dirty="0" err="1"/>
              <a:t>QMenu</a:t>
            </a:r>
            <a:r>
              <a:rPr lang="en-US" altLang="zh-CN" dirty="0"/>
              <a:t> *</a:t>
            </a:r>
            <a:r>
              <a:rPr lang="en-US" altLang="zh-CN" dirty="0" err="1"/>
              <a:t>fileMenu</a:t>
            </a:r>
            <a:r>
              <a:rPr lang="en-US" altLang="zh-CN" dirty="0"/>
              <a:t> = </a:t>
            </a:r>
            <a:r>
              <a:rPr lang="en-US" altLang="zh-CN" dirty="0" err="1"/>
              <a:t>menuBar</a:t>
            </a:r>
            <a:r>
              <a:rPr lang="en-US" altLang="zh-CN" dirty="0"/>
              <a:t>()-&gt;</a:t>
            </a:r>
            <a:r>
              <a:rPr lang="en-US" altLang="zh-CN" dirty="0" err="1"/>
              <a:t>addMenu</a:t>
            </a:r>
            <a:r>
              <a:rPr lang="en-US" altLang="zh-CN" dirty="0"/>
              <a:t>(</a:t>
            </a:r>
            <a:r>
              <a:rPr lang="en-US" altLang="zh-CN" dirty="0" err="1"/>
              <a:t>tr</a:t>
            </a:r>
            <a:r>
              <a:rPr lang="en-US" altLang="zh-CN" dirty="0"/>
              <a:t>("</a:t>
            </a:r>
            <a:r>
              <a:rPr lang="zh-CN" altLang="zh-CN" dirty="0"/>
              <a:t>操作菜单</a:t>
            </a:r>
            <a:r>
              <a:rPr lang="en-US" altLang="zh-CN" dirty="0"/>
              <a:t>"));</a:t>
            </a:r>
            <a:endParaRPr lang="zh-CN" altLang="zh-CN" dirty="0"/>
          </a:p>
          <a:p>
            <a:r>
              <a:rPr lang="en-US" altLang="zh-CN" dirty="0"/>
              <a:t>    </a:t>
            </a:r>
            <a:r>
              <a:rPr lang="en-US" altLang="zh-CN" dirty="0" err="1"/>
              <a:t>fileMenu</a:t>
            </a:r>
            <a:r>
              <a:rPr lang="en-US" altLang="zh-CN" dirty="0"/>
              <a:t>-&gt;</a:t>
            </a:r>
            <a:r>
              <a:rPr lang="en-US" altLang="zh-CN" dirty="0" err="1"/>
              <a:t>addAction</a:t>
            </a:r>
            <a:r>
              <a:rPr lang="en-US" altLang="zh-CN" dirty="0"/>
              <a:t>(</a:t>
            </a:r>
            <a:r>
              <a:rPr lang="en-US" altLang="zh-CN" dirty="0" err="1"/>
              <a:t>addAction</a:t>
            </a:r>
            <a:r>
              <a:rPr lang="en-US" altLang="zh-CN" dirty="0"/>
              <a:t>);</a:t>
            </a:r>
            <a:endParaRPr lang="zh-CN" altLang="zh-CN" dirty="0"/>
          </a:p>
          <a:p>
            <a:r>
              <a:rPr lang="en-US" altLang="zh-CN" dirty="0"/>
              <a:t>    </a:t>
            </a:r>
            <a:r>
              <a:rPr lang="en-US" altLang="zh-CN" dirty="0" err="1"/>
              <a:t>fileMenu</a:t>
            </a:r>
            <a:r>
              <a:rPr lang="en-US" altLang="zh-CN" dirty="0"/>
              <a:t>-&gt;</a:t>
            </a:r>
            <a:r>
              <a:rPr lang="en-US" altLang="zh-CN" dirty="0" err="1"/>
              <a:t>addAction</a:t>
            </a:r>
            <a:r>
              <a:rPr lang="en-US" altLang="zh-CN" dirty="0"/>
              <a:t>(</a:t>
            </a:r>
            <a:r>
              <a:rPr lang="en-US" altLang="zh-CN" dirty="0" err="1"/>
              <a:t>deleteAction</a:t>
            </a:r>
            <a:r>
              <a:rPr lang="en-US" altLang="zh-CN" dirty="0"/>
              <a:t>);</a:t>
            </a:r>
            <a:endParaRPr lang="zh-CN" altLang="zh-CN" dirty="0"/>
          </a:p>
          <a:p>
            <a:r>
              <a:rPr lang="en-US" altLang="zh-CN" dirty="0"/>
              <a:t>    </a:t>
            </a:r>
            <a:r>
              <a:rPr lang="en-US" altLang="zh-CN" dirty="0" err="1"/>
              <a:t>fileMenu</a:t>
            </a:r>
            <a:r>
              <a:rPr lang="en-US" altLang="zh-CN" dirty="0"/>
              <a:t>-&gt;</a:t>
            </a:r>
            <a:r>
              <a:rPr lang="en-US" altLang="zh-CN" dirty="0" err="1"/>
              <a:t>addSeparator</a:t>
            </a:r>
            <a:r>
              <a:rPr lang="en-US" altLang="zh-CN" dirty="0"/>
              <a:t>();</a:t>
            </a:r>
            <a:endParaRPr lang="zh-CN" altLang="zh-CN" dirty="0"/>
          </a:p>
          <a:p>
            <a:r>
              <a:rPr lang="en-US" altLang="zh-CN" dirty="0"/>
              <a:t>    </a:t>
            </a:r>
            <a:r>
              <a:rPr lang="en-US" altLang="zh-CN" dirty="0" err="1"/>
              <a:t>fileMenu</a:t>
            </a:r>
            <a:r>
              <a:rPr lang="en-US" altLang="zh-CN" dirty="0"/>
              <a:t>-&gt;</a:t>
            </a:r>
            <a:r>
              <a:rPr lang="en-US" altLang="zh-CN" dirty="0" err="1"/>
              <a:t>addAction</a:t>
            </a:r>
            <a:r>
              <a:rPr lang="en-US" altLang="zh-CN" dirty="0"/>
              <a:t>(</a:t>
            </a:r>
            <a:r>
              <a:rPr lang="en-US" altLang="zh-CN" dirty="0" err="1"/>
              <a:t>quitAction</a:t>
            </a:r>
            <a:r>
              <a:rPr lang="en-US" altLang="zh-CN" dirty="0"/>
              <a:t>);</a:t>
            </a:r>
            <a:endParaRPr lang="zh-CN" altLang="zh-CN" dirty="0"/>
          </a:p>
          <a:p>
            <a:r>
              <a:rPr lang="en-US" altLang="zh-CN" dirty="0" smtClean="0"/>
              <a:t>}</a:t>
            </a:r>
          </a:p>
        </p:txBody>
      </p:sp>
    </p:spTree>
    <p:extLst>
      <p:ext uri="{BB962C8B-B14F-4D97-AF65-F5344CB8AC3E}">
        <p14:creationId xmlns:p14="http://schemas.microsoft.com/office/powerpoint/2010/main" val="1859863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1</a:t>
            </a:r>
            <a:r>
              <a:rPr lang="zh-CN" altLang="zh-CN" sz="2400" b="1" dirty="0"/>
              <a:t>．主界面布局</a:t>
            </a:r>
          </a:p>
        </p:txBody>
      </p:sp>
      <p:sp>
        <p:nvSpPr>
          <p:cNvPr id="3" name="矩形 2"/>
          <p:cNvSpPr/>
          <p:nvPr/>
        </p:nvSpPr>
        <p:spPr>
          <a:xfrm>
            <a:off x="1136845" y="922672"/>
            <a:ext cx="3249608" cy="369332"/>
          </a:xfrm>
          <a:prstGeom prst="rect">
            <a:avLst/>
          </a:prstGeom>
        </p:spPr>
        <p:txBody>
          <a:bodyPr wrap="none">
            <a:spAutoFit/>
          </a:bodyPr>
          <a:lstStyle/>
          <a:p>
            <a:r>
              <a:rPr lang="zh-CN" altLang="zh-CN" sz="1800" dirty="0"/>
              <a:t>（</a:t>
            </a:r>
            <a:r>
              <a:rPr lang="en-US" altLang="zh-CN" sz="1800" dirty="0"/>
              <a:t>3</a:t>
            </a:r>
            <a:r>
              <a:rPr lang="zh-CN" altLang="zh-CN" sz="1800" dirty="0"/>
              <a:t>）运行结果如图</a:t>
            </a:r>
            <a:r>
              <a:rPr lang="en-US" altLang="zh-CN" sz="1800" dirty="0"/>
              <a:t>13.2</a:t>
            </a:r>
            <a:r>
              <a:rPr lang="zh-CN" altLang="zh-CN" sz="1800" dirty="0"/>
              <a:t>所示。</a:t>
            </a:r>
          </a:p>
        </p:txBody>
      </p:sp>
      <p:sp>
        <p:nvSpPr>
          <p:cNvPr id="4" name="Rectangle 2"/>
          <p:cNvSpPr>
            <a:spLocks noChangeArrowheads="1"/>
          </p:cNvSpPr>
          <p:nvPr/>
        </p:nvSpPr>
        <p:spPr bwMode="auto">
          <a:xfrm>
            <a:off x="0" y="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27402205"/>
              </p:ext>
            </p:extLst>
          </p:nvPr>
        </p:nvGraphicFramePr>
        <p:xfrm>
          <a:off x="1635125" y="1436913"/>
          <a:ext cx="8483352" cy="3265715"/>
        </p:xfrm>
        <a:graphic>
          <a:graphicData uri="http://schemas.openxmlformats.org/presentationml/2006/ole">
            <mc:AlternateContent xmlns:mc="http://schemas.openxmlformats.org/markup-compatibility/2006">
              <mc:Choice xmlns:v="urn:schemas-microsoft-com:vml" Requires="v">
                <p:oleObj spid="_x0000_s1032" name="Visio" r:id="rId3" imgW="7688524" imgH="2960010" progId="Visio.Drawing.11">
                  <p:embed/>
                </p:oleObj>
              </mc:Choice>
              <mc:Fallback>
                <p:oleObj name="Visio" r:id="rId3" imgW="7688524" imgH="296001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5125" y="1436913"/>
                        <a:ext cx="8483352" cy="3265715"/>
                      </a:xfrm>
                      <a:prstGeom prst="rect">
                        <a:avLst/>
                      </a:prstGeom>
                      <a:noFill/>
                    </p:spPr>
                  </p:pic>
                </p:oleObj>
              </mc:Fallback>
            </mc:AlternateContent>
          </a:graphicData>
        </a:graphic>
      </p:graphicFrame>
    </p:spTree>
    <p:extLst>
      <p:ext uri="{BB962C8B-B14F-4D97-AF65-F5344CB8AC3E}">
        <p14:creationId xmlns:p14="http://schemas.microsoft.com/office/powerpoint/2010/main" val="1206863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TextBox 2"/>
          <p:cNvSpPr txBox="1"/>
          <p:nvPr/>
        </p:nvSpPr>
        <p:spPr>
          <a:xfrm>
            <a:off x="938151" y="985652"/>
            <a:ext cx="10094026" cy="646331"/>
          </a:xfrm>
          <a:prstGeom prst="rect">
            <a:avLst/>
          </a:prstGeom>
          <a:noFill/>
        </p:spPr>
        <p:txBody>
          <a:bodyPr wrap="square" rtlCol="0">
            <a:spAutoFit/>
          </a:bodyPr>
          <a:lstStyle/>
          <a:p>
            <a:pPr indent="450850"/>
            <a:r>
              <a:rPr lang="zh-CN" altLang="zh-CN" sz="1800" dirty="0"/>
              <a:t>（</a:t>
            </a:r>
            <a:r>
              <a:rPr lang="en-US" altLang="zh-CN" sz="1800" dirty="0"/>
              <a:t>1</a:t>
            </a:r>
            <a:r>
              <a:rPr lang="zh-CN" altLang="zh-CN" sz="1800" dirty="0"/>
              <a:t>）右击项目名，选择“添加新文件”→“</a:t>
            </a:r>
            <a:r>
              <a:rPr lang="en-US" altLang="zh-CN" sz="1800" dirty="0" err="1"/>
              <a:t>Qt</a:t>
            </a:r>
            <a:r>
              <a:rPr lang="zh-CN" altLang="zh-CN" sz="1800" dirty="0"/>
              <a:t>”→“</a:t>
            </a:r>
            <a:r>
              <a:rPr lang="en-US" altLang="zh-CN" sz="1800" dirty="0" err="1"/>
              <a:t>Qt</a:t>
            </a:r>
            <a:r>
              <a:rPr lang="zh-CN" altLang="zh-CN" sz="1800" dirty="0"/>
              <a:t>设计师界面类”菜单项，如图</a:t>
            </a:r>
            <a:r>
              <a:rPr lang="en-US" altLang="zh-CN" sz="1800" dirty="0"/>
              <a:t>13.3</a:t>
            </a:r>
            <a:r>
              <a:rPr lang="zh-CN" altLang="zh-CN" sz="1800" dirty="0"/>
              <a:t>所示，单击“</a:t>
            </a:r>
            <a:r>
              <a:rPr lang="en-US" altLang="zh-CN" sz="1800" dirty="0"/>
              <a:t>Choose...</a:t>
            </a:r>
            <a:r>
              <a:rPr lang="zh-CN" altLang="zh-CN" sz="1800" dirty="0"/>
              <a:t>”按钮</a:t>
            </a:r>
            <a:r>
              <a:rPr lang="zh-CN" altLang="zh-CN" sz="1800" dirty="0" smtClean="0"/>
              <a:t>。</a:t>
            </a:r>
            <a:endParaRPr lang="zh-CN" altLang="zh-CN" sz="1800"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253" y="1765610"/>
            <a:ext cx="7219640" cy="450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850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TextBox 2"/>
          <p:cNvSpPr txBox="1"/>
          <p:nvPr/>
        </p:nvSpPr>
        <p:spPr>
          <a:xfrm>
            <a:off x="890649" y="1045029"/>
            <a:ext cx="10248406" cy="369332"/>
          </a:xfrm>
          <a:prstGeom prst="rect">
            <a:avLst/>
          </a:prstGeom>
          <a:noFill/>
        </p:spPr>
        <p:txBody>
          <a:bodyPr wrap="square" rtlCol="0">
            <a:spAutoFit/>
          </a:bodyPr>
          <a:lstStyle/>
          <a:p>
            <a:r>
              <a:rPr lang="zh-CN" altLang="zh-CN" sz="1800" dirty="0"/>
              <a:t>接下来在如图</a:t>
            </a:r>
            <a:r>
              <a:rPr lang="en-US" altLang="zh-CN" sz="1800" dirty="0"/>
              <a:t>13.4</a:t>
            </a:r>
            <a:r>
              <a:rPr lang="zh-CN" altLang="zh-CN" sz="1800" dirty="0"/>
              <a:t>所示的对话框中，选择“</a:t>
            </a:r>
            <a:r>
              <a:rPr lang="en-US" altLang="zh-CN" sz="1800" dirty="0"/>
              <a:t>Dialog without Buttons</a:t>
            </a:r>
            <a:r>
              <a:rPr lang="zh-CN" altLang="zh-CN" sz="1800" dirty="0"/>
              <a:t>”界面模板，单击“下一步”按钮</a:t>
            </a:r>
            <a:r>
              <a:rPr lang="zh-CN" altLang="zh-CN" sz="1800" dirty="0" smtClean="0"/>
              <a:t>。</a:t>
            </a:r>
            <a:endParaRPr lang="zh-CN" altLang="zh-CN" sz="1800"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634" y="1507570"/>
            <a:ext cx="6593113" cy="4925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250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TextBox 2"/>
          <p:cNvSpPr txBox="1"/>
          <p:nvPr/>
        </p:nvSpPr>
        <p:spPr>
          <a:xfrm>
            <a:off x="748145" y="1009403"/>
            <a:ext cx="10438411" cy="877163"/>
          </a:xfrm>
          <a:prstGeom prst="rect">
            <a:avLst/>
          </a:prstGeom>
          <a:noFill/>
        </p:spPr>
        <p:txBody>
          <a:bodyPr wrap="square" rtlCol="0">
            <a:spAutoFit/>
          </a:bodyPr>
          <a:lstStyle/>
          <a:p>
            <a:pPr indent="450850"/>
            <a:r>
              <a:rPr lang="zh-CN" altLang="zh-CN" dirty="0"/>
              <a:t>将类名设置为“</a:t>
            </a:r>
            <a:r>
              <a:rPr lang="en-US" altLang="zh-CN" dirty="0" err="1"/>
              <a:t>ConnDlg</a:t>
            </a:r>
            <a:r>
              <a:rPr lang="zh-CN" altLang="zh-CN" dirty="0"/>
              <a:t>”，在“头文件”文本框中输入“</a:t>
            </a:r>
            <a:r>
              <a:rPr lang="en-US" altLang="zh-CN" dirty="0" err="1"/>
              <a:t>connectdlg.h</a:t>
            </a:r>
            <a:r>
              <a:rPr lang="zh-CN" altLang="zh-CN" dirty="0"/>
              <a:t>”；在“源文件”文本框中输入“</a:t>
            </a:r>
            <a:r>
              <a:rPr lang="en-US" altLang="zh-CN" dirty="0"/>
              <a:t>connectdlg.cpp</a:t>
            </a:r>
            <a:r>
              <a:rPr lang="zh-CN" altLang="zh-CN" dirty="0"/>
              <a:t>”；在“界面文件”文本框中输入“</a:t>
            </a:r>
            <a:r>
              <a:rPr lang="en-US" altLang="zh-CN" dirty="0" err="1"/>
              <a:t>connectdlg.ui</a:t>
            </a:r>
            <a:r>
              <a:rPr lang="zh-CN" altLang="zh-CN" dirty="0"/>
              <a:t>”，如图</a:t>
            </a:r>
            <a:r>
              <a:rPr lang="en-US" altLang="zh-CN" dirty="0"/>
              <a:t>13.5</a:t>
            </a:r>
            <a:r>
              <a:rPr lang="zh-CN" altLang="zh-CN" dirty="0"/>
              <a:t>所示，单击“下一步”按钮，单击“完成”按钮</a:t>
            </a:r>
            <a:r>
              <a:rPr lang="zh-CN" altLang="zh-CN" dirty="0" smtClean="0"/>
              <a:t>。</a:t>
            </a:r>
            <a:endParaRPr lang="zh-CN" altLang="zh-CN" dirty="0"/>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143" y="1886566"/>
            <a:ext cx="5643088" cy="423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3753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TextBox 2"/>
          <p:cNvSpPr txBox="1"/>
          <p:nvPr/>
        </p:nvSpPr>
        <p:spPr>
          <a:xfrm>
            <a:off x="855023" y="973777"/>
            <a:ext cx="10200904" cy="615553"/>
          </a:xfrm>
          <a:prstGeom prst="rect">
            <a:avLst/>
          </a:prstGeom>
          <a:noFill/>
        </p:spPr>
        <p:txBody>
          <a:bodyPr wrap="square" rtlCol="0">
            <a:spAutoFit/>
          </a:bodyPr>
          <a:lstStyle/>
          <a:p>
            <a:pPr indent="450850"/>
            <a:r>
              <a:rPr lang="zh-CN" altLang="zh-CN" dirty="0"/>
              <a:t>打开“</a:t>
            </a:r>
            <a:r>
              <a:rPr lang="en-US" altLang="zh-CN" dirty="0" err="1"/>
              <a:t>connectdlg.ui</a:t>
            </a:r>
            <a:r>
              <a:rPr lang="zh-CN" altLang="zh-CN" dirty="0"/>
              <a:t>”，单击“</a:t>
            </a:r>
            <a:r>
              <a:rPr lang="en-US" altLang="zh-CN" dirty="0"/>
              <a:t>Form</a:t>
            </a:r>
            <a:r>
              <a:rPr lang="zh-CN" altLang="zh-CN" dirty="0"/>
              <a:t>”的空白处修改“</a:t>
            </a:r>
            <a:r>
              <a:rPr lang="en-US" altLang="zh-CN" dirty="0" err="1"/>
              <a:t>QDialog</a:t>
            </a:r>
            <a:r>
              <a:rPr lang="zh-CN" altLang="zh-CN" dirty="0"/>
              <a:t>”的“</a:t>
            </a:r>
            <a:r>
              <a:rPr lang="en-US" altLang="zh-CN" dirty="0" err="1"/>
              <a:t>objectName</a:t>
            </a:r>
            <a:r>
              <a:rPr lang="en-US" altLang="zh-CN" dirty="0"/>
              <a:t>: </a:t>
            </a:r>
            <a:r>
              <a:rPr lang="en-US" altLang="zh-CN" dirty="0" err="1"/>
              <a:t>QSqlConnectionDialogUi</a:t>
            </a:r>
            <a:r>
              <a:rPr lang="zh-CN" altLang="zh-CN" dirty="0"/>
              <a:t>”。最后添加如图</a:t>
            </a:r>
            <a:r>
              <a:rPr lang="en-US" altLang="zh-CN" dirty="0"/>
              <a:t>13.6</a:t>
            </a:r>
            <a:r>
              <a:rPr lang="zh-CN" altLang="zh-CN" dirty="0"/>
              <a:t>所示的控件</a:t>
            </a:r>
            <a:r>
              <a:rPr lang="zh-CN" altLang="zh-CN" dirty="0" smtClean="0"/>
              <a:t>。</a:t>
            </a:r>
            <a:endParaRPr lang="zh-CN" altLang="zh-CN" dirty="0"/>
          </a:p>
        </p:txBody>
      </p:sp>
      <p:pic>
        <p:nvPicPr>
          <p:cNvPr id="5122" name="Picture 2" descr="13t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1113" y="1673865"/>
            <a:ext cx="3544532" cy="317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0626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矩形 2"/>
          <p:cNvSpPr/>
          <p:nvPr/>
        </p:nvSpPr>
        <p:spPr>
          <a:xfrm>
            <a:off x="1244050" y="982049"/>
            <a:ext cx="2440092" cy="369332"/>
          </a:xfrm>
          <a:prstGeom prst="rect">
            <a:avLst/>
          </a:prstGeom>
        </p:spPr>
        <p:txBody>
          <a:bodyPr wrap="none">
            <a:spAutoFit/>
          </a:bodyPr>
          <a:lstStyle/>
          <a:p>
            <a:r>
              <a:rPr lang="zh-CN" altLang="zh-CN" sz="1800" dirty="0"/>
              <a:t>各控件属性见表</a:t>
            </a:r>
            <a:r>
              <a:rPr lang="en-US" altLang="zh-CN" sz="1800" dirty="0"/>
              <a:t>13.6</a:t>
            </a:r>
            <a:r>
              <a:rPr lang="zh-CN" altLang="zh-CN" sz="1800" dirty="0"/>
              <a:t>。</a:t>
            </a:r>
          </a:p>
        </p:txBody>
      </p:sp>
      <p:graphicFrame>
        <p:nvGraphicFramePr>
          <p:cNvPr id="4" name="表格 3"/>
          <p:cNvGraphicFramePr>
            <a:graphicFrameLocks noGrp="1"/>
          </p:cNvGraphicFramePr>
          <p:nvPr>
            <p:extLst>
              <p:ext uri="{D42A27DB-BD31-4B8C-83A1-F6EECF244321}">
                <p14:modId xmlns:p14="http://schemas.microsoft.com/office/powerpoint/2010/main" val="1728430242"/>
              </p:ext>
            </p:extLst>
          </p:nvPr>
        </p:nvGraphicFramePr>
        <p:xfrm>
          <a:off x="1060065" y="1521467"/>
          <a:ext cx="10150248" cy="3299913"/>
        </p:xfrm>
        <a:graphic>
          <a:graphicData uri="http://schemas.openxmlformats.org/drawingml/2006/table">
            <a:tbl>
              <a:tblPr firstRow="1" firstCol="1" bandRow="1"/>
              <a:tblGrid>
                <a:gridCol w="1691708"/>
                <a:gridCol w="1691708"/>
                <a:gridCol w="1691708"/>
                <a:gridCol w="1691708"/>
                <a:gridCol w="1691708"/>
                <a:gridCol w="1691708"/>
              </a:tblGrid>
              <a:tr h="366657">
                <a:tc>
                  <a:txBody>
                    <a:bodyPr/>
                    <a:lstStyle/>
                    <a:p>
                      <a:pPr indent="266700" algn="ctr">
                        <a:lnSpc>
                          <a:spcPts val="1400"/>
                        </a:lnSpc>
                        <a:spcAft>
                          <a:spcPts val="0"/>
                        </a:spcAft>
                      </a:pPr>
                      <a:r>
                        <a:rPr lang="zh-CN" sz="1400" kern="100">
                          <a:effectLst/>
                          <a:latin typeface="Arial"/>
                          <a:ea typeface="黑体"/>
                          <a:cs typeface="Arial"/>
                        </a:rPr>
                        <a:t>类</a:t>
                      </a:r>
                      <a:endParaRPr lang="zh-CN" sz="1400" kern="10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名</a:t>
                      </a:r>
                      <a:r>
                        <a:rPr lang="en-US" sz="1400" kern="100">
                          <a:effectLst/>
                          <a:latin typeface="Arial"/>
                          <a:ea typeface="黑体"/>
                        </a:rPr>
                        <a:t>    </a:t>
                      </a:r>
                      <a:r>
                        <a:rPr lang="zh-CN" sz="1400" kern="100">
                          <a:effectLst/>
                          <a:latin typeface="Arial"/>
                          <a:ea typeface="黑体"/>
                          <a:cs typeface="Arial"/>
                        </a:rPr>
                        <a:t>字</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显</a:t>
                      </a:r>
                      <a:r>
                        <a:rPr lang="zh-CN" sz="1400" kern="100">
                          <a:effectLst/>
                          <a:latin typeface="Times New Roman"/>
                          <a:ea typeface="Arial"/>
                        </a:rPr>
                        <a:t> </a:t>
                      </a:r>
                      <a:r>
                        <a:rPr lang="zh-CN" sz="1400" kern="100">
                          <a:effectLst/>
                          <a:latin typeface="Arial"/>
                          <a:ea typeface="黑体"/>
                          <a:cs typeface="Arial"/>
                        </a:rPr>
                        <a:t>示</a:t>
                      </a:r>
                      <a:r>
                        <a:rPr lang="zh-CN" sz="1400" kern="100">
                          <a:effectLst/>
                          <a:latin typeface="Times New Roman"/>
                          <a:ea typeface="Arial"/>
                        </a:rPr>
                        <a:t> </a:t>
                      </a:r>
                      <a:r>
                        <a:rPr lang="zh-CN" sz="1400" kern="100">
                          <a:effectLst/>
                          <a:latin typeface="Arial"/>
                          <a:ea typeface="黑体"/>
                          <a:cs typeface="Arial"/>
                        </a:rPr>
                        <a:t>文</a:t>
                      </a:r>
                      <a:r>
                        <a:rPr lang="zh-CN" sz="1400" kern="100">
                          <a:effectLst/>
                          <a:latin typeface="Times New Roman"/>
                          <a:ea typeface="Arial"/>
                        </a:rPr>
                        <a:t> </a:t>
                      </a:r>
                      <a:r>
                        <a:rPr lang="zh-CN" sz="1400" kern="100">
                          <a:effectLst/>
                          <a:latin typeface="Arial"/>
                          <a:ea typeface="黑体"/>
                          <a:cs typeface="Arial"/>
                        </a:rPr>
                        <a:t>本</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类</a:t>
                      </a:r>
                      <a:endParaRPr lang="zh-CN" sz="1400" kern="10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名</a:t>
                      </a:r>
                      <a:r>
                        <a:rPr lang="en-US" sz="1400" kern="100">
                          <a:effectLst/>
                          <a:latin typeface="Arial"/>
                          <a:ea typeface="黑体"/>
                        </a:rPr>
                        <a:t>    </a:t>
                      </a:r>
                      <a:r>
                        <a:rPr lang="zh-CN" sz="1400" kern="100">
                          <a:effectLst/>
                          <a:latin typeface="Arial"/>
                          <a:ea typeface="黑体"/>
                          <a:cs typeface="Arial"/>
                        </a:rPr>
                        <a:t>字</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显</a:t>
                      </a:r>
                      <a:r>
                        <a:rPr lang="zh-CN" sz="1400" kern="100">
                          <a:effectLst/>
                          <a:latin typeface="Times New Roman"/>
                          <a:ea typeface="Arial"/>
                        </a:rPr>
                        <a:t> </a:t>
                      </a:r>
                      <a:r>
                        <a:rPr lang="zh-CN" sz="1400" kern="100">
                          <a:effectLst/>
                          <a:latin typeface="Arial"/>
                          <a:ea typeface="黑体"/>
                          <a:cs typeface="Arial"/>
                        </a:rPr>
                        <a:t>示</a:t>
                      </a:r>
                      <a:r>
                        <a:rPr lang="zh-CN" sz="1400" kern="100">
                          <a:effectLst/>
                          <a:latin typeface="Times New Roman"/>
                          <a:ea typeface="Arial"/>
                        </a:rPr>
                        <a:t> </a:t>
                      </a:r>
                      <a:r>
                        <a:rPr lang="zh-CN" sz="1400" kern="100">
                          <a:effectLst/>
                          <a:latin typeface="Arial"/>
                          <a:ea typeface="黑体"/>
                          <a:cs typeface="Arial"/>
                        </a:rPr>
                        <a:t>文</a:t>
                      </a:r>
                      <a:r>
                        <a:rPr lang="zh-CN" sz="1400" kern="100">
                          <a:effectLst/>
                          <a:latin typeface="Times New Roman"/>
                          <a:ea typeface="Arial"/>
                        </a:rPr>
                        <a:t> </a:t>
                      </a:r>
                      <a:r>
                        <a:rPr lang="zh-CN" sz="1400" kern="100">
                          <a:effectLst/>
                          <a:latin typeface="Arial"/>
                          <a:ea typeface="黑体"/>
                          <a:cs typeface="Arial"/>
                        </a:rPr>
                        <a:t>本</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6657">
                <a:tc>
                  <a:txBody>
                    <a:bodyPr/>
                    <a:lstStyle/>
                    <a:p>
                      <a:pPr indent="266700" algn="just">
                        <a:lnSpc>
                          <a:spcPts val="1400"/>
                        </a:lnSpc>
                        <a:spcAft>
                          <a:spcPts val="0"/>
                        </a:spcAft>
                      </a:pPr>
                      <a:r>
                        <a:rPr lang="en-US" sz="1400" kern="100">
                          <a:effectLst/>
                          <a:latin typeface="Times New Roman"/>
                          <a:ea typeface="宋体"/>
                        </a:rPr>
                        <a:t>QLabel</a:t>
                      </a:r>
                      <a:endParaRPr lang="zh-CN" sz="1400" kern="10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status_label</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状态：</a:t>
                      </a: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QLineEdit</a:t>
                      </a:r>
                      <a:endParaRPr lang="zh-CN" sz="1400" kern="10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editDatabase</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 </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657">
                <a:tc>
                  <a:txBody>
                    <a:bodyPr/>
                    <a:lstStyle/>
                    <a:p>
                      <a:pPr indent="266700" algn="just">
                        <a:lnSpc>
                          <a:spcPts val="1400"/>
                        </a:lnSpc>
                        <a:spcAft>
                          <a:spcPts val="0"/>
                        </a:spcAft>
                      </a:pPr>
                      <a:r>
                        <a:rPr lang="en-US" sz="1400" kern="100">
                          <a:effectLst/>
                          <a:latin typeface="Times New Roman"/>
                          <a:ea typeface="宋体"/>
                        </a:rPr>
                        <a:t>QLabel</a:t>
                      </a:r>
                      <a:endParaRPr lang="zh-CN" sz="1400" kern="10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textLabel2</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驱动：</a:t>
                      </a: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QLineEdit</a:t>
                      </a:r>
                      <a:endParaRPr lang="zh-CN" sz="1400" kern="10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editUsername</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 </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657">
                <a:tc>
                  <a:txBody>
                    <a:bodyPr/>
                    <a:lstStyle/>
                    <a:p>
                      <a:pPr indent="266700" algn="just">
                        <a:lnSpc>
                          <a:spcPts val="1400"/>
                        </a:lnSpc>
                        <a:spcAft>
                          <a:spcPts val="0"/>
                        </a:spcAft>
                      </a:pPr>
                      <a:r>
                        <a:rPr lang="en-US" sz="1400" kern="100">
                          <a:effectLst/>
                          <a:latin typeface="Times New Roman"/>
                          <a:ea typeface="宋体"/>
                        </a:rPr>
                        <a:t>QLabel</a:t>
                      </a:r>
                      <a:endParaRPr lang="zh-CN" sz="1400" kern="10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textLabel3</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数据库名：</a:t>
                      </a: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QLineEdit</a:t>
                      </a:r>
                      <a:endParaRPr lang="zh-CN" sz="1400" kern="10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editPassword</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 </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657">
                <a:tc>
                  <a:txBody>
                    <a:bodyPr/>
                    <a:lstStyle/>
                    <a:p>
                      <a:pPr indent="266700" algn="just">
                        <a:lnSpc>
                          <a:spcPts val="1400"/>
                        </a:lnSpc>
                        <a:spcAft>
                          <a:spcPts val="0"/>
                        </a:spcAft>
                      </a:pPr>
                      <a:r>
                        <a:rPr lang="en-US" sz="1400" kern="100">
                          <a:effectLst/>
                          <a:latin typeface="Times New Roman"/>
                          <a:ea typeface="宋体"/>
                        </a:rPr>
                        <a:t>QLabel</a:t>
                      </a:r>
                      <a:endParaRPr lang="zh-CN" sz="1400" kern="10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textLabel4</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用户名：</a:t>
                      </a: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QLineEdit</a:t>
                      </a:r>
                      <a:endParaRPr lang="zh-CN" sz="1400" kern="10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editHostname</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 </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657">
                <a:tc>
                  <a:txBody>
                    <a:bodyPr/>
                    <a:lstStyle/>
                    <a:p>
                      <a:pPr indent="266700" algn="just">
                        <a:lnSpc>
                          <a:spcPts val="1400"/>
                        </a:lnSpc>
                        <a:spcAft>
                          <a:spcPts val="0"/>
                        </a:spcAft>
                      </a:pPr>
                      <a:r>
                        <a:rPr lang="en-US" sz="1400" kern="100">
                          <a:effectLst/>
                          <a:latin typeface="Times New Roman"/>
                          <a:ea typeface="宋体"/>
                        </a:rPr>
                        <a:t>QLabel</a:t>
                      </a:r>
                      <a:endParaRPr lang="zh-CN" sz="1400" kern="10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textLabel4_2</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密码：</a:t>
                      </a: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QSpinBox</a:t>
                      </a:r>
                      <a:endParaRPr lang="zh-CN" sz="1400" kern="10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portSpinBox</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 </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657">
                <a:tc>
                  <a:txBody>
                    <a:bodyPr/>
                    <a:lstStyle/>
                    <a:p>
                      <a:pPr indent="266700" algn="just">
                        <a:lnSpc>
                          <a:spcPts val="1400"/>
                        </a:lnSpc>
                        <a:spcAft>
                          <a:spcPts val="0"/>
                        </a:spcAft>
                      </a:pPr>
                      <a:r>
                        <a:rPr lang="en-US" sz="1400" kern="100">
                          <a:effectLst/>
                          <a:latin typeface="Times New Roman"/>
                          <a:ea typeface="宋体"/>
                        </a:rPr>
                        <a:t>QLabel</a:t>
                      </a:r>
                      <a:endParaRPr lang="zh-CN" sz="1400" kern="10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textLabel5</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主机名：</a:t>
                      </a: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QPushButton</a:t>
                      </a:r>
                      <a:endParaRPr lang="zh-CN" sz="1400" kern="10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okButton</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连接</a:t>
                      </a: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657">
                <a:tc>
                  <a:txBody>
                    <a:bodyPr/>
                    <a:lstStyle/>
                    <a:p>
                      <a:pPr indent="266700" algn="just">
                        <a:lnSpc>
                          <a:spcPts val="1400"/>
                        </a:lnSpc>
                        <a:spcAft>
                          <a:spcPts val="0"/>
                        </a:spcAft>
                      </a:pPr>
                      <a:r>
                        <a:rPr lang="en-US" sz="1400" kern="100">
                          <a:effectLst/>
                          <a:latin typeface="Times New Roman"/>
                          <a:ea typeface="宋体"/>
                        </a:rPr>
                        <a:t>QLabel</a:t>
                      </a:r>
                      <a:endParaRPr lang="zh-CN" sz="1400" kern="10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textLabel5_2</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端口：</a:t>
                      </a: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QPushButton</a:t>
                      </a:r>
                      <a:endParaRPr lang="zh-CN" sz="1400" kern="10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cancelButton</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退出</a:t>
                      </a: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6657">
                <a:tc>
                  <a:txBody>
                    <a:bodyPr/>
                    <a:lstStyle/>
                    <a:p>
                      <a:pPr indent="266700" algn="just">
                        <a:lnSpc>
                          <a:spcPts val="1400"/>
                        </a:lnSpc>
                        <a:spcAft>
                          <a:spcPts val="0"/>
                        </a:spcAft>
                      </a:pPr>
                      <a:r>
                        <a:rPr lang="en-US" sz="1400" kern="100">
                          <a:effectLst/>
                          <a:latin typeface="Times New Roman"/>
                          <a:ea typeface="宋体"/>
                        </a:rPr>
                        <a:t>QComboBox</a:t>
                      </a:r>
                      <a:endParaRPr lang="zh-CN" sz="1400" kern="10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comboDriver</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 </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QGroupBox</a:t>
                      </a:r>
                      <a:endParaRPr lang="zh-CN" sz="1400" kern="10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en-US" sz="1400" kern="100">
                          <a:effectLst/>
                          <a:latin typeface="Times New Roman"/>
                          <a:ea typeface="宋体"/>
                        </a:rPr>
                        <a:t>connGroupBox</a:t>
                      </a:r>
                      <a:endParaRPr lang="zh-CN" sz="1400" kern="10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dirty="0">
                          <a:effectLst/>
                          <a:latin typeface="Times New Roman"/>
                          <a:ea typeface="宋体"/>
                        </a:rPr>
                        <a:t>数据库连接设置</a:t>
                      </a: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024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879041" cy="461665"/>
          </a:xfrm>
          <a:prstGeom prst="rect">
            <a:avLst/>
          </a:prstGeom>
        </p:spPr>
        <p:txBody>
          <a:bodyPr wrap="none">
            <a:spAutoFit/>
          </a:bodyPr>
          <a:lstStyle/>
          <a:p>
            <a:r>
              <a:rPr lang="en-US" altLang="zh-CN" sz="2400" b="1" dirty="0"/>
              <a:t>4</a:t>
            </a:r>
            <a:r>
              <a:rPr lang="zh-CN" altLang="zh-CN" sz="2400" b="1" dirty="0"/>
              <a:t>．表和视图</a:t>
            </a:r>
          </a:p>
        </p:txBody>
      </p:sp>
      <p:sp>
        <p:nvSpPr>
          <p:cNvPr id="3" name="TextBox 2"/>
          <p:cNvSpPr txBox="1"/>
          <p:nvPr/>
        </p:nvSpPr>
        <p:spPr>
          <a:xfrm>
            <a:off x="1136845" y="1021278"/>
            <a:ext cx="9966584" cy="646331"/>
          </a:xfrm>
          <a:prstGeom prst="rect">
            <a:avLst/>
          </a:prstGeom>
          <a:noFill/>
        </p:spPr>
        <p:txBody>
          <a:bodyPr wrap="square" rtlCol="0">
            <a:spAutoFit/>
          </a:bodyPr>
          <a:lstStyle/>
          <a:p>
            <a:r>
              <a:rPr lang="zh-CN" altLang="zh-CN" sz="1800" b="1" dirty="0"/>
              <a:t>（</a:t>
            </a:r>
            <a:r>
              <a:rPr lang="en-US" altLang="zh-CN" sz="1800" b="1" dirty="0"/>
              <a:t>1</a:t>
            </a:r>
            <a:r>
              <a:rPr lang="zh-CN" altLang="zh-CN" sz="1800" b="1" dirty="0"/>
              <a:t>）表（</a:t>
            </a:r>
            <a:r>
              <a:rPr lang="en-US" altLang="zh-CN" sz="1800" b="1" dirty="0"/>
              <a:t>Table</a:t>
            </a:r>
            <a:r>
              <a:rPr lang="zh-CN" altLang="zh-CN" sz="1800" b="1" dirty="0"/>
              <a:t>）。</a:t>
            </a:r>
          </a:p>
          <a:p>
            <a:r>
              <a:rPr lang="zh-CN" altLang="zh-CN" sz="1800" dirty="0"/>
              <a:t>表是在日常工作和生活中经常使用的一种表示数据及其关系的形式，如表</a:t>
            </a:r>
            <a:r>
              <a:rPr lang="en-US" altLang="zh-CN" sz="1800" dirty="0"/>
              <a:t>13.1</a:t>
            </a:r>
            <a:r>
              <a:rPr lang="zh-CN" altLang="zh-CN" sz="1800" dirty="0"/>
              <a:t>为一个学生表</a:t>
            </a:r>
            <a:r>
              <a:rPr lang="zh-CN" altLang="zh-CN" sz="1800" dirty="0" smtClean="0"/>
              <a:t>。</a:t>
            </a:r>
            <a:endParaRPr lang="zh-CN" altLang="zh-CN" sz="1800" dirty="0"/>
          </a:p>
        </p:txBody>
      </p:sp>
      <p:graphicFrame>
        <p:nvGraphicFramePr>
          <p:cNvPr id="4" name="表格 3"/>
          <p:cNvGraphicFramePr>
            <a:graphicFrameLocks noGrp="1"/>
          </p:cNvGraphicFramePr>
          <p:nvPr>
            <p:extLst>
              <p:ext uri="{D42A27DB-BD31-4B8C-83A1-F6EECF244321}">
                <p14:modId xmlns:p14="http://schemas.microsoft.com/office/powerpoint/2010/main" val="4264592487"/>
              </p:ext>
            </p:extLst>
          </p:nvPr>
        </p:nvGraphicFramePr>
        <p:xfrm>
          <a:off x="1850904" y="1858263"/>
          <a:ext cx="8538465" cy="1953715"/>
        </p:xfrm>
        <a:graphic>
          <a:graphicData uri="http://schemas.openxmlformats.org/drawingml/2006/table">
            <a:tbl>
              <a:tblPr firstRow="1" firstCol="1" bandRow="1" bandCol="1"/>
              <a:tblGrid>
                <a:gridCol w="1707693"/>
                <a:gridCol w="1707693"/>
                <a:gridCol w="1707693"/>
                <a:gridCol w="1707693"/>
                <a:gridCol w="1707693"/>
              </a:tblGrid>
              <a:tr h="390743">
                <a:tc>
                  <a:txBody>
                    <a:bodyPr/>
                    <a:lstStyle/>
                    <a:p>
                      <a:pPr indent="266700" algn="ctr">
                        <a:lnSpc>
                          <a:spcPts val="1400"/>
                        </a:lnSpc>
                        <a:spcAft>
                          <a:spcPts val="0"/>
                        </a:spcAft>
                      </a:pPr>
                      <a:r>
                        <a:rPr lang="zh-CN" sz="1400" kern="100">
                          <a:effectLst/>
                          <a:latin typeface="Arial"/>
                          <a:ea typeface="黑体"/>
                          <a:cs typeface="Arial"/>
                        </a:rPr>
                        <a:t>学</a:t>
                      </a:r>
                      <a:r>
                        <a:rPr lang="en-US" sz="1400" kern="100">
                          <a:effectLst/>
                          <a:latin typeface="Arial"/>
                          <a:ea typeface="黑体"/>
                        </a:rPr>
                        <a:t>    </a:t>
                      </a:r>
                      <a:r>
                        <a:rPr lang="zh-CN" sz="1400" kern="100">
                          <a:effectLst/>
                          <a:latin typeface="Arial"/>
                          <a:ea typeface="黑体"/>
                          <a:cs typeface="Arial"/>
                        </a:rPr>
                        <a:t>号</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姓</a:t>
                      </a:r>
                      <a:r>
                        <a:rPr lang="en-US" sz="1400" kern="100">
                          <a:effectLst/>
                          <a:latin typeface="Arial"/>
                          <a:ea typeface="黑体"/>
                        </a:rPr>
                        <a:t>    </a:t>
                      </a:r>
                      <a:r>
                        <a:rPr lang="zh-CN" sz="1400" kern="100">
                          <a:effectLst/>
                          <a:latin typeface="Arial"/>
                          <a:ea typeface="黑体"/>
                          <a:cs typeface="Arial"/>
                        </a:rPr>
                        <a:t>名</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专</a:t>
                      </a:r>
                      <a:r>
                        <a:rPr lang="en-US" sz="1400" kern="100">
                          <a:effectLst/>
                          <a:latin typeface="Arial"/>
                          <a:ea typeface="黑体"/>
                        </a:rPr>
                        <a:t>  </a:t>
                      </a:r>
                      <a:r>
                        <a:rPr lang="zh-CN" sz="1400" kern="100">
                          <a:effectLst/>
                          <a:latin typeface="Arial"/>
                          <a:ea typeface="黑体"/>
                          <a:cs typeface="Arial"/>
                        </a:rPr>
                        <a:t>业</a:t>
                      </a:r>
                      <a:r>
                        <a:rPr lang="en-US" sz="1400" kern="100">
                          <a:effectLst/>
                          <a:latin typeface="Arial"/>
                          <a:ea typeface="黑体"/>
                        </a:rPr>
                        <a:t>  </a:t>
                      </a:r>
                      <a:r>
                        <a:rPr lang="zh-CN" sz="1400" kern="100">
                          <a:effectLst/>
                          <a:latin typeface="Arial"/>
                          <a:ea typeface="黑体"/>
                          <a:cs typeface="Arial"/>
                        </a:rPr>
                        <a:t>名</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性</a:t>
                      </a:r>
                      <a:r>
                        <a:rPr lang="en-US" sz="1400" kern="100">
                          <a:effectLst/>
                          <a:latin typeface="Arial"/>
                          <a:ea typeface="黑体"/>
                        </a:rPr>
                        <a:t>    </a:t>
                      </a:r>
                      <a:r>
                        <a:rPr lang="zh-CN" sz="1400" kern="100">
                          <a:effectLst/>
                          <a:latin typeface="Arial"/>
                          <a:ea typeface="黑体"/>
                          <a:cs typeface="Arial"/>
                        </a:rPr>
                        <a:t>别</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出</a:t>
                      </a:r>
                      <a:r>
                        <a:rPr lang="zh-CN" sz="1400" kern="100">
                          <a:effectLst/>
                          <a:latin typeface="Times New Roman"/>
                          <a:ea typeface="Arial"/>
                        </a:rPr>
                        <a:t> </a:t>
                      </a:r>
                      <a:r>
                        <a:rPr lang="zh-CN" sz="1400" kern="100">
                          <a:effectLst/>
                          <a:latin typeface="Arial"/>
                          <a:ea typeface="黑体"/>
                          <a:cs typeface="Arial"/>
                        </a:rPr>
                        <a:t>生</a:t>
                      </a:r>
                      <a:r>
                        <a:rPr lang="zh-CN" sz="1400" kern="100">
                          <a:effectLst/>
                          <a:latin typeface="Times New Roman"/>
                          <a:ea typeface="Arial"/>
                        </a:rPr>
                        <a:t> </a:t>
                      </a:r>
                      <a:r>
                        <a:rPr lang="zh-CN" sz="1400" kern="100">
                          <a:effectLst/>
                          <a:latin typeface="Arial"/>
                          <a:ea typeface="黑体"/>
                          <a:cs typeface="Arial"/>
                        </a:rPr>
                        <a:t>时</a:t>
                      </a:r>
                      <a:r>
                        <a:rPr lang="zh-CN" sz="1400" kern="100">
                          <a:effectLst/>
                          <a:latin typeface="Times New Roman"/>
                          <a:ea typeface="Arial"/>
                        </a:rPr>
                        <a:t> </a:t>
                      </a:r>
                      <a:r>
                        <a:rPr lang="zh-CN" sz="1400" kern="100">
                          <a:effectLst/>
                          <a:latin typeface="Arial"/>
                          <a:ea typeface="黑体"/>
                          <a:cs typeface="Arial"/>
                        </a:rPr>
                        <a:t>间</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90743">
                <a:tc>
                  <a:txBody>
                    <a:bodyPr/>
                    <a:lstStyle/>
                    <a:p>
                      <a:pPr indent="266700" algn="ctr">
                        <a:lnSpc>
                          <a:spcPts val="1400"/>
                        </a:lnSpc>
                        <a:spcAft>
                          <a:spcPts val="0"/>
                        </a:spcAft>
                      </a:pPr>
                      <a:r>
                        <a:rPr lang="en-US" sz="1400" kern="100">
                          <a:effectLst/>
                          <a:latin typeface="Times New Roman"/>
                          <a:ea typeface="宋体"/>
                        </a:rPr>
                        <a:t>170201</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王</a:t>
                      </a:r>
                      <a:r>
                        <a:rPr lang="en-US" sz="1400" kern="100">
                          <a:effectLst/>
                          <a:latin typeface="Times New Roman"/>
                          <a:ea typeface="宋体"/>
                        </a:rPr>
                        <a:t>  </a:t>
                      </a:r>
                      <a:r>
                        <a:rPr lang="zh-CN" sz="1400" kern="100">
                          <a:effectLst/>
                          <a:latin typeface="Times New Roman"/>
                          <a:ea typeface="宋体"/>
                        </a:rPr>
                        <a:t>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计算机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en-US" sz="1400" kern="100">
                          <a:effectLst/>
                          <a:latin typeface="Times New Roman"/>
                          <a:ea typeface="宋体"/>
                        </a:rPr>
                        <a:t>1998/10/01</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743">
                <a:tc>
                  <a:txBody>
                    <a:bodyPr/>
                    <a:lstStyle/>
                    <a:p>
                      <a:pPr indent="266700" algn="ctr">
                        <a:lnSpc>
                          <a:spcPts val="1400"/>
                        </a:lnSpc>
                        <a:spcAft>
                          <a:spcPts val="0"/>
                        </a:spcAft>
                      </a:pPr>
                      <a:r>
                        <a:rPr lang="en-US" sz="1400" kern="100">
                          <a:effectLst/>
                          <a:latin typeface="Times New Roman"/>
                          <a:ea typeface="宋体"/>
                        </a:rPr>
                        <a:t>170202</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王</a:t>
                      </a:r>
                      <a:r>
                        <a:rPr lang="en-US" sz="1400" kern="100">
                          <a:effectLst/>
                          <a:latin typeface="Times New Roman"/>
                          <a:ea typeface="宋体"/>
                        </a:rPr>
                        <a:t>  </a:t>
                      </a:r>
                      <a:r>
                        <a:rPr lang="zh-CN" sz="1400" kern="100">
                          <a:effectLst/>
                          <a:latin typeface="Times New Roman"/>
                          <a:ea typeface="宋体"/>
                        </a:rPr>
                        <a:t>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计算机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en-US" sz="1400" kern="100">
                          <a:effectLst/>
                          <a:latin typeface="Times New Roman"/>
                          <a:ea typeface="宋体"/>
                        </a:rPr>
                        <a:t>1999/02/08</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743">
                <a:tc>
                  <a:txBody>
                    <a:bodyPr/>
                    <a:lstStyle/>
                    <a:p>
                      <a:pPr indent="266700" algn="ctr">
                        <a:lnSpc>
                          <a:spcPts val="1400"/>
                        </a:lnSpc>
                        <a:spcAft>
                          <a:spcPts val="0"/>
                        </a:spcAft>
                      </a:pPr>
                      <a:r>
                        <a:rPr lang="en-US" sz="1400" kern="100">
                          <a:effectLst/>
                          <a:latin typeface="Times New Roman"/>
                          <a:ea typeface="宋体"/>
                        </a:rPr>
                        <a:t>170302</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林</a:t>
                      </a:r>
                      <a:r>
                        <a:rPr lang="en-US" sz="1400" kern="100">
                          <a:effectLst/>
                          <a:latin typeface="Times New Roman"/>
                          <a:ea typeface="宋体"/>
                        </a:rPr>
                        <a:t>  </a:t>
                      </a:r>
                      <a:r>
                        <a:rPr lang="zh-CN" sz="1400" kern="100">
                          <a:effectLst/>
                          <a:latin typeface="Times New Roman"/>
                          <a:ea typeface="宋体"/>
                        </a:rPr>
                        <a:t>滔</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电子工程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en-US" sz="1400" kern="100">
                          <a:effectLst/>
                          <a:latin typeface="Times New Roman"/>
                          <a:ea typeface="宋体"/>
                        </a:rPr>
                        <a:t>1998/04/06</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743">
                <a:tc>
                  <a:txBody>
                    <a:bodyPr/>
                    <a:lstStyle/>
                    <a:p>
                      <a:pPr indent="266700" algn="ctr">
                        <a:lnSpc>
                          <a:spcPts val="1400"/>
                        </a:lnSpc>
                        <a:spcAft>
                          <a:spcPts val="0"/>
                        </a:spcAft>
                      </a:pPr>
                      <a:r>
                        <a:rPr lang="en-US" sz="1400" kern="100">
                          <a:effectLst/>
                          <a:latin typeface="Times New Roman"/>
                          <a:ea typeface="宋体"/>
                        </a:rPr>
                        <a:t>170303</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江为中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电子工程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en-US" sz="1400" kern="100" dirty="0">
                          <a:effectLst/>
                          <a:latin typeface="Times New Roman"/>
                          <a:ea typeface="宋体"/>
                        </a:rPr>
                        <a:t>2001/12/08</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35849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TextBox 2"/>
          <p:cNvSpPr txBox="1"/>
          <p:nvPr/>
        </p:nvSpPr>
        <p:spPr>
          <a:xfrm>
            <a:off x="736270" y="973777"/>
            <a:ext cx="10474036" cy="615553"/>
          </a:xfrm>
          <a:prstGeom prst="rect">
            <a:avLst/>
          </a:prstGeom>
          <a:noFill/>
        </p:spPr>
        <p:txBody>
          <a:bodyPr wrap="square" rtlCol="0">
            <a:spAutoFit/>
          </a:bodyPr>
          <a:lstStyle/>
          <a:p>
            <a:pPr indent="450850"/>
            <a:r>
              <a:rPr lang="zh-CN" altLang="zh-CN" dirty="0"/>
              <a:t>（</a:t>
            </a:r>
            <a:r>
              <a:rPr lang="en-US" altLang="zh-CN" dirty="0"/>
              <a:t>2</a:t>
            </a:r>
            <a:r>
              <a:rPr lang="zh-CN" altLang="zh-CN" dirty="0"/>
              <a:t>）在头文件“</a:t>
            </a:r>
            <a:r>
              <a:rPr lang="en-US" altLang="zh-CN" dirty="0" err="1"/>
              <a:t>connectdlg.h</a:t>
            </a:r>
            <a:r>
              <a:rPr lang="zh-CN" altLang="zh-CN" dirty="0"/>
              <a:t>”中，</a:t>
            </a:r>
            <a:r>
              <a:rPr lang="en-US" altLang="zh-CN" dirty="0" err="1"/>
              <a:t>ConnDlg</a:t>
            </a:r>
            <a:r>
              <a:rPr lang="zh-CN" altLang="zh-CN" dirty="0"/>
              <a:t>类继承自</a:t>
            </a:r>
            <a:r>
              <a:rPr lang="en-US" altLang="zh-CN" dirty="0" err="1"/>
              <a:t>QDialog</a:t>
            </a:r>
            <a:r>
              <a:rPr lang="zh-CN" altLang="zh-CN" dirty="0"/>
              <a:t>类，主要完成从界面获取用户设置的连接参数信息。</a:t>
            </a:r>
            <a:r>
              <a:rPr lang="en-US" altLang="zh-CN" dirty="0" err="1"/>
              <a:t>ConnDlg</a:t>
            </a:r>
            <a:r>
              <a:rPr lang="zh-CN" altLang="zh-CN" dirty="0"/>
              <a:t>类的定义中声明了需要的各种函数，其具体代码如下</a:t>
            </a:r>
            <a:r>
              <a:rPr lang="zh-CN" altLang="zh-CN" dirty="0" smtClean="0"/>
              <a:t>：</a:t>
            </a:r>
            <a:endParaRPr lang="zh-CN" altLang="zh-CN" dirty="0"/>
          </a:p>
        </p:txBody>
      </p:sp>
      <p:sp>
        <p:nvSpPr>
          <p:cNvPr id="4" name="TextBox 3"/>
          <p:cNvSpPr txBox="1"/>
          <p:nvPr/>
        </p:nvSpPr>
        <p:spPr>
          <a:xfrm>
            <a:off x="1377538" y="1615046"/>
            <a:ext cx="9345880" cy="5693866"/>
          </a:xfrm>
          <a:prstGeom prst="rect">
            <a:avLst/>
          </a:prstGeom>
          <a:solidFill>
            <a:srgbClr val="DDDDDD"/>
          </a:solidFill>
        </p:spPr>
        <p:txBody>
          <a:bodyPr wrap="square" rtlCol="0">
            <a:spAutoFit/>
          </a:bodyPr>
          <a:lstStyle/>
          <a:p>
            <a:r>
              <a:rPr lang="en-US" altLang="zh-CN" sz="1400" dirty="0"/>
              <a:t>#include &lt;</a:t>
            </a:r>
            <a:r>
              <a:rPr lang="en-US" altLang="zh-CN" sz="1400" dirty="0" err="1"/>
              <a:t>QDialog</a:t>
            </a:r>
            <a:r>
              <a:rPr lang="en-US" altLang="zh-CN" sz="1400" dirty="0"/>
              <a:t>&gt;</a:t>
            </a:r>
            <a:endParaRPr lang="zh-CN" altLang="zh-CN" sz="1400" dirty="0"/>
          </a:p>
          <a:p>
            <a:r>
              <a:rPr lang="en-US" altLang="zh-CN" sz="1400" dirty="0"/>
              <a:t>#include &lt;</a:t>
            </a:r>
            <a:r>
              <a:rPr lang="en-US" altLang="zh-CN" sz="1400" dirty="0" err="1"/>
              <a:t>QMessageBox</a:t>
            </a:r>
            <a:r>
              <a:rPr lang="en-US" altLang="zh-CN" sz="1400" dirty="0"/>
              <a:t>&gt;</a:t>
            </a:r>
            <a:endParaRPr lang="zh-CN" altLang="zh-CN" sz="1400" dirty="0"/>
          </a:p>
          <a:p>
            <a:r>
              <a:rPr lang="en-US" altLang="zh-CN" sz="1400" dirty="0"/>
              <a:t>#include "</a:t>
            </a:r>
            <a:r>
              <a:rPr lang="en-US" altLang="zh-CN" sz="1400" dirty="0" err="1"/>
              <a:t>ui_connectdlg.h</a:t>
            </a:r>
            <a:r>
              <a:rPr lang="en-US" altLang="zh-CN" sz="1400" dirty="0"/>
              <a:t>"</a:t>
            </a:r>
            <a:endParaRPr lang="zh-CN" altLang="zh-CN" sz="1400" dirty="0"/>
          </a:p>
          <a:p>
            <a:r>
              <a:rPr lang="en-US" altLang="zh-CN" sz="1400" dirty="0"/>
              <a:t>class </a:t>
            </a:r>
            <a:r>
              <a:rPr lang="en-US" altLang="zh-CN" sz="1400" dirty="0" err="1"/>
              <a:t>QSqlError</a:t>
            </a:r>
            <a:r>
              <a:rPr lang="en-US" altLang="zh-CN" sz="1400" dirty="0"/>
              <a:t>;</a:t>
            </a:r>
            <a:endParaRPr lang="zh-CN" altLang="zh-CN" sz="1400" dirty="0"/>
          </a:p>
          <a:p>
            <a:r>
              <a:rPr lang="en-US" altLang="zh-CN" sz="1400" dirty="0"/>
              <a:t>class </a:t>
            </a:r>
            <a:r>
              <a:rPr lang="en-US" altLang="zh-CN" sz="1400" dirty="0" err="1"/>
              <a:t>ConnDlg</a:t>
            </a:r>
            <a:r>
              <a:rPr lang="en-US" altLang="zh-CN" sz="1400" dirty="0"/>
              <a:t>: public </a:t>
            </a:r>
            <a:r>
              <a:rPr lang="en-US" altLang="zh-CN" sz="1400" dirty="0" err="1"/>
              <a:t>QDialog</a:t>
            </a:r>
            <a:endParaRPr lang="zh-CN" altLang="zh-CN" sz="1400" dirty="0"/>
          </a:p>
          <a:p>
            <a:r>
              <a:rPr lang="en-US" altLang="zh-CN" sz="1400" dirty="0"/>
              <a:t>{</a:t>
            </a:r>
            <a:endParaRPr lang="zh-CN" altLang="zh-CN" sz="1400" dirty="0"/>
          </a:p>
          <a:p>
            <a:r>
              <a:rPr lang="en-US" altLang="zh-CN" sz="1400" dirty="0"/>
              <a:t>       Q_OBJECT</a:t>
            </a:r>
            <a:endParaRPr lang="zh-CN" altLang="zh-CN" sz="1400" dirty="0"/>
          </a:p>
          <a:p>
            <a:r>
              <a:rPr lang="en-US" altLang="zh-CN" sz="1400" dirty="0"/>
              <a:t>public:</a:t>
            </a:r>
            <a:endParaRPr lang="zh-CN" altLang="zh-CN" sz="1400" dirty="0"/>
          </a:p>
          <a:p>
            <a:r>
              <a:rPr lang="en-US" altLang="zh-CN" sz="1400" dirty="0"/>
              <a:t>       </a:t>
            </a:r>
            <a:r>
              <a:rPr lang="en-US" altLang="zh-CN" sz="1400" dirty="0" err="1"/>
              <a:t>ConnDlg</a:t>
            </a:r>
            <a:r>
              <a:rPr lang="en-US" altLang="zh-CN" sz="1400" dirty="0"/>
              <a:t>(</a:t>
            </a:r>
            <a:r>
              <a:rPr lang="en-US" altLang="zh-CN" sz="1400" dirty="0" err="1"/>
              <a:t>QWidget</a:t>
            </a:r>
            <a:r>
              <a:rPr lang="en-US" altLang="zh-CN" sz="1400" dirty="0"/>
              <a:t> *parent = 0);</a:t>
            </a:r>
            <a:endParaRPr lang="zh-CN" altLang="zh-CN" sz="1400" dirty="0"/>
          </a:p>
          <a:p>
            <a:r>
              <a:rPr lang="en-US" altLang="zh-CN" sz="1400" dirty="0"/>
              <a:t>       </a:t>
            </a:r>
            <a:r>
              <a:rPr lang="en-US" altLang="zh-CN" sz="1400" dirty="0" err="1"/>
              <a:t>QString</a:t>
            </a:r>
            <a:r>
              <a:rPr lang="en-US" altLang="zh-CN" sz="1400" dirty="0"/>
              <a:t> </a:t>
            </a:r>
            <a:r>
              <a:rPr lang="en-US" altLang="zh-CN" sz="1400" dirty="0" err="1"/>
              <a:t>driverName</a:t>
            </a:r>
            <a:r>
              <a:rPr lang="en-US" altLang="zh-CN" sz="1400" dirty="0"/>
              <a:t>() </a:t>
            </a:r>
            <a:r>
              <a:rPr lang="en-US" altLang="zh-CN" sz="1400" dirty="0" err="1"/>
              <a:t>const</a:t>
            </a:r>
            <a:r>
              <a:rPr lang="en-US" altLang="zh-CN" sz="1400" dirty="0"/>
              <a:t>;</a:t>
            </a:r>
            <a:endParaRPr lang="zh-CN" altLang="zh-CN" sz="1400" dirty="0"/>
          </a:p>
          <a:p>
            <a:r>
              <a:rPr lang="en-US" altLang="zh-CN" sz="1400" dirty="0"/>
              <a:t>       </a:t>
            </a:r>
            <a:r>
              <a:rPr lang="en-US" altLang="zh-CN" sz="1400" dirty="0" err="1"/>
              <a:t>QString</a:t>
            </a:r>
            <a:r>
              <a:rPr lang="en-US" altLang="zh-CN" sz="1400" dirty="0"/>
              <a:t> </a:t>
            </a:r>
            <a:r>
              <a:rPr lang="en-US" altLang="zh-CN" sz="1400" dirty="0" err="1"/>
              <a:t>databaseName</a:t>
            </a:r>
            <a:r>
              <a:rPr lang="en-US" altLang="zh-CN" sz="1400" dirty="0"/>
              <a:t>() </a:t>
            </a:r>
            <a:r>
              <a:rPr lang="en-US" altLang="zh-CN" sz="1400" dirty="0" err="1"/>
              <a:t>const</a:t>
            </a:r>
            <a:r>
              <a:rPr lang="en-US" altLang="zh-CN" sz="1400" dirty="0"/>
              <a:t>;</a:t>
            </a:r>
            <a:endParaRPr lang="zh-CN" altLang="zh-CN" sz="1400" dirty="0"/>
          </a:p>
          <a:p>
            <a:r>
              <a:rPr lang="en-US" altLang="zh-CN" sz="1400" dirty="0"/>
              <a:t>       </a:t>
            </a:r>
            <a:r>
              <a:rPr lang="en-US" altLang="zh-CN" sz="1400" dirty="0" err="1"/>
              <a:t>QString</a:t>
            </a:r>
            <a:r>
              <a:rPr lang="en-US" altLang="zh-CN" sz="1400" dirty="0"/>
              <a:t> </a:t>
            </a:r>
            <a:r>
              <a:rPr lang="en-US" altLang="zh-CN" sz="1400" dirty="0" err="1"/>
              <a:t>userName</a:t>
            </a:r>
            <a:r>
              <a:rPr lang="en-US" altLang="zh-CN" sz="1400" dirty="0"/>
              <a:t>() </a:t>
            </a:r>
            <a:r>
              <a:rPr lang="en-US" altLang="zh-CN" sz="1400" dirty="0" err="1"/>
              <a:t>const</a:t>
            </a:r>
            <a:r>
              <a:rPr lang="en-US" altLang="zh-CN" sz="1400" dirty="0"/>
              <a:t>;</a:t>
            </a:r>
            <a:endParaRPr lang="zh-CN" altLang="zh-CN" sz="1400" dirty="0"/>
          </a:p>
          <a:p>
            <a:r>
              <a:rPr lang="en-US" altLang="zh-CN" sz="1400" dirty="0"/>
              <a:t>       </a:t>
            </a:r>
            <a:r>
              <a:rPr lang="en-US" altLang="zh-CN" sz="1400" dirty="0" err="1"/>
              <a:t>QString</a:t>
            </a:r>
            <a:r>
              <a:rPr lang="en-US" altLang="zh-CN" sz="1400" dirty="0"/>
              <a:t> password() </a:t>
            </a:r>
            <a:r>
              <a:rPr lang="en-US" altLang="zh-CN" sz="1400" dirty="0" err="1"/>
              <a:t>const</a:t>
            </a:r>
            <a:r>
              <a:rPr lang="en-US" altLang="zh-CN" sz="1400" dirty="0"/>
              <a:t>;</a:t>
            </a:r>
            <a:endParaRPr lang="zh-CN" altLang="zh-CN" sz="1400" dirty="0"/>
          </a:p>
          <a:p>
            <a:r>
              <a:rPr lang="en-US" altLang="zh-CN" sz="1400" dirty="0"/>
              <a:t>       </a:t>
            </a:r>
            <a:r>
              <a:rPr lang="en-US" altLang="zh-CN" sz="1400" dirty="0" err="1"/>
              <a:t>QString</a:t>
            </a:r>
            <a:r>
              <a:rPr lang="en-US" altLang="zh-CN" sz="1400" dirty="0"/>
              <a:t> </a:t>
            </a:r>
            <a:r>
              <a:rPr lang="en-US" altLang="zh-CN" sz="1400" dirty="0" err="1"/>
              <a:t>hostName</a:t>
            </a:r>
            <a:r>
              <a:rPr lang="en-US" altLang="zh-CN" sz="1400" dirty="0"/>
              <a:t>() </a:t>
            </a:r>
            <a:r>
              <a:rPr lang="en-US" altLang="zh-CN" sz="1400" dirty="0" err="1"/>
              <a:t>const</a:t>
            </a:r>
            <a:r>
              <a:rPr lang="en-US" altLang="zh-CN" sz="1400" dirty="0"/>
              <a:t>;</a:t>
            </a:r>
            <a:endParaRPr lang="zh-CN" altLang="zh-CN" sz="1400" dirty="0"/>
          </a:p>
          <a:p>
            <a:r>
              <a:rPr lang="en-US" altLang="zh-CN" sz="1400" dirty="0"/>
              <a:t>       </a:t>
            </a:r>
            <a:r>
              <a:rPr lang="en-US" altLang="zh-CN" sz="1400" dirty="0" err="1"/>
              <a:t>int</a:t>
            </a:r>
            <a:r>
              <a:rPr lang="en-US" altLang="zh-CN" sz="1400" dirty="0"/>
              <a:t> port() </a:t>
            </a:r>
            <a:r>
              <a:rPr lang="en-US" altLang="zh-CN" sz="1400" dirty="0" err="1"/>
              <a:t>const</a:t>
            </a:r>
            <a:r>
              <a:rPr lang="en-US" altLang="zh-CN" sz="1400" dirty="0"/>
              <a:t>;</a:t>
            </a:r>
            <a:endParaRPr lang="zh-CN" altLang="zh-CN" sz="1400" dirty="0"/>
          </a:p>
          <a:p>
            <a:r>
              <a:rPr lang="en-US" altLang="zh-CN" sz="1400" dirty="0"/>
              <a:t>       </a:t>
            </a:r>
            <a:r>
              <a:rPr lang="en-US" altLang="zh-CN" sz="1400" dirty="0" err="1"/>
              <a:t>QSqlError</a:t>
            </a:r>
            <a:r>
              <a:rPr lang="en-US" altLang="zh-CN" sz="1400" dirty="0"/>
              <a:t> </a:t>
            </a:r>
            <a:r>
              <a:rPr lang="en-US" altLang="zh-CN" sz="1400" dirty="0" err="1"/>
              <a:t>addConnection</a:t>
            </a:r>
            <a:r>
              <a:rPr lang="en-US" altLang="zh-CN" sz="1400" dirty="0"/>
              <a:t>(</a:t>
            </a:r>
            <a:r>
              <a:rPr lang="en-US" altLang="zh-CN" sz="1400" dirty="0" err="1"/>
              <a:t>const</a:t>
            </a:r>
            <a:r>
              <a:rPr lang="en-US" altLang="zh-CN" sz="1400" dirty="0"/>
              <a:t> </a:t>
            </a:r>
            <a:r>
              <a:rPr lang="en-US" altLang="zh-CN" sz="1400" dirty="0" err="1"/>
              <a:t>QString</a:t>
            </a:r>
            <a:r>
              <a:rPr lang="en-US" altLang="zh-CN" sz="1400" dirty="0"/>
              <a:t> &amp;driver, </a:t>
            </a:r>
            <a:r>
              <a:rPr lang="en-US" altLang="zh-CN" sz="1400" dirty="0" err="1"/>
              <a:t>const</a:t>
            </a:r>
            <a:r>
              <a:rPr lang="en-US" altLang="zh-CN" sz="1400" dirty="0"/>
              <a:t> </a:t>
            </a:r>
            <a:r>
              <a:rPr lang="en-US" altLang="zh-CN" sz="1400" dirty="0" err="1"/>
              <a:t>QString</a:t>
            </a:r>
            <a:r>
              <a:rPr lang="en-US" altLang="zh-CN" sz="1400" dirty="0"/>
              <a:t> &amp;</a:t>
            </a:r>
            <a:r>
              <a:rPr lang="en-US" altLang="zh-CN" sz="1400" dirty="0" err="1"/>
              <a:t>dbName</a:t>
            </a:r>
            <a:r>
              <a:rPr lang="en-US" altLang="zh-CN" sz="1400" dirty="0"/>
              <a:t>, </a:t>
            </a:r>
            <a:r>
              <a:rPr lang="en-US" altLang="zh-CN" sz="1400" dirty="0" err="1"/>
              <a:t>const</a:t>
            </a:r>
            <a:r>
              <a:rPr lang="en-US" altLang="zh-CN" sz="1400" dirty="0"/>
              <a:t> </a:t>
            </a:r>
            <a:r>
              <a:rPr lang="en-US" altLang="zh-CN" sz="1400" dirty="0" err="1"/>
              <a:t>QString</a:t>
            </a:r>
            <a:r>
              <a:rPr lang="en-US" altLang="zh-CN" sz="1400" dirty="0"/>
              <a:t> &amp;</a:t>
            </a:r>
            <a:r>
              <a:rPr lang="en-US" altLang="zh-CN" sz="1400" dirty="0" err="1"/>
              <a:t>host,const</a:t>
            </a:r>
            <a:endParaRPr lang="zh-CN" altLang="zh-CN" sz="1400" dirty="0"/>
          </a:p>
          <a:p>
            <a:r>
              <a:rPr lang="en-US" altLang="zh-CN" sz="1400" dirty="0"/>
              <a:t> 		   </a:t>
            </a:r>
            <a:r>
              <a:rPr lang="en-US" altLang="zh-CN" sz="1400" dirty="0" err="1"/>
              <a:t>QString</a:t>
            </a:r>
            <a:r>
              <a:rPr lang="en-US" altLang="zh-CN" sz="1400" dirty="0"/>
              <a:t> &amp;user, </a:t>
            </a:r>
            <a:r>
              <a:rPr lang="en-US" altLang="zh-CN" sz="1400" dirty="0" err="1"/>
              <a:t>const</a:t>
            </a:r>
            <a:r>
              <a:rPr lang="en-US" altLang="zh-CN" sz="1400" dirty="0"/>
              <a:t> </a:t>
            </a:r>
            <a:r>
              <a:rPr lang="en-US" altLang="zh-CN" sz="1400" dirty="0" err="1"/>
              <a:t>QString</a:t>
            </a:r>
            <a:r>
              <a:rPr lang="en-US" altLang="zh-CN" sz="1400" dirty="0"/>
              <a:t> &amp;</a:t>
            </a:r>
            <a:r>
              <a:rPr lang="en-US" altLang="zh-CN" sz="1400" dirty="0" err="1"/>
              <a:t>passwd</a:t>
            </a:r>
            <a:r>
              <a:rPr lang="en-US" altLang="zh-CN" sz="1400" dirty="0"/>
              <a:t>, </a:t>
            </a:r>
            <a:r>
              <a:rPr lang="en-US" altLang="zh-CN" sz="1400" dirty="0" err="1"/>
              <a:t>int</a:t>
            </a:r>
            <a:r>
              <a:rPr lang="en-US" altLang="zh-CN" sz="1400" dirty="0"/>
              <a:t> port = -1);</a:t>
            </a:r>
            <a:endParaRPr lang="zh-CN" altLang="zh-CN" sz="1400" dirty="0"/>
          </a:p>
          <a:p>
            <a:r>
              <a:rPr lang="en-US" altLang="zh-CN" sz="1400" dirty="0"/>
              <a:t>	  void </a:t>
            </a:r>
            <a:r>
              <a:rPr lang="en-US" altLang="zh-CN" sz="1400" dirty="0" err="1"/>
              <a:t>creatDB</a:t>
            </a:r>
            <a:r>
              <a:rPr lang="en-US" altLang="zh-CN" sz="1400" dirty="0"/>
              <a:t>();</a:t>
            </a:r>
            <a:endParaRPr lang="zh-CN" altLang="zh-CN" sz="1400" dirty="0"/>
          </a:p>
          <a:p>
            <a:r>
              <a:rPr lang="en-US" altLang="zh-CN" sz="1400" dirty="0"/>
              <a:t>	  void </a:t>
            </a:r>
            <a:r>
              <a:rPr lang="en-US" altLang="zh-CN" sz="1400" dirty="0" err="1"/>
              <a:t>addSqliteConnection</a:t>
            </a:r>
            <a:r>
              <a:rPr lang="en-US" altLang="zh-CN" sz="1400" dirty="0"/>
              <a:t>();</a:t>
            </a:r>
            <a:endParaRPr lang="zh-CN" altLang="zh-CN" sz="1400" dirty="0"/>
          </a:p>
          <a:p>
            <a:r>
              <a:rPr lang="en-US" altLang="zh-CN" sz="1400" dirty="0"/>
              <a:t>private slots:</a:t>
            </a:r>
            <a:endParaRPr lang="zh-CN" altLang="zh-CN" sz="1400" dirty="0"/>
          </a:p>
          <a:p>
            <a:r>
              <a:rPr lang="en-US" altLang="zh-CN" sz="1400" dirty="0"/>
              <a:t>      void </a:t>
            </a:r>
            <a:r>
              <a:rPr lang="en-US" altLang="zh-CN" sz="1400" dirty="0" err="1"/>
              <a:t>on_okButton_clicked</a:t>
            </a:r>
            <a:r>
              <a:rPr lang="en-US" altLang="zh-CN" sz="1400" dirty="0"/>
              <a:t>();</a:t>
            </a:r>
            <a:endParaRPr lang="zh-CN" altLang="zh-CN" sz="1400" dirty="0"/>
          </a:p>
          <a:p>
            <a:r>
              <a:rPr lang="en-US" altLang="zh-CN" sz="1400" dirty="0"/>
              <a:t>      void </a:t>
            </a:r>
            <a:r>
              <a:rPr lang="en-US" altLang="zh-CN" sz="1400" dirty="0" err="1"/>
              <a:t>on_cancelButton_clicked</a:t>
            </a:r>
            <a:r>
              <a:rPr lang="en-US" altLang="zh-CN" sz="1400" dirty="0"/>
              <a:t>() { reject(); }</a:t>
            </a:r>
            <a:endParaRPr lang="zh-CN" altLang="zh-CN" sz="1400" dirty="0"/>
          </a:p>
          <a:p>
            <a:r>
              <a:rPr lang="en-US" altLang="zh-CN" sz="1400" dirty="0"/>
              <a:t>      void </a:t>
            </a:r>
            <a:r>
              <a:rPr lang="en-US" altLang="zh-CN" sz="1400" dirty="0" err="1"/>
              <a:t>driverChanged</a:t>
            </a:r>
            <a:r>
              <a:rPr lang="en-US" altLang="zh-CN" sz="1400" dirty="0"/>
              <a:t>(</a:t>
            </a:r>
            <a:r>
              <a:rPr lang="en-US" altLang="zh-CN" sz="1400" dirty="0" err="1"/>
              <a:t>const</a:t>
            </a:r>
            <a:r>
              <a:rPr lang="en-US" altLang="zh-CN" sz="1400" dirty="0"/>
              <a:t> </a:t>
            </a:r>
            <a:r>
              <a:rPr lang="en-US" altLang="zh-CN" sz="1400" dirty="0" err="1"/>
              <a:t>QString</a:t>
            </a:r>
            <a:r>
              <a:rPr lang="en-US" altLang="zh-CN" sz="1400" dirty="0"/>
              <a:t> &amp;);</a:t>
            </a:r>
            <a:endParaRPr lang="zh-CN" altLang="zh-CN" sz="1400" dirty="0"/>
          </a:p>
          <a:p>
            <a:r>
              <a:rPr lang="en-US" altLang="zh-CN" sz="1400" dirty="0"/>
              <a:t>private:</a:t>
            </a:r>
            <a:endParaRPr lang="zh-CN" altLang="zh-CN" sz="1400" dirty="0"/>
          </a:p>
          <a:p>
            <a:r>
              <a:rPr lang="en-US" altLang="zh-CN" sz="1400" dirty="0"/>
              <a:t>      </a:t>
            </a:r>
            <a:r>
              <a:rPr lang="en-US" altLang="zh-CN" sz="1400" dirty="0" err="1"/>
              <a:t>Ui</a:t>
            </a:r>
            <a:r>
              <a:rPr lang="en-US" altLang="zh-CN" sz="1400" dirty="0"/>
              <a:t>::</a:t>
            </a:r>
            <a:r>
              <a:rPr lang="en-US" altLang="zh-CN" sz="1400" dirty="0" err="1"/>
              <a:t>QSqlConnectionDialogUi</a:t>
            </a:r>
            <a:r>
              <a:rPr lang="en-US" altLang="zh-CN" sz="1400" dirty="0"/>
              <a:t> </a:t>
            </a:r>
            <a:r>
              <a:rPr lang="en-US" altLang="zh-CN" sz="1400" dirty="0" err="1"/>
              <a:t>ui</a:t>
            </a:r>
            <a:r>
              <a:rPr lang="en-US" altLang="zh-CN" sz="1400" dirty="0"/>
              <a:t>;</a:t>
            </a:r>
            <a:endParaRPr lang="zh-CN" altLang="zh-CN" sz="1400" dirty="0"/>
          </a:p>
          <a:p>
            <a:r>
              <a:rPr lang="en-US" altLang="zh-CN" sz="1400" dirty="0" smtClean="0"/>
              <a:t>};</a:t>
            </a:r>
            <a:endParaRPr lang="zh-CN" altLang="zh-CN" sz="1400" dirty="0"/>
          </a:p>
        </p:txBody>
      </p:sp>
    </p:spTree>
    <p:extLst>
      <p:ext uri="{BB962C8B-B14F-4D97-AF65-F5344CB8AC3E}">
        <p14:creationId xmlns:p14="http://schemas.microsoft.com/office/powerpoint/2010/main" val="3169222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TextBox 2"/>
          <p:cNvSpPr txBox="1"/>
          <p:nvPr/>
        </p:nvSpPr>
        <p:spPr>
          <a:xfrm>
            <a:off x="878774" y="997527"/>
            <a:ext cx="10212779" cy="646331"/>
          </a:xfrm>
          <a:prstGeom prst="rect">
            <a:avLst/>
          </a:prstGeom>
          <a:noFill/>
        </p:spPr>
        <p:txBody>
          <a:bodyPr wrap="square" rtlCol="0">
            <a:spAutoFit/>
          </a:bodyPr>
          <a:lstStyle/>
          <a:p>
            <a:pPr indent="450850"/>
            <a:r>
              <a:rPr lang="zh-CN" altLang="zh-CN" sz="1800" dirty="0"/>
              <a:t>（</a:t>
            </a:r>
            <a:r>
              <a:rPr lang="en-US" altLang="zh-CN" sz="1800" dirty="0"/>
              <a:t>3</a:t>
            </a:r>
            <a:r>
              <a:rPr lang="zh-CN" altLang="zh-CN" sz="1800" dirty="0"/>
              <a:t>）在源文件“</a:t>
            </a:r>
            <a:r>
              <a:rPr lang="en-US" altLang="zh-CN" sz="1800" dirty="0"/>
              <a:t>connectdlg.cpp</a:t>
            </a:r>
            <a:r>
              <a:rPr lang="zh-CN" altLang="zh-CN" sz="1800" dirty="0"/>
              <a:t>”中，</a:t>
            </a:r>
            <a:r>
              <a:rPr lang="en-US" altLang="zh-CN" sz="1800" dirty="0" err="1"/>
              <a:t>ConnDlg</a:t>
            </a:r>
            <a:r>
              <a:rPr lang="zh-CN" altLang="zh-CN" sz="1800" dirty="0"/>
              <a:t>类的构造函数完成了初始化</a:t>
            </a:r>
            <a:r>
              <a:rPr lang="en-US" altLang="zh-CN" sz="1800" dirty="0" err="1"/>
              <a:t>ui</a:t>
            </a:r>
            <a:r>
              <a:rPr lang="zh-CN" altLang="zh-CN" sz="1800" dirty="0"/>
              <a:t>界面及查找当前所有可用的</a:t>
            </a:r>
            <a:r>
              <a:rPr lang="en-US" altLang="zh-CN" sz="1800" dirty="0" err="1"/>
              <a:t>Qt</a:t>
            </a:r>
            <a:r>
              <a:rPr lang="zh-CN" altLang="zh-CN" sz="1800" dirty="0"/>
              <a:t>数据库驱动，并将其加入</a:t>
            </a:r>
            <a:r>
              <a:rPr lang="en-US" altLang="zh-CN" sz="1800" dirty="0" err="1"/>
              <a:t>ui</a:t>
            </a:r>
            <a:r>
              <a:rPr lang="zh-CN" altLang="zh-CN" sz="1800" dirty="0"/>
              <a:t>界面的驱动组合框中，以及其他一些功能，其具体代码如下</a:t>
            </a:r>
            <a:r>
              <a:rPr lang="zh-CN" altLang="zh-CN" sz="1800" dirty="0" smtClean="0"/>
              <a:t>：</a:t>
            </a:r>
            <a:endParaRPr lang="zh-CN" altLang="zh-CN" sz="1800" dirty="0"/>
          </a:p>
        </p:txBody>
      </p:sp>
      <p:sp>
        <p:nvSpPr>
          <p:cNvPr id="4" name="TextBox 3"/>
          <p:cNvSpPr txBox="1"/>
          <p:nvPr/>
        </p:nvSpPr>
        <p:spPr>
          <a:xfrm>
            <a:off x="1484416" y="1643858"/>
            <a:ext cx="8787740" cy="3642122"/>
          </a:xfrm>
          <a:prstGeom prst="roundRect">
            <a:avLst>
              <a:gd name="adj" fmla="val 6053"/>
            </a:avLst>
          </a:prstGeom>
          <a:solidFill>
            <a:srgbClr val="DDDDDD"/>
          </a:solidFill>
        </p:spPr>
        <p:txBody>
          <a:bodyPr wrap="square" rtlCol="0">
            <a:spAutoFit/>
          </a:bodyPr>
          <a:lstStyle/>
          <a:p>
            <a:r>
              <a:rPr lang="en-US" altLang="zh-CN" sz="1600" dirty="0"/>
              <a:t>#include "</a:t>
            </a:r>
            <a:r>
              <a:rPr lang="en-US" altLang="zh-CN" sz="1600" dirty="0" err="1"/>
              <a:t>connectdlg.h</a:t>
            </a:r>
            <a:r>
              <a:rPr lang="en-US" altLang="zh-CN" sz="1600" dirty="0"/>
              <a:t>"</a:t>
            </a:r>
            <a:endParaRPr lang="zh-CN" altLang="zh-CN" sz="1600" dirty="0"/>
          </a:p>
          <a:p>
            <a:r>
              <a:rPr lang="en-US" altLang="zh-CN" sz="1600" dirty="0"/>
              <a:t>#include "</a:t>
            </a:r>
            <a:r>
              <a:rPr lang="en-US" altLang="zh-CN" sz="1600" dirty="0" err="1"/>
              <a:t>ui_connectdlg.h</a:t>
            </a:r>
            <a:r>
              <a:rPr lang="en-US" altLang="zh-CN" sz="1600" dirty="0"/>
              <a:t>"</a:t>
            </a:r>
            <a:endParaRPr lang="zh-CN" altLang="zh-CN" sz="1600" dirty="0"/>
          </a:p>
          <a:p>
            <a:r>
              <a:rPr lang="en-US" altLang="zh-CN" sz="1600" dirty="0"/>
              <a:t>#include &lt;</a:t>
            </a:r>
            <a:r>
              <a:rPr lang="en-US" altLang="zh-CN" sz="1600" dirty="0" err="1"/>
              <a:t>QSqlDatabase</a:t>
            </a:r>
            <a:r>
              <a:rPr lang="en-US" altLang="zh-CN" sz="1600" dirty="0"/>
              <a:t>&gt;</a:t>
            </a:r>
            <a:endParaRPr lang="zh-CN" altLang="zh-CN" sz="1600" dirty="0"/>
          </a:p>
          <a:p>
            <a:r>
              <a:rPr lang="en-US" altLang="zh-CN" sz="1600" dirty="0"/>
              <a:t>#include &lt;</a:t>
            </a:r>
            <a:r>
              <a:rPr lang="en-US" altLang="zh-CN" sz="1600" dirty="0" err="1"/>
              <a:t>QtSql</a:t>
            </a:r>
            <a:r>
              <a:rPr lang="en-US" altLang="zh-CN" sz="1600" dirty="0"/>
              <a:t>&gt;</a:t>
            </a:r>
            <a:endParaRPr lang="zh-CN" altLang="zh-CN" sz="1600" dirty="0"/>
          </a:p>
          <a:p>
            <a:r>
              <a:rPr lang="en-US" altLang="zh-CN" sz="1600" dirty="0" err="1"/>
              <a:t>ConnDlg</a:t>
            </a:r>
            <a:r>
              <a:rPr lang="en-US" altLang="zh-CN" sz="1600" dirty="0"/>
              <a:t>::</a:t>
            </a:r>
            <a:r>
              <a:rPr lang="en-US" altLang="zh-CN" sz="1600" dirty="0" err="1"/>
              <a:t>ConnDlg</a:t>
            </a:r>
            <a:r>
              <a:rPr lang="en-US" altLang="zh-CN" sz="1600" dirty="0"/>
              <a:t>(</a:t>
            </a:r>
            <a:r>
              <a:rPr lang="en-US" altLang="zh-CN" sz="1600" dirty="0" err="1"/>
              <a:t>QWidget</a:t>
            </a:r>
            <a:r>
              <a:rPr lang="en-US" altLang="zh-CN" sz="1600" dirty="0"/>
              <a:t> *parent)</a:t>
            </a:r>
            <a:endParaRPr lang="zh-CN" altLang="zh-CN" sz="1600" dirty="0"/>
          </a:p>
          <a:p>
            <a:r>
              <a:rPr lang="en-US" altLang="zh-CN" sz="1600" dirty="0"/>
              <a:t>    : </a:t>
            </a:r>
            <a:r>
              <a:rPr lang="en-US" altLang="zh-CN" sz="1600" dirty="0" err="1"/>
              <a:t>QDialog</a:t>
            </a:r>
            <a:r>
              <a:rPr lang="en-US" altLang="zh-CN" sz="1600" dirty="0"/>
              <a:t>(parent)</a:t>
            </a:r>
            <a:endParaRPr lang="zh-CN" altLang="zh-CN" sz="1600" dirty="0"/>
          </a:p>
          <a:p>
            <a:r>
              <a:rPr lang="en-US" altLang="zh-CN" sz="1600" dirty="0"/>
              <a:t>{</a:t>
            </a:r>
            <a:endParaRPr lang="zh-CN" altLang="zh-CN" sz="1600" dirty="0"/>
          </a:p>
          <a:p>
            <a:r>
              <a:rPr lang="en-US" altLang="zh-CN" sz="1600" dirty="0"/>
              <a:t>     </a:t>
            </a:r>
            <a:r>
              <a:rPr lang="en-US" altLang="zh-CN" sz="1600" dirty="0" err="1"/>
              <a:t>ui.setupUi</a:t>
            </a:r>
            <a:r>
              <a:rPr lang="en-US" altLang="zh-CN" sz="1600" dirty="0"/>
              <a:t>(this);</a:t>
            </a:r>
            <a:endParaRPr lang="zh-CN" altLang="zh-CN" sz="1600" dirty="0"/>
          </a:p>
          <a:p>
            <a:r>
              <a:rPr lang="en-US" altLang="zh-CN" sz="1600" dirty="0"/>
              <a:t>     </a:t>
            </a:r>
            <a:r>
              <a:rPr lang="en-US" altLang="zh-CN" sz="1600" dirty="0" err="1"/>
              <a:t>QStringList</a:t>
            </a:r>
            <a:r>
              <a:rPr lang="en-US" altLang="zh-CN" sz="1600" dirty="0"/>
              <a:t> drivers = </a:t>
            </a:r>
            <a:r>
              <a:rPr lang="en-US" altLang="zh-CN" sz="1600" dirty="0" err="1"/>
              <a:t>QSqlDatabase</a:t>
            </a:r>
            <a:r>
              <a:rPr lang="en-US" altLang="zh-CN" sz="1600" dirty="0"/>
              <a:t>::drivers();				//(a)</a:t>
            </a:r>
            <a:endParaRPr lang="zh-CN" altLang="zh-CN" sz="1600" dirty="0"/>
          </a:p>
          <a:p>
            <a:r>
              <a:rPr lang="en-US" altLang="zh-CN" sz="1600" dirty="0"/>
              <a:t>     </a:t>
            </a:r>
            <a:r>
              <a:rPr lang="en-US" altLang="zh-CN" sz="1600" dirty="0" err="1"/>
              <a:t>ui.comboDriver</a:t>
            </a:r>
            <a:r>
              <a:rPr lang="en-US" altLang="zh-CN" sz="1600" dirty="0"/>
              <a:t>-&gt;</a:t>
            </a:r>
            <a:r>
              <a:rPr lang="en-US" altLang="zh-CN" sz="1600" dirty="0" err="1"/>
              <a:t>addItems</a:t>
            </a:r>
            <a:r>
              <a:rPr lang="en-US" altLang="zh-CN" sz="1600" dirty="0"/>
              <a:t>(drivers);					</a:t>
            </a:r>
            <a:r>
              <a:rPr lang="en-US" altLang="zh-CN" sz="1600" dirty="0" smtClean="0"/>
              <a:t>//(</a:t>
            </a:r>
            <a:r>
              <a:rPr lang="en-US" altLang="zh-CN" sz="1600" dirty="0"/>
              <a:t>b)</a:t>
            </a:r>
            <a:endParaRPr lang="zh-CN" altLang="zh-CN" sz="1600" dirty="0"/>
          </a:p>
          <a:p>
            <a:r>
              <a:rPr lang="en-US" altLang="zh-CN" sz="1600" dirty="0"/>
              <a:t>     connect(</a:t>
            </a:r>
            <a:r>
              <a:rPr lang="en-US" altLang="zh-CN" sz="1600" dirty="0" err="1"/>
              <a:t>ui.comboDriver,SIGNAL</a:t>
            </a:r>
            <a:r>
              <a:rPr lang="en-US" altLang="zh-CN" sz="1600" dirty="0"/>
              <a:t>(</a:t>
            </a:r>
            <a:r>
              <a:rPr lang="en-US" altLang="zh-CN" sz="1600" dirty="0" err="1"/>
              <a:t>currentIndexChanged</a:t>
            </a:r>
            <a:r>
              <a:rPr lang="en-US" altLang="zh-CN" sz="1600" dirty="0"/>
              <a:t>( </a:t>
            </a:r>
            <a:r>
              <a:rPr lang="en-US" altLang="zh-CN" sz="1600" dirty="0" err="1"/>
              <a:t>const</a:t>
            </a:r>
            <a:r>
              <a:rPr lang="en-US" altLang="zh-CN" sz="1600" dirty="0"/>
              <a:t> </a:t>
            </a:r>
            <a:r>
              <a:rPr lang="en-US" altLang="zh-CN" sz="1600" dirty="0" err="1"/>
              <a:t>QString</a:t>
            </a:r>
            <a:r>
              <a:rPr lang="en-US" altLang="zh-CN" sz="1600" dirty="0"/>
              <a:t> &amp; )),this, SLOT(</a:t>
            </a:r>
            <a:r>
              <a:rPr lang="en-US" altLang="zh-CN" sz="1600" dirty="0" err="1"/>
              <a:t>driverChanged</a:t>
            </a:r>
            <a:r>
              <a:rPr lang="en-US" altLang="zh-CN" sz="1600" dirty="0"/>
              <a:t>(</a:t>
            </a:r>
            <a:r>
              <a:rPr lang="en-US" altLang="zh-CN" sz="1600" dirty="0" err="1"/>
              <a:t>const</a:t>
            </a:r>
            <a:r>
              <a:rPr lang="en-US" altLang="zh-CN" sz="1600" dirty="0"/>
              <a:t> </a:t>
            </a:r>
            <a:r>
              <a:rPr lang="en-US" altLang="zh-CN" sz="1600" dirty="0" err="1"/>
              <a:t>QString</a:t>
            </a:r>
            <a:r>
              <a:rPr lang="en-US" altLang="zh-CN" sz="1600" dirty="0"/>
              <a:t> &amp;)));					</a:t>
            </a:r>
            <a:r>
              <a:rPr lang="en-US" altLang="zh-CN" sz="1600" dirty="0" smtClean="0"/>
              <a:t>//(</a:t>
            </a:r>
            <a:r>
              <a:rPr lang="en-US" altLang="zh-CN" sz="1600" dirty="0"/>
              <a:t>c)</a:t>
            </a:r>
            <a:endParaRPr lang="zh-CN" altLang="zh-CN" sz="1600" dirty="0"/>
          </a:p>
          <a:p>
            <a:r>
              <a:rPr lang="en-US" altLang="zh-CN" sz="1600" dirty="0"/>
              <a:t>	</a:t>
            </a:r>
            <a:r>
              <a:rPr lang="en-US" altLang="zh-CN" sz="1600" dirty="0" err="1"/>
              <a:t>ui.status_label</a:t>
            </a:r>
            <a:r>
              <a:rPr lang="en-US" altLang="zh-CN" sz="1600" dirty="0"/>
              <a:t>-&gt;</a:t>
            </a:r>
            <a:r>
              <a:rPr lang="en-US" altLang="zh-CN" sz="1600" dirty="0" err="1"/>
              <a:t>setText</a:t>
            </a:r>
            <a:r>
              <a:rPr lang="en-US" altLang="zh-CN" sz="1600" dirty="0"/>
              <a:t>(</a:t>
            </a:r>
            <a:r>
              <a:rPr lang="en-US" altLang="zh-CN" sz="1600" dirty="0" err="1"/>
              <a:t>tr</a:t>
            </a:r>
            <a:r>
              <a:rPr lang="en-US" altLang="zh-CN" sz="1600" dirty="0"/>
              <a:t>("</a:t>
            </a:r>
            <a:r>
              <a:rPr lang="zh-CN" altLang="zh-CN" sz="1600" dirty="0"/>
              <a:t>准备连接数据库！</a:t>
            </a:r>
            <a:r>
              <a:rPr lang="en-US" altLang="zh-CN" sz="1600" dirty="0"/>
              <a:t>"));		</a:t>
            </a:r>
            <a:r>
              <a:rPr lang="en-US" altLang="zh-CN" sz="1600" dirty="0" smtClean="0"/>
              <a:t>	//(</a:t>
            </a:r>
            <a:r>
              <a:rPr lang="en-US" altLang="zh-CN" sz="1600" dirty="0"/>
              <a:t>d)</a:t>
            </a:r>
            <a:endParaRPr lang="zh-CN" altLang="zh-CN" sz="1600" dirty="0"/>
          </a:p>
          <a:p>
            <a:r>
              <a:rPr lang="en-US" altLang="zh-CN" sz="1600" dirty="0" smtClean="0"/>
              <a:t>}</a:t>
            </a:r>
          </a:p>
        </p:txBody>
      </p:sp>
    </p:spTree>
    <p:extLst>
      <p:ext uri="{BB962C8B-B14F-4D97-AF65-F5344CB8AC3E}">
        <p14:creationId xmlns:p14="http://schemas.microsoft.com/office/powerpoint/2010/main" val="530333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TextBox 2"/>
          <p:cNvSpPr txBox="1"/>
          <p:nvPr/>
        </p:nvSpPr>
        <p:spPr>
          <a:xfrm>
            <a:off x="914400" y="1080655"/>
            <a:ext cx="10034649" cy="3784369"/>
          </a:xfrm>
          <a:prstGeom prst="rect">
            <a:avLst/>
          </a:prstGeom>
          <a:noFill/>
        </p:spPr>
        <p:txBody>
          <a:bodyPr wrap="square" rtlCol="0">
            <a:spAutoFit/>
          </a:bodyPr>
          <a:lstStyle/>
          <a:p>
            <a:pPr indent="450850">
              <a:lnSpc>
                <a:spcPct val="150000"/>
              </a:lnSpc>
            </a:pPr>
            <a:r>
              <a:rPr lang="zh-CN" altLang="zh-CN" sz="1800" b="1" dirty="0"/>
              <a:t>其中，</a:t>
            </a:r>
            <a:endParaRPr lang="zh-CN" altLang="zh-CN" sz="1800" dirty="0"/>
          </a:p>
          <a:p>
            <a:pPr indent="450850">
              <a:lnSpc>
                <a:spcPct val="150000"/>
              </a:lnSpc>
            </a:pPr>
            <a:r>
              <a:rPr lang="en-US" altLang="zh-CN" sz="1800" b="1" dirty="0"/>
              <a:t>(a) </a:t>
            </a:r>
            <a:r>
              <a:rPr lang="en-US" altLang="zh-CN" sz="1800" b="1" dirty="0" err="1"/>
              <a:t>QStringList</a:t>
            </a:r>
            <a:r>
              <a:rPr lang="en-US" altLang="zh-CN" sz="1800" b="1" dirty="0"/>
              <a:t> drivers = </a:t>
            </a:r>
            <a:r>
              <a:rPr lang="en-US" altLang="zh-CN" sz="1800" b="1" dirty="0" err="1"/>
              <a:t>QSqlDatabase</a:t>
            </a:r>
            <a:r>
              <a:rPr lang="en-US" altLang="zh-CN" sz="1800" b="1" dirty="0"/>
              <a:t>::drivers()</a:t>
            </a:r>
            <a:r>
              <a:rPr lang="zh-CN" altLang="zh-CN" sz="1800" b="1" dirty="0"/>
              <a:t>：</a:t>
            </a:r>
            <a:r>
              <a:rPr lang="zh-CN" altLang="zh-CN" sz="1800" dirty="0"/>
              <a:t>查找数据库驱动，以</a:t>
            </a:r>
            <a:r>
              <a:rPr lang="en-US" altLang="zh-CN" sz="1800" dirty="0" err="1"/>
              <a:t>QStringList</a:t>
            </a:r>
            <a:r>
              <a:rPr lang="zh-CN" altLang="zh-CN" sz="1800" dirty="0"/>
              <a:t>的形式返回所有可用驱动名。</a:t>
            </a:r>
          </a:p>
          <a:p>
            <a:pPr indent="450850">
              <a:lnSpc>
                <a:spcPct val="150000"/>
              </a:lnSpc>
            </a:pPr>
            <a:r>
              <a:rPr lang="en-US" altLang="zh-CN" sz="1800" b="1" dirty="0"/>
              <a:t>(b) </a:t>
            </a:r>
            <a:r>
              <a:rPr lang="en-US" altLang="zh-CN" sz="1800" b="1" dirty="0" err="1"/>
              <a:t>ui.comboDriver</a:t>
            </a:r>
            <a:r>
              <a:rPr lang="en-US" altLang="zh-CN" sz="1800" b="1" dirty="0"/>
              <a:t>-&gt;</a:t>
            </a:r>
            <a:r>
              <a:rPr lang="en-US" altLang="zh-CN" sz="1800" b="1" dirty="0" err="1"/>
              <a:t>addItems</a:t>
            </a:r>
            <a:r>
              <a:rPr lang="en-US" altLang="zh-CN" sz="1800" b="1" dirty="0"/>
              <a:t>(drivers)</a:t>
            </a:r>
            <a:r>
              <a:rPr lang="zh-CN" altLang="zh-CN" sz="1800" b="1" dirty="0"/>
              <a:t>：</a:t>
            </a:r>
            <a:r>
              <a:rPr lang="zh-CN" altLang="zh-CN" sz="1800" dirty="0"/>
              <a:t>将这些驱动名加入</a:t>
            </a:r>
            <a:r>
              <a:rPr lang="en-US" altLang="zh-CN" sz="1800" dirty="0" err="1"/>
              <a:t>ui</a:t>
            </a:r>
            <a:r>
              <a:rPr lang="zh-CN" altLang="zh-CN" sz="1800" dirty="0"/>
              <a:t>界面的组合框。</a:t>
            </a:r>
          </a:p>
          <a:p>
            <a:pPr indent="450850">
              <a:lnSpc>
                <a:spcPct val="150000"/>
              </a:lnSpc>
            </a:pPr>
            <a:r>
              <a:rPr lang="en-US" altLang="zh-CN" sz="1800" b="1" dirty="0"/>
              <a:t>(c) connect(</a:t>
            </a:r>
            <a:r>
              <a:rPr lang="en-US" altLang="zh-CN" sz="1800" b="1" dirty="0" err="1"/>
              <a:t>ui.comboDriver,SIGNAL</a:t>
            </a:r>
            <a:r>
              <a:rPr lang="en-US" altLang="zh-CN" sz="1800" b="1" dirty="0"/>
              <a:t>(</a:t>
            </a:r>
            <a:r>
              <a:rPr lang="en-US" altLang="zh-CN" sz="1800" b="1" dirty="0" err="1"/>
              <a:t>currentIndexChanged</a:t>
            </a:r>
            <a:r>
              <a:rPr lang="en-US" altLang="zh-CN" sz="1800" b="1" dirty="0"/>
              <a:t>(</a:t>
            </a:r>
            <a:r>
              <a:rPr lang="en-US" altLang="zh-CN" sz="1800" b="1" dirty="0" err="1"/>
              <a:t>const</a:t>
            </a:r>
            <a:r>
              <a:rPr lang="en-US" altLang="zh-CN" sz="1800" b="1" dirty="0"/>
              <a:t> </a:t>
            </a:r>
            <a:r>
              <a:rPr lang="en-US" altLang="zh-CN" sz="1800" b="1" dirty="0" err="1"/>
              <a:t>QString</a:t>
            </a:r>
            <a:r>
              <a:rPr lang="en-US" altLang="zh-CN" sz="1800" b="1" dirty="0"/>
              <a:t>&amp;)),</a:t>
            </a:r>
            <a:r>
              <a:rPr lang="en-US" altLang="zh-CN" sz="1800" b="1" dirty="0" err="1"/>
              <a:t>this,SLOT</a:t>
            </a:r>
            <a:r>
              <a:rPr lang="en-US" altLang="zh-CN" sz="1800" b="1" dirty="0"/>
              <a:t> (</a:t>
            </a:r>
            <a:r>
              <a:rPr lang="en-US" altLang="zh-CN" sz="1800" b="1" dirty="0" err="1"/>
              <a:t>driverChanged</a:t>
            </a:r>
            <a:r>
              <a:rPr lang="en-US" altLang="zh-CN" sz="1800" b="1" dirty="0"/>
              <a:t>(</a:t>
            </a:r>
            <a:r>
              <a:rPr lang="en-US" altLang="zh-CN" sz="1800" b="1" dirty="0" err="1"/>
              <a:t>const</a:t>
            </a:r>
            <a:r>
              <a:rPr lang="en-US" altLang="zh-CN" sz="1800" b="1" dirty="0"/>
              <a:t> </a:t>
            </a:r>
            <a:r>
              <a:rPr lang="en-US" altLang="zh-CN" sz="1800" b="1" dirty="0" err="1"/>
              <a:t>QString</a:t>
            </a:r>
            <a:r>
              <a:rPr lang="en-US" altLang="zh-CN" sz="1800" b="1" dirty="0"/>
              <a:t> &amp;)))</a:t>
            </a:r>
            <a:r>
              <a:rPr lang="zh-CN" altLang="zh-CN" sz="1800" b="1" dirty="0"/>
              <a:t>：</a:t>
            </a:r>
            <a:r>
              <a:rPr lang="zh-CN" altLang="zh-CN" sz="1800" dirty="0"/>
              <a:t>关联这个组合框的信号</a:t>
            </a:r>
            <a:r>
              <a:rPr lang="en-US" altLang="zh-CN" sz="1800" dirty="0"/>
              <a:t>current </a:t>
            </a:r>
            <a:r>
              <a:rPr lang="en-US" altLang="zh-CN" sz="1800" dirty="0" err="1"/>
              <a:t>IndexChanged</a:t>
            </a:r>
            <a:r>
              <a:rPr lang="en-US" altLang="zh-CN" sz="1800" dirty="0"/>
              <a:t>(</a:t>
            </a:r>
            <a:r>
              <a:rPr lang="en-US" altLang="zh-CN" sz="1800" dirty="0" err="1"/>
              <a:t>const</a:t>
            </a:r>
            <a:r>
              <a:rPr lang="en-US" altLang="zh-CN" sz="1800" dirty="0"/>
              <a:t> </a:t>
            </a:r>
            <a:r>
              <a:rPr lang="en-US" altLang="zh-CN" sz="1800" dirty="0" err="1"/>
              <a:t>QString</a:t>
            </a:r>
            <a:r>
              <a:rPr lang="en-US" altLang="zh-CN" sz="1800" dirty="0"/>
              <a:t>&amp;)</a:t>
            </a:r>
            <a:r>
              <a:rPr lang="zh-CN" altLang="zh-CN" sz="1800" dirty="0"/>
              <a:t>与槽函数</a:t>
            </a:r>
            <a:r>
              <a:rPr lang="en-US" altLang="zh-CN" sz="1800" dirty="0" err="1"/>
              <a:t>driverChanged</a:t>
            </a:r>
            <a:r>
              <a:rPr lang="en-US" altLang="zh-CN" sz="1800" dirty="0"/>
              <a:t>(</a:t>
            </a:r>
            <a:r>
              <a:rPr lang="en-US" altLang="zh-CN" sz="1800" dirty="0" err="1"/>
              <a:t>const</a:t>
            </a:r>
            <a:r>
              <a:rPr lang="en-US" altLang="zh-CN" sz="1800" dirty="0"/>
              <a:t> </a:t>
            </a:r>
            <a:r>
              <a:rPr lang="en-US" altLang="zh-CN" sz="1800" dirty="0" err="1"/>
              <a:t>QString</a:t>
            </a:r>
            <a:r>
              <a:rPr lang="en-US" altLang="zh-CN" sz="1800" dirty="0"/>
              <a:t> &amp;)</a:t>
            </a:r>
            <a:r>
              <a:rPr lang="zh-CN" altLang="zh-CN" sz="1800" dirty="0"/>
              <a:t>，以便每当用户在这个组合框中选取了不同的驱动时，槽函数</a:t>
            </a:r>
            <a:r>
              <a:rPr lang="en-US" altLang="zh-CN" sz="1800" dirty="0" err="1"/>
              <a:t>driverChanged</a:t>
            </a:r>
            <a:r>
              <a:rPr lang="en-US" altLang="zh-CN" sz="1800" dirty="0"/>
              <a:t>()</a:t>
            </a:r>
            <a:r>
              <a:rPr lang="zh-CN" altLang="zh-CN" sz="1800" dirty="0"/>
              <a:t>都会被调用。</a:t>
            </a:r>
          </a:p>
          <a:p>
            <a:pPr indent="450850">
              <a:lnSpc>
                <a:spcPct val="150000"/>
              </a:lnSpc>
            </a:pPr>
            <a:r>
              <a:rPr lang="en-US" altLang="zh-CN" sz="1800" b="1" dirty="0"/>
              <a:t>(d) </a:t>
            </a:r>
            <a:r>
              <a:rPr lang="en-US" altLang="zh-CN" sz="1800" b="1" dirty="0" err="1"/>
              <a:t>ui.status_label</a:t>
            </a:r>
            <a:r>
              <a:rPr lang="en-US" altLang="zh-CN" sz="1800" b="1" dirty="0"/>
              <a:t>-&gt;</a:t>
            </a:r>
            <a:r>
              <a:rPr lang="en-US" altLang="zh-CN" sz="1800" b="1" dirty="0" err="1"/>
              <a:t>setText</a:t>
            </a:r>
            <a:r>
              <a:rPr lang="en-US" altLang="zh-CN" sz="1800" b="1" dirty="0"/>
              <a:t>(</a:t>
            </a:r>
            <a:r>
              <a:rPr lang="en-US" altLang="zh-CN" sz="1800" b="1" dirty="0" err="1"/>
              <a:t>tr</a:t>
            </a:r>
            <a:r>
              <a:rPr lang="en-US" altLang="zh-CN" sz="1800" b="1" dirty="0"/>
              <a:t>("</a:t>
            </a:r>
            <a:r>
              <a:rPr lang="zh-CN" altLang="zh-CN" sz="1800" b="1" dirty="0"/>
              <a:t>准备连接数据库！</a:t>
            </a:r>
            <a:r>
              <a:rPr lang="en-US" altLang="zh-CN" sz="1800" b="1" dirty="0"/>
              <a:t>"))</a:t>
            </a:r>
            <a:r>
              <a:rPr lang="zh-CN" altLang="zh-CN" sz="1800" b="1" dirty="0"/>
              <a:t>：</a:t>
            </a:r>
            <a:r>
              <a:rPr lang="zh-CN" altLang="zh-CN" sz="1800" dirty="0"/>
              <a:t>设置当前程序运行</a:t>
            </a:r>
            <a:r>
              <a:rPr lang="zh-CN" altLang="zh-CN" dirty="0"/>
              <a:t>状态</a:t>
            </a:r>
            <a:r>
              <a:rPr lang="zh-CN" altLang="zh-CN" dirty="0" smtClean="0"/>
              <a:t>。</a:t>
            </a:r>
            <a:endParaRPr lang="zh-CN" altLang="zh-CN" dirty="0"/>
          </a:p>
        </p:txBody>
      </p:sp>
    </p:spTree>
    <p:extLst>
      <p:ext uri="{BB962C8B-B14F-4D97-AF65-F5344CB8AC3E}">
        <p14:creationId xmlns:p14="http://schemas.microsoft.com/office/powerpoint/2010/main" val="426858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矩形 2"/>
          <p:cNvSpPr/>
          <p:nvPr/>
        </p:nvSpPr>
        <p:spPr>
          <a:xfrm>
            <a:off x="1320902" y="958298"/>
            <a:ext cx="4005520" cy="353943"/>
          </a:xfrm>
          <a:prstGeom prst="rect">
            <a:avLst/>
          </a:prstGeom>
        </p:spPr>
        <p:txBody>
          <a:bodyPr wrap="none">
            <a:spAutoFit/>
          </a:bodyPr>
          <a:lstStyle/>
          <a:p>
            <a:r>
              <a:rPr lang="zh-CN" altLang="zh-CN" dirty="0"/>
              <a:t>槽函数</a:t>
            </a:r>
            <a:r>
              <a:rPr lang="en-US" altLang="zh-CN" dirty="0" err="1"/>
              <a:t>driverChanged</a:t>
            </a:r>
            <a:r>
              <a:rPr lang="en-US" altLang="zh-CN" dirty="0"/>
              <a:t>()</a:t>
            </a:r>
            <a:r>
              <a:rPr lang="zh-CN" altLang="zh-CN" dirty="0"/>
              <a:t>的具体代码如下：</a:t>
            </a:r>
          </a:p>
        </p:txBody>
      </p:sp>
      <p:sp>
        <p:nvSpPr>
          <p:cNvPr id="4" name="TextBox 3"/>
          <p:cNvSpPr txBox="1"/>
          <p:nvPr/>
        </p:nvSpPr>
        <p:spPr>
          <a:xfrm>
            <a:off x="1320901" y="1312241"/>
            <a:ext cx="9426267" cy="5209818"/>
          </a:xfrm>
          <a:prstGeom prst="roundRect">
            <a:avLst>
              <a:gd name="adj" fmla="val 5378"/>
            </a:avLst>
          </a:prstGeom>
          <a:solidFill>
            <a:srgbClr val="DDDDDD"/>
          </a:solidFill>
        </p:spPr>
        <p:txBody>
          <a:bodyPr wrap="square" rtlCol="0">
            <a:spAutoFit/>
          </a:bodyPr>
          <a:lstStyle/>
          <a:p>
            <a:r>
              <a:rPr lang="en-US" altLang="zh-CN" dirty="0"/>
              <a:t>void </a:t>
            </a:r>
            <a:r>
              <a:rPr lang="en-US" altLang="zh-CN" dirty="0" err="1"/>
              <a:t>ConnDlg</a:t>
            </a:r>
            <a:r>
              <a:rPr lang="en-US" altLang="zh-CN" dirty="0"/>
              <a:t>::</a:t>
            </a:r>
            <a:r>
              <a:rPr lang="en-US" altLang="zh-CN" dirty="0" err="1"/>
              <a:t>driverChanged</a:t>
            </a:r>
            <a:r>
              <a:rPr lang="en-US" altLang="zh-CN" dirty="0"/>
              <a:t>(</a:t>
            </a:r>
            <a:r>
              <a:rPr lang="en-US" altLang="zh-CN" dirty="0" err="1"/>
              <a:t>const</a:t>
            </a:r>
            <a:r>
              <a:rPr lang="en-US" altLang="zh-CN" dirty="0"/>
              <a:t> </a:t>
            </a:r>
            <a:r>
              <a:rPr lang="en-US" altLang="zh-CN" dirty="0" err="1"/>
              <a:t>QString</a:t>
            </a:r>
            <a:r>
              <a:rPr lang="en-US" altLang="zh-CN" dirty="0"/>
              <a:t> &amp;text)</a:t>
            </a:r>
            <a:endParaRPr lang="zh-CN" altLang="zh-CN" dirty="0"/>
          </a:p>
          <a:p>
            <a:r>
              <a:rPr lang="en-US" altLang="zh-CN" dirty="0"/>
              <a:t>{</a:t>
            </a:r>
            <a:endParaRPr lang="zh-CN" altLang="zh-CN" dirty="0"/>
          </a:p>
          <a:p>
            <a:r>
              <a:rPr lang="en-US" altLang="zh-CN" dirty="0"/>
              <a:t>	if(text =="QSQLITE")					</a:t>
            </a:r>
            <a:r>
              <a:rPr lang="en-US" altLang="zh-CN" dirty="0" smtClean="0"/>
              <a:t>//(</a:t>
            </a:r>
            <a:r>
              <a:rPr lang="en-US" altLang="zh-CN" dirty="0"/>
              <a:t>a)</a:t>
            </a:r>
            <a:endParaRPr lang="zh-CN" altLang="zh-CN" dirty="0"/>
          </a:p>
          <a:p>
            <a:r>
              <a:rPr lang="en-US" altLang="zh-CN" dirty="0"/>
              <a:t>	{</a:t>
            </a:r>
            <a:endParaRPr lang="zh-CN" altLang="zh-CN" dirty="0"/>
          </a:p>
          <a:p>
            <a:r>
              <a:rPr lang="en-US" altLang="zh-CN" dirty="0"/>
              <a:t>		</a:t>
            </a:r>
            <a:r>
              <a:rPr lang="en-US" altLang="zh-CN" dirty="0" err="1"/>
              <a:t>ui.editDatabase</a:t>
            </a:r>
            <a:r>
              <a:rPr lang="en-US" altLang="zh-CN" dirty="0"/>
              <a:t>-&gt;</a:t>
            </a:r>
            <a:r>
              <a:rPr lang="en-US" altLang="zh-CN" dirty="0" err="1"/>
              <a:t>setEnabled</a:t>
            </a:r>
            <a:r>
              <a:rPr lang="en-US" altLang="zh-CN" dirty="0"/>
              <a:t>(false);</a:t>
            </a:r>
            <a:endParaRPr lang="zh-CN" altLang="zh-CN" dirty="0"/>
          </a:p>
          <a:p>
            <a:r>
              <a:rPr lang="en-US" altLang="zh-CN" dirty="0"/>
              <a:t>		</a:t>
            </a:r>
            <a:r>
              <a:rPr lang="en-US" altLang="zh-CN" dirty="0" err="1"/>
              <a:t>ui.editUsername</a:t>
            </a:r>
            <a:r>
              <a:rPr lang="en-US" altLang="zh-CN" dirty="0"/>
              <a:t>-&gt;</a:t>
            </a:r>
            <a:r>
              <a:rPr lang="en-US" altLang="zh-CN" dirty="0" err="1"/>
              <a:t>setEnabled</a:t>
            </a:r>
            <a:r>
              <a:rPr lang="en-US" altLang="zh-CN" dirty="0"/>
              <a:t>(false);</a:t>
            </a:r>
            <a:endParaRPr lang="zh-CN" altLang="zh-CN" dirty="0"/>
          </a:p>
          <a:p>
            <a:r>
              <a:rPr lang="en-US" altLang="zh-CN" dirty="0"/>
              <a:t>		</a:t>
            </a:r>
            <a:r>
              <a:rPr lang="en-US" altLang="zh-CN" dirty="0" err="1"/>
              <a:t>ui.editPassword</a:t>
            </a:r>
            <a:r>
              <a:rPr lang="en-US" altLang="zh-CN" dirty="0"/>
              <a:t>-&gt;</a:t>
            </a:r>
            <a:r>
              <a:rPr lang="en-US" altLang="zh-CN" dirty="0" err="1"/>
              <a:t>setEnabled</a:t>
            </a:r>
            <a:r>
              <a:rPr lang="en-US" altLang="zh-CN" dirty="0"/>
              <a:t>(false);</a:t>
            </a:r>
            <a:endParaRPr lang="zh-CN" altLang="zh-CN" dirty="0"/>
          </a:p>
          <a:p>
            <a:r>
              <a:rPr lang="en-US" altLang="zh-CN" dirty="0"/>
              <a:t>		</a:t>
            </a:r>
            <a:r>
              <a:rPr lang="en-US" altLang="zh-CN" dirty="0" err="1"/>
              <a:t>ui.editHostname</a:t>
            </a:r>
            <a:r>
              <a:rPr lang="en-US" altLang="zh-CN" dirty="0"/>
              <a:t>-&gt;</a:t>
            </a:r>
            <a:r>
              <a:rPr lang="en-US" altLang="zh-CN" dirty="0" err="1"/>
              <a:t>setEnabled</a:t>
            </a:r>
            <a:r>
              <a:rPr lang="en-US" altLang="zh-CN" dirty="0"/>
              <a:t>(false);</a:t>
            </a:r>
            <a:endParaRPr lang="zh-CN" altLang="zh-CN" dirty="0"/>
          </a:p>
          <a:p>
            <a:r>
              <a:rPr lang="en-US" altLang="zh-CN" dirty="0"/>
              <a:t>		</a:t>
            </a:r>
            <a:r>
              <a:rPr lang="en-US" altLang="zh-CN" dirty="0" err="1"/>
              <a:t>ui.portSpinBox</a:t>
            </a:r>
            <a:r>
              <a:rPr lang="en-US" altLang="zh-CN" dirty="0"/>
              <a:t>-&gt;</a:t>
            </a:r>
            <a:r>
              <a:rPr lang="en-US" altLang="zh-CN" dirty="0" err="1"/>
              <a:t>setEnabled</a:t>
            </a:r>
            <a:r>
              <a:rPr lang="en-US" altLang="zh-CN" dirty="0"/>
              <a:t>(false);</a:t>
            </a:r>
            <a:endParaRPr lang="zh-CN" altLang="zh-CN" dirty="0"/>
          </a:p>
          <a:p>
            <a:r>
              <a:rPr lang="en-US" altLang="zh-CN" dirty="0"/>
              <a:t>	}</a:t>
            </a:r>
            <a:endParaRPr lang="zh-CN" altLang="zh-CN" dirty="0"/>
          </a:p>
          <a:p>
            <a:r>
              <a:rPr lang="en-US" altLang="zh-CN" dirty="0"/>
              <a:t>	else</a:t>
            </a:r>
            <a:endParaRPr lang="zh-CN" altLang="zh-CN" dirty="0"/>
          </a:p>
          <a:p>
            <a:r>
              <a:rPr lang="en-US" altLang="zh-CN" dirty="0"/>
              <a:t>	{</a:t>
            </a:r>
            <a:endParaRPr lang="zh-CN" altLang="zh-CN" dirty="0"/>
          </a:p>
          <a:p>
            <a:r>
              <a:rPr lang="en-US" altLang="zh-CN" dirty="0"/>
              <a:t>		</a:t>
            </a:r>
            <a:r>
              <a:rPr lang="en-US" altLang="zh-CN" dirty="0" err="1"/>
              <a:t>ui.editDatabase</a:t>
            </a:r>
            <a:r>
              <a:rPr lang="en-US" altLang="zh-CN" dirty="0"/>
              <a:t>-&gt;</a:t>
            </a:r>
            <a:r>
              <a:rPr lang="en-US" altLang="zh-CN" dirty="0" err="1"/>
              <a:t>setEnabled</a:t>
            </a:r>
            <a:r>
              <a:rPr lang="en-US" altLang="zh-CN" dirty="0"/>
              <a:t>(true);</a:t>
            </a:r>
            <a:endParaRPr lang="zh-CN" altLang="zh-CN" dirty="0"/>
          </a:p>
          <a:p>
            <a:r>
              <a:rPr lang="en-US" altLang="zh-CN" dirty="0"/>
              <a:t>		</a:t>
            </a:r>
            <a:r>
              <a:rPr lang="en-US" altLang="zh-CN" dirty="0" err="1"/>
              <a:t>ui.editUsername</a:t>
            </a:r>
            <a:r>
              <a:rPr lang="en-US" altLang="zh-CN" dirty="0"/>
              <a:t>-&gt;</a:t>
            </a:r>
            <a:r>
              <a:rPr lang="en-US" altLang="zh-CN" dirty="0" err="1"/>
              <a:t>setEnabled</a:t>
            </a:r>
            <a:r>
              <a:rPr lang="en-US" altLang="zh-CN" dirty="0"/>
              <a:t>(true);</a:t>
            </a:r>
            <a:endParaRPr lang="zh-CN" altLang="zh-CN" dirty="0"/>
          </a:p>
          <a:p>
            <a:r>
              <a:rPr lang="en-US" altLang="zh-CN" dirty="0"/>
              <a:t>		</a:t>
            </a:r>
            <a:r>
              <a:rPr lang="en-US" altLang="zh-CN" dirty="0" err="1"/>
              <a:t>ui.editPassword</a:t>
            </a:r>
            <a:r>
              <a:rPr lang="en-US" altLang="zh-CN" dirty="0"/>
              <a:t>-&gt;</a:t>
            </a:r>
            <a:r>
              <a:rPr lang="en-US" altLang="zh-CN" dirty="0" err="1"/>
              <a:t>setEnabled</a:t>
            </a:r>
            <a:r>
              <a:rPr lang="en-US" altLang="zh-CN" dirty="0"/>
              <a:t>(true);</a:t>
            </a:r>
            <a:endParaRPr lang="zh-CN" altLang="zh-CN" dirty="0"/>
          </a:p>
          <a:p>
            <a:r>
              <a:rPr lang="en-US" altLang="zh-CN" dirty="0"/>
              <a:t>		</a:t>
            </a:r>
            <a:r>
              <a:rPr lang="en-US" altLang="zh-CN" dirty="0" err="1"/>
              <a:t>ui.editHostname</a:t>
            </a:r>
            <a:r>
              <a:rPr lang="en-US" altLang="zh-CN" dirty="0"/>
              <a:t>-&gt;</a:t>
            </a:r>
            <a:r>
              <a:rPr lang="en-US" altLang="zh-CN" dirty="0" err="1"/>
              <a:t>setEnabled</a:t>
            </a:r>
            <a:r>
              <a:rPr lang="en-US" altLang="zh-CN" dirty="0"/>
              <a:t>(true);</a:t>
            </a:r>
            <a:endParaRPr lang="zh-CN" altLang="zh-CN" dirty="0"/>
          </a:p>
          <a:p>
            <a:r>
              <a:rPr lang="en-US" altLang="zh-CN" dirty="0"/>
              <a:t>		</a:t>
            </a:r>
            <a:r>
              <a:rPr lang="en-US" altLang="zh-CN" dirty="0" err="1"/>
              <a:t>ui.portSpinBox</a:t>
            </a:r>
            <a:r>
              <a:rPr lang="en-US" altLang="zh-CN" dirty="0"/>
              <a:t>-&gt;</a:t>
            </a:r>
            <a:r>
              <a:rPr lang="en-US" altLang="zh-CN" dirty="0" err="1"/>
              <a:t>setEnabled</a:t>
            </a:r>
            <a:r>
              <a:rPr lang="en-US" altLang="zh-CN" dirty="0"/>
              <a:t>(true);</a:t>
            </a:r>
            <a:endParaRPr lang="zh-CN" altLang="zh-CN" dirty="0"/>
          </a:p>
          <a:p>
            <a:r>
              <a:rPr lang="en-US" altLang="zh-CN" dirty="0"/>
              <a:t>	}</a:t>
            </a:r>
            <a:endParaRPr lang="zh-CN" altLang="zh-CN" dirty="0"/>
          </a:p>
          <a:p>
            <a:r>
              <a:rPr lang="en-US" altLang="zh-CN" dirty="0" smtClean="0"/>
              <a:t>}</a:t>
            </a:r>
          </a:p>
        </p:txBody>
      </p:sp>
    </p:spTree>
    <p:extLst>
      <p:ext uri="{BB962C8B-B14F-4D97-AF65-F5344CB8AC3E}">
        <p14:creationId xmlns:p14="http://schemas.microsoft.com/office/powerpoint/2010/main" val="1252935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矩形 2"/>
          <p:cNvSpPr/>
          <p:nvPr/>
        </p:nvSpPr>
        <p:spPr>
          <a:xfrm>
            <a:off x="1136845" y="993924"/>
            <a:ext cx="3745897" cy="369332"/>
          </a:xfrm>
          <a:prstGeom prst="rect">
            <a:avLst/>
          </a:prstGeom>
        </p:spPr>
        <p:txBody>
          <a:bodyPr wrap="none">
            <a:spAutoFit/>
          </a:bodyPr>
          <a:lstStyle/>
          <a:p>
            <a:r>
              <a:rPr lang="en-US" altLang="zh-CN" sz="1800" dirty="0" err="1"/>
              <a:t>driverName</a:t>
            </a:r>
            <a:r>
              <a:rPr lang="en-US" altLang="zh-CN" sz="1800" dirty="0"/>
              <a:t>()</a:t>
            </a:r>
            <a:r>
              <a:rPr lang="zh-CN" altLang="zh-CN" sz="1800" dirty="0"/>
              <a:t>函数的具体代码如下：</a:t>
            </a:r>
          </a:p>
        </p:txBody>
      </p:sp>
      <p:sp>
        <p:nvSpPr>
          <p:cNvPr id="4" name="圆角矩形 3"/>
          <p:cNvSpPr/>
          <p:nvPr/>
        </p:nvSpPr>
        <p:spPr>
          <a:xfrm>
            <a:off x="1248291" y="1345990"/>
            <a:ext cx="9403875" cy="1259919"/>
          </a:xfrm>
          <a:prstGeom prst="roundRect">
            <a:avLst/>
          </a:prstGeom>
          <a:solidFill>
            <a:srgbClr val="DDDDDD"/>
          </a:solidFill>
        </p:spPr>
        <p:txBody>
          <a:bodyPr wrap="square">
            <a:spAutoFit/>
          </a:bodyPr>
          <a:lstStyle/>
          <a:p>
            <a:r>
              <a:rPr lang="en-US" altLang="zh-CN" dirty="0" err="1"/>
              <a:t>QString</a:t>
            </a:r>
            <a:r>
              <a:rPr lang="en-US" altLang="zh-CN" dirty="0"/>
              <a:t> </a:t>
            </a:r>
            <a:r>
              <a:rPr lang="en-US" altLang="zh-CN" dirty="0" err="1"/>
              <a:t>ConnDlg</a:t>
            </a:r>
            <a:r>
              <a:rPr lang="en-US" altLang="zh-CN" dirty="0"/>
              <a:t>::</a:t>
            </a:r>
            <a:r>
              <a:rPr lang="en-US" altLang="zh-CN" dirty="0" err="1"/>
              <a:t>driverName</a:t>
            </a:r>
            <a:r>
              <a:rPr lang="en-US" altLang="zh-CN" dirty="0"/>
              <a:t>() </a:t>
            </a:r>
            <a:r>
              <a:rPr lang="en-US" altLang="zh-CN" dirty="0" err="1"/>
              <a:t>const</a:t>
            </a:r>
            <a:endParaRPr lang="zh-CN" altLang="zh-CN" dirty="0"/>
          </a:p>
          <a:p>
            <a:r>
              <a:rPr lang="en-US" altLang="zh-CN" dirty="0"/>
              <a:t>{</a:t>
            </a:r>
            <a:endParaRPr lang="zh-CN" altLang="zh-CN" dirty="0"/>
          </a:p>
          <a:p>
            <a:r>
              <a:rPr lang="en-US" altLang="zh-CN" dirty="0"/>
              <a:t>	return </a:t>
            </a:r>
            <a:r>
              <a:rPr lang="en-US" altLang="zh-CN" dirty="0" err="1"/>
              <a:t>ui.comboDriver</a:t>
            </a:r>
            <a:r>
              <a:rPr lang="en-US" altLang="zh-CN" dirty="0"/>
              <a:t>-&gt;</a:t>
            </a:r>
            <a:r>
              <a:rPr lang="en-US" altLang="zh-CN" dirty="0" err="1"/>
              <a:t>currentText</a:t>
            </a:r>
            <a:r>
              <a:rPr lang="en-US" altLang="zh-CN" dirty="0"/>
              <a:t>();</a:t>
            </a:r>
            <a:endParaRPr lang="zh-CN" altLang="zh-CN" dirty="0"/>
          </a:p>
          <a:p>
            <a:r>
              <a:rPr lang="en-US" altLang="zh-CN" dirty="0"/>
              <a:t>}</a:t>
            </a:r>
            <a:endParaRPr lang="zh-CN" altLang="zh-CN" dirty="0"/>
          </a:p>
        </p:txBody>
      </p:sp>
      <p:sp>
        <p:nvSpPr>
          <p:cNvPr id="5" name="矩形 4"/>
          <p:cNvSpPr/>
          <p:nvPr/>
        </p:nvSpPr>
        <p:spPr>
          <a:xfrm>
            <a:off x="1136845" y="2605909"/>
            <a:ext cx="4046172" cy="369332"/>
          </a:xfrm>
          <a:prstGeom prst="rect">
            <a:avLst/>
          </a:prstGeom>
        </p:spPr>
        <p:txBody>
          <a:bodyPr wrap="none">
            <a:spAutoFit/>
          </a:bodyPr>
          <a:lstStyle/>
          <a:p>
            <a:r>
              <a:rPr lang="en-US" altLang="zh-CN" sz="1800" dirty="0" err="1"/>
              <a:t>databaseName</a:t>
            </a:r>
            <a:r>
              <a:rPr lang="en-US" altLang="zh-CN" sz="1800" dirty="0"/>
              <a:t>()</a:t>
            </a:r>
            <a:r>
              <a:rPr lang="zh-CN" altLang="zh-CN" sz="1800" dirty="0"/>
              <a:t>函数的具体代码如下：</a:t>
            </a:r>
          </a:p>
        </p:txBody>
      </p:sp>
      <p:sp>
        <p:nvSpPr>
          <p:cNvPr id="6" name="圆角矩形 5"/>
          <p:cNvSpPr/>
          <p:nvPr/>
        </p:nvSpPr>
        <p:spPr>
          <a:xfrm>
            <a:off x="1248291" y="2975241"/>
            <a:ext cx="9403875" cy="1259919"/>
          </a:xfrm>
          <a:prstGeom prst="roundRect">
            <a:avLst/>
          </a:prstGeom>
          <a:solidFill>
            <a:srgbClr val="DDDDDD"/>
          </a:solidFill>
        </p:spPr>
        <p:txBody>
          <a:bodyPr wrap="square">
            <a:spAutoFit/>
          </a:bodyPr>
          <a:lstStyle/>
          <a:p>
            <a:r>
              <a:rPr lang="en-US" altLang="zh-CN" dirty="0" err="1"/>
              <a:t>QString</a:t>
            </a:r>
            <a:r>
              <a:rPr lang="en-US" altLang="zh-CN" dirty="0"/>
              <a:t> </a:t>
            </a:r>
            <a:r>
              <a:rPr lang="en-US" altLang="zh-CN" dirty="0" err="1"/>
              <a:t>ConnDlg</a:t>
            </a:r>
            <a:r>
              <a:rPr lang="en-US" altLang="zh-CN" dirty="0"/>
              <a:t>::</a:t>
            </a:r>
            <a:r>
              <a:rPr lang="en-US" altLang="zh-CN" dirty="0" err="1"/>
              <a:t>databaseName</a:t>
            </a:r>
            <a:r>
              <a:rPr lang="en-US" altLang="zh-CN" dirty="0"/>
              <a:t>() </a:t>
            </a:r>
            <a:r>
              <a:rPr lang="en-US" altLang="zh-CN" dirty="0" err="1"/>
              <a:t>const</a:t>
            </a:r>
            <a:endParaRPr lang="zh-CN" altLang="zh-CN" dirty="0"/>
          </a:p>
          <a:p>
            <a:r>
              <a:rPr lang="en-US" altLang="zh-CN" dirty="0"/>
              <a:t>{</a:t>
            </a:r>
            <a:endParaRPr lang="zh-CN" altLang="zh-CN" dirty="0"/>
          </a:p>
          <a:p>
            <a:r>
              <a:rPr lang="en-US" altLang="zh-CN" dirty="0"/>
              <a:t>     return </a:t>
            </a:r>
            <a:r>
              <a:rPr lang="en-US" altLang="zh-CN" dirty="0" err="1"/>
              <a:t>ui.editDatabase</a:t>
            </a:r>
            <a:r>
              <a:rPr lang="en-US" altLang="zh-CN" dirty="0"/>
              <a:t>-&gt;text();</a:t>
            </a:r>
            <a:endParaRPr lang="zh-CN" altLang="zh-CN" dirty="0"/>
          </a:p>
          <a:p>
            <a:r>
              <a:rPr lang="en-US" altLang="zh-CN" dirty="0"/>
              <a:t>}</a:t>
            </a:r>
            <a:endParaRPr lang="zh-CN" altLang="zh-CN" dirty="0"/>
          </a:p>
        </p:txBody>
      </p:sp>
      <p:sp>
        <p:nvSpPr>
          <p:cNvPr id="7" name="矩形 6"/>
          <p:cNvSpPr/>
          <p:nvPr/>
        </p:nvSpPr>
        <p:spPr>
          <a:xfrm>
            <a:off x="1136845" y="4252991"/>
            <a:ext cx="3600666" cy="369332"/>
          </a:xfrm>
          <a:prstGeom prst="rect">
            <a:avLst/>
          </a:prstGeom>
        </p:spPr>
        <p:txBody>
          <a:bodyPr wrap="none">
            <a:spAutoFit/>
          </a:bodyPr>
          <a:lstStyle/>
          <a:p>
            <a:r>
              <a:rPr lang="en-US" altLang="zh-CN" sz="1800" dirty="0" err="1"/>
              <a:t>userName</a:t>
            </a:r>
            <a:r>
              <a:rPr lang="en-US" altLang="zh-CN" sz="1800" dirty="0"/>
              <a:t>()</a:t>
            </a:r>
            <a:r>
              <a:rPr lang="zh-CN" altLang="zh-CN" sz="1800" dirty="0"/>
              <a:t>函数的具体代码如下：</a:t>
            </a:r>
          </a:p>
        </p:txBody>
      </p:sp>
      <p:sp>
        <p:nvSpPr>
          <p:cNvPr id="8" name="圆角矩形 7"/>
          <p:cNvSpPr/>
          <p:nvPr/>
        </p:nvSpPr>
        <p:spPr>
          <a:xfrm>
            <a:off x="1248291" y="4622323"/>
            <a:ext cx="9403875" cy="1259919"/>
          </a:xfrm>
          <a:prstGeom prst="roundRect">
            <a:avLst/>
          </a:prstGeom>
          <a:solidFill>
            <a:srgbClr val="DDDDDD"/>
          </a:solidFill>
        </p:spPr>
        <p:txBody>
          <a:bodyPr wrap="square">
            <a:spAutoFit/>
          </a:bodyPr>
          <a:lstStyle/>
          <a:p>
            <a:r>
              <a:rPr lang="en-US" altLang="zh-CN" dirty="0" err="1"/>
              <a:t>QString</a:t>
            </a:r>
            <a:r>
              <a:rPr lang="en-US" altLang="zh-CN" dirty="0"/>
              <a:t> </a:t>
            </a:r>
            <a:r>
              <a:rPr lang="en-US" altLang="zh-CN" dirty="0" err="1"/>
              <a:t>ConnDlg</a:t>
            </a:r>
            <a:r>
              <a:rPr lang="en-US" altLang="zh-CN" dirty="0"/>
              <a:t>::</a:t>
            </a:r>
            <a:r>
              <a:rPr lang="en-US" altLang="zh-CN" dirty="0" err="1"/>
              <a:t>userName</a:t>
            </a:r>
            <a:r>
              <a:rPr lang="en-US" altLang="zh-CN" dirty="0"/>
              <a:t>() </a:t>
            </a:r>
            <a:r>
              <a:rPr lang="en-US" altLang="zh-CN" dirty="0" err="1"/>
              <a:t>const</a:t>
            </a:r>
            <a:endParaRPr lang="zh-CN" altLang="zh-CN" dirty="0"/>
          </a:p>
          <a:p>
            <a:r>
              <a:rPr lang="en-US" altLang="zh-CN" dirty="0"/>
              <a:t>{</a:t>
            </a:r>
            <a:endParaRPr lang="zh-CN" altLang="zh-CN" dirty="0"/>
          </a:p>
          <a:p>
            <a:r>
              <a:rPr lang="en-US" altLang="zh-CN" dirty="0"/>
              <a:t> </a:t>
            </a:r>
            <a:r>
              <a:rPr lang="en-US" altLang="zh-CN" dirty="0" smtClean="0"/>
              <a:t>     </a:t>
            </a:r>
            <a:r>
              <a:rPr lang="en-US" altLang="zh-CN" dirty="0"/>
              <a:t>return </a:t>
            </a:r>
            <a:r>
              <a:rPr lang="en-US" altLang="zh-CN" dirty="0" err="1"/>
              <a:t>ui.editUsername</a:t>
            </a:r>
            <a:r>
              <a:rPr lang="en-US" altLang="zh-CN" dirty="0"/>
              <a:t>-&gt;text();</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1338024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矩形 2"/>
          <p:cNvSpPr/>
          <p:nvPr/>
        </p:nvSpPr>
        <p:spPr>
          <a:xfrm>
            <a:off x="1053166" y="993924"/>
            <a:ext cx="3528530" cy="369332"/>
          </a:xfrm>
          <a:prstGeom prst="rect">
            <a:avLst/>
          </a:prstGeom>
        </p:spPr>
        <p:txBody>
          <a:bodyPr wrap="none">
            <a:spAutoFit/>
          </a:bodyPr>
          <a:lstStyle/>
          <a:p>
            <a:r>
              <a:rPr lang="en-US" altLang="zh-CN" sz="1800" dirty="0"/>
              <a:t>password()</a:t>
            </a:r>
            <a:r>
              <a:rPr lang="zh-CN" altLang="zh-CN" sz="1800" dirty="0"/>
              <a:t>函数的具体代码如下：</a:t>
            </a:r>
          </a:p>
        </p:txBody>
      </p:sp>
      <p:sp>
        <p:nvSpPr>
          <p:cNvPr id="4" name="圆角矩形 3"/>
          <p:cNvSpPr/>
          <p:nvPr/>
        </p:nvSpPr>
        <p:spPr>
          <a:xfrm>
            <a:off x="1136845" y="1363256"/>
            <a:ext cx="9467820" cy="1259919"/>
          </a:xfrm>
          <a:prstGeom prst="roundRect">
            <a:avLst/>
          </a:prstGeom>
          <a:solidFill>
            <a:srgbClr val="DDDDDD"/>
          </a:solidFill>
        </p:spPr>
        <p:txBody>
          <a:bodyPr wrap="square">
            <a:spAutoFit/>
          </a:bodyPr>
          <a:lstStyle/>
          <a:p>
            <a:r>
              <a:rPr lang="en-US" altLang="zh-CN" dirty="0" err="1"/>
              <a:t>QString</a:t>
            </a:r>
            <a:r>
              <a:rPr lang="en-US" altLang="zh-CN" dirty="0"/>
              <a:t> </a:t>
            </a:r>
            <a:r>
              <a:rPr lang="en-US" altLang="zh-CN" dirty="0" err="1"/>
              <a:t>ConnDlg</a:t>
            </a:r>
            <a:r>
              <a:rPr lang="en-US" altLang="zh-CN" dirty="0"/>
              <a:t>::password() </a:t>
            </a:r>
            <a:r>
              <a:rPr lang="en-US" altLang="zh-CN" dirty="0" err="1"/>
              <a:t>const</a:t>
            </a:r>
            <a:endParaRPr lang="zh-CN" altLang="zh-CN" dirty="0"/>
          </a:p>
          <a:p>
            <a:r>
              <a:rPr lang="en-US" altLang="zh-CN" dirty="0"/>
              <a:t>{</a:t>
            </a:r>
            <a:endParaRPr lang="zh-CN" altLang="zh-CN" dirty="0"/>
          </a:p>
          <a:p>
            <a:r>
              <a:rPr lang="en-US" altLang="zh-CN" dirty="0"/>
              <a:t>	return </a:t>
            </a:r>
            <a:r>
              <a:rPr lang="en-US" altLang="zh-CN" dirty="0" err="1"/>
              <a:t>ui.editPassword</a:t>
            </a:r>
            <a:r>
              <a:rPr lang="en-US" altLang="zh-CN" dirty="0"/>
              <a:t>-&gt;text();</a:t>
            </a:r>
            <a:endParaRPr lang="zh-CN" altLang="zh-CN" dirty="0"/>
          </a:p>
          <a:p>
            <a:r>
              <a:rPr lang="en-US" altLang="zh-CN" dirty="0"/>
              <a:t>}</a:t>
            </a:r>
            <a:endParaRPr lang="zh-CN" altLang="zh-CN" dirty="0"/>
          </a:p>
        </p:txBody>
      </p:sp>
      <p:sp>
        <p:nvSpPr>
          <p:cNvPr id="5" name="矩形 4"/>
          <p:cNvSpPr/>
          <p:nvPr/>
        </p:nvSpPr>
        <p:spPr>
          <a:xfrm>
            <a:off x="1053166" y="2623175"/>
            <a:ext cx="3601307" cy="369332"/>
          </a:xfrm>
          <a:prstGeom prst="rect">
            <a:avLst/>
          </a:prstGeom>
        </p:spPr>
        <p:txBody>
          <a:bodyPr wrap="none">
            <a:spAutoFit/>
          </a:bodyPr>
          <a:lstStyle/>
          <a:p>
            <a:r>
              <a:rPr lang="en-US" altLang="zh-CN" sz="1800" dirty="0" err="1"/>
              <a:t>hostName</a:t>
            </a:r>
            <a:r>
              <a:rPr lang="en-US" altLang="zh-CN" sz="1800" dirty="0"/>
              <a:t>()</a:t>
            </a:r>
            <a:r>
              <a:rPr lang="zh-CN" altLang="zh-CN" sz="1800" dirty="0"/>
              <a:t>函数的具体代码如下：</a:t>
            </a:r>
          </a:p>
        </p:txBody>
      </p:sp>
      <p:sp>
        <p:nvSpPr>
          <p:cNvPr id="6" name="圆角矩形 5"/>
          <p:cNvSpPr/>
          <p:nvPr/>
        </p:nvSpPr>
        <p:spPr>
          <a:xfrm>
            <a:off x="1136845" y="2992507"/>
            <a:ext cx="9467820" cy="1259919"/>
          </a:xfrm>
          <a:prstGeom prst="roundRect">
            <a:avLst/>
          </a:prstGeom>
          <a:solidFill>
            <a:srgbClr val="DDDDDD"/>
          </a:solidFill>
        </p:spPr>
        <p:txBody>
          <a:bodyPr wrap="square">
            <a:spAutoFit/>
          </a:bodyPr>
          <a:lstStyle/>
          <a:p>
            <a:r>
              <a:rPr lang="en-US" altLang="zh-CN" dirty="0" err="1" smtClean="0"/>
              <a:t>QString</a:t>
            </a:r>
            <a:r>
              <a:rPr lang="en-US" altLang="zh-CN" dirty="0" smtClean="0"/>
              <a:t> </a:t>
            </a:r>
            <a:r>
              <a:rPr lang="en-US" altLang="zh-CN" dirty="0" err="1" smtClean="0"/>
              <a:t>ConnDlg</a:t>
            </a:r>
            <a:r>
              <a:rPr lang="en-US" altLang="zh-CN" dirty="0" smtClean="0"/>
              <a:t>::</a:t>
            </a:r>
            <a:r>
              <a:rPr lang="en-US" altLang="zh-CN" dirty="0" err="1" smtClean="0"/>
              <a:t>hostName</a:t>
            </a:r>
            <a:r>
              <a:rPr lang="en-US" altLang="zh-CN" dirty="0" smtClean="0"/>
              <a:t>() </a:t>
            </a:r>
            <a:r>
              <a:rPr lang="en-US" altLang="zh-CN" dirty="0" err="1" smtClean="0"/>
              <a:t>const</a:t>
            </a:r>
            <a:endParaRPr lang="zh-CN" altLang="zh-CN" dirty="0" smtClean="0"/>
          </a:p>
          <a:p>
            <a:r>
              <a:rPr lang="en-US" altLang="zh-CN" dirty="0" smtClean="0"/>
              <a:t>{</a:t>
            </a:r>
            <a:endParaRPr lang="zh-CN" altLang="zh-CN" dirty="0" smtClean="0"/>
          </a:p>
          <a:p>
            <a:r>
              <a:rPr lang="en-US" altLang="zh-CN" dirty="0" smtClean="0"/>
              <a:t>	return </a:t>
            </a:r>
            <a:r>
              <a:rPr lang="en-US" altLang="zh-CN" dirty="0" err="1" smtClean="0"/>
              <a:t>ui.editHostname</a:t>
            </a:r>
            <a:r>
              <a:rPr lang="en-US" altLang="zh-CN" dirty="0" smtClean="0"/>
              <a:t>-&gt;text();</a:t>
            </a:r>
            <a:endParaRPr lang="zh-CN" altLang="zh-CN" dirty="0" smtClean="0"/>
          </a:p>
          <a:p>
            <a:r>
              <a:rPr lang="en-US" altLang="zh-CN" dirty="0" smtClean="0"/>
              <a:t>}</a:t>
            </a:r>
            <a:endParaRPr lang="zh-CN" altLang="zh-CN" dirty="0"/>
          </a:p>
        </p:txBody>
      </p:sp>
      <p:sp>
        <p:nvSpPr>
          <p:cNvPr id="7" name="矩形 6"/>
          <p:cNvSpPr/>
          <p:nvPr/>
        </p:nvSpPr>
        <p:spPr>
          <a:xfrm>
            <a:off x="1053166" y="4270257"/>
            <a:ext cx="3034805" cy="369332"/>
          </a:xfrm>
          <a:prstGeom prst="rect">
            <a:avLst/>
          </a:prstGeom>
        </p:spPr>
        <p:txBody>
          <a:bodyPr wrap="none">
            <a:spAutoFit/>
          </a:bodyPr>
          <a:lstStyle/>
          <a:p>
            <a:r>
              <a:rPr lang="en-US" altLang="zh-CN" sz="1800" dirty="0"/>
              <a:t>port()</a:t>
            </a:r>
            <a:r>
              <a:rPr lang="zh-CN" altLang="zh-CN" sz="1800" dirty="0"/>
              <a:t>函数的具体代码如下：</a:t>
            </a:r>
          </a:p>
        </p:txBody>
      </p:sp>
      <p:sp>
        <p:nvSpPr>
          <p:cNvPr id="8" name="圆角矩形 7"/>
          <p:cNvSpPr/>
          <p:nvPr/>
        </p:nvSpPr>
        <p:spPr>
          <a:xfrm>
            <a:off x="1136845" y="4639589"/>
            <a:ext cx="9467820" cy="1259919"/>
          </a:xfrm>
          <a:prstGeom prst="roundRect">
            <a:avLst/>
          </a:prstGeom>
          <a:solidFill>
            <a:srgbClr val="DDDDDD"/>
          </a:solidFill>
        </p:spPr>
        <p:txBody>
          <a:bodyPr wrap="square">
            <a:spAutoFit/>
          </a:bodyPr>
          <a:lstStyle/>
          <a:p>
            <a:r>
              <a:rPr lang="en-US" altLang="zh-CN" dirty="0" err="1"/>
              <a:t>int</a:t>
            </a:r>
            <a:r>
              <a:rPr lang="en-US" altLang="zh-CN" dirty="0"/>
              <a:t> </a:t>
            </a:r>
            <a:r>
              <a:rPr lang="en-US" altLang="zh-CN" dirty="0" err="1"/>
              <a:t>ConnDlg</a:t>
            </a:r>
            <a:r>
              <a:rPr lang="en-US" altLang="zh-CN" dirty="0"/>
              <a:t>::port() </a:t>
            </a:r>
            <a:r>
              <a:rPr lang="en-US" altLang="zh-CN" dirty="0" err="1"/>
              <a:t>const</a:t>
            </a:r>
            <a:endParaRPr lang="zh-CN" altLang="zh-CN" dirty="0"/>
          </a:p>
          <a:p>
            <a:r>
              <a:rPr lang="en-US" altLang="zh-CN" dirty="0"/>
              <a:t>{</a:t>
            </a:r>
            <a:endParaRPr lang="zh-CN" altLang="zh-CN" dirty="0"/>
          </a:p>
          <a:p>
            <a:r>
              <a:rPr lang="en-US" altLang="zh-CN" dirty="0"/>
              <a:t>	return </a:t>
            </a:r>
            <a:r>
              <a:rPr lang="en-US" altLang="zh-CN" dirty="0" err="1"/>
              <a:t>ui.portSpinBox</a:t>
            </a:r>
            <a:r>
              <a:rPr lang="en-US" altLang="zh-CN" dirty="0"/>
              <a:t>-&gt;value();</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14174038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矩形 2"/>
          <p:cNvSpPr/>
          <p:nvPr/>
        </p:nvSpPr>
        <p:spPr>
          <a:xfrm>
            <a:off x="1034535" y="981873"/>
            <a:ext cx="9296997" cy="369332"/>
          </a:xfrm>
          <a:prstGeom prst="rect">
            <a:avLst/>
          </a:prstGeom>
        </p:spPr>
        <p:txBody>
          <a:bodyPr wrap="square">
            <a:spAutoFit/>
          </a:bodyPr>
          <a:lstStyle/>
          <a:p>
            <a:r>
              <a:rPr lang="zh-CN" altLang="zh-CN" sz="1800" dirty="0"/>
              <a:t>当用户单击“连接”按钮时，调用</a:t>
            </a:r>
            <a:r>
              <a:rPr lang="en-US" altLang="zh-CN" sz="1800" dirty="0" err="1"/>
              <a:t>on_okButton_clicked</a:t>
            </a:r>
            <a:r>
              <a:rPr lang="en-US" altLang="zh-CN" sz="1800" dirty="0"/>
              <a:t>()</a:t>
            </a:r>
            <a:r>
              <a:rPr lang="zh-CN" altLang="zh-CN" sz="1800" dirty="0"/>
              <a:t>函数，其具体实现代码如下：</a:t>
            </a:r>
          </a:p>
        </p:txBody>
      </p:sp>
      <p:sp>
        <p:nvSpPr>
          <p:cNvPr id="4" name="TextBox 3"/>
          <p:cNvSpPr txBox="1"/>
          <p:nvPr/>
        </p:nvSpPr>
        <p:spPr>
          <a:xfrm>
            <a:off x="1136845" y="1294064"/>
            <a:ext cx="9788454" cy="5748933"/>
          </a:xfrm>
          <a:prstGeom prst="roundRect">
            <a:avLst>
              <a:gd name="adj" fmla="val 2906"/>
            </a:avLst>
          </a:prstGeom>
          <a:solidFill>
            <a:srgbClr val="DDDDDD"/>
          </a:solidFill>
        </p:spPr>
        <p:txBody>
          <a:bodyPr wrap="square" rtlCol="0">
            <a:spAutoFit/>
          </a:bodyPr>
          <a:lstStyle/>
          <a:p>
            <a:r>
              <a:rPr lang="en-US" altLang="zh-CN" sz="1400" dirty="0"/>
              <a:t>void </a:t>
            </a:r>
            <a:r>
              <a:rPr lang="en-US" altLang="zh-CN" sz="1400" dirty="0" err="1"/>
              <a:t>ConnDlg</a:t>
            </a:r>
            <a:r>
              <a:rPr lang="en-US" altLang="zh-CN" sz="1400" dirty="0"/>
              <a:t>::</a:t>
            </a:r>
            <a:r>
              <a:rPr lang="en-US" altLang="zh-CN" sz="1400" dirty="0" err="1"/>
              <a:t>on_okButton_clicked</a:t>
            </a:r>
            <a:r>
              <a:rPr lang="en-US" altLang="zh-CN" sz="1400" dirty="0"/>
              <a:t>()</a:t>
            </a:r>
            <a:endParaRPr lang="zh-CN" altLang="zh-CN" sz="1400" dirty="0"/>
          </a:p>
          <a:p>
            <a:r>
              <a:rPr lang="en-US" altLang="zh-CN" sz="1400" dirty="0"/>
              <a:t>{</a:t>
            </a:r>
            <a:endParaRPr lang="zh-CN" altLang="zh-CN" sz="1400" dirty="0"/>
          </a:p>
          <a:p>
            <a:r>
              <a:rPr lang="en-US" altLang="zh-CN" sz="1400" dirty="0"/>
              <a:t>	if(</a:t>
            </a:r>
            <a:r>
              <a:rPr lang="en-US" altLang="zh-CN" sz="1400" dirty="0" err="1"/>
              <a:t>ui.comboDriver</a:t>
            </a:r>
            <a:r>
              <a:rPr lang="en-US" altLang="zh-CN" sz="1400" dirty="0"/>
              <a:t>-&gt;</a:t>
            </a:r>
            <a:r>
              <a:rPr lang="en-US" altLang="zh-CN" sz="1400" dirty="0" err="1"/>
              <a:t>currentText</a:t>
            </a:r>
            <a:r>
              <a:rPr lang="en-US" altLang="zh-CN" sz="1400" dirty="0"/>
              <a:t>().</a:t>
            </a:r>
            <a:r>
              <a:rPr lang="en-US" altLang="zh-CN" sz="1400" dirty="0" err="1"/>
              <a:t>isEmpty</a:t>
            </a:r>
            <a:r>
              <a:rPr lang="en-US" altLang="zh-CN" sz="1400" dirty="0"/>
              <a:t>())		</a:t>
            </a:r>
            <a:r>
              <a:rPr lang="en-US" altLang="zh-CN" sz="1400" dirty="0" smtClean="0"/>
              <a:t>		//(</a:t>
            </a:r>
            <a:r>
              <a:rPr lang="en-US" altLang="zh-CN" sz="1400" dirty="0"/>
              <a:t>a) </a:t>
            </a:r>
            <a:endParaRPr lang="zh-CN" altLang="zh-CN" sz="1400" dirty="0"/>
          </a:p>
          <a:p>
            <a:r>
              <a:rPr lang="en-US" altLang="zh-CN" sz="1400" dirty="0"/>
              <a:t>	{</a:t>
            </a:r>
            <a:endParaRPr lang="zh-CN" altLang="zh-CN" sz="1400" dirty="0"/>
          </a:p>
          <a:p>
            <a:r>
              <a:rPr lang="en-US" altLang="zh-CN" sz="1400" dirty="0"/>
              <a:t>		</a:t>
            </a:r>
            <a:r>
              <a:rPr lang="en-US" altLang="zh-CN" sz="1400" dirty="0" err="1"/>
              <a:t>ui.status_label</a:t>
            </a:r>
            <a:r>
              <a:rPr lang="en-US" altLang="zh-CN" sz="1400" dirty="0"/>
              <a:t>-&gt;</a:t>
            </a:r>
            <a:r>
              <a:rPr lang="en-US" altLang="zh-CN" sz="1400" dirty="0" err="1"/>
              <a:t>setText</a:t>
            </a:r>
            <a:r>
              <a:rPr lang="en-US" altLang="zh-CN" sz="1400" dirty="0"/>
              <a:t>(</a:t>
            </a:r>
            <a:r>
              <a:rPr lang="en-US" altLang="zh-CN" sz="1400" dirty="0" err="1"/>
              <a:t>tr</a:t>
            </a:r>
            <a:r>
              <a:rPr lang="en-US" altLang="zh-CN" sz="1400" dirty="0"/>
              <a:t>("</a:t>
            </a:r>
            <a:r>
              <a:rPr lang="zh-CN" altLang="zh-CN" sz="1400" dirty="0"/>
              <a:t>请选择一个数据库驱动！</a:t>
            </a:r>
            <a:r>
              <a:rPr lang="en-US" altLang="zh-CN" sz="1400" dirty="0"/>
              <a:t>"));</a:t>
            </a:r>
            <a:endParaRPr lang="zh-CN" altLang="zh-CN" sz="1400" dirty="0"/>
          </a:p>
          <a:p>
            <a:r>
              <a:rPr lang="en-US" altLang="zh-CN" sz="1400" dirty="0"/>
              <a:t>		</a:t>
            </a:r>
            <a:r>
              <a:rPr lang="en-US" altLang="zh-CN" sz="1400" dirty="0" err="1"/>
              <a:t>ui.comboDriver</a:t>
            </a:r>
            <a:r>
              <a:rPr lang="en-US" altLang="zh-CN" sz="1400" dirty="0"/>
              <a:t>-&gt;</a:t>
            </a:r>
            <a:r>
              <a:rPr lang="en-US" altLang="zh-CN" sz="1400" dirty="0" err="1"/>
              <a:t>setFocus</a:t>
            </a:r>
            <a:r>
              <a:rPr lang="en-US" altLang="zh-CN" sz="1400" dirty="0"/>
              <a:t>();</a:t>
            </a:r>
            <a:endParaRPr lang="zh-CN" altLang="zh-CN" sz="1400" dirty="0"/>
          </a:p>
          <a:p>
            <a:r>
              <a:rPr lang="en-US" altLang="zh-CN" sz="1400" dirty="0"/>
              <a:t>	} </a:t>
            </a:r>
            <a:endParaRPr lang="zh-CN" altLang="zh-CN" sz="1400" dirty="0"/>
          </a:p>
          <a:p>
            <a:r>
              <a:rPr lang="en-US" altLang="zh-CN" sz="1400" dirty="0"/>
              <a:t>	else if(</a:t>
            </a:r>
            <a:r>
              <a:rPr lang="en-US" altLang="zh-CN" sz="1400" dirty="0" err="1"/>
              <a:t>ui.comboDriver</a:t>
            </a:r>
            <a:r>
              <a:rPr lang="en-US" altLang="zh-CN" sz="1400" dirty="0"/>
              <a:t>-&gt;</a:t>
            </a:r>
            <a:r>
              <a:rPr lang="en-US" altLang="zh-CN" sz="1400" dirty="0" err="1"/>
              <a:t>currentText</a:t>
            </a:r>
            <a:r>
              <a:rPr lang="en-US" altLang="zh-CN" sz="1400" dirty="0"/>
              <a:t>() =="QSQLITE")	</a:t>
            </a:r>
            <a:r>
              <a:rPr lang="en-US" altLang="zh-CN" sz="1400" dirty="0" smtClean="0"/>
              <a:t>		//(</a:t>
            </a:r>
            <a:r>
              <a:rPr lang="en-US" altLang="zh-CN" sz="1400" dirty="0"/>
              <a:t>b)</a:t>
            </a:r>
            <a:endParaRPr lang="zh-CN" altLang="zh-CN" sz="1400" dirty="0"/>
          </a:p>
          <a:p>
            <a:r>
              <a:rPr lang="en-US" altLang="zh-CN" sz="1400" dirty="0"/>
              <a:t>	{</a:t>
            </a:r>
            <a:endParaRPr lang="zh-CN" altLang="zh-CN" sz="1400" dirty="0"/>
          </a:p>
          <a:p>
            <a:r>
              <a:rPr lang="en-US" altLang="zh-CN" sz="1400" dirty="0"/>
              <a:t>		</a:t>
            </a:r>
            <a:r>
              <a:rPr lang="en-US" altLang="zh-CN" sz="1400" dirty="0" err="1"/>
              <a:t>addSqliteConnection</a:t>
            </a:r>
            <a:r>
              <a:rPr lang="en-US" altLang="zh-CN" sz="1400" dirty="0"/>
              <a:t>();</a:t>
            </a:r>
            <a:endParaRPr lang="zh-CN" altLang="zh-CN" sz="1400" dirty="0"/>
          </a:p>
          <a:p>
            <a:r>
              <a:rPr lang="en-US" altLang="zh-CN" sz="1400" dirty="0"/>
              <a:t>		//</a:t>
            </a:r>
            <a:r>
              <a:rPr lang="zh-CN" altLang="zh-CN" sz="1400" dirty="0"/>
              <a:t>创建数据库表，如已存在则无须执行</a:t>
            </a:r>
          </a:p>
          <a:p>
            <a:r>
              <a:rPr lang="en-US" altLang="zh-CN" sz="1400" dirty="0"/>
              <a:t>         	</a:t>
            </a:r>
            <a:r>
              <a:rPr lang="en-US" altLang="zh-CN" sz="1400" dirty="0" err="1"/>
              <a:t>creatDB</a:t>
            </a:r>
            <a:r>
              <a:rPr lang="en-US" altLang="zh-CN" sz="1400" dirty="0"/>
              <a:t>();							</a:t>
            </a:r>
            <a:r>
              <a:rPr lang="en-US" altLang="zh-CN" sz="1400" dirty="0" smtClean="0"/>
              <a:t>//(</a:t>
            </a:r>
            <a:r>
              <a:rPr lang="en-US" altLang="zh-CN" sz="1400" dirty="0"/>
              <a:t>c)</a:t>
            </a:r>
            <a:endParaRPr lang="zh-CN" altLang="zh-CN" sz="1400" dirty="0"/>
          </a:p>
          <a:p>
            <a:r>
              <a:rPr lang="en-US" altLang="zh-CN" sz="1400" dirty="0"/>
              <a:t>		accept();</a:t>
            </a:r>
            <a:endParaRPr lang="zh-CN" altLang="zh-CN" sz="1400" dirty="0"/>
          </a:p>
          <a:p>
            <a:r>
              <a:rPr lang="en-US" altLang="zh-CN" sz="1400" dirty="0"/>
              <a:t>    	}</a:t>
            </a:r>
            <a:endParaRPr lang="zh-CN" altLang="zh-CN" sz="1400" dirty="0"/>
          </a:p>
          <a:p>
            <a:r>
              <a:rPr lang="en-US" altLang="zh-CN" sz="1400" dirty="0"/>
              <a:t>	else</a:t>
            </a:r>
            <a:endParaRPr lang="zh-CN" altLang="zh-CN" sz="1400" dirty="0"/>
          </a:p>
          <a:p>
            <a:r>
              <a:rPr lang="en-US" altLang="zh-CN" sz="1400" dirty="0"/>
              <a:t>	{</a:t>
            </a:r>
            <a:endParaRPr lang="zh-CN" altLang="zh-CN" sz="1400" dirty="0"/>
          </a:p>
          <a:p>
            <a:r>
              <a:rPr lang="en-US" altLang="zh-CN" sz="1400" dirty="0"/>
              <a:t>		</a:t>
            </a:r>
            <a:r>
              <a:rPr lang="en-US" altLang="zh-CN" sz="1400" dirty="0" err="1"/>
              <a:t>QSqlError</a:t>
            </a:r>
            <a:r>
              <a:rPr lang="en-US" altLang="zh-CN" sz="1400" dirty="0"/>
              <a:t> err = </a:t>
            </a:r>
            <a:r>
              <a:rPr lang="en-US" altLang="zh-CN" sz="1400" dirty="0" err="1"/>
              <a:t>addConnection</a:t>
            </a:r>
            <a:r>
              <a:rPr lang="en-US" altLang="zh-CN" sz="1400" dirty="0"/>
              <a:t>(</a:t>
            </a:r>
            <a:r>
              <a:rPr lang="en-US" altLang="zh-CN" sz="1400" dirty="0" err="1"/>
              <a:t>driverName</a:t>
            </a:r>
            <a:r>
              <a:rPr lang="en-US" altLang="zh-CN" sz="1400" dirty="0"/>
              <a:t>(), </a:t>
            </a:r>
            <a:r>
              <a:rPr lang="en-US" altLang="zh-CN" sz="1400" dirty="0" err="1"/>
              <a:t>databaseName</a:t>
            </a:r>
            <a:r>
              <a:rPr lang="en-US" altLang="zh-CN" sz="1400" dirty="0"/>
              <a:t>(), </a:t>
            </a:r>
            <a:r>
              <a:rPr lang="en-US" altLang="zh-CN" sz="1400" dirty="0" err="1"/>
              <a:t>hostName</a:t>
            </a:r>
            <a:r>
              <a:rPr lang="en-US" altLang="zh-CN" sz="1400" dirty="0"/>
              <a:t>(), </a:t>
            </a:r>
            <a:r>
              <a:rPr lang="en-US" altLang="zh-CN" sz="1400" dirty="0" err="1"/>
              <a:t>userName</a:t>
            </a:r>
            <a:r>
              <a:rPr lang="en-US" altLang="zh-CN" sz="1400" dirty="0"/>
              <a:t>(), password(), port());							</a:t>
            </a:r>
            <a:r>
              <a:rPr lang="en-US" altLang="zh-CN" sz="1400" dirty="0" smtClean="0"/>
              <a:t>	//(</a:t>
            </a:r>
            <a:r>
              <a:rPr lang="en-US" altLang="zh-CN" sz="1400" dirty="0"/>
              <a:t>d)</a:t>
            </a:r>
            <a:endParaRPr lang="zh-CN" altLang="zh-CN" sz="1400" dirty="0"/>
          </a:p>
          <a:p>
            <a:r>
              <a:rPr lang="en-US" altLang="zh-CN" sz="1400" dirty="0"/>
              <a:t>    		if(</a:t>
            </a:r>
            <a:r>
              <a:rPr lang="en-US" altLang="zh-CN" sz="1400" dirty="0" err="1"/>
              <a:t>err.type</a:t>
            </a:r>
            <a:r>
              <a:rPr lang="en-US" altLang="zh-CN" sz="1400" dirty="0"/>
              <a:t>() != </a:t>
            </a:r>
            <a:r>
              <a:rPr lang="en-US" altLang="zh-CN" sz="1400" dirty="0" err="1"/>
              <a:t>QSqlError</a:t>
            </a:r>
            <a:r>
              <a:rPr lang="en-US" altLang="zh-CN" sz="1400" dirty="0"/>
              <a:t>::</a:t>
            </a:r>
            <a:r>
              <a:rPr lang="en-US" altLang="zh-CN" sz="1400" dirty="0" err="1"/>
              <a:t>NoError</a:t>
            </a:r>
            <a:r>
              <a:rPr lang="en-US" altLang="zh-CN" sz="1400" dirty="0"/>
              <a:t>)			</a:t>
            </a:r>
            <a:r>
              <a:rPr lang="en-US" altLang="zh-CN" sz="1400" dirty="0" smtClean="0"/>
              <a:t>	//(</a:t>
            </a:r>
            <a:r>
              <a:rPr lang="en-US" altLang="zh-CN" sz="1400" dirty="0"/>
              <a:t>e)</a:t>
            </a:r>
            <a:endParaRPr lang="zh-CN" altLang="zh-CN" sz="1400" dirty="0"/>
          </a:p>
          <a:p>
            <a:r>
              <a:rPr lang="en-US" altLang="zh-CN" sz="1400" dirty="0"/>
              <a:t>			</a:t>
            </a:r>
            <a:r>
              <a:rPr lang="en-US" altLang="zh-CN" sz="1400" dirty="0" err="1"/>
              <a:t>ui.status_label</a:t>
            </a:r>
            <a:r>
              <a:rPr lang="en-US" altLang="zh-CN" sz="1400" dirty="0"/>
              <a:t>-&gt;</a:t>
            </a:r>
            <a:r>
              <a:rPr lang="en-US" altLang="zh-CN" sz="1400" dirty="0" err="1"/>
              <a:t>setText</a:t>
            </a:r>
            <a:r>
              <a:rPr lang="en-US" altLang="zh-CN" sz="1400" dirty="0"/>
              <a:t>(</a:t>
            </a:r>
            <a:r>
              <a:rPr lang="en-US" altLang="zh-CN" sz="1400" dirty="0" err="1"/>
              <a:t>err.text</a:t>
            </a:r>
            <a:r>
              <a:rPr lang="en-US" altLang="zh-CN" sz="1400" dirty="0"/>
              <a:t>());</a:t>
            </a:r>
            <a:endParaRPr lang="zh-CN" altLang="zh-CN" sz="1400" dirty="0"/>
          </a:p>
          <a:p>
            <a:r>
              <a:rPr lang="en-US" altLang="zh-CN" sz="1400" dirty="0"/>
              <a:t>		else						</a:t>
            </a:r>
            <a:r>
              <a:rPr lang="en-US" altLang="zh-CN" sz="1400" dirty="0" smtClean="0"/>
              <a:t>//(</a:t>
            </a:r>
            <a:r>
              <a:rPr lang="en-US" altLang="zh-CN" sz="1400" dirty="0"/>
              <a:t>f)</a:t>
            </a:r>
            <a:endParaRPr lang="zh-CN" altLang="zh-CN" sz="1400" dirty="0"/>
          </a:p>
          <a:p>
            <a:r>
              <a:rPr lang="en-US" altLang="zh-CN" sz="1400" dirty="0"/>
              <a:t>			</a:t>
            </a:r>
            <a:r>
              <a:rPr lang="en-US" altLang="zh-CN" sz="1400" dirty="0" err="1"/>
              <a:t>ui.status_label</a:t>
            </a:r>
            <a:r>
              <a:rPr lang="en-US" altLang="zh-CN" sz="1400" dirty="0"/>
              <a:t>-&gt;</a:t>
            </a:r>
            <a:r>
              <a:rPr lang="en-US" altLang="zh-CN" sz="1400" dirty="0" err="1"/>
              <a:t>setText</a:t>
            </a:r>
            <a:r>
              <a:rPr lang="en-US" altLang="zh-CN" sz="1400" dirty="0"/>
              <a:t>(</a:t>
            </a:r>
            <a:r>
              <a:rPr lang="en-US" altLang="zh-CN" sz="1400" dirty="0" err="1"/>
              <a:t>tr</a:t>
            </a:r>
            <a:r>
              <a:rPr lang="en-US" altLang="zh-CN" sz="1400" dirty="0"/>
              <a:t>("</a:t>
            </a:r>
            <a:r>
              <a:rPr lang="zh-CN" altLang="zh-CN" sz="1400" dirty="0"/>
              <a:t>连接数据库成功</a:t>
            </a:r>
            <a:r>
              <a:rPr lang="en-US" altLang="zh-CN" sz="1400" dirty="0"/>
              <a:t>!"));</a:t>
            </a:r>
            <a:endParaRPr lang="zh-CN" altLang="zh-CN" sz="1400" dirty="0"/>
          </a:p>
          <a:p>
            <a:r>
              <a:rPr lang="en-US" altLang="zh-CN" sz="1400" dirty="0"/>
              <a:t>		//</a:t>
            </a:r>
            <a:r>
              <a:rPr lang="zh-CN" altLang="zh-CN" sz="1400" dirty="0"/>
              <a:t>创建数据库表，如已存在则无须执行</a:t>
            </a:r>
          </a:p>
          <a:p>
            <a:r>
              <a:rPr lang="en-US" altLang="zh-CN" sz="1400" dirty="0"/>
              <a:t>		accept();</a:t>
            </a:r>
            <a:endParaRPr lang="zh-CN" altLang="zh-CN" sz="1400" dirty="0"/>
          </a:p>
          <a:p>
            <a:r>
              <a:rPr lang="en-US" altLang="zh-CN" sz="1400" dirty="0"/>
              <a:t>      }</a:t>
            </a:r>
            <a:endParaRPr lang="zh-CN" altLang="zh-CN" sz="1400" dirty="0"/>
          </a:p>
          <a:p>
            <a:r>
              <a:rPr lang="en-US" altLang="zh-CN" sz="1400" dirty="0" smtClean="0"/>
              <a:t>}</a:t>
            </a:r>
            <a:endParaRPr lang="en-US" altLang="zh-CN" sz="1400" dirty="0"/>
          </a:p>
        </p:txBody>
      </p:sp>
    </p:spTree>
    <p:extLst>
      <p:ext uri="{BB962C8B-B14F-4D97-AF65-F5344CB8AC3E}">
        <p14:creationId xmlns:p14="http://schemas.microsoft.com/office/powerpoint/2010/main" val="1866937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TextBox 2"/>
          <p:cNvSpPr txBox="1"/>
          <p:nvPr/>
        </p:nvSpPr>
        <p:spPr>
          <a:xfrm>
            <a:off x="866899" y="961901"/>
            <a:ext cx="10070275" cy="5030864"/>
          </a:xfrm>
          <a:prstGeom prst="rect">
            <a:avLst/>
          </a:prstGeom>
          <a:noFill/>
        </p:spPr>
        <p:txBody>
          <a:bodyPr wrap="square" rtlCol="0">
            <a:spAutoFit/>
          </a:bodyPr>
          <a:lstStyle/>
          <a:p>
            <a:pPr indent="450850">
              <a:lnSpc>
                <a:spcPct val="150000"/>
              </a:lnSpc>
            </a:pPr>
            <a:r>
              <a:rPr lang="zh-CN" altLang="zh-CN" sz="1800" b="1" dirty="0"/>
              <a:t>其中，</a:t>
            </a:r>
            <a:endParaRPr lang="zh-CN" altLang="zh-CN" sz="1800" dirty="0"/>
          </a:p>
          <a:p>
            <a:pPr indent="450850">
              <a:lnSpc>
                <a:spcPct val="150000"/>
              </a:lnSpc>
            </a:pPr>
            <a:r>
              <a:rPr lang="en-US" altLang="zh-CN" sz="1800" b="1" dirty="0"/>
              <a:t>(a) if (</a:t>
            </a:r>
            <a:r>
              <a:rPr lang="en-US" altLang="zh-CN" sz="1800" b="1" dirty="0" err="1"/>
              <a:t>ui.comboDriver</a:t>
            </a:r>
            <a:r>
              <a:rPr lang="en-US" altLang="zh-CN" sz="1800" b="1" dirty="0"/>
              <a:t>-&gt;</a:t>
            </a:r>
            <a:r>
              <a:rPr lang="en-US" altLang="zh-CN" sz="1800" b="1" dirty="0" err="1"/>
              <a:t>currentText</a:t>
            </a:r>
            <a:r>
              <a:rPr lang="en-US" altLang="zh-CN" sz="1800" b="1" dirty="0"/>
              <a:t>().</a:t>
            </a:r>
            <a:r>
              <a:rPr lang="en-US" altLang="zh-CN" sz="1800" b="1" dirty="0" err="1"/>
              <a:t>isEmpty</a:t>
            </a:r>
            <a:r>
              <a:rPr lang="en-US" altLang="zh-CN" sz="1800" b="1" dirty="0"/>
              <a:t>())</a:t>
            </a:r>
            <a:r>
              <a:rPr lang="zh-CN" altLang="zh-CN" sz="1800" b="1" dirty="0"/>
              <a:t>：</a:t>
            </a:r>
            <a:r>
              <a:rPr lang="zh-CN" altLang="zh-CN" sz="1800" dirty="0"/>
              <a:t>检查用户是否选择了一个数据库驱动。</a:t>
            </a:r>
          </a:p>
          <a:p>
            <a:pPr indent="450850">
              <a:lnSpc>
                <a:spcPct val="150000"/>
              </a:lnSpc>
            </a:pPr>
            <a:r>
              <a:rPr lang="en-US" altLang="zh-CN" sz="1800" b="1" dirty="0"/>
              <a:t>(b) if(</a:t>
            </a:r>
            <a:r>
              <a:rPr lang="en-US" altLang="zh-CN" sz="1800" b="1" dirty="0" err="1"/>
              <a:t>ui.comboDriver</a:t>
            </a:r>
            <a:r>
              <a:rPr lang="en-US" altLang="zh-CN" sz="1800" b="1" dirty="0"/>
              <a:t>-&gt;</a:t>
            </a:r>
            <a:r>
              <a:rPr lang="en-US" altLang="zh-CN" sz="1800" b="1" dirty="0" err="1"/>
              <a:t>currentText</a:t>
            </a:r>
            <a:r>
              <a:rPr lang="en-US" altLang="zh-CN" sz="1800" b="1" dirty="0"/>
              <a:t>() =="QSQLITE")</a:t>
            </a:r>
            <a:r>
              <a:rPr lang="zh-CN" altLang="zh-CN" sz="1800" b="1" dirty="0"/>
              <a:t>：</a:t>
            </a:r>
            <a:r>
              <a:rPr lang="zh-CN" altLang="zh-CN" sz="1800" dirty="0"/>
              <a:t>根据驱动类型进行处理。如果是</a:t>
            </a:r>
            <a:r>
              <a:rPr lang="en-US" altLang="zh-CN" sz="1800" dirty="0"/>
              <a:t>QSQLITE</a:t>
            </a:r>
            <a:r>
              <a:rPr lang="zh-CN" altLang="zh-CN" sz="1800" dirty="0"/>
              <a:t>驱动，则调用</a:t>
            </a:r>
            <a:r>
              <a:rPr lang="en-US" altLang="zh-CN" sz="1800" dirty="0" err="1"/>
              <a:t>addSqliteConnection</a:t>
            </a:r>
            <a:r>
              <a:rPr lang="en-US" altLang="zh-CN" sz="1800" dirty="0"/>
              <a:t>()</a:t>
            </a:r>
            <a:r>
              <a:rPr lang="zh-CN" altLang="zh-CN" sz="1800" dirty="0"/>
              <a:t>函数创建一个内存数据库。</a:t>
            </a:r>
          </a:p>
          <a:p>
            <a:pPr indent="450850">
              <a:lnSpc>
                <a:spcPct val="150000"/>
              </a:lnSpc>
            </a:pPr>
            <a:r>
              <a:rPr lang="en-US" altLang="zh-CN" sz="1800" b="1" dirty="0"/>
              <a:t>(c) </a:t>
            </a:r>
            <a:r>
              <a:rPr lang="en-US" altLang="zh-CN" sz="1800" b="1" dirty="0" err="1"/>
              <a:t>creatDB</a:t>
            </a:r>
            <a:r>
              <a:rPr lang="en-US" altLang="zh-CN" sz="1800" b="1" dirty="0"/>
              <a:t>()</a:t>
            </a:r>
            <a:r>
              <a:rPr lang="zh-CN" altLang="zh-CN" sz="1800" b="1" dirty="0"/>
              <a:t>：</a:t>
            </a:r>
            <a:r>
              <a:rPr lang="zh-CN" altLang="zh-CN" sz="1800" dirty="0"/>
              <a:t>当打开数据库连接成功时，程序使用</a:t>
            </a:r>
            <a:r>
              <a:rPr lang="en-US" altLang="zh-CN" sz="1800" dirty="0"/>
              <a:t>SQL</a:t>
            </a:r>
            <a:r>
              <a:rPr lang="zh-CN" altLang="zh-CN" sz="1800" dirty="0"/>
              <a:t>语句创建相关数据表，并插入记录信息。</a:t>
            </a:r>
          </a:p>
          <a:p>
            <a:pPr indent="450850">
              <a:lnSpc>
                <a:spcPct val="150000"/>
              </a:lnSpc>
            </a:pPr>
            <a:r>
              <a:rPr lang="en-US" altLang="zh-CN" sz="1800" b="1" dirty="0"/>
              <a:t>(d) </a:t>
            </a:r>
            <a:r>
              <a:rPr lang="en-US" altLang="zh-CN" sz="1800" b="1" dirty="0" err="1"/>
              <a:t>QSqlError</a:t>
            </a:r>
            <a:r>
              <a:rPr lang="en-US" altLang="zh-CN" sz="1800" b="1" dirty="0"/>
              <a:t> err = </a:t>
            </a:r>
            <a:r>
              <a:rPr lang="en-US" altLang="zh-CN" sz="1800" b="1" dirty="0" err="1"/>
              <a:t>addConnection</a:t>
            </a:r>
            <a:r>
              <a:rPr lang="en-US" altLang="zh-CN" sz="1800" b="1" dirty="0"/>
              <a:t>(</a:t>
            </a:r>
            <a:r>
              <a:rPr lang="en-US" altLang="zh-CN" sz="1800" b="1" dirty="0" err="1"/>
              <a:t>driverName</a:t>
            </a:r>
            <a:r>
              <a:rPr lang="en-US" altLang="zh-CN" sz="1800" b="1" dirty="0"/>
              <a:t>(), </a:t>
            </a:r>
            <a:r>
              <a:rPr lang="en-US" altLang="zh-CN" sz="1800" b="1" dirty="0" err="1"/>
              <a:t>databaseName</a:t>
            </a:r>
            <a:r>
              <a:rPr lang="en-US" altLang="zh-CN" sz="1800" b="1" dirty="0"/>
              <a:t>(), </a:t>
            </a:r>
            <a:r>
              <a:rPr lang="en-US" altLang="zh-CN" sz="1800" b="1" dirty="0" err="1"/>
              <a:t>hostName</a:t>
            </a:r>
            <a:r>
              <a:rPr lang="en-US" altLang="zh-CN" sz="1800" b="1" dirty="0"/>
              <a:t>(), </a:t>
            </a:r>
            <a:r>
              <a:rPr lang="en-US" altLang="zh-CN" sz="1800" b="1" dirty="0" err="1"/>
              <a:t>userName</a:t>
            </a:r>
            <a:r>
              <a:rPr lang="en-US" altLang="zh-CN" sz="1800" b="1" dirty="0"/>
              <a:t>(), password(), port())</a:t>
            </a:r>
            <a:r>
              <a:rPr lang="zh-CN" altLang="zh-CN" sz="1800" b="1" dirty="0"/>
              <a:t>：</a:t>
            </a:r>
            <a:r>
              <a:rPr lang="zh-CN" altLang="zh-CN" sz="1800" dirty="0"/>
              <a:t>如果是其他驱动，则调用</a:t>
            </a:r>
            <a:r>
              <a:rPr lang="en-US" altLang="zh-CN" sz="1800" dirty="0" err="1"/>
              <a:t>addConnection</a:t>
            </a:r>
            <a:r>
              <a:rPr lang="en-US" altLang="zh-CN" sz="1800" dirty="0"/>
              <a:t>()</a:t>
            </a:r>
            <a:r>
              <a:rPr lang="zh-CN" altLang="zh-CN" sz="1800" dirty="0"/>
              <a:t>函数创建一个其他所选类型数据库的连接。</a:t>
            </a:r>
          </a:p>
          <a:p>
            <a:pPr indent="450850">
              <a:lnSpc>
                <a:spcPct val="150000"/>
              </a:lnSpc>
            </a:pPr>
            <a:r>
              <a:rPr lang="en-US" altLang="zh-CN" sz="1800" b="1" dirty="0"/>
              <a:t>(e) if(</a:t>
            </a:r>
            <a:r>
              <a:rPr lang="en-US" altLang="zh-CN" sz="1800" b="1" dirty="0" err="1"/>
              <a:t>err.type</a:t>
            </a:r>
            <a:r>
              <a:rPr lang="en-US" altLang="zh-CN" sz="1800" b="1" dirty="0"/>
              <a:t>() != </a:t>
            </a:r>
            <a:r>
              <a:rPr lang="en-US" altLang="zh-CN" sz="1800" b="1" dirty="0" err="1"/>
              <a:t>QSqlError</a:t>
            </a:r>
            <a:r>
              <a:rPr lang="en-US" altLang="zh-CN" sz="1800" b="1" dirty="0"/>
              <a:t>::</a:t>
            </a:r>
            <a:r>
              <a:rPr lang="en-US" altLang="zh-CN" sz="1800" b="1" dirty="0" err="1"/>
              <a:t>NoError</a:t>
            </a:r>
            <a:r>
              <a:rPr lang="en-US" altLang="zh-CN" sz="1800" b="1" dirty="0"/>
              <a:t>)</a:t>
            </a:r>
            <a:r>
              <a:rPr lang="en-US" altLang="zh-CN" sz="1800" b="1" dirty="0" err="1"/>
              <a:t>ui.status_label</a:t>
            </a:r>
            <a:r>
              <a:rPr lang="en-US" altLang="zh-CN" sz="1800" b="1" dirty="0"/>
              <a:t>-&gt;</a:t>
            </a:r>
            <a:r>
              <a:rPr lang="en-US" altLang="zh-CN" sz="1800" b="1" dirty="0" err="1"/>
              <a:t>setText</a:t>
            </a:r>
            <a:r>
              <a:rPr lang="en-US" altLang="zh-CN" sz="1800" b="1" dirty="0"/>
              <a:t>(</a:t>
            </a:r>
            <a:r>
              <a:rPr lang="en-US" altLang="zh-CN" sz="1800" b="1" dirty="0" err="1"/>
              <a:t>err.text</a:t>
            </a:r>
            <a:r>
              <a:rPr lang="en-US" altLang="zh-CN" sz="1800" b="1" dirty="0"/>
              <a:t>())</a:t>
            </a:r>
            <a:r>
              <a:rPr lang="zh-CN" altLang="zh-CN" sz="1800" b="1" dirty="0"/>
              <a:t>：</a:t>
            </a:r>
            <a:r>
              <a:rPr lang="zh-CN" altLang="zh-CN" sz="1800" dirty="0"/>
              <a:t>在连接出错时显示错误信息。使用</a:t>
            </a:r>
            <a:r>
              <a:rPr lang="en-US" altLang="zh-CN" sz="1800" dirty="0" err="1"/>
              <a:t>QSqlError</a:t>
            </a:r>
            <a:r>
              <a:rPr lang="zh-CN" altLang="zh-CN" sz="1800" dirty="0"/>
              <a:t>类处理连接错误，</a:t>
            </a:r>
            <a:r>
              <a:rPr lang="en-US" altLang="zh-CN" sz="1800" dirty="0" err="1"/>
              <a:t>QSqlError</a:t>
            </a:r>
            <a:r>
              <a:rPr lang="zh-CN" altLang="zh-CN" sz="1800" dirty="0"/>
              <a:t>类提供与具体数据库相关的错误信息。</a:t>
            </a:r>
          </a:p>
          <a:p>
            <a:pPr indent="450850">
              <a:lnSpc>
                <a:spcPct val="150000"/>
              </a:lnSpc>
            </a:pPr>
            <a:r>
              <a:rPr lang="en-US" altLang="zh-CN" sz="1800" b="1" dirty="0"/>
              <a:t>(f) else </a:t>
            </a:r>
            <a:r>
              <a:rPr lang="en-US" altLang="zh-CN" sz="1800" b="1" dirty="0" err="1"/>
              <a:t>ui.status_label</a:t>
            </a:r>
            <a:r>
              <a:rPr lang="en-US" altLang="zh-CN" sz="1800" b="1" dirty="0"/>
              <a:t>-&gt;</a:t>
            </a:r>
            <a:r>
              <a:rPr lang="en-US" altLang="zh-CN" sz="1800" b="1" dirty="0" err="1"/>
              <a:t>setText</a:t>
            </a:r>
            <a:r>
              <a:rPr lang="en-US" altLang="zh-CN" sz="1800" b="1" dirty="0"/>
              <a:t>(</a:t>
            </a:r>
            <a:r>
              <a:rPr lang="en-US" altLang="zh-CN" sz="1800" b="1" dirty="0" err="1"/>
              <a:t>tr</a:t>
            </a:r>
            <a:r>
              <a:rPr lang="en-US" altLang="zh-CN" sz="1800" b="1" dirty="0"/>
              <a:t>("</a:t>
            </a:r>
            <a:r>
              <a:rPr lang="zh-CN" altLang="zh-CN" sz="1800" b="1" dirty="0"/>
              <a:t>连接数据库成功</a:t>
            </a:r>
            <a:r>
              <a:rPr lang="en-US" altLang="zh-CN" sz="1800" b="1" dirty="0"/>
              <a:t>!"))</a:t>
            </a:r>
            <a:r>
              <a:rPr lang="zh-CN" altLang="zh-CN" sz="1800" b="1" dirty="0"/>
              <a:t>：</a:t>
            </a:r>
            <a:r>
              <a:rPr lang="zh-CN" altLang="zh-CN" sz="1800" dirty="0"/>
              <a:t>当连接没有错误时，在状态栏显示数据库连接成功信息</a:t>
            </a:r>
            <a:r>
              <a:rPr lang="zh-CN" altLang="zh-CN" sz="1800" dirty="0" smtClean="0"/>
              <a:t>。</a:t>
            </a:r>
            <a:endParaRPr lang="zh-CN" altLang="zh-CN" sz="1800" dirty="0"/>
          </a:p>
        </p:txBody>
      </p:sp>
    </p:spTree>
    <p:extLst>
      <p:ext uri="{BB962C8B-B14F-4D97-AF65-F5344CB8AC3E}">
        <p14:creationId xmlns:p14="http://schemas.microsoft.com/office/powerpoint/2010/main" val="7153523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矩形 2"/>
          <p:cNvSpPr/>
          <p:nvPr/>
        </p:nvSpPr>
        <p:spPr>
          <a:xfrm>
            <a:off x="1136845" y="1017498"/>
            <a:ext cx="7480073" cy="369332"/>
          </a:xfrm>
          <a:prstGeom prst="rect">
            <a:avLst/>
          </a:prstGeom>
        </p:spPr>
        <p:txBody>
          <a:bodyPr wrap="square">
            <a:spAutoFit/>
          </a:bodyPr>
          <a:lstStyle/>
          <a:p>
            <a:r>
              <a:rPr lang="en-US" altLang="zh-CN" sz="1800" dirty="0" err="1"/>
              <a:t>addConnection</a:t>
            </a:r>
            <a:r>
              <a:rPr lang="en-US" altLang="zh-CN" sz="1800" dirty="0"/>
              <a:t>()</a:t>
            </a:r>
            <a:r>
              <a:rPr lang="zh-CN" altLang="zh-CN" sz="1800" dirty="0"/>
              <a:t>函数用来建立一条数据库连接，其具体实现内容如下：</a:t>
            </a:r>
          </a:p>
        </p:txBody>
      </p:sp>
      <p:sp>
        <p:nvSpPr>
          <p:cNvPr id="4" name="TextBox 3"/>
          <p:cNvSpPr txBox="1"/>
          <p:nvPr/>
        </p:nvSpPr>
        <p:spPr>
          <a:xfrm>
            <a:off x="1246909" y="1484416"/>
            <a:ext cx="9262753" cy="3827502"/>
          </a:xfrm>
          <a:prstGeom prst="roundRect">
            <a:avLst>
              <a:gd name="adj" fmla="val 4374"/>
            </a:avLst>
          </a:prstGeom>
          <a:solidFill>
            <a:srgbClr val="DDDDDD"/>
          </a:solidFill>
        </p:spPr>
        <p:txBody>
          <a:bodyPr wrap="square" rtlCol="0">
            <a:spAutoFit/>
          </a:bodyPr>
          <a:lstStyle/>
          <a:p>
            <a:r>
              <a:rPr lang="en-US" altLang="zh-CN" dirty="0" err="1"/>
              <a:t>QSqlError</a:t>
            </a:r>
            <a:r>
              <a:rPr lang="en-US" altLang="zh-CN" dirty="0"/>
              <a:t> </a:t>
            </a:r>
            <a:r>
              <a:rPr lang="en-US" altLang="zh-CN" dirty="0" err="1"/>
              <a:t>ConnDlg</a:t>
            </a:r>
            <a:r>
              <a:rPr lang="en-US" altLang="zh-CN" dirty="0"/>
              <a:t>::</a:t>
            </a:r>
            <a:r>
              <a:rPr lang="en-US" altLang="zh-CN" dirty="0" err="1"/>
              <a:t>addConnection</a:t>
            </a:r>
            <a:r>
              <a:rPr lang="en-US" altLang="zh-CN" dirty="0"/>
              <a:t>(</a:t>
            </a:r>
            <a:r>
              <a:rPr lang="en-US" altLang="zh-CN" dirty="0" err="1"/>
              <a:t>const</a:t>
            </a:r>
            <a:r>
              <a:rPr lang="en-US" altLang="zh-CN" dirty="0"/>
              <a:t> </a:t>
            </a:r>
            <a:r>
              <a:rPr lang="en-US" altLang="zh-CN" dirty="0" err="1"/>
              <a:t>QString</a:t>
            </a:r>
            <a:r>
              <a:rPr lang="en-US" altLang="zh-CN" dirty="0"/>
              <a:t> &amp;driver, </a:t>
            </a:r>
            <a:r>
              <a:rPr lang="en-US" altLang="zh-CN" dirty="0" err="1"/>
              <a:t>const</a:t>
            </a:r>
            <a:r>
              <a:rPr lang="en-US" altLang="zh-CN" dirty="0"/>
              <a:t> </a:t>
            </a:r>
            <a:r>
              <a:rPr lang="en-US" altLang="zh-CN" dirty="0" err="1"/>
              <a:t>QString</a:t>
            </a:r>
            <a:r>
              <a:rPr lang="en-US" altLang="zh-CN" dirty="0"/>
              <a:t> &amp;</a:t>
            </a:r>
            <a:r>
              <a:rPr lang="en-US" altLang="zh-CN" dirty="0" err="1"/>
              <a:t>dbName</a:t>
            </a:r>
            <a:r>
              <a:rPr lang="en-US" altLang="zh-CN" dirty="0"/>
              <a:t>, </a:t>
            </a:r>
            <a:r>
              <a:rPr lang="en-US" altLang="zh-CN" dirty="0" err="1"/>
              <a:t>const</a:t>
            </a:r>
            <a:r>
              <a:rPr lang="en-US" altLang="zh-CN" dirty="0"/>
              <a:t> </a:t>
            </a:r>
            <a:r>
              <a:rPr lang="en-US" altLang="zh-CN" dirty="0" err="1"/>
              <a:t>QString</a:t>
            </a:r>
            <a:r>
              <a:rPr lang="en-US" altLang="zh-CN" dirty="0"/>
              <a:t> &amp;</a:t>
            </a:r>
            <a:r>
              <a:rPr lang="en-US" altLang="zh-CN" dirty="0" err="1"/>
              <a:t>host,const</a:t>
            </a:r>
            <a:r>
              <a:rPr lang="en-US" altLang="zh-CN" dirty="0"/>
              <a:t> </a:t>
            </a:r>
            <a:r>
              <a:rPr lang="en-US" altLang="zh-CN" dirty="0" err="1"/>
              <a:t>QString</a:t>
            </a:r>
            <a:r>
              <a:rPr lang="en-US" altLang="zh-CN" dirty="0"/>
              <a:t> &amp;user, </a:t>
            </a:r>
            <a:r>
              <a:rPr lang="en-US" altLang="zh-CN" dirty="0" err="1"/>
              <a:t>const</a:t>
            </a:r>
            <a:r>
              <a:rPr lang="en-US" altLang="zh-CN" dirty="0"/>
              <a:t> </a:t>
            </a:r>
            <a:r>
              <a:rPr lang="en-US" altLang="zh-CN" dirty="0" err="1"/>
              <a:t>QString</a:t>
            </a:r>
            <a:r>
              <a:rPr lang="en-US" altLang="zh-CN" dirty="0"/>
              <a:t> &amp;</a:t>
            </a:r>
            <a:r>
              <a:rPr lang="en-US" altLang="zh-CN" dirty="0" err="1"/>
              <a:t>passwd</a:t>
            </a:r>
            <a:r>
              <a:rPr lang="en-US" altLang="zh-CN" dirty="0"/>
              <a:t>, </a:t>
            </a:r>
            <a:r>
              <a:rPr lang="en-US" altLang="zh-CN" dirty="0" err="1"/>
              <a:t>int</a:t>
            </a:r>
            <a:r>
              <a:rPr lang="en-US" altLang="zh-CN" dirty="0"/>
              <a:t> port)</a:t>
            </a:r>
            <a:endParaRPr lang="zh-CN" altLang="zh-CN" dirty="0"/>
          </a:p>
          <a:p>
            <a:r>
              <a:rPr lang="en-US" altLang="zh-CN" dirty="0"/>
              <a:t>{</a:t>
            </a:r>
            <a:endParaRPr lang="zh-CN" altLang="zh-CN" dirty="0"/>
          </a:p>
          <a:p>
            <a:r>
              <a:rPr lang="en-US" altLang="zh-CN" dirty="0"/>
              <a:t>	</a:t>
            </a:r>
            <a:r>
              <a:rPr lang="en-US" altLang="zh-CN" dirty="0" err="1"/>
              <a:t>QSqlError</a:t>
            </a:r>
            <a:r>
              <a:rPr lang="en-US" altLang="zh-CN" dirty="0"/>
              <a:t> err;</a:t>
            </a:r>
            <a:endParaRPr lang="zh-CN" altLang="zh-CN" dirty="0"/>
          </a:p>
          <a:p>
            <a:r>
              <a:rPr lang="en-US" altLang="zh-CN" dirty="0"/>
              <a:t>    	</a:t>
            </a:r>
            <a:r>
              <a:rPr lang="en-US" altLang="zh-CN" dirty="0" err="1"/>
              <a:t>QSqlDatabase</a:t>
            </a:r>
            <a:r>
              <a:rPr lang="en-US" altLang="zh-CN" dirty="0"/>
              <a:t> </a:t>
            </a:r>
            <a:r>
              <a:rPr lang="en-US" altLang="zh-CN" dirty="0" err="1"/>
              <a:t>db</a:t>
            </a:r>
            <a:r>
              <a:rPr lang="en-US" altLang="zh-CN" dirty="0"/>
              <a:t> = </a:t>
            </a:r>
            <a:r>
              <a:rPr lang="en-US" altLang="zh-CN" dirty="0" err="1"/>
              <a:t>QSqlDatabase</a:t>
            </a:r>
            <a:r>
              <a:rPr lang="en-US" altLang="zh-CN" dirty="0"/>
              <a:t>::</a:t>
            </a:r>
            <a:r>
              <a:rPr lang="en-US" altLang="zh-CN" dirty="0" err="1"/>
              <a:t>addDatabase</a:t>
            </a:r>
            <a:r>
              <a:rPr lang="en-US" altLang="zh-CN" dirty="0"/>
              <a:t>(driver);</a:t>
            </a:r>
            <a:endParaRPr lang="zh-CN" altLang="zh-CN" dirty="0"/>
          </a:p>
          <a:p>
            <a:r>
              <a:rPr lang="en-US" altLang="zh-CN" dirty="0"/>
              <a:t>    	</a:t>
            </a:r>
            <a:r>
              <a:rPr lang="en-US" altLang="zh-CN" dirty="0" err="1"/>
              <a:t>db.setDatabaseName</a:t>
            </a:r>
            <a:r>
              <a:rPr lang="en-US" altLang="zh-CN" dirty="0"/>
              <a:t>(</a:t>
            </a:r>
            <a:r>
              <a:rPr lang="en-US" altLang="zh-CN" dirty="0" err="1"/>
              <a:t>dbName</a:t>
            </a:r>
            <a:r>
              <a:rPr lang="en-US" altLang="zh-CN" dirty="0"/>
              <a:t>);</a:t>
            </a:r>
            <a:endParaRPr lang="zh-CN" altLang="zh-CN" dirty="0"/>
          </a:p>
          <a:p>
            <a:r>
              <a:rPr lang="en-US" altLang="zh-CN" dirty="0"/>
              <a:t>    	</a:t>
            </a:r>
            <a:r>
              <a:rPr lang="en-US" altLang="zh-CN" dirty="0" err="1"/>
              <a:t>db.setHostName</a:t>
            </a:r>
            <a:r>
              <a:rPr lang="en-US" altLang="zh-CN" dirty="0"/>
              <a:t>(host);</a:t>
            </a:r>
            <a:endParaRPr lang="zh-CN" altLang="zh-CN" dirty="0"/>
          </a:p>
          <a:p>
            <a:r>
              <a:rPr lang="en-US" altLang="zh-CN" dirty="0"/>
              <a:t>    	</a:t>
            </a:r>
            <a:r>
              <a:rPr lang="en-US" altLang="zh-CN" dirty="0" err="1"/>
              <a:t>db.setPort</a:t>
            </a:r>
            <a:r>
              <a:rPr lang="en-US" altLang="zh-CN" dirty="0"/>
              <a:t>(port);</a:t>
            </a:r>
            <a:endParaRPr lang="zh-CN" altLang="zh-CN" dirty="0"/>
          </a:p>
          <a:p>
            <a:r>
              <a:rPr lang="en-US" altLang="zh-CN" dirty="0"/>
              <a:t>    	if(!</a:t>
            </a:r>
            <a:r>
              <a:rPr lang="en-US" altLang="zh-CN" dirty="0" err="1"/>
              <a:t>db.open</a:t>
            </a:r>
            <a:r>
              <a:rPr lang="en-US" altLang="zh-CN" dirty="0"/>
              <a:t>(user, </a:t>
            </a:r>
            <a:r>
              <a:rPr lang="en-US" altLang="zh-CN" dirty="0" err="1"/>
              <a:t>passwd</a:t>
            </a:r>
            <a:r>
              <a:rPr lang="en-US" altLang="zh-CN" dirty="0"/>
              <a:t>))					</a:t>
            </a:r>
            <a:r>
              <a:rPr lang="en-US" altLang="zh-CN" dirty="0" smtClean="0"/>
              <a:t>//(</a:t>
            </a:r>
            <a:r>
              <a:rPr lang="en-US" altLang="zh-CN" dirty="0"/>
              <a:t>a)</a:t>
            </a:r>
            <a:endParaRPr lang="zh-CN" altLang="zh-CN" dirty="0"/>
          </a:p>
          <a:p>
            <a:r>
              <a:rPr lang="en-US" altLang="zh-CN" dirty="0"/>
              <a:t>	{</a:t>
            </a:r>
            <a:endParaRPr lang="zh-CN" altLang="zh-CN" dirty="0"/>
          </a:p>
          <a:p>
            <a:r>
              <a:rPr lang="en-US" altLang="zh-CN" dirty="0"/>
              <a:t>		err = </a:t>
            </a:r>
            <a:r>
              <a:rPr lang="en-US" altLang="zh-CN" dirty="0" err="1"/>
              <a:t>db.lastError</a:t>
            </a:r>
            <a:r>
              <a:rPr lang="en-US" altLang="zh-CN" dirty="0"/>
              <a:t>();</a:t>
            </a:r>
            <a:endParaRPr lang="zh-CN" altLang="zh-CN" dirty="0"/>
          </a:p>
          <a:p>
            <a:r>
              <a:rPr lang="en-US" altLang="zh-CN" dirty="0"/>
              <a:t>    	}</a:t>
            </a:r>
            <a:endParaRPr lang="zh-CN" altLang="zh-CN" dirty="0"/>
          </a:p>
          <a:p>
            <a:r>
              <a:rPr lang="en-US" altLang="zh-CN" dirty="0"/>
              <a:t>    	return err;						</a:t>
            </a:r>
            <a:r>
              <a:rPr lang="en-US" altLang="zh-CN" dirty="0" smtClean="0"/>
              <a:t>//</a:t>
            </a:r>
            <a:r>
              <a:rPr lang="zh-CN" altLang="zh-CN" dirty="0"/>
              <a:t>返回这个错误信息</a:t>
            </a:r>
          </a:p>
          <a:p>
            <a:r>
              <a:rPr lang="en-US" altLang="zh-CN" dirty="0" smtClean="0"/>
              <a:t>}</a:t>
            </a:r>
          </a:p>
        </p:txBody>
      </p:sp>
    </p:spTree>
    <p:extLst>
      <p:ext uri="{BB962C8B-B14F-4D97-AF65-F5344CB8AC3E}">
        <p14:creationId xmlns:p14="http://schemas.microsoft.com/office/powerpoint/2010/main" val="2216958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TextBox 2"/>
          <p:cNvSpPr txBox="1"/>
          <p:nvPr/>
        </p:nvSpPr>
        <p:spPr>
          <a:xfrm>
            <a:off x="831273" y="1009403"/>
            <a:ext cx="10260280" cy="369332"/>
          </a:xfrm>
          <a:prstGeom prst="rect">
            <a:avLst/>
          </a:prstGeom>
          <a:noFill/>
        </p:spPr>
        <p:txBody>
          <a:bodyPr wrap="square" rtlCol="0">
            <a:spAutoFit/>
          </a:bodyPr>
          <a:lstStyle/>
          <a:p>
            <a:r>
              <a:rPr lang="en-US" altLang="zh-CN" sz="1800" dirty="0" err="1"/>
              <a:t>addSqliteConnection</a:t>
            </a:r>
            <a:r>
              <a:rPr lang="en-US" altLang="zh-CN" sz="1800" dirty="0"/>
              <a:t>()</a:t>
            </a:r>
            <a:r>
              <a:rPr lang="zh-CN" altLang="zh-CN" sz="1800" dirty="0"/>
              <a:t>函数建立一条</a:t>
            </a:r>
            <a:r>
              <a:rPr lang="en-US" altLang="zh-CN" sz="1800" dirty="0"/>
              <a:t>QSQLITE</a:t>
            </a:r>
            <a:r>
              <a:rPr lang="zh-CN" altLang="zh-CN" sz="1800" dirty="0"/>
              <a:t>数据库驱动对应的</a:t>
            </a:r>
            <a:r>
              <a:rPr lang="en-US" altLang="zh-CN" sz="1800" dirty="0" err="1"/>
              <a:t>sqlite</a:t>
            </a:r>
            <a:r>
              <a:rPr lang="zh-CN" altLang="zh-CN" sz="1800" dirty="0"/>
              <a:t>数据库连接，其具体内容如下</a:t>
            </a:r>
            <a:r>
              <a:rPr lang="zh-CN" altLang="zh-CN" sz="1800" dirty="0" smtClean="0"/>
              <a:t>：</a:t>
            </a:r>
            <a:endParaRPr lang="zh-CN" altLang="zh-CN" sz="1800" dirty="0"/>
          </a:p>
        </p:txBody>
      </p:sp>
      <p:sp>
        <p:nvSpPr>
          <p:cNvPr id="4" name="TextBox 3"/>
          <p:cNvSpPr txBox="1"/>
          <p:nvPr/>
        </p:nvSpPr>
        <p:spPr>
          <a:xfrm>
            <a:off x="938151" y="1378735"/>
            <a:ext cx="9630888" cy="3113663"/>
          </a:xfrm>
          <a:prstGeom prst="roundRect">
            <a:avLst>
              <a:gd name="adj" fmla="val 7994"/>
            </a:avLst>
          </a:prstGeom>
          <a:solidFill>
            <a:srgbClr val="DDDDDD"/>
          </a:solidFill>
        </p:spPr>
        <p:txBody>
          <a:bodyPr wrap="square" rtlCol="0">
            <a:spAutoFit/>
          </a:bodyPr>
          <a:lstStyle/>
          <a:p>
            <a:r>
              <a:rPr lang="en-US" altLang="zh-CN" dirty="0"/>
              <a:t>void </a:t>
            </a:r>
            <a:r>
              <a:rPr lang="en-US" altLang="zh-CN" dirty="0" err="1"/>
              <a:t>ConnDlg</a:t>
            </a:r>
            <a:r>
              <a:rPr lang="en-US" altLang="zh-CN" dirty="0"/>
              <a:t>::</a:t>
            </a:r>
            <a:r>
              <a:rPr lang="en-US" altLang="zh-CN" dirty="0" err="1"/>
              <a:t>addSqliteConnection</a:t>
            </a:r>
            <a:r>
              <a:rPr lang="en-US" altLang="zh-CN" dirty="0"/>
              <a:t>()</a:t>
            </a:r>
            <a:endParaRPr lang="zh-CN" altLang="zh-CN" dirty="0"/>
          </a:p>
          <a:p>
            <a:r>
              <a:rPr lang="en-US" altLang="zh-CN" dirty="0"/>
              <a:t>{</a:t>
            </a:r>
            <a:endParaRPr lang="zh-CN" altLang="zh-CN" dirty="0"/>
          </a:p>
          <a:p>
            <a:r>
              <a:rPr lang="en-US" altLang="zh-CN" dirty="0"/>
              <a:t>	</a:t>
            </a:r>
            <a:r>
              <a:rPr lang="en-US" altLang="zh-CN" dirty="0" err="1"/>
              <a:t>QSqlDatabase</a:t>
            </a:r>
            <a:r>
              <a:rPr lang="en-US" altLang="zh-CN" dirty="0"/>
              <a:t> </a:t>
            </a:r>
            <a:r>
              <a:rPr lang="en-US" altLang="zh-CN" dirty="0" err="1"/>
              <a:t>db</a:t>
            </a:r>
            <a:r>
              <a:rPr lang="en-US" altLang="zh-CN" dirty="0"/>
              <a:t> = </a:t>
            </a:r>
            <a:r>
              <a:rPr lang="en-US" altLang="zh-CN" dirty="0" err="1"/>
              <a:t>QSqlDatabase</a:t>
            </a:r>
            <a:r>
              <a:rPr lang="en-US" altLang="zh-CN" dirty="0"/>
              <a:t>::</a:t>
            </a:r>
            <a:r>
              <a:rPr lang="en-US" altLang="zh-CN" dirty="0" err="1"/>
              <a:t>addDatabase</a:t>
            </a:r>
            <a:r>
              <a:rPr lang="en-US" altLang="zh-CN" dirty="0"/>
              <a:t>("QSQLITE");</a:t>
            </a:r>
            <a:endParaRPr lang="zh-CN" altLang="zh-CN" dirty="0"/>
          </a:p>
          <a:p>
            <a:r>
              <a:rPr lang="en-US" altLang="zh-CN" dirty="0"/>
              <a:t>	</a:t>
            </a:r>
            <a:r>
              <a:rPr lang="en-US" altLang="zh-CN" dirty="0" err="1"/>
              <a:t>db.setDatabaseName</a:t>
            </a:r>
            <a:r>
              <a:rPr lang="en-US" altLang="zh-CN" dirty="0"/>
              <a:t>("</a:t>
            </a:r>
            <a:r>
              <a:rPr lang="en-US" altLang="zh-CN" dirty="0" err="1"/>
              <a:t>databasefile</a:t>
            </a:r>
            <a:r>
              <a:rPr lang="en-US" altLang="zh-CN" dirty="0"/>
              <a:t>");</a:t>
            </a:r>
            <a:endParaRPr lang="zh-CN" altLang="zh-CN" dirty="0"/>
          </a:p>
          <a:p>
            <a:r>
              <a:rPr lang="en-US" altLang="zh-CN" dirty="0"/>
              <a:t>	if(!</a:t>
            </a:r>
            <a:r>
              <a:rPr lang="en-US" altLang="zh-CN" dirty="0" err="1"/>
              <a:t>db.open</a:t>
            </a:r>
            <a:r>
              <a:rPr lang="en-US" altLang="zh-CN" dirty="0"/>
              <a:t>())</a:t>
            </a:r>
            <a:endParaRPr lang="zh-CN" altLang="zh-CN" dirty="0"/>
          </a:p>
          <a:p>
            <a:r>
              <a:rPr lang="en-US" altLang="zh-CN" dirty="0"/>
              <a:t>	{</a:t>
            </a:r>
            <a:endParaRPr lang="zh-CN" altLang="zh-CN" dirty="0"/>
          </a:p>
          <a:p>
            <a:r>
              <a:rPr lang="en-US" altLang="zh-CN" dirty="0"/>
              <a:t>		</a:t>
            </a:r>
            <a:r>
              <a:rPr lang="en-US" altLang="zh-CN" dirty="0" err="1"/>
              <a:t>ui.status_label</a:t>
            </a:r>
            <a:r>
              <a:rPr lang="en-US" altLang="zh-CN" dirty="0"/>
              <a:t>-&gt;</a:t>
            </a:r>
            <a:r>
              <a:rPr lang="en-US" altLang="zh-CN" dirty="0" err="1"/>
              <a:t>setText</a:t>
            </a:r>
            <a:r>
              <a:rPr lang="en-US" altLang="zh-CN" dirty="0"/>
              <a:t>(</a:t>
            </a:r>
            <a:r>
              <a:rPr lang="en-US" altLang="zh-CN" dirty="0" err="1"/>
              <a:t>db.lastError</a:t>
            </a:r>
            <a:r>
              <a:rPr lang="en-US" altLang="zh-CN" dirty="0"/>
              <a:t>().text());</a:t>
            </a:r>
            <a:endParaRPr lang="zh-CN" altLang="zh-CN" dirty="0"/>
          </a:p>
          <a:p>
            <a:r>
              <a:rPr lang="en-US" altLang="zh-CN" dirty="0"/>
              <a:t>		return;</a:t>
            </a:r>
            <a:endParaRPr lang="zh-CN" altLang="zh-CN" dirty="0"/>
          </a:p>
          <a:p>
            <a:r>
              <a:rPr lang="en-US" altLang="zh-CN" dirty="0"/>
              <a:t>	}</a:t>
            </a:r>
            <a:endParaRPr lang="zh-CN" altLang="zh-CN" dirty="0"/>
          </a:p>
          <a:p>
            <a:r>
              <a:rPr lang="en-US" altLang="zh-CN" dirty="0"/>
              <a:t>	</a:t>
            </a:r>
            <a:r>
              <a:rPr lang="en-US" altLang="zh-CN" dirty="0" err="1"/>
              <a:t>ui.status_label</a:t>
            </a:r>
            <a:r>
              <a:rPr lang="en-US" altLang="zh-CN" dirty="0"/>
              <a:t>-&gt;</a:t>
            </a:r>
            <a:r>
              <a:rPr lang="en-US" altLang="zh-CN" dirty="0" err="1"/>
              <a:t>setText</a:t>
            </a:r>
            <a:r>
              <a:rPr lang="en-US" altLang="zh-CN" dirty="0"/>
              <a:t>(</a:t>
            </a:r>
            <a:r>
              <a:rPr lang="en-US" altLang="zh-CN" dirty="0" err="1"/>
              <a:t>tr</a:t>
            </a:r>
            <a:r>
              <a:rPr lang="en-US" altLang="zh-CN" dirty="0"/>
              <a:t>("</a:t>
            </a:r>
            <a:r>
              <a:rPr lang="zh-CN" altLang="zh-CN" dirty="0"/>
              <a:t>创建</a:t>
            </a:r>
            <a:r>
              <a:rPr lang="en-US" altLang="zh-CN" dirty="0" err="1"/>
              <a:t>sqlite</a:t>
            </a:r>
            <a:r>
              <a:rPr lang="zh-CN" altLang="zh-CN" dirty="0"/>
              <a:t>数据库成功</a:t>
            </a:r>
            <a:r>
              <a:rPr lang="en-US" altLang="zh-CN" dirty="0"/>
              <a:t>!"));</a:t>
            </a:r>
            <a:endParaRPr lang="zh-CN" altLang="zh-CN" dirty="0"/>
          </a:p>
          <a:p>
            <a:r>
              <a:rPr lang="en-US" altLang="zh-CN" dirty="0" smtClean="0"/>
              <a:t>}</a:t>
            </a:r>
          </a:p>
        </p:txBody>
      </p:sp>
    </p:spTree>
    <p:extLst>
      <p:ext uri="{BB962C8B-B14F-4D97-AF65-F5344CB8AC3E}">
        <p14:creationId xmlns:p14="http://schemas.microsoft.com/office/powerpoint/2010/main" val="311491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879041" cy="461665"/>
          </a:xfrm>
          <a:prstGeom prst="rect">
            <a:avLst/>
          </a:prstGeom>
        </p:spPr>
        <p:txBody>
          <a:bodyPr wrap="none">
            <a:spAutoFit/>
          </a:bodyPr>
          <a:lstStyle/>
          <a:p>
            <a:r>
              <a:rPr lang="en-US" altLang="zh-CN" sz="2400" b="1" dirty="0"/>
              <a:t>4</a:t>
            </a:r>
            <a:r>
              <a:rPr lang="zh-CN" altLang="zh-CN" sz="2400" b="1" dirty="0"/>
              <a:t>．表和视图</a:t>
            </a:r>
          </a:p>
        </p:txBody>
      </p:sp>
      <p:sp>
        <p:nvSpPr>
          <p:cNvPr id="3" name="TextBox 2"/>
          <p:cNvSpPr txBox="1"/>
          <p:nvPr/>
        </p:nvSpPr>
        <p:spPr>
          <a:xfrm>
            <a:off x="878774" y="997527"/>
            <a:ext cx="10177153" cy="5541389"/>
          </a:xfrm>
          <a:prstGeom prst="rect">
            <a:avLst/>
          </a:prstGeom>
          <a:noFill/>
        </p:spPr>
        <p:txBody>
          <a:bodyPr wrap="square" rtlCol="0">
            <a:spAutoFit/>
          </a:bodyPr>
          <a:lstStyle/>
          <a:p>
            <a:pPr indent="450850">
              <a:lnSpc>
                <a:spcPct val="150000"/>
              </a:lnSpc>
            </a:pPr>
            <a:r>
              <a:rPr lang="en-US" altLang="zh-CN" dirty="0">
                <a:sym typeface="Wingdings"/>
              </a:rPr>
              <a:t></a:t>
            </a:r>
            <a:r>
              <a:rPr lang="en-US" altLang="zh-CN" dirty="0"/>
              <a:t> </a:t>
            </a:r>
            <a:r>
              <a:rPr lang="zh-CN" altLang="zh-CN" b="1" dirty="0"/>
              <a:t>表结构</a:t>
            </a:r>
            <a:endParaRPr lang="zh-CN" altLang="zh-CN" dirty="0"/>
          </a:p>
          <a:p>
            <a:pPr indent="450850">
              <a:lnSpc>
                <a:spcPct val="150000"/>
              </a:lnSpc>
            </a:pPr>
            <a:r>
              <a:rPr lang="zh-CN" altLang="zh-CN" dirty="0"/>
              <a:t>每个数据库包含若干个表。每个表具有一定的结构，称为表的“型”。所谓表型是指组成表的各列的名称及数据类型，也就是日常表格的“栏目信息”。</a:t>
            </a:r>
          </a:p>
          <a:p>
            <a:pPr indent="450850">
              <a:lnSpc>
                <a:spcPct val="150000"/>
              </a:lnSpc>
            </a:pPr>
            <a:r>
              <a:rPr lang="en-US" altLang="zh-CN" dirty="0">
                <a:sym typeface="Wingdings"/>
              </a:rPr>
              <a:t></a:t>
            </a:r>
            <a:r>
              <a:rPr lang="en-US" altLang="zh-CN" dirty="0"/>
              <a:t> </a:t>
            </a:r>
            <a:r>
              <a:rPr lang="zh-CN" altLang="zh-CN" b="1" dirty="0"/>
              <a:t>记录</a:t>
            </a:r>
            <a:endParaRPr lang="zh-CN" altLang="zh-CN" dirty="0"/>
          </a:p>
          <a:p>
            <a:pPr indent="450850">
              <a:lnSpc>
                <a:spcPct val="150000"/>
              </a:lnSpc>
            </a:pPr>
            <a:r>
              <a:rPr lang="zh-CN" altLang="zh-CN" dirty="0"/>
              <a:t>每个表包含若干行数据，它们是表的“值”，表中的一行称为一个记录（</a:t>
            </a:r>
            <a:r>
              <a:rPr lang="en-US" altLang="zh-CN" dirty="0"/>
              <a:t>Record</a:t>
            </a:r>
            <a:r>
              <a:rPr lang="zh-CN" altLang="zh-CN" dirty="0"/>
              <a:t>）。因此，表是记录的有限集合。</a:t>
            </a:r>
          </a:p>
          <a:p>
            <a:pPr indent="450850">
              <a:lnSpc>
                <a:spcPct val="150000"/>
              </a:lnSpc>
            </a:pPr>
            <a:r>
              <a:rPr lang="en-US" altLang="zh-CN" dirty="0">
                <a:sym typeface="Wingdings"/>
              </a:rPr>
              <a:t></a:t>
            </a:r>
            <a:r>
              <a:rPr lang="en-US" altLang="zh-CN" dirty="0"/>
              <a:t> </a:t>
            </a:r>
            <a:r>
              <a:rPr lang="zh-CN" altLang="zh-CN" b="1" dirty="0"/>
              <a:t>字段</a:t>
            </a:r>
            <a:endParaRPr lang="zh-CN" altLang="zh-CN" dirty="0"/>
          </a:p>
          <a:p>
            <a:pPr indent="450850">
              <a:lnSpc>
                <a:spcPct val="150000"/>
              </a:lnSpc>
            </a:pPr>
            <a:r>
              <a:rPr lang="zh-CN" altLang="zh-CN" dirty="0"/>
              <a:t>每个记录由若干个数据项构成，将构成记录的每个数据项称为字段（</a:t>
            </a:r>
            <a:r>
              <a:rPr lang="en-US" altLang="zh-CN" dirty="0"/>
              <a:t>Field</a:t>
            </a:r>
            <a:r>
              <a:rPr lang="zh-CN" altLang="zh-CN" dirty="0"/>
              <a:t>）。字段包含的属性有字段名、字段数据类型、字段长度及是否为关键字等。其中，字段名是字段的标识，字段的数据类型可以是多样的，如整型、实型、字符型、日期型或二进制型等。</a:t>
            </a:r>
          </a:p>
          <a:p>
            <a:pPr indent="450850">
              <a:lnSpc>
                <a:spcPct val="150000"/>
              </a:lnSpc>
            </a:pPr>
            <a:r>
              <a:rPr lang="en-US" altLang="zh-CN" dirty="0">
                <a:sym typeface="Wingdings"/>
              </a:rPr>
              <a:t></a:t>
            </a:r>
            <a:r>
              <a:rPr lang="en-US" altLang="zh-CN" dirty="0"/>
              <a:t> </a:t>
            </a:r>
            <a:r>
              <a:rPr lang="zh-CN" altLang="zh-CN" b="1" dirty="0"/>
              <a:t>关键字</a:t>
            </a:r>
            <a:endParaRPr lang="zh-CN" altLang="zh-CN" dirty="0"/>
          </a:p>
          <a:p>
            <a:pPr indent="450850">
              <a:lnSpc>
                <a:spcPct val="150000"/>
              </a:lnSpc>
            </a:pPr>
            <a:r>
              <a:rPr lang="zh-CN" altLang="zh-CN" dirty="0"/>
              <a:t>在学生表中，若不加以限制，则每条记录的姓名、专业名、性别和出生时间这四个字段的值都有可能相同，但是学号字段的值对表中所有记录来说则一定不同，即通过“学号”字段可以将表中的不同记录区分开来</a:t>
            </a:r>
            <a:r>
              <a:rPr lang="zh-CN" altLang="zh-CN" dirty="0" smtClean="0"/>
              <a:t>。</a:t>
            </a:r>
            <a:endParaRPr lang="zh-CN" altLang="zh-CN" dirty="0"/>
          </a:p>
        </p:txBody>
      </p:sp>
    </p:spTree>
    <p:extLst>
      <p:ext uri="{BB962C8B-B14F-4D97-AF65-F5344CB8AC3E}">
        <p14:creationId xmlns:p14="http://schemas.microsoft.com/office/powerpoint/2010/main" val="31699864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TextBox 2"/>
          <p:cNvSpPr txBox="1"/>
          <p:nvPr/>
        </p:nvSpPr>
        <p:spPr>
          <a:xfrm>
            <a:off x="1045029" y="973777"/>
            <a:ext cx="9951522" cy="369332"/>
          </a:xfrm>
          <a:prstGeom prst="rect">
            <a:avLst/>
          </a:prstGeom>
          <a:noFill/>
        </p:spPr>
        <p:txBody>
          <a:bodyPr wrap="square" rtlCol="0">
            <a:spAutoFit/>
          </a:bodyPr>
          <a:lstStyle/>
          <a:p>
            <a:r>
              <a:rPr lang="en-US" altLang="zh-CN" sz="1800" dirty="0" err="1"/>
              <a:t>ConnDlg</a:t>
            </a:r>
            <a:r>
              <a:rPr lang="en-US" altLang="zh-CN" sz="1800" dirty="0"/>
              <a:t>::</a:t>
            </a:r>
            <a:r>
              <a:rPr lang="en-US" altLang="zh-CN" sz="1800" dirty="0" err="1"/>
              <a:t>creatDB</a:t>
            </a:r>
            <a:r>
              <a:rPr lang="en-US" altLang="zh-CN" sz="1800" dirty="0"/>
              <a:t>()</a:t>
            </a:r>
            <a:r>
              <a:rPr lang="zh-CN" altLang="zh-CN" sz="1800" dirty="0"/>
              <a:t>函数创建了相关的两张数据表，并在其中插入适当信息。其具体代码如下</a:t>
            </a:r>
            <a:r>
              <a:rPr lang="zh-CN" altLang="zh-CN" sz="1800" dirty="0" smtClean="0"/>
              <a:t>：</a:t>
            </a:r>
            <a:endParaRPr lang="zh-CN" altLang="zh-CN" sz="1800" dirty="0"/>
          </a:p>
        </p:txBody>
      </p:sp>
      <p:sp>
        <p:nvSpPr>
          <p:cNvPr id="4" name="TextBox 3"/>
          <p:cNvSpPr txBox="1"/>
          <p:nvPr/>
        </p:nvSpPr>
        <p:spPr>
          <a:xfrm>
            <a:off x="1136845" y="1472540"/>
            <a:ext cx="9539072" cy="5160853"/>
          </a:xfrm>
          <a:prstGeom prst="roundRect">
            <a:avLst>
              <a:gd name="adj" fmla="val 3947"/>
            </a:avLst>
          </a:prstGeom>
          <a:solidFill>
            <a:srgbClr val="DDDDDD"/>
          </a:solidFill>
        </p:spPr>
        <p:txBody>
          <a:bodyPr wrap="square" rtlCol="0">
            <a:spAutoFit/>
          </a:bodyPr>
          <a:lstStyle/>
          <a:p>
            <a:r>
              <a:rPr lang="en-US" altLang="zh-CN" dirty="0"/>
              <a:t>void </a:t>
            </a:r>
            <a:r>
              <a:rPr lang="en-US" altLang="zh-CN" dirty="0" err="1"/>
              <a:t>ConnDlg</a:t>
            </a:r>
            <a:r>
              <a:rPr lang="en-US" altLang="zh-CN" dirty="0"/>
              <a:t>::</a:t>
            </a:r>
            <a:r>
              <a:rPr lang="en-US" altLang="zh-CN" dirty="0" err="1"/>
              <a:t>creatDB</a:t>
            </a:r>
            <a:r>
              <a:rPr lang="en-US" altLang="zh-CN" dirty="0"/>
              <a:t>()</a:t>
            </a:r>
            <a:endParaRPr lang="zh-CN" altLang="zh-CN" dirty="0"/>
          </a:p>
          <a:p>
            <a:r>
              <a:rPr lang="en-US" altLang="zh-CN" dirty="0"/>
              <a:t>{</a:t>
            </a:r>
            <a:endParaRPr lang="zh-CN" altLang="zh-CN" dirty="0"/>
          </a:p>
          <a:p>
            <a:r>
              <a:rPr lang="en-US" altLang="zh-CN" dirty="0"/>
              <a:t>   	</a:t>
            </a:r>
            <a:r>
              <a:rPr lang="en-US" altLang="zh-CN" dirty="0" err="1"/>
              <a:t>QSqlQuery</a:t>
            </a:r>
            <a:r>
              <a:rPr lang="en-US" altLang="zh-CN" dirty="0"/>
              <a:t> query;					</a:t>
            </a:r>
            <a:r>
              <a:rPr lang="en-US" altLang="zh-CN" dirty="0" smtClean="0"/>
              <a:t>//(</a:t>
            </a:r>
            <a:r>
              <a:rPr lang="en-US" altLang="zh-CN" dirty="0"/>
              <a:t>a)</a:t>
            </a:r>
            <a:endParaRPr lang="zh-CN" altLang="zh-CN" dirty="0"/>
          </a:p>
          <a:p>
            <a:r>
              <a:rPr lang="en-US" altLang="zh-CN" dirty="0"/>
              <a:t>   	</a:t>
            </a:r>
            <a:r>
              <a:rPr lang="en-US" altLang="zh-CN" dirty="0" err="1"/>
              <a:t>query.exec</a:t>
            </a:r>
            <a:r>
              <a:rPr lang="en-US" altLang="zh-CN" dirty="0"/>
              <a:t>("create table factory (id </a:t>
            </a:r>
            <a:r>
              <a:rPr lang="en-US" altLang="zh-CN" dirty="0" err="1"/>
              <a:t>int</a:t>
            </a:r>
            <a:r>
              <a:rPr lang="en-US" altLang="zh-CN" dirty="0"/>
              <a:t> primary </a:t>
            </a:r>
            <a:r>
              <a:rPr lang="en-US" altLang="zh-CN" dirty="0" err="1"/>
              <a:t>key,manufactory</a:t>
            </a:r>
            <a:r>
              <a:rPr lang="en-US" altLang="zh-CN" dirty="0"/>
              <a:t> </a:t>
            </a:r>
            <a:r>
              <a:rPr lang="en-US" altLang="zh-CN" dirty="0" err="1"/>
              <a:t>varchar</a:t>
            </a:r>
            <a:r>
              <a:rPr lang="en-US" altLang="zh-CN" dirty="0"/>
              <a:t>  (40),address </a:t>
            </a:r>
            <a:r>
              <a:rPr lang="en-US" altLang="zh-CN" dirty="0" err="1"/>
              <a:t>varchar</a:t>
            </a:r>
            <a:r>
              <a:rPr lang="en-US" altLang="zh-CN" dirty="0"/>
              <a:t>(40))");						//(b)</a:t>
            </a:r>
            <a:endParaRPr lang="zh-CN" altLang="zh-CN" dirty="0"/>
          </a:p>
          <a:p>
            <a:r>
              <a:rPr lang="en-US" altLang="zh-CN" dirty="0"/>
              <a:t>    	</a:t>
            </a:r>
            <a:r>
              <a:rPr lang="en-US" altLang="zh-CN" dirty="0" err="1"/>
              <a:t>query.exec</a:t>
            </a:r>
            <a:r>
              <a:rPr lang="en-US" altLang="zh-CN" dirty="0"/>
              <a:t>(</a:t>
            </a:r>
            <a:r>
              <a:rPr lang="en-US" altLang="zh-CN" dirty="0" err="1"/>
              <a:t>QObject</a:t>
            </a:r>
            <a:r>
              <a:rPr lang="en-US" altLang="zh-CN" dirty="0"/>
              <a:t>::</a:t>
            </a:r>
            <a:r>
              <a:rPr lang="en-US" altLang="zh-CN" dirty="0" err="1"/>
              <a:t>tr</a:t>
            </a:r>
            <a:r>
              <a:rPr lang="en-US" altLang="zh-CN" dirty="0"/>
              <a:t>("insert into factory values(1, '</a:t>
            </a:r>
            <a:r>
              <a:rPr lang="zh-CN" altLang="zh-CN" dirty="0"/>
              <a:t>一汽大众</a:t>
            </a:r>
            <a:r>
              <a:rPr lang="en-US" altLang="zh-CN" dirty="0"/>
              <a:t>', '</a:t>
            </a:r>
            <a:r>
              <a:rPr lang="zh-CN" altLang="zh-CN" dirty="0"/>
              <a:t>长春</a:t>
            </a:r>
            <a:r>
              <a:rPr lang="en-US" altLang="zh-CN" dirty="0"/>
              <a:t>')"));</a:t>
            </a:r>
            <a:endParaRPr lang="zh-CN" altLang="zh-CN" dirty="0"/>
          </a:p>
          <a:p>
            <a:r>
              <a:rPr lang="en-US" altLang="zh-CN" dirty="0"/>
              <a:t>    	</a:t>
            </a:r>
            <a:r>
              <a:rPr lang="en-US" altLang="zh-CN" dirty="0" err="1"/>
              <a:t>query.exec</a:t>
            </a:r>
            <a:r>
              <a:rPr lang="en-US" altLang="zh-CN" dirty="0"/>
              <a:t>(</a:t>
            </a:r>
            <a:r>
              <a:rPr lang="en-US" altLang="zh-CN" dirty="0" err="1"/>
              <a:t>QObject</a:t>
            </a:r>
            <a:r>
              <a:rPr lang="en-US" altLang="zh-CN" dirty="0"/>
              <a:t>::</a:t>
            </a:r>
            <a:r>
              <a:rPr lang="en-US" altLang="zh-CN" dirty="0" err="1"/>
              <a:t>tr</a:t>
            </a:r>
            <a:r>
              <a:rPr lang="en-US" altLang="zh-CN" dirty="0"/>
              <a:t>("insert into factory values(2, '</a:t>
            </a:r>
            <a:r>
              <a:rPr lang="zh-CN" altLang="zh-CN" dirty="0"/>
              <a:t>二汽神龙</a:t>
            </a:r>
            <a:r>
              <a:rPr lang="en-US" altLang="zh-CN" dirty="0"/>
              <a:t>', '</a:t>
            </a:r>
            <a:r>
              <a:rPr lang="zh-CN" altLang="zh-CN" dirty="0"/>
              <a:t>武汉</a:t>
            </a:r>
            <a:r>
              <a:rPr lang="en-US" altLang="zh-CN" dirty="0"/>
              <a:t>')"));</a:t>
            </a:r>
            <a:endParaRPr lang="zh-CN" altLang="zh-CN" dirty="0"/>
          </a:p>
          <a:p>
            <a:r>
              <a:rPr lang="en-US" altLang="zh-CN" dirty="0"/>
              <a:t>    	</a:t>
            </a:r>
            <a:r>
              <a:rPr lang="en-US" altLang="zh-CN" dirty="0" err="1"/>
              <a:t>query.exec</a:t>
            </a:r>
            <a:r>
              <a:rPr lang="en-US" altLang="zh-CN" dirty="0"/>
              <a:t>(</a:t>
            </a:r>
            <a:r>
              <a:rPr lang="en-US" altLang="zh-CN" dirty="0" err="1"/>
              <a:t>QObject</a:t>
            </a:r>
            <a:r>
              <a:rPr lang="en-US" altLang="zh-CN" dirty="0"/>
              <a:t>::</a:t>
            </a:r>
            <a:r>
              <a:rPr lang="en-US" altLang="zh-CN" dirty="0" err="1"/>
              <a:t>tr</a:t>
            </a:r>
            <a:r>
              <a:rPr lang="en-US" altLang="zh-CN" dirty="0"/>
              <a:t>("insert into factory values(3, '</a:t>
            </a:r>
            <a:r>
              <a:rPr lang="zh-CN" altLang="zh-CN" dirty="0"/>
              <a:t>上海大众</a:t>
            </a:r>
            <a:r>
              <a:rPr lang="en-US" altLang="zh-CN" dirty="0"/>
              <a:t>', '</a:t>
            </a:r>
            <a:r>
              <a:rPr lang="zh-CN" altLang="zh-CN" dirty="0"/>
              <a:t>上海</a:t>
            </a:r>
            <a:r>
              <a:rPr lang="en-US" altLang="zh-CN" dirty="0"/>
              <a:t>')"));</a:t>
            </a:r>
            <a:endParaRPr lang="zh-CN" altLang="zh-CN" dirty="0"/>
          </a:p>
          <a:p>
            <a:r>
              <a:rPr lang="en-US" altLang="zh-CN" dirty="0"/>
              <a:t>    	</a:t>
            </a:r>
            <a:r>
              <a:rPr lang="en-US" altLang="zh-CN" dirty="0" err="1"/>
              <a:t>query.exec</a:t>
            </a:r>
            <a:r>
              <a:rPr lang="en-US" altLang="zh-CN" dirty="0"/>
              <a:t>("create table cars (</a:t>
            </a:r>
            <a:r>
              <a:rPr lang="en-US" altLang="zh-CN" dirty="0" err="1"/>
              <a:t>carid</a:t>
            </a:r>
            <a:r>
              <a:rPr lang="en-US" altLang="zh-CN" dirty="0"/>
              <a:t> </a:t>
            </a:r>
            <a:r>
              <a:rPr lang="en-US" altLang="zh-CN" dirty="0" err="1"/>
              <a:t>int</a:t>
            </a:r>
            <a:r>
              <a:rPr lang="en-US" altLang="zh-CN" dirty="0"/>
              <a:t> primary key, name </a:t>
            </a:r>
            <a:r>
              <a:rPr lang="en-US" altLang="zh-CN" dirty="0" err="1"/>
              <a:t>varchar</a:t>
            </a:r>
            <a:r>
              <a:rPr lang="en-US" altLang="zh-CN" dirty="0"/>
              <a:t>(50), </a:t>
            </a:r>
            <a:r>
              <a:rPr lang="en-US" altLang="zh-CN" dirty="0" err="1"/>
              <a:t>factoryid</a:t>
            </a:r>
            <a:r>
              <a:rPr lang="en-US" altLang="zh-CN" dirty="0"/>
              <a:t> </a:t>
            </a:r>
            <a:r>
              <a:rPr lang="en-US" altLang="zh-CN" dirty="0" err="1"/>
              <a:t>int</a:t>
            </a:r>
            <a:r>
              <a:rPr lang="en-US" altLang="zh-CN" dirty="0"/>
              <a:t>, year </a:t>
            </a:r>
            <a:r>
              <a:rPr lang="en-US" altLang="zh-CN" dirty="0" err="1"/>
              <a:t>int</a:t>
            </a:r>
            <a:r>
              <a:rPr lang="en-US" altLang="zh-CN" dirty="0"/>
              <a:t>, foreign key(</a:t>
            </a:r>
            <a:r>
              <a:rPr lang="en-US" altLang="zh-CN" dirty="0" err="1"/>
              <a:t>factoryid</a:t>
            </a:r>
            <a:r>
              <a:rPr lang="en-US" altLang="zh-CN" dirty="0"/>
              <a:t>) references factory)");			</a:t>
            </a:r>
            <a:r>
              <a:rPr lang="en-US" altLang="zh-CN" dirty="0" smtClean="0"/>
              <a:t>//(</a:t>
            </a:r>
            <a:r>
              <a:rPr lang="en-US" altLang="zh-CN" dirty="0"/>
              <a:t>c)</a:t>
            </a:r>
            <a:endParaRPr lang="zh-CN" altLang="zh-CN" dirty="0"/>
          </a:p>
          <a:p>
            <a:r>
              <a:rPr lang="en-US" altLang="zh-CN" dirty="0"/>
              <a:t>    	</a:t>
            </a:r>
            <a:r>
              <a:rPr lang="en-US" altLang="zh-CN" dirty="0" err="1"/>
              <a:t>query.exec</a:t>
            </a:r>
            <a:r>
              <a:rPr lang="en-US" altLang="zh-CN" dirty="0"/>
              <a:t>(</a:t>
            </a:r>
            <a:r>
              <a:rPr lang="en-US" altLang="zh-CN" dirty="0" err="1"/>
              <a:t>QObject</a:t>
            </a:r>
            <a:r>
              <a:rPr lang="en-US" altLang="zh-CN" dirty="0"/>
              <a:t>::</a:t>
            </a:r>
            <a:r>
              <a:rPr lang="en-US" altLang="zh-CN" dirty="0" err="1"/>
              <a:t>tr</a:t>
            </a:r>
            <a:r>
              <a:rPr lang="en-US" altLang="zh-CN" dirty="0"/>
              <a:t>("insert into cars values(1,'</a:t>
            </a:r>
            <a:r>
              <a:rPr lang="zh-CN" altLang="zh-CN" dirty="0"/>
              <a:t>奥迪</a:t>
            </a:r>
            <a:r>
              <a:rPr lang="en-US" altLang="zh-CN" dirty="0"/>
              <a:t>A6',1,2005)"));</a:t>
            </a:r>
            <a:endParaRPr lang="zh-CN" altLang="zh-CN" dirty="0"/>
          </a:p>
          <a:p>
            <a:r>
              <a:rPr lang="en-US" altLang="zh-CN" dirty="0"/>
              <a:t>    	</a:t>
            </a:r>
            <a:r>
              <a:rPr lang="en-US" altLang="zh-CN" dirty="0" err="1"/>
              <a:t>query.exec</a:t>
            </a:r>
            <a:r>
              <a:rPr lang="en-US" altLang="zh-CN" dirty="0"/>
              <a:t>(</a:t>
            </a:r>
            <a:r>
              <a:rPr lang="en-US" altLang="zh-CN" dirty="0" err="1"/>
              <a:t>QObject</a:t>
            </a:r>
            <a:r>
              <a:rPr lang="en-US" altLang="zh-CN" dirty="0"/>
              <a:t>::</a:t>
            </a:r>
            <a:r>
              <a:rPr lang="en-US" altLang="zh-CN" dirty="0" err="1"/>
              <a:t>tr</a:t>
            </a:r>
            <a:r>
              <a:rPr lang="en-US" altLang="zh-CN" dirty="0"/>
              <a:t>("insert into cars values(2,'</a:t>
            </a:r>
            <a:r>
              <a:rPr lang="zh-CN" altLang="zh-CN" dirty="0"/>
              <a:t>捷达</a:t>
            </a:r>
            <a:r>
              <a:rPr lang="en-US" altLang="zh-CN" dirty="0"/>
              <a:t>', 1, 1993)"));</a:t>
            </a:r>
            <a:endParaRPr lang="zh-CN" altLang="zh-CN" dirty="0"/>
          </a:p>
          <a:p>
            <a:r>
              <a:rPr lang="en-US" altLang="zh-CN" dirty="0"/>
              <a:t>    	</a:t>
            </a:r>
            <a:r>
              <a:rPr lang="en-US" altLang="zh-CN" dirty="0" err="1"/>
              <a:t>query.exec</a:t>
            </a:r>
            <a:r>
              <a:rPr lang="en-US" altLang="zh-CN" dirty="0"/>
              <a:t>(</a:t>
            </a:r>
            <a:r>
              <a:rPr lang="en-US" altLang="zh-CN" dirty="0" err="1"/>
              <a:t>QObject</a:t>
            </a:r>
            <a:r>
              <a:rPr lang="en-US" altLang="zh-CN" dirty="0"/>
              <a:t>::</a:t>
            </a:r>
            <a:r>
              <a:rPr lang="en-US" altLang="zh-CN" dirty="0" err="1"/>
              <a:t>tr</a:t>
            </a:r>
            <a:r>
              <a:rPr lang="en-US" altLang="zh-CN" dirty="0"/>
              <a:t>("insert into cars values(3,'</a:t>
            </a:r>
            <a:r>
              <a:rPr lang="zh-CN" altLang="zh-CN" dirty="0"/>
              <a:t>宝来</a:t>
            </a:r>
            <a:r>
              <a:rPr lang="en-US" altLang="zh-CN" dirty="0"/>
              <a:t>', 1, 2000)"));</a:t>
            </a:r>
            <a:endParaRPr lang="zh-CN" altLang="zh-CN" dirty="0"/>
          </a:p>
          <a:p>
            <a:r>
              <a:rPr lang="en-US" altLang="zh-CN" dirty="0"/>
              <a:t>    	</a:t>
            </a:r>
            <a:r>
              <a:rPr lang="en-US" altLang="zh-CN" dirty="0" err="1"/>
              <a:t>query.exec</a:t>
            </a:r>
            <a:r>
              <a:rPr lang="en-US" altLang="zh-CN" dirty="0"/>
              <a:t>(</a:t>
            </a:r>
            <a:r>
              <a:rPr lang="en-US" altLang="zh-CN" dirty="0" err="1"/>
              <a:t>QObject</a:t>
            </a:r>
            <a:r>
              <a:rPr lang="en-US" altLang="zh-CN" dirty="0"/>
              <a:t>::</a:t>
            </a:r>
            <a:r>
              <a:rPr lang="en-US" altLang="zh-CN" dirty="0" err="1"/>
              <a:t>tr</a:t>
            </a:r>
            <a:r>
              <a:rPr lang="en-US" altLang="zh-CN" dirty="0"/>
              <a:t>("insert into cars values(4,'</a:t>
            </a:r>
            <a:r>
              <a:rPr lang="zh-CN" altLang="zh-CN" dirty="0"/>
              <a:t>毕加索</a:t>
            </a:r>
            <a:r>
              <a:rPr lang="en-US" altLang="zh-CN" dirty="0"/>
              <a:t>',2, 1999)"));</a:t>
            </a:r>
            <a:endParaRPr lang="zh-CN" altLang="zh-CN" dirty="0"/>
          </a:p>
          <a:p>
            <a:r>
              <a:rPr lang="en-US" altLang="zh-CN" dirty="0"/>
              <a:t>    	</a:t>
            </a:r>
            <a:r>
              <a:rPr lang="en-US" altLang="zh-CN" dirty="0" err="1"/>
              <a:t>query.exec</a:t>
            </a:r>
            <a:r>
              <a:rPr lang="en-US" altLang="zh-CN" dirty="0"/>
              <a:t>(</a:t>
            </a:r>
            <a:r>
              <a:rPr lang="en-US" altLang="zh-CN" dirty="0" err="1"/>
              <a:t>QObject</a:t>
            </a:r>
            <a:r>
              <a:rPr lang="en-US" altLang="zh-CN" dirty="0"/>
              <a:t>::</a:t>
            </a:r>
            <a:r>
              <a:rPr lang="en-US" altLang="zh-CN" dirty="0" err="1"/>
              <a:t>tr</a:t>
            </a:r>
            <a:r>
              <a:rPr lang="en-US" altLang="zh-CN" dirty="0"/>
              <a:t>("insert into cars values(5,'</a:t>
            </a:r>
            <a:r>
              <a:rPr lang="zh-CN" altLang="zh-CN" dirty="0"/>
              <a:t>富康</a:t>
            </a:r>
            <a:r>
              <a:rPr lang="en-US" altLang="zh-CN" dirty="0"/>
              <a:t>', 2, 2004)"));</a:t>
            </a:r>
            <a:endParaRPr lang="zh-CN" altLang="zh-CN" dirty="0"/>
          </a:p>
          <a:p>
            <a:r>
              <a:rPr lang="en-US" altLang="zh-CN" dirty="0"/>
              <a:t>    	</a:t>
            </a:r>
            <a:r>
              <a:rPr lang="en-US" altLang="zh-CN" dirty="0" err="1"/>
              <a:t>query.exec</a:t>
            </a:r>
            <a:r>
              <a:rPr lang="en-US" altLang="zh-CN" dirty="0"/>
              <a:t>(</a:t>
            </a:r>
            <a:r>
              <a:rPr lang="en-US" altLang="zh-CN" dirty="0" err="1"/>
              <a:t>QObject</a:t>
            </a:r>
            <a:r>
              <a:rPr lang="en-US" altLang="zh-CN" dirty="0"/>
              <a:t>::</a:t>
            </a:r>
            <a:r>
              <a:rPr lang="en-US" altLang="zh-CN" dirty="0" err="1"/>
              <a:t>tr</a:t>
            </a:r>
            <a:r>
              <a:rPr lang="en-US" altLang="zh-CN" dirty="0"/>
              <a:t>("insert into cars values(6,'</a:t>
            </a:r>
            <a:r>
              <a:rPr lang="zh-CN" altLang="zh-CN" dirty="0"/>
              <a:t>标致</a:t>
            </a:r>
            <a:r>
              <a:rPr lang="en-US" altLang="zh-CN" dirty="0"/>
              <a:t>307',2, 2001)"));</a:t>
            </a:r>
            <a:endParaRPr lang="zh-CN" altLang="zh-CN" dirty="0"/>
          </a:p>
          <a:p>
            <a:r>
              <a:rPr lang="en-US" altLang="zh-CN" dirty="0"/>
              <a:t>    	</a:t>
            </a:r>
            <a:r>
              <a:rPr lang="en-US" altLang="zh-CN" dirty="0" err="1"/>
              <a:t>query.exec</a:t>
            </a:r>
            <a:r>
              <a:rPr lang="en-US" altLang="zh-CN" dirty="0"/>
              <a:t>(</a:t>
            </a:r>
            <a:r>
              <a:rPr lang="en-US" altLang="zh-CN" dirty="0" err="1"/>
              <a:t>QObject</a:t>
            </a:r>
            <a:r>
              <a:rPr lang="en-US" altLang="zh-CN" dirty="0"/>
              <a:t>::</a:t>
            </a:r>
            <a:r>
              <a:rPr lang="en-US" altLang="zh-CN" dirty="0" err="1"/>
              <a:t>tr</a:t>
            </a:r>
            <a:r>
              <a:rPr lang="en-US" altLang="zh-CN" dirty="0"/>
              <a:t>("insert into cars values(7,'</a:t>
            </a:r>
            <a:r>
              <a:rPr lang="zh-CN" altLang="zh-CN" dirty="0"/>
              <a:t>桑塔纳</a:t>
            </a:r>
            <a:r>
              <a:rPr lang="en-US" altLang="zh-CN" dirty="0"/>
              <a:t>',3, 1995)"));</a:t>
            </a:r>
            <a:endParaRPr lang="zh-CN" altLang="zh-CN" dirty="0"/>
          </a:p>
          <a:p>
            <a:r>
              <a:rPr lang="en-US" altLang="zh-CN" dirty="0"/>
              <a:t>    	</a:t>
            </a:r>
            <a:r>
              <a:rPr lang="en-US" altLang="zh-CN" dirty="0" err="1"/>
              <a:t>query.exec</a:t>
            </a:r>
            <a:r>
              <a:rPr lang="en-US" altLang="zh-CN" dirty="0"/>
              <a:t>(</a:t>
            </a:r>
            <a:r>
              <a:rPr lang="en-US" altLang="zh-CN" dirty="0" err="1"/>
              <a:t>QObject</a:t>
            </a:r>
            <a:r>
              <a:rPr lang="en-US" altLang="zh-CN" dirty="0"/>
              <a:t>::</a:t>
            </a:r>
            <a:r>
              <a:rPr lang="en-US" altLang="zh-CN" dirty="0" err="1"/>
              <a:t>tr</a:t>
            </a:r>
            <a:r>
              <a:rPr lang="en-US" altLang="zh-CN" dirty="0"/>
              <a:t>("insert into cars values(8,'</a:t>
            </a:r>
            <a:r>
              <a:rPr lang="zh-CN" altLang="zh-CN" dirty="0"/>
              <a:t>帕萨特</a:t>
            </a:r>
            <a:r>
              <a:rPr lang="en-US" altLang="zh-CN" dirty="0"/>
              <a:t>',3, 2000)"));</a:t>
            </a:r>
            <a:endParaRPr lang="zh-CN" altLang="zh-CN" dirty="0"/>
          </a:p>
          <a:p>
            <a:r>
              <a:rPr lang="en-US" altLang="zh-CN" dirty="0" smtClean="0"/>
              <a:t>}</a:t>
            </a:r>
          </a:p>
        </p:txBody>
      </p:sp>
    </p:spTree>
    <p:extLst>
      <p:ext uri="{BB962C8B-B14F-4D97-AF65-F5344CB8AC3E}">
        <p14:creationId xmlns:p14="http://schemas.microsoft.com/office/powerpoint/2010/main" val="11345391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TextBox 2"/>
          <p:cNvSpPr txBox="1"/>
          <p:nvPr/>
        </p:nvSpPr>
        <p:spPr>
          <a:xfrm>
            <a:off x="795647" y="997527"/>
            <a:ext cx="10390909" cy="1923604"/>
          </a:xfrm>
          <a:prstGeom prst="rect">
            <a:avLst/>
          </a:prstGeom>
          <a:noFill/>
        </p:spPr>
        <p:txBody>
          <a:bodyPr wrap="square" rtlCol="0">
            <a:spAutoFit/>
          </a:bodyPr>
          <a:lstStyle/>
          <a:p>
            <a:pPr indent="450850"/>
            <a:r>
              <a:rPr lang="zh-CN" altLang="zh-CN" b="1" dirty="0"/>
              <a:t>其中，</a:t>
            </a:r>
            <a:endParaRPr lang="zh-CN" altLang="zh-CN" dirty="0"/>
          </a:p>
          <a:p>
            <a:pPr indent="450850"/>
            <a:r>
              <a:rPr lang="en-US" altLang="zh-CN" b="1" dirty="0"/>
              <a:t>(a) </a:t>
            </a:r>
            <a:r>
              <a:rPr lang="en-US" altLang="zh-CN" b="1" dirty="0" err="1"/>
              <a:t>QSqlQuery</a:t>
            </a:r>
            <a:r>
              <a:rPr lang="en-US" altLang="zh-CN" b="1" dirty="0"/>
              <a:t> query</a:t>
            </a:r>
            <a:r>
              <a:rPr lang="zh-CN" altLang="zh-CN" b="1" dirty="0"/>
              <a:t>：</a:t>
            </a:r>
            <a:r>
              <a:rPr lang="zh-CN" altLang="zh-CN" dirty="0"/>
              <a:t>创建</a:t>
            </a:r>
            <a:r>
              <a:rPr lang="en-US" altLang="zh-CN" dirty="0" err="1"/>
              <a:t>QSqlQuery</a:t>
            </a:r>
            <a:r>
              <a:rPr lang="zh-CN" altLang="zh-CN" dirty="0"/>
              <a:t>对象。一旦数据库连接建立后，就可以使用</a:t>
            </a:r>
            <a:r>
              <a:rPr lang="en-US" altLang="zh-CN" dirty="0" err="1"/>
              <a:t>QSqlQuery</a:t>
            </a:r>
            <a:r>
              <a:rPr lang="zh-CN" altLang="zh-CN" dirty="0"/>
              <a:t>对象执行底层数据库支持的</a:t>
            </a:r>
            <a:r>
              <a:rPr lang="en-US" altLang="zh-CN" dirty="0"/>
              <a:t>SQL</a:t>
            </a:r>
            <a:r>
              <a:rPr lang="zh-CN" altLang="zh-CN" dirty="0"/>
              <a:t>语句，此方法所要做的仅是首先创建一个</a:t>
            </a:r>
            <a:r>
              <a:rPr lang="en-US" altLang="zh-CN" dirty="0" err="1"/>
              <a:t>QSqlQuery</a:t>
            </a:r>
            <a:r>
              <a:rPr lang="zh-CN" altLang="zh-CN" dirty="0"/>
              <a:t>对象，然后再调用</a:t>
            </a:r>
            <a:r>
              <a:rPr lang="en-US" altLang="zh-CN" dirty="0" err="1"/>
              <a:t>QSqlQuery</a:t>
            </a:r>
            <a:r>
              <a:rPr lang="en-US" altLang="zh-CN" dirty="0"/>
              <a:t>::exec()</a:t>
            </a:r>
            <a:r>
              <a:rPr lang="zh-CN" altLang="zh-CN" dirty="0"/>
              <a:t>函数。</a:t>
            </a:r>
          </a:p>
          <a:p>
            <a:pPr indent="450850"/>
            <a:r>
              <a:rPr lang="en-US" altLang="zh-CN" b="1" dirty="0"/>
              <a:t>(b) </a:t>
            </a:r>
            <a:r>
              <a:rPr lang="en-US" altLang="zh-CN" b="1" dirty="0" err="1"/>
              <a:t>query.exec</a:t>
            </a:r>
            <a:r>
              <a:rPr lang="en-US" altLang="zh-CN" b="1" dirty="0"/>
              <a:t>("create table factory (id </a:t>
            </a:r>
            <a:r>
              <a:rPr lang="en-US" altLang="zh-CN" b="1" dirty="0" err="1"/>
              <a:t>int</a:t>
            </a:r>
            <a:r>
              <a:rPr lang="en-US" altLang="zh-CN" b="1" dirty="0"/>
              <a:t> primary key, manufactory </a:t>
            </a:r>
            <a:r>
              <a:rPr lang="en-US" altLang="zh-CN" b="1" dirty="0" err="1"/>
              <a:t>varchar</a:t>
            </a:r>
            <a:r>
              <a:rPr lang="en-US" altLang="zh-CN" b="1" dirty="0"/>
              <a:t>(40), address </a:t>
            </a:r>
            <a:r>
              <a:rPr lang="en-US" altLang="zh-CN" b="1" dirty="0" err="1"/>
              <a:t>varchar</a:t>
            </a:r>
            <a:r>
              <a:rPr lang="en-US" altLang="zh-CN" b="1" dirty="0"/>
              <a:t>(40))")</a:t>
            </a:r>
            <a:r>
              <a:rPr lang="zh-CN" altLang="zh-CN" b="1" dirty="0"/>
              <a:t>：</a:t>
            </a:r>
            <a:r>
              <a:rPr lang="zh-CN" altLang="zh-CN" dirty="0"/>
              <a:t>此处是将</a:t>
            </a:r>
            <a:r>
              <a:rPr lang="en-US" altLang="zh-CN" dirty="0"/>
              <a:t>SQL</a:t>
            </a:r>
            <a:r>
              <a:rPr lang="zh-CN" altLang="zh-CN" dirty="0"/>
              <a:t>语句作为</a:t>
            </a:r>
            <a:r>
              <a:rPr lang="en-US" altLang="zh-CN" dirty="0" err="1"/>
              <a:t>QSqlQuery</a:t>
            </a:r>
            <a:r>
              <a:rPr lang="en-US" altLang="zh-CN" dirty="0"/>
              <a:t>::exec()</a:t>
            </a:r>
            <a:r>
              <a:rPr lang="zh-CN" altLang="zh-CN" dirty="0"/>
              <a:t>的参数，但是它同样可以直接传给构造函数，从而使该语句立即被执行。这两行代码等价于</a:t>
            </a:r>
            <a:r>
              <a:rPr lang="zh-CN" altLang="zh-CN" dirty="0" smtClean="0"/>
              <a:t>：</a:t>
            </a:r>
            <a:endParaRPr lang="zh-CN" altLang="zh-CN" dirty="0"/>
          </a:p>
        </p:txBody>
      </p:sp>
      <p:sp>
        <p:nvSpPr>
          <p:cNvPr id="4" name="圆角矩形 3"/>
          <p:cNvSpPr/>
          <p:nvPr/>
        </p:nvSpPr>
        <p:spPr>
          <a:xfrm>
            <a:off x="1485798" y="2921131"/>
            <a:ext cx="8964488" cy="681038"/>
          </a:xfrm>
          <a:prstGeom prst="roundRect">
            <a:avLst/>
          </a:prstGeom>
          <a:solidFill>
            <a:srgbClr val="DDDDDD"/>
          </a:solidFill>
        </p:spPr>
        <p:txBody>
          <a:bodyPr wrap="square">
            <a:spAutoFit/>
          </a:bodyPr>
          <a:lstStyle/>
          <a:p>
            <a:r>
              <a:rPr lang="en-US" altLang="zh-CN" dirty="0" err="1"/>
              <a:t>QSqlQuery</a:t>
            </a:r>
            <a:r>
              <a:rPr lang="en-US" altLang="zh-CN" dirty="0"/>
              <a:t> </a:t>
            </a:r>
            <a:r>
              <a:rPr lang="en-US" altLang="zh-CN" dirty="0" err="1"/>
              <a:t>query.exec</a:t>
            </a:r>
            <a:r>
              <a:rPr lang="en-US" altLang="zh-CN" dirty="0"/>
              <a:t>("create table factory (id </a:t>
            </a:r>
            <a:r>
              <a:rPr lang="en-US" altLang="zh-CN" dirty="0" err="1"/>
              <a:t>int</a:t>
            </a:r>
            <a:r>
              <a:rPr lang="en-US" altLang="zh-CN" dirty="0"/>
              <a:t> primary key, manufactory </a:t>
            </a:r>
            <a:r>
              <a:rPr lang="en-US" altLang="zh-CN" dirty="0" err="1"/>
              <a:t>varchar</a:t>
            </a:r>
            <a:r>
              <a:rPr lang="en-US" altLang="zh-CN" dirty="0"/>
              <a:t>(40), address </a:t>
            </a:r>
            <a:r>
              <a:rPr lang="en-US" altLang="zh-CN" dirty="0" err="1"/>
              <a:t>varchar</a:t>
            </a:r>
            <a:r>
              <a:rPr lang="en-US" altLang="zh-CN" dirty="0"/>
              <a:t>(40))");</a:t>
            </a:r>
            <a:endParaRPr lang="zh-CN" altLang="zh-CN" dirty="0"/>
          </a:p>
        </p:txBody>
      </p:sp>
      <p:sp>
        <p:nvSpPr>
          <p:cNvPr id="5" name="TextBox 4"/>
          <p:cNvSpPr txBox="1"/>
          <p:nvPr/>
        </p:nvSpPr>
        <p:spPr>
          <a:xfrm>
            <a:off x="795647" y="3693226"/>
            <a:ext cx="10390909" cy="877163"/>
          </a:xfrm>
          <a:prstGeom prst="rect">
            <a:avLst/>
          </a:prstGeom>
          <a:noFill/>
        </p:spPr>
        <p:txBody>
          <a:bodyPr wrap="square" rtlCol="0">
            <a:spAutoFit/>
          </a:bodyPr>
          <a:lstStyle/>
          <a:p>
            <a:pPr indent="450850"/>
            <a:r>
              <a:rPr lang="en-US" altLang="zh-CN" b="1" dirty="0"/>
              <a:t>(c) "foreign key(</a:t>
            </a:r>
            <a:r>
              <a:rPr lang="en-US" altLang="zh-CN" b="1" dirty="0" err="1"/>
              <a:t>factoryid</a:t>
            </a:r>
            <a:r>
              <a:rPr lang="en-US" altLang="zh-CN" b="1" dirty="0"/>
              <a:t>) references factory)"</a:t>
            </a:r>
            <a:r>
              <a:rPr lang="zh-CN" altLang="zh-CN" b="1" dirty="0"/>
              <a:t>：</a:t>
            </a:r>
            <a:r>
              <a:rPr lang="zh-CN" altLang="zh-CN" dirty="0"/>
              <a:t>汽车表“</a:t>
            </a:r>
            <a:r>
              <a:rPr lang="en-US" altLang="zh-CN" dirty="0"/>
              <a:t>cars</a:t>
            </a:r>
            <a:r>
              <a:rPr lang="zh-CN" altLang="zh-CN" dirty="0"/>
              <a:t>”中有一个表示生产厂家的字段</a:t>
            </a:r>
            <a:r>
              <a:rPr lang="en-US" altLang="zh-CN" dirty="0" err="1"/>
              <a:t>factoryid</a:t>
            </a:r>
            <a:r>
              <a:rPr lang="zh-CN" altLang="zh-CN" dirty="0"/>
              <a:t>指向</a:t>
            </a:r>
            <a:r>
              <a:rPr lang="en-US" altLang="zh-CN" dirty="0"/>
              <a:t>factory</a:t>
            </a:r>
            <a:r>
              <a:rPr lang="zh-CN" altLang="zh-CN" dirty="0"/>
              <a:t>的</a:t>
            </a:r>
            <a:r>
              <a:rPr lang="en-US" altLang="zh-CN" dirty="0"/>
              <a:t>id</a:t>
            </a:r>
            <a:r>
              <a:rPr lang="zh-CN" altLang="zh-CN" dirty="0"/>
              <a:t>字段，即</a:t>
            </a:r>
            <a:r>
              <a:rPr lang="en-US" altLang="zh-CN" dirty="0" err="1"/>
              <a:t>factoryid</a:t>
            </a:r>
            <a:r>
              <a:rPr lang="zh-CN" altLang="zh-CN" dirty="0"/>
              <a:t>是一个外键。一些数据库不支持外键，如果将此语句去掉，程序仍然可以运行，但数据库将不强制执行参照完整性</a:t>
            </a:r>
            <a:r>
              <a:rPr lang="zh-CN" altLang="zh-CN" dirty="0" smtClean="0"/>
              <a:t>。</a:t>
            </a:r>
            <a:endParaRPr lang="zh-CN" altLang="zh-CN" dirty="0"/>
          </a:p>
        </p:txBody>
      </p:sp>
    </p:spTree>
    <p:extLst>
      <p:ext uri="{BB962C8B-B14F-4D97-AF65-F5344CB8AC3E}">
        <p14:creationId xmlns:p14="http://schemas.microsoft.com/office/powerpoint/2010/main" val="13481247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矩形 2"/>
          <p:cNvSpPr/>
          <p:nvPr/>
        </p:nvSpPr>
        <p:spPr>
          <a:xfrm>
            <a:off x="1136845" y="982049"/>
            <a:ext cx="3940502" cy="369332"/>
          </a:xfrm>
          <a:prstGeom prst="rect">
            <a:avLst/>
          </a:prstGeom>
        </p:spPr>
        <p:txBody>
          <a:bodyPr wrap="none">
            <a:spAutoFit/>
          </a:bodyPr>
          <a:lstStyle/>
          <a:p>
            <a:r>
              <a:rPr lang="zh-CN" altLang="zh-CN" sz="1800" dirty="0"/>
              <a:t>（</a:t>
            </a:r>
            <a:r>
              <a:rPr lang="en-US" altLang="zh-CN" sz="1800" dirty="0"/>
              <a:t>4</a:t>
            </a:r>
            <a:r>
              <a:rPr lang="zh-CN" altLang="zh-CN" sz="1800" dirty="0"/>
              <a:t>）修改“</a:t>
            </a:r>
            <a:r>
              <a:rPr lang="en-US" altLang="zh-CN" sz="1800" dirty="0"/>
              <a:t>main.cpp</a:t>
            </a:r>
            <a:r>
              <a:rPr lang="zh-CN" altLang="zh-CN" sz="1800" dirty="0"/>
              <a:t>”的代码如下：</a:t>
            </a:r>
          </a:p>
        </p:txBody>
      </p:sp>
      <p:sp>
        <p:nvSpPr>
          <p:cNvPr id="4" name="圆角矩形 3"/>
          <p:cNvSpPr/>
          <p:nvPr/>
        </p:nvSpPr>
        <p:spPr>
          <a:xfrm>
            <a:off x="1283917" y="1371329"/>
            <a:ext cx="9190119" cy="3628400"/>
          </a:xfrm>
          <a:prstGeom prst="roundRect">
            <a:avLst>
              <a:gd name="adj" fmla="val 6527"/>
            </a:avLst>
          </a:prstGeom>
          <a:solidFill>
            <a:srgbClr val="DDDDDD"/>
          </a:solidFill>
        </p:spPr>
        <p:txBody>
          <a:bodyPr wrap="square">
            <a:spAutoFit/>
          </a:bodyPr>
          <a:lstStyle/>
          <a:p>
            <a:r>
              <a:rPr lang="en-US" altLang="zh-CN" dirty="0"/>
              <a:t>#include "</a:t>
            </a:r>
            <a:r>
              <a:rPr lang="en-US" altLang="zh-CN" dirty="0" err="1"/>
              <a:t>mainwindow.h</a:t>
            </a:r>
            <a:r>
              <a:rPr lang="en-US" altLang="zh-CN" dirty="0"/>
              <a:t>"</a:t>
            </a:r>
            <a:endParaRPr lang="zh-CN" altLang="zh-CN" dirty="0"/>
          </a:p>
          <a:p>
            <a:r>
              <a:rPr lang="en-US" altLang="zh-CN" dirty="0"/>
              <a:t>#include &lt;</a:t>
            </a:r>
            <a:r>
              <a:rPr lang="en-US" altLang="zh-CN" dirty="0" err="1"/>
              <a:t>QApplication</a:t>
            </a:r>
            <a:r>
              <a:rPr lang="en-US" altLang="zh-CN" dirty="0"/>
              <a:t>&gt;</a:t>
            </a:r>
            <a:endParaRPr lang="zh-CN" altLang="zh-CN" dirty="0"/>
          </a:p>
          <a:p>
            <a:r>
              <a:rPr lang="en-US" altLang="zh-CN" dirty="0"/>
              <a:t>#include &lt;</a:t>
            </a:r>
            <a:r>
              <a:rPr lang="en-US" altLang="zh-CN" dirty="0" err="1"/>
              <a:t>QDialog</a:t>
            </a:r>
            <a:r>
              <a:rPr lang="en-US" altLang="zh-CN" dirty="0"/>
              <a:t>&gt;</a:t>
            </a:r>
            <a:endParaRPr lang="zh-CN" altLang="zh-CN" dirty="0"/>
          </a:p>
          <a:p>
            <a:r>
              <a:rPr lang="en-US" altLang="zh-CN" dirty="0"/>
              <a:t>#include "</a:t>
            </a:r>
            <a:r>
              <a:rPr lang="en-US" altLang="zh-CN" dirty="0" err="1"/>
              <a:t>connectdlg.h</a:t>
            </a:r>
            <a:r>
              <a:rPr lang="en-US" altLang="zh-CN" dirty="0"/>
              <a:t>"</a:t>
            </a:r>
            <a:endParaRPr lang="zh-CN" altLang="zh-CN" dirty="0"/>
          </a:p>
          <a:p>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zh-CN" altLang="zh-CN" dirty="0"/>
          </a:p>
          <a:p>
            <a:r>
              <a:rPr lang="en-US" altLang="zh-CN" dirty="0"/>
              <a:t>{</a:t>
            </a:r>
            <a:endParaRPr lang="zh-CN" altLang="zh-CN" dirty="0"/>
          </a:p>
          <a:p>
            <a:r>
              <a:rPr lang="en-US" altLang="zh-CN" dirty="0"/>
              <a:t>    </a:t>
            </a:r>
            <a:r>
              <a:rPr lang="en-US" altLang="zh-CN" dirty="0" err="1"/>
              <a:t>QApplication</a:t>
            </a:r>
            <a:r>
              <a:rPr lang="en-US" altLang="zh-CN" dirty="0"/>
              <a:t> a(</a:t>
            </a:r>
            <a:r>
              <a:rPr lang="en-US" altLang="zh-CN" dirty="0" err="1"/>
              <a:t>argc</a:t>
            </a:r>
            <a:r>
              <a:rPr lang="en-US" altLang="zh-CN" dirty="0"/>
              <a:t>, </a:t>
            </a:r>
            <a:r>
              <a:rPr lang="en-US" altLang="zh-CN" dirty="0" err="1"/>
              <a:t>argv</a:t>
            </a:r>
            <a:r>
              <a:rPr lang="en-US" altLang="zh-CN" dirty="0"/>
              <a:t>);</a:t>
            </a:r>
            <a:endParaRPr lang="zh-CN" altLang="zh-CN" dirty="0"/>
          </a:p>
          <a:p>
            <a:r>
              <a:rPr lang="en-US" altLang="zh-CN" dirty="0"/>
              <a:t>    </a:t>
            </a:r>
            <a:r>
              <a:rPr lang="en-US" altLang="zh-CN" dirty="0" err="1"/>
              <a:t>ConnDlg</a:t>
            </a:r>
            <a:r>
              <a:rPr lang="en-US" altLang="zh-CN" dirty="0"/>
              <a:t> dialog;</a:t>
            </a:r>
            <a:endParaRPr lang="zh-CN" altLang="zh-CN" dirty="0"/>
          </a:p>
          <a:p>
            <a:r>
              <a:rPr lang="en-US" altLang="zh-CN" dirty="0"/>
              <a:t>    if(</a:t>
            </a:r>
            <a:r>
              <a:rPr lang="en-US" altLang="zh-CN" dirty="0" err="1"/>
              <a:t>dialog.exec</a:t>
            </a:r>
            <a:r>
              <a:rPr lang="en-US" altLang="zh-CN" dirty="0"/>
              <a:t>() != </a:t>
            </a:r>
            <a:r>
              <a:rPr lang="en-US" altLang="zh-CN" dirty="0" err="1"/>
              <a:t>QDialog</a:t>
            </a:r>
            <a:r>
              <a:rPr lang="en-US" altLang="zh-CN" dirty="0"/>
              <a:t>::Accepted)</a:t>
            </a:r>
            <a:endParaRPr lang="zh-CN" altLang="zh-CN" dirty="0"/>
          </a:p>
          <a:p>
            <a:r>
              <a:rPr lang="en-US" altLang="zh-CN" dirty="0"/>
              <a:t>        return -1;</a:t>
            </a:r>
            <a:endParaRPr lang="zh-CN" altLang="zh-CN" dirty="0"/>
          </a:p>
          <a:p>
            <a:r>
              <a:rPr lang="en-US" altLang="zh-CN" dirty="0"/>
              <a:t>    </a:t>
            </a:r>
            <a:r>
              <a:rPr lang="en-US" altLang="zh-CN" dirty="0" err="1"/>
              <a:t>dialog.show</a:t>
            </a:r>
            <a:r>
              <a:rPr lang="en-US" altLang="zh-CN" dirty="0"/>
              <a:t>();</a:t>
            </a:r>
            <a:endParaRPr lang="zh-CN" altLang="zh-CN" dirty="0"/>
          </a:p>
          <a:p>
            <a:r>
              <a:rPr lang="en-US" altLang="zh-CN" dirty="0"/>
              <a:t>    return </a:t>
            </a:r>
            <a:r>
              <a:rPr lang="en-US" altLang="zh-CN" dirty="0" err="1"/>
              <a:t>a.exec</a:t>
            </a:r>
            <a:r>
              <a:rPr lang="en-US" altLang="zh-CN" dirty="0"/>
              <a:t>();</a:t>
            </a:r>
            <a:endParaRPr lang="zh-CN" altLang="zh-CN" dirty="0"/>
          </a:p>
          <a:p>
            <a:r>
              <a:rPr lang="en-US" altLang="zh-CN" dirty="0" smtClean="0"/>
              <a:t>}</a:t>
            </a:r>
          </a:p>
        </p:txBody>
      </p:sp>
      <p:sp>
        <p:nvSpPr>
          <p:cNvPr id="5" name="矩形 4"/>
          <p:cNvSpPr/>
          <p:nvPr/>
        </p:nvSpPr>
        <p:spPr>
          <a:xfrm>
            <a:off x="1136845" y="4999729"/>
            <a:ext cx="5940425" cy="353943"/>
          </a:xfrm>
          <a:prstGeom prst="rect">
            <a:avLst/>
          </a:prstGeom>
        </p:spPr>
        <p:txBody>
          <a:bodyPr>
            <a:spAutoFit/>
          </a:bodyPr>
          <a:lstStyle/>
          <a:p>
            <a:r>
              <a:rPr lang="zh-CN" altLang="zh-CN" dirty="0"/>
              <a:t>（</a:t>
            </a:r>
            <a:r>
              <a:rPr lang="en-US" altLang="zh-CN" dirty="0"/>
              <a:t>5</a:t>
            </a:r>
            <a:r>
              <a:rPr lang="zh-CN" altLang="zh-CN" dirty="0"/>
              <a:t>）在“</a:t>
            </a:r>
            <a:r>
              <a:rPr lang="en-US" altLang="zh-CN" dirty="0"/>
              <a:t>SQLEx.pro</a:t>
            </a:r>
            <a:r>
              <a:rPr lang="zh-CN" altLang="zh-CN" dirty="0"/>
              <a:t>”文件中添加如下内容</a:t>
            </a:r>
            <a:r>
              <a:rPr lang="zh-CN" altLang="zh-CN" dirty="0" smtClean="0"/>
              <a:t>：</a:t>
            </a:r>
            <a:endParaRPr lang="zh-CN" altLang="zh-CN" dirty="0"/>
          </a:p>
        </p:txBody>
      </p:sp>
      <p:sp>
        <p:nvSpPr>
          <p:cNvPr id="6" name="圆角矩形 5"/>
          <p:cNvSpPr/>
          <p:nvPr/>
        </p:nvSpPr>
        <p:spPr>
          <a:xfrm>
            <a:off x="1283916" y="5353672"/>
            <a:ext cx="9190119" cy="391597"/>
          </a:xfrm>
          <a:prstGeom prst="roundRect">
            <a:avLst/>
          </a:prstGeom>
          <a:solidFill>
            <a:srgbClr val="DDDDDD"/>
          </a:solidFill>
        </p:spPr>
        <p:txBody>
          <a:bodyPr wrap="square">
            <a:spAutoFit/>
          </a:bodyPr>
          <a:lstStyle/>
          <a:p>
            <a:r>
              <a:rPr lang="en-US" altLang="zh-CN" dirty="0"/>
              <a:t>QT += </a:t>
            </a:r>
            <a:r>
              <a:rPr lang="en-US" altLang="zh-CN" dirty="0" err="1"/>
              <a:t>sql</a:t>
            </a:r>
            <a:endParaRPr lang="zh-CN" altLang="zh-CN" dirty="0"/>
          </a:p>
        </p:txBody>
      </p:sp>
    </p:spTree>
    <p:extLst>
      <p:ext uri="{BB962C8B-B14F-4D97-AF65-F5344CB8AC3E}">
        <p14:creationId xmlns:p14="http://schemas.microsoft.com/office/powerpoint/2010/main" val="7111059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186817" cy="461665"/>
          </a:xfrm>
          <a:prstGeom prst="rect">
            <a:avLst/>
          </a:prstGeom>
        </p:spPr>
        <p:txBody>
          <a:bodyPr wrap="none">
            <a:spAutoFit/>
          </a:bodyPr>
          <a:lstStyle/>
          <a:p>
            <a:r>
              <a:rPr lang="en-US" altLang="zh-CN" sz="2400" b="1" dirty="0"/>
              <a:t>2</a:t>
            </a:r>
            <a:r>
              <a:rPr lang="zh-CN" altLang="zh-CN" sz="2400" b="1" dirty="0"/>
              <a:t>．连接数据库</a:t>
            </a:r>
          </a:p>
        </p:txBody>
      </p:sp>
      <p:sp>
        <p:nvSpPr>
          <p:cNvPr id="3" name="TextBox 2"/>
          <p:cNvSpPr txBox="1"/>
          <p:nvPr/>
        </p:nvSpPr>
        <p:spPr>
          <a:xfrm>
            <a:off x="855023" y="1009403"/>
            <a:ext cx="10236530" cy="1138773"/>
          </a:xfrm>
          <a:prstGeom prst="rect">
            <a:avLst/>
          </a:prstGeom>
          <a:noFill/>
        </p:spPr>
        <p:txBody>
          <a:bodyPr wrap="square" rtlCol="0">
            <a:spAutoFit/>
          </a:bodyPr>
          <a:lstStyle/>
          <a:p>
            <a:pPr indent="450850"/>
            <a:r>
              <a:rPr lang="zh-CN" altLang="zh-CN" dirty="0"/>
              <a:t>（</a:t>
            </a:r>
            <a:r>
              <a:rPr lang="en-US" altLang="zh-CN" dirty="0"/>
              <a:t>6</a:t>
            </a:r>
            <a:r>
              <a:rPr lang="zh-CN" altLang="zh-CN" dirty="0"/>
              <a:t>）运行程序，出现如图</a:t>
            </a:r>
            <a:r>
              <a:rPr lang="en-US" altLang="zh-CN" dirty="0"/>
              <a:t>13.7</a:t>
            </a:r>
            <a:r>
              <a:rPr lang="zh-CN" altLang="zh-CN" dirty="0"/>
              <a:t>所示的界面。</a:t>
            </a:r>
          </a:p>
          <a:p>
            <a:pPr indent="450850"/>
            <a:r>
              <a:rPr lang="zh-CN" altLang="zh-CN" dirty="0"/>
              <a:t>在“驱动：”栏中选择“</a:t>
            </a:r>
            <a:r>
              <a:rPr lang="en-US" altLang="zh-CN" dirty="0"/>
              <a:t>QSQLITE</a:t>
            </a:r>
            <a:r>
              <a:rPr lang="zh-CN" altLang="zh-CN" dirty="0"/>
              <a:t>”，单击“连接”按钮，在“状态：”栏中将显示“创建</a:t>
            </a:r>
            <a:r>
              <a:rPr lang="en-US" altLang="zh-CN" dirty="0" err="1"/>
              <a:t>sqlite</a:t>
            </a:r>
            <a:r>
              <a:rPr lang="zh-CN" altLang="zh-CN" dirty="0"/>
              <a:t>数据库成功！”，这说明之前编写的创建及连接数据库的代码是正确的，接下来实现用主</a:t>
            </a:r>
            <a:r>
              <a:rPr lang="en-US" altLang="zh-CN" dirty="0"/>
              <a:t>/</a:t>
            </a:r>
            <a:r>
              <a:rPr lang="zh-CN" altLang="zh-CN" dirty="0"/>
              <a:t>从视图模式浏览数据库中的信息</a:t>
            </a:r>
            <a:r>
              <a:rPr lang="zh-CN" altLang="zh-CN" dirty="0" smtClean="0"/>
              <a:t>。</a:t>
            </a:r>
            <a:endParaRPr lang="zh-CN" altLang="zh-CN" dirty="0"/>
          </a:p>
        </p:txBody>
      </p:sp>
      <p:pic>
        <p:nvPicPr>
          <p:cNvPr id="7170" name="Picture 2" descr="13t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587" y="2247878"/>
            <a:ext cx="3941494" cy="37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635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矩形 2"/>
          <p:cNvSpPr/>
          <p:nvPr/>
        </p:nvSpPr>
        <p:spPr>
          <a:xfrm>
            <a:off x="1136845" y="934547"/>
            <a:ext cx="5375574" cy="369332"/>
          </a:xfrm>
          <a:prstGeom prst="rect">
            <a:avLst/>
          </a:prstGeom>
        </p:spPr>
        <p:txBody>
          <a:bodyPr wrap="none">
            <a:spAutoFit/>
          </a:bodyPr>
          <a:lstStyle/>
          <a:p>
            <a:r>
              <a:rPr lang="zh-CN" altLang="zh-CN" sz="1800" dirty="0"/>
              <a:t>（</a:t>
            </a:r>
            <a:r>
              <a:rPr lang="en-US" altLang="zh-CN" sz="1800" dirty="0"/>
              <a:t>1</a:t>
            </a:r>
            <a:r>
              <a:rPr lang="zh-CN" altLang="zh-CN" sz="1800" dirty="0"/>
              <a:t>）在头文件“</a:t>
            </a:r>
            <a:r>
              <a:rPr lang="en-US" altLang="zh-CN" sz="1800" dirty="0" err="1"/>
              <a:t>mainwindow.h</a:t>
            </a:r>
            <a:r>
              <a:rPr lang="zh-CN" altLang="zh-CN" sz="1800" dirty="0"/>
              <a:t>”中添加如下代码：</a:t>
            </a:r>
          </a:p>
        </p:txBody>
      </p:sp>
      <p:sp>
        <p:nvSpPr>
          <p:cNvPr id="4" name="TextBox 3"/>
          <p:cNvSpPr txBox="1"/>
          <p:nvPr/>
        </p:nvSpPr>
        <p:spPr>
          <a:xfrm>
            <a:off x="1136845" y="1303879"/>
            <a:ext cx="9337191" cy="5909310"/>
          </a:xfrm>
          <a:prstGeom prst="rect">
            <a:avLst/>
          </a:prstGeom>
          <a:solidFill>
            <a:srgbClr val="DDDDDD"/>
          </a:solidFill>
        </p:spPr>
        <p:txBody>
          <a:bodyPr wrap="square" rtlCol="0">
            <a:spAutoFit/>
          </a:bodyPr>
          <a:lstStyle/>
          <a:p>
            <a:r>
              <a:rPr lang="en-US" altLang="zh-CN" sz="1400" dirty="0"/>
              <a:t>#include &lt;</a:t>
            </a:r>
            <a:r>
              <a:rPr lang="en-US" altLang="zh-CN" sz="1400" dirty="0" err="1"/>
              <a:t>QFile</a:t>
            </a:r>
            <a:r>
              <a:rPr lang="en-US" altLang="zh-CN" sz="1400" dirty="0"/>
              <a:t>&gt;</a:t>
            </a:r>
            <a:endParaRPr lang="zh-CN" altLang="zh-CN" sz="1400" dirty="0"/>
          </a:p>
          <a:p>
            <a:r>
              <a:rPr lang="en-US" altLang="zh-CN" sz="1400" dirty="0"/>
              <a:t>#include &lt;</a:t>
            </a:r>
            <a:r>
              <a:rPr lang="en-US" altLang="zh-CN" sz="1400" dirty="0" err="1"/>
              <a:t>QSqlRelationalTableModel</a:t>
            </a:r>
            <a:r>
              <a:rPr lang="en-US" altLang="zh-CN" sz="1400" dirty="0"/>
              <a:t>&gt;</a:t>
            </a:r>
            <a:endParaRPr lang="zh-CN" altLang="zh-CN" sz="1400" dirty="0"/>
          </a:p>
          <a:p>
            <a:r>
              <a:rPr lang="en-US" altLang="zh-CN" sz="1400" dirty="0"/>
              <a:t>#include &lt;</a:t>
            </a:r>
            <a:r>
              <a:rPr lang="en-US" altLang="zh-CN" sz="1400" dirty="0" err="1"/>
              <a:t>QSqlTableModel</a:t>
            </a:r>
            <a:r>
              <a:rPr lang="en-US" altLang="zh-CN" sz="1400" dirty="0"/>
              <a:t>&gt;</a:t>
            </a:r>
            <a:endParaRPr lang="zh-CN" altLang="zh-CN" sz="1400" dirty="0"/>
          </a:p>
          <a:p>
            <a:r>
              <a:rPr lang="en-US" altLang="zh-CN" sz="1400" dirty="0"/>
              <a:t>#include &lt;</a:t>
            </a:r>
            <a:r>
              <a:rPr lang="en-US" altLang="zh-CN" sz="1400" dirty="0" err="1"/>
              <a:t>QModelIndex</a:t>
            </a:r>
            <a:r>
              <a:rPr lang="en-US" altLang="zh-CN" sz="1400" dirty="0"/>
              <a:t>&gt;</a:t>
            </a:r>
            <a:endParaRPr lang="zh-CN" altLang="zh-CN" sz="1400" dirty="0"/>
          </a:p>
          <a:p>
            <a:r>
              <a:rPr lang="en-US" altLang="zh-CN" sz="1400" dirty="0"/>
              <a:t>#include &lt;</a:t>
            </a:r>
            <a:r>
              <a:rPr lang="en-US" altLang="zh-CN" sz="1400" dirty="0" err="1"/>
              <a:t>QDomNode</a:t>
            </a:r>
            <a:r>
              <a:rPr lang="en-US" altLang="zh-CN" sz="1400" dirty="0"/>
              <a:t>&gt;</a:t>
            </a:r>
            <a:endParaRPr lang="zh-CN" altLang="zh-CN" sz="1400" dirty="0"/>
          </a:p>
          <a:p>
            <a:r>
              <a:rPr lang="en-US" altLang="zh-CN" sz="1400" dirty="0"/>
              <a:t>#include &lt;</a:t>
            </a:r>
            <a:r>
              <a:rPr lang="en-US" altLang="zh-CN" sz="1400" dirty="0" err="1"/>
              <a:t>QDomDocument</a:t>
            </a:r>
            <a:r>
              <a:rPr lang="en-US" altLang="zh-CN" sz="1400" dirty="0"/>
              <a:t>&gt;</a:t>
            </a:r>
            <a:endParaRPr lang="zh-CN" altLang="zh-CN" sz="1400" dirty="0"/>
          </a:p>
          <a:p>
            <a:r>
              <a:rPr lang="en-US" altLang="zh-CN" sz="1400" dirty="0"/>
              <a:t>public:</a:t>
            </a:r>
            <a:endParaRPr lang="zh-CN" altLang="zh-CN" sz="1400" dirty="0"/>
          </a:p>
          <a:p>
            <a:r>
              <a:rPr lang="en-US" altLang="zh-CN" sz="1400" dirty="0"/>
              <a:t>	</a:t>
            </a:r>
            <a:r>
              <a:rPr lang="en-US" altLang="zh-CN" sz="1400" dirty="0" err="1"/>
              <a:t>MainWindow</a:t>
            </a:r>
            <a:r>
              <a:rPr lang="en-US" altLang="zh-CN" sz="1400" dirty="0"/>
              <a:t>(</a:t>
            </a:r>
            <a:r>
              <a:rPr lang="en-US" altLang="zh-CN" sz="1400" dirty="0" err="1"/>
              <a:t>const</a:t>
            </a:r>
            <a:r>
              <a:rPr lang="en-US" altLang="zh-CN" sz="1400" dirty="0"/>
              <a:t> </a:t>
            </a:r>
            <a:r>
              <a:rPr lang="en-US" altLang="zh-CN" sz="1400" dirty="0" err="1"/>
              <a:t>QString</a:t>
            </a:r>
            <a:r>
              <a:rPr lang="en-US" altLang="zh-CN" sz="1400" dirty="0"/>
              <a:t> &amp;</a:t>
            </a:r>
            <a:r>
              <a:rPr lang="en-US" altLang="zh-CN" sz="1400" dirty="0" err="1"/>
              <a:t>factoryTable</a:t>
            </a:r>
            <a:r>
              <a:rPr lang="en-US" altLang="zh-CN" sz="1400" dirty="0"/>
              <a:t>, </a:t>
            </a:r>
            <a:r>
              <a:rPr lang="en-US" altLang="zh-CN" sz="1400" dirty="0" err="1"/>
              <a:t>const</a:t>
            </a:r>
            <a:r>
              <a:rPr lang="en-US" altLang="zh-CN" sz="1400" dirty="0"/>
              <a:t> </a:t>
            </a:r>
            <a:r>
              <a:rPr lang="en-US" altLang="zh-CN" sz="1400" dirty="0" err="1"/>
              <a:t>QString</a:t>
            </a:r>
            <a:r>
              <a:rPr lang="en-US" altLang="zh-CN" sz="1400" dirty="0"/>
              <a:t> &amp;</a:t>
            </a:r>
            <a:r>
              <a:rPr lang="en-US" altLang="zh-CN" sz="1400" dirty="0" err="1"/>
              <a:t>carTable</a:t>
            </a:r>
            <a:r>
              <a:rPr lang="en-US" altLang="zh-CN" sz="1400" dirty="0"/>
              <a:t>, </a:t>
            </a:r>
            <a:r>
              <a:rPr lang="en-US" altLang="zh-CN" sz="1400" dirty="0" err="1"/>
              <a:t>QFile</a:t>
            </a:r>
            <a:r>
              <a:rPr lang="en-US" altLang="zh-CN" sz="1400" dirty="0"/>
              <a:t> *</a:t>
            </a:r>
            <a:r>
              <a:rPr lang="en-US" altLang="zh-CN" sz="1400" dirty="0" err="1"/>
              <a:t>carDetails,QWidget</a:t>
            </a:r>
            <a:r>
              <a:rPr lang="en-US" altLang="zh-CN" sz="1400" dirty="0"/>
              <a:t> *parent = 0);   							//(a) </a:t>
            </a:r>
            <a:endParaRPr lang="zh-CN" altLang="zh-CN" sz="1400" dirty="0"/>
          </a:p>
          <a:p>
            <a:r>
              <a:rPr lang="en-US" altLang="zh-CN" sz="1400" dirty="0"/>
              <a:t>	~</a:t>
            </a:r>
            <a:r>
              <a:rPr lang="en-US" altLang="zh-CN" sz="1400" dirty="0" err="1"/>
              <a:t>MainWindow</a:t>
            </a:r>
            <a:r>
              <a:rPr lang="en-US" altLang="zh-CN" sz="1400" dirty="0"/>
              <a:t>();</a:t>
            </a:r>
            <a:endParaRPr lang="zh-CN" altLang="zh-CN" sz="1400" dirty="0"/>
          </a:p>
          <a:p>
            <a:r>
              <a:rPr lang="en-US" altLang="zh-CN" sz="1400" dirty="0"/>
              <a:t>private slots:</a:t>
            </a:r>
            <a:endParaRPr lang="zh-CN" altLang="zh-CN" sz="1400" dirty="0"/>
          </a:p>
          <a:p>
            <a:r>
              <a:rPr lang="en-US" altLang="zh-CN" sz="1400" dirty="0"/>
              <a:t>    	void </a:t>
            </a:r>
            <a:r>
              <a:rPr lang="en-US" altLang="zh-CN" sz="1400" dirty="0" err="1"/>
              <a:t>addCar</a:t>
            </a:r>
            <a:r>
              <a:rPr lang="en-US" altLang="zh-CN" sz="1400" dirty="0"/>
              <a:t>();</a:t>
            </a:r>
            <a:endParaRPr lang="zh-CN" altLang="zh-CN" sz="1400" dirty="0"/>
          </a:p>
          <a:p>
            <a:r>
              <a:rPr lang="en-US" altLang="zh-CN" sz="1400" dirty="0"/>
              <a:t>    	void </a:t>
            </a:r>
            <a:r>
              <a:rPr lang="en-US" altLang="zh-CN" sz="1400" dirty="0" err="1"/>
              <a:t>changeFactory</a:t>
            </a:r>
            <a:r>
              <a:rPr lang="en-US" altLang="zh-CN" sz="1400" dirty="0"/>
              <a:t>(</a:t>
            </a:r>
            <a:r>
              <a:rPr lang="en-US" altLang="zh-CN" sz="1400" dirty="0" err="1"/>
              <a:t>QModelIndex</a:t>
            </a:r>
            <a:r>
              <a:rPr lang="en-US" altLang="zh-CN" sz="1400" dirty="0"/>
              <a:t> index);</a:t>
            </a:r>
            <a:endParaRPr lang="zh-CN" altLang="zh-CN" sz="1400" dirty="0"/>
          </a:p>
          <a:p>
            <a:r>
              <a:rPr lang="en-US" altLang="zh-CN" sz="1400" dirty="0"/>
              <a:t>    	void </a:t>
            </a:r>
            <a:r>
              <a:rPr lang="en-US" altLang="zh-CN" sz="1400" dirty="0" err="1"/>
              <a:t>delCar</a:t>
            </a:r>
            <a:r>
              <a:rPr lang="en-US" altLang="zh-CN" sz="1400" dirty="0"/>
              <a:t>();</a:t>
            </a:r>
            <a:endParaRPr lang="zh-CN" altLang="zh-CN" sz="1400" dirty="0"/>
          </a:p>
          <a:p>
            <a:r>
              <a:rPr lang="en-US" altLang="zh-CN" sz="1400" dirty="0"/>
              <a:t>    	void </a:t>
            </a:r>
            <a:r>
              <a:rPr lang="en-US" altLang="zh-CN" sz="1400" dirty="0" err="1"/>
              <a:t>showCarDetails</a:t>
            </a:r>
            <a:r>
              <a:rPr lang="en-US" altLang="zh-CN" sz="1400" dirty="0"/>
              <a:t>(</a:t>
            </a:r>
            <a:r>
              <a:rPr lang="en-US" altLang="zh-CN" sz="1400" dirty="0" err="1"/>
              <a:t>QModelIndex</a:t>
            </a:r>
            <a:r>
              <a:rPr lang="en-US" altLang="zh-CN" sz="1400" dirty="0"/>
              <a:t> index);</a:t>
            </a:r>
            <a:endParaRPr lang="zh-CN" altLang="zh-CN" sz="1400" dirty="0"/>
          </a:p>
          <a:p>
            <a:r>
              <a:rPr lang="en-US" altLang="zh-CN" sz="1400" dirty="0"/>
              <a:t>    	void </a:t>
            </a:r>
            <a:r>
              <a:rPr lang="en-US" altLang="zh-CN" sz="1400" dirty="0" err="1"/>
              <a:t>showFactorytProfile</a:t>
            </a:r>
            <a:r>
              <a:rPr lang="en-US" altLang="zh-CN" sz="1400" dirty="0"/>
              <a:t>(</a:t>
            </a:r>
            <a:r>
              <a:rPr lang="en-US" altLang="zh-CN" sz="1400" dirty="0" err="1"/>
              <a:t>QModelIndex</a:t>
            </a:r>
            <a:r>
              <a:rPr lang="en-US" altLang="zh-CN" sz="1400" dirty="0"/>
              <a:t> index);</a:t>
            </a:r>
            <a:endParaRPr lang="zh-CN" altLang="zh-CN" sz="1400" dirty="0"/>
          </a:p>
          <a:p>
            <a:r>
              <a:rPr lang="en-US" altLang="zh-CN" sz="1400" dirty="0"/>
              <a:t>private: </a:t>
            </a:r>
            <a:endParaRPr lang="zh-CN" altLang="zh-CN" sz="1400" dirty="0"/>
          </a:p>
          <a:p>
            <a:r>
              <a:rPr lang="en-US" altLang="zh-CN" sz="1400" dirty="0"/>
              <a:t>    	void </a:t>
            </a:r>
            <a:r>
              <a:rPr lang="en-US" altLang="zh-CN" sz="1400" dirty="0" err="1"/>
              <a:t>decreaseCarCount</a:t>
            </a:r>
            <a:r>
              <a:rPr lang="en-US" altLang="zh-CN" sz="1400" dirty="0"/>
              <a:t>(</a:t>
            </a:r>
            <a:r>
              <a:rPr lang="en-US" altLang="zh-CN" sz="1400" dirty="0" err="1"/>
              <a:t>QModelIndex</a:t>
            </a:r>
            <a:r>
              <a:rPr lang="en-US" altLang="zh-CN" sz="1400" dirty="0"/>
              <a:t> index);</a:t>
            </a:r>
            <a:endParaRPr lang="zh-CN" altLang="zh-CN" sz="1400" dirty="0"/>
          </a:p>
          <a:p>
            <a:r>
              <a:rPr lang="en-US" altLang="zh-CN" sz="1400" dirty="0"/>
              <a:t>    	void </a:t>
            </a:r>
            <a:r>
              <a:rPr lang="en-US" altLang="zh-CN" sz="1400" dirty="0" err="1"/>
              <a:t>getAttribList</a:t>
            </a:r>
            <a:r>
              <a:rPr lang="en-US" altLang="zh-CN" sz="1400" dirty="0"/>
              <a:t>(</a:t>
            </a:r>
            <a:r>
              <a:rPr lang="en-US" altLang="zh-CN" sz="1400" dirty="0" err="1"/>
              <a:t>QDomNode</a:t>
            </a:r>
            <a:r>
              <a:rPr lang="en-US" altLang="zh-CN" sz="1400" dirty="0"/>
              <a:t> car);</a:t>
            </a:r>
            <a:endParaRPr lang="zh-CN" altLang="zh-CN" sz="1400" dirty="0"/>
          </a:p>
          <a:p>
            <a:r>
              <a:rPr lang="en-US" altLang="zh-CN" sz="1400" dirty="0"/>
              <a:t>    	</a:t>
            </a:r>
            <a:r>
              <a:rPr lang="en-US" altLang="zh-CN" sz="1400" dirty="0" err="1"/>
              <a:t>QModelIndex</a:t>
            </a:r>
            <a:r>
              <a:rPr lang="en-US" altLang="zh-CN" sz="1400" dirty="0"/>
              <a:t> </a:t>
            </a:r>
            <a:r>
              <a:rPr lang="en-US" altLang="zh-CN" sz="1400" dirty="0" err="1"/>
              <a:t>indexOfFactory</a:t>
            </a:r>
            <a:r>
              <a:rPr lang="en-US" altLang="zh-CN" sz="1400" dirty="0"/>
              <a:t>(</a:t>
            </a:r>
            <a:r>
              <a:rPr lang="en-US" altLang="zh-CN" sz="1400" dirty="0" err="1"/>
              <a:t>const</a:t>
            </a:r>
            <a:r>
              <a:rPr lang="en-US" altLang="zh-CN" sz="1400" dirty="0"/>
              <a:t> </a:t>
            </a:r>
            <a:r>
              <a:rPr lang="en-US" altLang="zh-CN" sz="1400" dirty="0" err="1"/>
              <a:t>QString</a:t>
            </a:r>
            <a:r>
              <a:rPr lang="en-US" altLang="zh-CN" sz="1400" dirty="0"/>
              <a:t> &amp;factory);</a:t>
            </a:r>
            <a:endParaRPr lang="zh-CN" altLang="zh-CN" sz="1400" dirty="0"/>
          </a:p>
          <a:p>
            <a:r>
              <a:rPr lang="en-US" altLang="zh-CN" sz="1400" dirty="0"/>
              <a:t>    	void </a:t>
            </a:r>
            <a:r>
              <a:rPr lang="en-US" altLang="zh-CN" sz="1400" dirty="0" err="1"/>
              <a:t>readCarData</a:t>
            </a:r>
            <a:r>
              <a:rPr lang="en-US" altLang="zh-CN" sz="1400" dirty="0"/>
              <a:t>();</a:t>
            </a:r>
            <a:endParaRPr lang="zh-CN" altLang="zh-CN" sz="1400" dirty="0"/>
          </a:p>
          <a:p>
            <a:r>
              <a:rPr lang="en-US" altLang="zh-CN" sz="1400" dirty="0"/>
              <a:t>    	void </a:t>
            </a:r>
            <a:r>
              <a:rPr lang="en-US" altLang="zh-CN" sz="1400" dirty="0" err="1"/>
              <a:t>removeCarFromDatabase</a:t>
            </a:r>
            <a:r>
              <a:rPr lang="en-US" altLang="zh-CN" sz="1400" dirty="0"/>
              <a:t>(</a:t>
            </a:r>
            <a:r>
              <a:rPr lang="en-US" altLang="zh-CN" sz="1400" dirty="0" err="1"/>
              <a:t>QModelIndex</a:t>
            </a:r>
            <a:r>
              <a:rPr lang="en-US" altLang="zh-CN" sz="1400" dirty="0"/>
              <a:t> index);</a:t>
            </a:r>
            <a:endParaRPr lang="zh-CN" altLang="zh-CN" sz="1400" dirty="0"/>
          </a:p>
          <a:p>
            <a:r>
              <a:rPr lang="en-US" altLang="zh-CN" sz="1400" dirty="0"/>
              <a:t>    	void </a:t>
            </a:r>
            <a:r>
              <a:rPr lang="en-US" altLang="zh-CN" sz="1400" dirty="0" err="1"/>
              <a:t>removeCarFromFile</a:t>
            </a:r>
            <a:r>
              <a:rPr lang="en-US" altLang="zh-CN" sz="1400" dirty="0"/>
              <a:t>(</a:t>
            </a:r>
            <a:r>
              <a:rPr lang="en-US" altLang="zh-CN" sz="1400" dirty="0" err="1"/>
              <a:t>int</a:t>
            </a:r>
            <a:r>
              <a:rPr lang="en-US" altLang="zh-CN" sz="1400" dirty="0"/>
              <a:t> id);</a:t>
            </a:r>
            <a:endParaRPr lang="zh-CN" altLang="zh-CN" sz="1400" dirty="0"/>
          </a:p>
          <a:p>
            <a:r>
              <a:rPr lang="en-US" altLang="zh-CN" sz="1400" dirty="0"/>
              <a:t>    	</a:t>
            </a:r>
            <a:r>
              <a:rPr lang="en-US" altLang="zh-CN" sz="1400" dirty="0" err="1"/>
              <a:t>QDomDocument</a:t>
            </a:r>
            <a:r>
              <a:rPr lang="en-US" altLang="zh-CN" sz="1400" dirty="0"/>
              <a:t> </a:t>
            </a:r>
            <a:r>
              <a:rPr lang="en-US" altLang="zh-CN" sz="1400" dirty="0" err="1"/>
              <a:t>carData</a:t>
            </a:r>
            <a:r>
              <a:rPr lang="en-US" altLang="zh-CN" sz="1400" dirty="0"/>
              <a:t>;</a:t>
            </a:r>
            <a:endParaRPr lang="zh-CN" altLang="zh-CN" sz="1400" dirty="0"/>
          </a:p>
          <a:p>
            <a:r>
              <a:rPr lang="en-US" altLang="zh-CN" sz="1400" dirty="0"/>
              <a:t>    	</a:t>
            </a:r>
            <a:r>
              <a:rPr lang="en-US" altLang="zh-CN" sz="1400" dirty="0" err="1"/>
              <a:t>QFile</a:t>
            </a:r>
            <a:r>
              <a:rPr lang="en-US" altLang="zh-CN" sz="1400" dirty="0"/>
              <a:t> *file;</a:t>
            </a:r>
            <a:endParaRPr lang="zh-CN" altLang="zh-CN" sz="1400" dirty="0"/>
          </a:p>
          <a:p>
            <a:r>
              <a:rPr lang="en-US" altLang="zh-CN" sz="1400" dirty="0"/>
              <a:t>    	</a:t>
            </a:r>
            <a:r>
              <a:rPr lang="en-US" altLang="zh-CN" sz="1400" dirty="0" err="1"/>
              <a:t>QSqlRelationalTableModel</a:t>
            </a:r>
            <a:r>
              <a:rPr lang="en-US" altLang="zh-CN" sz="1400" dirty="0"/>
              <a:t> *</a:t>
            </a:r>
            <a:r>
              <a:rPr lang="en-US" altLang="zh-CN" sz="1400" dirty="0" err="1"/>
              <a:t>carModel</a:t>
            </a:r>
            <a:r>
              <a:rPr lang="en-US" altLang="zh-CN" sz="1400" dirty="0"/>
              <a:t>;</a:t>
            </a:r>
            <a:endParaRPr lang="zh-CN" altLang="zh-CN" sz="1400" dirty="0"/>
          </a:p>
          <a:p>
            <a:r>
              <a:rPr lang="en-US" altLang="zh-CN" sz="1400" dirty="0"/>
              <a:t>    	</a:t>
            </a:r>
            <a:r>
              <a:rPr lang="en-US" altLang="zh-CN" sz="1400" dirty="0" err="1"/>
              <a:t>QSqlTableModel</a:t>
            </a:r>
            <a:r>
              <a:rPr lang="en-US" altLang="zh-CN" sz="1400" dirty="0"/>
              <a:t> *</a:t>
            </a:r>
            <a:r>
              <a:rPr lang="en-US" altLang="zh-CN" sz="1400" dirty="0" err="1"/>
              <a:t>factoryModel</a:t>
            </a:r>
            <a:r>
              <a:rPr lang="en-US" altLang="zh-CN" sz="1400" dirty="0" smtClean="0"/>
              <a:t>;</a:t>
            </a:r>
            <a:endParaRPr lang="zh-CN" altLang="zh-CN" sz="1400" dirty="0"/>
          </a:p>
        </p:txBody>
      </p:sp>
    </p:spTree>
    <p:extLst>
      <p:ext uri="{BB962C8B-B14F-4D97-AF65-F5344CB8AC3E}">
        <p14:creationId xmlns:p14="http://schemas.microsoft.com/office/powerpoint/2010/main" val="7349876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矩形 2"/>
          <p:cNvSpPr/>
          <p:nvPr/>
        </p:nvSpPr>
        <p:spPr>
          <a:xfrm>
            <a:off x="1131491" y="910797"/>
            <a:ext cx="5595186" cy="369332"/>
          </a:xfrm>
          <a:prstGeom prst="rect">
            <a:avLst/>
          </a:prstGeom>
        </p:spPr>
        <p:txBody>
          <a:bodyPr wrap="none">
            <a:spAutoFit/>
          </a:bodyPr>
          <a:lstStyle/>
          <a:p>
            <a:r>
              <a:rPr lang="zh-CN" altLang="zh-CN" sz="1800" dirty="0"/>
              <a:t>（</a:t>
            </a:r>
            <a:r>
              <a:rPr lang="en-US" altLang="zh-CN" sz="1800" dirty="0"/>
              <a:t>2</a:t>
            </a:r>
            <a:r>
              <a:rPr lang="zh-CN" altLang="zh-CN" sz="1800" dirty="0"/>
              <a:t>）在源文件“</a:t>
            </a:r>
            <a:r>
              <a:rPr lang="en-US" altLang="zh-CN" sz="1800" dirty="0"/>
              <a:t>mainwindow.cpp</a:t>
            </a:r>
            <a:r>
              <a:rPr lang="zh-CN" altLang="zh-CN" sz="1800" dirty="0"/>
              <a:t>”中添加如下代码：</a:t>
            </a:r>
          </a:p>
        </p:txBody>
      </p:sp>
      <p:sp>
        <p:nvSpPr>
          <p:cNvPr id="4" name="TextBox 3"/>
          <p:cNvSpPr txBox="1"/>
          <p:nvPr/>
        </p:nvSpPr>
        <p:spPr>
          <a:xfrm>
            <a:off x="1294410" y="1280129"/>
            <a:ext cx="9369632" cy="4407902"/>
          </a:xfrm>
          <a:prstGeom prst="roundRect">
            <a:avLst>
              <a:gd name="adj" fmla="val 4372"/>
            </a:avLst>
          </a:prstGeom>
          <a:solidFill>
            <a:srgbClr val="DDDDDD"/>
          </a:solidFill>
        </p:spPr>
        <p:txBody>
          <a:bodyPr wrap="square" rtlCol="0">
            <a:spAutoFit/>
          </a:bodyPr>
          <a:lstStyle/>
          <a:p>
            <a:r>
              <a:rPr lang="en-US" altLang="zh-CN" sz="1600" dirty="0"/>
              <a:t>#include &lt;</a:t>
            </a:r>
            <a:r>
              <a:rPr lang="en-US" altLang="zh-CN" sz="1600" dirty="0" err="1"/>
              <a:t>QMessageBox</a:t>
            </a:r>
            <a:r>
              <a:rPr lang="en-US" altLang="zh-CN" sz="1600" dirty="0"/>
              <a:t>&gt;</a:t>
            </a:r>
            <a:endParaRPr lang="zh-CN" altLang="zh-CN" sz="1600" dirty="0"/>
          </a:p>
          <a:p>
            <a:r>
              <a:rPr lang="en-US" altLang="zh-CN" sz="1600" dirty="0"/>
              <a:t>#include &lt;</a:t>
            </a:r>
            <a:r>
              <a:rPr lang="en-US" altLang="zh-CN" sz="1600" dirty="0" err="1"/>
              <a:t>QSqlRecord</a:t>
            </a:r>
            <a:r>
              <a:rPr lang="en-US" altLang="zh-CN" sz="1600" dirty="0"/>
              <a:t>&gt;</a:t>
            </a:r>
            <a:endParaRPr lang="zh-CN" altLang="zh-CN" sz="1600" dirty="0"/>
          </a:p>
          <a:p>
            <a:r>
              <a:rPr lang="en-US" altLang="zh-CN" sz="1600" dirty="0" err="1"/>
              <a:t>MainWindow</a:t>
            </a:r>
            <a:r>
              <a:rPr lang="en-US" altLang="zh-CN" sz="1600" dirty="0"/>
              <a:t>::</a:t>
            </a:r>
            <a:r>
              <a:rPr lang="en-US" altLang="zh-CN" sz="1600" dirty="0" err="1"/>
              <a:t>MainWindow</a:t>
            </a:r>
            <a:r>
              <a:rPr lang="en-US" altLang="zh-CN" sz="1600" dirty="0"/>
              <a:t>(</a:t>
            </a:r>
            <a:r>
              <a:rPr lang="en-US" altLang="zh-CN" sz="1600" dirty="0" err="1"/>
              <a:t>const</a:t>
            </a:r>
            <a:r>
              <a:rPr lang="en-US" altLang="zh-CN" sz="1600" dirty="0"/>
              <a:t> </a:t>
            </a:r>
            <a:r>
              <a:rPr lang="en-US" altLang="zh-CN" sz="1600" dirty="0" err="1"/>
              <a:t>QString</a:t>
            </a:r>
            <a:r>
              <a:rPr lang="en-US" altLang="zh-CN" sz="1600" dirty="0"/>
              <a:t> &amp;</a:t>
            </a:r>
            <a:r>
              <a:rPr lang="en-US" altLang="zh-CN" sz="1600" dirty="0" err="1"/>
              <a:t>factoryTable</a:t>
            </a:r>
            <a:r>
              <a:rPr lang="en-US" altLang="zh-CN" sz="1600" dirty="0"/>
              <a:t>, </a:t>
            </a:r>
            <a:r>
              <a:rPr lang="en-US" altLang="zh-CN" sz="1600" dirty="0" err="1"/>
              <a:t>const</a:t>
            </a:r>
            <a:r>
              <a:rPr lang="en-US" altLang="zh-CN" sz="1600" dirty="0"/>
              <a:t> </a:t>
            </a:r>
            <a:r>
              <a:rPr lang="en-US" altLang="zh-CN" sz="1600" dirty="0" err="1"/>
              <a:t>QString</a:t>
            </a:r>
            <a:r>
              <a:rPr lang="en-US" altLang="zh-CN" sz="1600" dirty="0"/>
              <a:t> &amp;car Table, </a:t>
            </a:r>
            <a:r>
              <a:rPr lang="en-US" altLang="zh-CN" sz="1600" dirty="0" err="1"/>
              <a:t>QFile</a:t>
            </a:r>
            <a:r>
              <a:rPr lang="en-US" altLang="zh-CN" sz="1600" dirty="0"/>
              <a:t> *</a:t>
            </a:r>
            <a:r>
              <a:rPr lang="en-US" altLang="zh-CN" sz="1600" dirty="0" err="1"/>
              <a:t>carDetails</a:t>
            </a:r>
            <a:r>
              <a:rPr lang="en-US" altLang="zh-CN" sz="1600" dirty="0"/>
              <a:t>, </a:t>
            </a:r>
            <a:r>
              <a:rPr lang="en-US" altLang="zh-CN" sz="1600" dirty="0" err="1"/>
              <a:t>QWidget</a:t>
            </a:r>
            <a:r>
              <a:rPr lang="en-US" altLang="zh-CN" sz="1600" dirty="0"/>
              <a:t> *parent) : </a:t>
            </a:r>
            <a:r>
              <a:rPr lang="en-US" altLang="zh-CN" sz="1600" dirty="0" err="1"/>
              <a:t>QMainWindow</a:t>
            </a:r>
            <a:r>
              <a:rPr lang="en-US" altLang="zh-CN" sz="1600" dirty="0"/>
              <a:t>(parent)</a:t>
            </a:r>
            <a:endParaRPr lang="zh-CN" altLang="zh-CN" sz="1600" dirty="0"/>
          </a:p>
          <a:p>
            <a:r>
              <a:rPr lang="en-US" altLang="zh-CN" sz="1600" dirty="0"/>
              <a:t>{</a:t>
            </a:r>
            <a:endParaRPr lang="zh-CN" altLang="zh-CN" sz="1600" dirty="0"/>
          </a:p>
          <a:p>
            <a:r>
              <a:rPr lang="en-US" altLang="zh-CN" sz="1600" dirty="0"/>
              <a:t>    file = </a:t>
            </a:r>
            <a:r>
              <a:rPr lang="en-US" altLang="zh-CN" sz="1600" dirty="0" err="1"/>
              <a:t>carDetails</a:t>
            </a:r>
            <a:r>
              <a:rPr lang="en-US" altLang="zh-CN" sz="1600" dirty="0"/>
              <a:t>;</a:t>
            </a:r>
            <a:endParaRPr lang="zh-CN" altLang="zh-CN" sz="1600" dirty="0"/>
          </a:p>
          <a:p>
            <a:r>
              <a:rPr lang="en-US" altLang="zh-CN" sz="1600" dirty="0"/>
              <a:t>    </a:t>
            </a:r>
            <a:r>
              <a:rPr lang="en-US" altLang="zh-CN" sz="1600" dirty="0" err="1"/>
              <a:t>readCarData</a:t>
            </a:r>
            <a:r>
              <a:rPr lang="en-US" altLang="zh-CN" sz="1600" dirty="0"/>
              <a:t>();						</a:t>
            </a:r>
            <a:r>
              <a:rPr lang="en-US" altLang="zh-CN" sz="1600" dirty="0" smtClean="0"/>
              <a:t>//(</a:t>
            </a:r>
            <a:r>
              <a:rPr lang="en-US" altLang="zh-CN" sz="1600" dirty="0"/>
              <a:t>a)</a:t>
            </a:r>
            <a:endParaRPr lang="zh-CN" altLang="zh-CN" sz="1600" dirty="0"/>
          </a:p>
          <a:p>
            <a:r>
              <a:rPr lang="en-US" altLang="zh-CN" sz="1600" dirty="0"/>
              <a:t>    </a:t>
            </a:r>
            <a:r>
              <a:rPr lang="en-US" altLang="zh-CN" sz="1600" dirty="0" err="1"/>
              <a:t>carModel</a:t>
            </a:r>
            <a:r>
              <a:rPr lang="en-US" altLang="zh-CN" sz="1600" dirty="0"/>
              <a:t> = new </a:t>
            </a:r>
            <a:r>
              <a:rPr lang="en-US" altLang="zh-CN" sz="1600" dirty="0" err="1"/>
              <a:t>QSqlRelationalTableModel</a:t>
            </a:r>
            <a:r>
              <a:rPr lang="en-US" altLang="zh-CN" sz="1600" dirty="0"/>
              <a:t>(this);		//(b)</a:t>
            </a:r>
            <a:endParaRPr lang="zh-CN" altLang="zh-CN" sz="1600" dirty="0"/>
          </a:p>
          <a:p>
            <a:r>
              <a:rPr lang="en-US" altLang="zh-CN" sz="1600" dirty="0"/>
              <a:t>    </a:t>
            </a:r>
            <a:r>
              <a:rPr lang="en-US" altLang="zh-CN" sz="1600" dirty="0" err="1"/>
              <a:t>carModel</a:t>
            </a:r>
            <a:r>
              <a:rPr lang="en-US" altLang="zh-CN" sz="1600" dirty="0"/>
              <a:t>-&gt;</a:t>
            </a:r>
            <a:r>
              <a:rPr lang="en-US" altLang="zh-CN" sz="1600" dirty="0" err="1"/>
              <a:t>setTable</a:t>
            </a:r>
            <a:r>
              <a:rPr lang="en-US" altLang="zh-CN" sz="1600" dirty="0"/>
              <a:t>(</a:t>
            </a:r>
            <a:r>
              <a:rPr lang="en-US" altLang="zh-CN" sz="1600" dirty="0" err="1"/>
              <a:t>carTable</a:t>
            </a:r>
            <a:r>
              <a:rPr lang="en-US" altLang="zh-CN" sz="1600" dirty="0"/>
              <a:t>);</a:t>
            </a:r>
            <a:endParaRPr lang="zh-CN" altLang="zh-CN" sz="1600" dirty="0"/>
          </a:p>
          <a:p>
            <a:r>
              <a:rPr lang="en-US" altLang="zh-CN" sz="1600" dirty="0"/>
              <a:t>    </a:t>
            </a:r>
            <a:r>
              <a:rPr lang="en-US" altLang="zh-CN" sz="1600" dirty="0" err="1"/>
              <a:t>carModel</a:t>
            </a:r>
            <a:r>
              <a:rPr lang="en-US" altLang="zh-CN" sz="1600" dirty="0"/>
              <a:t>-&gt;</a:t>
            </a:r>
            <a:r>
              <a:rPr lang="en-US" altLang="zh-CN" sz="1600" dirty="0" err="1"/>
              <a:t>setRelation</a:t>
            </a:r>
            <a:r>
              <a:rPr lang="en-US" altLang="zh-CN" sz="1600" dirty="0"/>
              <a:t>(2, </a:t>
            </a:r>
            <a:r>
              <a:rPr lang="en-US" altLang="zh-CN" sz="1600" dirty="0" err="1"/>
              <a:t>QSqlRelation</a:t>
            </a:r>
            <a:r>
              <a:rPr lang="en-US" altLang="zh-CN" sz="1600" dirty="0"/>
              <a:t>(</a:t>
            </a:r>
            <a:r>
              <a:rPr lang="en-US" altLang="zh-CN" sz="1600" dirty="0" err="1"/>
              <a:t>factoryTable</a:t>
            </a:r>
            <a:r>
              <a:rPr lang="en-US" altLang="zh-CN" sz="1600" dirty="0"/>
              <a:t>, "id",</a:t>
            </a:r>
            <a:br>
              <a:rPr lang="en-US" altLang="zh-CN" sz="1600" dirty="0"/>
            </a:br>
            <a:r>
              <a:rPr lang="en-US" altLang="zh-CN" sz="1600" dirty="0"/>
              <a:t> "manufactory"));						</a:t>
            </a:r>
            <a:r>
              <a:rPr lang="en-US" altLang="zh-CN" sz="1600" dirty="0" smtClean="0"/>
              <a:t>//(</a:t>
            </a:r>
            <a:r>
              <a:rPr lang="en-US" altLang="zh-CN" sz="1600" dirty="0"/>
              <a:t>c)</a:t>
            </a:r>
            <a:endParaRPr lang="zh-CN" altLang="zh-CN" sz="1600" dirty="0"/>
          </a:p>
          <a:p>
            <a:r>
              <a:rPr lang="en-US" altLang="zh-CN" sz="1600" dirty="0"/>
              <a:t>    </a:t>
            </a:r>
            <a:r>
              <a:rPr lang="en-US" altLang="zh-CN" sz="1600" dirty="0" err="1"/>
              <a:t>carModel</a:t>
            </a:r>
            <a:r>
              <a:rPr lang="en-US" altLang="zh-CN" sz="1600" dirty="0"/>
              <a:t>-&gt;select();</a:t>
            </a:r>
            <a:endParaRPr lang="zh-CN" altLang="zh-CN" sz="1600" dirty="0"/>
          </a:p>
          <a:p>
            <a:r>
              <a:rPr lang="en-US" altLang="zh-CN" sz="1600" dirty="0"/>
              <a:t>    </a:t>
            </a:r>
            <a:r>
              <a:rPr lang="en-US" altLang="zh-CN" sz="1600" dirty="0" err="1"/>
              <a:t>factoryModel</a:t>
            </a:r>
            <a:r>
              <a:rPr lang="en-US" altLang="zh-CN" sz="1600" dirty="0"/>
              <a:t> = new </a:t>
            </a:r>
            <a:r>
              <a:rPr lang="en-US" altLang="zh-CN" sz="1600" dirty="0" err="1"/>
              <a:t>QSqlTableModel</a:t>
            </a:r>
            <a:r>
              <a:rPr lang="en-US" altLang="zh-CN" sz="1600" dirty="0"/>
              <a:t>(this);			//(d)</a:t>
            </a:r>
            <a:endParaRPr lang="zh-CN" altLang="zh-CN" sz="1600" dirty="0"/>
          </a:p>
          <a:p>
            <a:r>
              <a:rPr lang="en-US" altLang="zh-CN" sz="1600" dirty="0"/>
              <a:t>    </a:t>
            </a:r>
            <a:r>
              <a:rPr lang="en-US" altLang="zh-CN" sz="1600" dirty="0" err="1"/>
              <a:t>factoryModel</a:t>
            </a:r>
            <a:r>
              <a:rPr lang="en-US" altLang="zh-CN" sz="1600" dirty="0"/>
              <a:t>-&gt;</a:t>
            </a:r>
            <a:r>
              <a:rPr lang="en-US" altLang="zh-CN" sz="1600" dirty="0" err="1"/>
              <a:t>setTable</a:t>
            </a:r>
            <a:r>
              <a:rPr lang="en-US" altLang="zh-CN" sz="1600" dirty="0"/>
              <a:t>(</a:t>
            </a:r>
            <a:r>
              <a:rPr lang="en-US" altLang="zh-CN" sz="1600" dirty="0" err="1"/>
              <a:t>factoryTable</a:t>
            </a:r>
            <a:r>
              <a:rPr lang="en-US" altLang="zh-CN" sz="1600" dirty="0"/>
              <a:t>);</a:t>
            </a:r>
            <a:endParaRPr lang="zh-CN" altLang="zh-CN" sz="1600" dirty="0"/>
          </a:p>
          <a:p>
            <a:r>
              <a:rPr lang="en-US" altLang="zh-CN" sz="1600" dirty="0"/>
              <a:t>    </a:t>
            </a:r>
            <a:r>
              <a:rPr lang="en-US" altLang="zh-CN" sz="1600" dirty="0" err="1"/>
              <a:t>factoryModel</a:t>
            </a:r>
            <a:r>
              <a:rPr lang="en-US" altLang="zh-CN" sz="1600" dirty="0"/>
              <a:t>-&gt;select();</a:t>
            </a:r>
            <a:endParaRPr lang="zh-CN" altLang="zh-CN" sz="1600" dirty="0"/>
          </a:p>
          <a:p>
            <a:r>
              <a:rPr lang="en-US" altLang="zh-CN" sz="1600" dirty="0"/>
              <a:t>...</a:t>
            </a:r>
            <a:endParaRPr lang="zh-CN" altLang="zh-CN" sz="1600" dirty="0"/>
          </a:p>
          <a:p>
            <a:r>
              <a:rPr lang="en-US" altLang="zh-CN" sz="1600" dirty="0" smtClean="0"/>
              <a:t>}</a:t>
            </a:r>
          </a:p>
        </p:txBody>
      </p:sp>
    </p:spTree>
    <p:extLst>
      <p:ext uri="{BB962C8B-B14F-4D97-AF65-F5344CB8AC3E}">
        <p14:creationId xmlns:p14="http://schemas.microsoft.com/office/powerpoint/2010/main" val="23840598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TextBox 2"/>
          <p:cNvSpPr txBox="1"/>
          <p:nvPr/>
        </p:nvSpPr>
        <p:spPr>
          <a:xfrm>
            <a:off x="890649" y="1056904"/>
            <a:ext cx="10260281" cy="4202497"/>
          </a:xfrm>
          <a:prstGeom prst="rect">
            <a:avLst/>
          </a:prstGeom>
          <a:noFill/>
        </p:spPr>
        <p:txBody>
          <a:bodyPr wrap="square" rtlCol="0">
            <a:spAutoFit/>
          </a:bodyPr>
          <a:lstStyle/>
          <a:p>
            <a:pPr indent="450850">
              <a:lnSpc>
                <a:spcPct val="150000"/>
              </a:lnSpc>
            </a:pPr>
            <a:r>
              <a:rPr lang="zh-CN" altLang="zh-CN" sz="1800" b="1" dirty="0"/>
              <a:t>其中，</a:t>
            </a:r>
            <a:endParaRPr lang="zh-CN" altLang="zh-CN" sz="1800" dirty="0"/>
          </a:p>
          <a:p>
            <a:pPr indent="450850">
              <a:lnSpc>
                <a:spcPct val="150000"/>
              </a:lnSpc>
            </a:pPr>
            <a:r>
              <a:rPr lang="en-US" altLang="zh-CN" sz="1800" b="1" dirty="0"/>
              <a:t>(a) </a:t>
            </a:r>
            <a:r>
              <a:rPr lang="en-US" altLang="zh-CN" sz="1800" b="1" dirty="0" err="1"/>
              <a:t>readCarData</a:t>
            </a:r>
            <a:r>
              <a:rPr lang="en-US" altLang="zh-CN" sz="1800" b="1" dirty="0"/>
              <a:t>()</a:t>
            </a:r>
            <a:r>
              <a:rPr lang="zh-CN" altLang="zh-CN" sz="1800" b="1" dirty="0"/>
              <a:t>：</a:t>
            </a:r>
            <a:r>
              <a:rPr lang="zh-CN" altLang="zh-CN" sz="1800" dirty="0"/>
              <a:t>将</a:t>
            </a:r>
            <a:r>
              <a:rPr lang="en-US" altLang="zh-CN" sz="1800" dirty="0"/>
              <a:t>XML</a:t>
            </a:r>
            <a:r>
              <a:rPr lang="zh-CN" altLang="zh-CN" sz="1800" dirty="0"/>
              <a:t>文件里的车型信息读入</a:t>
            </a:r>
            <a:r>
              <a:rPr lang="en-US" altLang="zh-CN" sz="1800" dirty="0" err="1"/>
              <a:t>QDomDocument</a:t>
            </a:r>
            <a:r>
              <a:rPr lang="zh-CN" altLang="zh-CN" sz="1800" dirty="0"/>
              <a:t>类实例</a:t>
            </a:r>
            <a:r>
              <a:rPr lang="en-US" altLang="zh-CN" sz="1800" dirty="0" err="1"/>
              <a:t>carData</a:t>
            </a:r>
            <a:r>
              <a:rPr lang="zh-CN" altLang="zh-CN" sz="1800" dirty="0"/>
              <a:t>中，以便后面的操作。</a:t>
            </a:r>
          </a:p>
          <a:p>
            <a:pPr indent="450850">
              <a:lnSpc>
                <a:spcPct val="150000"/>
              </a:lnSpc>
            </a:pPr>
            <a:r>
              <a:rPr lang="en-US" altLang="zh-CN" sz="1800" b="1" dirty="0"/>
              <a:t>(b) </a:t>
            </a:r>
            <a:r>
              <a:rPr lang="en-US" altLang="zh-CN" sz="1800" b="1" dirty="0" err="1"/>
              <a:t>carModel</a:t>
            </a:r>
            <a:r>
              <a:rPr lang="en-US" altLang="zh-CN" sz="1800" b="1" dirty="0"/>
              <a:t> = new </a:t>
            </a:r>
            <a:r>
              <a:rPr lang="en-US" altLang="zh-CN" sz="1800" b="1" dirty="0" err="1"/>
              <a:t>QSqlRelationalTableModel</a:t>
            </a:r>
            <a:r>
              <a:rPr lang="en-US" altLang="zh-CN" sz="1800" b="1" dirty="0"/>
              <a:t>(this)</a:t>
            </a:r>
            <a:r>
              <a:rPr lang="zh-CN" altLang="zh-CN" sz="1800" b="1" dirty="0"/>
              <a:t>：</a:t>
            </a:r>
            <a:r>
              <a:rPr lang="zh-CN" altLang="zh-CN" sz="1800" dirty="0"/>
              <a:t>为汽车表“</a:t>
            </a:r>
            <a:r>
              <a:rPr lang="en-US" altLang="zh-CN" sz="1800" dirty="0"/>
              <a:t>cars</a:t>
            </a:r>
            <a:r>
              <a:rPr lang="zh-CN" altLang="zh-CN" sz="1800" dirty="0"/>
              <a:t>”创建一个</a:t>
            </a:r>
            <a:r>
              <a:rPr lang="en-US" altLang="zh-CN" sz="1800" dirty="0" err="1"/>
              <a:t>QSqlRelationalTableModel</a:t>
            </a:r>
            <a:r>
              <a:rPr lang="zh-CN" altLang="zh-CN" sz="1800" dirty="0"/>
              <a:t>模型。</a:t>
            </a:r>
          </a:p>
          <a:p>
            <a:pPr indent="450850">
              <a:lnSpc>
                <a:spcPct val="150000"/>
              </a:lnSpc>
            </a:pPr>
            <a:r>
              <a:rPr lang="en-US" altLang="zh-CN" sz="1800" b="1" dirty="0"/>
              <a:t>(c) </a:t>
            </a:r>
            <a:r>
              <a:rPr lang="en-US" altLang="zh-CN" sz="1800" b="1" dirty="0" err="1"/>
              <a:t>carModel</a:t>
            </a:r>
            <a:r>
              <a:rPr lang="en-US" altLang="zh-CN" sz="1800" b="1" dirty="0"/>
              <a:t>-&gt;</a:t>
            </a:r>
            <a:r>
              <a:rPr lang="en-US" altLang="zh-CN" sz="1800" b="1" dirty="0" err="1"/>
              <a:t>setRelation</a:t>
            </a:r>
            <a:r>
              <a:rPr lang="en-US" altLang="zh-CN" sz="1800" b="1" dirty="0"/>
              <a:t>(2, </a:t>
            </a:r>
            <a:r>
              <a:rPr lang="en-US" altLang="zh-CN" sz="1800" b="1" dirty="0" err="1"/>
              <a:t>QSqlRelation</a:t>
            </a:r>
            <a:r>
              <a:rPr lang="en-US" altLang="zh-CN" sz="1800" b="1" dirty="0"/>
              <a:t>(</a:t>
            </a:r>
            <a:r>
              <a:rPr lang="en-US" altLang="zh-CN" sz="1800" b="1" dirty="0" err="1"/>
              <a:t>factoryTable</a:t>
            </a:r>
            <a:r>
              <a:rPr lang="en-US" altLang="zh-CN" sz="1800" b="1" dirty="0"/>
              <a:t>, "id", "manufactory"))</a:t>
            </a:r>
            <a:r>
              <a:rPr lang="zh-CN" altLang="zh-CN" sz="1800" b="1" dirty="0"/>
              <a:t>：</a:t>
            </a:r>
            <a:r>
              <a:rPr lang="zh-CN" altLang="zh-CN" sz="1800" dirty="0"/>
              <a:t>说明上面创建的</a:t>
            </a:r>
            <a:r>
              <a:rPr lang="en-US" altLang="zh-CN" sz="1800" dirty="0" err="1"/>
              <a:t>QSqlRelationalTableModel</a:t>
            </a:r>
            <a:r>
              <a:rPr lang="zh-CN" altLang="zh-CN" sz="1800" dirty="0"/>
              <a:t>模型的第二个字段（即汽车表“</a:t>
            </a:r>
            <a:r>
              <a:rPr lang="en-US" altLang="zh-CN" sz="1800" dirty="0"/>
              <a:t>cars</a:t>
            </a:r>
            <a:r>
              <a:rPr lang="zh-CN" altLang="zh-CN" sz="1800" dirty="0"/>
              <a:t>”中的</a:t>
            </a:r>
            <a:r>
              <a:rPr lang="en-US" altLang="zh-CN" sz="1800" dirty="0" err="1"/>
              <a:t>factoryid</a:t>
            </a:r>
            <a:r>
              <a:rPr lang="zh-CN" altLang="zh-CN" sz="1800" dirty="0"/>
              <a:t>字段）是汽车制造商表“</a:t>
            </a:r>
            <a:r>
              <a:rPr lang="en-US" altLang="zh-CN" sz="1800" dirty="0"/>
              <a:t>factory</a:t>
            </a:r>
            <a:r>
              <a:rPr lang="zh-CN" altLang="zh-CN" sz="1800" dirty="0"/>
              <a:t>”中</a:t>
            </a:r>
            <a:r>
              <a:rPr lang="en-US" altLang="zh-CN" sz="1800" dirty="0"/>
              <a:t>id</a:t>
            </a:r>
            <a:r>
              <a:rPr lang="zh-CN" altLang="zh-CN" sz="1800" dirty="0"/>
              <a:t>字段的外键，但其显示为汽车制造商表“</a:t>
            </a:r>
            <a:r>
              <a:rPr lang="en-US" altLang="zh-CN" sz="1800" dirty="0"/>
              <a:t>factory</a:t>
            </a:r>
            <a:r>
              <a:rPr lang="zh-CN" altLang="zh-CN" sz="1800" dirty="0"/>
              <a:t>”的</a:t>
            </a:r>
            <a:r>
              <a:rPr lang="en-US" altLang="zh-CN" sz="1800" dirty="0"/>
              <a:t>manufactory</a:t>
            </a:r>
            <a:r>
              <a:rPr lang="zh-CN" altLang="zh-CN" sz="1800" dirty="0"/>
              <a:t>字段，而不是</a:t>
            </a:r>
            <a:r>
              <a:rPr lang="en-US" altLang="zh-CN" sz="1800" dirty="0"/>
              <a:t>id</a:t>
            </a:r>
            <a:r>
              <a:rPr lang="zh-CN" altLang="zh-CN" sz="1800" dirty="0"/>
              <a:t>字段。</a:t>
            </a:r>
          </a:p>
          <a:p>
            <a:pPr indent="450850">
              <a:lnSpc>
                <a:spcPct val="150000"/>
              </a:lnSpc>
            </a:pPr>
            <a:r>
              <a:rPr lang="en-US" altLang="zh-CN" sz="1800" b="1" dirty="0"/>
              <a:t>(d) </a:t>
            </a:r>
            <a:r>
              <a:rPr lang="en-US" altLang="zh-CN" sz="1800" b="1" dirty="0" err="1"/>
              <a:t>factoryModel</a:t>
            </a:r>
            <a:r>
              <a:rPr lang="en-US" altLang="zh-CN" sz="1800" b="1" dirty="0"/>
              <a:t> = new </a:t>
            </a:r>
            <a:r>
              <a:rPr lang="en-US" altLang="zh-CN" sz="1800" b="1" dirty="0" err="1"/>
              <a:t>QSqlTableModel</a:t>
            </a:r>
            <a:r>
              <a:rPr lang="en-US" altLang="zh-CN" sz="1800" b="1" dirty="0"/>
              <a:t>(this)</a:t>
            </a:r>
            <a:r>
              <a:rPr lang="zh-CN" altLang="zh-CN" sz="1800" b="1" dirty="0"/>
              <a:t>：</a:t>
            </a:r>
            <a:r>
              <a:rPr lang="zh-CN" altLang="zh-CN" sz="1800" dirty="0"/>
              <a:t>为汽车制造商表“</a:t>
            </a:r>
            <a:r>
              <a:rPr lang="en-US" altLang="zh-CN" sz="1800" dirty="0"/>
              <a:t>factory</a:t>
            </a:r>
            <a:r>
              <a:rPr lang="zh-CN" altLang="zh-CN" sz="1800" dirty="0"/>
              <a:t>”创建一个</a:t>
            </a:r>
            <a:r>
              <a:rPr lang="en-US" altLang="zh-CN" sz="1800" dirty="0" err="1"/>
              <a:t>QSqlTableModel</a:t>
            </a:r>
            <a:r>
              <a:rPr lang="zh-CN" altLang="zh-CN" dirty="0"/>
              <a:t>模型</a:t>
            </a:r>
            <a:r>
              <a:rPr lang="zh-CN" altLang="zh-CN" dirty="0" smtClean="0"/>
              <a:t>。</a:t>
            </a:r>
            <a:endParaRPr lang="zh-CN" altLang="zh-CN" dirty="0"/>
          </a:p>
        </p:txBody>
      </p:sp>
    </p:spTree>
    <p:extLst>
      <p:ext uri="{BB962C8B-B14F-4D97-AF65-F5344CB8AC3E}">
        <p14:creationId xmlns:p14="http://schemas.microsoft.com/office/powerpoint/2010/main" val="8085954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矩形 2"/>
          <p:cNvSpPr/>
          <p:nvPr/>
        </p:nvSpPr>
        <p:spPr>
          <a:xfrm>
            <a:off x="1136845" y="934547"/>
            <a:ext cx="3998595" cy="369332"/>
          </a:xfrm>
          <a:prstGeom prst="rect">
            <a:avLst/>
          </a:prstGeom>
        </p:spPr>
        <p:txBody>
          <a:bodyPr wrap="none">
            <a:spAutoFit/>
          </a:bodyPr>
          <a:lstStyle/>
          <a:p>
            <a:r>
              <a:rPr lang="en-US" altLang="zh-CN" sz="1800" dirty="0" err="1"/>
              <a:t>changeFactory</a:t>
            </a:r>
            <a:r>
              <a:rPr lang="en-US" altLang="zh-CN" sz="1800" dirty="0"/>
              <a:t>()</a:t>
            </a:r>
            <a:r>
              <a:rPr lang="zh-CN" altLang="zh-CN" sz="1800" dirty="0"/>
              <a:t>函数的具体代码如下：</a:t>
            </a:r>
          </a:p>
        </p:txBody>
      </p:sp>
      <p:sp>
        <p:nvSpPr>
          <p:cNvPr id="4" name="TextBox 3"/>
          <p:cNvSpPr txBox="1"/>
          <p:nvPr/>
        </p:nvSpPr>
        <p:spPr>
          <a:xfrm>
            <a:off x="1136845" y="1303879"/>
            <a:ext cx="9432194" cy="2128242"/>
          </a:xfrm>
          <a:prstGeom prst="roundRect">
            <a:avLst>
              <a:gd name="adj" fmla="val 12761"/>
            </a:avLst>
          </a:prstGeom>
          <a:solidFill>
            <a:srgbClr val="DDDDDD"/>
          </a:solidFill>
        </p:spPr>
        <p:txBody>
          <a:bodyPr wrap="square" rtlCol="0">
            <a:spAutoFit/>
          </a:bodyPr>
          <a:lstStyle/>
          <a:p>
            <a:r>
              <a:rPr lang="en-US" altLang="zh-CN" dirty="0"/>
              <a:t>void </a:t>
            </a:r>
            <a:r>
              <a:rPr lang="en-US" altLang="zh-CN" dirty="0" err="1"/>
              <a:t>MainWindow</a:t>
            </a:r>
            <a:r>
              <a:rPr lang="en-US" altLang="zh-CN" dirty="0"/>
              <a:t>::</a:t>
            </a:r>
            <a:r>
              <a:rPr lang="en-US" altLang="zh-CN" dirty="0" err="1"/>
              <a:t>changeFactory</a:t>
            </a:r>
            <a:r>
              <a:rPr lang="en-US" altLang="zh-CN" dirty="0"/>
              <a:t>(</a:t>
            </a:r>
            <a:r>
              <a:rPr lang="en-US" altLang="zh-CN" dirty="0" err="1"/>
              <a:t>QModelIndex</a:t>
            </a:r>
            <a:r>
              <a:rPr lang="en-US" altLang="zh-CN" dirty="0"/>
              <a:t>  index)</a:t>
            </a:r>
            <a:endParaRPr lang="zh-CN" altLang="zh-CN" dirty="0"/>
          </a:p>
          <a:p>
            <a:r>
              <a:rPr lang="en-US" altLang="zh-CN" dirty="0"/>
              <a:t>{</a:t>
            </a:r>
            <a:endParaRPr lang="zh-CN" altLang="zh-CN" dirty="0"/>
          </a:p>
          <a:p>
            <a:r>
              <a:rPr lang="en-US" altLang="zh-CN" dirty="0"/>
              <a:t>    </a:t>
            </a:r>
            <a:r>
              <a:rPr lang="en-US" altLang="zh-CN" dirty="0" err="1"/>
              <a:t>QSqlRecord</a:t>
            </a:r>
            <a:r>
              <a:rPr lang="en-US" altLang="zh-CN" dirty="0"/>
              <a:t> record = </a:t>
            </a:r>
            <a:r>
              <a:rPr lang="en-US" altLang="zh-CN" dirty="0" err="1"/>
              <a:t>factoryModel</a:t>
            </a:r>
            <a:r>
              <a:rPr lang="en-US" altLang="zh-CN" dirty="0"/>
              <a:t>-&gt;record(</a:t>
            </a:r>
            <a:r>
              <a:rPr lang="en-US" altLang="zh-CN" dirty="0" err="1"/>
              <a:t>index.row</a:t>
            </a:r>
            <a:r>
              <a:rPr lang="en-US" altLang="zh-CN" dirty="0"/>
              <a:t>());	//(a)</a:t>
            </a:r>
            <a:endParaRPr lang="zh-CN" altLang="zh-CN" dirty="0"/>
          </a:p>
          <a:p>
            <a:r>
              <a:rPr lang="en-US" altLang="zh-CN" dirty="0"/>
              <a:t>    </a:t>
            </a:r>
            <a:r>
              <a:rPr lang="en-US" altLang="zh-CN" dirty="0" err="1"/>
              <a:t>QString</a:t>
            </a:r>
            <a:r>
              <a:rPr lang="en-US" altLang="zh-CN" dirty="0"/>
              <a:t> </a:t>
            </a:r>
            <a:r>
              <a:rPr lang="en-US" altLang="zh-CN" dirty="0" err="1"/>
              <a:t>factoryId</a:t>
            </a:r>
            <a:r>
              <a:rPr lang="en-US" altLang="zh-CN" dirty="0"/>
              <a:t> = </a:t>
            </a:r>
            <a:r>
              <a:rPr lang="en-US" altLang="zh-CN" dirty="0" err="1"/>
              <a:t>record.value</a:t>
            </a:r>
            <a:r>
              <a:rPr lang="en-US" altLang="zh-CN" dirty="0"/>
              <a:t>("id").</a:t>
            </a:r>
            <a:r>
              <a:rPr lang="en-US" altLang="zh-CN" dirty="0" err="1"/>
              <a:t>toString</a:t>
            </a:r>
            <a:r>
              <a:rPr lang="en-US" altLang="zh-CN" dirty="0"/>
              <a:t>();		//(b)</a:t>
            </a:r>
            <a:endParaRPr lang="zh-CN" altLang="zh-CN" dirty="0"/>
          </a:p>
          <a:p>
            <a:r>
              <a:rPr lang="en-US" altLang="zh-CN" dirty="0"/>
              <a:t>    </a:t>
            </a:r>
            <a:r>
              <a:rPr lang="en-US" altLang="zh-CN" dirty="0" err="1"/>
              <a:t>carModel</a:t>
            </a:r>
            <a:r>
              <a:rPr lang="en-US" altLang="zh-CN" dirty="0"/>
              <a:t>-&gt;</a:t>
            </a:r>
            <a:r>
              <a:rPr lang="en-US" altLang="zh-CN" dirty="0" err="1"/>
              <a:t>setFilter</a:t>
            </a:r>
            <a:r>
              <a:rPr lang="en-US" altLang="zh-CN" dirty="0"/>
              <a:t>("id = '"+ </a:t>
            </a:r>
            <a:r>
              <a:rPr lang="en-US" altLang="zh-CN" dirty="0" err="1"/>
              <a:t>factoryId</a:t>
            </a:r>
            <a:r>
              <a:rPr lang="en-US" altLang="zh-CN" dirty="0"/>
              <a:t> +"'") ;			//(c)</a:t>
            </a:r>
            <a:endParaRPr lang="zh-CN" altLang="zh-CN" dirty="0"/>
          </a:p>
          <a:p>
            <a:r>
              <a:rPr lang="en-US" altLang="zh-CN" dirty="0"/>
              <a:t>    </a:t>
            </a:r>
            <a:r>
              <a:rPr lang="en-US" altLang="zh-CN" dirty="0" err="1"/>
              <a:t>showFactorytProfile</a:t>
            </a:r>
            <a:r>
              <a:rPr lang="en-US" altLang="zh-CN" dirty="0"/>
              <a:t>(index);				</a:t>
            </a:r>
            <a:r>
              <a:rPr lang="en-US" altLang="zh-CN" dirty="0" smtClean="0"/>
              <a:t>//(</a:t>
            </a:r>
            <a:r>
              <a:rPr lang="en-US" altLang="zh-CN" dirty="0"/>
              <a:t>d)</a:t>
            </a:r>
            <a:endParaRPr lang="zh-CN" altLang="zh-CN" dirty="0"/>
          </a:p>
          <a:p>
            <a:r>
              <a:rPr lang="en-US" altLang="zh-CN" dirty="0" smtClean="0"/>
              <a:t>}</a:t>
            </a:r>
            <a:endParaRPr lang="zh-CN" altLang="zh-CN" dirty="0"/>
          </a:p>
        </p:txBody>
      </p:sp>
      <p:sp>
        <p:nvSpPr>
          <p:cNvPr id="5" name="TextBox 4"/>
          <p:cNvSpPr txBox="1"/>
          <p:nvPr/>
        </p:nvSpPr>
        <p:spPr>
          <a:xfrm>
            <a:off x="617517" y="3432121"/>
            <a:ext cx="10545288" cy="2794483"/>
          </a:xfrm>
          <a:prstGeom prst="rect">
            <a:avLst/>
          </a:prstGeom>
          <a:noFill/>
        </p:spPr>
        <p:txBody>
          <a:bodyPr wrap="square" rtlCol="0">
            <a:spAutoFit/>
          </a:bodyPr>
          <a:lstStyle/>
          <a:p>
            <a:pPr indent="450850">
              <a:lnSpc>
                <a:spcPct val="150000"/>
              </a:lnSpc>
            </a:pPr>
            <a:r>
              <a:rPr lang="zh-CN" altLang="zh-CN" b="1" dirty="0"/>
              <a:t>其中，</a:t>
            </a:r>
            <a:endParaRPr lang="zh-CN" altLang="zh-CN" dirty="0"/>
          </a:p>
          <a:p>
            <a:pPr indent="450850">
              <a:lnSpc>
                <a:spcPct val="150000"/>
              </a:lnSpc>
            </a:pPr>
            <a:r>
              <a:rPr lang="en-US" altLang="zh-CN" b="1" dirty="0"/>
              <a:t>(a) </a:t>
            </a:r>
            <a:r>
              <a:rPr lang="en-US" altLang="zh-CN" b="1" dirty="0" err="1"/>
              <a:t>QSqlRecord</a:t>
            </a:r>
            <a:r>
              <a:rPr lang="en-US" altLang="zh-CN" b="1" dirty="0"/>
              <a:t> record = </a:t>
            </a:r>
            <a:r>
              <a:rPr lang="en-US" altLang="zh-CN" b="1" dirty="0" err="1"/>
              <a:t>factoryModel</a:t>
            </a:r>
            <a:r>
              <a:rPr lang="en-US" altLang="zh-CN" b="1" dirty="0"/>
              <a:t>-&gt;record(</a:t>
            </a:r>
            <a:r>
              <a:rPr lang="en-US" altLang="zh-CN" b="1" dirty="0" err="1"/>
              <a:t>index.row</a:t>
            </a:r>
            <a:r>
              <a:rPr lang="en-US" altLang="zh-CN" b="1" dirty="0"/>
              <a:t>())</a:t>
            </a:r>
            <a:r>
              <a:rPr lang="zh-CN" altLang="zh-CN" b="1" dirty="0"/>
              <a:t>：</a:t>
            </a:r>
            <a:r>
              <a:rPr lang="zh-CN" altLang="zh-CN" dirty="0"/>
              <a:t>取出用户选择的这条汽车制造商记录。</a:t>
            </a:r>
          </a:p>
          <a:p>
            <a:pPr indent="450850">
              <a:lnSpc>
                <a:spcPct val="150000"/>
              </a:lnSpc>
            </a:pPr>
            <a:r>
              <a:rPr lang="en-US" altLang="zh-CN" b="1" dirty="0"/>
              <a:t>(b) </a:t>
            </a:r>
            <a:r>
              <a:rPr lang="en-US" altLang="zh-CN" b="1" dirty="0" err="1"/>
              <a:t>QString</a:t>
            </a:r>
            <a:r>
              <a:rPr lang="en-US" altLang="zh-CN" b="1" dirty="0"/>
              <a:t> </a:t>
            </a:r>
            <a:r>
              <a:rPr lang="en-US" altLang="zh-CN" b="1" dirty="0" err="1"/>
              <a:t>factoryId</a:t>
            </a:r>
            <a:r>
              <a:rPr lang="en-US" altLang="zh-CN" b="1" dirty="0"/>
              <a:t> = </a:t>
            </a:r>
            <a:r>
              <a:rPr lang="en-US" altLang="zh-CN" b="1" dirty="0" err="1"/>
              <a:t>record.value</a:t>
            </a:r>
            <a:r>
              <a:rPr lang="en-US" altLang="zh-CN" b="1" dirty="0"/>
              <a:t>("id").</a:t>
            </a:r>
            <a:r>
              <a:rPr lang="en-US" altLang="zh-CN" b="1" dirty="0" err="1"/>
              <a:t>toString</a:t>
            </a:r>
            <a:r>
              <a:rPr lang="en-US" altLang="zh-CN" b="1" dirty="0"/>
              <a:t>()</a:t>
            </a:r>
            <a:r>
              <a:rPr lang="zh-CN" altLang="zh-CN" b="1" dirty="0"/>
              <a:t>：</a:t>
            </a:r>
            <a:r>
              <a:rPr lang="zh-CN" altLang="zh-CN" dirty="0"/>
              <a:t>获取以上选择的汽车制造商的主键。</a:t>
            </a:r>
            <a:r>
              <a:rPr lang="en-US" altLang="zh-CN" dirty="0" err="1"/>
              <a:t>QSqlRecord</a:t>
            </a:r>
            <a:r>
              <a:rPr lang="en-US" altLang="zh-CN" dirty="0"/>
              <a:t>::value()</a:t>
            </a:r>
            <a:r>
              <a:rPr lang="zh-CN" altLang="zh-CN" dirty="0"/>
              <a:t>需要指定字段名或字段索引。</a:t>
            </a:r>
          </a:p>
          <a:p>
            <a:pPr indent="450850">
              <a:lnSpc>
                <a:spcPct val="150000"/>
              </a:lnSpc>
            </a:pPr>
            <a:r>
              <a:rPr lang="en-US" altLang="zh-CN" b="1" dirty="0"/>
              <a:t>(c) </a:t>
            </a:r>
            <a:r>
              <a:rPr lang="en-US" altLang="zh-CN" b="1" dirty="0" err="1"/>
              <a:t>carModel</a:t>
            </a:r>
            <a:r>
              <a:rPr lang="en-US" altLang="zh-CN" b="1" dirty="0"/>
              <a:t>-&gt;</a:t>
            </a:r>
            <a:r>
              <a:rPr lang="en-US" altLang="zh-CN" b="1" dirty="0" err="1"/>
              <a:t>setFilter</a:t>
            </a:r>
            <a:r>
              <a:rPr lang="en-US" altLang="zh-CN" b="1" dirty="0"/>
              <a:t>("id = '"+ </a:t>
            </a:r>
            <a:r>
              <a:rPr lang="en-US" altLang="zh-CN" b="1" dirty="0" err="1"/>
              <a:t>factoryId</a:t>
            </a:r>
            <a:r>
              <a:rPr lang="en-US" altLang="zh-CN" b="1" dirty="0"/>
              <a:t> +"'")</a:t>
            </a:r>
            <a:r>
              <a:rPr lang="zh-CN" altLang="zh-CN" b="1" dirty="0"/>
              <a:t>：</a:t>
            </a:r>
            <a:r>
              <a:rPr lang="zh-CN" altLang="zh-CN" dirty="0"/>
              <a:t>在汽车表模型“</a:t>
            </a:r>
            <a:r>
              <a:rPr lang="en-US" altLang="zh-CN" dirty="0" err="1"/>
              <a:t>carModel</a:t>
            </a:r>
            <a:r>
              <a:rPr lang="zh-CN" altLang="zh-CN" dirty="0"/>
              <a:t>”中设置过滤器，使其只显示所选汽车制造商的车型。</a:t>
            </a:r>
          </a:p>
          <a:p>
            <a:pPr indent="450850">
              <a:lnSpc>
                <a:spcPct val="150000"/>
              </a:lnSpc>
            </a:pPr>
            <a:r>
              <a:rPr lang="en-US" altLang="zh-CN" b="1" dirty="0"/>
              <a:t>(d) </a:t>
            </a:r>
            <a:r>
              <a:rPr lang="en-US" altLang="zh-CN" b="1" dirty="0" err="1"/>
              <a:t>showFactorytProfile</a:t>
            </a:r>
            <a:r>
              <a:rPr lang="en-US" altLang="zh-CN" b="1" dirty="0"/>
              <a:t>(index)</a:t>
            </a:r>
            <a:r>
              <a:rPr lang="zh-CN" altLang="zh-CN" b="1" dirty="0"/>
              <a:t>：</a:t>
            </a:r>
            <a:r>
              <a:rPr lang="zh-CN" altLang="zh-CN" dirty="0"/>
              <a:t>在“详细信息”中显示所选汽车制造商的信息</a:t>
            </a:r>
            <a:r>
              <a:rPr lang="zh-CN" altLang="zh-CN" dirty="0" smtClean="0"/>
              <a:t>。</a:t>
            </a:r>
            <a:endParaRPr lang="zh-CN" altLang="zh-CN" dirty="0"/>
          </a:p>
        </p:txBody>
      </p:sp>
    </p:spTree>
    <p:extLst>
      <p:ext uri="{BB962C8B-B14F-4D97-AF65-F5344CB8AC3E}">
        <p14:creationId xmlns:p14="http://schemas.microsoft.com/office/powerpoint/2010/main" val="4849466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矩形 2"/>
          <p:cNvSpPr/>
          <p:nvPr/>
        </p:nvSpPr>
        <p:spPr>
          <a:xfrm>
            <a:off x="1136845" y="958122"/>
            <a:ext cx="9752828" cy="369332"/>
          </a:xfrm>
          <a:prstGeom prst="rect">
            <a:avLst/>
          </a:prstGeom>
        </p:spPr>
        <p:txBody>
          <a:bodyPr wrap="square">
            <a:spAutoFit/>
          </a:bodyPr>
          <a:lstStyle/>
          <a:p>
            <a:r>
              <a:rPr lang="zh-CN" altLang="zh-CN" sz="1800" dirty="0"/>
              <a:t>在“详细信息”中显示所选汽车制造商的信息函数</a:t>
            </a:r>
            <a:r>
              <a:rPr lang="en-US" altLang="zh-CN" sz="1800" dirty="0" err="1"/>
              <a:t>showFactorytProfile</a:t>
            </a:r>
            <a:r>
              <a:rPr lang="en-US" altLang="zh-CN" sz="1800" dirty="0"/>
              <a:t>()</a:t>
            </a:r>
            <a:r>
              <a:rPr lang="zh-CN" altLang="zh-CN" sz="1800" dirty="0"/>
              <a:t>的具体代码如下：</a:t>
            </a:r>
          </a:p>
        </p:txBody>
      </p:sp>
      <p:sp>
        <p:nvSpPr>
          <p:cNvPr id="4" name="TextBox 3"/>
          <p:cNvSpPr txBox="1"/>
          <p:nvPr/>
        </p:nvSpPr>
        <p:spPr>
          <a:xfrm>
            <a:off x="1136845" y="1336684"/>
            <a:ext cx="9527197" cy="3084939"/>
          </a:xfrm>
          <a:prstGeom prst="roundRect">
            <a:avLst>
              <a:gd name="adj" fmla="val 7632"/>
            </a:avLst>
          </a:prstGeom>
          <a:solidFill>
            <a:srgbClr val="DDDDDD"/>
          </a:solidFill>
        </p:spPr>
        <p:txBody>
          <a:bodyPr wrap="square" rtlCol="0">
            <a:spAutoFit/>
          </a:bodyPr>
          <a:lstStyle/>
          <a:p>
            <a:r>
              <a:rPr lang="en-US" altLang="zh-CN" dirty="0"/>
              <a:t>void </a:t>
            </a:r>
            <a:r>
              <a:rPr lang="en-US" altLang="zh-CN" dirty="0" err="1"/>
              <a:t>MainWindow</a:t>
            </a:r>
            <a:r>
              <a:rPr lang="en-US" altLang="zh-CN" dirty="0"/>
              <a:t>::</a:t>
            </a:r>
            <a:r>
              <a:rPr lang="en-US" altLang="zh-CN" dirty="0" err="1"/>
              <a:t>showFactorytProfile</a:t>
            </a:r>
            <a:r>
              <a:rPr lang="en-US" altLang="zh-CN" dirty="0"/>
              <a:t>(</a:t>
            </a:r>
            <a:r>
              <a:rPr lang="en-US" altLang="zh-CN" dirty="0" err="1"/>
              <a:t>QModelIndex</a:t>
            </a:r>
            <a:r>
              <a:rPr lang="en-US" altLang="zh-CN" dirty="0"/>
              <a:t> index)</a:t>
            </a:r>
            <a:endParaRPr lang="zh-CN" altLang="zh-CN" dirty="0"/>
          </a:p>
          <a:p>
            <a:r>
              <a:rPr lang="en-US" altLang="zh-CN" dirty="0"/>
              <a:t>{</a:t>
            </a:r>
            <a:endParaRPr lang="zh-CN" altLang="zh-CN" dirty="0"/>
          </a:p>
          <a:p>
            <a:r>
              <a:rPr lang="en-US" altLang="zh-CN" dirty="0"/>
              <a:t>     </a:t>
            </a:r>
            <a:r>
              <a:rPr lang="en-US" altLang="zh-CN" dirty="0" err="1"/>
              <a:t>QSqlRecord</a:t>
            </a:r>
            <a:r>
              <a:rPr lang="en-US" altLang="zh-CN" dirty="0"/>
              <a:t> record = </a:t>
            </a:r>
            <a:r>
              <a:rPr lang="en-US" altLang="zh-CN" dirty="0" err="1"/>
              <a:t>factoryModel</a:t>
            </a:r>
            <a:r>
              <a:rPr lang="en-US" altLang="zh-CN" dirty="0"/>
              <a:t>-&gt;record(</a:t>
            </a:r>
            <a:r>
              <a:rPr lang="en-US" altLang="zh-CN" dirty="0" err="1"/>
              <a:t>index.row</a:t>
            </a:r>
            <a:r>
              <a:rPr lang="en-US" altLang="zh-CN" dirty="0"/>
              <a:t>());	</a:t>
            </a:r>
            <a:r>
              <a:rPr lang="en-US" altLang="zh-CN" dirty="0" smtClean="0"/>
              <a:t>			//(</a:t>
            </a:r>
            <a:r>
              <a:rPr lang="en-US" altLang="zh-CN" dirty="0"/>
              <a:t>a)</a:t>
            </a:r>
            <a:endParaRPr lang="zh-CN" altLang="zh-CN" dirty="0"/>
          </a:p>
          <a:p>
            <a:r>
              <a:rPr lang="en-US" altLang="zh-CN" dirty="0"/>
              <a:t>     </a:t>
            </a:r>
            <a:r>
              <a:rPr lang="en-US" altLang="zh-CN" dirty="0" err="1"/>
              <a:t>QString</a:t>
            </a:r>
            <a:r>
              <a:rPr lang="en-US" altLang="zh-CN" dirty="0"/>
              <a:t> name = </a:t>
            </a:r>
            <a:r>
              <a:rPr lang="en-US" altLang="zh-CN" dirty="0" err="1"/>
              <a:t>record.value</a:t>
            </a:r>
            <a:r>
              <a:rPr lang="en-US" altLang="zh-CN" dirty="0"/>
              <a:t>("manufactory").</a:t>
            </a:r>
            <a:r>
              <a:rPr lang="en-US" altLang="zh-CN" dirty="0" err="1"/>
              <a:t>toString</a:t>
            </a:r>
            <a:r>
              <a:rPr lang="en-US" altLang="zh-CN" dirty="0"/>
              <a:t>();	</a:t>
            </a:r>
            <a:r>
              <a:rPr lang="en-US" altLang="zh-CN" dirty="0" smtClean="0"/>
              <a:t>			//(</a:t>
            </a:r>
            <a:r>
              <a:rPr lang="en-US" altLang="zh-CN" dirty="0"/>
              <a:t>b)</a:t>
            </a:r>
            <a:endParaRPr lang="zh-CN" altLang="zh-CN" dirty="0"/>
          </a:p>
          <a:p>
            <a:r>
              <a:rPr lang="en-US" altLang="zh-CN" dirty="0"/>
              <a:t>     </a:t>
            </a:r>
            <a:r>
              <a:rPr lang="en-US" altLang="zh-CN" dirty="0" err="1"/>
              <a:t>int</a:t>
            </a:r>
            <a:r>
              <a:rPr lang="en-US" altLang="zh-CN" dirty="0"/>
              <a:t> count = </a:t>
            </a:r>
            <a:r>
              <a:rPr lang="en-US" altLang="zh-CN" dirty="0" err="1"/>
              <a:t>carModel</a:t>
            </a:r>
            <a:r>
              <a:rPr lang="en-US" altLang="zh-CN" dirty="0"/>
              <a:t>-&gt;</a:t>
            </a:r>
            <a:r>
              <a:rPr lang="en-US" altLang="zh-CN" dirty="0" err="1"/>
              <a:t>rowCount</a:t>
            </a:r>
            <a:r>
              <a:rPr lang="en-US" altLang="zh-CN" dirty="0"/>
              <a:t>();						//(c)</a:t>
            </a:r>
            <a:endParaRPr lang="zh-CN" altLang="zh-CN" dirty="0"/>
          </a:p>
          <a:p>
            <a:r>
              <a:rPr lang="en-US" altLang="zh-CN" dirty="0"/>
              <a:t>     </a:t>
            </a:r>
            <a:r>
              <a:rPr lang="en-US" altLang="zh-CN" dirty="0" err="1"/>
              <a:t>profileLabel</a:t>
            </a:r>
            <a:r>
              <a:rPr lang="en-US" altLang="zh-CN" dirty="0"/>
              <a:t>-&gt;</a:t>
            </a:r>
            <a:r>
              <a:rPr lang="en-US" altLang="zh-CN" dirty="0" err="1"/>
              <a:t>setText</a:t>
            </a:r>
            <a:r>
              <a:rPr lang="en-US" altLang="zh-CN" dirty="0"/>
              <a:t>(</a:t>
            </a:r>
            <a:r>
              <a:rPr lang="en-US" altLang="zh-CN" dirty="0" err="1"/>
              <a:t>tr</a:t>
            </a:r>
            <a:r>
              <a:rPr lang="en-US" altLang="zh-CN" dirty="0"/>
              <a:t>("</a:t>
            </a:r>
            <a:r>
              <a:rPr lang="zh-CN" altLang="zh-CN" dirty="0"/>
              <a:t>汽车制造商</a:t>
            </a:r>
            <a:r>
              <a:rPr lang="en-US" altLang="zh-CN" dirty="0"/>
              <a:t>:%1\n</a:t>
            </a:r>
            <a:r>
              <a:rPr lang="zh-CN" altLang="zh-CN" dirty="0"/>
              <a:t>产品数量</a:t>
            </a:r>
            <a:r>
              <a:rPr lang="en-US" altLang="zh-CN" dirty="0"/>
              <a:t>: %2").</a:t>
            </a:r>
            <a:r>
              <a:rPr lang="en-US" altLang="zh-CN" dirty="0" err="1"/>
              <a:t>arg</a:t>
            </a:r>
            <a:r>
              <a:rPr lang="en-US" altLang="zh-CN" dirty="0"/>
              <a:t>(name).</a:t>
            </a:r>
            <a:r>
              <a:rPr lang="en-US" altLang="zh-CN" dirty="0" err="1"/>
              <a:t>arg</a:t>
            </a:r>
            <a:r>
              <a:rPr lang="en-US" altLang="zh-CN" dirty="0"/>
              <a:t>(count));</a:t>
            </a:r>
            <a:endParaRPr lang="zh-CN" altLang="zh-CN" dirty="0"/>
          </a:p>
          <a:p>
            <a:r>
              <a:rPr lang="en-US" altLang="zh-CN" dirty="0"/>
              <a:t>					</a:t>
            </a:r>
            <a:r>
              <a:rPr lang="en-US" altLang="zh-CN" dirty="0" smtClean="0"/>
              <a:t>				//(</a:t>
            </a:r>
            <a:r>
              <a:rPr lang="en-US" altLang="zh-CN" dirty="0"/>
              <a:t>d)</a:t>
            </a:r>
            <a:endParaRPr lang="zh-CN" altLang="zh-CN" dirty="0"/>
          </a:p>
          <a:p>
            <a:r>
              <a:rPr lang="en-US" altLang="zh-CN" dirty="0"/>
              <a:t>     </a:t>
            </a:r>
            <a:r>
              <a:rPr lang="en-US" altLang="zh-CN" dirty="0" err="1"/>
              <a:t>profileLabel</a:t>
            </a:r>
            <a:r>
              <a:rPr lang="en-US" altLang="zh-CN" dirty="0"/>
              <a:t>-&gt;show();</a:t>
            </a:r>
            <a:endParaRPr lang="zh-CN" altLang="zh-CN" dirty="0"/>
          </a:p>
          <a:p>
            <a:r>
              <a:rPr lang="en-US" altLang="zh-CN" dirty="0"/>
              <a:t>     </a:t>
            </a:r>
            <a:r>
              <a:rPr lang="en-US" altLang="zh-CN" dirty="0" err="1"/>
              <a:t>titleLabel</a:t>
            </a:r>
            <a:r>
              <a:rPr lang="en-US" altLang="zh-CN" dirty="0"/>
              <a:t>-&gt;hide();</a:t>
            </a:r>
            <a:endParaRPr lang="zh-CN" altLang="zh-CN" dirty="0"/>
          </a:p>
          <a:p>
            <a:r>
              <a:rPr lang="en-US" altLang="zh-CN" dirty="0"/>
              <a:t>     </a:t>
            </a:r>
            <a:r>
              <a:rPr lang="en-US" altLang="zh-CN" dirty="0" err="1"/>
              <a:t>attribList</a:t>
            </a:r>
            <a:r>
              <a:rPr lang="en-US" altLang="zh-CN" dirty="0"/>
              <a:t>-&gt;hide();</a:t>
            </a:r>
            <a:endParaRPr lang="zh-CN" altLang="zh-CN" dirty="0"/>
          </a:p>
          <a:p>
            <a:r>
              <a:rPr lang="en-US" altLang="zh-CN" dirty="0" smtClean="0"/>
              <a:t>}</a:t>
            </a:r>
          </a:p>
        </p:txBody>
      </p:sp>
      <p:sp>
        <p:nvSpPr>
          <p:cNvPr id="5" name="TextBox 4"/>
          <p:cNvSpPr txBox="1"/>
          <p:nvPr/>
        </p:nvSpPr>
        <p:spPr>
          <a:xfrm>
            <a:off x="629392" y="4421623"/>
            <a:ext cx="10592790" cy="2031325"/>
          </a:xfrm>
          <a:prstGeom prst="rect">
            <a:avLst/>
          </a:prstGeom>
          <a:noFill/>
        </p:spPr>
        <p:txBody>
          <a:bodyPr wrap="square" rtlCol="0">
            <a:spAutoFit/>
          </a:bodyPr>
          <a:lstStyle/>
          <a:p>
            <a:pPr indent="450850"/>
            <a:r>
              <a:rPr lang="zh-CN" altLang="zh-CN" sz="1800" b="1" dirty="0"/>
              <a:t>其中，</a:t>
            </a:r>
            <a:endParaRPr lang="zh-CN" altLang="zh-CN" sz="1800" dirty="0"/>
          </a:p>
          <a:p>
            <a:pPr indent="450850"/>
            <a:r>
              <a:rPr lang="en-US" altLang="zh-CN" sz="1800" b="1" dirty="0"/>
              <a:t>(a) </a:t>
            </a:r>
            <a:r>
              <a:rPr lang="en-US" altLang="zh-CN" sz="1800" b="1" dirty="0" err="1"/>
              <a:t>QSqlRecord</a:t>
            </a:r>
            <a:r>
              <a:rPr lang="en-US" altLang="zh-CN" sz="1800" b="1" dirty="0"/>
              <a:t> record = </a:t>
            </a:r>
            <a:r>
              <a:rPr lang="en-US" altLang="zh-CN" sz="1800" b="1" dirty="0" err="1"/>
              <a:t>factoryModel</a:t>
            </a:r>
            <a:r>
              <a:rPr lang="en-US" altLang="zh-CN" sz="1800" b="1" dirty="0"/>
              <a:t>-&gt;record(</a:t>
            </a:r>
            <a:r>
              <a:rPr lang="en-US" altLang="zh-CN" sz="1800" b="1" dirty="0" err="1"/>
              <a:t>index.row</a:t>
            </a:r>
            <a:r>
              <a:rPr lang="en-US" altLang="zh-CN" sz="1800" b="1" dirty="0"/>
              <a:t>())</a:t>
            </a:r>
            <a:r>
              <a:rPr lang="zh-CN" altLang="zh-CN" sz="1800" b="1" dirty="0"/>
              <a:t>：</a:t>
            </a:r>
            <a:r>
              <a:rPr lang="zh-CN" altLang="zh-CN" sz="1800" dirty="0"/>
              <a:t>取出用户选择的这条汽车制造商记录。</a:t>
            </a:r>
          </a:p>
          <a:p>
            <a:pPr indent="450850"/>
            <a:r>
              <a:rPr lang="en-US" altLang="zh-CN" sz="1800" b="1" dirty="0"/>
              <a:t>(b) </a:t>
            </a:r>
            <a:r>
              <a:rPr lang="en-US" altLang="zh-CN" sz="1800" b="1" dirty="0" err="1"/>
              <a:t>QString</a:t>
            </a:r>
            <a:r>
              <a:rPr lang="en-US" altLang="zh-CN" sz="1800" b="1" dirty="0"/>
              <a:t> name = </a:t>
            </a:r>
            <a:r>
              <a:rPr lang="en-US" altLang="zh-CN" sz="1800" b="1" dirty="0" err="1"/>
              <a:t>record.value</a:t>
            </a:r>
            <a:r>
              <a:rPr lang="en-US" altLang="zh-CN" sz="1800" b="1" dirty="0"/>
              <a:t>("manufactory").</a:t>
            </a:r>
            <a:r>
              <a:rPr lang="en-US" altLang="zh-CN" sz="1800" b="1" dirty="0" err="1"/>
              <a:t>toString</a:t>
            </a:r>
            <a:r>
              <a:rPr lang="en-US" altLang="zh-CN" sz="1800" b="1" dirty="0"/>
              <a:t>()</a:t>
            </a:r>
            <a:r>
              <a:rPr lang="zh-CN" altLang="zh-CN" sz="1800" b="1" dirty="0"/>
              <a:t>：</a:t>
            </a:r>
            <a:r>
              <a:rPr lang="zh-CN" altLang="zh-CN" sz="1800" dirty="0"/>
              <a:t>从汽车制造商模型“</a:t>
            </a:r>
            <a:r>
              <a:rPr lang="en-US" altLang="zh-CN" sz="1800" dirty="0" err="1"/>
              <a:t>factoryModel</a:t>
            </a:r>
            <a:r>
              <a:rPr lang="zh-CN" altLang="zh-CN" sz="1800" dirty="0"/>
              <a:t>”中获得制造商的名称。</a:t>
            </a:r>
          </a:p>
          <a:p>
            <a:pPr indent="450850"/>
            <a:r>
              <a:rPr lang="en-US" altLang="zh-CN" sz="1800" b="1" dirty="0"/>
              <a:t>(c) </a:t>
            </a:r>
            <a:r>
              <a:rPr lang="en-US" altLang="zh-CN" sz="1800" b="1" dirty="0" err="1"/>
              <a:t>int</a:t>
            </a:r>
            <a:r>
              <a:rPr lang="en-US" altLang="zh-CN" sz="1800" b="1" dirty="0"/>
              <a:t> count = </a:t>
            </a:r>
            <a:r>
              <a:rPr lang="en-US" altLang="zh-CN" sz="1800" b="1" dirty="0" err="1"/>
              <a:t>carModel</a:t>
            </a:r>
            <a:r>
              <a:rPr lang="en-US" altLang="zh-CN" sz="1800" b="1" dirty="0"/>
              <a:t>-&gt;</a:t>
            </a:r>
            <a:r>
              <a:rPr lang="en-US" altLang="zh-CN" sz="1800" b="1" dirty="0" err="1"/>
              <a:t>rowCount</a:t>
            </a:r>
            <a:r>
              <a:rPr lang="en-US" altLang="zh-CN" sz="1800" b="1" dirty="0"/>
              <a:t>()</a:t>
            </a:r>
            <a:r>
              <a:rPr lang="zh-CN" altLang="zh-CN" sz="1800" b="1" dirty="0"/>
              <a:t>：</a:t>
            </a:r>
            <a:r>
              <a:rPr lang="zh-CN" altLang="zh-CN" sz="1800" dirty="0"/>
              <a:t>从汽车表模型“</a:t>
            </a:r>
            <a:r>
              <a:rPr lang="en-US" altLang="zh-CN" sz="1800" dirty="0" err="1"/>
              <a:t>carModel</a:t>
            </a:r>
            <a:r>
              <a:rPr lang="zh-CN" altLang="zh-CN" sz="1800" dirty="0"/>
              <a:t>”中获得车型数量。</a:t>
            </a:r>
          </a:p>
          <a:p>
            <a:pPr indent="450850"/>
            <a:r>
              <a:rPr lang="en-US" altLang="zh-CN" sz="1800" b="1" dirty="0"/>
              <a:t>(d) </a:t>
            </a:r>
            <a:r>
              <a:rPr lang="en-US" altLang="zh-CN" sz="1800" b="1" dirty="0" err="1"/>
              <a:t>profileLabel</a:t>
            </a:r>
            <a:r>
              <a:rPr lang="en-US" altLang="zh-CN" sz="1800" b="1" dirty="0"/>
              <a:t>-&gt;</a:t>
            </a:r>
            <a:r>
              <a:rPr lang="en-US" altLang="zh-CN" sz="1800" b="1" dirty="0" err="1"/>
              <a:t>setText</a:t>
            </a:r>
            <a:r>
              <a:rPr lang="en-US" altLang="zh-CN" sz="1800" b="1" dirty="0"/>
              <a:t>(</a:t>
            </a:r>
            <a:r>
              <a:rPr lang="en-US" altLang="zh-CN" sz="1800" b="1" dirty="0" err="1"/>
              <a:t>tr</a:t>
            </a:r>
            <a:r>
              <a:rPr lang="en-US" altLang="zh-CN" sz="1800" b="1" dirty="0"/>
              <a:t>("</a:t>
            </a:r>
            <a:r>
              <a:rPr lang="zh-CN" altLang="zh-CN" sz="1800" b="1" dirty="0"/>
              <a:t>汽车制造商</a:t>
            </a:r>
            <a:r>
              <a:rPr lang="en-US" altLang="zh-CN" sz="1800" b="1" dirty="0"/>
              <a:t>:%1\n</a:t>
            </a:r>
            <a:r>
              <a:rPr lang="zh-CN" altLang="zh-CN" sz="1800" b="1" dirty="0"/>
              <a:t>产品数量</a:t>
            </a:r>
            <a:r>
              <a:rPr lang="en-US" altLang="zh-CN" sz="1800" b="1" dirty="0"/>
              <a:t>:%2").</a:t>
            </a:r>
            <a:r>
              <a:rPr lang="en-US" altLang="zh-CN" sz="1800" b="1" dirty="0" err="1"/>
              <a:t>arg</a:t>
            </a:r>
            <a:r>
              <a:rPr lang="en-US" altLang="zh-CN" sz="1800" b="1" dirty="0"/>
              <a:t>(name).</a:t>
            </a:r>
            <a:r>
              <a:rPr lang="en-US" altLang="zh-CN" sz="1800" b="1" dirty="0" err="1"/>
              <a:t>arg</a:t>
            </a:r>
            <a:r>
              <a:rPr lang="en-US" altLang="zh-CN" sz="1800" b="1" dirty="0"/>
              <a:t> (count))</a:t>
            </a:r>
            <a:r>
              <a:rPr lang="zh-CN" altLang="zh-CN" sz="1800" b="1" dirty="0"/>
              <a:t>：</a:t>
            </a:r>
            <a:r>
              <a:rPr lang="zh-CN" altLang="zh-CN" sz="1800" dirty="0"/>
              <a:t>在“详细信息”的</a:t>
            </a:r>
            <a:r>
              <a:rPr lang="en-US" altLang="zh-CN" sz="1800" dirty="0" err="1"/>
              <a:t>profileLabel</a:t>
            </a:r>
            <a:r>
              <a:rPr lang="zh-CN" altLang="zh-CN" sz="1800" dirty="0"/>
              <a:t>标签中显示这两部分信息</a:t>
            </a:r>
            <a:r>
              <a:rPr lang="zh-CN" altLang="zh-CN" sz="1800" dirty="0" smtClean="0"/>
              <a:t>。</a:t>
            </a:r>
            <a:endParaRPr lang="zh-CN" altLang="zh-CN" sz="1800" dirty="0"/>
          </a:p>
        </p:txBody>
      </p:sp>
    </p:spTree>
    <p:extLst>
      <p:ext uri="{BB962C8B-B14F-4D97-AF65-F5344CB8AC3E}">
        <p14:creationId xmlns:p14="http://schemas.microsoft.com/office/powerpoint/2010/main" val="6028137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矩形 2"/>
          <p:cNvSpPr/>
          <p:nvPr/>
        </p:nvSpPr>
        <p:spPr>
          <a:xfrm>
            <a:off x="1136845" y="958298"/>
            <a:ext cx="3863686" cy="353943"/>
          </a:xfrm>
          <a:prstGeom prst="rect">
            <a:avLst/>
          </a:prstGeom>
        </p:spPr>
        <p:txBody>
          <a:bodyPr wrap="none">
            <a:spAutoFit/>
          </a:bodyPr>
          <a:lstStyle/>
          <a:p>
            <a:r>
              <a:rPr lang="en-US" altLang="zh-CN" dirty="0" err="1"/>
              <a:t>showCarDetails</a:t>
            </a:r>
            <a:r>
              <a:rPr lang="en-US" altLang="zh-CN" dirty="0"/>
              <a:t>()</a:t>
            </a:r>
            <a:r>
              <a:rPr lang="zh-CN" altLang="zh-CN" dirty="0"/>
              <a:t>函数的具体代码如下：</a:t>
            </a:r>
          </a:p>
        </p:txBody>
      </p:sp>
      <p:sp>
        <p:nvSpPr>
          <p:cNvPr id="4" name="TextBox 3"/>
          <p:cNvSpPr txBox="1"/>
          <p:nvPr/>
        </p:nvSpPr>
        <p:spPr>
          <a:xfrm>
            <a:off x="1136845" y="1413164"/>
            <a:ext cx="9645950" cy="5755422"/>
          </a:xfrm>
          <a:prstGeom prst="rect">
            <a:avLst/>
          </a:prstGeom>
          <a:solidFill>
            <a:srgbClr val="DDDDDD"/>
          </a:solidFill>
        </p:spPr>
        <p:txBody>
          <a:bodyPr wrap="square" rtlCol="0">
            <a:spAutoFit/>
          </a:bodyPr>
          <a:lstStyle/>
          <a:p>
            <a:r>
              <a:rPr lang="en-US" altLang="zh-CN" sz="1600" dirty="0"/>
              <a:t>void </a:t>
            </a:r>
            <a:r>
              <a:rPr lang="en-US" altLang="zh-CN" sz="1600" dirty="0" err="1"/>
              <a:t>MainWindow</a:t>
            </a:r>
            <a:r>
              <a:rPr lang="en-US" altLang="zh-CN" sz="1600" dirty="0"/>
              <a:t>::</a:t>
            </a:r>
            <a:r>
              <a:rPr lang="en-US" altLang="zh-CN" sz="1600" dirty="0" err="1"/>
              <a:t>showCarDetails</a:t>
            </a:r>
            <a:r>
              <a:rPr lang="en-US" altLang="zh-CN" sz="1600" dirty="0"/>
              <a:t>(</a:t>
            </a:r>
            <a:r>
              <a:rPr lang="en-US" altLang="zh-CN" sz="1600" dirty="0" err="1"/>
              <a:t>QModelIndex</a:t>
            </a:r>
            <a:r>
              <a:rPr lang="en-US" altLang="zh-CN" sz="1600" dirty="0"/>
              <a:t> index)</a:t>
            </a:r>
            <a:endParaRPr lang="zh-CN" altLang="zh-CN" sz="1600" dirty="0"/>
          </a:p>
          <a:p>
            <a:r>
              <a:rPr lang="en-US" altLang="zh-CN" sz="1600" dirty="0"/>
              <a:t>{</a:t>
            </a:r>
            <a:endParaRPr lang="zh-CN" altLang="zh-CN" sz="1600" dirty="0"/>
          </a:p>
          <a:p>
            <a:r>
              <a:rPr lang="en-US" altLang="zh-CN" sz="1600" dirty="0"/>
              <a:t>    	</a:t>
            </a:r>
            <a:r>
              <a:rPr lang="en-US" altLang="zh-CN" sz="1600" dirty="0" err="1"/>
              <a:t>QSqlRecord</a:t>
            </a:r>
            <a:r>
              <a:rPr lang="en-US" altLang="zh-CN" sz="1600" dirty="0"/>
              <a:t> record = </a:t>
            </a:r>
            <a:r>
              <a:rPr lang="en-US" altLang="zh-CN" sz="1600" dirty="0" err="1"/>
              <a:t>carModel</a:t>
            </a:r>
            <a:r>
              <a:rPr lang="en-US" altLang="zh-CN" sz="1600" dirty="0"/>
              <a:t>-&gt;record(</a:t>
            </a:r>
            <a:r>
              <a:rPr lang="en-US" altLang="zh-CN" sz="1600" dirty="0" err="1"/>
              <a:t>index.row</a:t>
            </a:r>
            <a:r>
              <a:rPr lang="en-US" altLang="zh-CN" sz="1600" dirty="0"/>
              <a:t>());		//(a)</a:t>
            </a:r>
            <a:endParaRPr lang="zh-CN" altLang="zh-CN" sz="1600" dirty="0"/>
          </a:p>
          <a:p>
            <a:r>
              <a:rPr lang="en-US" altLang="zh-CN" sz="1600" dirty="0"/>
              <a:t>    	</a:t>
            </a:r>
            <a:r>
              <a:rPr lang="en-US" altLang="zh-CN" sz="1600" dirty="0" err="1"/>
              <a:t>QString</a:t>
            </a:r>
            <a:r>
              <a:rPr lang="en-US" altLang="zh-CN" sz="1600" dirty="0"/>
              <a:t> factory = </a:t>
            </a:r>
            <a:r>
              <a:rPr lang="en-US" altLang="zh-CN" sz="1600" dirty="0" err="1"/>
              <a:t>record.value</a:t>
            </a:r>
            <a:r>
              <a:rPr lang="en-US" altLang="zh-CN" sz="1600" dirty="0"/>
              <a:t>("manufactory").</a:t>
            </a:r>
            <a:r>
              <a:rPr lang="en-US" altLang="zh-CN" sz="1600" dirty="0" err="1"/>
              <a:t>toString</a:t>
            </a:r>
            <a:r>
              <a:rPr lang="en-US" altLang="zh-CN" sz="1600" dirty="0" smtClean="0"/>
              <a:t>();</a:t>
            </a:r>
            <a:r>
              <a:rPr lang="zh-CN" altLang="zh-CN" sz="1600" dirty="0" smtClean="0"/>
              <a:t> </a:t>
            </a:r>
            <a:r>
              <a:rPr lang="en-US" altLang="zh-CN" sz="1600" dirty="0" smtClean="0"/>
              <a:t>	//(</a:t>
            </a:r>
            <a:r>
              <a:rPr lang="en-US" altLang="zh-CN" sz="1600" dirty="0"/>
              <a:t>b)</a:t>
            </a:r>
            <a:endParaRPr lang="zh-CN" altLang="zh-CN" sz="1600" dirty="0"/>
          </a:p>
          <a:p>
            <a:r>
              <a:rPr lang="en-US" altLang="zh-CN" sz="1600" dirty="0"/>
              <a:t>    	</a:t>
            </a:r>
            <a:r>
              <a:rPr lang="en-US" altLang="zh-CN" sz="1600" dirty="0" err="1"/>
              <a:t>QString</a:t>
            </a:r>
            <a:r>
              <a:rPr lang="en-US" altLang="zh-CN" sz="1600" dirty="0"/>
              <a:t> name = </a:t>
            </a:r>
            <a:r>
              <a:rPr lang="en-US" altLang="zh-CN" sz="1600" dirty="0" err="1"/>
              <a:t>record.value</a:t>
            </a:r>
            <a:r>
              <a:rPr lang="en-US" altLang="zh-CN" sz="1600" dirty="0"/>
              <a:t>("name").</a:t>
            </a:r>
            <a:r>
              <a:rPr lang="en-US" altLang="zh-CN" sz="1600" dirty="0" err="1"/>
              <a:t>toString</a:t>
            </a:r>
            <a:r>
              <a:rPr lang="en-US" altLang="zh-CN" sz="1600" dirty="0"/>
              <a:t>();		//(c)</a:t>
            </a:r>
            <a:endParaRPr lang="zh-CN" altLang="zh-CN" sz="1600" dirty="0"/>
          </a:p>
          <a:p>
            <a:r>
              <a:rPr lang="en-US" altLang="zh-CN" sz="1600" dirty="0"/>
              <a:t>    	</a:t>
            </a:r>
            <a:r>
              <a:rPr lang="en-US" altLang="zh-CN" sz="1600" dirty="0" err="1"/>
              <a:t>QString</a:t>
            </a:r>
            <a:r>
              <a:rPr lang="en-US" altLang="zh-CN" sz="1600" dirty="0"/>
              <a:t> year = </a:t>
            </a:r>
            <a:r>
              <a:rPr lang="en-US" altLang="zh-CN" sz="1600" dirty="0" err="1"/>
              <a:t>record.value</a:t>
            </a:r>
            <a:r>
              <a:rPr lang="en-US" altLang="zh-CN" sz="1600" dirty="0"/>
              <a:t>("year").</a:t>
            </a:r>
            <a:r>
              <a:rPr lang="en-US" altLang="zh-CN" sz="1600" dirty="0" err="1"/>
              <a:t>toString</a:t>
            </a:r>
            <a:r>
              <a:rPr lang="en-US" altLang="zh-CN" sz="1600" dirty="0"/>
              <a:t>();		//(d)</a:t>
            </a:r>
            <a:endParaRPr lang="zh-CN" altLang="zh-CN" sz="1600" dirty="0"/>
          </a:p>
          <a:p>
            <a:r>
              <a:rPr lang="en-US" altLang="zh-CN" sz="1600" dirty="0"/>
              <a:t>    	</a:t>
            </a:r>
            <a:r>
              <a:rPr lang="en-US" altLang="zh-CN" sz="1600" dirty="0" err="1"/>
              <a:t>QString</a:t>
            </a:r>
            <a:r>
              <a:rPr lang="en-US" altLang="zh-CN" sz="1600" dirty="0"/>
              <a:t> </a:t>
            </a:r>
            <a:r>
              <a:rPr lang="en-US" altLang="zh-CN" sz="1600" dirty="0" err="1"/>
              <a:t>carId</a:t>
            </a:r>
            <a:r>
              <a:rPr lang="en-US" altLang="zh-CN" sz="1600" dirty="0"/>
              <a:t> = </a:t>
            </a:r>
            <a:r>
              <a:rPr lang="en-US" altLang="zh-CN" sz="1600" dirty="0" err="1"/>
              <a:t>record.value</a:t>
            </a:r>
            <a:r>
              <a:rPr lang="en-US" altLang="zh-CN" sz="1600" dirty="0"/>
              <a:t>("</a:t>
            </a:r>
            <a:r>
              <a:rPr lang="en-US" altLang="zh-CN" sz="1600" dirty="0" err="1"/>
              <a:t>carid</a:t>
            </a:r>
            <a:r>
              <a:rPr lang="en-US" altLang="zh-CN" sz="1600" dirty="0"/>
              <a:t>").</a:t>
            </a:r>
            <a:r>
              <a:rPr lang="en-US" altLang="zh-CN" sz="1600" dirty="0" err="1"/>
              <a:t>toString</a:t>
            </a:r>
            <a:r>
              <a:rPr lang="en-US" altLang="zh-CN" sz="1600" dirty="0"/>
              <a:t>();		//(e)</a:t>
            </a:r>
            <a:endParaRPr lang="zh-CN" altLang="zh-CN" sz="1600" dirty="0"/>
          </a:p>
          <a:p>
            <a:r>
              <a:rPr lang="en-US" altLang="zh-CN" sz="1600" dirty="0"/>
              <a:t>    	</a:t>
            </a:r>
            <a:r>
              <a:rPr lang="en-US" altLang="zh-CN" sz="1600" dirty="0" err="1"/>
              <a:t>showFactorytProfile</a:t>
            </a:r>
            <a:r>
              <a:rPr lang="en-US" altLang="zh-CN" sz="1600" dirty="0"/>
              <a:t>(</a:t>
            </a:r>
            <a:r>
              <a:rPr lang="en-US" altLang="zh-CN" sz="1600" dirty="0" err="1"/>
              <a:t>indexOfFactory</a:t>
            </a:r>
            <a:r>
              <a:rPr lang="en-US" altLang="zh-CN" sz="1600" dirty="0"/>
              <a:t>(factory));		</a:t>
            </a:r>
            <a:r>
              <a:rPr lang="en-US" altLang="zh-CN" sz="1600" dirty="0" smtClean="0"/>
              <a:t>//(</a:t>
            </a:r>
            <a:r>
              <a:rPr lang="en-US" altLang="zh-CN" sz="1600" dirty="0"/>
              <a:t>f)</a:t>
            </a:r>
            <a:endParaRPr lang="zh-CN" altLang="zh-CN" sz="1600" dirty="0"/>
          </a:p>
          <a:p>
            <a:r>
              <a:rPr lang="en-US" altLang="zh-CN" sz="1600" dirty="0"/>
              <a:t>    	</a:t>
            </a:r>
            <a:r>
              <a:rPr lang="en-US" altLang="zh-CN" sz="1600" dirty="0" err="1"/>
              <a:t>titleLabel</a:t>
            </a:r>
            <a:r>
              <a:rPr lang="en-US" altLang="zh-CN" sz="1600" dirty="0"/>
              <a:t>-&gt;</a:t>
            </a:r>
            <a:r>
              <a:rPr lang="en-US" altLang="zh-CN" sz="1600" dirty="0" err="1"/>
              <a:t>setText</a:t>
            </a:r>
            <a:r>
              <a:rPr lang="en-US" altLang="zh-CN" sz="1600" dirty="0"/>
              <a:t>(</a:t>
            </a:r>
            <a:r>
              <a:rPr lang="en-US" altLang="zh-CN" sz="1600" dirty="0" err="1"/>
              <a:t>tr</a:t>
            </a:r>
            <a:r>
              <a:rPr lang="en-US" altLang="zh-CN" sz="1600" dirty="0"/>
              <a:t>("</a:t>
            </a:r>
            <a:r>
              <a:rPr lang="zh-CN" altLang="zh-CN" sz="1600" dirty="0"/>
              <a:t>品牌</a:t>
            </a:r>
            <a:r>
              <a:rPr lang="en-US" altLang="zh-CN" sz="1600" dirty="0"/>
              <a:t>: %1 (%2)").</a:t>
            </a:r>
            <a:r>
              <a:rPr lang="en-US" altLang="zh-CN" sz="1600" dirty="0" err="1"/>
              <a:t>arg</a:t>
            </a:r>
            <a:r>
              <a:rPr lang="en-US" altLang="zh-CN" sz="1600" dirty="0"/>
              <a:t>(name).</a:t>
            </a:r>
            <a:r>
              <a:rPr lang="en-US" altLang="zh-CN" sz="1600" dirty="0" err="1"/>
              <a:t>arg</a:t>
            </a:r>
            <a:r>
              <a:rPr lang="en-US" altLang="zh-CN" sz="1600" dirty="0"/>
              <a:t>(year</a:t>
            </a:r>
            <a:r>
              <a:rPr lang="en-US" altLang="zh-CN" sz="1600" dirty="0" smtClean="0"/>
              <a:t>));</a:t>
            </a:r>
            <a:r>
              <a:rPr lang="zh-CN" altLang="zh-CN" sz="1600" dirty="0" smtClean="0"/>
              <a:t> </a:t>
            </a:r>
            <a:r>
              <a:rPr lang="en-US" altLang="zh-CN" sz="1600" dirty="0" smtClean="0"/>
              <a:t>	//(</a:t>
            </a:r>
            <a:r>
              <a:rPr lang="en-US" altLang="zh-CN" sz="1600" dirty="0"/>
              <a:t>g)</a:t>
            </a:r>
            <a:endParaRPr lang="zh-CN" altLang="zh-CN" sz="1600" dirty="0"/>
          </a:p>
          <a:p>
            <a:r>
              <a:rPr lang="en-US" altLang="zh-CN" sz="1600" dirty="0"/>
              <a:t>    	</a:t>
            </a:r>
            <a:r>
              <a:rPr lang="en-US" altLang="zh-CN" sz="1600" dirty="0" err="1"/>
              <a:t>titleLabel</a:t>
            </a:r>
            <a:r>
              <a:rPr lang="en-US" altLang="zh-CN" sz="1600" dirty="0"/>
              <a:t>-&gt;show();</a:t>
            </a:r>
            <a:endParaRPr lang="zh-CN" altLang="zh-CN" sz="1600" dirty="0"/>
          </a:p>
          <a:p>
            <a:r>
              <a:rPr lang="en-US" altLang="zh-CN" sz="1600" dirty="0"/>
              <a:t>    	</a:t>
            </a:r>
            <a:r>
              <a:rPr lang="en-US" altLang="zh-CN" sz="1600" dirty="0" err="1"/>
              <a:t>QDomNodeList</a:t>
            </a:r>
            <a:r>
              <a:rPr lang="en-US" altLang="zh-CN" sz="1600" dirty="0"/>
              <a:t> cars = </a:t>
            </a:r>
            <a:r>
              <a:rPr lang="en-US" altLang="zh-CN" sz="1600" dirty="0" err="1"/>
              <a:t>carData.elementsByTagName</a:t>
            </a:r>
            <a:r>
              <a:rPr lang="en-US" altLang="zh-CN" sz="1600" dirty="0"/>
              <a:t>("car");	//(h)</a:t>
            </a:r>
            <a:endParaRPr lang="zh-CN" altLang="zh-CN" sz="1600" dirty="0"/>
          </a:p>
          <a:p>
            <a:r>
              <a:rPr lang="en-US" altLang="zh-CN" sz="1600" dirty="0"/>
              <a:t>    	for(</a:t>
            </a:r>
            <a:r>
              <a:rPr lang="en-US" altLang="zh-CN" sz="1600" dirty="0" err="1"/>
              <a:t>int</a:t>
            </a:r>
            <a:r>
              <a:rPr lang="en-US" altLang="zh-CN" sz="1600" dirty="0"/>
              <a:t> i = 0; i &lt; </a:t>
            </a:r>
            <a:r>
              <a:rPr lang="en-US" altLang="zh-CN" sz="1600" dirty="0" err="1"/>
              <a:t>cars.count</a:t>
            </a:r>
            <a:r>
              <a:rPr lang="en-US" altLang="zh-CN" sz="1600" dirty="0"/>
              <a:t>(); i++)			</a:t>
            </a:r>
            <a:r>
              <a:rPr lang="en-US" altLang="zh-CN" sz="1600" dirty="0" smtClean="0"/>
              <a:t>//</a:t>
            </a:r>
            <a:r>
              <a:rPr lang="zh-CN" altLang="zh-CN" sz="1600" dirty="0"/>
              <a:t>找出所有</a:t>
            </a:r>
            <a:r>
              <a:rPr lang="en-US" altLang="zh-CN" sz="1600" dirty="0"/>
              <a:t>car</a:t>
            </a:r>
            <a:r>
              <a:rPr lang="zh-CN" altLang="zh-CN" sz="1600" dirty="0"/>
              <a:t>标签</a:t>
            </a:r>
          </a:p>
          <a:p>
            <a:r>
              <a:rPr lang="en-US" altLang="zh-CN" sz="1600" dirty="0"/>
              <a:t>    	{</a:t>
            </a:r>
            <a:endParaRPr lang="zh-CN" altLang="zh-CN" sz="1600" dirty="0"/>
          </a:p>
          <a:p>
            <a:r>
              <a:rPr lang="en-US" altLang="zh-CN" sz="1600" dirty="0"/>
              <a:t>       	</a:t>
            </a:r>
            <a:r>
              <a:rPr lang="en-US" altLang="zh-CN" sz="1600" dirty="0" err="1"/>
              <a:t>QDomNode</a:t>
            </a:r>
            <a:r>
              <a:rPr lang="en-US" altLang="zh-CN" sz="1600" dirty="0"/>
              <a:t> car = </a:t>
            </a:r>
            <a:r>
              <a:rPr lang="en-US" altLang="zh-CN" sz="1600" dirty="0" err="1"/>
              <a:t>cars.item</a:t>
            </a:r>
            <a:r>
              <a:rPr lang="en-US" altLang="zh-CN" sz="1600" dirty="0"/>
              <a:t>(i);</a:t>
            </a:r>
            <a:endParaRPr lang="zh-CN" altLang="zh-CN" sz="1600" dirty="0"/>
          </a:p>
          <a:p>
            <a:r>
              <a:rPr lang="en-US" altLang="zh-CN" sz="1600" dirty="0"/>
              <a:t>        	if(</a:t>
            </a:r>
            <a:r>
              <a:rPr lang="en-US" altLang="zh-CN" sz="1600" dirty="0" err="1"/>
              <a:t>car.toElement</a:t>
            </a:r>
            <a:r>
              <a:rPr lang="en-US" altLang="zh-CN" sz="1600" dirty="0"/>
              <a:t>().attribute("id") == </a:t>
            </a:r>
            <a:r>
              <a:rPr lang="en-US" altLang="zh-CN" sz="1600" dirty="0" err="1"/>
              <a:t>carId</a:t>
            </a:r>
            <a:r>
              <a:rPr lang="en-US" altLang="zh-CN" sz="1600" dirty="0"/>
              <a:t>)		</a:t>
            </a:r>
            <a:r>
              <a:rPr lang="en-US" altLang="zh-CN" sz="1600" dirty="0" smtClean="0"/>
              <a:t>	//(</a:t>
            </a:r>
            <a:r>
              <a:rPr lang="en-US" altLang="zh-CN" sz="1600" dirty="0"/>
              <a:t>i) </a:t>
            </a:r>
            <a:endParaRPr lang="zh-CN" altLang="zh-CN" sz="1600" dirty="0"/>
          </a:p>
          <a:p>
            <a:r>
              <a:rPr lang="en-US" altLang="zh-CN" sz="1600" dirty="0"/>
              <a:t>         	{</a:t>
            </a:r>
            <a:endParaRPr lang="zh-CN" altLang="zh-CN" sz="1600" dirty="0"/>
          </a:p>
          <a:p>
            <a:r>
              <a:rPr lang="en-US" altLang="zh-CN" sz="1600" dirty="0"/>
              <a:t>            	</a:t>
            </a:r>
            <a:r>
              <a:rPr lang="en-US" altLang="zh-CN" sz="1600" dirty="0" err="1"/>
              <a:t>getAttribList</a:t>
            </a:r>
            <a:r>
              <a:rPr lang="en-US" altLang="zh-CN" sz="1600" dirty="0"/>
              <a:t>(</a:t>
            </a:r>
            <a:r>
              <a:rPr lang="en-US" altLang="zh-CN" sz="1600" dirty="0" err="1"/>
              <a:t>car.toElement</a:t>
            </a:r>
            <a:r>
              <a:rPr lang="en-US" altLang="zh-CN" sz="1600" dirty="0"/>
              <a:t>());				</a:t>
            </a:r>
            <a:r>
              <a:rPr lang="en-US" altLang="zh-CN" sz="1600" dirty="0" smtClean="0"/>
              <a:t>//(</a:t>
            </a:r>
            <a:r>
              <a:rPr lang="en-US" altLang="zh-CN" sz="1600" dirty="0"/>
              <a:t>j)</a:t>
            </a:r>
            <a:endParaRPr lang="zh-CN" altLang="zh-CN" sz="1600" dirty="0"/>
          </a:p>
          <a:p>
            <a:r>
              <a:rPr lang="en-US" altLang="zh-CN" sz="1600" dirty="0"/>
              <a:t>            	break;</a:t>
            </a:r>
            <a:endParaRPr lang="zh-CN" altLang="zh-CN" sz="1600" dirty="0"/>
          </a:p>
          <a:p>
            <a:r>
              <a:rPr lang="en-US" altLang="zh-CN" sz="1600" dirty="0"/>
              <a:t>        	}</a:t>
            </a:r>
            <a:endParaRPr lang="zh-CN" altLang="zh-CN" sz="1600" dirty="0"/>
          </a:p>
          <a:p>
            <a:r>
              <a:rPr lang="en-US" altLang="zh-CN" sz="1600" dirty="0"/>
              <a:t>    	}</a:t>
            </a:r>
            <a:endParaRPr lang="zh-CN" altLang="zh-CN" sz="1600" dirty="0"/>
          </a:p>
          <a:p>
            <a:r>
              <a:rPr lang="en-US" altLang="zh-CN" sz="1600" dirty="0"/>
              <a:t>    	if(!</a:t>
            </a:r>
            <a:r>
              <a:rPr lang="en-US" altLang="zh-CN" sz="1600" dirty="0" err="1"/>
              <a:t>attribList</a:t>
            </a:r>
            <a:r>
              <a:rPr lang="en-US" altLang="zh-CN" sz="1600" dirty="0"/>
              <a:t>-&gt;count() == 0)</a:t>
            </a:r>
            <a:endParaRPr lang="zh-CN" altLang="zh-CN" sz="1600" dirty="0"/>
          </a:p>
          <a:p>
            <a:r>
              <a:rPr lang="en-US" altLang="zh-CN" sz="1600" dirty="0"/>
              <a:t>      	</a:t>
            </a:r>
            <a:r>
              <a:rPr lang="en-US" altLang="zh-CN" sz="1600" dirty="0" err="1"/>
              <a:t>attribList</a:t>
            </a:r>
            <a:r>
              <a:rPr lang="en-US" altLang="zh-CN" sz="1600" dirty="0"/>
              <a:t>-&gt;show();</a:t>
            </a:r>
            <a:endParaRPr lang="zh-CN" altLang="zh-CN" sz="1600" dirty="0"/>
          </a:p>
          <a:p>
            <a:r>
              <a:rPr lang="en-US" altLang="zh-CN" sz="1600" dirty="0" smtClean="0"/>
              <a:t>}</a:t>
            </a:r>
            <a:endParaRPr lang="zh-CN" altLang="zh-CN" sz="1600" dirty="0"/>
          </a:p>
        </p:txBody>
      </p:sp>
    </p:spTree>
    <p:extLst>
      <p:ext uri="{BB962C8B-B14F-4D97-AF65-F5344CB8AC3E}">
        <p14:creationId xmlns:p14="http://schemas.microsoft.com/office/powerpoint/2010/main" val="399501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879041" cy="461665"/>
          </a:xfrm>
          <a:prstGeom prst="rect">
            <a:avLst/>
          </a:prstGeom>
        </p:spPr>
        <p:txBody>
          <a:bodyPr wrap="none">
            <a:spAutoFit/>
          </a:bodyPr>
          <a:lstStyle/>
          <a:p>
            <a:r>
              <a:rPr lang="en-US" altLang="zh-CN" sz="2400" b="1" dirty="0"/>
              <a:t>4</a:t>
            </a:r>
            <a:r>
              <a:rPr lang="zh-CN" altLang="zh-CN" sz="2400" b="1" dirty="0"/>
              <a:t>．表和视图</a:t>
            </a:r>
          </a:p>
        </p:txBody>
      </p:sp>
      <p:sp>
        <p:nvSpPr>
          <p:cNvPr id="3" name="TextBox 2"/>
          <p:cNvSpPr txBox="1"/>
          <p:nvPr/>
        </p:nvSpPr>
        <p:spPr>
          <a:xfrm>
            <a:off x="950026" y="1092530"/>
            <a:ext cx="10117777" cy="2953373"/>
          </a:xfrm>
          <a:prstGeom prst="rect">
            <a:avLst/>
          </a:prstGeom>
          <a:noFill/>
        </p:spPr>
        <p:txBody>
          <a:bodyPr wrap="square" rtlCol="0">
            <a:spAutoFit/>
          </a:bodyPr>
          <a:lstStyle/>
          <a:p>
            <a:pPr indent="450850">
              <a:lnSpc>
                <a:spcPct val="150000"/>
              </a:lnSpc>
            </a:pPr>
            <a:r>
              <a:rPr lang="zh-CN" altLang="zh-CN" sz="1800" dirty="0"/>
              <a:t>若某字段或字段组合不是数据库中</a:t>
            </a:r>
            <a:r>
              <a:rPr lang="en-US" altLang="zh-CN" sz="1800" dirty="0"/>
              <a:t>A</a:t>
            </a:r>
            <a:r>
              <a:rPr lang="zh-CN" altLang="zh-CN" sz="1800" dirty="0"/>
              <a:t>表的关键字，但它是数据库中另外一个表即</a:t>
            </a:r>
            <a:r>
              <a:rPr lang="en-US" altLang="zh-CN" sz="1800" dirty="0"/>
              <a:t>B</a:t>
            </a:r>
            <a:r>
              <a:rPr lang="zh-CN" altLang="zh-CN" sz="1800" dirty="0"/>
              <a:t>表的关键字，则称该字段或字段组合为</a:t>
            </a:r>
            <a:r>
              <a:rPr lang="en-US" altLang="zh-CN" sz="1800" dirty="0"/>
              <a:t>A</a:t>
            </a:r>
            <a:r>
              <a:rPr lang="zh-CN" altLang="zh-CN" sz="1800" dirty="0"/>
              <a:t>表的外关键字（</a:t>
            </a:r>
            <a:r>
              <a:rPr lang="en-US" altLang="zh-CN" sz="1800" dirty="0"/>
              <a:t>Foreign key</a:t>
            </a:r>
            <a:r>
              <a:rPr lang="zh-CN" altLang="zh-CN" sz="1800" dirty="0"/>
              <a:t>）。</a:t>
            </a:r>
          </a:p>
          <a:p>
            <a:pPr indent="450850">
              <a:lnSpc>
                <a:spcPct val="150000"/>
              </a:lnSpc>
            </a:pPr>
            <a:r>
              <a:rPr lang="zh-CN" altLang="zh-CN" sz="1800" dirty="0"/>
              <a:t>例如，设学生数据库有三个表，即学生表、课程表和学生成绩表，其结构分别如下：</a:t>
            </a:r>
          </a:p>
          <a:p>
            <a:pPr indent="450850">
              <a:lnSpc>
                <a:spcPct val="150000"/>
              </a:lnSpc>
            </a:pPr>
            <a:r>
              <a:rPr lang="zh-CN" altLang="zh-CN" sz="1800" dirty="0"/>
              <a:t>学生表（</a:t>
            </a:r>
            <a:r>
              <a:rPr lang="zh-CN" altLang="zh-CN" sz="1800" u="sng" dirty="0"/>
              <a:t>学号</a:t>
            </a:r>
            <a:r>
              <a:rPr lang="zh-CN" altLang="zh-CN" sz="1800" dirty="0"/>
              <a:t>，姓名，专业名，性别，出生时间）</a:t>
            </a:r>
          </a:p>
          <a:p>
            <a:pPr indent="450850">
              <a:lnSpc>
                <a:spcPct val="150000"/>
              </a:lnSpc>
            </a:pPr>
            <a:r>
              <a:rPr lang="zh-CN" altLang="zh-CN" sz="1800" dirty="0"/>
              <a:t>课程表（</a:t>
            </a:r>
            <a:r>
              <a:rPr lang="zh-CN" altLang="zh-CN" sz="1800" u="sng" dirty="0"/>
              <a:t>课程号</a:t>
            </a:r>
            <a:r>
              <a:rPr lang="zh-CN" altLang="zh-CN" sz="1800" dirty="0"/>
              <a:t>，课程名，学分）</a:t>
            </a:r>
          </a:p>
          <a:p>
            <a:pPr indent="450850">
              <a:lnSpc>
                <a:spcPct val="150000"/>
              </a:lnSpc>
            </a:pPr>
            <a:r>
              <a:rPr lang="zh-CN" altLang="zh-CN" sz="1800" dirty="0"/>
              <a:t>学生成绩表（</a:t>
            </a:r>
            <a:r>
              <a:rPr lang="zh-CN" altLang="zh-CN" sz="1800" u="sng" dirty="0"/>
              <a:t>学号，课程号</a:t>
            </a:r>
            <a:r>
              <a:rPr lang="zh-CN" altLang="zh-CN" sz="1800" dirty="0"/>
              <a:t>，分数）</a:t>
            </a:r>
          </a:p>
          <a:p>
            <a:pPr indent="450850">
              <a:lnSpc>
                <a:spcPct val="150000"/>
              </a:lnSpc>
            </a:pPr>
            <a:r>
              <a:rPr lang="zh-CN" altLang="zh-CN" sz="1800" dirty="0"/>
              <a:t>（用下画线表示的字段或字段组合为关键字。</a:t>
            </a:r>
            <a:r>
              <a:rPr lang="zh-CN" altLang="zh-CN" sz="1800" dirty="0" smtClean="0"/>
              <a:t>）</a:t>
            </a:r>
            <a:endParaRPr lang="zh-CN" altLang="zh-CN" sz="1800" dirty="0"/>
          </a:p>
        </p:txBody>
      </p:sp>
    </p:spTree>
    <p:extLst>
      <p:ext uri="{BB962C8B-B14F-4D97-AF65-F5344CB8AC3E}">
        <p14:creationId xmlns:p14="http://schemas.microsoft.com/office/powerpoint/2010/main" val="8381842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TextBox 2"/>
          <p:cNvSpPr txBox="1"/>
          <p:nvPr/>
        </p:nvSpPr>
        <p:spPr>
          <a:xfrm>
            <a:off x="855023" y="1033153"/>
            <a:ext cx="10331533" cy="5047536"/>
          </a:xfrm>
          <a:prstGeom prst="rect">
            <a:avLst/>
          </a:prstGeom>
          <a:noFill/>
        </p:spPr>
        <p:txBody>
          <a:bodyPr wrap="square" rtlCol="0">
            <a:spAutoFit/>
          </a:bodyPr>
          <a:lstStyle/>
          <a:p>
            <a:pPr indent="450850"/>
            <a:r>
              <a:rPr lang="zh-CN" altLang="zh-CN" sz="1800" b="1" dirty="0"/>
              <a:t>其中，</a:t>
            </a:r>
            <a:endParaRPr lang="zh-CN" altLang="zh-CN" sz="1800" dirty="0"/>
          </a:p>
          <a:p>
            <a:pPr indent="450850"/>
            <a:r>
              <a:rPr lang="en-US" altLang="zh-CN" sz="1800" b="1" dirty="0"/>
              <a:t>(a) </a:t>
            </a:r>
            <a:r>
              <a:rPr lang="en-US" altLang="zh-CN" sz="1800" b="1" dirty="0" err="1"/>
              <a:t>QSqlRecord</a:t>
            </a:r>
            <a:r>
              <a:rPr lang="en-US" altLang="zh-CN" sz="1800" b="1" dirty="0"/>
              <a:t> record = </a:t>
            </a:r>
            <a:r>
              <a:rPr lang="en-US" altLang="zh-CN" sz="1800" b="1" dirty="0" err="1"/>
              <a:t>carModel</a:t>
            </a:r>
            <a:r>
              <a:rPr lang="en-US" altLang="zh-CN" sz="1800" b="1" dirty="0"/>
              <a:t>-&gt;record(</a:t>
            </a:r>
            <a:r>
              <a:rPr lang="en-US" altLang="zh-CN" sz="1800" b="1" dirty="0" err="1"/>
              <a:t>index.row</a:t>
            </a:r>
            <a:r>
              <a:rPr lang="en-US" altLang="zh-CN" sz="1800" b="1" dirty="0"/>
              <a:t>())</a:t>
            </a:r>
            <a:r>
              <a:rPr lang="zh-CN" altLang="zh-CN" sz="1800" b="1" dirty="0"/>
              <a:t>：</a:t>
            </a:r>
            <a:r>
              <a:rPr lang="zh-CN" altLang="zh-CN" sz="1800" dirty="0"/>
              <a:t>首先从汽车表模型“</a:t>
            </a:r>
            <a:r>
              <a:rPr lang="en-US" altLang="zh-CN" sz="1800" dirty="0" err="1"/>
              <a:t>carModel</a:t>
            </a:r>
            <a:r>
              <a:rPr lang="zh-CN" altLang="zh-CN" sz="1800" dirty="0"/>
              <a:t>”中获取所选记录。</a:t>
            </a:r>
          </a:p>
          <a:p>
            <a:pPr indent="450850"/>
            <a:r>
              <a:rPr lang="en-US" altLang="zh-CN" sz="1800" b="1" dirty="0"/>
              <a:t>(b) </a:t>
            </a:r>
            <a:r>
              <a:rPr lang="en-US" altLang="zh-CN" sz="1800" b="1" dirty="0" err="1"/>
              <a:t>QString</a:t>
            </a:r>
            <a:r>
              <a:rPr lang="en-US" altLang="zh-CN" sz="1800" b="1" dirty="0"/>
              <a:t> factory = </a:t>
            </a:r>
            <a:r>
              <a:rPr lang="en-US" altLang="zh-CN" sz="1800" b="1" dirty="0" err="1"/>
              <a:t>record.value</a:t>
            </a:r>
            <a:r>
              <a:rPr lang="en-US" altLang="zh-CN" sz="1800" b="1" dirty="0"/>
              <a:t>("manufactory").</a:t>
            </a:r>
            <a:r>
              <a:rPr lang="en-US" altLang="zh-CN" sz="1800" b="1" dirty="0" err="1"/>
              <a:t>toString</a:t>
            </a:r>
            <a:r>
              <a:rPr lang="en-US" altLang="zh-CN" sz="1800" b="1" dirty="0"/>
              <a:t>()</a:t>
            </a:r>
            <a:r>
              <a:rPr lang="zh-CN" altLang="zh-CN" sz="1800" b="1" dirty="0"/>
              <a:t>：</a:t>
            </a:r>
            <a:r>
              <a:rPr lang="zh-CN" altLang="zh-CN" sz="1800" dirty="0"/>
              <a:t>获得所选记录的制造商名</a:t>
            </a:r>
            <a:r>
              <a:rPr lang="en-US" altLang="zh-CN" sz="1800" dirty="0"/>
              <a:t>factory</a:t>
            </a:r>
            <a:r>
              <a:rPr lang="zh-CN" altLang="zh-CN" sz="1800" dirty="0"/>
              <a:t>字段。</a:t>
            </a:r>
          </a:p>
          <a:p>
            <a:pPr indent="450850"/>
            <a:r>
              <a:rPr lang="en-US" altLang="zh-CN" sz="1800" b="1" dirty="0"/>
              <a:t>(c) </a:t>
            </a:r>
            <a:r>
              <a:rPr lang="en-US" altLang="zh-CN" sz="1800" b="1" dirty="0" err="1"/>
              <a:t>QString</a:t>
            </a:r>
            <a:r>
              <a:rPr lang="en-US" altLang="zh-CN" sz="1800" b="1" dirty="0"/>
              <a:t> name = </a:t>
            </a:r>
            <a:r>
              <a:rPr lang="en-US" altLang="zh-CN" sz="1800" b="1" dirty="0" err="1"/>
              <a:t>record.value</a:t>
            </a:r>
            <a:r>
              <a:rPr lang="en-US" altLang="zh-CN" sz="1800" b="1" dirty="0"/>
              <a:t>("name").</a:t>
            </a:r>
            <a:r>
              <a:rPr lang="en-US" altLang="zh-CN" sz="1800" b="1" dirty="0" err="1"/>
              <a:t>toString</a:t>
            </a:r>
            <a:r>
              <a:rPr lang="en-US" altLang="zh-CN" sz="1800" b="1" dirty="0"/>
              <a:t>()</a:t>
            </a:r>
            <a:r>
              <a:rPr lang="zh-CN" altLang="zh-CN" sz="1800" b="1" dirty="0"/>
              <a:t>：</a:t>
            </a:r>
            <a:r>
              <a:rPr lang="zh-CN" altLang="zh-CN" sz="1800" dirty="0"/>
              <a:t>获得所选记录的车型</a:t>
            </a:r>
            <a:r>
              <a:rPr lang="en-US" altLang="zh-CN" sz="1800" dirty="0"/>
              <a:t>name</a:t>
            </a:r>
            <a:r>
              <a:rPr lang="zh-CN" altLang="zh-CN" sz="1800" dirty="0"/>
              <a:t>字段。</a:t>
            </a:r>
          </a:p>
          <a:p>
            <a:pPr indent="450850"/>
            <a:r>
              <a:rPr lang="en-US" altLang="zh-CN" sz="1800" b="1" dirty="0"/>
              <a:t>(d) </a:t>
            </a:r>
            <a:r>
              <a:rPr lang="en-US" altLang="zh-CN" sz="1800" b="1" dirty="0" err="1"/>
              <a:t>QString</a:t>
            </a:r>
            <a:r>
              <a:rPr lang="en-US" altLang="zh-CN" sz="1800" b="1" dirty="0"/>
              <a:t> year = </a:t>
            </a:r>
            <a:r>
              <a:rPr lang="en-US" altLang="zh-CN" sz="1800" b="1" dirty="0" err="1"/>
              <a:t>record.value</a:t>
            </a:r>
            <a:r>
              <a:rPr lang="en-US" altLang="zh-CN" sz="1800" b="1" dirty="0"/>
              <a:t>("year").</a:t>
            </a:r>
            <a:r>
              <a:rPr lang="en-US" altLang="zh-CN" sz="1800" b="1" dirty="0" err="1"/>
              <a:t>toString</a:t>
            </a:r>
            <a:r>
              <a:rPr lang="en-US" altLang="zh-CN" sz="1800" b="1" dirty="0"/>
              <a:t>()</a:t>
            </a:r>
            <a:r>
              <a:rPr lang="zh-CN" altLang="zh-CN" sz="1800" b="1" dirty="0"/>
              <a:t>：</a:t>
            </a:r>
            <a:r>
              <a:rPr lang="zh-CN" altLang="zh-CN" sz="1800" dirty="0"/>
              <a:t>获得所选记录的生产时间</a:t>
            </a:r>
            <a:r>
              <a:rPr lang="en-US" altLang="zh-CN" sz="1800" dirty="0"/>
              <a:t>year</a:t>
            </a:r>
            <a:r>
              <a:rPr lang="zh-CN" altLang="zh-CN" sz="1800" dirty="0"/>
              <a:t>字段。</a:t>
            </a:r>
          </a:p>
          <a:p>
            <a:pPr indent="450850"/>
            <a:r>
              <a:rPr lang="en-US" altLang="zh-CN" sz="1800" b="1" dirty="0"/>
              <a:t>(e) </a:t>
            </a:r>
            <a:r>
              <a:rPr lang="en-US" altLang="zh-CN" sz="1800" b="1" dirty="0" err="1"/>
              <a:t>QString</a:t>
            </a:r>
            <a:r>
              <a:rPr lang="en-US" altLang="zh-CN" sz="1800" b="1" dirty="0"/>
              <a:t> </a:t>
            </a:r>
            <a:r>
              <a:rPr lang="en-US" altLang="zh-CN" sz="1800" b="1" dirty="0" err="1"/>
              <a:t>carId</a:t>
            </a:r>
            <a:r>
              <a:rPr lang="en-US" altLang="zh-CN" sz="1800" b="1" dirty="0"/>
              <a:t> = </a:t>
            </a:r>
            <a:r>
              <a:rPr lang="en-US" altLang="zh-CN" sz="1800" b="1" dirty="0" err="1"/>
              <a:t>record.value</a:t>
            </a:r>
            <a:r>
              <a:rPr lang="en-US" altLang="zh-CN" sz="1800" b="1" dirty="0"/>
              <a:t>("</a:t>
            </a:r>
            <a:r>
              <a:rPr lang="en-US" altLang="zh-CN" sz="1800" b="1" dirty="0" err="1"/>
              <a:t>carid</a:t>
            </a:r>
            <a:r>
              <a:rPr lang="en-US" altLang="zh-CN" sz="1800" b="1" dirty="0"/>
              <a:t>").</a:t>
            </a:r>
            <a:r>
              <a:rPr lang="en-US" altLang="zh-CN" sz="1800" b="1" dirty="0" err="1"/>
              <a:t>toString</a:t>
            </a:r>
            <a:r>
              <a:rPr lang="en-US" altLang="zh-CN" sz="1800" b="1" dirty="0"/>
              <a:t>()</a:t>
            </a:r>
            <a:r>
              <a:rPr lang="zh-CN" altLang="zh-CN" sz="1800" b="1" dirty="0"/>
              <a:t>：</a:t>
            </a:r>
            <a:r>
              <a:rPr lang="zh-CN" altLang="zh-CN" sz="1800" dirty="0"/>
              <a:t>获得所选记录的车型主键</a:t>
            </a:r>
            <a:r>
              <a:rPr lang="en-US" altLang="zh-CN" sz="1800" dirty="0" err="1"/>
              <a:t>carId</a:t>
            </a:r>
            <a:r>
              <a:rPr lang="zh-CN" altLang="zh-CN" sz="1800" dirty="0"/>
              <a:t>字段。</a:t>
            </a:r>
          </a:p>
          <a:p>
            <a:pPr indent="450850"/>
            <a:r>
              <a:rPr lang="en-US" altLang="zh-CN" sz="1800" b="1" dirty="0"/>
              <a:t>(f) </a:t>
            </a:r>
            <a:r>
              <a:rPr lang="en-US" altLang="zh-CN" sz="1800" b="1" dirty="0" err="1"/>
              <a:t>showFactorytProfile</a:t>
            </a:r>
            <a:r>
              <a:rPr lang="en-US" altLang="zh-CN" sz="1800" b="1" dirty="0"/>
              <a:t>(</a:t>
            </a:r>
            <a:r>
              <a:rPr lang="en-US" altLang="zh-CN" sz="1800" b="1" dirty="0" err="1"/>
              <a:t>indexOfFactory</a:t>
            </a:r>
            <a:r>
              <a:rPr lang="en-US" altLang="zh-CN" sz="1800" b="1" dirty="0"/>
              <a:t>(factory))</a:t>
            </a:r>
            <a:r>
              <a:rPr lang="zh-CN" altLang="zh-CN" sz="1800" b="1" dirty="0"/>
              <a:t>：</a:t>
            </a:r>
            <a:r>
              <a:rPr lang="zh-CN" altLang="zh-CN" sz="1800" dirty="0"/>
              <a:t>重复显示制造商信息。其中，</a:t>
            </a:r>
            <a:r>
              <a:rPr lang="en-US" altLang="zh-CN" sz="1800" dirty="0" err="1"/>
              <a:t>indexOfFactory</a:t>
            </a:r>
            <a:r>
              <a:rPr lang="en-US" altLang="zh-CN" sz="1800" dirty="0"/>
              <a:t>()</a:t>
            </a:r>
            <a:r>
              <a:rPr lang="zh-CN" altLang="zh-CN" sz="1800" dirty="0"/>
              <a:t>函数通过制造商的名称进行检索，并返回一个匹配的模型索引</a:t>
            </a:r>
            <a:r>
              <a:rPr lang="en-US" altLang="zh-CN" sz="1800" dirty="0" err="1"/>
              <a:t>QModelIndex</a:t>
            </a:r>
            <a:r>
              <a:rPr lang="zh-CN" altLang="zh-CN" sz="1800" dirty="0"/>
              <a:t>，供汽车制造商表模型的其他操作使用。</a:t>
            </a:r>
          </a:p>
          <a:p>
            <a:pPr indent="450850"/>
            <a:r>
              <a:rPr lang="en-US" altLang="zh-CN" sz="1800" b="1" dirty="0"/>
              <a:t>(g) </a:t>
            </a:r>
            <a:r>
              <a:rPr lang="en-US" altLang="zh-CN" sz="1800" b="1" dirty="0" err="1"/>
              <a:t>titleLabel</a:t>
            </a:r>
            <a:r>
              <a:rPr lang="en-US" altLang="zh-CN" sz="1800" b="1" dirty="0"/>
              <a:t>-&gt;</a:t>
            </a:r>
            <a:r>
              <a:rPr lang="en-US" altLang="zh-CN" sz="1800" b="1" dirty="0" err="1"/>
              <a:t>setText</a:t>
            </a:r>
            <a:r>
              <a:rPr lang="en-US" altLang="zh-CN" sz="1800" b="1" dirty="0"/>
              <a:t>(</a:t>
            </a:r>
            <a:r>
              <a:rPr lang="en-US" altLang="zh-CN" sz="1800" b="1" dirty="0" err="1"/>
              <a:t>tr</a:t>
            </a:r>
            <a:r>
              <a:rPr lang="en-US" altLang="zh-CN" sz="1800" b="1" dirty="0"/>
              <a:t>("</a:t>
            </a:r>
            <a:r>
              <a:rPr lang="zh-CN" altLang="zh-CN" sz="1800" b="1" dirty="0"/>
              <a:t>品牌</a:t>
            </a:r>
            <a:r>
              <a:rPr lang="en-US" altLang="zh-CN" sz="1800" b="1" dirty="0"/>
              <a:t>: %1 (%2)").</a:t>
            </a:r>
            <a:r>
              <a:rPr lang="en-US" altLang="zh-CN" sz="1800" b="1" dirty="0" err="1"/>
              <a:t>arg</a:t>
            </a:r>
            <a:r>
              <a:rPr lang="en-US" altLang="zh-CN" sz="1800" b="1" dirty="0"/>
              <a:t>(name).</a:t>
            </a:r>
            <a:r>
              <a:rPr lang="en-US" altLang="zh-CN" sz="1800" b="1" dirty="0" err="1"/>
              <a:t>arg</a:t>
            </a:r>
            <a:r>
              <a:rPr lang="en-US" altLang="zh-CN" sz="1800" b="1" dirty="0"/>
              <a:t>(year))</a:t>
            </a:r>
            <a:r>
              <a:rPr lang="zh-CN" altLang="zh-CN" sz="1800" b="1" dirty="0"/>
              <a:t>：</a:t>
            </a:r>
            <a:r>
              <a:rPr lang="zh-CN" altLang="zh-CN" sz="1800" dirty="0"/>
              <a:t>在“详细信息”的</a:t>
            </a:r>
            <a:r>
              <a:rPr lang="en-US" altLang="zh-CN" sz="1800" dirty="0" err="1"/>
              <a:t>titleLabel</a:t>
            </a:r>
            <a:r>
              <a:rPr lang="zh-CN" altLang="zh-CN" sz="1800" dirty="0"/>
              <a:t>标签中显示该车型的品牌名和生产时间。</a:t>
            </a:r>
          </a:p>
          <a:p>
            <a:pPr indent="450850"/>
            <a:r>
              <a:rPr lang="en-US" altLang="zh-CN" sz="1800" b="1" dirty="0"/>
              <a:t>(h) </a:t>
            </a:r>
            <a:r>
              <a:rPr lang="en-US" altLang="zh-CN" sz="1800" b="1" dirty="0" err="1"/>
              <a:t>QDomNodeList</a:t>
            </a:r>
            <a:r>
              <a:rPr lang="en-US" altLang="zh-CN" sz="1800" b="1" dirty="0"/>
              <a:t> cars = </a:t>
            </a:r>
            <a:r>
              <a:rPr lang="en-US" altLang="zh-CN" sz="1800" b="1" dirty="0" err="1"/>
              <a:t>carData.elementsByTagName</a:t>
            </a:r>
            <a:r>
              <a:rPr lang="en-US" altLang="zh-CN" sz="1800" b="1" dirty="0"/>
              <a:t>("car")</a:t>
            </a:r>
            <a:r>
              <a:rPr lang="zh-CN" altLang="zh-CN" sz="1800" b="1" dirty="0"/>
              <a:t>代码以及以下的代码段：</a:t>
            </a:r>
            <a:r>
              <a:rPr lang="zh-CN" altLang="zh-CN" sz="1800" dirty="0"/>
              <a:t>记录了车型信息的</a:t>
            </a:r>
            <a:r>
              <a:rPr lang="en-US" altLang="zh-CN" sz="1800" dirty="0"/>
              <a:t>XML</a:t>
            </a:r>
            <a:r>
              <a:rPr lang="zh-CN" altLang="zh-CN" sz="1800" dirty="0"/>
              <a:t>文件中搜索匹配的车型，这个</a:t>
            </a:r>
            <a:r>
              <a:rPr lang="en-US" altLang="zh-CN" sz="1800" dirty="0"/>
              <a:t>XML</a:t>
            </a:r>
            <a:r>
              <a:rPr lang="zh-CN" altLang="zh-CN" sz="1800" dirty="0"/>
              <a:t>文件的具体内容详见“</a:t>
            </a:r>
            <a:r>
              <a:rPr lang="en-US" altLang="zh-CN" sz="1800" dirty="0"/>
              <a:t>attribs.xml</a:t>
            </a:r>
            <a:r>
              <a:rPr lang="zh-CN" altLang="zh-CN" sz="1800" dirty="0"/>
              <a:t>”文件。</a:t>
            </a:r>
          </a:p>
          <a:p>
            <a:pPr indent="450850"/>
            <a:r>
              <a:rPr lang="en-US" altLang="zh-CN" sz="1800" b="1" dirty="0"/>
              <a:t>(i) if (</a:t>
            </a:r>
            <a:r>
              <a:rPr lang="en-US" altLang="zh-CN" sz="1800" b="1" dirty="0" err="1"/>
              <a:t>car.toElement</a:t>
            </a:r>
            <a:r>
              <a:rPr lang="en-US" altLang="zh-CN" sz="1800" b="1" dirty="0"/>
              <a:t>().attribute("id") == </a:t>
            </a:r>
            <a:r>
              <a:rPr lang="en-US" altLang="zh-CN" sz="1800" b="1" dirty="0" err="1"/>
              <a:t>carId</a:t>
            </a:r>
            <a:r>
              <a:rPr lang="en-US" altLang="zh-CN" sz="1800" b="1" dirty="0"/>
              <a:t>) {…}</a:t>
            </a:r>
            <a:r>
              <a:rPr lang="zh-CN" altLang="zh-CN" sz="1800" b="1" dirty="0"/>
              <a:t>：</a:t>
            </a:r>
            <a:r>
              <a:rPr lang="zh-CN" altLang="zh-CN" sz="1800" dirty="0"/>
              <a:t>在这些标签中找出</a:t>
            </a:r>
            <a:r>
              <a:rPr lang="en-US" altLang="zh-CN" sz="1800" dirty="0"/>
              <a:t>id</a:t>
            </a:r>
            <a:r>
              <a:rPr lang="zh-CN" altLang="zh-CN" sz="1800" dirty="0"/>
              <a:t>属性与所选车型主键</a:t>
            </a:r>
            <a:r>
              <a:rPr lang="en-US" altLang="zh-CN" sz="1800" dirty="0" err="1"/>
              <a:t>carId</a:t>
            </a:r>
            <a:r>
              <a:rPr lang="zh-CN" altLang="zh-CN" sz="1800" dirty="0"/>
              <a:t>相同的属性</a:t>
            </a:r>
            <a:r>
              <a:rPr lang="en-US" altLang="zh-CN" sz="1800" dirty="0"/>
              <a:t>id</a:t>
            </a:r>
            <a:r>
              <a:rPr lang="zh-CN" altLang="zh-CN" sz="1800" dirty="0"/>
              <a:t>。</a:t>
            </a:r>
          </a:p>
          <a:p>
            <a:pPr indent="450850"/>
            <a:r>
              <a:rPr lang="en-US" altLang="zh-CN" sz="1800" b="1" dirty="0"/>
              <a:t>(j) </a:t>
            </a:r>
            <a:r>
              <a:rPr lang="en-US" altLang="zh-CN" sz="1800" b="1" dirty="0" err="1"/>
              <a:t>getAttribList</a:t>
            </a:r>
            <a:r>
              <a:rPr lang="en-US" altLang="zh-CN" sz="1800" b="1" dirty="0"/>
              <a:t>(</a:t>
            </a:r>
            <a:r>
              <a:rPr lang="en-US" altLang="zh-CN" sz="1800" b="1" dirty="0" err="1"/>
              <a:t>car.toElement</a:t>
            </a:r>
            <a:r>
              <a:rPr lang="en-US" altLang="zh-CN" sz="1800" b="1" dirty="0"/>
              <a:t>())</a:t>
            </a:r>
            <a:r>
              <a:rPr lang="zh-CN" altLang="zh-CN" sz="1800" b="1" dirty="0"/>
              <a:t>：</a:t>
            </a:r>
            <a:r>
              <a:rPr lang="zh-CN" altLang="zh-CN" sz="1800" dirty="0"/>
              <a:t>显示这个匹配的</a:t>
            </a:r>
            <a:r>
              <a:rPr lang="en-US" altLang="zh-CN" sz="1800" dirty="0"/>
              <a:t>car</a:t>
            </a:r>
            <a:r>
              <a:rPr lang="zh-CN" altLang="zh-CN" sz="1800" dirty="0"/>
              <a:t>标签中的相关信息（如信息编号</a:t>
            </a:r>
            <a:r>
              <a:rPr lang="en-US" altLang="zh-CN" sz="1800" dirty="0"/>
              <a:t>number</a:t>
            </a:r>
            <a:r>
              <a:rPr lang="zh-CN" altLang="zh-CN" sz="1800" dirty="0"/>
              <a:t>和该编号下的信息内容）</a:t>
            </a:r>
            <a:r>
              <a:rPr lang="zh-CN" altLang="zh-CN" sz="1800" dirty="0" smtClean="0"/>
              <a:t>。</a:t>
            </a:r>
            <a:endParaRPr lang="zh-CN" altLang="zh-CN" sz="1800" dirty="0"/>
          </a:p>
        </p:txBody>
      </p:sp>
    </p:spTree>
    <p:extLst>
      <p:ext uri="{BB962C8B-B14F-4D97-AF65-F5344CB8AC3E}">
        <p14:creationId xmlns:p14="http://schemas.microsoft.com/office/powerpoint/2010/main" val="34126042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矩形 2"/>
          <p:cNvSpPr/>
          <p:nvPr/>
        </p:nvSpPr>
        <p:spPr>
          <a:xfrm>
            <a:off x="963283" y="934018"/>
            <a:ext cx="10021392" cy="923330"/>
          </a:xfrm>
          <a:prstGeom prst="rect">
            <a:avLst/>
          </a:prstGeom>
        </p:spPr>
        <p:txBody>
          <a:bodyPr wrap="square">
            <a:spAutoFit/>
          </a:bodyPr>
          <a:lstStyle/>
          <a:p>
            <a:pPr indent="450850"/>
            <a:r>
              <a:rPr lang="en-US" altLang="zh-CN" sz="1800" dirty="0" err="1"/>
              <a:t>getAttribList</a:t>
            </a:r>
            <a:r>
              <a:rPr lang="en-US" altLang="zh-CN" sz="1800" dirty="0"/>
              <a:t>()</a:t>
            </a:r>
            <a:r>
              <a:rPr lang="zh-CN" altLang="zh-CN" sz="1800" dirty="0"/>
              <a:t>函数检索以上获得的</a:t>
            </a:r>
            <a:r>
              <a:rPr lang="en-US" altLang="zh-CN" sz="1800" dirty="0"/>
              <a:t>car</a:t>
            </a:r>
            <a:r>
              <a:rPr lang="zh-CN" altLang="zh-CN" sz="1800" dirty="0"/>
              <a:t>标签下的所有子节点，将这些子节点的信息在“详细信息”的</a:t>
            </a:r>
            <a:r>
              <a:rPr lang="en-US" altLang="zh-CN" sz="1800" dirty="0" err="1"/>
              <a:t>QListWidget</a:t>
            </a:r>
            <a:r>
              <a:rPr lang="zh-CN" altLang="zh-CN" sz="1800" dirty="0"/>
              <a:t>窗体中显示。这些信息包括信息编号</a:t>
            </a:r>
            <a:r>
              <a:rPr lang="en-US" altLang="zh-CN" sz="1800" dirty="0"/>
              <a:t>number</a:t>
            </a:r>
            <a:r>
              <a:rPr lang="zh-CN" altLang="zh-CN" sz="1800" dirty="0"/>
              <a:t>和该编号下的信息内容，其具体代码如下：</a:t>
            </a:r>
          </a:p>
        </p:txBody>
      </p:sp>
      <p:sp>
        <p:nvSpPr>
          <p:cNvPr id="4" name="TextBox 3"/>
          <p:cNvSpPr txBox="1"/>
          <p:nvPr/>
        </p:nvSpPr>
        <p:spPr>
          <a:xfrm>
            <a:off x="1496291" y="1947553"/>
            <a:ext cx="9037122" cy="4133017"/>
          </a:xfrm>
          <a:prstGeom prst="roundRect">
            <a:avLst>
              <a:gd name="adj" fmla="val 5978"/>
            </a:avLst>
          </a:prstGeom>
          <a:solidFill>
            <a:srgbClr val="DDDDDD"/>
          </a:solidFill>
        </p:spPr>
        <p:txBody>
          <a:bodyPr wrap="square" rtlCol="0">
            <a:spAutoFit/>
          </a:bodyPr>
          <a:lstStyle/>
          <a:p>
            <a:r>
              <a:rPr lang="en-US" altLang="zh-CN" dirty="0"/>
              <a:t>void </a:t>
            </a:r>
            <a:r>
              <a:rPr lang="en-US" altLang="zh-CN" dirty="0" err="1"/>
              <a:t>MainWindow</a:t>
            </a:r>
            <a:r>
              <a:rPr lang="en-US" altLang="zh-CN" dirty="0"/>
              <a:t>::</a:t>
            </a:r>
            <a:r>
              <a:rPr lang="en-US" altLang="zh-CN" dirty="0" err="1"/>
              <a:t>getAttribList</a:t>
            </a:r>
            <a:r>
              <a:rPr lang="en-US" altLang="zh-CN" dirty="0"/>
              <a:t>(</a:t>
            </a:r>
            <a:r>
              <a:rPr lang="en-US" altLang="zh-CN" dirty="0" err="1"/>
              <a:t>QDomNode</a:t>
            </a:r>
            <a:r>
              <a:rPr lang="en-US" altLang="zh-CN" dirty="0"/>
              <a:t> car)</a:t>
            </a:r>
            <a:endParaRPr lang="zh-CN" altLang="zh-CN" dirty="0"/>
          </a:p>
          <a:p>
            <a:r>
              <a:rPr lang="en-US" altLang="zh-CN" dirty="0"/>
              <a:t>{</a:t>
            </a:r>
            <a:endParaRPr lang="zh-CN" altLang="zh-CN" dirty="0"/>
          </a:p>
          <a:p>
            <a:r>
              <a:rPr lang="en-US" altLang="zh-CN" dirty="0"/>
              <a:t>    	</a:t>
            </a:r>
            <a:r>
              <a:rPr lang="en-US" altLang="zh-CN" dirty="0" err="1"/>
              <a:t>attribList</a:t>
            </a:r>
            <a:r>
              <a:rPr lang="en-US" altLang="zh-CN" dirty="0"/>
              <a:t>-&gt;clear();</a:t>
            </a:r>
            <a:endParaRPr lang="zh-CN" altLang="zh-CN" dirty="0"/>
          </a:p>
          <a:p>
            <a:r>
              <a:rPr lang="en-US" altLang="zh-CN" dirty="0"/>
              <a:t>    	</a:t>
            </a:r>
            <a:r>
              <a:rPr lang="en-US" altLang="zh-CN" dirty="0" err="1"/>
              <a:t>QDomNodeList</a:t>
            </a:r>
            <a:r>
              <a:rPr lang="en-US" altLang="zh-CN" dirty="0"/>
              <a:t> </a:t>
            </a:r>
            <a:r>
              <a:rPr lang="en-US" altLang="zh-CN" dirty="0" err="1"/>
              <a:t>attribs</a:t>
            </a:r>
            <a:r>
              <a:rPr lang="en-US" altLang="zh-CN" dirty="0"/>
              <a:t> = </a:t>
            </a:r>
            <a:r>
              <a:rPr lang="en-US" altLang="zh-CN" dirty="0" err="1"/>
              <a:t>car.childNodes</a:t>
            </a:r>
            <a:r>
              <a:rPr lang="en-US" altLang="zh-CN" dirty="0"/>
              <a:t>();</a:t>
            </a:r>
            <a:endParaRPr lang="zh-CN" altLang="zh-CN" dirty="0"/>
          </a:p>
          <a:p>
            <a:r>
              <a:rPr lang="en-US" altLang="zh-CN" dirty="0"/>
              <a:t>    	</a:t>
            </a:r>
            <a:r>
              <a:rPr lang="en-US" altLang="zh-CN" dirty="0" err="1"/>
              <a:t>QDomNode</a:t>
            </a:r>
            <a:r>
              <a:rPr lang="en-US" altLang="zh-CN" dirty="0"/>
              <a:t> node;</a:t>
            </a:r>
            <a:endParaRPr lang="zh-CN" altLang="zh-CN" dirty="0"/>
          </a:p>
          <a:p>
            <a:r>
              <a:rPr lang="en-US" altLang="zh-CN" dirty="0"/>
              <a:t>    	</a:t>
            </a:r>
            <a:r>
              <a:rPr lang="en-US" altLang="zh-CN" dirty="0" err="1"/>
              <a:t>QString</a:t>
            </a:r>
            <a:r>
              <a:rPr lang="en-US" altLang="zh-CN" dirty="0"/>
              <a:t> </a:t>
            </a:r>
            <a:r>
              <a:rPr lang="en-US" altLang="zh-CN" dirty="0" err="1"/>
              <a:t>attribNumber</a:t>
            </a:r>
            <a:r>
              <a:rPr lang="en-US" altLang="zh-CN" dirty="0"/>
              <a:t>;</a:t>
            </a:r>
            <a:endParaRPr lang="zh-CN" altLang="zh-CN" dirty="0"/>
          </a:p>
          <a:p>
            <a:r>
              <a:rPr lang="en-US" altLang="zh-CN" dirty="0"/>
              <a:t>    	for (</a:t>
            </a:r>
            <a:r>
              <a:rPr lang="en-US" altLang="zh-CN" dirty="0" err="1"/>
              <a:t>int</a:t>
            </a:r>
            <a:r>
              <a:rPr lang="en-US" altLang="zh-CN" dirty="0"/>
              <a:t> j = 0; j &lt; </a:t>
            </a:r>
            <a:r>
              <a:rPr lang="en-US" altLang="zh-CN" dirty="0" err="1"/>
              <a:t>attribs.count</a:t>
            </a:r>
            <a:r>
              <a:rPr lang="en-US" altLang="zh-CN" dirty="0"/>
              <a:t>(); j++) </a:t>
            </a:r>
            <a:endParaRPr lang="zh-CN" altLang="zh-CN" dirty="0"/>
          </a:p>
          <a:p>
            <a:r>
              <a:rPr lang="en-US" altLang="zh-CN" dirty="0"/>
              <a:t>    	{</a:t>
            </a:r>
            <a:endParaRPr lang="zh-CN" altLang="zh-CN" dirty="0"/>
          </a:p>
          <a:p>
            <a:r>
              <a:rPr lang="en-US" altLang="zh-CN" dirty="0"/>
              <a:t>        	  node = </a:t>
            </a:r>
            <a:r>
              <a:rPr lang="en-US" altLang="zh-CN" dirty="0" err="1"/>
              <a:t>attribs.item</a:t>
            </a:r>
            <a:r>
              <a:rPr lang="en-US" altLang="zh-CN" dirty="0"/>
              <a:t>(j);</a:t>
            </a:r>
            <a:endParaRPr lang="zh-CN" altLang="zh-CN" dirty="0"/>
          </a:p>
          <a:p>
            <a:r>
              <a:rPr lang="en-US" altLang="zh-CN" dirty="0"/>
              <a:t>        	  </a:t>
            </a:r>
            <a:r>
              <a:rPr lang="en-US" altLang="zh-CN" dirty="0" err="1"/>
              <a:t>attribNumber</a:t>
            </a:r>
            <a:r>
              <a:rPr lang="en-US" altLang="zh-CN" dirty="0"/>
              <a:t> = </a:t>
            </a:r>
            <a:r>
              <a:rPr lang="en-US" altLang="zh-CN" dirty="0" err="1"/>
              <a:t>node.toElement</a:t>
            </a:r>
            <a:r>
              <a:rPr lang="en-US" altLang="zh-CN" dirty="0"/>
              <a:t>().attribute("number");</a:t>
            </a:r>
            <a:endParaRPr lang="zh-CN" altLang="zh-CN" dirty="0"/>
          </a:p>
          <a:p>
            <a:r>
              <a:rPr lang="en-US" altLang="zh-CN" dirty="0"/>
              <a:t>        	  </a:t>
            </a:r>
            <a:r>
              <a:rPr lang="en-US" altLang="zh-CN" dirty="0" err="1"/>
              <a:t>QListWidgetItem</a:t>
            </a:r>
            <a:r>
              <a:rPr lang="en-US" altLang="zh-CN" dirty="0"/>
              <a:t> *item = new </a:t>
            </a:r>
            <a:r>
              <a:rPr lang="en-US" altLang="zh-CN" dirty="0" err="1"/>
              <a:t>QListWidgetItem</a:t>
            </a:r>
            <a:r>
              <a:rPr lang="en-US" altLang="zh-CN" dirty="0"/>
              <a:t>(</a:t>
            </a:r>
            <a:r>
              <a:rPr lang="en-US" altLang="zh-CN" dirty="0" err="1"/>
              <a:t>attribList</a:t>
            </a:r>
            <a:r>
              <a:rPr lang="en-US" altLang="zh-CN" dirty="0"/>
              <a:t>);</a:t>
            </a:r>
            <a:endParaRPr lang="zh-CN" altLang="zh-CN" dirty="0"/>
          </a:p>
          <a:p>
            <a:r>
              <a:rPr lang="en-US" altLang="zh-CN" dirty="0"/>
              <a:t>        	  </a:t>
            </a:r>
            <a:r>
              <a:rPr lang="en-US" altLang="zh-CN" dirty="0" err="1"/>
              <a:t>QString</a:t>
            </a:r>
            <a:r>
              <a:rPr lang="en-US" altLang="zh-CN" dirty="0"/>
              <a:t> </a:t>
            </a:r>
            <a:r>
              <a:rPr lang="en-US" altLang="zh-CN" dirty="0" err="1"/>
              <a:t>showText</a:t>
            </a:r>
            <a:r>
              <a:rPr lang="en-US" altLang="zh-CN" dirty="0"/>
              <a:t>(</a:t>
            </a:r>
            <a:r>
              <a:rPr lang="en-US" altLang="zh-CN" dirty="0" err="1"/>
              <a:t>attribNumber</a:t>
            </a:r>
            <a:r>
              <a:rPr lang="en-US" altLang="zh-CN" dirty="0"/>
              <a:t> + ": " + </a:t>
            </a:r>
            <a:r>
              <a:rPr lang="en-US" altLang="zh-CN" dirty="0" err="1"/>
              <a:t>node.toElement</a:t>
            </a:r>
            <a:r>
              <a:rPr lang="en-US" altLang="zh-CN" dirty="0"/>
              <a:t>().text());</a:t>
            </a:r>
            <a:endParaRPr lang="zh-CN" altLang="zh-CN" dirty="0"/>
          </a:p>
          <a:p>
            <a:r>
              <a:rPr lang="en-US" altLang="zh-CN" dirty="0"/>
              <a:t>        	  item-&gt;</a:t>
            </a:r>
            <a:r>
              <a:rPr lang="en-US" altLang="zh-CN" dirty="0" err="1"/>
              <a:t>setText</a:t>
            </a:r>
            <a:r>
              <a:rPr lang="en-US" altLang="zh-CN" dirty="0"/>
              <a:t>(</a:t>
            </a:r>
            <a:r>
              <a:rPr lang="en-US" altLang="zh-CN" dirty="0" err="1"/>
              <a:t>tr</a:t>
            </a:r>
            <a:r>
              <a:rPr lang="en-US" altLang="zh-CN" dirty="0"/>
              <a:t>("%1").</a:t>
            </a:r>
            <a:r>
              <a:rPr lang="en-US" altLang="zh-CN" dirty="0" err="1"/>
              <a:t>arg</a:t>
            </a:r>
            <a:r>
              <a:rPr lang="en-US" altLang="zh-CN" dirty="0"/>
              <a:t>(</a:t>
            </a:r>
            <a:r>
              <a:rPr lang="en-US" altLang="zh-CN" dirty="0" err="1"/>
              <a:t>showText</a:t>
            </a:r>
            <a:r>
              <a:rPr lang="en-US" altLang="zh-CN" dirty="0"/>
              <a:t>));</a:t>
            </a:r>
            <a:endParaRPr lang="zh-CN" altLang="zh-CN" dirty="0"/>
          </a:p>
          <a:p>
            <a:r>
              <a:rPr lang="en-US" altLang="zh-CN" dirty="0"/>
              <a:t>    	}</a:t>
            </a:r>
            <a:endParaRPr lang="zh-CN" altLang="zh-CN" dirty="0"/>
          </a:p>
          <a:p>
            <a:r>
              <a:rPr lang="en-US" altLang="zh-CN" dirty="0" smtClean="0"/>
              <a:t>}</a:t>
            </a:r>
          </a:p>
        </p:txBody>
      </p:sp>
      <p:sp>
        <p:nvSpPr>
          <p:cNvPr id="5" name="矩形 4"/>
          <p:cNvSpPr/>
          <p:nvPr/>
        </p:nvSpPr>
        <p:spPr>
          <a:xfrm>
            <a:off x="1390795" y="6098754"/>
            <a:ext cx="9403875" cy="353943"/>
          </a:xfrm>
          <a:prstGeom prst="rect">
            <a:avLst/>
          </a:prstGeom>
        </p:spPr>
        <p:txBody>
          <a:bodyPr wrap="square">
            <a:spAutoFit/>
          </a:bodyPr>
          <a:lstStyle/>
          <a:p>
            <a:r>
              <a:rPr lang="zh-CN" altLang="zh-CN" dirty="0"/>
              <a:t>因为</a:t>
            </a:r>
            <a:r>
              <a:rPr lang="en-US" altLang="zh-CN" dirty="0" err="1"/>
              <a:t>addCar</a:t>
            </a:r>
            <a:r>
              <a:rPr lang="en-US" altLang="zh-CN" dirty="0"/>
              <a:t>()</a:t>
            </a:r>
            <a:r>
              <a:rPr lang="zh-CN" altLang="zh-CN" dirty="0"/>
              <a:t>函数在此时还没有实现具体的功能，所以代码部分暂时为空</a:t>
            </a:r>
            <a:r>
              <a:rPr lang="zh-CN" altLang="zh-CN" dirty="0" smtClean="0"/>
              <a:t>：</a:t>
            </a:r>
            <a:endParaRPr lang="zh-CN" altLang="zh-CN" dirty="0"/>
          </a:p>
        </p:txBody>
      </p:sp>
      <p:sp>
        <p:nvSpPr>
          <p:cNvPr id="6" name="圆角矩形 5"/>
          <p:cNvSpPr/>
          <p:nvPr/>
        </p:nvSpPr>
        <p:spPr>
          <a:xfrm>
            <a:off x="1496291" y="6482403"/>
            <a:ext cx="9037122" cy="391597"/>
          </a:xfrm>
          <a:prstGeom prst="roundRect">
            <a:avLst/>
          </a:prstGeom>
          <a:solidFill>
            <a:srgbClr val="DDDDDD"/>
          </a:solidFill>
        </p:spPr>
        <p:txBody>
          <a:bodyPr wrap="square">
            <a:spAutoFit/>
          </a:bodyPr>
          <a:lstStyle/>
          <a:p>
            <a:r>
              <a:rPr lang="en-US" altLang="zh-CN" dirty="0"/>
              <a:t>void </a:t>
            </a:r>
            <a:r>
              <a:rPr lang="en-US" altLang="zh-CN" dirty="0" err="1"/>
              <a:t>MainWindow</a:t>
            </a:r>
            <a:r>
              <a:rPr lang="en-US" altLang="zh-CN" dirty="0"/>
              <a:t>::</a:t>
            </a:r>
            <a:r>
              <a:rPr lang="en-US" altLang="zh-CN" dirty="0" err="1"/>
              <a:t>addCar</a:t>
            </a:r>
            <a:r>
              <a:rPr lang="en-US" altLang="zh-CN" dirty="0"/>
              <a:t>(){}</a:t>
            </a:r>
            <a:endParaRPr lang="zh-CN" altLang="zh-CN" dirty="0"/>
          </a:p>
        </p:txBody>
      </p:sp>
    </p:spTree>
    <p:extLst>
      <p:ext uri="{BB962C8B-B14F-4D97-AF65-F5344CB8AC3E}">
        <p14:creationId xmlns:p14="http://schemas.microsoft.com/office/powerpoint/2010/main" val="6067185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矩形 2"/>
          <p:cNvSpPr/>
          <p:nvPr/>
        </p:nvSpPr>
        <p:spPr>
          <a:xfrm>
            <a:off x="1136845" y="934547"/>
            <a:ext cx="3238387" cy="369332"/>
          </a:xfrm>
          <a:prstGeom prst="rect">
            <a:avLst/>
          </a:prstGeom>
        </p:spPr>
        <p:txBody>
          <a:bodyPr wrap="none">
            <a:spAutoFit/>
          </a:bodyPr>
          <a:lstStyle/>
          <a:p>
            <a:r>
              <a:rPr lang="en-US" altLang="zh-CN" sz="1800" dirty="0" err="1"/>
              <a:t>delCar</a:t>
            </a:r>
            <a:r>
              <a:rPr lang="en-US" altLang="zh-CN" sz="1800" dirty="0"/>
              <a:t>()</a:t>
            </a:r>
            <a:r>
              <a:rPr lang="zh-CN" altLang="zh-CN" sz="1800" dirty="0"/>
              <a:t>函数的具体代码如下：</a:t>
            </a:r>
          </a:p>
        </p:txBody>
      </p:sp>
      <p:sp>
        <p:nvSpPr>
          <p:cNvPr id="4" name="TextBox 3"/>
          <p:cNvSpPr txBox="1"/>
          <p:nvPr/>
        </p:nvSpPr>
        <p:spPr>
          <a:xfrm>
            <a:off x="1021278" y="1401288"/>
            <a:ext cx="9809018" cy="5693866"/>
          </a:xfrm>
          <a:prstGeom prst="rect">
            <a:avLst/>
          </a:prstGeom>
          <a:solidFill>
            <a:srgbClr val="DDDDDD"/>
          </a:solidFill>
        </p:spPr>
        <p:txBody>
          <a:bodyPr wrap="square" rtlCol="0">
            <a:spAutoFit/>
          </a:bodyPr>
          <a:lstStyle/>
          <a:p>
            <a:r>
              <a:rPr lang="en-US" altLang="zh-CN" sz="1400" dirty="0"/>
              <a:t>void </a:t>
            </a:r>
            <a:r>
              <a:rPr lang="en-US" altLang="zh-CN" sz="1400" dirty="0" err="1"/>
              <a:t>MainWindow</a:t>
            </a:r>
            <a:r>
              <a:rPr lang="en-US" altLang="zh-CN" sz="1400" dirty="0"/>
              <a:t>::</a:t>
            </a:r>
            <a:r>
              <a:rPr lang="en-US" altLang="zh-CN" sz="1400" dirty="0" err="1"/>
              <a:t>delCar</a:t>
            </a:r>
            <a:r>
              <a:rPr lang="en-US" altLang="zh-CN" sz="1400" dirty="0"/>
              <a:t>()</a:t>
            </a:r>
            <a:endParaRPr lang="zh-CN" altLang="zh-CN" sz="1400" dirty="0"/>
          </a:p>
          <a:p>
            <a:r>
              <a:rPr lang="en-US" altLang="zh-CN" sz="1400" dirty="0"/>
              <a:t>{</a:t>
            </a:r>
            <a:endParaRPr lang="zh-CN" altLang="zh-CN" sz="1400" dirty="0"/>
          </a:p>
          <a:p>
            <a:r>
              <a:rPr lang="en-US" altLang="zh-CN" sz="1400" dirty="0"/>
              <a:t>    </a:t>
            </a:r>
            <a:r>
              <a:rPr lang="en-US" altLang="zh-CN" sz="1400" dirty="0" err="1"/>
              <a:t>QModelIndexList</a:t>
            </a:r>
            <a:r>
              <a:rPr lang="en-US" altLang="zh-CN" sz="1400" dirty="0"/>
              <a:t> selection = </a:t>
            </a:r>
            <a:r>
              <a:rPr lang="en-US" altLang="zh-CN" sz="1400" dirty="0" err="1"/>
              <a:t>carView</a:t>
            </a:r>
            <a:r>
              <a:rPr lang="en-US" altLang="zh-CN" sz="1400" dirty="0"/>
              <a:t>-&gt;</a:t>
            </a:r>
            <a:r>
              <a:rPr lang="en-US" altLang="zh-CN" sz="1400" dirty="0" err="1"/>
              <a:t>selectionModel</a:t>
            </a:r>
            <a:r>
              <a:rPr lang="en-US" altLang="zh-CN" sz="1400" dirty="0"/>
              <a:t>() -&gt;</a:t>
            </a:r>
            <a:r>
              <a:rPr lang="en-US" altLang="zh-CN" sz="1400" dirty="0" err="1"/>
              <a:t>selectedRows</a:t>
            </a:r>
            <a:r>
              <a:rPr lang="en-US" altLang="zh-CN" sz="1400" dirty="0"/>
              <a:t>(0);</a:t>
            </a:r>
            <a:endParaRPr lang="zh-CN" altLang="zh-CN" sz="1400" dirty="0"/>
          </a:p>
          <a:p>
            <a:r>
              <a:rPr lang="en-US" altLang="zh-CN" sz="1400" dirty="0"/>
              <a:t>    if (!</a:t>
            </a:r>
            <a:r>
              <a:rPr lang="en-US" altLang="zh-CN" sz="1400" dirty="0" err="1"/>
              <a:t>selection.empty</a:t>
            </a:r>
            <a:r>
              <a:rPr lang="en-US" altLang="zh-CN" sz="1400" dirty="0"/>
              <a:t>())					</a:t>
            </a:r>
            <a:r>
              <a:rPr lang="en-US" altLang="zh-CN" sz="1400" dirty="0" smtClean="0"/>
              <a:t>	//(</a:t>
            </a:r>
            <a:r>
              <a:rPr lang="en-US" altLang="zh-CN" sz="1400" dirty="0"/>
              <a:t>a) </a:t>
            </a:r>
            <a:endParaRPr lang="zh-CN" altLang="zh-CN" sz="1400" dirty="0"/>
          </a:p>
          <a:p>
            <a:r>
              <a:rPr lang="en-US" altLang="zh-CN" sz="1400" dirty="0"/>
              <a:t>    {</a:t>
            </a:r>
            <a:endParaRPr lang="zh-CN" altLang="zh-CN" sz="1400" dirty="0"/>
          </a:p>
          <a:p>
            <a:r>
              <a:rPr lang="en-US" altLang="zh-CN" sz="1400" dirty="0"/>
              <a:t>        </a:t>
            </a:r>
            <a:r>
              <a:rPr lang="en-US" altLang="zh-CN" sz="1400" dirty="0" err="1"/>
              <a:t>QModelIndex</a:t>
            </a:r>
            <a:r>
              <a:rPr lang="en-US" altLang="zh-CN" sz="1400" dirty="0"/>
              <a:t> </a:t>
            </a:r>
            <a:r>
              <a:rPr lang="en-US" altLang="zh-CN" sz="1400" dirty="0" err="1"/>
              <a:t>idIndex</a:t>
            </a:r>
            <a:r>
              <a:rPr lang="en-US" altLang="zh-CN" sz="1400" dirty="0"/>
              <a:t> = selection.at(0);</a:t>
            </a:r>
            <a:endParaRPr lang="zh-CN" altLang="zh-CN" sz="1400" dirty="0"/>
          </a:p>
          <a:p>
            <a:r>
              <a:rPr lang="en-US" altLang="zh-CN" sz="1400" dirty="0"/>
              <a:t>        </a:t>
            </a:r>
            <a:r>
              <a:rPr lang="en-US" altLang="zh-CN" sz="1400" dirty="0" err="1"/>
              <a:t>int</a:t>
            </a:r>
            <a:r>
              <a:rPr lang="en-US" altLang="zh-CN" sz="1400" dirty="0"/>
              <a:t> id = </a:t>
            </a:r>
            <a:r>
              <a:rPr lang="en-US" altLang="zh-CN" sz="1400" dirty="0" err="1"/>
              <a:t>idIndex.data</a:t>
            </a:r>
            <a:r>
              <a:rPr lang="en-US" altLang="zh-CN" sz="1400" dirty="0"/>
              <a:t>().</a:t>
            </a:r>
            <a:r>
              <a:rPr lang="en-US" altLang="zh-CN" sz="1400" dirty="0" err="1"/>
              <a:t>toInt</a:t>
            </a:r>
            <a:r>
              <a:rPr lang="en-US" altLang="zh-CN" sz="1400" dirty="0"/>
              <a:t>();</a:t>
            </a:r>
            <a:endParaRPr lang="zh-CN" altLang="zh-CN" sz="1400" dirty="0"/>
          </a:p>
          <a:p>
            <a:r>
              <a:rPr lang="en-US" altLang="zh-CN" sz="1400" dirty="0"/>
              <a:t>        </a:t>
            </a:r>
            <a:r>
              <a:rPr lang="en-US" altLang="zh-CN" sz="1400" dirty="0" err="1"/>
              <a:t>QString</a:t>
            </a:r>
            <a:r>
              <a:rPr lang="en-US" altLang="zh-CN" sz="1400" dirty="0"/>
              <a:t> name = </a:t>
            </a:r>
            <a:r>
              <a:rPr lang="en-US" altLang="zh-CN" sz="1400" dirty="0" err="1"/>
              <a:t>idIndex.sibling</a:t>
            </a:r>
            <a:r>
              <a:rPr lang="en-US" altLang="zh-CN" sz="1400" dirty="0"/>
              <a:t>(</a:t>
            </a:r>
            <a:r>
              <a:rPr lang="en-US" altLang="zh-CN" sz="1400" dirty="0" err="1"/>
              <a:t>idIndex.row</a:t>
            </a:r>
            <a:r>
              <a:rPr lang="en-US" altLang="zh-CN" sz="1400" dirty="0"/>
              <a:t>(), 1).data(). </a:t>
            </a:r>
            <a:r>
              <a:rPr lang="en-US" altLang="zh-CN" sz="1400" dirty="0" err="1"/>
              <a:t>toString</a:t>
            </a:r>
            <a:r>
              <a:rPr lang="en-US" altLang="zh-CN" sz="1400" dirty="0"/>
              <a:t>();</a:t>
            </a:r>
            <a:endParaRPr lang="zh-CN" altLang="zh-CN" sz="1400" dirty="0"/>
          </a:p>
          <a:p>
            <a:r>
              <a:rPr lang="en-US" altLang="zh-CN" sz="1400" dirty="0"/>
              <a:t>        </a:t>
            </a:r>
            <a:r>
              <a:rPr lang="en-US" altLang="zh-CN" sz="1400" dirty="0" err="1"/>
              <a:t>QString</a:t>
            </a:r>
            <a:r>
              <a:rPr lang="en-US" altLang="zh-CN" sz="1400" dirty="0"/>
              <a:t> factory = </a:t>
            </a:r>
            <a:r>
              <a:rPr lang="en-US" altLang="zh-CN" sz="1400" dirty="0" err="1"/>
              <a:t>idIndex.sibling</a:t>
            </a:r>
            <a:r>
              <a:rPr lang="en-US" altLang="zh-CN" sz="1400" dirty="0"/>
              <a:t>(</a:t>
            </a:r>
            <a:r>
              <a:rPr lang="en-US" altLang="zh-CN" sz="1400" dirty="0" err="1"/>
              <a:t>idIndex.row</a:t>
            </a:r>
            <a:r>
              <a:rPr lang="en-US" altLang="zh-CN" sz="1400" dirty="0"/>
              <a:t>(), 2).data(). </a:t>
            </a:r>
            <a:r>
              <a:rPr lang="en-US" altLang="zh-CN" sz="1400" dirty="0" err="1"/>
              <a:t>toString</a:t>
            </a:r>
            <a:r>
              <a:rPr lang="en-US" altLang="zh-CN" sz="1400" dirty="0"/>
              <a:t>();</a:t>
            </a:r>
            <a:endParaRPr lang="zh-CN" altLang="zh-CN" sz="1400" dirty="0"/>
          </a:p>
          <a:p>
            <a:r>
              <a:rPr lang="en-US" altLang="zh-CN" sz="1400" dirty="0"/>
              <a:t>        </a:t>
            </a:r>
            <a:r>
              <a:rPr lang="en-US" altLang="zh-CN" sz="1400" dirty="0" err="1"/>
              <a:t>QMessageBox</a:t>
            </a:r>
            <a:r>
              <a:rPr lang="en-US" altLang="zh-CN" sz="1400" dirty="0"/>
              <a:t>::</a:t>
            </a:r>
            <a:r>
              <a:rPr lang="en-US" altLang="zh-CN" sz="1400" dirty="0" err="1"/>
              <a:t>StandardButton</a:t>
            </a:r>
            <a:r>
              <a:rPr lang="en-US" altLang="zh-CN" sz="1400" dirty="0"/>
              <a:t> button;</a:t>
            </a:r>
            <a:endParaRPr lang="zh-CN" altLang="zh-CN" sz="1400" dirty="0"/>
          </a:p>
          <a:p>
            <a:r>
              <a:rPr lang="en-US" altLang="zh-CN" sz="1400" dirty="0"/>
              <a:t>        button = </a:t>
            </a:r>
            <a:r>
              <a:rPr lang="en-US" altLang="zh-CN" sz="1400" dirty="0" err="1"/>
              <a:t>QMessageBox</a:t>
            </a:r>
            <a:r>
              <a:rPr lang="en-US" altLang="zh-CN" sz="1400" dirty="0"/>
              <a:t>::question(this, </a:t>
            </a:r>
            <a:r>
              <a:rPr lang="en-US" altLang="zh-CN" sz="1400" dirty="0" err="1"/>
              <a:t>tr</a:t>
            </a:r>
            <a:r>
              <a:rPr lang="en-US" altLang="zh-CN" sz="1400" dirty="0"/>
              <a:t>("</a:t>
            </a:r>
            <a:r>
              <a:rPr lang="zh-CN" altLang="zh-CN" sz="1400" dirty="0"/>
              <a:t>删除汽车记录</a:t>
            </a:r>
            <a:r>
              <a:rPr lang="en-US" altLang="zh-CN" sz="1400" dirty="0"/>
              <a:t>"),</a:t>
            </a:r>
            <a:endParaRPr lang="zh-CN" altLang="zh-CN" sz="1400" dirty="0"/>
          </a:p>
          <a:p>
            <a:r>
              <a:rPr lang="en-US" altLang="zh-CN" sz="1400" dirty="0"/>
              <a:t>            </a:t>
            </a:r>
            <a:r>
              <a:rPr lang="en-US" altLang="zh-CN" sz="1400" dirty="0" err="1"/>
              <a:t>QString</a:t>
            </a:r>
            <a:r>
              <a:rPr lang="en-US" altLang="zh-CN" sz="1400" dirty="0"/>
              <a:t>(</a:t>
            </a:r>
            <a:r>
              <a:rPr lang="en-US" altLang="zh-CN" sz="1400" dirty="0" err="1"/>
              <a:t>tr</a:t>
            </a:r>
            <a:r>
              <a:rPr lang="en-US" altLang="zh-CN" sz="1400" dirty="0"/>
              <a:t>("</a:t>
            </a:r>
            <a:r>
              <a:rPr lang="zh-CN" altLang="zh-CN" sz="1400" dirty="0"/>
              <a:t>确认删除由</a:t>
            </a:r>
            <a:r>
              <a:rPr lang="en-US" altLang="zh-CN" sz="1400" dirty="0"/>
              <a:t>'%1'</a:t>
            </a:r>
            <a:r>
              <a:rPr lang="zh-CN" altLang="zh-CN" sz="1400" dirty="0"/>
              <a:t>生产的</a:t>
            </a:r>
            <a:r>
              <a:rPr lang="en-US" altLang="zh-CN" sz="1400" dirty="0"/>
              <a:t>'%2'</a:t>
            </a:r>
            <a:r>
              <a:rPr lang="zh-CN" altLang="zh-CN" sz="1400" dirty="0"/>
              <a:t>吗？</a:t>
            </a:r>
            <a:r>
              <a:rPr lang="en-US" altLang="zh-CN" sz="1400" dirty="0"/>
              <a:t>").</a:t>
            </a:r>
            <a:r>
              <a:rPr lang="en-US" altLang="zh-CN" sz="1400" dirty="0" err="1"/>
              <a:t>arg</a:t>
            </a:r>
            <a:r>
              <a:rPr lang="en-US" altLang="zh-CN" sz="1400" dirty="0"/>
              <a:t>(factory).</a:t>
            </a:r>
            <a:r>
              <a:rPr lang="en-US" altLang="zh-CN" sz="1400" dirty="0" err="1"/>
              <a:t>arg</a:t>
            </a:r>
            <a:r>
              <a:rPr lang="en-US" altLang="zh-CN" sz="1400" dirty="0"/>
              <a:t/>
            </a:r>
            <a:br>
              <a:rPr lang="en-US" altLang="zh-CN" sz="1400" dirty="0"/>
            </a:br>
            <a:r>
              <a:rPr lang="en-US" altLang="zh-CN" sz="1400" dirty="0"/>
              <a:t>(name)),</a:t>
            </a:r>
            <a:r>
              <a:rPr lang="en-US" altLang="zh-CN" sz="1400" dirty="0" err="1"/>
              <a:t>QMessageBox</a:t>
            </a:r>
            <a:r>
              <a:rPr lang="en-US" altLang="zh-CN" sz="1400" dirty="0"/>
              <a:t>::Yes | </a:t>
            </a:r>
            <a:r>
              <a:rPr lang="en-US" altLang="zh-CN" sz="1400" dirty="0" err="1"/>
              <a:t>QMessageBox</a:t>
            </a:r>
            <a:r>
              <a:rPr lang="en-US" altLang="zh-CN" sz="1400" dirty="0"/>
              <a:t>::No);			</a:t>
            </a:r>
            <a:r>
              <a:rPr lang="en-US" altLang="zh-CN" sz="1400" dirty="0" smtClean="0"/>
              <a:t>//(</a:t>
            </a:r>
            <a:r>
              <a:rPr lang="en-US" altLang="zh-CN" sz="1400" dirty="0"/>
              <a:t>b)</a:t>
            </a:r>
            <a:endParaRPr lang="zh-CN" altLang="zh-CN" sz="1400" dirty="0"/>
          </a:p>
          <a:p>
            <a:r>
              <a:rPr lang="en-US" altLang="zh-CN" sz="1400" dirty="0"/>
              <a:t>        if (button == </a:t>
            </a:r>
            <a:r>
              <a:rPr lang="en-US" altLang="zh-CN" sz="1400" dirty="0" err="1"/>
              <a:t>QMessageBox</a:t>
            </a:r>
            <a:r>
              <a:rPr lang="en-US" altLang="zh-CN" sz="1400" dirty="0"/>
              <a:t>::Yes)	 	</a:t>
            </a:r>
            <a:r>
              <a:rPr lang="en-US" altLang="zh-CN" sz="1400" dirty="0" smtClean="0"/>
              <a:t>		//</a:t>
            </a:r>
            <a:r>
              <a:rPr lang="zh-CN" altLang="zh-CN" sz="1400" dirty="0"/>
              <a:t>得到用户确认</a:t>
            </a:r>
          </a:p>
          <a:p>
            <a:r>
              <a:rPr lang="en-US" altLang="zh-CN" sz="1400" dirty="0"/>
              <a:t>        {</a:t>
            </a:r>
            <a:endParaRPr lang="zh-CN" altLang="zh-CN" sz="1400" dirty="0"/>
          </a:p>
          <a:p>
            <a:r>
              <a:rPr lang="en-US" altLang="zh-CN" sz="1400" dirty="0"/>
              <a:t>            </a:t>
            </a:r>
            <a:r>
              <a:rPr lang="en-US" altLang="zh-CN" sz="1400" dirty="0" err="1"/>
              <a:t>removeCarFromFile</a:t>
            </a:r>
            <a:r>
              <a:rPr lang="en-US" altLang="zh-CN" sz="1400" dirty="0"/>
              <a:t>(id);			</a:t>
            </a:r>
            <a:r>
              <a:rPr lang="en-US" altLang="zh-CN" sz="1400" dirty="0" smtClean="0"/>
              <a:t>		//</a:t>
            </a:r>
            <a:r>
              <a:rPr lang="zh-CN" altLang="zh-CN" sz="1400" dirty="0"/>
              <a:t>从</a:t>
            </a:r>
            <a:r>
              <a:rPr lang="en-US" altLang="zh-CN" sz="1400" dirty="0"/>
              <a:t>XML</a:t>
            </a:r>
            <a:r>
              <a:rPr lang="zh-CN" altLang="zh-CN" sz="1400" dirty="0"/>
              <a:t>文件中删除相关内容</a:t>
            </a:r>
          </a:p>
          <a:p>
            <a:r>
              <a:rPr lang="en-US" altLang="zh-CN" sz="1400" dirty="0"/>
              <a:t>            </a:t>
            </a:r>
            <a:r>
              <a:rPr lang="en-US" altLang="zh-CN" sz="1400" dirty="0" err="1"/>
              <a:t>removeCarFromDatabase</a:t>
            </a:r>
            <a:r>
              <a:rPr lang="en-US" altLang="zh-CN" sz="1400" dirty="0"/>
              <a:t>(</a:t>
            </a:r>
            <a:r>
              <a:rPr lang="en-US" altLang="zh-CN" sz="1400" dirty="0" err="1"/>
              <a:t>idIndex</a:t>
            </a:r>
            <a:r>
              <a:rPr lang="en-US" altLang="zh-CN" sz="1400" dirty="0"/>
              <a:t>);	</a:t>
            </a:r>
            <a:r>
              <a:rPr lang="en-US" altLang="zh-CN" sz="1400" dirty="0" smtClean="0"/>
              <a:t>			//</a:t>
            </a:r>
            <a:r>
              <a:rPr lang="zh-CN" altLang="zh-CN" sz="1400" dirty="0"/>
              <a:t>从数据库表中删除相关内容</a:t>
            </a:r>
          </a:p>
          <a:p>
            <a:r>
              <a:rPr lang="en-US" altLang="zh-CN" sz="1400" dirty="0"/>
              <a:t>            </a:t>
            </a:r>
            <a:r>
              <a:rPr lang="en-US" altLang="zh-CN" sz="1400" dirty="0" err="1"/>
              <a:t>decreaseCarCount</a:t>
            </a:r>
            <a:r>
              <a:rPr lang="en-US" altLang="zh-CN" sz="1400" dirty="0"/>
              <a:t>(</a:t>
            </a:r>
            <a:r>
              <a:rPr lang="en-US" altLang="zh-CN" sz="1400" dirty="0" err="1"/>
              <a:t>indexOfFactory</a:t>
            </a:r>
            <a:r>
              <a:rPr lang="en-US" altLang="zh-CN" sz="1400" dirty="0"/>
              <a:t>(factory));    		</a:t>
            </a:r>
            <a:r>
              <a:rPr lang="en-US" altLang="zh-CN" sz="1400" dirty="0" smtClean="0"/>
              <a:t>	//(</a:t>
            </a:r>
            <a:r>
              <a:rPr lang="en-US" altLang="zh-CN" sz="1400" dirty="0"/>
              <a:t>c)</a:t>
            </a:r>
            <a:endParaRPr lang="zh-CN" altLang="zh-CN" sz="1400" dirty="0"/>
          </a:p>
          <a:p>
            <a:r>
              <a:rPr lang="en-US" altLang="zh-CN" sz="1400" dirty="0"/>
              <a:t>        }</a:t>
            </a:r>
            <a:endParaRPr lang="zh-CN" altLang="zh-CN" sz="1400" dirty="0"/>
          </a:p>
          <a:p>
            <a:r>
              <a:rPr lang="en-US" altLang="zh-CN" sz="1400" dirty="0"/>
              <a:t>	   else														</a:t>
            </a:r>
            <a:r>
              <a:rPr lang="en-US" altLang="zh-CN" sz="1400" dirty="0" smtClean="0"/>
              <a:t>			//(</a:t>
            </a:r>
            <a:r>
              <a:rPr lang="en-US" altLang="zh-CN" sz="1400" dirty="0"/>
              <a:t>d)</a:t>
            </a:r>
            <a:endParaRPr lang="zh-CN" altLang="zh-CN" sz="1400" dirty="0"/>
          </a:p>
          <a:p>
            <a:r>
              <a:rPr lang="en-US" altLang="zh-CN" sz="1400" dirty="0"/>
              <a:t>    	   {</a:t>
            </a:r>
            <a:endParaRPr lang="zh-CN" altLang="zh-CN" sz="1400" dirty="0"/>
          </a:p>
          <a:p>
            <a:r>
              <a:rPr lang="en-US" altLang="zh-CN" sz="1400" dirty="0"/>
              <a:t>        		</a:t>
            </a:r>
            <a:r>
              <a:rPr lang="en-US" altLang="zh-CN" sz="1400" dirty="0" err="1"/>
              <a:t>QMessageBox</a:t>
            </a:r>
            <a:r>
              <a:rPr lang="en-US" altLang="zh-CN" sz="1400" dirty="0"/>
              <a:t>::information(this, </a:t>
            </a:r>
            <a:r>
              <a:rPr lang="en-US" altLang="zh-CN" sz="1400" dirty="0" err="1"/>
              <a:t>tr</a:t>
            </a:r>
            <a:r>
              <a:rPr lang="en-US" altLang="zh-CN" sz="1400" dirty="0"/>
              <a:t>("</a:t>
            </a:r>
            <a:r>
              <a:rPr lang="zh-CN" altLang="zh-CN" sz="1400" dirty="0"/>
              <a:t>删除汽车记录</a:t>
            </a:r>
            <a:r>
              <a:rPr lang="en-US" altLang="zh-CN" sz="1400" dirty="0"/>
              <a:t>"),</a:t>
            </a:r>
            <a:r>
              <a:rPr lang="en-US" altLang="zh-CN" sz="1400" dirty="0" err="1"/>
              <a:t>tr</a:t>
            </a:r>
            <a:r>
              <a:rPr lang="en-US" altLang="zh-CN" sz="1400" dirty="0"/>
              <a:t>("</a:t>
            </a:r>
            <a:r>
              <a:rPr lang="zh-CN" altLang="zh-CN" sz="1400" dirty="0"/>
              <a:t>请选择要删除的记录。</a:t>
            </a:r>
            <a:r>
              <a:rPr lang="en-US" altLang="zh-CN" sz="1400" dirty="0"/>
              <a:t>"));</a:t>
            </a:r>
            <a:endParaRPr lang="zh-CN" altLang="zh-CN" sz="1400" dirty="0"/>
          </a:p>
          <a:p>
            <a:r>
              <a:rPr lang="en-US" altLang="zh-CN" sz="1400" dirty="0"/>
              <a:t>    		}</a:t>
            </a:r>
            <a:endParaRPr lang="zh-CN" altLang="zh-CN" sz="1400" dirty="0"/>
          </a:p>
          <a:p>
            <a:r>
              <a:rPr lang="en-US" altLang="zh-CN" sz="1400" dirty="0"/>
              <a:t>	}</a:t>
            </a:r>
            <a:endParaRPr lang="zh-CN" altLang="zh-CN" sz="1400" dirty="0"/>
          </a:p>
          <a:p>
            <a:r>
              <a:rPr lang="en-US" altLang="zh-CN" sz="1400" dirty="0" smtClean="0"/>
              <a:t>}</a:t>
            </a:r>
            <a:endParaRPr lang="zh-CN" altLang="zh-CN" sz="1400" dirty="0"/>
          </a:p>
        </p:txBody>
      </p:sp>
    </p:spTree>
    <p:extLst>
      <p:ext uri="{BB962C8B-B14F-4D97-AF65-F5344CB8AC3E}">
        <p14:creationId xmlns:p14="http://schemas.microsoft.com/office/powerpoint/2010/main" val="2122580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TextBox 2"/>
          <p:cNvSpPr txBox="1"/>
          <p:nvPr/>
        </p:nvSpPr>
        <p:spPr>
          <a:xfrm>
            <a:off x="926275" y="1033153"/>
            <a:ext cx="10022774" cy="3579313"/>
          </a:xfrm>
          <a:prstGeom prst="rect">
            <a:avLst/>
          </a:prstGeom>
          <a:noFill/>
        </p:spPr>
        <p:txBody>
          <a:bodyPr wrap="square" rtlCol="0">
            <a:spAutoFit/>
          </a:bodyPr>
          <a:lstStyle/>
          <a:p>
            <a:pPr indent="450850">
              <a:lnSpc>
                <a:spcPct val="150000"/>
              </a:lnSpc>
            </a:pPr>
            <a:r>
              <a:rPr lang="zh-CN" altLang="zh-CN" b="1" dirty="0"/>
              <a:t>其中，</a:t>
            </a:r>
            <a:endParaRPr lang="zh-CN" altLang="zh-CN" dirty="0"/>
          </a:p>
          <a:p>
            <a:pPr indent="450850">
              <a:lnSpc>
                <a:spcPct val="150000"/>
              </a:lnSpc>
            </a:pPr>
            <a:r>
              <a:rPr lang="en-US" altLang="zh-CN" b="1" dirty="0"/>
              <a:t>(a) </a:t>
            </a:r>
            <a:r>
              <a:rPr lang="en-US" altLang="zh-CN" b="1" dirty="0" err="1"/>
              <a:t>QModelIndexList</a:t>
            </a:r>
            <a:r>
              <a:rPr lang="en-US" altLang="zh-CN" b="1" dirty="0"/>
              <a:t> selection=</a:t>
            </a:r>
            <a:r>
              <a:rPr lang="en-US" altLang="zh-CN" b="1" dirty="0" err="1"/>
              <a:t>carView</a:t>
            </a:r>
            <a:r>
              <a:rPr lang="en-US" altLang="zh-CN" b="1" dirty="0"/>
              <a:t>-&gt;</a:t>
            </a:r>
            <a:r>
              <a:rPr lang="en-US" altLang="zh-CN" b="1" dirty="0" err="1"/>
              <a:t>selectionModel</a:t>
            </a:r>
            <a:r>
              <a:rPr lang="en-US" altLang="zh-CN" b="1" dirty="0"/>
              <a:t>()-&gt;</a:t>
            </a:r>
            <a:r>
              <a:rPr lang="en-US" altLang="zh-CN" b="1" dirty="0" err="1"/>
              <a:t>selectedRows</a:t>
            </a:r>
            <a:r>
              <a:rPr lang="en-US" altLang="zh-CN" b="1" dirty="0"/>
              <a:t>(0)</a:t>
            </a:r>
            <a:r>
              <a:rPr lang="zh-CN" altLang="zh-CN" b="1" dirty="0"/>
              <a:t>、</a:t>
            </a:r>
            <a:r>
              <a:rPr lang="en-US" altLang="zh-CN" b="1" dirty="0"/>
              <a:t>if (!</a:t>
            </a:r>
            <a:r>
              <a:rPr lang="en-US" altLang="zh-CN" b="1" dirty="0" err="1"/>
              <a:t>selec</a:t>
            </a:r>
            <a:r>
              <a:rPr lang="en-US" altLang="zh-CN" b="1" dirty="0"/>
              <a:t> </a:t>
            </a:r>
            <a:r>
              <a:rPr lang="en-US" altLang="zh-CN" b="1" dirty="0" err="1"/>
              <a:t>tion</a:t>
            </a:r>
            <a:r>
              <a:rPr lang="en-US" altLang="zh-CN" b="1" dirty="0"/>
              <a:t>. empty()) {…}</a:t>
            </a:r>
            <a:r>
              <a:rPr lang="zh-CN" altLang="zh-CN" b="1" dirty="0"/>
              <a:t>：</a:t>
            </a:r>
            <a:r>
              <a:rPr lang="zh-CN" altLang="zh-CN" dirty="0"/>
              <a:t>判断用户是否在汽车表中选中了一条记录。</a:t>
            </a:r>
          </a:p>
          <a:p>
            <a:pPr indent="450850">
              <a:lnSpc>
                <a:spcPct val="150000"/>
              </a:lnSpc>
            </a:pPr>
            <a:r>
              <a:rPr lang="en-US" altLang="zh-CN" b="1" dirty="0"/>
              <a:t>(b) button = </a:t>
            </a:r>
            <a:r>
              <a:rPr lang="en-US" altLang="zh-CN" b="1" dirty="0" err="1"/>
              <a:t>QMessageBox</a:t>
            </a:r>
            <a:r>
              <a:rPr lang="en-US" altLang="zh-CN" b="1" dirty="0"/>
              <a:t>::question(this, </a:t>
            </a:r>
            <a:r>
              <a:rPr lang="en-US" altLang="zh-CN" b="1" dirty="0" err="1"/>
              <a:t>tr</a:t>
            </a:r>
            <a:r>
              <a:rPr lang="en-US" altLang="zh-CN" b="1" dirty="0"/>
              <a:t>("</a:t>
            </a:r>
            <a:r>
              <a:rPr lang="zh-CN" altLang="zh-CN" b="1" dirty="0"/>
              <a:t>删除汽车记录</a:t>
            </a:r>
            <a:r>
              <a:rPr lang="en-US" altLang="zh-CN" b="1" dirty="0"/>
              <a:t>"),</a:t>
            </a:r>
            <a:r>
              <a:rPr lang="en-US" altLang="zh-CN" b="1" dirty="0" err="1"/>
              <a:t>Qstring</a:t>
            </a:r>
            <a:r>
              <a:rPr lang="en-US" altLang="zh-CN" b="1" dirty="0"/>
              <a:t>(</a:t>
            </a:r>
            <a:r>
              <a:rPr lang="en-US" altLang="zh-CN" b="1" dirty="0" err="1"/>
              <a:t>tr</a:t>
            </a:r>
            <a:r>
              <a:rPr lang="en-US" altLang="zh-CN" b="1" dirty="0"/>
              <a:t>("</a:t>
            </a:r>
            <a:r>
              <a:rPr lang="zh-CN" altLang="zh-CN" b="1" dirty="0"/>
              <a:t>确认删除由</a:t>
            </a:r>
            <a:r>
              <a:rPr lang="en-US" altLang="zh-CN" b="1" dirty="0"/>
              <a:t>'%1'</a:t>
            </a:r>
            <a:r>
              <a:rPr lang="zh-CN" altLang="zh-CN" b="1" dirty="0"/>
              <a:t>生产的</a:t>
            </a:r>
            <a:r>
              <a:rPr lang="en-US" altLang="zh-CN" b="1" dirty="0"/>
              <a:t>'%2'</a:t>
            </a:r>
            <a:r>
              <a:rPr lang="zh-CN" altLang="zh-CN" b="1" dirty="0"/>
              <a:t>吗？</a:t>
            </a:r>
            <a:r>
              <a:rPr lang="en-US" altLang="zh-CN" b="1" dirty="0"/>
              <a:t>")).</a:t>
            </a:r>
            <a:r>
              <a:rPr lang="en-US" altLang="zh-CN" b="1" dirty="0" err="1"/>
              <a:t>arg</a:t>
            </a:r>
            <a:r>
              <a:rPr lang="en-US" altLang="zh-CN" b="1" dirty="0"/>
              <a:t>(factory).</a:t>
            </a:r>
            <a:r>
              <a:rPr lang="en-US" altLang="zh-CN" b="1" dirty="0" err="1"/>
              <a:t>arg</a:t>
            </a:r>
            <a:r>
              <a:rPr lang="en-US" altLang="zh-CN" b="1" dirty="0"/>
              <a:t>(name)),</a:t>
            </a:r>
            <a:r>
              <a:rPr lang="en-US" altLang="zh-CN" b="1" dirty="0" err="1"/>
              <a:t>QMessageBox</a:t>
            </a:r>
            <a:r>
              <a:rPr lang="en-US" altLang="zh-CN" b="1" dirty="0"/>
              <a:t>::Yes | </a:t>
            </a:r>
            <a:r>
              <a:rPr lang="en-US" altLang="zh-CN" b="1" dirty="0" err="1"/>
              <a:t>QMessageBox</a:t>
            </a:r>
            <a:r>
              <a:rPr lang="en-US" altLang="zh-CN" b="1" dirty="0"/>
              <a:t>::No)</a:t>
            </a:r>
            <a:r>
              <a:rPr lang="zh-CN" altLang="zh-CN" b="1" dirty="0"/>
              <a:t>：</a:t>
            </a:r>
            <a:r>
              <a:rPr lang="zh-CN" altLang="zh-CN" dirty="0"/>
              <a:t>如果是，则弹出一个确认对话框，提示用户是否删除该记录。</a:t>
            </a:r>
          </a:p>
          <a:p>
            <a:pPr indent="450850">
              <a:lnSpc>
                <a:spcPct val="150000"/>
              </a:lnSpc>
            </a:pPr>
            <a:r>
              <a:rPr lang="en-US" altLang="zh-CN" b="1" dirty="0"/>
              <a:t>(c) </a:t>
            </a:r>
            <a:r>
              <a:rPr lang="en-US" altLang="zh-CN" b="1" dirty="0" err="1"/>
              <a:t>decreaseCarCount</a:t>
            </a:r>
            <a:r>
              <a:rPr lang="en-US" altLang="zh-CN" b="1" dirty="0"/>
              <a:t>(</a:t>
            </a:r>
            <a:r>
              <a:rPr lang="en-US" altLang="zh-CN" b="1" dirty="0" err="1"/>
              <a:t>indexOfFactory</a:t>
            </a:r>
            <a:r>
              <a:rPr lang="en-US" altLang="zh-CN" b="1" dirty="0"/>
              <a:t>(factory))</a:t>
            </a:r>
            <a:r>
              <a:rPr lang="zh-CN" altLang="zh-CN" b="1" dirty="0"/>
              <a:t>：</a:t>
            </a:r>
            <a:r>
              <a:rPr lang="zh-CN" altLang="zh-CN" dirty="0"/>
              <a:t>调整汽车制造商表中的内容。</a:t>
            </a:r>
          </a:p>
          <a:p>
            <a:pPr indent="450850">
              <a:lnSpc>
                <a:spcPct val="150000"/>
              </a:lnSpc>
            </a:pPr>
            <a:r>
              <a:rPr lang="en-US" altLang="zh-CN" b="1" dirty="0"/>
              <a:t>(d) else { </a:t>
            </a:r>
            <a:r>
              <a:rPr lang="en-US" altLang="zh-CN" b="1" dirty="0" err="1"/>
              <a:t>QMessageBox</a:t>
            </a:r>
            <a:r>
              <a:rPr lang="en-US" altLang="zh-CN" b="1" dirty="0"/>
              <a:t>::information(this, </a:t>
            </a:r>
            <a:r>
              <a:rPr lang="en-US" altLang="zh-CN" b="1" dirty="0" err="1"/>
              <a:t>tr</a:t>
            </a:r>
            <a:r>
              <a:rPr lang="en-US" altLang="zh-CN" b="1" dirty="0"/>
              <a:t>("</a:t>
            </a:r>
            <a:r>
              <a:rPr lang="zh-CN" altLang="zh-CN" b="1" dirty="0"/>
              <a:t>删除汽车记录</a:t>
            </a:r>
            <a:r>
              <a:rPr lang="en-US" altLang="zh-CN" b="1" dirty="0"/>
              <a:t>"),</a:t>
            </a:r>
            <a:r>
              <a:rPr lang="en-US" altLang="zh-CN" b="1" dirty="0" err="1"/>
              <a:t>tr</a:t>
            </a:r>
            <a:r>
              <a:rPr lang="en-US" altLang="zh-CN" b="1" dirty="0"/>
              <a:t>("</a:t>
            </a:r>
            <a:r>
              <a:rPr lang="zh-CN" altLang="zh-CN" b="1" dirty="0"/>
              <a:t>请选择要删除的记录。</a:t>
            </a:r>
            <a:r>
              <a:rPr lang="en-US" altLang="zh-CN" b="1" dirty="0"/>
              <a:t>"));}</a:t>
            </a:r>
            <a:r>
              <a:rPr lang="zh-CN" altLang="zh-CN" b="1" dirty="0"/>
              <a:t>：</a:t>
            </a:r>
            <a:r>
              <a:rPr lang="zh-CN" altLang="zh-CN" dirty="0"/>
              <a:t>如果用户没有在汽车表中选中记录，则提示用户进行选择</a:t>
            </a:r>
            <a:r>
              <a:rPr lang="zh-CN" altLang="zh-CN" dirty="0" smtClean="0"/>
              <a:t>。</a:t>
            </a:r>
            <a:endParaRPr lang="zh-CN" altLang="zh-CN" dirty="0"/>
          </a:p>
        </p:txBody>
      </p:sp>
    </p:spTree>
    <p:extLst>
      <p:ext uri="{BB962C8B-B14F-4D97-AF65-F5344CB8AC3E}">
        <p14:creationId xmlns:p14="http://schemas.microsoft.com/office/powerpoint/2010/main" val="17170118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矩形 2"/>
          <p:cNvSpPr/>
          <p:nvPr/>
        </p:nvSpPr>
        <p:spPr>
          <a:xfrm>
            <a:off x="1046410" y="957946"/>
            <a:ext cx="9926390" cy="646331"/>
          </a:xfrm>
          <a:prstGeom prst="rect">
            <a:avLst/>
          </a:prstGeom>
        </p:spPr>
        <p:txBody>
          <a:bodyPr wrap="square">
            <a:spAutoFit/>
          </a:bodyPr>
          <a:lstStyle/>
          <a:p>
            <a:pPr indent="450850"/>
            <a:r>
              <a:rPr lang="en-US" altLang="zh-CN" sz="1800" dirty="0" err="1"/>
              <a:t>removeCarFromFile</a:t>
            </a:r>
            <a:r>
              <a:rPr lang="en-US" altLang="zh-CN" sz="1800" dirty="0"/>
              <a:t>()</a:t>
            </a:r>
            <a:r>
              <a:rPr lang="zh-CN" altLang="zh-CN" sz="1800" dirty="0"/>
              <a:t>函数遍历</a:t>
            </a:r>
            <a:r>
              <a:rPr lang="en-US" altLang="zh-CN" sz="1800" dirty="0"/>
              <a:t>XML</a:t>
            </a:r>
            <a:r>
              <a:rPr lang="zh-CN" altLang="zh-CN" sz="1800" dirty="0"/>
              <a:t>文件中的所有</a:t>
            </a:r>
            <a:r>
              <a:rPr lang="en-US" altLang="zh-CN" sz="1800" dirty="0"/>
              <a:t>car</a:t>
            </a:r>
            <a:r>
              <a:rPr lang="zh-CN" altLang="zh-CN" sz="1800" dirty="0"/>
              <a:t>标签，首先找出</a:t>
            </a:r>
            <a:r>
              <a:rPr lang="en-US" altLang="zh-CN" sz="1800" dirty="0"/>
              <a:t>id</a:t>
            </a:r>
            <a:r>
              <a:rPr lang="zh-CN" altLang="zh-CN" sz="1800" dirty="0"/>
              <a:t>属性与汽车表中所选记录主键相同的节点，然后将其删除。其具体代码如下：</a:t>
            </a:r>
          </a:p>
        </p:txBody>
      </p:sp>
      <p:sp>
        <p:nvSpPr>
          <p:cNvPr id="4" name="TextBox 3"/>
          <p:cNvSpPr txBox="1"/>
          <p:nvPr/>
        </p:nvSpPr>
        <p:spPr>
          <a:xfrm>
            <a:off x="1413164" y="1655425"/>
            <a:ext cx="9155875" cy="3827502"/>
          </a:xfrm>
          <a:prstGeom prst="roundRect">
            <a:avLst>
              <a:gd name="adj" fmla="val 4089"/>
            </a:avLst>
          </a:prstGeom>
          <a:solidFill>
            <a:srgbClr val="DDDDDD"/>
          </a:solidFill>
        </p:spPr>
        <p:txBody>
          <a:bodyPr wrap="square" rtlCol="0">
            <a:spAutoFit/>
          </a:bodyPr>
          <a:lstStyle/>
          <a:p>
            <a:r>
              <a:rPr lang="en-US" altLang="zh-CN" dirty="0"/>
              <a:t>void </a:t>
            </a:r>
            <a:r>
              <a:rPr lang="en-US" altLang="zh-CN" dirty="0" err="1"/>
              <a:t>MainWindow</a:t>
            </a:r>
            <a:r>
              <a:rPr lang="en-US" altLang="zh-CN" dirty="0"/>
              <a:t>::</a:t>
            </a:r>
            <a:r>
              <a:rPr lang="en-US" altLang="zh-CN" dirty="0" err="1"/>
              <a:t>removeCarFromFile</a:t>
            </a:r>
            <a:r>
              <a:rPr lang="en-US" altLang="zh-CN" dirty="0"/>
              <a:t>(</a:t>
            </a:r>
            <a:r>
              <a:rPr lang="en-US" altLang="zh-CN" dirty="0" err="1"/>
              <a:t>int</a:t>
            </a:r>
            <a:r>
              <a:rPr lang="en-US" altLang="zh-CN" dirty="0"/>
              <a:t> id)</a:t>
            </a:r>
            <a:endParaRPr lang="zh-CN" altLang="zh-CN" dirty="0"/>
          </a:p>
          <a:p>
            <a:r>
              <a:rPr lang="en-US" altLang="zh-CN" dirty="0"/>
              <a:t>{</a:t>
            </a:r>
            <a:endParaRPr lang="zh-CN" altLang="zh-CN" dirty="0"/>
          </a:p>
          <a:p>
            <a:r>
              <a:rPr lang="en-US" altLang="zh-CN" dirty="0"/>
              <a:t>    	</a:t>
            </a:r>
            <a:r>
              <a:rPr lang="en-US" altLang="zh-CN" dirty="0" err="1"/>
              <a:t>QDomNodeList</a:t>
            </a:r>
            <a:r>
              <a:rPr lang="en-US" altLang="zh-CN" dirty="0"/>
              <a:t> cars = </a:t>
            </a:r>
            <a:r>
              <a:rPr lang="en-US" altLang="zh-CN" dirty="0" err="1"/>
              <a:t>carData.elementsByTagName</a:t>
            </a:r>
            <a:r>
              <a:rPr lang="en-US" altLang="zh-CN" dirty="0"/>
              <a:t>("car");</a:t>
            </a:r>
            <a:endParaRPr lang="zh-CN" altLang="zh-CN" dirty="0"/>
          </a:p>
          <a:p>
            <a:r>
              <a:rPr lang="en-US" altLang="zh-CN" dirty="0"/>
              <a:t>    	for(</a:t>
            </a:r>
            <a:r>
              <a:rPr lang="en-US" altLang="zh-CN" dirty="0" err="1"/>
              <a:t>int</a:t>
            </a:r>
            <a:r>
              <a:rPr lang="en-US" altLang="zh-CN" dirty="0"/>
              <a:t> i = 0; i&lt; </a:t>
            </a:r>
            <a:r>
              <a:rPr lang="en-US" altLang="zh-CN" dirty="0" err="1"/>
              <a:t>cars.count</a:t>
            </a:r>
            <a:r>
              <a:rPr lang="en-US" altLang="zh-CN" dirty="0"/>
              <a:t>(); i++) </a:t>
            </a:r>
            <a:endParaRPr lang="zh-CN" altLang="zh-CN" dirty="0"/>
          </a:p>
          <a:p>
            <a:r>
              <a:rPr lang="en-US" altLang="zh-CN" dirty="0"/>
              <a:t>    	{</a:t>
            </a:r>
            <a:endParaRPr lang="zh-CN" altLang="zh-CN" dirty="0"/>
          </a:p>
          <a:p>
            <a:r>
              <a:rPr lang="en-US" altLang="zh-CN" dirty="0"/>
              <a:t>      	</a:t>
            </a:r>
            <a:r>
              <a:rPr lang="en-US" altLang="zh-CN" dirty="0" err="1"/>
              <a:t>QDomNode</a:t>
            </a:r>
            <a:r>
              <a:rPr lang="en-US" altLang="zh-CN" dirty="0"/>
              <a:t> node = </a:t>
            </a:r>
            <a:r>
              <a:rPr lang="en-US" altLang="zh-CN" dirty="0" err="1"/>
              <a:t>cars.item</a:t>
            </a:r>
            <a:r>
              <a:rPr lang="en-US" altLang="zh-CN" dirty="0"/>
              <a:t>(i);</a:t>
            </a:r>
            <a:endParaRPr lang="zh-CN" altLang="zh-CN" dirty="0"/>
          </a:p>
          <a:p>
            <a:r>
              <a:rPr lang="en-US" altLang="zh-CN" dirty="0"/>
              <a:t>        	if(</a:t>
            </a:r>
            <a:r>
              <a:rPr lang="en-US" altLang="zh-CN" dirty="0" err="1"/>
              <a:t>node.toElement</a:t>
            </a:r>
            <a:r>
              <a:rPr lang="en-US" altLang="zh-CN" dirty="0"/>
              <a:t>().attribute("id").</a:t>
            </a:r>
            <a:r>
              <a:rPr lang="en-US" altLang="zh-CN" dirty="0" err="1"/>
              <a:t>toInt</a:t>
            </a:r>
            <a:r>
              <a:rPr lang="en-US" altLang="zh-CN" dirty="0"/>
              <a:t>() == id) </a:t>
            </a:r>
            <a:endParaRPr lang="zh-CN" altLang="zh-CN" dirty="0"/>
          </a:p>
          <a:p>
            <a:r>
              <a:rPr lang="en-US" altLang="zh-CN" dirty="0"/>
              <a:t>        	{</a:t>
            </a:r>
            <a:endParaRPr lang="zh-CN" altLang="zh-CN" dirty="0"/>
          </a:p>
          <a:p>
            <a:r>
              <a:rPr lang="en-US" altLang="zh-CN" dirty="0"/>
              <a:t>			</a:t>
            </a:r>
            <a:r>
              <a:rPr lang="en-US" altLang="zh-CN" dirty="0" err="1"/>
              <a:t>carData.elementsByTagName</a:t>
            </a:r>
            <a:endParaRPr lang="zh-CN" altLang="zh-CN" dirty="0"/>
          </a:p>
          <a:p>
            <a:r>
              <a:rPr lang="en-US" altLang="zh-CN" dirty="0"/>
              <a:t>                   ("archive").item(0).</a:t>
            </a:r>
            <a:r>
              <a:rPr lang="en-US" altLang="zh-CN" dirty="0" err="1"/>
              <a:t>removeChild</a:t>
            </a:r>
            <a:r>
              <a:rPr lang="en-US" altLang="zh-CN" dirty="0"/>
              <a:t>(node);</a:t>
            </a:r>
            <a:endParaRPr lang="zh-CN" altLang="zh-CN" dirty="0"/>
          </a:p>
          <a:p>
            <a:r>
              <a:rPr lang="en-US" altLang="zh-CN" dirty="0"/>
              <a:t>              break;</a:t>
            </a:r>
            <a:endParaRPr lang="zh-CN" altLang="zh-CN" dirty="0"/>
          </a:p>
          <a:p>
            <a:r>
              <a:rPr lang="en-US" altLang="zh-CN" dirty="0"/>
              <a:t>      	}</a:t>
            </a:r>
            <a:endParaRPr lang="zh-CN" altLang="zh-CN" dirty="0"/>
          </a:p>
          <a:p>
            <a:r>
              <a:rPr lang="en-US" altLang="zh-CN" dirty="0"/>
              <a:t>   	}</a:t>
            </a:r>
            <a:endParaRPr lang="zh-CN" altLang="zh-CN" dirty="0"/>
          </a:p>
          <a:p>
            <a:r>
              <a:rPr lang="en-US" altLang="zh-CN" dirty="0" smtClean="0"/>
              <a:t>}</a:t>
            </a:r>
          </a:p>
        </p:txBody>
      </p:sp>
    </p:spTree>
    <p:extLst>
      <p:ext uri="{BB962C8B-B14F-4D97-AF65-F5344CB8AC3E}">
        <p14:creationId xmlns:p14="http://schemas.microsoft.com/office/powerpoint/2010/main" val="29862882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TextBox 2"/>
          <p:cNvSpPr txBox="1"/>
          <p:nvPr/>
        </p:nvSpPr>
        <p:spPr>
          <a:xfrm>
            <a:off x="807522" y="1021278"/>
            <a:ext cx="10260281" cy="646331"/>
          </a:xfrm>
          <a:prstGeom prst="rect">
            <a:avLst/>
          </a:prstGeom>
          <a:noFill/>
        </p:spPr>
        <p:txBody>
          <a:bodyPr wrap="square" rtlCol="0">
            <a:spAutoFit/>
          </a:bodyPr>
          <a:lstStyle/>
          <a:p>
            <a:pPr indent="450850"/>
            <a:r>
              <a:rPr lang="en-US" altLang="zh-CN" sz="1800" dirty="0" err="1"/>
              <a:t>removeCarFromDatabase</a:t>
            </a:r>
            <a:r>
              <a:rPr lang="en-US" altLang="zh-CN" sz="1800" dirty="0"/>
              <a:t>()</a:t>
            </a:r>
            <a:r>
              <a:rPr lang="zh-CN" altLang="zh-CN" sz="1800" dirty="0"/>
              <a:t>函数将汽车表中所选中的行从汽车表模型“</a:t>
            </a:r>
            <a:r>
              <a:rPr lang="en-US" altLang="zh-CN" sz="1800" dirty="0" err="1"/>
              <a:t>carModel</a:t>
            </a:r>
            <a:r>
              <a:rPr lang="zh-CN" altLang="zh-CN" sz="1800" dirty="0"/>
              <a:t>”中移除，这个模型将自动删除数据库表中的对应记录，其具体代码如下</a:t>
            </a:r>
            <a:r>
              <a:rPr lang="zh-CN" altLang="zh-CN" sz="1800" dirty="0" smtClean="0"/>
              <a:t>：</a:t>
            </a:r>
            <a:endParaRPr lang="zh-CN" altLang="zh-CN" sz="1800" dirty="0"/>
          </a:p>
        </p:txBody>
      </p:sp>
      <p:sp>
        <p:nvSpPr>
          <p:cNvPr id="4" name="TextBox 3"/>
          <p:cNvSpPr txBox="1"/>
          <p:nvPr/>
        </p:nvSpPr>
        <p:spPr>
          <a:xfrm>
            <a:off x="1401288" y="1769423"/>
            <a:ext cx="9203377" cy="1259919"/>
          </a:xfrm>
          <a:prstGeom prst="roundRect">
            <a:avLst/>
          </a:prstGeom>
          <a:solidFill>
            <a:srgbClr val="DDDDDD"/>
          </a:solidFill>
        </p:spPr>
        <p:txBody>
          <a:bodyPr wrap="square" rtlCol="0">
            <a:spAutoFit/>
          </a:bodyPr>
          <a:lstStyle/>
          <a:p>
            <a:r>
              <a:rPr lang="en-US" altLang="zh-CN" dirty="0"/>
              <a:t>void </a:t>
            </a:r>
            <a:r>
              <a:rPr lang="en-US" altLang="zh-CN" dirty="0" err="1"/>
              <a:t>MainWindow</a:t>
            </a:r>
            <a:r>
              <a:rPr lang="en-US" altLang="zh-CN" dirty="0"/>
              <a:t>::</a:t>
            </a:r>
            <a:r>
              <a:rPr lang="en-US" altLang="zh-CN" dirty="0" err="1"/>
              <a:t>removeCarFromDatabase</a:t>
            </a:r>
            <a:r>
              <a:rPr lang="en-US" altLang="zh-CN" dirty="0"/>
              <a:t>(</a:t>
            </a:r>
            <a:r>
              <a:rPr lang="en-US" altLang="zh-CN" dirty="0" err="1"/>
              <a:t>QModelIndex</a:t>
            </a:r>
            <a:r>
              <a:rPr lang="en-US" altLang="zh-CN" dirty="0"/>
              <a:t> index)</a:t>
            </a:r>
            <a:endParaRPr lang="zh-CN" altLang="zh-CN" dirty="0"/>
          </a:p>
          <a:p>
            <a:r>
              <a:rPr lang="en-US" altLang="zh-CN" dirty="0"/>
              <a:t>{</a:t>
            </a:r>
            <a:endParaRPr lang="zh-CN" altLang="zh-CN" dirty="0"/>
          </a:p>
          <a:p>
            <a:r>
              <a:rPr lang="en-US" altLang="zh-CN" dirty="0"/>
              <a:t>	 </a:t>
            </a:r>
            <a:r>
              <a:rPr lang="en-US" altLang="zh-CN" dirty="0" err="1"/>
              <a:t>carModel</a:t>
            </a:r>
            <a:r>
              <a:rPr lang="en-US" altLang="zh-CN" dirty="0"/>
              <a:t>-&gt;</a:t>
            </a:r>
            <a:r>
              <a:rPr lang="en-US" altLang="zh-CN" dirty="0" err="1"/>
              <a:t>removeRow</a:t>
            </a:r>
            <a:r>
              <a:rPr lang="en-US" altLang="zh-CN" dirty="0"/>
              <a:t>(</a:t>
            </a:r>
            <a:r>
              <a:rPr lang="en-US" altLang="zh-CN" dirty="0" err="1"/>
              <a:t>index.row</a:t>
            </a:r>
            <a:r>
              <a:rPr lang="en-US" altLang="zh-CN" dirty="0"/>
              <a:t>());</a:t>
            </a:r>
            <a:endParaRPr lang="zh-CN" altLang="zh-CN" dirty="0"/>
          </a:p>
          <a:p>
            <a:r>
              <a:rPr lang="en-US" altLang="zh-CN" dirty="0" smtClean="0"/>
              <a:t>}</a:t>
            </a:r>
            <a:endParaRPr lang="zh-CN" altLang="zh-CN" dirty="0"/>
          </a:p>
        </p:txBody>
      </p:sp>
      <p:sp>
        <p:nvSpPr>
          <p:cNvPr id="5" name="矩形 4"/>
          <p:cNvSpPr/>
          <p:nvPr/>
        </p:nvSpPr>
        <p:spPr>
          <a:xfrm>
            <a:off x="807522" y="3220565"/>
            <a:ext cx="10260281" cy="646331"/>
          </a:xfrm>
          <a:prstGeom prst="rect">
            <a:avLst/>
          </a:prstGeom>
        </p:spPr>
        <p:txBody>
          <a:bodyPr wrap="square">
            <a:spAutoFit/>
          </a:bodyPr>
          <a:lstStyle/>
          <a:p>
            <a:pPr indent="450850"/>
            <a:r>
              <a:rPr lang="zh-CN" altLang="zh-CN" sz="1800" dirty="0"/>
              <a:t>删除了某个汽车制造商的全部产品后，需要删除这个汽车制造商，</a:t>
            </a:r>
            <a:r>
              <a:rPr lang="en-US" altLang="zh-CN" sz="1800" dirty="0" err="1"/>
              <a:t>decreaseCarCount</a:t>
            </a:r>
            <a:r>
              <a:rPr lang="en-US" altLang="zh-CN" sz="1800" dirty="0"/>
              <a:t>()</a:t>
            </a:r>
            <a:r>
              <a:rPr lang="zh-CN" altLang="zh-CN" sz="1800" dirty="0"/>
              <a:t>函数实现了此功能，其具体代码如下：</a:t>
            </a:r>
          </a:p>
        </p:txBody>
      </p:sp>
      <p:sp>
        <p:nvSpPr>
          <p:cNvPr id="6" name="TextBox 5"/>
          <p:cNvSpPr txBox="1"/>
          <p:nvPr/>
        </p:nvSpPr>
        <p:spPr>
          <a:xfrm>
            <a:off x="1401288" y="3866896"/>
            <a:ext cx="9203377" cy="2128242"/>
          </a:xfrm>
          <a:prstGeom prst="roundRect">
            <a:avLst>
              <a:gd name="adj" fmla="val 8297"/>
            </a:avLst>
          </a:prstGeom>
          <a:solidFill>
            <a:srgbClr val="DDDDDD"/>
          </a:solidFill>
        </p:spPr>
        <p:txBody>
          <a:bodyPr wrap="square" rtlCol="0">
            <a:spAutoFit/>
          </a:bodyPr>
          <a:lstStyle/>
          <a:p>
            <a:r>
              <a:rPr lang="en-US" altLang="zh-CN" dirty="0"/>
              <a:t>void </a:t>
            </a:r>
            <a:r>
              <a:rPr lang="en-US" altLang="zh-CN" dirty="0" err="1"/>
              <a:t>MainWindow</a:t>
            </a:r>
            <a:r>
              <a:rPr lang="en-US" altLang="zh-CN" dirty="0"/>
              <a:t>::</a:t>
            </a:r>
            <a:r>
              <a:rPr lang="en-US" altLang="zh-CN" dirty="0" err="1"/>
              <a:t>decreaseCarCount</a:t>
            </a:r>
            <a:r>
              <a:rPr lang="en-US" altLang="zh-CN" dirty="0"/>
              <a:t>(</a:t>
            </a:r>
            <a:r>
              <a:rPr lang="en-US" altLang="zh-CN" dirty="0" err="1"/>
              <a:t>QModelIndex</a:t>
            </a:r>
            <a:r>
              <a:rPr lang="en-US" altLang="zh-CN" dirty="0"/>
              <a:t> index)</a:t>
            </a:r>
            <a:endParaRPr lang="zh-CN" altLang="zh-CN" dirty="0"/>
          </a:p>
          <a:p>
            <a:r>
              <a:rPr lang="en-US" altLang="zh-CN" dirty="0"/>
              <a:t>{</a:t>
            </a:r>
            <a:endParaRPr lang="zh-CN" altLang="zh-CN" dirty="0"/>
          </a:p>
          <a:p>
            <a:r>
              <a:rPr lang="en-US" altLang="zh-CN" dirty="0"/>
              <a:t>	 </a:t>
            </a:r>
            <a:r>
              <a:rPr lang="en-US" altLang="zh-CN" dirty="0" err="1"/>
              <a:t>int</a:t>
            </a:r>
            <a:r>
              <a:rPr lang="en-US" altLang="zh-CN" dirty="0"/>
              <a:t> row = </a:t>
            </a:r>
            <a:r>
              <a:rPr lang="en-US" altLang="zh-CN" dirty="0" err="1"/>
              <a:t>index.row</a:t>
            </a:r>
            <a:r>
              <a:rPr lang="en-US" altLang="zh-CN" dirty="0"/>
              <a:t>();</a:t>
            </a:r>
            <a:endParaRPr lang="zh-CN" altLang="zh-CN" dirty="0"/>
          </a:p>
          <a:p>
            <a:r>
              <a:rPr lang="en-US" altLang="zh-CN" dirty="0"/>
              <a:t>    	 </a:t>
            </a:r>
            <a:r>
              <a:rPr lang="en-US" altLang="zh-CN" dirty="0" err="1"/>
              <a:t>int</a:t>
            </a:r>
            <a:r>
              <a:rPr lang="en-US" altLang="zh-CN" dirty="0"/>
              <a:t> count = </a:t>
            </a:r>
            <a:r>
              <a:rPr lang="en-US" altLang="zh-CN" dirty="0" err="1"/>
              <a:t>carModel</a:t>
            </a:r>
            <a:r>
              <a:rPr lang="en-US" altLang="zh-CN" dirty="0"/>
              <a:t>-&gt;</a:t>
            </a:r>
            <a:r>
              <a:rPr lang="en-US" altLang="zh-CN" dirty="0" err="1"/>
              <a:t>rowCount</a:t>
            </a:r>
            <a:r>
              <a:rPr lang="en-US" altLang="zh-CN" dirty="0"/>
              <a:t>();			//(a)</a:t>
            </a:r>
            <a:endParaRPr lang="zh-CN" altLang="zh-CN" dirty="0"/>
          </a:p>
          <a:p>
            <a:r>
              <a:rPr lang="en-US" altLang="zh-CN" dirty="0"/>
              <a:t>	  if(count == 0)					</a:t>
            </a:r>
            <a:r>
              <a:rPr lang="en-US" altLang="zh-CN" dirty="0" smtClean="0"/>
              <a:t>//(</a:t>
            </a:r>
            <a:r>
              <a:rPr lang="en-US" altLang="zh-CN" dirty="0"/>
              <a:t>b)</a:t>
            </a:r>
            <a:endParaRPr lang="zh-CN" altLang="zh-CN" dirty="0"/>
          </a:p>
          <a:p>
            <a:r>
              <a:rPr lang="en-US" altLang="zh-CN" dirty="0"/>
              <a:t>            </a:t>
            </a:r>
            <a:r>
              <a:rPr lang="en-US" altLang="zh-CN" dirty="0" err="1"/>
              <a:t>factoryModel</a:t>
            </a:r>
            <a:r>
              <a:rPr lang="en-US" altLang="zh-CN" dirty="0"/>
              <a:t>-&gt;</a:t>
            </a:r>
            <a:r>
              <a:rPr lang="en-US" altLang="zh-CN" dirty="0" err="1"/>
              <a:t>removeRow</a:t>
            </a:r>
            <a:r>
              <a:rPr lang="en-US" altLang="zh-CN" dirty="0"/>
              <a:t>(row);</a:t>
            </a:r>
            <a:endParaRPr lang="zh-CN" altLang="zh-CN" dirty="0"/>
          </a:p>
          <a:p>
            <a:r>
              <a:rPr lang="en-US" altLang="zh-CN" dirty="0"/>
              <a:t>}</a:t>
            </a:r>
            <a:endParaRPr lang="zh-CN" altLang="zh-CN" dirty="0"/>
          </a:p>
        </p:txBody>
      </p:sp>
      <p:sp>
        <p:nvSpPr>
          <p:cNvPr id="7" name="矩形 6"/>
          <p:cNvSpPr/>
          <p:nvPr/>
        </p:nvSpPr>
        <p:spPr>
          <a:xfrm>
            <a:off x="805496" y="5995138"/>
            <a:ext cx="10262307" cy="1138773"/>
          </a:xfrm>
          <a:prstGeom prst="rect">
            <a:avLst/>
          </a:prstGeom>
        </p:spPr>
        <p:txBody>
          <a:bodyPr wrap="square">
            <a:spAutoFit/>
          </a:bodyPr>
          <a:lstStyle/>
          <a:p>
            <a:pPr indent="450850"/>
            <a:r>
              <a:rPr lang="zh-CN" altLang="zh-CN" b="1" dirty="0"/>
              <a:t>其中，</a:t>
            </a:r>
            <a:endParaRPr lang="zh-CN" altLang="zh-CN" dirty="0"/>
          </a:p>
          <a:p>
            <a:pPr indent="450850"/>
            <a:r>
              <a:rPr lang="en-US" altLang="zh-CN" b="1" dirty="0"/>
              <a:t>(a) </a:t>
            </a:r>
            <a:r>
              <a:rPr lang="en-US" altLang="zh-CN" b="1" dirty="0" err="1"/>
              <a:t>int</a:t>
            </a:r>
            <a:r>
              <a:rPr lang="en-US" altLang="zh-CN" b="1" dirty="0"/>
              <a:t> count = </a:t>
            </a:r>
            <a:r>
              <a:rPr lang="en-US" altLang="zh-CN" b="1" dirty="0" err="1"/>
              <a:t>carModel</a:t>
            </a:r>
            <a:r>
              <a:rPr lang="en-US" altLang="zh-CN" b="1" dirty="0"/>
              <a:t>-&gt;</a:t>
            </a:r>
            <a:r>
              <a:rPr lang="en-US" altLang="zh-CN" b="1" dirty="0" err="1"/>
              <a:t>rowCount</a:t>
            </a:r>
            <a:r>
              <a:rPr lang="en-US" altLang="zh-CN" b="1" dirty="0"/>
              <a:t>()</a:t>
            </a:r>
            <a:r>
              <a:rPr lang="zh-CN" altLang="zh-CN" b="1" dirty="0"/>
              <a:t>：</a:t>
            </a:r>
            <a:r>
              <a:rPr lang="zh-CN" altLang="zh-CN" dirty="0"/>
              <a:t>汽车表中的当前记录数。</a:t>
            </a:r>
          </a:p>
          <a:p>
            <a:pPr indent="450850"/>
            <a:r>
              <a:rPr lang="en-US" altLang="zh-CN" b="1" dirty="0"/>
              <a:t>(b) if (count == 0)  </a:t>
            </a:r>
            <a:r>
              <a:rPr lang="en-US" altLang="zh-CN" b="1" dirty="0" err="1"/>
              <a:t>factoryModel</a:t>
            </a:r>
            <a:r>
              <a:rPr lang="en-US" altLang="zh-CN" b="1" dirty="0"/>
              <a:t>-&gt;</a:t>
            </a:r>
            <a:r>
              <a:rPr lang="en-US" altLang="zh-CN" b="1" dirty="0" err="1"/>
              <a:t>removeRow</a:t>
            </a:r>
            <a:r>
              <a:rPr lang="en-US" altLang="zh-CN" b="1" dirty="0"/>
              <a:t>(row)</a:t>
            </a:r>
            <a:r>
              <a:rPr lang="zh-CN" altLang="zh-CN" b="1" dirty="0"/>
              <a:t>：</a:t>
            </a:r>
            <a:r>
              <a:rPr lang="zh-CN" altLang="zh-CN" dirty="0"/>
              <a:t>判断这个记录数，如果为</a:t>
            </a:r>
            <a:r>
              <a:rPr lang="en-US" altLang="zh-CN" dirty="0"/>
              <a:t>0</a:t>
            </a:r>
            <a:r>
              <a:rPr lang="zh-CN" altLang="zh-CN" dirty="0"/>
              <a:t>，则从汽车制造商表中删除对应的制造商。</a:t>
            </a:r>
          </a:p>
        </p:txBody>
      </p:sp>
    </p:spTree>
    <p:extLst>
      <p:ext uri="{BB962C8B-B14F-4D97-AF65-F5344CB8AC3E}">
        <p14:creationId xmlns:p14="http://schemas.microsoft.com/office/powerpoint/2010/main" val="966375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矩形 2"/>
          <p:cNvSpPr/>
          <p:nvPr/>
        </p:nvSpPr>
        <p:spPr>
          <a:xfrm>
            <a:off x="1136845" y="946423"/>
            <a:ext cx="3809120" cy="369332"/>
          </a:xfrm>
          <a:prstGeom prst="rect">
            <a:avLst/>
          </a:prstGeom>
        </p:spPr>
        <p:txBody>
          <a:bodyPr wrap="none">
            <a:spAutoFit/>
          </a:bodyPr>
          <a:lstStyle/>
          <a:p>
            <a:r>
              <a:rPr lang="en-US" altLang="zh-CN" sz="1800" dirty="0" err="1"/>
              <a:t>readCarData</a:t>
            </a:r>
            <a:r>
              <a:rPr lang="en-US" altLang="zh-CN" sz="1800" dirty="0"/>
              <a:t>()</a:t>
            </a:r>
            <a:r>
              <a:rPr lang="zh-CN" altLang="zh-CN" sz="1800" dirty="0"/>
              <a:t>函数的具体代码如下：</a:t>
            </a:r>
          </a:p>
        </p:txBody>
      </p:sp>
      <p:sp>
        <p:nvSpPr>
          <p:cNvPr id="4" name="TextBox 3"/>
          <p:cNvSpPr txBox="1"/>
          <p:nvPr/>
        </p:nvSpPr>
        <p:spPr>
          <a:xfrm>
            <a:off x="1033153" y="1364469"/>
            <a:ext cx="9844644" cy="3113663"/>
          </a:xfrm>
          <a:prstGeom prst="roundRect">
            <a:avLst>
              <a:gd name="adj" fmla="val 8355"/>
            </a:avLst>
          </a:prstGeom>
          <a:solidFill>
            <a:srgbClr val="DDDDDD"/>
          </a:solidFill>
        </p:spPr>
        <p:txBody>
          <a:bodyPr wrap="square" rtlCol="0">
            <a:spAutoFit/>
          </a:bodyPr>
          <a:lstStyle/>
          <a:p>
            <a:r>
              <a:rPr lang="en-US" altLang="zh-CN" dirty="0"/>
              <a:t>void </a:t>
            </a:r>
            <a:r>
              <a:rPr lang="en-US" altLang="zh-CN" dirty="0" err="1"/>
              <a:t>MainWindow</a:t>
            </a:r>
            <a:r>
              <a:rPr lang="en-US" altLang="zh-CN" dirty="0"/>
              <a:t>::</a:t>
            </a:r>
            <a:r>
              <a:rPr lang="en-US" altLang="zh-CN" dirty="0" err="1"/>
              <a:t>readCarData</a:t>
            </a:r>
            <a:r>
              <a:rPr lang="en-US" altLang="zh-CN" dirty="0"/>
              <a:t>()</a:t>
            </a:r>
            <a:endParaRPr lang="zh-CN" altLang="zh-CN" dirty="0"/>
          </a:p>
          <a:p>
            <a:r>
              <a:rPr lang="en-US" altLang="zh-CN" dirty="0"/>
              <a:t>{</a:t>
            </a:r>
            <a:endParaRPr lang="zh-CN" altLang="zh-CN" dirty="0"/>
          </a:p>
          <a:p>
            <a:r>
              <a:rPr lang="en-US" altLang="zh-CN" dirty="0"/>
              <a:t>	 if(!file-&gt;open(</a:t>
            </a:r>
            <a:r>
              <a:rPr lang="en-US" altLang="zh-CN" dirty="0" err="1"/>
              <a:t>QIODevice</a:t>
            </a:r>
            <a:r>
              <a:rPr lang="en-US" altLang="zh-CN" dirty="0"/>
              <a:t>::</a:t>
            </a:r>
            <a:r>
              <a:rPr lang="en-US" altLang="zh-CN" dirty="0" err="1"/>
              <a:t>ReadOnly</a:t>
            </a:r>
            <a:r>
              <a:rPr lang="en-US" altLang="zh-CN" dirty="0"/>
              <a:t>))</a:t>
            </a:r>
            <a:endParaRPr lang="zh-CN" altLang="zh-CN" dirty="0"/>
          </a:p>
          <a:p>
            <a:r>
              <a:rPr lang="en-US" altLang="zh-CN" dirty="0"/>
              <a:t>        	return;</a:t>
            </a:r>
            <a:endParaRPr lang="zh-CN" altLang="zh-CN" dirty="0"/>
          </a:p>
          <a:p>
            <a:r>
              <a:rPr lang="en-US" altLang="zh-CN" dirty="0"/>
              <a:t>	 if(!</a:t>
            </a:r>
            <a:r>
              <a:rPr lang="en-US" altLang="zh-CN" dirty="0" err="1"/>
              <a:t>carData.setContent</a:t>
            </a:r>
            <a:r>
              <a:rPr lang="en-US" altLang="zh-CN" dirty="0"/>
              <a:t>(file)) </a:t>
            </a:r>
            <a:endParaRPr lang="zh-CN" altLang="zh-CN" dirty="0"/>
          </a:p>
          <a:p>
            <a:r>
              <a:rPr lang="en-US" altLang="zh-CN" dirty="0"/>
              <a:t>	 {</a:t>
            </a:r>
            <a:endParaRPr lang="zh-CN" altLang="zh-CN" dirty="0"/>
          </a:p>
          <a:p>
            <a:r>
              <a:rPr lang="en-US" altLang="zh-CN" dirty="0"/>
              <a:t>	     file-&gt;close();</a:t>
            </a:r>
            <a:endParaRPr lang="zh-CN" altLang="zh-CN" dirty="0"/>
          </a:p>
          <a:p>
            <a:r>
              <a:rPr lang="en-US" altLang="zh-CN" dirty="0"/>
              <a:t>          return;</a:t>
            </a:r>
            <a:endParaRPr lang="zh-CN" altLang="zh-CN" dirty="0"/>
          </a:p>
          <a:p>
            <a:r>
              <a:rPr lang="en-US" altLang="zh-CN" dirty="0"/>
              <a:t>	 }</a:t>
            </a:r>
            <a:endParaRPr lang="zh-CN" altLang="zh-CN" dirty="0"/>
          </a:p>
          <a:p>
            <a:r>
              <a:rPr lang="en-US" altLang="zh-CN" dirty="0"/>
              <a:t>	 file-&gt;close();</a:t>
            </a:r>
            <a:endParaRPr lang="zh-CN" altLang="zh-CN" dirty="0"/>
          </a:p>
          <a:p>
            <a:r>
              <a:rPr lang="en-US" altLang="zh-CN" dirty="0" smtClean="0"/>
              <a:t>}</a:t>
            </a:r>
          </a:p>
        </p:txBody>
      </p:sp>
      <p:sp>
        <p:nvSpPr>
          <p:cNvPr id="5" name="TextBox 4"/>
          <p:cNvSpPr txBox="1"/>
          <p:nvPr/>
        </p:nvSpPr>
        <p:spPr>
          <a:xfrm>
            <a:off x="570016" y="4478132"/>
            <a:ext cx="10818420" cy="615553"/>
          </a:xfrm>
          <a:prstGeom prst="rect">
            <a:avLst/>
          </a:prstGeom>
          <a:noFill/>
        </p:spPr>
        <p:txBody>
          <a:bodyPr wrap="square" rtlCol="0">
            <a:spAutoFit/>
          </a:bodyPr>
          <a:lstStyle/>
          <a:p>
            <a:pPr indent="450850"/>
            <a:r>
              <a:rPr lang="zh-CN" altLang="zh-CN" b="1" dirty="0"/>
              <a:t>其中，</a:t>
            </a:r>
            <a:r>
              <a:rPr lang="zh-CN" altLang="zh-CN" dirty="0"/>
              <a:t>在</a:t>
            </a:r>
            <a:r>
              <a:rPr lang="en-US" altLang="zh-CN" dirty="0" err="1"/>
              <a:t>QGroupBox</a:t>
            </a:r>
            <a:r>
              <a:rPr lang="en-US" altLang="zh-CN" dirty="0"/>
              <a:t>* </a:t>
            </a:r>
            <a:r>
              <a:rPr lang="en-US" altLang="zh-CN" dirty="0" err="1"/>
              <a:t>MainWindow</a:t>
            </a:r>
            <a:r>
              <a:rPr lang="en-US" altLang="zh-CN" dirty="0"/>
              <a:t>::</a:t>
            </a:r>
            <a:r>
              <a:rPr lang="en-US" altLang="zh-CN" dirty="0" err="1"/>
              <a:t>createFactoryGroupBox</a:t>
            </a:r>
            <a:r>
              <a:rPr lang="en-US" altLang="zh-CN" dirty="0"/>
              <a:t>()</a:t>
            </a:r>
            <a:r>
              <a:rPr lang="zh-CN" altLang="zh-CN" dirty="0"/>
              <a:t>函数的</a:t>
            </a:r>
            <a:r>
              <a:rPr lang="zh-CN" altLang="zh-CN" b="1" dirty="0"/>
              <a:t>“</a:t>
            </a:r>
            <a:r>
              <a:rPr lang="en-US" altLang="zh-CN" b="1" dirty="0" err="1"/>
              <a:t>factoryView</a:t>
            </a:r>
            <a:r>
              <a:rPr lang="en-US" altLang="zh-CN" b="1" dirty="0"/>
              <a:t>-&gt; </a:t>
            </a:r>
            <a:r>
              <a:rPr lang="en-US" altLang="zh-CN" b="1" dirty="0" err="1"/>
              <a:t>setAlternating</a:t>
            </a:r>
            <a:r>
              <a:rPr lang="en-US" altLang="zh-CN" b="1" dirty="0"/>
              <a:t> </a:t>
            </a:r>
            <a:r>
              <a:rPr lang="en-US" altLang="zh-CN" b="1" dirty="0" err="1"/>
              <a:t>RowColors</a:t>
            </a:r>
            <a:r>
              <a:rPr lang="en-US" altLang="zh-CN" b="1" dirty="0"/>
              <a:t>(true)</a:t>
            </a:r>
            <a:r>
              <a:rPr lang="zh-CN" altLang="zh-CN" b="1" dirty="0"/>
              <a:t>和</a:t>
            </a:r>
            <a:r>
              <a:rPr lang="en-US" altLang="zh-CN" b="1" dirty="0" err="1"/>
              <a:t>QGroupBox</a:t>
            </a:r>
            <a:r>
              <a:rPr lang="en-US" altLang="zh-CN" b="1" dirty="0"/>
              <a:t> *box = new </a:t>
            </a:r>
            <a:r>
              <a:rPr lang="en-US" altLang="zh-CN" b="1" dirty="0" err="1"/>
              <a:t>QGroupBox</a:t>
            </a:r>
            <a:r>
              <a:rPr lang="en-US" altLang="zh-CN" b="1" dirty="0"/>
              <a:t> (</a:t>
            </a:r>
            <a:r>
              <a:rPr lang="en-US" altLang="zh-CN" b="1" dirty="0" err="1"/>
              <a:t>tr</a:t>
            </a:r>
            <a:r>
              <a:rPr lang="en-US" altLang="zh-CN" b="1" dirty="0"/>
              <a:t>("</a:t>
            </a:r>
            <a:r>
              <a:rPr lang="zh-CN" altLang="zh-CN" b="1" dirty="0"/>
              <a:t>汽车制造商</a:t>
            </a:r>
            <a:r>
              <a:rPr lang="en-US" altLang="zh-CN" b="1" dirty="0"/>
              <a:t>"))</a:t>
            </a:r>
            <a:r>
              <a:rPr lang="zh-CN" altLang="zh-CN" b="1" dirty="0"/>
              <a:t>”</a:t>
            </a:r>
            <a:r>
              <a:rPr lang="zh-CN" altLang="zh-CN" dirty="0"/>
              <a:t>语句之间添加以下代码</a:t>
            </a:r>
            <a:r>
              <a:rPr lang="zh-CN" altLang="zh-CN" dirty="0" smtClean="0"/>
              <a:t>：</a:t>
            </a:r>
            <a:endParaRPr lang="zh-CN" altLang="zh-CN" dirty="0"/>
          </a:p>
        </p:txBody>
      </p:sp>
      <p:sp>
        <p:nvSpPr>
          <p:cNvPr id="6" name="TextBox 5"/>
          <p:cNvSpPr txBox="1"/>
          <p:nvPr/>
        </p:nvSpPr>
        <p:spPr>
          <a:xfrm>
            <a:off x="1136845" y="5221845"/>
            <a:ext cx="9740952" cy="970478"/>
          </a:xfrm>
          <a:prstGeom prst="roundRect">
            <a:avLst/>
          </a:prstGeom>
          <a:solidFill>
            <a:srgbClr val="DDDDDD"/>
          </a:solidFill>
        </p:spPr>
        <p:txBody>
          <a:bodyPr wrap="square" rtlCol="0">
            <a:spAutoFit/>
          </a:bodyPr>
          <a:lstStyle/>
          <a:p>
            <a:r>
              <a:rPr lang="en-US" altLang="zh-CN" dirty="0" err="1"/>
              <a:t>factoryView</a:t>
            </a:r>
            <a:r>
              <a:rPr lang="en-US" altLang="zh-CN" dirty="0"/>
              <a:t>-&gt;</a:t>
            </a:r>
            <a:r>
              <a:rPr lang="en-US" altLang="zh-CN" dirty="0" err="1"/>
              <a:t>setModel</a:t>
            </a:r>
            <a:r>
              <a:rPr lang="en-US" altLang="zh-CN" dirty="0"/>
              <a:t>(</a:t>
            </a:r>
            <a:r>
              <a:rPr lang="en-US" altLang="zh-CN" dirty="0" err="1"/>
              <a:t>factoryModel</a:t>
            </a:r>
            <a:r>
              <a:rPr lang="en-US" altLang="zh-CN" dirty="0"/>
              <a:t>);</a:t>
            </a:r>
            <a:endParaRPr lang="zh-CN" altLang="zh-CN" dirty="0"/>
          </a:p>
          <a:p>
            <a:r>
              <a:rPr lang="en-US" altLang="zh-CN" dirty="0"/>
              <a:t>connect(</a:t>
            </a:r>
            <a:r>
              <a:rPr lang="en-US" altLang="zh-CN" dirty="0" err="1"/>
              <a:t>factoryView</a:t>
            </a:r>
            <a:r>
              <a:rPr lang="en-US" altLang="zh-CN" dirty="0"/>
              <a:t>, SIGNAL(clicked (</a:t>
            </a:r>
            <a:r>
              <a:rPr lang="en-US" altLang="zh-CN" dirty="0" err="1"/>
              <a:t>QModelIndex</a:t>
            </a:r>
            <a:r>
              <a:rPr lang="en-US" altLang="zh-CN" dirty="0"/>
              <a:t> )),</a:t>
            </a:r>
            <a:endParaRPr lang="zh-CN" altLang="zh-CN" dirty="0"/>
          </a:p>
          <a:p>
            <a:r>
              <a:rPr lang="en-US" altLang="zh-CN" dirty="0"/>
              <a:t>     this, SLOT(</a:t>
            </a:r>
            <a:r>
              <a:rPr lang="en-US" altLang="zh-CN" dirty="0" err="1"/>
              <a:t>changeFactory</a:t>
            </a:r>
            <a:r>
              <a:rPr lang="en-US" altLang="zh-CN" dirty="0"/>
              <a:t>(</a:t>
            </a:r>
            <a:r>
              <a:rPr lang="en-US" altLang="zh-CN" dirty="0" err="1"/>
              <a:t>QModelIndex</a:t>
            </a:r>
            <a:r>
              <a:rPr lang="en-US" altLang="zh-CN" dirty="0"/>
              <a:t> </a:t>
            </a:r>
            <a:r>
              <a:rPr lang="en-US" altLang="zh-CN" dirty="0" smtClean="0"/>
              <a:t>)));</a:t>
            </a:r>
            <a:endParaRPr lang="zh-CN" altLang="zh-CN" dirty="0"/>
          </a:p>
        </p:txBody>
      </p:sp>
    </p:spTree>
    <p:extLst>
      <p:ext uri="{BB962C8B-B14F-4D97-AF65-F5344CB8AC3E}">
        <p14:creationId xmlns:p14="http://schemas.microsoft.com/office/powerpoint/2010/main" val="40738977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TextBox 2"/>
          <p:cNvSpPr txBox="1"/>
          <p:nvPr/>
        </p:nvSpPr>
        <p:spPr>
          <a:xfrm>
            <a:off x="914400" y="1009403"/>
            <a:ext cx="10307782" cy="646331"/>
          </a:xfrm>
          <a:prstGeom prst="rect">
            <a:avLst/>
          </a:prstGeom>
          <a:noFill/>
        </p:spPr>
        <p:txBody>
          <a:bodyPr wrap="square" rtlCol="0">
            <a:spAutoFit/>
          </a:bodyPr>
          <a:lstStyle/>
          <a:p>
            <a:pPr indent="450850"/>
            <a:r>
              <a:rPr lang="zh-CN" altLang="zh-CN" sz="1800" b="1" dirty="0"/>
              <a:t>其中，</a:t>
            </a:r>
            <a:r>
              <a:rPr lang="zh-CN" altLang="zh-CN" sz="1800" dirty="0"/>
              <a:t>在</a:t>
            </a:r>
            <a:r>
              <a:rPr lang="en-US" altLang="zh-CN" sz="1800" dirty="0" err="1"/>
              <a:t>QGroupBox</a:t>
            </a:r>
            <a:r>
              <a:rPr lang="en-US" altLang="zh-CN" sz="1800" dirty="0"/>
              <a:t>* </a:t>
            </a:r>
            <a:r>
              <a:rPr lang="en-US" altLang="zh-CN" sz="1800" dirty="0" err="1"/>
              <a:t>MainWindow</a:t>
            </a:r>
            <a:r>
              <a:rPr lang="en-US" altLang="zh-CN" sz="1800" dirty="0"/>
              <a:t>::</a:t>
            </a:r>
            <a:r>
              <a:rPr lang="en-US" altLang="zh-CN" sz="1800" dirty="0" err="1"/>
              <a:t>createCarGroupBox</a:t>
            </a:r>
            <a:r>
              <a:rPr lang="en-US" altLang="zh-CN" sz="1800" dirty="0"/>
              <a:t>()</a:t>
            </a:r>
            <a:r>
              <a:rPr lang="zh-CN" altLang="zh-CN" sz="1800" dirty="0"/>
              <a:t>函数的</a:t>
            </a:r>
            <a:r>
              <a:rPr lang="zh-CN" altLang="zh-CN" sz="1800" b="1" dirty="0"/>
              <a:t>“</a:t>
            </a:r>
            <a:r>
              <a:rPr lang="en-US" altLang="zh-CN" sz="1800" b="1" dirty="0" err="1"/>
              <a:t>carView</a:t>
            </a:r>
            <a:r>
              <a:rPr lang="en-US" altLang="zh-CN" sz="1800" b="1" dirty="0"/>
              <a:t>-&gt; set Alternating </a:t>
            </a:r>
            <a:r>
              <a:rPr lang="en-US" altLang="zh-CN" sz="1800" b="1" dirty="0" err="1"/>
              <a:t>RowColors</a:t>
            </a:r>
            <a:r>
              <a:rPr lang="en-US" altLang="zh-CN" sz="1800" b="1" dirty="0"/>
              <a:t>(true)</a:t>
            </a:r>
            <a:r>
              <a:rPr lang="zh-CN" altLang="zh-CN" sz="1800" dirty="0"/>
              <a:t>和</a:t>
            </a:r>
            <a:r>
              <a:rPr lang="en-US" altLang="zh-CN" sz="1800" b="1" dirty="0" err="1"/>
              <a:t>QVBoxLayout</a:t>
            </a:r>
            <a:r>
              <a:rPr lang="en-US" altLang="zh-CN" sz="1800" b="1" dirty="0"/>
              <a:t> *layout = new </a:t>
            </a:r>
            <a:r>
              <a:rPr lang="en-US" altLang="zh-CN" sz="1800" b="1" dirty="0" err="1"/>
              <a:t>QVBoxLayout</a:t>
            </a:r>
            <a:r>
              <a:rPr lang="zh-CN" altLang="zh-CN" sz="1800" b="1" dirty="0"/>
              <a:t>”</a:t>
            </a:r>
            <a:r>
              <a:rPr lang="zh-CN" altLang="zh-CN" sz="1800" dirty="0"/>
              <a:t>语句之间添加以下代码</a:t>
            </a:r>
            <a:r>
              <a:rPr lang="zh-CN" altLang="zh-CN" sz="1800" dirty="0" smtClean="0"/>
              <a:t>：</a:t>
            </a:r>
            <a:endParaRPr lang="zh-CN" altLang="zh-CN" sz="1800" dirty="0"/>
          </a:p>
        </p:txBody>
      </p:sp>
      <p:sp>
        <p:nvSpPr>
          <p:cNvPr id="4" name="TextBox 3"/>
          <p:cNvSpPr txBox="1"/>
          <p:nvPr/>
        </p:nvSpPr>
        <p:spPr>
          <a:xfrm>
            <a:off x="1508166" y="1781299"/>
            <a:ext cx="8965870" cy="1549360"/>
          </a:xfrm>
          <a:prstGeom prst="roundRect">
            <a:avLst/>
          </a:prstGeom>
          <a:solidFill>
            <a:srgbClr val="DDDDDD"/>
          </a:solidFill>
        </p:spPr>
        <p:txBody>
          <a:bodyPr wrap="square" rtlCol="0">
            <a:spAutoFit/>
          </a:bodyPr>
          <a:lstStyle/>
          <a:p>
            <a:r>
              <a:rPr lang="en-US" altLang="zh-CN" dirty="0" err="1"/>
              <a:t>carView</a:t>
            </a:r>
            <a:r>
              <a:rPr lang="en-US" altLang="zh-CN" dirty="0"/>
              <a:t>-&gt;</a:t>
            </a:r>
            <a:r>
              <a:rPr lang="en-US" altLang="zh-CN" dirty="0" err="1"/>
              <a:t>setModel</a:t>
            </a:r>
            <a:r>
              <a:rPr lang="en-US" altLang="zh-CN" dirty="0"/>
              <a:t>(</a:t>
            </a:r>
            <a:r>
              <a:rPr lang="en-US" altLang="zh-CN" dirty="0" err="1"/>
              <a:t>carModel</a:t>
            </a:r>
            <a:r>
              <a:rPr lang="en-US" altLang="zh-CN" dirty="0"/>
              <a:t>);</a:t>
            </a:r>
            <a:endParaRPr lang="zh-CN" altLang="zh-CN" dirty="0"/>
          </a:p>
          <a:p>
            <a:r>
              <a:rPr lang="en-US" altLang="zh-CN" dirty="0"/>
              <a:t>connect(</a:t>
            </a:r>
            <a:r>
              <a:rPr lang="en-US" altLang="zh-CN" dirty="0" err="1"/>
              <a:t>carView</a:t>
            </a:r>
            <a:r>
              <a:rPr lang="en-US" altLang="zh-CN" dirty="0"/>
              <a:t>, SIGNAL(clicked(</a:t>
            </a:r>
            <a:r>
              <a:rPr lang="en-US" altLang="zh-CN" dirty="0" err="1"/>
              <a:t>QModelIndex</a:t>
            </a:r>
            <a:r>
              <a:rPr lang="en-US" altLang="zh-CN" dirty="0"/>
              <a:t>)),</a:t>
            </a:r>
            <a:endParaRPr lang="zh-CN" altLang="zh-CN" dirty="0"/>
          </a:p>
          <a:p>
            <a:r>
              <a:rPr lang="en-US" altLang="zh-CN" dirty="0"/>
              <a:t>     this, SLOT(</a:t>
            </a:r>
            <a:r>
              <a:rPr lang="en-US" altLang="zh-CN" dirty="0" err="1"/>
              <a:t>showCarDetails</a:t>
            </a:r>
            <a:r>
              <a:rPr lang="en-US" altLang="zh-CN" dirty="0"/>
              <a:t>(</a:t>
            </a:r>
            <a:r>
              <a:rPr lang="en-US" altLang="zh-CN" dirty="0" err="1"/>
              <a:t>QModelIndex</a:t>
            </a:r>
            <a:r>
              <a:rPr lang="en-US" altLang="zh-CN" dirty="0"/>
              <a:t>)));</a:t>
            </a:r>
            <a:endParaRPr lang="zh-CN" altLang="zh-CN" dirty="0"/>
          </a:p>
          <a:p>
            <a:r>
              <a:rPr lang="en-US" altLang="zh-CN" dirty="0"/>
              <a:t>connect(</a:t>
            </a:r>
            <a:r>
              <a:rPr lang="en-US" altLang="zh-CN" dirty="0" err="1"/>
              <a:t>carView</a:t>
            </a:r>
            <a:r>
              <a:rPr lang="en-US" altLang="zh-CN" dirty="0"/>
              <a:t>, SIGNAL(activated(</a:t>
            </a:r>
            <a:r>
              <a:rPr lang="en-US" altLang="zh-CN" dirty="0" err="1"/>
              <a:t>QModelIndex</a:t>
            </a:r>
            <a:r>
              <a:rPr lang="en-US" altLang="zh-CN" dirty="0"/>
              <a:t>)),</a:t>
            </a:r>
            <a:endParaRPr lang="zh-CN" altLang="zh-CN" dirty="0"/>
          </a:p>
          <a:p>
            <a:r>
              <a:rPr lang="en-US" altLang="zh-CN" dirty="0"/>
              <a:t>     this, SLOT(</a:t>
            </a:r>
            <a:r>
              <a:rPr lang="en-US" altLang="zh-CN" dirty="0" err="1"/>
              <a:t>showCarDetails</a:t>
            </a:r>
            <a:r>
              <a:rPr lang="en-US" altLang="zh-CN" dirty="0"/>
              <a:t>(</a:t>
            </a:r>
            <a:r>
              <a:rPr lang="en-US" altLang="zh-CN" dirty="0" err="1"/>
              <a:t>QModelIndex</a:t>
            </a:r>
            <a:r>
              <a:rPr lang="en-US" altLang="zh-CN" dirty="0" smtClean="0"/>
              <a:t>)));</a:t>
            </a:r>
            <a:endParaRPr lang="zh-CN" altLang="zh-CN" dirty="0"/>
          </a:p>
        </p:txBody>
      </p:sp>
      <p:sp>
        <p:nvSpPr>
          <p:cNvPr id="5" name="矩形 4"/>
          <p:cNvSpPr/>
          <p:nvPr/>
        </p:nvSpPr>
        <p:spPr>
          <a:xfrm>
            <a:off x="1362476" y="3366284"/>
            <a:ext cx="7171314" cy="353943"/>
          </a:xfrm>
          <a:prstGeom prst="rect">
            <a:avLst/>
          </a:prstGeom>
        </p:spPr>
        <p:txBody>
          <a:bodyPr wrap="square">
            <a:spAutoFit/>
          </a:bodyPr>
          <a:lstStyle/>
          <a:p>
            <a:r>
              <a:rPr lang="zh-CN" altLang="zh-CN" b="1" dirty="0"/>
              <a:t>其中，</a:t>
            </a:r>
            <a:r>
              <a:rPr lang="zh-CN" altLang="zh-CN" dirty="0"/>
              <a:t>在</a:t>
            </a:r>
            <a:r>
              <a:rPr lang="en-US" altLang="zh-CN" dirty="0"/>
              <a:t>void </a:t>
            </a:r>
            <a:r>
              <a:rPr lang="en-US" altLang="zh-CN" dirty="0" err="1"/>
              <a:t>MainWindow</a:t>
            </a:r>
            <a:r>
              <a:rPr lang="en-US" altLang="zh-CN" dirty="0"/>
              <a:t>::</a:t>
            </a:r>
            <a:r>
              <a:rPr lang="en-US" altLang="zh-CN" dirty="0" err="1"/>
              <a:t>createMenuBar</a:t>
            </a:r>
            <a:r>
              <a:rPr lang="en-US" altLang="zh-CN" dirty="0"/>
              <a:t>()</a:t>
            </a:r>
            <a:r>
              <a:rPr lang="zh-CN" altLang="zh-CN" dirty="0"/>
              <a:t>函数的最后添加如下代码：</a:t>
            </a:r>
          </a:p>
        </p:txBody>
      </p:sp>
      <p:sp>
        <p:nvSpPr>
          <p:cNvPr id="6" name="TextBox 5"/>
          <p:cNvSpPr txBox="1"/>
          <p:nvPr/>
        </p:nvSpPr>
        <p:spPr>
          <a:xfrm>
            <a:off x="1508166" y="3697281"/>
            <a:ext cx="8965870" cy="970478"/>
          </a:xfrm>
          <a:prstGeom prst="roundRect">
            <a:avLst/>
          </a:prstGeom>
          <a:solidFill>
            <a:srgbClr val="DDDDDD"/>
          </a:solidFill>
        </p:spPr>
        <p:txBody>
          <a:bodyPr wrap="square" rtlCol="0">
            <a:spAutoFit/>
          </a:bodyPr>
          <a:lstStyle/>
          <a:p>
            <a:r>
              <a:rPr lang="en-US" altLang="zh-CN" dirty="0"/>
              <a:t>connect(</a:t>
            </a:r>
            <a:r>
              <a:rPr lang="en-US" altLang="zh-CN" dirty="0" err="1"/>
              <a:t>addAction</a:t>
            </a:r>
            <a:r>
              <a:rPr lang="en-US" altLang="zh-CN" dirty="0"/>
              <a:t>, SIGNAL(triggered(</a:t>
            </a:r>
            <a:r>
              <a:rPr lang="en-US" altLang="zh-CN" dirty="0" err="1"/>
              <a:t>bool</a:t>
            </a:r>
            <a:r>
              <a:rPr lang="en-US" altLang="zh-CN" dirty="0"/>
              <a:t>)), this, SLOT(</a:t>
            </a:r>
            <a:r>
              <a:rPr lang="en-US" altLang="zh-CN" dirty="0" err="1"/>
              <a:t>addCar</a:t>
            </a:r>
            <a:r>
              <a:rPr lang="en-US" altLang="zh-CN" dirty="0"/>
              <a:t>()));</a:t>
            </a:r>
            <a:endParaRPr lang="zh-CN" altLang="zh-CN" dirty="0"/>
          </a:p>
          <a:p>
            <a:r>
              <a:rPr lang="en-US" altLang="zh-CN" dirty="0"/>
              <a:t>connect(</a:t>
            </a:r>
            <a:r>
              <a:rPr lang="en-US" altLang="zh-CN" dirty="0" err="1"/>
              <a:t>deleteAction</a:t>
            </a:r>
            <a:r>
              <a:rPr lang="en-US" altLang="zh-CN" dirty="0"/>
              <a:t>, SIGNAL(triggered(</a:t>
            </a:r>
            <a:r>
              <a:rPr lang="en-US" altLang="zh-CN" dirty="0" err="1"/>
              <a:t>bool</a:t>
            </a:r>
            <a:r>
              <a:rPr lang="en-US" altLang="zh-CN" dirty="0"/>
              <a:t>)), this, SLOT(</a:t>
            </a:r>
            <a:r>
              <a:rPr lang="en-US" altLang="zh-CN" dirty="0" err="1"/>
              <a:t>delCar</a:t>
            </a:r>
            <a:r>
              <a:rPr lang="en-US" altLang="zh-CN" dirty="0"/>
              <a:t>()));</a:t>
            </a:r>
            <a:endParaRPr lang="zh-CN" altLang="zh-CN" dirty="0"/>
          </a:p>
          <a:p>
            <a:r>
              <a:rPr lang="en-US" altLang="zh-CN" dirty="0"/>
              <a:t>connect(</a:t>
            </a:r>
            <a:r>
              <a:rPr lang="en-US" altLang="zh-CN" dirty="0" err="1"/>
              <a:t>quitAction</a:t>
            </a:r>
            <a:r>
              <a:rPr lang="en-US" altLang="zh-CN" dirty="0"/>
              <a:t>, SIGNAL(triggered(</a:t>
            </a:r>
            <a:r>
              <a:rPr lang="en-US" altLang="zh-CN" dirty="0" err="1"/>
              <a:t>bool</a:t>
            </a:r>
            <a:r>
              <a:rPr lang="en-US" altLang="zh-CN" dirty="0"/>
              <a:t>)), this, SLOT(close()));</a:t>
            </a:r>
            <a:endParaRPr lang="zh-CN" altLang="zh-CN" dirty="0"/>
          </a:p>
        </p:txBody>
      </p:sp>
      <p:sp>
        <p:nvSpPr>
          <p:cNvPr id="7" name="TextBox 6"/>
          <p:cNvSpPr txBox="1"/>
          <p:nvPr/>
        </p:nvSpPr>
        <p:spPr>
          <a:xfrm>
            <a:off x="914400" y="4762005"/>
            <a:ext cx="10141527" cy="877163"/>
          </a:xfrm>
          <a:prstGeom prst="rect">
            <a:avLst/>
          </a:prstGeom>
          <a:noFill/>
        </p:spPr>
        <p:txBody>
          <a:bodyPr wrap="square" rtlCol="0">
            <a:spAutoFit/>
          </a:bodyPr>
          <a:lstStyle/>
          <a:p>
            <a:pPr indent="450850"/>
            <a:r>
              <a:rPr lang="zh-CN" altLang="zh-CN" dirty="0"/>
              <a:t>当用户在菜单中选择了添加操作</a:t>
            </a:r>
            <a:r>
              <a:rPr lang="en-US" altLang="zh-CN" dirty="0" err="1"/>
              <a:t>addAction</a:t>
            </a:r>
            <a:r>
              <a:rPr lang="zh-CN" altLang="zh-CN" dirty="0"/>
              <a:t>时，槽函数</a:t>
            </a:r>
            <a:r>
              <a:rPr lang="en-US" altLang="zh-CN" dirty="0" err="1"/>
              <a:t>addCar</a:t>
            </a:r>
            <a:r>
              <a:rPr lang="en-US" altLang="zh-CN" dirty="0"/>
              <a:t>()</a:t>
            </a:r>
            <a:r>
              <a:rPr lang="zh-CN" altLang="zh-CN" dirty="0"/>
              <a:t>被调用；当用户在菜单中选择了删除操作</a:t>
            </a:r>
            <a:r>
              <a:rPr lang="en-US" altLang="zh-CN" dirty="0" err="1"/>
              <a:t>deleteAction</a:t>
            </a:r>
            <a:r>
              <a:rPr lang="zh-CN" altLang="zh-CN" dirty="0"/>
              <a:t>时，槽函数</a:t>
            </a:r>
            <a:r>
              <a:rPr lang="en-US" altLang="zh-CN" dirty="0" err="1"/>
              <a:t>delCar</a:t>
            </a:r>
            <a:r>
              <a:rPr lang="en-US" altLang="zh-CN" dirty="0"/>
              <a:t>()</a:t>
            </a:r>
            <a:r>
              <a:rPr lang="zh-CN" altLang="zh-CN" dirty="0"/>
              <a:t>被调用；当用户在菜单中选择了退出操作</a:t>
            </a:r>
            <a:r>
              <a:rPr lang="en-US" altLang="zh-CN" dirty="0" err="1"/>
              <a:t>quitAction</a:t>
            </a:r>
            <a:r>
              <a:rPr lang="zh-CN" altLang="zh-CN" dirty="0"/>
              <a:t>时，槽函数</a:t>
            </a:r>
            <a:r>
              <a:rPr lang="en-US" altLang="zh-CN" dirty="0"/>
              <a:t>close()</a:t>
            </a:r>
            <a:r>
              <a:rPr lang="zh-CN" altLang="zh-CN" dirty="0"/>
              <a:t>被调用</a:t>
            </a:r>
            <a:r>
              <a:rPr lang="zh-CN" altLang="zh-CN" dirty="0" smtClean="0"/>
              <a:t>。</a:t>
            </a:r>
            <a:endParaRPr lang="zh-CN" altLang="zh-CN" dirty="0"/>
          </a:p>
        </p:txBody>
      </p:sp>
    </p:spTree>
    <p:extLst>
      <p:ext uri="{BB962C8B-B14F-4D97-AF65-F5344CB8AC3E}">
        <p14:creationId xmlns:p14="http://schemas.microsoft.com/office/powerpoint/2010/main" val="35712232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TextBox 2"/>
          <p:cNvSpPr txBox="1"/>
          <p:nvPr/>
        </p:nvSpPr>
        <p:spPr>
          <a:xfrm>
            <a:off x="926275" y="950026"/>
            <a:ext cx="10129652" cy="646331"/>
          </a:xfrm>
          <a:prstGeom prst="rect">
            <a:avLst/>
          </a:prstGeom>
          <a:noFill/>
        </p:spPr>
        <p:txBody>
          <a:bodyPr wrap="square" rtlCol="0">
            <a:spAutoFit/>
          </a:bodyPr>
          <a:lstStyle/>
          <a:p>
            <a:pPr indent="450850"/>
            <a:r>
              <a:rPr lang="en-US" altLang="zh-CN" sz="1800" dirty="0" err="1"/>
              <a:t>indexOfFactory</a:t>
            </a:r>
            <a:r>
              <a:rPr lang="en-US" altLang="zh-CN" sz="1800" dirty="0"/>
              <a:t>()</a:t>
            </a:r>
            <a:r>
              <a:rPr lang="zh-CN" altLang="zh-CN" sz="1800" dirty="0"/>
              <a:t>函数通过制造商的名称进行检索，并返回一个匹配的模型索引</a:t>
            </a:r>
            <a:r>
              <a:rPr lang="en-US" altLang="zh-CN" sz="1800" dirty="0" err="1"/>
              <a:t>QModelIndex</a:t>
            </a:r>
            <a:r>
              <a:rPr lang="zh-CN" altLang="zh-CN" sz="1800" dirty="0"/>
              <a:t>，供汽车制造商表模型的其他操作使用，其具体代码如下</a:t>
            </a:r>
            <a:r>
              <a:rPr lang="zh-CN" altLang="zh-CN" sz="1800" dirty="0" smtClean="0"/>
              <a:t>：</a:t>
            </a:r>
            <a:endParaRPr lang="zh-CN" altLang="zh-CN" sz="1800" dirty="0"/>
          </a:p>
        </p:txBody>
      </p:sp>
      <p:sp>
        <p:nvSpPr>
          <p:cNvPr id="4" name="TextBox 3"/>
          <p:cNvSpPr txBox="1"/>
          <p:nvPr/>
        </p:nvSpPr>
        <p:spPr>
          <a:xfrm>
            <a:off x="1520042" y="1596357"/>
            <a:ext cx="9013371" cy="2996565"/>
          </a:xfrm>
          <a:prstGeom prst="roundRect">
            <a:avLst>
              <a:gd name="adj" fmla="val 7552"/>
            </a:avLst>
          </a:prstGeom>
          <a:solidFill>
            <a:srgbClr val="DDDDDD"/>
          </a:solidFill>
        </p:spPr>
        <p:txBody>
          <a:bodyPr wrap="square" rtlCol="0">
            <a:spAutoFit/>
          </a:bodyPr>
          <a:lstStyle/>
          <a:p>
            <a:r>
              <a:rPr lang="en-US" altLang="zh-CN" dirty="0" err="1"/>
              <a:t>QModelIndex</a:t>
            </a:r>
            <a:r>
              <a:rPr lang="en-US" altLang="zh-CN" dirty="0"/>
              <a:t> </a:t>
            </a:r>
            <a:r>
              <a:rPr lang="en-US" altLang="zh-CN" dirty="0" err="1"/>
              <a:t>MainWindow</a:t>
            </a:r>
            <a:r>
              <a:rPr lang="en-US" altLang="zh-CN" dirty="0"/>
              <a:t>::</a:t>
            </a:r>
            <a:r>
              <a:rPr lang="en-US" altLang="zh-CN" dirty="0" err="1"/>
              <a:t>indexOfFactory</a:t>
            </a:r>
            <a:r>
              <a:rPr lang="en-US" altLang="zh-CN" dirty="0"/>
              <a:t>(</a:t>
            </a:r>
            <a:r>
              <a:rPr lang="en-US" altLang="zh-CN" dirty="0" err="1"/>
              <a:t>const</a:t>
            </a:r>
            <a:r>
              <a:rPr lang="en-US" altLang="zh-CN" dirty="0"/>
              <a:t> </a:t>
            </a:r>
            <a:r>
              <a:rPr lang="en-US" altLang="zh-CN" dirty="0" err="1"/>
              <a:t>QString</a:t>
            </a:r>
            <a:r>
              <a:rPr lang="en-US" altLang="zh-CN" dirty="0"/>
              <a:t> &amp;factory)</a:t>
            </a:r>
            <a:endParaRPr lang="zh-CN" altLang="zh-CN" dirty="0"/>
          </a:p>
          <a:p>
            <a:r>
              <a:rPr lang="en-US" altLang="zh-CN" dirty="0"/>
              <a:t>{</a:t>
            </a:r>
            <a:endParaRPr lang="zh-CN" altLang="zh-CN" dirty="0"/>
          </a:p>
          <a:p>
            <a:r>
              <a:rPr lang="en-US" altLang="zh-CN" dirty="0"/>
              <a:t>    for(</a:t>
            </a:r>
            <a:r>
              <a:rPr lang="en-US" altLang="zh-CN" dirty="0" err="1"/>
              <a:t>int</a:t>
            </a:r>
            <a:r>
              <a:rPr lang="en-US" altLang="zh-CN" dirty="0"/>
              <a:t> i = 0; i &lt; </a:t>
            </a:r>
            <a:r>
              <a:rPr lang="en-US" altLang="zh-CN" dirty="0" err="1"/>
              <a:t>factoryModel</a:t>
            </a:r>
            <a:r>
              <a:rPr lang="en-US" altLang="zh-CN" dirty="0"/>
              <a:t>-&gt;</a:t>
            </a:r>
            <a:r>
              <a:rPr lang="en-US" altLang="zh-CN" dirty="0" err="1"/>
              <a:t>rowCount</a:t>
            </a:r>
            <a:r>
              <a:rPr lang="en-US" altLang="zh-CN" dirty="0"/>
              <a:t>(); i++) </a:t>
            </a:r>
            <a:endParaRPr lang="zh-CN" altLang="zh-CN" dirty="0"/>
          </a:p>
          <a:p>
            <a:r>
              <a:rPr lang="en-US" altLang="zh-CN" dirty="0"/>
              <a:t>    {</a:t>
            </a:r>
            <a:endParaRPr lang="zh-CN" altLang="zh-CN" dirty="0"/>
          </a:p>
          <a:p>
            <a:r>
              <a:rPr lang="en-US" altLang="zh-CN" dirty="0"/>
              <a:t>         </a:t>
            </a:r>
            <a:r>
              <a:rPr lang="en-US" altLang="zh-CN" dirty="0" err="1"/>
              <a:t>QSqlRecord</a:t>
            </a:r>
            <a:r>
              <a:rPr lang="en-US" altLang="zh-CN" dirty="0"/>
              <a:t> record =  </a:t>
            </a:r>
            <a:r>
              <a:rPr lang="en-US" altLang="zh-CN" dirty="0" err="1"/>
              <a:t>factoryModel</a:t>
            </a:r>
            <a:r>
              <a:rPr lang="en-US" altLang="zh-CN" dirty="0"/>
              <a:t>-&gt;record(i);</a:t>
            </a:r>
            <a:endParaRPr lang="zh-CN" altLang="zh-CN" dirty="0"/>
          </a:p>
          <a:p>
            <a:r>
              <a:rPr lang="en-US" altLang="zh-CN" dirty="0"/>
              <a:t>         if(</a:t>
            </a:r>
            <a:r>
              <a:rPr lang="en-US" altLang="zh-CN" dirty="0" err="1"/>
              <a:t>record.value</a:t>
            </a:r>
            <a:r>
              <a:rPr lang="en-US" altLang="zh-CN" dirty="0"/>
              <a:t>("manufactory") == factory)</a:t>
            </a:r>
            <a:endParaRPr lang="zh-CN" altLang="zh-CN" dirty="0"/>
          </a:p>
          <a:p>
            <a:r>
              <a:rPr lang="en-US" altLang="zh-CN" dirty="0"/>
              <a:t>              return </a:t>
            </a:r>
            <a:r>
              <a:rPr lang="en-US" altLang="zh-CN" dirty="0" err="1"/>
              <a:t>factoryModel</a:t>
            </a:r>
            <a:r>
              <a:rPr lang="en-US" altLang="zh-CN" dirty="0"/>
              <a:t>-&gt;index(i, 1);</a:t>
            </a:r>
            <a:endParaRPr lang="zh-CN" altLang="zh-CN" dirty="0"/>
          </a:p>
          <a:p>
            <a:r>
              <a:rPr lang="en-US" altLang="zh-CN" dirty="0"/>
              <a:t>    }</a:t>
            </a:r>
            <a:endParaRPr lang="zh-CN" altLang="zh-CN" dirty="0"/>
          </a:p>
          <a:p>
            <a:r>
              <a:rPr lang="en-US" altLang="zh-CN" dirty="0"/>
              <a:t>    return </a:t>
            </a:r>
            <a:r>
              <a:rPr lang="en-US" altLang="zh-CN" dirty="0" err="1"/>
              <a:t>QModelIndex</a:t>
            </a:r>
            <a:r>
              <a:rPr lang="en-US" altLang="zh-CN" dirty="0"/>
              <a:t>();</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4685736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矩形 2"/>
          <p:cNvSpPr/>
          <p:nvPr/>
        </p:nvSpPr>
        <p:spPr>
          <a:xfrm>
            <a:off x="1053261" y="922672"/>
            <a:ext cx="4633000" cy="369332"/>
          </a:xfrm>
          <a:prstGeom prst="rect">
            <a:avLst/>
          </a:prstGeom>
        </p:spPr>
        <p:txBody>
          <a:bodyPr wrap="none">
            <a:spAutoFit/>
          </a:bodyPr>
          <a:lstStyle/>
          <a:p>
            <a:r>
              <a:rPr lang="zh-CN" altLang="zh-CN" sz="1800" dirty="0"/>
              <a:t>（</a:t>
            </a:r>
            <a:r>
              <a:rPr lang="en-US" altLang="zh-CN" sz="1800" dirty="0"/>
              <a:t>3</a:t>
            </a:r>
            <a:r>
              <a:rPr lang="zh-CN" altLang="zh-CN" sz="1800" dirty="0"/>
              <a:t>）源文件“</a:t>
            </a:r>
            <a:r>
              <a:rPr lang="en-US" altLang="zh-CN" sz="1800" dirty="0"/>
              <a:t>main.cpp</a:t>
            </a:r>
            <a:r>
              <a:rPr lang="zh-CN" altLang="zh-CN" sz="1800" dirty="0"/>
              <a:t>”的具体代码如下：</a:t>
            </a:r>
          </a:p>
        </p:txBody>
      </p:sp>
      <p:sp>
        <p:nvSpPr>
          <p:cNvPr id="4" name="TextBox 3"/>
          <p:cNvSpPr txBox="1"/>
          <p:nvPr/>
        </p:nvSpPr>
        <p:spPr>
          <a:xfrm>
            <a:off x="1136845" y="1312226"/>
            <a:ext cx="9657825" cy="4402217"/>
          </a:xfrm>
          <a:prstGeom prst="roundRect">
            <a:avLst>
              <a:gd name="adj" fmla="val 6380"/>
            </a:avLst>
          </a:prstGeom>
          <a:solidFill>
            <a:srgbClr val="DDDDDD"/>
          </a:solidFill>
        </p:spPr>
        <p:txBody>
          <a:bodyPr wrap="square" rtlCol="0">
            <a:spAutoFit/>
          </a:bodyPr>
          <a:lstStyle/>
          <a:p>
            <a:r>
              <a:rPr lang="en-US" altLang="zh-CN" dirty="0"/>
              <a:t>#include &lt;</a:t>
            </a:r>
            <a:r>
              <a:rPr lang="en-US" altLang="zh-CN" dirty="0" err="1"/>
              <a:t>QDialog</a:t>
            </a:r>
            <a:r>
              <a:rPr lang="en-US" altLang="zh-CN" dirty="0"/>
              <a:t>&gt;</a:t>
            </a:r>
            <a:endParaRPr lang="zh-CN" altLang="zh-CN" dirty="0"/>
          </a:p>
          <a:p>
            <a:r>
              <a:rPr lang="en-US" altLang="zh-CN" dirty="0"/>
              <a:t>#include &lt;</a:t>
            </a:r>
            <a:r>
              <a:rPr lang="en-US" altLang="zh-CN" dirty="0" err="1"/>
              <a:t>QFile</a:t>
            </a:r>
            <a:r>
              <a:rPr lang="en-US" altLang="zh-CN" dirty="0"/>
              <a:t>&gt;</a:t>
            </a:r>
            <a:endParaRPr lang="zh-CN" altLang="zh-CN" dirty="0"/>
          </a:p>
          <a:p>
            <a:r>
              <a:rPr lang="en-US" altLang="zh-CN" dirty="0"/>
              <a:t>#include "</a:t>
            </a:r>
            <a:r>
              <a:rPr lang="en-US" altLang="zh-CN" dirty="0" err="1"/>
              <a:t>connectdlg.h</a:t>
            </a:r>
            <a:r>
              <a:rPr lang="en-US" altLang="zh-CN" dirty="0"/>
              <a:t>"</a:t>
            </a:r>
            <a:endParaRPr lang="zh-CN" altLang="zh-CN" dirty="0"/>
          </a:p>
          <a:p>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zh-CN" altLang="zh-CN" dirty="0"/>
          </a:p>
          <a:p>
            <a:r>
              <a:rPr lang="en-US" altLang="zh-CN" dirty="0"/>
              <a:t>{</a:t>
            </a:r>
            <a:endParaRPr lang="zh-CN" altLang="zh-CN" dirty="0"/>
          </a:p>
          <a:p>
            <a:r>
              <a:rPr lang="en-US" altLang="zh-CN" dirty="0"/>
              <a:t>	  </a:t>
            </a:r>
            <a:r>
              <a:rPr lang="en-US" altLang="zh-CN" dirty="0" err="1"/>
              <a:t>QApplication</a:t>
            </a:r>
            <a:r>
              <a:rPr lang="en-US" altLang="zh-CN" dirty="0"/>
              <a:t> a(</a:t>
            </a:r>
            <a:r>
              <a:rPr lang="en-US" altLang="zh-CN" dirty="0" err="1"/>
              <a:t>argc</a:t>
            </a:r>
            <a:r>
              <a:rPr lang="en-US" altLang="zh-CN" dirty="0"/>
              <a:t>, </a:t>
            </a:r>
            <a:r>
              <a:rPr lang="en-US" altLang="zh-CN" dirty="0" err="1"/>
              <a:t>argv</a:t>
            </a:r>
            <a:r>
              <a:rPr lang="en-US" altLang="zh-CN" dirty="0"/>
              <a:t>);</a:t>
            </a:r>
            <a:endParaRPr lang="zh-CN" altLang="zh-CN" dirty="0"/>
          </a:p>
          <a:p>
            <a:r>
              <a:rPr lang="en-US" altLang="zh-CN" dirty="0"/>
              <a:t>    	  //</a:t>
            </a:r>
            <a:r>
              <a:rPr lang="en-US" altLang="zh-CN" dirty="0" err="1"/>
              <a:t>MainWindow</a:t>
            </a:r>
            <a:r>
              <a:rPr lang="en-US" altLang="zh-CN" dirty="0"/>
              <a:t> w;</a:t>
            </a:r>
            <a:endParaRPr lang="zh-CN" altLang="zh-CN" dirty="0"/>
          </a:p>
          <a:p>
            <a:r>
              <a:rPr lang="en-US" altLang="zh-CN" dirty="0"/>
              <a:t>    	  //</a:t>
            </a:r>
            <a:r>
              <a:rPr lang="en-US" altLang="zh-CN" dirty="0" err="1"/>
              <a:t>w.show</a:t>
            </a:r>
            <a:r>
              <a:rPr lang="en-US" altLang="zh-CN" dirty="0"/>
              <a:t>();</a:t>
            </a:r>
            <a:endParaRPr lang="zh-CN" altLang="zh-CN" dirty="0"/>
          </a:p>
          <a:p>
            <a:r>
              <a:rPr lang="en-US" altLang="zh-CN" dirty="0"/>
              <a:t>    	  </a:t>
            </a:r>
            <a:r>
              <a:rPr lang="en-US" altLang="zh-CN" dirty="0" err="1"/>
              <a:t>ConnDlg</a:t>
            </a:r>
            <a:r>
              <a:rPr lang="en-US" altLang="zh-CN" dirty="0"/>
              <a:t> dialog;</a:t>
            </a:r>
            <a:endParaRPr lang="zh-CN" altLang="zh-CN" dirty="0"/>
          </a:p>
          <a:p>
            <a:r>
              <a:rPr lang="en-US" altLang="zh-CN" dirty="0"/>
              <a:t>    	  if(</a:t>
            </a:r>
            <a:r>
              <a:rPr lang="en-US" altLang="zh-CN" dirty="0" err="1"/>
              <a:t>dialog.exec</a:t>
            </a:r>
            <a:r>
              <a:rPr lang="en-US" altLang="zh-CN" dirty="0"/>
              <a:t>() != </a:t>
            </a:r>
            <a:r>
              <a:rPr lang="en-US" altLang="zh-CN" dirty="0" err="1"/>
              <a:t>QDialog</a:t>
            </a:r>
            <a:r>
              <a:rPr lang="en-US" altLang="zh-CN" dirty="0"/>
              <a:t>::Accepted)</a:t>
            </a:r>
            <a:endParaRPr lang="zh-CN" altLang="zh-CN" dirty="0"/>
          </a:p>
          <a:p>
            <a:r>
              <a:rPr lang="en-US" altLang="zh-CN" dirty="0"/>
              <a:t>	        return -1;</a:t>
            </a:r>
            <a:endParaRPr lang="zh-CN" altLang="zh-CN" dirty="0"/>
          </a:p>
          <a:p>
            <a:r>
              <a:rPr lang="en-US" altLang="zh-CN" dirty="0"/>
              <a:t>	  </a:t>
            </a:r>
            <a:r>
              <a:rPr lang="en-US" altLang="zh-CN" dirty="0" err="1"/>
              <a:t>QFile</a:t>
            </a:r>
            <a:r>
              <a:rPr lang="en-US" altLang="zh-CN" dirty="0"/>
              <a:t> *</a:t>
            </a:r>
            <a:r>
              <a:rPr lang="en-US" altLang="zh-CN" dirty="0" err="1"/>
              <a:t>carDetails</a:t>
            </a:r>
            <a:r>
              <a:rPr lang="en-US" altLang="zh-CN" dirty="0"/>
              <a:t> = new </a:t>
            </a:r>
            <a:r>
              <a:rPr lang="en-US" altLang="zh-CN" dirty="0" err="1"/>
              <a:t>QFile</a:t>
            </a:r>
            <a:r>
              <a:rPr lang="en-US" altLang="zh-CN" dirty="0"/>
              <a:t>("attribs.xml");</a:t>
            </a:r>
            <a:endParaRPr lang="zh-CN" altLang="zh-CN" dirty="0"/>
          </a:p>
          <a:p>
            <a:r>
              <a:rPr lang="en-US" altLang="zh-CN" dirty="0"/>
              <a:t>       </a:t>
            </a:r>
            <a:r>
              <a:rPr lang="en-US" altLang="zh-CN" dirty="0" err="1"/>
              <a:t>MainWindow</a:t>
            </a:r>
            <a:r>
              <a:rPr lang="en-US" altLang="zh-CN" dirty="0"/>
              <a:t> window("factory", "cars", </a:t>
            </a:r>
            <a:r>
              <a:rPr lang="en-US" altLang="zh-CN" dirty="0" err="1"/>
              <a:t>carDetails</a:t>
            </a:r>
            <a:r>
              <a:rPr lang="en-US" altLang="zh-CN" dirty="0"/>
              <a:t>);</a:t>
            </a:r>
            <a:endParaRPr lang="zh-CN" altLang="zh-CN" dirty="0"/>
          </a:p>
          <a:p>
            <a:r>
              <a:rPr lang="en-US" altLang="zh-CN" dirty="0"/>
              <a:t>       </a:t>
            </a:r>
            <a:r>
              <a:rPr lang="en-US" altLang="zh-CN" dirty="0" err="1"/>
              <a:t>window.show</a:t>
            </a:r>
            <a:r>
              <a:rPr lang="en-US" altLang="zh-CN" dirty="0"/>
              <a:t>();</a:t>
            </a:r>
            <a:endParaRPr lang="zh-CN" altLang="zh-CN" dirty="0"/>
          </a:p>
          <a:p>
            <a:r>
              <a:rPr lang="en-US" altLang="zh-CN" dirty="0"/>
              <a:t>       return </a:t>
            </a:r>
            <a:r>
              <a:rPr lang="en-US" altLang="zh-CN" dirty="0" err="1"/>
              <a:t>a.exec</a:t>
            </a:r>
            <a:r>
              <a:rPr lang="en-US" altLang="zh-CN" dirty="0"/>
              <a:t>();</a:t>
            </a:r>
            <a:endParaRPr lang="zh-CN" altLang="zh-CN" dirty="0"/>
          </a:p>
          <a:p>
            <a:r>
              <a:rPr lang="en-US" altLang="zh-CN" dirty="0" smtClean="0"/>
              <a:t>}</a:t>
            </a:r>
          </a:p>
        </p:txBody>
      </p:sp>
    </p:spTree>
    <p:extLst>
      <p:ext uri="{BB962C8B-B14F-4D97-AF65-F5344CB8AC3E}">
        <p14:creationId xmlns:p14="http://schemas.microsoft.com/office/powerpoint/2010/main" val="219661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1879041" cy="461665"/>
          </a:xfrm>
          <a:prstGeom prst="rect">
            <a:avLst/>
          </a:prstGeom>
        </p:spPr>
        <p:txBody>
          <a:bodyPr wrap="none">
            <a:spAutoFit/>
          </a:bodyPr>
          <a:lstStyle/>
          <a:p>
            <a:r>
              <a:rPr lang="en-US" altLang="zh-CN" sz="2400" b="1" dirty="0"/>
              <a:t>4</a:t>
            </a:r>
            <a:r>
              <a:rPr lang="zh-CN" altLang="zh-CN" sz="2400" b="1" dirty="0"/>
              <a:t>．表和视图</a:t>
            </a:r>
          </a:p>
        </p:txBody>
      </p:sp>
      <p:sp>
        <p:nvSpPr>
          <p:cNvPr id="3" name="TextBox 2"/>
          <p:cNvSpPr txBox="1"/>
          <p:nvPr/>
        </p:nvSpPr>
        <p:spPr>
          <a:xfrm>
            <a:off x="890649" y="961901"/>
            <a:ext cx="10105902" cy="3231654"/>
          </a:xfrm>
          <a:prstGeom prst="rect">
            <a:avLst/>
          </a:prstGeom>
          <a:noFill/>
        </p:spPr>
        <p:txBody>
          <a:bodyPr wrap="square" rtlCol="0">
            <a:spAutoFit/>
          </a:bodyPr>
          <a:lstStyle/>
          <a:p>
            <a:pPr indent="450850">
              <a:lnSpc>
                <a:spcPct val="150000"/>
              </a:lnSpc>
            </a:pPr>
            <a:r>
              <a:rPr lang="zh-CN" altLang="zh-CN" b="1" dirty="0"/>
              <a:t>（</a:t>
            </a:r>
            <a:r>
              <a:rPr lang="en-US" altLang="zh-CN" b="1" dirty="0"/>
              <a:t>2</a:t>
            </a:r>
            <a:r>
              <a:rPr lang="zh-CN" altLang="zh-CN" b="1" dirty="0"/>
              <a:t>）视图（</a:t>
            </a:r>
            <a:r>
              <a:rPr lang="en-US" altLang="zh-CN" b="1" dirty="0"/>
              <a:t>View</a:t>
            </a:r>
            <a:r>
              <a:rPr lang="zh-CN" altLang="zh-CN" b="1" dirty="0"/>
              <a:t>）。</a:t>
            </a:r>
          </a:p>
          <a:p>
            <a:pPr indent="450850">
              <a:lnSpc>
                <a:spcPct val="150000"/>
              </a:lnSpc>
            </a:pPr>
            <a:r>
              <a:rPr lang="zh-CN" altLang="zh-CN" dirty="0"/>
              <a:t>视图是从一个或多个表（或视图）导出的表。</a:t>
            </a:r>
          </a:p>
          <a:p>
            <a:pPr indent="450850">
              <a:lnSpc>
                <a:spcPct val="150000"/>
              </a:lnSpc>
            </a:pPr>
            <a:r>
              <a:rPr lang="zh-CN" altLang="zh-CN" dirty="0"/>
              <a:t>视图与表不同，它是一个虚表，即对视图所对应的数据不进行实际存储，数据库中只存储视图的定义，对视图的数据进行操作时，系统根据视图的定义操作与视图相关联的基本表。视图一经定义后，就可以像表一样被查询、修改、删除和更新。使用视图具有便于数据共享、简化用户权限管理和屏蔽数据库的复杂性等优点。</a:t>
            </a:r>
          </a:p>
          <a:p>
            <a:pPr indent="450850">
              <a:lnSpc>
                <a:spcPct val="150000"/>
              </a:lnSpc>
            </a:pPr>
            <a:r>
              <a:rPr lang="zh-CN" altLang="zh-CN" dirty="0"/>
              <a:t>例如，对于以上所述学生数据库，可创建“学生选课”视图，该视图包含学号、姓名、课程号、课程名、学分和成绩字段</a:t>
            </a:r>
            <a:r>
              <a:rPr lang="zh-CN" altLang="zh-CN" dirty="0" smtClean="0"/>
              <a:t>。</a:t>
            </a:r>
            <a:endParaRPr lang="zh-CN" altLang="zh-CN" dirty="0"/>
          </a:p>
        </p:txBody>
      </p:sp>
    </p:spTree>
    <p:extLst>
      <p:ext uri="{BB962C8B-B14F-4D97-AF65-F5344CB8AC3E}">
        <p14:creationId xmlns:p14="http://schemas.microsoft.com/office/powerpoint/2010/main" val="34234219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45029" y="1484416"/>
            <a:ext cx="8858992" cy="380010"/>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36845" y="328908"/>
            <a:ext cx="2638864" cy="461665"/>
          </a:xfrm>
          <a:prstGeom prst="rect">
            <a:avLst/>
          </a:prstGeom>
        </p:spPr>
        <p:txBody>
          <a:bodyPr wrap="none">
            <a:spAutoFit/>
          </a:bodyPr>
          <a:lstStyle/>
          <a:p>
            <a:r>
              <a:rPr lang="en-US" altLang="zh-CN" sz="2400" b="1" dirty="0"/>
              <a:t>3</a:t>
            </a:r>
            <a:r>
              <a:rPr lang="zh-CN" altLang="zh-CN" sz="2400" b="1" dirty="0"/>
              <a:t>．主</a:t>
            </a:r>
            <a:r>
              <a:rPr lang="en-US" altLang="zh-CN" sz="2400" b="1" dirty="0"/>
              <a:t>/</a:t>
            </a:r>
            <a:r>
              <a:rPr lang="zh-CN" altLang="zh-CN" sz="2400" b="1" dirty="0"/>
              <a:t>从视图应用</a:t>
            </a:r>
          </a:p>
        </p:txBody>
      </p:sp>
      <p:sp>
        <p:nvSpPr>
          <p:cNvPr id="3" name="TextBox 2"/>
          <p:cNvSpPr txBox="1"/>
          <p:nvPr/>
        </p:nvSpPr>
        <p:spPr>
          <a:xfrm>
            <a:off x="855023" y="902525"/>
            <a:ext cx="10153403" cy="1554272"/>
          </a:xfrm>
          <a:prstGeom prst="rect">
            <a:avLst/>
          </a:prstGeom>
          <a:noFill/>
        </p:spPr>
        <p:txBody>
          <a:bodyPr wrap="square" rtlCol="0">
            <a:spAutoFit/>
          </a:bodyPr>
          <a:lstStyle/>
          <a:p>
            <a:r>
              <a:rPr lang="zh-CN" altLang="zh-CN" dirty="0"/>
              <a:t>（</a:t>
            </a:r>
            <a:r>
              <a:rPr lang="en-US" altLang="zh-CN" dirty="0"/>
              <a:t>4</a:t>
            </a:r>
            <a:r>
              <a:rPr lang="zh-CN" altLang="zh-CN" dirty="0"/>
              <a:t>）新建一个</a:t>
            </a:r>
            <a:r>
              <a:rPr lang="en-US" altLang="zh-CN" dirty="0"/>
              <a:t>XML</a:t>
            </a:r>
            <a:r>
              <a:rPr lang="zh-CN" altLang="zh-CN" dirty="0"/>
              <a:t>文件，将该文件存放在该工程的目录下，以下是“</a:t>
            </a:r>
            <a:r>
              <a:rPr lang="en-US" altLang="zh-CN" dirty="0"/>
              <a:t>attribs.xml</a:t>
            </a:r>
            <a:r>
              <a:rPr lang="zh-CN" altLang="zh-CN" dirty="0">
                <a:hlinkClick r:id="rId2" action="ppaction://hlinkfile"/>
              </a:rPr>
              <a:t>”文件的详细</a:t>
            </a:r>
            <a:r>
              <a:rPr lang="zh-CN" altLang="zh-CN" dirty="0" smtClean="0">
                <a:hlinkClick r:id="rId2" action="ppaction://hlinkfile"/>
              </a:rPr>
              <a:t>内容</a:t>
            </a:r>
            <a:r>
              <a:rPr lang="zh-CN" altLang="en-US" dirty="0" smtClean="0">
                <a:hlinkClick r:id="rId2" action="ppaction://hlinkfile"/>
              </a:rPr>
              <a:t>。</a:t>
            </a:r>
            <a:endParaRPr lang="zh-CN" altLang="zh-CN" dirty="0"/>
          </a:p>
          <a:p>
            <a:r>
              <a:rPr lang="zh-CN" altLang="zh-CN" dirty="0"/>
              <a:t>（</a:t>
            </a:r>
            <a:r>
              <a:rPr lang="en-US" altLang="zh-CN" dirty="0"/>
              <a:t>5</a:t>
            </a:r>
            <a:r>
              <a:rPr lang="zh-CN" altLang="zh-CN" dirty="0"/>
              <a:t>）在“</a:t>
            </a:r>
            <a:r>
              <a:rPr lang="en-US" altLang="zh-CN" dirty="0"/>
              <a:t>SQLEx.pro</a:t>
            </a:r>
            <a:r>
              <a:rPr lang="zh-CN" altLang="zh-CN" dirty="0"/>
              <a:t>”文件中添加如下内容：</a:t>
            </a:r>
          </a:p>
          <a:p>
            <a:pPr>
              <a:spcBef>
                <a:spcPts val="600"/>
              </a:spcBef>
              <a:spcAft>
                <a:spcPts val="600"/>
              </a:spcAft>
            </a:pPr>
            <a:r>
              <a:rPr lang="en-US" altLang="zh-CN" dirty="0" smtClean="0"/>
              <a:t>     QT </a:t>
            </a:r>
            <a:r>
              <a:rPr lang="en-US" altLang="zh-CN" dirty="0"/>
              <a:t>+= xml</a:t>
            </a:r>
            <a:endParaRPr lang="zh-CN" altLang="zh-CN" dirty="0"/>
          </a:p>
          <a:p>
            <a:r>
              <a:rPr lang="zh-CN" altLang="zh-CN" dirty="0"/>
              <a:t>（</a:t>
            </a:r>
            <a:r>
              <a:rPr lang="en-US" altLang="zh-CN" dirty="0"/>
              <a:t>6</a:t>
            </a:r>
            <a:r>
              <a:rPr lang="zh-CN" altLang="zh-CN" dirty="0"/>
              <a:t>）运行程序，选择驱动</a:t>
            </a:r>
            <a:r>
              <a:rPr lang="en-US" altLang="zh-CN" dirty="0"/>
              <a:t>QSQLITE</a:t>
            </a:r>
            <a:r>
              <a:rPr lang="zh-CN" altLang="zh-CN" dirty="0"/>
              <a:t>，单击“连接”按钮，弹出如图</a:t>
            </a:r>
            <a:r>
              <a:rPr lang="en-US" altLang="zh-CN" dirty="0"/>
              <a:t>13.8</a:t>
            </a:r>
            <a:r>
              <a:rPr lang="zh-CN" altLang="zh-CN" dirty="0"/>
              <a:t>所示的主界面。</a:t>
            </a:r>
          </a:p>
          <a:p>
            <a:r>
              <a:rPr lang="zh-CN" altLang="zh-CN" dirty="0"/>
              <a:t>当用户在“操作菜单”中选择“删除”子菜单时，弹出如图</a:t>
            </a:r>
            <a:r>
              <a:rPr lang="en-US" altLang="zh-CN" dirty="0"/>
              <a:t>13.9</a:t>
            </a:r>
            <a:r>
              <a:rPr lang="zh-CN" altLang="zh-CN" dirty="0"/>
              <a:t>所示的“删除汽车记录”对话框</a:t>
            </a:r>
            <a:r>
              <a:rPr lang="zh-CN" altLang="zh-CN" dirty="0" smtClean="0"/>
              <a:t>。</a:t>
            </a:r>
            <a:endParaRPr lang="zh-CN" altLang="zh-CN" dirty="0"/>
          </a:p>
        </p:txBody>
      </p:sp>
      <p:pic>
        <p:nvPicPr>
          <p:cNvPr id="819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349" y="2594428"/>
            <a:ext cx="5336721" cy="2701967"/>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3315" y="3945411"/>
            <a:ext cx="3158382" cy="13509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246380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Rectangle 5"/>
          <p:cNvSpPr>
            <a:spLocks noChangeArrowheads="1"/>
          </p:cNvSpPr>
          <p:nvPr/>
        </p:nvSpPr>
        <p:spPr bwMode="auto">
          <a:xfrm>
            <a:off x="0" y="316865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0980368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a:t>4</a:t>
            </a:r>
            <a:r>
              <a:rPr lang="zh-CN" altLang="zh-CN" sz="2400" b="1" dirty="0"/>
              <a:t>．添加记录功能</a:t>
            </a:r>
          </a:p>
        </p:txBody>
      </p:sp>
      <p:sp>
        <p:nvSpPr>
          <p:cNvPr id="3" name="TextBox 2"/>
          <p:cNvSpPr txBox="1"/>
          <p:nvPr/>
        </p:nvSpPr>
        <p:spPr>
          <a:xfrm>
            <a:off x="878774" y="795652"/>
            <a:ext cx="10272156" cy="1138773"/>
          </a:xfrm>
          <a:prstGeom prst="rect">
            <a:avLst/>
          </a:prstGeom>
          <a:noFill/>
        </p:spPr>
        <p:txBody>
          <a:bodyPr wrap="square" rtlCol="0">
            <a:spAutoFit/>
          </a:bodyPr>
          <a:lstStyle/>
          <a:p>
            <a:pPr indent="450850"/>
            <a:r>
              <a:rPr lang="zh-CN" altLang="zh-CN" dirty="0"/>
              <a:t>（</a:t>
            </a:r>
            <a:r>
              <a:rPr lang="en-US" altLang="zh-CN" dirty="0"/>
              <a:t>1</a:t>
            </a:r>
            <a:r>
              <a:rPr lang="zh-CN" altLang="zh-CN" dirty="0"/>
              <a:t>）</a:t>
            </a:r>
            <a:r>
              <a:rPr lang="en-US" altLang="zh-CN" dirty="0"/>
              <a:t>Dialog</a:t>
            </a:r>
            <a:r>
              <a:rPr lang="zh-CN" altLang="zh-CN" dirty="0"/>
              <a:t>类继承自</a:t>
            </a:r>
            <a:r>
              <a:rPr lang="en-US" altLang="zh-CN" dirty="0" err="1"/>
              <a:t>QDialog</a:t>
            </a:r>
            <a:r>
              <a:rPr lang="zh-CN" altLang="zh-CN" dirty="0"/>
              <a:t>类，该类定义了“添加产品”对话框的界面及完成将新加入的记录分别插入汽车制造商表和汽车表，并且将详细的车型信息写入</a:t>
            </a:r>
            <a:r>
              <a:rPr lang="en-US" altLang="zh-CN" dirty="0"/>
              <a:t>XML</a:t>
            </a:r>
            <a:r>
              <a:rPr lang="zh-CN" altLang="zh-CN" dirty="0"/>
              <a:t>文件中的功能，其头文件“</a:t>
            </a:r>
            <a:r>
              <a:rPr lang="en-US" altLang="zh-CN" dirty="0" err="1"/>
              <a:t>editdialog.h</a:t>
            </a:r>
            <a:r>
              <a:rPr lang="zh-CN" altLang="zh-CN" dirty="0"/>
              <a:t>”的具体代码如下：</a:t>
            </a:r>
          </a:p>
          <a:p>
            <a:pPr indent="450850"/>
            <a:r>
              <a:rPr lang="zh-CN" altLang="zh-CN" dirty="0"/>
              <a:t>（</a:t>
            </a:r>
            <a:r>
              <a:rPr lang="en-US" altLang="zh-CN" dirty="0"/>
              <a:t>2</a:t>
            </a:r>
            <a:r>
              <a:rPr lang="zh-CN" altLang="zh-CN" dirty="0"/>
              <a:t>）源文件“</a:t>
            </a:r>
            <a:r>
              <a:rPr lang="en-US" altLang="zh-CN" dirty="0"/>
              <a:t>editdialog.cpp</a:t>
            </a:r>
            <a:r>
              <a:rPr lang="zh-CN" altLang="zh-CN" dirty="0"/>
              <a:t>”的具体代码如下</a:t>
            </a:r>
            <a:r>
              <a:rPr lang="zh-CN" altLang="zh-CN" dirty="0" smtClean="0"/>
              <a:t>：</a:t>
            </a:r>
            <a:endParaRPr lang="zh-CN" altLang="zh-CN" dirty="0"/>
          </a:p>
        </p:txBody>
      </p:sp>
      <p:sp>
        <p:nvSpPr>
          <p:cNvPr id="4" name="TextBox 3"/>
          <p:cNvSpPr txBox="1"/>
          <p:nvPr/>
        </p:nvSpPr>
        <p:spPr>
          <a:xfrm>
            <a:off x="1543792" y="1934425"/>
            <a:ext cx="8942120" cy="5262979"/>
          </a:xfrm>
          <a:prstGeom prst="rect">
            <a:avLst/>
          </a:prstGeom>
          <a:solidFill>
            <a:srgbClr val="DDDDDD"/>
          </a:solidFill>
        </p:spPr>
        <p:txBody>
          <a:bodyPr wrap="square" rtlCol="0">
            <a:spAutoFit/>
          </a:bodyPr>
          <a:lstStyle/>
          <a:p>
            <a:r>
              <a:rPr lang="en-US" altLang="zh-CN" sz="1600" dirty="0"/>
              <a:t>#include "</a:t>
            </a:r>
            <a:r>
              <a:rPr lang="en-US" altLang="zh-CN" sz="1600" dirty="0" err="1"/>
              <a:t>editdialog.h</a:t>
            </a:r>
            <a:r>
              <a:rPr lang="en-US" altLang="zh-CN" sz="1600" dirty="0"/>
              <a:t>"</a:t>
            </a:r>
            <a:endParaRPr lang="zh-CN" altLang="zh-CN" sz="1600" dirty="0"/>
          </a:p>
          <a:p>
            <a:r>
              <a:rPr lang="en-US" altLang="zh-CN" sz="1600" dirty="0"/>
              <a:t>#include &lt;</a:t>
            </a:r>
            <a:r>
              <a:rPr lang="en-US" altLang="zh-CN" sz="1600" dirty="0" err="1"/>
              <a:t>QMessageBox</a:t>
            </a:r>
            <a:r>
              <a:rPr lang="en-US" altLang="zh-CN" sz="1600" dirty="0"/>
              <a:t>&gt;</a:t>
            </a:r>
            <a:endParaRPr lang="zh-CN" altLang="zh-CN" sz="1600" dirty="0"/>
          </a:p>
          <a:p>
            <a:r>
              <a:rPr lang="en-US" altLang="zh-CN" sz="1600" dirty="0" err="1"/>
              <a:t>int</a:t>
            </a:r>
            <a:r>
              <a:rPr lang="en-US" altLang="zh-CN" sz="1600" dirty="0"/>
              <a:t> </a:t>
            </a:r>
            <a:r>
              <a:rPr lang="en-US" altLang="zh-CN" sz="1600" dirty="0" err="1"/>
              <a:t>uniqueCarId</a:t>
            </a:r>
            <a:r>
              <a:rPr lang="en-US" altLang="zh-CN" sz="1600" dirty="0"/>
              <a:t>;</a:t>
            </a:r>
            <a:endParaRPr lang="zh-CN" altLang="zh-CN" sz="1600" dirty="0"/>
          </a:p>
          <a:p>
            <a:r>
              <a:rPr lang="en-US" altLang="zh-CN" sz="1600" dirty="0" err="1"/>
              <a:t>int</a:t>
            </a:r>
            <a:r>
              <a:rPr lang="en-US" altLang="zh-CN" sz="1600" dirty="0"/>
              <a:t> </a:t>
            </a:r>
            <a:r>
              <a:rPr lang="en-US" altLang="zh-CN" sz="1600" dirty="0" err="1"/>
              <a:t>uniqueFactoryId</a:t>
            </a:r>
            <a:r>
              <a:rPr lang="en-US" altLang="zh-CN" sz="1600" dirty="0"/>
              <a:t>;</a:t>
            </a:r>
            <a:endParaRPr lang="zh-CN" altLang="zh-CN" sz="1600" dirty="0"/>
          </a:p>
          <a:p>
            <a:r>
              <a:rPr lang="en-US" altLang="zh-CN" sz="1600" dirty="0"/>
              <a:t>Dialog::Dialog(</a:t>
            </a:r>
            <a:r>
              <a:rPr lang="en-US" altLang="zh-CN" sz="1600" dirty="0" err="1"/>
              <a:t>QSqlRelationalTableModel</a:t>
            </a:r>
            <a:r>
              <a:rPr lang="en-US" altLang="zh-CN" sz="1600" dirty="0"/>
              <a:t> *cars, </a:t>
            </a:r>
            <a:r>
              <a:rPr lang="en-US" altLang="zh-CN" sz="1600" dirty="0" err="1"/>
              <a:t>QSqlTableModel</a:t>
            </a:r>
            <a:r>
              <a:rPr lang="en-US" altLang="zh-CN" sz="1600" dirty="0"/>
              <a:t> *factory, </a:t>
            </a:r>
            <a:r>
              <a:rPr lang="en-US" altLang="zh-CN" sz="1600" dirty="0" err="1"/>
              <a:t>QDomDocument</a:t>
            </a:r>
            <a:r>
              <a:rPr lang="en-US" altLang="zh-CN" sz="1600" dirty="0"/>
              <a:t> </a:t>
            </a:r>
            <a:r>
              <a:rPr lang="en-US" altLang="zh-CN" sz="1600" dirty="0" err="1"/>
              <a:t>details,QFile</a:t>
            </a:r>
            <a:r>
              <a:rPr lang="en-US" altLang="zh-CN" sz="1600" dirty="0"/>
              <a:t> *output, </a:t>
            </a:r>
            <a:r>
              <a:rPr lang="en-US" altLang="zh-CN" sz="1600" dirty="0" err="1"/>
              <a:t>QWidget</a:t>
            </a:r>
            <a:r>
              <a:rPr lang="en-US" altLang="zh-CN" sz="1600" dirty="0"/>
              <a:t> *parent) : </a:t>
            </a:r>
            <a:r>
              <a:rPr lang="en-US" altLang="zh-CN" sz="1600" dirty="0" err="1"/>
              <a:t>QDialog</a:t>
            </a:r>
            <a:r>
              <a:rPr lang="en-US" altLang="zh-CN" sz="1600" dirty="0"/>
              <a:t>(parent)</a:t>
            </a:r>
            <a:endParaRPr lang="zh-CN" altLang="zh-CN" sz="1600" dirty="0"/>
          </a:p>
          <a:p>
            <a:r>
              <a:rPr lang="en-US" altLang="zh-CN" sz="1600" dirty="0"/>
              <a:t>					</a:t>
            </a:r>
            <a:r>
              <a:rPr lang="en-US" altLang="zh-CN" sz="1600" dirty="0" smtClean="0"/>
              <a:t>//(</a:t>
            </a:r>
            <a:r>
              <a:rPr lang="en-US" altLang="zh-CN" sz="1600" dirty="0"/>
              <a:t>a)</a:t>
            </a:r>
            <a:endParaRPr lang="zh-CN" altLang="zh-CN" sz="1600" dirty="0"/>
          </a:p>
          <a:p>
            <a:r>
              <a:rPr lang="en-US" altLang="zh-CN" sz="1600" dirty="0"/>
              <a:t>{</a:t>
            </a:r>
            <a:endParaRPr lang="zh-CN" altLang="zh-CN" sz="1600" dirty="0"/>
          </a:p>
          <a:p>
            <a:r>
              <a:rPr lang="en-US" altLang="zh-CN" sz="1600" dirty="0"/>
              <a:t>    	</a:t>
            </a:r>
            <a:r>
              <a:rPr lang="en-US" altLang="zh-CN" sz="1600" dirty="0" err="1"/>
              <a:t>carModel</a:t>
            </a:r>
            <a:r>
              <a:rPr lang="en-US" altLang="zh-CN" sz="1600" dirty="0"/>
              <a:t> = cars;	</a:t>
            </a:r>
            <a:r>
              <a:rPr lang="en-US" altLang="zh-CN" sz="1600" dirty="0" smtClean="0"/>
              <a:t>		//(</a:t>
            </a:r>
            <a:r>
              <a:rPr lang="en-US" altLang="zh-CN" sz="1600" dirty="0"/>
              <a:t>b)</a:t>
            </a:r>
            <a:endParaRPr lang="zh-CN" altLang="zh-CN" sz="1600" dirty="0"/>
          </a:p>
          <a:p>
            <a:r>
              <a:rPr lang="en-US" altLang="zh-CN" sz="1600" dirty="0"/>
              <a:t>	</a:t>
            </a:r>
            <a:r>
              <a:rPr lang="en-US" altLang="zh-CN" sz="1600" dirty="0" err="1"/>
              <a:t>factoryModel</a:t>
            </a:r>
            <a:r>
              <a:rPr lang="en-US" altLang="zh-CN" sz="1600" dirty="0"/>
              <a:t> = factory;</a:t>
            </a:r>
            <a:endParaRPr lang="zh-CN" altLang="zh-CN" sz="1600" dirty="0"/>
          </a:p>
          <a:p>
            <a:r>
              <a:rPr lang="en-US" altLang="zh-CN" sz="1600" dirty="0"/>
              <a:t>    	</a:t>
            </a:r>
            <a:r>
              <a:rPr lang="en-US" altLang="zh-CN" sz="1600" dirty="0" err="1"/>
              <a:t>carDetails</a:t>
            </a:r>
            <a:r>
              <a:rPr lang="en-US" altLang="zh-CN" sz="1600" dirty="0"/>
              <a:t> = details;</a:t>
            </a:r>
            <a:endParaRPr lang="zh-CN" altLang="zh-CN" sz="1600" dirty="0"/>
          </a:p>
          <a:p>
            <a:r>
              <a:rPr lang="en-US" altLang="zh-CN" sz="1600" dirty="0"/>
              <a:t>   	</a:t>
            </a:r>
            <a:r>
              <a:rPr lang="en-US" altLang="zh-CN" sz="1600" dirty="0" err="1"/>
              <a:t>outputFile</a:t>
            </a:r>
            <a:r>
              <a:rPr lang="en-US" altLang="zh-CN" sz="1600" dirty="0"/>
              <a:t> = output;</a:t>
            </a:r>
            <a:endParaRPr lang="zh-CN" altLang="zh-CN" sz="1600" dirty="0"/>
          </a:p>
          <a:p>
            <a:r>
              <a:rPr lang="en-US" altLang="zh-CN" sz="1600" dirty="0"/>
              <a:t>    	</a:t>
            </a:r>
            <a:r>
              <a:rPr lang="en-US" altLang="zh-CN" sz="1600" dirty="0" err="1"/>
              <a:t>QGroupBox</a:t>
            </a:r>
            <a:r>
              <a:rPr lang="en-US" altLang="zh-CN" sz="1600" dirty="0"/>
              <a:t> *</a:t>
            </a:r>
            <a:r>
              <a:rPr lang="en-US" altLang="zh-CN" sz="1600" dirty="0" err="1"/>
              <a:t>inputWidgetBox</a:t>
            </a:r>
            <a:r>
              <a:rPr lang="en-US" altLang="zh-CN" sz="1600" dirty="0"/>
              <a:t> = </a:t>
            </a:r>
            <a:r>
              <a:rPr lang="en-US" altLang="zh-CN" sz="1600" dirty="0" err="1"/>
              <a:t>createInputWidgets</a:t>
            </a:r>
            <a:r>
              <a:rPr lang="en-US" altLang="zh-CN" sz="1600" dirty="0"/>
              <a:t>();</a:t>
            </a:r>
            <a:endParaRPr lang="zh-CN" altLang="zh-CN" sz="1600" dirty="0"/>
          </a:p>
          <a:p>
            <a:r>
              <a:rPr lang="en-US" altLang="zh-CN" sz="1600" dirty="0"/>
              <a:t>    	</a:t>
            </a:r>
            <a:r>
              <a:rPr lang="en-US" altLang="zh-CN" sz="1600" dirty="0" err="1"/>
              <a:t>QDialogButtonBox</a:t>
            </a:r>
            <a:r>
              <a:rPr lang="en-US" altLang="zh-CN" sz="1600" dirty="0"/>
              <a:t> *</a:t>
            </a:r>
            <a:r>
              <a:rPr lang="en-US" altLang="zh-CN" sz="1600" dirty="0" err="1"/>
              <a:t>buttonBox</a:t>
            </a:r>
            <a:r>
              <a:rPr lang="en-US" altLang="zh-CN" sz="1600" dirty="0"/>
              <a:t> = </a:t>
            </a:r>
            <a:r>
              <a:rPr lang="en-US" altLang="zh-CN" sz="1600" dirty="0" err="1"/>
              <a:t>createButtons</a:t>
            </a:r>
            <a:r>
              <a:rPr lang="en-US" altLang="zh-CN" sz="1600" dirty="0"/>
              <a:t>();</a:t>
            </a:r>
            <a:endParaRPr lang="zh-CN" altLang="zh-CN" sz="1600" dirty="0"/>
          </a:p>
          <a:p>
            <a:r>
              <a:rPr lang="en-US" altLang="zh-CN" sz="1600" dirty="0"/>
              <a:t>	//</a:t>
            </a:r>
            <a:r>
              <a:rPr lang="zh-CN" altLang="zh-CN" sz="1600" dirty="0"/>
              <a:t>界面布局</a:t>
            </a:r>
          </a:p>
          <a:p>
            <a:r>
              <a:rPr lang="en-US" altLang="zh-CN" sz="1600" dirty="0"/>
              <a:t>	</a:t>
            </a:r>
            <a:r>
              <a:rPr lang="en-US" altLang="zh-CN" sz="1600" dirty="0" err="1"/>
              <a:t>QVBoxLayout</a:t>
            </a:r>
            <a:r>
              <a:rPr lang="en-US" altLang="zh-CN" sz="1600" dirty="0"/>
              <a:t> *layout = new </a:t>
            </a:r>
            <a:r>
              <a:rPr lang="en-US" altLang="zh-CN" sz="1600" dirty="0" err="1"/>
              <a:t>QVBoxLayout</a:t>
            </a:r>
            <a:r>
              <a:rPr lang="en-US" altLang="zh-CN" sz="1600" dirty="0"/>
              <a:t>;</a:t>
            </a:r>
            <a:endParaRPr lang="zh-CN" altLang="zh-CN" sz="1600" dirty="0"/>
          </a:p>
          <a:p>
            <a:r>
              <a:rPr lang="en-US" altLang="zh-CN" sz="1600" dirty="0"/>
              <a:t>	layout-&gt;</a:t>
            </a:r>
            <a:r>
              <a:rPr lang="en-US" altLang="zh-CN" sz="1600" dirty="0" err="1"/>
              <a:t>addWidget</a:t>
            </a:r>
            <a:r>
              <a:rPr lang="en-US" altLang="zh-CN" sz="1600" dirty="0"/>
              <a:t>(</a:t>
            </a:r>
            <a:r>
              <a:rPr lang="en-US" altLang="zh-CN" sz="1600" dirty="0" err="1"/>
              <a:t>inputWidgetBox</a:t>
            </a:r>
            <a:r>
              <a:rPr lang="en-US" altLang="zh-CN" sz="1600" dirty="0"/>
              <a:t>);</a:t>
            </a:r>
            <a:endParaRPr lang="zh-CN" altLang="zh-CN" sz="1600" dirty="0"/>
          </a:p>
          <a:p>
            <a:r>
              <a:rPr lang="en-US" altLang="zh-CN" sz="1600" dirty="0"/>
              <a:t>	layout-&gt;</a:t>
            </a:r>
            <a:r>
              <a:rPr lang="en-US" altLang="zh-CN" sz="1600" dirty="0" err="1"/>
              <a:t>addWidget</a:t>
            </a:r>
            <a:r>
              <a:rPr lang="en-US" altLang="zh-CN" sz="1600" dirty="0"/>
              <a:t>(</a:t>
            </a:r>
            <a:r>
              <a:rPr lang="en-US" altLang="zh-CN" sz="1600" dirty="0" err="1"/>
              <a:t>buttonBox</a:t>
            </a:r>
            <a:r>
              <a:rPr lang="en-US" altLang="zh-CN" sz="1600" dirty="0"/>
              <a:t>);</a:t>
            </a:r>
            <a:endParaRPr lang="zh-CN" altLang="zh-CN" sz="1600" dirty="0"/>
          </a:p>
          <a:p>
            <a:r>
              <a:rPr lang="en-US" altLang="zh-CN" sz="1600" dirty="0"/>
              <a:t>	</a:t>
            </a:r>
            <a:r>
              <a:rPr lang="en-US" altLang="zh-CN" sz="1600" dirty="0" err="1"/>
              <a:t>setLayout</a:t>
            </a:r>
            <a:r>
              <a:rPr lang="en-US" altLang="zh-CN" sz="1600" dirty="0"/>
              <a:t>(layout);</a:t>
            </a:r>
            <a:endParaRPr lang="zh-CN" altLang="zh-CN" sz="1600" dirty="0"/>
          </a:p>
          <a:p>
            <a:r>
              <a:rPr lang="en-US" altLang="zh-CN" sz="1600" dirty="0"/>
              <a:t>	</a:t>
            </a:r>
            <a:r>
              <a:rPr lang="en-US" altLang="zh-CN" sz="1600" dirty="0" err="1"/>
              <a:t>setWindowTitle</a:t>
            </a:r>
            <a:r>
              <a:rPr lang="en-US" altLang="zh-CN" sz="1600" dirty="0"/>
              <a:t>(</a:t>
            </a:r>
            <a:r>
              <a:rPr lang="en-US" altLang="zh-CN" sz="1600" dirty="0" err="1"/>
              <a:t>tr</a:t>
            </a:r>
            <a:r>
              <a:rPr lang="en-US" altLang="zh-CN" sz="1600" dirty="0"/>
              <a:t>("</a:t>
            </a:r>
            <a:r>
              <a:rPr lang="zh-CN" altLang="zh-CN" sz="1600" dirty="0"/>
              <a:t>添加产品</a:t>
            </a:r>
            <a:r>
              <a:rPr lang="en-US" altLang="zh-CN" sz="1600" dirty="0"/>
              <a:t>"));</a:t>
            </a:r>
            <a:endParaRPr lang="zh-CN" altLang="zh-CN" sz="1600" dirty="0"/>
          </a:p>
          <a:p>
            <a:r>
              <a:rPr lang="en-US" altLang="zh-CN" sz="1600" dirty="0" smtClean="0"/>
              <a:t>}</a:t>
            </a:r>
            <a:endParaRPr lang="zh-CN" altLang="zh-CN" sz="1600" dirty="0"/>
          </a:p>
        </p:txBody>
      </p:sp>
    </p:spTree>
    <p:extLst>
      <p:ext uri="{BB962C8B-B14F-4D97-AF65-F5344CB8AC3E}">
        <p14:creationId xmlns:p14="http://schemas.microsoft.com/office/powerpoint/2010/main" val="30895788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a:t>4</a:t>
            </a:r>
            <a:r>
              <a:rPr lang="zh-CN" altLang="zh-CN" sz="2400" b="1" dirty="0"/>
              <a:t>．添加记录功能</a:t>
            </a:r>
          </a:p>
        </p:txBody>
      </p:sp>
      <p:sp>
        <p:nvSpPr>
          <p:cNvPr id="3" name="TextBox 2"/>
          <p:cNvSpPr txBox="1"/>
          <p:nvPr/>
        </p:nvSpPr>
        <p:spPr>
          <a:xfrm>
            <a:off x="819397" y="914400"/>
            <a:ext cx="10248406" cy="2794483"/>
          </a:xfrm>
          <a:prstGeom prst="rect">
            <a:avLst/>
          </a:prstGeom>
          <a:noFill/>
        </p:spPr>
        <p:txBody>
          <a:bodyPr wrap="square" rtlCol="0">
            <a:spAutoFit/>
          </a:bodyPr>
          <a:lstStyle/>
          <a:p>
            <a:pPr indent="450850">
              <a:lnSpc>
                <a:spcPct val="150000"/>
              </a:lnSpc>
            </a:pPr>
            <a:r>
              <a:rPr lang="zh-CN" altLang="zh-CN" b="1" dirty="0"/>
              <a:t>其中，</a:t>
            </a:r>
            <a:endParaRPr lang="zh-CN" altLang="zh-CN" dirty="0"/>
          </a:p>
          <a:p>
            <a:pPr indent="450850">
              <a:lnSpc>
                <a:spcPct val="150000"/>
              </a:lnSpc>
            </a:pPr>
            <a:r>
              <a:rPr lang="en-US" altLang="zh-CN" b="1" dirty="0"/>
              <a:t>(a) Dialog::Dialog(</a:t>
            </a:r>
            <a:r>
              <a:rPr lang="en-US" altLang="zh-CN" b="1" dirty="0" err="1"/>
              <a:t>QSqlRelationalTableModel</a:t>
            </a:r>
            <a:r>
              <a:rPr lang="en-US" altLang="zh-CN" b="1" dirty="0"/>
              <a:t> *cars, </a:t>
            </a:r>
            <a:r>
              <a:rPr lang="en-US" altLang="zh-CN" b="1" dirty="0" err="1"/>
              <a:t>QSqlTableModel</a:t>
            </a:r>
            <a:r>
              <a:rPr lang="en-US" altLang="zh-CN" b="1" dirty="0"/>
              <a:t> *factory, </a:t>
            </a:r>
            <a:r>
              <a:rPr lang="en-US" altLang="zh-CN" b="1" dirty="0" err="1"/>
              <a:t>QDomDocument</a:t>
            </a:r>
            <a:r>
              <a:rPr lang="en-US" altLang="zh-CN" b="1" dirty="0"/>
              <a:t> </a:t>
            </a:r>
            <a:r>
              <a:rPr lang="en-US" altLang="zh-CN" b="1" dirty="0" err="1"/>
              <a:t>details,QFile</a:t>
            </a:r>
            <a:r>
              <a:rPr lang="en-US" altLang="zh-CN" b="1" dirty="0"/>
              <a:t> *output, </a:t>
            </a:r>
            <a:r>
              <a:rPr lang="en-US" altLang="zh-CN" b="1" dirty="0" err="1"/>
              <a:t>QWidget</a:t>
            </a:r>
            <a:r>
              <a:rPr lang="en-US" altLang="zh-CN" b="1" dirty="0"/>
              <a:t> *parent)</a:t>
            </a:r>
            <a:r>
              <a:rPr lang="zh-CN" altLang="zh-CN" b="1" dirty="0"/>
              <a:t>：</a:t>
            </a:r>
            <a:r>
              <a:rPr lang="en-US" altLang="zh-CN" dirty="0"/>
              <a:t>Dialog</a:t>
            </a:r>
            <a:r>
              <a:rPr lang="zh-CN" altLang="zh-CN" dirty="0"/>
              <a:t>类的构造函数需要传入汽车表模型（</a:t>
            </a:r>
            <a:r>
              <a:rPr lang="en-US" altLang="zh-CN" dirty="0"/>
              <a:t>cars</a:t>
            </a:r>
            <a:r>
              <a:rPr lang="zh-CN" altLang="zh-CN" dirty="0"/>
              <a:t>）参数、汽车制造商表模型（</a:t>
            </a:r>
            <a:r>
              <a:rPr lang="en-US" altLang="zh-CN" dirty="0"/>
              <a:t>factory</a:t>
            </a:r>
            <a:r>
              <a:rPr lang="zh-CN" altLang="zh-CN" dirty="0"/>
              <a:t>）参数、解析</a:t>
            </a:r>
            <a:r>
              <a:rPr lang="en-US" altLang="zh-CN" dirty="0"/>
              <a:t>XML</a:t>
            </a:r>
            <a:r>
              <a:rPr lang="zh-CN" altLang="zh-CN" dirty="0"/>
              <a:t>文件的</a:t>
            </a:r>
            <a:r>
              <a:rPr lang="en-US" altLang="zh-CN" dirty="0" err="1"/>
              <a:t>QDomDocument</a:t>
            </a:r>
            <a:r>
              <a:rPr lang="zh-CN" altLang="zh-CN" dirty="0"/>
              <a:t>类对象（</a:t>
            </a:r>
            <a:r>
              <a:rPr lang="en-US" altLang="zh-CN" dirty="0"/>
              <a:t>details</a:t>
            </a:r>
            <a:r>
              <a:rPr lang="zh-CN" altLang="zh-CN" dirty="0"/>
              <a:t>）参数、读写</a:t>
            </a:r>
            <a:r>
              <a:rPr lang="en-US" altLang="zh-CN" dirty="0"/>
              <a:t>XML</a:t>
            </a:r>
            <a:r>
              <a:rPr lang="zh-CN" altLang="zh-CN" dirty="0"/>
              <a:t>文件的</a:t>
            </a:r>
            <a:r>
              <a:rPr lang="en-US" altLang="zh-CN" dirty="0" err="1"/>
              <a:t>QFile</a:t>
            </a:r>
            <a:r>
              <a:rPr lang="zh-CN" altLang="zh-CN" dirty="0"/>
              <a:t>指针（</a:t>
            </a:r>
            <a:r>
              <a:rPr lang="en-US" altLang="zh-CN" dirty="0"/>
              <a:t>output</a:t>
            </a:r>
            <a:r>
              <a:rPr lang="zh-CN" altLang="zh-CN" dirty="0"/>
              <a:t>）参数。</a:t>
            </a:r>
          </a:p>
          <a:p>
            <a:pPr indent="450850">
              <a:lnSpc>
                <a:spcPct val="150000"/>
              </a:lnSpc>
            </a:pPr>
            <a:r>
              <a:rPr lang="en-US" altLang="zh-CN" b="1" dirty="0"/>
              <a:t>(b) </a:t>
            </a:r>
            <a:r>
              <a:rPr lang="en-US" altLang="zh-CN" b="1" dirty="0" err="1"/>
              <a:t>carModel</a:t>
            </a:r>
            <a:r>
              <a:rPr lang="en-US" altLang="zh-CN" b="1" dirty="0"/>
              <a:t> = cars</a:t>
            </a:r>
            <a:r>
              <a:rPr lang="zh-CN" altLang="zh-CN" b="1" dirty="0"/>
              <a:t>、</a:t>
            </a:r>
            <a:r>
              <a:rPr lang="en-US" altLang="zh-CN" b="1" dirty="0" err="1"/>
              <a:t>factoryModel</a:t>
            </a:r>
            <a:r>
              <a:rPr lang="en-US" altLang="zh-CN" b="1" dirty="0"/>
              <a:t> = factory</a:t>
            </a:r>
            <a:r>
              <a:rPr lang="zh-CN" altLang="zh-CN" b="1" dirty="0"/>
              <a:t>、</a:t>
            </a:r>
            <a:r>
              <a:rPr lang="en-US" altLang="zh-CN" b="1" dirty="0" err="1"/>
              <a:t>carDetails</a:t>
            </a:r>
            <a:r>
              <a:rPr lang="en-US" altLang="zh-CN" b="1" dirty="0"/>
              <a:t> = details</a:t>
            </a:r>
            <a:r>
              <a:rPr lang="zh-CN" altLang="zh-CN" b="1" dirty="0"/>
              <a:t>、</a:t>
            </a:r>
            <a:r>
              <a:rPr lang="en-US" altLang="zh-CN" b="1" dirty="0" err="1"/>
              <a:t>outputFile</a:t>
            </a:r>
            <a:r>
              <a:rPr lang="en-US" altLang="zh-CN" b="1" dirty="0"/>
              <a:t> = output</a:t>
            </a:r>
            <a:r>
              <a:rPr lang="zh-CN" altLang="zh-CN" b="1" dirty="0"/>
              <a:t>：</a:t>
            </a:r>
            <a:r>
              <a:rPr lang="zh-CN" altLang="zh-CN" dirty="0"/>
              <a:t>将这些参数保存在</a:t>
            </a:r>
            <a:r>
              <a:rPr lang="en-US" altLang="zh-CN" dirty="0"/>
              <a:t>Dialog</a:t>
            </a:r>
            <a:r>
              <a:rPr lang="zh-CN" altLang="zh-CN" dirty="0"/>
              <a:t>类的私有变量中</a:t>
            </a:r>
            <a:r>
              <a:rPr lang="zh-CN" altLang="zh-CN" dirty="0" smtClean="0"/>
              <a:t>。</a:t>
            </a:r>
            <a:endParaRPr lang="zh-CN" altLang="zh-CN" dirty="0"/>
          </a:p>
        </p:txBody>
      </p:sp>
    </p:spTree>
    <p:extLst>
      <p:ext uri="{BB962C8B-B14F-4D97-AF65-F5344CB8AC3E}">
        <p14:creationId xmlns:p14="http://schemas.microsoft.com/office/powerpoint/2010/main" val="33577376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a:t>4</a:t>
            </a:r>
            <a:r>
              <a:rPr lang="zh-CN" altLang="zh-CN" sz="2400" b="1" dirty="0"/>
              <a:t>．添加记录功能</a:t>
            </a:r>
          </a:p>
        </p:txBody>
      </p:sp>
      <p:sp>
        <p:nvSpPr>
          <p:cNvPr id="3" name="矩形 2"/>
          <p:cNvSpPr/>
          <p:nvPr/>
        </p:nvSpPr>
        <p:spPr>
          <a:xfrm>
            <a:off x="1136845" y="946423"/>
            <a:ext cx="3996607" cy="369332"/>
          </a:xfrm>
          <a:prstGeom prst="rect">
            <a:avLst/>
          </a:prstGeom>
        </p:spPr>
        <p:txBody>
          <a:bodyPr wrap="none">
            <a:spAutoFit/>
          </a:bodyPr>
          <a:lstStyle/>
          <a:p>
            <a:r>
              <a:rPr lang="en-US" altLang="zh-CN" sz="1800" dirty="0"/>
              <a:t>Dialog::submit()</a:t>
            </a:r>
            <a:r>
              <a:rPr lang="zh-CN" altLang="zh-CN" sz="1800" dirty="0"/>
              <a:t>函数的具体代码如下：</a:t>
            </a:r>
          </a:p>
        </p:txBody>
      </p:sp>
      <p:sp>
        <p:nvSpPr>
          <p:cNvPr id="4" name="TextBox 3"/>
          <p:cNvSpPr txBox="1"/>
          <p:nvPr/>
        </p:nvSpPr>
        <p:spPr>
          <a:xfrm>
            <a:off x="1136845" y="1315755"/>
            <a:ext cx="9622199" cy="5478423"/>
          </a:xfrm>
          <a:prstGeom prst="rect">
            <a:avLst/>
          </a:prstGeom>
          <a:solidFill>
            <a:srgbClr val="DDDDDD"/>
          </a:solidFill>
        </p:spPr>
        <p:txBody>
          <a:bodyPr wrap="square" rtlCol="0">
            <a:spAutoFit/>
          </a:bodyPr>
          <a:lstStyle/>
          <a:p>
            <a:r>
              <a:rPr lang="en-US" altLang="zh-CN" sz="1400" dirty="0"/>
              <a:t>void Dialog::submit()</a:t>
            </a:r>
            <a:endParaRPr lang="zh-CN" altLang="zh-CN" sz="1400" dirty="0"/>
          </a:p>
          <a:p>
            <a:r>
              <a:rPr lang="en-US" altLang="zh-CN" sz="1400" dirty="0"/>
              <a:t>{</a:t>
            </a:r>
            <a:endParaRPr lang="zh-CN" altLang="zh-CN" sz="1400" dirty="0"/>
          </a:p>
          <a:p>
            <a:r>
              <a:rPr lang="en-US" altLang="zh-CN" sz="1400" dirty="0"/>
              <a:t>    	</a:t>
            </a:r>
            <a:r>
              <a:rPr lang="en-US" altLang="zh-CN" sz="1400" dirty="0" err="1"/>
              <a:t>QString</a:t>
            </a:r>
            <a:r>
              <a:rPr lang="en-US" altLang="zh-CN" sz="1400" dirty="0"/>
              <a:t> factory = </a:t>
            </a:r>
            <a:r>
              <a:rPr lang="en-US" altLang="zh-CN" sz="1400" dirty="0" err="1"/>
              <a:t>factoryEditor</a:t>
            </a:r>
            <a:r>
              <a:rPr lang="en-US" altLang="zh-CN" sz="1400" dirty="0"/>
              <a:t>-&gt;text();			</a:t>
            </a:r>
            <a:r>
              <a:rPr lang="en-US" altLang="zh-CN" sz="1400" dirty="0" smtClean="0"/>
              <a:t>//(</a:t>
            </a:r>
            <a:r>
              <a:rPr lang="en-US" altLang="zh-CN" sz="1400" dirty="0"/>
              <a:t>a)</a:t>
            </a:r>
            <a:endParaRPr lang="zh-CN" altLang="zh-CN" sz="1400" dirty="0"/>
          </a:p>
          <a:p>
            <a:r>
              <a:rPr lang="en-US" altLang="zh-CN" sz="1400" dirty="0"/>
              <a:t>   	</a:t>
            </a:r>
            <a:r>
              <a:rPr lang="en-US" altLang="zh-CN" sz="1400" dirty="0" err="1"/>
              <a:t>QString</a:t>
            </a:r>
            <a:r>
              <a:rPr lang="en-US" altLang="zh-CN" sz="1400" dirty="0"/>
              <a:t> address = </a:t>
            </a:r>
            <a:r>
              <a:rPr lang="en-US" altLang="zh-CN" sz="1400" dirty="0" err="1"/>
              <a:t>addressEditor</a:t>
            </a:r>
            <a:r>
              <a:rPr lang="en-US" altLang="zh-CN" sz="1400" dirty="0"/>
              <a:t>-&gt;text();			</a:t>
            </a:r>
            <a:r>
              <a:rPr lang="en-US" altLang="zh-CN" sz="1400" dirty="0" smtClean="0"/>
              <a:t>//(</a:t>
            </a:r>
            <a:r>
              <a:rPr lang="en-US" altLang="zh-CN" sz="1400" dirty="0"/>
              <a:t>b)</a:t>
            </a:r>
            <a:endParaRPr lang="zh-CN" altLang="zh-CN" sz="1400" dirty="0"/>
          </a:p>
          <a:p>
            <a:r>
              <a:rPr lang="en-US" altLang="zh-CN" sz="1400" dirty="0"/>
              <a:t>   	</a:t>
            </a:r>
            <a:r>
              <a:rPr lang="en-US" altLang="zh-CN" sz="1400" dirty="0" err="1"/>
              <a:t>QString</a:t>
            </a:r>
            <a:r>
              <a:rPr lang="en-US" altLang="zh-CN" sz="1400" dirty="0"/>
              <a:t> name = </a:t>
            </a:r>
            <a:r>
              <a:rPr lang="en-US" altLang="zh-CN" sz="1400" dirty="0" err="1"/>
              <a:t>carEditor</a:t>
            </a:r>
            <a:r>
              <a:rPr lang="en-US" altLang="zh-CN" sz="1400" dirty="0"/>
              <a:t>-&gt;text();	</a:t>
            </a:r>
            <a:r>
              <a:rPr lang="en-US" altLang="zh-CN" sz="1400" dirty="0" smtClean="0"/>
              <a:t>			//(</a:t>
            </a:r>
            <a:r>
              <a:rPr lang="en-US" altLang="zh-CN" sz="1400" dirty="0"/>
              <a:t>c)</a:t>
            </a:r>
            <a:endParaRPr lang="zh-CN" altLang="zh-CN" sz="1400" dirty="0"/>
          </a:p>
          <a:p>
            <a:r>
              <a:rPr lang="en-US" altLang="zh-CN" sz="1400" dirty="0"/>
              <a:t>   	if (</a:t>
            </a:r>
            <a:r>
              <a:rPr lang="en-US" altLang="zh-CN" sz="1400" dirty="0" err="1"/>
              <a:t>factory.isEmpty</a:t>
            </a:r>
            <a:r>
              <a:rPr lang="en-US" altLang="zh-CN" sz="1400" dirty="0"/>
              <a:t>() || </a:t>
            </a:r>
            <a:r>
              <a:rPr lang="en-US" altLang="zh-CN" sz="1400" dirty="0" err="1"/>
              <a:t>address.isEmpty</a:t>
            </a:r>
            <a:r>
              <a:rPr lang="en-US" altLang="zh-CN" sz="1400" dirty="0"/>
              <a:t>()||</a:t>
            </a:r>
            <a:r>
              <a:rPr lang="en-US" altLang="zh-CN" sz="1400" dirty="0" err="1"/>
              <a:t>name.isEmpty</a:t>
            </a:r>
            <a:r>
              <a:rPr lang="en-US" altLang="zh-CN" sz="1400" dirty="0"/>
              <a:t>()) </a:t>
            </a:r>
            <a:endParaRPr lang="zh-CN" altLang="zh-CN" sz="1400" dirty="0"/>
          </a:p>
          <a:p>
            <a:r>
              <a:rPr lang="en-US" altLang="zh-CN" sz="1400" dirty="0"/>
              <a:t>	{</a:t>
            </a:r>
            <a:endParaRPr lang="zh-CN" altLang="zh-CN" sz="1400" dirty="0"/>
          </a:p>
          <a:p>
            <a:r>
              <a:rPr lang="en-US" altLang="zh-CN" sz="1400" dirty="0"/>
              <a:t>   		</a:t>
            </a:r>
            <a:r>
              <a:rPr lang="en-US" altLang="zh-CN" sz="1400" dirty="0" err="1"/>
              <a:t>QString</a:t>
            </a:r>
            <a:r>
              <a:rPr lang="en-US" altLang="zh-CN" sz="1400" dirty="0"/>
              <a:t> message(</a:t>
            </a:r>
            <a:r>
              <a:rPr lang="en-US" altLang="zh-CN" sz="1400" dirty="0" err="1"/>
              <a:t>tr</a:t>
            </a:r>
            <a:r>
              <a:rPr lang="en-US" altLang="zh-CN" sz="1400" dirty="0"/>
              <a:t>("</a:t>
            </a:r>
            <a:r>
              <a:rPr lang="zh-CN" altLang="zh-CN" sz="1400" dirty="0"/>
              <a:t>请输入厂名、厂址和商品名称！</a:t>
            </a:r>
            <a:r>
              <a:rPr lang="en-US" altLang="zh-CN" sz="1400" dirty="0"/>
              <a:t>"));</a:t>
            </a:r>
            <a:endParaRPr lang="zh-CN" altLang="zh-CN" sz="1400" dirty="0"/>
          </a:p>
          <a:p>
            <a:r>
              <a:rPr lang="en-US" altLang="zh-CN" sz="1400" dirty="0"/>
              <a:t>     	</a:t>
            </a:r>
            <a:r>
              <a:rPr lang="en-US" altLang="zh-CN" sz="1400" dirty="0" err="1"/>
              <a:t>QMessageBox</a:t>
            </a:r>
            <a:r>
              <a:rPr lang="en-US" altLang="zh-CN" sz="1400" dirty="0"/>
              <a:t>::information(this, </a:t>
            </a:r>
            <a:r>
              <a:rPr lang="en-US" altLang="zh-CN" sz="1400" dirty="0" err="1"/>
              <a:t>tr</a:t>
            </a:r>
            <a:r>
              <a:rPr lang="en-US" altLang="zh-CN" sz="1400" dirty="0"/>
              <a:t>("</a:t>
            </a:r>
            <a:r>
              <a:rPr lang="zh-CN" altLang="zh-CN" sz="1400" dirty="0"/>
              <a:t>添加产品</a:t>
            </a:r>
            <a:r>
              <a:rPr lang="en-US" altLang="zh-CN" sz="1400" dirty="0"/>
              <a:t>"), message);</a:t>
            </a:r>
            <a:endParaRPr lang="zh-CN" altLang="zh-CN" sz="1400" dirty="0"/>
          </a:p>
          <a:p>
            <a:r>
              <a:rPr lang="en-US" altLang="zh-CN" sz="1400" dirty="0"/>
              <a:t>    	 }															</a:t>
            </a:r>
            <a:r>
              <a:rPr lang="en-US" altLang="zh-CN" sz="1400" dirty="0" smtClean="0"/>
              <a:t>	//(</a:t>
            </a:r>
            <a:r>
              <a:rPr lang="en-US" altLang="zh-CN" sz="1400" dirty="0"/>
              <a:t>d) </a:t>
            </a:r>
            <a:endParaRPr lang="zh-CN" altLang="zh-CN" sz="1400" dirty="0"/>
          </a:p>
          <a:p>
            <a:r>
              <a:rPr lang="en-US" altLang="zh-CN" sz="1400" dirty="0"/>
              <a:t>	 else					</a:t>
            </a:r>
            <a:r>
              <a:rPr lang="en-US" altLang="zh-CN" sz="1400" dirty="0" smtClean="0"/>
              <a:t>	//(</a:t>
            </a:r>
            <a:r>
              <a:rPr lang="en-US" altLang="zh-CN" sz="1400" dirty="0"/>
              <a:t>e) </a:t>
            </a:r>
            <a:endParaRPr lang="zh-CN" altLang="zh-CN" sz="1400" dirty="0"/>
          </a:p>
          <a:p>
            <a:r>
              <a:rPr lang="en-US" altLang="zh-CN" sz="1400" dirty="0"/>
              <a:t>	 {</a:t>
            </a:r>
            <a:endParaRPr lang="zh-CN" altLang="zh-CN" sz="1400" dirty="0"/>
          </a:p>
          <a:p>
            <a:r>
              <a:rPr lang="en-US" altLang="zh-CN" sz="1400" dirty="0"/>
              <a:t>        	</a:t>
            </a:r>
            <a:r>
              <a:rPr lang="en-US" altLang="zh-CN" sz="1400" dirty="0" err="1"/>
              <a:t>int</a:t>
            </a:r>
            <a:r>
              <a:rPr lang="en-US" altLang="zh-CN" sz="1400" dirty="0"/>
              <a:t> </a:t>
            </a:r>
            <a:r>
              <a:rPr lang="en-US" altLang="zh-CN" sz="1400" dirty="0" err="1"/>
              <a:t>factoryId</a:t>
            </a:r>
            <a:r>
              <a:rPr lang="en-US" altLang="zh-CN" sz="1400" dirty="0"/>
              <a:t> = </a:t>
            </a:r>
            <a:r>
              <a:rPr lang="en-US" altLang="zh-CN" sz="1400" dirty="0" err="1"/>
              <a:t>findFactoryId</a:t>
            </a:r>
            <a:r>
              <a:rPr lang="en-US" altLang="zh-CN" sz="1400" dirty="0"/>
              <a:t>(factory);</a:t>
            </a:r>
            <a:endParaRPr lang="zh-CN" altLang="zh-CN" sz="1400" dirty="0"/>
          </a:p>
          <a:p>
            <a:r>
              <a:rPr lang="en-US" altLang="zh-CN" sz="1400" dirty="0"/>
              <a:t>	     if(</a:t>
            </a:r>
            <a:r>
              <a:rPr lang="en-US" altLang="zh-CN" sz="1400" dirty="0" err="1"/>
              <a:t>factoryId</a:t>
            </a:r>
            <a:r>
              <a:rPr lang="en-US" altLang="zh-CN" sz="1400" dirty="0"/>
              <a:t> == -1)				</a:t>
            </a:r>
            <a:r>
              <a:rPr lang="en-US" altLang="zh-CN" sz="1400" dirty="0" smtClean="0"/>
              <a:t>	//(</a:t>
            </a:r>
            <a:r>
              <a:rPr lang="en-US" altLang="zh-CN" sz="1400" dirty="0"/>
              <a:t>f)</a:t>
            </a:r>
            <a:endParaRPr lang="zh-CN" altLang="zh-CN" sz="1400" dirty="0"/>
          </a:p>
          <a:p>
            <a:r>
              <a:rPr lang="en-US" altLang="zh-CN" sz="1400" dirty="0"/>
              <a:t>	     {</a:t>
            </a:r>
            <a:endParaRPr lang="zh-CN" altLang="zh-CN" sz="1400" dirty="0"/>
          </a:p>
          <a:p>
            <a:r>
              <a:rPr lang="en-US" altLang="zh-CN" sz="1400" dirty="0"/>
              <a:t>	         	</a:t>
            </a:r>
            <a:r>
              <a:rPr lang="en-US" altLang="zh-CN" sz="1400" dirty="0" err="1"/>
              <a:t>factoryId</a:t>
            </a:r>
            <a:r>
              <a:rPr lang="en-US" altLang="zh-CN" sz="1400" dirty="0"/>
              <a:t> = </a:t>
            </a:r>
            <a:r>
              <a:rPr lang="en-US" altLang="zh-CN" sz="1400" dirty="0" err="1"/>
              <a:t>addNewFactory</a:t>
            </a:r>
            <a:r>
              <a:rPr lang="en-US" altLang="zh-CN" sz="1400" dirty="0"/>
              <a:t>(</a:t>
            </a:r>
            <a:r>
              <a:rPr lang="en-US" altLang="zh-CN" sz="1400" dirty="0" err="1"/>
              <a:t>factory,address</a:t>
            </a:r>
            <a:r>
              <a:rPr lang="en-US" altLang="zh-CN" sz="1400" dirty="0"/>
              <a:t>);</a:t>
            </a:r>
            <a:endParaRPr lang="zh-CN" altLang="zh-CN" sz="1400" dirty="0"/>
          </a:p>
          <a:p>
            <a:r>
              <a:rPr lang="en-US" altLang="zh-CN" sz="1400" dirty="0"/>
              <a:t>	     }</a:t>
            </a:r>
            <a:endParaRPr lang="zh-CN" altLang="zh-CN" sz="1400" dirty="0"/>
          </a:p>
          <a:p>
            <a:r>
              <a:rPr lang="en-US" altLang="zh-CN" sz="1400" dirty="0"/>
              <a:t>        	</a:t>
            </a:r>
            <a:r>
              <a:rPr lang="en-US" altLang="zh-CN" sz="1400" dirty="0" err="1"/>
              <a:t>int</a:t>
            </a:r>
            <a:r>
              <a:rPr lang="en-US" altLang="zh-CN" sz="1400" dirty="0"/>
              <a:t> </a:t>
            </a:r>
            <a:r>
              <a:rPr lang="en-US" altLang="zh-CN" sz="1400" dirty="0" err="1"/>
              <a:t>carId</a:t>
            </a:r>
            <a:r>
              <a:rPr lang="en-US" altLang="zh-CN" sz="1400" dirty="0"/>
              <a:t> = </a:t>
            </a:r>
            <a:r>
              <a:rPr lang="en-US" altLang="zh-CN" sz="1400" dirty="0" err="1"/>
              <a:t>addNewCar</a:t>
            </a:r>
            <a:r>
              <a:rPr lang="en-US" altLang="zh-CN" sz="1400" dirty="0"/>
              <a:t>(name, </a:t>
            </a:r>
            <a:r>
              <a:rPr lang="en-US" altLang="zh-CN" sz="1400" dirty="0" err="1"/>
              <a:t>factoryId</a:t>
            </a:r>
            <a:r>
              <a:rPr lang="en-US" altLang="zh-CN" sz="1400" dirty="0"/>
              <a:t>);		</a:t>
            </a:r>
            <a:r>
              <a:rPr lang="en-US" altLang="zh-CN" sz="1400" dirty="0" smtClean="0"/>
              <a:t>	//(</a:t>
            </a:r>
            <a:r>
              <a:rPr lang="en-US" altLang="zh-CN" sz="1400" dirty="0"/>
              <a:t>g)</a:t>
            </a:r>
            <a:endParaRPr lang="zh-CN" altLang="zh-CN" sz="1400" dirty="0"/>
          </a:p>
          <a:p>
            <a:r>
              <a:rPr lang="en-US" altLang="zh-CN" sz="1400" dirty="0"/>
              <a:t>        	</a:t>
            </a:r>
            <a:r>
              <a:rPr lang="en-US" altLang="zh-CN" sz="1400" dirty="0" err="1"/>
              <a:t>QStringList</a:t>
            </a:r>
            <a:r>
              <a:rPr lang="en-US" altLang="zh-CN" sz="1400" dirty="0"/>
              <a:t> </a:t>
            </a:r>
            <a:r>
              <a:rPr lang="en-US" altLang="zh-CN" sz="1400" dirty="0" err="1"/>
              <a:t>attribs</a:t>
            </a:r>
            <a:r>
              <a:rPr lang="en-US" altLang="zh-CN" sz="1400" dirty="0"/>
              <a:t>;</a:t>
            </a:r>
            <a:endParaRPr lang="zh-CN" altLang="zh-CN" sz="1400" dirty="0"/>
          </a:p>
          <a:p>
            <a:r>
              <a:rPr lang="en-US" altLang="zh-CN" sz="1400" dirty="0"/>
              <a:t>        	</a:t>
            </a:r>
            <a:r>
              <a:rPr lang="en-US" altLang="zh-CN" sz="1400" dirty="0" err="1"/>
              <a:t>attribs</a:t>
            </a:r>
            <a:r>
              <a:rPr lang="en-US" altLang="zh-CN" sz="1400" dirty="0"/>
              <a:t> = </a:t>
            </a:r>
            <a:r>
              <a:rPr lang="en-US" altLang="zh-CN" sz="1400" dirty="0" err="1"/>
              <a:t>attribEditor</a:t>
            </a:r>
            <a:r>
              <a:rPr lang="en-US" altLang="zh-CN" sz="1400" dirty="0"/>
              <a:t>-&gt;text().split(";", </a:t>
            </a:r>
            <a:r>
              <a:rPr lang="en-US" altLang="zh-CN" sz="1400" dirty="0" err="1"/>
              <a:t>QString</a:t>
            </a:r>
            <a:r>
              <a:rPr lang="en-US" altLang="zh-CN" sz="1400" dirty="0"/>
              <a:t>::</a:t>
            </a:r>
            <a:r>
              <a:rPr lang="en-US" altLang="zh-CN" sz="1400" dirty="0" err="1"/>
              <a:t>SkipEmptyParts</a:t>
            </a:r>
            <a:r>
              <a:rPr lang="en-US" altLang="zh-CN" sz="1400" dirty="0" smtClean="0"/>
              <a:t>);</a:t>
            </a:r>
            <a:r>
              <a:rPr lang="zh-CN" altLang="zh-CN" sz="1400" dirty="0" smtClean="0"/>
              <a:t> </a:t>
            </a:r>
            <a:r>
              <a:rPr lang="en-US" altLang="zh-CN" sz="1400" dirty="0" smtClean="0"/>
              <a:t>	//(</a:t>
            </a:r>
            <a:r>
              <a:rPr lang="en-US" altLang="zh-CN" sz="1400" dirty="0"/>
              <a:t>h)</a:t>
            </a:r>
            <a:endParaRPr lang="zh-CN" altLang="zh-CN" sz="1400" dirty="0"/>
          </a:p>
          <a:p>
            <a:r>
              <a:rPr lang="en-US" altLang="zh-CN" sz="1400" dirty="0"/>
              <a:t>     	</a:t>
            </a:r>
            <a:r>
              <a:rPr lang="en-US" altLang="zh-CN" sz="1400" dirty="0" err="1"/>
              <a:t>addAttribs</a:t>
            </a:r>
            <a:r>
              <a:rPr lang="en-US" altLang="zh-CN" sz="1400" dirty="0"/>
              <a:t>(</a:t>
            </a:r>
            <a:r>
              <a:rPr lang="en-US" altLang="zh-CN" sz="1400" dirty="0" err="1"/>
              <a:t>carId</a:t>
            </a:r>
            <a:r>
              <a:rPr lang="en-US" altLang="zh-CN" sz="1400" dirty="0"/>
              <a:t>, </a:t>
            </a:r>
            <a:r>
              <a:rPr lang="en-US" altLang="zh-CN" sz="1400" dirty="0" err="1"/>
              <a:t>attribs</a:t>
            </a:r>
            <a:r>
              <a:rPr lang="en-US" altLang="zh-CN" sz="1400" dirty="0"/>
              <a:t>);				</a:t>
            </a:r>
            <a:r>
              <a:rPr lang="en-US" altLang="zh-CN" sz="1400" dirty="0" smtClean="0"/>
              <a:t>//(</a:t>
            </a:r>
            <a:r>
              <a:rPr lang="en-US" altLang="zh-CN" sz="1400" dirty="0"/>
              <a:t>i)</a:t>
            </a:r>
            <a:endParaRPr lang="zh-CN" altLang="zh-CN" sz="1400" dirty="0"/>
          </a:p>
          <a:p>
            <a:r>
              <a:rPr lang="en-US" altLang="zh-CN" sz="1400" dirty="0"/>
              <a:t>        	accept();</a:t>
            </a:r>
            <a:endParaRPr lang="zh-CN" altLang="zh-CN" sz="1400" dirty="0"/>
          </a:p>
          <a:p>
            <a:r>
              <a:rPr lang="en-US" altLang="zh-CN" sz="1400" dirty="0"/>
              <a:t>    	}</a:t>
            </a:r>
            <a:endParaRPr lang="zh-CN" altLang="zh-CN" sz="1400" dirty="0"/>
          </a:p>
          <a:p>
            <a:r>
              <a:rPr lang="en-US" altLang="zh-CN" sz="1400" dirty="0" smtClean="0"/>
              <a:t>}</a:t>
            </a:r>
            <a:endParaRPr lang="zh-CN" altLang="zh-CN" sz="1400" dirty="0"/>
          </a:p>
        </p:txBody>
      </p:sp>
    </p:spTree>
    <p:extLst>
      <p:ext uri="{BB962C8B-B14F-4D97-AF65-F5344CB8AC3E}">
        <p14:creationId xmlns:p14="http://schemas.microsoft.com/office/powerpoint/2010/main" val="21876543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a:t>4</a:t>
            </a:r>
            <a:r>
              <a:rPr lang="zh-CN" altLang="zh-CN" sz="2400" b="1" dirty="0"/>
              <a:t>．添加记录功能</a:t>
            </a:r>
          </a:p>
        </p:txBody>
      </p:sp>
      <p:sp>
        <p:nvSpPr>
          <p:cNvPr id="3" name="TextBox 2"/>
          <p:cNvSpPr txBox="1"/>
          <p:nvPr/>
        </p:nvSpPr>
        <p:spPr>
          <a:xfrm>
            <a:off x="807522" y="1045029"/>
            <a:ext cx="10248405" cy="4801314"/>
          </a:xfrm>
          <a:prstGeom prst="rect">
            <a:avLst/>
          </a:prstGeom>
          <a:noFill/>
        </p:spPr>
        <p:txBody>
          <a:bodyPr wrap="square" rtlCol="0">
            <a:spAutoFit/>
          </a:bodyPr>
          <a:lstStyle/>
          <a:p>
            <a:pPr indent="450850"/>
            <a:r>
              <a:rPr lang="zh-CN" altLang="zh-CN" b="1" dirty="0"/>
              <a:t>其中，</a:t>
            </a:r>
            <a:endParaRPr lang="zh-CN" altLang="zh-CN" dirty="0"/>
          </a:p>
          <a:p>
            <a:pPr indent="450850"/>
            <a:r>
              <a:rPr lang="en-US" altLang="zh-CN" b="1" dirty="0"/>
              <a:t>(a) </a:t>
            </a:r>
            <a:r>
              <a:rPr lang="en-US" altLang="zh-CN" b="1" dirty="0" err="1"/>
              <a:t>QString</a:t>
            </a:r>
            <a:r>
              <a:rPr lang="en-US" altLang="zh-CN" b="1" dirty="0"/>
              <a:t> factory = </a:t>
            </a:r>
            <a:r>
              <a:rPr lang="en-US" altLang="zh-CN" b="1" dirty="0" err="1"/>
              <a:t>factoryEditor</a:t>
            </a:r>
            <a:r>
              <a:rPr lang="en-US" altLang="zh-CN" b="1" dirty="0"/>
              <a:t>-&gt;text()</a:t>
            </a:r>
            <a:r>
              <a:rPr lang="zh-CN" altLang="zh-CN" b="1" dirty="0"/>
              <a:t>：</a:t>
            </a:r>
            <a:r>
              <a:rPr lang="zh-CN" altLang="zh-CN" dirty="0"/>
              <a:t>从界面获取用户输入的制造商名</a:t>
            </a:r>
            <a:r>
              <a:rPr lang="en-US" altLang="zh-CN" dirty="0"/>
              <a:t>factory</a:t>
            </a:r>
            <a:r>
              <a:rPr lang="zh-CN" altLang="zh-CN" dirty="0"/>
              <a:t>。</a:t>
            </a:r>
          </a:p>
          <a:p>
            <a:pPr indent="450850"/>
            <a:r>
              <a:rPr lang="en-US" altLang="zh-CN" b="1" dirty="0"/>
              <a:t>(b) </a:t>
            </a:r>
            <a:r>
              <a:rPr lang="en-US" altLang="zh-CN" b="1" dirty="0" err="1"/>
              <a:t>QString</a:t>
            </a:r>
            <a:r>
              <a:rPr lang="en-US" altLang="zh-CN" b="1" dirty="0"/>
              <a:t> address = </a:t>
            </a:r>
            <a:r>
              <a:rPr lang="en-US" altLang="zh-CN" b="1" dirty="0" err="1"/>
              <a:t>addressEditor</a:t>
            </a:r>
            <a:r>
              <a:rPr lang="en-US" altLang="zh-CN" b="1" dirty="0"/>
              <a:t>-&gt;text()</a:t>
            </a:r>
            <a:r>
              <a:rPr lang="zh-CN" altLang="zh-CN" b="1" dirty="0"/>
              <a:t>：</a:t>
            </a:r>
            <a:r>
              <a:rPr lang="zh-CN" altLang="zh-CN" dirty="0"/>
              <a:t>从界面获取用户输入的厂址</a:t>
            </a:r>
            <a:r>
              <a:rPr lang="en-US" altLang="zh-CN" dirty="0"/>
              <a:t>address</a:t>
            </a:r>
            <a:r>
              <a:rPr lang="zh-CN" altLang="zh-CN" dirty="0"/>
              <a:t>。</a:t>
            </a:r>
          </a:p>
          <a:p>
            <a:pPr indent="450850"/>
            <a:r>
              <a:rPr lang="en-US" altLang="zh-CN" b="1" dirty="0"/>
              <a:t>(c) </a:t>
            </a:r>
            <a:r>
              <a:rPr lang="en-US" altLang="zh-CN" b="1" dirty="0" err="1"/>
              <a:t>QString</a:t>
            </a:r>
            <a:r>
              <a:rPr lang="en-US" altLang="zh-CN" b="1" dirty="0"/>
              <a:t> name = </a:t>
            </a:r>
            <a:r>
              <a:rPr lang="en-US" altLang="zh-CN" b="1" dirty="0" err="1"/>
              <a:t>carEditor</a:t>
            </a:r>
            <a:r>
              <a:rPr lang="en-US" altLang="zh-CN" b="1" dirty="0"/>
              <a:t>-&gt;text()</a:t>
            </a:r>
            <a:r>
              <a:rPr lang="zh-CN" altLang="zh-CN" b="1" dirty="0"/>
              <a:t>：</a:t>
            </a:r>
            <a:r>
              <a:rPr lang="zh-CN" altLang="zh-CN" dirty="0"/>
              <a:t>从界面获取用户输入的车型名称</a:t>
            </a:r>
            <a:r>
              <a:rPr lang="en-US" altLang="zh-CN" dirty="0"/>
              <a:t>name</a:t>
            </a:r>
            <a:r>
              <a:rPr lang="zh-CN" altLang="zh-CN" dirty="0"/>
              <a:t>。</a:t>
            </a:r>
          </a:p>
          <a:p>
            <a:pPr indent="450850"/>
            <a:r>
              <a:rPr lang="en-US" altLang="zh-CN" b="1" dirty="0"/>
              <a:t>(d) if (</a:t>
            </a:r>
            <a:r>
              <a:rPr lang="en-US" altLang="zh-CN" b="1" dirty="0" err="1"/>
              <a:t>factory.isEmpty</a:t>
            </a:r>
            <a:r>
              <a:rPr lang="en-US" altLang="zh-CN" b="1" dirty="0"/>
              <a:t>() || </a:t>
            </a:r>
            <a:r>
              <a:rPr lang="en-US" altLang="zh-CN" b="1" dirty="0" err="1"/>
              <a:t>address.isEmpty</a:t>
            </a:r>
            <a:r>
              <a:rPr lang="en-US" altLang="zh-CN" b="1" dirty="0"/>
              <a:t>()||</a:t>
            </a:r>
            <a:r>
              <a:rPr lang="en-US" altLang="zh-CN" b="1" dirty="0" err="1"/>
              <a:t>name.isEmpty</a:t>
            </a:r>
            <a:r>
              <a:rPr lang="en-US" altLang="zh-CN" b="1" dirty="0"/>
              <a:t>())</a:t>
            </a:r>
            <a:endParaRPr lang="zh-CN" altLang="zh-CN" dirty="0"/>
          </a:p>
          <a:p>
            <a:pPr indent="450850"/>
            <a:r>
              <a:rPr lang="en-US" altLang="zh-CN" b="1" dirty="0"/>
              <a:t>{</a:t>
            </a:r>
            <a:endParaRPr lang="zh-CN" altLang="zh-CN" dirty="0"/>
          </a:p>
          <a:p>
            <a:pPr indent="450850"/>
            <a:r>
              <a:rPr lang="en-US" altLang="zh-CN" b="1" dirty="0"/>
              <a:t>     </a:t>
            </a:r>
            <a:r>
              <a:rPr lang="en-US" altLang="zh-CN" b="1" dirty="0" err="1"/>
              <a:t>QString</a:t>
            </a:r>
            <a:r>
              <a:rPr lang="en-US" altLang="zh-CN" b="1" dirty="0"/>
              <a:t> message(</a:t>
            </a:r>
            <a:r>
              <a:rPr lang="en-US" altLang="zh-CN" b="1" dirty="0" err="1"/>
              <a:t>tr</a:t>
            </a:r>
            <a:r>
              <a:rPr lang="en-US" altLang="zh-CN" b="1" dirty="0"/>
              <a:t>("</a:t>
            </a:r>
            <a:r>
              <a:rPr lang="zh-CN" altLang="zh-CN" b="1" dirty="0"/>
              <a:t>请输入厂名、厂址和商品名称！</a:t>
            </a:r>
            <a:r>
              <a:rPr lang="en-US" altLang="zh-CN" b="1" dirty="0"/>
              <a:t>"));</a:t>
            </a:r>
            <a:endParaRPr lang="zh-CN" altLang="zh-CN" dirty="0"/>
          </a:p>
          <a:p>
            <a:pPr indent="450850"/>
            <a:r>
              <a:rPr lang="en-US" altLang="zh-CN" b="1" dirty="0"/>
              <a:t>     </a:t>
            </a:r>
            <a:r>
              <a:rPr lang="en-US" altLang="zh-CN" b="1" dirty="0" err="1"/>
              <a:t>QMessageBox</a:t>
            </a:r>
            <a:r>
              <a:rPr lang="en-US" altLang="zh-CN" b="1" dirty="0"/>
              <a:t>::information(this, </a:t>
            </a:r>
            <a:r>
              <a:rPr lang="en-US" altLang="zh-CN" b="1" dirty="0" err="1"/>
              <a:t>tr</a:t>
            </a:r>
            <a:r>
              <a:rPr lang="en-US" altLang="zh-CN" b="1" dirty="0"/>
              <a:t>("</a:t>
            </a:r>
            <a:r>
              <a:rPr lang="zh-CN" altLang="zh-CN" b="1" dirty="0"/>
              <a:t>添加产品</a:t>
            </a:r>
            <a:r>
              <a:rPr lang="en-US" altLang="zh-CN" b="1" dirty="0"/>
              <a:t>"), message);</a:t>
            </a:r>
            <a:endParaRPr lang="zh-CN" altLang="zh-CN" dirty="0"/>
          </a:p>
          <a:p>
            <a:pPr indent="450850"/>
            <a:r>
              <a:rPr lang="en-US" altLang="zh-CN" b="1" dirty="0"/>
              <a:t>}</a:t>
            </a:r>
            <a:r>
              <a:rPr lang="zh-CN" altLang="zh-CN" b="1" dirty="0"/>
              <a:t>：</a:t>
            </a:r>
            <a:r>
              <a:rPr lang="zh-CN" altLang="zh-CN" dirty="0"/>
              <a:t>如果这三个值中的任意一个为空，则以提示框的形式要求用户重新输入。</a:t>
            </a:r>
          </a:p>
          <a:p>
            <a:pPr indent="450850"/>
            <a:r>
              <a:rPr lang="en-US" altLang="zh-CN" b="1" dirty="0"/>
              <a:t>(e) else { </a:t>
            </a:r>
            <a:r>
              <a:rPr lang="en-US" altLang="zh-CN" b="1" dirty="0" err="1"/>
              <a:t>int</a:t>
            </a:r>
            <a:r>
              <a:rPr lang="en-US" altLang="zh-CN" b="1" dirty="0"/>
              <a:t> </a:t>
            </a:r>
            <a:r>
              <a:rPr lang="en-US" altLang="zh-CN" b="1" dirty="0" err="1"/>
              <a:t>factoryId</a:t>
            </a:r>
            <a:r>
              <a:rPr lang="en-US" altLang="zh-CN" b="1" dirty="0"/>
              <a:t> = </a:t>
            </a:r>
            <a:r>
              <a:rPr lang="en-US" altLang="zh-CN" b="1" dirty="0" err="1"/>
              <a:t>findFactoryId</a:t>
            </a:r>
            <a:r>
              <a:rPr lang="en-US" altLang="zh-CN" b="1" dirty="0"/>
              <a:t>(factory);…}</a:t>
            </a:r>
            <a:r>
              <a:rPr lang="zh-CN" altLang="zh-CN" b="1" dirty="0"/>
              <a:t>：</a:t>
            </a:r>
            <a:r>
              <a:rPr lang="zh-CN" altLang="zh-CN" dirty="0"/>
              <a:t>如果这三个值都不为空，则首先调用</a:t>
            </a:r>
            <a:r>
              <a:rPr lang="en-US" altLang="zh-CN" dirty="0" err="1"/>
              <a:t>findFactoryId</a:t>
            </a:r>
            <a:r>
              <a:rPr lang="en-US" altLang="zh-CN" dirty="0"/>
              <a:t>()</a:t>
            </a:r>
            <a:r>
              <a:rPr lang="zh-CN" altLang="zh-CN" dirty="0"/>
              <a:t>函数在汽车制造商表中查找录入的制造商</a:t>
            </a:r>
            <a:r>
              <a:rPr lang="en-US" altLang="zh-CN" dirty="0"/>
              <a:t>factory</a:t>
            </a:r>
            <a:r>
              <a:rPr lang="zh-CN" altLang="zh-CN" dirty="0"/>
              <a:t>的主键</a:t>
            </a:r>
            <a:r>
              <a:rPr lang="en-US" altLang="zh-CN" dirty="0" err="1"/>
              <a:t>factoryId</a:t>
            </a:r>
            <a:r>
              <a:rPr lang="zh-CN" altLang="zh-CN" dirty="0"/>
              <a:t>。</a:t>
            </a:r>
          </a:p>
          <a:p>
            <a:pPr indent="450850"/>
            <a:r>
              <a:rPr lang="en-US" altLang="zh-CN" b="1" dirty="0"/>
              <a:t>(f) if(</a:t>
            </a:r>
            <a:r>
              <a:rPr lang="en-US" altLang="zh-CN" b="1" dirty="0" err="1"/>
              <a:t>factoryId</a:t>
            </a:r>
            <a:r>
              <a:rPr lang="en-US" altLang="zh-CN" b="1" dirty="0"/>
              <a:t> == -1){</a:t>
            </a:r>
            <a:r>
              <a:rPr lang="en-US" altLang="zh-CN" b="1" dirty="0" err="1"/>
              <a:t>factoryId</a:t>
            </a:r>
            <a:r>
              <a:rPr lang="en-US" altLang="zh-CN" b="1" dirty="0"/>
              <a:t> = </a:t>
            </a:r>
            <a:r>
              <a:rPr lang="en-US" altLang="zh-CN" b="1" dirty="0" err="1"/>
              <a:t>addNewFactory</a:t>
            </a:r>
            <a:r>
              <a:rPr lang="en-US" altLang="zh-CN" b="1" dirty="0"/>
              <a:t>(</a:t>
            </a:r>
            <a:r>
              <a:rPr lang="en-US" altLang="zh-CN" b="1" dirty="0" err="1"/>
              <a:t>factory,address</a:t>
            </a:r>
            <a:r>
              <a:rPr lang="en-US" altLang="zh-CN" b="1" dirty="0"/>
              <a:t>);}</a:t>
            </a:r>
            <a:r>
              <a:rPr lang="zh-CN" altLang="zh-CN" b="1" dirty="0"/>
              <a:t>：</a:t>
            </a:r>
            <a:r>
              <a:rPr lang="zh-CN" altLang="zh-CN" dirty="0"/>
              <a:t>如果该主键为“</a:t>
            </a:r>
            <a:r>
              <a:rPr lang="en-US" altLang="zh-CN" dirty="0"/>
              <a:t>-1</a:t>
            </a:r>
            <a:r>
              <a:rPr lang="zh-CN" altLang="zh-CN" dirty="0"/>
              <a:t>”表明录入的制造商不存在，则需要调用</a:t>
            </a:r>
            <a:r>
              <a:rPr lang="en-US" altLang="zh-CN" dirty="0" err="1"/>
              <a:t>addNewFactory</a:t>
            </a:r>
            <a:r>
              <a:rPr lang="en-US" altLang="zh-CN" dirty="0"/>
              <a:t>()</a:t>
            </a:r>
            <a:r>
              <a:rPr lang="zh-CN" altLang="zh-CN" dirty="0"/>
              <a:t>函数插入一条新记录。</a:t>
            </a:r>
          </a:p>
          <a:p>
            <a:pPr indent="450850"/>
            <a:r>
              <a:rPr lang="en-US" altLang="zh-CN" b="1" dirty="0"/>
              <a:t>(g) </a:t>
            </a:r>
            <a:r>
              <a:rPr lang="en-US" altLang="zh-CN" b="1" dirty="0" err="1"/>
              <a:t>int</a:t>
            </a:r>
            <a:r>
              <a:rPr lang="en-US" altLang="zh-CN" b="1" dirty="0"/>
              <a:t> </a:t>
            </a:r>
            <a:r>
              <a:rPr lang="en-US" altLang="zh-CN" b="1" dirty="0" err="1"/>
              <a:t>carId</a:t>
            </a:r>
            <a:r>
              <a:rPr lang="en-US" altLang="zh-CN" b="1" dirty="0"/>
              <a:t> = </a:t>
            </a:r>
            <a:r>
              <a:rPr lang="en-US" altLang="zh-CN" b="1" dirty="0" err="1"/>
              <a:t>addNewCar</a:t>
            </a:r>
            <a:r>
              <a:rPr lang="en-US" altLang="zh-CN" b="1" dirty="0"/>
              <a:t>(name, </a:t>
            </a:r>
            <a:r>
              <a:rPr lang="en-US" altLang="zh-CN" b="1" dirty="0" err="1"/>
              <a:t>factoryId</a:t>
            </a:r>
            <a:r>
              <a:rPr lang="en-US" altLang="zh-CN" b="1" dirty="0"/>
              <a:t>)</a:t>
            </a:r>
            <a:r>
              <a:rPr lang="zh-CN" altLang="zh-CN" b="1" dirty="0"/>
              <a:t>：</a:t>
            </a:r>
            <a:r>
              <a:rPr lang="zh-CN" altLang="zh-CN" dirty="0"/>
              <a:t>如果制造商存在，则调用</a:t>
            </a:r>
            <a:r>
              <a:rPr lang="en-US" altLang="zh-CN" dirty="0" err="1"/>
              <a:t>addNewCar</a:t>
            </a:r>
            <a:r>
              <a:rPr lang="en-US" altLang="zh-CN" dirty="0"/>
              <a:t>()</a:t>
            </a:r>
            <a:r>
              <a:rPr lang="zh-CN" altLang="zh-CN" dirty="0"/>
              <a:t>函数在汽车表中插入一条新记录。</a:t>
            </a:r>
          </a:p>
          <a:p>
            <a:pPr indent="450850"/>
            <a:r>
              <a:rPr lang="en-US" altLang="zh-CN" b="1" dirty="0"/>
              <a:t>(h) </a:t>
            </a:r>
            <a:r>
              <a:rPr lang="en-US" altLang="zh-CN" b="1" dirty="0" err="1"/>
              <a:t>attribs</a:t>
            </a:r>
            <a:r>
              <a:rPr lang="en-US" altLang="zh-CN" b="1" dirty="0"/>
              <a:t> = </a:t>
            </a:r>
            <a:r>
              <a:rPr lang="en-US" altLang="zh-CN" b="1" dirty="0" err="1"/>
              <a:t>attribEditor</a:t>
            </a:r>
            <a:r>
              <a:rPr lang="en-US" altLang="zh-CN" b="1" dirty="0"/>
              <a:t>-&gt;text().split(";", </a:t>
            </a:r>
            <a:r>
              <a:rPr lang="en-US" altLang="zh-CN" b="1" dirty="0" err="1"/>
              <a:t>QString</a:t>
            </a:r>
            <a:r>
              <a:rPr lang="en-US" altLang="zh-CN" b="1" dirty="0"/>
              <a:t>::</a:t>
            </a:r>
            <a:r>
              <a:rPr lang="en-US" altLang="zh-CN" b="1" dirty="0" err="1"/>
              <a:t>SkipEmptyParts</a:t>
            </a:r>
            <a:r>
              <a:rPr lang="en-US" altLang="zh-CN" b="1" dirty="0"/>
              <a:t>)</a:t>
            </a:r>
            <a:r>
              <a:rPr lang="zh-CN" altLang="zh-CN" b="1" dirty="0"/>
              <a:t>：</a:t>
            </a:r>
            <a:r>
              <a:rPr lang="zh-CN" altLang="zh-CN" dirty="0"/>
              <a:t>从</a:t>
            </a:r>
            <a:r>
              <a:rPr lang="en-US" altLang="zh-CN" dirty="0" err="1"/>
              <a:t>attribEditor</a:t>
            </a:r>
            <a:r>
              <a:rPr lang="zh-CN" altLang="zh-CN" dirty="0"/>
              <a:t>编辑框中分离出“分号”间隔的各个属性，将它们保存在</a:t>
            </a:r>
            <a:r>
              <a:rPr lang="en-US" altLang="zh-CN" dirty="0" err="1"/>
              <a:t>QStringList</a:t>
            </a:r>
            <a:r>
              <a:rPr lang="zh-CN" altLang="zh-CN" dirty="0"/>
              <a:t>列表的</a:t>
            </a:r>
            <a:r>
              <a:rPr lang="en-US" altLang="zh-CN" dirty="0" err="1"/>
              <a:t>attribs</a:t>
            </a:r>
            <a:r>
              <a:rPr lang="zh-CN" altLang="zh-CN" dirty="0"/>
              <a:t>中。</a:t>
            </a:r>
          </a:p>
          <a:p>
            <a:pPr indent="450850"/>
            <a:r>
              <a:rPr lang="en-US" altLang="zh-CN" b="1" dirty="0"/>
              <a:t>(i) </a:t>
            </a:r>
            <a:r>
              <a:rPr lang="en-US" altLang="zh-CN" b="1" dirty="0" err="1"/>
              <a:t>addAttribs</a:t>
            </a:r>
            <a:r>
              <a:rPr lang="en-US" altLang="zh-CN" b="1" dirty="0"/>
              <a:t>(</a:t>
            </a:r>
            <a:r>
              <a:rPr lang="en-US" altLang="zh-CN" b="1" dirty="0" err="1"/>
              <a:t>carId</a:t>
            </a:r>
            <a:r>
              <a:rPr lang="en-US" altLang="zh-CN" b="1" dirty="0"/>
              <a:t>, </a:t>
            </a:r>
            <a:r>
              <a:rPr lang="en-US" altLang="zh-CN" b="1" dirty="0" err="1"/>
              <a:t>attribs</a:t>
            </a:r>
            <a:r>
              <a:rPr lang="en-US" altLang="zh-CN" b="1" dirty="0"/>
              <a:t>)</a:t>
            </a:r>
            <a:r>
              <a:rPr lang="zh-CN" altLang="zh-CN" b="1" dirty="0"/>
              <a:t>：</a:t>
            </a:r>
            <a:r>
              <a:rPr lang="zh-CN" altLang="zh-CN" dirty="0"/>
              <a:t>将录入的车型信息写入</a:t>
            </a:r>
            <a:r>
              <a:rPr lang="en-US" altLang="zh-CN" dirty="0"/>
              <a:t>XML</a:t>
            </a:r>
            <a:r>
              <a:rPr lang="zh-CN" altLang="zh-CN" dirty="0"/>
              <a:t>文件中</a:t>
            </a:r>
            <a:r>
              <a:rPr lang="zh-CN" altLang="zh-CN" dirty="0" smtClean="0"/>
              <a:t>。</a:t>
            </a:r>
            <a:endParaRPr lang="zh-CN" altLang="zh-CN" dirty="0"/>
          </a:p>
        </p:txBody>
      </p:sp>
    </p:spTree>
    <p:extLst>
      <p:ext uri="{BB962C8B-B14F-4D97-AF65-F5344CB8AC3E}">
        <p14:creationId xmlns:p14="http://schemas.microsoft.com/office/powerpoint/2010/main" val="68842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a:t>4</a:t>
            </a:r>
            <a:r>
              <a:rPr lang="zh-CN" altLang="zh-CN" sz="2400" b="1" dirty="0"/>
              <a:t>．添加记录功能</a:t>
            </a:r>
          </a:p>
        </p:txBody>
      </p:sp>
      <p:sp>
        <p:nvSpPr>
          <p:cNvPr id="3" name="矩形 2"/>
          <p:cNvSpPr/>
          <p:nvPr/>
        </p:nvSpPr>
        <p:spPr>
          <a:xfrm>
            <a:off x="1136845" y="1017674"/>
            <a:ext cx="3870675" cy="369332"/>
          </a:xfrm>
          <a:prstGeom prst="rect">
            <a:avLst/>
          </a:prstGeom>
        </p:spPr>
        <p:txBody>
          <a:bodyPr wrap="none">
            <a:spAutoFit/>
          </a:bodyPr>
          <a:lstStyle/>
          <a:p>
            <a:r>
              <a:rPr lang="en-US" altLang="zh-CN" sz="1800" dirty="0" err="1"/>
              <a:t>findFactoryId</a:t>
            </a:r>
            <a:r>
              <a:rPr lang="en-US" altLang="zh-CN" sz="1800" dirty="0"/>
              <a:t>()</a:t>
            </a:r>
            <a:r>
              <a:rPr lang="zh-CN" altLang="zh-CN" sz="1800" dirty="0"/>
              <a:t>函数的具体代码如下：</a:t>
            </a:r>
          </a:p>
        </p:txBody>
      </p:sp>
      <p:sp>
        <p:nvSpPr>
          <p:cNvPr id="4" name="TextBox 3"/>
          <p:cNvSpPr txBox="1"/>
          <p:nvPr/>
        </p:nvSpPr>
        <p:spPr>
          <a:xfrm>
            <a:off x="1136845" y="1393432"/>
            <a:ext cx="9515321" cy="3628400"/>
          </a:xfrm>
          <a:prstGeom prst="roundRect">
            <a:avLst>
              <a:gd name="adj" fmla="val 7142"/>
            </a:avLst>
          </a:prstGeom>
          <a:solidFill>
            <a:srgbClr val="DDDDDD"/>
          </a:solidFill>
        </p:spPr>
        <p:txBody>
          <a:bodyPr wrap="square" rtlCol="0">
            <a:spAutoFit/>
          </a:bodyPr>
          <a:lstStyle/>
          <a:p>
            <a:r>
              <a:rPr lang="en-US" altLang="zh-CN" dirty="0" err="1"/>
              <a:t>int</a:t>
            </a:r>
            <a:r>
              <a:rPr lang="en-US" altLang="zh-CN" dirty="0"/>
              <a:t> Dialog::</a:t>
            </a:r>
            <a:r>
              <a:rPr lang="en-US" altLang="zh-CN" dirty="0" err="1"/>
              <a:t>findFactoryId</a:t>
            </a:r>
            <a:r>
              <a:rPr lang="en-US" altLang="zh-CN" dirty="0"/>
              <a:t>(</a:t>
            </a:r>
            <a:r>
              <a:rPr lang="en-US" altLang="zh-CN" dirty="0" err="1"/>
              <a:t>const</a:t>
            </a:r>
            <a:r>
              <a:rPr lang="en-US" altLang="zh-CN" dirty="0"/>
              <a:t> </a:t>
            </a:r>
            <a:r>
              <a:rPr lang="en-US" altLang="zh-CN" dirty="0" err="1"/>
              <a:t>QString</a:t>
            </a:r>
            <a:r>
              <a:rPr lang="en-US" altLang="zh-CN" dirty="0"/>
              <a:t> &amp;factory)</a:t>
            </a:r>
            <a:endParaRPr lang="zh-CN" altLang="zh-CN" dirty="0"/>
          </a:p>
          <a:p>
            <a:r>
              <a:rPr lang="en-US" altLang="zh-CN" dirty="0"/>
              <a:t>{</a:t>
            </a:r>
            <a:endParaRPr lang="zh-CN" altLang="zh-CN" dirty="0"/>
          </a:p>
          <a:p>
            <a:r>
              <a:rPr lang="en-US" altLang="zh-CN" dirty="0"/>
              <a:t>     </a:t>
            </a:r>
            <a:r>
              <a:rPr lang="en-US" altLang="zh-CN" dirty="0" err="1"/>
              <a:t>int</a:t>
            </a:r>
            <a:r>
              <a:rPr lang="en-US" altLang="zh-CN" dirty="0"/>
              <a:t> row = 0;</a:t>
            </a:r>
            <a:endParaRPr lang="zh-CN" altLang="zh-CN" dirty="0"/>
          </a:p>
          <a:p>
            <a:r>
              <a:rPr lang="en-US" altLang="zh-CN" dirty="0"/>
              <a:t>      while (row &lt; </a:t>
            </a:r>
            <a:r>
              <a:rPr lang="en-US" altLang="zh-CN" dirty="0" err="1"/>
              <a:t>factoryModel</a:t>
            </a:r>
            <a:r>
              <a:rPr lang="en-US" altLang="zh-CN" dirty="0"/>
              <a:t>-&gt;</a:t>
            </a:r>
            <a:r>
              <a:rPr lang="en-US" altLang="zh-CN" dirty="0" err="1"/>
              <a:t>rowCount</a:t>
            </a:r>
            <a:r>
              <a:rPr lang="en-US" altLang="zh-CN" dirty="0"/>
              <a:t>()) </a:t>
            </a:r>
            <a:endParaRPr lang="zh-CN" altLang="zh-CN" dirty="0"/>
          </a:p>
          <a:p>
            <a:r>
              <a:rPr lang="en-US" altLang="zh-CN" dirty="0"/>
              <a:t>	 {</a:t>
            </a:r>
            <a:endParaRPr lang="zh-CN" altLang="zh-CN" dirty="0"/>
          </a:p>
          <a:p>
            <a:r>
              <a:rPr lang="en-US" altLang="zh-CN" dirty="0"/>
              <a:t>	      </a:t>
            </a:r>
            <a:r>
              <a:rPr lang="en-US" altLang="zh-CN" dirty="0" err="1"/>
              <a:t>QSqlRecord</a:t>
            </a:r>
            <a:r>
              <a:rPr lang="en-US" altLang="zh-CN" dirty="0"/>
              <a:t> record = </a:t>
            </a:r>
            <a:r>
              <a:rPr lang="en-US" altLang="zh-CN" dirty="0" err="1"/>
              <a:t>factoryModel</a:t>
            </a:r>
            <a:r>
              <a:rPr lang="en-US" altLang="zh-CN" dirty="0"/>
              <a:t>-&gt;record(row);	</a:t>
            </a:r>
            <a:r>
              <a:rPr lang="en-US" altLang="zh-CN" dirty="0" smtClean="0"/>
              <a:t>//(</a:t>
            </a:r>
            <a:r>
              <a:rPr lang="en-US" altLang="zh-CN" dirty="0"/>
              <a:t>a)</a:t>
            </a:r>
            <a:endParaRPr lang="zh-CN" altLang="zh-CN" dirty="0"/>
          </a:p>
          <a:p>
            <a:r>
              <a:rPr lang="en-US" altLang="zh-CN" dirty="0"/>
              <a:t>           if(</a:t>
            </a:r>
            <a:r>
              <a:rPr lang="en-US" altLang="zh-CN" dirty="0" err="1"/>
              <a:t>record.value</a:t>
            </a:r>
            <a:r>
              <a:rPr lang="en-US" altLang="zh-CN" dirty="0"/>
              <a:t>("manufactory") == factory)			//(b)</a:t>
            </a:r>
            <a:endParaRPr lang="zh-CN" altLang="zh-CN" dirty="0"/>
          </a:p>
          <a:p>
            <a:r>
              <a:rPr lang="en-US" altLang="zh-CN" dirty="0"/>
              <a:t>	   	  	return </a:t>
            </a:r>
            <a:r>
              <a:rPr lang="en-US" altLang="zh-CN" dirty="0" err="1"/>
              <a:t>record.value</a:t>
            </a:r>
            <a:r>
              <a:rPr lang="en-US" altLang="zh-CN" dirty="0"/>
              <a:t>("id").</a:t>
            </a:r>
            <a:r>
              <a:rPr lang="en-US" altLang="zh-CN" dirty="0" err="1"/>
              <a:t>toInt</a:t>
            </a:r>
            <a:r>
              <a:rPr lang="en-US" altLang="zh-CN" dirty="0"/>
              <a:t>();	</a:t>
            </a:r>
            <a:r>
              <a:rPr lang="en-US" altLang="zh-CN" dirty="0" smtClean="0"/>
              <a:t>//(</a:t>
            </a:r>
            <a:r>
              <a:rPr lang="en-US" altLang="zh-CN" dirty="0"/>
              <a:t>c)</a:t>
            </a:r>
            <a:endParaRPr lang="zh-CN" altLang="zh-CN" dirty="0"/>
          </a:p>
          <a:p>
            <a:r>
              <a:rPr lang="en-US" altLang="zh-CN" dirty="0"/>
              <a:t>        	  else</a:t>
            </a:r>
            <a:endParaRPr lang="zh-CN" altLang="zh-CN" dirty="0"/>
          </a:p>
          <a:p>
            <a:r>
              <a:rPr lang="en-US" altLang="zh-CN" dirty="0"/>
              <a:t>      	 	row++;</a:t>
            </a:r>
            <a:endParaRPr lang="zh-CN" altLang="zh-CN" dirty="0"/>
          </a:p>
          <a:p>
            <a:r>
              <a:rPr lang="en-US" altLang="zh-CN" dirty="0"/>
              <a:t>    	 }</a:t>
            </a:r>
            <a:endParaRPr lang="zh-CN" altLang="zh-CN" dirty="0"/>
          </a:p>
          <a:p>
            <a:r>
              <a:rPr lang="en-US" altLang="zh-CN" dirty="0"/>
              <a:t>    	 return -1;					</a:t>
            </a:r>
            <a:r>
              <a:rPr lang="en-US" altLang="zh-CN" dirty="0" smtClean="0"/>
              <a:t>//</a:t>
            </a:r>
            <a:r>
              <a:rPr lang="zh-CN" altLang="zh-CN" dirty="0"/>
              <a:t>如果未查询到则返回“</a:t>
            </a:r>
            <a:r>
              <a:rPr lang="en-US" altLang="zh-CN" dirty="0"/>
              <a:t>-1</a:t>
            </a:r>
            <a:r>
              <a:rPr lang="zh-CN" altLang="zh-CN" dirty="0"/>
              <a:t>”</a:t>
            </a:r>
          </a:p>
          <a:p>
            <a:r>
              <a:rPr lang="en-US" altLang="zh-CN" dirty="0" smtClean="0"/>
              <a:t>}</a:t>
            </a:r>
          </a:p>
        </p:txBody>
      </p:sp>
      <p:sp>
        <p:nvSpPr>
          <p:cNvPr id="5" name="矩形 4"/>
          <p:cNvSpPr/>
          <p:nvPr/>
        </p:nvSpPr>
        <p:spPr>
          <a:xfrm>
            <a:off x="1009403" y="5021832"/>
            <a:ext cx="10010898" cy="1138773"/>
          </a:xfrm>
          <a:prstGeom prst="rect">
            <a:avLst/>
          </a:prstGeom>
        </p:spPr>
        <p:txBody>
          <a:bodyPr wrap="square">
            <a:spAutoFit/>
          </a:bodyPr>
          <a:lstStyle/>
          <a:p>
            <a:r>
              <a:rPr lang="zh-CN" altLang="zh-CN" b="1" dirty="0"/>
              <a:t>其中，</a:t>
            </a:r>
            <a:endParaRPr lang="zh-CN" altLang="zh-CN" dirty="0"/>
          </a:p>
          <a:p>
            <a:r>
              <a:rPr lang="en-US" altLang="zh-CN" b="1" dirty="0"/>
              <a:t>(a) </a:t>
            </a:r>
            <a:r>
              <a:rPr lang="en-US" altLang="zh-CN" b="1" dirty="0" err="1"/>
              <a:t>QSqlRecord</a:t>
            </a:r>
            <a:r>
              <a:rPr lang="en-US" altLang="zh-CN" b="1" dirty="0"/>
              <a:t> record = </a:t>
            </a:r>
            <a:r>
              <a:rPr lang="en-US" altLang="zh-CN" b="1" dirty="0" err="1"/>
              <a:t>factoryModel</a:t>
            </a:r>
            <a:r>
              <a:rPr lang="en-US" altLang="zh-CN" b="1" dirty="0"/>
              <a:t>-&gt;record(row)</a:t>
            </a:r>
            <a:r>
              <a:rPr lang="zh-CN" altLang="zh-CN" b="1" dirty="0"/>
              <a:t>：</a:t>
            </a:r>
            <a:r>
              <a:rPr lang="zh-CN" altLang="zh-CN" dirty="0"/>
              <a:t>检索制造商模型</a:t>
            </a:r>
            <a:r>
              <a:rPr lang="en-US" altLang="zh-CN" dirty="0" err="1"/>
              <a:t>factoryModel</a:t>
            </a:r>
            <a:r>
              <a:rPr lang="zh-CN" altLang="zh-CN" dirty="0"/>
              <a:t>中的全部记录。</a:t>
            </a:r>
          </a:p>
          <a:p>
            <a:r>
              <a:rPr lang="en-US" altLang="zh-CN" b="1" dirty="0"/>
              <a:t>(b) if (</a:t>
            </a:r>
            <a:r>
              <a:rPr lang="en-US" altLang="zh-CN" b="1" dirty="0" err="1"/>
              <a:t>record.value</a:t>
            </a:r>
            <a:r>
              <a:rPr lang="en-US" altLang="zh-CN" b="1" dirty="0"/>
              <a:t>("manufactory") == factory)</a:t>
            </a:r>
            <a:r>
              <a:rPr lang="zh-CN" altLang="zh-CN" b="1" dirty="0"/>
              <a:t>：</a:t>
            </a:r>
            <a:r>
              <a:rPr lang="zh-CN" altLang="zh-CN" dirty="0"/>
              <a:t>找出与制造商参数匹配的记录。</a:t>
            </a:r>
          </a:p>
          <a:p>
            <a:r>
              <a:rPr lang="en-US" altLang="zh-CN" b="1" dirty="0"/>
              <a:t>(c) return </a:t>
            </a:r>
            <a:r>
              <a:rPr lang="en-US" altLang="zh-CN" b="1" dirty="0" err="1"/>
              <a:t>record.value</a:t>
            </a:r>
            <a:r>
              <a:rPr lang="en-US" altLang="zh-CN" b="1" dirty="0"/>
              <a:t>("id").</a:t>
            </a:r>
            <a:r>
              <a:rPr lang="en-US" altLang="zh-CN" b="1" dirty="0" err="1"/>
              <a:t>toInt</a:t>
            </a:r>
            <a:r>
              <a:rPr lang="en-US" altLang="zh-CN" b="1" dirty="0"/>
              <a:t>()</a:t>
            </a:r>
            <a:r>
              <a:rPr lang="zh-CN" altLang="zh-CN" b="1" dirty="0"/>
              <a:t>：</a:t>
            </a:r>
            <a:r>
              <a:rPr lang="zh-CN" altLang="zh-CN" dirty="0"/>
              <a:t>将该记录的主键返回。</a:t>
            </a:r>
          </a:p>
        </p:txBody>
      </p:sp>
    </p:spTree>
    <p:extLst>
      <p:ext uri="{BB962C8B-B14F-4D97-AF65-F5344CB8AC3E}">
        <p14:creationId xmlns:p14="http://schemas.microsoft.com/office/powerpoint/2010/main" val="19113695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a:t>4</a:t>
            </a:r>
            <a:r>
              <a:rPr lang="zh-CN" altLang="zh-CN" sz="2400" b="1" dirty="0"/>
              <a:t>．添加记录功能</a:t>
            </a:r>
          </a:p>
        </p:txBody>
      </p:sp>
      <p:sp>
        <p:nvSpPr>
          <p:cNvPr id="3" name="矩形 2"/>
          <p:cNvSpPr/>
          <p:nvPr/>
        </p:nvSpPr>
        <p:spPr>
          <a:xfrm>
            <a:off x="1136845" y="946423"/>
            <a:ext cx="4159665" cy="369332"/>
          </a:xfrm>
          <a:prstGeom prst="rect">
            <a:avLst/>
          </a:prstGeom>
        </p:spPr>
        <p:txBody>
          <a:bodyPr wrap="none">
            <a:spAutoFit/>
          </a:bodyPr>
          <a:lstStyle/>
          <a:p>
            <a:r>
              <a:rPr lang="en-US" altLang="zh-CN" sz="1800" dirty="0" err="1"/>
              <a:t>addNewFactory</a:t>
            </a:r>
            <a:r>
              <a:rPr lang="en-US" altLang="zh-CN" sz="1800" dirty="0"/>
              <a:t> ()</a:t>
            </a:r>
            <a:r>
              <a:rPr lang="zh-CN" altLang="zh-CN" sz="1800" dirty="0"/>
              <a:t>函数的具体代码如下：</a:t>
            </a:r>
          </a:p>
        </p:txBody>
      </p:sp>
      <p:sp>
        <p:nvSpPr>
          <p:cNvPr id="4" name="TextBox 3"/>
          <p:cNvSpPr txBox="1"/>
          <p:nvPr/>
        </p:nvSpPr>
        <p:spPr>
          <a:xfrm>
            <a:off x="1136845" y="1436915"/>
            <a:ext cx="9562823" cy="4671417"/>
          </a:xfrm>
          <a:prstGeom prst="roundRect">
            <a:avLst>
              <a:gd name="adj" fmla="val 5082"/>
            </a:avLst>
          </a:prstGeom>
          <a:solidFill>
            <a:srgbClr val="DDDDDD"/>
          </a:solidFill>
        </p:spPr>
        <p:txBody>
          <a:bodyPr wrap="square" rtlCol="0">
            <a:spAutoFit/>
          </a:bodyPr>
          <a:lstStyle/>
          <a:p>
            <a:r>
              <a:rPr lang="en-US" altLang="zh-CN" dirty="0" err="1"/>
              <a:t>int</a:t>
            </a:r>
            <a:r>
              <a:rPr lang="en-US" altLang="zh-CN" dirty="0"/>
              <a:t> Dialog::</a:t>
            </a:r>
            <a:r>
              <a:rPr lang="en-US" altLang="zh-CN" dirty="0" err="1"/>
              <a:t>addNewFactory</a:t>
            </a:r>
            <a:r>
              <a:rPr lang="en-US" altLang="zh-CN" dirty="0"/>
              <a:t>(</a:t>
            </a:r>
            <a:r>
              <a:rPr lang="en-US" altLang="zh-CN" dirty="0" err="1"/>
              <a:t>const</a:t>
            </a:r>
            <a:r>
              <a:rPr lang="en-US" altLang="zh-CN" dirty="0"/>
              <a:t> </a:t>
            </a:r>
            <a:r>
              <a:rPr lang="en-US" altLang="zh-CN" dirty="0" err="1"/>
              <a:t>QString</a:t>
            </a:r>
            <a:r>
              <a:rPr lang="en-US" altLang="zh-CN" dirty="0"/>
              <a:t> &amp;</a:t>
            </a:r>
            <a:r>
              <a:rPr lang="en-US" altLang="zh-CN" dirty="0" err="1"/>
              <a:t>factory,const</a:t>
            </a:r>
            <a:r>
              <a:rPr lang="en-US" altLang="zh-CN" dirty="0"/>
              <a:t> </a:t>
            </a:r>
            <a:r>
              <a:rPr lang="en-US" altLang="zh-CN" dirty="0" err="1"/>
              <a:t>QString</a:t>
            </a:r>
            <a:r>
              <a:rPr lang="en-US" altLang="zh-CN" dirty="0"/>
              <a:t> &amp;address)</a:t>
            </a:r>
            <a:endParaRPr lang="zh-CN" altLang="zh-CN" dirty="0"/>
          </a:p>
          <a:p>
            <a:r>
              <a:rPr lang="en-US" altLang="zh-CN" dirty="0"/>
              <a:t>{</a:t>
            </a:r>
            <a:endParaRPr lang="zh-CN" altLang="zh-CN" dirty="0"/>
          </a:p>
          <a:p>
            <a:r>
              <a:rPr lang="en-US" altLang="zh-CN" dirty="0"/>
              <a:t>    </a:t>
            </a:r>
            <a:r>
              <a:rPr lang="en-US" altLang="zh-CN" dirty="0" err="1"/>
              <a:t>QSqlRecord</a:t>
            </a:r>
            <a:r>
              <a:rPr lang="en-US" altLang="zh-CN" dirty="0"/>
              <a:t> record;</a:t>
            </a:r>
            <a:endParaRPr lang="zh-CN" altLang="zh-CN" dirty="0"/>
          </a:p>
          <a:p>
            <a:r>
              <a:rPr lang="en-US" altLang="zh-CN" dirty="0"/>
              <a:t>    	</a:t>
            </a:r>
            <a:r>
              <a:rPr lang="en-US" altLang="zh-CN" dirty="0" err="1"/>
              <a:t>int</a:t>
            </a:r>
            <a:r>
              <a:rPr lang="en-US" altLang="zh-CN" dirty="0"/>
              <a:t> id = </a:t>
            </a:r>
            <a:r>
              <a:rPr lang="en-US" altLang="zh-CN" dirty="0" err="1"/>
              <a:t>generateFactoryId</a:t>
            </a:r>
            <a:r>
              <a:rPr lang="en-US" altLang="zh-CN" dirty="0"/>
              <a:t>();		</a:t>
            </a:r>
            <a:r>
              <a:rPr lang="en-US" altLang="zh-CN" dirty="0" smtClean="0"/>
              <a:t>//</a:t>
            </a:r>
            <a:r>
              <a:rPr lang="zh-CN" altLang="zh-CN" dirty="0"/>
              <a:t>生成一个汽车制造商表的主键值</a:t>
            </a:r>
          </a:p>
          <a:p>
            <a:r>
              <a:rPr lang="en-US" altLang="zh-CN" dirty="0"/>
              <a:t>	/* </a:t>
            </a:r>
            <a:r>
              <a:rPr lang="zh-CN" altLang="zh-CN" dirty="0"/>
              <a:t>在汽车制造商表中插入一条新记录，厂名和地址由参数传入</a:t>
            </a:r>
            <a:r>
              <a:rPr lang="en-US" altLang="zh-CN" dirty="0"/>
              <a:t> */</a:t>
            </a:r>
            <a:endParaRPr lang="zh-CN" altLang="zh-CN" dirty="0"/>
          </a:p>
          <a:p>
            <a:r>
              <a:rPr lang="en-US" altLang="zh-CN" dirty="0"/>
              <a:t>     </a:t>
            </a:r>
            <a:r>
              <a:rPr lang="en-US" altLang="zh-CN" dirty="0" err="1"/>
              <a:t>QSqlField</a:t>
            </a:r>
            <a:r>
              <a:rPr lang="en-US" altLang="zh-CN" dirty="0"/>
              <a:t> f1("id", </a:t>
            </a:r>
            <a:r>
              <a:rPr lang="en-US" altLang="zh-CN" dirty="0" err="1"/>
              <a:t>QVariant</a:t>
            </a:r>
            <a:r>
              <a:rPr lang="en-US" altLang="zh-CN" dirty="0"/>
              <a:t>::</a:t>
            </a:r>
            <a:r>
              <a:rPr lang="en-US" altLang="zh-CN" dirty="0" err="1"/>
              <a:t>Int</a:t>
            </a:r>
            <a:r>
              <a:rPr lang="en-US" altLang="zh-CN" dirty="0"/>
              <a:t>);</a:t>
            </a:r>
            <a:endParaRPr lang="zh-CN" altLang="zh-CN" dirty="0"/>
          </a:p>
          <a:p>
            <a:r>
              <a:rPr lang="en-US" altLang="zh-CN" dirty="0"/>
              <a:t>     </a:t>
            </a:r>
            <a:r>
              <a:rPr lang="en-US" altLang="zh-CN" dirty="0" err="1"/>
              <a:t>QSqlField</a:t>
            </a:r>
            <a:r>
              <a:rPr lang="en-US" altLang="zh-CN" dirty="0"/>
              <a:t> f2("manufactory", </a:t>
            </a:r>
            <a:r>
              <a:rPr lang="en-US" altLang="zh-CN" dirty="0" err="1"/>
              <a:t>QVariant</a:t>
            </a:r>
            <a:r>
              <a:rPr lang="en-US" altLang="zh-CN" dirty="0"/>
              <a:t>::String);</a:t>
            </a:r>
            <a:endParaRPr lang="zh-CN" altLang="zh-CN" dirty="0"/>
          </a:p>
          <a:p>
            <a:r>
              <a:rPr lang="en-US" altLang="zh-CN" dirty="0"/>
              <a:t>     </a:t>
            </a:r>
            <a:r>
              <a:rPr lang="en-US" altLang="zh-CN" dirty="0" err="1"/>
              <a:t>QSqlField</a:t>
            </a:r>
            <a:r>
              <a:rPr lang="en-US" altLang="zh-CN" dirty="0"/>
              <a:t> f3("address", </a:t>
            </a:r>
            <a:r>
              <a:rPr lang="en-US" altLang="zh-CN" dirty="0" err="1"/>
              <a:t>QVariant</a:t>
            </a:r>
            <a:r>
              <a:rPr lang="en-US" altLang="zh-CN" dirty="0"/>
              <a:t>::String);</a:t>
            </a:r>
            <a:endParaRPr lang="zh-CN" altLang="zh-CN" dirty="0"/>
          </a:p>
          <a:p>
            <a:r>
              <a:rPr lang="en-US" altLang="zh-CN" dirty="0"/>
              <a:t>    	f1.setValue(</a:t>
            </a:r>
            <a:r>
              <a:rPr lang="en-US" altLang="zh-CN" dirty="0" err="1"/>
              <a:t>QVariant</a:t>
            </a:r>
            <a:r>
              <a:rPr lang="en-US" altLang="zh-CN" dirty="0"/>
              <a:t>(id));</a:t>
            </a:r>
            <a:endParaRPr lang="zh-CN" altLang="zh-CN" dirty="0"/>
          </a:p>
          <a:p>
            <a:r>
              <a:rPr lang="en-US" altLang="zh-CN" dirty="0"/>
              <a:t>    	f2.setValue(</a:t>
            </a:r>
            <a:r>
              <a:rPr lang="en-US" altLang="zh-CN" dirty="0" err="1"/>
              <a:t>QVariant</a:t>
            </a:r>
            <a:r>
              <a:rPr lang="en-US" altLang="zh-CN" dirty="0"/>
              <a:t>(factory));</a:t>
            </a:r>
            <a:endParaRPr lang="zh-CN" altLang="zh-CN" dirty="0"/>
          </a:p>
          <a:p>
            <a:r>
              <a:rPr lang="en-US" altLang="zh-CN" dirty="0"/>
              <a:t>    	f3.setValue(</a:t>
            </a:r>
            <a:r>
              <a:rPr lang="en-US" altLang="zh-CN" dirty="0" err="1"/>
              <a:t>QVariant</a:t>
            </a:r>
            <a:r>
              <a:rPr lang="en-US" altLang="zh-CN" dirty="0"/>
              <a:t>(address));</a:t>
            </a:r>
            <a:endParaRPr lang="zh-CN" altLang="zh-CN" dirty="0"/>
          </a:p>
          <a:p>
            <a:r>
              <a:rPr lang="en-US" altLang="zh-CN" dirty="0"/>
              <a:t>    	</a:t>
            </a:r>
            <a:r>
              <a:rPr lang="en-US" altLang="zh-CN" dirty="0" err="1"/>
              <a:t>record.append</a:t>
            </a:r>
            <a:r>
              <a:rPr lang="en-US" altLang="zh-CN" dirty="0"/>
              <a:t>(f1);</a:t>
            </a:r>
            <a:endParaRPr lang="zh-CN" altLang="zh-CN" dirty="0"/>
          </a:p>
          <a:p>
            <a:r>
              <a:rPr lang="en-US" altLang="zh-CN" dirty="0"/>
              <a:t>    	</a:t>
            </a:r>
            <a:r>
              <a:rPr lang="en-US" altLang="zh-CN" dirty="0" err="1"/>
              <a:t>record.append</a:t>
            </a:r>
            <a:r>
              <a:rPr lang="en-US" altLang="zh-CN" dirty="0"/>
              <a:t>(f2);</a:t>
            </a:r>
            <a:endParaRPr lang="zh-CN" altLang="zh-CN" dirty="0"/>
          </a:p>
          <a:p>
            <a:r>
              <a:rPr lang="en-US" altLang="zh-CN" dirty="0"/>
              <a:t>    	</a:t>
            </a:r>
            <a:r>
              <a:rPr lang="en-US" altLang="zh-CN" dirty="0" err="1"/>
              <a:t>record.append</a:t>
            </a:r>
            <a:r>
              <a:rPr lang="en-US" altLang="zh-CN" dirty="0"/>
              <a:t>(f3);</a:t>
            </a:r>
            <a:endParaRPr lang="zh-CN" altLang="zh-CN" dirty="0"/>
          </a:p>
          <a:p>
            <a:r>
              <a:rPr lang="en-US" altLang="zh-CN" dirty="0"/>
              <a:t>    	</a:t>
            </a:r>
            <a:r>
              <a:rPr lang="en-US" altLang="zh-CN" dirty="0" err="1"/>
              <a:t>factoryModel</a:t>
            </a:r>
            <a:r>
              <a:rPr lang="en-US" altLang="zh-CN" dirty="0"/>
              <a:t>-&gt;</a:t>
            </a:r>
            <a:r>
              <a:rPr lang="en-US" altLang="zh-CN" dirty="0" err="1"/>
              <a:t>insertRecord</a:t>
            </a:r>
            <a:r>
              <a:rPr lang="en-US" altLang="zh-CN" dirty="0"/>
              <a:t>(-1, record);</a:t>
            </a:r>
            <a:endParaRPr lang="zh-CN" altLang="zh-CN" dirty="0"/>
          </a:p>
          <a:p>
            <a:r>
              <a:rPr lang="en-US" altLang="zh-CN" dirty="0"/>
              <a:t>    	return id;				</a:t>
            </a:r>
            <a:r>
              <a:rPr lang="en-US" altLang="zh-CN" dirty="0" smtClean="0"/>
              <a:t>//</a:t>
            </a:r>
            <a:r>
              <a:rPr lang="zh-CN" altLang="zh-CN" dirty="0"/>
              <a:t>返回新记录的主键值</a:t>
            </a:r>
          </a:p>
          <a:p>
            <a:r>
              <a:rPr lang="en-US" altLang="zh-CN" dirty="0" smtClean="0"/>
              <a:t>}</a:t>
            </a:r>
          </a:p>
        </p:txBody>
      </p:sp>
    </p:spTree>
    <p:extLst>
      <p:ext uri="{BB962C8B-B14F-4D97-AF65-F5344CB8AC3E}">
        <p14:creationId xmlns:p14="http://schemas.microsoft.com/office/powerpoint/2010/main" val="18887251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a:t>4</a:t>
            </a:r>
            <a:r>
              <a:rPr lang="zh-CN" altLang="zh-CN" sz="2400" b="1" dirty="0"/>
              <a:t>．添加记录功能</a:t>
            </a:r>
          </a:p>
        </p:txBody>
      </p:sp>
      <p:sp>
        <p:nvSpPr>
          <p:cNvPr id="3" name="矩形 2"/>
          <p:cNvSpPr/>
          <p:nvPr/>
        </p:nvSpPr>
        <p:spPr>
          <a:xfrm>
            <a:off x="1136845" y="934372"/>
            <a:ext cx="7888402" cy="369332"/>
          </a:xfrm>
          <a:prstGeom prst="rect">
            <a:avLst/>
          </a:prstGeom>
        </p:spPr>
        <p:txBody>
          <a:bodyPr wrap="square">
            <a:spAutoFit/>
          </a:bodyPr>
          <a:lstStyle/>
          <a:p>
            <a:r>
              <a:rPr lang="en-US" altLang="zh-CN" sz="1800" dirty="0" err="1"/>
              <a:t>addNewCar</a:t>
            </a:r>
            <a:r>
              <a:rPr lang="en-US" altLang="zh-CN" sz="1800" dirty="0"/>
              <a:t>()</a:t>
            </a:r>
            <a:r>
              <a:rPr lang="zh-CN" altLang="zh-CN" sz="1800" dirty="0"/>
              <a:t>函数与</a:t>
            </a:r>
            <a:r>
              <a:rPr lang="en-US" altLang="zh-CN" sz="1800" dirty="0" err="1"/>
              <a:t>addNewFactory</a:t>
            </a:r>
            <a:r>
              <a:rPr lang="en-US" altLang="zh-CN" sz="1800" dirty="0"/>
              <a:t>()</a:t>
            </a:r>
            <a:r>
              <a:rPr lang="zh-CN" altLang="zh-CN" sz="1800" dirty="0"/>
              <a:t>函数的操作类似，其具体代码如下：</a:t>
            </a:r>
          </a:p>
        </p:txBody>
      </p:sp>
      <p:sp>
        <p:nvSpPr>
          <p:cNvPr id="4" name="TextBox 3"/>
          <p:cNvSpPr txBox="1"/>
          <p:nvPr/>
        </p:nvSpPr>
        <p:spPr>
          <a:xfrm>
            <a:off x="1136845" y="1331845"/>
            <a:ext cx="9479695" cy="5479018"/>
          </a:xfrm>
          <a:prstGeom prst="roundRect">
            <a:avLst>
              <a:gd name="adj" fmla="val 4975"/>
            </a:avLst>
          </a:prstGeom>
          <a:solidFill>
            <a:srgbClr val="DDDDDD"/>
          </a:solidFill>
        </p:spPr>
        <p:txBody>
          <a:bodyPr wrap="square" rtlCol="0">
            <a:spAutoFit/>
          </a:bodyPr>
          <a:lstStyle/>
          <a:p>
            <a:r>
              <a:rPr lang="en-US" altLang="zh-CN" dirty="0" err="1"/>
              <a:t>int</a:t>
            </a:r>
            <a:r>
              <a:rPr lang="en-US" altLang="zh-CN" dirty="0"/>
              <a:t> Dialog::</a:t>
            </a:r>
            <a:r>
              <a:rPr lang="en-US" altLang="zh-CN" dirty="0" err="1"/>
              <a:t>addNewCar</a:t>
            </a:r>
            <a:r>
              <a:rPr lang="en-US" altLang="zh-CN" dirty="0"/>
              <a:t>(</a:t>
            </a:r>
            <a:r>
              <a:rPr lang="en-US" altLang="zh-CN" dirty="0" err="1"/>
              <a:t>const</a:t>
            </a:r>
            <a:r>
              <a:rPr lang="en-US" altLang="zh-CN" dirty="0"/>
              <a:t> </a:t>
            </a:r>
            <a:r>
              <a:rPr lang="en-US" altLang="zh-CN" dirty="0" err="1"/>
              <a:t>QString</a:t>
            </a:r>
            <a:r>
              <a:rPr lang="en-US" altLang="zh-CN" dirty="0"/>
              <a:t> &amp;name, </a:t>
            </a:r>
            <a:r>
              <a:rPr lang="en-US" altLang="zh-CN" dirty="0" err="1"/>
              <a:t>int</a:t>
            </a:r>
            <a:r>
              <a:rPr lang="en-US" altLang="zh-CN" dirty="0"/>
              <a:t> </a:t>
            </a:r>
            <a:r>
              <a:rPr lang="en-US" altLang="zh-CN" dirty="0" err="1"/>
              <a:t>factoryId</a:t>
            </a:r>
            <a:r>
              <a:rPr lang="en-US" altLang="zh-CN" dirty="0"/>
              <a:t>)</a:t>
            </a:r>
            <a:endParaRPr lang="zh-CN" altLang="zh-CN" dirty="0"/>
          </a:p>
          <a:p>
            <a:r>
              <a:rPr lang="en-US" altLang="zh-CN" dirty="0"/>
              <a:t>{</a:t>
            </a:r>
            <a:endParaRPr lang="zh-CN" altLang="zh-CN" dirty="0"/>
          </a:p>
          <a:p>
            <a:r>
              <a:rPr lang="en-US" altLang="zh-CN" dirty="0"/>
              <a:t>  	</a:t>
            </a:r>
            <a:r>
              <a:rPr lang="en-US" altLang="zh-CN" dirty="0" err="1"/>
              <a:t>int</a:t>
            </a:r>
            <a:r>
              <a:rPr lang="en-US" altLang="zh-CN" dirty="0"/>
              <a:t> id = </a:t>
            </a:r>
            <a:r>
              <a:rPr lang="en-US" altLang="zh-CN" dirty="0" err="1"/>
              <a:t>generateCarId</a:t>
            </a:r>
            <a:r>
              <a:rPr lang="en-US" altLang="zh-CN" dirty="0"/>
              <a:t>();			</a:t>
            </a:r>
            <a:r>
              <a:rPr lang="en-US" altLang="zh-CN" dirty="0" smtClean="0"/>
              <a:t>//</a:t>
            </a:r>
            <a:r>
              <a:rPr lang="zh-CN" altLang="zh-CN" dirty="0"/>
              <a:t>生成一个汽车表的主键值</a:t>
            </a:r>
          </a:p>
          <a:p>
            <a:r>
              <a:rPr lang="en-US" altLang="zh-CN" dirty="0"/>
              <a:t>    	</a:t>
            </a:r>
            <a:r>
              <a:rPr lang="en-US" altLang="zh-CN" dirty="0" err="1"/>
              <a:t>QSqlRecord</a:t>
            </a:r>
            <a:r>
              <a:rPr lang="en-US" altLang="zh-CN" dirty="0"/>
              <a:t> record;</a:t>
            </a:r>
            <a:endParaRPr lang="zh-CN" altLang="zh-CN" dirty="0"/>
          </a:p>
          <a:p>
            <a:r>
              <a:rPr lang="en-US" altLang="zh-CN" dirty="0"/>
              <a:t>	/* </a:t>
            </a:r>
            <a:r>
              <a:rPr lang="zh-CN" altLang="zh-CN" dirty="0"/>
              <a:t>在汽车表中插入一条新记录</a:t>
            </a:r>
            <a:r>
              <a:rPr lang="en-US" altLang="zh-CN" dirty="0"/>
              <a:t> */</a:t>
            </a:r>
            <a:endParaRPr lang="zh-CN" altLang="zh-CN" dirty="0"/>
          </a:p>
          <a:p>
            <a:r>
              <a:rPr lang="en-US" altLang="zh-CN" dirty="0"/>
              <a:t>    	</a:t>
            </a:r>
            <a:r>
              <a:rPr lang="en-US" altLang="zh-CN" dirty="0" err="1"/>
              <a:t>QSqlField</a:t>
            </a:r>
            <a:r>
              <a:rPr lang="en-US" altLang="zh-CN" dirty="0"/>
              <a:t> f1("</a:t>
            </a:r>
            <a:r>
              <a:rPr lang="en-US" altLang="zh-CN" dirty="0" err="1"/>
              <a:t>carid</a:t>
            </a:r>
            <a:r>
              <a:rPr lang="en-US" altLang="zh-CN" dirty="0"/>
              <a:t>", </a:t>
            </a:r>
            <a:r>
              <a:rPr lang="en-US" altLang="zh-CN" dirty="0" err="1"/>
              <a:t>QVariant</a:t>
            </a:r>
            <a:r>
              <a:rPr lang="en-US" altLang="zh-CN" dirty="0"/>
              <a:t>::</a:t>
            </a:r>
            <a:r>
              <a:rPr lang="en-US" altLang="zh-CN" dirty="0" err="1"/>
              <a:t>Int</a:t>
            </a:r>
            <a:r>
              <a:rPr lang="en-US" altLang="zh-CN" dirty="0"/>
              <a:t>);</a:t>
            </a:r>
            <a:endParaRPr lang="zh-CN" altLang="zh-CN" dirty="0"/>
          </a:p>
          <a:p>
            <a:r>
              <a:rPr lang="en-US" altLang="zh-CN" dirty="0"/>
              <a:t>    	</a:t>
            </a:r>
            <a:r>
              <a:rPr lang="en-US" altLang="zh-CN" dirty="0" err="1"/>
              <a:t>QSqlField</a:t>
            </a:r>
            <a:r>
              <a:rPr lang="en-US" altLang="zh-CN" dirty="0"/>
              <a:t> f2("name", </a:t>
            </a:r>
            <a:r>
              <a:rPr lang="en-US" altLang="zh-CN" dirty="0" err="1"/>
              <a:t>QVariant</a:t>
            </a:r>
            <a:r>
              <a:rPr lang="en-US" altLang="zh-CN" dirty="0"/>
              <a:t>::String);</a:t>
            </a:r>
            <a:endParaRPr lang="zh-CN" altLang="zh-CN" dirty="0"/>
          </a:p>
          <a:p>
            <a:r>
              <a:rPr lang="en-US" altLang="zh-CN" dirty="0"/>
              <a:t>    	</a:t>
            </a:r>
            <a:r>
              <a:rPr lang="en-US" altLang="zh-CN" dirty="0" err="1"/>
              <a:t>QSqlField</a:t>
            </a:r>
            <a:r>
              <a:rPr lang="en-US" altLang="zh-CN" dirty="0"/>
              <a:t> f3("</a:t>
            </a:r>
            <a:r>
              <a:rPr lang="en-US" altLang="zh-CN" dirty="0" err="1"/>
              <a:t>factoryid</a:t>
            </a:r>
            <a:r>
              <a:rPr lang="en-US" altLang="zh-CN" dirty="0"/>
              <a:t>", </a:t>
            </a:r>
            <a:r>
              <a:rPr lang="en-US" altLang="zh-CN" dirty="0" err="1"/>
              <a:t>QVariant</a:t>
            </a:r>
            <a:r>
              <a:rPr lang="en-US" altLang="zh-CN" dirty="0"/>
              <a:t>::</a:t>
            </a:r>
            <a:r>
              <a:rPr lang="en-US" altLang="zh-CN" dirty="0" err="1"/>
              <a:t>Int</a:t>
            </a:r>
            <a:r>
              <a:rPr lang="en-US" altLang="zh-CN" dirty="0"/>
              <a:t>);</a:t>
            </a:r>
            <a:endParaRPr lang="zh-CN" altLang="zh-CN" dirty="0"/>
          </a:p>
          <a:p>
            <a:r>
              <a:rPr lang="en-US" altLang="zh-CN" dirty="0"/>
              <a:t>    	</a:t>
            </a:r>
            <a:r>
              <a:rPr lang="en-US" altLang="zh-CN" dirty="0" err="1"/>
              <a:t>QSqlField</a:t>
            </a:r>
            <a:r>
              <a:rPr lang="en-US" altLang="zh-CN" dirty="0"/>
              <a:t> f4("year", </a:t>
            </a:r>
            <a:r>
              <a:rPr lang="en-US" altLang="zh-CN" dirty="0" err="1"/>
              <a:t>QVariant</a:t>
            </a:r>
            <a:r>
              <a:rPr lang="en-US" altLang="zh-CN" dirty="0"/>
              <a:t>::</a:t>
            </a:r>
            <a:r>
              <a:rPr lang="en-US" altLang="zh-CN" dirty="0" err="1"/>
              <a:t>Int</a:t>
            </a:r>
            <a:r>
              <a:rPr lang="en-US" altLang="zh-CN" dirty="0"/>
              <a:t>);</a:t>
            </a:r>
            <a:endParaRPr lang="zh-CN" altLang="zh-CN" dirty="0"/>
          </a:p>
          <a:p>
            <a:r>
              <a:rPr lang="en-US" altLang="zh-CN" dirty="0"/>
              <a:t>    	f1.setValue(</a:t>
            </a:r>
            <a:r>
              <a:rPr lang="en-US" altLang="zh-CN" dirty="0" err="1"/>
              <a:t>QVariant</a:t>
            </a:r>
            <a:r>
              <a:rPr lang="en-US" altLang="zh-CN" dirty="0"/>
              <a:t>(id));</a:t>
            </a:r>
            <a:endParaRPr lang="zh-CN" altLang="zh-CN" dirty="0"/>
          </a:p>
          <a:p>
            <a:r>
              <a:rPr lang="en-US" altLang="zh-CN" dirty="0"/>
              <a:t>    	f2.setValue(</a:t>
            </a:r>
            <a:r>
              <a:rPr lang="en-US" altLang="zh-CN" dirty="0" err="1"/>
              <a:t>QVariant</a:t>
            </a:r>
            <a:r>
              <a:rPr lang="en-US" altLang="zh-CN" dirty="0"/>
              <a:t>(name));</a:t>
            </a:r>
            <a:endParaRPr lang="zh-CN" altLang="zh-CN" dirty="0"/>
          </a:p>
          <a:p>
            <a:r>
              <a:rPr lang="en-US" altLang="zh-CN" dirty="0"/>
              <a:t>    	f3.setValue(</a:t>
            </a:r>
            <a:r>
              <a:rPr lang="en-US" altLang="zh-CN" dirty="0" err="1"/>
              <a:t>QVariant</a:t>
            </a:r>
            <a:r>
              <a:rPr lang="en-US" altLang="zh-CN" dirty="0"/>
              <a:t>(</a:t>
            </a:r>
            <a:r>
              <a:rPr lang="en-US" altLang="zh-CN" dirty="0" err="1"/>
              <a:t>factoryId</a:t>
            </a:r>
            <a:r>
              <a:rPr lang="en-US" altLang="zh-CN" dirty="0"/>
              <a:t>));</a:t>
            </a:r>
            <a:endParaRPr lang="zh-CN" altLang="zh-CN" dirty="0"/>
          </a:p>
          <a:p>
            <a:r>
              <a:rPr lang="en-US" altLang="zh-CN" dirty="0"/>
              <a:t>    	f4.setValue(</a:t>
            </a:r>
            <a:r>
              <a:rPr lang="en-US" altLang="zh-CN" dirty="0" err="1"/>
              <a:t>QVariant</a:t>
            </a:r>
            <a:r>
              <a:rPr lang="en-US" altLang="zh-CN" dirty="0"/>
              <a:t>(</a:t>
            </a:r>
            <a:r>
              <a:rPr lang="en-US" altLang="zh-CN" dirty="0" err="1"/>
              <a:t>yearEditor</a:t>
            </a:r>
            <a:r>
              <a:rPr lang="en-US" altLang="zh-CN" dirty="0"/>
              <a:t>-&gt;value()));</a:t>
            </a:r>
            <a:endParaRPr lang="zh-CN" altLang="zh-CN" dirty="0"/>
          </a:p>
          <a:p>
            <a:r>
              <a:rPr lang="en-US" altLang="zh-CN" dirty="0"/>
              <a:t>    	</a:t>
            </a:r>
            <a:r>
              <a:rPr lang="en-US" altLang="zh-CN" dirty="0" err="1"/>
              <a:t>record.append</a:t>
            </a:r>
            <a:r>
              <a:rPr lang="en-US" altLang="zh-CN" dirty="0"/>
              <a:t>(f1);</a:t>
            </a:r>
            <a:endParaRPr lang="zh-CN" altLang="zh-CN" dirty="0"/>
          </a:p>
          <a:p>
            <a:r>
              <a:rPr lang="en-US" altLang="zh-CN" dirty="0"/>
              <a:t>    	</a:t>
            </a:r>
            <a:r>
              <a:rPr lang="en-US" altLang="zh-CN" dirty="0" err="1"/>
              <a:t>record.append</a:t>
            </a:r>
            <a:r>
              <a:rPr lang="en-US" altLang="zh-CN" dirty="0"/>
              <a:t>(f2);</a:t>
            </a:r>
            <a:endParaRPr lang="zh-CN" altLang="zh-CN" dirty="0"/>
          </a:p>
          <a:p>
            <a:r>
              <a:rPr lang="en-US" altLang="zh-CN" dirty="0"/>
              <a:t>    	</a:t>
            </a:r>
            <a:r>
              <a:rPr lang="en-US" altLang="zh-CN" dirty="0" err="1"/>
              <a:t>record.append</a:t>
            </a:r>
            <a:r>
              <a:rPr lang="en-US" altLang="zh-CN" dirty="0"/>
              <a:t>(f3);</a:t>
            </a:r>
            <a:endParaRPr lang="zh-CN" altLang="zh-CN" dirty="0"/>
          </a:p>
          <a:p>
            <a:r>
              <a:rPr lang="en-US" altLang="zh-CN" dirty="0"/>
              <a:t>    	</a:t>
            </a:r>
            <a:r>
              <a:rPr lang="en-US" altLang="zh-CN" dirty="0" err="1"/>
              <a:t>record.append</a:t>
            </a:r>
            <a:r>
              <a:rPr lang="en-US" altLang="zh-CN" dirty="0"/>
              <a:t>(f4);</a:t>
            </a:r>
            <a:endParaRPr lang="zh-CN" altLang="zh-CN" dirty="0"/>
          </a:p>
          <a:p>
            <a:r>
              <a:rPr lang="en-US" altLang="zh-CN" dirty="0"/>
              <a:t>    	</a:t>
            </a:r>
            <a:r>
              <a:rPr lang="en-US" altLang="zh-CN" dirty="0" err="1"/>
              <a:t>carModel</a:t>
            </a:r>
            <a:r>
              <a:rPr lang="en-US" altLang="zh-CN" dirty="0"/>
              <a:t>-&gt;</a:t>
            </a:r>
            <a:r>
              <a:rPr lang="en-US" altLang="zh-CN" dirty="0" err="1"/>
              <a:t>insertRecord</a:t>
            </a:r>
            <a:r>
              <a:rPr lang="en-US" altLang="zh-CN" dirty="0"/>
              <a:t>(-1, record);</a:t>
            </a:r>
            <a:endParaRPr lang="zh-CN" altLang="zh-CN" dirty="0"/>
          </a:p>
          <a:p>
            <a:r>
              <a:rPr lang="en-US" altLang="zh-CN" dirty="0"/>
              <a:t>    	return id;					</a:t>
            </a:r>
            <a:r>
              <a:rPr lang="en-US" altLang="zh-CN" dirty="0" smtClean="0"/>
              <a:t>//</a:t>
            </a:r>
            <a:r>
              <a:rPr lang="zh-CN" altLang="zh-CN" dirty="0"/>
              <a:t>返回这条新记录的主键值</a:t>
            </a:r>
          </a:p>
          <a:p>
            <a:r>
              <a:rPr lang="en-US" altLang="zh-CN" dirty="0" smtClean="0"/>
              <a:t>}</a:t>
            </a:r>
          </a:p>
        </p:txBody>
      </p:sp>
    </p:spTree>
    <p:extLst>
      <p:ext uri="{BB962C8B-B14F-4D97-AF65-F5344CB8AC3E}">
        <p14:creationId xmlns:p14="http://schemas.microsoft.com/office/powerpoint/2010/main" val="20350521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a:t>4</a:t>
            </a:r>
            <a:r>
              <a:rPr lang="zh-CN" altLang="zh-CN" sz="2400" b="1" dirty="0"/>
              <a:t>．添加记录功能</a:t>
            </a:r>
          </a:p>
        </p:txBody>
      </p:sp>
      <p:sp>
        <p:nvSpPr>
          <p:cNvPr id="3" name="TextBox 2"/>
          <p:cNvSpPr txBox="1"/>
          <p:nvPr/>
        </p:nvSpPr>
        <p:spPr>
          <a:xfrm>
            <a:off x="1033153" y="743073"/>
            <a:ext cx="9999024" cy="353943"/>
          </a:xfrm>
          <a:prstGeom prst="rect">
            <a:avLst/>
          </a:prstGeom>
          <a:noFill/>
        </p:spPr>
        <p:txBody>
          <a:bodyPr wrap="square" rtlCol="0">
            <a:spAutoFit/>
          </a:bodyPr>
          <a:lstStyle/>
          <a:p>
            <a:r>
              <a:rPr lang="en-US" altLang="zh-CN" dirty="0" err="1"/>
              <a:t>addAttribs</a:t>
            </a:r>
            <a:r>
              <a:rPr lang="en-US" altLang="zh-CN" dirty="0"/>
              <a:t>()</a:t>
            </a:r>
            <a:r>
              <a:rPr lang="zh-CN" altLang="zh-CN" dirty="0"/>
              <a:t>函数实现了将录入的车型信息写入</a:t>
            </a:r>
            <a:r>
              <a:rPr lang="en-US" altLang="zh-CN" dirty="0"/>
              <a:t>XML</a:t>
            </a:r>
            <a:r>
              <a:rPr lang="zh-CN" altLang="zh-CN" dirty="0"/>
              <a:t>文件的功能，其具体代码如下</a:t>
            </a:r>
            <a:r>
              <a:rPr lang="zh-CN" altLang="zh-CN" dirty="0" smtClean="0"/>
              <a:t>：</a:t>
            </a:r>
            <a:endParaRPr lang="zh-CN" altLang="zh-CN" dirty="0"/>
          </a:p>
        </p:txBody>
      </p:sp>
      <p:sp>
        <p:nvSpPr>
          <p:cNvPr id="4" name="TextBox 3"/>
          <p:cNvSpPr txBox="1"/>
          <p:nvPr/>
        </p:nvSpPr>
        <p:spPr>
          <a:xfrm>
            <a:off x="1033153" y="1003175"/>
            <a:ext cx="9737766" cy="6340197"/>
          </a:xfrm>
          <a:prstGeom prst="rect">
            <a:avLst/>
          </a:prstGeom>
          <a:solidFill>
            <a:srgbClr val="DDDDDD"/>
          </a:solidFill>
        </p:spPr>
        <p:txBody>
          <a:bodyPr wrap="square" rtlCol="0">
            <a:spAutoFit/>
          </a:bodyPr>
          <a:lstStyle/>
          <a:p>
            <a:r>
              <a:rPr lang="en-US" altLang="zh-CN" sz="1400" dirty="0"/>
              <a:t>void Dialog::</a:t>
            </a:r>
            <a:r>
              <a:rPr lang="en-US" altLang="zh-CN" sz="1400" dirty="0" err="1"/>
              <a:t>addAttribs</a:t>
            </a:r>
            <a:r>
              <a:rPr lang="en-US" altLang="zh-CN" sz="1400" dirty="0"/>
              <a:t>(</a:t>
            </a:r>
            <a:r>
              <a:rPr lang="en-US" altLang="zh-CN" sz="1400" dirty="0" err="1"/>
              <a:t>int</a:t>
            </a:r>
            <a:r>
              <a:rPr lang="en-US" altLang="zh-CN" sz="1400" dirty="0"/>
              <a:t> </a:t>
            </a:r>
            <a:r>
              <a:rPr lang="en-US" altLang="zh-CN" sz="1400" dirty="0" err="1"/>
              <a:t>carId</a:t>
            </a:r>
            <a:r>
              <a:rPr lang="en-US" altLang="zh-CN" sz="1400" dirty="0"/>
              <a:t>, </a:t>
            </a:r>
            <a:r>
              <a:rPr lang="en-US" altLang="zh-CN" sz="1400" dirty="0" err="1"/>
              <a:t>QStringList</a:t>
            </a:r>
            <a:r>
              <a:rPr lang="en-US" altLang="zh-CN" sz="1400" dirty="0"/>
              <a:t> </a:t>
            </a:r>
            <a:r>
              <a:rPr lang="en-US" altLang="zh-CN" sz="1400" dirty="0" err="1"/>
              <a:t>attribs</a:t>
            </a:r>
            <a:r>
              <a:rPr lang="en-US" altLang="zh-CN" sz="1400" dirty="0"/>
              <a:t>)</a:t>
            </a:r>
            <a:endParaRPr lang="zh-CN" altLang="zh-CN" sz="1400" dirty="0"/>
          </a:p>
          <a:p>
            <a:r>
              <a:rPr lang="en-US" altLang="zh-CN" sz="1400" dirty="0"/>
              <a:t>{</a:t>
            </a:r>
            <a:endParaRPr lang="zh-CN" altLang="zh-CN" sz="1400" dirty="0"/>
          </a:p>
          <a:p>
            <a:r>
              <a:rPr lang="en-US" altLang="zh-CN" sz="1400" dirty="0"/>
              <a:t>	 /* </a:t>
            </a:r>
            <a:r>
              <a:rPr lang="zh-CN" altLang="zh-CN" sz="1400" dirty="0"/>
              <a:t>创建一个</a:t>
            </a:r>
            <a:r>
              <a:rPr lang="en-US" altLang="zh-CN" sz="1400" dirty="0"/>
              <a:t>car</a:t>
            </a:r>
            <a:r>
              <a:rPr lang="zh-CN" altLang="zh-CN" sz="1400" dirty="0"/>
              <a:t>标签</a:t>
            </a:r>
            <a:r>
              <a:rPr lang="en-US" altLang="zh-CN" sz="1400" dirty="0"/>
              <a:t> */</a:t>
            </a:r>
            <a:endParaRPr lang="zh-CN" altLang="zh-CN" sz="1400" dirty="0"/>
          </a:p>
          <a:p>
            <a:r>
              <a:rPr lang="en-US" altLang="zh-CN" sz="1400" dirty="0"/>
              <a:t>   	 </a:t>
            </a:r>
            <a:r>
              <a:rPr lang="en-US" altLang="zh-CN" sz="1400" dirty="0" err="1"/>
              <a:t>QDomElement</a:t>
            </a:r>
            <a:r>
              <a:rPr lang="en-US" altLang="zh-CN" sz="1400" dirty="0"/>
              <a:t> </a:t>
            </a:r>
            <a:r>
              <a:rPr lang="en-US" altLang="zh-CN" sz="1400" dirty="0" err="1"/>
              <a:t>carNode</a:t>
            </a:r>
            <a:r>
              <a:rPr lang="en-US" altLang="zh-CN" sz="1400" dirty="0"/>
              <a:t> = </a:t>
            </a:r>
            <a:r>
              <a:rPr lang="en-US" altLang="zh-CN" sz="1400" dirty="0" err="1"/>
              <a:t>carDetails.createElement</a:t>
            </a:r>
            <a:r>
              <a:rPr lang="en-US" altLang="zh-CN" sz="1400" dirty="0"/>
              <a:t>("car");</a:t>
            </a:r>
            <a:endParaRPr lang="zh-CN" altLang="zh-CN" sz="1400" dirty="0"/>
          </a:p>
          <a:p>
            <a:r>
              <a:rPr lang="en-US" altLang="zh-CN" sz="1400" dirty="0"/>
              <a:t>    	 </a:t>
            </a:r>
            <a:r>
              <a:rPr lang="en-US" altLang="zh-CN" sz="1400" dirty="0" err="1"/>
              <a:t>carNode.setAttribute</a:t>
            </a:r>
            <a:r>
              <a:rPr lang="en-US" altLang="zh-CN" sz="1400" dirty="0"/>
              <a:t>("id", </a:t>
            </a:r>
            <a:r>
              <a:rPr lang="en-US" altLang="zh-CN" sz="1400" dirty="0" err="1"/>
              <a:t>carId</a:t>
            </a:r>
            <a:r>
              <a:rPr lang="en-US" altLang="zh-CN" sz="1400" dirty="0"/>
              <a:t>);				//(a)</a:t>
            </a:r>
            <a:endParaRPr lang="zh-CN" altLang="zh-CN" sz="1400" dirty="0"/>
          </a:p>
          <a:p>
            <a:r>
              <a:rPr lang="en-US" altLang="zh-CN" sz="1400" dirty="0"/>
              <a:t>    	 for(</a:t>
            </a:r>
            <a:r>
              <a:rPr lang="en-US" altLang="zh-CN" sz="1400" dirty="0" err="1"/>
              <a:t>int</a:t>
            </a:r>
            <a:r>
              <a:rPr lang="en-US" altLang="zh-CN" sz="1400" dirty="0"/>
              <a:t> i = 0; i &lt; </a:t>
            </a:r>
            <a:r>
              <a:rPr lang="en-US" altLang="zh-CN" sz="1400" dirty="0" err="1"/>
              <a:t>attribs.count</a:t>
            </a:r>
            <a:r>
              <a:rPr lang="en-US" altLang="zh-CN" sz="1400" dirty="0"/>
              <a:t>(); i++)		</a:t>
            </a:r>
            <a:r>
              <a:rPr lang="en-US" altLang="zh-CN" sz="1400" dirty="0" smtClean="0"/>
              <a:t>		//(</a:t>
            </a:r>
            <a:r>
              <a:rPr lang="en-US" altLang="zh-CN" sz="1400" dirty="0"/>
              <a:t>b) </a:t>
            </a:r>
            <a:endParaRPr lang="zh-CN" altLang="zh-CN" sz="1400" dirty="0"/>
          </a:p>
          <a:p>
            <a:r>
              <a:rPr lang="en-US" altLang="zh-CN" sz="1400" dirty="0"/>
              <a:t>   	 {</a:t>
            </a:r>
            <a:endParaRPr lang="zh-CN" altLang="zh-CN" sz="1400" dirty="0"/>
          </a:p>
          <a:p>
            <a:r>
              <a:rPr lang="en-US" altLang="zh-CN" sz="1400" dirty="0"/>
              <a:t>   	     </a:t>
            </a:r>
            <a:r>
              <a:rPr lang="en-US" altLang="zh-CN" sz="1400" dirty="0" err="1"/>
              <a:t>QString</a:t>
            </a:r>
            <a:r>
              <a:rPr lang="en-US" altLang="zh-CN" sz="1400" dirty="0"/>
              <a:t> </a:t>
            </a:r>
            <a:r>
              <a:rPr lang="en-US" altLang="zh-CN" sz="1400" dirty="0" err="1"/>
              <a:t>attribNumber</a:t>
            </a:r>
            <a:r>
              <a:rPr lang="en-US" altLang="zh-CN" sz="1400" dirty="0"/>
              <a:t> = </a:t>
            </a:r>
            <a:r>
              <a:rPr lang="en-US" altLang="zh-CN" sz="1400" dirty="0" err="1"/>
              <a:t>QString</a:t>
            </a:r>
            <a:r>
              <a:rPr lang="en-US" altLang="zh-CN" sz="1400" dirty="0"/>
              <a:t>::number(i+1);</a:t>
            </a:r>
            <a:endParaRPr lang="zh-CN" altLang="zh-CN" sz="1400" dirty="0"/>
          </a:p>
          <a:p>
            <a:r>
              <a:rPr lang="en-US" altLang="zh-CN" sz="1400" dirty="0"/>
              <a:t>        	if(i &lt; 10)</a:t>
            </a:r>
            <a:endParaRPr lang="zh-CN" altLang="zh-CN" sz="1400" dirty="0"/>
          </a:p>
          <a:p>
            <a:r>
              <a:rPr lang="en-US" altLang="zh-CN" sz="1400" dirty="0"/>
              <a:t>   	         </a:t>
            </a:r>
            <a:r>
              <a:rPr lang="en-US" altLang="zh-CN" sz="1400" dirty="0" err="1"/>
              <a:t>attribNumber.prepend</a:t>
            </a:r>
            <a:r>
              <a:rPr lang="en-US" altLang="zh-CN" sz="1400" dirty="0"/>
              <a:t>("0");</a:t>
            </a:r>
            <a:endParaRPr lang="zh-CN" altLang="zh-CN" sz="1400" dirty="0"/>
          </a:p>
          <a:p>
            <a:r>
              <a:rPr lang="en-US" altLang="zh-CN" sz="1400" dirty="0"/>
              <a:t>        	</a:t>
            </a:r>
            <a:r>
              <a:rPr lang="en-US" altLang="zh-CN" sz="1400" dirty="0" err="1"/>
              <a:t>QDomText</a:t>
            </a:r>
            <a:r>
              <a:rPr lang="en-US" altLang="zh-CN" sz="1400" dirty="0"/>
              <a:t> </a:t>
            </a:r>
            <a:r>
              <a:rPr lang="en-US" altLang="zh-CN" sz="1400" dirty="0" err="1"/>
              <a:t>textNode</a:t>
            </a:r>
            <a:r>
              <a:rPr lang="en-US" altLang="zh-CN" sz="1400" dirty="0"/>
              <a:t> = </a:t>
            </a:r>
            <a:r>
              <a:rPr lang="en-US" altLang="zh-CN" sz="1400" dirty="0" err="1"/>
              <a:t>carDetails.createTextNode</a:t>
            </a:r>
            <a:r>
              <a:rPr lang="en-US" altLang="zh-CN" sz="1400" dirty="0"/>
              <a:t>(attribs.at(i));</a:t>
            </a:r>
            <a:endParaRPr lang="zh-CN" altLang="zh-CN" sz="1400" dirty="0"/>
          </a:p>
          <a:p>
            <a:r>
              <a:rPr lang="en-US" altLang="zh-CN" sz="1400" dirty="0"/>
              <a:t>        	</a:t>
            </a:r>
            <a:r>
              <a:rPr lang="en-US" altLang="zh-CN" sz="1400" dirty="0" err="1"/>
              <a:t>QDomElement</a:t>
            </a:r>
            <a:r>
              <a:rPr lang="en-US" altLang="zh-CN" sz="1400" dirty="0"/>
              <a:t> </a:t>
            </a:r>
            <a:r>
              <a:rPr lang="en-US" altLang="zh-CN" sz="1400" dirty="0" err="1"/>
              <a:t>attribNode</a:t>
            </a:r>
            <a:r>
              <a:rPr lang="en-US" altLang="zh-CN" sz="1400" dirty="0"/>
              <a:t> = </a:t>
            </a:r>
            <a:r>
              <a:rPr lang="en-US" altLang="zh-CN" sz="1400" dirty="0" err="1"/>
              <a:t>carDetails.createElement</a:t>
            </a:r>
            <a:r>
              <a:rPr lang="en-US" altLang="zh-CN" sz="1400" dirty="0"/>
              <a:t>("</a:t>
            </a:r>
            <a:r>
              <a:rPr lang="en-US" altLang="zh-CN" sz="1400" dirty="0" err="1"/>
              <a:t>attrib</a:t>
            </a:r>
            <a:r>
              <a:rPr lang="en-US" altLang="zh-CN" sz="1400" dirty="0"/>
              <a:t>");</a:t>
            </a:r>
            <a:endParaRPr lang="zh-CN" altLang="zh-CN" sz="1400" dirty="0"/>
          </a:p>
          <a:p>
            <a:r>
              <a:rPr lang="en-US" altLang="zh-CN" sz="1400" dirty="0"/>
              <a:t>        	</a:t>
            </a:r>
            <a:r>
              <a:rPr lang="en-US" altLang="zh-CN" sz="1400" dirty="0" err="1"/>
              <a:t>attribNode.setAttribute</a:t>
            </a:r>
            <a:r>
              <a:rPr lang="en-US" altLang="zh-CN" sz="1400" dirty="0"/>
              <a:t>("number", </a:t>
            </a:r>
            <a:r>
              <a:rPr lang="en-US" altLang="zh-CN" sz="1400" dirty="0" err="1"/>
              <a:t>attribNumber</a:t>
            </a:r>
            <a:r>
              <a:rPr lang="en-US" altLang="zh-CN" sz="1400" dirty="0"/>
              <a:t>);</a:t>
            </a:r>
            <a:endParaRPr lang="zh-CN" altLang="zh-CN" sz="1400" dirty="0"/>
          </a:p>
          <a:p>
            <a:r>
              <a:rPr lang="en-US" altLang="zh-CN" sz="1400" dirty="0"/>
              <a:t>        	</a:t>
            </a:r>
            <a:r>
              <a:rPr lang="en-US" altLang="zh-CN" sz="1400" dirty="0" err="1"/>
              <a:t>attribNode.appendChild</a:t>
            </a:r>
            <a:r>
              <a:rPr lang="en-US" altLang="zh-CN" sz="1400" dirty="0"/>
              <a:t>(</a:t>
            </a:r>
            <a:r>
              <a:rPr lang="en-US" altLang="zh-CN" sz="1400" dirty="0" err="1"/>
              <a:t>textNode</a:t>
            </a:r>
            <a:r>
              <a:rPr lang="en-US" altLang="zh-CN" sz="1400" dirty="0"/>
              <a:t>);</a:t>
            </a:r>
            <a:endParaRPr lang="zh-CN" altLang="zh-CN" sz="1400" dirty="0"/>
          </a:p>
          <a:p>
            <a:r>
              <a:rPr lang="en-US" altLang="zh-CN" sz="1400" dirty="0"/>
              <a:t>        	</a:t>
            </a:r>
            <a:r>
              <a:rPr lang="en-US" altLang="zh-CN" sz="1400" dirty="0" err="1"/>
              <a:t>carNode.appendChild</a:t>
            </a:r>
            <a:r>
              <a:rPr lang="en-US" altLang="zh-CN" sz="1400" dirty="0"/>
              <a:t>(</a:t>
            </a:r>
            <a:r>
              <a:rPr lang="en-US" altLang="zh-CN" sz="1400" dirty="0" err="1"/>
              <a:t>attribNode</a:t>
            </a:r>
            <a:r>
              <a:rPr lang="en-US" altLang="zh-CN" sz="1400" dirty="0"/>
              <a:t>);</a:t>
            </a:r>
            <a:endParaRPr lang="zh-CN" altLang="zh-CN" sz="1400" dirty="0"/>
          </a:p>
          <a:p>
            <a:r>
              <a:rPr lang="en-US" altLang="zh-CN" sz="1400" dirty="0"/>
              <a:t>    	 }</a:t>
            </a:r>
            <a:endParaRPr lang="zh-CN" altLang="zh-CN" sz="1400" dirty="0"/>
          </a:p>
          <a:p>
            <a:r>
              <a:rPr lang="en-US" altLang="zh-CN" sz="1400" dirty="0"/>
              <a:t>   	 </a:t>
            </a:r>
            <a:r>
              <a:rPr lang="en-US" altLang="zh-CN" sz="1400" dirty="0" err="1"/>
              <a:t>QDomNodeList</a:t>
            </a:r>
            <a:r>
              <a:rPr lang="en-US" altLang="zh-CN" sz="1400" dirty="0"/>
              <a:t> archive = </a:t>
            </a:r>
            <a:r>
              <a:rPr lang="en-US" altLang="zh-CN" sz="1400" dirty="0" err="1"/>
              <a:t>carDetails.elementsByTagName</a:t>
            </a:r>
            <a:r>
              <a:rPr lang="en-US" altLang="zh-CN" sz="1400" dirty="0"/>
              <a:t>("archive");</a:t>
            </a:r>
            <a:endParaRPr lang="zh-CN" altLang="zh-CN" sz="1400" dirty="0"/>
          </a:p>
          <a:p>
            <a:r>
              <a:rPr lang="en-US" altLang="zh-CN" sz="1400" dirty="0"/>
              <a:t>    	 </a:t>
            </a:r>
            <a:r>
              <a:rPr lang="en-US" altLang="zh-CN" sz="1400" dirty="0" err="1"/>
              <a:t>archive.item</a:t>
            </a:r>
            <a:r>
              <a:rPr lang="en-US" altLang="zh-CN" sz="1400" dirty="0"/>
              <a:t>(0).</a:t>
            </a:r>
            <a:r>
              <a:rPr lang="en-US" altLang="zh-CN" sz="1400" dirty="0" err="1"/>
              <a:t>appendChild</a:t>
            </a:r>
            <a:r>
              <a:rPr lang="en-US" altLang="zh-CN" sz="1400" dirty="0"/>
              <a:t>(</a:t>
            </a:r>
            <a:r>
              <a:rPr lang="en-US" altLang="zh-CN" sz="1400" dirty="0" err="1"/>
              <a:t>carNode</a:t>
            </a:r>
            <a:r>
              <a:rPr lang="en-US" altLang="zh-CN" sz="1400" dirty="0"/>
              <a:t>);</a:t>
            </a:r>
            <a:endParaRPr lang="zh-CN" altLang="zh-CN" sz="1400" dirty="0"/>
          </a:p>
          <a:p>
            <a:r>
              <a:rPr lang="en-US" altLang="zh-CN" sz="1400" dirty="0"/>
              <a:t>    	 if(!</a:t>
            </a:r>
            <a:r>
              <a:rPr lang="en-US" altLang="zh-CN" sz="1400" dirty="0" err="1"/>
              <a:t>outputFile</a:t>
            </a:r>
            <a:r>
              <a:rPr lang="en-US" altLang="zh-CN" sz="1400" dirty="0"/>
              <a:t>-&gt;open(</a:t>
            </a:r>
            <a:r>
              <a:rPr lang="en-US" altLang="zh-CN" sz="1400" dirty="0" err="1"/>
              <a:t>QIODevice</a:t>
            </a:r>
            <a:r>
              <a:rPr lang="en-US" altLang="zh-CN" sz="1400" dirty="0"/>
              <a:t>::</a:t>
            </a:r>
            <a:r>
              <a:rPr lang="en-US" altLang="zh-CN" sz="1400" dirty="0" err="1"/>
              <a:t>WriteOnly</a:t>
            </a:r>
            <a:r>
              <a:rPr lang="en-US" altLang="zh-CN" sz="1400" dirty="0"/>
              <a:t>))	</a:t>
            </a:r>
            <a:r>
              <a:rPr lang="en-US" altLang="zh-CN" sz="1400" dirty="0" smtClean="0"/>
              <a:t>		//(</a:t>
            </a:r>
            <a:r>
              <a:rPr lang="en-US" altLang="zh-CN" sz="1400" dirty="0"/>
              <a:t>c) </a:t>
            </a:r>
            <a:endParaRPr lang="zh-CN" altLang="zh-CN" sz="1400" dirty="0"/>
          </a:p>
          <a:p>
            <a:r>
              <a:rPr lang="en-US" altLang="zh-CN" sz="1400" dirty="0"/>
              <a:t>   	 {</a:t>
            </a:r>
            <a:endParaRPr lang="zh-CN" altLang="zh-CN" sz="1400" dirty="0"/>
          </a:p>
          <a:p>
            <a:r>
              <a:rPr lang="en-US" altLang="zh-CN" sz="1400" dirty="0"/>
              <a:t>   	     return;</a:t>
            </a:r>
            <a:endParaRPr lang="zh-CN" altLang="zh-CN" sz="1400" dirty="0"/>
          </a:p>
          <a:p>
            <a:r>
              <a:rPr lang="en-US" altLang="zh-CN" sz="1400" dirty="0"/>
              <a:t>   	 } </a:t>
            </a:r>
            <a:endParaRPr lang="zh-CN" altLang="zh-CN" sz="1400" dirty="0"/>
          </a:p>
          <a:p>
            <a:r>
              <a:rPr lang="en-US" altLang="zh-CN" sz="1400" dirty="0"/>
              <a:t>   	 else </a:t>
            </a:r>
            <a:endParaRPr lang="zh-CN" altLang="zh-CN" sz="1400" dirty="0"/>
          </a:p>
          <a:p>
            <a:r>
              <a:rPr lang="en-US" altLang="zh-CN" sz="1400" dirty="0"/>
              <a:t>   	 {</a:t>
            </a:r>
            <a:endParaRPr lang="zh-CN" altLang="zh-CN" sz="1400" dirty="0"/>
          </a:p>
          <a:p>
            <a:r>
              <a:rPr lang="en-US" altLang="zh-CN" sz="1400" dirty="0"/>
              <a:t>        	</a:t>
            </a:r>
            <a:r>
              <a:rPr lang="en-US" altLang="zh-CN" sz="1400" dirty="0" err="1"/>
              <a:t>QTextStream</a:t>
            </a:r>
            <a:r>
              <a:rPr lang="en-US" altLang="zh-CN" sz="1400" dirty="0"/>
              <a:t> stream(</a:t>
            </a:r>
            <a:r>
              <a:rPr lang="en-US" altLang="zh-CN" sz="1400" dirty="0" err="1"/>
              <a:t>outputFile</a:t>
            </a:r>
            <a:r>
              <a:rPr lang="en-US" altLang="zh-CN" sz="1400" dirty="0"/>
              <a:t>);</a:t>
            </a:r>
            <a:endParaRPr lang="zh-CN" altLang="zh-CN" sz="1400" dirty="0"/>
          </a:p>
          <a:p>
            <a:r>
              <a:rPr lang="en-US" altLang="zh-CN" sz="1400" dirty="0"/>
              <a:t>        	</a:t>
            </a:r>
            <a:r>
              <a:rPr lang="en-US" altLang="zh-CN" sz="1400" dirty="0" err="1"/>
              <a:t>archive.item</a:t>
            </a:r>
            <a:r>
              <a:rPr lang="en-US" altLang="zh-CN" sz="1400" dirty="0"/>
              <a:t>(0).save(stream, 4);</a:t>
            </a:r>
            <a:endParaRPr lang="zh-CN" altLang="zh-CN" sz="1400" dirty="0"/>
          </a:p>
          <a:p>
            <a:r>
              <a:rPr lang="en-US" altLang="zh-CN" sz="1400" dirty="0"/>
              <a:t>        	</a:t>
            </a:r>
            <a:r>
              <a:rPr lang="en-US" altLang="zh-CN" sz="1400" dirty="0" err="1"/>
              <a:t>outputFile</a:t>
            </a:r>
            <a:r>
              <a:rPr lang="en-US" altLang="zh-CN" sz="1400" dirty="0"/>
              <a:t>-&gt;close();</a:t>
            </a:r>
            <a:endParaRPr lang="zh-CN" altLang="zh-CN" sz="1400" dirty="0"/>
          </a:p>
          <a:p>
            <a:r>
              <a:rPr lang="en-US" altLang="zh-CN" sz="1400" dirty="0"/>
              <a:t>    	 }</a:t>
            </a:r>
            <a:endParaRPr lang="zh-CN" altLang="zh-CN" sz="1400" dirty="0"/>
          </a:p>
          <a:p>
            <a:r>
              <a:rPr lang="en-US" altLang="zh-CN" sz="1400" dirty="0" smtClean="0"/>
              <a:t>}</a:t>
            </a:r>
            <a:endParaRPr lang="zh-CN" altLang="zh-CN" sz="1400" dirty="0"/>
          </a:p>
        </p:txBody>
      </p:sp>
    </p:spTree>
    <p:extLst>
      <p:ext uri="{BB962C8B-B14F-4D97-AF65-F5344CB8AC3E}">
        <p14:creationId xmlns:p14="http://schemas.microsoft.com/office/powerpoint/2010/main" val="40331757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smtClean="0"/>
              <a:t>4</a:t>
            </a:r>
            <a:r>
              <a:rPr lang="zh-CN" altLang="zh-CN" sz="2400" b="1" dirty="0" smtClean="0"/>
              <a:t>．添加记录功能</a:t>
            </a:r>
            <a:endParaRPr lang="zh-CN" altLang="zh-CN" sz="2400" b="1" dirty="0"/>
          </a:p>
        </p:txBody>
      </p:sp>
      <p:sp>
        <p:nvSpPr>
          <p:cNvPr id="3" name="TextBox 2"/>
          <p:cNvSpPr txBox="1"/>
          <p:nvPr/>
        </p:nvSpPr>
        <p:spPr>
          <a:xfrm>
            <a:off x="855023" y="985652"/>
            <a:ext cx="10224655" cy="1661993"/>
          </a:xfrm>
          <a:prstGeom prst="rect">
            <a:avLst/>
          </a:prstGeom>
          <a:noFill/>
        </p:spPr>
        <p:txBody>
          <a:bodyPr wrap="square" rtlCol="0">
            <a:spAutoFit/>
          </a:bodyPr>
          <a:lstStyle/>
          <a:p>
            <a:pPr indent="450850"/>
            <a:r>
              <a:rPr lang="zh-CN" altLang="zh-CN" b="1" dirty="0"/>
              <a:t>其中，</a:t>
            </a:r>
            <a:endParaRPr lang="zh-CN" altLang="zh-CN" dirty="0"/>
          </a:p>
          <a:p>
            <a:pPr indent="450850"/>
            <a:r>
              <a:rPr lang="en-US" altLang="zh-CN" b="1" dirty="0"/>
              <a:t>(a) </a:t>
            </a:r>
            <a:r>
              <a:rPr lang="en-US" altLang="zh-CN" b="1" dirty="0" err="1"/>
              <a:t>carNode.setAttribute</a:t>
            </a:r>
            <a:r>
              <a:rPr lang="en-US" altLang="zh-CN" b="1" dirty="0"/>
              <a:t>("id", </a:t>
            </a:r>
            <a:r>
              <a:rPr lang="en-US" altLang="zh-CN" b="1" dirty="0" err="1"/>
              <a:t>carId</a:t>
            </a:r>
            <a:r>
              <a:rPr lang="en-US" altLang="zh-CN" b="1" dirty="0"/>
              <a:t>)</a:t>
            </a:r>
            <a:r>
              <a:rPr lang="zh-CN" altLang="zh-CN" b="1" dirty="0"/>
              <a:t>：</a:t>
            </a:r>
            <a:r>
              <a:rPr lang="zh-CN" altLang="zh-CN" dirty="0"/>
              <a:t>将</a:t>
            </a:r>
            <a:r>
              <a:rPr lang="en-US" altLang="zh-CN" dirty="0"/>
              <a:t>id</a:t>
            </a:r>
            <a:r>
              <a:rPr lang="zh-CN" altLang="zh-CN" dirty="0"/>
              <a:t>属性设置为传入的车型主键</a:t>
            </a:r>
            <a:r>
              <a:rPr lang="en-US" altLang="zh-CN" dirty="0" err="1"/>
              <a:t>carId</a:t>
            </a:r>
            <a:r>
              <a:rPr lang="zh-CN" altLang="zh-CN" dirty="0"/>
              <a:t>。</a:t>
            </a:r>
          </a:p>
          <a:p>
            <a:pPr indent="450850"/>
            <a:r>
              <a:rPr lang="en-US" altLang="zh-CN" b="1" dirty="0"/>
              <a:t>(b) for (</a:t>
            </a:r>
            <a:r>
              <a:rPr lang="en-US" altLang="zh-CN" b="1" dirty="0" err="1"/>
              <a:t>int</a:t>
            </a:r>
            <a:r>
              <a:rPr lang="en-US" altLang="zh-CN" b="1" dirty="0"/>
              <a:t> i = 0; i &lt; </a:t>
            </a:r>
            <a:r>
              <a:rPr lang="en-US" altLang="zh-CN" b="1" dirty="0" err="1"/>
              <a:t>attribs.count</a:t>
            </a:r>
            <a:r>
              <a:rPr lang="en-US" altLang="zh-CN" b="1" dirty="0"/>
              <a:t>(); i++) {…}</a:t>
            </a:r>
            <a:r>
              <a:rPr lang="zh-CN" altLang="zh-CN" b="1" dirty="0"/>
              <a:t>：</a:t>
            </a:r>
            <a:r>
              <a:rPr lang="zh-CN" altLang="zh-CN" dirty="0"/>
              <a:t>将每一条信息作为子节点插入。</a:t>
            </a:r>
          </a:p>
          <a:p>
            <a:pPr indent="450850"/>
            <a:r>
              <a:rPr lang="en-US" altLang="zh-CN" b="1" dirty="0"/>
              <a:t>(c) if (!</a:t>
            </a:r>
            <a:r>
              <a:rPr lang="en-US" altLang="zh-CN" b="1" dirty="0" err="1"/>
              <a:t>outputFile</a:t>
            </a:r>
            <a:r>
              <a:rPr lang="en-US" altLang="zh-CN" b="1" dirty="0"/>
              <a:t>-&gt;open(</a:t>
            </a:r>
            <a:r>
              <a:rPr lang="en-US" altLang="zh-CN" b="1" dirty="0" err="1"/>
              <a:t>QIODevice</a:t>
            </a:r>
            <a:r>
              <a:rPr lang="en-US" altLang="zh-CN" b="1" dirty="0"/>
              <a:t>::</a:t>
            </a:r>
            <a:r>
              <a:rPr lang="en-US" altLang="zh-CN" b="1" dirty="0" err="1"/>
              <a:t>WriteOnly</a:t>
            </a:r>
            <a:r>
              <a:rPr lang="en-US" altLang="zh-CN" b="1" dirty="0"/>
              <a:t>)) {… } else {…}</a:t>
            </a:r>
            <a:r>
              <a:rPr lang="zh-CN" altLang="zh-CN" b="1" dirty="0"/>
              <a:t>：</a:t>
            </a:r>
            <a:r>
              <a:rPr lang="zh-CN" altLang="zh-CN" dirty="0"/>
              <a:t>通过输出文件指针</a:t>
            </a:r>
            <a:r>
              <a:rPr lang="en-US" altLang="zh-CN" dirty="0" err="1"/>
              <a:t>outputFile</a:t>
            </a:r>
            <a:r>
              <a:rPr lang="zh-CN" altLang="zh-CN" dirty="0"/>
              <a:t>将修改后的文件写回磁盘。</a:t>
            </a:r>
          </a:p>
          <a:p>
            <a:pPr indent="450850"/>
            <a:r>
              <a:rPr lang="en-US" altLang="zh-CN" dirty="0"/>
              <a:t>revert()</a:t>
            </a:r>
            <a:r>
              <a:rPr lang="zh-CN" altLang="zh-CN" dirty="0"/>
              <a:t>函数实现了撤销用户在界面中的录入信息功能，其具体代码如下</a:t>
            </a:r>
            <a:r>
              <a:rPr lang="zh-CN" altLang="zh-CN" dirty="0" smtClean="0"/>
              <a:t>：</a:t>
            </a:r>
            <a:endParaRPr lang="zh-CN" altLang="zh-CN" dirty="0"/>
          </a:p>
        </p:txBody>
      </p:sp>
      <p:sp>
        <p:nvSpPr>
          <p:cNvPr id="4" name="TextBox 3"/>
          <p:cNvSpPr txBox="1"/>
          <p:nvPr/>
        </p:nvSpPr>
        <p:spPr>
          <a:xfrm>
            <a:off x="1496291" y="2647645"/>
            <a:ext cx="9048997" cy="2417683"/>
          </a:xfrm>
          <a:prstGeom prst="roundRect">
            <a:avLst>
              <a:gd name="adj" fmla="val 9790"/>
            </a:avLst>
          </a:prstGeom>
          <a:solidFill>
            <a:srgbClr val="DDDDDD"/>
          </a:solidFill>
        </p:spPr>
        <p:txBody>
          <a:bodyPr wrap="square" rtlCol="0">
            <a:spAutoFit/>
          </a:bodyPr>
          <a:lstStyle/>
          <a:p>
            <a:r>
              <a:rPr lang="en-US" altLang="zh-CN" dirty="0"/>
              <a:t>void Dialog::revert()</a:t>
            </a:r>
            <a:endParaRPr lang="zh-CN" altLang="zh-CN" dirty="0"/>
          </a:p>
          <a:p>
            <a:r>
              <a:rPr lang="en-US" altLang="zh-CN" dirty="0"/>
              <a:t>{</a:t>
            </a:r>
            <a:endParaRPr lang="zh-CN" altLang="zh-CN" dirty="0"/>
          </a:p>
          <a:p>
            <a:r>
              <a:rPr lang="en-US" altLang="zh-CN" dirty="0"/>
              <a:t>    	 </a:t>
            </a:r>
            <a:r>
              <a:rPr lang="en-US" altLang="zh-CN" dirty="0" err="1"/>
              <a:t>factoryEditor</a:t>
            </a:r>
            <a:r>
              <a:rPr lang="en-US" altLang="zh-CN" dirty="0"/>
              <a:t>-&gt;clear();</a:t>
            </a:r>
            <a:endParaRPr lang="zh-CN" altLang="zh-CN" dirty="0"/>
          </a:p>
          <a:p>
            <a:r>
              <a:rPr lang="en-US" altLang="zh-CN" dirty="0"/>
              <a:t>    	 </a:t>
            </a:r>
            <a:r>
              <a:rPr lang="en-US" altLang="zh-CN" dirty="0" err="1"/>
              <a:t>addressEditor</a:t>
            </a:r>
            <a:r>
              <a:rPr lang="en-US" altLang="zh-CN" dirty="0"/>
              <a:t>-&gt;clear();</a:t>
            </a:r>
            <a:endParaRPr lang="zh-CN" altLang="zh-CN" dirty="0"/>
          </a:p>
          <a:p>
            <a:r>
              <a:rPr lang="en-US" altLang="zh-CN" dirty="0"/>
              <a:t>    	 </a:t>
            </a:r>
            <a:r>
              <a:rPr lang="en-US" altLang="zh-CN" dirty="0" err="1"/>
              <a:t>carEditor</a:t>
            </a:r>
            <a:r>
              <a:rPr lang="en-US" altLang="zh-CN" dirty="0"/>
              <a:t>-&gt;clear();</a:t>
            </a:r>
            <a:endParaRPr lang="zh-CN" altLang="zh-CN" dirty="0"/>
          </a:p>
          <a:p>
            <a:r>
              <a:rPr lang="en-US" altLang="zh-CN" dirty="0"/>
              <a:t>    	 </a:t>
            </a:r>
            <a:r>
              <a:rPr lang="en-US" altLang="zh-CN" dirty="0" err="1"/>
              <a:t>yearEditor</a:t>
            </a:r>
            <a:r>
              <a:rPr lang="en-US" altLang="zh-CN" dirty="0"/>
              <a:t>-&gt;</a:t>
            </a:r>
            <a:r>
              <a:rPr lang="en-US" altLang="zh-CN" dirty="0" err="1"/>
              <a:t>setValue</a:t>
            </a:r>
            <a:r>
              <a:rPr lang="en-US" altLang="zh-CN" dirty="0"/>
              <a:t>(</a:t>
            </a:r>
            <a:r>
              <a:rPr lang="en-US" altLang="zh-CN" dirty="0" err="1"/>
              <a:t>QDate</a:t>
            </a:r>
            <a:r>
              <a:rPr lang="en-US" altLang="zh-CN" dirty="0"/>
              <a:t>::</a:t>
            </a:r>
            <a:r>
              <a:rPr lang="en-US" altLang="zh-CN" dirty="0" err="1"/>
              <a:t>currentDate</a:t>
            </a:r>
            <a:r>
              <a:rPr lang="en-US" altLang="zh-CN" dirty="0"/>
              <a:t>().year());</a:t>
            </a:r>
            <a:endParaRPr lang="zh-CN" altLang="zh-CN" dirty="0"/>
          </a:p>
          <a:p>
            <a:r>
              <a:rPr lang="en-US" altLang="zh-CN" dirty="0"/>
              <a:t>    	 </a:t>
            </a:r>
            <a:r>
              <a:rPr lang="en-US" altLang="zh-CN" dirty="0" err="1"/>
              <a:t>attribEditor</a:t>
            </a:r>
            <a:r>
              <a:rPr lang="en-US" altLang="zh-CN" dirty="0"/>
              <a:t>-&gt;clear();</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114330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6962" y="1330037"/>
            <a:ext cx="5320145"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13</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数据库</a:t>
            </a:r>
          </a:p>
        </p:txBody>
      </p:sp>
      <p:sp>
        <p:nvSpPr>
          <p:cNvPr id="3" name="TextBox 2"/>
          <p:cNvSpPr txBox="1"/>
          <p:nvPr/>
        </p:nvSpPr>
        <p:spPr>
          <a:xfrm>
            <a:off x="6044540" y="3111333"/>
            <a:ext cx="4275117" cy="646331"/>
          </a:xfrm>
          <a:prstGeom prst="rect">
            <a:avLst/>
          </a:prstGeom>
          <a:noFill/>
        </p:spPr>
        <p:txBody>
          <a:bodyPr wrap="square" rtlCol="0">
            <a:spAutoFit/>
          </a:bodyPr>
          <a:lstStyle/>
          <a:p>
            <a:r>
              <a:rPr lang="en-US" altLang="zh-CN" sz="3600" b="1" dirty="0" smtClean="0"/>
              <a:t>——</a:t>
            </a:r>
            <a:r>
              <a:rPr lang="zh-CN" altLang="zh-CN" sz="3600" b="1" dirty="0"/>
              <a:t>常用</a:t>
            </a:r>
            <a:r>
              <a:rPr lang="en-US" altLang="zh-CN" sz="3600" b="1" dirty="0"/>
              <a:t>SQL</a:t>
            </a:r>
            <a:r>
              <a:rPr lang="zh-CN" altLang="zh-CN" sz="3600" b="1" dirty="0"/>
              <a:t>命令</a:t>
            </a:r>
          </a:p>
        </p:txBody>
      </p:sp>
    </p:spTree>
    <p:extLst>
      <p:ext uri="{BB962C8B-B14F-4D97-AF65-F5344CB8AC3E}">
        <p14:creationId xmlns:p14="http://schemas.microsoft.com/office/powerpoint/2010/main" val="6929596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smtClean="0"/>
              <a:t>4</a:t>
            </a:r>
            <a:r>
              <a:rPr lang="zh-CN" altLang="zh-CN" sz="2400" b="1" dirty="0" smtClean="0"/>
              <a:t>．添加记录功能</a:t>
            </a:r>
            <a:endParaRPr lang="zh-CN" altLang="zh-CN" sz="2400" b="1" dirty="0"/>
          </a:p>
        </p:txBody>
      </p:sp>
      <p:sp>
        <p:nvSpPr>
          <p:cNvPr id="3" name="TextBox 2"/>
          <p:cNvSpPr txBox="1"/>
          <p:nvPr/>
        </p:nvSpPr>
        <p:spPr>
          <a:xfrm>
            <a:off x="938151" y="1045029"/>
            <a:ext cx="9880270" cy="646331"/>
          </a:xfrm>
          <a:prstGeom prst="rect">
            <a:avLst/>
          </a:prstGeom>
          <a:noFill/>
        </p:spPr>
        <p:txBody>
          <a:bodyPr wrap="square" rtlCol="0">
            <a:spAutoFit/>
          </a:bodyPr>
          <a:lstStyle/>
          <a:p>
            <a:r>
              <a:rPr lang="en-US" altLang="zh-CN" sz="1800" dirty="0" err="1"/>
              <a:t>createInputWidgets</a:t>
            </a:r>
            <a:r>
              <a:rPr lang="en-US" altLang="zh-CN" sz="1800" dirty="0"/>
              <a:t>()</a:t>
            </a:r>
            <a:r>
              <a:rPr lang="zh-CN" altLang="zh-CN" sz="1800" dirty="0"/>
              <a:t>函数实现了输入界面</a:t>
            </a:r>
            <a:r>
              <a:rPr lang="zh-CN" altLang="zh-CN" sz="1800" dirty="0">
                <a:hlinkClick r:id="rId2" action="ppaction://hlinkfile"/>
              </a:rPr>
              <a:t>的完成，其具体</a:t>
            </a:r>
            <a:r>
              <a:rPr lang="zh-CN" altLang="zh-CN" sz="1800" dirty="0" smtClean="0">
                <a:hlinkClick r:id="rId2" action="ppaction://hlinkfile"/>
              </a:rPr>
              <a:t>代码</a:t>
            </a:r>
            <a:r>
              <a:rPr lang="zh-CN" altLang="en-US" sz="1800" dirty="0" smtClean="0">
                <a:hlinkClick r:id="rId2" action="ppaction://hlinkfile"/>
              </a:rPr>
              <a:t>。</a:t>
            </a:r>
            <a:endParaRPr lang="zh-CN" altLang="zh-CN" sz="1800" dirty="0"/>
          </a:p>
          <a:p>
            <a:r>
              <a:rPr lang="en-US" altLang="zh-CN" sz="1800" dirty="0" err="1"/>
              <a:t>createButtons</a:t>
            </a:r>
            <a:r>
              <a:rPr lang="en-US" altLang="zh-CN" sz="1800" dirty="0"/>
              <a:t>()</a:t>
            </a:r>
            <a:r>
              <a:rPr lang="zh-CN" altLang="zh-CN" sz="1800" dirty="0"/>
              <a:t>函数完成了按钮的组合功能，其具体代码如下</a:t>
            </a:r>
            <a:r>
              <a:rPr lang="zh-CN" altLang="zh-CN" sz="1800" dirty="0" smtClean="0"/>
              <a:t>：</a:t>
            </a:r>
            <a:endParaRPr lang="zh-CN" altLang="zh-CN" sz="1800" dirty="0"/>
          </a:p>
        </p:txBody>
      </p:sp>
      <p:sp>
        <p:nvSpPr>
          <p:cNvPr id="4" name="TextBox 3"/>
          <p:cNvSpPr txBox="1"/>
          <p:nvPr/>
        </p:nvSpPr>
        <p:spPr>
          <a:xfrm>
            <a:off x="1136845" y="1781299"/>
            <a:ext cx="9681576" cy="4133017"/>
          </a:xfrm>
          <a:prstGeom prst="roundRect">
            <a:avLst>
              <a:gd name="adj" fmla="val 6245"/>
            </a:avLst>
          </a:prstGeom>
          <a:solidFill>
            <a:srgbClr val="DDDDDD"/>
          </a:solidFill>
        </p:spPr>
        <p:txBody>
          <a:bodyPr wrap="square" rtlCol="0">
            <a:spAutoFit/>
          </a:bodyPr>
          <a:lstStyle/>
          <a:p>
            <a:r>
              <a:rPr lang="en-US" altLang="zh-CN" dirty="0" err="1"/>
              <a:t>QDialogButtonBox</a:t>
            </a:r>
            <a:r>
              <a:rPr lang="en-US" altLang="zh-CN" dirty="0"/>
              <a:t> *Dialog::</a:t>
            </a:r>
            <a:r>
              <a:rPr lang="en-US" altLang="zh-CN" dirty="0" err="1"/>
              <a:t>createButtons</a:t>
            </a:r>
            <a:r>
              <a:rPr lang="en-US" altLang="zh-CN" dirty="0"/>
              <a:t>()</a:t>
            </a:r>
            <a:endParaRPr lang="zh-CN" altLang="zh-CN" dirty="0"/>
          </a:p>
          <a:p>
            <a:r>
              <a:rPr lang="en-US" altLang="zh-CN" dirty="0"/>
              <a:t>{</a:t>
            </a:r>
            <a:endParaRPr lang="zh-CN" altLang="zh-CN" dirty="0"/>
          </a:p>
          <a:p>
            <a:r>
              <a:rPr lang="en-US" altLang="zh-CN" dirty="0"/>
              <a:t>    	</a:t>
            </a:r>
            <a:r>
              <a:rPr lang="en-US" altLang="zh-CN" dirty="0" err="1"/>
              <a:t>QPushButton</a:t>
            </a:r>
            <a:r>
              <a:rPr lang="en-US" altLang="zh-CN" dirty="0"/>
              <a:t> *</a:t>
            </a:r>
            <a:r>
              <a:rPr lang="en-US" altLang="zh-CN" dirty="0" err="1"/>
              <a:t>closeButton</a:t>
            </a:r>
            <a:r>
              <a:rPr lang="en-US" altLang="zh-CN" dirty="0"/>
              <a:t> = new </a:t>
            </a:r>
            <a:r>
              <a:rPr lang="en-US" altLang="zh-CN" dirty="0" err="1"/>
              <a:t>QPushButton</a:t>
            </a:r>
            <a:r>
              <a:rPr lang="en-US" altLang="zh-CN" dirty="0"/>
              <a:t>(</a:t>
            </a:r>
            <a:r>
              <a:rPr lang="en-US" altLang="zh-CN" dirty="0" err="1"/>
              <a:t>tr</a:t>
            </a:r>
            <a:r>
              <a:rPr lang="en-US" altLang="zh-CN" dirty="0"/>
              <a:t>("</a:t>
            </a:r>
            <a:r>
              <a:rPr lang="zh-CN" altLang="zh-CN" dirty="0"/>
              <a:t>关闭</a:t>
            </a:r>
            <a:r>
              <a:rPr lang="en-US" altLang="zh-CN" dirty="0"/>
              <a:t>"));</a:t>
            </a:r>
            <a:endParaRPr lang="zh-CN" altLang="zh-CN" dirty="0"/>
          </a:p>
          <a:p>
            <a:r>
              <a:rPr lang="en-US" altLang="zh-CN" dirty="0"/>
              <a:t>    	</a:t>
            </a:r>
            <a:r>
              <a:rPr lang="en-US" altLang="zh-CN" dirty="0" err="1"/>
              <a:t>QPushButton</a:t>
            </a:r>
            <a:r>
              <a:rPr lang="en-US" altLang="zh-CN" dirty="0"/>
              <a:t> *</a:t>
            </a:r>
            <a:r>
              <a:rPr lang="en-US" altLang="zh-CN" dirty="0" err="1"/>
              <a:t>revertButton</a:t>
            </a:r>
            <a:r>
              <a:rPr lang="en-US" altLang="zh-CN" dirty="0"/>
              <a:t> = new </a:t>
            </a:r>
            <a:r>
              <a:rPr lang="en-US" altLang="zh-CN" dirty="0" err="1"/>
              <a:t>QPushButton</a:t>
            </a:r>
            <a:r>
              <a:rPr lang="en-US" altLang="zh-CN" dirty="0"/>
              <a:t>(</a:t>
            </a:r>
            <a:r>
              <a:rPr lang="en-US" altLang="zh-CN" dirty="0" err="1"/>
              <a:t>tr</a:t>
            </a:r>
            <a:r>
              <a:rPr lang="en-US" altLang="zh-CN" dirty="0"/>
              <a:t>("</a:t>
            </a:r>
            <a:r>
              <a:rPr lang="zh-CN" altLang="zh-CN" dirty="0"/>
              <a:t>撤销</a:t>
            </a:r>
            <a:r>
              <a:rPr lang="en-US" altLang="zh-CN" dirty="0"/>
              <a:t>"));</a:t>
            </a:r>
            <a:endParaRPr lang="zh-CN" altLang="zh-CN" dirty="0"/>
          </a:p>
          <a:p>
            <a:r>
              <a:rPr lang="en-US" altLang="zh-CN" dirty="0"/>
              <a:t>    	</a:t>
            </a:r>
            <a:r>
              <a:rPr lang="en-US" altLang="zh-CN" dirty="0" err="1"/>
              <a:t>QPushButton</a:t>
            </a:r>
            <a:r>
              <a:rPr lang="en-US" altLang="zh-CN" dirty="0"/>
              <a:t> *</a:t>
            </a:r>
            <a:r>
              <a:rPr lang="en-US" altLang="zh-CN" dirty="0" err="1"/>
              <a:t>submitButton</a:t>
            </a:r>
            <a:r>
              <a:rPr lang="en-US" altLang="zh-CN" dirty="0"/>
              <a:t> = new </a:t>
            </a:r>
            <a:r>
              <a:rPr lang="en-US" altLang="zh-CN" dirty="0" err="1"/>
              <a:t>QPushButton</a:t>
            </a:r>
            <a:r>
              <a:rPr lang="en-US" altLang="zh-CN" dirty="0"/>
              <a:t>(</a:t>
            </a:r>
            <a:r>
              <a:rPr lang="en-US" altLang="zh-CN" dirty="0" err="1"/>
              <a:t>tr</a:t>
            </a:r>
            <a:r>
              <a:rPr lang="en-US" altLang="zh-CN" dirty="0"/>
              <a:t>("</a:t>
            </a:r>
            <a:r>
              <a:rPr lang="zh-CN" altLang="zh-CN" dirty="0"/>
              <a:t>提交</a:t>
            </a:r>
            <a:r>
              <a:rPr lang="en-US" altLang="zh-CN" dirty="0"/>
              <a:t>"));</a:t>
            </a:r>
            <a:endParaRPr lang="zh-CN" altLang="zh-CN" dirty="0"/>
          </a:p>
          <a:p>
            <a:r>
              <a:rPr lang="en-US" altLang="zh-CN" dirty="0"/>
              <a:t>    	</a:t>
            </a:r>
            <a:r>
              <a:rPr lang="en-US" altLang="zh-CN" dirty="0" err="1"/>
              <a:t>closeButton</a:t>
            </a:r>
            <a:r>
              <a:rPr lang="en-US" altLang="zh-CN" dirty="0"/>
              <a:t>-&gt;</a:t>
            </a:r>
            <a:r>
              <a:rPr lang="en-US" altLang="zh-CN" dirty="0" err="1"/>
              <a:t>setDefault</a:t>
            </a:r>
            <a:r>
              <a:rPr lang="en-US" altLang="zh-CN" dirty="0"/>
              <a:t>(true);</a:t>
            </a:r>
            <a:endParaRPr lang="zh-CN" altLang="zh-CN" dirty="0"/>
          </a:p>
          <a:p>
            <a:r>
              <a:rPr lang="en-US" altLang="zh-CN" dirty="0"/>
              <a:t>    	connect(</a:t>
            </a:r>
            <a:r>
              <a:rPr lang="en-US" altLang="zh-CN" dirty="0" err="1"/>
              <a:t>closeButton</a:t>
            </a:r>
            <a:r>
              <a:rPr lang="en-US" altLang="zh-CN" dirty="0"/>
              <a:t>, SIGNAL(clicked()), this, SLOT(close()));</a:t>
            </a:r>
            <a:endParaRPr lang="zh-CN" altLang="zh-CN" dirty="0"/>
          </a:p>
          <a:p>
            <a:r>
              <a:rPr lang="en-US" altLang="zh-CN" dirty="0"/>
              <a:t>    	connect(</a:t>
            </a:r>
            <a:r>
              <a:rPr lang="en-US" altLang="zh-CN" dirty="0" err="1"/>
              <a:t>revertButton</a:t>
            </a:r>
            <a:r>
              <a:rPr lang="en-US" altLang="zh-CN" dirty="0"/>
              <a:t>, SIGNAL(clicked()), this, SLOT(revert()));</a:t>
            </a:r>
            <a:endParaRPr lang="zh-CN" altLang="zh-CN" dirty="0"/>
          </a:p>
          <a:p>
            <a:r>
              <a:rPr lang="en-US" altLang="zh-CN" dirty="0"/>
              <a:t>    	connect(</a:t>
            </a:r>
            <a:r>
              <a:rPr lang="en-US" altLang="zh-CN" dirty="0" err="1"/>
              <a:t>submitButton</a:t>
            </a:r>
            <a:r>
              <a:rPr lang="en-US" altLang="zh-CN" dirty="0"/>
              <a:t>, SIGNAL(clicked()), this, SLOT(submit</a:t>
            </a:r>
            <a:r>
              <a:rPr lang="en-US" altLang="zh-CN" dirty="0" smtClean="0"/>
              <a:t>()));   </a:t>
            </a:r>
            <a:r>
              <a:rPr lang="zh-CN" altLang="zh-CN" dirty="0" smtClean="0"/>
              <a:t> </a:t>
            </a:r>
            <a:r>
              <a:rPr lang="en-US" altLang="zh-CN" dirty="0" smtClean="0"/>
              <a:t>//(</a:t>
            </a:r>
            <a:r>
              <a:rPr lang="en-US" altLang="zh-CN" dirty="0"/>
              <a:t>a)</a:t>
            </a:r>
            <a:endParaRPr lang="zh-CN" altLang="zh-CN" dirty="0"/>
          </a:p>
          <a:p>
            <a:r>
              <a:rPr lang="en-US" altLang="zh-CN" dirty="0"/>
              <a:t>    	</a:t>
            </a:r>
            <a:r>
              <a:rPr lang="en-US" altLang="zh-CN" dirty="0" err="1"/>
              <a:t>QDialogButtonBox</a:t>
            </a:r>
            <a:r>
              <a:rPr lang="en-US" altLang="zh-CN" dirty="0"/>
              <a:t> *</a:t>
            </a:r>
            <a:r>
              <a:rPr lang="en-US" altLang="zh-CN" dirty="0" err="1"/>
              <a:t>buttonBox</a:t>
            </a:r>
            <a:r>
              <a:rPr lang="en-US" altLang="zh-CN" dirty="0"/>
              <a:t> = new </a:t>
            </a:r>
            <a:r>
              <a:rPr lang="en-US" altLang="zh-CN" dirty="0" err="1"/>
              <a:t>QDialogButtonBox</a:t>
            </a:r>
            <a:r>
              <a:rPr lang="en-US" altLang="zh-CN" dirty="0"/>
              <a:t>;</a:t>
            </a:r>
            <a:endParaRPr lang="zh-CN" altLang="zh-CN" dirty="0"/>
          </a:p>
          <a:p>
            <a:r>
              <a:rPr lang="en-US" altLang="zh-CN" dirty="0"/>
              <a:t>    	</a:t>
            </a:r>
            <a:r>
              <a:rPr lang="en-US" altLang="zh-CN" dirty="0" err="1"/>
              <a:t>buttonBox</a:t>
            </a:r>
            <a:r>
              <a:rPr lang="en-US" altLang="zh-CN" dirty="0"/>
              <a:t>-&gt;</a:t>
            </a:r>
            <a:r>
              <a:rPr lang="en-US" altLang="zh-CN" dirty="0" err="1"/>
              <a:t>addButton</a:t>
            </a:r>
            <a:r>
              <a:rPr lang="en-US" altLang="zh-CN" dirty="0"/>
              <a:t>(</a:t>
            </a:r>
            <a:r>
              <a:rPr lang="en-US" altLang="zh-CN" dirty="0" err="1"/>
              <a:t>submitButton</a:t>
            </a:r>
            <a:r>
              <a:rPr lang="en-US" altLang="zh-CN" dirty="0"/>
              <a:t>, </a:t>
            </a:r>
            <a:r>
              <a:rPr lang="en-US" altLang="zh-CN" dirty="0" err="1"/>
              <a:t>QDialogButtonBox</a:t>
            </a:r>
            <a:r>
              <a:rPr lang="en-US" altLang="zh-CN" dirty="0"/>
              <a:t>::</a:t>
            </a:r>
            <a:r>
              <a:rPr lang="en-US" altLang="zh-CN" dirty="0" err="1"/>
              <a:t>ResetRole</a:t>
            </a:r>
            <a:r>
              <a:rPr lang="en-US" altLang="zh-CN" dirty="0"/>
              <a:t>);</a:t>
            </a:r>
            <a:endParaRPr lang="zh-CN" altLang="zh-CN" dirty="0"/>
          </a:p>
          <a:p>
            <a:r>
              <a:rPr lang="en-US" altLang="zh-CN" dirty="0"/>
              <a:t>    	</a:t>
            </a:r>
            <a:r>
              <a:rPr lang="en-US" altLang="zh-CN" dirty="0" err="1"/>
              <a:t>buttonBox</a:t>
            </a:r>
            <a:r>
              <a:rPr lang="en-US" altLang="zh-CN" dirty="0"/>
              <a:t>-&gt;</a:t>
            </a:r>
            <a:r>
              <a:rPr lang="en-US" altLang="zh-CN" dirty="0" err="1"/>
              <a:t>addButton</a:t>
            </a:r>
            <a:r>
              <a:rPr lang="en-US" altLang="zh-CN" dirty="0"/>
              <a:t>(</a:t>
            </a:r>
            <a:r>
              <a:rPr lang="en-US" altLang="zh-CN" dirty="0" err="1"/>
              <a:t>revertButton</a:t>
            </a:r>
            <a:r>
              <a:rPr lang="en-US" altLang="zh-CN" dirty="0"/>
              <a:t>, </a:t>
            </a:r>
            <a:r>
              <a:rPr lang="en-US" altLang="zh-CN" dirty="0" err="1"/>
              <a:t>QDialogButtonBox</a:t>
            </a:r>
            <a:r>
              <a:rPr lang="en-US" altLang="zh-CN" dirty="0"/>
              <a:t>::</a:t>
            </a:r>
            <a:r>
              <a:rPr lang="en-US" altLang="zh-CN" dirty="0" err="1"/>
              <a:t>ResetRole</a:t>
            </a:r>
            <a:r>
              <a:rPr lang="en-US" altLang="zh-CN" dirty="0"/>
              <a:t>);</a:t>
            </a:r>
            <a:endParaRPr lang="zh-CN" altLang="zh-CN" dirty="0"/>
          </a:p>
          <a:p>
            <a:r>
              <a:rPr lang="en-US" altLang="zh-CN" dirty="0"/>
              <a:t>    	</a:t>
            </a:r>
            <a:r>
              <a:rPr lang="en-US" altLang="zh-CN" dirty="0" err="1"/>
              <a:t>buttonBox</a:t>
            </a:r>
            <a:r>
              <a:rPr lang="en-US" altLang="zh-CN" dirty="0"/>
              <a:t>-&gt;</a:t>
            </a:r>
            <a:r>
              <a:rPr lang="en-US" altLang="zh-CN" dirty="0" err="1"/>
              <a:t>addButton</a:t>
            </a:r>
            <a:r>
              <a:rPr lang="en-US" altLang="zh-CN" dirty="0"/>
              <a:t>(</a:t>
            </a:r>
            <a:r>
              <a:rPr lang="en-US" altLang="zh-CN" dirty="0" err="1"/>
              <a:t>closeButton</a:t>
            </a:r>
            <a:r>
              <a:rPr lang="en-US" altLang="zh-CN" dirty="0"/>
              <a:t>, </a:t>
            </a:r>
            <a:r>
              <a:rPr lang="en-US" altLang="zh-CN" dirty="0" err="1"/>
              <a:t>QDialogButtonBox</a:t>
            </a:r>
            <a:r>
              <a:rPr lang="en-US" altLang="zh-CN" dirty="0"/>
              <a:t>::</a:t>
            </a:r>
            <a:r>
              <a:rPr lang="en-US" altLang="zh-CN" dirty="0" err="1"/>
              <a:t>RejectRole</a:t>
            </a:r>
            <a:r>
              <a:rPr lang="en-US" altLang="zh-CN" dirty="0"/>
              <a:t>);</a:t>
            </a:r>
            <a:endParaRPr lang="zh-CN" altLang="zh-CN" dirty="0"/>
          </a:p>
          <a:p>
            <a:r>
              <a:rPr lang="en-US" altLang="zh-CN" dirty="0"/>
              <a:t>    	return </a:t>
            </a:r>
            <a:r>
              <a:rPr lang="en-US" altLang="zh-CN" dirty="0" err="1"/>
              <a:t>buttonBox</a:t>
            </a:r>
            <a:r>
              <a:rPr lang="en-US" altLang="zh-CN" dirty="0"/>
              <a:t>;</a:t>
            </a:r>
            <a:endParaRPr lang="zh-CN" altLang="zh-CN" dirty="0"/>
          </a:p>
          <a:p>
            <a:r>
              <a:rPr lang="en-US" altLang="zh-CN" dirty="0" smtClean="0"/>
              <a:t>}</a:t>
            </a:r>
          </a:p>
        </p:txBody>
      </p:sp>
    </p:spTree>
    <p:extLst>
      <p:ext uri="{BB962C8B-B14F-4D97-AF65-F5344CB8AC3E}">
        <p14:creationId xmlns:p14="http://schemas.microsoft.com/office/powerpoint/2010/main" val="22011623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smtClean="0"/>
              <a:t>4</a:t>
            </a:r>
            <a:r>
              <a:rPr lang="zh-CN" altLang="zh-CN" sz="2400" b="1" dirty="0" smtClean="0"/>
              <a:t>．添加记录功能</a:t>
            </a:r>
            <a:endParaRPr lang="zh-CN" altLang="zh-CN" sz="2400" b="1" dirty="0"/>
          </a:p>
        </p:txBody>
      </p:sp>
      <p:sp>
        <p:nvSpPr>
          <p:cNvPr id="3" name="TextBox 2"/>
          <p:cNvSpPr txBox="1"/>
          <p:nvPr/>
        </p:nvSpPr>
        <p:spPr>
          <a:xfrm>
            <a:off x="855023" y="997527"/>
            <a:ext cx="10189029" cy="646331"/>
          </a:xfrm>
          <a:prstGeom prst="rect">
            <a:avLst/>
          </a:prstGeom>
          <a:noFill/>
        </p:spPr>
        <p:txBody>
          <a:bodyPr wrap="square" rtlCol="0">
            <a:spAutoFit/>
          </a:bodyPr>
          <a:lstStyle/>
          <a:p>
            <a:pPr indent="450850"/>
            <a:r>
              <a:rPr lang="en-US" altLang="zh-CN" sz="1800" dirty="0" err="1"/>
              <a:t>generateFactoryId</a:t>
            </a:r>
            <a:r>
              <a:rPr lang="en-US" altLang="zh-CN" sz="1800" dirty="0"/>
              <a:t>()</a:t>
            </a:r>
            <a:r>
              <a:rPr lang="zh-CN" altLang="zh-CN" sz="1800" dirty="0"/>
              <a:t>函数将全局变量</a:t>
            </a:r>
            <a:r>
              <a:rPr lang="en-US" altLang="zh-CN" sz="1800" dirty="0" err="1"/>
              <a:t>uniqueFactoryId</a:t>
            </a:r>
            <a:r>
              <a:rPr lang="zh-CN" altLang="zh-CN" sz="1800" dirty="0"/>
              <a:t>以顺序加</a:t>
            </a:r>
            <a:r>
              <a:rPr lang="en-US" altLang="zh-CN" sz="1800" dirty="0"/>
              <a:t>1</a:t>
            </a:r>
            <a:r>
              <a:rPr lang="zh-CN" altLang="zh-CN" sz="1800" dirty="0"/>
              <a:t>的方式生成一个不重复的主键值，并将其返回供添加操作使用，其具体代码如下</a:t>
            </a:r>
            <a:r>
              <a:rPr lang="zh-CN" altLang="zh-CN" sz="1800" dirty="0" smtClean="0"/>
              <a:t>：</a:t>
            </a:r>
            <a:endParaRPr lang="zh-CN" altLang="zh-CN" sz="1800" dirty="0"/>
          </a:p>
        </p:txBody>
      </p:sp>
      <p:sp>
        <p:nvSpPr>
          <p:cNvPr id="4" name="圆角矩形 3"/>
          <p:cNvSpPr/>
          <p:nvPr/>
        </p:nvSpPr>
        <p:spPr>
          <a:xfrm>
            <a:off x="1390794" y="1643858"/>
            <a:ext cx="9118868" cy="1549360"/>
          </a:xfrm>
          <a:prstGeom prst="roundRect">
            <a:avLst>
              <a:gd name="adj" fmla="val 11302"/>
            </a:avLst>
          </a:prstGeom>
          <a:solidFill>
            <a:srgbClr val="DDDDDD"/>
          </a:solidFill>
        </p:spPr>
        <p:txBody>
          <a:bodyPr wrap="square">
            <a:spAutoFit/>
          </a:bodyPr>
          <a:lstStyle/>
          <a:p>
            <a:r>
              <a:rPr lang="en-US" altLang="zh-CN" dirty="0" err="1"/>
              <a:t>int</a:t>
            </a:r>
            <a:r>
              <a:rPr lang="en-US" altLang="zh-CN" dirty="0"/>
              <a:t> Dialog::</a:t>
            </a:r>
            <a:r>
              <a:rPr lang="en-US" altLang="zh-CN" dirty="0" err="1"/>
              <a:t>generateFactoryId</a:t>
            </a:r>
            <a:r>
              <a:rPr lang="en-US" altLang="zh-CN" dirty="0"/>
              <a:t>()</a:t>
            </a:r>
            <a:endParaRPr lang="zh-CN" altLang="zh-CN" dirty="0"/>
          </a:p>
          <a:p>
            <a:r>
              <a:rPr lang="en-US" altLang="zh-CN" dirty="0"/>
              <a:t>{</a:t>
            </a:r>
            <a:endParaRPr lang="zh-CN" altLang="zh-CN" dirty="0"/>
          </a:p>
          <a:p>
            <a:r>
              <a:rPr lang="en-US" altLang="zh-CN" dirty="0"/>
              <a:t>    	</a:t>
            </a:r>
            <a:r>
              <a:rPr lang="en-US" altLang="zh-CN" dirty="0" err="1"/>
              <a:t>uniqueFactoryId</a:t>
            </a:r>
            <a:r>
              <a:rPr lang="en-US" altLang="zh-CN" dirty="0"/>
              <a:t> += 1;</a:t>
            </a:r>
            <a:endParaRPr lang="zh-CN" altLang="zh-CN" dirty="0"/>
          </a:p>
          <a:p>
            <a:r>
              <a:rPr lang="en-US" altLang="zh-CN" dirty="0"/>
              <a:t>    	return </a:t>
            </a:r>
            <a:r>
              <a:rPr lang="en-US" altLang="zh-CN" dirty="0" err="1"/>
              <a:t>uniqueFactoryId</a:t>
            </a:r>
            <a:r>
              <a:rPr lang="en-US" altLang="zh-CN" dirty="0"/>
              <a:t>;</a:t>
            </a:r>
            <a:endParaRPr lang="zh-CN" altLang="zh-CN" dirty="0"/>
          </a:p>
          <a:p>
            <a:r>
              <a:rPr lang="en-US" altLang="zh-CN" dirty="0"/>
              <a:t>}</a:t>
            </a:r>
            <a:endParaRPr lang="zh-CN" altLang="zh-CN" dirty="0"/>
          </a:p>
        </p:txBody>
      </p:sp>
      <p:sp>
        <p:nvSpPr>
          <p:cNvPr id="5" name="TextBox 4"/>
          <p:cNvSpPr txBox="1"/>
          <p:nvPr/>
        </p:nvSpPr>
        <p:spPr>
          <a:xfrm>
            <a:off x="771896" y="3193218"/>
            <a:ext cx="10272156" cy="615553"/>
          </a:xfrm>
          <a:prstGeom prst="rect">
            <a:avLst/>
          </a:prstGeom>
          <a:noFill/>
        </p:spPr>
        <p:txBody>
          <a:bodyPr wrap="square" rtlCol="0">
            <a:spAutoFit/>
          </a:bodyPr>
          <a:lstStyle/>
          <a:p>
            <a:pPr indent="450850"/>
            <a:r>
              <a:rPr lang="en-US" altLang="zh-CN" dirty="0" err="1"/>
              <a:t>generateCarId</a:t>
            </a:r>
            <a:r>
              <a:rPr lang="en-US" altLang="zh-CN" dirty="0"/>
              <a:t>()</a:t>
            </a:r>
            <a:r>
              <a:rPr lang="zh-CN" altLang="zh-CN" dirty="0"/>
              <a:t>函数将全局变量</a:t>
            </a:r>
            <a:r>
              <a:rPr lang="en-US" altLang="zh-CN" dirty="0" err="1"/>
              <a:t>uniqueCarId</a:t>
            </a:r>
            <a:r>
              <a:rPr lang="zh-CN" altLang="zh-CN" dirty="0"/>
              <a:t>以顺序加</a:t>
            </a:r>
            <a:r>
              <a:rPr lang="en-US" altLang="zh-CN" dirty="0"/>
              <a:t>1</a:t>
            </a:r>
            <a:r>
              <a:rPr lang="zh-CN" altLang="zh-CN" dirty="0"/>
              <a:t>的方式生成一个不重复的主键值，并将其返回供添加操作使用，其具体内容如下</a:t>
            </a:r>
            <a:r>
              <a:rPr lang="zh-CN" altLang="zh-CN" dirty="0" smtClean="0"/>
              <a:t>：</a:t>
            </a:r>
            <a:endParaRPr lang="zh-CN" altLang="zh-CN" dirty="0"/>
          </a:p>
        </p:txBody>
      </p:sp>
      <p:sp>
        <p:nvSpPr>
          <p:cNvPr id="6" name="圆角矩形 5"/>
          <p:cNvSpPr/>
          <p:nvPr/>
        </p:nvSpPr>
        <p:spPr>
          <a:xfrm>
            <a:off x="1390794" y="3808771"/>
            <a:ext cx="9118868" cy="1495187"/>
          </a:xfrm>
          <a:prstGeom prst="roundRect">
            <a:avLst>
              <a:gd name="adj" fmla="val 11302"/>
            </a:avLst>
          </a:prstGeom>
          <a:solidFill>
            <a:srgbClr val="DDDDDD"/>
          </a:solidFill>
        </p:spPr>
        <p:txBody>
          <a:bodyPr wrap="square">
            <a:spAutoFit/>
          </a:bodyPr>
          <a:lstStyle/>
          <a:p>
            <a:r>
              <a:rPr lang="en-US" altLang="zh-CN" dirty="0" err="1"/>
              <a:t>int</a:t>
            </a:r>
            <a:r>
              <a:rPr lang="en-US" altLang="zh-CN" dirty="0"/>
              <a:t> Dialog::</a:t>
            </a:r>
            <a:r>
              <a:rPr lang="en-US" altLang="zh-CN" dirty="0" err="1"/>
              <a:t>generateCarId</a:t>
            </a:r>
            <a:r>
              <a:rPr lang="en-US" altLang="zh-CN" dirty="0"/>
              <a:t>()</a:t>
            </a:r>
            <a:endParaRPr lang="zh-CN" altLang="zh-CN" dirty="0"/>
          </a:p>
          <a:p>
            <a:r>
              <a:rPr lang="en-US" altLang="zh-CN" dirty="0"/>
              <a:t>{</a:t>
            </a:r>
            <a:endParaRPr lang="zh-CN" altLang="zh-CN" dirty="0"/>
          </a:p>
          <a:p>
            <a:r>
              <a:rPr lang="en-US" altLang="zh-CN" dirty="0"/>
              <a:t>    	</a:t>
            </a:r>
            <a:r>
              <a:rPr lang="en-US" altLang="zh-CN" dirty="0" err="1"/>
              <a:t>uniqueCarId</a:t>
            </a:r>
            <a:r>
              <a:rPr lang="en-US" altLang="zh-CN" dirty="0"/>
              <a:t> += 1;</a:t>
            </a:r>
            <a:endParaRPr lang="zh-CN" altLang="zh-CN" dirty="0"/>
          </a:p>
          <a:p>
            <a:r>
              <a:rPr lang="en-US" altLang="zh-CN" dirty="0"/>
              <a:t>    	return </a:t>
            </a:r>
            <a:r>
              <a:rPr lang="en-US" altLang="zh-CN" dirty="0" err="1"/>
              <a:t>uniqueCarId</a:t>
            </a:r>
            <a:r>
              <a:rPr lang="en-US" altLang="zh-CN" dirty="0"/>
              <a:t>;</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11744177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smtClean="0"/>
              <a:t>4</a:t>
            </a:r>
            <a:r>
              <a:rPr lang="zh-CN" altLang="zh-CN" sz="2400" b="1" dirty="0" smtClean="0"/>
              <a:t>．添加记录功能</a:t>
            </a:r>
            <a:endParaRPr lang="zh-CN" altLang="zh-CN" sz="2400" b="1" dirty="0"/>
          </a:p>
        </p:txBody>
      </p:sp>
      <p:sp>
        <p:nvSpPr>
          <p:cNvPr id="3" name="矩形 2"/>
          <p:cNvSpPr/>
          <p:nvPr/>
        </p:nvSpPr>
        <p:spPr>
          <a:xfrm>
            <a:off x="1025894" y="946423"/>
            <a:ext cx="5826018" cy="369332"/>
          </a:xfrm>
          <a:prstGeom prst="rect">
            <a:avLst/>
          </a:prstGeom>
        </p:spPr>
        <p:txBody>
          <a:bodyPr wrap="none">
            <a:spAutoFit/>
          </a:bodyPr>
          <a:lstStyle/>
          <a:p>
            <a:r>
              <a:rPr lang="zh-CN" altLang="zh-CN" sz="1800" dirty="0"/>
              <a:t>（</a:t>
            </a:r>
            <a:r>
              <a:rPr lang="en-US" altLang="zh-CN" sz="1800" dirty="0"/>
              <a:t>3</a:t>
            </a:r>
            <a:r>
              <a:rPr lang="zh-CN" altLang="zh-CN" sz="1800" dirty="0"/>
              <a:t>）在源文件“</a:t>
            </a:r>
            <a:r>
              <a:rPr lang="en-US" altLang="zh-CN" sz="1800" dirty="0"/>
              <a:t>mainwindow.cpp</a:t>
            </a:r>
            <a:r>
              <a:rPr lang="zh-CN" altLang="zh-CN" sz="1800" dirty="0"/>
              <a:t>”中添加的代码如下：</a:t>
            </a:r>
          </a:p>
        </p:txBody>
      </p:sp>
      <p:sp>
        <p:nvSpPr>
          <p:cNvPr id="4" name="圆角矩形 3"/>
          <p:cNvSpPr/>
          <p:nvPr/>
        </p:nvSpPr>
        <p:spPr>
          <a:xfrm>
            <a:off x="1236415" y="1333939"/>
            <a:ext cx="9451377" cy="970478"/>
          </a:xfrm>
          <a:prstGeom prst="roundRect">
            <a:avLst/>
          </a:prstGeom>
          <a:solidFill>
            <a:srgbClr val="DDDDDD"/>
          </a:solidFill>
        </p:spPr>
        <p:txBody>
          <a:bodyPr wrap="square">
            <a:spAutoFit/>
          </a:bodyPr>
          <a:lstStyle/>
          <a:p>
            <a:r>
              <a:rPr lang="en-US" altLang="zh-CN" dirty="0"/>
              <a:t>#include "</a:t>
            </a:r>
            <a:r>
              <a:rPr lang="en-US" altLang="zh-CN" dirty="0" err="1"/>
              <a:t>editdialog.h</a:t>
            </a:r>
            <a:r>
              <a:rPr lang="en-US" altLang="zh-CN" dirty="0"/>
              <a:t>"</a:t>
            </a:r>
            <a:endParaRPr lang="zh-CN" altLang="zh-CN" dirty="0"/>
          </a:p>
          <a:p>
            <a:r>
              <a:rPr lang="en-US" altLang="zh-CN" dirty="0"/>
              <a:t>extern </a:t>
            </a:r>
            <a:r>
              <a:rPr lang="en-US" altLang="zh-CN" dirty="0" err="1"/>
              <a:t>int</a:t>
            </a:r>
            <a:r>
              <a:rPr lang="en-US" altLang="zh-CN" dirty="0"/>
              <a:t> </a:t>
            </a:r>
            <a:r>
              <a:rPr lang="en-US" altLang="zh-CN" dirty="0" err="1"/>
              <a:t>uniqueCarId</a:t>
            </a:r>
            <a:r>
              <a:rPr lang="en-US" altLang="zh-CN" dirty="0"/>
              <a:t>;</a:t>
            </a:r>
            <a:endParaRPr lang="zh-CN" altLang="zh-CN" dirty="0"/>
          </a:p>
          <a:p>
            <a:r>
              <a:rPr lang="en-US" altLang="zh-CN" dirty="0"/>
              <a:t>extern </a:t>
            </a:r>
            <a:r>
              <a:rPr lang="en-US" altLang="zh-CN" dirty="0" err="1"/>
              <a:t>int</a:t>
            </a:r>
            <a:r>
              <a:rPr lang="en-US" altLang="zh-CN" dirty="0"/>
              <a:t> </a:t>
            </a:r>
            <a:r>
              <a:rPr lang="en-US" altLang="zh-CN" dirty="0" err="1"/>
              <a:t>uniqueFactoryId</a:t>
            </a:r>
            <a:r>
              <a:rPr lang="en-US" altLang="zh-CN" dirty="0"/>
              <a:t>;</a:t>
            </a:r>
            <a:endParaRPr lang="zh-CN" altLang="zh-CN" dirty="0"/>
          </a:p>
        </p:txBody>
      </p:sp>
      <p:sp>
        <p:nvSpPr>
          <p:cNvPr id="5" name="TextBox 4"/>
          <p:cNvSpPr txBox="1"/>
          <p:nvPr/>
        </p:nvSpPr>
        <p:spPr>
          <a:xfrm>
            <a:off x="558140" y="2304417"/>
            <a:ext cx="10616541" cy="615553"/>
          </a:xfrm>
          <a:prstGeom prst="rect">
            <a:avLst/>
          </a:prstGeom>
          <a:noFill/>
        </p:spPr>
        <p:txBody>
          <a:bodyPr wrap="square" rtlCol="0">
            <a:spAutoFit/>
          </a:bodyPr>
          <a:lstStyle/>
          <a:p>
            <a:pPr indent="450850"/>
            <a:r>
              <a:rPr lang="zh-CN" altLang="zh-CN" dirty="0"/>
              <a:t>在</a:t>
            </a:r>
            <a:r>
              <a:rPr lang="en-US" altLang="zh-CN" dirty="0" err="1"/>
              <a:t>MainWindow</a:t>
            </a:r>
            <a:r>
              <a:rPr lang="zh-CN" altLang="zh-CN" dirty="0"/>
              <a:t>构造函数中的</a:t>
            </a:r>
            <a:r>
              <a:rPr lang="en-US" altLang="zh-CN" b="1" dirty="0" err="1"/>
              <a:t>QGroupBox</a:t>
            </a:r>
            <a:r>
              <a:rPr lang="en-US" altLang="zh-CN" b="1" dirty="0"/>
              <a:t> *details = </a:t>
            </a:r>
            <a:r>
              <a:rPr lang="en-US" altLang="zh-CN" b="1" dirty="0" err="1"/>
              <a:t>createDetailsGroupBox</a:t>
            </a:r>
            <a:r>
              <a:rPr lang="en-US" altLang="zh-CN" b="1" dirty="0"/>
              <a:t>()</a:t>
            </a:r>
            <a:r>
              <a:rPr lang="zh-CN" altLang="zh-CN" dirty="0"/>
              <a:t>和</a:t>
            </a:r>
            <a:r>
              <a:rPr lang="en-US" altLang="zh-CN" b="1" dirty="0" err="1"/>
              <a:t>QGridLayout</a:t>
            </a:r>
            <a:r>
              <a:rPr lang="en-US" altLang="zh-CN" b="1" dirty="0"/>
              <a:t> *layout = new </a:t>
            </a:r>
            <a:r>
              <a:rPr lang="en-US" altLang="zh-CN" b="1" dirty="0" err="1"/>
              <a:t>QGridLayout</a:t>
            </a:r>
            <a:r>
              <a:rPr lang="zh-CN" altLang="zh-CN" dirty="0"/>
              <a:t>语句之间添加以下代码</a:t>
            </a:r>
            <a:r>
              <a:rPr lang="zh-CN" altLang="zh-CN" dirty="0" smtClean="0"/>
              <a:t>：</a:t>
            </a:r>
            <a:endParaRPr lang="zh-CN" altLang="zh-CN" dirty="0"/>
          </a:p>
        </p:txBody>
      </p:sp>
      <p:sp>
        <p:nvSpPr>
          <p:cNvPr id="6" name="圆角矩形 5"/>
          <p:cNvSpPr/>
          <p:nvPr/>
        </p:nvSpPr>
        <p:spPr>
          <a:xfrm>
            <a:off x="1236415" y="3065757"/>
            <a:ext cx="9451377" cy="681038"/>
          </a:xfrm>
          <a:prstGeom prst="roundRect">
            <a:avLst/>
          </a:prstGeom>
          <a:solidFill>
            <a:srgbClr val="DDDDDD"/>
          </a:solidFill>
        </p:spPr>
        <p:txBody>
          <a:bodyPr wrap="square">
            <a:spAutoFit/>
          </a:bodyPr>
          <a:lstStyle/>
          <a:p>
            <a:r>
              <a:rPr lang="en-US" altLang="zh-CN" dirty="0" err="1"/>
              <a:t>uniqueCarId</a:t>
            </a:r>
            <a:r>
              <a:rPr lang="en-US" altLang="zh-CN" dirty="0"/>
              <a:t> = </a:t>
            </a:r>
            <a:r>
              <a:rPr lang="en-US" altLang="zh-CN" dirty="0" err="1"/>
              <a:t>carModel</a:t>
            </a:r>
            <a:r>
              <a:rPr lang="en-US" altLang="zh-CN" dirty="0"/>
              <a:t>-&gt;</a:t>
            </a:r>
            <a:r>
              <a:rPr lang="en-US" altLang="zh-CN" dirty="0" err="1"/>
              <a:t>rowCount</a:t>
            </a:r>
            <a:r>
              <a:rPr lang="en-US" altLang="zh-CN" dirty="0"/>
              <a:t>();				//(a)</a:t>
            </a:r>
            <a:endParaRPr lang="zh-CN" altLang="zh-CN" dirty="0"/>
          </a:p>
          <a:p>
            <a:r>
              <a:rPr lang="en-US" altLang="zh-CN" dirty="0" err="1"/>
              <a:t>uniqueFactoryId</a:t>
            </a:r>
            <a:r>
              <a:rPr lang="en-US" altLang="zh-CN" dirty="0"/>
              <a:t> = </a:t>
            </a:r>
            <a:r>
              <a:rPr lang="en-US" altLang="zh-CN" dirty="0" err="1"/>
              <a:t>factoryModel</a:t>
            </a:r>
            <a:r>
              <a:rPr lang="en-US" altLang="zh-CN" dirty="0"/>
              <a:t>-&gt;</a:t>
            </a:r>
            <a:r>
              <a:rPr lang="en-US" altLang="zh-CN" dirty="0" err="1"/>
              <a:t>rowCount</a:t>
            </a:r>
            <a:r>
              <a:rPr lang="en-US" altLang="zh-CN" dirty="0"/>
              <a:t>();		</a:t>
            </a:r>
            <a:r>
              <a:rPr lang="en-US" altLang="zh-CN" dirty="0" smtClean="0"/>
              <a:t>	//(</a:t>
            </a:r>
            <a:r>
              <a:rPr lang="en-US" altLang="zh-CN" dirty="0"/>
              <a:t>b)</a:t>
            </a:r>
            <a:endParaRPr lang="zh-CN" altLang="zh-CN" dirty="0"/>
          </a:p>
        </p:txBody>
      </p:sp>
      <p:sp>
        <p:nvSpPr>
          <p:cNvPr id="7" name="TextBox 6"/>
          <p:cNvSpPr txBox="1"/>
          <p:nvPr/>
        </p:nvSpPr>
        <p:spPr>
          <a:xfrm>
            <a:off x="558141" y="3758118"/>
            <a:ext cx="10521538" cy="1661993"/>
          </a:xfrm>
          <a:prstGeom prst="rect">
            <a:avLst/>
          </a:prstGeom>
          <a:noFill/>
        </p:spPr>
        <p:txBody>
          <a:bodyPr wrap="square" rtlCol="0">
            <a:spAutoFit/>
          </a:bodyPr>
          <a:lstStyle/>
          <a:p>
            <a:pPr indent="450850"/>
            <a:r>
              <a:rPr lang="zh-CN" altLang="zh-CN" b="1" dirty="0"/>
              <a:t>其中，</a:t>
            </a:r>
            <a:r>
              <a:rPr lang="en-US" altLang="zh-CN" b="1" dirty="0" err="1"/>
              <a:t>uniqueCarId</a:t>
            </a:r>
            <a:r>
              <a:rPr lang="zh-CN" altLang="zh-CN" dirty="0"/>
              <a:t>用于记录汽车表“</a:t>
            </a:r>
            <a:r>
              <a:rPr lang="en-US" altLang="zh-CN" dirty="0"/>
              <a:t>cars</a:t>
            </a:r>
            <a:r>
              <a:rPr lang="zh-CN" altLang="zh-CN" dirty="0"/>
              <a:t>”的主键；</a:t>
            </a:r>
            <a:r>
              <a:rPr lang="en-US" altLang="zh-CN" b="1" dirty="0" err="1"/>
              <a:t>uniqueFactoryId</a:t>
            </a:r>
            <a:r>
              <a:rPr lang="zh-CN" altLang="zh-CN" dirty="0"/>
              <a:t>用于记录汽车制造商表“</a:t>
            </a:r>
            <a:r>
              <a:rPr lang="en-US" altLang="zh-CN" dirty="0"/>
              <a:t>factory</a:t>
            </a:r>
            <a:r>
              <a:rPr lang="zh-CN" altLang="zh-CN" dirty="0"/>
              <a:t>”的主键。</a:t>
            </a:r>
          </a:p>
          <a:p>
            <a:pPr indent="450850"/>
            <a:r>
              <a:rPr lang="en-US" altLang="zh-CN" b="1" dirty="0"/>
              <a:t>(a) </a:t>
            </a:r>
            <a:r>
              <a:rPr lang="en-US" altLang="zh-CN" b="1" dirty="0" err="1"/>
              <a:t>uniqueCarId</a:t>
            </a:r>
            <a:r>
              <a:rPr lang="en-US" altLang="zh-CN" b="1" dirty="0"/>
              <a:t> = </a:t>
            </a:r>
            <a:r>
              <a:rPr lang="en-US" altLang="zh-CN" b="1" dirty="0" err="1"/>
              <a:t>carModel</a:t>
            </a:r>
            <a:r>
              <a:rPr lang="en-US" altLang="zh-CN" b="1" dirty="0"/>
              <a:t>-&gt;</a:t>
            </a:r>
            <a:r>
              <a:rPr lang="en-US" altLang="zh-CN" b="1" dirty="0" err="1"/>
              <a:t>rowCount</a:t>
            </a:r>
            <a:r>
              <a:rPr lang="en-US" altLang="zh-CN" b="1" dirty="0"/>
              <a:t>()</a:t>
            </a:r>
            <a:r>
              <a:rPr lang="zh-CN" altLang="zh-CN" b="1" dirty="0"/>
              <a:t>：</a:t>
            </a:r>
            <a:r>
              <a:rPr lang="zh-CN" altLang="zh-CN" dirty="0"/>
              <a:t>设置全局变量</a:t>
            </a:r>
            <a:r>
              <a:rPr lang="en-US" altLang="zh-CN" dirty="0" err="1"/>
              <a:t>uniqueCarId</a:t>
            </a:r>
            <a:r>
              <a:rPr lang="zh-CN" altLang="zh-CN" dirty="0"/>
              <a:t>为汽车模型的记录行数，作为这个模型的主键。</a:t>
            </a:r>
          </a:p>
          <a:p>
            <a:pPr indent="450850"/>
            <a:r>
              <a:rPr lang="en-US" altLang="zh-CN" b="1" dirty="0"/>
              <a:t>(b) </a:t>
            </a:r>
            <a:r>
              <a:rPr lang="en-US" altLang="zh-CN" b="1" dirty="0" err="1"/>
              <a:t>uniqueFactoryId</a:t>
            </a:r>
            <a:r>
              <a:rPr lang="en-US" altLang="zh-CN" b="1" dirty="0"/>
              <a:t> = </a:t>
            </a:r>
            <a:r>
              <a:rPr lang="en-US" altLang="zh-CN" b="1" dirty="0" err="1"/>
              <a:t>factoryModel</a:t>
            </a:r>
            <a:r>
              <a:rPr lang="en-US" altLang="zh-CN" b="1" dirty="0"/>
              <a:t>-&gt;</a:t>
            </a:r>
            <a:r>
              <a:rPr lang="en-US" altLang="zh-CN" b="1" dirty="0" err="1"/>
              <a:t>rowCount</a:t>
            </a:r>
            <a:r>
              <a:rPr lang="en-US" altLang="zh-CN" b="1" dirty="0"/>
              <a:t>()</a:t>
            </a:r>
            <a:r>
              <a:rPr lang="zh-CN" altLang="zh-CN" b="1" dirty="0"/>
              <a:t>：</a:t>
            </a:r>
            <a:r>
              <a:rPr lang="zh-CN" altLang="zh-CN" dirty="0"/>
              <a:t>设置全局变量</a:t>
            </a:r>
            <a:r>
              <a:rPr lang="en-US" altLang="zh-CN" dirty="0" err="1"/>
              <a:t>uniqueFactoryId</a:t>
            </a:r>
            <a:r>
              <a:rPr lang="zh-CN" altLang="zh-CN" dirty="0"/>
              <a:t>为汽车制造商模型的记录行数，作为这个模型的主键</a:t>
            </a:r>
            <a:r>
              <a:rPr lang="zh-CN" altLang="zh-CN" dirty="0" smtClean="0"/>
              <a:t>。</a:t>
            </a:r>
            <a:endParaRPr lang="zh-CN" altLang="zh-CN" dirty="0"/>
          </a:p>
        </p:txBody>
      </p:sp>
    </p:spTree>
    <p:extLst>
      <p:ext uri="{BB962C8B-B14F-4D97-AF65-F5344CB8AC3E}">
        <p14:creationId xmlns:p14="http://schemas.microsoft.com/office/powerpoint/2010/main" val="32547765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smtClean="0"/>
              <a:t>4</a:t>
            </a:r>
            <a:r>
              <a:rPr lang="zh-CN" altLang="zh-CN" sz="2400" b="1" dirty="0" smtClean="0"/>
              <a:t>．添加记录功能</a:t>
            </a:r>
            <a:endParaRPr lang="zh-CN" altLang="zh-CN" sz="2400" b="1" dirty="0"/>
          </a:p>
        </p:txBody>
      </p:sp>
      <p:sp>
        <p:nvSpPr>
          <p:cNvPr id="3" name="TextBox 2"/>
          <p:cNvSpPr txBox="1"/>
          <p:nvPr/>
        </p:nvSpPr>
        <p:spPr>
          <a:xfrm>
            <a:off x="843148" y="961901"/>
            <a:ext cx="10307782" cy="646331"/>
          </a:xfrm>
          <a:prstGeom prst="rect">
            <a:avLst/>
          </a:prstGeom>
          <a:noFill/>
        </p:spPr>
        <p:txBody>
          <a:bodyPr wrap="square" rtlCol="0">
            <a:spAutoFit/>
          </a:bodyPr>
          <a:lstStyle/>
          <a:p>
            <a:pPr indent="450850"/>
            <a:r>
              <a:rPr lang="en-US" altLang="zh-CN" sz="1800" dirty="0" err="1"/>
              <a:t>MainWindow</a:t>
            </a:r>
            <a:r>
              <a:rPr lang="en-US" altLang="zh-CN" sz="1800" dirty="0"/>
              <a:t>::</a:t>
            </a:r>
            <a:r>
              <a:rPr lang="en-US" altLang="zh-CN" sz="1800" dirty="0" err="1"/>
              <a:t>addCar</a:t>
            </a:r>
            <a:r>
              <a:rPr lang="en-US" altLang="zh-CN" sz="1800" dirty="0"/>
              <a:t>()</a:t>
            </a:r>
            <a:r>
              <a:rPr lang="zh-CN" altLang="zh-CN" sz="1800" dirty="0"/>
              <a:t>函数启动了一个添加记录的对话框，具体添加操作由该对话框完成，添加完成后进行显示，其具体实现内容如下</a:t>
            </a:r>
            <a:r>
              <a:rPr lang="zh-CN" altLang="zh-CN" sz="1800" dirty="0" smtClean="0"/>
              <a:t>：</a:t>
            </a:r>
            <a:endParaRPr lang="zh-CN" altLang="zh-CN" sz="1800" dirty="0"/>
          </a:p>
        </p:txBody>
      </p:sp>
      <p:sp>
        <p:nvSpPr>
          <p:cNvPr id="4" name="TextBox 3"/>
          <p:cNvSpPr txBox="1"/>
          <p:nvPr/>
        </p:nvSpPr>
        <p:spPr>
          <a:xfrm>
            <a:off x="1591294" y="1608232"/>
            <a:ext cx="8977746" cy="3356670"/>
          </a:xfrm>
          <a:prstGeom prst="roundRect">
            <a:avLst>
              <a:gd name="adj" fmla="val 7035"/>
            </a:avLst>
          </a:prstGeom>
          <a:solidFill>
            <a:srgbClr val="DDDDDD"/>
          </a:solidFill>
        </p:spPr>
        <p:txBody>
          <a:bodyPr wrap="square" rtlCol="0">
            <a:spAutoFit/>
          </a:bodyPr>
          <a:lstStyle/>
          <a:p>
            <a:r>
              <a:rPr lang="en-US" altLang="zh-CN" dirty="0"/>
              <a:t>void </a:t>
            </a:r>
            <a:r>
              <a:rPr lang="en-US" altLang="zh-CN" dirty="0" err="1"/>
              <a:t>MainWindow</a:t>
            </a:r>
            <a:r>
              <a:rPr lang="en-US" altLang="zh-CN" dirty="0"/>
              <a:t>::</a:t>
            </a:r>
            <a:r>
              <a:rPr lang="en-US" altLang="zh-CN" dirty="0" err="1"/>
              <a:t>addCar</a:t>
            </a:r>
            <a:r>
              <a:rPr lang="en-US" altLang="zh-CN" dirty="0"/>
              <a:t>()</a:t>
            </a:r>
            <a:endParaRPr lang="zh-CN" altLang="zh-CN" dirty="0"/>
          </a:p>
          <a:p>
            <a:r>
              <a:rPr lang="en-US" altLang="zh-CN" dirty="0"/>
              <a:t>{</a:t>
            </a:r>
            <a:endParaRPr lang="zh-CN" altLang="zh-CN" dirty="0"/>
          </a:p>
          <a:p>
            <a:r>
              <a:rPr lang="en-US" altLang="zh-CN" dirty="0"/>
              <a:t>    	Dialog *dialog = new Dialog(</a:t>
            </a:r>
            <a:r>
              <a:rPr lang="en-US" altLang="zh-CN" dirty="0" err="1"/>
              <a:t>carModel</a:t>
            </a:r>
            <a:r>
              <a:rPr lang="en-US" altLang="zh-CN" dirty="0"/>
              <a:t>, </a:t>
            </a:r>
            <a:r>
              <a:rPr lang="en-US" altLang="zh-CN" dirty="0" err="1"/>
              <a:t>factoryModel,carData</a:t>
            </a:r>
            <a:r>
              <a:rPr lang="en-US" altLang="zh-CN" dirty="0"/>
              <a:t>, file, this);</a:t>
            </a:r>
            <a:endParaRPr lang="zh-CN" altLang="zh-CN" dirty="0"/>
          </a:p>
          <a:p>
            <a:r>
              <a:rPr lang="en-US" altLang="zh-CN" dirty="0"/>
              <a:t>    	</a:t>
            </a:r>
            <a:r>
              <a:rPr lang="en-US" altLang="zh-CN" dirty="0" err="1"/>
              <a:t>int</a:t>
            </a:r>
            <a:r>
              <a:rPr lang="en-US" altLang="zh-CN" dirty="0"/>
              <a:t> accepted = dialog-&gt;exec();</a:t>
            </a:r>
            <a:endParaRPr lang="zh-CN" altLang="zh-CN" dirty="0"/>
          </a:p>
          <a:p>
            <a:r>
              <a:rPr lang="en-US" altLang="zh-CN" dirty="0"/>
              <a:t>    	if(accepted == 1) </a:t>
            </a:r>
            <a:endParaRPr lang="zh-CN" altLang="zh-CN" dirty="0"/>
          </a:p>
          <a:p>
            <a:r>
              <a:rPr lang="en-US" altLang="zh-CN" dirty="0"/>
              <a:t>    	{</a:t>
            </a:r>
            <a:endParaRPr lang="zh-CN" altLang="zh-CN" dirty="0"/>
          </a:p>
          <a:p>
            <a:r>
              <a:rPr lang="en-US" altLang="zh-CN" dirty="0"/>
              <a:t>        	</a:t>
            </a:r>
            <a:r>
              <a:rPr lang="en-US" altLang="zh-CN" dirty="0" err="1"/>
              <a:t>int</a:t>
            </a:r>
            <a:r>
              <a:rPr lang="en-US" altLang="zh-CN" dirty="0"/>
              <a:t> </a:t>
            </a:r>
            <a:r>
              <a:rPr lang="en-US" altLang="zh-CN" dirty="0" err="1"/>
              <a:t>lastRow</a:t>
            </a:r>
            <a:r>
              <a:rPr lang="en-US" altLang="zh-CN" dirty="0"/>
              <a:t> = </a:t>
            </a:r>
            <a:r>
              <a:rPr lang="en-US" altLang="zh-CN" dirty="0" err="1"/>
              <a:t>carModel</a:t>
            </a:r>
            <a:r>
              <a:rPr lang="en-US" altLang="zh-CN" dirty="0"/>
              <a:t>-&gt;</a:t>
            </a:r>
            <a:r>
              <a:rPr lang="en-US" altLang="zh-CN" dirty="0" err="1"/>
              <a:t>rowCount</a:t>
            </a:r>
            <a:r>
              <a:rPr lang="en-US" altLang="zh-CN" dirty="0"/>
              <a:t>() -1;</a:t>
            </a:r>
            <a:endParaRPr lang="zh-CN" altLang="zh-CN" dirty="0"/>
          </a:p>
          <a:p>
            <a:r>
              <a:rPr lang="en-US" altLang="zh-CN" dirty="0"/>
              <a:t>         	</a:t>
            </a:r>
            <a:r>
              <a:rPr lang="en-US" altLang="zh-CN" dirty="0" err="1"/>
              <a:t>carView</a:t>
            </a:r>
            <a:r>
              <a:rPr lang="en-US" altLang="zh-CN" dirty="0"/>
              <a:t>-&gt;</a:t>
            </a:r>
            <a:r>
              <a:rPr lang="en-US" altLang="zh-CN" dirty="0" err="1"/>
              <a:t>selectRow</a:t>
            </a:r>
            <a:r>
              <a:rPr lang="en-US" altLang="zh-CN" dirty="0"/>
              <a:t>(</a:t>
            </a:r>
            <a:r>
              <a:rPr lang="en-US" altLang="zh-CN" dirty="0" err="1"/>
              <a:t>lastRow</a:t>
            </a:r>
            <a:r>
              <a:rPr lang="en-US" altLang="zh-CN" dirty="0"/>
              <a:t>);</a:t>
            </a:r>
            <a:endParaRPr lang="zh-CN" altLang="zh-CN" dirty="0"/>
          </a:p>
          <a:p>
            <a:r>
              <a:rPr lang="en-US" altLang="zh-CN" dirty="0"/>
              <a:t>         	</a:t>
            </a:r>
            <a:r>
              <a:rPr lang="en-US" altLang="zh-CN" dirty="0" err="1"/>
              <a:t>carView</a:t>
            </a:r>
            <a:r>
              <a:rPr lang="en-US" altLang="zh-CN" dirty="0"/>
              <a:t>-&gt;</a:t>
            </a:r>
            <a:r>
              <a:rPr lang="en-US" altLang="zh-CN" dirty="0" err="1"/>
              <a:t>scrollToBottom</a:t>
            </a:r>
            <a:r>
              <a:rPr lang="en-US" altLang="zh-CN" dirty="0"/>
              <a:t>();</a:t>
            </a:r>
            <a:endParaRPr lang="zh-CN" altLang="zh-CN" dirty="0"/>
          </a:p>
          <a:p>
            <a:r>
              <a:rPr lang="en-US" altLang="zh-CN" dirty="0"/>
              <a:t>         	</a:t>
            </a:r>
            <a:r>
              <a:rPr lang="en-US" altLang="zh-CN" dirty="0" err="1"/>
              <a:t>showCarDetails</a:t>
            </a:r>
            <a:r>
              <a:rPr lang="en-US" altLang="zh-CN" dirty="0"/>
              <a:t>(</a:t>
            </a:r>
            <a:r>
              <a:rPr lang="en-US" altLang="zh-CN" dirty="0" err="1"/>
              <a:t>carModel</a:t>
            </a:r>
            <a:r>
              <a:rPr lang="en-US" altLang="zh-CN" dirty="0"/>
              <a:t>-&gt;index(</a:t>
            </a:r>
            <a:r>
              <a:rPr lang="en-US" altLang="zh-CN" dirty="0" err="1"/>
              <a:t>lastRow</a:t>
            </a:r>
            <a:r>
              <a:rPr lang="en-US" altLang="zh-CN" dirty="0"/>
              <a:t>, 0));</a:t>
            </a:r>
            <a:endParaRPr lang="zh-CN" altLang="zh-CN" dirty="0"/>
          </a:p>
          <a:p>
            <a:r>
              <a:rPr lang="en-US" altLang="zh-CN" dirty="0"/>
              <a:t>     }</a:t>
            </a:r>
            <a:endParaRPr lang="zh-CN" altLang="zh-CN" dirty="0"/>
          </a:p>
          <a:p>
            <a:r>
              <a:rPr lang="en-US" altLang="zh-CN" dirty="0" smtClean="0"/>
              <a:t>}</a:t>
            </a:r>
          </a:p>
        </p:txBody>
      </p:sp>
    </p:spTree>
    <p:extLst>
      <p:ext uri="{BB962C8B-B14F-4D97-AF65-F5344CB8AC3E}">
        <p14:creationId xmlns:p14="http://schemas.microsoft.com/office/powerpoint/2010/main" val="7009747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36845" y="328908"/>
            <a:ext cx="2494594" cy="461665"/>
          </a:xfrm>
          <a:prstGeom prst="rect">
            <a:avLst/>
          </a:prstGeom>
        </p:spPr>
        <p:txBody>
          <a:bodyPr wrap="none">
            <a:spAutoFit/>
          </a:bodyPr>
          <a:lstStyle/>
          <a:p>
            <a:r>
              <a:rPr lang="en-US" altLang="zh-CN" sz="2400" b="1" dirty="0" smtClean="0"/>
              <a:t>4</a:t>
            </a:r>
            <a:r>
              <a:rPr lang="zh-CN" altLang="zh-CN" sz="2400" b="1" dirty="0" smtClean="0"/>
              <a:t>．添加记录功能</a:t>
            </a:r>
            <a:endParaRPr lang="zh-CN" altLang="zh-CN" sz="2400" b="1" dirty="0"/>
          </a:p>
        </p:txBody>
      </p:sp>
      <p:sp>
        <p:nvSpPr>
          <p:cNvPr id="3" name="TextBox 2"/>
          <p:cNvSpPr txBox="1"/>
          <p:nvPr/>
        </p:nvSpPr>
        <p:spPr>
          <a:xfrm>
            <a:off x="843148" y="985652"/>
            <a:ext cx="10212779" cy="877163"/>
          </a:xfrm>
          <a:prstGeom prst="rect">
            <a:avLst/>
          </a:prstGeom>
          <a:noFill/>
        </p:spPr>
        <p:txBody>
          <a:bodyPr wrap="square" rtlCol="0">
            <a:spAutoFit/>
          </a:bodyPr>
          <a:lstStyle/>
          <a:p>
            <a:pPr indent="450850"/>
            <a:r>
              <a:rPr lang="zh-CN" altLang="zh-CN" dirty="0"/>
              <a:t>（</a:t>
            </a:r>
            <a:r>
              <a:rPr lang="en-US" altLang="zh-CN" dirty="0"/>
              <a:t>4</a:t>
            </a:r>
            <a:r>
              <a:rPr lang="zh-CN" altLang="zh-CN" dirty="0"/>
              <a:t>）当用户选择“添加”菜单时，弹出如图</a:t>
            </a:r>
            <a:r>
              <a:rPr lang="en-US" altLang="zh-CN" dirty="0"/>
              <a:t>13.10</a:t>
            </a:r>
            <a:r>
              <a:rPr lang="zh-CN" altLang="zh-CN" dirty="0"/>
              <a:t>所示的“添加产品”对话框，在其中输入新添加的汽车品牌信息。</a:t>
            </a:r>
          </a:p>
          <a:p>
            <a:pPr indent="450850"/>
            <a:r>
              <a:rPr lang="zh-CN" altLang="zh-CN" dirty="0"/>
              <a:t>操作之后，在主界面中就立即能够看到新加入的新品牌汽车的记录信息，如图</a:t>
            </a:r>
            <a:r>
              <a:rPr lang="en-US" altLang="zh-CN" dirty="0"/>
              <a:t>13.11</a:t>
            </a:r>
            <a:r>
              <a:rPr lang="zh-CN" altLang="zh-CN" dirty="0"/>
              <a:t>所示</a:t>
            </a:r>
            <a:r>
              <a:rPr lang="zh-CN" altLang="zh-CN" dirty="0" smtClean="0"/>
              <a:t>。</a:t>
            </a:r>
            <a:endParaRPr lang="zh-CN" altLang="zh-CN" dirty="0"/>
          </a:p>
        </p:txBody>
      </p:sp>
      <p:pic>
        <p:nvPicPr>
          <p:cNvPr id="389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412" y="2111375"/>
            <a:ext cx="3013497" cy="2873334"/>
          </a:xfrm>
          <a:prstGeom prst="rect">
            <a:avLst/>
          </a:prstGeom>
          <a:noFill/>
          <a:extLst>
            <a:ext uri="{909E8E84-426E-40DD-AFC4-6F175D3DCCD1}">
              <a14:hiddenFill xmlns:a14="http://schemas.microsoft.com/office/drawing/2010/main">
                <a:solidFill>
                  <a:srgbClr val="FFFFFF"/>
                </a:solidFill>
              </a14:hiddenFill>
            </a:ext>
          </a:extLst>
        </p:spPr>
      </p:pic>
      <p:pic>
        <p:nvPicPr>
          <p:cNvPr id="3891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255" y="2111375"/>
            <a:ext cx="5681736" cy="28733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2111375"/>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5"/>
          <p:cNvSpPr>
            <a:spLocks noChangeArrowheads="1"/>
          </p:cNvSpPr>
          <p:nvPr/>
        </p:nvSpPr>
        <p:spPr bwMode="auto">
          <a:xfrm>
            <a:off x="0" y="379730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9018418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793</TotalTime>
  <Words>9541</Words>
  <Application>Microsoft Office PowerPoint</Application>
  <PresentationFormat>自定义</PresentationFormat>
  <Paragraphs>1273</Paragraphs>
  <Slides>94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94</vt:i4>
      </vt:variant>
    </vt:vector>
  </HeadingPairs>
  <TitlesOfParts>
    <vt:vector size="96" baseType="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SkyUser</cp:lastModifiedBy>
  <cp:revision>36</cp:revision>
  <dcterms:created xsi:type="dcterms:W3CDTF">2017-04-19T11:17:17Z</dcterms:created>
  <dcterms:modified xsi:type="dcterms:W3CDTF">2019-03-29T08:36:02Z</dcterms:modified>
</cp:coreProperties>
</file>