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84" r:id="rId3"/>
    <p:sldId id="282" r:id="rId4"/>
    <p:sldId id="283" r:id="rId5"/>
    <p:sldId id="285" r:id="rId6"/>
    <p:sldId id="286" r:id="rId7"/>
    <p:sldId id="287" r:id="rId8"/>
    <p:sldId id="258" r:id="rId9"/>
    <p:sldId id="288" r:id="rId10"/>
    <p:sldId id="289" r:id="rId11"/>
    <p:sldId id="291" r:id="rId12"/>
    <p:sldId id="290" r:id="rId13"/>
    <p:sldId id="293" r:id="rId14"/>
    <p:sldId id="292" r:id="rId15"/>
    <p:sldId id="295" r:id="rId16"/>
    <p:sldId id="294" r:id="rId17"/>
    <p:sldId id="296" r:id="rId18"/>
    <p:sldId id="298" r:id="rId19"/>
    <p:sldId id="297" r:id="rId20"/>
    <p:sldId id="300" r:id="rId21"/>
    <p:sldId id="299" r:id="rId22"/>
    <p:sldId id="301" r:id="rId23"/>
    <p:sldId id="302" r:id="rId24"/>
    <p:sldId id="303" r:id="rId25"/>
    <p:sldId id="304" r:id="rId26"/>
    <p:sldId id="306" r:id="rId27"/>
    <p:sldId id="305" r:id="rId28"/>
    <p:sldId id="307" r:id="rId29"/>
    <p:sldId id="308" r:id="rId30"/>
    <p:sldId id="309" r:id="rId31"/>
    <p:sldId id="310" r:id="rId32"/>
    <p:sldId id="312" r:id="rId33"/>
    <p:sldId id="311" r:id="rId34"/>
    <p:sldId id="314" r:id="rId35"/>
    <p:sldId id="313" r:id="rId36"/>
    <p:sldId id="315" r:id="rId37"/>
    <p:sldId id="317" r:id="rId38"/>
    <p:sldId id="316" r:id="rId39"/>
    <p:sldId id="319" r:id="rId40"/>
    <p:sldId id="318" r:id="rId41"/>
    <p:sldId id="321" r:id="rId42"/>
    <p:sldId id="320" r:id="rId43"/>
    <p:sldId id="322" r:id="rId44"/>
    <p:sldId id="323" r:id="rId45"/>
    <p:sldId id="324" r:id="rId46"/>
    <p:sldId id="326" r:id="rId47"/>
    <p:sldId id="328" r:id="rId48"/>
    <p:sldId id="325" r:id="rId49"/>
    <p:sldId id="329" r:id="rId50"/>
    <p:sldId id="330" r:id="rId51"/>
    <p:sldId id="331" r:id="rId52"/>
    <p:sldId id="333" r:id="rId53"/>
    <p:sldId id="332" r:id="rId54"/>
    <p:sldId id="334" r:id="rId55"/>
    <p:sldId id="335" r:id="rId56"/>
  </p:sldIdLst>
  <p:sldSz cx="11880850" cy="7305675"/>
  <p:notesSz cx="6858000" cy="9144000"/>
  <p:defaultTextStyle>
    <a:defPPr>
      <a:defRPr lang="zh-CN"/>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E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752" y="-642"/>
      </p:cViewPr>
      <p:guideLst>
        <p:guide orient="horz" pos="2301"/>
        <p:guide pos="37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85107" y="1195629"/>
            <a:ext cx="8910638" cy="2543457"/>
          </a:xfrm>
        </p:spPr>
        <p:txBody>
          <a:bodyPr anchor="b"/>
          <a:lstStyle>
            <a:lvl1pPr algn="ctr">
              <a:defRPr sz="5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485107" y="3837171"/>
            <a:ext cx="8910638" cy="1763847"/>
          </a:xfrm>
        </p:spPr>
        <p:txBody>
          <a:bodyPr/>
          <a:lstStyle>
            <a:lvl1pPr marL="0" indent="0" algn="ctr">
              <a:buNone/>
              <a:defRPr sz="2300"/>
            </a:lvl1pPr>
            <a:lvl2pPr marL="434557" indent="0" algn="ctr">
              <a:buNone/>
              <a:defRPr sz="1900"/>
            </a:lvl2pPr>
            <a:lvl3pPr marL="869114" indent="0" algn="ctr">
              <a:buNone/>
              <a:defRPr sz="1700"/>
            </a:lvl3pPr>
            <a:lvl4pPr marL="1303672" indent="0" algn="ctr">
              <a:buNone/>
              <a:defRPr sz="1500"/>
            </a:lvl4pPr>
            <a:lvl5pPr marL="1738229" indent="0" algn="ctr">
              <a:buNone/>
              <a:defRPr sz="1500"/>
            </a:lvl5pPr>
            <a:lvl6pPr marL="2172786" indent="0" algn="ctr">
              <a:buNone/>
              <a:defRPr sz="1500"/>
            </a:lvl6pPr>
            <a:lvl7pPr marL="2607343" indent="0" algn="ctr">
              <a:buNone/>
              <a:defRPr sz="1500"/>
            </a:lvl7pPr>
            <a:lvl8pPr marL="3041900" indent="0" algn="ctr">
              <a:buNone/>
              <a:defRPr sz="1500"/>
            </a:lvl8pPr>
            <a:lvl9pPr marL="3476457"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846424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5093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5" y="388961"/>
            <a:ext cx="2561808" cy="619122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10" y="388961"/>
            <a:ext cx="7536914" cy="619122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0243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56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621" y="1821347"/>
            <a:ext cx="10247233" cy="3038958"/>
          </a:xfrm>
        </p:spPr>
        <p:txBody>
          <a:bodyPr anchor="b"/>
          <a:lstStyle>
            <a:lvl1pPr>
              <a:defRPr sz="57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621" y="4889054"/>
            <a:ext cx="10247233" cy="1598116"/>
          </a:xfrm>
        </p:spPr>
        <p:txBody>
          <a:bodyPr/>
          <a:lstStyle>
            <a:lvl1pPr marL="0" indent="0">
              <a:buNone/>
              <a:defRPr sz="2300">
                <a:solidFill>
                  <a:schemeClr val="tx1">
                    <a:tint val="75000"/>
                  </a:schemeClr>
                </a:solidFill>
              </a:defRPr>
            </a:lvl1pPr>
            <a:lvl2pPr marL="434557" indent="0">
              <a:buNone/>
              <a:defRPr sz="1900">
                <a:solidFill>
                  <a:schemeClr val="tx1">
                    <a:tint val="75000"/>
                  </a:schemeClr>
                </a:solidFill>
              </a:defRPr>
            </a:lvl2pPr>
            <a:lvl3pPr marL="869114" indent="0">
              <a:buNone/>
              <a:defRPr sz="1700">
                <a:solidFill>
                  <a:schemeClr val="tx1">
                    <a:tint val="75000"/>
                  </a:schemeClr>
                </a:solidFill>
              </a:defRPr>
            </a:lvl3pPr>
            <a:lvl4pPr marL="1303672" indent="0">
              <a:buNone/>
              <a:defRPr sz="1500">
                <a:solidFill>
                  <a:schemeClr val="tx1">
                    <a:tint val="75000"/>
                  </a:schemeClr>
                </a:solidFill>
              </a:defRPr>
            </a:lvl4pPr>
            <a:lvl5pPr marL="1738229" indent="0">
              <a:buNone/>
              <a:defRPr sz="1500">
                <a:solidFill>
                  <a:schemeClr val="tx1">
                    <a:tint val="75000"/>
                  </a:schemeClr>
                </a:solidFill>
              </a:defRPr>
            </a:lvl5pPr>
            <a:lvl6pPr marL="2172786" indent="0">
              <a:buNone/>
              <a:defRPr sz="1500">
                <a:solidFill>
                  <a:schemeClr val="tx1">
                    <a:tint val="75000"/>
                  </a:schemeClr>
                </a:solidFill>
              </a:defRPr>
            </a:lvl6pPr>
            <a:lvl7pPr marL="2607343" indent="0">
              <a:buNone/>
              <a:defRPr sz="1500">
                <a:solidFill>
                  <a:schemeClr val="tx1">
                    <a:tint val="75000"/>
                  </a:schemeClr>
                </a:solidFill>
              </a:defRPr>
            </a:lvl7pPr>
            <a:lvl8pPr marL="3041900" indent="0">
              <a:buNone/>
              <a:defRPr sz="1500">
                <a:solidFill>
                  <a:schemeClr val="tx1">
                    <a:tint val="75000"/>
                  </a:schemeClr>
                </a:solidFill>
              </a:defRPr>
            </a:lvl8pPr>
            <a:lvl9pPr marL="3476457" indent="0">
              <a:buNone/>
              <a:defRPr sz="15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301122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6808"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014680"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351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88960"/>
            <a:ext cx="10247233" cy="141209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8358" y="1790906"/>
            <a:ext cx="5026156"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4" name="Content Placeholder 3"/>
          <p:cNvSpPr>
            <a:spLocks noGrp="1"/>
          </p:cNvSpPr>
          <p:nvPr>
            <p:ph sz="half" idx="2"/>
          </p:nvPr>
        </p:nvSpPr>
        <p:spPr>
          <a:xfrm>
            <a:off x="818358" y="2668601"/>
            <a:ext cx="5026156"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14682" y="1790906"/>
            <a:ext cx="5050909"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6" name="Content Placeholder 5"/>
          <p:cNvSpPr>
            <a:spLocks noGrp="1"/>
          </p:cNvSpPr>
          <p:nvPr>
            <p:ph sz="quarter" idx="4"/>
          </p:nvPr>
        </p:nvSpPr>
        <p:spPr>
          <a:xfrm>
            <a:off x="6014682" y="2668601"/>
            <a:ext cx="5050909"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C3213-98A9-4E0F-99D5-C6FB5FA393A0}"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70222" y="-490410"/>
            <a:ext cx="1235325" cy="1327705"/>
          </a:xfrm>
          <a:prstGeom prst="rect">
            <a:avLst/>
          </a:prstGeom>
        </p:spPr>
      </p:pic>
      <p:cxnSp>
        <p:nvCxnSpPr>
          <p:cNvPr id="10" name="直接连接符 9"/>
          <p:cNvCxnSpPr>
            <a:stCxn id="6" idx="2"/>
          </p:cNvCxnSpPr>
          <p:nvPr userDrawn="1"/>
        </p:nvCxnSpPr>
        <p:spPr>
          <a:xfrm>
            <a:off x="247440" y="837295"/>
            <a:ext cx="11449755" cy="0"/>
          </a:xfrm>
          <a:prstGeom prst="line">
            <a:avLst/>
          </a:prstGeom>
          <a:ln w="19050">
            <a:solidFill>
              <a:schemeClr val="accent4">
                <a:lumMod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矩形 7"/>
          <p:cNvSpPr/>
          <p:nvPr userDrawn="1"/>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0083433" y="-472148"/>
            <a:ext cx="2755726" cy="233727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7195" y="4465218"/>
            <a:ext cx="6257029" cy="3044592"/>
          </a:xfrm>
          <a:prstGeom prst="rect">
            <a:avLst/>
          </a:prstGeom>
          <a:ln>
            <a:solidFill>
              <a:srgbClr val="DDDDDD"/>
            </a:solidFill>
          </a:ln>
        </p:spPr>
      </p:pic>
    </p:spTree>
    <p:extLst>
      <p:ext uri="{BB962C8B-B14F-4D97-AF65-F5344CB8AC3E}">
        <p14:creationId xmlns:p14="http://schemas.microsoft.com/office/powerpoint/2010/main" val="1088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0910" y="1051884"/>
            <a:ext cx="6014680" cy="519176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42198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50910" y="1051884"/>
            <a:ext cx="6014680" cy="5191765"/>
          </a:xfrm>
        </p:spPr>
        <p:txBody>
          <a:bodyPr anchor="t"/>
          <a:lstStyle>
            <a:lvl1pPr marL="0" indent="0">
              <a:buNone/>
              <a:defRPr sz="3000"/>
            </a:lvl1pPr>
            <a:lvl2pPr marL="434557" indent="0">
              <a:buNone/>
              <a:defRPr sz="2700"/>
            </a:lvl2pPr>
            <a:lvl3pPr marL="869114" indent="0">
              <a:buNone/>
              <a:defRPr sz="2300"/>
            </a:lvl3pPr>
            <a:lvl4pPr marL="1303672" indent="0">
              <a:buNone/>
              <a:defRPr sz="1900"/>
            </a:lvl4pPr>
            <a:lvl5pPr marL="1738229" indent="0">
              <a:buNone/>
              <a:defRPr sz="1900"/>
            </a:lvl5pPr>
            <a:lvl6pPr marL="2172786" indent="0">
              <a:buNone/>
              <a:defRPr sz="1900"/>
            </a:lvl6pPr>
            <a:lvl7pPr marL="2607343" indent="0">
              <a:buNone/>
              <a:defRPr sz="1900"/>
            </a:lvl7pPr>
            <a:lvl8pPr marL="3041900" indent="0">
              <a:buNone/>
              <a:defRPr sz="1900"/>
            </a:lvl8pPr>
            <a:lvl9pPr marL="3476457" indent="0">
              <a:buNone/>
              <a:defRPr sz="19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9435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DCC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809" y="388960"/>
            <a:ext cx="10247233" cy="1412092"/>
          </a:xfrm>
          <a:prstGeom prst="rect">
            <a:avLst/>
          </a:prstGeom>
        </p:spPr>
        <p:txBody>
          <a:bodyPr vert="horz" lIns="115882" tIns="57941" rIns="115882" bIns="5794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6809" y="1944798"/>
            <a:ext cx="10247233" cy="4635384"/>
          </a:xfrm>
          <a:prstGeom prst="rect">
            <a:avLst/>
          </a:prstGeom>
        </p:spPr>
        <p:txBody>
          <a:bodyPr vert="horz" lIns="115882" tIns="57941" rIns="115882" bIns="57941"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16808" y="6771279"/>
            <a:ext cx="2673192" cy="388960"/>
          </a:xfrm>
          <a:prstGeom prst="rect">
            <a:avLst/>
          </a:prstGeom>
        </p:spPr>
        <p:txBody>
          <a:bodyPr vert="horz" lIns="115882" tIns="57941" rIns="115882" bIns="57941" rtlCol="0" anchor="ctr"/>
          <a:lstStyle>
            <a:lvl1pPr algn="l">
              <a:defRPr sz="1100">
                <a:solidFill>
                  <a:schemeClr val="tx1">
                    <a:tint val="75000"/>
                  </a:schemeClr>
                </a:solidFill>
              </a:defRPr>
            </a:lvl1p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3"/>
          </p:nvPr>
        </p:nvSpPr>
        <p:spPr>
          <a:xfrm>
            <a:off x="3935532" y="6771279"/>
            <a:ext cx="4009787" cy="388960"/>
          </a:xfrm>
          <a:prstGeom prst="rect">
            <a:avLst/>
          </a:prstGeom>
        </p:spPr>
        <p:txBody>
          <a:bodyPr vert="horz" lIns="115882" tIns="57941" rIns="115882" bIns="57941" rtlCol="0" anchor="ctr"/>
          <a:lstStyle>
            <a:lvl1pPr algn="ctr">
              <a:defRPr sz="11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390850" y="6771279"/>
            <a:ext cx="2673192" cy="388960"/>
          </a:xfrm>
          <a:prstGeom prst="rect">
            <a:avLst/>
          </a:prstGeom>
        </p:spPr>
        <p:txBody>
          <a:bodyPr vert="horz" lIns="115882" tIns="57941" rIns="115882" bIns="57941" rtlCol="0" anchor="ctr"/>
          <a:lstStyle>
            <a:lvl1pPr algn="r">
              <a:defRPr sz="1100">
                <a:solidFill>
                  <a:schemeClr val="tx1">
                    <a:tint val="75000"/>
                  </a:schemeClr>
                </a:solidFill>
              </a:defRPr>
            </a:lvl1p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49109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869114"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7279" indent="-217279" algn="l" defTabSz="869114" rtl="0" eaLnBrk="1" latinLnBrk="0" hangingPunct="1">
        <a:lnSpc>
          <a:spcPct val="90000"/>
        </a:lnSpc>
        <a:spcBef>
          <a:spcPts val="950"/>
        </a:spcBef>
        <a:buFont typeface="Arial" panose="020B0604020202020204" pitchFamily="34" charset="0"/>
        <a:buChar char="•"/>
        <a:defRPr sz="2700" kern="1200">
          <a:solidFill>
            <a:schemeClr val="tx1"/>
          </a:solidFill>
          <a:latin typeface="+mn-lt"/>
          <a:ea typeface="+mn-ea"/>
          <a:cs typeface="+mn-cs"/>
        </a:defRPr>
      </a:lvl1pPr>
      <a:lvl2pPr marL="651836" indent="-217279" algn="l" defTabSz="869114"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6393" indent="-217279" algn="l" defTabSz="869114"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950"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5507"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90064"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24622"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9179"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93736"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14.1.3.tx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14.2.2.tx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14.3.3.txt"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14.4.1-3.txt" TargetMode="External"/><Relationship Id="rId2" Type="http://schemas.openxmlformats.org/officeDocument/2006/relationships/hyperlink" Target="14.4.1-2.txt" TargetMode="Externa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hyperlink" Target="14.4.2-2.txt" TargetMode="Externa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4.emf"/><Relationship Id="rId5" Type="http://schemas.openxmlformats.org/officeDocument/2006/relationships/oleObject" Target="../embeddings/oleObject4.bin"/><Relationship Id="rId4" Type="http://schemas.openxmlformats.org/officeDocument/2006/relationships/hyperlink" Target="14.4.2-3.txt"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559" y="1330037"/>
            <a:ext cx="8015844"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smtClean="0">
                <a:solidFill>
                  <a:srgbClr val="663300"/>
                </a:solidFill>
              </a:rPr>
              <a:t>Qt</a:t>
            </a:r>
            <a:r>
              <a:rPr lang="en-US" altLang="zh-CN" sz="4800" b="1" dirty="0" smtClean="0">
                <a:solidFill>
                  <a:srgbClr val="663300"/>
                </a:solidFill>
              </a:rPr>
              <a:t> 5</a:t>
            </a:r>
            <a:r>
              <a:rPr lang="zh-CN" altLang="zh-CN" sz="4800" b="1" dirty="0" smtClean="0">
                <a:solidFill>
                  <a:srgbClr val="663300"/>
                </a:solidFill>
              </a:rPr>
              <a:t>操作</a:t>
            </a:r>
            <a:r>
              <a:rPr lang="en-US" altLang="zh-CN" sz="4800" b="1" dirty="0" smtClean="0">
                <a:solidFill>
                  <a:srgbClr val="663300"/>
                </a:solidFill>
              </a:rPr>
              <a:t>Office</a:t>
            </a:r>
            <a:r>
              <a:rPr lang="zh-CN" altLang="zh-CN" sz="4800" b="1" dirty="0" smtClean="0">
                <a:solidFill>
                  <a:srgbClr val="663300"/>
                </a:solidFill>
              </a:rPr>
              <a:t>实例</a:t>
            </a:r>
            <a:endParaRPr lang="zh-CN" altLang="zh-CN" sz="4800" b="1" dirty="0">
              <a:solidFill>
                <a:srgbClr val="663300"/>
              </a:solidFill>
            </a:endParaRPr>
          </a:p>
        </p:txBody>
      </p:sp>
      <p:sp>
        <p:nvSpPr>
          <p:cNvPr id="3" name="TextBox 2"/>
          <p:cNvSpPr txBox="1"/>
          <p:nvPr/>
        </p:nvSpPr>
        <p:spPr>
          <a:xfrm>
            <a:off x="4251366" y="3111333"/>
            <a:ext cx="6068292" cy="646331"/>
          </a:xfrm>
          <a:prstGeom prst="rect">
            <a:avLst/>
          </a:prstGeom>
          <a:noFill/>
        </p:spPr>
        <p:txBody>
          <a:bodyPr wrap="square" rtlCol="0">
            <a:spAutoFit/>
          </a:bodyPr>
          <a:lstStyle/>
          <a:p>
            <a:r>
              <a:rPr lang="en-US" altLang="zh-CN" sz="3600" b="1" dirty="0" smtClean="0"/>
              <a:t>——</a:t>
            </a:r>
            <a:r>
              <a:rPr lang="en-US" altLang="zh-CN" sz="3600" b="1" dirty="0"/>
              <a:t> </a:t>
            </a:r>
            <a:r>
              <a:rPr lang="en-US" altLang="zh-CN" sz="3600" b="1" dirty="0" err="1"/>
              <a:t>Qt</a:t>
            </a:r>
            <a:r>
              <a:rPr lang="zh-CN" altLang="zh-CN" sz="3600" b="1" dirty="0"/>
              <a:t>操作</a:t>
            </a:r>
            <a:r>
              <a:rPr lang="en-US" altLang="zh-CN" sz="3600" b="1" dirty="0"/>
              <a:t>Office</a:t>
            </a:r>
            <a:r>
              <a:rPr lang="zh-CN" altLang="zh-CN" sz="3600" b="1" dirty="0"/>
              <a:t>的基本方式</a:t>
            </a:r>
          </a:p>
        </p:txBody>
      </p:sp>
    </p:spTree>
    <p:extLst>
      <p:ext uri="{BB962C8B-B14F-4D97-AF65-F5344CB8AC3E}">
        <p14:creationId xmlns:p14="http://schemas.microsoft.com/office/powerpoint/2010/main" val="48963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71885" cy="461665"/>
          </a:xfrm>
          <a:prstGeom prst="rect">
            <a:avLst/>
          </a:prstGeom>
        </p:spPr>
        <p:txBody>
          <a:bodyPr wrap="none">
            <a:spAutoFit/>
          </a:bodyPr>
          <a:lstStyle/>
          <a:p>
            <a:r>
              <a:rPr lang="en-US" altLang="zh-CN" sz="2400" b="1" dirty="0" err="1"/>
              <a:t>AxWidget</a:t>
            </a:r>
            <a:r>
              <a:rPr lang="zh-CN" altLang="zh-CN" sz="2400" b="1" dirty="0"/>
              <a:t>界面显示</a:t>
            </a:r>
          </a:p>
        </p:txBody>
      </p:sp>
      <p:sp>
        <p:nvSpPr>
          <p:cNvPr id="3" name="矩形 2"/>
          <p:cNvSpPr/>
          <p:nvPr/>
        </p:nvSpPr>
        <p:spPr>
          <a:xfrm>
            <a:off x="1136845" y="1017675"/>
            <a:ext cx="5999719" cy="369332"/>
          </a:xfrm>
          <a:prstGeom prst="rect">
            <a:avLst/>
          </a:prstGeom>
        </p:spPr>
        <p:txBody>
          <a:bodyPr wrap="none">
            <a:spAutoFit/>
          </a:bodyPr>
          <a:lstStyle/>
          <a:p>
            <a:r>
              <a:rPr lang="zh-CN" altLang="zh-CN" sz="1800" dirty="0"/>
              <a:t>一个</a:t>
            </a:r>
            <a:r>
              <a:rPr lang="en-US" altLang="zh-CN" sz="1800" dirty="0"/>
              <a:t>Office</a:t>
            </a:r>
            <a:r>
              <a:rPr lang="zh-CN" altLang="zh-CN" sz="1800" dirty="0"/>
              <a:t>表格在</a:t>
            </a:r>
            <a:r>
              <a:rPr lang="en-US" altLang="zh-CN" sz="1800" dirty="0" err="1"/>
              <a:t>Qt</a:t>
            </a:r>
            <a:r>
              <a:rPr lang="zh-CN" altLang="zh-CN" sz="1800" dirty="0"/>
              <a:t>界面上的典型显示效果如图</a:t>
            </a:r>
            <a:r>
              <a:rPr lang="en-US" altLang="zh-CN" sz="1800" dirty="0"/>
              <a:t>14.3</a:t>
            </a:r>
            <a:r>
              <a:rPr lang="zh-CN" altLang="zh-CN" sz="1800" dirty="0"/>
              <a:t>所示。</a:t>
            </a: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454" y="1576779"/>
            <a:ext cx="6159665" cy="373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55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867859" y="4305685"/>
            <a:ext cx="2322094" cy="518595"/>
          </a:xfrm>
          <a:prstGeom prst="rect">
            <a:avLst/>
          </a:prstGeom>
          <a:noFill/>
        </p:spPr>
        <p:txBody>
          <a:bodyPr wrap="square" lIns="86863" tIns="43430" rIns="86863" bIns="43430" rtlCol="0">
            <a:spAutoFit/>
          </a:bodyPr>
          <a:lstStyle/>
          <a:p>
            <a:r>
              <a:rPr lang="zh-CN" altLang="zh-CN" sz="2800" b="1" dirty="0" smtClean="0"/>
              <a:t>项</a:t>
            </a:r>
            <a:r>
              <a:rPr lang="en-US" altLang="zh-CN" sz="2800" b="1" dirty="0" smtClean="0"/>
              <a:t>  </a:t>
            </a:r>
            <a:r>
              <a:rPr lang="zh-CN" altLang="zh-CN" sz="2800" b="1" dirty="0" smtClean="0"/>
              <a:t>目</a:t>
            </a:r>
            <a:r>
              <a:rPr lang="en-US" altLang="zh-CN" sz="2800" b="1" dirty="0" smtClean="0"/>
              <a:t>  </a:t>
            </a:r>
            <a:r>
              <a:rPr lang="zh-CN" altLang="zh-CN" sz="2800" b="1" dirty="0" smtClean="0"/>
              <a:t>配</a:t>
            </a:r>
            <a:r>
              <a:rPr lang="en-US" altLang="zh-CN" sz="2800" b="1" dirty="0" smtClean="0"/>
              <a:t>  </a:t>
            </a:r>
            <a:r>
              <a:rPr lang="zh-CN" altLang="zh-CN" sz="2800" b="1" dirty="0" smtClean="0"/>
              <a:t>置</a:t>
            </a:r>
            <a:endParaRPr lang="zh-CN" altLang="zh-CN" sz="2800" b="1"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254977039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项目配置</a:t>
            </a:r>
          </a:p>
        </p:txBody>
      </p:sp>
      <p:sp>
        <p:nvSpPr>
          <p:cNvPr id="3" name="横卷形 2"/>
          <p:cNvSpPr/>
          <p:nvPr/>
        </p:nvSpPr>
        <p:spPr>
          <a:xfrm>
            <a:off x="2970213" y="1527216"/>
            <a:ext cx="5401891" cy="2331184"/>
          </a:xfrm>
          <a:prstGeom prst="horizontalScroll">
            <a:avLst/>
          </a:prstGeom>
          <a:noFill/>
          <a:ln>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pPr>
            <a:r>
              <a:rPr lang="zh-CN" altLang="zh-CN" sz="1800" dirty="0"/>
              <a:t>为了能在</a:t>
            </a:r>
            <a:r>
              <a:rPr lang="en-US" altLang="zh-CN" sz="1800" dirty="0" err="1"/>
              <a:t>Qt</a:t>
            </a:r>
            <a:r>
              <a:rPr lang="zh-CN" altLang="zh-CN" sz="1800" dirty="0"/>
              <a:t>项目中使用</a:t>
            </a:r>
            <a:r>
              <a:rPr lang="en-US" altLang="zh-CN" sz="1800" dirty="0" err="1"/>
              <a:t>QAxObject</a:t>
            </a:r>
            <a:r>
              <a:rPr lang="zh-CN" altLang="zh-CN" sz="1800" dirty="0"/>
              <a:t>和</a:t>
            </a:r>
            <a:r>
              <a:rPr lang="en-US" altLang="zh-CN" sz="1800" dirty="0" err="1"/>
              <a:t>QAxWidget</a:t>
            </a:r>
            <a:r>
              <a:rPr lang="zh-CN" altLang="zh-CN" sz="1800" dirty="0"/>
              <a:t>对象，对于每个需要操作</a:t>
            </a:r>
            <a:r>
              <a:rPr lang="en-US" altLang="zh-CN" sz="1800" dirty="0"/>
              <a:t>Office</a:t>
            </a:r>
            <a:r>
              <a:rPr lang="zh-CN" altLang="zh-CN" sz="1800" dirty="0"/>
              <a:t>的</a:t>
            </a:r>
            <a:r>
              <a:rPr lang="en-US" altLang="zh-CN" sz="1800" dirty="0" err="1"/>
              <a:t>Qt</a:t>
            </a:r>
            <a:r>
              <a:rPr lang="zh-CN" altLang="zh-CN" sz="1800" dirty="0"/>
              <a:t>程序项目都要进行配置，在项目的</a:t>
            </a:r>
            <a:r>
              <a:rPr lang="en-US" altLang="zh-CN" sz="1800" dirty="0"/>
              <a:t>.pro</a:t>
            </a:r>
            <a:r>
              <a:rPr lang="zh-CN" altLang="zh-CN" sz="1800" dirty="0"/>
              <a:t>文件中添加</a:t>
            </a:r>
            <a:r>
              <a:rPr lang="zh-CN" altLang="zh-CN" sz="1800" dirty="0">
                <a:hlinkClick r:id="rId2" action="ppaction://hlinkfile"/>
              </a:rPr>
              <a:t>语句（加黑处），</a:t>
            </a:r>
            <a:r>
              <a:rPr lang="zh-CN" altLang="zh-CN" sz="1800" dirty="0" smtClean="0">
                <a:hlinkClick r:id="rId2" action="ppaction://hlinkfile"/>
              </a:rPr>
              <a:t>例如</a:t>
            </a:r>
            <a:r>
              <a:rPr lang="zh-CN" altLang="en-US" sz="1800" dirty="0" smtClean="0">
                <a:hlinkClick r:id="rId2" action="ppaction://hlinkfile"/>
              </a:rPr>
              <a:t>。</a:t>
            </a:r>
            <a:endParaRPr lang="zh-CN" altLang="zh-CN" sz="1800" dirty="0"/>
          </a:p>
        </p:txBody>
      </p:sp>
    </p:spTree>
    <p:extLst>
      <p:ext uri="{BB962C8B-B14F-4D97-AF65-F5344CB8AC3E}">
        <p14:creationId xmlns:p14="http://schemas.microsoft.com/office/powerpoint/2010/main" val="48017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559" y="1330037"/>
            <a:ext cx="8015844"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smtClean="0">
                <a:solidFill>
                  <a:srgbClr val="663300"/>
                </a:solidFill>
              </a:rPr>
              <a:t>Qt</a:t>
            </a:r>
            <a:r>
              <a:rPr lang="en-US" altLang="zh-CN" sz="4800" b="1" dirty="0" smtClean="0">
                <a:solidFill>
                  <a:srgbClr val="663300"/>
                </a:solidFill>
              </a:rPr>
              <a:t> 5</a:t>
            </a:r>
            <a:r>
              <a:rPr lang="zh-CN" altLang="zh-CN" sz="4800" b="1" dirty="0" smtClean="0">
                <a:solidFill>
                  <a:srgbClr val="663300"/>
                </a:solidFill>
              </a:rPr>
              <a:t>操作</a:t>
            </a:r>
            <a:r>
              <a:rPr lang="en-US" altLang="zh-CN" sz="4800" b="1" dirty="0" smtClean="0">
                <a:solidFill>
                  <a:srgbClr val="663300"/>
                </a:solidFill>
              </a:rPr>
              <a:t>Office</a:t>
            </a:r>
            <a:r>
              <a:rPr lang="zh-CN" altLang="zh-CN" sz="4800" b="1" dirty="0" smtClean="0">
                <a:solidFill>
                  <a:srgbClr val="663300"/>
                </a:solidFill>
              </a:rPr>
              <a:t>实例</a:t>
            </a:r>
            <a:endParaRPr lang="zh-CN" altLang="zh-CN" sz="4800" b="1" dirty="0">
              <a:solidFill>
                <a:srgbClr val="663300"/>
              </a:solidFill>
            </a:endParaRPr>
          </a:p>
        </p:txBody>
      </p:sp>
      <p:sp>
        <p:nvSpPr>
          <p:cNvPr id="3" name="TextBox 2"/>
          <p:cNvSpPr txBox="1"/>
          <p:nvPr/>
        </p:nvSpPr>
        <p:spPr>
          <a:xfrm>
            <a:off x="4441372" y="3111332"/>
            <a:ext cx="6068292" cy="646331"/>
          </a:xfrm>
          <a:prstGeom prst="rect">
            <a:avLst/>
          </a:prstGeom>
          <a:noFill/>
        </p:spPr>
        <p:txBody>
          <a:bodyPr wrap="square" rtlCol="0">
            <a:spAutoFit/>
          </a:bodyPr>
          <a:lstStyle/>
          <a:p>
            <a:r>
              <a:rPr lang="en-US" altLang="zh-CN" sz="3600" b="1" dirty="0" smtClean="0"/>
              <a:t>——</a:t>
            </a:r>
            <a:r>
              <a:rPr lang="en-US" altLang="zh-CN" sz="3600" b="1" dirty="0"/>
              <a:t> </a:t>
            </a:r>
            <a:r>
              <a:rPr lang="en-US" altLang="zh-CN" sz="3600" b="1" dirty="0" err="1"/>
              <a:t>Qt</a:t>
            </a:r>
            <a:r>
              <a:rPr lang="zh-CN" altLang="zh-CN" sz="3600" b="1" dirty="0"/>
              <a:t>对</a:t>
            </a:r>
            <a:r>
              <a:rPr lang="en-US" altLang="zh-CN" sz="3600" b="1" dirty="0"/>
              <a:t>Office</a:t>
            </a:r>
            <a:r>
              <a:rPr lang="zh-CN" altLang="zh-CN" sz="3600" b="1" dirty="0"/>
              <a:t>的基本读写</a:t>
            </a:r>
          </a:p>
        </p:txBody>
      </p:sp>
    </p:spTree>
    <p:extLst>
      <p:ext uri="{BB962C8B-B14F-4D97-AF65-F5344CB8AC3E}">
        <p14:creationId xmlns:p14="http://schemas.microsoft.com/office/powerpoint/2010/main" val="291633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122971" cy="461665"/>
          </a:xfrm>
          <a:prstGeom prst="rect">
            <a:avLst/>
          </a:prstGeom>
        </p:spPr>
        <p:txBody>
          <a:bodyPr wrap="none">
            <a:spAutoFit/>
          </a:bodyPr>
          <a:lstStyle/>
          <a:p>
            <a:r>
              <a:rPr lang="en-US" altLang="zh-CN" sz="2400" b="1" dirty="0" err="1"/>
              <a:t>Qt</a:t>
            </a:r>
            <a:r>
              <a:rPr lang="zh-CN" altLang="zh-CN" sz="2400" b="1" dirty="0"/>
              <a:t>对</a:t>
            </a:r>
            <a:r>
              <a:rPr lang="en-US" altLang="zh-CN" sz="2400" b="1" dirty="0"/>
              <a:t>Office</a:t>
            </a:r>
            <a:r>
              <a:rPr lang="zh-CN" altLang="zh-CN" sz="2400" b="1" dirty="0"/>
              <a:t>的基本读写</a:t>
            </a:r>
          </a:p>
        </p:txBody>
      </p:sp>
      <p:sp>
        <p:nvSpPr>
          <p:cNvPr id="3" name="TextBox 2"/>
          <p:cNvSpPr txBox="1"/>
          <p:nvPr/>
        </p:nvSpPr>
        <p:spPr>
          <a:xfrm>
            <a:off x="2232561" y="1330036"/>
            <a:ext cx="7457704" cy="3779758"/>
          </a:xfrm>
          <a:prstGeom prst="round2DiagRect">
            <a:avLst/>
          </a:prstGeom>
          <a:noFill/>
          <a:ln>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sz="1800" dirty="0"/>
              <a:t>Excel</a:t>
            </a:r>
            <a:r>
              <a:rPr lang="zh-CN" altLang="zh-CN" sz="1800" dirty="0"/>
              <a:t>软件具有完善的电子表格处理和计算功能，可在表格特定行列的单元格上定义公式，对其中的数据进行批量运算处理，用</a:t>
            </a:r>
            <a:r>
              <a:rPr lang="en-US" altLang="zh-CN" sz="1800" dirty="0" err="1"/>
              <a:t>Qt</a:t>
            </a:r>
            <a:r>
              <a:rPr lang="zh-CN" altLang="zh-CN" sz="1800" dirty="0"/>
              <a:t>操作</a:t>
            </a:r>
            <a:r>
              <a:rPr lang="en-US" altLang="zh-CN" sz="1800" dirty="0"/>
              <a:t>Excel</a:t>
            </a:r>
            <a:r>
              <a:rPr lang="zh-CN" altLang="zh-CN" sz="1800" dirty="0"/>
              <a:t>可辅助执行大量原始数据的计算功能，巧妙地借助单元格的运算功能就能极大地减轻</a:t>
            </a:r>
            <a:r>
              <a:rPr lang="en-US" altLang="zh-CN" sz="1800" dirty="0" err="1"/>
              <a:t>Qt</a:t>
            </a:r>
            <a:r>
              <a:rPr lang="zh-CN" altLang="zh-CN" sz="1800" dirty="0"/>
              <a:t>程序本身的计算负担。</a:t>
            </a:r>
            <a:r>
              <a:rPr lang="en-US" altLang="zh-CN" sz="1800" dirty="0"/>
              <a:t>Word</a:t>
            </a:r>
            <a:r>
              <a:rPr lang="zh-CN" altLang="zh-CN" sz="1800" dirty="0"/>
              <a:t>是最为常用的办公软件，很多日常工作资料都是以</a:t>
            </a:r>
            <a:r>
              <a:rPr lang="en-US" altLang="zh-CN" sz="1800" dirty="0"/>
              <a:t>Word</a:t>
            </a:r>
            <a:r>
              <a:rPr lang="zh-CN" altLang="zh-CN" sz="1800" dirty="0"/>
              <a:t>文档格式保存的。用</a:t>
            </a:r>
            <a:r>
              <a:rPr lang="en-US" altLang="zh-CN" sz="1800" dirty="0" err="1"/>
              <a:t>Qt</a:t>
            </a:r>
            <a:r>
              <a:rPr lang="zh-CN" altLang="zh-CN" sz="1800" dirty="0"/>
              <a:t>既可以对</a:t>
            </a:r>
            <a:r>
              <a:rPr lang="en-US" altLang="zh-CN" sz="1800" dirty="0"/>
              <a:t>Word</a:t>
            </a:r>
            <a:r>
              <a:rPr lang="zh-CN" altLang="zh-CN" sz="1800" dirty="0"/>
              <a:t>中的文字也可以对表格中的信息进行读写。</a:t>
            </a:r>
          </a:p>
          <a:p>
            <a:pPr>
              <a:lnSpc>
                <a:spcPct val="150000"/>
              </a:lnSpc>
            </a:pPr>
            <a:r>
              <a:rPr lang="zh-CN" altLang="zh-CN" sz="1800" b="1" u="sng" dirty="0"/>
              <a:t>【例】</a:t>
            </a:r>
            <a:r>
              <a:rPr lang="zh-CN" altLang="zh-CN" sz="1800" u="sng" dirty="0"/>
              <a:t>（简单）</a:t>
            </a:r>
            <a:r>
              <a:rPr lang="zh-CN" altLang="zh-CN" sz="1800" dirty="0"/>
              <a:t>（</a:t>
            </a:r>
            <a:r>
              <a:rPr lang="en-US" altLang="zh-CN" sz="1800" dirty="0"/>
              <a:t>CH1401</a:t>
            </a:r>
            <a:r>
              <a:rPr lang="zh-CN" altLang="zh-CN" sz="1800" dirty="0"/>
              <a:t>）下面通过一个实例演示</a:t>
            </a:r>
            <a:r>
              <a:rPr lang="en-US" altLang="zh-CN" sz="1800" dirty="0" err="1"/>
              <a:t>Qt</a:t>
            </a:r>
            <a:r>
              <a:rPr lang="zh-CN" altLang="zh-CN" sz="1800" dirty="0"/>
              <a:t>对</a:t>
            </a:r>
            <a:r>
              <a:rPr lang="en-US" altLang="zh-CN" sz="1800" dirty="0"/>
              <a:t>Excel</a:t>
            </a:r>
            <a:r>
              <a:rPr lang="zh-CN" altLang="zh-CN" sz="1800" dirty="0"/>
              <a:t>和</a:t>
            </a:r>
            <a:r>
              <a:rPr lang="en-US" altLang="zh-CN" sz="1800" dirty="0"/>
              <a:t>Word</a:t>
            </a:r>
            <a:r>
              <a:rPr lang="zh-CN" altLang="zh-CN" sz="1800" dirty="0"/>
              <a:t>的基本读写操作</a:t>
            </a:r>
            <a:r>
              <a:rPr lang="zh-CN" altLang="zh-CN" sz="1800" dirty="0" smtClean="0"/>
              <a:t>。</a:t>
            </a:r>
            <a:endParaRPr lang="zh-CN" altLang="zh-CN" sz="1800" dirty="0"/>
          </a:p>
        </p:txBody>
      </p:sp>
    </p:spTree>
    <p:extLst>
      <p:ext uri="{BB962C8B-B14F-4D97-AF65-F5344CB8AC3E}">
        <p14:creationId xmlns:p14="http://schemas.microsoft.com/office/powerpoint/2010/main" val="255103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867859" y="4305685"/>
            <a:ext cx="2322094" cy="518595"/>
          </a:xfrm>
          <a:prstGeom prst="rect">
            <a:avLst/>
          </a:prstGeom>
          <a:noFill/>
        </p:spPr>
        <p:txBody>
          <a:bodyPr wrap="square" lIns="86863" tIns="43430" rIns="86863" bIns="43430" rtlCol="0">
            <a:spAutoFit/>
          </a:bodyPr>
          <a:lstStyle/>
          <a:p>
            <a:r>
              <a:rPr lang="zh-CN" altLang="zh-CN" sz="2800" b="1" dirty="0" smtClean="0"/>
              <a:t>程</a:t>
            </a:r>
            <a:r>
              <a:rPr lang="en-US" altLang="zh-CN" sz="2800" b="1" dirty="0" smtClean="0"/>
              <a:t>  </a:t>
            </a:r>
            <a:r>
              <a:rPr lang="zh-CN" altLang="zh-CN" sz="2800" b="1" dirty="0" smtClean="0"/>
              <a:t>序</a:t>
            </a:r>
            <a:r>
              <a:rPr lang="en-US" altLang="zh-CN" sz="2800" b="1" dirty="0" smtClean="0"/>
              <a:t>  </a:t>
            </a:r>
            <a:r>
              <a:rPr lang="zh-CN" altLang="zh-CN" sz="2800" b="1" dirty="0" smtClean="0"/>
              <a:t>界</a:t>
            </a:r>
            <a:r>
              <a:rPr lang="en-US" altLang="zh-CN" sz="2800" b="1" dirty="0" smtClean="0"/>
              <a:t>  </a:t>
            </a:r>
            <a:r>
              <a:rPr lang="zh-CN" altLang="zh-CN" sz="2800" b="1" dirty="0" smtClean="0"/>
              <a:t>面</a:t>
            </a:r>
            <a:endParaRPr lang="zh-CN" altLang="zh-CN" sz="2800" b="1"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165018256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程序界面</a:t>
            </a:r>
          </a:p>
        </p:txBody>
      </p:sp>
      <p:sp>
        <p:nvSpPr>
          <p:cNvPr id="3" name="TextBox 2"/>
          <p:cNvSpPr txBox="1"/>
          <p:nvPr/>
        </p:nvSpPr>
        <p:spPr>
          <a:xfrm>
            <a:off x="878774" y="985652"/>
            <a:ext cx="10284031" cy="646331"/>
          </a:xfrm>
          <a:prstGeom prst="rect">
            <a:avLst/>
          </a:prstGeom>
          <a:noFill/>
        </p:spPr>
        <p:txBody>
          <a:bodyPr wrap="square" rtlCol="0">
            <a:spAutoFit/>
          </a:bodyPr>
          <a:lstStyle/>
          <a:p>
            <a:pPr indent="450850"/>
            <a:r>
              <a:rPr lang="zh-CN" altLang="zh-CN" sz="1800" dirty="0"/>
              <a:t>创建一个</a:t>
            </a:r>
            <a:r>
              <a:rPr lang="en-US" altLang="zh-CN" sz="1800" dirty="0" err="1"/>
              <a:t>Qt</a:t>
            </a:r>
            <a:r>
              <a:rPr lang="zh-CN" altLang="zh-CN" sz="1800" dirty="0"/>
              <a:t>桌面应用程序项目，项目名称为</a:t>
            </a:r>
            <a:r>
              <a:rPr lang="en-US" altLang="zh-CN" sz="1800" dirty="0" err="1"/>
              <a:t>OfficeHello</a:t>
            </a:r>
            <a:r>
              <a:rPr lang="zh-CN" altLang="zh-CN" sz="1800" dirty="0"/>
              <a:t>，为了方便对比</a:t>
            </a:r>
            <a:r>
              <a:rPr lang="en-US" altLang="zh-CN" sz="1800" dirty="0" err="1"/>
              <a:t>Qt</a:t>
            </a:r>
            <a:r>
              <a:rPr lang="zh-CN" altLang="zh-CN" sz="1800" dirty="0"/>
              <a:t>对两种不同类型文档的操作，设计程序界面，</a:t>
            </a:r>
            <a:r>
              <a:rPr lang="en-US" altLang="zh-CN" sz="1800" dirty="0" err="1"/>
              <a:t>Qt</a:t>
            </a:r>
            <a:r>
              <a:rPr lang="zh-CN" altLang="zh-CN" sz="1800" dirty="0"/>
              <a:t>对</a:t>
            </a:r>
            <a:r>
              <a:rPr lang="en-US" altLang="zh-CN" sz="1800" dirty="0"/>
              <a:t>Office</a:t>
            </a:r>
            <a:r>
              <a:rPr lang="zh-CN" altLang="zh-CN" sz="1800" dirty="0"/>
              <a:t>基本读写程序界面如图</a:t>
            </a:r>
            <a:r>
              <a:rPr lang="en-US" altLang="zh-CN" sz="1800" dirty="0"/>
              <a:t>14.4</a:t>
            </a:r>
            <a:r>
              <a:rPr lang="zh-CN" altLang="zh-CN" sz="1800" dirty="0"/>
              <a:t>所示</a:t>
            </a:r>
            <a:r>
              <a:rPr lang="zh-CN" altLang="zh-CN" sz="1800" dirty="0" smtClean="0"/>
              <a:t>。</a:t>
            </a:r>
            <a:endParaRPr lang="zh-CN" altLang="zh-CN" sz="1800" dirty="0"/>
          </a:p>
        </p:txBody>
      </p:sp>
      <p:pic>
        <p:nvPicPr>
          <p:cNvPr id="4098" name="Picture 2" descr="1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5057" y="1742643"/>
            <a:ext cx="5099545" cy="405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74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程序界面</a:t>
            </a:r>
          </a:p>
        </p:txBody>
      </p:sp>
      <p:sp>
        <p:nvSpPr>
          <p:cNvPr id="3" name="TextBox 2"/>
          <p:cNvSpPr txBox="1"/>
          <p:nvPr/>
        </p:nvSpPr>
        <p:spPr>
          <a:xfrm>
            <a:off x="890649" y="997527"/>
            <a:ext cx="10212780" cy="646331"/>
          </a:xfrm>
          <a:prstGeom prst="rect">
            <a:avLst/>
          </a:prstGeom>
          <a:noFill/>
        </p:spPr>
        <p:txBody>
          <a:bodyPr wrap="square" rtlCol="0">
            <a:spAutoFit/>
          </a:bodyPr>
          <a:lstStyle/>
          <a:p>
            <a:pPr indent="450850"/>
            <a:r>
              <a:rPr lang="zh-CN" altLang="zh-CN" sz="1800" dirty="0"/>
              <a:t>分别用两个分组框（</a:t>
            </a:r>
            <a:r>
              <a:rPr lang="en-US" altLang="zh-CN" sz="1800" dirty="0" err="1"/>
              <a:t>QGroupBox</a:t>
            </a:r>
            <a:r>
              <a:rPr lang="zh-CN" altLang="zh-CN" sz="1800" dirty="0"/>
              <a:t>）演示对相同文字内容的读写功能。界面上各控件都用数字序号①，②，③，…标注，其名称、类型及属性设置见表</a:t>
            </a:r>
            <a:r>
              <a:rPr lang="en-US" altLang="zh-CN" sz="1800" dirty="0"/>
              <a:t>14.1</a:t>
            </a:r>
            <a:r>
              <a:rPr lang="zh-CN" altLang="zh-CN" sz="1800" dirty="0" smtClean="0"/>
              <a:t>。</a:t>
            </a:r>
            <a:endParaRPr lang="zh-CN" altLang="zh-CN" sz="1800" dirty="0"/>
          </a:p>
        </p:txBody>
      </p:sp>
      <p:graphicFrame>
        <p:nvGraphicFramePr>
          <p:cNvPr id="4" name="表格 3"/>
          <p:cNvGraphicFramePr>
            <a:graphicFrameLocks noGrp="1"/>
          </p:cNvGraphicFramePr>
          <p:nvPr>
            <p:extLst>
              <p:ext uri="{D42A27DB-BD31-4B8C-83A1-F6EECF244321}">
                <p14:modId xmlns:p14="http://schemas.microsoft.com/office/powerpoint/2010/main" val="2619640367"/>
              </p:ext>
            </p:extLst>
          </p:nvPr>
        </p:nvGraphicFramePr>
        <p:xfrm>
          <a:off x="2074395" y="1762187"/>
          <a:ext cx="8292763" cy="4056726"/>
        </p:xfrm>
        <a:graphic>
          <a:graphicData uri="http://schemas.openxmlformats.org/drawingml/2006/table">
            <a:tbl>
              <a:tblPr firstRow="1" firstCol="1" bandRow="1"/>
              <a:tblGrid>
                <a:gridCol w="956985"/>
                <a:gridCol w="2312516"/>
                <a:gridCol w="1793174"/>
                <a:gridCol w="3230088"/>
              </a:tblGrid>
              <a:tr h="257256">
                <a:tc>
                  <a:txBody>
                    <a:bodyPr/>
                    <a:lstStyle/>
                    <a:p>
                      <a:pPr indent="266700" algn="ctr">
                        <a:lnSpc>
                          <a:spcPts val="1400"/>
                        </a:lnSpc>
                        <a:spcAft>
                          <a:spcPts val="0"/>
                        </a:spcAft>
                      </a:pPr>
                      <a:r>
                        <a:rPr lang="zh-CN" sz="1400" kern="100">
                          <a:effectLst/>
                          <a:latin typeface="Times New Roman"/>
                          <a:ea typeface="黑体"/>
                          <a:cs typeface="宋体"/>
                        </a:rPr>
                        <a:t>序 </a:t>
                      </a:r>
                      <a:r>
                        <a:rPr lang="en-US" sz="1400" kern="100">
                          <a:effectLst/>
                          <a:latin typeface="Times New Roman"/>
                          <a:ea typeface="黑体"/>
                          <a:cs typeface="宋体"/>
                        </a:rPr>
                        <a:t>   </a:t>
                      </a:r>
                      <a:r>
                        <a:rPr lang="zh-CN" sz="1400" kern="100">
                          <a:effectLst/>
                          <a:latin typeface="Times New Roman"/>
                          <a:ea typeface="黑体"/>
                          <a:cs typeface="宋体"/>
                        </a:rPr>
                        <a:t>号</a:t>
                      </a:r>
                      <a:endParaRPr lang="zh-CN" sz="140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名</a:t>
                      </a:r>
                      <a:r>
                        <a:rPr lang="en-US" sz="1400" kern="100">
                          <a:effectLst/>
                          <a:latin typeface="Times New Roman"/>
                          <a:ea typeface="黑体"/>
                          <a:cs typeface="宋体"/>
                        </a:rPr>
                        <a:t>    </a:t>
                      </a:r>
                      <a:r>
                        <a:rPr lang="zh-CN" sz="1400" kern="100">
                          <a:effectLst/>
                          <a:latin typeface="Times New Roman"/>
                          <a:ea typeface="黑体"/>
                          <a:cs typeface="宋体"/>
                        </a:rPr>
                        <a:t>称</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类</a:t>
                      </a:r>
                      <a:r>
                        <a:rPr lang="en-US" sz="1400" kern="100">
                          <a:effectLst/>
                          <a:latin typeface="Times New Roman"/>
                          <a:ea typeface="黑体"/>
                          <a:cs typeface="宋体"/>
                        </a:rPr>
                        <a:t>    </a:t>
                      </a:r>
                      <a:r>
                        <a:rPr lang="zh-CN" sz="1400" kern="100">
                          <a:effectLst/>
                          <a:latin typeface="Times New Roman"/>
                          <a:ea typeface="黑体"/>
                          <a:cs typeface="宋体"/>
                        </a:rPr>
                        <a:t>型</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属 性 设 置</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1741">
                <a:tc>
                  <a:txBody>
                    <a:bodyPr/>
                    <a:lstStyle/>
                    <a:p>
                      <a:pPr indent="266700" algn="ctr">
                        <a:lnSpc>
                          <a:spcPts val="1400"/>
                        </a:lnSpc>
                        <a:spcAft>
                          <a:spcPts val="0"/>
                        </a:spcAft>
                      </a:pPr>
                      <a:r>
                        <a:rPr lang="zh-CN" sz="1400" kern="100">
                          <a:effectLst/>
                          <a:latin typeface="Times New Roman"/>
                          <a:ea typeface="宋体"/>
                          <a:cs typeface="宋体"/>
                        </a:rPr>
                        <a:t>①</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Excel </a:t>
                      </a:r>
                      <a:r>
                        <a:rPr lang="zh-CN" sz="1400" kern="100">
                          <a:effectLst/>
                          <a:latin typeface="Times New Roman"/>
                          <a:ea typeface="宋体"/>
                          <a:cs typeface="宋体"/>
                        </a:rPr>
                        <a:t>读写</a:t>
                      </a:r>
                      <a:r>
                        <a:rPr lang="en-US" sz="1400" kern="100">
                          <a:effectLst/>
                          <a:latin typeface="Times New Roman"/>
                          <a:ea typeface="宋体"/>
                          <a:cs typeface="宋体"/>
                        </a:rPr>
                        <a:t>;</a:t>
                      </a:r>
                      <a:endParaRPr lang="zh-CN" sz="1400" kern="100">
                        <a:effectLst/>
                        <a:latin typeface="Times New Roman"/>
                        <a:ea typeface="宋体"/>
                        <a:cs typeface="宋体"/>
                      </a:endParaRPr>
                    </a:p>
                    <a:p>
                      <a:pPr indent="266700" algn="just">
                        <a:lnSpc>
                          <a:spcPts val="1400"/>
                        </a:lnSpc>
                        <a:spcAft>
                          <a:spcPts val="0"/>
                        </a:spcAft>
                      </a:pPr>
                      <a:r>
                        <a:rPr lang="en-US" sz="1400" kern="100">
                          <a:effectLst/>
                          <a:latin typeface="Times New Roman"/>
                          <a:ea typeface="宋体"/>
                          <a:cs typeface="宋体"/>
                        </a:rPr>
                        <a:t>font: </a:t>
                      </a:r>
                      <a:r>
                        <a:rPr lang="zh-CN" sz="1400" kern="100">
                          <a:effectLst/>
                          <a:latin typeface="Times New Roman"/>
                          <a:ea typeface="宋体"/>
                          <a:cs typeface="宋体"/>
                        </a:rPr>
                        <a:t>微软雅黑</a:t>
                      </a:r>
                      <a:r>
                        <a:rPr lang="en-US" sz="1400" kern="100">
                          <a:effectLst/>
                          <a:latin typeface="Times New Roman"/>
                          <a:ea typeface="宋体"/>
                          <a:cs typeface="宋体"/>
                        </a:rPr>
                        <a:t>,12</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56">
                <a:tc>
                  <a:txBody>
                    <a:bodyPr/>
                    <a:lstStyle/>
                    <a:p>
                      <a:pPr indent="266700" algn="ctr">
                        <a:lnSpc>
                          <a:spcPts val="1400"/>
                        </a:lnSpc>
                        <a:spcAft>
                          <a:spcPts val="0"/>
                        </a:spcAft>
                      </a:pPr>
                      <a:r>
                        <a:rPr lang="zh-CN" sz="1400" kern="100">
                          <a:effectLst/>
                          <a:latin typeface="Times New Roman"/>
                          <a:ea typeface="宋体"/>
                          <a:cs typeface="宋体"/>
                        </a:rPr>
                        <a:t>②</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InExcelLineEdit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我爱最新的</a:t>
                      </a:r>
                      <a:r>
                        <a:rPr lang="en-US" sz="1400" kern="100">
                          <a:effectLst/>
                          <a:latin typeface="Times New Roman"/>
                          <a:ea typeface="宋体"/>
                          <a:cs typeface="宋体"/>
                        </a:rPr>
                        <a:t> Qt 5.11</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56">
                <a:tc>
                  <a:txBody>
                    <a:bodyPr/>
                    <a:lstStyle/>
                    <a:p>
                      <a:pPr indent="266700" algn="ctr">
                        <a:lnSpc>
                          <a:spcPts val="1400"/>
                        </a:lnSpc>
                        <a:spcAft>
                          <a:spcPts val="0"/>
                        </a:spcAft>
                      </a:pPr>
                      <a:r>
                        <a:rPr lang="zh-CN" sz="1400" kern="100">
                          <a:effectLst/>
                          <a:latin typeface="Times New Roman"/>
                          <a:ea typeface="宋体"/>
                          <a:cs typeface="宋体"/>
                        </a:rPr>
                        <a:t>③</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writeExcelPushButton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写</a:t>
                      </a:r>
                      <a:r>
                        <a:rPr lang="en-US" sz="1400" kern="100">
                          <a:effectLst/>
                          <a:latin typeface="Times New Roman"/>
                          <a:ea typeface="宋体"/>
                          <a:cs typeface="宋体"/>
                        </a:rPr>
                        <a:t>  </a:t>
                      </a:r>
                      <a:r>
                        <a:rPr lang="zh-CN" sz="1400" kern="100">
                          <a:effectLst/>
                          <a:latin typeface="Times New Roman"/>
                          <a:ea typeface="宋体"/>
                          <a:cs typeface="宋体"/>
                        </a:rPr>
                        <a:t>入</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741">
                <a:tc>
                  <a:txBody>
                    <a:bodyPr/>
                    <a:lstStyle/>
                    <a:p>
                      <a:pPr indent="266700" algn="ctr">
                        <a:lnSpc>
                          <a:spcPts val="1400"/>
                        </a:lnSpc>
                        <a:spcAft>
                          <a:spcPts val="0"/>
                        </a:spcAft>
                      </a:pPr>
                      <a:r>
                        <a:rPr lang="zh-CN" sz="1400" kern="100">
                          <a:effectLst/>
                          <a:latin typeface="Times New Roman"/>
                          <a:ea typeface="宋体"/>
                          <a:cs typeface="宋体"/>
                        </a:rPr>
                        <a:t>④</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readExcelPushButton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读</a:t>
                      </a:r>
                      <a:r>
                        <a:rPr lang="en-US" sz="1400" kern="100">
                          <a:effectLst/>
                          <a:latin typeface="Times New Roman"/>
                          <a:ea typeface="宋体"/>
                          <a:cs typeface="宋体"/>
                        </a:rPr>
                        <a:t>  </a:t>
                      </a:r>
                      <a:r>
                        <a:rPr lang="zh-CN" sz="1400" kern="100">
                          <a:effectLst/>
                          <a:latin typeface="Times New Roman"/>
                          <a:ea typeface="宋体"/>
                          <a:cs typeface="宋体"/>
                        </a:rPr>
                        <a:t>出</a:t>
                      </a:r>
                      <a:r>
                        <a:rPr lang="en-US" sz="1400" kern="100">
                          <a:effectLst/>
                          <a:latin typeface="Times New Roman"/>
                          <a:ea typeface="宋体"/>
                          <a:cs typeface="宋体"/>
                        </a:rPr>
                        <a:t>;</a:t>
                      </a:r>
                      <a:endParaRPr lang="zh-CN" sz="1400" kern="100">
                        <a:effectLst/>
                        <a:latin typeface="Times New Roman"/>
                        <a:ea typeface="宋体"/>
                        <a:cs typeface="宋体"/>
                      </a:endParaRPr>
                    </a:p>
                    <a:p>
                      <a:pPr indent="266700" algn="just">
                        <a:lnSpc>
                          <a:spcPts val="1400"/>
                        </a:lnSpc>
                        <a:spcAft>
                          <a:spcPts val="0"/>
                        </a:spcAft>
                      </a:pPr>
                      <a:r>
                        <a:rPr lang="en-US" sz="1400" kern="100">
                          <a:effectLst/>
                          <a:latin typeface="Times New Roman"/>
                          <a:ea typeface="宋体"/>
                          <a:cs typeface="宋体"/>
                        </a:rPr>
                        <a:t>enabled: </a:t>
                      </a:r>
                      <a:r>
                        <a:rPr lang="zh-CN" sz="1400" kern="100">
                          <a:effectLst/>
                          <a:latin typeface="Times New Roman"/>
                          <a:ea typeface="宋体"/>
                          <a:cs typeface="宋体"/>
                        </a:rPr>
                        <a:t>取消勾选</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741">
                <a:tc>
                  <a:txBody>
                    <a:bodyPr/>
                    <a:lstStyle/>
                    <a:p>
                      <a:pPr indent="266700" algn="ctr">
                        <a:lnSpc>
                          <a:spcPts val="1400"/>
                        </a:lnSpc>
                        <a:spcAft>
                          <a:spcPts val="0"/>
                        </a:spcAft>
                      </a:pPr>
                      <a:r>
                        <a:rPr lang="zh-CN" sz="1400" kern="100">
                          <a:effectLst/>
                          <a:latin typeface="Times New Roman"/>
                          <a:ea typeface="宋体"/>
                          <a:cs typeface="宋体"/>
                        </a:rPr>
                        <a:t>⑤</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OutExcelLabel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frameShape: Panel;</a:t>
                      </a:r>
                      <a:endParaRPr lang="zh-CN" sz="1400" kern="100">
                        <a:effectLst/>
                        <a:latin typeface="Times New Roman"/>
                        <a:ea typeface="宋体"/>
                        <a:cs typeface="宋体"/>
                      </a:endParaRPr>
                    </a:p>
                    <a:p>
                      <a:pPr indent="266700" algn="just">
                        <a:lnSpc>
                          <a:spcPts val="1400"/>
                        </a:lnSpc>
                        <a:spcAft>
                          <a:spcPts val="0"/>
                        </a:spcAft>
                      </a:pPr>
                      <a:r>
                        <a:rPr lang="en-US" sz="1400" kern="100">
                          <a:effectLst/>
                          <a:latin typeface="Times New Roman"/>
                          <a:ea typeface="宋体"/>
                          <a:cs typeface="宋体"/>
                        </a:rPr>
                        <a:t>frameShadow: Plain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741">
                <a:tc>
                  <a:txBody>
                    <a:bodyPr/>
                    <a:lstStyle/>
                    <a:p>
                      <a:pPr indent="266700" algn="ctr">
                        <a:lnSpc>
                          <a:spcPts val="1400"/>
                        </a:lnSpc>
                        <a:spcAft>
                          <a:spcPts val="0"/>
                        </a:spcAft>
                      </a:pPr>
                      <a:r>
                        <a:rPr lang="zh-CN" sz="1400" kern="100">
                          <a:effectLst/>
                          <a:latin typeface="Times New Roman"/>
                          <a:ea typeface="宋体"/>
                          <a:cs typeface="宋体"/>
                        </a:rPr>
                        <a:t>⑥</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label_2</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Word </a:t>
                      </a:r>
                      <a:r>
                        <a:rPr lang="zh-CN" sz="1400" kern="100">
                          <a:effectLst/>
                          <a:latin typeface="Times New Roman"/>
                          <a:ea typeface="宋体"/>
                          <a:cs typeface="宋体"/>
                        </a:rPr>
                        <a:t>读写</a:t>
                      </a:r>
                      <a:r>
                        <a:rPr lang="en-US" sz="1400" kern="100">
                          <a:effectLst/>
                          <a:latin typeface="Times New Roman"/>
                          <a:ea typeface="宋体"/>
                          <a:cs typeface="宋体"/>
                        </a:rPr>
                        <a:t>;</a:t>
                      </a:r>
                      <a:endParaRPr lang="zh-CN" sz="1400" kern="100">
                        <a:effectLst/>
                        <a:latin typeface="Times New Roman"/>
                        <a:ea typeface="宋体"/>
                        <a:cs typeface="宋体"/>
                      </a:endParaRPr>
                    </a:p>
                    <a:p>
                      <a:pPr indent="266700" algn="just">
                        <a:lnSpc>
                          <a:spcPts val="1400"/>
                        </a:lnSpc>
                        <a:spcAft>
                          <a:spcPts val="0"/>
                        </a:spcAft>
                      </a:pPr>
                      <a:r>
                        <a:rPr lang="en-US" sz="1400" kern="100">
                          <a:effectLst/>
                          <a:latin typeface="Times New Roman"/>
                          <a:ea typeface="宋体"/>
                          <a:cs typeface="宋体"/>
                        </a:rPr>
                        <a:t>font: </a:t>
                      </a:r>
                      <a:r>
                        <a:rPr lang="zh-CN" sz="1400" kern="100">
                          <a:effectLst/>
                          <a:latin typeface="Times New Roman"/>
                          <a:ea typeface="宋体"/>
                          <a:cs typeface="宋体"/>
                        </a:rPr>
                        <a:t>微软雅黑</a:t>
                      </a:r>
                      <a:r>
                        <a:rPr lang="en-US" sz="1400" kern="100">
                          <a:effectLst/>
                          <a:latin typeface="Times New Roman"/>
                          <a:ea typeface="宋体"/>
                          <a:cs typeface="宋体"/>
                        </a:rPr>
                        <a:t>,12</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56">
                <a:tc>
                  <a:txBody>
                    <a:bodyPr/>
                    <a:lstStyle/>
                    <a:p>
                      <a:pPr indent="266700" algn="ctr">
                        <a:lnSpc>
                          <a:spcPts val="1400"/>
                        </a:lnSpc>
                        <a:spcAft>
                          <a:spcPts val="0"/>
                        </a:spcAft>
                      </a:pPr>
                      <a:r>
                        <a:rPr lang="zh-CN" sz="1400" kern="100">
                          <a:effectLst/>
                          <a:latin typeface="Times New Roman"/>
                          <a:ea typeface="宋体"/>
                          <a:cs typeface="宋体"/>
                        </a:rPr>
                        <a:t>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InWordLineEdit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我爱最新的</a:t>
                      </a:r>
                      <a:r>
                        <a:rPr lang="en-US" sz="1400" kern="100">
                          <a:effectLst/>
                          <a:latin typeface="Times New Roman"/>
                          <a:ea typeface="宋体"/>
                          <a:cs typeface="宋体"/>
                        </a:rPr>
                        <a:t> Qt 5.11</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56">
                <a:tc>
                  <a:txBody>
                    <a:bodyPr/>
                    <a:lstStyle/>
                    <a:p>
                      <a:pPr indent="266700" algn="ctr">
                        <a:lnSpc>
                          <a:spcPts val="1400"/>
                        </a:lnSpc>
                        <a:spcAft>
                          <a:spcPts val="0"/>
                        </a:spcAft>
                      </a:pPr>
                      <a:r>
                        <a:rPr lang="zh-CN" sz="1400" kern="100">
                          <a:effectLst/>
                          <a:latin typeface="Times New Roman"/>
                          <a:ea typeface="宋体"/>
                          <a:cs typeface="宋体"/>
                        </a:rPr>
                        <a:t>⑧</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writeWordPushButton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写</a:t>
                      </a:r>
                      <a:r>
                        <a:rPr lang="en-US" sz="1400" kern="100">
                          <a:effectLst/>
                          <a:latin typeface="Times New Roman"/>
                          <a:ea typeface="宋体"/>
                          <a:cs typeface="宋体"/>
                        </a:rPr>
                        <a:t>  </a:t>
                      </a:r>
                      <a:r>
                        <a:rPr lang="zh-CN" sz="1400" kern="100">
                          <a:effectLst/>
                          <a:latin typeface="Times New Roman"/>
                          <a:ea typeface="宋体"/>
                          <a:cs typeface="宋体"/>
                        </a:rPr>
                        <a:t>入</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741">
                <a:tc>
                  <a:txBody>
                    <a:bodyPr/>
                    <a:lstStyle/>
                    <a:p>
                      <a:pPr indent="266700" algn="ctr">
                        <a:lnSpc>
                          <a:spcPts val="1400"/>
                        </a:lnSpc>
                        <a:spcAft>
                          <a:spcPts val="0"/>
                        </a:spcAft>
                      </a:pPr>
                      <a:r>
                        <a:rPr lang="zh-CN" sz="1400" kern="100">
                          <a:effectLst/>
                          <a:latin typeface="Times New Roman"/>
                          <a:ea typeface="宋体"/>
                          <a:cs typeface="宋体"/>
                        </a:rPr>
                        <a:t>⑨</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readWordPushButton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读</a:t>
                      </a:r>
                      <a:r>
                        <a:rPr lang="en-US" sz="1400" kern="100">
                          <a:effectLst/>
                          <a:latin typeface="Times New Roman"/>
                          <a:ea typeface="宋体"/>
                          <a:cs typeface="宋体"/>
                        </a:rPr>
                        <a:t>  </a:t>
                      </a:r>
                      <a:r>
                        <a:rPr lang="zh-CN" sz="1400" kern="100">
                          <a:effectLst/>
                          <a:latin typeface="Times New Roman"/>
                          <a:ea typeface="宋体"/>
                          <a:cs typeface="宋体"/>
                        </a:rPr>
                        <a:t>出</a:t>
                      </a:r>
                      <a:r>
                        <a:rPr lang="en-US" sz="1400" kern="100">
                          <a:effectLst/>
                          <a:latin typeface="Times New Roman"/>
                          <a:ea typeface="宋体"/>
                          <a:cs typeface="宋体"/>
                        </a:rPr>
                        <a:t>;</a:t>
                      </a:r>
                      <a:endParaRPr lang="zh-CN" sz="1400" kern="100">
                        <a:effectLst/>
                        <a:latin typeface="Times New Roman"/>
                        <a:ea typeface="宋体"/>
                        <a:cs typeface="宋体"/>
                      </a:endParaRPr>
                    </a:p>
                    <a:p>
                      <a:pPr indent="266700" algn="just">
                        <a:lnSpc>
                          <a:spcPts val="1400"/>
                        </a:lnSpc>
                        <a:spcAft>
                          <a:spcPts val="0"/>
                        </a:spcAft>
                      </a:pPr>
                      <a:r>
                        <a:rPr lang="en-US" sz="1400" kern="100">
                          <a:effectLst/>
                          <a:latin typeface="Times New Roman"/>
                          <a:ea typeface="宋体"/>
                          <a:cs typeface="宋体"/>
                        </a:rPr>
                        <a:t>enabled: </a:t>
                      </a:r>
                      <a:r>
                        <a:rPr lang="zh-CN" sz="1400" kern="100">
                          <a:effectLst/>
                          <a:latin typeface="Times New Roman"/>
                          <a:ea typeface="宋体"/>
                          <a:cs typeface="宋体"/>
                        </a:rPr>
                        <a:t>取消勾选</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741">
                <a:tc>
                  <a:txBody>
                    <a:bodyPr/>
                    <a:lstStyle/>
                    <a:p>
                      <a:pPr indent="266700" algn="ctr">
                        <a:lnSpc>
                          <a:spcPts val="1400"/>
                        </a:lnSpc>
                        <a:spcAft>
                          <a:spcPts val="0"/>
                        </a:spcAft>
                      </a:pPr>
                      <a:r>
                        <a:rPr lang="zh-CN" sz="1400" kern="100">
                          <a:effectLst/>
                          <a:latin typeface="Times New Roman"/>
                          <a:ea typeface="宋体"/>
                          <a:cs typeface="宋体"/>
                        </a:rPr>
                        <a:t>⑩</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OutWordLabel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dirty="0" err="1">
                          <a:effectLst/>
                          <a:latin typeface="Times New Roman"/>
                          <a:ea typeface="宋体"/>
                          <a:cs typeface="宋体"/>
                        </a:rPr>
                        <a:t>frameShape</a:t>
                      </a:r>
                      <a:r>
                        <a:rPr lang="en-US" sz="1400" kern="100" dirty="0">
                          <a:effectLst/>
                          <a:latin typeface="Times New Roman"/>
                          <a:ea typeface="宋体"/>
                          <a:cs typeface="宋体"/>
                        </a:rPr>
                        <a:t>: Panel;</a:t>
                      </a:r>
                      <a:endParaRPr lang="zh-CN" sz="1400" kern="100" dirty="0">
                        <a:effectLst/>
                        <a:latin typeface="Times New Roman"/>
                        <a:ea typeface="宋体"/>
                        <a:cs typeface="宋体"/>
                      </a:endParaRPr>
                    </a:p>
                    <a:p>
                      <a:pPr indent="266700" algn="just">
                        <a:lnSpc>
                          <a:spcPts val="1400"/>
                        </a:lnSpc>
                        <a:spcAft>
                          <a:spcPts val="0"/>
                        </a:spcAft>
                      </a:pPr>
                      <a:r>
                        <a:rPr lang="en-US" sz="1400" kern="100" dirty="0" err="1">
                          <a:effectLst/>
                          <a:latin typeface="Times New Roman"/>
                          <a:ea typeface="宋体"/>
                          <a:cs typeface="宋体"/>
                        </a:rPr>
                        <a:t>frameShadow</a:t>
                      </a:r>
                      <a:r>
                        <a:rPr lang="en-US" sz="1400" kern="100" dirty="0">
                          <a:effectLst/>
                          <a:latin typeface="Times New Roman"/>
                          <a:ea typeface="宋体"/>
                          <a:cs typeface="宋体"/>
                        </a:rPr>
                        <a:t>: Plain</a:t>
                      </a:r>
                      <a:endParaRPr lang="zh-CN" sz="1400" kern="100" dirty="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65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689733" y="4305685"/>
            <a:ext cx="2779851" cy="518595"/>
          </a:xfrm>
          <a:prstGeom prst="rect">
            <a:avLst/>
          </a:prstGeom>
          <a:noFill/>
        </p:spPr>
        <p:txBody>
          <a:bodyPr wrap="square" lIns="86863" tIns="43430" rIns="86863" bIns="43430" rtlCol="0">
            <a:spAutoFit/>
          </a:bodyPr>
          <a:lstStyle/>
          <a:p>
            <a:r>
              <a:rPr lang="zh-CN" altLang="zh-CN" sz="2800" b="1" dirty="0"/>
              <a:t>全局变量及方法</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414366915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全局变量及方法</a:t>
            </a:r>
          </a:p>
        </p:txBody>
      </p:sp>
      <p:sp>
        <p:nvSpPr>
          <p:cNvPr id="3" name="TextBox 2"/>
          <p:cNvSpPr txBox="1"/>
          <p:nvPr/>
        </p:nvSpPr>
        <p:spPr>
          <a:xfrm>
            <a:off x="3004458" y="1638794"/>
            <a:ext cx="5510151" cy="3085386"/>
          </a:xfrm>
          <a:prstGeom prst="snip2DiagRect">
            <a:avLst/>
          </a:prstGeom>
          <a:noFill/>
          <a:ln>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zh-CN" sz="1800" dirty="0"/>
              <a:t>为了提高程序代码的使用效率，通常建议将程序中公用的</a:t>
            </a:r>
            <a:r>
              <a:rPr lang="en-US" altLang="zh-CN" sz="1800" dirty="0"/>
              <a:t>Office</a:t>
            </a:r>
            <a:r>
              <a:rPr lang="zh-CN" altLang="zh-CN" sz="1800" dirty="0"/>
              <a:t>对象的句柄声明为全局变量，定义在项目</a:t>
            </a:r>
            <a:r>
              <a:rPr lang="en-US" altLang="zh-CN" sz="1800" dirty="0"/>
              <a:t>.h</a:t>
            </a:r>
            <a:r>
              <a:rPr lang="zh-CN" altLang="zh-CN" sz="1800" dirty="0"/>
              <a:t>头文件中。</a:t>
            </a:r>
          </a:p>
          <a:p>
            <a:pPr>
              <a:lnSpc>
                <a:spcPct val="150000"/>
              </a:lnSpc>
            </a:pPr>
            <a:r>
              <a:rPr lang="en-US" altLang="zh-CN" sz="1800" dirty="0" err="1">
                <a:hlinkClick r:id="rId2" action="ppaction://hlinkfile"/>
              </a:rPr>
              <a:t>mainwindow.h</a:t>
            </a:r>
            <a:r>
              <a:rPr lang="zh-CN" altLang="zh-CN" sz="1800" dirty="0">
                <a:hlinkClick r:id="rId2" action="ppaction://hlinkfile"/>
              </a:rPr>
              <a:t>头文件的</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a:p>
            <a:pPr>
              <a:lnSpc>
                <a:spcPct val="150000"/>
              </a:lnSpc>
            </a:pPr>
            <a:r>
              <a:rPr lang="zh-CN" altLang="zh-CN" sz="1800" dirty="0"/>
              <a:t>后面实现具体读写功能的代码皆在</a:t>
            </a:r>
            <a:r>
              <a:rPr lang="en-US" altLang="zh-CN" sz="1800" dirty="0"/>
              <a:t>mainwindow.cpp</a:t>
            </a:r>
            <a:r>
              <a:rPr lang="zh-CN" altLang="zh-CN" sz="1800" dirty="0"/>
              <a:t>源文件中</a:t>
            </a:r>
            <a:r>
              <a:rPr lang="zh-CN" altLang="zh-CN" sz="1800" dirty="0" smtClean="0"/>
              <a:t>。</a:t>
            </a:r>
            <a:endParaRPr lang="zh-CN" altLang="zh-CN" sz="1800" dirty="0"/>
          </a:p>
        </p:txBody>
      </p:sp>
    </p:spTree>
    <p:extLst>
      <p:ext uri="{BB962C8B-B14F-4D97-AF65-F5344CB8AC3E}">
        <p14:creationId xmlns:p14="http://schemas.microsoft.com/office/powerpoint/2010/main" val="117160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1908958"/>
            <a:ext cx="482208" cy="545844"/>
          </a:xfrm>
          <a:prstGeom prst="rect">
            <a:avLst/>
          </a:prstGeom>
        </p:spPr>
      </p:pic>
      <p:sp>
        <p:nvSpPr>
          <p:cNvPr id="10" name="TextBox 18"/>
          <p:cNvSpPr txBox="1"/>
          <p:nvPr/>
        </p:nvSpPr>
        <p:spPr>
          <a:xfrm>
            <a:off x="5756662" y="1908959"/>
            <a:ext cx="3445757" cy="393906"/>
          </a:xfrm>
          <a:prstGeom prst="rect">
            <a:avLst/>
          </a:prstGeom>
          <a:noFill/>
        </p:spPr>
        <p:txBody>
          <a:bodyPr wrap="square" lIns="115777" tIns="57888" rIns="115777" bIns="57888" rtlCol="0">
            <a:spAutoFit/>
          </a:bodyPr>
          <a:lstStyle/>
          <a:p>
            <a:r>
              <a:rPr lang="en-US" altLang="zh-CN" sz="1800" b="1" dirty="0"/>
              <a:t>1</a:t>
            </a:r>
            <a:r>
              <a:rPr lang="zh-CN" altLang="zh-CN" sz="1800" b="1" dirty="0"/>
              <a:t>．操作</a:t>
            </a:r>
            <a:r>
              <a:rPr lang="en-US" altLang="zh-CN" sz="1800" b="1" dirty="0"/>
              <a:t>Excel</a:t>
            </a:r>
            <a:r>
              <a:rPr lang="zh-CN" altLang="zh-CN" sz="1800" b="1" dirty="0"/>
              <a:t>的基本流程</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2660323"/>
            <a:ext cx="482208" cy="545844"/>
          </a:xfrm>
          <a:prstGeom prst="rect">
            <a:avLst/>
          </a:prstGeom>
        </p:spPr>
      </p:pic>
      <p:sp>
        <p:nvSpPr>
          <p:cNvPr id="12" name="TextBox 20"/>
          <p:cNvSpPr txBox="1"/>
          <p:nvPr/>
        </p:nvSpPr>
        <p:spPr>
          <a:xfrm>
            <a:off x="5756662" y="2658074"/>
            <a:ext cx="3255752" cy="393906"/>
          </a:xfrm>
          <a:prstGeom prst="rect">
            <a:avLst/>
          </a:prstGeom>
          <a:noFill/>
        </p:spPr>
        <p:txBody>
          <a:bodyPr wrap="square" lIns="115777" tIns="57888" rIns="115777" bIns="57888" rtlCol="0">
            <a:spAutoFit/>
          </a:bodyPr>
          <a:lstStyle/>
          <a:p>
            <a:r>
              <a:rPr lang="en-US" altLang="zh-CN" sz="1800" b="1" dirty="0"/>
              <a:t>2</a:t>
            </a:r>
            <a:r>
              <a:rPr lang="zh-CN" altLang="zh-CN" sz="1800" b="1" dirty="0"/>
              <a:t>．操作</a:t>
            </a:r>
            <a:r>
              <a:rPr lang="en-US" altLang="zh-CN" sz="1800" b="1" dirty="0"/>
              <a:t>Word</a:t>
            </a:r>
            <a:r>
              <a:rPr lang="zh-CN" altLang="zh-CN" sz="1800" b="1" dirty="0"/>
              <a:t>的基本流程</a:t>
            </a:r>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042712" y="139942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556043" y="113894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185212" y="149538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48" y="569722"/>
            <a:ext cx="939645" cy="1112796"/>
          </a:xfrm>
          <a:prstGeom prst="rect">
            <a:avLst/>
          </a:prstGeom>
        </p:spPr>
      </p:pic>
      <p:sp>
        <p:nvSpPr>
          <p:cNvPr id="25" name="TextBox 5"/>
          <p:cNvSpPr txBox="1"/>
          <p:nvPr/>
        </p:nvSpPr>
        <p:spPr>
          <a:xfrm>
            <a:off x="1187526" y="3467379"/>
            <a:ext cx="3503221" cy="518595"/>
          </a:xfrm>
          <a:prstGeom prst="rect">
            <a:avLst/>
          </a:prstGeom>
          <a:noFill/>
        </p:spPr>
        <p:txBody>
          <a:bodyPr wrap="square" lIns="86863" tIns="43430" rIns="86863" bIns="43430" rtlCol="0">
            <a:spAutoFit/>
          </a:bodyPr>
          <a:lstStyle/>
          <a:p>
            <a:r>
              <a:rPr lang="en-US" altLang="zh-CN" sz="2800" b="1" dirty="0" err="1"/>
              <a:t>QAxObject</a:t>
            </a:r>
            <a:r>
              <a:rPr lang="zh-CN" altLang="zh-CN" sz="2800" b="1" dirty="0"/>
              <a:t>对象访问</a:t>
            </a:r>
          </a:p>
        </p:txBody>
      </p:sp>
    </p:spTree>
    <p:extLst>
      <p:ext uri="{BB962C8B-B14F-4D97-AF65-F5344CB8AC3E}">
        <p14:creationId xmlns:p14="http://schemas.microsoft.com/office/powerpoint/2010/main" val="342968616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760984" y="4305685"/>
            <a:ext cx="2672968" cy="518595"/>
          </a:xfrm>
          <a:prstGeom prst="rect">
            <a:avLst/>
          </a:prstGeom>
          <a:noFill/>
        </p:spPr>
        <p:txBody>
          <a:bodyPr wrap="square" lIns="86863" tIns="43430" rIns="86863" bIns="43430" rtlCol="0">
            <a:spAutoFit/>
          </a:bodyPr>
          <a:lstStyle/>
          <a:p>
            <a:r>
              <a:rPr lang="zh-CN" altLang="zh-CN" sz="2800" b="1" dirty="0"/>
              <a:t>对</a:t>
            </a:r>
            <a:r>
              <a:rPr lang="en-US" altLang="zh-CN" sz="2800" b="1" dirty="0"/>
              <a:t>Excel</a:t>
            </a:r>
            <a:r>
              <a:rPr lang="zh-CN" altLang="zh-CN" sz="2800" b="1" dirty="0"/>
              <a:t>的读写</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147325215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046842" cy="461665"/>
          </a:xfrm>
          <a:prstGeom prst="rect">
            <a:avLst/>
          </a:prstGeom>
        </p:spPr>
        <p:txBody>
          <a:bodyPr wrap="none">
            <a:spAutoFit/>
          </a:bodyPr>
          <a:lstStyle/>
          <a:p>
            <a:r>
              <a:rPr lang="zh-CN" altLang="zh-CN" sz="2400" b="1" dirty="0"/>
              <a:t>对</a:t>
            </a:r>
            <a:r>
              <a:rPr lang="en-US" altLang="zh-CN" sz="2400" b="1" dirty="0"/>
              <a:t>Excel</a:t>
            </a:r>
            <a:r>
              <a:rPr lang="zh-CN" altLang="zh-CN" sz="2400" b="1" dirty="0"/>
              <a:t>的读写</a:t>
            </a:r>
          </a:p>
        </p:txBody>
      </p:sp>
      <p:sp>
        <p:nvSpPr>
          <p:cNvPr id="3" name="矩形 2"/>
          <p:cNvSpPr/>
          <p:nvPr/>
        </p:nvSpPr>
        <p:spPr>
          <a:xfrm>
            <a:off x="1136845" y="934547"/>
            <a:ext cx="5724644" cy="369332"/>
          </a:xfrm>
          <a:prstGeom prst="rect">
            <a:avLst/>
          </a:prstGeom>
        </p:spPr>
        <p:txBody>
          <a:bodyPr wrap="none">
            <a:spAutoFit/>
          </a:bodyPr>
          <a:lstStyle/>
          <a:p>
            <a:r>
              <a:rPr lang="zh-CN" altLang="zh-CN" sz="1800" dirty="0"/>
              <a:t>对电子表格的基本读写，在构造方法中添加如下代码：</a:t>
            </a:r>
          </a:p>
        </p:txBody>
      </p:sp>
      <p:sp>
        <p:nvSpPr>
          <p:cNvPr id="4" name="TextBox 3"/>
          <p:cNvSpPr txBox="1"/>
          <p:nvPr/>
        </p:nvSpPr>
        <p:spPr>
          <a:xfrm>
            <a:off x="1136845" y="1496290"/>
            <a:ext cx="9622199" cy="3084939"/>
          </a:xfrm>
          <a:prstGeom prst="roundRect">
            <a:avLst>
              <a:gd name="adj" fmla="val 6909"/>
            </a:avLst>
          </a:prstGeom>
          <a:solidFill>
            <a:srgbClr val="DDDDDD"/>
          </a:solidFill>
        </p:spPr>
        <p:txBody>
          <a:bodyPr wrap="square" rtlCol="0">
            <a:spAutoFit/>
          </a:bodyPr>
          <a:lstStyle/>
          <a:p>
            <a:r>
              <a:rPr lang="en-US" altLang="zh-CN" dirty="0" err="1"/>
              <a:t>MainWindow</a:t>
            </a:r>
            <a:r>
              <a:rPr lang="en-US" altLang="zh-CN" dirty="0"/>
              <a:t>::</a:t>
            </a:r>
            <a:r>
              <a:rPr lang="en-US" altLang="zh-CN" dirty="0" err="1"/>
              <a:t>MainWindow</a:t>
            </a:r>
            <a:r>
              <a:rPr lang="en-US" altLang="zh-CN" dirty="0"/>
              <a:t>(</a:t>
            </a:r>
            <a:r>
              <a:rPr lang="en-US" altLang="zh-CN" dirty="0" err="1"/>
              <a:t>QWidget</a:t>
            </a:r>
            <a:r>
              <a:rPr lang="en-US" altLang="zh-CN" dirty="0"/>
              <a:t> *parent) :</a:t>
            </a:r>
            <a:endParaRPr lang="zh-CN" altLang="zh-CN" dirty="0"/>
          </a:p>
          <a:p>
            <a:r>
              <a:rPr lang="en-US" altLang="zh-CN" dirty="0"/>
              <a:t>    </a:t>
            </a:r>
            <a:r>
              <a:rPr lang="en-US" altLang="zh-CN" dirty="0" err="1"/>
              <a:t>QMainWindow</a:t>
            </a:r>
            <a:r>
              <a:rPr lang="en-US" altLang="zh-CN" dirty="0"/>
              <a:t>(parent),</a:t>
            </a:r>
            <a:endParaRPr lang="zh-CN" altLang="zh-CN" dirty="0"/>
          </a:p>
          <a:p>
            <a:r>
              <a:rPr lang="en-US" altLang="zh-CN" dirty="0"/>
              <a:t>    </a:t>
            </a:r>
            <a:r>
              <a:rPr lang="en-US" altLang="zh-CN" dirty="0" err="1"/>
              <a:t>ui</a:t>
            </a:r>
            <a:r>
              <a:rPr lang="en-US" altLang="zh-CN" dirty="0"/>
              <a:t>(new </a:t>
            </a:r>
            <a:r>
              <a:rPr lang="en-US" altLang="zh-CN" dirty="0" err="1"/>
              <a:t>Ui</a:t>
            </a:r>
            <a:r>
              <a:rPr lang="en-US" altLang="zh-CN" dirty="0"/>
              <a:t>::</a:t>
            </a:r>
            <a:r>
              <a:rPr lang="en-US" altLang="zh-CN" dirty="0" err="1"/>
              <a:t>MainWindow</a:t>
            </a:r>
            <a:r>
              <a:rPr lang="en-US" altLang="zh-CN" dirty="0"/>
              <a:t>)</a:t>
            </a:r>
            <a:endParaRPr lang="zh-CN" altLang="zh-CN" dirty="0"/>
          </a:p>
          <a:p>
            <a:r>
              <a:rPr lang="en-US" altLang="zh-CN" dirty="0"/>
              <a:t>{</a:t>
            </a:r>
            <a:endParaRPr lang="zh-CN" altLang="zh-CN" dirty="0"/>
          </a:p>
          <a:p>
            <a:r>
              <a:rPr lang="en-US" altLang="zh-CN" dirty="0"/>
              <a:t>    </a:t>
            </a:r>
            <a:r>
              <a:rPr lang="en-US" altLang="zh-CN" dirty="0" err="1"/>
              <a:t>ui</a:t>
            </a:r>
            <a:r>
              <a:rPr lang="en-US" altLang="zh-CN" dirty="0"/>
              <a:t>-&gt;</a:t>
            </a:r>
            <a:r>
              <a:rPr lang="en-US" altLang="zh-CN" dirty="0" err="1"/>
              <a:t>setupUi</a:t>
            </a:r>
            <a:r>
              <a:rPr lang="en-US" altLang="zh-CN" dirty="0"/>
              <a:t>(this);</a:t>
            </a:r>
            <a:endParaRPr lang="zh-CN" altLang="zh-CN" dirty="0"/>
          </a:p>
          <a:p>
            <a:r>
              <a:rPr lang="en-US" altLang="zh-CN" dirty="0"/>
              <a:t>    </a:t>
            </a:r>
            <a:r>
              <a:rPr lang="en-US" altLang="zh-CN" dirty="0" err="1"/>
              <a:t>myexcel</a:t>
            </a:r>
            <a:r>
              <a:rPr lang="en-US" altLang="zh-CN" dirty="0"/>
              <a:t> = new </a:t>
            </a:r>
            <a:r>
              <a:rPr lang="en-US" altLang="zh-CN" dirty="0" err="1"/>
              <a:t>QAxObject</a:t>
            </a:r>
            <a:r>
              <a:rPr lang="en-US" altLang="zh-CN" dirty="0"/>
              <a:t>("</a:t>
            </a:r>
            <a:r>
              <a:rPr lang="en-US" altLang="zh-CN" dirty="0" err="1"/>
              <a:t>Excel.Application</a:t>
            </a:r>
            <a:r>
              <a:rPr lang="en-US" altLang="zh-CN" dirty="0"/>
              <a:t>");</a:t>
            </a:r>
            <a:endParaRPr lang="zh-CN" altLang="zh-CN" dirty="0"/>
          </a:p>
          <a:p>
            <a:r>
              <a:rPr lang="en-US" altLang="zh-CN" dirty="0"/>
              <a:t>    </a:t>
            </a:r>
            <a:r>
              <a:rPr lang="en-US" altLang="zh-CN" dirty="0" err="1"/>
              <a:t>myworks</a:t>
            </a:r>
            <a:r>
              <a:rPr lang="en-US" altLang="zh-CN" dirty="0"/>
              <a:t> = </a:t>
            </a:r>
            <a:r>
              <a:rPr lang="en-US" altLang="zh-CN" dirty="0" err="1"/>
              <a:t>myexcel</a:t>
            </a:r>
            <a:r>
              <a:rPr lang="en-US" altLang="zh-CN" dirty="0"/>
              <a:t>-&gt;</a:t>
            </a:r>
            <a:r>
              <a:rPr lang="en-US" altLang="zh-CN" dirty="0" err="1"/>
              <a:t>querySubObject</a:t>
            </a:r>
            <a:r>
              <a:rPr lang="en-US" altLang="zh-CN" dirty="0"/>
              <a:t>("</a:t>
            </a:r>
            <a:r>
              <a:rPr lang="en-US" altLang="zh-CN" dirty="0" err="1"/>
              <a:t>WorkBooks</a:t>
            </a:r>
            <a:r>
              <a:rPr lang="en-US" altLang="zh-CN" dirty="0"/>
              <a:t>");		//</a:t>
            </a:r>
            <a:r>
              <a:rPr lang="zh-CN" altLang="zh-CN" dirty="0"/>
              <a:t>获取工作簿集</a:t>
            </a:r>
          </a:p>
          <a:p>
            <a:r>
              <a:rPr lang="en-US" altLang="zh-CN" dirty="0"/>
              <a:t>    </a:t>
            </a:r>
            <a:r>
              <a:rPr lang="en-US" altLang="zh-CN" dirty="0" err="1"/>
              <a:t>myworks</a:t>
            </a:r>
            <a:r>
              <a:rPr lang="en-US" altLang="zh-CN" dirty="0"/>
              <a:t>-&gt;</a:t>
            </a:r>
            <a:r>
              <a:rPr lang="en-US" altLang="zh-CN" dirty="0" err="1"/>
              <a:t>dynamicCall</a:t>
            </a:r>
            <a:r>
              <a:rPr lang="en-US" altLang="zh-CN" dirty="0"/>
              <a:t>("Add");				</a:t>
            </a:r>
            <a:r>
              <a:rPr lang="en-US" altLang="zh-CN" dirty="0" smtClean="0"/>
              <a:t>//</a:t>
            </a:r>
            <a:r>
              <a:rPr lang="zh-CN" altLang="zh-CN" dirty="0"/>
              <a:t>添加工作簿</a:t>
            </a:r>
          </a:p>
          <a:p>
            <a:r>
              <a:rPr lang="en-US" altLang="zh-CN" dirty="0"/>
              <a:t>    workbook = </a:t>
            </a:r>
            <a:r>
              <a:rPr lang="en-US" altLang="zh-CN" dirty="0" err="1"/>
              <a:t>myexcel</a:t>
            </a:r>
            <a:r>
              <a:rPr lang="en-US" altLang="zh-CN" dirty="0"/>
              <a:t>-&gt;</a:t>
            </a:r>
            <a:r>
              <a:rPr lang="en-US" altLang="zh-CN" dirty="0" err="1"/>
              <a:t>querySubObject</a:t>
            </a:r>
            <a:r>
              <a:rPr lang="en-US" altLang="zh-CN" dirty="0"/>
              <a:t>("</a:t>
            </a:r>
            <a:r>
              <a:rPr lang="en-US" altLang="zh-CN" dirty="0" err="1"/>
              <a:t>ActiveWorkBook</a:t>
            </a:r>
            <a:r>
              <a:rPr lang="en-US" altLang="zh-CN" dirty="0" smtClean="0"/>
              <a:t>");	</a:t>
            </a:r>
            <a:r>
              <a:rPr lang="zh-CN" altLang="zh-CN" dirty="0" smtClean="0"/>
              <a:t> </a:t>
            </a:r>
            <a:r>
              <a:rPr lang="en-US" altLang="zh-CN" dirty="0" smtClean="0"/>
              <a:t>//</a:t>
            </a:r>
            <a:r>
              <a:rPr lang="zh-CN" altLang="zh-CN" dirty="0"/>
              <a:t>获取当前活动工作簿</a:t>
            </a:r>
          </a:p>
          <a:p>
            <a:r>
              <a:rPr lang="en-US" altLang="zh-CN" dirty="0"/>
              <a:t>    </a:t>
            </a:r>
            <a:r>
              <a:rPr lang="en-US" altLang="zh-CN" dirty="0" err="1"/>
              <a:t>mysheets</a:t>
            </a:r>
            <a:r>
              <a:rPr lang="en-US" altLang="zh-CN" dirty="0"/>
              <a:t> = workbook-&gt;</a:t>
            </a:r>
            <a:r>
              <a:rPr lang="en-US" altLang="zh-CN" dirty="0" err="1"/>
              <a:t>querySubObject</a:t>
            </a:r>
            <a:r>
              <a:rPr lang="en-US" altLang="zh-CN" dirty="0"/>
              <a:t>("Sheets");		//</a:t>
            </a:r>
            <a:r>
              <a:rPr lang="zh-CN" altLang="zh-CN" dirty="0"/>
              <a:t>获取电子表格集</a:t>
            </a:r>
          </a:p>
          <a:p>
            <a:r>
              <a:rPr lang="en-US" altLang="zh-CN" dirty="0" smtClean="0"/>
              <a:t>}</a:t>
            </a:r>
          </a:p>
        </p:txBody>
      </p:sp>
    </p:spTree>
    <p:extLst>
      <p:ext uri="{BB962C8B-B14F-4D97-AF65-F5344CB8AC3E}">
        <p14:creationId xmlns:p14="http://schemas.microsoft.com/office/powerpoint/2010/main" val="397684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046842" cy="461665"/>
          </a:xfrm>
          <a:prstGeom prst="rect">
            <a:avLst/>
          </a:prstGeom>
        </p:spPr>
        <p:txBody>
          <a:bodyPr wrap="none">
            <a:spAutoFit/>
          </a:bodyPr>
          <a:lstStyle/>
          <a:p>
            <a:r>
              <a:rPr lang="zh-CN" altLang="zh-CN" sz="2400" b="1" dirty="0"/>
              <a:t>对</a:t>
            </a:r>
            <a:r>
              <a:rPr lang="en-US" altLang="zh-CN" sz="2400" b="1" dirty="0"/>
              <a:t>Excel</a:t>
            </a:r>
            <a:r>
              <a:rPr lang="zh-CN" altLang="zh-CN" sz="2400" b="1" dirty="0"/>
              <a:t>的读写</a:t>
            </a:r>
          </a:p>
        </p:txBody>
      </p:sp>
      <p:sp>
        <p:nvSpPr>
          <p:cNvPr id="3" name="矩形 2"/>
          <p:cNvSpPr/>
          <p:nvPr/>
        </p:nvSpPr>
        <p:spPr>
          <a:xfrm>
            <a:off x="1136845" y="993924"/>
            <a:ext cx="2593915" cy="353943"/>
          </a:xfrm>
          <a:prstGeom prst="rect">
            <a:avLst/>
          </a:prstGeom>
        </p:spPr>
        <p:txBody>
          <a:bodyPr wrap="none">
            <a:spAutoFit/>
          </a:bodyPr>
          <a:lstStyle/>
          <a:p>
            <a:r>
              <a:rPr lang="zh-CN" altLang="zh-CN" dirty="0"/>
              <a:t>写</a:t>
            </a:r>
            <a:r>
              <a:rPr lang="en-US" altLang="zh-CN" dirty="0"/>
              <a:t>Excel</a:t>
            </a:r>
            <a:r>
              <a:rPr lang="zh-CN" altLang="zh-CN" dirty="0"/>
              <a:t>的事件方法代码：</a:t>
            </a:r>
          </a:p>
        </p:txBody>
      </p:sp>
      <p:sp>
        <p:nvSpPr>
          <p:cNvPr id="4" name="TextBox 3"/>
          <p:cNvSpPr txBox="1"/>
          <p:nvPr/>
        </p:nvSpPr>
        <p:spPr>
          <a:xfrm>
            <a:off x="1033153" y="1347867"/>
            <a:ext cx="9595263" cy="5111889"/>
          </a:xfrm>
          <a:prstGeom prst="roundRect">
            <a:avLst>
              <a:gd name="adj" fmla="val 3099"/>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on_writeExcelPushButton_clicked</a:t>
            </a:r>
            <a:r>
              <a:rPr lang="en-US" altLang="zh-CN" dirty="0"/>
              <a:t>()</a:t>
            </a:r>
            <a:endParaRPr lang="zh-CN" altLang="zh-CN" dirty="0"/>
          </a:p>
          <a:p>
            <a:r>
              <a:rPr lang="en-US" altLang="zh-CN" dirty="0"/>
              <a:t>{</a:t>
            </a:r>
            <a:endParaRPr lang="zh-CN" altLang="zh-CN" dirty="0"/>
          </a:p>
          <a:p>
            <a:r>
              <a:rPr lang="en-US" altLang="zh-CN" dirty="0"/>
              <a:t>    </a:t>
            </a:r>
            <a:r>
              <a:rPr lang="en-US" altLang="zh-CN" dirty="0" err="1"/>
              <a:t>mysheets</a:t>
            </a:r>
            <a:r>
              <a:rPr lang="en-US" altLang="zh-CN" dirty="0"/>
              <a:t>-&gt;</a:t>
            </a:r>
            <a:r>
              <a:rPr lang="en-US" altLang="zh-CN" dirty="0" err="1"/>
              <a:t>dynamicCall</a:t>
            </a:r>
            <a:r>
              <a:rPr lang="en-US" altLang="zh-CN" dirty="0"/>
              <a:t>("Add");					</a:t>
            </a:r>
            <a:r>
              <a:rPr lang="en-US" altLang="zh-CN" dirty="0" smtClean="0"/>
              <a:t>//</a:t>
            </a:r>
            <a:r>
              <a:rPr lang="zh-CN" altLang="zh-CN" dirty="0"/>
              <a:t>添加一个表</a:t>
            </a:r>
          </a:p>
          <a:p>
            <a:r>
              <a:rPr lang="en-US" altLang="zh-CN" dirty="0"/>
              <a:t>    </a:t>
            </a:r>
            <a:r>
              <a:rPr lang="en-US" altLang="zh-CN" dirty="0" err="1"/>
              <a:t>QAxObject</a:t>
            </a:r>
            <a:r>
              <a:rPr lang="en-US" altLang="zh-CN" dirty="0"/>
              <a:t> *sheet = workbook-&gt;</a:t>
            </a:r>
            <a:r>
              <a:rPr lang="en-US" altLang="zh-CN" dirty="0" err="1"/>
              <a:t>querySubObject</a:t>
            </a:r>
            <a:r>
              <a:rPr lang="en-US" altLang="zh-CN" dirty="0"/>
              <a:t>("</a:t>
            </a:r>
            <a:r>
              <a:rPr lang="en-US" altLang="zh-CN" dirty="0" err="1"/>
              <a:t>ActiveSheet</a:t>
            </a:r>
            <a:r>
              <a:rPr lang="en-US" altLang="zh-CN" dirty="0" smtClean="0"/>
              <a:t>");</a:t>
            </a:r>
            <a:r>
              <a:rPr lang="zh-CN" altLang="zh-CN" dirty="0" smtClean="0"/>
              <a:t> </a:t>
            </a:r>
            <a:r>
              <a:rPr lang="en-US" altLang="zh-CN" dirty="0"/>
              <a:t>		</a:t>
            </a:r>
            <a:r>
              <a:rPr lang="en-US" altLang="zh-CN" dirty="0" smtClean="0"/>
              <a:t>//</a:t>
            </a:r>
            <a:r>
              <a:rPr lang="zh-CN" altLang="zh-CN" dirty="0"/>
              <a:t>指向当前活动表格</a:t>
            </a:r>
          </a:p>
          <a:p>
            <a:r>
              <a:rPr lang="en-US" altLang="zh-CN" dirty="0"/>
              <a:t>    sheet-&gt;</a:t>
            </a:r>
            <a:r>
              <a:rPr lang="en-US" altLang="zh-CN" dirty="0" err="1"/>
              <a:t>setProperty</a:t>
            </a:r>
            <a:r>
              <a:rPr lang="en-US" altLang="zh-CN" dirty="0"/>
              <a:t>("Name", "</a:t>
            </a:r>
            <a:r>
              <a:rPr lang="zh-CN" altLang="zh-CN" dirty="0"/>
              <a:t>我爱</a:t>
            </a:r>
            <a:r>
              <a:rPr lang="en-US" altLang="zh-CN" dirty="0" err="1"/>
              <a:t>Qt</a:t>
            </a:r>
            <a:r>
              <a:rPr lang="en-US" altLang="zh-CN" dirty="0"/>
              <a:t>");				//</a:t>
            </a:r>
            <a:r>
              <a:rPr lang="zh-CN" altLang="zh-CN" dirty="0"/>
              <a:t>给表格命名</a:t>
            </a:r>
          </a:p>
          <a:p>
            <a:r>
              <a:rPr lang="en-US" altLang="zh-CN" dirty="0"/>
              <a:t>    </a:t>
            </a:r>
            <a:r>
              <a:rPr lang="en-US" altLang="zh-CN" dirty="0" err="1"/>
              <a:t>QAxObject</a:t>
            </a:r>
            <a:r>
              <a:rPr lang="en-US" altLang="zh-CN" dirty="0"/>
              <a:t> *cell = sheet-&gt;</a:t>
            </a:r>
            <a:r>
              <a:rPr lang="en-US" altLang="zh-CN" dirty="0" err="1"/>
              <a:t>querySubObject</a:t>
            </a:r>
            <a:r>
              <a:rPr lang="en-US" altLang="zh-CN" dirty="0"/>
              <a:t>("Range(</a:t>
            </a:r>
            <a:r>
              <a:rPr lang="en-US" altLang="zh-CN" dirty="0" err="1"/>
              <a:t>QVariant</a:t>
            </a:r>
            <a:r>
              <a:rPr lang="en-US" altLang="zh-CN" dirty="0"/>
              <a:t>, </a:t>
            </a:r>
            <a:r>
              <a:rPr lang="en-US" altLang="zh-CN" dirty="0" err="1"/>
              <a:t>QVariant</a:t>
            </a:r>
            <a:r>
              <a:rPr lang="en-US" altLang="zh-CN" dirty="0"/>
              <a:t>)", "C3</a:t>
            </a:r>
            <a:r>
              <a:rPr lang="en-US" altLang="zh-CN" dirty="0" smtClean="0"/>
              <a:t>");</a:t>
            </a:r>
            <a:r>
              <a:rPr lang="zh-CN" altLang="zh-CN" dirty="0" smtClean="0"/>
              <a:t> </a:t>
            </a:r>
            <a:r>
              <a:rPr lang="en-US" altLang="zh-CN" dirty="0" smtClean="0"/>
              <a:t>//</a:t>
            </a:r>
            <a:r>
              <a:rPr lang="zh-CN" altLang="zh-CN" dirty="0"/>
              <a:t>指向</a:t>
            </a:r>
            <a:r>
              <a:rPr lang="en-US" altLang="zh-CN" dirty="0"/>
              <a:t>C3</a:t>
            </a:r>
            <a:r>
              <a:rPr lang="zh-CN" altLang="zh-CN" dirty="0"/>
              <a:t>单元格</a:t>
            </a:r>
          </a:p>
          <a:p>
            <a:r>
              <a:rPr lang="en-US" altLang="zh-CN" dirty="0"/>
              <a:t>    </a:t>
            </a:r>
            <a:r>
              <a:rPr lang="en-US" altLang="zh-CN" dirty="0" err="1"/>
              <a:t>QString</a:t>
            </a:r>
            <a:r>
              <a:rPr lang="en-US" altLang="zh-CN" dirty="0"/>
              <a:t> </a:t>
            </a:r>
            <a:r>
              <a:rPr lang="en-US" altLang="zh-CN" dirty="0" err="1"/>
              <a:t>inStr</a:t>
            </a:r>
            <a:r>
              <a:rPr lang="en-US" altLang="zh-CN" dirty="0"/>
              <a:t> = </a:t>
            </a:r>
            <a:r>
              <a:rPr lang="en-US" altLang="zh-CN" dirty="0" err="1"/>
              <a:t>ui</a:t>
            </a:r>
            <a:r>
              <a:rPr lang="en-US" altLang="zh-CN" dirty="0"/>
              <a:t>-&gt;</a:t>
            </a:r>
            <a:r>
              <a:rPr lang="en-US" altLang="zh-CN" dirty="0" err="1"/>
              <a:t>InExcelLineEdit</a:t>
            </a:r>
            <a:r>
              <a:rPr lang="en-US" altLang="zh-CN" dirty="0"/>
              <a:t>-&gt;text();</a:t>
            </a:r>
            <a:endParaRPr lang="zh-CN" altLang="zh-CN" dirty="0"/>
          </a:p>
          <a:p>
            <a:r>
              <a:rPr lang="en-US" altLang="zh-CN" dirty="0"/>
              <a:t>    cell-&gt;</a:t>
            </a:r>
            <a:r>
              <a:rPr lang="en-US" altLang="zh-CN" dirty="0" err="1"/>
              <a:t>dynamicCall</a:t>
            </a:r>
            <a:r>
              <a:rPr lang="en-US" altLang="zh-CN" dirty="0"/>
              <a:t>("</a:t>
            </a:r>
            <a:r>
              <a:rPr lang="en-US" altLang="zh-CN" dirty="0" err="1"/>
              <a:t>SetValue</a:t>
            </a:r>
            <a:r>
              <a:rPr lang="en-US" altLang="zh-CN" dirty="0"/>
              <a:t>(</a:t>
            </a:r>
            <a:r>
              <a:rPr lang="en-US" altLang="zh-CN" dirty="0" err="1"/>
              <a:t>const</a:t>
            </a:r>
            <a:r>
              <a:rPr lang="en-US" altLang="zh-CN" dirty="0"/>
              <a:t> </a:t>
            </a:r>
            <a:r>
              <a:rPr lang="en-US" altLang="zh-CN" dirty="0" err="1"/>
              <a:t>QVariant</a:t>
            </a:r>
            <a:r>
              <a:rPr lang="en-US" altLang="zh-CN" dirty="0"/>
              <a:t>&amp;)", </a:t>
            </a:r>
            <a:r>
              <a:rPr lang="en-US" altLang="zh-CN" dirty="0" err="1"/>
              <a:t>QVariant</a:t>
            </a:r>
            <a:r>
              <a:rPr lang="en-US" altLang="zh-CN" dirty="0"/>
              <a:t>(</a:t>
            </a:r>
            <a:r>
              <a:rPr lang="en-US" altLang="zh-CN" dirty="0" err="1"/>
              <a:t>inStr</a:t>
            </a:r>
            <a:r>
              <a:rPr lang="en-US" altLang="zh-CN" dirty="0" smtClean="0"/>
              <a:t>));</a:t>
            </a:r>
            <a:r>
              <a:rPr lang="zh-CN" altLang="zh-CN" dirty="0" smtClean="0"/>
              <a:t> </a:t>
            </a:r>
            <a:r>
              <a:rPr lang="en-US" altLang="zh-CN" dirty="0" smtClean="0"/>
              <a:t>		//</a:t>
            </a:r>
            <a:r>
              <a:rPr lang="zh-CN" altLang="zh-CN" dirty="0"/>
              <a:t>向单元格写入内容</a:t>
            </a:r>
          </a:p>
          <a:p>
            <a:r>
              <a:rPr lang="en-US" altLang="zh-CN" dirty="0"/>
              <a:t>    sheet = </a:t>
            </a:r>
            <a:r>
              <a:rPr lang="en-US" altLang="zh-CN" dirty="0" err="1"/>
              <a:t>mysheets</a:t>
            </a:r>
            <a:r>
              <a:rPr lang="en-US" altLang="zh-CN" dirty="0"/>
              <a:t>-&gt;</a:t>
            </a:r>
            <a:r>
              <a:rPr lang="en-US" altLang="zh-CN" dirty="0" err="1"/>
              <a:t>querySubObject</a:t>
            </a:r>
            <a:r>
              <a:rPr lang="en-US" altLang="zh-CN" dirty="0"/>
              <a:t>("Item(</a:t>
            </a:r>
            <a:r>
              <a:rPr lang="en-US" altLang="zh-CN" dirty="0" err="1"/>
              <a:t>int</a:t>
            </a:r>
            <a:r>
              <a:rPr lang="en-US" altLang="zh-CN" dirty="0"/>
              <a:t>)", 2);	</a:t>
            </a:r>
            <a:r>
              <a:rPr lang="en-US" altLang="zh-CN" dirty="0" smtClean="0"/>
              <a:t>		//</a:t>
            </a:r>
            <a:r>
              <a:rPr lang="zh-CN" altLang="zh-CN" dirty="0"/>
              <a:t>指向第二个表格</a:t>
            </a:r>
          </a:p>
          <a:p>
            <a:r>
              <a:rPr lang="en-US" altLang="zh-CN" dirty="0"/>
              <a:t>    sheet-&gt;</a:t>
            </a:r>
            <a:r>
              <a:rPr lang="en-US" altLang="zh-CN" dirty="0" err="1"/>
              <a:t>setProperty</a:t>
            </a:r>
            <a:r>
              <a:rPr lang="en-US" altLang="zh-CN" dirty="0"/>
              <a:t>("Name", "Hello </a:t>
            </a:r>
            <a:r>
              <a:rPr lang="en-US" altLang="zh-CN" dirty="0" err="1"/>
              <a:t>Qt</a:t>
            </a:r>
            <a:r>
              <a:rPr lang="en-US" altLang="zh-CN" dirty="0"/>
              <a:t>");</a:t>
            </a:r>
            <a:endParaRPr lang="zh-CN" altLang="zh-CN" dirty="0"/>
          </a:p>
          <a:p>
            <a:r>
              <a:rPr lang="en-US" altLang="zh-CN" dirty="0"/>
              <a:t>    cell = sheet-&gt;</a:t>
            </a:r>
            <a:r>
              <a:rPr lang="en-US" altLang="zh-CN" dirty="0" err="1"/>
              <a:t>querySubObject</a:t>
            </a:r>
            <a:r>
              <a:rPr lang="en-US" altLang="zh-CN" dirty="0"/>
              <a:t>("Range(</a:t>
            </a:r>
            <a:r>
              <a:rPr lang="en-US" altLang="zh-CN" dirty="0" err="1"/>
              <a:t>QVariant</a:t>
            </a:r>
            <a:r>
              <a:rPr lang="en-US" altLang="zh-CN" dirty="0"/>
              <a:t>, </a:t>
            </a:r>
            <a:r>
              <a:rPr lang="en-US" altLang="zh-CN" dirty="0" err="1"/>
              <a:t>QVariant</a:t>
            </a:r>
            <a:r>
              <a:rPr lang="en-US" altLang="zh-CN" dirty="0"/>
              <a:t>)", "B5");</a:t>
            </a:r>
            <a:endParaRPr lang="zh-CN" altLang="zh-CN" dirty="0"/>
          </a:p>
          <a:p>
            <a:r>
              <a:rPr lang="en-US" altLang="zh-CN" dirty="0"/>
              <a:t>    cell-&gt;</a:t>
            </a:r>
            <a:r>
              <a:rPr lang="en-US" altLang="zh-CN" dirty="0" err="1"/>
              <a:t>dynamicCall</a:t>
            </a:r>
            <a:r>
              <a:rPr lang="en-US" altLang="zh-CN" dirty="0"/>
              <a:t>("</a:t>
            </a:r>
            <a:r>
              <a:rPr lang="en-US" altLang="zh-CN" dirty="0" err="1"/>
              <a:t>SetValue</a:t>
            </a:r>
            <a:r>
              <a:rPr lang="en-US" altLang="zh-CN" dirty="0"/>
              <a:t>(</a:t>
            </a:r>
            <a:r>
              <a:rPr lang="en-US" altLang="zh-CN" dirty="0" err="1"/>
              <a:t>const</a:t>
            </a:r>
            <a:r>
              <a:rPr lang="en-US" altLang="zh-CN" dirty="0"/>
              <a:t> </a:t>
            </a:r>
            <a:r>
              <a:rPr lang="en-US" altLang="zh-CN" dirty="0" err="1"/>
              <a:t>QVariant</a:t>
            </a:r>
            <a:r>
              <a:rPr lang="en-US" altLang="zh-CN" dirty="0"/>
              <a:t>&amp;)", </a:t>
            </a:r>
            <a:r>
              <a:rPr lang="en-US" altLang="zh-CN" dirty="0" err="1"/>
              <a:t>QVariant</a:t>
            </a:r>
            <a:r>
              <a:rPr lang="en-US" altLang="zh-CN" dirty="0"/>
              <a:t>("</a:t>
            </a:r>
            <a:r>
              <a:rPr lang="en-US" altLang="zh-CN" dirty="0" err="1"/>
              <a:t>Hello!I</a:t>
            </a:r>
            <a:r>
              <a:rPr lang="en-US" altLang="zh-CN" dirty="0"/>
              <a:t> love Qt."));</a:t>
            </a:r>
            <a:endParaRPr lang="zh-CN" altLang="zh-CN" dirty="0"/>
          </a:p>
          <a:p>
            <a:r>
              <a:rPr lang="en-US" altLang="zh-CN" dirty="0"/>
              <a:t>    workbook-&gt;</a:t>
            </a:r>
            <a:r>
              <a:rPr lang="en-US" altLang="zh-CN" dirty="0" err="1"/>
              <a:t>dynamicCall</a:t>
            </a:r>
            <a:r>
              <a:rPr lang="en-US" altLang="zh-CN" dirty="0"/>
              <a:t>("</a:t>
            </a:r>
            <a:r>
              <a:rPr lang="en-US" altLang="zh-CN" dirty="0" err="1"/>
              <a:t>SaveAs</a:t>
            </a:r>
            <a:r>
              <a:rPr lang="en-US" altLang="zh-CN" dirty="0"/>
              <a:t>(</a:t>
            </a:r>
            <a:r>
              <a:rPr lang="en-US" altLang="zh-CN" dirty="0" err="1"/>
              <a:t>const</a:t>
            </a:r>
            <a:r>
              <a:rPr lang="en-US" altLang="zh-CN" dirty="0"/>
              <a:t> </a:t>
            </a:r>
            <a:r>
              <a:rPr lang="en-US" altLang="zh-CN" dirty="0" err="1"/>
              <a:t>QString</a:t>
            </a:r>
            <a:r>
              <a:rPr lang="en-US" altLang="zh-CN" dirty="0"/>
              <a:t>&amp;)", "d:\\Qt\\office\\</a:t>
            </a:r>
            <a:r>
              <a:rPr lang="zh-CN" altLang="zh-CN" dirty="0"/>
              <a:t>我爱</a:t>
            </a:r>
            <a:r>
              <a:rPr lang="en-US" altLang="zh-CN" dirty="0"/>
              <a:t> Qt5.xls</a:t>
            </a:r>
            <a:r>
              <a:rPr lang="en-US" altLang="zh-CN" dirty="0" smtClean="0"/>
              <a:t>");</a:t>
            </a:r>
            <a:r>
              <a:rPr lang="zh-CN" altLang="zh-CN" dirty="0" smtClean="0"/>
              <a:t> </a:t>
            </a:r>
            <a:r>
              <a:rPr lang="en-US" altLang="zh-CN" dirty="0" smtClean="0"/>
              <a:t>//</a:t>
            </a:r>
            <a:r>
              <a:rPr lang="zh-CN" altLang="zh-CN" dirty="0"/>
              <a:t>保存</a:t>
            </a:r>
            <a:r>
              <a:rPr lang="en-US" altLang="zh-CN" dirty="0"/>
              <a:t>Excel</a:t>
            </a:r>
            <a:endParaRPr lang="zh-CN" altLang="zh-CN" dirty="0"/>
          </a:p>
          <a:p>
            <a:r>
              <a:rPr lang="en-US" altLang="zh-CN" dirty="0"/>
              <a:t>    workbook-&gt;</a:t>
            </a:r>
            <a:r>
              <a:rPr lang="en-US" altLang="zh-CN" dirty="0" err="1"/>
              <a:t>dynamicCall</a:t>
            </a:r>
            <a:r>
              <a:rPr lang="en-US" altLang="zh-CN" dirty="0"/>
              <a:t>("Close()");</a:t>
            </a:r>
            <a:endParaRPr lang="zh-CN" altLang="zh-CN" dirty="0"/>
          </a:p>
          <a:p>
            <a:r>
              <a:rPr lang="en-US" altLang="zh-CN" dirty="0"/>
              <a:t>    </a:t>
            </a:r>
            <a:r>
              <a:rPr lang="en-US" altLang="zh-CN" dirty="0" err="1"/>
              <a:t>myexcel</a:t>
            </a:r>
            <a:r>
              <a:rPr lang="en-US" altLang="zh-CN" dirty="0"/>
              <a:t>-&gt;</a:t>
            </a:r>
            <a:r>
              <a:rPr lang="en-US" altLang="zh-CN" dirty="0" err="1"/>
              <a:t>dynamicCall</a:t>
            </a:r>
            <a:r>
              <a:rPr lang="en-US" altLang="zh-CN" dirty="0"/>
              <a:t>("Quit()");</a:t>
            </a:r>
            <a:endParaRPr lang="zh-CN" altLang="zh-CN" dirty="0"/>
          </a:p>
          <a:p>
            <a:r>
              <a:rPr lang="en-US" altLang="zh-CN" dirty="0"/>
              <a:t>    </a:t>
            </a:r>
            <a:r>
              <a:rPr lang="en-US" altLang="zh-CN" dirty="0" err="1"/>
              <a:t>QMessageBox</a:t>
            </a:r>
            <a:r>
              <a:rPr lang="en-US" altLang="zh-CN" dirty="0"/>
              <a:t>::information(this, </a:t>
            </a:r>
            <a:r>
              <a:rPr lang="en-US" altLang="zh-CN" dirty="0" err="1"/>
              <a:t>tr</a:t>
            </a:r>
            <a:r>
              <a:rPr lang="en-US" altLang="zh-CN" dirty="0"/>
              <a:t>("</a:t>
            </a:r>
            <a:r>
              <a:rPr lang="zh-CN" altLang="zh-CN" dirty="0"/>
              <a:t>完毕</a:t>
            </a:r>
            <a:r>
              <a:rPr lang="en-US" altLang="zh-CN" dirty="0"/>
              <a:t>"), </a:t>
            </a:r>
            <a:r>
              <a:rPr lang="en-US" altLang="zh-CN" dirty="0" err="1"/>
              <a:t>tr</a:t>
            </a:r>
            <a:r>
              <a:rPr lang="en-US" altLang="zh-CN" dirty="0"/>
              <a:t>("Excel</a:t>
            </a:r>
            <a:r>
              <a:rPr lang="zh-CN" altLang="zh-CN" dirty="0"/>
              <a:t>工作表已保存。</a:t>
            </a:r>
            <a:r>
              <a:rPr lang="en-US" altLang="zh-CN" dirty="0"/>
              <a:t>"));</a:t>
            </a:r>
            <a:endParaRPr lang="zh-CN" altLang="zh-CN" dirty="0"/>
          </a:p>
          <a:p>
            <a:r>
              <a:rPr lang="en-US" altLang="zh-CN" dirty="0"/>
              <a:t>    </a:t>
            </a:r>
            <a:r>
              <a:rPr lang="en-US" altLang="zh-CN" dirty="0" err="1"/>
              <a:t>ui</a:t>
            </a:r>
            <a:r>
              <a:rPr lang="en-US" altLang="zh-CN" dirty="0"/>
              <a:t>-&gt;</a:t>
            </a:r>
            <a:r>
              <a:rPr lang="en-US" altLang="zh-CN" dirty="0" err="1"/>
              <a:t>writeExcelPushButton</a:t>
            </a:r>
            <a:r>
              <a:rPr lang="en-US" altLang="zh-CN" dirty="0"/>
              <a:t>-&gt;</a:t>
            </a:r>
            <a:r>
              <a:rPr lang="en-US" altLang="zh-CN" dirty="0" err="1"/>
              <a:t>setEnabled</a:t>
            </a:r>
            <a:r>
              <a:rPr lang="en-US" altLang="zh-CN" dirty="0"/>
              <a:t>(false);</a:t>
            </a:r>
            <a:endParaRPr lang="zh-CN" altLang="zh-CN" dirty="0"/>
          </a:p>
          <a:p>
            <a:r>
              <a:rPr lang="en-US" altLang="zh-CN" dirty="0"/>
              <a:t>    </a:t>
            </a:r>
            <a:r>
              <a:rPr lang="en-US" altLang="zh-CN" dirty="0" err="1"/>
              <a:t>ui</a:t>
            </a:r>
            <a:r>
              <a:rPr lang="en-US" altLang="zh-CN" dirty="0"/>
              <a:t>-&gt;</a:t>
            </a:r>
            <a:r>
              <a:rPr lang="en-US" altLang="zh-CN" dirty="0" err="1"/>
              <a:t>readExcelPushButton</a:t>
            </a:r>
            <a:r>
              <a:rPr lang="en-US" altLang="zh-CN" dirty="0"/>
              <a:t>-&gt;</a:t>
            </a:r>
            <a:r>
              <a:rPr lang="en-US" altLang="zh-CN" dirty="0" err="1"/>
              <a:t>setEnabled</a:t>
            </a:r>
            <a:r>
              <a:rPr lang="en-US" altLang="zh-CN" dirty="0"/>
              <a:t>(true);</a:t>
            </a:r>
            <a:endParaRPr lang="zh-CN" altLang="zh-CN" dirty="0"/>
          </a:p>
          <a:p>
            <a:r>
              <a:rPr lang="en-US" altLang="zh-CN" dirty="0" smtClean="0"/>
              <a:t>}</a:t>
            </a:r>
          </a:p>
        </p:txBody>
      </p:sp>
    </p:spTree>
    <p:extLst>
      <p:ext uri="{BB962C8B-B14F-4D97-AF65-F5344CB8AC3E}">
        <p14:creationId xmlns:p14="http://schemas.microsoft.com/office/powerpoint/2010/main" val="294861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046842" cy="461665"/>
          </a:xfrm>
          <a:prstGeom prst="rect">
            <a:avLst/>
          </a:prstGeom>
        </p:spPr>
        <p:txBody>
          <a:bodyPr wrap="none">
            <a:spAutoFit/>
          </a:bodyPr>
          <a:lstStyle/>
          <a:p>
            <a:r>
              <a:rPr lang="zh-CN" altLang="zh-CN" sz="2400" b="1" dirty="0"/>
              <a:t>对</a:t>
            </a:r>
            <a:r>
              <a:rPr lang="en-US" altLang="zh-CN" sz="2400" b="1" dirty="0"/>
              <a:t>Excel</a:t>
            </a:r>
            <a:r>
              <a:rPr lang="zh-CN" altLang="zh-CN" sz="2400" b="1" dirty="0"/>
              <a:t>的读写</a:t>
            </a:r>
          </a:p>
        </p:txBody>
      </p:sp>
      <p:sp>
        <p:nvSpPr>
          <p:cNvPr id="3" name="矩形 2"/>
          <p:cNvSpPr/>
          <p:nvPr/>
        </p:nvSpPr>
        <p:spPr>
          <a:xfrm>
            <a:off x="1136845" y="922672"/>
            <a:ext cx="2734659" cy="369332"/>
          </a:xfrm>
          <a:prstGeom prst="rect">
            <a:avLst/>
          </a:prstGeom>
        </p:spPr>
        <p:txBody>
          <a:bodyPr wrap="none">
            <a:spAutoFit/>
          </a:bodyPr>
          <a:lstStyle/>
          <a:p>
            <a:r>
              <a:rPr lang="zh-CN" altLang="zh-CN" sz="1800" dirty="0"/>
              <a:t>读</a:t>
            </a:r>
            <a:r>
              <a:rPr lang="en-US" altLang="zh-CN" sz="1800" dirty="0"/>
              <a:t>Excel</a:t>
            </a:r>
            <a:r>
              <a:rPr lang="zh-CN" altLang="zh-CN" sz="1800" dirty="0"/>
              <a:t>的事件方法代码：</a:t>
            </a:r>
          </a:p>
        </p:txBody>
      </p:sp>
      <p:sp>
        <p:nvSpPr>
          <p:cNvPr id="4" name="TextBox 3"/>
          <p:cNvSpPr txBox="1"/>
          <p:nvPr/>
        </p:nvSpPr>
        <p:spPr>
          <a:xfrm>
            <a:off x="1136845" y="1292004"/>
            <a:ext cx="9645950" cy="5427524"/>
          </a:xfrm>
          <a:prstGeom prst="roundRect">
            <a:avLst>
              <a:gd name="adj" fmla="val 4572"/>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on_readExcelPushButton_clicked</a:t>
            </a:r>
            <a:r>
              <a:rPr lang="en-US" altLang="zh-CN" dirty="0"/>
              <a:t>()</a:t>
            </a:r>
            <a:endParaRPr lang="zh-CN" altLang="zh-CN" dirty="0"/>
          </a:p>
          <a:p>
            <a:r>
              <a:rPr lang="en-US" altLang="zh-CN" dirty="0"/>
              <a:t>{</a:t>
            </a:r>
            <a:endParaRPr lang="zh-CN" altLang="zh-CN" dirty="0"/>
          </a:p>
          <a:p>
            <a:r>
              <a:rPr lang="en-US" altLang="zh-CN" dirty="0"/>
              <a:t>    </a:t>
            </a:r>
            <a:r>
              <a:rPr lang="en-US" altLang="zh-CN" dirty="0" err="1"/>
              <a:t>myexcel</a:t>
            </a:r>
            <a:r>
              <a:rPr lang="en-US" altLang="zh-CN" dirty="0"/>
              <a:t> = new </a:t>
            </a:r>
            <a:r>
              <a:rPr lang="en-US" altLang="zh-CN" dirty="0" err="1"/>
              <a:t>QAxObject</a:t>
            </a:r>
            <a:r>
              <a:rPr lang="en-US" altLang="zh-CN" dirty="0"/>
              <a:t>("</a:t>
            </a:r>
            <a:r>
              <a:rPr lang="en-US" altLang="zh-CN" dirty="0" err="1"/>
              <a:t>Excel.Application</a:t>
            </a:r>
            <a:r>
              <a:rPr lang="en-US" altLang="zh-CN" dirty="0"/>
              <a:t>");</a:t>
            </a:r>
            <a:endParaRPr lang="zh-CN" altLang="zh-CN" dirty="0"/>
          </a:p>
          <a:p>
            <a:r>
              <a:rPr lang="en-US" altLang="zh-CN" dirty="0"/>
              <a:t>    </a:t>
            </a:r>
            <a:r>
              <a:rPr lang="en-US" altLang="zh-CN" dirty="0" err="1"/>
              <a:t>myworks</a:t>
            </a:r>
            <a:r>
              <a:rPr lang="en-US" altLang="zh-CN" dirty="0"/>
              <a:t> = </a:t>
            </a:r>
            <a:r>
              <a:rPr lang="en-US" altLang="zh-CN" dirty="0" err="1"/>
              <a:t>myexcel</a:t>
            </a:r>
            <a:r>
              <a:rPr lang="en-US" altLang="zh-CN" dirty="0"/>
              <a:t>-&gt;</a:t>
            </a:r>
            <a:r>
              <a:rPr lang="en-US" altLang="zh-CN" dirty="0" err="1"/>
              <a:t>querySubObject</a:t>
            </a:r>
            <a:r>
              <a:rPr lang="en-US" altLang="zh-CN" dirty="0"/>
              <a:t>("</a:t>
            </a:r>
            <a:r>
              <a:rPr lang="en-US" altLang="zh-CN" dirty="0" err="1"/>
              <a:t>WorkBooks</a:t>
            </a:r>
            <a:r>
              <a:rPr lang="en-US" altLang="zh-CN" dirty="0"/>
              <a:t>");</a:t>
            </a:r>
            <a:endParaRPr lang="zh-CN" altLang="zh-CN" dirty="0"/>
          </a:p>
          <a:p>
            <a:r>
              <a:rPr lang="en-US" altLang="zh-CN" dirty="0"/>
              <a:t>    </a:t>
            </a:r>
            <a:r>
              <a:rPr lang="en-US" altLang="zh-CN" dirty="0" err="1"/>
              <a:t>myworks</a:t>
            </a:r>
            <a:r>
              <a:rPr lang="en-US" altLang="zh-CN" dirty="0"/>
              <a:t>-&gt;</a:t>
            </a:r>
            <a:r>
              <a:rPr lang="en-US" altLang="zh-CN" dirty="0" err="1"/>
              <a:t>dynamicCall</a:t>
            </a:r>
            <a:r>
              <a:rPr lang="en-US" altLang="zh-CN" dirty="0"/>
              <a:t>("Open(</a:t>
            </a:r>
            <a:r>
              <a:rPr lang="en-US" altLang="zh-CN" dirty="0" err="1"/>
              <a:t>const</a:t>
            </a:r>
            <a:r>
              <a:rPr lang="en-US" altLang="zh-CN" dirty="0"/>
              <a:t> </a:t>
            </a:r>
            <a:r>
              <a:rPr lang="en-US" altLang="zh-CN" dirty="0" err="1"/>
              <a:t>QString</a:t>
            </a:r>
            <a:r>
              <a:rPr lang="en-US" altLang="zh-CN" dirty="0"/>
              <a:t>&amp;)", "d:\\Qt\\office\\</a:t>
            </a:r>
            <a:r>
              <a:rPr lang="zh-CN" altLang="zh-CN" dirty="0"/>
              <a:t>我爱</a:t>
            </a:r>
            <a:r>
              <a:rPr lang="en-US" altLang="zh-CN" dirty="0"/>
              <a:t> Qt5.xls</a:t>
            </a:r>
            <a:r>
              <a:rPr lang="en-US" altLang="zh-CN" dirty="0" smtClean="0"/>
              <a:t>");</a:t>
            </a:r>
            <a:r>
              <a:rPr lang="zh-CN" altLang="zh-CN" dirty="0" smtClean="0"/>
              <a:t> </a:t>
            </a:r>
            <a:r>
              <a:rPr lang="en-US" altLang="zh-CN" dirty="0" smtClean="0"/>
              <a:t>//</a:t>
            </a:r>
            <a:r>
              <a:rPr lang="zh-CN" altLang="zh-CN" dirty="0"/>
              <a:t>打开</a:t>
            </a:r>
            <a:r>
              <a:rPr lang="en-US" altLang="zh-CN" dirty="0"/>
              <a:t>Excel</a:t>
            </a:r>
            <a:endParaRPr lang="zh-CN" altLang="zh-CN" dirty="0"/>
          </a:p>
          <a:p>
            <a:r>
              <a:rPr lang="en-US" altLang="zh-CN" dirty="0"/>
              <a:t>    workbook = </a:t>
            </a:r>
            <a:r>
              <a:rPr lang="en-US" altLang="zh-CN" dirty="0" err="1"/>
              <a:t>myexcel</a:t>
            </a:r>
            <a:r>
              <a:rPr lang="en-US" altLang="zh-CN" dirty="0"/>
              <a:t>-&gt;</a:t>
            </a:r>
            <a:r>
              <a:rPr lang="en-US" altLang="zh-CN" dirty="0" err="1"/>
              <a:t>querySubObject</a:t>
            </a:r>
            <a:r>
              <a:rPr lang="en-US" altLang="zh-CN" dirty="0"/>
              <a:t>("</a:t>
            </a:r>
            <a:r>
              <a:rPr lang="en-US" altLang="zh-CN" dirty="0" err="1"/>
              <a:t>ActiveWorkBook</a:t>
            </a:r>
            <a:r>
              <a:rPr lang="en-US" altLang="zh-CN" dirty="0"/>
              <a:t>");</a:t>
            </a:r>
            <a:endParaRPr lang="zh-CN" altLang="zh-CN" dirty="0"/>
          </a:p>
          <a:p>
            <a:r>
              <a:rPr lang="en-US" altLang="zh-CN" dirty="0"/>
              <a:t>    </a:t>
            </a:r>
            <a:r>
              <a:rPr lang="en-US" altLang="zh-CN" dirty="0" err="1"/>
              <a:t>mysheets</a:t>
            </a:r>
            <a:r>
              <a:rPr lang="en-US" altLang="zh-CN" dirty="0"/>
              <a:t> = workbook-&gt;</a:t>
            </a:r>
            <a:r>
              <a:rPr lang="en-US" altLang="zh-CN" dirty="0" err="1"/>
              <a:t>querySubObject</a:t>
            </a:r>
            <a:r>
              <a:rPr lang="en-US" altLang="zh-CN" dirty="0"/>
              <a:t>("</a:t>
            </a:r>
            <a:r>
              <a:rPr lang="en-US" altLang="zh-CN" dirty="0" err="1"/>
              <a:t>WorkSheets</a:t>
            </a:r>
            <a:r>
              <a:rPr lang="en-US" altLang="zh-CN" dirty="0"/>
              <a:t>");</a:t>
            </a:r>
            <a:endParaRPr lang="zh-CN" altLang="zh-CN" dirty="0"/>
          </a:p>
          <a:p>
            <a:r>
              <a:rPr lang="en-US" altLang="zh-CN" dirty="0"/>
              <a:t>    </a:t>
            </a:r>
            <a:r>
              <a:rPr lang="en-US" altLang="zh-CN" dirty="0" err="1"/>
              <a:t>QAxObject</a:t>
            </a:r>
            <a:r>
              <a:rPr lang="en-US" altLang="zh-CN" dirty="0"/>
              <a:t> *sheet = workbook-&gt;</a:t>
            </a:r>
            <a:r>
              <a:rPr lang="en-US" altLang="zh-CN" dirty="0" err="1"/>
              <a:t>querySubObject</a:t>
            </a:r>
            <a:r>
              <a:rPr lang="en-US" altLang="zh-CN" dirty="0"/>
              <a:t>("Sheets(</a:t>
            </a:r>
            <a:r>
              <a:rPr lang="en-US" altLang="zh-CN" dirty="0" err="1"/>
              <a:t>int</a:t>
            </a:r>
            <a:r>
              <a:rPr lang="en-US" altLang="zh-CN" dirty="0"/>
              <a:t>)", 1);</a:t>
            </a:r>
            <a:endParaRPr lang="zh-CN" altLang="zh-CN" dirty="0"/>
          </a:p>
          <a:p>
            <a:r>
              <a:rPr lang="en-US" altLang="zh-CN" dirty="0"/>
              <a:t>    </a:t>
            </a:r>
            <a:r>
              <a:rPr lang="en-US" altLang="zh-CN" dirty="0" err="1"/>
              <a:t>QAxObject</a:t>
            </a:r>
            <a:r>
              <a:rPr lang="en-US" altLang="zh-CN" dirty="0"/>
              <a:t> *cell = sheet-&gt;</a:t>
            </a:r>
            <a:r>
              <a:rPr lang="en-US" altLang="zh-CN" dirty="0" err="1"/>
              <a:t>querySubObject</a:t>
            </a:r>
            <a:r>
              <a:rPr lang="en-US" altLang="zh-CN" dirty="0"/>
              <a:t>("Range(</a:t>
            </a:r>
            <a:r>
              <a:rPr lang="en-US" altLang="zh-CN" dirty="0" err="1"/>
              <a:t>QVariant</a:t>
            </a:r>
            <a:r>
              <a:rPr lang="en-US" altLang="zh-CN" dirty="0"/>
              <a:t>, </a:t>
            </a:r>
            <a:r>
              <a:rPr lang="en-US" altLang="zh-CN" dirty="0" err="1"/>
              <a:t>QVariant</a:t>
            </a:r>
            <a:r>
              <a:rPr lang="en-US" altLang="zh-CN" dirty="0"/>
              <a:t>)", "C3");</a:t>
            </a:r>
            <a:endParaRPr lang="zh-CN" altLang="zh-CN" dirty="0"/>
          </a:p>
          <a:p>
            <a:r>
              <a:rPr lang="en-US" altLang="zh-CN" dirty="0"/>
              <a:t>    </a:t>
            </a:r>
            <a:r>
              <a:rPr lang="en-US" altLang="zh-CN" dirty="0" err="1"/>
              <a:t>QString</a:t>
            </a:r>
            <a:r>
              <a:rPr lang="en-US" altLang="zh-CN" dirty="0"/>
              <a:t> </a:t>
            </a:r>
            <a:r>
              <a:rPr lang="en-US" altLang="zh-CN" dirty="0" err="1"/>
              <a:t>outStr</a:t>
            </a:r>
            <a:r>
              <a:rPr lang="en-US" altLang="zh-CN" dirty="0"/>
              <a:t> = cell-&gt;</a:t>
            </a:r>
            <a:r>
              <a:rPr lang="en-US" altLang="zh-CN" dirty="0" err="1"/>
              <a:t>dynamicCall</a:t>
            </a:r>
            <a:r>
              <a:rPr lang="en-US" altLang="zh-CN" dirty="0"/>
              <a:t>("Value2()").</a:t>
            </a:r>
            <a:r>
              <a:rPr lang="en-US" altLang="zh-CN" dirty="0" err="1"/>
              <a:t>toString</a:t>
            </a:r>
            <a:r>
              <a:rPr lang="en-US" altLang="zh-CN" dirty="0"/>
              <a:t>();//</a:t>
            </a:r>
            <a:r>
              <a:rPr lang="zh-CN" altLang="zh-CN" dirty="0"/>
              <a:t>读出</a:t>
            </a:r>
            <a:r>
              <a:rPr lang="en-US" altLang="zh-CN" dirty="0"/>
              <a:t>C3</a:t>
            </a:r>
            <a:r>
              <a:rPr lang="zh-CN" altLang="zh-CN" dirty="0"/>
              <a:t>单元格内容</a:t>
            </a:r>
          </a:p>
          <a:p>
            <a:r>
              <a:rPr lang="en-US" altLang="zh-CN" dirty="0"/>
              <a:t>    </a:t>
            </a:r>
            <a:r>
              <a:rPr lang="en-US" altLang="zh-CN" dirty="0" err="1"/>
              <a:t>ui</a:t>
            </a:r>
            <a:r>
              <a:rPr lang="en-US" altLang="zh-CN" dirty="0"/>
              <a:t>-&gt;</a:t>
            </a:r>
            <a:r>
              <a:rPr lang="en-US" altLang="zh-CN" dirty="0" err="1"/>
              <a:t>OutExcelLabel</a:t>
            </a:r>
            <a:r>
              <a:rPr lang="en-US" altLang="zh-CN" dirty="0"/>
              <a:t>-&gt;</a:t>
            </a:r>
            <a:r>
              <a:rPr lang="en-US" altLang="zh-CN" dirty="0" err="1"/>
              <a:t>setText</a:t>
            </a:r>
            <a:r>
              <a:rPr lang="en-US" altLang="zh-CN" dirty="0"/>
              <a:t>(</a:t>
            </a:r>
            <a:r>
              <a:rPr lang="en-US" altLang="zh-CN" dirty="0" err="1"/>
              <a:t>outStr</a:t>
            </a:r>
            <a:r>
              <a:rPr lang="en-US" altLang="zh-CN" dirty="0"/>
              <a:t>);</a:t>
            </a:r>
            <a:endParaRPr lang="zh-CN" altLang="zh-CN" dirty="0"/>
          </a:p>
          <a:p>
            <a:r>
              <a:rPr lang="en-US" altLang="zh-CN" dirty="0"/>
              <a:t>    sheet = workbook-&gt;</a:t>
            </a:r>
            <a:r>
              <a:rPr lang="en-US" altLang="zh-CN" dirty="0" err="1"/>
              <a:t>querySubObject</a:t>
            </a:r>
            <a:r>
              <a:rPr lang="en-US" altLang="zh-CN" dirty="0"/>
              <a:t>("Sheets(</a:t>
            </a:r>
            <a:r>
              <a:rPr lang="en-US" altLang="zh-CN" dirty="0" err="1"/>
              <a:t>int</a:t>
            </a:r>
            <a:r>
              <a:rPr lang="en-US" altLang="zh-CN" dirty="0"/>
              <a:t>)", 2);		//</a:t>
            </a:r>
            <a:r>
              <a:rPr lang="zh-CN" altLang="zh-CN" dirty="0"/>
              <a:t>定位到第二张表</a:t>
            </a:r>
          </a:p>
          <a:p>
            <a:r>
              <a:rPr lang="en-US" altLang="zh-CN" dirty="0"/>
              <a:t>    cell = sheet-&gt;</a:t>
            </a:r>
            <a:r>
              <a:rPr lang="en-US" altLang="zh-CN" dirty="0" err="1"/>
              <a:t>querySubObject</a:t>
            </a:r>
            <a:r>
              <a:rPr lang="en-US" altLang="zh-CN" dirty="0"/>
              <a:t>("Range(</a:t>
            </a:r>
            <a:r>
              <a:rPr lang="en-US" altLang="zh-CN" dirty="0" err="1"/>
              <a:t>QVariant</a:t>
            </a:r>
            <a:r>
              <a:rPr lang="en-US" altLang="zh-CN" dirty="0"/>
              <a:t>, </a:t>
            </a:r>
            <a:r>
              <a:rPr lang="en-US" altLang="zh-CN" dirty="0" err="1"/>
              <a:t>QVariant</a:t>
            </a:r>
            <a:r>
              <a:rPr lang="en-US" altLang="zh-CN" dirty="0"/>
              <a:t>)", "B5");</a:t>
            </a:r>
            <a:endParaRPr lang="zh-CN" altLang="zh-CN" dirty="0"/>
          </a:p>
          <a:p>
            <a:r>
              <a:rPr lang="en-US" altLang="zh-CN" dirty="0"/>
              <a:t>    </a:t>
            </a:r>
            <a:r>
              <a:rPr lang="en-US" altLang="zh-CN" dirty="0" err="1"/>
              <a:t>outStr</a:t>
            </a:r>
            <a:r>
              <a:rPr lang="en-US" altLang="zh-CN" dirty="0"/>
              <a:t> = cell-&gt;</a:t>
            </a:r>
            <a:r>
              <a:rPr lang="en-US" altLang="zh-CN" dirty="0" err="1"/>
              <a:t>dynamicCall</a:t>
            </a:r>
            <a:r>
              <a:rPr lang="en-US" altLang="zh-CN" dirty="0"/>
              <a:t>("Value2()").</a:t>
            </a:r>
            <a:r>
              <a:rPr lang="en-US" altLang="zh-CN" dirty="0" err="1"/>
              <a:t>toString</a:t>
            </a:r>
            <a:r>
              <a:rPr lang="en-US" altLang="zh-CN" dirty="0"/>
              <a:t>();		//</a:t>
            </a:r>
            <a:r>
              <a:rPr lang="zh-CN" altLang="zh-CN" dirty="0"/>
              <a:t>读出</a:t>
            </a:r>
            <a:r>
              <a:rPr lang="en-US" altLang="zh-CN" dirty="0"/>
              <a:t>B5</a:t>
            </a:r>
            <a:r>
              <a:rPr lang="zh-CN" altLang="zh-CN" dirty="0"/>
              <a:t>单元格内容</a:t>
            </a:r>
          </a:p>
          <a:p>
            <a:r>
              <a:rPr lang="en-US" altLang="zh-CN" dirty="0"/>
              <a:t>    workbook-&gt;</a:t>
            </a:r>
            <a:r>
              <a:rPr lang="en-US" altLang="zh-CN" dirty="0" err="1"/>
              <a:t>dynamicCall</a:t>
            </a:r>
            <a:r>
              <a:rPr lang="en-US" altLang="zh-CN" dirty="0"/>
              <a:t>("Close()");</a:t>
            </a:r>
            <a:endParaRPr lang="zh-CN" altLang="zh-CN" dirty="0"/>
          </a:p>
          <a:p>
            <a:r>
              <a:rPr lang="en-US" altLang="zh-CN" dirty="0"/>
              <a:t>    </a:t>
            </a:r>
            <a:r>
              <a:rPr lang="en-US" altLang="zh-CN" dirty="0" err="1"/>
              <a:t>myexcel</a:t>
            </a:r>
            <a:r>
              <a:rPr lang="en-US" altLang="zh-CN" dirty="0"/>
              <a:t>-&gt;</a:t>
            </a:r>
            <a:r>
              <a:rPr lang="en-US" altLang="zh-CN" dirty="0" err="1"/>
              <a:t>dynamicCall</a:t>
            </a:r>
            <a:r>
              <a:rPr lang="en-US" altLang="zh-CN" dirty="0"/>
              <a:t>("Quit()");</a:t>
            </a:r>
            <a:endParaRPr lang="zh-CN" altLang="zh-CN" dirty="0"/>
          </a:p>
          <a:p>
            <a:r>
              <a:rPr lang="en-US" altLang="zh-CN" dirty="0"/>
              <a:t>    </a:t>
            </a:r>
            <a:r>
              <a:rPr lang="en-US" altLang="zh-CN" dirty="0" err="1"/>
              <a:t>QMessageBox</a:t>
            </a:r>
            <a:r>
              <a:rPr lang="en-US" altLang="zh-CN" dirty="0"/>
              <a:t>::information(this, </a:t>
            </a:r>
            <a:r>
              <a:rPr lang="en-US" altLang="zh-CN" dirty="0" err="1"/>
              <a:t>tr</a:t>
            </a:r>
            <a:r>
              <a:rPr lang="en-US" altLang="zh-CN" dirty="0"/>
              <a:t>("</a:t>
            </a:r>
            <a:r>
              <a:rPr lang="zh-CN" altLang="zh-CN" dirty="0"/>
              <a:t>消息</a:t>
            </a:r>
            <a:r>
              <a:rPr lang="en-US" altLang="zh-CN" dirty="0"/>
              <a:t>"), </a:t>
            </a:r>
            <a:r>
              <a:rPr lang="en-US" altLang="zh-CN" dirty="0" err="1"/>
              <a:t>outStr</a:t>
            </a:r>
            <a:r>
              <a:rPr lang="en-US" altLang="zh-CN" dirty="0"/>
              <a:t>);</a:t>
            </a:r>
            <a:endParaRPr lang="zh-CN" altLang="zh-CN" dirty="0"/>
          </a:p>
          <a:p>
            <a:r>
              <a:rPr lang="en-US" altLang="zh-CN" dirty="0"/>
              <a:t>    </a:t>
            </a:r>
            <a:r>
              <a:rPr lang="en-US" altLang="zh-CN" dirty="0" err="1"/>
              <a:t>ui</a:t>
            </a:r>
            <a:r>
              <a:rPr lang="en-US" altLang="zh-CN" dirty="0"/>
              <a:t>-&gt;</a:t>
            </a:r>
            <a:r>
              <a:rPr lang="en-US" altLang="zh-CN" dirty="0" err="1"/>
              <a:t>writeExcelPushButton</a:t>
            </a:r>
            <a:r>
              <a:rPr lang="en-US" altLang="zh-CN" dirty="0"/>
              <a:t>-&gt;</a:t>
            </a:r>
            <a:r>
              <a:rPr lang="en-US" altLang="zh-CN" dirty="0" err="1"/>
              <a:t>setEnabled</a:t>
            </a:r>
            <a:r>
              <a:rPr lang="en-US" altLang="zh-CN" dirty="0"/>
              <a:t>(true);</a:t>
            </a:r>
            <a:endParaRPr lang="zh-CN" altLang="zh-CN" dirty="0"/>
          </a:p>
          <a:p>
            <a:r>
              <a:rPr lang="en-US" altLang="zh-CN" dirty="0"/>
              <a:t>    </a:t>
            </a:r>
            <a:r>
              <a:rPr lang="en-US" altLang="zh-CN" dirty="0" err="1"/>
              <a:t>ui</a:t>
            </a:r>
            <a:r>
              <a:rPr lang="en-US" altLang="zh-CN" dirty="0"/>
              <a:t>-&gt;</a:t>
            </a:r>
            <a:r>
              <a:rPr lang="en-US" altLang="zh-CN" dirty="0" err="1"/>
              <a:t>readExcelPushButton</a:t>
            </a:r>
            <a:r>
              <a:rPr lang="en-US" altLang="zh-CN" dirty="0"/>
              <a:t>-&gt;</a:t>
            </a:r>
            <a:r>
              <a:rPr lang="en-US" altLang="zh-CN" dirty="0" err="1"/>
              <a:t>setEnabled</a:t>
            </a:r>
            <a:r>
              <a:rPr lang="en-US" altLang="zh-CN" dirty="0"/>
              <a:t>(false);</a:t>
            </a:r>
            <a:endParaRPr lang="zh-CN" altLang="zh-CN" dirty="0"/>
          </a:p>
          <a:p>
            <a:r>
              <a:rPr lang="en-US" altLang="zh-CN" dirty="0" smtClean="0"/>
              <a:t>}</a:t>
            </a:r>
          </a:p>
        </p:txBody>
      </p:sp>
    </p:spTree>
    <p:extLst>
      <p:ext uri="{BB962C8B-B14F-4D97-AF65-F5344CB8AC3E}">
        <p14:creationId xmlns:p14="http://schemas.microsoft.com/office/powerpoint/2010/main" val="1853589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046842" cy="461665"/>
          </a:xfrm>
          <a:prstGeom prst="rect">
            <a:avLst/>
          </a:prstGeom>
        </p:spPr>
        <p:txBody>
          <a:bodyPr wrap="none">
            <a:spAutoFit/>
          </a:bodyPr>
          <a:lstStyle/>
          <a:p>
            <a:r>
              <a:rPr lang="zh-CN" altLang="zh-CN" sz="2400" b="1" dirty="0"/>
              <a:t>对</a:t>
            </a:r>
            <a:r>
              <a:rPr lang="en-US" altLang="zh-CN" sz="2400" b="1" dirty="0"/>
              <a:t>Excel</a:t>
            </a:r>
            <a:r>
              <a:rPr lang="zh-CN" altLang="zh-CN" sz="2400" b="1" dirty="0"/>
              <a:t>的读写</a:t>
            </a:r>
          </a:p>
        </p:txBody>
      </p:sp>
      <p:sp>
        <p:nvSpPr>
          <p:cNvPr id="3" name="TextBox 2"/>
          <p:cNvSpPr txBox="1"/>
          <p:nvPr/>
        </p:nvSpPr>
        <p:spPr>
          <a:xfrm>
            <a:off x="771896" y="961901"/>
            <a:ext cx="10331533" cy="2031325"/>
          </a:xfrm>
          <a:prstGeom prst="rect">
            <a:avLst/>
          </a:prstGeom>
          <a:noFill/>
        </p:spPr>
        <p:txBody>
          <a:bodyPr wrap="square" rtlCol="0">
            <a:spAutoFit/>
          </a:bodyPr>
          <a:lstStyle/>
          <a:p>
            <a:pPr indent="450850"/>
            <a:r>
              <a:rPr lang="zh-CN" altLang="zh-CN" sz="1800" dirty="0"/>
              <a:t>运行效果</a:t>
            </a:r>
          </a:p>
          <a:p>
            <a:pPr indent="450850"/>
            <a:r>
              <a:rPr lang="zh-CN" altLang="zh-CN" sz="1800" dirty="0"/>
              <a:t>程序运行后，单击“写入”按钮，弹出消息框提示</a:t>
            </a:r>
            <a:r>
              <a:rPr lang="en-US" altLang="zh-CN" sz="1800" dirty="0"/>
              <a:t>Excel</a:t>
            </a:r>
            <a:r>
              <a:rPr lang="zh-CN" altLang="zh-CN" sz="1800" dirty="0"/>
              <a:t>工作表已保存，即说明界面文本框里的文字“我爱最新的</a:t>
            </a:r>
            <a:r>
              <a:rPr lang="en-US" altLang="zh-CN" sz="1800" dirty="0"/>
              <a:t> </a:t>
            </a:r>
            <a:r>
              <a:rPr lang="en-US" altLang="zh-CN" sz="1800" dirty="0" err="1"/>
              <a:t>Qt</a:t>
            </a:r>
            <a:r>
              <a:rPr lang="en-US" altLang="zh-CN" sz="1800" dirty="0"/>
              <a:t> 5.11</a:t>
            </a:r>
            <a:r>
              <a:rPr lang="zh-CN" altLang="zh-CN" sz="1800" dirty="0"/>
              <a:t>”已成功写入</a:t>
            </a:r>
            <a:r>
              <a:rPr lang="en-US" altLang="zh-CN" sz="1800" dirty="0"/>
              <a:t>Excel</a:t>
            </a:r>
            <a:r>
              <a:rPr lang="zh-CN" altLang="zh-CN" sz="1800" dirty="0"/>
              <a:t>表格，为试验英文语句的读写，程序在后台还往</a:t>
            </a:r>
            <a:r>
              <a:rPr lang="en-US" altLang="zh-CN" sz="1800" dirty="0"/>
              <a:t>Excel</a:t>
            </a:r>
            <a:r>
              <a:rPr lang="zh-CN" altLang="zh-CN" sz="1800" dirty="0"/>
              <a:t>另一张表中写入了一句“</a:t>
            </a:r>
            <a:r>
              <a:rPr lang="en-US" altLang="zh-CN" sz="1800" dirty="0" err="1"/>
              <a:t>Hello!I</a:t>
            </a:r>
            <a:r>
              <a:rPr lang="en-US" altLang="zh-CN" sz="1800" dirty="0"/>
              <a:t> love Qt.</a:t>
            </a:r>
            <a:r>
              <a:rPr lang="zh-CN" altLang="zh-CN" sz="1800" dirty="0"/>
              <a:t>”。写入完成后，原“写入”按钮变为不可用，“读出”按钮则变为可用。</a:t>
            </a:r>
          </a:p>
          <a:p>
            <a:pPr indent="450850"/>
            <a:r>
              <a:rPr lang="zh-CN" altLang="zh-CN" sz="1800" dirty="0"/>
              <a:t>单击“读出”按钮，标签框中会输出刚刚写入保存的</a:t>
            </a:r>
            <a:r>
              <a:rPr lang="en-US" altLang="zh-CN" sz="1800" dirty="0"/>
              <a:t>Excel</a:t>
            </a:r>
            <a:r>
              <a:rPr lang="zh-CN" altLang="zh-CN" sz="1800" dirty="0"/>
              <a:t>单元格内容（“我爱最新的</a:t>
            </a:r>
            <a:r>
              <a:rPr lang="en-US" altLang="zh-CN" sz="1800" dirty="0"/>
              <a:t> </a:t>
            </a:r>
            <a:r>
              <a:rPr lang="en-US" altLang="zh-CN" sz="1800" dirty="0" err="1"/>
              <a:t>Qt</a:t>
            </a:r>
            <a:r>
              <a:rPr lang="en-US" altLang="zh-CN" sz="1800" dirty="0"/>
              <a:t> 5.11</a:t>
            </a:r>
            <a:r>
              <a:rPr lang="zh-CN" altLang="zh-CN" sz="1800" dirty="0"/>
              <a:t>”），同时弹出消息框显示另一句英文文本“</a:t>
            </a:r>
            <a:r>
              <a:rPr lang="en-US" altLang="zh-CN" sz="1800" dirty="0" err="1"/>
              <a:t>Hello!I</a:t>
            </a:r>
            <a:r>
              <a:rPr lang="en-US" altLang="zh-CN" sz="1800" dirty="0"/>
              <a:t> love Qt.</a:t>
            </a:r>
            <a:r>
              <a:rPr lang="zh-CN" altLang="zh-CN" sz="1800" dirty="0"/>
              <a:t>”，如图</a:t>
            </a:r>
            <a:r>
              <a:rPr lang="en-US" altLang="zh-CN" sz="1800" dirty="0"/>
              <a:t>14.5</a:t>
            </a:r>
            <a:r>
              <a:rPr lang="zh-CN" altLang="zh-CN" sz="1800" dirty="0"/>
              <a:t>所示</a:t>
            </a:r>
            <a:r>
              <a:rPr lang="zh-CN" altLang="zh-CN" sz="1800" dirty="0" smtClean="0"/>
              <a:t>。</a:t>
            </a:r>
            <a:endParaRPr lang="zh-CN" altLang="zh-CN" sz="1800" dirty="0"/>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13357887"/>
              </p:ext>
            </p:extLst>
          </p:nvPr>
        </p:nvGraphicFramePr>
        <p:xfrm>
          <a:off x="2621235" y="3146961"/>
          <a:ext cx="6638380" cy="2850078"/>
        </p:xfrm>
        <a:graphic>
          <a:graphicData uri="http://schemas.openxmlformats.org/presentationml/2006/ole">
            <mc:AlternateContent xmlns:mc="http://schemas.openxmlformats.org/markup-compatibility/2006">
              <mc:Choice xmlns:v="urn:schemas-microsoft-com:vml" Requires="v">
                <p:oleObj spid="_x0000_s10246" name="Visio" r:id="rId3" imgW="8465886" imgH="3656520" progId="Visio.Drawing.11">
                  <p:embed/>
                </p:oleObj>
              </mc:Choice>
              <mc:Fallback>
                <p:oleObj name="Visio" r:id="rId3" imgW="8465886" imgH="365652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1235" y="3146961"/>
                        <a:ext cx="6638380" cy="2850078"/>
                      </a:xfrm>
                      <a:prstGeom prst="rect">
                        <a:avLst/>
                      </a:prstGeom>
                      <a:noFill/>
                    </p:spPr>
                  </p:pic>
                </p:oleObj>
              </mc:Fallback>
            </mc:AlternateContent>
          </a:graphicData>
        </a:graphic>
      </p:graphicFrame>
    </p:spTree>
    <p:extLst>
      <p:ext uri="{BB962C8B-B14F-4D97-AF65-F5344CB8AC3E}">
        <p14:creationId xmlns:p14="http://schemas.microsoft.com/office/powerpoint/2010/main" val="93885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046842" cy="461665"/>
          </a:xfrm>
          <a:prstGeom prst="rect">
            <a:avLst/>
          </a:prstGeom>
        </p:spPr>
        <p:txBody>
          <a:bodyPr wrap="none">
            <a:spAutoFit/>
          </a:bodyPr>
          <a:lstStyle/>
          <a:p>
            <a:r>
              <a:rPr lang="zh-CN" altLang="zh-CN" sz="2400" b="1" dirty="0"/>
              <a:t>对</a:t>
            </a:r>
            <a:r>
              <a:rPr lang="en-US" altLang="zh-CN" sz="2400" b="1" dirty="0"/>
              <a:t>Excel</a:t>
            </a:r>
            <a:r>
              <a:rPr lang="zh-CN" altLang="zh-CN" sz="2400" b="1" dirty="0"/>
              <a:t>的读写</a:t>
            </a:r>
          </a:p>
        </p:txBody>
      </p:sp>
      <p:sp>
        <p:nvSpPr>
          <p:cNvPr id="3" name="TextBox 2"/>
          <p:cNvSpPr txBox="1"/>
          <p:nvPr/>
        </p:nvSpPr>
        <p:spPr>
          <a:xfrm>
            <a:off x="676894" y="973777"/>
            <a:ext cx="10414659" cy="646331"/>
          </a:xfrm>
          <a:prstGeom prst="rect">
            <a:avLst/>
          </a:prstGeom>
          <a:noFill/>
        </p:spPr>
        <p:txBody>
          <a:bodyPr wrap="square" rtlCol="0">
            <a:spAutoFit/>
          </a:bodyPr>
          <a:lstStyle/>
          <a:p>
            <a:pPr indent="450850"/>
            <a:r>
              <a:rPr lang="zh-CN" altLang="zh-CN" sz="1800" dirty="0"/>
              <a:t>该程序在计算机</a:t>
            </a:r>
            <a:r>
              <a:rPr lang="en-US" altLang="zh-CN" sz="1800" dirty="0"/>
              <a:t>d:\Qt\office\</a:t>
            </a:r>
            <a:r>
              <a:rPr lang="zh-CN" altLang="zh-CN" sz="1800" dirty="0"/>
              <a:t>路径下生成了一个名为“我爱</a:t>
            </a:r>
            <a:r>
              <a:rPr lang="en-US" altLang="zh-CN" sz="1800" dirty="0"/>
              <a:t>Qt5.xls</a:t>
            </a:r>
            <a:r>
              <a:rPr lang="zh-CN" altLang="zh-CN" sz="1800" dirty="0"/>
              <a:t>”的</a:t>
            </a:r>
            <a:r>
              <a:rPr lang="en-US" altLang="zh-CN" sz="1800" dirty="0"/>
              <a:t>Excel</a:t>
            </a:r>
            <a:r>
              <a:rPr lang="zh-CN" altLang="zh-CN" sz="1800" dirty="0"/>
              <a:t>文件，打开后可看到之前</a:t>
            </a:r>
            <a:r>
              <a:rPr lang="en-US" altLang="zh-CN" sz="1800" dirty="0" err="1"/>
              <a:t>Qt</a:t>
            </a:r>
            <a:r>
              <a:rPr lang="zh-CN" altLang="zh-CN" sz="1800" dirty="0"/>
              <a:t>写入</a:t>
            </a:r>
            <a:r>
              <a:rPr lang="en-US" altLang="zh-CN" sz="1800" dirty="0"/>
              <a:t>Excel</a:t>
            </a:r>
            <a:r>
              <a:rPr lang="zh-CN" altLang="zh-CN" sz="1800" dirty="0"/>
              <a:t>表格的内容，如图</a:t>
            </a:r>
            <a:r>
              <a:rPr lang="en-US" altLang="zh-CN" sz="1800" dirty="0"/>
              <a:t>14.6</a:t>
            </a:r>
            <a:r>
              <a:rPr lang="zh-CN" altLang="zh-CN" sz="1800" dirty="0"/>
              <a:t>所示</a:t>
            </a:r>
            <a:r>
              <a:rPr lang="zh-CN" altLang="zh-CN" sz="1800" dirty="0" smtClean="0"/>
              <a:t>。</a:t>
            </a:r>
            <a:endParaRPr lang="zh-CN" altLang="zh-CN" sz="1800" dirty="0"/>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97775316"/>
              </p:ext>
            </p:extLst>
          </p:nvPr>
        </p:nvGraphicFramePr>
        <p:xfrm>
          <a:off x="1531917" y="1745673"/>
          <a:ext cx="8897300" cy="2992582"/>
        </p:xfrm>
        <a:graphic>
          <a:graphicData uri="http://schemas.openxmlformats.org/presentationml/2006/ole">
            <mc:AlternateContent xmlns:mc="http://schemas.openxmlformats.org/markup-compatibility/2006">
              <mc:Choice xmlns:v="urn:schemas-microsoft-com:vml" Requires="v">
                <p:oleObj spid="_x0000_s15366" name="Visio" r:id="rId3" imgW="12389746" imgH="4180191" progId="Visio.Drawing.11">
                  <p:embed/>
                </p:oleObj>
              </mc:Choice>
              <mc:Fallback>
                <p:oleObj name="Visio" r:id="rId3" imgW="12389746" imgH="418019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917" y="1745673"/>
                        <a:ext cx="8897300" cy="2992582"/>
                      </a:xfrm>
                      <a:prstGeom prst="rect">
                        <a:avLst/>
                      </a:prstGeom>
                      <a:noFill/>
                    </p:spPr>
                  </p:pic>
                </p:oleObj>
              </mc:Fallback>
            </mc:AlternateContent>
          </a:graphicData>
        </a:graphic>
      </p:graphicFrame>
    </p:spTree>
    <p:extLst>
      <p:ext uri="{BB962C8B-B14F-4D97-AF65-F5344CB8AC3E}">
        <p14:creationId xmlns:p14="http://schemas.microsoft.com/office/powerpoint/2010/main" val="847602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04</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760984" y="4305685"/>
            <a:ext cx="2672968" cy="518595"/>
          </a:xfrm>
          <a:prstGeom prst="rect">
            <a:avLst/>
          </a:prstGeom>
          <a:noFill/>
        </p:spPr>
        <p:txBody>
          <a:bodyPr wrap="square" lIns="86863" tIns="43430" rIns="86863" bIns="43430" rtlCol="0">
            <a:spAutoFit/>
          </a:bodyPr>
          <a:lstStyle/>
          <a:p>
            <a:r>
              <a:rPr lang="zh-CN" altLang="zh-CN" sz="2800" b="1" dirty="0"/>
              <a:t>对</a:t>
            </a:r>
            <a:r>
              <a:rPr lang="en-US" altLang="zh-CN" sz="2800" b="1" dirty="0"/>
              <a:t>Word</a:t>
            </a:r>
            <a:r>
              <a:rPr lang="zh-CN" altLang="zh-CN" sz="2800" b="1" dirty="0"/>
              <a:t>的读写</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305752989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24492" cy="461665"/>
          </a:xfrm>
          <a:prstGeom prst="rect">
            <a:avLst/>
          </a:prstGeom>
        </p:spPr>
        <p:txBody>
          <a:bodyPr wrap="none">
            <a:spAutoFit/>
          </a:bodyPr>
          <a:lstStyle/>
          <a:p>
            <a:r>
              <a:rPr lang="zh-CN" altLang="zh-CN" sz="2400" b="1" dirty="0"/>
              <a:t>对</a:t>
            </a:r>
            <a:r>
              <a:rPr lang="en-US" altLang="zh-CN" sz="2400" b="1" dirty="0"/>
              <a:t>Word</a:t>
            </a:r>
            <a:r>
              <a:rPr lang="zh-CN" altLang="zh-CN" sz="2400" b="1" dirty="0"/>
              <a:t>的读写</a:t>
            </a:r>
          </a:p>
        </p:txBody>
      </p:sp>
      <p:sp>
        <p:nvSpPr>
          <p:cNvPr id="3" name="矩形 2"/>
          <p:cNvSpPr/>
          <p:nvPr/>
        </p:nvSpPr>
        <p:spPr>
          <a:xfrm>
            <a:off x="1224540" y="898746"/>
            <a:ext cx="8370722" cy="369332"/>
          </a:xfrm>
          <a:prstGeom prst="rect">
            <a:avLst/>
          </a:prstGeom>
        </p:spPr>
        <p:txBody>
          <a:bodyPr wrap="square">
            <a:spAutoFit/>
          </a:bodyPr>
          <a:lstStyle/>
          <a:p>
            <a:r>
              <a:rPr lang="zh-CN" altLang="zh-CN" sz="1800" dirty="0"/>
              <a:t>用</a:t>
            </a:r>
            <a:r>
              <a:rPr lang="en-US" altLang="zh-CN" sz="1800" dirty="0" err="1"/>
              <a:t>Qt</a:t>
            </a:r>
            <a:r>
              <a:rPr lang="zh-CN" altLang="zh-CN" sz="1800" dirty="0"/>
              <a:t>对</a:t>
            </a:r>
            <a:r>
              <a:rPr lang="en-US" altLang="zh-CN" sz="1800" dirty="0"/>
              <a:t>Word</a:t>
            </a:r>
            <a:r>
              <a:rPr lang="zh-CN" altLang="zh-CN" sz="1800" dirty="0"/>
              <a:t>文档进行最简单的基本读写操作，在构造方法中添加代码如下：</a:t>
            </a:r>
          </a:p>
        </p:txBody>
      </p:sp>
      <p:sp>
        <p:nvSpPr>
          <p:cNvPr id="4" name="TextBox 3"/>
          <p:cNvSpPr txBox="1"/>
          <p:nvPr/>
        </p:nvSpPr>
        <p:spPr>
          <a:xfrm>
            <a:off x="1224540" y="1377538"/>
            <a:ext cx="9368250" cy="3575447"/>
          </a:xfrm>
          <a:prstGeom prst="roundRect">
            <a:avLst>
              <a:gd name="adj" fmla="val 11021"/>
            </a:avLst>
          </a:prstGeom>
          <a:solidFill>
            <a:srgbClr val="DDDDDD"/>
          </a:solidFill>
        </p:spPr>
        <p:txBody>
          <a:bodyPr wrap="square" rtlCol="0">
            <a:spAutoFit/>
          </a:bodyPr>
          <a:lstStyle/>
          <a:p>
            <a:r>
              <a:rPr lang="en-US" altLang="zh-CN" dirty="0" err="1"/>
              <a:t>MainWindow</a:t>
            </a:r>
            <a:r>
              <a:rPr lang="en-US" altLang="zh-CN" dirty="0"/>
              <a:t>::</a:t>
            </a:r>
            <a:r>
              <a:rPr lang="en-US" altLang="zh-CN" dirty="0" err="1"/>
              <a:t>MainWindow</a:t>
            </a:r>
            <a:r>
              <a:rPr lang="en-US" altLang="zh-CN" dirty="0"/>
              <a:t>(</a:t>
            </a:r>
            <a:r>
              <a:rPr lang="en-US" altLang="zh-CN" dirty="0" err="1"/>
              <a:t>QWidget</a:t>
            </a:r>
            <a:r>
              <a:rPr lang="en-US" altLang="zh-CN" dirty="0"/>
              <a:t> *parent) :</a:t>
            </a:r>
            <a:endParaRPr lang="zh-CN" altLang="zh-CN" dirty="0"/>
          </a:p>
          <a:p>
            <a:r>
              <a:rPr lang="en-US" altLang="zh-CN" dirty="0"/>
              <a:t>    </a:t>
            </a:r>
            <a:r>
              <a:rPr lang="en-US" altLang="zh-CN" dirty="0" err="1"/>
              <a:t>QMainWindow</a:t>
            </a:r>
            <a:r>
              <a:rPr lang="en-US" altLang="zh-CN" dirty="0"/>
              <a:t>(parent),</a:t>
            </a:r>
            <a:endParaRPr lang="zh-CN" altLang="zh-CN" dirty="0"/>
          </a:p>
          <a:p>
            <a:r>
              <a:rPr lang="en-US" altLang="zh-CN" dirty="0"/>
              <a:t>    </a:t>
            </a:r>
            <a:r>
              <a:rPr lang="en-US" altLang="zh-CN" dirty="0" err="1"/>
              <a:t>ui</a:t>
            </a:r>
            <a:r>
              <a:rPr lang="en-US" altLang="zh-CN" dirty="0"/>
              <a:t>(new </a:t>
            </a:r>
            <a:r>
              <a:rPr lang="en-US" altLang="zh-CN" dirty="0" err="1"/>
              <a:t>Ui</a:t>
            </a:r>
            <a:r>
              <a:rPr lang="en-US" altLang="zh-CN" dirty="0"/>
              <a:t>::</a:t>
            </a:r>
            <a:r>
              <a:rPr lang="en-US" altLang="zh-CN" dirty="0" err="1"/>
              <a:t>MainWindow</a:t>
            </a:r>
            <a:r>
              <a:rPr lang="en-US" altLang="zh-CN" dirty="0"/>
              <a:t>)</a:t>
            </a:r>
            <a:endParaRPr lang="zh-CN" altLang="zh-CN" dirty="0"/>
          </a:p>
          <a:p>
            <a:r>
              <a:rPr lang="en-US" altLang="zh-CN" dirty="0"/>
              <a:t>{</a:t>
            </a:r>
            <a:endParaRPr lang="zh-CN" altLang="zh-CN" dirty="0"/>
          </a:p>
          <a:p>
            <a:r>
              <a:rPr lang="en-US" altLang="zh-CN" dirty="0"/>
              <a:t>    </a:t>
            </a:r>
            <a:r>
              <a:rPr lang="en-US" altLang="zh-CN" dirty="0" err="1"/>
              <a:t>ui</a:t>
            </a:r>
            <a:r>
              <a:rPr lang="en-US" altLang="zh-CN" dirty="0"/>
              <a:t>-&gt;</a:t>
            </a:r>
            <a:r>
              <a:rPr lang="en-US" altLang="zh-CN" dirty="0" err="1"/>
              <a:t>setupUi</a:t>
            </a:r>
            <a:r>
              <a:rPr lang="en-US" altLang="zh-CN" dirty="0"/>
              <a:t>(this);</a:t>
            </a:r>
            <a:endParaRPr lang="zh-CN" altLang="zh-CN" dirty="0"/>
          </a:p>
          <a:p>
            <a:r>
              <a:rPr lang="en-US" altLang="zh-CN" dirty="0"/>
              <a:t>    ...</a:t>
            </a:r>
            <a:endParaRPr lang="zh-CN" altLang="zh-CN" dirty="0"/>
          </a:p>
          <a:p>
            <a:r>
              <a:rPr lang="en-US" altLang="zh-CN" dirty="0"/>
              <a:t>    </a:t>
            </a:r>
            <a:r>
              <a:rPr lang="en-US" altLang="zh-CN" dirty="0" err="1"/>
              <a:t>myword</a:t>
            </a:r>
            <a:r>
              <a:rPr lang="en-US" altLang="zh-CN" dirty="0"/>
              <a:t> = new </a:t>
            </a:r>
            <a:r>
              <a:rPr lang="en-US" altLang="zh-CN" dirty="0" err="1"/>
              <a:t>QAxObject</a:t>
            </a:r>
            <a:r>
              <a:rPr lang="en-US" altLang="zh-CN" dirty="0"/>
              <a:t>("</a:t>
            </a:r>
            <a:r>
              <a:rPr lang="en-US" altLang="zh-CN" dirty="0" err="1"/>
              <a:t>Word.Application</a:t>
            </a:r>
            <a:r>
              <a:rPr lang="en-US" altLang="zh-CN" dirty="0"/>
              <a:t>");</a:t>
            </a:r>
            <a:endParaRPr lang="zh-CN" altLang="zh-CN" dirty="0"/>
          </a:p>
          <a:p>
            <a:r>
              <a:rPr lang="en-US" altLang="zh-CN" dirty="0"/>
              <a:t>    </a:t>
            </a:r>
            <a:r>
              <a:rPr lang="en-US" altLang="zh-CN" dirty="0" err="1"/>
              <a:t>mydocs</a:t>
            </a:r>
            <a:r>
              <a:rPr lang="en-US" altLang="zh-CN" dirty="0"/>
              <a:t> = </a:t>
            </a:r>
            <a:r>
              <a:rPr lang="en-US" altLang="zh-CN" dirty="0" err="1"/>
              <a:t>myword</a:t>
            </a:r>
            <a:r>
              <a:rPr lang="en-US" altLang="zh-CN" dirty="0"/>
              <a:t>-&gt;</a:t>
            </a:r>
            <a:r>
              <a:rPr lang="en-US" altLang="zh-CN" dirty="0" err="1"/>
              <a:t>querySubObject</a:t>
            </a:r>
            <a:r>
              <a:rPr lang="en-US" altLang="zh-CN" dirty="0"/>
              <a:t>("Documents");		</a:t>
            </a:r>
            <a:r>
              <a:rPr lang="en-US" altLang="zh-CN" dirty="0" smtClean="0"/>
              <a:t>//</a:t>
            </a:r>
            <a:r>
              <a:rPr lang="zh-CN" altLang="zh-CN" dirty="0"/>
              <a:t>获取文档集</a:t>
            </a:r>
          </a:p>
          <a:p>
            <a:r>
              <a:rPr lang="en-US" altLang="zh-CN" dirty="0"/>
              <a:t>    </a:t>
            </a:r>
            <a:r>
              <a:rPr lang="en-US" altLang="zh-CN" dirty="0" err="1"/>
              <a:t>mydocs</a:t>
            </a:r>
            <a:r>
              <a:rPr lang="en-US" altLang="zh-CN" dirty="0"/>
              <a:t>-&gt;</a:t>
            </a:r>
            <a:r>
              <a:rPr lang="en-US" altLang="zh-CN" dirty="0" err="1"/>
              <a:t>dynamicCall</a:t>
            </a:r>
            <a:r>
              <a:rPr lang="en-US" altLang="zh-CN" dirty="0"/>
              <a:t>("Add(void)");				</a:t>
            </a:r>
            <a:r>
              <a:rPr lang="en-US" altLang="zh-CN" dirty="0" smtClean="0"/>
              <a:t>//</a:t>
            </a:r>
            <a:r>
              <a:rPr lang="zh-CN" altLang="zh-CN" dirty="0"/>
              <a:t>添加一个文档</a:t>
            </a:r>
          </a:p>
          <a:p>
            <a:r>
              <a:rPr lang="en-US" altLang="zh-CN" dirty="0"/>
              <a:t>    document = </a:t>
            </a:r>
            <a:r>
              <a:rPr lang="en-US" altLang="zh-CN" dirty="0" err="1"/>
              <a:t>myword</a:t>
            </a:r>
            <a:r>
              <a:rPr lang="en-US" altLang="zh-CN" dirty="0"/>
              <a:t>-&gt;</a:t>
            </a:r>
            <a:r>
              <a:rPr lang="en-US" altLang="zh-CN" dirty="0" err="1"/>
              <a:t>querySubObject</a:t>
            </a:r>
            <a:r>
              <a:rPr lang="en-US" altLang="zh-CN" dirty="0"/>
              <a:t>("</a:t>
            </a:r>
            <a:r>
              <a:rPr lang="en-US" altLang="zh-CN" dirty="0" err="1"/>
              <a:t>ActiveDocument</a:t>
            </a:r>
            <a:r>
              <a:rPr lang="en-US" altLang="zh-CN" dirty="0"/>
              <a:t>");	//</a:t>
            </a:r>
            <a:r>
              <a:rPr lang="zh-CN" altLang="zh-CN" dirty="0"/>
              <a:t>指向当前活动文档</a:t>
            </a:r>
          </a:p>
          <a:p>
            <a:r>
              <a:rPr lang="en-US" altLang="zh-CN" dirty="0"/>
              <a:t>    paragraph = </a:t>
            </a:r>
            <a:r>
              <a:rPr lang="en-US" altLang="zh-CN" dirty="0" err="1"/>
              <a:t>myword</a:t>
            </a:r>
            <a:r>
              <a:rPr lang="en-US" altLang="zh-CN" dirty="0"/>
              <a:t>-&gt;</a:t>
            </a:r>
            <a:r>
              <a:rPr lang="en-US" altLang="zh-CN" dirty="0" err="1"/>
              <a:t>querySubObject</a:t>
            </a:r>
            <a:r>
              <a:rPr lang="en-US" altLang="zh-CN" dirty="0"/>
              <a:t>("Selection");		//</a:t>
            </a:r>
            <a:r>
              <a:rPr lang="zh-CN" altLang="zh-CN" dirty="0"/>
              <a:t>指向当前选中文本</a:t>
            </a:r>
          </a:p>
          <a:p>
            <a:r>
              <a:rPr lang="en-US" altLang="zh-CN" dirty="0" smtClean="0"/>
              <a:t>}</a:t>
            </a:r>
            <a:endParaRPr lang="zh-CN" altLang="zh-CN" dirty="0"/>
          </a:p>
        </p:txBody>
      </p:sp>
    </p:spTree>
    <p:extLst>
      <p:ext uri="{BB962C8B-B14F-4D97-AF65-F5344CB8AC3E}">
        <p14:creationId xmlns:p14="http://schemas.microsoft.com/office/powerpoint/2010/main" val="738353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24492" cy="461665"/>
          </a:xfrm>
          <a:prstGeom prst="rect">
            <a:avLst/>
          </a:prstGeom>
        </p:spPr>
        <p:txBody>
          <a:bodyPr wrap="none">
            <a:spAutoFit/>
          </a:bodyPr>
          <a:lstStyle/>
          <a:p>
            <a:r>
              <a:rPr lang="zh-CN" altLang="zh-CN" sz="2400" b="1" dirty="0"/>
              <a:t>对</a:t>
            </a:r>
            <a:r>
              <a:rPr lang="en-US" altLang="zh-CN" sz="2400" b="1" dirty="0"/>
              <a:t>Word</a:t>
            </a:r>
            <a:r>
              <a:rPr lang="zh-CN" altLang="zh-CN" sz="2400" b="1" dirty="0"/>
              <a:t>的读写</a:t>
            </a:r>
          </a:p>
        </p:txBody>
      </p:sp>
      <p:sp>
        <p:nvSpPr>
          <p:cNvPr id="3" name="矩形 2"/>
          <p:cNvSpPr/>
          <p:nvPr/>
        </p:nvSpPr>
        <p:spPr>
          <a:xfrm>
            <a:off x="1136845" y="922672"/>
            <a:ext cx="2778325" cy="369332"/>
          </a:xfrm>
          <a:prstGeom prst="rect">
            <a:avLst/>
          </a:prstGeom>
        </p:spPr>
        <p:txBody>
          <a:bodyPr wrap="none">
            <a:spAutoFit/>
          </a:bodyPr>
          <a:lstStyle/>
          <a:p>
            <a:r>
              <a:rPr lang="zh-CN" altLang="zh-CN" sz="1800" dirty="0"/>
              <a:t>写</a:t>
            </a:r>
            <a:r>
              <a:rPr lang="en-US" altLang="zh-CN" sz="1800" dirty="0"/>
              <a:t>Word</a:t>
            </a:r>
            <a:r>
              <a:rPr lang="zh-CN" altLang="zh-CN" sz="1800" dirty="0"/>
              <a:t>的事件方法代码：</a:t>
            </a:r>
          </a:p>
        </p:txBody>
      </p:sp>
      <p:sp>
        <p:nvSpPr>
          <p:cNvPr id="4" name="TextBox 3"/>
          <p:cNvSpPr txBox="1"/>
          <p:nvPr/>
        </p:nvSpPr>
        <p:spPr>
          <a:xfrm>
            <a:off x="1136845" y="1292004"/>
            <a:ext cx="9491571" cy="4402217"/>
          </a:xfrm>
          <a:prstGeom prst="roundRect">
            <a:avLst>
              <a:gd name="adj" fmla="val 5377"/>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on_writeWordPushButton_clicked</a:t>
            </a:r>
            <a:r>
              <a:rPr lang="en-US" altLang="zh-CN" dirty="0"/>
              <a:t>()</a:t>
            </a:r>
            <a:endParaRPr lang="zh-CN" altLang="zh-CN" dirty="0"/>
          </a:p>
          <a:p>
            <a:r>
              <a:rPr lang="en-US" altLang="zh-CN" dirty="0"/>
              <a:t>{</a:t>
            </a:r>
            <a:endParaRPr lang="zh-CN" altLang="zh-CN" dirty="0"/>
          </a:p>
          <a:p>
            <a:r>
              <a:rPr lang="en-US" altLang="zh-CN" dirty="0"/>
              <a:t>    </a:t>
            </a:r>
            <a:r>
              <a:rPr lang="en-US" altLang="zh-CN" dirty="0" err="1"/>
              <a:t>QString</a:t>
            </a:r>
            <a:r>
              <a:rPr lang="en-US" altLang="zh-CN" dirty="0"/>
              <a:t> </a:t>
            </a:r>
            <a:r>
              <a:rPr lang="en-US" altLang="zh-CN" dirty="0" err="1"/>
              <a:t>inStr</a:t>
            </a:r>
            <a:r>
              <a:rPr lang="en-US" altLang="zh-CN" dirty="0"/>
              <a:t> = </a:t>
            </a:r>
            <a:r>
              <a:rPr lang="en-US" altLang="zh-CN" dirty="0" err="1"/>
              <a:t>ui</a:t>
            </a:r>
            <a:r>
              <a:rPr lang="en-US" altLang="zh-CN" dirty="0"/>
              <a:t>-&gt;</a:t>
            </a:r>
            <a:r>
              <a:rPr lang="en-US" altLang="zh-CN" dirty="0" err="1"/>
              <a:t>InWordLineEdit</a:t>
            </a:r>
            <a:r>
              <a:rPr lang="en-US" altLang="zh-CN" dirty="0"/>
              <a:t>-&gt;text();</a:t>
            </a:r>
            <a:endParaRPr lang="zh-CN" altLang="zh-CN" dirty="0"/>
          </a:p>
          <a:p>
            <a:r>
              <a:rPr lang="en-US" altLang="zh-CN" dirty="0"/>
              <a:t>    paragraph-&gt;</a:t>
            </a:r>
            <a:r>
              <a:rPr lang="en-US" altLang="zh-CN" dirty="0" err="1"/>
              <a:t>dynamicCall</a:t>
            </a:r>
            <a:r>
              <a:rPr lang="en-US" altLang="zh-CN" dirty="0"/>
              <a:t>("</a:t>
            </a:r>
            <a:r>
              <a:rPr lang="en-US" altLang="zh-CN" dirty="0" err="1"/>
              <a:t>TypeText</a:t>
            </a:r>
            <a:r>
              <a:rPr lang="en-US" altLang="zh-CN" dirty="0"/>
              <a:t>(</a:t>
            </a:r>
            <a:r>
              <a:rPr lang="en-US" altLang="zh-CN" dirty="0" err="1"/>
              <a:t>const</a:t>
            </a:r>
            <a:r>
              <a:rPr lang="en-US" altLang="zh-CN" dirty="0"/>
              <a:t> </a:t>
            </a:r>
            <a:r>
              <a:rPr lang="en-US" altLang="zh-CN" dirty="0" err="1"/>
              <a:t>QString</a:t>
            </a:r>
            <a:r>
              <a:rPr lang="en-US" altLang="zh-CN" dirty="0"/>
              <a:t>&amp;)", </a:t>
            </a:r>
            <a:r>
              <a:rPr lang="en-US" altLang="zh-CN" dirty="0" err="1"/>
              <a:t>inStr</a:t>
            </a:r>
            <a:r>
              <a:rPr lang="en-US" altLang="zh-CN" dirty="0" smtClean="0"/>
              <a:t>);</a:t>
            </a:r>
            <a:r>
              <a:rPr lang="zh-CN" altLang="zh-CN" dirty="0" smtClean="0"/>
              <a:t> </a:t>
            </a:r>
            <a:r>
              <a:rPr lang="en-US" altLang="zh-CN" dirty="0" smtClean="0"/>
              <a:t>//</a:t>
            </a:r>
            <a:r>
              <a:rPr lang="zh-CN" altLang="zh-CN" dirty="0"/>
              <a:t>写入从界面文本框获取的文本</a:t>
            </a:r>
          </a:p>
          <a:p>
            <a:r>
              <a:rPr lang="en-US" altLang="zh-CN" dirty="0"/>
              <a:t>    paragraph-&gt;</a:t>
            </a:r>
            <a:r>
              <a:rPr lang="en-US" altLang="zh-CN" dirty="0" err="1"/>
              <a:t>dynamicCall</a:t>
            </a:r>
            <a:r>
              <a:rPr lang="en-US" altLang="zh-CN" dirty="0"/>
              <a:t>("</a:t>
            </a:r>
            <a:r>
              <a:rPr lang="en-US" altLang="zh-CN" dirty="0" err="1"/>
              <a:t>TypeText</a:t>
            </a:r>
            <a:r>
              <a:rPr lang="en-US" altLang="zh-CN" dirty="0"/>
              <a:t>(</a:t>
            </a:r>
            <a:r>
              <a:rPr lang="en-US" altLang="zh-CN" dirty="0" err="1"/>
              <a:t>const</a:t>
            </a:r>
            <a:r>
              <a:rPr lang="en-US" altLang="zh-CN" dirty="0"/>
              <a:t> </a:t>
            </a:r>
            <a:r>
              <a:rPr lang="en-US" altLang="zh-CN" dirty="0" err="1"/>
              <a:t>QVariant</a:t>
            </a:r>
            <a:r>
              <a:rPr lang="en-US" altLang="zh-CN" dirty="0"/>
              <a:t>&amp;)",</a:t>
            </a:r>
            <a:r>
              <a:rPr lang="en-US" altLang="zh-CN" dirty="0" err="1"/>
              <a:t>QVariant</a:t>
            </a:r>
            <a:r>
              <a:rPr lang="en-US" altLang="zh-CN" dirty="0"/>
              <a:t>("\</a:t>
            </a:r>
            <a:r>
              <a:rPr lang="en-US" altLang="zh-CN" dirty="0" err="1"/>
              <a:t>nHello!I</a:t>
            </a:r>
            <a:r>
              <a:rPr lang="en-US" altLang="zh-CN" dirty="0"/>
              <a:t> love Qt."));										</a:t>
            </a:r>
            <a:r>
              <a:rPr lang="en-US" altLang="zh-CN" dirty="0" smtClean="0"/>
              <a:t>//</a:t>
            </a:r>
            <a:r>
              <a:rPr lang="zh-CN" altLang="zh-CN" dirty="0"/>
              <a:t>写入指定的文本</a:t>
            </a:r>
          </a:p>
          <a:p>
            <a:r>
              <a:rPr lang="en-US" altLang="zh-CN" dirty="0"/>
              <a:t>    document-&gt;</a:t>
            </a:r>
            <a:r>
              <a:rPr lang="en-US" altLang="zh-CN" dirty="0" err="1"/>
              <a:t>dynamicCall</a:t>
            </a:r>
            <a:r>
              <a:rPr lang="en-US" altLang="zh-CN" dirty="0"/>
              <a:t>("</a:t>
            </a:r>
            <a:r>
              <a:rPr lang="en-US" altLang="zh-CN" dirty="0" err="1"/>
              <a:t>SaveAs</a:t>
            </a:r>
            <a:r>
              <a:rPr lang="en-US" altLang="zh-CN" dirty="0"/>
              <a:t>(</a:t>
            </a:r>
            <a:r>
              <a:rPr lang="en-US" altLang="zh-CN" dirty="0" err="1"/>
              <a:t>const</a:t>
            </a:r>
            <a:r>
              <a:rPr lang="en-US" altLang="zh-CN" dirty="0"/>
              <a:t> </a:t>
            </a:r>
            <a:r>
              <a:rPr lang="en-US" altLang="zh-CN" dirty="0" err="1"/>
              <a:t>QString</a:t>
            </a:r>
            <a:r>
              <a:rPr lang="en-US" altLang="zh-CN" dirty="0"/>
              <a:t>&amp;)","d:\\</a:t>
            </a:r>
            <a:r>
              <a:rPr lang="en-US" altLang="zh-CN" dirty="0" err="1"/>
              <a:t>Qt</a:t>
            </a:r>
            <a:r>
              <a:rPr lang="en-US" altLang="zh-CN" dirty="0"/>
              <a:t>\\office\\</a:t>
            </a:r>
            <a:r>
              <a:rPr lang="zh-CN" altLang="zh-CN" dirty="0"/>
              <a:t>我爱</a:t>
            </a:r>
            <a:r>
              <a:rPr lang="en-US" altLang="zh-CN" dirty="0"/>
              <a:t> Qt5.doc");</a:t>
            </a:r>
            <a:endParaRPr lang="zh-CN" altLang="zh-CN" dirty="0"/>
          </a:p>
          <a:p>
            <a:r>
              <a:rPr lang="en-US" altLang="zh-CN" dirty="0"/>
              <a:t>								</a:t>
            </a:r>
            <a:r>
              <a:rPr lang="en-US" altLang="zh-CN" dirty="0" smtClean="0"/>
              <a:t>//</a:t>
            </a:r>
            <a:r>
              <a:rPr lang="zh-CN" altLang="zh-CN" dirty="0"/>
              <a:t>保存文档</a:t>
            </a:r>
          </a:p>
          <a:p>
            <a:r>
              <a:rPr lang="en-US" altLang="zh-CN" dirty="0"/>
              <a:t>    delete paragraph;</a:t>
            </a:r>
            <a:endParaRPr lang="zh-CN" altLang="zh-CN" dirty="0"/>
          </a:p>
          <a:p>
            <a:r>
              <a:rPr lang="en-US" altLang="zh-CN" dirty="0"/>
              <a:t>    paragraph = </a:t>
            </a:r>
            <a:r>
              <a:rPr lang="en-US" altLang="zh-CN" dirty="0" err="1"/>
              <a:t>nullptr</a:t>
            </a:r>
            <a:r>
              <a:rPr lang="en-US" altLang="zh-CN" dirty="0"/>
              <a:t>;</a:t>
            </a:r>
            <a:endParaRPr lang="zh-CN" altLang="zh-CN" dirty="0"/>
          </a:p>
          <a:p>
            <a:r>
              <a:rPr lang="en-US" altLang="zh-CN" dirty="0"/>
              <a:t>    document-&gt;</a:t>
            </a:r>
            <a:r>
              <a:rPr lang="en-US" altLang="zh-CN" dirty="0" err="1"/>
              <a:t>dynamicCall</a:t>
            </a:r>
            <a:r>
              <a:rPr lang="en-US" altLang="zh-CN" dirty="0"/>
              <a:t>("Close()");</a:t>
            </a:r>
            <a:endParaRPr lang="zh-CN" altLang="zh-CN" dirty="0"/>
          </a:p>
          <a:p>
            <a:r>
              <a:rPr lang="en-US" altLang="zh-CN" dirty="0"/>
              <a:t>    </a:t>
            </a:r>
            <a:r>
              <a:rPr lang="en-US" altLang="zh-CN" dirty="0" err="1"/>
              <a:t>myword</a:t>
            </a:r>
            <a:r>
              <a:rPr lang="en-US" altLang="zh-CN" dirty="0"/>
              <a:t>-&gt;</a:t>
            </a:r>
            <a:r>
              <a:rPr lang="en-US" altLang="zh-CN" dirty="0" err="1"/>
              <a:t>dynamicCall</a:t>
            </a:r>
            <a:r>
              <a:rPr lang="en-US" altLang="zh-CN" dirty="0"/>
              <a:t>("Quit()");</a:t>
            </a:r>
            <a:endParaRPr lang="zh-CN" altLang="zh-CN" dirty="0"/>
          </a:p>
          <a:p>
            <a:r>
              <a:rPr lang="en-US" altLang="zh-CN" dirty="0"/>
              <a:t>    </a:t>
            </a:r>
            <a:r>
              <a:rPr lang="en-US" altLang="zh-CN" dirty="0" err="1"/>
              <a:t>QMessageBox</a:t>
            </a:r>
            <a:r>
              <a:rPr lang="en-US" altLang="zh-CN" dirty="0"/>
              <a:t>::information(this, </a:t>
            </a:r>
            <a:r>
              <a:rPr lang="en-US" altLang="zh-CN" dirty="0" err="1"/>
              <a:t>tr</a:t>
            </a:r>
            <a:r>
              <a:rPr lang="en-US" altLang="zh-CN" dirty="0"/>
              <a:t>("</a:t>
            </a:r>
            <a:r>
              <a:rPr lang="zh-CN" altLang="zh-CN" dirty="0"/>
              <a:t>完毕</a:t>
            </a:r>
            <a:r>
              <a:rPr lang="en-US" altLang="zh-CN" dirty="0"/>
              <a:t>"), </a:t>
            </a:r>
            <a:r>
              <a:rPr lang="en-US" altLang="zh-CN" dirty="0" err="1"/>
              <a:t>tr</a:t>
            </a:r>
            <a:r>
              <a:rPr lang="en-US" altLang="zh-CN" dirty="0"/>
              <a:t>("Word</a:t>
            </a:r>
            <a:r>
              <a:rPr lang="zh-CN" altLang="zh-CN" dirty="0"/>
              <a:t>文档已保存。</a:t>
            </a:r>
            <a:r>
              <a:rPr lang="en-US" altLang="zh-CN" dirty="0"/>
              <a:t>"));</a:t>
            </a:r>
            <a:endParaRPr lang="zh-CN" altLang="zh-CN" dirty="0"/>
          </a:p>
          <a:p>
            <a:r>
              <a:rPr lang="en-US" altLang="zh-CN" dirty="0"/>
              <a:t>    </a:t>
            </a:r>
            <a:r>
              <a:rPr lang="en-US" altLang="zh-CN" dirty="0" err="1"/>
              <a:t>ui</a:t>
            </a:r>
            <a:r>
              <a:rPr lang="en-US" altLang="zh-CN" dirty="0"/>
              <a:t>-&gt;</a:t>
            </a:r>
            <a:r>
              <a:rPr lang="en-US" altLang="zh-CN" dirty="0" err="1"/>
              <a:t>writeWordPushButton</a:t>
            </a:r>
            <a:r>
              <a:rPr lang="en-US" altLang="zh-CN" dirty="0"/>
              <a:t>-&gt;</a:t>
            </a:r>
            <a:r>
              <a:rPr lang="en-US" altLang="zh-CN" dirty="0" err="1"/>
              <a:t>setEnabled</a:t>
            </a:r>
            <a:r>
              <a:rPr lang="en-US" altLang="zh-CN" dirty="0"/>
              <a:t>(false);</a:t>
            </a:r>
            <a:endParaRPr lang="zh-CN" altLang="zh-CN" dirty="0"/>
          </a:p>
          <a:p>
            <a:r>
              <a:rPr lang="en-US" altLang="zh-CN" dirty="0"/>
              <a:t>    </a:t>
            </a:r>
            <a:r>
              <a:rPr lang="en-US" altLang="zh-CN" dirty="0" err="1"/>
              <a:t>ui</a:t>
            </a:r>
            <a:r>
              <a:rPr lang="en-US" altLang="zh-CN" dirty="0"/>
              <a:t>-&gt;</a:t>
            </a:r>
            <a:r>
              <a:rPr lang="en-US" altLang="zh-CN" dirty="0" err="1"/>
              <a:t>readWordPushButton</a:t>
            </a:r>
            <a:r>
              <a:rPr lang="en-US" altLang="zh-CN" dirty="0"/>
              <a:t>-&gt;</a:t>
            </a:r>
            <a:r>
              <a:rPr lang="en-US" altLang="zh-CN" dirty="0" err="1"/>
              <a:t>setEnabled</a:t>
            </a:r>
            <a:r>
              <a:rPr lang="en-US" altLang="zh-CN" dirty="0"/>
              <a:t>(true);</a:t>
            </a:r>
            <a:endParaRPr lang="zh-CN" altLang="zh-CN" dirty="0"/>
          </a:p>
          <a:p>
            <a:r>
              <a:rPr lang="en-US" altLang="zh-CN" dirty="0" smtClean="0"/>
              <a:t>}</a:t>
            </a:r>
          </a:p>
        </p:txBody>
      </p:sp>
    </p:spTree>
    <p:extLst>
      <p:ext uri="{BB962C8B-B14F-4D97-AF65-F5344CB8AC3E}">
        <p14:creationId xmlns:p14="http://schemas.microsoft.com/office/powerpoint/2010/main" val="228593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24492" cy="461665"/>
          </a:xfrm>
          <a:prstGeom prst="rect">
            <a:avLst/>
          </a:prstGeom>
        </p:spPr>
        <p:txBody>
          <a:bodyPr wrap="none">
            <a:spAutoFit/>
          </a:bodyPr>
          <a:lstStyle/>
          <a:p>
            <a:r>
              <a:rPr lang="zh-CN" altLang="zh-CN" sz="2400" b="1" dirty="0"/>
              <a:t>对</a:t>
            </a:r>
            <a:r>
              <a:rPr lang="en-US" altLang="zh-CN" sz="2400" b="1" dirty="0"/>
              <a:t>Word</a:t>
            </a:r>
            <a:r>
              <a:rPr lang="zh-CN" altLang="zh-CN" sz="2400" b="1" dirty="0"/>
              <a:t>的读写</a:t>
            </a:r>
          </a:p>
        </p:txBody>
      </p:sp>
      <p:sp>
        <p:nvSpPr>
          <p:cNvPr id="3" name="矩形 2"/>
          <p:cNvSpPr/>
          <p:nvPr/>
        </p:nvSpPr>
        <p:spPr>
          <a:xfrm>
            <a:off x="1136845" y="970174"/>
            <a:ext cx="2778325" cy="369332"/>
          </a:xfrm>
          <a:prstGeom prst="rect">
            <a:avLst/>
          </a:prstGeom>
        </p:spPr>
        <p:txBody>
          <a:bodyPr wrap="none">
            <a:spAutoFit/>
          </a:bodyPr>
          <a:lstStyle/>
          <a:p>
            <a:r>
              <a:rPr lang="zh-CN" altLang="zh-CN" sz="1800" dirty="0"/>
              <a:t>读</a:t>
            </a:r>
            <a:r>
              <a:rPr lang="en-US" altLang="zh-CN" sz="1800" dirty="0"/>
              <a:t>Word</a:t>
            </a:r>
            <a:r>
              <a:rPr lang="zh-CN" altLang="zh-CN" sz="1800" dirty="0"/>
              <a:t>的事件方法代码：</a:t>
            </a:r>
          </a:p>
        </p:txBody>
      </p:sp>
      <p:sp>
        <p:nvSpPr>
          <p:cNvPr id="4" name="TextBox 3"/>
          <p:cNvSpPr txBox="1"/>
          <p:nvPr/>
        </p:nvSpPr>
        <p:spPr>
          <a:xfrm>
            <a:off x="1136845" y="1339506"/>
            <a:ext cx="9586573" cy="5586145"/>
          </a:xfrm>
          <a:prstGeom prst="rect">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on_readWordPushButton_clicked</a:t>
            </a:r>
            <a:r>
              <a:rPr lang="en-US" altLang="zh-CN" dirty="0"/>
              <a:t>()</a:t>
            </a:r>
            <a:endParaRPr lang="zh-CN" altLang="zh-CN" dirty="0"/>
          </a:p>
          <a:p>
            <a:r>
              <a:rPr lang="en-US" altLang="zh-CN" dirty="0"/>
              <a:t>{</a:t>
            </a:r>
            <a:endParaRPr lang="zh-CN" altLang="zh-CN" dirty="0"/>
          </a:p>
          <a:p>
            <a:r>
              <a:rPr lang="en-US" altLang="zh-CN" dirty="0"/>
              <a:t>    </a:t>
            </a:r>
            <a:r>
              <a:rPr lang="en-US" altLang="zh-CN" dirty="0" err="1"/>
              <a:t>myword</a:t>
            </a:r>
            <a:r>
              <a:rPr lang="en-US" altLang="zh-CN" dirty="0"/>
              <a:t> = new </a:t>
            </a:r>
            <a:r>
              <a:rPr lang="en-US" altLang="zh-CN" dirty="0" err="1"/>
              <a:t>QAxObject</a:t>
            </a:r>
            <a:r>
              <a:rPr lang="en-US" altLang="zh-CN" dirty="0"/>
              <a:t>("</a:t>
            </a:r>
            <a:r>
              <a:rPr lang="en-US" altLang="zh-CN" dirty="0" err="1"/>
              <a:t>Word.Application</a:t>
            </a:r>
            <a:r>
              <a:rPr lang="en-US" altLang="zh-CN" dirty="0"/>
              <a:t>");</a:t>
            </a:r>
            <a:endParaRPr lang="zh-CN" altLang="zh-CN" dirty="0"/>
          </a:p>
          <a:p>
            <a:r>
              <a:rPr lang="en-US" altLang="zh-CN" dirty="0"/>
              <a:t>    </a:t>
            </a:r>
            <a:r>
              <a:rPr lang="en-US" altLang="zh-CN" dirty="0" err="1"/>
              <a:t>mydocs</a:t>
            </a:r>
            <a:r>
              <a:rPr lang="en-US" altLang="zh-CN" dirty="0"/>
              <a:t> = </a:t>
            </a:r>
            <a:r>
              <a:rPr lang="en-US" altLang="zh-CN" dirty="0" err="1"/>
              <a:t>myword</a:t>
            </a:r>
            <a:r>
              <a:rPr lang="en-US" altLang="zh-CN" dirty="0"/>
              <a:t>-&gt;</a:t>
            </a:r>
            <a:r>
              <a:rPr lang="en-US" altLang="zh-CN" dirty="0" err="1"/>
              <a:t>querySubObject</a:t>
            </a:r>
            <a:r>
              <a:rPr lang="en-US" altLang="zh-CN" dirty="0"/>
              <a:t>("Documents");		</a:t>
            </a:r>
            <a:r>
              <a:rPr lang="en-US" altLang="zh-CN" dirty="0" smtClean="0"/>
              <a:t>//</a:t>
            </a:r>
            <a:r>
              <a:rPr lang="zh-CN" altLang="zh-CN" dirty="0"/>
              <a:t>获取文档集</a:t>
            </a:r>
          </a:p>
          <a:p>
            <a:r>
              <a:rPr lang="en-US" altLang="zh-CN" dirty="0"/>
              <a:t>    </a:t>
            </a:r>
            <a:r>
              <a:rPr lang="en-US" altLang="zh-CN" dirty="0" err="1"/>
              <a:t>mydocs</a:t>
            </a:r>
            <a:r>
              <a:rPr lang="en-US" altLang="zh-CN" dirty="0"/>
              <a:t>-&gt;</a:t>
            </a:r>
            <a:r>
              <a:rPr lang="en-US" altLang="zh-CN" dirty="0" err="1"/>
              <a:t>dynamicCall</a:t>
            </a:r>
            <a:r>
              <a:rPr lang="en-US" altLang="zh-CN" dirty="0"/>
              <a:t>("Open(</a:t>
            </a:r>
            <a:r>
              <a:rPr lang="en-US" altLang="zh-CN" dirty="0" err="1"/>
              <a:t>const</a:t>
            </a:r>
            <a:r>
              <a:rPr lang="en-US" altLang="zh-CN" dirty="0"/>
              <a:t> </a:t>
            </a:r>
            <a:r>
              <a:rPr lang="en-US" altLang="zh-CN" dirty="0" err="1"/>
              <a:t>QString</a:t>
            </a:r>
            <a:r>
              <a:rPr lang="en-US" altLang="zh-CN" dirty="0"/>
              <a:t>&amp;)","d:\\</a:t>
            </a:r>
            <a:r>
              <a:rPr lang="en-US" altLang="zh-CN" dirty="0" err="1"/>
              <a:t>Qt</a:t>
            </a:r>
            <a:r>
              <a:rPr lang="en-US" altLang="zh-CN" dirty="0"/>
              <a:t>\\office\\</a:t>
            </a:r>
            <a:r>
              <a:rPr lang="zh-CN" altLang="zh-CN" dirty="0"/>
              <a:t>我爱</a:t>
            </a:r>
            <a:r>
              <a:rPr lang="en-US" altLang="zh-CN" dirty="0"/>
              <a:t> Qt5.doc");</a:t>
            </a:r>
            <a:endParaRPr lang="zh-CN" altLang="zh-CN" dirty="0"/>
          </a:p>
          <a:p>
            <a:r>
              <a:rPr lang="en-US" altLang="zh-CN" dirty="0"/>
              <a:t>							</a:t>
            </a:r>
            <a:r>
              <a:rPr lang="en-US" altLang="zh-CN" dirty="0" smtClean="0"/>
              <a:t>//</a:t>
            </a:r>
            <a:r>
              <a:rPr lang="zh-CN" altLang="zh-CN" dirty="0"/>
              <a:t>打开文档</a:t>
            </a:r>
          </a:p>
          <a:p>
            <a:r>
              <a:rPr lang="en-US" altLang="zh-CN" dirty="0"/>
              <a:t>    document = </a:t>
            </a:r>
            <a:r>
              <a:rPr lang="en-US" altLang="zh-CN" dirty="0" err="1"/>
              <a:t>myword</a:t>
            </a:r>
            <a:r>
              <a:rPr lang="en-US" altLang="zh-CN" dirty="0"/>
              <a:t>-&gt;</a:t>
            </a:r>
            <a:r>
              <a:rPr lang="en-US" altLang="zh-CN" dirty="0" err="1"/>
              <a:t>querySubObject</a:t>
            </a:r>
            <a:r>
              <a:rPr lang="en-US" altLang="zh-CN" dirty="0"/>
              <a:t>("</a:t>
            </a:r>
            <a:r>
              <a:rPr lang="en-US" altLang="zh-CN" dirty="0" err="1"/>
              <a:t>ActiveDocument</a:t>
            </a:r>
            <a:r>
              <a:rPr lang="en-US" altLang="zh-CN" dirty="0"/>
              <a:t>");	</a:t>
            </a:r>
            <a:r>
              <a:rPr lang="en-US" altLang="zh-CN" dirty="0" smtClean="0"/>
              <a:t>//</a:t>
            </a:r>
            <a:r>
              <a:rPr lang="zh-CN" altLang="zh-CN" dirty="0"/>
              <a:t>指向活动文档</a:t>
            </a:r>
          </a:p>
          <a:p>
            <a:r>
              <a:rPr lang="en-US" altLang="zh-CN" dirty="0"/>
              <a:t>    paragraph = document-&gt;</a:t>
            </a:r>
            <a:r>
              <a:rPr lang="en-US" altLang="zh-CN" dirty="0" err="1"/>
              <a:t>querySubObject</a:t>
            </a:r>
            <a:r>
              <a:rPr lang="en-US" altLang="zh-CN" dirty="0"/>
              <a:t>("Range()");		</a:t>
            </a:r>
            <a:r>
              <a:rPr lang="en-US" altLang="zh-CN" dirty="0" smtClean="0"/>
              <a:t>//</a:t>
            </a:r>
            <a:r>
              <a:rPr lang="zh-CN" altLang="zh-CN" dirty="0"/>
              <a:t>指向当前文本</a:t>
            </a:r>
          </a:p>
          <a:p>
            <a:r>
              <a:rPr lang="en-US" altLang="zh-CN" dirty="0"/>
              <a:t>    </a:t>
            </a:r>
            <a:r>
              <a:rPr lang="en-US" altLang="zh-CN" dirty="0" err="1"/>
              <a:t>QString</a:t>
            </a:r>
            <a:r>
              <a:rPr lang="en-US" altLang="zh-CN" dirty="0"/>
              <a:t> </a:t>
            </a:r>
            <a:r>
              <a:rPr lang="en-US" altLang="zh-CN" dirty="0" err="1"/>
              <a:t>outStr</a:t>
            </a:r>
            <a:r>
              <a:rPr lang="en-US" altLang="zh-CN" dirty="0"/>
              <a:t> = paragraph-&gt;property("Text").</a:t>
            </a:r>
            <a:r>
              <a:rPr lang="en-US" altLang="zh-CN" dirty="0" err="1"/>
              <a:t>toString</a:t>
            </a:r>
            <a:r>
              <a:rPr lang="en-US" altLang="zh-CN" dirty="0"/>
              <a:t>();	</a:t>
            </a:r>
            <a:r>
              <a:rPr lang="en-US" altLang="zh-CN" dirty="0" smtClean="0"/>
              <a:t>	//</a:t>
            </a:r>
            <a:r>
              <a:rPr lang="zh-CN" altLang="zh-CN" dirty="0"/>
              <a:t>读出文本</a:t>
            </a:r>
          </a:p>
          <a:p>
            <a:r>
              <a:rPr lang="en-US" altLang="zh-CN" dirty="0"/>
              <a:t>    </a:t>
            </a:r>
            <a:r>
              <a:rPr lang="en-US" altLang="zh-CN" dirty="0" err="1"/>
              <a:t>ui</a:t>
            </a:r>
            <a:r>
              <a:rPr lang="en-US" altLang="zh-CN" dirty="0"/>
              <a:t>-&gt;</a:t>
            </a:r>
            <a:r>
              <a:rPr lang="en-US" altLang="zh-CN" dirty="0" err="1"/>
              <a:t>OutWordLabel</a:t>
            </a:r>
            <a:r>
              <a:rPr lang="en-US" altLang="zh-CN" dirty="0"/>
              <a:t>-&gt;</a:t>
            </a:r>
            <a:r>
              <a:rPr lang="en-US" altLang="zh-CN" dirty="0" err="1"/>
              <a:t>setText</a:t>
            </a:r>
            <a:r>
              <a:rPr lang="en-US" altLang="zh-CN" dirty="0"/>
              <a:t>(</a:t>
            </a:r>
            <a:r>
              <a:rPr lang="en-US" altLang="zh-CN" dirty="0" err="1"/>
              <a:t>outStr.split</a:t>
            </a:r>
            <a:r>
              <a:rPr lang="en-US" altLang="zh-CN" dirty="0"/>
              <a:t>("H").at(0));</a:t>
            </a:r>
            <a:endParaRPr lang="zh-CN" altLang="zh-CN" dirty="0"/>
          </a:p>
          <a:p>
            <a:r>
              <a:rPr lang="en-US" altLang="zh-CN" dirty="0"/>
              <a:t>    paragraph = document-&gt;</a:t>
            </a:r>
            <a:r>
              <a:rPr lang="en-US" altLang="zh-CN" dirty="0" err="1"/>
              <a:t>querySubObject</a:t>
            </a:r>
            <a:r>
              <a:rPr lang="en-US" altLang="zh-CN" dirty="0"/>
              <a:t>("Range(</a:t>
            </a:r>
            <a:r>
              <a:rPr lang="en-US" altLang="zh-CN" dirty="0" err="1"/>
              <a:t>QVariant</a:t>
            </a:r>
            <a:r>
              <a:rPr lang="en-US" altLang="zh-CN" dirty="0"/>
              <a:t>, </a:t>
            </a:r>
            <a:r>
              <a:rPr lang="en-US" altLang="zh-CN" dirty="0" err="1"/>
              <a:t>QVariant</a:t>
            </a:r>
            <a:r>
              <a:rPr lang="en-US" altLang="zh-CN" dirty="0"/>
              <a:t>)", 14, 30);</a:t>
            </a:r>
            <a:endParaRPr lang="zh-CN" altLang="zh-CN" dirty="0"/>
          </a:p>
          <a:p>
            <a:r>
              <a:rPr lang="en-US" altLang="zh-CN" dirty="0"/>
              <a:t>						</a:t>
            </a:r>
            <a:r>
              <a:rPr lang="en-US" altLang="zh-CN" dirty="0" smtClean="0"/>
              <a:t>	//(</a:t>
            </a:r>
            <a:r>
              <a:rPr lang="en-US" altLang="zh-CN" dirty="0"/>
              <a:t>a)</a:t>
            </a:r>
            <a:endParaRPr lang="zh-CN" altLang="zh-CN" dirty="0"/>
          </a:p>
          <a:p>
            <a:r>
              <a:rPr lang="en-US" altLang="zh-CN" dirty="0"/>
              <a:t>    </a:t>
            </a:r>
            <a:r>
              <a:rPr lang="en-US" altLang="zh-CN" dirty="0" err="1"/>
              <a:t>outStr</a:t>
            </a:r>
            <a:r>
              <a:rPr lang="en-US" altLang="zh-CN" dirty="0"/>
              <a:t> = paragraph-&gt;property("Text").</a:t>
            </a:r>
            <a:r>
              <a:rPr lang="en-US" altLang="zh-CN" dirty="0" err="1"/>
              <a:t>toString</a:t>
            </a:r>
            <a:r>
              <a:rPr lang="en-US" altLang="zh-CN" dirty="0"/>
              <a:t>();</a:t>
            </a:r>
            <a:endParaRPr lang="zh-CN" altLang="zh-CN" dirty="0"/>
          </a:p>
          <a:p>
            <a:r>
              <a:rPr lang="en-US" altLang="zh-CN" dirty="0"/>
              <a:t>    delete paragraph;</a:t>
            </a:r>
            <a:endParaRPr lang="zh-CN" altLang="zh-CN" dirty="0"/>
          </a:p>
          <a:p>
            <a:r>
              <a:rPr lang="en-US" altLang="zh-CN" dirty="0"/>
              <a:t>    paragraph = </a:t>
            </a:r>
            <a:r>
              <a:rPr lang="en-US" altLang="zh-CN" dirty="0" err="1"/>
              <a:t>nullptr</a:t>
            </a:r>
            <a:r>
              <a:rPr lang="en-US" altLang="zh-CN" dirty="0"/>
              <a:t>;</a:t>
            </a:r>
            <a:endParaRPr lang="zh-CN" altLang="zh-CN" dirty="0"/>
          </a:p>
          <a:p>
            <a:r>
              <a:rPr lang="en-US" altLang="zh-CN" dirty="0"/>
              <a:t>    document-&gt;</a:t>
            </a:r>
            <a:r>
              <a:rPr lang="en-US" altLang="zh-CN" dirty="0" err="1"/>
              <a:t>dynamicCall</a:t>
            </a:r>
            <a:r>
              <a:rPr lang="en-US" altLang="zh-CN" dirty="0"/>
              <a:t>("Close()");</a:t>
            </a:r>
            <a:endParaRPr lang="zh-CN" altLang="zh-CN" dirty="0"/>
          </a:p>
          <a:p>
            <a:r>
              <a:rPr lang="en-US" altLang="zh-CN" dirty="0"/>
              <a:t>    </a:t>
            </a:r>
            <a:r>
              <a:rPr lang="en-US" altLang="zh-CN" dirty="0" err="1"/>
              <a:t>myword</a:t>
            </a:r>
            <a:r>
              <a:rPr lang="en-US" altLang="zh-CN" dirty="0"/>
              <a:t>-&gt;</a:t>
            </a:r>
            <a:r>
              <a:rPr lang="en-US" altLang="zh-CN" dirty="0" err="1"/>
              <a:t>dynamicCall</a:t>
            </a:r>
            <a:r>
              <a:rPr lang="en-US" altLang="zh-CN" dirty="0"/>
              <a:t>("Quit()");</a:t>
            </a:r>
            <a:endParaRPr lang="zh-CN" altLang="zh-CN" dirty="0"/>
          </a:p>
          <a:p>
            <a:r>
              <a:rPr lang="en-US" altLang="zh-CN" dirty="0"/>
              <a:t>    </a:t>
            </a:r>
            <a:r>
              <a:rPr lang="en-US" altLang="zh-CN" dirty="0" err="1"/>
              <a:t>QmessageBox</a:t>
            </a:r>
            <a:r>
              <a:rPr lang="en-US" altLang="zh-CN" dirty="0"/>
              <a:t>::information(this, </a:t>
            </a:r>
            <a:r>
              <a:rPr lang="en-US" altLang="zh-CN" dirty="0" err="1"/>
              <a:t>tr</a:t>
            </a:r>
            <a:r>
              <a:rPr lang="en-US" altLang="zh-CN" dirty="0"/>
              <a:t>("</a:t>
            </a:r>
            <a:r>
              <a:rPr lang="zh-CN" altLang="zh-CN" dirty="0"/>
              <a:t>消息</a:t>
            </a:r>
            <a:r>
              <a:rPr lang="en-US" altLang="zh-CN" dirty="0"/>
              <a:t>"), </a:t>
            </a:r>
            <a:r>
              <a:rPr lang="en-US" altLang="zh-CN" dirty="0" err="1"/>
              <a:t>outStr</a:t>
            </a:r>
            <a:r>
              <a:rPr lang="en-US" altLang="zh-CN" dirty="0"/>
              <a:t>);</a:t>
            </a:r>
            <a:endParaRPr lang="zh-CN" altLang="zh-CN" dirty="0"/>
          </a:p>
          <a:p>
            <a:r>
              <a:rPr lang="en-US" altLang="zh-CN" dirty="0"/>
              <a:t>    </a:t>
            </a:r>
            <a:r>
              <a:rPr lang="en-US" altLang="zh-CN" dirty="0" err="1"/>
              <a:t>ui</a:t>
            </a:r>
            <a:r>
              <a:rPr lang="en-US" altLang="zh-CN" dirty="0"/>
              <a:t>-&gt;</a:t>
            </a:r>
            <a:r>
              <a:rPr lang="en-US" altLang="zh-CN" dirty="0" err="1"/>
              <a:t>writeWordPushButton</a:t>
            </a:r>
            <a:r>
              <a:rPr lang="en-US" altLang="zh-CN" dirty="0"/>
              <a:t>-&gt;</a:t>
            </a:r>
            <a:r>
              <a:rPr lang="en-US" altLang="zh-CN" dirty="0" err="1"/>
              <a:t>setEnabled</a:t>
            </a:r>
            <a:r>
              <a:rPr lang="en-US" altLang="zh-CN" dirty="0"/>
              <a:t>(true);</a:t>
            </a:r>
            <a:endParaRPr lang="zh-CN" altLang="zh-CN" dirty="0"/>
          </a:p>
          <a:p>
            <a:r>
              <a:rPr lang="en-US" altLang="zh-CN" dirty="0"/>
              <a:t>    </a:t>
            </a:r>
            <a:r>
              <a:rPr lang="en-US" altLang="zh-CN" dirty="0" err="1"/>
              <a:t>ui</a:t>
            </a:r>
            <a:r>
              <a:rPr lang="en-US" altLang="zh-CN" dirty="0"/>
              <a:t>-&gt;</a:t>
            </a:r>
            <a:r>
              <a:rPr lang="en-US" altLang="zh-CN" dirty="0" err="1"/>
              <a:t>readWordPushButton</a:t>
            </a:r>
            <a:r>
              <a:rPr lang="en-US" altLang="zh-CN" dirty="0"/>
              <a:t>-&gt;</a:t>
            </a:r>
            <a:r>
              <a:rPr lang="en-US" altLang="zh-CN" dirty="0" err="1"/>
              <a:t>setEnabled</a:t>
            </a:r>
            <a:r>
              <a:rPr lang="en-US" altLang="zh-CN" dirty="0"/>
              <a:t>(false);</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416935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66899" y="4546269"/>
            <a:ext cx="9310254" cy="35626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866899" y="3586348"/>
            <a:ext cx="9310254" cy="35626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3433440" cy="461665"/>
          </a:xfrm>
          <a:prstGeom prst="rect">
            <a:avLst/>
          </a:prstGeom>
        </p:spPr>
        <p:txBody>
          <a:bodyPr wrap="none">
            <a:spAutoFit/>
          </a:bodyPr>
          <a:lstStyle/>
          <a:p>
            <a:r>
              <a:rPr lang="en-US" altLang="zh-CN" sz="2400" b="1" dirty="0"/>
              <a:t>1</a:t>
            </a:r>
            <a:r>
              <a:rPr lang="zh-CN" altLang="zh-CN" sz="2400" b="1" dirty="0"/>
              <a:t>．操作</a:t>
            </a:r>
            <a:r>
              <a:rPr lang="en-US" altLang="zh-CN" sz="2400" b="1" dirty="0"/>
              <a:t>Excel</a:t>
            </a:r>
            <a:r>
              <a:rPr lang="zh-CN" altLang="zh-CN" sz="2400" b="1" dirty="0"/>
              <a:t>的基本流程</a:t>
            </a:r>
          </a:p>
        </p:txBody>
      </p:sp>
      <p:sp>
        <p:nvSpPr>
          <p:cNvPr id="3" name="TextBox 2"/>
          <p:cNvSpPr txBox="1"/>
          <p:nvPr/>
        </p:nvSpPr>
        <p:spPr>
          <a:xfrm>
            <a:off x="866899" y="973777"/>
            <a:ext cx="10295906" cy="369332"/>
          </a:xfrm>
          <a:prstGeom prst="rect">
            <a:avLst/>
          </a:prstGeom>
          <a:noFill/>
        </p:spPr>
        <p:txBody>
          <a:bodyPr wrap="square" rtlCol="0">
            <a:spAutoFit/>
          </a:bodyPr>
          <a:lstStyle/>
          <a:p>
            <a:r>
              <a:rPr lang="zh-CN" altLang="zh-CN" sz="1800" dirty="0"/>
              <a:t>从图</a:t>
            </a:r>
            <a:r>
              <a:rPr lang="en-US" altLang="zh-CN" sz="1800" dirty="0"/>
              <a:t>14.1</a:t>
            </a:r>
            <a:r>
              <a:rPr lang="zh-CN" altLang="zh-CN" sz="1800" dirty="0"/>
              <a:t>可看出</a:t>
            </a:r>
            <a:r>
              <a:rPr lang="en-US" altLang="zh-CN" sz="1800" dirty="0" err="1"/>
              <a:t>Qt</a:t>
            </a:r>
            <a:r>
              <a:rPr lang="zh-CN" altLang="zh-CN" sz="1800" dirty="0"/>
              <a:t>操作</a:t>
            </a:r>
            <a:r>
              <a:rPr lang="en-US" altLang="zh-CN" sz="1800" dirty="0"/>
              <a:t>Excel</a:t>
            </a:r>
            <a:r>
              <a:rPr lang="zh-CN" altLang="zh-CN" sz="1800" dirty="0"/>
              <a:t>的基本流程如下。</a:t>
            </a:r>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9" name="Picture 5" descr="1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5366" y="1608115"/>
            <a:ext cx="8804178" cy="139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66899" y="3004456"/>
            <a:ext cx="10117776" cy="2492990"/>
          </a:xfrm>
          <a:prstGeom prst="rect">
            <a:avLst/>
          </a:prstGeom>
          <a:noFill/>
        </p:spPr>
        <p:txBody>
          <a:bodyPr wrap="square" rtlCol="0">
            <a:spAutoFit/>
          </a:bodyPr>
          <a:lstStyle/>
          <a:p>
            <a:r>
              <a:rPr lang="zh-CN" altLang="zh-CN" b="1" dirty="0"/>
              <a:t>（</a:t>
            </a:r>
            <a:r>
              <a:rPr lang="en-US" altLang="zh-CN" b="1" dirty="0"/>
              <a:t>1</a:t>
            </a:r>
            <a:r>
              <a:rPr lang="zh-CN" altLang="zh-CN" b="1" dirty="0"/>
              <a:t>）启动</a:t>
            </a:r>
            <a:r>
              <a:rPr lang="en-US" altLang="zh-CN" b="1" dirty="0"/>
              <a:t>Excel</a:t>
            </a:r>
            <a:r>
              <a:rPr lang="zh-CN" altLang="zh-CN" b="1" dirty="0"/>
              <a:t>进程、获取</a:t>
            </a:r>
            <a:r>
              <a:rPr lang="en-US" altLang="zh-CN" b="1" dirty="0"/>
              <a:t>Excel</a:t>
            </a:r>
            <a:r>
              <a:rPr lang="zh-CN" altLang="zh-CN" b="1" dirty="0"/>
              <a:t>工作簿集。</a:t>
            </a:r>
          </a:p>
          <a:p>
            <a:r>
              <a:rPr lang="zh-CN" altLang="zh-CN" dirty="0"/>
              <a:t>创建</a:t>
            </a:r>
            <a:r>
              <a:rPr lang="en-US" altLang="zh-CN" dirty="0"/>
              <a:t>Excel</a:t>
            </a:r>
            <a:r>
              <a:rPr lang="zh-CN" altLang="zh-CN" dirty="0"/>
              <a:t>进程使用如下语句：</a:t>
            </a:r>
          </a:p>
          <a:p>
            <a:pPr>
              <a:spcBef>
                <a:spcPts val="600"/>
              </a:spcBef>
              <a:spcAft>
                <a:spcPts val="600"/>
              </a:spcAft>
            </a:pPr>
            <a:r>
              <a:rPr lang="en-US" altLang="zh-CN" dirty="0" smtClean="0"/>
              <a:t>   </a:t>
            </a:r>
            <a:r>
              <a:rPr lang="en-US" altLang="zh-CN" dirty="0" err="1" smtClean="0"/>
              <a:t>QAxObject</a:t>
            </a:r>
            <a:r>
              <a:rPr lang="en-US" altLang="zh-CN" dirty="0" smtClean="0"/>
              <a:t> </a:t>
            </a:r>
            <a:r>
              <a:rPr lang="en-US" altLang="zh-CN" dirty="0"/>
              <a:t>*</a:t>
            </a:r>
            <a:r>
              <a:rPr lang="en-US" altLang="zh-CN" dirty="0" err="1"/>
              <a:t>myexcel</a:t>
            </a:r>
            <a:r>
              <a:rPr lang="en-US" altLang="zh-CN" dirty="0"/>
              <a:t> = new </a:t>
            </a:r>
            <a:r>
              <a:rPr lang="en-US" altLang="zh-CN" dirty="0" err="1"/>
              <a:t>QAxObject</a:t>
            </a:r>
            <a:r>
              <a:rPr lang="en-US" altLang="zh-CN" dirty="0"/>
              <a:t>("</a:t>
            </a:r>
            <a:r>
              <a:rPr lang="en-US" altLang="zh-CN" dirty="0" err="1"/>
              <a:t>Excel.Application</a:t>
            </a:r>
            <a:r>
              <a:rPr lang="en-US" altLang="zh-CN" dirty="0"/>
              <a:t>");</a:t>
            </a:r>
            <a:endParaRPr lang="zh-CN" altLang="zh-CN" dirty="0"/>
          </a:p>
          <a:p>
            <a:r>
              <a:rPr lang="zh-CN" altLang="zh-CN" b="1" dirty="0"/>
              <a:t>其中，</a:t>
            </a:r>
            <a:r>
              <a:rPr lang="en-US" altLang="zh-CN" dirty="0" err="1"/>
              <a:t>myexcel</a:t>
            </a:r>
            <a:r>
              <a:rPr lang="zh-CN" altLang="zh-CN" dirty="0"/>
              <a:t>为进程的实例对象名，该名称由用户自己定义，整个程序中引用一致即可。</a:t>
            </a:r>
          </a:p>
          <a:p>
            <a:r>
              <a:rPr lang="zh-CN" altLang="zh-CN" dirty="0"/>
              <a:t>通过进程获取</a:t>
            </a:r>
            <a:r>
              <a:rPr lang="en-US" altLang="zh-CN" dirty="0"/>
              <a:t>Excel</a:t>
            </a:r>
            <a:r>
              <a:rPr lang="zh-CN" altLang="zh-CN" dirty="0"/>
              <a:t>工作簿集，语句为：</a:t>
            </a:r>
          </a:p>
          <a:p>
            <a:pPr>
              <a:spcBef>
                <a:spcPts val="600"/>
              </a:spcBef>
              <a:spcAft>
                <a:spcPts val="600"/>
              </a:spcAft>
            </a:pPr>
            <a:r>
              <a:rPr lang="en-US" altLang="zh-CN" dirty="0" smtClean="0"/>
              <a:t>   </a:t>
            </a:r>
            <a:r>
              <a:rPr lang="en-US" altLang="zh-CN" dirty="0" err="1" smtClean="0"/>
              <a:t>QAxObject</a:t>
            </a:r>
            <a:r>
              <a:rPr lang="en-US" altLang="zh-CN" dirty="0" smtClean="0"/>
              <a:t> </a:t>
            </a:r>
            <a:r>
              <a:rPr lang="en-US" altLang="zh-CN" dirty="0"/>
              <a:t>*</a:t>
            </a:r>
            <a:r>
              <a:rPr lang="en-US" altLang="zh-CN" dirty="0" err="1"/>
              <a:t>myworks</a:t>
            </a:r>
            <a:r>
              <a:rPr lang="en-US" altLang="zh-CN" dirty="0"/>
              <a:t> = </a:t>
            </a:r>
            <a:r>
              <a:rPr lang="en-US" altLang="zh-CN" dirty="0" err="1"/>
              <a:t>myexcel</a:t>
            </a:r>
            <a:r>
              <a:rPr lang="en-US" altLang="zh-CN" dirty="0"/>
              <a:t>-&gt;</a:t>
            </a:r>
            <a:r>
              <a:rPr lang="en-US" altLang="zh-CN" dirty="0" err="1"/>
              <a:t>querySubObject</a:t>
            </a:r>
            <a:r>
              <a:rPr lang="en-US" altLang="zh-CN" dirty="0"/>
              <a:t>("</a:t>
            </a:r>
            <a:r>
              <a:rPr lang="en-US" altLang="zh-CN" dirty="0" err="1"/>
              <a:t>WorkBooks</a:t>
            </a:r>
            <a:r>
              <a:rPr lang="en-US" altLang="zh-CN" dirty="0"/>
              <a:t>");</a:t>
            </a:r>
            <a:endParaRPr lang="zh-CN" altLang="zh-CN" dirty="0"/>
          </a:p>
          <a:p>
            <a:r>
              <a:rPr lang="zh-CN" altLang="zh-CN" b="1" dirty="0"/>
              <a:t>其中，</a:t>
            </a:r>
            <a:r>
              <a:rPr lang="en-US" altLang="zh-CN" dirty="0" err="1"/>
              <a:t>myworks</a:t>
            </a:r>
            <a:r>
              <a:rPr lang="zh-CN" altLang="zh-CN" dirty="0"/>
              <a:t>是工作簿集的引用，用户可根据需要定义其名称，同样，在程序中也要求引用一致。</a:t>
            </a:r>
          </a:p>
          <a:p>
            <a:r>
              <a:rPr lang="zh-CN" altLang="zh-CN" dirty="0"/>
              <a:t>有了</a:t>
            </a:r>
            <a:r>
              <a:rPr lang="en-US" altLang="zh-CN" dirty="0"/>
              <a:t>Excel</a:t>
            </a:r>
            <a:r>
              <a:rPr lang="zh-CN" altLang="zh-CN" dirty="0"/>
              <a:t>进程和工作簿集的引用，就可以使用它们对</a:t>
            </a:r>
            <a:r>
              <a:rPr lang="en-US" altLang="zh-CN" dirty="0"/>
              <a:t>Excel</a:t>
            </a:r>
            <a:r>
              <a:rPr lang="zh-CN" altLang="zh-CN" dirty="0"/>
              <a:t>进行一系列文档级别的操作，例如</a:t>
            </a:r>
            <a:r>
              <a:rPr lang="zh-CN" altLang="zh-CN" dirty="0" smtClean="0"/>
              <a:t>：</a:t>
            </a:r>
            <a:endParaRPr lang="zh-CN" altLang="zh-CN" dirty="0"/>
          </a:p>
        </p:txBody>
      </p:sp>
      <p:sp>
        <p:nvSpPr>
          <p:cNvPr id="8" name="圆角矩形 7"/>
          <p:cNvSpPr/>
          <p:nvPr/>
        </p:nvSpPr>
        <p:spPr>
          <a:xfrm>
            <a:off x="866899" y="5485155"/>
            <a:ext cx="9310254" cy="681038"/>
          </a:xfrm>
          <a:prstGeom prst="roundRect">
            <a:avLst/>
          </a:prstGeom>
          <a:solidFill>
            <a:srgbClr val="DDDDDD"/>
          </a:solidFill>
        </p:spPr>
        <p:txBody>
          <a:bodyPr wrap="square">
            <a:spAutoFit/>
          </a:bodyPr>
          <a:lstStyle/>
          <a:p>
            <a:r>
              <a:rPr lang="en-US" altLang="zh-CN" dirty="0" err="1"/>
              <a:t>myworks</a:t>
            </a:r>
            <a:r>
              <a:rPr lang="en-US" altLang="zh-CN" dirty="0"/>
              <a:t>-&gt;</a:t>
            </a:r>
            <a:r>
              <a:rPr lang="en-US" altLang="zh-CN" dirty="0" err="1"/>
              <a:t>dynamicCall</a:t>
            </a:r>
            <a:r>
              <a:rPr lang="en-US" altLang="zh-CN" dirty="0"/>
              <a:t>("Add");				</a:t>
            </a:r>
            <a:r>
              <a:rPr lang="en-US" altLang="zh-CN" dirty="0" smtClean="0"/>
              <a:t>//</a:t>
            </a:r>
            <a:r>
              <a:rPr lang="zh-CN" altLang="zh-CN" dirty="0"/>
              <a:t>添加一个工作簿</a:t>
            </a:r>
          </a:p>
          <a:p>
            <a:r>
              <a:rPr lang="en-US" altLang="zh-CN" dirty="0" err="1"/>
              <a:t>myexcel</a:t>
            </a:r>
            <a:r>
              <a:rPr lang="en-US" altLang="zh-CN" dirty="0"/>
              <a:t>-&gt;</a:t>
            </a:r>
            <a:r>
              <a:rPr lang="en-US" altLang="zh-CN" dirty="0" err="1"/>
              <a:t>querySubObject</a:t>
            </a:r>
            <a:r>
              <a:rPr lang="en-US" altLang="zh-CN" dirty="0"/>
              <a:t>("</a:t>
            </a:r>
            <a:r>
              <a:rPr lang="en-US" altLang="zh-CN" dirty="0" err="1"/>
              <a:t>ActiveWorkBook</a:t>
            </a:r>
            <a:r>
              <a:rPr lang="en-US" altLang="zh-CN" dirty="0"/>
              <a:t>");			//</a:t>
            </a:r>
            <a:r>
              <a:rPr lang="zh-CN" altLang="zh-CN" dirty="0"/>
              <a:t>获取当前活动的工作簿</a:t>
            </a:r>
          </a:p>
        </p:txBody>
      </p:sp>
    </p:spTree>
    <p:extLst>
      <p:ext uri="{BB962C8B-B14F-4D97-AF65-F5344CB8AC3E}">
        <p14:creationId xmlns:p14="http://schemas.microsoft.com/office/powerpoint/2010/main" val="4157328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24492" cy="461665"/>
          </a:xfrm>
          <a:prstGeom prst="rect">
            <a:avLst/>
          </a:prstGeom>
        </p:spPr>
        <p:txBody>
          <a:bodyPr wrap="none">
            <a:spAutoFit/>
          </a:bodyPr>
          <a:lstStyle/>
          <a:p>
            <a:r>
              <a:rPr lang="zh-CN" altLang="zh-CN" sz="2400" b="1" dirty="0"/>
              <a:t>对</a:t>
            </a:r>
            <a:r>
              <a:rPr lang="en-US" altLang="zh-CN" sz="2400" b="1" dirty="0"/>
              <a:t>Word</a:t>
            </a:r>
            <a:r>
              <a:rPr lang="zh-CN" altLang="zh-CN" sz="2400" b="1" dirty="0"/>
              <a:t>的读写</a:t>
            </a:r>
          </a:p>
        </p:txBody>
      </p:sp>
      <p:sp>
        <p:nvSpPr>
          <p:cNvPr id="3" name="TextBox 2"/>
          <p:cNvSpPr txBox="1"/>
          <p:nvPr/>
        </p:nvSpPr>
        <p:spPr>
          <a:xfrm>
            <a:off x="843148" y="1009403"/>
            <a:ext cx="10236530" cy="1661993"/>
          </a:xfrm>
          <a:prstGeom prst="rect">
            <a:avLst/>
          </a:prstGeom>
          <a:noFill/>
        </p:spPr>
        <p:txBody>
          <a:bodyPr wrap="square" rtlCol="0">
            <a:spAutoFit/>
          </a:bodyPr>
          <a:lstStyle/>
          <a:p>
            <a:pPr indent="450850"/>
            <a:r>
              <a:rPr lang="zh-CN" altLang="zh-CN" dirty="0"/>
              <a:t>其中，</a:t>
            </a:r>
          </a:p>
          <a:p>
            <a:pPr indent="450850"/>
            <a:r>
              <a:rPr lang="en-US" altLang="zh-CN" b="1" dirty="0"/>
              <a:t>(a) </a:t>
            </a:r>
            <a:r>
              <a:rPr lang="en-US" altLang="zh-CN" b="1" dirty="0" err="1"/>
              <a:t>ui</a:t>
            </a:r>
            <a:r>
              <a:rPr lang="en-US" altLang="zh-CN" b="1" dirty="0"/>
              <a:t>-&gt;</a:t>
            </a:r>
            <a:r>
              <a:rPr lang="en-US" altLang="zh-CN" b="1" dirty="0" err="1"/>
              <a:t>OutWordLabel</a:t>
            </a:r>
            <a:r>
              <a:rPr lang="en-US" altLang="zh-CN" b="1" dirty="0"/>
              <a:t>-&gt;</a:t>
            </a:r>
            <a:r>
              <a:rPr lang="en-US" altLang="zh-CN" b="1" dirty="0" err="1"/>
              <a:t>setText</a:t>
            </a:r>
            <a:r>
              <a:rPr lang="en-US" altLang="zh-CN" b="1" dirty="0"/>
              <a:t>(</a:t>
            </a:r>
            <a:r>
              <a:rPr lang="en-US" altLang="zh-CN" b="1" dirty="0" err="1"/>
              <a:t>outStr.split</a:t>
            </a:r>
            <a:r>
              <a:rPr lang="en-US" altLang="zh-CN" b="1" dirty="0"/>
              <a:t>("H").at(0));paragraph = document-&gt; </a:t>
            </a:r>
            <a:r>
              <a:rPr lang="en-US" altLang="zh-CN" b="1" dirty="0" err="1"/>
              <a:t>querySubObject</a:t>
            </a:r>
            <a:r>
              <a:rPr lang="en-US" altLang="zh-CN" b="1" dirty="0"/>
              <a:t> ("Range(</a:t>
            </a:r>
            <a:r>
              <a:rPr lang="en-US" altLang="zh-CN" b="1" dirty="0" err="1"/>
              <a:t>QVariant</a:t>
            </a:r>
            <a:r>
              <a:rPr lang="en-US" altLang="zh-CN" b="1" dirty="0"/>
              <a:t>, </a:t>
            </a:r>
            <a:r>
              <a:rPr lang="en-US" altLang="zh-CN" b="1" dirty="0" err="1"/>
              <a:t>QVariant</a:t>
            </a:r>
            <a:r>
              <a:rPr lang="en-US" altLang="zh-CN" b="1" dirty="0"/>
              <a:t>)", 14, 30);</a:t>
            </a:r>
            <a:r>
              <a:rPr lang="zh-CN" altLang="zh-CN" dirty="0"/>
              <a:t>：由于</a:t>
            </a:r>
            <a:r>
              <a:rPr lang="en-US" altLang="zh-CN" dirty="0"/>
              <a:t>Word</a:t>
            </a:r>
            <a:r>
              <a:rPr lang="zh-CN" altLang="zh-CN" dirty="0"/>
              <a:t>文档中共有两行文本，而</a:t>
            </a:r>
            <a:r>
              <a:rPr lang="en-US" altLang="zh-CN" dirty="0" err="1"/>
              <a:t>Qt</a:t>
            </a:r>
            <a:r>
              <a:rPr lang="zh-CN" altLang="zh-CN" dirty="0"/>
              <a:t>一次性读出的是所有文本（并不自动分行分段），为了能分行输出，我们运用了</a:t>
            </a:r>
            <a:r>
              <a:rPr lang="en-US" altLang="zh-CN" dirty="0"/>
              <a:t>split()</a:t>
            </a:r>
            <a:r>
              <a:rPr lang="zh-CN" altLang="zh-CN" dirty="0"/>
              <a:t>方法分隔以及索引截取字符串的编程技术。</a:t>
            </a:r>
          </a:p>
          <a:p>
            <a:pPr indent="450850"/>
            <a:r>
              <a:rPr lang="zh-CN" altLang="zh-CN" dirty="0"/>
              <a:t>运行效果</a:t>
            </a:r>
          </a:p>
          <a:p>
            <a:pPr indent="450850"/>
            <a:r>
              <a:rPr lang="zh-CN" altLang="zh-CN" dirty="0"/>
              <a:t>与上面</a:t>
            </a:r>
            <a:r>
              <a:rPr lang="en-US" altLang="zh-CN" dirty="0"/>
              <a:t>Excel</a:t>
            </a:r>
            <a:r>
              <a:rPr lang="zh-CN" altLang="zh-CN" dirty="0"/>
              <a:t>读写操作类同，运行程序的输出效果如图</a:t>
            </a:r>
            <a:r>
              <a:rPr lang="en-US" altLang="zh-CN" dirty="0"/>
              <a:t>14.7</a:t>
            </a:r>
            <a:r>
              <a:rPr lang="zh-CN" altLang="zh-CN" dirty="0"/>
              <a:t>所示</a:t>
            </a:r>
            <a:r>
              <a:rPr lang="zh-CN" altLang="zh-CN" dirty="0" smtClean="0"/>
              <a:t>。</a:t>
            </a:r>
            <a:endParaRPr lang="zh-CN" altLang="zh-CN" dirty="0"/>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50756197"/>
              </p:ext>
            </p:extLst>
          </p:nvPr>
        </p:nvGraphicFramePr>
        <p:xfrm>
          <a:off x="2199091" y="2884875"/>
          <a:ext cx="7670058" cy="3314044"/>
        </p:xfrm>
        <a:graphic>
          <a:graphicData uri="http://schemas.openxmlformats.org/presentationml/2006/ole">
            <mc:AlternateContent xmlns:mc="http://schemas.openxmlformats.org/markup-compatibility/2006">
              <mc:Choice xmlns:v="urn:schemas-microsoft-com:vml" Requires="v">
                <p:oleObj spid="_x0000_s16390" name="Visio" r:id="rId3" imgW="8465886" imgH="3656520" progId="Visio.Drawing.11">
                  <p:embed/>
                </p:oleObj>
              </mc:Choice>
              <mc:Fallback>
                <p:oleObj name="Visio" r:id="rId3" imgW="8465886" imgH="365652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9091" y="2884875"/>
                        <a:ext cx="7670058" cy="3314044"/>
                      </a:xfrm>
                      <a:prstGeom prst="rect">
                        <a:avLst/>
                      </a:prstGeom>
                      <a:noFill/>
                    </p:spPr>
                  </p:pic>
                </p:oleObj>
              </mc:Fallback>
            </mc:AlternateContent>
          </a:graphicData>
        </a:graphic>
      </p:graphicFrame>
    </p:spTree>
    <p:extLst>
      <p:ext uri="{BB962C8B-B14F-4D97-AF65-F5344CB8AC3E}">
        <p14:creationId xmlns:p14="http://schemas.microsoft.com/office/powerpoint/2010/main" val="918095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24492" cy="461665"/>
          </a:xfrm>
          <a:prstGeom prst="rect">
            <a:avLst/>
          </a:prstGeom>
        </p:spPr>
        <p:txBody>
          <a:bodyPr wrap="none">
            <a:spAutoFit/>
          </a:bodyPr>
          <a:lstStyle/>
          <a:p>
            <a:r>
              <a:rPr lang="zh-CN" altLang="zh-CN" sz="2400" b="1" dirty="0"/>
              <a:t>对</a:t>
            </a:r>
            <a:r>
              <a:rPr lang="en-US" altLang="zh-CN" sz="2400" b="1" dirty="0"/>
              <a:t>Word</a:t>
            </a:r>
            <a:r>
              <a:rPr lang="zh-CN" altLang="zh-CN" sz="2400" b="1" dirty="0"/>
              <a:t>的读写</a:t>
            </a:r>
          </a:p>
        </p:txBody>
      </p:sp>
      <p:sp>
        <p:nvSpPr>
          <p:cNvPr id="3" name="TextBox 2"/>
          <p:cNvSpPr txBox="1"/>
          <p:nvPr/>
        </p:nvSpPr>
        <p:spPr>
          <a:xfrm>
            <a:off x="771896" y="1009403"/>
            <a:ext cx="10248405" cy="646331"/>
          </a:xfrm>
          <a:prstGeom prst="rect">
            <a:avLst/>
          </a:prstGeom>
          <a:noFill/>
        </p:spPr>
        <p:txBody>
          <a:bodyPr wrap="square" rtlCol="0">
            <a:spAutoFit/>
          </a:bodyPr>
          <a:lstStyle/>
          <a:p>
            <a:pPr indent="450850"/>
            <a:r>
              <a:rPr lang="zh-CN" altLang="zh-CN" sz="1800" dirty="0"/>
              <a:t>该程序在计算机</a:t>
            </a:r>
            <a:r>
              <a:rPr lang="en-US" altLang="zh-CN" sz="1800" dirty="0"/>
              <a:t>d:\Qt\office\</a:t>
            </a:r>
            <a:r>
              <a:rPr lang="zh-CN" altLang="zh-CN" sz="1800" dirty="0"/>
              <a:t>路径下生成了一个名为“我爱</a:t>
            </a:r>
            <a:r>
              <a:rPr lang="en-US" altLang="zh-CN" sz="1800" dirty="0"/>
              <a:t> Qt5.doc</a:t>
            </a:r>
            <a:r>
              <a:rPr lang="zh-CN" altLang="zh-CN" sz="1800" dirty="0"/>
              <a:t>”的</a:t>
            </a:r>
            <a:r>
              <a:rPr lang="en-US" altLang="zh-CN" sz="1800" dirty="0"/>
              <a:t>Word</a:t>
            </a:r>
            <a:r>
              <a:rPr lang="zh-CN" altLang="zh-CN" sz="1800" dirty="0"/>
              <a:t>文档，打开后可看到之前</a:t>
            </a:r>
            <a:r>
              <a:rPr lang="en-US" altLang="zh-CN" sz="1800" dirty="0" err="1"/>
              <a:t>Qt</a:t>
            </a:r>
            <a:r>
              <a:rPr lang="zh-CN" altLang="zh-CN" sz="1800" dirty="0"/>
              <a:t>写入</a:t>
            </a:r>
            <a:r>
              <a:rPr lang="en-US" altLang="zh-CN" sz="1800" dirty="0"/>
              <a:t>Word</a:t>
            </a:r>
            <a:r>
              <a:rPr lang="zh-CN" altLang="zh-CN" sz="1800" dirty="0"/>
              <a:t>文档中的文字，如图</a:t>
            </a:r>
            <a:r>
              <a:rPr lang="en-US" altLang="zh-CN" sz="1800" dirty="0"/>
              <a:t>14.8</a:t>
            </a:r>
            <a:r>
              <a:rPr lang="zh-CN" altLang="zh-CN" sz="1800" dirty="0"/>
              <a:t>所示</a:t>
            </a:r>
            <a:r>
              <a:rPr lang="zh-CN" altLang="zh-CN" sz="1800" dirty="0" smtClean="0"/>
              <a:t>。</a:t>
            </a:r>
            <a:endParaRPr lang="zh-CN" altLang="zh-CN" sz="1800" dirty="0"/>
          </a:p>
        </p:txBody>
      </p:sp>
      <p:pic>
        <p:nvPicPr>
          <p:cNvPr id="2048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739" y="1733550"/>
            <a:ext cx="6728011" cy="434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92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559" y="1330037"/>
            <a:ext cx="8015844"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smtClean="0">
                <a:solidFill>
                  <a:srgbClr val="663300"/>
                </a:solidFill>
              </a:rPr>
              <a:t>Qt</a:t>
            </a:r>
            <a:r>
              <a:rPr lang="en-US" altLang="zh-CN" sz="4800" b="1" dirty="0" smtClean="0">
                <a:solidFill>
                  <a:srgbClr val="663300"/>
                </a:solidFill>
              </a:rPr>
              <a:t> 5</a:t>
            </a:r>
            <a:r>
              <a:rPr lang="zh-CN" altLang="zh-CN" sz="4800" b="1" dirty="0" smtClean="0">
                <a:solidFill>
                  <a:srgbClr val="663300"/>
                </a:solidFill>
              </a:rPr>
              <a:t>操作</a:t>
            </a:r>
            <a:r>
              <a:rPr lang="en-US" altLang="zh-CN" sz="4800" b="1" dirty="0" smtClean="0">
                <a:solidFill>
                  <a:srgbClr val="663300"/>
                </a:solidFill>
              </a:rPr>
              <a:t>Office</a:t>
            </a:r>
            <a:r>
              <a:rPr lang="zh-CN" altLang="zh-CN" sz="4800" b="1" dirty="0" smtClean="0">
                <a:solidFill>
                  <a:srgbClr val="663300"/>
                </a:solidFill>
              </a:rPr>
              <a:t>实例</a:t>
            </a:r>
            <a:endParaRPr lang="zh-CN" altLang="zh-CN" sz="4800" b="1" dirty="0">
              <a:solidFill>
                <a:srgbClr val="663300"/>
              </a:solidFill>
            </a:endParaRPr>
          </a:p>
        </p:txBody>
      </p:sp>
      <p:sp>
        <p:nvSpPr>
          <p:cNvPr id="3" name="TextBox 2"/>
          <p:cNvSpPr txBox="1"/>
          <p:nvPr/>
        </p:nvSpPr>
        <p:spPr>
          <a:xfrm>
            <a:off x="4441372" y="3111332"/>
            <a:ext cx="6068292" cy="1077218"/>
          </a:xfrm>
          <a:prstGeom prst="rect">
            <a:avLst/>
          </a:prstGeom>
          <a:noFill/>
        </p:spPr>
        <p:txBody>
          <a:bodyPr wrap="square" rtlCol="0">
            <a:spAutoFit/>
          </a:bodyPr>
          <a:lstStyle/>
          <a:p>
            <a:r>
              <a:rPr lang="en-US" altLang="zh-CN" sz="3200" b="1" dirty="0" smtClean="0"/>
              <a:t>——</a:t>
            </a:r>
            <a:r>
              <a:rPr lang="en-US" altLang="zh-CN" sz="3200" b="1" dirty="0"/>
              <a:t> Excel</a:t>
            </a:r>
            <a:r>
              <a:rPr lang="zh-CN" altLang="zh-CN" sz="3200" b="1" dirty="0"/>
              <a:t>公式计算及显示：统计高考录取人数与录取率</a:t>
            </a:r>
          </a:p>
        </p:txBody>
      </p:sp>
    </p:spTree>
    <p:extLst>
      <p:ext uri="{BB962C8B-B14F-4D97-AF65-F5344CB8AC3E}">
        <p14:creationId xmlns:p14="http://schemas.microsoft.com/office/powerpoint/2010/main" val="4074188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7016023" cy="461665"/>
          </a:xfrm>
          <a:prstGeom prst="rect">
            <a:avLst/>
          </a:prstGeom>
        </p:spPr>
        <p:txBody>
          <a:bodyPr wrap="none">
            <a:spAutoFit/>
          </a:bodyPr>
          <a:lstStyle/>
          <a:p>
            <a:r>
              <a:rPr lang="en-US" altLang="zh-CN" sz="2400" b="1" dirty="0"/>
              <a:t>Excel</a:t>
            </a:r>
            <a:r>
              <a:rPr lang="zh-CN" altLang="zh-CN" sz="2400" b="1" dirty="0"/>
              <a:t>公式计算及显示：统计高考录取人数与录取率</a:t>
            </a:r>
          </a:p>
        </p:txBody>
      </p:sp>
      <p:sp>
        <p:nvSpPr>
          <p:cNvPr id="3" name="TextBox 2"/>
          <p:cNvSpPr txBox="1"/>
          <p:nvPr/>
        </p:nvSpPr>
        <p:spPr>
          <a:xfrm>
            <a:off x="855023" y="1021278"/>
            <a:ext cx="10165278" cy="923330"/>
          </a:xfrm>
          <a:prstGeom prst="rect">
            <a:avLst/>
          </a:prstGeom>
          <a:noFill/>
        </p:spPr>
        <p:txBody>
          <a:bodyPr wrap="square" rtlCol="0">
            <a:spAutoFit/>
          </a:bodyPr>
          <a:lstStyle/>
          <a:p>
            <a:pPr indent="450850"/>
            <a:r>
              <a:rPr lang="zh-CN" altLang="zh-CN" sz="1800" b="1" u="sng" dirty="0"/>
              <a:t>【例】</a:t>
            </a:r>
            <a:r>
              <a:rPr lang="zh-CN" altLang="zh-CN" sz="1800" u="sng" dirty="0"/>
              <a:t>（难度中等）</a:t>
            </a:r>
            <a:r>
              <a:rPr lang="zh-CN" altLang="zh-CN" sz="1800" dirty="0"/>
              <a:t>（</a:t>
            </a:r>
            <a:r>
              <a:rPr lang="en-US" altLang="zh-CN" sz="1800" dirty="0"/>
              <a:t>CH1402</a:t>
            </a:r>
            <a:r>
              <a:rPr lang="zh-CN" altLang="zh-CN" sz="1800" dirty="0"/>
              <a:t>）在</a:t>
            </a:r>
            <a:r>
              <a:rPr lang="en-US" altLang="zh-CN" sz="1800" dirty="0"/>
              <a:t>d:\Qt\office\</a:t>
            </a:r>
            <a:r>
              <a:rPr lang="zh-CN" altLang="zh-CN" sz="1800" dirty="0"/>
              <a:t>下创建一个</a:t>
            </a:r>
            <a:r>
              <a:rPr lang="en-US" altLang="zh-CN" sz="1800" dirty="0"/>
              <a:t>Excel</a:t>
            </a:r>
            <a:r>
              <a:rPr lang="zh-CN" altLang="zh-CN" sz="1800" dirty="0"/>
              <a:t>表格文件，名为“</a:t>
            </a:r>
            <a:r>
              <a:rPr lang="en-US" altLang="zh-CN" sz="1800" dirty="0"/>
              <a:t>Gaokao.xlsx</a:t>
            </a:r>
            <a:r>
              <a:rPr lang="zh-CN" altLang="zh-CN" sz="1800" dirty="0"/>
              <a:t>”，在其中预先录入</a:t>
            </a:r>
            <a:r>
              <a:rPr lang="en-US" altLang="zh-CN" sz="1800" dirty="0"/>
              <a:t>2013</a:t>
            </a:r>
            <a:r>
              <a:rPr lang="zh-CN" altLang="zh-CN" sz="1800" dirty="0"/>
              <a:t>—</a:t>
            </a:r>
            <a:r>
              <a:rPr lang="en-US" altLang="zh-CN" sz="1800" dirty="0"/>
              <a:t>2017</a:t>
            </a:r>
            <a:r>
              <a:rPr lang="zh-CN" altLang="zh-CN" sz="1800" dirty="0"/>
              <a:t>年高考人数、录取人数和录取率，如图</a:t>
            </a:r>
            <a:r>
              <a:rPr lang="en-US" altLang="zh-CN" sz="1800" dirty="0"/>
              <a:t>14.9</a:t>
            </a:r>
            <a:r>
              <a:rPr lang="zh-CN" altLang="zh-CN" sz="1800" dirty="0"/>
              <a:t>所示。</a:t>
            </a:r>
          </a:p>
          <a:p>
            <a:pPr indent="450850"/>
            <a:r>
              <a:rPr lang="zh-CN" altLang="zh-CN" sz="1800" dirty="0"/>
              <a:t>创建</a:t>
            </a:r>
            <a:r>
              <a:rPr lang="en-US" altLang="zh-CN" sz="1800" dirty="0" err="1"/>
              <a:t>Qt</a:t>
            </a:r>
            <a:r>
              <a:rPr lang="zh-CN" altLang="zh-CN" sz="1800" dirty="0"/>
              <a:t>桌面应用程序项目，项目名称为</a:t>
            </a:r>
            <a:r>
              <a:rPr lang="en-US" altLang="zh-CN" sz="1800" dirty="0" err="1"/>
              <a:t>ExcelReadtable</a:t>
            </a:r>
            <a:r>
              <a:rPr lang="zh-CN" altLang="zh-CN" sz="1800" dirty="0" smtClean="0"/>
              <a:t>。</a:t>
            </a:r>
            <a:endParaRPr lang="zh-CN" altLang="zh-CN" sz="1800" dirty="0"/>
          </a:p>
        </p:txBody>
      </p:sp>
      <p:pic>
        <p:nvPicPr>
          <p:cNvPr id="21506"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149" y="1944608"/>
            <a:ext cx="6215475" cy="416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172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838604" y="4296708"/>
            <a:ext cx="2672968" cy="518595"/>
          </a:xfrm>
          <a:prstGeom prst="rect">
            <a:avLst/>
          </a:prstGeom>
          <a:noFill/>
        </p:spPr>
        <p:txBody>
          <a:bodyPr wrap="square" lIns="86863" tIns="43430" rIns="86863" bIns="43430" rtlCol="0">
            <a:spAutoFit/>
          </a:bodyPr>
          <a:lstStyle/>
          <a:p>
            <a:r>
              <a:rPr lang="zh-CN" altLang="zh-CN" sz="2800" b="1" dirty="0" smtClean="0"/>
              <a:t>程</a:t>
            </a:r>
            <a:r>
              <a:rPr lang="en-US" altLang="zh-CN" sz="2800" b="1" dirty="0" smtClean="0"/>
              <a:t>  </a:t>
            </a:r>
            <a:r>
              <a:rPr lang="zh-CN" altLang="zh-CN" sz="2800" b="1" dirty="0" smtClean="0"/>
              <a:t>序</a:t>
            </a:r>
            <a:r>
              <a:rPr lang="en-US" altLang="zh-CN" sz="2800" b="1" dirty="0" smtClean="0"/>
              <a:t>  </a:t>
            </a:r>
            <a:r>
              <a:rPr lang="zh-CN" altLang="zh-CN" sz="2800" b="1" dirty="0" smtClean="0"/>
              <a:t>界</a:t>
            </a:r>
            <a:r>
              <a:rPr lang="en-US" altLang="zh-CN" sz="2800" b="1" dirty="0" smtClean="0"/>
              <a:t>  </a:t>
            </a:r>
            <a:r>
              <a:rPr lang="zh-CN" altLang="zh-CN" sz="2800" b="1" dirty="0" smtClean="0"/>
              <a:t>面</a:t>
            </a:r>
            <a:endParaRPr lang="zh-CN" altLang="zh-CN" sz="2800" b="1"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44910402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程序界面</a:t>
            </a:r>
          </a:p>
        </p:txBody>
      </p:sp>
      <p:sp>
        <p:nvSpPr>
          <p:cNvPr id="3" name="矩形 2"/>
          <p:cNvSpPr/>
          <p:nvPr/>
        </p:nvSpPr>
        <p:spPr>
          <a:xfrm>
            <a:off x="1040144" y="993924"/>
            <a:ext cx="6492098" cy="369332"/>
          </a:xfrm>
          <a:prstGeom prst="rect">
            <a:avLst/>
          </a:prstGeom>
        </p:spPr>
        <p:txBody>
          <a:bodyPr wrap="none">
            <a:spAutoFit/>
          </a:bodyPr>
          <a:lstStyle/>
          <a:p>
            <a:r>
              <a:rPr lang="zh-CN" altLang="zh-CN" sz="1800" dirty="0"/>
              <a:t>设计程序界面，</a:t>
            </a:r>
            <a:r>
              <a:rPr lang="en-US" altLang="zh-CN" sz="1800" dirty="0"/>
              <a:t>Excel</a:t>
            </a:r>
            <a:r>
              <a:rPr lang="zh-CN" altLang="zh-CN" sz="1800" dirty="0"/>
              <a:t>公式计算及显示程序界面如图</a:t>
            </a:r>
            <a:r>
              <a:rPr lang="en-US" altLang="zh-CN" sz="1800" dirty="0"/>
              <a:t>14.10</a:t>
            </a:r>
            <a:r>
              <a:rPr lang="zh-CN" altLang="zh-CN" sz="1800" dirty="0"/>
              <a:t>所示。</a:t>
            </a:r>
          </a:p>
        </p:txBody>
      </p:sp>
      <p:pic>
        <p:nvPicPr>
          <p:cNvPr id="22530" name="Picture 2" descr="14-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6970" y="1482009"/>
            <a:ext cx="7887250" cy="38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2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程序界面</a:t>
            </a:r>
          </a:p>
        </p:txBody>
      </p:sp>
      <p:sp>
        <p:nvSpPr>
          <p:cNvPr id="3" name="矩形 2"/>
          <p:cNvSpPr/>
          <p:nvPr/>
        </p:nvSpPr>
        <p:spPr>
          <a:xfrm>
            <a:off x="1080231" y="946422"/>
            <a:ext cx="5210081" cy="369332"/>
          </a:xfrm>
          <a:prstGeom prst="rect">
            <a:avLst/>
          </a:prstGeom>
        </p:spPr>
        <p:txBody>
          <a:bodyPr wrap="none">
            <a:spAutoFit/>
          </a:bodyPr>
          <a:lstStyle/>
          <a:p>
            <a:r>
              <a:rPr lang="zh-CN" altLang="zh-CN" sz="1800" dirty="0"/>
              <a:t>界面上各控件的名称、类型及属性设置见表</a:t>
            </a:r>
            <a:r>
              <a:rPr lang="en-US" altLang="zh-CN" sz="1800" dirty="0"/>
              <a:t>14.2</a:t>
            </a:r>
            <a:r>
              <a:rPr lang="zh-CN" altLang="zh-CN" sz="1800" dirty="0"/>
              <a:t>。</a:t>
            </a:r>
          </a:p>
        </p:txBody>
      </p:sp>
      <p:graphicFrame>
        <p:nvGraphicFramePr>
          <p:cNvPr id="4" name="表格 3"/>
          <p:cNvGraphicFramePr>
            <a:graphicFrameLocks noGrp="1"/>
          </p:cNvGraphicFramePr>
          <p:nvPr>
            <p:extLst>
              <p:ext uri="{D42A27DB-BD31-4B8C-83A1-F6EECF244321}">
                <p14:modId xmlns:p14="http://schemas.microsoft.com/office/powerpoint/2010/main" val="2692655080"/>
              </p:ext>
            </p:extLst>
          </p:nvPr>
        </p:nvGraphicFramePr>
        <p:xfrm>
          <a:off x="2027494" y="1565136"/>
          <a:ext cx="8125908" cy="1688702"/>
        </p:xfrm>
        <a:graphic>
          <a:graphicData uri="http://schemas.openxmlformats.org/drawingml/2006/table">
            <a:tbl>
              <a:tblPr firstRow="1" firstCol="1" bandRow="1"/>
              <a:tblGrid>
                <a:gridCol w="1119467"/>
                <a:gridCol w="1747926"/>
                <a:gridCol w="1672167"/>
                <a:gridCol w="3586348"/>
              </a:tblGrid>
              <a:tr h="542244">
                <a:tc>
                  <a:txBody>
                    <a:bodyPr/>
                    <a:lstStyle/>
                    <a:p>
                      <a:pPr indent="266700" algn="ctr">
                        <a:lnSpc>
                          <a:spcPts val="1400"/>
                        </a:lnSpc>
                        <a:spcAft>
                          <a:spcPts val="0"/>
                        </a:spcAft>
                      </a:pPr>
                      <a:r>
                        <a:rPr lang="zh-CN" sz="1400" kern="100">
                          <a:effectLst/>
                          <a:latin typeface="Times New Roman"/>
                          <a:ea typeface="黑体"/>
                          <a:cs typeface="宋体"/>
                        </a:rPr>
                        <a:t>序 </a:t>
                      </a:r>
                      <a:r>
                        <a:rPr lang="en-US" sz="1400" kern="100">
                          <a:effectLst/>
                          <a:latin typeface="Times New Roman"/>
                          <a:ea typeface="黑体"/>
                          <a:cs typeface="宋体"/>
                        </a:rPr>
                        <a:t>   </a:t>
                      </a:r>
                      <a:r>
                        <a:rPr lang="zh-CN" sz="1400" kern="100">
                          <a:effectLst/>
                          <a:latin typeface="Times New Roman"/>
                          <a:ea typeface="黑体"/>
                          <a:cs typeface="宋体"/>
                        </a:rPr>
                        <a:t>号</a:t>
                      </a:r>
                      <a:endParaRPr lang="zh-CN" sz="140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名</a:t>
                      </a:r>
                      <a:r>
                        <a:rPr lang="en-US" sz="1400" kern="100">
                          <a:effectLst/>
                          <a:latin typeface="Times New Roman"/>
                          <a:ea typeface="黑体"/>
                          <a:cs typeface="宋体"/>
                        </a:rPr>
                        <a:t>    </a:t>
                      </a:r>
                      <a:r>
                        <a:rPr lang="zh-CN" sz="1400" kern="100">
                          <a:effectLst/>
                          <a:latin typeface="Times New Roman"/>
                          <a:ea typeface="黑体"/>
                          <a:cs typeface="宋体"/>
                        </a:rPr>
                        <a:t>称</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类</a:t>
                      </a:r>
                      <a:r>
                        <a:rPr lang="en-US" sz="1400" kern="100">
                          <a:effectLst/>
                          <a:latin typeface="Times New Roman"/>
                          <a:ea typeface="黑体"/>
                          <a:cs typeface="宋体"/>
                        </a:rPr>
                        <a:t>    </a:t>
                      </a:r>
                      <a:r>
                        <a:rPr lang="zh-CN" sz="1400" kern="100">
                          <a:effectLst/>
                          <a:latin typeface="Times New Roman"/>
                          <a:ea typeface="黑体"/>
                          <a:cs typeface="宋体"/>
                        </a:rPr>
                        <a:t>型</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属 性 设 置</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2107">
                <a:tc>
                  <a:txBody>
                    <a:bodyPr/>
                    <a:lstStyle/>
                    <a:p>
                      <a:pPr indent="266700" algn="ctr">
                        <a:lnSpc>
                          <a:spcPts val="1400"/>
                        </a:lnSpc>
                        <a:spcAft>
                          <a:spcPts val="0"/>
                        </a:spcAft>
                      </a:pPr>
                      <a:r>
                        <a:rPr lang="zh-CN" sz="1400" kern="100">
                          <a:effectLst/>
                          <a:latin typeface="Times New Roman"/>
                          <a:ea typeface="宋体"/>
                          <a:cs typeface="宋体"/>
                        </a:rPr>
                        <a:t>①</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openPushButton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打 开</a:t>
                      </a:r>
                      <a:r>
                        <a:rPr lang="en-US" sz="1400" kern="100">
                          <a:effectLst/>
                          <a:latin typeface="Times New Roman"/>
                          <a:ea typeface="宋体"/>
                          <a:cs typeface="宋体"/>
                        </a:rPr>
                        <a: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107">
                <a:tc>
                  <a:txBody>
                    <a:bodyPr/>
                    <a:lstStyle/>
                    <a:p>
                      <a:pPr indent="266700" algn="ctr">
                        <a:lnSpc>
                          <a:spcPts val="1400"/>
                        </a:lnSpc>
                        <a:spcAft>
                          <a:spcPts val="0"/>
                        </a:spcAft>
                      </a:pPr>
                      <a:r>
                        <a:rPr lang="zh-CN" sz="1400" kern="100">
                          <a:effectLst/>
                          <a:latin typeface="Times New Roman"/>
                          <a:ea typeface="宋体"/>
                          <a:cs typeface="宋体"/>
                        </a:rPr>
                        <a:t>②</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countPushButton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统 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244">
                <a:tc>
                  <a:txBody>
                    <a:bodyPr/>
                    <a:lstStyle/>
                    <a:p>
                      <a:pPr indent="266700" algn="ctr">
                        <a:lnSpc>
                          <a:spcPts val="1400"/>
                        </a:lnSpc>
                        <a:spcAft>
                          <a:spcPts val="0"/>
                        </a:spcAft>
                      </a:pPr>
                      <a:r>
                        <a:rPr lang="zh-CN" sz="1400" kern="100">
                          <a:effectLst/>
                          <a:latin typeface="Times New Roman"/>
                          <a:ea typeface="宋体"/>
                          <a:cs typeface="宋体"/>
                        </a:rPr>
                        <a:t>③</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viewLabel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dirty="0" err="1">
                          <a:effectLst/>
                          <a:latin typeface="Times New Roman"/>
                          <a:ea typeface="宋体"/>
                          <a:cs typeface="宋体"/>
                        </a:rPr>
                        <a:t>frameShape</a:t>
                      </a:r>
                      <a:r>
                        <a:rPr lang="en-US" sz="1400" kern="100" dirty="0">
                          <a:effectLst/>
                          <a:latin typeface="Times New Roman"/>
                          <a:ea typeface="宋体"/>
                          <a:cs typeface="宋体"/>
                        </a:rPr>
                        <a:t>: Box;</a:t>
                      </a:r>
                      <a:endParaRPr lang="zh-CN" sz="1400" kern="100" dirty="0">
                        <a:effectLst/>
                        <a:latin typeface="Times New Roman"/>
                        <a:ea typeface="宋体"/>
                        <a:cs typeface="宋体"/>
                      </a:endParaRPr>
                    </a:p>
                    <a:p>
                      <a:pPr indent="266700" algn="just">
                        <a:lnSpc>
                          <a:spcPts val="1400"/>
                        </a:lnSpc>
                        <a:spcAft>
                          <a:spcPts val="0"/>
                        </a:spcAft>
                      </a:pPr>
                      <a:r>
                        <a:rPr lang="en-US" sz="1400" kern="100" dirty="0" err="1">
                          <a:effectLst/>
                          <a:latin typeface="Times New Roman"/>
                          <a:ea typeface="宋体"/>
                          <a:cs typeface="宋体"/>
                        </a:rPr>
                        <a:t>frameShadow</a:t>
                      </a:r>
                      <a:r>
                        <a:rPr lang="en-US" sz="1400" kern="100" dirty="0">
                          <a:effectLst/>
                          <a:latin typeface="Times New Roman"/>
                          <a:ea typeface="宋体"/>
                          <a:cs typeface="宋体"/>
                        </a:rPr>
                        <a:t>: Plain</a:t>
                      </a:r>
                      <a:endParaRPr lang="zh-CN" sz="1400" kern="100" dirty="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7062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595751" y="4296708"/>
            <a:ext cx="2915821" cy="518595"/>
          </a:xfrm>
          <a:prstGeom prst="rect">
            <a:avLst/>
          </a:prstGeom>
          <a:noFill/>
        </p:spPr>
        <p:txBody>
          <a:bodyPr wrap="square" lIns="86863" tIns="43430" rIns="86863" bIns="43430" rtlCol="0">
            <a:spAutoFit/>
          </a:bodyPr>
          <a:lstStyle/>
          <a:p>
            <a:r>
              <a:rPr lang="zh-CN" altLang="zh-CN" sz="2800" b="1" dirty="0"/>
              <a:t>全局变量及方法</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267567789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全局变量及方法</a:t>
            </a:r>
          </a:p>
        </p:txBody>
      </p:sp>
      <p:sp>
        <p:nvSpPr>
          <p:cNvPr id="6" name="TextBox 5"/>
          <p:cNvSpPr txBox="1"/>
          <p:nvPr/>
        </p:nvSpPr>
        <p:spPr>
          <a:xfrm>
            <a:off x="1267474" y="985651"/>
            <a:ext cx="5964599" cy="369332"/>
          </a:xfrm>
          <a:prstGeom prst="rect">
            <a:avLst/>
          </a:prstGeom>
          <a:noFill/>
        </p:spPr>
        <p:txBody>
          <a:bodyPr wrap="square" rtlCol="0">
            <a:spAutoFit/>
          </a:bodyPr>
          <a:lstStyle/>
          <a:p>
            <a:r>
              <a:rPr lang="en-US" altLang="zh-CN" sz="1800" dirty="0" err="1"/>
              <a:t>mainwindow.h</a:t>
            </a:r>
            <a:r>
              <a:rPr lang="zh-CN" altLang="zh-CN" sz="1800" dirty="0"/>
              <a:t>头文件的代码如下</a:t>
            </a:r>
            <a:r>
              <a:rPr lang="zh-CN" altLang="zh-CN" sz="1800" dirty="0" smtClean="0"/>
              <a:t>：</a:t>
            </a:r>
            <a:endParaRPr lang="zh-CN" altLang="zh-CN" sz="1800" dirty="0"/>
          </a:p>
        </p:txBody>
      </p:sp>
      <p:sp>
        <p:nvSpPr>
          <p:cNvPr id="7" name="TextBox 6"/>
          <p:cNvSpPr txBox="1"/>
          <p:nvPr/>
        </p:nvSpPr>
        <p:spPr>
          <a:xfrm>
            <a:off x="1377537" y="1344262"/>
            <a:ext cx="9298379" cy="5816977"/>
          </a:xfrm>
          <a:prstGeom prst="rect">
            <a:avLst/>
          </a:prstGeom>
          <a:solidFill>
            <a:srgbClr val="DDDDDD"/>
          </a:solidFill>
        </p:spPr>
        <p:txBody>
          <a:bodyPr wrap="square" rtlCol="0">
            <a:spAutoFit/>
          </a:bodyPr>
          <a:lstStyle/>
          <a:p>
            <a:r>
              <a:rPr lang="en-US" altLang="zh-CN" sz="1200" dirty="0"/>
              <a:t>#</a:t>
            </a:r>
            <a:r>
              <a:rPr lang="en-US" altLang="zh-CN" sz="1200" dirty="0" err="1"/>
              <a:t>ifndef</a:t>
            </a:r>
            <a:r>
              <a:rPr lang="en-US" altLang="zh-CN" sz="1200" dirty="0"/>
              <a:t> MAINWINDOW_H</a:t>
            </a:r>
            <a:endParaRPr lang="zh-CN" altLang="zh-CN" sz="1200" dirty="0"/>
          </a:p>
          <a:p>
            <a:r>
              <a:rPr lang="en-US" altLang="zh-CN" sz="1200" dirty="0"/>
              <a:t>#define MAINWINDOW_H</a:t>
            </a:r>
            <a:endParaRPr lang="zh-CN" altLang="zh-CN" sz="1200" dirty="0"/>
          </a:p>
          <a:p>
            <a:r>
              <a:rPr lang="en-US" altLang="zh-CN" sz="1200" dirty="0"/>
              <a:t>#include &lt;</a:t>
            </a:r>
            <a:r>
              <a:rPr lang="en-US" altLang="zh-CN" sz="1200" dirty="0" err="1"/>
              <a:t>QMainWindow</a:t>
            </a:r>
            <a:r>
              <a:rPr lang="en-US" altLang="zh-CN" sz="1200" dirty="0"/>
              <a:t>&gt;</a:t>
            </a:r>
            <a:endParaRPr lang="zh-CN" altLang="zh-CN" sz="1200" dirty="0"/>
          </a:p>
          <a:p>
            <a:r>
              <a:rPr lang="en-US" altLang="zh-CN" sz="1200" dirty="0"/>
              <a:t>#include &lt;</a:t>
            </a:r>
            <a:r>
              <a:rPr lang="en-US" altLang="zh-CN" sz="1200" dirty="0" err="1"/>
              <a:t>QMessageBox</a:t>
            </a:r>
            <a:r>
              <a:rPr lang="en-US" altLang="zh-CN" sz="1200" dirty="0"/>
              <a:t>&gt;</a:t>
            </a:r>
            <a:endParaRPr lang="zh-CN" altLang="zh-CN" sz="1200" dirty="0"/>
          </a:p>
          <a:p>
            <a:r>
              <a:rPr lang="en-US" altLang="zh-CN" sz="1200" dirty="0"/>
              <a:t>#include &lt;</a:t>
            </a:r>
            <a:r>
              <a:rPr lang="en-US" altLang="zh-CN" sz="1200" dirty="0" err="1"/>
              <a:t>QAxObject</a:t>
            </a:r>
            <a:r>
              <a:rPr lang="en-US" altLang="zh-CN" sz="1200" dirty="0"/>
              <a:t>&gt;					</a:t>
            </a:r>
            <a:r>
              <a:rPr lang="en-US" altLang="zh-CN" sz="1200" dirty="0" smtClean="0"/>
              <a:t>//</a:t>
            </a:r>
            <a:r>
              <a:rPr lang="zh-CN" altLang="zh-CN" sz="1200" dirty="0"/>
              <a:t>访问</a:t>
            </a:r>
            <a:r>
              <a:rPr lang="en-US" altLang="zh-CN" sz="1200" dirty="0"/>
              <a:t>Office</a:t>
            </a:r>
            <a:r>
              <a:rPr lang="zh-CN" altLang="zh-CN" sz="1200" dirty="0"/>
              <a:t>对象类</a:t>
            </a:r>
          </a:p>
          <a:p>
            <a:r>
              <a:rPr lang="en-US" altLang="zh-CN" sz="1200" dirty="0"/>
              <a:t>#include &lt;</a:t>
            </a:r>
            <a:r>
              <a:rPr lang="en-US" altLang="zh-CN" sz="1200" dirty="0" err="1"/>
              <a:t>QAxWidget</a:t>
            </a:r>
            <a:r>
              <a:rPr lang="en-US" altLang="zh-CN" sz="1200" dirty="0"/>
              <a:t>&gt;					</a:t>
            </a:r>
            <a:r>
              <a:rPr lang="en-US" altLang="zh-CN" sz="1200" dirty="0" smtClean="0"/>
              <a:t>//</a:t>
            </a:r>
            <a:r>
              <a:rPr lang="zh-CN" altLang="zh-CN" sz="1200" dirty="0"/>
              <a:t>界面显示</a:t>
            </a:r>
            <a:r>
              <a:rPr lang="en-US" altLang="zh-CN" sz="1200" dirty="0"/>
              <a:t>Office</a:t>
            </a:r>
            <a:r>
              <a:rPr lang="zh-CN" altLang="zh-CN" sz="1200" dirty="0"/>
              <a:t>对象</a:t>
            </a:r>
          </a:p>
          <a:p>
            <a:r>
              <a:rPr lang="en-US" altLang="zh-CN" sz="1200" dirty="0"/>
              <a:t>#include &lt;</a:t>
            </a:r>
            <a:r>
              <a:rPr lang="en-US" altLang="zh-CN" sz="1200" dirty="0" err="1"/>
              <a:t>QFileDialog</a:t>
            </a:r>
            <a:r>
              <a:rPr lang="en-US" altLang="zh-CN" sz="1200" dirty="0"/>
              <a:t>&gt;</a:t>
            </a:r>
            <a:endParaRPr lang="zh-CN" altLang="zh-CN" sz="1200" dirty="0"/>
          </a:p>
          <a:p>
            <a:r>
              <a:rPr lang="en-US" altLang="zh-CN" sz="1200" dirty="0"/>
              <a:t>namespace </a:t>
            </a:r>
            <a:r>
              <a:rPr lang="en-US" altLang="zh-CN" sz="1200" dirty="0" err="1"/>
              <a:t>Ui</a:t>
            </a:r>
            <a:r>
              <a:rPr lang="en-US" altLang="zh-CN" sz="1200" dirty="0"/>
              <a:t> {</a:t>
            </a:r>
            <a:endParaRPr lang="zh-CN" altLang="zh-CN" sz="1200" dirty="0"/>
          </a:p>
          <a:p>
            <a:r>
              <a:rPr lang="en-US" altLang="zh-CN" sz="1200" dirty="0"/>
              <a:t>class </a:t>
            </a:r>
            <a:r>
              <a:rPr lang="en-US" altLang="zh-CN" sz="1200" dirty="0" err="1"/>
              <a:t>MainWindow</a:t>
            </a:r>
            <a:r>
              <a:rPr lang="en-US" altLang="zh-CN" sz="1200" dirty="0"/>
              <a:t>;</a:t>
            </a:r>
            <a:endParaRPr lang="zh-CN" altLang="zh-CN" sz="1200" dirty="0"/>
          </a:p>
          <a:p>
            <a:r>
              <a:rPr lang="en-US" altLang="zh-CN" sz="1200" dirty="0"/>
              <a:t>}</a:t>
            </a:r>
            <a:endParaRPr lang="zh-CN" altLang="zh-CN" sz="1200" dirty="0"/>
          </a:p>
          <a:p>
            <a:r>
              <a:rPr lang="en-US" altLang="zh-CN" sz="1200" dirty="0"/>
              <a:t>class </a:t>
            </a:r>
            <a:r>
              <a:rPr lang="en-US" altLang="zh-CN" sz="1200" dirty="0" err="1"/>
              <a:t>MainWindow</a:t>
            </a:r>
            <a:r>
              <a:rPr lang="en-US" altLang="zh-CN" sz="1200" dirty="0"/>
              <a:t> : public </a:t>
            </a:r>
            <a:r>
              <a:rPr lang="en-US" altLang="zh-CN" sz="1200" dirty="0" err="1"/>
              <a:t>QMainWindow</a:t>
            </a:r>
            <a:endParaRPr lang="zh-CN" altLang="zh-CN" sz="1200" dirty="0"/>
          </a:p>
          <a:p>
            <a:r>
              <a:rPr lang="en-US" altLang="zh-CN" sz="1200" dirty="0"/>
              <a:t>{</a:t>
            </a:r>
            <a:endParaRPr lang="zh-CN" altLang="zh-CN" sz="1200" dirty="0"/>
          </a:p>
          <a:p>
            <a:r>
              <a:rPr lang="en-US" altLang="zh-CN" sz="1200" dirty="0"/>
              <a:t>    Q_OBJECT</a:t>
            </a:r>
            <a:endParaRPr lang="zh-CN" altLang="zh-CN" sz="1200" dirty="0"/>
          </a:p>
          <a:p>
            <a:r>
              <a:rPr lang="en-US" altLang="zh-CN" sz="1200" dirty="0"/>
              <a:t>public:</a:t>
            </a:r>
            <a:endParaRPr lang="zh-CN" altLang="zh-CN" sz="1200" dirty="0"/>
          </a:p>
          <a:p>
            <a:r>
              <a:rPr lang="en-US" altLang="zh-CN" sz="1200" dirty="0"/>
              <a:t>    explicit </a:t>
            </a:r>
            <a:r>
              <a:rPr lang="en-US" altLang="zh-CN" sz="1200" dirty="0" err="1"/>
              <a:t>MainWindow</a:t>
            </a:r>
            <a:r>
              <a:rPr lang="en-US" altLang="zh-CN" sz="1200" dirty="0"/>
              <a:t>(</a:t>
            </a:r>
            <a:r>
              <a:rPr lang="en-US" altLang="zh-CN" sz="1200" dirty="0" err="1"/>
              <a:t>QWidget</a:t>
            </a:r>
            <a:r>
              <a:rPr lang="en-US" altLang="zh-CN" sz="1200" dirty="0"/>
              <a:t> *parent = 0);</a:t>
            </a:r>
            <a:endParaRPr lang="zh-CN" altLang="zh-CN" sz="1200" dirty="0"/>
          </a:p>
          <a:p>
            <a:r>
              <a:rPr lang="en-US" altLang="zh-CN" sz="1200" dirty="0"/>
              <a:t>    ~</a:t>
            </a:r>
            <a:r>
              <a:rPr lang="en-US" altLang="zh-CN" sz="1200" dirty="0" err="1"/>
              <a:t>MainWindow</a:t>
            </a:r>
            <a:r>
              <a:rPr lang="en-US" altLang="zh-CN" sz="1200" dirty="0"/>
              <a:t>();</a:t>
            </a:r>
            <a:endParaRPr lang="zh-CN" altLang="zh-CN" sz="1200" dirty="0"/>
          </a:p>
          <a:p>
            <a:r>
              <a:rPr lang="en-US" altLang="zh-CN" sz="1200" dirty="0"/>
              <a:t>    void </a:t>
            </a:r>
            <a:r>
              <a:rPr lang="en-US" altLang="zh-CN" sz="1200" dirty="0" err="1"/>
              <a:t>closeExcel</a:t>
            </a:r>
            <a:r>
              <a:rPr lang="en-US" altLang="zh-CN" sz="1200" dirty="0"/>
              <a:t>();</a:t>
            </a:r>
            <a:endParaRPr lang="zh-CN" altLang="zh-CN" sz="1200" dirty="0"/>
          </a:p>
          <a:p>
            <a:r>
              <a:rPr lang="en-US" altLang="zh-CN" sz="1200" dirty="0"/>
              <a:t>private slots:</a:t>
            </a:r>
            <a:endParaRPr lang="zh-CN" altLang="zh-CN" sz="1200" dirty="0"/>
          </a:p>
          <a:p>
            <a:r>
              <a:rPr lang="en-US" altLang="zh-CN" sz="1200" dirty="0"/>
              <a:t>    void </a:t>
            </a:r>
            <a:r>
              <a:rPr lang="en-US" altLang="zh-CN" sz="1200" dirty="0" err="1"/>
              <a:t>on_openPushButton_clicked</a:t>
            </a:r>
            <a:r>
              <a:rPr lang="en-US" altLang="zh-CN" sz="1200" dirty="0"/>
              <a:t>();				//</a:t>
            </a:r>
            <a:r>
              <a:rPr lang="zh-CN" altLang="zh-CN" sz="1200" dirty="0"/>
              <a:t>“打开</a:t>
            </a:r>
            <a:r>
              <a:rPr lang="en-US" altLang="zh-CN" sz="1200" dirty="0"/>
              <a:t>...</a:t>
            </a:r>
            <a:r>
              <a:rPr lang="zh-CN" altLang="zh-CN" sz="1200" dirty="0"/>
              <a:t>”按钮单击信号槽</a:t>
            </a:r>
          </a:p>
          <a:p>
            <a:r>
              <a:rPr lang="en-US" altLang="zh-CN" sz="1200" dirty="0"/>
              <a:t>    void </a:t>
            </a:r>
            <a:r>
              <a:rPr lang="en-US" altLang="zh-CN" sz="1200" dirty="0" err="1"/>
              <a:t>view_Excel</a:t>
            </a:r>
            <a:r>
              <a:rPr lang="en-US" altLang="zh-CN" sz="1200" dirty="0"/>
              <a:t>(</a:t>
            </a:r>
            <a:r>
              <a:rPr lang="en-US" altLang="zh-CN" sz="1200" dirty="0" err="1"/>
              <a:t>QString</a:t>
            </a:r>
            <a:r>
              <a:rPr lang="en-US" altLang="zh-CN" sz="1200" dirty="0"/>
              <a:t>&amp; filename);				//</a:t>
            </a:r>
            <a:r>
              <a:rPr lang="zh-CN" altLang="zh-CN" sz="1200" dirty="0"/>
              <a:t>预览显示</a:t>
            </a:r>
            <a:r>
              <a:rPr lang="en-US" altLang="zh-CN" sz="1200" dirty="0"/>
              <a:t>Excel</a:t>
            </a:r>
            <a:endParaRPr lang="zh-CN" altLang="zh-CN" sz="1200" dirty="0"/>
          </a:p>
          <a:p>
            <a:r>
              <a:rPr lang="en-US" altLang="zh-CN" sz="1200" dirty="0"/>
              <a:t>    void </a:t>
            </a:r>
            <a:r>
              <a:rPr lang="en-US" altLang="zh-CN" sz="1200" dirty="0" err="1"/>
              <a:t>on_countPushButton_clicked</a:t>
            </a:r>
            <a:r>
              <a:rPr lang="en-US" altLang="zh-CN" sz="1200" dirty="0"/>
              <a:t>();				//</a:t>
            </a:r>
            <a:r>
              <a:rPr lang="zh-CN" altLang="zh-CN" sz="1200" dirty="0"/>
              <a:t>“统计”按钮单击信号槽</a:t>
            </a:r>
          </a:p>
          <a:p>
            <a:r>
              <a:rPr lang="en-US" altLang="zh-CN" sz="1200" dirty="0"/>
              <a:t>private:</a:t>
            </a:r>
            <a:endParaRPr lang="zh-CN" altLang="zh-CN" sz="1200" dirty="0"/>
          </a:p>
          <a:p>
            <a:r>
              <a:rPr lang="en-US" altLang="zh-CN" sz="1200" dirty="0"/>
              <a:t>    </a:t>
            </a:r>
            <a:r>
              <a:rPr lang="en-US" altLang="zh-CN" sz="1200" dirty="0" err="1"/>
              <a:t>Ui</a:t>
            </a:r>
            <a:r>
              <a:rPr lang="en-US" altLang="zh-CN" sz="1200" dirty="0"/>
              <a:t>::</a:t>
            </a:r>
            <a:r>
              <a:rPr lang="en-US" altLang="zh-CN" sz="1200" dirty="0" err="1"/>
              <a:t>MainWindow</a:t>
            </a:r>
            <a:r>
              <a:rPr lang="en-US" altLang="zh-CN" sz="1200" dirty="0"/>
              <a:t> *</a:t>
            </a:r>
            <a:r>
              <a:rPr lang="en-US" altLang="zh-CN" sz="1200" dirty="0" err="1"/>
              <a:t>ui</a:t>
            </a:r>
            <a:r>
              <a:rPr lang="en-US" altLang="zh-CN" sz="1200" dirty="0"/>
              <a:t>;</a:t>
            </a:r>
            <a:endParaRPr lang="zh-CN" altLang="zh-CN" sz="1200" dirty="0"/>
          </a:p>
          <a:p>
            <a:r>
              <a:rPr lang="en-US" altLang="zh-CN" sz="1200" dirty="0"/>
              <a:t>    </a:t>
            </a:r>
            <a:r>
              <a:rPr lang="en-US" altLang="zh-CN" sz="1200" dirty="0" err="1"/>
              <a:t>QAxObject</a:t>
            </a:r>
            <a:r>
              <a:rPr lang="en-US" altLang="zh-CN" sz="1200" dirty="0"/>
              <a:t> *</a:t>
            </a:r>
            <a:r>
              <a:rPr lang="en-US" altLang="zh-CN" sz="1200" dirty="0" err="1"/>
              <a:t>myexcel</a:t>
            </a:r>
            <a:r>
              <a:rPr lang="en-US" altLang="zh-CN" sz="1200" dirty="0"/>
              <a:t>;					</a:t>
            </a:r>
            <a:r>
              <a:rPr lang="en-US" altLang="zh-CN" sz="1200" dirty="0" smtClean="0"/>
              <a:t>//</a:t>
            </a:r>
            <a:r>
              <a:rPr lang="en-US" altLang="zh-CN" sz="1200" dirty="0"/>
              <a:t>Excel</a:t>
            </a:r>
            <a:r>
              <a:rPr lang="zh-CN" altLang="zh-CN" sz="1200" dirty="0"/>
              <a:t>应用程序指针</a:t>
            </a:r>
          </a:p>
          <a:p>
            <a:r>
              <a:rPr lang="en-US" altLang="zh-CN" sz="1200" dirty="0"/>
              <a:t>    </a:t>
            </a:r>
            <a:r>
              <a:rPr lang="en-US" altLang="zh-CN" sz="1200" dirty="0" err="1"/>
              <a:t>QAxObject</a:t>
            </a:r>
            <a:r>
              <a:rPr lang="en-US" altLang="zh-CN" sz="1200" dirty="0"/>
              <a:t> *</a:t>
            </a:r>
            <a:r>
              <a:rPr lang="en-US" altLang="zh-CN" sz="1200" dirty="0" err="1"/>
              <a:t>myworks</a:t>
            </a:r>
            <a:r>
              <a:rPr lang="en-US" altLang="zh-CN" sz="1200" dirty="0"/>
              <a:t>;					</a:t>
            </a:r>
            <a:r>
              <a:rPr lang="en-US" altLang="zh-CN" sz="1200" dirty="0" smtClean="0"/>
              <a:t>//</a:t>
            </a:r>
            <a:r>
              <a:rPr lang="zh-CN" altLang="zh-CN" sz="1200" dirty="0"/>
              <a:t>工作簿集指针</a:t>
            </a:r>
          </a:p>
          <a:p>
            <a:r>
              <a:rPr lang="en-US" altLang="zh-CN" sz="1200" dirty="0"/>
              <a:t>    </a:t>
            </a:r>
            <a:r>
              <a:rPr lang="en-US" altLang="zh-CN" sz="1200" dirty="0" err="1"/>
              <a:t>QAxObject</a:t>
            </a:r>
            <a:r>
              <a:rPr lang="en-US" altLang="zh-CN" sz="1200" dirty="0"/>
              <a:t> *workbook;					</a:t>
            </a:r>
            <a:r>
              <a:rPr lang="en-US" altLang="zh-CN" sz="1200" dirty="0" smtClean="0"/>
              <a:t>//</a:t>
            </a:r>
            <a:r>
              <a:rPr lang="zh-CN" altLang="zh-CN" sz="1200" dirty="0"/>
              <a:t>工作簿指针</a:t>
            </a:r>
          </a:p>
          <a:p>
            <a:r>
              <a:rPr lang="en-US" altLang="zh-CN" sz="1200" dirty="0"/>
              <a:t>    </a:t>
            </a:r>
            <a:r>
              <a:rPr lang="en-US" altLang="zh-CN" sz="1200" dirty="0" err="1"/>
              <a:t>QAxObject</a:t>
            </a:r>
            <a:r>
              <a:rPr lang="en-US" altLang="zh-CN" sz="1200" dirty="0"/>
              <a:t> *</a:t>
            </a:r>
            <a:r>
              <a:rPr lang="en-US" altLang="zh-CN" sz="1200" dirty="0" err="1"/>
              <a:t>mysheets</a:t>
            </a:r>
            <a:r>
              <a:rPr lang="en-US" altLang="zh-CN" sz="1200" dirty="0"/>
              <a:t>;					</a:t>
            </a:r>
            <a:r>
              <a:rPr lang="en-US" altLang="zh-CN" sz="1200" dirty="0" smtClean="0"/>
              <a:t>//</a:t>
            </a:r>
            <a:r>
              <a:rPr lang="zh-CN" altLang="zh-CN" sz="1200" dirty="0"/>
              <a:t>电子表格集指针</a:t>
            </a:r>
          </a:p>
          <a:p>
            <a:r>
              <a:rPr lang="en-US" altLang="zh-CN" sz="1200" dirty="0"/>
              <a:t>    </a:t>
            </a:r>
            <a:r>
              <a:rPr lang="en-US" altLang="zh-CN" sz="1200" dirty="0" err="1"/>
              <a:t>QAxWidget</a:t>
            </a:r>
            <a:r>
              <a:rPr lang="en-US" altLang="zh-CN" sz="1200" dirty="0"/>
              <a:t> *</a:t>
            </a:r>
            <a:r>
              <a:rPr lang="en-US" altLang="zh-CN" sz="1200" dirty="0" err="1"/>
              <a:t>mywidget</a:t>
            </a:r>
            <a:r>
              <a:rPr lang="en-US" altLang="zh-CN" sz="1200" dirty="0"/>
              <a:t>;					</a:t>
            </a:r>
            <a:r>
              <a:rPr lang="en-US" altLang="zh-CN" sz="1200" dirty="0" smtClean="0"/>
              <a:t>//</a:t>
            </a:r>
            <a:r>
              <a:rPr lang="zh-CN" altLang="zh-CN" sz="1200" dirty="0"/>
              <a:t>界面</a:t>
            </a:r>
            <a:r>
              <a:rPr lang="en-US" altLang="zh-CN" sz="1200" dirty="0"/>
              <a:t>Excel</a:t>
            </a:r>
            <a:r>
              <a:rPr lang="zh-CN" altLang="zh-CN" sz="1200" dirty="0"/>
              <a:t>部件</a:t>
            </a:r>
          </a:p>
          <a:p>
            <a:r>
              <a:rPr lang="en-US" altLang="zh-CN" sz="1200" dirty="0"/>
              <a:t>};</a:t>
            </a:r>
            <a:endParaRPr lang="zh-CN" altLang="zh-CN" sz="1200" dirty="0"/>
          </a:p>
          <a:p>
            <a:r>
              <a:rPr lang="en-US" altLang="zh-CN" sz="1200" dirty="0"/>
              <a:t>#</a:t>
            </a:r>
            <a:r>
              <a:rPr lang="en-US" altLang="zh-CN" sz="1200" dirty="0" err="1"/>
              <a:t>endif</a:t>
            </a:r>
            <a:r>
              <a:rPr lang="en-US" altLang="zh-CN" sz="1200" dirty="0"/>
              <a:t> // </a:t>
            </a:r>
            <a:r>
              <a:rPr lang="en-US" altLang="zh-CN" sz="1200" dirty="0" smtClean="0"/>
              <a:t>MAINWINDOW_H</a:t>
            </a:r>
            <a:endParaRPr lang="zh-CN" altLang="zh-CN" sz="1200" dirty="0"/>
          </a:p>
        </p:txBody>
      </p:sp>
    </p:spTree>
    <p:extLst>
      <p:ext uri="{BB962C8B-B14F-4D97-AF65-F5344CB8AC3E}">
        <p14:creationId xmlns:p14="http://schemas.microsoft.com/office/powerpoint/2010/main" val="2856008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838604" y="4296708"/>
            <a:ext cx="2354029" cy="518595"/>
          </a:xfrm>
          <a:prstGeom prst="rect">
            <a:avLst/>
          </a:prstGeom>
          <a:noFill/>
        </p:spPr>
        <p:txBody>
          <a:bodyPr wrap="square" lIns="86863" tIns="43430" rIns="86863" bIns="43430" rtlCol="0">
            <a:spAutoFit/>
          </a:bodyPr>
          <a:lstStyle/>
          <a:p>
            <a:r>
              <a:rPr lang="zh-CN" altLang="zh-CN" sz="2800" b="1" dirty="0" smtClean="0"/>
              <a:t>功</a:t>
            </a:r>
            <a:r>
              <a:rPr lang="en-US" altLang="zh-CN" sz="2800" b="1" dirty="0" smtClean="0"/>
              <a:t>  </a:t>
            </a:r>
            <a:r>
              <a:rPr lang="zh-CN" altLang="zh-CN" sz="2800" b="1" dirty="0" smtClean="0"/>
              <a:t>能</a:t>
            </a:r>
            <a:r>
              <a:rPr lang="en-US" altLang="zh-CN" sz="2800" b="1" dirty="0" smtClean="0"/>
              <a:t>  </a:t>
            </a:r>
            <a:r>
              <a:rPr lang="zh-CN" altLang="zh-CN" sz="2800" b="1" dirty="0" smtClean="0"/>
              <a:t>实</a:t>
            </a:r>
            <a:r>
              <a:rPr lang="en-US" altLang="zh-CN" sz="2800" b="1" dirty="0" smtClean="0"/>
              <a:t>  </a:t>
            </a:r>
            <a:r>
              <a:rPr lang="zh-CN" altLang="zh-CN" sz="2800" b="1" dirty="0" smtClean="0"/>
              <a:t>现</a:t>
            </a:r>
            <a:r>
              <a:rPr lang="en-US" altLang="zh-CN" sz="2800" b="1" dirty="0" smtClean="0"/>
              <a:t> </a:t>
            </a:r>
            <a:endParaRPr lang="zh-CN" altLang="zh-CN" sz="2800" b="1"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398092033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48790" y="1822343"/>
            <a:ext cx="9001496" cy="362718"/>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3458960" cy="461665"/>
          </a:xfrm>
          <a:prstGeom prst="rect">
            <a:avLst/>
          </a:prstGeom>
        </p:spPr>
        <p:txBody>
          <a:bodyPr wrap="none">
            <a:spAutoFit/>
          </a:bodyPr>
          <a:lstStyle/>
          <a:p>
            <a:r>
              <a:rPr lang="en-US" altLang="zh-CN" sz="2400" b="1" dirty="0"/>
              <a:t>1</a:t>
            </a:r>
            <a:r>
              <a:rPr lang="zh-CN" altLang="zh-CN" sz="2400" b="1" dirty="0"/>
              <a:t>．操作</a:t>
            </a:r>
            <a:r>
              <a:rPr lang="en-US" altLang="zh-CN" sz="2400" b="1" dirty="0"/>
              <a:t>Excel</a:t>
            </a:r>
            <a:r>
              <a:rPr lang="zh-CN" altLang="zh-CN" sz="2400" b="1" dirty="0"/>
              <a:t>的基本流程</a:t>
            </a:r>
          </a:p>
        </p:txBody>
      </p:sp>
      <p:sp>
        <p:nvSpPr>
          <p:cNvPr id="3" name="TextBox 2"/>
          <p:cNvSpPr txBox="1"/>
          <p:nvPr/>
        </p:nvSpPr>
        <p:spPr>
          <a:xfrm>
            <a:off x="807522" y="973777"/>
            <a:ext cx="10224655" cy="1815882"/>
          </a:xfrm>
          <a:prstGeom prst="rect">
            <a:avLst/>
          </a:prstGeom>
          <a:noFill/>
        </p:spPr>
        <p:txBody>
          <a:bodyPr wrap="square" rtlCol="0">
            <a:spAutoFit/>
          </a:bodyPr>
          <a:lstStyle/>
          <a:p>
            <a:pPr indent="450850"/>
            <a:r>
              <a:rPr lang="zh-CN" altLang="zh-CN" b="1" dirty="0"/>
              <a:t>（</a:t>
            </a:r>
            <a:r>
              <a:rPr lang="en-US" altLang="zh-CN" b="1" dirty="0"/>
              <a:t>2</a:t>
            </a:r>
            <a:r>
              <a:rPr lang="zh-CN" altLang="zh-CN" b="1" dirty="0"/>
              <a:t>）获取电子表格集。</a:t>
            </a:r>
          </a:p>
          <a:p>
            <a:pPr indent="450850"/>
            <a:r>
              <a:rPr lang="zh-CN" altLang="zh-CN" dirty="0"/>
              <a:t>每个</a:t>
            </a:r>
            <a:r>
              <a:rPr lang="en-US" altLang="zh-CN" dirty="0"/>
              <a:t>Excel</a:t>
            </a:r>
            <a:r>
              <a:rPr lang="zh-CN" altLang="zh-CN" dirty="0"/>
              <a:t>工作簿中都可以包含若干电子表格（</a:t>
            </a:r>
            <a:r>
              <a:rPr lang="en-US" altLang="zh-CN" dirty="0"/>
              <a:t>Sheet</a:t>
            </a:r>
            <a:r>
              <a:rPr lang="zh-CN" altLang="zh-CN" dirty="0"/>
              <a:t>），通过打开的当前工作簿获取其所有电子表格的程序语句为：</a:t>
            </a:r>
          </a:p>
          <a:p>
            <a:pPr indent="450850">
              <a:spcBef>
                <a:spcPts val="600"/>
              </a:spcBef>
              <a:spcAft>
                <a:spcPts val="600"/>
              </a:spcAft>
            </a:pPr>
            <a:r>
              <a:rPr lang="en-US" altLang="zh-CN" dirty="0" smtClean="0"/>
              <a:t>     </a:t>
            </a:r>
            <a:r>
              <a:rPr lang="en-US" altLang="zh-CN" dirty="0" err="1" smtClean="0"/>
              <a:t>QAxObject</a:t>
            </a:r>
            <a:r>
              <a:rPr lang="en-US" altLang="zh-CN" dirty="0" smtClean="0"/>
              <a:t> </a:t>
            </a:r>
            <a:r>
              <a:rPr lang="en-US" altLang="zh-CN" dirty="0"/>
              <a:t>*</a:t>
            </a:r>
            <a:r>
              <a:rPr lang="en-US" altLang="zh-CN" dirty="0" err="1"/>
              <a:t>mysheets</a:t>
            </a:r>
            <a:r>
              <a:rPr lang="en-US" altLang="zh-CN" dirty="0"/>
              <a:t> = workbook-&gt;</a:t>
            </a:r>
            <a:r>
              <a:rPr lang="en-US" altLang="zh-CN" dirty="0" err="1"/>
              <a:t>querySubObject</a:t>
            </a:r>
            <a:r>
              <a:rPr lang="en-US" altLang="zh-CN" dirty="0"/>
              <a:t>("Sheets");</a:t>
            </a:r>
            <a:endParaRPr lang="zh-CN" altLang="zh-CN" dirty="0"/>
          </a:p>
          <a:p>
            <a:pPr indent="450850"/>
            <a:r>
              <a:rPr lang="zh-CN" altLang="zh-CN" b="1" dirty="0"/>
              <a:t>其中，</a:t>
            </a:r>
            <a:r>
              <a:rPr lang="en-US" altLang="zh-CN" dirty="0"/>
              <a:t>workbook</a:t>
            </a:r>
            <a:r>
              <a:rPr lang="zh-CN" altLang="zh-CN" dirty="0"/>
              <a:t>也是一个</a:t>
            </a:r>
            <a:r>
              <a:rPr lang="en-US" altLang="zh-CN" dirty="0" err="1"/>
              <a:t>QAxObject</a:t>
            </a:r>
            <a:r>
              <a:rPr lang="zh-CN" altLang="zh-CN" dirty="0"/>
              <a:t>对象，引用的是当前正在操作的一个活动工作簿。</a:t>
            </a:r>
          </a:p>
          <a:p>
            <a:pPr indent="450850"/>
            <a:r>
              <a:rPr lang="zh-CN" altLang="zh-CN" dirty="0"/>
              <a:t>同理，在获取了电子表格集后，就可以像操作工作簿文档那样，对其中的表格执行各种操作，例如</a:t>
            </a:r>
            <a:r>
              <a:rPr lang="zh-CN" altLang="zh-CN" dirty="0" smtClean="0"/>
              <a:t>：</a:t>
            </a:r>
            <a:endParaRPr lang="zh-CN" altLang="zh-CN" dirty="0"/>
          </a:p>
        </p:txBody>
      </p:sp>
      <p:sp>
        <p:nvSpPr>
          <p:cNvPr id="5" name="TextBox 4"/>
          <p:cNvSpPr txBox="1"/>
          <p:nvPr/>
        </p:nvSpPr>
        <p:spPr>
          <a:xfrm>
            <a:off x="1508168" y="2821986"/>
            <a:ext cx="9001496" cy="970478"/>
          </a:xfrm>
          <a:prstGeom prst="roundRect">
            <a:avLst/>
          </a:prstGeom>
          <a:solidFill>
            <a:srgbClr val="DDDDDD"/>
          </a:solidFill>
        </p:spPr>
        <p:txBody>
          <a:bodyPr wrap="square" rtlCol="0">
            <a:spAutoFit/>
          </a:bodyPr>
          <a:lstStyle/>
          <a:p>
            <a:r>
              <a:rPr lang="en-US" altLang="zh-CN" dirty="0" err="1"/>
              <a:t>mysheets</a:t>
            </a:r>
            <a:r>
              <a:rPr lang="en-US" altLang="zh-CN" dirty="0"/>
              <a:t>-&gt;</a:t>
            </a:r>
            <a:r>
              <a:rPr lang="en-US" altLang="zh-CN" dirty="0" err="1"/>
              <a:t>dynamicCall</a:t>
            </a:r>
            <a:r>
              <a:rPr lang="en-US" altLang="zh-CN" dirty="0"/>
              <a:t>("Add");			</a:t>
            </a:r>
            <a:r>
              <a:rPr lang="en-US" altLang="zh-CN" dirty="0" smtClean="0"/>
              <a:t>//</a:t>
            </a:r>
            <a:r>
              <a:rPr lang="zh-CN" altLang="zh-CN" dirty="0"/>
              <a:t>添加一个表格</a:t>
            </a:r>
          </a:p>
          <a:p>
            <a:r>
              <a:rPr lang="en-US" altLang="zh-CN" dirty="0"/>
              <a:t>workbook-&gt;</a:t>
            </a:r>
            <a:r>
              <a:rPr lang="en-US" altLang="zh-CN" dirty="0" err="1"/>
              <a:t>querySubObject</a:t>
            </a:r>
            <a:r>
              <a:rPr lang="en-US" altLang="zh-CN" dirty="0"/>
              <a:t>("</a:t>
            </a:r>
            <a:r>
              <a:rPr lang="en-US" altLang="zh-CN" dirty="0" err="1"/>
              <a:t>ActiveSheet</a:t>
            </a:r>
            <a:r>
              <a:rPr lang="en-US" altLang="zh-CN" dirty="0"/>
              <a:t>");		</a:t>
            </a:r>
            <a:r>
              <a:rPr lang="en-US" altLang="zh-CN" dirty="0" smtClean="0"/>
              <a:t>//</a:t>
            </a:r>
            <a:r>
              <a:rPr lang="zh-CN" altLang="zh-CN" dirty="0"/>
              <a:t>获取工作簿中当前活动表格</a:t>
            </a:r>
          </a:p>
          <a:p>
            <a:r>
              <a:rPr lang="en-US" altLang="zh-CN" dirty="0"/>
              <a:t>sheet-&gt;</a:t>
            </a:r>
            <a:r>
              <a:rPr lang="en-US" altLang="zh-CN" dirty="0" err="1"/>
              <a:t>setProperty</a:t>
            </a:r>
            <a:r>
              <a:rPr lang="en-US" altLang="zh-CN" dirty="0"/>
              <a:t>("Name", </a:t>
            </a:r>
            <a:r>
              <a:rPr lang="zh-CN" altLang="zh-CN" dirty="0"/>
              <a:t>字符串</a:t>
            </a:r>
            <a:r>
              <a:rPr lang="en-US" altLang="zh-CN" dirty="0"/>
              <a:t>);			</a:t>
            </a:r>
            <a:r>
              <a:rPr lang="en-US" altLang="zh-CN" dirty="0" smtClean="0"/>
              <a:t>//</a:t>
            </a:r>
            <a:r>
              <a:rPr lang="zh-CN" altLang="zh-CN" dirty="0"/>
              <a:t>给表格</a:t>
            </a:r>
            <a:r>
              <a:rPr lang="zh-CN" altLang="zh-CN" dirty="0" smtClean="0"/>
              <a:t>命名</a:t>
            </a:r>
            <a:endParaRPr lang="zh-CN" altLang="zh-CN" dirty="0"/>
          </a:p>
        </p:txBody>
      </p:sp>
    </p:spTree>
    <p:extLst>
      <p:ext uri="{BB962C8B-B14F-4D97-AF65-F5344CB8AC3E}">
        <p14:creationId xmlns:p14="http://schemas.microsoft.com/office/powerpoint/2010/main" val="3282741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22184" cy="461665"/>
          </a:xfrm>
          <a:prstGeom prst="rect">
            <a:avLst/>
          </a:prstGeom>
        </p:spPr>
        <p:txBody>
          <a:bodyPr wrap="none">
            <a:spAutoFit/>
          </a:bodyPr>
          <a:lstStyle/>
          <a:p>
            <a:r>
              <a:rPr lang="zh-CN" altLang="zh-CN" sz="2400" b="1" dirty="0"/>
              <a:t>功能实现</a:t>
            </a:r>
          </a:p>
        </p:txBody>
      </p:sp>
      <p:sp>
        <p:nvSpPr>
          <p:cNvPr id="3" name="TextBox 2"/>
          <p:cNvSpPr txBox="1"/>
          <p:nvPr/>
        </p:nvSpPr>
        <p:spPr>
          <a:xfrm>
            <a:off x="878774" y="985652"/>
            <a:ext cx="10141527" cy="4801314"/>
          </a:xfrm>
          <a:prstGeom prst="rect">
            <a:avLst/>
          </a:prstGeom>
          <a:noFill/>
        </p:spPr>
        <p:txBody>
          <a:bodyPr wrap="square" rtlCol="0">
            <a:spAutoFit/>
          </a:bodyPr>
          <a:lstStyle/>
          <a:p>
            <a:pPr indent="450850">
              <a:lnSpc>
                <a:spcPct val="150000"/>
              </a:lnSpc>
            </a:pPr>
            <a:r>
              <a:rPr lang="zh-CN" altLang="zh-CN" dirty="0"/>
              <a:t>实现具体功能</a:t>
            </a:r>
            <a:r>
              <a:rPr lang="zh-CN" altLang="zh-CN" dirty="0">
                <a:hlinkClick r:id="rId2" action="ppaction://hlinkfile"/>
              </a:rPr>
              <a:t>的代码皆在</a:t>
            </a:r>
            <a:r>
              <a:rPr lang="en-US" altLang="zh-CN" dirty="0">
                <a:hlinkClick r:id="rId2" action="ppaction://hlinkfile"/>
              </a:rPr>
              <a:t>mainwindow.cpp</a:t>
            </a:r>
            <a:r>
              <a:rPr lang="zh-CN" altLang="zh-CN" dirty="0">
                <a:hlinkClick r:id="rId2" action="ppaction://hlinkfile"/>
              </a:rPr>
              <a:t>源文件</a:t>
            </a:r>
            <a:r>
              <a:rPr lang="zh-CN" altLang="zh-CN" dirty="0" smtClean="0">
                <a:hlinkClick r:id="rId2" action="ppaction://hlinkfile"/>
              </a:rPr>
              <a:t>中</a:t>
            </a:r>
            <a:r>
              <a:rPr lang="zh-CN" altLang="en-US" dirty="0" smtClean="0">
                <a:hlinkClick r:id="rId2" action="ppaction://hlinkfile"/>
              </a:rPr>
              <a:t>。</a:t>
            </a:r>
            <a:endParaRPr lang="en-US" altLang="zh-CN" dirty="0" smtClean="0"/>
          </a:p>
          <a:p>
            <a:pPr indent="450850">
              <a:lnSpc>
                <a:spcPct val="150000"/>
              </a:lnSpc>
            </a:pPr>
            <a:r>
              <a:rPr lang="zh-CN" altLang="zh-CN" b="1" dirty="0" smtClean="0"/>
              <a:t>其中</a:t>
            </a:r>
            <a:r>
              <a:rPr lang="zh-CN" altLang="zh-CN" b="1" dirty="0"/>
              <a:t>，</a:t>
            </a:r>
            <a:endParaRPr lang="zh-CN" altLang="zh-CN" dirty="0"/>
          </a:p>
          <a:p>
            <a:pPr indent="450850">
              <a:lnSpc>
                <a:spcPct val="150000"/>
              </a:lnSpc>
            </a:pPr>
            <a:r>
              <a:rPr lang="en-US" altLang="zh-CN" b="1" dirty="0"/>
              <a:t>(a) </a:t>
            </a:r>
            <a:r>
              <a:rPr lang="en-US" altLang="zh-CN" b="1" dirty="0" err="1"/>
              <a:t>fdialog.setNameFilter</a:t>
            </a:r>
            <a:r>
              <a:rPr lang="en-US" altLang="zh-CN" b="1" dirty="0"/>
              <a:t>(</a:t>
            </a:r>
            <a:r>
              <a:rPr lang="en-US" altLang="zh-CN" b="1" dirty="0" err="1"/>
              <a:t>QString</a:t>
            </a:r>
            <a:r>
              <a:rPr lang="en-US" altLang="zh-CN" b="1" dirty="0"/>
              <a:t>("</a:t>
            </a:r>
            <a:r>
              <a:rPr lang="zh-CN" altLang="zh-CN" b="1" dirty="0"/>
              <a:t>所有文件</a:t>
            </a:r>
            <a:r>
              <a:rPr lang="en-US" altLang="zh-CN" b="1" dirty="0"/>
              <a:t>(*.*);;Microsoft Excel </a:t>
            </a:r>
            <a:r>
              <a:rPr lang="zh-CN" altLang="zh-CN" b="1" dirty="0"/>
              <a:t>工作表</a:t>
            </a:r>
            <a:r>
              <a:rPr lang="en-US" altLang="zh-CN" b="1" dirty="0"/>
              <a:t>(*.</a:t>
            </a:r>
            <a:r>
              <a:rPr lang="en-US" altLang="zh-CN" b="1" dirty="0" err="1"/>
              <a:t>xlsx</a:t>
            </a:r>
            <a:r>
              <a:rPr lang="en-US" altLang="zh-CN" b="1" dirty="0"/>
              <a:t>);;Microsoft Excel 97-2003 </a:t>
            </a:r>
            <a:r>
              <a:rPr lang="zh-CN" altLang="zh-CN" b="1" dirty="0"/>
              <a:t>工作表</a:t>
            </a:r>
            <a:r>
              <a:rPr lang="en-US" altLang="zh-CN" b="1" dirty="0"/>
              <a:t>(*.</a:t>
            </a:r>
            <a:r>
              <a:rPr lang="en-US" altLang="zh-CN" b="1" dirty="0" err="1"/>
              <a:t>xls</a:t>
            </a:r>
            <a:r>
              <a:rPr lang="en-US" altLang="zh-CN" b="1" dirty="0"/>
              <a:t>)"));</a:t>
            </a:r>
            <a:r>
              <a:rPr lang="zh-CN" altLang="zh-CN" dirty="0"/>
              <a:t>：这里利用文件对话框的过滤机制，筛选出目录下</a:t>
            </a:r>
            <a:r>
              <a:rPr lang="en-US" altLang="zh-CN" dirty="0"/>
              <a:t>Excel</a:t>
            </a:r>
            <a:r>
              <a:rPr lang="zh-CN" altLang="zh-CN" dirty="0"/>
              <a:t>类型的文件，这么做可避免因用户误操作打开其他不兼容类型的文件而导致程序崩溃。</a:t>
            </a:r>
          </a:p>
          <a:p>
            <a:pPr indent="450850">
              <a:lnSpc>
                <a:spcPct val="150000"/>
              </a:lnSpc>
            </a:pPr>
            <a:r>
              <a:rPr lang="en-US" altLang="zh-CN" b="1" dirty="0"/>
              <a:t>(b) </a:t>
            </a:r>
            <a:r>
              <a:rPr lang="en-US" altLang="zh-CN" b="1" dirty="0" err="1"/>
              <a:t>mywidget</a:t>
            </a:r>
            <a:r>
              <a:rPr lang="en-US" altLang="zh-CN" b="1" dirty="0"/>
              <a:t> = new </a:t>
            </a:r>
            <a:r>
              <a:rPr lang="en-US" altLang="zh-CN" b="1" dirty="0" err="1"/>
              <a:t>QAxWidget</a:t>
            </a:r>
            <a:r>
              <a:rPr lang="en-US" altLang="zh-CN" b="1" dirty="0"/>
              <a:t>("</a:t>
            </a:r>
            <a:r>
              <a:rPr lang="en-US" altLang="zh-CN" b="1" dirty="0" err="1"/>
              <a:t>Excel.Application</a:t>
            </a:r>
            <a:r>
              <a:rPr lang="en-US" altLang="zh-CN" b="1" dirty="0"/>
              <a:t>", </a:t>
            </a:r>
            <a:r>
              <a:rPr lang="en-US" altLang="zh-CN" b="1" dirty="0" err="1"/>
              <a:t>ui</a:t>
            </a:r>
            <a:r>
              <a:rPr lang="en-US" altLang="zh-CN" b="1" dirty="0"/>
              <a:t>-&gt;</a:t>
            </a:r>
            <a:r>
              <a:rPr lang="en-US" altLang="zh-CN" b="1" dirty="0" err="1"/>
              <a:t>viewLabel</a:t>
            </a:r>
            <a:r>
              <a:rPr lang="en-US" altLang="zh-CN" b="1" dirty="0"/>
              <a:t>);</a:t>
            </a:r>
            <a:r>
              <a:rPr lang="zh-CN" altLang="zh-CN" dirty="0"/>
              <a:t>：用</a:t>
            </a:r>
            <a:r>
              <a:rPr lang="en-US" altLang="zh-CN" dirty="0" err="1"/>
              <a:t>QAxWidget</a:t>
            </a:r>
            <a:r>
              <a:rPr lang="zh-CN" altLang="zh-CN" dirty="0"/>
              <a:t>将</a:t>
            </a:r>
            <a:r>
              <a:rPr lang="en-US" altLang="zh-CN" dirty="0"/>
              <a:t>Excel</a:t>
            </a:r>
            <a:r>
              <a:rPr lang="zh-CN" altLang="zh-CN" dirty="0"/>
              <a:t>应用程序包装为</a:t>
            </a:r>
            <a:r>
              <a:rPr lang="en-US" altLang="zh-CN" dirty="0" err="1"/>
              <a:t>Qt</a:t>
            </a:r>
            <a:r>
              <a:rPr lang="zh-CN" altLang="zh-CN" dirty="0"/>
              <a:t>界面上的可视化部件。</a:t>
            </a:r>
          </a:p>
          <a:p>
            <a:pPr indent="450850">
              <a:lnSpc>
                <a:spcPct val="150000"/>
              </a:lnSpc>
            </a:pPr>
            <a:r>
              <a:rPr lang="en-US" altLang="zh-CN" b="1" dirty="0"/>
              <a:t>(c) </a:t>
            </a:r>
            <a:r>
              <a:rPr lang="en-US" altLang="zh-CN" b="1" dirty="0" err="1"/>
              <a:t>mywidget</a:t>
            </a:r>
            <a:r>
              <a:rPr lang="en-US" altLang="zh-CN" b="1" dirty="0"/>
              <a:t>-&gt;</a:t>
            </a:r>
            <a:r>
              <a:rPr lang="en-US" altLang="zh-CN" b="1" dirty="0" err="1"/>
              <a:t>setProperty</a:t>
            </a:r>
            <a:r>
              <a:rPr lang="en-US" altLang="zh-CN" b="1" dirty="0"/>
              <a:t>("</a:t>
            </a:r>
            <a:r>
              <a:rPr lang="en-US" altLang="zh-CN" b="1" dirty="0" err="1"/>
              <a:t>DisplayAlerts</a:t>
            </a:r>
            <a:r>
              <a:rPr lang="en-US" altLang="zh-CN" b="1" dirty="0"/>
              <a:t>", false);</a:t>
            </a:r>
            <a:r>
              <a:rPr lang="zh-CN" altLang="zh-CN" dirty="0"/>
              <a:t>：将</a:t>
            </a:r>
            <a:r>
              <a:rPr lang="en-US" altLang="zh-CN" dirty="0"/>
              <a:t>Excel</a:t>
            </a:r>
            <a:r>
              <a:rPr lang="zh-CN" altLang="zh-CN" dirty="0"/>
              <a:t>软件自身的一些警告消息提醒机制封禁，可以避免后台</a:t>
            </a:r>
            <a:r>
              <a:rPr lang="en-US" altLang="zh-CN" dirty="0"/>
              <a:t>Excel</a:t>
            </a:r>
            <a:r>
              <a:rPr lang="zh-CN" altLang="zh-CN" dirty="0"/>
              <a:t>进程打扰前台</a:t>
            </a:r>
            <a:r>
              <a:rPr lang="en-US" altLang="zh-CN" dirty="0" err="1"/>
              <a:t>Qt</a:t>
            </a:r>
            <a:r>
              <a:rPr lang="zh-CN" altLang="zh-CN" dirty="0"/>
              <a:t>应用程序的运行。</a:t>
            </a:r>
          </a:p>
          <a:p>
            <a:pPr indent="450850">
              <a:lnSpc>
                <a:spcPct val="150000"/>
              </a:lnSpc>
            </a:pPr>
            <a:r>
              <a:rPr lang="en-US" altLang="zh-CN" b="1" dirty="0"/>
              <a:t>(d) void </a:t>
            </a:r>
            <a:r>
              <a:rPr lang="en-US" altLang="zh-CN" b="1" dirty="0" err="1"/>
              <a:t>MainWindow</a:t>
            </a:r>
            <a:r>
              <a:rPr lang="en-US" altLang="zh-CN" b="1" dirty="0"/>
              <a:t>::</a:t>
            </a:r>
            <a:r>
              <a:rPr lang="en-US" altLang="zh-CN" b="1" dirty="0" err="1"/>
              <a:t>closeExcel</a:t>
            </a:r>
            <a:r>
              <a:rPr lang="en-US" altLang="zh-CN" b="1" dirty="0"/>
              <a:t>()</a:t>
            </a:r>
            <a:r>
              <a:rPr lang="zh-CN" altLang="zh-CN" dirty="0"/>
              <a:t>：这个方法的几条语句是对</a:t>
            </a:r>
            <a:r>
              <a:rPr lang="en-US" altLang="zh-CN" dirty="0"/>
              <a:t>Excel</a:t>
            </a:r>
            <a:r>
              <a:rPr lang="zh-CN" altLang="zh-CN" dirty="0"/>
              <a:t>部件进程的善后处理，在关闭</a:t>
            </a:r>
            <a:r>
              <a:rPr lang="en-US" altLang="zh-CN" dirty="0"/>
              <a:t>Excel</a:t>
            </a:r>
            <a:r>
              <a:rPr lang="zh-CN" altLang="zh-CN" dirty="0"/>
              <a:t>后必须及时清除后台进程并将</a:t>
            </a:r>
            <a:r>
              <a:rPr lang="en-US" altLang="zh-CN" dirty="0" err="1"/>
              <a:t>Qt</a:t>
            </a:r>
            <a:r>
              <a:rPr lang="zh-CN" altLang="zh-CN" dirty="0"/>
              <a:t>界面上的</a:t>
            </a:r>
            <a:r>
              <a:rPr lang="en-US" altLang="zh-CN" dirty="0"/>
              <a:t>Excel</a:t>
            </a:r>
            <a:r>
              <a:rPr lang="zh-CN" altLang="zh-CN" dirty="0"/>
              <a:t>进程部件指针置空，请读者注意这几行语句的执行顺序（必须严格按顺序写），否则将出现程序关闭后其操作过的</a:t>
            </a:r>
            <a:r>
              <a:rPr lang="en-US" altLang="zh-CN" dirty="0"/>
              <a:t>Excel</a:t>
            </a:r>
            <a:r>
              <a:rPr lang="zh-CN" altLang="zh-CN" dirty="0"/>
              <a:t>文档无法再次打开的问题</a:t>
            </a:r>
            <a:r>
              <a:rPr lang="zh-CN" altLang="zh-CN" dirty="0" smtClean="0"/>
              <a:t>。</a:t>
            </a:r>
            <a:endParaRPr lang="zh-CN" altLang="zh-CN" dirty="0"/>
          </a:p>
        </p:txBody>
      </p:sp>
    </p:spTree>
    <p:extLst>
      <p:ext uri="{BB962C8B-B14F-4D97-AF65-F5344CB8AC3E}">
        <p14:creationId xmlns:p14="http://schemas.microsoft.com/office/powerpoint/2010/main" val="1166584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39449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04</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862354" y="4296708"/>
            <a:ext cx="2354029" cy="518595"/>
          </a:xfrm>
          <a:prstGeom prst="rect">
            <a:avLst/>
          </a:prstGeom>
          <a:noFill/>
        </p:spPr>
        <p:txBody>
          <a:bodyPr wrap="square" lIns="86863" tIns="43430" rIns="86863" bIns="43430" rtlCol="0">
            <a:spAutoFit/>
          </a:bodyPr>
          <a:lstStyle/>
          <a:p>
            <a:r>
              <a:rPr lang="zh-CN" altLang="zh-CN" sz="2800" b="1" dirty="0" smtClean="0"/>
              <a:t>运</a:t>
            </a:r>
            <a:r>
              <a:rPr lang="en-US" altLang="zh-CN" sz="2800" b="1" dirty="0" smtClean="0"/>
              <a:t>  </a:t>
            </a:r>
            <a:r>
              <a:rPr lang="zh-CN" altLang="zh-CN" sz="2800" b="1" dirty="0" smtClean="0"/>
              <a:t>行</a:t>
            </a:r>
            <a:r>
              <a:rPr lang="en-US" altLang="zh-CN" sz="2800" b="1" dirty="0" smtClean="0"/>
              <a:t>  </a:t>
            </a:r>
            <a:r>
              <a:rPr lang="zh-CN" altLang="zh-CN" sz="2800" b="1" dirty="0" smtClean="0"/>
              <a:t>演</a:t>
            </a:r>
            <a:r>
              <a:rPr lang="en-US" altLang="zh-CN" sz="2800" b="1" dirty="0" smtClean="0"/>
              <a:t>  </a:t>
            </a:r>
            <a:r>
              <a:rPr lang="zh-CN" altLang="zh-CN" sz="2800" b="1" dirty="0" smtClean="0"/>
              <a:t>示</a:t>
            </a:r>
            <a:endParaRPr lang="zh-CN" altLang="zh-CN" sz="2800" b="1"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284016062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运行演示</a:t>
            </a:r>
          </a:p>
        </p:txBody>
      </p:sp>
      <p:sp>
        <p:nvSpPr>
          <p:cNvPr id="3" name="TextBox 2"/>
          <p:cNvSpPr txBox="1"/>
          <p:nvPr/>
        </p:nvSpPr>
        <p:spPr>
          <a:xfrm>
            <a:off x="855023" y="1021278"/>
            <a:ext cx="10200904" cy="1200329"/>
          </a:xfrm>
          <a:prstGeom prst="rect">
            <a:avLst/>
          </a:prstGeom>
          <a:noFill/>
        </p:spPr>
        <p:txBody>
          <a:bodyPr wrap="square" rtlCol="0">
            <a:spAutoFit/>
          </a:bodyPr>
          <a:lstStyle/>
          <a:p>
            <a:pPr indent="450850"/>
            <a:r>
              <a:rPr lang="zh-CN" altLang="zh-CN" sz="1800" dirty="0"/>
              <a:t>运行程序，按以下步骤操作。</a:t>
            </a:r>
          </a:p>
          <a:p>
            <a:pPr indent="450850"/>
            <a:r>
              <a:rPr lang="zh-CN" altLang="zh-CN" sz="1800" dirty="0"/>
              <a:t>（</a:t>
            </a:r>
            <a:r>
              <a:rPr lang="en-US" altLang="zh-CN" sz="1800" dirty="0"/>
              <a:t>1</a:t>
            </a:r>
            <a:r>
              <a:rPr lang="zh-CN" altLang="zh-CN" sz="1800" dirty="0"/>
              <a:t>）选择打开要计算的文件。</a:t>
            </a:r>
          </a:p>
          <a:p>
            <a:pPr indent="450850"/>
            <a:r>
              <a:rPr lang="zh-CN" altLang="zh-CN" sz="1800" dirty="0"/>
              <a:t>单击界面上的“打开</a:t>
            </a:r>
            <a:r>
              <a:rPr lang="en-US" altLang="zh-CN" sz="1800" dirty="0"/>
              <a:t>...</a:t>
            </a:r>
            <a:r>
              <a:rPr lang="zh-CN" altLang="zh-CN" sz="1800" dirty="0"/>
              <a:t>”按钮，弹出“打开”对话框，选中先前创建好的</a:t>
            </a:r>
            <a:r>
              <a:rPr lang="en-US" altLang="zh-CN" sz="1800" dirty="0"/>
              <a:t>Gaokao.xlsx</a:t>
            </a:r>
            <a:r>
              <a:rPr lang="zh-CN" altLang="zh-CN" sz="1800" dirty="0"/>
              <a:t>文件，如图</a:t>
            </a:r>
            <a:r>
              <a:rPr lang="en-US" altLang="zh-CN" sz="1800" dirty="0"/>
              <a:t>14.11</a:t>
            </a:r>
            <a:r>
              <a:rPr lang="zh-CN" altLang="zh-CN" sz="1800" dirty="0"/>
              <a:t>所示</a:t>
            </a:r>
            <a:r>
              <a:rPr lang="zh-CN" altLang="zh-CN" sz="1800" dirty="0" smtClean="0"/>
              <a:t>。</a:t>
            </a:r>
            <a:endParaRPr lang="zh-CN" altLang="zh-CN" sz="1800" dirty="0"/>
          </a:p>
        </p:txBody>
      </p:sp>
      <p:pic>
        <p:nvPicPr>
          <p:cNvPr id="25602"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860" y="2221607"/>
            <a:ext cx="6076516" cy="427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518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运行演示</a:t>
            </a:r>
          </a:p>
        </p:txBody>
      </p:sp>
      <p:sp>
        <p:nvSpPr>
          <p:cNvPr id="3" name="TextBox 2"/>
          <p:cNvSpPr txBox="1"/>
          <p:nvPr/>
        </p:nvSpPr>
        <p:spPr>
          <a:xfrm>
            <a:off x="795647" y="1033153"/>
            <a:ext cx="10105901" cy="369332"/>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）打开文件之后，其中的</a:t>
            </a:r>
            <a:r>
              <a:rPr lang="en-US" altLang="zh-CN" sz="1800" dirty="0"/>
              <a:t>Excel</a:t>
            </a:r>
            <a:r>
              <a:rPr lang="zh-CN" altLang="zh-CN" sz="1800" dirty="0"/>
              <a:t>表格会在</a:t>
            </a:r>
            <a:r>
              <a:rPr lang="en-US" altLang="zh-CN" sz="1800" dirty="0" err="1"/>
              <a:t>Qt</a:t>
            </a:r>
            <a:r>
              <a:rPr lang="zh-CN" altLang="zh-CN" sz="1800" dirty="0"/>
              <a:t>程序界面上显示，如图</a:t>
            </a:r>
            <a:r>
              <a:rPr lang="en-US" altLang="zh-CN" sz="1800" dirty="0"/>
              <a:t>14.12</a:t>
            </a:r>
            <a:r>
              <a:rPr lang="zh-CN" altLang="zh-CN" sz="1800" dirty="0"/>
              <a:t>所示</a:t>
            </a:r>
            <a:r>
              <a:rPr lang="zh-CN" altLang="zh-CN" sz="1800" dirty="0" smtClean="0"/>
              <a:t>。</a:t>
            </a:r>
            <a:endParaRPr lang="zh-CN" altLang="zh-CN" sz="1800" dirty="0"/>
          </a:p>
        </p:txBody>
      </p:sp>
      <p:pic>
        <p:nvPicPr>
          <p:cNvPr id="26626"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287" y="1592214"/>
            <a:ext cx="6408620" cy="338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779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运行演示</a:t>
            </a:r>
          </a:p>
        </p:txBody>
      </p:sp>
      <p:sp>
        <p:nvSpPr>
          <p:cNvPr id="3" name="矩形 2"/>
          <p:cNvSpPr/>
          <p:nvPr/>
        </p:nvSpPr>
        <p:spPr>
          <a:xfrm>
            <a:off x="1136845" y="976670"/>
            <a:ext cx="9729077" cy="923330"/>
          </a:xfrm>
          <a:prstGeom prst="rect">
            <a:avLst/>
          </a:prstGeom>
        </p:spPr>
        <p:txBody>
          <a:bodyPr wrap="square">
            <a:spAutoFit/>
          </a:bodyPr>
          <a:lstStyle/>
          <a:p>
            <a:pPr indent="450850"/>
            <a:r>
              <a:rPr lang="zh-CN" altLang="zh-CN" sz="1800" dirty="0"/>
              <a:t>（</a:t>
            </a:r>
            <a:r>
              <a:rPr lang="en-US" altLang="zh-CN" sz="1800" dirty="0"/>
              <a:t>3</a:t>
            </a:r>
            <a:r>
              <a:rPr lang="zh-CN" altLang="zh-CN" sz="1800" dirty="0"/>
              <a:t>）统计录取总人数与平均录取率。</a:t>
            </a:r>
          </a:p>
          <a:p>
            <a:pPr indent="450850"/>
            <a:r>
              <a:rPr lang="zh-CN" altLang="zh-CN" sz="1800" dirty="0"/>
              <a:t>单击左下方“统计”按钮，稍候片刻，程序自动计算出</a:t>
            </a:r>
            <a:r>
              <a:rPr lang="en-US" altLang="zh-CN" sz="1800" dirty="0"/>
              <a:t>5</a:t>
            </a:r>
            <a:r>
              <a:rPr lang="zh-CN" altLang="zh-CN" sz="1800" dirty="0"/>
              <a:t>年高考录取总人数及平均录取率，并更新于</a:t>
            </a:r>
            <a:r>
              <a:rPr lang="en-US" altLang="zh-CN" sz="1800" dirty="0" err="1"/>
              <a:t>Qt</a:t>
            </a:r>
            <a:r>
              <a:rPr lang="zh-CN" altLang="zh-CN" sz="1800" dirty="0"/>
              <a:t>程序界面上，如图</a:t>
            </a:r>
            <a:r>
              <a:rPr lang="en-US" altLang="zh-CN" sz="1800" dirty="0"/>
              <a:t>14.13</a:t>
            </a:r>
            <a:r>
              <a:rPr lang="zh-CN" altLang="zh-CN" sz="1800" dirty="0"/>
              <a:t>所示。</a:t>
            </a:r>
          </a:p>
        </p:txBody>
      </p:sp>
      <p:pic>
        <p:nvPicPr>
          <p:cNvPr id="27650"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533" y="2016929"/>
            <a:ext cx="6324934" cy="333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651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415772" cy="461665"/>
          </a:xfrm>
          <a:prstGeom prst="rect">
            <a:avLst/>
          </a:prstGeom>
        </p:spPr>
        <p:txBody>
          <a:bodyPr wrap="none">
            <a:spAutoFit/>
          </a:bodyPr>
          <a:lstStyle/>
          <a:p>
            <a:r>
              <a:rPr lang="zh-CN" altLang="zh-CN" sz="2400" b="1" dirty="0"/>
              <a:t>运行演示</a:t>
            </a:r>
          </a:p>
        </p:txBody>
      </p:sp>
      <p:sp>
        <p:nvSpPr>
          <p:cNvPr id="3" name="TextBox 2"/>
          <p:cNvSpPr txBox="1"/>
          <p:nvPr/>
        </p:nvSpPr>
        <p:spPr>
          <a:xfrm>
            <a:off x="807522" y="1009403"/>
            <a:ext cx="10402784" cy="646331"/>
          </a:xfrm>
          <a:prstGeom prst="rect">
            <a:avLst/>
          </a:prstGeom>
          <a:noFill/>
        </p:spPr>
        <p:txBody>
          <a:bodyPr wrap="square" rtlCol="0">
            <a:spAutoFit/>
          </a:bodyPr>
          <a:lstStyle/>
          <a:p>
            <a:pPr indent="450850"/>
            <a:r>
              <a:rPr lang="zh-CN" altLang="zh-CN" sz="1800" dirty="0"/>
              <a:t>用</a:t>
            </a:r>
            <a:r>
              <a:rPr lang="en-US" altLang="zh-CN" sz="1800" dirty="0" err="1"/>
              <a:t>Qt</a:t>
            </a:r>
            <a:r>
              <a:rPr lang="zh-CN" altLang="zh-CN" sz="1800" dirty="0"/>
              <a:t>启用公式计算后，打开</a:t>
            </a:r>
            <a:r>
              <a:rPr lang="en-US" altLang="zh-CN" sz="1800" dirty="0"/>
              <a:t>d:\Qt\office\Gaokao.xlsx</a:t>
            </a:r>
            <a:r>
              <a:rPr lang="zh-CN" altLang="zh-CN" sz="1800" dirty="0"/>
              <a:t>文件，也同样可看到计算好的录取总人数及平均录取率，如图</a:t>
            </a:r>
            <a:r>
              <a:rPr lang="en-US" altLang="zh-CN" sz="1800" dirty="0"/>
              <a:t>14.14</a:t>
            </a:r>
            <a:r>
              <a:rPr lang="zh-CN" altLang="zh-CN" sz="1800" dirty="0"/>
              <a:t>所示</a:t>
            </a:r>
            <a:r>
              <a:rPr lang="zh-CN" altLang="zh-CN" sz="1800" dirty="0" smtClean="0"/>
              <a:t>。</a:t>
            </a:r>
            <a:endParaRPr lang="zh-CN" altLang="zh-CN" sz="1800" dirty="0"/>
          </a:p>
        </p:txBody>
      </p:sp>
      <p:pic>
        <p:nvPicPr>
          <p:cNvPr id="28674"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906" y="1800470"/>
            <a:ext cx="6672015" cy="446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002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559" y="1330037"/>
            <a:ext cx="8015844"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14</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smtClean="0">
                <a:solidFill>
                  <a:srgbClr val="663300"/>
                </a:solidFill>
              </a:rPr>
              <a:t>Qt</a:t>
            </a:r>
            <a:r>
              <a:rPr lang="en-US" altLang="zh-CN" sz="4800" b="1" dirty="0" smtClean="0">
                <a:solidFill>
                  <a:srgbClr val="663300"/>
                </a:solidFill>
              </a:rPr>
              <a:t> 5</a:t>
            </a:r>
            <a:r>
              <a:rPr lang="zh-CN" altLang="zh-CN" sz="4800" b="1" dirty="0" smtClean="0">
                <a:solidFill>
                  <a:srgbClr val="663300"/>
                </a:solidFill>
              </a:rPr>
              <a:t>操作</a:t>
            </a:r>
            <a:r>
              <a:rPr lang="en-US" altLang="zh-CN" sz="4800" b="1" dirty="0" smtClean="0">
                <a:solidFill>
                  <a:srgbClr val="663300"/>
                </a:solidFill>
              </a:rPr>
              <a:t>Office</a:t>
            </a:r>
            <a:r>
              <a:rPr lang="zh-CN" altLang="zh-CN" sz="4800" b="1" dirty="0" smtClean="0">
                <a:solidFill>
                  <a:srgbClr val="663300"/>
                </a:solidFill>
              </a:rPr>
              <a:t>实例</a:t>
            </a:r>
            <a:endParaRPr lang="zh-CN" altLang="zh-CN" sz="4800" b="1" dirty="0">
              <a:solidFill>
                <a:srgbClr val="663300"/>
              </a:solidFill>
            </a:endParaRPr>
          </a:p>
        </p:txBody>
      </p:sp>
      <p:sp>
        <p:nvSpPr>
          <p:cNvPr id="3" name="TextBox 2"/>
          <p:cNvSpPr txBox="1"/>
          <p:nvPr/>
        </p:nvSpPr>
        <p:spPr>
          <a:xfrm>
            <a:off x="5142016" y="3128268"/>
            <a:ext cx="4773880" cy="646331"/>
          </a:xfrm>
          <a:prstGeom prst="rect">
            <a:avLst/>
          </a:prstGeom>
          <a:noFill/>
        </p:spPr>
        <p:txBody>
          <a:bodyPr wrap="square" rtlCol="0">
            <a:spAutoFit/>
          </a:bodyPr>
          <a:lstStyle/>
          <a:p>
            <a:r>
              <a:rPr lang="en-US" altLang="zh-CN" sz="3600" b="1" dirty="0" smtClean="0"/>
              <a:t>——</a:t>
            </a:r>
            <a:r>
              <a:rPr lang="en-US" altLang="zh-CN" sz="3600" b="1" dirty="0"/>
              <a:t> </a:t>
            </a:r>
            <a:r>
              <a:rPr lang="en-US" altLang="zh-CN" sz="3600" b="1" dirty="0" err="1"/>
              <a:t>Qt</a:t>
            </a:r>
            <a:r>
              <a:rPr lang="zh-CN" altLang="zh-CN" sz="3600" b="1" dirty="0"/>
              <a:t>操作</a:t>
            </a:r>
            <a:r>
              <a:rPr lang="en-US" altLang="zh-CN" sz="3600" b="1" dirty="0"/>
              <a:t>Word</a:t>
            </a:r>
            <a:r>
              <a:rPr lang="zh-CN" altLang="zh-CN" sz="3600" b="1" dirty="0"/>
              <a:t>应用</a:t>
            </a:r>
          </a:p>
        </p:txBody>
      </p:sp>
    </p:spTree>
    <p:extLst>
      <p:ext uri="{BB962C8B-B14F-4D97-AF65-F5344CB8AC3E}">
        <p14:creationId xmlns:p14="http://schemas.microsoft.com/office/powerpoint/2010/main" val="1588193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1908958"/>
            <a:ext cx="482208" cy="545844"/>
          </a:xfrm>
          <a:prstGeom prst="rect">
            <a:avLst/>
          </a:prstGeom>
        </p:spPr>
      </p:pic>
      <p:sp>
        <p:nvSpPr>
          <p:cNvPr id="10" name="TextBox 18"/>
          <p:cNvSpPr txBox="1"/>
          <p:nvPr/>
        </p:nvSpPr>
        <p:spPr>
          <a:xfrm>
            <a:off x="5756662" y="1908959"/>
            <a:ext cx="3445757" cy="393906"/>
          </a:xfrm>
          <a:prstGeom prst="rect">
            <a:avLst/>
          </a:prstGeom>
          <a:noFill/>
        </p:spPr>
        <p:txBody>
          <a:bodyPr wrap="square" lIns="115777" tIns="57888" rIns="115777" bIns="57888" rtlCol="0">
            <a:spAutoFit/>
          </a:bodyPr>
          <a:lstStyle/>
          <a:p>
            <a:r>
              <a:rPr lang="en-US" altLang="zh-CN" sz="1800" b="1" dirty="0"/>
              <a:t>1</a:t>
            </a:r>
            <a:r>
              <a:rPr lang="zh-CN" altLang="zh-CN" sz="1800" b="1" dirty="0"/>
              <a:t>．程序界面</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2660323"/>
            <a:ext cx="482208" cy="545844"/>
          </a:xfrm>
          <a:prstGeom prst="rect">
            <a:avLst/>
          </a:prstGeom>
        </p:spPr>
      </p:pic>
      <p:sp>
        <p:nvSpPr>
          <p:cNvPr id="12" name="TextBox 20"/>
          <p:cNvSpPr txBox="1"/>
          <p:nvPr/>
        </p:nvSpPr>
        <p:spPr>
          <a:xfrm>
            <a:off x="5756662" y="2658074"/>
            <a:ext cx="3255752" cy="393906"/>
          </a:xfrm>
          <a:prstGeom prst="rect">
            <a:avLst/>
          </a:prstGeom>
          <a:noFill/>
        </p:spPr>
        <p:txBody>
          <a:bodyPr wrap="square" lIns="115777" tIns="57888" rIns="115777" bIns="57888" rtlCol="0">
            <a:spAutoFit/>
          </a:bodyPr>
          <a:lstStyle/>
          <a:p>
            <a:r>
              <a:rPr lang="en-US" altLang="zh-CN" sz="1800" b="1" dirty="0"/>
              <a:t>2</a:t>
            </a:r>
            <a:r>
              <a:rPr lang="zh-CN" altLang="zh-CN" sz="1800" b="1" dirty="0"/>
              <a:t>．全局变量及方法</a:t>
            </a:r>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042712" y="139942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556043" y="113894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185212" y="149538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48" y="569722"/>
            <a:ext cx="939645" cy="1112796"/>
          </a:xfrm>
          <a:prstGeom prst="rect">
            <a:avLst/>
          </a:prstGeom>
        </p:spPr>
      </p:pic>
      <p:sp>
        <p:nvSpPr>
          <p:cNvPr id="25" name="TextBox 5"/>
          <p:cNvSpPr txBox="1"/>
          <p:nvPr/>
        </p:nvSpPr>
        <p:spPr>
          <a:xfrm>
            <a:off x="1016770" y="3467379"/>
            <a:ext cx="3835736" cy="949483"/>
          </a:xfrm>
          <a:prstGeom prst="rect">
            <a:avLst/>
          </a:prstGeom>
          <a:noFill/>
        </p:spPr>
        <p:txBody>
          <a:bodyPr wrap="square" lIns="86863" tIns="43430" rIns="86863" bIns="43430" rtlCol="0">
            <a:spAutoFit/>
          </a:bodyPr>
          <a:lstStyle/>
          <a:p>
            <a:r>
              <a:rPr lang="zh-CN" altLang="zh-CN" sz="2800" b="1" dirty="0"/>
              <a:t>读取</a:t>
            </a:r>
            <a:r>
              <a:rPr lang="en-US" altLang="zh-CN" sz="2800" b="1" dirty="0"/>
              <a:t>Word</a:t>
            </a:r>
            <a:r>
              <a:rPr lang="zh-CN" altLang="zh-CN" sz="2800" b="1" dirty="0"/>
              <a:t>表格数据：中国历年高考数据检索</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3379916"/>
            <a:ext cx="482208" cy="545844"/>
          </a:xfrm>
          <a:prstGeom prst="rect">
            <a:avLst/>
          </a:prstGeom>
        </p:spPr>
      </p:pic>
      <p:sp>
        <p:nvSpPr>
          <p:cNvPr id="14" name="TextBox 20"/>
          <p:cNvSpPr txBox="1"/>
          <p:nvPr/>
        </p:nvSpPr>
        <p:spPr>
          <a:xfrm>
            <a:off x="5756662" y="3377667"/>
            <a:ext cx="3255752" cy="393906"/>
          </a:xfrm>
          <a:prstGeom prst="rect">
            <a:avLst/>
          </a:prstGeom>
          <a:noFill/>
        </p:spPr>
        <p:txBody>
          <a:bodyPr wrap="square" lIns="115777" tIns="57888" rIns="115777" bIns="57888" rtlCol="0">
            <a:spAutoFit/>
          </a:bodyPr>
          <a:lstStyle/>
          <a:p>
            <a:r>
              <a:rPr lang="en-US" altLang="zh-CN" sz="1800" b="1" dirty="0"/>
              <a:t>3</a:t>
            </a:r>
            <a:r>
              <a:rPr lang="zh-CN" altLang="zh-CN" sz="1800" b="1" dirty="0"/>
              <a:t>．功能实现</a:t>
            </a:r>
          </a:p>
        </p:txBody>
      </p:sp>
    </p:spTree>
    <p:extLst>
      <p:ext uri="{BB962C8B-B14F-4D97-AF65-F5344CB8AC3E}">
        <p14:creationId xmlns:p14="http://schemas.microsoft.com/office/powerpoint/2010/main" val="394388452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25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0-#ppt_h/2"/>
                                          </p:val>
                                        </p:tav>
                                        <p:tav tm="100000">
                                          <p:val>
                                            <p:strVal val="#ppt_y"/>
                                          </p:val>
                                        </p:tav>
                                      </p:tavLst>
                                    </p:anim>
                                  </p:childTnLst>
                                </p:cTn>
                              </p:par>
                              <p:par>
                                <p:cTn id="52" presetID="2" presetClass="entr" presetSubtype="2" fill="hold" grpId="0" nodeType="withEffect">
                                  <p:stCondLst>
                                    <p:cond delay="25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1+#ppt_w/2"/>
                                          </p:val>
                                        </p:tav>
                                        <p:tav tm="100000">
                                          <p:val>
                                            <p:strVal val="#ppt_x"/>
                                          </p:val>
                                        </p:tav>
                                      </p:tavLst>
                                    </p:anim>
                                    <p:anim calcmode="lin" valueType="num">
                                      <p:cBhvr additive="base">
                                        <p:cTn id="5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6105005" cy="461665"/>
          </a:xfrm>
          <a:prstGeom prst="rect">
            <a:avLst/>
          </a:prstGeom>
        </p:spPr>
        <p:txBody>
          <a:bodyPr wrap="none">
            <a:spAutoFit/>
          </a:bodyPr>
          <a:lstStyle/>
          <a:p>
            <a:r>
              <a:rPr lang="zh-CN" altLang="zh-CN" sz="2400" b="1" dirty="0"/>
              <a:t>读取</a:t>
            </a:r>
            <a:r>
              <a:rPr lang="en-US" altLang="zh-CN" sz="2400" b="1" dirty="0"/>
              <a:t>Word</a:t>
            </a:r>
            <a:r>
              <a:rPr lang="zh-CN" altLang="zh-CN" sz="2400" b="1" dirty="0"/>
              <a:t>表格数据：中国历年高考数据检索</a:t>
            </a:r>
          </a:p>
        </p:txBody>
      </p:sp>
      <p:sp>
        <p:nvSpPr>
          <p:cNvPr id="3" name="TextBox 2"/>
          <p:cNvSpPr txBox="1"/>
          <p:nvPr/>
        </p:nvSpPr>
        <p:spPr>
          <a:xfrm>
            <a:off x="760021" y="1021278"/>
            <a:ext cx="10272156" cy="923330"/>
          </a:xfrm>
          <a:prstGeom prst="rect">
            <a:avLst/>
          </a:prstGeom>
          <a:noFill/>
        </p:spPr>
        <p:txBody>
          <a:bodyPr wrap="square" rtlCol="0">
            <a:spAutoFit/>
          </a:bodyPr>
          <a:lstStyle/>
          <a:p>
            <a:pPr indent="450850"/>
            <a:r>
              <a:rPr lang="zh-CN" altLang="zh-CN" sz="1800" b="1" u="sng" dirty="0"/>
              <a:t>【例】</a:t>
            </a:r>
            <a:r>
              <a:rPr lang="zh-CN" altLang="zh-CN" sz="1800" u="sng" dirty="0"/>
              <a:t>（难度中等）</a:t>
            </a:r>
            <a:r>
              <a:rPr lang="zh-CN" altLang="zh-CN" sz="1800" dirty="0"/>
              <a:t>（</a:t>
            </a:r>
            <a:r>
              <a:rPr lang="en-US" altLang="zh-CN" sz="1800" dirty="0"/>
              <a:t>CH1403</a:t>
            </a:r>
            <a:r>
              <a:rPr lang="zh-CN" altLang="zh-CN" sz="1800" dirty="0"/>
              <a:t>）</a:t>
            </a:r>
            <a:r>
              <a:rPr lang="en-US" altLang="zh-CN" sz="1800" dirty="0" err="1"/>
              <a:t>Qt</a:t>
            </a:r>
            <a:r>
              <a:rPr lang="zh-CN" altLang="zh-CN" sz="1800" dirty="0"/>
              <a:t>不仅可读取</a:t>
            </a:r>
            <a:r>
              <a:rPr lang="en-US" altLang="zh-CN" sz="1800" dirty="0"/>
              <a:t>Word</a:t>
            </a:r>
            <a:r>
              <a:rPr lang="zh-CN" altLang="zh-CN" sz="1800" dirty="0"/>
              <a:t>中的文本，还能对存有大量信息的表格数据进行读取和查询。事先从网上下载《</a:t>
            </a:r>
            <a:r>
              <a:rPr lang="en-US" altLang="zh-CN" sz="1800" dirty="0"/>
              <a:t>1977</a:t>
            </a:r>
            <a:r>
              <a:rPr lang="zh-CN" altLang="zh-CN" sz="1800" dirty="0"/>
              <a:t>—</a:t>
            </a:r>
            <a:r>
              <a:rPr lang="en-US" altLang="zh-CN" sz="1800" dirty="0"/>
              <a:t>2017</a:t>
            </a:r>
            <a:r>
              <a:rPr lang="zh-CN" altLang="zh-CN" sz="1800" dirty="0"/>
              <a:t>历年全国高考人数和录取率统计</a:t>
            </a:r>
            <a:r>
              <a:rPr lang="en-US" altLang="zh-CN" sz="1800" dirty="0"/>
              <a:t>.</a:t>
            </a:r>
            <a:r>
              <a:rPr lang="en-US" altLang="zh-CN" sz="1800" dirty="0" err="1"/>
              <a:t>docx</a:t>
            </a:r>
            <a:r>
              <a:rPr lang="zh-CN" altLang="zh-CN" sz="1800" dirty="0"/>
              <a:t>》数据表，存放在</a:t>
            </a:r>
            <a:r>
              <a:rPr lang="en-US" altLang="zh-CN" sz="1800" dirty="0"/>
              <a:t>d:\Qt\office\</a:t>
            </a:r>
            <a:r>
              <a:rPr lang="zh-CN" altLang="zh-CN" sz="1800" dirty="0"/>
              <a:t>下待用，如图</a:t>
            </a:r>
            <a:r>
              <a:rPr lang="en-US" altLang="zh-CN" sz="1800" dirty="0"/>
              <a:t>14.15</a:t>
            </a:r>
            <a:r>
              <a:rPr lang="zh-CN" altLang="zh-CN" sz="1800" dirty="0"/>
              <a:t>所示</a:t>
            </a:r>
            <a:r>
              <a:rPr lang="zh-CN" altLang="zh-CN" sz="1800" dirty="0" smtClean="0"/>
              <a:t>。</a:t>
            </a:r>
            <a:endParaRPr lang="zh-CN" altLang="zh-CN" sz="1800" dirty="0"/>
          </a:p>
        </p:txBody>
      </p:sp>
      <p:pic>
        <p:nvPicPr>
          <p:cNvPr id="29698" name="Picture 2" descr="14-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275" y="2027736"/>
            <a:ext cx="6135647" cy="407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323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6146426" cy="461665"/>
          </a:xfrm>
          <a:prstGeom prst="rect">
            <a:avLst/>
          </a:prstGeom>
        </p:spPr>
        <p:txBody>
          <a:bodyPr wrap="none">
            <a:spAutoFit/>
          </a:bodyPr>
          <a:lstStyle/>
          <a:p>
            <a:r>
              <a:rPr lang="zh-CN" altLang="zh-CN" sz="2400" b="1" dirty="0"/>
              <a:t>读取</a:t>
            </a:r>
            <a:r>
              <a:rPr lang="en-US" altLang="zh-CN" sz="2400" b="1" dirty="0"/>
              <a:t>Word</a:t>
            </a:r>
            <a:r>
              <a:rPr lang="zh-CN" altLang="zh-CN" sz="2400" b="1" dirty="0"/>
              <a:t>表格数据：中国历年高考数据检索</a:t>
            </a:r>
          </a:p>
        </p:txBody>
      </p:sp>
      <p:sp>
        <p:nvSpPr>
          <p:cNvPr id="3" name="矩形 2"/>
          <p:cNvSpPr/>
          <p:nvPr/>
        </p:nvSpPr>
        <p:spPr>
          <a:xfrm>
            <a:off x="1136845" y="958122"/>
            <a:ext cx="6957558" cy="646331"/>
          </a:xfrm>
          <a:prstGeom prst="rect">
            <a:avLst/>
          </a:prstGeom>
        </p:spPr>
        <p:txBody>
          <a:bodyPr wrap="square">
            <a:spAutoFit/>
          </a:bodyPr>
          <a:lstStyle/>
          <a:p>
            <a:r>
              <a:rPr lang="en-US" altLang="zh-CN" sz="1800" b="1" dirty="0"/>
              <a:t>1</a:t>
            </a:r>
            <a:r>
              <a:rPr lang="zh-CN" altLang="zh-CN" sz="1800" b="1" dirty="0"/>
              <a:t>．程序界面</a:t>
            </a:r>
          </a:p>
          <a:p>
            <a:r>
              <a:rPr lang="zh-CN" altLang="zh-CN" sz="1800" dirty="0" smtClean="0"/>
              <a:t>设计程序</a:t>
            </a:r>
            <a:r>
              <a:rPr lang="zh-CN" altLang="zh-CN" sz="1800" dirty="0"/>
              <a:t>界面，中国历年高考数据检索程序界面如图</a:t>
            </a:r>
            <a:r>
              <a:rPr lang="en-US" altLang="zh-CN" sz="1800" dirty="0"/>
              <a:t>14.16</a:t>
            </a:r>
            <a:r>
              <a:rPr lang="zh-CN" altLang="zh-CN" sz="1800" dirty="0"/>
              <a:t>所示。</a:t>
            </a:r>
          </a:p>
        </p:txBody>
      </p:sp>
      <p:pic>
        <p:nvPicPr>
          <p:cNvPr id="30722" name="Picture 2" descr="14-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1389" y="1650669"/>
            <a:ext cx="5796975" cy="301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82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458960" cy="461665"/>
          </a:xfrm>
          <a:prstGeom prst="rect">
            <a:avLst/>
          </a:prstGeom>
        </p:spPr>
        <p:txBody>
          <a:bodyPr wrap="none">
            <a:spAutoFit/>
          </a:bodyPr>
          <a:lstStyle/>
          <a:p>
            <a:r>
              <a:rPr lang="en-US" altLang="zh-CN" sz="2400" b="1" dirty="0"/>
              <a:t>1</a:t>
            </a:r>
            <a:r>
              <a:rPr lang="zh-CN" altLang="zh-CN" sz="2400" b="1" dirty="0"/>
              <a:t>．操作</a:t>
            </a:r>
            <a:r>
              <a:rPr lang="en-US" altLang="zh-CN" sz="2400" b="1" dirty="0"/>
              <a:t>Excel</a:t>
            </a:r>
            <a:r>
              <a:rPr lang="zh-CN" altLang="zh-CN" sz="2400" b="1" dirty="0"/>
              <a:t>的基本流程</a:t>
            </a:r>
          </a:p>
        </p:txBody>
      </p:sp>
      <p:sp>
        <p:nvSpPr>
          <p:cNvPr id="3" name="TextBox 2"/>
          <p:cNvSpPr txBox="1"/>
          <p:nvPr/>
        </p:nvSpPr>
        <p:spPr>
          <a:xfrm>
            <a:off x="843148" y="1009403"/>
            <a:ext cx="10236530" cy="923330"/>
          </a:xfrm>
          <a:prstGeom prst="rect">
            <a:avLst/>
          </a:prstGeom>
          <a:noFill/>
        </p:spPr>
        <p:txBody>
          <a:bodyPr wrap="square" rtlCol="0">
            <a:spAutoFit/>
          </a:bodyPr>
          <a:lstStyle/>
          <a:p>
            <a:pPr indent="450850"/>
            <a:r>
              <a:rPr lang="zh-CN" altLang="zh-CN" sz="1800" b="1" dirty="0"/>
              <a:t>（</a:t>
            </a:r>
            <a:r>
              <a:rPr lang="en-US" altLang="zh-CN" sz="1800" b="1" dirty="0"/>
              <a:t>3</a:t>
            </a:r>
            <a:r>
              <a:rPr lang="zh-CN" altLang="zh-CN" sz="1800" b="1" dirty="0"/>
              <a:t>）操作单元格及其数据。</a:t>
            </a:r>
          </a:p>
          <a:p>
            <a:pPr indent="450850"/>
            <a:r>
              <a:rPr lang="zh-CN" altLang="zh-CN" sz="1800" dirty="0"/>
              <a:t>对</a:t>
            </a:r>
            <a:r>
              <a:rPr lang="en-US" altLang="zh-CN" sz="1800" dirty="0"/>
              <a:t>Excel</a:t>
            </a:r>
            <a:r>
              <a:rPr lang="zh-CN" altLang="zh-CN" sz="1800" dirty="0"/>
              <a:t>的操作最终要落实到对某个电子表格单元格中数据信息的读写上，在</a:t>
            </a:r>
            <a:r>
              <a:rPr lang="en-US" altLang="zh-CN" sz="1800" dirty="0" err="1"/>
              <a:t>Qt</a:t>
            </a:r>
            <a:r>
              <a:rPr lang="zh-CN" altLang="zh-CN" sz="1800" dirty="0"/>
              <a:t>中的</a:t>
            </a:r>
            <a:r>
              <a:rPr lang="en-US" altLang="zh-CN" sz="1800" dirty="0"/>
              <a:t>Excel</a:t>
            </a:r>
            <a:r>
              <a:rPr lang="zh-CN" altLang="zh-CN" sz="1800" dirty="0"/>
              <a:t>单元格同样是作为</a:t>
            </a:r>
            <a:r>
              <a:rPr lang="en-US" altLang="zh-CN" sz="1800" dirty="0" err="1"/>
              <a:t>QAxObject</a:t>
            </a:r>
            <a:r>
              <a:rPr lang="zh-CN" altLang="zh-CN" sz="1800" dirty="0"/>
              <a:t>对象来看待的，对它的操作通过其所在表格的</a:t>
            </a:r>
            <a:r>
              <a:rPr lang="en-US" altLang="zh-CN" sz="1800" dirty="0" err="1"/>
              <a:t>QAxObject</a:t>
            </a:r>
            <a:r>
              <a:rPr lang="zh-CN" altLang="zh-CN" sz="1800" dirty="0"/>
              <a:t>对象句柄执行，如下</a:t>
            </a:r>
            <a:r>
              <a:rPr lang="zh-CN" altLang="zh-CN" sz="1800" dirty="0" smtClean="0"/>
              <a:t>：</a:t>
            </a:r>
            <a:endParaRPr lang="zh-CN" altLang="zh-CN" sz="1800" dirty="0"/>
          </a:p>
        </p:txBody>
      </p:sp>
      <p:sp>
        <p:nvSpPr>
          <p:cNvPr id="4" name="TextBox 3"/>
          <p:cNvSpPr txBox="1"/>
          <p:nvPr/>
        </p:nvSpPr>
        <p:spPr>
          <a:xfrm>
            <a:off x="1436914" y="2066306"/>
            <a:ext cx="9048998" cy="681038"/>
          </a:xfrm>
          <a:prstGeom prst="roundRect">
            <a:avLst/>
          </a:prstGeom>
          <a:solidFill>
            <a:srgbClr val="DDDDDD"/>
          </a:solidFill>
        </p:spPr>
        <p:txBody>
          <a:bodyPr wrap="square" rtlCol="0">
            <a:spAutoFit/>
          </a:bodyPr>
          <a:lstStyle/>
          <a:p>
            <a:r>
              <a:rPr lang="en-US" altLang="zh-CN" dirty="0" err="1"/>
              <a:t>QAxObject</a:t>
            </a:r>
            <a:r>
              <a:rPr lang="en-US" altLang="zh-CN" dirty="0"/>
              <a:t> *cell = sheet-&gt;</a:t>
            </a:r>
            <a:r>
              <a:rPr lang="en-US" altLang="zh-CN" dirty="0" err="1"/>
              <a:t>querySubObject</a:t>
            </a:r>
            <a:r>
              <a:rPr lang="en-US" altLang="zh-CN" dirty="0"/>
              <a:t>("Range(</a:t>
            </a:r>
            <a:r>
              <a:rPr lang="en-US" altLang="zh-CN" dirty="0" err="1"/>
              <a:t>QVariant</a:t>
            </a:r>
            <a:r>
              <a:rPr lang="en-US" altLang="zh-CN" dirty="0"/>
              <a:t>, </a:t>
            </a:r>
            <a:r>
              <a:rPr lang="en-US" altLang="zh-CN" dirty="0" err="1"/>
              <a:t>QVariant</a:t>
            </a:r>
            <a:r>
              <a:rPr lang="en-US" altLang="zh-CN" dirty="0"/>
              <a:t>)", </a:t>
            </a:r>
            <a:r>
              <a:rPr lang="zh-CN" altLang="zh-CN" dirty="0"/>
              <a:t>单元格编号</a:t>
            </a:r>
            <a:r>
              <a:rPr lang="en-US" altLang="zh-CN" dirty="0"/>
              <a:t>);</a:t>
            </a:r>
            <a:endParaRPr lang="zh-CN" altLang="zh-CN" dirty="0"/>
          </a:p>
          <a:p>
            <a:r>
              <a:rPr lang="en-US" altLang="zh-CN" dirty="0"/>
              <a:t>cell-&gt;</a:t>
            </a:r>
            <a:r>
              <a:rPr lang="en-US" altLang="zh-CN" dirty="0" err="1"/>
              <a:t>dynamicCall</a:t>
            </a:r>
            <a:r>
              <a:rPr lang="en-US" altLang="zh-CN" dirty="0"/>
              <a:t>("</a:t>
            </a:r>
            <a:r>
              <a:rPr lang="en-US" altLang="zh-CN" dirty="0" err="1"/>
              <a:t>SetValue</a:t>
            </a:r>
            <a:r>
              <a:rPr lang="en-US" altLang="zh-CN" dirty="0"/>
              <a:t>(</a:t>
            </a:r>
            <a:r>
              <a:rPr lang="en-US" altLang="zh-CN" dirty="0" err="1"/>
              <a:t>const</a:t>
            </a:r>
            <a:r>
              <a:rPr lang="en-US" altLang="zh-CN" dirty="0"/>
              <a:t> </a:t>
            </a:r>
            <a:r>
              <a:rPr lang="en-US" altLang="zh-CN" dirty="0" err="1"/>
              <a:t>QVariant</a:t>
            </a:r>
            <a:r>
              <a:rPr lang="en-US" altLang="zh-CN" dirty="0"/>
              <a:t>&amp;)", </a:t>
            </a:r>
            <a:r>
              <a:rPr lang="en-US" altLang="zh-CN" dirty="0" err="1"/>
              <a:t>QVariant</a:t>
            </a:r>
            <a:r>
              <a:rPr lang="en-US" altLang="zh-CN" dirty="0"/>
              <a:t>(</a:t>
            </a:r>
            <a:r>
              <a:rPr lang="zh-CN" altLang="zh-CN" dirty="0"/>
              <a:t>字符串</a:t>
            </a:r>
            <a:r>
              <a:rPr lang="en-US" altLang="zh-CN" dirty="0" smtClean="0"/>
              <a:t>));</a:t>
            </a:r>
            <a:endParaRPr lang="zh-CN" altLang="zh-CN" dirty="0"/>
          </a:p>
        </p:txBody>
      </p:sp>
      <p:sp>
        <p:nvSpPr>
          <p:cNvPr id="5" name="TextBox 4"/>
          <p:cNvSpPr txBox="1"/>
          <p:nvPr/>
        </p:nvSpPr>
        <p:spPr>
          <a:xfrm>
            <a:off x="843148" y="2747344"/>
            <a:ext cx="10022774" cy="923330"/>
          </a:xfrm>
          <a:prstGeom prst="rect">
            <a:avLst/>
          </a:prstGeom>
          <a:noFill/>
        </p:spPr>
        <p:txBody>
          <a:bodyPr wrap="square" rtlCol="0">
            <a:spAutoFit/>
          </a:bodyPr>
          <a:lstStyle/>
          <a:p>
            <a:pPr indent="450850"/>
            <a:r>
              <a:rPr lang="zh-CN" altLang="zh-CN" sz="1800" dirty="0"/>
              <a:t>这样，就实现了对</a:t>
            </a:r>
            <a:r>
              <a:rPr lang="en-US" altLang="zh-CN" sz="1800" dirty="0"/>
              <a:t>Excel</a:t>
            </a:r>
            <a:r>
              <a:rPr lang="zh-CN" altLang="zh-CN" sz="1800" dirty="0"/>
              <a:t>各个级别对象的灵活操作和使用。</a:t>
            </a:r>
          </a:p>
          <a:p>
            <a:pPr indent="450850"/>
            <a:r>
              <a:rPr lang="zh-CN" altLang="zh-CN" sz="1800" dirty="0"/>
              <a:t>为避免资源无谓消耗和程序死锁，通常在编程结束时还必须通过语句释放该</a:t>
            </a:r>
            <a:r>
              <a:rPr lang="en-US" altLang="zh-CN" sz="1800" dirty="0"/>
              <a:t>Excel</a:t>
            </a:r>
            <a:r>
              <a:rPr lang="zh-CN" altLang="zh-CN" sz="1800" dirty="0"/>
              <a:t>进程所占据的系统资源，如下</a:t>
            </a:r>
            <a:r>
              <a:rPr lang="zh-CN" altLang="zh-CN" sz="1800" dirty="0" smtClean="0"/>
              <a:t>：</a:t>
            </a:r>
            <a:endParaRPr lang="zh-CN" altLang="zh-CN" sz="1800" dirty="0"/>
          </a:p>
        </p:txBody>
      </p:sp>
      <p:sp>
        <p:nvSpPr>
          <p:cNvPr id="6" name="TextBox 5"/>
          <p:cNvSpPr txBox="1"/>
          <p:nvPr/>
        </p:nvSpPr>
        <p:spPr>
          <a:xfrm>
            <a:off x="1436914" y="3686691"/>
            <a:ext cx="9048998" cy="681038"/>
          </a:xfrm>
          <a:prstGeom prst="roundRect">
            <a:avLst/>
          </a:prstGeom>
          <a:solidFill>
            <a:srgbClr val="DDDDDD"/>
          </a:solidFill>
        </p:spPr>
        <p:txBody>
          <a:bodyPr wrap="square" rtlCol="0">
            <a:spAutoFit/>
          </a:bodyPr>
          <a:lstStyle/>
          <a:p>
            <a:r>
              <a:rPr lang="en-US" altLang="zh-CN" dirty="0"/>
              <a:t>workbook-&gt;</a:t>
            </a:r>
            <a:r>
              <a:rPr lang="en-US" altLang="zh-CN" dirty="0" err="1"/>
              <a:t>dynamicCall</a:t>
            </a:r>
            <a:r>
              <a:rPr lang="en-US" altLang="zh-CN" dirty="0"/>
              <a:t>("Close()");					//</a:t>
            </a:r>
            <a:r>
              <a:rPr lang="zh-CN" altLang="zh-CN" dirty="0"/>
              <a:t>关闭工作簿</a:t>
            </a:r>
          </a:p>
          <a:p>
            <a:r>
              <a:rPr lang="en-US" altLang="zh-CN" dirty="0" err="1"/>
              <a:t>myexcel</a:t>
            </a:r>
            <a:r>
              <a:rPr lang="en-US" altLang="zh-CN" dirty="0"/>
              <a:t>-&gt;</a:t>
            </a:r>
            <a:r>
              <a:rPr lang="en-US" altLang="zh-CN" dirty="0" err="1"/>
              <a:t>dynamicCall</a:t>
            </a:r>
            <a:r>
              <a:rPr lang="en-US" altLang="zh-CN" dirty="0"/>
              <a:t>("Quit()");					</a:t>
            </a:r>
            <a:r>
              <a:rPr lang="en-US" altLang="zh-CN" dirty="0" smtClean="0"/>
              <a:t>//</a:t>
            </a:r>
            <a:r>
              <a:rPr lang="zh-CN" altLang="zh-CN" dirty="0"/>
              <a:t>退出进程</a:t>
            </a:r>
          </a:p>
        </p:txBody>
      </p:sp>
    </p:spTree>
    <p:extLst>
      <p:ext uri="{BB962C8B-B14F-4D97-AF65-F5344CB8AC3E}">
        <p14:creationId xmlns:p14="http://schemas.microsoft.com/office/powerpoint/2010/main" val="3311881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6146426" cy="461665"/>
          </a:xfrm>
          <a:prstGeom prst="rect">
            <a:avLst/>
          </a:prstGeom>
        </p:spPr>
        <p:txBody>
          <a:bodyPr wrap="none">
            <a:spAutoFit/>
          </a:bodyPr>
          <a:lstStyle/>
          <a:p>
            <a:r>
              <a:rPr lang="zh-CN" altLang="zh-CN" sz="2400" b="1" dirty="0"/>
              <a:t>读取</a:t>
            </a:r>
            <a:r>
              <a:rPr lang="en-US" altLang="zh-CN" sz="2400" b="1" dirty="0"/>
              <a:t>Word</a:t>
            </a:r>
            <a:r>
              <a:rPr lang="zh-CN" altLang="zh-CN" sz="2400" b="1" dirty="0"/>
              <a:t>表格数据：中国历年高考数据检索</a:t>
            </a:r>
          </a:p>
        </p:txBody>
      </p:sp>
      <p:sp>
        <p:nvSpPr>
          <p:cNvPr id="3" name="矩形 2"/>
          <p:cNvSpPr/>
          <p:nvPr/>
        </p:nvSpPr>
        <p:spPr>
          <a:xfrm>
            <a:off x="1136845" y="970174"/>
            <a:ext cx="5210081" cy="369332"/>
          </a:xfrm>
          <a:prstGeom prst="rect">
            <a:avLst/>
          </a:prstGeom>
        </p:spPr>
        <p:txBody>
          <a:bodyPr wrap="none">
            <a:spAutoFit/>
          </a:bodyPr>
          <a:lstStyle/>
          <a:p>
            <a:r>
              <a:rPr lang="zh-CN" altLang="zh-CN" sz="1800" dirty="0"/>
              <a:t>界面上各控件的名称、类型及属性设置见表</a:t>
            </a:r>
            <a:r>
              <a:rPr lang="en-US" altLang="zh-CN" sz="1800" dirty="0"/>
              <a:t>14.3</a:t>
            </a:r>
            <a:r>
              <a:rPr lang="zh-CN" altLang="zh-CN" sz="1800" dirty="0"/>
              <a:t>。</a:t>
            </a:r>
          </a:p>
        </p:txBody>
      </p:sp>
      <p:graphicFrame>
        <p:nvGraphicFramePr>
          <p:cNvPr id="4" name="表格 3"/>
          <p:cNvGraphicFramePr>
            <a:graphicFrameLocks noGrp="1"/>
          </p:cNvGraphicFramePr>
          <p:nvPr>
            <p:extLst>
              <p:ext uri="{D42A27DB-BD31-4B8C-83A1-F6EECF244321}">
                <p14:modId xmlns:p14="http://schemas.microsoft.com/office/powerpoint/2010/main" val="1413290595"/>
              </p:ext>
            </p:extLst>
          </p:nvPr>
        </p:nvGraphicFramePr>
        <p:xfrm>
          <a:off x="2076365" y="1555554"/>
          <a:ext cx="8109276" cy="2814564"/>
        </p:xfrm>
        <a:graphic>
          <a:graphicData uri="http://schemas.openxmlformats.org/drawingml/2006/table">
            <a:tbl>
              <a:tblPr firstRow="1" firstCol="1" bandRow="1"/>
              <a:tblGrid>
                <a:gridCol w="942298"/>
                <a:gridCol w="1947848"/>
                <a:gridCol w="1537779"/>
                <a:gridCol w="3681351"/>
              </a:tblGrid>
              <a:tr h="335682">
                <a:tc>
                  <a:txBody>
                    <a:bodyPr/>
                    <a:lstStyle/>
                    <a:p>
                      <a:pPr indent="266700" algn="ctr">
                        <a:lnSpc>
                          <a:spcPts val="1400"/>
                        </a:lnSpc>
                        <a:spcAft>
                          <a:spcPts val="0"/>
                        </a:spcAft>
                      </a:pPr>
                      <a:r>
                        <a:rPr lang="zh-CN" sz="1400" kern="100">
                          <a:effectLst/>
                          <a:latin typeface="Times New Roman"/>
                          <a:ea typeface="黑体"/>
                          <a:cs typeface="宋体"/>
                        </a:rPr>
                        <a:t>序</a:t>
                      </a:r>
                      <a:r>
                        <a:rPr lang="en-US" sz="1400" kern="100">
                          <a:effectLst/>
                          <a:latin typeface="Times New Roman"/>
                          <a:ea typeface="黑体"/>
                          <a:cs typeface="宋体"/>
                        </a:rPr>
                        <a:t>    </a:t>
                      </a:r>
                      <a:r>
                        <a:rPr lang="zh-CN" sz="1400" kern="100">
                          <a:effectLst/>
                          <a:latin typeface="Times New Roman"/>
                          <a:ea typeface="黑体"/>
                          <a:cs typeface="宋体"/>
                        </a:rPr>
                        <a:t>号</a:t>
                      </a:r>
                      <a:endParaRPr lang="zh-CN" sz="140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名</a:t>
                      </a:r>
                      <a:r>
                        <a:rPr lang="en-US" sz="1400" kern="100">
                          <a:effectLst/>
                          <a:latin typeface="Times New Roman"/>
                          <a:ea typeface="黑体"/>
                          <a:cs typeface="宋体"/>
                        </a:rPr>
                        <a:t>    </a:t>
                      </a:r>
                      <a:r>
                        <a:rPr lang="zh-CN" sz="1400" kern="100">
                          <a:effectLst/>
                          <a:latin typeface="Times New Roman"/>
                          <a:ea typeface="黑体"/>
                          <a:cs typeface="宋体"/>
                        </a:rPr>
                        <a:t>称</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类</a:t>
                      </a:r>
                      <a:r>
                        <a:rPr lang="en-US" sz="1400" kern="100">
                          <a:effectLst/>
                          <a:latin typeface="Times New Roman"/>
                          <a:ea typeface="黑体"/>
                          <a:cs typeface="宋体"/>
                        </a:rPr>
                        <a:t>    </a:t>
                      </a:r>
                      <a:r>
                        <a:rPr lang="zh-CN" sz="1400" kern="100">
                          <a:effectLst/>
                          <a:latin typeface="Times New Roman"/>
                          <a:ea typeface="黑体"/>
                          <a:cs typeface="宋体"/>
                        </a:rPr>
                        <a:t>型</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属 性 设 置</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35682">
                <a:tc>
                  <a:txBody>
                    <a:bodyPr/>
                    <a:lstStyle/>
                    <a:p>
                      <a:pPr indent="266700" algn="just">
                        <a:lnSpc>
                          <a:spcPts val="1400"/>
                        </a:lnSpc>
                        <a:spcAft>
                          <a:spcPts val="0"/>
                        </a:spcAft>
                      </a:pPr>
                      <a:r>
                        <a:rPr lang="zh-CN" sz="1400" kern="100">
                          <a:effectLst/>
                          <a:latin typeface="Times New Roman"/>
                          <a:ea typeface="宋体"/>
                          <a:cs typeface="宋体"/>
                        </a:rPr>
                        <a:t>①</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yearComboBox</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QComboBox</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font: </a:t>
                      </a:r>
                      <a:r>
                        <a:rPr lang="zh-CN" sz="1400" kern="100">
                          <a:effectLst/>
                          <a:latin typeface="Times New Roman"/>
                          <a:ea typeface="宋体"/>
                          <a:cs typeface="宋体"/>
                        </a:rPr>
                        <a:t>微软雅黑</a:t>
                      </a:r>
                      <a:r>
                        <a:rPr lang="en-US" sz="1400" kern="100">
                          <a:effectLst/>
                          <a:latin typeface="Times New Roman"/>
                          <a:ea typeface="宋体"/>
                          <a:cs typeface="宋体"/>
                        </a:rPr>
                        <a:t>,9</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82">
                <a:tc>
                  <a:txBody>
                    <a:bodyPr/>
                    <a:lstStyle/>
                    <a:p>
                      <a:pPr indent="266700" algn="just">
                        <a:lnSpc>
                          <a:spcPts val="1400"/>
                        </a:lnSpc>
                        <a:spcAft>
                          <a:spcPts val="0"/>
                        </a:spcAft>
                      </a:pPr>
                      <a:r>
                        <a:rPr lang="zh-CN" sz="1400" kern="100">
                          <a:effectLst/>
                          <a:latin typeface="Times New Roman"/>
                          <a:ea typeface="宋体"/>
                          <a:cs typeface="宋体"/>
                        </a:rPr>
                        <a:t>②</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queryPushButton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查</a:t>
                      </a:r>
                      <a:r>
                        <a:rPr lang="en-US" sz="1400" kern="100">
                          <a:effectLst/>
                          <a:latin typeface="Times New Roman"/>
                          <a:ea typeface="宋体"/>
                          <a:cs typeface="宋体"/>
                        </a:rPr>
                        <a:t>  </a:t>
                      </a:r>
                      <a:r>
                        <a:rPr lang="zh-CN" sz="1400" kern="100">
                          <a:effectLst/>
                          <a:latin typeface="Times New Roman"/>
                          <a:ea typeface="宋体"/>
                          <a:cs typeface="宋体"/>
                        </a:rPr>
                        <a:t>询</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506">
                <a:tc>
                  <a:txBody>
                    <a:bodyPr/>
                    <a:lstStyle/>
                    <a:p>
                      <a:pPr indent="266700" algn="just">
                        <a:lnSpc>
                          <a:spcPts val="1400"/>
                        </a:lnSpc>
                        <a:spcAft>
                          <a:spcPts val="0"/>
                        </a:spcAft>
                      </a:pPr>
                      <a:r>
                        <a:rPr lang="zh-CN" sz="1400" kern="100">
                          <a:effectLst/>
                          <a:latin typeface="Times New Roman"/>
                          <a:ea typeface="宋体"/>
                          <a:cs typeface="宋体"/>
                        </a:rPr>
                        <a:t>③</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totalLineEdit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font: </a:t>
                      </a:r>
                      <a:r>
                        <a:rPr lang="zh-CN" sz="1400" kern="100">
                          <a:effectLst/>
                          <a:latin typeface="Times New Roman"/>
                          <a:ea typeface="宋体"/>
                          <a:cs typeface="宋体"/>
                        </a:rPr>
                        <a:t>微软雅黑</a:t>
                      </a:r>
                      <a:r>
                        <a:rPr lang="en-US" sz="1400" kern="100">
                          <a:effectLst/>
                          <a:latin typeface="Times New Roman"/>
                          <a:ea typeface="宋体"/>
                          <a:cs typeface="宋体"/>
                        </a:rPr>
                        <a:t>,10;</a:t>
                      </a:r>
                      <a:endParaRPr lang="zh-CN" sz="1400" kern="100">
                        <a:effectLst/>
                        <a:latin typeface="Times New Roman"/>
                        <a:ea typeface="宋体"/>
                        <a:cs typeface="宋体"/>
                      </a:endParaRPr>
                    </a:p>
                    <a:p>
                      <a:pPr indent="266700" algn="just">
                        <a:lnSpc>
                          <a:spcPts val="1400"/>
                        </a:lnSpc>
                        <a:spcAft>
                          <a:spcPts val="0"/>
                        </a:spcAft>
                      </a:pPr>
                      <a:r>
                        <a:rPr lang="en-US" sz="1400" kern="100">
                          <a:effectLst/>
                          <a:latin typeface="Times New Roman"/>
                          <a:ea typeface="宋体"/>
                          <a:cs typeface="宋体"/>
                        </a:rPr>
                        <a:t>alignment: </a:t>
                      </a:r>
                      <a:r>
                        <a:rPr lang="zh-CN" sz="1400" kern="100">
                          <a:effectLst/>
                          <a:latin typeface="Times New Roman"/>
                          <a:ea typeface="宋体"/>
                          <a:cs typeface="宋体"/>
                        </a:rPr>
                        <a:t>水平的</a:t>
                      </a:r>
                      <a:r>
                        <a:rPr lang="en-US" sz="1400" kern="100">
                          <a:effectLst/>
                          <a:latin typeface="Times New Roman"/>
                          <a:ea typeface="宋体"/>
                          <a:cs typeface="宋体"/>
                        </a:rPr>
                        <a:t>,AlignRight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506">
                <a:tc>
                  <a:txBody>
                    <a:bodyPr/>
                    <a:lstStyle/>
                    <a:p>
                      <a:pPr indent="266700" algn="just">
                        <a:lnSpc>
                          <a:spcPts val="1400"/>
                        </a:lnSpc>
                        <a:spcAft>
                          <a:spcPts val="0"/>
                        </a:spcAft>
                      </a:pPr>
                      <a:r>
                        <a:rPr lang="zh-CN" sz="1400" kern="100">
                          <a:effectLst/>
                          <a:latin typeface="Times New Roman"/>
                          <a:ea typeface="宋体"/>
                          <a:cs typeface="宋体"/>
                        </a:rPr>
                        <a:t>④</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admitLineEdit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font: </a:t>
                      </a:r>
                      <a:r>
                        <a:rPr lang="zh-CN" sz="1400" kern="100">
                          <a:effectLst/>
                          <a:latin typeface="Times New Roman"/>
                          <a:ea typeface="宋体"/>
                          <a:cs typeface="宋体"/>
                        </a:rPr>
                        <a:t>微软雅黑</a:t>
                      </a:r>
                      <a:r>
                        <a:rPr lang="en-US" sz="1400" kern="100">
                          <a:effectLst/>
                          <a:latin typeface="Times New Roman"/>
                          <a:ea typeface="宋体"/>
                          <a:cs typeface="宋体"/>
                        </a:rPr>
                        <a:t>,10;</a:t>
                      </a:r>
                      <a:endParaRPr lang="zh-CN" sz="1400" kern="100">
                        <a:effectLst/>
                        <a:latin typeface="Times New Roman"/>
                        <a:ea typeface="宋体"/>
                        <a:cs typeface="宋体"/>
                      </a:endParaRPr>
                    </a:p>
                    <a:p>
                      <a:pPr indent="266700" algn="just">
                        <a:lnSpc>
                          <a:spcPts val="1400"/>
                        </a:lnSpc>
                        <a:spcAft>
                          <a:spcPts val="0"/>
                        </a:spcAft>
                      </a:pPr>
                      <a:r>
                        <a:rPr lang="en-US" sz="1400" kern="100">
                          <a:effectLst/>
                          <a:latin typeface="Times New Roman"/>
                          <a:ea typeface="宋体"/>
                          <a:cs typeface="宋体"/>
                        </a:rPr>
                        <a:t>alignment: </a:t>
                      </a:r>
                      <a:r>
                        <a:rPr lang="zh-CN" sz="1400" kern="100">
                          <a:effectLst/>
                          <a:latin typeface="Times New Roman"/>
                          <a:ea typeface="宋体"/>
                          <a:cs typeface="宋体"/>
                        </a:rPr>
                        <a:t>水平的</a:t>
                      </a:r>
                      <a:r>
                        <a:rPr lang="en-US" sz="1400" kern="100">
                          <a:effectLst/>
                          <a:latin typeface="Times New Roman"/>
                          <a:ea typeface="宋体"/>
                          <a:cs typeface="宋体"/>
                        </a:rPr>
                        <a:t>,AlignRight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506">
                <a:tc>
                  <a:txBody>
                    <a:bodyPr/>
                    <a:lstStyle/>
                    <a:p>
                      <a:pPr indent="266700" algn="just">
                        <a:lnSpc>
                          <a:spcPts val="1400"/>
                        </a:lnSpc>
                        <a:spcAft>
                          <a:spcPts val="0"/>
                        </a:spcAft>
                      </a:pPr>
                      <a:r>
                        <a:rPr lang="zh-CN" sz="1400" kern="100">
                          <a:effectLst/>
                          <a:latin typeface="Times New Roman"/>
                          <a:ea typeface="宋体"/>
                          <a:cs typeface="宋体"/>
                        </a:rPr>
                        <a:t>⑤</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rateLineEdit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QLineEdit</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dirty="0">
                          <a:effectLst/>
                          <a:latin typeface="Times New Roman"/>
                          <a:ea typeface="宋体"/>
                          <a:cs typeface="宋体"/>
                        </a:rPr>
                        <a:t>font: </a:t>
                      </a:r>
                      <a:r>
                        <a:rPr lang="zh-CN" sz="1400" kern="100" dirty="0">
                          <a:effectLst/>
                          <a:latin typeface="Times New Roman"/>
                          <a:ea typeface="宋体"/>
                          <a:cs typeface="宋体"/>
                        </a:rPr>
                        <a:t>微软雅黑</a:t>
                      </a:r>
                      <a:r>
                        <a:rPr lang="en-US" sz="1400" kern="100" dirty="0">
                          <a:effectLst/>
                          <a:latin typeface="Times New Roman"/>
                          <a:ea typeface="宋体"/>
                          <a:cs typeface="宋体"/>
                        </a:rPr>
                        <a:t>,10;</a:t>
                      </a:r>
                      <a:endParaRPr lang="zh-CN" sz="1400" kern="100" dirty="0">
                        <a:effectLst/>
                        <a:latin typeface="Times New Roman"/>
                        <a:ea typeface="宋体"/>
                        <a:cs typeface="宋体"/>
                      </a:endParaRPr>
                    </a:p>
                    <a:p>
                      <a:pPr indent="266700" algn="just">
                        <a:lnSpc>
                          <a:spcPts val="1400"/>
                        </a:lnSpc>
                        <a:spcAft>
                          <a:spcPts val="0"/>
                        </a:spcAft>
                      </a:pPr>
                      <a:r>
                        <a:rPr lang="en-US" sz="1400" kern="100" dirty="0">
                          <a:effectLst/>
                          <a:latin typeface="Times New Roman"/>
                          <a:ea typeface="宋体"/>
                          <a:cs typeface="宋体"/>
                        </a:rPr>
                        <a:t>alignment: </a:t>
                      </a:r>
                      <a:r>
                        <a:rPr lang="zh-CN" sz="1400" kern="100" dirty="0">
                          <a:effectLst/>
                          <a:latin typeface="Times New Roman"/>
                          <a:ea typeface="宋体"/>
                          <a:cs typeface="宋体"/>
                        </a:rPr>
                        <a:t>水平的</a:t>
                      </a:r>
                      <a:r>
                        <a:rPr lang="en-US" sz="1400" kern="100" dirty="0">
                          <a:effectLst/>
                          <a:latin typeface="Times New Roman"/>
                          <a:ea typeface="宋体"/>
                          <a:cs typeface="宋体"/>
                        </a:rPr>
                        <a:t>,</a:t>
                      </a:r>
                      <a:r>
                        <a:rPr lang="en-US" sz="1400" kern="100" dirty="0" err="1">
                          <a:effectLst/>
                          <a:latin typeface="Times New Roman"/>
                          <a:ea typeface="宋体"/>
                          <a:cs typeface="宋体"/>
                        </a:rPr>
                        <a:t>AlignHCenter</a:t>
                      </a:r>
                      <a:endParaRPr lang="zh-CN" sz="1400" kern="100" dirty="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3809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6146426" cy="461665"/>
          </a:xfrm>
          <a:prstGeom prst="rect">
            <a:avLst/>
          </a:prstGeom>
        </p:spPr>
        <p:txBody>
          <a:bodyPr wrap="none">
            <a:spAutoFit/>
          </a:bodyPr>
          <a:lstStyle/>
          <a:p>
            <a:r>
              <a:rPr lang="zh-CN" altLang="zh-CN" sz="2400" b="1" dirty="0"/>
              <a:t>读取</a:t>
            </a:r>
            <a:r>
              <a:rPr lang="en-US" altLang="zh-CN" sz="2400" b="1" dirty="0"/>
              <a:t>Word</a:t>
            </a:r>
            <a:r>
              <a:rPr lang="zh-CN" altLang="zh-CN" sz="2400" b="1" dirty="0"/>
              <a:t>表格数据：中国历年高考数据检索</a:t>
            </a:r>
          </a:p>
        </p:txBody>
      </p:sp>
      <p:sp>
        <p:nvSpPr>
          <p:cNvPr id="3" name="TextBox 2"/>
          <p:cNvSpPr txBox="1"/>
          <p:nvPr/>
        </p:nvSpPr>
        <p:spPr>
          <a:xfrm>
            <a:off x="866899" y="973777"/>
            <a:ext cx="10319657" cy="3231654"/>
          </a:xfrm>
          <a:prstGeom prst="rect">
            <a:avLst/>
          </a:prstGeom>
          <a:noFill/>
        </p:spPr>
        <p:txBody>
          <a:bodyPr wrap="square" rtlCol="0">
            <a:spAutoFit/>
          </a:bodyPr>
          <a:lstStyle/>
          <a:p>
            <a:pPr indent="450850">
              <a:lnSpc>
                <a:spcPct val="150000"/>
              </a:lnSpc>
            </a:pPr>
            <a:r>
              <a:rPr lang="en-US" altLang="zh-CN" b="1" dirty="0"/>
              <a:t>2</a:t>
            </a:r>
            <a:r>
              <a:rPr lang="zh-CN" altLang="zh-CN" b="1" dirty="0"/>
              <a:t>．全局变量及方法</a:t>
            </a:r>
          </a:p>
          <a:p>
            <a:pPr indent="450850">
              <a:lnSpc>
                <a:spcPct val="150000"/>
              </a:lnSpc>
            </a:pPr>
            <a:r>
              <a:rPr lang="en-US" altLang="zh-CN" dirty="0" err="1">
                <a:hlinkClick r:id="rId2" action="ppaction://hlinkfile"/>
              </a:rPr>
              <a:t>mainwindow.h</a:t>
            </a:r>
            <a:r>
              <a:rPr lang="zh-CN" altLang="zh-CN" dirty="0">
                <a:hlinkClick r:id="rId2" action="ppaction://hlinkfile"/>
              </a:rPr>
              <a:t>头文件的</a:t>
            </a:r>
            <a:r>
              <a:rPr lang="zh-CN" altLang="zh-CN" dirty="0" smtClean="0">
                <a:hlinkClick r:id="rId2" action="ppaction://hlinkfile"/>
              </a:rPr>
              <a:t>代码</a:t>
            </a:r>
            <a:r>
              <a:rPr lang="zh-CN" altLang="en-US" dirty="0" smtClean="0">
                <a:hlinkClick r:id="rId2" action="ppaction://hlinkfile"/>
              </a:rPr>
              <a:t>。</a:t>
            </a:r>
            <a:endParaRPr lang="zh-CN" altLang="zh-CN" dirty="0"/>
          </a:p>
          <a:p>
            <a:pPr indent="450850">
              <a:lnSpc>
                <a:spcPct val="150000"/>
              </a:lnSpc>
            </a:pPr>
            <a:r>
              <a:rPr lang="en-US" altLang="zh-CN" b="1" dirty="0"/>
              <a:t>3</a:t>
            </a:r>
            <a:r>
              <a:rPr lang="zh-CN" altLang="zh-CN" b="1" dirty="0"/>
              <a:t>．功能实现</a:t>
            </a:r>
          </a:p>
          <a:p>
            <a:pPr indent="450850">
              <a:lnSpc>
                <a:spcPct val="150000"/>
              </a:lnSpc>
            </a:pPr>
            <a:r>
              <a:rPr lang="zh-CN" altLang="zh-CN" dirty="0"/>
              <a:t>实现具体功能的</a:t>
            </a:r>
            <a:r>
              <a:rPr lang="zh-CN" altLang="zh-CN" dirty="0">
                <a:hlinkClick r:id="rId3" action="ppaction://hlinkfile"/>
              </a:rPr>
              <a:t>代码皆在</a:t>
            </a:r>
            <a:r>
              <a:rPr lang="en-US" altLang="zh-CN" dirty="0">
                <a:hlinkClick r:id="rId3" action="ppaction://hlinkfile"/>
              </a:rPr>
              <a:t>mainwindow.cpp</a:t>
            </a:r>
            <a:r>
              <a:rPr lang="zh-CN" altLang="zh-CN" dirty="0">
                <a:hlinkClick r:id="rId3" action="ppaction://hlinkfile"/>
              </a:rPr>
              <a:t>源文件</a:t>
            </a:r>
            <a:r>
              <a:rPr lang="zh-CN" altLang="zh-CN" dirty="0" smtClean="0">
                <a:hlinkClick r:id="rId3" action="ppaction://hlinkfile"/>
              </a:rPr>
              <a:t>中</a:t>
            </a:r>
            <a:r>
              <a:rPr lang="zh-CN" altLang="en-US" dirty="0">
                <a:hlinkClick r:id="rId3" action="ppaction://hlinkfile"/>
              </a:rPr>
              <a:t>。</a:t>
            </a:r>
            <a:endParaRPr lang="zh-CN" altLang="zh-CN" dirty="0"/>
          </a:p>
          <a:p>
            <a:pPr indent="450850">
              <a:lnSpc>
                <a:spcPct val="150000"/>
              </a:lnSpc>
            </a:pPr>
            <a:r>
              <a:rPr lang="zh-CN" altLang="zh-CN" dirty="0"/>
              <a:t>上面的程序完整地演示了对</a:t>
            </a:r>
            <a:r>
              <a:rPr lang="en-US" altLang="zh-CN" dirty="0"/>
              <a:t>Word</a:t>
            </a:r>
            <a:r>
              <a:rPr lang="zh-CN" altLang="zh-CN" dirty="0"/>
              <a:t>中表格遍历、读取指定行和列信息的通行方式，请读者务必熟练掌握。</a:t>
            </a:r>
          </a:p>
          <a:p>
            <a:pPr indent="450850">
              <a:lnSpc>
                <a:spcPct val="150000"/>
              </a:lnSpc>
            </a:pPr>
            <a:r>
              <a:rPr lang="zh-CN" altLang="zh-CN" dirty="0"/>
              <a:t>运行效果</a:t>
            </a:r>
          </a:p>
          <a:p>
            <a:pPr indent="450850">
              <a:lnSpc>
                <a:spcPct val="150000"/>
              </a:lnSpc>
            </a:pPr>
            <a:r>
              <a:rPr lang="zh-CN" altLang="zh-CN" dirty="0"/>
              <a:t>运行程序，从下拉列表中选择年份后，单击“查询”按钮，程序会在</a:t>
            </a:r>
            <a:r>
              <a:rPr lang="en-US" altLang="zh-CN" dirty="0"/>
              <a:t>Word</a:t>
            </a:r>
            <a:r>
              <a:rPr lang="zh-CN" altLang="zh-CN" dirty="0"/>
              <a:t>文档的表格中读取该年高考生总人数、录取人数和录取率数据，并显示在界面上的对应栏里，如图</a:t>
            </a:r>
            <a:r>
              <a:rPr lang="en-US" altLang="zh-CN" dirty="0"/>
              <a:t>14.17</a:t>
            </a:r>
            <a:r>
              <a:rPr lang="zh-CN" altLang="zh-CN" dirty="0"/>
              <a:t>所示</a:t>
            </a:r>
            <a:r>
              <a:rPr lang="zh-CN" altLang="zh-CN" dirty="0" smtClean="0"/>
              <a:t>。</a:t>
            </a:r>
            <a:endParaRPr lang="zh-CN" altLang="zh-CN" dirty="0"/>
          </a:p>
        </p:txBody>
      </p:sp>
      <p:pic>
        <p:nvPicPr>
          <p:cNvPr id="33794" name="图片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284" y="4205431"/>
            <a:ext cx="3875728" cy="224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805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1908958"/>
            <a:ext cx="482208" cy="545844"/>
          </a:xfrm>
          <a:prstGeom prst="rect">
            <a:avLst/>
          </a:prstGeom>
        </p:spPr>
      </p:pic>
      <p:sp>
        <p:nvSpPr>
          <p:cNvPr id="10" name="TextBox 18"/>
          <p:cNvSpPr txBox="1"/>
          <p:nvPr/>
        </p:nvSpPr>
        <p:spPr>
          <a:xfrm>
            <a:off x="5756662" y="1908959"/>
            <a:ext cx="3445757" cy="393906"/>
          </a:xfrm>
          <a:prstGeom prst="rect">
            <a:avLst/>
          </a:prstGeom>
          <a:noFill/>
        </p:spPr>
        <p:txBody>
          <a:bodyPr wrap="square" lIns="115777" tIns="57888" rIns="115777" bIns="57888" rtlCol="0">
            <a:spAutoFit/>
          </a:bodyPr>
          <a:lstStyle/>
          <a:p>
            <a:r>
              <a:rPr lang="en-US" altLang="zh-CN" sz="1800" b="1" dirty="0"/>
              <a:t>1</a:t>
            </a:r>
            <a:r>
              <a:rPr lang="zh-CN" altLang="zh-CN" sz="1800" b="1" dirty="0"/>
              <a:t>．程序界面</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2660323"/>
            <a:ext cx="482208" cy="545844"/>
          </a:xfrm>
          <a:prstGeom prst="rect">
            <a:avLst/>
          </a:prstGeom>
        </p:spPr>
      </p:pic>
      <p:sp>
        <p:nvSpPr>
          <p:cNvPr id="12" name="TextBox 20"/>
          <p:cNvSpPr txBox="1"/>
          <p:nvPr/>
        </p:nvSpPr>
        <p:spPr>
          <a:xfrm>
            <a:off x="5756662" y="2658074"/>
            <a:ext cx="3255752" cy="393906"/>
          </a:xfrm>
          <a:prstGeom prst="rect">
            <a:avLst/>
          </a:prstGeom>
          <a:noFill/>
        </p:spPr>
        <p:txBody>
          <a:bodyPr wrap="square" lIns="115777" tIns="57888" rIns="115777" bIns="57888" rtlCol="0">
            <a:spAutoFit/>
          </a:bodyPr>
          <a:lstStyle/>
          <a:p>
            <a:r>
              <a:rPr lang="en-US" altLang="zh-CN" sz="1800" b="1" dirty="0"/>
              <a:t>2</a:t>
            </a:r>
            <a:r>
              <a:rPr lang="zh-CN" altLang="zh-CN" sz="1800" b="1" dirty="0"/>
              <a:t>．全局变量及方法</a:t>
            </a:r>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042712" y="139942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556043" y="113894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185212" y="149538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48" y="569722"/>
            <a:ext cx="939645" cy="1112796"/>
          </a:xfrm>
          <a:prstGeom prst="rect">
            <a:avLst/>
          </a:prstGeom>
        </p:spPr>
      </p:pic>
      <p:sp>
        <p:nvSpPr>
          <p:cNvPr id="25" name="TextBox 5"/>
          <p:cNvSpPr txBox="1"/>
          <p:nvPr/>
        </p:nvSpPr>
        <p:spPr>
          <a:xfrm>
            <a:off x="921770" y="3467379"/>
            <a:ext cx="3982742" cy="949483"/>
          </a:xfrm>
          <a:prstGeom prst="rect">
            <a:avLst/>
          </a:prstGeom>
          <a:noFill/>
        </p:spPr>
        <p:txBody>
          <a:bodyPr wrap="square" lIns="86863" tIns="43430" rIns="86863" bIns="43430" rtlCol="0">
            <a:spAutoFit/>
          </a:bodyPr>
          <a:lstStyle/>
          <a:p>
            <a:r>
              <a:rPr lang="zh-CN" altLang="zh-CN" sz="2800" b="1" dirty="0"/>
              <a:t>向文档输出表格：输出近</a:t>
            </a:r>
            <a:r>
              <a:rPr lang="en-US" altLang="zh-CN" sz="2800" b="1" dirty="0"/>
              <a:t>5</a:t>
            </a:r>
            <a:r>
              <a:rPr lang="zh-CN" altLang="zh-CN" sz="2800" b="1" dirty="0"/>
              <a:t>年的高考信息统计表</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3379916"/>
            <a:ext cx="482208" cy="545844"/>
          </a:xfrm>
          <a:prstGeom prst="rect">
            <a:avLst/>
          </a:prstGeom>
        </p:spPr>
      </p:pic>
      <p:sp>
        <p:nvSpPr>
          <p:cNvPr id="14" name="TextBox 20"/>
          <p:cNvSpPr txBox="1"/>
          <p:nvPr/>
        </p:nvSpPr>
        <p:spPr>
          <a:xfrm>
            <a:off x="5756662" y="3377667"/>
            <a:ext cx="3255752" cy="393906"/>
          </a:xfrm>
          <a:prstGeom prst="rect">
            <a:avLst/>
          </a:prstGeom>
          <a:noFill/>
        </p:spPr>
        <p:txBody>
          <a:bodyPr wrap="square" lIns="115777" tIns="57888" rIns="115777" bIns="57888" rtlCol="0">
            <a:spAutoFit/>
          </a:bodyPr>
          <a:lstStyle/>
          <a:p>
            <a:r>
              <a:rPr lang="en-US" altLang="zh-CN" sz="1800" b="1" dirty="0"/>
              <a:t>3</a:t>
            </a:r>
            <a:r>
              <a:rPr lang="zh-CN" altLang="zh-CN" sz="1800" b="1" dirty="0"/>
              <a:t>．功能实现</a:t>
            </a:r>
          </a:p>
        </p:txBody>
      </p:sp>
    </p:spTree>
    <p:extLst>
      <p:ext uri="{BB962C8B-B14F-4D97-AF65-F5344CB8AC3E}">
        <p14:creationId xmlns:p14="http://schemas.microsoft.com/office/powerpoint/2010/main" val="259460965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25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0-#ppt_h/2"/>
                                          </p:val>
                                        </p:tav>
                                        <p:tav tm="100000">
                                          <p:val>
                                            <p:strVal val="#ppt_y"/>
                                          </p:val>
                                        </p:tav>
                                      </p:tavLst>
                                    </p:anim>
                                  </p:childTnLst>
                                </p:cTn>
                              </p:par>
                              <p:par>
                                <p:cTn id="52" presetID="2" presetClass="entr" presetSubtype="2" fill="hold" grpId="0" nodeType="withEffect">
                                  <p:stCondLst>
                                    <p:cond delay="25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1+#ppt_w/2"/>
                                          </p:val>
                                        </p:tav>
                                        <p:tav tm="100000">
                                          <p:val>
                                            <p:strVal val="#ppt_x"/>
                                          </p:val>
                                        </p:tav>
                                      </p:tavLst>
                                    </p:anim>
                                    <p:anim calcmode="lin" valueType="num">
                                      <p:cBhvr additive="base">
                                        <p:cTn id="5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6495689" cy="461665"/>
          </a:xfrm>
          <a:prstGeom prst="rect">
            <a:avLst/>
          </a:prstGeom>
        </p:spPr>
        <p:txBody>
          <a:bodyPr wrap="none">
            <a:spAutoFit/>
          </a:bodyPr>
          <a:lstStyle/>
          <a:p>
            <a:r>
              <a:rPr lang="zh-CN" altLang="zh-CN" sz="2400" b="1" dirty="0"/>
              <a:t>向文档输出表格：输出近</a:t>
            </a:r>
            <a:r>
              <a:rPr lang="en-US" altLang="zh-CN" sz="2400" b="1" dirty="0"/>
              <a:t>5</a:t>
            </a:r>
            <a:r>
              <a:rPr lang="zh-CN" altLang="zh-CN" sz="2400" b="1" dirty="0"/>
              <a:t>年的高考信息统计表</a:t>
            </a:r>
          </a:p>
        </p:txBody>
      </p:sp>
      <p:sp>
        <p:nvSpPr>
          <p:cNvPr id="3" name="TextBox 2"/>
          <p:cNvSpPr txBox="1"/>
          <p:nvPr/>
        </p:nvSpPr>
        <p:spPr>
          <a:xfrm>
            <a:off x="819397" y="961901"/>
            <a:ext cx="10224655" cy="1477328"/>
          </a:xfrm>
          <a:prstGeom prst="rect">
            <a:avLst/>
          </a:prstGeom>
          <a:noFill/>
        </p:spPr>
        <p:txBody>
          <a:bodyPr wrap="square" rtlCol="0">
            <a:spAutoFit/>
          </a:bodyPr>
          <a:lstStyle/>
          <a:p>
            <a:pPr indent="450850"/>
            <a:r>
              <a:rPr lang="zh-CN" altLang="zh-CN" sz="1800" b="1" u="sng" dirty="0"/>
              <a:t>【例】</a:t>
            </a:r>
            <a:r>
              <a:rPr lang="zh-CN" altLang="zh-CN" sz="1800" u="sng" dirty="0"/>
              <a:t>（较难）</a:t>
            </a:r>
            <a:r>
              <a:rPr lang="zh-CN" altLang="zh-CN" sz="1800" dirty="0"/>
              <a:t>（</a:t>
            </a:r>
            <a:r>
              <a:rPr lang="en-US" altLang="zh-CN" sz="1800" dirty="0"/>
              <a:t>CH1404</a:t>
            </a:r>
            <a:r>
              <a:rPr lang="zh-CN" altLang="zh-CN" sz="1800" dirty="0"/>
              <a:t>）除查询</a:t>
            </a:r>
            <a:r>
              <a:rPr lang="en-US" altLang="zh-CN" sz="1800" dirty="0"/>
              <a:t>Word</a:t>
            </a:r>
            <a:r>
              <a:rPr lang="zh-CN" altLang="zh-CN" sz="1800" dirty="0"/>
              <a:t>表格的数据外，</a:t>
            </a:r>
            <a:r>
              <a:rPr lang="en-US" altLang="zh-CN" sz="1800" dirty="0" err="1"/>
              <a:t>Qt</a:t>
            </a:r>
            <a:r>
              <a:rPr lang="zh-CN" altLang="zh-CN" sz="1800" dirty="0"/>
              <a:t>也可向</a:t>
            </a:r>
            <a:r>
              <a:rPr lang="en-US" altLang="zh-CN" sz="1800" dirty="0"/>
              <a:t>Word</a:t>
            </a:r>
            <a:r>
              <a:rPr lang="zh-CN" altLang="zh-CN" sz="1800" dirty="0"/>
              <a:t>文档输出表格。下面这个例子就演示了该过程。</a:t>
            </a:r>
          </a:p>
          <a:p>
            <a:pPr indent="450850"/>
            <a:r>
              <a:rPr lang="zh-CN" altLang="zh-CN" sz="1800" dirty="0"/>
              <a:t>创建</a:t>
            </a:r>
            <a:r>
              <a:rPr lang="en-US" altLang="zh-CN" sz="1800" dirty="0" err="1"/>
              <a:t>Qt</a:t>
            </a:r>
            <a:r>
              <a:rPr lang="zh-CN" altLang="zh-CN" sz="1800" dirty="0"/>
              <a:t>桌面应用程序项目，项目名称为</a:t>
            </a:r>
            <a:r>
              <a:rPr lang="en-US" altLang="zh-CN" sz="1800" dirty="0" err="1"/>
              <a:t>WordWritetable</a:t>
            </a:r>
            <a:r>
              <a:rPr lang="zh-CN" altLang="zh-CN" sz="1800" dirty="0"/>
              <a:t>。</a:t>
            </a:r>
          </a:p>
          <a:p>
            <a:pPr indent="450850"/>
            <a:r>
              <a:rPr lang="en-US" altLang="zh-CN" sz="1800" b="1" dirty="0"/>
              <a:t>1</a:t>
            </a:r>
            <a:r>
              <a:rPr lang="zh-CN" altLang="zh-CN" sz="1800" b="1" dirty="0"/>
              <a:t>．程序界面</a:t>
            </a:r>
          </a:p>
          <a:p>
            <a:pPr indent="450850"/>
            <a:r>
              <a:rPr lang="zh-CN" altLang="zh-CN" sz="1800" dirty="0"/>
              <a:t>设计程序界面，向</a:t>
            </a:r>
            <a:r>
              <a:rPr lang="en-US" altLang="zh-CN" sz="1800" dirty="0"/>
              <a:t>Word</a:t>
            </a:r>
            <a:r>
              <a:rPr lang="zh-CN" altLang="zh-CN" sz="1800" dirty="0"/>
              <a:t>输出表格及显示程序界面如图</a:t>
            </a:r>
            <a:r>
              <a:rPr lang="en-US" altLang="zh-CN" sz="1800" dirty="0"/>
              <a:t>14.18</a:t>
            </a:r>
            <a:r>
              <a:rPr lang="zh-CN" altLang="zh-CN" sz="1800" dirty="0"/>
              <a:t>所示</a:t>
            </a:r>
            <a:r>
              <a:rPr lang="zh-CN" altLang="zh-CN" sz="1800" dirty="0" smtClean="0"/>
              <a:t>。</a:t>
            </a:r>
            <a:endParaRPr lang="zh-CN" altLang="zh-CN" sz="1800" dirty="0"/>
          </a:p>
        </p:txBody>
      </p:sp>
      <p:pic>
        <p:nvPicPr>
          <p:cNvPr id="34818" name="Picture 2" descr="14-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6065" y="2439229"/>
            <a:ext cx="5544787" cy="31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574794" y="5560066"/>
            <a:ext cx="4931158" cy="353943"/>
          </a:xfrm>
          <a:prstGeom prst="rect">
            <a:avLst/>
          </a:prstGeom>
        </p:spPr>
        <p:txBody>
          <a:bodyPr wrap="none">
            <a:spAutoFit/>
          </a:bodyPr>
          <a:lstStyle/>
          <a:p>
            <a:r>
              <a:rPr lang="zh-CN" altLang="zh-CN" dirty="0"/>
              <a:t>界面上各控件的名称、类型及属性设置见表</a:t>
            </a:r>
            <a:r>
              <a:rPr lang="en-US" altLang="zh-CN" dirty="0"/>
              <a:t>14.4</a:t>
            </a:r>
            <a:r>
              <a:rPr lang="zh-CN" altLang="zh-CN" dirty="0"/>
              <a:t>。</a:t>
            </a:r>
          </a:p>
        </p:txBody>
      </p:sp>
      <p:graphicFrame>
        <p:nvGraphicFramePr>
          <p:cNvPr id="5" name="表格 4"/>
          <p:cNvGraphicFramePr>
            <a:graphicFrameLocks noGrp="1"/>
          </p:cNvGraphicFramePr>
          <p:nvPr>
            <p:extLst>
              <p:ext uri="{D42A27DB-BD31-4B8C-83A1-F6EECF244321}">
                <p14:modId xmlns:p14="http://schemas.microsoft.com/office/powerpoint/2010/main" val="1274930115"/>
              </p:ext>
            </p:extLst>
          </p:nvPr>
        </p:nvGraphicFramePr>
        <p:xfrm>
          <a:off x="1861239" y="5914009"/>
          <a:ext cx="7734023" cy="1034892"/>
        </p:xfrm>
        <a:graphic>
          <a:graphicData uri="http://schemas.openxmlformats.org/drawingml/2006/table">
            <a:tbl>
              <a:tblPr firstRow="1" firstCol="1" bandRow="1"/>
              <a:tblGrid>
                <a:gridCol w="1309473"/>
                <a:gridCol w="2054431"/>
                <a:gridCol w="1674421"/>
                <a:gridCol w="2695698"/>
              </a:tblGrid>
              <a:tr h="272708">
                <a:tc>
                  <a:txBody>
                    <a:bodyPr/>
                    <a:lstStyle/>
                    <a:p>
                      <a:pPr indent="266700" algn="ctr">
                        <a:lnSpc>
                          <a:spcPts val="1400"/>
                        </a:lnSpc>
                        <a:spcAft>
                          <a:spcPts val="0"/>
                        </a:spcAft>
                      </a:pPr>
                      <a:r>
                        <a:rPr lang="zh-CN" sz="1400" kern="100">
                          <a:effectLst/>
                          <a:latin typeface="Times New Roman"/>
                          <a:ea typeface="黑体"/>
                          <a:cs typeface="宋体"/>
                        </a:rPr>
                        <a:t>序</a:t>
                      </a:r>
                      <a:r>
                        <a:rPr lang="en-US" sz="1400" kern="100">
                          <a:effectLst/>
                          <a:latin typeface="Times New Roman"/>
                          <a:ea typeface="黑体"/>
                          <a:cs typeface="宋体"/>
                        </a:rPr>
                        <a:t>    </a:t>
                      </a:r>
                      <a:r>
                        <a:rPr lang="zh-CN" sz="1400" kern="100">
                          <a:effectLst/>
                          <a:latin typeface="Times New Roman"/>
                          <a:ea typeface="黑体"/>
                          <a:cs typeface="宋体"/>
                        </a:rPr>
                        <a:t>号</a:t>
                      </a:r>
                      <a:endParaRPr lang="zh-CN" sz="140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名 </a:t>
                      </a:r>
                      <a:r>
                        <a:rPr lang="en-US" sz="1400" kern="100">
                          <a:effectLst/>
                          <a:latin typeface="Times New Roman"/>
                          <a:ea typeface="黑体"/>
                          <a:cs typeface="宋体"/>
                        </a:rPr>
                        <a:t>   </a:t>
                      </a:r>
                      <a:r>
                        <a:rPr lang="zh-CN" sz="1400" kern="100">
                          <a:effectLst/>
                          <a:latin typeface="Times New Roman"/>
                          <a:ea typeface="黑体"/>
                          <a:cs typeface="宋体"/>
                        </a:rPr>
                        <a:t>称</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类</a:t>
                      </a:r>
                      <a:r>
                        <a:rPr lang="en-US" sz="1400" kern="100">
                          <a:effectLst/>
                          <a:latin typeface="Times New Roman"/>
                          <a:ea typeface="黑体"/>
                          <a:cs typeface="宋体"/>
                        </a:rPr>
                        <a:t>    </a:t>
                      </a:r>
                      <a:r>
                        <a:rPr lang="zh-CN" sz="1400" kern="100">
                          <a:effectLst/>
                          <a:latin typeface="Times New Roman"/>
                          <a:ea typeface="黑体"/>
                          <a:cs typeface="宋体"/>
                        </a:rPr>
                        <a:t>型</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Times New Roman"/>
                          <a:ea typeface="黑体"/>
                          <a:cs typeface="宋体"/>
                        </a:rPr>
                        <a:t>属 性 设 置</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72708">
                <a:tc>
                  <a:txBody>
                    <a:bodyPr/>
                    <a:lstStyle/>
                    <a:p>
                      <a:pPr indent="266700" algn="just">
                        <a:lnSpc>
                          <a:spcPts val="1400"/>
                        </a:lnSpc>
                        <a:spcAft>
                          <a:spcPts val="0"/>
                        </a:spcAft>
                      </a:pPr>
                      <a:r>
                        <a:rPr lang="zh-CN" sz="1400" kern="100">
                          <a:effectLst/>
                          <a:latin typeface="Times New Roman"/>
                          <a:ea typeface="宋体"/>
                          <a:cs typeface="宋体"/>
                        </a:rPr>
                        <a:t>①</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writeTablePushButton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QPushButton</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text: </a:t>
                      </a:r>
                      <a:r>
                        <a:rPr lang="zh-CN" sz="1400" kern="100">
                          <a:effectLst/>
                          <a:latin typeface="Times New Roman"/>
                          <a:ea typeface="宋体"/>
                          <a:cs typeface="宋体"/>
                        </a:rPr>
                        <a:t>写 入</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476">
                <a:tc>
                  <a:txBody>
                    <a:bodyPr/>
                    <a:lstStyle/>
                    <a:p>
                      <a:pPr indent="266700" algn="just">
                        <a:lnSpc>
                          <a:spcPts val="1400"/>
                        </a:lnSpc>
                        <a:spcAft>
                          <a:spcPts val="0"/>
                        </a:spcAft>
                      </a:pPr>
                      <a:r>
                        <a:rPr lang="zh-CN" sz="1400" kern="100">
                          <a:effectLst/>
                          <a:latin typeface="Times New Roman"/>
                          <a:ea typeface="宋体"/>
                          <a:cs typeface="宋体"/>
                        </a:rPr>
                        <a:t>②</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viewLabel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cs typeface="宋体"/>
                        </a:rPr>
                        <a:t>QLabel</a:t>
                      </a:r>
                      <a:endParaRPr lang="zh-CN" sz="140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dirty="0" err="1">
                          <a:effectLst/>
                          <a:latin typeface="Times New Roman"/>
                          <a:ea typeface="宋体"/>
                          <a:cs typeface="宋体"/>
                        </a:rPr>
                        <a:t>frameShape</a:t>
                      </a:r>
                      <a:r>
                        <a:rPr lang="en-US" sz="1400" kern="100" dirty="0">
                          <a:effectLst/>
                          <a:latin typeface="Times New Roman"/>
                          <a:ea typeface="宋体"/>
                          <a:cs typeface="宋体"/>
                        </a:rPr>
                        <a:t>: Box;</a:t>
                      </a:r>
                      <a:endParaRPr lang="zh-CN" sz="1400" kern="100" dirty="0">
                        <a:effectLst/>
                        <a:latin typeface="Times New Roman"/>
                        <a:ea typeface="宋体"/>
                        <a:cs typeface="宋体"/>
                      </a:endParaRPr>
                    </a:p>
                    <a:p>
                      <a:pPr indent="266700" algn="just">
                        <a:lnSpc>
                          <a:spcPts val="1400"/>
                        </a:lnSpc>
                        <a:spcAft>
                          <a:spcPts val="0"/>
                        </a:spcAft>
                      </a:pPr>
                      <a:r>
                        <a:rPr lang="en-US" sz="1400" kern="100" dirty="0" err="1">
                          <a:effectLst/>
                          <a:latin typeface="Times New Roman"/>
                          <a:ea typeface="宋体"/>
                          <a:cs typeface="宋体"/>
                        </a:rPr>
                        <a:t>frameShadow</a:t>
                      </a:r>
                      <a:r>
                        <a:rPr lang="en-US" sz="1400" kern="100" dirty="0">
                          <a:effectLst/>
                          <a:latin typeface="Times New Roman"/>
                          <a:ea typeface="宋体"/>
                          <a:cs typeface="宋体"/>
                        </a:rPr>
                        <a:t>: Plain</a:t>
                      </a:r>
                      <a:endParaRPr lang="zh-CN" sz="1400" kern="100" dirty="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6066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6495689" cy="461665"/>
          </a:xfrm>
          <a:prstGeom prst="rect">
            <a:avLst/>
          </a:prstGeom>
        </p:spPr>
        <p:txBody>
          <a:bodyPr wrap="none">
            <a:spAutoFit/>
          </a:bodyPr>
          <a:lstStyle/>
          <a:p>
            <a:r>
              <a:rPr lang="zh-CN" altLang="zh-CN" sz="2400" b="1" dirty="0"/>
              <a:t>向文档输出表格：输出近</a:t>
            </a:r>
            <a:r>
              <a:rPr lang="en-US" altLang="zh-CN" sz="2400" b="1" dirty="0"/>
              <a:t>5</a:t>
            </a:r>
            <a:r>
              <a:rPr lang="zh-CN" altLang="zh-CN" sz="2400" b="1" dirty="0"/>
              <a:t>年的高考信息统计表</a:t>
            </a:r>
          </a:p>
        </p:txBody>
      </p:sp>
      <p:sp>
        <p:nvSpPr>
          <p:cNvPr id="3" name="TextBox 2"/>
          <p:cNvSpPr txBox="1"/>
          <p:nvPr/>
        </p:nvSpPr>
        <p:spPr>
          <a:xfrm>
            <a:off x="748145" y="973777"/>
            <a:ext cx="10046525" cy="2031325"/>
          </a:xfrm>
          <a:prstGeom prst="rect">
            <a:avLst/>
          </a:prstGeom>
          <a:noFill/>
        </p:spPr>
        <p:txBody>
          <a:bodyPr wrap="square" rtlCol="0">
            <a:spAutoFit/>
          </a:bodyPr>
          <a:lstStyle/>
          <a:p>
            <a:pPr indent="450850"/>
            <a:r>
              <a:rPr lang="en-US" altLang="zh-CN" sz="1800" b="1" dirty="0"/>
              <a:t>2</a:t>
            </a:r>
            <a:r>
              <a:rPr lang="zh-CN" altLang="zh-CN" sz="1800" b="1" dirty="0"/>
              <a:t>．全局变量及方法</a:t>
            </a:r>
          </a:p>
          <a:p>
            <a:pPr indent="450850"/>
            <a:r>
              <a:rPr lang="en-US" altLang="zh-CN" sz="1800" dirty="0" err="1">
                <a:hlinkClick r:id="rId3" action="ppaction://hlinkfile"/>
              </a:rPr>
              <a:t>mainwindow.h</a:t>
            </a:r>
            <a:r>
              <a:rPr lang="zh-CN" altLang="zh-CN" sz="1800" dirty="0">
                <a:hlinkClick r:id="rId3" action="ppaction://hlinkfile"/>
              </a:rPr>
              <a:t>头文件的</a:t>
            </a:r>
            <a:r>
              <a:rPr lang="zh-CN" altLang="zh-CN" sz="1800" dirty="0" smtClean="0">
                <a:hlinkClick r:id="rId3" action="ppaction://hlinkfile"/>
              </a:rPr>
              <a:t>代码</a:t>
            </a:r>
            <a:r>
              <a:rPr lang="zh-CN" altLang="en-US" sz="1800" dirty="0" smtClean="0">
                <a:hlinkClick r:id="rId3" action="ppaction://hlinkfile"/>
              </a:rPr>
              <a:t>。</a:t>
            </a:r>
            <a:endParaRPr lang="zh-CN" altLang="zh-CN" sz="1800" dirty="0"/>
          </a:p>
          <a:p>
            <a:pPr indent="450850"/>
            <a:r>
              <a:rPr lang="en-US" altLang="zh-CN" sz="1800" b="1" dirty="0"/>
              <a:t>3</a:t>
            </a:r>
            <a:r>
              <a:rPr lang="zh-CN" altLang="zh-CN" sz="1800" b="1" dirty="0"/>
              <a:t>．功能实现</a:t>
            </a:r>
          </a:p>
          <a:p>
            <a:pPr indent="450850"/>
            <a:r>
              <a:rPr lang="zh-CN" altLang="zh-CN" sz="1800" dirty="0"/>
              <a:t>实现具体功能的</a:t>
            </a:r>
            <a:r>
              <a:rPr lang="zh-CN" altLang="zh-CN" sz="1800" dirty="0">
                <a:hlinkClick r:id="rId4" action="ppaction://hlinkfile"/>
              </a:rPr>
              <a:t>代码皆在</a:t>
            </a:r>
            <a:r>
              <a:rPr lang="en-US" altLang="zh-CN" sz="1800" dirty="0">
                <a:hlinkClick r:id="rId4" action="ppaction://hlinkfile"/>
              </a:rPr>
              <a:t>mainwindow.cpp</a:t>
            </a:r>
            <a:r>
              <a:rPr lang="zh-CN" altLang="zh-CN" sz="1800" dirty="0">
                <a:hlinkClick r:id="rId4" action="ppaction://hlinkfile"/>
              </a:rPr>
              <a:t>源文件</a:t>
            </a:r>
            <a:r>
              <a:rPr lang="zh-CN" altLang="zh-CN" sz="1800" dirty="0" smtClean="0">
                <a:hlinkClick r:id="rId4" action="ppaction://hlinkfile"/>
              </a:rPr>
              <a:t>中</a:t>
            </a:r>
            <a:r>
              <a:rPr lang="zh-CN" altLang="en-US" sz="1800" dirty="0" smtClean="0">
                <a:hlinkClick r:id="rId4" action="ppaction://hlinkfile"/>
              </a:rPr>
              <a:t>。</a:t>
            </a:r>
            <a:endParaRPr lang="zh-CN" altLang="zh-CN" sz="1800" dirty="0"/>
          </a:p>
          <a:p>
            <a:pPr indent="450850"/>
            <a:r>
              <a:rPr lang="zh-CN" altLang="zh-CN" sz="1800" dirty="0"/>
              <a:t>运行效果</a:t>
            </a:r>
          </a:p>
          <a:p>
            <a:pPr indent="450850"/>
            <a:r>
              <a:rPr lang="zh-CN" altLang="zh-CN" sz="1800" dirty="0"/>
              <a:t>运行程序，单击“写入”按钮，弹出消息框提示表格已输出至</a:t>
            </a:r>
            <a:r>
              <a:rPr lang="en-US" altLang="zh-CN" sz="1800" dirty="0"/>
              <a:t>Word</a:t>
            </a:r>
            <a:r>
              <a:rPr lang="zh-CN" altLang="zh-CN" sz="1800" dirty="0"/>
              <a:t>文档，单击“</a:t>
            </a:r>
            <a:r>
              <a:rPr lang="en-US" altLang="zh-CN" sz="1800" dirty="0"/>
              <a:t>OK</a:t>
            </a:r>
            <a:r>
              <a:rPr lang="zh-CN" altLang="zh-CN" sz="1800" dirty="0"/>
              <a:t>”按钮，界面上会显示出</a:t>
            </a:r>
            <a:r>
              <a:rPr lang="en-US" altLang="zh-CN" sz="1800" dirty="0"/>
              <a:t>Word</a:t>
            </a:r>
            <a:r>
              <a:rPr lang="zh-CN" altLang="zh-CN" sz="1800" dirty="0"/>
              <a:t>文档中的表格，如图</a:t>
            </a:r>
            <a:r>
              <a:rPr lang="en-US" altLang="zh-CN" sz="1800" dirty="0"/>
              <a:t>14.19</a:t>
            </a:r>
            <a:r>
              <a:rPr lang="zh-CN" altLang="zh-CN" sz="1800" dirty="0"/>
              <a:t>所示</a:t>
            </a:r>
            <a:r>
              <a:rPr lang="zh-CN" altLang="zh-CN" sz="1800" dirty="0" smtClean="0"/>
              <a:t>。</a:t>
            </a:r>
            <a:endParaRPr lang="zh-CN" altLang="zh-CN" sz="1800" dirty="0"/>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89512010"/>
              </p:ext>
            </p:extLst>
          </p:nvPr>
        </p:nvGraphicFramePr>
        <p:xfrm>
          <a:off x="3168048" y="3158836"/>
          <a:ext cx="5544753" cy="3374330"/>
        </p:xfrm>
        <a:graphic>
          <a:graphicData uri="http://schemas.openxmlformats.org/presentationml/2006/ole">
            <mc:AlternateContent xmlns:mc="http://schemas.openxmlformats.org/markup-compatibility/2006">
              <mc:Choice xmlns:v="urn:schemas-microsoft-com:vml" Requires="v">
                <p:oleObj spid="_x0000_s35844" name="Visio" r:id="rId5" imgW="6189744" imgH="3761254" progId="Visio.Drawing.11">
                  <p:embed/>
                </p:oleObj>
              </mc:Choice>
              <mc:Fallback>
                <p:oleObj name="Visio" r:id="rId5" imgW="6189744" imgH="3761254"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048" y="3158836"/>
                        <a:ext cx="5544753" cy="3374330"/>
                      </a:xfrm>
                      <a:prstGeom prst="rect">
                        <a:avLst/>
                      </a:prstGeom>
                      <a:noFill/>
                    </p:spPr>
                  </p:pic>
                </p:oleObj>
              </mc:Fallback>
            </mc:AlternateContent>
          </a:graphicData>
        </a:graphic>
      </p:graphicFrame>
    </p:spTree>
    <p:extLst>
      <p:ext uri="{BB962C8B-B14F-4D97-AF65-F5344CB8AC3E}">
        <p14:creationId xmlns:p14="http://schemas.microsoft.com/office/powerpoint/2010/main" val="3358221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6495689" cy="461665"/>
          </a:xfrm>
          <a:prstGeom prst="rect">
            <a:avLst/>
          </a:prstGeom>
        </p:spPr>
        <p:txBody>
          <a:bodyPr wrap="none">
            <a:spAutoFit/>
          </a:bodyPr>
          <a:lstStyle/>
          <a:p>
            <a:r>
              <a:rPr lang="zh-CN" altLang="zh-CN" sz="2400" b="1" dirty="0"/>
              <a:t>向文档输出表格：输出近</a:t>
            </a:r>
            <a:r>
              <a:rPr lang="en-US" altLang="zh-CN" sz="2400" b="1" dirty="0"/>
              <a:t>5</a:t>
            </a:r>
            <a:r>
              <a:rPr lang="zh-CN" altLang="zh-CN" sz="2400" b="1" dirty="0"/>
              <a:t>年的高考信息统计表</a:t>
            </a:r>
          </a:p>
        </p:txBody>
      </p:sp>
      <p:sp>
        <p:nvSpPr>
          <p:cNvPr id="3" name="TextBox 2"/>
          <p:cNvSpPr txBox="1"/>
          <p:nvPr/>
        </p:nvSpPr>
        <p:spPr>
          <a:xfrm>
            <a:off x="795647" y="973777"/>
            <a:ext cx="10450285" cy="646331"/>
          </a:xfrm>
          <a:prstGeom prst="rect">
            <a:avLst/>
          </a:prstGeom>
          <a:noFill/>
        </p:spPr>
        <p:txBody>
          <a:bodyPr wrap="square" rtlCol="0">
            <a:spAutoFit/>
          </a:bodyPr>
          <a:lstStyle/>
          <a:p>
            <a:pPr indent="450850"/>
            <a:r>
              <a:rPr lang="zh-CN" altLang="zh-CN" sz="1800" dirty="0"/>
              <a:t>程序运行后在</a:t>
            </a:r>
            <a:r>
              <a:rPr lang="en-US" altLang="zh-CN" sz="1800" dirty="0"/>
              <a:t>d:\Qt\office\</a:t>
            </a:r>
            <a:r>
              <a:rPr lang="zh-CN" altLang="zh-CN" sz="1800" dirty="0"/>
              <a:t>路径下生成</a:t>
            </a:r>
            <a:r>
              <a:rPr lang="en-US" altLang="zh-CN" sz="1800" dirty="0"/>
              <a:t>Word</a:t>
            </a:r>
            <a:r>
              <a:rPr lang="zh-CN" altLang="zh-CN" sz="1800" dirty="0"/>
              <a:t>文档“近</a:t>
            </a:r>
            <a:r>
              <a:rPr lang="en-US" altLang="zh-CN" sz="1800" dirty="0"/>
              <a:t>5</a:t>
            </a:r>
            <a:r>
              <a:rPr lang="zh-CN" altLang="zh-CN" sz="1800" dirty="0"/>
              <a:t>年全国高考录取人数统计</a:t>
            </a:r>
            <a:r>
              <a:rPr lang="en-US" altLang="zh-CN" sz="1800" dirty="0"/>
              <a:t>.doc</a:t>
            </a:r>
            <a:r>
              <a:rPr lang="zh-CN" altLang="zh-CN" sz="1800" dirty="0"/>
              <a:t>”，打开后可看到</a:t>
            </a:r>
            <a:r>
              <a:rPr lang="en-US" altLang="zh-CN" sz="1800" dirty="0" err="1"/>
              <a:t>Qt</a:t>
            </a:r>
            <a:r>
              <a:rPr lang="zh-CN" altLang="zh-CN" sz="1800" dirty="0"/>
              <a:t>在其中写入的表格，如图</a:t>
            </a:r>
            <a:r>
              <a:rPr lang="en-US" altLang="zh-CN" sz="1800" dirty="0"/>
              <a:t>14.20</a:t>
            </a:r>
            <a:r>
              <a:rPr lang="zh-CN" altLang="zh-CN" sz="1800" dirty="0"/>
              <a:t>所示</a:t>
            </a:r>
            <a:r>
              <a:rPr lang="zh-CN" altLang="zh-CN" sz="1800" dirty="0" smtClean="0"/>
              <a:t>。</a:t>
            </a:r>
            <a:endParaRPr lang="zh-CN" altLang="zh-CN" sz="1800" dirty="0"/>
          </a:p>
        </p:txBody>
      </p:sp>
      <p:pic>
        <p:nvPicPr>
          <p:cNvPr id="36866"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363" y="1703841"/>
            <a:ext cx="5990761" cy="458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50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914400" y="4546270"/>
            <a:ext cx="9411002" cy="368135"/>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914400" y="3645725"/>
            <a:ext cx="9411002" cy="368135"/>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3490507" cy="461665"/>
          </a:xfrm>
          <a:prstGeom prst="rect">
            <a:avLst/>
          </a:prstGeom>
        </p:spPr>
        <p:txBody>
          <a:bodyPr wrap="none">
            <a:spAutoFit/>
          </a:bodyPr>
          <a:lstStyle/>
          <a:p>
            <a:r>
              <a:rPr lang="en-US" altLang="zh-CN" sz="2400" b="1" dirty="0"/>
              <a:t>2</a:t>
            </a:r>
            <a:r>
              <a:rPr lang="zh-CN" altLang="zh-CN" sz="2400" b="1" dirty="0"/>
              <a:t>．操作</a:t>
            </a:r>
            <a:r>
              <a:rPr lang="en-US" altLang="zh-CN" sz="2400" b="1" dirty="0"/>
              <a:t>Word</a:t>
            </a:r>
            <a:r>
              <a:rPr lang="zh-CN" altLang="zh-CN" sz="2400" b="1" dirty="0"/>
              <a:t>的基本流程</a:t>
            </a:r>
          </a:p>
        </p:txBody>
      </p:sp>
      <p:sp>
        <p:nvSpPr>
          <p:cNvPr id="3" name="矩形 2"/>
          <p:cNvSpPr/>
          <p:nvPr/>
        </p:nvSpPr>
        <p:spPr>
          <a:xfrm>
            <a:off x="1005979" y="922672"/>
            <a:ext cx="4804520" cy="369332"/>
          </a:xfrm>
          <a:prstGeom prst="rect">
            <a:avLst/>
          </a:prstGeom>
        </p:spPr>
        <p:txBody>
          <a:bodyPr wrap="none">
            <a:spAutoFit/>
          </a:bodyPr>
          <a:lstStyle/>
          <a:p>
            <a:r>
              <a:rPr lang="zh-CN" altLang="zh-CN" sz="1800" dirty="0"/>
              <a:t>从图</a:t>
            </a:r>
            <a:r>
              <a:rPr lang="en-US" altLang="zh-CN" sz="1800" dirty="0"/>
              <a:t>14.2</a:t>
            </a:r>
            <a:r>
              <a:rPr lang="zh-CN" altLang="zh-CN" sz="1800" dirty="0"/>
              <a:t>可看出</a:t>
            </a:r>
            <a:r>
              <a:rPr lang="en-US" altLang="zh-CN" sz="1800" dirty="0" err="1"/>
              <a:t>Qt</a:t>
            </a:r>
            <a:r>
              <a:rPr lang="zh-CN" altLang="zh-CN" sz="1800" dirty="0"/>
              <a:t>操作</a:t>
            </a:r>
            <a:r>
              <a:rPr lang="en-US" altLang="zh-CN" sz="1800" dirty="0"/>
              <a:t>Word</a:t>
            </a:r>
            <a:r>
              <a:rPr lang="zh-CN" altLang="zh-CN" sz="1800" dirty="0"/>
              <a:t>的基本流程如下。</a:t>
            </a:r>
          </a:p>
        </p:txBody>
      </p:sp>
      <p:pic>
        <p:nvPicPr>
          <p:cNvPr id="2050" name="Picture 2" descr="1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7295" y="1378363"/>
            <a:ext cx="8758107" cy="155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31273" y="3051958"/>
            <a:ext cx="10319657" cy="2492990"/>
          </a:xfrm>
          <a:prstGeom prst="rect">
            <a:avLst/>
          </a:prstGeom>
          <a:noFill/>
        </p:spPr>
        <p:txBody>
          <a:bodyPr wrap="square" rtlCol="0">
            <a:spAutoFit/>
          </a:bodyPr>
          <a:lstStyle/>
          <a:p>
            <a:r>
              <a:rPr lang="zh-CN" altLang="zh-CN" dirty="0"/>
              <a:t>（</a:t>
            </a:r>
            <a:r>
              <a:rPr lang="en-US" altLang="zh-CN" dirty="0"/>
              <a:t>1</a:t>
            </a:r>
            <a:r>
              <a:rPr lang="zh-CN" altLang="zh-CN" dirty="0"/>
              <a:t>）启动</a:t>
            </a:r>
            <a:r>
              <a:rPr lang="en-US" altLang="zh-CN" dirty="0"/>
              <a:t>Word</a:t>
            </a:r>
            <a:r>
              <a:rPr lang="zh-CN" altLang="zh-CN" dirty="0"/>
              <a:t>进程、获取</a:t>
            </a:r>
            <a:r>
              <a:rPr lang="en-US" altLang="zh-CN" dirty="0"/>
              <a:t>Word</a:t>
            </a:r>
            <a:r>
              <a:rPr lang="zh-CN" altLang="zh-CN" dirty="0"/>
              <a:t>文档集。</a:t>
            </a:r>
          </a:p>
          <a:p>
            <a:r>
              <a:rPr lang="zh-CN" altLang="zh-CN" dirty="0"/>
              <a:t>创建</a:t>
            </a:r>
            <a:r>
              <a:rPr lang="en-US" altLang="zh-CN" dirty="0"/>
              <a:t>Word</a:t>
            </a:r>
            <a:r>
              <a:rPr lang="zh-CN" altLang="zh-CN" dirty="0"/>
              <a:t>进程使用如下语句：</a:t>
            </a:r>
          </a:p>
          <a:p>
            <a:pPr>
              <a:spcBef>
                <a:spcPts val="600"/>
              </a:spcBef>
              <a:spcAft>
                <a:spcPts val="600"/>
              </a:spcAft>
            </a:pPr>
            <a:r>
              <a:rPr lang="en-US" altLang="zh-CN" dirty="0" smtClean="0"/>
              <a:t>   </a:t>
            </a:r>
            <a:r>
              <a:rPr lang="en-US" altLang="zh-CN" dirty="0" err="1" smtClean="0"/>
              <a:t>QAxObject</a:t>
            </a:r>
            <a:r>
              <a:rPr lang="en-US" altLang="zh-CN" dirty="0" smtClean="0"/>
              <a:t> </a:t>
            </a:r>
            <a:r>
              <a:rPr lang="en-US" altLang="zh-CN" dirty="0"/>
              <a:t>*</a:t>
            </a:r>
            <a:r>
              <a:rPr lang="en-US" altLang="zh-CN" dirty="0" err="1"/>
              <a:t>myword</a:t>
            </a:r>
            <a:r>
              <a:rPr lang="en-US" altLang="zh-CN" dirty="0"/>
              <a:t> = new </a:t>
            </a:r>
            <a:r>
              <a:rPr lang="en-US" altLang="zh-CN" dirty="0" err="1"/>
              <a:t>QAxObject</a:t>
            </a:r>
            <a:r>
              <a:rPr lang="en-US" altLang="zh-CN" dirty="0"/>
              <a:t>("</a:t>
            </a:r>
            <a:r>
              <a:rPr lang="en-US" altLang="zh-CN" dirty="0" err="1"/>
              <a:t>Word.Application</a:t>
            </a:r>
            <a:r>
              <a:rPr lang="en-US" altLang="zh-CN" dirty="0"/>
              <a:t>");</a:t>
            </a:r>
            <a:endParaRPr lang="zh-CN" altLang="zh-CN" dirty="0"/>
          </a:p>
          <a:p>
            <a:r>
              <a:rPr lang="zh-CN" altLang="zh-CN" b="1" dirty="0"/>
              <a:t>其中，</a:t>
            </a:r>
            <a:r>
              <a:rPr lang="en-US" altLang="zh-CN" dirty="0" err="1"/>
              <a:t>myword</a:t>
            </a:r>
            <a:r>
              <a:rPr lang="en-US" altLang="zh-CN" dirty="0"/>
              <a:t> </a:t>
            </a:r>
            <a:r>
              <a:rPr lang="zh-CN" altLang="zh-CN" dirty="0"/>
              <a:t>为进程的实例对象名，该名称由用户自己定义，整个程序中引用一致即可。</a:t>
            </a:r>
          </a:p>
          <a:p>
            <a:r>
              <a:rPr lang="zh-CN" altLang="zh-CN" dirty="0"/>
              <a:t>通过进程获取</a:t>
            </a:r>
            <a:r>
              <a:rPr lang="en-US" altLang="zh-CN" dirty="0"/>
              <a:t>Word</a:t>
            </a:r>
            <a:r>
              <a:rPr lang="zh-CN" altLang="zh-CN" dirty="0"/>
              <a:t>文档集，语句为：</a:t>
            </a:r>
          </a:p>
          <a:p>
            <a:pPr>
              <a:spcBef>
                <a:spcPts val="600"/>
              </a:spcBef>
              <a:spcAft>
                <a:spcPts val="600"/>
              </a:spcAft>
            </a:pPr>
            <a:r>
              <a:rPr lang="en-US" altLang="zh-CN" dirty="0" smtClean="0"/>
              <a:t>   </a:t>
            </a:r>
            <a:r>
              <a:rPr lang="en-US" altLang="zh-CN" dirty="0" err="1" smtClean="0"/>
              <a:t>QAxObject</a:t>
            </a:r>
            <a:r>
              <a:rPr lang="en-US" altLang="zh-CN" dirty="0" smtClean="0"/>
              <a:t> </a:t>
            </a:r>
            <a:r>
              <a:rPr lang="en-US" altLang="zh-CN" dirty="0"/>
              <a:t>*</a:t>
            </a:r>
            <a:r>
              <a:rPr lang="en-US" altLang="zh-CN" dirty="0" err="1"/>
              <a:t>mydocs</a:t>
            </a:r>
            <a:r>
              <a:rPr lang="en-US" altLang="zh-CN" dirty="0"/>
              <a:t> = </a:t>
            </a:r>
            <a:r>
              <a:rPr lang="en-US" altLang="zh-CN" dirty="0" err="1"/>
              <a:t>myword</a:t>
            </a:r>
            <a:r>
              <a:rPr lang="en-US" altLang="zh-CN" dirty="0"/>
              <a:t>-&gt;</a:t>
            </a:r>
            <a:r>
              <a:rPr lang="en-US" altLang="zh-CN" dirty="0" err="1"/>
              <a:t>querySubObject</a:t>
            </a:r>
            <a:r>
              <a:rPr lang="en-US" altLang="zh-CN" dirty="0"/>
              <a:t>("Documents");</a:t>
            </a:r>
            <a:endParaRPr lang="zh-CN" altLang="zh-CN" dirty="0"/>
          </a:p>
          <a:p>
            <a:r>
              <a:rPr lang="zh-CN" altLang="zh-CN" b="1" dirty="0"/>
              <a:t>其中，</a:t>
            </a:r>
            <a:r>
              <a:rPr lang="en-US" altLang="zh-CN" dirty="0" err="1"/>
              <a:t>mydocs</a:t>
            </a:r>
            <a:r>
              <a:rPr lang="zh-CN" altLang="zh-CN" dirty="0"/>
              <a:t>是文档集的引用，用户可根据需要定义其名称，同样，在程序中也要求引用一致。</a:t>
            </a:r>
          </a:p>
          <a:p>
            <a:r>
              <a:rPr lang="zh-CN" altLang="zh-CN" dirty="0"/>
              <a:t>有了</a:t>
            </a:r>
            <a:r>
              <a:rPr lang="en-US" altLang="zh-CN" dirty="0"/>
              <a:t>Word</a:t>
            </a:r>
            <a:r>
              <a:rPr lang="zh-CN" altLang="zh-CN" dirty="0"/>
              <a:t>进程和文档集的引用，就可以使用它们对</a:t>
            </a:r>
            <a:r>
              <a:rPr lang="en-US" altLang="zh-CN" dirty="0"/>
              <a:t>Word</a:t>
            </a:r>
            <a:r>
              <a:rPr lang="zh-CN" altLang="zh-CN" dirty="0"/>
              <a:t>文档执行操作，例如</a:t>
            </a:r>
            <a:r>
              <a:rPr lang="zh-CN" altLang="zh-CN" dirty="0" smtClean="0"/>
              <a:t>：</a:t>
            </a:r>
            <a:endParaRPr lang="zh-CN" altLang="zh-CN" dirty="0"/>
          </a:p>
        </p:txBody>
      </p:sp>
      <p:sp>
        <p:nvSpPr>
          <p:cNvPr id="6" name="圆角矩形 5"/>
          <p:cNvSpPr/>
          <p:nvPr/>
        </p:nvSpPr>
        <p:spPr>
          <a:xfrm>
            <a:off x="882240" y="5544948"/>
            <a:ext cx="9443162" cy="681038"/>
          </a:xfrm>
          <a:prstGeom prst="roundRect">
            <a:avLst/>
          </a:prstGeom>
          <a:solidFill>
            <a:srgbClr val="DDDDDD"/>
          </a:solidFill>
        </p:spPr>
        <p:txBody>
          <a:bodyPr wrap="square">
            <a:spAutoFit/>
          </a:bodyPr>
          <a:lstStyle/>
          <a:p>
            <a:r>
              <a:rPr lang="en-US" altLang="zh-CN" dirty="0" err="1"/>
              <a:t>mydocs</a:t>
            </a:r>
            <a:r>
              <a:rPr lang="en-US" altLang="zh-CN" dirty="0"/>
              <a:t>-&gt;</a:t>
            </a:r>
            <a:r>
              <a:rPr lang="en-US" altLang="zh-CN" dirty="0" err="1"/>
              <a:t>dynamicCall</a:t>
            </a:r>
            <a:r>
              <a:rPr lang="en-US" altLang="zh-CN" dirty="0"/>
              <a:t>("Add(void)");				</a:t>
            </a:r>
            <a:r>
              <a:rPr lang="en-US" altLang="zh-CN" dirty="0" smtClean="0"/>
              <a:t>//</a:t>
            </a:r>
            <a:r>
              <a:rPr lang="zh-CN" altLang="zh-CN" dirty="0"/>
              <a:t>添加一个新文档</a:t>
            </a:r>
          </a:p>
          <a:p>
            <a:r>
              <a:rPr lang="en-US" altLang="zh-CN" dirty="0" err="1"/>
              <a:t>myword</a:t>
            </a:r>
            <a:r>
              <a:rPr lang="en-US" altLang="zh-CN" dirty="0"/>
              <a:t>-&gt;</a:t>
            </a:r>
            <a:r>
              <a:rPr lang="en-US" altLang="zh-CN" dirty="0" err="1"/>
              <a:t>querySubObject</a:t>
            </a:r>
            <a:r>
              <a:rPr lang="en-US" altLang="zh-CN" dirty="0"/>
              <a:t>("</a:t>
            </a:r>
            <a:r>
              <a:rPr lang="en-US" altLang="zh-CN" dirty="0" err="1"/>
              <a:t>ActiveDocument</a:t>
            </a:r>
            <a:r>
              <a:rPr lang="en-US" altLang="zh-CN" dirty="0"/>
              <a:t>");			//</a:t>
            </a:r>
            <a:r>
              <a:rPr lang="zh-CN" altLang="zh-CN" dirty="0"/>
              <a:t>获取当前打开的活动文档</a:t>
            </a:r>
          </a:p>
        </p:txBody>
      </p:sp>
    </p:spTree>
    <p:extLst>
      <p:ext uri="{BB962C8B-B14F-4D97-AF65-F5344CB8AC3E}">
        <p14:creationId xmlns:p14="http://schemas.microsoft.com/office/powerpoint/2010/main" val="99404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36845" y="1520042"/>
            <a:ext cx="8969056" cy="368135"/>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3490507" cy="461665"/>
          </a:xfrm>
          <a:prstGeom prst="rect">
            <a:avLst/>
          </a:prstGeom>
        </p:spPr>
        <p:txBody>
          <a:bodyPr wrap="none">
            <a:spAutoFit/>
          </a:bodyPr>
          <a:lstStyle/>
          <a:p>
            <a:r>
              <a:rPr lang="en-US" altLang="zh-CN" sz="2400" b="1" dirty="0"/>
              <a:t>2</a:t>
            </a:r>
            <a:r>
              <a:rPr lang="zh-CN" altLang="zh-CN" sz="2400" b="1" dirty="0"/>
              <a:t>．操作</a:t>
            </a:r>
            <a:r>
              <a:rPr lang="en-US" altLang="zh-CN" sz="2400" b="1" dirty="0"/>
              <a:t>Word</a:t>
            </a:r>
            <a:r>
              <a:rPr lang="zh-CN" altLang="zh-CN" sz="2400" b="1" dirty="0"/>
              <a:t>的基本流程</a:t>
            </a:r>
          </a:p>
        </p:txBody>
      </p:sp>
      <p:sp>
        <p:nvSpPr>
          <p:cNvPr id="3" name="TextBox 2"/>
          <p:cNvSpPr txBox="1"/>
          <p:nvPr/>
        </p:nvSpPr>
        <p:spPr>
          <a:xfrm>
            <a:off x="1033153" y="938151"/>
            <a:ext cx="10022774" cy="1554272"/>
          </a:xfrm>
          <a:prstGeom prst="rect">
            <a:avLst/>
          </a:prstGeom>
          <a:noFill/>
        </p:spPr>
        <p:txBody>
          <a:bodyPr wrap="square" rtlCol="0">
            <a:spAutoFit/>
          </a:bodyPr>
          <a:lstStyle/>
          <a:p>
            <a:r>
              <a:rPr lang="zh-CN" altLang="zh-CN" dirty="0"/>
              <a:t>（</a:t>
            </a:r>
            <a:r>
              <a:rPr lang="en-US" altLang="zh-CN" dirty="0"/>
              <a:t>2</a:t>
            </a:r>
            <a:r>
              <a:rPr lang="zh-CN" altLang="zh-CN" dirty="0"/>
              <a:t>）获取和操作当前选中的段落。</a:t>
            </a:r>
          </a:p>
          <a:p>
            <a:r>
              <a:rPr lang="zh-CN" altLang="zh-CN" dirty="0"/>
              <a:t>一个</a:t>
            </a:r>
            <a:r>
              <a:rPr lang="en-US" altLang="zh-CN" dirty="0"/>
              <a:t>Word</a:t>
            </a:r>
            <a:r>
              <a:rPr lang="zh-CN" altLang="zh-CN" dirty="0"/>
              <a:t>文档由若干文本段落构成，通过文档句柄可对当前选中的段落执行特定的操作，如下：</a:t>
            </a:r>
          </a:p>
          <a:p>
            <a:pPr>
              <a:spcBef>
                <a:spcPts val="600"/>
              </a:spcBef>
              <a:spcAft>
                <a:spcPts val="600"/>
              </a:spcAft>
            </a:pPr>
            <a:r>
              <a:rPr lang="en-US" altLang="zh-CN" dirty="0" smtClean="0"/>
              <a:t>    </a:t>
            </a:r>
            <a:r>
              <a:rPr lang="en-US" altLang="zh-CN" dirty="0" err="1" smtClean="0"/>
              <a:t>QAxObject</a:t>
            </a:r>
            <a:r>
              <a:rPr lang="en-US" altLang="zh-CN" dirty="0" smtClean="0"/>
              <a:t> </a:t>
            </a:r>
            <a:r>
              <a:rPr lang="en-US" altLang="zh-CN" dirty="0"/>
              <a:t>*paragraph = </a:t>
            </a:r>
            <a:r>
              <a:rPr lang="en-US" altLang="zh-CN" dirty="0" err="1"/>
              <a:t>myword</a:t>
            </a:r>
            <a:r>
              <a:rPr lang="en-US" altLang="zh-CN" dirty="0"/>
              <a:t>-&gt;</a:t>
            </a:r>
            <a:r>
              <a:rPr lang="en-US" altLang="zh-CN" dirty="0" err="1"/>
              <a:t>querySubObject</a:t>
            </a:r>
            <a:r>
              <a:rPr lang="en-US" altLang="zh-CN" dirty="0"/>
              <a:t>("Selection");</a:t>
            </a:r>
            <a:endParaRPr lang="zh-CN" altLang="zh-CN" dirty="0"/>
          </a:p>
          <a:p>
            <a:r>
              <a:rPr lang="zh-CN" altLang="zh-CN" b="1" dirty="0"/>
              <a:t>其中，</a:t>
            </a:r>
            <a:r>
              <a:rPr lang="en-US" altLang="zh-CN" dirty="0"/>
              <a:t>paragraph</a:t>
            </a:r>
            <a:r>
              <a:rPr lang="zh-CN" altLang="zh-CN" dirty="0"/>
              <a:t>是一个</a:t>
            </a:r>
            <a:r>
              <a:rPr lang="en-US" altLang="zh-CN" dirty="0" err="1"/>
              <a:t>QAxObject</a:t>
            </a:r>
            <a:r>
              <a:rPr lang="zh-CN" altLang="zh-CN" dirty="0"/>
              <a:t>对象，引用的是当前所选中将要对其执行操作的一个段落文本。</a:t>
            </a:r>
          </a:p>
          <a:p>
            <a:r>
              <a:rPr lang="zh-CN" altLang="zh-CN" dirty="0"/>
              <a:t>下面举两个操作</a:t>
            </a:r>
            <a:r>
              <a:rPr lang="en-US" altLang="zh-CN" dirty="0"/>
              <a:t>Word</a:t>
            </a:r>
            <a:r>
              <a:rPr lang="zh-CN" altLang="zh-CN" dirty="0"/>
              <a:t>文档段落的语句，如下</a:t>
            </a:r>
            <a:r>
              <a:rPr lang="zh-CN" altLang="zh-CN" dirty="0" smtClean="0"/>
              <a:t>：</a:t>
            </a:r>
            <a:endParaRPr lang="zh-CN" altLang="zh-CN" dirty="0"/>
          </a:p>
        </p:txBody>
      </p:sp>
      <p:sp>
        <p:nvSpPr>
          <p:cNvPr id="5" name="TextBox 4"/>
          <p:cNvSpPr txBox="1"/>
          <p:nvPr/>
        </p:nvSpPr>
        <p:spPr>
          <a:xfrm>
            <a:off x="1136845" y="2588821"/>
            <a:ext cx="8969056" cy="970478"/>
          </a:xfrm>
          <a:prstGeom prst="roundRect">
            <a:avLst/>
          </a:prstGeom>
          <a:solidFill>
            <a:srgbClr val="DDDDDD"/>
          </a:solidFill>
        </p:spPr>
        <p:txBody>
          <a:bodyPr wrap="square" rtlCol="0">
            <a:spAutoFit/>
          </a:bodyPr>
          <a:lstStyle/>
          <a:p>
            <a:r>
              <a:rPr lang="en-US" altLang="zh-CN" dirty="0"/>
              <a:t>paragraph-&gt;</a:t>
            </a:r>
            <a:r>
              <a:rPr lang="en-US" altLang="zh-CN" dirty="0" err="1"/>
              <a:t>dynamicCall</a:t>
            </a:r>
            <a:r>
              <a:rPr lang="en-US" altLang="zh-CN" dirty="0"/>
              <a:t>("</a:t>
            </a:r>
            <a:r>
              <a:rPr lang="en-US" altLang="zh-CN" dirty="0" err="1"/>
              <a:t>TypeText</a:t>
            </a:r>
            <a:r>
              <a:rPr lang="en-US" altLang="zh-CN" dirty="0"/>
              <a:t>(</a:t>
            </a:r>
            <a:r>
              <a:rPr lang="en-US" altLang="zh-CN" dirty="0" err="1"/>
              <a:t>const</a:t>
            </a:r>
            <a:r>
              <a:rPr lang="en-US" altLang="zh-CN" dirty="0"/>
              <a:t> </a:t>
            </a:r>
            <a:r>
              <a:rPr lang="en-US" altLang="zh-CN" dirty="0" err="1"/>
              <a:t>QString</a:t>
            </a:r>
            <a:r>
              <a:rPr lang="en-US" altLang="zh-CN" dirty="0"/>
              <a:t>&amp;)", </a:t>
            </a:r>
            <a:r>
              <a:rPr lang="zh-CN" altLang="zh-CN" dirty="0"/>
              <a:t>字符串</a:t>
            </a:r>
            <a:r>
              <a:rPr lang="en-US" altLang="zh-CN" dirty="0"/>
              <a:t>);	//</a:t>
            </a:r>
            <a:r>
              <a:rPr lang="zh-CN" altLang="zh-CN" dirty="0"/>
              <a:t>写入文本字符串</a:t>
            </a:r>
          </a:p>
          <a:p>
            <a:r>
              <a:rPr lang="en-US" altLang="zh-CN" dirty="0"/>
              <a:t>paragraph = document-&gt;</a:t>
            </a:r>
            <a:r>
              <a:rPr lang="en-US" altLang="zh-CN" dirty="0" err="1"/>
              <a:t>querySubObject</a:t>
            </a:r>
            <a:r>
              <a:rPr lang="en-US" altLang="zh-CN" dirty="0"/>
              <a:t>("Range()");		</a:t>
            </a:r>
            <a:r>
              <a:rPr lang="en-US" altLang="zh-CN" dirty="0" smtClean="0"/>
              <a:t>//</a:t>
            </a:r>
            <a:r>
              <a:rPr lang="zh-CN" altLang="zh-CN" dirty="0"/>
              <a:t>获取文本</a:t>
            </a:r>
          </a:p>
          <a:p>
            <a:r>
              <a:rPr lang="en-US" altLang="zh-CN" dirty="0" err="1"/>
              <a:t>QString</a:t>
            </a:r>
            <a:r>
              <a:rPr lang="en-US" altLang="zh-CN" dirty="0"/>
              <a:t> </a:t>
            </a:r>
            <a:r>
              <a:rPr lang="en-US" altLang="zh-CN" dirty="0" err="1"/>
              <a:t>str</a:t>
            </a:r>
            <a:r>
              <a:rPr lang="en-US" altLang="zh-CN" dirty="0"/>
              <a:t> = paragraph-&gt;property("Text").</a:t>
            </a:r>
            <a:r>
              <a:rPr lang="en-US" altLang="zh-CN" dirty="0" err="1"/>
              <a:t>toString</a:t>
            </a:r>
            <a:r>
              <a:rPr lang="en-US" altLang="zh-CN" dirty="0"/>
              <a:t>();		//</a:t>
            </a:r>
            <a:r>
              <a:rPr lang="zh-CN" altLang="zh-CN" dirty="0"/>
              <a:t>读出文本</a:t>
            </a:r>
            <a:r>
              <a:rPr lang="zh-CN" altLang="zh-CN" dirty="0" smtClean="0"/>
              <a:t>字符串</a:t>
            </a:r>
            <a:endParaRPr lang="zh-CN" altLang="zh-CN" dirty="0"/>
          </a:p>
        </p:txBody>
      </p:sp>
      <p:sp>
        <p:nvSpPr>
          <p:cNvPr id="6" name="矩形 5"/>
          <p:cNvSpPr/>
          <p:nvPr/>
        </p:nvSpPr>
        <p:spPr>
          <a:xfrm>
            <a:off x="1033153" y="3559299"/>
            <a:ext cx="9239003" cy="615553"/>
          </a:xfrm>
          <a:prstGeom prst="rect">
            <a:avLst/>
          </a:prstGeom>
        </p:spPr>
        <p:txBody>
          <a:bodyPr wrap="square">
            <a:spAutoFit/>
          </a:bodyPr>
          <a:lstStyle/>
          <a:p>
            <a:r>
              <a:rPr lang="zh-CN" altLang="zh-CN" b="1" dirty="0"/>
              <a:t>其中，</a:t>
            </a:r>
            <a:r>
              <a:rPr lang="en-US" altLang="zh-CN" dirty="0"/>
              <a:t>document</a:t>
            </a:r>
            <a:r>
              <a:rPr lang="zh-CN" altLang="zh-CN" dirty="0"/>
              <a:t>是一个表示当前活动文档的</a:t>
            </a:r>
            <a:r>
              <a:rPr lang="en-US" altLang="zh-CN" dirty="0" err="1"/>
              <a:t>QAxObject</a:t>
            </a:r>
            <a:r>
              <a:rPr lang="zh-CN" altLang="zh-CN" dirty="0"/>
              <a:t>对象。</a:t>
            </a:r>
          </a:p>
          <a:p>
            <a:r>
              <a:rPr lang="zh-CN" altLang="zh-CN" dirty="0"/>
              <a:t>同样，在使用完</a:t>
            </a:r>
            <a:r>
              <a:rPr lang="en-US" altLang="zh-CN" dirty="0"/>
              <a:t>Word</a:t>
            </a:r>
            <a:r>
              <a:rPr lang="zh-CN" altLang="zh-CN" dirty="0"/>
              <a:t>文档之后也要进行释放资源和关闭进程的善后处理，如下：</a:t>
            </a:r>
          </a:p>
        </p:txBody>
      </p:sp>
      <p:sp>
        <p:nvSpPr>
          <p:cNvPr id="7" name="TextBox 6"/>
          <p:cNvSpPr txBox="1"/>
          <p:nvPr/>
        </p:nvSpPr>
        <p:spPr>
          <a:xfrm>
            <a:off x="1136845" y="4174852"/>
            <a:ext cx="8969056" cy="681038"/>
          </a:xfrm>
          <a:prstGeom prst="roundRect">
            <a:avLst/>
          </a:prstGeom>
          <a:solidFill>
            <a:srgbClr val="DDDDDD"/>
          </a:solidFill>
        </p:spPr>
        <p:txBody>
          <a:bodyPr wrap="square" rtlCol="0">
            <a:spAutoFit/>
          </a:bodyPr>
          <a:lstStyle/>
          <a:p>
            <a:r>
              <a:rPr lang="en-US" altLang="zh-CN" dirty="0"/>
              <a:t>document-&gt;</a:t>
            </a:r>
            <a:r>
              <a:rPr lang="en-US" altLang="zh-CN" dirty="0" err="1"/>
              <a:t>dynamicCall</a:t>
            </a:r>
            <a:r>
              <a:rPr lang="en-US" altLang="zh-CN" dirty="0"/>
              <a:t>("Close()");				</a:t>
            </a:r>
            <a:r>
              <a:rPr lang="en-US" altLang="zh-CN" dirty="0" smtClean="0"/>
              <a:t>//</a:t>
            </a:r>
            <a:r>
              <a:rPr lang="zh-CN" altLang="zh-CN" dirty="0"/>
              <a:t>关闭文档</a:t>
            </a:r>
          </a:p>
          <a:p>
            <a:r>
              <a:rPr lang="en-US" altLang="zh-CN" dirty="0" err="1"/>
              <a:t>myword</a:t>
            </a:r>
            <a:r>
              <a:rPr lang="en-US" altLang="zh-CN" dirty="0"/>
              <a:t>-&gt;</a:t>
            </a:r>
            <a:r>
              <a:rPr lang="en-US" altLang="zh-CN" dirty="0" err="1"/>
              <a:t>dynamicCall</a:t>
            </a:r>
            <a:r>
              <a:rPr lang="en-US" altLang="zh-CN" dirty="0"/>
              <a:t>("Quit()");				</a:t>
            </a:r>
            <a:r>
              <a:rPr lang="en-US" altLang="zh-CN" dirty="0" smtClean="0"/>
              <a:t>//</a:t>
            </a:r>
            <a:r>
              <a:rPr lang="zh-CN" altLang="zh-CN" dirty="0"/>
              <a:t>退出进程</a:t>
            </a:r>
          </a:p>
        </p:txBody>
      </p:sp>
    </p:spTree>
    <p:extLst>
      <p:ext uri="{BB962C8B-B14F-4D97-AF65-F5344CB8AC3E}">
        <p14:creationId xmlns:p14="http://schemas.microsoft.com/office/powerpoint/2010/main" val="335272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6" name="矩形 5"/>
          <p:cNvSpPr/>
          <p:nvPr/>
        </p:nvSpPr>
        <p:spPr>
          <a:xfrm>
            <a:off x="5308427" y="2316422"/>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7" name="矩形 6"/>
          <p:cNvSpPr/>
          <p:nvPr/>
        </p:nvSpPr>
        <p:spPr>
          <a:xfrm>
            <a:off x="4821758" y="2055947"/>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8" name="TextBox 3"/>
          <p:cNvSpPr txBox="1"/>
          <p:nvPr/>
        </p:nvSpPr>
        <p:spPr>
          <a:xfrm>
            <a:off x="5275745" y="2388393"/>
            <a:ext cx="177230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sp>
        <p:nvSpPr>
          <p:cNvPr id="9" name="TextBox 4"/>
          <p:cNvSpPr txBox="1"/>
          <p:nvPr/>
        </p:nvSpPr>
        <p:spPr>
          <a:xfrm>
            <a:off x="4446841" y="4316111"/>
            <a:ext cx="4032540" cy="518595"/>
          </a:xfrm>
          <a:prstGeom prst="rect">
            <a:avLst/>
          </a:prstGeom>
          <a:noFill/>
        </p:spPr>
        <p:txBody>
          <a:bodyPr wrap="square" lIns="86863" tIns="43430" rIns="86863" bIns="43430" rtlCol="0">
            <a:spAutoFit/>
          </a:bodyPr>
          <a:lstStyle/>
          <a:p>
            <a:r>
              <a:rPr lang="en-US" altLang="zh-CN" sz="2800" b="1" dirty="0" err="1"/>
              <a:t>AxWidget</a:t>
            </a:r>
            <a:r>
              <a:rPr lang="zh-CN" altLang="zh-CN" sz="2800" b="1" dirty="0"/>
              <a:t>界面显示</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782" y="1463876"/>
            <a:ext cx="939645" cy="1112796"/>
          </a:xfrm>
          <a:prstGeom prst="rect">
            <a:avLst/>
          </a:prstGeom>
        </p:spPr>
      </p:pic>
    </p:spTree>
    <p:extLst>
      <p:ext uri="{BB962C8B-B14F-4D97-AF65-F5344CB8AC3E}">
        <p14:creationId xmlns:p14="http://schemas.microsoft.com/office/powerpoint/2010/main" val="84042636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71885" cy="461665"/>
          </a:xfrm>
          <a:prstGeom prst="rect">
            <a:avLst/>
          </a:prstGeom>
        </p:spPr>
        <p:txBody>
          <a:bodyPr wrap="none">
            <a:spAutoFit/>
          </a:bodyPr>
          <a:lstStyle/>
          <a:p>
            <a:r>
              <a:rPr lang="en-US" altLang="zh-CN" sz="2400" b="1" dirty="0" err="1"/>
              <a:t>AxWidget</a:t>
            </a:r>
            <a:r>
              <a:rPr lang="zh-CN" altLang="zh-CN" sz="2400" b="1" dirty="0"/>
              <a:t>界面显示</a:t>
            </a:r>
          </a:p>
        </p:txBody>
      </p:sp>
      <p:sp>
        <p:nvSpPr>
          <p:cNvPr id="3" name="TextBox 2"/>
          <p:cNvSpPr txBox="1"/>
          <p:nvPr/>
        </p:nvSpPr>
        <p:spPr>
          <a:xfrm>
            <a:off x="795647" y="997527"/>
            <a:ext cx="10390909" cy="1138773"/>
          </a:xfrm>
          <a:prstGeom prst="rect">
            <a:avLst/>
          </a:prstGeom>
          <a:noFill/>
        </p:spPr>
        <p:txBody>
          <a:bodyPr wrap="square" rtlCol="0">
            <a:spAutoFit/>
          </a:bodyPr>
          <a:lstStyle/>
          <a:p>
            <a:pPr indent="450850"/>
            <a:r>
              <a:rPr lang="zh-CN" altLang="zh-CN" dirty="0"/>
              <a:t>它的机制是：将桌面程序界面上的某个</a:t>
            </a:r>
            <a:r>
              <a:rPr lang="en-US" altLang="zh-CN" dirty="0" err="1"/>
              <a:t>Qt</a:t>
            </a:r>
            <a:r>
              <a:rPr lang="zh-CN" altLang="zh-CN" dirty="0"/>
              <a:t>控件重定义包装为专用于显示</a:t>
            </a:r>
            <a:r>
              <a:rPr lang="en-US" altLang="zh-CN" dirty="0"/>
              <a:t>Office</a:t>
            </a:r>
            <a:r>
              <a:rPr lang="zh-CN" altLang="zh-CN" dirty="0"/>
              <a:t>文档的</a:t>
            </a:r>
            <a:r>
              <a:rPr lang="en-US" altLang="zh-CN" dirty="0" err="1"/>
              <a:t>QAxWidget</a:t>
            </a:r>
            <a:r>
              <a:rPr lang="zh-CN" altLang="zh-CN" dirty="0"/>
              <a:t>对象实例，该实例与用户程序中所启动的特定</a:t>
            </a:r>
            <a:r>
              <a:rPr lang="en-US" altLang="zh-CN" dirty="0"/>
              <a:t>Office</a:t>
            </a:r>
            <a:r>
              <a:rPr lang="zh-CN" altLang="zh-CN" dirty="0"/>
              <a:t>进程相关联，就具备了显示外部文档的增强功能，本质上就是用</a:t>
            </a:r>
            <a:r>
              <a:rPr lang="en-US" altLang="zh-CN" dirty="0" err="1"/>
              <a:t>Qt</a:t>
            </a:r>
            <a:r>
              <a:rPr lang="zh-CN" altLang="zh-CN" dirty="0"/>
              <a:t>的组件调用外部的</a:t>
            </a:r>
            <a:r>
              <a:rPr lang="en-US" altLang="zh-CN" dirty="0"/>
              <a:t>Microsoft Office</a:t>
            </a:r>
            <a:r>
              <a:rPr lang="zh-CN" altLang="zh-CN" dirty="0"/>
              <a:t>组件，实际在后台执行功能的仍然是</a:t>
            </a:r>
            <a:r>
              <a:rPr lang="en-US" altLang="zh-CN" dirty="0"/>
              <a:t>Microsoft Office</a:t>
            </a:r>
            <a:r>
              <a:rPr lang="zh-CN" altLang="zh-CN" dirty="0"/>
              <a:t>的</a:t>
            </a:r>
            <a:r>
              <a:rPr lang="en-US" altLang="zh-CN" dirty="0"/>
              <a:t>COM</a:t>
            </a:r>
            <a:r>
              <a:rPr lang="zh-CN" altLang="zh-CN" dirty="0"/>
              <a:t>组件。例如，将一个</a:t>
            </a:r>
            <a:r>
              <a:rPr lang="en-US" altLang="zh-CN" dirty="0" err="1"/>
              <a:t>Qt</a:t>
            </a:r>
            <a:r>
              <a:rPr lang="zh-CN" altLang="zh-CN" dirty="0"/>
              <a:t>的标签（</a:t>
            </a:r>
            <a:r>
              <a:rPr lang="en-US" altLang="zh-CN" dirty="0" err="1"/>
              <a:t>QLabel</a:t>
            </a:r>
            <a:r>
              <a:rPr lang="zh-CN" altLang="zh-CN" dirty="0"/>
              <a:t>）控件绑定到</a:t>
            </a:r>
            <a:r>
              <a:rPr lang="en-US" altLang="zh-CN" dirty="0"/>
              <a:t>Excel</a:t>
            </a:r>
            <a:r>
              <a:rPr lang="zh-CN" altLang="zh-CN" dirty="0"/>
              <a:t>进程来显示表格的程序代码如下</a:t>
            </a:r>
            <a:r>
              <a:rPr lang="zh-CN" altLang="zh-CN" dirty="0" smtClean="0"/>
              <a:t>：</a:t>
            </a:r>
            <a:endParaRPr lang="zh-CN" altLang="zh-CN" dirty="0"/>
          </a:p>
        </p:txBody>
      </p:sp>
      <p:sp>
        <p:nvSpPr>
          <p:cNvPr id="4" name="TextBox 3"/>
          <p:cNvSpPr txBox="1"/>
          <p:nvPr/>
        </p:nvSpPr>
        <p:spPr>
          <a:xfrm>
            <a:off x="1276597" y="2136300"/>
            <a:ext cx="9429007" cy="2417683"/>
          </a:xfrm>
          <a:prstGeom prst="roundRect">
            <a:avLst>
              <a:gd name="adj" fmla="val 10773"/>
            </a:avLst>
          </a:prstGeom>
          <a:solidFill>
            <a:srgbClr val="DDDDDD"/>
          </a:solidFill>
        </p:spPr>
        <p:txBody>
          <a:bodyPr wrap="square" rtlCol="0">
            <a:spAutoFit/>
          </a:bodyPr>
          <a:lstStyle/>
          <a:p>
            <a:r>
              <a:rPr lang="en-US" altLang="zh-CN" dirty="0" err="1"/>
              <a:t>QAxWidget</a:t>
            </a:r>
            <a:r>
              <a:rPr lang="en-US" altLang="zh-CN" dirty="0"/>
              <a:t> * </a:t>
            </a:r>
            <a:r>
              <a:rPr lang="en-US" altLang="zh-CN" dirty="0" err="1"/>
              <a:t>mywidget</a:t>
            </a:r>
            <a:r>
              <a:rPr lang="en-US" altLang="zh-CN" dirty="0"/>
              <a:t> = new </a:t>
            </a:r>
            <a:r>
              <a:rPr lang="en-US" altLang="zh-CN" dirty="0" err="1"/>
              <a:t>QAxWidget</a:t>
            </a:r>
            <a:r>
              <a:rPr lang="en-US" altLang="zh-CN" dirty="0"/>
              <a:t>("</a:t>
            </a:r>
            <a:r>
              <a:rPr lang="en-US" altLang="zh-CN" dirty="0" err="1"/>
              <a:t>Excel.Application</a:t>
            </a:r>
            <a:r>
              <a:rPr lang="en-US" altLang="zh-CN" dirty="0"/>
              <a:t>", </a:t>
            </a:r>
            <a:r>
              <a:rPr lang="en-US" altLang="zh-CN" dirty="0" err="1"/>
              <a:t>ui</a:t>
            </a:r>
            <a:r>
              <a:rPr lang="en-US" altLang="zh-CN" dirty="0"/>
              <a:t>-&gt;</a:t>
            </a:r>
            <a:r>
              <a:rPr lang="zh-CN" altLang="zh-CN" dirty="0"/>
              <a:t>标签控件名</a:t>
            </a:r>
            <a:r>
              <a:rPr lang="en-US" altLang="zh-CN" dirty="0"/>
              <a:t>);</a:t>
            </a:r>
            <a:endParaRPr lang="zh-CN" altLang="zh-CN" dirty="0"/>
          </a:p>
          <a:p>
            <a:r>
              <a:rPr lang="en-US" altLang="zh-CN" dirty="0" err="1"/>
              <a:t>mywidget</a:t>
            </a:r>
            <a:r>
              <a:rPr lang="en-US" altLang="zh-CN" dirty="0"/>
              <a:t>-&gt;</a:t>
            </a:r>
            <a:r>
              <a:rPr lang="en-US" altLang="zh-CN" dirty="0" err="1"/>
              <a:t>dynamicCall</a:t>
            </a:r>
            <a:r>
              <a:rPr lang="en-US" altLang="zh-CN" dirty="0"/>
              <a:t>("</a:t>
            </a:r>
            <a:r>
              <a:rPr lang="en-US" altLang="zh-CN" dirty="0" err="1"/>
              <a:t>SetVisible</a:t>
            </a:r>
            <a:r>
              <a:rPr lang="en-US" altLang="zh-CN" dirty="0"/>
              <a:t>(</a:t>
            </a:r>
            <a:r>
              <a:rPr lang="en-US" altLang="zh-CN" dirty="0" err="1"/>
              <a:t>bool</a:t>
            </a:r>
            <a:r>
              <a:rPr lang="en-US" altLang="zh-CN" dirty="0"/>
              <a:t> Visible)", "false");</a:t>
            </a:r>
            <a:br>
              <a:rPr lang="en-US" altLang="zh-CN" dirty="0"/>
            </a:br>
            <a:r>
              <a:rPr lang="en-US" altLang="zh-CN" dirty="0"/>
              <a:t>					</a:t>
            </a:r>
            <a:r>
              <a:rPr lang="en-US" altLang="zh-CN" dirty="0" smtClean="0"/>
              <a:t>//</a:t>
            </a:r>
            <a:r>
              <a:rPr lang="zh-CN" altLang="zh-CN" dirty="0"/>
              <a:t>隐藏不显示</a:t>
            </a:r>
            <a:r>
              <a:rPr lang="en-US" altLang="zh-CN" dirty="0"/>
              <a:t>Office</a:t>
            </a:r>
            <a:r>
              <a:rPr lang="zh-CN" altLang="zh-CN" dirty="0"/>
              <a:t>窗体</a:t>
            </a:r>
          </a:p>
          <a:p>
            <a:r>
              <a:rPr lang="en-US" altLang="zh-CN" dirty="0" err="1"/>
              <a:t>mywidget</a:t>
            </a:r>
            <a:r>
              <a:rPr lang="en-US" altLang="zh-CN" dirty="0"/>
              <a:t>-&gt;</a:t>
            </a:r>
            <a:r>
              <a:rPr lang="en-US" altLang="zh-CN" dirty="0" err="1"/>
              <a:t>setProperty</a:t>
            </a:r>
            <a:r>
              <a:rPr lang="en-US" altLang="zh-CN" dirty="0"/>
              <a:t>("</a:t>
            </a:r>
            <a:r>
              <a:rPr lang="en-US" altLang="zh-CN" dirty="0" err="1"/>
              <a:t>DisplayAlerts</a:t>
            </a:r>
            <a:r>
              <a:rPr lang="en-US" altLang="zh-CN" dirty="0"/>
              <a:t>", false);	</a:t>
            </a:r>
            <a:r>
              <a:rPr lang="en-US" altLang="zh-CN" dirty="0" smtClean="0"/>
              <a:t>//</a:t>
            </a:r>
            <a:r>
              <a:rPr lang="zh-CN" altLang="zh-CN" dirty="0"/>
              <a:t>屏蔽</a:t>
            </a:r>
            <a:r>
              <a:rPr lang="en-US" altLang="zh-CN" dirty="0"/>
              <a:t>Office</a:t>
            </a:r>
            <a:r>
              <a:rPr lang="zh-CN" altLang="zh-CN" dirty="0"/>
              <a:t>的警告消息框</a:t>
            </a:r>
          </a:p>
          <a:p>
            <a:r>
              <a:rPr lang="en-US" altLang="zh-CN" dirty="0" err="1"/>
              <a:t>mywidget</a:t>
            </a:r>
            <a:r>
              <a:rPr lang="en-US" altLang="zh-CN" dirty="0"/>
              <a:t>-&gt;</a:t>
            </a:r>
            <a:r>
              <a:rPr lang="en-US" altLang="zh-CN" dirty="0" err="1"/>
              <a:t>setGeometry</a:t>
            </a:r>
            <a:r>
              <a:rPr lang="en-US" altLang="zh-CN" dirty="0"/>
              <a:t>(</a:t>
            </a:r>
            <a:r>
              <a:rPr lang="en-US" altLang="zh-CN" dirty="0" err="1"/>
              <a:t>ui</a:t>
            </a:r>
            <a:r>
              <a:rPr lang="en-US" altLang="zh-CN" dirty="0"/>
              <a:t>-&gt;</a:t>
            </a:r>
            <a:r>
              <a:rPr lang="zh-CN" altLang="zh-CN" dirty="0"/>
              <a:t>标签控件名</a:t>
            </a:r>
            <a:r>
              <a:rPr lang="en-US" altLang="zh-CN" dirty="0"/>
              <a:t>-&gt;geometry().x(), </a:t>
            </a:r>
            <a:r>
              <a:rPr lang="en-US" altLang="zh-CN" dirty="0" err="1"/>
              <a:t>ui</a:t>
            </a:r>
            <a:r>
              <a:rPr lang="en-US" altLang="zh-CN" dirty="0"/>
              <a:t>-&gt;</a:t>
            </a:r>
            <a:r>
              <a:rPr lang="zh-CN" altLang="zh-CN" dirty="0"/>
              <a:t>标签控件名</a:t>
            </a:r>
            <a:r>
              <a:rPr lang="en-US" altLang="zh-CN" dirty="0"/>
              <a:t>-&gt;geometry().y(), </a:t>
            </a:r>
            <a:r>
              <a:rPr lang="zh-CN" altLang="zh-CN" dirty="0"/>
              <a:t>宽度</a:t>
            </a:r>
            <a:r>
              <a:rPr lang="en-US" altLang="zh-CN" dirty="0"/>
              <a:t>, </a:t>
            </a:r>
            <a:r>
              <a:rPr lang="zh-CN" altLang="zh-CN" dirty="0"/>
              <a:t>高度</a:t>
            </a:r>
            <a:r>
              <a:rPr lang="en-US" altLang="zh-CN" dirty="0"/>
              <a:t>);					</a:t>
            </a:r>
            <a:r>
              <a:rPr lang="en-US" altLang="zh-CN" dirty="0" smtClean="0"/>
              <a:t>//</a:t>
            </a:r>
            <a:r>
              <a:rPr lang="zh-CN" altLang="zh-CN" dirty="0"/>
              <a:t>设置显示区尺寸</a:t>
            </a:r>
          </a:p>
          <a:p>
            <a:r>
              <a:rPr lang="en-US" altLang="zh-CN" dirty="0" err="1"/>
              <a:t>mywidget</a:t>
            </a:r>
            <a:r>
              <a:rPr lang="en-US" altLang="zh-CN" dirty="0"/>
              <a:t>-&gt;</a:t>
            </a:r>
            <a:r>
              <a:rPr lang="en-US" altLang="zh-CN" dirty="0" err="1"/>
              <a:t>setControl</a:t>
            </a:r>
            <a:r>
              <a:rPr lang="en-US" altLang="zh-CN" dirty="0"/>
              <a:t>(Excel</a:t>
            </a:r>
            <a:r>
              <a:rPr lang="zh-CN" altLang="zh-CN" dirty="0"/>
              <a:t>文件名</a:t>
            </a:r>
            <a:r>
              <a:rPr lang="en-US" altLang="zh-CN" dirty="0"/>
              <a:t>);		</a:t>
            </a:r>
            <a:r>
              <a:rPr lang="en-US" altLang="zh-CN" dirty="0" smtClean="0"/>
              <a:t>//</a:t>
            </a:r>
            <a:r>
              <a:rPr lang="zh-CN" altLang="zh-CN" dirty="0"/>
              <a:t>指定要打开的文件名</a:t>
            </a:r>
          </a:p>
          <a:p>
            <a:r>
              <a:rPr lang="en-US" altLang="zh-CN" dirty="0" err="1"/>
              <a:t>mywidget</a:t>
            </a:r>
            <a:r>
              <a:rPr lang="en-US" altLang="zh-CN" dirty="0"/>
              <a:t>-&gt;show();				</a:t>
            </a:r>
            <a:r>
              <a:rPr lang="en-US" altLang="zh-CN" dirty="0" smtClean="0"/>
              <a:t>//</a:t>
            </a:r>
            <a:r>
              <a:rPr lang="zh-CN" altLang="zh-CN" dirty="0"/>
              <a:t>显示</a:t>
            </a:r>
            <a:r>
              <a:rPr lang="zh-CN" altLang="zh-CN" dirty="0" smtClean="0"/>
              <a:t>内容</a:t>
            </a:r>
            <a:endParaRPr lang="zh-CN" altLang="zh-CN" dirty="0"/>
          </a:p>
        </p:txBody>
      </p:sp>
    </p:spTree>
    <p:extLst>
      <p:ext uri="{BB962C8B-B14F-4D97-AF65-F5344CB8AC3E}">
        <p14:creationId xmlns:p14="http://schemas.microsoft.com/office/powerpoint/2010/main" val="341644125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3278</Words>
  <Application>Microsoft Office PowerPoint</Application>
  <PresentationFormat>自定义</PresentationFormat>
  <Paragraphs>437</Paragraphs>
  <Slides>55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SkyUser</cp:lastModifiedBy>
  <cp:revision>21</cp:revision>
  <dcterms:created xsi:type="dcterms:W3CDTF">2017-04-19T11:17:17Z</dcterms:created>
  <dcterms:modified xsi:type="dcterms:W3CDTF">2019-03-29T08:43:09Z</dcterms:modified>
</cp:coreProperties>
</file>