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1" r:id="rId2"/>
    <p:sldId id="258" r:id="rId3"/>
    <p:sldId id="283" r:id="rId4"/>
    <p:sldId id="285" r:id="rId5"/>
    <p:sldId id="284" r:id="rId6"/>
    <p:sldId id="287" r:id="rId7"/>
    <p:sldId id="288" r:id="rId8"/>
    <p:sldId id="286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E1AA3-AE4A-430E-A350-0DCAA1E4AEC7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685800"/>
            <a:ext cx="5575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B4E4F-9E66-499A-989A-4507AC62A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3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9" y="1330037"/>
            <a:ext cx="801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15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多国语言国际化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540" y="3111333"/>
            <a:ext cx="336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2519" y="997527"/>
            <a:ext cx="1050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）选择“开始”→“所有程序”→“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5.11.1</a:t>
            </a:r>
            <a:r>
              <a:rPr lang="zh-CN" altLang="zh-CN" sz="1800" dirty="0"/>
              <a:t>”→“</a:t>
            </a:r>
            <a:r>
              <a:rPr lang="en-US" altLang="zh-CN" sz="1800" dirty="0"/>
              <a:t>5.11.1</a:t>
            </a:r>
            <a:r>
              <a:rPr lang="zh-CN" altLang="zh-CN" sz="1800" dirty="0"/>
              <a:t>”→“</a:t>
            </a:r>
            <a:r>
              <a:rPr lang="en-US" altLang="zh-CN" sz="1800" dirty="0" err="1"/>
              <a:t>MinGW</a:t>
            </a:r>
            <a:r>
              <a:rPr lang="en-US" altLang="zh-CN" sz="1800" dirty="0"/>
              <a:t> 5.3.0 (32-bit)</a:t>
            </a:r>
            <a:r>
              <a:rPr lang="zh-CN" altLang="zh-CN" sz="1800" dirty="0"/>
              <a:t>”→“</a:t>
            </a:r>
            <a:r>
              <a:rPr lang="en-US" altLang="zh-CN" sz="1800" dirty="0"/>
              <a:t>Linguist</a:t>
            </a:r>
            <a:r>
              <a:rPr lang="zh-CN" altLang="zh-CN" sz="1800" dirty="0"/>
              <a:t>”菜单项，运行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自带工具</a:t>
            </a:r>
            <a:r>
              <a:rPr lang="en-US" altLang="zh-CN" sz="1800" dirty="0"/>
              <a:t>linguist</a:t>
            </a:r>
            <a:r>
              <a:rPr lang="zh-CN" altLang="zh-CN" sz="1800" dirty="0"/>
              <a:t>（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</a:t>
            </a:r>
            <a:r>
              <a:rPr lang="zh-CN" altLang="zh-CN" sz="1800" dirty="0"/>
              <a:t>语言家），其主界面如图</a:t>
            </a:r>
            <a:r>
              <a:rPr lang="en-US" altLang="zh-CN" sz="1800" dirty="0"/>
              <a:t>15.3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590" y="1810410"/>
            <a:ext cx="5677519" cy="46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38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973777"/>
            <a:ext cx="10343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在主界面上选择“文件”→“打开”菜单项，选择“</a:t>
            </a:r>
            <a:r>
              <a:rPr lang="en-US" altLang="zh-CN" sz="1800" dirty="0" err="1"/>
              <a:t>TestHello.ts</a:t>
            </a:r>
            <a:r>
              <a:rPr lang="zh-CN" altLang="zh-CN" sz="1800" dirty="0"/>
              <a:t>”文件，单击“打开”按钮，根据需要设置源语言和目标语言，此处为默认状态：源语言为任意国家语言，目标语言为</a:t>
            </a:r>
            <a:r>
              <a:rPr lang="en-US" altLang="zh-CN" sz="1800" dirty="0"/>
              <a:t>China</a:t>
            </a:r>
            <a:r>
              <a:rPr lang="zh-CN" altLang="zh-CN" sz="1800" dirty="0"/>
              <a:t>的</a:t>
            </a:r>
            <a:r>
              <a:rPr lang="en-US" altLang="zh-CN" sz="1800" dirty="0"/>
              <a:t>Chinese</a:t>
            </a:r>
            <a:r>
              <a:rPr lang="zh-CN" altLang="zh-CN" sz="1800" dirty="0"/>
              <a:t>，如图</a:t>
            </a:r>
            <a:r>
              <a:rPr lang="en-US" altLang="zh-CN" sz="1800" dirty="0"/>
              <a:t>15.4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1037"/>
              </p:ext>
            </p:extLst>
          </p:nvPr>
        </p:nvGraphicFramePr>
        <p:xfrm>
          <a:off x="2879477" y="1897107"/>
          <a:ext cx="6151996" cy="4337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5193662" imgH="3664078" progId="Visio.Drawing.11">
                  <p:embed/>
                </p:oleObj>
              </mc:Choice>
              <mc:Fallback>
                <p:oleObj name="Visio" r:id="rId3" imgW="5193662" imgH="366407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477" y="1897107"/>
                        <a:ext cx="6151996" cy="4337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73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1033153"/>
            <a:ext cx="103196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fontAlgn="ctr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）在第二栏中选择要翻译的字符串，在下面两行中输入对应的翻译文字，单击上面的</a:t>
            </a:r>
            <a:r>
              <a:rPr lang="en-US" altLang="zh-CN" dirty="0"/>
              <a:t> </a:t>
            </a:r>
            <a:r>
              <a:rPr lang="zh-CN" altLang="zh-CN" dirty="0"/>
              <a:t>按钮，如图</a:t>
            </a:r>
            <a:r>
              <a:rPr lang="en-US" altLang="zh-CN" dirty="0"/>
              <a:t>15.5</a:t>
            </a:r>
            <a:r>
              <a:rPr lang="zh-CN" altLang="zh-CN" dirty="0"/>
              <a:t>所示。</a:t>
            </a:r>
          </a:p>
          <a:p>
            <a:pPr indent="450850"/>
            <a:r>
              <a:rPr lang="zh-CN" altLang="zh-CN" dirty="0"/>
              <a:t>当翻译全部完成（这里，“</a:t>
            </a:r>
            <a:r>
              <a:rPr lang="en-US" altLang="zh-CN" dirty="0" err="1"/>
              <a:t>MainWindow</a:t>
            </a:r>
            <a:r>
              <a:rPr lang="zh-CN" altLang="zh-CN" dirty="0"/>
              <a:t>”译为“主窗口”；“</a:t>
            </a:r>
            <a:r>
              <a:rPr lang="en-US" altLang="zh-CN" dirty="0"/>
              <a:t>hello</a:t>
            </a:r>
            <a:r>
              <a:rPr lang="zh-CN" altLang="zh-CN" dirty="0"/>
              <a:t>”译为“你好”；“</a:t>
            </a:r>
            <a:r>
              <a:rPr lang="en-US" altLang="zh-CN" dirty="0"/>
              <a:t>China</a:t>
            </a:r>
            <a:r>
              <a:rPr lang="zh-CN" altLang="zh-CN" dirty="0"/>
              <a:t>”译为“中国”）后，保存退出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5122" name="Picture 2" descr="15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50" y="2309174"/>
            <a:ext cx="6075301" cy="423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76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985652"/>
            <a:ext cx="1029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）选择“文件”→“发布”菜单项，或者在命令行中输入“</a:t>
            </a:r>
            <a:r>
              <a:rPr lang="en-US" altLang="zh-CN" sz="1800" dirty="0" err="1"/>
              <a:t>lrelease</a:t>
            </a:r>
            <a:r>
              <a:rPr lang="en-US" altLang="zh-CN" sz="1800" dirty="0"/>
              <a:t> TestHello.pro</a:t>
            </a:r>
            <a:r>
              <a:rPr lang="zh-CN" altLang="zh-CN" sz="1800" dirty="0"/>
              <a:t>”，生成“</a:t>
            </a:r>
            <a:r>
              <a:rPr lang="en-US" altLang="zh-CN" sz="1800" dirty="0" err="1"/>
              <a:t>TestHello.qm</a:t>
            </a:r>
            <a:r>
              <a:rPr lang="zh-CN" altLang="zh-CN" sz="1800" dirty="0"/>
              <a:t>”文件，如图</a:t>
            </a:r>
            <a:r>
              <a:rPr lang="en-US" altLang="zh-CN" sz="1800" dirty="0"/>
              <a:t>15.6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7" y="1731240"/>
            <a:ext cx="6128245" cy="399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96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1901" y="1009403"/>
            <a:ext cx="1022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）修改源代码，其中，加黑语句为需要添加的部分。</a:t>
            </a:r>
          </a:p>
          <a:p>
            <a:r>
              <a:rPr lang="zh-CN" altLang="zh-CN" sz="1800" dirty="0"/>
              <a:t>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36844" y="1655734"/>
            <a:ext cx="9313441" cy="3056215"/>
          </a:xfrm>
          <a:prstGeom prst="roundRect">
            <a:avLst>
              <a:gd name="adj" fmla="val 618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#include&lt;</a:t>
            </a:r>
            <a:r>
              <a:rPr lang="en-US" altLang="zh-CN" b="1" dirty="0" err="1"/>
              <a:t>QTranslator</a:t>
            </a:r>
            <a:r>
              <a:rPr lang="en-US" altLang="zh-CN" b="1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 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 err="1"/>
              <a:t>QTranslator</a:t>
            </a:r>
            <a:r>
              <a:rPr lang="en-US" altLang="zh-CN" b="1" dirty="0"/>
              <a:t> *translator = new </a:t>
            </a:r>
            <a:r>
              <a:rPr lang="en-US" altLang="zh-CN" b="1" dirty="0" err="1"/>
              <a:t>QTranslator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translator-&gt;load("D:/</a:t>
            </a:r>
            <a:r>
              <a:rPr lang="en-US" altLang="zh-CN" b="1" dirty="0" err="1"/>
              <a:t>Qt</a:t>
            </a:r>
            <a:r>
              <a:rPr lang="en-US" altLang="zh-CN" b="1" dirty="0"/>
              <a:t>/CH15/CH1501/</a:t>
            </a:r>
            <a:r>
              <a:rPr lang="en-US" altLang="zh-CN" b="1" dirty="0" err="1"/>
              <a:t>TestHello</a:t>
            </a:r>
            <a:r>
              <a:rPr lang="en-US" altLang="zh-CN" b="1" dirty="0"/>
              <a:t>/</a:t>
            </a:r>
            <a:r>
              <a:rPr lang="en-US" altLang="zh-CN" b="1" dirty="0" err="1"/>
              <a:t>TestHello.qm</a:t>
            </a:r>
            <a:r>
              <a:rPr lang="en-US" altLang="zh-CN" b="1" dirty="0"/>
              <a:t>");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 err="1"/>
              <a:t>a.installTranslator</a:t>
            </a:r>
            <a:r>
              <a:rPr lang="en-US" altLang="zh-CN" b="1" dirty="0"/>
              <a:t>(translator);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MainWindow</a:t>
            </a:r>
            <a:r>
              <a:rPr lang="en-US" altLang="zh-CN" dirty="0"/>
              <a:t> w;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w.show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44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6845" y="950026"/>
            <a:ext cx="735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）运行程序，效果如图</a:t>
            </a:r>
            <a:r>
              <a:rPr lang="en-US" altLang="zh-CN" sz="1800" dirty="0"/>
              <a:t>15.7</a:t>
            </a:r>
            <a:r>
              <a:rPr lang="zh-CN" altLang="zh-CN" sz="1800" dirty="0"/>
              <a:t>所示。</a:t>
            </a:r>
          </a:p>
          <a:p>
            <a:r>
              <a:rPr lang="zh-CN" altLang="zh-CN" sz="1800" dirty="0"/>
              <a:t>可以看到，此时窗体的标题和按钮文本都变为中文，说明翻译转换成功</a:t>
            </a:r>
            <a:r>
              <a:rPr lang="zh-CN" altLang="zh-CN" sz="1800" dirty="0" smtClean="0"/>
              <a:t>！</a:t>
            </a:r>
            <a:endParaRPr lang="zh-CN" altLang="zh-CN" sz="1800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16" y="1774487"/>
            <a:ext cx="4088370" cy="332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41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5928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9259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23246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540482" y="4311142"/>
            <a:ext cx="3272243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选择语言翻译文字</a:t>
            </a:r>
            <a:endParaRPr lang="zh-CN" altLang="en-US" sz="2800" b="1" dirty="0">
              <a:solidFill>
                <a:srgbClr val="6A4B2E"/>
              </a:solidFill>
              <a:latin typeface="Comic Book" pitchFamily="2" charset="0"/>
              <a:ea typeface="方正隶书简体" panose="02010601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83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选择语言翻译文字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1045029"/>
            <a:ext cx="1056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CH1502</a:t>
            </a:r>
            <a:r>
              <a:rPr lang="zh-CN" altLang="zh-CN" sz="1800" dirty="0"/>
              <a:t>）用一个下拉菜单来选择语言，并且下面有一个需要翻译文字的标签。</a:t>
            </a:r>
          </a:p>
          <a:p>
            <a:pPr indent="450850"/>
            <a:r>
              <a:rPr lang="zh-CN" altLang="zh-CN" sz="1800" dirty="0"/>
              <a:t>操作步骤如下。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）在头文件“LangSwitch.h”中定义LangSwitch类，创建用户界面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13164" y="2113808"/>
            <a:ext cx="9167750" cy="4655582"/>
          </a:xfrm>
          <a:prstGeom prst="roundRect">
            <a:avLst>
              <a:gd name="adj" fmla="val 575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QComboBox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LangSwitch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QWidget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 Q_OBJECT</a:t>
            </a:r>
            <a:endParaRPr lang="zh-CN" altLang="zh-CN" sz="1600" dirty="0"/>
          </a:p>
          <a:p>
            <a:r>
              <a:rPr lang="en-US" altLang="zh-CN" sz="1600" dirty="0"/>
              <a:t>public: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en-US" altLang="zh-CN" sz="1600" dirty="0" err="1"/>
              <a:t>LangSwitch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r>
              <a:rPr lang="en-US" altLang="zh-CN" sz="1600" dirty="0"/>
              <a:t>     ~</a:t>
            </a:r>
            <a:r>
              <a:rPr lang="en-US" altLang="zh-CN" sz="1600" dirty="0" err="1"/>
              <a:t>LangSwitch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private slots:</a:t>
            </a:r>
            <a:endParaRPr lang="zh-CN" altLang="zh-CN" sz="1600" dirty="0"/>
          </a:p>
          <a:p>
            <a:r>
              <a:rPr lang="en-US" altLang="zh-CN" sz="1600" dirty="0"/>
              <a:t>     void </a:t>
            </a:r>
            <a:r>
              <a:rPr lang="en-US" altLang="zh-CN" sz="1600" dirty="0" err="1"/>
              <a:t>changeLang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index);		</a:t>
            </a:r>
            <a:r>
              <a:rPr lang="en-US" altLang="zh-CN" sz="1600" dirty="0" smtClean="0"/>
              <a:t>	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r>
              <a:rPr lang="en-US" altLang="zh-CN" sz="1600" dirty="0"/>
              <a:t>private:</a:t>
            </a:r>
            <a:endParaRPr lang="zh-CN" altLang="zh-CN" sz="1600" dirty="0"/>
          </a:p>
          <a:p>
            <a:r>
              <a:rPr lang="en-US" altLang="zh-CN" sz="1600" dirty="0"/>
              <a:t>     void </a:t>
            </a:r>
            <a:r>
              <a:rPr lang="en-US" altLang="zh-CN" sz="1600" dirty="0" err="1"/>
              <a:t>createScreen</a:t>
            </a:r>
            <a:r>
              <a:rPr lang="en-US" altLang="zh-CN" sz="1600" dirty="0"/>
              <a:t>();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r>
              <a:rPr lang="en-US" altLang="zh-CN" sz="1600" dirty="0"/>
              <a:t>     void </a:t>
            </a:r>
            <a:r>
              <a:rPr lang="en-US" altLang="zh-CN" sz="1600" dirty="0" err="1"/>
              <a:t>changeTr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</a:t>
            </a:r>
            <a:r>
              <a:rPr lang="en-US" altLang="zh-CN" sz="1600" dirty="0" err="1"/>
              <a:t>langCode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void </a:t>
            </a:r>
            <a:r>
              <a:rPr lang="en-US" altLang="zh-CN" sz="1600" dirty="0" err="1"/>
              <a:t>refreshLabel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en-US" altLang="zh-CN" sz="1600" dirty="0" err="1"/>
              <a:t>QComboBox</a:t>
            </a:r>
            <a:r>
              <a:rPr lang="en-US" altLang="zh-CN" sz="1600" dirty="0"/>
              <a:t>* combo;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在界面中可以看见的下拉菜单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* label;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在界面中可以看见的标签</a:t>
            </a:r>
          </a:p>
          <a:p>
            <a:r>
              <a:rPr lang="en-US" altLang="zh-CN" sz="16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7352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选择语言翻译文字</a:t>
            </a:r>
          </a:p>
        </p:txBody>
      </p:sp>
      <p:sp>
        <p:nvSpPr>
          <p:cNvPr id="3" name="矩形 2"/>
          <p:cNvSpPr/>
          <p:nvPr/>
        </p:nvSpPr>
        <p:spPr>
          <a:xfrm>
            <a:off x="990169" y="982049"/>
            <a:ext cx="591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（2）源文件“LangSwitch.cpp”中的具体实现代码如下：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460665"/>
            <a:ext cx="9610324" cy="3356670"/>
          </a:xfrm>
          <a:prstGeom prst="roundRect">
            <a:avLst>
              <a:gd name="adj" fmla="val 703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langswitch.h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QVBoxLayout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QTranslator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LangSwitch</a:t>
            </a:r>
            <a:r>
              <a:rPr lang="en-US" altLang="zh-CN" dirty="0"/>
              <a:t>::</a:t>
            </a:r>
            <a:r>
              <a:rPr lang="en-US" altLang="zh-CN" dirty="0" err="1"/>
              <a:t>LangSwitch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r>
              <a:rPr lang="en-US" altLang="zh-CN" dirty="0"/>
              <a:t>     : </a:t>
            </a:r>
            <a:r>
              <a:rPr lang="en-US" altLang="zh-CN" dirty="0" err="1"/>
              <a:t>QWidget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createScreen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LangSwitch</a:t>
            </a:r>
            <a:r>
              <a:rPr lang="en-US" altLang="zh-CN" dirty="0"/>
              <a:t>::~</a:t>
            </a:r>
            <a:r>
              <a:rPr lang="en-US" altLang="zh-CN" dirty="0" err="1"/>
              <a:t>LangSwitch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31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选择语言翻译文字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22659" y="969997"/>
            <a:ext cx="691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createScreen()函数用于创建基本的界面，其具体实现代码如下：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472540"/>
            <a:ext cx="9432194" cy="4133017"/>
          </a:xfrm>
          <a:prstGeom prst="roundRect">
            <a:avLst>
              <a:gd name="adj" fmla="val 544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LangSwitch</a:t>
            </a:r>
            <a:r>
              <a:rPr lang="en-US" altLang="zh-CN" dirty="0"/>
              <a:t>::</a:t>
            </a:r>
            <a:r>
              <a:rPr lang="en-US" altLang="zh-CN" dirty="0" err="1"/>
              <a:t>createScreen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combo = new </a:t>
            </a:r>
            <a:r>
              <a:rPr lang="en-US" altLang="zh-CN" dirty="0" err="1"/>
              <a:t>QComboBox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combo-&gt;</a:t>
            </a:r>
            <a:r>
              <a:rPr lang="en-US" altLang="zh-CN" dirty="0" err="1"/>
              <a:t>addItem</a:t>
            </a:r>
            <a:r>
              <a:rPr lang="en-US" altLang="zh-CN" dirty="0"/>
              <a:t>("English", "en");		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    combo-&gt;</a:t>
            </a:r>
            <a:r>
              <a:rPr lang="en-US" altLang="zh-CN" dirty="0" err="1"/>
              <a:t>addItem</a:t>
            </a:r>
            <a:r>
              <a:rPr lang="en-US" altLang="zh-CN" dirty="0"/>
              <a:t>("Chinese", "</a:t>
            </a:r>
            <a:r>
              <a:rPr lang="en-US" altLang="zh-CN" dirty="0" err="1"/>
              <a:t>zh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combo-&gt;</a:t>
            </a:r>
            <a:r>
              <a:rPr lang="en-US" altLang="zh-CN" dirty="0" err="1"/>
              <a:t>addItem</a:t>
            </a:r>
            <a:r>
              <a:rPr lang="en-US" altLang="zh-CN" dirty="0"/>
              <a:t>("Latin", "la");</a:t>
            </a:r>
            <a:endParaRPr lang="zh-CN" altLang="zh-CN" dirty="0"/>
          </a:p>
          <a:p>
            <a:r>
              <a:rPr lang="en-US" altLang="zh-CN" dirty="0"/>
              <a:t>    label = new </a:t>
            </a:r>
            <a:r>
              <a:rPr lang="en-US" altLang="zh-CN" dirty="0" err="1"/>
              <a:t>QLabel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refreshLabel</a:t>
            </a:r>
            <a:r>
              <a:rPr lang="en-US" altLang="zh-CN" dirty="0"/>
              <a:t>();							</a:t>
            </a:r>
            <a:r>
              <a:rPr lang="en-US" altLang="zh-CN" dirty="0" smtClean="0"/>
              <a:t>//</a:t>
            </a:r>
            <a:r>
              <a:rPr lang="zh-CN" altLang="zh-CN" dirty="0"/>
              <a:t>设置标签的内容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QVBoxLayout</a:t>
            </a:r>
            <a:r>
              <a:rPr lang="en-US" altLang="zh-CN" dirty="0"/>
              <a:t>* layout = new </a:t>
            </a:r>
            <a:r>
              <a:rPr lang="en-US" altLang="zh-CN" dirty="0" err="1"/>
              <a:t>QVBoxLayout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layout-&gt;</a:t>
            </a:r>
            <a:r>
              <a:rPr lang="en-US" altLang="zh-CN" dirty="0" err="1"/>
              <a:t>addWidget</a:t>
            </a:r>
            <a:r>
              <a:rPr lang="en-US" altLang="zh-CN" dirty="0"/>
              <a:t>(combo, 1);</a:t>
            </a:r>
            <a:endParaRPr lang="zh-CN" altLang="zh-CN" dirty="0"/>
          </a:p>
          <a:p>
            <a:r>
              <a:rPr lang="en-US" altLang="zh-CN" dirty="0"/>
              <a:t>    layout-&gt;</a:t>
            </a:r>
            <a:r>
              <a:rPr lang="en-US" altLang="zh-CN" dirty="0" err="1"/>
              <a:t>addWidget</a:t>
            </a:r>
            <a:r>
              <a:rPr lang="en-US" altLang="zh-CN" dirty="0"/>
              <a:t>(label, 5);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setLayout</a:t>
            </a:r>
            <a:r>
              <a:rPr lang="en-US" altLang="zh-CN" dirty="0"/>
              <a:t>(layout);</a:t>
            </a:r>
            <a:endParaRPr lang="zh-CN" altLang="zh-CN" dirty="0"/>
          </a:p>
          <a:p>
            <a:r>
              <a:rPr lang="en-US" altLang="zh-CN" dirty="0"/>
              <a:t>    connect(combo, SIGNAL(</a:t>
            </a:r>
            <a:r>
              <a:rPr lang="en-US" altLang="zh-CN" dirty="0" err="1"/>
              <a:t>currentIndexChanged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)),</a:t>
            </a:r>
            <a:endParaRPr lang="zh-CN" altLang="zh-CN" dirty="0"/>
          </a:p>
          <a:p>
            <a:r>
              <a:rPr lang="en-US" altLang="zh-CN" dirty="0"/>
              <a:t>          this, SLOT(</a:t>
            </a:r>
            <a:r>
              <a:rPr lang="en-US" altLang="zh-CN" dirty="0" err="1"/>
              <a:t>changeLang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)));			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5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5928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9259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23246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448403" y="4239892"/>
            <a:ext cx="352198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国际化支持的实现</a:t>
            </a:r>
            <a:endParaRPr lang="zh-CN" altLang="en-US" sz="2800" b="1" dirty="0">
              <a:solidFill>
                <a:srgbClr val="6A4B2E"/>
              </a:solidFill>
              <a:latin typeface="Comic Book" pitchFamily="2" charset="0"/>
              <a:ea typeface="方正隶书简体" panose="02010601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83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选择语言翻译文字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1268" y="1080655"/>
            <a:ext cx="1030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zh-CN" altLang="zh-CN" sz="1800" b="1" dirty="0"/>
              <a:t>(a) combo-&gt;addItem("English", "en")、combo-&gt;addItem("Chinese", "zh")和combo-&gt; addItem("Latin", "la")：</a:t>
            </a:r>
            <a:r>
              <a:rPr lang="zh-CN" altLang="zh-CN" sz="1800" dirty="0"/>
              <a:t>将三个语言选项（英文、中文和拉丁文）添加到下拉菜单中，并设置三个选项的值分别为“en”、“zh”和“la”（这是ISO标准中语言的简写形式）。</a:t>
            </a:r>
          </a:p>
          <a:p>
            <a:pPr indent="450850"/>
            <a:r>
              <a:rPr lang="zh-CN" altLang="zh-CN" sz="1800" b="1" dirty="0"/>
              <a:t>(b) changeLang(int)：</a:t>
            </a:r>
            <a:r>
              <a:rPr lang="zh-CN" altLang="zh-CN" sz="1800" dirty="0"/>
              <a:t>改变语言。</a:t>
            </a:r>
          </a:p>
          <a:p>
            <a:pPr indent="450850"/>
            <a:r>
              <a:rPr lang="zh-CN" altLang="zh-CN" sz="1800" dirty="0"/>
              <a:t>refreshLabel()函数的具体实现如下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438296" y="2841642"/>
            <a:ext cx="9023865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LangSwitch</a:t>
            </a:r>
            <a:r>
              <a:rPr lang="en-US" altLang="zh-CN" dirty="0"/>
              <a:t>::</a:t>
            </a:r>
            <a:r>
              <a:rPr lang="en-US" altLang="zh-CN" dirty="0" err="1"/>
              <a:t>refreshLabel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label-&gt;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("TXT_HELLO_WORLD", "Hello World"));		//(a)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41268" y="4215740"/>
            <a:ext cx="103077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 latinLnBrk="1"/>
            <a:r>
              <a:rPr lang="en-US" altLang="zh-CN" b="1" dirty="0"/>
              <a:t>(a) </a:t>
            </a:r>
            <a:r>
              <a:rPr lang="zh-CN" altLang="zh-CN" b="1" dirty="0"/>
              <a:t>label-&gt;setText(tr("TXT_HELLO_WORLD", "Hello World"))：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函数前一个参数是提取翻译串时用到的</a:t>
            </a:r>
            <a:r>
              <a:rPr lang="en-US" altLang="zh-CN" dirty="0"/>
              <a:t>ID</a:t>
            </a:r>
            <a:r>
              <a:rPr lang="zh-CN" altLang="zh-CN" dirty="0"/>
              <a:t>，后一个则起提供注释的作用，并且在找不到翻译串时，注释串会被采用。例如，语言设置为中文时，如果以TXT_HELLO_WORLD为ID的串在对应的“.qm”文件中找不到翻译后的字符串，则将采用后一个参数，即显示为英文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6082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选择语言翻译文字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36845" y="958298"/>
            <a:ext cx="467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changeLang()函数改变语言的具体代码如下：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36845" y="1347049"/>
            <a:ext cx="9574698" cy="1838801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LangSwitch</a:t>
            </a:r>
            <a:r>
              <a:rPr lang="en-US" altLang="zh-CN" dirty="0"/>
              <a:t>::</a:t>
            </a:r>
            <a:r>
              <a:rPr lang="en-US" altLang="zh-CN" dirty="0" err="1"/>
              <a:t>changeLang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langCode</a:t>
            </a:r>
            <a:r>
              <a:rPr lang="en-US" altLang="zh-CN" dirty="0"/>
              <a:t> = combo-&gt;</a:t>
            </a:r>
            <a:r>
              <a:rPr lang="en-US" altLang="zh-CN" dirty="0" err="1"/>
              <a:t>itemData</a:t>
            </a:r>
            <a:r>
              <a:rPr lang="en-US" altLang="zh-CN" dirty="0"/>
              <a:t>(index).</a:t>
            </a:r>
            <a:r>
              <a:rPr lang="en-US" altLang="zh-CN" dirty="0" err="1"/>
              <a:t>toString</a:t>
            </a:r>
            <a:r>
              <a:rPr lang="en-US" altLang="zh-CN" dirty="0"/>
              <a:t>();	//(a)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changeTr</a:t>
            </a:r>
            <a:r>
              <a:rPr lang="en-US" altLang="zh-CN" dirty="0"/>
              <a:t>(</a:t>
            </a:r>
            <a:r>
              <a:rPr lang="en-US" altLang="zh-CN" dirty="0" err="1"/>
              <a:t>langCode</a:t>
            </a:r>
            <a:r>
              <a:rPr lang="en-US" altLang="zh-CN" dirty="0"/>
              <a:t>);				</a:t>
            </a:r>
            <a:r>
              <a:rPr lang="en-US" altLang="zh-CN" dirty="0" smtClean="0"/>
              <a:t>//</a:t>
            </a:r>
            <a:r>
              <a:rPr lang="zh-CN" altLang="zh-CN" dirty="0"/>
              <a:t>读取相应的“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refreshLabel</a:t>
            </a:r>
            <a:r>
              <a:rPr lang="en-US" altLang="zh-CN" dirty="0"/>
              <a:t>();					</a:t>
            </a:r>
            <a:r>
              <a:rPr lang="en-US" altLang="zh-CN" dirty="0" smtClean="0"/>
              <a:t>//</a:t>
            </a:r>
            <a:r>
              <a:rPr lang="zh-CN" altLang="zh-CN" dirty="0"/>
              <a:t>刷新标签上的文字</a:t>
            </a: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4390" y="3185850"/>
            <a:ext cx="104502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 latinLnBrk="1"/>
            <a:r>
              <a:rPr lang="zh-CN" altLang="zh-CN" b="1" dirty="0"/>
              <a:t>(a) QString langCode = combo-&gt;itemData(index).toString()：</a:t>
            </a:r>
            <a:r>
              <a:rPr lang="zh-CN" altLang="zh-CN" dirty="0"/>
              <a:t>从所选的菜单项中取得对应语言的值（“</a:t>
            </a:r>
            <a:r>
              <a:rPr lang="en-US" altLang="zh-CN" dirty="0"/>
              <a:t>en</a:t>
            </a:r>
            <a:r>
              <a:rPr lang="zh-CN" altLang="zh-CN" dirty="0"/>
              <a:t>”、“</a:t>
            </a:r>
            <a:r>
              <a:rPr lang="en-US" altLang="zh-CN" dirty="0" err="1"/>
              <a:t>zh</a:t>
            </a:r>
            <a:r>
              <a:rPr lang="zh-CN" altLang="zh-CN" dirty="0"/>
              <a:t>”和“</a:t>
            </a:r>
            <a:r>
              <a:rPr lang="en-US" altLang="zh-CN" dirty="0"/>
              <a:t>la</a:t>
            </a:r>
            <a:r>
              <a:rPr lang="zh-CN" altLang="zh-CN" dirty="0"/>
              <a:t>”）。</a:t>
            </a:r>
          </a:p>
        </p:txBody>
      </p:sp>
    </p:spTree>
    <p:extLst>
      <p:ext uri="{BB962C8B-B14F-4D97-AF65-F5344CB8AC3E}">
        <p14:creationId xmlns:p14="http://schemas.microsoft.com/office/powerpoint/2010/main" val="303391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选择语言翻译文字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586" y="902525"/>
            <a:ext cx="1014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pt-BR" altLang="zh-CN" sz="1800" dirty="0"/>
              <a:t>changeTr()</a:t>
            </a:r>
            <a:r>
              <a:rPr lang="zh-CN" altLang="zh-CN" sz="1800" dirty="0"/>
              <a:t>函数读取对应的“</a:t>
            </a:r>
            <a:r>
              <a:rPr lang="pt-BR" altLang="zh-CN" sz="1800" dirty="0"/>
              <a:t>.qm</a:t>
            </a:r>
            <a:r>
              <a:rPr lang="zh-CN" altLang="zh-CN" sz="1800" dirty="0"/>
              <a:t>”文件，并调用</a:t>
            </a:r>
            <a:r>
              <a:rPr lang="pt-BR" altLang="zh-CN" sz="1800" dirty="0"/>
              <a:t>installTranslator()</a:t>
            </a:r>
            <a:r>
              <a:rPr lang="zh-CN" altLang="zh-CN" sz="1800" dirty="0"/>
              <a:t>方法安装</a:t>
            </a:r>
            <a:r>
              <a:rPr lang="pt-BR" altLang="zh-CN" sz="1800" dirty="0"/>
              <a:t>QTranslator</a:t>
            </a:r>
            <a:r>
              <a:rPr lang="zh-CN" altLang="zh-CN" sz="1800" dirty="0"/>
              <a:t>对象，其具体实现代码如下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78477" y="1548856"/>
            <a:ext cx="9013371" cy="3642122"/>
          </a:xfrm>
          <a:prstGeom prst="roundRect">
            <a:avLst>
              <a:gd name="adj" fmla="val 562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LangSwitch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changeTr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&amp; </a:t>
            </a:r>
            <a:r>
              <a:rPr lang="en-US" altLang="zh-CN" sz="1400" dirty="0" err="1"/>
              <a:t>langCode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static </a:t>
            </a:r>
            <a:r>
              <a:rPr lang="en-US" altLang="zh-CN" sz="1400" dirty="0" err="1"/>
              <a:t>QTranslator</a:t>
            </a:r>
            <a:r>
              <a:rPr lang="en-US" altLang="zh-CN" sz="1400" dirty="0"/>
              <a:t>* translator;					</a:t>
            </a:r>
            <a:r>
              <a:rPr lang="en-US" altLang="zh-CN" sz="1400" dirty="0" smtClean="0"/>
              <a:t>//(</a:t>
            </a:r>
            <a:r>
              <a:rPr lang="en-US" altLang="zh-CN" sz="1400" dirty="0"/>
              <a:t>a)</a:t>
            </a:r>
            <a:endParaRPr lang="zh-CN" altLang="zh-CN" sz="1400" dirty="0"/>
          </a:p>
          <a:p>
            <a:r>
              <a:rPr lang="en-US" altLang="zh-CN" sz="1400" dirty="0"/>
              <a:t>    if(translator != NULL)</a:t>
            </a:r>
            <a:endParaRPr lang="zh-CN" altLang="zh-CN" sz="1400" dirty="0"/>
          </a:p>
          <a:p>
            <a:r>
              <a:rPr lang="en-US" altLang="zh-CN" sz="1400" dirty="0"/>
              <a:t>    {</a:t>
            </a:r>
            <a:endParaRPr lang="zh-CN" altLang="zh-CN" sz="1400" dirty="0"/>
          </a:p>
          <a:p>
            <a:r>
              <a:rPr lang="en-US" altLang="zh-CN" sz="1400" dirty="0"/>
              <a:t>       	</a:t>
            </a:r>
            <a:r>
              <a:rPr lang="en-US" altLang="zh-CN" sz="1400" dirty="0" err="1"/>
              <a:t>qApp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removeTranslator</a:t>
            </a:r>
            <a:r>
              <a:rPr lang="en-US" altLang="zh-CN" sz="1400" dirty="0"/>
              <a:t>(translator);</a:t>
            </a:r>
            <a:endParaRPr lang="zh-CN" altLang="zh-CN" sz="1400" dirty="0"/>
          </a:p>
          <a:p>
            <a:r>
              <a:rPr lang="en-US" altLang="zh-CN" sz="1400" dirty="0"/>
              <a:t>       	delete translator;</a:t>
            </a:r>
            <a:endParaRPr lang="zh-CN" altLang="zh-CN" sz="1400" dirty="0"/>
          </a:p>
          <a:p>
            <a:r>
              <a:rPr lang="en-US" altLang="zh-CN" sz="1400" dirty="0"/>
              <a:t>       	translator = NULL;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  <a:p>
            <a:r>
              <a:rPr lang="en-US" altLang="zh-CN" sz="1400" dirty="0"/>
              <a:t>    translator = new </a:t>
            </a:r>
            <a:r>
              <a:rPr lang="en-US" altLang="zh-CN" sz="1400" dirty="0" err="1"/>
              <a:t>QTranslator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qmFilename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_" + </a:t>
            </a:r>
            <a:r>
              <a:rPr lang="en-US" altLang="zh-CN" sz="1400" dirty="0" err="1"/>
              <a:t>langCode</a:t>
            </a:r>
            <a:r>
              <a:rPr lang="en-US" altLang="zh-CN" sz="1400" dirty="0"/>
              <a:t>;				//(b)</a:t>
            </a:r>
            <a:endParaRPr lang="zh-CN" altLang="zh-CN" sz="1400" dirty="0"/>
          </a:p>
          <a:p>
            <a:r>
              <a:rPr lang="en-US" altLang="zh-CN" sz="1400" dirty="0"/>
              <a:t>    if(translator-&gt;load(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("D:/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/CH15/CH1502/</a:t>
            </a:r>
            <a:r>
              <a:rPr lang="en-US" altLang="zh-CN" sz="1400" dirty="0" err="1"/>
              <a:t>LangSwitch</a:t>
            </a:r>
            <a:r>
              <a:rPr lang="en-US" altLang="zh-CN" sz="1400" dirty="0"/>
              <a:t>/")+</a:t>
            </a:r>
            <a:r>
              <a:rPr lang="en-US" altLang="zh-CN" sz="1400" dirty="0" err="1"/>
              <a:t>qmFilename</a:t>
            </a:r>
            <a:r>
              <a:rPr lang="en-US" altLang="zh-CN" sz="1400" dirty="0"/>
              <a:t>))</a:t>
            </a:r>
            <a:endParaRPr lang="zh-CN" altLang="zh-CN" sz="1400" dirty="0"/>
          </a:p>
          <a:p>
            <a:r>
              <a:rPr lang="en-US" altLang="zh-CN" sz="1400" dirty="0"/>
              <a:t>    {</a:t>
            </a:r>
            <a:endParaRPr lang="zh-CN" altLang="zh-CN" sz="1400" dirty="0"/>
          </a:p>
          <a:p>
            <a:r>
              <a:rPr lang="en-US" altLang="zh-CN" sz="1400" dirty="0"/>
              <a:t>        	</a:t>
            </a:r>
            <a:r>
              <a:rPr lang="en-US" altLang="zh-CN" sz="1400" dirty="0" err="1"/>
              <a:t>qApp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installTranslator</a:t>
            </a:r>
            <a:r>
              <a:rPr lang="en-US" altLang="zh-CN" sz="1400" dirty="0"/>
              <a:t>(translator);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  <a:p>
            <a:r>
              <a:rPr lang="en-US" altLang="zh-CN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396" y="5190978"/>
            <a:ext cx="104859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zh-CN" altLang="zh-CN" b="1" dirty="0"/>
              <a:t>(a) static QTranslator* translator：</a:t>
            </a:r>
            <a:r>
              <a:rPr lang="zh-CN" altLang="zh-CN" dirty="0"/>
              <a:t>由于需要动态改变语言，所以如果已经安装了</a:t>
            </a:r>
            <a:r>
              <a:rPr lang="en-US" altLang="zh-CN" dirty="0" err="1"/>
              <a:t>QTranslator</a:t>
            </a:r>
            <a:r>
              <a:rPr lang="zh-CN" altLang="zh-CN" dirty="0"/>
              <a:t>对象，则首先需要调用</a:t>
            </a:r>
            <a:r>
              <a:rPr lang="en-US" altLang="zh-CN" dirty="0" err="1"/>
              <a:t>removeTranslator</a:t>
            </a:r>
            <a:r>
              <a:rPr lang="en-US" altLang="zh-CN" dirty="0"/>
              <a:t>()</a:t>
            </a:r>
            <a:r>
              <a:rPr lang="zh-CN" altLang="zh-CN" dirty="0"/>
              <a:t>函数移除原来的</a:t>
            </a:r>
            <a:r>
              <a:rPr lang="en-US" altLang="zh-CN" dirty="0" err="1"/>
              <a:t>QTranslator</a:t>
            </a:r>
            <a:r>
              <a:rPr lang="zh-CN" altLang="zh-CN" dirty="0"/>
              <a:t>对象，再安装新的对象。因此，定义了一个</a:t>
            </a:r>
            <a:r>
              <a:rPr lang="en-US" altLang="zh-CN" dirty="0"/>
              <a:t>static</a:t>
            </a:r>
            <a:r>
              <a:rPr lang="zh-CN" altLang="zh-CN" dirty="0"/>
              <a:t>的</a:t>
            </a:r>
            <a:r>
              <a:rPr lang="en-US" altLang="zh-CN" dirty="0" err="1"/>
              <a:t>QTranslator</a:t>
            </a:r>
            <a:r>
              <a:rPr lang="zh-CN" altLang="zh-CN" dirty="0"/>
              <a:t>对象以方便移除和重新安装。</a:t>
            </a:r>
          </a:p>
          <a:p>
            <a:pPr indent="450850"/>
            <a:r>
              <a:rPr lang="zh-CN" altLang="zh-CN" b="1" dirty="0"/>
              <a:t>(b) QString qmFilename = "lang_" + langCode：</a:t>
            </a:r>
            <a:r>
              <a:rPr lang="zh-CN" altLang="zh-CN" dirty="0"/>
              <a:t>将“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”文件的路径设定在项目“</a:t>
            </a:r>
            <a:r>
              <a:rPr lang="en-US" altLang="zh-CN" dirty="0"/>
              <a:t>D:\Qt\ CH15\CH1502\</a:t>
            </a:r>
            <a:r>
              <a:rPr lang="en-US" altLang="zh-CN" dirty="0" err="1"/>
              <a:t>LangSwitch</a:t>
            </a:r>
            <a:r>
              <a:rPr lang="zh-CN" altLang="zh-CN" dirty="0"/>
              <a:t>”路径下，分别命名为</a:t>
            </a:r>
            <a:r>
              <a:rPr lang="en-US" altLang="zh-CN" dirty="0" err="1"/>
              <a:t>lang_en.qm</a:t>
            </a:r>
            <a:r>
              <a:rPr lang="zh-CN" altLang="zh-CN" dirty="0"/>
              <a:t>、</a:t>
            </a:r>
            <a:r>
              <a:rPr lang="en-US" altLang="zh-CN" dirty="0" err="1"/>
              <a:t>lang_zh.qm</a:t>
            </a:r>
            <a:r>
              <a:rPr lang="zh-CN" altLang="zh-CN" dirty="0"/>
              <a:t>和</a:t>
            </a:r>
            <a:r>
              <a:rPr lang="en-US" altLang="zh-CN" dirty="0" err="1"/>
              <a:t>lang_la.qm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2750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选择语言翻译文字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6899" y="1021278"/>
            <a:ext cx="103434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）提取需要翻译的字符串并翻译，生成“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”文件（这个工作通常由专门的工作组负责），具体操作如下。</a:t>
            </a:r>
          </a:p>
          <a:p>
            <a:pPr indent="450850"/>
            <a:r>
              <a:rPr lang="zh-CN" altLang="zh-CN" dirty="0"/>
              <a:t>① 修改“</a:t>
            </a:r>
            <a:r>
              <a:rPr lang="en-US" altLang="zh-CN" dirty="0"/>
              <a:t>langswitch.pro</a:t>
            </a:r>
            <a:r>
              <a:rPr lang="zh-CN" altLang="zh-CN" dirty="0"/>
              <a:t>”文件，即在后面加上</a:t>
            </a:r>
            <a:r>
              <a:rPr lang="en-US" altLang="zh-CN" dirty="0"/>
              <a:t>TRANSLATIONS</a:t>
            </a:r>
            <a:r>
              <a:rPr lang="zh-CN" altLang="zh-CN" dirty="0"/>
              <a:t>的定义（加黑部分代码）。修改完的“</a:t>
            </a:r>
            <a:r>
              <a:rPr lang="en-US" altLang="zh-CN" dirty="0"/>
              <a:t>langswitch.pro</a:t>
            </a:r>
            <a:r>
              <a:rPr lang="zh-CN" altLang="zh-CN" dirty="0"/>
              <a:t>”文件的具体内容如下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460665" y="2232563"/>
            <a:ext cx="9120249" cy="2417683"/>
          </a:xfrm>
          <a:prstGeom prst="roundRect">
            <a:avLst>
              <a:gd name="adj" fmla="val 831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TARGET = </a:t>
            </a:r>
            <a:r>
              <a:rPr lang="en-US" altLang="zh-CN" dirty="0" err="1"/>
              <a:t>LangSwitch</a:t>
            </a:r>
            <a:endParaRPr lang="zh-CN" altLang="zh-CN" dirty="0"/>
          </a:p>
          <a:p>
            <a:r>
              <a:rPr lang="en-US" altLang="zh-CN" dirty="0"/>
              <a:t>TEMPLATE = app</a:t>
            </a:r>
            <a:endParaRPr lang="zh-CN" altLang="zh-CN" dirty="0"/>
          </a:p>
          <a:p>
            <a:r>
              <a:rPr lang="en-US" altLang="zh-CN" dirty="0"/>
              <a:t>SOURCES += main.cpp\</a:t>
            </a:r>
            <a:endParaRPr lang="zh-CN" altLang="zh-CN" dirty="0"/>
          </a:p>
          <a:p>
            <a:r>
              <a:rPr lang="en-US" altLang="zh-CN" dirty="0"/>
              <a:t>       langswitch.cpp</a:t>
            </a:r>
            <a:endParaRPr lang="zh-CN" altLang="zh-CN" dirty="0"/>
          </a:p>
          <a:p>
            <a:r>
              <a:rPr lang="en-US" altLang="zh-CN" dirty="0"/>
              <a:t>HEADERS  += </a:t>
            </a:r>
            <a:r>
              <a:rPr lang="en-US" altLang="zh-CN" dirty="0" err="1"/>
              <a:t>langswitch.h</a:t>
            </a:r>
            <a:endParaRPr lang="zh-CN" altLang="zh-CN" dirty="0"/>
          </a:p>
          <a:p>
            <a:r>
              <a:rPr lang="en-US" altLang="zh-CN" b="1" dirty="0"/>
              <a:t>TRANSLATIONS = </a:t>
            </a:r>
            <a:r>
              <a:rPr lang="en-US" altLang="zh-CN" b="1" dirty="0" err="1"/>
              <a:t>lang_en.ts</a:t>
            </a:r>
            <a:r>
              <a:rPr lang="en-US" altLang="zh-CN" b="1" dirty="0"/>
              <a:t> \</a:t>
            </a:r>
            <a:endParaRPr lang="zh-CN" altLang="zh-CN" dirty="0"/>
          </a:p>
          <a:p>
            <a:r>
              <a:rPr lang="en-US" altLang="zh-CN" dirty="0"/>
              <a:t>               </a:t>
            </a:r>
            <a:r>
              <a:rPr lang="en-US" altLang="zh-CN" b="1" dirty="0" err="1"/>
              <a:t>lang_zh.ts</a:t>
            </a:r>
            <a:r>
              <a:rPr lang="en-US" altLang="zh-CN" b="1" dirty="0"/>
              <a:t> \</a:t>
            </a:r>
            <a:endParaRPr lang="zh-CN" altLang="zh-CN" dirty="0"/>
          </a:p>
          <a:p>
            <a:r>
              <a:rPr lang="en-US" altLang="zh-CN" dirty="0"/>
              <a:t>               </a:t>
            </a:r>
            <a:r>
              <a:rPr lang="en-US" altLang="zh-CN" b="1" dirty="0" err="1" smtClean="0"/>
              <a:t>lang_la.ts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66174" y="4650246"/>
            <a:ext cx="318709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此时，运行结果如图</a:t>
            </a:r>
            <a:r>
              <a:rPr lang="en-US" altLang="zh-CN" dirty="0"/>
              <a:t>15.8</a:t>
            </a:r>
            <a:r>
              <a:rPr lang="zh-CN" altLang="zh-CN" dirty="0"/>
              <a:t>所示。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2" y="5025290"/>
            <a:ext cx="1667051" cy="173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62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选择语言翻译文字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998909" y="958122"/>
            <a:ext cx="886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② 利用lupdate工具提取需要翻译的字符串，执行</a:t>
            </a:r>
            <a:r>
              <a:rPr lang="en-US" altLang="zh-CN" sz="1800" dirty="0" err="1"/>
              <a:t>lupdate</a:t>
            </a:r>
            <a:r>
              <a:rPr lang="zh-CN" altLang="zh-CN" sz="1800" dirty="0"/>
              <a:t>命令及结果如图</a:t>
            </a:r>
            <a:r>
              <a:rPr lang="en-US" altLang="zh-CN" sz="1800" dirty="0"/>
              <a:t>15.9</a:t>
            </a:r>
            <a:r>
              <a:rPr lang="zh-CN" altLang="zh-CN" sz="1800" dirty="0"/>
              <a:t>所示。</a:t>
            </a:r>
            <a:r>
              <a:rPr lang="en-US" altLang="zh-CN" sz="1800" dirty="0"/>
              <a:t> </a:t>
            </a:r>
            <a:endParaRPr lang="zh-CN" altLang="zh-CN" sz="18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42" y="1327454"/>
            <a:ext cx="5767779" cy="148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98909" y="2953000"/>
            <a:ext cx="9985766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latinLnBrk="1">
              <a:lnSpc>
                <a:spcPct val="150000"/>
              </a:lnSpc>
            </a:pPr>
            <a:r>
              <a:rPr lang="zh-CN" altLang="zh-CN" sz="1800" dirty="0"/>
              <a:t>此时，得到了lang_en.ts、lang_zh.ts和lang_la.ts共三个文件。但是，因为</a:t>
            </a:r>
            <a:r>
              <a:rPr lang="en-US" altLang="zh-CN" sz="1800" dirty="0"/>
              <a:t>ID</a:t>
            </a:r>
            <a:r>
              <a:rPr lang="zh-CN" altLang="zh-CN" sz="1800" dirty="0"/>
              <a:t>为TXT_HELLO_WORLD的字符串尚未被翻译，所以需要完成如下工作。</a:t>
            </a:r>
          </a:p>
        </p:txBody>
      </p:sp>
    </p:spTree>
    <p:extLst>
      <p:ext uri="{BB962C8B-B14F-4D97-AF65-F5344CB8AC3E}">
        <p14:creationId xmlns:p14="http://schemas.microsoft.com/office/powerpoint/2010/main" val="443966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选择语言翻译文字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7522" y="961901"/>
            <a:ext cx="1029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a</a:t>
            </a:r>
            <a:r>
              <a:rPr lang="zh-CN" altLang="zh-CN" sz="1800" dirty="0"/>
              <a:t>）利用</a:t>
            </a:r>
            <a:r>
              <a:rPr lang="en-US" altLang="zh-CN" sz="1800" dirty="0"/>
              <a:t>l</a:t>
            </a:r>
            <a:r>
              <a:rPr lang="zh-CN" altLang="zh-CN" sz="1800" dirty="0"/>
              <a:t>inguist工具翻译这几个“.ts”文件。直接利用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的linguist工具打开需要翻译的“.ts”文件，就可以进行字符串的翻译，这里三个版本的字符串分别译为“</a:t>
            </a:r>
            <a:r>
              <a:rPr lang="en-US" altLang="zh-CN" sz="1800" dirty="0"/>
              <a:t>Hello World</a:t>
            </a:r>
            <a:r>
              <a:rPr lang="zh-CN" altLang="zh-CN" sz="1800" dirty="0"/>
              <a:t>”（</a:t>
            </a:r>
            <a:r>
              <a:rPr lang="en-US" altLang="zh-CN" sz="1800" dirty="0"/>
              <a:t>English</a:t>
            </a:r>
            <a:r>
              <a:rPr lang="zh-CN" altLang="zh-CN" sz="1800" dirty="0"/>
              <a:t>）、“你好，世界”（</a:t>
            </a:r>
            <a:r>
              <a:rPr lang="en-US" altLang="zh-CN" sz="1800" dirty="0"/>
              <a:t>Chinese</a:t>
            </a:r>
            <a:r>
              <a:rPr lang="zh-CN" altLang="zh-CN" sz="1800" dirty="0"/>
              <a:t>）和“</a:t>
            </a:r>
            <a:r>
              <a:rPr lang="en-US" altLang="zh-CN" sz="1800" dirty="0" err="1"/>
              <a:t>Orbis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saluto</a:t>
            </a:r>
            <a:r>
              <a:rPr lang="zh-CN" altLang="zh-CN" sz="1800" dirty="0"/>
              <a:t>”（</a:t>
            </a:r>
            <a:r>
              <a:rPr lang="en-US" altLang="zh-CN" sz="1800" dirty="0"/>
              <a:t>Latin</a:t>
            </a:r>
            <a:r>
              <a:rPr lang="zh-CN" altLang="zh-CN" sz="1800" dirty="0"/>
              <a:t>），翻译完成后保存退出，如图</a:t>
            </a:r>
            <a:r>
              <a:rPr lang="en-US" altLang="zh-CN" sz="1800" dirty="0"/>
              <a:t>15.10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9" y="1885231"/>
            <a:ext cx="5472433" cy="45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90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选择语言翻译文字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46411" y="1005270"/>
            <a:ext cx="9843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b</a:t>
            </a:r>
            <a:r>
              <a:rPr lang="zh-CN" altLang="zh-CN" sz="1800" dirty="0"/>
              <a:t>）生成各个“</a:t>
            </a:r>
            <a:r>
              <a:rPr lang="en-US" altLang="zh-CN" sz="1800" dirty="0"/>
              <a:t>.</a:t>
            </a:r>
            <a:r>
              <a:rPr lang="en-US" altLang="zh-CN" sz="1800" dirty="0" err="1"/>
              <a:t>ts</a:t>
            </a:r>
            <a:r>
              <a:rPr lang="zh-CN" altLang="zh-CN" sz="1800" dirty="0"/>
              <a:t>”文件相应的“.qm”文件。这个工作可以利用lrelease工具来完成，其用法与</a:t>
            </a:r>
            <a:r>
              <a:rPr lang="en-US" altLang="zh-CN" sz="1800" dirty="0" err="1"/>
              <a:t>lupdate</a:t>
            </a:r>
            <a:r>
              <a:rPr lang="zh-CN" altLang="zh-CN" sz="1800" dirty="0"/>
              <a:t>工具相同，只是改用命令“lrelease LangSwitch.pro”，执行</a:t>
            </a:r>
            <a:r>
              <a:rPr lang="en-US" altLang="zh-CN" sz="1800" dirty="0" err="1"/>
              <a:t>lrelease</a:t>
            </a:r>
            <a:r>
              <a:rPr lang="zh-CN" altLang="zh-CN" sz="1800" dirty="0"/>
              <a:t>命令如图15.11所示。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96" y="1782229"/>
            <a:ext cx="5457203" cy="135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82679" y="3338647"/>
            <a:ext cx="77294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上述所有准备工作完成后，便可运行程序，不同版本的界面如图</a:t>
            </a:r>
            <a:r>
              <a:rPr lang="en-US" altLang="zh-CN" dirty="0"/>
              <a:t>15.12</a:t>
            </a:r>
            <a:r>
              <a:rPr lang="zh-CN" altLang="zh-CN" dirty="0"/>
              <a:t>所示。</a:t>
            </a:r>
          </a:p>
        </p:txBody>
      </p:sp>
      <p:pic>
        <p:nvPicPr>
          <p:cNvPr id="1126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70" y="3923680"/>
            <a:ext cx="1832315" cy="190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17" y="3905681"/>
            <a:ext cx="1830734" cy="192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51" y="3896681"/>
            <a:ext cx="1877216" cy="19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188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520825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2492375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3463925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43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25039" y="4866904"/>
            <a:ext cx="9357756" cy="368135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65662" y="3443844"/>
            <a:ext cx="9357756" cy="368135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36845" y="3289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国际化支持的实现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1021278"/>
            <a:ext cx="1059279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</a:t>
            </a:r>
            <a:r>
              <a:rPr lang="en-US" altLang="zh-CN" dirty="0" err="1"/>
              <a:t>QString</a:t>
            </a:r>
            <a:r>
              <a:rPr lang="zh-CN" altLang="zh-CN" dirty="0"/>
              <a:t>对象表示所有用户可见的文本。由于</a:t>
            </a:r>
            <a:r>
              <a:rPr lang="en-US" altLang="zh-CN" dirty="0" err="1"/>
              <a:t>QString</a:t>
            </a:r>
            <a:r>
              <a:rPr lang="zh-CN" altLang="zh-CN" dirty="0"/>
              <a:t>内部使用</a:t>
            </a:r>
            <a:r>
              <a:rPr lang="en-US" altLang="zh-CN" dirty="0"/>
              <a:t>Unicode</a:t>
            </a:r>
            <a:r>
              <a:rPr lang="zh-CN" altLang="zh-CN" dirty="0"/>
              <a:t>编码实现，所以它可以用于表示所有需要向用户呈现的文本。当然，对于仅程序员可见的文本并不需要都变为</a:t>
            </a:r>
            <a:r>
              <a:rPr lang="en-US" altLang="zh-CN" dirty="0" err="1"/>
              <a:t>QString</a:t>
            </a:r>
            <a:r>
              <a:rPr lang="zh-CN" altLang="zh-CN" dirty="0"/>
              <a:t>对象，可利用</a:t>
            </a:r>
            <a:r>
              <a:rPr lang="en-US" altLang="zh-CN" dirty="0" err="1"/>
              <a:t>Qt</a:t>
            </a:r>
            <a:r>
              <a:rPr lang="zh-CN" altLang="zh-CN" dirty="0"/>
              <a:t>提供的</a:t>
            </a:r>
            <a:r>
              <a:rPr lang="en-US" altLang="zh-CN" dirty="0" err="1"/>
              <a:t>QCString</a:t>
            </a:r>
            <a:r>
              <a:rPr lang="zh-CN" altLang="zh-CN" dirty="0"/>
              <a:t>或原始的“</a:t>
            </a:r>
            <a:r>
              <a:rPr lang="en-US" altLang="zh-CN" dirty="0"/>
              <a:t>char *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）使用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函数获取所有需要翻译的文本。在</a:t>
            </a:r>
            <a:r>
              <a:rPr lang="en-US" altLang="zh-CN" dirty="0" err="1"/>
              <a:t>Qt</a:t>
            </a:r>
            <a:r>
              <a:rPr lang="zh-CN" altLang="zh-CN" dirty="0"/>
              <a:t>的翻译机制下，</a:t>
            </a:r>
            <a:r>
              <a:rPr lang="en-US" altLang="zh-CN" dirty="0" err="1"/>
              <a:t>QObject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函数可以帮助程序员取得翻译之后的文本。对于从</a:t>
            </a:r>
            <a:r>
              <a:rPr lang="en-US" altLang="zh-CN" dirty="0" err="1"/>
              <a:t>QObject</a:t>
            </a:r>
            <a:r>
              <a:rPr lang="zh-CN" altLang="zh-CN" dirty="0"/>
              <a:t>继承而来的类，</a:t>
            </a:r>
            <a:r>
              <a:rPr lang="en-US" altLang="zh-CN" dirty="0" err="1"/>
              <a:t>QObject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函数最终由</a:t>
            </a:r>
            <a:r>
              <a:rPr lang="en-US" altLang="zh-CN" dirty="0" err="1"/>
              <a:t>QMetaObject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实现。在某些时候，如果无法使用</a:t>
            </a:r>
            <a:r>
              <a:rPr lang="en-US" altLang="zh-CN" dirty="0" err="1"/>
              <a:t>QObject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函数，则可以直接调用</a:t>
            </a:r>
            <a:r>
              <a:rPr lang="en-US" altLang="zh-CN" dirty="0" err="1"/>
              <a:t>QCoreApplication</a:t>
            </a:r>
            <a:r>
              <a:rPr lang="en-US" altLang="zh-CN" dirty="0"/>
              <a:t>::translate()</a:t>
            </a:r>
            <a:r>
              <a:rPr lang="zh-CN" altLang="zh-CN" dirty="0"/>
              <a:t>取得翻译之后的字符串。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）使用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arg</a:t>
            </a:r>
            <a:r>
              <a:rPr lang="en-US" altLang="zh-CN" dirty="0"/>
              <a:t>()</a:t>
            </a:r>
            <a:r>
              <a:rPr lang="zh-CN" altLang="zh-CN" dirty="0"/>
              <a:t>方法组织动态文本。有些时候，一段文本需要由一些静态文本和动态变量组合起来，如常见的情况“</a:t>
            </a:r>
            <a:r>
              <a:rPr lang="en-US" altLang="zh-CN" dirty="0" err="1"/>
              <a:t>printf</a:t>
            </a:r>
            <a:r>
              <a:rPr lang="en-US" altLang="zh-CN" dirty="0"/>
              <a:t>("The value of i is: %d", i)</a:t>
            </a:r>
            <a:r>
              <a:rPr lang="zh-CN" altLang="zh-CN" dirty="0"/>
              <a:t>”。对于这种动态文本的翻译，由于语言习惯的问题，如果简单地采用这种连接字符串的方法，则可能会带来一些问题，如下面的字符串用于表示任务的完成情况：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QString</a:t>
            </a:r>
            <a:r>
              <a:rPr lang="en-US" altLang="zh-CN" dirty="0" smtClean="0"/>
              <a:t> </a:t>
            </a:r>
            <a:r>
              <a:rPr lang="en-US" altLang="zh-CN" dirty="0"/>
              <a:t>m = </a:t>
            </a:r>
            <a:r>
              <a:rPr lang="en-US" altLang="zh-CN" dirty="0" err="1"/>
              <a:t>tr</a:t>
            </a:r>
            <a:r>
              <a:rPr lang="en-US" altLang="zh-CN" dirty="0"/>
              <a:t>("Mission status: " )+ x + </a:t>
            </a:r>
            <a:r>
              <a:rPr lang="en-US" altLang="zh-CN" dirty="0" err="1"/>
              <a:t>tr</a:t>
            </a:r>
            <a:r>
              <a:rPr lang="en-US" altLang="zh-CN" dirty="0"/>
              <a:t>("of ") + y +</a:t>
            </a:r>
            <a:r>
              <a:rPr lang="en-US" altLang="zh-CN" dirty="0" err="1"/>
              <a:t>tr</a:t>
            </a:r>
            <a:r>
              <a:rPr lang="en-US" altLang="zh-CN" dirty="0"/>
              <a:t>("are completed");</a:t>
            </a:r>
            <a:endParaRPr lang="zh-CN" altLang="zh-CN" dirty="0"/>
          </a:p>
          <a:p>
            <a:pPr indent="450850"/>
            <a:r>
              <a:rPr lang="zh-CN" altLang="zh-CN" b="1" dirty="0"/>
              <a:t>其中，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是动态的变量，三个字符串被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分隔开，它们能够被很好地编译，因为“</a:t>
            </a:r>
            <a:r>
              <a:rPr lang="en-US" altLang="zh-CN" dirty="0"/>
              <a:t>x of y</a:t>
            </a:r>
            <a:r>
              <a:rPr lang="zh-CN" altLang="zh-CN" dirty="0"/>
              <a:t>”是英语中分数的表示方法，如</a:t>
            </a:r>
            <a:r>
              <a:rPr lang="en-US" altLang="zh-CN" dirty="0"/>
              <a:t>4 of 5</a:t>
            </a:r>
            <a:r>
              <a:rPr lang="zh-CN" altLang="zh-CN" dirty="0"/>
              <a:t>是分数</a:t>
            </a:r>
            <a:r>
              <a:rPr lang="en-US" altLang="zh-CN" dirty="0"/>
              <a:t>4/5</a:t>
            </a:r>
            <a:r>
              <a:rPr lang="zh-CN" altLang="zh-CN" dirty="0"/>
              <a:t>，在不同的语言中，分子和分母的位置可能是颠倒的，在这种情况下，数字</a:t>
            </a:r>
            <a:r>
              <a:rPr lang="en-US" altLang="zh-CN" dirty="0"/>
              <a:t>4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的位置在翻译时无法被正确地放置。由此可见，孤立地翻译被分隔开的字符串是不行的，改进的办法是使用</a:t>
            </a:r>
            <a:r>
              <a:rPr lang="en-US" altLang="zh-CN" dirty="0" err="1"/>
              <a:t>QString</a:t>
            </a:r>
            <a:r>
              <a:rPr lang="en-US" altLang="zh-CN" dirty="0"/>
              <a:t>:: </a:t>
            </a:r>
            <a:r>
              <a:rPr lang="en-US" altLang="zh-CN" dirty="0" err="1"/>
              <a:t>arg</a:t>
            </a:r>
            <a:r>
              <a:rPr lang="en-US" altLang="zh-CN" dirty="0"/>
              <a:t>()</a:t>
            </a:r>
            <a:r>
              <a:rPr lang="zh-CN" altLang="zh-CN" dirty="0"/>
              <a:t>方法：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QString</a:t>
            </a:r>
            <a:r>
              <a:rPr lang="en-US" altLang="zh-CN" dirty="0" smtClean="0"/>
              <a:t> </a:t>
            </a:r>
            <a:r>
              <a:rPr lang="en-US" altLang="zh-CN" dirty="0"/>
              <a:t>m = </a:t>
            </a:r>
            <a:r>
              <a:rPr lang="en-US" altLang="zh-CN" dirty="0" err="1"/>
              <a:t>tr</a:t>
            </a:r>
            <a:r>
              <a:rPr lang="en-US" altLang="zh-CN" dirty="0"/>
              <a:t>("Mission status: %1 of %2 are completed").</a:t>
            </a:r>
            <a:r>
              <a:rPr lang="en-US" altLang="zh-CN" dirty="0" err="1"/>
              <a:t>arg</a:t>
            </a:r>
            <a:r>
              <a:rPr lang="en-US" altLang="zh-CN" dirty="0"/>
              <a:t>(x).</a:t>
            </a:r>
            <a:r>
              <a:rPr lang="en-US" altLang="zh-CN" dirty="0" err="1"/>
              <a:t>arg</a:t>
            </a:r>
            <a:r>
              <a:rPr lang="en-US" altLang="zh-CN" dirty="0"/>
              <a:t>(y</a:t>
            </a:r>
            <a:r>
              <a:rPr lang="en-US" altLang="zh-CN" dirty="0"/>
              <a:t>);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）利用</a:t>
            </a:r>
            <a:r>
              <a:rPr lang="en-US" altLang="zh-CN" dirty="0" err="1"/>
              <a:t>QTranslator</a:t>
            </a:r>
            <a:r>
              <a:rPr lang="en-US" altLang="zh-CN" dirty="0"/>
              <a:t>::load()</a:t>
            </a:r>
            <a:r>
              <a:rPr lang="zh-CN" altLang="zh-CN" dirty="0"/>
              <a:t>和</a:t>
            </a:r>
            <a:r>
              <a:rPr lang="en-US" altLang="zh-CN" dirty="0" err="1"/>
              <a:t>QCoreApplication</a:t>
            </a:r>
            <a:r>
              <a:rPr lang="en-US" altLang="zh-CN" dirty="0"/>
              <a:t>::</a:t>
            </a:r>
            <a:r>
              <a:rPr lang="en-US" altLang="zh-CN" dirty="0" err="1"/>
              <a:t>installTranslator</a:t>
            </a:r>
            <a:r>
              <a:rPr lang="en-US" altLang="zh-CN" dirty="0"/>
              <a:t>()</a:t>
            </a:r>
            <a:r>
              <a:rPr lang="zh-CN" altLang="zh-CN" dirty="0"/>
              <a:t>函数读取对应的翻译之后的资源文件。翻译工作者将提供包含翻译之后的字符串的资源文件“</a:t>
            </a:r>
            <a:r>
              <a:rPr lang="en-US" altLang="zh-CN" dirty="0"/>
              <a:t>*.</a:t>
            </a:r>
            <a:r>
              <a:rPr lang="en-US" altLang="zh-CN" dirty="0" err="1"/>
              <a:t>qm</a:t>
            </a:r>
            <a:r>
              <a:rPr lang="zh-CN" altLang="zh-CN" dirty="0"/>
              <a:t>”，程序员还需要做的是定义</a:t>
            </a:r>
            <a:r>
              <a:rPr lang="en-US" altLang="zh-CN" dirty="0" err="1"/>
              <a:t>QTranslator</a:t>
            </a:r>
            <a:r>
              <a:rPr lang="zh-CN" altLang="zh-CN" dirty="0"/>
              <a:t>对象，并使用</a:t>
            </a:r>
            <a:r>
              <a:rPr lang="en-US" altLang="zh-CN" dirty="0"/>
              <a:t>load()</a:t>
            </a:r>
            <a:r>
              <a:rPr lang="zh-CN" altLang="zh-CN" dirty="0"/>
              <a:t>函数读取相应的“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”文件，利用</a:t>
            </a:r>
            <a:r>
              <a:rPr lang="en-US" altLang="zh-CN" dirty="0" err="1"/>
              <a:t>QCoreApplication</a:t>
            </a:r>
            <a:r>
              <a:rPr lang="en-US" altLang="zh-CN" dirty="0"/>
              <a:t>:: </a:t>
            </a:r>
            <a:r>
              <a:rPr lang="en-US" altLang="zh-CN" dirty="0" err="1"/>
              <a:t>installTranslator</a:t>
            </a:r>
            <a:r>
              <a:rPr lang="en-US" altLang="zh-CN" dirty="0"/>
              <a:t>()</a:t>
            </a:r>
            <a:r>
              <a:rPr lang="zh-CN" altLang="zh-CN" dirty="0"/>
              <a:t>函数安装</a:t>
            </a:r>
            <a:r>
              <a:rPr lang="en-US" altLang="zh-CN" dirty="0" err="1"/>
              <a:t>QTranslator</a:t>
            </a:r>
            <a:r>
              <a:rPr lang="zh-CN" altLang="zh-CN" dirty="0"/>
              <a:t>对象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8274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5928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9259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23246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3657600" y="4406146"/>
            <a:ext cx="552202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翻译工作：“</a:t>
            </a:r>
            <a:r>
              <a:rPr lang="en-US" altLang="zh-CN" sz="2800" b="1" dirty="0"/>
              <a:t>*.</a:t>
            </a:r>
            <a:r>
              <a:rPr lang="en-US" altLang="zh-CN" sz="2800" b="1" dirty="0" err="1"/>
              <a:t>qm</a:t>
            </a:r>
            <a:r>
              <a:rPr lang="zh-CN" altLang="zh-CN" sz="2800" b="1" dirty="0"/>
              <a:t>”文件的生成</a:t>
            </a:r>
            <a:endParaRPr lang="zh-CN" altLang="en-US" sz="2800" b="1" dirty="0">
              <a:solidFill>
                <a:srgbClr val="6A4B2E"/>
              </a:solidFill>
              <a:latin typeface="Comic Book" pitchFamily="2" charset="0"/>
              <a:ea typeface="方正隶书简体" panose="02010601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83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翻译工作：“</a:t>
            </a:r>
            <a:r>
              <a:rPr lang="en-US" altLang="zh-CN" sz="2400" b="1" dirty="0" smtClean="0"/>
              <a:t>*.</a:t>
            </a:r>
            <a:r>
              <a:rPr lang="en-US" altLang="zh-CN" sz="2400" b="1" dirty="0" err="1" smtClean="0"/>
              <a:t>qm</a:t>
            </a:r>
            <a:r>
              <a:rPr lang="zh-CN" altLang="zh-CN" sz="2400" b="1" dirty="0" smtClean="0"/>
              <a:t>”文件的生成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1273" y="997527"/>
            <a:ext cx="10284031" cy="436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对于翻译工作者，主要是利用</a:t>
            </a:r>
            <a:r>
              <a:rPr lang="en-US" altLang="zh-CN" dirty="0" err="1"/>
              <a:t>Qt</a:t>
            </a:r>
            <a:r>
              <a:rPr lang="zh-CN" altLang="zh-CN" dirty="0"/>
              <a:t>提供的工具</a:t>
            </a:r>
            <a:r>
              <a:rPr lang="en-US" altLang="zh-CN" dirty="0" err="1"/>
              <a:t>lupdate</a:t>
            </a:r>
            <a:r>
              <a:rPr lang="zh-CN" altLang="zh-CN" dirty="0"/>
              <a:t>、</a:t>
            </a:r>
            <a:r>
              <a:rPr lang="en-US" altLang="zh-CN" dirty="0"/>
              <a:t>linguist</a:t>
            </a:r>
            <a:r>
              <a:rPr lang="zh-CN" altLang="zh-CN" dirty="0"/>
              <a:t>和</a:t>
            </a:r>
            <a:r>
              <a:rPr lang="en-US" altLang="zh-CN" dirty="0" err="1"/>
              <a:t>lrelease</a:t>
            </a:r>
            <a:r>
              <a:rPr lang="zh-CN" altLang="zh-CN" dirty="0"/>
              <a:t>（它们都可以在</a:t>
            </a:r>
            <a:r>
              <a:rPr lang="en-US" altLang="zh-CN" dirty="0" err="1"/>
              <a:t>Qt</a:t>
            </a:r>
            <a:r>
              <a:rPr lang="zh-CN" altLang="zh-CN" dirty="0"/>
              <a:t>安装目录的“</a:t>
            </a:r>
            <a:r>
              <a:rPr lang="en-US" altLang="zh-CN" dirty="0"/>
              <a:t>bin</a:t>
            </a:r>
            <a:r>
              <a:rPr lang="zh-CN" altLang="zh-CN" dirty="0"/>
              <a:t>”文件夹下找到）协助翻译工作并生成最后需要的“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”文件，它包括以下内容。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）利用</a:t>
            </a:r>
            <a:r>
              <a:rPr lang="en-US" altLang="zh-CN" dirty="0" err="1"/>
              <a:t>lupdate</a:t>
            </a:r>
            <a:r>
              <a:rPr lang="zh-CN" altLang="zh-CN" dirty="0"/>
              <a:t>工具从源代码中扫描并提取需要翻译的字符串，生成“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”文件。类似编译时用到的</a:t>
            </a:r>
            <a:r>
              <a:rPr lang="en-US" altLang="zh-CN" dirty="0" err="1"/>
              <a:t>qmake</a:t>
            </a:r>
            <a:r>
              <a:rPr lang="zh-CN" altLang="zh-CN" dirty="0"/>
              <a:t>，运行</a:t>
            </a:r>
            <a:r>
              <a:rPr lang="en-US" altLang="zh-CN" dirty="0" err="1"/>
              <a:t>lupdate</a:t>
            </a:r>
            <a:r>
              <a:rPr lang="zh-CN" altLang="zh-CN" dirty="0"/>
              <a:t>时也需要指定一个“</a:t>
            </a:r>
            <a:r>
              <a:rPr lang="en-US" altLang="zh-CN" dirty="0"/>
              <a:t>.pro</a:t>
            </a:r>
            <a:r>
              <a:rPr lang="zh-CN" altLang="zh-CN" dirty="0"/>
              <a:t>”的文件，可以单独创建这个“</a:t>
            </a:r>
            <a:r>
              <a:rPr lang="en-US" altLang="zh-CN" dirty="0"/>
              <a:t>.pro</a:t>
            </a:r>
            <a:r>
              <a:rPr lang="zh-CN" altLang="zh-CN" dirty="0"/>
              <a:t>”文件，也可以利用编译时用到的“</a:t>
            </a:r>
            <a:r>
              <a:rPr lang="en-US" altLang="zh-CN" dirty="0"/>
              <a:t>.pro</a:t>
            </a:r>
            <a:r>
              <a:rPr lang="zh-CN" altLang="zh-CN" dirty="0"/>
              <a:t>”文件，只需定义好变量</a:t>
            </a:r>
            <a:r>
              <a:rPr lang="en-US" altLang="zh-CN" dirty="0"/>
              <a:t>TRANSLATIONS</a:t>
            </a:r>
            <a:r>
              <a:rPr lang="zh-CN" altLang="zh-CN" dirty="0"/>
              <a:t>即可。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）利用</a:t>
            </a:r>
            <a:r>
              <a:rPr lang="en-US" altLang="zh-CN" dirty="0"/>
              <a:t>linguist</a:t>
            </a:r>
            <a:r>
              <a:rPr lang="zh-CN" altLang="zh-CN" dirty="0"/>
              <a:t>工具来协助完成翻译工作，即打开前面用</a:t>
            </a:r>
            <a:r>
              <a:rPr lang="en-US" altLang="zh-CN" dirty="0" err="1"/>
              <a:t>lupdate</a:t>
            </a:r>
            <a:r>
              <a:rPr lang="zh-CN" altLang="zh-CN" dirty="0"/>
              <a:t>生成的“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”文件，对其中的字符串逐条进行翻译并保存。由于“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”文件采用了</a:t>
            </a:r>
            <a:r>
              <a:rPr lang="en-US" altLang="zh-CN" dirty="0"/>
              <a:t>XML</a:t>
            </a:r>
            <a:r>
              <a:rPr lang="zh-CN" altLang="zh-CN" dirty="0"/>
              <a:t>格式，所以也可以使用其他编辑器来打开“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”文件并翻译。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）利用</a:t>
            </a:r>
            <a:r>
              <a:rPr lang="en-US" altLang="zh-CN" dirty="0" err="1"/>
              <a:t>lrelease</a:t>
            </a:r>
            <a:r>
              <a:rPr lang="zh-CN" altLang="zh-CN" dirty="0"/>
              <a:t>工具处理翻译好的“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”文件，生成格式更为紧凑的“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”文件。这便是翻译工作者最终需要提供的资源文件，它所占的空间比“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”文件小，但基本不具有可读性，只有</a:t>
            </a:r>
            <a:r>
              <a:rPr lang="en-US" altLang="zh-CN" dirty="0" err="1"/>
              <a:t>QTranslator</a:t>
            </a:r>
            <a:r>
              <a:rPr lang="zh-CN" altLang="zh-CN" dirty="0"/>
              <a:t>能够正确地识别它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346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9" y="1330037"/>
            <a:ext cx="801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15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多国语言国际化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7621" y="3111333"/>
            <a:ext cx="642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【实例】语言国际化应用</a:t>
            </a:r>
          </a:p>
        </p:txBody>
      </p:sp>
    </p:spTree>
    <p:extLst>
      <p:ext uri="{BB962C8B-B14F-4D97-AF65-F5344CB8AC3E}">
        <p14:creationId xmlns:p14="http://schemas.microsoft.com/office/powerpoint/2010/main" val="376972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5928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9259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23246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886105" y="4239892"/>
            <a:ext cx="229678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简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单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测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试</a:t>
            </a:r>
            <a:endParaRPr lang="zh-CN" altLang="en-US" sz="2800" b="1" dirty="0">
              <a:solidFill>
                <a:srgbClr val="6A4B2E"/>
              </a:solidFill>
              <a:latin typeface="Comic Book" pitchFamily="2" charset="0"/>
              <a:ea typeface="方正隶书简体" panose="02010601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83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13164" y="5700156"/>
            <a:ext cx="8787740" cy="320092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36845" y="3289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09403"/>
            <a:ext cx="10390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CH1501</a:t>
            </a:r>
            <a:r>
              <a:rPr lang="zh-CN" altLang="zh-CN" sz="1800" dirty="0"/>
              <a:t>）多国语言国际化。</a:t>
            </a:r>
          </a:p>
          <a:p>
            <a:pPr indent="450850"/>
            <a:r>
              <a:rPr lang="zh-CN" altLang="zh-CN" sz="1800" dirty="0"/>
              <a:t>操作步骤如下。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）新建一个</a:t>
            </a:r>
            <a:r>
              <a:rPr lang="en-US" altLang="zh-CN" sz="1800" dirty="0"/>
              <a:t>GUI</a:t>
            </a:r>
            <a:r>
              <a:rPr lang="zh-CN" altLang="zh-CN" sz="1800" dirty="0"/>
              <a:t>工程“</a:t>
            </a:r>
            <a:r>
              <a:rPr lang="en-US" altLang="zh-CN" sz="1800" dirty="0"/>
              <a:t>TestHello.pro</a:t>
            </a:r>
            <a:r>
              <a:rPr lang="zh-CN" altLang="zh-CN" sz="1800" dirty="0"/>
              <a:t>”，在</a:t>
            </a:r>
            <a:r>
              <a:rPr lang="en-US" altLang="zh-CN" sz="1800" dirty="0"/>
              <a:t>UI</a:t>
            </a:r>
            <a:r>
              <a:rPr lang="zh-CN" altLang="zh-CN" sz="1800" dirty="0"/>
              <a:t>界面上添加两个按钮，并分别将文本修改为</a:t>
            </a:r>
            <a:r>
              <a:rPr lang="en-US" altLang="zh-CN" sz="1800" dirty="0"/>
              <a:t>hello</a:t>
            </a:r>
            <a:r>
              <a:rPr lang="zh-CN" altLang="zh-CN" sz="1800" dirty="0"/>
              <a:t>、</a:t>
            </a:r>
            <a:r>
              <a:rPr lang="en-US" altLang="zh-CN" sz="1800" dirty="0"/>
              <a:t>china</a:t>
            </a:r>
            <a:r>
              <a:rPr lang="zh-CN" altLang="zh-CN" sz="1800" dirty="0"/>
              <a:t>，如图</a:t>
            </a:r>
            <a:r>
              <a:rPr lang="en-US" altLang="zh-CN" sz="1800" dirty="0"/>
              <a:t>15.1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39" y="2402321"/>
            <a:ext cx="3906424" cy="297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9397" y="5373917"/>
            <a:ext cx="99990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）修改“</a:t>
            </a:r>
            <a:r>
              <a:rPr lang="en-US" altLang="zh-CN" dirty="0"/>
              <a:t>TestHello.pro</a:t>
            </a:r>
            <a:r>
              <a:rPr lang="zh-CN" altLang="zh-CN" dirty="0"/>
              <a:t>”文件，添加如下代码：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TRANSLATIONS </a:t>
            </a:r>
            <a:r>
              <a:rPr lang="en-US" altLang="zh-CN" dirty="0"/>
              <a:t>= </a:t>
            </a:r>
            <a:r>
              <a:rPr lang="en-US" altLang="zh-CN" dirty="0" err="1"/>
              <a:t>TestHello.ts</a:t>
            </a:r>
            <a:endParaRPr lang="zh-CN" altLang="zh-CN" dirty="0"/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）编译。记住，一定要先编译，如果没有编译就进行下面的步骤，则生成的“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”文件只是一个仅有标题栏的框架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0230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4416" y="1905469"/>
            <a:ext cx="8704613" cy="315218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36845" y="3289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899" y="1033153"/>
            <a:ext cx="10343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）编译完成后，选择“开始”→“所有程序”→“</a:t>
            </a:r>
            <a:r>
              <a:rPr lang="en-US" altLang="zh-CN" dirty="0" err="1"/>
              <a:t>Qt</a:t>
            </a:r>
            <a:r>
              <a:rPr lang="en-US" altLang="zh-CN" dirty="0"/>
              <a:t> 5.11.1</a:t>
            </a:r>
            <a:r>
              <a:rPr lang="zh-CN" altLang="zh-CN" dirty="0"/>
              <a:t>”→“</a:t>
            </a:r>
            <a:r>
              <a:rPr lang="en-US" altLang="zh-CN" dirty="0"/>
              <a:t>5.11.1</a:t>
            </a:r>
            <a:r>
              <a:rPr lang="zh-CN" altLang="zh-CN" dirty="0"/>
              <a:t>”→“</a:t>
            </a:r>
            <a:r>
              <a:rPr lang="en-US" altLang="zh-CN" dirty="0" err="1"/>
              <a:t>MinGW</a:t>
            </a:r>
            <a:r>
              <a:rPr lang="en-US" altLang="zh-CN" dirty="0"/>
              <a:t> 5.3.0 (32-bit)</a:t>
            </a:r>
            <a:r>
              <a:rPr lang="zh-CN" altLang="zh-CN" dirty="0"/>
              <a:t>”→“</a:t>
            </a:r>
            <a:r>
              <a:rPr lang="en-US" altLang="zh-CN" dirty="0" err="1"/>
              <a:t>Qt</a:t>
            </a:r>
            <a:r>
              <a:rPr lang="en-US" altLang="zh-CN" dirty="0"/>
              <a:t> 5.11.1 for Desktop (</a:t>
            </a:r>
            <a:r>
              <a:rPr lang="en-US" altLang="zh-CN" dirty="0" err="1"/>
              <a:t>MinGW</a:t>
            </a:r>
            <a:r>
              <a:rPr lang="en-US" altLang="zh-CN" dirty="0"/>
              <a:t> 5.3.0 32 bit)</a:t>
            </a:r>
            <a:r>
              <a:rPr lang="zh-CN" altLang="zh-CN" dirty="0"/>
              <a:t>”菜单项，打开命令行窗口，进入“</a:t>
            </a:r>
            <a:r>
              <a:rPr lang="en-US" altLang="zh-CN" dirty="0"/>
              <a:t>TestHello.pro</a:t>
            </a:r>
            <a:r>
              <a:rPr lang="zh-CN" altLang="zh-CN" dirty="0"/>
              <a:t>”工程目录，执行命令：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lupdate</a:t>
            </a:r>
            <a:r>
              <a:rPr lang="en-US" altLang="zh-CN" dirty="0" smtClean="0"/>
              <a:t> </a:t>
            </a:r>
            <a:r>
              <a:rPr lang="en-US" altLang="zh-CN" dirty="0"/>
              <a:t>TestHello.pro</a:t>
            </a:r>
            <a:endParaRPr lang="zh-CN" altLang="zh-CN" dirty="0"/>
          </a:p>
          <a:p>
            <a:pPr indent="450850"/>
            <a:r>
              <a:rPr lang="zh-CN" altLang="zh-CN" dirty="0"/>
              <a:t>在工程下生成一个“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”文件，如果没有编译，则提示“</a:t>
            </a:r>
            <a:r>
              <a:rPr lang="en-US" altLang="zh-CN" dirty="0"/>
              <a:t>Found 1 source text</a:t>
            </a:r>
            <a:r>
              <a:rPr lang="zh-CN" altLang="zh-CN" dirty="0"/>
              <a:t>”。若已经编译，则提示“</a:t>
            </a:r>
            <a:r>
              <a:rPr lang="en-US" altLang="zh-CN" dirty="0"/>
              <a:t>Found 3 source text(s)</a:t>
            </a:r>
            <a:r>
              <a:rPr lang="zh-CN" altLang="zh-CN" dirty="0"/>
              <a:t>”，如图</a:t>
            </a:r>
            <a:r>
              <a:rPr lang="en-US" altLang="zh-CN" dirty="0"/>
              <a:t>15.2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1" y="2938277"/>
            <a:ext cx="5453661" cy="356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91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2261</Words>
  <Application>Microsoft Office PowerPoint</Application>
  <PresentationFormat>自定义</PresentationFormat>
  <Paragraphs>179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主题​​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19</cp:revision>
  <dcterms:created xsi:type="dcterms:W3CDTF">2017-04-19T11:17:17Z</dcterms:created>
  <dcterms:modified xsi:type="dcterms:W3CDTF">2019-03-15T08:46:53Z</dcterms:modified>
</cp:coreProperties>
</file>