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1" r:id="rId2"/>
    <p:sldId id="283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8" r:id="rId17"/>
    <p:sldId id="297" r:id="rId18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EE3-F77C-481A-BD5F-516F4F86BD02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685800"/>
            <a:ext cx="5575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EE7F6-0FA1-4EB7-9084-049544B36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0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2019/3/15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1602&#65289;.txt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1603&#65289;-1.tx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&#20363;&#65288;CH1603&#65289;-2.tx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&#20363;&#65288;CH1604&#65289;.tx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0068" y="1330036"/>
            <a:ext cx="754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16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单元测试框架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540" y="3111333"/>
            <a:ext cx="427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QTestLib</a:t>
            </a:r>
            <a:r>
              <a:rPr lang="zh-CN" altLang="zh-CN" sz="3600" b="1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72540" y="2838203"/>
            <a:ext cx="8692738" cy="35625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36845" y="328908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简单的</a:t>
            </a:r>
            <a:r>
              <a:rPr lang="en-US" altLang="zh-CN" sz="2400" b="1" dirty="0" err="1"/>
              <a:t>Qt</a:t>
            </a:r>
            <a:r>
              <a:rPr lang="zh-CN" altLang="zh-CN" sz="2400" b="1" dirty="0"/>
              <a:t>单元测试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023" y="950026"/>
            <a:ext cx="102127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 </a:t>
            </a:r>
            <a:r>
              <a:rPr lang="en-US" altLang="zh-CN" b="1" dirty="0" err="1"/>
              <a:t>toAreaTest</a:t>
            </a:r>
            <a:r>
              <a:rPr lang="en-US" altLang="zh-CN" b="1" dirty="0"/>
              <a:t>()</a:t>
            </a:r>
            <a:r>
              <a:rPr lang="zh-CN" altLang="zh-CN" dirty="0"/>
              <a:t>函数是测试函数，初始化对象的半径为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indent="450850"/>
            <a:r>
              <a:rPr lang="en-US" altLang="zh-CN" b="1" dirty="0"/>
              <a:t>(b)QVERIFY(</a:t>
            </a:r>
            <a:r>
              <a:rPr lang="en-US" altLang="zh-CN" b="1" dirty="0" err="1"/>
              <a:t>qAbs</a:t>
            </a:r>
            <a:r>
              <a:rPr lang="en-US" altLang="zh-CN" b="1" dirty="0"/>
              <a:t>(</a:t>
            </a:r>
            <a:r>
              <a:rPr lang="en-US" altLang="zh-CN" b="1" dirty="0" err="1"/>
              <a:t>area.CountArea</a:t>
            </a:r>
            <a:r>
              <a:rPr lang="en-US" altLang="zh-CN" b="1" dirty="0"/>
              <a:t>()-3.14)&lt;0.0000001)</a:t>
            </a:r>
            <a:r>
              <a:rPr lang="zh-CN" altLang="zh-CN" b="1" dirty="0"/>
              <a:t>：</a:t>
            </a:r>
            <a:r>
              <a:rPr lang="zh-CN" altLang="zh-CN" dirty="0"/>
              <a:t>使用</a:t>
            </a:r>
            <a:r>
              <a:rPr lang="en-US" altLang="zh-CN" dirty="0"/>
              <a:t>QVERIFY()</a:t>
            </a:r>
            <a:r>
              <a:rPr lang="zh-CN" altLang="zh-CN" dirty="0"/>
              <a:t>宏判断半径为</a:t>
            </a:r>
            <a:r>
              <a:rPr lang="en-US" altLang="zh-CN" dirty="0"/>
              <a:t>1</a:t>
            </a:r>
            <a:r>
              <a:rPr lang="zh-CN" altLang="zh-CN" dirty="0"/>
              <a:t>的面积是否为</a:t>
            </a:r>
            <a:r>
              <a:rPr lang="en-US" altLang="zh-CN" dirty="0"/>
              <a:t>3.14</a:t>
            </a:r>
            <a:r>
              <a:rPr lang="zh-CN" altLang="zh-CN" dirty="0"/>
              <a:t>。由于浮点数不能直接比较，所以取值为给定值和实际值的绝对值，只要这两者之差小于</a:t>
            </a:r>
            <a:r>
              <a:rPr lang="en-US" altLang="zh-CN" dirty="0"/>
              <a:t>0.0000001</a:t>
            </a:r>
            <a:r>
              <a:rPr lang="zh-CN" altLang="zh-CN" dirty="0"/>
              <a:t>，就认为结果是正确的。</a:t>
            </a:r>
          </a:p>
          <a:p>
            <a:pPr indent="450850"/>
            <a:r>
              <a:rPr lang="en-US" altLang="zh-CN" dirty="0"/>
              <a:t>QVERIFY()</a:t>
            </a:r>
            <a:r>
              <a:rPr lang="zh-CN" altLang="zh-CN" dirty="0"/>
              <a:t>宏用于检查表达式是否为真，如果表达式为真，则程序继续运行；否则测试失败，程序运行终止。如果需要在测试失败的时候输出信息，则使用</a:t>
            </a:r>
            <a:r>
              <a:rPr lang="en-US" altLang="zh-CN" dirty="0"/>
              <a:t>QVERIFY2()</a:t>
            </a:r>
            <a:r>
              <a:rPr lang="zh-CN" altLang="zh-CN" dirty="0"/>
              <a:t>宏，用法如下：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QVERIFY2(</a:t>
            </a:r>
            <a:r>
              <a:rPr lang="en-US" altLang="zh-CN" dirty="0" err="1" smtClean="0"/>
              <a:t>condition,message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50850"/>
            <a:r>
              <a:rPr lang="en-US" altLang="zh-CN" dirty="0"/>
              <a:t>QVERIFY2()</a:t>
            </a:r>
            <a:r>
              <a:rPr lang="zh-CN" altLang="zh-CN" dirty="0"/>
              <a:t>宏在“</a:t>
            </a:r>
            <a:r>
              <a:rPr lang="en-US" altLang="zh-CN" dirty="0"/>
              <a:t>condition</a:t>
            </a:r>
            <a:r>
              <a:rPr lang="zh-CN" altLang="zh-CN" dirty="0"/>
              <a:t>”条件验证失败时，输出信息“</a:t>
            </a:r>
            <a:r>
              <a:rPr lang="en-US" altLang="zh-CN" dirty="0"/>
              <a:t>message</a:t>
            </a:r>
            <a:r>
              <a:rPr lang="zh-CN" altLang="zh-CN" dirty="0"/>
              <a:t>”。</a:t>
            </a:r>
          </a:p>
          <a:p>
            <a:pPr indent="450850"/>
            <a:r>
              <a:rPr lang="en-US" altLang="zh-CN" b="1" dirty="0"/>
              <a:t>(c)QTEST_APPLESS_MAIN(</a:t>
            </a:r>
            <a:r>
              <a:rPr lang="en-US" altLang="zh-CN" b="1" dirty="0" err="1"/>
              <a:t>TestArea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en-US" altLang="zh-CN" dirty="0"/>
              <a:t>QTEST_APPLESS_MAIN()</a:t>
            </a:r>
            <a:r>
              <a:rPr lang="zh-CN" altLang="zh-CN" dirty="0"/>
              <a:t>宏实现</a:t>
            </a:r>
            <a:r>
              <a:rPr lang="en-US" altLang="zh-CN" dirty="0"/>
              <a:t>main()</a:t>
            </a:r>
            <a:r>
              <a:rPr lang="zh-CN" altLang="zh-CN" dirty="0"/>
              <a:t>函数，并初始化</a:t>
            </a:r>
            <a:r>
              <a:rPr lang="en-US" altLang="zh-CN" dirty="0" err="1"/>
              <a:t>QApplication</a:t>
            </a:r>
            <a:r>
              <a:rPr lang="zh-CN" altLang="zh-CN" dirty="0"/>
              <a:t>对象和测试类，按照测试函数的运行顺序执行所有的测试。</a:t>
            </a:r>
          </a:p>
          <a:p>
            <a:pPr indent="450850"/>
            <a:r>
              <a:rPr lang="zh-CN" altLang="zh-CN" dirty="0"/>
              <a:t>简单</a:t>
            </a:r>
            <a:r>
              <a:rPr lang="en-US" altLang="zh-CN" dirty="0" err="1"/>
              <a:t>Qt</a:t>
            </a:r>
            <a:r>
              <a:rPr lang="zh-CN" altLang="zh-CN" dirty="0"/>
              <a:t>单元测试输出结果如图</a:t>
            </a:r>
            <a:r>
              <a:rPr lang="en-US" altLang="zh-CN" dirty="0"/>
              <a:t>16.5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31" y="4422857"/>
            <a:ext cx="7984155" cy="177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2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0068" y="1330036"/>
            <a:ext cx="754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16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单元测试框架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540" y="3111333"/>
            <a:ext cx="427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数据驱动测试</a:t>
            </a:r>
          </a:p>
        </p:txBody>
      </p:sp>
    </p:spTree>
    <p:extLst>
      <p:ext uri="{BB962C8B-B14F-4D97-AF65-F5344CB8AC3E}">
        <p14:creationId xmlns:p14="http://schemas.microsoft.com/office/powerpoint/2010/main" val="93274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数据驱动测试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950026"/>
            <a:ext cx="10295907" cy="554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CH1602</a:t>
            </a:r>
            <a:r>
              <a:rPr lang="zh-CN" altLang="zh-CN" dirty="0"/>
              <a:t>）测试字符串转换为全小写字符的功能。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）建立单元测试框架（操作方法同前），具体设置如下。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项目名称：</a:t>
            </a:r>
            <a:r>
              <a:rPr lang="en-US" altLang="zh-CN" dirty="0" err="1"/>
              <a:t>TestQString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测试类名：</a:t>
            </a:r>
            <a:r>
              <a:rPr lang="en-US" altLang="zh-CN" dirty="0" err="1"/>
              <a:t>TestQString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测试槽：</a:t>
            </a:r>
            <a:r>
              <a:rPr lang="en-US" altLang="zh-CN" dirty="0" err="1"/>
              <a:t>testToLower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生成源文件：</a:t>
            </a:r>
            <a:r>
              <a:rPr lang="en-US" altLang="zh-CN" dirty="0"/>
              <a:t>tst_testqstring.cpp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tst_testqstring.cpp</a:t>
            </a:r>
            <a:r>
              <a:rPr lang="zh-CN" altLang="zh-CN" dirty="0"/>
              <a:t>”</a:t>
            </a:r>
            <a:r>
              <a:rPr lang="zh-CN" altLang="zh-CN" dirty="0">
                <a:hlinkClick r:id="rId2" action="ppaction://hlinkfile"/>
              </a:rPr>
              <a:t>的具体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void </a:t>
            </a:r>
            <a:r>
              <a:rPr lang="en-US" altLang="zh-CN" b="1" dirty="0" err="1"/>
              <a:t>testToLower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每个</a:t>
            </a:r>
            <a:r>
              <a:rPr lang="en-US" altLang="zh-CN" dirty="0"/>
              <a:t>private slot</a:t>
            </a:r>
            <a:r>
              <a:rPr lang="zh-CN" altLang="zh-CN" dirty="0"/>
              <a:t>都是一个被</a:t>
            </a:r>
            <a:r>
              <a:rPr lang="en-US" altLang="zh-CN" dirty="0" err="1"/>
              <a:t>QTest</a:t>
            </a:r>
            <a:r>
              <a:rPr lang="en-US" altLang="zh-CN" dirty="0"/>
              <a:t>::</a:t>
            </a:r>
            <a:r>
              <a:rPr lang="en-US" altLang="zh-CN" dirty="0" err="1"/>
              <a:t>qExec</a:t>
            </a:r>
            <a:r>
              <a:rPr lang="en-US" altLang="zh-CN" dirty="0"/>
              <a:t>()</a:t>
            </a:r>
            <a:r>
              <a:rPr lang="zh-CN" altLang="zh-CN" dirty="0"/>
              <a:t>自动调用的测试函数。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void </a:t>
            </a:r>
            <a:r>
              <a:rPr lang="en-US" altLang="zh-CN" b="1" dirty="0" err="1"/>
              <a:t>testToLower_data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用于提供测试数据。初始化数据的函数名和测试函数名一样，但增加了后缀“</a:t>
            </a:r>
            <a:r>
              <a:rPr lang="en-US" altLang="zh-CN" dirty="0"/>
              <a:t>_data()</a:t>
            </a:r>
            <a:r>
              <a:rPr lang="zh-CN" altLang="zh-CN" dirty="0"/>
              <a:t>”。</a:t>
            </a:r>
          </a:p>
          <a:p>
            <a:pPr indent="450850" latinLnBrk="1">
              <a:lnSpc>
                <a:spcPct val="150000"/>
              </a:lnSpc>
            </a:pPr>
            <a:r>
              <a:rPr lang="en-US" altLang="zh-CN" b="1" dirty="0"/>
              <a:t>(c)QCOMPARE(</a:t>
            </a:r>
            <a:r>
              <a:rPr lang="en-US" altLang="zh-CN" b="1" dirty="0" err="1"/>
              <a:t>string.toLower</a:t>
            </a:r>
            <a:r>
              <a:rPr lang="en-US" altLang="zh-CN" b="1" dirty="0"/>
              <a:t>(),result)</a:t>
            </a:r>
            <a:r>
              <a:rPr lang="zh-CN" altLang="zh-CN" b="1" dirty="0"/>
              <a:t>：</a:t>
            </a:r>
            <a:r>
              <a:rPr lang="en-US" altLang="zh-CN" dirty="0"/>
              <a:t>QCOMPARE</a:t>
            </a:r>
            <a:r>
              <a:rPr lang="zh-CN" altLang="zh-CN" dirty="0"/>
              <a:t>（</a:t>
            </a:r>
            <a:r>
              <a:rPr lang="en-US" altLang="zh-CN" dirty="0" err="1"/>
              <a:t>actual,expected</a:t>
            </a:r>
            <a:r>
              <a:rPr lang="zh-CN" altLang="zh-CN" dirty="0"/>
              <a:t>）宏使用“等号”操作符比较实际值（</a:t>
            </a:r>
            <a:r>
              <a:rPr lang="en-US" altLang="zh-CN" dirty="0"/>
              <a:t>actual</a:t>
            </a:r>
            <a:r>
              <a:rPr lang="zh-CN" altLang="zh-CN" dirty="0"/>
              <a:t>）和期望值（</a:t>
            </a:r>
            <a:r>
              <a:rPr lang="en-US" altLang="zh-CN" dirty="0"/>
              <a:t>expected</a:t>
            </a:r>
            <a:r>
              <a:rPr lang="zh-CN" altLang="zh-CN" dirty="0"/>
              <a:t>）。如果两个值相等，则程序继续执行；如果两个值不相等，则产生一个错误，且程序不再继续执行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723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数据驱动测试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1039864" y="993924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）测试结果如图</a:t>
            </a:r>
            <a:r>
              <a:rPr lang="en-US" altLang="zh-CN" sz="1800" dirty="0"/>
              <a:t>16.6</a:t>
            </a:r>
            <a:r>
              <a:rPr lang="zh-CN" altLang="zh-CN" sz="1800" dirty="0"/>
              <a:t>所示。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27" y="1514475"/>
            <a:ext cx="8775926" cy="219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32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数据驱动测试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023" y="973777"/>
            <a:ext cx="10284032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CH1603</a:t>
            </a:r>
            <a:r>
              <a:rPr lang="zh-CN" altLang="zh-CN" dirty="0"/>
              <a:t>）测试计算圆面积的功能。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）建立单元测试框架（操作方法同前），具体设置如下。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项目名称：</a:t>
            </a:r>
            <a:r>
              <a:rPr lang="en-US" altLang="zh-CN" dirty="0"/>
              <a:t>AreaTest2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测试类名：</a:t>
            </a:r>
            <a:r>
              <a:rPr lang="en-US" altLang="zh-CN" dirty="0" err="1"/>
              <a:t>TestArea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测试槽：</a:t>
            </a:r>
            <a:r>
              <a:rPr lang="en-US" altLang="zh-CN" dirty="0" err="1"/>
              <a:t>toArea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生成源文件：</a:t>
            </a:r>
            <a:r>
              <a:rPr lang="en-US" altLang="zh-CN" dirty="0"/>
              <a:t>tst_testarea.cpp</a:t>
            </a:r>
            <a:r>
              <a:rPr lang="zh-CN" altLang="zh-CN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）新建</a:t>
            </a:r>
            <a:r>
              <a:rPr lang="en-US" altLang="zh-CN" dirty="0"/>
              <a:t>C++</a:t>
            </a:r>
            <a:r>
              <a:rPr lang="zh-CN" altLang="zh-CN" dirty="0"/>
              <a:t>头文件“</a:t>
            </a:r>
            <a:r>
              <a:rPr lang="en-US" altLang="zh-CN" dirty="0" err="1"/>
              <a:t>area.h</a:t>
            </a:r>
            <a:r>
              <a:rPr lang="zh-CN" altLang="zh-CN" dirty="0"/>
              <a:t>”，</a:t>
            </a:r>
            <a:r>
              <a:rPr lang="zh-CN" altLang="zh-CN" dirty="0">
                <a:hlinkClick r:id="rId2" action="ppaction://hlinkfile"/>
              </a:rPr>
              <a:t>其具体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Q_DECLARE_METATYPE(Area)</a:t>
            </a:r>
            <a:r>
              <a:rPr lang="zh-CN" altLang="zh-CN" b="1" dirty="0"/>
              <a:t>：</a:t>
            </a:r>
            <a:r>
              <a:rPr lang="zh-CN" altLang="zh-CN" dirty="0"/>
              <a:t>该宏将</a:t>
            </a:r>
            <a:r>
              <a:rPr lang="en-US" altLang="zh-CN" dirty="0"/>
              <a:t>Area</a:t>
            </a:r>
            <a:r>
              <a:rPr lang="zh-CN" altLang="zh-CN" dirty="0"/>
              <a:t>定义为元类型，这样所有基于模板的函数都可以使用</a:t>
            </a:r>
            <a:r>
              <a:rPr lang="en-US" altLang="zh-CN" dirty="0"/>
              <a:t>Area</a:t>
            </a:r>
            <a:r>
              <a:rPr lang="zh-CN" altLang="zh-CN" dirty="0"/>
              <a:t>。而</a:t>
            </a:r>
            <a:r>
              <a:rPr lang="en-US" altLang="zh-CN" dirty="0" err="1"/>
              <a:t>QTest</a:t>
            </a:r>
            <a:r>
              <a:rPr lang="zh-CN" altLang="zh-CN" dirty="0"/>
              <a:t>中用到了模板函数</a:t>
            </a:r>
            <a:r>
              <a:rPr lang="en-US" altLang="zh-CN" dirty="0" err="1"/>
              <a:t>addColumn</a:t>
            </a:r>
            <a:r>
              <a:rPr lang="en-US" altLang="zh-CN" dirty="0"/>
              <a:t>()</a:t>
            </a:r>
            <a:r>
              <a:rPr lang="zh-CN" altLang="zh-CN" dirty="0"/>
              <a:t>，因此必须使用</a:t>
            </a:r>
            <a:r>
              <a:rPr lang="en-US" altLang="zh-CN" dirty="0"/>
              <a:t>Q_DECLARE_ METATYPE()</a:t>
            </a:r>
            <a:r>
              <a:rPr lang="zh-CN" altLang="zh-CN" dirty="0"/>
              <a:t>宏使模板函数可以识别</a:t>
            </a:r>
            <a:r>
              <a:rPr lang="en-US" altLang="zh-CN" dirty="0"/>
              <a:t>Area</a:t>
            </a:r>
            <a:r>
              <a:rPr lang="zh-CN" altLang="zh-CN" dirty="0"/>
              <a:t>类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504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数据驱动测试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1045029"/>
            <a:ext cx="10272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）在源文件“</a:t>
            </a:r>
            <a:r>
              <a:rPr lang="en-US" altLang="zh-CN" dirty="0"/>
              <a:t>tst_testarea.cpp</a:t>
            </a:r>
            <a:r>
              <a:rPr lang="zh-CN" altLang="zh-CN" dirty="0"/>
              <a:t>”中完成测试工作，其</a:t>
            </a:r>
            <a:r>
              <a:rPr lang="zh-CN" altLang="zh-CN" dirty="0">
                <a:hlinkClick r:id="rId2" action="ppaction://hlinkfile"/>
              </a:rPr>
              <a:t>具体实现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QFETCH(</a:t>
            </a:r>
            <a:r>
              <a:rPr lang="en-US" altLang="zh-CN" b="1" dirty="0" err="1"/>
              <a:t>Area,area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通过</a:t>
            </a:r>
            <a:r>
              <a:rPr lang="en-US" altLang="zh-CN" dirty="0"/>
              <a:t>QFETCH()</a:t>
            </a:r>
            <a:r>
              <a:rPr lang="zh-CN" altLang="zh-CN" dirty="0"/>
              <a:t>宏获取所有数据。</a:t>
            </a:r>
          </a:p>
          <a:p>
            <a:pPr indent="450850"/>
            <a:r>
              <a:rPr lang="en-US" altLang="zh-CN" b="1" dirty="0"/>
              <a:t>(b) QVERIFY(</a:t>
            </a:r>
            <a:r>
              <a:rPr lang="en-US" altLang="zh-CN" b="1" dirty="0" err="1"/>
              <a:t>qAbs</a:t>
            </a:r>
            <a:r>
              <a:rPr lang="en-US" altLang="zh-CN" b="1" dirty="0"/>
              <a:t>(</a:t>
            </a:r>
            <a:r>
              <a:rPr lang="en-US" altLang="zh-CN" b="1" dirty="0" err="1"/>
              <a:t>area.CountArea</a:t>
            </a:r>
            <a:r>
              <a:rPr lang="en-US" altLang="zh-CN" b="1" dirty="0"/>
              <a:t>()-r)&lt;0.0000001)</a:t>
            </a:r>
            <a:r>
              <a:rPr lang="zh-CN" altLang="zh-CN" b="1" dirty="0"/>
              <a:t>：</a:t>
            </a:r>
            <a:r>
              <a:rPr lang="en-US" altLang="zh-CN" dirty="0"/>
              <a:t>QVERIFY()</a:t>
            </a:r>
            <a:r>
              <a:rPr lang="zh-CN" altLang="zh-CN" dirty="0"/>
              <a:t>宏将根据数据的多少决定函数运行多少次。</a:t>
            </a:r>
          </a:p>
          <a:p>
            <a:pPr indent="450850"/>
            <a:r>
              <a:rPr lang="en-US" altLang="zh-CN" b="1" dirty="0"/>
              <a:t>(c) </a:t>
            </a:r>
            <a:r>
              <a:rPr lang="en-US" altLang="zh-CN" b="1" dirty="0" err="1"/>
              <a:t>QTest</a:t>
            </a:r>
            <a:r>
              <a:rPr lang="en-US" altLang="zh-CN" b="1" dirty="0"/>
              <a:t>::</a:t>
            </a:r>
            <a:r>
              <a:rPr lang="en-US" altLang="zh-CN" b="1" dirty="0" err="1"/>
              <a:t>addColumn</a:t>
            </a:r>
            <a:r>
              <a:rPr lang="en-US" altLang="zh-CN" b="1" dirty="0"/>
              <a:t>&lt;Area&gt;("area")</a:t>
            </a:r>
            <a:r>
              <a:rPr lang="zh-CN" altLang="zh-CN" b="1" dirty="0"/>
              <a:t>：</a:t>
            </a:r>
            <a:r>
              <a:rPr lang="zh-CN" altLang="zh-CN" dirty="0"/>
              <a:t>此处建立了两列数据，</a:t>
            </a:r>
            <a:r>
              <a:rPr lang="en-US" altLang="zh-CN" dirty="0"/>
              <a:t>area</a:t>
            </a:r>
            <a:r>
              <a:rPr lang="zh-CN" altLang="zh-CN" dirty="0"/>
              <a:t>列为</a:t>
            </a:r>
            <a:r>
              <a:rPr lang="en-US" altLang="zh-CN" dirty="0"/>
              <a:t>Area</a:t>
            </a:r>
            <a:r>
              <a:rPr lang="zh-CN" altLang="zh-CN" dirty="0"/>
              <a:t>对象。</a:t>
            </a:r>
          </a:p>
          <a:p>
            <a:pPr indent="450850"/>
            <a:r>
              <a:rPr lang="en-US" altLang="zh-CN" b="1" dirty="0"/>
              <a:t>(d) </a:t>
            </a:r>
            <a:r>
              <a:rPr lang="en-US" altLang="zh-CN" b="1" dirty="0" err="1"/>
              <a:t>QTest</a:t>
            </a:r>
            <a:r>
              <a:rPr lang="en-US" altLang="zh-CN" b="1" dirty="0"/>
              <a:t>::</a:t>
            </a:r>
            <a:r>
              <a:rPr lang="en-US" altLang="zh-CN" b="1" dirty="0" err="1"/>
              <a:t>addColumn</a:t>
            </a:r>
            <a:r>
              <a:rPr lang="en-US" altLang="zh-CN" b="1" dirty="0"/>
              <a:t>&lt;double&gt;("r")</a:t>
            </a:r>
            <a:r>
              <a:rPr lang="zh-CN" altLang="zh-CN" b="1" dirty="0"/>
              <a:t>：</a:t>
            </a:r>
            <a:r>
              <a:rPr lang="en-US" altLang="zh-CN" dirty="0"/>
              <a:t>r</a:t>
            </a:r>
            <a:r>
              <a:rPr lang="zh-CN" altLang="zh-CN" dirty="0"/>
              <a:t>列是相应的</a:t>
            </a:r>
            <a:r>
              <a:rPr lang="en-US" altLang="zh-CN" dirty="0"/>
              <a:t>Area</a:t>
            </a:r>
            <a:r>
              <a:rPr lang="zh-CN" altLang="zh-CN" dirty="0"/>
              <a:t>对象中计算圆面积半径的期望值。</a:t>
            </a:r>
          </a:p>
          <a:p>
            <a:pPr indent="450850"/>
            <a:r>
              <a:rPr lang="en-US" altLang="zh-CN" b="1" dirty="0"/>
              <a:t>(e) </a:t>
            </a:r>
            <a:r>
              <a:rPr lang="en-US" altLang="zh-CN" b="1" dirty="0" err="1"/>
              <a:t>QTest</a:t>
            </a:r>
            <a:r>
              <a:rPr lang="en-US" altLang="zh-CN" b="1" dirty="0"/>
              <a:t>::</a:t>
            </a:r>
            <a:r>
              <a:rPr lang="en-US" altLang="zh-CN" b="1" dirty="0" err="1"/>
              <a:t>newRow</a:t>
            </a:r>
            <a:r>
              <a:rPr lang="en-US" altLang="zh-CN" b="1" dirty="0"/>
              <a:t>("1")&lt;&lt;Area(1)&lt;&lt;3.14</a:t>
            </a:r>
            <a:r>
              <a:rPr lang="zh-CN" altLang="zh-CN" b="1" dirty="0"/>
              <a:t>：</a:t>
            </a:r>
            <a:r>
              <a:rPr lang="zh-CN" altLang="zh-CN" dirty="0"/>
              <a:t>测试数据通过</a:t>
            </a:r>
            <a:r>
              <a:rPr lang="en-US" altLang="zh-CN" dirty="0" err="1"/>
              <a:t>QTest</a:t>
            </a:r>
            <a:r>
              <a:rPr lang="en-US" altLang="zh-CN" dirty="0"/>
              <a:t>::</a:t>
            </a:r>
            <a:r>
              <a:rPr lang="en-US" altLang="zh-CN" dirty="0" err="1"/>
              <a:t>newRow</a:t>
            </a:r>
            <a:r>
              <a:rPr lang="en-US" altLang="zh-CN" dirty="0"/>
              <a:t>()</a:t>
            </a:r>
            <a:r>
              <a:rPr lang="zh-CN" altLang="zh-CN" dirty="0"/>
              <a:t>函数加入。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）测试结果如图</a:t>
            </a:r>
            <a:r>
              <a:rPr lang="en-US" altLang="zh-CN" dirty="0"/>
              <a:t>16.7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03" y="3328988"/>
            <a:ext cx="8237600" cy="207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6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0068" y="1330036"/>
            <a:ext cx="754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16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单元测试框架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540" y="3111333"/>
            <a:ext cx="427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简单性能测试</a:t>
            </a:r>
          </a:p>
        </p:txBody>
      </p:sp>
    </p:spTree>
    <p:extLst>
      <p:ext uri="{BB962C8B-B14F-4D97-AF65-F5344CB8AC3E}">
        <p14:creationId xmlns:p14="http://schemas.microsoft.com/office/powerpoint/2010/main" val="64757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简单性能测试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6845" y="1092530"/>
            <a:ext cx="100615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CH1604</a:t>
            </a:r>
            <a:r>
              <a:rPr lang="zh-CN" altLang="zh-CN" dirty="0"/>
              <a:t>）编写性能测试代码。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）建立单元测试框架（操作方法同前），具体设置如下。</a:t>
            </a:r>
          </a:p>
          <a:p>
            <a:r>
              <a:rPr lang="zh-CN" altLang="zh-CN" dirty="0"/>
              <a:t>项目名称：</a:t>
            </a:r>
            <a:r>
              <a:rPr lang="en-US" altLang="zh-CN" dirty="0"/>
              <a:t>TestQString2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测试类名：</a:t>
            </a:r>
            <a:r>
              <a:rPr lang="en-US" altLang="zh-CN" dirty="0"/>
              <a:t>TestQString2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测试槽：</a:t>
            </a:r>
            <a:r>
              <a:rPr lang="en-US" altLang="zh-CN" dirty="0" err="1"/>
              <a:t>testBenchmark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生成源文件：</a:t>
            </a:r>
            <a:r>
              <a:rPr lang="en-US" altLang="zh-CN" dirty="0"/>
              <a:t>tst_testqstring2.cpp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tst_testqstring2.cpp</a:t>
            </a:r>
            <a:r>
              <a:rPr lang="zh-CN" altLang="zh-CN" dirty="0"/>
              <a:t>”</a:t>
            </a:r>
            <a:r>
              <a:rPr lang="zh-CN" altLang="zh-CN" dirty="0">
                <a:hlinkClick r:id="rId2" action="ppaction://hlinkfile"/>
              </a:rPr>
              <a:t>的具体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）测试结果如图</a:t>
            </a:r>
            <a:r>
              <a:rPr lang="en-US" altLang="zh-CN" dirty="0"/>
              <a:t>16.8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0" y="3394919"/>
            <a:ext cx="7975275" cy="199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8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887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QTestLib</a:t>
            </a:r>
            <a:r>
              <a:rPr lang="zh-CN" altLang="zh-CN" sz="2400" b="1" dirty="0"/>
              <a:t>框架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985652"/>
            <a:ext cx="1024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Trolltech</a:t>
            </a:r>
            <a:r>
              <a:rPr lang="zh-CN" altLang="zh-CN" sz="1800" dirty="0"/>
              <a:t>公司提供的</a:t>
            </a:r>
            <a:r>
              <a:rPr lang="en-US" altLang="zh-CN" sz="1800" dirty="0" err="1"/>
              <a:t>QTestLib</a:t>
            </a:r>
            <a:r>
              <a:rPr lang="zh-CN" altLang="zh-CN" sz="1800" dirty="0"/>
              <a:t>是一种针对基于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编写的程序或库的单元测试工具。</a:t>
            </a:r>
            <a:r>
              <a:rPr lang="en-US" altLang="zh-CN" sz="1800" dirty="0" err="1"/>
              <a:t>QTestLib</a:t>
            </a:r>
            <a:r>
              <a:rPr lang="zh-CN" altLang="zh-CN" sz="1800" dirty="0"/>
              <a:t>提供了单元测试框架的基本功能，并提供了针对</a:t>
            </a:r>
            <a:r>
              <a:rPr lang="en-US" altLang="zh-CN" sz="1800" dirty="0"/>
              <a:t>GUI</a:t>
            </a:r>
            <a:r>
              <a:rPr lang="zh-CN" altLang="zh-CN" sz="1800" dirty="0"/>
              <a:t>测试的扩展功能。</a:t>
            </a:r>
            <a:r>
              <a:rPr lang="en-US" altLang="zh-CN" sz="1800" dirty="0" err="1"/>
              <a:t>QTestLib</a:t>
            </a:r>
            <a:r>
              <a:rPr lang="zh-CN" altLang="zh-CN" sz="1800" dirty="0"/>
              <a:t>的特性，见表</a:t>
            </a:r>
            <a:r>
              <a:rPr lang="en-US" altLang="zh-CN" sz="1800" dirty="0"/>
              <a:t>16.1</a:t>
            </a:r>
            <a:r>
              <a:rPr lang="zh-CN" altLang="zh-CN" sz="1800" dirty="0"/>
              <a:t>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17013"/>
              </p:ext>
            </p:extLst>
          </p:nvPr>
        </p:nvGraphicFramePr>
        <p:xfrm>
          <a:off x="1880713" y="1857615"/>
          <a:ext cx="8676452" cy="3336620"/>
        </p:xfrm>
        <a:graphic>
          <a:graphicData uri="http://schemas.openxmlformats.org/drawingml/2006/table">
            <a:tbl>
              <a:tblPr firstRow="1" firstCol="1" bandRow="1"/>
              <a:tblGrid>
                <a:gridCol w="2026819"/>
                <a:gridCol w="6649633"/>
              </a:tblGrid>
              <a:tr h="33366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Arial"/>
                          <a:ea typeface="黑体"/>
                          <a:cs typeface="Arial"/>
                        </a:rPr>
                        <a:t>特</a:t>
                      </a:r>
                      <a:r>
                        <a:rPr lang="en-US" sz="1400" kern="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0">
                          <a:effectLst/>
                          <a:latin typeface="Arial"/>
                          <a:ea typeface="黑体"/>
                          <a:cs typeface="Arial"/>
                        </a:rPr>
                        <a:t>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Arial"/>
                          <a:ea typeface="黑体"/>
                          <a:cs typeface="Arial"/>
                        </a:rPr>
                        <a:t>详</a:t>
                      </a:r>
                      <a:r>
                        <a:rPr lang="zh-CN" sz="1400" kern="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0">
                          <a:effectLst/>
                          <a:latin typeface="Arial"/>
                          <a:ea typeface="黑体"/>
                          <a:cs typeface="Arial"/>
                        </a:rPr>
                        <a:t>细</a:t>
                      </a:r>
                      <a:r>
                        <a:rPr lang="zh-CN" sz="1400" kern="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0">
                          <a:effectLst/>
                          <a:latin typeface="Arial"/>
                          <a:ea typeface="黑体"/>
                          <a:cs typeface="Arial"/>
                        </a:rPr>
                        <a:t>描</a:t>
                      </a:r>
                      <a:r>
                        <a:rPr lang="zh-CN" sz="1400" kern="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0">
                          <a:effectLst/>
                          <a:latin typeface="Arial"/>
                          <a:ea typeface="黑体"/>
                          <a:cs typeface="Arial"/>
                        </a:rPr>
                        <a:t>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366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轻量级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QTestLib 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只包含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 6000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行代码和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60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个导出符号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6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自包含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对于非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GUI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测试，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QTestLib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只需要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核心库的几个符号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6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快速测试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QTestLib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不需要特殊的测试执行程序，不需要为测试而进行特殊的注册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6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数据驱动测试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一个测试程序可以在不同的测试数据集上执行多次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6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基本的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GUI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测试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QTestLib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提供了模拟鼠标和键盘事件的功能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6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IDE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友好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QTestLib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的输出信息可以被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Visual Studio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KDevelop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解析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6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线程安全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错误报告是线程安全的、原子性的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6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类型安全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对模板进行了扩展使用，以防止由隐式类型转换引起的错误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6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易扩展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用户自定义类型可以容易地加入测试数据和测试输出中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74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0068" y="1330036"/>
            <a:ext cx="754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16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单元测试框架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3902" y="3111333"/>
            <a:ext cx="478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简单的</a:t>
            </a:r>
            <a:r>
              <a:rPr lang="en-US" altLang="zh-CN" sz="3600" b="1" dirty="0" err="1"/>
              <a:t>Qt</a:t>
            </a:r>
            <a:r>
              <a:rPr lang="zh-CN" altLang="zh-CN" sz="3600" b="1" dirty="0"/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59096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简单的</a:t>
            </a:r>
            <a:r>
              <a:rPr lang="en-US" altLang="zh-CN" sz="2400" b="1" dirty="0" err="1"/>
              <a:t>Qt</a:t>
            </a:r>
            <a:r>
              <a:rPr lang="zh-CN" altLang="zh-CN" sz="2400" b="1" dirty="0"/>
              <a:t>单元测试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985652"/>
            <a:ext cx="10331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CH1601</a:t>
            </a:r>
            <a:r>
              <a:rPr lang="zh-CN" altLang="zh-CN" sz="1800" dirty="0"/>
              <a:t>）首先实现计算圆面积的类，然后编写代码检查该类是否完成了相应的功能。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）建立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单元测试框架，步骤如下。</a:t>
            </a:r>
          </a:p>
          <a:p>
            <a:pPr indent="450850"/>
            <a:r>
              <a:rPr lang="zh-CN" altLang="zh-CN" sz="1800" dirty="0"/>
              <a:t>选择“文件”→“新建文件或项目”菜单项，出现如图</a:t>
            </a:r>
            <a:r>
              <a:rPr lang="en-US" altLang="zh-CN" sz="1800" dirty="0"/>
              <a:t>16.1</a:t>
            </a:r>
            <a:r>
              <a:rPr lang="zh-CN" altLang="zh-CN" sz="1800" dirty="0"/>
              <a:t>所示的对话框，选择“其他项目”→“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单元测试”选项，单击“</a:t>
            </a:r>
            <a:r>
              <a:rPr lang="en-US" altLang="zh-CN" sz="1800" dirty="0"/>
              <a:t>Choose...</a:t>
            </a:r>
            <a:r>
              <a:rPr lang="zh-CN" altLang="zh-CN" sz="1800" dirty="0"/>
              <a:t>”按钮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71" y="2462980"/>
            <a:ext cx="6527057" cy="406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2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简单的</a:t>
            </a:r>
            <a:r>
              <a:rPr lang="en-US" altLang="zh-CN" sz="2400" b="1" dirty="0" err="1"/>
              <a:t>Qt</a:t>
            </a:r>
            <a:r>
              <a:rPr lang="zh-CN" altLang="zh-CN" sz="2400" b="1" dirty="0"/>
              <a:t>单元测试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973777"/>
            <a:ext cx="1035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为测试项目命名，“名称”为“</a:t>
            </a:r>
            <a:r>
              <a:rPr lang="en-US" altLang="zh-CN" sz="1800" dirty="0" err="1"/>
              <a:t>AreaTest</a:t>
            </a:r>
            <a:r>
              <a:rPr lang="zh-CN" altLang="zh-CN" sz="1800" dirty="0"/>
              <a:t>”，连续单击“下一步”按钮，直至出现如图</a:t>
            </a:r>
            <a:r>
              <a:rPr lang="en-US" altLang="zh-CN" sz="1800" dirty="0"/>
              <a:t>16.2</a:t>
            </a:r>
            <a:r>
              <a:rPr lang="zh-CN" altLang="zh-CN" sz="1800" dirty="0"/>
              <a:t>所示的对话框，选择项目需要包含的模块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80" y="1774165"/>
            <a:ext cx="7458796" cy="383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64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简单的</a:t>
            </a:r>
            <a:r>
              <a:rPr lang="en-US" altLang="zh-CN" sz="2400" b="1" dirty="0" err="1"/>
              <a:t>Qt</a:t>
            </a:r>
            <a:r>
              <a:rPr lang="zh-CN" altLang="zh-CN" sz="2400" b="1" dirty="0"/>
              <a:t>单元测试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938151"/>
            <a:ext cx="1049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单击“下一步”按钮，在如图</a:t>
            </a:r>
            <a:r>
              <a:rPr lang="en-US" altLang="zh-CN" sz="1800" dirty="0"/>
              <a:t>16.3</a:t>
            </a:r>
            <a:r>
              <a:rPr lang="zh-CN" altLang="zh-CN" sz="1800" dirty="0"/>
              <a:t>所示的对话框中设置将要创建的测试类的基本信息。</a:t>
            </a:r>
          </a:p>
          <a:p>
            <a:pPr indent="450850"/>
            <a:r>
              <a:rPr lang="zh-CN" altLang="zh-CN" sz="1800" b="1" dirty="0"/>
              <a:t>其中，</a:t>
            </a:r>
            <a:r>
              <a:rPr lang="zh-CN" altLang="zh-CN" sz="1800" dirty="0"/>
              <a:t>“类名”命名为“</a:t>
            </a:r>
            <a:r>
              <a:rPr lang="en-US" altLang="zh-CN" sz="1800" dirty="0" err="1"/>
              <a:t>TestArea</a:t>
            </a:r>
            <a:r>
              <a:rPr lang="zh-CN" altLang="zh-CN" sz="1800" dirty="0"/>
              <a:t>”，“测试槽”（即待测试的函数）命名为“</a:t>
            </a:r>
            <a:r>
              <a:rPr lang="en-US" altLang="zh-CN" sz="1800" dirty="0" err="1"/>
              <a:t>toAreaTest</a:t>
            </a:r>
            <a:r>
              <a:rPr lang="zh-CN" altLang="zh-CN" sz="1800" dirty="0"/>
              <a:t>”，依次单击“下一步”按钮，直至单击“完成”按钮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87" y="1861481"/>
            <a:ext cx="7473053" cy="384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97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6845" y="328908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简单的</a:t>
            </a:r>
            <a:r>
              <a:rPr lang="en-US" altLang="zh-CN" sz="2400" b="1" dirty="0" err="1"/>
              <a:t>Qt</a:t>
            </a:r>
            <a:r>
              <a:rPr lang="zh-CN" altLang="zh-CN" sz="2400" b="1" dirty="0"/>
              <a:t>单元测试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2519" y="1009403"/>
            <a:ext cx="1046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）计算圆面积类的具体实现步骤如下。</a:t>
            </a:r>
          </a:p>
          <a:p>
            <a:pPr indent="450850"/>
            <a:r>
              <a:rPr lang="zh-CN" altLang="zh-CN" sz="1800" dirty="0"/>
              <a:t>在项目名上单击鼠标右键，选择“添加新文件</a:t>
            </a:r>
            <a:r>
              <a:rPr lang="en-US" altLang="zh-CN" sz="1800" dirty="0"/>
              <a:t>...</a:t>
            </a:r>
            <a:r>
              <a:rPr lang="zh-CN" altLang="zh-CN" sz="1800" dirty="0"/>
              <a:t>”选项，在如图</a:t>
            </a:r>
            <a:r>
              <a:rPr lang="en-US" altLang="zh-CN" sz="1800" dirty="0"/>
              <a:t>16.4</a:t>
            </a:r>
            <a:r>
              <a:rPr lang="zh-CN" altLang="zh-CN" sz="1800" dirty="0"/>
              <a:t>所示的“新建文件”对话框中，选择新建“</a:t>
            </a:r>
            <a:r>
              <a:rPr lang="en-US" altLang="zh-CN" sz="1800" dirty="0"/>
              <a:t>C++ Header File</a:t>
            </a:r>
            <a:r>
              <a:rPr lang="zh-CN" altLang="zh-CN" sz="1800" dirty="0"/>
              <a:t>”，单击“</a:t>
            </a:r>
            <a:r>
              <a:rPr lang="en-US" altLang="zh-CN" sz="1800" dirty="0"/>
              <a:t>Choose...</a:t>
            </a:r>
            <a:r>
              <a:rPr lang="zh-CN" altLang="zh-CN" sz="1800" dirty="0"/>
              <a:t>”按钮，在弹出的对话框中填写文件的“名称”为“</a:t>
            </a:r>
            <a:r>
              <a:rPr lang="en-US" altLang="zh-CN" sz="1800" dirty="0"/>
              <a:t>area</a:t>
            </a:r>
            <a:r>
              <a:rPr lang="zh-CN" altLang="zh-CN" sz="1800" dirty="0"/>
              <a:t>”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83" y="2209731"/>
            <a:ext cx="6261368" cy="389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32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简单的</a:t>
            </a:r>
            <a:r>
              <a:rPr lang="en-US" altLang="zh-CN" sz="2400" b="1" dirty="0" err="1"/>
              <a:t>Qt</a:t>
            </a:r>
            <a:r>
              <a:rPr lang="zh-CN" altLang="zh-CN" sz="2400" b="1" dirty="0"/>
              <a:t>单元测试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1028745" y="1029550"/>
            <a:ext cx="377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头文件“</a:t>
            </a:r>
            <a:r>
              <a:rPr lang="en-US" altLang="zh-CN" sz="1800" dirty="0" err="1"/>
              <a:t>area.h</a:t>
            </a:r>
            <a:r>
              <a:rPr lang="zh-CN" altLang="zh-CN" sz="1800" dirty="0"/>
              <a:t>”的具体代码如下：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398882"/>
            <a:ext cx="9788454" cy="5615761"/>
          </a:xfrm>
          <a:prstGeom prst="roundRect">
            <a:avLst>
              <a:gd name="adj" fmla="val 361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QObject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Area:public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QObject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	Q_OBJECT</a:t>
            </a:r>
            <a:endParaRPr lang="zh-CN" altLang="zh-CN" sz="1600" dirty="0"/>
          </a:p>
          <a:p>
            <a:r>
              <a:rPr lang="en-US" altLang="zh-CN" sz="1600" dirty="0"/>
              <a:t>public:</a:t>
            </a:r>
            <a:endParaRPr lang="zh-CN" altLang="zh-CN" sz="1600" dirty="0"/>
          </a:p>
          <a:p>
            <a:r>
              <a:rPr lang="en-US" altLang="zh-CN" sz="1600" dirty="0"/>
              <a:t>    Area(){}</a:t>
            </a:r>
            <a:endParaRPr lang="zh-CN" altLang="zh-CN" sz="1600" dirty="0"/>
          </a:p>
          <a:p>
            <a:r>
              <a:rPr lang="en-US" altLang="zh-CN" sz="1600" dirty="0"/>
              <a:t>    ~Area(){}</a:t>
            </a:r>
            <a:endParaRPr lang="zh-CN" altLang="zh-CN" sz="1600" dirty="0"/>
          </a:p>
          <a:p>
            <a:r>
              <a:rPr lang="en-US" altLang="zh-CN" sz="1600" dirty="0"/>
              <a:t>    Area(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Area &amp;area)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m_r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area.m_r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  Area(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r)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m_r</a:t>
            </a:r>
            <a:r>
              <a:rPr lang="en-US" altLang="zh-CN" sz="1600" dirty="0"/>
              <a:t>=r;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  double </a:t>
            </a:r>
            <a:r>
              <a:rPr lang="en-US" altLang="zh-CN" sz="1600" dirty="0" err="1"/>
              <a:t>CountArea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return  3.14*</a:t>
            </a:r>
            <a:r>
              <a:rPr lang="en-US" altLang="zh-CN" sz="1600" dirty="0" err="1"/>
              <a:t>m_r</a:t>
            </a:r>
            <a:r>
              <a:rPr lang="en-US" altLang="zh-CN" sz="1600" dirty="0"/>
              <a:t>*</a:t>
            </a:r>
            <a:r>
              <a:rPr lang="en-US" altLang="zh-CN" sz="1600" dirty="0" err="1"/>
              <a:t>m_r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private:</a:t>
            </a:r>
            <a:endParaRPr lang="zh-CN" altLang="zh-CN" sz="1600" dirty="0"/>
          </a:p>
          <a:p>
            <a:r>
              <a:rPr lang="en-US" altLang="zh-CN" sz="1600" dirty="0"/>
              <a:t>    double </a:t>
            </a:r>
            <a:r>
              <a:rPr lang="en-US" altLang="zh-CN" sz="1600" dirty="0" err="1"/>
              <a:t>m_r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117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简单的</a:t>
            </a:r>
            <a:r>
              <a:rPr lang="en-US" altLang="zh-CN" sz="2400" b="1" dirty="0" err="1"/>
              <a:t>Qt</a:t>
            </a:r>
            <a:r>
              <a:rPr lang="zh-CN" altLang="zh-CN" sz="2400" b="1" dirty="0"/>
              <a:t>单元测试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1117666" y="934371"/>
            <a:ext cx="764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）测试代码所在的源文件“</a:t>
            </a:r>
            <a:r>
              <a:rPr lang="en-US" altLang="zh-CN" sz="1800" dirty="0"/>
              <a:t>tst_testarea.cpp</a:t>
            </a:r>
            <a:r>
              <a:rPr lang="zh-CN" altLang="zh-CN" sz="1800" dirty="0"/>
              <a:t>”的具体内容如下：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535" y="1413164"/>
            <a:ext cx="9429008" cy="5509200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QtTest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b="1" dirty="0"/>
              <a:t>#include "</a:t>
            </a:r>
            <a:r>
              <a:rPr lang="en-US" altLang="zh-CN" sz="1600" b="1" dirty="0" err="1"/>
              <a:t>area.h</a:t>
            </a:r>
            <a:r>
              <a:rPr lang="en-US" altLang="zh-CN" sz="1600" b="1" dirty="0"/>
              <a:t>"</a:t>
            </a:r>
            <a:endParaRPr lang="zh-CN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TestArea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QObject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Q_OBJECT</a:t>
            </a:r>
            <a:endParaRPr lang="zh-CN" altLang="zh-CN" sz="1600" dirty="0"/>
          </a:p>
          <a:p>
            <a:r>
              <a:rPr lang="en-US" altLang="zh-CN" sz="1600" dirty="0"/>
              <a:t>public: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TestArea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private Q_SLOTS:</a:t>
            </a:r>
            <a:endParaRPr lang="zh-CN" altLang="zh-CN" sz="1600" dirty="0"/>
          </a:p>
          <a:p>
            <a:r>
              <a:rPr lang="en-US" altLang="zh-CN" sz="1600" dirty="0"/>
              <a:t>    void </a:t>
            </a:r>
            <a:r>
              <a:rPr lang="en-US" altLang="zh-CN" sz="1600" dirty="0" err="1"/>
              <a:t>toAreaTest</a:t>
            </a:r>
            <a:r>
              <a:rPr lang="en-US" altLang="zh-CN" sz="1600" dirty="0"/>
              <a:t>();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r>
              <a:rPr lang="en-US" altLang="zh-CN" sz="1600" dirty="0"/>
              <a:t>};</a:t>
            </a:r>
            <a:endParaRPr lang="zh-CN" altLang="zh-CN" sz="1600" dirty="0"/>
          </a:p>
          <a:p>
            <a:r>
              <a:rPr lang="en-US" altLang="zh-CN" sz="1600" dirty="0" err="1"/>
              <a:t>TestArea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TestArea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TestArea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toAreaTest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b="1" dirty="0"/>
              <a:t>Area area(1);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b="1" dirty="0"/>
              <a:t>QVERIFY(</a:t>
            </a:r>
            <a:r>
              <a:rPr lang="en-US" altLang="zh-CN" sz="1600" b="1" dirty="0" err="1"/>
              <a:t>qAbs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area.CountArea</a:t>
            </a:r>
            <a:r>
              <a:rPr lang="en-US" altLang="zh-CN" sz="1600" b="1" dirty="0"/>
              <a:t>()-3.14)&lt;0.0000001);</a:t>
            </a:r>
            <a:r>
              <a:rPr lang="en-US" altLang="zh-CN" sz="1600" dirty="0"/>
              <a:t>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r>
              <a:rPr lang="en-US" altLang="zh-CN" sz="1600" dirty="0"/>
              <a:t>    QVERIFY2(true, "Failure");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r>
              <a:rPr lang="en-US" altLang="zh-CN" sz="1600" dirty="0"/>
              <a:t>QTEST_APPLESS_MAIN(</a:t>
            </a:r>
            <a:r>
              <a:rPr lang="en-US" altLang="zh-CN" sz="1600" dirty="0" err="1"/>
              <a:t>TestArea</a:t>
            </a:r>
            <a:r>
              <a:rPr lang="en-US" altLang="zh-CN" sz="1600" dirty="0"/>
              <a:t>)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r>
              <a:rPr lang="en-US" altLang="zh-CN" sz="1600" dirty="0"/>
              <a:t>#include "</a:t>
            </a:r>
            <a:r>
              <a:rPr lang="en-US" altLang="zh-CN" sz="1600" dirty="0" err="1" smtClean="0"/>
              <a:t>tst_testarea.moc</a:t>
            </a:r>
            <a:r>
              <a:rPr lang="en-US" altLang="zh-CN" sz="16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25272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1088</Words>
  <Application>Microsoft Office PowerPoint</Application>
  <PresentationFormat>自定义</PresentationFormat>
  <Paragraphs>141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15</cp:revision>
  <dcterms:created xsi:type="dcterms:W3CDTF">2017-04-19T11:17:17Z</dcterms:created>
  <dcterms:modified xsi:type="dcterms:W3CDTF">2019-03-15T09:03:17Z</dcterms:modified>
</cp:coreProperties>
</file>