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7" r:id="rId3"/>
    <p:sldId id="282" r:id="rId4"/>
    <p:sldId id="283" r:id="rId5"/>
    <p:sldId id="284" r:id="rId6"/>
    <p:sldId id="285" r:id="rId7"/>
    <p:sldId id="287" r:id="rId8"/>
    <p:sldId id="286" r:id="rId9"/>
    <p:sldId id="288" r:id="rId10"/>
    <p:sldId id="290" r:id="rId11"/>
    <p:sldId id="289" r:id="rId12"/>
    <p:sldId id="291" r:id="rId13"/>
    <p:sldId id="292" r:id="rId14"/>
    <p:sldId id="293" r:id="rId15"/>
    <p:sldId id="295" r:id="rId16"/>
    <p:sldId id="294" r:id="rId17"/>
    <p:sldId id="297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2" r:id="rId33"/>
    <p:sldId id="311" r:id="rId34"/>
    <p:sldId id="313" r:id="rId35"/>
    <p:sldId id="314" r:id="rId36"/>
    <p:sldId id="315" r:id="rId37"/>
    <p:sldId id="316" r:id="rId38"/>
    <p:sldId id="317" r:id="rId39"/>
    <p:sldId id="320" r:id="rId40"/>
    <p:sldId id="319" r:id="rId41"/>
    <p:sldId id="321" r:id="rId42"/>
    <p:sldId id="322" r:id="rId43"/>
    <p:sldId id="324" r:id="rId44"/>
    <p:sldId id="325" r:id="rId45"/>
    <p:sldId id="323" r:id="rId46"/>
    <p:sldId id="326" r:id="rId47"/>
    <p:sldId id="328" r:id="rId48"/>
    <p:sldId id="327" r:id="rId49"/>
    <p:sldId id="329" r:id="rId50"/>
    <p:sldId id="330" r:id="rId51"/>
    <p:sldId id="332" r:id="rId52"/>
    <p:sldId id="333" r:id="rId53"/>
    <p:sldId id="331" r:id="rId54"/>
    <p:sldId id="334" r:id="rId55"/>
    <p:sldId id="335" r:id="rId56"/>
    <p:sldId id="336" r:id="rId57"/>
    <p:sldId id="338" r:id="rId58"/>
    <p:sldId id="337" r:id="rId59"/>
    <p:sldId id="339" r:id="rId60"/>
    <p:sldId id="340" r:id="rId61"/>
    <p:sldId id="342" r:id="rId62"/>
    <p:sldId id="341" r:id="rId63"/>
    <p:sldId id="343" r:id="rId64"/>
    <p:sldId id="344" r:id="rId65"/>
    <p:sldId id="345" r:id="rId66"/>
    <p:sldId id="346" r:id="rId67"/>
    <p:sldId id="348" r:id="rId68"/>
    <p:sldId id="347" r:id="rId69"/>
    <p:sldId id="350" r:id="rId70"/>
    <p:sldId id="349" r:id="rId71"/>
    <p:sldId id="351" r:id="rId72"/>
    <p:sldId id="352" r:id="rId73"/>
    <p:sldId id="353" r:id="rId74"/>
    <p:sldId id="354" r:id="rId75"/>
    <p:sldId id="355" r:id="rId76"/>
    <p:sldId id="357" r:id="rId77"/>
    <p:sldId id="356" r:id="rId78"/>
    <p:sldId id="358" r:id="rId79"/>
    <p:sldId id="359" r:id="rId80"/>
    <p:sldId id="360" r:id="rId81"/>
    <p:sldId id="361" r:id="rId82"/>
    <p:sldId id="363" r:id="rId83"/>
    <p:sldId id="362" r:id="rId84"/>
    <p:sldId id="364" r:id="rId85"/>
    <p:sldId id="365" r:id="rId86"/>
    <p:sldId id="366" r:id="rId87"/>
    <p:sldId id="368" r:id="rId88"/>
    <p:sldId id="367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8" r:id="rId98"/>
    <p:sldId id="379" r:id="rId99"/>
    <p:sldId id="377" r:id="rId100"/>
    <p:sldId id="380" r:id="rId101"/>
    <p:sldId id="382" r:id="rId102"/>
    <p:sldId id="381" r:id="rId103"/>
    <p:sldId id="384" r:id="rId104"/>
    <p:sldId id="385" r:id="rId105"/>
    <p:sldId id="383" r:id="rId106"/>
    <p:sldId id="386" r:id="rId107"/>
    <p:sldId id="387" r:id="rId108"/>
    <p:sldId id="388" r:id="rId109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2019/2/27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04&#65289;.txt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05&#65289;.txt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&#20363;&#65288;CH206&#65289;.txt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&#20363;&#65288;CH209&#65289;-2.txt" TargetMode="External"/><Relationship Id="rId2" Type="http://schemas.openxmlformats.org/officeDocument/2006/relationships/hyperlink" Target="&#20363;&#65288;CH209&#65289;-1.tx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&#20363;&#65288;CH209&#65289;-3.txt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1330037"/>
            <a:ext cx="95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模板库、工具类及控件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5" y="3111333"/>
            <a:ext cx="336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字符串</a:t>
            </a:r>
            <a:r>
              <a:rPr lang="zh-CN" altLang="zh-CN" sz="3600" b="1" dirty="0" smtClean="0"/>
              <a:t>类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587033" y="3736689"/>
            <a:ext cx="257378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字符串的转换</a:t>
            </a:r>
          </a:p>
        </p:txBody>
      </p:sp>
    </p:spTree>
    <p:extLst>
      <p:ext uri="{BB962C8B-B14F-4D97-AF65-F5344CB8AC3E}">
        <p14:creationId xmlns:p14="http://schemas.microsoft.com/office/powerpoint/2010/main" val="29756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隐式共享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021" y="961901"/>
            <a:ext cx="10331532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str2[0]= 'f'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进一步对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对象</a:t>
            </a:r>
            <a:r>
              <a:rPr lang="en-US" altLang="zh-CN" sz="1800" dirty="0"/>
              <a:t>str2</a:t>
            </a:r>
            <a:r>
              <a:rPr lang="zh-CN" altLang="zh-CN" sz="1800" dirty="0"/>
              <a:t>进行修改，但这个操作不会引起任何形式的复制，因为</a:t>
            </a:r>
            <a:r>
              <a:rPr lang="en-US" altLang="zh-CN" sz="1800" dirty="0"/>
              <a:t>str2</a:t>
            </a:r>
            <a:r>
              <a:rPr lang="zh-CN" altLang="zh-CN" sz="1800" dirty="0"/>
              <a:t>指向的数据结构没有被共享。此时，</a:t>
            </a:r>
            <a:r>
              <a:rPr lang="en-US" altLang="zh-CN" sz="1800" dirty="0"/>
              <a:t>str2="fate",str1="data"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(d) str1=str2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将</a:t>
            </a:r>
            <a:r>
              <a:rPr lang="en-US" altLang="zh-CN" sz="1800" dirty="0"/>
              <a:t>str2</a:t>
            </a:r>
            <a:r>
              <a:rPr lang="zh-CN" altLang="zh-CN" sz="1800" dirty="0"/>
              <a:t>赋值给</a:t>
            </a:r>
            <a:r>
              <a:rPr lang="en-US" altLang="zh-CN" sz="1800" dirty="0"/>
              <a:t>str1</a:t>
            </a:r>
            <a:r>
              <a:rPr lang="zh-CN" altLang="zh-CN" sz="1800" dirty="0"/>
              <a:t>。此时，</a:t>
            </a:r>
            <a:r>
              <a:rPr lang="en-US" altLang="zh-CN" sz="1800" dirty="0"/>
              <a:t>str1</a:t>
            </a:r>
            <a:r>
              <a:rPr lang="zh-CN" altLang="zh-CN" sz="1800" dirty="0"/>
              <a:t>将它指向的数据结构的引用计数器的值修改为</a:t>
            </a:r>
            <a:r>
              <a:rPr lang="en-US" altLang="zh-CN" sz="1800" dirty="0"/>
              <a:t>0</a:t>
            </a:r>
            <a:r>
              <a:rPr lang="zh-CN" altLang="zh-CN" sz="1800" dirty="0"/>
              <a:t>，也就是说，没有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对象再使用这个数据结构了。因此，</a:t>
            </a:r>
            <a:r>
              <a:rPr lang="en-US" altLang="zh-CN" sz="1800" dirty="0"/>
              <a:t>str1</a:t>
            </a:r>
            <a:r>
              <a:rPr lang="zh-CN" altLang="zh-CN" sz="1800" dirty="0"/>
              <a:t>指向的数据结构将会从内存中释放掉。该操作的结果是，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对象</a:t>
            </a:r>
            <a:r>
              <a:rPr lang="en-US" altLang="zh-CN" sz="1800" dirty="0"/>
              <a:t>str1</a:t>
            </a:r>
            <a:r>
              <a:rPr lang="zh-CN" altLang="zh-CN" sz="1800" dirty="0"/>
              <a:t>和</a:t>
            </a:r>
            <a:r>
              <a:rPr lang="en-US" altLang="zh-CN" sz="1800" dirty="0"/>
              <a:t>str2</a:t>
            </a:r>
            <a:r>
              <a:rPr lang="zh-CN" altLang="zh-CN" sz="1800" dirty="0"/>
              <a:t>都指向字符串为“</a:t>
            </a:r>
            <a:r>
              <a:rPr lang="en-US" altLang="zh-CN" sz="1800" dirty="0"/>
              <a:t>fate</a:t>
            </a:r>
            <a:r>
              <a:rPr lang="zh-CN" altLang="zh-CN" sz="1800" dirty="0"/>
              <a:t>”的数据结构，该数据结构的引用计数为</a:t>
            </a:r>
            <a:r>
              <a:rPr lang="en-US" altLang="zh-CN" sz="1800" dirty="0"/>
              <a:t>2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Qt</a:t>
            </a:r>
            <a:r>
              <a:rPr lang="zh-CN" altLang="zh-CN" sz="1800" dirty="0"/>
              <a:t>中支持隐式共享的类，还包括：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所有的容器类。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QByteArray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QBrush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QPen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QPalette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QBitmap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QImage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QPixmap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QCursor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QDir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QFont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908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L2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633081" y="3907584"/>
            <a:ext cx="239118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内存分配策略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6195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内存分配策略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00644" y="997527"/>
            <a:ext cx="10545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QString</a:t>
            </a:r>
            <a:r>
              <a:rPr lang="zh-CN" altLang="zh-CN" sz="1800" dirty="0"/>
              <a:t>在一个连续的内存块中保存字符串数据。当字符串的长度不断增长时，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需要重新分配内存空间，以便有足够的空间保存增加的字符串。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使用的内存分配策略如下。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每次分配</a:t>
            </a:r>
            <a:r>
              <a:rPr lang="en-US" altLang="zh-CN" sz="1800" dirty="0"/>
              <a:t>4</a:t>
            </a:r>
            <a:r>
              <a:rPr lang="zh-CN" altLang="zh-CN" sz="1800" dirty="0"/>
              <a:t>个字符空间，直到大小为</a:t>
            </a:r>
            <a:r>
              <a:rPr lang="en-US" altLang="zh-CN" sz="1800" dirty="0"/>
              <a:t>20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在</a:t>
            </a:r>
            <a:r>
              <a:rPr lang="en-US" altLang="zh-CN" sz="1800" dirty="0"/>
              <a:t>20</a:t>
            </a:r>
            <a:r>
              <a:rPr lang="zh-CN" altLang="zh-CN" sz="1800" dirty="0"/>
              <a:t>～</a:t>
            </a:r>
            <a:r>
              <a:rPr lang="en-US" altLang="zh-CN" sz="1800" dirty="0"/>
              <a:t>4 084</a:t>
            </a:r>
            <a:r>
              <a:rPr lang="zh-CN" altLang="zh-CN" sz="1800" dirty="0"/>
              <a:t>之间，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分配的内存块大小以</a:t>
            </a:r>
            <a:r>
              <a:rPr lang="en-US" altLang="zh-CN" sz="1800" dirty="0"/>
              <a:t>2</a:t>
            </a:r>
            <a:r>
              <a:rPr lang="zh-CN" altLang="zh-CN" sz="1800" dirty="0"/>
              <a:t>倍的速度增长。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从</a:t>
            </a:r>
            <a:r>
              <a:rPr lang="en-US" altLang="zh-CN" sz="1800" dirty="0"/>
              <a:t>4 084</a:t>
            </a:r>
            <a:r>
              <a:rPr lang="zh-CN" altLang="zh-CN" sz="1800" dirty="0"/>
              <a:t>开始，每次以</a:t>
            </a:r>
            <a:r>
              <a:rPr lang="en-US" altLang="zh-CN" sz="1800" dirty="0"/>
              <a:t>2 048</a:t>
            </a:r>
            <a:r>
              <a:rPr lang="zh-CN" altLang="zh-CN" sz="1800" dirty="0"/>
              <a:t>个字符大小（</a:t>
            </a:r>
            <a:r>
              <a:rPr lang="en-US" altLang="zh-CN" sz="1800" dirty="0"/>
              <a:t>4 096</a:t>
            </a:r>
            <a:r>
              <a:rPr lang="zh-CN" altLang="zh-CN" sz="1800" dirty="0"/>
              <a:t>字节，即</a:t>
            </a:r>
            <a:r>
              <a:rPr lang="en-US" altLang="zh-CN" sz="1800" dirty="0"/>
              <a:t>4KB</a:t>
            </a:r>
            <a:r>
              <a:rPr lang="zh-CN" altLang="zh-CN" sz="1800" dirty="0"/>
              <a:t>）的步长增长。</a:t>
            </a:r>
          </a:p>
          <a:p>
            <a:pPr indent="450850"/>
            <a:r>
              <a:rPr lang="zh-CN" altLang="zh-CN" sz="1800" dirty="0"/>
              <a:t>下面举例具体说明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在后台是如何运行的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23158" y="2751853"/>
            <a:ext cx="9322130" cy="2128242"/>
          </a:xfrm>
          <a:prstGeom prst="roundRect">
            <a:avLst>
              <a:gd name="adj" fmla="val 1164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test()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for(</a:t>
            </a:r>
            <a:r>
              <a:rPr lang="en-US" altLang="zh-CN" dirty="0" err="1"/>
              <a:t>int</a:t>
            </a:r>
            <a:r>
              <a:rPr lang="en-US" altLang="zh-CN" dirty="0"/>
              <a:t> i=0;i&lt;9000;++i)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str.append</a:t>
            </a:r>
            <a:r>
              <a:rPr lang="en-US" altLang="zh-CN" dirty="0"/>
              <a:t>("a");</a:t>
            </a:r>
            <a:endParaRPr lang="zh-CN" altLang="zh-CN" dirty="0"/>
          </a:p>
          <a:p>
            <a:r>
              <a:rPr lang="en-US" altLang="zh-CN" dirty="0"/>
              <a:t>	return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00644" y="4987636"/>
            <a:ext cx="10426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首先定义了一个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栈对象</a:t>
            </a:r>
            <a:r>
              <a:rPr lang="en-US" altLang="zh-CN" sz="1800" dirty="0" err="1"/>
              <a:t>str</a:t>
            </a:r>
            <a:r>
              <a:rPr lang="zh-CN" altLang="zh-CN" sz="1800" dirty="0"/>
              <a:t>，然后为它追加</a:t>
            </a:r>
            <a:r>
              <a:rPr lang="en-US" altLang="zh-CN" sz="1800" dirty="0"/>
              <a:t>9 000</a:t>
            </a:r>
            <a:r>
              <a:rPr lang="zh-CN" altLang="zh-CN" sz="1800" dirty="0"/>
              <a:t>个字符。根据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的内存分配策略，这个循环操作将导致</a:t>
            </a:r>
            <a:r>
              <a:rPr lang="en-US" altLang="zh-CN" sz="1800" dirty="0"/>
              <a:t>14</a:t>
            </a:r>
            <a:r>
              <a:rPr lang="zh-CN" altLang="zh-CN" sz="1800" dirty="0"/>
              <a:t>次内存重分配：</a:t>
            </a:r>
            <a:r>
              <a:rPr lang="en-US" altLang="zh-CN" sz="1800" dirty="0"/>
              <a:t>4</a:t>
            </a:r>
            <a:r>
              <a:rPr lang="zh-CN" altLang="zh-CN" sz="1800" dirty="0"/>
              <a:t>、</a:t>
            </a:r>
            <a:r>
              <a:rPr lang="en-US" altLang="zh-CN" sz="1800" dirty="0"/>
              <a:t>8</a:t>
            </a:r>
            <a:r>
              <a:rPr lang="zh-CN" altLang="zh-CN" sz="1800" dirty="0"/>
              <a:t>、</a:t>
            </a:r>
            <a:r>
              <a:rPr lang="en-US" altLang="zh-CN" sz="1800" dirty="0"/>
              <a:t>16</a:t>
            </a:r>
            <a:r>
              <a:rPr lang="zh-CN" altLang="zh-CN" sz="1800" dirty="0"/>
              <a:t>、</a:t>
            </a:r>
            <a:r>
              <a:rPr lang="en-US" altLang="zh-CN" sz="1800" dirty="0"/>
              <a:t>20</a:t>
            </a:r>
            <a:r>
              <a:rPr lang="zh-CN" altLang="zh-CN" sz="1800" dirty="0"/>
              <a:t>、</a:t>
            </a:r>
            <a:r>
              <a:rPr lang="en-US" altLang="zh-CN" sz="1800" dirty="0"/>
              <a:t>52</a:t>
            </a:r>
            <a:r>
              <a:rPr lang="zh-CN" altLang="zh-CN" sz="1800" dirty="0"/>
              <a:t>、</a:t>
            </a:r>
            <a:r>
              <a:rPr lang="en-US" altLang="zh-CN" sz="1800" dirty="0"/>
              <a:t>116</a:t>
            </a:r>
            <a:r>
              <a:rPr lang="zh-CN" altLang="zh-CN" sz="1800" dirty="0"/>
              <a:t>、</a:t>
            </a:r>
            <a:r>
              <a:rPr lang="en-US" altLang="zh-CN" sz="1800" dirty="0"/>
              <a:t>244</a:t>
            </a:r>
            <a:r>
              <a:rPr lang="zh-CN" altLang="zh-CN" sz="1800" dirty="0"/>
              <a:t>、</a:t>
            </a:r>
            <a:r>
              <a:rPr lang="en-US" altLang="zh-CN" sz="1800" dirty="0"/>
              <a:t>500</a:t>
            </a:r>
            <a:r>
              <a:rPr lang="zh-CN" altLang="zh-CN" sz="1800" dirty="0"/>
              <a:t>、</a:t>
            </a:r>
            <a:r>
              <a:rPr lang="en-US" altLang="zh-CN" sz="1800" dirty="0"/>
              <a:t>1 012</a:t>
            </a:r>
            <a:r>
              <a:rPr lang="zh-CN" altLang="zh-CN" sz="1800" dirty="0"/>
              <a:t>、</a:t>
            </a:r>
            <a:r>
              <a:rPr lang="en-US" altLang="zh-CN" sz="1800" dirty="0"/>
              <a:t>2 036</a:t>
            </a:r>
            <a:r>
              <a:rPr lang="zh-CN" altLang="zh-CN" sz="1800" dirty="0"/>
              <a:t>、</a:t>
            </a:r>
            <a:r>
              <a:rPr lang="en-US" altLang="zh-CN" sz="1800" dirty="0"/>
              <a:t>4 084</a:t>
            </a:r>
            <a:r>
              <a:rPr lang="zh-CN" altLang="zh-CN" sz="1800" dirty="0"/>
              <a:t>、</a:t>
            </a:r>
            <a:r>
              <a:rPr lang="en-US" altLang="zh-CN" sz="1800" dirty="0"/>
              <a:t>6 132</a:t>
            </a:r>
            <a:r>
              <a:rPr lang="zh-CN" altLang="zh-CN" sz="1800" dirty="0"/>
              <a:t>、</a:t>
            </a:r>
            <a:r>
              <a:rPr lang="en-US" altLang="zh-CN" sz="1800" dirty="0"/>
              <a:t>8 180</a:t>
            </a:r>
            <a:r>
              <a:rPr lang="zh-CN" altLang="zh-CN" sz="1800" dirty="0"/>
              <a:t>、</a:t>
            </a:r>
            <a:r>
              <a:rPr lang="en-US" altLang="zh-CN" sz="1800" dirty="0"/>
              <a:t>10 228</a:t>
            </a:r>
            <a:r>
              <a:rPr lang="zh-CN" altLang="zh-CN" sz="1800" dirty="0"/>
              <a:t>。最后一次内存重分配操作后，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对象</a:t>
            </a:r>
            <a:r>
              <a:rPr lang="en-US" altLang="zh-CN" sz="1800" dirty="0" err="1"/>
              <a:t>str</a:t>
            </a:r>
            <a:r>
              <a:rPr lang="zh-CN" altLang="zh-CN" sz="1800" dirty="0"/>
              <a:t>具有一个</a:t>
            </a:r>
            <a:r>
              <a:rPr lang="en-US" altLang="zh-CN" sz="1800" dirty="0"/>
              <a:t>10 228</a:t>
            </a:r>
            <a:r>
              <a:rPr lang="zh-CN" altLang="zh-CN" sz="1800" dirty="0"/>
              <a:t>个</a:t>
            </a:r>
            <a:r>
              <a:rPr lang="en-US" altLang="zh-CN" sz="1800" dirty="0"/>
              <a:t>Unicode</a:t>
            </a:r>
            <a:r>
              <a:rPr lang="zh-CN" altLang="zh-CN" sz="1800" dirty="0"/>
              <a:t>字符大小的内存块（</a:t>
            </a:r>
            <a:r>
              <a:rPr lang="en-US" altLang="zh-CN" sz="1800" dirty="0"/>
              <a:t>20 456</a:t>
            </a:r>
            <a:r>
              <a:rPr lang="zh-CN" altLang="zh-CN" sz="1800" dirty="0"/>
              <a:t>字节），其中有</a:t>
            </a:r>
            <a:r>
              <a:rPr lang="en-US" altLang="zh-CN" sz="1800" dirty="0"/>
              <a:t>9 000</a:t>
            </a:r>
            <a:r>
              <a:rPr lang="zh-CN" altLang="zh-CN" sz="1800" dirty="0"/>
              <a:t>个字符空间被使用（</a:t>
            </a:r>
            <a:r>
              <a:rPr lang="en-US" altLang="zh-CN" sz="1800" dirty="0"/>
              <a:t>18 000</a:t>
            </a:r>
            <a:r>
              <a:rPr lang="zh-CN" altLang="zh-CN" sz="1800" dirty="0"/>
              <a:t>字节）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8969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1330037"/>
            <a:ext cx="95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模板库、工具类及控件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6380" y="3111332"/>
            <a:ext cx="54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5</a:t>
            </a:r>
            <a:r>
              <a:rPr lang="zh-CN" altLang="zh-CN" sz="3600" b="1" dirty="0"/>
              <a:t>控件：概念解析</a:t>
            </a:r>
          </a:p>
        </p:txBody>
      </p:sp>
    </p:spTree>
    <p:extLst>
      <p:ext uri="{BB962C8B-B14F-4D97-AF65-F5344CB8AC3E}">
        <p14:creationId xmlns:p14="http://schemas.microsoft.com/office/powerpoint/2010/main" val="20874937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00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743491" y="3907584"/>
            <a:ext cx="439387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::</a:t>
            </a:r>
            <a:r>
              <a:rPr lang="en-US" altLang="zh-CN" sz="2800" b="1" dirty="0" err="1"/>
              <a:t>WindowFlags</a:t>
            </a:r>
            <a:r>
              <a:rPr lang="zh-CN" altLang="zh-CN" sz="2800" b="1" dirty="0"/>
              <a:t>枚举类型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5561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::</a:t>
            </a:r>
            <a:r>
              <a:rPr lang="en-US" altLang="zh-CN" sz="2800" b="1" dirty="0" err="1"/>
              <a:t>WindowFlags</a:t>
            </a:r>
            <a:r>
              <a:rPr lang="zh-CN" altLang="zh-CN" sz="2800" b="1" dirty="0"/>
              <a:t>枚举类型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891" y="890649"/>
            <a:ext cx="1072341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WindowFlags</a:t>
            </a:r>
            <a:r>
              <a:rPr lang="zh-CN" altLang="zh-CN" sz="1800" dirty="0"/>
              <a:t>枚举类型有以下几种形式。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::Widget</a:t>
            </a:r>
            <a:r>
              <a:rPr lang="zh-CN" altLang="zh-CN" sz="1800" dirty="0"/>
              <a:t>：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构造函数的默认值，如果新的窗口部件没有父窗口部件，则它是一个独立的窗口，否则就是一个子窗口部件。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::Window</a:t>
            </a:r>
            <a:r>
              <a:rPr lang="zh-CN" altLang="zh-CN" sz="1800" dirty="0"/>
              <a:t>：无论是否有父窗口部件，新窗口部件都是一个窗口，通常有一个窗口边框和一个标题栏。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::Dialog</a:t>
            </a:r>
            <a:r>
              <a:rPr lang="zh-CN" altLang="zh-CN" sz="1800" dirty="0"/>
              <a:t>：新窗口部件是一个对话框，它是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构造函数的默认值。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::Sheet</a:t>
            </a:r>
            <a:r>
              <a:rPr lang="zh-CN" altLang="zh-CN" sz="1800" dirty="0"/>
              <a:t>：新窗口部件是一个</a:t>
            </a:r>
            <a:r>
              <a:rPr lang="en-US" altLang="zh-CN" sz="1800" dirty="0"/>
              <a:t>Macintosh</a:t>
            </a:r>
            <a:r>
              <a:rPr lang="zh-CN" altLang="zh-CN" sz="1800" dirty="0"/>
              <a:t>表单（</a:t>
            </a:r>
            <a:r>
              <a:rPr lang="en-US" altLang="zh-CN" sz="1800" dirty="0"/>
              <a:t>sheet</a:t>
            </a:r>
            <a:r>
              <a:rPr lang="zh-CN" altLang="zh-CN" sz="1800" dirty="0"/>
              <a:t>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::Drawer</a:t>
            </a:r>
            <a:r>
              <a:rPr lang="zh-CN" altLang="zh-CN" sz="1800" dirty="0"/>
              <a:t>：新窗口部件是一个</a:t>
            </a:r>
            <a:r>
              <a:rPr lang="en-US" altLang="zh-CN" sz="1800" dirty="0"/>
              <a:t>Macintosh</a:t>
            </a:r>
            <a:r>
              <a:rPr lang="zh-CN" altLang="zh-CN" sz="1800" dirty="0"/>
              <a:t>抽屉（</a:t>
            </a:r>
            <a:r>
              <a:rPr lang="en-US" altLang="zh-CN" sz="1800" dirty="0"/>
              <a:t>drawer</a:t>
            </a:r>
            <a:r>
              <a:rPr lang="zh-CN" altLang="zh-CN" sz="1800" dirty="0"/>
              <a:t>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::Popup</a:t>
            </a:r>
            <a:r>
              <a:rPr lang="zh-CN" altLang="zh-CN" sz="1800" dirty="0"/>
              <a:t>：新窗口部件是一个弹出式顶层窗口。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::Tool</a:t>
            </a:r>
            <a:r>
              <a:rPr lang="zh-CN" altLang="zh-CN" sz="1800" dirty="0"/>
              <a:t>：新窗口部件是一个工具（</a:t>
            </a:r>
            <a:r>
              <a:rPr lang="en-US" altLang="zh-CN" sz="1800" dirty="0"/>
              <a:t>tool</a:t>
            </a:r>
            <a:r>
              <a:rPr lang="zh-CN" altLang="zh-CN" sz="1800" dirty="0"/>
              <a:t>）窗口，它通常是一个用于显示工具按钮的小窗口。如果一个工具窗口有父窗口部件，则它将显示在父窗口部件的上面，否则，将相当于使用了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WindowStaysOnTopHint</a:t>
            </a:r>
            <a:r>
              <a:rPr lang="zh-CN" altLang="zh-CN" sz="1800" dirty="0"/>
              <a:t>提示。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::ToolTip</a:t>
            </a:r>
            <a:r>
              <a:rPr lang="zh-CN" altLang="zh-CN" sz="1800" dirty="0"/>
              <a:t>：新窗口部件是一个提示窗口，没有标题栏和窗口边框。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SplashScreen</a:t>
            </a:r>
            <a:r>
              <a:rPr lang="zh-CN" altLang="zh-CN" sz="1800" dirty="0"/>
              <a:t>：新窗口部件是一个欢迎窗口（</a:t>
            </a:r>
            <a:r>
              <a:rPr lang="en-US" altLang="zh-CN" sz="1800" dirty="0"/>
              <a:t>splash screen</a:t>
            </a:r>
            <a:r>
              <a:rPr lang="zh-CN" altLang="zh-CN" sz="1800" dirty="0"/>
              <a:t>），它是</a:t>
            </a:r>
            <a:r>
              <a:rPr lang="en-US" altLang="zh-CN" sz="1800" dirty="0" err="1"/>
              <a:t>QSplashScreen</a:t>
            </a:r>
            <a:r>
              <a:rPr lang="zh-CN" altLang="zh-CN" sz="1800" dirty="0"/>
              <a:t>构造函数的默认值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300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::</a:t>
            </a:r>
            <a:r>
              <a:rPr lang="en-US" altLang="zh-CN" sz="2800" b="1" dirty="0" err="1"/>
              <a:t>WindowFlags</a:t>
            </a:r>
            <a:r>
              <a:rPr lang="zh-CN" altLang="zh-CN" sz="2800" b="1" dirty="0"/>
              <a:t>枚举类型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65018" y="950026"/>
            <a:ext cx="10711543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::Desktop</a:t>
            </a:r>
            <a:r>
              <a:rPr lang="zh-CN" altLang="zh-CN" sz="1800" dirty="0"/>
              <a:t>：新窗口部件是桌面，它是</a:t>
            </a:r>
            <a:r>
              <a:rPr lang="en-US" altLang="zh-CN" sz="1800" dirty="0" err="1"/>
              <a:t>QDesktopWidget</a:t>
            </a:r>
            <a:r>
              <a:rPr lang="zh-CN" altLang="zh-CN" sz="1800" dirty="0"/>
              <a:t>构造函数的默认值。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SubWindow</a:t>
            </a:r>
            <a:r>
              <a:rPr lang="zh-CN" altLang="zh-CN" sz="1800" dirty="0"/>
              <a:t>：新窗口部件是一个子窗口，而无论该窗口部件是否有父窗口部件。此外，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还定义了一些控制窗口外观的窗口提示（这些窗口提示仅对顶层窗口有效）。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MSWindowsFiredSizeDialogHint</a:t>
            </a:r>
            <a:r>
              <a:rPr lang="zh-CN" altLang="zh-CN" sz="1800" dirty="0"/>
              <a:t>：为</a:t>
            </a:r>
            <a:r>
              <a:rPr lang="en-US" altLang="zh-CN" sz="1800" dirty="0"/>
              <a:t>Windows</a:t>
            </a:r>
            <a:r>
              <a:rPr lang="zh-CN" altLang="zh-CN" sz="1800" dirty="0"/>
              <a:t>系统上的窗口装饰一个窄的对话框边框，通常这个提示用于固定大小的对话框。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MSWindowsOwnDC</a:t>
            </a:r>
            <a:r>
              <a:rPr lang="zh-CN" altLang="zh-CN" sz="1800" dirty="0"/>
              <a:t>：为</a:t>
            </a:r>
            <a:r>
              <a:rPr lang="en-US" altLang="zh-CN" sz="1800" dirty="0"/>
              <a:t>Windows</a:t>
            </a:r>
            <a:r>
              <a:rPr lang="zh-CN" altLang="zh-CN" sz="1800" dirty="0"/>
              <a:t>系统上的窗口添加自身的显示上下文（</a:t>
            </a:r>
            <a:r>
              <a:rPr lang="en-US" altLang="zh-CN" sz="1800" dirty="0"/>
              <a:t>display context</a:t>
            </a:r>
            <a:r>
              <a:rPr lang="zh-CN" altLang="zh-CN" sz="1800" dirty="0"/>
              <a:t>）菜单。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::X11BypassWindowManagerHint</a:t>
            </a:r>
            <a:r>
              <a:rPr lang="zh-CN" altLang="zh-CN" sz="1800" dirty="0"/>
              <a:t>：完全忽视窗口管理器，它的作用是产生一个根本不被管理的无窗口边框的窗口（此时，用户无法使用键盘进行输入，除非手动调用</a:t>
            </a:r>
            <a:r>
              <a:rPr lang="en-US" altLang="zh-CN" sz="1800" dirty="0" err="1"/>
              <a:t>QWidget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activateWindow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FramelessWindowHint</a:t>
            </a:r>
            <a:r>
              <a:rPr lang="zh-CN" altLang="zh-CN" sz="1800" dirty="0"/>
              <a:t>：产生一个无窗口边框的窗口，此时用户无法移动该窗口和改变它的大小。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CustomizeWindowHint</a:t>
            </a:r>
            <a:r>
              <a:rPr lang="zh-CN" altLang="zh-CN" sz="1800" dirty="0"/>
              <a:t>：关闭默认的窗口标题提示。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WindowTitleHint</a:t>
            </a:r>
            <a:r>
              <a:rPr lang="zh-CN" altLang="zh-CN" sz="1800" dirty="0"/>
              <a:t>：为窗口装饰一个标题栏。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WindowSystemMenuHint</a:t>
            </a:r>
            <a:r>
              <a:rPr lang="zh-CN" altLang="zh-CN" sz="1800" dirty="0"/>
              <a:t>：为窗口添加一个窗口系统菜单，并尽可能地</a:t>
            </a:r>
            <a:r>
              <a:rPr lang="zh-CN" altLang="zh-CN" dirty="0"/>
              <a:t>添加一个关闭按钮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1150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89413" y="3277590"/>
            <a:ext cx="8799616" cy="38001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::</a:t>
            </a:r>
            <a:r>
              <a:rPr lang="en-US" altLang="zh-CN" sz="2800" b="1" dirty="0" err="1"/>
              <a:t>WindowFlags</a:t>
            </a:r>
            <a:r>
              <a:rPr lang="zh-CN" altLang="zh-CN" sz="2800" b="1" dirty="0"/>
              <a:t>枚举类型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270" y="997527"/>
            <a:ext cx="106046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WindowMinimizeButtonHint</a:t>
            </a:r>
            <a:r>
              <a:rPr lang="zh-CN" altLang="zh-CN" sz="1800" dirty="0"/>
              <a:t>：为窗口添加一个“最小化”按钮。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WindowMaximizeButtonHint</a:t>
            </a:r>
            <a:r>
              <a:rPr lang="zh-CN" altLang="zh-CN" sz="1800" dirty="0"/>
              <a:t>：为窗口添加一个“最大化”按钮。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WindowMinMaxButtonsHint</a:t>
            </a:r>
            <a:r>
              <a:rPr lang="zh-CN" altLang="zh-CN" sz="1800" dirty="0"/>
              <a:t>：为窗口添加一个“最小化”按钮和一个“最大化”按钮。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WindowContextHelpButtonHint</a:t>
            </a:r>
            <a:r>
              <a:rPr lang="zh-CN" altLang="zh-CN" sz="1800" dirty="0"/>
              <a:t>：为窗口添加一个“上下文帮助”按钮。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WindowStaysOnTopHint</a:t>
            </a:r>
            <a:r>
              <a:rPr lang="zh-CN" altLang="zh-CN" sz="1800" dirty="0"/>
              <a:t>：告知窗口系统，该窗口应该停留在所有其他窗口的上面。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WindowType_Mask</a:t>
            </a:r>
            <a:r>
              <a:rPr lang="zh-CN" altLang="zh-CN" sz="1800" dirty="0"/>
              <a:t>：一个用于提取窗口标识中的窗口类型部分的掩码。</a:t>
            </a:r>
          </a:p>
          <a:p>
            <a:pPr indent="450850"/>
            <a:r>
              <a:rPr lang="zh-CN" altLang="zh-CN" sz="1800" dirty="0"/>
              <a:t>枚举类型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WindowFlags</a:t>
            </a:r>
            <a:r>
              <a:rPr lang="zh-CN" altLang="zh-CN" sz="1800" dirty="0"/>
              <a:t>低位的</a:t>
            </a:r>
            <a:r>
              <a:rPr lang="en-US" altLang="zh-CN" sz="1800" dirty="0"/>
              <a:t>1</a:t>
            </a:r>
            <a:r>
              <a:rPr lang="zh-CN" altLang="zh-CN" sz="1800" dirty="0"/>
              <a:t>个字节用于定义窗口部件的窗口类型，</a:t>
            </a:r>
            <a:r>
              <a:rPr lang="en-US" altLang="zh-CN" sz="1800" dirty="0"/>
              <a:t>0x00000000</a:t>
            </a:r>
            <a:r>
              <a:rPr lang="zh-CN" altLang="zh-CN" sz="1800" dirty="0"/>
              <a:t>～</a:t>
            </a:r>
            <a:r>
              <a:rPr lang="en-US" altLang="zh-CN" sz="1800" dirty="0"/>
              <a:t>0x00000012</a:t>
            </a:r>
            <a:r>
              <a:rPr lang="zh-CN" altLang="zh-CN" sz="1800" dirty="0"/>
              <a:t>共定义了</a:t>
            </a:r>
            <a:r>
              <a:rPr lang="en-US" altLang="zh-CN" sz="1800" dirty="0"/>
              <a:t>11</a:t>
            </a:r>
            <a:r>
              <a:rPr lang="zh-CN" altLang="zh-CN" sz="1800" dirty="0"/>
              <a:t>个窗口类型。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WindowFlags</a:t>
            </a:r>
            <a:r>
              <a:rPr lang="zh-CN" altLang="zh-CN" sz="1800" dirty="0"/>
              <a:t>的高位字节定义了窗口提示，窗口提示能够进行位或操作，例如：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  </a:t>
            </a:r>
            <a:r>
              <a:rPr lang="en-US" altLang="zh-CN" sz="1800" dirty="0" err="1" smtClean="0"/>
              <a:t>Qt</a:t>
            </a:r>
            <a:r>
              <a:rPr lang="en-US" altLang="zh-CN" sz="1800" dirty="0"/>
              <a:t>:: </a:t>
            </a:r>
            <a:r>
              <a:rPr lang="en-US" altLang="zh-CN" sz="1800" dirty="0" err="1"/>
              <a:t>WindowContextHelpButtonHint</a:t>
            </a:r>
            <a:r>
              <a:rPr lang="en-US" altLang="zh-CN" sz="1800" dirty="0"/>
              <a:t> | 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 </a:t>
            </a:r>
            <a:r>
              <a:rPr lang="en-US" altLang="zh-CN" sz="1800" dirty="0" err="1"/>
              <a:t>WindowMaximizeButtonHint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当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 </a:t>
            </a:r>
            <a:r>
              <a:rPr lang="en-US" altLang="zh-CN" sz="1800" dirty="0" err="1"/>
              <a:t>WindowFlags</a:t>
            </a:r>
            <a:r>
              <a:rPr lang="zh-CN" altLang="zh-CN" sz="1800" dirty="0"/>
              <a:t>的窗口提示部分全部为</a:t>
            </a:r>
            <a:r>
              <a:rPr lang="en-US" altLang="zh-CN" sz="1800" dirty="0"/>
              <a:t>0</a:t>
            </a:r>
            <a:r>
              <a:rPr lang="zh-CN" altLang="zh-CN" sz="1800" dirty="0"/>
              <a:t>时，窗口提示不起作用。当有一个窗口提示被应用时，若要其他的窗口提示起作用，则必须使用位或操作（如果窗口系统支持这些窗口提示的话）。例如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5" name="圆角矩形 4"/>
          <p:cNvSpPr/>
          <p:nvPr/>
        </p:nvSpPr>
        <p:spPr>
          <a:xfrm>
            <a:off x="1389413" y="4290736"/>
            <a:ext cx="879961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WindowFlags</a:t>
            </a:r>
            <a:r>
              <a:rPr lang="en-US" altLang="zh-CN" dirty="0"/>
              <a:t>  flags = </a:t>
            </a:r>
            <a:r>
              <a:rPr lang="en-US" altLang="zh-CN" dirty="0" err="1"/>
              <a:t>Qt</a:t>
            </a:r>
            <a:r>
              <a:rPr lang="en-US" altLang="zh-CN" dirty="0"/>
              <a:t>:: Window;</a:t>
            </a:r>
            <a:endParaRPr lang="zh-CN" altLang="zh-CN" dirty="0"/>
          </a:p>
          <a:p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736270" y="4991569"/>
            <a:ext cx="106046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en-US" altLang="zh-CN" dirty="0"/>
              <a:t>widget</a:t>
            </a:r>
            <a:r>
              <a:rPr lang="zh-CN" altLang="zh-CN" dirty="0"/>
              <a:t>窗口部件是一个窗口，它有一般窗口的外观（有窗口边框、标题栏、“最小化”按钮、“最大化”按钮和“关闭”按钮等），此时窗口提示不起作用。例如：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389413" y="5713796"/>
            <a:ext cx="879961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flags  |= 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WindowTitleHint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40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::</a:t>
            </a:r>
            <a:r>
              <a:rPr lang="en-US" altLang="zh-CN" sz="2800" b="1" dirty="0" err="1"/>
              <a:t>WindowFlags</a:t>
            </a:r>
            <a:r>
              <a:rPr lang="zh-CN" altLang="zh-CN" sz="2800" b="1" dirty="0"/>
              <a:t>枚举类型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7517" y="997527"/>
            <a:ext cx="10616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上述代码的执行将会使窗口提示发挥作用。在</a:t>
            </a:r>
            <a:r>
              <a:rPr lang="en-US" altLang="zh-CN" sz="1800" dirty="0"/>
              <a:t>Windows</a:t>
            </a:r>
            <a:r>
              <a:rPr lang="zh-CN" altLang="zh-CN" sz="1800" dirty="0"/>
              <a:t>系统中，</a:t>
            </a:r>
            <a:r>
              <a:rPr lang="en-US" altLang="zh-CN" sz="1800" dirty="0"/>
              <a:t>widget</a:t>
            </a:r>
            <a:r>
              <a:rPr lang="zh-CN" altLang="zh-CN" sz="1800" dirty="0"/>
              <a:t>窗口部件是一个窗口，它仅有标题栏，没有“最小化”按钮、“最大化”按钮和“关闭”按钮等。而</a:t>
            </a:r>
            <a:r>
              <a:rPr lang="en-US" altLang="zh-CN" sz="1800" dirty="0"/>
              <a:t>X11</a:t>
            </a:r>
            <a:r>
              <a:rPr lang="zh-CN" altLang="zh-CN" sz="1800" dirty="0"/>
              <a:t>窗口管理器忽略了窗口提示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WindowTitleHint</a:t>
            </a:r>
            <a:r>
              <a:rPr lang="zh-CN" altLang="zh-CN" sz="1800" dirty="0"/>
              <a:t>，例如，在红旗</a:t>
            </a:r>
            <a:r>
              <a:rPr lang="en-US" altLang="zh-CN" sz="1800" dirty="0"/>
              <a:t>Linux</a:t>
            </a:r>
            <a:r>
              <a:rPr lang="zh-CN" altLang="zh-CN" sz="1800" dirty="0"/>
              <a:t>工作站和</a:t>
            </a:r>
            <a:r>
              <a:rPr lang="en-US" altLang="zh-CN" sz="1800" dirty="0"/>
              <a:t>SUSE</a:t>
            </a:r>
            <a:r>
              <a:rPr lang="zh-CN" altLang="zh-CN" sz="1800" dirty="0"/>
              <a:t>系统上，上述代码并不起作用。</a:t>
            </a:r>
          </a:p>
          <a:p>
            <a:pPr indent="450850"/>
            <a:r>
              <a:rPr lang="zh-CN" altLang="zh-CN" sz="1800" dirty="0"/>
              <a:t>在</a:t>
            </a:r>
            <a:r>
              <a:rPr lang="en-US" altLang="zh-CN" sz="1800" dirty="0"/>
              <a:t>Windows</a:t>
            </a:r>
            <a:r>
              <a:rPr lang="zh-CN" altLang="zh-CN" sz="1800" dirty="0"/>
              <a:t>系统中，如果需要添加一个“最小化”按钮，则必须重新设置窗口部件的窗口标识（在红旗</a:t>
            </a:r>
            <a:r>
              <a:rPr lang="en-US" altLang="zh-CN" sz="1800" dirty="0"/>
              <a:t>Linux</a:t>
            </a:r>
            <a:r>
              <a:rPr lang="zh-CN" altLang="zh-CN" sz="1800" dirty="0"/>
              <a:t>工作站和</a:t>
            </a:r>
            <a:r>
              <a:rPr lang="en-US" altLang="zh-CN" sz="1800" dirty="0"/>
              <a:t>SUSE</a:t>
            </a:r>
            <a:r>
              <a:rPr lang="zh-CN" altLang="zh-CN" sz="1800" dirty="0"/>
              <a:t>系统上，下面的窗口提示也被忽略了），具体如下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220396" y="2474855"/>
            <a:ext cx="8956757" cy="681038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flags  |= 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WindowMinimizeButtonHint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20396" y="3256389"/>
            <a:ext cx="487345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如果要取消设置的窗口</a:t>
            </a:r>
            <a:r>
              <a:rPr lang="en-US" altLang="zh-CN" dirty="0"/>
              <a:t>0</a:t>
            </a:r>
            <a:r>
              <a:rPr lang="zh-CN" altLang="zh-CN" dirty="0"/>
              <a:t>提示，则具体代码如下：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20395" y="3654890"/>
            <a:ext cx="8956757" cy="681038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flags  &amp;= </a:t>
            </a:r>
            <a:r>
              <a:rPr lang="en-US" altLang="zh-CN" dirty="0" err="1"/>
              <a:t>Qt</a:t>
            </a:r>
            <a:r>
              <a:rPr lang="en-US" altLang="zh-CN" dirty="0"/>
              <a:t>:: </a:t>
            </a:r>
            <a:r>
              <a:rPr lang="en-US" altLang="zh-CN" dirty="0" err="1"/>
              <a:t>WindowType_Mask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widget-&gt;</a:t>
            </a:r>
            <a:r>
              <a:rPr lang="en-US" altLang="zh-CN" dirty="0" err="1"/>
              <a:t>setWindowFlags</a:t>
            </a:r>
            <a:r>
              <a:rPr lang="en-US" altLang="zh-CN" dirty="0"/>
              <a:t>(flags);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9180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33085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字符串的转换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1033153"/>
            <a:ext cx="1028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QString</a:t>
            </a:r>
            <a:r>
              <a:rPr lang="zh-CN" altLang="zh-CN" sz="1800" dirty="0"/>
              <a:t>类提供了丰富的转换函数，可以将一个字符串转换为数值类型或者其他的字符编码集。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toInt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函数将字符串转换为整型数值，类似的函数还有</a:t>
            </a:r>
            <a:r>
              <a:rPr lang="en-US" altLang="zh-CN" sz="1800" dirty="0" err="1"/>
              <a:t>toDouble</a:t>
            </a:r>
            <a:r>
              <a:rPr lang="en-US" altLang="zh-CN" sz="1800" dirty="0"/>
              <a:t>()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toFloat</a:t>
            </a:r>
            <a:r>
              <a:rPr lang="en-US" altLang="zh-CN" sz="1800" dirty="0"/>
              <a:t>()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toLong</a:t>
            </a:r>
            <a:r>
              <a:rPr lang="en-US" altLang="zh-CN" sz="1800" dirty="0"/>
              <a:t>()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toLongLong</a:t>
            </a:r>
            <a:r>
              <a:rPr lang="en-US" altLang="zh-CN" sz="1800" dirty="0"/>
              <a:t>()</a:t>
            </a:r>
            <a:r>
              <a:rPr lang="zh-CN" altLang="zh-CN" sz="1800" dirty="0"/>
              <a:t>等。下面举个例子说明其用法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545174" y="2061998"/>
            <a:ext cx="8536977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="125";					//</a:t>
            </a:r>
            <a:r>
              <a:rPr lang="zh-CN" altLang="zh-CN" dirty="0"/>
              <a:t>初始化一个</a:t>
            </a:r>
            <a:r>
              <a:rPr lang="en-US" altLang="zh-CN" dirty="0"/>
              <a:t>"125"</a:t>
            </a:r>
            <a:r>
              <a:rPr lang="zh-CN" altLang="zh-CN" dirty="0"/>
              <a:t>的字符串</a:t>
            </a:r>
          </a:p>
          <a:p>
            <a:r>
              <a:rPr lang="en-US" altLang="zh-CN" dirty="0" err="1"/>
              <a:t>bool</a:t>
            </a:r>
            <a:r>
              <a:rPr lang="en-US" altLang="zh-CN" dirty="0"/>
              <a:t> ok;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hex=</a:t>
            </a:r>
            <a:r>
              <a:rPr lang="en-US" altLang="zh-CN" dirty="0" err="1"/>
              <a:t>str.toInt</a:t>
            </a:r>
            <a:r>
              <a:rPr lang="en-US" altLang="zh-CN" dirty="0"/>
              <a:t>(&amp;ok,16);       	</a:t>
            </a:r>
            <a:r>
              <a:rPr lang="en-US" altLang="zh-CN" dirty="0" smtClean="0"/>
              <a:t>			//</a:t>
            </a:r>
            <a:r>
              <a:rPr lang="en-US" altLang="zh-CN" dirty="0"/>
              <a:t>ok=</a:t>
            </a:r>
            <a:r>
              <a:rPr lang="en-US" altLang="zh-CN" dirty="0" err="1"/>
              <a:t>true,hex</a:t>
            </a:r>
            <a:r>
              <a:rPr lang="en-US" altLang="zh-CN" dirty="0"/>
              <a:t>=293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dec</a:t>
            </a:r>
            <a:r>
              <a:rPr lang="en-US" altLang="zh-CN" dirty="0"/>
              <a:t>=</a:t>
            </a:r>
            <a:r>
              <a:rPr lang="en-US" altLang="zh-CN" dirty="0" err="1"/>
              <a:t>str.toInt</a:t>
            </a:r>
            <a:r>
              <a:rPr lang="en-US" altLang="zh-CN" dirty="0"/>
              <a:t>(&amp;ok,10);       	</a:t>
            </a:r>
            <a:r>
              <a:rPr lang="en-US" altLang="zh-CN" dirty="0" smtClean="0"/>
              <a:t>			//</a:t>
            </a:r>
            <a:r>
              <a:rPr lang="en-US" altLang="zh-CN" dirty="0"/>
              <a:t>ok=</a:t>
            </a:r>
            <a:r>
              <a:rPr lang="en-US" altLang="zh-CN" dirty="0" err="1"/>
              <a:t>true,dec</a:t>
            </a:r>
            <a:r>
              <a:rPr lang="en-US" altLang="zh-CN" dirty="0"/>
              <a:t>=125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48145" y="3321917"/>
            <a:ext cx="10094026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hex=</a:t>
            </a:r>
            <a:r>
              <a:rPr lang="en-US" altLang="zh-CN" sz="1800" b="1" dirty="0" err="1"/>
              <a:t>str.toInt</a:t>
            </a:r>
            <a:r>
              <a:rPr lang="en-US" altLang="zh-CN" sz="1800" b="1" dirty="0"/>
              <a:t>(&amp;ok,16)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toInt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函数将字符串转换为整型数值。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toInt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函数有两个参数。第一个参数是一个</a:t>
            </a:r>
            <a:r>
              <a:rPr lang="en-US" altLang="zh-CN" sz="1800" dirty="0" err="1"/>
              <a:t>bool</a:t>
            </a:r>
            <a:r>
              <a:rPr lang="zh-CN" altLang="zh-CN" sz="1800" dirty="0"/>
              <a:t>类型的指针，用于返回转换的状态。当转换成功时设置为</a:t>
            </a:r>
            <a:r>
              <a:rPr lang="en-US" altLang="zh-CN" sz="1800" dirty="0"/>
              <a:t>true</a:t>
            </a:r>
            <a:r>
              <a:rPr lang="zh-CN" altLang="zh-CN" sz="1800" dirty="0"/>
              <a:t>，否则设置为</a:t>
            </a:r>
            <a:r>
              <a:rPr lang="en-US" altLang="zh-CN" sz="1800" dirty="0"/>
              <a:t>false</a:t>
            </a:r>
            <a:r>
              <a:rPr lang="zh-CN" altLang="zh-CN" sz="1800" dirty="0"/>
              <a:t>。第二个参数指定了转换的基数。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51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33085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字符串的转换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45029"/>
            <a:ext cx="10284031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提供的字符编码集的转换函数将会返回一个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char*</a:t>
            </a:r>
            <a:r>
              <a:rPr lang="zh-CN" altLang="zh-CN" sz="1800" dirty="0"/>
              <a:t>类型版本的</a:t>
            </a:r>
            <a:r>
              <a:rPr lang="en-US" altLang="zh-CN" sz="1800" dirty="0" err="1"/>
              <a:t>QByteArray</a:t>
            </a:r>
            <a:r>
              <a:rPr lang="zh-CN" altLang="zh-CN" sz="1800" dirty="0"/>
              <a:t>，即构造函数</a:t>
            </a:r>
            <a:r>
              <a:rPr lang="en-US" altLang="zh-CN" sz="1800" dirty="0" err="1"/>
              <a:t>QByteArray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char*)</a:t>
            </a:r>
            <a:r>
              <a:rPr lang="zh-CN" altLang="zh-CN" sz="1800" dirty="0"/>
              <a:t>构造的</a:t>
            </a:r>
            <a:r>
              <a:rPr lang="en-US" altLang="zh-CN" sz="1800" dirty="0" err="1"/>
              <a:t>QByteArray</a:t>
            </a:r>
            <a:r>
              <a:rPr lang="zh-CN" altLang="zh-CN" sz="1800" dirty="0"/>
              <a:t>对象。</a:t>
            </a:r>
            <a:r>
              <a:rPr lang="en-US" altLang="zh-CN" sz="1800" dirty="0" err="1"/>
              <a:t>QByteArray</a:t>
            </a:r>
            <a:r>
              <a:rPr lang="zh-CN" altLang="zh-CN" sz="1800" dirty="0"/>
              <a:t>类具有一个字节数组，它既可以存储原始字节（</a:t>
            </a:r>
            <a:r>
              <a:rPr lang="en-US" altLang="zh-CN" sz="1800" dirty="0"/>
              <a:t>raw bytes</a:t>
            </a:r>
            <a:r>
              <a:rPr lang="zh-CN" altLang="zh-CN" sz="1800" dirty="0"/>
              <a:t>），也可以存储传统的以“</a:t>
            </a:r>
            <a:r>
              <a:rPr lang="en-US" altLang="zh-CN" sz="1800" dirty="0"/>
              <a:t>\0</a:t>
            </a:r>
            <a:r>
              <a:rPr lang="zh-CN" altLang="zh-CN" sz="1800" dirty="0"/>
              <a:t>”结尾的</a:t>
            </a:r>
            <a:r>
              <a:rPr lang="en-US" altLang="zh-CN" sz="1800" dirty="0"/>
              <a:t>8</a:t>
            </a:r>
            <a:r>
              <a:rPr lang="zh-CN" altLang="zh-CN" sz="1800" dirty="0"/>
              <a:t>位的字符串。在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中，使用</a:t>
            </a:r>
            <a:r>
              <a:rPr lang="en-US" altLang="zh-CN" sz="1800" dirty="0" err="1"/>
              <a:t>QByteArray</a:t>
            </a:r>
            <a:r>
              <a:rPr lang="zh-CN" altLang="zh-CN" sz="1800" dirty="0"/>
              <a:t>比使用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char*</a:t>
            </a:r>
            <a:r>
              <a:rPr lang="zh-CN" altLang="zh-CN" sz="1800" dirty="0"/>
              <a:t>更方便，且</a:t>
            </a:r>
            <a:r>
              <a:rPr lang="en-US" altLang="zh-CN" sz="1800" dirty="0" err="1"/>
              <a:t>QByteArray</a:t>
            </a:r>
            <a:r>
              <a:rPr lang="zh-CN" altLang="zh-CN" sz="1800" dirty="0"/>
              <a:t>也支持隐式共享。转换函数有以下几种。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① </a:t>
            </a:r>
            <a:r>
              <a:rPr lang="en-US" altLang="zh-CN" sz="1800" b="1" dirty="0" err="1"/>
              <a:t>toAscii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返回一个</a:t>
            </a:r>
            <a:r>
              <a:rPr lang="en-US" altLang="zh-CN" sz="1800" dirty="0"/>
              <a:t>ASCII</a:t>
            </a:r>
            <a:r>
              <a:rPr lang="zh-CN" altLang="zh-CN" sz="1800" dirty="0"/>
              <a:t>编码的</a:t>
            </a:r>
            <a:r>
              <a:rPr lang="en-US" altLang="zh-CN" sz="1800" dirty="0"/>
              <a:t>8</a:t>
            </a:r>
            <a:r>
              <a:rPr lang="zh-CN" altLang="zh-CN" sz="1800" dirty="0"/>
              <a:t>位字符串。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② </a:t>
            </a:r>
            <a:r>
              <a:rPr lang="en-US" altLang="zh-CN" sz="1800" b="1" dirty="0"/>
              <a:t>toLatin1()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返回一个</a:t>
            </a:r>
            <a:r>
              <a:rPr lang="en-US" altLang="zh-CN" sz="1800" dirty="0"/>
              <a:t>Latin-1</a:t>
            </a:r>
            <a:r>
              <a:rPr lang="zh-CN" altLang="zh-CN" sz="1800" dirty="0"/>
              <a:t>（</a:t>
            </a:r>
            <a:r>
              <a:rPr lang="en-US" altLang="zh-CN" sz="1800" dirty="0"/>
              <a:t>ISO8859-1</a:t>
            </a:r>
            <a:r>
              <a:rPr lang="zh-CN" altLang="zh-CN" sz="1800" dirty="0"/>
              <a:t>）编码的</a:t>
            </a:r>
            <a:r>
              <a:rPr lang="en-US" altLang="zh-CN" sz="1800" dirty="0"/>
              <a:t>8</a:t>
            </a:r>
            <a:r>
              <a:rPr lang="zh-CN" altLang="zh-CN" sz="1800" dirty="0"/>
              <a:t>位字符串。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③ </a:t>
            </a:r>
            <a:r>
              <a:rPr lang="en-US" altLang="zh-CN" sz="1800" b="1" dirty="0"/>
              <a:t>toUtf8()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返回一个</a:t>
            </a:r>
            <a:r>
              <a:rPr lang="en-US" altLang="zh-CN" sz="1800" dirty="0"/>
              <a:t>UTF-8</a:t>
            </a:r>
            <a:r>
              <a:rPr lang="zh-CN" altLang="zh-CN" sz="1800" dirty="0"/>
              <a:t>编码的</a:t>
            </a:r>
            <a:r>
              <a:rPr lang="en-US" altLang="zh-CN" sz="1800" dirty="0"/>
              <a:t>8</a:t>
            </a:r>
            <a:r>
              <a:rPr lang="zh-CN" altLang="zh-CN" sz="1800" dirty="0"/>
              <a:t>位字符串（</a:t>
            </a:r>
            <a:r>
              <a:rPr lang="en-US" altLang="zh-CN" sz="1800" dirty="0"/>
              <a:t>UTF-8</a:t>
            </a:r>
            <a:r>
              <a:rPr lang="zh-CN" altLang="zh-CN" sz="1800" dirty="0"/>
              <a:t>是</a:t>
            </a:r>
            <a:r>
              <a:rPr lang="en-US" altLang="zh-CN" sz="1800" dirty="0"/>
              <a:t>ASCII</a:t>
            </a:r>
            <a:r>
              <a:rPr lang="zh-CN" altLang="zh-CN" sz="1800" dirty="0"/>
              <a:t>码的超集，它支持整个</a:t>
            </a:r>
            <a:r>
              <a:rPr lang="en-US" altLang="zh-CN" sz="1800" dirty="0"/>
              <a:t>Unicode</a:t>
            </a:r>
            <a:r>
              <a:rPr lang="zh-CN" altLang="zh-CN" sz="1800" dirty="0"/>
              <a:t>字符集）。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④ </a:t>
            </a:r>
            <a:r>
              <a:rPr lang="en-US" altLang="zh-CN" sz="1800" b="1" dirty="0"/>
              <a:t>toLocal8Bit()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返回一个系统本地（</a:t>
            </a:r>
            <a:r>
              <a:rPr lang="en-US" altLang="zh-CN" sz="1800" dirty="0"/>
              <a:t>locale</a:t>
            </a:r>
            <a:r>
              <a:rPr lang="zh-CN" altLang="zh-CN" sz="1800" dirty="0"/>
              <a:t>）编码的</a:t>
            </a:r>
            <a:r>
              <a:rPr lang="en-US" altLang="zh-CN" sz="1800" dirty="0"/>
              <a:t>8</a:t>
            </a:r>
            <a:r>
              <a:rPr lang="zh-CN" altLang="zh-CN" sz="1800" dirty="0"/>
              <a:t>位字符串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9048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33085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字符串的转换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978415" y="958298"/>
            <a:ext cx="236475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下面举例说明其用法：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4405" y="1317809"/>
            <a:ext cx="9334005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 Welcome to you! ";	</a:t>
            </a:r>
            <a:r>
              <a:rPr lang="en-US" altLang="zh-CN" dirty="0" smtClean="0"/>
              <a:t>		//</a:t>
            </a:r>
            <a:r>
              <a:rPr lang="zh-CN" altLang="zh-CN" dirty="0"/>
              <a:t>初始化一个字符串对象</a:t>
            </a:r>
          </a:p>
          <a:p>
            <a:r>
              <a:rPr lang="en-US" altLang="zh-CN" dirty="0" err="1"/>
              <a:t>QByteArray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r>
              <a:rPr lang="en-US" altLang="zh-CN" dirty="0"/>
              <a:t>=</a:t>
            </a:r>
            <a:r>
              <a:rPr lang="en-US" altLang="zh-CN" dirty="0" err="1"/>
              <a:t>str.toAscii</a:t>
            </a:r>
            <a:r>
              <a:rPr lang="en-US" altLang="zh-CN" dirty="0"/>
              <a:t>();	 	</a:t>
            </a:r>
            <a:r>
              <a:rPr lang="en-US" altLang="zh-CN" dirty="0" smtClean="0"/>
              <a:t>		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ba</a:t>
            </a:r>
            <a:r>
              <a:rPr lang="en-US" altLang="zh-CN" dirty="0"/>
              <a:t>;					 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 err="1"/>
              <a:t>ba.append</a:t>
            </a:r>
            <a:r>
              <a:rPr lang="en-US" altLang="zh-CN" dirty="0"/>
              <a:t>("</a:t>
            </a:r>
            <a:r>
              <a:rPr lang="en-US" altLang="zh-CN" dirty="0" err="1"/>
              <a:t>Hello,World</a:t>
            </a:r>
            <a:r>
              <a:rPr lang="en-US" altLang="zh-CN" dirty="0"/>
              <a:t>! ");			</a:t>
            </a:r>
            <a:r>
              <a:rPr lang="en-US" altLang="zh-CN" dirty="0" smtClean="0"/>
              <a:t>	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ba.data</a:t>
            </a:r>
            <a:r>
              <a:rPr lang="en-US" altLang="zh-CN" dirty="0"/>
              <a:t>();			 	//</a:t>
            </a:r>
            <a:r>
              <a:rPr lang="zh-CN" altLang="zh-CN" dirty="0"/>
              <a:t>输出最后</a:t>
            </a:r>
            <a:r>
              <a:rPr lang="zh-CN" altLang="zh-CN" dirty="0" smtClean="0"/>
              <a:t>结果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59079" y="2879044"/>
            <a:ext cx="10224655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QByteArray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ba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str.toAscii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通过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toAscii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函数，将</a:t>
            </a:r>
            <a:r>
              <a:rPr lang="en-US" altLang="zh-CN" sz="1800" dirty="0"/>
              <a:t>Unicode</a:t>
            </a:r>
            <a:r>
              <a:rPr lang="zh-CN" altLang="zh-CN" sz="1800" dirty="0"/>
              <a:t>编码的字符串转换为</a:t>
            </a:r>
            <a:r>
              <a:rPr lang="en-US" altLang="zh-CN" sz="1800" dirty="0"/>
              <a:t>ASCII</a:t>
            </a:r>
            <a:r>
              <a:rPr lang="zh-CN" altLang="zh-CN" sz="1800" dirty="0"/>
              <a:t>码的字符串，并存储在</a:t>
            </a:r>
            <a:r>
              <a:rPr lang="en-US" altLang="zh-CN" sz="1800" dirty="0" err="1"/>
              <a:t>QByteArray</a:t>
            </a:r>
            <a:r>
              <a:rPr lang="zh-CN" altLang="zh-CN" sz="1800" dirty="0"/>
              <a:t>对象</a:t>
            </a:r>
            <a:r>
              <a:rPr lang="en-US" altLang="zh-CN" sz="1800" dirty="0" err="1"/>
              <a:t>ba</a:t>
            </a:r>
            <a:r>
              <a:rPr lang="zh-CN" altLang="zh-CN" sz="1800" dirty="0"/>
              <a:t>中。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en-US" altLang="zh-CN" sz="1800" b="1" dirty="0" err="1"/>
              <a:t>qDebug</a:t>
            </a:r>
            <a:r>
              <a:rPr lang="en-US" altLang="zh-CN" sz="1800" b="1" dirty="0"/>
              <a:t>()&lt;&lt;</a:t>
            </a:r>
            <a:r>
              <a:rPr lang="en-US" altLang="zh-CN" sz="1800" b="1" dirty="0" err="1"/>
              <a:t>ba</a:t>
            </a:r>
            <a:r>
              <a:rPr lang="zh-CN" altLang="zh-CN" sz="1800" b="1" dirty="0"/>
              <a:t>：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qDebug</a:t>
            </a:r>
            <a:r>
              <a:rPr lang="en-US" altLang="zh-CN" sz="1800" dirty="0"/>
              <a:t>()</a:t>
            </a:r>
            <a:r>
              <a:rPr lang="zh-CN" altLang="zh-CN" sz="1800" dirty="0"/>
              <a:t>函数输出转换后的字符串（</a:t>
            </a:r>
            <a:r>
              <a:rPr lang="en-US" altLang="zh-CN" sz="1800" dirty="0" err="1"/>
              <a:t>qDebug</a:t>
            </a:r>
            <a:r>
              <a:rPr lang="en-US" altLang="zh-CN" sz="1800" dirty="0"/>
              <a:t>()</a:t>
            </a:r>
            <a:r>
              <a:rPr lang="zh-CN" altLang="zh-CN" sz="1800" dirty="0"/>
              <a:t>函数支持输出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对象）。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</a:t>
            </a:r>
            <a:r>
              <a:rPr lang="en-US" altLang="zh-CN" sz="1800" b="1" dirty="0" err="1"/>
              <a:t>ba.append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Hello,World</a:t>
            </a:r>
            <a:r>
              <a:rPr lang="en-US" altLang="zh-CN" sz="1800" b="1" dirty="0"/>
              <a:t>!")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QByteArray</a:t>
            </a:r>
            <a:r>
              <a:rPr lang="en-US" altLang="zh-CN" sz="1800" dirty="0"/>
              <a:t>::append()</a:t>
            </a:r>
            <a:r>
              <a:rPr lang="zh-CN" altLang="zh-CN" sz="1800" dirty="0"/>
              <a:t>函数追加</a:t>
            </a:r>
            <a:r>
              <a:rPr lang="zh-CN" altLang="zh-CN" dirty="0"/>
              <a:t>一个字符串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2370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33085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字符串的转换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997527"/>
            <a:ext cx="10200904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一个</a:t>
            </a:r>
            <a:r>
              <a:rPr lang="en-US" altLang="zh-CN" sz="1800" dirty="0"/>
              <a:t>NULL</a:t>
            </a:r>
            <a:r>
              <a:rPr lang="zh-CN" altLang="zh-CN" sz="1800" dirty="0"/>
              <a:t>字符串就是使用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的默认构造函数或者使用“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char*)0</a:t>
            </a:r>
            <a:r>
              <a:rPr lang="zh-CN" altLang="zh-CN" sz="1800" dirty="0"/>
              <a:t>”作为参数的构造函数创建的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字符串对象；而一个空字符串是一个大小为</a:t>
            </a:r>
            <a:r>
              <a:rPr lang="en-US" altLang="zh-CN" sz="1800" dirty="0"/>
              <a:t>0</a:t>
            </a:r>
            <a:r>
              <a:rPr lang="zh-CN" altLang="zh-CN" sz="1800" dirty="0"/>
              <a:t>的字符串。一个</a:t>
            </a:r>
            <a:r>
              <a:rPr lang="en-US" altLang="zh-CN" sz="1800" dirty="0"/>
              <a:t>NULL</a:t>
            </a:r>
            <a:r>
              <a:rPr lang="zh-CN" altLang="zh-CN" sz="1800" dirty="0"/>
              <a:t>字符串一定是一个空字符串，而一个空字符串未必是一个</a:t>
            </a:r>
            <a:r>
              <a:rPr lang="en-US" altLang="zh-CN" sz="1800" dirty="0"/>
              <a:t>NULL</a:t>
            </a:r>
            <a:r>
              <a:rPr lang="zh-CN" altLang="zh-CN" sz="1800" dirty="0"/>
              <a:t>字符串。例如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72540" y="2434442"/>
            <a:ext cx="9037122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().</a:t>
            </a:r>
            <a:r>
              <a:rPr lang="en-US" altLang="zh-CN" dirty="0" err="1"/>
              <a:t>isNull</a:t>
            </a:r>
            <a:r>
              <a:rPr lang="en-US" altLang="zh-CN" dirty="0"/>
              <a:t>();       		</a:t>
            </a:r>
            <a:r>
              <a:rPr lang="en-US" altLang="zh-CN" dirty="0" smtClean="0"/>
              <a:t>		//</a:t>
            </a:r>
            <a:r>
              <a:rPr lang="zh-CN" altLang="zh-CN" dirty="0"/>
              <a:t>结果为</a:t>
            </a:r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 err="1"/>
              <a:t>QString</a:t>
            </a:r>
            <a:r>
              <a:rPr lang="en-US" altLang="zh-CN" dirty="0"/>
              <a:t>().</a:t>
            </a:r>
            <a:r>
              <a:rPr lang="en-US" altLang="zh-CN" dirty="0" err="1"/>
              <a:t>isEmpty</a:t>
            </a:r>
            <a:r>
              <a:rPr lang="en-US" altLang="zh-CN" dirty="0"/>
              <a:t>();      		</a:t>
            </a:r>
            <a:r>
              <a:rPr lang="en-US" altLang="zh-CN" dirty="0" smtClean="0"/>
              <a:t>		//</a:t>
            </a:r>
            <a:r>
              <a:rPr lang="zh-CN" altLang="zh-CN" dirty="0"/>
              <a:t>结果为</a:t>
            </a:r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 err="1"/>
              <a:t>QString</a:t>
            </a:r>
            <a:r>
              <a:rPr lang="en-US" altLang="zh-CN" dirty="0"/>
              <a:t>("").</a:t>
            </a:r>
            <a:r>
              <a:rPr lang="en-US" altLang="zh-CN" dirty="0" err="1"/>
              <a:t>isNull</a:t>
            </a:r>
            <a:r>
              <a:rPr lang="en-US" altLang="zh-CN" dirty="0"/>
              <a:t>();     		</a:t>
            </a:r>
            <a:r>
              <a:rPr lang="en-US" altLang="zh-CN" dirty="0" smtClean="0"/>
              <a:t>		//</a:t>
            </a:r>
            <a:r>
              <a:rPr lang="zh-CN" altLang="zh-CN" dirty="0"/>
              <a:t>结果为</a:t>
            </a:r>
            <a:r>
              <a:rPr lang="en-US" altLang="zh-CN" dirty="0"/>
              <a:t>false</a:t>
            </a:r>
            <a:endParaRPr lang="zh-CN" altLang="zh-CN" dirty="0"/>
          </a:p>
          <a:p>
            <a:r>
              <a:rPr lang="en-US" altLang="zh-CN" dirty="0" err="1"/>
              <a:t>QString</a:t>
            </a:r>
            <a:r>
              <a:rPr lang="en-US" altLang="zh-CN" dirty="0"/>
              <a:t>("").</a:t>
            </a:r>
            <a:r>
              <a:rPr lang="en-US" altLang="zh-CN" dirty="0" err="1"/>
              <a:t>isEmpty</a:t>
            </a:r>
            <a:r>
              <a:rPr lang="en-US" altLang="zh-CN" dirty="0"/>
              <a:t>();   		</a:t>
            </a:r>
            <a:r>
              <a:rPr lang="en-US" altLang="zh-CN" dirty="0" smtClean="0"/>
              <a:t>		//</a:t>
            </a:r>
            <a:r>
              <a:rPr lang="zh-CN" altLang="zh-CN" dirty="0"/>
              <a:t>结果为</a:t>
            </a:r>
            <a:r>
              <a:rPr lang="en-US" altLang="zh-CN" dirty="0" smtClean="0"/>
              <a:t>true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80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1330037"/>
            <a:ext cx="95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模板库、工具类及控件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5" y="3111333"/>
            <a:ext cx="336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 smtClean="0"/>
              <a:t>容</a:t>
            </a:r>
            <a:r>
              <a:rPr lang="en-US" altLang="zh-CN" sz="3600" b="1" dirty="0" smtClean="0"/>
              <a:t>  </a:t>
            </a:r>
            <a:r>
              <a:rPr lang="zh-CN" altLang="zh-CN" sz="3600" b="1" dirty="0" smtClean="0"/>
              <a:t>器</a:t>
            </a:r>
            <a:r>
              <a:rPr lang="en-US" altLang="zh-CN" sz="3600" b="1" dirty="0" smtClean="0"/>
              <a:t>  </a:t>
            </a:r>
            <a:r>
              <a:rPr lang="zh-CN" altLang="zh-CN" sz="3600" b="1" dirty="0" smtClean="0"/>
              <a:t>类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317152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401288" y="3741878"/>
            <a:ext cx="8490857" cy="33250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01287" y="3082222"/>
            <a:ext cx="8490857" cy="33250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01288" y="1864426"/>
            <a:ext cx="8490857" cy="332509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5"/>
          <p:cNvSpPr txBox="1"/>
          <p:nvPr/>
        </p:nvSpPr>
        <p:spPr>
          <a:xfrm>
            <a:off x="978415" y="267135"/>
            <a:ext cx="33085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容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器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类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8145" y="1009403"/>
            <a:ext cx="1035528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zh-CN" altLang="zh-CN" dirty="0"/>
              <a:t>这样的数据类型包含了通常使用的大多数数据类型，包括基本数据类型（如</a:t>
            </a:r>
            <a:r>
              <a:rPr lang="en-US" altLang="zh-CN" dirty="0" err="1"/>
              <a:t>int</a:t>
            </a:r>
            <a:r>
              <a:rPr lang="zh-CN" altLang="zh-CN" dirty="0"/>
              <a:t>和</a:t>
            </a:r>
            <a:r>
              <a:rPr lang="en-US" altLang="zh-CN" dirty="0"/>
              <a:t>double</a:t>
            </a:r>
            <a:r>
              <a:rPr lang="zh-CN" altLang="zh-CN" dirty="0"/>
              <a:t>等）和</a:t>
            </a:r>
            <a:r>
              <a:rPr lang="en-US" altLang="zh-CN" dirty="0" err="1"/>
              <a:t>Qt</a:t>
            </a:r>
            <a:r>
              <a:rPr lang="zh-CN" altLang="zh-CN" dirty="0"/>
              <a:t>的一些数据类型（如</a:t>
            </a:r>
            <a:r>
              <a:rPr lang="en-US" altLang="zh-CN" dirty="0" err="1"/>
              <a:t>QString</a:t>
            </a:r>
            <a:r>
              <a:rPr lang="zh-CN" altLang="zh-CN" dirty="0"/>
              <a:t>、</a:t>
            </a:r>
            <a:r>
              <a:rPr lang="en-US" altLang="zh-CN" dirty="0" err="1"/>
              <a:t>QDate</a:t>
            </a:r>
            <a:r>
              <a:rPr lang="zh-CN" altLang="zh-CN" dirty="0"/>
              <a:t>和</a:t>
            </a:r>
            <a:r>
              <a:rPr lang="en-US" altLang="zh-CN" dirty="0" err="1"/>
              <a:t>QTime</a:t>
            </a:r>
            <a:r>
              <a:rPr lang="zh-CN" altLang="zh-CN" dirty="0"/>
              <a:t>等）。不过，</a:t>
            </a:r>
            <a:r>
              <a:rPr lang="en-US" altLang="zh-CN" dirty="0" err="1"/>
              <a:t>Qt</a:t>
            </a:r>
            <a:r>
              <a:rPr lang="zh-CN" altLang="zh-CN" dirty="0"/>
              <a:t>的</a:t>
            </a:r>
            <a:r>
              <a:rPr lang="en-US" altLang="zh-CN" dirty="0" err="1"/>
              <a:t>QObject</a:t>
            </a:r>
            <a:r>
              <a:rPr lang="zh-CN" altLang="zh-CN" dirty="0"/>
              <a:t>及其他的子类（如</a:t>
            </a:r>
            <a:r>
              <a:rPr lang="en-US" altLang="zh-CN" dirty="0" err="1"/>
              <a:t>QWidget</a:t>
            </a:r>
            <a:r>
              <a:rPr lang="zh-CN" altLang="zh-CN" dirty="0"/>
              <a:t>和</a:t>
            </a:r>
            <a:r>
              <a:rPr lang="en-US" altLang="zh-CN" dirty="0" err="1"/>
              <a:t>Qdialog</a:t>
            </a:r>
            <a:r>
              <a:rPr lang="zh-CN" altLang="zh-CN" dirty="0"/>
              <a:t>等）是不能够存储在容器中的，例如：</a:t>
            </a:r>
          </a:p>
          <a:p>
            <a:pPr indent="53498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QToolBar</a:t>
            </a:r>
            <a:r>
              <a:rPr lang="en-US" altLang="zh-CN" dirty="0"/>
              <a:t>&gt; list;</a:t>
            </a:r>
            <a:endParaRPr lang="zh-CN" altLang="zh-CN" dirty="0"/>
          </a:p>
          <a:p>
            <a:pPr indent="534988"/>
            <a:r>
              <a:rPr lang="zh-CN" altLang="zh-CN" dirty="0"/>
              <a:t>上述代码是无法通过编译的，因为这些类（</a:t>
            </a:r>
            <a:r>
              <a:rPr lang="en-US" altLang="zh-CN" dirty="0" err="1"/>
              <a:t>QObject</a:t>
            </a:r>
            <a:r>
              <a:rPr lang="zh-CN" altLang="zh-CN" dirty="0"/>
              <a:t>及其他的子类）没有复制构造函数和赋值操作运算符。</a:t>
            </a:r>
          </a:p>
          <a:p>
            <a:pPr indent="534988"/>
            <a:r>
              <a:rPr lang="zh-CN" altLang="zh-CN" dirty="0"/>
              <a:t>一个可代替的方案是存储</a:t>
            </a:r>
            <a:r>
              <a:rPr lang="en-US" altLang="zh-CN" dirty="0" err="1"/>
              <a:t>QObject</a:t>
            </a:r>
            <a:r>
              <a:rPr lang="zh-CN" altLang="zh-CN" dirty="0"/>
              <a:t>及其子类的指针，例如：</a:t>
            </a:r>
          </a:p>
          <a:p>
            <a:pPr indent="53498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QList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QToolBar</a:t>
            </a:r>
            <a:r>
              <a:rPr lang="en-US" altLang="zh-CN" dirty="0"/>
              <a:t>*&gt; list;</a:t>
            </a:r>
            <a:endParaRPr lang="zh-CN" altLang="zh-CN" dirty="0"/>
          </a:p>
          <a:p>
            <a:pPr indent="534988"/>
            <a:r>
              <a:rPr lang="en-US" altLang="zh-CN" dirty="0" err="1"/>
              <a:t>Qt</a:t>
            </a:r>
            <a:r>
              <a:rPr lang="zh-CN" altLang="zh-CN" dirty="0"/>
              <a:t>的容器类是可以嵌套的，例如：</a:t>
            </a:r>
          </a:p>
          <a:p>
            <a:pPr indent="534988"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QHash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QString</a:t>
            </a:r>
            <a:r>
              <a:rPr lang="en-US" altLang="zh-CN" dirty="0"/>
              <a:t>, </a:t>
            </a:r>
            <a:r>
              <a:rPr lang="en-US" altLang="zh-CN" dirty="0" err="1"/>
              <a:t>QList</a:t>
            </a:r>
            <a:r>
              <a:rPr lang="en-US" altLang="zh-CN" dirty="0"/>
              <a:t>&lt;double&gt; &gt;</a:t>
            </a:r>
            <a:endParaRPr lang="zh-CN" altLang="zh-CN" dirty="0"/>
          </a:p>
          <a:p>
            <a:pPr indent="534988"/>
            <a:r>
              <a:rPr lang="zh-CN" altLang="zh-CN" b="1" dirty="0"/>
              <a:t>其中，</a:t>
            </a:r>
            <a:r>
              <a:rPr lang="en-US" altLang="zh-CN" dirty="0" err="1"/>
              <a:t>QHash</a:t>
            </a:r>
            <a:r>
              <a:rPr lang="zh-CN" altLang="zh-CN" dirty="0"/>
              <a:t>的键类型是</a:t>
            </a:r>
            <a:r>
              <a:rPr lang="en-US" altLang="zh-CN" dirty="0" err="1"/>
              <a:t>QString</a:t>
            </a:r>
            <a:r>
              <a:rPr lang="zh-CN" altLang="zh-CN" dirty="0"/>
              <a:t>，它的值类型是</a:t>
            </a:r>
            <a:r>
              <a:rPr lang="en-US" altLang="zh-CN" dirty="0" err="1"/>
              <a:t>QList</a:t>
            </a:r>
            <a:r>
              <a:rPr lang="en-US" altLang="zh-CN" dirty="0"/>
              <a:t>&lt;double&gt;</a:t>
            </a:r>
            <a:r>
              <a:rPr lang="zh-CN" altLang="zh-CN" dirty="0"/>
              <a:t>。</a:t>
            </a:r>
          </a:p>
          <a:p>
            <a:pPr indent="534988"/>
            <a:r>
              <a:rPr lang="en-US" altLang="zh-CN" dirty="0" err="1"/>
              <a:t>Qt</a:t>
            </a:r>
            <a:r>
              <a:rPr lang="zh-CN" altLang="zh-CN" dirty="0"/>
              <a:t>的容器类为遍历其中的内容提供了以下两种方法。</a:t>
            </a:r>
          </a:p>
          <a:p>
            <a:pPr indent="5349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Java</a:t>
            </a:r>
            <a:r>
              <a:rPr lang="zh-CN" altLang="zh-CN" dirty="0"/>
              <a:t>风格的迭代器（</a:t>
            </a:r>
            <a:r>
              <a:rPr lang="en-US" altLang="zh-CN" dirty="0"/>
              <a:t>Java-style iterators</a:t>
            </a:r>
            <a:r>
              <a:rPr lang="zh-CN" altLang="zh-CN" dirty="0"/>
              <a:t>）。</a:t>
            </a:r>
          </a:p>
          <a:p>
            <a:pPr indent="534988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STL</a:t>
            </a:r>
            <a:r>
              <a:rPr lang="zh-CN" altLang="zh-CN" dirty="0"/>
              <a:t>风格的迭代器（</a:t>
            </a:r>
            <a:r>
              <a:rPr lang="en-US" altLang="zh-CN" dirty="0"/>
              <a:t>STL-style iterators</a:t>
            </a:r>
            <a:r>
              <a:rPr lang="zh-CN" altLang="zh-CN" dirty="0"/>
              <a:t>），能够同</a:t>
            </a:r>
            <a:r>
              <a:rPr lang="en-US" altLang="zh-CN" dirty="0" err="1"/>
              <a:t>Qt</a:t>
            </a:r>
            <a:r>
              <a:rPr lang="zh-CN" altLang="zh-CN" dirty="0"/>
              <a:t>和</a:t>
            </a:r>
            <a:r>
              <a:rPr lang="en-US" altLang="zh-CN" dirty="0"/>
              <a:t>STL</a:t>
            </a:r>
            <a:r>
              <a:rPr lang="zh-CN" altLang="zh-CN" dirty="0"/>
              <a:t>的通用算法一起使用，并且在效率上也略胜一筹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269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22011" y="147918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5342" y="121870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464511" y="157514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7" y="64948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329757" y="3533352"/>
            <a:ext cx="3768359" cy="949483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QList</a:t>
            </a:r>
            <a:r>
              <a:rPr lang="zh-CN" altLang="zh-CN" sz="2800" b="1" dirty="0"/>
              <a:t>类、</a:t>
            </a:r>
            <a:r>
              <a:rPr lang="en-US" altLang="zh-CN" sz="2800" b="1" dirty="0" err="1"/>
              <a:t>QLinkedList</a:t>
            </a:r>
            <a:r>
              <a:rPr lang="zh-CN" altLang="zh-CN" sz="2800" b="1" dirty="0"/>
              <a:t>类和</a:t>
            </a:r>
            <a:r>
              <a:rPr lang="en-US" altLang="zh-CN" sz="2800" b="1" dirty="0" err="1"/>
              <a:t>QVector</a:t>
            </a:r>
            <a:r>
              <a:rPr lang="zh-CN" altLang="zh-CN" sz="2800" b="1" dirty="0"/>
              <a:t>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1409618"/>
            <a:ext cx="482208" cy="545844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6035432" y="1409619"/>
            <a:ext cx="279903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QList</a:t>
            </a:r>
            <a:r>
              <a:rPr lang="zh-CN" altLang="zh-CN" sz="1800" b="1" dirty="0"/>
              <a:t>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2160983"/>
            <a:ext cx="482208" cy="545844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6035431" y="2158734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QLinkedList</a:t>
            </a:r>
            <a:r>
              <a:rPr lang="zh-CN" altLang="zh-CN" sz="1800" b="1" dirty="0"/>
              <a:t>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2912347"/>
            <a:ext cx="482208" cy="5458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3663713"/>
            <a:ext cx="482208" cy="5458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4415076"/>
            <a:ext cx="482208" cy="545844"/>
          </a:xfrm>
          <a:prstGeom prst="rect">
            <a:avLst/>
          </a:prstGeom>
        </p:spPr>
      </p:pic>
      <p:sp>
        <p:nvSpPr>
          <p:cNvPr id="15" name="TextBox 24"/>
          <p:cNvSpPr txBox="1"/>
          <p:nvPr/>
        </p:nvSpPr>
        <p:spPr>
          <a:xfrm>
            <a:off x="6035431" y="2907850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QVector</a:t>
            </a:r>
            <a:r>
              <a:rPr lang="zh-CN" altLang="zh-CN" sz="1800" b="1" dirty="0"/>
              <a:t>类</a:t>
            </a:r>
          </a:p>
        </p:txBody>
      </p:sp>
      <p:sp>
        <p:nvSpPr>
          <p:cNvPr id="16" name="TextBox 25"/>
          <p:cNvSpPr txBox="1"/>
          <p:nvPr/>
        </p:nvSpPr>
        <p:spPr>
          <a:xfrm>
            <a:off x="6035431" y="3656966"/>
            <a:ext cx="319169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4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Java</a:t>
            </a:r>
            <a:r>
              <a:rPr lang="zh-CN" altLang="zh-CN" sz="1800" b="1" dirty="0"/>
              <a:t>风格迭代器遍历容器</a:t>
            </a:r>
          </a:p>
        </p:txBody>
      </p:sp>
      <p:sp>
        <p:nvSpPr>
          <p:cNvPr id="17" name="TextBox 26"/>
          <p:cNvSpPr txBox="1"/>
          <p:nvPr/>
        </p:nvSpPr>
        <p:spPr>
          <a:xfrm>
            <a:off x="6035431" y="4406082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5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STL</a:t>
            </a:r>
            <a:r>
              <a:rPr lang="zh-CN" altLang="zh-CN" sz="1800" b="1" dirty="0"/>
              <a:t>风格迭代器遍历容器</a:t>
            </a:r>
          </a:p>
        </p:txBody>
      </p:sp>
    </p:spTree>
    <p:extLst>
      <p:ext uri="{BB962C8B-B14F-4D97-AF65-F5344CB8AC3E}">
        <p14:creationId xmlns:p14="http://schemas.microsoft.com/office/powerpoint/2010/main" val="40530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9" grpId="0"/>
      <p:bldP spid="11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QList</a:t>
            </a:r>
            <a:r>
              <a:rPr lang="zh-CN" altLang="zh-CN" sz="2800" b="1" dirty="0"/>
              <a:t>类、</a:t>
            </a:r>
            <a:r>
              <a:rPr lang="en-US" altLang="zh-CN" sz="2800" b="1" dirty="0" err="1"/>
              <a:t>QLinkedList</a:t>
            </a:r>
            <a:r>
              <a:rPr lang="zh-CN" altLang="zh-CN" sz="2800" b="1" dirty="0"/>
              <a:t>类和</a:t>
            </a:r>
            <a:r>
              <a:rPr lang="en-US" altLang="zh-CN" sz="2800" b="1" dirty="0" err="1"/>
              <a:t>QVector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899" y="1068779"/>
            <a:ext cx="1007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在开发一个较高性能需求的应用程序时，程序员会比较关注这些容器类的运行效率。表</a:t>
            </a:r>
            <a:r>
              <a:rPr lang="en-US" altLang="zh-CN" sz="1800" dirty="0"/>
              <a:t>2.1</a:t>
            </a:r>
            <a:r>
              <a:rPr lang="zh-CN" altLang="zh-CN" sz="1800" dirty="0"/>
              <a:t>列出了</a:t>
            </a:r>
            <a:r>
              <a:rPr lang="en-US" altLang="zh-CN" sz="1800" dirty="0" err="1"/>
              <a:t>QList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QLinkedList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QVector</a:t>
            </a:r>
            <a:r>
              <a:rPr lang="zh-CN" altLang="zh-CN" sz="1800" dirty="0"/>
              <a:t>容器的时间复杂度比较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28125"/>
              </p:ext>
            </p:extLst>
          </p:nvPr>
        </p:nvGraphicFramePr>
        <p:xfrm>
          <a:off x="1994948" y="1799957"/>
          <a:ext cx="8039700" cy="1596388"/>
        </p:xfrm>
        <a:graphic>
          <a:graphicData uri="http://schemas.openxmlformats.org/drawingml/2006/table">
            <a:tbl>
              <a:tblPr firstRow="1" firstCol="1" bandRow="1"/>
              <a:tblGrid>
                <a:gridCol w="1607940"/>
                <a:gridCol w="1607940"/>
                <a:gridCol w="1607940"/>
                <a:gridCol w="1607940"/>
                <a:gridCol w="1607940"/>
              </a:tblGrid>
              <a:tr h="399097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查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插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头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部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添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尾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部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添</a:t>
                      </a:r>
                      <a:r>
                        <a:rPr lang="zh-CN" sz="1400" kern="100">
                          <a:effectLst/>
                          <a:latin typeface="Times New Roman"/>
                          <a:ea typeface="Arial"/>
                        </a:rPr>
                        <a:t>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9097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97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097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Amort.O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(1)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QList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80655"/>
            <a:ext cx="10260281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是迄今为止最常用的容器类，它存储给定数据类型</a:t>
            </a:r>
            <a:r>
              <a:rPr lang="en-US" altLang="zh-CN" sz="1800" dirty="0"/>
              <a:t>T</a:t>
            </a:r>
            <a:r>
              <a:rPr lang="zh-CN" altLang="zh-CN" sz="1800" dirty="0"/>
              <a:t>的一列数值。继承自</a:t>
            </a:r>
            <a:r>
              <a:rPr lang="en-US" altLang="zh-CN" sz="1800" dirty="0" err="1"/>
              <a:t>QList</a:t>
            </a:r>
            <a:r>
              <a:rPr lang="zh-CN" altLang="zh-CN" sz="1800" dirty="0"/>
              <a:t>类的子类有</a:t>
            </a:r>
            <a:r>
              <a:rPr lang="en-US" altLang="zh-CN" sz="1800" dirty="0" err="1"/>
              <a:t>QItemSelection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QQueue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QSignalSpy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QStringList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QTestEventList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QList</a:t>
            </a:r>
            <a:r>
              <a:rPr lang="zh-CN" altLang="zh-CN" sz="1800" dirty="0"/>
              <a:t>不仅提供了可以在列表中进行追加的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::append()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::prepend()</a:t>
            </a:r>
            <a:r>
              <a:rPr lang="zh-CN" altLang="zh-CN" sz="1800" dirty="0"/>
              <a:t>函数，还提供了在列表中间完成插入操作的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::insert()</a:t>
            </a:r>
            <a:r>
              <a:rPr lang="zh-CN" altLang="zh-CN" sz="1800" dirty="0"/>
              <a:t>函数。相对于任何其他的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容器类，为了使可执行代码尽可能少，</a:t>
            </a:r>
            <a:r>
              <a:rPr lang="en-US" altLang="zh-CN" sz="1800" dirty="0" err="1"/>
              <a:t>QList</a:t>
            </a:r>
            <a:r>
              <a:rPr lang="zh-CN" altLang="zh-CN" sz="1800" dirty="0"/>
              <a:t>被高度优化。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维护了一个指针数组，该数组存储的指针指向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存储的列表项的内容。因此，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提供了基于下标的快速访问。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对于不同的数据类型，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采取不同的存储策略，存储策略有以下几种。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）如果</a:t>
            </a:r>
            <a:r>
              <a:rPr lang="en-US" altLang="zh-CN" sz="1800" dirty="0"/>
              <a:t>T</a:t>
            </a:r>
            <a:r>
              <a:rPr lang="zh-CN" altLang="zh-CN" sz="1800" dirty="0"/>
              <a:t>是一个指针类型或指针大小的基本类型（即该基本类型占有的字节数和指针类型占有的字节数相同），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会将数值直接存储在它的数组中。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）如果</a:t>
            </a:r>
            <a:r>
              <a:rPr lang="en-US" altLang="zh-CN" sz="1800" dirty="0" err="1"/>
              <a:t>QList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存储对象的指针，则该指针指向实际存储的对象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2369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588513" y="3722855"/>
            <a:ext cx="230239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操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作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字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符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串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540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QList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175955" y="91425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下面举一个例子：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298" y="1301473"/>
            <a:ext cx="9198738" cy="3113663"/>
          </a:xfrm>
          <a:prstGeom prst="roundRect">
            <a:avLst>
              <a:gd name="adj" fmla="val 907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QDebug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argc,char</a:t>
            </a:r>
            <a:r>
              <a:rPr lang="en-US" altLang="zh-CN" dirty="0"/>
              <a:t>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QString</a:t>
            </a:r>
            <a:r>
              <a:rPr lang="en-US" altLang="zh-CN" dirty="0"/>
              <a:t>&gt; list;							//(a)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("This is a test string");</a:t>
            </a:r>
            <a:endParaRPr lang="zh-CN" altLang="zh-CN" dirty="0"/>
          </a:p>
          <a:p>
            <a:r>
              <a:rPr lang="en-US" altLang="zh-CN" dirty="0"/>
              <a:t>		list&lt;&lt;</a:t>
            </a:r>
            <a:r>
              <a:rPr lang="en-US" altLang="zh-CN" dirty="0" err="1"/>
              <a:t>str</a:t>
            </a:r>
            <a:r>
              <a:rPr lang="en-US" altLang="zh-CN" dirty="0"/>
              <a:t>;			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	}					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()&lt;&lt;list[0]&lt;&lt; "How are you! ";</a:t>
            </a:r>
            <a:endParaRPr lang="zh-CN" altLang="zh-CN" dirty="0"/>
          </a:p>
          <a:p>
            <a:r>
              <a:rPr lang="en-US" altLang="zh-CN" dirty="0"/>
              <a:t>	return 0;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75955" y="4548250"/>
            <a:ext cx="101649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其中，</a:t>
            </a:r>
            <a:endParaRPr lang="zh-CN" altLang="zh-CN" dirty="0"/>
          </a:p>
          <a:p>
            <a:r>
              <a:rPr lang="en-US" altLang="zh-CN" b="1" dirty="0"/>
              <a:t>(a) </a:t>
            </a:r>
            <a:r>
              <a:rPr lang="en-US" altLang="zh-CN" b="1" dirty="0" err="1"/>
              <a:t>QList</a:t>
            </a:r>
            <a:r>
              <a:rPr lang="en-US" altLang="zh-CN" b="1" dirty="0"/>
              <a:t>&lt;</a:t>
            </a:r>
            <a:r>
              <a:rPr lang="en-US" altLang="zh-CN" b="1" dirty="0" err="1"/>
              <a:t>QString</a:t>
            </a:r>
            <a:r>
              <a:rPr lang="en-US" altLang="zh-CN" b="1" dirty="0"/>
              <a:t>&gt; list</a:t>
            </a:r>
            <a:r>
              <a:rPr lang="zh-CN" altLang="zh-CN" b="1" dirty="0"/>
              <a:t>：</a:t>
            </a:r>
            <a:r>
              <a:rPr lang="zh-CN" altLang="zh-CN" dirty="0"/>
              <a:t>声明了一个</a:t>
            </a: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QString</a:t>
            </a:r>
            <a:r>
              <a:rPr lang="en-US" altLang="zh-CN" dirty="0"/>
              <a:t>&gt;</a:t>
            </a:r>
            <a:r>
              <a:rPr lang="zh-CN" altLang="zh-CN" dirty="0"/>
              <a:t>栈对象。</a:t>
            </a:r>
          </a:p>
          <a:p>
            <a:r>
              <a:rPr lang="en-US" altLang="zh-CN" b="1" dirty="0"/>
              <a:t>(b) list&lt;&lt;</a:t>
            </a:r>
            <a:r>
              <a:rPr lang="en-US" altLang="zh-CN" b="1" dirty="0" err="1"/>
              <a:t>str</a:t>
            </a:r>
            <a:r>
              <a:rPr lang="zh-CN" altLang="zh-CN" b="1" dirty="0"/>
              <a:t>：</a:t>
            </a:r>
            <a:r>
              <a:rPr lang="zh-CN" altLang="zh-CN" dirty="0"/>
              <a:t>通过操作运算符“</a:t>
            </a:r>
            <a:r>
              <a:rPr lang="en-US" altLang="zh-CN" dirty="0"/>
              <a:t>&lt;&lt;</a:t>
            </a:r>
            <a:r>
              <a:rPr lang="zh-CN" altLang="zh-CN" dirty="0"/>
              <a:t>”将一个</a:t>
            </a:r>
            <a:r>
              <a:rPr lang="en-US" altLang="zh-CN" dirty="0" err="1"/>
              <a:t>QString</a:t>
            </a:r>
            <a:r>
              <a:rPr lang="zh-CN" altLang="zh-CN" dirty="0"/>
              <a:t>字符串存储在该列表中。</a:t>
            </a:r>
          </a:p>
          <a:p>
            <a:r>
              <a:rPr lang="en-US" altLang="zh-CN" b="1" dirty="0"/>
              <a:t>(c)</a:t>
            </a:r>
            <a:r>
              <a:rPr lang="en-US" altLang="zh-CN" dirty="0"/>
              <a:t> </a:t>
            </a:r>
            <a:r>
              <a:rPr lang="zh-CN" altLang="zh-CN" dirty="0"/>
              <a:t>程序中使用花括弧“</a:t>
            </a:r>
            <a:r>
              <a:rPr lang="en-US" altLang="zh-CN" dirty="0"/>
              <a:t>{</a:t>
            </a:r>
            <a:r>
              <a:rPr lang="zh-CN" altLang="zh-CN" dirty="0"/>
              <a:t>”和“</a:t>
            </a:r>
            <a:r>
              <a:rPr lang="en-US" altLang="zh-CN" dirty="0"/>
              <a:t>}</a:t>
            </a:r>
            <a:r>
              <a:rPr lang="zh-CN" altLang="zh-CN" dirty="0"/>
              <a:t>”括起来的作用域表明，此时</a:t>
            </a:r>
            <a:r>
              <a:rPr lang="en-US" altLang="zh-CN" dirty="0" err="1"/>
              <a:t>QList</a:t>
            </a:r>
            <a:r>
              <a:rPr lang="en-US" altLang="zh-CN" dirty="0"/>
              <a:t>&lt;T&gt;</a:t>
            </a:r>
            <a:r>
              <a:rPr lang="zh-CN" altLang="zh-CN" dirty="0"/>
              <a:t>保存了对象的一个复制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2403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QLinkedList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235034"/>
            <a:ext cx="10018136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QLinkedList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是一个链式列表，它以非连续的内存块保存数据。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QLinkedList</a:t>
            </a:r>
            <a:r>
              <a:rPr lang="en-US" altLang="zh-CN" sz="1800" dirty="0"/>
              <a:t>&lt;T&gt;</a:t>
            </a:r>
            <a:r>
              <a:rPr lang="zh-CN" altLang="zh-CN" sz="1800" dirty="0"/>
              <a:t>不能使用下标，只能使用迭代器访问它的数据项。与</a:t>
            </a:r>
            <a:r>
              <a:rPr lang="en-US" altLang="zh-CN" sz="1800" dirty="0" err="1"/>
              <a:t>QList</a:t>
            </a:r>
            <a:r>
              <a:rPr lang="zh-CN" altLang="zh-CN" sz="1800" dirty="0"/>
              <a:t>相比，当对一个很大的列表进行插入操作时，</a:t>
            </a:r>
            <a:r>
              <a:rPr lang="en-US" altLang="zh-CN" sz="1800" dirty="0" err="1"/>
              <a:t>QLinkedList</a:t>
            </a:r>
            <a:r>
              <a:rPr lang="zh-CN" altLang="zh-CN" sz="1800" dirty="0"/>
              <a:t>具有更高的效率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213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QVector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997527"/>
            <a:ext cx="9923133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QVector</a:t>
            </a:r>
            <a:r>
              <a:rPr lang="en-US" altLang="zh-CN" sz="1800" dirty="0"/>
              <a:t>&lt;T&gt;</a:t>
            </a:r>
            <a:r>
              <a:rPr lang="zh-CN" altLang="zh-CN" sz="1800" dirty="0"/>
              <a:t>在相邻的内存中存储给定数据类型</a:t>
            </a:r>
            <a:r>
              <a:rPr lang="en-US" altLang="zh-CN" sz="1800" dirty="0"/>
              <a:t>T</a:t>
            </a:r>
            <a:r>
              <a:rPr lang="zh-CN" altLang="zh-CN" sz="1800" dirty="0"/>
              <a:t>的一组数值。在一个</a:t>
            </a:r>
            <a:r>
              <a:rPr lang="en-US" altLang="zh-CN" sz="1800" dirty="0" err="1"/>
              <a:t>QVector</a:t>
            </a:r>
            <a:r>
              <a:rPr lang="zh-CN" altLang="zh-CN" sz="1800" dirty="0"/>
              <a:t>的前部或者中间位置进行插入操作的速度是很慢的，这是因为这样的操作将导致内存中的大量数据被移动，这是由</a:t>
            </a:r>
            <a:r>
              <a:rPr lang="en-US" altLang="zh-CN" sz="1800" dirty="0" err="1"/>
              <a:t>QVector</a:t>
            </a:r>
            <a:r>
              <a:rPr lang="zh-CN" altLang="zh-CN" sz="1800" dirty="0"/>
              <a:t>存储数据的方式决定的。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QVector</a:t>
            </a:r>
            <a:r>
              <a:rPr lang="en-US" altLang="zh-CN" sz="1800" dirty="0"/>
              <a:t>&lt;T&gt;</a:t>
            </a:r>
            <a:r>
              <a:rPr lang="zh-CN" altLang="zh-CN" sz="1800" dirty="0"/>
              <a:t>既可以使用下标访问数据项，也可以使用迭代器访问数据项。继承自</a:t>
            </a:r>
            <a:r>
              <a:rPr lang="en-US" altLang="zh-CN" sz="1800" dirty="0" err="1"/>
              <a:t>QVector</a:t>
            </a:r>
            <a:r>
              <a:rPr lang="zh-CN" altLang="zh-CN" sz="1800" dirty="0"/>
              <a:t>类的子类有</a:t>
            </a:r>
            <a:r>
              <a:rPr lang="en-US" altLang="zh-CN" sz="1800" dirty="0" err="1"/>
              <a:t>QPolygon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QPolygonF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QStack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598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1068779"/>
            <a:ext cx="1022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/>
              <a:t>Java</a:t>
            </a:r>
            <a:r>
              <a:rPr lang="zh-CN" altLang="zh-CN" sz="1800" dirty="0"/>
              <a:t>风格迭代器同</a:t>
            </a:r>
            <a:r>
              <a:rPr lang="en-US" altLang="zh-CN" sz="1800" dirty="0"/>
              <a:t>STL</a:t>
            </a:r>
            <a:r>
              <a:rPr lang="zh-CN" altLang="zh-CN" sz="1800" dirty="0"/>
              <a:t>风格迭代器相比，使用起来更简单方便，不过这也是以轻微的性能损耗为代价的。对于每一个容器类，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提供了两种类型的</a:t>
            </a:r>
            <a:r>
              <a:rPr lang="en-US" altLang="zh-CN" sz="1800" dirty="0"/>
              <a:t>Java</a:t>
            </a:r>
            <a:r>
              <a:rPr lang="zh-CN" altLang="zh-CN" sz="1800" dirty="0"/>
              <a:t>风格迭代器数据类型，即只读迭代器类和读写迭代器类，见表</a:t>
            </a:r>
            <a:r>
              <a:rPr lang="en-US" altLang="zh-CN" sz="1800" dirty="0"/>
              <a:t>2.2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720384"/>
              </p:ext>
            </p:extLst>
          </p:nvPr>
        </p:nvGraphicFramePr>
        <p:xfrm>
          <a:off x="1242756" y="2191841"/>
          <a:ext cx="9377936" cy="1572636"/>
        </p:xfrm>
        <a:graphic>
          <a:graphicData uri="http://schemas.openxmlformats.org/drawingml/2006/table">
            <a:tbl>
              <a:tblPr firstRow="1" firstCol="1" bandRow="1"/>
              <a:tblGrid>
                <a:gridCol w="3126604"/>
                <a:gridCol w="3126604"/>
                <a:gridCol w="3124728"/>
              </a:tblGrid>
              <a:tr h="393159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315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QList&lt;T&gt;,QQueue&lt;T&gt;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QMutableListIterator&lt;T&gt;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5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QMutableLinkedListIterator&lt;T&gt;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315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QVector&lt;T&gt;,QStack&lt;T&gt;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QVectorIterator&lt;T&gt;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QMutableVectorIterator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&lt;T&gt;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19397" y="4032672"/>
            <a:ext cx="10379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Java</a:t>
            </a:r>
            <a:r>
              <a:rPr lang="zh-CN" altLang="zh-CN" sz="1800" dirty="0"/>
              <a:t>风格迭代器的迭代点（</a:t>
            </a:r>
            <a:r>
              <a:rPr lang="en-US" altLang="zh-CN" sz="1800" dirty="0"/>
              <a:t>Java-style iterators point</a:t>
            </a:r>
            <a:r>
              <a:rPr lang="zh-CN" altLang="zh-CN" sz="1800" dirty="0"/>
              <a:t>）位于列表项的中间，而不是直接指向某个列表项。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84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21278"/>
            <a:ext cx="1031965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4988"/>
            <a:r>
              <a:rPr lang="zh-CN" altLang="zh-CN" dirty="0"/>
              <a:t>下面以</a:t>
            </a:r>
            <a:r>
              <a:rPr lang="en-US" altLang="zh-CN" dirty="0" err="1"/>
              <a:t>QList</a:t>
            </a:r>
            <a:r>
              <a:rPr lang="zh-CN" altLang="zh-CN" dirty="0"/>
              <a:t>为例，介绍两种</a:t>
            </a:r>
            <a:r>
              <a:rPr lang="en-US" altLang="zh-CN" dirty="0"/>
              <a:t>Java</a:t>
            </a:r>
            <a:r>
              <a:rPr lang="zh-CN" altLang="zh-CN" dirty="0"/>
              <a:t>风格迭代器的用法。</a:t>
            </a:r>
            <a:r>
              <a:rPr lang="en-US" altLang="zh-CN" dirty="0" err="1"/>
              <a:t>QLinkedList</a:t>
            </a:r>
            <a:r>
              <a:rPr lang="zh-CN" altLang="zh-CN" dirty="0"/>
              <a:t>和</a:t>
            </a:r>
            <a:r>
              <a:rPr lang="en-US" altLang="zh-CN" dirty="0" err="1"/>
              <a:t>QVector</a:t>
            </a:r>
            <a:r>
              <a:rPr lang="zh-CN" altLang="zh-CN" dirty="0"/>
              <a:t>具有与</a:t>
            </a:r>
            <a:r>
              <a:rPr lang="en-US" altLang="zh-CN" dirty="0" err="1"/>
              <a:t>QList</a:t>
            </a:r>
            <a:r>
              <a:rPr lang="zh-CN" altLang="zh-CN" dirty="0"/>
              <a:t>相同的遍历接口，在此不再详细讲解。</a:t>
            </a:r>
          </a:p>
          <a:p>
            <a:pPr indent="534988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 err="1"/>
              <a:t>QList</a:t>
            </a:r>
            <a:r>
              <a:rPr lang="zh-CN" altLang="zh-CN" dirty="0"/>
              <a:t>只读遍历方法。</a:t>
            </a:r>
          </a:p>
          <a:p>
            <a:pPr indent="534988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CH201</a:t>
            </a:r>
            <a:r>
              <a:rPr lang="zh-CN" altLang="zh-CN" dirty="0"/>
              <a:t>）通过控制台程序实现</a:t>
            </a:r>
            <a:r>
              <a:rPr lang="en-US" altLang="zh-CN" dirty="0" err="1"/>
              <a:t>QList</a:t>
            </a:r>
            <a:r>
              <a:rPr lang="zh-CN" altLang="zh-CN" dirty="0"/>
              <a:t>只读遍历方法。</a:t>
            </a:r>
          </a:p>
          <a:p>
            <a:pPr indent="534988"/>
            <a:r>
              <a:rPr lang="zh-CN" altLang="zh-CN" dirty="0"/>
              <a:t>其具体代码如下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72540" y="2421661"/>
            <a:ext cx="9250878" cy="3356670"/>
          </a:xfrm>
          <a:prstGeom prst="roundRect">
            <a:avLst>
              <a:gd name="adj" fmla="val 70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QCoreApplication</a:t>
            </a:r>
            <a:r>
              <a:rPr lang="en-US" altLang="zh-CN" dirty="0"/>
              <a:t>&gt;	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QDebug</a:t>
            </a:r>
            <a:r>
              <a:rPr lang="en-US" altLang="zh-CN" dirty="0"/>
              <a:t>&gt;			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QCoreApplication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		</a:t>
            </a:r>
            <a:r>
              <a:rPr lang="en-US" altLang="zh-CN" dirty="0" smtClean="0"/>
              <a:t>	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 list;					</a:t>
            </a:r>
            <a:r>
              <a:rPr lang="en-US" altLang="zh-CN" dirty="0" smtClean="0"/>
              <a:t>//</a:t>
            </a:r>
            <a:r>
              <a:rPr lang="zh-CN" altLang="zh-CN" dirty="0"/>
              <a:t>创建一个</a:t>
            </a:r>
            <a:r>
              <a:rPr lang="en-US" altLang="zh-CN" dirty="0" err="1"/>
              <a:t>QList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</a:t>
            </a:r>
            <a:r>
              <a:rPr lang="zh-CN" altLang="zh-CN" dirty="0"/>
              <a:t>栈对象</a:t>
            </a:r>
            <a:r>
              <a:rPr lang="en-US" altLang="zh-CN" dirty="0"/>
              <a:t>list</a:t>
            </a:r>
            <a:endParaRPr lang="zh-CN" altLang="zh-CN" dirty="0"/>
          </a:p>
          <a:p>
            <a:r>
              <a:rPr lang="en-US" altLang="zh-CN" dirty="0"/>
              <a:t>    list&lt;&lt;1&lt;&lt;2&lt;&lt;3&lt;&lt;4&lt;&lt;5;				//</a:t>
            </a:r>
            <a:r>
              <a:rPr lang="zh-CN" altLang="zh-CN" dirty="0"/>
              <a:t>用操作运算符“</a:t>
            </a:r>
            <a:r>
              <a:rPr lang="en-US" altLang="zh-CN" dirty="0"/>
              <a:t>&lt;&lt;</a:t>
            </a:r>
            <a:r>
              <a:rPr lang="zh-CN" altLang="zh-CN" dirty="0"/>
              <a:t>”输入五个整数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QListIterator</a:t>
            </a:r>
            <a:r>
              <a:rPr lang="en-US" altLang="zh-CN" dirty="0"/>
              <a:t>&lt;</a:t>
            </a:r>
            <a:r>
              <a:rPr lang="en-US" altLang="zh-CN" dirty="0" err="1"/>
              <a:t>int</a:t>
            </a:r>
            <a:r>
              <a:rPr lang="en-US" altLang="zh-CN" dirty="0"/>
              <a:t>&gt; i(list);			</a:t>
            </a:r>
            <a:r>
              <a:rPr lang="en-US" altLang="zh-CN" dirty="0" smtClean="0"/>
              <a:t>	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    for(;</a:t>
            </a:r>
            <a:r>
              <a:rPr lang="en-US" altLang="zh-CN" dirty="0" err="1"/>
              <a:t>i.hasNext</a:t>
            </a:r>
            <a:r>
              <a:rPr lang="en-US" altLang="zh-CN" dirty="0"/>
              <a:t>();)					//(d)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qDebug</a:t>
            </a:r>
            <a:r>
              <a:rPr lang="en-US" altLang="zh-CN" dirty="0"/>
              <a:t>()&lt;&lt;</a:t>
            </a:r>
            <a:r>
              <a:rPr lang="en-US" altLang="zh-CN" dirty="0" err="1"/>
              <a:t>i.next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14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1056904"/>
            <a:ext cx="10177154" cy="475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 </a:t>
            </a:r>
            <a:r>
              <a:rPr lang="zh-CN" altLang="zh-CN" dirty="0"/>
              <a:t>头文件</a:t>
            </a:r>
            <a:r>
              <a:rPr lang="en-US" altLang="zh-CN" dirty="0"/>
              <a:t>&lt;</a:t>
            </a:r>
            <a:r>
              <a:rPr lang="en-US" altLang="zh-CN" dirty="0" err="1"/>
              <a:t>QDebug</a:t>
            </a:r>
            <a:r>
              <a:rPr lang="en-US" altLang="zh-CN" dirty="0"/>
              <a:t>&gt;</a:t>
            </a:r>
            <a:r>
              <a:rPr lang="zh-CN" altLang="zh-CN" dirty="0"/>
              <a:t>中已经包含了</a:t>
            </a:r>
            <a:r>
              <a:rPr lang="en-US" altLang="zh-CN" dirty="0" err="1"/>
              <a:t>QList</a:t>
            </a:r>
            <a:r>
              <a:rPr lang="zh-CN" altLang="zh-CN" dirty="0"/>
              <a:t>的头文件。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</a:t>
            </a:r>
            <a:r>
              <a:rPr lang="en-US" altLang="zh-CN" dirty="0" err="1"/>
              <a:t>Qt</a:t>
            </a:r>
            <a:r>
              <a:rPr lang="zh-CN" altLang="zh-CN" dirty="0"/>
              <a:t>的一些类，如</a:t>
            </a:r>
            <a:r>
              <a:rPr lang="en-US" altLang="zh-CN" dirty="0" err="1"/>
              <a:t>QString</a:t>
            </a:r>
            <a:r>
              <a:rPr lang="zh-CN" altLang="zh-CN" dirty="0"/>
              <a:t>、</a:t>
            </a:r>
            <a:r>
              <a:rPr lang="en-US" altLang="zh-CN" dirty="0" err="1"/>
              <a:t>QList</a:t>
            </a:r>
            <a:r>
              <a:rPr lang="zh-CN" altLang="zh-CN" dirty="0"/>
              <a:t>等，不需要</a:t>
            </a:r>
            <a:r>
              <a:rPr lang="en-US" altLang="zh-CN" dirty="0" err="1"/>
              <a:t>QCoreApplication</a:t>
            </a:r>
            <a:r>
              <a:rPr lang="zh-CN" altLang="zh-CN" dirty="0"/>
              <a:t>的支持也能够工作，但是，在使用</a:t>
            </a:r>
            <a:r>
              <a:rPr lang="en-US" altLang="zh-CN" dirty="0" err="1"/>
              <a:t>Qt</a:t>
            </a:r>
            <a:r>
              <a:rPr lang="zh-CN" altLang="zh-CN" dirty="0"/>
              <a:t>编写应用程序时，如果是控制台应用程序，则建议初始化一个</a:t>
            </a:r>
            <a:r>
              <a:rPr lang="en-US" altLang="zh-CN" dirty="0" err="1"/>
              <a:t>QCoreApplication</a:t>
            </a:r>
            <a:r>
              <a:rPr lang="zh-CN" altLang="zh-CN" dirty="0"/>
              <a:t>对象，</a:t>
            </a:r>
            <a:r>
              <a:rPr lang="en-US" altLang="zh-CN" dirty="0" err="1"/>
              <a:t>Qt</a:t>
            </a:r>
            <a:r>
              <a:rPr lang="en-US" altLang="zh-CN" dirty="0"/>
              <a:t> 5.11</a:t>
            </a:r>
            <a:r>
              <a:rPr lang="zh-CN" altLang="zh-CN" dirty="0"/>
              <a:t>创建控制台项目时生成的</a:t>
            </a:r>
            <a:r>
              <a:rPr lang="en-US" altLang="zh-CN" dirty="0"/>
              <a:t>main.cpp</a:t>
            </a:r>
            <a:r>
              <a:rPr lang="zh-CN" altLang="zh-CN" dirty="0"/>
              <a:t>源文件中默认创建了一个</a:t>
            </a:r>
            <a:r>
              <a:rPr lang="en-US" altLang="zh-CN" dirty="0" err="1"/>
              <a:t>QCoreApplication</a:t>
            </a:r>
            <a:r>
              <a:rPr lang="zh-CN" altLang="zh-CN" dirty="0"/>
              <a:t>对象；如果是</a:t>
            </a:r>
            <a:r>
              <a:rPr lang="en-US" altLang="zh-CN" dirty="0"/>
              <a:t>GUI</a:t>
            </a:r>
            <a:r>
              <a:rPr lang="zh-CN" altLang="zh-CN" dirty="0"/>
              <a:t>图形用户界面程序，则会初始化一个</a:t>
            </a:r>
            <a:r>
              <a:rPr lang="en-US" altLang="zh-CN" dirty="0" err="1"/>
              <a:t>QApplication</a:t>
            </a:r>
            <a:r>
              <a:rPr lang="zh-CN" altLang="zh-CN" dirty="0"/>
              <a:t>对象。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 </a:t>
            </a:r>
            <a:r>
              <a:rPr lang="en-US" altLang="zh-CN" b="1" dirty="0" err="1"/>
              <a:t>QListIterator</a:t>
            </a:r>
            <a:r>
              <a:rPr lang="en-US" altLang="zh-CN" b="1" dirty="0"/>
              <a:t>&lt;</a:t>
            </a:r>
            <a:r>
              <a:rPr lang="en-US" altLang="zh-CN" b="1" dirty="0" err="1"/>
              <a:t>int</a:t>
            </a:r>
            <a:r>
              <a:rPr lang="en-US" altLang="zh-CN" b="1" dirty="0"/>
              <a:t>&gt; i(list)</a:t>
            </a:r>
            <a:r>
              <a:rPr lang="zh-CN" altLang="zh-CN" b="1" dirty="0"/>
              <a:t>：</a:t>
            </a:r>
            <a:r>
              <a:rPr lang="zh-CN" altLang="zh-CN" dirty="0"/>
              <a:t>以该</a:t>
            </a:r>
            <a:r>
              <a:rPr lang="en-US" altLang="zh-CN" dirty="0"/>
              <a:t>list</a:t>
            </a:r>
            <a:r>
              <a:rPr lang="zh-CN" altLang="zh-CN" dirty="0"/>
              <a:t>为参数初始化一个</a:t>
            </a:r>
            <a:r>
              <a:rPr lang="en-US" altLang="zh-CN" dirty="0" err="1"/>
              <a:t>QListIterator</a:t>
            </a:r>
            <a:r>
              <a:rPr lang="zh-CN" altLang="zh-CN" dirty="0"/>
              <a:t>对象</a:t>
            </a:r>
            <a:r>
              <a:rPr lang="en-US" altLang="zh-CN" dirty="0"/>
              <a:t>i</a:t>
            </a:r>
            <a:r>
              <a:rPr lang="zh-CN" altLang="zh-CN" dirty="0"/>
              <a:t>。此时，迭代点处在第一个列表项“</a:t>
            </a:r>
            <a:r>
              <a:rPr lang="en-US" altLang="zh-CN" dirty="0"/>
              <a:t>1</a:t>
            </a:r>
            <a:r>
              <a:rPr lang="zh-CN" altLang="zh-CN" dirty="0"/>
              <a:t>”的前面（注意，并不是指向该列表项）。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 for(;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();)</a:t>
            </a:r>
            <a:r>
              <a:rPr lang="zh-CN" altLang="zh-CN" b="1" dirty="0"/>
              <a:t>：</a:t>
            </a:r>
            <a:r>
              <a:rPr lang="zh-CN" altLang="zh-CN" dirty="0"/>
              <a:t>调用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&lt;T&gt;::</a:t>
            </a:r>
            <a:r>
              <a:rPr lang="en-US" altLang="zh-CN" dirty="0" err="1"/>
              <a:t>hasNext</a:t>
            </a:r>
            <a:r>
              <a:rPr lang="en-US" altLang="zh-CN" dirty="0"/>
              <a:t>()</a:t>
            </a:r>
            <a:r>
              <a:rPr lang="zh-CN" altLang="zh-CN" dirty="0"/>
              <a:t>函数检查当前迭代点之后是否有列表项。如果有，则调用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&lt;T&gt;::next()</a:t>
            </a:r>
            <a:r>
              <a:rPr lang="zh-CN" altLang="zh-CN" dirty="0"/>
              <a:t>函数进行遍历。</a:t>
            </a:r>
            <a:r>
              <a:rPr lang="en-US" altLang="zh-CN" dirty="0"/>
              <a:t>next()</a:t>
            </a:r>
            <a:r>
              <a:rPr lang="zh-CN" altLang="zh-CN" dirty="0"/>
              <a:t>函数将会跳过下一个列表项（即迭代点将位于第一个列表项和第二个列表项之间），并返回它跳过的列表项的内容。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最后程序的运行结果为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327700" y="5795668"/>
            <a:ext cx="8813827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1 2 3 4 5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4783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73777"/>
            <a:ext cx="10272156" cy="475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上例是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</a:t>
            </a:r>
            <a:r>
              <a:rPr lang="zh-CN" altLang="zh-CN" dirty="0"/>
              <a:t>对列表进行向后遍历的函数，而对列表进行向前遍历的函数有如下几种。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QListIterator</a:t>
            </a:r>
            <a:r>
              <a:rPr lang="en-US" altLang="zh-CN" b="1" dirty="0"/>
              <a:t>&lt;T&gt;::</a:t>
            </a:r>
            <a:r>
              <a:rPr lang="en-US" altLang="zh-CN" b="1" dirty="0" err="1"/>
              <a:t>toBack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将迭代点移动到最后一个列表项的后面。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QListIterator</a:t>
            </a:r>
            <a:r>
              <a:rPr lang="en-US" altLang="zh-CN" b="1" dirty="0"/>
              <a:t>&lt;T&gt;::</a:t>
            </a:r>
            <a:r>
              <a:rPr lang="en-US" altLang="zh-CN" b="1" dirty="0" err="1"/>
              <a:t>hasPrevious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检查当前迭代点之前是否具有列表项。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QListIterator</a:t>
            </a:r>
            <a:r>
              <a:rPr lang="en-US" altLang="zh-CN" b="1" dirty="0"/>
              <a:t>&lt;T&gt;::previous()</a:t>
            </a:r>
            <a:r>
              <a:rPr lang="zh-CN" altLang="zh-CN" b="1" dirty="0"/>
              <a:t>：</a:t>
            </a:r>
            <a:r>
              <a:rPr lang="zh-CN" altLang="zh-CN" dirty="0"/>
              <a:t>返回前一个列表项的内容并将迭代点移动到前一个列表项之前。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除此之外，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</a:t>
            </a:r>
            <a:r>
              <a:rPr lang="zh-CN" altLang="zh-CN" dirty="0"/>
              <a:t>提供的其他函数还有如下几种。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toFront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移动迭代点到列表的前端（第一个列表项的前面）。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peekNext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返回下一个列表项，但不移动迭代点。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peekPrevious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返回前一个列表项，但不移动迭代点。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findNext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从当前迭代点开始向后查找指定的列表项，如果找到，则返回</a:t>
            </a:r>
            <a:r>
              <a:rPr lang="en-US" altLang="zh-CN" dirty="0"/>
              <a:t>true</a:t>
            </a:r>
            <a:r>
              <a:rPr lang="zh-CN" altLang="zh-CN" dirty="0"/>
              <a:t>，此时迭代点位于匹配列表项的后面；如果没有找到，则返回</a:t>
            </a:r>
            <a:r>
              <a:rPr lang="en-US" altLang="zh-CN" dirty="0"/>
              <a:t>false</a:t>
            </a:r>
            <a:r>
              <a:rPr lang="zh-CN" altLang="zh-CN" dirty="0"/>
              <a:t>，此时迭代点位于列表的后端（最后一个列表项的后面）。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 err="1"/>
              <a:t>findPrevious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与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类似，不同的是，它的方向是向前的，查找操作完成后的迭代点在匹配项的前面或整个列表的前端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978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19" y="878777"/>
            <a:ext cx="1042653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QListIterator</a:t>
            </a:r>
            <a:r>
              <a:rPr lang="en-US" altLang="zh-CN" dirty="0"/>
              <a:t>&lt;T&gt;</a:t>
            </a:r>
            <a:r>
              <a:rPr lang="zh-CN" altLang="zh-CN" dirty="0"/>
              <a:t>是只读迭代器，它不能完成列表项的插入和删除操作。读写迭代器</a:t>
            </a:r>
            <a:r>
              <a:rPr lang="en-US" altLang="zh-CN" dirty="0" err="1"/>
              <a:t>QMutableListIterator</a:t>
            </a:r>
            <a:r>
              <a:rPr lang="en-US" altLang="zh-CN" dirty="0"/>
              <a:t>&lt;T&gt;</a:t>
            </a:r>
            <a:r>
              <a:rPr lang="zh-CN" altLang="zh-CN" dirty="0"/>
              <a:t>除提供基本的遍历操作（与</a:t>
            </a:r>
            <a:r>
              <a:rPr lang="en-US" altLang="zh-CN" dirty="0" err="1"/>
              <a:t>QListIterator</a:t>
            </a:r>
            <a:r>
              <a:rPr lang="zh-CN" altLang="zh-CN" dirty="0"/>
              <a:t>的操作相同）外，还提供了</a:t>
            </a:r>
            <a:r>
              <a:rPr lang="en-US" altLang="zh-CN" dirty="0"/>
              <a:t>insert()</a:t>
            </a:r>
            <a:r>
              <a:rPr lang="zh-CN" altLang="zh-CN" dirty="0"/>
              <a:t>插入操作函数、</a:t>
            </a:r>
            <a:r>
              <a:rPr lang="en-US" altLang="zh-CN" dirty="0"/>
              <a:t>remove()</a:t>
            </a:r>
            <a:r>
              <a:rPr lang="zh-CN" altLang="zh-CN" dirty="0"/>
              <a:t>删除操作函数和修改数据函数等。</a:t>
            </a:r>
          </a:p>
          <a:p>
            <a:pPr indent="450850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CH202</a:t>
            </a:r>
            <a:r>
              <a:rPr lang="zh-CN" altLang="zh-CN" dirty="0"/>
              <a:t>）通过控制台程序实现</a:t>
            </a:r>
            <a:r>
              <a:rPr lang="en-US" altLang="zh-CN" dirty="0" err="1"/>
              <a:t>QList</a:t>
            </a:r>
            <a:r>
              <a:rPr lang="zh-CN" altLang="zh-CN" dirty="0"/>
              <a:t>读写遍历方法。</a:t>
            </a:r>
          </a:p>
          <a:p>
            <a:pPr indent="450850"/>
            <a:r>
              <a:rPr lang="zh-CN" altLang="zh-CN" dirty="0"/>
              <a:t>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06286" y="2279160"/>
            <a:ext cx="9155875" cy="4925556"/>
          </a:xfrm>
          <a:prstGeom prst="roundRect">
            <a:avLst>
              <a:gd name="adj" fmla="val 445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QCoreApplication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&gt;</a:t>
            </a:r>
            <a:endParaRPr lang="zh-CN" altLang="zh-CN" sz="1400" dirty="0"/>
          </a:p>
          <a:p>
            <a:r>
              <a:rPr lang="en-US" altLang="zh-CN" sz="1400" dirty="0" err="1"/>
              <a:t>int</a:t>
            </a:r>
            <a:r>
              <a:rPr lang="en-US" altLang="zh-CN" sz="1400" dirty="0"/>
              <a:t> main(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argc,char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QCoreApplication</a:t>
            </a:r>
            <a:r>
              <a:rPr lang="en-US" altLang="zh-CN" sz="1400" dirty="0"/>
              <a:t> a(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QList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&gt; list;				</a:t>
            </a:r>
            <a:r>
              <a:rPr lang="en-US" altLang="zh-CN" sz="1400" dirty="0" smtClean="0"/>
              <a:t>//</a:t>
            </a:r>
            <a:r>
              <a:rPr lang="zh-CN" altLang="zh-CN" sz="1400" dirty="0"/>
              <a:t>创建一个空的列表</a:t>
            </a:r>
            <a:r>
              <a:rPr lang="en-US" altLang="zh-CN" sz="1400" dirty="0"/>
              <a:t>list</a:t>
            </a:r>
            <a:endParaRPr lang="zh-CN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QMutableListIterator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&gt; i(list);		</a:t>
            </a:r>
            <a:r>
              <a:rPr lang="en-US" altLang="zh-CN" sz="1400" dirty="0" smtClean="0"/>
              <a:t>	//</a:t>
            </a:r>
            <a:r>
              <a:rPr lang="zh-CN" altLang="zh-CN" sz="1400" dirty="0"/>
              <a:t>创建上述列表的读写迭代器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j=0;j&lt;10;++j)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i.insert</a:t>
            </a:r>
            <a:r>
              <a:rPr lang="en-US" altLang="zh-CN" sz="1400" dirty="0"/>
              <a:t>(j);				</a:t>
            </a:r>
            <a:r>
              <a:rPr lang="en-US" altLang="zh-CN" sz="1400" dirty="0" smtClean="0"/>
              <a:t>//(</a:t>
            </a:r>
            <a:r>
              <a:rPr lang="en-US" altLang="zh-CN" sz="1400" dirty="0"/>
              <a:t>a)</a:t>
            </a:r>
            <a:endParaRPr lang="zh-CN" altLang="zh-CN" sz="1400" dirty="0"/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i.toFront</a:t>
            </a:r>
            <a:r>
              <a:rPr lang="en-US" altLang="zh-CN" sz="1400" dirty="0"/>
              <a:t>();</a:t>
            </a:r>
            <a:r>
              <a:rPr lang="en-US" altLang="zh-CN" sz="1400" dirty="0" err="1"/>
              <a:t>i.hasNext</a:t>
            </a:r>
            <a:r>
              <a:rPr lang="en-US" altLang="zh-CN" sz="1400" dirty="0"/>
              <a:t>();)			//(b)</a:t>
            </a:r>
            <a:endParaRPr lang="zh-CN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</a:t>
            </a:r>
            <a:r>
              <a:rPr lang="en-US" altLang="zh-CN" sz="1400" dirty="0" err="1"/>
              <a:t>i.next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i.toBack</a:t>
            </a:r>
            <a:r>
              <a:rPr lang="en-US" altLang="zh-CN" sz="1400" dirty="0"/>
              <a:t>();</a:t>
            </a:r>
            <a:r>
              <a:rPr lang="en-US" altLang="zh-CN" sz="1400" dirty="0" err="1"/>
              <a:t>i.hasPrevious</a:t>
            </a:r>
            <a:r>
              <a:rPr lang="en-US" altLang="zh-CN" sz="1400" dirty="0"/>
              <a:t>();)		</a:t>
            </a:r>
            <a:r>
              <a:rPr lang="en-US" altLang="zh-CN" sz="1400" dirty="0" smtClean="0"/>
              <a:t>	//(</a:t>
            </a:r>
            <a:r>
              <a:rPr lang="en-US" altLang="zh-CN" sz="1400" dirty="0"/>
              <a:t>c)</a:t>
            </a:r>
            <a:endParaRPr lang="zh-CN" altLang="zh-CN" sz="1400" dirty="0"/>
          </a:p>
          <a:p>
            <a:r>
              <a:rPr lang="en-US" altLang="zh-CN" sz="1400" dirty="0"/>
              <a:t>	{</a:t>
            </a:r>
            <a:endParaRPr lang="zh-CN" altLang="zh-CN" sz="1400" dirty="0"/>
          </a:p>
          <a:p>
            <a:r>
              <a:rPr lang="en-US" altLang="zh-CN" sz="1400" dirty="0"/>
              <a:t>		if(</a:t>
            </a:r>
            <a:r>
              <a:rPr lang="en-US" altLang="zh-CN" sz="1400" dirty="0" err="1"/>
              <a:t>i.previous</a:t>
            </a:r>
            <a:r>
              <a:rPr lang="en-US" altLang="zh-CN" sz="1400" dirty="0"/>
              <a:t>()%2==0)</a:t>
            </a:r>
            <a:endParaRPr lang="zh-CN" altLang="zh-CN" sz="1400" dirty="0"/>
          </a:p>
          <a:p>
            <a:r>
              <a:rPr lang="en-US" altLang="zh-CN" sz="1400" dirty="0"/>
              <a:t>	        </a:t>
            </a:r>
            <a:r>
              <a:rPr lang="en-US" altLang="zh-CN" sz="1400" dirty="0" err="1"/>
              <a:t>i.remove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		else</a:t>
            </a:r>
            <a:endParaRPr lang="zh-CN" altLang="zh-CN" sz="1400" dirty="0"/>
          </a:p>
          <a:p>
            <a:r>
              <a:rPr lang="en-US" altLang="zh-CN" sz="1400" dirty="0"/>
              <a:t>	        </a:t>
            </a:r>
            <a:r>
              <a:rPr lang="en-US" altLang="zh-CN" sz="1400" dirty="0" err="1"/>
              <a:t>i.setValue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i.peekNext</a:t>
            </a:r>
            <a:r>
              <a:rPr lang="en-US" altLang="zh-CN" sz="1400" dirty="0"/>
              <a:t>()*10);		</a:t>
            </a:r>
            <a:r>
              <a:rPr lang="en-US" altLang="zh-CN" sz="1400" dirty="0" smtClean="0"/>
              <a:t>	//(</a:t>
            </a:r>
            <a:r>
              <a:rPr lang="en-US" altLang="zh-CN" sz="1400" dirty="0"/>
              <a:t>d)</a:t>
            </a:r>
            <a:endParaRPr lang="zh-CN" altLang="zh-CN" sz="1400" dirty="0"/>
          </a:p>
          <a:p>
            <a:r>
              <a:rPr lang="en-US" altLang="zh-CN" sz="1400" dirty="0"/>
              <a:t>	}</a:t>
            </a:r>
            <a:endParaRPr lang="zh-CN" altLang="zh-CN" sz="1400" dirty="0"/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i.toFront</a:t>
            </a:r>
            <a:r>
              <a:rPr lang="en-US" altLang="zh-CN" sz="1400" dirty="0"/>
              <a:t>();</a:t>
            </a:r>
            <a:r>
              <a:rPr lang="en-US" altLang="zh-CN" sz="1400" dirty="0" err="1"/>
              <a:t>i.hasNext</a:t>
            </a:r>
            <a:r>
              <a:rPr lang="en-US" altLang="zh-CN" sz="1400" dirty="0"/>
              <a:t>();)			//</a:t>
            </a:r>
            <a:r>
              <a:rPr lang="zh-CN" altLang="zh-CN" sz="1400" dirty="0"/>
              <a:t>重新遍历并输出列表</a:t>
            </a:r>
          </a:p>
          <a:p>
            <a:r>
              <a:rPr lang="en-US" altLang="zh-CN" sz="1400" dirty="0"/>
              <a:t>		    </a:t>
            </a:r>
            <a:r>
              <a:rPr lang="en-US" altLang="zh-CN" sz="1400" dirty="0" err="1"/>
              <a:t>qDebug</a:t>
            </a:r>
            <a:r>
              <a:rPr lang="en-US" altLang="zh-CN" sz="1400" dirty="0"/>
              <a:t>()&lt;&lt;</a:t>
            </a:r>
            <a:r>
              <a:rPr lang="en-US" altLang="zh-CN" sz="1400" dirty="0" err="1"/>
              <a:t>i.next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/>
              <a:t>	return </a:t>
            </a:r>
            <a:r>
              <a:rPr lang="en-US" altLang="zh-CN" sz="1400" dirty="0" err="1"/>
              <a:t>a.exec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r>
              <a:rPr lang="en-US" altLang="zh-CN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0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21278"/>
            <a:ext cx="10462161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i.insert</a:t>
            </a:r>
            <a:r>
              <a:rPr lang="en-US" altLang="zh-CN" b="1" dirty="0"/>
              <a:t>(j)</a:t>
            </a:r>
            <a:r>
              <a:rPr lang="zh-CN" altLang="zh-CN" b="1" dirty="0"/>
              <a:t>：</a:t>
            </a:r>
            <a:r>
              <a:rPr lang="zh-CN" altLang="zh-CN" dirty="0"/>
              <a:t>通过</a:t>
            </a:r>
            <a:r>
              <a:rPr lang="en-US" altLang="zh-CN" dirty="0" err="1"/>
              <a:t>QMutableListIterator</a:t>
            </a:r>
            <a:r>
              <a:rPr lang="en-US" altLang="zh-CN" dirty="0"/>
              <a:t>&lt;T&gt;::insert()</a:t>
            </a:r>
            <a:r>
              <a:rPr lang="zh-CN" altLang="zh-CN" dirty="0"/>
              <a:t>插入操作，为该列表插入</a:t>
            </a:r>
            <a:r>
              <a:rPr lang="en-US" altLang="zh-CN" dirty="0"/>
              <a:t>10</a:t>
            </a:r>
            <a:r>
              <a:rPr lang="zh-CN" altLang="zh-CN" dirty="0"/>
              <a:t>个整数值。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for(</a:t>
            </a:r>
            <a:r>
              <a:rPr lang="en-US" altLang="zh-CN" b="1" dirty="0" err="1"/>
              <a:t>i.toFront</a:t>
            </a:r>
            <a:r>
              <a:rPr lang="en-US" altLang="zh-CN" b="1" dirty="0"/>
              <a:t>();</a:t>
            </a:r>
            <a:r>
              <a:rPr lang="en-US" altLang="zh-CN" b="1" dirty="0" err="1"/>
              <a:t>i.hasNext</a:t>
            </a:r>
            <a:r>
              <a:rPr lang="en-US" altLang="zh-CN" b="1" dirty="0"/>
              <a:t>();)</a:t>
            </a:r>
            <a:r>
              <a:rPr lang="zh-CN" altLang="zh-CN" b="1" dirty="0"/>
              <a:t>、</a:t>
            </a:r>
            <a:r>
              <a:rPr lang="en-US" altLang="zh-CN" b="1" dirty="0" err="1"/>
              <a:t>qDebug</a:t>
            </a:r>
            <a:r>
              <a:rPr lang="en-US" altLang="zh-CN" b="1" dirty="0"/>
              <a:t>()&lt;&lt;</a:t>
            </a:r>
            <a:r>
              <a:rPr lang="en-US" altLang="zh-CN" b="1" dirty="0" err="1"/>
              <a:t>i.next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将迭代器的迭代点移动到列表的前端，完成对列表的遍历和输出。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(c) for(</a:t>
            </a:r>
            <a:r>
              <a:rPr lang="en-US" altLang="zh-CN" b="1" dirty="0" err="1"/>
              <a:t>i.toBack</a:t>
            </a:r>
            <a:r>
              <a:rPr lang="en-US" altLang="zh-CN" b="1" dirty="0"/>
              <a:t>();</a:t>
            </a:r>
            <a:r>
              <a:rPr lang="en-US" altLang="zh-CN" b="1" dirty="0" err="1"/>
              <a:t>i.hasPrevious</a:t>
            </a:r>
            <a:r>
              <a:rPr lang="en-US" altLang="zh-CN" b="1" dirty="0"/>
              <a:t>();){…}</a:t>
            </a:r>
            <a:r>
              <a:rPr lang="zh-CN" altLang="zh-CN" b="1" dirty="0"/>
              <a:t>：</a:t>
            </a:r>
            <a:r>
              <a:rPr lang="zh-CN" altLang="zh-CN" dirty="0"/>
              <a:t>移动迭代器的迭代点到列表的后端，对列表进行遍历。如果前一个列表项的值为偶数，则将该列表项删除；否则，将该列表项的值修改为原来的</a:t>
            </a:r>
            <a:r>
              <a:rPr lang="en-US" altLang="zh-CN" dirty="0"/>
              <a:t>10</a:t>
            </a:r>
            <a:r>
              <a:rPr lang="zh-CN" altLang="zh-CN" dirty="0"/>
              <a:t>倍。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(d) </a:t>
            </a:r>
            <a:r>
              <a:rPr lang="en-US" altLang="zh-CN" b="1" dirty="0" err="1"/>
              <a:t>i.setValue</a:t>
            </a:r>
            <a:r>
              <a:rPr lang="en-US" altLang="zh-CN" b="1" dirty="0"/>
              <a:t>(</a:t>
            </a:r>
            <a:r>
              <a:rPr lang="en-US" altLang="zh-CN" b="1" dirty="0" err="1"/>
              <a:t>i.peekNext</a:t>
            </a:r>
            <a:r>
              <a:rPr lang="en-US" altLang="zh-CN" b="1" dirty="0"/>
              <a:t>()*10)</a:t>
            </a:r>
            <a:r>
              <a:rPr lang="zh-CN" altLang="zh-CN" b="1" dirty="0"/>
              <a:t>：</a:t>
            </a:r>
            <a:r>
              <a:rPr lang="zh-CN" altLang="zh-CN" dirty="0"/>
              <a:t>函数</a:t>
            </a:r>
            <a:r>
              <a:rPr lang="en-US" altLang="zh-CN" dirty="0" err="1"/>
              <a:t>QMutableListIterator</a:t>
            </a:r>
            <a:r>
              <a:rPr lang="en-US" altLang="zh-CN" dirty="0"/>
              <a:t>&lt;T&gt;::</a:t>
            </a:r>
            <a:r>
              <a:rPr lang="en-US" altLang="zh-CN" dirty="0" err="1"/>
              <a:t>setValue</a:t>
            </a:r>
            <a:r>
              <a:rPr lang="en-US" altLang="zh-CN" dirty="0"/>
              <a:t>()</a:t>
            </a:r>
            <a:r>
              <a:rPr lang="zh-CN" altLang="zh-CN" dirty="0"/>
              <a:t>修改遍历函数</a:t>
            </a:r>
            <a:r>
              <a:rPr lang="en-US" altLang="zh-CN" dirty="0"/>
              <a:t>next()</a:t>
            </a:r>
            <a:r>
              <a:rPr lang="zh-CN" altLang="zh-CN" dirty="0"/>
              <a:t>、</a:t>
            </a:r>
            <a:r>
              <a:rPr lang="en-US" altLang="zh-CN" dirty="0"/>
              <a:t>previous()</a:t>
            </a:r>
            <a:r>
              <a:rPr lang="zh-CN" altLang="zh-CN" dirty="0"/>
              <a:t>、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findPrevious</a:t>
            </a:r>
            <a:r>
              <a:rPr lang="en-US" altLang="zh-CN" dirty="0"/>
              <a:t>()</a:t>
            </a:r>
            <a:r>
              <a:rPr lang="zh-CN" altLang="zh-CN" dirty="0"/>
              <a:t>跳过的列表项的值，但不会移动迭代点的位置。对于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findPrevious</a:t>
            </a:r>
            <a:r>
              <a:rPr lang="en-US" altLang="zh-CN" dirty="0"/>
              <a:t>()</a:t>
            </a:r>
            <a:r>
              <a:rPr lang="zh-CN" altLang="zh-CN" dirty="0"/>
              <a:t>有些特殊：当</a:t>
            </a:r>
            <a:r>
              <a:rPr lang="en-US" altLang="zh-CN" dirty="0" err="1"/>
              <a:t>findNext</a:t>
            </a:r>
            <a:r>
              <a:rPr lang="en-US" altLang="zh-CN" dirty="0"/>
              <a:t>()</a:t>
            </a:r>
            <a:r>
              <a:rPr lang="zh-CN" altLang="zh-CN" dirty="0"/>
              <a:t>（或</a:t>
            </a:r>
            <a:r>
              <a:rPr lang="en-US" altLang="zh-CN" dirty="0" err="1"/>
              <a:t>findPrevious</a:t>
            </a:r>
            <a:r>
              <a:rPr lang="en-US" altLang="zh-CN" dirty="0"/>
              <a:t>()</a:t>
            </a:r>
            <a:r>
              <a:rPr lang="zh-CN" altLang="zh-CN" dirty="0"/>
              <a:t>）查找到列表项的时候，</a:t>
            </a:r>
            <a:r>
              <a:rPr lang="en-US" altLang="zh-CN" dirty="0" err="1"/>
              <a:t>setValue</a:t>
            </a:r>
            <a:r>
              <a:rPr lang="en-US" altLang="zh-CN" dirty="0"/>
              <a:t>()</a:t>
            </a:r>
            <a:r>
              <a:rPr lang="zh-CN" altLang="zh-CN" dirty="0"/>
              <a:t>将会修改匹配的列表项；如果没有找到，则对</a:t>
            </a:r>
            <a:r>
              <a:rPr lang="en-US" altLang="zh-CN" dirty="0" err="1"/>
              <a:t>setValue</a:t>
            </a:r>
            <a:r>
              <a:rPr lang="en-US" altLang="zh-CN" dirty="0"/>
              <a:t>()</a:t>
            </a:r>
            <a:r>
              <a:rPr lang="zh-CN" altLang="zh-CN" dirty="0"/>
              <a:t>的调用将不会进行任何修改。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最后编译，运行此程序，程序运行结果如下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521423" y="5405392"/>
            <a:ext cx="8798234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0 1 2 3 4 5 6 7 8 9</a:t>
            </a:r>
            <a:endParaRPr lang="zh-CN" altLang="zh-CN" dirty="0"/>
          </a:p>
          <a:p>
            <a:r>
              <a:rPr lang="en-US" altLang="zh-CN" dirty="0"/>
              <a:t>10 30 50 70 90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4644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STL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997527"/>
            <a:ext cx="10355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对于每个容器类，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都提供了两种类型的</a:t>
            </a:r>
            <a:r>
              <a:rPr lang="en-US" altLang="zh-CN" sz="1800" dirty="0"/>
              <a:t>STL</a:t>
            </a:r>
            <a:r>
              <a:rPr lang="zh-CN" altLang="zh-CN" sz="1800" dirty="0"/>
              <a:t>风格迭代器数据类型：一种提供只读访问；另一种提供读写访问。由于只读类型的迭代器的运行速度要比读写迭代器的运行速度快，所以应尽可能地使用只读类型的迭代器。</a:t>
            </a:r>
            <a:r>
              <a:rPr lang="en-US" altLang="zh-CN" sz="1800" dirty="0"/>
              <a:t>STL</a:t>
            </a:r>
            <a:r>
              <a:rPr lang="zh-CN" altLang="zh-CN" sz="1800" dirty="0"/>
              <a:t>风格迭代器的两种分类见表</a:t>
            </a:r>
            <a:r>
              <a:rPr lang="en-US" altLang="zh-CN" sz="1800" dirty="0"/>
              <a:t>2.3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dirty="0"/>
              <a:t>STL</a:t>
            </a:r>
            <a:r>
              <a:rPr lang="zh-CN" altLang="zh-CN" sz="1800" dirty="0"/>
              <a:t>风格迭代器的</a:t>
            </a:r>
            <a:r>
              <a:rPr lang="en-US" altLang="zh-CN" sz="1800" dirty="0"/>
              <a:t>API</a:t>
            </a:r>
            <a:r>
              <a:rPr lang="zh-CN" altLang="zh-CN" sz="1800" dirty="0"/>
              <a:t>是建立在指针操作基础上的。例如，“</a:t>
            </a:r>
            <a:r>
              <a:rPr lang="en-US" altLang="zh-CN" sz="1800" dirty="0"/>
              <a:t>++</a:t>
            </a:r>
            <a:r>
              <a:rPr lang="zh-CN" altLang="zh-CN" sz="1800" dirty="0"/>
              <a:t>”操作运算符移动迭代器到下一个项（</a:t>
            </a:r>
            <a:r>
              <a:rPr lang="en-US" altLang="zh-CN" sz="1800" dirty="0"/>
              <a:t>item</a:t>
            </a:r>
            <a:r>
              <a:rPr lang="zh-CN" altLang="zh-CN" sz="1800" dirty="0"/>
              <a:t>），而“</a:t>
            </a:r>
            <a:r>
              <a:rPr lang="en-US" altLang="zh-CN" sz="1800" dirty="0"/>
              <a:t>*</a:t>
            </a:r>
            <a:r>
              <a:rPr lang="zh-CN" altLang="zh-CN" sz="1800" dirty="0"/>
              <a:t>”操作运算符返回迭代器指向的项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934797"/>
              </p:ext>
            </p:extLst>
          </p:nvPr>
        </p:nvGraphicFramePr>
        <p:xfrm>
          <a:off x="1872515" y="2678731"/>
          <a:ext cx="8577772" cy="1655764"/>
        </p:xfrm>
        <a:graphic>
          <a:graphicData uri="http://schemas.openxmlformats.org/drawingml/2006/table">
            <a:tbl>
              <a:tblPr firstRow="1" firstCol="1" bandRow="1"/>
              <a:tblGrid>
                <a:gridCol w="2858685"/>
                <a:gridCol w="2858685"/>
                <a:gridCol w="2860402"/>
              </a:tblGrid>
              <a:tr h="413941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13941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QList&lt;T&gt;,QQueue&lt;T&gt;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QList&lt;T&gt;::iterator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941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QLinkedList&lt;T&gt;::iterator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941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QVector&lt;T&gt;,QStack&lt;T&gt;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QVector&lt;T&gt;::const_iterator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QVector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&lt;T&gt;::iterator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18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230239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操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作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字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符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串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78415" y="1033153"/>
            <a:ext cx="1000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字符串有如下几个操作符。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提供了一个二元的“</a:t>
            </a:r>
            <a:r>
              <a:rPr lang="en-US" altLang="zh-CN" sz="1800" dirty="0"/>
              <a:t>+</a:t>
            </a:r>
            <a:r>
              <a:rPr lang="zh-CN" altLang="zh-CN" sz="1800" dirty="0"/>
              <a:t>”操作符用于组合两个字符串，并提供了一个“</a:t>
            </a:r>
            <a:r>
              <a:rPr lang="en-US" altLang="zh-CN" sz="1800" dirty="0"/>
              <a:t>+=</a:t>
            </a:r>
            <a:r>
              <a:rPr lang="zh-CN" altLang="zh-CN" sz="1800" dirty="0"/>
              <a:t>”操作符用于将一个字符串追加到另一个字符串的末尾，例如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699554" y="1927413"/>
            <a:ext cx="8679480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str1 = "Welcome ";</a:t>
            </a:r>
            <a:endParaRPr lang="zh-CN" altLang="zh-CN" dirty="0"/>
          </a:p>
          <a:p>
            <a:r>
              <a:rPr lang="en-US" altLang="zh-CN" dirty="0"/>
              <a:t>str1=str1+"to you! ";        	</a:t>
            </a:r>
            <a:r>
              <a:rPr lang="en-US" altLang="zh-CN" dirty="0" smtClean="0"/>
              <a:t>			//</a:t>
            </a:r>
            <a:r>
              <a:rPr lang="en-US" altLang="zh-CN" dirty="0"/>
              <a:t>str1=" Welcome to you! "</a:t>
            </a:r>
            <a:endParaRPr lang="zh-CN" altLang="zh-CN" dirty="0"/>
          </a:p>
          <a:p>
            <a:r>
              <a:rPr lang="en-US" altLang="zh-CN" dirty="0" err="1"/>
              <a:t>QString</a:t>
            </a:r>
            <a:r>
              <a:rPr lang="en-US" altLang="zh-CN" dirty="0"/>
              <a:t> str2="Hello, ";</a:t>
            </a:r>
            <a:endParaRPr lang="zh-CN" altLang="zh-CN" dirty="0"/>
          </a:p>
          <a:p>
            <a:r>
              <a:rPr lang="en-US" altLang="zh-CN" dirty="0"/>
              <a:t>str2+="World! ";             		</a:t>
            </a:r>
            <a:r>
              <a:rPr lang="en-US" altLang="zh-CN" dirty="0" smtClean="0"/>
              <a:t>		//</a:t>
            </a:r>
            <a:r>
              <a:rPr lang="en-US" altLang="zh-CN" dirty="0"/>
              <a:t>str2="</a:t>
            </a:r>
            <a:r>
              <a:rPr lang="en-US" altLang="zh-CN" dirty="0" err="1"/>
              <a:t>Hello,World</a:t>
            </a:r>
            <a:r>
              <a:rPr lang="en-US" altLang="zh-CN" dirty="0"/>
              <a:t>! "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8415" y="3325091"/>
            <a:ext cx="10006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r>
              <a:rPr lang="en-US" altLang="zh-CN" sz="1800" b="1" dirty="0" err="1"/>
              <a:t>QString</a:t>
            </a:r>
            <a:r>
              <a:rPr lang="en-US" altLang="zh-CN" sz="1800" b="1" dirty="0"/>
              <a:t> str1 = "Welcome  "</a:t>
            </a:r>
            <a:r>
              <a:rPr lang="zh-CN" altLang="zh-CN" sz="1800" dirty="0"/>
              <a:t>传递给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一个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char*</a:t>
            </a:r>
            <a:r>
              <a:rPr lang="zh-CN" altLang="zh-CN" sz="1800" dirty="0"/>
              <a:t>类型的</a:t>
            </a:r>
            <a:r>
              <a:rPr lang="en-US" altLang="zh-CN" sz="1800" dirty="0"/>
              <a:t>ASCII</a:t>
            </a:r>
            <a:r>
              <a:rPr lang="zh-CN" altLang="zh-CN" sz="1800" dirty="0"/>
              <a:t>字符串“</a:t>
            </a:r>
            <a:r>
              <a:rPr lang="en-US" altLang="zh-CN" sz="1800" dirty="0"/>
              <a:t>Welcome</a:t>
            </a:r>
            <a:r>
              <a:rPr lang="zh-CN" altLang="zh-CN" sz="1800" dirty="0"/>
              <a:t>”，它被解释为一个典型的以“</a:t>
            </a:r>
            <a:r>
              <a:rPr lang="en-US" altLang="zh-CN" sz="1800" dirty="0"/>
              <a:t>\0</a:t>
            </a:r>
            <a:r>
              <a:rPr lang="zh-CN" altLang="zh-CN" sz="1800" dirty="0"/>
              <a:t>”结尾的</a:t>
            </a:r>
            <a:r>
              <a:rPr lang="en-US" altLang="zh-CN" sz="1800" dirty="0"/>
              <a:t>C</a:t>
            </a:r>
            <a:r>
              <a:rPr lang="zh-CN" altLang="zh-CN" sz="1800" dirty="0"/>
              <a:t>类型字符串。这将会导致调用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构造函数，来初始化一个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字符串。其构造函数原型为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矩形 5"/>
          <p:cNvSpPr/>
          <p:nvPr/>
        </p:nvSpPr>
        <p:spPr>
          <a:xfrm>
            <a:off x="1699554" y="4248421"/>
            <a:ext cx="8679480" cy="353943"/>
          </a:xfrm>
          <a:prstGeom prst="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QT_ASCII_CAST_WARN_CONSTRUCTOR </a:t>
            </a:r>
            <a:r>
              <a:rPr lang="en-US" altLang="zh-CN" dirty="0" err="1"/>
              <a:t>QString</a:t>
            </a:r>
            <a:r>
              <a:rPr lang="en-US" altLang="zh-CN" dirty="0"/>
              <a:t>::</a:t>
            </a:r>
            <a:r>
              <a:rPr lang="en-US" altLang="zh-CN" dirty="0" err="1"/>
              <a:t>QString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char*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978415" y="4721117"/>
            <a:ext cx="10006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被传递的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char*</a:t>
            </a:r>
            <a:r>
              <a:rPr lang="zh-CN" altLang="zh-CN" sz="1800" dirty="0"/>
              <a:t>类型的指针又将被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fromAscii</a:t>
            </a:r>
            <a:r>
              <a:rPr lang="en-US" altLang="zh-CN" sz="1800" dirty="0"/>
              <a:t>()</a:t>
            </a:r>
            <a:r>
              <a:rPr lang="zh-CN" altLang="zh-CN" sz="1800" dirty="0"/>
              <a:t>函数转换为</a:t>
            </a:r>
            <a:r>
              <a:rPr lang="en-US" altLang="zh-CN" sz="1800" dirty="0"/>
              <a:t>Unicode</a:t>
            </a:r>
            <a:r>
              <a:rPr lang="zh-CN" altLang="zh-CN" sz="1800" dirty="0"/>
              <a:t>编码。默认情况下，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fromAscii</a:t>
            </a:r>
            <a:r>
              <a:rPr lang="en-US" altLang="zh-CN" sz="1800" dirty="0"/>
              <a:t>()</a:t>
            </a:r>
            <a:r>
              <a:rPr lang="zh-CN" altLang="zh-CN" sz="1800" dirty="0"/>
              <a:t>函数会将超过</a:t>
            </a:r>
            <a:r>
              <a:rPr lang="en-US" altLang="zh-CN" sz="1800" dirty="0"/>
              <a:t>128</a:t>
            </a:r>
            <a:r>
              <a:rPr lang="zh-CN" altLang="zh-CN" sz="1800" dirty="0"/>
              <a:t>的字符作为</a:t>
            </a:r>
            <a:r>
              <a:rPr lang="en-US" altLang="zh-CN" sz="1800" dirty="0"/>
              <a:t>Latin-1</a:t>
            </a:r>
            <a:r>
              <a:rPr lang="zh-CN" altLang="zh-CN" sz="1800" dirty="0"/>
              <a:t>进行处理（可以通过调用</a:t>
            </a:r>
            <a:r>
              <a:rPr lang="en-US" altLang="zh-CN" sz="1800" dirty="0" err="1"/>
              <a:t>QTextCodec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setCodecForCString</a:t>
            </a:r>
            <a:r>
              <a:rPr lang="en-US" altLang="zh-CN" sz="1800" dirty="0"/>
              <a:t>()</a:t>
            </a:r>
            <a:r>
              <a:rPr lang="zh-CN" altLang="zh-CN" sz="1800" dirty="0"/>
              <a:t>函数改变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fromAscii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函数的处理方式）。</a:t>
            </a:r>
          </a:p>
        </p:txBody>
      </p:sp>
    </p:spTree>
    <p:extLst>
      <p:ext uri="{BB962C8B-B14F-4D97-AF65-F5344CB8AC3E}">
        <p14:creationId xmlns:p14="http://schemas.microsoft.com/office/powerpoint/2010/main" val="41573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STL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矩形 2"/>
          <p:cNvSpPr/>
          <p:nvPr/>
        </p:nvSpPr>
        <p:spPr>
          <a:xfrm>
            <a:off x="1220396" y="969998"/>
            <a:ext cx="59404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CH203</a:t>
            </a:r>
            <a:r>
              <a:rPr lang="zh-CN" altLang="zh-CN" sz="1800" dirty="0"/>
              <a:t>）使用</a:t>
            </a:r>
            <a:r>
              <a:rPr lang="en-US" altLang="zh-CN" sz="1800" dirty="0"/>
              <a:t>STL</a:t>
            </a:r>
            <a:r>
              <a:rPr lang="zh-CN" altLang="zh-CN" sz="1800" dirty="0"/>
              <a:t>风格迭代器。</a:t>
            </a:r>
          </a:p>
          <a:p>
            <a:r>
              <a:rPr lang="zh-CN" altLang="zh-CN" sz="1800" dirty="0"/>
              <a:t>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9413" y="1616329"/>
            <a:ext cx="9120249" cy="5616922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&gt;</a:t>
            </a:r>
            <a:endParaRPr lang="zh-CN" altLang="zh-CN" sz="1600" dirty="0"/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argc,char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</a:t>
            </a:r>
            <a:endParaRPr lang="zh-CN" altLang="zh-CN" sz="1600" dirty="0"/>
          </a:p>
          <a:p>
            <a:r>
              <a:rPr lang="en-US" altLang="zh-CN" sz="1600" dirty="0"/>
              <a:t>{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QCoreApplication</a:t>
            </a:r>
            <a:r>
              <a:rPr lang="en-US" altLang="zh-CN" sz="1600" dirty="0"/>
              <a:t> a(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);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 list;				</a:t>
            </a:r>
            <a:r>
              <a:rPr lang="en-US" altLang="zh-CN" sz="1600" dirty="0" smtClean="0"/>
              <a:t>//</a:t>
            </a:r>
            <a:r>
              <a:rPr lang="zh-CN" altLang="zh-CN" sz="1600" dirty="0"/>
              <a:t>初始化一个空的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</a:t>
            </a:r>
            <a:r>
              <a:rPr lang="zh-CN" altLang="zh-CN" sz="1600" dirty="0"/>
              <a:t>列表</a:t>
            </a:r>
          </a:p>
          <a:p>
            <a:r>
              <a:rPr lang="en-US" altLang="zh-CN" sz="1600" dirty="0"/>
              <a:t>	for(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j=0;j&lt;10;j++)</a:t>
            </a:r>
            <a:endParaRPr lang="zh-CN" altLang="zh-CN" sz="1600" dirty="0"/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list.insert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list.end</a:t>
            </a:r>
            <a:r>
              <a:rPr lang="en-US" altLang="zh-CN" sz="1600" dirty="0"/>
              <a:t>(),j);		</a:t>
            </a:r>
            <a:r>
              <a:rPr lang="en-US" altLang="zh-CN" sz="1600" dirty="0" smtClean="0"/>
              <a:t>//(</a:t>
            </a:r>
            <a:r>
              <a:rPr lang="en-US" altLang="zh-CN" sz="1600" dirty="0"/>
              <a:t>a)</a:t>
            </a:r>
            <a:endParaRPr lang="zh-CN" altLang="zh-CN" sz="1600" dirty="0"/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&gt;::iterator i;</a:t>
            </a:r>
            <a:endParaRPr lang="zh-CN" altLang="zh-CN" sz="1600" dirty="0"/>
          </a:p>
          <a:p>
            <a:r>
              <a:rPr lang="en-US" altLang="zh-CN" sz="1600" dirty="0"/>
              <a:t>	//</a:t>
            </a:r>
            <a:r>
              <a:rPr lang="zh-CN" altLang="zh-CN" sz="1600" dirty="0"/>
              <a:t>初始化一个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&gt;::iterator</a:t>
            </a:r>
            <a:r>
              <a:rPr lang="zh-CN" altLang="zh-CN" sz="1600" dirty="0"/>
              <a:t>读写迭代器</a:t>
            </a:r>
          </a:p>
          <a:p>
            <a:r>
              <a:rPr lang="en-US" altLang="zh-CN" sz="1600" dirty="0"/>
              <a:t>	for(i=</a:t>
            </a:r>
            <a:r>
              <a:rPr lang="en-US" altLang="zh-CN" sz="1600" dirty="0" err="1"/>
              <a:t>list.begin</a:t>
            </a:r>
            <a:r>
              <a:rPr lang="en-US" altLang="zh-CN" sz="1600" dirty="0"/>
              <a:t>();i!=</a:t>
            </a:r>
            <a:r>
              <a:rPr lang="en-US" altLang="zh-CN" sz="1600" dirty="0" err="1"/>
              <a:t>list.end</a:t>
            </a:r>
            <a:r>
              <a:rPr lang="en-US" altLang="zh-CN" sz="1600" dirty="0"/>
              <a:t>();++i)	</a:t>
            </a:r>
            <a:r>
              <a:rPr lang="en-US" altLang="zh-CN" sz="1600" dirty="0" smtClean="0"/>
              <a:t>	//(</a:t>
            </a:r>
            <a:r>
              <a:rPr lang="en-US" altLang="zh-CN" sz="1600" dirty="0"/>
              <a:t>b)</a:t>
            </a:r>
            <a:endParaRPr lang="zh-CN" altLang="zh-CN" sz="1600" dirty="0"/>
          </a:p>
          <a:p>
            <a:r>
              <a:rPr lang="en-US" altLang="zh-CN" sz="1600" dirty="0"/>
              <a:t>	{</a:t>
            </a:r>
            <a:endParaRPr lang="zh-CN" altLang="zh-CN" sz="1600" dirty="0"/>
          </a:p>
          <a:p>
            <a:r>
              <a:rPr lang="en-US" altLang="zh-CN" sz="1600" dirty="0"/>
              <a:t>		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()&lt;&lt;(*i);</a:t>
            </a:r>
            <a:endParaRPr lang="zh-CN" altLang="zh-CN" sz="1600" dirty="0"/>
          </a:p>
          <a:p>
            <a:r>
              <a:rPr lang="en-US" altLang="zh-CN" sz="1600" dirty="0"/>
              <a:t>		   *i=(*i)*10;</a:t>
            </a:r>
            <a:endParaRPr lang="zh-CN" altLang="zh-CN" sz="1600" dirty="0"/>
          </a:p>
          <a:p>
            <a:r>
              <a:rPr lang="en-US" altLang="zh-CN" sz="1600" dirty="0"/>
              <a:t>	}</a:t>
            </a:r>
            <a:endParaRPr lang="zh-CN" altLang="zh-CN" sz="1600" dirty="0"/>
          </a:p>
          <a:p>
            <a:r>
              <a:rPr lang="en-US" altLang="zh-CN" sz="1600" dirty="0"/>
              <a:t>	//</a:t>
            </a:r>
            <a:r>
              <a:rPr lang="zh-CN" altLang="zh-CN" sz="1600" dirty="0"/>
              <a:t>初始化一个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 </a:t>
            </a:r>
            <a:r>
              <a:rPr lang="en-US" altLang="zh-CN" sz="1600" dirty="0" err="1"/>
              <a:t>const_iterator</a:t>
            </a:r>
            <a:r>
              <a:rPr lang="zh-CN" altLang="zh-CN" sz="1600" dirty="0"/>
              <a:t>读写迭代器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QList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&gt;::</a:t>
            </a:r>
            <a:r>
              <a:rPr lang="en-US" altLang="zh-CN" sz="1600" dirty="0" err="1"/>
              <a:t>const_iterator</a:t>
            </a:r>
            <a:r>
              <a:rPr lang="en-US" altLang="zh-CN" sz="1600" dirty="0"/>
              <a:t> ci;</a:t>
            </a:r>
            <a:endParaRPr lang="zh-CN" altLang="zh-CN" sz="1600" dirty="0"/>
          </a:p>
          <a:p>
            <a:r>
              <a:rPr lang="en-US" altLang="zh-CN" sz="1600" dirty="0"/>
              <a:t>	//</a:t>
            </a:r>
            <a:r>
              <a:rPr lang="zh-CN" altLang="zh-CN" sz="1600" dirty="0"/>
              <a:t>在控制台输出列表的所有值</a:t>
            </a:r>
          </a:p>
          <a:p>
            <a:r>
              <a:rPr lang="en-US" altLang="zh-CN" sz="1600" dirty="0"/>
              <a:t>	for(ci=</a:t>
            </a:r>
            <a:r>
              <a:rPr lang="en-US" altLang="zh-CN" sz="1600" dirty="0" err="1"/>
              <a:t>list.constBegin</a:t>
            </a:r>
            <a:r>
              <a:rPr lang="en-US" altLang="zh-CN" sz="1600" dirty="0"/>
              <a:t>();ci!=</a:t>
            </a:r>
            <a:r>
              <a:rPr lang="en-US" altLang="zh-CN" sz="1600" dirty="0" err="1"/>
              <a:t>list.constEnd</a:t>
            </a:r>
            <a:r>
              <a:rPr lang="en-US" altLang="zh-CN" sz="1600" dirty="0"/>
              <a:t>();++ci)</a:t>
            </a:r>
            <a:endParaRPr lang="zh-CN" altLang="zh-CN" sz="1600" dirty="0"/>
          </a:p>
          <a:p>
            <a:r>
              <a:rPr lang="en-US" altLang="zh-CN" sz="1600" dirty="0"/>
              <a:t>		    </a:t>
            </a:r>
            <a:r>
              <a:rPr lang="en-US" altLang="zh-CN" sz="1600" dirty="0" err="1"/>
              <a:t>qDebug</a:t>
            </a:r>
            <a:r>
              <a:rPr lang="en-US" altLang="zh-CN" sz="1600" dirty="0"/>
              <a:t>()&lt;&lt;*ci;</a:t>
            </a:r>
            <a:endParaRPr lang="zh-CN" altLang="zh-CN" sz="1600" dirty="0"/>
          </a:p>
          <a:p>
            <a:r>
              <a:rPr lang="en-US" altLang="zh-CN" sz="1600" dirty="0"/>
              <a:t>	return </a:t>
            </a:r>
            <a:r>
              <a:rPr lang="en-US" altLang="zh-CN" sz="1600" dirty="0" err="1"/>
              <a:t>a.exec</a:t>
            </a:r>
            <a:r>
              <a:rPr lang="en-US" altLang="zh-CN" sz="1600" dirty="0"/>
              <a:t>();</a:t>
            </a:r>
            <a:endParaRPr lang="zh-CN" altLang="zh-CN" sz="1600" dirty="0"/>
          </a:p>
          <a:p>
            <a:r>
              <a:rPr lang="en-US" altLang="zh-CN" sz="1600" dirty="0" smtClean="0"/>
              <a:t>}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62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5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STL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0649" y="1056904"/>
            <a:ext cx="10236530" cy="318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list.insert</a:t>
            </a:r>
            <a:r>
              <a:rPr lang="en-US" altLang="zh-CN" b="1" dirty="0"/>
              <a:t>(</a:t>
            </a:r>
            <a:r>
              <a:rPr lang="en-US" altLang="zh-CN" b="1" dirty="0" err="1"/>
              <a:t>list.end</a:t>
            </a:r>
            <a:r>
              <a:rPr lang="en-US" altLang="zh-CN" b="1" dirty="0"/>
              <a:t>(),j)</a:t>
            </a:r>
            <a:r>
              <a:rPr lang="zh-CN" altLang="zh-CN" b="1" dirty="0"/>
              <a:t>：</a:t>
            </a:r>
            <a:r>
              <a:rPr lang="zh-CN" altLang="zh-CN" dirty="0"/>
              <a:t>使用</a:t>
            </a:r>
            <a:r>
              <a:rPr lang="en-US" altLang="zh-CN" dirty="0" err="1"/>
              <a:t>QList</a:t>
            </a:r>
            <a:r>
              <a:rPr lang="en-US" altLang="zh-CN" dirty="0"/>
              <a:t>&lt;T&gt;::insert()</a:t>
            </a:r>
            <a:r>
              <a:rPr lang="zh-CN" altLang="zh-CN" dirty="0"/>
              <a:t>函数插入</a:t>
            </a:r>
            <a:r>
              <a:rPr lang="en-US" altLang="zh-CN" dirty="0"/>
              <a:t>10</a:t>
            </a:r>
            <a:r>
              <a:rPr lang="zh-CN" altLang="zh-CN" dirty="0"/>
              <a:t>个整数值。此函数有两个参数：第一个参数是</a:t>
            </a:r>
            <a:r>
              <a:rPr lang="en-US" altLang="zh-CN" dirty="0" err="1"/>
              <a:t>QList</a:t>
            </a:r>
            <a:r>
              <a:rPr lang="en-US" altLang="zh-CN" dirty="0"/>
              <a:t>&lt;T&gt;::iterator</a:t>
            </a:r>
            <a:r>
              <a:rPr lang="zh-CN" altLang="zh-CN" dirty="0"/>
              <a:t>类型，表示在该列表项之前插入一个新的列表项（使用</a:t>
            </a:r>
            <a:r>
              <a:rPr lang="en-US" altLang="zh-CN" dirty="0" err="1"/>
              <a:t>QList</a:t>
            </a:r>
            <a:r>
              <a:rPr lang="en-US" altLang="zh-CN" dirty="0"/>
              <a:t>&lt;T&gt;::end()</a:t>
            </a:r>
            <a:r>
              <a:rPr lang="zh-CN" altLang="zh-CN" dirty="0"/>
              <a:t>函数返回的迭代器，表示在列表的最后插入一个列表项）；第二个参数指定了需要插入的值。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(b) for(i=</a:t>
            </a:r>
            <a:r>
              <a:rPr lang="en-US" altLang="zh-CN" b="1" dirty="0" err="1"/>
              <a:t>list.begin</a:t>
            </a:r>
            <a:r>
              <a:rPr lang="en-US" altLang="zh-CN" b="1" dirty="0"/>
              <a:t>();i!=</a:t>
            </a:r>
            <a:r>
              <a:rPr lang="en-US" altLang="zh-CN" b="1" dirty="0" err="1"/>
              <a:t>list.end</a:t>
            </a:r>
            <a:r>
              <a:rPr lang="en-US" altLang="zh-CN" b="1" dirty="0"/>
              <a:t>();++i){…}</a:t>
            </a:r>
            <a:r>
              <a:rPr lang="zh-CN" altLang="zh-CN" b="1" dirty="0"/>
              <a:t>：</a:t>
            </a:r>
            <a:r>
              <a:rPr lang="zh-CN" altLang="zh-CN" dirty="0"/>
              <a:t>在控制台输出列表的同时将列表的所有值增大</a:t>
            </a:r>
            <a:r>
              <a:rPr lang="en-US" altLang="zh-CN" dirty="0"/>
              <a:t>10</a:t>
            </a:r>
            <a:r>
              <a:rPr lang="zh-CN" altLang="zh-CN" dirty="0"/>
              <a:t>倍。这里用到两个函数：</a:t>
            </a:r>
            <a:r>
              <a:rPr lang="en-US" altLang="zh-CN" dirty="0" err="1"/>
              <a:t>QList</a:t>
            </a:r>
            <a:r>
              <a:rPr lang="en-US" altLang="zh-CN" dirty="0"/>
              <a:t>&lt;T&gt;::begin()</a:t>
            </a:r>
            <a:r>
              <a:rPr lang="zh-CN" altLang="zh-CN" dirty="0"/>
              <a:t>函数返回指向第一个列表项的迭代器；</a:t>
            </a:r>
            <a:r>
              <a:rPr lang="en-US" altLang="zh-CN" dirty="0" err="1"/>
              <a:t>QList</a:t>
            </a:r>
            <a:r>
              <a:rPr lang="en-US" altLang="zh-CN" dirty="0"/>
              <a:t>&lt;T&gt;::end()</a:t>
            </a:r>
            <a:r>
              <a:rPr lang="zh-CN" altLang="zh-CN" dirty="0"/>
              <a:t>函数返回一个容器最后列表项之后的虚拟列表项，为标记无效位置的迭代器，用于判断是否到达容器的底部。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最后编译、运行此应用程序，输出结果如下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509548" y="4243802"/>
            <a:ext cx="9011990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0  1   2   3   4   5   6   7   8   9</a:t>
            </a:r>
            <a:endParaRPr lang="zh-CN" altLang="zh-CN" dirty="0"/>
          </a:p>
          <a:p>
            <a:r>
              <a:rPr lang="en-US" altLang="zh-CN" dirty="0"/>
              <a:t>0  10  20  30  40  50  60  70  80  90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62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22011" y="147918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5342" y="121870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464511" y="157514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7" y="64948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424758" y="3533352"/>
            <a:ext cx="3467874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QMap</a:t>
            </a:r>
            <a:r>
              <a:rPr lang="zh-CN" altLang="zh-CN" sz="2800" b="1" dirty="0"/>
              <a:t>类和</a:t>
            </a:r>
            <a:r>
              <a:rPr lang="en-US" altLang="zh-CN" sz="2800" b="1" dirty="0" err="1"/>
              <a:t>QHash</a:t>
            </a:r>
            <a:r>
              <a:rPr lang="zh-CN" altLang="zh-CN" sz="2800" b="1" dirty="0"/>
              <a:t>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1409618"/>
            <a:ext cx="482208" cy="545844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6035432" y="1409619"/>
            <a:ext cx="279903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QMap</a:t>
            </a:r>
            <a:r>
              <a:rPr lang="zh-CN" altLang="zh-CN" sz="1800" b="1" dirty="0"/>
              <a:t>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2160983"/>
            <a:ext cx="482208" cy="545844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6035431" y="2158734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QHash</a:t>
            </a:r>
            <a:r>
              <a:rPr lang="zh-CN" altLang="zh-CN" sz="1800" b="1" dirty="0"/>
              <a:t>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2912347"/>
            <a:ext cx="482208" cy="54584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223" y="3663713"/>
            <a:ext cx="482208" cy="545844"/>
          </a:xfrm>
          <a:prstGeom prst="rect">
            <a:avLst/>
          </a:prstGeom>
        </p:spPr>
      </p:pic>
      <p:sp>
        <p:nvSpPr>
          <p:cNvPr id="15" name="TextBox 24"/>
          <p:cNvSpPr txBox="1"/>
          <p:nvPr/>
        </p:nvSpPr>
        <p:spPr>
          <a:xfrm>
            <a:off x="6035431" y="2907850"/>
            <a:ext cx="3274824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Java</a:t>
            </a:r>
            <a:r>
              <a:rPr lang="zh-CN" altLang="zh-CN" sz="1800" b="1" dirty="0"/>
              <a:t>风格迭代器遍历容器</a:t>
            </a:r>
          </a:p>
        </p:txBody>
      </p:sp>
      <p:sp>
        <p:nvSpPr>
          <p:cNvPr id="16" name="TextBox 25"/>
          <p:cNvSpPr txBox="1"/>
          <p:nvPr/>
        </p:nvSpPr>
        <p:spPr>
          <a:xfrm>
            <a:off x="6035431" y="3656966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4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STL</a:t>
            </a:r>
            <a:r>
              <a:rPr lang="zh-CN" altLang="zh-CN" sz="1800" b="1" dirty="0"/>
              <a:t>风格迭代器遍历容器</a:t>
            </a:r>
          </a:p>
        </p:txBody>
      </p:sp>
    </p:spTree>
    <p:extLst>
      <p:ext uri="{BB962C8B-B14F-4D97-AF65-F5344CB8AC3E}">
        <p14:creationId xmlns:p14="http://schemas.microsoft.com/office/powerpoint/2010/main" val="27315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9" grpId="0"/>
      <p:bldP spid="11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QMap</a:t>
            </a:r>
            <a:r>
              <a:rPr lang="zh-CN" altLang="zh-CN" sz="2800" b="1" dirty="0"/>
              <a:t>类和</a:t>
            </a:r>
            <a:r>
              <a:rPr lang="en-US" altLang="zh-CN" sz="2800" b="1" dirty="0" err="1"/>
              <a:t>QHash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45029"/>
            <a:ext cx="1006563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QMap</a:t>
            </a:r>
            <a:r>
              <a:rPr lang="zh-CN" altLang="zh-CN" sz="1800" dirty="0"/>
              <a:t>类和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类具有非常类似的功能，它们的差别仅在于：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具有比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更快的查找速度。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以任意的顺序存储数据项，而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总是按照键</a:t>
            </a:r>
            <a:r>
              <a:rPr lang="en-US" altLang="zh-CN" sz="1800" dirty="0"/>
              <a:t>Key</a:t>
            </a:r>
            <a:r>
              <a:rPr lang="zh-CN" altLang="zh-CN" sz="1800" dirty="0"/>
              <a:t>的顺序存储数据。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的键类型</a:t>
            </a:r>
            <a:r>
              <a:rPr lang="en-US" altLang="zh-CN" sz="1800" dirty="0"/>
              <a:t>Key</a:t>
            </a:r>
            <a:r>
              <a:rPr lang="zh-CN" altLang="zh-CN" sz="1800" dirty="0"/>
              <a:t>必须提供</a:t>
            </a:r>
            <a:r>
              <a:rPr lang="en-US" altLang="zh-CN" sz="1800" dirty="0"/>
              <a:t>operator==()</a:t>
            </a:r>
            <a:r>
              <a:rPr lang="zh-CN" altLang="zh-CN" sz="1800" dirty="0"/>
              <a:t>和一个全局的</a:t>
            </a:r>
            <a:r>
              <a:rPr lang="en-US" altLang="zh-CN" sz="1800" dirty="0" err="1"/>
              <a:t>qHash</a:t>
            </a:r>
            <a:r>
              <a:rPr lang="en-US" altLang="zh-CN" sz="1800" dirty="0"/>
              <a:t>(Key)</a:t>
            </a:r>
            <a:r>
              <a:rPr lang="zh-CN" altLang="zh-CN" sz="1800" dirty="0"/>
              <a:t>函数，而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的键类型</a:t>
            </a:r>
            <a:r>
              <a:rPr lang="en-US" altLang="zh-CN" sz="1800" dirty="0"/>
              <a:t>Key</a:t>
            </a:r>
            <a:r>
              <a:rPr lang="zh-CN" altLang="zh-CN" sz="1800" dirty="0"/>
              <a:t>必须提供</a:t>
            </a:r>
            <a:r>
              <a:rPr lang="en-US" altLang="zh-CN" sz="1800" dirty="0"/>
              <a:t>operator&lt;()</a:t>
            </a:r>
            <a:r>
              <a:rPr lang="zh-CN" altLang="zh-CN" sz="1800" dirty="0"/>
              <a:t>函数。</a:t>
            </a:r>
          </a:p>
          <a:p>
            <a:pPr indent="450850"/>
            <a:r>
              <a:rPr lang="en-US" altLang="zh-CN" sz="1800" dirty="0" err="1"/>
              <a:t>QMap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的时间复杂度比较见表</a:t>
            </a:r>
            <a:r>
              <a:rPr lang="en-US" altLang="zh-CN" sz="1800" dirty="0"/>
              <a:t>2.4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855348"/>
              </p:ext>
            </p:extLst>
          </p:nvPr>
        </p:nvGraphicFramePr>
        <p:xfrm>
          <a:off x="1687654" y="2980562"/>
          <a:ext cx="8647158" cy="1389557"/>
        </p:xfrm>
        <a:graphic>
          <a:graphicData uri="http://schemas.openxmlformats.org/drawingml/2006/table">
            <a:tbl>
              <a:tblPr firstRow="1" firstCol="1" bandRow="1"/>
              <a:tblGrid>
                <a:gridCol w="1873350"/>
                <a:gridCol w="1693452"/>
                <a:gridCol w="1693452"/>
                <a:gridCol w="1693452"/>
                <a:gridCol w="1693452"/>
              </a:tblGrid>
              <a:tr h="350358">
                <a:tc rowSpan="2"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键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查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找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插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入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0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平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均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最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平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均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最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358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O(log 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483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Amort.O(1)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O(</a:t>
                      </a:r>
                      <a:r>
                        <a:rPr lang="en-US" sz="1400" i="1" kern="100" dirty="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)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9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QMap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985652"/>
            <a:ext cx="10212779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QMap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Key,T</a:t>
            </a:r>
            <a:r>
              <a:rPr lang="en-US" altLang="zh-CN" sz="1800" dirty="0"/>
              <a:t>&gt;</a:t>
            </a:r>
            <a:r>
              <a:rPr lang="zh-CN" altLang="zh-CN" sz="1800" dirty="0"/>
              <a:t>提供了一个从类型为</a:t>
            </a:r>
            <a:r>
              <a:rPr lang="en-US" altLang="zh-CN" sz="1800" dirty="0"/>
              <a:t>Key</a:t>
            </a:r>
            <a:r>
              <a:rPr lang="zh-CN" altLang="zh-CN" sz="1800" dirty="0"/>
              <a:t>的键到类型为</a:t>
            </a:r>
            <a:r>
              <a:rPr lang="en-US" altLang="zh-CN" sz="1800" dirty="0"/>
              <a:t>T</a:t>
            </a:r>
            <a:r>
              <a:rPr lang="zh-CN" altLang="zh-CN" sz="1800" dirty="0"/>
              <a:t>的值的映射。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通常，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存储的数据形式是一个键对应一个值，并且按照键</a:t>
            </a:r>
            <a:r>
              <a:rPr lang="en-US" altLang="zh-CN" sz="1800" dirty="0"/>
              <a:t>Key</a:t>
            </a:r>
            <a:r>
              <a:rPr lang="zh-CN" altLang="zh-CN" sz="1800" dirty="0"/>
              <a:t>的顺序存储数据。为了能够支持一键多值的情况，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提供了</a:t>
            </a:r>
            <a:r>
              <a:rPr lang="en-US" altLang="zh-CN" sz="1800" dirty="0" err="1"/>
              <a:t>QMap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Key,T</a:t>
            </a:r>
            <a:r>
              <a:rPr lang="en-US" altLang="zh-CN" sz="1800" dirty="0"/>
              <a:t>&gt;::</a:t>
            </a:r>
            <a:r>
              <a:rPr lang="en-US" altLang="zh-CN" sz="1800" dirty="0" err="1"/>
              <a:t>insertMulti</a:t>
            </a:r>
            <a:r>
              <a:rPr lang="en-US" altLang="zh-CN" sz="1800" dirty="0"/>
              <a:t>()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QMap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Key,T</a:t>
            </a:r>
            <a:r>
              <a:rPr lang="en-US" altLang="zh-CN" sz="1800" dirty="0"/>
              <a:t>&gt;::values()</a:t>
            </a:r>
            <a:r>
              <a:rPr lang="zh-CN" altLang="zh-CN" sz="1800" dirty="0"/>
              <a:t>函数。存储一键多值的数据时，也可以使用</a:t>
            </a:r>
            <a:r>
              <a:rPr lang="en-US" altLang="zh-CN" sz="1800" dirty="0" err="1"/>
              <a:t>QMultiMap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Key,T</a:t>
            </a:r>
            <a:r>
              <a:rPr lang="en-US" altLang="zh-CN" sz="1800" dirty="0"/>
              <a:t>&gt;</a:t>
            </a:r>
            <a:r>
              <a:rPr lang="zh-CN" altLang="zh-CN" sz="1800" dirty="0"/>
              <a:t>容器，它继承自</a:t>
            </a:r>
            <a:r>
              <a:rPr lang="en-US" altLang="zh-CN" sz="1800" dirty="0" err="1"/>
              <a:t>QMap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5582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QHash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21278"/>
            <a:ext cx="10058400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QHash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Key,T</a:t>
            </a:r>
            <a:r>
              <a:rPr lang="en-US" altLang="zh-CN" sz="1800" dirty="0"/>
              <a:t>&gt;</a:t>
            </a:r>
            <a:r>
              <a:rPr lang="zh-CN" altLang="zh-CN" sz="1800" dirty="0"/>
              <a:t>具有与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几乎完全相同的</a:t>
            </a:r>
            <a:r>
              <a:rPr lang="en-US" altLang="zh-CN" sz="1800" dirty="0"/>
              <a:t>API</a:t>
            </a:r>
            <a:r>
              <a:rPr lang="zh-CN" altLang="zh-CN" sz="1800" dirty="0"/>
              <a:t>。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维护着一张哈希表（</a:t>
            </a:r>
            <a:r>
              <a:rPr lang="en-US" altLang="zh-CN" sz="1800" dirty="0"/>
              <a:t>Hash Table</a:t>
            </a:r>
            <a:r>
              <a:rPr lang="zh-CN" altLang="zh-CN" sz="1800" dirty="0"/>
              <a:t>），哈希表的大小与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的数据项的数目相适应。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QHash</a:t>
            </a:r>
            <a:r>
              <a:rPr lang="zh-CN" altLang="zh-CN" sz="1800" dirty="0"/>
              <a:t>以任意的顺序组织它的数据。当存储数据的顺序无关紧要时，建议使用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作为存放数据的容器。</a:t>
            </a:r>
            <a:r>
              <a:rPr lang="en-US" altLang="zh-CN" sz="1800" dirty="0" err="1"/>
              <a:t>QHash</a:t>
            </a:r>
            <a:r>
              <a:rPr lang="zh-CN" altLang="zh-CN" sz="1800" dirty="0"/>
              <a:t>也可以存储一键多值形式的数据，它的子类</a:t>
            </a:r>
            <a:r>
              <a:rPr lang="en-US" altLang="zh-CN" sz="1800" dirty="0" err="1"/>
              <a:t>QMultiHash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Key,T</a:t>
            </a:r>
            <a:r>
              <a:rPr lang="en-US" altLang="zh-CN" sz="1800" dirty="0"/>
              <a:t>&gt;</a:t>
            </a:r>
            <a:r>
              <a:rPr lang="zh-CN" altLang="zh-CN" sz="1800" dirty="0"/>
              <a:t>实现了一键多值的语义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256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74" y="1033153"/>
            <a:ext cx="1007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对于每一个容器类，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都提供了两种类型的</a:t>
            </a:r>
            <a:r>
              <a:rPr lang="en-US" altLang="zh-CN" sz="1800" dirty="0"/>
              <a:t>Java</a:t>
            </a:r>
            <a:r>
              <a:rPr lang="zh-CN" altLang="zh-CN" sz="1800" dirty="0"/>
              <a:t>风格迭代器数据类型：一种提供只读访问；另一种提供读写访问。</a:t>
            </a:r>
            <a:r>
              <a:rPr lang="en-US" altLang="zh-CN" sz="1800" dirty="0"/>
              <a:t>Java</a:t>
            </a:r>
            <a:r>
              <a:rPr lang="zh-CN" altLang="zh-CN" sz="1800" dirty="0"/>
              <a:t>风格迭代器的两种分类见表</a:t>
            </a:r>
            <a:r>
              <a:rPr lang="en-US" altLang="zh-CN" sz="1800" dirty="0"/>
              <a:t>2.5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75159"/>
              </p:ext>
            </p:extLst>
          </p:nvPr>
        </p:nvGraphicFramePr>
        <p:xfrm>
          <a:off x="1350168" y="1841739"/>
          <a:ext cx="9127486" cy="1020213"/>
        </p:xfrm>
        <a:graphic>
          <a:graphicData uri="http://schemas.openxmlformats.org/drawingml/2006/table">
            <a:tbl>
              <a:tblPr firstRow="1" firstCol="1" bandRow="1"/>
              <a:tblGrid>
                <a:gridCol w="3795968"/>
                <a:gridCol w="2333452"/>
                <a:gridCol w="2998066"/>
              </a:tblGrid>
              <a:tr h="340071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0071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QMap&lt;Key,T&gt;,QMultiMap&lt;Key,T&gt;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QMapIterator&lt;Key,T&gt;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QMutableMapIterator&lt;Key,T&gt;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71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QHash&lt;Key,T&gt;,QMultiHash&lt;Key,T&gt;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QHashIterator&lt;Key,T&gt;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QMutableHashIterator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Key,T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&gt;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1540" y="3016331"/>
            <a:ext cx="10208138" cy="378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CH204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中的插入、</a:t>
            </a:r>
            <a:r>
              <a:rPr lang="zh-CN" altLang="zh-CN" sz="1800" dirty="0">
                <a:hlinkClick r:id="rId2" action="ppaction://hlinkfile"/>
              </a:rPr>
              <a:t>遍历和修改</a:t>
            </a:r>
            <a:r>
              <a:rPr lang="zh-CN" altLang="zh-CN" sz="1800" dirty="0" smtClean="0">
                <a:hlinkClick r:id="rId2" action="ppaction://hlinkfile"/>
              </a:rPr>
              <a:t>。具体代码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for(;</a:t>
            </a:r>
            <a:r>
              <a:rPr lang="en-US" altLang="zh-CN" sz="1800" b="1" dirty="0" err="1"/>
              <a:t>i.hasNext</a:t>
            </a:r>
            <a:r>
              <a:rPr lang="en-US" altLang="zh-CN" sz="1800" b="1" dirty="0"/>
              <a:t>();)</a:t>
            </a:r>
            <a:r>
              <a:rPr lang="zh-CN" altLang="zh-CN" sz="1800" b="1" dirty="0"/>
              <a:t>、</a:t>
            </a:r>
            <a:r>
              <a:rPr lang="en-US" altLang="zh-CN" sz="1800" b="1" dirty="0" err="1"/>
              <a:t>i.next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、</a:t>
            </a:r>
            <a:r>
              <a:rPr lang="en-US" altLang="zh-CN" sz="1800" b="1" dirty="0" err="1"/>
              <a:t>qDebug</a:t>
            </a:r>
            <a:r>
              <a:rPr lang="en-US" altLang="zh-CN" sz="1800" b="1" dirty="0"/>
              <a:t>()&lt;&lt;"  "&lt;&lt;</a:t>
            </a:r>
            <a:r>
              <a:rPr lang="en-US" altLang="zh-CN" sz="1800" b="1" dirty="0" err="1"/>
              <a:t>i.key</a:t>
            </a:r>
            <a:r>
              <a:rPr lang="en-US" altLang="zh-CN" sz="1800" b="1" dirty="0"/>
              <a:t>()&lt;&lt;"  "&lt;&lt;</a:t>
            </a:r>
            <a:r>
              <a:rPr lang="en-US" altLang="zh-CN" sz="1800" b="1" dirty="0" err="1"/>
              <a:t>i.value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完成对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的遍历输出。在输出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的键和值时，调用的函数是不同的。在输出键的时候，调用</a:t>
            </a:r>
            <a:r>
              <a:rPr lang="en-US" altLang="zh-CN" sz="1800" dirty="0" err="1"/>
              <a:t>QMapIterator</a:t>
            </a:r>
            <a:r>
              <a:rPr lang="en-US" altLang="zh-CN" sz="1800" dirty="0"/>
              <a:t>&lt;T,T&gt;::key()</a:t>
            </a:r>
            <a:r>
              <a:rPr lang="zh-CN" altLang="zh-CN" sz="1800" dirty="0"/>
              <a:t>；而在输出值的时候调用</a:t>
            </a:r>
            <a:r>
              <a:rPr lang="en-US" altLang="zh-CN" sz="1800" dirty="0" err="1"/>
              <a:t>QMapIterator</a:t>
            </a:r>
            <a:r>
              <a:rPr lang="en-US" altLang="zh-CN" sz="1800" dirty="0"/>
              <a:t> &lt;T,T&gt;::value()</a:t>
            </a:r>
            <a:r>
              <a:rPr lang="zh-CN" altLang="zh-CN" sz="1800" dirty="0"/>
              <a:t>，为兼容不同编译器内部的算法，保证输出正确，在调用函数前必须先将迭代点移动到下一个位置。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if(</a:t>
            </a:r>
            <a:r>
              <a:rPr lang="en-US" altLang="zh-CN" sz="1800" b="1" dirty="0" err="1"/>
              <a:t>mi.findNext</a:t>
            </a:r>
            <a:r>
              <a:rPr lang="en-US" altLang="zh-CN" sz="1800" b="1" dirty="0"/>
              <a:t>("111"))</a:t>
            </a:r>
            <a:r>
              <a:rPr lang="zh-CN" altLang="zh-CN" sz="1800" b="1" dirty="0"/>
              <a:t>、</a:t>
            </a:r>
            <a:r>
              <a:rPr lang="en-US" altLang="zh-CN" sz="1800" b="1" dirty="0" err="1"/>
              <a:t>mi.setValue</a:t>
            </a:r>
            <a:r>
              <a:rPr lang="en-US" altLang="zh-CN" sz="1800" b="1" dirty="0"/>
              <a:t>("010")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首先查找某个</a:t>
            </a:r>
            <a:r>
              <a:rPr lang="en-US" altLang="zh-CN" sz="1800" dirty="0"/>
              <a:t>&lt;</a:t>
            </a:r>
            <a:r>
              <a:rPr lang="zh-CN" altLang="zh-CN" sz="1800" dirty="0"/>
              <a:t>键</a:t>
            </a:r>
            <a:r>
              <a:rPr lang="en-US" altLang="zh-CN" sz="1800" dirty="0"/>
              <a:t>,</a:t>
            </a:r>
            <a:r>
              <a:rPr lang="zh-CN" altLang="zh-CN" sz="1800" dirty="0"/>
              <a:t>值</a:t>
            </a:r>
            <a:r>
              <a:rPr lang="en-US" altLang="zh-CN" sz="1800" dirty="0"/>
              <a:t>&gt;</a:t>
            </a:r>
            <a:r>
              <a:rPr lang="zh-CN" altLang="zh-CN" sz="1800" dirty="0"/>
              <a:t>对，然后修改值。</a:t>
            </a:r>
            <a:r>
              <a:rPr lang="en-US" altLang="zh-CN" sz="1800" dirty="0"/>
              <a:t>Java</a:t>
            </a:r>
            <a:r>
              <a:rPr lang="zh-CN" altLang="zh-CN" sz="1800" dirty="0"/>
              <a:t>风格的迭代器没有提供查找键的函数。因此，在本例中通过查找值的函数</a:t>
            </a:r>
            <a:r>
              <a:rPr lang="en-US" altLang="zh-CN" sz="1800" dirty="0" err="1"/>
              <a:t>QMutableMapIterator</a:t>
            </a:r>
            <a:r>
              <a:rPr lang="en-US" altLang="zh-CN" sz="1800" dirty="0"/>
              <a:t>&lt;T,T&gt;::</a:t>
            </a:r>
            <a:r>
              <a:rPr lang="en-US" altLang="zh-CN" sz="1800" dirty="0" err="1"/>
              <a:t>findNext</a:t>
            </a:r>
            <a:r>
              <a:rPr lang="en-US" altLang="zh-CN" sz="1800" dirty="0"/>
              <a:t>()</a:t>
            </a:r>
            <a:r>
              <a:rPr lang="zh-CN" altLang="zh-CN" sz="1800" dirty="0"/>
              <a:t>来实现查找和修改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8223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3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Java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矩形 2"/>
          <p:cNvSpPr/>
          <p:nvPr/>
        </p:nvSpPr>
        <p:spPr>
          <a:xfrm>
            <a:off x="1209815" y="970173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最后编译、运行此程序，程序运行结果如下：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9815" y="1496291"/>
            <a:ext cx="9667982" cy="1838801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en-US" altLang="zh-CN" dirty="0" err="1"/>
              <a:t>beijing</a:t>
            </a:r>
            <a:r>
              <a:rPr lang="en-US" altLang="zh-CN" dirty="0"/>
              <a:t>"   	"111"</a:t>
            </a:r>
            <a:endParaRPr lang="zh-CN" altLang="zh-CN" dirty="0"/>
          </a:p>
          <a:p>
            <a:r>
              <a:rPr lang="en-US" altLang="zh-CN" dirty="0"/>
              <a:t>"</a:t>
            </a:r>
            <a:r>
              <a:rPr lang="en-US" altLang="zh-CN" dirty="0" err="1"/>
              <a:t>nanjing</a:t>
            </a:r>
            <a:r>
              <a:rPr lang="en-US" altLang="zh-CN" dirty="0"/>
              <a:t>"   	"025"</a:t>
            </a:r>
            <a:endParaRPr lang="zh-CN" altLang="zh-CN" dirty="0"/>
          </a:p>
          <a:p>
            <a:r>
              <a:rPr lang="en-US" altLang="zh-CN" dirty="0"/>
              <a:t>"shanghai" 	"021"</a:t>
            </a:r>
            <a:endParaRPr lang="zh-CN" altLang="zh-CN" dirty="0"/>
          </a:p>
          <a:p>
            <a:r>
              <a:rPr lang="en-US" altLang="zh-CN" dirty="0"/>
              <a:t>"</a:t>
            </a:r>
            <a:r>
              <a:rPr lang="en-US" altLang="zh-CN" dirty="0" err="1"/>
              <a:t>beijing</a:t>
            </a:r>
            <a:r>
              <a:rPr lang="en-US" altLang="zh-CN" dirty="0"/>
              <a:t>"  	</a:t>
            </a:r>
            <a:r>
              <a:rPr lang="en-US" altLang="zh-CN" dirty="0" smtClean="0"/>
              <a:t>	"</a:t>
            </a:r>
            <a:r>
              <a:rPr lang="en-US" altLang="zh-CN" dirty="0"/>
              <a:t>010"</a:t>
            </a:r>
            <a:endParaRPr lang="zh-CN" altLang="zh-CN" dirty="0"/>
          </a:p>
          <a:p>
            <a:r>
              <a:rPr lang="en-US" altLang="zh-CN" dirty="0"/>
              <a:t>"</a:t>
            </a:r>
            <a:r>
              <a:rPr lang="en-US" altLang="zh-CN" dirty="0" err="1"/>
              <a:t>nanjing</a:t>
            </a:r>
            <a:r>
              <a:rPr lang="en-US" altLang="zh-CN" dirty="0"/>
              <a:t>"  	"025"</a:t>
            </a:r>
            <a:endParaRPr lang="zh-CN" altLang="zh-CN" dirty="0"/>
          </a:p>
          <a:p>
            <a:r>
              <a:rPr lang="en-US" altLang="zh-CN" dirty="0"/>
              <a:t>"shanghai" 	"021</a:t>
            </a:r>
            <a:r>
              <a:rPr lang="en-US" altLang="zh-CN" dirty="0" smtClean="0"/>
              <a:t>"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0406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4</a:t>
            </a:r>
            <a:r>
              <a:rPr lang="zh-CN" altLang="zh-CN" sz="2800" b="1" dirty="0"/>
              <a:t>．</a:t>
            </a:r>
            <a:r>
              <a:rPr lang="en-US" altLang="zh-CN" sz="2800" b="1" dirty="0"/>
              <a:t>STL</a:t>
            </a:r>
            <a:r>
              <a:rPr lang="zh-CN" altLang="zh-CN" sz="2800" b="1" dirty="0"/>
              <a:t>风格迭代器遍历容器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3148" y="1021278"/>
            <a:ext cx="1028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对于每一个容器类，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都提供了两种类型的</a:t>
            </a:r>
            <a:r>
              <a:rPr lang="en-US" altLang="zh-CN" sz="1800" dirty="0"/>
              <a:t>STL</a:t>
            </a:r>
            <a:r>
              <a:rPr lang="zh-CN" altLang="zh-CN" sz="1800" dirty="0"/>
              <a:t>风格迭代器数据类型：一种提供只读访问；另一种提供读写访问。</a:t>
            </a:r>
            <a:r>
              <a:rPr lang="en-US" altLang="zh-CN" sz="1800" dirty="0"/>
              <a:t>STL</a:t>
            </a:r>
            <a:r>
              <a:rPr lang="zh-CN" altLang="zh-CN" sz="1800" dirty="0"/>
              <a:t>风格迭代器的两种分类见表</a:t>
            </a:r>
            <a:r>
              <a:rPr lang="en-US" altLang="zh-CN" sz="1800" dirty="0"/>
              <a:t>2.6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46149"/>
              </p:ext>
            </p:extLst>
          </p:nvPr>
        </p:nvGraphicFramePr>
        <p:xfrm>
          <a:off x="1719999" y="1824780"/>
          <a:ext cx="8801539" cy="1132176"/>
        </p:xfrm>
        <a:graphic>
          <a:graphicData uri="http://schemas.openxmlformats.org/drawingml/2006/table">
            <a:tbl>
              <a:tblPr firstRow="1" firstCol="1" bandRow="1"/>
              <a:tblGrid>
                <a:gridCol w="3267131"/>
                <a:gridCol w="3105183"/>
                <a:gridCol w="2429225"/>
              </a:tblGrid>
              <a:tr h="377392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容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器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只读迭代器类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读写迭代器类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7392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QMap&lt;Key,T&gt;,QMultiMap&lt;Key,T&gt;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QMap&lt;Key,T&gt;::iterator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92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QHash&lt;Key,T&gt;,QMultiHash&lt;Key,T&gt;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QHash&lt;Key,T&gt;::const_iterator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QHash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&lt;</a:t>
                      </a:r>
                      <a:r>
                        <a:rPr lang="en-US" sz="1400" kern="100" dirty="0" err="1">
                          <a:effectLst/>
                          <a:latin typeface="Times New Roman"/>
                          <a:ea typeface="宋体"/>
                        </a:rPr>
                        <a:t>Key,T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&gt;::iterator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43148" y="3113687"/>
            <a:ext cx="10284031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CH205</a:t>
            </a:r>
            <a:r>
              <a:rPr lang="zh-CN" altLang="zh-CN" sz="1800" dirty="0"/>
              <a:t>）功能与使用</a:t>
            </a:r>
            <a:r>
              <a:rPr lang="en-US" altLang="zh-CN" sz="1800" dirty="0"/>
              <a:t>Java</a:t>
            </a:r>
            <a:r>
              <a:rPr lang="zh-CN" altLang="zh-CN" sz="1800" dirty="0"/>
              <a:t>风格迭代器的例子基本相同。不同的是，这里通过查找键来</a:t>
            </a:r>
            <a:r>
              <a:rPr lang="zh-CN" altLang="zh-CN" sz="1800" dirty="0">
                <a:hlinkClick r:id="rId2" action="ppaction://hlinkfile"/>
              </a:rPr>
              <a:t>实现值的修改。具体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mi.value</a:t>
            </a:r>
            <a:r>
              <a:rPr lang="en-US" altLang="zh-CN" sz="1800" b="1" dirty="0"/>
              <a:t>()="010"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将新的值直接赋给</a:t>
            </a:r>
            <a:r>
              <a:rPr lang="en-US" altLang="zh-CN" sz="1800" dirty="0" err="1"/>
              <a:t>QMap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QString,QString</a:t>
            </a:r>
            <a:r>
              <a:rPr lang="en-US" altLang="zh-CN" sz="1800" dirty="0"/>
              <a:t>&gt;::iterator::value()</a:t>
            </a:r>
            <a:r>
              <a:rPr lang="zh-CN" altLang="zh-CN" sz="1800" dirty="0"/>
              <a:t>返回的结果，因为该函数返回的是</a:t>
            </a:r>
            <a:r>
              <a:rPr lang="en-US" altLang="zh-CN" sz="1800" dirty="0"/>
              <a:t>&lt;</a:t>
            </a:r>
            <a:r>
              <a:rPr lang="zh-CN" altLang="zh-CN" sz="1800" dirty="0"/>
              <a:t>键</a:t>
            </a:r>
            <a:r>
              <a:rPr lang="en-US" altLang="zh-CN" sz="1800" dirty="0"/>
              <a:t>,</a:t>
            </a:r>
            <a:r>
              <a:rPr lang="zh-CN" altLang="zh-CN" sz="1800" dirty="0"/>
              <a:t>值</a:t>
            </a:r>
            <a:r>
              <a:rPr lang="en-US" altLang="zh-CN" sz="1800" dirty="0"/>
              <a:t>&gt;</a:t>
            </a:r>
            <a:r>
              <a:rPr lang="zh-CN" altLang="zh-CN" sz="1800" dirty="0"/>
              <a:t>对其中值的引用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8633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1330037"/>
            <a:ext cx="95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模板库、工具类及控件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75" y="3111333"/>
            <a:ext cx="336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QVariant</a:t>
            </a:r>
            <a:r>
              <a:rPr lang="zh-CN" altLang="zh-CN" sz="3600" b="1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403941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230239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操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作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字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符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串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7522" y="1056904"/>
            <a:ext cx="1028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::append()</a:t>
            </a:r>
            <a:r>
              <a:rPr lang="zh-CN" altLang="zh-CN" sz="1800" dirty="0"/>
              <a:t>函数具有与“</a:t>
            </a:r>
            <a:r>
              <a:rPr lang="en-US" altLang="zh-CN" sz="1800" dirty="0"/>
              <a:t>+=</a:t>
            </a:r>
            <a:r>
              <a:rPr lang="zh-CN" altLang="zh-CN" sz="1800" dirty="0"/>
              <a:t>”操作符同样的功能，实现在一个字符串的末尾追加另一个字符串，例如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485797" y="1703235"/>
            <a:ext cx="8940738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str1 = "Welcome ";</a:t>
            </a:r>
            <a:endParaRPr lang="zh-CN" altLang="zh-CN" dirty="0"/>
          </a:p>
          <a:p>
            <a:r>
              <a:rPr lang="en-US" altLang="zh-CN" dirty="0" err="1"/>
              <a:t>QString</a:t>
            </a:r>
            <a:r>
              <a:rPr lang="en-US" altLang="zh-CN" dirty="0"/>
              <a:t> str2 = "to ";</a:t>
            </a:r>
            <a:endParaRPr lang="zh-CN" altLang="zh-CN" dirty="0"/>
          </a:p>
          <a:p>
            <a:r>
              <a:rPr lang="en-US" altLang="zh-CN" dirty="0"/>
              <a:t>str1.append(str2);         					</a:t>
            </a:r>
            <a:r>
              <a:rPr lang="en-US" altLang="zh-CN" dirty="0" smtClean="0"/>
              <a:t>//</a:t>
            </a:r>
            <a:r>
              <a:rPr lang="en-US" altLang="zh-CN" dirty="0"/>
              <a:t>str1=" Welcome to"</a:t>
            </a:r>
            <a:endParaRPr lang="zh-CN" altLang="zh-CN" dirty="0"/>
          </a:p>
          <a:p>
            <a:r>
              <a:rPr lang="en-US" altLang="zh-CN" dirty="0"/>
              <a:t>str1.append("you! ");      					</a:t>
            </a:r>
            <a:r>
              <a:rPr lang="en-US" altLang="zh-CN" dirty="0" smtClean="0"/>
              <a:t>//</a:t>
            </a:r>
            <a:r>
              <a:rPr lang="en-US" altLang="zh-CN" dirty="0"/>
              <a:t>str1="Welcome to you! "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807522" y="3037285"/>
            <a:ext cx="10094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）组合字符串的另一个函数是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sprintf</a:t>
            </a:r>
            <a:r>
              <a:rPr lang="en-US" altLang="zh-CN" sz="1800" dirty="0"/>
              <a:t>()</a:t>
            </a:r>
            <a:r>
              <a:rPr lang="zh-CN" altLang="zh-CN" sz="1800" dirty="0"/>
              <a:t>，此函数支持的格式定义符和</a:t>
            </a:r>
            <a:r>
              <a:rPr lang="en-US" altLang="zh-CN" sz="1800" dirty="0"/>
              <a:t>C++</a:t>
            </a:r>
            <a:r>
              <a:rPr lang="zh-CN" altLang="zh-CN" sz="1800" dirty="0"/>
              <a:t>库中的函数</a:t>
            </a:r>
            <a:r>
              <a:rPr lang="en-US" altLang="zh-CN" sz="1800" dirty="0" err="1"/>
              <a:t>sprintf</a:t>
            </a:r>
            <a:r>
              <a:rPr lang="en-US" altLang="zh-CN" sz="1800" dirty="0"/>
              <a:t>()</a:t>
            </a:r>
            <a:r>
              <a:rPr lang="zh-CN" altLang="zh-CN" sz="1800" dirty="0"/>
              <a:t>定义的一样。例如：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85797" y="3683616"/>
            <a:ext cx="8940738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str.sprintf</a:t>
            </a:r>
            <a:r>
              <a:rPr lang="en-US" altLang="zh-CN" dirty="0"/>
              <a:t>("%s"," Welcome ");          			</a:t>
            </a:r>
            <a:r>
              <a:rPr lang="en-US" altLang="zh-CN" dirty="0" smtClean="0"/>
              <a:t>	//</a:t>
            </a:r>
            <a:r>
              <a:rPr lang="en-US" altLang="zh-CN" dirty="0" err="1"/>
              <a:t>str</a:t>
            </a:r>
            <a:r>
              <a:rPr lang="en-US" altLang="zh-CN" dirty="0"/>
              <a:t>="Welcome "</a:t>
            </a:r>
            <a:endParaRPr lang="zh-CN" altLang="zh-CN" dirty="0"/>
          </a:p>
          <a:p>
            <a:r>
              <a:rPr lang="en-US" altLang="zh-CN" dirty="0" err="1"/>
              <a:t>str.sprintf</a:t>
            </a:r>
            <a:r>
              <a:rPr lang="en-US" altLang="zh-CN" dirty="0"/>
              <a:t>("%s"," to you! ");           		</a:t>
            </a:r>
            <a:r>
              <a:rPr lang="en-US" altLang="zh-CN" dirty="0" smtClean="0"/>
              <a:t>		//</a:t>
            </a:r>
            <a:r>
              <a:rPr lang="en-US" altLang="zh-CN" dirty="0" err="1"/>
              <a:t>str</a:t>
            </a:r>
            <a:r>
              <a:rPr lang="en-US" altLang="zh-CN" dirty="0"/>
              <a:t>="to you! "</a:t>
            </a:r>
            <a:endParaRPr lang="zh-CN" altLang="zh-CN" dirty="0"/>
          </a:p>
          <a:p>
            <a:r>
              <a:rPr lang="en-US" altLang="zh-CN" dirty="0" err="1"/>
              <a:t>str.sprintf</a:t>
            </a:r>
            <a:r>
              <a:rPr lang="en-US" altLang="zh-CN" dirty="0"/>
              <a:t>("%s %s"," Welcome ", "to you! ");	</a:t>
            </a:r>
            <a:r>
              <a:rPr lang="en-US" altLang="zh-CN" dirty="0" smtClean="0"/>
              <a:t>		//</a:t>
            </a:r>
            <a:r>
              <a:rPr lang="en-US" altLang="zh-CN" dirty="0" err="1"/>
              <a:t>str</a:t>
            </a:r>
            <a:r>
              <a:rPr lang="en-US" altLang="zh-CN" dirty="0"/>
              <a:t>=" Welcome to you! "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557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QVariant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1009403"/>
            <a:ext cx="102127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CH206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类的用法。</a:t>
            </a:r>
          </a:p>
          <a:p>
            <a:pPr indent="450850"/>
            <a:r>
              <a:rPr lang="zh-CN" altLang="zh-CN" sz="1800" dirty="0"/>
              <a:t>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myVariant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”，类名保持“</a:t>
            </a:r>
            <a:r>
              <a:rPr lang="en-US" altLang="zh-CN" sz="1800" dirty="0"/>
              <a:t>Widget</a:t>
            </a:r>
            <a:r>
              <a:rPr lang="zh-CN" altLang="zh-CN" sz="1800" dirty="0"/>
              <a:t>”不变，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选择“创建界面”复选框。建好项目后，在</a:t>
            </a:r>
            <a:r>
              <a:rPr lang="en-US" altLang="zh-CN" sz="1800" dirty="0"/>
              <a:t>widget.cpp</a:t>
            </a:r>
            <a:r>
              <a:rPr lang="zh-CN" altLang="zh-CN" sz="1800" dirty="0"/>
              <a:t>文件</a:t>
            </a:r>
            <a:r>
              <a:rPr lang="zh-CN" altLang="zh-CN" sz="1800" dirty="0">
                <a:hlinkClick r:id="rId2" action="ppaction://hlinkfile"/>
              </a:rPr>
              <a:t>中编写代码，具体</a:t>
            </a:r>
            <a:r>
              <a:rPr lang="zh-CN" altLang="zh-CN" sz="1800" dirty="0" smtClean="0">
                <a:hlinkClick r:id="rId2" action="ppaction://hlinkfile"/>
              </a:rPr>
              <a:t>内容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QVariant</a:t>
            </a:r>
            <a:r>
              <a:rPr lang="en-US" altLang="zh-CN" sz="1800" b="1" dirty="0"/>
              <a:t> v(709)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声明一个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</a:t>
            </a:r>
            <a:r>
              <a:rPr lang="en-US" altLang="zh-CN" sz="1800" dirty="0"/>
              <a:t>v</a:t>
            </a:r>
            <a:r>
              <a:rPr lang="zh-CN" altLang="zh-CN" sz="1800" dirty="0"/>
              <a:t>，并初始化为一个整数。此时，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</a:t>
            </a:r>
            <a:r>
              <a:rPr lang="en-US" altLang="zh-CN" sz="1800" dirty="0"/>
              <a:t>v</a:t>
            </a:r>
            <a:r>
              <a:rPr lang="zh-CN" altLang="zh-CN" sz="1800" dirty="0"/>
              <a:t>包含了一个整数变量。</a:t>
            </a:r>
          </a:p>
          <a:p>
            <a:pPr indent="450850"/>
            <a:r>
              <a:rPr lang="en-US" altLang="zh-CN" sz="1800" b="1" dirty="0"/>
              <a:t>(b) </a:t>
            </a:r>
            <a:r>
              <a:rPr lang="en-US" altLang="zh-CN" sz="1800" b="1" dirty="0" err="1"/>
              <a:t>qDebug</a:t>
            </a:r>
            <a:r>
              <a:rPr lang="en-US" altLang="zh-CN" sz="1800" b="1" dirty="0"/>
              <a:t>()&lt;&lt;</a:t>
            </a:r>
            <a:r>
              <a:rPr lang="en-US" altLang="zh-CN" sz="1800" b="1" dirty="0" err="1"/>
              <a:t>v.toInt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QVariant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toInt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变量包含的内容转换为整数并输出。</a:t>
            </a:r>
          </a:p>
          <a:p>
            <a:pPr indent="450850"/>
            <a:r>
              <a:rPr lang="en-US" altLang="zh-CN" sz="1800" b="1" dirty="0"/>
              <a:t>(c) </a:t>
            </a:r>
            <a:r>
              <a:rPr lang="en-US" altLang="zh-CN" sz="1800" b="1" dirty="0" err="1"/>
              <a:t>QVariant</a:t>
            </a:r>
            <a:r>
              <a:rPr lang="en-US" altLang="zh-CN" sz="1800" b="1" dirty="0"/>
              <a:t> w("How are you! ")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声明一个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</a:t>
            </a:r>
            <a:r>
              <a:rPr lang="en-US" altLang="zh-CN" sz="1800" dirty="0"/>
              <a:t>w</a:t>
            </a:r>
            <a:r>
              <a:rPr lang="zh-CN" altLang="zh-CN" sz="1800" dirty="0"/>
              <a:t>，并初始化为一个字符串。</a:t>
            </a:r>
          </a:p>
          <a:p>
            <a:pPr indent="450850"/>
            <a:r>
              <a:rPr lang="en-US" altLang="zh-CN" sz="1800" b="1" dirty="0"/>
              <a:t>(d) </a:t>
            </a:r>
            <a:r>
              <a:rPr lang="en-US" altLang="zh-CN" sz="1800" b="1" dirty="0" err="1"/>
              <a:t>qDebug</a:t>
            </a:r>
            <a:r>
              <a:rPr lang="en-US" altLang="zh-CN" sz="1800" b="1" dirty="0"/>
              <a:t>()&lt;&lt;</a:t>
            </a:r>
            <a:r>
              <a:rPr lang="en-US" altLang="zh-CN" sz="1800" b="1" dirty="0" err="1"/>
              <a:t>w.toString</a:t>
            </a:r>
            <a:r>
              <a:rPr lang="en-US" altLang="zh-CN" sz="1800" b="1" dirty="0"/>
              <a:t>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QVariant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toString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变量包含的内容转换为字符串并输出。</a:t>
            </a:r>
          </a:p>
          <a:p>
            <a:pPr indent="450850"/>
            <a:r>
              <a:rPr lang="en-US" altLang="zh-CN" sz="1800" b="1" dirty="0"/>
              <a:t>(e) </a:t>
            </a:r>
            <a:r>
              <a:rPr lang="en-US" altLang="zh-CN" sz="1800" b="1" dirty="0" err="1"/>
              <a:t>QMap</a:t>
            </a:r>
            <a:r>
              <a:rPr lang="en-US" altLang="zh-CN" sz="1800" b="1" dirty="0"/>
              <a:t>&lt;</a:t>
            </a:r>
            <a:r>
              <a:rPr lang="en-US" altLang="zh-CN" sz="1800" b="1" dirty="0" err="1"/>
              <a:t>QString,QVariant</a:t>
            </a:r>
            <a:r>
              <a:rPr lang="en-US" altLang="zh-CN" sz="1800" b="1" dirty="0"/>
              <a:t>&gt;map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声明一个</a:t>
            </a:r>
            <a:r>
              <a:rPr lang="en-US" altLang="zh-CN" sz="1800" dirty="0" err="1"/>
              <a:t>QMap</a:t>
            </a:r>
            <a:r>
              <a:rPr lang="zh-CN" altLang="zh-CN" sz="1800" dirty="0"/>
              <a:t>变量</a:t>
            </a:r>
            <a:r>
              <a:rPr lang="en-US" altLang="zh-CN" sz="1800" dirty="0"/>
              <a:t>map</a:t>
            </a:r>
            <a:r>
              <a:rPr lang="zh-CN" altLang="zh-CN" sz="1800" dirty="0"/>
              <a:t>，使用字符串作为键，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变量作为值。</a:t>
            </a:r>
          </a:p>
          <a:p>
            <a:pPr indent="450850"/>
            <a:r>
              <a:rPr lang="en-US" altLang="zh-CN" sz="1800" b="1" dirty="0"/>
              <a:t>(f) </a:t>
            </a:r>
            <a:r>
              <a:rPr lang="en-US" altLang="zh-CN" sz="1800" b="1" dirty="0" err="1"/>
              <a:t>qDebug</a:t>
            </a:r>
            <a:r>
              <a:rPr lang="en-US" altLang="zh-CN" sz="1800" b="1" dirty="0"/>
              <a:t>()&lt;&lt;map["color"]&lt;&lt; map["color"].value&lt;</a:t>
            </a:r>
            <a:r>
              <a:rPr lang="en-US" altLang="zh-CN" sz="1800" b="1" dirty="0" err="1"/>
              <a:t>QColor</a:t>
            </a:r>
            <a:r>
              <a:rPr lang="en-US" altLang="zh-CN" sz="1800" b="1" dirty="0"/>
              <a:t>&gt;()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在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变量中保存了一个</a:t>
            </a:r>
            <a:r>
              <a:rPr lang="en-US" altLang="zh-CN" sz="1800" dirty="0" err="1"/>
              <a:t>QColor</a:t>
            </a:r>
            <a:r>
              <a:rPr lang="zh-CN" altLang="zh-CN" sz="1800" dirty="0"/>
              <a:t>对象，并使用模板</a:t>
            </a:r>
            <a:r>
              <a:rPr lang="en-US" altLang="zh-CN" sz="1800" dirty="0" err="1"/>
              <a:t>QVariant</a:t>
            </a:r>
            <a:r>
              <a:rPr lang="en-US" altLang="zh-CN" sz="1800" dirty="0"/>
              <a:t>::value()</a:t>
            </a:r>
            <a:r>
              <a:rPr lang="zh-CN" altLang="zh-CN" sz="1800" dirty="0"/>
              <a:t>还原为</a:t>
            </a:r>
            <a:r>
              <a:rPr lang="en-US" altLang="zh-CN" sz="1800" dirty="0" err="1"/>
              <a:t>QColor</a:t>
            </a:r>
            <a:r>
              <a:rPr lang="zh-CN" altLang="zh-CN" sz="1800" dirty="0"/>
              <a:t>，然后输出。</a:t>
            </a:r>
          </a:p>
        </p:txBody>
      </p:sp>
    </p:spTree>
    <p:extLst>
      <p:ext uri="{BB962C8B-B14F-4D97-AF65-F5344CB8AC3E}">
        <p14:creationId xmlns:p14="http://schemas.microsoft.com/office/powerpoint/2010/main" val="6020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QVariant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33153"/>
            <a:ext cx="1055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b="1" dirty="0"/>
              <a:t>(g) if(</a:t>
            </a:r>
            <a:r>
              <a:rPr lang="en-US" altLang="zh-CN" sz="1800" b="1" dirty="0" err="1"/>
              <a:t>slv.type</a:t>
            </a:r>
            <a:r>
              <a:rPr lang="en-US" altLang="zh-CN" sz="1800" b="1" dirty="0"/>
              <a:t>()==</a:t>
            </a:r>
            <a:r>
              <a:rPr lang="en-US" altLang="zh-CN" sz="1800" b="1" dirty="0" err="1"/>
              <a:t>QVariant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StringList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en-US" altLang="zh-CN" sz="1800" dirty="0" err="1"/>
              <a:t>QVariant</a:t>
            </a:r>
            <a:r>
              <a:rPr lang="en-US" altLang="zh-CN" sz="1800" dirty="0"/>
              <a:t>::type()</a:t>
            </a:r>
            <a:r>
              <a:rPr lang="zh-CN" altLang="zh-CN" sz="1800" dirty="0"/>
              <a:t>函数返回存储在</a:t>
            </a:r>
            <a:r>
              <a:rPr lang="en-US" altLang="zh-CN" sz="1800" dirty="0" err="1"/>
              <a:t>QVariant</a:t>
            </a:r>
            <a:r>
              <a:rPr lang="zh-CN" altLang="zh-CN" sz="1800" dirty="0"/>
              <a:t>变量中的值的数据类型。</a:t>
            </a:r>
            <a:r>
              <a:rPr lang="en-US" altLang="zh-CN" sz="1800" dirty="0" err="1"/>
              <a:t>QVariant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StringList</a:t>
            </a:r>
            <a:r>
              <a:rPr lang="zh-CN" altLang="zh-CN" sz="1800" dirty="0"/>
              <a:t>是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定义的一个</a:t>
            </a:r>
            <a:r>
              <a:rPr lang="en-US" altLang="zh-CN" sz="1800" dirty="0" err="1"/>
              <a:t>QVariant</a:t>
            </a:r>
            <a:r>
              <a:rPr lang="en-US" altLang="zh-CN" sz="1800" dirty="0"/>
              <a:t>::type</a:t>
            </a:r>
            <a:r>
              <a:rPr lang="zh-CN" altLang="zh-CN" sz="1800" dirty="0"/>
              <a:t>枚举类型的变量。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的常用</a:t>
            </a:r>
            <a:r>
              <a:rPr lang="en-US" altLang="zh-CN" sz="1800" dirty="0" err="1"/>
              <a:t>QVariant</a:t>
            </a:r>
            <a:r>
              <a:rPr lang="en-US" altLang="zh-CN" sz="1800" dirty="0"/>
              <a:t>::type</a:t>
            </a:r>
            <a:r>
              <a:rPr lang="zh-CN" altLang="zh-CN" sz="1800" dirty="0"/>
              <a:t>枚举类型变量见表</a:t>
            </a:r>
            <a:r>
              <a:rPr lang="en-US" altLang="zh-CN" sz="1800" dirty="0"/>
              <a:t>2.7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11454"/>
              </p:ext>
            </p:extLst>
          </p:nvPr>
        </p:nvGraphicFramePr>
        <p:xfrm>
          <a:off x="1500929" y="2098987"/>
          <a:ext cx="8664348" cy="4384935"/>
        </p:xfrm>
        <a:graphic>
          <a:graphicData uri="http://schemas.openxmlformats.org/drawingml/2006/table">
            <a:tbl>
              <a:tblPr firstRow="1" firstCol="1" bandRow="1"/>
              <a:tblGrid>
                <a:gridCol w="2166087"/>
                <a:gridCol w="2166087"/>
                <a:gridCol w="2166087"/>
                <a:gridCol w="2166087"/>
              </a:tblGrid>
              <a:tr h="292329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变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对应的类型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变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量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对应的类型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QVariant::Invalid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无效类型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QVariant::Time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QTime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QVariant::Region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QRegion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QVariant::Line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QLine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QVariant::Bitmap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QBitmap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QVariant::Palette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QPalette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QVariant::Bool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bool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QVariant::Brush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QBrush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QVariant::SizePolicy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QSizePolicy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QVariant::Size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QSize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QVariant::String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QString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QVariant::Char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QChar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QVariant::Color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QColor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QVariant::StringList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QStringList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QVariant::Cursor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QCursor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QVariant::Point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QPoint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QVariant::Date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QDate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QVariant::Pen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QPen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QVariant::DateTime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QDateTime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QVariant::Pixmap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QPixmap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QVariant::Double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double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QVariant::Rect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QRect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QVariant::Font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QFont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QVariant::Image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QImage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32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QVariant::Icon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QIcon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QVariant::UserType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用户自定义类型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QVariant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矩形 2"/>
          <p:cNvSpPr/>
          <p:nvPr/>
        </p:nvSpPr>
        <p:spPr>
          <a:xfrm>
            <a:off x="1125444" y="98204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最后，运行上述程序的结果如下：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158" y="1351381"/>
            <a:ext cx="9191502" cy="2813209"/>
          </a:xfrm>
          <a:prstGeom prst="roundRect">
            <a:avLst>
              <a:gd name="adj" fmla="val 755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709</a:t>
            </a:r>
            <a:endParaRPr lang="zh-CN" altLang="zh-CN" dirty="0"/>
          </a:p>
          <a:p>
            <a:r>
              <a:rPr lang="en-US" altLang="zh-CN" dirty="0"/>
              <a:t>"How are you! "</a:t>
            </a:r>
            <a:endParaRPr lang="zh-CN" altLang="zh-CN" dirty="0"/>
          </a:p>
          <a:p>
            <a:r>
              <a:rPr lang="en-US" altLang="zh-CN" dirty="0" err="1"/>
              <a:t>QVariant</a:t>
            </a:r>
            <a:r>
              <a:rPr lang="en-US" altLang="zh-CN" dirty="0"/>
              <a:t>(int,709) 709</a:t>
            </a:r>
            <a:endParaRPr lang="zh-CN" altLang="zh-CN" dirty="0"/>
          </a:p>
          <a:p>
            <a:r>
              <a:rPr lang="en-US" altLang="zh-CN" dirty="0" err="1"/>
              <a:t>QVariant</a:t>
            </a:r>
            <a:r>
              <a:rPr lang="en-US" altLang="zh-CN" dirty="0"/>
              <a:t>(double,709.709) 709.709</a:t>
            </a:r>
            <a:endParaRPr lang="zh-CN" altLang="zh-CN" dirty="0"/>
          </a:p>
          <a:p>
            <a:r>
              <a:rPr lang="en-US" altLang="zh-CN" dirty="0" err="1"/>
              <a:t>QVariant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, "How are you! ") "How are you! "</a:t>
            </a:r>
            <a:endParaRPr lang="zh-CN" altLang="zh-CN" dirty="0"/>
          </a:p>
          <a:p>
            <a:r>
              <a:rPr lang="en-US" altLang="zh-CN" dirty="0" err="1"/>
              <a:t>QVariant</a:t>
            </a:r>
            <a:r>
              <a:rPr lang="en-US" altLang="zh-CN" dirty="0"/>
              <a:t>(</a:t>
            </a:r>
            <a:r>
              <a:rPr lang="en-US" altLang="zh-CN" dirty="0" err="1"/>
              <a:t>QColor</a:t>
            </a:r>
            <a:r>
              <a:rPr lang="en-US" altLang="zh-CN" dirty="0"/>
              <a:t>, </a:t>
            </a:r>
            <a:r>
              <a:rPr lang="en-US" altLang="zh-CN" dirty="0" err="1"/>
              <a:t>QColor</a:t>
            </a:r>
            <a:r>
              <a:rPr lang="en-US" altLang="zh-CN" dirty="0"/>
              <a:t>(ARGB 1,1,0,0)) </a:t>
            </a:r>
            <a:r>
              <a:rPr lang="en-US" altLang="zh-CN" dirty="0" err="1"/>
              <a:t>QColor</a:t>
            </a:r>
            <a:r>
              <a:rPr lang="en-US" altLang="zh-CN" dirty="0"/>
              <a:t>(ARGB 1,1,0,0)</a:t>
            </a:r>
            <a:endParaRPr lang="zh-CN" altLang="zh-CN" dirty="0"/>
          </a:p>
          <a:p>
            <a:r>
              <a:rPr lang="en-US" altLang="zh-CN" dirty="0"/>
              <a:t>"A"</a:t>
            </a:r>
            <a:endParaRPr lang="zh-CN" altLang="zh-CN" dirty="0"/>
          </a:p>
          <a:p>
            <a:r>
              <a:rPr lang="en-US" altLang="zh-CN" dirty="0"/>
              <a:t>"B"</a:t>
            </a:r>
            <a:endParaRPr lang="zh-CN" altLang="zh-CN" dirty="0"/>
          </a:p>
          <a:p>
            <a:r>
              <a:rPr lang="en-US" altLang="zh-CN" dirty="0"/>
              <a:t>"C"</a:t>
            </a:r>
            <a:endParaRPr lang="zh-CN" altLang="zh-CN" dirty="0"/>
          </a:p>
          <a:p>
            <a:r>
              <a:rPr lang="en-US" altLang="zh-CN" dirty="0"/>
              <a:t>"</a:t>
            </a:r>
            <a:r>
              <a:rPr lang="en-US" altLang="zh-CN" dirty="0" smtClean="0"/>
              <a:t>D“</a:t>
            </a:r>
          </a:p>
        </p:txBody>
      </p:sp>
    </p:spTree>
    <p:extLst>
      <p:ext uri="{BB962C8B-B14F-4D97-AF65-F5344CB8AC3E}">
        <p14:creationId xmlns:p14="http://schemas.microsoft.com/office/powerpoint/2010/main" val="42158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1330037"/>
            <a:ext cx="95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模板库、工具类及控件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2660" y="3111333"/>
            <a:ext cx="5011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算法及正则表达式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47334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587033" y="3736689"/>
            <a:ext cx="257378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 5</a:t>
            </a:r>
            <a:r>
              <a:rPr lang="zh-CN" altLang="zh-CN" sz="2800" b="1" dirty="0"/>
              <a:t>常用算法</a:t>
            </a:r>
          </a:p>
        </p:txBody>
      </p:sp>
    </p:spTree>
    <p:extLst>
      <p:ext uri="{BB962C8B-B14F-4D97-AF65-F5344CB8AC3E}">
        <p14:creationId xmlns:p14="http://schemas.microsoft.com/office/powerpoint/2010/main" val="35297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 5</a:t>
            </a:r>
            <a:r>
              <a:rPr lang="zh-CN" altLang="zh-CN" sz="2800" b="1" dirty="0"/>
              <a:t>常用算法</a:t>
            </a:r>
          </a:p>
        </p:txBody>
      </p:sp>
      <p:sp>
        <p:nvSpPr>
          <p:cNvPr id="3" name="矩形 2"/>
          <p:cNvSpPr/>
          <p:nvPr/>
        </p:nvSpPr>
        <p:spPr>
          <a:xfrm>
            <a:off x="1196502" y="993924"/>
            <a:ext cx="450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（简单）</a:t>
            </a:r>
            <a:r>
              <a:rPr lang="zh-CN" altLang="zh-CN" sz="1800" dirty="0"/>
              <a:t>（</a:t>
            </a:r>
            <a:r>
              <a:rPr lang="en-US" altLang="zh-CN" sz="1800" dirty="0"/>
              <a:t>CH207</a:t>
            </a:r>
            <a:r>
              <a:rPr lang="zh-CN" altLang="zh-CN" sz="1800" dirty="0"/>
              <a:t>）几个常用算法。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6502" y="1363256"/>
            <a:ext cx="9693171" cy="5694194"/>
          </a:xfrm>
          <a:prstGeom prst="roundRect">
            <a:avLst>
              <a:gd name="adj" fmla="val 475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QCoreApplication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QDebug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argc,char</a:t>
            </a:r>
            <a:r>
              <a:rPr lang="en-US" altLang="zh-CN" dirty="0"/>
              <a:t>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QCoreApplication</a:t>
            </a:r>
            <a:r>
              <a:rPr lang="en-US" altLang="zh-CN" dirty="0"/>
              <a:t> a0(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	double a=-19.3,b=9.7;</a:t>
            </a:r>
            <a:endParaRPr lang="zh-CN" altLang="zh-CN" dirty="0"/>
          </a:p>
          <a:p>
            <a:r>
              <a:rPr lang="en-US" altLang="zh-CN" dirty="0"/>
              <a:t>	double c=</a:t>
            </a:r>
            <a:r>
              <a:rPr lang="en-US" altLang="zh-CN" dirty="0" err="1"/>
              <a:t>qAbs</a:t>
            </a:r>
            <a:r>
              <a:rPr lang="en-US" altLang="zh-CN" dirty="0"/>
              <a:t>(a);        				</a:t>
            </a:r>
            <a:r>
              <a:rPr lang="en-US" altLang="zh-CN" dirty="0" smtClean="0"/>
              <a:t>		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	double max=</a:t>
            </a:r>
            <a:r>
              <a:rPr lang="en-US" altLang="zh-CN" dirty="0" err="1"/>
              <a:t>qMax</a:t>
            </a:r>
            <a:r>
              <a:rPr lang="en-US" altLang="zh-CN" dirty="0"/>
              <a:t>(</a:t>
            </a:r>
            <a:r>
              <a:rPr lang="en-US" altLang="zh-CN" dirty="0" err="1"/>
              <a:t>b,c</a:t>
            </a:r>
            <a:r>
              <a:rPr lang="en-US" altLang="zh-CN" dirty="0"/>
              <a:t>);    				</a:t>
            </a:r>
            <a:r>
              <a:rPr lang="en-US" altLang="zh-CN" dirty="0" smtClean="0"/>
              <a:t>		//(</a:t>
            </a:r>
            <a:r>
              <a:rPr lang="en-US" altLang="zh-CN" dirty="0"/>
              <a:t>b)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bn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(b);        				</a:t>
            </a:r>
            <a:r>
              <a:rPr lang="en-US" altLang="zh-CN" dirty="0" smtClean="0"/>
              <a:t>		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(c);        	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()&lt;&lt;"a="&lt;&lt;a;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()&lt;&lt;"b="&lt;&lt;b;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()&lt;&lt;"c=</a:t>
            </a:r>
            <a:r>
              <a:rPr lang="en-US" altLang="zh-CN" dirty="0" err="1"/>
              <a:t>qAbs</a:t>
            </a:r>
            <a:r>
              <a:rPr lang="en-US" altLang="zh-CN" dirty="0"/>
              <a:t>(a)= "&lt;&lt;c;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()&lt;&lt;"</a:t>
            </a:r>
            <a:r>
              <a:rPr lang="en-US" altLang="zh-CN" dirty="0" err="1"/>
              <a:t>qMax</a:t>
            </a:r>
            <a:r>
              <a:rPr lang="en-US" altLang="zh-CN" dirty="0"/>
              <a:t>(</a:t>
            </a:r>
            <a:r>
              <a:rPr lang="en-US" altLang="zh-CN" dirty="0" err="1"/>
              <a:t>b,c</a:t>
            </a:r>
            <a:r>
              <a:rPr lang="en-US" altLang="zh-CN" dirty="0"/>
              <a:t>)= "&lt;&lt;max;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()&lt;&lt;"</a:t>
            </a:r>
            <a:r>
              <a:rPr lang="en-US" altLang="zh-CN" dirty="0" err="1"/>
              <a:t>bn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(b)= "&lt;&lt;</a:t>
            </a:r>
            <a:r>
              <a:rPr lang="en-US" altLang="zh-CN" dirty="0" err="1"/>
              <a:t>bn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()&lt;&lt;"</a:t>
            </a:r>
            <a:r>
              <a:rPr lang="en-US" altLang="zh-CN" dirty="0" err="1"/>
              <a:t>cn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(c)= "&lt;&lt;</a:t>
            </a:r>
            <a:r>
              <a:rPr lang="en-US" altLang="zh-CN" dirty="0" err="1"/>
              <a:t>cn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qSwap</a:t>
            </a:r>
            <a:r>
              <a:rPr lang="en-US" altLang="zh-CN" dirty="0"/>
              <a:t>(</a:t>
            </a:r>
            <a:r>
              <a:rPr lang="en-US" altLang="zh-CN" dirty="0" err="1"/>
              <a:t>bn,cn</a:t>
            </a:r>
            <a:r>
              <a:rPr lang="en-US" altLang="zh-CN" dirty="0"/>
              <a:t>);							//(d)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调用</a:t>
            </a:r>
            <a:r>
              <a:rPr lang="en-US" altLang="zh-CN" dirty="0" err="1"/>
              <a:t>qDebug</a:t>
            </a:r>
            <a:r>
              <a:rPr lang="en-US" altLang="zh-CN" dirty="0"/>
              <a:t>()</a:t>
            </a:r>
            <a:r>
              <a:rPr lang="zh-CN" altLang="zh-CN" dirty="0"/>
              <a:t>函数输出所有的计算结果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qDebug</a:t>
            </a:r>
            <a:r>
              <a:rPr lang="en-US" altLang="zh-CN" dirty="0"/>
              <a:t>()&lt;&lt;"</a:t>
            </a:r>
            <a:r>
              <a:rPr lang="en-US" altLang="zh-CN" dirty="0" err="1"/>
              <a:t>qSwap</a:t>
            </a:r>
            <a:r>
              <a:rPr lang="en-US" altLang="zh-CN" dirty="0"/>
              <a:t>(</a:t>
            </a:r>
            <a:r>
              <a:rPr lang="en-US" altLang="zh-CN" dirty="0" err="1"/>
              <a:t>bn,cn</a:t>
            </a:r>
            <a:r>
              <a:rPr lang="en-US" altLang="zh-CN" dirty="0"/>
              <a:t>):"&lt;&lt;"</a:t>
            </a:r>
            <a:r>
              <a:rPr lang="en-US" altLang="zh-CN" dirty="0" err="1"/>
              <a:t>bn</a:t>
            </a:r>
            <a:r>
              <a:rPr lang="en-US" altLang="zh-CN" dirty="0"/>
              <a:t>="&lt;&lt;</a:t>
            </a:r>
            <a:r>
              <a:rPr lang="en-US" altLang="zh-CN" dirty="0" err="1"/>
              <a:t>bn</a:t>
            </a:r>
            <a:r>
              <a:rPr lang="en-US" altLang="zh-CN" dirty="0"/>
              <a:t>&lt;&lt;" </a:t>
            </a:r>
            <a:r>
              <a:rPr lang="en-US" altLang="zh-CN" dirty="0" err="1"/>
              <a:t>cn</a:t>
            </a:r>
            <a:r>
              <a:rPr lang="en-US" altLang="zh-CN" dirty="0"/>
              <a:t>="&lt;&lt;</a:t>
            </a:r>
            <a:r>
              <a:rPr lang="en-US" altLang="zh-CN" dirty="0" err="1"/>
              <a:t>cn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return a0.exec();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08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err="1"/>
              <a:t>Qt</a:t>
            </a:r>
            <a:r>
              <a:rPr lang="en-US" altLang="zh-CN" sz="2800" b="1" dirty="0"/>
              <a:t> 5</a:t>
            </a:r>
            <a:r>
              <a:rPr lang="zh-CN" altLang="zh-CN" sz="2800" b="1" dirty="0"/>
              <a:t>常用算法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2519" y="1056904"/>
            <a:ext cx="10485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double c=</a:t>
            </a:r>
            <a:r>
              <a:rPr lang="en-US" altLang="zh-CN" sz="1800" b="1" dirty="0" err="1"/>
              <a:t>qAbs</a:t>
            </a:r>
            <a:r>
              <a:rPr lang="en-US" altLang="zh-CN" sz="1800" b="1" dirty="0"/>
              <a:t>(a)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函数</a:t>
            </a:r>
            <a:r>
              <a:rPr lang="en-US" altLang="zh-CN" sz="1800" dirty="0" err="1"/>
              <a:t>qAbs</a:t>
            </a:r>
            <a:r>
              <a:rPr lang="en-US" altLang="zh-CN" sz="1800" dirty="0"/>
              <a:t>()</a:t>
            </a:r>
            <a:r>
              <a:rPr lang="zh-CN" altLang="zh-CN" sz="1800" dirty="0"/>
              <a:t>返回</a:t>
            </a:r>
            <a:r>
              <a:rPr lang="en-US" altLang="zh-CN" sz="1800" dirty="0"/>
              <a:t>double</a:t>
            </a:r>
            <a:r>
              <a:rPr lang="zh-CN" altLang="zh-CN" sz="1800" dirty="0"/>
              <a:t>型数值</a:t>
            </a:r>
            <a:r>
              <a:rPr lang="en-US" altLang="zh-CN" sz="1800" dirty="0"/>
              <a:t>a</a:t>
            </a:r>
            <a:r>
              <a:rPr lang="zh-CN" altLang="zh-CN" sz="1800" dirty="0"/>
              <a:t>的绝对值，并赋值给</a:t>
            </a:r>
            <a:r>
              <a:rPr lang="en-US" altLang="zh-CN" sz="1800" dirty="0"/>
              <a:t>c</a:t>
            </a:r>
            <a:r>
              <a:rPr lang="zh-CN" altLang="zh-CN" sz="1800" dirty="0"/>
              <a:t>（</a:t>
            </a:r>
            <a:r>
              <a:rPr lang="en-US" altLang="zh-CN" sz="1800" dirty="0"/>
              <a:t>c=19.3</a:t>
            </a:r>
            <a:r>
              <a:rPr lang="zh-CN" altLang="zh-CN" sz="1800" dirty="0"/>
              <a:t>）。</a:t>
            </a:r>
          </a:p>
          <a:p>
            <a:pPr indent="450850"/>
            <a:r>
              <a:rPr lang="en-US" altLang="zh-CN" sz="1800" b="1" dirty="0"/>
              <a:t>(b) double max=</a:t>
            </a:r>
            <a:r>
              <a:rPr lang="en-US" altLang="zh-CN" sz="1800" b="1" dirty="0" err="1"/>
              <a:t>qMax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b,c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函数</a:t>
            </a:r>
            <a:r>
              <a:rPr lang="en-US" altLang="zh-CN" sz="1800" dirty="0" err="1"/>
              <a:t>qMax</a:t>
            </a:r>
            <a:r>
              <a:rPr lang="en-US" altLang="zh-CN" sz="1800" dirty="0"/>
              <a:t>()</a:t>
            </a:r>
            <a:r>
              <a:rPr lang="zh-CN" altLang="zh-CN" sz="1800" dirty="0"/>
              <a:t>返回两个数值中的最大值（</a:t>
            </a:r>
            <a:r>
              <a:rPr lang="en-US" altLang="zh-CN" sz="1800" dirty="0"/>
              <a:t>max=c=19.3</a:t>
            </a:r>
            <a:r>
              <a:rPr lang="zh-CN" altLang="zh-CN" sz="1800" dirty="0"/>
              <a:t>）。</a:t>
            </a:r>
          </a:p>
          <a:p>
            <a:pPr indent="450850"/>
            <a:r>
              <a:rPr lang="en-US" altLang="zh-CN" sz="1800" b="1" dirty="0"/>
              <a:t>(c)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bn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qRound</a:t>
            </a:r>
            <a:r>
              <a:rPr lang="en-US" altLang="zh-CN" sz="1800" b="1" dirty="0"/>
              <a:t>(b)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函数</a:t>
            </a:r>
            <a:r>
              <a:rPr lang="en-US" altLang="zh-CN" sz="1800" dirty="0" err="1"/>
              <a:t>qRound</a:t>
            </a:r>
            <a:r>
              <a:rPr lang="en-US" altLang="zh-CN" sz="1800" dirty="0"/>
              <a:t>()</a:t>
            </a:r>
            <a:r>
              <a:rPr lang="zh-CN" altLang="zh-CN" sz="1800" dirty="0"/>
              <a:t>返回与一个浮点数最接近的整数值，即四舍五入返回一个整数值（</a:t>
            </a:r>
            <a:r>
              <a:rPr lang="en-US" altLang="zh-CN" sz="1800" dirty="0" err="1"/>
              <a:t>bn</a:t>
            </a:r>
            <a:r>
              <a:rPr lang="en-US" altLang="zh-CN" sz="1800" dirty="0"/>
              <a:t>=10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cn</a:t>
            </a:r>
            <a:r>
              <a:rPr lang="en-US" altLang="zh-CN" sz="1800" dirty="0"/>
              <a:t>=19</a:t>
            </a:r>
            <a:r>
              <a:rPr lang="zh-CN" altLang="zh-CN" sz="1800" dirty="0"/>
              <a:t>）。</a:t>
            </a:r>
          </a:p>
          <a:p>
            <a:pPr indent="450850"/>
            <a:r>
              <a:rPr lang="en-US" altLang="zh-CN" sz="1800" b="1" dirty="0"/>
              <a:t>(d) </a:t>
            </a:r>
            <a:r>
              <a:rPr lang="en-US" altLang="zh-CN" sz="1800" b="1" dirty="0" err="1"/>
              <a:t>qSwap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bn,cn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函数</a:t>
            </a:r>
            <a:r>
              <a:rPr lang="en-US" altLang="zh-CN" sz="1800" dirty="0" err="1"/>
              <a:t>qSwap</a:t>
            </a:r>
            <a:r>
              <a:rPr lang="en-US" altLang="zh-CN" sz="1800" dirty="0"/>
              <a:t>()</a:t>
            </a:r>
            <a:r>
              <a:rPr lang="zh-CN" altLang="zh-CN" sz="1800" dirty="0"/>
              <a:t>交换两数的值。</a:t>
            </a:r>
          </a:p>
          <a:p>
            <a:pPr indent="450850"/>
            <a:r>
              <a:rPr lang="zh-CN" altLang="zh-CN" sz="1800" dirty="0"/>
              <a:t>最后，编译、运行上述程序，输出结果如下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70660" y="3088229"/>
            <a:ext cx="9310254" cy="2128242"/>
          </a:xfrm>
          <a:prstGeom prst="roundRect">
            <a:avLst>
              <a:gd name="adj" fmla="val 88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a= -19.3</a:t>
            </a:r>
            <a:endParaRPr lang="zh-CN" altLang="zh-CN" dirty="0"/>
          </a:p>
          <a:p>
            <a:r>
              <a:rPr lang="en-US" altLang="zh-CN" dirty="0"/>
              <a:t>b= 9.7</a:t>
            </a:r>
            <a:endParaRPr lang="zh-CN" altLang="zh-CN" dirty="0"/>
          </a:p>
          <a:p>
            <a:r>
              <a:rPr lang="en-US" altLang="zh-CN" dirty="0"/>
              <a:t>c=</a:t>
            </a:r>
            <a:r>
              <a:rPr lang="en-US" altLang="zh-CN" dirty="0" err="1"/>
              <a:t>qAbs</a:t>
            </a:r>
            <a:r>
              <a:rPr lang="en-US" altLang="zh-CN" dirty="0"/>
              <a:t>(a)= 19.3</a:t>
            </a:r>
            <a:endParaRPr lang="zh-CN" altLang="zh-CN" dirty="0"/>
          </a:p>
          <a:p>
            <a:r>
              <a:rPr lang="en-US" altLang="zh-CN" dirty="0" err="1"/>
              <a:t>qMax</a:t>
            </a:r>
            <a:r>
              <a:rPr lang="en-US" altLang="zh-CN" dirty="0"/>
              <a:t>(</a:t>
            </a:r>
            <a:r>
              <a:rPr lang="en-US" altLang="zh-CN" dirty="0" err="1"/>
              <a:t>b,c</a:t>
            </a:r>
            <a:r>
              <a:rPr lang="en-US" altLang="zh-CN" dirty="0"/>
              <a:t>)= 19.3</a:t>
            </a:r>
            <a:endParaRPr lang="zh-CN" altLang="zh-CN" dirty="0"/>
          </a:p>
          <a:p>
            <a:r>
              <a:rPr lang="en-US" altLang="zh-CN" dirty="0" err="1"/>
              <a:t>bn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(b)= 10</a:t>
            </a:r>
            <a:endParaRPr lang="zh-CN" altLang="zh-CN" dirty="0"/>
          </a:p>
          <a:p>
            <a:r>
              <a:rPr lang="en-US" altLang="zh-CN" dirty="0" err="1"/>
              <a:t>cn</a:t>
            </a:r>
            <a:r>
              <a:rPr lang="en-US" altLang="zh-CN" dirty="0"/>
              <a:t>=</a:t>
            </a:r>
            <a:r>
              <a:rPr lang="en-US" altLang="zh-CN" dirty="0" err="1"/>
              <a:t>qRound</a:t>
            </a:r>
            <a:r>
              <a:rPr lang="en-US" altLang="zh-CN" dirty="0"/>
              <a:t>(c)= 19</a:t>
            </a:r>
            <a:endParaRPr lang="zh-CN" altLang="zh-CN" dirty="0"/>
          </a:p>
          <a:p>
            <a:r>
              <a:rPr lang="en-US" altLang="zh-CN" dirty="0" err="1"/>
              <a:t>qSwap</a:t>
            </a:r>
            <a:r>
              <a:rPr lang="en-US" altLang="zh-CN" dirty="0"/>
              <a:t>(</a:t>
            </a:r>
            <a:r>
              <a:rPr lang="en-US" altLang="zh-CN" dirty="0" err="1"/>
              <a:t>bn,cn</a:t>
            </a:r>
            <a:r>
              <a:rPr lang="en-US" altLang="zh-CN" dirty="0"/>
              <a:t>):  </a:t>
            </a:r>
            <a:r>
              <a:rPr lang="en-US" altLang="zh-CN" dirty="0" err="1"/>
              <a:t>bn</a:t>
            </a:r>
            <a:r>
              <a:rPr lang="en-US" altLang="zh-CN" dirty="0"/>
              <a:t>= 19   </a:t>
            </a:r>
            <a:r>
              <a:rPr lang="en-US" altLang="zh-CN" dirty="0" err="1"/>
              <a:t>cn</a:t>
            </a:r>
            <a:r>
              <a:rPr lang="en-US" altLang="zh-CN" dirty="0"/>
              <a:t>= </a:t>
            </a:r>
            <a:r>
              <a:rPr lang="en-US" altLang="zh-CN" dirty="0" smtClean="0"/>
              <a:t>10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82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240283" y="3728731"/>
            <a:ext cx="3217419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基本的正则表达式</a:t>
            </a:r>
          </a:p>
        </p:txBody>
      </p:sp>
    </p:spTree>
    <p:extLst>
      <p:ext uri="{BB962C8B-B14F-4D97-AF65-F5344CB8AC3E}">
        <p14:creationId xmlns:p14="http://schemas.microsoft.com/office/powerpoint/2010/main" val="27365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基本的正则表达式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33153"/>
            <a:ext cx="10101263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正则表达式由表达式（</a:t>
            </a:r>
            <a:r>
              <a:rPr lang="en-US" altLang="zh-CN" sz="1800" dirty="0"/>
              <a:t>expressions</a:t>
            </a:r>
            <a:r>
              <a:rPr lang="zh-CN" altLang="zh-CN" sz="1800" dirty="0"/>
              <a:t>）、量词（</a:t>
            </a:r>
            <a:r>
              <a:rPr lang="en-US" altLang="zh-CN" sz="1800" dirty="0"/>
              <a:t>quantifiers</a:t>
            </a:r>
            <a:r>
              <a:rPr lang="zh-CN" altLang="zh-CN" sz="1800" dirty="0"/>
              <a:t>）和断言（</a:t>
            </a:r>
            <a:r>
              <a:rPr lang="en-US" altLang="zh-CN" sz="1800" dirty="0"/>
              <a:t>assertions</a:t>
            </a:r>
            <a:r>
              <a:rPr lang="zh-CN" altLang="zh-CN" sz="1800" dirty="0"/>
              <a:t>）组成。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）最简单的表达式是一个字符。字符集可以使用表达式如“</a:t>
            </a:r>
            <a:r>
              <a:rPr lang="en-US" altLang="zh-CN" sz="1800" dirty="0"/>
              <a:t>[AEIOU]</a:t>
            </a:r>
            <a:r>
              <a:rPr lang="zh-CN" altLang="zh-CN" sz="1800" dirty="0"/>
              <a:t>”，表示匹配所有的大写元音字母；使用“</a:t>
            </a:r>
            <a:r>
              <a:rPr lang="en-US" altLang="zh-CN" sz="1800" dirty="0"/>
              <a:t>[^AEIOU]</a:t>
            </a:r>
            <a:r>
              <a:rPr lang="zh-CN" altLang="zh-CN" sz="1800" dirty="0"/>
              <a:t>”，表示匹配所有非元音字母，即辅音字母；连续的字符集可以使用表达式如“</a:t>
            </a:r>
            <a:r>
              <a:rPr lang="en-US" altLang="zh-CN" sz="1800" dirty="0"/>
              <a:t>[a-z]</a:t>
            </a:r>
            <a:r>
              <a:rPr lang="zh-CN" altLang="zh-CN" sz="1800" dirty="0"/>
              <a:t>”，表示匹配所有的小写英文字母。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）量词说明表达式出现的次数，如“</a:t>
            </a:r>
            <a:r>
              <a:rPr lang="en-US" altLang="zh-CN" sz="1800" dirty="0"/>
              <a:t>x[1,2]</a:t>
            </a:r>
            <a:r>
              <a:rPr lang="zh-CN" altLang="zh-CN" sz="1800" dirty="0"/>
              <a:t>”表示“</a:t>
            </a:r>
            <a:r>
              <a:rPr lang="en-US" altLang="zh-CN" sz="1800" dirty="0"/>
              <a:t>x</a:t>
            </a:r>
            <a:r>
              <a:rPr lang="zh-CN" altLang="zh-CN" sz="1800" dirty="0"/>
              <a:t>”可以至少有一个，至多有两个。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在计算机语言中，标识符通常要求以字母或下画线（也称下画线）开头，后面可以是字母、数字和下画线。满足条件的标识符表示为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631546" y="3986526"/>
            <a:ext cx="8391228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" [A-</a:t>
            </a:r>
            <a:r>
              <a:rPr lang="en-US" altLang="zh-CN" dirty="0" err="1"/>
              <a:t>Za</a:t>
            </a:r>
            <a:r>
              <a:rPr lang="en-US" altLang="zh-CN" dirty="0"/>
              <a:t>-z_]+[A-Za-z_0-9]* "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78415" y="4631377"/>
            <a:ext cx="989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r>
              <a:rPr lang="zh-CN" altLang="zh-CN" sz="1800" dirty="0"/>
              <a:t>表达式中的“</a:t>
            </a:r>
            <a:r>
              <a:rPr lang="en-US" altLang="zh-CN" sz="1800" dirty="0"/>
              <a:t>+</a:t>
            </a:r>
            <a:r>
              <a:rPr lang="zh-CN" altLang="zh-CN" sz="1800" dirty="0"/>
              <a:t>”表示“</a:t>
            </a:r>
            <a:r>
              <a:rPr lang="en-US" altLang="zh-CN" sz="1800" dirty="0"/>
              <a:t>[A-</a:t>
            </a:r>
            <a:r>
              <a:rPr lang="en-US" altLang="zh-CN" sz="1800" dirty="0" err="1"/>
              <a:t>Za</a:t>
            </a:r>
            <a:r>
              <a:rPr lang="en-US" altLang="zh-CN" sz="1800" dirty="0"/>
              <a:t>-z_]</a:t>
            </a:r>
            <a:r>
              <a:rPr lang="zh-CN" altLang="zh-CN" sz="1800" dirty="0"/>
              <a:t>”至少出现一次，可以出现多次；“</a:t>
            </a:r>
            <a:r>
              <a:rPr lang="en-US" altLang="zh-CN" sz="1800" dirty="0"/>
              <a:t>*</a:t>
            </a:r>
            <a:r>
              <a:rPr lang="zh-CN" altLang="zh-CN" sz="1800" dirty="0"/>
              <a:t>”表示“</a:t>
            </a:r>
            <a:r>
              <a:rPr lang="en-US" altLang="zh-CN" sz="1800" dirty="0"/>
              <a:t>[A-Za-z_0-9]</a:t>
            </a:r>
            <a:r>
              <a:rPr lang="zh-CN" altLang="zh-CN" sz="1800" dirty="0"/>
              <a:t>”可以出现零次或多次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349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基本的正则表达式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1211143" y="982049"/>
            <a:ext cx="3015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正则表达式的量词见表</a:t>
            </a:r>
            <a:r>
              <a:rPr lang="en-US" altLang="zh-CN" sz="1800" dirty="0"/>
              <a:t>2.8</a:t>
            </a:r>
            <a:r>
              <a:rPr lang="zh-CN" altLang="zh-CN" sz="18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68304"/>
              </p:ext>
            </p:extLst>
          </p:nvPr>
        </p:nvGraphicFramePr>
        <p:xfrm>
          <a:off x="1745564" y="1490128"/>
          <a:ext cx="8479089" cy="1751835"/>
        </p:xfrm>
        <a:graphic>
          <a:graphicData uri="http://schemas.openxmlformats.org/drawingml/2006/table">
            <a:tbl>
              <a:tblPr firstRow="1" firstCol="1" bandRow="1"/>
              <a:tblGrid>
                <a:gridCol w="1734821"/>
                <a:gridCol w="2321575"/>
                <a:gridCol w="1482145"/>
                <a:gridCol w="2940548"/>
              </a:tblGrid>
              <a:tr h="350367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量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量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词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Times New Roman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50367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E?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次或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,]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至少匹配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67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E+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次或多次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E[,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最多匹配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67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E*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0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次或多次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,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至少匹配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次，最多匹配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367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E[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]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匹配</a:t>
                      </a:r>
                      <a:r>
                        <a:rPr lang="en-US" sz="1400" i="1" kern="100">
                          <a:effectLst/>
                          <a:latin typeface="Times New Roman"/>
                          <a:ea typeface="宋体"/>
                        </a:rPr>
                        <a:t>n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230239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操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作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字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符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串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4395" y="1009403"/>
            <a:ext cx="10331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还提供了另一种方便的字符串组合方式，使用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arg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函数，此函数的重载可以处理很多的数据类型。此外，一些重载具有额外的参数对字段的宽度、数字基数或者浮点数精度进行控制。通常，相对于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sprintf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arg</a:t>
            </a:r>
            <a:r>
              <a:rPr lang="en-US" altLang="zh-CN" sz="1800" dirty="0"/>
              <a:t>()</a:t>
            </a:r>
            <a:r>
              <a:rPr lang="zh-CN" altLang="zh-CN" sz="1800" dirty="0"/>
              <a:t>函数是一个比较好的解决方案，因为其类型安全，完全支持</a:t>
            </a:r>
            <a:r>
              <a:rPr lang="en-US" altLang="zh-CN" sz="1800" dirty="0"/>
              <a:t>Unicode</a:t>
            </a:r>
            <a:r>
              <a:rPr lang="zh-CN" altLang="zh-CN" sz="1800" dirty="0"/>
              <a:t>，并且允许改变</a:t>
            </a:r>
            <a:r>
              <a:rPr lang="en-US" altLang="zh-CN" sz="1800" dirty="0"/>
              <a:t>"%n"</a:t>
            </a:r>
            <a:r>
              <a:rPr lang="zh-CN" altLang="zh-CN" sz="1800" dirty="0"/>
              <a:t>参数的顺序。例如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520042" y="2339439"/>
            <a:ext cx="9239002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str</a:t>
            </a:r>
            <a:r>
              <a:rPr lang="en-US" altLang="zh-CN" dirty="0"/>
              <a:t>=</a:t>
            </a:r>
            <a:r>
              <a:rPr lang="en-US" altLang="zh-CN" dirty="0" err="1"/>
              <a:t>QString</a:t>
            </a:r>
            <a:r>
              <a:rPr lang="en-US" altLang="zh-CN" dirty="0"/>
              <a:t>("%1 was born in %2.").</a:t>
            </a:r>
            <a:r>
              <a:rPr lang="en-US" altLang="zh-CN" dirty="0" err="1"/>
              <a:t>arg</a:t>
            </a:r>
            <a:r>
              <a:rPr lang="en-US" altLang="zh-CN" dirty="0"/>
              <a:t>("John").</a:t>
            </a:r>
            <a:r>
              <a:rPr lang="en-US" altLang="zh-CN" dirty="0" err="1"/>
              <a:t>arg</a:t>
            </a:r>
            <a:r>
              <a:rPr lang="en-US" altLang="zh-CN" dirty="0"/>
              <a:t>(1998);//</a:t>
            </a:r>
            <a:r>
              <a:rPr lang="en-US" altLang="zh-CN" dirty="0" err="1"/>
              <a:t>str</a:t>
            </a:r>
            <a:r>
              <a:rPr lang="en-US" altLang="zh-CN" dirty="0"/>
              <a:t>="John was born in 1998</a:t>
            </a:r>
            <a:r>
              <a:rPr lang="en-US" altLang="zh-CN" dirty="0" smtClean="0"/>
              <a:t>."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520041" y="3071218"/>
            <a:ext cx="9535885" cy="2009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/>
              <a:t>其中，</a:t>
            </a:r>
            <a:r>
              <a:rPr lang="en-US" altLang="zh-CN" dirty="0"/>
              <a:t>"%1"</a:t>
            </a:r>
            <a:r>
              <a:rPr lang="zh-CN" altLang="zh-CN" dirty="0"/>
              <a:t>被替换为</a:t>
            </a:r>
            <a:r>
              <a:rPr lang="en-US" altLang="zh-CN" dirty="0"/>
              <a:t>"John"</a:t>
            </a:r>
            <a:r>
              <a:rPr lang="zh-CN" altLang="zh-CN" dirty="0"/>
              <a:t>，</a:t>
            </a:r>
            <a:r>
              <a:rPr lang="en-US" altLang="zh-CN" dirty="0"/>
              <a:t>"%2"</a:t>
            </a:r>
            <a:r>
              <a:rPr lang="zh-CN" altLang="zh-CN" dirty="0"/>
              <a:t>被替换为</a:t>
            </a:r>
            <a:r>
              <a:rPr lang="en-US" altLang="zh-CN" dirty="0"/>
              <a:t>"1998"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 err="1"/>
              <a:t>QString</a:t>
            </a:r>
            <a:r>
              <a:rPr lang="zh-CN" altLang="zh-CN" dirty="0"/>
              <a:t>也提供了一些其他组合字符串的方法，包括如下几种。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① </a:t>
            </a:r>
            <a:r>
              <a:rPr lang="en-US" altLang="zh-CN" dirty="0"/>
              <a:t>insert()</a:t>
            </a:r>
            <a:r>
              <a:rPr lang="zh-CN" altLang="zh-CN" dirty="0"/>
              <a:t>函数：在原字符串特定的位置插入另一个字符串。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② </a:t>
            </a:r>
            <a:r>
              <a:rPr lang="en-US" altLang="zh-CN" dirty="0"/>
              <a:t>prepend()</a:t>
            </a:r>
            <a:r>
              <a:rPr lang="zh-CN" altLang="zh-CN" dirty="0"/>
              <a:t>函数：在原字符串的开头插入另一个字符串。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③ </a:t>
            </a:r>
            <a:r>
              <a:rPr lang="en-US" altLang="zh-CN" dirty="0"/>
              <a:t>replace()</a:t>
            </a:r>
            <a:r>
              <a:rPr lang="zh-CN" altLang="zh-CN" dirty="0"/>
              <a:t>函数：用指定的字符串代替原字符串中的某些字符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979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基本的正则表达式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978415" y="1065000"/>
            <a:ext cx="80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）“</a:t>
            </a:r>
            <a:r>
              <a:rPr lang="en-US" altLang="zh-CN" sz="1800" dirty="0"/>
              <a:t>^</a:t>
            </a:r>
            <a:r>
              <a:rPr lang="zh-CN" altLang="zh-CN" sz="1800" dirty="0"/>
              <a:t>”“</a:t>
            </a:r>
            <a:r>
              <a:rPr lang="en-US" altLang="zh-CN" sz="1800" dirty="0"/>
              <a:t>$</a:t>
            </a:r>
            <a:r>
              <a:rPr lang="zh-CN" altLang="zh-CN" sz="1800" dirty="0"/>
              <a:t>”“</a:t>
            </a:r>
            <a:r>
              <a:rPr lang="en-US" altLang="zh-CN" sz="1800" dirty="0"/>
              <a:t>\b</a:t>
            </a:r>
            <a:r>
              <a:rPr lang="zh-CN" altLang="zh-CN" sz="1800" dirty="0"/>
              <a:t>”都是正则表达式的断言，正则表达式的断言见表</a:t>
            </a:r>
            <a:r>
              <a:rPr lang="en-US" altLang="zh-CN" sz="1800" dirty="0"/>
              <a:t>2.9</a:t>
            </a:r>
            <a:r>
              <a:rPr lang="zh-CN" altLang="zh-CN" sz="1800" dirty="0"/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7736"/>
              </p:ext>
            </p:extLst>
          </p:nvPr>
        </p:nvGraphicFramePr>
        <p:xfrm>
          <a:off x="1302313" y="1562452"/>
          <a:ext cx="9064845" cy="1299504"/>
        </p:xfrm>
        <a:graphic>
          <a:graphicData uri="http://schemas.openxmlformats.org/drawingml/2006/table">
            <a:tbl>
              <a:tblPr firstRow="1" firstCol="1" bandRow="1"/>
              <a:tblGrid>
                <a:gridCol w="1457627"/>
                <a:gridCol w="3034910"/>
                <a:gridCol w="1459440"/>
                <a:gridCol w="3112868"/>
              </a:tblGrid>
              <a:tr h="324876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符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符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号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含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义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4876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^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表示在字符串开头进行匹配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\B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非单词边界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76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$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表示在字符串结尾进行匹配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(?=E)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表示表达式后紧随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才匹配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876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\b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单词边界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(?!E)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表示表达式后不跟随</a:t>
                      </a:r>
                      <a:r>
                        <a:rPr lang="en-US" sz="1400" kern="100" dirty="0">
                          <a:effectLst/>
                          <a:latin typeface="Times New Roman"/>
                          <a:ea typeface="宋体"/>
                        </a:rPr>
                        <a:t>E</a:t>
                      </a:r>
                      <a:r>
                        <a:rPr lang="zh-CN" sz="1400" kern="100" dirty="0">
                          <a:effectLst/>
                          <a:latin typeface="Times New Roman"/>
                          <a:ea typeface="宋体"/>
                        </a:rPr>
                        <a:t>才匹配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9397" y="3075709"/>
            <a:ext cx="1009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例如，若要只有在</a:t>
            </a:r>
            <a:r>
              <a:rPr lang="en-US" altLang="zh-CN" sz="1800" dirty="0"/>
              <a:t>using</a:t>
            </a:r>
            <a:r>
              <a:rPr lang="zh-CN" altLang="zh-CN" sz="1800" dirty="0"/>
              <a:t>后面是</a:t>
            </a:r>
            <a:r>
              <a:rPr lang="en-US" altLang="zh-CN" sz="1800" dirty="0"/>
              <a:t>namespace</a:t>
            </a:r>
            <a:r>
              <a:rPr lang="zh-CN" altLang="zh-CN" sz="1800" dirty="0"/>
              <a:t>时才匹配</a:t>
            </a:r>
            <a:r>
              <a:rPr lang="en-US" altLang="zh-CN" sz="1800" dirty="0"/>
              <a:t>using</a:t>
            </a:r>
            <a:r>
              <a:rPr lang="zh-CN" altLang="zh-CN" sz="1800" dirty="0"/>
              <a:t>，则可以使用“</a:t>
            </a:r>
            <a:r>
              <a:rPr lang="en-US" altLang="zh-CN" sz="1800" dirty="0"/>
              <a:t>using(?=E\s+ namespace)</a:t>
            </a:r>
            <a:r>
              <a:rPr lang="zh-CN" altLang="zh-CN" sz="1800" dirty="0"/>
              <a:t>”（此处“</a:t>
            </a:r>
            <a:r>
              <a:rPr lang="en-US" altLang="zh-CN" sz="1800" dirty="0"/>
              <a:t>?=E</a:t>
            </a:r>
            <a:r>
              <a:rPr lang="zh-CN" altLang="zh-CN" sz="1800" dirty="0"/>
              <a:t>”后的“</a:t>
            </a:r>
            <a:r>
              <a:rPr lang="en-US" altLang="zh-CN" sz="1800" dirty="0"/>
              <a:t>\s</a:t>
            </a:r>
            <a:r>
              <a:rPr lang="zh-CN" altLang="zh-CN" sz="1800" dirty="0"/>
              <a:t>”表示匹配一个空白字符，下同）。</a:t>
            </a:r>
          </a:p>
          <a:p>
            <a:pPr indent="450850"/>
            <a:r>
              <a:rPr lang="zh-CN" altLang="zh-CN" sz="1800" dirty="0"/>
              <a:t>如果使用“</a:t>
            </a:r>
            <a:r>
              <a:rPr lang="en-US" altLang="zh-CN" sz="1800" dirty="0"/>
              <a:t>using(?!E\</a:t>
            </a:r>
            <a:r>
              <a:rPr lang="en-US" altLang="zh-CN" sz="1800" dirty="0" err="1"/>
              <a:t>s+namespace</a:t>
            </a:r>
            <a:r>
              <a:rPr lang="en-US" altLang="zh-CN" sz="1800" dirty="0"/>
              <a:t>)</a:t>
            </a:r>
            <a:r>
              <a:rPr lang="zh-CN" altLang="zh-CN" sz="1800" dirty="0"/>
              <a:t>”，则表示只有在</a:t>
            </a:r>
            <a:r>
              <a:rPr lang="en-US" altLang="zh-CN" sz="1800" dirty="0"/>
              <a:t>using</a:t>
            </a:r>
            <a:r>
              <a:rPr lang="zh-CN" altLang="zh-CN" sz="1800" dirty="0"/>
              <a:t>后面不是</a:t>
            </a:r>
            <a:r>
              <a:rPr lang="en-US" altLang="zh-CN" sz="1800" dirty="0"/>
              <a:t>namespace</a:t>
            </a:r>
            <a:r>
              <a:rPr lang="zh-CN" altLang="zh-CN" sz="1800" dirty="0"/>
              <a:t>时才匹配</a:t>
            </a:r>
            <a:r>
              <a:rPr lang="en-US" altLang="zh-CN" sz="1800" dirty="0"/>
              <a:t>using</a:t>
            </a:r>
            <a:r>
              <a:rPr lang="zh-CN" altLang="zh-CN" sz="1800" dirty="0"/>
              <a:t>。</a:t>
            </a:r>
          </a:p>
          <a:p>
            <a:pPr indent="450850"/>
            <a:r>
              <a:rPr lang="zh-CN" altLang="zh-CN" sz="1800" dirty="0"/>
              <a:t>如果使用“</a:t>
            </a:r>
            <a:r>
              <a:rPr lang="en-US" altLang="zh-CN" sz="1800" dirty="0"/>
              <a:t>using\</a:t>
            </a:r>
            <a:r>
              <a:rPr lang="en-US" altLang="zh-CN" sz="1800" dirty="0" err="1"/>
              <a:t>s+namespace</a:t>
            </a:r>
            <a:r>
              <a:rPr lang="zh-CN" altLang="zh-CN" sz="1800" dirty="0"/>
              <a:t>”，则匹配为</a:t>
            </a:r>
            <a:r>
              <a:rPr lang="en-US" altLang="zh-CN" sz="1800" dirty="0"/>
              <a:t>using namespace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4481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1330037"/>
            <a:ext cx="95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模板库、工具类及控件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48301" y="3111333"/>
            <a:ext cx="328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 smtClean="0"/>
              <a:t>控</a:t>
            </a:r>
            <a:r>
              <a:rPr lang="en-US" altLang="zh-CN" sz="3600" b="1" dirty="0" smtClean="0"/>
              <a:t>     </a:t>
            </a:r>
            <a:r>
              <a:rPr lang="zh-CN" altLang="zh-CN" sz="3600" b="1" dirty="0" smtClean="0"/>
              <a:t>件</a:t>
            </a:r>
            <a:endParaRPr lang="zh-CN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556090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240283" y="3728731"/>
            <a:ext cx="3217419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按钮组（</a:t>
            </a:r>
            <a:r>
              <a:rPr lang="en-US" altLang="zh-CN" sz="2800" b="1" dirty="0"/>
              <a:t>Buttons</a:t>
            </a:r>
            <a:r>
              <a:rPr lang="zh-CN" altLang="zh-CN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242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按钮组（</a:t>
            </a:r>
            <a:r>
              <a:rPr lang="en-US" altLang="zh-CN" sz="2800" b="1" dirty="0"/>
              <a:t>Buttons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2530" y="1045029"/>
            <a:ext cx="101059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按钮组（</a:t>
            </a:r>
            <a:r>
              <a:rPr lang="en-US" altLang="zh-CN" dirty="0"/>
              <a:t>Buttons</a:t>
            </a:r>
            <a:r>
              <a:rPr lang="zh-CN" altLang="zh-CN" dirty="0"/>
              <a:t>）如图</a:t>
            </a:r>
            <a:r>
              <a:rPr lang="en-US" altLang="zh-CN" dirty="0"/>
              <a:t>2.1</a:t>
            </a:r>
            <a:r>
              <a:rPr lang="zh-CN" altLang="zh-CN" dirty="0"/>
              <a:t>所示。</a:t>
            </a:r>
          </a:p>
          <a:p>
            <a:r>
              <a:rPr lang="zh-CN" altLang="zh-CN" dirty="0"/>
              <a:t>按钮组（</a:t>
            </a:r>
            <a:r>
              <a:rPr lang="en-US" altLang="zh-CN" dirty="0"/>
              <a:t>Buttons</a:t>
            </a:r>
            <a:r>
              <a:rPr lang="zh-CN" altLang="zh-CN" dirty="0"/>
              <a:t>）中各个按钮的名称依次解释如下。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Push Button</a:t>
            </a:r>
            <a:r>
              <a:rPr lang="zh-CN" altLang="zh-CN" dirty="0"/>
              <a:t>：按钮。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Tool Button</a:t>
            </a:r>
            <a:r>
              <a:rPr lang="zh-CN" altLang="zh-CN" dirty="0"/>
              <a:t>：工具按钮。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Radio Button</a:t>
            </a:r>
            <a:r>
              <a:rPr lang="zh-CN" altLang="zh-CN" dirty="0"/>
              <a:t>：单选按钮。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Check Box</a:t>
            </a:r>
            <a:r>
              <a:rPr lang="zh-CN" altLang="zh-CN" dirty="0"/>
              <a:t>：复选框。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Command Link Button</a:t>
            </a:r>
            <a:r>
              <a:rPr lang="zh-CN" altLang="zh-CN" dirty="0"/>
              <a:t>：命令链接按钮。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Dialog Button Box</a:t>
            </a:r>
            <a:r>
              <a:rPr lang="zh-CN" altLang="zh-CN" dirty="0"/>
              <a:t>：对话框按钮盒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82" y="3230242"/>
            <a:ext cx="3410898" cy="238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16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按钮组（</a:t>
            </a:r>
            <a:r>
              <a:rPr lang="en-US" altLang="zh-CN" sz="2800" b="1" dirty="0"/>
              <a:t>Buttons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1045029"/>
            <a:ext cx="103315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u="sng" dirty="0"/>
              <a:t>【例】</a:t>
            </a:r>
            <a:r>
              <a:rPr lang="zh-CN" altLang="zh-CN" u="sng" dirty="0"/>
              <a:t>（简单）</a:t>
            </a:r>
            <a:r>
              <a:rPr lang="zh-CN" altLang="zh-CN" dirty="0"/>
              <a:t>（</a:t>
            </a:r>
            <a:r>
              <a:rPr lang="en-US" altLang="zh-CN" dirty="0"/>
              <a:t>CH208</a:t>
            </a:r>
            <a:r>
              <a:rPr lang="zh-CN" altLang="zh-CN" dirty="0"/>
              <a:t>）以</a:t>
            </a:r>
            <a:r>
              <a:rPr lang="en-US" altLang="zh-CN" dirty="0" err="1"/>
              <a:t>QPushButton</a:t>
            </a:r>
            <a:r>
              <a:rPr lang="zh-CN" altLang="zh-CN" dirty="0"/>
              <a:t>为例介绍按钮的用法。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）新建</a:t>
            </a:r>
            <a:r>
              <a:rPr lang="en-US" altLang="zh-CN" dirty="0" err="1"/>
              <a:t>Qt</a:t>
            </a:r>
            <a:r>
              <a:rPr lang="en-US" altLang="zh-CN" dirty="0"/>
              <a:t> Widgets Application</a:t>
            </a:r>
            <a:r>
              <a:rPr lang="zh-CN" altLang="zh-CN" dirty="0"/>
              <a:t>（详见</a:t>
            </a:r>
            <a:r>
              <a:rPr lang="en-US" altLang="zh-CN" dirty="0"/>
              <a:t>1.3.1</a:t>
            </a:r>
            <a:r>
              <a:rPr lang="zh-CN" altLang="zh-CN" dirty="0"/>
              <a:t>节），项目名为“</a:t>
            </a:r>
            <a:r>
              <a:rPr lang="en-US" altLang="zh-CN" dirty="0" err="1"/>
              <a:t>PushButtonTest</a:t>
            </a:r>
            <a:r>
              <a:rPr lang="zh-CN" altLang="zh-CN" dirty="0"/>
              <a:t>”，基类选择“</a:t>
            </a:r>
            <a:r>
              <a:rPr lang="en-US" altLang="zh-CN" dirty="0" err="1"/>
              <a:t>QWidget</a:t>
            </a:r>
            <a:r>
              <a:rPr lang="zh-CN" altLang="zh-CN" dirty="0"/>
              <a:t>”选项，类名命名为“</a:t>
            </a:r>
            <a:r>
              <a:rPr lang="en-US" altLang="zh-CN" dirty="0" err="1"/>
              <a:t>MyWidget</a:t>
            </a:r>
            <a:r>
              <a:rPr lang="zh-CN" altLang="zh-CN" dirty="0"/>
              <a:t>”，</a:t>
            </a:r>
            <a:r>
              <a:rPr lang="zh-CN" altLang="zh-CN" b="1" dirty="0"/>
              <a:t>取消</a:t>
            </a:r>
            <a:r>
              <a:rPr lang="zh-CN" altLang="zh-CN" dirty="0"/>
              <a:t>“创建界面”复选框的选中状态。</a:t>
            </a:r>
          </a:p>
          <a:p>
            <a:pPr indent="45085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）在头文件“</a:t>
            </a:r>
            <a:r>
              <a:rPr lang="en-US" altLang="zh-CN" dirty="0" err="1"/>
              <a:t>mywidget.h</a:t>
            </a:r>
            <a:r>
              <a:rPr lang="zh-CN" altLang="zh-CN" dirty="0"/>
              <a:t>”中的具体代码如下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508166" y="2183802"/>
            <a:ext cx="8977746" cy="4094172"/>
          </a:xfrm>
          <a:prstGeom prst="roundRect">
            <a:avLst>
              <a:gd name="adj" fmla="val 464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MYWIDGET_H</a:t>
            </a:r>
            <a:endParaRPr lang="zh-CN" altLang="zh-CN" dirty="0"/>
          </a:p>
          <a:p>
            <a:r>
              <a:rPr lang="en-US" altLang="zh-CN" dirty="0"/>
              <a:t>#define MYWIDGET_H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QWidget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MyWidget</a:t>
            </a:r>
            <a:r>
              <a:rPr lang="en-US" altLang="zh-CN" dirty="0"/>
              <a:t> : public </a:t>
            </a:r>
            <a:r>
              <a:rPr lang="en-US" altLang="zh-CN" dirty="0" err="1"/>
              <a:t>QWidget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MyWidget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</a:t>
            </a:r>
            <a:endParaRPr lang="zh-CN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MyWidget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 // </a:t>
            </a:r>
            <a:r>
              <a:rPr lang="en-US" altLang="zh-CN" dirty="0" smtClean="0"/>
              <a:t>MYWIDGET_H</a:t>
            </a:r>
          </a:p>
        </p:txBody>
      </p:sp>
    </p:spTree>
    <p:extLst>
      <p:ext uri="{BB962C8B-B14F-4D97-AF65-F5344CB8AC3E}">
        <p14:creationId xmlns:p14="http://schemas.microsoft.com/office/powerpoint/2010/main" val="383277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按钮组（</a:t>
            </a:r>
            <a:r>
              <a:rPr lang="en-US" altLang="zh-CN" sz="2800" b="1" dirty="0"/>
              <a:t>Buttons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83460" y="970173"/>
            <a:ext cx="554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mywidget.cpp</a:t>
            </a:r>
            <a:r>
              <a:rPr lang="zh-CN" altLang="zh-CN" sz="1800" dirty="0"/>
              <a:t>”中的具体代码如下：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1912" y="1379545"/>
            <a:ext cx="9357756" cy="4671417"/>
          </a:xfrm>
          <a:prstGeom prst="roundRect">
            <a:avLst>
              <a:gd name="adj" fmla="val 602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mywidget.h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qapplication.h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qpushbutton.h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qfont.h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MyWidget</a:t>
            </a:r>
            <a:r>
              <a:rPr lang="en-US" altLang="zh-CN" dirty="0"/>
              <a:t>::</a:t>
            </a:r>
            <a:r>
              <a:rPr lang="en-US" altLang="zh-CN" dirty="0" err="1"/>
              <a:t>MyWidget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r>
              <a:rPr lang="en-US" altLang="zh-CN" dirty="0"/>
              <a:t>    : </a:t>
            </a:r>
            <a:r>
              <a:rPr lang="en-US" altLang="zh-CN" dirty="0" err="1"/>
              <a:t>QWidget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setMinimumSize</a:t>
            </a:r>
            <a:r>
              <a:rPr lang="en-US" altLang="zh-CN" dirty="0"/>
              <a:t>( 200, 120 );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setMaximumSize</a:t>
            </a:r>
            <a:r>
              <a:rPr lang="en-US" altLang="zh-CN" dirty="0"/>
              <a:t>( 200, 120 );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err="1"/>
              <a:t>QPushButton</a:t>
            </a:r>
            <a:r>
              <a:rPr lang="en-US" altLang="zh-CN" dirty="0"/>
              <a:t> *quit = new </a:t>
            </a:r>
            <a:r>
              <a:rPr lang="en-US" altLang="zh-CN" dirty="0" err="1"/>
              <a:t>QPushButton</a:t>
            </a:r>
            <a:r>
              <a:rPr lang="en-US" altLang="zh-CN" dirty="0"/>
              <a:t>( "Quit", this);</a:t>
            </a:r>
            <a:endParaRPr lang="zh-CN" altLang="zh-CN" dirty="0"/>
          </a:p>
          <a:p>
            <a:r>
              <a:rPr lang="en-US" altLang="zh-CN" dirty="0"/>
              <a:t>       quit-&gt;</a:t>
            </a:r>
            <a:r>
              <a:rPr lang="en-US" altLang="zh-CN" dirty="0" err="1"/>
              <a:t>setGeometry</a:t>
            </a:r>
            <a:r>
              <a:rPr lang="en-US" altLang="zh-CN" dirty="0"/>
              <a:t>( 62, 40, 75, 30 );</a:t>
            </a:r>
            <a:endParaRPr lang="zh-CN" altLang="zh-CN" dirty="0"/>
          </a:p>
          <a:p>
            <a:r>
              <a:rPr lang="en-US" altLang="zh-CN" dirty="0"/>
              <a:t>       quit-&gt;</a:t>
            </a:r>
            <a:r>
              <a:rPr lang="en-US" altLang="zh-CN" dirty="0" err="1"/>
              <a:t>setFont</a:t>
            </a:r>
            <a:r>
              <a:rPr lang="en-US" altLang="zh-CN" dirty="0"/>
              <a:t>( </a:t>
            </a:r>
            <a:r>
              <a:rPr lang="en-US" altLang="zh-CN" dirty="0" err="1"/>
              <a:t>QFont</a:t>
            </a:r>
            <a:r>
              <a:rPr lang="en-US" altLang="zh-CN" dirty="0"/>
              <a:t>( "Times", 18, </a:t>
            </a:r>
            <a:r>
              <a:rPr lang="en-US" altLang="zh-CN" dirty="0" err="1"/>
              <a:t>QFont</a:t>
            </a:r>
            <a:r>
              <a:rPr lang="en-US" altLang="zh-CN" dirty="0"/>
              <a:t>::Bold ) );</a:t>
            </a:r>
            <a:endParaRPr lang="zh-CN" altLang="zh-CN" dirty="0"/>
          </a:p>
          <a:p>
            <a:r>
              <a:rPr lang="en-US" altLang="zh-CN" dirty="0"/>
              <a:t>       connect( quit, SIGNAL(clicked()), </a:t>
            </a:r>
            <a:r>
              <a:rPr lang="en-US" altLang="zh-CN" dirty="0" err="1"/>
              <a:t>qApp</a:t>
            </a:r>
            <a:r>
              <a:rPr lang="en-US" altLang="zh-CN" dirty="0"/>
              <a:t>, SLOT(quit()) 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 err="1"/>
              <a:t>MyWidget</a:t>
            </a:r>
            <a:r>
              <a:rPr lang="en-US" altLang="zh-CN" dirty="0"/>
              <a:t>::~</a:t>
            </a:r>
            <a:r>
              <a:rPr lang="en-US" altLang="zh-CN" dirty="0" err="1"/>
              <a:t>MyWidget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68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按钮组（</a:t>
            </a:r>
            <a:r>
              <a:rPr lang="en-US" altLang="zh-CN" sz="2800" b="1" dirty="0"/>
              <a:t>Buttons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21477" y="934548"/>
            <a:ext cx="5094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”中的具体代码如下：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5" y="1304740"/>
            <a:ext cx="9334005" cy="2813209"/>
          </a:xfrm>
          <a:prstGeom prst="roundRect">
            <a:avLst>
              <a:gd name="adj" fmla="val 715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mywidget.h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MyWidget</a:t>
            </a:r>
            <a:r>
              <a:rPr lang="en-US" altLang="zh-CN" dirty="0"/>
              <a:t> w;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w.setGeometry</a:t>
            </a:r>
            <a:r>
              <a:rPr lang="en-US" altLang="zh-CN" dirty="0"/>
              <a:t>( 100, 100, 200, 120 );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w.show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02710" y="4117949"/>
            <a:ext cx="5071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QPushButton</a:t>
            </a:r>
            <a:r>
              <a:rPr lang="zh-CN" altLang="zh-CN" sz="1800" dirty="0"/>
              <a:t>实例的运行结果如图</a:t>
            </a:r>
            <a:r>
              <a:rPr lang="en-US" altLang="zh-CN" sz="1800" dirty="0"/>
              <a:t>2.2</a:t>
            </a:r>
            <a:r>
              <a:rPr lang="zh-CN" altLang="zh-CN" sz="1800" dirty="0"/>
              <a:t>所示。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580" y="4487281"/>
            <a:ext cx="2977202" cy="218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845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22011" y="147918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5342" y="121870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464511" y="157514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7" y="64948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961901" y="3533352"/>
            <a:ext cx="4417621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输入部件组（</a:t>
            </a:r>
            <a:r>
              <a:rPr lang="en-US" altLang="zh-CN" sz="2800" b="1" dirty="0"/>
              <a:t>Input Widgets</a:t>
            </a:r>
            <a:r>
              <a:rPr lang="zh-CN" altLang="zh-CN" sz="2800" b="1" dirty="0"/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7" y="1760758"/>
            <a:ext cx="482208" cy="545844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6276536" y="1760759"/>
            <a:ext cx="279903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QDateTime</a:t>
            </a:r>
            <a:r>
              <a:rPr lang="zh-CN" altLang="zh-CN" sz="1800" b="1" dirty="0"/>
              <a:t>类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7" y="2512123"/>
            <a:ext cx="482208" cy="545844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6276535" y="2509874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QTimer</a:t>
            </a:r>
            <a:r>
              <a:rPr lang="zh-CN" altLang="zh-CN" sz="1800" b="1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168622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9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输入部件组（</a:t>
            </a:r>
            <a:r>
              <a:rPr lang="en-US" altLang="zh-CN" sz="2800" b="1" dirty="0"/>
              <a:t>Input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09403"/>
            <a:ext cx="8046832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输入部件组（</a:t>
            </a:r>
            <a:r>
              <a:rPr lang="en-US" altLang="zh-CN" dirty="0"/>
              <a:t>Input Widgets</a:t>
            </a:r>
            <a:r>
              <a:rPr lang="zh-CN" altLang="zh-CN" dirty="0"/>
              <a:t>）如图</a:t>
            </a:r>
            <a:r>
              <a:rPr lang="en-US" altLang="zh-CN" dirty="0"/>
              <a:t>2.3</a:t>
            </a:r>
            <a:r>
              <a:rPr lang="zh-CN" altLang="zh-CN" dirty="0"/>
              <a:t>所示，组中各个部件的名称依次解释如下。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Combo Box</a:t>
            </a:r>
            <a:r>
              <a:rPr lang="zh-CN" altLang="zh-CN" dirty="0"/>
              <a:t>：组合框。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Font Combo Box</a:t>
            </a:r>
            <a:r>
              <a:rPr lang="zh-CN" altLang="zh-CN" dirty="0"/>
              <a:t>：字体组合框。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Line Edit</a:t>
            </a:r>
            <a:r>
              <a:rPr lang="zh-CN" altLang="zh-CN" dirty="0"/>
              <a:t>：行编辑框。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Text Edit</a:t>
            </a:r>
            <a:r>
              <a:rPr lang="zh-CN" altLang="zh-CN" dirty="0"/>
              <a:t>：文本编辑框。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Plain Text Edit</a:t>
            </a:r>
            <a:r>
              <a:rPr lang="zh-CN" altLang="zh-CN" dirty="0"/>
              <a:t>：纯文本编辑框。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Spin Box</a:t>
            </a:r>
            <a:r>
              <a:rPr lang="zh-CN" altLang="zh-CN" dirty="0"/>
              <a:t>：数字显示框（自旋盒）。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Double Spin Box</a:t>
            </a:r>
            <a:r>
              <a:rPr lang="zh-CN" altLang="zh-CN" dirty="0"/>
              <a:t>：双自旋盒。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Time Edit</a:t>
            </a:r>
            <a:r>
              <a:rPr lang="zh-CN" altLang="zh-CN" dirty="0"/>
              <a:t>：时间编辑。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Date Edit</a:t>
            </a:r>
            <a:r>
              <a:rPr lang="zh-CN" altLang="zh-CN" dirty="0"/>
              <a:t>：日期编辑。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Date/Time Edit</a:t>
            </a:r>
            <a:r>
              <a:rPr lang="zh-CN" altLang="zh-CN" dirty="0"/>
              <a:t>：日期</a:t>
            </a:r>
            <a:r>
              <a:rPr lang="en-US" altLang="zh-CN" dirty="0"/>
              <a:t>/</a:t>
            </a:r>
            <a:r>
              <a:rPr lang="zh-CN" altLang="zh-CN" dirty="0"/>
              <a:t>时间编辑。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Dial</a:t>
            </a:r>
            <a:r>
              <a:rPr lang="zh-CN" altLang="zh-CN" dirty="0"/>
              <a:t>：拨号。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Scroll Bar</a:t>
            </a:r>
            <a:r>
              <a:rPr lang="zh-CN" altLang="zh-CN" dirty="0"/>
              <a:t>：横向滚动条。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Scroll Bar</a:t>
            </a:r>
            <a:r>
              <a:rPr lang="zh-CN" altLang="zh-CN" dirty="0"/>
              <a:t>：垂直滚动条。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Slider</a:t>
            </a:r>
            <a:r>
              <a:rPr lang="zh-CN" altLang="zh-CN" dirty="0"/>
              <a:t>：横向滑块。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Slider</a:t>
            </a:r>
            <a:r>
              <a:rPr lang="zh-CN" altLang="zh-CN" dirty="0"/>
              <a:t>：垂直滑块。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Key Sequence Edit</a:t>
            </a:r>
            <a:r>
              <a:rPr lang="zh-CN" altLang="zh-CN" dirty="0"/>
              <a:t>：按键序列编辑框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385" y="1574799"/>
            <a:ext cx="2411124" cy="412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71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QDateTime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21278"/>
            <a:ext cx="10331533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/>
              <a:t>Date/Time Edit</a:t>
            </a:r>
            <a:r>
              <a:rPr lang="zh-CN" altLang="zh-CN" sz="1800" dirty="0"/>
              <a:t>对应于</a:t>
            </a:r>
            <a:r>
              <a:rPr lang="en-US" altLang="zh-CN" sz="1800" dirty="0" err="1"/>
              <a:t>QDateTime</a:t>
            </a:r>
            <a:r>
              <a:rPr lang="zh-CN" altLang="zh-CN" sz="1800" dirty="0"/>
              <a:t>类，在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</a:t>
            </a:r>
            <a:r>
              <a:rPr lang="zh-CN" altLang="zh-CN" sz="1800" dirty="0"/>
              <a:t>中可以使用它来获得系统时间。通过</a:t>
            </a:r>
            <a:r>
              <a:rPr lang="en-US" altLang="zh-CN" sz="1800" dirty="0" err="1"/>
              <a:t>QDateTime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currentDateTime</a:t>
            </a:r>
            <a:r>
              <a:rPr lang="en-US" altLang="zh-CN" sz="1800" dirty="0"/>
              <a:t>()</a:t>
            </a:r>
            <a:r>
              <a:rPr lang="zh-CN" altLang="zh-CN" sz="1800" dirty="0"/>
              <a:t>来获取本地系统的时间和日期信息。可以通过</a:t>
            </a:r>
            <a:r>
              <a:rPr lang="en-US" altLang="zh-CN" sz="1800" dirty="0"/>
              <a:t>date()</a:t>
            </a:r>
            <a:r>
              <a:rPr lang="zh-CN" altLang="zh-CN" sz="1800" dirty="0"/>
              <a:t>和</a:t>
            </a:r>
            <a:r>
              <a:rPr lang="en-US" altLang="zh-CN" sz="1800" dirty="0"/>
              <a:t>time()</a:t>
            </a:r>
            <a:r>
              <a:rPr lang="zh-CN" altLang="zh-CN" sz="1800" dirty="0"/>
              <a:t>来返回</a:t>
            </a:r>
            <a:r>
              <a:rPr lang="en-US" altLang="zh-CN" sz="1800" dirty="0" err="1"/>
              <a:t>datetime</a:t>
            </a:r>
            <a:r>
              <a:rPr lang="zh-CN" altLang="zh-CN" sz="1800" dirty="0"/>
              <a:t>中的日期和时间部分，典型代码如下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48789" y="2458192"/>
            <a:ext cx="9096499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QLabel</a:t>
            </a:r>
            <a:r>
              <a:rPr lang="en-US" altLang="zh-CN" dirty="0"/>
              <a:t> * </a:t>
            </a:r>
            <a:r>
              <a:rPr lang="en-US" altLang="zh-CN" dirty="0" err="1"/>
              <a:t>datalabel</a:t>
            </a:r>
            <a:r>
              <a:rPr lang="en-US" altLang="zh-CN" dirty="0"/>
              <a:t> =new </a:t>
            </a:r>
            <a:r>
              <a:rPr lang="en-US" altLang="zh-CN" dirty="0" err="1"/>
              <a:t>QLabel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QDateTime</a:t>
            </a:r>
            <a:r>
              <a:rPr lang="en-US" altLang="zh-CN" dirty="0"/>
              <a:t> *</a:t>
            </a:r>
            <a:r>
              <a:rPr lang="en-US" altLang="zh-CN" dirty="0" err="1"/>
              <a:t>datatime</a:t>
            </a:r>
            <a:r>
              <a:rPr lang="en-US" altLang="zh-CN" dirty="0"/>
              <a:t>=new </a:t>
            </a:r>
            <a:r>
              <a:rPr lang="en-US" altLang="zh-CN" dirty="0" err="1"/>
              <a:t>QDateTime</a:t>
            </a:r>
            <a:r>
              <a:rPr lang="en-US" altLang="zh-CN" dirty="0"/>
              <a:t>(</a:t>
            </a:r>
            <a:r>
              <a:rPr lang="en-US" altLang="zh-CN" dirty="0" err="1"/>
              <a:t>QDateTime</a:t>
            </a:r>
            <a:r>
              <a:rPr lang="en-US" altLang="zh-CN" dirty="0"/>
              <a:t>::</a:t>
            </a:r>
            <a:r>
              <a:rPr lang="en-US" altLang="zh-CN" dirty="0" err="1"/>
              <a:t>currentDateTime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 err="1"/>
              <a:t>datalabel</a:t>
            </a:r>
            <a:r>
              <a:rPr lang="en-US" altLang="zh-CN" dirty="0"/>
              <a:t>-&gt;</a:t>
            </a:r>
            <a:r>
              <a:rPr lang="en-US" altLang="zh-CN" dirty="0" err="1"/>
              <a:t>setText</a:t>
            </a:r>
            <a:r>
              <a:rPr lang="en-US" altLang="zh-CN" dirty="0"/>
              <a:t>(</a:t>
            </a:r>
            <a:r>
              <a:rPr lang="en-US" altLang="zh-CN" dirty="0" err="1"/>
              <a:t>datatime</a:t>
            </a:r>
            <a:r>
              <a:rPr lang="en-US" altLang="zh-CN" dirty="0"/>
              <a:t>-&gt;date().</a:t>
            </a:r>
            <a:r>
              <a:rPr lang="en-US" altLang="zh-CN" dirty="0" err="1"/>
              <a:t>toString</a:t>
            </a:r>
            <a:r>
              <a:rPr lang="en-US" altLang="zh-CN" dirty="0"/>
              <a:t>()); </a:t>
            </a:r>
            <a:endParaRPr lang="zh-CN" altLang="zh-CN" dirty="0"/>
          </a:p>
          <a:p>
            <a:r>
              <a:rPr lang="en-US" altLang="zh-CN" dirty="0" err="1"/>
              <a:t>datalabel</a:t>
            </a:r>
            <a:r>
              <a:rPr lang="en-US" altLang="zh-CN" dirty="0"/>
              <a:t>-&gt;show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8462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230239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操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作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字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符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串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7522" y="1021278"/>
            <a:ext cx="10295907" cy="240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）很多时候，去掉一个字符串两端的空白（空白字符包括回车字符“</a:t>
            </a:r>
            <a:r>
              <a:rPr lang="en-US" altLang="zh-CN" dirty="0"/>
              <a:t>\n</a:t>
            </a:r>
            <a:r>
              <a:rPr lang="zh-CN" altLang="zh-CN" dirty="0"/>
              <a:t>”、换行字符“</a:t>
            </a:r>
            <a:r>
              <a:rPr lang="en-US" altLang="zh-CN" dirty="0"/>
              <a:t>\r</a:t>
            </a:r>
            <a:r>
              <a:rPr lang="zh-CN" altLang="zh-CN" dirty="0"/>
              <a:t>”、制表符“</a:t>
            </a:r>
            <a:r>
              <a:rPr lang="en-US" altLang="zh-CN" dirty="0"/>
              <a:t>\t</a:t>
            </a:r>
            <a:r>
              <a:rPr lang="zh-CN" altLang="zh-CN" dirty="0"/>
              <a:t>”和空格字符“ ”等）非常有用，如获取用户输入的账号时。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① </a:t>
            </a:r>
            <a:r>
              <a:rPr lang="en-US" altLang="zh-CN" dirty="0" err="1"/>
              <a:t>QString</a:t>
            </a:r>
            <a:r>
              <a:rPr lang="en-US" altLang="zh-CN" dirty="0"/>
              <a:t>::trimmed()</a:t>
            </a:r>
            <a:r>
              <a:rPr lang="zh-CN" altLang="zh-CN" dirty="0"/>
              <a:t>函数：移除字符串两端的空白字符。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② </a:t>
            </a:r>
            <a:r>
              <a:rPr lang="en-US" altLang="zh-CN" dirty="0" err="1"/>
              <a:t>QString</a:t>
            </a:r>
            <a:r>
              <a:rPr lang="en-US" altLang="zh-CN" dirty="0"/>
              <a:t>::simplified()</a:t>
            </a:r>
            <a:r>
              <a:rPr lang="zh-CN" altLang="zh-CN" dirty="0"/>
              <a:t>函数：移除字符串两端的空白字符，使用单个空格字符“ ”代替字符串中出现的空白字符。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例如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521423" y="3429654"/>
            <a:ext cx="9083242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  Welcome \t to \n you!     ";</a:t>
            </a:r>
            <a:endParaRPr lang="zh-CN" altLang="zh-CN" dirty="0"/>
          </a:p>
          <a:p>
            <a:r>
              <a:rPr lang="en-US" altLang="zh-CN" dirty="0" err="1"/>
              <a:t>str</a:t>
            </a:r>
            <a:r>
              <a:rPr lang="en-US" altLang="zh-CN" dirty="0"/>
              <a:t>=</a:t>
            </a:r>
            <a:r>
              <a:rPr lang="en-US" altLang="zh-CN" dirty="0" err="1"/>
              <a:t>str.trimmed</a:t>
            </a:r>
            <a:r>
              <a:rPr lang="en-US" altLang="zh-CN" dirty="0"/>
              <a:t>();                    				//</a:t>
            </a:r>
            <a:r>
              <a:rPr lang="en-US" altLang="zh-CN" dirty="0" err="1"/>
              <a:t>str</a:t>
            </a:r>
            <a:r>
              <a:rPr lang="en-US" altLang="zh-CN" dirty="0"/>
              <a:t>=" Welcome \t to \n you! "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95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472539" y="5249246"/>
            <a:ext cx="8597735" cy="41563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472540" y="2753096"/>
            <a:ext cx="8597735" cy="41563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72540" y="1947553"/>
            <a:ext cx="8597735" cy="41563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．</a:t>
            </a:r>
            <a:r>
              <a:rPr lang="en-US" altLang="zh-CN" sz="2800" b="1" dirty="0" err="1"/>
              <a:t>QTimer</a:t>
            </a:r>
            <a:r>
              <a:rPr lang="zh-CN" altLang="zh-CN" sz="2800" b="1" dirty="0"/>
              <a:t>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1045029"/>
            <a:ext cx="10117776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定时器（</a:t>
            </a:r>
            <a:r>
              <a:rPr lang="en-US" altLang="zh-CN" sz="1800" dirty="0" err="1"/>
              <a:t>QTimer</a:t>
            </a:r>
            <a:r>
              <a:rPr lang="zh-CN" altLang="zh-CN" sz="1800" dirty="0"/>
              <a:t>）的使用非常简单，只需要以下几个步骤就可以完成定时器的应用。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）新建一个定时器。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QTimer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</a:t>
            </a:r>
            <a:r>
              <a:rPr lang="en-US" altLang="zh-CN" sz="1800" dirty="0" err="1"/>
              <a:t>time_clock</a:t>
            </a:r>
            <a:r>
              <a:rPr lang="en-US" altLang="zh-CN" sz="1800" dirty="0"/>
              <a:t>=new </a:t>
            </a:r>
            <a:r>
              <a:rPr lang="en-US" altLang="zh-CN" sz="1800" dirty="0" err="1"/>
              <a:t>QTimer</a:t>
            </a:r>
            <a:r>
              <a:rPr lang="en-US" altLang="zh-CN" sz="1800" dirty="0"/>
              <a:t>(parent);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）连接这个定时器的信号和槽，利用定时器的</a:t>
            </a:r>
            <a:r>
              <a:rPr lang="en-US" altLang="zh-CN" sz="1800" dirty="0"/>
              <a:t>timeout()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  connect(</a:t>
            </a:r>
            <a:r>
              <a:rPr lang="en-US" altLang="zh-CN" sz="1800" dirty="0" err="1" smtClean="0"/>
              <a:t>time_clock,SIGNAL</a:t>
            </a:r>
            <a:r>
              <a:rPr lang="en-US" altLang="zh-CN" sz="1800" dirty="0" smtClean="0"/>
              <a:t>(timeout</a:t>
            </a:r>
            <a:r>
              <a:rPr lang="en-US" altLang="zh-CN" sz="1800" dirty="0"/>
              <a:t>()),</a:t>
            </a:r>
            <a:r>
              <a:rPr lang="en-US" altLang="zh-CN" sz="1800" dirty="0" err="1"/>
              <a:t>this,SLOT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slottimedone</a:t>
            </a:r>
            <a:r>
              <a:rPr lang="en-US" altLang="zh-CN" sz="1800" dirty="0"/>
              <a:t>()));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即定时时间一到就会发送</a:t>
            </a:r>
            <a:r>
              <a:rPr lang="en-US" altLang="zh-CN" sz="1800" dirty="0"/>
              <a:t>timeout()</a:t>
            </a:r>
            <a:r>
              <a:rPr lang="zh-CN" altLang="zh-CN" sz="1800" dirty="0"/>
              <a:t>信号，从而触发</a:t>
            </a:r>
            <a:r>
              <a:rPr lang="en-US" altLang="zh-CN" sz="1800" dirty="0" err="1"/>
              <a:t>slottimedone</a:t>
            </a:r>
            <a:r>
              <a:rPr lang="en-US" altLang="zh-CN" sz="1800" dirty="0"/>
              <a:t>()</a:t>
            </a:r>
            <a:r>
              <a:rPr lang="zh-CN" altLang="zh-CN" sz="1800" dirty="0"/>
              <a:t>槽去完成某件事情。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）开启定时器，并设定定时周期。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定时器定时有两种方式：</a:t>
            </a:r>
            <a:r>
              <a:rPr lang="en-US" altLang="zh-CN" sz="1800" dirty="0"/>
              <a:t>start(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time)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setSingleShot</a:t>
            </a:r>
            <a:r>
              <a:rPr lang="en-US" altLang="zh-CN" sz="1800" dirty="0"/>
              <a:t>(true)</a:t>
            </a:r>
            <a:r>
              <a:rPr lang="zh-CN" altLang="zh-CN" sz="1800" dirty="0"/>
              <a:t>。其中，</a:t>
            </a:r>
            <a:r>
              <a:rPr lang="en-US" altLang="zh-CN" sz="1800" dirty="0"/>
              <a:t>start(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time)</a:t>
            </a:r>
            <a:r>
              <a:rPr lang="zh-CN" altLang="zh-CN" sz="1800" dirty="0"/>
              <a:t>表示每隔“</a:t>
            </a:r>
            <a:r>
              <a:rPr lang="en-US" altLang="zh-CN" sz="1800" dirty="0"/>
              <a:t>time</a:t>
            </a:r>
            <a:r>
              <a:rPr lang="zh-CN" altLang="zh-CN" sz="1800" dirty="0"/>
              <a:t>”秒就会重启定时器，可以重复触发定时，利用</a:t>
            </a:r>
            <a:r>
              <a:rPr lang="en-US" altLang="zh-CN" sz="1800" dirty="0"/>
              <a:t>stop()</a:t>
            </a:r>
            <a:r>
              <a:rPr lang="zh-CN" altLang="zh-CN" sz="1800" dirty="0"/>
              <a:t>将定时器关掉；而</a:t>
            </a:r>
            <a:r>
              <a:rPr lang="en-US" altLang="zh-CN" sz="1800" dirty="0" err="1"/>
              <a:t>setSingleShot</a:t>
            </a:r>
            <a:r>
              <a:rPr lang="en-US" altLang="zh-CN" sz="1800" dirty="0"/>
              <a:t>(true)</a:t>
            </a:r>
            <a:r>
              <a:rPr lang="zh-CN" altLang="zh-CN" sz="1800" dirty="0"/>
              <a:t>则是仅启动定时器一次。工程中常用的是前者，例如：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time_clock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&gt;start(2000</a:t>
            </a:r>
            <a:r>
              <a:rPr lang="en-US" altLang="zh-CN" sz="1800" dirty="0" smtClean="0"/>
              <a:t>);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5031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22011" y="147918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5342" y="121870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464511" y="157514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7" y="64948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726474" y="3547689"/>
            <a:ext cx="48324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显示控件组（</a:t>
            </a:r>
            <a:r>
              <a:rPr lang="en-US" altLang="zh-CN" sz="2800" b="1" dirty="0"/>
              <a:t>Display Widgets</a:t>
            </a:r>
            <a:r>
              <a:rPr lang="zh-CN" altLang="zh-CN" sz="2800" b="1" dirty="0"/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7" y="1760758"/>
            <a:ext cx="482208" cy="545844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6276536" y="1760759"/>
            <a:ext cx="279903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Graphics View</a:t>
            </a:r>
            <a:endParaRPr lang="zh-CN" altLang="zh-CN" sz="18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7" y="2512123"/>
            <a:ext cx="482208" cy="545844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6276535" y="2509874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Text Browser</a:t>
            </a:r>
            <a:endParaRPr lang="zh-CN" altLang="zh-CN" sz="18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7" y="3274767"/>
            <a:ext cx="482208" cy="545844"/>
          </a:xfrm>
          <a:prstGeom prst="rect">
            <a:avLst/>
          </a:prstGeom>
        </p:spPr>
      </p:pic>
      <p:sp>
        <p:nvSpPr>
          <p:cNvPr id="13" name="TextBox 20"/>
          <p:cNvSpPr txBox="1"/>
          <p:nvPr/>
        </p:nvSpPr>
        <p:spPr>
          <a:xfrm>
            <a:off x="6276535" y="3272518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QQuickWidget</a:t>
            </a:r>
            <a:endParaRPr lang="zh-CN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8739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9" grpId="0"/>
      <p:bldP spid="11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显示控件组（</a:t>
            </a:r>
            <a:r>
              <a:rPr lang="en-US" altLang="zh-CN" sz="2800" b="1" dirty="0"/>
              <a:t>Display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80655"/>
            <a:ext cx="652679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显示控件组（</a:t>
            </a:r>
            <a:r>
              <a:rPr lang="en-US" altLang="zh-CN" dirty="0"/>
              <a:t>Display Widgets</a:t>
            </a:r>
            <a:r>
              <a:rPr lang="zh-CN" altLang="zh-CN" dirty="0"/>
              <a:t>）如图</a:t>
            </a:r>
            <a:r>
              <a:rPr lang="en-US" altLang="zh-CN" dirty="0"/>
              <a:t>2.4</a:t>
            </a:r>
            <a:r>
              <a:rPr lang="zh-CN" altLang="zh-CN" dirty="0"/>
              <a:t>所示。</a:t>
            </a:r>
          </a:p>
          <a:p>
            <a:r>
              <a:rPr lang="zh-CN" altLang="zh-CN" dirty="0"/>
              <a:t>显示控件组（</a:t>
            </a:r>
            <a:r>
              <a:rPr lang="en-US" altLang="zh-CN" dirty="0"/>
              <a:t>Display Widgets</a:t>
            </a:r>
            <a:r>
              <a:rPr lang="zh-CN" altLang="zh-CN" dirty="0"/>
              <a:t>）中各个控件的名称依次解释如下。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Label</a:t>
            </a:r>
            <a:r>
              <a:rPr lang="zh-CN" altLang="zh-CN" dirty="0"/>
              <a:t>：标签。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Text Browser</a:t>
            </a:r>
            <a:r>
              <a:rPr lang="zh-CN" altLang="zh-CN" dirty="0"/>
              <a:t>：文本浏览器。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Graphics View</a:t>
            </a:r>
            <a:r>
              <a:rPr lang="zh-CN" altLang="zh-CN" dirty="0"/>
              <a:t>：图形视图。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Calendar Widget</a:t>
            </a:r>
            <a:r>
              <a:rPr lang="zh-CN" altLang="zh-CN" dirty="0"/>
              <a:t>：日历。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LCD Number</a:t>
            </a:r>
            <a:r>
              <a:rPr lang="zh-CN" altLang="zh-CN" dirty="0"/>
              <a:t>：液晶数字。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Progress Bar</a:t>
            </a:r>
            <a:r>
              <a:rPr lang="zh-CN" altLang="zh-CN" dirty="0"/>
              <a:t>：进度条。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Horizontal Line</a:t>
            </a:r>
            <a:r>
              <a:rPr lang="zh-CN" altLang="zh-CN" dirty="0"/>
              <a:t>：水平线。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Vertical Line</a:t>
            </a:r>
            <a:r>
              <a:rPr lang="zh-CN" altLang="zh-CN" dirty="0"/>
              <a:t>：垂直线。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OpenGL Widget</a:t>
            </a:r>
            <a:r>
              <a:rPr lang="zh-CN" altLang="zh-CN" dirty="0"/>
              <a:t>：开放式图形库工具。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QQuickWidget</a:t>
            </a:r>
            <a:r>
              <a:rPr lang="zh-CN" altLang="zh-CN" dirty="0"/>
              <a:t>：嵌入</a:t>
            </a:r>
            <a:r>
              <a:rPr lang="en-US" altLang="zh-CN" dirty="0"/>
              <a:t>QML</a:t>
            </a:r>
            <a:r>
              <a:rPr lang="zh-CN" altLang="zh-CN" dirty="0"/>
              <a:t>工具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569" y="2162174"/>
            <a:ext cx="3011818" cy="33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5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显示控件组（</a:t>
            </a:r>
            <a:r>
              <a:rPr lang="en-US" altLang="zh-CN" sz="2800" b="1" dirty="0"/>
              <a:t>Display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61901"/>
            <a:ext cx="10414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b="1" dirty="0"/>
              <a:t>1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Graphics View</a:t>
            </a:r>
            <a:endParaRPr lang="zh-CN" altLang="zh-CN" sz="1800" b="1" dirty="0"/>
          </a:p>
          <a:p>
            <a:pPr indent="450850"/>
            <a:r>
              <a:rPr lang="en-US" altLang="zh-CN" sz="1800" dirty="0"/>
              <a:t>Graphics View</a:t>
            </a:r>
            <a:r>
              <a:rPr lang="zh-CN" altLang="zh-CN" sz="1800" dirty="0"/>
              <a:t>对应于</a:t>
            </a:r>
            <a:r>
              <a:rPr lang="en-US" altLang="zh-CN" sz="1800" dirty="0" err="1"/>
              <a:t>QGraphicsView</a:t>
            </a:r>
            <a:r>
              <a:rPr lang="zh-CN" altLang="zh-CN" sz="1800" dirty="0"/>
              <a:t>类，提供了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</a:t>
            </a:r>
            <a:r>
              <a:rPr lang="zh-CN" altLang="zh-CN" sz="1800" dirty="0"/>
              <a:t>的图形视图框架，其具体用法将在本书第</a:t>
            </a:r>
            <a:r>
              <a:rPr lang="en-US" altLang="zh-CN" sz="1800" dirty="0"/>
              <a:t>7</a:t>
            </a:r>
            <a:r>
              <a:rPr lang="zh-CN" altLang="zh-CN" sz="1800" dirty="0"/>
              <a:t>章详细介绍。</a:t>
            </a:r>
          </a:p>
          <a:p>
            <a:pPr indent="450850"/>
            <a:r>
              <a:rPr lang="en-US" altLang="zh-CN" sz="1800" b="1" dirty="0"/>
              <a:t>2</a:t>
            </a:r>
            <a:r>
              <a:rPr lang="zh-CN" altLang="zh-CN" sz="1800" b="1" dirty="0"/>
              <a:t>．</a:t>
            </a:r>
            <a:r>
              <a:rPr lang="en-US" altLang="zh-CN" sz="1800" b="1" dirty="0"/>
              <a:t>Text Browser</a:t>
            </a:r>
            <a:endParaRPr lang="zh-CN" altLang="zh-CN" sz="1800" b="1" dirty="0"/>
          </a:p>
          <a:p>
            <a:pPr indent="450850"/>
            <a:r>
              <a:rPr lang="en-US" altLang="zh-CN" sz="1800" dirty="0"/>
              <a:t>Text Browser</a:t>
            </a:r>
            <a:r>
              <a:rPr lang="zh-CN" altLang="zh-CN" sz="1800" dirty="0"/>
              <a:t>对应于</a:t>
            </a:r>
            <a:r>
              <a:rPr lang="en-US" altLang="zh-CN" sz="1800" dirty="0" err="1"/>
              <a:t>QTextBrowser</a:t>
            </a:r>
            <a:r>
              <a:rPr lang="zh-CN" altLang="zh-CN" sz="1800" dirty="0"/>
              <a:t>类。</a:t>
            </a:r>
            <a:r>
              <a:rPr lang="en-US" altLang="zh-CN" sz="1800" dirty="0" err="1"/>
              <a:t>QTextBrowser</a:t>
            </a:r>
            <a:r>
              <a:rPr lang="zh-CN" altLang="zh-CN" sz="1800" dirty="0"/>
              <a:t>类继承自</a:t>
            </a:r>
            <a:r>
              <a:rPr lang="en-US" altLang="zh-CN" sz="1800" dirty="0" err="1"/>
              <a:t>QTextEdit</a:t>
            </a:r>
            <a:r>
              <a:rPr lang="zh-CN" altLang="zh-CN" sz="1800" dirty="0"/>
              <a:t>，而且仅是只读的，对里面的内容不能进行更改，但是相对于</a:t>
            </a:r>
            <a:r>
              <a:rPr lang="en-US" altLang="zh-CN" sz="1800" dirty="0" err="1"/>
              <a:t>QTextEdit</a:t>
            </a:r>
            <a:r>
              <a:rPr lang="zh-CN" altLang="zh-CN" sz="1800" dirty="0"/>
              <a:t>来讲，它还具有链接文本的作用。</a:t>
            </a:r>
            <a:r>
              <a:rPr lang="en-US" altLang="zh-CN" sz="1800" dirty="0" err="1"/>
              <a:t>QTextBrowser</a:t>
            </a:r>
            <a:r>
              <a:rPr lang="zh-CN" altLang="zh-CN" sz="1800" dirty="0"/>
              <a:t>的属性有以下几点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25039" y="2993226"/>
            <a:ext cx="9155875" cy="2128242"/>
          </a:xfrm>
          <a:prstGeom prst="roundRect">
            <a:avLst>
              <a:gd name="adj" fmla="val 941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modified :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bool</a:t>
            </a:r>
            <a:r>
              <a:rPr lang="en-US" altLang="zh-CN" dirty="0"/>
              <a:t>          //</a:t>
            </a:r>
            <a:r>
              <a:rPr lang="zh-CN" altLang="zh-CN" dirty="0"/>
              <a:t>通过布尔值来说明其内容是否被修改</a:t>
            </a:r>
          </a:p>
          <a:p>
            <a:r>
              <a:rPr lang="en-US" altLang="zh-CN" dirty="0" err="1"/>
              <a:t>openExternalLinks</a:t>
            </a:r>
            <a:r>
              <a:rPr lang="en-US" altLang="zh-CN" dirty="0"/>
              <a:t> : </a:t>
            </a:r>
            <a:r>
              <a:rPr lang="en-US" altLang="zh-CN" dirty="0" err="1"/>
              <a:t>bool</a:t>
            </a:r>
            <a:endParaRPr lang="zh-CN" altLang="zh-CN" dirty="0"/>
          </a:p>
          <a:p>
            <a:r>
              <a:rPr lang="en-US" altLang="zh-CN" dirty="0" err="1"/>
              <a:t>openLinks</a:t>
            </a:r>
            <a:r>
              <a:rPr lang="en-US" altLang="zh-CN" dirty="0"/>
              <a:t> : </a:t>
            </a:r>
            <a:r>
              <a:rPr lang="en-US" altLang="zh-CN" dirty="0" err="1"/>
              <a:t>bool</a:t>
            </a:r>
            <a:endParaRPr lang="zh-CN" altLang="zh-CN" dirty="0"/>
          </a:p>
          <a:p>
            <a:r>
              <a:rPr lang="en-US" altLang="zh-CN" dirty="0" err="1"/>
              <a:t>readOnly</a:t>
            </a:r>
            <a:r>
              <a:rPr lang="en-US" altLang="zh-CN" dirty="0"/>
              <a:t> :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bool</a:t>
            </a:r>
            <a:endParaRPr lang="zh-CN" altLang="zh-CN" dirty="0"/>
          </a:p>
          <a:p>
            <a:r>
              <a:rPr lang="en-US" altLang="zh-CN" dirty="0" err="1"/>
              <a:t>searchPaths</a:t>
            </a:r>
            <a:r>
              <a:rPr lang="en-US" altLang="zh-CN" dirty="0"/>
              <a:t> : </a:t>
            </a:r>
            <a:r>
              <a:rPr lang="en-US" altLang="zh-CN" dirty="0" err="1"/>
              <a:t>QStringList</a:t>
            </a:r>
            <a:endParaRPr lang="zh-CN" altLang="zh-CN" dirty="0"/>
          </a:p>
          <a:p>
            <a:r>
              <a:rPr lang="en-US" altLang="zh-CN" dirty="0"/>
              <a:t>source : </a:t>
            </a:r>
            <a:r>
              <a:rPr lang="en-US" altLang="zh-CN" dirty="0" err="1"/>
              <a:t>QUrl</a:t>
            </a:r>
            <a:endParaRPr lang="zh-CN" altLang="zh-CN" dirty="0"/>
          </a:p>
          <a:p>
            <a:r>
              <a:rPr lang="en-US" altLang="zh-CN" dirty="0" err="1"/>
              <a:t>undoRedoEnabled</a:t>
            </a:r>
            <a:r>
              <a:rPr lang="en-US" altLang="zh-CN" dirty="0"/>
              <a:t> :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 smtClean="0"/>
              <a:t>bool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19397" y="5121468"/>
            <a:ext cx="1041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通过以上的属性设置，可以设定</a:t>
            </a:r>
            <a:r>
              <a:rPr lang="en-US" altLang="zh-CN" sz="1800" dirty="0" err="1"/>
              <a:t>QTextBrowser</a:t>
            </a:r>
            <a:r>
              <a:rPr lang="zh-CN" altLang="zh-CN" sz="1800" dirty="0"/>
              <a:t>是否允许外部链接，是否为只读属性，外部链接的路径及链接的内容，是否可以进行撤销等操作。</a:t>
            </a:r>
          </a:p>
          <a:p>
            <a:pPr indent="450850"/>
            <a:r>
              <a:rPr lang="en-US" altLang="zh-CN" sz="1800" dirty="0" err="1"/>
              <a:t>QTextBrowser</a:t>
            </a:r>
            <a:r>
              <a:rPr lang="zh-CN" altLang="zh-CN" sz="1800" dirty="0"/>
              <a:t>还提供了几种比较有用的槽（</a:t>
            </a:r>
            <a:r>
              <a:rPr lang="en-US" altLang="zh-CN" sz="1800" dirty="0"/>
              <a:t>SLOTS</a:t>
            </a:r>
            <a:r>
              <a:rPr lang="zh-CN" altLang="zh-CN" sz="1800" dirty="0"/>
              <a:t>），</a:t>
            </a:r>
            <a:r>
              <a:rPr lang="zh-CN" altLang="zh-CN" sz="1800" dirty="0" smtClean="0"/>
              <a:t>即</a:t>
            </a:r>
            <a:endParaRPr lang="zh-CN" altLang="zh-CN" sz="1800" dirty="0"/>
          </a:p>
        </p:txBody>
      </p:sp>
      <p:sp>
        <p:nvSpPr>
          <p:cNvPr id="6" name="圆角矩形 5"/>
          <p:cNvSpPr/>
          <p:nvPr/>
        </p:nvSpPr>
        <p:spPr>
          <a:xfrm>
            <a:off x="1425039" y="5998631"/>
            <a:ext cx="9155875" cy="970478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virtual void backward()</a:t>
            </a:r>
            <a:endParaRPr lang="zh-CN" altLang="zh-CN" dirty="0"/>
          </a:p>
          <a:p>
            <a:r>
              <a:rPr lang="en-US" altLang="zh-CN" dirty="0"/>
              <a:t>virtual void forward()</a:t>
            </a:r>
            <a:endParaRPr lang="zh-CN" altLang="zh-CN" dirty="0"/>
          </a:p>
          <a:p>
            <a:r>
              <a:rPr lang="en-US" altLang="zh-CN" dirty="0"/>
              <a:t>virtual void home()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437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显示控件组（</a:t>
            </a:r>
            <a:r>
              <a:rPr lang="en-US" altLang="zh-CN" sz="2800" b="1" dirty="0"/>
              <a:t>Display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1021278"/>
            <a:ext cx="10367158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3</a:t>
            </a:r>
            <a:r>
              <a:rPr lang="zh-CN" altLang="zh-CN" sz="1800" b="1" dirty="0"/>
              <a:t>．</a:t>
            </a:r>
            <a:r>
              <a:rPr lang="en-US" altLang="zh-CN" sz="1800" b="1" dirty="0" err="1"/>
              <a:t>QQuickWidget</a:t>
            </a:r>
            <a:endParaRPr lang="zh-CN" altLang="zh-CN" sz="1800" b="1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这是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5.3</a:t>
            </a:r>
            <a:r>
              <a:rPr lang="zh-CN" altLang="zh-CN" sz="1800" dirty="0"/>
              <a:t>发布的一个组件，传统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程序可以用它来嵌入</a:t>
            </a:r>
            <a:r>
              <a:rPr lang="en-US" altLang="zh-CN" sz="1800" dirty="0"/>
              <a:t>QML</a:t>
            </a:r>
            <a:r>
              <a:rPr lang="zh-CN" altLang="zh-CN" sz="1800" dirty="0"/>
              <a:t>代码，为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开发者将桌面应用迁移到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Quick</a:t>
            </a:r>
            <a:r>
              <a:rPr lang="zh-CN" altLang="zh-CN" sz="1800" dirty="0"/>
              <a:t>提供了方便，但目前在</a:t>
            </a:r>
            <a:r>
              <a:rPr lang="en-US" altLang="zh-CN" sz="1800" dirty="0"/>
              <a:t>QML</a:t>
            </a:r>
            <a:r>
              <a:rPr lang="zh-CN" altLang="zh-CN" sz="1800" dirty="0"/>
              <a:t>中尚不能嵌入其他非</a:t>
            </a:r>
            <a:r>
              <a:rPr lang="en-US" altLang="zh-CN" sz="1800" dirty="0"/>
              <a:t>QML</a:t>
            </a:r>
            <a:r>
              <a:rPr lang="zh-CN" altLang="zh-CN" sz="1800" dirty="0"/>
              <a:t>窗口，因为</a:t>
            </a:r>
            <a:r>
              <a:rPr lang="en-US" altLang="zh-CN" sz="1800" dirty="0"/>
              <a:t>QML</a:t>
            </a:r>
            <a:r>
              <a:rPr lang="zh-CN" altLang="zh-CN" sz="1800" dirty="0"/>
              <a:t>的渲染机制和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的是不一样的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5980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04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129833" y="3748441"/>
            <a:ext cx="376368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空间间隔组（</a:t>
            </a:r>
            <a:r>
              <a:rPr lang="en-US" altLang="zh-CN" sz="2800" b="1" dirty="0"/>
              <a:t>Spacers</a:t>
            </a:r>
            <a:r>
              <a:rPr lang="zh-CN" altLang="zh-CN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4660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空间间隔组（</a:t>
            </a:r>
            <a:r>
              <a:rPr lang="en-US" altLang="zh-CN" sz="2800" b="1" dirty="0"/>
              <a:t>Spacers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973777"/>
            <a:ext cx="9068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空间间隔组（</a:t>
            </a:r>
            <a:r>
              <a:rPr lang="en-US" altLang="zh-CN" sz="1800" dirty="0"/>
              <a:t>Spacers</a:t>
            </a:r>
            <a:r>
              <a:rPr lang="zh-CN" altLang="zh-CN" sz="1800" dirty="0"/>
              <a:t>）如图</a:t>
            </a:r>
            <a:r>
              <a:rPr lang="en-US" altLang="zh-CN" sz="1800" dirty="0"/>
              <a:t>2.5</a:t>
            </a:r>
            <a:r>
              <a:rPr lang="zh-CN" altLang="zh-CN" sz="1800" dirty="0"/>
              <a:t>所示。</a:t>
            </a:r>
          </a:p>
          <a:p>
            <a:r>
              <a:rPr lang="zh-CN" altLang="zh-CN" sz="1800" dirty="0"/>
              <a:t>空间间隔组（</a:t>
            </a:r>
            <a:r>
              <a:rPr lang="en-US" altLang="zh-CN" sz="1800" dirty="0"/>
              <a:t>Spacers</a:t>
            </a:r>
            <a:r>
              <a:rPr lang="zh-CN" altLang="zh-CN" sz="1800" dirty="0"/>
              <a:t>）中各个控件的名称依次解释如下。</a:t>
            </a:r>
          </a:p>
          <a:p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Horizontal Spacer</a:t>
            </a:r>
            <a:r>
              <a:rPr lang="zh-CN" altLang="zh-CN" sz="1800" dirty="0"/>
              <a:t>：水平间隔。</a:t>
            </a:r>
          </a:p>
          <a:p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Vertical Spacer</a:t>
            </a:r>
            <a:r>
              <a:rPr lang="zh-CN" altLang="zh-CN" sz="1800" dirty="0"/>
              <a:t>：垂直间隔。</a:t>
            </a:r>
          </a:p>
          <a:p>
            <a:r>
              <a:rPr lang="zh-CN" altLang="zh-CN" sz="1800" dirty="0"/>
              <a:t>具体应用见</a:t>
            </a:r>
            <a:r>
              <a:rPr lang="en-US" altLang="zh-CN" sz="1800" dirty="0"/>
              <a:t>2.5.9</a:t>
            </a:r>
            <a:r>
              <a:rPr lang="zh-CN" altLang="zh-CN" sz="1800" dirty="0"/>
              <a:t>节中的小综合例子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82" y="2553072"/>
            <a:ext cx="3742470" cy="1100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3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05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129833" y="3748441"/>
            <a:ext cx="376368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布局管理组（</a:t>
            </a:r>
            <a:r>
              <a:rPr lang="en-US" altLang="zh-CN" sz="2800" b="1" dirty="0"/>
              <a:t>Layouts</a:t>
            </a:r>
            <a:r>
              <a:rPr lang="zh-CN" altLang="zh-CN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9340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布局管理组（</a:t>
            </a:r>
            <a:r>
              <a:rPr lang="en-US" altLang="zh-CN" sz="2800" b="1" dirty="0"/>
              <a:t>Layouts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0295" y="1080654"/>
            <a:ext cx="70255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布局管理组（</a:t>
            </a:r>
            <a:r>
              <a:rPr lang="en-US" altLang="zh-CN" dirty="0"/>
              <a:t>Layouts</a:t>
            </a:r>
            <a:r>
              <a:rPr lang="zh-CN" altLang="en-US" dirty="0"/>
              <a:t>）如图</a:t>
            </a:r>
            <a:r>
              <a:rPr lang="en-US" altLang="zh-CN" dirty="0"/>
              <a:t>2.6</a:t>
            </a:r>
            <a:r>
              <a:rPr lang="zh-CN" altLang="en-US" dirty="0"/>
              <a:t>所示。</a:t>
            </a:r>
          </a:p>
          <a:p>
            <a:r>
              <a:rPr lang="zh-CN" altLang="en-US" dirty="0"/>
              <a:t>布局管理组（</a:t>
            </a:r>
            <a:r>
              <a:rPr lang="en-US" altLang="zh-CN" dirty="0"/>
              <a:t>Layouts</a:t>
            </a:r>
            <a:r>
              <a:rPr lang="zh-CN" altLang="en-US" dirty="0"/>
              <a:t>）中各个控件的名称依次解释如下。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Vertical </a:t>
            </a:r>
            <a:r>
              <a:rPr lang="en-US" altLang="zh-CN" dirty="0"/>
              <a:t>Layout</a:t>
            </a:r>
            <a:r>
              <a:rPr lang="zh-CN" altLang="en-US" dirty="0"/>
              <a:t>：垂直布局。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Horizontal </a:t>
            </a:r>
            <a:r>
              <a:rPr lang="en-US" altLang="zh-CN" dirty="0"/>
              <a:t>Layout</a:t>
            </a:r>
            <a:r>
              <a:rPr lang="zh-CN" altLang="en-US" dirty="0"/>
              <a:t>：横向（水平）布局。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Grid </a:t>
            </a:r>
            <a:r>
              <a:rPr lang="en-US" altLang="zh-CN" dirty="0"/>
              <a:t>Layout</a:t>
            </a:r>
            <a:r>
              <a:rPr lang="zh-CN" altLang="en-US" dirty="0"/>
              <a:t>：网格布局。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dirty="0" smtClean="0"/>
              <a:t>Form </a:t>
            </a:r>
            <a:r>
              <a:rPr lang="en-US" altLang="zh-CN" dirty="0"/>
              <a:t>Layout</a:t>
            </a:r>
            <a:r>
              <a:rPr lang="zh-CN" altLang="en-US" dirty="0"/>
              <a:t>：表单布局。</a:t>
            </a:r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413" y="2897026"/>
            <a:ext cx="2973748" cy="148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7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322011" y="147918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5342" y="121870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464511" y="157514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06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547" y="64948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237737" y="3547688"/>
            <a:ext cx="380990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容器组（</a:t>
            </a:r>
            <a:r>
              <a:rPr lang="en-US" altLang="zh-CN" sz="2800" b="1" dirty="0"/>
              <a:t>Containers</a:t>
            </a:r>
            <a:r>
              <a:rPr lang="zh-CN" altLang="zh-CN" sz="2800" b="1" dirty="0"/>
              <a:t>）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7" y="1760758"/>
            <a:ext cx="482208" cy="545844"/>
          </a:xfrm>
          <a:prstGeom prst="rect">
            <a:avLst/>
          </a:prstGeom>
        </p:spPr>
      </p:pic>
      <p:sp>
        <p:nvSpPr>
          <p:cNvPr id="9" name="TextBox 18"/>
          <p:cNvSpPr txBox="1"/>
          <p:nvPr/>
        </p:nvSpPr>
        <p:spPr>
          <a:xfrm>
            <a:off x="6276536" y="1760759"/>
            <a:ext cx="279903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．创建窗口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327" y="2512123"/>
            <a:ext cx="482208" cy="545844"/>
          </a:xfrm>
          <a:prstGeom prst="rect">
            <a:avLst/>
          </a:prstGeom>
        </p:spPr>
      </p:pic>
      <p:sp>
        <p:nvSpPr>
          <p:cNvPr id="11" name="TextBox 20"/>
          <p:cNvSpPr txBox="1"/>
          <p:nvPr/>
        </p:nvSpPr>
        <p:spPr>
          <a:xfrm>
            <a:off x="6276535" y="2509874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．使用布局</a:t>
            </a:r>
          </a:p>
        </p:txBody>
      </p:sp>
    </p:spTree>
    <p:extLst>
      <p:ext uri="{BB962C8B-B14F-4D97-AF65-F5344CB8AC3E}">
        <p14:creationId xmlns:p14="http://schemas.microsoft.com/office/powerpoint/2010/main" val="15532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682518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422043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778478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852819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480157" y="3736689"/>
            <a:ext cx="292053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查询字符串数据</a:t>
            </a:r>
          </a:p>
        </p:txBody>
      </p:sp>
    </p:spTree>
    <p:extLst>
      <p:ext uri="{BB962C8B-B14F-4D97-AF65-F5344CB8AC3E}">
        <p14:creationId xmlns:p14="http://schemas.microsoft.com/office/powerpoint/2010/main" val="387162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容器组（</a:t>
            </a:r>
            <a:r>
              <a:rPr lang="en-US" altLang="zh-CN" sz="2800" b="1" dirty="0"/>
              <a:t>Containers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973777"/>
            <a:ext cx="55411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）如图</a:t>
            </a:r>
            <a:r>
              <a:rPr lang="en-US" altLang="zh-CN" dirty="0"/>
              <a:t>2.7</a:t>
            </a:r>
            <a:r>
              <a:rPr lang="zh-CN" altLang="zh-CN" dirty="0"/>
              <a:t>所示。</a:t>
            </a:r>
          </a:p>
          <a:p>
            <a:r>
              <a:rPr lang="zh-CN" altLang="zh-CN" dirty="0"/>
              <a:t>容器组（</a:t>
            </a:r>
            <a:r>
              <a:rPr lang="en-US" altLang="zh-CN" dirty="0"/>
              <a:t>Containers</a:t>
            </a:r>
            <a:r>
              <a:rPr lang="zh-CN" altLang="zh-CN" dirty="0"/>
              <a:t>）中各个控件的名称依次解释如下。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Group Box</a:t>
            </a:r>
            <a:r>
              <a:rPr lang="zh-CN" altLang="zh-CN" dirty="0"/>
              <a:t>：组框。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Scroll Area</a:t>
            </a:r>
            <a:r>
              <a:rPr lang="zh-CN" altLang="zh-CN" dirty="0"/>
              <a:t>：滚动区域。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Tool Box</a:t>
            </a:r>
            <a:r>
              <a:rPr lang="zh-CN" altLang="zh-CN" dirty="0"/>
              <a:t>：工具箱。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Tab Widget</a:t>
            </a:r>
            <a:r>
              <a:rPr lang="zh-CN" altLang="zh-CN" dirty="0"/>
              <a:t>：标签小部件。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Stacked Widget</a:t>
            </a:r>
            <a:r>
              <a:rPr lang="zh-CN" altLang="zh-CN" dirty="0"/>
              <a:t>：堆叠部件。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Frame</a:t>
            </a:r>
            <a:r>
              <a:rPr lang="zh-CN" altLang="zh-CN" dirty="0"/>
              <a:t>：帧。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Widget</a:t>
            </a:r>
            <a:r>
              <a:rPr lang="zh-CN" altLang="zh-CN" dirty="0"/>
              <a:t>：小部件。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MDI Area</a:t>
            </a:r>
            <a:r>
              <a:rPr lang="zh-CN" altLang="zh-CN" dirty="0"/>
              <a:t>：</a:t>
            </a:r>
            <a:r>
              <a:rPr lang="en-US" altLang="zh-CN" dirty="0"/>
              <a:t>MDI</a:t>
            </a:r>
            <a:r>
              <a:rPr lang="zh-CN" altLang="zh-CN" dirty="0"/>
              <a:t>区域。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Dock Widget</a:t>
            </a:r>
            <a:r>
              <a:rPr lang="zh-CN" altLang="zh-CN" dirty="0"/>
              <a:t>：停靠窗体部件。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</a:t>
            </a:r>
            <a:r>
              <a:rPr lang="en-US" altLang="zh-CN" dirty="0" err="1"/>
              <a:t>QAxWidget</a:t>
            </a:r>
            <a:r>
              <a:rPr lang="zh-CN" altLang="zh-CN" dirty="0"/>
              <a:t>：封装</a:t>
            </a:r>
            <a:r>
              <a:rPr lang="en-US" altLang="zh-CN" dirty="0"/>
              <a:t>Flash</a:t>
            </a:r>
            <a:r>
              <a:rPr lang="zh-CN" altLang="zh-CN" dirty="0"/>
              <a:t>的</a:t>
            </a:r>
            <a:r>
              <a:rPr lang="en-US" altLang="zh-CN" dirty="0"/>
              <a:t>ActiveX</a:t>
            </a:r>
            <a:r>
              <a:rPr lang="zh-CN" altLang="zh-CN" dirty="0"/>
              <a:t>控件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436" y="1384134"/>
            <a:ext cx="2553664" cy="282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0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46909" y="6673932"/>
            <a:ext cx="9060873" cy="407872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容器组（</a:t>
            </a:r>
            <a:r>
              <a:rPr lang="en-US" altLang="zh-CN" sz="2800" b="1" dirty="0"/>
              <a:t>Containers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769" y="799956"/>
            <a:ext cx="10569039" cy="628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下面介绍</a:t>
            </a:r>
            <a:r>
              <a:rPr lang="en-US" altLang="zh-CN" sz="1800" dirty="0"/>
              <a:t>Widget</a:t>
            </a:r>
            <a:r>
              <a:rPr lang="zh-CN" altLang="zh-CN" sz="1800" dirty="0"/>
              <a:t>对应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类的用法。</a:t>
            </a:r>
            <a:r>
              <a:rPr lang="en-US" altLang="zh-CN" sz="1800" dirty="0"/>
              <a:t>Widget</a:t>
            </a:r>
            <a:r>
              <a:rPr lang="zh-CN" altLang="zh-CN" sz="1800" dirty="0"/>
              <a:t>是使用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编写的图形用户界面 （</a:t>
            </a:r>
            <a:r>
              <a:rPr lang="en-US" altLang="zh-CN" sz="1800" dirty="0"/>
              <a:t>GUI</a:t>
            </a:r>
            <a:r>
              <a:rPr lang="zh-CN" altLang="zh-CN" sz="1800" dirty="0"/>
              <a:t>）应用程序的基本生成块。每个</a:t>
            </a:r>
            <a:r>
              <a:rPr lang="en-US" altLang="zh-CN" sz="1800" dirty="0"/>
              <a:t>GUI</a:t>
            </a:r>
            <a:r>
              <a:rPr lang="zh-CN" altLang="zh-CN" sz="1800" dirty="0"/>
              <a:t>组件，如按钮、标签或文本编辑器，都是一个</a:t>
            </a:r>
            <a:r>
              <a:rPr lang="en-US" altLang="zh-CN" sz="1800" dirty="0"/>
              <a:t> Widget</a:t>
            </a:r>
            <a:r>
              <a:rPr lang="zh-CN" altLang="zh-CN" sz="1800" dirty="0"/>
              <a:t>，并可以放置在现有的用户界面中或作为单独的窗口显示。每种类型的组件都是由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的特殊子类提供的，而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又是</a:t>
            </a:r>
            <a:r>
              <a:rPr lang="en-US" altLang="zh-CN" sz="1800" dirty="0" err="1"/>
              <a:t>QObject</a:t>
            </a:r>
            <a:r>
              <a:rPr lang="zh-CN" altLang="zh-CN" sz="1800" dirty="0"/>
              <a:t>的子类。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QWidget</a:t>
            </a:r>
            <a:r>
              <a:rPr lang="zh-CN" altLang="zh-CN" sz="1800" dirty="0"/>
              <a:t>是所有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GUI</a:t>
            </a:r>
            <a:r>
              <a:rPr lang="zh-CN" altLang="zh-CN" sz="1800" dirty="0"/>
              <a:t>界面类的基类，它接收鼠标、键盘及其他窗口事件，并在显示器上绘制自己。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通过传入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构造函数的参数（或者调用</a:t>
            </a:r>
            <a:r>
              <a:rPr lang="en-US" altLang="zh-CN" sz="1800" dirty="0" err="1"/>
              <a:t>QWidget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setWindowFlags</a:t>
            </a:r>
            <a:r>
              <a:rPr lang="en-US" altLang="zh-CN" sz="1800" dirty="0"/>
              <a:t>()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QWidget</a:t>
            </a:r>
            <a:r>
              <a:rPr lang="en-US" altLang="zh-CN" sz="1800" dirty="0"/>
              <a:t>:: </a:t>
            </a:r>
            <a:r>
              <a:rPr lang="en-US" altLang="zh-CN" sz="1800" dirty="0" err="1"/>
              <a:t>setParent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函数）可以指定一个窗口部件的窗口标识（</a:t>
            </a:r>
            <a:r>
              <a:rPr lang="en-US" altLang="zh-CN" sz="1800" dirty="0"/>
              <a:t>window flags</a:t>
            </a:r>
            <a:r>
              <a:rPr lang="zh-CN" altLang="zh-CN" sz="1800" dirty="0"/>
              <a:t>）和父窗口部件。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窗口部件的窗口标识（</a:t>
            </a:r>
            <a:r>
              <a:rPr lang="en-US" altLang="zh-CN" sz="1800" dirty="0"/>
              <a:t>window flags</a:t>
            </a:r>
            <a:r>
              <a:rPr lang="zh-CN" altLang="zh-CN" sz="1800" dirty="0"/>
              <a:t>）定义了窗口部件的窗口类型和窗口提示（</a:t>
            </a:r>
            <a:r>
              <a:rPr lang="en-US" altLang="zh-CN" sz="1800" dirty="0"/>
              <a:t>hint</a:t>
            </a:r>
            <a:r>
              <a:rPr lang="zh-CN" altLang="zh-CN" sz="1800" dirty="0"/>
              <a:t>）。窗口类型指定了窗口部件的窗口系统属性（</a:t>
            </a:r>
            <a:r>
              <a:rPr lang="en-US" altLang="zh-CN" sz="1800" dirty="0"/>
              <a:t>window-system properties</a:t>
            </a:r>
            <a:r>
              <a:rPr lang="zh-CN" altLang="zh-CN" sz="1800" dirty="0"/>
              <a:t>），一个窗口部件只有一个窗口类型。窗口提示定义了顶层窗口的外观，一个窗口可以有多个提示（提示能够进行按位或操作）。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没有父窗口部件的</a:t>
            </a:r>
            <a:r>
              <a:rPr lang="en-US" altLang="zh-CN" sz="1800" dirty="0"/>
              <a:t>Widget</a:t>
            </a:r>
            <a:r>
              <a:rPr lang="zh-CN" altLang="zh-CN" sz="1800" dirty="0"/>
              <a:t>对象是一个窗口，窗口通常具有一个窗口边框（</a:t>
            </a:r>
            <a:r>
              <a:rPr lang="en-US" altLang="zh-CN" sz="1800" dirty="0"/>
              <a:t>frame</a:t>
            </a:r>
            <a:r>
              <a:rPr lang="zh-CN" altLang="zh-CN" sz="1800" dirty="0"/>
              <a:t>）和一个标题栏。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和所有的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对话框子类都是经常使用的窗口类型，而子窗口部件通常处在父窗口部件的内部，没有窗口边框和标题栏。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QWidget</a:t>
            </a:r>
            <a:r>
              <a:rPr lang="zh-CN" altLang="zh-CN" sz="1800" dirty="0"/>
              <a:t>窗口部件的构造函数为：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QWidget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QWidget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*parent=0,Qt::</a:t>
            </a:r>
            <a:r>
              <a:rPr lang="en-US" altLang="zh-CN" sz="1800" dirty="0" err="1"/>
              <a:t>WindowFlags</a:t>
            </a:r>
            <a:r>
              <a:rPr lang="en-US" altLang="zh-CN" sz="1800" dirty="0"/>
              <a:t> f=0</a:t>
            </a:r>
            <a:r>
              <a:rPr lang="en-US" altLang="zh-CN" sz="1800" dirty="0" smtClean="0"/>
              <a:t>)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157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容器组（</a:t>
            </a:r>
            <a:r>
              <a:rPr lang="en-US" altLang="zh-CN" sz="2800" b="1" dirty="0"/>
              <a:t>Containers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950026"/>
            <a:ext cx="10260280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QWidget</a:t>
            </a:r>
            <a:r>
              <a:rPr lang="zh-CN" altLang="zh-CN" sz="1800" dirty="0"/>
              <a:t>定义的窗口类型为</a:t>
            </a:r>
            <a:r>
              <a:rPr lang="en-US" altLang="zh-CN" sz="1800" b="1" u="sng" dirty="0" err="1"/>
              <a:t>Qt</a:t>
            </a:r>
            <a:r>
              <a:rPr lang="en-US" altLang="zh-CN" sz="1800" b="1" u="sng" dirty="0"/>
              <a:t>::</a:t>
            </a:r>
            <a:r>
              <a:rPr lang="en-US" altLang="zh-CN" sz="1800" b="1" u="sng" dirty="0" err="1"/>
              <a:t>WindowFlags枚举类型</a:t>
            </a:r>
            <a:r>
              <a:rPr lang="zh-CN" altLang="zh-CN" sz="1800" dirty="0"/>
              <a:t>，它们的可用性依赖于窗口管理器是否支持它们。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err="1"/>
              <a:t>QWidget</a:t>
            </a:r>
            <a:r>
              <a:rPr lang="zh-CN" altLang="zh-CN" sz="1800" dirty="0"/>
              <a:t>不是一个抽象类，它可用作其他</a:t>
            </a:r>
            <a:r>
              <a:rPr lang="en-US" altLang="zh-CN" sz="1800" dirty="0"/>
              <a:t>Widget</a:t>
            </a:r>
            <a:r>
              <a:rPr lang="zh-CN" altLang="zh-CN" sz="1800" dirty="0"/>
              <a:t>的容器，并很容易作为子类来创建定制</a:t>
            </a:r>
            <a:r>
              <a:rPr lang="en-US" altLang="zh-CN" sz="1800" dirty="0"/>
              <a:t>Widget</a:t>
            </a:r>
            <a:r>
              <a:rPr lang="zh-CN" altLang="zh-CN" sz="1800" dirty="0"/>
              <a:t>。它经常用于创建放置其他</a:t>
            </a:r>
            <a:r>
              <a:rPr lang="en-US" altLang="zh-CN" sz="1800" dirty="0"/>
              <a:t>Widget</a:t>
            </a:r>
            <a:r>
              <a:rPr lang="zh-CN" altLang="zh-CN" sz="1800" dirty="0"/>
              <a:t>的窗口。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对于</a:t>
            </a:r>
            <a:r>
              <a:rPr lang="en-US" altLang="zh-CN" sz="1800" dirty="0" err="1"/>
              <a:t>QObject</a:t>
            </a:r>
            <a:r>
              <a:rPr lang="zh-CN" altLang="zh-CN" sz="1800" dirty="0"/>
              <a:t>，可使用父对象创建</a:t>
            </a:r>
            <a:r>
              <a:rPr lang="en-US" altLang="zh-CN" sz="1800" dirty="0"/>
              <a:t>Widget</a:t>
            </a:r>
            <a:r>
              <a:rPr lang="zh-CN" altLang="zh-CN" sz="1800" dirty="0"/>
              <a:t>以表明其所属关系，这样可以确保删除不再使用的对象。使用</a:t>
            </a:r>
            <a:r>
              <a:rPr lang="en-US" altLang="zh-CN" sz="1800" dirty="0"/>
              <a:t>Widget</a:t>
            </a:r>
            <a:r>
              <a:rPr lang="zh-CN" altLang="zh-CN" sz="1800" dirty="0"/>
              <a:t>，这些父子关系就有了更多的意义，每个子类都显示在其父级所拥有的屏幕区域内。也就是说，当删除窗口时，其包含的所有</a:t>
            </a:r>
            <a:r>
              <a:rPr lang="en-US" altLang="zh-CN" sz="1800" dirty="0"/>
              <a:t>Widget</a:t>
            </a:r>
            <a:r>
              <a:rPr lang="zh-CN" altLang="zh-CN" sz="1800" dirty="0"/>
              <a:t>也都被自动删除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358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zh-CN" sz="2800" b="1" dirty="0"/>
              <a:t>．创建窗口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8145" y="950026"/>
            <a:ext cx="10367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如果</a:t>
            </a:r>
            <a:r>
              <a:rPr lang="en-US" altLang="zh-CN" sz="1800" dirty="0"/>
              <a:t>Widget</a:t>
            </a:r>
            <a:r>
              <a:rPr lang="zh-CN" altLang="zh-CN" sz="1800" dirty="0"/>
              <a:t>未使用父级进行创建，则在显示时视为窗口或顶层</a:t>
            </a:r>
            <a:r>
              <a:rPr lang="en-US" altLang="zh-CN" sz="1800" dirty="0"/>
              <a:t>Widget</a:t>
            </a:r>
            <a:r>
              <a:rPr lang="zh-CN" altLang="zh-CN" sz="1800" dirty="0"/>
              <a:t>。由于顶层</a:t>
            </a:r>
            <a:r>
              <a:rPr lang="en-US" altLang="zh-CN" sz="1800" dirty="0"/>
              <a:t>Widget</a:t>
            </a:r>
            <a:r>
              <a:rPr lang="zh-CN" altLang="zh-CN" sz="1800" dirty="0"/>
              <a:t>没有父级对象类来确保在其不再被使用时就被删除，所以需要开发人员在应用程序中对其进行跟踪。</a:t>
            </a:r>
          </a:p>
          <a:p>
            <a:pPr indent="450850"/>
            <a:r>
              <a:rPr lang="zh-CN" altLang="zh-CN" sz="1800" dirty="0"/>
              <a:t>例如，使用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创建和显示具有默认大小的窗口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59724" y="1971304"/>
            <a:ext cx="9144000" cy="1838801"/>
          </a:xfrm>
          <a:prstGeom prst="roundRect">
            <a:avLst>
              <a:gd name="adj" fmla="val 1279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QWidget</a:t>
            </a:r>
            <a:r>
              <a:rPr lang="en-US" altLang="zh-CN" dirty="0"/>
              <a:t> *window = new </a:t>
            </a:r>
            <a:r>
              <a:rPr lang="en-US" altLang="zh-CN" dirty="0" err="1"/>
              <a:t>QWidget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window-&gt;resize(320, 240);</a:t>
            </a:r>
            <a:endParaRPr lang="zh-CN" altLang="zh-CN" dirty="0"/>
          </a:p>
          <a:p>
            <a:r>
              <a:rPr lang="en-US" altLang="zh-CN" dirty="0"/>
              <a:t>window-&gt;show();</a:t>
            </a:r>
            <a:endParaRPr lang="zh-CN" altLang="zh-CN" dirty="0"/>
          </a:p>
          <a:p>
            <a:r>
              <a:rPr lang="en-US" altLang="zh-CN" dirty="0" err="1"/>
              <a:t>QPushButton</a:t>
            </a:r>
            <a:r>
              <a:rPr lang="en-US" altLang="zh-CN" dirty="0"/>
              <a:t> *button = new </a:t>
            </a:r>
            <a:r>
              <a:rPr lang="en-US" altLang="zh-CN" dirty="0" err="1"/>
              <a:t>QPushButton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("Press me"), window);		//(a)</a:t>
            </a:r>
            <a:endParaRPr lang="zh-CN" altLang="zh-CN" dirty="0"/>
          </a:p>
          <a:p>
            <a:r>
              <a:rPr lang="en-US" altLang="zh-CN" dirty="0"/>
              <a:t>button-&gt;move(100, 100);</a:t>
            </a:r>
            <a:endParaRPr lang="zh-CN" altLang="zh-CN" dirty="0"/>
          </a:p>
          <a:p>
            <a:r>
              <a:rPr lang="en-US" altLang="zh-CN" dirty="0"/>
              <a:t>button-&gt;show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48145" y="3810105"/>
            <a:ext cx="103671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QPushButton</a:t>
            </a:r>
            <a:r>
              <a:rPr lang="en-US" altLang="zh-CN" b="1" dirty="0"/>
              <a:t> *button = new </a:t>
            </a:r>
            <a:r>
              <a:rPr lang="en-US" altLang="zh-CN" b="1" dirty="0" err="1"/>
              <a:t>QPushButton</a:t>
            </a:r>
            <a:r>
              <a:rPr lang="en-US" altLang="zh-CN" b="1" dirty="0"/>
              <a:t>(</a:t>
            </a:r>
            <a:r>
              <a:rPr lang="en-US" altLang="zh-CN" b="1" dirty="0" err="1"/>
              <a:t>tr</a:t>
            </a:r>
            <a:r>
              <a:rPr lang="en-US" altLang="zh-CN" b="1" dirty="0"/>
              <a:t>("Press me"), window);</a:t>
            </a:r>
            <a:r>
              <a:rPr lang="zh-CN" altLang="zh-CN" b="1" dirty="0"/>
              <a:t>：</a:t>
            </a:r>
            <a:r>
              <a:rPr lang="zh-CN" altLang="zh-CN" dirty="0"/>
              <a:t>通过将</a:t>
            </a:r>
            <a:r>
              <a:rPr lang="en-US" altLang="zh-CN" dirty="0"/>
              <a:t>window</a:t>
            </a:r>
            <a:r>
              <a:rPr lang="zh-CN" altLang="zh-CN" dirty="0"/>
              <a:t>作为父级传递给其构造器来向窗口添加子</a:t>
            </a:r>
            <a:r>
              <a:rPr lang="en-US" altLang="zh-CN" dirty="0" err="1"/>
              <a:t>Widget:button</a:t>
            </a:r>
            <a:r>
              <a:rPr lang="zh-CN" altLang="zh-CN" dirty="0"/>
              <a:t>。在这种情况下，向窗口添加按钮并将其放置在特定位置。该按钮现在为窗口的子项，并在删除窗口时被同时删除。请注意，隐藏或关闭窗口不会自动删除该按钮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345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．使用布局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892031" y="1041073"/>
            <a:ext cx="10128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通常，子</a:t>
            </a:r>
            <a:r>
              <a:rPr lang="en-US" altLang="zh-CN" sz="1800" dirty="0"/>
              <a:t>Widget</a:t>
            </a:r>
            <a:r>
              <a:rPr lang="zh-CN" altLang="zh-CN" sz="1800" dirty="0"/>
              <a:t>是通过使用布局对象在窗口中进行排列的，而不是通过指定位置和大小进行排列的。在此，构造一个并排排列的标签和行编辑框</a:t>
            </a:r>
            <a:r>
              <a:rPr lang="en-US" altLang="zh-CN" sz="1800" dirty="0"/>
              <a:t>Widget</a:t>
            </a:r>
            <a:r>
              <a:rPr lang="zh-CN" altLang="zh-CN" sz="1800" dirty="0"/>
              <a:t>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4416" y="1709280"/>
            <a:ext cx="9037122" cy="1838801"/>
          </a:xfrm>
          <a:prstGeom prst="roundRect">
            <a:avLst>
              <a:gd name="adj" fmla="val 762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QLabel</a:t>
            </a:r>
            <a:r>
              <a:rPr lang="en-US" altLang="zh-CN" dirty="0"/>
              <a:t> *label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("Name:"));</a:t>
            </a:r>
            <a:endParaRPr lang="zh-CN" altLang="zh-CN" dirty="0"/>
          </a:p>
          <a:p>
            <a:r>
              <a:rPr lang="en-US" altLang="zh-CN" dirty="0" err="1"/>
              <a:t>QLineEdit</a:t>
            </a:r>
            <a:r>
              <a:rPr lang="en-US" altLang="zh-CN" dirty="0"/>
              <a:t> *</a:t>
            </a:r>
            <a:r>
              <a:rPr lang="en-US" altLang="zh-CN" dirty="0" err="1"/>
              <a:t>lineEdit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QHBoxLayout</a:t>
            </a:r>
            <a:r>
              <a:rPr lang="en-US" altLang="zh-CN" dirty="0"/>
              <a:t> *layout = new </a:t>
            </a:r>
            <a:r>
              <a:rPr lang="en-US" altLang="zh-CN" dirty="0" err="1"/>
              <a:t>QHBoxLayout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layout-&gt;</a:t>
            </a:r>
            <a:r>
              <a:rPr lang="en-US" altLang="zh-CN" dirty="0" err="1"/>
              <a:t>addWidget</a:t>
            </a:r>
            <a:r>
              <a:rPr lang="en-US" altLang="zh-CN" dirty="0"/>
              <a:t>(label);</a:t>
            </a:r>
            <a:endParaRPr lang="zh-CN" altLang="zh-CN" dirty="0"/>
          </a:p>
          <a:p>
            <a:r>
              <a:rPr lang="en-US" altLang="zh-CN" dirty="0"/>
              <a:t>layout-&gt;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lineEdit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window-&gt;</a:t>
            </a:r>
            <a:r>
              <a:rPr lang="en-US" altLang="zh-CN" dirty="0" err="1"/>
              <a:t>setLayout</a:t>
            </a:r>
            <a:r>
              <a:rPr lang="en-US" altLang="zh-CN" dirty="0"/>
              <a:t>(layout</a:t>
            </a:r>
            <a:r>
              <a:rPr lang="en-US" altLang="zh-CN" dirty="0" smtClean="0"/>
              <a:t>);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92031" y="3728852"/>
            <a:ext cx="1004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构造的布局对象管理通过</a:t>
            </a:r>
            <a:r>
              <a:rPr lang="en-US" altLang="zh-CN" sz="1800" dirty="0" err="1"/>
              <a:t>addWidget</a:t>
            </a:r>
            <a:r>
              <a:rPr lang="en-US" altLang="zh-CN" sz="1800" dirty="0"/>
              <a:t>()</a:t>
            </a:r>
            <a:r>
              <a:rPr lang="zh-CN" altLang="zh-CN" sz="1800" dirty="0"/>
              <a:t>函数提供</a:t>
            </a:r>
            <a:r>
              <a:rPr lang="en-US" altLang="zh-CN" sz="1800" dirty="0"/>
              <a:t>Widget</a:t>
            </a:r>
            <a:r>
              <a:rPr lang="zh-CN" altLang="zh-CN" sz="1800" dirty="0"/>
              <a:t>的位置和大小。布局本身是通过调用</a:t>
            </a:r>
            <a:r>
              <a:rPr lang="en-US" altLang="zh-CN" sz="1800" dirty="0" err="1"/>
              <a:t>setLayout</a:t>
            </a:r>
            <a:r>
              <a:rPr lang="en-US" altLang="zh-CN" sz="1800" dirty="0"/>
              <a:t>()</a:t>
            </a:r>
            <a:r>
              <a:rPr lang="zh-CN" altLang="zh-CN" sz="1800" dirty="0"/>
              <a:t>函数提供给窗口的。布局仅可通过其对所管理的</a:t>
            </a:r>
            <a:r>
              <a:rPr lang="en-US" altLang="zh-CN" sz="1800" dirty="0"/>
              <a:t>Widget</a:t>
            </a:r>
            <a:r>
              <a:rPr lang="zh-CN" altLang="zh-CN" sz="1800" dirty="0"/>
              <a:t>（或其他布局）的显示效果来展示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34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zh-CN" sz="2800" b="1" dirty="0"/>
              <a:t>．使用布局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09403"/>
            <a:ext cx="1034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由于</a:t>
            </a:r>
            <a:r>
              <a:rPr lang="en-US" altLang="zh-CN" sz="1800" dirty="0"/>
              <a:t>Widget</a:t>
            </a:r>
            <a:r>
              <a:rPr lang="zh-CN" altLang="zh-CN" sz="1800" dirty="0"/>
              <a:t>可包含其他</a:t>
            </a:r>
            <a:r>
              <a:rPr lang="en-US" altLang="zh-CN" sz="1800" dirty="0"/>
              <a:t>Widget</a:t>
            </a:r>
            <a:r>
              <a:rPr lang="zh-CN" altLang="zh-CN" sz="1800" dirty="0"/>
              <a:t>，所以布局可用来提供按不同层次分组的</a:t>
            </a:r>
            <a:r>
              <a:rPr lang="en-US" altLang="zh-CN" sz="1800" dirty="0"/>
              <a:t>Widget</a:t>
            </a:r>
            <a:r>
              <a:rPr lang="zh-CN" altLang="zh-CN" sz="1800" dirty="0"/>
              <a:t>。这里，要在显示查询结果的表视图上方、窗口顶部的行编辑框旁显示一个标签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77538" y="1793173"/>
            <a:ext cx="9155875" cy="2996565"/>
          </a:xfrm>
          <a:prstGeom prst="roundRect">
            <a:avLst>
              <a:gd name="adj" fmla="val 834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QLabel</a:t>
            </a:r>
            <a:r>
              <a:rPr lang="en-US" altLang="zh-CN" dirty="0"/>
              <a:t> *</a:t>
            </a:r>
            <a:r>
              <a:rPr lang="en-US" altLang="zh-CN" dirty="0" err="1"/>
              <a:t>queryLabel</a:t>
            </a:r>
            <a:r>
              <a:rPr lang="en-US" altLang="zh-CN" dirty="0"/>
              <a:t> = new </a:t>
            </a:r>
            <a:r>
              <a:rPr lang="en-US" altLang="zh-CN" dirty="0" err="1"/>
              <a:t>QLabel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("Query:"));</a:t>
            </a:r>
            <a:endParaRPr lang="zh-CN" altLang="zh-CN" dirty="0"/>
          </a:p>
          <a:p>
            <a:r>
              <a:rPr lang="en-US" altLang="zh-CN" dirty="0" err="1"/>
              <a:t>QLineEdit</a:t>
            </a:r>
            <a:r>
              <a:rPr lang="en-US" altLang="zh-CN" dirty="0"/>
              <a:t> *</a:t>
            </a:r>
            <a:r>
              <a:rPr lang="en-US" altLang="zh-CN" dirty="0" err="1"/>
              <a:t>queryEdit</a:t>
            </a:r>
            <a:r>
              <a:rPr lang="en-US" altLang="zh-CN" dirty="0"/>
              <a:t> = new </a:t>
            </a:r>
            <a:r>
              <a:rPr lang="en-US" altLang="zh-CN" dirty="0" err="1"/>
              <a:t>QLineEdit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QTableView</a:t>
            </a:r>
            <a:r>
              <a:rPr lang="en-US" altLang="zh-CN" dirty="0"/>
              <a:t> *</a:t>
            </a:r>
            <a:r>
              <a:rPr lang="en-US" altLang="zh-CN" dirty="0" err="1"/>
              <a:t>resultView</a:t>
            </a:r>
            <a:r>
              <a:rPr lang="en-US" altLang="zh-CN" dirty="0"/>
              <a:t> = new </a:t>
            </a:r>
            <a:r>
              <a:rPr lang="en-US" altLang="zh-CN" dirty="0" err="1"/>
              <a:t>QTableView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QHBoxLayout</a:t>
            </a:r>
            <a:r>
              <a:rPr lang="en-US" altLang="zh-CN" dirty="0"/>
              <a:t> *</a:t>
            </a:r>
            <a:r>
              <a:rPr lang="en-US" altLang="zh-CN" dirty="0" err="1"/>
              <a:t>queryLayout</a:t>
            </a:r>
            <a:r>
              <a:rPr lang="en-US" altLang="zh-CN" dirty="0"/>
              <a:t> = new </a:t>
            </a:r>
            <a:r>
              <a:rPr lang="en-US" altLang="zh-CN" dirty="0" err="1"/>
              <a:t>QHBoxLayout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queryLayout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queryLabel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queryLayout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queryEdit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QVBoxLayout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 = new </a:t>
            </a:r>
            <a:r>
              <a:rPr lang="en-US" altLang="zh-CN" dirty="0" err="1"/>
              <a:t>QVBoxLayout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addLayout</a:t>
            </a:r>
            <a:r>
              <a:rPr lang="en-US" altLang="zh-CN" dirty="0"/>
              <a:t>(</a:t>
            </a:r>
            <a:r>
              <a:rPr lang="en-US" altLang="zh-CN" dirty="0" err="1"/>
              <a:t>queryLayout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resultView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window-&gt;</a:t>
            </a:r>
            <a:r>
              <a:rPr lang="en-US" altLang="zh-CN" dirty="0" err="1"/>
              <a:t>setLayout</a:t>
            </a:r>
            <a:r>
              <a:rPr lang="en-US" altLang="zh-CN" dirty="0"/>
              <a:t>(</a:t>
            </a:r>
            <a:r>
              <a:rPr lang="en-US" altLang="zh-CN" dirty="0" err="1"/>
              <a:t>mainLayout</a:t>
            </a:r>
            <a:r>
              <a:rPr lang="en-US" altLang="zh-CN" dirty="0" smtClean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725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07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843362" y="3927056"/>
            <a:ext cx="433662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项目视图组（</a:t>
            </a:r>
            <a:r>
              <a:rPr lang="en-US" altLang="zh-CN" sz="2800" b="1" dirty="0"/>
              <a:t>Item Views</a:t>
            </a:r>
            <a:r>
              <a:rPr lang="zh-CN" altLang="zh-CN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080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项目视图组（</a:t>
            </a:r>
            <a:r>
              <a:rPr lang="en-US" altLang="zh-CN" sz="2800" b="1" dirty="0"/>
              <a:t>Item Views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21278"/>
            <a:ext cx="849809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/>
              <a:t>）如图</a:t>
            </a:r>
            <a:r>
              <a:rPr lang="en-US" altLang="zh-CN" dirty="0"/>
              <a:t>2.8</a:t>
            </a:r>
            <a:r>
              <a:rPr lang="zh-CN" altLang="zh-CN" dirty="0"/>
              <a:t>所示。</a:t>
            </a:r>
          </a:p>
          <a:p>
            <a:r>
              <a:rPr lang="zh-CN" altLang="zh-CN" dirty="0"/>
              <a:t>项目视图组（</a:t>
            </a:r>
            <a:r>
              <a:rPr lang="en-US" altLang="zh-CN" dirty="0"/>
              <a:t>Item Views</a:t>
            </a:r>
            <a:r>
              <a:rPr lang="zh-CN" altLang="zh-CN" dirty="0"/>
              <a:t>）中各个控件的名称依次解释如下。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List View</a:t>
            </a:r>
            <a:r>
              <a:rPr lang="zh-CN" altLang="zh-CN" dirty="0"/>
              <a:t>：清单视图。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Tree View</a:t>
            </a:r>
            <a:r>
              <a:rPr lang="zh-CN" altLang="zh-CN" dirty="0"/>
              <a:t>：树形视图。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Table View</a:t>
            </a:r>
            <a:r>
              <a:rPr lang="zh-CN" altLang="zh-CN" dirty="0"/>
              <a:t>：表视图。</a:t>
            </a:r>
          </a:p>
          <a:p>
            <a:r>
              <a:rPr lang="en-US" altLang="zh-CN" dirty="0">
                <a:sym typeface="Wingdings"/>
              </a:rPr>
              <a:t></a:t>
            </a:r>
            <a:r>
              <a:rPr lang="en-US" altLang="zh-CN" dirty="0"/>
              <a:t> Column View</a:t>
            </a:r>
            <a:r>
              <a:rPr lang="zh-CN" altLang="zh-CN" dirty="0"/>
              <a:t>：列视图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64" y="2861401"/>
            <a:ext cx="3927536" cy="194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2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项目视图组（</a:t>
            </a:r>
            <a:r>
              <a:rPr lang="en-US" altLang="zh-CN" sz="2800" b="1" dirty="0"/>
              <a:t>Item Views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21278"/>
            <a:ext cx="101843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下面介绍此处的</a:t>
            </a:r>
            <a:r>
              <a:rPr lang="en-US" altLang="zh-CN" dirty="0"/>
              <a:t>Table View</a:t>
            </a:r>
            <a:r>
              <a:rPr lang="zh-CN" altLang="zh-CN" dirty="0"/>
              <a:t>与</a:t>
            </a:r>
            <a:r>
              <a:rPr lang="en-US" altLang="zh-CN" dirty="0"/>
              <a:t>2.5.8</a:t>
            </a:r>
            <a:r>
              <a:rPr lang="zh-CN" altLang="zh-CN" dirty="0"/>
              <a:t>节中的</a:t>
            </a:r>
            <a:r>
              <a:rPr lang="en-US" altLang="zh-CN" dirty="0" err="1"/>
              <a:t>TableWidget</a:t>
            </a:r>
            <a:r>
              <a:rPr lang="zh-CN" altLang="zh-CN" dirty="0"/>
              <a:t>的区别，其具体区别见表</a:t>
            </a:r>
            <a:r>
              <a:rPr lang="en-US" altLang="zh-CN" dirty="0"/>
              <a:t>2.10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79823"/>
              </p:ext>
            </p:extLst>
          </p:nvPr>
        </p:nvGraphicFramePr>
        <p:xfrm>
          <a:off x="855706" y="1375221"/>
          <a:ext cx="10098186" cy="2068625"/>
        </p:xfrm>
        <a:graphic>
          <a:graphicData uri="http://schemas.openxmlformats.org/drawingml/2006/table">
            <a:tbl>
              <a:tblPr firstRow="1" firstCol="1" bandRow="1"/>
              <a:tblGrid>
                <a:gridCol w="2587155"/>
                <a:gridCol w="3249596"/>
                <a:gridCol w="4261435"/>
              </a:tblGrid>
              <a:tr h="366319"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区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别</a:t>
                      </a: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  </a:t>
                      </a:r>
                      <a:r>
                        <a:rPr lang="zh-CN" sz="1400" kern="100">
                          <a:effectLst/>
                          <a:latin typeface="Arial"/>
                          <a:ea typeface="黑体"/>
                          <a:cs typeface="Arial"/>
                        </a:rPr>
                        <a:t>点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QTableView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Arial"/>
                          <a:ea typeface="黑体"/>
                        </a:rPr>
                        <a:t>QTableWidget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36631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继承关系</a:t>
                      </a: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QTableWidget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继承自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QTableView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31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使用数据模型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setModel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可以使用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setModel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设置数据模型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"/>
                          <a:ea typeface="宋体"/>
                          <a:cs typeface="Times New Roman"/>
                        </a:rPr>
                        <a:t>setModel</a:t>
                      </a:r>
                      <a:r>
                        <a:rPr lang="zh-CN" sz="1400" kern="100">
                          <a:effectLst/>
                          <a:latin typeface="Times"/>
                          <a:ea typeface="宋体"/>
                        </a:rPr>
                        <a:t>是私有函数，不能使用该函数设置数据模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型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34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显示复选框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setCheckState</a:t>
                      </a:r>
                      <a:endParaRPr lang="zh-CN" sz="1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没有函数实现复选框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143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"/>
                          <a:ea typeface="宋体"/>
                          <a:cs typeface="Times New Roman"/>
                        </a:rPr>
                        <a:t>QTableWidgetItem</a:t>
                      </a:r>
                      <a:r>
                        <a:rPr lang="zh-CN" sz="1400" kern="100">
                          <a:effectLst/>
                          <a:latin typeface="Times"/>
                          <a:ea typeface="宋体"/>
                        </a:rPr>
                        <a:t>类中的</a:t>
                      </a:r>
                      <a:r>
                        <a:rPr lang="en-US" sz="1400" kern="100">
                          <a:effectLst/>
                          <a:latin typeface="Times"/>
                          <a:ea typeface="宋体"/>
                          <a:cs typeface="Times New Roman"/>
                        </a:rPr>
                        <a:t>setCheckState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Qt::Checked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）；可以设置复选框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6319">
                <a:tc>
                  <a:txBody>
                    <a:bodyPr/>
                    <a:lstStyle/>
                    <a:p>
                      <a:pPr indent="22860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与</a:t>
                      </a:r>
                      <a:r>
                        <a:rPr lang="en-US" sz="1400" kern="100">
                          <a:effectLst/>
                          <a:latin typeface="Times New Roman"/>
                          <a:ea typeface="宋体"/>
                        </a:rPr>
                        <a:t>QSqlTableModel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绑定</a:t>
                      </a:r>
                    </a:p>
                  </a:txBody>
                  <a:tcPr marL="36195" marR="3619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922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>
                          <a:effectLst/>
                          <a:latin typeface="Times New Roman"/>
                          <a:ea typeface="宋体"/>
                        </a:rPr>
                        <a:t>QTableView</a:t>
                      </a:r>
                      <a:r>
                        <a:rPr lang="zh-CN" sz="1400" kern="100" spc="-20">
                          <a:effectLst/>
                          <a:latin typeface="Times New Roman"/>
                          <a:ea typeface="宋体"/>
                        </a:rPr>
                        <a:t>能与</a:t>
                      </a:r>
                      <a:r>
                        <a:rPr lang="en-US" sz="1400" kern="100" spc="-20">
                          <a:effectLst/>
                          <a:latin typeface="Times New Roman"/>
                          <a:ea typeface="宋体"/>
                        </a:rPr>
                        <a:t>QSqlTableModel</a:t>
                      </a:r>
                      <a:r>
                        <a:rPr lang="zh-CN" sz="1400" kern="100">
                          <a:effectLst/>
                          <a:latin typeface="Times New Roman"/>
                          <a:ea typeface="宋体"/>
                        </a:rPr>
                        <a:t>绑定</a:t>
                      </a: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0922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spc="-20" dirty="0" err="1">
                          <a:effectLst/>
                          <a:latin typeface="Times New Roman"/>
                          <a:ea typeface="宋体"/>
                        </a:rPr>
                        <a:t>QTableWidget</a:t>
                      </a:r>
                      <a:r>
                        <a:rPr lang="zh-CN" sz="1400" kern="100" spc="-20" dirty="0">
                          <a:effectLst/>
                          <a:latin typeface="Times New Roman"/>
                          <a:ea typeface="宋体"/>
                        </a:rPr>
                        <a:t>不能与</a:t>
                      </a:r>
                      <a:r>
                        <a:rPr lang="en-US" sz="1400" kern="100" spc="-20" dirty="0" err="1">
                          <a:effectLst/>
                          <a:latin typeface="Times New Roman"/>
                          <a:ea typeface="宋体"/>
                        </a:rPr>
                        <a:t>QSqlTable</a:t>
                      </a:r>
                      <a:r>
                        <a:rPr lang="en-US" sz="1400" kern="100" spc="-20" dirty="0">
                          <a:effectLst/>
                          <a:latin typeface="Times New Roman"/>
                          <a:ea typeface="宋体"/>
                        </a:rPr>
                        <a:t> Model</a:t>
                      </a:r>
                      <a:r>
                        <a:rPr lang="zh-CN" sz="1400" kern="100" spc="-20" dirty="0">
                          <a:effectLst/>
                          <a:latin typeface="Times New Roman"/>
                          <a:ea typeface="宋体"/>
                        </a:rPr>
                        <a:t>绑定</a:t>
                      </a:r>
                      <a:endParaRPr lang="zh-CN" sz="1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6899" y="3586348"/>
            <a:ext cx="999902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中引入了模型</a:t>
            </a:r>
            <a:r>
              <a:rPr lang="en-US" altLang="zh-CN" dirty="0"/>
              <a:t>/</a:t>
            </a:r>
            <a:r>
              <a:rPr lang="zh-CN" altLang="zh-CN" dirty="0"/>
              <a:t>视图框架用于完成数据与表现的分离，这在</a:t>
            </a:r>
            <a:r>
              <a:rPr lang="en-US" altLang="zh-CN" dirty="0" err="1"/>
              <a:t>Qt</a:t>
            </a:r>
            <a:r>
              <a:rPr lang="en-US" altLang="zh-CN" dirty="0"/>
              <a:t> 5</a:t>
            </a:r>
            <a:r>
              <a:rPr lang="zh-CN" altLang="zh-CN" dirty="0"/>
              <a:t>中称为</a:t>
            </a:r>
            <a:r>
              <a:rPr lang="en-US" altLang="zh-CN" dirty="0" err="1"/>
              <a:t>InterView</a:t>
            </a:r>
            <a:r>
              <a:rPr lang="zh-CN" altLang="zh-CN" dirty="0"/>
              <a:t>框架，类似于常用的</a:t>
            </a:r>
            <a:r>
              <a:rPr lang="en-US" altLang="zh-CN" dirty="0"/>
              <a:t>MVC</a:t>
            </a:r>
            <a:r>
              <a:rPr lang="zh-CN" altLang="zh-CN" dirty="0"/>
              <a:t>设计模式。</a:t>
            </a:r>
          </a:p>
          <a:p>
            <a:pPr indent="450850"/>
            <a:r>
              <a:rPr lang="en-US" altLang="zh-CN" dirty="0"/>
              <a:t>MVC</a:t>
            </a:r>
            <a:r>
              <a:rPr lang="zh-CN" altLang="zh-CN" dirty="0"/>
              <a:t>设计模式是起源于</a:t>
            </a:r>
            <a:r>
              <a:rPr lang="en-US" altLang="zh-CN" dirty="0"/>
              <a:t>Smalltalk</a:t>
            </a:r>
            <a:r>
              <a:rPr lang="zh-CN" altLang="zh-CN" dirty="0"/>
              <a:t>语言的一种与用户界面相关的设计模式。</a:t>
            </a:r>
            <a:r>
              <a:rPr lang="en-US" altLang="zh-CN" dirty="0"/>
              <a:t>MVC</a:t>
            </a:r>
            <a:r>
              <a:rPr lang="zh-CN" altLang="zh-CN" dirty="0"/>
              <a:t>包括三个元素：模型（</a:t>
            </a:r>
            <a:r>
              <a:rPr lang="en-US" altLang="zh-CN" dirty="0"/>
              <a:t>Model</a:t>
            </a:r>
            <a:r>
              <a:rPr lang="zh-CN" altLang="zh-CN" dirty="0"/>
              <a:t>）表示数据；视图（</a:t>
            </a:r>
            <a:r>
              <a:rPr lang="en-US" altLang="zh-CN" dirty="0"/>
              <a:t>View</a:t>
            </a:r>
            <a:r>
              <a:rPr lang="zh-CN" altLang="zh-CN" dirty="0"/>
              <a:t>）是用户界面；控制（</a:t>
            </a:r>
            <a:r>
              <a:rPr lang="en-US" altLang="zh-CN" dirty="0"/>
              <a:t>Controller</a:t>
            </a:r>
            <a:r>
              <a:rPr lang="zh-CN" altLang="zh-CN" dirty="0"/>
              <a:t>）定义了用户在界面上的操作。</a:t>
            </a:r>
          </a:p>
          <a:p>
            <a:pPr indent="450850"/>
            <a:r>
              <a:rPr lang="en-US" altLang="zh-CN" b="1" dirty="0">
                <a:sym typeface="Wingdings"/>
              </a:rPr>
              <a:t></a:t>
            </a:r>
            <a:r>
              <a:rPr lang="en-US" altLang="zh-CN" b="1" dirty="0"/>
              <a:t> </a:t>
            </a:r>
            <a:r>
              <a:rPr lang="zh-CN" altLang="zh-CN" b="1" dirty="0"/>
              <a:t>模型：</a:t>
            </a:r>
            <a:r>
              <a:rPr lang="zh-CN" altLang="zh-CN" dirty="0"/>
              <a:t>所有的模型都基于</a:t>
            </a:r>
            <a:r>
              <a:rPr lang="en-US" altLang="zh-CN" dirty="0" err="1"/>
              <a:t>QAbstractItemModel</a:t>
            </a:r>
            <a:r>
              <a:rPr lang="zh-CN" altLang="zh-CN" dirty="0"/>
              <a:t>类，该类是抽象基类。</a:t>
            </a:r>
          </a:p>
          <a:p>
            <a:pPr indent="450850"/>
            <a:r>
              <a:rPr lang="en-US" altLang="zh-CN" b="1" dirty="0">
                <a:sym typeface="Wingdings"/>
              </a:rPr>
              <a:t></a:t>
            </a:r>
            <a:r>
              <a:rPr lang="en-US" altLang="zh-CN" b="1" dirty="0"/>
              <a:t> </a:t>
            </a:r>
            <a:r>
              <a:rPr lang="zh-CN" altLang="zh-CN" b="1" dirty="0"/>
              <a:t>视图：</a:t>
            </a:r>
            <a:r>
              <a:rPr lang="zh-CN" altLang="zh-CN" dirty="0"/>
              <a:t>所有的视图都从抽象基类</a:t>
            </a:r>
            <a:r>
              <a:rPr lang="en-US" altLang="zh-CN" dirty="0" err="1"/>
              <a:t>QAbstractItemView</a:t>
            </a:r>
            <a:r>
              <a:rPr lang="zh-CN" altLang="zh-CN" dirty="0"/>
              <a:t>继承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671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项目视图组（</a:t>
            </a:r>
            <a:r>
              <a:rPr lang="en-US" altLang="zh-CN" sz="2800" b="1" dirty="0"/>
              <a:t>Item Views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997527"/>
            <a:ext cx="1042653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QTableWidget</a:t>
            </a:r>
            <a:r>
              <a:rPr lang="zh-CN" altLang="zh-CN" dirty="0"/>
              <a:t>继承自</a:t>
            </a:r>
            <a:r>
              <a:rPr lang="en-US" altLang="zh-CN" dirty="0" err="1"/>
              <a:t>QTableView</a:t>
            </a:r>
            <a:r>
              <a:rPr lang="zh-CN" altLang="zh-CN" dirty="0"/>
              <a:t>。</a:t>
            </a:r>
            <a:r>
              <a:rPr lang="en-US" altLang="zh-CN" dirty="0" err="1"/>
              <a:t>QSqlTableModel</a:t>
            </a:r>
            <a:r>
              <a:rPr lang="zh-CN" altLang="zh-CN" dirty="0"/>
              <a:t>能够与</a:t>
            </a:r>
            <a:r>
              <a:rPr lang="en-US" altLang="zh-CN" dirty="0" err="1"/>
              <a:t>QTableView</a:t>
            </a:r>
            <a:r>
              <a:rPr lang="zh-CN" altLang="zh-CN" dirty="0"/>
              <a:t>绑定，但不能与</a:t>
            </a:r>
            <a:r>
              <a:rPr lang="en-US" altLang="zh-CN" dirty="0" err="1"/>
              <a:t>QTableWidget</a:t>
            </a:r>
            <a:r>
              <a:rPr lang="zh-CN" altLang="zh-CN" dirty="0"/>
              <a:t>绑定。例如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89851" y="1351470"/>
            <a:ext cx="9566873" cy="2996565"/>
          </a:xfrm>
          <a:prstGeom prst="roundRect">
            <a:avLst>
              <a:gd name="adj" fmla="val 755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QSqlTableModel</a:t>
            </a:r>
            <a:r>
              <a:rPr lang="en-US" altLang="zh-CN" dirty="0"/>
              <a:t> *model = new </a:t>
            </a:r>
            <a:r>
              <a:rPr lang="en-US" altLang="zh-CN" dirty="0" err="1"/>
              <a:t>QSqlTableModel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model-&gt;</a:t>
            </a:r>
            <a:r>
              <a:rPr lang="en-US" altLang="zh-CN" dirty="0" err="1"/>
              <a:t>setTable</a:t>
            </a:r>
            <a:r>
              <a:rPr lang="en-US" altLang="zh-CN" dirty="0"/>
              <a:t>("employee");</a:t>
            </a:r>
            <a:endParaRPr lang="zh-CN" altLang="zh-CN" dirty="0"/>
          </a:p>
          <a:p>
            <a:r>
              <a:rPr lang="en-US" altLang="zh-CN" dirty="0"/>
              <a:t>model-&gt;</a:t>
            </a:r>
            <a:r>
              <a:rPr lang="en-US" altLang="zh-CN" dirty="0" err="1"/>
              <a:t>setEditStrategy</a:t>
            </a:r>
            <a:r>
              <a:rPr lang="en-US" altLang="zh-CN" dirty="0"/>
              <a:t>(</a:t>
            </a:r>
            <a:r>
              <a:rPr lang="en-US" altLang="zh-CN" dirty="0" err="1"/>
              <a:t>QSqlTableModel</a:t>
            </a:r>
            <a:r>
              <a:rPr lang="en-US" altLang="zh-CN" dirty="0"/>
              <a:t>::</a:t>
            </a:r>
            <a:r>
              <a:rPr lang="en-US" altLang="zh-CN" dirty="0" err="1"/>
              <a:t>OnManualSubmit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model-&gt;select();</a:t>
            </a:r>
            <a:endParaRPr lang="zh-CN" altLang="zh-CN" dirty="0"/>
          </a:p>
          <a:p>
            <a:r>
              <a:rPr lang="en-US" altLang="zh-CN" dirty="0"/>
              <a:t>model-&gt;</a:t>
            </a:r>
            <a:r>
              <a:rPr lang="en-US" altLang="zh-CN" dirty="0" err="1"/>
              <a:t>removeColumn</a:t>
            </a:r>
            <a:r>
              <a:rPr lang="en-US" altLang="zh-CN" dirty="0"/>
              <a:t>(0); //</a:t>
            </a:r>
            <a:r>
              <a:rPr lang="zh-CN" altLang="zh-CN" dirty="0"/>
              <a:t>不显示</a:t>
            </a:r>
            <a:r>
              <a:rPr lang="en-US" altLang="zh-CN" dirty="0"/>
              <a:t> ID</a:t>
            </a:r>
            <a:endParaRPr lang="zh-CN" altLang="zh-CN" dirty="0"/>
          </a:p>
          <a:p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(0,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("Name"));</a:t>
            </a:r>
            <a:endParaRPr lang="zh-CN" altLang="zh-CN" dirty="0"/>
          </a:p>
          <a:p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(1,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("Salary"));</a:t>
            </a:r>
            <a:endParaRPr lang="zh-CN" altLang="zh-CN" dirty="0"/>
          </a:p>
          <a:p>
            <a:r>
              <a:rPr lang="en-US" altLang="zh-CN" dirty="0" err="1"/>
              <a:t>QTableView</a:t>
            </a:r>
            <a:r>
              <a:rPr lang="en-US" altLang="zh-CN" dirty="0"/>
              <a:t> *view = new </a:t>
            </a:r>
            <a:r>
              <a:rPr lang="en-US" altLang="zh-CN" dirty="0" err="1"/>
              <a:t>QTableView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view-&gt;</a:t>
            </a:r>
            <a:r>
              <a:rPr lang="en-US" altLang="zh-CN" dirty="0" err="1"/>
              <a:t>setModel</a:t>
            </a:r>
            <a:r>
              <a:rPr lang="en-US" altLang="zh-CN" dirty="0"/>
              <a:t>(model);</a:t>
            </a:r>
            <a:endParaRPr lang="zh-CN" altLang="zh-CN" dirty="0"/>
          </a:p>
          <a:p>
            <a:r>
              <a:rPr lang="en-US" altLang="zh-CN" dirty="0"/>
              <a:t>view-&gt;show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68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33085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查询</a:t>
            </a:r>
            <a:r>
              <a:rPr lang="zh-CN" altLang="zh-CN" sz="2800" b="1" dirty="0"/>
              <a:t>字符串数据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45029"/>
            <a:ext cx="1033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startsWith</a:t>
            </a:r>
            <a:r>
              <a:rPr lang="en-US" altLang="zh-CN" sz="1800" dirty="0"/>
              <a:t>()</a:t>
            </a:r>
            <a:r>
              <a:rPr lang="zh-CN" altLang="zh-CN" sz="1800" dirty="0"/>
              <a:t>函数判断一个字符串是否以某个字符串开头。此函数具有两个参数。第一个参数指定了一个字符串，第二个参数指定是否大小写敏感（默认情况下，是大小写敏感的），例如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497673" y="1968359"/>
            <a:ext cx="8715106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="Welcome to you! ";</a:t>
            </a:r>
            <a:endParaRPr lang="zh-CN" altLang="zh-CN" dirty="0"/>
          </a:p>
          <a:p>
            <a:r>
              <a:rPr lang="en-US" altLang="zh-CN" dirty="0" err="1"/>
              <a:t>str.startsWith</a:t>
            </a:r>
            <a:r>
              <a:rPr lang="en-US" altLang="zh-CN" dirty="0"/>
              <a:t>("Welcome",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CaseSensitive</a:t>
            </a:r>
            <a:r>
              <a:rPr lang="en-US" altLang="zh-CN" dirty="0"/>
              <a:t>); 	</a:t>
            </a:r>
            <a:r>
              <a:rPr lang="en-US" altLang="zh-CN" dirty="0" smtClean="0"/>
              <a:t>		//</a:t>
            </a:r>
            <a:r>
              <a:rPr lang="zh-CN" altLang="zh-CN" dirty="0"/>
              <a:t>返回</a:t>
            </a:r>
            <a:r>
              <a:rPr lang="en-US" altLang="zh-CN" dirty="0"/>
              <a:t>true</a:t>
            </a:r>
            <a:endParaRPr lang="zh-CN" altLang="zh-CN" dirty="0"/>
          </a:p>
          <a:p>
            <a:r>
              <a:rPr lang="en-US" altLang="zh-CN" dirty="0" err="1"/>
              <a:t>str.startsWith</a:t>
            </a:r>
            <a:r>
              <a:rPr lang="en-US" altLang="zh-CN" dirty="0"/>
              <a:t>("you",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CaseSensitive</a:t>
            </a:r>
            <a:r>
              <a:rPr lang="en-US" altLang="zh-CN" dirty="0"/>
              <a:t>);      	</a:t>
            </a:r>
            <a:r>
              <a:rPr lang="en-US" altLang="zh-CN" dirty="0" smtClean="0"/>
              <a:t>		//</a:t>
            </a:r>
            <a:r>
              <a:rPr lang="zh-CN" altLang="zh-CN" dirty="0"/>
              <a:t>返回</a:t>
            </a:r>
            <a:r>
              <a:rPr lang="en-US" altLang="zh-CN" dirty="0"/>
              <a:t>false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60021" y="2938837"/>
            <a:ext cx="1008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endsWith</a:t>
            </a:r>
            <a:r>
              <a:rPr lang="en-US" altLang="zh-CN" sz="1800" dirty="0"/>
              <a:t>()</a:t>
            </a:r>
            <a:r>
              <a:rPr lang="zh-CN" altLang="zh-CN" sz="1800" dirty="0"/>
              <a:t>函数类似于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startsWith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函数，此函数判断一个字符串是否以某个字符串结尾。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::contains()</a:t>
            </a:r>
            <a:r>
              <a:rPr lang="zh-CN" altLang="zh-CN" sz="1800" dirty="0"/>
              <a:t>函数判断一个指定的字符串是否出现过，例如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圆角矩形 5"/>
          <p:cNvSpPr/>
          <p:nvPr/>
        </p:nvSpPr>
        <p:spPr>
          <a:xfrm>
            <a:off x="1497673" y="3985185"/>
            <a:ext cx="8715106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=" Welcome to you! ";</a:t>
            </a:r>
            <a:endParaRPr lang="zh-CN" altLang="zh-CN" dirty="0"/>
          </a:p>
          <a:p>
            <a:r>
              <a:rPr lang="en-US" altLang="zh-CN" dirty="0" err="1"/>
              <a:t>str.contains</a:t>
            </a:r>
            <a:r>
              <a:rPr lang="en-US" altLang="zh-CN" dirty="0"/>
              <a:t>("Welcome",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CaseSensitive</a:t>
            </a:r>
            <a:r>
              <a:rPr lang="en-US" altLang="zh-CN" dirty="0"/>
              <a:t>);   	</a:t>
            </a:r>
            <a:r>
              <a:rPr lang="en-US" altLang="zh-CN" dirty="0" smtClean="0"/>
              <a:t>		//</a:t>
            </a:r>
            <a:r>
              <a:rPr lang="zh-CN" altLang="zh-CN" dirty="0"/>
              <a:t>返回</a:t>
            </a:r>
            <a:r>
              <a:rPr lang="en-US" altLang="zh-CN" dirty="0"/>
              <a:t>true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1933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项目视图组（</a:t>
            </a:r>
            <a:r>
              <a:rPr lang="en-US" altLang="zh-CN" sz="2800" b="1" dirty="0"/>
              <a:t>Item Views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33153"/>
            <a:ext cx="10243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视图与模型绑定时，模型必须使用</a:t>
            </a:r>
            <a:r>
              <a:rPr lang="en-US" altLang="zh-CN" sz="1800" dirty="0"/>
              <a:t>new</a:t>
            </a:r>
            <a:r>
              <a:rPr lang="zh-CN" altLang="zh-CN" sz="1800" dirty="0"/>
              <a:t>创建，否则视图不能随着模型的改变而改变。</a:t>
            </a:r>
          </a:p>
          <a:p>
            <a:r>
              <a:rPr lang="zh-CN" altLang="zh-CN" sz="1800" dirty="0"/>
              <a:t>下面是错误的写法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87532" y="1793174"/>
            <a:ext cx="9357756" cy="3325416"/>
          </a:xfrm>
          <a:prstGeom prst="roundRect">
            <a:avLst>
              <a:gd name="adj" fmla="val 570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QStandardItemModel</a:t>
            </a:r>
            <a:r>
              <a:rPr lang="en-US" altLang="zh-CN" dirty="0"/>
              <a:t> model(4,2);</a:t>
            </a:r>
            <a:endParaRPr lang="zh-CN" altLang="zh-CN" dirty="0"/>
          </a:p>
          <a:p>
            <a:r>
              <a:rPr lang="en-US" altLang="zh-CN" dirty="0" err="1"/>
              <a:t>model.setHeaderData</a:t>
            </a:r>
            <a:r>
              <a:rPr lang="en-US" altLang="zh-CN" dirty="0"/>
              <a:t>(0,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("Label"));</a:t>
            </a:r>
            <a:endParaRPr lang="zh-CN" altLang="zh-CN" dirty="0"/>
          </a:p>
          <a:p>
            <a:r>
              <a:rPr lang="en-US" altLang="zh-CN" dirty="0" err="1"/>
              <a:t>model.setHeaderData</a:t>
            </a:r>
            <a:r>
              <a:rPr lang="en-US" altLang="zh-CN" dirty="0"/>
              <a:t>(1,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("Quantity"));</a:t>
            </a:r>
            <a:endParaRPr lang="zh-CN" altLang="zh-CN" dirty="0"/>
          </a:p>
          <a:p>
            <a:r>
              <a:rPr lang="en-US" altLang="zh-CN" dirty="0" err="1"/>
              <a:t>ui.tableView</a:t>
            </a:r>
            <a:r>
              <a:rPr lang="en-US" altLang="zh-CN" dirty="0"/>
              <a:t>-&gt;</a:t>
            </a:r>
            <a:r>
              <a:rPr lang="en-US" altLang="zh-CN" dirty="0" err="1"/>
              <a:t>setModel</a:t>
            </a:r>
            <a:r>
              <a:rPr lang="en-US" altLang="zh-CN" dirty="0"/>
              <a:t>(&amp;model);</a:t>
            </a:r>
            <a:endParaRPr lang="zh-CN" altLang="zh-CN" dirty="0"/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row = 0; row &lt; 4; ++row) 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column = 0; column &lt; 2; ++column) 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QModelIndex</a:t>
            </a:r>
            <a:r>
              <a:rPr lang="en-US" altLang="zh-CN" dirty="0"/>
              <a:t> index = </a:t>
            </a:r>
            <a:r>
              <a:rPr lang="en-US" altLang="zh-CN" dirty="0" err="1"/>
              <a:t>model.index</a:t>
            </a:r>
            <a:r>
              <a:rPr lang="en-US" altLang="zh-CN" dirty="0"/>
              <a:t>(row, column, </a:t>
            </a:r>
            <a:r>
              <a:rPr lang="en-US" altLang="zh-CN" dirty="0" err="1"/>
              <a:t>QModelIndex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model.setData</a:t>
            </a:r>
            <a:r>
              <a:rPr lang="en-US" altLang="zh-CN" dirty="0"/>
              <a:t>(index, </a:t>
            </a:r>
            <a:r>
              <a:rPr lang="en-US" altLang="zh-CN" dirty="0" err="1"/>
              <a:t>QVariant</a:t>
            </a:r>
            <a:r>
              <a:rPr lang="en-US" altLang="zh-CN" dirty="0"/>
              <a:t>((row+1) * (column+1)));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00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项目视图组（</a:t>
            </a:r>
            <a:r>
              <a:rPr lang="en-US" altLang="zh-CN" sz="2800" b="1" dirty="0"/>
              <a:t>Item Views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052430" y="92267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下面是正确的写法：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2430" y="1389413"/>
            <a:ext cx="9647238" cy="3628400"/>
          </a:xfrm>
          <a:prstGeom prst="roundRect">
            <a:avLst>
              <a:gd name="adj" fmla="val 714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QStandardItemModel</a:t>
            </a:r>
            <a:r>
              <a:rPr lang="en-US" altLang="zh-CN" dirty="0"/>
              <a:t> *model;</a:t>
            </a:r>
            <a:endParaRPr lang="zh-CN" altLang="zh-CN" dirty="0"/>
          </a:p>
          <a:p>
            <a:r>
              <a:rPr lang="en-US" altLang="zh-CN" dirty="0"/>
              <a:t>model = new </a:t>
            </a:r>
            <a:r>
              <a:rPr lang="en-US" altLang="zh-CN" dirty="0" err="1"/>
              <a:t>QStandardItemModel</a:t>
            </a:r>
            <a:r>
              <a:rPr lang="en-US" altLang="zh-CN" dirty="0"/>
              <a:t>(4,2);</a:t>
            </a:r>
            <a:endParaRPr lang="zh-CN" altLang="zh-CN" dirty="0"/>
          </a:p>
          <a:p>
            <a:r>
              <a:rPr lang="en-US" altLang="zh-CN" dirty="0" err="1"/>
              <a:t>ui.tableView</a:t>
            </a:r>
            <a:r>
              <a:rPr lang="en-US" altLang="zh-CN" dirty="0"/>
              <a:t>-&gt;</a:t>
            </a:r>
            <a:r>
              <a:rPr lang="en-US" altLang="zh-CN" dirty="0" err="1"/>
              <a:t>setModel</a:t>
            </a:r>
            <a:r>
              <a:rPr lang="en-US" altLang="zh-CN" dirty="0"/>
              <a:t>(model);</a:t>
            </a:r>
            <a:endParaRPr lang="zh-CN" altLang="zh-CN" dirty="0"/>
          </a:p>
          <a:p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(0,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("Label"));</a:t>
            </a:r>
            <a:endParaRPr lang="zh-CN" altLang="zh-CN" dirty="0"/>
          </a:p>
          <a:p>
            <a:r>
              <a:rPr lang="en-US" altLang="zh-CN" dirty="0"/>
              <a:t>model-&gt;</a:t>
            </a:r>
            <a:r>
              <a:rPr lang="en-US" altLang="zh-CN" dirty="0" err="1"/>
              <a:t>setHeaderData</a:t>
            </a:r>
            <a:r>
              <a:rPr lang="en-US" altLang="zh-CN" dirty="0"/>
              <a:t>(1, </a:t>
            </a:r>
            <a:r>
              <a:rPr lang="en-US" altLang="zh-CN" dirty="0" err="1"/>
              <a:t>Qt</a:t>
            </a:r>
            <a:r>
              <a:rPr lang="en-US" altLang="zh-CN" dirty="0"/>
              <a:t>::Horizontal, </a:t>
            </a:r>
            <a:r>
              <a:rPr lang="en-US" altLang="zh-CN" dirty="0" err="1"/>
              <a:t>tr</a:t>
            </a:r>
            <a:r>
              <a:rPr lang="en-US" altLang="zh-CN" dirty="0"/>
              <a:t>("Quantity"));</a:t>
            </a:r>
            <a:endParaRPr lang="zh-CN" altLang="zh-CN" dirty="0"/>
          </a:p>
          <a:p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row = 0; row &lt; 4; ++row) 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for (</a:t>
            </a:r>
            <a:r>
              <a:rPr lang="en-US" altLang="zh-CN" dirty="0" err="1"/>
              <a:t>int</a:t>
            </a:r>
            <a:r>
              <a:rPr lang="en-US" altLang="zh-CN" dirty="0"/>
              <a:t> column = 0; column &lt; 2; ++column) 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QModelIndex</a:t>
            </a:r>
            <a:r>
              <a:rPr lang="en-US" altLang="zh-CN" dirty="0"/>
              <a:t> index = model-&gt;index(row, column, </a:t>
            </a:r>
            <a:r>
              <a:rPr lang="en-US" altLang="zh-CN" dirty="0" err="1"/>
              <a:t>QModelIndex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		model-&gt;</a:t>
            </a:r>
            <a:r>
              <a:rPr lang="en-US" altLang="zh-CN" dirty="0" err="1"/>
              <a:t>setData</a:t>
            </a:r>
            <a:r>
              <a:rPr lang="en-US" altLang="zh-CN" dirty="0"/>
              <a:t>(index, </a:t>
            </a:r>
            <a:r>
              <a:rPr lang="en-US" altLang="zh-CN" dirty="0" err="1"/>
              <a:t>QVariant</a:t>
            </a:r>
            <a:r>
              <a:rPr lang="en-US" altLang="zh-CN" dirty="0"/>
              <a:t>((row+1) * (column+1)));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2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08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3724612" y="3927056"/>
            <a:ext cx="433662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项目控件组（</a:t>
            </a:r>
            <a:r>
              <a:rPr lang="en-US" altLang="zh-CN" sz="2800" b="1" dirty="0"/>
              <a:t>Item Widgets</a:t>
            </a:r>
            <a:r>
              <a:rPr lang="zh-CN" altLang="zh-CN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726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项目控件组（</a:t>
            </a:r>
            <a:r>
              <a:rPr lang="en-US" altLang="zh-CN" sz="2800" b="1" dirty="0"/>
              <a:t>Item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8415" y="1056904"/>
            <a:ext cx="10030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项目控件组（</a:t>
            </a:r>
            <a:r>
              <a:rPr lang="en-US" altLang="zh-CN" sz="1800" dirty="0"/>
              <a:t>Item Widgets</a:t>
            </a:r>
            <a:r>
              <a:rPr lang="zh-CN" altLang="zh-CN" sz="1800" dirty="0"/>
              <a:t>）如图</a:t>
            </a:r>
            <a:r>
              <a:rPr lang="en-US" altLang="zh-CN" sz="1800" dirty="0"/>
              <a:t>2.9</a:t>
            </a:r>
            <a:r>
              <a:rPr lang="zh-CN" altLang="zh-CN" sz="1800" dirty="0"/>
              <a:t>所示。</a:t>
            </a:r>
          </a:p>
          <a:p>
            <a:r>
              <a:rPr lang="zh-CN" altLang="zh-CN" sz="1800" dirty="0"/>
              <a:t>项目控件组（</a:t>
            </a:r>
            <a:r>
              <a:rPr lang="en-US" altLang="zh-CN" sz="1800" dirty="0"/>
              <a:t>Item Widgets</a:t>
            </a:r>
            <a:r>
              <a:rPr lang="zh-CN" altLang="zh-CN" sz="1800" dirty="0"/>
              <a:t>）中各个控件的名称依次解释如下。</a:t>
            </a:r>
          </a:p>
          <a:p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List Widget</a:t>
            </a:r>
            <a:r>
              <a:rPr lang="zh-CN" altLang="zh-CN" sz="1800" dirty="0"/>
              <a:t>：清单控件。</a:t>
            </a:r>
          </a:p>
          <a:p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Tree Widget</a:t>
            </a:r>
            <a:r>
              <a:rPr lang="zh-CN" altLang="zh-CN" sz="1800" dirty="0"/>
              <a:t>：树形控件。</a:t>
            </a:r>
          </a:p>
          <a:p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Table Widget</a:t>
            </a:r>
            <a:r>
              <a:rPr lang="zh-CN" altLang="zh-CN" sz="1800" dirty="0"/>
              <a:t>：表控件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27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393" y="2659640"/>
            <a:ext cx="3390428" cy="134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项目控件组（</a:t>
            </a:r>
            <a:r>
              <a:rPr lang="en-US" altLang="zh-CN" sz="2800" b="1" dirty="0"/>
              <a:t>Item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61901"/>
            <a:ext cx="1024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（难度中等）</a:t>
            </a:r>
            <a:r>
              <a:rPr lang="zh-CN" altLang="zh-CN" sz="1800" dirty="0"/>
              <a:t>（</a:t>
            </a:r>
            <a:r>
              <a:rPr lang="en-US" altLang="zh-CN" sz="1800" dirty="0"/>
              <a:t>CH209</a:t>
            </a:r>
            <a:r>
              <a:rPr lang="zh-CN" altLang="zh-CN" sz="1800" dirty="0"/>
              <a:t>）创建具有复选框的树形控件。</a:t>
            </a:r>
          </a:p>
          <a:p>
            <a:pPr indent="450850"/>
            <a:r>
              <a:rPr lang="zh-CN" altLang="zh-CN" sz="1800" dirty="0"/>
              <a:t>在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中，树形控件称为</a:t>
            </a:r>
            <a:r>
              <a:rPr lang="en-US" altLang="zh-CN" sz="1800" dirty="0" err="1"/>
              <a:t>QTreeWidget</a:t>
            </a:r>
            <a:r>
              <a:rPr lang="zh-CN" altLang="zh-CN" sz="1800" dirty="0"/>
              <a:t>，而控件里的树形节点称为</a:t>
            </a:r>
            <a:r>
              <a:rPr lang="en-US" altLang="zh-CN" sz="1800" dirty="0" err="1"/>
              <a:t>QTreeWidgetItem</a:t>
            </a:r>
            <a:r>
              <a:rPr lang="zh-CN" altLang="zh-CN" sz="1800" dirty="0"/>
              <a:t>。这种控件有时很有用处。例如，利用飞信软件群发短信时，选择联系人的界面中就使用了有复选框的树形控件，如图</a:t>
            </a:r>
            <a:r>
              <a:rPr lang="en-US" altLang="zh-CN" sz="1800" dirty="0"/>
              <a:t>2.10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37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55" y="2264373"/>
            <a:ext cx="4520189" cy="367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42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30036" y="3277590"/>
            <a:ext cx="8716489" cy="380010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项目控件组（</a:t>
            </a:r>
            <a:r>
              <a:rPr lang="en-US" altLang="zh-CN" sz="2800" b="1" dirty="0"/>
              <a:t>Item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997527"/>
            <a:ext cx="1035528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要实现这种界面其实很简单。首先在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的设计器中拖曳出一个</a:t>
            </a:r>
            <a:r>
              <a:rPr lang="en-US" altLang="zh-CN" sz="1800" dirty="0" err="1"/>
              <a:t>QTreeWidget</a:t>
            </a:r>
            <a:r>
              <a:rPr lang="zh-CN" altLang="zh-CN" sz="1800" dirty="0"/>
              <a:t>，然后在主窗口中编写一个函数</a:t>
            </a:r>
            <a:r>
              <a:rPr lang="en-US" altLang="zh-CN" sz="1800" dirty="0" err="1"/>
              <a:t>init</a:t>
            </a:r>
            <a:r>
              <a:rPr lang="zh-CN" altLang="zh-CN" sz="1800" dirty="0"/>
              <a:t>初始化界面，连接树形控件的节点改变信号</a:t>
            </a:r>
            <a:r>
              <a:rPr lang="en-US" altLang="zh-CN" sz="1800" dirty="0" err="1"/>
              <a:t>itemChanged</a:t>
            </a:r>
            <a:r>
              <a:rPr lang="zh-CN" altLang="zh-CN" sz="1800" dirty="0"/>
              <a:t>（</a:t>
            </a:r>
            <a:r>
              <a:rPr lang="en-US" altLang="zh-CN" sz="1800" dirty="0" err="1"/>
              <a:t>QTreeWidgetItem</a:t>
            </a:r>
            <a:r>
              <a:rPr lang="en-US" altLang="zh-CN" sz="1800" dirty="0"/>
              <a:t>* item,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column</a:t>
            </a:r>
            <a:r>
              <a:rPr lang="zh-CN" altLang="zh-CN" sz="1800" dirty="0"/>
              <a:t>），实现这个信号即可。</a:t>
            </a:r>
          </a:p>
          <a:p>
            <a:pPr indent="450850"/>
            <a:r>
              <a:rPr lang="zh-CN" altLang="zh-CN" sz="1800" dirty="0"/>
              <a:t>具体步骤如下。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TreeWidget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”，类名保持“</a:t>
            </a:r>
            <a:r>
              <a:rPr lang="en-US" altLang="zh-CN" sz="1800" dirty="0"/>
              <a:t>Widget</a:t>
            </a:r>
            <a:r>
              <a:rPr lang="zh-CN" altLang="zh-CN" sz="1800" dirty="0"/>
              <a:t>”不变，</a:t>
            </a:r>
            <a:r>
              <a:rPr lang="zh-CN" altLang="zh-CN" sz="1800" b="1" dirty="0"/>
              <a:t>保持</a:t>
            </a:r>
            <a:r>
              <a:rPr lang="zh-CN" altLang="zh-CN" sz="1800" dirty="0"/>
              <a:t>“创建界面”复选框的选中状态。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）双击“</a:t>
            </a:r>
            <a:r>
              <a:rPr lang="en-US" altLang="zh-CN" sz="1800" dirty="0" err="1"/>
              <a:t>widget.ui</a:t>
            </a:r>
            <a:r>
              <a:rPr lang="zh-CN" altLang="zh-CN" sz="1800" dirty="0"/>
              <a:t>”文件，打开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的设计器，拖曳出一个</a:t>
            </a:r>
            <a:r>
              <a:rPr lang="en-US" altLang="zh-CN" sz="1800" dirty="0" err="1"/>
              <a:t>QTreeWidget</a:t>
            </a:r>
            <a:r>
              <a:rPr lang="zh-CN" altLang="zh-CN" sz="1800" dirty="0"/>
              <a:t>控件。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widget.h</a:t>
            </a:r>
            <a:r>
              <a:rPr lang="zh-CN" altLang="zh-CN" sz="1800" dirty="0"/>
              <a:t>”中添加代码：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 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QTreeWidgetItem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在类</a:t>
            </a:r>
            <a:r>
              <a:rPr lang="en-US" altLang="zh-CN" sz="1800" dirty="0"/>
              <a:t>Widget</a:t>
            </a:r>
            <a:r>
              <a:rPr lang="zh-CN" altLang="zh-CN" sz="1800" dirty="0"/>
              <a:t>声明中添加代码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330036" y="4144488"/>
            <a:ext cx="8716489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init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updateParentItem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 item);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treeItemChanged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 item, </a:t>
            </a:r>
            <a:r>
              <a:rPr lang="en-US" altLang="zh-CN" dirty="0" err="1"/>
              <a:t>int</a:t>
            </a:r>
            <a:r>
              <a:rPr lang="en-US" altLang="zh-CN" dirty="0"/>
              <a:t> column</a:t>
            </a:r>
            <a:r>
              <a:rPr lang="en-US" altLang="zh-CN" dirty="0" smtClean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01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项目控件组（</a:t>
            </a:r>
            <a:r>
              <a:rPr lang="en-US" altLang="zh-CN" sz="2800" b="1" dirty="0"/>
              <a:t>Item Widgets</a:t>
            </a:r>
            <a:r>
              <a:rPr lang="zh-CN" altLang="zh-CN" sz="2800" b="1" dirty="0"/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978415" y="967046"/>
            <a:ext cx="738507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560"/>
              </a:lnSpc>
              <a:spcAft>
                <a:spcPts val="0"/>
              </a:spcAft>
            </a:pPr>
            <a:r>
              <a:rPr lang="zh-CN" altLang="zh-CN" sz="1800" kern="100" dirty="0">
                <a:latin typeface="Times New Roman"/>
                <a:ea typeface="宋体"/>
              </a:rPr>
              <a:t>（</a:t>
            </a:r>
            <a:r>
              <a:rPr lang="en-US" altLang="zh-CN" sz="1800" kern="100" dirty="0">
                <a:latin typeface="Times New Roman"/>
                <a:ea typeface="宋体"/>
              </a:rPr>
              <a:t>4</a:t>
            </a:r>
            <a:r>
              <a:rPr lang="zh-CN" altLang="zh-CN" sz="1800" kern="100" dirty="0">
                <a:latin typeface="Times New Roman"/>
                <a:ea typeface="宋体"/>
              </a:rPr>
              <a:t>）在源文件“</a:t>
            </a:r>
            <a:r>
              <a:rPr lang="en-US" altLang="zh-CN" sz="1800" kern="100" dirty="0">
                <a:latin typeface="Times New Roman"/>
                <a:ea typeface="宋体"/>
              </a:rPr>
              <a:t>widget.cpp</a:t>
            </a:r>
            <a:r>
              <a:rPr lang="zh-CN" altLang="zh-CN" sz="1800" kern="100" dirty="0">
                <a:latin typeface="Times New Roman"/>
                <a:ea typeface="宋体"/>
              </a:rPr>
              <a:t>”的类</a:t>
            </a:r>
            <a:r>
              <a:rPr lang="en-US" altLang="zh-CN" sz="1800" kern="100" dirty="0">
                <a:latin typeface="Times New Roman"/>
                <a:ea typeface="宋体"/>
              </a:rPr>
              <a:t>Widget</a:t>
            </a:r>
            <a:r>
              <a:rPr lang="zh-CN" altLang="zh-CN" sz="1800" kern="100" dirty="0">
                <a:latin typeface="Times New Roman"/>
                <a:ea typeface="宋体"/>
              </a:rPr>
              <a:t>构造函数中添加代码：</a:t>
            </a:r>
            <a:endParaRPr lang="zh-CN" altLang="zh-CN" sz="1800" kern="100" dirty="0">
              <a:effectLst/>
              <a:latin typeface="Times New Roman"/>
              <a:ea typeface="宋体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3782" y="1377538"/>
            <a:ext cx="9524010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init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treeWidget,SIGNAL</a:t>
            </a:r>
            <a:r>
              <a:rPr lang="en-US" altLang="zh-CN" dirty="0"/>
              <a:t>(</a:t>
            </a:r>
            <a:r>
              <a:rPr lang="en-US" altLang="zh-CN" dirty="0" err="1"/>
              <a:t>itemChanged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*, </a:t>
            </a:r>
            <a:r>
              <a:rPr lang="en-US" altLang="zh-CN" dirty="0" err="1"/>
              <a:t>int</a:t>
            </a:r>
            <a:r>
              <a:rPr lang="en-US" altLang="zh-CN" dirty="0"/>
              <a:t>)),</a:t>
            </a:r>
            <a:endParaRPr lang="zh-CN" altLang="zh-CN" dirty="0"/>
          </a:p>
          <a:p>
            <a:r>
              <a:rPr lang="en-US" altLang="zh-CN" dirty="0"/>
              <a:t>            this, SLOT(</a:t>
            </a:r>
            <a:r>
              <a:rPr lang="en-US" altLang="zh-CN" dirty="0" err="1"/>
              <a:t>treeItemChanged</a:t>
            </a:r>
            <a:r>
              <a:rPr lang="en-US" altLang="zh-CN" dirty="0"/>
              <a:t>(</a:t>
            </a:r>
            <a:r>
              <a:rPr lang="en-US" altLang="zh-CN" dirty="0" err="1"/>
              <a:t>QTreeWidgetItem</a:t>
            </a:r>
            <a:r>
              <a:rPr lang="en-US" altLang="zh-CN" dirty="0"/>
              <a:t>*, </a:t>
            </a:r>
            <a:r>
              <a:rPr lang="en-US" altLang="zh-CN" dirty="0" err="1"/>
              <a:t>int</a:t>
            </a:r>
            <a:r>
              <a:rPr lang="en-US" altLang="zh-CN" dirty="0" smtClean="0"/>
              <a:t>)));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16282" y="2353971"/>
            <a:ext cx="43433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在此文件中实现</a:t>
            </a:r>
            <a:r>
              <a:rPr lang="zh-CN" altLang="zh-CN" sz="1800" dirty="0">
                <a:hlinkClick r:id="rId2" action="ppaction://hlinkfile"/>
              </a:rPr>
              <a:t>各个函数的具体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函数</a:t>
            </a:r>
            <a:r>
              <a:rPr lang="en-US" altLang="zh-CN" sz="1800" dirty="0" err="1"/>
              <a:t>treeItemChanged</a:t>
            </a:r>
            <a:r>
              <a:rPr lang="en-US" altLang="zh-CN" sz="1800" dirty="0"/>
              <a:t>()</a:t>
            </a:r>
            <a:r>
              <a:rPr lang="zh-CN" altLang="zh-CN" sz="1800" dirty="0">
                <a:hlinkClick r:id="rId3" action="ppaction://hlinkfile"/>
              </a:rPr>
              <a:t>的具体实现</a:t>
            </a:r>
            <a:r>
              <a:rPr lang="zh-CN" altLang="zh-CN" sz="1800" dirty="0" smtClean="0">
                <a:hlinkClick r:id="rId3" action="ppaction://hlinkfile"/>
              </a:rPr>
              <a:t>代码</a:t>
            </a:r>
            <a:r>
              <a:rPr lang="zh-CN" altLang="en-US" sz="1800" dirty="0" smtClean="0">
                <a:hlinkClick r:id="rId3" action="ppaction://hlinkfile"/>
              </a:rPr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函数</a:t>
            </a:r>
            <a:r>
              <a:rPr lang="en-US" altLang="zh-CN" sz="1800" dirty="0" err="1"/>
              <a:t>updateParentItem</a:t>
            </a:r>
            <a:r>
              <a:rPr lang="en-US" altLang="zh-CN" sz="1800" dirty="0"/>
              <a:t>()</a:t>
            </a:r>
            <a:r>
              <a:rPr lang="zh-CN" altLang="zh-CN" sz="1800" dirty="0">
                <a:hlinkClick r:id="rId4" action="ppaction://hlinkfile"/>
              </a:rPr>
              <a:t>的具体实现</a:t>
            </a:r>
            <a:r>
              <a:rPr lang="zh-CN" altLang="zh-CN" sz="1800" dirty="0" smtClean="0">
                <a:hlinkClick r:id="rId4" action="ppaction://hlinkfile"/>
              </a:rPr>
              <a:t>代码</a:t>
            </a:r>
            <a:r>
              <a:rPr lang="zh-CN" altLang="en-US" sz="1800" dirty="0" smtClean="0">
                <a:hlinkClick r:id="rId4" action="ppaction://hlinkfile"/>
              </a:rPr>
              <a:t>。</a:t>
            </a:r>
            <a:endParaRPr lang="zh-CN" altLang="zh-CN" sz="1800" dirty="0"/>
          </a:p>
        </p:txBody>
      </p:sp>
      <p:sp>
        <p:nvSpPr>
          <p:cNvPr id="6" name="矩形 5"/>
          <p:cNvSpPr/>
          <p:nvPr/>
        </p:nvSpPr>
        <p:spPr>
          <a:xfrm>
            <a:off x="978415" y="3269911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）运行结果如图</a:t>
            </a:r>
            <a:r>
              <a:rPr lang="en-US" altLang="zh-CN" sz="1800" dirty="0"/>
              <a:t>2.10</a:t>
            </a:r>
            <a:r>
              <a:rPr lang="zh-CN" altLang="zh-CN" sz="1800" dirty="0"/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8246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09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577748" y="3907585"/>
            <a:ext cx="239118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小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综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合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例</a:t>
            </a:r>
            <a:r>
              <a:rPr lang="en-US" altLang="zh-CN" sz="2800" b="1" dirty="0" smtClean="0"/>
              <a:t> </a:t>
            </a:r>
            <a:r>
              <a:rPr lang="zh-CN" altLang="zh-CN" sz="2800" b="1" dirty="0" smtClean="0"/>
              <a:t>子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18885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21278"/>
            <a:ext cx="10367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CH210</a:t>
            </a:r>
            <a:r>
              <a:rPr lang="zh-CN" altLang="zh-CN" sz="1800" dirty="0"/>
              <a:t>） 将上面的几个控件综合起来使用。</a:t>
            </a:r>
          </a:p>
          <a:p>
            <a:pPr indent="450850"/>
            <a:r>
              <a:rPr lang="zh-CN" altLang="zh-CN" sz="1800" dirty="0"/>
              <a:t>具体步骤如下。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/>
              <a:t>Test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”，类名保持“</a:t>
            </a:r>
            <a:r>
              <a:rPr lang="en-US" altLang="zh-CN" sz="1800" dirty="0"/>
              <a:t>Dialog</a:t>
            </a:r>
            <a:r>
              <a:rPr lang="zh-CN" altLang="zh-CN" sz="1800" dirty="0"/>
              <a:t>”不变，</a:t>
            </a:r>
            <a:r>
              <a:rPr lang="zh-CN" altLang="zh-CN" sz="1800" b="1" dirty="0"/>
              <a:t>保持</a:t>
            </a:r>
            <a:r>
              <a:rPr lang="zh-CN" altLang="zh-CN" sz="1800" dirty="0"/>
              <a:t>“创建界面”复选框的选中状态。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）双击</a:t>
            </a:r>
            <a:r>
              <a:rPr lang="en-US" altLang="zh-CN" sz="1800" dirty="0" err="1"/>
              <a:t>dialog.ui</a:t>
            </a:r>
            <a:r>
              <a:rPr lang="zh-CN" altLang="zh-CN" sz="1800" dirty="0"/>
              <a:t>文件，打开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的设计器，中间的空白视窗为一个</a:t>
            </a:r>
            <a:r>
              <a:rPr lang="en-US" altLang="zh-CN" sz="1800" dirty="0"/>
              <a:t>Parent Widget</a:t>
            </a:r>
            <a:r>
              <a:rPr lang="zh-CN" altLang="zh-CN" sz="1800" dirty="0"/>
              <a:t>，接着需要建立一些</a:t>
            </a:r>
            <a:r>
              <a:rPr lang="en-US" altLang="zh-CN" sz="1800" dirty="0"/>
              <a:t>Child Widget</a:t>
            </a:r>
            <a:r>
              <a:rPr lang="zh-CN" altLang="zh-CN" sz="1800" dirty="0"/>
              <a:t>。在左边的工具箱中找到所需要的</a:t>
            </a:r>
            <a:r>
              <a:rPr lang="en-US" altLang="zh-CN" sz="1800" dirty="0"/>
              <a:t>Widget</a:t>
            </a:r>
            <a:r>
              <a:rPr lang="zh-CN" altLang="zh-CN" sz="1800" dirty="0"/>
              <a:t>：拖曳出一个</a:t>
            </a:r>
            <a:r>
              <a:rPr lang="en-US" altLang="zh-CN" sz="1800" dirty="0"/>
              <a:t>Label</a:t>
            </a:r>
            <a:r>
              <a:rPr lang="zh-CN" altLang="zh-CN" sz="1800" dirty="0"/>
              <a:t>、一个</a:t>
            </a:r>
            <a:r>
              <a:rPr lang="en-US" altLang="zh-CN" sz="1800" dirty="0"/>
              <a:t>Line Edit</a:t>
            </a:r>
            <a:r>
              <a:rPr lang="zh-CN" altLang="zh-CN" sz="1800" dirty="0"/>
              <a:t>（用于输入文字）、一个</a:t>
            </a:r>
            <a:r>
              <a:rPr lang="en-US" altLang="zh-CN" sz="1800" dirty="0"/>
              <a:t>Horizontal Spacer</a:t>
            </a:r>
            <a:r>
              <a:rPr lang="zh-CN" altLang="zh-CN" sz="1800" dirty="0"/>
              <a:t>及两个</a:t>
            </a:r>
            <a:r>
              <a:rPr lang="en-US" altLang="zh-CN" sz="1800" dirty="0"/>
              <a:t>Push Button</a:t>
            </a:r>
            <a:r>
              <a:rPr lang="zh-CN" altLang="zh-CN" sz="1800" dirty="0"/>
              <a:t>。现在不需要花太多时间在这些</a:t>
            </a:r>
            <a:r>
              <a:rPr lang="en-US" altLang="zh-CN" sz="1800" dirty="0"/>
              <a:t>Widget</a:t>
            </a:r>
            <a:r>
              <a:rPr lang="zh-CN" altLang="zh-CN" sz="1800" dirty="0"/>
              <a:t>的位置编排上，以后可利用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的</a:t>
            </a:r>
            <a:r>
              <a:rPr lang="en-US" altLang="zh-CN" sz="1800" dirty="0"/>
              <a:t>Layout Manage</a:t>
            </a:r>
            <a:r>
              <a:rPr lang="zh-CN" altLang="zh-CN" sz="1800" dirty="0"/>
              <a:t>进行位置的编排。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）设置</a:t>
            </a:r>
            <a:r>
              <a:rPr lang="en-US" altLang="zh-CN" sz="1800" dirty="0"/>
              <a:t>Widget</a:t>
            </a:r>
            <a:r>
              <a:rPr lang="zh-CN" altLang="zh-CN" sz="1800" dirty="0"/>
              <a:t>的属性：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选择</a:t>
            </a:r>
            <a:r>
              <a:rPr lang="en-US" altLang="zh-CN" sz="1800" dirty="0"/>
              <a:t>Label</a:t>
            </a:r>
            <a:r>
              <a:rPr lang="zh-CN" altLang="zh-CN" sz="1800" dirty="0"/>
              <a:t>，确定</a:t>
            </a:r>
            <a:r>
              <a:rPr lang="en-US" altLang="zh-CN" sz="1800" dirty="0" err="1"/>
              <a:t>objectName</a:t>
            </a:r>
            <a:r>
              <a:rPr lang="zh-CN" altLang="zh-CN" sz="1800" dirty="0"/>
              <a:t>属性为“</a:t>
            </a:r>
            <a:r>
              <a:rPr lang="en-US" altLang="zh-CN" sz="1800" dirty="0"/>
              <a:t>label</a:t>
            </a:r>
            <a:r>
              <a:rPr lang="zh-CN" altLang="zh-CN" sz="1800" dirty="0"/>
              <a:t>”，并且设定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属性为“</a:t>
            </a:r>
            <a:r>
              <a:rPr lang="en-US" altLang="zh-CN" sz="1800" dirty="0"/>
              <a:t>&amp;Cell Location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选择</a:t>
            </a:r>
            <a:r>
              <a:rPr lang="en-US" altLang="zh-CN" sz="1800" dirty="0"/>
              <a:t>Line Edit</a:t>
            </a:r>
            <a:r>
              <a:rPr lang="zh-CN" altLang="zh-CN" sz="1800" dirty="0"/>
              <a:t>，确定</a:t>
            </a:r>
            <a:r>
              <a:rPr lang="en-US" altLang="zh-CN" sz="1800" dirty="0" err="1"/>
              <a:t>objectName</a:t>
            </a:r>
            <a:r>
              <a:rPr lang="zh-CN" altLang="zh-CN" sz="1800" dirty="0"/>
              <a:t>属性为“</a:t>
            </a:r>
            <a:r>
              <a:rPr lang="en-US" altLang="zh-CN" sz="1800" dirty="0" err="1"/>
              <a:t>lineEdit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选择第一个按钮，将其</a:t>
            </a:r>
            <a:r>
              <a:rPr lang="en-US" altLang="zh-CN" sz="1800" dirty="0" err="1"/>
              <a:t>objectName</a:t>
            </a:r>
            <a:r>
              <a:rPr lang="zh-CN" altLang="zh-CN" sz="1800" dirty="0"/>
              <a:t>属性设定为“</a:t>
            </a:r>
            <a:r>
              <a:rPr lang="en-US" altLang="zh-CN" sz="1800" dirty="0" err="1"/>
              <a:t>okButton</a:t>
            </a:r>
            <a:r>
              <a:rPr lang="zh-CN" altLang="zh-CN" sz="1800" dirty="0"/>
              <a:t>”，</a:t>
            </a:r>
            <a:r>
              <a:rPr lang="en-US" altLang="zh-CN" sz="1800" dirty="0"/>
              <a:t>enabled</a:t>
            </a:r>
            <a:r>
              <a:rPr lang="zh-CN" altLang="zh-CN" sz="1800" dirty="0"/>
              <a:t>属性设为“</a:t>
            </a:r>
            <a:r>
              <a:rPr lang="en-US" altLang="zh-CN" sz="1800" dirty="0"/>
              <a:t>false</a:t>
            </a:r>
            <a:r>
              <a:rPr lang="zh-CN" altLang="zh-CN" sz="1800" dirty="0"/>
              <a:t>”，</a:t>
            </a:r>
            <a:r>
              <a:rPr lang="en-US" altLang="zh-CN" sz="1800" dirty="0"/>
              <a:t>text </a:t>
            </a:r>
            <a:r>
              <a:rPr lang="zh-CN" altLang="zh-CN" sz="1800" dirty="0"/>
              <a:t>属性设为“</a:t>
            </a:r>
            <a:r>
              <a:rPr lang="en-US" altLang="zh-CN" sz="1800" dirty="0"/>
              <a:t>OK</a:t>
            </a:r>
            <a:r>
              <a:rPr lang="zh-CN" altLang="zh-CN" sz="1800" dirty="0"/>
              <a:t>”，并将</a:t>
            </a:r>
            <a:r>
              <a:rPr lang="en-US" altLang="zh-CN" sz="1800" dirty="0"/>
              <a:t>default</a:t>
            </a:r>
            <a:r>
              <a:rPr lang="zh-CN" altLang="zh-CN" sz="1800" dirty="0"/>
              <a:t>属性设为“</a:t>
            </a:r>
            <a:r>
              <a:rPr lang="en-US" altLang="zh-CN" sz="1800" dirty="0"/>
              <a:t>true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选择第二个按钮，将其</a:t>
            </a:r>
            <a:r>
              <a:rPr lang="en-US" altLang="zh-CN" sz="1800" dirty="0" err="1"/>
              <a:t>objectName</a:t>
            </a:r>
            <a:r>
              <a:rPr lang="zh-CN" altLang="zh-CN" sz="1800" dirty="0"/>
              <a:t>属性设为“</a:t>
            </a:r>
            <a:r>
              <a:rPr lang="en-US" altLang="zh-CN" sz="1800" dirty="0" err="1"/>
              <a:t>cancelButton</a:t>
            </a:r>
            <a:r>
              <a:rPr lang="zh-CN" altLang="zh-CN" sz="1800" dirty="0"/>
              <a:t>”，并将</a:t>
            </a:r>
            <a:r>
              <a:rPr lang="en-US" altLang="zh-CN" sz="1800" dirty="0"/>
              <a:t>text</a:t>
            </a:r>
            <a:r>
              <a:rPr lang="zh-CN" altLang="zh-CN" sz="1800" dirty="0"/>
              <a:t>属性设为“</a:t>
            </a:r>
            <a:r>
              <a:rPr lang="en-US" altLang="zh-CN" sz="1800" dirty="0"/>
              <a:t>Cancel</a:t>
            </a:r>
            <a:r>
              <a:rPr lang="zh-CN" altLang="zh-CN" sz="1800" dirty="0"/>
              <a:t>”。</a:t>
            </a:r>
          </a:p>
          <a:p>
            <a:pPr indent="450850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将表单背景的</a:t>
            </a:r>
            <a:r>
              <a:rPr lang="en-US" altLang="zh-CN" sz="1800" dirty="0" err="1"/>
              <a:t>windowTitle</a:t>
            </a:r>
            <a:r>
              <a:rPr lang="zh-CN" altLang="zh-CN" sz="1800" dirty="0"/>
              <a:t>属性设为“</a:t>
            </a:r>
            <a:r>
              <a:rPr lang="en-US" altLang="zh-CN" sz="1800" dirty="0"/>
              <a:t>Go To Cell</a:t>
            </a:r>
            <a:r>
              <a:rPr lang="zh-CN" altLang="zh-CN" sz="1800" dirty="0"/>
              <a:t>”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708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矩形 2"/>
          <p:cNvSpPr/>
          <p:nvPr/>
        </p:nvSpPr>
        <p:spPr>
          <a:xfrm>
            <a:off x="978415" y="922672"/>
            <a:ext cx="3363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初始的设计效果如图</a:t>
            </a:r>
            <a:r>
              <a:rPr lang="en-US" altLang="zh-CN" sz="1800" dirty="0"/>
              <a:t>2.11</a:t>
            </a:r>
            <a:r>
              <a:rPr lang="zh-CN" altLang="zh-CN" sz="1800" dirty="0"/>
              <a:t>所示。</a:t>
            </a:r>
          </a:p>
        </p:txBody>
      </p:sp>
      <p:pic>
        <p:nvPicPr>
          <p:cNvPr id="348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75" y="1562678"/>
            <a:ext cx="4179410" cy="315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4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3308577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查询</a:t>
            </a:r>
            <a:r>
              <a:rPr lang="zh-CN" altLang="zh-CN" sz="2800" b="1" dirty="0"/>
              <a:t>字符串数据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1092530"/>
            <a:ext cx="10224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）比较两个字符串也是经常使用的功能，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提供了多种比较手段。</a:t>
            </a:r>
          </a:p>
          <a:p>
            <a:pPr indent="450850"/>
            <a:r>
              <a:rPr lang="zh-CN" altLang="zh-CN" sz="1800" dirty="0"/>
              <a:t>① </a:t>
            </a:r>
            <a:r>
              <a:rPr lang="en-US" altLang="zh-CN" sz="1800" dirty="0"/>
              <a:t>operator&lt;(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&amp;)</a:t>
            </a:r>
            <a:r>
              <a:rPr lang="zh-CN" altLang="zh-CN" sz="1800" dirty="0"/>
              <a:t>：比较一个字符串是否小于另一个字符串。如果是，则返回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。</a:t>
            </a:r>
          </a:p>
          <a:p>
            <a:pPr indent="450850"/>
            <a:r>
              <a:rPr lang="zh-CN" altLang="zh-CN" sz="1800" dirty="0"/>
              <a:t>② </a:t>
            </a:r>
            <a:r>
              <a:rPr lang="en-US" altLang="zh-CN" sz="1800" dirty="0"/>
              <a:t>operator&lt;=(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&amp;)</a:t>
            </a:r>
            <a:r>
              <a:rPr lang="zh-CN" altLang="zh-CN" sz="1800" dirty="0"/>
              <a:t>：比较一个字符串是否小于等于另一个字符串。如果是，则返回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。</a:t>
            </a:r>
          </a:p>
          <a:p>
            <a:pPr indent="450850"/>
            <a:r>
              <a:rPr lang="zh-CN" altLang="zh-CN" sz="1800" dirty="0"/>
              <a:t>③ </a:t>
            </a:r>
            <a:r>
              <a:rPr lang="en-US" altLang="zh-CN" sz="1800" dirty="0"/>
              <a:t>operator==(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&amp;)</a:t>
            </a:r>
            <a:r>
              <a:rPr lang="zh-CN" altLang="zh-CN" sz="1800" dirty="0"/>
              <a:t>：比较两个字符串是否相等。如果相等，则返回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。</a:t>
            </a:r>
          </a:p>
          <a:p>
            <a:pPr indent="450850"/>
            <a:r>
              <a:rPr lang="zh-CN" altLang="zh-CN" sz="1800" dirty="0"/>
              <a:t>④ </a:t>
            </a:r>
            <a:r>
              <a:rPr lang="en-US" altLang="zh-CN" sz="1800" dirty="0"/>
              <a:t>operator&gt;=(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&amp;)</a:t>
            </a:r>
            <a:r>
              <a:rPr lang="zh-CN" altLang="zh-CN" sz="1800" dirty="0"/>
              <a:t>：比较一个字符串是否大于等于另一个字符串。如果是，则返回</a:t>
            </a:r>
            <a:r>
              <a:rPr lang="en-US" altLang="zh-CN" sz="1800" dirty="0"/>
              <a:t>true</a:t>
            </a:r>
            <a:r>
              <a:rPr lang="zh-CN" altLang="zh-CN" sz="1800" dirty="0"/>
              <a:t>。</a:t>
            </a:r>
          </a:p>
          <a:p>
            <a:pPr indent="450850"/>
            <a:r>
              <a:rPr lang="zh-CN" altLang="zh-CN" sz="1800" dirty="0"/>
              <a:t>⑤ </a:t>
            </a:r>
            <a:r>
              <a:rPr lang="en-US" altLang="zh-CN" sz="1800" dirty="0" err="1"/>
              <a:t>localeAwareCompare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&amp;,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&amp;)</a:t>
            </a:r>
            <a:r>
              <a:rPr lang="zh-CN" altLang="zh-CN" sz="1800" dirty="0"/>
              <a:t>：静态函数，比较前后两个字符串。如果前面字符串小于后面字符串，则返回负整数值；如果等于则返回</a:t>
            </a:r>
            <a:r>
              <a:rPr lang="en-US" altLang="zh-CN" sz="1800" dirty="0"/>
              <a:t>0</a:t>
            </a:r>
            <a:r>
              <a:rPr lang="zh-CN" altLang="zh-CN" sz="1800" dirty="0"/>
              <a:t>；如果大于则返回正整数值。该函数的比较是基于本地（</a:t>
            </a:r>
            <a:r>
              <a:rPr lang="en-US" altLang="zh-CN" sz="1800" dirty="0"/>
              <a:t>locale</a:t>
            </a:r>
            <a:r>
              <a:rPr lang="zh-CN" altLang="zh-CN" sz="1800" dirty="0"/>
              <a:t>）字符集的，而且是与平台相关的。通常，该函数用于向用户显示一个有序的字符串列表。</a:t>
            </a:r>
          </a:p>
          <a:p>
            <a:pPr indent="450850"/>
            <a:r>
              <a:rPr lang="zh-CN" altLang="zh-CN" sz="1800" dirty="0"/>
              <a:t>⑥</a:t>
            </a:r>
            <a:r>
              <a:rPr lang="en-US" altLang="zh-CN" sz="1800" dirty="0"/>
              <a:t> compare(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&amp;,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QString</a:t>
            </a:r>
            <a:r>
              <a:rPr lang="en-US" altLang="zh-CN" sz="1800" dirty="0"/>
              <a:t>&amp;,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CaseSensitivity</a:t>
            </a:r>
            <a:r>
              <a:rPr lang="en-US" altLang="zh-CN" sz="1800" dirty="0"/>
              <a:t>)</a:t>
            </a:r>
            <a:r>
              <a:rPr lang="zh-CN" altLang="zh-CN" sz="1800" dirty="0"/>
              <a:t>：该函数可以指定是否进行大小写的比较，而大小写的比较是完全基于字符的</a:t>
            </a:r>
            <a:r>
              <a:rPr lang="en-US" altLang="zh-CN" sz="1800" dirty="0"/>
              <a:t>Unicode</a:t>
            </a:r>
            <a:r>
              <a:rPr lang="zh-CN" altLang="zh-CN" sz="1800" dirty="0"/>
              <a:t>编码值的，而且是非常快的，返回值类似于</a:t>
            </a:r>
            <a:r>
              <a:rPr lang="en-US" altLang="zh-CN" sz="1800" dirty="0" err="1"/>
              <a:t>localeAwareCompare</a:t>
            </a:r>
            <a:r>
              <a:rPr lang="en-US" altLang="zh-CN" sz="1800" dirty="0"/>
              <a:t>()</a:t>
            </a:r>
            <a:r>
              <a:rPr lang="zh-CN" altLang="zh-CN" sz="1800" dirty="0"/>
              <a:t>函数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1152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769" y="1009403"/>
            <a:ext cx="1059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）运行工程，此时看到界面中的</a:t>
            </a:r>
            <a:r>
              <a:rPr lang="en-US" altLang="zh-CN" sz="1800" dirty="0"/>
              <a:t>label</a:t>
            </a:r>
            <a:r>
              <a:rPr lang="zh-CN" altLang="zh-CN" sz="1800" dirty="0"/>
              <a:t>会显示一个“</a:t>
            </a:r>
            <a:r>
              <a:rPr lang="en-US" altLang="zh-CN" sz="1800" dirty="0"/>
              <a:t>&amp;</a:t>
            </a:r>
            <a:r>
              <a:rPr lang="zh-CN" altLang="zh-CN" sz="1800" dirty="0"/>
              <a:t>”。为了解决这个问题，选择</a:t>
            </a:r>
            <a:r>
              <a:rPr lang="zh-CN" altLang="zh-CN" sz="1800" b="1" dirty="0"/>
              <a:t>“编辑”→“</a:t>
            </a:r>
            <a:r>
              <a:rPr lang="en-US" altLang="zh-CN" sz="1800" b="1" dirty="0"/>
              <a:t>Edit Buddies</a:t>
            </a:r>
            <a:r>
              <a:rPr lang="zh-CN" altLang="zh-CN" sz="1800" b="1" dirty="0"/>
              <a:t>”（编辑伙伴）</a:t>
            </a:r>
            <a:r>
              <a:rPr lang="en-US" altLang="zh-CN" sz="1800" dirty="0"/>
              <a:t> </a:t>
            </a:r>
            <a:r>
              <a:rPr lang="zh-CN" altLang="zh-CN" sz="1800" dirty="0"/>
              <a:t>命令，在此模式下，可以设定伙伴。选中</a:t>
            </a:r>
            <a:r>
              <a:rPr lang="en-US" altLang="zh-CN" sz="1800" dirty="0"/>
              <a:t>label</a:t>
            </a:r>
            <a:r>
              <a:rPr lang="zh-CN" altLang="zh-CN" sz="1800" dirty="0"/>
              <a:t>并拖曳至</a:t>
            </a:r>
            <a:r>
              <a:rPr lang="en-US" altLang="zh-CN" sz="1800" dirty="0" err="1"/>
              <a:t>lineEdit</a:t>
            </a:r>
            <a:r>
              <a:rPr lang="zh-CN" altLang="zh-CN" sz="1800" dirty="0"/>
              <a:t>，然后放开，此时会有一个红色箭头由</a:t>
            </a:r>
            <a:r>
              <a:rPr lang="en-US" altLang="zh-CN" sz="1800" dirty="0"/>
              <a:t>label</a:t>
            </a:r>
            <a:r>
              <a:rPr lang="zh-CN" altLang="zh-CN" sz="1800" dirty="0"/>
              <a:t>指向</a:t>
            </a:r>
            <a:r>
              <a:rPr lang="en-US" altLang="zh-CN" sz="1800" dirty="0" err="1"/>
              <a:t>lineEdit</a:t>
            </a:r>
            <a:r>
              <a:rPr lang="zh-CN" altLang="zh-CN" sz="1800" dirty="0"/>
              <a:t>，如图</a:t>
            </a:r>
            <a:r>
              <a:rPr lang="en-US" altLang="zh-CN" sz="1800" dirty="0"/>
              <a:t>2.12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58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16" y="2071667"/>
            <a:ext cx="4449927" cy="337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63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397" y="973777"/>
            <a:ext cx="1040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此时，再次运行该程序，</a:t>
            </a:r>
            <a:r>
              <a:rPr lang="en-US" altLang="zh-CN" sz="1800" dirty="0"/>
              <a:t>label</a:t>
            </a:r>
            <a:r>
              <a:rPr lang="zh-CN" altLang="zh-CN" sz="1800" dirty="0"/>
              <a:t>的“</a:t>
            </a:r>
            <a:r>
              <a:rPr lang="en-US" altLang="zh-CN" sz="1800" dirty="0"/>
              <a:t>&amp;</a:t>
            </a:r>
            <a:r>
              <a:rPr lang="zh-CN" altLang="zh-CN" sz="1800" dirty="0"/>
              <a:t>”不再出现，如图</a:t>
            </a:r>
            <a:r>
              <a:rPr lang="en-US" altLang="zh-CN" sz="1800" dirty="0"/>
              <a:t>2.13</a:t>
            </a:r>
            <a:r>
              <a:rPr lang="zh-CN" altLang="zh-CN" sz="1800" dirty="0"/>
              <a:t>所示，此时</a:t>
            </a:r>
            <a:r>
              <a:rPr lang="en-US" altLang="zh-CN" sz="1800" dirty="0"/>
              <a:t>label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lineEdit</a:t>
            </a:r>
            <a:r>
              <a:rPr lang="zh-CN" altLang="zh-CN" sz="1800" dirty="0"/>
              <a:t>这两个</a:t>
            </a:r>
            <a:r>
              <a:rPr lang="en-US" altLang="zh-CN" sz="1800" dirty="0"/>
              <a:t>Widget</a:t>
            </a:r>
            <a:r>
              <a:rPr lang="zh-CN" altLang="zh-CN" sz="1800" dirty="0"/>
              <a:t>互为伙伴了。选择</a:t>
            </a:r>
            <a:r>
              <a:rPr lang="zh-CN" altLang="zh-CN" sz="1800" b="1" dirty="0"/>
              <a:t>“编辑”→“</a:t>
            </a:r>
            <a:r>
              <a:rPr lang="en-US" altLang="zh-CN" sz="1800" b="1" dirty="0"/>
              <a:t>Edit Widgets</a:t>
            </a:r>
            <a:r>
              <a:rPr lang="zh-CN" altLang="zh-CN" sz="1800" b="1" dirty="0"/>
              <a:t>”（编辑控件）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 </a:t>
            </a:r>
            <a:r>
              <a:rPr lang="zh-CN" altLang="zh-CN" sz="1800" dirty="0" smtClean="0"/>
              <a:t>命令</a:t>
            </a:r>
            <a:r>
              <a:rPr lang="zh-CN" altLang="zh-CN" sz="1800" dirty="0"/>
              <a:t>，即可离开此模式，回到原本的编辑模式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33" y="1292598"/>
            <a:ext cx="285688" cy="28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56" y="1980235"/>
            <a:ext cx="4495341" cy="364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44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44" y="1056904"/>
            <a:ext cx="10485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）对</a:t>
            </a:r>
            <a:r>
              <a:rPr lang="en-US" altLang="zh-CN" sz="1800" dirty="0"/>
              <a:t>Widget</a:t>
            </a:r>
            <a:r>
              <a:rPr lang="zh-CN" altLang="zh-CN" sz="1800" dirty="0"/>
              <a:t>进行位置编排的布局（</a:t>
            </a:r>
            <a:r>
              <a:rPr lang="en-US" altLang="zh-CN" sz="1800" dirty="0"/>
              <a:t>layout</a:t>
            </a:r>
            <a:r>
              <a:rPr lang="zh-CN" altLang="zh-CN" sz="1800" dirty="0"/>
              <a:t>）。</a:t>
            </a:r>
          </a:p>
          <a:p>
            <a:pPr indent="450850" fontAlgn="ctr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利用</a:t>
            </a:r>
            <a:r>
              <a:rPr lang="en-US" altLang="zh-CN" sz="1800" dirty="0"/>
              <a:t> Ctrl </a:t>
            </a:r>
            <a:r>
              <a:rPr lang="zh-CN" altLang="zh-CN" sz="1800" dirty="0"/>
              <a:t>键一次选取多个</a:t>
            </a:r>
            <a:r>
              <a:rPr lang="en-US" altLang="zh-CN" sz="1800" dirty="0"/>
              <a:t>Widget</a:t>
            </a:r>
            <a:r>
              <a:rPr lang="zh-CN" altLang="zh-CN" sz="1800" dirty="0"/>
              <a:t>，首先选取</a:t>
            </a:r>
            <a:r>
              <a:rPr lang="en-US" altLang="zh-CN" sz="1800" dirty="0"/>
              <a:t>label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lineEdit</a:t>
            </a:r>
            <a:r>
              <a:rPr lang="zh-CN" altLang="zh-CN" sz="1800" dirty="0"/>
              <a:t>；接着单击上方工具栏中的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</a:t>
            </a:r>
            <a:r>
              <a:rPr lang="zh-CN" altLang="zh-CN" sz="1800" dirty="0"/>
              <a:t>”水平布局按钮。</a:t>
            </a:r>
          </a:p>
          <a:p>
            <a:pPr marL="450850" fontAlgn="ctr">
              <a:buFont typeface="Wingdings" pitchFamily="2" charset="2"/>
              <a:buChar char="l"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</a:t>
            </a:r>
            <a:r>
              <a:rPr lang="zh-CN" altLang="zh-CN" sz="1800" dirty="0" smtClean="0"/>
              <a:t>类似</a:t>
            </a:r>
            <a:r>
              <a:rPr lang="zh-CN" altLang="zh-CN" sz="1800" dirty="0"/>
              <a:t>地，首先选取</a:t>
            </a:r>
            <a:r>
              <a:rPr lang="en-US" altLang="zh-CN" sz="1800" dirty="0"/>
              <a:t>Spacer</a:t>
            </a:r>
            <a:r>
              <a:rPr lang="zh-CN" altLang="zh-CN" sz="1800" dirty="0"/>
              <a:t>与两个</a:t>
            </a:r>
            <a:r>
              <a:rPr lang="en-US" altLang="zh-CN" sz="1800" dirty="0"/>
              <a:t>Push Button</a:t>
            </a:r>
            <a:r>
              <a:rPr lang="zh-CN" altLang="zh-CN" sz="1800" dirty="0"/>
              <a:t>，接着单击上方工具栏中的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</a:t>
            </a:r>
            <a:r>
              <a:rPr lang="zh-CN" altLang="zh-CN" sz="1800" dirty="0"/>
              <a:t>”按钮即可，水平布局后的效果如图</a:t>
            </a:r>
            <a:r>
              <a:rPr lang="en-US" altLang="zh-CN" sz="1800" dirty="0"/>
              <a:t>2.14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indent="450850" fontAlgn="ctr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选取整个</a:t>
            </a:r>
            <a:r>
              <a:rPr lang="en-US" altLang="zh-CN" sz="1800" dirty="0"/>
              <a:t>form</a:t>
            </a:r>
            <a:r>
              <a:rPr lang="zh-CN" altLang="zh-CN" sz="1800" dirty="0"/>
              <a:t>（不选任何项目），单击上方工具栏中的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 </a:t>
            </a:r>
            <a:r>
              <a:rPr lang="zh-CN" altLang="zh-CN" sz="1800" dirty="0"/>
              <a:t>”垂直布局按钮。</a:t>
            </a:r>
          </a:p>
          <a:p>
            <a:pPr indent="450850" fontAlgn="ctr"/>
            <a:r>
              <a:rPr lang="en-US" altLang="zh-CN" sz="1800" dirty="0">
                <a:sym typeface="Wingdings"/>
              </a:rPr>
              <a:t></a:t>
            </a:r>
            <a:r>
              <a:rPr lang="en-US" altLang="zh-CN" sz="1800" dirty="0"/>
              <a:t> </a:t>
            </a:r>
            <a:r>
              <a:rPr lang="zh-CN" altLang="zh-CN" sz="1800" dirty="0"/>
              <a:t>单击上方工具栏中的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 </a:t>
            </a:r>
            <a:r>
              <a:rPr lang="zh-CN" altLang="zh-CN" sz="1800" dirty="0"/>
              <a:t>”调整大小按钮，整个表单就自动调整为合适的大小。此时，出现红色的线将各</a:t>
            </a:r>
            <a:r>
              <a:rPr lang="en-US" altLang="zh-CN" sz="1800" dirty="0"/>
              <a:t>Widget</a:t>
            </a:r>
            <a:r>
              <a:rPr lang="zh-CN" altLang="zh-CN" sz="1800" dirty="0"/>
              <a:t>框起来，被框起来的</a:t>
            </a:r>
            <a:r>
              <a:rPr lang="en-US" altLang="zh-CN" sz="1800" dirty="0"/>
              <a:t>Widget</a:t>
            </a:r>
            <a:r>
              <a:rPr lang="zh-CN" altLang="zh-CN" sz="1800" dirty="0"/>
              <a:t>表示已经被选定为某种布局了，如图</a:t>
            </a:r>
            <a:r>
              <a:rPr lang="en-US" altLang="zh-CN" sz="1800" dirty="0"/>
              <a:t>2.15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585" y="1323650"/>
            <a:ext cx="338137" cy="3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068" y="1891686"/>
            <a:ext cx="338137" cy="31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19" y="3567109"/>
            <a:ext cx="3936649" cy="298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165" y="2378253"/>
            <a:ext cx="341065" cy="31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470" y="2694649"/>
            <a:ext cx="335148" cy="30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88" y="5348161"/>
            <a:ext cx="3558752" cy="12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9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74" y="1056904"/>
            <a:ext cx="10094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）单击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  </a:t>
            </a:r>
            <a:r>
              <a:rPr lang="zh-CN" altLang="zh-CN" sz="1800" dirty="0"/>
              <a:t>”编辑</a:t>
            </a:r>
            <a:r>
              <a:rPr lang="en-US" altLang="zh-CN" sz="1800" dirty="0"/>
              <a:t>Tab</a:t>
            </a:r>
            <a:r>
              <a:rPr lang="zh-CN" altLang="zh-CN" sz="1800" dirty="0"/>
              <a:t>键顺序按钮，每个</a:t>
            </a:r>
            <a:r>
              <a:rPr lang="en-US" altLang="zh-CN" sz="1800" dirty="0"/>
              <a:t>Widget</a:t>
            </a:r>
            <a:r>
              <a:rPr lang="zh-CN" altLang="zh-CN" sz="1800" dirty="0"/>
              <a:t>上都会出现一个方框显示数字，这就是表示按下</a:t>
            </a:r>
            <a:r>
              <a:rPr lang="en-US" altLang="zh-CN" sz="1800" dirty="0"/>
              <a:t>Tab</a:t>
            </a:r>
            <a:r>
              <a:rPr lang="zh-CN" altLang="zh-CN" sz="1800" dirty="0"/>
              <a:t>键的顺序，调整到需要的顺序，如图</a:t>
            </a:r>
            <a:r>
              <a:rPr lang="en-US" altLang="zh-CN" sz="1800" dirty="0"/>
              <a:t>2.16</a:t>
            </a:r>
            <a:r>
              <a:rPr lang="zh-CN" altLang="zh-CN" sz="1800" dirty="0"/>
              <a:t>所示。单击</a:t>
            </a:r>
            <a:r>
              <a:rPr lang="zh-CN" altLang="zh-CN" sz="1800" dirty="0" smtClean="0"/>
              <a:t>“</a:t>
            </a:r>
            <a:r>
              <a:rPr lang="en-US" altLang="zh-CN" sz="1800" dirty="0" smtClean="0"/>
              <a:t>      </a:t>
            </a:r>
            <a:r>
              <a:rPr lang="zh-CN" altLang="zh-CN" sz="1800" dirty="0"/>
              <a:t>”编辑元件按钮，即可离开此模式，回到原来的编辑模式。此时，运行该程序后的效果如图</a:t>
            </a:r>
            <a:r>
              <a:rPr lang="en-US" altLang="zh-CN" sz="1800" dirty="0"/>
              <a:t>2.17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56" y="1089878"/>
            <a:ext cx="305625" cy="28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820" y="1375174"/>
            <a:ext cx="324015" cy="30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8" y="2117023"/>
            <a:ext cx="4011455" cy="1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179" y="2117023"/>
            <a:ext cx="3135214" cy="134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188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1349375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4180" y="3652838"/>
            <a:ext cx="6026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）在头文件“</a:t>
            </a:r>
            <a:r>
              <a:rPr lang="en-US" altLang="zh-CN" sz="1800" dirty="0" err="1"/>
              <a:t>dialog.h</a:t>
            </a:r>
            <a:r>
              <a:rPr lang="zh-CN" altLang="zh-CN" sz="1800" dirty="0"/>
              <a:t>”中的</a:t>
            </a:r>
            <a:r>
              <a:rPr lang="en-US" altLang="zh-CN" sz="1800" dirty="0"/>
              <a:t>Dialog</a:t>
            </a:r>
            <a:r>
              <a:rPr lang="zh-CN" altLang="zh-CN" sz="1800" dirty="0"/>
              <a:t>类声明中添加语句：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28402" y="4116958"/>
            <a:ext cx="8477499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private slots: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on_lineEdit_textChanged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0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矩形 2"/>
          <p:cNvSpPr/>
          <p:nvPr/>
        </p:nvSpPr>
        <p:spPr>
          <a:xfrm>
            <a:off x="973636" y="970173"/>
            <a:ext cx="6348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）在源文件“</a:t>
            </a:r>
            <a:r>
              <a:rPr lang="en-US" altLang="zh-CN" sz="1800" dirty="0"/>
              <a:t>dialog.cpp</a:t>
            </a:r>
            <a:r>
              <a:rPr lang="zh-CN" altLang="zh-CN" sz="1800" dirty="0"/>
              <a:t>”中的构造函数中添加代码如下：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1905" y="1339505"/>
            <a:ext cx="9595263" cy="1838801"/>
          </a:xfrm>
          <a:prstGeom prst="roundRect">
            <a:avLst>
              <a:gd name="adj" fmla="val 1279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setupUi</a:t>
            </a:r>
            <a:r>
              <a:rPr lang="en-US" altLang="zh-CN" dirty="0"/>
              <a:t>(this);					 	  //(a)</a:t>
            </a:r>
            <a:endParaRPr lang="zh-CN" altLang="zh-CN" dirty="0"/>
          </a:p>
          <a:p>
            <a:r>
              <a:rPr lang="en-US" altLang="zh-CN" dirty="0" err="1"/>
              <a:t>QRegExp</a:t>
            </a:r>
            <a:r>
              <a:rPr lang="en-US" altLang="zh-CN" dirty="0"/>
              <a:t> </a:t>
            </a:r>
            <a:r>
              <a:rPr lang="en-US" altLang="zh-CN" dirty="0" err="1"/>
              <a:t>regExp</a:t>
            </a:r>
            <a:r>
              <a:rPr lang="en-US" altLang="zh-CN" dirty="0"/>
              <a:t>("[A-</a:t>
            </a:r>
            <a:r>
              <a:rPr lang="en-US" altLang="zh-CN" dirty="0" err="1"/>
              <a:t>Za</a:t>
            </a:r>
            <a:r>
              <a:rPr lang="en-US" altLang="zh-CN" dirty="0"/>
              <a:t>-z][1-9][0-9]{0,2}");	</a:t>
            </a:r>
            <a:endParaRPr lang="zh-CN" altLang="zh-CN" dirty="0"/>
          </a:p>
          <a:p>
            <a:r>
              <a:rPr lang="en-US" altLang="zh-CN" dirty="0"/>
              <a:t>//</a:t>
            </a:r>
            <a:r>
              <a:rPr lang="zh-CN" altLang="zh-CN" dirty="0"/>
              <a:t>正则表达式限制输入字元的范围</a:t>
            </a:r>
          </a:p>
          <a:p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</a:t>
            </a:r>
            <a:r>
              <a:rPr lang="en-US" altLang="zh-CN" dirty="0"/>
              <a:t>-&gt;</a:t>
            </a:r>
            <a:r>
              <a:rPr lang="en-US" altLang="zh-CN" dirty="0" err="1"/>
              <a:t>setValidator</a:t>
            </a:r>
            <a:r>
              <a:rPr lang="en-US" altLang="zh-CN" dirty="0"/>
              <a:t>(new </a:t>
            </a:r>
            <a:r>
              <a:rPr lang="en-US" altLang="zh-CN" dirty="0" err="1"/>
              <a:t>QRegExpValidator</a:t>
            </a:r>
            <a:r>
              <a:rPr lang="en-US" altLang="zh-CN" dirty="0"/>
              <a:t>(</a:t>
            </a:r>
            <a:r>
              <a:rPr lang="en-US" altLang="zh-CN" dirty="0" err="1"/>
              <a:t>regExp,this</a:t>
            </a:r>
            <a:r>
              <a:rPr lang="en-US" altLang="zh-CN" dirty="0"/>
              <a:t>));	//(b)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okButton,SIGNAL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(accept()));	//(c)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cancelButton,SIGNAL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(reject</a:t>
            </a:r>
            <a:r>
              <a:rPr lang="en-US" altLang="zh-CN" dirty="0" smtClean="0"/>
              <a:t>()));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41268" y="3178306"/>
            <a:ext cx="10521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ui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setupUi</a:t>
            </a:r>
            <a:r>
              <a:rPr lang="en-US" altLang="zh-CN" sz="1800" b="1" dirty="0"/>
              <a:t>(this);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在构造函数中使用该语句进行初始化。在产生界面之后，</a:t>
            </a:r>
            <a:r>
              <a:rPr lang="en-US" altLang="zh-CN" sz="1800" dirty="0" err="1"/>
              <a:t>setupUi</a:t>
            </a:r>
            <a:r>
              <a:rPr lang="en-US" altLang="zh-CN" sz="1800" dirty="0"/>
              <a:t>()</a:t>
            </a:r>
            <a:r>
              <a:rPr lang="zh-CN" altLang="zh-CN" sz="1800" dirty="0"/>
              <a:t>将根据</a:t>
            </a:r>
            <a:r>
              <a:rPr lang="en-US" altLang="zh-CN" sz="1800" dirty="0"/>
              <a:t>naming convention</a:t>
            </a:r>
            <a:r>
              <a:rPr lang="zh-CN" altLang="zh-CN" sz="1800" dirty="0"/>
              <a:t>对</a:t>
            </a:r>
            <a:r>
              <a:rPr lang="en-US" altLang="zh-CN" sz="1800" dirty="0"/>
              <a:t>slot</a:t>
            </a:r>
            <a:r>
              <a:rPr lang="zh-CN" altLang="zh-CN" sz="1800" dirty="0"/>
              <a:t>进行连接，即连接</a:t>
            </a:r>
            <a:r>
              <a:rPr lang="en-US" altLang="zh-CN" sz="1800" dirty="0" err="1"/>
              <a:t>on_objectName_signalName</a:t>
            </a:r>
            <a:r>
              <a:rPr lang="en-US" altLang="zh-CN" sz="1800" dirty="0"/>
              <a:t>()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objectName</a:t>
            </a:r>
            <a:r>
              <a:rPr lang="zh-CN" altLang="zh-CN" sz="1800" dirty="0"/>
              <a:t>中</a:t>
            </a:r>
            <a:r>
              <a:rPr lang="en-US" altLang="zh-CN" sz="1800" dirty="0" err="1"/>
              <a:t>signalName</a:t>
            </a:r>
            <a:r>
              <a:rPr lang="en-US" altLang="zh-CN" sz="1800" dirty="0"/>
              <a:t>()</a:t>
            </a:r>
            <a:r>
              <a:rPr lang="zh-CN" altLang="zh-CN" sz="1800" dirty="0"/>
              <a:t>的</a:t>
            </a:r>
            <a:r>
              <a:rPr lang="en-US" altLang="zh-CN" sz="1800" dirty="0"/>
              <a:t>signal</a:t>
            </a:r>
            <a:r>
              <a:rPr lang="zh-CN" altLang="zh-CN" sz="1800" dirty="0"/>
              <a:t>。在此，</a:t>
            </a:r>
            <a:r>
              <a:rPr lang="en-US" altLang="zh-CN" sz="1800" dirty="0" err="1"/>
              <a:t>setupUi</a:t>
            </a:r>
            <a:r>
              <a:rPr lang="en-US" altLang="zh-CN" sz="1800" dirty="0"/>
              <a:t>()</a:t>
            </a:r>
            <a:r>
              <a:rPr lang="zh-CN" altLang="zh-CN" sz="1800" dirty="0"/>
              <a:t>会自动建立下列的</a:t>
            </a:r>
            <a:r>
              <a:rPr lang="en-US" altLang="zh-CN" sz="1800" dirty="0"/>
              <a:t>signal-slot</a:t>
            </a:r>
            <a:r>
              <a:rPr lang="zh-CN" altLang="zh-CN" sz="1800" dirty="0"/>
              <a:t>连接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51905" y="4317079"/>
            <a:ext cx="9595263" cy="353943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lineEdit,SIGNAL</a:t>
            </a:r>
            <a:r>
              <a:rPr lang="en-US" altLang="zh-CN" dirty="0"/>
              <a:t>(</a:t>
            </a:r>
            <a:r>
              <a:rPr lang="en-US" altLang="zh-CN" dirty="0" err="1"/>
              <a:t>textChanged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on_lineEdit_textChanged</a:t>
            </a:r>
            <a:r>
              <a:rPr lang="en-US" altLang="zh-CN" dirty="0" smtClean="0"/>
              <a:t>()));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671651" y="4700728"/>
            <a:ext cx="10223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en-US" altLang="zh-CN" sz="1800" b="1" dirty="0"/>
              <a:t>(b) </a:t>
            </a:r>
            <a:r>
              <a:rPr lang="en-US" altLang="zh-CN" sz="1800" b="1" dirty="0" err="1"/>
              <a:t>ui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lineEdit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setValidator</a:t>
            </a:r>
            <a:r>
              <a:rPr lang="en-US" altLang="zh-CN" sz="1800" b="1" dirty="0"/>
              <a:t>(new </a:t>
            </a:r>
            <a:r>
              <a:rPr lang="en-US" altLang="zh-CN" sz="1800" b="1" dirty="0" err="1"/>
              <a:t>QRegExpValidator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regExp,this</a:t>
            </a:r>
            <a:r>
              <a:rPr lang="en-US" altLang="zh-CN" sz="1800" b="1" dirty="0"/>
              <a:t>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使用</a:t>
            </a:r>
            <a:r>
              <a:rPr lang="en-US" altLang="zh-CN" sz="1800" dirty="0" err="1"/>
              <a:t>QRegExpValidator</a:t>
            </a:r>
            <a:r>
              <a:rPr lang="zh-CN" altLang="zh-CN" sz="1800" dirty="0"/>
              <a:t>并且搭配正则表示法</a:t>
            </a:r>
            <a:r>
              <a:rPr lang="en-US" altLang="zh-CN" sz="1800" dirty="0"/>
              <a:t>"[A-</a:t>
            </a:r>
            <a:r>
              <a:rPr lang="en-US" altLang="zh-CN" sz="1800" dirty="0" err="1"/>
              <a:t>Za</a:t>
            </a:r>
            <a:r>
              <a:rPr lang="en-US" altLang="zh-CN" sz="1800" dirty="0"/>
              <a:t>-z][1-9][0-9]{0,2}"</a:t>
            </a:r>
            <a:r>
              <a:rPr lang="zh-CN" altLang="zh-CN" sz="1800" dirty="0"/>
              <a:t>。这样，只允许第一个字元输入大小写英文字母，后面接</a:t>
            </a:r>
            <a:r>
              <a:rPr lang="en-US" altLang="zh-CN" sz="1800" dirty="0"/>
              <a:t>1</a:t>
            </a:r>
            <a:r>
              <a:rPr lang="zh-CN" altLang="zh-CN" sz="1800" dirty="0"/>
              <a:t>位非</a:t>
            </a:r>
            <a:r>
              <a:rPr lang="en-US" altLang="zh-CN" sz="1800" dirty="0"/>
              <a:t>0</a:t>
            </a:r>
            <a:r>
              <a:rPr lang="zh-CN" altLang="zh-CN" sz="1800" dirty="0"/>
              <a:t>的数字，再接</a:t>
            </a:r>
            <a:r>
              <a:rPr lang="en-US" altLang="zh-CN" sz="1800" dirty="0"/>
              <a:t>0</a:t>
            </a:r>
            <a:r>
              <a:rPr lang="zh-CN" altLang="zh-CN" sz="1800" dirty="0"/>
              <a:t>～</a:t>
            </a:r>
            <a:r>
              <a:rPr lang="en-US" altLang="zh-CN" sz="1800" dirty="0"/>
              <a:t>2</a:t>
            </a:r>
            <a:r>
              <a:rPr lang="zh-CN" altLang="zh-CN" sz="1800" dirty="0"/>
              <a:t>位可为</a:t>
            </a:r>
            <a:r>
              <a:rPr lang="en-US" altLang="zh-CN" sz="1800" dirty="0"/>
              <a:t>0</a:t>
            </a:r>
            <a:r>
              <a:rPr lang="zh-CN" altLang="zh-CN" sz="1800" dirty="0"/>
              <a:t>的数字。</a:t>
            </a:r>
          </a:p>
        </p:txBody>
      </p:sp>
    </p:spTree>
    <p:extLst>
      <p:ext uri="{BB962C8B-B14F-4D97-AF65-F5344CB8AC3E}">
        <p14:creationId xmlns:p14="http://schemas.microsoft.com/office/powerpoint/2010/main" val="423218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1033153"/>
            <a:ext cx="10307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b="1" dirty="0"/>
              <a:t>(c) connect(…)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连接了“</a:t>
            </a:r>
            <a:r>
              <a:rPr lang="en-US" altLang="zh-CN" sz="1800" dirty="0"/>
              <a:t>OK</a:t>
            </a:r>
            <a:r>
              <a:rPr lang="zh-CN" altLang="zh-CN" sz="1800" dirty="0"/>
              <a:t>”按钮至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的</a:t>
            </a:r>
            <a:r>
              <a:rPr lang="en-US" altLang="zh-CN" sz="1800" dirty="0"/>
              <a:t>accept()</a:t>
            </a:r>
            <a:r>
              <a:rPr lang="zh-CN" altLang="zh-CN" sz="1800" dirty="0"/>
              <a:t>槽函数，以及“</a:t>
            </a:r>
            <a:r>
              <a:rPr lang="en-US" altLang="zh-CN" sz="1800" dirty="0"/>
              <a:t>Cancel</a:t>
            </a:r>
            <a:r>
              <a:rPr lang="zh-CN" altLang="zh-CN" sz="1800" dirty="0"/>
              <a:t>”按钮至</a:t>
            </a:r>
            <a:r>
              <a:rPr lang="en-US" altLang="zh-CN" sz="1800" dirty="0" err="1"/>
              <a:t>QDialog</a:t>
            </a:r>
            <a:r>
              <a:rPr lang="zh-CN" altLang="zh-CN" sz="1800" dirty="0"/>
              <a:t>的</a:t>
            </a:r>
            <a:r>
              <a:rPr lang="en-US" altLang="zh-CN" sz="1800" dirty="0"/>
              <a:t>reject()</a:t>
            </a:r>
            <a:r>
              <a:rPr lang="zh-CN" altLang="zh-CN" sz="1800" dirty="0"/>
              <a:t>槽函数。这两个槽函数都会关闭</a:t>
            </a:r>
            <a:r>
              <a:rPr lang="en-US" altLang="zh-CN" sz="1800" dirty="0"/>
              <a:t>Dialog</a:t>
            </a:r>
            <a:r>
              <a:rPr lang="zh-CN" altLang="zh-CN" sz="1800" dirty="0"/>
              <a:t>视窗，但是</a:t>
            </a:r>
            <a:r>
              <a:rPr lang="en-US" altLang="zh-CN" sz="1800" dirty="0"/>
              <a:t>accept()</a:t>
            </a:r>
            <a:r>
              <a:rPr lang="zh-CN" altLang="zh-CN" sz="1800" dirty="0"/>
              <a:t>会设定</a:t>
            </a:r>
            <a:r>
              <a:rPr lang="en-US" altLang="zh-CN" sz="1800" dirty="0"/>
              <a:t>Dialog</a:t>
            </a:r>
            <a:r>
              <a:rPr lang="zh-CN" altLang="zh-CN" sz="1800" dirty="0"/>
              <a:t>的结果至</a:t>
            </a:r>
            <a:r>
              <a:rPr lang="en-US" altLang="zh-CN" sz="1800" dirty="0" err="1"/>
              <a:t>QDialog</a:t>
            </a:r>
            <a:r>
              <a:rPr lang="en-US" altLang="zh-CN" sz="1800" dirty="0"/>
              <a:t>::Accepted</a:t>
            </a:r>
            <a:r>
              <a:rPr lang="zh-CN" altLang="zh-CN" sz="1800" dirty="0"/>
              <a:t>（结果设为</a:t>
            </a:r>
            <a:r>
              <a:rPr lang="en-US" altLang="zh-CN" sz="1800" dirty="0"/>
              <a:t>1</a:t>
            </a:r>
            <a:r>
              <a:rPr lang="zh-CN" altLang="zh-CN" sz="1800" dirty="0"/>
              <a:t>），而</a:t>
            </a:r>
            <a:r>
              <a:rPr lang="en-US" altLang="zh-CN" sz="1800" dirty="0"/>
              <a:t>reject()</a:t>
            </a:r>
            <a:r>
              <a:rPr lang="zh-CN" altLang="zh-CN" sz="1800" dirty="0"/>
              <a:t>则会设定为</a:t>
            </a:r>
            <a:r>
              <a:rPr lang="en-US" altLang="zh-CN" sz="1800" dirty="0" err="1"/>
              <a:t>QDialog</a:t>
            </a:r>
            <a:r>
              <a:rPr lang="en-US" altLang="zh-CN" sz="1800" dirty="0"/>
              <a:t>::Rejected</a:t>
            </a:r>
            <a:r>
              <a:rPr lang="zh-CN" altLang="zh-CN" sz="1800" dirty="0"/>
              <a:t>（结果设为</a:t>
            </a:r>
            <a:r>
              <a:rPr lang="en-US" altLang="zh-CN" sz="1800" dirty="0"/>
              <a:t>0</a:t>
            </a:r>
            <a:r>
              <a:rPr lang="zh-CN" altLang="zh-CN" sz="1800" dirty="0"/>
              <a:t>），因此可以根据这个结果来判断按下的是“</a:t>
            </a:r>
            <a:r>
              <a:rPr lang="en-US" altLang="zh-CN" sz="1800" dirty="0"/>
              <a:t>OK</a:t>
            </a:r>
            <a:r>
              <a:rPr lang="zh-CN" altLang="zh-CN" sz="1800" dirty="0"/>
              <a:t>”按钮还是“</a:t>
            </a:r>
            <a:r>
              <a:rPr lang="en-US" altLang="zh-CN" sz="1800" dirty="0"/>
              <a:t>Cancel</a:t>
            </a:r>
            <a:r>
              <a:rPr lang="zh-CN" altLang="zh-CN" sz="1800" dirty="0"/>
              <a:t>”按钮。</a:t>
            </a:r>
          </a:p>
          <a:p>
            <a:pPr indent="450850"/>
            <a:r>
              <a:rPr lang="zh-CN" altLang="zh-CN" sz="1800" dirty="0"/>
              <a:t>实现槽函数</a:t>
            </a:r>
            <a:r>
              <a:rPr lang="en-US" altLang="zh-CN" sz="1800" dirty="0" err="1"/>
              <a:t>on_lineEdit_textChanged</a:t>
            </a:r>
            <a:r>
              <a:rPr lang="en-US" altLang="zh-CN" sz="1800" dirty="0"/>
              <a:t>()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13164" y="2558211"/>
            <a:ext cx="9215252" cy="1259919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Dialog::</a:t>
            </a:r>
            <a:r>
              <a:rPr lang="en-US" altLang="zh-CN" dirty="0" err="1"/>
              <a:t>on_lineEdit_textChanged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okButton</a:t>
            </a:r>
            <a:r>
              <a:rPr lang="en-US" altLang="zh-CN" dirty="0"/>
              <a:t>-&gt;</a:t>
            </a:r>
            <a:r>
              <a:rPr lang="en-US" altLang="zh-CN" dirty="0" err="1"/>
              <a:t>setEnabled</a:t>
            </a:r>
            <a:r>
              <a:rPr lang="en-US" altLang="zh-CN" dirty="0"/>
              <a:t>(</a:t>
            </a:r>
            <a:r>
              <a:rPr lang="en-US" altLang="zh-CN" dirty="0" err="1"/>
              <a:t>ui</a:t>
            </a:r>
            <a:r>
              <a:rPr lang="en-US" altLang="zh-CN" dirty="0"/>
              <a:t>-&gt;</a:t>
            </a:r>
            <a:r>
              <a:rPr lang="en-US" altLang="zh-CN" dirty="0" err="1"/>
              <a:t>lineEdit</a:t>
            </a:r>
            <a:r>
              <a:rPr lang="en-US" altLang="zh-CN" dirty="0"/>
              <a:t>-&gt;</a:t>
            </a:r>
            <a:r>
              <a:rPr lang="en-US" altLang="zh-CN" dirty="0" err="1"/>
              <a:t>hasAcceptableInput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24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小综合例子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3771" y="997527"/>
            <a:ext cx="1043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）运行此工程。当在</a:t>
            </a:r>
            <a:r>
              <a:rPr lang="en-US" altLang="zh-CN" sz="1800" dirty="0" err="1"/>
              <a:t>lineEdit</a:t>
            </a:r>
            <a:r>
              <a:rPr lang="zh-CN" altLang="zh-CN" sz="1800" dirty="0"/>
              <a:t>中输入</a:t>
            </a:r>
            <a:r>
              <a:rPr lang="en-US" altLang="zh-CN" sz="1800" dirty="0"/>
              <a:t>A12</a:t>
            </a:r>
            <a:r>
              <a:rPr lang="zh-CN" altLang="zh-CN" sz="1800" dirty="0"/>
              <a:t>后，“</a:t>
            </a:r>
            <a:r>
              <a:rPr lang="en-US" altLang="zh-CN" sz="1800" dirty="0"/>
              <a:t>OK</a:t>
            </a:r>
            <a:r>
              <a:rPr lang="zh-CN" altLang="zh-CN" sz="1800" dirty="0"/>
              <a:t>”按钮将自动变为可用状态，当单击“</a:t>
            </a:r>
            <a:r>
              <a:rPr lang="en-US" altLang="zh-CN" sz="1800" dirty="0"/>
              <a:t>Cancel</a:t>
            </a:r>
            <a:r>
              <a:rPr lang="zh-CN" altLang="zh-CN" sz="1800" dirty="0"/>
              <a:t>”按钮时则会关闭视窗，其最终运行效果如图</a:t>
            </a:r>
            <a:r>
              <a:rPr lang="en-US" altLang="zh-CN" sz="1800" dirty="0"/>
              <a:t>2.18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773362"/>
            <a:ext cx="4217544" cy="181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14" y="1330037"/>
            <a:ext cx="95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2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5</a:t>
            </a:r>
            <a:r>
              <a:rPr lang="zh-CN" altLang="zh-CN" sz="4800" b="1" dirty="0">
                <a:solidFill>
                  <a:srgbClr val="663300"/>
                </a:solidFill>
              </a:rPr>
              <a:t>模板库、工具类及控件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95106" y="3111333"/>
            <a:ext cx="678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zh-CN" altLang="zh-CN" sz="3600" b="1" dirty="0"/>
              <a:t>字符串类</a:t>
            </a:r>
            <a:r>
              <a:rPr lang="en-US" altLang="zh-CN" sz="3600" b="1" dirty="0" err="1"/>
              <a:t>QString</a:t>
            </a:r>
            <a:r>
              <a:rPr lang="zh-CN" altLang="zh-CN" sz="3600" b="1" dirty="0"/>
              <a:t>：概念解析</a:t>
            </a:r>
          </a:p>
        </p:txBody>
      </p:sp>
    </p:spTree>
    <p:extLst>
      <p:ext uri="{BB962C8B-B14F-4D97-AF65-F5344CB8AC3E}">
        <p14:creationId xmlns:p14="http://schemas.microsoft.com/office/powerpoint/2010/main" val="8695449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19750" y="1858549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33081" y="1598074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5262250" y="1954509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L1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286" y="1028850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4744836" y="3907585"/>
            <a:ext cx="239118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隐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式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共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享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500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978415" y="267135"/>
            <a:ext cx="618240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隐式共享</a:t>
            </a:r>
            <a:endParaRPr lang="zh-CN" altLang="zh-C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1273" y="1021278"/>
            <a:ext cx="1024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QString</a:t>
            </a:r>
            <a:r>
              <a:rPr lang="zh-CN" altLang="zh-CN" sz="1800" dirty="0"/>
              <a:t>类采用隐式共享技术，将深拷贝和浅拷贝有机地结合起来。</a:t>
            </a:r>
          </a:p>
          <a:p>
            <a:r>
              <a:rPr lang="zh-CN" altLang="zh-CN" sz="1800" dirty="0"/>
              <a:t>下面通过一个例子来具体介绍隐式共享是如何工作的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78415" y="1636831"/>
            <a:ext cx="9412494" cy="1549360"/>
          </a:xfrm>
          <a:prstGeom prst="roundRect">
            <a:avLst>
              <a:gd name="adj" fmla="val 105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str1="data";		//</a:t>
            </a:r>
            <a:r>
              <a:rPr lang="zh-CN" altLang="zh-CN" dirty="0"/>
              <a:t>初始化一个内容为“</a:t>
            </a:r>
            <a:r>
              <a:rPr lang="en-US" altLang="zh-CN" dirty="0"/>
              <a:t>data</a:t>
            </a:r>
            <a:r>
              <a:rPr lang="zh-CN" altLang="zh-CN" dirty="0"/>
              <a:t>”的字符串</a:t>
            </a:r>
          </a:p>
          <a:p>
            <a:r>
              <a:rPr lang="en-US" altLang="zh-CN" dirty="0" err="1"/>
              <a:t>QString</a:t>
            </a:r>
            <a:r>
              <a:rPr lang="en-US" altLang="zh-CN" dirty="0"/>
              <a:t> str2=str1;        	</a:t>
            </a:r>
            <a:r>
              <a:rPr lang="en-US" altLang="zh-CN" dirty="0" smtClean="0"/>
              <a:t>	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str2[3]= 'e';             	</a:t>
            </a:r>
            <a:r>
              <a:rPr lang="en-US" altLang="zh-CN" dirty="0" smtClean="0"/>
              <a:t>		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str2[0]= 'f';             	</a:t>
            </a:r>
            <a:r>
              <a:rPr lang="en-US" altLang="zh-CN" dirty="0" smtClean="0"/>
              <a:t>		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str1=str2;				</a:t>
            </a:r>
            <a:r>
              <a:rPr lang="en-US" altLang="zh-CN" dirty="0" smtClean="0"/>
              <a:t>//(</a:t>
            </a:r>
            <a:r>
              <a:rPr lang="en-US" altLang="zh-CN" dirty="0"/>
              <a:t>d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98765" y="3186191"/>
            <a:ext cx="10711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QString</a:t>
            </a:r>
            <a:r>
              <a:rPr lang="en-US" altLang="zh-CN" sz="1800" b="1" dirty="0"/>
              <a:t> str2=str1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将该字符串对象</a:t>
            </a:r>
            <a:r>
              <a:rPr lang="en-US" altLang="zh-CN" sz="1800" dirty="0"/>
              <a:t>str1</a:t>
            </a:r>
            <a:r>
              <a:rPr lang="zh-CN" altLang="zh-CN" sz="1800" dirty="0"/>
              <a:t>赋值给另一个字符串</a:t>
            </a:r>
            <a:r>
              <a:rPr lang="en-US" altLang="zh-CN" sz="1800" dirty="0"/>
              <a:t>str2</a:t>
            </a:r>
            <a:r>
              <a:rPr lang="zh-CN" altLang="zh-CN" sz="1800" dirty="0"/>
              <a:t>（由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的复制构造函数完成</a:t>
            </a:r>
            <a:r>
              <a:rPr lang="en-US" altLang="zh-CN" sz="1800" dirty="0"/>
              <a:t>str2</a:t>
            </a:r>
            <a:r>
              <a:rPr lang="zh-CN" altLang="zh-CN" sz="1800" dirty="0"/>
              <a:t>的初始化），此时，</a:t>
            </a:r>
            <a:r>
              <a:rPr lang="en-US" altLang="zh-CN" sz="1800" dirty="0"/>
              <a:t>str2="data"</a:t>
            </a:r>
            <a:r>
              <a:rPr lang="zh-CN" altLang="zh-CN" sz="1800" dirty="0"/>
              <a:t>。在对</a:t>
            </a:r>
            <a:r>
              <a:rPr lang="en-US" altLang="zh-CN" sz="1800" dirty="0"/>
              <a:t>str2</a:t>
            </a:r>
            <a:r>
              <a:rPr lang="zh-CN" altLang="zh-CN" sz="1800" dirty="0"/>
              <a:t>赋值的时候，将发生一次浅拷贝，导致两个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对象都指向同一个数据结构。该数据结构除保存字符串“</a:t>
            </a:r>
            <a:r>
              <a:rPr lang="en-US" altLang="zh-CN" sz="1800" dirty="0"/>
              <a:t>data</a:t>
            </a:r>
            <a:r>
              <a:rPr lang="zh-CN" altLang="zh-CN" sz="1800" dirty="0"/>
              <a:t>”外，还保存了一个引用计数器，以记录字符串数据的引用次数。在这里，因为</a:t>
            </a:r>
            <a:r>
              <a:rPr lang="en-US" altLang="zh-CN" sz="1800" dirty="0"/>
              <a:t>str1</a:t>
            </a:r>
            <a:r>
              <a:rPr lang="zh-CN" altLang="zh-CN" sz="1800" dirty="0"/>
              <a:t>和</a:t>
            </a:r>
            <a:r>
              <a:rPr lang="en-US" altLang="zh-CN" sz="1800" dirty="0"/>
              <a:t>str2</a:t>
            </a:r>
            <a:r>
              <a:rPr lang="zh-CN" altLang="zh-CN" sz="1800" dirty="0"/>
              <a:t>指向同一个数据结构，所以计数器的值为</a:t>
            </a:r>
            <a:r>
              <a:rPr lang="en-US" altLang="zh-CN" sz="1800" dirty="0"/>
              <a:t>2</a:t>
            </a:r>
            <a:r>
              <a:rPr lang="zh-CN" altLang="zh-CN" sz="1800" dirty="0"/>
              <a:t>。</a:t>
            </a:r>
          </a:p>
          <a:p>
            <a:pPr indent="450850"/>
            <a:r>
              <a:rPr lang="en-US" altLang="zh-CN" sz="1800" b="1" dirty="0"/>
              <a:t>(b) str2[3]= 'e'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对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对象</a:t>
            </a:r>
            <a:r>
              <a:rPr lang="en-US" altLang="zh-CN" sz="1800" dirty="0"/>
              <a:t>str2</a:t>
            </a:r>
            <a:r>
              <a:rPr lang="zh-CN" altLang="zh-CN" sz="1800" dirty="0"/>
              <a:t>的修改将会导致一次深拷贝，使得</a:t>
            </a:r>
            <a:r>
              <a:rPr lang="en-US" altLang="zh-CN" sz="1800" dirty="0"/>
              <a:t>str2</a:t>
            </a:r>
            <a:r>
              <a:rPr lang="zh-CN" altLang="zh-CN" sz="1800" dirty="0"/>
              <a:t>对象指向一个新的、不同于</a:t>
            </a:r>
            <a:r>
              <a:rPr lang="en-US" altLang="zh-CN" sz="1800" dirty="0"/>
              <a:t>str1</a:t>
            </a:r>
            <a:r>
              <a:rPr lang="zh-CN" altLang="zh-CN" sz="1800" dirty="0"/>
              <a:t>所指的数据结构（该数据结构的引用计数为</a:t>
            </a:r>
            <a:r>
              <a:rPr lang="en-US" altLang="zh-CN" sz="1800" dirty="0"/>
              <a:t>1</a:t>
            </a:r>
            <a:r>
              <a:rPr lang="zh-CN" altLang="zh-CN" sz="1800" dirty="0"/>
              <a:t>，因为只有</a:t>
            </a:r>
            <a:r>
              <a:rPr lang="en-US" altLang="zh-CN" sz="1800" dirty="0"/>
              <a:t>str2</a:t>
            </a:r>
            <a:r>
              <a:rPr lang="zh-CN" altLang="zh-CN" sz="1800" dirty="0"/>
              <a:t>指向这个数据结构），同时修改原来的</a:t>
            </a:r>
            <a:r>
              <a:rPr lang="en-US" altLang="zh-CN" sz="1800" dirty="0"/>
              <a:t>str1</a:t>
            </a:r>
            <a:r>
              <a:rPr lang="zh-CN" altLang="zh-CN" sz="1800" dirty="0"/>
              <a:t>指向的数据结构，设置它的引用计数为</a:t>
            </a:r>
            <a:r>
              <a:rPr lang="en-US" altLang="zh-CN" sz="1800" dirty="0"/>
              <a:t>1</a:t>
            </a:r>
            <a:r>
              <a:rPr lang="zh-CN" altLang="zh-CN" sz="1800" dirty="0"/>
              <a:t>（此时，只有</a:t>
            </a:r>
            <a:r>
              <a:rPr lang="en-US" altLang="zh-CN" sz="1800" dirty="0" err="1"/>
              <a:t>QString</a:t>
            </a:r>
            <a:r>
              <a:rPr lang="zh-CN" altLang="zh-CN" sz="1800" dirty="0"/>
              <a:t>对象</a:t>
            </a:r>
            <a:r>
              <a:rPr lang="en-US" altLang="zh-CN" sz="1800" dirty="0"/>
              <a:t>str1</a:t>
            </a:r>
            <a:r>
              <a:rPr lang="zh-CN" altLang="zh-CN" sz="1800" dirty="0"/>
              <a:t>指向该数据结构）。继而在这个</a:t>
            </a:r>
            <a:r>
              <a:rPr lang="en-US" altLang="zh-CN" sz="1800" dirty="0"/>
              <a:t>str2</a:t>
            </a:r>
            <a:r>
              <a:rPr lang="zh-CN" altLang="zh-CN" sz="1800" dirty="0"/>
              <a:t>指向的、新的数据结构上完成数据的修改。引用计数为</a:t>
            </a:r>
            <a:r>
              <a:rPr lang="en-US" altLang="zh-CN" sz="1800" dirty="0"/>
              <a:t>1</a:t>
            </a:r>
            <a:r>
              <a:rPr lang="zh-CN" altLang="zh-CN" sz="1800" dirty="0"/>
              <a:t>意味着这个数据没有被共享。此时，</a:t>
            </a:r>
            <a:r>
              <a:rPr lang="en-US" altLang="zh-CN" sz="1800" dirty="0"/>
              <a:t>str2="date",str1="data"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5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11176</Words>
  <Application>Microsoft Office PowerPoint</Application>
  <PresentationFormat>自定义</PresentationFormat>
  <Paragraphs>1010</Paragraphs>
  <Slides>108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0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40</cp:revision>
  <dcterms:created xsi:type="dcterms:W3CDTF">2017-04-19T11:17:17Z</dcterms:created>
  <dcterms:modified xsi:type="dcterms:W3CDTF">2019-02-27T08:11:16Z</dcterms:modified>
</cp:coreProperties>
</file>