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3" r:id="rId3"/>
    <p:sldId id="258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1" r:id="rId13"/>
    <p:sldId id="293" r:id="rId14"/>
    <p:sldId id="295" r:id="rId15"/>
    <p:sldId id="294" r:id="rId16"/>
    <p:sldId id="296" r:id="rId17"/>
    <p:sldId id="297" r:id="rId18"/>
    <p:sldId id="298" r:id="rId19"/>
    <p:sldId id="299" r:id="rId20"/>
    <p:sldId id="300" r:id="rId21"/>
    <p:sldId id="302" r:id="rId22"/>
    <p:sldId id="303" r:id="rId23"/>
    <p:sldId id="301" r:id="rId24"/>
    <p:sldId id="304" r:id="rId25"/>
    <p:sldId id="306" r:id="rId26"/>
    <p:sldId id="305" r:id="rId27"/>
    <p:sldId id="307" r:id="rId28"/>
    <p:sldId id="309" r:id="rId29"/>
    <p:sldId id="308" r:id="rId30"/>
    <p:sldId id="311" r:id="rId31"/>
    <p:sldId id="310" r:id="rId32"/>
    <p:sldId id="312" r:id="rId33"/>
    <p:sldId id="313" r:id="rId34"/>
    <p:sldId id="314" r:id="rId35"/>
    <p:sldId id="315" r:id="rId36"/>
    <p:sldId id="316" r:id="rId37"/>
    <p:sldId id="318" r:id="rId38"/>
    <p:sldId id="317" r:id="rId39"/>
    <p:sldId id="319" r:id="rId40"/>
    <p:sldId id="320" r:id="rId41"/>
    <p:sldId id="321" r:id="rId42"/>
    <p:sldId id="322" r:id="rId43"/>
    <p:sldId id="323" r:id="rId44"/>
    <p:sldId id="325" r:id="rId45"/>
    <p:sldId id="324" r:id="rId46"/>
    <p:sldId id="326" r:id="rId47"/>
    <p:sldId id="327" r:id="rId48"/>
    <p:sldId id="328" r:id="rId49"/>
    <p:sldId id="329" r:id="rId50"/>
    <p:sldId id="330" r:id="rId51"/>
    <p:sldId id="331" r:id="rId52"/>
    <p:sldId id="333" r:id="rId53"/>
    <p:sldId id="334" r:id="rId54"/>
    <p:sldId id="332" r:id="rId55"/>
    <p:sldId id="335" r:id="rId56"/>
    <p:sldId id="336" r:id="rId57"/>
    <p:sldId id="338" r:id="rId58"/>
    <p:sldId id="337" r:id="rId59"/>
    <p:sldId id="339" r:id="rId60"/>
    <p:sldId id="341" r:id="rId61"/>
    <p:sldId id="340" r:id="rId62"/>
    <p:sldId id="342" r:id="rId63"/>
    <p:sldId id="344" r:id="rId64"/>
    <p:sldId id="345" r:id="rId65"/>
    <p:sldId id="343" r:id="rId66"/>
    <p:sldId id="346" r:id="rId67"/>
    <p:sldId id="348" r:id="rId68"/>
    <p:sldId id="347" r:id="rId69"/>
    <p:sldId id="349" r:id="rId70"/>
    <p:sldId id="350" r:id="rId71"/>
    <p:sldId id="351" r:id="rId72"/>
  </p:sldIdLst>
  <p:sldSz cx="11880850" cy="7305675"/>
  <p:notesSz cx="6858000" cy="9144000"/>
  <p:defaultTextStyle>
    <a:defPPr>
      <a:defRPr lang="zh-CN"/>
    </a:defPPr>
    <a:lvl1pPr marL="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45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9114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3672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8229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2786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7343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4190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64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ED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1752" y="-642"/>
      </p:cViewPr>
      <p:guideLst>
        <p:guide orient="horz" pos="2301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07" y="1195629"/>
            <a:ext cx="8910638" cy="2543457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07" y="3837171"/>
            <a:ext cx="8910638" cy="1763847"/>
          </a:xfrm>
        </p:spPr>
        <p:txBody>
          <a:bodyPr/>
          <a:lstStyle>
            <a:lvl1pPr marL="0" indent="0" algn="ctr">
              <a:buNone/>
              <a:defRPr sz="2300"/>
            </a:lvl1pPr>
            <a:lvl2pPr marL="434557" indent="0" algn="ctr">
              <a:buNone/>
              <a:defRPr sz="1900"/>
            </a:lvl2pPr>
            <a:lvl3pPr marL="869114" indent="0" algn="ctr">
              <a:buNone/>
              <a:defRPr sz="1700"/>
            </a:lvl3pPr>
            <a:lvl4pPr marL="1303672" indent="0" algn="ctr">
              <a:buNone/>
              <a:defRPr sz="1500"/>
            </a:lvl4pPr>
            <a:lvl5pPr marL="1738229" indent="0" algn="ctr">
              <a:buNone/>
              <a:defRPr sz="1500"/>
            </a:lvl5pPr>
            <a:lvl6pPr marL="2172786" indent="0" algn="ctr">
              <a:buNone/>
              <a:defRPr sz="1500"/>
            </a:lvl6pPr>
            <a:lvl7pPr marL="2607343" indent="0" algn="ctr">
              <a:buNone/>
              <a:defRPr sz="1500"/>
            </a:lvl7pPr>
            <a:lvl8pPr marL="3041900" indent="0" algn="ctr">
              <a:buNone/>
              <a:defRPr sz="1500"/>
            </a:lvl8pPr>
            <a:lvl9pPr marL="3476457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2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0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2235" y="388961"/>
            <a:ext cx="2561808" cy="61912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810" y="388961"/>
            <a:ext cx="7536914" cy="619122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1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621" y="1821347"/>
            <a:ext cx="10247233" cy="3038958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621" y="4889054"/>
            <a:ext cx="10247233" cy="1598116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4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91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036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382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727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6073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41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764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808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4680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388960"/>
            <a:ext cx="10247233" cy="141209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58" y="1790906"/>
            <a:ext cx="5026156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58" y="2668601"/>
            <a:ext cx="5026156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682" y="1790906"/>
            <a:ext cx="5050909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682" y="2668601"/>
            <a:ext cx="5050909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70222" y="-490410"/>
            <a:ext cx="1235325" cy="1327705"/>
          </a:xfrm>
          <a:prstGeom prst="rect">
            <a:avLst/>
          </a:prstGeom>
        </p:spPr>
      </p:pic>
      <p:cxnSp>
        <p:nvCxnSpPr>
          <p:cNvPr id="10" name="直接连接符 9"/>
          <p:cNvCxnSpPr>
            <a:stCxn id="6" idx="2"/>
          </p:cNvCxnSpPr>
          <p:nvPr userDrawn="1"/>
        </p:nvCxnSpPr>
        <p:spPr>
          <a:xfrm>
            <a:off x="247440" y="837295"/>
            <a:ext cx="11449755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3433" y="-472148"/>
            <a:ext cx="2755726" cy="2337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95" y="4465218"/>
            <a:ext cx="6257029" cy="3044592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10882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10" y="1051884"/>
            <a:ext cx="6014680" cy="519176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8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910" y="1051884"/>
            <a:ext cx="6014680" cy="5191765"/>
          </a:xfrm>
        </p:spPr>
        <p:txBody>
          <a:bodyPr anchor="t"/>
          <a:lstStyle>
            <a:lvl1pPr marL="0" indent="0">
              <a:buNone/>
              <a:defRPr sz="3000"/>
            </a:lvl1pPr>
            <a:lvl2pPr marL="434557" indent="0">
              <a:buNone/>
              <a:defRPr sz="2700"/>
            </a:lvl2pPr>
            <a:lvl3pPr marL="869114" indent="0">
              <a:buNone/>
              <a:defRPr sz="2300"/>
            </a:lvl3pPr>
            <a:lvl4pPr marL="1303672" indent="0">
              <a:buNone/>
              <a:defRPr sz="1900"/>
            </a:lvl4pPr>
            <a:lvl5pPr marL="1738229" indent="0">
              <a:buNone/>
              <a:defRPr sz="1900"/>
            </a:lvl5pPr>
            <a:lvl6pPr marL="2172786" indent="0">
              <a:buNone/>
              <a:defRPr sz="1900"/>
            </a:lvl6pPr>
            <a:lvl7pPr marL="2607343" indent="0">
              <a:buNone/>
              <a:defRPr sz="1900"/>
            </a:lvl7pPr>
            <a:lvl8pPr marL="3041900" indent="0">
              <a:buNone/>
              <a:defRPr sz="1900"/>
            </a:lvl8pPr>
            <a:lvl9pPr marL="3476457" indent="0">
              <a:buNone/>
              <a:defRPr sz="19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C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809" y="388960"/>
            <a:ext cx="10247233" cy="1412092"/>
          </a:xfrm>
          <a:prstGeom prst="rect">
            <a:avLst/>
          </a:prstGeom>
        </p:spPr>
        <p:txBody>
          <a:bodyPr vert="horz" lIns="115882" tIns="57941" rIns="115882" bIns="5794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809" y="1944798"/>
            <a:ext cx="10247233" cy="4635384"/>
          </a:xfrm>
          <a:prstGeom prst="rect">
            <a:avLst/>
          </a:prstGeom>
        </p:spPr>
        <p:txBody>
          <a:bodyPr vert="horz" lIns="115882" tIns="57941" rIns="115882" bIns="57941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808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532" y="6771279"/>
            <a:ext cx="4009787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0850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9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869114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279" indent="-217279" algn="l" defTabSz="869114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393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950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5507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90064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24622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59179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937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5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114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672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8229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2786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43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190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64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23.1.3.txt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&#20363;&#65288;CH2302&#65289;.txt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&#20363;&#65288;CH2304&#65289;.tx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2306&#65289;.txt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&#20363;&#65288;CH2307&#65289;.txt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2308&#65289;.tx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2309&#65289;.txt" TargetMode="Externa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2310&#65289;.tx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&#20363;&#65288;CH2311&#65289;-2.txt" TargetMode="External"/><Relationship Id="rId2" Type="http://schemas.openxmlformats.org/officeDocument/2006/relationships/hyperlink" Target="&#20363;&#65288;CH2311&#65289;-1.txt" TargetMode="Externa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&#20363;&#65288;CH2312&#65289;.txt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6323" y="1330037"/>
            <a:ext cx="641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23</a:t>
            </a:r>
            <a:r>
              <a:rPr lang="zh-CN" altLang="zh-CN" sz="4800" b="1" dirty="0">
                <a:solidFill>
                  <a:srgbClr val="663300"/>
                </a:solidFill>
              </a:rPr>
              <a:t>章</a:t>
            </a:r>
            <a:r>
              <a:rPr lang="en-US" altLang="zh-CN" sz="4800" b="1" dirty="0">
                <a:solidFill>
                  <a:srgbClr val="663300"/>
                </a:solidFill>
              </a:rPr>
              <a:t>  QML</a:t>
            </a:r>
            <a:r>
              <a:rPr lang="zh-CN" altLang="zh-CN" sz="4800" b="1" dirty="0">
                <a:solidFill>
                  <a:srgbClr val="663300"/>
                </a:solidFill>
              </a:rPr>
              <a:t>编程基础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8301" y="3128270"/>
            <a:ext cx="3301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en-US" altLang="zh-CN" sz="3600" b="1" dirty="0"/>
              <a:t>QML</a:t>
            </a:r>
            <a:r>
              <a:rPr lang="zh-CN" altLang="zh-CN" sz="3600" b="1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48963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32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第一个</a:t>
            </a:r>
            <a:r>
              <a:rPr lang="en-US" altLang="zh-CN" sz="2400" b="1" dirty="0"/>
              <a:t>QML</a:t>
            </a:r>
            <a:r>
              <a:rPr lang="zh-CN" altLang="zh-CN" sz="2400" b="1" dirty="0"/>
              <a:t>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148" y="1080655"/>
            <a:ext cx="10272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单击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zh-CN" altLang="zh-CN" sz="1800" dirty="0" smtClean="0"/>
              <a:t>按钮</a:t>
            </a:r>
            <a:r>
              <a:rPr lang="zh-CN" altLang="zh-CN" sz="1800" dirty="0"/>
              <a:t>运行程序，弹出“</a:t>
            </a:r>
            <a:r>
              <a:rPr lang="en-US" altLang="zh-CN" sz="1800" dirty="0"/>
              <a:t>Hello World</a:t>
            </a:r>
            <a:r>
              <a:rPr lang="zh-CN" altLang="zh-CN" sz="1800" dirty="0"/>
              <a:t>”窗口，窗口的上部有一个文本输入框（默认显示“</a:t>
            </a:r>
            <a:r>
              <a:rPr lang="en-US" altLang="zh-CN" sz="1800" dirty="0"/>
              <a:t>Enter some text...</a:t>
            </a:r>
            <a:r>
              <a:rPr lang="zh-CN" altLang="zh-CN" sz="1800" dirty="0"/>
              <a:t>”），在框中输入“</a:t>
            </a:r>
            <a:r>
              <a:rPr lang="en-US" altLang="zh-CN" sz="1800" dirty="0"/>
              <a:t>Hello World!</a:t>
            </a:r>
            <a:r>
              <a:rPr lang="zh-CN" altLang="zh-CN" sz="1800" dirty="0"/>
              <a:t>”后用鼠标单击该框外窗口内的任意位置，可以看到开发环境底部“应用程序输出”子窗口中输出一行文本“</a:t>
            </a:r>
            <a:r>
              <a:rPr lang="en-US" altLang="zh-CN" sz="1800" dirty="0" err="1"/>
              <a:t>qml</a:t>
            </a:r>
            <a:r>
              <a:rPr lang="en-US" altLang="zh-CN" sz="1800" dirty="0"/>
              <a:t>: Clicked on background. Text: "Hello World!"</a:t>
            </a:r>
            <a:r>
              <a:rPr lang="zh-CN" altLang="zh-CN" sz="1800" dirty="0"/>
              <a:t>”，整个过程如图</a:t>
            </a:r>
            <a:r>
              <a:rPr lang="en-US" altLang="zh-CN" sz="1800" dirty="0"/>
              <a:t>23.7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983" y="1087974"/>
            <a:ext cx="276575" cy="27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19t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14" y="2280984"/>
            <a:ext cx="7976024" cy="311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36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55" y="2050688"/>
            <a:ext cx="482208" cy="545844"/>
          </a:xfrm>
          <a:prstGeom prst="rect">
            <a:avLst/>
          </a:prstGeom>
        </p:spPr>
      </p:pic>
      <p:sp>
        <p:nvSpPr>
          <p:cNvPr id="10" name="TextBox 18"/>
          <p:cNvSpPr txBox="1"/>
          <p:nvPr/>
        </p:nvSpPr>
        <p:spPr>
          <a:xfrm>
            <a:off x="5543863" y="2050689"/>
            <a:ext cx="3445757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1</a:t>
            </a:r>
            <a:r>
              <a:rPr lang="zh-CN" altLang="zh-CN" sz="1800" b="1" dirty="0"/>
              <a:t>．</a:t>
            </a:r>
            <a:r>
              <a:rPr lang="en-US" altLang="zh-CN" sz="1800" b="1" dirty="0"/>
              <a:t>import</a:t>
            </a:r>
            <a:r>
              <a:rPr lang="zh-CN" altLang="zh-CN" sz="1800" b="1" dirty="0"/>
              <a:t>部分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55" y="2802053"/>
            <a:ext cx="482208" cy="545844"/>
          </a:xfrm>
          <a:prstGeom prst="rect">
            <a:avLst/>
          </a:prstGeom>
        </p:spPr>
      </p:pic>
      <p:sp>
        <p:nvSpPr>
          <p:cNvPr id="12" name="TextBox 20"/>
          <p:cNvSpPr txBox="1"/>
          <p:nvPr/>
        </p:nvSpPr>
        <p:spPr>
          <a:xfrm>
            <a:off x="5543863" y="2799804"/>
            <a:ext cx="3255752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zh-CN" altLang="zh-CN" sz="1800" b="1" dirty="0"/>
              <a:t>．对象声明</a:t>
            </a:r>
          </a:p>
        </p:txBody>
      </p:sp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42712" y="1399421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556043" y="1138946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2185212" y="1495381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48" y="569722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1525677" y="3415698"/>
            <a:ext cx="2428808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QML</a:t>
            </a:r>
            <a:r>
              <a:rPr lang="zh-CN" altLang="zh-CN" sz="2800" b="1" dirty="0"/>
              <a:t>文档构成</a:t>
            </a:r>
          </a:p>
        </p:txBody>
      </p:sp>
    </p:spTree>
    <p:extLst>
      <p:ext uri="{BB962C8B-B14F-4D97-AF65-F5344CB8AC3E}">
        <p14:creationId xmlns:p14="http://schemas.microsoft.com/office/powerpoint/2010/main" val="136695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1" grpId="0" animBg="1"/>
      <p:bldP spid="22" grpId="0" animBg="1"/>
      <p:bldP spid="23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/>
              <a:t>．</a:t>
            </a:r>
            <a:r>
              <a:rPr lang="en-US" altLang="zh-CN" sz="2400" b="1" dirty="0"/>
              <a:t>import</a:t>
            </a:r>
            <a:r>
              <a:rPr lang="zh-CN" altLang="zh-CN" sz="2400" b="1" dirty="0"/>
              <a:t>部分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0649" y="1009403"/>
            <a:ext cx="10200904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此部分导入需要使用的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</a:t>
            </a:r>
            <a:r>
              <a:rPr lang="zh-CN" altLang="zh-CN" sz="1800" dirty="0"/>
              <a:t>库，这些库由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5</a:t>
            </a:r>
            <a:r>
              <a:rPr lang="zh-CN" altLang="zh-CN" sz="1800" dirty="0"/>
              <a:t>提供，包含了用户界面最通用的类和功能，如本程序</a:t>
            </a:r>
            <a:r>
              <a:rPr lang="en-US" altLang="zh-CN" sz="1800" dirty="0" err="1"/>
              <a:t>main.qml</a:t>
            </a:r>
            <a:r>
              <a:rPr lang="zh-CN" altLang="zh-CN" sz="1800" dirty="0"/>
              <a:t>文件开头的两句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圆角矩形 3"/>
          <p:cNvSpPr/>
          <p:nvPr/>
        </p:nvSpPr>
        <p:spPr>
          <a:xfrm>
            <a:off x="1533299" y="1868018"/>
            <a:ext cx="8881361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QtQuick</a:t>
            </a:r>
            <a:r>
              <a:rPr lang="en-US" altLang="zh-CN" dirty="0"/>
              <a:t> 2.7					</a:t>
            </a:r>
            <a:r>
              <a:rPr lang="en-US" altLang="zh-CN" dirty="0" smtClean="0"/>
              <a:t>//</a:t>
            </a:r>
            <a:r>
              <a:rPr lang="zh-CN" altLang="zh-CN" dirty="0"/>
              <a:t>导入</a:t>
            </a:r>
            <a:r>
              <a:rPr lang="en-US" altLang="zh-CN" dirty="0" err="1"/>
              <a:t>Qt</a:t>
            </a:r>
            <a:r>
              <a:rPr lang="en-US" altLang="zh-CN" dirty="0"/>
              <a:t> Quick 2.7</a:t>
            </a:r>
            <a:r>
              <a:rPr lang="zh-CN" altLang="zh-CN" dirty="0"/>
              <a:t>库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QtQuick.Window</a:t>
            </a:r>
            <a:r>
              <a:rPr lang="en-US" altLang="zh-CN" dirty="0"/>
              <a:t> 2.2				</a:t>
            </a:r>
            <a:r>
              <a:rPr lang="en-US" altLang="zh-CN" dirty="0" smtClean="0"/>
              <a:t>//</a:t>
            </a:r>
            <a:r>
              <a:rPr lang="zh-CN" altLang="zh-CN" dirty="0"/>
              <a:t>导入</a:t>
            </a:r>
            <a:r>
              <a:rPr lang="en-US" altLang="zh-CN" dirty="0" err="1"/>
              <a:t>Qt</a:t>
            </a:r>
            <a:r>
              <a:rPr lang="en-US" altLang="zh-CN" dirty="0"/>
              <a:t> Quick</a:t>
            </a:r>
            <a:r>
              <a:rPr lang="zh-CN" altLang="zh-CN" dirty="0"/>
              <a:t>窗体库</a:t>
            </a:r>
          </a:p>
        </p:txBody>
      </p:sp>
      <p:sp>
        <p:nvSpPr>
          <p:cNvPr id="5" name="矩形 4"/>
          <p:cNvSpPr/>
          <p:nvPr/>
        </p:nvSpPr>
        <p:spPr>
          <a:xfrm>
            <a:off x="1341912" y="2729509"/>
            <a:ext cx="9749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导入这些库后，用户就可以在自己编写的程序中访问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</a:t>
            </a:r>
            <a:r>
              <a:rPr lang="zh-CN" altLang="zh-CN" sz="1800" dirty="0"/>
              <a:t>所有的</a:t>
            </a:r>
            <a:r>
              <a:rPr lang="en-US" altLang="zh-CN" sz="1800" dirty="0"/>
              <a:t>QML</a:t>
            </a:r>
            <a:r>
              <a:rPr lang="zh-CN" altLang="zh-CN" sz="1800" dirty="0"/>
              <a:t>类型、接口和功能。</a:t>
            </a:r>
          </a:p>
        </p:txBody>
      </p:sp>
    </p:spTree>
    <p:extLst>
      <p:ext uri="{BB962C8B-B14F-4D97-AF65-F5344CB8AC3E}">
        <p14:creationId xmlns:p14="http://schemas.microsoft.com/office/powerpoint/2010/main" val="189896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zh-CN" sz="2400" b="1" dirty="0"/>
              <a:t>．对象声明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0649" y="1021278"/>
            <a:ext cx="10153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这是一个</a:t>
            </a:r>
            <a:r>
              <a:rPr lang="en-US" altLang="zh-CN" sz="1800" dirty="0"/>
              <a:t>QML</a:t>
            </a:r>
            <a:r>
              <a:rPr lang="zh-CN" altLang="zh-CN" sz="1800" dirty="0"/>
              <a:t>程序代码的主体部分，它以层次化的结构定义了可视场景中将要显示的元素，如矩形、图像、文本及获取用户输入的对象……它们都是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</a:t>
            </a:r>
            <a:r>
              <a:rPr lang="zh-CN" altLang="zh-CN" sz="1800" dirty="0"/>
              <a:t>为用户界面开发提供的基本构件。例如，</a:t>
            </a:r>
            <a:r>
              <a:rPr lang="en-US" altLang="zh-CN" sz="1800" dirty="0" err="1"/>
              <a:t>main.qml</a:t>
            </a:r>
            <a:r>
              <a:rPr lang="zh-CN" altLang="zh-CN" sz="1800" dirty="0"/>
              <a:t>的对象声明部分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84416" y="1965572"/>
            <a:ext cx="8823366" cy="2541478"/>
          </a:xfrm>
          <a:prstGeom prst="roundRect">
            <a:avLst>
              <a:gd name="adj" fmla="val 701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Window {							</a:t>
            </a:r>
            <a:r>
              <a:rPr lang="en-US" altLang="zh-CN" dirty="0" smtClean="0"/>
              <a:t>//</a:t>
            </a:r>
            <a:r>
              <a:rPr lang="zh-CN" altLang="zh-CN" dirty="0"/>
              <a:t>对象</a:t>
            </a:r>
          </a:p>
          <a:p>
            <a:r>
              <a:rPr lang="en-US" altLang="zh-CN" dirty="0"/>
              <a:t>    visible: true						</a:t>
            </a:r>
            <a:r>
              <a:rPr lang="en-US" altLang="zh-CN" dirty="0" smtClean="0"/>
              <a:t>//</a:t>
            </a:r>
            <a:r>
              <a:rPr lang="zh-CN" altLang="zh-CN" dirty="0"/>
              <a:t>属性</a:t>
            </a:r>
          </a:p>
          <a:p>
            <a:r>
              <a:rPr lang="en-US" altLang="zh-CN" dirty="0"/>
              <a:t>    width: 640</a:t>
            </a:r>
            <a:endParaRPr lang="zh-CN" altLang="zh-CN" dirty="0"/>
          </a:p>
          <a:p>
            <a:r>
              <a:rPr lang="en-US" altLang="zh-CN" dirty="0"/>
              <a:t>    height: 480</a:t>
            </a:r>
            <a:endParaRPr lang="zh-CN" altLang="zh-CN" dirty="0"/>
          </a:p>
          <a:p>
            <a:r>
              <a:rPr lang="en-US" altLang="zh-CN" dirty="0"/>
              <a:t>    title: </a:t>
            </a:r>
            <a:r>
              <a:rPr lang="en-US" altLang="zh-CN" dirty="0" err="1"/>
              <a:t>qsTr</a:t>
            </a:r>
            <a:r>
              <a:rPr lang="en-US" altLang="zh-CN" dirty="0"/>
              <a:t>("Hello World")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MainForm</a:t>
            </a:r>
            <a:r>
              <a:rPr lang="en-US" altLang="zh-CN" dirty="0"/>
              <a:t> {						</a:t>
            </a:r>
            <a:r>
              <a:rPr lang="en-US" altLang="zh-CN" dirty="0" smtClean="0"/>
              <a:t>//</a:t>
            </a:r>
            <a:r>
              <a:rPr lang="zh-CN" altLang="zh-CN" dirty="0"/>
              <a:t>子对象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...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91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95" y="1672269"/>
            <a:ext cx="482208" cy="545844"/>
          </a:xfrm>
          <a:prstGeom prst="rect">
            <a:avLst/>
          </a:prstGeom>
        </p:spPr>
      </p:pic>
      <p:sp>
        <p:nvSpPr>
          <p:cNvPr id="10" name="TextBox 18"/>
          <p:cNvSpPr txBox="1"/>
          <p:nvPr/>
        </p:nvSpPr>
        <p:spPr>
          <a:xfrm>
            <a:off x="5527603" y="1672270"/>
            <a:ext cx="3445757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1</a:t>
            </a:r>
            <a:r>
              <a:rPr lang="zh-CN" altLang="zh-CN" sz="1800" b="1" dirty="0"/>
              <a:t>．对象和属性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95" y="2423634"/>
            <a:ext cx="482208" cy="545844"/>
          </a:xfrm>
          <a:prstGeom prst="rect">
            <a:avLst/>
          </a:prstGeom>
        </p:spPr>
      </p:pic>
      <p:sp>
        <p:nvSpPr>
          <p:cNvPr id="12" name="TextBox 20"/>
          <p:cNvSpPr txBox="1"/>
          <p:nvPr/>
        </p:nvSpPr>
        <p:spPr>
          <a:xfrm>
            <a:off x="5527603" y="2421385"/>
            <a:ext cx="3255752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zh-CN" altLang="zh-CN" sz="1800" b="1" dirty="0"/>
              <a:t>．对象标识符</a:t>
            </a:r>
          </a:p>
        </p:txBody>
      </p:sp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42712" y="1399421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556043" y="1138946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2185212" y="1495381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03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48" y="569722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1525677" y="3415698"/>
            <a:ext cx="2428808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QML</a:t>
            </a:r>
            <a:r>
              <a:rPr lang="zh-CN" altLang="zh-CN" sz="2800" b="1" dirty="0"/>
              <a:t>基本语法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55" y="3210649"/>
            <a:ext cx="482208" cy="545844"/>
          </a:xfrm>
          <a:prstGeom prst="rect">
            <a:avLst/>
          </a:prstGeom>
        </p:spPr>
      </p:pic>
      <p:sp>
        <p:nvSpPr>
          <p:cNvPr id="14" name="TextBox 18"/>
          <p:cNvSpPr txBox="1"/>
          <p:nvPr/>
        </p:nvSpPr>
        <p:spPr>
          <a:xfrm>
            <a:off x="5543863" y="3210650"/>
            <a:ext cx="3445757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zh-CN" altLang="zh-CN" sz="1800" b="1" dirty="0"/>
              <a:t>．属性别名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55" y="3962014"/>
            <a:ext cx="482208" cy="545844"/>
          </a:xfrm>
          <a:prstGeom prst="rect">
            <a:avLst/>
          </a:prstGeom>
        </p:spPr>
      </p:pic>
      <p:sp>
        <p:nvSpPr>
          <p:cNvPr id="16" name="TextBox 20"/>
          <p:cNvSpPr txBox="1"/>
          <p:nvPr/>
        </p:nvSpPr>
        <p:spPr>
          <a:xfrm>
            <a:off x="5543863" y="3959765"/>
            <a:ext cx="3255752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4</a:t>
            </a:r>
            <a:r>
              <a:rPr lang="zh-CN" altLang="zh-CN" sz="1800" b="1" dirty="0"/>
              <a:t>．注释</a:t>
            </a:r>
          </a:p>
        </p:txBody>
      </p:sp>
    </p:spTree>
    <p:extLst>
      <p:ext uri="{BB962C8B-B14F-4D97-AF65-F5344CB8AC3E}">
        <p14:creationId xmlns:p14="http://schemas.microsoft.com/office/powerpoint/2010/main" val="39411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1" grpId="0" animBg="1"/>
      <p:bldP spid="22" grpId="0" animBg="1"/>
      <p:bldP spid="23" grpId="0"/>
      <p:bldP spid="25" grpId="0"/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084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 QML</a:t>
            </a:r>
            <a:r>
              <a:rPr lang="zh-CN" altLang="zh-CN" sz="2400" b="1" dirty="0"/>
              <a:t>基本语法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6286" y="1175657"/>
            <a:ext cx="9500259" cy="2820353"/>
          </a:xfrm>
          <a:prstGeom prst="plaqu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子对象</a:t>
            </a:r>
            <a:r>
              <a:rPr lang="en-US" altLang="zh-CN" sz="1800" dirty="0" err="1"/>
              <a:t>MainForm</a:t>
            </a:r>
            <a:r>
              <a:rPr lang="zh-CN" altLang="zh-CN" sz="1800" dirty="0"/>
              <a:t>的详细代码在</a:t>
            </a:r>
            <a:r>
              <a:rPr lang="en-US" altLang="zh-CN" sz="1800" dirty="0" err="1"/>
              <a:t>MainForm.ui.qml</a:t>
            </a:r>
            <a:r>
              <a:rPr lang="zh-CN" altLang="zh-CN" sz="1800" dirty="0"/>
              <a:t>文件中，它也是一个</a:t>
            </a:r>
            <a:r>
              <a:rPr lang="en-US" altLang="zh-CN" sz="1800" dirty="0"/>
              <a:t>QML</a:t>
            </a:r>
            <a:r>
              <a:rPr lang="zh-CN" altLang="zh-CN" sz="1800" dirty="0"/>
              <a:t>文档，读者在编程设计</a:t>
            </a:r>
            <a:r>
              <a:rPr lang="en-US" altLang="zh-CN" sz="1800" dirty="0"/>
              <a:t>UI</a:t>
            </a:r>
            <a:r>
              <a:rPr lang="zh-CN" altLang="zh-CN" sz="1800" dirty="0"/>
              <a:t>界面时主要使用的就是这个文件。下面以该文件的内容为例来简单介绍</a:t>
            </a:r>
            <a:r>
              <a:rPr lang="en-US" altLang="zh-CN" sz="1800" dirty="0"/>
              <a:t>QML</a:t>
            </a:r>
            <a:r>
              <a:rPr lang="zh-CN" altLang="zh-CN" sz="1800" dirty="0"/>
              <a:t>的语法。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在项目视图中双击</a:t>
            </a:r>
            <a:r>
              <a:rPr lang="en-US" altLang="zh-CN" sz="1800" dirty="0" err="1"/>
              <a:t>MainForm.ui.qml</a:t>
            </a:r>
            <a:r>
              <a:rPr lang="zh-CN" altLang="zh-CN" sz="1800" dirty="0"/>
              <a:t>文件（与</a:t>
            </a:r>
            <a:r>
              <a:rPr lang="en-US" altLang="zh-CN" sz="1800" dirty="0" err="1"/>
              <a:t>main.qml</a:t>
            </a:r>
            <a:r>
              <a:rPr lang="zh-CN" altLang="zh-CN" sz="1800" dirty="0"/>
              <a:t>位于同一目录）并打开，切换到编辑模式，可以看到其</a:t>
            </a:r>
            <a:r>
              <a:rPr lang="zh-CN" altLang="zh-CN" sz="1800" dirty="0">
                <a:hlinkClick r:id="rId2" action="ppaction://hlinkfile"/>
              </a:rPr>
              <a:t>代码（为便于讲解，加了注释</a:t>
            </a:r>
            <a:r>
              <a:rPr lang="zh-CN" altLang="zh-CN" sz="1800" dirty="0" smtClean="0">
                <a:hlinkClick r:id="rId2" action="ppaction://hlinkfile"/>
              </a:rPr>
              <a:t>）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5048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186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/>
              <a:t>．对象和属性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899" y="950026"/>
            <a:ext cx="1008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对象由它们的类型指定，以大写字母开头，后面跟一对大括号</a:t>
            </a:r>
            <a:r>
              <a:rPr lang="en-US" altLang="zh-CN" sz="1800" dirty="0"/>
              <a:t>{}</a:t>
            </a:r>
            <a:r>
              <a:rPr lang="zh-CN" altLang="zh-CN" sz="1800" dirty="0"/>
              <a:t>，</a:t>
            </a:r>
            <a:r>
              <a:rPr lang="en-US" altLang="zh-CN" sz="1800" dirty="0"/>
              <a:t>{}</a:t>
            </a:r>
            <a:r>
              <a:rPr lang="zh-CN" altLang="zh-CN" sz="1800" dirty="0"/>
              <a:t>之中是该对象的属性，属性以键值对“属性名</a:t>
            </a:r>
            <a:r>
              <a:rPr lang="en-US" altLang="zh-CN" sz="1800" dirty="0"/>
              <a:t>:</a:t>
            </a:r>
            <a:r>
              <a:rPr lang="zh-CN" altLang="zh-CN" sz="1800" dirty="0"/>
              <a:t>值”的形式给出，比如在代码中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圆角矩形 3"/>
          <p:cNvSpPr/>
          <p:nvPr/>
        </p:nvSpPr>
        <p:spPr>
          <a:xfrm>
            <a:off x="1295792" y="1596357"/>
            <a:ext cx="9213870" cy="1838801"/>
          </a:xfrm>
          <a:prstGeom prst="roundRect">
            <a:avLst>
              <a:gd name="adj" fmla="val 13438"/>
            </a:avLst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Rectangle {									</a:t>
            </a:r>
            <a:endParaRPr lang="zh-CN" altLang="zh-CN" dirty="0"/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    width: 360							</a:t>
            </a:r>
            <a:r>
              <a:rPr lang="en-US" altLang="zh-CN" dirty="0" smtClean="0"/>
              <a:t>//</a:t>
            </a:r>
            <a:r>
              <a:rPr lang="zh-CN" altLang="zh-CN" dirty="0"/>
              <a:t>属性（宽度）</a:t>
            </a:r>
          </a:p>
          <a:p>
            <a:r>
              <a:rPr lang="en-US" altLang="zh-CN" dirty="0"/>
              <a:t>    height: 360							</a:t>
            </a:r>
            <a:r>
              <a:rPr lang="en-US" altLang="zh-CN" dirty="0" smtClean="0"/>
              <a:t>//</a:t>
            </a:r>
            <a:r>
              <a:rPr lang="zh-CN" altLang="zh-CN" dirty="0"/>
              <a:t>属性（高度）</a:t>
            </a:r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24395" y="3435158"/>
            <a:ext cx="10224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定义了一个宽度和高度都是</a:t>
            </a:r>
            <a:r>
              <a:rPr lang="en-US" altLang="zh-CN" sz="1800" dirty="0"/>
              <a:t>360</a:t>
            </a:r>
            <a:r>
              <a:rPr lang="zh-CN" altLang="zh-CN" sz="1800" dirty="0"/>
              <a:t>像素的矩形。</a:t>
            </a:r>
            <a:r>
              <a:rPr lang="en-US" altLang="zh-CN" sz="1800" dirty="0"/>
              <a:t>QML</a:t>
            </a:r>
            <a:r>
              <a:rPr lang="zh-CN" altLang="zh-CN" sz="1800" dirty="0"/>
              <a:t>允许将多个属性写在一行，但它们之间必须用分号隔开，所以以上代码也可以写为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6" name="圆角矩形 5"/>
          <p:cNvSpPr/>
          <p:nvPr/>
        </p:nvSpPr>
        <p:spPr>
          <a:xfrm>
            <a:off x="1295792" y="4025197"/>
            <a:ext cx="9213870" cy="1508730"/>
          </a:xfrm>
          <a:prstGeom prst="roundRect">
            <a:avLst>
              <a:gd name="adj" fmla="val 13438"/>
            </a:avLst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Rectangle {									</a:t>
            </a:r>
            <a:endParaRPr lang="zh-CN" altLang="zh-CN" dirty="0"/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    width: 360;height: 360						//</a:t>
            </a:r>
            <a:r>
              <a:rPr lang="zh-CN" altLang="zh-CN" dirty="0"/>
              <a:t>属性（宽度和高度）</a:t>
            </a:r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89459" y="5533927"/>
            <a:ext cx="10426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对象</a:t>
            </a:r>
            <a:r>
              <a:rPr lang="en-US" altLang="zh-CN" sz="1800" dirty="0" err="1"/>
              <a:t>MouseArea</a:t>
            </a:r>
            <a:r>
              <a:rPr lang="zh-CN" altLang="zh-CN" sz="1800" dirty="0"/>
              <a:t>是可以响应鼠标事件的区域，作为子对象，它可以使用</a:t>
            </a:r>
            <a:r>
              <a:rPr lang="en-US" altLang="zh-CN" sz="1800" dirty="0"/>
              <a:t>parent</a:t>
            </a:r>
            <a:r>
              <a:rPr lang="zh-CN" altLang="zh-CN" sz="1800" dirty="0"/>
              <a:t>关键字访问其父对象</a:t>
            </a:r>
            <a:r>
              <a:rPr lang="en-US" altLang="zh-CN" sz="1800" dirty="0"/>
              <a:t>Rectangle</a:t>
            </a:r>
            <a:r>
              <a:rPr lang="zh-CN" altLang="zh-CN" sz="1800" dirty="0"/>
              <a:t>。其属性</a:t>
            </a:r>
            <a:r>
              <a:rPr lang="en-US" altLang="zh-CN" sz="1800" dirty="0" err="1"/>
              <a:t>anchors.fill</a:t>
            </a:r>
            <a:r>
              <a:rPr lang="zh-CN" altLang="zh-CN" sz="1800" dirty="0"/>
              <a:t>起到布局作用，它会使</a:t>
            </a:r>
            <a:r>
              <a:rPr lang="en-US" altLang="zh-CN" sz="1800" dirty="0" err="1"/>
              <a:t>MouseArea</a:t>
            </a:r>
            <a:r>
              <a:rPr lang="zh-CN" altLang="zh-CN" sz="1800" dirty="0"/>
              <a:t>充满一个对象的内部，这里设值为</a:t>
            </a:r>
            <a:r>
              <a:rPr lang="en-US" altLang="zh-CN" sz="1800" dirty="0"/>
              <a:t>parent</a:t>
            </a:r>
            <a:r>
              <a:rPr lang="zh-CN" altLang="zh-CN" sz="1800" dirty="0"/>
              <a:t>表示</a:t>
            </a:r>
            <a:r>
              <a:rPr lang="en-US" altLang="zh-CN" sz="1800" dirty="0" err="1"/>
              <a:t>MouseArea</a:t>
            </a:r>
            <a:r>
              <a:rPr lang="zh-CN" altLang="zh-CN" sz="1800" dirty="0"/>
              <a:t>充满整个矩形，即整个窗口内部都是鼠标响应区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97110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186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zh-CN" sz="2400" b="1" dirty="0"/>
              <a:t>．对象标识符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009403"/>
            <a:ext cx="1008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每个对象都可以指定一个唯一的</a:t>
            </a:r>
            <a:r>
              <a:rPr lang="en-US" altLang="zh-CN" sz="1800" dirty="0"/>
              <a:t>id</a:t>
            </a:r>
            <a:r>
              <a:rPr lang="zh-CN" altLang="zh-CN" sz="1800" dirty="0"/>
              <a:t>值，这样便可以在其他对象中识别并引用该对象。例如在本例代码中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圆角矩形 3"/>
          <p:cNvSpPr/>
          <p:nvPr/>
        </p:nvSpPr>
        <p:spPr>
          <a:xfrm>
            <a:off x="1580800" y="1788688"/>
            <a:ext cx="8976363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MouseArea</a:t>
            </a:r>
            <a:r>
              <a:rPr lang="en-US" altLang="zh-CN" dirty="0"/>
              <a:t> {								</a:t>
            </a:r>
            <a:endParaRPr lang="zh-CN" altLang="zh-CN" dirty="0"/>
          </a:p>
          <a:p>
            <a:r>
              <a:rPr lang="en-US" altLang="zh-CN" dirty="0"/>
              <a:t>    id: </a:t>
            </a:r>
            <a:r>
              <a:rPr lang="en-US" altLang="zh-CN" dirty="0" err="1"/>
              <a:t>mouseArea</a:t>
            </a:r>
            <a:r>
              <a:rPr lang="en-US" altLang="zh-CN" dirty="0"/>
              <a:t>							</a:t>
            </a:r>
            <a:endParaRPr lang="zh-CN" altLang="zh-CN" dirty="0"/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136845" y="3048607"/>
            <a:ext cx="9859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就给</a:t>
            </a:r>
            <a:r>
              <a:rPr lang="en-US" altLang="zh-CN" sz="1800" dirty="0" err="1"/>
              <a:t>MouseArea</a:t>
            </a:r>
            <a:r>
              <a:rPr lang="zh-CN" altLang="zh-CN" sz="1800" dirty="0"/>
              <a:t>指定了</a:t>
            </a:r>
            <a:r>
              <a:rPr lang="en-US" altLang="zh-CN" sz="1800" dirty="0"/>
              <a:t>id</a:t>
            </a:r>
            <a:r>
              <a:rPr lang="zh-CN" altLang="zh-CN" sz="1800" dirty="0"/>
              <a:t>为</a:t>
            </a:r>
            <a:r>
              <a:rPr lang="en-US" altLang="zh-CN" sz="1800" dirty="0" err="1"/>
              <a:t>mouseArea</a:t>
            </a:r>
            <a:r>
              <a:rPr lang="zh-CN" altLang="zh-CN" sz="1800" dirty="0"/>
              <a:t>。可以在一个对象所在的</a:t>
            </a:r>
            <a:r>
              <a:rPr lang="en-US" altLang="zh-CN" sz="1800" dirty="0"/>
              <a:t>QML</a:t>
            </a:r>
            <a:r>
              <a:rPr lang="zh-CN" altLang="zh-CN" sz="1800" dirty="0"/>
              <a:t>文档中的任何地方，通过使用该对象的</a:t>
            </a:r>
            <a:r>
              <a:rPr lang="en-US" altLang="zh-CN" sz="1800" dirty="0"/>
              <a:t>id</a:t>
            </a:r>
            <a:r>
              <a:rPr lang="zh-CN" altLang="zh-CN" sz="1800" dirty="0"/>
              <a:t>来引用该对象。因此，</a:t>
            </a:r>
            <a:r>
              <a:rPr lang="en-US" altLang="zh-CN" sz="1800" dirty="0"/>
              <a:t>id</a:t>
            </a:r>
            <a:r>
              <a:rPr lang="zh-CN" altLang="zh-CN" sz="1800" dirty="0"/>
              <a:t>值在一个</a:t>
            </a:r>
            <a:r>
              <a:rPr lang="en-US" altLang="zh-CN" sz="1800" dirty="0"/>
              <a:t>QML</a:t>
            </a:r>
            <a:r>
              <a:rPr lang="zh-CN" altLang="zh-CN" sz="1800" dirty="0"/>
              <a:t>文档中必须是唯一的。对于一个</a:t>
            </a:r>
            <a:r>
              <a:rPr lang="en-US" altLang="zh-CN" sz="1800" dirty="0"/>
              <a:t>QML</a:t>
            </a:r>
            <a:r>
              <a:rPr lang="zh-CN" altLang="zh-CN" sz="1800" dirty="0"/>
              <a:t>对象而言，</a:t>
            </a:r>
            <a:r>
              <a:rPr lang="en-US" altLang="zh-CN" sz="1800" dirty="0"/>
              <a:t>id</a:t>
            </a:r>
            <a:r>
              <a:rPr lang="zh-CN" altLang="zh-CN" sz="1800" dirty="0"/>
              <a:t>值是一个特殊的值，不要把它看成一个普通的属性，例如，无法使用</a:t>
            </a:r>
            <a:r>
              <a:rPr lang="en-US" altLang="zh-CN" sz="1800" dirty="0"/>
              <a:t>mouseArea.id</a:t>
            </a:r>
            <a:r>
              <a:rPr lang="zh-CN" altLang="zh-CN" sz="1800" dirty="0"/>
              <a:t>来进行访问。一旦一个对象被创建，它的</a:t>
            </a:r>
            <a:r>
              <a:rPr lang="en-US" altLang="zh-CN" sz="1800" dirty="0"/>
              <a:t>id</a:t>
            </a:r>
            <a:r>
              <a:rPr lang="zh-CN" altLang="zh-CN" sz="1800" dirty="0"/>
              <a:t>就无法被改变了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8441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zh-CN" sz="2400" b="1" dirty="0"/>
              <a:t>．属性别名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525" y="961901"/>
            <a:ext cx="1015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属性也可以有别名，</a:t>
            </a:r>
            <a:r>
              <a:rPr lang="en-US" altLang="zh-CN" sz="1800" dirty="0"/>
              <a:t>QML</a:t>
            </a:r>
            <a:r>
              <a:rPr lang="zh-CN" altLang="zh-CN" sz="1800" dirty="0"/>
              <a:t>使用</a:t>
            </a:r>
            <a:r>
              <a:rPr lang="en-US" altLang="zh-CN" sz="1800" dirty="0"/>
              <a:t>alias</a:t>
            </a:r>
            <a:r>
              <a:rPr lang="zh-CN" altLang="zh-CN" sz="1800" dirty="0"/>
              <a:t>关键字声明属性的别名：“</a:t>
            </a:r>
            <a:r>
              <a:rPr lang="en-US" altLang="zh-CN" sz="1800" dirty="0"/>
              <a:t>property alias </a:t>
            </a:r>
            <a:r>
              <a:rPr lang="zh-CN" altLang="zh-CN" sz="1800" dirty="0"/>
              <a:t>别名</a:t>
            </a:r>
            <a:r>
              <a:rPr lang="en-US" altLang="zh-CN" sz="1800" dirty="0"/>
              <a:t>:</a:t>
            </a:r>
            <a:r>
              <a:rPr lang="zh-CN" altLang="zh-CN" sz="1800" dirty="0"/>
              <a:t>属性名”，如在本例中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60665" y="1640251"/>
            <a:ext cx="9120249" cy="3594616"/>
          </a:xfrm>
          <a:prstGeom prst="roundRect">
            <a:avLst>
              <a:gd name="adj" fmla="val 580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Rectangle {									</a:t>
            </a:r>
            <a:endParaRPr lang="zh-CN" altLang="zh-CN" dirty="0"/>
          </a:p>
          <a:p>
            <a:r>
              <a:rPr lang="en-US" altLang="zh-CN" dirty="0"/>
              <a:t>    property alias </a:t>
            </a:r>
            <a:r>
              <a:rPr lang="en-US" altLang="zh-CN" dirty="0" err="1"/>
              <a:t>mouseArea</a:t>
            </a:r>
            <a:r>
              <a:rPr lang="en-US" altLang="zh-CN" dirty="0"/>
              <a:t>: </a:t>
            </a:r>
            <a:r>
              <a:rPr lang="en-US" altLang="zh-CN" dirty="0" err="1"/>
              <a:t>mouseArea</a:t>
            </a:r>
            <a:r>
              <a:rPr lang="en-US" altLang="zh-CN" dirty="0"/>
              <a:t>		</a:t>
            </a:r>
            <a:r>
              <a:rPr lang="en-US" altLang="zh-CN" dirty="0" smtClean="0"/>
              <a:t>//</a:t>
            </a:r>
            <a:r>
              <a:rPr lang="en-US" altLang="zh-CN" dirty="0" err="1"/>
              <a:t>MouseArea</a:t>
            </a:r>
            <a:r>
              <a:rPr lang="zh-CN" altLang="zh-CN" dirty="0"/>
              <a:t>的属性别名</a:t>
            </a:r>
          </a:p>
          <a:p>
            <a:r>
              <a:rPr lang="en-US" altLang="zh-CN" dirty="0"/>
              <a:t>    property alias </a:t>
            </a:r>
            <a:r>
              <a:rPr lang="en-US" altLang="zh-CN" dirty="0" err="1"/>
              <a:t>textEdit</a:t>
            </a:r>
            <a:r>
              <a:rPr lang="en-US" altLang="zh-CN" dirty="0"/>
              <a:t>: </a:t>
            </a:r>
            <a:r>
              <a:rPr lang="en-US" altLang="zh-CN" dirty="0" err="1"/>
              <a:t>textEdit</a:t>
            </a:r>
            <a:r>
              <a:rPr lang="en-US" altLang="zh-CN" dirty="0"/>
              <a:t>			//</a:t>
            </a:r>
            <a:r>
              <a:rPr lang="en-US" altLang="zh-CN" dirty="0" err="1"/>
              <a:t>TextEdit</a:t>
            </a:r>
            <a:r>
              <a:rPr lang="zh-CN" altLang="zh-CN" dirty="0"/>
              <a:t>的属性别名</a:t>
            </a:r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MouseArea</a:t>
            </a:r>
            <a:r>
              <a:rPr lang="en-US" altLang="zh-CN" dirty="0"/>
              <a:t> {								</a:t>
            </a:r>
            <a:endParaRPr lang="zh-CN" altLang="zh-CN" dirty="0"/>
          </a:p>
          <a:p>
            <a:r>
              <a:rPr lang="en-US" altLang="zh-CN" dirty="0"/>
              <a:t>        id: </a:t>
            </a:r>
            <a:r>
              <a:rPr lang="en-US" altLang="zh-CN" dirty="0" err="1"/>
              <a:t>mouseArea</a:t>
            </a:r>
            <a:endParaRPr lang="zh-CN" altLang="zh-CN" dirty="0"/>
          </a:p>
          <a:p>
            <a:r>
              <a:rPr lang="en-US" altLang="zh-CN" dirty="0"/>
              <a:t>		...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TextEdit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id: </a:t>
            </a:r>
            <a:r>
              <a:rPr lang="en-US" altLang="zh-CN" dirty="0" err="1"/>
              <a:t>textEdit</a:t>
            </a:r>
            <a:endParaRPr lang="zh-CN" altLang="zh-CN" dirty="0"/>
          </a:p>
          <a:p>
            <a:r>
              <a:rPr lang="en-US" altLang="zh-CN" dirty="0"/>
              <a:t>		...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2777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zh-CN" sz="2400" b="1" dirty="0"/>
              <a:t>．属性别名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8151" y="1092530"/>
            <a:ext cx="10129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这里把</a:t>
            </a:r>
            <a:r>
              <a:rPr lang="en-US" altLang="zh-CN" sz="1800" dirty="0" err="1"/>
              <a:t>MouseArea</a:t>
            </a:r>
            <a:r>
              <a:rPr lang="zh-CN" altLang="zh-CN" sz="1800" dirty="0"/>
              <a:t>看成</a:t>
            </a:r>
            <a:r>
              <a:rPr lang="en-US" altLang="zh-CN" sz="1800" dirty="0"/>
              <a:t>Rectangle</a:t>
            </a:r>
            <a:r>
              <a:rPr lang="zh-CN" altLang="zh-CN" sz="1800" dirty="0"/>
              <a:t>的一个属性（</a:t>
            </a:r>
            <a:r>
              <a:rPr lang="en-US" altLang="zh-CN" sz="1800" dirty="0"/>
              <a:t>QML</a:t>
            </a:r>
            <a:r>
              <a:rPr lang="zh-CN" altLang="zh-CN" sz="1800" dirty="0"/>
              <a:t>中的子对象也可视为其父对象的属性），取其</a:t>
            </a:r>
            <a:r>
              <a:rPr lang="en-US" altLang="zh-CN" sz="1800" dirty="0"/>
              <a:t>id</a:t>
            </a:r>
            <a:r>
              <a:rPr lang="zh-CN" altLang="zh-CN" sz="1800" dirty="0"/>
              <a:t>（</a:t>
            </a:r>
            <a:r>
              <a:rPr lang="en-US" altLang="zh-CN" sz="1800" dirty="0" err="1"/>
              <a:t>mouseArea</a:t>
            </a:r>
            <a:r>
              <a:rPr lang="zh-CN" altLang="zh-CN" sz="1800" dirty="0"/>
              <a:t>）为属性名，并给它定义一个别名“</a:t>
            </a:r>
            <a:r>
              <a:rPr lang="en-US" altLang="zh-CN" sz="1800" dirty="0" err="1"/>
              <a:t>mouseArea</a:t>
            </a:r>
            <a:r>
              <a:rPr lang="zh-CN" altLang="zh-CN" sz="1800" dirty="0"/>
              <a:t>”，这样做的目的是为了在外部</a:t>
            </a:r>
            <a:r>
              <a:rPr lang="en-US" altLang="zh-CN" sz="1800" dirty="0"/>
              <a:t>QML</a:t>
            </a:r>
            <a:r>
              <a:rPr lang="zh-CN" altLang="zh-CN" sz="1800" dirty="0"/>
              <a:t>文档（</a:t>
            </a:r>
            <a:r>
              <a:rPr lang="en-US" altLang="zh-CN" sz="1800" dirty="0" err="1"/>
              <a:t>main.qml</a:t>
            </a:r>
            <a:r>
              <a:rPr lang="zh-CN" altLang="zh-CN" sz="1800" dirty="0"/>
              <a:t>）中也能访问到</a:t>
            </a:r>
            <a:r>
              <a:rPr lang="en-US" altLang="zh-CN" sz="1800" dirty="0" err="1"/>
              <a:t>MouseArea</a:t>
            </a:r>
            <a:r>
              <a:rPr lang="zh-CN" altLang="zh-CN" sz="1800" dirty="0"/>
              <a:t>。因为</a:t>
            </a:r>
            <a:r>
              <a:rPr lang="en-US" altLang="zh-CN" sz="1800" dirty="0" err="1"/>
              <a:t>MouseArea</a:t>
            </a:r>
            <a:r>
              <a:rPr lang="zh-CN" altLang="zh-CN" sz="1800" dirty="0"/>
              <a:t>内置了一个</a:t>
            </a:r>
            <a:r>
              <a:rPr lang="en-US" altLang="zh-CN" sz="1800" dirty="0" err="1"/>
              <a:t>onClicked</a:t>
            </a:r>
            <a:r>
              <a:rPr lang="zh-CN" altLang="zh-CN" sz="1800" dirty="0"/>
              <a:t>属性，它是一个回调（鼠标单击事件），定义了别名后，就可在</a:t>
            </a:r>
            <a:r>
              <a:rPr lang="en-US" altLang="zh-CN" sz="1800" dirty="0" err="1"/>
              <a:t>main.qml</a:t>
            </a:r>
            <a:r>
              <a:rPr lang="zh-CN" altLang="zh-CN" sz="1800" dirty="0"/>
              <a:t>代码中访问这个属性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圆角矩形 3"/>
          <p:cNvSpPr/>
          <p:nvPr/>
        </p:nvSpPr>
        <p:spPr>
          <a:xfrm>
            <a:off x="1699552" y="2399737"/>
            <a:ext cx="8916987" cy="97047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mouseArea.onClicked</a:t>
            </a:r>
            <a:r>
              <a:rPr lang="en-US" altLang="zh-CN" dirty="0"/>
              <a:t>: {</a:t>
            </a:r>
            <a:endParaRPr lang="zh-CN" altLang="zh-CN" dirty="0"/>
          </a:p>
          <a:p>
            <a:r>
              <a:rPr lang="en-US" altLang="zh-CN" dirty="0"/>
              <a:t>    console.log(</a:t>
            </a:r>
            <a:r>
              <a:rPr lang="en-US" altLang="zh-CN" dirty="0" err="1"/>
              <a:t>qsTr</a:t>
            </a:r>
            <a:r>
              <a:rPr lang="en-US" altLang="zh-CN" dirty="0"/>
              <a:t>('Clicked on background. Text: "' + </a:t>
            </a:r>
            <a:r>
              <a:rPr lang="en-US" altLang="zh-CN" dirty="0" err="1"/>
              <a:t>textEdit.text</a:t>
            </a:r>
            <a:r>
              <a:rPr lang="en-US" altLang="zh-CN" dirty="0"/>
              <a:t> + '"'))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021278" y="3370215"/>
            <a:ext cx="1004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当单击事件发出时，就会执行</a:t>
            </a:r>
            <a:r>
              <a:rPr lang="en-US" altLang="zh-CN" sz="1800" dirty="0" err="1"/>
              <a:t>onClicked</a:t>
            </a:r>
            <a:r>
              <a:rPr lang="zh-CN" altLang="zh-CN" sz="1800" dirty="0"/>
              <a:t>中的代码，在开发环境底部的“应用程序输出”子窗口中输出文本“</a:t>
            </a:r>
            <a:r>
              <a:rPr lang="en-US" altLang="zh-CN" sz="1800" dirty="0" err="1"/>
              <a:t>qml</a:t>
            </a:r>
            <a:r>
              <a:rPr lang="en-US" altLang="zh-CN" sz="1800" dirty="0"/>
              <a:t>: Clicked on background. Text: "Hello World!"</a:t>
            </a:r>
            <a:r>
              <a:rPr lang="zh-CN" altLang="zh-CN" sz="1800" dirty="0"/>
              <a:t>”。同理，</a:t>
            </a:r>
            <a:r>
              <a:rPr lang="en-US" altLang="zh-CN" sz="1800" dirty="0" err="1"/>
              <a:t>TextEdit</a:t>
            </a:r>
            <a:r>
              <a:rPr lang="zh-CN" altLang="zh-CN" sz="1800" dirty="0"/>
              <a:t>也可看成</a:t>
            </a:r>
            <a:r>
              <a:rPr lang="en-US" altLang="zh-CN" sz="1800" dirty="0"/>
              <a:t>Rectangle</a:t>
            </a:r>
            <a:r>
              <a:rPr lang="zh-CN" altLang="zh-CN" sz="1800" dirty="0"/>
              <a:t>的一个属性，并为其定义别名和引用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7180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QML</a:t>
            </a:r>
            <a:r>
              <a:rPr lang="zh-CN" altLang="zh-CN" sz="2400" b="1" dirty="0"/>
              <a:t>概述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647" y="985652"/>
            <a:ext cx="10224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dirty="0"/>
              <a:t>QML</a:t>
            </a:r>
            <a:r>
              <a:rPr lang="zh-CN" altLang="zh-CN" sz="1800" dirty="0"/>
              <a:t>是通过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QML</a:t>
            </a:r>
            <a:r>
              <a:rPr lang="zh-CN" altLang="zh-CN" sz="1800" dirty="0"/>
              <a:t>引擎在程序运行时解析并运行的。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5.11</a:t>
            </a:r>
            <a:r>
              <a:rPr lang="zh-CN" altLang="zh-CN" sz="1800" dirty="0"/>
              <a:t>更高性能的编译器通道意味着使用</a:t>
            </a:r>
            <a:r>
              <a:rPr lang="en-US" altLang="zh-CN" sz="1800" dirty="0"/>
              <a:t>QML</a:t>
            </a:r>
            <a:r>
              <a:rPr lang="zh-CN" altLang="zh-CN" sz="1800" dirty="0"/>
              <a:t>编写的程序启动时及运行时速度更快、效率更高。</a:t>
            </a:r>
            <a:r>
              <a:rPr lang="en-US" altLang="zh-CN" sz="1800" dirty="0"/>
              <a:t>QML</a:t>
            </a:r>
            <a:r>
              <a:rPr lang="zh-CN" altLang="zh-CN" sz="1800" dirty="0"/>
              <a:t>新、旧编译器通道如图</a:t>
            </a:r>
            <a:r>
              <a:rPr lang="en-US" altLang="zh-CN" sz="1800" dirty="0"/>
              <a:t>23.1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2050" name="Picture 2" descr="23-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49" y="1743734"/>
            <a:ext cx="4756556" cy="223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23-1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653" y="1743734"/>
            <a:ext cx="5233040" cy="223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741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423910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4</a:t>
            </a:r>
            <a:r>
              <a:rPr lang="zh-CN" altLang="zh-CN" sz="2400" b="1" dirty="0"/>
              <a:t>．注释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6909" y="1235034"/>
            <a:ext cx="8562109" cy="161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QML</a:t>
            </a:r>
            <a:r>
              <a:rPr lang="zh-CN" altLang="zh-CN" dirty="0"/>
              <a:t>文档的注释同</a:t>
            </a:r>
            <a:r>
              <a:rPr lang="en-US" altLang="zh-CN" dirty="0"/>
              <a:t>C/C++</a:t>
            </a:r>
            <a:r>
              <a:rPr lang="zh-CN" altLang="zh-CN" dirty="0"/>
              <a:t>、</a:t>
            </a:r>
            <a:r>
              <a:rPr lang="en-US" altLang="zh-CN" dirty="0"/>
              <a:t>JavaScript</a:t>
            </a:r>
            <a:r>
              <a:rPr lang="zh-CN" altLang="zh-CN" dirty="0"/>
              <a:t>代码的注释一样：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）单行注释使用“</a:t>
            </a:r>
            <a:r>
              <a:rPr lang="en-US" altLang="zh-CN" dirty="0"/>
              <a:t>//</a:t>
            </a:r>
            <a:r>
              <a:rPr lang="zh-CN" altLang="zh-CN" dirty="0"/>
              <a:t>”开始，在行的末尾结束。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）多行注释使用“</a:t>
            </a:r>
            <a:r>
              <a:rPr lang="en-US" altLang="zh-CN" dirty="0"/>
              <a:t>/*</a:t>
            </a:r>
            <a:r>
              <a:rPr lang="zh-CN" altLang="zh-CN" dirty="0"/>
              <a:t>”开始，使用“</a:t>
            </a:r>
            <a:r>
              <a:rPr lang="en-US" altLang="zh-CN" dirty="0"/>
              <a:t>*/</a:t>
            </a:r>
            <a:r>
              <a:rPr lang="zh-CN" altLang="zh-CN" dirty="0"/>
              <a:t>”结尾。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因具体写法在前面代码中都给出过，故这里不再赘述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88095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6323" y="1330037"/>
            <a:ext cx="641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23</a:t>
            </a:r>
            <a:r>
              <a:rPr lang="zh-CN" altLang="zh-CN" sz="4800" b="1" dirty="0">
                <a:solidFill>
                  <a:srgbClr val="663300"/>
                </a:solidFill>
              </a:rPr>
              <a:t>章</a:t>
            </a:r>
            <a:r>
              <a:rPr lang="en-US" altLang="zh-CN" sz="4800" b="1" dirty="0">
                <a:solidFill>
                  <a:srgbClr val="663300"/>
                </a:solidFill>
              </a:rPr>
              <a:t>  QML</a:t>
            </a:r>
            <a:r>
              <a:rPr lang="zh-CN" altLang="zh-CN" sz="4800" b="1" dirty="0">
                <a:solidFill>
                  <a:srgbClr val="663300"/>
                </a:solidFill>
              </a:rPr>
              <a:t>编程基础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8301" y="3128270"/>
            <a:ext cx="410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en-US" altLang="zh-CN" sz="3600" b="1" dirty="0"/>
              <a:t>QML</a:t>
            </a:r>
            <a:r>
              <a:rPr lang="zh-CN" altLang="zh-CN" sz="3600" b="1" dirty="0"/>
              <a:t>可视元素</a:t>
            </a:r>
          </a:p>
        </p:txBody>
      </p:sp>
    </p:spTree>
    <p:extLst>
      <p:ext uri="{BB962C8B-B14F-4D97-AF65-F5344CB8AC3E}">
        <p14:creationId xmlns:p14="http://schemas.microsoft.com/office/powerpoint/2010/main" val="141814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1549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4880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168867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025735" y="4209233"/>
            <a:ext cx="3883231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Rectangle</a:t>
            </a:r>
            <a:r>
              <a:rPr lang="zh-CN" altLang="zh-CN" sz="2800" b="1" dirty="0"/>
              <a:t>（矩形）元素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4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9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423910"/>
            <a:ext cx="3291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Rectangle</a:t>
            </a:r>
            <a:r>
              <a:rPr lang="zh-CN" altLang="zh-CN" sz="2400" b="1" dirty="0"/>
              <a:t>（矩形）元素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6845" y="1068779"/>
            <a:ext cx="10061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CH2302</a:t>
            </a:r>
            <a:r>
              <a:rPr lang="zh-CN" altLang="zh-CN" sz="1800" dirty="0"/>
              <a:t>）在窗口中绘制矩形，运行效果如图</a:t>
            </a:r>
            <a:r>
              <a:rPr lang="en-US" altLang="zh-CN" sz="1800" dirty="0"/>
              <a:t>23.8</a:t>
            </a:r>
            <a:r>
              <a:rPr lang="zh-CN" altLang="zh-CN" sz="1800" dirty="0"/>
              <a:t>所示。</a:t>
            </a:r>
          </a:p>
          <a:p>
            <a:pPr>
              <a:lnSpc>
                <a:spcPct val="150000"/>
              </a:lnSpc>
            </a:pPr>
            <a:r>
              <a:rPr lang="zh-CN" altLang="zh-CN" sz="1800" dirty="0"/>
              <a:t>具体实现步骤如下。</a:t>
            </a:r>
          </a:p>
          <a:p>
            <a:pPr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/>
              <a:t>QML</a:t>
            </a:r>
            <a:r>
              <a:rPr lang="zh-CN" altLang="zh-CN" sz="1800" dirty="0"/>
              <a:t>应用程序，项目名称为“</a:t>
            </a:r>
            <a:r>
              <a:rPr lang="en-US" altLang="zh-CN" sz="1800" dirty="0"/>
              <a:t>Rectangle</a:t>
            </a:r>
            <a:r>
              <a:rPr lang="zh-CN" altLang="zh-CN" sz="1800" dirty="0"/>
              <a:t>”。</a:t>
            </a:r>
          </a:p>
          <a:p>
            <a:pPr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）双击项目视图打开</a:t>
            </a:r>
            <a:r>
              <a:rPr lang="en-US" altLang="zh-CN" sz="1800" dirty="0" err="1">
                <a:hlinkClick r:id="rId2" action="ppaction://hlinkfile"/>
              </a:rPr>
              <a:t>MainForm.ui.qml</a:t>
            </a:r>
            <a:r>
              <a:rPr lang="zh-CN" altLang="zh-CN" sz="1800" dirty="0">
                <a:hlinkClick r:id="rId2" action="ppaction://hlinkfile"/>
              </a:rPr>
              <a:t>文件，修改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247" y="2863025"/>
            <a:ext cx="3480459" cy="33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570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423910"/>
            <a:ext cx="3291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Rectangle</a:t>
            </a:r>
            <a:r>
              <a:rPr lang="zh-CN" altLang="zh-CN" sz="2400" b="1" dirty="0"/>
              <a:t>（矩形）元素</a:t>
            </a:r>
          </a:p>
        </p:txBody>
      </p:sp>
      <p:sp>
        <p:nvSpPr>
          <p:cNvPr id="3" name="矩形 2"/>
          <p:cNvSpPr/>
          <p:nvPr/>
        </p:nvSpPr>
        <p:spPr>
          <a:xfrm>
            <a:off x="1232323" y="1017675"/>
            <a:ext cx="4881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）双击打开</a:t>
            </a:r>
            <a:r>
              <a:rPr lang="en-US" altLang="zh-CN" sz="1800" dirty="0" err="1"/>
              <a:t>main.qml</a:t>
            </a:r>
            <a:r>
              <a:rPr lang="zh-CN" altLang="zh-CN" sz="1800" dirty="0"/>
              <a:t>文件，修改代码如下：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2323" y="1520042"/>
            <a:ext cx="9289215" cy="3863816"/>
          </a:xfrm>
          <a:prstGeom prst="roundRect">
            <a:avLst>
              <a:gd name="adj" fmla="val 637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QtQuick</a:t>
            </a:r>
            <a:r>
              <a:rPr lang="en-US" altLang="zh-CN" dirty="0"/>
              <a:t> 2.7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QtQuick.Window</a:t>
            </a:r>
            <a:r>
              <a:rPr lang="en-US" altLang="zh-CN" dirty="0"/>
              <a:t> 2.2</a:t>
            </a:r>
            <a:endParaRPr lang="zh-CN" altLang="zh-CN" dirty="0"/>
          </a:p>
          <a:p>
            <a:r>
              <a:rPr lang="en-US" altLang="zh-CN" dirty="0"/>
              <a:t>Window {</a:t>
            </a:r>
            <a:endParaRPr lang="zh-CN" altLang="zh-CN" dirty="0"/>
          </a:p>
          <a:p>
            <a:r>
              <a:rPr lang="en-US" altLang="zh-CN" dirty="0"/>
              <a:t>    visible: true</a:t>
            </a:r>
            <a:endParaRPr lang="zh-CN" altLang="zh-CN" dirty="0"/>
          </a:p>
          <a:p>
            <a:r>
              <a:rPr lang="en-US" altLang="zh-CN" dirty="0"/>
              <a:t>    width: 250</a:t>
            </a:r>
            <a:endParaRPr lang="zh-CN" altLang="zh-CN" dirty="0"/>
          </a:p>
          <a:p>
            <a:r>
              <a:rPr lang="en-US" altLang="zh-CN" dirty="0"/>
              <a:t>    height: 220</a:t>
            </a:r>
            <a:endParaRPr lang="zh-CN" altLang="zh-CN" dirty="0"/>
          </a:p>
          <a:p>
            <a:r>
              <a:rPr lang="en-US" altLang="zh-CN" dirty="0"/>
              <a:t>    title: </a:t>
            </a:r>
            <a:r>
              <a:rPr lang="en-US" altLang="zh-CN" dirty="0" err="1"/>
              <a:t>qsTr</a:t>
            </a:r>
            <a:r>
              <a:rPr lang="en-US" altLang="zh-CN" dirty="0"/>
              <a:t>("Rectangle")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MainForm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mouseArea.onClicked</a:t>
            </a:r>
            <a:r>
              <a:rPr lang="en-US" altLang="zh-CN" dirty="0"/>
              <a:t>: 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topRect.visible</a:t>
            </a:r>
            <a:r>
              <a:rPr lang="en-US" altLang="zh-CN" dirty="0"/>
              <a:t> = !</a:t>
            </a:r>
            <a:r>
              <a:rPr lang="en-US" altLang="zh-CN" dirty="0" err="1"/>
              <a:t>topRect.visible</a:t>
            </a:r>
            <a:r>
              <a:rPr lang="en-US" altLang="zh-CN" dirty="0"/>
              <a:t>     //</a:t>
            </a:r>
            <a:r>
              <a:rPr lang="zh-CN" altLang="zh-CN" dirty="0"/>
              <a:t>控制矩形对象的可见性</a:t>
            </a:r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5642" y="5383858"/>
            <a:ext cx="10533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由于已经在</a:t>
            </a:r>
            <a:r>
              <a:rPr lang="en-US" altLang="zh-CN" sz="1800" dirty="0" err="1"/>
              <a:t>MainForm.ui.qml</a:t>
            </a:r>
            <a:r>
              <a:rPr lang="zh-CN" altLang="zh-CN" sz="1800" dirty="0"/>
              <a:t>文件中定义了属性别名，故这里可以直接用矩形对象的标识符</a:t>
            </a:r>
            <a:r>
              <a:rPr lang="en-US" altLang="zh-CN" sz="1800" dirty="0" err="1"/>
              <a:t>topRect</a:t>
            </a:r>
            <a:r>
              <a:rPr lang="zh-CN" altLang="zh-CN" sz="1800" dirty="0"/>
              <a:t>访问其</a:t>
            </a:r>
            <a:r>
              <a:rPr lang="en-US" altLang="zh-CN" sz="1800" dirty="0"/>
              <a:t>visible</a:t>
            </a:r>
            <a:r>
              <a:rPr lang="zh-CN" altLang="zh-CN" sz="1800" dirty="0"/>
              <a:t>属性以达到控制可见性的目的。在程序运行中，单击窗体内任意位置，矩形</a:t>
            </a:r>
            <a:r>
              <a:rPr lang="en-US" altLang="zh-CN" sz="1800" dirty="0" err="1"/>
              <a:t>topRect</a:t>
            </a:r>
            <a:r>
              <a:rPr lang="zh-CN" altLang="zh-CN" sz="1800" dirty="0"/>
              <a:t>将时隐时现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49864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1549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4880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168867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335929" y="4209233"/>
            <a:ext cx="3372592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Image</a:t>
            </a:r>
            <a:r>
              <a:rPr lang="zh-CN" altLang="zh-CN" sz="2800" b="1" dirty="0"/>
              <a:t>（图像）元素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4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423910"/>
            <a:ext cx="2796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Image</a:t>
            </a:r>
            <a:r>
              <a:rPr lang="zh-CN" altLang="zh-CN" sz="2400" b="1" dirty="0"/>
              <a:t>（图像）元素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2519" y="1080655"/>
            <a:ext cx="1036715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CH2303</a:t>
            </a:r>
            <a:r>
              <a:rPr lang="zh-CN" altLang="zh-CN" dirty="0"/>
              <a:t>）将一张较大的风景图片适当地缩小后显示在窗体中，运行效果如图</a:t>
            </a:r>
            <a:r>
              <a:rPr lang="en-US" altLang="zh-CN" dirty="0"/>
              <a:t>23.9</a:t>
            </a:r>
            <a:r>
              <a:rPr lang="zh-CN" altLang="zh-CN" dirty="0"/>
              <a:t>所示。</a:t>
            </a:r>
          </a:p>
          <a:p>
            <a:pPr indent="450850"/>
            <a:r>
              <a:rPr lang="zh-CN" altLang="zh-CN" dirty="0"/>
              <a:t>具体实现步骤如下。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/>
              <a:t>QML</a:t>
            </a:r>
            <a:r>
              <a:rPr lang="zh-CN" altLang="zh-CN" dirty="0"/>
              <a:t>应用程序，项目名称为“</a:t>
            </a:r>
            <a:r>
              <a:rPr lang="en-US" altLang="zh-CN" dirty="0"/>
              <a:t>Image</a:t>
            </a:r>
            <a:r>
              <a:rPr lang="zh-CN" altLang="zh-CN" dirty="0"/>
              <a:t>”。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）在项目工程目录中建一个</a:t>
            </a:r>
            <a:r>
              <a:rPr lang="en-US" altLang="zh-CN" dirty="0"/>
              <a:t>images</a:t>
            </a:r>
            <a:r>
              <a:rPr lang="zh-CN" altLang="zh-CN" dirty="0"/>
              <a:t>文件夹，其中放入一张图片，该图片是用数码相机拍摄（尺寸为</a:t>
            </a:r>
            <a:r>
              <a:rPr lang="en-US" altLang="zh-CN" dirty="0"/>
              <a:t>980</a:t>
            </a:r>
            <a:r>
              <a:rPr lang="zh-CN" altLang="zh-CN" dirty="0"/>
              <a:t>像素</a:t>
            </a:r>
            <a:r>
              <a:rPr lang="en-US" altLang="zh-CN" dirty="0"/>
              <a:t>×751</a:t>
            </a:r>
            <a:r>
              <a:rPr lang="zh-CN" altLang="zh-CN" dirty="0"/>
              <a:t>像素）的，文件名为“长白山天池</a:t>
            </a:r>
            <a:r>
              <a:rPr lang="en-US" altLang="zh-CN" dirty="0"/>
              <a:t>.jpg</a:t>
            </a:r>
            <a:r>
              <a:rPr lang="zh-CN" altLang="zh-CN" dirty="0"/>
              <a:t>”。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”节点，选择“添加现有文件</a:t>
            </a:r>
            <a:r>
              <a:rPr lang="en-US" altLang="zh-CN" dirty="0"/>
              <a:t>…</a:t>
            </a:r>
            <a:r>
              <a:rPr lang="zh-CN" altLang="zh-CN" dirty="0"/>
              <a:t>”项，从弹出的对话框中选择事先准备的“长白山天池</a:t>
            </a:r>
            <a:r>
              <a:rPr lang="en-US" altLang="zh-CN" dirty="0"/>
              <a:t>.jpg</a:t>
            </a:r>
            <a:r>
              <a:rPr lang="zh-CN" altLang="zh-CN" dirty="0"/>
              <a:t>”文件并打开，如图</a:t>
            </a:r>
            <a:r>
              <a:rPr lang="en-US" altLang="zh-CN" dirty="0"/>
              <a:t>23.10</a:t>
            </a:r>
            <a:r>
              <a:rPr lang="zh-CN" altLang="zh-CN" dirty="0"/>
              <a:t>所示，将其加载到项目中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9218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73" y="3105397"/>
            <a:ext cx="3170711" cy="278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10" y="3346187"/>
            <a:ext cx="4754646" cy="253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188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11375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23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423910"/>
            <a:ext cx="2796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Image</a:t>
            </a:r>
            <a:r>
              <a:rPr lang="zh-CN" altLang="zh-CN" sz="2400" b="1" dirty="0"/>
              <a:t>（图像）元素</a:t>
            </a:r>
          </a:p>
        </p:txBody>
      </p:sp>
      <p:sp>
        <p:nvSpPr>
          <p:cNvPr id="3" name="矩形 2"/>
          <p:cNvSpPr/>
          <p:nvPr/>
        </p:nvSpPr>
        <p:spPr>
          <a:xfrm>
            <a:off x="1066719" y="885575"/>
            <a:ext cx="5154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）打开</a:t>
            </a:r>
            <a:r>
              <a:rPr lang="en-US" altLang="zh-CN" sz="1800" dirty="0" err="1"/>
              <a:t>MainForm.ui.qml</a:t>
            </a:r>
            <a:r>
              <a:rPr lang="zh-CN" altLang="zh-CN" sz="1800" dirty="0"/>
              <a:t>文件，修改代码如下：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845" y="1353787"/>
            <a:ext cx="9527197" cy="3708321"/>
          </a:xfrm>
          <a:prstGeom prst="roundRect">
            <a:avLst>
              <a:gd name="adj" fmla="val 7520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  <a:endParaRPr lang="zh-CN" altLang="zh-CN" sz="1600" dirty="0"/>
          </a:p>
          <a:p>
            <a:r>
              <a:rPr lang="en-US" altLang="zh-CN" sz="1600" dirty="0"/>
              <a:t>Rectangle {</a:t>
            </a:r>
            <a:endParaRPr lang="zh-CN" altLang="zh-CN" sz="1600" dirty="0"/>
          </a:p>
          <a:p>
            <a:r>
              <a:rPr lang="en-US" altLang="zh-CN" sz="1600" dirty="0"/>
              <a:t>	...</a:t>
            </a:r>
            <a:endParaRPr lang="zh-CN" altLang="zh-CN" sz="1600" dirty="0"/>
          </a:p>
          <a:p>
            <a:r>
              <a:rPr lang="en-US" altLang="zh-CN" sz="1600" dirty="0"/>
              <a:t>    Image {</a:t>
            </a:r>
            <a:endParaRPr lang="zh-CN" altLang="zh-CN" sz="1600" dirty="0"/>
          </a:p>
          <a:p>
            <a:r>
              <a:rPr lang="en-US" altLang="zh-CN" sz="1600" dirty="0"/>
              <a:t>	   //</a:t>
            </a:r>
            <a:r>
              <a:rPr lang="zh-CN" altLang="zh-CN" sz="1600" dirty="0"/>
              <a:t>图片在窗口中的位置坐标</a:t>
            </a:r>
          </a:p>
          <a:p>
            <a:r>
              <a:rPr lang="en-US" altLang="zh-CN" sz="1600" dirty="0"/>
              <a:t>       x: 20</a:t>
            </a:r>
            <a:endParaRPr lang="zh-CN" altLang="zh-CN" sz="1600" dirty="0"/>
          </a:p>
          <a:p>
            <a:r>
              <a:rPr lang="en-US" altLang="zh-CN" sz="1600" dirty="0"/>
              <a:t>       y: 20</a:t>
            </a:r>
            <a:endParaRPr lang="zh-CN" altLang="zh-CN" sz="1600" dirty="0"/>
          </a:p>
          <a:p>
            <a:r>
              <a:rPr lang="en-US" altLang="zh-CN" sz="1600" dirty="0"/>
              <a:t>	   //</a:t>
            </a:r>
            <a:r>
              <a:rPr lang="zh-CN" altLang="zh-CN" sz="1600" dirty="0"/>
              <a:t>宽和高均为原图的</a:t>
            </a:r>
            <a:r>
              <a:rPr lang="en-US" altLang="zh-CN" sz="1600" dirty="0"/>
              <a:t>1/4</a:t>
            </a:r>
            <a:endParaRPr lang="zh-CN" altLang="zh-CN" sz="1600" dirty="0"/>
          </a:p>
          <a:p>
            <a:r>
              <a:rPr lang="en-US" altLang="zh-CN" sz="1600" dirty="0"/>
              <a:t>       width: 980/4;height: 751/4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r>
              <a:rPr lang="en-US" altLang="zh-CN" sz="1600" dirty="0"/>
              <a:t>       source: "images/</a:t>
            </a:r>
            <a:r>
              <a:rPr lang="zh-CN" altLang="zh-CN" sz="1600" dirty="0"/>
              <a:t>长白山天池</a:t>
            </a:r>
            <a:r>
              <a:rPr lang="en-US" altLang="zh-CN" sz="1600" dirty="0"/>
              <a:t>.jpg"			//</a:t>
            </a:r>
            <a:r>
              <a:rPr lang="zh-CN" altLang="zh-CN" sz="1600" dirty="0"/>
              <a:t>图片路径</a:t>
            </a:r>
            <a:r>
              <a:rPr lang="en-US" altLang="zh-CN" sz="1600" dirty="0"/>
              <a:t>URL</a:t>
            </a:r>
            <a:endParaRPr lang="zh-CN" altLang="zh-CN" sz="1600" dirty="0"/>
          </a:p>
          <a:p>
            <a:r>
              <a:rPr lang="en-US" altLang="zh-CN" sz="1600" dirty="0"/>
              <a:t>       </a:t>
            </a:r>
            <a:r>
              <a:rPr lang="en-US" altLang="zh-CN" sz="1600" dirty="0" err="1"/>
              <a:t>fillMode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Image.PreserveAspectCrop</a:t>
            </a:r>
            <a:r>
              <a:rPr lang="en-US" altLang="zh-CN" sz="1600" dirty="0"/>
              <a:t>		//(b)</a:t>
            </a:r>
            <a:endParaRPr lang="zh-CN" altLang="zh-CN" sz="1600" dirty="0"/>
          </a:p>
          <a:p>
            <a:r>
              <a:rPr lang="en-US" altLang="zh-CN" sz="1600" dirty="0"/>
              <a:t>       clip: true	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避免所要渲染的图片超出元素范围</a:t>
            </a:r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r>
              <a:rPr lang="en-US" altLang="zh-CN" sz="1600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23896" y="5029416"/>
            <a:ext cx="1066266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 latinLnBrk="1"/>
            <a:r>
              <a:rPr lang="en-US" altLang="zh-CN" b="1" dirty="0"/>
              <a:t>(a) width: 980/4;height: 751/4</a:t>
            </a:r>
            <a:r>
              <a:rPr lang="zh-CN" altLang="zh-CN" b="1" dirty="0"/>
              <a:t>：</a:t>
            </a:r>
            <a:r>
              <a:rPr lang="en-US" altLang="zh-CN" dirty="0"/>
              <a:t>Image</a:t>
            </a:r>
            <a:r>
              <a:rPr lang="zh-CN" altLang="zh-CN" dirty="0"/>
              <a:t>的</a:t>
            </a:r>
            <a:r>
              <a:rPr lang="en-US" altLang="zh-CN" dirty="0"/>
              <a:t>width</a:t>
            </a:r>
            <a:r>
              <a:rPr lang="zh-CN" altLang="zh-CN" dirty="0"/>
              <a:t>和</a:t>
            </a:r>
            <a:r>
              <a:rPr lang="en-US" altLang="zh-CN" dirty="0"/>
              <a:t>height</a:t>
            </a:r>
            <a:r>
              <a:rPr lang="zh-CN" altLang="zh-CN" dirty="0"/>
              <a:t>属性用来设定图元的大小，如果没有设置，则</a:t>
            </a:r>
            <a:r>
              <a:rPr lang="en-US" altLang="zh-CN" dirty="0"/>
              <a:t>Image</a:t>
            </a:r>
            <a:r>
              <a:rPr lang="zh-CN" altLang="zh-CN" dirty="0"/>
              <a:t>会使用图片本身的尺寸；如果设置了，则图片就会拉伸来适应这个尺寸。本例设置它们均为原图尺寸的</a:t>
            </a:r>
            <a:r>
              <a:rPr lang="en-US" altLang="zh-CN" dirty="0"/>
              <a:t>1/4</a:t>
            </a:r>
            <a:r>
              <a:rPr lang="zh-CN" altLang="zh-CN" dirty="0"/>
              <a:t>，为的是使其缩小后不变形。</a:t>
            </a:r>
          </a:p>
          <a:p>
            <a:pPr indent="450850"/>
            <a:r>
              <a:rPr lang="en-US" altLang="zh-CN" b="1" dirty="0"/>
              <a:t>(b) </a:t>
            </a:r>
            <a:r>
              <a:rPr lang="en-US" altLang="zh-CN" b="1" dirty="0" err="1"/>
              <a:t>fillMode</a:t>
            </a:r>
            <a:r>
              <a:rPr lang="en-US" altLang="zh-CN" b="1" dirty="0"/>
              <a:t>: </a:t>
            </a:r>
            <a:r>
              <a:rPr lang="en-US" altLang="zh-CN" b="1" dirty="0" err="1"/>
              <a:t>Image.PreserveAspectCrop</a:t>
            </a:r>
            <a:r>
              <a:rPr lang="zh-CN" altLang="zh-CN" b="1" dirty="0"/>
              <a:t>：</a:t>
            </a:r>
            <a:r>
              <a:rPr lang="en-US" altLang="zh-CN" dirty="0" err="1"/>
              <a:t>fillMode</a:t>
            </a:r>
            <a:r>
              <a:rPr lang="zh-CN" altLang="zh-CN" dirty="0"/>
              <a:t>属性设置图片的填充模式，它支持</a:t>
            </a:r>
            <a:r>
              <a:rPr lang="en-US" altLang="zh-CN" dirty="0" err="1"/>
              <a:t>Image.Stretch</a:t>
            </a:r>
            <a:r>
              <a:rPr lang="zh-CN" altLang="zh-CN" dirty="0"/>
              <a:t>（拉伸）、</a:t>
            </a:r>
            <a:r>
              <a:rPr lang="en-US" altLang="zh-CN" dirty="0" err="1"/>
              <a:t>Image.PreserveAspectFit</a:t>
            </a:r>
            <a:r>
              <a:rPr lang="zh-CN" altLang="zh-CN" dirty="0"/>
              <a:t>（等比缩放）、</a:t>
            </a:r>
            <a:r>
              <a:rPr lang="en-US" altLang="zh-CN" dirty="0" err="1"/>
              <a:t>Image.PreserveAspectCrop</a:t>
            </a:r>
            <a:r>
              <a:rPr lang="zh-CN" altLang="zh-CN" dirty="0"/>
              <a:t>（等比缩放，最大化填充</a:t>
            </a:r>
            <a:r>
              <a:rPr lang="en-US" altLang="zh-CN" dirty="0"/>
              <a:t>Image</a:t>
            </a:r>
            <a:r>
              <a:rPr lang="zh-CN" altLang="zh-CN" dirty="0"/>
              <a:t>，必要时裁剪图片）、</a:t>
            </a:r>
            <a:r>
              <a:rPr lang="en-US" altLang="zh-CN" dirty="0" err="1"/>
              <a:t>Image.Tile</a:t>
            </a:r>
            <a:r>
              <a:rPr lang="zh-CN" altLang="zh-CN" dirty="0"/>
              <a:t>（在水平和垂直两个方向平铺，就像贴瓷砖那样）、</a:t>
            </a:r>
            <a:r>
              <a:rPr lang="en-US" altLang="zh-CN" dirty="0" err="1"/>
              <a:t>Image.TileVertically</a:t>
            </a:r>
            <a:r>
              <a:rPr lang="zh-CN" altLang="zh-CN" dirty="0"/>
              <a:t>（垂直平铺）、</a:t>
            </a:r>
            <a:r>
              <a:rPr lang="en-US" altLang="zh-CN" dirty="0" err="1"/>
              <a:t>Image.TileHorizontally</a:t>
            </a:r>
            <a:r>
              <a:rPr lang="zh-CN" altLang="zh-CN" dirty="0"/>
              <a:t>（水平平铺）、</a:t>
            </a:r>
            <a:r>
              <a:rPr lang="en-US" altLang="zh-CN" dirty="0" err="1"/>
              <a:t>Image.Pad</a:t>
            </a:r>
            <a:r>
              <a:rPr lang="zh-CN" altLang="zh-CN" dirty="0"/>
              <a:t>（保持图片原样不做变换）等模式。</a:t>
            </a:r>
          </a:p>
        </p:txBody>
      </p:sp>
    </p:spTree>
    <p:extLst>
      <p:ext uri="{BB962C8B-B14F-4D97-AF65-F5344CB8AC3E}">
        <p14:creationId xmlns:p14="http://schemas.microsoft.com/office/powerpoint/2010/main" val="1569436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1549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4880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168867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03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335929" y="4209233"/>
            <a:ext cx="3372592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Text</a:t>
            </a:r>
            <a:r>
              <a:rPr lang="zh-CN" altLang="zh-CN" sz="2800" b="1" dirty="0"/>
              <a:t>（文本）元素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4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5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423910"/>
            <a:ext cx="2565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Text</a:t>
            </a:r>
            <a:r>
              <a:rPr lang="zh-CN" altLang="zh-CN" sz="2400" b="1" dirty="0"/>
              <a:t>（文本）元素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4395" y="1021278"/>
            <a:ext cx="104859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CH2304</a:t>
            </a:r>
            <a:r>
              <a:rPr lang="zh-CN" altLang="zh-CN" dirty="0"/>
              <a:t>）各种典型文字效果的演示，运行效果如图</a:t>
            </a:r>
            <a:r>
              <a:rPr lang="en-US" altLang="zh-CN" dirty="0"/>
              <a:t>23.11</a:t>
            </a:r>
            <a:r>
              <a:rPr lang="zh-CN" altLang="zh-CN" dirty="0"/>
              <a:t>所示。</a:t>
            </a:r>
          </a:p>
          <a:p>
            <a:pPr indent="450850"/>
            <a:r>
              <a:rPr lang="zh-CN" altLang="zh-CN" dirty="0"/>
              <a:t>具体实现步骤如下。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/>
              <a:t>QML</a:t>
            </a:r>
            <a:r>
              <a:rPr lang="zh-CN" altLang="zh-CN" dirty="0"/>
              <a:t>应用程序，项目名称为“</a:t>
            </a:r>
            <a:r>
              <a:rPr lang="en-US" altLang="zh-CN" dirty="0"/>
              <a:t>Text</a:t>
            </a:r>
            <a:r>
              <a:rPr lang="zh-CN" altLang="zh-CN" dirty="0"/>
              <a:t>”。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dirty="0">
                <a:hlinkClick r:id="rId2" action="ppaction://hlinkfile"/>
              </a:rPr>
              <a:t>打开</a:t>
            </a:r>
            <a:r>
              <a:rPr lang="en-US" altLang="zh-CN" dirty="0" err="1">
                <a:hlinkClick r:id="rId2" action="ppaction://hlinkfile"/>
              </a:rPr>
              <a:t>MainForm.ui.qml</a:t>
            </a:r>
            <a:r>
              <a:rPr lang="zh-CN" altLang="zh-CN" dirty="0">
                <a:hlinkClick r:id="rId2" action="ppaction://hlinkfile"/>
              </a:rPr>
              <a:t>文件，修改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603" y="1483785"/>
            <a:ext cx="1991921" cy="164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4395" y="3028208"/>
            <a:ext cx="1023653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en-US" altLang="zh-CN" b="1" dirty="0"/>
              <a:t>(a) text: "&lt;b&gt;Hello&lt;/b&gt; &lt;i&gt;</a:t>
            </a:r>
            <a:r>
              <a:rPr lang="en-US" altLang="zh-CN" b="1" dirty="0" err="1"/>
              <a:t>Qt</a:t>
            </a:r>
            <a:r>
              <a:rPr lang="en-US" altLang="zh-CN" b="1" dirty="0"/>
              <a:t> Quick!&lt;/i&gt;"</a:t>
            </a:r>
            <a:r>
              <a:rPr lang="zh-CN" altLang="zh-CN" b="1" dirty="0"/>
              <a:t>：</a:t>
            </a:r>
            <a:r>
              <a:rPr lang="en-US" altLang="zh-CN" dirty="0"/>
              <a:t>Text</a:t>
            </a:r>
            <a:r>
              <a:rPr lang="zh-CN" altLang="zh-CN" dirty="0"/>
              <a:t>元素支持用</a:t>
            </a:r>
            <a:r>
              <a:rPr lang="en-US" altLang="zh-CN" dirty="0"/>
              <a:t>HTML</a:t>
            </a:r>
            <a:r>
              <a:rPr lang="zh-CN" altLang="zh-CN" dirty="0"/>
              <a:t>类型标记定义富文本，它有一个</a:t>
            </a:r>
            <a:r>
              <a:rPr lang="en-US" altLang="zh-CN" dirty="0" err="1"/>
              <a:t>textFormat</a:t>
            </a:r>
            <a:r>
              <a:rPr lang="zh-CN" altLang="zh-CN" dirty="0"/>
              <a:t>属性，默认值为</a:t>
            </a:r>
            <a:r>
              <a:rPr lang="en-US" altLang="zh-CN" dirty="0" err="1"/>
              <a:t>Text.RichText</a:t>
            </a:r>
            <a:r>
              <a:rPr lang="zh-CN" altLang="zh-CN" dirty="0"/>
              <a:t>（输出富文本）；若显式地指定为</a:t>
            </a:r>
            <a:r>
              <a:rPr lang="en-US" altLang="zh-CN" dirty="0" err="1"/>
              <a:t>Text.PlainText</a:t>
            </a:r>
            <a:r>
              <a:rPr lang="zh-CN" altLang="zh-CN" dirty="0"/>
              <a:t>，则会输出纯文本（连同</a:t>
            </a:r>
            <a:r>
              <a:rPr lang="en-US" altLang="zh-CN" dirty="0"/>
              <a:t>HTML</a:t>
            </a:r>
            <a:r>
              <a:rPr lang="zh-CN" altLang="zh-CN" dirty="0"/>
              <a:t>标记一起作为字符输出）。</a:t>
            </a:r>
          </a:p>
          <a:p>
            <a:pPr indent="450850"/>
            <a:r>
              <a:rPr lang="en-US" altLang="zh-CN" b="1" dirty="0"/>
              <a:t>(b) style: Text.</a:t>
            </a:r>
            <a:r>
              <a:rPr lang="en-US" altLang="zh-CN" b="1" dirty="0" err="1"/>
              <a:t>Outline;styleColor</a:t>
            </a:r>
            <a:r>
              <a:rPr lang="en-US" altLang="zh-CN" b="1" dirty="0"/>
              <a:t>:"blue"</a:t>
            </a:r>
            <a:r>
              <a:rPr lang="zh-CN" altLang="zh-CN" b="1" dirty="0"/>
              <a:t>：</a:t>
            </a:r>
            <a:r>
              <a:rPr lang="en-US" altLang="zh-CN" dirty="0"/>
              <a:t>style</a:t>
            </a:r>
            <a:r>
              <a:rPr lang="zh-CN" altLang="zh-CN" dirty="0"/>
              <a:t>属性设置文本的样式，支持的文本样式有</a:t>
            </a:r>
            <a:r>
              <a:rPr lang="en-US" altLang="zh-CN" dirty="0" err="1"/>
              <a:t>Text.Normal</a:t>
            </a:r>
            <a:r>
              <a:rPr lang="zh-CN" altLang="zh-CN" dirty="0"/>
              <a:t>、</a:t>
            </a:r>
            <a:r>
              <a:rPr lang="en-US" altLang="zh-CN" dirty="0" err="1"/>
              <a:t>Text.Outline</a:t>
            </a:r>
            <a:r>
              <a:rPr lang="zh-CN" altLang="zh-CN" dirty="0"/>
              <a:t>、</a:t>
            </a:r>
            <a:r>
              <a:rPr lang="en-US" altLang="zh-CN" dirty="0" err="1"/>
              <a:t>Text.Raised</a:t>
            </a:r>
            <a:r>
              <a:rPr lang="zh-CN" altLang="zh-CN" dirty="0"/>
              <a:t>和</a:t>
            </a:r>
            <a:r>
              <a:rPr lang="en-US" altLang="zh-CN" dirty="0" err="1"/>
              <a:t>Text.Sunken</a:t>
            </a:r>
            <a:r>
              <a:rPr lang="zh-CN" altLang="zh-CN" dirty="0"/>
              <a:t>；</a:t>
            </a:r>
            <a:r>
              <a:rPr lang="en-US" altLang="zh-CN" dirty="0" err="1"/>
              <a:t>styleColor</a:t>
            </a:r>
            <a:r>
              <a:rPr lang="zh-CN" altLang="zh-CN" dirty="0"/>
              <a:t>属性设置样式的颜色，这里是蓝色。</a:t>
            </a:r>
          </a:p>
          <a:p>
            <a:pPr indent="450850" latinLnBrk="1"/>
            <a:r>
              <a:rPr lang="en-US" altLang="zh-CN" b="1" dirty="0"/>
              <a:t>(c) </a:t>
            </a:r>
            <a:r>
              <a:rPr lang="en-US" altLang="zh-CN" b="1" dirty="0" err="1"/>
              <a:t>elide:Text.ElideRight</a:t>
            </a:r>
            <a:r>
              <a:rPr lang="zh-CN" altLang="zh-CN" b="1" dirty="0"/>
              <a:t>：</a:t>
            </a:r>
            <a:r>
              <a:rPr lang="zh-CN" altLang="zh-CN" dirty="0"/>
              <a:t>设置省略文本的部分内容来适合</a:t>
            </a:r>
            <a:r>
              <a:rPr lang="en-US" altLang="zh-CN" dirty="0"/>
              <a:t>Text</a:t>
            </a:r>
            <a:r>
              <a:rPr lang="zh-CN" altLang="zh-CN" dirty="0"/>
              <a:t>的宽度，若没有对</a:t>
            </a:r>
            <a:r>
              <a:rPr lang="en-US" altLang="zh-CN" dirty="0"/>
              <a:t>Text</a:t>
            </a:r>
            <a:r>
              <a:rPr lang="zh-CN" altLang="zh-CN" dirty="0"/>
              <a:t>明确设置</a:t>
            </a:r>
            <a:r>
              <a:rPr lang="en-US" altLang="zh-CN" dirty="0"/>
              <a:t>width</a:t>
            </a:r>
            <a:r>
              <a:rPr lang="zh-CN" altLang="zh-CN" dirty="0"/>
              <a:t>值，则</a:t>
            </a:r>
            <a:r>
              <a:rPr lang="en-US" altLang="zh-CN" dirty="0"/>
              <a:t>elide</a:t>
            </a:r>
            <a:r>
              <a:rPr lang="zh-CN" altLang="zh-CN" dirty="0"/>
              <a:t>属性将不起作用。</a:t>
            </a:r>
            <a:r>
              <a:rPr lang="en-US" altLang="zh-CN" dirty="0"/>
              <a:t>elide</a:t>
            </a:r>
            <a:r>
              <a:rPr lang="zh-CN" altLang="zh-CN" dirty="0"/>
              <a:t>可取的值有</a:t>
            </a:r>
            <a:r>
              <a:rPr lang="en-US" altLang="zh-CN" dirty="0" err="1"/>
              <a:t>Text.ElideNone</a:t>
            </a:r>
            <a:r>
              <a:rPr lang="zh-CN" altLang="zh-CN" dirty="0"/>
              <a:t>（默认，不省略）、</a:t>
            </a:r>
            <a:r>
              <a:rPr lang="en-US" altLang="zh-CN" dirty="0" err="1"/>
              <a:t>Text.ElideLeft</a:t>
            </a:r>
            <a:r>
              <a:rPr lang="zh-CN" altLang="zh-CN" dirty="0"/>
              <a:t>（从左边省略）、</a:t>
            </a:r>
            <a:r>
              <a:rPr lang="en-US" altLang="zh-CN" dirty="0" err="1"/>
              <a:t>Text.ElideMiddle</a:t>
            </a:r>
            <a:r>
              <a:rPr lang="zh-CN" altLang="zh-CN" dirty="0"/>
              <a:t>（从中间省略）和</a:t>
            </a:r>
            <a:r>
              <a:rPr lang="en-US" altLang="zh-CN" dirty="0" err="1"/>
              <a:t>Text.ElideRight</a:t>
            </a:r>
            <a:r>
              <a:rPr lang="zh-CN" altLang="zh-CN" dirty="0"/>
              <a:t>（从右边省略）。</a:t>
            </a:r>
          </a:p>
          <a:p>
            <a:pPr indent="450850"/>
            <a:r>
              <a:rPr lang="en-US" altLang="zh-CN" b="1" dirty="0"/>
              <a:t>(d) </a:t>
            </a:r>
            <a:r>
              <a:rPr lang="en-US" altLang="zh-CN" b="1" dirty="0" err="1"/>
              <a:t>wrapMode:Text.WrapAnywhere</a:t>
            </a:r>
            <a:r>
              <a:rPr lang="zh-CN" altLang="zh-CN" b="1" dirty="0"/>
              <a:t>：</a:t>
            </a:r>
            <a:r>
              <a:rPr lang="zh-CN" altLang="zh-CN" dirty="0"/>
              <a:t>如果不希望使用</a:t>
            </a:r>
            <a:r>
              <a:rPr lang="en-US" altLang="zh-CN" dirty="0"/>
              <a:t>elide</a:t>
            </a:r>
            <a:r>
              <a:rPr lang="zh-CN" altLang="zh-CN" dirty="0"/>
              <a:t>省略显示方式，还可以通过</a:t>
            </a:r>
            <a:r>
              <a:rPr lang="en-US" altLang="zh-CN" dirty="0" err="1"/>
              <a:t>wrapMode</a:t>
            </a:r>
            <a:r>
              <a:rPr lang="zh-CN" altLang="zh-CN" dirty="0"/>
              <a:t>属性指定换行模式，本例中设为</a:t>
            </a:r>
            <a:r>
              <a:rPr lang="en-US" altLang="zh-CN" dirty="0" err="1"/>
              <a:t>Text.WrapAnywhere</a:t>
            </a:r>
            <a:r>
              <a:rPr lang="zh-CN" altLang="zh-CN" dirty="0"/>
              <a:t>，即只要达到边界（哪怕在一个单词的中间）都会进行换行；若不想这么做，可设为</a:t>
            </a:r>
            <a:r>
              <a:rPr lang="en-US" altLang="zh-CN" dirty="0" err="1"/>
              <a:t>Text.WordWrap</a:t>
            </a:r>
            <a:r>
              <a:rPr lang="zh-CN" altLang="zh-CN" dirty="0"/>
              <a:t>只在单词边界换行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608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1549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4880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168867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444855" y="4209233"/>
            <a:ext cx="2905969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第一个</a:t>
            </a:r>
            <a:r>
              <a:rPr lang="en-US" altLang="zh-CN" sz="2800" b="1" dirty="0"/>
              <a:t>QML</a:t>
            </a:r>
            <a:r>
              <a:rPr lang="zh-CN" altLang="zh-CN" sz="2800" b="1" dirty="0"/>
              <a:t>程序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4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1549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4880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168867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04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335929" y="4209233"/>
            <a:ext cx="3372592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自定义元素（组件）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4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8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42391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自定义元素（组件）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21" y="997527"/>
            <a:ext cx="1046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（难度一般）</a:t>
            </a:r>
            <a:r>
              <a:rPr lang="zh-CN" altLang="zh-CN" sz="1800" dirty="0"/>
              <a:t>（</a:t>
            </a:r>
            <a:r>
              <a:rPr lang="en-US" altLang="zh-CN" sz="1800" dirty="0"/>
              <a:t>CH2305</a:t>
            </a:r>
            <a:r>
              <a:rPr lang="zh-CN" altLang="zh-CN" sz="1800" dirty="0"/>
              <a:t>）自定义创建一个</a:t>
            </a:r>
            <a:r>
              <a:rPr lang="en-US" altLang="zh-CN" sz="1800" dirty="0"/>
              <a:t>Button</a:t>
            </a:r>
            <a:r>
              <a:rPr lang="zh-CN" altLang="zh-CN" sz="1800" dirty="0"/>
              <a:t>组件并在主窗口中使用它，运行效果如图</a:t>
            </a:r>
            <a:r>
              <a:rPr lang="en-US" altLang="zh-CN" sz="1800" dirty="0"/>
              <a:t>23.12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1266" name="Picture 2" descr="19t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760" y="1820059"/>
            <a:ext cx="6717990" cy="225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002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42391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自定义元素（组件）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6275" y="1056904"/>
            <a:ext cx="10117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具体实现步骤如下。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/>
              <a:t>QML</a:t>
            </a:r>
            <a:r>
              <a:rPr lang="zh-CN" altLang="zh-CN" sz="1800" dirty="0"/>
              <a:t>应用程序，项目名称为“</a:t>
            </a:r>
            <a:r>
              <a:rPr lang="en-US" altLang="zh-CN" sz="1800" dirty="0"/>
              <a:t>Custom</a:t>
            </a:r>
            <a:r>
              <a:rPr lang="zh-CN" altLang="zh-CN" sz="1800" dirty="0"/>
              <a:t>”。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）右击项目视图“资源”→“</a:t>
            </a:r>
            <a:r>
              <a:rPr lang="en-US" altLang="zh-CN" sz="1800" dirty="0" err="1"/>
              <a:t>qml.qrc</a:t>
            </a:r>
            <a:r>
              <a:rPr lang="zh-CN" altLang="zh-CN" sz="1800" dirty="0"/>
              <a:t>”下的“</a:t>
            </a:r>
            <a:r>
              <a:rPr lang="en-US" altLang="zh-CN" sz="1800" dirty="0"/>
              <a:t>/</a:t>
            </a:r>
            <a:r>
              <a:rPr lang="zh-CN" altLang="zh-CN" sz="1800" dirty="0"/>
              <a:t>”节点，选择“添加新文件</a:t>
            </a:r>
            <a:r>
              <a:rPr lang="en-US" altLang="zh-CN" sz="1800" dirty="0"/>
              <a:t>…</a:t>
            </a:r>
            <a:r>
              <a:rPr lang="zh-CN" altLang="zh-CN" sz="1800" dirty="0"/>
              <a:t>”项，弹出“新建文件”对话框，如图</a:t>
            </a:r>
            <a:r>
              <a:rPr lang="en-US" altLang="zh-CN" sz="1800" dirty="0"/>
              <a:t>23.13</a:t>
            </a:r>
            <a:r>
              <a:rPr lang="zh-CN" altLang="zh-CN" sz="1800" dirty="0"/>
              <a:t>所示，选择文件和类“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”下的“</a:t>
            </a:r>
            <a:r>
              <a:rPr lang="en-US" altLang="zh-CN" sz="1800" dirty="0"/>
              <a:t>QML File(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2)</a:t>
            </a:r>
            <a:r>
              <a:rPr lang="zh-CN" altLang="zh-CN" sz="1800" dirty="0"/>
              <a:t>”模板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81" y="2387861"/>
            <a:ext cx="6243163" cy="390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585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42391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自定义元素（组件）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148" y="1033153"/>
            <a:ext cx="1022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）单击“</a:t>
            </a:r>
            <a:r>
              <a:rPr lang="en-US" altLang="zh-CN" sz="1800" dirty="0"/>
              <a:t>Choose…</a:t>
            </a:r>
            <a:r>
              <a:rPr lang="zh-CN" altLang="zh-CN" sz="1800" dirty="0"/>
              <a:t>”按钮，在“</a:t>
            </a:r>
            <a:r>
              <a:rPr lang="en-US" altLang="zh-CN" sz="1800" dirty="0"/>
              <a:t>Location</a:t>
            </a:r>
            <a:r>
              <a:rPr lang="zh-CN" altLang="zh-CN" sz="1800" dirty="0"/>
              <a:t>”页输入文件名“</a:t>
            </a:r>
            <a:r>
              <a:rPr lang="en-US" altLang="zh-CN" sz="1800" dirty="0"/>
              <a:t>Button</a:t>
            </a:r>
            <a:r>
              <a:rPr lang="zh-CN" altLang="zh-CN" sz="1800" dirty="0"/>
              <a:t>”，并选择保存路径（本项目文件夹下），如图</a:t>
            </a:r>
            <a:r>
              <a:rPr lang="en-US" altLang="zh-CN" sz="1800" dirty="0"/>
              <a:t>23.14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21" y="1836860"/>
            <a:ext cx="6464671" cy="404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416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42391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自定义元素（组件）</a:t>
            </a:r>
          </a:p>
        </p:txBody>
      </p:sp>
      <p:sp>
        <p:nvSpPr>
          <p:cNvPr id="3" name="矩形 2"/>
          <p:cNvSpPr/>
          <p:nvPr/>
        </p:nvSpPr>
        <p:spPr>
          <a:xfrm>
            <a:off x="1136845" y="970173"/>
            <a:ext cx="458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）打开</a:t>
            </a:r>
            <a:r>
              <a:rPr lang="en-US" altLang="zh-CN" sz="1800" dirty="0" err="1"/>
              <a:t>Button.qml</a:t>
            </a:r>
            <a:r>
              <a:rPr lang="zh-CN" altLang="zh-CN" sz="1800" dirty="0"/>
              <a:t>文件，编写代码如下：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845" y="1351380"/>
            <a:ext cx="9645950" cy="5866745"/>
          </a:xfrm>
          <a:prstGeom prst="roundRect">
            <a:avLst>
              <a:gd name="adj" fmla="val 361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import </a:t>
            </a:r>
            <a:r>
              <a:rPr lang="en-US" altLang="zh-CN" sz="1600" dirty="0" err="1"/>
              <a:t>QtQuick</a:t>
            </a:r>
            <a:r>
              <a:rPr lang="en-US" altLang="zh-CN" sz="1600" dirty="0"/>
              <a:t> 2.0</a:t>
            </a:r>
            <a:endParaRPr lang="zh-CN" altLang="zh-CN" sz="1600" dirty="0"/>
          </a:p>
          <a:p>
            <a:r>
              <a:rPr lang="en-US" altLang="zh-CN" sz="1600" dirty="0"/>
              <a:t>Rectangle {	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将</a:t>
            </a:r>
            <a:r>
              <a:rPr lang="en-US" altLang="zh-CN" sz="1600" dirty="0"/>
              <a:t>Rectangle</a:t>
            </a:r>
            <a:r>
              <a:rPr lang="zh-CN" altLang="zh-CN" sz="1600" dirty="0"/>
              <a:t>自定义成按钮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id:btn</a:t>
            </a:r>
            <a:endParaRPr lang="zh-CN" altLang="zh-CN" sz="1600" dirty="0"/>
          </a:p>
          <a:p>
            <a:r>
              <a:rPr lang="en-US" altLang="zh-CN" sz="1600" dirty="0"/>
              <a:t>    width: 100;height: 62				//</a:t>
            </a:r>
            <a:r>
              <a:rPr lang="zh-CN" altLang="zh-CN" sz="1600" dirty="0"/>
              <a:t>按钮的尺寸</a:t>
            </a:r>
          </a:p>
          <a:p>
            <a:r>
              <a:rPr lang="en-US" altLang="zh-CN" sz="1600" dirty="0"/>
              <a:t>    color: "teal"	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按钮颜色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border.color</a:t>
            </a:r>
            <a:r>
              <a:rPr lang="en-US" altLang="zh-CN" sz="1600" dirty="0"/>
              <a:t>: "aqua"				//</a:t>
            </a:r>
            <a:r>
              <a:rPr lang="zh-CN" altLang="zh-CN" sz="1600" dirty="0"/>
              <a:t>按钮边界色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border.width</a:t>
            </a:r>
            <a:r>
              <a:rPr lang="en-US" altLang="zh-CN" sz="1600" dirty="0"/>
              <a:t>: 3	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按钮边界宽度</a:t>
            </a:r>
          </a:p>
          <a:p>
            <a:r>
              <a:rPr lang="en-US" altLang="zh-CN" sz="1600" dirty="0"/>
              <a:t>    Text {						</a:t>
            </a:r>
            <a:r>
              <a:rPr lang="en-US" altLang="zh-CN" sz="1600" dirty="0" smtClean="0"/>
              <a:t>//</a:t>
            </a:r>
            <a:r>
              <a:rPr lang="en-US" altLang="zh-CN" sz="1600" dirty="0"/>
              <a:t>Text</a:t>
            </a:r>
            <a:r>
              <a:rPr lang="zh-CN" altLang="zh-CN" sz="1600" dirty="0"/>
              <a:t>元素作为按钮文本</a:t>
            </a:r>
          </a:p>
          <a:p>
            <a:r>
              <a:rPr lang="en-US" altLang="zh-CN" sz="1600" dirty="0"/>
              <a:t>        id: label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anchors.centerIn</a:t>
            </a:r>
            <a:r>
              <a:rPr lang="en-US" altLang="zh-CN" sz="1600" dirty="0"/>
              <a:t>: parent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font.pointSize</a:t>
            </a:r>
            <a:r>
              <a:rPr lang="en-US" altLang="zh-CN" sz="1600" dirty="0"/>
              <a:t>: 16</a:t>
            </a:r>
            <a:endParaRPr lang="zh-CN" altLang="zh-CN" sz="1600" dirty="0"/>
          </a:p>
          <a:p>
            <a:r>
              <a:rPr lang="en-US" altLang="zh-CN" sz="1600" dirty="0"/>
              <a:t>        text: "</a:t>
            </a:r>
            <a:r>
              <a:rPr lang="zh-CN" altLang="zh-CN" sz="1600" dirty="0"/>
              <a:t>开始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MouseArea</a:t>
            </a:r>
            <a:r>
              <a:rPr lang="en-US" altLang="zh-CN" sz="1600" dirty="0"/>
              <a:t> {					</a:t>
            </a:r>
            <a:r>
              <a:rPr lang="en-US" altLang="zh-CN" sz="1600" dirty="0" smtClean="0"/>
              <a:t>//</a:t>
            </a:r>
            <a:r>
              <a:rPr lang="en-US" altLang="zh-CN" sz="1600" dirty="0" err="1"/>
              <a:t>MouseArea</a:t>
            </a:r>
            <a:r>
              <a:rPr lang="zh-CN" altLang="zh-CN" sz="1600" dirty="0"/>
              <a:t>对象作为按钮单击事件响应区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anchors.fill</a:t>
            </a:r>
            <a:r>
              <a:rPr lang="en-US" altLang="zh-CN" sz="1600" dirty="0"/>
              <a:t>: parent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onClicked</a:t>
            </a:r>
            <a:r>
              <a:rPr lang="en-US" altLang="zh-CN" sz="1600" dirty="0"/>
              <a:t>: {	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响应单击事件代码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label.text</a:t>
            </a:r>
            <a:r>
              <a:rPr lang="en-US" altLang="zh-CN" sz="1600" dirty="0"/>
              <a:t> = "</a:t>
            </a:r>
            <a:r>
              <a:rPr lang="zh-CN" altLang="zh-CN" sz="1600" dirty="0"/>
              <a:t>按钮已按下！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label.font.pointSize</a:t>
            </a:r>
            <a:r>
              <a:rPr lang="en-US" altLang="zh-CN" sz="1600" dirty="0"/>
              <a:t> = 11	</a:t>
            </a:r>
            <a:r>
              <a:rPr lang="en-US" altLang="zh-CN" sz="1600" dirty="0" smtClean="0"/>
              <a:t>			//</a:t>
            </a:r>
            <a:r>
              <a:rPr lang="zh-CN" altLang="zh-CN" sz="1600" dirty="0"/>
              <a:t>改变按钮文本和字号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btn.color</a:t>
            </a:r>
            <a:r>
              <a:rPr lang="en-US" altLang="zh-CN" sz="1600" dirty="0"/>
              <a:t> = "aqua"			</a:t>
            </a:r>
            <a:r>
              <a:rPr lang="en-US" altLang="zh-CN" sz="1600" dirty="0" smtClean="0"/>
              <a:t>	//</a:t>
            </a:r>
            <a:r>
              <a:rPr lang="zh-CN" altLang="zh-CN" sz="1600" dirty="0"/>
              <a:t>改变按钮颜色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btn.border.color</a:t>
            </a:r>
            <a:r>
              <a:rPr lang="en-US" altLang="zh-CN" sz="1600" dirty="0"/>
              <a:t> = "teal"	</a:t>
            </a:r>
            <a:r>
              <a:rPr lang="en-US" altLang="zh-CN" sz="1600" dirty="0" smtClean="0"/>
              <a:t>			//</a:t>
            </a:r>
            <a:r>
              <a:rPr lang="zh-CN" altLang="zh-CN" sz="1600" dirty="0"/>
              <a:t>改变按钮边界色</a:t>
            </a:r>
          </a:p>
          <a:p>
            <a:r>
              <a:rPr lang="en-US" altLang="zh-CN" sz="1600" dirty="0"/>
              <a:t>        }</a:t>
            </a:r>
            <a:endParaRPr lang="zh-CN" altLang="zh-CN" sz="1600" dirty="0"/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r>
              <a:rPr lang="en-US" altLang="zh-CN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9676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42391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自定义元素（组件）</a:t>
            </a:r>
          </a:p>
        </p:txBody>
      </p:sp>
      <p:sp>
        <p:nvSpPr>
          <p:cNvPr id="3" name="矩形 2"/>
          <p:cNvSpPr/>
          <p:nvPr/>
        </p:nvSpPr>
        <p:spPr>
          <a:xfrm>
            <a:off x="1066719" y="993924"/>
            <a:ext cx="5154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）打开</a:t>
            </a:r>
            <a:r>
              <a:rPr lang="en-US" altLang="zh-CN" sz="1800" dirty="0" err="1"/>
              <a:t>MainForm.ui.qml</a:t>
            </a:r>
            <a:r>
              <a:rPr lang="zh-CN" altLang="zh-CN" sz="1800" dirty="0"/>
              <a:t>文件，修改代码如下：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343293" y="1371152"/>
            <a:ext cx="9071367" cy="3286006"/>
          </a:xfrm>
          <a:prstGeom prst="roundRect">
            <a:avLst>
              <a:gd name="adj" fmla="val 7632"/>
            </a:avLst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...</a:t>
            </a:r>
            <a:endParaRPr lang="zh-CN" altLang="zh-CN" dirty="0"/>
          </a:p>
          <a:p>
            <a:r>
              <a:rPr lang="en-US" altLang="zh-CN" dirty="0"/>
              <a:t>Rectangle {</a:t>
            </a:r>
            <a:endParaRPr lang="zh-CN" altLang="zh-CN" dirty="0"/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MouseArea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id: </a:t>
            </a:r>
            <a:r>
              <a:rPr lang="en-US" altLang="zh-CN" dirty="0" err="1"/>
              <a:t>mouseArea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Button {						</a:t>
            </a:r>
            <a:r>
              <a:rPr lang="en-US" altLang="zh-CN" dirty="0" smtClean="0"/>
              <a:t>//</a:t>
            </a:r>
            <a:r>
              <a:rPr lang="zh-CN" altLang="zh-CN" dirty="0"/>
              <a:t>复用</a:t>
            </a:r>
            <a:r>
              <a:rPr lang="en-US" altLang="zh-CN" dirty="0"/>
              <a:t>Button</a:t>
            </a:r>
            <a:r>
              <a:rPr lang="zh-CN" altLang="zh-CN" dirty="0"/>
              <a:t>组件</a:t>
            </a:r>
          </a:p>
          <a:p>
            <a:r>
              <a:rPr lang="en-US" altLang="zh-CN" dirty="0"/>
              <a:t>        x: 25; y: 25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36465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6323" y="1330037"/>
            <a:ext cx="641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23</a:t>
            </a:r>
            <a:r>
              <a:rPr lang="zh-CN" altLang="zh-CN" sz="4800" b="1" dirty="0">
                <a:solidFill>
                  <a:srgbClr val="663300"/>
                </a:solidFill>
              </a:rPr>
              <a:t>章</a:t>
            </a:r>
            <a:r>
              <a:rPr lang="en-US" altLang="zh-CN" sz="4800" b="1" dirty="0">
                <a:solidFill>
                  <a:srgbClr val="663300"/>
                </a:solidFill>
              </a:rPr>
              <a:t>  QML</a:t>
            </a:r>
            <a:r>
              <a:rPr lang="zh-CN" altLang="zh-CN" sz="4800" b="1" dirty="0">
                <a:solidFill>
                  <a:srgbClr val="663300"/>
                </a:solidFill>
              </a:rPr>
              <a:t>编程基础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8301" y="3128270"/>
            <a:ext cx="410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en-US" altLang="zh-CN" sz="3600" b="1" dirty="0"/>
              <a:t>QML</a:t>
            </a:r>
            <a:r>
              <a:rPr lang="zh-CN" altLang="zh-CN" sz="3600" b="1" dirty="0"/>
              <a:t>元素布局</a:t>
            </a:r>
          </a:p>
        </p:txBody>
      </p:sp>
    </p:spTree>
    <p:extLst>
      <p:ext uri="{BB962C8B-B14F-4D97-AF65-F5344CB8AC3E}">
        <p14:creationId xmlns:p14="http://schemas.microsoft.com/office/powerpoint/2010/main" val="973295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95" y="1672269"/>
            <a:ext cx="482208" cy="545844"/>
          </a:xfrm>
          <a:prstGeom prst="rect">
            <a:avLst/>
          </a:prstGeom>
        </p:spPr>
      </p:pic>
      <p:sp>
        <p:nvSpPr>
          <p:cNvPr id="10" name="TextBox 18"/>
          <p:cNvSpPr txBox="1"/>
          <p:nvPr/>
        </p:nvSpPr>
        <p:spPr>
          <a:xfrm>
            <a:off x="5527603" y="1672270"/>
            <a:ext cx="3445757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1</a:t>
            </a:r>
            <a:r>
              <a:rPr lang="zh-CN" altLang="zh-CN" sz="1800" b="1" dirty="0"/>
              <a:t>．行列、网格定位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95" y="2423634"/>
            <a:ext cx="482208" cy="545844"/>
          </a:xfrm>
          <a:prstGeom prst="rect">
            <a:avLst/>
          </a:prstGeom>
        </p:spPr>
      </p:pic>
      <p:sp>
        <p:nvSpPr>
          <p:cNvPr id="12" name="TextBox 20"/>
          <p:cNvSpPr txBox="1"/>
          <p:nvPr/>
        </p:nvSpPr>
        <p:spPr>
          <a:xfrm>
            <a:off x="5527603" y="2421385"/>
            <a:ext cx="3255752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zh-CN" altLang="zh-CN" sz="1800" b="1" dirty="0"/>
              <a:t>．流定位（</a:t>
            </a:r>
            <a:r>
              <a:rPr lang="en-US" altLang="zh-CN" sz="1800" b="1" dirty="0"/>
              <a:t>Flow</a:t>
            </a:r>
            <a:r>
              <a:rPr lang="zh-CN" altLang="zh-CN" sz="1800" b="1" dirty="0"/>
              <a:t>）</a:t>
            </a:r>
          </a:p>
        </p:txBody>
      </p:sp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42712" y="1399421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556043" y="1138946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2185212" y="1495381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48" y="569722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1174779" y="3439630"/>
            <a:ext cx="3519718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Positioner</a:t>
            </a:r>
            <a:r>
              <a:rPr lang="zh-CN" altLang="zh-CN" sz="2800" b="1" dirty="0"/>
              <a:t>（定位器）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55" y="3210649"/>
            <a:ext cx="482208" cy="545844"/>
          </a:xfrm>
          <a:prstGeom prst="rect">
            <a:avLst/>
          </a:prstGeom>
        </p:spPr>
      </p:pic>
      <p:sp>
        <p:nvSpPr>
          <p:cNvPr id="14" name="TextBox 18"/>
          <p:cNvSpPr txBox="1"/>
          <p:nvPr/>
        </p:nvSpPr>
        <p:spPr>
          <a:xfrm>
            <a:off x="5543863" y="3210650"/>
            <a:ext cx="3445757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zh-CN" altLang="zh-CN" sz="1800" b="1" dirty="0"/>
              <a:t>．重复器（</a:t>
            </a:r>
            <a:r>
              <a:rPr lang="en-US" altLang="zh-CN" sz="1800" b="1" dirty="0"/>
              <a:t>Repeater</a:t>
            </a:r>
            <a:r>
              <a:rPr lang="zh-CN" altLang="zh-CN" sz="18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2820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1" grpId="0" animBg="1"/>
      <p:bldP spid="22" grpId="0" animBg="1"/>
      <p:bldP spid="23" grpId="0"/>
      <p:bldP spid="25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2802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/>
              <a:t>．行列、网格定位</a:t>
            </a:r>
          </a:p>
        </p:txBody>
      </p:sp>
      <p:sp>
        <p:nvSpPr>
          <p:cNvPr id="3" name="矩形 2"/>
          <p:cNvSpPr/>
          <p:nvPr/>
        </p:nvSpPr>
        <p:spPr>
          <a:xfrm>
            <a:off x="969002" y="1029374"/>
            <a:ext cx="9849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CH2306</a:t>
            </a:r>
            <a:r>
              <a:rPr lang="zh-CN" altLang="zh-CN" sz="1800" dirty="0"/>
              <a:t>）行列和网格定位分别使用</a:t>
            </a:r>
            <a:r>
              <a:rPr lang="en-US" altLang="zh-CN" sz="1800" dirty="0"/>
              <a:t>Row</a:t>
            </a:r>
            <a:r>
              <a:rPr lang="zh-CN" altLang="zh-CN" sz="1800" dirty="0"/>
              <a:t>、</a:t>
            </a:r>
            <a:r>
              <a:rPr lang="en-US" altLang="zh-CN" sz="1800" dirty="0"/>
              <a:t>Column</a:t>
            </a:r>
            <a:r>
              <a:rPr lang="zh-CN" altLang="zh-CN" sz="1800" dirty="0"/>
              <a:t>和</a:t>
            </a:r>
            <a:r>
              <a:rPr lang="en-US" altLang="zh-CN" sz="1800" dirty="0"/>
              <a:t>Grid</a:t>
            </a:r>
            <a:r>
              <a:rPr lang="zh-CN" altLang="zh-CN" sz="1800" dirty="0"/>
              <a:t>元素，运行效果如图</a:t>
            </a:r>
            <a:r>
              <a:rPr lang="en-US" altLang="zh-CN" sz="1800" dirty="0"/>
              <a:t>23.15</a:t>
            </a:r>
            <a:r>
              <a:rPr lang="zh-CN" altLang="zh-CN" sz="1800" dirty="0"/>
              <a:t>所示。</a:t>
            </a:r>
          </a:p>
        </p:txBody>
      </p:sp>
      <p:pic>
        <p:nvPicPr>
          <p:cNvPr id="14338" name="Picture 2" descr="19t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070" y="1794457"/>
            <a:ext cx="5743410" cy="378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40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2802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/>
              <a:t>．行列、网格定位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1278" y="1021278"/>
            <a:ext cx="1024840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具体实现步骤如下。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/>
              <a:t>QML</a:t>
            </a:r>
            <a:r>
              <a:rPr lang="zh-CN" altLang="zh-CN" dirty="0"/>
              <a:t>应用程序，项目名称为“</a:t>
            </a:r>
            <a:r>
              <a:rPr lang="en-US" altLang="zh-CN" dirty="0"/>
              <a:t>Positioner</a:t>
            </a:r>
            <a:r>
              <a:rPr lang="zh-CN" altLang="zh-CN" dirty="0"/>
              <a:t>”。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）按</a:t>
            </a:r>
            <a:r>
              <a:rPr lang="en-US" altLang="zh-CN" dirty="0"/>
              <a:t>23.2.4</a:t>
            </a:r>
            <a:r>
              <a:rPr lang="zh-CN" altLang="zh-CN" dirty="0"/>
              <a:t>节介绍的方法定义红、绿、蓝三个矩形组件，代码分别如下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21278" y="1898441"/>
            <a:ext cx="9809018" cy="5262979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/* </a:t>
            </a:r>
            <a:r>
              <a:rPr lang="zh-CN" altLang="zh-CN" sz="1400" dirty="0"/>
              <a:t>红色矩形，源文件</a:t>
            </a:r>
            <a:r>
              <a:rPr lang="en-US" altLang="zh-CN" sz="1400" dirty="0" err="1"/>
              <a:t>RedRectangle.qml</a:t>
            </a:r>
            <a:r>
              <a:rPr lang="en-US" altLang="zh-CN" sz="1400" dirty="0"/>
              <a:t> */</a:t>
            </a:r>
            <a:endParaRPr lang="zh-CN" altLang="zh-CN" sz="1400" dirty="0"/>
          </a:p>
          <a:p>
            <a:r>
              <a:rPr lang="en-US" altLang="zh-CN" sz="1400" dirty="0"/>
              <a:t>import </a:t>
            </a:r>
            <a:r>
              <a:rPr lang="en-US" altLang="zh-CN" sz="1400" dirty="0" err="1"/>
              <a:t>QtQuick</a:t>
            </a:r>
            <a:r>
              <a:rPr lang="en-US" altLang="zh-CN" sz="1400" dirty="0"/>
              <a:t> 2.0</a:t>
            </a:r>
            <a:endParaRPr lang="zh-CN" altLang="zh-CN" sz="1400" dirty="0"/>
          </a:p>
          <a:p>
            <a:r>
              <a:rPr lang="en-US" altLang="zh-CN" sz="1400" dirty="0"/>
              <a:t>Rectangle {</a:t>
            </a:r>
            <a:endParaRPr lang="zh-CN" altLang="zh-CN" sz="1400" dirty="0"/>
          </a:p>
          <a:p>
            <a:r>
              <a:rPr lang="en-US" altLang="zh-CN" sz="1400" dirty="0"/>
              <a:t>    width: 64						</a:t>
            </a:r>
            <a:r>
              <a:rPr lang="en-US" altLang="zh-CN" sz="1400" dirty="0" smtClean="0"/>
              <a:t>//</a:t>
            </a:r>
            <a:r>
              <a:rPr lang="zh-CN" altLang="zh-CN" sz="1400" dirty="0"/>
              <a:t>宽度</a:t>
            </a:r>
          </a:p>
          <a:p>
            <a:r>
              <a:rPr lang="en-US" altLang="zh-CN" sz="1400" dirty="0"/>
              <a:t>    height: 32					</a:t>
            </a:r>
            <a:r>
              <a:rPr lang="en-US" altLang="zh-CN" sz="1400" dirty="0" smtClean="0"/>
              <a:t>//</a:t>
            </a:r>
            <a:r>
              <a:rPr lang="zh-CN" altLang="zh-CN" sz="1400" dirty="0"/>
              <a:t>高度</a:t>
            </a:r>
          </a:p>
          <a:p>
            <a:r>
              <a:rPr lang="en-US" altLang="zh-CN" sz="1400" dirty="0"/>
              <a:t>    color: "red"					</a:t>
            </a:r>
            <a:r>
              <a:rPr lang="en-US" altLang="zh-CN" sz="1400" dirty="0" smtClean="0"/>
              <a:t>//</a:t>
            </a:r>
            <a:r>
              <a:rPr lang="zh-CN" altLang="zh-CN" sz="1400" dirty="0"/>
              <a:t>颜色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border.color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Qt.lighter</a:t>
            </a:r>
            <a:r>
              <a:rPr lang="en-US" altLang="zh-CN" sz="1400" dirty="0"/>
              <a:t>(color)				//</a:t>
            </a:r>
            <a:r>
              <a:rPr lang="zh-CN" altLang="zh-CN" sz="1400" dirty="0"/>
              <a:t>边框色设置比填充色浅（默认是</a:t>
            </a:r>
            <a:r>
              <a:rPr lang="en-US" altLang="zh-CN" sz="1400" dirty="0"/>
              <a:t>50%</a:t>
            </a:r>
            <a:r>
              <a:rPr lang="zh-CN" altLang="zh-CN" sz="1400" dirty="0"/>
              <a:t>）</a:t>
            </a:r>
          </a:p>
          <a:p>
            <a:r>
              <a:rPr lang="en-US" altLang="zh-CN" sz="1400" dirty="0"/>
              <a:t>}</a:t>
            </a:r>
            <a:endParaRPr lang="zh-CN" altLang="zh-CN" sz="1400" dirty="0"/>
          </a:p>
          <a:p>
            <a:r>
              <a:rPr lang="en-US" altLang="zh-CN" sz="1400" dirty="0"/>
              <a:t>/* </a:t>
            </a:r>
            <a:r>
              <a:rPr lang="zh-CN" altLang="zh-CN" sz="1400" dirty="0"/>
              <a:t>绿色矩形，源文件</a:t>
            </a:r>
            <a:r>
              <a:rPr lang="en-US" altLang="zh-CN" sz="1400" dirty="0" err="1"/>
              <a:t>GreenRectangle.qml</a:t>
            </a:r>
            <a:r>
              <a:rPr lang="en-US" altLang="zh-CN" sz="1400" dirty="0"/>
              <a:t> */</a:t>
            </a:r>
            <a:endParaRPr lang="zh-CN" altLang="zh-CN" sz="1400" dirty="0"/>
          </a:p>
          <a:p>
            <a:r>
              <a:rPr lang="en-US" altLang="zh-CN" sz="1400" dirty="0"/>
              <a:t>import </a:t>
            </a:r>
            <a:r>
              <a:rPr lang="en-US" altLang="zh-CN" sz="1400" dirty="0" err="1"/>
              <a:t>QtQuick</a:t>
            </a:r>
            <a:r>
              <a:rPr lang="en-US" altLang="zh-CN" sz="1400" dirty="0"/>
              <a:t> 2.0</a:t>
            </a:r>
            <a:endParaRPr lang="zh-CN" altLang="zh-CN" sz="1400" dirty="0"/>
          </a:p>
          <a:p>
            <a:r>
              <a:rPr lang="en-US" altLang="zh-CN" sz="1400" dirty="0"/>
              <a:t>Rectangle {</a:t>
            </a:r>
            <a:endParaRPr lang="zh-CN" altLang="zh-CN" sz="1400" dirty="0"/>
          </a:p>
          <a:p>
            <a:r>
              <a:rPr lang="en-US" altLang="zh-CN" sz="1400" dirty="0"/>
              <a:t>    width: 48</a:t>
            </a:r>
            <a:endParaRPr lang="zh-CN" altLang="zh-CN" sz="1400" dirty="0"/>
          </a:p>
          <a:p>
            <a:r>
              <a:rPr lang="en-US" altLang="zh-CN" sz="1400" dirty="0"/>
              <a:t>    height: 62</a:t>
            </a:r>
            <a:endParaRPr lang="zh-CN" altLang="zh-CN" sz="1400" dirty="0"/>
          </a:p>
          <a:p>
            <a:r>
              <a:rPr lang="en-US" altLang="zh-CN" sz="1400" dirty="0"/>
              <a:t>    color: "green"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border.color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Qt.lighter</a:t>
            </a:r>
            <a:r>
              <a:rPr lang="en-US" altLang="zh-CN" sz="1400" dirty="0"/>
              <a:t>(color)</a:t>
            </a:r>
            <a:endParaRPr lang="zh-CN" altLang="zh-CN" sz="1400" dirty="0"/>
          </a:p>
          <a:p>
            <a:r>
              <a:rPr lang="en-US" altLang="zh-CN" sz="1400" dirty="0"/>
              <a:t>}</a:t>
            </a:r>
            <a:endParaRPr lang="zh-CN" altLang="zh-CN" sz="1400" dirty="0"/>
          </a:p>
          <a:p>
            <a:r>
              <a:rPr lang="en-US" altLang="zh-CN" sz="1400" dirty="0"/>
              <a:t>/* </a:t>
            </a:r>
            <a:r>
              <a:rPr lang="zh-CN" altLang="zh-CN" sz="1400" dirty="0"/>
              <a:t>蓝色矩形，源文件</a:t>
            </a:r>
            <a:r>
              <a:rPr lang="en-US" altLang="zh-CN" sz="1400" dirty="0" err="1"/>
              <a:t>BlueRectangle.qml</a:t>
            </a:r>
            <a:r>
              <a:rPr lang="en-US" altLang="zh-CN" sz="1400" dirty="0"/>
              <a:t> */</a:t>
            </a:r>
            <a:endParaRPr lang="zh-CN" altLang="zh-CN" sz="1400" dirty="0"/>
          </a:p>
          <a:p>
            <a:r>
              <a:rPr lang="en-US" altLang="zh-CN" sz="1400" dirty="0"/>
              <a:t>import </a:t>
            </a:r>
            <a:r>
              <a:rPr lang="en-US" altLang="zh-CN" sz="1400" dirty="0" err="1"/>
              <a:t>QtQuick</a:t>
            </a:r>
            <a:r>
              <a:rPr lang="en-US" altLang="zh-CN" sz="1400" dirty="0"/>
              <a:t> 2.0</a:t>
            </a:r>
            <a:endParaRPr lang="zh-CN" altLang="zh-CN" sz="1400" dirty="0"/>
          </a:p>
          <a:p>
            <a:r>
              <a:rPr lang="en-US" altLang="zh-CN" sz="1400" dirty="0"/>
              <a:t>Rectangle {</a:t>
            </a:r>
            <a:endParaRPr lang="zh-CN" altLang="zh-CN" sz="1400" dirty="0"/>
          </a:p>
          <a:p>
            <a:r>
              <a:rPr lang="en-US" altLang="zh-CN" sz="1400" dirty="0"/>
              <a:t>    width: 80</a:t>
            </a:r>
            <a:endParaRPr lang="zh-CN" altLang="zh-CN" sz="1400" dirty="0"/>
          </a:p>
          <a:p>
            <a:r>
              <a:rPr lang="en-US" altLang="zh-CN" sz="1400" dirty="0"/>
              <a:t>    height: 50</a:t>
            </a:r>
            <a:endParaRPr lang="zh-CN" altLang="zh-CN" sz="1400" dirty="0"/>
          </a:p>
          <a:p>
            <a:r>
              <a:rPr lang="en-US" altLang="zh-CN" sz="1400" dirty="0"/>
              <a:t>    color: "blue"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border.color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Qt.lighter</a:t>
            </a:r>
            <a:r>
              <a:rPr lang="en-US" altLang="zh-CN" sz="1400" dirty="0"/>
              <a:t>(color)</a:t>
            </a:r>
            <a:endParaRPr lang="zh-CN" altLang="zh-CN" sz="1400" dirty="0"/>
          </a:p>
          <a:p>
            <a:r>
              <a:rPr lang="en-US" altLang="zh-CN" sz="1400" dirty="0" smtClean="0"/>
              <a:t>}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0580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32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第一个</a:t>
            </a:r>
            <a:r>
              <a:rPr lang="en-US" altLang="zh-CN" sz="2400" b="1" dirty="0"/>
              <a:t>QML</a:t>
            </a:r>
            <a:r>
              <a:rPr lang="zh-CN" altLang="zh-CN" sz="2400" b="1" dirty="0"/>
              <a:t>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0649" y="950026"/>
            <a:ext cx="10189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CH2301</a:t>
            </a:r>
            <a:r>
              <a:rPr lang="zh-CN" altLang="zh-CN" sz="1800" dirty="0"/>
              <a:t>）这里先从一个最简单的</a:t>
            </a:r>
            <a:r>
              <a:rPr lang="en-US" altLang="zh-CN" sz="1800" dirty="0"/>
              <a:t>QML</a:t>
            </a:r>
            <a:r>
              <a:rPr lang="zh-CN" altLang="zh-CN" sz="1800" dirty="0"/>
              <a:t>程序入手，介绍</a:t>
            </a:r>
            <a:r>
              <a:rPr lang="en-US" altLang="zh-CN" sz="1800" dirty="0"/>
              <a:t>QML</a:t>
            </a:r>
            <a:r>
              <a:rPr lang="zh-CN" altLang="zh-CN" sz="1800" dirty="0"/>
              <a:t>的基本概念。创建</a:t>
            </a:r>
            <a:r>
              <a:rPr lang="en-US" altLang="zh-CN" sz="1800" dirty="0"/>
              <a:t>QML</a:t>
            </a:r>
            <a:r>
              <a:rPr lang="zh-CN" altLang="zh-CN" sz="1800" dirty="0"/>
              <a:t>应用程序，步骤如下。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）启动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Creator</a:t>
            </a:r>
            <a:r>
              <a:rPr lang="zh-CN" altLang="zh-CN" sz="1800" dirty="0"/>
              <a:t>，单击主菜单“文件”→“新建文件或项目</a:t>
            </a:r>
            <a:r>
              <a:rPr lang="en-US" altLang="zh-CN" sz="1800" dirty="0"/>
              <a:t>…</a:t>
            </a:r>
            <a:r>
              <a:rPr lang="zh-CN" altLang="zh-CN" sz="1800" dirty="0"/>
              <a:t>”项，弹出“</a:t>
            </a:r>
            <a:r>
              <a:rPr lang="en-US" altLang="zh-CN" sz="1800" dirty="0"/>
              <a:t>New File or Project</a:t>
            </a:r>
            <a:r>
              <a:rPr lang="zh-CN" altLang="zh-CN" sz="1800" dirty="0"/>
              <a:t>”对话框，如图</a:t>
            </a:r>
            <a:r>
              <a:rPr lang="en-US" altLang="zh-CN" sz="1800" dirty="0"/>
              <a:t>23.2</a:t>
            </a:r>
            <a:r>
              <a:rPr lang="zh-CN" altLang="zh-CN" sz="1800" dirty="0"/>
              <a:t>所示，选择项目“</a:t>
            </a:r>
            <a:r>
              <a:rPr lang="en-US" altLang="zh-CN" sz="1800" dirty="0"/>
              <a:t>Application</a:t>
            </a:r>
            <a:r>
              <a:rPr lang="zh-CN" altLang="zh-CN" sz="1800" dirty="0"/>
              <a:t>”下的“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Application</a:t>
            </a:r>
            <a:r>
              <a:rPr lang="zh-CN" altLang="zh-CN" sz="1800" dirty="0"/>
              <a:t>”模板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749" y="2150355"/>
            <a:ext cx="6376121" cy="397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393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2802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/>
              <a:t>．行列、网格定位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3771" y="973777"/>
            <a:ext cx="1022465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zh-CN" altLang="zh-CN" dirty="0">
                <a:hlinkClick r:id="rId2" action="ppaction://hlinkfile"/>
              </a:rPr>
              <a:t>打开</a:t>
            </a:r>
            <a:r>
              <a:rPr lang="en-US" altLang="zh-CN" dirty="0" err="1">
                <a:hlinkClick r:id="rId2" action="ppaction://hlinkfile"/>
              </a:rPr>
              <a:t>MainForm.ui.qml</a:t>
            </a:r>
            <a:r>
              <a:rPr lang="zh-CN" altLang="zh-CN" dirty="0">
                <a:hlinkClick r:id="rId2" action="ppaction://hlinkfile"/>
              </a:rPr>
              <a:t>文件，修改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(a) Row {…}</a:t>
            </a:r>
            <a:r>
              <a:rPr lang="zh-CN" altLang="zh-CN" b="1" dirty="0"/>
              <a:t>：</a:t>
            </a:r>
            <a:r>
              <a:rPr lang="en-US" altLang="zh-CN" dirty="0"/>
              <a:t>Row</a:t>
            </a:r>
            <a:r>
              <a:rPr lang="zh-CN" altLang="zh-CN" dirty="0"/>
              <a:t>将被其定位的元素成员都放置在一行的位置，所有元素之间的间距相等（由</a:t>
            </a:r>
            <a:r>
              <a:rPr lang="en-US" altLang="zh-CN" dirty="0"/>
              <a:t>spacing</a:t>
            </a:r>
            <a:r>
              <a:rPr lang="zh-CN" altLang="zh-CN" dirty="0"/>
              <a:t>属性设置），顶端保持对齐。</a:t>
            </a:r>
            <a:r>
              <a:rPr lang="en-US" altLang="zh-CN" dirty="0" err="1"/>
              <a:t>layoutDirection</a:t>
            </a:r>
            <a:r>
              <a:rPr lang="zh-CN" altLang="zh-CN" dirty="0"/>
              <a:t>属性设置元素的排列顺序，可取值为</a:t>
            </a:r>
            <a:r>
              <a:rPr lang="en-US" altLang="zh-CN" dirty="0" err="1"/>
              <a:t>Qt.LeftToRight</a:t>
            </a:r>
            <a:r>
              <a:rPr lang="zh-CN" altLang="zh-CN" dirty="0"/>
              <a:t>（默认，从左向右）、</a:t>
            </a:r>
            <a:r>
              <a:rPr lang="en-US" altLang="zh-CN" dirty="0" err="1"/>
              <a:t>Qt.RightToLeft</a:t>
            </a:r>
            <a:r>
              <a:rPr lang="zh-CN" altLang="zh-CN" dirty="0"/>
              <a:t>（从右向左）。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(b) Column {…}</a:t>
            </a:r>
            <a:r>
              <a:rPr lang="zh-CN" altLang="zh-CN" b="1" dirty="0"/>
              <a:t>：</a:t>
            </a:r>
            <a:r>
              <a:rPr lang="en-US" altLang="zh-CN" dirty="0"/>
              <a:t>Column</a:t>
            </a:r>
            <a:r>
              <a:rPr lang="zh-CN" altLang="zh-CN" dirty="0"/>
              <a:t>将元素成员按照加入的顺序从上到下在同一列排列出来，同样由</a:t>
            </a:r>
            <a:r>
              <a:rPr lang="en-US" altLang="zh-CN" dirty="0"/>
              <a:t>spacing</a:t>
            </a:r>
            <a:r>
              <a:rPr lang="zh-CN" altLang="zh-CN" dirty="0"/>
              <a:t>属性指定元素间距，所有元素靠左对齐。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(c) Grid {…}</a:t>
            </a:r>
            <a:r>
              <a:rPr lang="zh-CN" altLang="zh-CN" b="1" dirty="0"/>
              <a:t>：</a:t>
            </a:r>
            <a:r>
              <a:rPr lang="en-US" altLang="zh-CN" dirty="0"/>
              <a:t>Grid</a:t>
            </a:r>
            <a:r>
              <a:rPr lang="zh-CN" altLang="zh-CN" dirty="0"/>
              <a:t>将其元素成员排列为一个网格，默认从左向右排列，每行</a:t>
            </a:r>
            <a:r>
              <a:rPr lang="en-US" altLang="zh-CN" dirty="0"/>
              <a:t>4</a:t>
            </a:r>
            <a:r>
              <a:rPr lang="zh-CN" altLang="zh-CN" dirty="0"/>
              <a:t>个元素。可通过设置</a:t>
            </a:r>
            <a:r>
              <a:rPr lang="en-US" altLang="zh-CN" dirty="0"/>
              <a:t>rows</a:t>
            </a:r>
            <a:r>
              <a:rPr lang="zh-CN" altLang="zh-CN" dirty="0"/>
              <a:t>和</a:t>
            </a:r>
            <a:r>
              <a:rPr lang="en-US" altLang="zh-CN" dirty="0"/>
              <a:t>columns</a:t>
            </a:r>
            <a:r>
              <a:rPr lang="zh-CN" altLang="zh-CN" dirty="0"/>
              <a:t>属性来自定义行和列的数值，如果二者有一个不显式设置，则另一个会根据元素成员的总数计算出来。例如，本例中的</a:t>
            </a:r>
            <a:r>
              <a:rPr lang="en-US" altLang="zh-CN" dirty="0"/>
              <a:t>columns</a:t>
            </a:r>
            <a:r>
              <a:rPr lang="zh-CN" altLang="zh-CN" dirty="0"/>
              <a:t>设置为</a:t>
            </a:r>
            <a:r>
              <a:rPr lang="en-US" altLang="zh-CN" dirty="0"/>
              <a:t>3</a:t>
            </a:r>
            <a:r>
              <a:rPr lang="zh-CN" altLang="zh-CN" dirty="0"/>
              <a:t>，一共放入</a:t>
            </a:r>
            <a:r>
              <a:rPr lang="en-US" altLang="zh-CN" dirty="0"/>
              <a:t>5</a:t>
            </a:r>
            <a:r>
              <a:rPr lang="zh-CN" altLang="zh-CN" dirty="0"/>
              <a:t>个蓝色矩形，行数就会自动计算为</a:t>
            </a:r>
            <a:r>
              <a:rPr lang="en-US" altLang="zh-CN" dirty="0"/>
              <a:t>2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27735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2806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zh-CN" sz="2400" b="1" dirty="0"/>
              <a:t>．流定位（</a:t>
            </a:r>
            <a:r>
              <a:rPr lang="en-US" altLang="zh-CN" sz="2400" b="1" dirty="0"/>
              <a:t>Flow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136845" y="969997"/>
            <a:ext cx="9123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CH2306</a:t>
            </a:r>
            <a:r>
              <a:rPr lang="zh-CN" altLang="zh-CN" sz="1800" dirty="0"/>
              <a:t>续）流定位使用</a:t>
            </a:r>
            <a:r>
              <a:rPr lang="en-US" altLang="zh-CN" sz="1800" dirty="0"/>
              <a:t>Flow</a:t>
            </a:r>
            <a:r>
              <a:rPr lang="zh-CN" altLang="zh-CN" sz="1800" dirty="0"/>
              <a:t>元素，运行效果如图</a:t>
            </a:r>
            <a:r>
              <a:rPr lang="en-US" altLang="zh-CN" sz="1800" dirty="0"/>
              <a:t>23.16</a:t>
            </a:r>
            <a:r>
              <a:rPr lang="zh-CN" altLang="zh-CN" sz="1800" dirty="0"/>
              <a:t>所示。</a:t>
            </a:r>
          </a:p>
        </p:txBody>
      </p:sp>
      <p:pic>
        <p:nvPicPr>
          <p:cNvPr id="15362" name="Picture 2" descr="19t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01" y="1499878"/>
            <a:ext cx="7037078" cy="236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241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0031" y="1033153"/>
            <a:ext cx="996339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具体实现步骤如下。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）仍然使用上例的项目“</a:t>
            </a:r>
            <a:r>
              <a:rPr lang="en-US" altLang="zh-CN" dirty="0"/>
              <a:t>Positioner</a:t>
            </a:r>
            <a:r>
              <a:rPr lang="zh-CN" altLang="zh-CN" dirty="0"/>
              <a:t>”，在其基础上修改。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）打开</a:t>
            </a:r>
            <a:r>
              <a:rPr lang="en-US" altLang="zh-CN" dirty="0" err="1"/>
              <a:t>MainForm.ui.qml</a:t>
            </a:r>
            <a:r>
              <a:rPr lang="zh-CN" altLang="zh-CN" dirty="0"/>
              <a:t>文件，修改代码如下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246909" y="1910316"/>
            <a:ext cx="9535886" cy="4718923"/>
          </a:xfrm>
          <a:prstGeom prst="roundRect">
            <a:avLst>
              <a:gd name="adj" fmla="val 5489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import </a:t>
            </a:r>
            <a:r>
              <a:rPr lang="en-US" altLang="zh-CN" sz="1600" dirty="0" err="1"/>
              <a:t>QtQuick</a:t>
            </a:r>
            <a:r>
              <a:rPr lang="en-US" altLang="zh-CN" sz="1600" dirty="0"/>
              <a:t> 2.7</a:t>
            </a:r>
            <a:endParaRPr lang="zh-CN" altLang="zh-CN" sz="1600" dirty="0"/>
          </a:p>
          <a:p>
            <a:r>
              <a:rPr lang="en-US" altLang="zh-CN" sz="1600" dirty="0"/>
              <a:t>Rectangle {</a:t>
            </a:r>
            <a:endParaRPr lang="zh-CN" altLang="zh-CN" sz="1600" dirty="0"/>
          </a:p>
          <a:p>
            <a:r>
              <a:rPr lang="en-US" altLang="zh-CN" sz="1600" dirty="0"/>
              <a:t>    property alias </a:t>
            </a:r>
            <a:r>
              <a:rPr lang="en-US" altLang="zh-CN" sz="1600" dirty="0" err="1"/>
              <a:t>mouseArea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mouseArea</a:t>
            </a:r>
            <a:endParaRPr lang="zh-CN" altLang="zh-CN" sz="1600" dirty="0"/>
          </a:p>
          <a:p>
            <a:r>
              <a:rPr lang="en-US" altLang="zh-CN" sz="1600" dirty="0"/>
              <a:t>    width: 200;height: 200				//(a)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MouseArea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r>
              <a:rPr lang="en-US" altLang="zh-CN" sz="1600" dirty="0"/>
              <a:t>        id: </a:t>
            </a:r>
            <a:r>
              <a:rPr lang="en-US" altLang="zh-CN" sz="1600" dirty="0" err="1"/>
              <a:t>mouseArea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anchors.fill</a:t>
            </a:r>
            <a:r>
              <a:rPr lang="en-US" altLang="zh-CN" sz="1600" dirty="0"/>
              <a:t>: parent</a:t>
            </a:r>
            <a:endParaRPr lang="zh-CN" altLang="zh-CN" sz="1600" dirty="0"/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r>
              <a:rPr lang="en-US" altLang="zh-CN" sz="1600" dirty="0"/>
              <a:t>    Flow {	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anchors.fill</a:t>
            </a:r>
            <a:r>
              <a:rPr lang="en-US" altLang="zh-CN" sz="1600" dirty="0"/>
              <a:t>: parent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anchors.margins</a:t>
            </a:r>
            <a:r>
              <a:rPr lang="en-US" altLang="zh-CN" sz="1600" dirty="0"/>
              <a:t>: 15				//</a:t>
            </a:r>
            <a:r>
              <a:rPr lang="zh-CN" altLang="zh-CN" sz="1600" dirty="0"/>
              <a:t>元素与窗口左上角边距为</a:t>
            </a:r>
            <a:r>
              <a:rPr lang="en-US" altLang="zh-CN" sz="1600" dirty="0"/>
              <a:t>15</a:t>
            </a:r>
            <a:r>
              <a:rPr lang="zh-CN" altLang="zh-CN" sz="1600" dirty="0"/>
              <a:t>像素</a:t>
            </a:r>
          </a:p>
          <a:p>
            <a:r>
              <a:rPr lang="en-US" altLang="zh-CN" sz="1600" dirty="0"/>
              <a:t>        spacing: </a:t>
            </a:r>
            <a:r>
              <a:rPr lang="en-US" altLang="zh-CN" sz="1600" dirty="0" smtClean="0"/>
              <a:t>5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以下添加被</a:t>
            </a:r>
            <a:r>
              <a:rPr lang="en-US" altLang="zh-CN" sz="1600" dirty="0"/>
              <a:t>Flow</a:t>
            </a:r>
            <a:r>
              <a:rPr lang="zh-CN" altLang="zh-CN" sz="1600" dirty="0"/>
              <a:t>定位的元素成员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RedRectangle</a:t>
            </a:r>
            <a:r>
              <a:rPr lang="en-US" altLang="zh-CN" sz="1600" dirty="0"/>
              <a:t> { }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BlueRectangle</a:t>
            </a:r>
            <a:r>
              <a:rPr lang="en-US" altLang="zh-CN" sz="1600" dirty="0"/>
              <a:t> { }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GreenRectangle</a:t>
            </a:r>
            <a:r>
              <a:rPr lang="en-US" altLang="zh-CN" sz="1600" dirty="0"/>
              <a:t> { }</a:t>
            </a:r>
            <a:endParaRPr lang="zh-CN" altLang="zh-CN" sz="1600" dirty="0"/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r>
              <a:rPr lang="en-US" altLang="zh-CN" sz="1600" dirty="0" smtClean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1136845" y="301558"/>
            <a:ext cx="2806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zh-CN" sz="2400" b="1" dirty="0"/>
              <a:t>．流定位（</a:t>
            </a:r>
            <a:r>
              <a:rPr lang="en-US" altLang="zh-CN" sz="2400" b="1" dirty="0"/>
              <a:t>Flow</a:t>
            </a:r>
            <a:r>
              <a:rPr lang="zh-CN" altLang="zh-CN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28234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3358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zh-CN" sz="2400" b="1" dirty="0"/>
              <a:t>．重复器（</a:t>
            </a:r>
            <a:r>
              <a:rPr lang="en-US" altLang="zh-CN" sz="2400" b="1" dirty="0"/>
              <a:t>Repeater</a:t>
            </a:r>
            <a:r>
              <a:rPr lang="zh-CN" altLang="zh-CN" sz="24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145" y="1033153"/>
            <a:ext cx="1031965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CH2307</a:t>
            </a:r>
            <a:r>
              <a:rPr lang="zh-CN" altLang="zh-CN" sz="1800" dirty="0"/>
              <a:t>）</a:t>
            </a:r>
            <a:r>
              <a:rPr lang="en-US" altLang="zh-CN" sz="1800" dirty="0"/>
              <a:t>Repeater</a:t>
            </a:r>
            <a:r>
              <a:rPr lang="zh-CN" altLang="zh-CN" sz="1800" dirty="0"/>
              <a:t>结合</a:t>
            </a:r>
            <a:r>
              <a:rPr lang="en-US" altLang="zh-CN" sz="1800" dirty="0"/>
              <a:t>Grid</a:t>
            </a:r>
            <a:r>
              <a:rPr lang="zh-CN" altLang="zh-CN" sz="1800" dirty="0"/>
              <a:t>来排列一组矩形元素，运行效果如图</a:t>
            </a:r>
            <a:r>
              <a:rPr lang="en-US" altLang="zh-CN" sz="1800" dirty="0"/>
              <a:t>23.17</a:t>
            </a:r>
            <a:r>
              <a:rPr lang="zh-CN" altLang="zh-CN" sz="1800" dirty="0"/>
              <a:t>所示。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具体实现步骤如下。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/>
              <a:t>QML</a:t>
            </a:r>
            <a:r>
              <a:rPr lang="zh-CN" altLang="zh-CN" sz="1800" dirty="0"/>
              <a:t>应用程序，项目名称为“</a:t>
            </a:r>
            <a:r>
              <a:rPr lang="en-US" altLang="zh-CN" sz="1800" dirty="0"/>
              <a:t>Repeater</a:t>
            </a:r>
            <a:r>
              <a:rPr lang="zh-CN" altLang="zh-CN" sz="1800" dirty="0"/>
              <a:t>”。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</a:t>
            </a:r>
            <a:r>
              <a:rPr lang="zh-CN" altLang="zh-CN" sz="1800" dirty="0">
                <a:hlinkClick r:id="rId2" action="ppaction://hlinkfile"/>
              </a:rPr>
              <a:t>打开</a:t>
            </a:r>
            <a:r>
              <a:rPr lang="en-US" altLang="zh-CN" sz="1800" dirty="0" err="1">
                <a:hlinkClick r:id="rId2" action="ppaction://hlinkfile"/>
              </a:rPr>
              <a:t>MainForm.ui.qml</a:t>
            </a:r>
            <a:r>
              <a:rPr lang="zh-CN" altLang="zh-CN" sz="1800" dirty="0">
                <a:hlinkClick r:id="rId2" action="ppaction://hlinkfile"/>
              </a:rPr>
              <a:t>文件，修改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(a) Repeater {…}</a:t>
            </a:r>
            <a:r>
              <a:rPr lang="zh-CN" altLang="zh-CN" sz="1800" b="1" dirty="0"/>
              <a:t>：</a:t>
            </a:r>
            <a:r>
              <a:rPr lang="zh-CN" altLang="zh-CN" sz="1800" dirty="0"/>
              <a:t>重复器，作为</a:t>
            </a:r>
            <a:r>
              <a:rPr lang="en-US" altLang="zh-CN" sz="1800" dirty="0"/>
              <a:t>Grid</a:t>
            </a:r>
            <a:r>
              <a:rPr lang="zh-CN" altLang="zh-CN" sz="1800" dirty="0"/>
              <a:t>的数据提供者，它可以创建任何</a:t>
            </a:r>
            <a:r>
              <a:rPr lang="en-US" altLang="zh-CN" sz="1800" dirty="0"/>
              <a:t>QML</a:t>
            </a:r>
            <a:r>
              <a:rPr lang="zh-CN" altLang="zh-CN" sz="1800" dirty="0"/>
              <a:t>基本的可视元素。因</a:t>
            </a:r>
            <a:r>
              <a:rPr lang="en-US" altLang="zh-CN" sz="1800" dirty="0"/>
              <a:t>Repeater</a:t>
            </a:r>
            <a:r>
              <a:rPr lang="zh-CN" altLang="zh-CN" sz="1800" dirty="0"/>
              <a:t>会按照其</a:t>
            </a:r>
            <a:r>
              <a:rPr lang="en-US" altLang="zh-CN" sz="1800" dirty="0"/>
              <a:t>model</a:t>
            </a:r>
            <a:r>
              <a:rPr lang="zh-CN" altLang="zh-CN" sz="1800" dirty="0"/>
              <a:t>属性定义的个数循环生成子元素，故上面代码重复生成</a:t>
            </a:r>
            <a:r>
              <a:rPr lang="en-US" altLang="zh-CN" sz="1800" dirty="0"/>
              <a:t>16</a:t>
            </a:r>
            <a:r>
              <a:rPr lang="zh-CN" altLang="zh-CN" sz="1800" dirty="0"/>
              <a:t>个</a:t>
            </a:r>
            <a:r>
              <a:rPr lang="en-US" altLang="zh-CN" sz="1800" dirty="0"/>
              <a:t>Rectangle</a:t>
            </a:r>
            <a:r>
              <a:rPr lang="zh-CN" altLang="zh-CN" sz="1800" dirty="0"/>
              <a:t>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(b) text: index</a:t>
            </a:r>
            <a:r>
              <a:rPr lang="zh-CN" altLang="zh-CN" sz="1800" b="1" dirty="0"/>
              <a:t>：</a:t>
            </a:r>
            <a:r>
              <a:rPr lang="en-US" altLang="zh-CN" sz="1800" dirty="0"/>
              <a:t>Repeater</a:t>
            </a:r>
            <a:r>
              <a:rPr lang="zh-CN" altLang="zh-CN" sz="1800" dirty="0"/>
              <a:t>会为每个子元素注入一个</a:t>
            </a:r>
            <a:r>
              <a:rPr lang="en-US" altLang="zh-CN" sz="1800" dirty="0"/>
              <a:t>index</a:t>
            </a:r>
            <a:r>
              <a:rPr lang="zh-CN" altLang="zh-CN" sz="1800" dirty="0"/>
              <a:t>属性，作为当前的循环索引（本例中是</a:t>
            </a:r>
            <a:r>
              <a:rPr lang="en-US" altLang="zh-CN" sz="1800" dirty="0"/>
              <a:t>0</a:t>
            </a:r>
            <a:r>
              <a:rPr lang="zh-CN" altLang="zh-CN" sz="1800" dirty="0"/>
              <a:t>～</a:t>
            </a:r>
            <a:r>
              <a:rPr lang="en-US" altLang="zh-CN" sz="1800" dirty="0"/>
              <a:t>15</a:t>
            </a:r>
            <a:r>
              <a:rPr lang="zh-CN" altLang="zh-CN" sz="1800" dirty="0"/>
              <a:t>）。因可以在子元素定义中直接使用这个属性，故这里用它给</a:t>
            </a:r>
            <a:r>
              <a:rPr lang="en-US" altLang="zh-CN" sz="1800" dirty="0"/>
              <a:t>Text</a:t>
            </a:r>
            <a:r>
              <a:rPr lang="zh-CN" altLang="zh-CN" sz="1800" dirty="0"/>
              <a:t>的</a:t>
            </a:r>
            <a:r>
              <a:rPr lang="en-US" altLang="zh-CN" sz="1800" dirty="0"/>
              <a:t>text</a:t>
            </a:r>
            <a:r>
              <a:rPr lang="zh-CN" altLang="zh-CN" sz="1800" dirty="0"/>
              <a:t>属性赋值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798" y="1598186"/>
            <a:ext cx="1746353" cy="1585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737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1549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4880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168867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686940" y="4186931"/>
            <a:ext cx="2506973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 Anchor</a:t>
            </a:r>
            <a:r>
              <a:rPr lang="zh-CN" altLang="zh-CN" sz="2800" b="1" dirty="0"/>
              <a:t>（锚）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4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 Anchor</a:t>
            </a:r>
            <a:r>
              <a:rPr lang="zh-CN" altLang="zh-CN" sz="2400" b="1" dirty="0"/>
              <a:t>（锚）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769" y="973777"/>
            <a:ext cx="10485912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除前面介绍的</a:t>
            </a:r>
            <a:r>
              <a:rPr lang="en-US" altLang="zh-CN" sz="1800" dirty="0"/>
              <a:t>Row</a:t>
            </a:r>
            <a:r>
              <a:rPr lang="zh-CN" altLang="zh-CN" sz="1800" dirty="0"/>
              <a:t>、</a:t>
            </a:r>
            <a:r>
              <a:rPr lang="en-US" altLang="zh-CN" sz="1800" dirty="0"/>
              <a:t>Column</a:t>
            </a:r>
            <a:r>
              <a:rPr lang="zh-CN" altLang="zh-CN" sz="1800" dirty="0"/>
              <a:t>和</a:t>
            </a:r>
            <a:r>
              <a:rPr lang="en-US" altLang="zh-CN" sz="1800" dirty="0"/>
              <a:t>Grid</a:t>
            </a:r>
            <a:r>
              <a:rPr lang="zh-CN" altLang="zh-CN" sz="1800" dirty="0"/>
              <a:t>等外，</a:t>
            </a:r>
            <a:r>
              <a:rPr lang="en-US" altLang="zh-CN" sz="1800" dirty="0"/>
              <a:t>QML</a:t>
            </a:r>
            <a:r>
              <a:rPr lang="zh-CN" altLang="zh-CN" sz="1800" dirty="0"/>
              <a:t>还提供了一种使用</a:t>
            </a:r>
            <a:r>
              <a:rPr lang="en-US" altLang="zh-CN" sz="1800" dirty="0"/>
              <a:t>Anchor</a:t>
            </a:r>
            <a:r>
              <a:rPr lang="zh-CN" altLang="zh-CN" sz="1800" dirty="0"/>
              <a:t>（锚）来进行元素布局的方法。每个元素都可被认为有一组无形的“锚线”：</a:t>
            </a:r>
            <a:r>
              <a:rPr lang="en-US" altLang="zh-CN" sz="1800" dirty="0"/>
              <a:t>left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horizontalCenter</a:t>
            </a:r>
            <a:r>
              <a:rPr lang="zh-CN" altLang="zh-CN" sz="1800" dirty="0"/>
              <a:t>、</a:t>
            </a:r>
            <a:r>
              <a:rPr lang="en-US" altLang="zh-CN" sz="1800" dirty="0"/>
              <a:t>right</a:t>
            </a:r>
            <a:r>
              <a:rPr lang="zh-CN" altLang="zh-CN" sz="1800" dirty="0"/>
              <a:t>、</a:t>
            </a:r>
            <a:r>
              <a:rPr lang="en-US" altLang="zh-CN" sz="1800" dirty="0"/>
              <a:t>top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verticalCenter</a:t>
            </a:r>
            <a:r>
              <a:rPr lang="zh-CN" altLang="zh-CN" sz="1800" dirty="0"/>
              <a:t>和</a:t>
            </a:r>
            <a:r>
              <a:rPr lang="en-US" altLang="zh-CN" sz="1800" dirty="0"/>
              <a:t>bottom</a:t>
            </a:r>
            <a:r>
              <a:rPr lang="zh-CN" altLang="zh-CN" sz="1800" dirty="0"/>
              <a:t>，如图</a:t>
            </a:r>
            <a:r>
              <a:rPr lang="en-US" altLang="zh-CN" sz="1800" dirty="0"/>
              <a:t>23.18</a:t>
            </a:r>
            <a:r>
              <a:rPr lang="zh-CN" altLang="zh-CN" sz="1800" dirty="0"/>
              <a:t>所示，</a:t>
            </a:r>
            <a:r>
              <a:rPr lang="en-US" altLang="zh-CN" sz="1800" dirty="0"/>
              <a:t>Text</a:t>
            </a:r>
            <a:r>
              <a:rPr lang="zh-CN" altLang="zh-CN" sz="1800" dirty="0"/>
              <a:t>元素还有一个</a:t>
            </a:r>
            <a:r>
              <a:rPr lang="en-US" altLang="zh-CN" sz="1800" dirty="0"/>
              <a:t>baseline</a:t>
            </a:r>
            <a:r>
              <a:rPr lang="zh-CN" altLang="zh-CN" sz="1800" dirty="0"/>
              <a:t>锚线（对于没有文本的元素，它与</a:t>
            </a:r>
            <a:r>
              <a:rPr lang="en-US" altLang="zh-CN" sz="1800" dirty="0"/>
              <a:t>top</a:t>
            </a:r>
            <a:r>
              <a:rPr lang="zh-CN" altLang="zh-CN" sz="1800" dirty="0"/>
              <a:t>相同）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7410" name="Picture 2" descr="19t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046" y="2496808"/>
            <a:ext cx="3348284" cy="263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396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 Anchor</a:t>
            </a:r>
            <a:r>
              <a:rPr lang="zh-CN" altLang="zh-CN" sz="2400" b="1" dirty="0"/>
              <a:t>（锚）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522" y="985652"/>
            <a:ext cx="10402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这些锚线分别对应元素中的</a:t>
            </a:r>
            <a:r>
              <a:rPr lang="en-US" altLang="zh-CN" sz="1800" dirty="0" err="1"/>
              <a:t>anchors.left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anchors.horizontalCenter</a:t>
            </a:r>
            <a:r>
              <a:rPr lang="zh-CN" altLang="zh-CN" sz="1800" dirty="0"/>
              <a:t>等属性，所有的可视元素都可以使用锚来布局。锚系统还允许为一个元素的锚指定边距（</a:t>
            </a:r>
            <a:r>
              <a:rPr lang="en-US" altLang="zh-CN" sz="1800" dirty="0"/>
              <a:t>margin</a:t>
            </a:r>
            <a:r>
              <a:rPr lang="zh-CN" altLang="zh-CN" sz="1800" dirty="0"/>
              <a:t>）和偏移（</a:t>
            </a:r>
            <a:r>
              <a:rPr lang="en-US" altLang="zh-CN" sz="1800" dirty="0"/>
              <a:t>offset</a:t>
            </a:r>
            <a:r>
              <a:rPr lang="zh-CN" altLang="zh-CN" sz="1800" dirty="0"/>
              <a:t>）。边距指定了元素锚到外边界的空间量，而偏移允许使用中心锚线来定位。一个元素可以通过</a:t>
            </a:r>
            <a:r>
              <a:rPr lang="en-US" altLang="zh-CN" sz="1800" dirty="0" err="1"/>
              <a:t>leftMargin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rightMargin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topMargin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bottomMargin</a:t>
            </a:r>
            <a:r>
              <a:rPr lang="zh-CN" altLang="zh-CN" sz="1800" dirty="0"/>
              <a:t>来独立地指定锚边距，如图</a:t>
            </a:r>
            <a:r>
              <a:rPr lang="en-US" altLang="zh-CN" sz="1800" dirty="0"/>
              <a:t>23.19</a:t>
            </a:r>
            <a:r>
              <a:rPr lang="zh-CN" altLang="zh-CN" sz="1800" dirty="0"/>
              <a:t>所示，也可以使用</a:t>
            </a:r>
            <a:r>
              <a:rPr lang="en-US" altLang="zh-CN" sz="1800" dirty="0" err="1"/>
              <a:t>anchor.margins</a:t>
            </a:r>
            <a:r>
              <a:rPr lang="zh-CN" altLang="zh-CN" sz="1800" dirty="0"/>
              <a:t>来为所有的</a:t>
            </a:r>
            <a:r>
              <a:rPr lang="en-US" altLang="zh-CN" sz="1800" dirty="0"/>
              <a:t>4</a:t>
            </a:r>
            <a:r>
              <a:rPr lang="zh-CN" altLang="zh-CN" sz="1800" dirty="0"/>
              <a:t>个锚指定相同的边距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8434" name="Picture 2" descr="19t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93" y="2719470"/>
            <a:ext cx="3356407" cy="232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852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 Anchor</a:t>
            </a:r>
            <a:r>
              <a:rPr lang="zh-CN" altLang="zh-CN" sz="2400" b="1" dirty="0"/>
              <a:t>（锚）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522" y="1080655"/>
            <a:ext cx="1033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（难度一般）</a:t>
            </a:r>
            <a:r>
              <a:rPr lang="zh-CN" altLang="zh-CN" sz="1800" dirty="0"/>
              <a:t>（</a:t>
            </a:r>
            <a:r>
              <a:rPr lang="en-US" altLang="zh-CN" sz="1800" dirty="0"/>
              <a:t>CH2308</a:t>
            </a:r>
            <a:r>
              <a:rPr lang="zh-CN" altLang="zh-CN" sz="1800" dirty="0"/>
              <a:t>）使用</a:t>
            </a:r>
            <a:r>
              <a:rPr lang="en-US" altLang="zh-CN" sz="1800" dirty="0"/>
              <a:t>Anchor</a:t>
            </a:r>
            <a:r>
              <a:rPr lang="zh-CN" altLang="zh-CN" sz="1800" dirty="0"/>
              <a:t>布局一组矩形元素，并测试锚的特性，布局运行效果如图</a:t>
            </a:r>
            <a:r>
              <a:rPr lang="en-US" altLang="zh-CN" sz="1800" dirty="0"/>
              <a:t>23.20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9458" name="Picture 2" descr="19T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972" y="1816802"/>
            <a:ext cx="7568086" cy="255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760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 Anchor</a:t>
            </a:r>
            <a:r>
              <a:rPr lang="zh-CN" altLang="zh-CN" sz="2400" b="1" dirty="0"/>
              <a:t>（锚）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647" y="973777"/>
            <a:ext cx="104146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具体实现步骤如下。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/>
              <a:t>QML</a:t>
            </a:r>
            <a:r>
              <a:rPr lang="zh-CN" altLang="zh-CN" dirty="0"/>
              <a:t>应用程序，项目名称为“</a:t>
            </a:r>
            <a:r>
              <a:rPr lang="en-US" altLang="zh-CN" dirty="0"/>
              <a:t>Anchor</a:t>
            </a:r>
            <a:r>
              <a:rPr lang="zh-CN" altLang="zh-CN" dirty="0"/>
              <a:t>”。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）本项目需要复用之前已开发的组件。将前面实例</a:t>
            </a:r>
            <a:r>
              <a:rPr lang="en-US" altLang="zh-CN" dirty="0"/>
              <a:t>CH1905</a:t>
            </a:r>
            <a:r>
              <a:rPr lang="zh-CN" altLang="zh-CN" dirty="0"/>
              <a:t>和</a:t>
            </a:r>
            <a:r>
              <a:rPr lang="en-US" altLang="zh-CN" dirty="0"/>
              <a:t>CH1906</a:t>
            </a:r>
            <a:r>
              <a:rPr lang="zh-CN" altLang="zh-CN" dirty="0"/>
              <a:t>中的源文件</a:t>
            </a:r>
            <a:r>
              <a:rPr lang="en-US" altLang="zh-CN" dirty="0" err="1"/>
              <a:t>Button.qml</a:t>
            </a:r>
            <a:r>
              <a:rPr lang="zh-CN" altLang="zh-CN" dirty="0"/>
              <a:t>、</a:t>
            </a:r>
            <a:r>
              <a:rPr lang="en-US" altLang="zh-CN" dirty="0" err="1"/>
              <a:t>RedRectangle.qml</a:t>
            </a:r>
            <a:r>
              <a:rPr lang="zh-CN" altLang="zh-CN" dirty="0"/>
              <a:t>、</a:t>
            </a:r>
            <a:r>
              <a:rPr lang="en-US" altLang="zh-CN" dirty="0" err="1"/>
              <a:t>GreenRectangle.qml</a:t>
            </a:r>
            <a:r>
              <a:rPr lang="zh-CN" altLang="zh-CN" dirty="0"/>
              <a:t>及</a:t>
            </a:r>
            <a:r>
              <a:rPr lang="en-US" altLang="zh-CN" dirty="0" err="1"/>
              <a:t>BlueRectangle.qml</a:t>
            </a:r>
            <a:r>
              <a:rPr lang="zh-CN" altLang="zh-CN" dirty="0"/>
              <a:t>复制到本项目目录下。右击项目视图“资源”→“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”节点，选择“添加现有文件</a:t>
            </a:r>
            <a:r>
              <a:rPr lang="en-US" altLang="zh-CN" dirty="0"/>
              <a:t>…</a:t>
            </a:r>
            <a:r>
              <a:rPr lang="zh-CN" altLang="zh-CN" dirty="0"/>
              <a:t>”项，弹出“添加现有文件”对话框，如图</a:t>
            </a:r>
            <a:r>
              <a:rPr lang="en-US" altLang="zh-CN" dirty="0"/>
              <a:t>23.21</a:t>
            </a:r>
            <a:r>
              <a:rPr lang="zh-CN" altLang="zh-CN" dirty="0"/>
              <a:t>所示，选中上述几个</a:t>
            </a:r>
            <a:r>
              <a:rPr lang="en-US" altLang="zh-CN" dirty="0"/>
              <a:t>.</a:t>
            </a:r>
            <a:r>
              <a:rPr lang="en-US" altLang="zh-CN" dirty="0" err="1"/>
              <a:t>qml</a:t>
            </a:r>
            <a:r>
              <a:rPr lang="zh-CN" altLang="zh-CN" dirty="0"/>
              <a:t>文件，单击“打开”按钮将它们添加到当前项目中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09" y="2635770"/>
            <a:ext cx="6288933" cy="36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978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 Anchor</a:t>
            </a:r>
            <a:r>
              <a:rPr lang="zh-CN" altLang="zh-CN" sz="2400" b="1" dirty="0"/>
              <a:t>（锚）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148" y="1021278"/>
            <a:ext cx="10248405" cy="5148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zh-CN" altLang="zh-CN" dirty="0">
                <a:hlinkClick r:id="rId2" action="ppaction://hlinkfile"/>
              </a:rPr>
              <a:t>打开</a:t>
            </a:r>
            <a:r>
              <a:rPr lang="en-US" altLang="zh-CN" dirty="0" err="1">
                <a:hlinkClick r:id="rId2" action="ppaction://hlinkfile"/>
              </a:rPr>
              <a:t>MainForm.ui.qml</a:t>
            </a:r>
            <a:r>
              <a:rPr lang="zh-CN" altLang="zh-CN" dirty="0">
                <a:hlinkClick r:id="rId2" action="ppaction://hlinkfile"/>
              </a:rPr>
              <a:t>文件，修改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50850" latinLnBrk="1">
              <a:lnSpc>
                <a:spcPct val="150000"/>
              </a:lnSpc>
            </a:pPr>
            <a:r>
              <a:rPr lang="en-US" altLang="zh-CN" b="1" dirty="0"/>
              <a:t>(a) /* </a:t>
            </a:r>
            <a:r>
              <a:rPr lang="zh-CN" altLang="zh-CN" b="1" dirty="0"/>
              <a:t>定义属性别名</a:t>
            </a:r>
            <a:r>
              <a:rPr lang="en-US" altLang="zh-CN" b="1" dirty="0"/>
              <a:t> */</a:t>
            </a:r>
            <a:r>
              <a:rPr lang="zh-CN" altLang="zh-CN" b="1" dirty="0"/>
              <a:t>：</a:t>
            </a:r>
            <a:r>
              <a:rPr lang="zh-CN" altLang="zh-CN" dirty="0"/>
              <a:t>这里定义矩形</a:t>
            </a:r>
            <a:r>
              <a:rPr lang="en-US" altLang="zh-CN" dirty="0"/>
              <a:t>changingRect1</a:t>
            </a:r>
            <a:r>
              <a:rPr lang="zh-CN" altLang="zh-CN" dirty="0"/>
              <a:t>、</a:t>
            </a:r>
            <a:r>
              <a:rPr lang="en-US" altLang="zh-CN" dirty="0"/>
              <a:t>changingRect2</a:t>
            </a:r>
            <a:r>
              <a:rPr lang="zh-CN" altLang="zh-CN" dirty="0"/>
              <a:t>及</a:t>
            </a:r>
            <a:r>
              <a:rPr lang="en-US" altLang="zh-CN" dirty="0" err="1"/>
              <a:t>redRect</a:t>
            </a:r>
            <a:r>
              <a:rPr lang="zh-CN" altLang="zh-CN" dirty="0"/>
              <a:t>的别名，目的是在按钮组件的源文件（外部</a:t>
            </a:r>
            <a:r>
              <a:rPr lang="en-US" altLang="zh-CN" dirty="0"/>
              <a:t>QML</a:t>
            </a:r>
            <a:r>
              <a:rPr lang="zh-CN" altLang="zh-CN" dirty="0"/>
              <a:t>文档）中能访问这几个元素，以便测试它们的锚定特性。</a:t>
            </a:r>
          </a:p>
          <a:p>
            <a:pPr indent="450850" latinLnBrk="1">
              <a:lnSpc>
                <a:spcPct val="150000"/>
              </a:lnSpc>
            </a:pPr>
            <a:r>
              <a:rPr lang="en-US" altLang="zh-CN" b="1" dirty="0"/>
              <a:t>(b) /* </a:t>
            </a:r>
            <a:r>
              <a:rPr lang="zh-CN" altLang="zh-CN" b="1" dirty="0"/>
              <a:t>使用</a:t>
            </a:r>
            <a:r>
              <a:rPr lang="en-US" altLang="zh-CN" b="1" dirty="0"/>
              <a:t>Anchor</a:t>
            </a:r>
            <a:r>
              <a:rPr lang="zh-CN" altLang="zh-CN" b="1" dirty="0"/>
              <a:t>对三个矩形元素进行横向布局</a:t>
            </a:r>
            <a:r>
              <a:rPr lang="en-US" altLang="zh-CN" b="1" dirty="0"/>
              <a:t> */</a:t>
            </a:r>
            <a:r>
              <a:rPr lang="zh-CN" altLang="zh-CN" b="1" dirty="0"/>
              <a:t>：</a:t>
            </a:r>
            <a:r>
              <a:rPr lang="zh-CN" altLang="zh-CN" dirty="0"/>
              <a:t>这段代码使用已定义的三个现成矩形元素，通过分别设置</a:t>
            </a:r>
            <a:r>
              <a:rPr lang="en-US" altLang="zh-CN" dirty="0" err="1"/>
              <a:t>anchors.left</a:t>
            </a:r>
            <a:r>
              <a:rPr lang="zh-CN" altLang="zh-CN" dirty="0"/>
              <a:t>、</a:t>
            </a:r>
            <a:r>
              <a:rPr lang="en-US" altLang="zh-CN" dirty="0" err="1"/>
              <a:t>anchors.top</a:t>
            </a:r>
            <a:r>
              <a:rPr lang="zh-CN" altLang="zh-CN" dirty="0"/>
              <a:t>、</a:t>
            </a:r>
            <a:r>
              <a:rPr lang="en-US" altLang="zh-CN" dirty="0" err="1"/>
              <a:t>anchors.leftMargin</a:t>
            </a:r>
            <a:r>
              <a:rPr lang="zh-CN" altLang="zh-CN" dirty="0"/>
              <a:t>、</a:t>
            </a:r>
            <a:r>
              <a:rPr lang="en-US" altLang="zh-CN" dirty="0" err="1"/>
              <a:t>anchors.topMargin</a:t>
            </a:r>
            <a:r>
              <a:rPr lang="zh-CN" altLang="zh-CN" dirty="0"/>
              <a:t>等锚属性，对它们进行从左到右的布局，这与之前介绍的</a:t>
            </a:r>
            <a:r>
              <a:rPr lang="en-US" altLang="zh-CN" dirty="0"/>
              <a:t>Row</a:t>
            </a:r>
            <a:r>
              <a:rPr lang="zh-CN" altLang="zh-CN" dirty="0"/>
              <a:t>的布局作用一样。读者还可以修改其他锚属性以尝试更多的布局效果。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(c) /* </a:t>
            </a:r>
            <a:r>
              <a:rPr lang="zh-CN" altLang="zh-CN" b="1" dirty="0"/>
              <a:t>对比测试</a:t>
            </a:r>
            <a:r>
              <a:rPr lang="en-US" altLang="zh-CN" b="1" dirty="0"/>
              <a:t>Anchor</a:t>
            </a:r>
            <a:r>
              <a:rPr lang="zh-CN" altLang="zh-CN" b="1" dirty="0"/>
              <a:t>的性质</a:t>
            </a:r>
            <a:r>
              <a:rPr lang="en-US" altLang="zh-CN" b="1" dirty="0"/>
              <a:t> */</a:t>
            </a:r>
            <a:r>
              <a:rPr lang="zh-CN" altLang="zh-CN" b="1" dirty="0"/>
              <a:t>：</a:t>
            </a:r>
            <a:r>
              <a:rPr lang="zh-CN" altLang="zh-CN" dirty="0"/>
              <a:t>锚属性还可以在程序运行中通过代码设置来动态地改变，为了对比，本例设计使用两个相同的红矩形，初始它们都与窗体左锚线锚定（对齐），然后改变右锚属性来观察它们的行为。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(d) width:95;height:35</a:t>
            </a:r>
            <a:r>
              <a:rPr lang="zh-CN" altLang="zh-CN" b="1" dirty="0"/>
              <a:t>：</a:t>
            </a:r>
            <a:r>
              <a:rPr lang="zh-CN" altLang="zh-CN" dirty="0"/>
              <a:t>按钮组件原定义尺寸为“</a:t>
            </a:r>
            <a:r>
              <a:rPr lang="en-US" altLang="zh-CN" dirty="0"/>
              <a:t>width: 100;height: 62</a:t>
            </a:r>
            <a:r>
              <a:rPr lang="zh-CN" altLang="zh-CN" dirty="0"/>
              <a:t>”，复用时可以重新定义它的尺寸属性以使程序界面更美观。新属性值会“覆盖”原来的属性值，就像面向对象的“继承”一样提高了灵活性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0073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32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第一个</a:t>
            </a:r>
            <a:r>
              <a:rPr lang="en-US" altLang="zh-CN" sz="2400" b="1" dirty="0"/>
              <a:t>QML</a:t>
            </a:r>
            <a:r>
              <a:rPr lang="zh-CN" altLang="zh-CN" sz="2400" b="1" dirty="0"/>
              <a:t>程序</a:t>
            </a:r>
          </a:p>
        </p:txBody>
      </p:sp>
      <p:sp>
        <p:nvSpPr>
          <p:cNvPr id="3" name="矩形 2"/>
          <p:cNvSpPr/>
          <p:nvPr/>
        </p:nvSpPr>
        <p:spPr>
          <a:xfrm>
            <a:off x="1034535" y="898569"/>
            <a:ext cx="9855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）单击“</a:t>
            </a:r>
            <a:r>
              <a:rPr lang="en-US" altLang="zh-CN" sz="1800" dirty="0"/>
              <a:t>Choose…</a:t>
            </a:r>
            <a:r>
              <a:rPr lang="zh-CN" altLang="zh-CN" sz="1800" dirty="0"/>
              <a:t>”按钮，在“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 Application</a:t>
            </a:r>
            <a:r>
              <a:rPr lang="zh-CN" altLang="zh-CN" sz="1800" dirty="0"/>
              <a:t>”对话框的“</a:t>
            </a:r>
            <a:r>
              <a:rPr lang="en-US" altLang="zh-CN" sz="1800" dirty="0"/>
              <a:t>Project Location</a:t>
            </a:r>
            <a:r>
              <a:rPr lang="zh-CN" altLang="zh-CN" sz="1800" dirty="0"/>
              <a:t>”页输入项目名称“</a:t>
            </a:r>
            <a:r>
              <a:rPr lang="en-US" altLang="zh-CN" sz="1800" dirty="0" err="1"/>
              <a:t>QmlDemo</a:t>
            </a:r>
            <a:r>
              <a:rPr lang="zh-CN" altLang="zh-CN" sz="1800" dirty="0"/>
              <a:t>”，并选择保存项目的路径，如图</a:t>
            </a:r>
            <a:r>
              <a:rPr lang="en-US" altLang="zh-CN" sz="1800" dirty="0"/>
              <a:t>23.3</a:t>
            </a:r>
            <a:r>
              <a:rPr lang="zh-CN" altLang="zh-CN" sz="1800" dirty="0"/>
              <a:t>所示。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89" y="1694357"/>
            <a:ext cx="6480730" cy="402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9646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 Anchor</a:t>
            </a:r>
            <a:r>
              <a:rPr lang="zh-CN" altLang="zh-CN" sz="2400" b="1" dirty="0"/>
              <a:t>（锚）</a:t>
            </a:r>
          </a:p>
        </p:txBody>
      </p:sp>
      <p:sp>
        <p:nvSpPr>
          <p:cNvPr id="3" name="矩形 2"/>
          <p:cNvSpPr/>
          <p:nvPr/>
        </p:nvSpPr>
        <p:spPr>
          <a:xfrm>
            <a:off x="953936" y="934548"/>
            <a:ext cx="458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）打开</a:t>
            </a:r>
            <a:r>
              <a:rPr lang="en-US" altLang="zh-CN" sz="1800" dirty="0" err="1"/>
              <a:t>Button.qml</a:t>
            </a:r>
            <a:r>
              <a:rPr lang="zh-CN" altLang="zh-CN" sz="1800" dirty="0"/>
              <a:t>文件，修改代码如下：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3936" y="1303880"/>
            <a:ext cx="9864485" cy="5262979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...</a:t>
            </a:r>
            <a:endParaRPr lang="zh-CN" altLang="zh-CN" sz="1400" dirty="0"/>
          </a:p>
          <a:p>
            <a:r>
              <a:rPr lang="en-US" altLang="zh-CN" sz="1400" dirty="0"/>
              <a:t>Rectangle {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id:btn</a:t>
            </a:r>
            <a:endParaRPr lang="zh-CN" altLang="zh-CN" sz="1400" dirty="0"/>
          </a:p>
          <a:p>
            <a:r>
              <a:rPr lang="en-US" altLang="zh-CN" sz="1400" dirty="0"/>
              <a:t>    width: 100;height: 62</a:t>
            </a:r>
            <a:endParaRPr lang="zh-CN" altLang="zh-CN" sz="1400" dirty="0"/>
          </a:p>
          <a:p>
            <a:r>
              <a:rPr lang="en-US" altLang="zh-CN" sz="1400" dirty="0"/>
              <a:t>    ...</a:t>
            </a:r>
            <a:endParaRPr lang="zh-CN" altLang="zh-CN" sz="1400" dirty="0"/>
          </a:p>
          <a:p>
            <a:r>
              <a:rPr lang="en-US" altLang="zh-CN" sz="1400" dirty="0"/>
              <a:t>    Text {</a:t>
            </a:r>
            <a:endParaRPr lang="zh-CN" altLang="zh-CN" sz="1400" dirty="0"/>
          </a:p>
          <a:p>
            <a:r>
              <a:rPr lang="en-US" altLang="zh-CN" sz="1400" dirty="0"/>
              <a:t>	   ...</a:t>
            </a:r>
            <a:endParaRPr lang="zh-CN" altLang="zh-CN" sz="1400" dirty="0"/>
          </a:p>
          <a:p>
            <a:r>
              <a:rPr lang="en-US" altLang="zh-CN" sz="1400" dirty="0"/>
              <a:t>    }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MouseArea</a:t>
            </a:r>
            <a:r>
              <a:rPr lang="en-US" altLang="zh-CN" sz="1400" dirty="0"/>
              <a:t> {</a:t>
            </a:r>
            <a:endParaRPr lang="zh-CN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anchors.fill</a:t>
            </a:r>
            <a:r>
              <a:rPr lang="en-US" altLang="zh-CN" sz="1400" dirty="0"/>
              <a:t>: parent</a:t>
            </a:r>
            <a:endParaRPr lang="zh-CN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onClicked</a:t>
            </a:r>
            <a:r>
              <a:rPr lang="en-US" altLang="zh-CN" sz="1400" dirty="0"/>
              <a:t>: {</a:t>
            </a:r>
            <a:endParaRPr lang="zh-CN" altLang="zh-CN" sz="1400" dirty="0"/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label.text</a:t>
            </a:r>
            <a:r>
              <a:rPr lang="en-US" altLang="zh-CN" sz="1400" dirty="0"/>
              <a:t> = "</a:t>
            </a:r>
            <a:r>
              <a:rPr lang="zh-CN" altLang="zh-CN" sz="1400" dirty="0"/>
              <a:t>按钮已按下！</a:t>
            </a:r>
            <a:r>
              <a:rPr lang="en-US" altLang="zh-CN" sz="1400" dirty="0"/>
              <a:t>"</a:t>
            </a:r>
            <a:endParaRPr lang="zh-CN" altLang="zh-CN" sz="1400" dirty="0"/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label.font.pointSize</a:t>
            </a:r>
            <a:r>
              <a:rPr lang="en-US" altLang="zh-CN" sz="1400" dirty="0"/>
              <a:t> = 11</a:t>
            </a:r>
            <a:endParaRPr lang="zh-CN" altLang="zh-CN" sz="1400" dirty="0"/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btn.color</a:t>
            </a:r>
            <a:r>
              <a:rPr lang="en-US" altLang="zh-CN" sz="1400" dirty="0"/>
              <a:t> = "aqua"</a:t>
            </a:r>
            <a:endParaRPr lang="zh-CN" altLang="zh-CN" sz="1400" dirty="0"/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btn.border.color</a:t>
            </a:r>
            <a:r>
              <a:rPr lang="en-US" altLang="zh-CN" sz="1400" dirty="0"/>
              <a:t> = "teal"</a:t>
            </a:r>
            <a:endParaRPr lang="zh-CN" altLang="zh-CN" sz="1400" dirty="0"/>
          </a:p>
          <a:p>
            <a:r>
              <a:rPr lang="en-US" altLang="zh-CN" sz="1400" dirty="0"/>
              <a:t>		    /* </a:t>
            </a:r>
            <a:r>
              <a:rPr lang="zh-CN" altLang="zh-CN" sz="1400" dirty="0"/>
              <a:t>改变</a:t>
            </a:r>
            <a:r>
              <a:rPr lang="en-US" altLang="zh-CN" sz="1400" dirty="0"/>
              <a:t>changingRect1</a:t>
            </a:r>
            <a:r>
              <a:rPr lang="zh-CN" altLang="zh-CN" sz="1400" dirty="0"/>
              <a:t>的右锚属性</a:t>
            </a:r>
            <a:r>
              <a:rPr lang="en-US" altLang="zh-CN" sz="1400" dirty="0"/>
              <a:t> */			//(a)</a:t>
            </a:r>
            <a:endParaRPr lang="zh-CN" altLang="zh-CN" sz="1400" dirty="0"/>
          </a:p>
          <a:p>
            <a:r>
              <a:rPr lang="en-US" altLang="zh-CN" sz="1400" dirty="0"/>
              <a:t>            chgRect1.anchors.left = undefined</a:t>
            </a:r>
            <a:endParaRPr lang="zh-CN" altLang="zh-CN" sz="1400" dirty="0"/>
          </a:p>
          <a:p>
            <a:r>
              <a:rPr lang="en-US" altLang="zh-CN" sz="1400" dirty="0"/>
              <a:t>            chgRect1.anchors.right = </a:t>
            </a:r>
            <a:r>
              <a:rPr lang="en-US" altLang="zh-CN" sz="1400" dirty="0" err="1"/>
              <a:t>rRect.right</a:t>
            </a:r>
            <a:endParaRPr lang="zh-CN" altLang="zh-CN" sz="1400" dirty="0"/>
          </a:p>
          <a:p>
            <a:r>
              <a:rPr lang="en-US" altLang="zh-CN" sz="1400" dirty="0"/>
              <a:t>		    /* </a:t>
            </a:r>
            <a:r>
              <a:rPr lang="zh-CN" altLang="zh-CN" sz="1400" dirty="0"/>
              <a:t>改变</a:t>
            </a:r>
            <a:r>
              <a:rPr lang="en-US" altLang="zh-CN" sz="1400" dirty="0"/>
              <a:t>changingRect2</a:t>
            </a:r>
            <a:r>
              <a:rPr lang="zh-CN" altLang="zh-CN" sz="1400" dirty="0"/>
              <a:t>的右锚属性</a:t>
            </a:r>
            <a:r>
              <a:rPr lang="en-US" altLang="zh-CN" sz="1400" dirty="0"/>
              <a:t> */			//(b)</a:t>
            </a:r>
            <a:endParaRPr lang="zh-CN" altLang="zh-CN" sz="1400" dirty="0"/>
          </a:p>
          <a:p>
            <a:r>
              <a:rPr lang="en-US" altLang="zh-CN" sz="1400" dirty="0"/>
              <a:t>            chgRect2.anchors.right = </a:t>
            </a:r>
            <a:r>
              <a:rPr lang="en-US" altLang="zh-CN" sz="1400" dirty="0" err="1"/>
              <a:t>rRect.right</a:t>
            </a:r>
            <a:endParaRPr lang="zh-CN" altLang="zh-CN" sz="1400" dirty="0"/>
          </a:p>
          <a:p>
            <a:r>
              <a:rPr lang="en-US" altLang="zh-CN" sz="1400" dirty="0"/>
              <a:t>            chgRect2.anchors.left = undefined</a:t>
            </a:r>
            <a:endParaRPr lang="zh-CN" altLang="zh-CN" sz="1400" dirty="0"/>
          </a:p>
          <a:p>
            <a:r>
              <a:rPr lang="en-US" altLang="zh-CN" sz="1400" dirty="0"/>
              <a:t>        }</a:t>
            </a:r>
            <a:endParaRPr lang="zh-CN" altLang="zh-CN" sz="1400" dirty="0"/>
          </a:p>
          <a:p>
            <a:r>
              <a:rPr lang="en-US" altLang="zh-CN" sz="1400" dirty="0"/>
              <a:t>    }</a:t>
            </a:r>
            <a:endParaRPr lang="zh-CN" altLang="zh-CN" sz="1400" dirty="0"/>
          </a:p>
          <a:p>
            <a:r>
              <a:rPr lang="en-US" altLang="zh-CN" sz="1400" dirty="0" smtClean="0"/>
              <a:t>}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6013717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 Anchor</a:t>
            </a:r>
            <a:r>
              <a:rPr lang="zh-CN" altLang="zh-CN" sz="2400" b="1" dirty="0"/>
              <a:t>（锚）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522" y="1021278"/>
            <a:ext cx="102246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 latinLnBrk="1">
              <a:lnSpc>
                <a:spcPct val="150000"/>
              </a:lnSpc>
            </a:pPr>
            <a:r>
              <a:rPr lang="en-US" altLang="zh-CN" sz="1800" b="1" dirty="0"/>
              <a:t>(a) /* </a:t>
            </a:r>
            <a:r>
              <a:rPr lang="zh-CN" altLang="zh-CN" sz="1800" b="1" dirty="0"/>
              <a:t>改变</a:t>
            </a:r>
            <a:r>
              <a:rPr lang="en-US" altLang="zh-CN" sz="1800" b="1" dirty="0"/>
              <a:t>changingRect1</a:t>
            </a:r>
            <a:r>
              <a:rPr lang="zh-CN" altLang="zh-CN" sz="1800" b="1" dirty="0"/>
              <a:t>的右锚属性</a:t>
            </a:r>
            <a:r>
              <a:rPr lang="en-US" altLang="zh-CN" sz="1800" b="1" dirty="0"/>
              <a:t> */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这里用“</a:t>
            </a:r>
            <a:r>
              <a:rPr lang="en-US" altLang="zh-CN" sz="1800" dirty="0"/>
              <a:t>chgRect1.anchors.left = undefined</a:t>
            </a:r>
            <a:r>
              <a:rPr lang="zh-CN" altLang="zh-CN" sz="1800" dirty="0"/>
              <a:t>”先解除其左锚属性的定义，然后再定义右锚属性，执行后，该矩形便会移动到与</a:t>
            </a:r>
            <a:r>
              <a:rPr lang="en-US" altLang="zh-CN" sz="1800" dirty="0" err="1"/>
              <a:t>redRect</a:t>
            </a:r>
            <a:r>
              <a:rPr lang="zh-CN" altLang="zh-CN" sz="1800" dirty="0"/>
              <a:t>（第一行最右边的红矩形）右对齐。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(b) /* </a:t>
            </a:r>
            <a:r>
              <a:rPr lang="zh-CN" altLang="zh-CN" sz="1800" b="1" dirty="0"/>
              <a:t>改变</a:t>
            </a:r>
            <a:r>
              <a:rPr lang="en-US" altLang="zh-CN" sz="1800" b="1" dirty="0"/>
              <a:t>changingRect2</a:t>
            </a:r>
            <a:r>
              <a:rPr lang="zh-CN" altLang="zh-CN" sz="1800" b="1" dirty="0"/>
              <a:t>的右锚属性</a:t>
            </a:r>
            <a:r>
              <a:rPr lang="en-US" altLang="zh-CN" sz="1800" b="1" dirty="0"/>
              <a:t> */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这里先用“</a:t>
            </a:r>
            <a:r>
              <a:rPr lang="en-US" altLang="zh-CN" sz="1800" dirty="0"/>
              <a:t>chgRect2.anchors.right = </a:t>
            </a:r>
            <a:r>
              <a:rPr lang="en-US" altLang="zh-CN" sz="1800" dirty="0" err="1"/>
              <a:t>rRect.right</a:t>
            </a:r>
            <a:r>
              <a:rPr lang="zh-CN" altLang="zh-CN" sz="1800" dirty="0"/>
              <a:t>”指定右锚属性，由于此时元素的左锚属性尚未解除，执行后，矩形位置并不会移动，而是宽度自动“拉长”到与</a:t>
            </a:r>
            <a:r>
              <a:rPr lang="en-US" altLang="zh-CN" sz="1800" dirty="0" err="1"/>
              <a:t>redRect</a:t>
            </a:r>
            <a:r>
              <a:rPr lang="zh-CN" altLang="zh-CN" sz="1800" dirty="0"/>
              <a:t>右对齐，之后即使再解除左锚属性也无济于事，故用户在编程改变布局时，一定要先将元素的旧锚解除，新设置的锚才能生效</a:t>
            </a:r>
            <a:r>
              <a:rPr lang="zh-CN" altLang="zh-CN" sz="1800" dirty="0" smtClean="0"/>
              <a:t>！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401865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6323" y="1330037"/>
            <a:ext cx="641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23</a:t>
            </a:r>
            <a:r>
              <a:rPr lang="zh-CN" altLang="zh-CN" sz="4800" b="1" dirty="0">
                <a:solidFill>
                  <a:srgbClr val="663300"/>
                </a:solidFill>
              </a:rPr>
              <a:t>章</a:t>
            </a:r>
            <a:r>
              <a:rPr lang="en-US" altLang="zh-CN" sz="4800" b="1" dirty="0">
                <a:solidFill>
                  <a:srgbClr val="663300"/>
                </a:solidFill>
              </a:rPr>
              <a:t>  QML</a:t>
            </a:r>
            <a:r>
              <a:rPr lang="zh-CN" altLang="zh-CN" sz="4800" b="1" dirty="0">
                <a:solidFill>
                  <a:srgbClr val="663300"/>
                </a:solidFill>
              </a:rPr>
              <a:t>编程基础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8301" y="3128270"/>
            <a:ext cx="410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en-US" altLang="zh-CN" sz="3600" b="1" dirty="0"/>
              <a:t>QML</a:t>
            </a:r>
            <a:r>
              <a:rPr lang="zh-CN" altLang="zh-CN" sz="3600" b="1" dirty="0"/>
              <a:t>事件处理</a:t>
            </a:r>
          </a:p>
        </p:txBody>
      </p:sp>
    </p:spTree>
    <p:extLst>
      <p:ext uri="{BB962C8B-B14F-4D97-AF65-F5344CB8AC3E}">
        <p14:creationId xmlns:p14="http://schemas.microsoft.com/office/powerpoint/2010/main" val="19732423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1549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4880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168867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686940" y="4186931"/>
            <a:ext cx="2506973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zh-CN" altLang="zh-CN" sz="2800" b="1" dirty="0"/>
              <a:t> </a:t>
            </a:r>
            <a:r>
              <a:rPr lang="zh-CN" altLang="zh-CN" sz="2800" b="1" dirty="0" smtClean="0"/>
              <a:t>鼠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标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事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件</a:t>
            </a:r>
            <a:endParaRPr lang="zh-CN" altLang="zh-CN" sz="28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4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4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1553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 </a:t>
            </a:r>
            <a:r>
              <a:rPr lang="zh-CN" altLang="zh-CN" sz="2400" b="1" dirty="0"/>
              <a:t> 鼠标事件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0649" y="985652"/>
            <a:ext cx="1022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（难度一般）</a:t>
            </a:r>
            <a:r>
              <a:rPr lang="zh-CN" altLang="zh-CN" sz="1800" dirty="0"/>
              <a:t>（</a:t>
            </a:r>
            <a:r>
              <a:rPr lang="en-US" altLang="zh-CN" sz="1800" dirty="0"/>
              <a:t>CH2309</a:t>
            </a:r>
            <a:r>
              <a:rPr lang="zh-CN" altLang="zh-CN" sz="1800" dirty="0"/>
              <a:t>）使用</a:t>
            </a:r>
            <a:r>
              <a:rPr lang="en-US" altLang="zh-CN" sz="1800" dirty="0" err="1"/>
              <a:t>MouseArea</a:t>
            </a:r>
            <a:r>
              <a:rPr lang="zh-CN" altLang="zh-CN" sz="1800" dirty="0"/>
              <a:t>接受和响应鼠标单击、拖曳等事件，运行效果如图</a:t>
            </a:r>
            <a:r>
              <a:rPr lang="en-US" altLang="zh-CN" sz="1800" dirty="0"/>
              <a:t>23.22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21506" name="Picture 2" descr="19t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463" y="1747672"/>
            <a:ext cx="4773633" cy="386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8827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1553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 </a:t>
            </a:r>
            <a:r>
              <a:rPr lang="zh-CN" altLang="zh-CN" sz="2400" b="1" dirty="0"/>
              <a:t> 鼠标事件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270" y="1033153"/>
            <a:ext cx="104146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具体实现步骤如下。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/>
              <a:t>QML</a:t>
            </a:r>
            <a:r>
              <a:rPr lang="zh-CN" altLang="zh-CN" dirty="0"/>
              <a:t>应用程序，项目名称为“</a:t>
            </a:r>
            <a:r>
              <a:rPr lang="en-US" altLang="zh-CN" dirty="0" err="1"/>
              <a:t>MouseArea</a:t>
            </a:r>
            <a:r>
              <a:rPr lang="zh-CN" altLang="zh-CN" dirty="0"/>
              <a:t>”。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”节点，选择“添加新文件</a:t>
            </a:r>
            <a:r>
              <a:rPr lang="en-US" altLang="zh-CN" dirty="0"/>
              <a:t>…</a:t>
            </a:r>
            <a:r>
              <a:rPr lang="zh-CN" altLang="zh-CN" dirty="0"/>
              <a:t>”项，新建</a:t>
            </a:r>
            <a:r>
              <a:rPr lang="en-US" altLang="zh-CN" dirty="0" err="1"/>
              <a:t>Rect.qml</a:t>
            </a:r>
            <a:r>
              <a:rPr lang="zh-CN" altLang="zh-CN" dirty="0">
                <a:hlinkClick r:id="rId2" action="ppaction://hlinkfile"/>
              </a:rPr>
              <a:t>文件，编写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en-US" altLang="zh-CN" b="1" dirty="0"/>
              <a:t>(a) /* </a:t>
            </a:r>
            <a:r>
              <a:rPr lang="zh-CN" altLang="zh-CN" b="1" dirty="0"/>
              <a:t>拖曳属性设置</a:t>
            </a:r>
            <a:r>
              <a:rPr lang="en-US" altLang="zh-CN" b="1" dirty="0"/>
              <a:t> */</a:t>
            </a:r>
            <a:r>
              <a:rPr lang="zh-CN" altLang="zh-CN" b="1" dirty="0"/>
              <a:t>：</a:t>
            </a:r>
            <a:r>
              <a:rPr lang="en-US" altLang="zh-CN" dirty="0" err="1"/>
              <a:t>MouseArea</a:t>
            </a:r>
            <a:r>
              <a:rPr lang="zh-CN" altLang="zh-CN" dirty="0"/>
              <a:t>中的</a:t>
            </a:r>
            <a:r>
              <a:rPr lang="en-US" altLang="zh-CN" dirty="0"/>
              <a:t>drag</a:t>
            </a:r>
            <a:r>
              <a:rPr lang="zh-CN" altLang="zh-CN" dirty="0"/>
              <a:t>分组属性提供了一个使元素可被拖曳的简便方法。</a:t>
            </a:r>
            <a:r>
              <a:rPr lang="en-US" altLang="zh-CN" dirty="0" err="1"/>
              <a:t>drag.target</a:t>
            </a:r>
            <a:r>
              <a:rPr lang="zh-CN" altLang="zh-CN" dirty="0"/>
              <a:t>属性用来指定被拖曳的元素的</a:t>
            </a:r>
            <a:r>
              <a:rPr lang="en-US" altLang="zh-CN" dirty="0"/>
              <a:t>id</a:t>
            </a:r>
            <a:r>
              <a:rPr lang="zh-CN" altLang="zh-CN" dirty="0"/>
              <a:t>（这里为</a:t>
            </a:r>
            <a:r>
              <a:rPr lang="en-US" altLang="zh-CN" dirty="0"/>
              <a:t>parent</a:t>
            </a:r>
            <a:r>
              <a:rPr lang="zh-CN" altLang="zh-CN" dirty="0"/>
              <a:t>表示被拖曳的就是所在元素本身）；</a:t>
            </a:r>
            <a:r>
              <a:rPr lang="en-US" altLang="zh-CN" dirty="0" err="1"/>
              <a:t>drag.active</a:t>
            </a:r>
            <a:r>
              <a:rPr lang="zh-CN" altLang="zh-CN" dirty="0"/>
              <a:t>属性获取元素当前是否正在被拖曳的信息；</a:t>
            </a:r>
            <a:r>
              <a:rPr lang="en-US" altLang="zh-CN" dirty="0" err="1"/>
              <a:t>drag.axis</a:t>
            </a:r>
            <a:r>
              <a:rPr lang="zh-CN" altLang="zh-CN" dirty="0"/>
              <a:t>属性用来指定拖曳的方向，可以是水平方向（</a:t>
            </a:r>
            <a:r>
              <a:rPr lang="en-US" altLang="zh-CN" dirty="0" err="1"/>
              <a:t>Drag.XAxis</a:t>
            </a:r>
            <a:r>
              <a:rPr lang="zh-CN" altLang="zh-CN" dirty="0"/>
              <a:t>）、垂直方向（</a:t>
            </a:r>
            <a:r>
              <a:rPr lang="en-US" altLang="zh-CN" dirty="0" err="1"/>
              <a:t>Drag.YAxis</a:t>
            </a:r>
            <a:r>
              <a:rPr lang="zh-CN" altLang="zh-CN" dirty="0"/>
              <a:t>）或者两个方向都可以（</a:t>
            </a:r>
            <a:r>
              <a:rPr lang="en-US" altLang="zh-CN" dirty="0" err="1"/>
              <a:t>Drag.XandYAxis</a:t>
            </a:r>
            <a:r>
              <a:rPr lang="zh-CN" altLang="zh-CN" dirty="0"/>
              <a:t>）；</a:t>
            </a:r>
            <a:r>
              <a:rPr lang="en-US" altLang="zh-CN" dirty="0" err="1"/>
              <a:t>drag.minimumX</a:t>
            </a:r>
            <a:r>
              <a:rPr lang="zh-CN" altLang="zh-CN" dirty="0"/>
              <a:t>和</a:t>
            </a:r>
            <a:r>
              <a:rPr lang="en-US" altLang="zh-CN" dirty="0" err="1"/>
              <a:t>drag.maximumX</a:t>
            </a:r>
            <a:r>
              <a:rPr lang="zh-CN" altLang="zh-CN" dirty="0"/>
              <a:t>限制了元素在指定方向上被拖曳的范围。</a:t>
            </a:r>
          </a:p>
          <a:p>
            <a:pPr indent="450850" latinLnBrk="1"/>
            <a:r>
              <a:rPr lang="en-US" altLang="zh-CN" b="1" dirty="0"/>
              <a:t>(b) </a:t>
            </a:r>
            <a:r>
              <a:rPr lang="en-US" altLang="zh-CN" b="1" dirty="0" err="1"/>
              <a:t>acceptedButtons</a:t>
            </a:r>
            <a:r>
              <a:rPr lang="en-US" altLang="zh-CN" b="1" dirty="0"/>
              <a:t>:  </a:t>
            </a:r>
            <a:r>
              <a:rPr lang="en-US" altLang="zh-CN" b="1" dirty="0" err="1"/>
              <a:t>Qt.LeftButton|Qt.RightButton</a:t>
            </a:r>
            <a:r>
              <a:rPr lang="zh-CN" altLang="zh-CN" b="1" dirty="0"/>
              <a:t>：</a:t>
            </a:r>
            <a:r>
              <a:rPr lang="en-US" altLang="zh-CN" dirty="0" err="1"/>
              <a:t>MouseArea</a:t>
            </a:r>
            <a:r>
              <a:rPr lang="zh-CN" altLang="zh-CN" dirty="0"/>
              <a:t>所能接受的鼠标按键，可取的值有</a:t>
            </a:r>
            <a:r>
              <a:rPr lang="en-US" altLang="zh-CN" dirty="0" err="1"/>
              <a:t>Qt.LeftButton</a:t>
            </a:r>
            <a:r>
              <a:rPr lang="zh-CN" altLang="zh-CN" dirty="0"/>
              <a:t>（鼠标左键）、</a:t>
            </a:r>
            <a:r>
              <a:rPr lang="en-US" altLang="zh-CN" dirty="0" err="1"/>
              <a:t>Qt.RightButton</a:t>
            </a:r>
            <a:r>
              <a:rPr lang="zh-CN" altLang="zh-CN" dirty="0"/>
              <a:t>（鼠标右键）和</a:t>
            </a:r>
            <a:r>
              <a:rPr lang="en-US" altLang="zh-CN" dirty="0" err="1"/>
              <a:t>Qt.MiddleButton</a:t>
            </a:r>
            <a:r>
              <a:rPr lang="zh-CN" altLang="zh-CN" dirty="0"/>
              <a:t>（鼠标中键）。</a:t>
            </a:r>
          </a:p>
          <a:p>
            <a:pPr indent="450850"/>
            <a:r>
              <a:rPr lang="en-US" altLang="zh-CN" b="1" dirty="0"/>
              <a:t>(c) </a:t>
            </a:r>
            <a:r>
              <a:rPr lang="en-US" altLang="zh-CN" b="1" dirty="0" err="1"/>
              <a:t>mouse.button</a:t>
            </a:r>
            <a:r>
              <a:rPr lang="zh-CN" altLang="zh-CN" b="1" dirty="0"/>
              <a:t>：</a:t>
            </a:r>
            <a:r>
              <a:rPr lang="zh-CN" altLang="zh-CN" dirty="0"/>
              <a:t>为</a:t>
            </a:r>
            <a:r>
              <a:rPr lang="en-US" altLang="zh-CN" dirty="0" err="1"/>
              <a:t>MouseArea</a:t>
            </a:r>
            <a:r>
              <a:rPr lang="zh-CN" altLang="zh-CN" dirty="0"/>
              <a:t>信号中所包含的鼠标事件参数，其中</a:t>
            </a:r>
            <a:r>
              <a:rPr lang="en-US" altLang="zh-CN" dirty="0"/>
              <a:t>mouse</a:t>
            </a:r>
            <a:r>
              <a:rPr lang="zh-CN" altLang="zh-CN" dirty="0"/>
              <a:t>为鼠标事件对象，可以通过它的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属性获取鼠标当前的位置；通过</a:t>
            </a:r>
            <a:r>
              <a:rPr lang="en-US" altLang="zh-CN" dirty="0"/>
              <a:t>button</a:t>
            </a:r>
            <a:r>
              <a:rPr lang="zh-CN" altLang="zh-CN" dirty="0"/>
              <a:t>属性获取按下的按键。</a:t>
            </a:r>
          </a:p>
          <a:p>
            <a:pPr indent="450850"/>
            <a:r>
              <a:rPr lang="en-US" altLang="zh-CN" b="1" dirty="0"/>
              <a:t>(d) </a:t>
            </a:r>
            <a:r>
              <a:rPr lang="en-US" altLang="zh-CN" b="1" dirty="0" err="1"/>
              <a:t>mouse.modifiers</a:t>
            </a:r>
            <a:r>
              <a:rPr lang="en-US" altLang="zh-CN" b="1" dirty="0"/>
              <a:t> &amp; </a:t>
            </a:r>
            <a:r>
              <a:rPr lang="en-US" altLang="zh-CN" b="1" dirty="0" err="1"/>
              <a:t>Qt.ShiftModifier</a:t>
            </a:r>
            <a:r>
              <a:rPr lang="zh-CN" altLang="zh-CN" b="1" dirty="0"/>
              <a:t>：</a:t>
            </a:r>
            <a:r>
              <a:rPr lang="zh-CN" altLang="zh-CN" dirty="0"/>
              <a:t>通过</a:t>
            </a:r>
            <a:r>
              <a:rPr lang="en-US" altLang="zh-CN" dirty="0"/>
              <a:t>modifiers</a:t>
            </a:r>
            <a:r>
              <a:rPr lang="zh-CN" altLang="zh-CN" dirty="0"/>
              <a:t>属性可以获取按下的键盘修饰符，</a:t>
            </a:r>
            <a:r>
              <a:rPr lang="en-US" altLang="zh-CN" dirty="0"/>
              <a:t>modifiers</a:t>
            </a:r>
            <a:r>
              <a:rPr lang="zh-CN" altLang="zh-CN" dirty="0"/>
              <a:t>的值由多个按键进行位组合而成，在使用时需要将</a:t>
            </a:r>
            <a:r>
              <a:rPr lang="en-US" altLang="zh-CN" dirty="0"/>
              <a:t>modifiers</a:t>
            </a:r>
            <a:r>
              <a:rPr lang="zh-CN" altLang="zh-CN" dirty="0"/>
              <a:t>与这些特殊的按键进行按位与来判断按键，常用的按键有</a:t>
            </a:r>
            <a:r>
              <a:rPr lang="en-US" altLang="zh-CN" dirty="0"/>
              <a:t>Qt. </a:t>
            </a:r>
            <a:r>
              <a:rPr lang="en-US" altLang="zh-CN" dirty="0" err="1"/>
              <a:t>NoModifier</a:t>
            </a:r>
            <a:r>
              <a:rPr lang="zh-CN" altLang="zh-CN" dirty="0"/>
              <a:t>（没有修饰键）、</a:t>
            </a:r>
            <a:r>
              <a:rPr lang="en-US" altLang="zh-CN" dirty="0" err="1"/>
              <a:t>Qt.ShiftModifier</a:t>
            </a:r>
            <a:r>
              <a:rPr lang="zh-CN" altLang="zh-CN" dirty="0"/>
              <a:t>（一个</a:t>
            </a:r>
            <a:r>
              <a:rPr lang="en-US" altLang="zh-CN" dirty="0"/>
              <a:t>Shift</a:t>
            </a:r>
            <a:r>
              <a:rPr lang="zh-CN" altLang="zh-CN" dirty="0"/>
              <a:t>键）、</a:t>
            </a:r>
            <a:r>
              <a:rPr lang="en-US" altLang="zh-CN" dirty="0" err="1"/>
              <a:t>Qt.ControlModifier</a:t>
            </a:r>
            <a:r>
              <a:rPr lang="zh-CN" altLang="zh-CN" dirty="0"/>
              <a:t>（一个</a:t>
            </a:r>
            <a:r>
              <a:rPr lang="en-US" altLang="zh-CN" dirty="0"/>
              <a:t>Ctrl</a:t>
            </a:r>
            <a:r>
              <a:rPr lang="zh-CN" altLang="zh-CN" dirty="0"/>
              <a:t>键）、</a:t>
            </a:r>
            <a:r>
              <a:rPr lang="en-US" altLang="zh-CN" dirty="0" err="1"/>
              <a:t>Qt.AltModifier</a:t>
            </a:r>
            <a:r>
              <a:rPr lang="zh-CN" altLang="zh-CN" dirty="0"/>
              <a:t>（一个</a:t>
            </a:r>
            <a:r>
              <a:rPr lang="en-US" altLang="zh-CN" dirty="0"/>
              <a:t>Alt</a:t>
            </a:r>
            <a:r>
              <a:rPr lang="zh-CN" altLang="zh-CN" dirty="0"/>
              <a:t>键）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98428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1553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 </a:t>
            </a:r>
            <a:r>
              <a:rPr lang="zh-CN" altLang="zh-CN" sz="2400" b="1" dirty="0"/>
              <a:t> 鼠标事件</a:t>
            </a:r>
          </a:p>
        </p:txBody>
      </p:sp>
      <p:sp>
        <p:nvSpPr>
          <p:cNvPr id="3" name="矩形 2"/>
          <p:cNvSpPr/>
          <p:nvPr/>
        </p:nvSpPr>
        <p:spPr>
          <a:xfrm>
            <a:off x="1136845" y="970173"/>
            <a:ext cx="5154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）打开</a:t>
            </a:r>
            <a:r>
              <a:rPr lang="en-US" altLang="zh-CN" sz="1800" dirty="0" err="1"/>
              <a:t>MainForm.ui.qml</a:t>
            </a:r>
            <a:r>
              <a:rPr lang="zh-CN" altLang="zh-CN" sz="1800" dirty="0"/>
              <a:t>文件，修改代码如下：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845" y="1484416"/>
            <a:ext cx="9740952" cy="3594616"/>
          </a:xfrm>
          <a:prstGeom prst="roundRect">
            <a:avLst>
              <a:gd name="adj" fmla="val 560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zh-CN" dirty="0"/>
          </a:p>
          <a:p>
            <a:r>
              <a:rPr lang="en-US" altLang="zh-CN" dirty="0"/>
              <a:t>Rectangle {</a:t>
            </a:r>
            <a:endParaRPr lang="zh-CN" altLang="zh-CN" dirty="0"/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MouseArea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id: </a:t>
            </a:r>
            <a:r>
              <a:rPr lang="en-US" altLang="zh-CN" dirty="0" err="1"/>
              <a:t>mouseArea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Rect</a:t>
            </a:r>
            <a:r>
              <a:rPr lang="en-US" altLang="zh-CN" dirty="0"/>
              <a:t> {							</a:t>
            </a:r>
            <a:r>
              <a:rPr lang="en-US" altLang="zh-CN" dirty="0" smtClean="0"/>
              <a:t>//</a:t>
            </a:r>
            <a:r>
              <a:rPr lang="zh-CN" altLang="zh-CN" dirty="0"/>
              <a:t>复用定义好的矩形元素</a:t>
            </a:r>
          </a:p>
          <a:p>
            <a:r>
              <a:rPr lang="en-US" altLang="zh-CN" dirty="0"/>
              <a:t>        x:25;y:25						</a:t>
            </a:r>
            <a:r>
              <a:rPr lang="en-US" altLang="zh-CN" dirty="0" smtClean="0"/>
              <a:t>//</a:t>
            </a:r>
            <a:r>
              <a:rPr lang="zh-CN" altLang="zh-CN" dirty="0"/>
              <a:t>初始坐标</a:t>
            </a:r>
          </a:p>
          <a:p>
            <a:r>
              <a:rPr lang="en-US" altLang="zh-CN" dirty="0"/>
              <a:t>        opacity:(360.0 - x)/360					//</a:t>
            </a:r>
            <a:r>
              <a:rPr lang="zh-CN" altLang="zh-CN" dirty="0"/>
              <a:t>透明度设置</a:t>
            </a:r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49936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1549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4880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168867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686940" y="4186931"/>
            <a:ext cx="2506973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键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盘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事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件</a:t>
            </a:r>
            <a:endParaRPr lang="zh-CN" altLang="zh-CN" sz="28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4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2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键盘事件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21" y="973777"/>
            <a:ext cx="10284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（难度一般）</a:t>
            </a:r>
            <a:r>
              <a:rPr lang="zh-CN" altLang="zh-CN" sz="1800" dirty="0"/>
              <a:t>（</a:t>
            </a:r>
            <a:r>
              <a:rPr lang="en-US" altLang="zh-CN" sz="1800" dirty="0"/>
              <a:t>CH2310</a:t>
            </a:r>
            <a:r>
              <a:rPr lang="zh-CN" altLang="zh-CN" sz="1800" dirty="0"/>
              <a:t>）利用键盘事件处理制作一个模拟桌面应用图标选择程序，运行效果如图</a:t>
            </a:r>
            <a:r>
              <a:rPr lang="en-US" altLang="zh-CN" sz="1800" dirty="0"/>
              <a:t>23.23</a:t>
            </a:r>
            <a:r>
              <a:rPr lang="zh-CN" altLang="zh-CN" sz="1800" dirty="0"/>
              <a:t>所示，按</a:t>
            </a:r>
            <a:r>
              <a:rPr lang="en-US" altLang="zh-CN" sz="1800" dirty="0"/>
              <a:t>Tab</a:t>
            </a:r>
            <a:r>
              <a:rPr lang="zh-CN" altLang="zh-CN" sz="1800" dirty="0"/>
              <a:t>键切换选项，当前选中的图标以彩色放大显示，还可以用←、↑、↓、→方向键移动图标位置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22530" name="Picture 2" descr="19T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25" y="2062575"/>
            <a:ext cx="7356187" cy="36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2711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键盘事件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145" y="985652"/>
            <a:ext cx="1045028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具体实现步骤如下。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/>
              <a:t>QML</a:t>
            </a:r>
            <a:r>
              <a:rPr lang="zh-CN" altLang="zh-CN" sz="1800" dirty="0"/>
              <a:t>应用程序，项目名称为“</a:t>
            </a:r>
            <a:r>
              <a:rPr lang="en-US" altLang="zh-CN" sz="1800" dirty="0"/>
              <a:t>Keyboard</a:t>
            </a:r>
            <a:r>
              <a:rPr lang="zh-CN" altLang="zh-CN" sz="1800" dirty="0"/>
              <a:t>”。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</a:t>
            </a:r>
            <a:r>
              <a:rPr lang="zh-CN" altLang="zh-CN" sz="1800" dirty="0">
                <a:hlinkClick r:id="rId2" action="ppaction://hlinkfile"/>
              </a:rPr>
              <a:t>打开</a:t>
            </a:r>
            <a:r>
              <a:rPr lang="en-US" altLang="zh-CN" sz="1800" dirty="0" err="1">
                <a:hlinkClick r:id="rId2" action="ppaction://hlinkfile"/>
              </a:rPr>
              <a:t>MainForm.ui.qml</a:t>
            </a:r>
            <a:r>
              <a:rPr lang="zh-CN" altLang="zh-CN" sz="1800" dirty="0">
                <a:hlinkClick r:id="rId2" action="ppaction://hlinkfile"/>
              </a:rPr>
              <a:t>文件，修改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(a) </a:t>
            </a:r>
            <a:r>
              <a:rPr lang="en-US" altLang="zh-CN" sz="1800" b="1" dirty="0" err="1"/>
              <a:t>KeyNavigation.tab</a:t>
            </a:r>
            <a:r>
              <a:rPr lang="en-US" altLang="zh-CN" sz="1800" b="1" dirty="0"/>
              <a:t>: play</a:t>
            </a:r>
            <a:r>
              <a:rPr lang="zh-CN" altLang="zh-CN" sz="1800" b="1" dirty="0"/>
              <a:t>：</a:t>
            </a:r>
            <a:r>
              <a:rPr lang="en-US" altLang="zh-CN" sz="1800" dirty="0"/>
              <a:t>QML</a:t>
            </a:r>
            <a:r>
              <a:rPr lang="zh-CN" altLang="zh-CN" sz="1800" dirty="0"/>
              <a:t>中的</a:t>
            </a:r>
            <a:r>
              <a:rPr lang="en-US" altLang="zh-CN" sz="1800" dirty="0" err="1"/>
              <a:t>KeyNavigation</a:t>
            </a:r>
            <a:r>
              <a:rPr lang="zh-CN" altLang="zh-CN" sz="1800" dirty="0"/>
              <a:t>元素是一个附加属性，可以用来实现使用方向键或</a:t>
            </a:r>
            <a:r>
              <a:rPr lang="en-US" altLang="zh-CN" sz="1800" dirty="0"/>
              <a:t>Tab</a:t>
            </a:r>
            <a:r>
              <a:rPr lang="zh-CN" altLang="zh-CN" sz="1800" dirty="0"/>
              <a:t>键来进行元素的导航。它的子属性有</a:t>
            </a:r>
            <a:r>
              <a:rPr lang="en-US" altLang="zh-CN" sz="1800" dirty="0" err="1"/>
              <a:t>backtab</a:t>
            </a:r>
            <a:r>
              <a:rPr lang="zh-CN" altLang="zh-CN" sz="1800" dirty="0"/>
              <a:t>、</a:t>
            </a:r>
            <a:r>
              <a:rPr lang="en-US" altLang="zh-CN" sz="1800" dirty="0"/>
              <a:t>down</a:t>
            </a:r>
            <a:r>
              <a:rPr lang="zh-CN" altLang="zh-CN" sz="1800" dirty="0"/>
              <a:t>、</a:t>
            </a:r>
            <a:r>
              <a:rPr lang="en-US" altLang="zh-CN" sz="1800" dirty="0"/>
              <a:t>left</a:t>
            </a:r>
            <a:r>
              <a:rPr lang="zh-CN" altLang="zh-CN" sz="1800" dirty="0"/>
              <a:t>、</a:t>
            </a:r>
            <a:r>
              <a:rPr lang="en-US" altLang="zh-CN" sz="1800" dirty="0"/>
              <a:t>priority</a:t>
            </a:r>
            <a:r>
              <a:rPr lang="zh-CN" altLang="zh-CN" sz="1800" dirty="0"/>
              <a:t>、</a:t>
            </a:r>
            <a:r>
              <a:rPr lang="en-US" altLang="zh-CN" sz="1800" dirty="0"/>
              <a:t>right</a:t>
            </a:r>
            <a:r>
              <a:rPr lang="zh-CN" altLang="zh-CN" sz="1800" dirty="0"/>
              <a:t>、</a:t>
            </a:r>
            <a:r>
              <a:rPr lang="en-US" altLang="zh-CN" sz="1800" dirty="0"/>
              <a:t>tab</a:t>
            </a:r>
            <a:r>
              <a:rPr lang="zh-CN" altLang="zh-CN" sz="1800" dirty="0"/>
              <a:t>和</a:t>
            </a:r>
            <a:r>
              <a:rPr lang="en-US" altLang="zh-CN" sz="1800" dirty="0"/>
              <a:t>up</a:t>
            </a:r>
            <a:r>
              <a:rPr lang="zh-CN" altLang="zh-CN" sz="1800" dirty="0"/>
              <a:t>等，本例用其</a:t>
            </a:r>
            <a:r>
              <a:rPr lang="en-US" altLang="zh-CN" sz="1800" dirty="0"/>
              <a:t>tab</a:t>
            </a:r>
            <a:r>
              <a:rPr lang="zh-CN" altLang="zh-CN" sz="1800" dirty="0"/>
              <a:t>属性设置焦点转移次序，“</a:t>
            </a:r>
            <a:r>
              <a:rPr lang="en-US" altLang="zh-CN" sz="1800" dirty="0" err="1"/>
              <a:t>KeyNavigation.tab</a:t>
            </a:r>
            <a:r>
              <a:rPr lang="en-US" altLang="zh-CN" sz="1800" dirty="0"/>
              <a:t>: play</a:t>
            </a:r>
            <a:r>
              <a:rPr lang="zh-CN" altLang="zh-CN" sz="1800" dirty="0"/>
              <a:t>”表示按下</a:t>
            </a:r>
            <a:r>
              <a:rPr lang="en-US" altLang="zh-CN" sz="1800" dirty="0"/>
              <a:t>Tab</a:t>
            </a:r>
            <a:r>
              <a:rPr lang="zh-CN" altLang="zh-CN" sz="1800" dirty="0"/>
              <a:t>键焦点转移到</a:t>
            </a:r>
            <a:r>
              <a:rPr lang="en-US" altLang="zh-CN" sz="1800" dirty="0"/>
              <a:t>id</a:t>
            </a:r>
            <a:r>
              <a:rPr lang="zh-CN" altLang="zh-CN" sz="1800" dirty="0"/>
              <a:t>为“</a:t>
            </a:r>
            <a:r>
              <a:rPr lang="en-US" altLang="zh-CN" sz="1800" dirty="0"/>
              <a:t>play</a:t>
            </a:r>
            <a:r>
              <a:rPr lang="zh-CN" altLang="zh-CN" sz="1800" dirty="0"/>
              <a:t>”的元素（“游戏”图标）。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(b) /* </a:t>
            </a:r>
            <a:r>
              <a:rPr lang="zh-CN" altLang="zh-CN" sz="1800" b="1" dirty="0"/>
              <a:t>移动图标位置</a:t>
            </a:r>
            <a:r>
              <a:rPr lang="en-US" altLang="zh-CN" sz="1800" b="1" dirty="0"/>
              <a:t> */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这里使用</a:t>
            </a:r>
            <a:r>
              <a:rPr lang="en-US" altLang="zh-CN" sz="1800" dirty="0"/>
              <a:t>Keys</a:t>
            </a:r>
            <a:r>
              <a:rPr lang="zh-CN" altLang="zh-CN" sz="1800" dirty="0"/>
              <a:t>属性来进行按下方向键后的事件处理，它也是一个附加属性，对</a:t>
            </a:r>
            <a:r>
              <a:rPr lang="en-US" altLang="zh-CN" sz="1800" dirty="0"/>
              <a:t>QML</a:t>
            </a:r>
            <a:r>
              <a:rPr lang="zh-CN" altLang="zh-CN" sz="1800" dirty="0"/>
              <a:t>所有的基本可视元素均有效。</a:t>
            </a:r>
            <a:r>
              <a:rPr lang="en-US" altLang="zh-CN" sz="1800" dirty="0"/>
              <a:t>Keys</a:t>
            </a:r>
            <a:r>
              <a:rPr lang="zh-CN" altLang="zh-CN" sz="1800" dirty="0"/>
              <a:t>属性一般与</a:t>
            </a:r>
            <a:r>
              <a:rPr lang="en-US" altLang="zh-CN" sz="1800" dirty="0"/>
              <a:t>focus</a:t>
            </a:r>
            <a:r>
              <a:rPr lang="zh-CN" altLang="zh-CN" sz="1800" dirty="0"/>
              <a:t>属性配合使用，只有当</a:t>
            </a:r>
            <a:r>
              <a:rPr lang="en-US" altLang="zh-CN" sz="1800" dirty="0"/>
              <a:t>focus</a:t>
            </a:r>
            <a:r>
              <a:rPr lang="zh-CN" altLang="zh-CN" sz="1800" dirty="0"/>
              <a:t>值为</a:t>
            </a:r>
            <a:r>
              <a:rPr lang="en-US" altLang="zh-CN" sz="1800" dirty="0"/>
              <a:t>true</a:t>
            </a:r>
            <a:r>
              <a:rPr lang="zh-CN" altLang="zh-CN" sz="1800" dirty="0"/>
              <a:t>时，它才起作用，由</a:t>
            </a:r>
            <a:r>
              <a:rPr lang="en-US" altLang="zh-CN" sz="1800" dirty="0"/>
              <a:t>Keys</a:t>
            </a:r>
            <a:r>
              <a:rPr lang="zh-CN" altLang="zh-CN" sz="1800" dirty="0"/>
              <a:t>属性获取相应键盘事件的类型，进而决定所要执行的操作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5949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32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第一个</a:t>
            </a:r>
            <a:r>
              <a:rPr lang="en-US" altLang="zh-CN" sz="2400" b="1" dirty="0"/>
              <a:t>QML</a:t>
            </a:r>
            <a:r>
              <a:rPr lang="zh-CN" altLang="zh-CN" sz="2400" b="1" dirty="0"/>
              <a:t>程序</a:t>
            </a:r>
          </a:p>
        </p:txBody>
      </p:sp>
      <p:sp>
        <p:nvSpPr>
          <p:cNvPr id="3" name="矩形 2"/>
          <p:cNvSpPr/>
          <p:nvPr/>
        </p:nvSpPr>
        <p:spPr>
          <a:xfrm>
            <a:off x="1046410" y="1059661"/>
            <a:ext cx="9890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）单击“下一步”按钮，在“</a:t>
            </a:r>
            <a:r>
              <a:rPr lang="en-US" altLang="zh-CN" sz="1800" dirty="0"/>
              <a:t>Define Project Details</a:t>
            </a:r>
            <a:r>
              <a:rPr lang="zh-CN" altLang="zh-CN" sz="1800" dirty="0"/>
              <a:t>”页选择“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5.7</a:t>
            </a:r>
            <a:r>
              <a:rPr lang="zh-CN" altLang="zh-CN" sz="1800" dirty="0"/>
              <a:t>”，如图</a:t>
            </a:r>
            <a:r>
              <a:rPr lang="en-US" altLang="zh-CN" sz="1800" dirty="0"/>
              <a:t>23.4</a:t>
            </a:r>
            <a:r>
              <a:rPr lang="zh-CN" altLang="zh-CN" sz="1800" dirty="0"/>
              <a:t>所示。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0" y="1626919"/>
            <a:ext cx="6833744" cy="42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1597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1549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4880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168867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03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555045" y="4293809"/>
            <a:ext cx="2770764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输入控件与焦点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4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输入控件与焦点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21" y="997527"/>
            <a:ext cx="1047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（难度中等）</a:t>
            </a:r>
            <a:r>
              <a:rPr lang="zh-CN" altLang="zh-CN" sz="1800" dirty="0"/>
              <a:t>（</a:t>
            </a:r>
            <a:r>
              <a:rPr lang="en-US" altLang="zh-CN" sz="1800" dirty="0"/>
              <a:t>CH2311</a:t>
            </a:r>
            <a:r>
              <a:rPr lang="zh-CN" altLang="zh-CN" sz="1800" dirty="0"/>
              <a:t>）用</a:t>
            </a:r>
            <a:r>
              <a:rPr lang="en-US" altLang="zh-CN" sz="1800" dirty="0"/>
              <a:t>QML</a:t>
            </a:r>
            <a:r>
              <a:rPr lang="zh-CN" altLang="zh-CN" sz="1800" dirty="0"/>
              <a:t>输入元素定制文本框，可用</a:t>
            </a:r>
            <a:r>
              <a:rPr lang="en-US" altLang="zh-CN" sz="1800" dirty="0"/>
              <a:t>Tab</a:t>
            </a:r>
            <a:r>
              <a:rPr lang="zh-CN" altLang="zh-CN" sz="1800" dirty="0"/>
              <a:t>键控制其焦点转移，运行效果如图</a:t>
            </a:r>
            <a:r>
              <a:rPr lang="en-US" altLang="zh-CN" sz="1800" dirty="0"/>
              <a:t>23.24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23554" name="Picture 2" descr="23-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915" y="1742601"/>
            <a:ext cx="7501721" cy="223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8898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输入控件与焦点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4395" y="1009403"/>
            <a:ext cx="106046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具体实现步骤如下。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/>
              <a:t>QML</a:t>
            </a:r>
            <a:r>
              <a:rPr lang="zh-CN" altLang="zh-CN" sz="1800" dirty="0"/>
              <a:t>应用程序，项目名称为“</a:t>
            </a:r>
            <a:r>
              <a:rPr lang="en-US" altLang="zh-CN" sz="1800" dirty="0" err="1"/>
              <a:t>TextInput</a:t>
            </a:r>
            <a:r>
              <a:rPr lang="zh-CN" altLang="zh-CN" sz="1800" dirty="0"/>
              <a:t>”。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）右击项目视图“资源”→“</a:t>
            </a:r>
            <a:r>
              <a:rPr lang="en-US" altLang="zh-CN" sz="1800" dirty="0" err="1"/>
              <a:t>qml.qrc</a:t>
            </a:r>
            <a:r>
              <a:rPr lang="zh-CN" altLang="zh-CN" sz="1800" dirty="0"/>
              <a:t>”下的“</a:t>
            </a:r>
            <a:r>
              <a:rPr lang="en-US" altLang="zh-CN" sz="1800" dirty="0"/>
              <a:t>/</a:t>
            </a:r>
            <a:r>
              <a:rPr lang="zh-CN" altLang="zh-CN" sz="1800" dirty="0"/>
              <a:t>”节点，选择“添加新文件</a:t>
            </a:r>
            <a:r>
              <a:rPr lang="en-US" altLang="zh-CN" sz="1800" dirty="0"/>
              <a:t>…</a:t>
            </a:r>
            <a:r>
              <a:rPr lang="zh-CN" altLang="zh-CN" sz="1800" dirty="0"/>
              <a:t>”项，新建</a:t>
            </a:r>
            <a:r>
              <a:rPr lang="en-US" altLang="zh-CN" sz="1800" dirty="0" err="1"/>
              <a:t>TextBox.qml</a:t>
            </a:r>
            <a:r>
              <a:rPr lang="zh-CN" altLang="zh-CN" sz="1800" dirty="0">
                <a:hlinkClick r:id="rId2" action="ppaction://hlinkfile"/>
              </a:rPr>
              <a:t>文件，编写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en-US" altLang="zh-CN" sz="1800" dirty="0" smtClean="0"/>
          </a:p>
          <a:p>
            <a:pPr indent="450850"/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/>
            <a:r>
              <a:rPr lang="en-US" altLang="zh-CN" sz="1800" b="1" dirty="0"/>
              <a:t>(a) </a:t>
            </a:r>
            <a:r>
              <a:rPr lang="en-US" altLang="zh-CN" sz="1800" b="1" dirty="0" err="1"/>
              <a:t>FocusScope</a:t>
            </a:r>
            <a:r>
              <a:rPr lang="en-US" altLang="zh-CN" sz="1800" b="1" dirty="0"/>
              <a:t> {…}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将自定义的组件置于</a:t>
            </a:r>
            <a:r>
              <a:rPr lang="en-US" altLang="zh-CN" sz="1800" dirty="0" err="1"/>
              <a:t>FocusScope</a:t>
            </a:r>
            <a:r>
              <a:rPr lang="zh-CN" altLang="zh-CN" sz="1800" dirty="0"/>
              <a:t>元素中是为了能有效地控制焦点。因</a:t>
            </a:r>
            <a:r>
              <a:rPr lang="en-US" altLang="zh-CN" sz="1800" dirty="0" err="1"/>
              <a:t>TextInput</a:t>
            </a:r>
            <a:r>
              <a:rPr lang="zh-CN" altLang="zh-CN" sz="1800" dirty="0"/>
              <a:t>是作为</a:t>
            </a:r>
            <a:r>
              <a:rPr lang="en-US" altLang="zh-CN" sz="1800" dirty="0"/>
              <a:t>Rectangle</a:t>
            </a:r>
            <a:r>
              <a:rPr lang="zh-CN" altLang="zh-CN" sz="1800" dirty="0"/>
              <a:t>的子元素定义的，在程序运行时，</a:t>
            </a:r>
            <a:r>
              <a:rPr lang="en-US" altLang="zh-CN" sz="1800" dirty="0"/>
              <a:t>Rectangle</a:t>
            </a:r>
            <a:r>
              <a:rPr lang="zh-CN" altLang="zh-CN" sz="1800" dirty="0"/>
              <a:t>不会主动将焦点转发给</a:t>
            </a:r>
            <a:r>
              <a:rPr lang="en-US" altLang="zh-CN" sz="1800" dirty="0" err="1"/>
              <a:t>TextInput</a:t>
            </a:r>
            <a:r>
              <a:rPr lang="zh-CN" altLang="zh-CN" sz="1800" dirty="0"/>
              <a:t>，故输入框无法自动获得焦点。</a:t>
            </a:r>
          </a:p>
          <a:p>
            <a:pPr indent="450850"/>
            <a:r>
              <a:rPr lang="en-US" altLang="zh-CN" sz="1800" b="1" dirty="0"/>
              <a:t>(b) property alias label</a:t>
            </a:r>
            <a:r>
              <a:rPr lang="zh-CN" altLang="zh-CN" sz="1800" b="1" dirty="0"/>
              <a:t>：</a:t>
            </a:r>
            <a:r>
              <a:rPr lang="en-US" altLang="zh-CN" sz="1800" b="1" dirty="0" err="1"/>
              <a:t>label.text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定义</a:t>
            </a:r>
            <a:r>
              <a:rPr lang="en-US" altLang="zh-CN" sz="1800" dirty="0"/>
              <a:t>Text</a:t>
            </a:r>
            <a:r>
              <a:rPr lang="zh-CN" altLang="zh-CN" sz="1800" dirty="0"/>
              <a:t>元素的</a:t>
            </a:r>
            <a:r>
              <a:rPr lang="en-US" altLang="zh-CN" sz="1800" dirty="0"/>
              <a:t>text</a:t>
            </a:r>
            <a:r>
              <a:rPr lang="zh-CN" altLang="zh-CN" sz="1800" dirty="0"/>
              <a:t>属性的别名，是为了在编程时引用该别名修改文本框前的提示文本，定制出“学号”“姓名”等对应不同输入项的文本框，增强通用性。</a:t>
            </a:r>
            <a:r>
              <a:rPr lang="en-US" altLang="zh-CN" sz="1800" dirty="0"/>
              <a:t> </a:t>
            </a:r>
            <a:endParaRPr lang="zh-CN" altLang="zh-CN" sz="1800" dirty="0"/>
          </a:p>
          <a:p>
            <a:pPr indent="450850"/>
            <a:r>
              <a:rPr lang="en-US" altLang="zh-CN" sz="1800" b="1" dirty="0"/>
              <a:t>(c) property alias text</a:t>
            </a:r>
            <a:r>
              <a:rPr lang="zh-CN" altLang="zh-CN" sz="1800" b="1" dirty="0"/>
              <a:t>：</a:t>
            </a:r>
            <a:r>
              <a:rPr lang="en-US" altLang="zh-CN" sz="1800" b="1" dirty="0" err="1"/>
              <a:t>input.text</a:t>
            </a:r>
            <a:r>
              <a:rPr lang="zh-CN" altLang="zh-CN" sz="1800" b="1" dirty="0"/>
              <a:t>：</a:t>
            </a:r>
            <a:r>
              <a:rPr lang="zh-CN" altLang="zh-CN" sz="1800" dirty="0"/>
              <a:t>为了让外界可以直接设置</a:t>
            </a:r>
            <a:r>
              <a:rPr lang="en-US" altLang="zh-CN" sz="1800" dirty="0" err="1"/>
              <a:t>TextInput</a:t>
            </a:r>
            <a:r>
              <a:rPr lang="zh-CN" altLang="zh-CN" sz="1800" dirty="0"/>
              <a:t>的</a:t>
            </a:r>
            <a:r>
              <a:rPr lang="en-US" altLang="zh-CN" sz="1800" dirty="0"/>
              <a:t>text</a:t>
            </a:r>
            <a:r>
              <a:rPr lang="zh-CN" altLang="zh-CN" sz="1800" dirty="0"/>
              <a:t>属性，给这个属性也声明了一个别名。</a:t>
            </a:r>
          </a:p>
          <a:p>
            <a:pPr indent="450850"/>
            <a:r>
              <a:rPr lang="en-US" altLang="zh-CN" sz="1800" b="1" dirty="0"/>
              <a:t>(d) Row {…}</a:t>
            </a:r>
            <a:r>
              <a:rPr lang="zh-CN" altLang="zh-CN" sz="1800" b="1" dirty="0"/>
              <a:t>：</a:t>
            </a:r>
            <a:r>
              <a:rPr lang="zh-CN" altLang="zh-CN" sz="1800" dirty="0"/>
              <a:t>用</a:t>
            </a:r>
            <a:r>
              <a:rPr lang="en-US" altLang="zh-CN" sz="1800" dirty="0"/>
              <a:t>Row</a:t>
            </a:r>
            <a:r>
              <a:rPr lang="zh-CN" altLang="zh-CN" sz="1800" dirty="0"/>
              <a:t>定位器设计出这个复合组件的外观，它由</a:t>
            </a:r>
            <a:r>
              <a:rPr lang="en-US" altLang="zh-CN" sz="1800" dirty="0"/>
              <a:t>Text</a:t>
            </a:r>
            <a:r>
              <a:rPr lang="zh-CN" altLang="zh-CN" sz="1800" dirty="0"/>
              <a:t>和</a:t>
            </a:r>
            <a:r>
              <a:rPr lang="en-US" altLang="zh-CN" sz="1800" dirty="0"/>
              <a:t>Rectangle</a:t>
            </a:r>
            <a:r>
              <a:rPr lang="zh-CN" altLang="zh-CN" sz="1800" dirty="0"/>
              <a:t>两个元素行布局排列组合而成，两者顶端对齐，相距</a:t>
            </a:r>
            <a:r>
              <a:rPr lang="en-US" altLang="zh-CN" sz="1800" dirty="0"/>
              <a:t>spacing</a:t>
            </a:r>
            <a:r>
              <a:rPr lang="zh-CN" altLang="zh-CN" sz="1800" dirty="0"/>
              <a:t>为</a:t>
            </a:r>
            <a:r>
              <a:rPr lang="en-US" altLang="zh-CN" sz="1800" dirty="0"/>
              <a:t>5</a:t>
            </a:r>
            <a:r>
              <a:rPr lang="zh-CN" altLang="zh-CN" sz="1800" dirty="0"/>
              <a:t>。</a:t>
            </a:r>
          </a:p>
          <a:p>
            <a:pPr indent="450850"/>
            <a:r>
              <a:rPr lang="en-US" altLang="zh-CN" sz="1800" b="1" dirty="0"/>
              <a:t>(e) Rectangle{…}</a:t>
            </a:r>
            <a:r>
              <a:rPr lang="zh-CN" altLang="zh-CN" sz="1800" b="1" dirty="0"/>
              <a:t>：</a:t>
            </a:r>
            <a:r>
              <a:rPr lang="zh-CN" altLang="zh-CN" sz="1800" dirty="0"/>
              <a:t>矩形元素作为</a:t>
            </a:r>
            <a:r>
              <a:rPr lang="en-US" altLang="zh-CN" sz="1800" dirty="0" err="1"/>
              <a:t>TextInput</a:t>
            </a:r>
            <a:r>
              <a:rPr lang="zh-CN" altLang="zh-CN" sz="1800" dirty="0"/>
              <a:t>的父元素，是专为呈现输入框可视外观的，</a:t>
            </a:r>
            <a:r>
              <a:rPr lang="en-US" altLang="zh-CN" sz="1800" dirty="0"/>
              <a:t>QML</a:t>
            </a:r>
            <a:r>
              <a:rPr lang="zh-CN" altLang="zh-CN" sz="1800" dirty="0"/>
              <a:t>本身提供的</a:t>
            </a:r>
            <a:r>
              <a:rPr lang="en-US" altLang="zh-CN" sz="1800" dirty="0" err="1"/>
              <a:t>TextInput</a:t>
            </a:r>
            <a:r>
              <a:rPr lang="zh-CN" altLang="zh-CN" sz="1800" dirty="0"/>
              <a:t>只有光标和文本内容而无边框，将矩形设为白色灰边框，对</a:t>
            </a:r>
            <a:r>
              <a:rPr lang="en-US" altLang="zh-CN" sz="1800" dirty="0" err="1"/>
              <a:t>TextInput</a:t>
            </a:r>
            <a:r>
              <a:rPr lang="zh-CN" altLang="zh-CN" sz="1800" dirty="0"/>
              <a:t>进行可视化修饰。</a:t>
            </a:r>
          </a:p>
          <a:p>
            <a:pPr indent="450850"/>
            <a:r>
              <a:rPr lang="en-US" altLang="zh-CN" sz="1800" b="1" dirty="0"/>
              <a:t>(f) </a:t>
            </a:r>
            <a:r>
              <a:rPr lang="en-US" altLang="zh-CN" sz="1800" b="1" dirty="0" err="1"/>
              <a:t>TextInput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这才是真正实现该组件核心功能的元素，将其定义为矩形的子元素并且充满整个</a:t>
            </a:r>
            <a:r>
              <a:rPr lang="en-US" altLang="zh-CN" sz="1800" dirty="0"/>
              <a:t>Rectangle</a:t>
            </a:r>
            <a:r>
              <a:rPr lang="zh-CN" altLang="zh-CN" sz="1800" dirty="0"/>
              <a:t>，就可以呈现出与文本框一样的可视效果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</a:t>
            </a:r>
            <a:r>
              <a:rPr lang="zh-CN" altLang="zh-CN" sz="1800" dirty="0">
                <a:hlinkClick r:id="rId3" action="ppaction://hlinkfile"/>
              </a:rPr>
              <a:t>打开</a:t>
            </a:r>
            <a:r>
              <a:rPr lang="en-US" altLang="zh-CN" sz="1800" dirty="0" err="1">
                <a:hlinkClick r:id="rId3" action="ppaction://hlinkfile"/>
              </a:rPr>
              <a:t>MainForm.ui.qml</a:t>
            </a:r>
            <a:r>
              <a:rPr lang="zh-CN" altLang="zh-CN" sz="1800" dirty="0">
                <a:hlinkClick r:id="rId3" action="ppaction://hlinkfile"/>
              </a:rPr>
              <a:t>文件，修改</a:t>
            </a:r>
            <a:r>
              <a:rPr lang="zh-CN" altLang="zh-CN" sz="1800" dirty="0" smtClean="0">
                <a:hlinkClick r:id="rId3" action="ppaction://hlinkfile"/>
              </a:rPr>
              <a:t>代码</a:t>
            </a:r>
            <a:r>
              <a:rPr lang="zh-CN" altLang="en-US" sz="1800" dirty="0" smtClean="0">
                <a:hlinkClick r:id="rId3" action="ppaction://hlinkfile"/>
              </a:rPr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12912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6323" y="1330037"/>
            <a:ext cx="641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23</a:t>
            </a:r>
            <a:r>
              <a:rPr lang="zh-CN" altLang="zh-CN" sz="4800" b="1" dirty="0">
                <a:solidFill>
                  <a:srgbClr val="663300"/>
                </a:solidFill>
              </a:rPr>
              <a:t>章</a:t>
            </a:r>
            <a:r>
              <a:rPr lang="en-US" altLang="zh-CN" sz="4800" b="1" dirty="0">
                <a:solidFill>
                  <a:srgbClr val="663300"/>
                </a:solidFill>
              </a:rPr>
              <a:t>  QML</a:t>
            </a:r>
            <a:r>
              <a:rPr lang="zh-CN" altLang="zh-CN" sz="4800" b="1" dirty="0">
                <a:solidFill>
                  <a:srgbClr val="663300"/>
                </a:solidFill>
              </a:rPr>
              <a:t>编程基础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1404" y="3128270"/>
            <a:ext cx="526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en-US" altLang="zh-CN" sz="3600" b="1" dirty="0"/>
              <a:t>QML</a:t>
            </a:r>
            <a:r>
              <a:rPr lang="zh-CN" altLang="zh-CN" sz="3600" b="1" dirty="0"/>
              <a:t>集成</a:t>
            </a:r>
            <a:r>
              <a:rPr lang="en-US" altLang="zh-CN" sz="3600" b="1" dirty="0"/>
              <a:t>JavaScript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7476926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1549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4880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168867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423783" y="4293809"/>
            <a:ext cx="3295178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调用</a:t>
            </a:r>
            <a:r>
              <a:rPr lang="en-US" altLang="zh-CN" sz="2800" b="1" dirty="0"/>
              <a:t>JavaScript</a:t>
            </a:r>
            <a:r>
              <a:rPr lang="zh-CN" altLang="zh-CN" sz="2800" b="1" dirty="0"/>
              <a:t>函数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4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0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2696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调用</a:t>
            </a:r>
            <a:r>
              <a:rPr lang="en-US" altLang="zh-CN" sz="2400" b="1" dirty="0"/>
              <a:t>JavaScript</a:t>
            </a:r>
            <a:r>
              <a:rPr lang="zh-CN" altLang="zh-CN" sz="2400" b="1" dirty="0"/>
              <a:t>函数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5023" y="1021278"/>
            <a:ext cx="10402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（难度一般）</a:t>
            </a:r>
            <a:r>
              <a:rPr lang="zh-CN" altLang="zh-CN" sz="1800" dirty="0"/>
              <a:t>（</a:t>
            </a:r>
            <a:r>
              <a:rPr lang="en-US" altLang="zh-CN" sz="1800" dirty="0"/>
              <a:t>CH2312</a:t>
            </a:r>
            <a:r>
              <a:rPr lang="zh-CN" altLang="zh-CN" sz="1800" dirty="0"/>
              <a:t>）编写</a:t>
            </a:r>
            <a:r>
              <a:rPr lang="en-US" altLang="zh-CN" sz="1800" dirty="0"/>
              <a:t>JavaScript</a:t>
            </a:r>
            <a:r>
              <a:rPr lang="zh-CN" altLang="zh-CN" sz="1800" dirty="0"/>
              <a:t>函数实现图形的旋转，每单击一次鼠标，矩形就转动一个随机的角度，运行效果如图</a:t>
            </a:r>
            <a:r>
              <a:rPr lang="en-US" altLang="zh-CN" sz="1800" dirty="0"/>
              <a:t>23.25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24578" name="Picture 2" descr="19t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22" y="1632040"/>
            <a:ext cx="5937786" cy="249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0021" y="4346369"/>
            <a:ext cx="102009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具体实现步骤如下。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/>
              <a:t>QML</a:t>
            </a:r>
            <a:r>
              <a:rPr lang="zh-CN" altLang="zh-CN" dirty="0"/>
              <a:t>应用程序，项目名称为“</a:t>
            </a:r>
            <a:r>
              <a:rPr lang="en-US" altLang="zh-CN" dirty="0"/>
              <a:t>JavaScript</a:t>
            </a:r>
            <a:r>
              <a:rPr lang="zh-CN" altLang="zh-CN" dirty="0"/>
              <a:t>”。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）右击项目视图“资源”→“</a:t>
            </a:r>
            <a:r>
              <a:rPr lang="en-US" altLang="zh-CN" dirty="0" err="1"/>
              <a:t>qml.qrc</a:t>
            </a:r>
            <a:r>
              <a:rPr lang="zh-CN" altLang="zh-CN" dirty="0"/>
              <a:t>”下的“</a:t>
            </a:r>
            <a:r>
              <a:rPr lang="en-US" altLang="zh-CN" dirty="0"/>
              <a:t>/</a:t>
            </a:r>
            <a:r>
              <a:rPr lang="zh-CN" altLang="zh-CN" dirty="0"/>
              <a:t>”节点，选择“添加新文件</a:t>
            </a:r>
            <a:r>
              <a:rPr lang="en-US" altLang="zh-CN" dirty="0"/>
              <a:t>…</a:t>
            </a:r>
            <a:r>
              <a:rPr lang="zh-CN" altLang="zh-CN" dirty="0"/>
              <a:t>”项，</a:t>
            </a:r>
            <a:r>
              <a:rPr lang="zh-CN" altLang="zh-CN" dirty="0">
                <a:hlinkClick r:id="rId3" action="ppaction://hlinkfile"/>
              </a:rPr>
              <a:t>新建</a:t>
            </a:r>
            <a:r>
              <a:rPr lang="en-US" altLang="zh-CN" dirty="0" err="1">
                <a:hlinkClick r:id="rId3" action="ppaction://hlinkfile"/>
              </a:rPr>
              <a:t>RotateRect.qml</a:t>
            </a:r>
            <a:r>
              <a:rPr lang="zh-CN" altLang="zh-CN" dirty="0">
                <a:hlinkClick r:id="rId3" action="ppaction://hlinkfile"/>
              </a:rPr>
              <a:t>文件，编写</a:t>
            </a:r>
            <a:r>
              <a:rPr lang="zh-CN" altLang="zh-CN" dirty="0" smtClean="0">
                <a:hlinkClick r:id="rId3" action="ppaction://hlinkfile"/>
              </a:rPr>
              <a:t>代码</a:t>
            </a:r>
            <a:r>
              <a:rPr lang="zh-CN" altLang="en-US" dirty="0" smtClean="0">
                <a:hlinkClick r:id="rId3" action="ppaction://hlinkfile"/>
              </a:rPr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858632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2696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调用</a:t>
            </a:r>
            <a:r>
              <a:rPr lang="en-US" altLang="zh-CN" sz="2400" b="1" dirty="0"/>
              <a:t>JavaScript</a:t>
            </a:r>
            <a:r>
              <a:rPr lang="zh-CN" altLang="zh-CN" sz="2400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1066719" y="970173"/>
            <a:ext cx="5154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）打开</a:t>
            </a:r>
            <a:r>
              <a:rPr lang="en-US" altLang="zh-CN" sz="1800" dirty="0" err="1"/>
              <a:t>MainForm.ui.qml</a:t>
            </a:r>
            <a:r>
              <a:rPr lang="zh-CN" altLang="zh-CN" sz="1800" dirty="0"/>
              <a:t>文件，修改代码如下：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845" y="1436914"/>
            <a:ext cx="9717202" cy="4171861"/>
          </a:xfrm>
          <a:prstGeom prst="roundRect">
            <a:avLst>
              <a:gd name="adj" fmla="val 704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zh-CN" dirty="0"/>
          </a:p>
          <a:p>
            <a:r>
              <a:rPr lang="en-US" altLang="zh-CN" dirty="0"/>
              <a:t>Rectangle {</a:t>
            </a:r>
            <a:endParaRPr lang="zh-CN" altLang="zh-CN" dirty="0"/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MouseArea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id: </a:t>
            </a:r>
            <a:r>
              <a:rPr lang="en-US" altLang="zh-CN" dirty="0" err="1"/>
              <a:t>mouseArea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TextEdit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id: </a:t>
            </a:r>
            <a:r>
              <a:rPr lang="en-US" altLang="zh-CN" dirty="0" err="1"/>
              <a:t>textEdit</a:t>
            </a:r>
            <a:endParaRPr lang="zh-CN" altLang="zh-CN" dirty="0"/>
          </a:p>
          <a:p>
            <a:r>
              <a:rPr lang="en-US" altLang="zh-CN" dirty="0"/>
              <a:t>        visible: false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RotateRect</a:t>
            </a:r>
            <a:r>
              <a:rPr lang="en-US" altLang="zh-CN" dirty="0"/>
              <a:t> {					</a:t>
            </a:r>
            <a:r>
              <a:rPr lang="en-US" altLang="zh-CN" dirty="0" smtClean="0"/>
              <a:t>//</a:t>
            </a:r>
            <a:r>
              <a:rPr lang="zh-CN" altLang="zh-CN" dirty="0"/>
              <a:t>直接使用</a:t>
            </a:r>
            <a:r>
              <a:rPr lang="en-US" altLang="zh-CN" dirty="0" err="1"/>
              <a:t>RotateRect</a:t>
            </a:r>
            <a:r>
              <a:rPr lang="zh-CN" altLang="zh-CN" dirty="0"/>
              <a:t>组件</a:t>
            </a:r>
          </a:p>
          <a:p>
            <a:r>
              <a:rPr lang="en-US" altLang="zh-CN" dirty="0"/>
              <a:t>        x:50;y:50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0712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1549" y="2316422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4880" y="2055947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168867" y="2388393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848334" y="4293808"/>
            <a:ext cx="2119521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导入</a:t>
            </a:r>
            <a:r>
              <a:rPr lang="en-US" altLang="zh-CN" sz="2800" b="1" dirty="0"/>
              <a:t>JS</a:t>
            </a:r>
            <a:r>
              <a:rPr lang="zh-CN" altLang="zh-CN" sz="2800" b="1" dirty="0"/>
              <a:t>文件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4" y="1463876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5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1654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导入</a:t>
            </a:r>
            <a:r>
              <a:rPr lang="en-US" altLang="zh-CN" sz="2400" b="1" dirty="0"/>
              <a:t>JS</a:t>
            </a:r>
            <a:r>
              <a:rPr lang="zh-CN" altLang="zh-CN" sz="2400" b="1" dirty="0"/>
              <a:t>文件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97527"/>
            <a:ext cx="1023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（难度一般）</a:t>
            </a:r>
            <a:r>
              <a:rPr lang="zh-CN" altLang="zh-CN" sz="1800" dirty="0"/>
              <a:t>（</a:t>
            </a:r>
            <a:r>
              <a:rPr lang="en-US" altLang="zh-CN" sz="1800" dirty="0"/>
              <a:t>CH2313</a:t>
            </a:r>
            <a:r>
              <a:rPr lang="zh-CN" altLang="zh-CN" sz="1800" dirty="0"/>
              <a:t>）往</a:t>
            </a:r>
            <a:r>
              <a:rPr lang="en-US" altLang="zh-CN" sz="1800" dirty="0"/>
              <a:t>QML</a:t>
            </a:r>
            <a:r>
              <a:rPr lang="zh-CN" altLang="zh-CN" sz="1800" dirty="0"/>
              <a:t>源文件中导入使用外部</a:t>
            </a:r>
            <a:r>
              <a:rPr lang="en-US" altLang="zh-CN" sz="1800" dirty="0"/>
              <a:t>JS</a:t>
            </a:r>
            <a:r>
              <a:rPr lang="zh-CN" altLang="zh-CN" sz="1800" dirty="0"/>
              <a:t>文件来实现图形旋转，运行效果同前图</a:t>
            </a:r>
            <a:r>
              <a:rPr lang="en-US" altLang="zh-CN" sz="1800" dirty="0"/>
              <a:t>23.24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65" y="1805853"/>
            <a:ext cx="6421170" cy="400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7858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1654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导入</a:t>
            </a:r>
            <a:r>
              <a:rPr lang="en-US" altLang="zh-CN" sz="2400" b="1" dirty="0"/>
              <a:t>JS</a:t>
            </a:r>
            <a:r>
              <a:rPr lang="zh-CN" altLang="zh-CN" sz="2400" b="1" dirty="0"/>
              <a:t>文件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6845" y="1033153"/>
            <a:ext cx="974095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具体实现步骤如下。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/>
              <a:t>QML</a:t>
            </a:r>
            <a:r>
              <a:rPr lang="zh-CN" altLang="zh-CN" sz="1800" dirty="0"/>
              <a:t>应用程序，项目名称为“</a:t>
            </a:r>
            <a:r>
              <a:rPr lang="en-US" altLang="zh-CN" sz="1800" dirty="0" err="1"/>
              <a:t>JSFile</a:t>
            </a:r>
            <a:r>
              <a:rPr lang="zh-CN" altLang="zh-CN" sz="1800" dirty="0"/>
              <a:t>”。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）右击项目视图“资源”→“</a:t>
            </a:r>
            <a:r>
              <a:rPr lang="en-US" altLang="zh-CN" sz="1800" dirty="0" err="1"/>
              <a:t>qml.qrc</a:t>
            </a:r>
            <a:r>
              <a:rPr lang="zh-CN" altLang="zh-CN" sz="1800" dirty="0"/>
              <a:t>”下的“</a:t>
            </a:r>
            <a:r>
              <a:rPr lang="en-US" altLang="zh-CN" sz="1800" dirty="0"/>
              <a:t>/</a:t>
            </a:r>
            <a:r>
              <a:rPr lang="zh-CN" altLang="zh-CN" sz="1800" dirty="0"/>
              <a:t>”节点，选择“添加新文件</a:t>
            </a:r>
            <a:r>
              <a:rPr lang="en-US" altLang="zh-CN" sz="1800" dirty="0"/>
              <a:t>…</a:t>
            </a:r>
            <a:r>
              <a:rPr lang="zh-CN" altLang="zh-CN" sz="1800" dirty="0"/>
              <a:t>”项，弹出“新建文件”对话框，如图</a:t>
            </a:r>
            <a:r>
              <a:rPr lang="en-US" altLang="zh-CN" sz="1800" dirty="0"/>
              <a:t>23.26</a:t>
            </a:r>
            <a:r>
              <a:rPr lang="zh-CN" altLang="zh-CN" sz="1800" dirty="0"/>
              <a:t>所示，选择文件和类“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”下的“</a:t>
            </a:r>
            <a:r>
              <a:rPr lang="en-US" altLang="zh-CN" sz="1800" dirty="0"/>
              <a:t>JS File</a:t>
            </a:r>
            <a:r>
              <a:rPr lang="zh-CN" altLang="zh-CN" sz="1800" dirty="0"/>
              <a:t>”模板。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）单击“</a:t>
            </a:r>
            <a:r>
              <a:rPr lang="en-US" altLang="zh-CN" sz="1800" dirty="0"/>
              <a:t>Choose…</a:t>
            </a:r>
            <a:r>
              <a:rPr lang="zh-CN" altLang="zh-CN" sz="1800" dirty="0"/>
              <a:t>”按钮，在“</a:t>
            </a:r>
            <a:r>
              <a:rPr lang="en-US" altLang="zh-CN" sz="1800" dirty="0"/>
              <a:t>Location</a:t>
            </a:r>
            <a:r>
              <a:rPr lang="zh-CN" altLang="zh-CN" sz="1800" dirty="0"/>
              <a:t>”页输入文件名“</a:t>
            </a:r>
            <a:r>
              <a:rPr lang="en-US" altLang="zh-CN" sz="1800" dirty="0" err="1"/>
              <a:t>myscript</a:t>
            </a:r>
            <a:r>
              <a:rPr lang="zh-CN" altLang="zh-CN" sz="1800" dirty="0"/>
              <a:t>”并选择保存路径（本项目文件夹下）。连续单击“下一步”按钮，最后单击“完成”按钮，就在项目中添加了一个</a:t>
            </a:r>
            <a:r>
              <a:rPr lang="en-US" altLang="zh-CN" sz="1800" dirty="0"/>
              <a:t>.</a:t>
            </a:r>
            <a:r>
              <a:rPr lang="en-US" altLang="zh-CN" sz="1800" dirty="0" err="1"/>
              <a:t>js</a:t>
            </a:r>
            <a:r>
              <a:rPr lang="zh-CN" altLang="zh-CN" sz="1800" dirty="0"/>
              <a:t>文件。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）在</a:t>
            </a:r>
            <a:r>
              <a:rPr lang="en-US" altLang="zh-CN" sz="1800" dirty="0"/>
              <a:t>myscript.js</a:t>
            </a:r>
            <a:r>
              <a:rPr lang="zh-CN" altLang="zh-CN" sz="1800" dirty="0"/>
              <a:t>中编写代码如下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757548" y="3455719"/>
            <a:ext cx="8965870" cy="970478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</a:t>
            </a:r>
            <a:r>
              <a:rPr lang="en-US" altLang="zh-CN" dirty="0" err="1"/>
              <a:t>getRandomNumber</a:t>
            </a:r>
            <a:r>
              <a:rPr lang="en-US" altLang="zh-CN" dirty="0"/>
              <a:t>() {				</a:t>
            </a:r>
            <a:r>
              <a:rPr lang="en-US" altLang="zh-CN" dirty="0" smtClean="0"/>
              <a:t>//</a:t>
            </a:r>
            <a:r>
              <a:rPr lang="zh-CN" altLang="zh-CN" dirty="0"/>
              <a:t>定义</a:t>
            </a:r>
            <a:r>
              <a:rPr lang="en-US" altLang="zh-CN" dirty="0"/>
              <a:t>JavaScript</a:t>
            </a:r>
            <a:r>
              <a:rPr lang="zh-CN" altLang="zh-CN" dirty="0"/>
              <a:t>函数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Math.random</a:t>
            </a:r>
            <a:r>
              <a:rPr lang="en-US" altLang="zh-CN" dirty="0"/>
              <a:t>() * 360;				</a:t>
            </a:r>
            <a:r>
              <a:rPr lang="en-US" altLang="zh-CN" dirty="0" smtClean="0"/>
              <a:t>//</a:t>
            </a:r>
            <a:r>
              <a:rPr lang="zh-CN" altLang="zh-CN" dirty="0"/>
              <a:t>随机旋转的角度值</a:t>
            </a:r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2515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32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第一个</a:t>
            </a:r>
            <a:r>
              <a:rPr lang="en-US" altLang="zh-CN" sz="2400" b="1" dirty="0"/>
              <a:t>QML</a:t>
            </a:r>
            <a:r>
              <a:rPr lang="zh-CN" altLang="zh-CN" sz="2400" b="1" dirty="0"/>
              <a:t>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522" y="1033153"/>
            <a:ext cx="1029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）单击“下一步”按钮，在“</a:t>
            </a:r>
            <a:r>
              <a:rPr lang="en-US" altLang="zh-CN" sz="1800" dirty="0"/>
              <a:t>Kit Selection</a:t>
            </a:r>
            <a:r>
              <a:rPr lang="zh-CN" altLang="zh-CN" sz="1800" dirty="0"/>
              <a:t>”页，系统默认已指定程序的编译器和调试器，如图</a:t>
            </a:r>
            <a:r>
              <a:rPr lang="en-US" altLang="zh-CN" sz="1800" dirty="0"/>
              <a:t>23.5</a:t>
            </a:r>
            <a:r>
              <a:rPr lang="zh-CN" altLang="zh-CN" sz="1800" dirty="0"/>
              <a:t>所示，直接单击“下一步”按钮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011" y="1787668"/>
            <a:ext cx="6546067" cy="410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383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1654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导入</a:t>
            </a:r>
            <a:r>
              <a:rPr lang="en-US" altLang="zh-CN" sz="2400" b="1" dirty="0"/>
              <a:t>JS</a:t>
            </a:r>
            <a:r>
              <a:rPr lang="zh-CN" altLang="zh-CN" sz="2400" b="1" dirty="0"/>
              <a:t>文件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273" y="878778"/>
            <a:ext cx="1023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）右击项目视图“资源”→“</a:t>
            </a:r>
            <a:r>
              <a:rPr lang="en-US" altLang="zh-CN" sz="1800" dirty="0" err="1"/>
              <a:t>qml.qrc</a:t>
            </a:r>
            <a:r>
              <a:rPr lang="zh-CN" altLang="zh-CN" sz="1800" dirty="0"/>
              <a:t>”下的“</a:t>
            </a:r>
            <a:r>
              <a:rPr lang="en-US" altLang="zh-CN" sz="1800" dirty="0"/>
              <a:t>/</a:t>
            </a:r>
            <a:r>
              <a:rPr lang="zh-CN" altLang="zh-CN" sz="1800" dirty="0"/>
              <a:t>”节点，选择“添加新文件</a:t>
            </a:r>
            <a:r>
              <a:rPr lang="en-US" altLang="zh-CN" sz="1800" dirty="0"/>
              <a:t>…</a:t>
            </a:r>
            <a:r>
              <a:rPr lang="zh-CN" altLang="zh-CN" sz="1800" dirty="0"/>
              <a:t>”项，新建</a:t>
            </a:r>
            <a:r>
              <a:rPr lang="en-US" altLang="zh-CN" sz="1800" dirty="0" err="1"/>
              <a:t>RotateRect.qml</a:t>
            </a:r>
            <a:r>
              <a:rPr lang="zh-CN" altLang="zh-CN" sz="1800" dirty="0"/>
              <a:t>文件，编写代码如下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60665" y="1465734"/>
            <a:ext cx="9108374" cy="5863144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import </a:t>
            </a:r>
            <a:r>
              <a:rPr lang="en-US" altLang="zh-CN" sz="1600" dirty="0" err="1"/>
              <a:t>QtQuick</a:t>
            </a:r>
            <a:r>
              <a:rPr lang="en-US" altLang="zh-CN" sz="1600" dirty="0"/>
              <a:t> 2.0</a:t>
            </a:r>
            <a:endParaRPr lang="zh-CN" altLang="zh-CN" sz="1600" dirty="0"/>
          </a:p>
          <a:p>
            <a:r>
              <a:rPr lang="en-US" altLang="zh-CN" sz="1600" dirty="0"/>
              <a:t>import "myscript.js" as Logic					//</a:t>
            </a:r>
            <a:r>
              <a:rPr lang="zh-CN" altLang="zh-CN" sz="1600" dirty="0"/>
              <a:t>导入</a:t>
            </a:r>
            <a:r>
              <a:rPr lang="en-US" altLang="zh-CN" sz="1600" dirty="0"/>
              <a:t>JS</a:t>
            </a:r>
            <a:r>
              <a:rPr lang="zh-CN" altLang="zh-CN" sz="1600" dirty="0"/>
              <a:t>文件</a:t>
            </a:r>
          </a:p>
          <a:p>
            <a:r>
              <a:rPr lang="en-US" altLang="zh-CN" sz="1600" dirty="0"/>
              <a:t>Rectangle {</a:t>
            </a:r>
            <a:endParaRPr lang="zh-CN" altLang="zh-CN" sz="1600" dirty="0"/>
          </a:p>
          <a:p>
            <a:r>
              <a:rPr lang="en-US" altLang="zh-CN" sz="1600" dirty="0"/>
              <a:t>    id: </a:t>
            </a:r>
            <a:r>
              <a:rPr lang="en-US" altLang="zh-CN" sz="1600" dirty="0" err="1"/>
              <a:t>rect</a:t>
            </a:r>
            <a:endParaRPr lang="zh-CN" altLang="zh-CN" sz="1600" dirty="0"/>
          </a:p>
          <a:p>
            <a:r>
              <a:rPr lang="en-US" altLang="zh-CN" sz="1600" dirty="0"/>
              <a:t>    width: 60</a:t>
            </a:r>
            <a:endParaRPr lang="zh-CN" altLang="zh-CN" sz="1600" dirty="0"/>
          </a:p>
          <a:p>
            <a:r>
              <a:rPr lang="en-US" altLang="zh-CN" sz="1600" dirty="0"/>
              <a:t>    height: 60</a:t>
            </a:r>
            <a:endParaRPr lang="zh-CN" altLang="zh-CN" sz="1600" dirty="0"/>
          </a:p>
          <a:p>
            <a:r>
              <a:rPr lang="en-US" altLang="zh-CN" sz="1600" dirty="0"/>
              <a:t>    gradient: Gradient {	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渐变色增强旋转的视觉效果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GradientStop</a:t>
            </a:r>
            <a:r>
              <a:rPr lang="en-US" altLang="zh-CN" sz="1600" dirty="0"/>
              <a:t> { position: 0.0; color: "yellow" }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GradientStop</a:t>
            </a:r>
            <a:r>
              <a:rPr lang="en-US" altLang="zh-CN" sz="1600" dirty="0"/>
              <a:t> { position: 0.33; color: "blue" }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GradientStop</a:t>
            </a:r>
            <a:r>
              <a:rPr lang="en-US" altLang="zh-CN" sz="1600" dirty="0"/>
              <a:t> { position: 1.0; color: "aqua" }</a:t>
            </a:r>
            <a:endParaRPr lang="zh-CN" altLang="zh-CN" sz="1600" dirty="0"/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r>
              <a:rPr lang="en-US" altLang="zh-CN" sz="1600" dirty="0"/>
              <a:t>    Behavior on rotation {	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行为动画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RotationAnimation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r>
              <a:rPr lang="en-US" altLang="zh-CN" sz="1600" dirty="0"/>
              <a:t>            direction: </a:t>
            </a:r>
            <a:r>
              <a:rPr lang="en-US" altLang="zh-CN" sz="1600" dirty="0" err="1"/>
              <a:t>RotationAnimation.Clockwise</a:t>
            </a:r>
            <a:endParaRPr lang="zh-CN" altLang="zh-CN" sz="1600" dirty="0"/>
          </a:p>
          <a:p>
            <a:r>
              <a:rPr lang="en-US" altLang="zh-CN" sz="1600" dirty="0"/>
              <a:t>        }</a:t>
            </a:r>
            <a:endParaRPr lang="zh-CN" altLang="zh-CN" sz="1600" dirty="0"/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MouseArea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anchors.fill</a:t>
            </a:r>
            <a:r>
              <a:rPr lang="en-US" altLang="zh-CN" sz="1600" dirty="0"/>
              <a:t>: parent</a:t>
            </a:r>
            <a:endParaRPr lang="zh-CN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onClicked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rect.rotation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Logic.getRandomNumber</a:t>
            </a:r>
            <a:r>
              <a:rPr lang="en-US" altLang="zh-CN" sz="1600" dirty="0"/>
              <a:t>();	</a:t>
            </a:r>
            <a:endParaRPr lang="zh-CN" altLang="zh-CN" sz="1600" dirty="0"/>
          </a:p>
          <a:p>
            <a:r>
              <a:rPr lang="en-US" altLang="zh-CN" sz="1600" dirty="0"/>
              <a:t>//</a:t>
            </a:r>
            <a:r>
              <a:rPr lang="zh-CN" altLang="zh-CN" sz="1600" dirty="0"/>
              <a:t>使用导入</a:t>
            </a:r>
            <a:r>
              <a:rPr lang="en-US" altLang="zh-CN" sz="1600" dirty="0"/>
              <a:t>JS</a:t>
            </a:r>
            <a:r>
              <a:rPr lang="zh-CN" altLang="zh-CN" sz="1600" dirty="0"/>
              <a:t>文件中定义的</a:t>
            </a:r>
            <a:r>
              <a:rPr lang="en-US" altLang="zh-CN" sz="1600" dirty="0"/>
              <a:t>JavaScript</a:t>
            </a:r>
            <a:r>
              <a:rPr lang="zh-CN" altLang="zh-CN" sz="1600" dirty="0"/>
              <a:t>函数</a:t>
            </a:r>
          </a:p>
          <a:p>
            <a:r>
              <a:rPr lang="en-US" altLang="zh-CN" sz="1600" dirty="0"/>
              <a:t>    }</a:t>
            </a:r>
            <a:endParaRPr lang="zh-CN" altLang="zh-CN" sz="1600" dirty="0"/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064717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01558"/>
            <a:ext cx="1654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导入</a:t>
            </a:r>
            <a:r>
              <a:rPr lang="en-US" altLang="zh-CN" sz="2400" b="1" dirty="0"/>
              <a:t>JS</a:t>
            </a:r>
            <a:r>
              <a:rPr lang="zh-CN" altLang="zh-CN" sz="2400" b="1" dirty="0"/>
              <a:t>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1066719" y="922672"/>
            <a:ext cx="5154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）打开</a:t>
            </a:r>
            <a:r>
              <a:rPr lang="en-US" altLang="zh-CN" sz="1800" dirty="0" err="1"/>
              <a:t>MainForm.ui.qml</a:t>
            </a:r>
            <a:r>
              <a:rPr lang="zh-CN" altLang="zh-CN" sz="1800" dirty="0"/>
              <a:t>文件，修改代码如下：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844" y="1292004"/>
            <a:ext cx="9040309" cy="4133017"/>
          </a:xfrm>
          <a:prstGeom prst="roundRect">
            <a:avLst>
              <a:gd name="adj" fmla="val 5879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zh-CN" dirty="0"/>
          </a:p>
          <a:p>
            <a:r>
              <a:rPr lang="en-US" altLang="zh-CN" dirty="0"/>
              <a:t>Rectangle {</a:t>
            </a:r>
            <a:endParaRPr lang="zh-CN" altLang="zh-CN" dirty="0"/>
          </a:p>
          <a:p>
            <a:r>
              <a:rPr lang="en-US" altLang="zh-CN" dirty="0"/>
              <a:t>	...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MouseArea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id: </a:t>
            </a:r>
            <a:r>
              <a:rPr lang="en-US" altLang="zh-CN" dirty="0" err="1"/>
              <a:t>mouseArea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TextEdit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id: </a:t>
            </a:r>
            <a:r>
              <a:rPr lang="en-US" altLang="zh-CN" dirty="0" err="1"/>
              <a:t>textEdit</a:t>
            </a:r>
            <a:endParaRPr lang="zh-CN" altLang="zh-CN" dirty="0"/>
          </a:p>
          <a:p>
            <a:r>
              <a:rPr lang="en-US" altLang="zh-CN" dirty="0"/>
              <a:t>        visible: false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RotateRect</a:t>
            </a:r>
            <a:r>
              <a:rPr lang="en-US" altLang="zh-CN" dirty="0"/>
              <a:t> {						</a:t>
            </a:r>
            <a:r>
              <a:rPr lang="en-US" altLang="zh-CN" dirty="0" smtClean="0"/>
              <a:t>//</a:t>
            </a:r>
            <a:r>
              <a:rPr lang="zh-CN" altLang="zh-CN" dirty="0"/>
              <a:t>使用</a:t>
            </a:r>
            <a:r>
              <a:rPr lang="en-US" altLang="zh-CN" dirty="0" err="1"/>
              <a:t>RotateRect</a:t>
            </a:r>
            <a:r>
              <a:rPr lang="zh-CN" altLang="zh-CN" dirty="0"/>
              <a:t>组件</a:t>
            </a:r>
          </a:p>
          <a:p>
            <a:r>
              <a:rPr lang="en-US" altLang="zh-CN" dirty="0"/>
              <a:t>        x:50;y:50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7626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32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第一个</a:t>
            </a:r>
            <a:r>
              <a:rPr lang="en-US" altLang="zh-CN" sz="2400" b="1" dirty="0"/>
              <a:t>QML</a:t>
            </a:r>
            <a:r>
              <a:rPr lang="zh-CN" altLang="zh-CN" sz="2400" b="1" dirty="0"/>
              <a:t>程序</a:t>
            </a:r>
          </a:p>
        </p:txBody>
      </p:sp>
      <p:sp>
        <p:nvSpPr>
          <p:cNvPr id="3" name="矩形 2"/>
          <p:cNvSpPr/>
          <p:nvPr/>
        </p:nvSpPr>
        <p:spPr>
          <a:xfrm>
            <a:off x="868281" y="946070"/>
            <a:ext cx="100688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4988"/>
            <a:r>
              <a:rPr lang="zh-CN" altLang="zh-CN" sz="2000" dirty="0"/>
              <a:t>（</a:t>
            </a:r>
            <a:r>
              <a:rPr lang="en-US" altLang="zh-CN" sz="2000" dirty="0"/>
              <a:t>5</a:t>
            </a:r>
            <a:r>
              <a:rPr lang="zh-CN" altLang="zh-CN" sz="2000" dirty="0"/>
              <a:t>）在“</a:t>
            </a:r>
            <a:r>
              <a:rPr lang="en-US" altLang="zh-CN" sz="2000" dirty="0"/>
              <a:t>Project Management</a:t>
            </a:r>
            <a:r>
              <a:rPr lang="zh-CN" altLang="zh-CN" sz="2000" dirty="0"/>
              <a:t>”页上自动汇总出要添加到该项目的文件，如图</a:t>
            </a:r>
            <a:r>
              <a:rPr lang="en-US" altLang="zh-CN" sz="2000" dirty="0"/>
              <a:t>23.6</a:t>
            </a:r>
            <a:r>
              <a:rPr lang="zh-CN" altLang="zh-CN" sz="2000" dirty="0"/>
              <a:t>所示，单击“完成”按钮完成</a:t>
            </a:r>
            <a:r>
              <a:rPr lang="en-US" altLang="zh-CN" sz="2000" dirty="0"/>
              <a:t>QML</a:t>
            </a:r>
            <a:r>
              <a:rPr lang="zh-CN" altLang="zh-CN" sz="2000" dirty="0"/>
              <a:t>应用程序的创建。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801496"/>
              </p:ext>
            </p:extLst>
          </p:nvPr>
        </p:nvGraphicFramePr>
        <p:xfrm>
          <a:off x="2636322" y="1805049"/>
          <a:ext cx="6258296" cy="3913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3" imgW="7819268" imgH="4885650" progId="Visio.Drawing.11">
                  <p:embed/>
                </p:oleObj>
              </mc:Choice>
              <mc:Fallback>
                <p:oleObj name="Visio" r:id="rId3" imgW="7819268" imgH="48856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322" y="1805049"/>
                        <a:ext cx="6258296" cy="39139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24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6845" y="328908"/>
            <a:ext cx="232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第一个</a:t>
            </a:r>
            <a:r>
              <a:rPr lang="en-US" altLang="zh-CN" sz="2400" b="1" dirty="0"/>
              <a:t>QML</a:t>
            </a:r>
            <a:r>
              <a:rPr lang="zh-CN" altLang="zh-CN" sz="2400" b="1" dirty="0"/>
              <a:t>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0649" y="985652"/>
            <a:ext cx="10153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此时，系统自动将这些文件组织起来生成项目工程，并预生成了一个</a:t>
            </a:r>
            <a:r>
              <a:rPr lang="en-US" altLang="zh-CN" sz="1800" dirty="0"/>
              <a:t>QML</a:t>
            </a:r>
            <a:r>
              <a:rPr lang="zh-CN" altLang="zh-CN" sz="1800" dirty="0"/>
              <a:t>代码的框架，其中</a:t>
            </a:r>
            <a:r>
              <a:rPr lang="en-US" altLang="zh-CN" sz="1800" dirty="0" err="1"/>
              <a:t>main.qml</a:t>
            </a:r>
            <a:r>
              <a:rPr lang="zh-CN" altLang="zh-CN" sz="1800" dirty="0"/>
              <a:t>为项目启动的主程序文件，代码如下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508166" y="1745673"/>
            <a:ext cx="8716489" cy="3863816"/>
          </a:xfrm>
          <a:prstGeom prst="roundRect">
            <a:avLst>
              <a:gd name="adj" fmla="val 637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QtQuick</a:t>
            </a:r>
            <a:r>
              <a:rPr lang="en-US" altLang="zh-CN" dirty="0"/>
              <a:t> 2.7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QtQuick.Window</a:t>
            </a:r>
            <a:r>
              <a:rPr lang="en-US" altLang="zh-CN" dirty="0"/>
              <a:t> 2.2</a:t>
            </a:r>
            <a:endParaRPr lang="zh-CN" altLang="zh-CN" dirty="0"/>
          </a:p>
          <a:p>
            <a:r>
              <a:rPr lang="en-US" altLang="zh-CN" dirty="0"/>
              <a:t>Window {</a:t>
            </a:r>
            <a:endParaRPr lang="zh-CN" altLang="zh-CN" dirty="0"/>
          </a:p>
          <a:p>
            <a:r>
              <a:rPr lang="en-US" altLang="zh-CN" dirty="0"/>
              <a:t>    visible: true</a:t>
            </a:r>
            <a:endParaRPr lang="zh-CN" altLang="zh-CN" dirty="0"/>
          </a:p>
          <a:p>
            <a:r>
              <a:rPr lang="en-US" altLang="zh-CN" dirty="0"/>
              <a:t>    width: 640</a:t>
            </a:r>
            <a:endParaRPr lang="zh-CN" altLang="zh-CN" dirty="0"/>
          </a:p>
          <a:p>
            <a:r>
              <a:rPr lang="en-US" altLang="zh-CN" dirty="0"/>
              <a:t>    height: 480</a:t>
            </a:r>
            <a:endParaRPr lang="zh-CN" altLang="zh-CN" dirty="0"/>
          </a:p>
          <a:p>
            <a:r>
              <a:rPr lang="en-US" altLang="zh-CN" dirty="0"/>
              <a:t>    title: </a:t>
            </a:r>
            <a:r>
              <a:rPr lang="en-US" altLang="zh-CN" dirty="0" err="1"/>
              <a:t>qsTr</a:t>
            </a:r>
            <a:r>
              <a:rPr lang="en-US" altLang="zh-CN" dirty="0"/>
              <a:t>("Hello World")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MainForm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anchors.fill</a:t>
            </a:r>
            <a:r>
              <a:rPr lang="en-US" altLang="zh-CN" dirty="0"/>
              <a:t>: parent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mouseArea.onClicked</a:t>
            </a:r>
            <a:r>
              <a:rPr lang="en-US" altLang="zh-CN" dirty="0"/>
              <a:t>: {</a:t>
            </a:r>
            <a:endParaRPr lang="zh-CN" altLang="zh-CN" dirty="0"/>
          </a:p>
          <a:p>
            <a:r>
              <a:rPr lang="en-US" altLang="zh-CN" dirty="0"/>
              <a:t>            console.log(</a:t>
            </a:r>
            <a:r>
              <a:rPr lang="en-US" altLang="zh-CN" dirty="0" err="1"/>
              <a:t>qsTr</a:t>
            </a:r>
            <a:r>
              <a:rPr lang="en-US" altLang="zh-CN" dirty="0"/>
              <a:t>('Clicked on background. Text: "' + </a:t>
            </a:r>
            <a:r>
              <a:rPr lang="en-US" altLang="zh-CN" dirty="0" err="1"/>
              <a:t>textEdit.text</a:t>
            </a:r>
            <a:r>
              <a:rPr lang="en-US" altLang="zh-CN" dirty="0"/>
              <a:t> + '"'))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90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5187</Words>
  <Application>Microsoft Office PowerPoint</Application>
  <PresentationFormat>自定义</PresentationFormat>
  <Paragraphs>488</Paragraphs>
  <Slides>71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3" baseType="lpstr"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SkyUser</cp:lastModifiedBy>
  <cp:revision>28</cp:revision>
  <dcterms:created xsi:type="dcterms:W3CDTF">2017-04-19T11:17:17Z</dcterms:created>
  <dcterms:modified xsi:type="dcterms:W3CDTF">2019-03-29T09:08:46Z</dcterms:modified>
</cp:coreProperties>
</file>