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1" r:id="rId2"/>
    <p:sldId id="284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6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304" r:id="rId24"/>
    <p:sldId id="305" r:id="rId25"/>
    <p:sldId id="307" r:id="rId26"/>
    <p:sldId id="308" r:id="rId27"/>
    <p:sldId id="306" r:id="rId28"/>
    <p:sldId id="309" r:id="rId29"/>
    <p:sldId id="310" r:id="rId30"/>
    <p:sldId id="312" r:id="rId31"/>
    <p:sldId id="311" r:id="rId32"/>
    <p:sldId id="313" r:id="rId33"/>
    <p:sldId id="314" r:id="rId34"/>
    <p:sldId id="316" r:id="rId35"/>
    <p:sldId id="315" r:id="rId36"/>
    <p:sldId id="317" r:id="rId37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B237-B98E-4665-876E-AA13ADB2DECE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685800"/>
            <a:ext cx="5575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6DC7-5470-499B-A80E-61BCE7533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403&#65289;.txt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404&#65289;.tx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405&#65289;.txt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0363;&#65288;CH2406&#65289;.txt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407&#65289;.txt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408&#65289;-2.txt" TargetMode="External"/><Relationship Id="rId2" Type="http://schemas.openxmlformats.org/officeDocument/2006/relationships/hyperlink" Target="&#20363;&#65288;CH2408&#65289;-1.tx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401&#65289;-1.tx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401&#65289;-2.tx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402&#65289;.txt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015" y="1330037"/>
            <a:ext cx="637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24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>
                <a:solidFill>
                  <a:srgbClr val="663300"/>
                </a:solidFill>
              </a:rPr>
              <a:t>QML</a:t>
            </a:r>
            <a:r>
              <a:rPr lang="zh-CN" altLang="zh-CN" sz="4800" b="1" dirty="0">
                <a:solidFill>
                  <a:srgbClr val="663300"/>
                </a:solidFill>
              </a:rPr>
              <a:t>动画特效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动画元素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66900" y="4386850"/>
            <a:ext cx="2547054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Animator</a:t>
            </a:r>
            <a:r>
              <a:rPr lang="zh-CN" altLang="zh-CN" sz="2800" b="1" dirty="0"/>
              <a:t>元素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0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Animator</a:t>
            </a:r>
            <a:r>
              <a:rPr lang="zh-CN" altLang="zh-CN" sz="2400" b="1" dirty="0"/>
              <a:t>元素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2525" y="1092530"/>
            <a:ext cx="10224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CH2403</a:t>
            </a:r>
            <a:r>
              <a:rPr lang="zh-CN" altLang="zh-CN" sz="1800" dirty="0"/>
              <a:t>）用</a:t>
            </a:r>
            <a:r>
              <a:rPr lang="en-US" altLang="zh-CN" sz="1800" dirty="0"/>
              <a:t>Animator</a:t>
            </a:r>
            <a:r>
              <a:rPr lang="zh-CN" altLang="zh-CN" sz="1800" dirty="0"/>
              <a:t>实现一个矩形从窗口左上角旋转着进入屏幕，运行效果如图</a:t>
            </a:r>
            <a:r>
              <a:rPr lang="en-US" altLang="zh-CN" sz="1800" dirty="0"/>
              <a:t>24.3</a:t>
            </a:r>
            <a:r>
              <a:rPr lang="zh-CN" altLang="zh-CN" sz="1800" dirty="0"/>
              <a:t>所示。</a:t>
            </a:r>
          </a:p>
          <a:p>
            <a:pPr indent="450850"/>
            <a:r>
              <a:rPr lang="zh-CN" altLang="zh-CN" sz="1800" dirty="0"/>
              <a:t>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/>
              <a:t>Animator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”项，新建</a:t>
            </a:r>
            <a:r>
              <a:rPr lang="en-US" altLang="zh-CN" sz="1800" dirty="0" err="1">
                <a:hlinkClick r:id="rId3" action="ppaction://hlinkfile"/>
              </a:rPr>
              <a:t>AnimatorRect.qml</a:t>
            </a:r>
            <a:r>
              <a:rPr lang="zh-CN" altLang="zh-CN" sz="1800" dirty="0">
                <a:hlinkClick r:id="rId3" action="ppaction://hlinkfile"/>
              </a:rPr>
              <a:t>文件，编写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16481"/>
              </p:ext>
            </p:extLst>
          </p:nvPr>
        </p:nvGraphicFramePr>
        <p:xfrm>
          <a:off x="1754012" y="2933204"/>
          <a:ext cx="8372825" cy="188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11320020" imgH="2551532" progId="Visio.Drawing.11">
                  <p:embed/>
                </p:oleObj>
              </mc:Choice>
              <mc:Fallback>
                <p:oleObj name="Visio" r:id="rId4" imgW="11320020" imgH="25515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12" y="2933204"/>
                        <a:ext cx="8372825" cy="1888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55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0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Animator</a:t>
            </a:r>
            <a:r>
              <a:rPr lang="zh-CN" altLang="zh-CN" sz="2400" b="1" dirty="0"/>
              <a:t>元素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021" y="961901"/>
            <a:ext cx="1040278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import </a:t>
            </a:r>
            <a:r>
              <a:rPr lang="en-US" altLang="zh-CN" sz="1800" b="1" dirty="0" err="1"/>
              <a:t>QtQuick</a:t>
            </a:r>
            <a:r>
              <a:rPr lang="en-US" altLang="zh-CN" sz="1800" b="1" dirty="0"/>
              <a:t> 2.7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因</a:t>
            </a:r>
            <a:r>
              <a:rPr lang="en-US" altLang="zh-CN" sz="1800" dirty="0"/>
              <a:t>Animator</a:t>
            </a:r>
            <a:r>
              <a:rPr lang="zh-CN" altLang="zh-CN" sz="1800" dirty="0"/>
              <a:t>需要至少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2.2</a:t>
            </a:r>
            <a:r>
              <a:rPr lang="zh-CN" altLang="zh-CN" sz="1800" dirty="0"/>
              <a:t>及以上版本的支持，而用户自定义</a:t>
            </a:r>
            <a:r>
              <a:rPr lang="en-US" altLang="zh-CN" sz="1800" dirty="0"/>
              <a:t>.</a:t>
            </a:r>
            <a:r>
              <a:rPr lang="en-US" altLang="zh-CN" sz="1800" dirty="0" err="1"/>
              <a:t>qml</a:t>
            </a:r>
            <a:r>
              <a:rPr lang="zh-CN" altLang="zh-CN" sz="1800" dirty="0"/>
              <a:t>文件默认导入的是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2.0</a:t>
            </a:r>
            <a:r>
              <a:rPr lang="zh-CN" altLang="zh-CN" sz="1800" dirty="0"/>
              <a:t>，故这里要对导入库的版本号进行修改，本例使用最新的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2.7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XAnimator</a:t>
            </a:r>
            <a:r>
              <a:rPr lang="en-US" altLang="zh-CN" sz="1800" b="1" dirty="0"/>
              <a:t> on x {…}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XAnimator</a:t>
            </a:r>
            <a:r>
              <a:rPr lang="zh-CN" altLang="zh-CN" sz="1800" dirty="0"/>
              <a:t>类型产生使元素在水平方向移动的动画，作用于</a:t>
            </a:r>
            <a:r>
              <a:rPr lang="en-US" altLang="zh-CN" sz="1800" dirty="0"/>
              <a:t>x</a:t>
            </a:r>
            <a:r>
              <a:rPr lang="zh-CN" altLang="zh-CN" sz="1800" dirty="0"/>
              <a:t>属性，类同于“</a:t>
            </a:r>
            <a:r>
              <a:rPr lang="en-US" altLang="zh-CN" sz="1800" dirty="0" err="1"/>
              <a:t>PropertyAnimation</a:t>
            </a:r>
            <a:r>
              <a:rPr lang="en-US" altLang="zh-CN" sz="1800" dirty="0"/>
              <a:t> on x {...}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YAnimator</a:t>
            </a:r>
            <a:r>
              <a:rPr lang="en-US" altLang="zh-CN" sz="1800" b="1" dirty="0"/>
              <a:t> on y {…}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YAnimator</a:t>
            </a:r>
            <a:r>
              <a:rPr lang="zh-CN" altLang="zh-CN" sz="1800" dirty="0"/>
              <a:t>类型产生使元素在垂直方向运动的动画，作用于</a:t>
            </a:r>
            <a:r>
              <a:rPr lang="en-US" altLang="zh-CN" sz="1800" dirty="0"/>
              <a:t>y</a:t>
            </a:r>
            <a:r>
              <a:rPr lang="zh-CN" altLang="zh-CN" sz="1800" dirty="0"/>
              <a:t>属性，类同于“</a:t>
            </a:r>
            <a:r>
              <a:rPr lang="en-US" altLang="zh-CN" sz="1800" dirty="0" err="1"/>
              <a:t>PropertyAnimation</a:t>
            </a:r>
            <a:r>
              <a:rPr lang="en-US" altLang="zh-CN" sz="1800" dirty="0"/>
              <a:t> on y {...}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(d) </a:t>
            </a:r>
            <a:r>
              <a:rPr lang="en-US" altLang="zh-CN" sz="1800" b="1" dirty="0" err="1"/>
              <a:t>ScaleAnimator</a:t>
            </a:r>
            <a:r>
              <a:rPr lang="en-US" altLang="zh-CN" sz="1800" b="1" dirty="0"/>
              <a:t> on scale {…}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ScaleAnimator</a:t>
            </a:r>
            <a:r>
              <a:rPr lang="zh-CN" altLang="zh-CN" sz="1800" dirty="0"/>
              <a:t>类型改变一个元素的尺寸因子，产生使元素尺寸缩放的动画。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(e) </a:t>
            </a:r>
            <a:r>
              <a:rPr lang="en-US" altLang="zh-CN" sz="1800" b="1" dirty="0" err="1"/>
              <a:t>RotationAnimator</a:t>
            </a:r>
            <a:r>
              <a:rPr lang="en-US" altLang="zh-CN" sz="1800" b="1" dirty="0"/>
              <a:t> on rotation {…}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RotationAnimator</a:t>
            </a:r>
            <a:r>
              <a:rPr lang="zh-CN" altLang="zh-CN" sz="1800" dirty="0"/>
              <a:t>类型改变元素的角度，产生使图形旋转的动画，作用于</a:t>
            </a:r>
            <a:r>
              <a:rPr lang="en-US" altLang="zh-CN" sz="1800" dirty="0"/>
              <a:t>rotation </a:t>
            </a:r>
            <a:r>
              <a:rPr lang="zh-CN" altLang="zh-CN" sz="1800" dirty="0"/>
              <a:t>属性，类同于</a:t>
            </a:r>
            <a:r>
              <a:rPr lang="en-US" altLang="zh-CN" sz="1800" dirty="0" err="1"/>
              <a:t>RotationAnimation</a:t>
            </a:r>
            <a:r>
              <a:rPr lang="zh-CN" altLang="zh-CN" sz="1800" dirty="0"/>
              <a:t>元素的功能。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(f) </a:t>
            </a:r>
            <a:r>
              <a:rPr lang="en-US" altLang="zh-CN" sz="1800" b="1" dirty="0" err="1"/>
              <a:t>OpacityAnimator</a:t>
            </a:r>
            <a:r>
              <a:rPr lang="en-US" altLang="zh-CN" sz="1800" b="1" dirty="0"/>
              <a:t> on opacity {…}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OpacityAnimator</a:t>
            </a:r>
            <a:r>
              <a:rPr lang="zh-CN" altLang="zh-CN" sz="1800" dirty="0"/>
              <a:t>类型改变元素的透明度，产生图形显隐效果，作用于</a:t>
            </a:r>
            <a:r>
              <a:rPr lang="en-US" altLang="zh-CN" sz="1800" dirty="0"/>
              <a:t>opacity</a:t>
            </a:r>
            <a:r>
              <a:rPr lang="zh-CN" altLang="zh-CN" sz="1800" dirty="0"/>
              <a:t>属性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7178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0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Animator</a:t>
            </a:r>
            <a:r>
              <a:rPr lang="zh-CN" altLang="zh-CN" sz="2400" b="1" dirty="0"/>
              <a:t>元素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66719" y="934547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01288"/>
            <a:ext cx="9752828" cy="2707124"/>
          </a:xfrm>
          <a:prstGeom prst="roundRect">
            <a:avLst>
              <a:gd name="adj" fmla="val 701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AnimatorRect</a:t>
            </a:r>
            <a:r>
              <a:rPr lang="en-US" altLang="zh-CN" dirty="0"/>
              <a:t> { }							</a:t>
            </a:r>
            <a:r>
              <a:rPr lang="en-US" altLang="zh-CN" dirty="0" smtClean="0"/>
              <a:t>//</a:t>
            </a:r>
            <a:r>
              <a:rPr lang="zh-CN" altLang="zh-CN" dirty="0"/>
              <a:t>使用组件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509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015" y="1330037"/>
            <a:ext cx="637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24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>
                <a:solidFill>
                  <a:srgbClr val="663300"/>
                </a:solidFill>
              </a:rPr>
              <a:t>QML</a:t>
            </a:r>
            <a:r>
              <a:rPr lang="zh-CN" altLang="zh-CN" sz="4800" b="1" dirty="0">
                <a:solidFill>
                  <a:srgbClr val="663300"/>
                </a:solidFill>
              </a:rPr>
              <a:t>动画特效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动画流</a:t>
            </a:r>
            <a:r>
              <a:rPr lang="en-US" altLang="zh-CN" sz="3600" b="1" dirty="0"/>
              <a:t>UI</a:t>
            </a:r>
            <a:r>
              <a:rPr lang="zh-CN" altLang="zh-CN" sz="3600" b="1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32739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17883" y="4364035"/>
            <a:ext cx="227427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状态和切换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状态和切换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997527"/>
            <a:ext cx="103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CH2404</a:t>
            </a:r>
            <a:r>
              <a:rPr lang="zh-CN" altLang="zh-CN" sz="1800" dirty="0"/>
              <a:t>）用状态切换机制实现文字的动态增强显示，运行效果如图</a:t>
            </a:r>
            <a:r>
              <a:rPr lang="en-US" altLang="zh-CN" sz="1800" dirty="0"/>
              <a:t>24.4</a:t>
            </a:r>
            <a:r>
              <a:rPr lang="zh-CN" altLang="zh-CN" sz="1800" dirty="0"/>
              <a:t>所示，其中被鼠标选中的单词会以艺术字放大，而释放鼠标后又恢复原状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Picture 2" descr="24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61" y="1810039"/>
            <a:ext cx="4555939" cy="49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状态和切换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9397" y="997527"/>
            <a:ext cx="10295907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StateTransition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</a:t>
            </a:r>
            <a:r>
              <a:rPr lang="zh-CN" altLang="zh-CN" sz="1800" dirty="0">
                <a:hlinkClick r:id="rId2" action="ppaction://hlinkfile"/>
              </a:rPr>
              <a:t>新建</a:t>
            </a:r>
            <a:r>
              <a:rPr lang="en-US" altLang="zh-CN" sz="1800" dirty="0" err="1">
                <a:hlinkClick r:id="rId2" action="ppaction://hlinkfile"/>
              </a:rPr>
              <a:t>StateText.qml</a:t>
            </a:r>
            <a:r>
              <a:rPr lang="zh-CN" altLang="zh-CN" sz="1800" dirty="0">
                <a:hlinkClick r:id="rId2" action="ppaction://hlinkfile"/>
              </a:rPr>
              <a:t>文件，编写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states: […]</a:t>
            </a:r>
            <a:r>
              <a:rPr lang="zh-CN" altLang="zh-CN" sz="1800" b="1" dirty="0"/>
              <a:t>：</a:t>
            </a:r>
            <a:r>
              <a:rPr lang="en-US" altLang="zh-CN" sz="1800" dirty="0"/>
              <a:t>states</a:t>
            </a:r>
            <a:r>
              <a:rPr lang="zh-CN" altLang="zh-CN" sz="1800" dirty="0"/>
              <a:t>属性包含了该元素所有状态的列表，要创建一个状态，就向</a:t>
            </a:r>
            <a:r>
              <a:rPr lang="en-US" altLang="zh-CN" sz="1800" dirty="0"/>
              <a:t>states</a:t>
            </a:r>
            <a:r>
              <a:rPr lang="zh-CN" altLang="zh-CN" sz="1800" dirty="0"/>
              <a:t>中添加一个</a:t>
            </a:r>
            <a:r>
              <a:rPr lang="en-US" altLang="zh-CN" sz="1800" dirty="0"/>
              <a:t>State</a:t>
            </a:r>
            <a:r>
              <a:rPr lang="zh-CN" altLang="zh-CN" sz="1800" dirty="0"/>
              <a:t>对象，如果元素只有一个状态，则也可省略方括号“</a:t>
            </a:r>
            <a:r>
              <a:rPr lang="en-US" altLang="zh-CN" sz="1800" dirty="0"/>
              <a:t>[ ]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State 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状态对象，它定义了在该状态中要进行的所有改变，可以指定被改变的属性或创建</a:t>
            </a:r>
            <a:r>
              <a:rPr lang="en-US" altLang="zh-CN" sz="1800" dirty="0" err="1"/>
              <a:t>PropertyChanges</a:t>
            </a:r>
            <a:r>
              <a:rPr lang="zh-CN" altLang="zh-CN" sz="1800" dirty="0"/>
              <a:t>元素，也可以修改其他对象的属性（不仅仅是拥有该状态的对象）。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name: "highlight"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状态名称，每个状态对象都有一个在本元素中唯一的名称，默认状态的状态名称为空字符串。要改变一个元素的当前状态，可以将其</a:t>
            </a:r>
            <a:r>
              <a:rPr lang="en-US" altLang="zh-CN" sz="1800" dirty="0"/>
              <a:t>state</a:t>
            </a:r>
            <a:r>
              <a:rPr lang="zh-CN" altLang="zh-CN" sz="1800" dirty="0"/>
              <a:t>属性设置为要改变到的状态的名称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593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156" y="1959429"/>
            <a:ext cx="9500260" cy="5370701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  <a:endParaRPr lang="zh-CN" altLang="zh-CN" sz="1600" dirty="0"/>
          </a:p>
          <a:p>
            <a:r>
              <a:rPr lang="en-US" altLang="zh-CN" sz="1600" dirty="0"/>
              <a:t>Text {</a:t>
            </a:r>
            <a:endParaRPr lang="zh-CN" altLang="zh-CN" sz="1600" dirty="0"/>
          </a:p>
          <a:p>
            <a:r>
              <a:rPr lang="en-US" altLang="zh-CN" sz="1600" dirty="0"/>
              <a:t>    id: </a:t>
            </a:r>
            <a:r>
              <a:rPr lang="en-US" altLang="zh-CN" sz="1600" dirty="0" err="1"/>
              <a:t>stext</a:t>
            </a:r>
            <a:endParaRPr lang="zh-CN" altLang="zh-CN" sz="1600" dirty="0"/>
          </a:p>
          <a:p>
            <a:r>
              <a:rPr lang="en-US" altLang="zh-CN" sz="1600" dirty="0"/>
              <a:t>	...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r>
              <a:rPr lang="en-US" altLang="zh-CN" sz="1600" dirty="0"/>
              <a:t>        id: </a:t>
            </a:r>
            <a:r>
              <a:rPr lang="en-US" altLang="zh-CN" sz="1600" dirty="0" err="1"/>
              <a:t>mArea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onPressed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stext.state</a:t>
            </a:r>
            <a:r>
              <a:rPr lang="en-US" altLang="zh-CN" sz="1600" dirty="0"/>
              <a:t> = "highlight"		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按下鼠标，状态切换为</a:t>
            </a:r>
            <a:r>
              <a:rPr lang="en-US" altLang="zh-CN" sz="1600" dirty="0"/>
              <a:t>"highlight"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onReleased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stext.state</a:t>
            </a:r>
            <a:r>
              <a:rPr lang="en-US" altLang="zh-CN" sz="1600" dirty="0"/>
              <a:t> = ""			//</a:t>
            </a:r>
            <a:r>
              <a:rPr lang="zh-CN" altLang="zh-CN" sz="1600" dirty="0"/>
              <a:t>释放鼠标回到默认（初始）状态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states: [</a:t>
            </a:r>
            <a:endParaRPr lang="zh-CN" altLang="zh-CN" sz="1600" dirty="0"/>
          </a:p>
          <a:p>
            <a:r>
              <a:rPr lang="en-US" altLang="zh-CN" sz="1600" dirty="0"/>
              <a:t>        State {</a:t>
            </a:r>
            <a:endParaRPr lang="zh-CN" altLang="zh-CN" sz="1600" dirty="0"/>
          </a:p>
          <a:p>
            <a:r>
              <a:rPr lang="en-US" altLang="zh-CN" sz="1600" dirty="0"/>
              <a:t>            name: "highlight"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状态名称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PropertyChanges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r>
              <a:rPr lang="en-US" altLang="zh-CN" sz="1600" dirty="0"/>
              <a:t>				...</a:t>
            </a:r>
            <a:endParaRPr lang="zh-CN" altLang="zh-CN" sz="1600" dirty="0"/>
          </a:p>
          <a:p>
            <a:r>
              <a:rPr lang="en-US" altLang="zh-CN" sz="1600" dirty="0"/>
              <a:t>            }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]</a:t>
            </a:r>
            <a:endParaRPr lang="zh-CN" altLang="zh-CN" sz="1600" dirty="0"/>
          </a:p>
          <a:p>
            <a:r>
              <a:rPr lang="en-US" altLang="zh-CN" sz="1600" dirty="0"/>
              <a:t>	...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1034535" y="932330"/>
            <a:ext cx="991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en-US" altLang="zh-CN" sz="1600" b="1" dirty="0"/>
              <a:t>(d) when: </a:t>
            </a:r>
            <a:r>
              <a:rPr lang="en-US" altLang="zh-CN" sz="1600" b="1" dirty="0" err="1"/>
              <a:t>mArea.pressed</a:t>
            </a:r>
            <a:r>
              <a:rPr lang="zh-CN" altLang="zh-CN" sz="1600" b="1" dirty="0"/>
              <a:t>：</a:t>
            </a:r>
            <a:r>
              <a:rPr lang="en-US" altLang="zh-CN" sz="1600" dirty="0"/>
              <a:t>when</a:t>
            </a:r>
            <a:r>
              <a:rPr lang="zh-CN" altLang="zh-CN" sz="1600" dirty="0"/>
              <a:t>属性设定了当鼠标被按下时从默认状态进入该状态，释放鼠标则返回默认状态。所有的</a:t>
            </a:r>
            <a:r>
              <a:rPr lang="en-US" altLang="zh-CN" sz="1600" dirty="0"/>
              <a:t>QML</a:t>
            </a:r>
            <a:r>
              <a:rPr lang="zh-CN" altLang="zh-CN" sz="1600" dirty="0"/>
              <a:t>可视元素都有一个默认状态，在默认状态下包含了该元素所有的初始化属性值（如本例为</a:t>
            </a:r>
            <a:r>
              <a:rPr lang="en-US" altLang="zh-CN" sz="1600" dirty="0"/>
              <a:t>Text</a:t>
            </a:r>
            <a:r>
              <a:rPr lang="zh-CN" altLang="zh-CN" sz="1600" dirty="0"/>
              <a:t>元素最初设置的属性值），一个元素可以为其</a:t>
            </a:r>
            <a:r>
              <a:rPr lang="en-US" altLang="zh-CN" sz="1600" dirty="0"/>
              <a:t>state</a:t>
            </a:r>
            <a:r>
              <a:rPr lang="zh-CN" altLang="zh-CN" sz="1600" dirty="0"/>
              <a:t>属性指定一个空字符串来明确地将其状态设置为默认状态。例如，这里如果不使用</a:t>
            </a:r>
            <a:r>
              <a:rPr lang="en-US" altLang="zh-CN" sz="1600" dirty="0"/>
              <a:t>when</a:t>
            </a:r>
            <a:r>
              <a:rPr lang="zh-CN" altLang="zh-CN" sz="1600" dirty="0"/>
              <a:t>属性，代码也可以写为：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136845" y="328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状态和切换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135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状态和切换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8150" y="997527"/>
            <a:ext cx="10177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(e) </a:t>
            </a:r>
            <a:r>
              <a:rPr lang="en-US" altLang="zh-CN" sz="1800" b="1" dirty="0" err="1"/>
              <a:t>PropertyChanges</a:t>
            </a:r>
            <a:r>
              <a:rPr lang="en-US" altLang="zh-CN" sz="1800" b="1" dirty="0"/>
              <a:t> 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在用户定义的状态下一般使用</a:t>
            </a:r>
            <a:r>
              <a:rPr lang="en-US" altLang="zh-CN" sz="1800" dirty="0" err="1"/>
              <a:t>PropertyChanges</a:t>
            </a:r>
            <a:r>
              <a:rPr lang="zh-CN" altLang="zh-CN" sz="1800" dirty="0"/>
              <a:t>（属性改变）元素来给出状态切换时对象的各属性分别要变到的目标值，其中指明</a:t>
            </a:r>
            <a:r>
              <a:rPr lang="en-US" altLang="zh-CN" sz="1800" dirty="0"/>
              <a:t>target</a:t>
            </a:r>
            <a:r>
              <a:rPr lang="zh-CN" altLang="zh-CN" sz="1800" dirty="0"/>
              <a:t>属性为</a:t>
            </a:r>
            <a:r>
              <a:rPr lang="en-US" altLang="zh-CN" sz="1800" dirty="0" err="1"/>
              <a:t>stext</a:t>
            </a:r>
            <a:r>
              <a:rPr lang="zh-CN" altLang="zh-CN" sz="1800" dirty="0"/>
              <a:t>，即对</a:t>
            </a:r>
            <a:r>
              <a:rPr lang="en-US" altLang="zh-CN" sz="1800" dirty="0"/>
              <a:t>Text</a:t>
            </a:r>
            <a:r>
              <a:rPr lang="zh-CN" altLang="zh-CN" sz="1800" dirty="0"/>
              <a:t>元素本身应用属性改变的动画。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(f) transitions: [Transition {…}]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元素在不同的状态间改变时使用切换（</a:t>
            </a:r>
            <a:r>
              <a:rPr lang="en-US" altLang="zh-CN" sz="1800" dirty="0"/>
              <a:t>transitions</a:t>
            </a:r>
            <a:r>
              <a:rPr lang="zh-CN" altLang="zh-CN" sz="1800" dirty="0"/>
              <a:t>）来实现动画效果，切换用来设置当状态改变时的动画，要创建一个切换，需要定义一个</a:t>
            </a:r>
            <a:r>
              <a:rPr lang="en-US" altLang="zh-CN" sz="1800" dirty="0"/>
              <a:t>Transition</a:t>
            </a:r>
            <a:r>
              <a:rPr lang="zh-CN" altLang="zh-CN" sz="1800" dirty="0"/>
              <a:t>对象，然后将其添加到元素的</a:t>
            </a:r>
            <a:r>
              <a:rPr lang="en-US" altLang="zh-CN" sz="1800" dirty="0"/>
              <a:t>transitions</a:t>
            </a:r>
            <a:r>
              <a:rPr lang="zh-CN" altLang="zh-CN" sz="1800" dirty="0"/>
              <a:t>属性。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2633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067502" y="4386850"/>
            <a:ext cx="397503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PropertyAnimation</a:t>
            </a:r>
            <a:r>
              <a:rPr lang="zh-CN" altLang="zh-CN" sz="2800" b="1" dirty="0"/>
              <a:t>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状态和切换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36845" y="982049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25041"/>
            <a:ext cx="9562823" cy="4133017"/>
          </a:xfrm>
          <a:prstGeom prst="roundRect">
            <a:avLst>
              <a:gd name="adj" fmla="val 62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Row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anchors.centerIn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    spacing: 10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StateText</a:t>
            </a:r>
            <a:r>
              <a:rPr lang="en-US" altLang="zh-CN" dirty="0"/>
              <a:t> { text: "I" }			//</a:t>
            </a:r>
            <a:r>
              <a:rPr lang="zh-CN" altLang="zh-CN" dirty="0"/>
              <a:t>使用组件，要自定义其文本属性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StateText</a:t>
            </a:r>
            <a:r>
              <a:rPr lang="en-US" altLang="zh-CN" dirty="0"/>
              <a:t> { text: "love"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StateText</a:t>
            </a:r>
            <a:r>
              <a:rPr lang="en-US" altLang="zh-CN" dirty="0"/>
              <a:t> { text: "QML"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21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55419" y="4364035"/>
            <a:ext cx="259919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设计组合动画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设计组合动画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2525" y="1021278"/>
            <a:ext cx="1016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CH2405</a:t>
            </a:r>
            <a:r>
              <a:rPr lang="zh-CN" altLang="zh-CN" sz="1800" dirty="0"/>
              <a:t>）用组合动画实现照片的动态显示，运行效果如图</a:t>
            </a:r>
            <a:r>
              <a:rPr lang="en-US" altLang="zh-CN" sz="1800" dirty="0"/>
              <a:t>24.5</a:t>
            </a:r>
            <a:r>
              <a:rPr lang="zh-CN" altLang="zh-CN" sz="1800" dirty="0"/>
              <a:t>所示。在图中单击灰色矩形区后，矩形开始沿水平方向做往返移动，与此同时，有一张照片从上方旋转着“掉落”下来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5386"/>
              </p:ext>
            </p:extLst>
          </p:nvPr>
        </p:nvGraphicFramePr>
        <p:xfrm>
          <a:off x="2486214" y="2113807"/>
          <a:ext cx="6908422" cy="33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7370730" imgH="3551657" progId="Visio.Drawing.11">
                  <p:embed/>
                </p:oleObj>
              </mc:Choice>
              <mc:Fallback>
                <p:oleObj name="Visio" r:id="rId3" imgW="7370730" imgH="35516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214" y="2113807"/>
                        <a:ext cx="6908422" cy="3336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71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设计组合动画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33153"/>
            <a:ext cx="1014152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ComplexAnimation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文件夹，其中放入一张照片“</a:t>
            </a:r>
            <a:r>
              <a:rPr lang="en-US" altLang="zh-CN" dirty="0"/>
              <a:t>zhou.jpg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”项，从弹出的对话框中选择该照片并打开，将其加载到项目中。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”项，新建</a:t>
            </a:r>
            <a:r>
              <a:rPr lang="en-US" altLang="zh-CN" dirty="0" err="1"/>
              <a:t>CAnimateObj.qml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SequentialAnimation</a:t>
            </a:r>
            <a:r>
              <a:rPr lang="en-US" altLang="zh-CN" b="1" dirty="0"/>
              <a:t> on x {…}</a:t>
            </a:r>
            <a:r>
              <a:rPr lang="zh-CN" altLang="zh-CN" b="1" dirty="0"/>
              <a:t>：</a:t>
            </a:r>
            <a:r>
              <a:rPr lang="zh-CN" altLang="zh-CN" dirty="0"/>
              <a:t>创建了</a:t>
            </a:r>
            <a:r>
              <a:rPr lang="en-US" altLang="zh-CN" dirty="0" err="1"/>
              <a:t>SequentialAnimation</a:t>
            </a:r>
            <a:r>
              <a:rPr lang="zh-CN" altLang="zh-CN" dirty="0"/>
              <a:t>来串行地运行</a:t>
            </a:r>
            <a:r>
              <a:rPr lang="en-US" altLang="zh-CN" dirty="0"/>
              <a:t>3</a:t>
            </a:r>
            <a:r>
              <a:rPr lang="zh-CN" altLang="zh-CN" dirty="0"/>
              <a:t>个动画：</a:t>
            </a:r>
            <a:r>
              <a:rPr lang="en-US" altLang="zh-CN" dirty="0" err="1"/>
              <a:t>NumberAnimation</a:t>
            </a:r>
            <a:r>
              <a:rPr lang="zh-CN" altLang="zh-CN" dirty="0"/>
              <a:t>（右移）、</a:t>
            </a:r>
            <a:r>
              <a:rPr lang="en-US" altLang="zh-CN" dirty="0" err="1"/>
              <a:t>NumberAnimation</a:t>
            </a:r>
            <a:r>
              <a:rPr lang="zh-CN" altLang="zh-CN" dirty="0"/>
              <a:t>（左移）和</a:t>
            </a:r>
            <a:r>
              <a:rPr lang="en-US" altLang="zh-CN" dirty="0" err="1"/>
              <a:t>PauseAnimation</a:t>
            </a:r>
            <a:r>
              <a:rPr lang="zh-CN" altLang="zh-CN" dirty="0"/>
              <a:t>（停顿）。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SequentialAnimation</a:t>
            </a:r>
            <a:r>
              <a:rPr lang="en-US" altLang="zh-CN" b="1" dirty="0"/>
              <a:t> {…}</a:t>
            </a:r>
            <a:r>
              <a:rPr lang="zh-CN" altLang="zh-CN" b="1" dirty="0"/>
              <a:t>：</a:t>
            </a:r>
            <a:r>
              <a:rPr lang="zh-CN" altLang="zh-CN" dirty="0"/>
              <a:t>因这个</a:t>
            </a:r>
            <a:r>
              <a:rPr lang="en-US" altLang="zh-CN" dirty="0" err="1"/>
              <a:t>SequentialAnimation</a:t>
            </a:r>
            <a:r>
              <a:rPr lang="zh-CN" altLang="zh-CN" dirty="0"/>
              <a:t>并未定义在任何属性上，故其中的各子动画元素必须以</a:t>
            </a:r>
            <a:r>
              <a:rPr lang="en-US" altLang="zh-CN" dirty="0"/>
              <a:t>target</a:t>
            </a:r>
            <a:r>
              <a:rPr lang="zh-CN" altLang="zh-CN" dirty="0"/>
              <a:t>和</a:t>
            </a:r>
            <a:r>
              <a:rPr lang="en-US" altLang="zh-CN" dirty="0"/>
              <a:t>property</a:t>
            </a:r>
            <a:r>
              <a:rPr lang="zh-CN" altLang="zh-CN" dirty="0"/>
              <a:t>分别指明要应用到的目标元素和属性，也可以使用</a:t>
            </a:r>
            <a:r>
              <a:rPr lang="en-US" altLang="zh-CN" dirty="0"/>
              <a:t>Animator</a:t>
            </a:r>
            <a:r>
              <a:rPr lang="zh-CN" altLang="zh-CN" dirty="0"/>
              <a:t>动画（在这种情况下只须给出应用的目标元素即可）。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ParallelAnimation</a:t>
            </a:r>
            <a:r>
              <a:rPr lang="en-US" altLang="zh-CN" b="1" dirty="0"/>
              <a:t> {…}</a:t>
            </a:r>
            <a:r>
              <a:rPr lang="zh-CN" altLang="zh-CN" b="1" dirty="0"/>
              <a:t>：</a:t>
            </a:r>
            <a:r>
              <a:rPr lang="zh-CN" altLang="zh-CN" dirty="0"/>
              <a:t>并行动画组，其中各子动画元素同时运行，本例包含</a:t>
            </a:r>
            <a:r>
              <a:rPr lang="en-US" altLang="zh-CN" dirty="0"/>
              <a:t>4</a:t>
            </a:r>
            <a:r>
              <a:rPr lang="zh-CN" altLang="zh-CN" dirty="0"/>
              <a:t>个独立的子动画，即</a:t>
            </a:r>
            <a:r>
              <a:rPr lang="en-US" altLang="zh-CN" dirty="0" err="1"/>
              <a:t>ScaleAnimator</a:t>
            </a:r>
            <a:r>
              <a:rPr lang="zh-CN" altLang="zh-CN" dirty="0"/>
              <a:t>（使照片尺寸变大）、</a:t>
            </a:r>
            <a:r>
              <a:rPr lang="en-US" altLang="zh-CN" dirty="0" err="1"/>
              <a:t>OpacityAnimator</a:t>
            </a:r>
            <a:r>
              <a:rPr lang="zh-CN" altLang="zh-CN" dirty="0"/>
              <a:t>（照片由隐而见）、</a:t>
            </a:r>
            <a:r>
              <a:rPr lang="en-US" altLang="zh-CN" dirty="0" err="1"/>
              <a:t>RotationAnimator</a:t>
            </a:r>
            <a:r>
              <a:rPr lang="zh-CN" altLang="zh-CN" dirty="0"/>
              <a:t>（照片旋转角度）、</a:t>
            </a:r>
            <a:r>
              <a:rPr lang="en-US" altLang="zh-CN" dirty="0" err="1"/>
              <a:t>NumberAnimation</a:t>
            </a:r>
            <a:r>
              <a:rPr lang="zh-CN" altLang="zh-CN" dirty="0"/>
              <a:t>（照片位置从上往下）……它们并行地执行，于是产生出照片旋转着下落的视觉效果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000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设计组合动画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36845" y="958298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034" y="1460665"/>
            <a:ext cx="9690265" cy="2707124"/>
          </a:xfrm>
          <a:prstGeom prst="roundRect">
            <a:avLst>
              <a:gd name="adj" fmla="val 100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CAnimateObj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837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015" y="1330037"/>
            <a:ext cx="637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24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>
                <a:solidFill>
                  <a:srgbClr val="663300"/>
                </a:solidFill>
              </a:rPr>
              <a:t>QML</a:t>
            </a:r>
            <a:r>
              <a:rPr lang="zh-CN" altLang="zh-CN" sz="4800" b="1" dirty="0">
                <a:solidFill>
                  <a:srgbClr val="663300"/>
                </a:solidFill>
              </a:rPr>
              <a:t>动画特效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图像特效</a:t>
            </a:r>
          </a:p>
        </p:txBody>
      </p:sp>
    </p:spTree>
    <p:extLst>
      <p:ext uri="{BB962C8B-B14F-4D97-AF65-F5344CB8AC3E}">
        <p14:creationId xmlns:p14="http://schemas.microsoft.com/office/powerpoint/2010/main" val="224180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2142" y="4364035"/>
            <a:ext cx="218575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smtClean="0"/>
              <a:t>  3D  </a:t>
            </a:r>
            <a:r>
              <a:rPr lang="zh-CN" altLang="zh-CN" sz="2800" b="1" dirty="0" smtClean="0"/>
              <a:t>旋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转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3D  </a:t>
            </a:r>
            <a:r>
              <a:rPr lang="zh-CN" altLang="zh-CN" sz="2400" b="1" dirty="0"/>
              <a:t>旋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转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522" y="938151"/>
            <a:ext cx="1046216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CH2406</a:t>
            </a:r>
            <a:r>
              <a:rPr lang="zh-CN" altLang="zh-CN" dirty="0"/>
              <a:t>）实现</a:t>
            </a:r>
            <a:r>
              <a:rPr lang="en-US" altLang="zh-CN" dirty="0"/>
              <a:t>GIF</a:t>
            </a:r>
            <a:r>
              <a:rPr lang="zh-CN" altLang="zh-CN" dirty="0"/>
              <a:t>图像的立体旋转，运行效果如图</a:t>
            </a:r>
            <a:r>
              <a:rPr lang="en-US" altLang="zh-CN" dirty="0"/>
              <a:t>24.6</a:t>
            </a:r>
            <a:r>
              <a:rPr lang="zh-CN" altLang="zh-CN" dirty="0"/>
              <a:t>所示，两只蜜蜂在花冠上翩翩起舞，同时整个图像沿竖直轴缓慢地转动。</a:t>
            </a:r>
          </a:p>
          <a:p>
            <a:pPr indent="450850"/>
            <a:r>
              <a:rPr lang="zh-CN" altLang="zh-CN" dirty="0"/>
              <a:t>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Graph3DRotate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文件夹，其中放入一幅图像“</a:t>
            </a:r>
            <a:r>
              <a:rPr lang="en-US" altLang="zh-CN" dirty="0"/>
              <a:t>bee.gif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”项，从弹出的对话框中选择该图像并打开，将其加载到项目中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”项，新建</a:t>
            </a:r>
            <a:r>
              <a:rPr lang="en-US" altLang="zh-CN" dirty="0" err="1"/>
              <a:t>MyGraph.qml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</p:txBody>
      </p:sp>
      <p:pic>
        <p:nvPicPr>
          <p:cNvPr id="12290" name="Picture 2" descr="20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1" y="3539353"/>
            <a:ext cx="7268877" cy="248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93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3D  </a:t>
            </a:r>
            <a:r>
              <a:rPr lang="zh-CN" altLang="zh-CN" sz="2400" b="1" dirty="0"/>
              <a:t>旋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转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5023" y="1009403"/>
            <a:ext cx="10236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en-US" sz="1800" dirty="0"/>
              <a:t>其中，</a:t>
            </a:r>
          </a:p>
          <a:p>
            <a:pPr indent="450850"/>
            <a:r>
              <a:rPr lang="en-US" altLang="zh-CN" sz="1800" dirty="0"/>
              <a:t>(a) transform: Rotation {…}</a:t>
            </a:r>
            <a:r>
              <a:rPr lang="zh-CN" altLang="en-US" sz="1800" dirty="0"/>
              <a:t>：</a:t>
            </a:r>
            <a:r>
              <a:rPr lang="en-US" altLang="zh-CN" sz="1800" dirty="0"/>
              <a:t>transform</a:t>
            </a:r>
            <a:r>
              <a:rPr lang="zh-CN" altLang="en-US" sz="1800" dirty="0"/>
              <a:t>属性，需要指定一个</a:t>
            </a:r>
            <a:r>
              <a:rPr lang="en-US" altLang="zh-CN" sz="1800" dirty="0"/>
              <a:t>Transform</a:t>
            </a:r>
            <a:r>
              <a:rPr lang="zh-CN" altLang="en-US" sz="1800" dirty="0"/>
              <a:t>类型元素的列表。在</a:t>
            </a:r>
            <a:r>
              <a:rPr lang="en-US" altLang="zh-CN" sz="1800" dirty="0"/>
              <a:t>QML</a:t>
            </a:r>
            <a:r>
              <a:rPr lang="zh-CN" altLang="en-US" sz="1800" dirty="0"/>
              <a:t>中可用的</a:t>
            </a:r>
            <a:r>
              <a:rPr lang="en-US" altLang="zh-CN" sz="1800" dirty="0"/>
              <a:t>Transform</a:t>
            </a:r>
            <a:r>
              <a:rPr lang="zh-CN" altLang="en-US" sz="1800" dirty="0"/>
              <a:t>类型有</a:t>
            </a:r>
            <a:r>
              <a:rPr lang="en-US" altLang="zh-CN" sz="1800" dirty="0"/>
              <a:t>3</a:t>
            </a:r>
            <a:r>
              <a:rPr lang="zh-CN" altLang="en-US" sz="1800" dirty="0"/>
              <a:t>个：</a:t>
            </a:r>
            <a:r>
              <a:rPr lang="en-US" altLang="zh-CN" sz="1800" dirty="0"/>
              <a:t>Rotation</a:t>
            </a:r>
            <a:r>
              <a:rPr lang="zh-CN" altLang="en-US" sz="1800" dirty="0"/>
              <a:t>、</a:t>
            </a:r>
            <a:r>
              <a:rPr lang="en-US" altLang="zh-CN" sz="1800" dirty="0"/>
              <a:t>Scale</a:t>
            </a:r>
            <a:r>
              <a:rPr lang="zh-CN" altLang="en-US" sz="1800" dirty="0"/>
              <a:t>和</a:t>
            </a:r>
            <a:r>
              <a:rPr lang="en-US" altLang="zh-CN" sz="1800" dirty="0"/>
              <a:t>Translate</a:t>
            </a:r>
            <a:r>
              <a:rPr lang="zh-CN" altLang="en-US" sz="1800" dirty="0"/>
              <a:t>，分别用来进行旋转、缩放和平移。这些元素还可以通过专门的属性来进行更加高级的变换设置。其中，</a:t>
            </a:r>
            <a:r>
              <a:rPr lang="en-US" altLang="zh-CN" sz="1800" dirty="0"/>
              <a:t>Rotation</a:t>
            </a:r>
            <a:r>
              <a:rPr lang="zh-CN" altLang="en-US" sz="1800" dirty="0"/>
              <a:t>提供了坐标轴和原点属性，坐标轴有</a:t>
            </a:r>
            <a:r>
              <a:rPr lang="en-US" altLang="zh-CN" sz="1800" dirty="0" err="1"/>
              <a:t>axis.x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axis.y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axis.z</a:t>
            </a:r>
            <a:r>
              <a:rPr lang="zh-CN" altLang="en-US" sz="1800" dirty="0"/>
              <a:t>，分别代表</a:t>
            </a:r>
            <a:r>
              <a:rPr lang="en-US" altLang="zh-CN" sz="1800" dirty="0"/>
              <a:t>x</a:t>
            </a:r>
            <a:r>
              <a:rPr lang="zh-CN" altLang="en-US" sz="1800" dirty="0"/>
              <a:t>轴、</a:t>
            </a:r>
            <a:r>
              <a:rPr lang="en-US" altLang="zh-CN" sz="1800" dirty="0"/>
              <a:t>y</a:t>
            </a:r>
            <a:r>
              <a:rPr lang="zh-CN" altLang="en-US" sz="1800" dirty="0"/>
              <a:t>轴和</a:t>
            </a:r>
            <a:r>
              <a:rPr lang="en-US" altLang="zh-CN" sz="1800" dirty="0"/>
              <a:t>z</a:t>
            </a:r>
            <a:r>
              <a:rPr lang="zh-CN" altLang="en-US" sz="1800" dirty="0"/>
              <a:t>轴，因此可以实现</a:t>
            </a:r>
            <a:r>
              <a:rPr lang="en-US" altLang="zh-CN" sz="1800" dirty="0"/>
              <a:t>3D</a:t>
            </a:r>
            <a:r>
              <a:rPr lang="zh-CN" altLang="en-US" sz="1800" dirty="0"/>
              <a:t>效果。原点由</a:t>
            </a:r>
            <a:r>
              <a:rPr lang="en-US" altLang="zh-CN" sz="1800" dirty="0" err="1"/>
              <a:t>origin.x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origin.y</a:t>
            </a:r>
            <a:r>
              <a:rPr lang="zh-CN" altLang="en-US" sz="1800" dirty="0"/>
              <a:t>来指定。对于典型的</a:t>
            </a:r>
            <a:r>
              <a:rPr lang="en-US" altLang="zh-CN" sz="1800" dirty="0"/>
              <a:t>3D</a:t>
            </a:r>
            <a:r>
              <a:rPr lang="zh-CN" altLang="en-US" sz="1800" dirty="0"/>
              <a:t>旋转，既要指定原点，也要指定坐标轴。图</a:t>
            </a:r>
            <a:r>
              <a:rPr lang="en-US" altLang="zh-CN" sz="1800" dirty="0"/>
              <a:t>24.7</a:t>
            </a:r>
            <a:r>
              <a:rPr lang="zh-CN" altLang="en-US" sz="1800" dirty="0"/>
              <a:t>为旋转坐标示意图，使用</a:t>
            </a:r>
            <a:r>
              <a:rPr lang="en-US" altLang="zh-CN" sz="1800" dirty="0"/>
              <a:t>angle</a:t>
            </a:r>
            <a:r>
              <a:rPr lang="zh-CN" altLang="en-US" sz="1800" dirty="0"/>
              <a:t>属性指定顺时针旋转的角度。</a:t>
            </a:r>
          </a:p>
          <a:p>
            <a:pPr indent="450850"/>
            <a:r>
              <a:rPr lang="en-US" altLang="zh-CN" sz="1800" dirty="0"/>
              <a:t>(b) </a:t>
            </a:r>
            <a:r>
              <a:rPr lang="en-US" altLang="zh-CN" sz="1800" dirty="0" err="1"/>
              <a:t>AnimatedImage</a:t>
            </a:r>
            <a:r>
              <a:rPr lang="en-US" altLang="zh-CN" sz="1800" dirty="0"/>
              <a:t> {…}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AnimatedImage</a:t>
            </a:r>
            <a:r>
              <a:rPr lang="zh-CN" altLang="en-US" sz="1800" dirty="0"/>
              <a:t>扩展了</a:t>
            </a:r>
            <a:r>
              <a:rPr lang="en-US" altLang="zh-CN" sz="1800" dirty="0"/>
              <a:t>Image</a:t>
            </a:r>
            <a:r>
              <a:rPr lang="zh-CN" altLang="en-US" sz="1800" dirty="0"/>
              <a:t>元素的功能，可以用来播放包含一系列帧的图像动画，如</a:t>
            </a:r>
            <a:r>
              <a:rPr lang="en-US" altLang="zh-CN" sz="1800" dirty="0"/>
              <a:t>GIF</a:t>
            </a:r>
            <a:r>
              <a:rPr lang="zh-CN" altLang="en-US" sz="1800" dirty="0"/>
              <a:t>文件。当前帧和动画总长度等信息可以使用</a:t>
            </a:r>
            <a:r>
              <a:rPr lang="en-US" altLang="zh-CN" sz="1800" dirty="0" err="1"/>
              <a:t>currentFrame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frameCount</a:t>
            </a:r>
            <a:r>
              <a:rPr lang="zh-CN" altLang="en-US" sz="1800" dirty="0"/>
              <a:t>属性来获取，还可以通过改变</a:t>
            </a:r>
            <a:r>
              <a:rPr lang="en-US" altLang="zh-CN" sz="1800" dirty="0"/>
              <a:t>playing</a:t>
            </a:r>
            <a:r>
              <a:rPr lang="zh-CN" altLang="en-US" sz="1800" dirty="0"/>
              <a:t>和</a:t>
            </a:r>
            <a:r>
              <a:rPr lang="en-US" altLang="zh-CN" sz="1800" dirty="0"/>
              <a:t>paused</a:t>
            </a:r>
            <a:r>
              <a:rPr lang="zh-CN" altLang="en-US" sz="1800" dirty="0"/>
              <a:t>属性的值来开始、暂停和停止动画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13314" name="Picture 2" descr="24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27" y="3963164"/>
            <a:ext cx="3329151" cy="221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13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3D  </a:t>
            </a:r>
            <a:r>
              <a:rPr lang="zh-CN" altLang="zh-CN" sz="2400" b="1" dirty="0"/>
              <a:t>旋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转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8151" y="1033153"/>
            <a:ext cx="66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36845" y="1531917"/>
            <a:ext cx="9515321" cy="2996565"/>
          </a:xfrm>
          <a:prstGeom prst="roundRect">
            <a:avLst>
              <a:gd name="adj" fmla="val 874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MyGraph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59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5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PropertyAnimation</a:t>
            </a:r>
            <a:r>
              <a:rPr lang="zh-CN" altLang="zh-CN" sz="2400" b="1" dirty="0"/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985652"/>
            <a:ext cx="10414660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latinLnBrk="1">
              <a:lnSpc>
                <a:spcPct val="150000"/>
              </a:lnSpc>
            </a:pPr>
            <a:r>
              <a:rPr lang="en-US" altLang="zh-CN" sz="1800" dirty="0" err="1"/>
              <a:t>PropertyAnimation</a:t>
            </a:r>
            <a:r>
              <a:rPr lang="zh-CN" altLang="zh-CN" sz="1800" dirty="0"/>
              <a:t>（属性动画元素）是用来为属性提供动画的最基本的动画元素，它直接继承自</a:t>
            </a:r>
            <a:r>
              <a:rPr lang="en-US" altLang="zh-CN" sz="1800" dirty="0"/>
              <a:t>Animation</a:t>
            </a:r>
            <a:r>
              <a:rPr lang="zh-CN" altLang="zh-CN" sz="1800" dirty="0"/>
              <a:t>元素，可以用来为</a:t>
            </a:r>
            <a:r>
              <a:rPr lang="en-US" altLang="zh-CN" sz="1800" dirty="0"/>
              <a:t>real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int</a:t>
            </a:r>
            <a:r>
              <a:rPr lang="zh-CN" altLang="zh-CN" sz="1800" dirty="0"/>
              <a:t>、</a:t>
            </a:r>
            <a:r>
              <a:rPr lang="en-US" altLang="zh-CN" sz="1800" dirty="0"/>
              <a:t>color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rect</a:t>
            </a:r>
            <a:r>
              <a:rPr lang="zh-CN" altLang="zh-CN" sz="1800" dirty="0"/>
              <a:t>、</a:t>
            </a:r>
            <a:r>
              <a:rPr lang="en-US" altLang="zh-CN" sz="1800" dirty="0"/>
              <a:t>point</a:t>
            </a:r>
            <a:r>
              <a:rPr lang="zh-CN" altLang="zh-CN" sz="1800" dirty="0"/>
              <a:t>、</a:t>
            </a:r>
            <a:r>
              <a:rPr lang="en-US" altLang="zh-CN" sz="1800" dirty="0"/>
              <a:t>size</a:t>
            </a:r>
            <a:r>
              <a:rPr lang="zh-CN" altLang="zh-CN" sz="1800" dirty="0"/>
              <a:t>和</a:t>
            </a:r>
            <a:r>
              <a:rPr lang="en-US" altLang="zh-CN" sz="1800" dirty="0"/>
              <a:t>vector3d</a:t>
            </a:r>
            <a:r>
              <a:rPr lang="zh-CN" altLang="zh-CN" sz="1800" dirty="0"/>
              <a:t>等属性设置动画。动画元素可以通过不同的方式来使用，取决于所需要的应用场景。一般的使用方式有如下几种：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indent="450850" latinLnBrk="1">
              <a:lnSpc>
                <a:spcPct val="150000"/>
              </a:lnSpc>
            </a:pPr>
            <a:r>
              <a:rPr lang="en-US" altLang="zh-CN" sz="1800" b="1" dirty="0">
                <a:sym typeface="Wingdings"/>
              </a:rPr>
              <a:t></a:t>
            </a:r>
            <a:r>
              <a:rPr lang="en-US" altLang="zh-CN" sz="1800" b="1" dirty="0"/>
              <a:t> </a:t>
            </a:r>
            <a:r>
              <a:rPr lang="zh-CN" altLang="zh-CN" sz="1800" b="1" dirty="0"/>
              <a:t>作为属性值的来源</a:t>
            </a:r>
            <a:r>
              <a:rPr lang="zh-CN" altLang="zh-CN" sz="1800" dirty="0"/>
              <a:t>。可以立即为一个指定的属性使用动画。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sz="1800" b="1" dirty="0">
                <a:sym typeface="Wingdings"/>
              </a:rPr>
              <a:t></a:t>
            </a:r>
            <a:r>
              <a:rPr lang="en-US" altLang="zh-CN" sz="1800" b="1" dirty="0"/>
              <a:t> </a:t>
            </a:r>
            <a:r>
              <a:rPr lang="zh-CN" altLang="zh-CN" sz="1800" b="1" dirty="0"/>
              <a:t>在信号处理器中创建</a:t>
            </a:r>
            <a:r>
              <a:rPr lang="zh-CN" altLang="zh-CN" sz="1800" dirty="0"/>
              <a:t>。当接收到一个信号（如鼠标单击事件）时触发动画。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sz="1800" b="1" dirty="0">
                <a:sym typeface="Wingdings"/>
              </a:rPr>
              <a:t></a:t>
            </a:r>
            <a:r>
              <a:rPr lang="en-US" altLang="zh-CN" sz="1800" b="1" dirty="0"/>
              <a:t> </a:t>
            </a:r>
            <a:r>
              <a:rPr lang="zh-CN" altLang="zh-CN" sz="1800" b="1" dirty="0"/>
              <a:t>作为独立动画元素</a:t>
            </a:r>
            <a:r>
              <a:rPr lang="zh-CN" altLang="zh-CN" sz="1800" dirty="0"/>
              <a:t>。像一个普通</a:t>
            </a:r>
            <a:r>
              <a:rPr lang="en-US" altLang="zh-CN" sz="1800" dirty="0"/>
              <a:t>QML</a:t>
            </a:r>
            <a:r>
              <a:rPr lang="zh-CN" altLang="zh-CN" sz="1800" dirty="0"/>
              <a:t>对象一样地被创建，不需要绑定到任何特定的对象和属性。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sz="1800" b="1" dirty="0">
                <a:sym typeface="Wingdings"/>
              </a:rPr>
              <a:t></a:t>
            </a:r>
            <a:r>
              <a:rPr lang="en-US" altLang="zh-CN" sz="1800" b="1" dirty="0"/>
              <a:t> </a:t>
            </a:r>
            <a:r>
              <a:rPr lang="zh-CN" altLang="zh-CN" sz="1800" b="1" dirty="0"/>
              <a:t>在属性值改变的行为中创建</a:t>
            </a:r>
            <a:r>
              <a:rPr lang="zh-CN" altLang="zh-CN" sz="1800" dirty="0"/>
              <a:t>。当一个属性改变值时触发动画，这种动画又叫“行为动画”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8274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2142" y="4364035"/>
            <a:ext cx="218575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色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彩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处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理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色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彩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处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理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8774" y="985652"/>
            <a:ext cx="1014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CH2407</a:t>
            </a:r>
            <a:r>
              <a:rPr lang="zh-CN" altLang="zh-CN" sz="1800" dirty="0"/>
              <a:t>）实现单击图像使其亮度变暗，且对比度增强，运行效果如图</a:t>
            </a:r>
            <a:r>
              <a:rPr lang="en-US" altLang="zh-CN" sz="1800" dirty="0"/>
              <a:t>24.8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4338" name="Picture 2" descr="20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36" y="1810493"/>
            <a:ext cx="7504401" cy="276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56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1104405"/>
            <a:ext cx="1037903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GraphEffects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文件夹，其中放入一幅图像“</a:t>
            </a:r>
            <a:r>
              <a:rPr lang="en-US" altLang="zh-CN" dirty="0"/>
              <a:t>insect.gif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”项，从弹出的对话框中选择该图像并打开，将其加载到项目中。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”项，新建</a:t>
            </a:r>
            <a:r>
              <a:rPr lang="en-US" altLang="zh-CN" dirty="0" err="1"/>
              <a:t>MyGraph.qml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import </a:t>
            </a:r>
            <a:r>
              <a:rPr lang="en-US" altLang="zh-CN" b="1" dirty="0" err="1"/>
              <a:t>QtGraphicalEffects</a:t>
            </a:r>
            <a:r>
              <a:rPr lang="en-US" altLang="zh-CN" b="1" dirty="0"/>
              <a:t> 1.0</a:t>
            </a:r>
            <a:r>
              <a:rPr lang="zh-CN" altLang="zh-CN" b="1" dirty="0"/>
              <a:t>：</a:t>
            </a:r>
            <a:r>
              <a:rPr lang="en-US" altLang="zh-CN" dirty="0"/>
              <a:t>QML</a:t>
            </a:r>
            <a:r>
              <a:rPr lang="zh-CN" altLang="zh-CN" dirty="0"/>
              <a:t>的图形特效元素类型都包含在</a:t>
            </a:r>
            <a:r>
              <a:rPr lang="en-US" altLang="zh-CN" dirty="0" err="1"/>
              <a:t>QtGraphicalEffects</a:t>
            </a:r>
            <a:r>
              <a:rPr lang="zh-CN" altLang="zh-CN" dirty="0"/>
              <a:t>库中，编程时需要使用该模块处理图像，都要在</a:t>
            </a:r>
            <a:r>
              <a:rPr lang="en-US" altLang="zh-CN" dirty="0"/>
              <a:t>QML</a:t>
            </a:r>
            <a:r>
              <a:rPr lang="zh-CN" altLang="zh-CN" dirty="0"/>
              <a:t>文档开头写上这一句声明，以导入特效元素库。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BrightnessContrast</a:t>
            </a:r>
            <a:r>
              <a:rPr lang="en-US" altLang="zh-CN" b="1" dirty="0"/>
              <a:t> {…}</a:t>
            </a:r>
            <a:r>
              <a:rPr lang="zh-CN" altLang="zh-CN" b="1" dirty="0"/>
              <a:t>：</a:t>
            </a:r>
            <a:r>
              <a:rPr lang="en-US" altLang="zh-CN" dirty="0" err="1"/>
              <a:t>BrightnessContrast</a:t>
            </a:r>
            <a:r>
              <a:rPr lang="zh-CN" altLang="zh-CN" dirty="0"/>
              <a:t>是一个特效元素，功能是设置源元素的亮度和对比度。它有一个属性</a:t>
            </a:r>
            <a:r>
              <a:rPr lang="en-US" altLang="zh-CN" dirty="0"/>
              <a:t>source</a:t>
            </a:r>
            <a:r>
              <a:rPr lang="zh-CN" altLang="zh-CN" dirty="0"/>
              <a:t>指明了其源元素，源元素一般都是一个</a:t>
            </a:r>
            <a:r>
              <a:rPr lang="en-US" altLang="zh-CN" dirty="0"/>
              <a:t>Image</a:t>
            </a:r>
            <a:r>
              <a:rPr lang="zh-CN" altLang="zh-CN" dirty="0"/>
              <a:t>或</a:t>
            </a:r>
            <a:r>
              <a:rPr lang="en-US" altLang="zh-CN" dirty="0" err="1"/>
              <a:t>AnimatedImage</a:t>
            </a:r>
            <a:r>
              <a:rPr lang="zh-CN" altLang="zh-CN" dirty="0"/>
              <a:t>类型的图像。</a:t>
            </a:r>
          </a:p>
          <a:p>
            <a:pPr indent="450850"/>
            <a:r>
              <a:rPr lang="en-US" altLang="zh-CN" b="1" dirty="0"/>
              <a:t>(c) property: "brightness"</a:t>
            </a:r>
            <a:r>
              <a:rPr lang="zh-CN" altLang="zh-CN" b="1" dirty="0"/>
              <a:t>：</a:t>
            </a:r>
            <a:r>
              <a:rPr lang="en-US" altLang="zh-CN" dirty="0"/>
              <a:t>brightness</a:t>
            </a:r>
            <a:r>
              <a:rPr lang="zh-CN" altLang="zh-CN" dirty="0"/>
              <a:t>是</a:t>
            </a:r>
            <a:r>
              <a:rPr lang="en-US" altLang="zh-CN" dirty="0" err="1"/>
              <a:t>BrightnessContrast</a:t>
            </a:r>
            <a:r>
              <a:rPr lang="zh-CN" altLang="zh-CN" dirty="0"/>
              <a:t>元素的属性，用于设置源元素的亮度，由最暗到最亮对应的取值范围为</a:t>
            </a:r>
            <a:r>
              <a:rPr lang="en-US" altLang="zh-CN" dirty="0"/>
              <a:t>-1.0</a:t>
            </a:r>
            <a:r>
              <a:rPr lang="zh-CN" altLang="zh-CN" dirty="0"/>
              <a:t>～</a:t>
            </a:r>
            <a:r>
              <a:rPr lang="en-US" altLang="zh-CN" dirty="0"/>
              <a:t>1.0</a:t>
            </a:r>
            <a:r>
              <a:rPr lang="zh-CN" altLang="zh-CN" dirty="0"/>
              <a:t>，默认值为</a:t>
            </a:r>
            <a:r>
              <a:rPr lang="en-US" altLang="zh-CN" dirty="0"/>
              <a:t>0.0</a:t>
            </a:r>
            <a:r>
              <a:rPr lang="zh-CN" altLang="zh-CN" dirty="0"/>
              <a:t>（对应图像的本来亮度）。本例用动画渐变到目标值</a:t>
            </a:r>
            <a:r>
              <a:rPr lang="en-US" altLang="zh-CN" dirty="0"/>
              <a:t>-0.5</a:t>
            </a:r>
            <a:r>
              <a:rPr lang="zh-CN" altLang="zh-CN" dirty="0"/>
              <a:t>，在视觉上呈现较暗的效果。</a:t>
            </a:r>
          </a:p>
          <a:p>
            <a:pPr indent="450850"/>
            <a:r>
              <a:rPr lang="en-US" altLang="zh-CN" b="1" dirty="0"/>
              <a:t>(d) property: "contrast"</a:t>
            </a:r>
            <a:r>
              <a:rPr lang="zh-CN" altLang="zh-CN" b="1" dirty="0"/>
              <a:t>：</a:t>
            </a:r>
            <a:r>
              <a:rPr lang="en-US" altLang="zh-CN" dirty="0"/>
              <a:t>contrast</a:t>
            </a:r>
            <a:r>
              <a:rPr lang="zh-CN" altLang="zh-CN" dirty="0"/>
              <a:t>也是</a:t>
            </a:r>
            <a:r>
              <a:rPr lang="en-US" altLang="zh-CN" dirty="0" err="1"/>
              <a:t>BrightnessContrast</a:t>
            </a:r>
            <a:r>
              <a:rPr lang="zh-CN" altLang="zh-CN" dirty="0"/>
              <a:t>元素的属性，用于设置源元素的对比度，由最弱到最强对应的取值范围为</a:t>
            </a:r>
            <a:r>
              <a:rPr lang="en-US" altLang="zh-CN" dirty="0"/>
              <a:t>-1.0</a:t>
            </a:r>
            <a:r>
              <a:rPr lang="zh-CN" altLang="zh-CN" dirty="0"/>
              <a:t>～</a:t>
            </a:r>
            <a:r>
              <a:rPr lang="en-US" altLang="zh-CN" dirty="0"/>
              <a:t>1.0</a:t>
            </a:r>
            <a:r>
              <a:rPr lang="zh-CN" altLang="zh-CN" dirty="0"/>
              <a:t>，默认值为</a:t>
            </a:r>
            <a:r>
              <a:rPr lang="en-US" altLang="zh-CN" dirty="0"/>
              <a:t>0.0</a:t>
            </a:r>
            <a:r>
              <a:rPr lang="zh-CN" altLang="zh-CN" dirty="0"/>
              <a:t>（对应图像本来的对比度）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色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彩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处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理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8883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色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彩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处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理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36845" y="934547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303879"/>
            <a:ext cx="9420319" cy="2707124"/>
          </a:xfrm>
          <a:prstGeom prst="roundRect">
            <a:avLst>
              <a:gd name="adj" fmla="val 1052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MyGraph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3486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015" y="1330037"/>
            <a:ext cx="637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24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>
                <a:solidFill>
                  <a:srgbClr val="663300"/>
                </a:solidFill>
              </a:rPr>
              <a:t>QML</a:t>
            </a:r>
            <a:r>
              <a:rPr lang="zh-CN" altLang="zh-CN" sz="4800" b="1" dirty="0">
                <a:solidFill>
                  <a:srgbClr val="663300"/>
                </a:solidFill>
              </a:rPr>
              <a:t>动画特效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3849" y="3111333"/>
            <a:ext cx="6685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5.5</a:t>
            </a:r>
            <a:r>
              <a:rPr lang="zh-CN" altLang="zh-CN" sz="3600" b="1" dirty="0"/>
              <a:t>（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Quick Extras 1.4</a:t>
            </a:r>
            <a:r>
              <a:rPr lang="zh-CN" altLang="zh-CN" sz="3600" b="1" dirty="0"/>
              <a:t>）新增饼状菜单</a:t>
            </a:r>
          </a:p>
        </p:txBody>
      </p:sp>
    </p:spTree>
    <p:extLst>
      <p:ext uri="{BB962C8B-B14F-4D97-AF65-F5344CB8AC3E}">
        <p14:creationId xmlns:p14="http://schemas.microsoft.com/office/powerpoint/2010/main" val="277401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5863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5.5</a:t>
            </a:r>
            <a:r>
              <a:rPr lang="zh-CN" altLang="zh-CN" sz="2400" b="1" dirty="0"/>
              <a:t>（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Extras 1.4</a:t>
            </a:r>
            <a:r>
              <a:rPr lang="zh-CN" altLang="zh-CN" sz="2400" b="1" dirty="0"/>
              <a:t>）新增饼状菜单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33153"/>
            <a:ext cx="1020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CH2408</a:t>
            </a:r>
            <a:r>
              <a:rPr lang="zh-CN" altLang="zh-CN" sz="1800" dirty="0"/>
              <a:t>）用</a:t>
            </a:r>
            <a:r>
              <a:rPr lang="en-US" altLang="zh-CN" sz="1800" dirty="0" err="1"/>
              <a:t>PieMenu</a:t>
            </a:r>
            <a:r>
              <a:rPr lang="zh-CN" altLang="zh-CN" sz="1800" dirty="0"/>
              <a:t>实现饼状菜单，在界面文本框上右击鼠标出现饼状菜单，选择相应的菜单项，应用程序输出窗口显示对应的动作，如图</a:t>
            </a:r>
            <a:r>
              <a:rPr lang="en-US" altLang="zh-CN" sz="1800" dirty="0"/>
              <a:t>24.9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5362" name="Picture 2" descr="20t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60" y="1850057"/>
            <a:ext cx="5650082" cy="447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614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5863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5.5</a:t>
            </a:r>
            <a:r>
              <a:rPr lang="zh-CN" altLang="zh-CN" sz="2400" b="1" dirty="0"/>
              <a:t>（</a:t>
            </a:r>
            <a:r>
              <a:rPr lang="en-US" altLang="zh-CN" sz="2400" b="1" dirty="0" err="1"/>
              <a:t>Qt</a:t>
            </a:r>
            <a:r>
              <a:rPr lang="en-US" altLang="zh-CN" sz="2400" b="1" dirty="0"/>
              <a:t> Quick Extras 1.4</a:t>
            </a:r>
            <a:r>
              <a:rPr lang="zh-CN" altLang="zh-CN" sz="2400" b="1" dirty="0"/>
              <a:t>）新增饼状菜单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56904"/>
            <a:ext cx="10367159" cy="554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PieMenu</a:t>
            </a:r>
            <a:r>
              <a:rPr lang="zh-CN" altLang="zh-CN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打开</a:t>
            </a:r>
            <a:r>
              <a:rPr lang="en-US" altLang="zh-CN" dirty="0" err="1">
                <a:hlinkClick r:id="rId3" action="ppaction://hlinkfile"/>
              </a:rPr>
              <a:t>main.qml</a:t>
            </a:r>
            <a:r>
              <a:rPr lang="zh-CN" altLang="zh-CN" dirty="0">
                <a:hlinkClick r:id="rId3" action="ppaction://hlinkfile"/>
              </a:rPr>
              <a:t>文件，修改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</a:t>
            </a:r>
            <a:r>
              <a:rPr lang="zh-CN" altLang="zh-CN" dirty="0"/>
              <a:t>，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(a) import </a:t>
            </a:r>
            <a:r>
              <a:rPr lang="en-US" altLang="zh-CN" b="1" dirty="0" err="1"/>
              <a:t>QtQuick.Extras</a:t>
            </a:r>
            <a:r>
              <a:rPr lang="en-US" altLang="zh-CN" b="1" dirty="0"/>
              <a:t> 1.4</a:t>
            </a:r>
            <a:r>
              <a:rPr lang="zh-CN" altLang="zh-CN" dirty="0"/>
              <a:t>：因</a:t>
            </a:r>
            <a:r>
              <a:rPr lang="en-US" altLang="zh-CN" dirty="0" err="1"/>
              <a:t>PieMenu</a:t>
            </a:r>
            <a:r>
              <a:rPr lang="zh-CN" altLang="zh-CN" dirty="0"/>
              <a:t>组件是在</a:t>
            </a:r>
            <a:r>
              <a:rPr lang="en-US" altLang="zh-CN" dirty="0" err="1"/>
              <a:t>Qt</a:t>
            </a:r>
            <a:r>
              <a:rPr lang="en-US" altLang="zh-CN" dirty="0"/>
              <a:t> 5.5</a:t>
            </a:r>
            <a:r>
              <a:rPr lang="zh-CN" altLang="zh-CN" dirty="0"/>
              <a:t>的</a:t>
            </a:r>
            <a:r>
              <a:rPr lang="en-US" altLang="zh-CN" dirty="0" err="1"/>
              <a:t>QtQuick.Extras</a:t>
            </a:r>
            <a:r>
              <a:rPr lang="en-US" altLang="zh-CN" dirty="0"/>
              <a:t> 1.4</a:t>
            </a:r>
            <a:r>
              <a:rPr lang="zh-CN" altLang="zh-CN" dirty="0"/>
              <a:t>扩展库中引入的，故这里必须导入该库。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pieMenu.popup</a:t>
            </a:r>
            <a:r>
              <a:rPr lang="en-US" altLang="zh-CN" b="1" dirty="0"/>
              <a:t>(</a:t>
            </a:r>
            <a:r>
              <a:rPr lang="en-US" altLang="zh-CN" b="1" dirty="0" err="1"/>
              <a:t>mouseArea.mouseX</a:t>
            </a:r>
            <a:r>
              <a:rPr lang="en-US" altLang="zh-CN" b="1" dirty="0"/>
              <a:t>, </a:t>
            </a:r>
            <a:r>
              <a:rPr lang="en-US" altLang="zh-CN" b="1" dirty="0" err="1"/>
              <a:t>mouseArea.mouseY</a:t>
            </a:r>
            <a:r>
              <a:rPr lang="en-US" altLang="zh-CN" b="1" dirty="0"/>
              <a:t>)</a:t>
            </a:r>
            <a:r>
              <a:rPr lang="zh-CN" altLang="zh-CN" dirty="0"/>
              <a:t>：设置菜单出现的位置为鼠标在文本区右击处的坐标（由文本区控件的</a:t>
            </a:r>
            <a:r>
              <a:rPr lang="en-US" altLang="zh-CN" dirty="0" err="1"/>
              <a:t>mouseX</a:t>
            </a:r>
            <a:r>
              <a:rPr lang="en-US" altLang="zh-CN" dirty="0"/>
              <a:t>/</a:t>
            </a:r>
            <a:r>
              <a:rPr lang="en-US" altLang="zh-CN" dirty="0" err="1"/>
              <a:t>mouseY</a:t>
            </a:r>
            <a:r>
              <a:rPr lang="zh-CN" altLang="zh-CN" dirty="0"/>
              <a:t>属性确定）。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PieMenu</a:t>
            </a:r>
            <a:r>
              <a:rPr lang="en-US" altLang="zh-CN" b="1" dirty="0"/>
              <a:t> {...}</a:t>
            </a:r>
            <a:r>
              <a:rPr lang="zh-CN" altLang="zh-CN" dirty="0"/>
              <a:t>：这是</a:t>
            </a:r>
            <a:r>
              <a:rPr lang="en-US" altLang="zh-CN" dirty="0" err="1"/>
              <a:t>Qt</a:t>
            </a:r>
            <a:r>
              <a:rPr lang="en-US" altLang="zh-CN" dirty="0"/>
              <a:t> 5.5</a:t>
            </a:r>
            <a:r>
              <a:rPr lang="zh-CN" altLang="zh-CN" dirty="0"/>
              <a:t>新引入的菜单元素，它就是饼状菜单，外形呈拱桥状弧形，每个菜单项距离中心都是等距的，用户以鼠标滑动方式选取菜单项，当前被选中的菜单项所在弧形段会改变颜色，同时在弧形顶端显示当前选中菜单项的标题文字，效果如图</a:t>
            </a:r>
            <a:r>
              <a:rPr lang="en-US" altLang="zh-CN" dirty="0"/>
              <a:t>24.9</a:t>
            </a:r>
            <a:r>
              <a:rPr lang="zh-CN" altLang="zh-CN" dirty="0"/>
              <a:t>所示。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triggerMode</a:t>
            </a:r>
            <a:r>
              <a:rPr lang="en-US" altLang="zh-CN" b="1" dirty="0"/>
              <a:t>: </a:t>
            </a:r>
            <a:r>
              <a:rPr lang="en-US" altLang="zh-CN" b="1" dirty="0" err="1"/>
              <a:t>TriggerMode.TriggerOnRelease</a:t>
            </a:r>
            <a:r>
              <a:rPr lang="zh-CN" altLang="zh-CN" dirty="0"/>
              <a:t>：设置确定菜单选项的事件触发模式为释放模式，即用户释放鼠标时的选项为最终确定的选项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1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5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PropertyAnimation</a:t>
            </a:r>
            <a:r>
              <a:rPr lang="zh-CN" altLang="zh-CN" sz="2400" b="1" dirty="0"/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21278"/>
            <a:ext cx="1041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CH2401</a:t>
            </a:r>
            <a:r>
              <a:rPr lang="zh-CN" altLang="zh-CN" sz="1800" dirty="0"/>
              <a:t>）编程演示动画元素多种不同的使用方式，运行效果如图</a:t>
            </a:r>
            <a:r>
              <a:rPr lang="en-US" altLang="zh-CN" sz="1800" dirty="0"/>
              <a:t>24.1</a:t>
            </a:r>
            <a:r>
              <a:rPr lang="zh-CN" altLang="zh-CN" sz="1800" dirty="0"/>
              <a:t>所示，图中以虚线箭头标示出各图形的运动轨迹，其中，“属性值源”矩形：始终在循环往复地移动；“信号处理”矩形：每单击一次会往返运动</a:t>
            </a:r>
            <a:r>
              <a:rPr lang="en-US" altLang="zh-CN" sz="1800" dirty="0"/>
              <a:t>3</a:t>
            </a:r>
            <a:r>
              <a:rPr lang="zh-CN" altLang="zh-CN" sz="1800" dirty="0"/>
              <a:t>次；“独立元素”矩形：每单击一次移动一次；任意时刻在窗口内的其他位置单击鼠标，“改变行为”矩形都会跟随鼠标移动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Picture 2" descr="2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11" y="2367312"/>
            <a:ext cx="6638928" cy="405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5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PropertyAnimation</a:t>
            </a:r>
            <a:r>
              <a:rPr lang="zh-CN" altLang="zh-CN" sz="2400" b="1" dirty="0"/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997527"/>
            <a:ext cx="10319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latinLnBrk="1"/>
            <a:r>
              <a:rPr lang="zh-CN" altLang="zh-CN" sz="1800" dirty="0"/>
              <a:t>实现步骤如下。</a:t>
            </a:r>
          </a:p>
          <a:p>
            <a:pPr indent="450850" latinLnBrk="1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PropertyAnimation</a:t>
            </a:r>
            <a:r>
              <a:rPr lang="zh-CN" altLang="zh-CN" sz="1800" dirty="0"/>
              <a:t>”。</a:t>
            </a:r>
          </a:p>
          <a:p>
            <a:pPr indent="450850" latinLnBrk="1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定义</a:t>
            </a:r>
            <a:r>
              <a:rPr lang="en-US" altLang="zh-CN" sz="1800" dirty="0">
                <a:hlinkClick r:id="rId2" action="ppaction://hlinkfile"/>
              </a:rPr>
              <a:t>4</a:t>
            </a:r>
            <a:r>
              <a:rPr lang="zh-CN" altLang="zh-CN" sz="1800" dirty="0">
                <a:hlinkClick r:id="rId2" action="ppaction://hlinkfile"/>
              </a:rPr>
              <a:t>个矩形组件，代码</a:t>
            </a:r>
            <a:r>
              <a:rPr lang="zh-CN" altLang="zh-CN" sz="1800" dirty="0" smtClean="0">
                <a:hlinkClick r:id="rId2" action="ppaction://hlinkfile"/>
              </a:rPr>
              <a:t>分别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/>
            <a:r>
              <a:rPr lang="zh-CN" altLang="zh-CN" sz="1800" b="1" dirty="0"/>
              <a:t>其中</a:t>
            </a:r>
            <a:r>
              <a:rPr lang="zh-CN" altLang="zh-CN" sz="1800" dirty="0"/>
              <a:t>，</a:t>
            </a:r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PropertyAnimation</a:t>
            </a:r>
            <a:r>
              <a:rPr lang="en-US" altLang="zh-CN" sz="1800" b="1" dirty="0"/>
              <a:t> on x {…}</a:t>
            </a:r>
            <a:r>
              <a:rPr lang="zh-CN" altLang="zh-CN" sz="1800" dirty="0"/>
              <a:t>：一个动画被应用为属性值源，要使用“动画元素</a:t>
            </a:r>
            <a:r>
              <a:rPr lang="en-US" altLang="zh-CN" sz="1800" dirty="0"/>
              <a:t> on </a:t>
            </a:r>
            <a:r>
              <a:rPr lang="zh-CN" altLang="zh-CN" sz="1800" dirty="0"/>
              <a:t>属性”语法，本例</a:t>
            </a:r>
            <a:r>
              <a:rPr lang="en-US" altLang="zh-CN" sz="1800" dirty="0"/>
              <a:t>Rect1</a:t>
            </a:r>
            <a:r>
              <a:rPr lang="zh-CN" altLang="zh-CN" sz="1800" dirty="0"/>
              <a:t>的运动就使用了这个方法。这里在</a:t>
            </a:r>
            <a:r>
              <a:rPr lang="en-US" altLang="zh-CN" sz="1800" dirty="0"/>
              <a:t>Rect1</a:t>
            </a:r>
            <a:r>
              <a:rPr lang="zh-CN" altLang="zh-CN" sz="1800" dirty="0"/>
              <a:t>的</a:t>
            </a:r>
            <a:r>
              <a:rPr lang="en-US" altLang="zh-CN" sz="1800" dirty="0"/>
              <a:t>x</a:t>
            </a:r>
            <a:r>
              <a:rPr lang="zh-CN" altLang="zh-CN" sz="1800" dirty="0"/>
              <a:t>属性上应用了</a:t>
            </a:r>
            <a:r>
              <a:rPr lang="en-US" altLang="zh-CN" sz="1800" dirty="0" err="1"/>
              <a:t>PropertyAnimation</a:t>
            </a:r>
            <a:r>
              <a:rPr lang="zh-CN" altLang="zh-CN" sz="1800" dirty="0"/>
              <a:t>来使它从起始值（</a:t>
            </a:r>
            <a:r>
              <a:rPr lang="en-US" altLang="zh-CN" sz="1800" dirty="0"/>
              <a:t>50</a:t>
            </a:r>
            <a:r>
              <a:rPr lang="zh-CN" altLang="zh-CN" sz="1800" dirty="0"/>
              <a:t>）在</a:t>
            </a:r>
            <a:r>
              <a:rPr lang="en-US" altLang="zh-CN" sz="1800" dirty="0"/>
              <a:t>30000</a:t>
            </a:r>
            <a:r>
              <a:rPr lang="zh-CN" altLang="zh-CN" sz="1800" dirty="0"/>
              <a:t>毫秒中使用动画变化到</a:t>
            </a:r>
            <a:r>
              <a:rPr lang="en-US" altLang="zh-CN" sz="1800" dirty="0"/>
              <a:t>500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easing.type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Easing.OutBounce</a:t>
            </a:r>
            <a:r>
              <a:rPr lang="zh-CN" altLang="zh-CN" sz="1800" dirty="0"/>
              <a:t>：对于任何基于</a:t>
            </a:r>
            <a:r>
              <a:rPr lang="en-US" altLang="zh-CN" sz="1800" dirty="0" err="1"/>
              <a:t>PropertyAnimation</a:t>
            </a:r>
            <a:r>
              <a:rPr lang="zh-CN" altLang="zh-CN" sz="1800" dirty="0"/>
              <a:t>的动画都可以通过设置</a:t>
            </a:r>
            <a:r>
              <a:rPr lang="en-US" altLang="zh-CN" sz="1800" dirty="0"/>
              <a:t>easing</a:t>
            </a:r>
            <a:r>
              <a:rPr lang="zh-CN" altLang="zh-CN" sz="1800" dirty="0"/>
              <a:t>属性来控制在属性值动画中使用的缓和曲线。</a:t>
            </a:r>
          </a:p>
          <a:p>
            <a:pPr indent="450850"/>
            <a:r>
              <a:rPr lang="en-US" altLang="zh-CN" sz="1800" b="1" dirty="0"/>
              <a:t>(c) </a:t>
            </a:r>
            <a:r>
              <a:rPr lang="en-US" altLang="zh-CN" sz="1800" b="1" dirty="0" err="1"/>
              <a:t>onClicked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PropertyAnimation</a:t>
            </a:r>
            <a:r>
              <a:rPr lang="en-US" altLang="zh-CN" sz="1800" b="1" dirty="0"/>
              <a:t> {…}</a:t>
            </a:r>
            <a:r>
              <a:rPr lang="zh-CN" altLang="zh-CN" sz="1800" dirty="0"/>
              <a:t>：可以在一个信号处理器中创建一个动画，并在接收到信号时触发。这里当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被单击时则触发</a:t>
            </a:r>
            <a:r>
              <a:rPr lang="en-US" altLang="zh-CN" sz="1800" dirty="0" err="1"/>
              <a:t>PropertyAnimation</a:t>
            </a:r>
            <a:r>
              <a:rPr lang="zh-CN" altLang="zh-CN" sz="1800" dirty="0"/>
              <a:t>，在</a:t>
            </a:r>
            <a:r>
              <a:rPr lang="en-US" altLang="zh-CN" sz="1800" dirty="0"/>
              <a:t>3000</a:t>
            </a:r>
            <a:r>
              <a:rPr lang="zh-CN" altLang="zh-CN" sz="1800" dirty="0"/>
              <a:t>毫秒内使用动画将</a:t>
            </a:r>
            <a:r>
              <a:rPr lang="en-US" altLang="zh-CN" sz="1800" dirty="0"/>
              <a:t>y</a:t>
            </a:r>
            <a:r>
              <a:rPr lang="zh-CN" altLang="zh-CN" sz="1800" dirty="0"/>
              <a:t>坐标由</a:t>
            </a:r>
            <a:r>
              <a:rPr lang="en-US" altLang="zh-CN" sz="1800" dirty="0"/>
              <a:t>30</a:t>
            </a:r>
            <a:r>
              <a:rPr lang="zh-CN" altLang="zh-CN" sz="1800" dirty="0"/>
              <a:t>改变为</a:t>
            </a:r>
            <a:r>
              <a:rPr lang="en-US" altLang="zh-CN" sz="1800" dirty="0"/>
              <a:t>300</a:t>
            </a:r>
            <a:r>
              <a:rPr lang="zh-CN" altLang="zh-CN" sz="1800" dirty="0"/>
              <a:t>，并往返重复运动</a:t>
            </a:r>
            <a:r>
              <a:rPr lang="en-US" altLang="zh-CN" sz="1800" dirty="0"/>
              <a:t>3</a:t>
            </a:r>
            <a:r>
              <a:rPr lang="zh-CN" altLang="zh-CN" sz="1800" dirty="0"/>
              <a:t>次。</a:t>
            </a:r>
          </a:p>
          <a:p>
            <a:pPr indent="450850"/>
            <a:r>
              <a:rPr lang="en-US" altLang="zh-CN" sz="1800" b="1" dirty="0"/>
              <a:t>(d) </a:t>
            </a:r>
            <a:r>
              <a:rPr lang="en-US" altLang="zh-CN" sz="1800" b="1" dirty="0" err="1"/>
              <a:t>PropertyAnimation</a:t>
            </a:r>
            <a:r>
              <a:rPr lang="en-US" altLang="zh-CN" sz="1800" b="1" dirty="0"/>
              <a:t> {…}</a:t>
            </a:r>
            <a:r>
              <a:rPr lang="zh-CN" altLang="zh-CN" sz="1800" dirty="0"/>
              <a:t>：这是一个独立的动画元素，它像普通</a:t>
            </a:r>
            <a:r>
              <a:rPr lang="en-US" altLang="zh-CN" sz="1800" dirty="0"/>
              <a:t>QML</a:t>
            </a:r>
            <a:r>
              <a:rPr lang="zh-CN" altLang="zh-CN" sz="1800" dirty="0"/>
              <a:t>元素一样被创建，并不绑定到任何对象或属性上。</a:t>
            </a:r>
          </a:p>
          <a:p>
            <a:pPr indent="450850"/>
            <a:r>
              <a:rPr lang="en-US" altLang="zh-CN" sz="1800" b="1" dirty="0"/>
              <a:t>(e) Behavior on x {</a:t>
            </a:r>
            <a:r>
              <a:rPr lang="en-US" altLang="zh-CN" sz="1800" b="1" dirty="0" err="1"/>
              <a:t>PropertyAnimation</a:t>
            </a:r>
            <a:r>
              <a:rPr lang="en-US" altLang="zh-CN" sz="1800" b="1" dirty="0"/>
              <a:t> {...}}</a:t>
            </a:r>
            <a:r>
              <a:rPr lang="zh-CN" altLang="zh-CN" sz="1800" dirty="0"/>
              <a:t>：定义</a:t>
            </a:r>
            <a:r>
              <a:rPr lang="en-US" altLang="zh-CN" sz="1800" dirty="0"/>
              <a:t>x</a:t>
            </a:r>
            <a:r>
              <a:rPr lang="zh-CN" altLang="zh-CN" sz="1800" dirty="0"/>
              <a:t>属性上的行为动画。经常在一个特定的属性值改变时要应用一个动画，在这种情况下，可以使用一个</a:t>
            </a:r>
            <a:r>
              <a:rPr lang="en-US" altLang="zh-CN" sz="1800" dirty="0"/>
              <a:t>Behavior</a:t>
            </a:r>
            <a:r>
              <a:rPr lang="zh-CN" altLang="zh-CN" sz="1800" dirty="0"/>
              <a:t>为一个属性改变指定一</a:t>
            </a:r>
            <a:r>
              <a:rPr lang="zh-CN" altLang="zh-CN" dirty="0"/>
              <a:t>个默认的动画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70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325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PropertyAnimation</a:t>
            </a:r>
            <a:r>
              <a:rPr lang="zh-CN" altLang="zh-CN" sz="2400" b="1" dirty="0"/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1009403"/>
            <a:ext cx="103077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</a:t>
            </a:r>
            <a:r>
              <a:rPr lang="en-US" altLang="zh-CN" dirty="0" err="1"/>
              <a:t>main.qml</a:t>
            </a:r>
            <a:r>
              <a:rPr lang="zh-CN" altLang="zh-CN" dirty="0"/>
              <a:t>文件，修改代码如下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745673"/>
            <a:ext cx="9654639" cy="4402217"/>
          </a:xfrm>
          <a:prstGeom prst="roundRect">
            <a:avLst>
              <a:gd name="adj" fmla="val 512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QtQuick.Window</a:t>
            </a:r>
            <a:r>
              <a:rPr lang="en-US" altLang="zh-CN" dirty="0"/>
              <a:t> 2.2</a:t>
            </a:r>
            <a:endParaRPr lang="zh-CN" altLang="zh-CN" dirty="0"/>
          </a:p>
          <a:p>
            <a:r>
              <a:rPr lang="en-US" altLang="zh-CN" dirty="0"/>
              <a:t>Window {</a:t>
            </a:r>
            <a:endParaRPr lang="zh-CN" altLang="zh-CN" dirty="0"/>
          </a:p>
          <a:p>
            <a:r>
              <a:rPr lang="en-US" altLang="zh-CN" dirty="0"/>
              <a:t>    visible: true</a:t>
            </a:r>
            <a:endParaRPr lang="zh-CN" altLang="zh-CN" dirty="0"/>
          </a:p>
          <a:p>
            <a:r>
              <a:rPr lang="en-US" altLang="zh-CN" dirty="0"/>
              <a:t>    width: 640</a:t>
            </a:r>
            <a:endParaRPr lang="zh-CN" altLang="zh-CN" dirty="0"/>
          </a:p>
          <a:p>
            <a:r>
              <a:rPr lang="en-US" altLang="zh-CN" dirty="0"/>
              <a:t>    height: 480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</a:t>
            </a:r>
            <a:r>
              <a:rPr lang="en-US" altLang="zh-CN" dirty="0" err="1"/>
              <a:t>PropertyAnimation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MainForm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mouseArea.onClicked</a:t>
            </a:r>
            <a:r>
              <a:rPr lang="en-US" altLang="zh-CN" dirty="0"/>
              <a:t>: {           </a:t>
            </a:r>
            <a:endParaRPr lang="zh-CN" altLang="zh-CN" dirty="0"/>
          </a:p>
          <a:p>
            <a:r>
              <a:rPr lang="en-US" altLang="zh-CN" dirty="0"/>
              <a:t>		   /* </a:t>
            </a:r>
            <a:r>
              <a:rPr lang="zh-CN" altLang="zh-CN" dirty="0"/>
              <a:t>将鼠标单击位置的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坐标值设为矩形</a:t>
            </a:r>
            <a:r>
              <a:rPr lang="en-US" altLang="zh-CN" dirty="0"/>
              <a:t>Rect4</a:t>
            </a:r>
            <a:r>
              <a:rPr lang="zh-CN" altLang="zh-CN" dirty="0"/>
              <a:t>的新坐标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        rect4.x = </a:t>
            </a:r>
            <a:r>
              <a:rPr lang="en-US" altLang="zh-CN" dirty="0" err="1"/>
              <a:t>mouseArea.mouseX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rect4.y = </a:t>
            </a:r>
            <a:r>
              <a:rPr lang="en-US" altLang="zh-CN" dirty="0" err="1"/>
              <a:t>mouseArea.mouseY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03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66900" y="4386850"/>
            <a:ext cx="2547054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其他动画元素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/>
              <a:t>其他动画元素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8774" y="950026"/>
            <a:ext cx="10224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CH2402</a:t>
            </a:r>
            <a:r>
              <a:rPr lang="zh-CN" altLang="zh-CN" sz="1800" dirty="0"/>
              <a:t>）编程演示其他各种动画元素的应用，运行效果如图</a:t>
            </a:r>
            <a:r>
              <a:rPr lang="en-US" altLang="zh-CN" sz="1800" dirty="0"/>
              <a:t>24.2</a:t>
            </a:r>
            <a:r>
              <a:rPr lang="zh-CN" altLang="zh-CN" sz="1800" dirty="0"/>
              <a:t>所示，其中虚线箭头标示出在程序运行中图形运动变化的轨迹。</a:t>
            </a:r>
          </a:p>
          <a:p>
            <a:pPr indent="450850"/>
            <a:r>
              <a:rPr lang="zh-CN" altLang="zh-CN" sz="1800" dirty="0"/>
              <a:t>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OtherAnimations</a:t>
            </a:r>
            <a:r>
              <a:rPr lang="zh-CN" altLang="zh-CN" sz="1800" dirty="0"/>
              <a:t>”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”项，新建</a:t>
            </a:r>
            <a:r>
              <a:rPr lang="en-US" altLang="zh-CN" sz="1800" dirty="0" err="1"/>
              <a:t>CircleRect.qml</a:t>
            </a:r>
            <a:r>
              <a:rPr lang="zh-CN" altLang="zh-CN" sz="1800" dirty="0">
                <a:hlinkClick r:id="rId3" action="ppaction://hlinkfile"/>
              </a:rPr>
              <a:t>文件，编写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20343"/>
              </p:ext>
            </p:extLst>
          </p:nvPr>
        </p:nvGraphicFramePr>
        <p:xfrm>
          <a:off x="3004456" y="3028207"/>
          <a:ext cx="5973289" cy="189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6117120" imgH="1932587" progId="Visio.Drawing.11">
                  <p:embed/>
                </p:oleObj>
              </mc:Choice>
              <mc:Fallback>
                <p:oleObj name="Visio" r:id="rId4" imgW="6117120" imgH="19325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456" y="3028207"/>
                        <a:ext cx="5973289" cy="1891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774" y="4785756"/>
            <a:ext cx="1002277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ColorAnimation</a:t>
            </a:r>
            <a:r>
              <a:rPr lang="en-US" altLang="zh-CN" b="1" dirty="0"/>
              <a:t> on color {…}</a:t>
            </a:r>
            <a:r>
              <a:rPr lang="zh-CN" altLang="zh-CN" b="1" dirty="0"/>
              <a:t>：</a:t>
            </a:r>
            <a:r>
              <a:rPr lang="en-US" altLang="zh-CN" dirty="0" err="1"/>
              <a:t>ColorAnimation</a:t>
            </a:r>
            <a:r>
              <a:rPr lang="zh-CN" altLang="zh-CN" dirty="0"/>
              <a:t>动画元素允许颜色值设置</a:t>
            </a:r>
            <a:r>
              <a:rPr lang="en-US" altLang="zh-CN" dirty="0"/>
              <a:t>from</a:t>
            </a:r>
            <a:r>
              <a:rPr lang="zh-CN" altLang="zh-CN" dirty="0"/>
              <a:t>和</a:t>
            </a:r>
            <a:r>
              <a:rPr lang="en-US" altLang="zh-CN" dirty="0"/>
              <a:t>to</a:t>
            </a:r>
            <a:r>
              <a:rPr lang="zh-CN" altLang="zh-CN" dirty="0"/>
              <a:t>属性，这里设置</a:t>
            </a:r>
            <a:r>
              <a:rPr lang="en-US" altLang="zh-CN" dirty="0"/>
              <a:t>from</a:t>
            </a:r>
            <a:r>
              <a:rPr lang="zh-CN" altLang="zh-CN" dirty="0"/>
              <a:t>为</a:t>
            </a:r>
            <a:r>
              <a:rPr lang="en-US" altLang="zh-CN" dirty="0"/>
              <a:t>blue</a:t>
            </a:r>
            <a:r>
              <a:rPr lang="zh-CN" altLang="zh-CN" dirty="0"/>
              <a:t>，</a:t>
            </a:r>
            <a:r>
              <a:rPr lang="en-US" altLang="zh-CN" dirty="0"/>
              <a:t>to</a:t>
            </a:r>
            <a:r>
              <a:rPr lang="zh-CN" altLang="zh-CN" dirty="0"/>
              <a:t>为</a:t>
            </a:r>
            <a:r>
              <a:rPr lang="en-US" altLang="zh-CN" dirty="0"/>
              <a:t>aqua</a:t>
            </a:r>
            <a:r>
              <a:rPr lang="zh-CN" altLang="zh-CN" dirty="0"/>
              <a:t>，即矩形的颜色从蓝色逐渐变化为水绿色。</a:t>
            </a:r>
          </a:p>
          <a:p>
            <a:pPr indent="450850" latinLnBrk="1"/>
            <a:r>
              <a:rPr lang="en-US" altLang="zh-CN" b="1" dirty="0"/>
              <a:t>(b) </a:t>
            </a:r>
            <a:r>
              <a:rPr lang="en-US" altLang="zh-CN" b="1" dirty="0" err="1"/>
              <a:t>RotationAnimation</a:t>
            </a:r>
            <a:r>
              <a:rPr lang="en-US" altLang="zh-CN" b="1" dirty="0"/>
              <a:t> on rotation {…}</a:t>
            </a:r>
            <a:r>
              <a:rPr lang="zh-CN" altLang="zh-CN" b="1" dirty="0"/>
              <a:t>：</a:t>
            </a:r>
            <a:r>
              <a:rPr lang="en-US" altLang="zh-CN" dirty="0" err="1"/>
              <a:t>RotationAnimation</a:t>
            </a:r>
            <a:r>
              <a:rPr lang="zh-CN" altLang="zh-CN" dirty="0"/>
              <a:t>动画元素允许设定图形旋转的方向，本例通过指定</a:t>
            </a:r>
            <a:r>
              <a:rPr lang="en-US" altLang="zh-CN" dirty="0"/>
              <a:t>from</a:t>
            </a:r>
            <a:r>
              <a:rPr lang="zh-CN" altLang="zh-CN" dirty="0"/>
              <a:t>和</a:t>
            </a:r>
            <a:r>
              <a:rPr lang="en-US" altLang="zh-CN" dirty="0"/>
              <a:t>to</a:t>
            </a:r>
            <a:r>
              <a:rPr lang="zh-CN" altLang="zh-CN" dirty="0"/>
              <a:t>属性，使矩形旋转</a:t>
            </a:r>
            <a:r>
              <a:rPr lang="en-US" altLang="zh-CN" dirty="0"/>
              <a:t>360</a:t>
            </a:r>
            <a:r>
              <a:rPr lang="zh-CN" altLang="zh-CN" dirty="0"/>
              <a:t>°。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NumberAnimation</a:t>
            </a:r>
            <a:r>
              <a:rPr lang="en-US" altLang="zh-CN" b="1" dirty="0"/>
              <a:t> on radius {…}</a:t>
            </a:r>
            <a:r>
              <a:rPr lang="zh-CN" altLang="zh-CN" b="1" dirty="0"/>
              <a:t>：</a:t>
            </a:r>
            <a:r>
              <a:rPr lang="en-US" altLang="zh-CN" dirty="0" err="1"/>
              <a:t>NumberAnimation</a:t>
            </a:r>
            <a:r>
              <a:rPr lang="zh-CN" altLang="zh-CN" dirty="0"/>
              <a:t>动画元素是专门应用于数值类型的值改变的属性动画元素，本例用它来改变矩形的圆角半径值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176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其他动画元素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1223510" y="1017675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510" y="1398646"/>
            <a:ext cx="9440532" cy="3084939"/>
          </a:xfrm>
          <a:prstGeom prst="roundRect">
            <a:avLst>
              <a:gd name="adj" fmla="val 654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CircleRect</a:t>
            </a:r>
            <a:r>
              <a:rPr lang="en-US" altLang="zh-CN" dirty="0"/>
              <a:t> {							</a:t>
            </a:r>
            <a:r>
              <a:rPr lang="en-US" altLang="zh-CN" dirty="0" smtClean="0"/>
              <a:t>//</a:t>
            </a:r>
            <a:r>
              <a:rPr lang="zh-CN" altLang="zh-CN" dirty="0"/>
              <a:t>使用组件</a:t>
            </a:r>
          </a:p>
          <a:p>
            <a:r>
              <a:rPr lang="en-US" altLang="zh-CN" dirty="0"/>
              <a:t>        x:50; y:30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3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3162</Words>
  <Application>Microsoft Office PowerPoint</Application>
  <PresentationFormat>自定义</PresentationFormat>
  <Paragraphs>237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主题​​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24</cp:revision>
  <dcterms:created xsi:type="dcterms:W3CDTF">2017-04-19T11:17:17Z</dcterms:created>
  <dcterms:modified xsi:type="dcterms:W3CDTF">2019-03-19T06:05:46Z</dcterms:modified>
</cp:coreProperties>
</file>