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3" r:id="rId3"/>
    <p:sldId id="285" r:id="rId4"/>
    <p:sldId id="287" r:id="rId5"/>
    <p:sldId id="286" r:id="rId6"/>
    <p:sldId id="288" r:id="rId7"/>
    <p:sldId id="289" r:id="rId8"/>
    <p:sldId id="290" r:id="rId9"/>
    <p:sldId id="291" r:id="rId10"/>
    <p:sldId id="292" r:id="rId11"/>
    <p:sldId id="294" r:id="rId12"/>
    <p:sldId id="293" r:id="rId13"/>
    <p:sldId id="295" r:id="rId14"/>
    <p:sldId id="296" r:id="rId15"/>
    <p:sldId id="298" r:id="rId16"/>
    <p:sldId id="297" r:id="rId17"/>
    <p:sldId id="300" r:id="rId18"/>
    <p:sldId id="301" r:id="rId19"/>
    <p:sldId id="299" r:id="rId20"/>
    <p:sldId id="302" r:id="rId21"/>
    <p:sldId id="303" r:id="rId22"/>
    <p:sldId id="304" r:id="rId23"/>
    <p:sldId id="305" r:id="rId24"/>
    <p:sldId id="306" r:id="rId25"/>
    <p:sldId id="308" r:id="rId26"/>
    <p:sldId id="307" r:id="rId27"/>
    <p:sldId id="310" r:id="rId28"/>
    <p:sldId id="309" r:id="rId29"/>
    <p:sldId id="311" r:id="rId30"/>
    <p:sldId id="312" r:id="rId31"/>
    <p:sldId id="313" r:id="rId32"/>
    <p:sldId id="314" r:id="rId33"/>
    <p:sldId id="316" r:id="rId34"/>
    <p:sldId id="315" r:id="rId35"/>
    <p:sldId id="317" r:id="rId36"/>
    <p:sldId id="318" r:id="rId37"/>
    <p:sldId id="319" r:id="rId38"/>
    <p:sldId id="321" r:id="rId39"/>
    <p:sldId id="320" r:id="rId40"/>
    <p:sldId id="322" r:id="rId41"/>
    <p:sldId id="323" r:id="rId42"/>
    <p:sldId id="325" r:id="rId43"/>
    <p:sldId id="324" r:id="rId44"/>
    <p:sldId id="326" r:id="rId45"/>
    <p:sldId id="327" r:id="rId46"/>
    <p:sldId id="328" r:id="rId47"/>
  </p:sldIdLst>
  <p:sldSz cx="11880850" cy="7305675"/>
  <p:notesSz cx="6858000" cy="9144000"/>
  <p:defaultTextStyle>
    <a:defPPr>
      <a:defRPr lang="zh-CN"/>
    </a:defPPr>
    <a:lvl1pPr marL="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5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9114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3672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8229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2786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7343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190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64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ED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752" y="-642"/>
      </p:cViewPr>
      <p:guideLst>
        <p:guide orient="horz" pos="2301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7" y="1195629"/>
            <a:ext cx="8910638" cy="2543457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7" y="3837171"/>
            <a:ext cx="8910638" cy="1763847"/>
          </a:xfrm>
        </p:spPr>
        <p:txBody>
          <a:bodyPr/>
          <a:lstStyle>
            <a:lvl1pPr marL="0" indent="0" algn="ctr">
              <a:buNone/>
              <a:defRPr sz="2300"/>
            </a:lvl1pPr>
            <a:lvl2pPr marL="434557" indent="0" algn="ctr">
              <a:buNone/>
              <a:defRPr sz="1900"/>
            </a:lvl2pPr>
            <a:lvl3pPr marL="869114" indent="0" algn="ctr">
              <a:buNone/>
              <a:defRPr sz="1700"/>
            </a:lvl3pPr>
            <a:lvl4pPr marL="1303672" indent="0" algn="ctr">
              <a:buNone/>
              <a:defRPr sz="1500"/>
            </a:lvl4pPr>
            <a:lvl5pPr marL="1738229" indent="0" algn="ctr">
              <a:buNone/>
              <a:defRPr sz="1500"/>
            </a:lvl5pPr>
            <a:lvl6pPr marL="2172786" indent="0" algn="ctr">
              <a:buNone/>
              <a:defRPr sz="1500"/>
            </a:lvl6pPr>
            <a:lvl7pPr marL="2607343" indent="0" algn="ctr">
              <a:buNone/>
              <a:defRPr sz="1500"/>
            </a:lvl7pPr>
            <a:lvl8pPr marL="3041900" indent="0" algn="ctr">
              <a:buNone/>
              <a:defRPr sz="1500"/>
            </a:lvl8pPr>
            <a:lvl9pPr marL="3476457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0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2235" y="388961"/>
            <a:ext cx="2561808" cy="61912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810" y="388961"/>
            <a:ext cx="7536914" cy="619122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21" y="1821347"/>
            <a:ext cx="10247233" cy="3038958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621" y="4889054"/>
            <a:ext cx="10247233" cy="1598116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4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91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036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382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727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073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41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764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808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4680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2019/3/20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388960"/>
            <a:ext cx="10247233" cy="14120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58" y="1790906"/>
            <a:ext cx="5026156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58" y="2668601"/>
            <a:ext cx="5026156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682" y="1790906"/>
            <a:ext cx="5050909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682" y="2668601"/>
            <a:ext cx="5050909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2019/3/20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2019/3/20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70222" y="-490410"/>
            <a:ext cx="1235325" cy="1327705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6" idx="2"/>
          </p:cNvCxnSpPr>
          <p:nvPr userDrawn="1"/>
        </p:nvCxnSpPr>
        <p:spPr>
          <a:xfrm>
            <a:off x="247440" y="837295"/>
            <a:ext cx="11449755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3433" y="-472148"/>
            <a:ext cx="2755726" cy="233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95" y="4465218"/>
            <a:ext cx="6257029" cy="3044592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10882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10" y="1051884"/>
            <a:ext cx="6014680" cy="519176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2019/3/20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910" y="1051884"/>
            <a:ext cx="6014680" cy="5191765"/>
          </a:xfrm>
        </p:spPr>
        <p:txBody>
          <a:bodyPr anchor="t"/>
          <a:lstStyle>
            <a:lvl1pPr marL="0" indent="0">
              <a:buNone/>
              <a:defRPr sz="3000"/>
            </a:lvl1pPr>
            <a:lvl2pPr marL="434557" indent="0">
              <a:buNone/>
              <a:defRPr sz="2700"/>
            </a:lvl2pPr>
            <a:lvl3pPr marL="869114" indent="0">
              <a:buNone/>
              <a:defRPr sz="2300"/>
            </a:lvl3pPr>
            <a:lvl4pPr marL="1303672" indent="0">
              <a:buNone/>
              <a:defRPr sz="1900"/>
            </a:lvl4pPr>
            <a:lvl5pPr marL="1738229" indent="0">
              <a:buNone/>
              <a:defRPr sz="1900"/>
            </a:lvl5pPr>
            <a:lvl6pPr marL="2172786" indent="0">
              <a:buNone/>
              <a:defRPr sz="1900"/>
            </a:lvl6pPr>
            <a:lvl7pPr marL="2607343" indent="0">
              <a:buNone/>
              <a:defRPr sz="1900"/>
            </a:lvl7pPr>
            <a:lvl8pPr marL="3041900" indent="0">
              <a:buNone/>
              <a:defRPr sz="1900"/>
            </a:lvl8pPr>
            <a:lvl9pPr marL="3476457" indent="0">
              <a:buNone/>
              <a:defRPr sz="19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2019/3/20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C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809" y="388960"/>
            <a:ext cx="10247233" cy="1412092"/>
          </a:xfrm>
          <a:prstGeom prst="rect">
            <a:avLst/>
          </a:prstGeom>
        </p:spPr>
        <p:txBody>
          <a:bodyPr vert="horz" lIns="115882" tIns="57941" rIns="115882" bIns="5794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809" y="1944798"/>
            <a:ext cx="10247233" cy="4635384"/>
          </a:xfrm>
          <a:prstGeom prst="rect">
            <a:avLst/>
          </a:prstGeom>
        </p:spPr>
        <p:txBody>
          <a:bodyPr vert="horz" lIns="115882" tIns="57941" rIns="115882" bIns="57941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808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A7DF-616D-4807-B0A1-86BDC4DF6A41}" type="datetimeFigureOut">
              <a:rPr lang="zh-CN" altLang="en-US" smtClean="0"/>
              <a:t>2019/3/20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532" y="6771279"/>
            <a:ext cx="4009787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850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869114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279" indent="-217279" algn="l" defTabSz="869114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393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950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507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90064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24622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179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937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5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114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672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8229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786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43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190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64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26.1.2-1.tx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26.1.2-2.txt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&#20363;&#65288;CH2601-a1&#32493;&#65289;.tx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&#20363;&#65288;CH2601-a3&#65289;.txt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&#20363;&#65288;CH2601-a4&#65289;.txt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2602&#65289;-1.txt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&#20363;&#65288;CH2602&#65289;-3.txt" TargetMode="External"/><Relationship Id="rId2" Type="http://schemas.openxmlformats.org/officeDocument/2006/relationships/hyperlink" Target="&#20363;&#65288;CH2602&#65289;-2.txt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2603&#65289;.txt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2604&#65289;.txt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6276" y="1330037"/>
            <a:ext cx="10224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400" b="1" dirty="0" smtClean="0">
                <a:solidFill>
                  <a:srgbClr val="663300"/>
                </a:solidFill>
              </a:rPr>
              <a:t>26</a:t>
            </a:r>
            <a:r>
              <a:rPr lang="zh-CN" altLang="zh-CN" sz="4400" b="1" dirty="0">
                <a:solidFill>
                  <a:srgbClr val="663300"/>
                </a:solidFill>
              </a:rPr>
              <a:t>章</a:t>
            </a:r>
            <a:r>
              <a:rPr lang="en-US" altLang="zh-CN" sz="4400" b="1" dirty="0">
                <a:solidFill>
                  <a:srgbClr val="663300"/>
                </a:solidFill>
              </a:rPr>
              <a:t>  </a:t>
            </a:r>
            <a:r>
              <a:rPr lang="en-US" altLang="zh-CN" sz="4400" b="1" dirty="0" err="1">
                <a:solidFill>
                  <a:srgbClr val="663300"/>
                </a:solidFill>
              </a:rPr>
              <a:t>Qt</a:t>
            </a:r>
            <a:r>
              <a:rPr lang="en-US" altLang="zh-CN" sz="4400" b="1" dirty="0">
                <a:solidFill>
                  <a:srgbClr val="663300"/>
                </a:solidFill>
              </a:rPr>
              <a:t> Quick Controls 2</a:t>
            </a:r>
            <a:r>
              <a:rPr lang="zh-CN" altLang="zh-CN" sz="4400" b="1" dirty="0">
                <a:solidFill>
                  <a:srgbClr val="663300"/>
                </a:solidFill>
              </a:rPr>
              <a:t>新颖界面开发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1392" y="3111333"/>
            <a:ext cx="594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 err="1"/>
              <a:t>Qt</a:t>
            </a:r>
            <a:r>
              <a:rPr lang="en-US" altLang="zh-CN" sz="3600" b="1" dirty="0"/>
              <a:t> Quick Controls 2</a:t>
            </a:r>
            <a:r>
              <a:rPr lang="zh-CN" altLang="zh-CN" sz="3600" b="1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896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4207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第一个</a:t>
            </a:r>
            <a:r>
              <a:rPr lang="en-US" altLang="zh-CN" sz="2400" b="1" dirty="0" err="1"/>
              <a:t>Qt</a:t>
            </a:r>
            <a:r>
              <a:rPr lang="en-US" altLang="zh-CN" sz="2400" b="1" dirty="0"/>
              <a:t> Quick Controls 2</a:t>
            </a:r>
            <a:r>
              <a:rPr lang="zh-CN" altLang="zh-CN" sz="2400" b="1" dirty="0"/>
              <a:t>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522" y="985652"/>
            <a:ext cx="101415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单击</a:t>
            </a: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按钮</a:t>
            </a:r>
            <a:r>
              <a:rPr lang="zh-CN" altLang="zh-CN" dirty="0"/>
              <a:t>运行程序，出现“</a:t>
            </a:r>
            <a:r>
              <a:rPr lang="en-US" altLang="zh-CN" dirty="0"/>
              <a:t>Hello World</a:t>
            </a:r>
            <a:r>
              <a:rPr lang="zh-CN" altLang="zh-CN" dirty="0"/>
              <a:t>”窗口。该窗口包含两个标签页“</a:t>
            </a:r>
            <a:r>
              <a:rPr lang="en-US" altLang="zh-CN" dirty="0"/>
              <a:t>First</a:t>
            </a:r>
            <a:r>
              <a:rPr lang="zh-CN" altLang="zh-CN" dirty="0"/>
              <a:t>”和“</a:t>
            </a:r>
            <a:r>
              <a:rPr lang="en-US" altLang="zh-CN" dirty="0"/>
              <a:t>Second</a:t>
            </a:r>
            <a:r>
              <a:rPr lang="zh-CN" altLang="zh-CN" dirty="0"/>
              <a:t>”，其中“</a:t>
            </a:r>
            <a:r>
              <a:rPr lang="en-US" altLang="zh-CN" dirty="0"/>
              <a:t>First</a:t>
            </a:r>
            <a:r>
              <a:rPr lang="zh-CN" altLang="zh-CN" dirty="0"/>
              <a:t>”标签页上有一个按钮“</a:t>
            </a:r>
            <a:r>
              <a:rPr lang="en-US" altLang="zh-CN" dirty="0"/>
              <a:t>Press Me</a:t>
            </a:r>
            <a:r>
              <a:rPr lang="zh-CN" altLang="zh-CN" dirty="0"/>
              <a:t>”和一个文本框，在文本框中输入“</a:t>
            </a:r>
            <a:r>
              <a:rPr lang="en-US" altLang="zh-CN" dirty="0"/>
              <a:t>Hello World</a:t>
            </a:r>
            <a:r>
              <a:rPr lang="zh-CN" altLang="zh-CN" dirty="0"/>
              <a:t>”，单击“</a:t>
            </a:r>
            <a:r>
              <a:rPr lang="en-US" altLang="zh-CN" dirty="0"/>
              <a:t>Press Me</a:t>
            </a:r>
            <a:r>
              <a:rPr lang="zh-CN" altLang="zh-CN" dirty="0"/>
              <a:t>”按钮，在开发环境底部“应用程序输出”子窗口显示“</a:t>
            </a:r>
            <a:r>
              <a:rPr lang="en-US" altLang="zh-CN" dirty="0"/>
              <a:t>Button Pressed. Entered text: Hello World</a:t>
            </a:r>
            <a:r>
              <a:rPr lang="zh-CN" altLang="zh-CN" dirty="0"/>
              <a:t>”，如图</a:t>
            </a:r>
            <a:r>
              <a:rPr lang="en-US" altLang="zh-CN" dirty="0"/>
              <a:t>26.6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57" y="1033152"/>
            <a:ext cx="246474" cy="24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22t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25" y="2272001"/>
            <a:ext cx="5528231" cy="438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4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625933" y="168083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139264" y="142035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768433" y="1776792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69" y="851133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952790" y="3706989"/>
            <a:ext cx="4987637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Qt</a:t>
            </a:r>
            <a:r>
              <a:rPr lang="en-US" altLang="zh-CN" sz="2800" b="1" dirty="0"/>
              <a:t> Quick Controls 2</a:t>
            </a:r>
            <a:r>
              <a:rPr lang="zh-CN" altLang="zh-CN" sz="2800" b="1" dirty="0"/>
              <a:t>程序的构成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91" y="1553534"/>
            <a:ext cx="482208" cy="545844"/>
          </a:xfrm>
          <a:prstGeom prst="rect">
            <a:avLst/>
          </a:prstGeom>
        </p:spPr>
      </p:pic>
      <p:sp>
        <p:nvSpPr>
          <p:cNvPr id="9" name="TextBox 18"/>
          <p:cNvSpPr txBox="1"/>
          <p:nvPr/>
        </p:nvSpPr>
        <p:spPr>
          <a:xfrm>
            <a:off x="6679999" y="1553535"/>
            <a:ext cx="4110778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</a:t>
            </a:r>
            <a:r>
              <a:rPr lang="en-US" altLang="zh-CN" sz="1800" b="1" dirty="0" err="1"/>
              <a:t>main.qml</a:t>
            </a:r>
            <a:endParaRPr lang="zh-CN" altLang="zh-CN" sz="18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91" y="2304899"/>
            <a:ext cx="482208" cy="545844"/>
          </a:xfrm>
          <a:prstGeom prst="rect">
            <a:avLst/>
          </a:prstGeom>
        </p:spPr>
      </p:pic>
      <p:sp>
        <p:nvSpPr>
          <p:cNvPr id="11" name="TextBox 20"/>
          <p:cNvSpPr txBox="1"/>
          <p:nvPr/>
        </p:nvSpPr>
        <p:spPr>
          <a:xfrm>
            <a:off x="6679999" y="2302650"/>
            <a:ext cx="3255752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</a:t>
            </a:r>
            <a:r>
              <a:rPr lang="en-US" altLang="zh-CN" sz="1800" b="1" dirty="0"/>
              <a:t>Page1.qml</a:t>
            </a:r>
            <a:endParaRPr lang="zh-CN" altLang="zh-CN" sz="18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51" y="3091914"/>
            <a:ext cx="482208" cy="545844"/>
          </a:xfrm>
          <a:prstGeom prst="rect">
            <a:avLst/>
          </a:prstGeom>
        </p:spPr>
      </p:pic>
      <p:sp>
        <p:nvSpPr>
          <p:cNvPr id="13" name="TextBox 18"/>
          <p:cNvSpPr txBox="1"/>
          <p:nvPr/>
        </p:nvSpPr>
        <p:spPr>
          <a:xfrm>
            <a:off x="6696259" y="3091915"/>
            <a:ext cx="3445757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zh-CN" altLang="zh-CN" sz="1800" b="1" dirty="0"/>
              <a:t>．</a:t>
            </a:r>
            <a:r>
              <a:rPr lang="en-US" altLang="zh-CN" sz="1800" b="1" dirty="0"/>
              <a:t>Page1Form.ui.qml</a:t>
            </a:r>
            <a:endParaRPr lang="zh-CN" altLang="zh-CN" sz="1800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51" y="3843279"/>
            <a:ext cx="482208" cy="545844"/>
          </a:xfrm>
          <a:prstGeom prst="rect">
            <a:avLst/>
          </a:prstGeom>
        </p:spPr>
      </p:pic>
      <p:sp>
        <p:nvSpPr>
          <p:cNvPr id="15" name="TextBox 20"/>
          <p:cNvSpPr txBox="1"/>
          <p:nvPr/>
        </p:nvSpPr>
        <p:spPr>
          <a:xfrm>
            <a:off x="6696259" y="3841030"/>
            <a:ext cx="3255752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4</a:t>
            </a:r>
            <a:r>
              <a:rPr lang="zh-CN" altLang="zh-CN" sz="1800" b="1" dirty="0"/>
              <a:t>．界面主题样式</a:t>
            </a:r>
          </a:p>
        </p:txBody>
      </p:sp>
    </p:spTree>
    <p:extLst>
      <p:ext uri="{BB962C8B-B14F-4D97-AF65-F5344CB8AC3E}">
        <p14:creationId xmlns:p14="http://schemas.microsoft.com/office/powerpoint/2010/main" val="337068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9" grpId="0"/>
      <p:bldP spid="11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4207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Quick Controls 2</a:t>
            </a:r>
            <a:r>
              <a:rPr lang="zh-CN" altLang="zh-CN" sz="2400" b="1" dirty="0"/>
              <a:t>程序的构成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273" y="985652"/>
            <a:ext cx="10295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上面这个程序是由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Creator</a:t>
            </a:r>
            <a:r>
              <a:rPr lang="zh-CN" altLang="zh-CN" sz="1800" dirty="0"/>
              <a:t>环境自动生成的，是一个典型的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2</a:t>
            </a:r>
            <a:r>
              <a:rPr lang="zh-CN" altLang="zh-CN" sz="1800" dirty="0"/>
              <a:t>应用程序，展开项目视图可以看到其目录结构，如图</a:t>
            </a:r>
            <a:r>
              <a:rPr lang="en-US" altLang="zh-CN" sz="1800" dirty="0"/>
              <a:t>26.7</a:t>
            </a:r>
            <a:r>
              <a:rPr lang="zh-CN" altLang="zh-CN" sz="1800" dirty="0"/>
              <a:t>所示，主要有三个文件：</a:t>
            </a:r>
            <a:r>
              <a:rPr lang="en-US" altLang="zh-CN" sz="1800" dirty="0" err="1"/>
              <a:t>main.qml</a:t>
            </a:r>
            <a:r>
              <a:rPr lang="zh-CN" altLang="zh-CN" sz="1800" dirty="0"/>
              <a:t>、</a:t>
            </a:r>
            <a:r>
              <a:rPr lang="en-US" altLang="zh-CN" sz="1800" dirty="0"/>
              <a:t>Page1.qml</a:t>
            </a:r>
            <a:r>
              <a:rPr lang="zh-CN" altLang="zh-CN" sz="1800" dirty="0"/>
              <a:t>和</a:t>
            </a:r>
            <a:r>
              <a:rPr lang="en-US" altLang="zh-CN" sz="1800" dirty="0" smtClean="0"/>
              <a:t>Page1Form.ui.qml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126" y="1908982"/>
            <a:ext cx="4995471" cy="361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24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4207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Quick Controls 2</a:t>
            </a:r>
            <a:r>
              <a:rPr lang="zh-CN" altLang="zh-CN" sz="2400" b="1" dirty="0"/>
              <a:t>程序的构成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8774" y="1068779"/>
            <a:ext cx="101771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1</a:t>
            </a:r>
            <a:r>
              <a:rPr lang="zh-CN" altLang="zh-CN" sz="1800" b="1" dirty="0"/>
              <a:t>．</a:t>
            </a:r>
            <a:r>
              <a:rPr lang="en-US" altLang="zh-CN" sz="1800" b="1" dirty="0" err="1"/>
              <a:t>main.qml</a:t>
            </a:r>
            <a:endParaRPr lang="zh-CN" altLang="zh-CN" sz="1800" b="1" dirty="0"/>
          </a:p>
          <a:p>
            <a:pPr indent="450850">
              <a:lnSpc>
                <a:spcPct val="150000"/>
              </a:lnSpc>
            </a:pPr>
            <a:r>
              <a:rPr lang="zh-CN" altLang="zh-CN" sz="1800" dirty="0">
                <a:hlinkClick r:id="rId2" action="ppaction://hlinkfile"/>
              </a:rPr>
              <a:t>项目启动的主程序文件</a:t>
            </a:r>
            <a:r>
              <a:rPr lang="en-US" altLang="zh-CN" sz="1800" dirty="0" err="1">
                <a:hlinkClick r:id="rId2" action="ppaction://hlinkfile"/>
              </a:rPr>
              <a:t>main.qml</a:t>
            </a:r>
            <a:r>
              <a:rPr lang="zh-CN" altLang="zh-CN" sz="1800" dirty="0">
                <a:hlinkClick r:id="rId2" action="ppaction://hlinkfile"/>
              </a:rPr>
              <a:t>，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</a:t>
            </a:r>
            <a:r>
              <a:rPr lang="zh-CN" altLang="zh-CN" sz="1800" dirty="0"/>
              <a:t>，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</a:t>
            </a:r>
            <a:r>
              <a:rPr lang="en-US" altLang="zh-CN" sz="1800" b="1" dirty="0" err="1"/>
              <a:t>SwipeView</a:t>
            </a:r>
            <a:r>
              <a:rPr lang="en-US" altLang="zh-CN" sz="1800" b="1" dirty="0"/>
              <a:t> {…}</a:t>
            </a:r>
            <a:r>
              <a:rPr lang="zh-CN" altLang="zh-CN" sz="1800" dirty="0"/>
              <a:t>：</a:t>
            </a:r>
            <a:r>
              <a:rPr lang="en-US" altLang="zh-CN" sz="1800" dirty="0" err="1"/>
              <a:t>SwipeView</a:t>
            </a:r>
            <a:r>
              <a:rPr lang="zh-CN" altLang="zh-CN" sz="1800" dirty="0"/>
              <a:t>是页面浏览翻页控件，它是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中非常新的功能组件（直到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5.7</a:t>
            </a:r>
            <a:r>
              <a:rPr lang="zh-CN" altLang="zh-CN" sz="1800" dirty="0"/>
              <a:t>才引入），目前已经成为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2</a:t>
            </a:r>
            <a:r>
              <a:rPr lang="zh-CN" altLang="zh-CN" sz="1800" dirty="0"/>
              <a:t>特有的（也是最主要的）界面控件之一。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 Page1 {…}</a:t>
            </a:r>
            <a:r>
              <a:rPr lang="zh-CN" altLang="zh-CN" sz="1800" dirty="0"/>
              <a:t>：默认的页面元素。在一个</a:t>
            </a:r>
            <a:r>
              <a:rPr lang="en-US" altLang="zh-CN" sz="1800" dirty="0" err="1"/>
              <a:t>SwipeView</a:t>
            </a:r>
            <a:r>
              <a:rPr lang="zh-CN" altLang="zh-CN" sz="1800" dirty="0"/>
              <a:t>中包含多个页面元素，它们都被定义为</a:t>
            </a:r>
            <a:r>
              <a:rPr lang="en-US" altLang="zh-CN" sz="1800" dirty="0" err="1"/>
              <a:t>SwipeView</a:t>
            </a:r>
            <a:r>
              <a:rPr lang="zh-CN" altLang="zh-CN" sz="1800" dirty="0"/>
              <a:t>的子元素，当然也可在程序运行时动态地添加、插入、移动、删除页面子元素。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(c) Page {…}</a:t>
            </a:r>
            <a:r>
              <a:rPr lang="zh-CN" altLang="zh-CN" sz="1800" dirty="0"/>
              <a:t>：是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5.7</a:t>
            </a:r>
            <a:r>
              <a:rPr lang="zh-CN" altLang="zh-CN" sz="1800" dirty="0"/>
              <a:t>引入的标准页面元素，它是一种容器控件，其中可以包含页头（</a:t>
            </a:r>
            <a:r>
              <a:rPr lang="en-US" altLang="zh-CN" sz="1800" dirty="0"/>
              <a:t>header</a:t>
            </a:r>
            <a:r>
              <a:rPr lang="zh-CN" altLang="zh-CN" sz="1800" dirty="0"/>
              <a:t>）和页脚（</a:t>
            </a:r>
            <a:r>
              <a:rPr lang="en-US" altLang="zh-CN" sz="1800" dirty="0"/>
              <a:t>footer</a:t>
            </a:r>
            <a:r>
              <a:rPr lang="zh-CN" altLang="zh-CN" sz="1800" dirty="0"/>
              <a:t>），还可以用</a:t>
            </a:r>
            <a:r>
              <a:rPr lang="en-US" altLang="zh-CN" sz="1800" dirty="0"/>
              <a:t>title</a:t>
            </a:r>
            <a:r>
              <a:rPr lang="zh-CN" altLang="zh-CN" sz="1800" dirty="0"/>
              <a:t>属性指定其页标题。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(d) footer: </a:t>
            </a:r>
            <a:r>
              <a:rPr lang="en-US" altLang="zh-CN" sz="1800" b="1" dirty="0" err="1"/>
              <a:t>TabBar</a:t>
            </a:r>
            <a:r>
              <a:rPr lang="en-US" altLang="zh-CN" sz="1800" b="1" dirty="0"/>
              <a:t> {…}</a:t>
            </a:r>
            <a:r>
              <a:rPr lang="zh-CN" altLang="zh-CN" sz="1800" dirty="0"/>
              <a:t>：本项目主界面的页脚是一个标签栏（</a:t>
            </a:r>
            <a:r>
              <a:rPr lang="en-US" altLang="zh-CN" sz="1800" dirty="0" err="1"/>
              <a:t>TabBar</a:t>
            </a:r>
            <a:r>
              <a:rPr lang="zh-CN" altLang="zh-CN" sz="1800" dirty="0"/>
              <a:t>）控件，它由标签按钮（</a:t>
            </a:r>
            <a:r>
              <a:rPr lang="en-US" altLang="zh-CN" sz="1800" u="sng" dirty="0" err="1"/>
              <a:t>TabButton</a:t>
            </a:r>
            <a:r>
              <a:rPr lang="zh-CN" altLang="zh-CN" sz="1800" dirty="0"/>
              <a:t>）元素的集合填充而成，实现了一个基于选项标签的导航模型，可以与任何具备</a:t>
            </a:r>
            <a:r>
              <a:rPr lang="en-US" altLang="zh-CN" sz="1800" dirty="0" err="1"/>
              <a:t>currentIndex</a:t>
            </a:r>
            <a:r>
              <a:rPr lang="zh-CN" altLang="zh-CN" sz="1800" dirty="0"/>
              <a:t>属性的控件结合起来使用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3177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4207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Quick Controls 2</a:t>
            </a:r>
            <a:r>
              <a:rPr lang="zh-CN" altLang="zh-CN" sz="2400" b="1" dirty="0"/>
              <a:t>程序的构成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3771" y="950026"/>
            <a:ext cx="1028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b="1" dirty="0"/>
              <a:t>2</a:t>
            </a:r>
            <a:r>
              <a:rPr lang="zh-CN" altLang="zh-CN" sz="1800" b="1" dirty="0"/>
              <a:t>．</a:t>
            </a:r>
            <a:r>
              <a:rPr lang="en-US" altLang="zh-CN" sz="1800" b="1" dirty="0"/>
              <a:t>Page1.qml</a:t>
            </a:r>
            <a:endParaRPr lang="zh-CN" altLang="zh-CN" sz="1800" b="1" dirty="0"/>
          </a:p>
          <a:p>
            <a:pPr indent="450850"/>
            <a:r>
              <a:rPr lang="en-US" altLang="zh-CN" sz="1800" dirty="0"/>
              <a:t>Page1.qml</a:t>
            </a:r>
            <a:r>
              <a:rPr lang="zh-CN" altLang="zh-CN" sz="1800" dirty="0"/>
              <a:t>文件中只有一个</a:t>
            </a:r>
            <a:r>
              <a:rPr lang="en-US" altLang="zh-CN" sz="1800" dirty="0"/>
              <a:t>Page1Form</a:t>
            </a:r>
            <a:r>
              <a:rPr lang="zh-CN" altLang="zh-CN" sz="1800" dirty="0"/>
              <a:t>元素，它是项目默认</a:t>
            </a:r>
            <a:r>
              <a:rPr lang="en-US" altLang="zh-CN" sz="1800" dirty="0"/>
              <a:t>Page1</a:t>
            </a:r>
            <a:r>
              <a:rPr lang="zh-CN" altLang="zh-CN" sz="1800" dirty="0"/>
              <a:t>页面的主窗体元素，一般用来存放</a:t>
            </a:r>
            <a:r>
              <a:rPr lang="en-US" altLang="zh-CN" sz="1800" dirty="0"/>
              <a:t>Page1</a:t>
            </a:r>
            <a:r>
              <a:rPr lang="zh-CN" altLang="zh-CN" sz="1800" dirty="0"/>
              <a:t>页上各控件的事件处理代码，在本项目中是“</a:t>
            </a:r>
            <a:r>
              <a:rPr lang="en-US" altLang="zh-CN" sz="1800" dirty="0"/>
              <a:t>Press Me</a:t>
            </a:r>
            <a:r>
              <a:rPr lang="zh-CN" altLang="zh-CN" sz="1800" dirty="0"/>
              <a:t>”按钮的单击（</a:t>
            </a:r>
            <a:r>
              <a:rPr lang="en-US" altLang="zh-CN" sz="1800" dirty="0" err="1"/>
              <a:t>onClicked</a:t>
            </a:r>
            <a:r>
              <a:rPr lang="zh-CN" altLang="zh-CN" sz="1800" dirty="0"/>
              <a:t>）事件代码，如下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342602" y="2269109"/>
            <a:ext cx="9166369" cy="2128242"/>
          </a:xfrm>
          <a:prstGeom prst="roundRect">
            <a:avLst>
              <a:gd name="adj" fmla="val 12203"/>
            </a:avLst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QtQuick</a:t>
            </a:r>
            <a:r>
              <a:rPr lang="en-US" altLang="zh-CN" dirty="0"/>
              <a:t> 2.7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Page1Form {</a:t>
            </a:r>
            <a:endParaRPr lang="zh-CN" altLang="zh-CN" dirty="0"/>
          </a:p>
          <a:p>
            <a:r>
              <a:rPr lang="en-US" altLang="zh-CN" dirty="0"/>
              <a:t>    button1.onClicked: {</a:t>
            </a:r>
            <a:endParaRPr lang="zh-CN" altLang="zh-CN" dirty="0"/>
          </a:p>
          <a:p>
            <a:r>
              <a:rPr lang="en-US" altLang="zh-CN" dirty="0"/>
              <a:t>        console.log("Button Pressed. Entered text: " + textField1.text);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36845" y="4434494"/>
            <a:ext cx="9622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/>
              <a:t>3</a:t>
            </a:r>
            <a:r>
              <a:rPr lang="zh-CN" altLang="zh-CN" sz="1800" b="1" dirty="0"/>
              <a:t>．</a:t>
            </a:r>
            <a:r>
              <a:rPr lang="en-US" altLang="zh-CN" sz="1800" b="1" dirty="0"/>
              <a:t>Page1Form.ui.qml</a:t>
            </a:r>
            <a:endParaRPr lang="zh-CN" altLang="zh-CN" sz="1800" b="1" dirty="0"/>
          </a:p>
          <a:p>
            <a:r>
              <a:rPr lang="en-US" altLang="zh-CN" sz="1800" dirty="0"/>
              <a:t>Page1Form.ui.qml</a:t>
            </a:r>
            <a:r>
              <a:rPr lang="zh-CN" altLang="zh-CN" sz="1800" dirty="0"/>
              <a:t>是默认</a:t>
            </a:r>
            <a:r>
              <a:rPr lang="en-US" altLang="zh-CN" sz="1800" dirty="0"/>
              <a:t>Page1</a:t>
            </a:r>
            <a:r>
              <a:rPr lang="zh-CN" altLang="zh-CN" sz="1800" dirty="0"/>
              <a:t>页</a:t>
            </a:r>
            <a:r>
              <a:rPr lang="zh-CN" altLang="zh-CN" sz="1800" dirty="0">
                <a:hlinkClick r:id="rId2" action="ppaction://hlinkfile"/>
              </a:rPr>
              <a:t>的主窗体实现文件，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65433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4207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Quick Controls 2</a:t>
            </a:r>
            <a:r>
              <a:rPr lang="zh-CN" altLang="zh-CN" sz="2400" b="1" dirty="0"/>
              <a:t>程序的构成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3771" y="926275"/>
            <a:ext cx="102365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b="1" dirty="0"/>
              <a:t>4</a:t>
            </a:r>
            <a:r>
              <a:rPr lang="zh-CN" altLang="zh-CN" b="1" dirty="0"/>
              <a:t>．界面主题样式</a:t>
            </a:r>
          </a:p>
          <a:p>
            <a:pPr indent="450850"/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支持三种类型的界面主题样式：</a:t>
            </a:r>
            <a:r>
              <a:rPr lang="en-US" altLang="zh-CN" dirty="0"/>
              <a:t>Default</a:t>
            </a:r>
            <a:r>
              <a:rPr lang="zh-CN" altLang="zh-CN" dirty="0"/>
              <a:t>（默认）、</a:t>
            </a:r>
            <a:r>
              <a:rPr lang="en-US" altLang="zh-CN" dirty="0"/>
              <a:t>Material</a:t>
            </a:r>
            <a:r>
              <a:rPr lang="zh-CN" altLang="zh-CN" dirty="0"/>
              <a:t>（质感）和普通（</a:t>
            </a:r>
            <a:r>
              <a:rPr lang="en-US" altLang="zh-CN" dirty="0"/>
              <a:t>Universal</a:t>
            </a:r>
            <a:r>
              <a:rPr lang="zh-CN" altLang="zh-CN" dirty="0"/>
              <a:t>），之前创建项目工程时选择的是默认样式（如图</a:t>
            </a:r>
            <a:r>
              <a:rPr lang="en-US" altLang="zh-CN" dirty="0"/>
              <a:t>22.3</a:t>
            </a:r>
            <a:r>
              <a:rPr lang="zh-CN" altLang="zh-CN" dirty="0"/>
              <a:t>所示），可通过修改项目的</a:t>
            </a:r>
            <a:r>
              <a:rPr lang="en-US" altLang="zh-CN" dirty="0"/>
              <a:t>qtquickcontrols2</a:t>
            </a:r>
            <a:r>
              <a:rPr lang="zh-CN" altLang="zh-CN" dirty="0"/>
              <a:t>文件配置来更换样式类型。</a:t>
            </a:r>
          </a:p>
          <a:p>
            <a:pPr indent="450850"/>
            <a:r>
              <a:rPr lang="en-US" altLang="zh-CN" dirty="0"/>
              <a:t>qtquickcontrols2 .</a:t>
            </a:r>
            <a:r>
              <a:rPr lang="en-US" altLang="zh-CN" dirty="0" err="1"/>
              <a:t>conf</a:t>
            </a:r>
            <a:r>
              <a:rPr lang="zh-CN" altLang="zh-CN" dirty="0"/>
              <a:t>文件内容如下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365662" y="2363193"/>
            <a:ext cx="8847117" cy="4094172"/>
          </a:xfrm>
          <a:prstGeom prst="roundRect">
            <a:avLst>
              <a:gd name="adj" fmla="val 4641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;This file can be edited to change the style of the application</a:t>
            </a:r>
            <a:endParaRPr lang="zh-CN" altLang="zh-CN" dirty="0"/>
          </a:p>
          <a:p>
            <a:r>
              <a:rPr lang="en-US" altLang="zh-CN" dirty="0"/>
              <a:t>;See Styling </a:t>
            </a:r>
            <a:r>
              <a:rPr lang="en-US" altLang="zh-CN" dirty="0" err="1"/>
              <a:t>Qt</a:t>
            </a:r>
            <a:r>
              <a:rPr lang="en-US" altLang="zh-CN" dirty="0"/>
              <a:t> Quick Controls 2 in the documentation for details:</a:t>
            </a:r>
            <a:endParaRPr lang="zh-CN" altLang="zh-CN" dirty="0"/>
          </a:p>
          <a:p>
            <a:r>
              <a:rPr lang="en-US" altLang="zh-CN" dirty="0"/>
              <a:t>;http://doc.qt.io/qt-5/qtquickcontrols2-styles.html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[Controls]</a:t>
            </a:r>
            <a:endParaRPr lang="zh-CN" altLang="zh-CN" dirty="0"/>
          </a:p>
          <a:p>
            <a:r>
              <a:rPr lang="en-US" altLang="zh-CN" dirty="0"/>
              <a:t>Style=Default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[Universal]</a:t>
            </a:r>
            <a:endParaRPr lang="zh-CN" altLang="zh-CN" dirty="0"/>
          </a:p>
          <a:p>
            <a:r>
              <a:rPr lang="en-US" altLang="zh-CN" dirty="0"/>
              <a:t>Theme=Light</a:t>
            </a:r>
            <a:endParaRPr lang="zh-CN" altLang="zh-CN" dirty="0"/>
          </a:p>
          <a:p>
            <a:r>
              <a:rPr lang="en-US" altLang="zh-CN" dirty="0"/>
              <a:t>;Accent=Steel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[Material]</a:t>
            </a:r>
            <a:endParaRPr lang="zh-CN" altLang="zh-CN" dirty="0"/>
          </a:p>
          <a:p>
            <a:r>
              <a:rPr lang="en-US" altLang="zh-CN" dirty="0"/>
              <a:t>Theme=Light</a:t>
            </a:r>
            <a:endParaRPr lang="zh-CN" altLang="zh-CN" dirty="0"/>
          </a:p>
          <a:p>
            <a:r>
              <a:rPr lang="en-US" altLang="zh-CN" dirty="0"/>
              <a:t>;Accent=</a:t>
            </a:r>
            <a:r>
              <a:rPr lang="en-US" altLang="zh-CN" dirty="0" err="1"/>
              <a:t>BlueGrey</a:t>
            </a:r>
            <a:endParaRPr lang="zh-CN" altLang="zh-CN" dirty="0"/>
          </a:p>
          <a:p>
            <a:r>
              <a:rPr lang="en-US" altLang="zh-CN" dirty="0"/>
              <a:t>;</a:t>
            </a:r>
            <a:r>
              <a:rPr lang="en-US" altLang="zh-CN" dirty="0" smtClean="0"/>
              <a:t>Primary=</a:t>
            </a:r>
            <a:r>
              <a:rPr lang="en-US" altLang="zh-CN" dirty="0" err="1" smtClean="0"/>
              <a:t>BlueGray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66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4207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Quick Controls 2</a:t>
            </a:r>
            <a:r>
              <a:rPr lang="zh-CN" altLang="zh-CN" sz="2400" b="1" dirty="0"/>
              <a:t>程序的构成</a:t>
            </a:r>
          </a:p>
        </p:txBody>
      </p:sp>
      <p:sp>
        <p:nvSpPr>
          <p:cNvPr id="3" name="矩形 2"/>
          <p:cNvSpPr/>
          <p:nvPr/>
        </p:nvSpPr>
        <p:spPr>
          <a:xfrm>
            <a:off x="844529" y="922319"/>
            <a:ext cx="10211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其中，加黑处即需要修改配置的地方。将其改为</a:t>
            </a:r>
            <a:r>
              <a:rPr lang="en-US" altLang="zh-CN" sz="1800" dirty="0"/>
              <a:t>Material</a:t>
            </a:r>
            <a:r>
              <a:rPr lang="zh-CN" altLang="zh-CN" sz="1800" dirty="0"/>
              <a:t>，运行程序，看到质感的界面如图</a:t>
            </a:r>
            <a:r>
              <a:rPr lang="en-US" altLang="zh-CN" sz="1800" dirty="0"/>
              <a:t>26.8</a:t>
            </a:r>
            <a:r>
              <a:rPr lang="zh-CN" altLang="zh-CN" sz="1800" dirty="0"/>
              <a:t>所示；若改为</a:t>
            </a:r>
            <a:r>
              <a:rPr lang="en-US" altLang="zh-CN" sz="1800" dirty="0"/>
              <a:t>Universal</a:t>
            </a:r>
            <a:r>
              <a:rPr lang="zh-CN" altLang="zh-CN" sz="1800" dirty="0"/>
              <a:t>，则呈现的界面如图</a:t>
            </a:r>
            <a:r>
              <a:rPr lang="en-US" altLang="zh-CN" sz="1800" dirty="0"/>
              <a:t>26.9</a:t>
            </a:r>
            <a:r>
              <a:rPr lang="zh-CN" altLang="zh-CN" sz="1800" dirty="0"/>
              <a:t>所示。</a:t>
            </a:r>
            <a:endParaRPr lang="zh-CN" altLang="en-US" sz="1800" dirty="0"/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93" y="1837273"/>
            <a:ext cx="4039575" cy="320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78" y="1837273"/>
            <a:ext cx="4055232" cy="320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188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50190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454525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52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6276" y="1330037"/>
            <a:ext cx="10224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400" b="1" dirty="0" smtClean="0">
                <a:solidFill>
                  <a:srgbClr val="663300"/>
                </a:solidFill>
              </a:rPr>
              <a:t>26</a:t>
            </a:r>
            <a:r>
              <a:rPr lang="zh-CN" altLang="zh-CN" sz="4400" b="1" dirty="0">
                <a:solidFill>
                  <a:srgbClr val="663300"/>
                </a:solidFill>
              </a:rPr>
              <a:t>章</a:t>
            </a:r>
            <a:r>
              <a:rPr lang="en-US" altLang="zh-CN" sz="4400" b="1" dirty="0">
                <a:solidFill>
                  <a:srgbClr val="663300"/>
                </a:solidFill>
              </a:rPr>
              <a:t>  </a:t>
            </a:r>
            <a:r>
              <a:rPr lang="en-US" altLang="zh-CN" sz="4400" b="1" dirty="0" err="1">
                <a:solidFill>
                  <a:srgbClr val="663300"/>
                </a:solidFill>
              </a:rPr>
              <a:t>Qt</a:t>
            </a:r>
            <a:r>
              <a:rPr lang="en-US" altLang="zh-CN" sz="4400" b="1" dirty="0">
                <a:solidFill>
                  <a:srgbClr val="663300"/>
                </a:solidFill>
              </a:rPr>
              <a:t> Quick Controls 2</a:t>
            </a:r>
            <a:r>
              <a:rPr lang="zh-CN" altLang="zh-CN" sz="4400" b="1" dirty="0">
                <a:solidFill>
                  <a:srgbClr val="663300"/>
                </a:solidFill>
              </a:rPr>
              <a:t>新颖界面开发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1392" y="3111333"/>
            <a:ext cx="5628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 err="1"/>
              <a:t>Qt</a:t>
            </a:r>
            <a:r>
              <a:rPr lang="en-US" altLang="zh-CN" sz="3600" b="1" dirty="0"/>
              <a:t> Quick Controls 2</a:t>
            </a:r>
            <a:r>
              <a:rPr lang="zh-CN" altLang="zh-CN" sz="3600" b="1" dirty="0"/>
              <a:t>与</a:t>
            </a:r>
            <a:r>
              <a:rPr lang="en-US" altLang="zh-CN" sz="3600" b="1" dirty="0" err="1"/>
              <a:t>Qt</a:t>
            </a:r>
            <a:r>
              <a:rPr lang="en-US" altLang="zh-CN" sz="3600" b="1" dirty="0"/>
              <a:t> Quick Controls 1</a:t>
            </a:r>
            <a:r>
              <a:rPr lang="zh-CN" altLang="zh-CN" sz="3600" b="1" dirty="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157306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625933" y="168083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139264" y="142035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768433" y="1776792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69" y="851133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1191677" y="3662682"/>
            <a:ext cx="4652363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ApplicationWindow</a:t>
            </a:r>
            <a:r>
              <a:rPr lang="zh-CN" altLang="zh-CN" sz="2800" b="1" dirty="0"/>
              <a:t>结构不同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91" y="2259155"/>
            <a:ext cx="482208" cy="545844"/>
          </a:xfrm>
          <a:prstGeom prst="rect">
            <a:avLst/>
          </a:prstGeom>
        </p:spPr>
      </p:pic>
      <p:sp>
        <p:nvSpPr>
          <p:cNvPr id="9" name="TextBox 18"/>
          <p:cNvSpPr txBox="1"/>
          <p:nvPr/>
        </p:nvSpPr>
        <p:spPr>
          <a:xfrm>
            <a:off x="6679999" y="2259156"/>
            <a:ext cx="4110778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</a:t>
            </a:r>
            <a:r>
              <a:rPr lang="en-US" altLang="zh-CN" sz="1800" b="1" dirty="0" err="1"/>
              <a:t>ToolBar</a:t>
            </a:r>
            <a:r>
              <a:rPr lang="zh-CN" altLang="zh-CN" sz="1800" b="1" dirty="0"/>
              <a:t>工具栏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91" y="3010520"/>
            <a:ext cx="482208" cy="545844"/>
          </a:xfrm>
          <a:prstGeom prst="rect">
            <a:avLst/>
          </a:prstGeom>
        </p:spPr>
      </p:pic>
      <p:sp>
        <p:nvSpPr>
          <p:cNvPr id="11" name="TextBox 20"/>
          <p:cNvSpPr txBox="1"/>
          <p:nvPr/>
        </p:nvSpPr>
        <p:spPr>
          <a:xfrm>
            <a:off x="6679999" y="3008271"/>
            <a:ext cx="3255752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</a:t>
            </a:r>
            <a:r>
              <a:rPr lang="en-US" altLang="zh-CN" sz="1800" b="1" dirty="0" err="1"/>
              <a:t>TabBar</a:t>
            </a:r>
            <a:r>
              <a:rPr lang="zh-CN" altLang="zh-CN" sz="1800" b="1" dirty="0"/>
              <a:t>选项标签栏</a:t>
            </a:r>
          </a:p>
        </p:txBody>
      </p:sp>
    </p:spTree>
    <p:extLst>
      <p:ext uri="{BB962C8B-B14F-4D97-AF65-F5344CB8AC3E}">
        <p14:creationId xmlns:p14="http://schemas.microsoft.com/office/powerpoint/2010/main" val="34561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3956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ApplicationWindow</a:t>
            </a:r>
            <a:r>
              <a:rPr lang="zh-CN" altLang="zh-CN" sz="2400" b="1" dirty="0"/>
              <a:t>结构不同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525" y="1056904"/>
            <a:ext cx="10153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在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1</a:t>
            </a:r>
            <a:r>
              <a:rPr lang="zh-CN" altLang="zh-CN" sz="1800" dirty="0"/>
              <a:t>中，主应用窗口</a:t>
            </a:r>
            <a:r>
              <a:rPr lang="en-US" altLang="zh-CN" sz="1800" dirty="0" err="1"/>
              <a:t>ApplicationWindow</a:t>
            </a:r>
            <a:r>
              <a:rPr lang="zh-CN" altLang="zh-CN" sz="1800" dirty="0"/>
              <a:t>由菜单栏（</a:t>
            </a:r>
            <a:r>
              <a:rPr lang="en-US" altLang="zh-CN" sz="1800" dirty="0"/>
              <a:t>Menu Bar</a:t>
            </a:r>
            <a:r>
              <a:rPr lang="zh-CN" altLang="zh-CN" sz="1800" dirty="0"/>
              <a:t>）、工具栏（</a:t>
            </a:r>
            <a:r>
              <a:rPr lang="en-US" altLang="zh-CN" sz="1800" dirty="0"/>
              <a:t>Tool Bar</a:t>
            </a:r>
            <a:r>
              <a:rPr lang="zh-CN" altLang="zh-CN" sz="1800" dirty="0"/>
              <a:t>）、内容显示区（</a:t>
            </a:r>
            <a:r>
              <a:rPr lang="en-US" altLang="zh-CN" sz="1800" dirty="0"/>
              <a:t>Content Area</a:t>
            </a:r>
            <a:r>
              <a:rPr lang="zh-CN" altLang="zh-CN" sz="1800" dirty="0"/>
              <a:t>）和底部状态栏（</a:t>
            </a:r>
            <a:r>
              <a:rPr lang="en-US" altLang="zh-CN" sz="1800" dirty="0"/>
              <a:t>Status Bar</a:t>
            </a:r>
            <a:r>
              <a:rPr lang="zh-CN" altLang="zh-CN" sz="1800" dirty="0"/>
              <a:t>）等构成；而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2</a:t>
            </a:r>
            <a:r>
              <a:rPr lang="zh-CN" altLang="zh-CN" sz="1800" dirty="0"/>
              <a:t>的主应用窗口结构则要简单得多，它仅由头部（</a:t>
            </a:r>
            <a:r>
              <a:rPr lang="en-US" altLang="zh-CN" sz="1800" dirty="0"/>
              <a:t>Header</a:t>
            </a:r>
            <a:r>
              <a:rPr lang="zh-CN" altLang="zh-CN" sz="1800" dirty="0"/>
              <a:t>）、内容（</a:t>
            </a:r>
            <a:r>
              <a:rPr lang="en-US" altLang="zh-CN" sz="1800" dirty="0"/>
              <a:t>Content</a:t>
            </a:r>
            <a:r>
              <a:rPr lang="zh-CN" altLang="zh-CN" sz="1800" dirty="0"/>
              <a:t>）和尾部（</a:t>
            </a:r>
            <a:r>
              <a:rPr lang="en-US" altLang="zh-CN" sz="1800" dirty="0"/>
              <a:t>Footer</a:t>
            </a:r>
            <a:r>
              <a:rPr lang="zh-CN" altLang="zh-CN" sz="1800" dirty="0"/>
              <a:t>）三部分组成，两者的区别如图</a:t>
            </a:r>
            <a:r>
              <a:rPr lang="en-US" altLang="zh-CN" sz="1800" dirty="0"/>
              <a:t>26.10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026" name="Picture 2" descr="22t10做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403" y="2257233"/>
            <a:ext cx="7261083" cy="320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38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3279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Quick Controls 2</a:t>
            </a:r>
            <a:r>
              <a:rPr lang="zh-CN" altLang="zh-CN" sz="2400" b="1" dirty="0"/>
              <a:t>简介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1021278"/>
            <a:ext cx="104740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）大部分控件的内部状态使用</a:t>
            </a:r>
            <a:r>
              <a:rPr lang="en-US" altLang="zh-CN" dirty="0"/>
              <a:t>C++</a:t>
            </a:r>
            <a:r>
              <a:rPr lang="zh-CN" altLang="zh-CN" dirty="0"/>
              <a:t>而非</a:t>
            </a:r>
            <a:r>
              <a:rPr lang="en-US" altLang="zh-CN" dirty="0"/>
              <a:t>QML</a:t>
            </a:r>
            <a:r>
              <a:rPr lang="zh-CN" altLang="zh-CN" dirty="0"/>
              <a:t>处理，以提高效率。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）样式类型不再提供可被控件动态实例化的组件，但控件自身由可被替换的项目委托（</a:t>
            </a:r>
            <a:r>
              <a:rPr lang="en-US" altLang="zh-CN" dirty="0"/>
              <a:t>item delegates</a:t>
            </a:r>
            <a:r>
              <a:rPr lang="zh-CN" altLang="zh-CN" dirty="0"/>
              <a:t>）组成。事实上，这意味着委托（</a:t>
            </a:r>
            <a:r>
              <a:rPr lang="en-US" altLang="zh-CN" dirty="0"/>
              <a:t>delegates</a:t>
            </a:r>
            <a:r>
              <a:rPr lang="zh-CN" altLang="zh-CN" dirty="0"/>
              <a:t>）成为</a:t>
            </a:r>
            <a:r>
              <a:rPr lang="en-US" altLang="zh-CN" dirty="0" err="1"/>
              <a:t>Qt</a:t>
            </a:r>
            <a:r>
              <a:rPr lang="en-US" altLang="zh-CN" dirty="0"/>
              <a:t> Quick</a:t>
            </a:r>
            <a:r>
              <a:rPr lang="zh-CN" altLang="zh-CN" dirty="0"/>
              <a:t>项目，被实例化为控件的属性并与所在控件形成简单的父子关系。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）程序模块化和简单化。当需要将多个控件复合成一个控件时，往往将它们分隔进独立的构建代码块中，例如，一个典型的复合滚动条视图控件代码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460665" y="2711280"/>
            <a:ext cx="9417132" cy="1838801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ScrollView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horizontalScrollBarPolicy</a:t>
            </a:r>
            <a:r>
              <a:rPr lang="en-US" altLang="zh-CN" dirty="0"/>
              <a:t>: </a:t>
            </a:r>
            <a:r>
              <a:rPr lang="en-US" altLang="zh-CN" dirty="0" err="1"/>
              <a:t>Qt.ScrollBarAlwaysOff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Flickable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// ...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771896" y="4671261"/>
            <a:ext cx="1047403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它可以通过替换可绑定到任何</a:t>
            </a:r>
            <a:r>
              <a:rPr lang="en-US" altLang="zh-CN" dirty="0" err="1"/>
              <a:t>Flickable</a:t>
            </a:r>
            <a:r>
              <a:rPr lang="zh-CN" altLang="zh-CN" dirty="0"/>
              <a:t>的简单</a:t>
            </a:r>
            <a:r>
              <a:rPr lang="en-US" altLang="zh-CN" u="sng" dirty="0" err="1"/>
              <a:t>ScrollBar</a:t>
            </a:r>
            <a:r>
              <a:rPr lang="en-US" altLang="zh-CN" dirty="0"/>
              <a:t>/</a:t>
            </a:r>
            <a:r>
              <a:rPr lang="en-US" altLang="zh-CN" u="sng" dirty="0" err="1"/>
              <a:t>ScrollIndicator</a:t>
            </a:r>
            <a:r>
              <a:rPr lang="zh-CN" altLang="zh-CN" dirty="0"/>
              <a:t>控件来合成得到，如下：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0665" y="5030112"/>
            <a:ext cx="9417132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Flickable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// ...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ScrollBar.vertical</a:t>
            </a:r>
            <a:r>
              <a:rPr lang="en-US" altLang="zh-CN" dirty="0"/>
              <a:t>: </a:t>
            </a:r>
            <a:r>
              <a:rPr lang="en-US" altLang="zh-CN" dirty="0" err="1"/>
              <a:t>ScrollBar</a:t>
            </a:r>
            <a:r>
              <a:rPr lang="en-US" altLang="zh-CN" dirty="0"/>
              <a:t> {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8274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3956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ApplicationWindow</a:t>
            </a:r>
            <a:r>
              <a:rPr lang="zh-CN" altLang="zh-CN" sz="2400" b="1" dirty="0"/>
              <a:t>结构不同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899" y="1056904"/>
            <a:ext cx="1023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在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2</a:t>
            </a:r>
            <a:r>
              <a:rPr lang="zh-CN" altLang="zh-CN" sz="1800" dirty="0"/>
              <a:t>中，一般声明</a:t>
            </a:r>
            <a:r>
              <a:rPr lang="en-US" altLang="zh-CN" sz="1800" dirty="0" err="1"/>
              <a:t>ApplicationWindow</a:t>
            </a:r>
            <a:r>
              <a:rPr lang="zh-CN" altLang="zh-CN" sz="1800" dirty="0"/>
              <a:t>为整个应用的根元素，其最简单的代码形式如下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045029" y="1520042"/>
            <a:ext cx="9702140" cy="3863816"/>
          </a:xfrm>
          <a:prstGeom prst="roundRect">
            <a:avLst>
              <a:gd name="adj" fmla="val 6090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QtQuick.Controls</a:t>
            </a:r>
            <a:r>
              <a:rPr lang="en-US" altLang="zh-CN" dirty="0"/>
              <a:t> 2.1</a:t>
            </a:r>
            <a:endParaRPr lang="zh-CN" altLang="zh-CN" dirty="0"/>
          </a:p>
          <a:p>
            <a:r>
              <a:rPr lang="en-US" altLang="zh-CN" dirty="0" err="1"/>
              <a:t>ApplicationWindow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visible: true</a:t>
            </a:r>
            <a:endParaRPr lang="zh-CN" altLang="zh-CN" dirty="0"/>
          </a:p>
          <a:p>
            <a:r>
              <a:rPr lang="en-US" altLang="zh-CN" dirty="0"/>
              <a:t>    header: </a:t>
            </a:r>
            <a:r>
              <a:rPr lang="en-US" altLang="zh-CN" dirty="0" err="1"/>
              <a:t>ToolBar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// ...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footer: </a:t>
            </a:r>
            <a:r>
              <a:rPr lang="en-US" altLang="zh-CN" dirty="0" err="1"/>
              <a:t>TabBar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// ...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SwipeView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r>
              <a:rPr lang="en-US" altLang="zh-CN" dirty="0"/>
              <a:t>        // ...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321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543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</a:t>
            </a:r>
            <a:r>
              <a:rPr lang="en-US" altLang="zh-CN" sz="2400" b="1" dirty="0" err="1"/>
              <a:t>ToolBar</a:t>
            </a:r>
            <a:r>
              <a:rPr lang="zh-CN" altLang="zh-CN" sz="2400" b="1" dirty="0"/>
              <a:t>工具栏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403" y="1009403"/>
            <a:ext cx="1010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CH2601-a1</a:t>
            </a:r>
            <a:r>
              <a:rPr lang="zh-CN" altLang="zh-CN" sz="1800" dirty="0"/>
              <a:t>）工具栏。</a:t>
            </a:r>
          </a:p>
          <a:p>
            <a:r>
              <a:rPr lang="en-US" altLang="zh-CN" sz="1800" dirty="0" err="1"/>
              <a:t>ToolBar</a:t>
            </a:r>
            <a:r>
              <a:rPr lang="zh-CN" altLang="zh-CN" sz="1800" dirty="0"/>
              <a:t>是应用广泛的上下文相关控件（如导航按钮、搜索框等）的容器，其典型</a:t>
            </a:r>
            <a:r>
              <a:rPr lang="zh-CN" altLang="zh-CN" sz="1800" dirty="0" smtClean="0"/>
              <a:t>代码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/>
              <a:t>工具栏效果如图</a:t>
            </a:r>
            <a:r>
              <a:rPr lang="en-US" altLang="zh-CN" sz="1800" dirty="0"/>
              <a:t>26.11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474" y="1932733"/>
            <a:ext cx="2000333" cy="403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70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3077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zh-CN" sz="2400" b="1" dirty="0"/>
              <a:t>．</a:t>
            </a:r>
            <a:r>
              <a:rPr lang="en-US" altLang="zh-CN" sz="2400" b="1" dirty="0" err="1"/>
              <a:t>TabBar</a:t>
            </a:r>
            <a:r>
              <a:rPr lang="zh-CN" altLang="zh-CN" sz="2400" b="1" dirty="0"/>
              <a:t>选项标签栏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647" y="985652"/>
            <a:ext cx="10390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CH2601-a2</a:t>
            </a:r>
            <a:r>
              <a:rPr lang="zh-CN" altLang="zh-CN" sz="1800" dirty="0"/>
              <a:t>）标签栏。</a:t>
            </a:r>
          </a:p>
          <a:p>
            <a:pPr indent="450850"/>
            <a:r>
              <a:rPr lang="en-US" altLang="zh-CN" sz="1800" dirty="0" err="1"/>
              <a:t>Qt</a:t>
            </a:r>
            <a:r>
              <a:rPr lang="en-US" altLang="zh-CN" sz="1800" dirty="0"/>
              <a:t> Quick Controls 2</a:t>
            </a:r>
            <a:r>
              <a:rPr lang="zh-CN" altLang="zh-CN" sz="1800" dirty="0"/>
              <a:t>使用</a:t>
            </a:r>
            <a:r>
              <a:rPr lang="en-US" altLang="zh-CN" sz="1800" dirty="0" err="1"/>
              <a:t>TabBar</a:t>
            </a:r>
            <a:r>
              <a:rPr lang="en-US" altLang="zh-CN" sz="1800" dirty="0"/>
              <a:t>/</a:t>
            </a:r>
            <a:r>
              <a:rPr lang="en-US" altLang="zh-CN" sz="1800" dirty="0" err="1"/>
              <a:t>TabButton</a:t>
            </a:r>
            <a:r>
              <a:rPr lang="zh-CN" altLang="zh-CN" sz="1800" dirty="0"/>
              <a:t>控件组合来实现页面选项标签栏，以取代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1</a:t>
            </a:r>
            <a:r>
              <a:rPr lang="zh-CN" altLang="zh-CN" sz="1800" dirty="0"/>
              <a:t>中</a:t>
            </a:r>
            <a:r>
              <a:rPr lang="en-US" altLang="zh-CN" sz="1800" dirty="0" err="1"/>
              <a:t>TabView</a:t>
            </a:r>
            <a:r>
              <a:rPr lang="en-US" altLang="zh-CN" sz="1800" dirty="0"/>
              <a:t>/Tab</a:t>
            </a:r>
            <a:r>
              <a:rPr lang="zh-CN" altLang="zh-CN" sz="1800" dirty="0"/>
              <a:t>组合的功能。代码的形式如下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65662" y="1908982"/>
            <a:ext cx="9239003" cy="4402217"/>
          </a:xfrm>
          <a:prstGeom prst="roundRect">
            <a:avLst>
              <a:gd name="adj" fmla="val 5628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TabBar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	// ...</a:t>
            </a:r>
            <a:endParaRPr lang="zh-CN" altLang="zh-CN" dirty="0"/>
          </a:p>
          <a:p>
            <a:r>
              <a:rPr lang="en-US" altLang="zh-CN" dirty="0"/>
              <a:t>    width: </a:t>
            </a:r>
            <a:r>
              <a:rPr lang="en-US" altLang="zh-CN" dirty="0" err="1"/>
              <a:t>parent.width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TabButton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text: "</a:t>
            </a:r>
            <a:r>
              <a:rPr lang="en-US" altLang="zh-CN" dirty="0" err="1"/>
              <a:t>FirstTab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		// ...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TabButton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text: "</a:t>
            </a:r>
            <a:r>
              <a:rPr lang="en-US" altLang="zh-CN" dirty="0" err="1"/>
              <a:t>SecondTab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		// ...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TabButton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text: "</a:t>
            </a:r>
            <a:r>
              <a:rPr lang="en-US" altLang="zh-CN" dirty="0" err="1"/>
              <a:t>ThirdTab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		// ...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5508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3077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zh-CN" sz="2400" b="1" dirty="0"/>
              <a:t>．</a:t>
            </a:r>
            <a:r>
              <a:rPr lang="en-US" altLang="zh-CN" sz="2400" b="1" dirty="0" err="1"/>
              <a:t>TabBar</a:t>
            </a:r>
            <a:r>
              <a:rPr lang="zh-CN" altLang="zh-CN" sz="2400" b="1" dirty="0"/>
              <a:t>选项标签栏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522" y="961901"/>
            <a:ext cx="1021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一旦所有选项标签的宽度和加起来超过了屏幕宽度，标签栏就会自适应调整为可滑动切换状态，代码如下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508166" y="1608232"/>
            <a:ext cx="9060873" cy="5427524"/>
          </a:xfrm>
          <a:prstGeom prst="roundRect">
            <a:avLst>
              <a:gd name="adj" fmla="val 4773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ApplicationWindow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visible: true</a:t>
            </a:r>
            <a:endParaRPr lang="zh-CN" altLang="zh-CN" dirty="0"/>
          </a:p>
          <a:p>
            <a:r>
              <a:rPr lang="en-US" altLang="zh-CN" dirty="0"/>
              <a:t>    width: 240</a:t>
            </a:r>
            <a:endParaRPr lang="zh-CN" altLang="zh-CN" dirty="0"/>
          </a:p>
          <a:p>
            <a:r>
              <a:rPr lang="en-US" altLang="zh-CN" dirty="0"/>
              <a:t>    height: 480</a:t>
            </a:r>
            <a:endParaRPr lang="zh-CN" altLang="zh-CN" dirty="0"/>
          </a:p>
          <a:p>
            <a:r>
              <a:rPr lang="en-US" altLang="zh-CN" dirty="0"/>
              <a:t>    title: </a:t>
            </a:r>
            <a:r>
              <a:rPr lang="en-US" altLang="zh-CN" dirty="0" err="1"/>
              <a:t>qsTr</a:t>
            </a:r>
            <a:r>
              <a:rPr lang="en-US" altLang="zh-CN" dirty="0"/>
              <a:t>("</a:t>
            </a:r>
            <a:r>
              <a:rPr lang="zh-CN" altLang="zh-CN" dirty="0"/>
              <a:t>标签栏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header: </a:t>
            </a:r>
            <a:r>
              <a:rPr lang="en-US" altLang="zh-CN" dirty="0" err="1"/>
              <a:t>TabBar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id: bar</a:t>
            </a:r>
            <a:endParaRPr lang="zh-CN" altLang="zh-CN" dirty="0"/>
          </a:p>
          <a:p>
            <a:r>
              <a:rPr lang="en-US" altLang="zh-CN" dirty="0"/>
              <a:t>        width: </a:t>
            </a:r>
            <a:r>
              <a:rPr lang="en-US" altLang="zh-CN" dirty="0" err="1"/>
              <a:t>parent.width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Repeater {</a:t>
            </a:r>
            <a:endParaRPr lang="zh-CN" altLang="zh-CN" dirty="0"/>
          </a:p>
          <a:p>
            <a:r>
              <a:rPr lang="en-US" altLang="zh-CN" dirty="0"/>
              <a:t>            model: ["</a:t>
            </a:r>
            <a:r>
              <a:rPr lang="zh-CN" altLang="zh-CN" dirty="0"/>
              <a:t>第一页</a:t>
            </a:r>
            <a:r>
              <a:rPr lang="en-US" altLang="zh-CN" dirty="0"/>
              <a:t>", "</a:t>
            </a:r>
            <a:r>
              <a:rPr lang="zh-CN" altLang="zh-CN" dirty="0"/>
              <a:t>第二页</a:t>
            </a:r>
            <a:r>
              <a:rPr lang="en-US" altLang="zh-CN" dirty="0"/>
              <a:t>", "</a:t>
            </a:r>
            <a:r>
              <a:rPr lang="zh-CN" altLang="zh-CN" dirty="0"/>
              <a:t>第三页</a:t>
            </a:r>
            <a:r>
              <a:rPr lang="en-US" altLang="zh-CN" dirty="0"/>
              <a:t>", "</a:t>
            </a:r>
            <a:r>
              <a:rPr lang="zh-CN" altLang="zh-CN" dirty="0"/>
              <a:t>第四页</a:t>
            </a:r>
            <a:r>
              <a:rPr lang="en-US" altLang="zh-CN" dirty="0"/>
              <a:t>", "</a:t>
            </a:r>
            <a:r>
              <a:rPr lang="zh-CN" altLang="zh-CN" dirty="0"/>
              <a:t>第五页</a:t>
            </a:r>
            <a:r>
              <a:rPr lang="en-US" altLang="zh-CN" dirty="0"/>
              <a:t>"]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TabButton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        text: </a:t>
            </a:r>
            <a:r>
              <a:rPr lang="en-US" altLang="zh-CN" dirty="0" err="1"/>
              <a:t>modelData</a:t>
            </a:r>
            <a:endParaRPr lang="zh-CN" altLang="zh-CN" dirty="0"/>
          </a:p>
          <a:p>
            <a:r>
              <a:rPr lang="en-US" altLang="zh-CN" dirty="0"/>
              <a:t>                width: </a:t>
            </a:r>
            <a:r>
              <a:rPr lang="en-US" altLang="zh-CN" dirty="0" err="1"/>
              <a:t>Math.max</a:t>
            </a:r>
            <a:r>
              <a:rPr lang="en-US" altLang="zh-CN" dirty="0"/>
              <a:t>(100, </a:t>
            </a:r>
            <a:r>
              <a:rPr lang="en-US" altLang="zh-CN" dirty="0" err="1"/>
              <a:t>bar.width</a:t>
            </a:r>
            <a:r>
              <a:rPr lang="en-US" altLang="zh-CN" dirty="0"/>
              <a:t> / 5)</a:t>
            </a:r>
            <a:endParaRPr lang="zh-CN" altLang="zh-CN" dirty="0"/>
          </a:p>
          <a:p>
            <a:r>
              <a:rPr lang="en-US" altLang="zh-CN" dirty="0"/>
              <a:t>            }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795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3077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zh-CN" sz="2400" b="1" dirty="0"/>
              <a:t>．</a:t>
            </a:r>
            <a:r>
              <a:rPr lang="en-US" altLang="zh-CN" sz="2400" b="1" dirty="0" err="1"/>
              <a:t>TabBar</a:t>
            </a:r>
            <a:r>
              <a:rPr lang="zh-CN" altLang="zh-CN" sz="2400" b="1" dirty="0"/>
              <a:t>选项标签栏</a:t>
            </a:r>
          </a:p>
        </p:txBody>
      </p:sp>
      <p:sp>
        <p:nvSpPr>
          <p:cNvPr id="3" name="矩形 2"/>
          <p:cNvSpPr/>
          <p:nvPr/>
        </p:nvSpPr>
        <p:spPr>
          <a:xfrm>
            <a:off x="1244630" y="1154839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标签栏效果如图</a:t>
            </a:r>
            <a:r>
              <a:rPr lang="en-US" altLang="zh-CN" sz="1800" dirty="0"/>
              <a:t>26.12</a:t>
            </a:r>
            <a:r>
              <a:rPr lang="zh-CN" altLang="zh-CN" sz="1800" dirty="0"/>
              <a:t>所示。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491" y="1614322"/>
            <a:ext cx="2326938" cy="470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427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62405" y="1737970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75736" y="1477495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504905" y="1833930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41" y="908271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124784" y="3719820"/>
            <a:ext cx="4116593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Menu</a:t>
            </a:r>
            <a:r>
              <a:rPr lang="zh-CN" altLang="zh-CN" sz="2800" b="1" dirty="0"/>
              <a:t>不支持窗口主菜单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2632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3387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Menu</a:t>
            </a:r>
            <a:r>
              <a:rPr lang="zh-CN" altLang="zh-CN" sz="2400" b="1" dirty="0"/>
              <a:t>不支持窗口主菜单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525" y="961901"/>
            <a:ext cx="1021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CH2601-a1</a:t>
            </a:r>
            <a:r>
              <a:rPr lang="zh-CN" altLang="zh-CN" sz="1800" dirty="0"/>
              <a:t>续）一个典型的工具栏弹出式</a:t>
            </a:r>
            <a:r>
              <a:rPr lang="zh-CN" altLang="zh-CN" sz="1800" dirty="0">
                <a:hlinkClick r:id="rId2" action="ppaction://hlinkfile"/>
              </a:rPr>
              <a:t>菜单的</a:t>
            </a:r>
            <a:r>
              <a:rPr lang="zh-CN" altLang="zh-CN" sz="1800" dirty="0" smtClean="0">
                <a:hlinkClick r:id="rId2" action="ppaction://hlinkfile"/>
              </a:rPr>
              <a:t>例子</a:t>
            </a:r>
            <a:r>
              <a:rPr lang="zh-CN" altLang="en-US" sz="1800" dirty="0" smtClean="0">
                <a:hlinkClick r:id="rId2" action="ppaction://hlinkfile"/>
              </a:rPr>
              <a:t>，程序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pPr fontAlgn="ctr"/>
            <a:r>
              <a:rPr lang="zh-CN" altLang="zh-CN" sz="1800" dirty="0"/>
              <a:t>运行程序，单击工具栏上右侧的 </a:t>
            </a:r>
            <a:r>
              <a:rPr lang="en-US" altLang="zh-CN" sz="1800" dirty="0" smtClean="0"/>
              <a:t>      </a:t>
            </a:r>
            <a:r>
              <a:rPr lang="zh-CN" altLang="zh-CN" sz="1800" dirty="0"/>
              <a:t>按钮，弹出菜单如图</a:t>
            </a:r>
            <a:r>
              <a:rPr lang="en-US" altLang="zh-CN" sz="1800" dirty="0"/>
              <a:t>26.13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90" y="1564286"/>
            <a:ext cx="284121" cy="26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59" y="2092325"/>
            <a:ext cx="2097994" cy="422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459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0" y="1750487"/>
            <a:ext cx="482208" cy="545844"/>
          </a:xfrm>
          <a:prstGeom prst="rect">
            <a:avLst/>
          </a:prstGeom>
        </p:spPr>
      </p:pic>
      <p:sp>
        <p:nvSpPr>
          <p:cNvPr id="10" name="TextBox 18"/>
          <p:cNvSpPr txBox="1"/>
          <p:nvPr/>
        </p:nvSpPr>
        <p:spPr>
          <a:xfrm>
            <a:off x="5246977" y="1750488"/>
            <a:ext cx="431265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</a:t>
            </a:r>
            <a:r>
              <a:rPr lang="en-US" altLang="zh-CN" sz="1800" b="1" dirty="0" err="1"/>
              <a:t>ButtonGroup</a:t>
            </a:r>
            <a:r>
              <a:rPr lang="zh-CN" altLang="zh-CN" sz="1800" b="1" dirty="0"/>
              <a:t>取代</a:t>
            </a:r>
            <a:r>
              <a:rPr lang="en-US" altLang="zh-CN" sz="1800" b="1" dirty="0" err="1"/>
              <a:t>ExclusiveGroup</a:t>
            </a:r>
            <a:r>
              <a:rPr lang="zh-CN" altLang="zh-CN" sz="1800" b="1" dirty="0"/>
              <a:t>组框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0" y="2501852"/>
            <a:ext cx="482208" cy="545844"/>
          </a:xfrm>
          <a:prstGeom prst="rect">
            <a:avLst/>
          </a:prstGeom>
        </p:spPr>
      </p:pic>
      <p:sp>
        <p:nvSpPr>
          <p:cNvPr id="12" name="TextBox 20"/>
          <p:cNvSpPr txBox="1"/>
          <p:nvPr/>
        </p:nvSpPr>
        <p:spPr>
          <a:xfrm>
            <a:off x="5246978" y="2499603"/>
            <a:ext cx="3897022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</a:t>
            </a:r>
            <a:r>
              <a:rPr lang="en-US" altLang="zh-CN" sz="1800" b="1" dirty="0" err="1"/>
              <a:t>TextArea</a:t>
            </a:r>
            <a:r>
              <a:rPr lang="zh-CN" altLang="zh-CN" sz="1800" b="1" dirty="0"/>
              <a:t>滚动条实现方式不一样</a:t>
            </a:r>
          </a:p>
        </p:txBody>
      </p:sp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42712" y="1399421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556043" y="1138946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185212" y="1495381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03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48" y="569722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1556043" y="3393540"/>
            <a:ext cx="2376498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控件实现差异</a:t>
            </a:r>
            <a:endParaRPr lang="zh-CN" altLang="zh-CN" sz="28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30" y="3288867"/>
            <a:ext cx="482208" cy="545844"/>
          </a:xfrm>
          <a:prstGeom prst="rect">
            <a:avLst/>
          </a:prstGeom>
        </p:spPr>
      </p:pic>
      <p:sp>
        <p:nvSpPr>
          <p:cNvPr id="14" name="TextBox 18"/>
          <p:cNvSpPr txBox="1"/>
          <p:nvPr/>
        </p:nvSpPr>
        <p:spPr>
          <a:xfrm>
            <a:off x="5263238" y="3288868"/>
            <a:ext cx="3445757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zh-CN" altLang="zh-CN" sz="1800" b="1" dirty="0"/>
              <a:t>．新增</a:t>
            </a:r>
            <a:r>
              <a:rPr lang="en-US" altLang="zh-CN" sz="1800" b="1" dirty="0"/>
              <a:t>Tumbler</a:t>
            </a:r>
            <a:r>
              <a:rPr lang="zh-CN" altLang="zh-CN" sz="1800" b="1" dirty="0"/>
              <a:t>翻选框控件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30" y="4040232"/>
            <a:ext cx="482208" cy="545844"/>
          </a:xfrm>
          <a:prstGeom prst="rect">
            <a:avLst/>
          </a:prstGeom>
        </p:spPr>
      </p:pic>
      <p:sp>
        <p:nvSpPr>
          <p:cNvPr id="16" name="TextBox 20"/>
          <p:cNvSpPr txBox="1"/>
          <p:nvPr/>
        </p:nvSpPr>
        <p:spPr>
          <a:xfrm>
            <a:off x="5263237" y="4037983"/>
            <a:ext cx="4047017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4</a:t>
            </a:r>
            <a:r>
              <a:rPr lang="zh-CN" altLang="zh-CN" sz="1800" b="1" dirty="0"/>
              <a:t>．一些界面控件显示风格的差异</a:t>
            </a:r>
          </a:p>
        </p:txBody>
      </p:sp>
    </p:spTree>
    <p:extLst>
      <p:ext uri="{BB962C8B-B14F-4D97-AF65-F5344CB8AC3E}">
        <p14:creationId xmlns:p14="http://schemas.microsoft.com/office/powerpoint/2010/main" val="319440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1" grpId="0" animBg="1"/>
      <p:bldP spid="22" grpId="0" animBg="1"/>
      <p:bldP spid="23" grpId="0"/>
      <p:bldP spid="25" grpId="0"/>
      <p:bldP spid="14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5506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</a:t>
            </a:r>
            <a:r>
              <a:rPr lang="en-US" altLang="zh-CN" sz="2400" b="1" dirty="0" err="1"/>
              <a:t>ButtonGroup</a:t>
            </a:r>
            <a:r>
              <a:rPr lang="zh-CN" altLang="zh-CN" sz="2400" b="1" dirty="0"/>
              <a:t>取代</a:t>
            </a:r>
            <a:r>
              <a:rPr lang="en-US" altLang="zh-CN" sz="2400" b="1" dirty="0" err="1"/>
              <a:t>ExclusiveGroup</a:t>
            </a:r>
            <a:r>
              <a:rPr lang="zh-CN" altLang="zh-CN" sz="2400" b="1" dirty="0"/>
              <a:t>组框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647" y="1056904"/>
            <a:ext cx="10426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在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1</a:t>
            </a:r>
            <a:r>
              <a:rPr lang="zh-CN" altLang="zh-CN" sz="1800" dirty="0"/>
              <a:t>中，成组的选项按钮由</a:t>
            </a:r>
            <a:r>
              <a:rPr lang="en-US" altLang="zh-CN" sz="1800" dirty="0" err="1"/>
              <a:t>ExclusiveGroup</a:t>
            </a:r>
            <a:r>
              <a:rPr lang="zh-CN" altLang="zh-CN" sz="1800" dirty="0"/>
              <a:t>组织在一起，例如在</a:t>
            </a:r>
            <a:r>
              <a:rPr lang="en-US" altLang="zh-CN" sz="1800" dirty="0"/>
              <a:t>25.2.2</a:t>
            </a:r>
            <a:r>
              <a:rPr lang="zh-CN" altLang="zh-CN" sz="1800" dirty="0"/>
              <a:t>节的“学生信息表单”实例（实例文件</a:t>
            </a:r>
            <a:r>
              <a:rPr lang="en-US" altLang="zh-CN" sz="1800" dirty="0"/>
              <a:t>CH2502</a:t>
            </a:r>
            <a:r>
              <a:rPr lang="zh-CN" altLang="zh-CN" sz="1800" dirty="0"/>
              <a:t>）中，有如下代码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30036" y="1703235"/>
            <a:ext cx="9322130" cy="5209818"/>
          </a:xfrm>
          <a:prstGeom prst="roundRect">
            <a:avLst>
              <a:gd name="adj" fmla="val 5431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GroupBox</a:t>
            </a:r>
            <a:r>
              <a:rPr lang="en-US" altLang="zh-CN" dirty="0"/>
              <a:t> {					</a:t>
            </a:r>
            <a:r>
              <a:rPr lang="en-US" altLang="zh-CN" dirty="0" smtClean="0"/>
              <a:t>/* </a:t>
            </a:r>
            <a:r>
              <a:rPr lang="zh-CN" altLang="zh-CN" dirty="0"/>
              <a:t>组框</a:t>
            </a:r>
            <a:r>
              <a:rPr lang="en-US" altLang="zh-CN" dirty="0"/>
              <a:t> */</a:t>
            </a:r>
            <a:endParaRPr lang="zh-CN" altLang="zh-CN" dirty="0"/>
          </a:p>
          <a:p>
            <a:r>
              <a:rPr lang="en-US" altLang="zh-CN" dirty="0"/>
              <a:t>    id: group1</a:t>
            </a:r>
            <a:endParaRPr lang="zh-CN" altLang="zh-CN" dirty="0"/>
          </a:p>
          <a:p>
            <a:r>
              <a:rPr lang="en-US" altLang="zh-CN" dirty="0"/>
              <a:t>    title: </a:t>
            </a:r>
            <a:r>
              <a:rPr lang="en-US" altLang="zh-CN" dirty="0" err="1"/>
              <a:t>qsTr</a:t>
            </a:r>
            <a:r>
              <a:rPr lang="en-US" altLang="zh-CN" dirty="0"/>
              <a:t>("</a:t>
            </a:r>
            <a:r>
              <a:rPr lang="zh-CN" altLang="zh-CN" dirty="0"/>
              <a:t>性别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Layout.fillWidth</a:t>
            </a:r>
            <a:r>
              <a:rPr lang="en-US" altLang="zh-CN" dirty="0"/>
              <a:t>: true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RowLayout</a:t>
            </a:r>
            <a:r>
              <a:rPr lang="en-US" altLang="zh-CN" dirty="0"/>
              <a:t> {				</a:t>
            </a:r>
            <a:endParaRPr lang="zh-CN" altLang="zh-CN" dirty="0"/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ExclusiveGroup</a:t>
            </a:r>
            <a:r>
              <a:rPr lang="en-US" altLang="zh-CN" b="1" dirty="0"/>
              <a:t> { id: </a:t>
            </a:r>
            <a:r>
              <a:rPr lang="en-US" altLang="zh-CN" b="1" dirty="0" err="1"/>
              <a:t>sexGroup</a:t>
            </a:r>
            <a:r>
              <a:rPr lang="en-US" altLang="zh-CN" b="1" dirty="0"/>
              <a:t> }</a:t>
            </a:r>
            <a:r>
              <a:rPr lang="en-US" altLang="zh-CN" dirty="0"/>
              <a:t>	</a:t>
            </a:r>
            <a:r>
              <a:rPr lang="en-US" altLang="zh-CN" dirty="0" smtClean="0"/>
              <a:t>		/* </a:t>
            </a:r>
            <a:r>
              <a:rPr lang="zh-CN" altLang="zh-CN" dirty="0"/>
              <a:t>互斥选项组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RadioButton</a:t>
            </a:r>
            <a:r>
              <a:rPr lang="en-US" altLang="zh-CN" dirty="0"/>
              <a:t> {					/* </a:t>
            </a:r>
            <a:r>
              <a:rPr lang="zh-CN" altLang="zh-CN" dirty="0"/>
              <a:t>单选按钮</a:t>
            </a:r>
            <a:r>
              <a:rPr lang="en-US" altLang="zh-CN" dirty="0"/>
              <a:t> */</a:t>
            </a:r>
            <a:endParaRPr lang="zh-CN" altLang="zh-CN" dirty="0"/>
          </a:p>
          <a:p>
            <a:r>
              <a:rPr lang="en-US" altLang="zh-CN" dirty="0"/>
              <a:t>            text: </a:t>
            </a:r>
            <a:r>
              <a:rPr lang="en-US" altLang="zh-CN" dirty="0" err="1"/>
              <a:t>qsTr</a:t>
            </a:r>
            <a:r>
              <a:rPr lang="en-US" altLang="zh-CN" dirty="0"/>
              <a:t>("</a:t>
            </a:r>
            <a:r>
              <a:rPr lang="zh-CN" altLang="zh-CN" dirty="0"/>
              <a:t>男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        checked: true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b="1" dirty="0" err="1"/>
              <a:t>exclusiveGroup</a:t>
            </a:r>
            <a:r>
              <a:rPr lang="en-US" altLang="zh-CN" b="1" dirty="0"/>
              <a:t>: </a:t>
            </a:r>
            <a:r>
              <a:rPr lang="en-US" altLang="zh-CN" b="1" dirty="0" err="1"/>
              <a:t>sexGroup</a:t>
            </a:r>
            <a:endParaRPr lang="zh-CN" altLang="zh-CN" b="1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Layout.minimumWidth</a:t>
            </a:r>
            <a:r>
              <a:rPr lang="en-US" altLang="zh-CN" dirty="0"/>
              <a:t>: 65		</a:t>
            </a:r>
            <a:r>
              <a:rPr lang="en-US" altLang="zh-CN" dirty="0" smtClean="0"/>
              <a:t>	//</a:t>
            </a:r>
            <a:r>
              <a:rPr lang="zh-CN" altLang="zh-CN" dirty="0"/>
              <a:t>设置控件所占最小宽度为</a:t>
            </a:r>
            <a:r>
              <a:rPr lang="en-US" altLang="zh-CN" dirty="0"/>
              <a:t>65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RadioButton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    text: </a:t>
            </a:r>
            <a:r>
              <a:rPr lang="en-US" altLang="zh-CN" dirty="0" err="1"/>
              <a:t>qsTr</a:t>
            </a:r>
            <a:r>
              <a:rPr lang="en-US" altLang="zh-CN" dirty="0"/>
              <a:t>("</a:t>
            </a:r>
            <a:r>
              <a:rPr lang="zh-CN" altLang="zh-CN" dirty="0"/>
              <a:t>女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b="1" dirty="0"/>
              <a:t>            </a:t>
            </a:r>
            <a:r>
              <a:rPr lang="en-US" altLang="zh-CN" b="1" dirty="0" err="1"/>
              <a:t>exclusiveGroup</a:t>
            </a:r>
            <a:r>
              <a:rPr lang="en-US" altLang="zh-CN" b="1" dirty="0"/>
              <a:t>: </a:t>
            </a:r>
            <a:r>
              <a:rPr lang="en-US" altLang="zh-CN" b="1" dirty="0" err="1"/>
              <a:t>sexGroup</a:t>
            </a:r>
            <a:endParaRPr lang="zh-CN" altLang="zh-CN" b="1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Layout.minimumWidth</a:t>
            </a:r>
            <a:r>
              <a:rPr lang="en-US" altLang="zh-CN" dirty="0"/>
              <a:t>: 65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7276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5506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</a:t>
            </a:r>
            <a:r>
              <a:rPr lang="en-US" altLang="zh-CN" sz="2400" b="1" dirty="0" err="1"/>
              <a:t>ButtonGroup</a:t>
            </a:r>
            <a:r>
              <a:rPr lang="zh-CN" altLang="zh-CN" sz="2400" b="1" dirty="0"/>
              <a:t>取代</a:t>
            </a:r>
            <a:r>
              <a:rPr lang="en-US" altLang="zh-CN" sz="2400" b="1" dirty="0" err="1"/>
              <a:t>ExclusiveGroup</a:t>
            </a:r>
            <a:r>
              <a:rPr lang="zh-CN" altLang="zh-CN" sz="2400" b="1" dirty="0"/>
              <a:t>组框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8774" y="997527"/>
            <a:ext cx="101652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这段代码实现了“性别”单选按钮组，而在</a:t>
            </a:r>
            <a:r>
              <a:rPr lang="en-US" altLang="zh-CN" dirty="0"/>
              <a:t>QtQuickControls2</a:t>
            </a:r>
            <a:r>
              <a:rPr lang="zh-CN" altLang="zh-CN" dirty="0"/>
              <a:t>中，单选按钮组改为由</a:t>
            </a:r>
            <a:r>
              <a:rPr lang="en-US" altLang="zh-CN" dirty="0" err="1"/>
              <a:t>ButtonGroup</a:t>
            </a:r>
            <a:r>
              <a:rPr lang="zh-CN" altLang="zh-CN" dirty="0"/>
              <a:t>组织，如下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436914" y="1721922"/>
            <a:ext cx="9167751" cy="5209818"/>
          </a:xfrm>
          <a:prstGeom prst="roundRect">
            <a:avLst>
              <a:gd name="adj" fmla="val 500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GroupBox</a:t>
            </a:r>
            <a:r>
              <a:rPr lang="en-US" altLang="zh-CN" dirty="0"/>
              <a:t> {				</a:t>
            </a:r>
            <a:r>
              <a:rPr lang="en-US" altLang="zh-CN" dirty="0" smtClean="0"/>
              <a:t>/* </a:t>
            </a:r>
            <a:r>
              <a:rPr lang="zh-CN" altLang="zh-CN" dirty="0"/>
              <a:t>组框</a:t>
            </a:r>
            <a:r>
              <a:rPr lang="en-US" altLang="zh-CN" dirty="0"/>
              <a:t> */</a:t>
            </a:r>
            <a:endParaRPr lang="zh-CN" altLang="zh-CN" dirty="0"/>
          </a:p>
          <a:p>
            <a:r>
              <a:rPr lang="en-US" altLang="zh-CN" dirty="0"/>
              <a:t>    id: group1</a:t>
            </a:r>
            <a:endParaRPr lang="zh-CN" altLang="zh-CN" dirty="0"/>
          </a:p>
          <a:p>
            <a:r>
              <a:rPr lang="en-US" altLang="zh-CN" dirty="0"/>
              <a:t>    title: </a:t>
            </a:r>
            <a:r>
              <a:rPr lang="en-US" altLang="zh-CN" dirty="0" err="1"/>
              <a:t>qsTr</a:t>
            </a:r>
            <a:r>
              <a:rPr lang="en-US" altLang="zh-CN" dirty="0"/>
              <a:t>("</a:t>
            </a:r>
            <a:r>
              <a:rPr lang="zh-CN" altLang="zh-CN" dirty="0"/>
              <a:t>性别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Layout.fillWidth</a:t>
            </a:r>
            <a:r>
              <a:rPr lang="en-US" altLang="zh-CN" dirty="0"/>
              <a:t>: true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RowLayout</a:t>
            </a:r>
            <a:r>
              <a:rPr lang="en-US" altLang="zh-CN" dirty="0"/>
              <a:t> {				</a:t>
            </a:r>
            <a:endParaRPr lang="zh-CN" altLang="zh-CN" dirty="0"/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ButtonGroup</a:t>
            </a:r>
            <a:r>
              <a:rPr lang="en-US" altLang="zh-CN" b="1" dirty="0"/>
              <a:t> { id: </a:t>
            </a:r>
            <a:r>
              <a:rPr lang="en-US" altLang="zh-CN" b="1" dirty="0" err="1"/>
              <a:t>sexGroup</a:t>
            </a:r>
            <a:r>
              <a:rPr lang="en-US" altLang="zh-CN" b="1" dirty="0"/>
              <a:t> }	</a:t>
            </a:r>
            <a:r>
              <a:rPr lang="en-US" altLang="zh-CN" dirty="0"/>
              <a:t>	/* </a:t>
            </a:r>
            <a:r>
              <a:rPr lang="zh-CN" altLang="zh-CN" dirty="0"/>
              <a:t>互斥选项组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RadioButton</a:t>
            </a:r>
            <a:r>
              <a:rPr lang="en-US" altLang="zh-CN" dirty="0"/>
              <a:t> {				</a:t>
            </a:r>
            <a:r>
              <a:rPr lang="en-US" altLang="zh-CN" dirty="0" smtClean="0"/>
              <a:t>/* </a:t>
            </a:r>
            <a:r>
              <a:rPr lang="zh-CN" altLang="zh-CN" dirty="0"/>
              <a:t>单选按钮</a:t>
            </a:r>
            <a:r>
              <a:rPr lang="en-US" altLang="zh-CN" dirty="0"/>
              <a:t> */</a:t>
            </a:r>
            <a:endParaRPr lang="zh-CN" altLang="zh-CN" dirty="0"/>
          </a:p>
          <a:p>
            <a:r>
              <a:rPr lang="en-US" altLang="zh-CN" dirty="0"/>
              <a:t>            text: </a:t>
            </a:r>
            <a:r>
              <a:rPr lang="en-US" altLang="zh-CN" dirty="0" err="1"/>
              <a:t>qsTr</a:t>
            </a:r>
            <a:r>
              <a:rPr lang="en-US" altLang="zh-CN" dirty="0"/>
              <a:t>("</a:t>
            </a:r>
            <a:r>
              <a:rPr lang="zh-CN" altLang="zh-CN" dirty="0"/>
              <a:t>男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        checked: true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b="1" dirty="0" err="1"/>
              <a:t>ButtonGroup.group</a:t>
            </a:r>
            <a:r>
              <a:rPr lang="en-US" altLang="zh-CN" b="1" dirty="0"/>
              <a:t>: </a:t>
            </a:r>
            <a:r>
              <a:rPr lang="en-US" altLang="zh-CN" b="1" dirty="0" err="1"/>
              <a:t>sexGroup</a:t>
            </a:r>
            <a:endParaRPr lang="zh-CN" altLang="zh-CN" b="1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Layout.minimumWidth</a:t>
            </a:r>
            <a:r>
              <a:rPr lang="en-US" altLang="zh-CN" dirty="0"/>
              <a:t>: 65		//</a:t>
            </a:r>
            <a:r>
              <a:rPr lang="zh-CN" altLang="zh-CN" dirty="0"/>
              <a:t>设置控件所占最小宽度为</a:t>
            </a:r>
            <a:r>
              <a:rPr lang="en-US" altLang="zh-CN" dirty="0"/>
              <a:t>65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RadioButton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    text: </a:t>
            </a:r>
            <a:r>
              <a:rPr lang="en-US" altLang="zh-CN" dirty="0" err="1"/>
              <a:t>qsTr</a:t>
            </a:r>
            <a:r>
              <a:rPr lang="en-US" altLang="zh-CN" dirty="0"/>
              <a:t>("</a:t>
            </a:r>
            <a:r>
              <a:rPr lang="zh-CN" altLang="zh-CN" dirty="0"/>
              <a:t>女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b="1" dirty="0" err="1"/>
              <a:t>ButtonGroup.group</a:t>
            </a:r>
            <a:r>
              <a:rPr lang="en-US" altLang="zh-CN" b="1" dirty="0"/>
              <a:t>: </a:t>
            </a:r>
            <a:r>
              <a:rPr lang="en-US" altLang="zh-CN" b="1" dirty="0" err="1"/>
              <a:t>sexGroup</a:t>
            </a:r>
            <a:endParaRPr lang="zh-CN" altLang="zh-CN" b="1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Layout.minimumWidth</a:t>
            </a:r>
            <a:r>
              <a:rPr lang="en-US" altLang="zh-CN" dirty="0"/>
              <a:t>: 65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06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3279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Quick Controls 2</a:t>
            </a:r>
            <a:r>
              <a:rPr lang="zh-CN" altLang="zh-CN" sz="2400" b="1" dirty="0"/>
              <a:t>简介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2519" y="1021278"/>
            <a:ext cx="1040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dirty="0" err="1"/>
              <a:t>Qt</a:t>
            </a:r>
            <a:r>
              <a:rPr lang="en-US" altLang="zh-CN" sz="1800" dirty="0"/>
              <a:t> Quick Controls 1</a:t>
            </a:r>
            <a:r>
              <a:rPr lang="zh-CN" altLang="zh-CN" sz="1800" dirty="0"/>
              <a:t>与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2</a:t>
            </a:r>
            <a:r>
              <a:rPr lang="zh-CN" altLang="zh-CN" sz="1800" dirty="0"/>
              <a:t>的</a:t>
            </a:r>
            <a:r>
              <a:rPr lang="en-US" altLang="zh-CN" sz="1800" dirty="0"/>
              <a:t>API</a:t>
            </a:r>
            <a:r>
              <a:rPr lang="zh-CN" altLang="zh-CN" sz="1800" dirty="0"/>
              <a:t>特性对比见表</a:t>
            </a:r>
            <a:r>
              <a:rPr lang="en-US" altLang="zh-CN" sz="1800" dirty="0"/>
              <a:t>26.1</a:t>
            </a:r>
            <a:r>
              <a:rPr lang="zh-CN" altLang="zh-CN" sz="1800" dirty="0"/>
              <a:t>（其中，“√”表示支持，数字标注说明见表格下方）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45510"/>
              </p:ext>
            </p:extLst>
          </p:nvPr>
        </p:nvGraphicFramePr>
        <p:xfrm>
          <a:off x="1907077" y="1843039"/>
          <a:ext cx="8013667" cy="2337080"/>
        </p:xfrm>
        <a:graphic>
          <a:graphicData uri="http://schemas.openxmlformats.org/drawingml/2006/table">
            <a:tbl>
              <a:tblPr firstRow="1" firstCol="1" bandRow="1"/>
              <a:tblGrid>
                <a:gridCol w="2807989"/>
                <a:gridCol w="2495456"/>
                <a:gridCol w="2710222"/>
              </a:tblGrid>
              <a:tr h="292135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特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性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Qt Quick Controls 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Qt Quick Controls 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类型化委托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预构建本地类型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运行时类型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主题改变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可用于桌面系统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可用于移动平台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可用于嵌入式系统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内部事件处理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C++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758930" y="4318485"/>
            <a:ext cx="59404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注：</a:t>
            </a:r>
            <a:r>
              <a:rPr lang="en-US" altLang="zh-CN" sz="1400" dirty="0"/>
              <a:t>1. </a:t>
            </a:r>
            <a:r>
              <a:rPr lang="zh-CN" altLang="zh-CN" sz="1400" dirty="0"/>
              <a:t>无官方公开支持，但技术上可能通过私有</a:t>
            </a:r>
            <a:r>
              <a:rPr lang="en-US" altLang="zh-CN" sz="1400" dirty="0"/>
              <a:t>API</a:t>
            </a:r>
            <a:r>
              <a:rPr lang="zh-CN" altLang="zh-CN" sz="1400" dirty="0"/>
              <a:t>实现。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en-US" altLang="zh-CN" sz="1400" dirty="0"/>
              <a:t>2. </a:t>
            </a:r>
            <a:r>
              <a:rPr lang="zh-CN" altLang="zh-CN" sz="1400" dirty="0"/>
              <a:t>只有特殊样式的主题能在运行时改变，而样式是固定不变</a:t>
            </a:r>
            <a:r>
              <a:rPr lang="zh-CN" altLang="zh-CN" sz="1400" dirty="0" smtClean="0"/>
              <a:t>的。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3. </a:t>
            </a:r>
            <a:r>
              <a:rPr lang="zh-CN" altLang="zh-CN" sz="1400" dirty="0" smtClean="0"/>
              <a:t>性能尚未优化。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95166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4867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zh-CN" sz="2400" b="1" dirty="0"/>
              <a:t>．</a:t>
            </a:r>
            <a:r>
              <a:rPr lang="en-US" altLang="zh-CN" sz="2400" b="1" dirty="0" err="1"/>
              <a:t>TextArea</a:t>
            </a:r>
            <a:r>
              <a:rPr lang="zh-CN" altLang="zh-CN" sz="2400" b="1" dirty="0"/>
              <a:t>滚动条实现方式不一样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8774" y="997527"/>
            <a:ext cx="1029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在</a:t>
            </a:r>
            <a:r>
              <a:rPr lang="en-US" altLang="zh-CN" sz="1800" dirty="0"/>
              <a:t>QtQuickControls1</a:t>
            </a:r>
            <a:r>
              <a:rPr lang="zh-CN" altLang="zh-CN" sz="1800" dirty="0"/>
              <a:t>中，</a:t>
            </a:r>
            <a:r>
              <a:rPr lang="en-US" altLang="zh-CN" sz="1800" dirty="0" err="1"/>
              <a:t>TextArea</a:t>
            </a:r>
            <a:r>
              <a:rPr lang="zh-CN" altLang="zh-CN" sz="1800" dirty="0"/>
              <a:t>组件继承自</a:t>
            </a:r>
            <a:r>
              <a:rPr lang="en-US" altLang="zh-CN" sz="1800" dirty="0" err="1"/>
              <a:t>ScrollView</a:t>
            </a:r>
            <a:r>
              <a:rPr lang="zh-CN" altLang="zh-CN" sz="1800" dirty="0"/>
              <a:t>，因此始终自带滚动条；而在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2</a:t>
            </a:r>
            <a:r>
              <a:rPr lang="zh-CN" altLang="zh-CN" sz="1800" dirty="0"/>
              <a:t>中，</a:t>
            </a:r>
            <a:r>
              <a:rPr lang="en-US" altLang="zh-CN" sz="1800" dirty="0" err="1"/>
              <a:t>TextArea</a:t>
            </a:r>
            <a:r>
              <a:rPr lang="zh-CN" altLang="zh-CN" sz="1800" dirty="0"/>
              <a:t>只是个简单的多行文本编辑器，可选择性地绑定到滑动页组件以提供滚动条功能。这样就可以在带滚动条的页面上使用</a:t>
            </a:r>
            <a:r>
              <a:rPr lang="en-US" altLang="zh-CN" sz="1800" dirty="0" err="1"/>
              <a:t>TextArea</a:t>
            </a:r>
            <a:r>
              <a:rPr lang="zh-CN" altLang="zh-CN" sz="1800" dirty="0"/>
              <a:t>而不会出现双重滚动区域嵌套的情形，从而避免了不确定性和由此带来的可用性问题。将</a:t>
            </a:r>
            <a:r>
              <a:rPr lang="en-US" altLang="zh-CN" sz="1800" dirty="0" err="1"/>
              <a:t>TextArea</a:t>
            </a:r>
            <a:r>
              <a:rPr lang="zh-CN" altLang="zh-CN" sz="1800" dirty="0"/>
              <a:t>绑定到一个滑动页组件的典型代码如下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84416" y="2197856"/>
            <a:ext cx="9001496" cy="3286006"/>
          </a:xfrm>
          <a:prstGeom prst="roundRect">
            <a:avLst>
              <a:gd name="adj" fmla="val 9801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Flickable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id: </a:t>
            </a:r>
            <a:r>
              <a:rPr lang="en-US" altLang="zh-CN" dirty="0" err="1"/>
              <a:t>flickable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TextArea.flickable</a:t>
            </a:r>
            <a:r>
              <a:rPr lang="en-US" altLang="zh-CN" dirty="0"/>
              <a:t>: </a:t>
            </a:r>
            <a:r>
              <a:rPr lang="en-US" altLang="zh-CN" dirty="0" err="1"/>
              <a:t>TextArea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text: "</a:t>
            </a:r>
            <a:r>
              <a:rPr lang="en-US" altLang="zh-CN" dirty="0" err="1"/>
              <a:t>TextArea</a:t>
            </a:r>
            <a:r>
              <a:rPr lang="en-US" altLang="zh-CN" dirty="0"/>
              <a:t>\n...\n...\n...\n...\n...\n...\n"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wrapMode</a:t>
            </a:r>
            <a:r>
              <a:rPr lang="en-US" altLang="zh-CN" dirty="0"/>
              <a:t>: </a:t>
            </a:r>
            <a:r>
              <a:rPr lang="en-US" altLang="zh-CN" dirty="0" err="1"/>
              <a:t>TextArea.Wrap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ScrollBar.vertical</a:t>
            </a:r>
            <a:r>
              <a:rPr lang="en-US" altLang="zh-CN" dirty="0"/>
              <a:t>: </a:t>
            </a:r>
            <a:r>
              <a:rPr lang="en-US" altLang="zh-CN" dirty="0" err="1"/>
              <a:t>ScrollBar</a:t>
            </a:r>
            <a:r>
              <a:rPr lang="en-US" altLang="zh-CN" dirty="0"/>
              <a:t> { }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86434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3834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zh-CN" sz="2400" b="1" dirty="0"/>
              <a:t>．新增</a:t>
            </a:r>
            <a:r>
              <a:rPr lang="en-US" altLang="zh-CN" sz="2400" b="1" dirty="0"/>
              <a:t>Tumbler</a:t>
            </a:r>
            <a:r>
              <a:rPr lang="zh-CN" altLang="zh-CN" sz="2400" b="1" dirty="0"/>
              <a:t>翻选框控件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145" y="1080655"/>
            <a:ext cx="103077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CH2601-a3</a:t>
            </a:r>
            <a:r>
              <a:rPr lang="zh-CN" altLang="zh-CN" dirty="0"/>
              <a:t>）</a:t>
            </a:r>
            <a:r>
              <a:rPr lang="en-US" altLang="zh-CN" dirty="0"/>
              <a:t>Tumbler</a:t>
            </a:r>
            <a:r>
              <a:rPr lang="zh-CN" altLang="zh-CN" dirty="0"/>
              <a:t>翻选框控件的使用。</a:t>
            </a:r>
          </a:p>
          <a:p>
            <a:pPr indent="450850"/>
            <a:r>
              <a:rPr lang="zh-CN" altLang="zh-CN" dirty="0"/>
              <a:t>实现步骤如下。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应用程序，项目名称为“</a:t>
            </a:r>
            <a:r>
              <a:rPr lang="en-US" altLang="zh-CN" dirty="0" err="1"/>
              <a:t>TumblerDialog</a:t>
            </a:r>
            <a:r>
              <a:rPr lang="zh-CN" altLang="zh-CN" dirty="0"/>
              <a:t>”。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hlinkClick r:id="rId2" action="ppaction://hlinkfile"/>
              </a:rPr>
              <a:t>打开</a:t>
            </a:r>
            <a:r>
              <a:rPr lang="en-US" altLang="zh-CN" dirty="0" err="1">
                <a:hlinkClick r:id="rId2" action="ppaction://hlinkfile"/>
              </a:rPr>
              <a:t>main.qml</a:t>
            </a:r>
            <a:r>
              <a:rPr lang="zh-CN" altLang="zh-CN" dirty="0">
                <a:hlinkClick r:id="rId2" action="ppaction://hlinkfile"/>
              </a:rPr>
              <a:t>文件，修改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50850"/>
            <a:r>
              <a:rPr lang="zh-CN" altLang="zh-CN" b="1" dirty="0"/>
              <a:t>其中</a:t>
            </a:r>
            <a:r>
              <a:rPr lang="zh-CN" altLang="zh-CN" dirty="0"/>
              <a:t>，</a:t>
            </a:r>
          </a:p>
          <a:p>
            <a:pPr indent="450850"/>
            <a:r>
              <a:rPr lang="en-US" altLang="zh-CN" b="1" dirty="0"/>
              <a:t>(a) </a:t>
            </a:r>
            <a:r>
              <a:rPr lang="en-US" altLang="zh-CN" b="1" dirty="0" err="1"/>
              <a:t>date.text</a:t>
            </a:r>
            <a:r>
              <a:rPr lang="en-US" altLang="zh-CN" b="1" dirty="0"/>
              <a:t> = </a:t>
            </a:r>
            <a:r>
              <a:rPr lang="en-US" altLang="zh-CN" b="1" dirty="0" err="1"/>
              <a:t>year.model</a:t>
            </a:r>
            <a:r>
              <a:rPr lang="en-US" altLang="zh-CN" b="1" dirty="0"/>
              <a:t>[</a:t>
            </a:r>
            <a:r>
              <a:rPr lang="en-US" altLang="zh-CN" b="1" dirty="0" err="1"/>
              <a:t>year.currentIndex</a:t>
            </a:r>
            <a:r>
              <a:rPr lang="en-US" altLang="zh-CN" b="1" dirty="0"/>
              <a:t>] + "</a:t>
            </a:r>
            <a:r>
              <a:rPr lang="zh-CN" altLang="zh-CN" b="1" dirty="0"/>
              <a:t>年</a:t>
            </a:r>
            <a:r>
              <a:rPr lang="en-US" altLang="zh-CN" b="1" dirty="0"/>
              <a:t>" + </a:t>
            </a:r>
            <a:r>
              <a:rPr lang="en-US" altLang="zh-CN" b="1" dirty="0" err="1"/>
              <a:t>month.model</a:t>
            </a:r>
            <a:r>
              <a:rPr lang="en-US" altLang="zh-CN" b="1" dirty="0"/>
              <a:t>[month. </a:t>
            </a:r>
            <a:r>
              <a:rPr lang="en-US" altLang="zh-CN" b="1" dirty="0" err="1"/>
              <a:t>currentIndex</a:t>
            </a:r>
            <a:r>
              <a:rPr lang="en-US" altLang="zh-CN" b="1" dirty="0"/>
              <a:t>] + </a:t>
            </a:r>
            <a:r>
              <a:rPr lang="en-US" altLang="zh-CN" b="1" dirty="0" err="1"/>
              <a:t>day.model</a:t>
            </a:r>
            <a:r>
              <a:rPr lang="en-US" altLang="zh-CN" b="1" dirty="0"/>
              <a:t>[</a:t>
            </a:r>
            <a:r>
              <a:rPr lang="en-US" altLang="zh-CN" b="1" dirty="0" err="1"/>
              <a:t>day.currentIndex</a:t>
            </a:r>
            <a:r>
              <a:rPr lang="en-US" altLang="zh-CN" b="1" dirty="0"/>
              <a:t>] + "</a:t>
            </a:r>
            <a:r>
              <a:rPr lang="zh-CN" altLang="zh-CN" b="1" dirty="0"/>
              <a:t>日</a:t>
            </a:r>
            <a:r>
              <a:rPr lang="en-US" altLang="zh-CN" b="1" dirty="0"/>
              <a:t>"</a:t>
            </a:r>
            <a:r>
              <a:rPr lang="zh-CN" altLang="zh-CN" dirty="0"/>
              <a:t>：这里通过模型（</a:t>
            </a:r>
            <a:r>
              <a:rPr lang="en-US" altLang="zh-CN" dirty="0"/>
              <a:t>model</a:t>
            </a:r>
            <a:r>
              <a:rPr lang="zh-CN" altLang="zh-CN" dirty="0"/>
              <a:t>）的索引（</a:t>
            </a:r>
            <a:r>
              <a:rPr lang="en-US" altLang="zh-CN" dirty="0" err="1"/>
              <a:t>currentIndex</a:t>
            </a:r>
            <a:r>
              <a:rPr lang="zh-CN" altLang="zh-CN" dirty="0"/>
              <a:t>）得到用户当前选中项对应的年月日值，再组合成一个完整的日期。</a:t>
            </a:r>
          </a:p>
          <a:p>
            <a:pPr indent="450850"/>
            <a:r>
              <a:rPr lang="en-US" altLang="zh-CN" b="1" dirty="0"/>
              <a:t>(b) Tumbler {...}</a:t>
            </a:r>
            <a:r>
              <a:rPr lang="zh-CN" altLang="zh-CN" dirty="0"/>
              <a:t>：这里作为日期选择对话框的子元素，提供用户选择年月日的翻选框，在</a:t>
            </a:r>
            <a:r>
              <a:rPr lang="en-US" altLang="zh-CN" dirty="0"/>
              <a:t>25.3</a:t>
            </a:r>
            <a:r>
              <a:rPr lang="zh-CN" altLang="zh-CN" dirty="0"/>
              <a:t>节的实例</a:t>
            </a:r>
            <a:r>
              <a:rPr lang="en-US" altLang="zh-CN" dirty="0"/>
              <a:t>CH2505</a:t>
            </a:r>
            <a:r>
              <a:rPr lang="zh-CN" altLang="zh-CN" dirty="0"/>
              <a:t>中实现日期选择功能使用了日历控件</a:t>
            </a:r>
            <a:r>
              <a:rPr lang="en-US" altLang="zh-CN" dirty="0"/>
              <a:t>Calendar</a:t>
            </a:r>
            <a:r>
              <a:rPr lang="zh-CN" altLang="zh-CN" dirty="0"/>
              <a:t>，但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不再支持</a:t>
            </a:r>
            <a:r>
              <a:rPr lang="en-US" altLang="zh-CN" dirty="0"/>
              <a:t>Calendar</a:t>
            </a:r>
            <a:r>
              <a:rPr lang="zh-CN" altLang="zh-CN" dirty="0"/>
              <a:t>控件，故这里改用</a:t>
            </a:r>
            <a:r>
              <a:rPr lang="en-US" altLang="zh-CN" dirty="0"/>
              <a:t>Tumbler</a:t>
            </a:r>
            <a:r>
              <a:rPr lang="zh-CN" altLang="zh-CN" dirty="0"/>
              <a:t>控件实现同样的功能。</a:t>
            </a:r>
          </a:p>
          <a:p>
            <a:pPr indent="450850"/>
            <a:r>
              <a:rPr lang="zh-CN" altLang="zh-CN" dirty="0"/>
              <a:t>翻选框效果如图</a:t>
            </a:r>
            <a:r>
              <a:rPr lang="en-US" altLang="zh-CN" dirty="0"/>
              <a:t>26.14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5122" name="Picture 2" descr="26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61" y="4395436"/>
            <a:ext cx="5071650" cy="23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302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4649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4</a:t>
            </a:r>
            <a:r>
              <a:rPr lang="zh-CN" altLang="zh-CN" sz="2400" b="1" dirty="0"/>
              <a:t>．一些界面控件显示风格的差异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3157" y="961901"/>
            <a:ext cx="993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CH2601-a4</a:t>
            </a:r>
            <a:r>
              <a:rPr lang="zh-CN" altLang="zh-CN" sz="1800" dirty="0"/>
              <a:t>）部分控件对比显示效果。</a:t>
            </a:r>
          </a:p>
          <a:p>
            <a:r>
              <a:rPr lang="zh-CN" altLang="zh-CN" sz="1800" dirty="0"/>
              <a:t>创建一个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2</a:t>
            </a:r>
            <a:r>
              <a:rPr lang="zh-CN" altLang="zh-CN" sz="1800" dirty="0"/>
              <a:t>应用程序，</a:t>
            </a:r>
            <a:r>
              <a:rPr lang="zh-CN" altLang="zh-CN" sz="1800" dirty="0">
                <a:hlinkClick r:id="rId2" action="ppaction://hlinkfile"/>
              </a:rPr>
              <a:t>打开</a:t>
            </a:r>
            <a:r>
              <a:rPr lang="en-US" altLang="zh-CN" sz="1800" dirty="0" err="1">
                <a:hlinkClick r:id="rId2" action="ppaction://hlinkfile"/>
              </a:rPr>
              <a:t>main.qml</a:t>
            </a:r>
            <a:r>
              <a:rPr lang="zh-CN" altLang="zh-CN" sz="1800" dirty="0">
                <a:hlinkClick r:id="rId2" action="ppaction://hlinkfile"/>
              </a:rPr>
              <a:t>文件，编写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r>
              <a:rPr lang="zh-CN" altLang="zh-CN" sz="1800" dirty="0"/>
              <a:t>运行程序，效果如图</a:t>
            </a:r>
            <a:r>
              <a:rPr lang="en-US" altLang="zh-CN" sz="1800" dirty="0"/>
              <a:t>26.15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70" y="2027734"/>
            <a:ext cx="5208408" cy="359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117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6276" y="1330037"/>
            <a:ext cx="10224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400" b="1" dirty="0" smtClean="0">
                <a:solidFill>
                  <a:srgbClr val="663300"/>
                </a:solidFill>
              </a:rPr>
              <a:t>26</a:t>
            </a:r>
            <a:r>
              <a:rPr lang="zh-CN" altLang="zh-CN" sz="4400" b="1" dirty="0">
                <a:solidFill>
                  <a:srgbClr val="663300"/>
                </a:solidFill>
              </a:rPr>
              <a:t>章</a:t>
            </a:r>
            <a:r>
              <a:rPr lang="en-US" altLang="zh-CN" sz="4400" b="1" dirty="0">
                <a:solidFill>
                  <a:srgbClr val="663300"/>
                </a:solidFill>
              </a:rPr>
              <a:t>  </a:t>
            </a:r>
            <a:r>
              <a:rPr lang="en-US" altLang="zh-CN" sz="4400" b="1" dirty="0" err="1">
                <a:solidFill>
                  <a:srgbClr val="663300"/>
                </a:solidFill>
              </a:rPr>
              <a:t>Qt</a:t>
            </a:r>
            <a:r>
              <a:rPr lang="en-US" altLang="zh-CN" sz="4400" b="1" dirty="0">
                <a:solidFill>
                  <a:srgbClr val="663300"/>
                </a:solidFill>
              </a:rPr>
              <a:t> Quick Controls 2</a:t>
            </a:r>
            <a:r>
              <a:rPr lang="zh-CN" altLang="zh-CN" sz="4400" b="1" dirty="0">
                <a:solidFill>
                  <a:srgbClr val="663300"/>
                </a:solidFill>
              </a:rPr>
              <a:t>新颖界面开发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1392" y="3111333"/>
            <a:ext cx="562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滑动翻页及隐藏面板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870805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滑动翻页及隐藏面板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525" y="1163782"/>
            <a:ext cx="1021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（难度中等）</a:t>
            </a:r>
            <a:r>
              <a:rPr lang="zh-CN" altLang="zh-CN" sz="1800" dirty="0"/>
              <a:t>（</a:t>
            </a:r>
            <a:r>
              <a:rPr lang="en-US" altLang="zh-CN" sz="1800" dirty="0"/>
              <a:t>CH2602</a:t>
            </a:r>
            <a:r>
              <a:rPr lang="zh-CN" altLang="zh-CN" sz="1800" dirty="0"/>
              <a:t>）制作一个艺术品欣赏程序，采用多页面，每页显示一幅艺术品图片，以及品名、作者、创作年代信息，单击界面下方的滑动点来切换页面，如图</a:t>
            </a:r>
            <a:r>
              <a:rPr lang="en-US" altLang="zh-CN" sz="1800" dirty="0"/>
              <a:t>26.16</a:t>
            </a:r>
            <a:r>
              <a:rPr lang="zh-CN" altLang="zh-CN" sz="1800" dirty="0"/>
              <a:t>所示。</a:t>
            </a:r>
            <a:endParaRPr lang="zh-CN" altLang="en-US" sz="1800" dirty="0"/>
          </a:p>
        </p:txBody>
      </p:sp>
      <p:pic>
        <p:nvPicPr>
          <p:cNvPr id="7170" name="Picture 2" descr="22t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40" y="2007589"/>
            <a:ext cx="9503605" cy="237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395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滑动翻页及隐藏面板</a:t>
            </a:r>
          </a:p>
        </p:txBody>
      </p:sp>
      <p:sp>
        <p:nvSpPr>
          <p:cNvPr id="3" name="矩形 2"/>
          <p:cNvSpPr/>
          <p:nvPr/>
        </p:nvSpPr>
        <p:spPr>
          <a:xfrm>
            <a:off x="975159" y="1017498"/>
            <a:ext cx="9997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每件艺术品还附有详细的介绍信息，在界面右侧的隐藏面板内，用户可随时拉出来查看，运行效果如图</a:t>
            </a:r>
            <a:r>
              <a:rPr lang="en-US" altLang="zh-CN" sz="1800" dirty="0"/>
              <a:t>26.17</a:t>
            </a:r>
            <a:r>
              <a:rPr lang="zh-CN" altLang="zh-CN" sz="1800" dirty="0"/>
              <a:t>所示。</a:t>
            </a:r>
          </a:p>
        </p:txBody>
      </p:sp>
      <p:pic>
        <p:nvPicPr>
          <p:cNvPr id="8194" name="Picture 2" descr="22t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08" y="1776723"/>
            <a:ext cx="8204570" cy="31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148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滑动翻页及隐藏面板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1056904"/>
            <a:ext cx="10307782" cy="593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dirty="0"/>
              <a:t>实现步骤如下。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应用程序，项目名称为“</a:t>
            </a:r>
            <a:r>
              <a:rPr lang="en-US" altLang="zh-CN" dirty="0" err="1"/>
              <a:t>ArtView</a:t>
            </a:r>
            <a:r>
              <a:rPr lang="zh-CN" altLang="zh-CN" dirty="0"/>
              <a:t>”。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）在项目工程目录中建一个</a:t>
            </a:r>
            <a:r>
              <a:rPr lang="en-US" altLang="zh-CN" dirty="0"/>
              <a:t>images</a:t>
            </a:r>
            <a:r>
              <a:rPr lang="zh-CN" altLang="zh-CN" dirty="0"/>
              <a:t>文件夹，其中放入本例要用到的三张图片，文件名为“蒙娜丽莎</a:t>
            </a:r>
            <a:r>
              <a:rPr lang="en-US" altLang="zh-CN" dirty="0"/>
              <a:t>.jpg</a:t>
            </a:r>
            <a:r>
              <a:rPr lang="zh-CN" altLang="zh-CN" dirty="0"/>
              <a:t>”“大卫</a:t>
            </a:r>
            <a:r>
              <a:rPr lang="en-US" altLang="zh-CN" dirty="0"/>
              <a:t>.jpg</a:t>
            </a:r>
            <a:r>
              <a:rPr lang="zh-CN" altLang="zh-CN" dirty="0"/>
              <a:t>”“圣母</a:t>
            </a:r>
            <a:r>
              <a:rPr lang="en-US" altLang="zh-CN" dirty="0"/>
              <a:t>.jpg</a:t>
            </a:r>
            <a:r>
              <a:rPr lang="zh-CN" altLang="zh-CN" dirty="0"/>
              <a:t>”。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”节点，选择“添加现有文件</a:t>
            </a:r>
            <a:r>
              <a:rPr lang="en-US" altLang="zh-CN" dirty="0"/>
              <a:t>…</a:t>
            </a:r>
            <a:r>
              <a:rPr lang="zh-CN" altLang="zh-CN" dirty="0"/>
              <a:t>”项，从弹出的对话框中选择这些图片并打开，将它们加载到项目中。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）双击项目视图打开</a:t>
            </a:r>
            <a:r>
              <a:rPr lang="en-US" altLang="zh-CN" dirty="0"/>
              <a:t>Page1Form.ui.qml</a:t>
            </a:r>
            <a:r>
              <a:rPr lang="zh-CN" altLang="zh-CN" dirty="0">
                <a:hlinkClick r:id="rId2" action="ppaction://hlinkfile"/>
              </a:rPr>
              <a:t>文件，编写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zh-CN" altLang="zh-CN" b="1" dirty="0"/>
              <a:t>其中</a:t>
            </a:r>
            <a:r>
              <a:rPr lang="zh-CN" altLang="zh-CN" dirty="0"/>
              <a:t>，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(a) </a:t>
            </a:r>
            <a:r>
              <a:rPr lang="en-US" altLang="zh-CN" b="1" dirty="0" err="1"/>
              <a:t>SwipeView</a:t>
            </a:r>
            <a:r>
              <a:rPr lang="en-US" altLang="zh-CN" b="1" dirty="0"/>
              <a:t> {…}</a:t>
            </a:r>
            <a:r>
              <a:rPr lang="zh-CN" altLang="zh-CN" dirty="0"/>
              <a:t>：本例用</a:t>
            </a:r>
            <a:r>
              <a:rPr lang="en-US" altLang="zh-CN" dirty="0" err="1"/>
              <a:t>SwipeView</a:t>
            </a:r>
            <a:r>
              <a:rPr lang="zh-CN" altLang="zh-CN" dirty="0"/>
              <a:t>实现艺术品的主预览页，它包括三个页面（</a:t>
            </a:r>
            <a:r>
              <a:rPr lang="en-US" altLang="zh-CN" dirty="0"/>
              <a:t>Page</a:t>
            </a:r>
            <a:r>
              <a:rPr lang="zh-CN" altLang="zh-CN" dirty="0"/>
              <a:t>）元素，分别显示“蒙娜丽莎”“大卫”“西斯廷圣母”三件世界艺术珍品。设置</a:t>
            </a:r>
            <a:r>
              <a:rPr lang="en-US" altLang="zh-CN" dirty="0" err="1"/>
              <a:t>SwipeView</a:t>
            </a:r>
            <a:r>
              <a:rPr lang="zh-CN" altLang="zh-CN" dirty="0"/>
              <a:t>的</a:t>
            </a:r>
            <a:r>
              <a:rPr lang="en-US" altLang="zh-CN" dirty="0"/>
              <a:t>id</a:t>
            </a:r>
            <a:r>
              <a:rPr lang="zh-CN" altLang="zh-CN" dirty="0"/>
              <a:t>属性为</a:t>
            </a:r>
            <a:r>
              <a:rPr lang="en-US" altLang="zh-CN" dirty="0"/>
              <a:t>view</a:t>
            </a:r>
            <a:r>
              <a:rPr lang="zh-CN" altLang="zh-CN" dirty="0"/>
              <a:t>，以便于后面由</a:t>
            </a:r>
            <a:r>
              <a:rPr lang="en-US" altLang="zh-CN" dirty="0" err="1"/>
              <a:t>PageIndicator</a:t>
            </a:r>
            <a:r>
              <a:rPr lang="zh-CN" altLang="zh-CN" dirty="0"/>
              <a:t>引用。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(b) </a:t>
            </a:r>
            <a:r>
              <a:rPr lang="en-US" altLang="zh-CN" b="1" dirty="0" err="1"/>
              <a:t>PageIndicator</a:t>
            </a:r>
            <a:r>
              <a:rPr lang="en-US" altLang="zh-CN" b="1" dirty="0"/>
              <a:t> {…}</a:t>
            </a:r>
            <a:r>
              <a:rPr lang="zh-CN" altLang="zh-CN" dirty="0"/>
              <a:t>：页面指示器控件，它通常与多页面容器类控件（本例中也就是</a:t>
            </a:r>
            <a:r>
              <a:rPr lang="en-US" altLang="zh-CN" dirty="0" err="1"/>
              <a:t>SwipeView</a:t>
            </a:r>
            <a:r>
              <a:rPr lang="zh-CN" altLang="zh-CN" dirty="0"/>
              <a:t>）一起配合使用，来指示当前容器中的活动页。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(c) interactive: true</a:t>
            </a:r>
            <a:r>
              <a:rPr lang="zh-CN" altLang="zh-CN" dirty="0"/>
              <a:t>：该属性指示</a:t>
            </a:r>
            <a:r>
              <a:rPr lang="en-US" altLang="zh-CN" dirty="0" err="1"/>
              <a:t>PageIndicator</a:t>
            </a:r>
            <a:r>
              <a:rPr lang="zh-CN" altLang="zh-CN" dirty="0"/>
              <a:t>在与用户交互时能否响应手指的触击（或鼠标单击）事件，默认值为</a:t>
            </a:r>
            <a:r>
              <a:rPr lang="en-US" altLang="zh-CN" dirty="0"/>
              <a:t>false</a:t>
            </a:r>
            <a:r>
              <a:rPr lang="zh-CN" altLang="zh-CN" dirty="0"/>
              <a:t>，只能响应滑动事件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41770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滑动翻页及隐藏面板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8774" y="1045029"/>
            <a:ext cx="10058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</a:t>
            </a:r>
            <a:r>
              <a:rPr lang="zh-CN" altLang="zh-CN" sz="1800" dirty="0">
                <a:hlinkClick r:id="rId2" action="ppaction://hlinkfile"/>
              </a:rPr>
              <a:t>打开</a:t>
            </a:r>
            <a:r>
              <a:rPr lang="en-US" altLang="zh-CN" sz="1800" dirty="0">
                <a:hlinkClick r:id="rId2" action="ppaction://hlinkfile"/>
              </a:rPr>
              <a:t>Page1.qml</a:t>
            </a:r>
            <a:r>
              <a:rPr lang="zh-CN" altLang="zh-CN" sz="1800" dirty="0">
                <a:hlinkClick r:id="rId2" action="ppaction://hlinkfile"/>
              </a:rPr>
              <a:t>文件，编写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pPr indent="450850"/>
            <a:r>
              <a:rPr lang="zh-CN" altLang="zh-CN" b="1" dirty="0"/>
              <a:t>其中</a:t>
            </a:r>
            <a:r>
              <a:rPr lang="zh-CN" altLang="zh-CN" dirty="0"/>
              <a:t>，</a:t>
            </a:r>
          </a:p>
          <a:p>
            <a:pPr indent="450850"/>
            <a:r>
              <a:rPr lang="en-US" altLang="zh-CN" b="1" dirty="0"/>
              <a:t>(a) </a:t>
            </a:r>
            <a:r>
              <a:rPr lang="en-US" altLang="zh-CN" b="1" dirty="0" err="1"/>
              <a:t>topic.onTextChanged</a:t>
            </a:r>
            <a:r>
              <a:rPr lang="en-US" altLang="zh-CN" b="1" dirty="0"/>
              <a:t>: {…}</a:t>
            </a:r>
            <a:r>
              <a:rPr lang="zh-CN" altLang="zh-CN" dirty="0"/>
              <a:t>：</a:t>
            </a:r>
            <a:r>
              <a:rPr lang="en-US" altLang="zh-CN" dirty="0"/>
              <a:t>id</a:t>
            </a:r>
            <a:r>
              <a:rPr lang="zh-CN" altLang="zh-CN" dirty="0"/>
              <a:t>为</a:t>
            </a:r>
            <a:r>
              <a:rPr lang="en-US" altLang="zh-CN" dirty="0"/>
              <a:t>topic</a:t>
            </a:r>
            <a:r>
              <a:rPr lang="zh-CN" altLang="zh-CN" dirty="0"/>
              <a:t>的标签显示的是作品名称，因本例是以作品名的文本（即标签的</a:t>
            </a:r>
            <a:r>
              <a:rPr lang="en-US" altLang="zh-CN" dirty="0"/>
              <a:t>text</a:t>
            </a:r>
            <a:r>
              <a:rPr lang="zh-CN" altLang="zh-CN" dirty="0"/>
              <a:t>属性）为标识去动态地更新其下方文本区（</a:t>
            </a:r>
            <a:r>
              <a:rPr lang="en-US" altLang="zh-CN" dirty="0" err="1"/>
              <a:t>TextArea</a:t>
            </a:r>
            <a:r>
              <a:rPr lang="zh-CN" altLang="zh-CN" dirty="0"/>
              <a:t>）及隐藏的侧边面板上的信息内容，故这里需要编写其</a:t>
            </a:r>
            <a:r>
              <a:rPr lang="en-US" altLang="zh-CN" dirty="0" err="1"/>
              <a:t>onTextChanged</a:t>
            </a:r>
            <a:r>
              <a:rPr lang="zh-CN" altLang="zh-CN" dirty="0"/>
              <a:t>（文本内容改变）事件处理代码。</a:t>
            </a:r>
          </a:p>
          <a:p>
            <a:pPr indent="450850"/>
            <a:r>
              <a:rPr lang="en-US" altLang="zh-CN" b="1" dirty="0"/>
              <a:t>(b) if(</a:t>
            </a:r>
            <a:r>
              <a:rPr lang="en-US" altLang="zh-CN" b="1" dirty="0" err="1"/>
              <a:t>topic.text</a:t>
            </a:r>
            <a:r>
              <a:rPr lang="en-US" altLang="zh-CN" b="1" dirty="0"/>
              <a:t> === "…") {…}</a:t>
            </a:r>
            <a:r>
              <a:rPr lang="zh-CN" altLang="zh-CN" dirty="0"/>
              <a:t>：根据标签控件</a:t>
            </a:r>
            <a:r>
              <a:rPr lang="en-US" altLang="zh-CN" dirty="0"/>
              <a:t>text</a:t>
            </a:r>
            <a:r>
              <a:rPr lang="zh-CN" altLang="zh-CN" dirty="0"/>
              <a:t>属性的不同，决定加载哪幅艺术品的信息来更新相应的界面控件，这里通过</a:t>
            </a:r>
            <a:r>
              <a:rPr lang="en-US" altLang="zh-CN" dirty="0"/>
              <a:t>id</a:t>
            </a:r>
            <a:r>
              <a:rPr lang="zh-CN" altLang="zh-CN" dirty="0"/>
              <a:t>值来引用各界面控件，</a:t>
            </a:r>
            <a:r>
              <a:rPr lang="en-US" altLang="zh-CN" dirty="0"/>
              <a:t>id</a:t>
            </a:r>
            <a:r>
              <a:rPr lang="zh-CN" altLang="zh-CN" dirty="0"/>
              <a:t>值为</a:t>
            </a:r>
            <a:r>
              <a:rPr lang="en-US" altLang="zh-CN" dirty="0"/>
              <a:t>author</a:t>
            </a:r>
            <a:r>
              <a:rPr lang="zh-CN" altLang="zh-CN" dirty="0"/>
              <a:t>的文本区控件载入作者和创作年代信息，</a:t>
            </a:r>
            <a:r>
              <a:rPr lang="en-US" altLang="zh-CN" dirty="0"/>
              <a:t>id</a:t>
            </a:r>
            <a:r>
              <a:rPr lang="zh-CN" altLang="zh-CN" dirty="0"/>
              <a:t>值为</a:t>
            </a:r>
            <a:r>
              <a:rPr lang="en-US" altLang="zh-CN" dirty="0"/>
              <a:t>details</a:t>
            </a:r>
            <a:r>
              <a:rPr lang="zh-CN" altLang="zh-CN" dirty="0"/>
              <a:t>的控件（后面会在</a:t>
            </a:r>
            <a:r>
              <a:rPr lang="en-US" altLang="zh-CN" dirty="0" err="1"/>
              <a:t>main.qml</a:t>
            </a:r>
            <a:r>
              <a:rPr lang="zh-CN" altLang="zh-CN" dirty="0"/>
              <a:t>文件中看到，它就是隐藏面板</a:t>
            </a:r>
            <a:r>
              <a:rPr lang="en-US" altLang="zh-CN" dirty="0"/>
              <a:t>Drawer</a:t>
            </a:r>
            <a:r>
              <a:rPr lang="zh-CN" altLang="zh-CN" dirty="0"/>
              <a:t>中的一个文本标签</a:t>
            </a:r>
            <a:r>
              <a:rPr lang="en-US" altLang="zh-CN" dirty="0"/>
              <a:t>Label</a:t>
            </a:r>
            <a:r>
              <a:rPr lang="zh-CN" altLang="zh-CN" dirty="0"/>
              <a:t>子控件）载入该作品的详细介绍信息。</a:t>
            </a:r>
          </a:p>
          <a:p>
            <a:pPr indent="450850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</a:t>
            </a:r>
            <a:r>
              <a:rPr lang="zh-CN" altLang="zh-CN" sz="1800" dirty="0">
                <a:hlinkClick r:id="rId3" action="ppaction://hlinkfile"/>
              </a:rPr>
              <a:t>打开</a:t>
            </a:r>
            <a:r>
              <a:rPr lang="en-US" altLang="zh-CN" sz="1800" dirty="0" err="1">
                <a:hlinkClick r:id="rId3" action="ppaction://hlinkfile"/>
              </a:rPr>
              <a:t>main.qml</a:t>
            </a:r>
            <a:r>
              <a:rPr lang="zh-CN" altLang="zh-CN" sz="1800" dirty="0">
                <a:hlinkClick r:id="rId3" action="ppaction://hlinkfile"/>
              </a:rPr>
              <a:t>文件，修改</a:t>
            </a:r>
            <a:r>
              <a:rPr lang="zh-CN" altLang="zh-CN" sz="1800" dirty="0" smtClean="0">
                <a:hlinkClick r:id="rId3" action="ppaction://hlinkfile"/>
              </a:rPr>
              <a:t>代码</a:t>
            </a:r>
            <a:r>
              <a:rPr lang="zh-CN" altLang="en-US" sz="1800" dirty="0" smtClean="0">
                <a:hlinkClick r:id="rId3" action="ppaction://hlinkfile"/>
              </a:rPr>
              <a:t>。</a:t>
            </a:r>
            <a:endParaRPr lang="zh-CN" altLang="zh-CN" dirty="0"/>
          </a:p>
          <a:p>
            <a:pPr indent="450850"/>
            <a:r>
              <a:rPr lang="zh-CN" altLang="zh-CN" b="1" dirty="0"/>
              <a:t>其中</a:t>
            </a:r>
            <a:r>
              <a:rPr lang="zh-CN" altLang="zh-CN" dirty="0"/>
              <a:t>，</a:t>
            </a:r>
          </a:p>
          <a:p>
            <a:pPr indent="450850"/>
            <a:r>
              <a:rPr lang="en-US" altLang="zh-CN" b="1" dirty="0"/>
              <a:t>(a) Drawer {…}</a:t>
            </a:r>
            <a:r>
              <a:rPr lang="zh-CN" altLang="zh-CN" dirty="0"/>
              <a:t>：侧边隐藏面板控件，支持以滑动手势（在桌面环境则为鼠标拖曳）方式打开或关闭，通常用来显示主界面上某条目更为详细的信息。</a:t>
            </a:r>
          </a:p>
          <a:p>
            <a:pPr indent="450850"/>
            <a:r>
              <a:rPr lang="en-US" altLang="zh-CN" b="1" dirty="0"/>
              <a:t>(b) edge: </a:t>
            </a:r>
            <a:r>
              <a:rPr lang="en-US" altLang="zh-CN" b="1" i="1" dirty="0" err="1"/>
              <a:t>Qt</a:t>
            </a:r>
            <a:r>
              <a:rPr lang="en-US" altLang="zh-CN" b="1" dirty="0" err="1"/>
              <a:t>.RightEdge</a:t>
            </a:r>
            <a:r>
              <a:rPr lang="zh-CN" altLang="zh-CN" dirty="0"/>
              <a:t>：</a:t>
            </a:r>
            <a:r>
              <a:rPr lang="en-US" altLang="zh-CN" dirty="0" err="1"/>
              <a:t>Qt</a:t>
            </a:r>
            <a:r>
              <a:rPr lang="en-US" altLang="zh-CN" dirty="0"/>
              <a:t> 5.8</a:t>
            </a:r>
            <a:r>
              <a:rPr lang="zh-CN" altLang="zh-CN" dirty="0"/>
              <a:t>支持隐藏面板停靠于主内容显示界面的四个方位（左侧、右侧、顶部和底部）中的任何一个，通过设置其</a:t>
            </a:r>
            <a:r>
              <a:rPr lang="en-US" altLang="zh-CN" dirty="0"/>
              <a:t>edge</a:t>
            </a:r>
            <a:r>
              <a:rPr lang="zh-CN" altLang="zh-CN" dirty="0"/>
              <a:t>属性来指定方位，本例设为</a:t>
            </a:r>
            <a:r>
              <a:rPr lang="en-US" altLang="zh-CN" i="1" dirty="0" err="1"/>
              <a:t>Qt</a:t>
            </a:r>
            <a:r>
              <a:rPr lang="en-US" altLang="zh-CN" dirty="0" err="1"/>
              <a:t>.RightEdge</a:t>
            </a:r>
            <a:r>
              <a:rPr lang="zh-CN" altLang="zh-CN" dirty="0"/>
              <a:t>表示面板隐藏在界面右侧，用户需要查看其内容时从右边拉出来。</a:t>
            </a:r>
          </a:p>
          <a:p>
            <a:pPr indent="450850"/>
            <a:r>
              <a:rPr lang="en-US" altLang="zh-CN" b="1" dirty="0"/>
              <a:t>(c) Label {…}</a:t>
            </a:r>
            <a:r>
              <a:rPr lang="zh-CN" altLang="zh-CN" dirty="0"/>
              <a:t>：文本标签用于显示隐藏面板的具体内容，其</a:t>
            </a:r>
            <a:r>
              <a:rPr lang="en-US" altLang="zh-CN" dirty="0"/>
              <a:t>id</a:t>
            </a:r>
            <a:r>
              <a:rPr lang="zh-CN" altLang="zh-CN" dirty="0"/>
              <a:t>值为</a:t>
            </a:r>
            <a:r>
              <a:rPr lang="en-US" altLang="zh-CN" dirty="0"/>
              <a:t>details</a:t>
            </a:r>
            <a:r>
              <a:rPr lang="zh-CN" altLang="zh-CN" dirty="0"/>
              <a:t>，该值在</a:t>
            </a:r>
            <a:r>
              <a:rPr lang="en-US" altLang="zh-CN" dirty="0"/>
              <a:t>Page1.qml</a:t>
            </a:r>
            <a:r>
              <a:rPr lang="zh-CN" altLang="zh-CN" dirty="0"/>
              <a:t>中被引用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11608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6276" y="1330037"/>
            <a:ext cx="10224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400" b="1" dirty="0" smtClean="0">
                <a:solidFill>
                  <a:srgbClr val="663300"/>
                </a:solidFill>
              </a:rPr>
              <a:t>26</a:t>
            </a:r>
            <a:r>
              <a:rPr lang="zh-CN" altLang="zh-CN" sz="4400" b="1" dirty="0">
                <a:solidFill>
                  <a:srgbClr val="663300"/>
                </a:solidFill>
              </a:rPr>
              <a:t>章</a:t>
            </a:r>
            <a:r>
              <a:rPr lang="en-US" altLang="zh-CN" sz="4400" b="1" dirty="0">
                <a:solidFill>
                  <a:srgbClr val="663300"/>
                </a:solidFill>
              </a:rPr>
              <a:t>  </a:t>
            </a:r>
            <a:r>
              <a:rPr lang="en-US" altLang="zh-CN" sz="4400" b="1" dirty="0" err="1">
                <a:solidFill>
                  <a:srgbClr val="663300"/>
                </a:solidFill>
              </a:rPr>
              <a:t>Qt</a:t>
            </a:r>
            <a:r>
              <a:rPr lang="en-US" altLang="zh-CN" sz="4400" b="1" dirty="0">
                <a:solidFill>
                  <a:srgbClr val="663300"/>
                </a:solidFill>
              </a:rPr>
              <a:t> Quick Controls 2</a:t>
            </a:r>
            <a:r>
              <a:rPr lang="zh-CN" altLang="zh-CN" sz="4400" b="1" dirty="0">
                <a:solidFill>
                  <a:srgbClr val="663300"/>
                </a:solidFill>
              </a:rPr>
              <a:t>新颖界面开发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1392" y="3111333"/>
            <a:ext cx="562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 smtClean="0"/>
              <a:t>选</a:t>
            </a:r>
            <a:r>
              <a:rPr lang="en-US" altLang="zh-CN" sz="3600" b="1" dirty="0" smtClean="0"/>
              <a:t>  </a:t>
            </a:r>
            <a:r>
              <a:rPr lang="zh-CN" altLang="zh-CN" sz="3600" b="1" dirty="0" smtClean="0"/>
              <a:t>项</a:t>
            </a:r>
            <a:r>
              <a:rPr lang="en-US" altLang="zh-CN" sz="3600" b="1" dirty="0" smtClean="0"/>
              <a:t>  </a:t>
            </a:r>
            <a:r>
              <a:rPr lang="zh-CN" altLang="zh-CN" sz="3600" b="1" dirty="0" smtClean="0"/>
              <a:t>列</a:t>
            </a:r>
            <a:r>
              <a:rPr lang="en-US" altLang="zh-CN" sz="3600" b="1" dirty="0" smtClean="0"/>
              <a:t>  </a:t>
            </a:r>
            <a:r>
              <a:rPr lang="zh-CN" altLang="zh-CN" sz="3600" b="1" dirty="0" smtClean="0"/>
              <a:t>表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576433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选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项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列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表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5647" y="1068779"/>
            <a:ext cx="10343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（难度中等）</a:t>
            </a:r>
            <a:r>
              <a:rPr lang="zh-CN" altLang="zh-CN" sz="1800" dirty="0"/>
              <a:t>（</a:t>
            </a:r>
            <a:r>
              <a:rPr lang="en-US" altLang="zh-CN" sz="1800" dirty="0"/>
              <a:t>CH2603</a:t>
            </a:r>
            <a:r>
              <a:rPr lang="zh-CN" altLang="zh-CN" sz="1800" dirty="0"/>
              <a:t>）实现一个图书选择浏览程序，采用选项列表的形式，界面左边是所有书名的列表，用户选中的项以淡灰色背景突出显示，同时在右边图片框中显示对应该书的封面图片，运行效果如图</a:t>
            </a:r>
            <a:r>
              <a:rPr lang="en-US" altLang="zh-CN" sz="1800" dirty="0"/>
              <a:t>26.18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88" y="2100653"/>
            <a:ext cx="5388222" cy="425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13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79678" y="1940130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93009" y="1679655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522178" y="2036090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14" y="1110431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3706535" y="3966287"/>
            <a:ext cx="4987637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第一个</a:t>
            </a:r>
            <a:r>
              <a:rPr lang="en-US" altLang="zh-CN" sz="2800" b="1" dirty="0" err="1"/>
              <a:t>Qt</a:t>
            </a:r>
            <a:r>
              <a:rPr lang="en-US" altLang="zh-CN" sz="2800" b="1" dirty="0"/>
              <a:t> Quick Controls 2</a:t>
            </a:r>
            <a:r>
              <a:rPr lang="zh-CN" altLang="zh-CN" sz="2800" b="1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9879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选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项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列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表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5647" y="1021278"/>
            <a:ext cx="1035528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实现步骤如下。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2</a:t>
            </a:r>
            <a:r>
              <a:rPr lang="zh-CN" altLang="zh-CN" sz="1800" dirty="0"/>
              <a:t>应用程序，项目名称为“</a:t>
            </a:r>
            <a:r>
              <a:rPr lang="en-US" altLang="zh-CN" sz="1800" dirty="0" err="1"/>
              <a:t>BookView</a:t>
            </a:r>
            <a:r>
              <a:rPr lang="zh-CN" altLang="zh-CN" sz="1800" dirty="0"/>
              <a:t>”。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）在项目工程目录中建一个</a:t>
            </a:r>
            <a:r>
              <a:rPr lang="en-US" altLang="zh-CN" sz="1800" dirty="0"/>
              <a:t>images</a:t>
            </a:r>
            <a:r>
              <a:rPr lang="zh-CN" altLang="zh-CN" sz="1800" dirty="0"/>
              <a:t>文件夹，其中放入本例要用到的所有图书的封面图片。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）右击项目视图“资源”→“</a:t>
            </a:r>
            <a:r>
              <a:rPr lang="en-US" altLang="zh-CN" sz="1800" dirty="0" err="1"/>
              <a:t>qml.qrc</a:t>
            </a:r>
            <a:r>
              <a:rPr lang="zh-CN" altLang="zh-CN" sz="1800" dirty="0"/>
              <a:t>”下的“</a:t>
            </a:r>
            <a:r>
              <a:rPr lang="en-US" altLang="zh-CN" sz="1800" dirty="0"/>
              <a:t>/</a:t>
            </a:r>
            <a:r>
              <a:rPr lang="zh-CN" altLang="zh-CN" sz="1800" dirty="0"/>
              <a:t>”节点，选择“添加现有文件</a:t>
            </a:r>
            <a:r>
              <a:rPr lang="en-US" altLang="zh-CN" sz="1800" dirty="0"/>
              <a:t>…</a:t>
            </a:r>
            <a:r>
              <a:rPr lang="zh-CN" altLang="zh-CN" sz="1800" dirty="0"/>
              <a:t>”项，从弹出的对话框中选择这些图片并打开，将它们加载到项目中。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）双击项目视图打开</a:t>
            </a:r>
            <a:r>
              <a:rPr lang="en-US" altLang="zh-CN" sz="1800" dirty="0"/>
              <a:t>Page1Form.ui.qml</a:t>
            </a:r>
            <a:r>
              <a:rPr lang="zh-CN" altLang="zh-CN" sz="1800" dirty="0"/>
              <a:t>文件，将原有界面上的默认控件元素的代码注释掉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84416" y="2760216"/>
            <a:ext cx="9025246" cy="2707124"/>
          </a:xfrm>
          <a:prstGeom prst="roundRect">
            <a:avLst>
              <a:gd name="adj" fmla="val 1008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QtQuick</a:t>
            </a:r>
            <a:r>
              <a:rPr lang="en-US" altLang="zh-CN" dirty="0"/>
              <a:t> 2.7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QtQuick.Controls</a:t>
            </a:r>
            <a:r>
              <a:rPr lang="en-US" altLang="zh-CN" dirty="0"/>
              <a:t> 2.0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QtQuick.Layouts</a:t>
            </a:r>
            <a:r>
              <a:rPr lang="en-US" altLang="zh-CN" dirty="0"/>
              <a:t> 1.0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Item {</a:t>
            </a:r>
            <a:endParaRPr lang="zh-CN" altLang="zh-CN" dirty="0"/>
          </a:p>
          <a:p>
            <a:r>
              <a:rPr lang="en-US" altLang="zh-CN" dirty="0"/>
              <a:t>    /*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    */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95731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选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项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列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表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939533" y="969997"/>
            <a:ext cx="8916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）打开</a:t>
            </a:r>
            <a:r>
              <a:rPr lang="en-US" altLang="zh-CN" sz="1800" dirty="0"/>
              <a:t>Page1.qml</a:t>
            </a:r>
            <a:r>
              <a:rPr lang="zh-CN" altLang="zh-CN" sz="1800" dirty="0"/>
              <a:t>文件，将其中</a:t>
            </a:r>
            <a:r>
              <a:rPr lang="en-US" altLang="zh-CN" sz="1800" dirty="0"/>
              <a:t>button1.onClicked</a:t>
            </a:r>
            <a:r>
              <a:rPr lang="zh-CN" altLang="zh-CN" sz="1800" dirty="0"/>
              <a:t>事件处理代码注释掉：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845" y="1520042"/>
            <a:ext cx="9432194" cy="2128242"/>
          </a:xfrm>
          <a:prstGeom prst="roundRect">
            <a:avLst>
              <a:gd name="adj" fmla="val 9413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QtQuick</a:t>
            </a:r>
            <a:r>
              <a:rPr lang="en-US" altLang="zh-CN" dirty="0"/>
              <a:t> 2.7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Page1Form {</a:t>
            </a:r>
            <a:endParaRPr lang="zh-CN" altLang="zh-CN" dirty="0"/>
          </a:p>
          <a:p>
            <a:r>
              <a:rPr lang="en-US" altLang="zh-CN" dirty="0"/>
              <a:t>    /*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    */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486888" y="3652838"/>
            <a:ext cx="107115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</a:t>
            </a:r>
            <a:r>
              <a:rPr lang="zh-CN" altLang="zh-CN" sz="1800" dirty="0">
                <a:hlinkClick r:id="rId2" action="ppaction://hlinkfile"/>
              </a:rPr>
              <a:t>打开</a:t>
            </a:r>
            <a:r>
              <a:rPr lang="en-US" altLang="zh-CN" sz="1800" dirty="0" err="1">
                <a:hlinkClick r:id="rId2" action="ppaction://hlinkfile"/>
              </a:rPr>
              <a:t>main.qml</a:t>
            </a:r>
            <a:r>
              <a:rPr lang="zh-CN" altLang="zh-CN" sz="1800" dirty="0">
                <a:hlinkClick r:id="rId2" action="ppaction://hlinkfile"/>
              </a:rPr>
              <a:t>文件，修改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en-US" altLang="zh-CN" sz="1800" dirty="0" smtClean="0"/>
          </a:p>
          <a:p>
            <a:pPr indent="450850"/>
            <a:r>
              <a:rPr lang="zh-CN" altLang="zh-CN" sz="1800" b="1" dirty="0"/>
              <a:t>其中</a:t>
            </a:r>
            <a:r>
              <a:rPr lang="zh-CN" altLang="zh-CN" sz="1800" dirty="0"/>
              <a:t>，</a:t>
            </a:r>
          </a:p>
          <a:p>
            <a:pPr indent="450850"/>
            <a:r>
              <a:rPr lang="en-US" altLang="zh-CN" sz="1800" b="1" dirty="0"/>
              <a:t>(a) delegate: </a:t>
            </a:r>
            <a:r>
              <a:rPr lang="en-US" altLang="zh-CN" sz="1800" b="1" dirty="0" err="1"/>
              <a:t>ItemDelegate</a:t>
            </a:r>
            <a:r>
              <a:rPr lang="en-US" altLang="zh-CN" sz="1800" b="1" dirty="0"/>
              <a:t> {...}</a:t>
            </a:r>
            <a:r>
              <a:rPr lang="zh-CN" altLang="zh-CN" sz="1800" dirty="0"/>
              <a:t>：</a:t>
            </a:r>
            <a:r>
              <a:rPr lang="en-US" altLang="zh-CN" sz="1800" dirty="0" err="1"/>
              <a:t>ItemDelegate</a:t>
            </a:r>
            <a:r>
              <a:rPr lang="zh-CN" altLang="zh-CN" sz="1800" dirty="0"/>
              <a:t>是自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5.7</a:t>
            </a:r>
            <a:r>
              <a:rPr lang="zh-CN" altLang="zh-CN" sz="1800" dirty="0"/>
              <a:t>才引入的新组件，也是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2</a:t>
            </a:r>
            <a:r>
              <a:rPr lang="zh-CN" altLang="zh-CN" sz="1800" dirty="0"/>
              <a:t>重要的标志性特色组件之一。</a:t>
            </a:r>
          </a:p>
          <a:p>
            <a:pPr indent="450850"/>
            <a:r>
              <a:rPr lang="en-US" altLang="zh-CN" sz="1800" b="1" dirty="0"/>
              <a:t>(b) text: </a:t>
            </a:r>
            <a:r>
              <a:rPr lang="en-US" altLang="zh-CN" sz="1800" b="1" dirty="0" err="1"/>
              <a:t>modelData</a:t>
            </a:r>
            <a:r>
              <a:rPr lang="zh-CN" altLang="zh-CN" sz="1800" dirty="0"/>
              <a:t>：指定</a:t>
            </a:r>
            <a:r>
              <a:rPr lang="en-US" altLang="zh-CN" sz="1800" dirty="0" err="1"/>
              <a:t>ItemDelegate</a:t>
            </a:r>
            <a:r>
              <a:rPr lang="zh-CN" altLang="zh-CN" sz="1800" dirty="0"/>
              <a:t>的</a:t>
            </a:r>
            <a:r>
              <a:rPr lang="en-US" altLang="zh-CN" sz="1800" dirty="0"/>
              <a:t>text</a:t>
            </a:r>
            <a:r>
              <a:rPr lang="zh-CN" altLang="zh-CN" sz="1800" dirty="0"/>
              <a:t>属性为模型数据，所引用的模型要在外部定义好，由</a:t>
            </a:r>
            <a:r>
              <a:rPr lang="en-US" altLang="zh-CN" sz="1800" dirty="0" err="1"/>
              <a:t>ListView</a:t>
            </a:r>
            <a:r>
              <a:rPr lang="zh-CN" altLang="zh-CN" sz="1800" dirty="0"/>
              <a:t>的</a:t>
            </a:r>
            <a:r>
              <a:rPr lang="en-US" altLang="zh-CN" sz="1800" dirty="0"/>
              <a:t>model</a:t>
            </a:r>
            <a:r>
              <a:rPr lang="zh-CN" altLang="zh-CN" sz="1800" dirty="0"/>
              <a:t>属性来引用其</a:t>
            </a:r>
            <a:r>
              <a:rPr lang="en-US" altLang="zh-CN" sz="1800" dirty="0"/>
              <a:t>id</a:t>
            </a:r>
            <a:r>
              <a:rPr lang="zh-CN" altLang="zh-CN" sz="1800" dirty="0"/>
              <a:t>，本例中列表模型</a:t>
            </a:r>
            <a:r>
              <a:rPr lang="en-US" altLang="zh-CN" sz="1800" dirty="0" err="1"/>
              <a:t>ListModel</a:t>
            </a:r>
            <a:r>
              <a:rPr lang="zh-CN" altLang="zh-CN" sz="1800" dirty="0"/>
              <a:t>的</a:t>
            </a:r>
            <a:r>
              <a:rPr lang="en-US" altLang="zh-CN" sz="1800" dirty="0"/>
              <a:t>id</a:t>
            </a:r>
            <a:r>
              <a:rPr lang="zh-CN" altLang="zh-CN" sz="1800" dirty="0"/>
              <a:t>为</a:t>
            </a:r>
            <a:r>
              <a:rPr lang="en-US" altLang="zh-CN" sz="1800" dirty="0" err="1"/>
              <a:t>bookCover</a:t>
            </a:r>
            <a:r>
              <a:rPr lang="zh-CN" altLang="zh-CN" sz="1800" dirty="0"/>
              <a:t>。</a:t>
            </a:r>
          </a:p>
          <a:p>
            <a:pPr indent="450850"/>
            <a:r>
              <a:rPr lang="en-US" altLang="zh-CN" sz="1800" b="1" dirty="0"/>
              <a:t>(c) highlighted: </a:t>
            </a:r>
            <a:r>
              <a:rPr lang="en-US" altLang="zh-CN" sz="1800" b="1" dirty="0" err="1"/>
              <a:t>ListView.isCurrentItem</a:t>
            </a:r>
            <a:r>
              <a:rPr lang="zh-CN" altLang="zh-CN" sz="1800" dirty="0"/>
              <a:t>：该属性设定</a:t>
            </a:r>
            <a:r>
              <a:rPr lang="en-US" altLang="zh-CN" sz="1800" dirty="0" err="1"/>
              <a:t>ItemDelegate</a:t>
            </a:r>
            <a:r>
              <a:rPr lang="zh-CN" altLang="zh-CN" sz="1800" dirty="0"/>
              <a:t>是否支持高亮</a:t>
            </a:r>
            <a:r>
              <a:rPr lang="en-US" altLang="zh-CN" sz="1800" dirty="0"/>
              <a:t>/</a:t>
            </a:r>
            <a:r>
              <a:rPr lang="zh-CN" altLang="zh-CN" sz="1800" dirty="0"/>
              <a:t>突出显示。</a:t>
            </a:r>
          </a:p>
          <a:p>
            <a:pPr indent="450850"/>
            <a:r>
              <a:rPr lang="en-US" altLang="zh-CN" sz="1800" b="1" dirty="0"/>
              <a:t>(d) </a:t>
            </a:r>
            <a:r>
              <a:rPr lang="en-US" altLang="zh-CN" sz="1800" b="1" dirty="0" err="1"/>
              <a:t>onClicked</a:t>
            </a:r>
            <a:r>
              <a:rPr lang="en-US" altLang="zh-CN" sz="1800" b="1" dirty="0"/>
              <a:t>: {...}</a:t>
            </a:r>
            <a:r>
              <a:rPr lang="zh-CN" altLang="zh-CN" sz="1800" dirty="0"/>
              <a:t>：在</a:t>
            </a:r>
            <a:r>
              <a:rPr lang="en-US" altLang="zh-CN" sz="1800" dirty="0" err="1"/>
              <a:t>ItemDelegate</a:t>
            </a:r>
            <a:r>
              <a:rPr lang="zh-CN" altLang="zh-CN" sz="1800" dirty="0"/>
              <a:t>的单击事件中获取</a:t>
            </a:r>
            <a:r>
              <a:rPr lang="en-US" altLang="zh-CN" sz="1800" dirty="0" err="1"/>
              <a:t>ListView</a:t>
            </a:r>
            <a:r>
              <a:rPr lang="zh-CN" altLang="zh-CN" sz="1800" dirty="0"/>
              <a:t>当前选中项的索引号，再由</a:t>
            </a:r>
            <a:r>
              <a:rPr lang="en-US" altLang="zh-CN" sz="1800" dirty="0"/>
              <a:t>switch</a:t>
            </a:r>
            <a:r>
              <a:rPr lang="zh-CN" altLang="zh-CN" sz="1800" dirty="0"/>
              <a:t>决定需要载入哪本书的封面图片。</a:t>
            </a:r>
          </a:p>
          <a:p>
            <a:pPr indent="450850"/>
            <a:r>
              <a:rPr lang="en-US" altLang="zh-CN" sz="1800" b="1" dirty="0"/>
              <a:t>(e) </a:t>
            </a:r>
            <a:r>
              <a:rPr lang="en-US" altLang="zh-CN" sz="1800" b="1" dirty="0" err="1"/>
              <a:t>ScrollIndicator.vertical</a:t>
            </a:r>
            <a:r>
              <a:rPr lang="en-US" altLang="zh-CN" sz="1800" b="1" dirty="0"/>
              <a:t>: </a:t>
            </a:r>
            <a:r>
              <a:rPr lang="en-US" altLang="zh-CN" sz="1800" b="1" dirty="0" err="1"/>
              <a:t>ScrollIndicator</a:t>
            </a:r>
            <a:r>
              <a:rPr lang="en-US" altLang="zh-CN" sz="1800" b="1" dirty="0"/>
              <a:t> { }</a:t>
            </a:r>
            <a:r>
              <a:rPr lang="zh-CN" altLang="zh-CN" sz="1800" dirty="0"/>
              <a:t>：给书名列表加上滚动条，这里是垂直滚动条，只有在用户翻动列表选项的时候才会呈现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72265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6276" y="1330037"/>
            <a:ext cx="10224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400" b="1" dirty="0" smtClean="0">
                <a:solidFill>
                  <a:srgbClr val="663300"/>
                </a:solidFill>
              </a:rPr>
              <a:t>26</a:t>
            </a:r>
            <a:r>
              <a:rPr lang="zh-CN" altLang="zh-CN" sz="4400" b="1" dirty="0">
                <a:solidFill>
                  <a:srgbClr val="663300"/>
                </a:solidFill>
              </a:rPr>
              <a:t>章</a:t>
            </a:r>
            <a:r>
              <a:rPr lang="en-US" altLang="zh-CN" sz="4400" b="1" dirty="0">
                <a:solidFill>
                  <a:srgbClr val="663300"/>
                </a:solidFill>
              </a:rPr>
              <a:t>  </a:t>
            </a:r>
            <a:r>
              <a:rPr lang="en-US" altLang="zh-CN" sz="4400" b="1" dirty="0" err="1">
                <a:solidFill>
                  <a:srgbClr val="663300"/>
                </a:solidFill>
              </a:rPr>
              <a:t>Qt</a:t>
            </a:r>
            <a:r>
              <a:rPr lang="en-US" altLang="zh-CN" sz="4400" b="1" dirty="0">
                <a:solidFill>
                  <a:srgbClr val="663300"/>
                </a:solidFill>
              </a:rPr>
              <a:t> Quick Controls 2</a:t>
            </a:r>
            <a:r>
              <a:rPr lang="zh-CN" altLang="zh-CN" sz="4400" b="1" dirty="0">
                <a:solidFill>
                  <a:srgbClr val="663300"/>
                </a:solidFill>
              </a:rPr>
              <a:t>新颖界面开发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1392" y="3111333"/>
            <a:ext cx="562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带功能按钮的列表</a:t>
            </a:r>
          </a:p>
        </p:txBody>
      </p:sp>
    </p:spTree>
    <p:extLst>
      <p:ext uri="{BB962C8B-B14F-4D97-AF65-F5344CB8AC3E}">
        <p14:creationId xmlns:p14="http://schemas.microsoft.com/office/powerpoint/2010/main" val="3872795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带功能按钮的列表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899" y="1009403"/>
            <a:ext cx="10319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（较难）</a:t>
            </a:r>
            <a:r>
              <a:rPr lang="zh-CN" altLang="zh-CN" sz="1800" dirty="0"/>
              <a:t>（</a:t>
            </a:r>
            <a:r>
              <a:rPr lang="en-US" altLang="zh-CN" sz="1800" dirty="0"/>
              <a:t>CH2604</a:t>
            </a:r>
            <a:r>
              <a:rPr lang="zh-CN" altLang="zh-CN" sz="1800" dirty="0"/>
              <a:t>）实现一个购书程序，依然采用选项列表的形式，但在列表的每个书目上增加“购买”和“移除”两个按钮，初始时这两个按钮均隐藏不可见，向左滑动条目才能呈现出来，单击“购买”按钮，在列表下方图片框中加载所购书的封面图片，单击“移除”按钮，则删除该书目，如图</a:t>
            </a:r>
            <a:r>
              <a:rPr lang="en-US" altLang="zh-CN" sz="1800" dirty="0"/>
              <a:t>26.19</a:t>
            </a:r>
            <a:r>
              <a:rPr lang="zh-CN" altLang="zh-CN" sz="1800" dirty="0"/>
              <a:t>所示。</a:t>
            </a:r>
            <a:endParaRPr lang="zh-CN" altLang="en-US" sz="1800" dirty="0"/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500" y="2228056"/>
            <a:ext cx="5401108" cy="425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170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带功能按钮的列表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963283" y="993748"/>
            <a:ext cx="10152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单击封面图片右边的“结账”按钮，弹出组框供用户选择付款方式，运行效果如图</a:t>
            </a:r>
            <a:r>
              <a:rPr lang="en-US" altLang="zh-CN" sz="1800" dirty="0"/>
              <a:t>26.20</a:t>
            </a:r>
            <a:r>
              <a:rPr lang="zh-CN" altLang="zh-CN" sz="1800" dirty="0"/>
              <a:t>所示。</a:t>
            </a: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04" y="1405531"/>
            <a:ext cx="5830857" cy="458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026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带功能按钮的列表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1080655"/>
            <a:ext cx="103790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实现步骤如下。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2</a:t>
            </a:r>
            <a:r>
              <a:rPr lang="zh-CN" altLang="zh-CN" sz="1800" dirty="0"/>
              <a:t>应用程序，项目名称为“</a:t>
            </a:r>
            <a:r>
              <a:rPr lang="en-US" altLang="zh-CN" sz="1800" dirty="0" err="1"/>
              <a:t>BookBuy</a:t>
            </a:r>
            <a:r>
              <a:rPr lang="zh-CN" altLang="zh-CN" sz="1800" dirty="0"/>
              <a:t>”。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）在项目工程目录中建一个</a:t>
            </a:r>
            <a:r>
              <a:rPr lang="en-US" altLang="zh-CN" sz="1800" dirty="0"/>
              <a:t>images</a:t>
            </a:r>
            <a:r>
              <a:rPr lang="zh-CN" altLang="zh-CN" sz="1800" dirty="0"/>
              <a:t>文件夹，其中放入本例要用到的所有图书的封面图片。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）右击项目视图“资源”→“</a:t>
            </a:r>
            <a:r>
              <a:rPr lang="en-US" altLang="zh-CN" sz="1800" dirty="0" err="1"/>
              <a:t>qml.qrc</a:t>
            </a:r>
            <a:r>
              <a:rPr lang="zh-CN" altLang="zh-CN" sz="1800" dirty="0"/>
              <a:t>”下的“</a:t>
            </a:r>
            <a:r>
              <a:rPr lang="en-US" altLang="zh-CN" sz="1800" dirty="0"/>
              <a:t>/</a:t>
            </a:r>
            <a:r>
              <a:rPr lang="zh-CN" altLang="zh-CN" sz="1800" dirty="0"/>
              <a:t>”节点，选择“添加现有文件</a:t>
            </a:r>
            <a:r>
              <a:rPr lang="en-US" altLang="zh-CN" sz="1800" dirty="0"/>
              <a:t>…</a:t>
            </a:r>
            <a:r>
              <a:rPr lang="zh-CN" altLang="zh-CN" sz="1800" dirty="0"/>
              <a:t>”项，从弹出对话框中选择这些图片打开，将它们加载到项目中。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）分别打开项目中的</a:t>
            </a:r>
            <a:r>
              <a:rPr lang="en-US" altLang="zh-CN" sz="1800" dirty="0"/>
              <a:t>Page1Form.ui.qml</a:t>
            </a:r>
            <a:r>
              <a:rPr lang="zh-CN" altLang="zh-CN" sz="1800" dirty="0"/>
              <a:t>和</a:t>
            </a:r>
            <a:r>
              <a:rPr lang="en-US" altLang="zh-CN" sz="1800" dirty="0"/>
              <a:t>Page1.qml</a:t>
            </a:r>
            <a:r>
              <a:rPr lang="zh-CN" altLang="zh-CN" sz="1800" dirty="0"/>
              <a:t>文件，将原有的一部分默认代码注释掉（注释的方式同前例</a:t>
            </a:r>
            <a:r>
              <a:rPr lang="en-US" altLang="zh-CN" sz="1800" dirty="0"/>
              <a:t>CH2203</a:t>
            </a:r>
            <a:r>
              <a:rPr lang="zh-CN" altLang="zh-CN" sz="1800" dirty="0"/>
              <a:t>），从略。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</a:t>
            </a:r>
            <a:r>
              <a:rPr lang="zh-CN" altLang="zh-CN" sz="1800" dirty="0">
                <a:hlinkClick r:id="rId2" action="ppaction://hlinkfile"/>
              </a:rPr>
              <a:t>打开</a:t>
            </a:r>
            <a:r>
              <a:rPr lang="en-US" altLang="zh-CN" sz="1800" dirty="0" err="1">
                <a:hlinkClick r:id="rId2" action="ppaction://hlinkfile"/>
              </a:rPr>
              <a:t>main.qml</a:t>
            </a:r>
            <a:r>
              <a:rPr lang="zh-CN" altLang="zh-CN" sz="1800" dirty="0">
                <a:hlinkClick r:id="rId2" action="ppaction://hlinkfile"/>
              </a:rPr>
              <a:t>文件，修改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11171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带功能按钮的列表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4395" y="1056904"/>
            <a:ext cx="10390909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</a:t>
            </a:r>
            <a:r>
              <a:rPr lang="zh-CN" altLang="zh-CN" dirty="0"/>
              <a:t>，</a:t>
            </a:r>
          </a:p>
          <a:p>
            <a:pPr indent="450850"/>
            <a:r>
              <a:rPr lang="en-US" altLang="zh-CN" b="1" dirty="0"/>
              <a:t>(a) model: </a:t>
            </a:r>
            <a:r>
              <a:rPr lang="en-US" altLang="zh-CN" b="1" dirty="0" err="1"/>
              <a:t>ListModel</a:t>
            </a:r>
            <a:r>
              <a:rPr lang="en-US" altLang="zh-CN" b="1" dirty="0"/>
              <a:t> {...}</a:t>
            </a:r>
            <a:r>
              <a:rPr lang="zh-CN" altLang="zh-CN" dirty="0"/>
              <a:t>：通过模型加载列表元素，与</a:t>
            </a:r>
            <a:r>
              <a:rPr lang="en-US" altLang="zh-CN" dirty="0"/>
              <a:t>22.4</a:t>
            </a:r>
            <a:r>
              <a:rPr lang="zh-CN" altLang="zh-CN" dirty="0"/>
              <a:t>节的实例所不同的是，这里的模型直接写在</a:t>
            </a:r>
            <a:r>
              <a:rPr lang="en-US" altLang="zh-CN" dirty="0" err="1"/>
              <a:t>ListView</a:t>
            </a:r>
            <a:r>
              <a:rPr lang="zh-CN" altLang="zh-CN" dirty="0"/>
              <a:t>内作为其</a:t>
            </a:r>
            <a:r>
              <a:rPr lang="en-US" altLang="zh-CN" dirty="0"/>
              <a:t>model</a:t>
            </a:r>
            <a:r>
              <a:rPr lang="zh-CN" altLang="zh-CN" dirty="0"/>
              <a:t>属性的值，而不是通过</a:t>
            </a:r>
            <a:r>
              <a:rPr lang="en-US" altLang="zh-CN" dirty="0"/>
              <a:t>id</a:t>
            </a:r>
            <a:r>
              <a:rPr lang="zh-CN" altLang="zh-CN" dirty="0"/>
              <a:t>来引用。</a:t>
            </a:r>
          </a:p>
          <a:p>
            <a:pPr indent="450850"/>
            <a:r>
              <a:rPr lang="en-US" altLang="zh-CN" b="1" dirty="0"/>
              <a:t>(b) delegate: </a:t>
            </a:r>
            <a:r>
              <a:rPr lang="en-US" altLang="zh-CN" b="1" dirty="0" err="1"/>
              <a:t>SwipeDelegate</a:t>
            </a:r>
            <a:r>
              <a:rPr lang="en-US" altLang="zh-CN" b="1" dirty="0"/>
              <a:t> {...}</a:t>
            </a:r>
            <a:r>
              <a:rPr lang="zh-CN" altLang="zh-CN" dirty="0"/>
              <a:t>：与</a:t>
            </a:r>
            <a:r>
              <a:rPr lang="en-US" altLang="zh-CN" dirty="0" err="1"/>
              <a:t>ItemDelegate</a:t>
            </a:r>
            <a:r>
              <a:rPr lang="zh-CN" altLang="zh-CN" dirty="0"/>
              <a:t>的作用类似，</a:t>
            </a:r>
            <a:r>
              <a:rPr lang="en-US" altLang="zh-CN" dirty="0" err="1"/>
              <a:t>SwipeDelegate</a:t>
            </a:r>
            <a:r>
              <a:rPr lang="zh-CN" altLang="zh-CN" dirty="0"/>
              <a:t>也是</a:t>
            </a:r>
            <a:r>
              <a:rPr lang="en-US" altLang="zh-CN" dirty="0" err="1"/>
              <a:t>Qt</a:t>
            </a:r>
            <a:r>
              <a:rPr lang="en-US" altLang="zh-CN" dirty="0"/>
              <a:t> 5.7</a:t>
            </a:r>
            <a:r>
              <a:rPr lang="zh-CN" altLang="zh-CN" dirty="0"/>
              <a:t>引入的新组件，它呈现了一个可支持左右滑动以查看更多选项和信息的视图项目，该项目可以在多种视图（典型的如</a:t>
            </a:r>
            <a:r>
              <a:rPr lang="en-US" altLang="zh-CN" dirty="0" err="1"/>
              <a:t>ListView</a:t>
            </a:r>
            <a:r>
              <a:rPr lang="zh-CN" altLang="zh-CN" dirty="0"/>
              <a:t>）中作为委托来使用。</a:t>
            </a:r>
          </a:p>
          <a:p>
            <a:pPr indent="450850"/>
            <a:r>
              <a:rPr lang="en-US" altLang="zh-CN" b="1" dirty="0"/>
              <a:t>(c) text: </a:t>
            </a:r>
            <a:r>
              <a:rPr lang="en-US" altLang="zh-CN" b="1" dirty="0" err="1"/>
              <a:t>model.title</a:t>
            </a:r>
            <a:r>
              <a:rPr lang="en-US" altLang="zh-CN" b="1" dirty="0"/>
              <a:t> + " - " + </a:t>
            </a:r>
            <a:r>
              <a:rPr lang="en-US" altLang="zh-CN" b="1" dirty="0" err="1"/>
              <a:t>model.sender</a:t>
            </a:r>
            <a:r>
              <a:rPr lang="zh-CN" altLang="zh-CN" dirty="0"/>
              <a:t>：指定</a:t>
            </a:r>
            <a:r>
              <a:rPr lang="en-US" altLang="zh-CN" dirty="0" err="1"/>
              <a:t>SwipeDelegate</a:t>
            </a:r>
            <a:r>
              <a:rPr lang="zh-CN" altLang="zh-CN" dirty="0"/>
              <a:t>的</a:t>
            </a:r>
            <a:r>
              <a:rPr lang="en-US" altLang="zh-CN" dirty="0"/>
              <a:t>text</a:t>
            </a:r>
            <a:r>
              <a:rPr lang="zh-CN" altLang="zh-CN" dirty="0"/>
              <a:t>属性为模型列表元素</a:t>
            </a:r>
            <a:r>
              <a:rPr lang="en-US" altLang="zh-CN" dirty="0"/>
              <a:t>title</a:t>
            </a:r>
            <a:r>
              <a:rPr lang="zh-CN" altLang="zh-CN" dirty="0"/>
              <a:t>和</a:t>
            </a:r>
            <a:r>
              <a:rPr lang="en-US" altLang="zh-CN" dirty="0"/>
              <a:t>sender</a:t>
            </a:r>
            <a:r>
              <a:rPr lang="zh-CN" altLang="zh-CN" dirty="0"/>
              <a:t>属性值的组合，本例中</a:t>
            </a:r>
            <a:r>
              <a:rPr lang="en-US" altLang="zh-CN" dirty="0"/>
              <a:t>title</a:t>
            </a:r>
            <a:r>
              <a:rPr lang="zh-CN" altLang="zh-CN" dirty="0"/>
              <a:t>为每本书的书名，</a:t>
            </a:r>
            <a:r>
              <a:rPr lang="en-US" altLang="zh-CN" dirty="0"/>
              <a:t>sender</a:t>
            </a:r>
            <a:r>
              <a:rPr lang="zh-CN" altLang="zh-CN" dirty="0"/>
              <a:t>则为</a:t>
            </a:r>
            <a:r>
              <a:rPr lang="en-US" altLang="zh-CN" dirty="0"/>
              <a:t>ISBN</a:t>
            </a:r>
            <a:r>
              <a:rPr lang="zh-CN" altLang="zh-CN" dirty="0"/>
              <a:t>号及单价信息。</a:t>
            </a:r>
          </a:p>
          <a:p>
            <a:pPr indent="450850"/>
            <a:r>
              <a:rPr lang="en-US" altLang="zh-CN" b="1" dirty="0"/>
              <a:t>(d) </a:t>
            </a:r>
            <a:r>
              <a:rPr lang="en-US" altLang="zh-CN" b="1" dirty="0" err="1"/>
              <a:t>ListView.onRemove</a:t>
            </a:r>
            <a:r>
              <a:rPr lang="en-US" altLang="zh-CN" b="1" dirty="0"/>
              <a:t>: </a:t>
            </a:r>
            <a:r>
              <a:rPr lang="en-US" altLang="zh-CN" b="1" dirty="0" err="1"/>
              <a:t>SequentialAnimation</a:t>
            </a:r>
            <a:r>
              <a:rPr lang="en-US" altLang="zh-CN" b="1" dirty="0"/>
              <a:t> {...}</a:t>
            </a:r>
            <a:r>
              <a:rPr lang="zh-CN" altLang="zh-CN" dirty="0"/>
              <a:t>：当单击某本书条目右边的“移除”按钮时，将触发</a:t>
            </a:r>
            <a:r>
              <a:rPr lang="en-US" altLang="zh-CN" dirty="0" err="1"/>
              <a:t>ListView</a:t>
            </a:r>
            <a:r>
              <a:rPr lang="zh-CN" altLang="zh-CN" dirty="0"/>
              <a:t>控件的</a:t>
            </a:r>
            <a:r>
              <a:rPr lang="en-US" altLang="zh-CN" dirty="0" err="1"/>
              <a:t>onRemove</a:t>
            </a:r>
            <a:r>
              <a:rPr lang="zh-CN" altLang="zh-CN" dirty="0"/>
              <a:t>事件，在其中执行一段串行动画（</a:t>
            </a:r>
            <a:r>
              <a:rPr lang="en-US" altLang="zh-CN" dirty="0" err="1"/>
              <a:t>SequentialAnimation</a:t>
            </a:r>
            <a:r>
              <a:rPr lang="zh-CN" altLang="zh-CN" dirty="0"/>
              <a:t>）来呈现列表项书目被删的效果。</a:t>
            </a:r>
          </a:p>
          <a:p>
            <a:pPr indent="450850"/>
            <a:r>
              <a:rPr lang="en-US" altLang="zh-CN" b="1" dirty="0"/>
              <a:t>(e) </a:t>
            </a:r>
            <a:r>
              <a:rPr lang="en-US" altLang="zh-CN" b="1" dirty="0" err="1"/>
              <a:t>swipe.right</a:t>
            </a:r>
            <a:r>
              <a:rPr lang="en-US" altLang="zh-CN" b="1" dirty="0"/>
              <a:t>: Row {...}</a:t>
            </a:r>
            <a:r>
              <a:rPr lang="zh-CN" altLang="zh-CN" dirty="0"/>
              <a:t>：</a:t>
            </a:r>
            <a:r>
              <a:rPr lang="en-US" altLang="zh-CN" dirty="0" err="1"/>
              <a:t>swipe.right</a:t>
            </a:r>
            <a:r>
              <a:rPr lang="zh-CN" altLang="zh-CN" dirty="0"/>
              <a:t>属性决定了当用户向左拖曳列表项时将要显示的界面元素，本例中设计为一个横向布局</a:t>
            </a:r>
            <a:r>
              <a:rPr lang="en-US" altLang="zh-CN" dirty="0"/>
              <a:t>Row</a:t>
            </a:r>
            <a:r>
              <a:rPr lang="zh-CN" altLang="zh-CN" dirty="0"/>
              <a:t>，其中有两个功能按钮（“购买”和“移除”）。</a:t>
            </a:r>
          </a:p>
          <a:p>
            <a:pPr indent="450850"/>
            <a:r>
              <a:rPr lang="en-US" altLang="zh-CN" b="1" dirty="0"/>
              <a:t>(f) </a:t>
            </a:r>
            <a:r>
              <a:rPr lang="en-US" altLang="zh-CN" b="1" dirty="0" err="1"/>
              <a:t>SwipeDelegate.onClicked</a:t>
            </a:r>
            <a:r>
              <a:rPr lang="en-US" altLang="zh-CN" b="1" dirty="0"/>
              <a:t>: {...}</a:t>
            </a:r>
            <a:r>
              <a:rPr lang="zh-CN" altLang="zh-CN" dirty="0"/>
              <a:t>：在</a:t>
            </a:r>
            <a:r>
              <a:rPr lang="en-US" altLang="zh-CN" dirty="0" err="1"/>
              <a:t>SwipeDelegate</a:t>
            </a:r>
            <a:r>
              <a:rPr lang="zh-CN" altLang="zh-CN" dirty="0"/>
              <a:t>的单击“购买”按钮事件中获取</a:t>
            </a:r>
            <a:r>
              <a:rPr lang="en-US" altLang="zh-CN" dirty="0" err="1"/>
              <a:t>ListView</a:t>
            </a:r>
            <a:r>
              <a:rPr lang="zh-CN" altLang="zh-CN" dirty="0"/>
              <a:t>当前选中项（即购买书目）的索引号，再由</a:t>
            </a:r>
            <a:r>
              <a:rPr lang="en-US" altLang="zh-CN" dirty="0"/>
              <a:t>switch</a:t>
            </a:r>
            <a:r>
              <a:rPr lang="zh-CN" altLang="zh-CN" dirty="0"/>
              <a:t>将对应该书的封面图片载入图片框中。</a:t>
            </a:r>
          </a:p>
          <a:p>
            <a:pPr indent="450850"/>
            <a:r>
              <a:rPr lang="en-US" altLang="zh-CN" b="1" dirty="0"/>
              <a:t>(g) </a:t>
            </a:r>
            <a:r>
              <a:rPr lang="en-US" altLang="zh-CN" b="1" dirty="0" err="1"/>
              <a:t>SwipeDelegate.onClicked</a:t>
            </a:r>
            <a:r>
              <a:rPr lang="en-US" altLang="zh-CN" b="1" dirty="0"/>
              <a:t>: </a:t>
            </a:r>
            <a:r>
              <a:rPr lang="en-US" altLang="zh-CN" b="1" dirty="0" err="1"/>
              <a:t>listView.model.remove</a:t>
            </a:r>
            <a:r>
              <a:rPr lang="en-US" altLang="zh-CN" b="1" dirty="0"/>
              <a:t>(index)</a:t>
            </a:r>
            <a:r>
              <a:rPr lang="zh-CN" altLang="zh-CN" dirty="0"/>
              <a:t>：在</a:t>
            </a:r>
            <a:r>
              <a:rPr lang="en-US" altLang="zh-CN" dirty="0" err="1"/>
              <a:t>SwipeDelegate</a:t>
            </a:r>
            <a:r>
              <a:rPr lang="zh-CN" altLang="zh-CN" dirty="0"/>
              <a:t>的单击“移除”按钮事件中获取</a:t>
            </a:r>
            <a:r>
              <a:rPr lang="en-US" altLang="zh-CN" dirty="0" err="1"/>
              <a:t>ListView</a:t>
            </a:r>
            <a:r>
              <a:rPr lang="zh-CN" altLang="zh-CN" dirty="0"/>
              <a:t>当前选中项（即要移除书目）的索引号，根据索引号将对应书目从列表模型中移除。</a:t>
            </a:r>
          </a:p>
          <a:p>
            <a:pPr indent="450850"/>
            <a:r>
              <a:rPr lang="en-US" altLang="zh-CN" b="1" dirty="0"/>
              <a:t>(h) Popup {...}</a:t>
            </a:r>
            <a:r>
              <a:rPr lang="zh-CN" altLang="zh-CN" dirty="0"/>
              <a:t>：这是</a:t>
            </a:r>
            <a:r>
              <a:rPr lang="en-US" altLang="zh-CN" dirty="0" err="1"/>
              <a:t>Qt</a:t>
            </a:r>
            <a:r>
              <a:rPr lang="en-US" altLang="zh-CN" dirty="0"/>
              <a:t> Quick Controls 2</a:t>
            </a:r>
            <a:r>
              <a:rPr lang="zh-CN" altLang="zh-CN" dirty="0"/>
              <a:t>新引入的弹出组框控件，类似于弹出式菜单，应用中为确保它始终显示在其关联控件之上，建议将其直接置于程序的主应用窗口</a:t>
            </a:r>
            <a:r>
              <a:rPr lang="en-US" altLang="zh-CN" dirty="0" err="1"/>
              <a:t>ApplicationWindow</a:t>
            </a:r>
            <a:r>
              <a:rPr lang="zh-CN" altLang="zh-CN" dirty="0"/>
              <a:t>中（这也是本例将所有代码都写在主程序文件</a:t>
            </a:r>
            <a:r>
              <a:rPr lang="en-US" altLang="zh-CN" dirty="0" err="1"/>
              <a:t>main.qml</a:t>
            </a:r>
            <a:r>
              <a:rPr lang="zh-CN" altLang="zh-CN" dirty="0"/>
              <a:t>中的重要原因）。</a:t>
            </a:r>
          </a:p>
          <a:p>
            <a:pPr indent="450850"/>
            <a:r>
              <a:rPr lang="en-US" altLang="zh-CN" b="1" dirty="0"/>
              <a:t>(i) enter: Transition {...}</a:t>
            </a:r>
            <a:r>
              <a:rPr lang="zh-CN" altLang="zh-CN" dirty="0"/>
              <a:t>：设置组框以半透明（透明度为</a:t>
            </a:r>
            <a:r>
              <a:rPr lang="en-US" altLang="zh-CN" dirty="0"/>
              <a:t>0.8</a:t>
            </a:r>
            <a:r>
              <a:rPr lang="zh-CN" altLang="zh-CN" dirty="0"/>
              <a:t>）的效果出现在界面上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1336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4207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第一个</a:t>
            </a:r>
            <a:r>
              <a:rPr lang="en-US" altLang="zh-CN" sz="2400" b="1" dirty="0" err="1"/>
              <a:t>Qt</a:t>
            </a:r>
            <a:r>
              <a:rPr lang="en-US" altLang="zh-CN" sz="2400" b="1" dirty="0"/>
              <a:t> Quick Controls 2</a:t>
            </a:r>
            <a:r>
              <a:rPr lang="zh-CN" altLang="zh-CN" sz="2400" b="1" dirty="0"/>
              <a:t>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1080655"/>
            <a:ext cx="1046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CH2601</a:t>
            </a:r>
            <a:r>
              <a:rPr lang="zh-CN" altLang="zh-CN" sz="1800" dirty="0"/>
              <a:t>）本章依然从一个简单的程序入手，系统地介绍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2</a:t>
            </a:r>
            <a:r>
              <a:rPr lang="zh-CN" altLang="zh-CN" sz="1800" dirty="0"/>
              <a:t>开发的基础知识。创建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2</a:t>
            </a:r>
            <a:r>
              <a:rPr lang="zh-CN" altLang="zh-CN" sz="1800" dirty="0"/>
              <a:t>程序，步骤如下。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）启动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Creator</a:t>
            </a:r>
            <a:r>
              <a:rPr lang="zh-CN" altLang="zh-CN" sz="1800" dirty="0"/>
              <a:t>，单击主菜单“文件”→“新建文件或项目</a:t>
            </a:r>
            <a:r>
              <a:rPr lang="en-US" altLang="zh-CN" sz="1800" dirty="0"/>
              <a:t>…</a:t>
            </a:r>
            <a:r>
              <a:rPr lang="zh-CN" altLang="zh-CN" sz="1800" dirty="0"/>
              <a:t>”项，弹出“</a:t>
            </a:r>
            <a:r>
              <a:rPr lang="en-US" altLang="zh-CN" sz="1800" dirty="0"/>
              <a:t>New File or Project</a:t>
            </a:r>
            <a:r>
              <a:rPr lang="zh-CN" altLang="zh-CN" sz="1800" dirty="0"/>
              <a:t>”对话框，选择项目“</a:t>
            </a:r>
            <a:r>
              <a:rPr lang="en-US" altLang="zh-CN" sz="1800" dirty="0"/>
              <a:t>Application</a:t>
            </a:r>
            <a:r>
              <a:rPr lang="zh-CN" altLang="zh-CN" sz="1800" dirty="0"/>
              <a:t>”下的“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2 Application</a:t>
            </a:r>
            <a:r>
              <a:rPr lang="zh-CN" altLang="zh-CN" sz="1800" dirty="0"/>
              <a:t>”模板，如图</a:t>
            </a:r>
            <a:r>
              <a:rPr lang="en-US" altLang="zh-CN" sz="1800" dirty="0"/>
              <a:t>26.1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75" y="2396960"/>
            <a:ext cx="6019801" cy="374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41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4207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第一个</a:t>
            </a:r>
            <a:r>
              <a:rPr lang="en-US" altLang="zh-CN" sz="2400" b="1" dirty="0" err="1"/>
              <a:t>Qt</a:t>
            </a:r>
            <a:r>
              <a:rPr lang="en-US" altLang="zh-CN" sz="2400" b="1" dirty="0"/>
              <a:t> Quick Controls 2</a:t>
            </a:r>
            <a:r>
              <a:rPr lang="zh-CN" altLang="zh-CN" sz="2400" b="1" dirty="0"/>
              <a:t>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2519" y="997527"/>
            <a:ext cx="1049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）单击“</a:t>
            </a:r>
            <a:r>
              <a:rPr lang="en-US" altLang="zh-CN" sz="1800" dirty="0"/>
              <a:t>Choose…</a:t>
            </a:r>
            <a:r>
              <a:rPr lang="zh-CN" altLang="zh-CN" sz="1800" dirty="0"/>
              <a:t>”按钮，在“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2 Application</a:t>
            </a:r>
            <a:r>
              <a:rPr lang="zh-CN" altLang="zh-CN" sz="1800" dirty="0"/>
              <a:t>”对话框的“</a:t>
            </a:r>
            <a:r>
              <a:rPr lang="en-US" altLang="zh-CN" sz="1800" dirty="0"/>
              <a:t>Project Location</a:t>
            </a:r>
            <a:r>
              <a:rPr lang="zh-CN" altLang="zh-CN" sz="1800" dirty="0"/>
              <a:t>”页输入项目名称“</a:t>
            </a:r>
            <a:r>
              <a:rPr lang="en-US" altLang="zh-CN" sz="1800" dirty="0"/>
              <a:t>Qcontrol2Demo</a:t>
            </a:r>
            <a:r>
              <a:rPr lang="zh-CN" altLang="zh-CN" sz="1800" dirty="0"/>
              <a:t>”，并选择保存项目的路径，如图</a:t>
            </a:r>
            <a:r>
              <a:rPr lang="en-US" altLang="zh-CN" sz="1800" dirty="0"/>
              <a:t>26.2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06" y="1740250"/>
            <a:ext cx="6587219" cy="409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80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4207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第一个</a:t>
            </a:r>
            <a:r>
              <a:rPr lang="en-US" altLang="zh-CN" sz="2400" b="1" dirty="0" err="1"/>
              <a:t>Qt</a:t>
            </a:r>
            <a:r>
              <a:rPr lang="en-US" altLang="zh-CN" sz="2400" b="1" dirty="0"/>
              <a:t> Quick Controls 2</a:t>
            </a:r>
            <a:r>
              <a:rPr lang="zh-CN" altLang="zh-CN" sz="2400" b="1" dirty="0"/>
              <a:t>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3771" y="1009403"/>
            <a:ext cx="1034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）单击“下一步”按钮，在“</a:t>
            </a:r>
            <a:r>
              <a:rPr lang="en-US" altLang="zh-CN" sz="1800" dirty="0"/>
              <a:t>Define Project Details</a:t>
            </a:r>
            <a:r>
              <a:rPr lang="zh-CN" altLang="zh-CN" sz="1800" dirty="0"/>
              <a:t>”页选择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2</a:t>
            </a:r>
            <a:r>
              <a:rPr lang="zh-CN" altLang="zh-CN" sz="1800" dirty="0"/>
              <a:t>样式类型为“</a:t>
            </a:r>
            <a:r>
              <a:rPr lang="en-US" altLang="zh-CN" sz="1800" dirty="0"/>
              <a:t>Default</a:t>
            </a:r>
            <a:r>
              <a:rPr lang="zh-CN" altLang="zh-CN" sz="1800" dirty="0"/>
              <a:t>”，如图</a:t>
            </a:r>
            <a:r>
              <a:rPr lang="en-US" altLang="zh-CN" sz="1800" dirty="0"/>
              <a:t>26.3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434" y="1772722"/>
            <a:ext cx="6997576" cy="436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10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4207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第一个</a:t>
            </a:r>
            <a:r>
              <a:rPr lang="en-US" altLang="zh-CN" sz="2400" b="1" dirty="0" err="1"/>
              <a:t>Qt</a:t>
            </a:r>
            <a:r>
              <a:rPr lang="en-US" altLang="zh-CN" sz="2400" b="1" dirty="0"/>
              <a:t> Quick Controls 2</a:t>
            </a:r>
            <a:r>
              <a:rPr lang="zh-CN" altLang="zh-CN" sz="2400" b="1" dirty="0"/>
              <a:t>程序</a:t>
            </a:r>
          </a:p>
        </p:txBody>
      </p:sp>
      <p:sp>
        <p:nvSpPr>
          <p:cNvPr id="3" name="矩形 2"/>
          <p:cNvSpPr/>
          <p:nvPr/>
        </p:nvSpPr>
        <p:spPr>
          <a:xfrm>
            <a:off x="1022659" y="922319"/>
            <a:ext cx="9950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）单击“下一步”按钮，在“</a:t>
            </a:r>
            <a:r>
              <a:rPr lang="en-US" altLang="zh-CN" sz="1800" dirty="0"/>
              <a:t>Kit Selection</a:t>
            </a:r>
            <a:r>
              <a:rPr lang="zh-CN" altLang="zh-CN" sz="1800" dirty="0"/>
              <a:t>”页，系统默认已指定程序的编译器和调试器，直接单击“下一步”按钮，如图</a:t>
            </a:r>
            <a:r>
              <a:rPr lang="en-US" altLang="zh-CN" sz="1800" dirty="0"/>
              <a:t>26.4</a:t>
            </a:r>
            <a:r>
              <a:rPr lang="zh-CN" altLang="zh-CN" sz="1800" dirty="0"/>
              <a:t>所示。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58" y="1806156"/>
            <a:ext cx="5715577" cy="358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8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4207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第一个</a:t>
            </a:r>
            <a:r>
              <a:rPr lang="en-US" altLang="zh-CN" sz="2400" b="1" dirty="0" err="1"/>
              <a:t>Qt</a:t>
            </a:r>
            <a:r>
              <a:rPr lang="en-US" altLang="zh-CN" sz="2400" b="1" dirty="0"/>
              <a:t> Quick Controls 2</a:t>
            </a:r>
            <a:r>
              <a:rPr lang="zh-CN" altLang="zh-CN" sz="2400" b="1" dirty="0"/>
              <a:t>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3771" y="938151"/>
            <a:ext cx="1028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）弹出的“</a:t>
            </a:r>
            <a:r>
              <a:rPr lang="en-US" altLang="zh-CN" sz="1800" dirty="0"/>
              <a:t>Project Management</a:t>
            </a:r>
            <a:r>
              <a:rPr lang="zh-CN" altLang="zh-CN" sz="1800" dirty="0"/>
              <a:t>”页自动汇总出要添加到该项目的文件，如图</a:t>
            </a:r>
            <a:r>
              <a:rPr lang="en-US" altLang="zh-CN" sz="1800" dirty="0"/>
              <a:t>26.5</a:t>
            </a:r>
            <a:r>
              <a:rPr lang="zh-CN" altLang="zh-CN" sz="1800" dirty="0"/>
              <a:t>所示。单击“完成”按钮完成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Controls 2</a:t>
            </a:r>
            <a:r>
              <a:rPr lang="zh-CN" altLang="zh-CN" sz="1800" dirty="0"/>
              <a:t>应用程序的创建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95" y="1700584"/>
            <a:ext cx="6770955" cy="423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85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</TotalTime>
  <Words>3981</Words>
  <Application>Microsoft Office PowerPoint</Application>
  <PresentationFormat>自定义</PresentationFormat>
  <Paragraphs>346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SkyUser</cp:lastModifiedBy>
  <cp:revision>31</cp:revision>
  <dcterms:created xsi:type="dcterms:W3CDTF">2017-04-19T11:17:17Z</dcterms:created>
  <dcterms:modified xsi:type="dcterms:W3CDTF">2019-03-20T08:24:44Z</dcterms:modified>
</cp:coreProperties>
</file>