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3" r:id="rId3"/>
    <p:sldId id="284" r:id="rId4"/>
    <p:sldId id="285" r:id="rId5"/>
    <p:sldId id="287" r:id="rId6"/>
    <p:sldId id="286" r:id="rId7"/>
    <p:sldId id="288" r:id="rId8"/>
    <p:sldId id="289" r:id="rId9"/>
    <p:sldId id="290" r:id="rId10"/>
    <p:sldId id="291" r:id="rId11"/>
    <p:sldId id="293" r:id="rId12"/>
    <p:sldId id="292" r:id="rId13"/>
    <p:sldId id="294" r:id="rId14"/>
    <p:sldId id="295" r:id="rId15"/>
    <p:sldId id="296" r:id="rId16"/>
    <p:sldId id="298" r:id="rId17"/>
    <p:sldId id="297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7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7" r:id="rId36"/>
    <p:sldId id="318" r:id="rId37"/>
    <p:sldId id="316" r:id="rId38"/>
  </p:sldIdLst>
  <p:sldSz cx="11880850" cy="7305675"/>
  <p:notesSz cx="6858000" cy="9144000"/>
  <p:defaultTextStyle>
    <a:defPPr>
      <a:defRPr lang="zh-CN"/>
    </a:defPPr>
    <a:lvl1pPr marL="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5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9114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3672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8229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2786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7343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190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64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E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752" y="-642"/>
      </p:cViewPr>
      <p:guideLst>
        <p:guide orient="horz" pos="230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7" y="1195629"/>
            <a:ext cx="8910638" cy="254345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7" y="3837171"/>
            <a:ext cx="8910638" cy="1763847"/>
          </a:xfrm>
        </p:spPr>
        <p:txBody>
          <a:bodyPr/>
          <a:lstStyle>
            <a:lvl1pPr marL="0" indent="0" algn="ctr">
              <a:buNone/>
              <a:defRPr sz="2300"/>
            </a:lvl1pPr>
            <a:lvl2pPr marL="434557" indent="0" algn="ctr">
              <a:buNone/>
              <a:defRPr sz="1900"/>
            </a:lvl2pPr>
            <a:lvl3pPr marL="869114" indent="0" algn="ctr">
              <a:buNone/>
              <a:defRPr sz="1700"/>
            </a:lvl3pPr>
            <a:lvl4pPr marL="1303672" indent="0" algn="ctr">
              <a:buNone/>
              <a:defRPr sz="1500"/>
            </a:lvl4pPr>
            <a:lvl5pPr marL="1738229" indent="0" algn="ctr">
              <a:buNone/>
              <a:defRPr sz="1500"/>
            </a:lvl5pPr>
            <a:lvl6pPr marL="2172786" indent="0" algn="ctr">
              <a:buNone/>
              <a:defRPr sz="1500"/>
            </a:lvl6pPr>
            <a:lvl7pPr marL="2607343" indent="0" algn="ctr">
              <a:buNone/>
              <a:defRPr sz="1500"/>
            </a:lvl7pPr>
            <a:lvl8pPr marL="3041900" indent="0" algn="ctr">
              <a:buNone/>
              <a:defRPr sz="1500"/>
            </a:lvl8pPr>
            <a:lvl9pPr marL="3476457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2019/2/28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2019/2/28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5" y="388961"/>
            <a:ext cx="2561808" cy="6191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810" y="388961"/>
            <a:ext cx="7536914" cy="61912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2019/2/28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2019/2/28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21" y="1821347"/>
            <a:ext cx="10247233" cy="3038958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621" y="4889054"/>
            <a:ext cx="10247233" cy="1598116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4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91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3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382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727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073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41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764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2019/2/28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08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4680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2019/2/28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388960"/>
            <a:ext cx="10247233" cy="14120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58" y="1790906"/>
            <a:ext cx="5026156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58" y="2668601"/>
            <a:ext cx="5026156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682" y="1790906"/>
            <a:ext cx="5050909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2" y="2668601"/>
            <a:ext cx="5050909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2019/2/28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2019/2/28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0222" y="-490410"/>
            <a:ext cx="1235325" cy="1327705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6" idx="2"/>
          </p:cNvCxnSpPr>
          <p:nvPr userDrawn="1"/>
        </p:nvCxnSpPr>
        <p:spPr>
          <a:xfrm>
            <a:off x="247440" y="837295"/>
            <a:ext cx="11449755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3433" y="-472148"/>
            <a:ext cx="2755726" cy="233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95" y="4465218"/>
            <a:ext cx="6257029" cy="304459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0882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10" y="1051884"/>
            <a:ext cx="6014680" cy="519176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2019/2/28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910" y="1051884"/>
            <a:ext cx="6014680" cy="5191765"/>
          </a:xfrm>
        </p:spPr>
        <p:txBody>
          <a:bodyPr anchor="t"/>
          <a:lstStyle>
            <a:lvl1pPr marL="0" indent="0">
              <a:buNone/>
              <a:defRPr sz="3000"/>
            </a:lvl1pPr>
            <a:lvl2pPr marL="434557" indent="0">
              <a:buNone/>
              <a:defRPr sz="2700"/>
            </a:lvl2pPr>
            <a:lvl3pPr marL="869114" indent="0">
              <a:buNone/>
              <a:defRPr sz="2300"/>
            </a:lvl3pPr>
            <a:lvl4pPr marL="1303672" indent="0">
              <a:buNone/>
              <a:defRPr sz="1900"/>
            </a:lvl4pPr>
            <a:lvl5pPr marL="1738229" indent="0">
              <a:buNone/>
              <a:defRPr sz="1900"/>
            </a:lvl5pPr>
            <a:lvl6pPr marL="2172786" indent="0">
              <a:buNone/>
              <a:defRPr sz="1900"/>
            </a:lvl6pPr>
            <a:lvl7pPr marL="2607343" indent="0">
              <a:buNone/>
              <a:defRPr sz="1900"/>
            </a:lvl7pPr>
            <a:lvl8pPr marL="3041900" indent="0">
              <a:buNone/>
              <a:defRPr sz="1900"/>
            </a:lvl8pPr>
            <a:lvl9pPr marL="3476457" indent="0">
              <a:buNone/>
              <a:defRPr sz="19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2019/2/28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C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809" y="388960"/>
            <a:ext cx="10247233" cy="1412092"/>
          </a:xfrm>
          <a:prstGeom prst="rect">
            <a:avLst/>
          </a:prstGeom>
        </p:spPr>
        <p:txBody>
          <a:bodyPr vert="horz" lIns="115882" tIns="57941" rIns="115882" bIns="579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09" y="1944798"/>
            <a:ext cx="10247233" cy="4635384"/>
          </a:xfrm>
          <a:prstGeom prst="rect">
            <a:avLst/>
          </a:prstGeom>
        </p:spPr>
        <p:txBody>
          <a:bodyPr vert="horz" lIns="115882" tIns="57941" rIns="115882" bIns="57941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808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A7DF-616D-4807-B0A1-86BDC4DF6A41}" type="datetimeFigureOut">
              <a:rPr lang="zh-CN" altLang="en-US" smtClean="0"/>
              <a:t>2019/2/28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532" y="6771279"/>
            <a:ext cx="4009787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850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69114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79" indent="-217279" algn="l" defTabSz="869114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393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950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507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064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24622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179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7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5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114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672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229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786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43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90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64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303&#65289;.tx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20363;&#65288;CH304&#65289;-2.txt" TargetMode="External"/><Relationship Id="rId2" Type="http://schemas.openxmlformats.org/officeDocument/2006/relationships/hyperlink" Target="&#20363;&#65288;CH304&#65289;-1.txt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301&#65289;.txt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3.5-2.4.txt" TargetMode="External"/><Relationship Id="rId2" Type="http://schemas.openxmlformats.org/officeDocument/2006/relationships/hyperlink" Target="3.5-2.3.tx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3.5-3.4.txt" TargetMode="External"/><Relationship Id="rId2" Type="http://schemas.openxmlformats.org/officeDocument/2006/relationships/hyperlink" Target="3.5-3.3.txt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3.5-4.4.txt" TargetMode="External"/><Relationship Id="rId2" Type="http://schemas.openxmlformats.org/officeDocument/2006/relationships/hyperlink" Target="3.5-4.3.txt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3.5-5.tx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302&#65289;.tx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957" y="1330036"/>
            <a:ext cx="616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3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布局管理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5127" y="3111333"/>
            <a:ext cx="507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分割窗口</a:t>
            </a:r>
            <a:r>
              <a:rPr lang="en-US" altLang="zh-CN" sz="3600" b="1" dirty="0" err="1"/>
              <a:t>QSplitter</a:t>
            </a:r>
            <a:r>
              <a:rPr lang="zh-CN" altLang="zh-CN" sz="3600" b="1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896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500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停靠窗口</a:t>
            </a:r>
            <a:r>
              <a:rPr lang="en-US" altLang="zh-CN" sz="2400" b="1" dirty="0" err="1"/>
              <a:t>QDockWidget</a:t>
            </a:r>
            <a:r>
              <a:rPr lang="zh-CN" altLang="zh-CN" sz="24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5400" y="1021278"/>
            <a:ext cx="10280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(b) </a:t>
            </a:r>
            <a:r>
              <a:rPr lang="en-US" altLang="zh-CN" sz="1800" b="1" dirty="0" err="1"/>
              <a:t>setAllowedAreas</a:t>
            </a:r>
            <a:r>
              <a:rPr lang="en-US" altLang="zh-CN" sz="1800" b="1" dirty="0"/>
              <a:t>()</a:t>
            </a:r>
            <a:r>
              <a:rPr lang="zh-CN" altLang="zh-CN" sz="1800" dirty="0"/>
              <a:t>方法设置停靠窗体可停靠的区域，原型如下：</a:t>
            </a:r>
          </a:p>
          <a:p>
            <a:r>
              <a:rPr lang="en-US" altLang="zh-CN" sz="1800" dirty="0"/>
              <a:t>void </a:t>
            </a:r>
            <a:r>
              <a:rPr lang="en-US" altLang="zh-CN" sz="1800" dirty="0" err="1"/>
              <a:t>setAllowedAreas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DockWidgetAreas</a:t>
            </a:r>
            <a:r>
              <a:rPr lang="en-US" altLang="zh-CN" sz="1800" dirty="0"/>
              <a:t>  areas)</a:t>
            </a:r>
            <a:endParaRPr lang="zh-CN" altLang="zh-CN" sz="1800" dirty="0"/>
          </a:p>
          <a:p>
            <a:r>
              <a:rPr lang="zh-CN" altLang="zh-CN" sz="1800" dirty="0"/>
              <a:t>参数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DockWidgetAreas</a:t>
            </a:r>
            <a:r>
              <a:rPr lang="zh-CN" altLang="zh-CN" sz="1800" dirty="0"/>
              <a:t>指定停靠窗体可停靠的区域，包括以下几种参数。</a:t>
            </a:r>
          </a:p>
          <a:p>
            <a:r>
              <a:rPr lang="zh-CN" altLang="zh-CN" sz="1800" dirty="0"/>
              <a:t>①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LeftDockWidgetArea</a:t>
            </a:r>
            <a:r>
              <a:rPr lang="zh-CN" altLang="zh-CN" sz="1800" dirty="0"/>
              <a:t>：可在主窗口的左侧停靠。</a:t>
            </a:r>
          </a:p>
          <a:p>
            <a:r>
              <a:rPr lang="zh-CN" altLang="zh-CN" sz="1800" dirty="0"/>
              <a:t>②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RightDockWidgetArea</a:t>
            </a:r>
            <a:r>
              <a:rPr lang="zh-CN" altLang="zh-CN" sz="1800" dirty="0"/>
              <a:t>：可在主窗口的右侧停靠。</a:t>
            </a:r>
          </a:p>
          <a:p>
            <a:r>
              <a:rPr lang="zh-CN" altLang="zh-CN" sz="1800" dirty="0"/>
              <a:t>③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TopDockWidgetArea</a:t>
            </a:r>
            <a:r>
              <a:rPr lang="zh-CN" altLang="zh-CN" sz="1800" dirty="0"/>
              <a:t>：可在主窗口的顶部停靠。</a:t>
            </a:r>
          </a:p>
          <a:p>
            <a:r>
              <a:rPr lang="zh-CN" altLang="zh-CN" sz="1800" dirty="0"/>
              <a:t>④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BottomDockWidgetArea</a:t>
            </a:r>
            <a:r>
              <a:rPr lang="zh-CN" altLang="zh-CN" sz="1800" dirty="0"/>
              <a:t>：可在主窗口的底部停靠。</a:t>
            </a:r>
          </a:p>
          <a:p>
            <a:r>
              <a:rPr lang="zh-CN" altLang="zh-CN" sz="1800" dirty="0"/>
              <a:t>⑤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AllDockWidgetArea</a:t>
            </a:r>
            <a:r>
              <a:rPr lang="zh-CN" altLang="zh-CN" sz="1800" dirty="0"/>
              <a:t>：可在主窗口任意（以上四个）部位停靠。</a:t>
            </a:r>
          </a:p>
          <a:p>
            <a:r>
              <a:rPr lang="zh-CN" altLang="zh-CN" sz="1800" dirty="0"/>
              <a:t>⑥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NoDockWidgetArea</a:t>
            </a:r>
            <a:r>
              <a:rPr lang="zh-CN" altLang="zh-CN" sz="1800" dirty="0"/>
              <a:t>：只可停靠在插入处。</a:t>
            </a:r>
          </a:p>
          <a:p>
            <a:r>
              <a:rPr lang="zh-CN" altLang="zh-CN" sz="1800" dirty="0"/>
              <a:t>各区域设定也可采用或</a:t>
            </a:r>
            <a:r>
              <a:rPr lang="en-US" altLang="zh-CN" sz="1800" dirty="0"/>
              <a:t>(|)</a:t>
            </a:r>
            <a:r>
              <a:rPr lang="zh-CN" altLang="zh-CN" sz="1800" dirty="0"/>
              <a:t>的方式进行。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）在“</a:t>
            </a:r>
            <a:r>
              <a:rPr lang="en-US" altLang="zh-CN" sz="1800" dirty="0"/>
              <a:t>dockwindows.cpp</a:t>
            </a:r>
            <a:r>
              <a:rPr lang="zh-CN" altLang="zh-CN" sz="1800" dirty="0"/>
              <a:t>”文件的开始部分加入以下头文件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129538" y="4160599"/>
            <a:ext cx="9522628" cy="681038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QTextEdit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QDockWidget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929775" y="4885535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）运行程序，显示效果如图</a:t>
            </a:r>
            <a:r>
              <a:rPr lang="en-US" altLang="zh-CN" sz="1800" dirty="0"/>
              <a:t>3.2</a:t>
            </a:r>
            <a:r>
              <a:rPr lang="zh-CN" altLang="zh-CN" sz="1800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298535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957" y="1330036"/>
            <a:ext cx="616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3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布局管理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6369" y="3111333"/>
            <a:ext cx="665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堆栈窗体</a:t>
            </a:r>
            <a:r>
              <a:rPr lang="en-US" altLang="zh-CN" sz="3600" b="1" dirty="0" err="1"/>
              <a:t>QStackedWidget</a:t>
            </a:r>
            <a:r>
              <a:rPr lang="zh-CN" altLang="zh-CN" sz="3600" b="1" dirty="0"/>
              <a:t>类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64172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848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堆栈窗体</a:t>
            </a:r>
            <a:r>
              <a:rPr lang="en-US" altLang="zh-CN" sz="2400" b="1" dirty="0" err="1"/>
              <a:t>QStackedWidget</a:t>
            </a:r>
            <a:r>
              <a:rPr lang="zh-CN" altLang="zh-CN" sz="2400" b="1" dirty="0"/>
              <a:t>类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8769" y="985652"/>
            <a:ext cx="1060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CH303</a:t>
            </a:r>
            <a:r>
              <a:rPr lang="zh-CN" altLang="zh-CN" sz="1800" dirty="0"/>
              <a:t>）堆栈窗体</a:t>
            </a:r>
            <a:r>
              <a:rPr lang="en-US" altLang="zh-CN" sz="1800" dirty="0" err="1"/>
              <a:t>QStackedWidget</a:t>
            </a:r>
            <a:r>
              <a:rPr lang="zh-CN" altLang="zh-CN" sz="1800" dirty="0"/>
              <a:t>类的使用，当选择左侧列表框中不同的选项时，右侧显示所选的不同的窗体。在此使用列表框</a:t>
            </a:r>
            <a:r>
              <a:rPr lang="en-US" altLang="zh-CN" sz="1800" dirty="0" err="1"/>
              <a:t>QListWidget</a:t>
            </a:r>
            <a:r>
              <a:rPr lang="zh-CN" altLang="zh-CN" sz="1800" dirty="0"/>
              <a:t>，效果如图</a:t>
            </a:r>
            <a:r>
              <a:rPr lang="en-US" altLang="zh-CN" sz="1800" dirty="0"/>
              <a:t>3.4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99" y="1731962"/>
            <a:ext cx="4328383" cy="29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6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848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堆栈窗体</a:t>
            </a:r>
            <a:r>
              <a:rPr lang="en-US" altLang="zh-CN" sz="2400" b="1" dirty="0" err="1"/>
              <a:t>QStackedWidget</a:t>
            </a:r>
            <a:r>
              <a:rPr lang="zh-CN" altLang="zh-CN" sz="2400" b="1" dirty="0"/>
              <a:t>类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5018" y="1045029"/>
            <a:ext cx="10687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本实例是采用编写代码的方式实现的，具体步骤如下：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Widgets Application</a:t>
            </a:r>
            <a:r>
              <a:rPr lang="zh-CN" altLang="zh-CN" sz="1800" dirty="0"/>
              <a:t>（详见</a:t>
            </a:r>
            <a:r>
              <a:rPr lang="en-US" altLang="zh-CN" sz="1800" dirty="0"/>
              <a:t>1.3.1</a:t>
            </a:r>
            <a:r>
              <a:rPr lang="zh-CN" altLang="zh-CN" sz="1800" dirty="0"/>
              <a:t>节），项目名称为“</a:t>
            </a:r>
            <a:r>
              <a:rPr lang="en-US" altLang="zh-CN" sz="1800" dirty="0" err="1"/>
              <a:t>StackedWidget</a:t>
            </a:r>
            <a:r>
              <a:rPr lang="zh-CN" altLang="zh-CN" sz="1800" dirty="0"/>
              <a:t>”，基类选择“</a:t>
            </a:r>
            <a:r>
              <a:rPr lang="en-US" altLang="zh-CN" sz="1800" dirty="0" err="1"/>
              <a:t>QDialog</a:t>
            </a:r>
            <a:r>
              <a:rPr lang="zh-CN" altLang="zh-CN" sz="1800" dirty="0"/>
              <a:t>”，类名命名为“</a:t>
            </a:r>
            <a:r>
              <a:rPr lang="en-US" altLang="zh-CN" sz="1800" dirty="0" err="1"/>
              <a:t>StackDlg</a:t>
            </a:r>
            <a:r>
              <a:rPr lang="zh-CN" altLang="zh-CN" sz="1800" dirty="0"/>
              <a:t>”，</a:t>
            </a:r>
            <a:r>
              <a:rPr lang="zh-CN" altLang="zh-CN" sz="1800" b="1" dirty="0"/>
              <a:t>取消</a:t>
            </a:r>
            <a:r>
              <a:rPr lang="zh-CN" altLang="zh-CN" sz="1800" dirty="0"/>
              <a:t>“创建界面”复选框的选中状态，如图</a:t>
            </a:r>
            <a:r>
              <a:rPr lang="en-US" altLang="zh-CN" sz="1800" dirty="0"/>
              <a:t>3.5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27" y="2075237"/>
            <a:ext cx="7642638" cy="382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96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848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堆栈窗体</a:t>
            </a:r>
            <a:r>
              <a:rPr lang="en-US" altLang="zh-CN" sz="2400" b="1" dirty="0" err="1"/>
              <a:t>QStackedWidget</a:t>
            </a:r>
            <a:r>
              <a:rPr lang="zh-CN" altLang="zh-CN" sz="2400" b="1" dirty="0"/>
              <a:t>类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965400" y="958298"/>
            <a:ext cx="5387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）打开“</a:t>
            </a:r>
            <a:r>
              <a:rPr lang="en-US" altLang="zh-CN" sz="1800" dirty="0" err="1"/>
              <a:t>stackdlg.h</a:t>
            </a:r>
            <a:r>
              <a:rPr lang="zh-CN" altLang="zh-CN" sz="1800" dirty="0"/>
              <a:t>”文件，添加如下加黑代码：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55" y="1436914"/>
            <a:ext cx="9619013" cy="3484543"/>
          </a:xfrm>
          <a:prstGeom prst="roundRect">
            <a:avLst>
              <a:gd name="adj" fmla="val 652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StackDlg</a:t>
            </a:r>
            <a:r>
              <a:rPr lang="en-US" altLang="zh-CN" sz="1600" dirty="0" smtClean="0"/>
              <a:t> : public </a:t>
            </a:r>
            <a:r>
              <a:rPr lang="en-US" altLang="zh-CN" sz="1600" dirty="0" err="1" smtClean="0"/>
              <a:t>QDialog</a:t>
            </a:r>
            <a:endParaRPr lang="zh-CN" altLang="zh-CN" sz="1600" dirty="0" smtClean="0"/>
          </a:p>
          <a:p>
            <a:r>
              <a:rPr lang="en-US" altLang="zh-CN" sz="1600" dirty="0" smtClean="0"/>
              <a:t>{</a:t>
            </a:r>
            <a:endParaRPr lang="zh-CN" altLang="zh-CN" sz="1600" dirty="0" smtClean="0"/>
          </a:p>
          <a:p>
            <a:r>
              <a:rPr lang="en-US" altLang="zh-CN" sz="1600" dirty="0" smtClean="0"/>
              <a:t>	Q_OBJECT</a:t>
            </a:r>
            <a:endParaRPr lang="zh-CN" altLang="zh-CN" sz="1600" dirty="0" smtClean="0"/>
          </a:p>
          <a:p>
            <a:r>
              <a:rPr lang="en-US" altLang="zh-CN" sz="1600" dirty="0" smtClean="0"/>
              <a:t>public:</a:t>
            </a:r>
            <a:endParaRPr lang="zh-CN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StackDlg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QWidget</a:t>
            </a:r>
            <a:r>
              <a:rPr lang="en-US" altLang="zh-CN" sz="1600" dirty="0" smtClean="0"/>
              <a:t> *parent = 0);</a:t>
            </a:r>
            <a:endParaRPr lang="zh-CN" altLang="zh-CN" sz="1600" dirty="0" smtClean="0"/>
          </a:p>
          <a:p>
            <a:r>
              <a:rPr lang="en-US" altLang="zh-CN" sz="1600" dirty="0" smtClean="0"/>
              <a:t>	~</a:t>
            </a:r>
            <a:r>
              <a:rPr lang="en-US" altLang="zh-CN" sz="1600" dirty="0" err="1" smtClean="0"/>
              <a:t>StackDlg</a:t>
            </a:r>
            <a:r>
              <a:rPr lang="en-US" altLang="zh-CN" sz="1600" dirty="0" smtClean="0"/>
              <a:t>();</a:t>
            </a:r>
            <a:endParaRPr lang="zh-CN" altLang="zh-CN" sz="1600" dirty="0" smtClean="0"/>
          </a:p>
          <a:p>
            <a:r>
              <a:rPr lang="en-US" altLang="zh-CN" sz="1600" b="1" dirty="0" smtClean="0"/>
              <a:t>private:</a:t>
            </a:r>
            <a:endParaRPr lang="zh-CN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b="1" dirty="0" err="1" smtClean="0"/>
              <a:t>QListWidget</a:t>
            </a:r>
            <a:r>
              <a:rPr lang="en-US" altLang="zh-CN" sz="1600" b="1" dirty="0" smtClean="0"/>
              <a:t> *list;</a:t>
            </a:r>
            <a:endParaRPr lang="zh-CN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b="1" dirty="0" err="1" smtClean="0"/>
              <a:t>QStackedWidget</a:t>
            </a:r>
            <a:r>
              <a:rPr lang="en-US" altLang="zh-CN" sz="1600" b="1" dirty="0" smtClean="0"/>
              <a:t> *stack;</a:t>
            </a:r>
            <a:endParaRPr lang="zh-CN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b="1" dirty="0" err="1" smtClean="0"/>
              <a:t>QLabel</a:t>
            </a:r>
            <a:r>
              <a:rPr lang="en-US" altLang="zh-CN" sz="1600" b="1" dirty="0" smtClean="0"/>
              <a:t> *label1;</a:t>
            </a:r>
            <a:endParaRPr lang="zh-CN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b="1" dirty="0" err="1" smtClean="0"/>
              <a:t>QLabel</a:t>
            </a:r>
            <a:r>
              <a:rPr lang="en-US" altLang="zh-CN" sz="1600" b="1" dirty="0" smtClean="0"/>
              <a:t> *label2;</a:t>
            </a:r>
            <a:endParaRPr lang="zh-CN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b="1" dirty="0" err="1" smtClean="0"/>
              <a:t>QLabel</a:t>
            </a:r>
            <a:r>
              <a:rPr lang="en-US" altLang="zh-CN" sz="1600" b="1" dirty="0" smtClean="0"/>
              <a:t> *label3;</a:t>
            </a:r>
            <a:endParaRPr lang="zh-CN" altLang="zh-CN" sz="1600" dirty="0" smtClean="0"/>
          </a:p>
          <a:p>
            <a:r>
              <a:rPr lang="en-US" altLang="zh-CN" sz="1600" dirty="0" smtClean="0"/>
              <a:t>};</a:t>
            </a:r>
          </a:p>
        </p:txBody>
      </p:sp>
      <p:sp>
        <p:nvSpPr>
          <p:cNvPr id="5" name="矩形 4"/>
          <p:cNvSpPr/>
          <p:nvPr/>
        </p:nvSpPr>
        <p:spPr>
          <a:xfrm>
            <a:off x="1080655" y="492145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在文件开始部分添加以下头文件：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655" y="5290789"/>
            <a:ext cx="9619013" cy="863144"/>
          </a:xfrm>
          <a:prstGeom prst="roundRect">
            <a:avLst>
              <a:gd name="adj" fmla="val 1478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QListWidget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QStackedWidget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8146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65662" y="4429496"/>
            <a:ext cx="8811491" cy="415636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65400" y="317030"/>
            <a:ext cx="3848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堆栈窗体</a:t>
            </a:r>
            <a:r>
              <a:rPr lang="en-US" altLang="zh-CN" sz="2400" b="1" dirty="0" err="1"/>
              <a:t>QStackedWidget</a:t>
            </a:r>
            <a:r>
              <a:rPr lang="zh-CN" altLang="zh-CN" sz="2400" b="1" dirty="0"/>
              <a:t>类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9392" y="1021278"/>
            <a:ext cx="107234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）打开“</a:t>
            </a:r>
            <a:r>
              <a:rPr lang="en-US" altLang="zh-CN" sz="1800" dirty="0"/>
              <a:t>stackdlg.cpp</a:t>
            </a:r>
            <a:r>
              <a:rPr lang="zh-CN" altLang="zh-CN" sz="1800" dirty="0"/>
              <a:t>”文件，在停靠窗体</a:t>
            </a:r>
            <a:r>
              <a:rPr lang="en-US" altLang="zh-CN" sz="1800" dirty="0" err="1"/>
              <a:t>StackDlg</a:t>
            </a:r>
            <a:r>
              <a:rPr lang="zh-CN" altLang="zh-CN" sz="1800" dirty="0"/>
              <a:t>类的</a:t>
            </a:r>
            <a:r>
              <a:rPr lang="zh-CN" altLang="zh-CN" sz="1800" dirty="0">
                <a:hlinkClick r:id="rId2" action="ppaction://hlinkfile"/>
              </a:rPr>
              <a:t>构造函数中添加如下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</a:t>
            </a:r>
            <a:r>
              <a:rPr lang="en-US" altLang="zh-CN" sz="1800" b="1" dirty="0" err="1"/>
              <a:t>mainLayout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setStretchFactor</a:t>
            </a:r>
            <a:r>
              <a:rPr lang="en-US" altLang="zh-CN" sz="1800" b="1" dirty="0"/>
              <a:t>(list,1)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设定可伸缩控件，第</a:t>
            </a:r>
            <a:r>
              <a:rPr lang="en-US" altLang="zh-CN" sz="1800" dirty="0"/>
              <a:t>1</a:t>
            </a:r>
            <a:r>
              <a:rPr lang="zh-CN" altLang="zh-CN" sz="1800" dirty="0"/>
              <a:t>个参数用于指定设置的控件（序号从</a:t>
            </a:r>
            <a:r>
              <a:rPr lang="en-US" altLang="zh-CN" sz="1800" dirty="0"/>
              <a:t>0</a:t>
            </a:r>
            <a:r>
              <a:rPr lang="zh-CN" altLang="zh-CN" sz="1800" dirty="0"/>
              <a:t>起编号），第</a:t>
            </a:r>
            <a:r>
              <a:rPr lang="en-US" altLang="zh-CN" sz="1800" dirty="0"/>
              <a:t>2</a:t>
            </a:r>
            <a:r>
              <a:rPr lang="zh-CN" altLang="zh-CN" sz="1800" dirty="0"/>
              <a:t>个参数的值大于</a:t>
            </a:r>
            <a:r>
              <a:rPr lang="en-US" altLang="zh-CN" sz="1800" dirty="0"/>
              <a:t>0</a:t>
            </a:r>
            <a:r>
              <a:rPr lang="zh-CN" altLang="zh-CN" sz="1800" dirty="0"/>
              <a:t>则表示此控件为可伸缩控件。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 connect(</a:t>
            </a:r>
            <a:r>
              <a:rPr lang="en-US" altLang="zh-CN" sz="1800" b="1" dirty="0" err="1"/>
              <a:t>list,SIGNAL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currentRowChanged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)),</a:t>
            </a:r>
            <a:r>
              <a:rPr lang="en-US" altLang="zh-CN" sz="1800" b="1" dirty="0" err="1"/>
              <a:t>stack,SLOT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setCurrentIndex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)))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将</a:t>
            </a:r>
            <a:r>
              <a:rPr lang="en-US" altLang="zh-CN" sz="1800" dirty="0" err="1"/>
              <a:t>QListWidget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currentRowChanged</a:t>
            </a:r>
            <a:r>
              <a:rPr lang="en-US" altLang="zh-CN" sz="1800" dirty="0"/>
              <a:t>()</a:t>
            </a:r>
            <a:r>
              <a:rPr lang="zh-CN" altLang="zh-CN" sz="1800" dirty="0"/>
              <a:t>信号与堆栈窗体的</a:t>
            </a:r>
            <a:r>
              <a:rPr lang="en-US" altLang="zh-CN" sz="1800" dirty="0" err="1"/>
              <a:t>setCurrentIndex</a:t>
            </a:r>
            <a:r>
              <a:rPr lang="en-US" altLang="zh-CN" sz="1800" dirty="0"/>
              <a:t>()</a:t>
            </a:r>
            <a:r>
              <a:rPr lang="zh-CN" altLang="zh-CN" sz="1800" dirty="0"/>
              <a:t>槽函数连接起来，实现按选择显示窗体。此处的堆栈窗体</a:t>
            </a:r>
            <a:r>
              <a:rPr lang="en-US" altLang="zh-CN" sz="1800" dirty="0"/>
              <a:t>index</a:t>
            </a:r>
            <a:r>
              <a:rPr lang="zh-CN" altLang="zh-CN" sz="1800" dirty="0"/>
              <a:t>按插入的顺序从</a:t>
            </a:r>
            <a:r>
              <a:rPr lang="en-US" altLang="zh-CN" sz="1800" dirty="0"/>
              <a:t>0</a:t>
            </a:r>
            <a:r>
              <a:rPr lang="zh-CN" altLang="zh-CN" sz="1800" dirty="0"/>
              <a:t>起依次排序，与</a:t>
            </a:r>
            <a:r>
              <a:rPr lang="en-US" altLang="zh-CN" sz="1800" dirty="0" err="1"/>
              <a:t>QListWidget</a:t>
            </a:r>
            <a:r>
              <a:rPr lang="zh-CN" altLang="zh-CN" sz="1800" dirty="0"/>
              <a:t>的条目排序相一致。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）在</a:t>
            </a:r>
            <a:r>
              <a:rPr lang="en-US" altLang="zh-CN" sz="1800" dirty="0"/>
              <a:t>stackdlg.cpp</a:t>
            </a:r>
            <a:r>
              <a:rPr lang="zh-CN" altLang="zh-CN" sz="1800" dirty="0"/>
              <a:t>文件的开始部分加入以下头文件：</a:t>
            </a:r>
          </a:p>
          <a:p>
            <a:pPr indent="450850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 smtClean="0"/>
              <a:t>       #</a:t>
            </a:r>
            <a:r>
              <a:rPr lang="en-US" altLang="zh-CN" sz="1800" dirty="0"/>
              <a:t>include &lt;</a:t>
            </a:r>
            <a:r>
              <a:rPr lang="en-US" altLang="zh-CN" sz="1800" dirty="0" err="1"/>
              <a:t>QHBoxLayout</a:t>
            </a:r>
            <a:r>
              <a:rPr lang="en-US" altLang="zh-CN" sz="1800" dirty="0"/>
              <a:t>&gt;</a:t>
            </a:r>
            <a:endParaRPr lang="zh-CN" altLang="zh-CN" sz="1800" dirty="0"/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）运行程序，显示效果如图</a:t>
            </a:r>
            <a:r>
              <a:rPr lang="en-US" altLang="zh-CN" sz="1800" dirty="0"/>
              <a:t>3.4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7696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957" y="1330036"/>
            <a:ext cx="616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3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布局管理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6369" y="3111333"/>
            <a:ext cx="665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基本布局（</a:t>
            </a:r>
            <a:r>
              <a:rPr lang="en-US" altLang="zh-CN" sz="3600" b="1" dirty="0" err="1"/>
              <a:t>QLayout</a:t>
            </a:r>
            <a:r>
              <a:rPr lang="zh-CN" altLang="zh-CN" sz="36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2610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109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基本布局（</a:t>
            </a:r>
            <a:r>
              <a:rPr lang="en-US" altLang="zh-CN" sz="2400" b="1" dirty="0" err="1"/>
              <a:t>QLayout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1045029"/>
            <a:ext cx="1040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 err="1"/>
              <a:t>Qt</a:t>
            </a:r>
            <a:r>
              <a:rPr lang="zh-CN" altLang="zh-CN" sz="1800" dirty="0"/>
              <a:t>提供了</a:t>
            </a:r>
            <a:r>
              <a:rPr lang="en-US" altLang="zh-CN" sz="1800" dirty="0" err="1"/>
              <a:t>QHBoxLayout</a:t>
            </a:r>
            <a:r>
              <a:rPr lang="zh-CN" altLang="zh-CN" sz="1800" dirty="0"/>
              <a:t>类、</a:t>
            </a:r>
            <a:r>
              <a:rPr lang="en-US" altLang="zh-CN" sz="1800" dirty="0" err="1"/>
              <a:t>QVBoxLayout</a:t>
            </a:r>
            <a:r>
              <a:rPr lang="zh-CN" altLang="zh-CN" sz="1800" dirty="0"/>
              <a:t>类及</a:t>
            </a:r>
            <a:r>
              <a:rPr lang="en-US" altLang="zh-CN" sz="1800" dirty="0" err="1"/>
              <a:t>QGridLayout</a:t>
            </a:r>
            <a:r>
              <a:rPr lang="zh-CN" altLang="zh-CN" sz="1800" dirty="0"/>
              <a:t>类等的基本布局管理，分别是水平排列布局、垂直排列布局和网格排列布局。各种布局类及继承关系如图</a:t>
            </a:r>
            <a:r>
              <a:rPr lang="en-US" altLang="zh-CN" sz="1800" dirty="0"/>
              <a:t>3.6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074" name="Picture 2" descr="4t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069" y="1869498"/>
            <a:ext cx="6254028" cy="232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6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109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基本布局（</a:t>
            </a:r>
            <a:r>
              <a:rPr lang="en-US" altLang="zh-CN" sz="2400" b="1" dirty="0" err="1"/>
              <a:t>QLayout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104436" y="969997"/>
            <a:ext cx="59404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800" dirty="0"/>
              <a:t>布局中常用的方法有</a:t>
            </a:r>
            <a:r>
              <a:rPr lang="en-US" altLang="zh-CN" sz="1800" dirty="0" err="1"/>
              <a:t>addWidget</a:t>
            </a:r>
            <a:r>
              <a:rPr lang="en-US" altLang="zh-CN" sz="1800" dirty="0"/>
              <a:t>()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addLayout</a:t>
            </a:r>
            <a:r>
              <a:rPr lang="en-US" altLang="zh-CN" sz="1800" dirty="0"/>
              <a:t>()</a:t>
            </a:r>
            <a:r>
              <a:rPr lang="zh-CN" altLang="zh-CN" sz="1800" dirty="0"/>
              <a:t>。</a:t>
            </a:r>
          </a:p>
          <a:p>
            <a:r>
              <a:rPr lang="en-US" altLang="zh-CN" sz="1800" dirty="0" err="1"/>
              <a:t>addWidget</a:t>
            </a:r>
            <a:r>
              <a:rPr lang="en-US" altLang="zh-CN" sz="1800" dirty="0"/>
              <a:t>()</a:t>
            </a:r>
            <a:r>
              <a:rPr lang="zh-CN" altLang="zh-CN" sz="1800" dirty="0"/>
              <a:t>方法用于加入需要布局的控件，方法原型如下：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0036" y="1616328"/>
            <a:ext cx="9072748" cy="2707124"/>
          </a:xfrm>
          <a:prstGeom prst="roundRect">
            <a:avLst>
              <a:gd name="adj" fmla="val 701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addWidget</a:t>
            </a:r>
            <a:endParaRPr lang="zh-CN" altLang="zh-CN" dirty="0"/>
          </a:p>
          <a:p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QWidget</a:t>
            </a:r>
            <a:r>
              <a:rPr lang="en-US" altLang="zh-CN" dirty="0"/>
              <a:t> *widget,           			//</a:t>
            </a:r>
            <a:r>
              <a:rPr lang="zh-CN" altLang="zh-CN" dirty="0"/>
              <a:t>需要插入的控件对象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fromRow</a:t>
            </a:r>
            <a:r>
              <a:rPr lang="en-US" altLang="zh-CN" dirty="0"/>
              <a:t>,              			//</a:t>
            </a:r>
            <a:r>
              <a:rPr lang="zh-CN" altLang="zh-CN" dirty="0"/>
              <a:t>插入的行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fromColumn</a:t>
            </a:r>
            <a:r>
              <a:rPr lang="en-US" altLang="zh-CN" dirty="0"/>
              <a:t>,           			//</a:t>
            </a:r>
            <a:r>
              <a:rPr lang="zh-CN" altLang="zh-CN" dirty="0"/>
              <a:t>插入的列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rowSpan</a:t>
            </a:r>
            <a:r>
              <a:rPr lang="en-US" altLang="zh-CN" dirty="0"/>
              <a:t>,              			//</a:t>
            </a:r>
            <a:r>
              <a:rPr lang="zh-CN" altLang="zh-CN" dirty="0"/>
              <a:t>表示占用的行数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columnSpan</a:t>
            </a:r>
            <a:r>
              <a:rPr lang="en-US" altLang="zh-CN" dirty="0"/>
              <a:t>,           			//</a:t>
            </a:r>
            <a:r>
              <a:rPr lang="zh-CN" altLang="zh-CN" dirty="0"/>
              <a:t>表示占用的列数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Qt</a:t>
            </a:r>
            <a:r>
              <a:rPr lang="en-US" altLang="zh-CN" dirty="0"/>
              <a:t>::Alignment  alignment=0  		</a:t>
            </a:r>
            <a:r>
              <a:rPr lang="en-US" altLang="zh-CN" dirty="0" smtClean="0"/>
              <a:t>	//</a:t>
            </a:r>
            <a:r>
              <a:rPr lang="zh-CN" altLang="zh-CN" dirty="0"/>
              <a:t>描述各个控件的对齐方式</a:t>
            </a:r>
          </a:p>
          <a:p>
            <a:r>
              <a:rPr lang="en-US" altLang="zh-CN" dirty="0" smtClean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5658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109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基本布局（</a:t>
            </a:r>
            <a:r>
              <a:rPr lang="en-US" altLang="zh-CN" sz="2400" b="1" dirty="0" err="1"/>
              <a:t>QLayout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995032" y="970173"/>
            <a:ext cx="523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addLayout</a:t>
            </a:r>
            <a:r>
              <a:rPr lang="en-US" altLang="zh-CN" sz="1800" dirty="0"/>
              <a:t>()</a:t>
            </a:r>
            <a:r>
              <a:rPr lang="zh-CN" altLang="zh-CN" sz="1800" dirty="0"/>
              <a:t>方法用于加入子布局，方法原型如下：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5032" y="1472540"/>
            <a:ext cx="9835264" cy="2541478"/>
          </a:xfrm>
          <a:prstGeom prst="roundRect">
            <a:avLst>
              <a:gd name="adj" fmla="val 745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addLayout</a:t>
            </a:r>
            <a:endParaRPr lang="zh-CN" altLang="zh-CN" dirty="0"/>
          </a:p>
          <a:p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QLayout</a:t>
            </a:r>
            <a:r>
              <a:rPr lang="en-US" altLang="zh-CN" dirty="0"/>
              <a:t> *layout,              		</a:t>
            </a:r>
            <a:r>
              <a:rPr lang="en-US" altLang="zh-CN" dirty="0" smtClean="0"/>
              <a:t>	//</a:t>
            </a:r>
            <a:r>
              <a:rPr lang="zh-CN" altLang="zh-CN" dirty="0"/>
              <a:t>表示需要插入的子布局对象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row,                      			//</a:t>
            </a:r>
            <a:r>
              <a:rPr lang="zh-CN" altLang="zh-CN" dirty="0"/>
              <a:t>插入的起始行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column,                  			//</a:t>
            </a:r>
            <a:r>
              <a:rPr lang="zh-CN" altLang="zh-CN" dirty="0"/>
              <a:t>插入的起始列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rowSpan</a:t>
            </a:r>
            <a:r>
              <a:rPr lang="en-US" altLang="zh-CN" dirty="0"/>
              <a:t>,                  			//</a:t>
            </a:r>
            <a:r>
              <a:rPr lang="zh-CN" altLang="zh-CN" dirty="0"/>
              <a:t>表示占用的行数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columnSpan</a:t>
            </a:r>
            <a:r>
              <a:rPr lang="en-US" altLang="zh-CN" dirty="0"/>
              <a:t>,               		</a:t>
            </a:r>
            <a:r>
              <a:rPr lang="en-US" altLang="zh-CN" dirty="0" smtClean="0"/>
              <a:t>	//</a:t>
            </a:r>
            <a:r>
              <a:rPr lang="zh-CN" altLang="zh-CN" dirty="0"/>
              <a:t>表示占用的列数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Qt</a:t>
            </a:r>
            <a:r>
              <a:rPr lang="en-US" altLang="zh-CN" dirty="0"/>
              <a:t>::Alignment alignment=0      		//</a:t>
            </a:r>
            <a:r>
              <a:rPr lang="zh-CN" altLang="zh-CN" dirty="0"/>
              <a:t>指定对齐方式</a:t>
            </a:r>
          </a:p>
          <a:p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72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2876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分割窗口</a:t>
            </a:r>
            <a:r>
              <a:rPr lang="en-US" altLang="zh-CN" sz="2400" b="1" dirty="0" err="1"/>
              <a:t>QSplitter</a:t>
            </a:r>
            <a:r>
              <a:rPr lang="zh-CN" altLang="zh-CN" sz="24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973777"/>
            <a:ext cx="10485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2000" b="1" u="sng" dirty="0"/>
              <a:t>【例】</a:t>
            </a:r>
            <a:r>
              <a:rPr lang="zh-CN" altLang="zh-CN" sz="2000" u="sng" dirty="0"/>
              <a:t>（简单）</a:t>
            </a:r>
            <a:r>
              <a:rPr lang="zh-CN" altLang="zh-CN" sz="2000" dirty="0"/>
              <a:t>（</a:t>
            </a:r>
            <a:r>
              <a:rPr lang="en-US" altLang="zh-CN" sz="2000" dirty="0"/>
              <a:t>CH301</a:t>
            </a:r>
            <a:r>
              <a:rPr lang="zh-CN" altLang="zh-CN" sz="2000" dirty="0"/>
              <a:t>）一个十分简单的分割窗口功能，整个窗口由三个子窗口组成，各个子窗口之间的大小可随意拖曳改变，效果如图</a:t>
            </a:r>
            <a:r>
              <a:rPr lang="en-US" altLang="zh-CN" sz="2000" dirty="0"/>
              <a:t>3.1</a:t>
            </a:r>
            <a:r>
              <a:rPr lang="zh-CN" altLang="zh-CN" sz="2000" dirty="0"/>
              <a:t>所示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1" y="1876301"/>
            <a:ext cx="5106390" cy="407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37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109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基本布局（</a:t>
            </a:r>
            <a:r>
              <a:rPr lang="en-US" altLang="zh-CN" sz="2400" b="1" dirty="0" err="1"/>
              <a:t>QLayout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018" y="1021278"/>
            <a:ext cx="1058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CH304</a:t>
            </a:r>
            <a:r>
              <a:rPr lang="zh-CN" altLang="zh-CN" sz="1800" dirty="0"/>
              <a:t>）通过实现一个“用户基本资料修改”的功能表单来介绍如何使用基本布局管理，如</a:t>
            </a:r>
            <a:r>
              <a:rPr lang="en-US" altLang="zh-CN" sz="1800" dirty="0" err="1"/>
              <a:t>QHBoxLayout</a:t>
            </a:r>
            <a:r>
              <a:rPr lang="zh-CN" altLang="zh-CN" sz="1800" dirty="0"/>
              <a:t>类、</a:t>
            </a:r>
            <a:r>
              <a:rPr lang="en-US" altLang="zh-CN" sz="1800" dirty="0" err="1"/>
              <a:t>QVBoxLayout</a:t>
            </a:r>
            <a:r>
              <a:rPr lang="zh-CN" altLang="zh-CN" sz="1800" dirty="0"/>
              <a:t>类及</a:t>
            </a:r>
            <a:r>
              <a:rPr lang="en-US" altLang="zh-CN" sz="1800" dirty="0" err="1"/>
              <a:t>QGridLayout</a:t>
            </a:r>
            <a:r>
              <a:rPr lang="zh-CN" altLang="zh-CN" sz="1800" dirty="0"/>
              <a:t>类，效果如图</a:t>
            </a:r>
            <a:r>
              <a:rPr lang="en-US" altLang="zh-CN" sz="1800" dirty="0"/>
              <a:t>3.7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24" y="1754496"/>
            <a:ext cx="6534687" cy="442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771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109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基本布局（</a:t>
            </a:r>
            <a:r>
              <a:rPr lang="en-US" altLang="zh-CN" sz="2400" b="1" dirty="0" err="1"/>
              <a:t>QLayout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68281" y="1017322"/>
            <a:ext cx="10247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本实例共用到四个布局管理器，分别是</a:t>
            </a:r>
            <a:r>
              <a:rPr lang="en-US" altLang="zh-CN" sz="1800" dirty="0" err="1"/>
              <a:t>LeftLayout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RightLayout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BottomLayout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MainLayout</a:t>
            </a:r>
            <a:r>
              <a:rPr lang="zh-CN" altLang="zh-CN" sz="1800" dirty="0"/>
              <a:t>，其布局框架如图</a:t>
            </a:r>
            <a:r>
              <a:rPr lang="en-US" altLang="zh-CN" sz="1800" dirty="0"/>
              <a:t>3.8</a:t>
            </a:r>
            <a:r>
              <a:rPr lang="zh-CN" altLang="zh-CN" sz="1800" dirty="0"/>
              <a:t>所示。</a:t>
            </a:r>
          </a:p>
        </p:txBody>
      </p:sp>
      <p:pic>
        <p:nvPicPr>
          <p:cNvPr id="5122" name="Picture 2" descr="3t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78" y="1901701"/>
            <a:ext cx="7783616" cy="301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188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109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基本布局（</a:t>
            </a:r>
            <a:r>
              <a:rPr lang="en-US" altLang="zh-CN" sz="2400" b="1" dirty="0" err="1"/>
              <a:t>QLayout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1021278"/>
            <a:ext cx="10236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Widgets Application</a:t>
            </a:r>
            <a:r>
              <a:rPr lang="zh-CN" altLang="zh-CN" sz="1800" dirty="0"/>
              <a:t>（详见</a:t>
            </a:r>
            <a:r>
              <a:rPr lang="en-US" altLang="zh-CN" sz="1800" dirty="0"/>
              <a:t>1.3.1</a:t>
            </a:r>
            <a:r>
              <a:rPr lang="zh-CN" altLang="zh-CN" sz="1800" dirty="0"/>
              <a:t>节），项目名称为“</a:t>
            </a:r>
            <a:r>
              <a:rPr lang="en-US" altLang="zh-CN" sz="1800" dirty="0" err="1"/>
              <a:t>UserInfo</a:t>
            </a:r>
            <a:r>
              <a:rPr lang="zh-CN" altLang="zh-CN" sz="1800" dirty="0"/>
              <a:t>”，基类选择“</a:t>
            </a:r>
            <a:r>
              <a:rPr lang="en-US" altLang="zh-CN" sz="1800" dirty="0" err="1"/>
              <a:t>QDialog</a:t>
            </a:r>
            <a:r>
              <a:rPr lang="zh-CN" altLang="zh-CN" sz="1800" dirty="0"/>
              <a:t>”，</a:t>
            </a:r>
            <a:r>
              <a:rPr lang="zh-CN" altLang="zh-CN" sz="1800" b="1" dirty="0"/>
              <a:t>取消</a:t>
            </a:r>
            <a:r>
              <a:rPr lang="zh-CN" altLang="zh-CN" sz="1800" dirty="0"/>
              <a:t>“创建界面”复选框的选中状态。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）打开“</a:t>
            </a:r>
            <a:r>
              <a:rPr lang="en-US" altLang="zh-CN" sz="1800" dirty="0" err="1"/>
              <a:t>dialog.h</a:t>
            </a:r>
            <a:r>
              <a:rPr lang="zh-CN" altLang="zh-CN" sz="1800" dirty="0"/>
              <a:t>”头文件，在头文件中声明对话框中的</a:t>
            </a:r>
            <a:r>
              <a:rPr lang="zh-CN" altLang="zh-CN" sz="1800" dirty="0">
                <a:hlinkClick r:id="rId2" action="ppaction://hlinkfile"/>
              </a:rPr>
              <a:t>各个控件。添加如下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/>
            <a:r>
              <a:rPr lang="zh-CN" altLang="zh-CN" sz="1800" dirty="0"/>
              <a:t>添加如下头</a:t>
            </a:r>
            <a:r>
              <a:rPr lang="zh-CN" altLang="zh-CN" sz="1800" dirty="0" smtClean="0"/>
              <a:t>文件：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60665" y="2221607"/>
            <a:ext cx="9132125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QLabel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QLineEdit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QComboBox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QTextEdit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QGridLayout</a:t>
            </a:r>
            <a:r>
              <a:rPr lang="en-US" altLang="zh-CN" dirty="0" smtClean="0"/>
              <a:t>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83917" y="3865967"/>
            <a:ext cx="7966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）打开“</a:t>
            </a:r>
            <a:r>
              <a:rPr lang="en-US" altLang="zh-CN" sz="1800" dirty="0"/>
              <a:t>dialog.cpp</a:t>
            </a:r>
            <a:r>
              <a:rPr lang="zh-CN" altLang="zh-CN" sz="1800" dirty="0"/>
              <a:t>”文件，在类</a:t>
            </a:r>
            <a:r>
              <a:rPr lang="en-US" altLang="zh-CN" sz="1800" dirty="0"/>
              <a:t>Dialog</a:t>
            </a:r>
            <a:r>
              <a:rPr lang="zh-CN" altLang="zh-CN" sz="1800" dirty="0"/>
              <a:t>的</a:t>
            </a:r>
            <a:r>
              <a:rPr lang="zh-CN" altLang="zh-CN" sz="1800" dirty="0">
                <a:hlinkClick r:id="rId3" action="ppaction://hlinkfile"/>
              </a:rPr>
              <a:t>构造函数中添加如下</a:t>
            </a:r>
            <a:r>
              <a:rPr lang="zh-CN" altLang="zh-CN" sz="1800" dirty="0" smtClean="0">
                <a:hlinkClick r:id="rId3" action="ppaction://hlinkfile"/>
              </a:rPr>
              <a:t>代码</a:t>
            </a:r>
            <a:r>
              <a:rPr lang="zh-CN" altLang="en-US" sz="1800" dirty="0" smtClean="0">
                <a:hlinkClick r:id="rId3" action="ppaction://hlinkfile"/>
              </a:rPr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9215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109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基本布局（</a:t>
            </a:r>
            <a:r>
              <a:rPr lang="en-US" altLang="zh-CN" sz="2400" b="1" dirty="0" err="1"/>
              <a:t>QLayout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997527"/>
            <a:ext cx="103077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/>
            <a:r>
              <a:rPr lang="en-US" altLang="zh-CN" sz="1800" b="1" dirty="0"/>
              <a:t>(a) </a:t>
            </a:r>
            <a:r>
              <a:rPr lang="en-US" altLang="zh-CN" sz="1800" b="1" dirty="0" err="1"/>
              <a:t>OtherLabel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setFrameStyle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QFrame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Panel|QFrame</a:t>
            </a:r>
            <a:r>
              <a:rPr lang="en-US" altLang="zh-CN" sz="1800" b="1" dirty="0"/>
              <a:t>::Sunken)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设置控件的风格。</a:t>
            </a:r>
            <a:r>
              <a:rPr lang="en-US" altLang="zh-CN" sz="1800" dirty="0" err="1"/>
              <a:t>setFrameStyle</a:t>
            </a:r>
            <a:r>
              <a:rPr lang="en-US" altLang="zh-CN" sz="1800" dirty="0"/>
              <a:t>()</a:t>
            </a:r>
            <a:r>
              <a:rPr lang="zh-CN" altLang="zh-CN" sz="1800" dirty="0"/>
              <a:t>是</a:t>
            </a:r>
            <a:r>
              <a:rPr lang="en-US" altLang="zh-CN" sz="1800" dirty="0" err="1"/>
              <a:t>QFrame</a:t>
            </a:r>
            <a:r>
              <a:rPr lang="zh-CN" altLang="zh-CN" sz="1800" dirty="0"/>
              <a:t>的方法，参数以或</a:t>
            </a:r>
            <a:r>
              <a:rPr lang="en-US" altLang="zh-CN" sz="1800" dirty="0"/>
              <a:t>(|)</a:t>
            </a:r>
            <a:r>
              <a:rPr lang="zh-CN" altLang="zh-CN" sz="1800" dirty="0"/>
              <a:t>的方式设定控件的面板风格，由形状</a:t>
            </a:r>
            <a:r>
              <a:rPr lang="en-US" altLang="zh-CN" sz="1800" dirty="0"/>
              <a:t>(</a:t>
            </a:r>
            <a:r>
              <a:rPr lang="en-US" altLang="zh-CN" sz="1800" dirty="0" err="1"/>
              <a:t>QFrame</a:t>
            </a:r>
            <a:r>
              <a:rPr lang="en-US" altLang="zh-CN" sz="1800" dirty="0"/>
              <a:t>::Shape)</a:t>
            </a:r>
            <a:r>
              <a:rPr lang="zh-CN" altLang="zh-CN" sz="1800" dirty="0"/>
              <a:t>和阴影</a:t>
            </a:r>
            <a:r>
              <a:rPr lang="en-US" altLang="zh-CN" sz="1800" dirty="0"/>
              <a:t>(</a:t>
            </a:r>
            <a:r>
              <a:rPr lang="en-US" altLang="zh-CN" sz="1800" dirty="0" err="1"/>
              <a:t>QFrame</a:t>
            </a:r>
            <a:r>
              <a:rPr lang="en-US" altLang="zh-CN" sz="1800" dirty="0"/>
              <a:t>::shadow)</a:t>
            </a:r>
            <a:r>
              <a:rPr lang="zh-CN" altLang="zh-CN" sz="1800" dirty="0"/>
              <a:t>两项配合设定。其中，形状包括六种，分别是</a:t>
            </a:r>
            <a:r>
              <a:rPr lang="en-US" altLang="zh-CN" sz="1800" dirty="0" err="1"/>
              <a:t>NoFrame</a:t>
            </a:r>
            <a:r>
              <a:rPr lang="zh-CN" altLang="zh-CN" sz="1800" dirty="0"/>
              <a:t>、</a:t>
            </a:r>
            <a:r>
              <a:rPr lang="en-US" altLang="zh-CN" sz="1800" dirty="0"/>
              <a:t>Panel</a:t>
            </a:r>
            <a:r>
              <a:rPr lang="zh-CN" altLang="zh-CN" sz="1800" dirty="0"/>
              <a:t>、</a:t>
            </a:r>
            <a:r>
              <a:rPr lang="en-US" altLang="zh-CN" sz="1800" dirty="0"/>
              <a:t>Box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HLine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VLine</a:t>
            </a:r>
            <a:r>
              <a:rPr lang="zh-CN" altLang="zh-CN" sz="1800" dirty="0"/>
              <a:t>及</a:t>
            </a:r>
            <a:r>
              <a:rPr lang="en-US" altLang="zh-CN" sz="1800" dirty="0" err="1"/>
              <a:t>WinPanel</a:t>
            </a:r>
            <a:r>
              <a:rPr lang="zh-CN" altLang="zh-CN" sz="1800" dirty="0"/>
              <a:t>；阴影包括三种，分别是</a:t>
            </a:r>
            <a:r>
              <a:rPr lang="en-US" altLang="zh-CN" sz="1800" dirty="0"/>
              <a:t>Plain</a:t>
            </a:r>
            <a:r>
              <a:rPr lang="zh-CN" altLang="zh-CN" sz="1800" dirty="0"/>
              <a:t>、</a:t>
            </a:r>
            <a:r>
              <a:rPr lang="en-US" altLang="zh-CN" sz="1800" dirty="0"/>
              <a:t>Raised</a:t>
            </a:r>
            <a:r>
              <a:rPr lang="zh-CN" altLang="zh-CN" sz="1800" dirty="0"/>
              <a:t>和</a:t>
            </a:r>
            <a:r>
              <a:rPr lang="en-US" altLang="zh-CN" sz="1800" dirty="0"/>
              <a:t>Sunken</a:t>
            </a:r>
            <a:r>
              <a:rPr lang="zh-CN" altLang="zh-CN" sz="1800" dirty="0"/>
              <a:t>。</a:t>
            </a:r>
          </a:p>
          <a:p>
            <a:pPr indent="450850"/>
            <a:r>
              <a:rPr lang="en-US" altLang="zh-CN" sz="1800" b="1" dirty="0"/>
              <a:t>(b) </a:t>
            </a:r>
            <a:r>
              <a:rPr lang="en-US" altLang="zh-CN" sz="1800" b="1" dirty="0" err="1"/>
              <a:t>LeftLayout</a:t>
            </a:r>
            <a:r>
              <a:rPr lang="en-US" altLang="zh-CN" sz="1800" b="1" dirty="0"/>
              <a:t> =new </a:t>
            </a:r>
            <a:r>
              <a:rPr lang="en-US" altLang="zh-CN" sz="1800" b="1" dirty="0" err="1"/>
              <a:t>QGridLayout</a:t>
            </a:r>
            <a:r>
              <a:rPr lang="en-US" altLang="zh-CN" sz="1800" b="1" dirty="0"/>
              <a:t>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左部布局，由于此布局管理器不是主布局管理器，所以不用指定父窗口。</a:t>
            </a:r>
          </a:p>
          <a:p>
            <a:pPr indent="450850"/>
            <a:r>
              <a:rPr lang="en-US" altLang="zh-CN" sz="1800" b="1" dirty="0"/>
              <a:t>(c) </a:t>
            </a:r>
            <a:r>
              <a:rPr lang="en-US" altLang="zh-CN" sz="1800" b="1" dirty="0" err="1"/>
              <a:t>LeftLayout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setColumnStretch</a:t>
            </a:r>
            <a:r>
              <a:rPr lang="en-US" altLang="zh-CN" sz="1800" b="1" dirty="0"/>
              <a:t>(0,1)</a:t>
            </a:r>
            <a:r>
              <a:rPr lang="zh-CN" altLang="zh-CN" sz="1800" b="1" dirty="0"/>
              <a:t>、</a:t>
            </a:r>
            <a:r>
              <a:rPr lang="en-US" altLang="zh-CN" sz="1800" b="1" dirty="0" err="1"/>
              <a:t>LeftLayout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setColumnStretch</a:t>
            </a:r>
            <a:r>
              <a:rPr lang="en-US" altLang="zh-CN" sz="1800" b="1" dirty="0"/>
              <a:t>(1,3)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设定两列分别占用空间的比例，本例设定为</a:t>
            </a:r>
            <a:r>
              <a:rPr lang="en-US" altLang="zh-CN" sz="1800" dirty="0"/>
              <a:t>1:3</a:t>
            </a:r>
            <a:r>
              <a:rPr lang="zh-CN" altLang="zh-CN" sz="1800" dirty="0"/>
              <a:t>。即使对话框框架大小改变了，两列之间的宽度比依然保持不变。</a:t>
            </a:r>
          </a:p>
          <a:p>
            <a:pPr indent="450850"/>
            <a:r>
              <a:rPr lang="en-US" altLang="zh-CN" sz="1800" b="1" dirty="0"/>
              <a:t>(d) </a:t>
            </a:r>
            <a:r>
              <a:rPr lang="en-US" altLang="zh-CN" sz="1800" b="1" dirty="0" err="1"/>
              <a:t>ButtomLayout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addStretch</a:t>
            </a:r>
            <a:r>
              <a:rPr lang="en-US" altLang="zh-CN" sz="1800" b="1" dirty="0"/>
              <a:t>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在按钮之前插入一个占位符，使两个按钮能够靠右对齐，并且在整个对话框的大小发生改变时，保证按钮的大小不发生变化。</a:t>
            </a:r>
          </a:p>
          <a:p>
            <a:pPr indent="450850"/>
            <a:r>
              <a:rPr lang="en-US" altLang="zh-CN" sz="1800" b="1" dirty="0"/>
              <a:t>(e) </a:t>
            </a:r>
            <a:r>
              <a:rPr lang="en-US" altLang="zh-CN" sz="1800" b="1" dirty="0" err="1"/>
              <a:t>QGridLayout</a:t>
            </a:r>
            <a:r>
              <a:rPr lang="en-US" altLang="zh-CN" sz="1800" b="1" dirty="0"/>
              <a:t> *</a:t>
            </a:r>
            <a:r>
              <a:rPr lang="en-US" altLang="zh-CN" sz="1800" b="1" dirty="0" err="1"/>
              <a:t>mainLayout</a:t>
            </a:r>
            <a:r>
              <a:rPr lang="en-US" altLang="zh-CN" sz="1800" b="1" dirty="0"/>
              <a:t> =new </a:t>
            </a:r>
            <a:r>
              <a:rPr lang="en-US" altLang="zh-CN" sz="1800" b="1" dirty="0" err="1"/>
              <a:t>QGridLayout</a:t>
            </a:r>
            <a:r>
              <a:rPr lang="en-US" altLang="zh-CN" sz="1800" b="1" dirty="0"/>
              <a:t>(this)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实现主布局，指定父窗口</a:t>
            </a:r>
            <a:r>
              <a:rPr lang="en-US" altLang="zh-CN" sz="1800" dirty="0"/>
              <a:t>this</a:t>
            </a:r>
            <a:r>
              <a:rPr lang="zh-CN" altLang="zh-CN" sz="1800" dirty="0"/>
              <a:t>，也可调用</a:t>
            </a:r>
            <a:r>
              <a:rPr lang="en-US" altLang="zh-CN" sz="1800" dirty="0"/>
              <a:t>this-&gt;</a:t>
            </a:r>
            <a:r>
              <a:rPr lang="en-US" altLang="zh-CN" sz="1800" dirty="0" err="1"/>
              <a:t>setLayout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mainLayout</a:t>
            </a:r>
            <a:r>
              <a:rPr lang="en-US" altLang="zh-CN" sz="1800" dirty="0"/>
              <a:t>)</a:t>
            </a:r>
            <a:r>
              <a:rPr lang="zh-CN" altLang="zh-CN" sz="1800" dirty="0"/>
              <a:t>实现。</a:t>
            </a:r>
          </a:p>
          <a:p>
            <a:pPr indent="450850"/>
            <a:r>
              <a:rPr lang="en-US" altLang="zh-CN" sz="1800" b="1" dirty="0"/>
              <a:t>(f) </a:t>
            </a:r>
            <a:r>
              <a:rPr lang="en-US" altLang="zh-CN" sz="1800" b="1" dirty="0" err="1"/>
              <a:t>mainLayout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setSizeConstraint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QLayout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SetFixedSize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设定最优化显示，并且使用户无法改变对话框的大小。所谓最优化显示，即控件都按其</a:t>
            </a:r>
            <a:r>
              <a:rPr lang="en-US" altLang="zh-CN" sz="1800" dirty="0" err="1"/>
              <a:t>sizeHint</a:t>
            </a:r>
            <a:r>
              <a:rPr lang="en-US" altLang="zh-CN" sz="1800" dirty="0"/>
              <a:t>()</a:t>
            </a:r>
            <a:r>
              <a:rPr lang="zh-CN" altLang="zh-CN" sz="1800" dirty="0"/>
              <a:t>的大小显示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4155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109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基本布局（</a:t>
            </a:r>
            <a:r>
              <a:rPr lang="en-US" altLang="zh-CN" sz="2400" b="1" dirty="0" err="1"/>
              <a:t>QLayout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965400" y="910796"/>
            <a:ext cx="5886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）在“</a:t>
            </a:r>
            <a:r>
              <a:rPr lang="en-US" altLang="zh-CN" sz="1800" dirty="0"/>
              <a:t>dialog.cpp</a:t>
            </a:r>
            <a:r>
              <a:rPr lang="zh-CN" altLang="zh-CN" sz="1800" dirty="0"/>
              <a:t>”文件的开始部分加入以下头文件：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04436" y="1280128"/>
            <a:ext cx="9322099" cy="2417683"/>
          </a:xfrm>
          <a:prstGeom prst="roundRect">
            <a:avLst>
              <a:gd name="adj" fmla="val 5370"/>
            </a:avLst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QLabel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QLineEdit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QComboBox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QPushButton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QFrame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QGridLayout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QPixmap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QHBoxLayout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98764" y="3823855"/>
            <a:ext cx="1035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latinLnBrk="1"/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）选择“构建”→“构建项目</a:t>
            </a:r>
            <a:r>
              <a:rPr lang="en-US" altLang="zh-CN" sz="1800" dirty="0"/>
              <a:t>"</a:t>
            </a:r>
            <a:r>
              <a:rPr lang="en-US" altLang="zh-CN" sz="1800" dirty="0" err="1"/>
              <a:t>UserInfo</a:t>
            </a:r>
            <a:r>
              <a:rPr lang="en-US" altLang="zh-CN" sz="1800" dirty="0"/>
              <a:t>"</a:t>
            </a:r>
            <a:r>
              <a:rPr lang="zh-CN" altLang="zh-CN" sz="1800" dirty="0"/>
              <a:t>”命令，为了能够在界面上显示头像图片，请将事先准备好的图片</a:t>
            </a:r>
            <a:r>
              <a:rPr lang="en-US" altLang="zh-CN" sz="1800" dirty="0"/>
              <a:t>312.png</a:t>
            </a:r>
            <a:r>
              <a:rPr lang="zh-CN" altLang="zh-CN" sz="1800" dirty="0"/>
              <a:t>复制到</a:t>
            </a:r>
            <a:r>
              <a:rPr lang="en-US" altLang="zh-CN" sz="1800" dirty="0"/>
              <a:t>D:\Qt\CH3\CH304\build-UserInfo-Desktop_Qt_5_11_1_MinGW_32bit-Debug</a:t>
            </a:r>
            <a:r>
              <a:rPr lang="zh-CN" altLang="zh-CN" sz="1800" dirty="0"/>
              <a:t>目录下，再重新构建项目。</a:t>
            </a:r>
          </a:p>
          <a:p>
            <a:pPr indent="450850"/>
            <a:r>
              <a:rPr lang="zh-CN" altLang="zh-CN" sz="1800" dirty="0"/>
              <a:t>运行程序，显示效果如图</a:t>
            </a:r>
            <a:r>
              <a:rPr lang="en-US" altLang="zh-CN" sz="1800" dirty="0"/>
              <a:t>3.7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67549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957" y="1330036"/>
            <a:ext cx="616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3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布局管理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7574" y="3111333"/>
            <a:ext cx="893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zh-CN" sz="3200" b="1" dirty="0"/>
              <a:t>【综合实例】（</a:t>
            </a:r>
            <a:r>
              <a:rPr lang="en-US" altLang="zh-CN" sz="3200" b="1" dirty="0"/>
              <a:t>CH305</a:t>
            </a:r>
            <a:r>
              <a:rPr lang="zh-CN" altLang="zh-CN" sz="3200" b="1" dirty="0"/>
              <a:t>）：修改用户资料</a:t>
            </a:r>
          </a:p>
        </p:txBody>
      </p:sp>
    </p:spTree>
    <p:extLst>
      <p:ext uri="{BB962C8B-B14F-4D97-AF65-F5344CB8AC3E}">
        <p14:creationId xmlns:p14="http://schemas.microsoft.com/office/powerpoint/2010/main" val="419285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564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【综合实例】（</a:t>
            </a:r>
            <a:r>
              <a:rPr lang="en-US" altLang="zh-CN" sz="2400" b="1" dirty="0"/>
              <a:t>CH305</a:t>
            </a:r>
            <a:r>
              <a:rPr lang="zh-CN" altLang="zh-CN" sz="2400" b="1" dirty="0"/>
              <a:t>）：修改用户资料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1009403"/>
            <a:ext cx="1039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通过实现修改用户资料功能这一综合实例，介绍如何使用布局方法实现一个复杂的窗口布局，如何使用分割窗口，以及如何使用堆栈窗体。实例效果如图</a:t>
            </a:r>
            <a:r>
              <a:rPr lang="en-US" altLang="zh-CN" sz="1800" dirty="0"/>
              <a:t>3.9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65" y="1798237"/>
            <a:ext cx="7901934" cy="394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588259" y="5886558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a</a:t>
            </a:r>
            <a:r>
              <a:rPr lang="zh-CN" altLang="zh-CN" sz="1800" dirty="0"/>
              <a:t>）“基本信息”页面</a:t>
            </a:r>
          </a:p>
        </p:txBody>
      </p:sp>
    </p:spTree>
    <p:extLst>
      <p:ext uri="{BB962C8B-B14F-4D97-AF65-F5344CB8AC3E}">
        <p14:creationId xmlns:p14="http://schemas.microsoft.com/office/powerpoint/2010/main" val="1401989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564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【综合实例】（</a:t>
            </a:r>
            <a:r>
              <a:rPr lang="en-US" altLang="zh-CN" sz="2400" b="1" dirty="0"/>
              <a:t>CH305</a:t>
            </a:r>
            <a:r>
              <a:rPr lang="zh-CN" altLang="zh-CN" sz="2400" b="1" dirty="0"/>
              <a:t>）：修改用户资料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65" y="1096735"/>
            <a:ext cx="7896102" cy="393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273631" y="5096250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b</a:t>
            </a:r>
            <a:r>
              <a:rPr lang="zh-CN" altLang="zh-CN" sz="1800" dirty="0"/>
              <a:t>）“联系方式”页面</a:t>
            </a:r>
          </a:p>
        </p:txBody>
      </p:sp>
    </p:spTree>
    <p:extLst>
      <p:ext uri="{BB962C8B-B14F-4D97-AF65-F5344CB8AC3E}">
        <p14:creationId xmlns:p14="http://schemas.microsoft.com/office/powerpoint/2010/main" val="44526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564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【综合实例】（</a:t>
            </a:r>
            <a:r>
              <a:rPr lang="en-US" altLang="zh-CN" sz="2400" b="1" dirty="0"/>
              <a:t>CH305</a:t>
            </a:r>
            <a:r>
              <a:rPr lang="zh-CN" altLang="zh-CN" sz="2400" b="1" dirty="0"/>
              <a:t>）：修改用户资料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55" y="1140030"/>
            <a:ext cx="7545831" cy="376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581608" y="5162163"/>
            <a:ext cx="245772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）“详细资料”页面</a:t>
            </a:r>
          </a:p>
        </p:txBody>
      </p:sp>
    </p:spTree>
    <p:extLst>
      <p:ext uri="{BB962C8B-B14F-4D97-AF65-F5344CB8AC3E}">
        <p14:creationId xmlns:p14="http://schemas.microsoft.com/office/powerpoint/2010/main" val="74267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564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【综合实例】（</a:t>
            </a:r>
            <a:r>
              <a:rPr lang="en-US" altLang="zh-CN" sz="2400" b="1" dirty="0"/>
              <a:t>CH305</a:t>
            </a:r>
            <a:r>
              <a:rPr lang="zh-CN" altLang="zh-CN" sz="2400" b="1" dirty="0"/>
              <a:t>）：修改用户资料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985652"/>
            <a:ext cx="1045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最外层是一个分割窗体</a:t>
            </a:r>
            <a:r>
              <a:rPr lang="en-US" altLang="zh-CN" sz="1800" dirty="0" err="1"/>
              <a:t>QSplitter</a:t>
            </a:r>
            <a:r>
              <a:rPr lang="zh-CN" altLang="zh-CN" sz="1800" dirty="0"/>
              <a:t>，分割窗体的左侧是一个</a:t>
            </a:r>
            <a:r>
              <a:rPr lang="en-US" altLang="zh-CN" sz="1800" dirty="0" err="1"/>
              <a:t>QListWidget</a:t>
            </a:r>
            <a:r>
              <a:rPr lang="zh-CN" altLang="zh-CN" sz="1800" dirty="0"/>
              <a:t>，右侧是一个</a:t>
            </a:r>
            <a:r>
              <a:rPr lang="en-US" altLang="zh-CN" sz="1800" dirty="0" err="1"/>
              <a:t>QVBoxLayout</a:t>
            </a:r>
            <a:r>
              <a:rPr lang="zh-CN" altLang="zh-CN" sz="1800" dirty="0"/>
              <a:t>布局，此布局包括一个堆栈窗体</a:t>
            </a:r>
            <a:r>
              <a:rPr lang="en-US" altLang="zh-CN" sz="1800" dirty="0" err="1"/>
              <a:t>QStackWidget</a:t>
            </a:r>
            <a:r>
              <a:rPr lang="zh-CN" altLang="zh-CN" sz="1800" dirty="0"/>
              <a:t>和一个按钮布局。在此堆栈窗体</a:t>
            </a:r>
            <a:r>
              <a:rPr lang="en-US" altLang="zh-CN" sz="1800" dirty="0" err="1"/>
              <a:t>QStackWidget</a:t>
            </a:r>
            <a:r>
              <a:rPr lang="zh-CN" altLang="zh-CN" sz="1800" dirty="0"/>
              <a:t>中包含三个页面，每个页面采用基本布局方式进行布局管理，如图</a:t>
            </a:r>
            <a:r>
              <a:rPr lang="en-US" altLang="zh-CN" sz="1800" dirty="0"/>
              <a:t>3.10</a:t>
            </a:r>
            <a:r>
              <a:rPr lang="zh-CN" altLang="zh-CN" sz="1800" dirty="0"/>
              <a:t>所示。 </a:t>
            </a:r>
          </a:p>
        </p:txBody>
      </p:sp>
      <p:pic>
        <p:nvPicPr>
          <p:cNvPr id="9218" name="Picture 2" descr="3T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13" y="2095375"/>
            <a:ext cx="7137318" cy="367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17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2876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分割窗口</a:t>
            </a:r>
            <a:r>
              <a:rPr lang="en-US" altLang="zh-CN" sz="2400" b="1" dirty="0" err="1"/>
              <a:t>QSplitter</a:t>
            </a:r>
            <a:r>
              <a:rPr lang="zh-CN" altLang="zh-CN" sz="24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1068779"/>
            <a:ext cx="105452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本实例采用编写代码的方式实现，具体步骤如下。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Widgets Application</a:t>
            </a:r>
            <a:r>
              <a:rPr lang="zh-CN" altLang="zh-CN" sz="1800" dirty="0"/>
              <a:t>（详见</a:t>
            </a:r>
            <a:r>
              <a:rPr lang="en-US" altLang="zh-CN" sz="1800" dirty="0"/>
              <a:t>1.3.1</a:t>
            </a:r>
            <a:r>
              <a:rPr lang="zh-CN" altLang="zh-CN" sz="1800" dirty="0"/>
              <a:t>节），项目名称为“</a:t>
            </a:r>
            <a:r>
              <a:rPr lang="en-US" altLang="zh-CN" sz="1800" dirty="0"/>
              <a:t>Splitter</a:t>
            </a:r>
            <a:r>
              <a:rPr lang="zh-CN" altLang="zh-CN" sz="1800" dirty="0"/>
              <a:t>”，基类选择“</a:t>
            </a:r>
            <a:r>
              <a:rPr lang="en-US" altLang="zh-CN" sz="1800" dirty="0" err="1"/>
              <a:t>QMainWindow</a:t>
            </a:r>
            <a:r>
              <a:rPr lang="zh-CN" altLang="zh-CN" sz="1800" dirty="0"/>
              <a:t>”，</a:t>
            </a:r>
            <a:r>
              <a:rPr lang="zh-CN" altLang="zh-CN" sz="1800" b="1" dirty="0"/>
              <a:t>取消</a:t>
            </a:r>
            <a:r>
              <a:rPr lang="zh-CN" altLang="zh-CN" sz="1800" dirty="0"/>
              <a:t>“创建界面”复选框的选中状态。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）在上述工程的“</a:t>
            </a:r>
            <a:r>
              <a:rPr lang="en-US" altLang="zh-CN" sz="1800" dirty="0"/>
              <a:t>main.cpp</a:t>
            </a:r>
            <a:r>
              <a:rPr lang="zh-CN" altLang="zh-CN" sz="1800" dirty="0"/>
              <a:t>”</a:t>
            </a:r>
            <a:r>
              <a:rPr lang="zh-CN" altLang="zh-CN" sz="1800" dirty="0">
                <a:hlinkClick r:id="rId2" action="ppaction://hlinkfile"/>
              </a:rPr>
              <a:t>文件中添加如下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en-US" altLang="zh-CN" sz="1800" dirty="0" smtClean="0"/>
          </a:p>
          <a:p>
            <a:pPr indent="450850"/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/>
            <a:r>
              <a:rPr lang="en-US" altLang="zh-CN" sz="1800" b="1" dirty="0"/>
              <a:t>(a) </a:t>
            </a:r>
            <a:r>
              <a:rPr lang="en-US" altLang="zh-CN" sz="1800" b="1" dirty="0" err="1"/>
              <a:t>QSplitter</a:t>
            </a:r>
            <a:r>
              <a:rPr lang="en-US" altLang="zh-CN" sz="1800" b="1" dirty="0"/>
              <a:t> *</a:t>
            </a:r>
            <a:r>
              <a:rPr lang="en-US" altLang="zh-CN" sz="1800" b="1" dirty="0" err="1"/>
              <a:t>splitterMain</a:t>
            </a:r>
            <a:r>
              <a:rPr lang="en-US" altLang="zh-CN" sz="1800" b="1" dirty="0"/>
              <a:t> =new </a:t>
            </a:r>
            <a:r>
              <a:rPr lang="en-US" altLang="zh-CN" sz="1800" b="1" dirty="0" err="1"/>
              <a:t>QSplitter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Qt</a:t>
            </a:r>
            <a:r>
              <a:rPr lang="en-US" altLang="zh-CN" sz="1800" b="1" dirty="0"/>
              <a:t>::Horizontal,0)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新建一个</a:t>
            </a:r>
            <a:r>
              <a:rPr lang="en-US" altLang="zh-CN" sz="1800" dirty="0" err="1"/>
              <a:t>QSplitter</a:t>
            </a:r>
            <a:r>
              <a:rPr lang="zh-CN" altLang="zh-CN" sz="1800" dirty="0"/>
              <a:t>类对象，作为主分割窗口，设定此分割窗口为水平分割窗口。</a:t>
            </a:r>
          </a:p>
          <a:p>
            <a:pPr indent="450850"/>
            <a:r>
              <a:rPr lang="en-US" altLang="zh-CN" sz="1800" b="1" dirty="0"/>
              <a:t>(b) </a:t>
            </a:r>
            <a:r>
              <a:rPr lang="en-US" altLang="zh-CN" sz="1800" b="1" dirty="0" err="1"/>
              <a:t>QTextEdit</a:t>
            </a:r>
            <a:r>
              <a:rPr lang="en-US" altLang="zh-CN" sz="1800" b="1" dirty="0"/>
              <a:t> *</a:t>
            </a:r>
            <a:r>
              <a:rPr lang="en-US" altLang="zh-CN" sz="1800" b="1" dirty="0" err="1"/>
              <a:t>textLeft</a:t>
            </a:r>
            <a:r>
              <a:rPr lang="en-US" altLang="zh-CN" sz="1800" b="1" dirty="0"/>
              <a:t> =new </a:t>
            </a:r>
            <a:r>
              <a:rPr lang="en-US" altLang="zh-CN" sz="1800" b="1" dirty="0" err="1"/>
              <a:t>QTextEdit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QObject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tr</a:t>
            </a:r>
            <a:r>
              <a:rPr lang="en-US" altLang="zh-CN" sz="1800" b="1" dirty="0"/>
              <a:t>("Left Widget"),</a:t>
            </a:r>
            <a:r>
              <a:rPr lang="en-US" altLang="zh-CN" sz="1800" b="1" dirty="0" err="1"/>
              <a:t>splitterMain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新建一个</a:t>
            </a:r>
            <a:r>
              <a:rPr lang="en-US" altLang="zh-CN" sz="1800" dirty="0" err="1"/>
              <a:t>QTextEdit</a:t>
            </a:r>
            <a:r>
              <a:rPr lang="zh-CN" altLang="zh-CN" sz="1800" dirty="0"/>
              <a:t>类对象，并将其插入主分割窗口中。</a:t>
            </a:r>
          </a:p>
          <a:p>
            <a:pPr indent="450850"/>
            <a:r>
              <a:rPr lang="en-US" altLang="zh-CN" sz="1800" b="1" dirty="0"/>
              <a:t>(c) </a:t>
            </a:r>
            <a:r>
              <a:rPr lang="en-US" altLang="zh-CN" sz="1800" b="1" dirty="0" err="1"/>
              <a:t>textLeft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setAlignment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Qt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AlignCenter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设定</a:t>
            </a:r>
            <a:r>
              <a:rPr lang="en-US" altLang="zh-CN" sz="1800" dirty="0" err="1"/>
              <a:t>TextEdit</a:t>
            </a:r>
            <a:r>
              <a:rPr lang="zh-CN" altLang="zh-CN" sz="1800" dirty="0"/>
              <a:t>中文字的对齐方式</a:t>
            </a:r>
          </a:p>
          <a:p>
            <a:pPr indent="450850"/>
            <a:r>
              <a:rPr lang="en-US" altLang="zh-CN" sz="1800" b="1" dirty="0"/>
              <a:t>(d) </a:t>
            </a:r>
            <a:r>
              <a:rPr lang="en-US" altLang="zh-CN" sz="1800" b="1" dirty="0" err="1"/>
              <a:t>QSplitter</a:t>
            </a:r>
            <a:r>
              <a:rPr lang="en-US" altLang="zh-CN" sz="1800" b="1" dirty="0"/>
              <a:t> *</a:t>
            </a:r>
            <a:r>
              <a:rPr lang="en-US" altLang="zh-CN" sz="1800" b="1" dirty="0" err="1"/>
              <a:t>splitterRight</a:t>
            </a:r>
            <a:r>
              <a:rPr lang="en-US" altLang="zh-CN" sz="1800" b="1" dirty="0"/>
              <a:t> =new </a:t>
            </a:r>
            <a:r>
              <a:rPr lang="en-US" altLang="zh-CN" sz="1800" b="1" dirty="0" err="1"/>
              <a:t>QSplitter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Qt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Vertical,splitterMain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新建一个</a:t>
            </a:r>
            <a:r>
              <a:rPr lang="en-US" altLang="zh-CN" sz="1800" dirty="0" err="1"/>
              <a:t>QSplitter</a:t>
            </a:r>
            <a:r>
              <a:rPr lang="zh-CN" altLang="zh-CN" sz="1800" dirty="0"/>
              <a:t>类对象，作为右分割窗口，设定此分割窗口为垂直分割窗口，并以主分割窗口为父窗口。</a:t>
            </a:r>
          </a:p>
          <a:p>
            <a:pPr indent="450850"/>
            <a:r>
              <a:rPr lang="en-US" altLang="zh-CN" sz="1800" b="1" dirty="0"/>
              <a:t>(e) </a:t>
            </a:r>
            <a:r>
              <a:rPr lang="en-US" altLang="zh-CN" sz="1800" b="1" dirty="0" err="1"/>
              <a:t>splitterRight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setOpaqueResize</a:t>
            </a:r>
            <a:r>
              <a:rPr lang="en-US" altLang="zh-CN" sz="1800" b="1" dirty="0"/>
              <a:t>(false)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调用</a:t>
            </a:r>
            <a:r>
              <a:rPr lang="en-US" altLang="zh-CN" sz="1800" dirty="0" err="1"/>
              <a:t>setOpaqueResize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bool</a:t>
            </a:r>
            <a:r>
              <a:rPr lang="en-US" altLang="zh-CN" sz="1800" dirty="0"/>
              <a:t>)</a:t>
            </a:r>
            <a:r>
              <a:rPr lang="zh-CN" altLang="zh-CN" sz="1800" dirty="0"/>
              <a:t>方法用于设定分割窗口的分割条在拖曳时是否为实时更新显示，若设为</a:t>
            </a:r>
            <a:r>
              <a:rPr lang="en-US" altLang="zh-CN" sz="1800" dirty="0"/>
              <a:t>true</a:t>
            </a:r>
            <a:r>
              <a:rPr lang="zh-CN" altLang="zh-CN" sz="1800" dirty="0"/>
              <a:t>则实时更新显示，若设为</a:t>
            </a:r>
            <a:r>
              <a:rPr lang="en-US" altLang="zh-CN" sz="1800" dirty="0"/>
              <a:t>false</a:t>
            </a:r>
            <a:r>
              <a:rPr lang="zh-CN" altLang="zh-CN" sz="1800" dirty="0"/>
              <a:t>则在拖曳时只显示一条灰色的粗线条，在拖曳到位并释放鼠标后再显示分割条。默认设置为</a:t>
            </a:r>
            <a:r>
              <a:rPr lang="en-US" altLang="zh-CN" sz="1800" dirty="0"/>
              <a:t>true</a:t>
            </a:r>
            <a:r>
              <a:rPr lang="zh-CN" altLang="zh-CN" sz="1800" dirty="0"/>
              <a:t>。</a:t>
            </a:r>
          </a:p>
          <a:p>
            <a:pPr indent="450850"/>
            <a:r>
              <a:rPr lang="en-US" altLang="zh-CN" sz="1800" b="1" dirty="0"/>
              <a:t>(f) </a:t>
            </a:r>
            <a:r>
              <a:rPr lang="en-US" altLang="zh-CN" sz="1800" b="1" dirty="0" err="1"/>
              <a:t>splitterMain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setStretchFactor</a:t>
            </a:r>
            <a:r>
              <a:rPr lang="en-US" altLang="zh-CN" sz="1800" b="1" dirty="0"/>
              <a:t>(1,1)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调用</a:t>
            </a:r>
            <a:r>
              <a:rPr lang="en-US" altLang="zh-CN" sz="1800" dirty="0" err="1"/>
              <a:t>setStretchFactor</a:t>
            </a:r>
            <a:r>
              <a:rPr lang="en-US" altLang="zh-CN" sz="1800" dirty="0"/>
              <a:t>()</a:t>
            </a:r>
            <a:r>
              <a:rPr lang="zh-CN" altLang="zh-CN" sz="1800" dirty="0"/>
              <a:t>方法用于设定可伸缩控件，它的第</a:t>
            </a:r>
            <a:r>
              <a:rPr lang="en-US" altLang="zh-CN" sz="1800" dirty="0"/>
              <a:t>1</a:t>
            </a:r>
            <a:r>
              <a:rPr lang="zh-CN" altLang="zh-CN" sz="1800" dirty="0"/>
              <a:t>个参数用于指定设置的控件序号，控件序号按插入的先后次序从</a:t>
            </a:r>
            <a:r>
              <a:rPr lang="en-US" altLang="zh-CN" sz="1800" dirty="0"/>
              <a:t>0</a:t>
            </a:r>
            <a:r>
              <a:rPr lang="zh-CN" altLang="zh-CN" sz="1800" dirty="0"/>
              <a:t>起依次编号；第</a:t>
            </a:r>
            <a:r>
              <a:rPr lang="en-US" altLang="zh-CN" sz="1800" dirty="0"/>
              <a:t>2</a:t>
            </a:r>
            <a:r>
              <a:rPr lang="zh-CN" altLang="zh-CN" sz="1800" dirty="0"/>
              <a:t>个参数为大于</a:t>
            </a:r>
            <a:r>
              <a:rPr lang="en-US" altLang="zh-CN" sz="1800" dirty="0"/>
              <a:t>0</a:t>
            </a:r>
            <a:r>
              <a:rPr lang="zh-CN" altLang="zh-CN" sz="1800" dirty="0"/>
              <a:t>的值，表示此控件为可伸缩控件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31864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2186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．导航页实现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2519" y="855028"/>
            <a:ext cx="1042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Widgets Application</a:t>
            </a:r>
            <a:r>
              <a:rPr lang="zh-CN" altLang="zh-CN" sz="1800" dirty="0"/>
              <a:t>（详见</a:t>
            </a:r>
            <a:r>
              <a:rPr lang="en-US" altLang="zh-CN" sz="1800" dirty="0"/>
              <a:t>1.3.1</a:t>
            </a:r>
            <a:r>
              <a:rPr lang="zh-CN" altLang="zh-CN" sz="1800" dirty="0"/>
              <a:t>节），项目名称为“</a:t>
            </a:r>
            <a:r>
              <a:rPr lang="en-US" altLang="zh-CN" sz="1800" dirty="0"/>
              <a:t>Example</a:t>
            </a:r>
            <a:r>
              <a:rPr lang="zh-CN" altLang="zh-CN" sz="1800" dirty="0"/>
              <a:t>”，基类选择“</a:t>
            </a:r>
            <a:r>
              <a:rPr lang="en-US" altLang="zh-CN" sz="1800" dirty="0" err="1"/>
              <a:t>QDialog</a:t>
            </a:r>
            <a:r>
              <a:rPr lang="zh-CN" altLang="zh-CN" sz="1800" dirty="0"/>
              <a:t>”，类名命名为“</a:t>
            </a:r>
            <a:r>
              <a:rPr lang="en-US" altLang="zh-CN" sz="1800" dirty="0"/>
              <a:t>Content</a:t>
            </a:r>
            <a:r>
              <a:rPr lang="zh-CN" altLang="zh-CN" sz="1800" dirty="0"/>
              <a:t>”，</a:t>
            </a:r>
            <a:r>
              <a:rPr lang="zh-CN" altLang="zh-CN" sz="1800" b="1" dirty="0"/>
              <a:t>取消</a:t>
            </a:r>
            <a:r>
              <a:rPr lang="zh-CN" altLang="zh-CN" sz="1800" dirty="0"/>
              <a:t>“创建界面”复选框的选中状态。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）在如图</a:t>
            </a:r>
            <a:r>
              <a:rPr lang="en-US" altLang="zh-CN" sz="1800" dirty="0"/>
              <a:t>3.10</a:t>
            </a:r>
            <a:r>
              <a:rPr lang="zh-CN" altLang="zh-CN" sz="1800" dirty="0"/>
              <a:t>所示的布局框架中，框架左侧的页面（导航页）就用</a:t>
            </a:r>
            <a:r>
              <a:rPr lang="en-US" altLang="zh-CN" sz="1800" dirty="0"/>
              <a:t>Content</a:t>
            </a:r>
            <a:r>
              <a:rPr lang="zh-CN" altLang="zh-CN" sz="1800" dirty="0"/>
              <a:t>类来实现。</a:t>
            </a:r>
          </a:p>
          <a:p>
            <a:pPr indent="450850"/>
            <a:r>
              <a:rPr lang="zh-CN" altLang="zh-CN" sz="1800" dirty="0"/>
              <a:t>打开“</a:t>
            </a:r>
            <a:r>
              <a:rPr lang="en-US" altLang="zh-CN" sz="1800" dirty="0" err="1"/>
              <a:t>content.h</a:t>
            </a:r>
            <a:r>
              <a:rPr lang="zh-CN" altLang="zh-CN" sz="1800" dirty="0"/>
              <a:t>”头文件，修改</a:t>
            </a:r>
            <a:r>
              <a:rPr lang="en-US" altLang="zh-CN" sz="1800" dirty="0"/>
              <a:t>Content</a:t>
            </a:r>
            <a:r>
              <a:rPr lang="zh-CN" altLang="zh-CN" sz="1800" dirty="0"/>
              <a:t>类继承自</a:t>
            </a:r>
            <a:r>
              <a:rPr lang="en-US" altLang="zh-CN" sz="1800" dirty="0" err="1"/>
              <a:t>QFrame</a:t>
            </a:r>
            <a:r>
              <a:rPr lang="zh-CN" altLang="zh-CN" sz="1800" dirty="0"/>
              <a:t>类，类声明中包含自定义的三个页面类对象、两个按钮对象及一个堆栈窗体对象，添加如下代码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282535" y="2332356"/>
            <a:ext cx="9013371" cy="4862870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zh-CN" sz="1600" dirty="0"/>
              <a:t>添加的头文件</a:t>
            </a:r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QStackedWidget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"</a:t>
            </a:r>
            <a:r>
              <a:rPr lang="en-US" altLang="zh-CN" sz="1600" dirty="0" err="1"/>
              <a:t>baseinfo.h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r>
              <a:rPr lang="en-US" altLang="zh-CN" sz="1600" dirty="0"/>
              <a:t>#include "</a:t>
            </a:r>
            <a:r>
              <a:rPr lang="en-US" altLang="zh-CN" sz="1600" dirty="0" err="1"/>
              <a:t>contact.h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r>
              <a:rPr lang="en-US" altLang="zh-CN" sz="1600" dirty="0"/>
              <a:t>#include "</a:t>
            </a:r>
            <a:r>
              <a:rPr lang="en-US" altLang="zh-CN" sz="1600" dirty="0" err="1"/>
              <a:t>detail.h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r>
              <a:rPr lang="en-US" altLang="zh-CN" sz="1600" dirty="0"/>
              <a:t>class Content : public </a:t>
            </a:r>
            <a:r>
              <a:rPr lang="en-US" altLang="zh-CN" sz="1600" dirty="0" err="1"/>
              <a:t>QFrame</a:t>
            </a:r>
            <a:endParaRPr lang="zh-CN" altLang="zh-CN" sz="1600" dirty="0"/>
          </a:p>
          <a:p>
            <a:r>
              <a:rPr lang="en-US" altLang="zh-CN" sz="1600" dirty="0"/>
              <a:t>{	</a:t>
            </a:r>
            <a:endParaRPr lang="zh-CN" altLang="zh-CN" sz="1600" dirty="0"/>
          </a:p>
          <a:p>
            <a:r>
              <a:rPr lang="en-US" altLang="zh-CN" sz="1600" dirty="0"/>
              <a:t>	Q_OBJECT</a:t>
            </a:r>
            <a:endParaRPr lang="zh-CN" altLang="zh-CN" sz="1600" dirty="0"/>
          </a:p>
          <a:p>
            <a:r>
              <a:rPr lang="en-US" altLang="zh-CN" sz="1600" dirty="0"/>
              <a:t>public:</a:t>
            </a:r>
            <a:endParaRPr lang="zh-CN" altLang="zh-CN" sz="1600" dirty="0"/>
          </a:p>
          <a:p>
            <a:r>
              <a:rPr lang="en-US" altLang="zh-CN" sz="1600" dirty="0"/>
              <a:t>	Content(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*parent=0);</a:t>
            </a:r>
            <a:endParaRPr lang="zh-CN" altLang="zh-CN" sz="1600" dirty="0"/>
          </a:p>
          <a:p>
            <a:r>
              <a:rPr lang="en-US" altLang="zh-CN" sz="1600" dirty="0"/>
              <a:t>	~Content();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QStackedWidget</a:t>
            </a:r>
            <a:r>
              <a:rPr lang="en-US" altLang="zh-CN" sz="1600" dirty="0"/>
              <a:t> *stack;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AmendBtn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CloseBtn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BaseInfo</a:t>
            </a:r>
            <a:r>
              <a:rPr lang="en-US" altLang="zh-CN" sz="1600" dirty="0"/>
              <a:t>  *</a:t>
            </a:r>
            <a:r>
              <a:rPr lang="en-US" altLang="zh-CN" sz="1600" dirty="0" err="1"/>
              <a:t>baseInfo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	Contact *contact;</a:t>
            </a:r>
            <a:endParaRPr lang="zh-CN" altLang="zh-CN" sz="1600" dirty="0"/>
          </a:p>
          <a:p>
            <a:r>
              <a:rPr lang="en-US" altLang="zh-CN" sz="1600" dirty="0"/>
              <a:t>	Detail *detail;</a:t>
            </a:r>
            <a:endParaRPr lang="zh-CN" altLang="zh-CN" sz="1600" dirty="0"/>
          </a:p>
          <a:p>
            <a:r>
              <a:rPr lang="en-US" altLang="zh-CN" sz="1600" dirty="0" smtClean="0"/>
              <a:t>};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13996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2186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．导航页实现</a:t>
            </a:r>
          </a:p>
        </p:txBody>
      </p:sp>
      <p:sp>
        <p:nvSpPr>
          <p:cNvPr id="3" name="矩形 2"/>
          <p:cNvSpPr/>
          <p:nvPr/>
        </p:nvSpPr>
        <p:spPr>
          <a:xfrm>
            <a:off x="1178573" y="958298"/>
            <a:ext cx="5145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）打开“</a:t>
            </a:r>
            <a:r>
              <a:rPr lang="en-US" altLang="zh-CN" sz="1800" dirty="0"/>
              <a:t>Content.cpp</a:t>
            </a:r>
            <a:r>
              <a:rPr lang="zh-CN" altLang="zh-CN" sz="1800" dirty="0"/>
              <a:t>”文件，添加如下代码：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5039" y="1327630"/>
            <a:ext cx="9286504" cy="5693866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Content::Content(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 *parent) : </a:t>
            </a:r>
            <a:r>
              <a:rPr lang="en-US" altLang="zh-CN" sz="1400" dirty="0" err="1"/>
              <a:t>QFrame</a:t>
            </a:r>
            <a:r>
              <a:rPr lang="en-US" altLang="zh-CN" sz="1400" dirty="0"/>
              <a:t>(parent)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	stack =new </a:t>
            </a:r>
            <a:r>
              <a:rPr lang="en-US" altLang="zh-CN" sz="1400" dirty="0" err="1"/>
              <a:t>QStackedWidget</a:t>
            </a:r>
            <a:r>
              <a:rPr lang="en-US" altLang="zh-CN" sz="1400" dirty="0"/>
              <a:t>(this);	//</a:t>
            </a:r>
            <a:r>
              <a:rPr lang="zh-CN" altLang="zh-CN" sz="1400" dirty="0"/>
              <a:t>创建一个</a:t>
            </a:r>
            <a:r>
              <a:rPr lang="en-US" altLang="zh-CN" sz="1400" dirty="0" err="1"/>
              <a:t>QStackedWiget</a:t>
            </a:r>
            <a:r>
              <a:rPr lang="zh-CN" altLang="zh-CN" sz="1400" dirty="0"/>
              <a:t>对象</a:t>
            </a:r>
          </a:p>
          <a:p>
            <a:r>
              <a:rPr lang="en-US" altLang="zh-CN" sz="1400" dirty="0"/>
              <a:t>	//</a:t>
            </a:r>
            <a:r>
              <a:rPr lang="zh-CN" altLang="zh-CN" sz="1400" dirty="0"/>
              <a:t>对堆栈窗口的显示风格进行设置</a:t>
            </a:r>
          </a:p>
          <a:p>
            <a:r>
              <a:rPr lang="en-US" altLang="zh-CN" sz="1400" dirty="0"/>
              <a:t>    	stack-&gt;</a:t>
            </a:r>
            <a:r>
              <a:rPr lang="en-US" altLang="zh-CN" sz="1400" dirty="0" err="1"/>
              <a:t>setFrameStyle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QFrame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Panel|QFrame</a:t>
            </a:r>
            <a:r>
              <a:rPr lang="en-US" altLang="zh-CN" sz="1400" dirty="0"/>
              <a:t>::Raised);</a:t>
            </a:r>
            <a:endParaRPr lang="zh-CN" altLang="zh-CN" sz="1400" dirty="0"/>
          </a:p>
          <a:p>
            <a:r>
              <a:rPr lang="en-US" altLang="zh-CN" sz="1400" dirty="0"/>
              <a:t>	/* </a:t>
            </a:r>
            <a:r>
              <a:rPr lang="zh-CN" altLang="zh-CN" sz="1400" dirty="0"/>
              <a:t>插入三个页面</a:t>
            </a:r>
            <a:r>
              <a:rPr lang="en-US" altLang="zh-CN" sz="1400" dirty="0"/>
              <a:t> */					//(a)</a:t>
            </a:r>
            <a:endParaRPr lang="zh-CN" altLang="zh-CN" sz="1400" dirty="0"/>
          </a:p>
          <a:p>
            <a:r>
              <a:rPr lang="en-US" altLang="zh-CN" sz="1400" dirty="0"/>
              <a:t>    	</a:t>
            </a:r>
            <a:r>
              <a:rPr lang="en-US" altLang="zh-CN" sz="1400" dirty="0" err="1"/>
              <a:t>baseInfo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BaseInfo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    	contact =new Contact();</a:t>
            </a:r>
            <a:endParaRPr lang="zh-CN" altLang="zh-CN" sz="1400" dirty="0"/>
          </a:p>
          <a:p>
            <a:r>
              <a:rPr lang="en-US" altLang="zh-CN" sz="1400" dirty="0"/>
              <a:t>    	detail =new Detail();</a:t>
            </a:r>
            <a:endParaRPr lang="zh-CN" altLang="zh-CN" sz="1400" dirty="0"/>
          </a:p>
          <a:p>
            <a:r>
              <a:rPr lang="en-US" altLang="zh-CN" sz="1400" dirty="0"/>
              <a:t>    	stack-&gt;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baseInfo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    	stack-&gt;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(contact);</a:t>
            </a:r>
            <a:endParaRPr lang="zh-CN" altLang="zh-CN" sz="1400" dirty="0"/>
          </a:p>
          <a:p>
            <a:r>
              <a:rPr lang="en-US" altLang="zh-CN" sz="1400" dirty="0"/>
              <a:t>    	stack-&gt;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(detail);</a:t>
            </a:r>
            <a:endParaRPr lang="zh-CN" altLang="zh-CN" sz="1400" dirty="0"/>
          </a:p>
          <a:p>
            <a:r>
              <a:rPr lang="en-US" altLang="zh-CN" sz="1400" dirty="0"/>
              <a:t>	/* </a:t>
            </a:r>
            <a:r>
              <a:rPr lang="zh-CN" altLang="zh-CN" sz="1400" dirty="0"/>
              <a:t>创建两个按钮</a:t>
            </a:r>
            <a:r>
              <a:rPr lang="en-US" altLang="zh-CN" sz="1400" dirty="0"/>
              <a:t> */					//(b)</a:t>
            </a:r>
            <a:endParaRPr lang="zh-CN" altLang="zh-CN" sz="1400" dirty="0"/>
          </a:p>
          <a:p>
            <a:r>
              <a:rPr lang="en-US" altLang="zh-CN" sz="1400" dirty="0"/>
              <a:t>    	</a:t>
            </a:r>
            <a:r>
              <a:rPr lang="en-US" altLang="zh-CN" sz="1400" dirty="0" err="1"/>
              <a:t>AmendBtn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修改</a:t>
            </a:r>
            <a:r>
              <a:rPr lang="en-US" altLang="zh-CN" sz="1400" dirty="0"/>
              <a:t>"));</a:t>
            </a:r>
            <a:endParaRPr lang="zh-CN" altLang="zh-CN" sz="1400" dirty="0"/>
          </a:p>
          <a:p>
            <a:r>
              <a:rPr lang="en-US" altLang="zh-CN" sz="1400" dirty="0"/>
              <a:t>    	</a:t>
            </a:r>
            <a:r>
              <a:rPr lang="en-US" altLang="zh-CN" sz="1400" dirty="0" err="1"/>
              <a:t>CloseBtn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关闭</a:t>
            </a:r>
            <a:r>
              <a:rPr lang="en-US" altLang="zh-CN" sz="1400" dirty="0"/>
              <a:t>"));</a:t>
            </a:r>
            <a:endParaRPr lang="zh-CN" altLang="zh-CN" sz="1400" dirty="0"/>
          </a:p>
          <a:p>
            <a:r>
              <a:rPr lang="en-US" altLang="zh-CN" sz="1400" dirty="0"/>
              <a:t>    	</a:t>
            </a:r>
            <a:r>
              <a:rPr lang="en-US" altLang="zh-CN" sz="1400" dirty="0" err="1"/>
              <a:t>QHBoxLayout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BtnLayout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QHBoxLayout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	</a:t>
            </a:r>
            <a:r>
              <a:rPr lang="en-US" altLang="zh-CN" sz="1400" dirty="0" err="1"/>
              <a:t>BtnLayout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addStretch</a:t>
            </a:r>
            <a:r>
              <a:rPr lang="en-US" altLang="zh-CN" sz="1400" dirty="0"/>
              <a:t>(1);</a:t>
            </a:r>
            <a:endParaRPr lang="zh-CN" altLang="zh-CN" sz="1400" dirty="0"/>
          </a:p>
          <a:p>
            <a:r>
              <a:rPr lang="en-US" altLang="zh-CN" sz="1400" dirty="0"/>
              <a:t>    	</a:t>
            </a:r>
            <a:r>
              <a:rPr lang="en-US" altLang="zh-CN" sz="1400" dirty="0" err="1"/>
              <a:t>BtnLayout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AmendBtn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    	</a:t>
            </a:r>
            <a:r>
              <a:rPr lang="en-US" altLang="zh-CN" sz="1400" dirty="0" err="1"/>
              <a:t>BtnLayout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CloseBtn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	/* </a:t>
            </a:r>
            <a:r>
              <a:rPr lang="zh-CN" altLang="zh-CN" sz="1400" dirty="0"/>
              <a:t>进行整体布局</a:t>
            </a:r>
            <a:r>
              <a:rPr lang="en-US" altLang="zh-CN" sz="1400" dirty="0"/>
              <a:t> */</a:t>
            </a:r>
            <a:endParaRPr lang="zh-CN" altLang="zh-CN" sz="1400" dirty="0"/>
          </a:p>
          <a:p>
            <a:r>
              <a:rPr lang="en-US" altLang="zh-CN" sz="1400" dirty="0"/>
              <a:t>    	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RightLayout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(this);</a:t>
            </a:r>
            <a:endParaRPr lang="zh-CN" altLang="zh-CN" sz="1400" dirty="0"/>
          </a:p>
          <a:p>
            <a:r>
              <a:rPr lang="en-US" altLang="zh-CN" sz="1400" dirty="0"/>
              <a:t>    	</a:t>
            </a:r>
            <a:r>
              <a:rPr lang="en-US" altLang="zh-CN" sz="1400" dirty="0" err="1"/>
              <a:t>RightLayout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setMargin</a:t>
            </a:r>
            <a:r>
              <a:rPr lang="en-US" altLang="zh-CN" sz="1400" dirty="0"/>
              <a:t>(10);</a:t>
            </a:r>
            <a:endParaRPr lang="zh-CN" altLang="zh-CN" sz="1400" dirty="0"/>
          </a:p>
          <a:p>
            <a:r>
              <a:rPr lang="en-US" altLang="zh-CN" sz="1400" dirty="0"/>
              <a:t>    	</a:t>
            </a:r>
            <a:r>
              <a:rPr lang="en-US" altLang="zh-CN" sz="1400" dirty="0" err="1"/>
              <a:t>RightLayout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setSpacing</a:t>
            </a:r>
            <a:r>
              <a:rPr lang="en-US" altLang="zh-CN" sz="1400" dirty="0"/>
              <a:t>(6);</a:t>
            </a:r>
            <a:endParaRPr lang="zh-CN" altLang="zh-CN" sz="1400" dirty="0"/>
          </a:p>
          <a:p>
            <a:r>
              <a:rPr lang="en-US" altLang="zh-CN" sz="1400" dirty="0"/>
              <a:t>    	</a:t>
            </a:r>
            <a:r>
              <a:rPr lang="en-US" altLang="zh-CN" sz="1400" dirty="0" err="1"/>
              <a:t>RightLayout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(stack);</a:t>
            </a:r>
            <a:endParaRPr lang="zh-CN" altLang="zh-CN" sz="1400" dirty="0"/>
          </a:p>
          <a:p>
            <a:r>
              <a:rPr lang="en-US" altLang="zh-CN" sz="1400" dirty="0"/>
              <a:t>    	</a:t>
            </a:r>
            <a:r>
              <a:rPr lang="en-US" altLang="zh-CN" sz="1400" dirty="0" err="1"/>
              <a:t>RightLayout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addLayout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BtnLayout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 smtClean="0"/>
              <a:t>}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56480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2186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．导航页实现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145" y="1056904"/>
            <a:ext cx="10390910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</a:t>
            </a:r>
            <a:r>
              <a:rPr lang="en-US" altLang="zh-CN" sz="1800" b="1" dirty="0" err="1"/>
              <a:t>baseInfo</a:t>
            </a:r>
            <a:r>
              <a:rPr lang="en-US" altLang="zh-CN" sz="1800" b="1" dirty="0"/>
              <a:t> =new </a:t>
            </a:r>
            <a:r>
              <a:rPr lang="en-US" altLang="zh-CN" sz="1800" b="1" dirty="0" err="1"/>
              <a:t>BaseInfo</a:t>
            </a:r>
            <a:r>
              <a:rPr lang="en-US" altLang="zh-CN" sz="1800" b="1" dirty="0"/>
              <a:t>()</a:t>
            </a:r>
            <a:r>
              <a:rPr lang="zh-CN" altLang="zh-CN" sz="1800" b="1" dirty="0"/>
              <a:t>至</a:t>
            </a:r>
            <a:r>
              <a:rPr lang="en-US" altLang="zh-CN" sz="1800" b="1" dirty="0"/>
              <a:t>stack-&gt;</a:t>
            </a:r>
            <a:r>
              <a:rPr lang="en-US" altLang="zh-CN" sz="1800" b="1" dirty="0" err="1"/>
              <a:t>addWidget</a:t>
            </a:r>
            <a:r>
              <a:rPr lang="en-US" altLang="zh-CN" sz="1800" b="1" dirty="0"/>
              <a:t>(detail)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这段代码是在堆栈窗口中顺序插入“基本信息”“联系方式”“详细资料”三个页面。其中，</a:t>
            </a:r>
            <a:r>
              <a:rPr lang="en-US" altLang="zh-CN" sz="1800" dirty="0" err="1"/>
              <a:t>BaseInfo</a:t>
            </a:r>
            <a:r>
              <a:rPr lang="zh-CN" altLang="zh-CN" sz="1800" dirty="0"/>
              <a:t>类的具体完成代码参照</a:t>
            </a:r>
            <a:r>
              <a:rPr lang="en-US" altLang="zh-CN" sz="1800" dirty="0"/>
              <a:t>3.4</a:t>
            </a:r>
            <a:r>
              <a:rPr lang="zh-CN" altLang="zh-CN" sz="1800" dirty="0"/>
              <a:t>节，后两个与此类似。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</a:t>
            </a:r>
            <a:r>
              <a:rPr lang="en-US" altLang="zh-CN" sz="1800" b="1" dirty="0" err="1"/>
              <a:t>AmendBtn</a:t>
            </a:r>
            <a:r>
              <a:rPr lang="en-US" altLang="zh-CN" sz="1800" b="1" dirty="0"/>
              <a:t> =new </a:t>
            </a:r>
            <a:r>
              <a:rPr lang="en-US" altLang="zh-CN" sz="1800" b="1" dirty="0" err="1"/>
              <a:t>QPushButton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tr</a:t>
            </a:r>
            <a:r>
              <a:rPr lang="en-US" altLang="zh-CN" sz="1800" b="1" dirty="0"/>
              <a:t>("</a:t>
            </a:r>
            <a:r>
              <a:rPr lang="zh-CN" altLang="zh-CN" sz="1800" b="1" dirty="0"/>
              <a:t>修改</a:t>
            </a:r>
            <a:r>
              <a:rPr lang="en-US" altLang="zh-CN" sz="1800" b="1" dirty="0"/>
              <a:t>"))</a:t>
            </a:r>
            <a:r>
              <a:rPr lang="zh-CN" altLang="zh-CN" sz="1800" b="1" dirty="0"/>
              <a:t>至</a:t>
            </a:r>
            <a:r>
              <a:rPr lang="en-US" altLang="zh-CN" sz="1800" b="1" dirty="0" err="1"/>
              <a:t>BtnLayout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addWidget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CloseBtn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这段代码用于创建两个按钮，并利用</a:t>
            </a:r>
            <a:r>
              <a:rPr lang="en-US" altLang="zh-CN" sz="1800" dirty="0" err="1"/>
              <a:t>QHBoxLayout</a:t>
            </a:r>
            <a:r>
              <a:rPr lang="zh-CN" altLang="zh-CN" sz="1800" dirty="0"/>
              <a:t>对其进行布局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81314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4341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．“修改用户基本信息”设计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4395" y="1021278"/>
            <a:ext cx="1037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）添加该工程的提供主要显示用户基本信息界面的函数所在的文件，在“</a:t>
            </a:r>
            <a:r>
              <a:rPr lang="en-US" altLang="zh-CN" sz="1800" dirty="0"/>
              <a:t>Example</a:t>
            </a:r>
            <a:r>
              <a:rPr lang="zh-CN" altLang="zh-CN" sz="1800" dirty="0"/>
              <a:t>”项目名上单击鼠标右键，在弹出的快捷菜单中选择“添加新文件</a:t>
            </a:r>
            <a:r>
              <a:rPr lang="en-US" altLang="zh-CN" sz="1800" dirty="0"/>
              <a:t>...</a:t>
            </a:r>
            <a:r>
              <a:rPr lang="zh-CN" altLang="zh-CN" sz="1800" dirty="0"/>
              <a:t>”选项，在弹出的如图</a:t>
            </a:r>
            <a:r>
              <a:rPr lang="en-US" altLang="zh-CN" sz="1800" dirty="0"/>
              <a:t>3.11</a:t>
            </a:r>
            <a:r>
              <a:rPr lang="zh-CN" altLang="zh-CN" sz="1800" dirty="0"/>
              <a:t>所示的对话框中选择“</a:t>
            </a:r>
            <a:r>
              <a:rPr lang="en-US" altLang="zh-CN" sz="1800" dirty="0"/>
              <a:t>C++ Class</a:t>
            </a:r>
            <a:r>
              <a:rPr lang="zh-CN" altLang="zh-CN" sz="1800" dirty="0"/>
              <a:t>”选项，单击“</a:t>
            </a:r>
            <a:r>
              <a:rPr lang="en-US" altLang="zh-CN" sz="1800" dirty="0"/>
              <a:t>Choose...</a:t>
            </a:r>
            <a:r>
              <a:rPr lang="zh-CN" altLang="zh-CN" sz="1800" dirty="0"/>
              <a:t>”按钮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829" y="2069709"/>
            <a:ext cx="7122679" cy="444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506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4341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．“修改用户基本信息”设计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33153"/>
            <a:ext cx="10355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）弹出如图</a:t>
            </a:r>
            <a:r>
              <a:rPr lang="en-US" altLang="zh-CN" sz="1800" dirty="0"/>
              <a:t>3.12</a:t>
            </a:r>
            <a:r>
              <a:rPr lang="zh-CN" altLang="zh-CN" sz="1800" dirty="0"/>
              <a:t>所示的对话框，在“</a:t>
            </a:r>
            <a:r>
              <a:rPr lang="en-US" altLang="zh-CN" sz="1800" dirty="0"/>
              <a:t>Base class</a:t>
            </a:r>
            <a:r>
              <a:rPr lang="zh-CN" altLang="zh-CN" sz="1800" dirty="0"/>
              <a:t>”下拉列表框中选择基类名为“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”，在“</a:t>
            </a:r>
            <a:r>
              <a:rPr lang="en-US" altLang="zh-CN" sz="1800" dirty="0"/>
              <a:t>Class name</a:t>
            </a:r>
            <a:r>
              <a:rPr lang="zh-CN" altLang="zh-CN" sz="1800" dirty="0"/>
              <a:t>”的文本框中输入类的名称“</a:t>
            </a:r>
            <a:r>
              <a:rPr lang="en-US" altLang="zh-CN" sz="1800" dirty="0" err="1"/>
              <a:t>BaseInfo</a:t>
            </a:r>
            <a:r>
              <a:rPr lang="zh-CN" altLang="zh-CN" sz="1800" dirty="0"/>
              <a:t>”。单击“下一步”按钮，单击“完成”按钮，添加“</a:t>
            </a:r>
            <a:r>
              <a:rPr lang="en-US" altLang="zh-CN" sz="1800" dirty="0" err="1"/>
              <a:t>baseinfo.h</a:t>
            </a:r>
            <a:r>
              <a:rPr lang="zh-CN" altLang="zh-CN" sz="1800" dirty="0"/>
              <a:t>”头文件和“</a:t>
            </a:r>
            <a:r>
              <a:rPr lang="en-US" altLang="zh-CN" sz="1800" dirty="0"/>
              <a:t>baseinfo.cpp</a:t>
            </a:r>
            <a:r>
              <a:rPr lang="zh-CN" altLang="zh-CN" sz="1800" dirty="0"/>
              <a:t>”源文件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）打开“</a:t>
            </a:r>
            <a:r>
              <a:rPr lang="en-US" altLang="zh-CN" sz="1800" dirty="0" err="1"/>
              <a:t>baseinfo.h</a:t>
            </a:r>
            <a:r>
              <a:rPr lang="zh-CN" altLang="zh-CN" sz="1800" dirty="0"/>
              <a:t>”头文件，</a:t>
            </a:r>
            <a:r>
              <a:rPr lang="zh-CN" altLang="zh-CN" sz="1800" dirty="0">
                <a:hlinkClick r:id="rId2" action="ppaction://hlinkfile"/>
              </a:rPr>
              <a:t>添加的</a:t>
            </a:r>
            <a:r>
              <a:rPr lang="zh-CN" altLang="zh-CN" sz="1800" dirty="0" smtClean="0">
                <a:hlinkClick r:id="rId2" action="ppaction://hlinkfile"/>
              </a:rPr>
              <a:t>代码（</a:t>
            </a:r>
            <a:r>
              <a:rPr lang="zh-CN" altLang="zh-CN" sz="1800" dirty="0">
                <a:hlinkClick r:id="rId2" action="ppaction://hlinkfile"/>
              </a:rPr>
              <a:t>具体解释请参照</a:t>
            </a:r>
            <a:r>
              <a:rPr lang="en-US" altLang="zh-CN" sz="1800" dirty="0">
                <a:hlinkClick r:id="rId2" action="ppaction://hlinkfile"/>
              </a:rPr>
              <a:t>3.4</a:t>
            </a:r>
            <a:r>
              <a:rPr lang="zh-CN" altLang="zh-CN" sz="1800" dirty="0">
                <a:hlinkClick r:id="rId2" action="ppaction://hlinkfile"/>
              </a:rPr>
              <a:t>节</a:t>
            </a:r>
            <a:r>
              <a:rPr lang="zh-CN" altLang="zh-CN" sz="1800" dirty="0" smtClean="0">
                <a:hlinkClick r:id="rId2" action="ppaction://hlinkfile"/>
              </a:rPr>
              <a:t>）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）打开“</a:t>
            </a:r>
            <a:r>
              <a:rPr lang="en-US" altLang="zh-CN" sz="1800" dirty="0"/>
              <a:t>baseinfo.cpp</a:t>
            </a:r>
            <a:r>
              <a:rPr lang="zh-CN" altLang="zh-CN" sz="1800" dirty="0"/>
              <a:t>”文件，</a:t>
            </a:r>
            <a:r>
              <a:rPr lang="zh-CN" altLang="zh-CN" sz="1800" dirty="0">
                <a:hlinkClick r:id="rId3" action="ppaction://hlinkfile"/>
              </a:rPr>
              <a:t>添加如下代码（具体解释请参照</a:t>
            </a:r>
            <a:r>
              <a:rPr lang="en-US" altLang="zh-CN" sz="1800" dirty="0">
                <a:hlinkClick r:id="rId3" action="ppaction://hlinkfile"/>
              </a:rPr>
              <a:t>3.4</a:t>
            </a:r>
            <a:r>
              <a:rPr lang="zh-CN" altLang="zh-CN" sz="1800" dirty="0">
                <a:hlinkClick r:id="rId3" action="ppaction://hlinkfile"/>
              </a:rPr>
              <a:t>节</a:t>
            </a:r>
            <a:r>
              <a:rPr lang="zh-CN" altLang="zh-CN" sz="1800" dirty="0" smtClean="0">
                <a:hlinkClick r:id="rId3" action="ppaction://hlinkfile"/>
              </a:rPr>
              <a:t>）</a:t>
            </a:r>
            <a:r>
              <a:rPr lang="zh-CN" altLang="en-US" sz="1800" dirty="0" smtClean="0">
                <a:hlinkClick r:id="rId3" action="ppaction://hlinkfile"/>
              </a:rPr>
              <a:t>。</a:t>
            </a:r>
            <a:endParaRPr lang="zh-CN" altLang="zh-CN" sz="1800" dirty="0"/>
          </a:p>
          <a:p>
            <a:pPr indent="450850"/>
            <a:endParaRPr lang="zh-CN" altLang="zh-CN" sz="1800" dirty="0"/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95" y="2787479"/>
            <a:ext cx="6524975" cy="406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889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4649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zh-CN" sz="2400" b="1" dirty="0"/>
              <a:t>．“显示用户的联系方式”设计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09403"/>
            <a:ext cx="10284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）添加该工程的提供主要显示用户的联系方式界面的函数所在的文件，在“</a:t>
            </a:r>
            <a:r>
              <a:rPr lang="en-US" altLang="zh-CN" sz="1800" dirty="0"/>
              <a:t>Example</a:t>
            </a:r>
            <a:r>
              <a:rPr lang="zh-CN" altLang="zh-CN" sz="1800" dirty="0"/>
              <a:t>”项目名上单击鼠标右键，在弹出的快捷菜单中选择“添加新文件</a:t>
            </a:r>
            <a:r>
              <a:rPr lang="en-US" altLang="zh-CN" sz="1800" dirty="0"/>
              <a:t>...</a:t>
            </a:r>
            <a:r>
              <a:rPr lang="zh-CN" altLang="zh-CN" sz="1800" dirty="0"/>
              <a:t>”选项，在弹出的对话框中选择“</a:t>
            </a:r>
            <a:r>
              <a:rPr lang="en-US" altLang="zh-CN" sz="1800" dirty="0"/>
              <a:t>C++ Class</a:t>
            </a:r>
            <a:r>
              <a:rPr lang="zh-CN" altLang="zh-CN" sz="1800" dirty="0"/>
              <a:t>”选项。单击“</a:t>
            </a:r>
            <a:r>
              <a:rPr lang="en-US" altLang="zh-CN" sz="1800" dirty="0"/>
              <a:t>Choose...</a:t>
            </a:r>
            <a:r>
              <a:rPr lang="zh-CN" altLang="zh-CN" sz="1800" dirty="0"/>
              <a:t>”按钮，在弹出的对话框的“</a:t>
            </a:r>
            <a:r>
              <a:rPr lang="en-US" altLang="zh-CN" sz="1800" dirty="0"/>
              <a:t>Base class</a:t>
            </a:r>
            <a:r>
              <a:rPr lang="zh-CN" altLang="zh-CN" sz="1800" dirty="0"/>
              <a:t>”的下拉列表框中选择基类名为“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”，在“</a:t>
            </a:r>
            <a:r>
              <a:rPr lang="en-US" altLang="zh-CN" sz="1800" dirty="0"/>
              <a:t>Class name</a:t>
            </a:r>
            <a:r>
              <a:rPr lang="zh-CN" altLang="zh-CN" sz="1800" dirty="0"/>
              <a:t>”文本框中输入类的名称“</a:t>
            </a:r>
            <a:r>
              <a:rPr lang="en-US" altLang="zh-CN" sz="1800" dirty="0"/>
              <a:t>Contact</a:t>
            </a:r>
            <a:r>
              <a:rPr lang="zh-CN" altLang="zh-CN" sz="1800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）单击“下一步”按钮，单击“完成”按钮，添加“</a:t>
            </a:r>
            <a:r>
              <a:rPr lang="en-US" altLang="zh-CN" sz="1800" dirty="0" err="1"/>
              <a:t>contact.h</a:t>
            </a:r>
            <a:r>
              <a:rPr lang="zh-CN" altLang="zh-CN" sz="1800" dirty="0"/>
              <a:t>”头文件和“</a:t>
            </a:r>
            <a:r>
              <a:rPr lang="en-US" altLang="zh-CN" sz="1800" dirty="0"/>
              <a:t>contact.cpp</a:t>
            </a:r>
            <a:r>
              <a:rPr lang="zh-CN" altLang="zh-CN" sz="1800" dirty="0"/>
              <a:t>”源文件。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）打开“</a:t>
            </a:r>
            <a:r>
              <a:rPr lang="en-US" altLang="zh-CN" sz="1800" dirty="0" err="1"/>
              <a:t>contact.h</a:t>
            </a:r>
            <a:r>
              <a:rPr lang="zh-CN" altLang="zh-CN" sz="1800" dirty="0"/>
              <a:t>”</a:t>
            </a:r>
            <a:r>
              <a:rPr lang="zh-CN" altLang="zh-CN" sz="1800" dirty="0">
                <a:hlinkClick r:id="rId2" action="ppaction://hlinkfile"/>
              </a:rPr>
              <a:t>头文件，添加如下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）打开“</a:t>
            </a:r>
            <a:r>
              <a:rPr lang="en-US" altLang="zh-CN" sz="1800" dirty="0"/>
              <a:t>contact.cpp</a:t>
            </a:r>
            <a:r>
              <a:rPr lang="zh-CN" altLang="zh-CN" sz="1800" dirty="0"/>
              <a:t>”</a:t>
            </a:r>
            <a:r>
              <a:rPr lang="zh-CN" altLang="zh-CN" sz="1800" dirty="0">
                <a:hlinkClick r:id="rId3" action="ppaction://hlinkfile"/>
              </a:rPr>
              <a:t>文件，添加如下</a:t>
            </a:r>
            <a:r>
              <a:rPr lang="zh-CN" altLang="zh-CN" sz="1800" dirty="0" smtClean="0">
                <a:hlinkClick r:id="rId3" action="ppaction://hlinkfile"/>
              </a:rPr>
              <a:t>代码</a:t>
            </a:r>
            <a:r>
              <a:rPr lang="zh-CN" altLang="en-US" sz="1800" dirty="0" smtClean="0">
                <a:hlinkClick r:id="rId3" action="ppaction://hlinkfile"/>
              </a:rPr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82499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4717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4</a:t>
            </a:r>
            <a:r>
              <a:rPr lang="zh-CN" altLang="zh-CN" sz="2400" b="1" dirty="0"/>
              <a:t>．“显示用户的详细资料”设计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92530"/>
            <a:ext cx="10284031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）添加主要显示用户的详细资料界面的函数所在的文件，在“</a:t>
            </a:r>
            <a:r>
              <a:rPr lang="en-US" altLang="zh-CN" sz="1800" dirty="0"/>
              <a:t>Example</a:t>
            </a:r>
            <a:r>
              <a:rPr lang="zh-CN" altLang="zh-CN" sz="1800" dirty="0"/>
              <a:t>”项目名上单击鼠标右键，在弹出的快捷菜单中选择“添加新文件</a:t>
            </a:r>
            <a:r>
              <a:rPr lang="en-US" altLang="zh-CN" sz="1800" dirty="0"/>
              <a:t>...</a:t>
            </a:r>
            <a:r>
              <a:rPr lang="zh-CN" altLang="zh-CN" sz="1800" dirty="0"/>
              <a:t>”选项，在弹出的对话框中选择“</a:t>
            </a:r>
            <a:r>
              <a:rPr lang="en-US" altLang="zh-CN" sz="1800" dirty="0"/>
              <a:t>C++ Class</a:t>
            </a:r>
            <a:r>
              <a:rPr lang="zh-CN" altLang="zh-CN" sz="1800" dirty="0"/>
              <a:t>”选项，单击“</a:t>
            </a:r>
            <a:r>
              <a:rPr lang="en-US" altLang="zh-CN" sz="1800" dirty="0"/>
              <a:t>Choose...</a:t>
            </a:r>
            <a:r>
              <a:rPr lang="zh-CN" altLang="zh-CN" sz="1800" dirty="0"/>
              <a:t>”按钮，在弹出的对话框的“</a:t>
            </a:r>
            <a:r>
              <a:rPr lang="en-US" altLang="zh-CN" sz="1800" dirty="0"/>
              <a:t>Base class</a:t>
            </a:r>
            <a:r>
              <a:rPr lang="zh-CN" altLang="zh-CN" sz="1800" dirty="0"/>
              <a:t>”的下拉列表框中选择基类名为“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”，在“</a:t>
            </a:r>
            <a:r>
              <a:rPr lang="en-US" altLang="zh-CN" sz="1800" dirty="0"/>
              <a:t>Class name</a:t>
            </a:r>
            <a:r>
              <a:rPr lang="zh-CN" altLang="zh-CN" sz="1800" dirty="0"/>
              <a:t>”后面的文本框中输入类的名称“</a:t>
            </a:r>
            <a:r>
              <a:rPr lang="en-US" altLang="zh-CN" sz="1800" dirty="0"/>
              <a:t>Detail</a:t>
            </a:r>
            <a:r>
              <a:rPr lang="zh-CN" altLang="zh-CN" sz="1800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）单击“下一步”按钮，单击“完成”按钮，添加“</a:t>
            </a:r>
            <a:r>
              <a:rPr lang="en-US" altLang="zh-CN" sz="1800" dirty="0" err="1"/>
              <a:t>detail.h</a:t>
            </a:r>
            <a:r>
              <a:rPr lang="zh-CN" altLang="zh-CN" sz="1800" dirty="0"/>
              <a:t>”头文件和“</a:t>
            </a:r>
            <a:r>
              <a:rPr lang="en-US" altLang="zh-CN" sz="1800" dirty="0"/>
              <a:t>detail.cpp</a:t>
            </a:r>
            <a:r>
              <a:rPr lang="zh-CN" altLang="zh-CN" sz="1800" dirty="0"/>
              <a:t>”源文件。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）打开“</a:t>
            </a:r>
            <a:r>
              <a:rPr lang="en-US" altLang="zh-CN" sz="1800" dirty="0" err="1"/>
              <a:t>detail.h</a:t>
            </a:r>
            <a:r>
              <a:rPr lang="zh-CN" altLang="zh-CN" sz="1800" dirty="0"/>
              <a:t>”</a:t>
            </a:r>
            <a:r>
              <a:rPr lang="zh-CN" altLang="zh-CN" sz="1800" dirty="0">
                <a:hlinkClick r:id="rId2" action="ppaction://hlinkfile"/>
              </a:rPr>
              <a:t>头文件，添加如下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）打开“</a:t>
            </a:r>
            <a:r>
              <a:rPr lang="en-US" altLang="zh-CN" sz="1800" dirty="0"/>
              <a:t>detail.cpp</a:t>
            </a:r>
            <a:r>
              <a:rPr lang="zh-CN" altLang="zh-CN" sz="1800" dirty="0"/>
              <a:t>”</a:t>
            </a:r>
            <a:r>
              <a:rPr lang="zh-CN" altLang="zh-CN" sz="1800" dirty="0">
                <a:hlinkClick r:id="rId3" action="ppaction://hlinkfile"/>
              </a:rPr>
              <a:t>文件，添加如下</a:t>
            </a:r>
            <a:r>
              <a:rPr lang="zh-CN" altLang="zh-CN" sz="1800" dirty="0" smtClean="0">
                <a:hlinkClick r:id="rId3" action="ppaction://hlinkfile"/>
              </a:rPr>
              <a:t>代码</a:t>
            </a:r>
            <a:r>
              <a:rPr lang="zh-CN" altLang="en-US" sz="1800" dirty="0" smtClean="0">
                <a:hlinkClick r:id="rId3" action="ppaction://hlinkfile"/>
              </a:rPr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88594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2186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5</a:t>
            </a:r>
            <a:r>
              <a:rPr lang="zh-CN" altLang="zh-CN" sz="2400" b="1" dirty="0"/>
              <a:t>．编写主函数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70" y="1033153"/>
            <a:ext cx="1049778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dirty="0"/>
              <a:t>下面编写该工程的入口函数（所在的文件为</a:t>
            </a:r>
            <a:r>
              <a:rPr lang="en-US" altLang="zh-CN" dirty="0"/>
              <a:t>main.cpp</a:t>
            </a:r>
            <a:r>
              <a:rPr lang="zh-CN" altLang="zh-CN" dirty="0"/>
              <a:t>）。打开“</a:t>
            </a:r>
            <a:r>
              <a:rPr lang="en-US" altLang="zh-CN" dirty="0"/>
              <a:t>main.cpp</a:t>
            </a:r>
            <a:r>
              <a:rPr lang="zh-CN" altLang="zh-CN" dirty="0"/>
              <a:t>”</a:t>
            </a:r>
            <a:r>
              <a:rPr lang="zh-CN" altLang="zh-CN" dirty="0">
                <a:hlinkClick r:id="rId2" action="ppaction://hlinkfile"/>
              </a:rPr>
              <a:t>文件，编写以下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 </a:t>
            </a:r>
            <a:r>
              <a:rPr lang="en-US" altLang="zh-CN" b="1" dirty="0" err="1"/>
              <a:t>QListWidget</a:t>
            </a:r>
            <a:r>
              <a:rPr lang="en-US" altLang="zh-CN" b="1" dirty="0"/>
              <a:t> *list =new </a:t>
            </a:r>
            <a:r>
              <a:rPr lang="en-US" altLang="zh-CN" b="1" dirty="0" err="1"/>
              <a:t>QListWidget</a:t>
            </a:r>
            <a:r>
              <a:rPr lang="en-US" altLang="zh-CN" b="1" dirty="0"/>
              <a:t>(</a:t>
            </a:r>
            <a:r>
              <a:rPr lang="en-US" altLang="zh-CN" b="1" dirty="0" err="1"/>
              <a:t>splitterMain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在新建的水平分割窗的左侧窗口中插入一个</a:t>
            </a:r>
            <a:r>
              <a:rPr lang="en-US" altLang="zh-CN" dirty="0" err="1"/>
              <a:t>QListWidget</a:t>
            </a:r>
            <a:r>
              <a:rPr lang="zh-CN" altLang="zh-CN" dirty="0"/>
              <a:t>作为条目选择框，并在此依次插入“基本信息”“联系方式”“详细资料”条目。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(b) Content *content =new Content(</a:t>
            </a:r>
            <a:r>
              <a:rPr lang="en-US" altLang="zh-CN" b="1" dirty="0" err="1"/>
              <a:t>splitterMain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在新建的水平分割窗的右侧窗口中插入</a:t>
            </a:r>
            <a:r>
              <a:rPr lang="en-US" altLang="zh-CN" dirty="0"/>
              <a:t>Content</a:t>
            </a:r>
            <a:r>
              <a:rPr lang="zh-CN" altLang="zh-CN" dirty="0"/>
              <a:t>类对象。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(c) </a:t>
            </a:r>
            <a:r>
              <a:rPr lang="en-US" altLang="zh-CN" b="1" dirty="0" err="1"/>
              <a:t>QObject</a:t>
            </a:r>
            <a:r>
              <a:rPr lang="en-US" altLang="zh-CN" b="1" dirty="0"/>
              <a:t>::connect(</a:t>
            </a:r>
            <a:r>
              <a:rPr lang="en-US" altLang="zh-CN" b="1" dirty="0" err="1"/>
              <a:t>list,SIGNAL</a:t>
            </a:r>
            <a:r>
              <a:rPr lang="en-US" altLang="zh-CN" b="1" dirty="0"/>
              <a:t>(</a:t>
            </a:r>
            <a:r>
              <a:rPr lang="en-US" altLang="zh-CN" b="1" dirty="0" err="1"/>
              <a:t>currentRowChanged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)),content-&gt;</a:t>
            </a:r>
            <a:r>
              <a:rPr lang="en-US" altLang="zh-CN" b="1" dirty="0" err="1"/>
              <a:t>stack,SLOT</a:t>
            </a:r>
            <a:r>
              <a:rPr lang="en-US" altLang="zh-CN" b="1" dirty="0"/>
              <a:t>(</a:t>
            </a:r>
            <a:r>
              <a:rPr lang="en-US" altLang="zh-CN" b="1" dirty="0" err="1"/>
              <a:t>setCurrentIndex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)))</a:t>
            </a:r>
            <a:r>
              <a:rPr lang="zh-CN" altLang="zh-CN" b="1" dirty="0"/>
              <a:t>：</a:t>
            </a:r>
            <a:r>
              <a:rPr lang="zh-CN" altLang="zh-CN" dirty="0"/>
              <a:t>连接列表框的</a:t>
            </a:r>
            <a:r>
              <a:rPr lang="en-US" altLang="zh-CN" dirty="0" err="1"/>
              <a:t>currentRowChanged</a:t>
            </a:r>
            <a:r>
              <a:rPr lang="en-US" altLang="zh-CN" dirty="0"/>
              <a:t>()</a:t>
            </a:r>
            <a:r>
              <a:rPr lang="zh-CN" altLang="zh-CN" dirty="0"/>
              <a:t>信号与堆栈窗口的</a:t>
            </a:r>
            <a:r>
              <a:rPr lang="en-US" altLang="zh-CN" dirty="0" err="1"/>
              <a:t>setCurrentIndex</a:t>
            </a:r>
            <a:r>
              <a:rPr lang="en-US" altLang="zh-CN" dirty="0"/>
              <a:t>()</a:t>
            </a:r>
            <a:r>
              <a:rPr lang="zh-CN" altLang="zh-CN" dirty="0"/>
              <a:t>槽函数。</a:t>
            </a:r>
          </a:p>
          <a:p>
            <a:pPr indent="450850" latinLnBrk="1">
              <a:lnSpc>
                <a:spcPct val="150000"/>
              </a:lnSpc>
            </a:pPr>
            <a:r>
              <a:rPr lang="zh-CN" altLang="zh-CN" dirty="0"/>
              <a:t>选择“构建”→“构建项目</a:t>
            </a:r>
            <a:r>
              <a:rPr lang="en-US" altLang="zh-CN" dirty="0"/>
              <a:t>"Example"</a:t>
            </a:r>
            <a:r>
              <a:rPr lang="zh-CN" altLang="zh-CN" dirty="0"/>
              <a:t>”菜单项，与上例一样，为了能够在界面上显示头像图片，将事先准备好的图片</a:t>
            </a:r>
            <a:r>
              <a:rPr lang="en-US" altLang="zh-CN" dirty="0"/>
              <a:t>312.png</a:t>
            </a:r>
            <a:r>
              <a:rPr lang="zh-CN" altLang="zh-CN" dirty="0"/>
              <a:t>复制到</a:t>
            </a:r>
            <a:r>
              <a:rPr lang="en-US" altLang="zh-CN" dirty="0"/>
              <a:t>D:\Qt\CH3\CH305\build-Example-Desktop_Qt_5_11_1_MinGW_32bit-Debug</a:t>
            </a:r>
            <a:r>
              <a:rPr lang="zh-CN" altLang="zh-CN" dirty="0"/>
              <a:t>目录下。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编译此程序，最后运行程序，效果如图</a:t>
            </a:r>
            <a:r>
              <a:rPr lang="en-US" altLang="zh-CN" dirty="0"/>
              <a:t>3.9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1800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2876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分割窗口</a:t>
            </a:r>
            <a:r>
              <a:rPr lang="en-US" altLang="zh-CN" sz="2400" b="1" dirty="0" err="1"/>
              <a:t>QSplitter</a:t>
            </a:r>
            <a:r>
              <a:rPr lang="zh-CN" altLang="zh-CN" sz="2400" b="1" dirty="0"/>
              <a:t>类</a:t>
            </a:r>
          </a:p>
        </p:txBody>
      </p:sp>
      <p:sp>
        <p:nvSpPr>
          <p:cNvPr id="3" name="矩形 2"/>
          <p:cNvSpPr/>
          <p:nvPr/>
        </p:nvSpPr>
        <p:spPr>
          <a:xfrm>
            <a:off x="1105663" y="934548"/>
            <a:ext cx="5787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）在“</a:t>
            </a:r>
            <a:r>
              <a:rPr lang="en-US" altLang="zh-CN" sz="1800" dirty="0"/>
              <a:t>main.cpp</a:t>
            </a:r>
            <a:r>
              <a:rPr lang="zh-CN" altLang="zh-CN" sz="1800" dirty="0"/>
              <a:t>”文件的开始部分加入以下头文件：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95792" y="1303880"/>
            <a:ext cx="9178244" cy="97047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Qsplitter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QTextEdit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QTextCodec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05663" y="2280313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）运行程序，显示效果如图</a:t>
            </a:r>
            <a:r>
              <a:rPr lang="en-US" altLang="zh-CN" sz="1800" dirty="0"/>
              <a:t>3.1</a:t>
            </a:r>
            <a:r>
              <a:rPr lang="zh-CN" altLang="zh-CN" sz="1800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77622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957" y="1330036"/>
            <a:ext cx="616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3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布局管理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5127" y="3111333"/>
            <a:ext cx="634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停靠窗口</a:t>
            </a:r>
            <a:r>
              <a:rPr lang="en-US" altLang="zh-CN" sz="3600" b="1" dirty="0" err="1"/>
              <a:t>QDockWidget</a:t>
            </a:r>
            <a:r>
              <a:rPr lang="zh-CN" altLang="zh-CN" sz="3600" b="1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63666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500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停靠窗口</a:t>
            </a:r>
            <a:r>
              <a:rPr lang="en-US" altLang="zh-CN" sz="2400" b="1" dirty="0" err="1"/>
              <a:t>QDockWidget</a:t>
            </a:r>
            <a:r>
              <a:rPr lang="zh-CN" altLang="zh-CN" sz="24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5657" y="985652"/>
            <a:ext cx="9856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/>
              <a:t>停靠窗口</a:t>
            </a:r>
            <a:r>
              <a:rPr lang="en-US" altLang="zh-CN" sz="1800" dirty="0" err="1"/>
              <a:t>QDockWidget</a:t>
            </a:r>
            <a:r>
              <a:rPr lang="zh-CN" altLang="zh-CN" sz="1800" dirty="0"/>
              <a:t>类也是在应用程序中经常用到的，设置停靠窗口的一般流程如下。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）创建一个</a:t>
            </a:r>
            <a:r>
              <a:rPr lang="en-US" altLang="zh-CN" sz="1800" dirty="0" err="1"/>
              <a:t>QDockWidget</a:t>
            </a:r>
            <a:r>
              <a:rPr lang="zh-CN" altLang="zh-CN" sz="1800" dirty="0"/>
              <a:t>对象的停靠窗体。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）设置此停靠窗体的属性，通常调用</a:t>
            </a:r>
            <a:r>
              <a:rPr lang="en-US" altLang="zh-CN" sz="1800" dirty="0" err="1"/>
              <a:t>setFeatures</a:t>
            </a:r>
            <a:r>
              <a:rPr lang="en-US" altLang="zh-CN" sz="1800" dirty="0"/>
              <a:t>()</a:t>
            </a:r>
            <a:r>
              <a:rPr lang="zh-CN" altLang="zh-CN" sz="1800" dirty="0"/>
              <a:t>及</a:t>
            </a:r>
            <a:r>
              <a:rPr lang="en-US" altLang="zh-CN" sz="1800" dirty="0" err="1"/>
              <a:t>setAllowedAreas</a:t>
            </a:r>
            <a:r>
              <a:rPr lang="en-US" altLang="zh-CN" sz="1800" dirty="0"/>
              <a:t>()</a:t>
            </a:r>
            <a:r>
              <a:rPr lang="zh-CN" altLang="zh-CN" sz="1800" dirty="0"/>
              <a:t>两种方法。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）新建一个要插入停靠窗体的控件，常用的有</a:t>
            </a:r>
            <a:r>
              <a:rPr lang="en-US" altLang="zh-CN" sz="1800" dirty="0" err="1"/>
              <a:t>QListWidget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QTextEdit</a:t>
            </a:r>
            <a:r>
              <a:rPr lang="zh-CN" altLang="zh-CN" sz="18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）将控件插入停靠窗体，调用</a:t>
            </a:r>
            <a:r>
              <a:rPr lang="en-US" altLang="zh-CN" sz="1800" dirty="0" err="1"/>
              <a:t>QDockWidget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setWidget</a:t>
            </a:r>
            <a:r>
              <a:rPr lang="en-US" altLang="zh-CN" sz="1800" dirty="0"/>
              <a:t>()</a:t>
            </a:r>
            <a:r>
              <a:rPr lang="zh-CN" altLang="zh-CN" sz="1800" dirty="0"/>
              <a:t>方法。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）使用</a:t>
            </a:r>
            <a:r>
              <a:rPr lang="en-US" altLang="zh-CN" sz="1800" dirty="0" err="1"/>
              <a:t>addDockWidget</a:t>
            </a:r>
            <a:r>
              <a:rPr lang="en-US" altLang="zh-CN" sz="1800" dirty="0"/>
              <a:t>()</a:t>
            </a:r>
            <a:r>
              <a:rPr lang="zh-CN" altLang="zh-CN" sz="1800" dirty="0"/>
              <a:t>方法在</a:t>
            </a:r>
            <a:r>
              <a:rPr lang="en-US" altLang="zh-CN" sz="1800" dirty="0" err="1"/>
              <a:t>MainWindow</a:t>
            </a:r>
            <a:r>
              <a:rPr lang="zh-CN" altLang="zh-CN" sz="1800" dirty="0"/>
              <a:t>中加入此停靠窗体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4196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500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停靠窗口</a:t>
            </a:r>
            <a:r>
              <a:rPr lang="en-US" altLang="zh-CN" sz="2400" b="1" dirty="0" err="1"/>
              <a:t>QDockWidget</a:t>
            </a:r>
            <a:r>
              <a:rPr lang="zh-CN" altLang="zh-CN" sz="24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273" y="1009403"/>
            <a:ext cx="10117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CH302</a:t>
            </a:r>
            <a:r>
              <a:rPr lang="zh-CN" altLang="zh-CN" sz="1800" dirty="0"/>
              <a:t>）停靠窗口</a:t>
            </a:r>
            <a:r>
              <a:rPr lang="en-US" altLang="zh-CN" sz="1800" dirty="0" err="1"/>
              <a:t>QDockWidget</a:t>
            </a:r>
            <a:r>
              <a:rPr lang="zh-CN" altLang="zh-CN" sz="1800" dirty="0"/>
              <a:t>类的使用：窗口</a:t>
            </a:r>
            <a:r>
              <a:rPr lang="en-US" altLang="zh-CN" sz="1800" dirty="0"/>
              <a:t>1</a:t>
            </a:r>
            <a:r>
              <a:rPr lang="zh-CN" altLang="zh-CN" sz="1800" dirty="0"/>
              <a:t>只可在主窗口的左边和右边停靠；窗口</a:t>
            </a:r>
            <a:r>
              <a:rPr lang="en-US" altLang="zh-CN" sz="1800" dirty="0"/>
              <a:t>2</a:t>
            </a:r>
            <a:r>
              <a:rPr lang="zh-CN" altLang="zh-CN" sz="1800" dirty="0"/>
              <a:t>只可在浮动和右部停靠两种状态间切换，并且不可移动；窗口</a:t>
            </a:r>
            <a:r>
              <a:rPr lang="en-US" altLang="zh-CN" sz="1800" dirty="0"/>
              <a:t>3</a:t>
            </a:r>
            <a:r>
              <a:rPr lang="zh-CN" altLang="zh-CN" sz="1800" dirty="0"/>
              <a:t>可实现停靠窗口的各种状态。效果如图</a:t>
            </a:r>
            <a:r>
              <a:rPr lang="en-US" altLang="zh-CN" sz="1800" dirty="0"/>
              <a:t>3.2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28" y="1932733"/>
            <a:ext cx="3896632" cy="503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95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400" y="317030"/>
            <a:ext cx="3500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停靠窗口</a:t>
            </a:r>
            <a:r>
              <a:rPr lang="en-US" altLang="zh-CN" sz="2400" b="1" dirty="0" err="1"/>
              <a:t>QDockWidget</a:t>
            </a:r>
            <a:r>
              <a:rPr lang="zh-CN" altLang="zh-CN" sz="24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56904"/>
            <a:ext cx="1031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Widgets Application </a:t>
            </a:r>
            <a:r>
              <a:rPr lang="zh-CN" altLang="zh-CN" sz="1800" dirty="0"/>
              <a:t>（详见</a:t>
            </a:r>
            <a:r>
              <a:rPr lang="en-US" altLang="zh-CN" sz="1800" dirty="0"/>
              <a:t>1.3.1</a:t>
            </a:r>
            <a:r>
              <a:rPr lang="zh-CN" altLang="zh-CN" sz="1800" dirty="0"/>
              <a:t>节），项目名称为“</a:t>
            </a:r>
            <a:r>
              <a:rPr lang="en-US" altLang="zh-CN" sz="1800" dirty="0" err="1"/>
              <a:t>DockWindows</a:t>
            </a:r>
            <a:r>
              <a:rPr lang="zh-CN" altLang="zh-CN" sz="1800" dirty="0"/>
              <a:t>”，基类选择“</a:t>
            </a:r>
            <a:r>
              <a:rPr lang="en-US" altLang="zh-CN" sz="1800" dirty="0" err="1"/>
              <a:t>QMainWindow</a:t>
            </a:r>
            <a:r>
              <a:rPr lang="zh-CN" altLang="zh-CN" sz="1800" dirty="0"/>
              <a:t>”，类名命名为“</a:t>
            </a:r>
            <a:r>
              <a:rPr lang="en-US" altLang="zh-CN" sz="1800" dirty="0" err="1"/>
              <a:t>DockWindows</a:t>
            </a:r>
            <a:r>
              <a:rPr lang="zh-CN" altLang="zh-CN" sz="1800" dirty="0"/>
              <a:t>”，</a:t>
            </a:r>
            <a:r>
              <a:rPr lang="zh-CN" altLang="zh-CN" sz="1800" b="1" dirty="0"/>
              <a:t>取消</a:t>
            </a:r>
            <a:r>
              <a:rPr lang="zh-CN" altLang="zh-CN" sz="1800" dirty="0"/>
              <a:t>“创建界面”复选框的选中状态，如图</a:t>
            </a:r>
            <a:r>
              <a:rPr lang="en-US" altLang="zh-CN" sz="1800" dirty="0"/>
              <a:t>3.3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17" y="1980234"/>
            <a:ext cx="7650895" cy="382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0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270660" y="4797631"/>
            <a:ext cx="9132124" cy="344385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65400" y="317030"/>
            <a:ext cx="3500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停靠窗口</a:t>
            </a:r>
            <a:r>
              <a:rPr lang="en-US" altLang="zh-CN" sz="2400" b="1" dirty="0" err="1"/>
              <a:t>QDockWidget</a:t>
            </a:r>
            <a:r>
              <a:rPr lang="zh-CN" altLang="zh-CN" sz="2400" b="1" dirty="0"/>
              <a:t>类</a:t>
            </a:r>
          </a:p>
        </p:txBody>
      </p:sp>
      <p:sp>
        <p:nvSpPr>
          <p:cNvPr id="3" name="矩形 2"/>
          <p:cNvSpPr/>
          <p:nvPr/>
        </p:nvSpPr>
        <p:spPr>
          <a:xfrm>
            <a:off x="1093912" y="934371"/>
            <a:ext cx="9760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DockWindows</a:t>
            </a:r>
            <a:r>
              <a:rPr lang="zh-CN" altLang="zh-CN" sz="1800" dirty="0"/>
              <a:t>类中只有一个构造函数的声明。位于“</a:t>
            </a:r>
            <a:r>
              <a:rPr lang="en-US" altLang="zh-CN" sz="1800" dirty="0" err="1"/>
              <a:t>dockwindows.h</a:t>
            </a:r>
            <a:r>
              <a:rPr lang="zh-CN" altLang="zh-CN" sz="1800" dirty="0"/>
              <a:t>”文件中，代码如下：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0660" y="1303703"/>
            <a:ext cx="9132124" cy="2128242"/>
          </a:xfrm>
          <a:prstGeom prst="roundRect">
            <a:avLst>
              <a:gd name="adj" fmla="val 1164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DockWindows</a:t>
            </a:r>
            <a:r>
              <a:rPr lang="en-US" altLang="zh-CN" dirty="0"/>
              <a:t> : public </a:t>
            </a:r>
            <a:r>
              <a:rPr lang="en-US" altLang="zh-CN" dirty="0" err="1"/>
              <a:t>QMainWindow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Q_OBJECT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DockWindows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 = 0);</a:t>
            </a:r>
            <a:endParaRPr lang="zh-CN" altLang="zh-CN" dirty="0"/>
          </a:p>
          <a:p>
            <a:r>
              <a:rPr lang="en-US" altLang="zh-CN" dirty="0"/>
              <a:t>     ~</a:t>
            </a:r>
            <a:r>
              <a:rPr lang="en-US" altLang="zh-CN" dirty="0" err="1"/>
              <a:t>DockWindows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};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00644" y="3586348"/>
            <a:ext cx="1015340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）打开“</a:t>
            </a:r>
            <a:r>
              <a:rPr lang="en-US" altLang="zh-CN" sz="1800" dirty="0"/>
              <a:t>dockwindows.cpp</a:t>
            </a:r>
            <a:r>
              <a:rPr lang="zh-CN" altLang="zh-CN" sz="1800" dirty="0"/>
              <a:t>”文件，</a:t>
            </a:r>
            <a:r>
              <a:rPr lang="en-US" altLang="zh-CN" sz="1800" dirty="0" err="1"/>
              <a:t>DockWindows</a:t>
            </a:r>
            <a:r>
              <a:rPr lang="zh-CN" altLang="zh-CN" sz="1800" dirty="0"/>
              <a:t>类构造函数实现窗口的初始化</a:t>
            </a:r>
            <a:r>
              <a:rPr lang="zh-CN" altLang="zh-CN" sz="1800" dirty="0">
                <a:hlinkClick r:id="rId2" action="ppaction://hlinkfile"/>
              </a:rPr>
              <a:t>及功能实现，具体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en-US" altLang="zh-CN" sz="1800" dirty="0" smtClean="0"/>
          </a:p>
          <a:p>
            <a:pPr indent="450850"/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/>
            <a:r>
              <a:rPr lang="en-US" altLang="zh-CN" sz="1800" b="1" dirty="0"/>
              <a:t>(a) </a:t>
            </a:r>
            <a:r>
              <a:rPr lang="en-US" altLang="zh-CN" sz="1800" b="1" dirty="0" err="1"/>
              <a:t>setFeatures</a:t>
            </a:r>
            <a:r>
              <a:rPr lang="en-US" altLang="zh-CN" sz="1800" b="1" dirty="0"/>
              <a:t>()</a:t>
            </a:r>
            <a:r>
              <a:rPr lang="zh-CN" altLang="zh-CN" sz="1800" dirty="0"/>
              <a:t>方法设置停靠窗体的特性，原型如下：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 smtClean="0"/>
              <a:t>    void </a:t>
            </a:r>
            <a:r>
              <a:rPr lang="en-US" altLang="zh-CN" sz="1800" dirty="0" err="1"/>
              <a:t>setFeatures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DockWidgetFeatures</a:t>
            </a:r>
            <a:r>
              <a:rPr lang="en-US" altLang="zh-CN" sz="1800" dirty="0"/>
              <a:t> features)</a:t>
            </a:r>
            <a:endParaRPr lang="zh-CN" altLang="zh-CN" sz="1800" dirty="0"/>
          </a:p>
          <a:p>
            <a:pPr indent="450850"/>
            <a:r>
              <a:rPr lang="zh-CN" altLang="zh-CN" sz="1800" dirty="0"/>
              <a:t>参数</a:t>
            </a:r>
            <a:r>
              <a:rPr lang="en-US" altLang="zh-CN" sz="1800" dirty="0" err="1"/>
              <a:t>QDockWidget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DockWidgetFeatures</a:t>
            </a:r>
            <a:r>
              <a:rPr lang="zh-CN" altLang="zh-CN" sz="1800" dirty="0"/>
              <a:t>指定停靠窗体的特性，包括以下几种参数。</a:t>
            </a:r>
          </a:p>
          <a:p>
            <a:pPr indent="450850"/>
            <a:r>
              <a:rPr lang="zh-CN" altLang="zh-CN" sz="1800" dirty="0"/>
              <a:t>① </a:t>
            </a:r>
            <a:r>
              <a:rPr lang="en-US" altLang="zh-CN" sz="1800" dirty="0" err="1"/>
              <a:t>QDockWidget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DockWidgetClosable</a:t>
            </a:r>
            <a:r>
              <a:rPr lang="zh-CN" altLang="zh-CN" sz="1800" dirty="0"/>
              <a:t>：停靠窗体可关闭。</a:t>
            </a:r>
          </a:p>
          <a:p>
            <a:pPr indent="450850"/>
            <a:r>
              <a:rPr lang="zh-CN" altLang="zh-CN" sz="1800" dirty="0"/>
              <a:t>② </a:t>
            </a:r>
            <a:r>
              <a:rPr lang="en-US" altLang="zh-CN" sz="1800" dirty="0" err="1"/>
              <a:t>QDockWidget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DockWidgetMovable</a:t>
            </a:r>
            <a:r>
              <a:rPr lang="zh-CN" altLang="zh-CN" sz="1800" dirty="0"/>
              <a:t>：停靠窗体可移动。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indent="450850"/>
            <a:r>
              <a:rPr lang="zh-CN" altLang="zh-CN" sz="1800" dirty="0"/>
              <a:t>③ </a:t>
            </a:r>
            <a:r>
              <a:rPr lang="en-US" altLang="zh-CN" sz="1800" dirty="0" err="1"/>
              <a:t>QDockWidget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DockWidgetFloatable</a:t>
            </a:r>
            <a:r>
              <a:rPr lang="zh-CN" altLang="zh-CN" sz="1800" dirty="0"/>
              <a:t>：停靠窗体可浮动。</a:t>
            </a:r>
          </a:p>
          <a:p>
            <a:pPr indent="450850"/>
            <a:r>
              <a:rPr lang="zh-CN" altLang="zh-CN" sz="1800" dirty="0"/>
              <a:t>④ </a:t>
            </a:r>
            <a:r>
              <a:rPr lang="en-US" altLang="zh-CN" sz="1800" dirty="0" err="1"/>
              <a:t>QDockWidget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AllDockWidgetFeatures</a:t>
            </a:r>
            <a:r>
              <a:rPr lang="zh-CN" altLang="zh-CN" sz="1800" dirty="0"/>
              <a:t>：此参数表示拥有停靠窗体的所有特性。</a:t>
            </a:r>
          </a:p>
          <a:p>
            <a:pPr indent="450850"/>
            <a:r>
              <a:rPr lang="zh-CN" altLang="zh-CN" sz="1800" dirty="0"/>
              <a:t>⑤ </a:t>
            </a:r>
            <a:r>
              <a:rPr lang="en-US" altLang="zh-CN" sz="1800" dirty="0" err="1"/>
              <a:t>QDockWidget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NoDockWidgetFeatures</a:t>
            </a:r>
            <a:r>
              <a:rPr lang="zh-CN" altLang="zh-CN" sz="1800" dirty="0"/>
              <a:t>：不可移动、不可关闭、不可浮动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6217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2848</Words>
  <Application>Microsoft Office PowerPoint</Application>
  <PresentationFormat>自定义</PresentationFormat>
  <Paragraphs>253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SkyUser</cp:lastModifiedBy>
  <cp:revision>25</cp:revision>
  <dcterms:created xsi:type="dcterms:W3CDTF">2017-04-19T11:17:17Z</dcterms:created>
  <dcterms:modified xsi:type="dcterms:W3CDTF">2019-02-28T08:29:50Z</dcterms:modified>
</cp:coreProperties>
</file>