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81" r:id="rId2"/>
    <p:sldId id="284" r:id="rId3"/>
    <p:sldId id="285" r:id="rId4"/>
    <p:sldId id="286" r:id="rId5"/>
    <p:sldId id="287" r:id="rId6"/>
    <p:sldId id="288" r:id="rId7"/>
    <p:sldId id="289" r:id="rId8"/>
    <p:sldId id="290" r:id="rId9"/>
    <p:sldId id="291" r:id="rId10"/>
    <p:sldId id="292" r:id="rId11"/>
    <p:sldId id="283" r:id="rId12"/>
    <p:sldId id="257" r:id="rId13"/>
    <p:sldId id="282" r:id="rId14"/>
    <p:sldId id="294" r:id="rId15"/>
    <p:sldId id="293" r:id="rId16"/>
    <p:sldId id="295" r:id="rId17"/>
    <p:sldId id="296" r:id="rId18"/>
    <p:sldId id="298" r:id="rId19"/>
    <p:sldId id="297" r:id="rId20"/>
    <p:sldId id="299" r:id="rId21"/>
    <p:sldId id="301" r:id="rId22"/>
    <p:sldId id="300" r:id="rId23"/>
    <p:sldId id="302" r:id="rId24"/>
    <p:sldId id="304" r:id="rId25"/>
    <p:sldId id="305" r:id="rId26"/>
    <p:sldId id="307" r:id="rId27"/>
    <p:sldId id="306" r:id="rId28"/>
    <p:sldId id="308" r:id="rId29"/>
    <p:sldId id="309" r:id="rId30"/>
    <p:sldId id="311" r:id="rId31"/>
    <p:sldId id="310" r:id="rId32"/>
    <p:sldId id="312" r:id="rId33"/>
    <p:sldId id="313" r:id="rId34"/>
    <p:sldId id="315" r:id="rId35"/>
    <p:sldId id="314" r:id="rId36"/>
    <p:sldId id="316" r:id="rId37"/>
    <p:sldId id="317" r:id="rId38"/>
    <p:sldId id="318" r:id="rId39"/>
    <p:sldId id="319" r:id="rId40"/>
    <p:sldId id="321" r:id="rId41"/>
    <p:sldId id="320" r:id="rId42"/>
    <p:sldId id="322" r:id="rId43"/>
    <p:sldId id="324" r:id="rId44"/>
    <p:sldId id="323" r:id="rId45"/>
    <p:sldId id="325" r:id="rId46"/>
    <p:sldId id="327" r:id="rId47"/>
    <p:sldId id="326" r:id="rId48"/>
    <p:sldId id="328" r:id="rId49"/>
    <p:sldId id="329" r:id="rId50"/>
    <p:sldId id="331" r:id="rId51"/>
    <p:sldId id="335" r:id="rId52"/>
    <p:sldId id="336" r:id="rId53"/>
    <p:sldId id="332" r:id="rId54"/>
    <p:sldId id="337" r:id="rId55"/>
    <p:sldId id="333" r:id="rId56"/>
    <p:sldId id="338" r:id="rId57"/>
    <p:sldId id="334" r:id="rId58"/>
    <p:sldId id="330" r:id="rId59"/>
    <p:sldId id="340" r:id="rId60"/>
    <p:sldId id="339" r:id="rId61"/>
    <p:sldId id="342" r:id="rId62"/>
    <p:sldId id="341" r:id="rId63"/>
    <p:sldId id="344" r:id="rId64"/>
    <p:sldId id="343" r:id="rId65"/>
    <p:sldId id="345" r:id="rId66"/>
    <p:sldId id="346" r:id="rId67"/>
    <p:sldId id="348" r:id="rId68"/>
    <p:sldId id="347" r:id="rId69"/>
    <p:sldId id="349" r:id="rId70"/>
    <p:sldId id="350" r:id="rId71"/>
    <p:sldId id="351" r:id="rId72"/>
    <p:sldId id="352" r:id="rId73"/>
    <p:sldId id="354" r:id="rId74"/>
    <p:sldId id="353" r:id="rId75"/>
    <p:sldId id="355" r:id="rId76"/>
    <p:sldId id="356" r:id="rId77"/>
    <p:sldId id="357" r:id="rId78"/>
    <p:sldId id="359" r:id="rId79"/>
    <p:sldId id="360" r:id="rId80"/>
    <p:sldId id="358" r:id="rId81"/>
    <p:sldId id="361" r:id="rId82"/>
    <p:sldId id="362" r:id="rId83"/>
    <p:sldId id="363" r:id="rId84"/>
    <p:sldId id="364" r:id="rId85"/>
    <p:sldId id="365" r:id="rId86"/>
    <p:sldId id="366" r:id="rId87"/>
    <p:sldId id="367" r:id="rId88"/>
    <p:sldId id="368" r:id="rId89"/>
    <p:sldId id="369" r:id="rId90"/>
    <p:sldId id="371" r:id="rId91"/>
    <p:sldId id="370" r:id="rId92"/>
    <p:sldId id="373" r:id="rId93"/>
    <p:sldId id="372" r:id="rId94"/>
    <p:sldId id="374" r:id="rId95"/>
    <p:sldId id="375" r:id="rId96"/>
    <p:sldId id="376" r:id="rId97"/>
    <p:sldId id="377" r:id="rId98"/>
    <p:sldId id="378" r:id="rId99"/>
    <p:sldId id="379" r:id="rId100"/>
    <p:sldId id="380" r:id="rId101"/>
    <p:sldId id="382" r:id="rId102"/>
    <p:sldId id="381" r:id="rId103"/>
    <p:sldId id="383" r:id="rId104"/>
    <p:sldId id="384" r:id="rId105"/>
    <p:sldId id="385" r:id="rId106"/>
    <p:sldId id="386" r:id="rId107"/>
    <p:sldId id="387" r:id="rId108"/>
    <p:sldId id="388" r:id="rId109"/>
    <p:sldId id="390" r:id="rId110"/>
    <p:sldId id="389" r:id="rId111"/>
    <p:sldId id="391" r:id="rId112"/>
    <p:sldId id="392" r:id="rId113"/>
    <p:sldId id="393" r:id="rId114"/>
    <p:sldId id="394" r:id="rId115"/>
    <p:sldId id="395" r:id="rId116"/>
    <p:sldId id="397" r:id="rId117"/>
    <p:sldId id="396" r:id="rId118"/>
    <p:sldId id="398" r:id="rId119"/>
    <p:sldId id="399" r:id="rId120"/>
    <p:sldId id="400" r:id="rId121"/>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6FCDE-BE7F-4FEF-B97D-5ABCF74486C7}" type="datetimeFigureOut">
              <a:rPr lang="zh-CN" altLang="en-US" smtClean="0"/>
              <a:t>2019/3/29 Friday</a:t>
            </a:fld>
            <a:endParaRPr lang="zh-CN" altLang="en-US"/>
          </a:p>
        </p:txBody>
      </p:sp>
      <p:sp>
        <p:nvSpPr>
          <p:cNvPr id="4" name="幻灯片图像占位符 3"/>
          <p:cNvSpPr>
            <a:spLocks noGrp="1" noRot="1" noChangeAspect="1"/>
          </p:cNvSpPr>
          <p:nvPr>
            <p:ph type="sldImg" idx="2"/>
          </p:nvPr>
        </p:nvSpPr>
        <p:spPr>
          <a:xfrm>
            <a:off x="641350" y="685800"/>
            <a:ext cx="55753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07D97-5F7C-43AA-8CF4-A5D5793CC9C8}" type="slidenum">
              <a:rPr lang="zh-CN" altLang="en-US" smtClean="0"/>
              <a:t>‹#›</a:t>
            </a:fld>
            <a:endParaRPr lang="zh-CN" altLang="en-US"/>
          </a:p>
        </p:txBody>
      </p:sp>
    </p:spTree>
    <p:extLst>
      <p:ext uri="{BB962C8B-B14F-4D97-AF65-F5344CB8AC3E}">
        <p14:creationId xmlns:p14="http://schemas.microsoft.com/office/powerpoint/2010/main" val="166593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821347"/>
            <a:ext cx="10247233" cy="3038958"/>
          </a:xfrm>
        </p:spPr>
        <p:txBody>
          <a:bodyPr anchor="b"/>
          <a:lstStyle>
            <a:lvl1pPr>
              <a:defRPr sz="57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889054"/>
            <a:ext cx="10247233" cy="1598116"/>
          </a:xfrm>
        </p:spPr>
        <p:txBody>
          <a:bodyPr/>
          <a:lstStyle>
            <a:lvl1pPr marL="0" indent="0">
              <a:buNone/>
              <a:defRPr sz="2300">
                <a:solidFill>
                  <a:schemeClr val="tx1">
                    <a:tint val="75000"/>
                  </a:schemeClr>
                </a:solidFill>
              </a:defRPr>
            </a:lvl1pPr>
            <a:lvl2pPr marL="434557" indent="0">
              <a:buNone/>
              <a:defRPr sz="1900">
                <a:solidFill>
                  <a:schemeClr val="tx1">
                    <a:tint val="75000"/>
                  </a:schemeClr>
                </a:solidFill>
              </a:defRPr>
            </a:lvl2pPr>
            <a:lvl3pPr marL="869114" indent="0">
              <a:buNone/>
              <a:defRPr sz="1700">
                <a:solidFill>
                  <a:schemeClr val="tx1">
                    <a:tint val="75000"/>
                  </a:schemeClr>
                </a:solidFill>
              </a:defRPr>
            </a:lvl3pPr>
            <a:lvl4pPr marL="1303672" indent="0">
              <a:buNone/>
              <a:defRPr sz="1500">
                <a:solidFill>
                  <a:schemeClr val="tx1">
                    <a:tint val="75000"/>
                  </a:schemeClr>
                </a:solidFill>
              </a:defRPr>
            </a:lvl4pPr>
            <a:lvl5pPr marL="1738229" indent="0">
              <a:buNone/>
              <a:defRPr sz="1500">
                <a:solidFill>
                  <a:schemeClr val="tx1">
                    <a:tint val="75000"/>
                  </a:schemeClr>
                </a:solidFill>
              </a:defRPr>
            </a:lvl5pPr>
            <a:lvl6pPr marL="2172786" indent="0">
              <a:buNone/>
              <a:defRPr sz="1500">
                <a:solidFill>
                  <a:schemeClr val="tx1">
                    <a:tint val="75000"/>
                  </a:schemeClr>
                </a:solidFill>
              </a:defRPr>
            </a:lvl6pPr>
            <a:lvl7pPr marL="2607343" indent="0">
              <a:buNone/>
              <a:defRPr sz="1500">
                <a:solidFill>
                  <a:schemeClr val="tx1">
                    <a:tint val="75000"/>
                  </a:schemeClr>
                </a:solidFill>
              </a:defRPr>
            </a:lvl7pPr>
            <a:lvl8pPr marL="3041900" indent="0">
              <a:buNone/>
              <a:defRPr sz="1500">
                <a:solidFill>
                  <a:schemeClr val="tx1">
                    <a:tint val="75000"/>
                  </a:schemeClr>
                </a:solidFill>
              </a:defRPr>
            </a:lvl8pPr>
            <a:lvl9pPr marL="3476457" indent="0">
              <a:buNone/>
              <a:defRPr sz="15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4.4-4.txt" TargetMode="External"/><Relationship Id="rId2" Type="http://schemas.openxmlformats.org/officeDocument/2006/relationships/hyperlink" Target="4.4-3.txt"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4.5-4.txt" TargetMode="External"/><Relationship Id="rId2" Type="http://schemas.openxmlformats.org/officeDocument/2006/relationships/hyperlink" Target="4.5-3.txt"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4.5.3.txt"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4.7.txt"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4.8-3.txt" TargetMode="External"/><Relationship Id="rId2" Type="http://schemas.openxmlformats.org/officeDocument/2006/relationships/hyperlink" Target="4.8-2.txt" TargetMode="External"/><Relationship Id="rId1" Type="http://schemas.openxmlformats.org/officeDocument/2006/relationships/slideLayout" Target="../slideLayouts/slideLayout6.xml"/><Relationship Id="rId4" Type="http://schemas.openxmlformats.org/officeDocument/2006/relationships/hyperlink" Target="4.8-3.1.tx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hyperlink" Target="&#20363;&#65288;CH404&#65289;-3.1.txt" TargetMode="External"/><Relationship Id="rId2" Type="http://schemas.openxmlformats.org/officeDocument/2006/relationships/hyperlink" Target="&#20363;&#65288;CH404&#65289;-2.txt" TargetMode="Externa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4" y="1994780"/>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01288" y="3146961"/>
            <a:ext cx="8716489" cy="427512"/>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83771" y="1021278"/>
            <a:ext cx="10331533" cy="3808735"/>
          </a:xfrm>
          <a:prstGeom prst="rect">
            <a:avLst/>
          </a:prstGeom>
          <a:noFill/>
        </p:spPr>
        <p:txBody>
          <a:bodyPr wrap="square" rtlCol="0">
            <a:spAutoFit/>
          </a:bodyPr>
          <a:lstStyle/>
          <a:p>
            <a:pPr indent="450850">
              <a:lnSpc>
                <a:spcPct val="150000"/>
              </a:lnSpc>
            </a:pPr>
            <a:r>
              <a:rPr lang="zh-CN" altLang="zh-CN" sz="1800" b="1" u="sng" dirty="0"/>
              <a:t>【例】</a:t>
            </a:r>
            <a:r>
              <a:rPr lang="zh-CN" altLang="zh-CN" sz="1800" u="sng" dirty="0"/>
              <a:t>（难度一般）</a:t>
            </a:r>
            <a:r>
              <a:rPr lang="zh-CN" altLang="zh-CN" sz="1800" dirty="0"/>
              <a:t>（</a:t>
            </a:r>
            <a:r>
              <a:rPr lang="en-US" altLang="zh-CN" sz="1800" dirty="0"/>
              <a:t>CH401</a:t>
            </a:r>
            <a:r>
              <a:rPr lang="zh-CN" altLang="zh-CN" sz="1800" dirty="0"/>
              <a:t>）完成如图</a:t>
            </a:r>
            <a:r>
              <a:rPr lang="en-US" altLang="zh-CN" sz="1800" dirty="0"/>
              <a:t>4.1</a:t>
            </a:r>
            <a:r>
              <a:rPr lang="zh-CN" altLang="zh-CN" sz="1800" dirty="0"/>
              <a:t>所示的界面显示。</a:t>
            </a:r>
          </a:p>
          <a:p>
            <a:pPr indent="450850">
              <a:lnSpc>
                <a:spcPct val="150000"/>
              </a:lnSpc>
            </a:pPr>
            <a:r>
              <a:rPr lang="zh-CN" altLang="zh-CN" sz="1800" dirty="0"/>
              <a:t>操作步骤如下。</a:t>
            </a:r>
          </a:p>
          <a:p>
            <a:pPr indent="450850">
              <a:lnSpc>
                <a:spcPct val="150000"/>
              </a:lnSpc>
            </a:pPr>
            <a:r>
              <a:rPr lang="zh-CN" altLang="zh-CN" sz="1800" dirty="0"/>
              <a:t>新建</a:t>
            </a:r>
            <a:r>
              <a:rPr lang="en-US" altLang="zh-CN" sz="1800" dirty="0" err="1"/>
              <a:t>Qt</a:t>
            </a:r>
            <a:r>
              <a:rPr lang="en-US" altLang="zh-CN" sz="1800" dirty="0"/>
              <a:t> Widgets Application</a:t>
            </a:r>
            <a:r>
              <a:rPr lang="zh-CN" altLang="zh-CN" sz="1800" dirty="0"/>
              <a:t>，项目名为“</a:t>
            </a:r>
            <a:r>
              <a:rPr lang="en-US" altLang="zh-CN" sz="1800" dirty="0" err="1"/>
              <a:t>DialogExample</a:t>
            </a:r>
            <a:r>
              <a:rPr lang="zh-CN" altLang="zh-CN" sz="1800" dirty="0"/>
              <a:t>”，基类选择“</a:t>
            </a:r>
            <a:r>
              <a:rPr lang="en-US" altLang="zh-CN" sz="1800" dirty="0" err="1"/>
              <a:t>QDialog</a:t>
            </a:r>
            <a:r>
              <a:rPr lang="zh-CN" altLang="zh-CN" sz="1800" dirty="0"/>
              <a:t>”，类名保持“</a:t>
            </a:r>
            <a:r>
              <a:rPr lang="en-US" altLang="zh-CN" sz="1800" dirty="0"/>
              <a:t>Dialog</a:t>
            </a:r>
            <a:r>
              <a:rPr lang="zh-CN" altLang="zh-CN" sz="1800" dirty="0"/>
              <a:t>”不变，</a:t>
            </a:r>
            <a:r>
              <a:rPr lang="zh-CN" altLang="zh-CN" sz="1800" b="1" dirty="0"/>
              <a:t>取消</a:t>
            </a:r>
            <a:r>
              <a:rPr lang="zh-CN" altLang="zh-CN" sz="1800" dirty="0"/>
              <a:t>“创建界面”复选框的选中状态。</a:t>
            </a:r>
          </a:p>
          <a:p>
            <a:pPr indent="450850">
              <a:lnSpc>
                <a:spcPct val="150000"/>
              </a:lnSpc>
            </a:pPr>
            <a:r>
              <a:rPr lang="zh-CN" altLang="zh-CN" sz="1800" dirty="0"/>
              <a:t>在“</a:t>
            </a:r>
            <a:r>
              <a:rPr lang="en-US" altLang="zh-CN" sz="1800" dirty="0"/>
              <a:t>dialog.cpp</a:t>
            </a:r>
            <a:r>
              <a:rPr lang="zh-CN" altLang="zh-CN" sz="1800" dirty="0"/>
              <a:t>”文件中的</a:t>
            </a:r>
            <a:r>
              <a:rPr lang="en-US" altLang="zh-CN" sz="1800" dirty="0"/>
              <a:t>Dialog </a:t>
            </a:r>
            <a:r>
              <a:rPr lang="zh-CN" altLang="zh-CN" sz="1800" dirty="0"/>
              <a:t>的构造函数中应该添加如下代码：</a:t>
            </a:r>
          </a:p>
          <a:p>
            <a:pPr indent="450850">
              <a:lnSpc>
                <a:spcPct val="150000"/>
              </a:lnSpc>
            </a:pPr>
            <a:r>
              <a:rPr lang="en-US" altLang="zh-CN" sz="1800" dirty="0" smtClean="0"/>
              <a:t>    </a:t>
            </a:r>
            <a:r>
              <a:rPr lang="en-US" altLang="zh-CN" sz="1800" dirty="0" err="1" smtClean="0"/>
              <a:t>setWindowTitle</a:t>
            </a:r>
            <a:r>
              <a:rPr lang="en-US" altLang="zh-CN" sz="1800" dirty="0" smtClean="0"/>
              <a:t>(</a:t>
            </a:r>
            <a:r>
              <a:rPr lang="en-US" altLang="zh-CN" sz="1800" dirty="0" err="1" smtClean="0"/>
              <a:t>tr</a:t>
            </a:r>
            <a:r>
              <a:rPr lang="en-US" altLang="zh-CN" sz="1800" dirty="0"/>
              <a:t>("</a:t>
            </a:r>
            <a:r>
              <a:rPr lang="zh-CN" altLang="zh-CN" sz="1800" dirty="0"/>
              <a:t>各种标准对话框的实例</a:t>
            </a:r>
            <a:r>
              <a:rPr lang="en-US" altLang="zh-CN" sz="1800" dirty="0"/>
              <a:t>"));</a:t>
            </a:r>
            <a:endParaRPr lang="zh-CN" altLang="zh-CN" sz="1800" dirty="0"/>
          </a:p>
          <a:p>
            <a:pPr indent="450850">
              <a:lnSpc>
                <a:spcPct val="150000"/>
              </a:lnSpc>
            </a:pPr>
            <a:r>
              <a:rPr lang="zh-CN" altLang="zh-CN" sz="1800" dirty="0"/>
              <a:t>以便能够显示该工程的对话框标题。</a:t>
            </a:r>
          </a:p>
          <a:p>
            <a:pPr indent="450850">
              <a:lnSpc>
                <a:spcPct val="150000"/>
              </a:lnSpc>
            </a:pPr>
            <a:r>
              <a:rPr lang="zh-CN" altLang="zh-CN" sz="1800" dirty="0"/>
              <a:t>以下所有程序中凡在用到某个</a:t>
            </a:r>
            <a:r>
              <a:rPr lang="en-US" altLang="zh-CN" sz="1800" dirty="0" err="1"/>
              <a:t>Qt</a:t>
            </a:r>
            <a:r>
              <a:rPr lang="zh-CN" altLang="zh-CN" sz="1800" dirty="0"/>
              <a:t>类库时，都要将该类所在</a:t>
            </a:r>
            <a:r>
              <a:rPr lang="zh-CN" altLang="zh-CN" dirty="0"/>
              <a:t>的库文件包括到该工程中，将不再重复说明</a:t>
            </a:r>
            <a:r>
              <a:rPr lang="zh-CN" altLang="zh-CN" dirty="0" smtClean="0"/>
              <a:t>。</a:t>
            </a:r>
            <a:endParaRPr lang="zh-CN" altLang="zh-CN" dirty="0"/>
          </a:p>
        </p:txBody>
      </p:sp>
    </p:spTree>
    <p:extLst>
      <p:ext uri="{BB962C8B-B14F-4D97-AF65-F5344CB8AC3E}">
        <p14:creationId xmlns:p14="http://schemas.microsoft.com/office/powerpoint/2010/main" val="400433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矩形 2"/>
          <p:cNvSpPr/>
          <p:nvPr/>
        </p:nvSpPr>
        <p:spPr>
          <a:xfrm>
            <a:off x="1077012" y="993924"/>
            <a:ext cx="4633000" cy="369332"/>
          </a:xfrm>
          <a:prstGeom prst="rect">
            <a:avLst/>
          </a:prstGeom>
        </p:spPr>
        <p:txBody>
          <a:bodyPr wrap="none">
            <a:spAutoFit/>
          </a:bodyPr>
          <a:lstStyle/>
          <a:p>
            <a:r>
              <a:rPr lang="zh-CN" altLang="zh-CN" sz="1800" dirty="0"/>
              <a:t>（</a:t>
            </a:r>
            <a:r>
              <a:rPr lang="en-US" altLang="zh-CN" sz="1800" dirty="0"/>
              <a:t>7</a:t>
            </a:r>
            <a:r>
              <a:rPr lang="zh-CN" altLang="zh-CN" sz="1800" dirty="0"/>
              <a:t>）在“</a:t>
            </a:r>
            <a:r>
              <a:rPr lang="en-US" altLang="zh-CN" sz="1800" dirty="0"/>
              <a:t>main.cpp</a:t>
            </a:r>
            <a:r>
              <a:rPr lang="zh-CN" altLang="zh-CN" sz="1800" dirty="0"/>
              <a:t>”文件中添加以下代码：</a:t>
            </a:r>
          </a:p>
        </p:txBody>
      </p:sp>
      <p:sp>
        <p:nvSpPr>
          <p:cNvPr id="4" name="圆角矩形 3"/>
          <p:cNvSpPr/>
          <p:nvPr/>
        </p:nvSpPr>
        <p:spPr>
          <a:xfrm>
            <a:off x="1236416" y="1467624"/>
            <a:ext cx="9213870" cy="2417683"/>
          </a:xfrm>
          <a:prstGeom prst="roundRect">
            <a:avLst>
              <a:gd name="adj" fmla="val 6352"/>
            </a:avLst>
          </a:prstGeom>
          <a:solidFill>
            <a:srgbClr val="DDDDDD"/>
          </a:solidFill>
        </p:spPr>
        <p:txBody>
          <a:bodyPr wrap="square">
            <a:spAutoFit/>
          </a:bodyPr>
          <a:lstStyle/>
          <a:p>
            <a:r>
              <a:rPr lang="en-US" altLang="zh-CN" dirty="0"/>
              <a:t>#include "</a:t>
            </a:r>
            <a:r>
              <a:rPr lang="en-US" altLang="zh-CN" dirty="0" err="1"/>
              <a:t>digiclock.h</a:t>
            </a:r>
            <a:r>
              <a:rPr lang="en-US" altLang="zh-CN" dirty="0"/>
              <a: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a:t>
            </a:r>
            <a:r>
              <a:rPr lang="en-US" altLang="zh-CN" dirty="0" err="1"/>
              <a:t>DigiClock</a:t>
            </a:r>
            <a:r>
              <a:rPr lang="en-US" altLang="zh-CN" dirty="0"/>
              <a:t> clock;</a:t>
            </a:r>
            <a:endParaRPr lang="zh-CN" altLang="zh-CN" dirty="0"/>
          </a:p>
          <a:p>
            <a:r>
              <a:rPr lang="en-US" altLang="zh-CN" dirty="0"/>
              <a:t>    	</a:t>
            </a:r>
            <a:r>
              <a:rPr lang="en-US" altLang="zh-CN" dirty="0" err="1"/>
              <a:t>clock.show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a:t>}</a:t>
            </a:r>
            <a:endParaRPr lang="zh-CN" altLang="zh-CN" dirty="0"/>
          </a:p>
        </p:txBody>
      </p:sp>
      <p:sp>
        <p:nvSpPr>
          <p:cNvPr id="5" name="矩形 4"/>
          <p:cNvSpPr/>
          <p:nvPr/>
        </p:nvSpPr>
        <p:spPr>
          <a:xfrm>
            <a:off x="1077012" y="3998381"/>
            <a:ext cx="4403770" cy="369332"/>
          </a:xfrm>
          <a:prstGeom prst="rect">
            <a:avLst/>
          </a:prstGeom>
        </p:spPr>
        <p:txBody>
          <a:bodyPr wrap="none">
            <a:spAutoFit/>
          </a:bodyPr>
          <a:lstStyle/>
          <a:p>
            <a:r>
              <a:rPr lang="zh-CN" altLang="zh-CN" sz="1800" dirty="0"/>
              <a:t>（</a:t>
            </a:r>
            <a:r>
              <a:rPr lang="en-US" altLang="zh-CN" sz="1800" dirty="0"/>
              <a:t>8</a:t>
            </a:r>
            <a:r>
              <a:rPr lang="zh-CN" altLang="zh-CN" sz="1800" dirty="0"/>
              <a:t>）运行程序，显示效果如图</a:t>
            </a:r>
            <a:r>
              <a:rPr lang="en-US" altLang="zh-CN" sz="1800" dirty="0"/>
              <a:t>4.12</a:t>
            </a:r>
            <a:r>
              <a:rPr lang="zh-CN" altLang="zh-CN" sz="1800" dirty="0"/>
              <a:t>所示。</a:t>
            </a: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048" y="4602346"/>
            <a:ext cx="1988964" cy="80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357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可扩展对话框</a:t>
            </a:r>
          </a:p>
        </p:txBody>
      </p:sp>
    </p:spTree>
    <p:extLst>
      <p:ext uri="{BB962C8B-B14F-4D97-AF65-F5344CB8AC3E}">
        <p14:creationId xmlns:p14="http://schemas.microsoft.com/office/powerpoint/2010/main" val="15531562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866899" y="1009403"/>
            <a:ext cx="10046524" cy="923330"/>
          </a:xfrm>
          <a:prstGeom prst="rect">
            <a:avLst/>
          </a:prstGeom>
          <a:noFill/>
        </p:spPr>
        <p:txBody>
          <a:bodyPr wrap="square" rtlCol="0">
            <a:spAutoFit/>
          </a:bodyPr>
          <a:lstStyle/>
          <a:p>
            <a:pPr indent="450850"/>
            <a:r>
              <a:rPr lang="zh-CN" altLang="zh-CN" sz="1800" dirty="0"/>
              <a:t>可扩展对话框的基本实现方法是利用</a:t>
            </a:r>
            <a:r>
              <a:rPr lang="en-US" altLang="zh-CN" sz="1800" dirty="0" err="1"/>
              <a:t>setSizeConstraint</a:t>
            </a:r>
            <a:r>
              <a:rPr lang="en-US" altLang="zh-CN" sz="1800" dirty="0"/>
              <a:t>(</a:t>
            </a:r>
            <a:r>
              <a:rPr lang="en-US" altLang="zh-CN" sz="1800" dirty="0" err="1"/>
              <a:t>QLayout</a:t>
            </a:r>
            <a:r>
              <a:rPr lang="en-US" altLang="zh-CN" sz="1800" dirty="0"/>
              <a:t>::</a:t>
            </a:r>
            <a:r>
              <a:rPr lang="en-US" altLang="zh-CN" sz="1800" dirty="0" err="1"/>
              <a:t>SetFixedSize</a:t>
            </a:r>
            <a:r>
              <a:rPr lang="en-US" altLang="zh-CN" sz="1800" dirty="0"/>
              <a:t>)</a:t>
            </a:r>
            <a:r>
              <a:rPr lang="zh-CN" altLang="zh-CN" sz="1800" dirty="0"/>
              <a:t>方法使对话框尺寸保持相对固定。其中，最关键的部分有以下两点。</a:t>
            </a:r>
          </a:p>
          <a:p>
            <a:pPr indent="450850"/>
            <a:r>
              <a:rPr lang="en-US" altLang="zh-CN" sz="1800" dirty="0">
                <a:sym typeface="Wingdings"/>
              </a:rPr>
              <a:t></a:t>
            </a:r>
            <a:r>
              <a:rPr lang="en-US" altLang="zh-CN" sz="1800" dirty="0"/>
              <a:t> </a:t>
            </a:r>
            <a:r>
              <a:rPr lang="zh-CN" altLang="zh-CN" sz="1800" dirty="0"/>
              <a:t>在整个对话框的构造函数中调用</a:t>
            </a:r>
            <a:r>
              <a:rPr lang="zh-CN" altLang="zh-CN" sz="1800" dirty="0" smtClean="0"/>
              <a:t>。</a:t>
            </a:r>
            <a:endParaRPr lang="zh-CN" altLang="zh-CN" sz="1800" dirty="0"/>
          </a:p>
        </p:txBody>
      </p:sp>
      <p:sp>
        <p:nvSpPr>
          <p:cNvPr id="4" name="圆角矩形 3"/>
          <p:cNvSpPr/>
          <p:nvPr/>
        </p:nvSpPr>
        <p:spPr>
          <a:xfrm>
            <a:off x="1385908" y="1974314"/>
            <a:ext cx="9206882" cy="391597"/>
          </a:xfrm>
          <a:prstGeom prst="roundRect">
            <a:avLst/>
          </a:prstGeom>
          <a:solidFill>
            <a:srgbClr val="DDDDDD"/>
          </a:solidFill>
        </p:spPr>
        <p:txBody>
          <a:bodyPr wrap="square">
            <a:spAutoFit/>
          </a:bodyPr>
          <a:lstStyle/>
          <a:p>
            <a:r>
              <a:rPr lang="en-US" altLang="zh-CN" dirty="0"/>
              <a:t>layout-&gt;</a:t>
            </a:r>
            <a:r>
              <a:rPr lang="en-US" altLang="zh-CN" dirty="0" err="1"/>
              <a:t>setSizeConstraint</a:t>
            </a:r>
            <a:r>
              <a:rPr lang="en-US" altLang="zh-CN" dirty="0"/>
              <a:t>(</a:t>
            </a:r>
            <a:r>
              <a:rPr lang="en-US" altLang="zh-CN" dirty="0" err="1"/>
              <a:t>QLayout</a:t>
            </a:r>
            <a:r>
              <a:rPr lang="en-US" altLang="zh-CN" dirty="0"/>
              <a:t>::</a:t>
            </a:r>
            <a:r>
              <a:rPr lang="en-US" altLang="zh-CN" dirty="0" err="1"/>
              <a:t>SetFixedSize</a:t>
            </a:r>
            <a:r>
              <a:rPr lang="en-US" altLang="zh-CN" dirty="0"/>
              <a:t>);</a:t>
            </a:r>
            <a:endParaRPr lang="zh-CN" altLang="zh-CN" dirty="0"/>
          </a:p>
        </p:txBody>
      </p:sp>
      <p:sp>
        <p:nvSpPr>
          <p:cNvPr id="5" name="TextBox 4"/>
          <p:cNvSpPr txBox="1"/>
          <p:nvPr/>
        </p:nvSpPr>
        <p:spPr>
          <a:xfrm>
            <a:off x="866899" y="2470068"/>
            <a:ext cx="10046524" cy="1200329"/>
          </a:xfrm>
          <a:prstGeom prst="rect">
            <a:avLst/>
          </a:prstGeom>
          <a:noFill/>
        </p:spPr>
        <p:txBody>
          <a:bodyPr wrap="square" rtlCol="0">
            <a:spAutoFit/>
          </a:bodyPr>
          <a:lstStyle/>
          <a:p>
            <a:pPr indent="450850"/>
            <a:r>
              <a:rPr lang="zh-CN" altLang="zh-CN" sz="1800" dirty="0"/>
              <a:t>这个设置保证了对话框的尺寸保持相对固定，始终保持各个控件组合的默认尺寸。在扩展部分显示时，对话框尺寸根据需要显示的控件被扩展；而在扩展部分隐藏时，对话框尺寸又恢复至初始状态。</a:t>
            </a:r>
          </a:p>
          <a:p>
            <a:pPr indent="450850"/>
            <a:r>
              <a:rPr lang="en-US" altLang="zh-CN" sz="1800" dirty="0">
                <a:sym typeface="Wingdings"/>
              </a:rPr>
              <a:t></a:t>
            </a:r>
            <a:r>
              <a:rPr lang="en-US" altLang="zh-CN" sz="1800" dirty="0"/>
              <a:t> </a:t>
            </a:r>
            <a:r>
              <a:rPr lang="zh-CN" altLang="zh-CN" sz="1800" dirty="0"/>
              <a:t>切换按钮的实现。整个窗体可扩展的工作都是在此按钮所连接的槽函数中完成的</a:t>
            </a:r>
            <a:r>
              <a:rPr lang="zh-CN" altLang="zh-CN" sz="1800" dirty="0" smtClean="0"/>
              <a:t>。</a:t>
            </a:r>
            <a:endParaRPr lang="zh-CN" altLang="zh-CN" sz="1800" dirty="0"/>
          </a:p>
        </p:txBody>
      </p:sp>
    </p:spTree>
    <p:extLst>
      <p:ext uri="{BB962C8B-B14F-4D97-AF65-F5344CB8AC3E}">
        <p14:creationId xmlns:p14="http://schemas.microsoft.com/office/powerpoint/2010/main" val="204424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843148" y="1033153"/>
            <a:ext cx="10284031" cy="1200329"/>
          </a:xfrm>
          <a:prstGeom prst="rect">
            <a:avLst/>
          </a:prstGeom>
          <a:noFill/>
        </p:spPr>
        <p:txBody>
          <a:bodyPr wrap="square" rtlCol="0">
            <a:spAutoFit/>
          </a:bodyPr>
          <a:lstStyle/>
          <a:p>
            <a:pPr indent="450850"/>
            <a:r>
              <a:rPr lang="zh-CN" altLang="zh-CN" sz="1800" b="1" u="sng" dirty="0"/>
              <a:t>【例】</a:t>
            </a:r>
            <a:r>
              <a:rPr lang="zh-CN" altLang="zh-CN" sz="1800" u="sng" dirty="0"/>
              <a:t>（难度一般）</a:t>
            </a:r>
            <a:r>
              <a:rPr lang="zh-CN" altLang="zh-CN" sz="1800" dirty="0"/>
              <a:t>（</a:t>
            </a:r>
            <a:r>
              <a:rPr lang="en-US" altLang="zh-CN" sz="1800" dirty="0"/>
              <a:t>CH406</a:t>
            </a:r>
            <a:r>
              <a:rPr lang="zh-CN" altLang="zh-CN" sz="1800" dirty="0"/>
              <a:t>）简单地填写资料。通常情况下，只需填写姓名和性别。若有特殊需要，还需填写更多信息时，则切换至完整对话窗体，运行效果如图</a:t>
            </a:r>
            <a:r>
              <a:rPr lang="en-US" altLang="zh-CN" sz="1800" dirty="0"/>
              <a:t>4.13</a:t>
            </a:r>
            <a:r>
              <a:rPr lang="zh-CN" altLang="zh-CN" sz="1800" dirty="0"/>
              <a:t>所示。</a:t>
            </a:r>
          </a:p>
          <a:p>
            <a:pPr indent="450850"/>
            <a:r>
              <a:rPr lang="zh-CN" altLang="zh-CN" sz="1800" dirty="0"/>
              <a:t>如图</a:t>
            </a:r>
            <a:r>
              <a:rPr lang="en-US" altLang="zh-CN" sz="1800" dirty="0"/>
              <a:t>4.13</a:t>
            </a:r>
            <a:r>
              <a:rPr lang="zh-CN" altLang="zh-CN" sz="1800" dirty="0"/>
              <a:t>（</a:t>
            </a:r>
            <a:r>
              <a:rPr lang="en-US" altLang="zh-CN" sz="1800" dirty="0"/>
              <a:t>b</a:t>
            </a:r>
            <a:r>
              <a:rPr lang="zh-CN" altLang="zh-CN" sz="1800" dirty="0"/>
              <a:t>）所示是单击如图</a:t>
            </a:r>
            <a:r>
              <a:rPr lang="en-US" altLang="zh-CN" sz="1800" dirty="0"/>
              <a:t>4.13</a:t>
            </a:r>
            <a:r>
              <a:rPr lang="zh-CN" altLang="zh-CN" sz="1800" dirty="0"/>
              <a:t>（</a:t>
            </a:r>
            <a:r>
              <a:rPr lang="en-US" altLang="zh-CN" sz="1800" dirty="0"/>
              <a:t>a</a:t>
            </a:r>
            <a:r>
              <a:rPr lang="zh-CN" altLang="zh-CN" sz="1800" dirty="0"/>
              <a:t>）所示中的“详细”按钮后展开的对话框，再次单击“详细”按钮，扩展开的部分又重新隐藏</a:t>
            </a:r>
            <a:r>
              <a:rPr lang="zh-CN" altLang="zh-CN" sz="1800" dirty="0" smtClean="0"/>
              <a:t>。</a:t>
            </a:r>
            <a:endParaRPr lang="zh-CN" altLang="zh-CN" sz="1800"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15" y="3243586"/>
            <a:ext cx="3313216" cy="1374145"/>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063" y="2430768"/>
            <a:ext cx="2966069" cy="2186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4065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29305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38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819397" y="985652"/>
            <a:ext cx="10212780" cy="1477328"/>
          </a:xfrm>
          <a:prstGeom prst="rect">
            <a:avLst/>
          </a:prstGeom>
          <a:noFill/>
        </p:spPr>
        <p:txBody>
          <a:bodyPr wrap="square" rtlCol="0">
            <a:spAutoFit/>
          </a:bodyPr>
          <a:lstStyle/>
          <a:p>
            <a:pPr indent="450850"/>
            <a:r>
              <a:rPr lang="zh-CN" altLang="zh-CN" sz="1800" dirty="0"/>
              <a:t>实现步骤如下。</a:t>
            </a:r>
          </a:p>
          <a:p>
            <a:pPr indent="450850"/>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err="1"/>
              <a:t>ExtensionDlg</a:t>
            </a:r>
            <a:r>
              <a:rPr lang="zh-CN" altLang="zh-CN" sz="1800" dirty="0"/>
              <a:t>”，基类选择“</a:t>
            </a:r>
            <a:r>
              <a:rPr lang="en-US" altLang="zh-CN" sz="1800" dirty="0" err="1"/>
              <a:t>QDialog</a:t>
            </a:r>
            <a:r>
              <a:rPr lang="zh-CN" altLang="zh-CN" sz="1800" dirty="0"/>
              <a:t>”，类名命名为“</a:t>
            </a:r>
            <a:r>
              <a:rPr lang="en-US" altLang="zh-CN" sz="1800" dirty="0" err="1"/>
              <a:t>ExtensionDlg</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p>
          <a:p>
            <a:pPr indent="450850"/>
            <a:r>
              <a:rPr lang="zh-CN" altLang="zh-CN" sz="1800" dirty="0"/>
              <a:t>（</a:t>
            </a:r>
            <a:r>
              <a:rPr lang="en-US" altLang="zh-CN" sz="1800" dirty="0"/>
              <a:t>2</a:t>
            </a:r>
            <a:r>
              <a:rPr lang="zh-CN" altLang="zh-CN" sz="1800" dirty="0"/>
              <a:t>）</a:t>
            </a:r>
            <a:r>
              <a:rPr lang="en-US" altLang="zh-CN" sz="1800" dirty="0" err="1"/>
              <a:t>ExtensionDlg</a:t>
            </a:r>
            <a:r>
              <a:rPr lang="zh-CN" altLang="zh-CN" sz="1800" dirty="0"/>
              <a:t>类继承自</a:t>
            </a:r>
            <a:r>
              <a:rPr lang="en-US" altLang="zh-CN" sz="1800" dirty="0" err="1"/>
              <a:t>QDialog</a:t>
            </a:r>
            <a:r>
              <a:rPr lang="zh-CN" altLang="zh-CN" sz="1800" dirty="0"/>
              <a:t>，打开“</a:t>
            </a:r>
            <a:r>
              <a:rPr lang="en-US" altLang="zh-CN" sz="1800" dirty="0" err="1"/>
              <a:t>extensiondlg.h</a:t>
            </a:r>
            <a:r>
              <a:rPr lang="zh-CN" altLang="zh-CN" sz="1800" dirty="0"/>
              <a:t>”头文件，具体代码如下</a:t>
            </a:r>
            <a:r>
              <a:rPr lang="zh-CN" altLang="zh-CN" sz="1800" dirty="0" smtClean="0"/>
              <a:t>：</a:t>
            </a:r>
            <a:endParaRPr lang="zh-CN" altLang="zh-CN" sz="1800" dirty="0"/>
          </a:p>
        </p:txBody>
      </p:sp>
      <p:sp>
        <p:nvSpPr>
          <p:cNvPr id="4" name="TextBox 3"/>
          <p:cNvSpPr txBox="1"/>
          <p:nvPr/>
        </p:nvSpPr>
        <p:spPr>
          <a:xfrm>
            <a:off x="1508166" y="2462980"/>
            <a:ext cx="8847117" cy="4094172"/>
          </a:xfrm>
          <a:prstGeom prst="roundRect">
            <a:avLst>
              <a:gd name="adj" fmla="val 4107"/>
            </a:avLst>
          </a:prstGeom>
          <a:solidFill>
            <a:srgbClr val="DDDDDD"/>
          </a:solidFill>
        </p:spPr>
        <p:txBody>
          <a:bodyPr wrap="square" rtlCol="0">
            <a:spAutoFit/>
          </a:bodyPr>
          <a:lstStyle/>
          <a:p>
            <a:r>
              <a:rPr lang="en-US" altLang="zh-CN" dirty="0"/>
              <a:t>#include &lt;</a:t>
            </a:r>
            <a:r>
              <a:rPr lang="en-US" altLang="zh-CN" dirty="0" err="1"/>
              <a:t>QDialog</a:t>
            </a:r>
            <a:r>
              <a:rPr lang="en-US" altLang="zh-CN" dirty="0"/>
              <a:t>&gt;</a:t>
            </a:r>
            <a:endParaRPr lang="zh-CN" altLang="zh-CN" dirty="0"/>
          </a:p>
          <a:p>
            <a:r>
              <a:rPr lang="en-US" altLang="zh-CN" dirty="0"/>
              <a:t>class </a:t>
            </a:r>
            <a:r>
              <a:rPr lang="en-US" altLang="zh-CN" dirty="0" err="1"/>
              <a:t>ExtensionDlg</a:t>
            </a:r>
            <a:r>
              <a:rPr lang="en-US" altLang="zh-CN" dirty="0"/>
              <a:t> : public </a:t>
            </a:r>
            <a:r>
              <a:rPr lang="en-US" altLang="zh-CN" dirty="0" err="1"/>
              <a:t>QDialog</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ExtensionDlg</a:t>
            </a:r>
            <a:r>
              <a:rPr lang="en-US" altLang="zh-CN" dirty="0"/>
              <a:t>(</a:t>
            </a:r>
            <a:r>
              <a:rPr lang="en-US" altLang="zh-CN" dirty="0" err="1"/>
              <a:t>QWidget</a:t>
            </a:r>
            <a:r>
              <a:rPr lang="en-US" altLang="zh-CN" dirty="0"/>
              <a:t> *parent = 0);</a:t>
            </a:r>
            <a:endParaRPr lang="zh-CN" altLang="zh-CN" dirty="0"/>
          </a:p>
          <a:p>
            <a:r>
              <a:rPr lang="en-US" altLang="zh-CN" dirty="0"/>
              <a:t>    	~</a:t>
            </a:r>
            <a:r>
              <a:rPr lang="en-US" altLang="zh-CN" dirty="0" err="1"/>
              <a:t>ExtensionDlg</a:t>
            </a:r>
            <a:r>
              <a:rPr lang="en-US" altLang="zh-CN" dirty="0"/>
              <a:t>();</a:t>
            </a:r>
            <a:endParaRPr lang="zh-CN" altLang="zh-CN" dirty="0"/>
          </a:p>
          <a:p>
            <a:r>
              <a:rPr lang="en-US" altLang="zh-CN" dirty="0"/>
              <a:t>private slots:</a:t>
            </a:r>
            <a:endParaRPr lang="zh-CN" altLang="zh-CN" dirty="0"/>
          </a:p>
          <a:p>
            <a:r>
              <a:rPr lang="en-US" altLang="zh-CN" dirty="0"/>
              <a:t>    	void </a:t>
            </a:r>
            <a:r>
              <a:rPr lang="en-US" altLang="zh-CN" dirty="0" err="1"/>
              <a:t>showDetailInfo</a:t>
            </a:r>
            <a:r>
              <a:rPr lang="en-US" altLang="zh-CN" dirty="0"/>
              <a:t>();</a:t>
            </a:r>
            <a:endParaRPr lang="zh-CN" altLang="zh-CN" dirty="0"/>
          </a:p>
          <a:p>
            <a:r>
              <a:rPr lang="en-US" altLang="zh-CN" dirty="0"/>
              <a:t>private:</a:t>
            </a:r>
            <a:endParaRPr lang="zh-CN" altLang="zh-CN" dirty="0"/>
          </a:p>
          <a:p>
            <a:r>
              <a:rPr lang="en-US" altLang="zh-CN" dirty="0"/>
              <a:t>    	void </a:t>
            </a:r>
            <a:r>
              <a:rPr lang="en-US" altLang="zh-CN" dirty="0" err="1"/>
              <a:t>createBaseInfo</a:t>
            </a:r>
            <a:r>
              <a:rPr lang="en-US" altLang="zh-CN" dirty="0"/>
              <a:t>();           		//</a:t>
            </a:r>
            <a:r>
              <a:rPr lang="zh-CN" altLang="zh-CN" dirty="0"/>
              <a:t>实现基本对话窗体部分</a:t>
            </a:r>
          </a:p>
          <a:p>
            <a:r>
              <a:rPr lang="en-US" altLang="zh-CN" dirty="0"/>
              <a:t>    	void </a:t>
            </a:r>
            <a:r>
              <a:rPr lang="en-US" altLang="zh-CN" dirty="0" err="1"/>
              <a:t>createDetailInfo</a:t>
            </a:r>
            <a:r>
              <a:rPr lang="en-US" altLang="zh-CN" dirty="0"/>
              <a:t>();            		//</a:t>
            </a:r>
            <a:r>
              <a:rPr lang="zh-CN" altLang="zh-CN" dirty="0"/>
              <a:t>实现扩展窗体部分</a:t>
            </a:r>
          </a:p>
          <a:p>
            <a:r>
              <a:rPr lang="en-US" altLang="zh-CN" dirty="0"/>
              <a:t>    	</a:t>
            </a:r>
            <a:r>
              <a:rPr lang="en-US" altLang="zh-CN" dirty="0" err="1"/>
              <a:t>QWidget</a:t>
            </a:r>
            <a:r>
              <a:rPr lang="en-US" altLang="zh-CN" dirty="0"/>
              <a:t> *</a:t>
            </a:r>
            <a:r>
              <a:rPr lang="en-US" altLang="zh-CN" dirty="0" err="1"/>
              <a:t>baseWidget</a:t>
            </a:r>
            <a:r>
              <a:rPr lang="en-US" altLang="zh-CN" dirty="0"/>
              <a:t>;                  	//</a:t>
            </a:r>
            <a:r>
              <a:rPr lang="zh-CN" altLang="zh-CN" dirty="0"/>
              <a:t>基本对话窗体部分</a:t>
            </a:r>
          </a:p>
          <a:p>
            <a:r>
              <a:rPr lang="en-US" altLang="zh-CN" dirty="0"/>
              <a:t>    	</a:t>
            </a:r>
            <a:r>
              <a:rPr lang="en-US" altLang="zh-CN" dirty="0" err="1"/>
              <a:t>QWidget</a:t>
            </a:r>
            <a:r>
              <a:rPr lang="en-US" altLang="zh-CN" dirty="0"/>
              <a:t> *</a:t>
            </a:r>
            <a:r>
              <a:rPr lang="en-US" altLang="zh-CN" dirty="0" err="1"/>
              <a:t>detailWidget</a:t>
            </a:r>
            <a:r>
              <a:rPr lang="en-US" altLang="zh-CN" dirty="0"/>
              <a:t>;            	</a:t>
            </a:r>
            <a:r>
              <a:rPr lang="en-US" altLang="zh-CN" dirty="0" smtClean="0"/>
              <a:t>//</a:t>
            </a:r>
            <a:r>
              <a:rPr lang="zh-CN" altLang="zh-CN" dirty="0"/>
              <a:t>扩展窗体部分</a:t>
            </a:r>
          </a:p>
          <a:p>
            <a:r>
              <a:rPr lang="en-US" altLang="zh-CN" dirty="0" smtClean="0"/>
              <a:t>};</a:t>
            </a:r>
            <a:endParaRPr lang="zh-CN" altLang="zh-CN" dirty="0"/>
          </a:p>
        </p:txBody>
      </p:sp>
    </p:spTree>
    <p:extLst>
      <p:ext uri="{BB962C8B-B14F-4D97-AF65-F5344CB8AC3E}">
        <p14:creationId xmlns:p14="http://schemas.microsoft.com/office/powerpoint/2010/main" val="36019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矩形 2"/>
          <p:cNvSpPr/>
          <p:nvPr/>
        </p:nvSpPr>
        <p:spPr>
          <a:xfrm>
            <a:off x="1099551" y="946422"/>
            <a:ext cx="5818772" cy="369332"/>
          </a:xfrm>
          <a:prstGeom prst="rect">
            <a:avLst/>
          </a:prstGeom>
        </p:spPr>
        <p:txBody>
          <a:bodyPr wrap="none">
            <a:spAutoFit/>
          </a:bodyPr>
          <a:lstStyle/>
          <a:p>
            <a:r>
              <a:rPr lang="zh-CN" altLang="zh-CN" sz="1800" dirty="0"/>
              <a:t>（</a:t>
            </a:r>
            <a:r>
              <a:rPr lang="en-US" altLang="zh-CN" sz="1800" dirty="0"/>
              <a:t>3</a:t>
            </a:r>
            <a:r>
              <a:rPr lang="zh-CN" altLang="zh-CN" sz="1800" dirty="0"/>
              <a:t>）打开“</a:t>
            </a:r>
            <a:r>
              <a:rPr lang="en-US" altLang="zh-CN" sz="1800" dirty="0"/>
              <a:t>extensiondlg.cpp</a:t>
            </a:r>
            <a:r>
              <a:rPr lang="zh-CN" altLang="zh-CN" sz="1800" dirty="0"/>
              <a:t>”源文件，添加以下代码：</a:t>
            </a:r>
          </a:p>
        </p:txBody>
      </p:sp>
      <p:sp>
        <p:nvSpPr>
          <p:cNvPr id="4" name="TextBox 3"/>
          <p:cNvSpPr txBox="1"/>
          <p:nvPr/>
        </p:nvSpPr>
        <p:spPr>
          <a:xfrm>
            <a:off x="1294410" y="1448790"/>
            <a:ext cx="9429008" cy="5160853"/>
          </a:xfrm>
          <a:prstGeom prst="roundRect">
            <a:avLst>
              <a:gd name="adj" fmla="val 4795"/>
            </a:avLst>
          </a:prstGeom>
          <a:solidFill>
            <a:srgbClr val="DDDDDD"/>
          </a:solidFill>
        </p:spPr>
        <p:txBody>
          <a:bodyPr wrap="square" rtlCol="0">
            <a:spAutoFit/>
          </a:bodyPr>
          <a:lstStyle/>
          <a:p>
            <a:r>
              <a:rPr lang="en-US" altLang="zh-CN" dirty="0"/>
              <a:t>#include &lt;</a:t>
            </a:r>
            <a:r>
              <a:rPr lang="en-US" altLang="zh-CN" dirty="0" err="1"/>
              <a:t>QVBoxLayout</a:t>
            </a:r>
            <a:r>
              <a:rPr lang="en-US" altLang="zh-CN" dirty="0"/>
              <a:t>&gt;</a:t>
            </a:r>
            <a:endParaRPr lang="zh-CN" altLang="zh-CN" dirty="0"/>
          </a:p>
          <a:p>
            <a:r>
              <a:rPr lang="en-US" altLang="zh-CN" dirty="0"/>
              <a:t>#include &lt;</a:t>
            </a:r>
            <a:r>
              <a:rPr lang="en-US" altLang="zh-CN" dirty="0" err="1"/>
              <a:t>QLabel</a:t>
            </a:r>
            <a:r>
              <a:rPr lang="en-US" altLang="zh-CN" dirty="0"/>
              <a:t>&gt;</a:t>
            </a:r>
            <a:endParaRPr lang="zh-CN" altLang="zh-CN" dirty="0"/>
          </a:p>
          <a:p>
            <a:r>
              <a:rPr lang="en-US" altLang="zh-CN" dirty="0"/>
              <a:t>#include &lt;</a:t>
            </a:r>
            <a:r>
              <a:rPr lang="en-US" altLang="zh-CN" dirty="0" err="1"/>
              <a:t>QLineEdit</a:t>
            </a:r>
            <a:r>
              <a:rPr lang="en-US" altLang="zh-CN" dirty="0"/>
              <a:t>&gt;</a:t>
            </a:r>
            <a:endParaRPr lang="zh-CN" altLang="zh-CN" dirty="0"/>
          </a:p>
          <a:p>
            <a:r>
              <a:rPr lang="en-US" altLang="zh-CN" dirty="0"/>
              <a:t>#include &lt;</a:t>
            </a:r>
            <a:r>
              <a:rPr lang="en-US" altLang="zh-CN" dirty="0" err="1"/>
              <a:t>QComboBox</a:t>
            </a:r>
            <a:r>
              <a:rPr lang="en-US" altLang="zh-CN" dirty="0"/>
              <a:t>&gt;</a:t>
            </a:r>
            <a:endParaRPr lang="zh-CN" altLang="zh-CN" dirty="0"/>
          </a:p>
          <a:p>
            <a:r>
              <a:rPr lang="en-US" altLang="zh-CN" dirty="0"/>
              <a:t>#include &lt;</a:t>
            </a:r>
            <a:r>
              <a:rPr lang="en-US" altLang="zh-CN" dirty="0" err="1"/>
              <a:t>QPushButton</a:t>
            </a:r>
            <a:r>
              <a:rPr lang="en-US" altLang="zh-CN" dirty="0"/>
              <a:t>&gt;</a:t>
            </a:r>
            <a:endParaRPr lang="zh-CN" altLang="zh-CN" dirty="0"/>
          </a:p>
          <a:p>
            <a:r>
              <a:rPr lang="en-US" altLang="zh-CN" dirty="0"/>
              <a:t>#include &lt;</a:t>
            </a:r>
            <a:r>
              <a:rPr lang="en-US" altLang="zh-CN" dirty="0" err="1"/>
              <a:t>QDialogButtonBox</a:t>
            </a:r>
            <a:r>
              <a:rPr lang="en-US" altLang="zh-CN" dirty="0"/>
              <a:t>&gt;</a:t>
            </a:r>
            <a:endParaRPr lang="zh-CN" altLang="zh-CN" dirty="0"/>
          </a:p>
          <a:p>
            <a:r>
              <a:rPr lang="en-US" altLang="zh-CN" dirty="0"/>
              <a:t>#include &lt;</a:t>
            </a:r>
            <a:r>
              <a:rPr lang="en-US" altLang="zh-CN" dirty="0" err="1"/>
              <a:t>QHBoxLayout</a:t>
            </a:r>
            <a:r>
              <a:rPr lang="en-US" altLang="zh-CN" dirty="0"/>
              <a:t>&gt;</a:t>
            </a:r>
            <a:endParaRPr lang="zh-CN" altLang="zh-CN" dirty="0"/>
          </a:p>
          <a:p>
            <a:r>
              <a:rPr lang="en-US" altLang="zh-CN" dirty="0" err="1"/>
              <a:t>ExtensionDlg</a:t>
            </a:r>
            <a:r>
              <a:rPr lang="en-US" altLang="zh-CN" dirty="0"/>
              <a:t>::</a:t>
            </a:r>
            <a:r>
              <a:rPr lang="en-US" altLang="zh-CN" dirty="0" err="1"/>
              <a:t>ExtensionDlg</a:t>
            </a:r>
            <a:r>
              <a:rPr lang="en-US" altLang="zh-CN" dirty="0"/>
              <a:t>(</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setWindowTitle</a:t>
            </a:r>
            <a:r>
              <a:rPr lang="en-US" altLang="zh-CN" dirty="0"/>
              <a:t>(</a:t>
            </a:r>
            <a:r>
              <a:rPr lang="en-US" altLang="zh-CN" dirty="0" err="1"/>
              <a:t>tr</a:t>
            </a:r>
            <a:r>
              <a:rPr lang="en-US" altLang="zh-CN" dirty="0"/>
              <a:t>("Extension Dialog"));	 		//</a:t>
            </a:r>
            <a:r>
              <a:rPr lang="zh-CN" altLang="zh-CN" dirty="0"/>
              <a:t>设置对话框的标题栏信息</a:t>
            </a:r>
          </a:p>
          <a:p>
            <a:r>
              <a:rPr lang="en-US" altLang="zh-CN" dirty="0"/>
              <a:t>    	</a:t>
            </a:r>
            <a:r>
              <a:rPr lang="en-US" altLang="zh-CN" dirty="0" err="1"/>
              <a:t>createBaseInfo</a:t>
            </a:r>
            <a:r>
              <a:rPr lang="en-US" altLang="zh-CN" dirty="0"/>
              <a:t>();</a:t>
            </a:r>
            <a:endParaRPr lang="zh-CN" altLang="zh-CN" dirty="0"/>
          </a:p>
          <a:p>
            <a:r>
              <a:rPr lang="en-US" altLang="zh-CN" dirty="0"/>
              <a:t>    	</a:t>
            </a:r>
            <a:r>
              <a:rPr lang="en-US" altLang="zh-CN" dirty="0" err="1"/>
              <a:t>createDetailInfo</a:t>
            </a:r>
            <a:r>
              <a:rPr lang="en-US" altLang="zh-CN" dirty="0"/>
              <a:t>();</a:t>
            </a:r>
            <a:endParaRPr lang="zh-CN" altLang="zh-CN" dirty="0"/>
          </a:p>
          <a:p>
            <a:r>
              <a:rPr lang="en-US" altLang="zh-CN" dirty="0"/>
              <a:t>    	</a:t>
            </a:r>
            <a:r>
              <a:rPr lang="en-US" altLang="zh-CN" dirty="0" err="1"/>
              <a:t>QVBoxLayout</a:t>
            </a:r>
            <a:r>
              <a:rPr lang="en-US" altLang="zh-CN" dirty="0"/>
              <a:t> *layout =new </a:t>
            </a:r>
            <a:r>
              <a:rPr lang="en-US" altLang="zh-CN" dirty="0" err="1"/>
              <a:t>QVBoxLayout</a:t>
            </a:r>
            <a:r>
              <a:rPr lang="en-US" altLang="zh-CN" dirty="0"/>
              <a:t>(this);		//</a:t>
            </a:r>
            <a:r>
              <a:rPr lang="zh-CN" altLang="zh-CN" dirty="0"/>
              <a:t>布局</a:t>
            </a:r>
          </a:p>
          <a:p>
            <a:r>
              <a:rPr lang="en-US" altLang="zh-CN" dirty="0"/>
              <a:t>    	layout-&gt;</a:t>
            </a:r>
            <a:r>
              <a:rPr lang="en-US" altLang="zh-CN" dirty="0" err="1"/>
              <a:t>addWidget</a:t>
            </a:r>
            <a:r>
              <a:rPr lang="en-US" altLang="zh-CN" dirty="0"/>
              <a:t>(</a:t>
            </a:r>
            <a:r>
              <a:rPr lang="en-US" altLang="zh-CN" dirty="0" err="1"/>
              <a:t>baseWidget</a:t>
            </a:r>
            <a:r>
              <a:rPr lang="en-US" altLang="zh-CN" dirty="0"/>
              <a:t>);</a:t>
            </a:r>
            <a:endParaRPr lang="zh-CN" altLang="zh-CN" dirty="0"/>
          </a:p>
          <a:p>
            <a:r>
              <a:rPr lang="en-US" altLang="zh-CN" dirty="0"/>
              <a:t>    	layout-&gt;</a:t>
            </a:r>
            <a:r>
              <a:rPr lang="en-US" altLang="zh-CN" dirty="0" err="1"/>
              <a:t>addWidget</a:t>
            </a:r>
            <a:r>
              <a:rPr lang="en-US" altLang="zh-CN" dirty="0"/>
              <a:t>(</a:t>
            </a:r>
            <a:r>
              <a:rPr lang="en-US" altLang="zh-CN" dirty="0" err="1"/>
              <a:t>detailWidget</a:t>
            </a:r>
            <a:r>
              <a:rPr lang="en-US" altLang="zh-CN" dirty="0"/>
              <a:t>);</a:t>
            </a:r>
            <a:endParaRPr lang="zh-CN" altLang="zh-CN" dirty="0"/>
          </a:p>
          <a:p>
            <a:r>
              <a:rPr lang="en-US" altLang="zh-CN" dirty="0"/>
              <a:t>    	layout-&gt;</a:t>
            </a:r>
            <a:r>
              <a:rPr lang="en-US" altLang="zh-CN" dirty="0" err="1"/>
              <a:t>setSizeConstraint</a:t>
            </a:r>
            <a:r>
              <a:rPr lang="en-US" altLang="zh-CN" dirty="0"/>
              <a:t>(</a:t>
            </a:r>
            <a:r>
              <a:rPr lang="en-US" altLang="zh-CN" dirty="0" err="1"/>
              <a:t>QLayout</a:t>
            </a:r>
            <a:r>
              <a:rPr lang="en-US" altLang="zh-CN" dirty="0"/>
              <a:t>::</a:t>
            </a:r>
            <a:r>
              <a:rPr lang="en-US" altLang="zh-CN" dirty="0" err="1"/>
              <a:t>SetFixedSize</a:t>
            </a:r>
            <a:r>
              <a:rPr lang="en-US" altLang="zh-CN" dirty="0"/>
              <a:t>);	//(a)</a:t>
            </a:r>
            <a:endParaRPr lang="zh-CN" altLang="zh-CN" dirty="0"/>
          </a:p>
          <a:p>
            <a:r>
              <a:rPr lang="en-US" altLang="zh-CN" dirty="0"/>
              <a:t>    	layout-&gt;</a:t>
            </a:r>
            <a:r>
              <a:rPr lang="en-US" altLang="zh-CN" dirty="0" err="1"/>
              <a:t>setSpacing</a:t>
            </a:r>
            <a:r>
              <a:rPr lang="en-US" altLang="zh-CN" dirty="0"/>
              <a:t>(10);</a:t>
            </a:r>
            <a:endParaRPr lang="zh-CN" altLang="zh-CN" dirty="0"/>
          </a:p>
          <a:p>
            <a:r>
              <a:rPr lang="en-US" altLang="zh-CN" dirty="0" smtClean="0"/>
              <a:t>}</a:t>
            </a:r>
          </a:p>
        </p:txBody>
      </p:sp>
    </p:spTree>
    <p:extLst>
      <p:ext uri="{BB962C8B-B14F-4D97-AF65-F5344CB8AC3E}">
        <p14:creationId xmlns:p14="http://schemas.microsoft.com/office/powerpoint/2010/main" val="60715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748145" y="843152"/>
            <a:ext cx="10343408" cy="646331"/>
          </a:xfrm>
          <a:prstGeom prst="rect">
            <a:avLst/>
          </a:prstGeom>
          <a:noFill/>
        </p:spPr>
        <p:txBody>
          <a:bodyPr wrap="square" rtlCol="0">
            <a:spAutoFit/>
          </a:bodyPr>
          <a:lstStyle/>
          <a:p>
            <a:pPr indent="450850"/>
            <a:r>
              <a:rPr lang="en-US" altLang="zh-CN" sz="1800" dirty="0" err="1"/>
              <a:t>createBaseInfo</a:t>
            </a:r>
            <a:r>
              <a:rPr lang="en-US" altLang="zh-CN" sz="1800" dirty="0"/>
              <a:t>()</a:t>
            </a:r>
            <a:r>
              <a:rPr lang="zh-CN" altLang="zh-CN" sz="1800" dirty="0"/>
              <a:t>函数完成基本信息窗体部分的构建，其中，连接实现切换功能的“详细”按钮</a:t>
            </a:r>
            <a:r>
              <a:rPr lang="en-US" altLang="zh-CN" sz="1800" dirty="0" err="1"/>
              <a:t>DetailBtn</a:t>
            </a:r>
            <a:r>
              <a:rPr lang="zh-CN" altLang="zh-CN" sz="1800" dirty="0"/>
              <a:t>的</a:t>
            </a:r>
            <a:r>
              <a:rPr lang="en-US" altLang="zh-CN" sz="1800" dirty="0"/>
              <a:t>clicked()</a:t>
            </a:r>
            <a:r>
              <a:rPr lang="zh-CN" altLang="zh-CN" sz="1800" dirty="0"/>
              <a:t>信号与槽函数</a:t>
            </a:r>
            <a:r>
              <a:rPr lang="en-US" altLang="zh-CN" sz="1800" dirty="0" err="1"/>
              <a:t>showDetailInfo</a:t>
            </a:r>
            <a:r>
              <a:rPr lang="en-US" altLang="zh-CN" sz="1800" dirty="0"/>
              <a:t>()</a:t>
            </a:r>
            <a:r>
              <a:rPr lang="zh-CN" altLang="zh-CN" sz="1800" dirty="0"/>
              <a:t>以实现对话框的可扩展，其具体实现代码如下</a:t>
            </a:r>
            <a:r>
              <a:rPr lang="zh-CN" altLang="zh-CN" sz="1800" dirty="0" smtClean="0"/>
              <a:t>：</a:t>
            </a:r>
            <a:endParaRPr lang="zh-CN" altLang="zh-CN" sz="1800" dirty="0"/>
          </a:p>
        </p:txBody>
      </p:sp>
      <p:sp>
        <p:nvSpPr>
          <p:cNvPr id="4" name="TextBox 3"/>
          <p:cNvSpPr txBox="1"/>
          <p:nvPr/>
        </p:nvSpPr>
        <p:spPr>
          <a:xfrm>
            <a:off x="1270660" y="1489483"/>
            <a:ext cx="8989621" cy="5262979"/>
          </a:xfrm>
          <a:prstGeom prst="rect">
            <a:avLst/>
          </a:prstGeom>
          <a:solidFill>
            <a:srgbClr val="DDDDDD"/>
          </a:solidFill>
        </p:spPr>
        <p:txBody>
          <a:bodyPr wrap="square" rtlCol="0">
            <a:spAutoFit/>
          </a:bodyPr>
          <a:lstStyle/>
          <a:p>
            <a:r>
              <a:rPr lang="en-US" altLang="zh-CN" sz="1400" dirty="0"/>
              <a:t>void </a:t>
            </a:r>
            <a:r>
              <a:rPr lang="en-US" altLang="zh-CN" sz="1400" dirty="0" err="1"/>
              <a:t>ExtensionDlg</a:t>
            </a:r>
            <a:r>
              <a:rPr lang="en-US" altLang="zh-CN" sz="1400" dirty="0"/>
              <a:t>::</a:t>
            </a:r>
            <a:r>
              <a:rPr lang="en-US" altLang="zh-CN" sz="1400" dirty="0" err="1"/>
              <a:t>createBaseInfo</a:t>
            </a:r>
            <a:r>
              <a:rPr lang="en-US" altLang="zh-CN" sz="1400" dirty="0"/>
              <a:t>()</a:t>
            </a:r>
            <a:endParaRPr lang="zh-CN" altLang="zh-CN" sz="1400" dirty="0"/>
          </a:p>
          <a:p>
            <a:r>
              <a:rPr lang="en-US" altLang="zh-CN" sz="1400" dirty="0"/>
              <a:t>{</a:t>
            </a:r>
            <a:endParaRPr lang="zh-CN" altLang="zh-CN" sz="1400" dirty="0"/>
          </a:p>
          <a:p>
            <a:r>
              <a:rPr lang="en-US" altLang="zh-CN" sz="1400" dirty="0"/>
              <a:t>    	</a:t>
            </a:r>
            <a:r>
              <a:rPr lang="en-US" altLang="zh-CN" sz="1400" dirty="0" err="1"/>
              <a:t>baseWidget</a:t>
            </a:r>
            <a:r>
              <a:rPr lang="en-US" altLang="zh-CN" sz="1400" dirty="0"/>
              <a:t> =new </a:t>
            </a:r>
            <a:r>
              <a:rPr lang="en-US" altLang="zh-CN" sz="1400" dirty="0" err="1"/>
              <a:t>QWidget</a:t>
            </a:r>
            <a:r>
              <a:rPr lang="en-US" altLang="zh-CN" sz="1400" dirty="0"/>
              <a:t>;</a:t>
            </a:r>
            <a:endParaRPr lang="zh-CN" altLang="zh-CN" sz="1400" dirty="0"/>
          </a:p>
          <a:p>
            <a:r>
              <a:rPr lang="en-US" altLang="zh-CN" sz="1400" dirty="0"/>
              <a:t>    	</a:t>
            </a:r>
            <a:r>
              <a:rPr lang="en-US" altLang="zh-CN" sz="1400" dirty="0" err="1"/>
              <a:t>QLabel</a:t>
            </a:r>
            <a:r>
              <a:rPr lang="en-US" altLang="zh-CN" sz="1400" dirty="0"/>
              <a:t> *</a:t>
            </a:r>
            <a:r>
              <a:rPr lang="en-US" altLang="zh-CN" sz="1400" dirty="0" err="1"/>
              <a:t>nameLabel</a:t>
            </a:r>
            <a:r>
              <a:rPr lang="en-US" altLang="zh-CN" sz="1400" dirty="0"/>
              <a:t> =new </a:t>
            </a:r>
            <a:r>
              <a:rPr lang="en-US" altLang="zh-CN" sz="1400" dirty="0" err="1"/>
              <a:t>QLabel</a:t>
            </a:r>
            <a:r>
              <a:rPr lang="en-US" altLang="zh-CN" sz="1400" dirty="0"/>
              <a:t>(</a:t>
            </a:r>
            <a:r>
              <a:rPr lang="en-US" altLang="zh-CN" sz="1400" dirty="0" err="1"/>
              <a:t>tr</a:t>
            </a:r>
            <a:r>
              <a:rPr lang="en-US" altLang="zh-CN" sz="1400" dirty="0"/>
              <a:t>("</a:t>
            </a:r>
            <a:r>
              <a:rPr lang="zh-CN" altLang="zh-CN" sz="1400" dirty="0"/>
              <a:t>姓名：</a:t>
            </a:r>
            <a:r>
              <a:rPr lang="en-US" altLang="zh-CN" sz="1400" dirty="0"/>
              <a:t>"));</a:t>
            </a:r>
            <a:endParaRPr lang="zh-CN" altLang="zh-CN" sz="1400" dirty="0"/>
          </a:p>
          <a:p>
            <a:r>
              <a:rPr lang="en-US" altLang="zh-CN" sz="1400" dirty="0"/>
              <a:t>    	</a:t>
            </a:r>
            <a:r>
              <a:rPr lang="en-US" altLang="zh-CN" sz="1400" dirty="0" err="1"/>
              <a:t>QLineEdit</a:t>
            </a:r>
            <a:r>
              <a:rPr lang="en-US" altLang="zh-CN" sz="1400" dirty="0"/>
              <a:t> *</a:t>
            </a:r>
            <a:r>
              <a:rPr lang="en-US" altLang="zh-CN" sz="1400" dirty="0" err="1"/>
              <a:t>nameLineEdit</a:t>
            </a:r>
            <a:r>
              <a:rPr lang="en-US" altLang="zh-CN" sz="1400" dirty="0"/>
              <a:t> =new </a:t>
            </a:r>
            <a:r>
              <a:rPr lang="en-US" altLang="zh-CN" sz="1400" dirty="0" err="1"/>
              <a:t>QLineEdit</a:t>
            </a:r>
            <a:r>
              <a:rPr lang="en-US" altLang="zh-CN" sz="1400" dirty="0"/>
              <a:t>;</a:t>
            </a:r>
            <a:endParaRPr lang="zh-CN" altLang="zh-CN" sz="1400" dirty="0"/>
          </a:p>
          <a:p>
            <a:r>
              <a:rPr lang="en-US" altLang="zh-CN" sz="1400" dirty="0"/>
              <a:t>    	</a:t>
            </a:r>
            <a:r>
              <a:rPr lang="en-US" altLang="zh-CN" sz="1400" dirty="0" err="1"/>
              <a:t>QLabel</a:t>
            </a:r>
            <a:r>
              <a:rPr lang="en-US" altLang="zh-CN" sz="1400" dirty="0"/>
              <a:t> *</a:t>
            </a:r>
            <a:r>
              <a:rPr lang="en-US" altLang="zh-CN" sz="1400" dirty="0" err="1"/>
              <a:t>sexLabel</a:t>
            </a:r>
            <a:r>
              <a:rPr lang="en-US" altLang="zh-CN" sz="1400" dirty="0"/>
              <a:t> =new </a:t>
            </a:r>
            <a:r>
              <a:rPr lang="en-US" altLang="zh-CN" sz="1400" dirty="0" err="1"/>
              <a:t>QLabel</a:t>
            </a:r>
            <a:r>
              <a:rPr lang="en-US" altLang="zh-CN" sz="1400" dirty="0"/>
              <a:t>(</a:t>
            </a:r>
            <a:r>
              <a:rPr lang="en-US" altLang="zh-CN" sz="1400" dirty="0" err="1"/>
              <a:t>tr</a:t>
            </a:r>
            <a:r>
              <a:rPr lang="en-US" altLang="zh-CN" sz="1400" dirty="0"/>
              <a:t>("</a:t>
            </a:r>
            <a:r>
              <a:rPr lang="zh-CN" altLang="zh-CN" sz="1400" dirty="0"/>
              <a:t>性别：</a:t>
            </a:r>
            <a:r>
              <a:rPr lang="en-US" altLang="zh-CN" sz="1400" dirty="0"/>
              <a:t>"));</a:t>
            </a:r>
            <a:endParaRPr lang="zh-CN" altLang="zh-CN" sz="1400" dirty="0"/>
          </a:p>
          <a:p>
            <a:r>
              <a:rPr lang="en-US" altLang="zh-CN" sz="1400" dirty="0"/>
              <a:t>    	</a:t>
            </a:r>
            <a:r>
              <a:rPr lang="en-US" altLang="zh-CN" sz="1400" dirty="0" err="1"/>
              <a:t>QComboBox</a:t>
            </a:r>
            <a:r>
              <a:rPr lang="en-US" altLang="zh-CN" sz="1400" dirty="0"/>
              <a:t> *</a:t>
            </a:r>
            <a:r>
              <a:rPr lang="en-US" altLang="zh-CN" sz="1400" dirty="0" err="1"/>
              <a:t>sexComboBox</a:t>
            </a:r>
            <a:r>
              <a:rPr lang="en-US" altLang="zh-CN" sz="1400" dirty="0"/>
              <a:t> =new  </a:t>
            </a:r>
            <a:r>
              <a:rPr lang="en-US" altLang="zh-CN" sz="1400" dirty="0" err="1"/>
              <a:t>QComboBox</a:t>
            </a:r>
            <a:r>
              <a:rPr lang="en-US" altLang="zh-CN" sz="1400" dirty="0"/>
              <a:t>;</a:t>
            </a:r>
            <a:endParaRPr lang="zh-CN" altLang="zh-CN" sz="1400" dirty="0"/>
          </a:p>
          <a:p>
            <a:r>
              <a:rPr lang="en-US" altLang="zh-CN" sz="1400" dirty="0"/>
              <a:t>    	</a:t>
            </a:r>
            <a:r>
              <a:rPr lang="en-US" altLang="zh-CN" sz="1400" dirty="0" err="1"/>
              <a:t>sexComboBox</a:t>
            </a:r>
            <a:r>
              <a:rPr lang="en-US" altLang="zh-CN" sz="1400" dirty="0"/>
              <a:t>-&gt;</a:t>
            </a:r>
            <a:r>
              <a:rPr lang="en-US" altLang="zh-CN" sz="1400" dirty="0" err="1"/>
              <a:t>insertItem</a:t>
            </a:r>
            <a:r>
              <a:rPr lang="en-US" altLang="zh-CN" sz="1400" dirty="0"/>
              <a:t>(0,tr("</a:t>
            </a:r>
            <a:r>
              <a:rPr lang="zh-CN" altLang="zh-CN" sz="1400" dirty="0"/>
              <a:t>女</a:t>
            </a:r>
            <a:r>
              <a:rPr lang="en-US" altLang="zh-CN" sz="1400" dirty="0"/>
              <a:t>"));</a:t>
            </a:r>
            <a:endParaRPr lang="zh-CN" altLang="zh-CN" sz="1400" dirty="0"/>
          </a:p>
          <a:p>
            <a:r>
              <a:rPr lang="en-US" altLang="zh-CN" sz="1400" dirty="0"/>
              <a:t>    	</a:t>
            </a:r>
            <a:r>
              <a:rPr lang="en-US" altLang="zh-CN" sz="1400" dirty="0" err="1"/>
              <a:t>sexComboBox</a:t>
            </a:r>
            <a:r>
              <a:rPr lang="en-US" altLang="zh-CN" sz="1400" dirty="0"/>
              <a:t>-&gt;</a:t>
            </a:r>
            <a:r>
              <a:rPr lang="en-US" altLang="zh-CN" sz="1400" dirty="0" err="1"/>
              <a:t>insertItem</a:t>
            </a:r>
            <a:r>
              <a:rPr lang="en-US" altLang="zh-CN" sz="1400" dirty="0"/>
              <a:t>(1,tr("</a:t>
            </a:r>
            <a:r>
              <a:rPr lang="zh-CN" altLang="zh-CN" sz="1400" dirty="0"/>
              <a:t>男</a:t>
            </a:r>
            <a:r>
              <a:rPr lang="en-US" altLang="zh-CN" sz="1400" dirty="0"/>
              <a:t>"));</a:t>
            </a:r>
            <a:endParaRPr lang="zh-CN" altLang="zh-CN" sz="1400" dirty="0"/>
          </a:p>
          <a:p>
            <a:r>
              <a:rPr lang="en-US" altLang="zh-CN" sz="1400" dirty="0"/>
              <a:t>    	</a:t>
            </a:r>
            <a:r>
              <a:rPr lang="en-US" altLang="zh-CN" sz="1400" dirty="0" err="1"/>
              <a:t>QGridLayout</a:t>
            </a:r>
            <a:r>
              <a:rPr lang="en-US" altLang="zh-CN" sz="1400" dirty="0"/>
              <a:t> *</a:t>
            </a:r>
            <a:r>
              <a:rPr lang="en-US" altLang="zh-CN" sz="1400" dirty="0" err="1"/>
              <a:t>LeftLayout</a:t>
            </a:r>
            <a:r>
              <a:rPr lang="en-US" altLang="zh-CN" sz="1400" dirty="0"/>
              <a:t> =new </a:t>
            </a:r>
            <a:r>
              <a:rPr lang="en-US" altLang="zh-CN" sz="1400" dirty="0" err="1"/>
              <a:t>QGridLayout</a:t>
            </a:r>
            <a:r>
              <a:rPr lang="en-US" altLang="zh-CN" sz="1400" dirty="0"/>
              <a:t>;</a:t>
            </a:r>
            <a:endParaRPr lang="zh-CN" altLang="zh-CN" sz="1400" dirty="0"/>
          </a:p>
          <a:p>
            <a:r>
              <a:rPr lang="en-US" altLang="zh-CN" sz="1400" dirty="0"/>
              <a:t>    	</a:t>
            </a:r>
            <a:r>
              <a:rPr lang="en-US" altLang="zh-CN" sz="1400" dirty="0" err="1"/>
              <a:t>LeftLayout</a:t>
            </a:r>
            <a:r>
              <a:rPr lang="en-US" altLang="zh-CN" sz="1400" dirty="0"/>
              <a:t>-&gt;</a:t>
            </a:r>
            <a:r>
              <a:rPr lang="en-US" altLang="zh-CN" sz="1400" dirty="0" err="1"/>
              <a:t>addWidget</a:t>
            </a:r>
            <a:r>
              <a:rPr lang="en-US" altLang="zh-CN" sz="1400" dirty="0"/>
              <a:t>(nameLabel,0,0);</a:t>
            </a:r>
            <a:endParaRPr lang="zh-CN" altLang="zh-CN" sz="1400" dirty="0"/>
          </a:p>
          <a:p>
            <a:r>
              <a:rPr lang="en-US" altLang="zh-CN" sz="1400" dirty="0"/>
              <a:t>    	</a:t>
            </a:r>
            <a:r>
              <a:rPr lang="en-US" altLang="zh-CN" sz="1400" dirty="0" err="1"/>
              <a:t>LeftLayout</a:t>
            </a:r>
            <a:r>
              <a:rPr lang="en-US" altLang="zh-CN" sz="1400" dirty="0"/>
              <a:t>-&gt;</a:t>
            </a:r>
            <a:r>
              <a:rPr lang="en-US" altLang="zh-CN" sz="1400" dirty="0" err="1"/>
              <a:t>addWidget</a:t>
            </a:r>
            <a:r>
              <a:rPr lang="en-US" altLang="zh-CN" sz="1400" dirty="0"/>
              <a:t>(nameLineEdit,0,1);</a:t>
            </a:r>
            <a:endParaRPr lang="zh-CN" altLang="zh-CN" sz="1400" dirty="0"/>
          </a:p>
          <a:p>
            <a:r>
              <a:rPr lang="en-US" altLang="zh-CN" sz="1400" dirty="0"/>
              <a:t>    	</a:t>
            </a:r>
            <a:r>
              <a:rPr lang="en-US" altLang="zh-CN" sz="1400" dirty="0" err="1"/>
              <a:t>LeftLayout</a:t>
            </a:r>
            <a:r>
              <a:rPr lang="en-US" altLang="zh-CN" sz="1400" dirty="0"/>
              <a:t>-&gt;</a:t>
            </a:r>
            <a:r>
              <a:rPr lang="en-US" altLang="zh-CN" sz="1400" dirty="0" err="1"/>
              <a:t>addWidget</a:t>
            </a:r>
            <a:r>
              <a:rPr lang="en-US" altLang="zh-CN" sz="1400" dirty="0"/>
              <a:t>(</a:t>
            </a:r>
            <a:r>
              <a:rPr lang="en-US" altLang="zh-CN" sz="1400" dirty="0" err="1"/>
              <a:t>sexLabel</a:t>
            </a:r>
            <a:r>
              <a:rPr lang="en-US" altLang="zh-CN" sz="1400" dirty="0"/>
              <a:t>);</a:t>
            </a:r>
            <a:endParaRPr lang="zh-CN" altLang="zh-CN" sz="1400" dirty="0"/>
          </a:p>
          <a:p>
            <a:r>
              <a:rPr lang="en-US" altLang="zh-CN" sz="1400" dirty="0"/>
              <a:t>    	</a:t>
            </a:r>
            <a:r>
              <a:rPr lang="en-US" altLang="zh-CN" sz="1400" dirty="0" err="1"/>
              <a:t>LeftLayout</a:t>
            </a:r>
            <a:r>
              <a:rPr lang="en-US" altLang="zh-CN" sz="1400" dirty="0"/>
              <a:t>-&gt;</a:t>
            </a:r>
            <a:r>
              <a:rPr lang="en-US" altLang="zh-CN" sz="1400" dirty="0" err="1"/>
              <a:t>addWidget</a:t>
            </a:r>
            <a:r>
              <a:rPr lang="en-US" altLang="zh-CN" sz="1400" dirty="0"/>
              <a:t>(</a:t>
            </a:r>
            <a:r>
              <a:rPr lang="en-US" altLang="zh-CN" sz="1400" dirty="0" err="1"/>
              <a:t>sexComboBox</a:t>
            </a:r>
            <a:r>
              <a:rPr lang="en-US" altLang="zh-CN" sz="1400" dirty="0"/>
              <a:t>);</a:t>
            </a:r>
            <a:endParaRPr lang="zh-CN" altLang="zh-CN" sz="1400" dirty="0"/>
          </a:p>
          <a:p>
            <a:r>
              <a:rPr lang="en-US" altLang="zh-CN" sz="1400" dirty="0"/>
              <a:t>    	</a:t>
            </a:r>
            <a:r>
              <a:rPr lang="en-US" altLang="zh-CN" sz="1400" dirty="0" err="1"/>
              <a:t>QPushButton</a:t>
            </a:r>
            <a:r>
              <a:rPr lang="en-US" altLang="zh-CN" sz="1400" dirty="0"/>
              <a:t> *</a:t>
            </a:r>
            <a:r>
              <a:rPr lang="en-US" altLang="zh-CN" sz="1400" dirty="0" err="1"/>
              <a:t>OKBtn</a:t>
            </a:r>
            <a:r>
              <a:rPr lang="en-US" altLang="zh-CN" sz="1400" dirty="0"/>
              <a:t> =new </a:t>
            </a:r>
            <a:r>
              <a:rPr lang="en-US" altLang="zh-CN" sz="1400" dirty="0" err="1"/>
              <a:t>QPushButton</a:t>
            </a:r>
            <a:r>
              <a:rPr lang="en-US" altLang="zh-CN" sz="1400" dirty="0"/>
              <a:t>(</a:t>
            </a:r>
            <a:r>
              <a:rPr lang="en-US" altLang="zh-CN" sz="1400" dirty="0" err="1"/>
              <a:t>tr</a:t>
            </a:r>
            <a:r>
              <a:rPr lang="en-US" altLang="zh-CN" sz="1400" dirty="0"/>
              <a:t>("</a:t>
            </a:r>
            <a:r>
              <a:rPr lang="zh-CN" altLang="zh-CN" sz="1400" dirty="0"/>
              <a:t>确定</a:t>
            </a:r>
            <a:r>
              <a:rPr lang="en-US" altLang="zh-CN" sz="1400" dirty="0"/>
              <a:t>"));</a:t>
            </a:r>
            <a:endParaRPr lang="zh-CN" altLang="zh-CN" sz="1400" dirty="0"/>
          </a:p>
          <a:p>
            <a:r>
              <a:rPr lang="en-US" altLang="zh-CN" sz="1400" dirty="0"/>
              <a:t>    	</a:t>
            </a:r>
            <a:r>
              <a:rPr lang="en-US" altLang="zh-CN" sz="1400" dirty="0" err="1"/>
              <a:t>QPushButton</a:t>
            </a:r>
            <a:r>
              <a:rPr lang="en-US" altLang="zh-CN" sz="1400" dirty="0"/>
              <a:t> *</a:t>
            </a:r>
            <a:r>
              <a:rPr lang="en-US" altLang="zh-CN" sz="1400" dirty="0" err="1"/>
              <a:t>DetailBtn</a:t>
            </a:r>
            <a:r>
              <a:rPr lang="en-US" altLang="zh-CN" sz="1400" dirty="0"/>
              <a:t> =new </a:t>
            </a:r>
            <a:r>
              <a:rPr lang="en-US" altLang="zh-CN" sz="1400" dirty="0" err="1"/>
              <a:t>QPushButton</a:t>
            </a:r>
            <a:r>
              <a:rPr lang="en-US" altLang="zh-CN" sz="1400" dirty="0"/>
              <a:t>(</a:t>
            </a:r>
            <a:r>
              <a:rPr lang="en-US" altLang="zh-CN" sz="1400" dirty="0" err="1"/>
              <a:t>tr</a:t>
            </a:r>
            <a:r>
              <a:rPr lang="en-US" altLang="zh-CN" sz="1400" dirty="0"/>
              <a:t>("</a:t>
            </a:r>
            <a:r>
              <a:rPr lang="zh-CN" altLang="zh-CN" sz="1400" dirty="0"/>
              <a:t>详细</a:t>
            </a:r>
            <a:r>
              <a:rPr lang="en-US" altLang="zh-CN" sz="1400" dirty="0"/>
              <a:t>"));</a:t>
            </a:r>
            <a:endParaRPr lang="zh-CN" altLang="zh-CN" sz="1400" dirty="0"/>
          </a:p>
          <a:p>
            <a:r>
              <a:rPr lang="en-US" altLang="zh-CN" sz="1400" dirty="0"/>
              <a:t>    	</a:t>
            </a:r>
            <a:r>
              <a:rPr lang="en-US" altLang="zh-CN" sz="1400" dirty="0" err="1"/>
              <a:t>QDialogButtonBox</a:t>
            </a:r>
            <a:r>
              <a:rPr lang="en-US" altLang="zh-CN" sz="1400" dirty="0"/>
              <a:t> *</a:t>
            </a:r>
            <a:r>
              <a:rPr lang="en-US" altLang="zh-CN" sz="1400" dirty="0" err="1"/>
              <a:t>btnBox</a:t>
            </a:r>
            <a:r>
              <a:rPr lang="en-US" altLang="zh-CN" sz="1400" dirty="0"/>
              <a:t> =new </a:t>
            </a:r>
            <a:r>
              <a:rPr lang="en-US" altLang="zh-CN" sz="1400" dirty="0" err="1"/>
              <a:t>QDialogButtonBox</a:t>
            </a:r>
            <a:r>
              <a:rPr lang="en-US" altLang="zh-CN" sz="1400" dirty="0"/>
              <a:t>(</a:t>
            </a:r>
            <a:r>
              <a:rPr lang="en-US" altLang="zh-CN" sz="1400" dirty="0" err="1"/>
              <a:t>Qt</a:t>
            </a:r>
            <a:r>
              <a:rPr lang="en-US" altLang="zh-CN" sz="1400" dirty="0"/>
              <a:t>::Vertical);</a:t>
            </a:r>
            <a:endParaRPr lang="zh-CN" altLang="zh-CN" sz="1400" dirty="0"/>
          </a:p>
          <a:p>
            <a:r>
              <a:rPr lang="en-US" altLang="zh-CN" sz="1400" dirty="0"/>
              <a:t>    	</a:t>
            </a:r>
            <a:r>
              <a:rPr lang="en-US" altLang="zh-CN" sz="1400" dirty="0" err="1"/>
              <a:t>btnBox</a:t>
            </a:r>
            <a:r>
              <a:rPr lang="en-US" altLang="zh-CN" sz="1400" dirty="0"/>
              <a:t>-&gt;</a:t>
            </a:r>
            <a:r>
              <a:rPr lang="en-US" altLang="zh-CN" sz="1400" dirty="0" err="1"/>
              <a:t>addButton</a:t>
            </a:r>
            <a:r>
              <a:rPr lang="en-US" altLang="zh-CN" sz="1400" dirty="0"/>
              <a:t>(</a:t>
            </a:r>
            <a:r>
              <a:rPr lang="en-US" altLang="zh-CN" sz="1400" dirty="0" err="1"/>
              <a:t>OKBtn,QDialogButtonBox</a:t>
            </a:r>
            <a:r>
              <a:rPr lang="en-US" altLang="zh-CN" sz="1400" dirty="0"/>
              <a:t>::</a:t>
            </a:r>
            <a:r>
              <a:rPr lang="en-US" altLang="zh-CN" sz="1400" dirty="0" err="1"/>
              <a:t>ActionRole</a:t>
            </a:r>
            <a:r>
              <a:rPr lang="en-US" altLang="zh-CN" sz="1400" dirty="0"/>
              <a:t>);</a:t>
            </a:r>
            <a:endParaRPr lang="zh-CN" altLang="zh-CN" sz="1400" dirty="0"/>
          </a:p>
          <a:p>
            <a:r>
              <a:rPr lang="en-US" altLang="zh-CN" sz="1400" dirty="0"/>
              <a:t>    	</a:t>
            </a:r>
            <a:r>
              <a:rPr lang="en-US" altLang="zh-CN" sz="1400" dirty="0" err="1"/>
              <a:t>btnBox</a:t>
            </a:r>
            <a:r>
              <a:rPr lang="en-US" altLang="zh-CN" sz="1400" dirty="0"/>
              <a:t>-&gt;</a:t>
            </a:r>
            <a:r>
              <a:rPr lang="en-US" altLang="zh-CN" sz="1400" dirty="0" err="1"/>
              <a:t>addButton</a:t>
            </a:r>
            <a:r>
              <a:rPr lang="en-US" altLang="zh-CN" sz="1400" dirty="0"/>
              <a:t>(</a:t>
            </a:r>
            <a:r>
              <a:rPr lang="en-US" altLang="zh-CN" sz="1400" dirty="0" err="1"/>
              <a:t>DetailBtn,QDialogButtonBox</a:t>
            </a:r>
            <a:r>
              <a:rPr lang="en-US" altLang="zh-CN" sz="1400" dirty="0"/>
              <a:t>::</a:t>
            </a:r>
            <a:r>
              <a:rPr lang="en-US" altLang="zh-CN" sz="1400" dirty="0" err="1"/>
              <a:t>ActionRole</a:t>
            </a:r>
            <a:r>
              <a:rPr lang="en-US" altLang="zh-CN" sz="1400" dirty="0"/>
              <a:t>);</a:t>
            </a:r>
            <a:endParaRPr lang="zh-CN" altLang="zh-CN" sz="1400" dirty="0"/>
          </a:p>
          <a:p>
            <a:r>
              <a:rPr lang="en-US" altLang="zh-CN" sz="1400" dirty="0"/>
              <a:t>    	</a:t>
            </a:r>
            <a:r>
              <a:rPr lang="en-US" altLang="zh-CN" sz="1400" dirty="0" err="1"/>
              <a:t>QHBoxLayout</a:t>
            </a:r>
            <a:r>
              <a:rPr lang="en-US" altLang="zh-CN" sz="1400" dirty="0"/>
              <a:t> *</a:t>
            </a:r>
            <a:r>
              <a:rPr lang="en-US" altLang="zh-CN" sz="1400" dirty="0" err="1"/>
              <a:t>mainLayout</a:t>
            </a:r>
            <a:r>
              <a:rPr lang="en-US" altLang="zh-CN" sz="1400" dirty="0"/>
              <a:t> =new </a:t>
            </a:r>
            <a:r>
              <a:rPr lang="en-US" altLang="zh-CN" sz="1400" dirty="0" err="1"/>
              <a:t>QHBoxLayout</a:t>
            </a:r>
            <a:r>
              <a:rPr lang="en-US" altLang="zh-CN" sz="1400" dirty="0"/>
              <a:t>(</a:t>
            </a:r>
            <a:r>
              <a:rPr lang="en-US" altLang="zh-CN" sz="1400" dirty="0" err="1"/>
              <a:t>baseWidget</a:t>
            </a:r>
            <a:r>
              <a:rPr lang="en-US" altLang="zh-CN" sz="1400" dirty="0"/>
              <a:t>);</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addLayout</a:t>
            </a:r>
            <a:r>
              <a:rPr lang="en-US" altLang="zh-CN" sz="1400" dirty="0"/>
              <a:t>(</a:t>
            </a:r>
            <a:r>
              <a:rPr lang="en-US" altLang="zh-CN" sz="1400" dirty="0" err="1"/>
              <a:t>LeftLayout</a:t>
            </a:r>
            <a:r>
              <a:rPr lang="en-US" altLang="zh-CN" sz="1400" dirty="0"/>
              <a:t>);</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a:t>
            </a:r>
            <a:r>
              <a:rPr lang="en-US" altLang="zh-CN" sz="1400" dirty="0" err="1"/>
              <a:t>btnBox</a:t>
            </a:r>
            <a:r>
              <a:rPr lang="en-US" altLang="zh-CN" sz="1400" dirty="0"/>
              <a:t>);</a:t>
            </a:r>
            <a:endParaRPr lang="zh-CN" altLang="zh-CN" sz="1400" dirty="0"/>
          </a:p>
          <a:p>
            <a:r>
              <a:rPr lang="en-US" altLang="zh-CN" sz="1400" dirty="0"/>
              <a:t>    connect(</a:t>
            </a:r>
            <a:r>
              <a:rPr lang="en-US" altLang="zh-CN" sz="1400" dirty="0" err="1"/>
              <a:t>DetailBtn,SIGNAL</a:t>
            </a:r>
            <a:r>
              <a:rPr lang="en-US" altLang="zh-CN" sz="1400" dirty="0"/>
              <a:t>(clicked()),</a:t>
            </a:r>
            <a:r>
              <a:rPr lang="en-US" altLang="zh-CN" sz="1400" dirty="0" err="1"/>
              <a:t>this,SLOT</a:t>
            </a:r>
            <a:r>
              <a:rPr lang="en-US" altLang="zh-CN" sz="1400" dirty="0"/>
              <a:t>(</a:t>
            </a:r>
            <a:r>
              <a:rPr lang="en-US" altLang="zh-CN" sz="1400" dirty="0" err="1"/>
              <a:t>showDetailInfo</a:t>
            </a:r>
            <a:r>
              <a:rPr lang="en-US" altLang="zh-CN" sz="1400" dirty="0"/>
              <a:t>()));</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22309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771896" y="973777"/>
            <a:ext cx="10379034" cy="646331"/>
          </a:xfrm>
          <a:prstGeom prst="rect">
            <a:avLst/>
          </a:prstGeom>
          <a:noFill/>
        </p:spPr>
        <p:txBody>
          <a:bodyPr wrap="square" rtlCol="0">
            <a:spAutoFit/>
          </a:bodyPr>
          <a:lstStyle/>
          <a:p>
            <a:pPr indent="450850"/>
            <a:r>
              <a:rPr lang="en-US" altLang="zh-CN" sz="1800" dirty="0" err="1"/>
              <a:t>createDetailInfo</a:t>
            </a:r>
            <a:r>
              <a:rPr lang="en-US" altLang="zh-CN" sz="1800" dirty="0"/>
              <a:t>()</a:t>
            </a:r>
            <a:r>
              <a:rPr lang="zh-CN" altLang="zh-CN" sz="1800" dirty="0"/>
              <a:t>函数实现详细信息窗体部分</a:t>
            </a:r>
            <a:r>
              <a:rPr lang="en-US" altLang="zh-CN" sz="1800" dirty="0" err="1"/>
              <a:t>detailWidget</a:t>
            </a:r>
            <a:r>
              <a:rPr lang="zh-CN" altLang="zh-CN" sz="1800" dirty="0"/>
              <a:t>的构建，并在函数的最后调用</a:t>
            </a:r>
            <a:r>
              <a:rPr lang="en-US" altLang="zh-CN" sz="1800" dirty="0"/>
              <a:t>hide()</a:t>
            </a:r>
            <a:r>
              <a:rPr lang="zh-CN" altLang="zh-CN" sz="1800" dirty="0"/>
              <a:t>隐藏此部分窗体，实现代码如下</a:t>
            </a:r>
            <a:r>
              <a:rPr lang="zh-CN" altLang="zh-CN" sz="1800" dirty="0" smtClean="0"/>
              <a:t>：</a:t>
            </a:r>
            <a:endParaRPr lang="zh-CN" altLang="zh-CN" sz="1800" dirty="0"/>
          </a:p>
        </p:txBody>
      </p:sp>
      <p:sp>
        <p:nvSpPr>
          <p:cNvPr id="4" name="TextBox 3"/>
          <p:cNvSpPr txBox="1"/>
          <p:nvPr/>
        </p:nvSpPr>
        <p:spPr>
          <a:xfrm>
            <a:off x="1330036" y="1620108"/>
            <a:ext cx="9179626" cy="5145167"/>
          </a:xfrm>
          <a:prstGeom prst="roundRect">
            <a:avLst>
              <a:gd name="adj" fmla="val 4546"/>
            </a:avLst>
          </a:prstGeom>
          <a:solidFill>
            <a:srgbClr val="DDDDDD"/>
          </a:solidFill>
        </p:spPr>
        <p:txBody>
          <a:bodyPr wrap="square" rtlCol="0">
            <a:spAutoFit/>
          </a:bodyPr>
          <a:lstStyle/>
          <a:p>
            <a:r>
              <a:rPr lang="en-US" altLang="zh-CN" sz="1400" dirty="0"/>
              <a:t>void </a:t>
            </a:r>
            <a:r>
              <a:rPr lang="en-US" altLang="zh-CN" sz="1400" dirty="0" err="1"/>
              <a:t>ExtensionDlg</a:t>
            </a:r>
            <a:r>
              <a:rPr lang="en-US" altLang="zh-CN" sz="1400" dirty="0"/>
              <a:t>::</a:t>
            </a:r>
            <a:r>
              <a:rPr lang="en-US" altLang="zh-CN" sz="1400" dirty="0" err="1"/>
              <a:t>createDetailInfo</a:t>
            </a:r>
            <a:r>
              <a:rPr lang="en-US" altLang="zh-CN" sz="1400" dirty="0"/>
              <a:t>()</a:t>
            </a:r>
            <a:endParaRPr lang="zh-CN" altLang="zh-CN" sz="1400" dirty="0"/>
          </a:p>
          <a:p>
            <a:r>
              <a:rPr lang="en-US" altLang="zh-CN" sz="1400" dirty="0"/>
              <a:t>{</a:t>
            </a:r>
            <a:endParaRPr lang="zh-CN" altLang="zh-CN" sz="1400" dirty="0"/>
          </a:p>
          <a:p>
            <a:r>
              <a:rPr lang="en-US" altLang="zh-CN" sz="1400" dirty="0"/>
              <a:t>    	</a:t>
            </a:r>
            <a:r>
              <a:rPr lang="en-US" altLang="zh-CN" sz="1400" dirty="0" err="1"/>
              <a:t>detailWidget</a:t>
            </a:r>
            <a:r>
              <a:rPr lang="en-US" altLang="zh-CN" sz="1400" dirty="0"/>
              <a:t> =new </a:t>
            </a:r>
            <a:r>
              <a:rPr lang="en-US" altLang="zh-CN" sz="1400" dirty="0" err="1"/>
              <a:t>QWidget</a:t>
            </a:r>
            <a:r>
              <a:rPr lang="en-US" altLang="zh-CN" sz="1400" dirty="0"/>
              <a:t>;</a:t>
            </a:r>
            <a:endParaRPr lang="zh-CN" altLang="zh-CN" sz="1400" dirty="0"/>
          </a:p>
          <a:p>
            <a:r>
              <a:rPr lang="en-US" altLang="zh-CN" sz="1400" dirty="0"/>
              <a:t>    	</a:t>
            </a:r>
            <a:r>
              <a:rPr lang="en-US" altLang="zh-CN" sz="1400" dirty="0" err="1"/>
              <a:t>QLabel</a:t>
            </a:r>
            <a:r>
              <a:rPr lang="en-US" altLang="zh-CN" sz="1400" dirty="0"/>
              <a:t> *</a:t>
            </a:r>
            <a:r>
              <a:rPr lang="en-US" altLang="zh-CN" sz="1400" dirty="0" err="1"/>
              <a:t>ageLabel</a:t>
            </a:r>
            <a:r>
              <a:rPr lang="en-US" altLang="zh-CN" sz="1400" dirty="0"/>
              <a:t> =new </a:t>
            </a:r>
            <a:r>
              <a:rPr lang="en-US" altLang="zh-CN" sz="1400" dirty="0" err="1"/>
              <a:t>QLabel</a:t>
            </a:r>
            <a:r>
              <a:rPr lang="en-US" altLang="zh-CN" sz="1400" dirty="0"/>
              <a:t>(</a:t>
            </a:r>
            <a:r>
              <a:rPr lang="en-US" altLang="zh-CN" sz="1400" dirty="0" err="1"/>
              <a:t>tr</a:t>
            </a:r>
            <a:r>
              <a:rPr lang="en-US" altLang="zh-CN" sz="1400" dirty="0"/>
              <a:t>("</a:t>
            </a:r>
            <a:r>
              <a:rPr lang="zh-CN" altLang="zh-CN" sz="1400" dirty="0"/>
              <a:t>年龄：</a:t>
            </a:r>
            <a:r>
              <a:rPr lang="en-US" altLang="zh-CN" sz="1400" dirty="0"/>
              <a:t>"));</a:t>
            </a:r>
            <a:endParaRPr lang="zh-CN" altLang="zh-CN" sz="1400" dirty="0"/>
          </a:p>
          <a:p>
            <a:r>
              <a:rPr lang="en-US" altLang="zh-CN" sz="1400" dirty="0"/>
              <a:t>    	</a:t>
            </a:r>
            <a:r>
              <a:rPr lang="en-US" altLang="zh-CN" sz="1400" dirty="0" err="1"/>
              <a:t>QLineEdit</a:t>
            </a:r>
            <a:r>
              <a:rPr lang="en-US" altLang="zh-CN" sz="1400" dirty="0"/>
              <a:t> *</a:t>
            </a:r>
            <a:r>
              <a:rPr lang="en-US" altLang="zh-CN" sz="1400" dirty="0" err="1"/>
              <a:t>ageLineEdit</a:t>
            </a:r>
            <a:r>
              <a:rPr lang="en-US" altLang="zh-CN" sz="1400" dirty="0"/>
              <a:t> =new </a:t>
            </a:r>
            <a:r>
              <a:rPr lang="en-US" altLang="zh-CN" sz="1400" dirty="0" err="1"/>
              <a:t>QLineEdit</a:t>
            </a:r>
            <a:r>
              <a:rPr lang="en-US" altLang="zh-CN" sz="1400" dirty="0"/>
              <a:t>;</a:t>
            </a:r>
            <a:endParaRPr lang="zh-CN" altLang="zh-CN" sz="1400" dirty="0"/>
          </a:p>
          <a:p>
            <a:r>
              <a:rPr lang="en-US" altLang="zh-CN" sz="1400" dirty="0"/>
              <a:t>    	</a:t>
            </a:r>
            <a:r>
              <a:rPr lang="en-US" altLang="zh-CN" sz="1400" dirty="0" err="1"/>
              <a:t>ageLineEdit</a:t>
            </a:r>
            <a:r>
              <a:rPr lang="en-US" altLang="zh-CN" sz="1400" dirty="0"/>
              <a:t>-&gt;</a:t>
            </a:r>
            <a:r>
              <a:rPr lang="en-US" altLang="zh-CN" sz="1400" dirty="0" err="1"/>
              <a:t>setText</a:t>
            </a:r>
            <a:r>
              <a:rPr lang="en-US" altLang="zh-CN" sz="1400" dirty="0"/>
              <a:t>(</a:t>
            </a:r>
            <a:r>
              <a:rPr lang="en-US" altLang="zh-CN" sz="1400" dirty="0" err="1"/>
              <a:t>tr</a:t>
            </a:r>
            <a:r>
              <a:rPr lang="en-US" altLang="zh-CN" sz="1400" dirty="0"/>
              <a:t>("30"));</a:t>
            </a:r>
            <a:endParaRPr lang="zh-CN" altLang="zh-CN" sz="1400" dirty="0"/>
          </a:p>
          <a:p>
            <a:r>
              <a:rPr lang="en-US" altLang="zh-CN" sz="1400" dirty="0"/>
              <a:t>    	</a:t>
            </a:r>
            <a:r>
              <a:rPr lang="en-US" altLang="zh-CN" sz="1400" dirty="0" err="1"/>
              <a:t>QLabel</a:t>
            </a:r>
            <a:r>
              <a:rPr lang="en-US" altLang="zh-CN" sz="1400" dirty="0"/>
              <a:t> *</a:t>
            </a:r>
            <a:r>
              <a:rPr lang="en-US" altLang="zh-CN" sz="1400" dirty="0" err="1"/>
              <a:t>departmentLabel</a:t>
            </a:r>
            <a:r>
              <a:rPr lang="en-US" altLang="zh-CN" sz="1400" dirty="0"/>
              <a:t> =new </a:t>
            </a:r>
            <a:r>
              <a:rPr lang="en-US" altLang="zh-CN" sz="1400" dirty="0" err="1"/>
              <a:t>QLabel</a:t>
            </a:r>
            <a:r>
              <a:rPr lang="en-US" altLang="zh-CN" sz="1400" dirty="0"/>
              <a:t>(</a:t>
            </a:r>
            <a:r>
              <a:rPr lang="en-US" altLang="zh-CN" sz="1400" dirty="0" err="1"/>
              <a:t>tr</a:t>
            </a:r>
            <a:r>
              <a:rPr lang="en-US" altLang="zh-CN" sz="1400" dirty="0"/>
              <a:t>("</a:t>
            </a:r>
            <a:r>
              <a:rPr lang="zh-CN" altLang="zh-CN" sz="1400" dirty="0"/>
              <a:t>部门：</a:t>
            </a:r>
            <a:r>
              <a:rPr lang="en-US" altLang="zh-CN" sz="1400" dirty="0"/>
              <a:t>"));</a:t>
            </a:r>
            <a:endParaRPr lang="zh-CN" altLang="zh-CN" sz="1400" dirty="0"/>
          </a:p>
          <a:p>
            <a:r>
              <a:rPr lang="en-US" altLang="zh-CN" sz="1400" dirty="0"/>
              <a:t>    	</a:t>
            </a:r>
            <a:r>
              <a:rPr lang="en-US" altLang="zh-CN" sz="1400" dirty="0" err="1"/>
              <a:t>QComboBox</a:t>
            </a:r>
            <a:r>
              <a:rPr lang="en-US" altLang="zh-CN" sz="1400" dirty="0"/>
              <a:t> *</a:t>
            </a:r>
            <a:r>
              <a:rPr lang="en-US" altLang="zh-CN" sz="1400" dirty="0" err="1"/>
              <a:t>departmentComBox</a:t>
            </a:r>
            <a:r>
              <a:rPr lang="en-US" altLang="zh-CN" sz="1400" dirty="0"/>
              <a:t> =new </a:t>
            </a:r>
            <a:r>
              <a:rPr lang="en-US" altLang="zh-CN" sz="1400" dirty="0" err="1"/>
              <a:t>QComboBox</a:t>
            </a:r>
            <a:r>
              <a:rPr lang="en-US" altLang="zh-CN" sz="1400" dirty="0"/>
              <a:t>;</a:t>
            </a:r>
            <a:endParaRPr lang="zh-CN" altLang="zh-CN" sz="1400" dirty="0"/>
          </a:p>
          <a:p>
            <a:r>
              <a:rPr lang="en-US" altLang="zh-CN" sz="1400" dirty="0"/>
              <a:t>    	</a:t>
            </a:r>
            <a:r>
              <a:rPr lang="en-US" altLang="zh-CN" sz="1400" dirty="0" err="1"/>
              <a:t>departmentComBox</a:t>
            </a:r>
            <a:r>
              <a:rPr lang="en-US" altLang="zh-CN" sz="1400" dirty="0"/>
              <a:t>-&gt;</a:t>
            </a:r>
            <a:r>
              <a:rPr lang="en-US" altLang="zh-CN" sz="1400" dirty="0" err="1"/>
              <a:t>addItem</a:t>
            </a:r>
            <a:r>
              <a:rPr lang="en-US" altLang="zh-CN" sz="1400" dirty="0"/>
              <a:t>(</a:t>
            </a:r>
            <a:r>
              <a:rPr lang="en-US" altLang="zh-CN" sz="1400" dirty="0" err="1"/>
              <a:t>tr</a:t>
            </a:r>
            <a:r>
              <a:rPr lang="en-US" altLang="zh-CN" sz="1400" dirty="0"/>
              <a:t>("</a:t>
            </a:r>
            <a:r>
              <a:rPr lang="zh-CN" altLang="zh-CN" sz="1400" dirty="0"/>
              <a:t>部门</a:t>
            </a:r>
            <a:r>
              <a:rPr lang="en-US" altLang="zh-CN" sz="1400" dirty="0"/>
              <a:t>1"));</a:t>
            </a:r>
            <a:endParaRPr lang="zh-CN" altLang="zh-CN" sz="1400" dirty="0"/>
          </a:p>
          <a:p>
            <a:r>
              <a:rPr lang="en-US" altLang="zh-CN" sz="1400" dirty="0"/>
              <a:t>    	</a:t>
            </a:r>
            <a:r>
              <a:rPr lang="en-US" altLang="zh-CN" sz="1400" dirty="0" err="1"/>
              <a:t>departmentComBox</a:t>
            </a:r>
            <a:r>
              <a:rPr lang="en-US" altLang="zh-CN" sz="1400" dirty="0"/>
              <a:t>-&gt;</a:t>
            </a:r>
            <a:r>
              <a:rPr lang="en-US" altLang="zh-CN" sz="1400" dirty="0" err="1"/>
              <a:t>addItem</a:t>
            </a:r>
            <a:r>
              <a:rPr lang="en-US" altLang="zh-CN" sz="1400" dirty="0"/>
              <a:t>(</a:t>
            </a:r>
            <a:r>
              <a:rPr lang="en-US" altLang="zh-CN" sz="1400" dirty="0" err="1"/>
              <a:t>tr</a:t>
            </a:r>
            <a:r>
              <a:rPr lang="en-US" altLang="zh-CN" sz="1400" dirty="0"/>
              <a:t>("</a:t>
            </a:r>
            <a:r>
              <a:rPr lang="zh-CN" altLang="zh-CN" sz="1400" dirty="0"/>
              <a:t>部门</a:t>
            </a:r>
            <a:r>
              <a:rPr lang="en-US" altLang="zh-CN" sz="1400" dirty="0"/>
              <a:t>2"));</a:t>
            </a:r>
            <a:endParaRPr lang="zh-CN" altLang="zh-CN" sz="1400" dirty="0"/>
          </a:p>
          <a:p>
            <a:r>
              <a:rPr lang="en-US" altLang="zh-CN" sz="1400" dirty="0"/>
              <a:t>    	</a:t>
            </a:r>
            <a:r>
              <a:rPr lang="en-US" altLang="zh-CN" sz="1400" dirty="0" err="1"/>
              <a:t>departmentComBox</a:t>
            </a:r>
            <a:r>
              <a:rPr lang="en-US" altLang="zh-CN" sz="1400" dirty="0"/>
              <a:t>-&gt;</a:t>
            </a:r>
            <a:r>
              <a:rPr lang="en-US" altLang="zh-CN" sz="1400" dirty="0" err="1"/>
              <a:t>addItem</a:t>
            </a:r>
            <a:r>
              <a:rPr lang="en-US" altLang="zh-CN" sz="1400" dirty="0"/>
              <a:t>(</a:t>
            </a:r>
            <a:r>
              <a:rPr lang="en-US" altLang="zh-CN" sz="1400" dirty="0" err="1"/>
              <a:t>tr</a:t>
            </a:r>
            <a:r>
              <a:rPr lang="en-US" altLang="zh-CN" sz="1400" dirty="0"/>
              <a:t>("</a:t>
            </a:r>
            <a:r>
              <a:rPr lang="zh-CN" altLang="zh-CN" sz="1400" dirty="0"/>
              <a:t>部门</a:t>
            </a:r>
            <a:r>
              <a:rPr lang="en-US" altLang="zh-CN" sz="1400" dirty="0"/>
              <a:t>3"));</a:t>
            </a:r>
            <a:endParaRPr lang="zh-CN" altLang="zh-CN" sz="1400" dirty="0"/>
          </a:p>
          <a:p>
            <a:r>
              <a:rPr lang="en-US" altLang="zh-CN" sz="1400" dirty="0"/>
              <a:t>    	</a:t>
            </a:r>
            <a:r>
              <a:rPr lang="en-US" altLang="zh-CN" sz="1400" dirty="0" err="1"/>
              <a:t>departmentComBox</a:t>
            </a:r>
            <a:r>
              <a:rPr lang="en-US" altLang="zh-CN" sz="1400" dirty="0"/>
              <a:t>-&gt;</a:t>
            </a:r>
            <a:r>
              <a:rPr lang="en-US" altLang="zh-CN" sz="1400" dirty="0" err="1"/>
              <a:t>addItem</a:t>
            </a:r>
            <a:r>
              <a:rPr lang="en-US" altLang="zh-CN" sz="1400" dirty="0"/>
              <a:t>(</a:t>
            </a:r>
            <a:r>
              <a:rPr lang="en-US" altLang="zh-CN" sz="1400" dirty="0" err="1"/>
              <a:t>tr</a:t>
            </a:r>
            <a:r>
              <a:rPr lang="en-US" altLang="zh-CN" sz="1400" dirty="0"/>
              <a:t>("</a:t>
            </a:r>
            <a:r>
              <a:rPr lang="zh-CN" altLang="zh-CN" sz="1400" dirty="0"/>
              <a:t>部门</a:t>
            </a:r>
            <a:r>
              <a:rPr lang="en-US" altLang="zh-CN" sz="1400" dirty="0"/>
              <a:t>4"));</a:t>
            </a:r>
            <a:endParaRPr lang="zh-CN" altLang="zh-CN" sz="1400" dirty="0"/>
          </a:p>
          <a:p>
            <a:r>
              <a:rPr lang="en-US" altLang="zh-CN" sz="1400" dirty="0"/>
              <a:t>    	</a:t>
            </a:r>
            <a:r>
              <a:rPr lang="en-US" altLang="zh-CN" sz="1400" dirty="0" err="1"/>
              <a:t>QLabel</a:t>
            </a:r>
            <a:r>
              <a:rPr lang="en-US" altLang="zh-CN" sz="1400" dirty="0"/>
              <a:t> *</a:t>
            </a:r>
            <a:r>
              <a:rPr lang="en-US" altLang="zh-CN" sz="1400" dirty="0" err="1"/>
              <a:t>emailLabel</a:t>
            </a:r>
            <a:r>
              <a:rPr lang="en-US" altLang="zh-CN" sz="1400" dirty="0"/>
              <a:t> =new </a:t>
            </a:r>
            <a:r>
              <a:rPr lang="en-US" altLang="zh-CN" sz="1400" dirty="0" err="1"/>
              <a:t>QLabel</a:t>
            </a:r>
            <a:r>
              <a:rPr lang="en-US" altLang="zh-CN" sz="1400" dirty="0"/>
              <a:t>(</a:t>
            </a:r>
            <a:r>
              <a:rPr lang="en-US" altLang="zh-CN" sz="1400" dirty="0" err="1"/>
              <a:t>tr</a:t>
            </a:r>
            <a:r>
              <a:rPr lang="en-US" altLang="zh-CN" sz="1400" dirty="0"/>
              <a:t>("email</a:t>
            </a:r>
            <a:r>
              <a:rPr lang="zh-CN" altLang="zh-CN" sz="1400" dirty="0"/>
              <a:t>：</a:t>
            </a:r>
            <a:r>
              <a:rPr lang="en-US" altLang="zh-CN" sz="1400" dirty="0"/>
              <a:t>"));</a:t>
            </a:r>
            <a:endParaRPr lang="zh-CN" altLang="zh-CN" sz="1400" dirty="0"/>
          </a:p>
          <a:p>
            <a:r>
              <a:rPr lang="en-US" altLang="zh-CN" sz="1400" dirty="0"/>
              <a:t>    	</a:t>
            </a:r>
            <a:r>
              <a:rPr lang="en-US" altLang="zh-CN" sz="1400" dirty="0" err="1"/>
              <a:t>QLineEdit</a:t>
            </a:r>
            <a:r>
              <a:rPr lang="en-US" altLang="zh-CN" sz="1400" dirty="0"/>
              <a:t> *</a:t>
            </a:r>
            <a:r>
              <a:rPr lang="en-US" altLang="zh-CN" sz="1400" dirty="0" err="1"/>
              <a:t>emailLineEdit</a:t>
            </a:r>
            <a:r>
              <a:rPr lang="en-US" altLang="zh-CN" sz="1400" dirty="0"/>
              <a:t> =new </a:t>
            </a:r>
            <a:r>
              <a:rPr lang="en-US" altLang="zh-CN" sz="1400" dirty="0" err="1"/>
              <a:t>QLineEdit</a:t>
            </a:r>
            <a:r>
              <a:rPr lang="en-US" altLang="zh-CN" sz="1400" dirty="0"/>
              <a:t>;</a:t>
            </a:r>
            <a:endParaRPr lang="zh-CN" altLang="zh-CN" sz="1400" dirty="0"/>
          </a:p>
          <a:p>
            <a:r>
              <a:rPr lang="en-US" altLang="zh-CN" sz="1400" dirty="0"/>
              <a:t>    	</a:t>
            </a:r>
            <a:r>
              <a:rPr lang="en-US" altLang="zh-CN" sz="1400" dirty="0" err="1"/>
              <a:t>QGridLayout</a:t>
            </a:r>
            <a:r>
              <a:rPr lang="en-US" altLang="zh-CN" sz="1400" dirty="0"/>
              <a:t> *</a:t>
            </a:r>
            <a:r>
              <a:rPr lang="en-US" altLang="zh-CN" sz="1400" dirty="0" err="1"/>
              <a:t>mainLayout</a:t>
            </a:r>
            <a:r>
              <a:rPr lang="en-US" altLang="zh-CN" sz="1400" dirty="0"/>
              <a:t> =new </a:t>
            </a:r>
            <a:r>
              <a:rPr lang="en-US" altLang="zh-CN" sz="1400" dirty="0" err="1"/>
              <a:t>QGridLayout</a:t>
            </a:r>
            <a:r>
              <a:rPr lang="en-US" altLang="zh-CN" sz="1400" dirty="0"/>
              <a:t>(</a:t>
            </a:r>
            <a:r>
              <a:rPr lang="en-US" altLang="zh-CN" sz="1400" dirty="0" err="1"/>
              <a:t>detailWidget</a:t>
            </a:r>
            <a:r>
              <a:rPr lang="en-US" altLang="zh-CN" sz="1400" dirty="0"/>
              <a:t>);</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(ageLabel,0,0);</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(ageLineEdit,0,1);</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(departmentLabel,1,0);</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(departmentComBox,1,1);</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(emailLabel,2,0);</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addWidget</a:t>
            </a:r>
            <a:r>
              <a:rPr lang="en-US" altLang="zh-CN" sz="1400" dirty="0"/>
              <a:t>(emailLineEdit,2,1);</a:t>
            </a:r>
            <a:endParaRPr lang="zh-CN" altLang="zh-CN" sz="1400" dirty="0"/>
          </a:p>
          <a:p>
            <a:r>
              <a:rPr lang="en-US" altLang="zh-CN" sz="1400" dirty="0"/>
              <a:t>    </a:t>
            </a:r>
            <a:r>
              <a:rPr lang="en-US" altLang="zh-CN" sz="1400" dirty="0" err="1"/>
              <a:t>detailWidget</a:t>
            </a:r>
            <a:r>
              <a:rPr lang="en-US" altLang="zh-CN" sz="1400" dirty="0"/>
              <a:t>-&gt;hide();</a:t>
            </a:r>
            <a:endParaRPr lang="zh-CN" altLang="zh-CN" sz="1400" dirty="0"/>
          </a:p>
          <a:p>
            <a:r>
              <a:rPr lang="en-US" altLang="zh-CN" sz="1400" dirty="0" smtClean="0"/>
              <a:t>}</a:t>
            </a:r>
          </a:p>
        </p:txBody>
      </p:sp>
    </p:spTree>
    <p:extLst>
      <p:ext uri="{BB962C8B-B14F-4D97-AF65-F5344CB8AC3E}">
        <p14:creationId xmlns:p14="http://schemas.microsoft.com/office/powerpoint/2010/main" val="295596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可扩展对话框</a:t>
            </a:r>
          </a:p>
        </p:txBody>
      </p:sp>
      <p:sp>
        <p:nvSpPr>
          <p:cNvPr id="3" name="TextBox 2"/>
          <p:cNvSpPr txBox="1"/>
          <p:nvPr/>
        </p:nvSpPr>
        <p:spPr>
          <a:xfrm>
            <a:off x="736270" y="961901"/>
            <a:ext cx="10343408" cy="923330"/>
          </a:xfrm>
          <a:prstGeom prst="rect">
            <a:avLst/>
          </a:prstGeom>
          <a:noFill/>
        </p:spPr>
        <p:txBody>
          <a:bodyPr wrap="square" rtlCol="0">
            <a:spAutoFit/>
          </a:bodyPr>
          <a:lstStyle/>
          <a:p>
            <a:pPr indent="450850"/>
            <a:r>
              <a:rPr lang="en-US" altLang="zh-CN" sz="1800" dirty="0" err="1"/>
              <a:t>showDetailInfo</a:t>
            </a:r>
            <a:r>
              <a:rPr lang="en-US" altLang="zh-CN" sz="1800" dirty="0"/>
              <a:t>()</a:t>
            </a:r>
            <a:r>
              <a:rPr lang="zh-CN" altLang="zh-CN" sz="1800" dirty="0"/>
              <a:t>函数完成窗体扩展切换工作，在用户单击</a:t>
            </a:r>
            <a:r>
              <a:rPr lang="en-US" altLang="zh-CN" sz="1800" dirty="0" err="1"/>
              <a:t>DetailBtn</a:t>
            </a:r>
            <a:r>
              <a:rPr lang="zh-CN" altLang="zh-CN" sz="1800" dirty="0"/>
              <a:t>时调用此函数，首先检测</a:t>
            </a:r>
            <a:r>
              <a:rPr lang="en-US" altLang="zh-CN" sz="1800" dirty="0" err="1"/>
              <a:t>detailWidget</a:t>
            </a:r>
            <a:r>
              <a:rPr lang="zh-CN" altLang="zh-CN" sz="1800" dirty="0"/>
              <a:t>窗体处于何种状态。若此时是隐藏状态，则应用</a:t>
            </a:r>
            <a:r>
              <a:rPr lang="en-US" altLang="zh-CN" sz="1800" dirty="0"/>
              <a:t>show()</a:t>
            </a:r>
            <a:r>
              <a:rPr lang="zh-CN" altLang="zh-CN" sz="1800" dirty="0"/>
              <a:t>函数显示</a:t>
            </a:r>
            <a:r>
              <a:rPr lang="en-US" altLang="zh-CN" sz="1800" dirty="0" err="1"/>
              <a:t>detailWidget</a:t>
            </a:r>
            <a:r>
              <a:rPr lang="zh-CN" altLang="zh-CN" sz="1800" dirty="0"/>
              <a:t>窗体，否则调用</a:t>
            </a:r>
            <a:r>
              <a:rPr lang="en-US" altLang="zh-CN" sz="1800" dirty="0"/>
              <a:t>hide()</a:t>
            </a:r>
            <a:r>
              <a:rPr lang="zh-CN" altLang="zh-CN" sz="1800" dirty="0"/>
              <a:t>函数隐藏</a:t>
            </a:r>
            <a:r>
              <a:rPr lang="en-US" altLang="zh-CN" sz="1800" dirty="0" err="1"/>
              <a:t>detailWidget</a:t>
            </a:r>
            <a:r>
              <a:rPr lang="zh-CN" altLang="zh-CN" sz="1800" dirty="0"/>
              <a:t>窗体。其具体实现代码如下</a:t>
            </a:r>
            <a:r>
              <a:rPr lang="zh-CN" altLang="zh-CN" sz="1800" dirty="0" smtClean="0"/>
              <a:t>：</a:t>
            </a:r>
            <a:endParaRPr lang="zh-CN" altLang="zh-CN" sz="1800" dirty="0"/>
          </a:p>
        </p:txBody>
      </p:sp>
      <p:sp>
        <p:nvSpPr>
          <p:cNvPr id="4" name="圆角矩形 3"/>
          <p:cNvSpPr/>
          <p:nvPr/>
        </p:nvSpPr>
        <p:spPr>
          <a:xfrm>
            <a:off x="1367044" y="1885231"/>
            <a:ext cx="9261372" cy="1838801"/>
          </a:xfrm>
          <a:prstGeom prst="roundRect">
            <a:avLst/>
          </a:prstGeom>
          <a:solidFill>
            <a:srgbClr val="DDDDDD"/>
          </a:solidFill>
        </p:spPr>
        <p:txBody>
          <a:bodyPr wrap="square">
            <a:spAutoFit/>
          </a:bodyPr>
          <a:lstStyle/>
          <a:p>
            <a:r>
              <a:rPr lang="en-US" altLang="zh-CN" dirty="0"/>
              <a:t>void </a:t>
            </a:r>
            <a:r>
              <a:rPr lang="en-US" altLang="zh-CN" dirty="0" err="1"/>
              <a:t>ExtensionDlg</a:t>
            </a:r>
            <a:r>
              <a:rPr lang="en-US" altLang="zh-CN" dirty="0"/>
              <a:t>::</a:t>
            </a:r>
            <a:r>
              <a:rPr lang="en-US" altLang="zh-CN" dirty="0" err="1"/>
              <a:t>showDetailInfo</a:t>
            </a:r>
            <a:r>
              <a:rPr lang="en-US" altLang="zh-CN" dirty="0"/>
              <a:t>()</a:t>
            </a:r>
            <a:endParaRPr lang="zh-CN" altLang="zh-CN" dirty="0"/>
          </a:p>
          <a:p>
            <a:r>
              <a:rPr lang="en-US" altLang="zh-CN" dirty="0"/>
              <a:t>{</a:t>
            </a:r>
            <a:endParaRPr lang="zh-CN" altLang="zh-CN" dirty="0"/>
          </a:p>
          <a:p>
            <a:r>
              <a:rPr lang="en-US" altLang="zh-CN" dirty="0"/>
              <a:t>    	if(</a:t>
            </a:r>
            <a:r>
              <a:rPr lang="en-US" altLang="zh-CN" dirty="0" err="1"/>
              <a:t>detailWidget</a:t>
            </a:r>
            <a:r>
              <a:rPr lang="en-US" altLang="zh-CN" dirty="0"/>
              <a:t>-&gt;</a:t>
            </a:r>
            <a:r>
              <a:rPr lang="en-US" altLang="zh-CN" dirty="0" err="1"/>
              <a:t>isHidden</a:t>
            </a:r>
            <a:r>
              <a:rPr lang="en-US" altLang="zh-CN" dirty="0"/>
              <a:t>())</a:t>
            </a:r>
            <a:endParaRPr lang="zh-CN" altLang="zh-CN" dirty="0"/>
          </a:p>
          <a:p>
            <a:r>
              <a:rPr lang="en-US" altLang="zh-CN" dirty="0"/>
              <a:t>    	   </a:t>
            </a:r>
            <a:r>
              <a:rPr lang="en-US" altLang="zh-CN" dirty="0" err="1"/>
              <a:t>detailWidget</a:t>
            </a:r>
            <a:r>
              <a:rPr lang="en-US" altLang="zh-CN" dirty="0"/>
              <a:t>-&gt;show();</a:t>
            </a:r>
            <a:endParaRPr lang="zh-CN" altLang="zh-CN" dirty="0"/>
          </a:p>
          <a:p>
            <a:r>
              <a:rPr lang="en-US" altLang="zh-CN" dirty="0"/>
              <a:t>    	else </a:t>
            </a:r>
            <a:r>
              <a:rPr lang="en-US" altLang="zh-CN" dirty="0" err="1"/>
              <a:t>detailWidget</a:t>
            </a:r>
            <a:r>
              <a:rPr lang="en-US" altLang="zh-CN" dirty="0"/>
              <a:t>-&gt;hide();</a:t>
            </a:r>
            <a:endParaRPr lang="zh-CN" altLang="zh-CN" dirty="0"/>
          </a:p>
          <a:p>
            <a:r>
              <a:rPr lang="en-US" altLang="zh-CN" dirty="0"/>
              <a:t>}</a:t>
            </a:r>
            <a:endParaRPr lang="zh-CN" altLang="zh-CN" dirty="0"/>
          </a:p>
        </p:txBody>
      </p:sp>
      <p:sp>
        <p:nvSpPr>
          <p:cNvPr id="5" name="矩形 4"/>
          <p:cNvSpPr/>
          <p:nvPr/>
        </p:nvSpPr>
        <p:spPr>
          <a:xfrm>
            <a:off x="1231113" y="3771532"/>
            <a:ext cx="4403770" cy="369332"/>
          </a:xfrm>
          <a:prstGeom prst="rect">
            <a:avLst/>
          </a:prstGeom>
        </p:spPr>
        <p:txBody>
          <a:bodyPr wrap="none">
            <a:spAutoFit/>
          </a:bodyPr>
          <a:lstStyle/>
          <a:p>
            <a:r>
              <a:rPr lang="zh-CN" altLang="zh-CN" sz="1800" dirty="0"/>
              <a:t>（</a:t>
            </a:r>
            <a:r>
              <a:rPr lang="en-US" altLang="zh-CN" sz="1800" dirty="0"/>
              <a:t>4</a:t>
            </a:r>
            <a:r>
              <a:rPr lang="zh-CN" altLang="zh-CN" sz="1800" dirty="0"/>
              <a:t>）运行程序，显示效果如图</a:t>
            </a:r>
            <a:r>
              <a:rPr lang="en-US" altLang="zh-CN" sz="1800" dirty="0"/>
              <a:t>4.13</a:t>
            </a:r>
            <a:r>
              <a:rPr lang="zh-CN" altLang="zh-CN" sz="1800" dirty="0"/>
              <a:t>所示。</a:t>
            </a:r>
          </a:p>
        </p:txBody>
      </p:sp>
    </p:spTree>
    <p:extLst>
      <p:ext uri="{BB962C8B-B14F-4D97-AF65-F5344CB8AC3E}">
        <p14:creationId xmlns:p14="http://schemas.microsoft.com/office/powerpoint/2010/main" val="32953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不规则窗体</a:t>
            </a:r>
          </a:p>
        </p:txBody>
      </p:sp>
    </p:spTree>
    <p:extLst>
      <p:ext uri="{BB962C8B-B14F-4D97-AF65-F5344CB8AC3E}">
        <p14:creationId xmlns:p14="http://schemas.microsoft.com/office/powerpoint/2010/main" val="4997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标准文件对话框类</a:t>
            </a:r>
          </a:p>
        </p:txBody>
      </p:sp>
    </p:spTree>
    <p:extLst>
      <p:ext uri="{BB962C8B-B14F-4D97-AF65-F5344CB8AC3E}">
        <p14:creationId xmlns:p14="http://schemas.microsoft.com/office/powerpoint/2010/main" val="18270250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
        <p:nvSpPr>
          <p:cNvPr id="3" name="TextBox 2"/>
          <p:cNvSpPr txBox="1"/>
          <p:nvPr/>
        </p:nvSpPr>
        <p:spPr>
          <a:xfrm>
            <a:off x="819397" y="950026"/>
            <a:ext cx="10355284" cy="923330"/>
          </a:xfrm>
          <a:prstGeom prst="rect">
            <a:avLst/>
          </a:prstGeom>
          <a:noFill/>
        </p:spPr>
        <p:txBody>
          <a:bodyPr wrap="square" rtlCol="0">
            <a:spAutoFit/>
          </a:bodyPr>
          <a:lstStyle/>
          <a:p>
            <a:pPr indent="450850"/>
            <a:r>
              <a:rPr lang="zh-CN" altLang="zh-CN" sz="1800" b="1" u="sng" dirty="0"/>
              <a:t>【例】</a:t>
            </a:r>
            <a:r>
              <a:rPr lang="zh-CN" altLang="zh-CN" sz="1800" u="sng" dirty="0"/>
              <a:t>（简单）</a:t>
            </a:r>
            <a:r>
              <a:rPr lang="zh-CN" altLang="zh-CN" sz="1800" dirty="0"/>
              <a:t>（</a:t>
            </a:r>
            <a:r>
              <a:rPr lang="en-US" altLang="zh-CN" sz="1800" dirty="0"/>
              <a:t>CH407</a:t>
            </a:r>
            <a:r>
              <a:rPr lang="zh-CN" altLang="zh-CN" sz="1800" dirty="0"/>
              <a:t>）不规则窗体的实现方法。具体实现一个蝴蝶图形外沿形状的不规则形状对话框，也可以在不规则窗体上放置按钮等控件，可以通过鼠标左键拖曳窗体，单击鼠标右键关闭窗体。运行效果如图</a:t>
            </a:r>
            <a:r>
              <a:rPr lang="en-US" altLang="zh-CN" sz="1800" dirty="0"/>
              <a:t>4.14</a:t>
            </a:r>
            <a:r>
              <a:rPr lang="zh-CN" altLang="zh-CN" sz="1800" dirty="0"/>
              <a:t>所示</a:t>
            </a:r>
            <a:r>
              <a:rPr lang="zh-CN" altLang="zh-CN" sz="1800" dirty="0" smtClean="0"/>
              <a:t>。</a:t>
            </a:r>
            <a:endParaRPr lang="zh-CN" altLang="zh-CN" sz="1800"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297" y="2257300"/>
            <a:ext cx="3327483" cy="267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2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1068779"/>
            <a:ext cx="10284032" cy="2031325"/>
          </a:xfrm>
          <a:prstGeom prst="rect">
            <a:avLst/>
          </a:prstGeom>
          <a:noFill/>
        </p:spPr>
        <p:txBody>
          <a:bodyPr wrap="square" rtlCol="0">
            <a:spAutoFit/>
          </a:bodyPr>
          <a:lstStyle/>
          <a:p>
            <a:pPr indent="450850"/>
            <a:r>
              <a:rPr lang="zh-CN" altLang="en-US" sz="1800" dirty="0"/>
              <a:t>实现步骤如下。</a:t>
            </a:r>
          </a:p>
          <a:p>
            <a:pPr indent="450850"/>
            <a:r>
              <a:rPr lang="zh-CN" altLang="en-US" sz="1800" dirty="0"/>
              <a:t>（</a:t>
            </a:r>
            <a:r>
              <a:rPr lang="en-US" altLang="zh-CN" sz="1800" dirty="0"/>
              <a:t>1</a:t>
            </a:r>
            <a:r>
              <a:rPr lang="zh-CN" altLang="en-US" sz="1800" dirty="0"/>
              <a:t>）新建</a:t>
            </a:r>
            <a:r>
              <a:rPr lang="en-US" altLang="zh-CN" sz="1800" dirty="0" err="1"/>
              <a:t>Qt</a:t>
            </a:r>
            <a:r>
              <a:rPr lang="en-US" altLang="zh-CN" sz="1800" dirty="0"/>
              <a:t> Widgets Application</a:t>
            </a:r>
            <a:r>
              <a:rPr lang="zh-CN" altLang="en-US" sz="1800" dirty="0"/>
              <a:t>（详见</a:t>
            </a:r>
            <a:r>
              <a:rPr lang="en-US" altLang="zh-CN" sz="1800" dirty="0"/>
              <a:t>1.3.1</a:t>
            </a:r>
            <a:r>
              <a:rPr lang="zh-CN" altLang="en-US" sz="1800" dirty="0"/>
              <a:t>节），项目名称为“</a:t>
            </a:r>
            <a:r>
              <a:rPr lang="en-US" altLang="zh-CN" sz="1800" dirty="0" err="1"/>
              <a:t>ShapeWidget</a:t>
            </a:r>
            <a:r>
              <a:rPr lang="en-US" altLang="zh-CN" sz="1800" dirty="0"/>
              <a:t>”</a:t>
            </a:r>
            <a:r>
              <a:rPr lang="zh-CN" altLang="en-US" sz="1800" dirty="0"/>
              <a:t>，基类选择“</a:t>
            </a:r>
            <a:r>
              <a:rPr lang="en-US" altLang="zh-CN" sz="1800" dirty="0" err="1"/>
              <a:t>QWidget</a:t>
            </a:r>
            <a:r>
              <a:rPr lang="en-US" altLang="zh-CN" sz="1800" dirty="0"/>
              <a:t>”</a:t>
            </a:r>
            <a:r>
              <a:rPr lang="zh-CN" altLang="en-US" sz="1800" dirty="0"/>
              <a:t>，类名命名为“</a:t>
            </a:r>
            <a:r>
              <a:rPr lang="en-US" altLang="zh-CN" sz="1800" dirty="0" err="1"/>
              <a:t>ShapeWidget</a:t>
            </a:r>
            <a:r>
              <a:rPr lang="en-US" altLang="zh-CN" sz="1800" dirty="0"/>
              <a:t>”</a:t>
            </a:r>
            <a:r>
              <a:rPr lang="zh-CN" altLang="en-US" sz="1800" dirty="0"/>
              <a:t>，取消“创建界面”复选框的选中状态。单击“下一步”按钮，最后单击“完成”按钮，完成该项目工程的建立。</a:t>
            </a:r>
          </a:p>
          <a:p>
            <a:pPr indent="450850"/>
            <a:r>
              <a:rPr lang="zh-CN" altLang="en-US" sz="1800" dirty="0"/>
              <a:t>（</a:t>
            </a:r>
            <a:r>
              <a:rPr lang="en-US" altLang="zh-CN" sz="1800" dirty="0"/>
              <a:t>2</a:t>
            </a:r>
            <a:r>
              <a:rPr lang="zh-CN" altLang="en-US" sz="1800" dirty="0"/>
              <a:t>）不规则窗体类</a:t>
            </a:r>
            <a:r>
              <a:rPr lang="en-US" altLang="zh-CN" sz="1800" dirty="0" err="1"/>
              <a:t>ShapeWidget</a:t>
            </a:r>
            <a:r>
              <a:rPr lang="zh-CN" altLang="en-US" sz="1800" dirty="0"/>
              <a:t>继承自</a:t>
            </a:r>
            <a:r>
              <a:rPr lang="en-US" altLang="zh-CN" sz="1800" dirty="0" err="1"/>
              <a:t>QWidget</a:t>
            </a:r>
            <a:r>
              <a:rPr lang="zh-CN" altLang="en-US" sz="1800" dirty="0"/>
              <a:t>类，为了使不规则窗体能够通过鼠标随意拖曳，在该类中重定义了鼠标事件函数</a:t>
            </a:r>
            <a:r>
              <a:rPr lang="en-US" altLang="zh-CN" sz="1800" dirty="0" err="1"/>
              <a:t>mousePressEvent</a:t>
            </a:r>
            <a:r>
              <a:rPr lang="en-US" altLang="zh-CN" sz="1800" dirty="0"/>
              <a:t>()</a:t>
            </a:r>
            <a:r>
              <a:rPr lang="zh-CN" altLang="en-US" sz="1800" dirty="0"/>
              <a:t>、</a:t>
            </a:r>
            <a:r>
              <a:rPr lang="en-US" altLang="zh-CN" sz="1800" dirty="0" err="1"/>
              <a:t>mouseMoveEvent</a:t>
            </a:r>
            <a:r>
              <a:rPr lang="en-US" altLang="zh-CN" sz="1800" dirty="0"/>
              <a:t>()</a:t>
            </a:r>
            <a:r>
              <a:rPr lang="zh-CN" altLang="en-US" sz="1800" dirty="0"/>
              <a:t>及绘制函数</a:t>
            </a:r>
            <a:r>
              <a:rPr lang="en-US" altLang="zh-CN" sz="1800" dirty="0" err="1"/>
              <a:t>paintEvent</a:t>
            </a:r>
            <a:r>
              <a:rPr lang="en-US" altLang="zh-CN" sz="1800" dirty="0"/>
              <a:t>()</a:t>
            </a:r>
            <a:r>
              <a:rPr lang="zh-CN" altLang="en-US" sz="1800" dirty="0"/>
              <a:t>，打开“</a:t>
            </a:r>
            <a:r>
              <a:rPr lang="en-US" altLang="zh-CN" sz="1800" dirty="0" err="1"/>
              <a:t>shapewidget.h</a:t>
            </a:r>
            <a:r>
              <a:rPr lang="en-US" altLang="zh-CN" sz="1800" dirty="0"/>
              <a:t>”</a:t>
            </a:r>
            <a:r>
              <a:rPr lang="zh-CN" altLang="en-US" sz="1800" dirty="0"/>
              <a:t>头文件，添加如下代码：</a:t>
            </a:r>
          </a:p>
        </p:txBody>
      </p:sp>
      <p:sp>
        <p:nvSpPr>
          <p:cNvPr id="3" name="TextBox 2"/>
          <p:cNvSpPr txBox="1"/>
          <p:nvPr/>
        </p:nvSpPr>
        <p:spPr>
          <a:xfrm>
            <a:off x="1496291" y="3100104"/>
            <a:ext cx="9096499" cy="3594616"/>
          </a:xfrm>
          <a:prstGeom prst="roundRect">
            <a:avLst>
              <a:gd name="adj" fmla="val 4991"/>
            </a:avLst>
          </a:prstGeom>
          <a:solidFill>
            <a:srgbClr val="DDDDDD"/>
          </a:solidFill>
        </p:spPr>
        <p:txBody>
          <a:bodyPr wrap="square" rtlCol="0">
            <a:spAutoFit/>
          </a:bodyPr>
          <a:lstStyle/>
          <a:p>
            <a:r>
              <a:rPr lang="en-US" altLang="zh-CN" dirty="0"/>
              <a:t>class </a:t>
            </a:r>
            <a:r>
              <a:rPr lang="en-US" altLang="zh-CN" dirty="0" err="1"/>
              <a:t>ShapeWidget</a:t>
            </a:r>
            <a:r>
              <a:rPr lang="en-US" altLang="zh-CN" dirty="0"/>
              <a:t> : public </a:t>
            </a:r>
            <a:r>
              <a:rPr lang="en-US" altLang="zh-CN" dirty="0" err="1"/>
              <a:t>QWidget</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ShapeWidget</a:t>
            </a:r>
            <a:r>
              <a:rPr lang="en-US" altLang="zh-CN" dirty="0"/>
              <a:t>(</a:t>
            </a:r>
            <a:r>
              <a:rPr lang="en-US" altLang="zh-CN" dirty="0" err="1"/>
              <a:t>QWidget</a:t>
            </a:r>
            <a:r>
              <a:rPr lang="en-US" altLang="zh-CN" dirty="0"/>
              <a:t> *parent = 0);</a:t>
            </a:r>
            <a:endParaRPr lang="zh-CN" altLang="zh-CN" dirty="0"/>
          </a:p>
          <a:p>
            <a:r>
              <a:rPr lang="en-US" altLang="zh-CN" dirty="0"/>
              <a:t>	~</a:t>
            </a:r>
            <a:r>
              <a:rPr lang="en-US" altLang="zh-CN" dirty="0" err="1"/>
              <a:t>ShapeWidget</a:t>
            </a:r>
            <a:r>
              <a:rPr lang="en-US" altLang="zh-CN" dirty="0"/>
              <a:t>();</a:t>
            </a:r>
            <a:endParaRPr lang="zh-CN" altLang="zh-CN" dirty="0"/>
          </a:p>
          <a:p>
            <a:r>
              <a:rPr lang="en-US" altLang="zh-CN" dirty="0"/>
              <a:t>protected:</a:t>
            </a:r>
            <a:endParaRPr lang="zh-CN" altLang="zh-CN" dirty="0"/>
          </a:p>
          <a:p>
            <a:r>
              <a:rPr lang="en-US" altLang="zh-CN" dirty="0"/>
              <a:t>    	void </a:t>
            </a:r>
            <a:r>
              <a:rPr lang="en-US" altLang="zh-CN" dirty="0" err="1"/>
              <a:t>mousePressEvent</a:t>
            </a:r>
            <a:r>
              <a:rPr lang="en-US" altLang="zh-CN" dirty="0"/>
              <a:t>(</a:t>
            </a:r>
            <a:r>
              <a:rPr lang="en-US" altLang="zh-CN" dirty="0" err="1"/>
              <a:t>QMouseEvent</a:t>
            </a:r>
            <a:r>
              <a:rPr lang="en-US" altLang="zh-CN" dirty="0"/>
              <a:t> *);</a:t>
            </a:r>
            <a:endParaRPr lang="zh-CN" altLang="zh-CN" dirty="0"/>
          </a:p>
          <a:p>
            <a:r>
              <a:rPr lang="en-US" altLang="zh-CN" dirty="0"/>
              <a:t>    	void </a:t>
            </a:r>
            <a:r>
              <a:rPr lang="en-US" altLang="zh-CN" dirty="0" err="1"/>
              <a:t>mouseMoveEvent</a:t>
            </a:r>
            <a:r>
              <a:rPr lang="en-US" altLang="zh-CN" dirty="0"/>
              <a:t>(</a:t>
            </a:r>
            <a:r>
              <a:rPr lang="en-US" altLang="zh-CN" dirty="0" err="1"/>
              <a:t>QMouseEvent</a:t>
            </a:r>
            <a:r>
              <a:rPr lang="en-US" altLang="zh-CN" dirty="0"/>
              <a:t> *);</a:t>
            </a:r>
            <a:endParaRPr lang="zh-CN" altLang="zh-CN" dirty="0"/>
          </a:p>
          <a:p>
            <a:r>
              <a:rPr lang="en-US" altLang="zh-CN" dirty="0"/>
              <a:t>    	void </a:t>
            </a:r>
            <a:r>
              <a:rPr lang="en-US" altLang="zh-CN" dirty="0" err="1"/>
              <a:t>paintEvent</a:t>
            </a:r>
            <a:r>
              <a:rPr lang="en-US" altLang="zh-CN" dirty="0"/>
              <a:t>(</a:t>
            </a:r>
            <a:r>
              <a:rPr lang="en-US" altLang="zh-CN" dirty="0" err="1"/>
              <a:t>QPaintEvent</a:t>
            </a:r>
            <a:r>
              <a:rPr lang="en-US" altLang="zh-CN" dirty="0"/>
              <a:t> *);</a:t>
            </a:r>
            <a:endParaRPr lang="zh-CN" altLang="zh-CN" dirty="0"/>
          </a:p>
          <a:p>
            <a:r>
              <a:rPr lang="en-US" altLang="zh-CN" dirty="0"/>
              <a:t>private:</a:t>
            </a:r>
            <a:endParaRPr lang="zh-CN" altLang="zh-CN" dirty="0"/>
          </a:p>
          <a:p>
            <a:r>
              <a:rPr lang="en-US" altLang="zh-CN" dirty="0"/>
              <a:t>	</a:t>
            </a:r>
            <a:r>
              <a:rPr lang="en-US" altLang="zh-CN" dirty="0" err="1"/>
              <a:t>QPoint</a:t>
            </a:r>
            <a:r>
              <a:rPr lang="en-US" altLang="zh-CN" dirty="0"/>
              <a:t> </a:t>
            </a:r>
            <a:r>
              <a:rPr lang="en-US" altLang="zh-CN" dirty="0" err="1"/>
              <a:t>dragPosition</a:t>
            </a:r>
            <a:r>
              <a:rPr lang="en-US" altLang="zh-CN" dirty="0"/>
              <a:t>;</a:t>
            </a:r>
            <a:endParaRPr lang="zh-CN" altLang="zh-CN" dirty="0"/>
          </a:p>
          <a:p>
            <a:r>
              <a:rPr lang="en-US" altLang="zh-CN" dirty="0" smtClean="0"/>
              <a:t>};</a:t>
            </a:r>
          </a:p>
        </p:txBody>
      </p:sp>
      <p:sp>
        <p:nvSpPr>
          <p:cNvPr id="4"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Tree>
    <p:extLst>
      <p:ext uri="{BB962C8B-B14F-4D97-AF65-F5344CB8AC3E}">
        <p14:creationId xmlns:p14="http://schemas.microsoft.com/office/powerpoint/2010/main" val="29949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
        <p:nvSpPr>
          <p:cNvPr id="3" name="TextBox 2"/>
          <p:cNvSpPr txBox="1"/>
          <p:nvPr/>
        </p:nvSpPr>
        <p:spPr>
          <a:xfrm>
            <a:off x="724395" y="1021278"/>
            <a:ext cx="10438410" cy="646331"/>
          </a:xfrm>
          <a:prstGeom prst="rect">
            <a:avLst/>
          </a:prstGeom>
          <a:noFill/>
        </p:spPr>
        <p:txBody>
          <a:bodyPr wrap="square" rtlCol="0">
            <a:spAutoFit/>
          </a:bodyPr>
          <a:lstStyle/>
          <a:p>
            <a:pPr indent="450850"/>
            <a:r>
              <a:rPr lang="zh-CN" altLang="zh-CN" sz="1800" dirty="0"/>
              <a:t>（</a:t>
            </a:r>
            <a:r>
              <a:rPr lang="en-US" altLang="zh-CN" sz="1800" dirty="0"/>
              <a:t>3</a:t>
            </a:r>
            <a:r>
              <a:rPr lang="zh-CN" altLang="zh-CN" sz="1800" dirty="0"/>
              <a:t>）打开“</a:t>
            </a:r>
            <a:r>
              <a:rPr lang="en-US" altLang="zh-CN" sz="1800" dirty="0"/>
              <a:t>shapewidget.cpp</a:t>
            </a:r>
            <a:r>
              <a:rPr lang="zh-CN" altLang="zh-CN" sz="1800" dirty="0"/>
              <a:t>”文件，</a:t>
            </a:r>
            <a:r>
              <a:rPr lang="en-US" altLang="zh-CN" sz="1800" dirty="0" err="1"/>
              <a:t>ShapeWidget</a:t>
            </a:r>
            <a:r>
              <a:rPr lang="zh-CN" altLang="zh-CN" sz="1800" dirty="0"/>
              <a:t>的构造函数部分是实现不规则窗体的关键，添加的具体代码如下</a:t>
            </a:r>
            <a:r>
              <a:rPr lang="zh-CN" altLang="zh-CN" sz="1800" dirty="0" smtClean="0"/>
              <a:t>：</a:t>
            </a:r>
            <a:endParaRPr lang="zh-CN" altLang="zh-CN" sz="1800" dirty="0"/>
          </a:p>
        </p:txBody>
      </p:sp>
      <p:sp>
        <p:nvSpPr>
          <p:cNvPr id="4" name="TextBox 3"/>
          <p:cNvSpPr txBox="1"/>
          <p:nvPr/>
        </p:nvSpPr>
        <p:spPr>
          <a:xfrm>
            <a:off x="1318161" y="1683820"/>
            <a:ext cx="9488384" cy="3863816"/>
          </a:xfrm>
          <a:prstGeom prst="roundRect">
            <a:avLst>
              <a:gd name="adj" fmla="val 5519"/>
            </a:avLst>
          </a:prstGeom>
          <a:solidFill>
            <a:srgbClr val="DDDDDD"/>
          </a:solidFill>
        </p:spPr>
        <p:txBody>
          <a:bodyPr wrap="square" rtlCol="0">
            <a:spAutoFit/>
          </a:bodyPr>
          <a:lstStyle/>
          <a:p>
            <a:r>
              <a:rPr lang="en-US" altLang="zh-CN" dirty="0"/>
              <a:t>//</a:t>
            </a:r>
            <a:r>
              <a:rPr lang="zh-CN" altLang="zh-CN" dirty="0"/>
              <a:t>添加的头文件</a:t>
            </a:r>
          </a:p>
          <a:p>
            <a:r>
              <a:rPr lang="en-US" altLang="zh-CN" dirty="0"/>
              <a:t>#include &lt;</a:t>
            </a:r>
            <a:r>
              <a:rPr lang="en-US" altLang="zh-CN" dirty="0" err="1"/>
              <a:t>QMouseEvent</a:t>
            </a:r>
            <a:r>
              <a:rPr lang="en-US" altLang="zh-CN" dirty="0"/>
              <a:t>&gt;</a:t>
            </a:r>
            <a:endParaRPr lang="zh-CN" altLang="zh-CN" dirty="0"/>
          </a:p>
          <a:p>
            <a:r>
              <a:rPr lang="en-US" altLang="zh-CN" dirty="0"/>
              <a:t>#include &lt;</a:t>
            </a:r>
            <a:r>
              <a:rPr lang="en-US" altLang="zh-CN" dirty="0" err="1"/>
              <a:t>QPainter</a:t>
            </a:r>
            <a:r>
              <a:rPr lang="en-US" altLang="zh-CN" dirty="0"/>
              <a:t>&gt;</a:t>
            </a:r>
            <a:endParaRPr lang="zh-CN" altLang="zh-CN" dirty="0"/>
          </a:p>
          <a:p>
            <a:r>
              <a:rPr lang="en-US" altLang="zh-CN" dirty="0"/>
              <a:t>#include &lt;</a:t>
            </a:r>
            <a:r>
              <a:rPr lang="en-US" altLang="zh-CN" dirty="0" err="1"/>
              <a:t>QPixmap</a:t>
            </a:r>
            <a:r>
              <a:rPr lang="en-US" altLang="zh-CN" dirty="0"/>
              <a:t>&gt;</a:t>
            </a:r>
            <a:endParaRPr lang="zh-CN" altLang="zh-CN" dirty="0"/>
          </a:p>
          <a:p>
            <a:r>
              <a:rPr lang="en-US" altLang="zh-CN" dirty="0"/>
              <a:t>#include &lt;</a:t>
            </a:r>
            <a:r>
              <a:rPr lang="en-US" altLang="zh-CN" dirty="0" err="1"/>
              <a:t>QBitmap</a:t>
            </a:r>
            <a:r>
              <a:rPr lang="en-US" altLang="zh-CN" dirty="0"/>
              <a:t>&gt;</a:t>
            </a:r>
            <a:endParaRPr lang="zh-CN" altLang="zh-CN" dirty="0"/>
          </a:p>
          <a:p>
            <a:r>
              <a:rPr lang="en-US" altLang="zh-CN" dirty="0" err="1"/>
              <a:t>ShapeWidget</a:t>
            </a:r>
            <a:r>
              <a:rPr lang="en-US" altLang="zh-CN" dirty="0"/>
              <a:t>::</a:t>
            </a:r>
            <a:r>
              <a:rPr lang="en-US" altLang="zh-CN" dirty="0" err="1"/>
              <a:t>ShapeWidget</a:t>
            </a:r>
            <a:r>
              <a:rPr lang="en-US" altLang="zh-CN" dirty="0"/>
              <a:t>(</a:t>
            </a:r>
            <a:r>
              <a:rPr lang="en-US" altLang="zh-CN" dirty="0" err="1"/>
              <a:t>QWidget</a:t>
            </a:r>
            <a:r>
              <a:rPr lang="en-US" altLang="zh-CN" dirty="0"/>
              <a:t> *parent)</a:t>
            </a:r>
            <a:endParaRPr lang="zh-CN" altLang="zh-CN" dirty="0"/>
          </a:p>
          <a:p>
            <a:r>
              <a:rPr lang="en-US" altLang="zh-CN" dirty="0"/>
              <a:t>    : </a:t>
            </a:r>
            <a:r>
              <a:rPr lang="en-US" altLang="zh-CN" dirty="0" err="1"/>
              <a:t>QWidget</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QPixmap</a:t>
            </a:r>
            <a:r>
              <a:rPr lang="en-US" altLang="zh-CN" dirty="0"/>
              <a:t> pix;						</a:t>
            </a:r>
            <a:r>
              <a:rPr lang="en-US" altLang="zh-CN" dirty="0" smtClean="0"/>
              <a:t>//</a:t>
            </a:r>
            <a:r>
              <a:rPr lang="zh-CN" altLang="zh-CN" dirty="0"/>
              <a:t>新建一个</a:t>
            </a:r>
            <a:r>
              <a:rPr lang="en-US" altLang="zh-CN" dirty="0" err="1"/>
              <a:t>QPixmap</a:t>
            </a:r>
            <a:r>
              <a:rPr lang="zh-CN" altLang="zh-CN" dirty="0"/>
              <a:t>对象</a:t>
            </a:r>
          </a:p>
          <a:p>
            <a:r>
              <a:rPr lang="en-US" altLang="zh-CN" dirty="0"/>
              <a:t>    </a:t>
            </a:r>
            <a:r>
              <a:rPr lang="en-US" altLang="zh-CN" dirty="0" err="1"/>
              <a:t>pix.load</a:t>
            </a:r>
            <a:r>
              <a:rPr lang="en-US" altLang="zh-CN" dirty="0"/>
              <a:t>("16.png",0,Qt::</a:t>
            </a:r>
            <a:r>
              <a:rPr lang="en-US" altLang="zh-CN" dirty="0" err="1"/>
              <a:t>AvoidDither|Qt</a:t>
            </a:r>
            <a:r>
              <a:rPr lang="en-US" altLang="zh-CN" dirty="0"/>
              <a:t>::</a:t>
            </a:r>
            <a:r>
              <a:rPr lang="en-US" altLang="zh-CN" dirty="0" err="1"/>
              <a:t>ThresholdDither|Qt</a:t>
            </a:r>
            <a:r>
              <a:rPr lang="en-US" altLang="zh-CN" dirty="0"/>
              <a:t>:: </a:t>
            </a:r>
            <a:r>
              <a:rPr lang="en-US" altLang="zh-CN" dirty="0" err="1"/>
              <a:t>ThresholdAlphaDither</a:t>
            </a:r>
            <a:r>
              <a:rPr lang="en-US" altLang="zh-CN" dirty="0"/>
              <a:t>);						</a:t>
            </a:r>
            <a:r>
              <a:rPr lang="en-US" altLang="zh-CN" dirty="0" smtClean="0"/>
              <a:t>			//(</a:t>
            </a:r>
            <a:r>
              <a:rPr lang="en-US" altLang="zh-CN" dirty="0"/>
              <a:t>a)</a:t>
            </a:r>
            <a:endParaRPr lang="zh-CN" altLang="zh-CN" dirty="0"/>
          </a:p>
          <a:p>
            <a:r>
              <a:rPr lang="en-US" altLang="zh-CN" dirty="0"/>
              <a:t>    resize(</a:t>
            </a:r>
            <a:r>
              <a:rPr lang="en-US" altLang="zh-CN" dirty="0" err="1"/>
              <a:t>pix.size</a:t>
            </a:r>
            <a:r>
              <a:rPr lang="en-US" altLang="zh-CN" dirty="0"/>
              <a:t>());					</a:t>
            </a:r>
            <a:r>
              <a:rPr lang="en-US" altLang="zh-CN" dirty="0" smtClean="0"/>
              <a:t>	//(</a:t>
            </a:r>
            <a:r>
              <a:rPr lang="en-US" altLang="zh-CN" dirty="0"/>
              <a:t>b)</a:t>
            </a:r>
            <a:endParaRPr lang="zh-CN" altLang="zh-CN" dirty="0"/>
          </a:p>
          <a:p>
            <a:r>
              <a:rPr lang="en-US" altLang="zh-CN" dirty="0"/>
              <a:t>    </a:t>
            </a:r>
            <a:r>
              <a:rPr lang="en-US" altLang="zh-CN" dirty="0" err="1"/>
              <a:t>setMask</a:t>
            </a:r>
            <a:r>
              <a:rPr lang="en-US" altLang="zh-CN" dirty="0"/>
              <a:t>(</a:t>
            </a:r>
            <a:r>
              <a:rPr lang="en-US" altLang="zh-CN" dirty="0" err="1"/>
              <a:t>QBitmap</a:t>
            </a:r>
            <a:r>
              <a:rPr lang="en-US" altLang="zh-CN" dirty="0"/>
              <a:t>(</a:t>
            </a:r>
            <a:r>
              <a:rPr lang="en-US" altLang="zh-CN" dirty="0" err="1"/>
              <a:t>pix.mask</a:t>
            </a:r>
            <a:r>
              <a:rPr lang="en-US" altLang="zh-CN" dirty="0"/>
              <a:t>()));		</a:t>
            </a:r>
            <a:r>
              <a:rPr lang="en-US" altLang="zh-CN" dirty="0" smtClean="0"/>
              <a:t>		//(</a:t>
            </a:r>
            <a:r>
              <a:rPr lang="en-US" altLang="zh-CN" dirty="0"/>
              <a:t>c)</a:t>
            </a:r>
            <a:endParaRPr lang="zh-CN" altLang="zh-CN" dirty="0"/>
          </a:p>
          <a:p>
            <a:r>
              <a:rPr lang="en-US" altLang="zh-CN" dirty="0" smtClean="0"/>
              <a:t>}</a:t>
            </a:r>
          </a:p>
        </p:txBody>
      </p:sp>
    </p:spTree>
    <p:extLst>
      <p:ext uri="{BB962C8B-B14F-4D97-AF65-F5344CB8AC3E}">
        <p14:creationId xmlns:p14="http://schemas.microsoft.com/office/powerpoint/2010/main" val="358617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
        <p:nvSpPr>
          <p:cNvPr id="3" name="TextBox 2"/>
          <p:cNvSpPr txBox="1"/>
          <p:nvPr/>
        </p:nvSpPr>
        <p:spPr>
          <a:xfrm>
            <a:off x="807522" y="890649"/>
            <a:ext cx="10331533" cy="113877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a:t>
            </a:r>
            <a:r>
              <a:rPr lang="en-US" altLang="zh-CN" b="1" dirty="0" err="1"/>
              <a:t>pix.load</a:t>
            </a:r>
            <a:r>
              <a:rPr lang="en-US" altLang="zh-CN" b="1" dirty="0"/>
              <a:t>("16.png",0,Qt::</a:t>
            </a:r>
            <a:r>
              <a:rPr lang="en-US" altLang="zh-CN" b="1" dirty="0" err="1"/>
              <a:t>AvoidDither|Qt</a:t>
            </a:r>
            <a:r>
              <a:rPr lang="en-US" altLang="zh-CN" b="1" dirty="0"/>
              <a:t>::</a:t>
            </a:r>
            <a:r>
              <a:rPr lang="en-US" altLang="zh-CN" b="1" dirty="0" err="1"/>
              <a:t>ThresholdDither|Qt</a:t>
            </a:r>
            <a:r>
              <a:rPr lang="en-US" altLang="zh-CN" b="1" dirty="0"/>
              <a:t>::</a:t>
            </a:r>
            <a:r>
              <a:rPr lang="en-US" altLang="zh-CN" b="1" dirty="0" err="1"/>
              <a:t>ThresholdAlphaDither</a:t>
            </a:r>
            <a:r>
              <a:rPr lang="en-US" altLang="zh-CN" b="1" dirty="0"/>
              <a:t>)</a:t>
            </a:r>
            <a:r>
              <a:rPr lang="zh-CN" altLang="zh-CN" b="1" dirty="0"/>
              <a:t>：</a:t>
            </a:r>
            <a:r>
              <a:rPr lang="zh-CN" altLang="zh-CN" dirty="0"/>
              <a:t>调用</a:t>
            </a:r>
            <a:r>
              <a:rPr lang="en-US" altLang="zh-CN" dirty="0" err="1"/>
              <a:t>QPixmap</a:t>
            </a:r>
            <a:r>
              <a:rPr lang="zh-CN" altLang="zh-CN" dirty="0"/>
              <a:t>的</a:t>
            </a:r>
            <a:r>
              <a:rPr lang="en-US" altLang="zh-CN" dirty="0"/>
              <a:t>load()</a:t>
            </a:r>
            <a:r>
              <a:rPr lang="zh-CN" altLang="zh-CN" dirty="0"/>
              <a:t>函数为</a:t>
            </a:r>
            <a:r>
              <a:rPr lang="en-US" altLang="zh-CN" dirty="0" err="1"/>
              <a:t>QPixmap</a:t>
            </a:r>
            <a:r>
              <a:rPr lang="zh-CN" altLang="zh-CN" dirty="0"/>
              <a:t>对象填入图像值。</a:t>
            </a:r>
          </a:p>
          <a:p>
            <a:pPr indent="450850"/>
            <a:r>
              <a:rPr lang="en-US" altLang="zh-CN" dirty="0"/>
              <a:t>load()</a:t>
            </a:r>
            <a:r>
              <a:rPr lang="zh-CN" altLang="zh-CN" dirty="0"/>
              <a:t>函数的原型如下</a:t>
            </a:r>
            <a:r>
              <a:rPr lang="zh-CN" altLang="zh-CN" dirty="0" smtClean="0"/>
              <a:t>：</a:t>
            </a:r>
            <a:endParaRPr lang="zh-CN" altLang="zh-CN" dirty="0"/>
          </a:p>
        </p:txBody>
      </p:sp>
      <p:sp>
        <p:nvSpPr>
          <p:cNvPr id="4" name="TextBox 3"/>
          <p:cNvSpPr txBox="1"/>
          <p:nvPr/>
        </p:nvSpPr>
        <p:spPr>
          <a:xfrm>
            <a:off x="1341912" y="2029422"/>
            <a:ext cx="9298379" cy="681038"/>
          </a:xfrm>
          <a:prstGeom prst="roundRect">
            <a:avLst/>
          </a:prstGeom>
          <a:solidFill>
            <a:srgbClr val="DDDDDD"/>
          </a:solidFill>
        </p:spPr>
        <p:txBody>
          <a:bodyPr wrap="square" rtlCol="0">
            <a:spAutoFit/>
          </a:bodyPr>
          <a:lstStyle/>
          <a:p>
            <a:r>
              <a:rPr lang="en-US" altLang="zh-CN" dirty="0" err="1"/>
              <a:t>bool</a:t>
            </a:r>
            <a:r>
              <a:rPr lang="en-US" altLang="zh-CN" dirty="0"/>
              <a:t> </a:t>
            </a:r>
            <a:r>
              <a:rPr lang="en-US" altLang="zh-CN" dirty="0" err="1"/>
              <a:t>QPixmap</a:t>
            </a:r>
            <a:r>
              <a:rPr lang="en-US" altLang="zh-CN" dirty="0"/>
              <a:t>::load ( </a:t>
            </a:r>
            <a:r>
              <a:rPr lang="en-US" altLang="zh-CN" dirty="0" err="1"/>
              <a:t>const</a:t>
            </a:r>
            <a:r>
              <a:rPr lang="en-US" altLang="zh-CN" dirty="0"/>
              <a:t> </a:t>
            </a:r>
            <a:r>
              <a:rPr lang="en-US" altLang="zh-CN" dirty="0" err="1"/>
              <a:t>QString</a:t>
            </a:r>
            <a:r>
              <a:rPr lang="en-US" altLang="zh-CN" dirty="0"/>
              <a:t> &amp; </a:t>
            </a:r>
            <a:r>
              <a:rPr lang="en-US" altLang="zh-CN" dirty="0" err="1"/>
              <a:t>fileName</a:t>
            </a:r>
            <a:r>
              <a:rPr lang="en-US" altLang="zh-CN" dirty="0"/>
              <a:t>, </a:t>
            </a:r>
            <a:r>
              <a:rPr lang="en-US" altLang="zh-CN" dirty="0" err="1"/>
              <a:t>const</a:t>
            </a:r>
            <a:r>
              <a:rPr lang="en-US" altLang="zh-CN" dirty="0"/>
              <a:t> char * format = 0, </a:t>
            </a:r>
            <a:r>
              <a:rPr lang="en-US" altLang="zh-CN" dirty="0" err="1"/>
              <a:t>Qt</a:t>
            </a:r>
            <a:r>
              <a:rPr lang="en-US" altLang="zh-CN" dirty="0"/>
              <a:t>:: </a:t>
            </a:r>
            <a:r>
              <a:rPr lang="en-US" altLang="zh-CN" dirty="0" err="1"/>
              <a:t>ImageConversionFlags</a:t>
            </a:r>
            <a:r>
              <a:rPr lang="en-US" altLang="zh-CN" dirty="0"/>
              <a:t> flags = </a:t>
            </a:r>
            <a:r>
              <a:rPr lang="en-US" altLang="zh-CN" dirty="0" err="1"/>
              <a:t>Qt</a:t>
            </a:r>
            <a:r>
              <a:rPr lang="en-US" altLang="zh-CN" dirty="0"/>
              <a:t>::</a:t>
            </a:r>
            <a:r>
              <a:rPr lang="en-US" altLang="zh-CN" dirty="0" err="1"/>
              <a:t>AutoColor</a:t>
            </a:r>
            <a:r>
              <a:rPr lang="en-US" altLang="zh-CN" dirty="0"/>
              <a:t> </a:t>
            </a:r>
            <a:r>
              <a:rPr lang="en-US" altLang="zh-CN" dirty="0" smtClean="0"/>
              <a:t>)</a:t>
            </a:r>
            <a:endParaRPr lang="zh-CN" altLang="zh-CN" dirty="0"/>
          </a:p>
        </p:txBody>
      </p:sp>
      <p:sp>
        <p:nvSpPr>
          <p:cNvPr id="5" name="TextBox 4"/>
          <p:cNvSpPr txBox="1"/>
          <p:nvPr/>
        </p:nvSpPr>
        <p:spPr>
          <a:xfrm>
            <a:off x="950401" y="2873829"/>
            <a:ext cx="10188654" cy="2009653"/>
          </a:xfrm>
          <a:prstGeom prst="rect">
            <a:avLst/>
          </a:prstGeom>
          <a:noFill/>
        </p:spPr>
        <p:txBody>
          <a:bodyPr wrap="square" rtlCol="0">
            <a:spAutoFit/>
          </a:bodyPr>
          <a:lstStyle/>
          <a:p>
            <a:pPr indent="450850">
              <a:lnSpc>
                <a:spcPct val="150000"/>
              </a:lnSpc>
            </a:pPr>
            <a:r>
              <a:rPr lang="en-US" altLang="zh-CN" b="1" dirty="0"/>
              <a:t>(b) resize(</a:t>
            </a:r>
            <a:r>
              <a:rPr lang="en-US" altLang="zh-CN" b="1" dirty="0" err="1"/>
              <a:t>pix.size</a:t>
            </a:r>
            <a:r>
              <a:rPr lang="en-US" altLang="zh-CN" b="1" dirty="0"/>
              <a:t>())</a:t>
            </a:r>
            <a:r>
              <a:rPr lang="zh-CN" altLang="zh-CN" b="1" dirty="0"/>
              <a:t>：</a:t>
            </a:r>
            <a:r>
              <a:rPr lang="zh-CN" altLang="zh-CN" dirty="0"/>
              <a:t>重设主窗体的尺寸为所读取的图片的大小。</a:t>
            </a:r>
          </a:p>
          <a:p>
            <a:pPr indent="450850">
              <a:lnSpc>
                <a:spcPct val="150000"/>
              </a:lnSpc>
            </a:pPr>
            <a:r>
              <a:rPr lang="en-US" altLang="zh-CN" b="1" dirty="0"/>
              <a:t>(c) </a:t>
            </a:r>
            <a:r>
              <a:rPr lang="en-US" altLang="zh-CN" b="1" dirty="0" err="1"/>
              <a:t>setMask</a:t>
            </a:r>
            <a:r>
              <a:rPr lang="en-US" altLang="zh-CN" b="1" dirty="0"/>
              <a:t>(</a:t>
            </a:r>
            <a:r>
              <a:rPr lang="en-US" altLang="zh-CN" b="1" dirty="0" err="1"/>
              <a:t>QBitmap</a:t>
            </a:r>
            <a:r>
              <a:rPr lang="en-US" altLang="zh-CN" b="1" dirty="0"/>
              <a:t>(</a:t>
            </a:r>
            <a:r>
              <a:rPr lang="en-US" altLang="zh-CN" b="1" dirty="0" err="1"/>
              <a:t>pix.mask</a:t>
            </a:r>
            <a:r>
              <a:rPr lang="en-US" altLang="zh-CN" b="1" dirty="0"/>
              <a:t>()))</a:t>
            </a:r>
            <a:r>
              <a:rPr lang="zh-CN" altLang="zh-CN" b="1" dirty="0"/>
              <a:t>：</a:t>
            </a:r>
            <a:r>
              <a:rPr lang="zh-CN" altLang="zh-CN" dirty="0"/>
              <a:t>为调用它的控件增加一个遮罩，遮住所选区域以外的部分使其看起来是透明的，它的参数可为一个</a:t>
            </a:r>
            <a:r>
              <a:rPr lang="en-US" altLang="zh-CN" dirty="0" err="1"/>
              <a:t>QBitmap</a:t>
            </a:r>
            <a:r>
              <a:rPr lang="zh-CN" altLang="zh-CN" dirty="0"/>
              <a:t>对象或一个</a:t>
            </a:r>
            <a:r>
              <a:rPr lang="en-US" altLang="zh-CN" dirty="0" err="1"/>
              <a:t>QRegion</a:t>
            </a:r>
            <a:r>
              <a:rPr lang="zh-CN" altLang="zh-CN" dirty="0"/>
              <a:t>对象，此处调用</a:t>
            </a:r>
            <a:r>
              <a:rPr lang="en-US" altLang="zh-CN" dirty="0" err="1"/>
              <a:t>QPixmap</a:t>
            </a:r>
            <a:r>
              <a:rPr lang="zh-CN" altLang="zh-CN" dirty="0"/>
              <a:t>的</a:t>
            </a:r>
            <a:r>
              <a:rPr lang="en-US" altLang="zh-CN" dirty="0"/>
              <a:t>mask()</a:t>
            </a:r>
            <a:r>
              <a:rPr lang="zh-CN" altLang="zh-CN" dirty="0"/>
              <a:t>函数用于获得图片自身的遮罩，为一个</a:t>
            </a:r>
            <a:r>
              <a:rPr lang="en-US" altLang="zh-CN" dirty="0" err="1"/>
              <a:t>QBitmap</a:t>
            </a:r>
            <a:r>
              <a:rPr lang="zh-CN" altLang="zh-CN" dirty="0"/>
              <a:t>对象，实例中使用的是</a:t>
            </a:r>
            <a:r>
              <a:rPr lang="en-US" altLang="zh-CN" dirty="0"/>
              <a:t>PNG</a:t>
            </a:r>
            <a:r>
              <a:rPr lang="zh-CN" altLang="zh-CN" dirty="0"/>
              <a:t>格式的图片，它的透明部分实际上是一个遮罩</a:t>
            </a:r>
            <a:r>
              <a:rPr lang="zh-CN" altLang="zh-CN" dirty="0" smtClean="0"/>
              <a:t>。</a:t>
            </a:r>
            <a:endParaRPr lang="zh-CN" altLang="zh-CN" dirty="0"/>
          </a:p>
        </p:txBody>
      </p:sp>
    </p:spTree>
    <p:extLst>
      <p:ext uri="{BB962C8B-B14F-4D97-AF65-F5344CB8AC3E}">
        <p14:creationId xmlns:p14="http://schemas.microsoft.com/office/powerpoint/2010/main" val="11181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
        <p:nvSpPr>
          <p:cNvPr id="3" name="TextBox 2"/>
          <p:cNvSpPr txBox="1"/>
          <p:nvPr/>
        </p:nvSpPr>
        <p:spPr>
          <a:xfrm>
            <a:off x="665018" y="902525"/>
            <a:ext cx="10474037" cy="1138773"/>
          </a:xfrm>
          <a:prstGeom prst="rect">
            <a:avLst/>
          </a:prstGeom>
          <a:noFill/>
        </p:spPr>
        <p:txBody>
          <a:bodyPr wrap="square" rtlCol="0">
            <a:spAutoFit/>
          </a:bodyPr>
          <a:lstStyle/>
          <a:p>
            <a:pPr indent="450850"/>
            <a:r>
              <a:rPr lang="zh-CN" altLang="zh-CN" dirty="0"/>
              <a:t>鼠标移动响应函数</a:t>
            </a:r>
            <a:r>
              <a:rPr lang="en-US" altLang="zh-CN" dirty="0" err="1"/>
              <a:t>mouseMoveEvent</a:t>
            </a:r>
            <a:r>
              <a:rPr lang="en-US" altLang="zh-CN" dirty="0"/>
              <a:t>(</a:t>
            </a:r>
            <a:r>
              <a:rPr lang="en-US" altLang="zh-CN" dirty="0" err="1"/>
              <a:t>QMouseEvent</a:t>
            </a:r>
            <a:r>
              <a:rPr lang="en-US" altLang="zh-CN" dirty="0"/>
              <a:t>*)</a:t>
            </a:r>
            <a:r>
              <a:rPr lang="zh-CN" altLang="zh-CN" dirty="0"/>
              <a:t>，首先判断当前鼠标状态，调用</a:t>
            </a:r>
            <a:r>
              <a:rPr lang="en-US" altLang="zh-CN" dirty="0"/>
              <a:t>event-&gt; buttons()</a:t>
            </a:r>
            <a:r>
              <a:rPr lang="zh-CN" altLang="zh-CN" dirty="0"/>
              <a:t>返回鼠标的状态，若为左键则调用</a:t>
            </a:r>
            <a:r>
              <a:rPr lang="en-US" altLang="zh-CN" dirty="0" err="1"/>
              <a:t>QWidget</a:t>
            </a:r>
            <a:r>
              <a:rPr lang="zh-CN" altLang="zh-CN" dirty="0"/>
              <a:t>的</a:t>
            </a:r>
            <a:r>
              <a:rPr lang="en-US" altLang="zh-CN" dirty="0"/>
              <a:t>move()</a:t>
            </a:r>
            <a:r>
              <a:rPr lang="zh-CN" altLang="zh-CN" dirty="0"/>
              <a:t>函数将窗体移动至鼠标当前点。由于</a:t>
            </a:r>
            <a:r>
              <a:rPr lang="en-US" altLang="zh-CN" dirty="0"/>
              <a:t>move()</a:t>
            </a:r>
            <a:r>
              <a:rPr lang="zh-CN" altLang="zh-CN" dirty="0"/>
              <a:t>函数的参数指的是窗体的左上角的位置，因此要使用鼠标当前点的位置减去相对窗体左上角的偏移值</a:t>
            </a:r>
            <a:r>
              <a:rPr lang="en-US" altLang="zh-CN" dirty="0" err="1"/>
              <a:t>dragPosition</a:t>
            </a:r>
            <a:r>
              <a:rPr lang="zh-CN" altLang="zh-CN" dirty="0"/>
              <a:t>。具体的实现代码如下</a:t>
            </a:r>
            <a:r>
              <a:rPr lang="zh-CN" altLang="zh-CN" dirty="0" smtClean="0"/>
              <a:t>：</a:t>
            </a:r>
            <a:endParaRPr lang="zh-CN" altLang="zh-CN" dirty="0"/>
          </a:p>
        </p:txBody>
      </p:sp>
      <p:sp>
        <p:nvSpPr>
          <p:cNvPr id="4" name="TextBox 3"/>
          <p:cNvSpPr txBox="1"/>
          <p:nvPr/>
        </p:nvSpPr>
        <p:spPr>
          <a:xfrm>
            <a:off x="1223157" y="1979882"/>
            <a:ext cx="9524011" cy="5109091"/>
          </a:xfrm>
          <a:prstGeom prst="rect">
            <a:avLst/>
          </a:prstGeom>
          <a:solidFill>
            <a:srgbClr val="DDDDDD"/>
          </a:solidFill>
        </p:spPr>
        <p:txBody>
          <a:bodyPr wrap="square" rtlCol="0">
            <a:spAutoFit/>
          </a:bodyPr>
          <a:lstStyle/>
          <a:p>
            <a:r>
              <a:rPr lang="en-US" altLang="zh-CN" sz="1600" dirty="0"/>
              <a:t>void </a:t>
            </a:r>
            <a:r>
              <a:rPr lang="en-US" altLang="zh-CN" sz="1600" dirty="0" err="1"/>
              <a:t>ShapeWidget</a:t>
            </a:r>
            <a:r>
              <a:rPr lang="en-US" altLang="zh-CN" sz="1600" dirty="0"/>
              <a:t>::</a:t>
            </a:r>
            <a:r>
              <a:rPr lang="en-US" altLang="zh-CN" sz="1600" dirty="0" err="1"/>
              <a:t>mousePressEvent</a:t>
            </a:r>
            <a:r>
              <a:rPr lang="en-US" altLang="zh-CN" sz="1600" dirty="0"/>
              <a:t>(</a:t>
            </a:r>
            <a:r>
              <a:rPr lang="en-US" altLang="zh-CN" sz="1600" dirty="0" err="1"/>
              <a:t>QMouseEvent</a:t>
            </a:r>
            <a:r>
              <a:rPr lang="en-US" altLang="zh-CN" sz="1600" dirty="0"/>
              <a:t> *event)</a:t>
            </a:r>
            <a:endParaRPr lang="zh-CN" altLang="zh-CN" sz="1600" dirty="0"/>
          </a:p>
          <a:p>
            <a:r>
              <a:rPr lang="en-US" altLang="zh-CN" sz="1600" dirty="0"/>
              <a:t>{</a:t>
            </a:r>
            <a:endParaRPr lang="zh-CN" altLang="zh-CN" sz="1600" dirty="0"/>
          </a:p>
          <a:p>
            <a:r>
              <a:rPr lang="en-US" altLang="zh-CN" sz="1600" dirty="0"/>
              <a:t>	if(event-&gt;button()==</a:t>
            </a:r>
            <a:r>
              <a:rPr lang="en-US" altLang="zh-CN" sz="1600" dirty="0" err="1"/>
              <a:t>Qt</a:t>
            </a:r>
            <a:r>
              <a:rPr lang="en-US" altLang="zh-CN" sz="1600" dirty="0"/>
              <a:t>::</a:t>
            </a:r>
            <a:r>
              <a:rPr lang="en-US" altLang="zh-CN" sz="1600" dirty="0" err="1"/>
              <a:t>LeftButton</a:t>
            </a:r>
            <a:r>
              <a:rPr lang="en-US" altLang="zh-CN" sz="1600" dirty="0"/>
              <a:t>)</a:t>
            </a:r>
            <a:endParaRPr lang="zh-CN" altLang="zh-CN" sz="1600" dirty="0"/>
          </a:p>
          <a:p>
            <a:r>
              <a:rPr lang="en-US" altLang="zh-CN" sz="1600" dirty="0"/>
              <a:t>	{</a:t>
            </a:r>
            <a:endParaRPr lang="zh-CN" altLang="zh-CN" sz="1600" dirty="0"/>
          </a:p>
          <a:p>
            <a:r>
              <a:rPr lang="en-US" altLang="zh-CN" sz="1600" dirty="0"/>
              <a:t>		</a:t>
            </a:r>
            <a:r>
              <a:rPr lang="en-US" altLang="zh-CN" sz="1600" dirty="0" err="1"/>
              <a:t>dragPosition</a:t>
            </a:r>
            <a:r>
              <a:rPr lang="en-US" altLang="zh-CN" sz="1600" dirty="0"/>
              <a:t> =event-&gt;</a:t>
            </a:r>
            <a:r>
              <a:rPr lang="en-US" altLang="zh-CN" sz="1600" dirty="0" err="1"/>
              <a:t>globalPos</a:t>
            </a:r>
            <a:r>
              <a:rPr lang="en-US" altLang="zh-CN" sz="1600" dirty="0"/>
              <a:t>()-</a:t>
            </a:r>
            <a:r>
              <a:rPr lang="en-US" altLang="zh-CN" sz="1600" dirty="0" err="1"/>
              <a:t>frameGeometry</a:t>
            </a:r>
            <a:r>
              <a:rPr lang="en-US" altLang="zh-CN" sz="1600" dirty="0"/>
              <a:t>().</a:t>
            </a:r>
            <a:r>
              <a:rPr lang="en-US" altLang="zh-CN" sz="1600" dirty="0" err="1"/>
              <a:t>topLeft</a:t>
            </a:r>
            <a:r>
              <a:rPr lang="en-US" altLang="zh-CN" sz="1600" dirty="0"/>
              <a:t>();</a:t>
            </a:r>
            <a:endParaRPr lang="zh-CN" altLang="zh-CN" sz="1600" dirty="0"/>
          </a:p>
          <a:p>
            <a:r>
              <a:rPr lang="en-US" altLang="zh-CN" sz="1600" dirty="0"/>
              <a:t>		event-&gt;accept();</a:t>
            </a:r>
            <a:endParaRPr lang="zh-CN" altLang="zh-CN" sz="1600" dirty="0"/>
          </a:p>
          <a:p>
            <a:r>
              <a:rPr lang="en-US" altLang="zh-CN" sz="1600" dirty="0"/>
              <a:t>	}</a:t>
            </a:r>
            <a:endParaRPr lang="zh-CN" altLang="zh-CN" sz="1600" dirty="0"/>
          </a:p>
          <a:p>
            <a:r>
              <a:rPr lang="en-US" altLang="zh-CN" sz="1600" dirty="0"/>
              <a:t>	if(event-&gt;button()==</a:t>
            </a:r>
            <a:r>
              <a:rPr lang="en-US" altLang="zh-CN" sz="1600" dirty="0" err="1"/>
              <a:t>Qt</a:t>
            </a:r>
            <a:r>
              <a:rPr lang="en-US" altLang="zh-CN" sz="1600" dirty="0"/>
              <a:t>::</a:t>
            </a:r>
            <a:r>
              <a:rPr lang="en-US" altLang="zh-CN" sz="1600" dirty="0" err="1"/>
              <a:t>RightButton</a:t>
            </a:r>
            <a:r>
              <a:rPr lang="en-US" altLang="zh-CN" sz="1600" dirty="0"/>
              <a:t>)</a:t>
            </a:r>
            <a:endParaRPr lang="zh-CN" altLang="zh-CN" sz="1600" dirty="0"/>
          </a:p>
          <a:p>
            <a:r>
              <a:rPr lang="en-US" altLang="zh-CN" sz="1600" dirty="0"/>
              <a:t>	{</a:t>
            </a:r>
            <a:endParaRPr lang="zh-CN" altLang="zh-CN" sz="1600" dirty="0"/>
          </a:p>
          <a:p>
            <a:r>
              <a:rPr lang="en-US" altLang="zh-CN" sz="1600" dirty="0"/>
              <a:t>		close();</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en-US" altLang="zh-CN" sz="1600" dirty="0"/>
              <a:t>void </a:t>
            </a:r>
            <a:r>
              <a:rPr lang="en-US" altLang="zh-CN" sz="1600" dirty="0" err="1"/>
              <a:t>ShapeWidget</a:t>
            </a:r>
            <a:r>
              <a:rPr lang="en-US" altLang="zh-CN" sz="1600" dirty="0"/>
              <a:t>::</a:t>
            </a:r>
            <a:r>
              <a:rPr lang="en-US" altLang="zh-CN" sz="1600" dirty="0" err="1"/>
              <a:t>mouseMoveEvent</a:t>
            </a:r>
            <a:r>
              <a:rPr lang="en-US" altLang="zh-CN" sz="1600" dirty="0"/>
              <a:t>(</a:t>
            </a:r>
            <a:r>
              <a:rPr lang="en-US" altLang="zh-CN" sz="1600" dirty="0" err="1"/>
              <a:t>QMouseEvent</a:t>
            </a:r>
            <a:r>
              <a:rPr lang="en-US" altLang="zh-CN" sz="1600" dirty="0"/>
              <a:t> *event)</a:t>
            </a:r>
            <a:endParaRPr lang="zh-CN" altLang="zh-CN" sz="1600" dirty="0"/>
          </a:p>
          <a:p>
            <a:r>
              <a:rPr lang="en-US" altLang="zh-CN" sz="1600" dirty="0"/>
              <a:t>{</a:t>
            </a:r>
            <a:endParaRPr lang="zh-CN" altLang="zh-CN" sz="1600" dirty="0"/>
          </a:p>
          <a:p>
            <a:r>
              <a:rPr lang="en-US" altLang="zh-CN" sz="1600" dirty="0"/>
              <a:t>	if(event-&gt;buttons()&amp;</a:t>
            </a:r>
            <a:r>
              <a:rPr lang="en-US" altLang="zh-CN" sz="1600" dirty="0" err="1"/>
              <a:t>Qt</a:t>
            </a:r>
            <a:r>
              <a:rPr lang="en-US" altLang="zh-CN" sz="1600" dirty="0"/>
              <a:t>::</a:t>
            </a:r>
            <a:r>
              <a:rPr lang="en-US" altLang="zh-CN" sz="1600" dirty="0" err="1"/>
              <a:t>LeftButton</a:t>
            </a:r>
            <a:r>
              <a:rPr lang="en-US" altLang="zh-CN" sz="1600" dirty="0"/>
              <a:t>)</a:t>
            </a:r>
            <a:endParaRPr lang="zh-CN" altLang="zh-CN" sz="1600" dirty="0"/>
          </a:p>
          <a:p>
            <a:r>
              <a:rPr lang="en-US" altLang="zh-CN" sz="1600" dirty="0"/>
              <a:t>	{</a:t>
            </a:r>
            <a:endParaRPr lang="zh-CN" altLang="zh-CN" sz="1600" dirty="0"/>
          </a:p>
          <a:p>
            <a:r>
              <a:rPr lang="en-US" altLang="zh-CN" sz="1600" dirty="0"/>
              <a:t>		move(event-&gt;</a:t>
            </a:r>
            <a:r>
              <a:rPr lang="en-US" altLang="zh-CN" sz="1600" dirty="0" err="1"/>
              <a:t>globalPos</a:t>
            </a:r>
            <a:r>
              <a:rPr lang="en-US" altLang="zh-CN" sz="1600" dirty="0"/>
              <a:t>()-</a:t>
            </a:r>
            <a:r>
              <a:rPr lang="en-US" altLang="zh-CN" sz="1600" dirty="0" err="1"/>
              <a:t>dragPosition</a:t>
            </a:r>
            <a:r>
              <a:rPr lang="en-US" altLang="zh-CN" sz="1600" dirty="0"/>
              <a:t>);</a:t>
            </a:r>
            <a:endParaRPr lang="zh-CN" altLang="zh-CN" sz="1600" dirty="0"/>
          </a:p>
          <a:p>
            <a:r>
              <a:rPr lang="en-US" altLang="zh-CN" sz="1600" dirty="0"/>
              <a:t>		event-&gt;accept();</a:t>
            </a:r>
            <a:endParaRPr lang="zh-CN" altLang="zh-CN" sz="1600" dirty="0"/>
          </a:p>
          <a:p>
            <a:r>
              <a:rPr lang="en-US" altLang="zh-CN" sz="1600" dirty="0"/>
              <a:t>	}</a:t>
            </a:r>
            <a:endParaRPr lang="zh-CN" altLang="zh-CN" sz="1600" dirty="0"/>
          </a:p>
          <a:p>
            <a:r>
              <a:rPr lang="en-US" altLang="zh-CN" sz="1600" dirty="0" smtClean="0"/>
              <a:t>}</a:t>
            </a:r>
            <a:endParaRPr lang="zh-CN" altLang="zh-CN" sz="1600" dirty="0"/>
          </a:p>
        </p:txBody>
      </p:sp>
    </p:spTree>
    <p:extLst>
      <p:ext uri="{BB962C8B-B14F-4D97-AF65-F5344CB8AC3E}">
        <p14:creationId xmlns:p14="http://schemas.microsoft.com/office/powerpoint/2010/main" val="12136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不规则窗体</a:t>
            </a:r>
          </a:p>
        </p:txBody>
      </p:sp>
      <p:sp>
        <p:nvSpPr>
          <p:cNvPr id="3" name="TextBox 2"/>
          <p:cNvSpPr txBox="1"/>
          <p:nvPr/>
        </p:nvSpPr>
        <p:spPr>
          <a:xfrm>
            <a:off x="807522" y="914400"/>
            <a:ext cx="10402784" cy="615553"/>
          </a:xfrm>
          <a:prstGeom prst="rect">
            <a:avLst/>
          </a:prstGeom>
          <a:noFill/>
        </p:spPr>
        <p:txBody>
          <a:bodyPr wrap="square" rtlCol="0">
            <a:spAutoFit/>
          </a:bodyPr>
          <a:lstStyle/>
          <a:p>
            <a:pPr indent="450850"/>
            <a:r>
              <a:rPr lang="zh-CN" altLang="zh-CN" dirty="0"/>
              <a:t>重画函数</a:t>
            </a:r>
            <a:r>
              <a:rPr lang="en-US" altLang="zh-CN" dirty="0" err="1"/>
              <a:t>paintEvent</a:t>
            </a:r>
            <a:r>
              <a:rPr lang="en-US" altLang="zh-CN" dirty="0"/>
              <a:t>()</a:t>
            </a:r>
            <a:r>
              <a:rPr lang="zh-CN" altLang="zh-CN" dirty="0"/>
              <a:t>主要完成在窗体上绘制图片的工作。此处为方便显示在窗体上，所绘制的是用来确定窗体外形的</a:t>
            </a:r>
            <a:r>
              <a:rPr lang="en-US" altLang="zh-CN" dirty="0"/>
              <a:t>PNG</a:t>
            </a:r>
            <a:r>
              <a:rPr lang="zh-CN" altLang="zh-CN" dirty="0"/>
              <a:t>图片。具体实现代码如下</a:t>
            </a:r>
            <a:r>
              <a:rPr lang="zh-CN" altLang="zh-CN" dirty="0" smtClean="0"/>
              <a:t>：</a:t>
            </a:r>
            <a:endParaRPr lang="zh-CN" altLang="zh-CN" dirty="0"/>
          </a:p>
        </p:txBody>
      </p:sp>
      <p:sp>
        <p:nvSpPr>
          <p:cNvPr id="4" name="TextBox 3"/>
          <p:cNvSpPr txBox="1"/>
          <p:nvPr/>
        </p:nvSpPr>
        <p:spPr>
          <a:xfrm>
            <a:off x="1401288" y="1529953"/>
            <a:ext cx="9405257" cy="1549360"/>
          </a:xfrm>
          <a:prstGeom prst="roundRect">
            <a:avLst>
              <a:gd name="adj" fmla="val 11302"/>
            </a:avLst>
          </a:prstGeom>
          <a:solidFill>
            <a:srgbClr val="DDDDDD"/>
          </a:solidFill>
        </p:spPr>
        <p:txBody>
          <a:bodyPr wrap="square" rtlCol="0">
            <a:spAutoFit/>
          </a:bodyPr>
          <a:lstStyle/>
          <a:p>
            <a:r>
              <a:rPr lang="en-US" altLang="zh-CN" dirty="0"/>
              <a:t>void </a:t>
            </a:r>
            <a:r>
              <a:rPr lang="en-US" altLang="zh-CN" dirty="0" err="1"/>
              <a:t>ShapeWidget</a:t>
            </a:r>
            <a:r>
              <a:rPr lang="en-US" altLang="zh-CN" dirty="0"/>
              <a:t>::</a:t>
            </a:r>
            <a:r>
              <a:rPr lang="en-US" altLang="zh-CN" dirty="0" err="1"/>
              <a:t>paintEvent</a:t>
            </a:r>
            <a:r>
              <a:rPr lang="en-US" altLang="zh-CN" dirty="0"/>
              <a:t>(</a:t>
            </a:r>
            <a:r>
              <a:rPr lang="en-US" altLang="zh-CN" dirty="0" err="1"/>
              <a:t>QPaintEvent</a:t>
            </a:r>
            <a:r>
              <a:rPr lang="en-US" altLang="zh-CN" dirty="0"/>
              <a:t> *event)</a:t>
            </a:r>
            <a:endParaRPr lang="zh-CN" altLang="zh-CN" dirty="0"/>
          </a:p>
          <a:p>
            <a:r>
              <a:rPr lang="en-US" altLang="zh-CN" dirty="0"/>
              <a:t>{</a:t>
            </a:r>
            <a:endParaRPr lang="zh-CN" altLang="zh-CN" dirty="0"/>
          </a:p>
          <a:p>
            <a:r>
              <a:rPr lang="en-US" altLang="zh-CN" dirty="0"/>
              <a:t>	</a:t>
            </a:r>
            <a:r>
              <a:rPr lang="en-US" altLang="zh-CN" dirty="0" err="1"/>
              <a:t>QPainter</a:t>
            </a:r>
            <a:r>
              <a:rPr lang="en-US" altLang="zh-CN" dirty="0"/>
              <a:t> painter(this);</a:t>
            </a:r>
            <a:endParaRPr lang="zh-CN" altLang="zh-CN" dirty="0"/>
          </a:p>
          <a:p>
            <a:r>
              <a:rPr lang="en-US" altLang="zh-CN" dirty="0"/>
              <a:t>	</a:t>
            </a:r>
            <a:r>
              <a:rPr lang="en-US" altLang="zh-CN" dirty="0" err="1"/>
              <a:t>painter.drawPixmap</a:t>
            </a:r>
            <a:r>
              <a:rPr lang="en-US" altLang="zh-CN" dirty="0"/>
              <a:t>(0,0,QPixmap("16.png"));</a:t>
            </a:r>
            <a:endParaRPr lang="zh-CN" altLang="zh-CN" dirty="0"/>
          </a:p>
          <a:p>
            <a:r>
              <a:rPr lang="en-US" altLang="zh-CN" dirty="0" smtClean="0"/>
              <a:t>}</a:t>
            </a:r>
            <a:endParaRPr lang="zh-CN" altLang="zh-CN" dirty="0"/>
          </a:p>
        </p:txBody>
      </p:sp>
      <p:sp>
        <p:nvSpPr>
          <p:cNvPr id="5" name="TextBox 4"/>
          <p:cNvSpPr txBox="1"/>
          <p:nvPr/>
        </p:nvSpPr>
        <p:spPr>
          <a:xfrm>
            <a:off x="724395" y="3218213"/>
            <a:ext cx="10485911" cy="877163"/>
          </a:xfrm>
          <a:prstGeom prst="rect">
            <a:avLst/>
          </a:prstGeom>
          <a:noFill/>
        </p:spPr>
        <p:txBody>
          <a:bodyPr wrap="square" rtlCol="0">
            <a:spAutoFit/>
          </a:bodyPr>
          <a:lstStyle/>
          <a:p>
            <a:pPr indent="450850"/>
            <a:r>
              <a:rPr lang="zh-CN" altLang="zh-CN" dirty="0"/>
              <a:t>（</a:t>
            </a:r>
            <a:r>
              <a:rPr lang="en-US" altLang="zh-CN" dirty="0"/>
              <a:t>4</a:t>
            </a:r>
            <a:r>
              <a:rPr lang="zh-CN" altLang="zh-CN" dirty="0"/>
              <a:t>）选择“构建”→“构建项目</a:t>
            </a:r>
            <a:r>
              <a:rPr lang="en-US" altLang="zh-CN" dirty="0"/>
              <a:t>"</a:t>
            </a:r>
            <a:r>
              <a:rPr lang="en-US" altLang="zh-CN" dirty="0" err="1"/>
              <a:t>ShapeWidget</a:t>
            </a:r>
            <a:r>
              <a:rPr lang="en-US" altLang="zh-CN" dirty="0"/>
              <a:t>"</a:t>
            </a:r>
            <a:r>
              <a:rPr lang="zh-CN" altLang="zh-CN" dirty="0"/>
              <a:t>”菜单项，将事先准备的图片</a:t>
            </a:r>
            <a:r>
              <a:rPr lang="en-US" altLang="zh-CN" dirty="0"/>
              <a:t>16.png</a:t>
            </a:r>
            <a:r>
              <a:rPr lang="zh-CN" altLang="zh-CN" dirty="0"/>
              <a:t>复制到项目</a:t>
            </a:r>
            <a:r>
              <a:rPr lang="en-US" altLang="zh-CN" dirty="0"/>
              <a:t>D:\Qt\CH4\CH407\build-ShapeWidget-Desktop_Qt_5_11_1_MinGW_32bit-Debug</a:t>
            </a:r>
            <a:r>
              <a:rPr lang="zh-CN" altLang="zh-CN" dirty="0"/>
              <a:t>目录下，重启</a:t>
            </a:r>
            <a:r>
              <a:rPr lang="en-US" altLang="zh-CN" dirty="0" err="1"/>
              <a:t>Qt</a:t>
            </a:r>
            <a:r>
              <a:rPr lang="en-US" altLang="zh-CN" dirty="0"/>
              <a:t> 5.11</a:t>
            </a:r>
            <a:r>
              <a:rPr lang="zh-CN" altLang="zh-CN" dirty="0"/>
              <a:t>开发工具后重新构建、运行程序，显示效果如图</a:t>
            </a:r>
            <a:r>
              <a:rPr lang="en-US" altLang="zh-CN" dirty="0"/>
              <a:t>4.14</a:t>
            </a:r>
            <a:r>
              <a:rPr lang="zh-CN" altLang="zh-CN" dirty="0"/>
              <a:t>所示</a:t>
            </a:r>
            <a:r>
              <a:rPr lang="zh-CN" altLang="zh-CN" dirty="0" smtClean="0"/>
              <a:t>。</a:t>
            </a:r>
            <a:endParaRPr lang="zh-CN" altLang="zh-CN" dirty="0"/>
          </a:p>
        </p:txBody>
      </p:sp>
    </p:spTree>
    <p:extLst>
      <p:ext uri="{BB962C8B-B14F-4D97-AF65-F5344CB8AC3E}">
        <p14:creationId xmlns:p14="http://schemas.microsoft.com/office/powerpoint/2010/main" val="28792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4061360" y="3140145"/>
            <a:ext cx="7232073" cy="646331"/>
          </a:xfrm>
          <a:prstGeom prst="rect">
            <a:avLst/>
          </a:prstGeom>
          <a:noFill/>
        </p:spPr>
        <p:txBody>
          <a:bodyPr wrap="square" rtlCol="0">
            <a:spAutoFit/>
          </a:bodyPr>
          <a:lstStyle/>
          <a:p>
            <a:r>
              <a:rPr lang="en-US" altLang="zh-CN" sz="3600" b="1" dirty="0" smtClean="0"/>
              <a:t>——</a:t>
            </a:r>
            <a:r>
              <a:rPr lang="zh-CN" altLang="zh-CN" sz="3600" b="1" dirty="0"/>
              <a:t>程序启动画面（</a:t>
            </a:r>
            <a:r>
              <a:rPr lang="en-US" altLang="zh-CN" sz="3600" b="1" dirty="0" err="1"/>
              <a:t>QSplashScreen</a:t>
            </a:r>
            <a:r>
              <a:rPr lang="zh-CN" altLang="zh-CN" sz="3600" b="1" dirty="0"/>
              <a:t>）</a:t>
            </a:r>
          </a:p>
        </p:txBody>
      </p:sp>
    </p:spTree>
    <p:extLst>
      <p:ext uri="{BB962C8B-B14F-4D97-AF65-F5344CB8AC3E}">
        <p14:creationId xmlns:p14="http://schemas.microsoft.com/office/powerpoint/2010/main" val="14034096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程序启动画面（</a:t>
            </a:r>
            <a:r>
              <a:rPr lang="en-US" altLang="zh-CN" sz="2400" b="1" dirty="0" err="1"/>
              <a:t>QSplashScreen</a:t>
            </a:r>
            <a:r>
              <a:rPr lang="zh-CN" altLang="zh-CN" sz="2400" b="1" dirty="0"/>
              <a:t>）</a:t>
            </a:r>
          </a:p>
        </p:txBody>
      </p:sp>
      <p:sp>
        <p:nvSpPr>
          <p:cNvPr id="3" name="TextBox 2"/>
          <p:cNvSpPr txBox="1"/>
          <p:nvPr/>
        </p:nvSpPr>
        <p:spPr>
          <a:xfrm>
            <a:off x="825335" y="882780"/>
            <a:ext cx="10414660" cy="2585323"/>
          </a:xfrm>
          <a:prstGeom prst="rect">
            <a:avLst/>
          </a:prstGeom>
          <a:noFill/>
        </p:spPr>
        <p:txBody>
          <a:bodyPr wrap="square" rtlCol="0">
            <a:spAutoFit/>
          </a:bodyPr>
          <a:lstStyle/>
          <a:p>
            <a:pPr indent="450850"/>
            <a:r>
              <a:rPr lang="zh-CN" altLang="zh-CN" sz="1800" b="1" u="sng" dirty="0"/>
              <a:t>【例】</a:t>
            </a:r>
            <a:r>
              <a:rPr lang="zh-CN" altLang="zh-CN" sz="1800" u="sng" dirty="0"/>
              <a:t>（简单）</a:t>
            </a:r>
            <a:r>
              <a:rPr lang="zh-CN" altLang="zh-CN" sz="1800" dirty="0"/>
              <a:t>（</a:t>
            </a:r>
            <a:r>
              <a:rPr lang="en-US" altLang="zh-CN" sz="1800" dirty="0"/>
              <a:t>CH408</a:t>
            </a:r>
            <a:r>
              <a:rPr lang="zh-CN" altLang="zh-CN" sz="1800" dirty="0"/>
              <a:t>）程序启动画面（</a:t>
            </a:r>
            <a:r>
              <a:rPr lang="en-US" altLang="zh-CN" sz="1800" dirty="0" err="1"/>
              <a:t>QSplashScreen</a:t>
            </a:r>
            <a:r>
              <a:rPr lang="zh-CN" altLang="zh-CN" sz="1800" dirty="0"/>
              <a:t>）的使用方法。当运行程序时，在显示屏的中央出现一个启动画面，经过一段时间，在应用程序完成初始化工作后，启动画面隐去，出现程序的主窗口界面。</a:t>
            </a:r>
          </a:p>
          <a:p>
            <a:pPr indent="450850"/>
            <a:r>
              <a:rPr lang="zh-CN" altLang="zh-CN" sz="1800" dirty="0"/>
              <a:t>实现方法如下。</a:t>
            </a:r>
          </a:p>
          <a:p>
            <a:pPr indent="450850"/>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err="1"/>
              <a:t>SplashSreen</a:t>
            </a:r>
            <a:r>
              <a:rPr lang="zh-CN" altLang="zh-CN" sz="1800" dirty="0"/>
              <a:t>”，基类选择“</a:t>
            </a:r>
            <a:r>
              <a:rPr lang="en-US" altLang="zh-CN" sz="1800" dirty="0" err="1"/>
              <a:t>QMainWindow</a:t>
            </a:r>
            <a:r>
              <a:rPr lang="zh-CN" altLang="zh-CN" sz="1800" dirty="0"/>
              <a:t>”，类名命名为“</a:t>
            </a:r>
            <a:r>
              <a:rPr lang="en-US" altLang="zh-CN" sz="1800" dirty="0" err="1"/>
              <a:t>MainWindow</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p>
          <a:p>
            <a:pPr indent="450850"/>
            <a:r>
              <a:rPr lang="zh-CN" altLang="zh-CN" sz="1800" dirty="0"/>
              <a:t>（</a:t>
            </a:r>
            <a:r>
              <a:rPr lang="en-US" altLang="zh-CN" sz="1800" dirty="0"/>
              <a:t>2</a:t>
            </a:r>
            <a:r>
              <a:rPr lang="zh-CN" altLang="zh-CN" sz="1800" dirty="0"/>
              <a:t>）主窗体</a:t>
            </a:r>
            <a:r>
              <a:rPr lang="en-US" altLang="zh-CN" sz="1800" dirty="0" err="1"/>
              <a:t>MainWindow</a:t>
            </a:r>
            <a:r>
              <a:rPr lang="zh-CN" altLang="zh-CN" sz="1800" dirty="0"/>
              <a:t>类继承自</a:t>
            </a:r>
            <a:r>
              <a:rPr lang="en-US" altLang="zh-CN" sz="1800" dirty="0" err="1"/>
              <a:t>QMainWindow</a:t>
            </a:r>
            <a:r>
              <a:rPr lang="zh-CN" altLang="zh-CN" sz="1800" dirty="0"/>
              <a:t>类，模拟一个程序的启动，打开“</a:t>
            </a:r>
            <a:r>
              <a:rPr lang="en-US" altLang="zh-CN" sz="1800" dirty="0" err="1"/>
              <a:t>mainwindow.h</a:t>
            </a:r>
            <a:r>
              <a:rPr lang="zh-CN" altLang="zh-CN" sz="1800" dirty="0"/>
              <a:t>”头文件，自动生成的代码如下</a:t>
            </a:r>
            <a:r>
              <a:rPr lang="zh-CN" altLang="zh-CN" sz="1800" dirty="0" smtClean="0"/>
              <a:t>：</a:t>
            </a:r>
            <a:endParaRPr lang="zh-CN" altLang="zh-CN" sz="1800" dirty="0"/>
          </a:p>
        </p:txBody>
      </p:sp>
      <p:sp>
        <p:nvSpPr>
          <p:cNvPr id="4" name="TextBox 3"/>
          <p:cNvSpPr txBox="1"/>
          <p:nvPr/>
        </p:nvSpPr>
        <p:spPr>
          <a:xfrm>
            <a:off x="1389413" y="3491853"/>
            <a:ext cx="9286504" cy="3286006"/>
          </a:xfrm>
          <a:prstGeom prst="roundRect">
            <a:avLst>
              <a:gd name="adj" fmla="val 6909"/>
            </a:avLst>
          </a:prstGeom>
          <a:solidFill>
            <a:srgbClr val="DDDDDD"/>
          </a:solidFill>
        </p:spPr>
        <p:txBody>
          <a:bodyPr wrap="square" rtlCol="0">
            <a:spAutoFit/>
          </a:bodyPr>
          <a:lstStyle/>
          <a:p>
            <a:r>
              <a:rPr lang="en-US" altLang="zh-CN" dirty="0"/>
              <a:t>#</a:t>
            </a:r>
            <a:r>
              <a:rPr lang="en-US" altLang="zh-CN" dirty="0" err="1"/>
              <a:t>ifndef</a:t>
            </a:r>
            <a:r>
              <a:rPr lang="en-US" altLang="zh-CN" dirty="0"/>
              <a:t> MAINWINDOW_H</a:t>
            </a:r>
            <a:endParaRPr lang="zh-CN" altLang="zh-CN" dirty="0"/>
          </a:p>
          <a:p>
            <a:r>
              <a:rPr lang="en-US" altLang="zh-CN" dirty="0"/>
              <a:t>#define MAINWINDOW_H</a:t>
            </a:r>
            <a:endParaRPr lang="zh-CN" altLang="zh-CN" dirty="0"/>
          </a:p>
          <a:p>
            <a:r>
              <a:rPr lang="en-US" altLang="zh-CN" dirty="0"/>
              <a:t>#include &lt;</a:t>
            </a:r>
            <a:r>
              <a:rPr lang="en-US" altLang="zh-CN" dirty="0" err="1"/>
              <a:t>QMainWindow</a:t>
            </a:r>
            <a:r>
              <a:rPr lang="en-US" altLang="zh-CN" dirty="0"/>
              <a:t>&gt;</a:t>
            </a:r>
            <a:endParaRPr lang="zh-CN" altLang="zh-CN" dirty="0"/>
          </a:p>
          <a:p>
            <a:r>
              <a:rPr lang="en-US" altLang="zh-CN" dirty="0"/>
              <a:t>class </a:t>
            </a:r>
            <a:r>
              <a:rPr lang="en-US" altLang="zh-CN" dirty="0" err="1"/>
              <a:t>MainWindow</a:t>
            </a:r>
            <a:r>
              <a:rPr lang="en-US" altLang="zh-CN" dirty="0"/>
              <a:t> : public </a:t>
            </a:r>
            <a:r>
              <a:rPr lang="en-US" altLang="zh-CN" dirty="0" err="1"/>
              <a:t>QMainWindow</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MainWindow</a:t>
            </a:r>
            <a:r>
              <a:rPr lang="en-US" altLang="zh-CN" dirty="0"/>
              <a:t>(</a:t>
            </a:r>
            <a:r>
              <a:rPr lang="en-US" altLang="zh-CN" dirty="0" err="1"/>
              <a:t>QWidget</a:t>
            </a:r>
            <a:r>
              <a:rPr lang="en-US" altLang="zh-CN" dirty="0"/>
              <a:t> *parent = 0);</a:t>
            </a:r>
            <a:endParaRPr lang="zh-CN" altLang="zh-CN" dirty="0"/>
          </a:p>
          <a:p>
            <a:r>
              <a:rPr lang="en-US" altLang="zh-CN" dirty="0"/>
              <a:t>    ~</a:t>
            </a:r>
            <a:r>
              <a:rPr lang="en-US" altLang="zh-CN" dirty="0" err="1"/>
              <a:t>MainWindow</a:t>
            </a:r>
            <a:r>
              <a:rPr lang="en-US" altLang="zh-CN" dirty="0"/>
              <a:t>();</a:t>
            </a:r>
            <a:endParaRPr lang="zh-CN" altLang="zh-CN" dirty="0"/>
          </a:p>
          <a:p>
            <a:r>
              <a:rPr lang="en-US" altLang="zh-CN" dirty="0"/>
              <a:t>};</a:t>
            </a:r>
            <a:endParaRPr lang="zh-CN" altLang="zh-CN" dirty="0"/>
          </a:p>
          <a:p>
            <a:r>
              <a:rPr lang="en-US" altLang="zh-CN" dirty="0"/>
              <a:t>#</a:t>
            </a:r>
            <a:r>
              <a:rPr lang="en-US" altLang="zh-CN" dirty="0" err="1"/>
              <a:t>endif</a:t>
            </a:r>
            <a:r>
              <a:rPr lang="en-US" altLang="zh-CN" dirty="0"/>
              <a:t> // </a:t>
            </a:r>
            <a:r>
              <a:rPr lang="en-US" altLang="zh-CN" dirty="0" smtClean="0"/>
              <a:t>MAINWINDOW_H</a:t>
            </a:r>
            <a:endParaRPr lang="zh-CN" altLang="zh-CN" dirty="0"/>
          </a:p>
        </p:txBody>
      </p:sp>
    </p:spTree>
    <p:extLst>
      <p:ext uri="{BB962C8B-B14F-4D97-AF65-F5344CB8AC3E}">
        <p14:creationId xmlns:p14="http://schemas.microsoft.com/office/powerpoint/2010/main" val="368553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程序启动画面（</a:t>
            </a:r>
            <a:r>
              <a:rPr lang="en-US" altLang="zh-CN" sz="2400" b="1" dirty="0" err="1"/>
              <a:t>QSplashScreen</a:t>
            </a:r>
            <a:r>
              <a:rPr lang="zh-CN" altLang="zh-CN" sz="2400" b="1" dirty="0"/>
              <a:t>）</a:t>
            </a:r>
          </a:p>
        </p:txBody>
      </p:sp>
      <p:sp>
        <p:nvSpPr>
          <p:cNvPr id="3" name="矩形 2"/>
          <p:cNvSpPr/>
          <p:nvPr/>
        </p:nvSpPr>
        <p:spPr>
          <a:xfrm>
            <a:off x="950401" y="898745"/>
            <a:ext cx="10058025" cy="369332"/>
          </a:xfrm>
          <a:prstGeom prst="rect">
            <a:avLst/>
          </a:prstGeom>
        </p:spPr>
        <p:txBody>
          <a:bodyPr wrap="square">
            <a:spAutoFit/>
          </a:bodyPr>
          <a:lstStyle/>
          <a:p>
            <a:r>
              <a:rPr lang="zh-CN" altLang="zh-CN" sz="1800" dirty="0"/>
              <a:t>（</a:t>
            </a:r>
            <a:r>
              <a:rPr lang="en-US" altLang="zh-CN" sz="1800" dirty="0"/>
              <a:t>4</a:t>
            </a:r>
            <a:r>
              <a:rPr lang="zh-CN" altLang="zh-CN" sz="1800" dirty="0"/>
              <a:t>）启动画面主要在</a:t>
            </a:r>
            <a:r>
              <a:rPr lang="en-US" altLang="zh-CN" sz="1800" dirty="0"/>
              <a:t>main()</a:t>
            </a:r>
            <a:r>
              <a:rPr lang="zh-CN" altLang="zh-CN" sz="1800" dirty="0"/>
              <a:t>函数中实现，打开“</a:t>
            </a:r>
            <a:r>
              <a:rPr lang="en-US" altLang="zh-CN" sz="1800" dirty="0"/>
              <a:t>main.cpp</a:t>
            </a:r>
            <a:r>
              <a:rPr lang="zh-CN" altLang="zh-CN" sz="1800" dirty="0"/>
              <a:t>”文件，添加以下加黑代码：</a:t>
            </a:r>
          </a:p>
        </p:txBody>
      </p:sp>
      <p:sp>
        <p:nvSpPr>
          <p:cNvPr id="4" name="TextBox 3"/>
          <p:cNvSpPr txBox="1"/>
          <p:nvPr/>
        </p:nvSpPr>
        <p:spPr>
          <a:xfrm>
            <a:off x="1199408" y="1268077"/>
            <a:ext cx="9809018" cy="4402217"/>
          </a:xfrm>
          <a:prstGeom prst="roundRect">
            <a:avLst>
              <a:gd name="adj" fmla="val 5628"/>
            </a:avLst>
          </a:prstGeom>
          <a:solidFill>
            <a:srgbClr val="DDDDDD"/>
          </a:solidFill>
        </p:spPr>
        <p:txBody>
          <a:bodyPr wrap="square" rtlCol="0">
            <a:spAutoFit/>
          </a:bodyPr>
          <a:lstStyle/>
          <a:p>
            <a:r>
              <a:rPr lang="en-US" altLang="zh-CN" dirty="0"/>
              <a:t>#include "</a:t>
            </a:r>
            <a:r>
              <a:rPr lang="en-US" altLang="zh-CN" dirty="0" err="1"/>
              <a:t>mainwindow.h</a:t>
            </a:r>
            <a:r>
              <a:rPr lang="en-US" altLang="zh-CN" dirty="0"/>
              <a:t>"</a:t>
            </a:r>
            <a:endParaRPr lang="zh-CN" altLang="zh-CN" dirty="0"/>
          </a:p>
          <a:p>
            <a:r>
              <a:rPr lang="en-US" altLang="zh-CN" dirty="0"/>
              <a:t>#include &lt;</a:t>
            </a:r>
            <a:r>
              <a:rPr lang="en-US" altLang="zh-CN" dirty="0" err="1"/>
              <a:t>QApplication</a:t>
            </a:r>
            <a:r>
              <a:rPr lang="en-US" altLang="zh-CN" dirty="0"/>
              <a:t>&gt;</a:t>
            </a:r>
            <a:endParaRPr lang="zh-CN" altLang="zh-CN" dirty="0"/>
          </a:p>
          <a:p>
            <a:r>
              <a:rPr lang="en-US" altLang="zh-CN" b="1" dirty="0"/>
              <a:t>#include &lt;</a:t>
            </a:r>
            <a:r>
              <a:rPr lang="en-US" altLang="zh-CN" b="1" dirty="0" err="1"/>
              <a:t>QPixmap</a:t>
            </a:r>
            <a:r>
              <a:rPr lang="en-US" altLang="zh-CN" b="1" dirty="0"/>
              <a:t>&gt;</a:t>
            </a:r>
            <a:endParaRPr lang="zh-CN" altLang="zh-CN" dirty="0"/>
          </a:p>
          <a:p>
            <a:r>
              <a:rPr lang="en-US" altLang="zh-CN" b="1" dirty="0"/>
              <a:t>#include &lt;</a:t>
            </a:r>
            <a:r>
              <a:rPr lang="en-US" altLang="zh-CN" b="1" dirty="0" err="1"/>
              <a:t>QSplashScreen</a:t>
            </a:r>
            <a:r>
              <a:rPr lang="en-US" altLang="zh-CN" b="1" dirty="0"/>
              <a:t>&gt;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				//</a:t>
            </a:r>
            <a:r>
              <a:rPr lang="zh-CN" altLang="zh-CN" dirty="0"/>
              <a:t>创建一个</a:t>
            </a:r>
            <a:r>
              <a:rPr lang="en-US" altLang="zh-CN" dirty="0" err="1"/>
              <a:t>QApplication</a:t>
            </a:r>
            <a:r>
              <a:rPr lang="zh-CN" altLang="zh-CN" dirty="0"/>
              <a:t>对象</a:t>
            </a:r>
          </a:p>
          <a:p>
            <a:r>
              <a:rPr lang="en-US" altLang="zh-CN" dirty="0"/>
              <a:t>    	</a:t>
            </a:r>
            <a:r>
              <a:rPr lang="en-US" altLang="zh-CN" b="1" dirty="0" err="1"/>
              <a:t>QPixmap</a:t>
            </a:r>
            <a:r>
              <a:rPr lang="en-US" altLang="zh-CN" b="1" dirty="0"/>
              <a:t> </a:t>
            </a:r>
            <a:r>
              <a:rPr lang="en-US" altLang="zh-CN" b="1" dirty="0" err="1"/>
              <a:t>pixmap</a:t>
            </a:r>
            <a:r>
              <a:rPr lang="en-US" altLang="zh-CN" b="1" dirty="0"/>
              <a:t>("Qt.png");</a:t>
            </a:r>
            <a:r>
              <a:rPr lang="en-US" altLang="zh-CN" dirty="0"/>
              <a:t>				//(a)</a:t>
            </a:r>
            <a:endParaRPr lang="zh-CN" altLang="zh-CN" dirty="0"/>
          </a:p>
          <a:p>
            <a:r>
              <a:rPr lang="en-US" altLang="zh-CN" dirty="0"/>
              <a:t>    	</a:t>
            </a:r>
            <a:r>
              <a:rPr lang="en-US" altLang="zh-CN" b="1" dirty="0" err="1"/>
              <a:t>QSplashScreen</a:t>
            </a:r>
            <a:r>
              <a:rPr lang="en-US" altLang="zh-CN" b="1" dirty="0"/>
              <a:t> splash(</a:t>
            </a:r>
            <a:r>
              <a:rPr lang="en-US" altLang="zh-CN" b="1" dirty="0" err="1"/>
              <a:t>pixmap</a:t>
            </a:r>
            <a:r>
              <a:rPr lang="en-US" altLang="zh-CN" b="1" dirty="0"/>
              <a:t>);</a:t>
            </a:r>
            <a:r>
              <a:rPr lang="en-US" altLang="zh-CN" dirty="0"/>
              <a:t>			</a:t>
            </a:r>
            <a:r>
              <a:rPr lang="en-US" altLang="zh-CN" dirty="0" smtClean="0"/>
              <a:t>//(</a:t>
            </a:r>
            <a:r>
              <a:rPr lang="en-US" altLang="zh-CN" dirty="0"/>
              <a:t>b)</a:t>
            </a:r>
            <a:endParaRPr lang="zh-CN" altLang="zh-CN" dirty="0"/>
          </a:p>
          <a:p>
            <a:r>
              <a:rPr lang="en-US" altLang="zh-CN" dirty="0"/>
              <a:t>    	</a:t>
            </a:r>
            <a:r>
              <a:rPr lang="en-US" altLang="zh-CN" b="1" dirty="0" err="1"/>
              <a:t>splash.show</a:t>
            </a:r>
            <a:r>
              <a:rPr lang="en-US" altLang="zh-CN" b="1" dirty="0"/>
              <a:t>();</a:t>
            </a:r>
            <a:r>
              <a:rPr lang="en-US" altLang="zh-CN" dirty="0"/>
              <a:t>					</a:t>
            </a:r>
            <a:r>
              <a:rPr lang="en-US" altLang="zh-CN" dirty="0" smtClean="0"/>
              <a:t>//</a:t>
            </a:r>
            <a:r>
              <a:rPr lang="zh-CN" altLang="zh-CN" dirty="0"/>
              <a:t>显示此启动图片</a:t>
            </a:r>
          </a:p>
          <a:p>
            <a:r>
              <a:rPr lang="en-US" altLang="zh-CN" dirty="0"/>
              <a:t>    	</a:t>
            </a:r>
            <a:r>
              <a:rPr lang="en-US" altLang="zh-CN" b="1" dirty="0" err="1"/>
              <a:t>a.processEvents</a:t>
            </a:r>
            <a:r>
              <a:rPr lang="en-US" altLang="zh-CN" b="1" dirty="0"/>
              <a:t>();</a:t>
            </a:r>
            <a:r>
              <a:rPr lang="en-US" altLang="zh-CN" dirty="0"/>
              <a:t>					</a:t>
            </a:r>
            <a:r>
              <a:rPr lang="en-US" altLang="zh-CN" dirty="0" smtClean="0"/>
              <a:t>//(</a:t>
            </a:r>
            <a:r>
              <a:rPr lang="en-US" altLang="zh-CN" dirty="0"/>
              <a:t>c)</a:t>
            </a:r>
            <a:endParaRPr lang="zh-CN" altLang="zh-CN" dirty="0"/>
          </a:p>
          <a:p>
            <a:r>
              <a:rPr lang="en-US" altLang="zh-CN" dirty="0"/>
              <a:t>    	</a:t>
            </a:r>
            <a:r>
              <a:rPr lang="en-US" altLang="zh-CN" dirty="0" err="1"/>
              <a:t>MainWindow</a:t>
            </a:r>
            <a:r>
              <a:rPr lang="en-US" altLang="zh-CN" dirty="0"/>
              <a:t> w;					</a:t>
            </a:r>
            <a:r>
              <a:rPr lang="en-US" altLang="zh-CN" dirty="0" smtClean="0"/>
              <a:t>//(</a:t>
            </a:r>
            <a:r>
              <a:rPr lang="en-US" altLang="zh-CN" dirty="0"/>
              <a:t>d)</a:t>
            </a:r>
            <a:endParaRPr lang="zh-CN" altLang="zh-CN" dirty="0"/>
          </a:p>
          <a:p>
            <a:r>
              <a:rPr lang="en-US" altLang="zh-CN" dirty="0"/>
              <a:t>    	</a:t>
            </a:r>
            <a:r>
              <a:rPr lang="en-US" altLang="zh-CN" dirty="0" err="1"/>
              <a:t>w.show</a:t>
            </a:r>
            <a:r>
              <a:rPr lang="en-US" altLang="zh-CN" dirty="0"/>
              <a:t>();</a:t>
            </a:r>
            <a:endParaRPr lang="zh-CN" altLang="zh-CN" dirty="0"/>
          </a:p>
          <a:p>
            <a:r>
              <a:rPr lang="en-US" altLang="zh-CN" dirty="0"/>
              <a:t>    	</a:t>
            </a:r>
            <a:r>
              <a:rPr lang="en-US" altLang="zh-CN" b="1" dirty="0" err="1"/>
              <a:t>splash.finish</a:t>
            </a:r>
            <a:r>
              <a:rPr lang="en-US" altLang="zh-CN" b="1" dirty="0"/>
              <a:t>(&amp;w);</a:t>
            </a:r>
            <a:r>
              <a:rPr lang="en-US" altLang="zh-CN" dirty="0"/>
              <a:t>					</a:t>
            </a:r>
            <a:r>
              <a:rPr lang="en-US" altLang="zh-CN" dirty="0" smtClean="0"/>
              <a:t>//(</a:t>
            </a:r>
            <a:r>
              <a:rPr lang="en-US" altLang="zh-CN" dirty="0"/>
              <a:t>e)</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170394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程序启动画面（</a:t>
            </a:r>
            <a:r>
              <a:rPr lang="en-US" altLang="zh-CN" sz="2400" b="1" dirty="0" err="1"/>
              <a:t>QSplashScreen</a:t>
            </a:r>
            <a:r>
              <a:rPr lang="zh-CN" altLang="zh-CN" sz="2400" b="1" dirty="0"/>
              <a:t>）</a:t>
            </a:r>
          </a:p>
        </p:txBody>
      </p:sp>
      <p:sp>
        <p:nvSpPr>
          <p:cNvPr id="3" name="TextBox 2"/>
          <p:cNvSpPr txBox="1"/>
          <p:nvPr/>
        </p:nvSpPr>
        <p:spPr>
          <a:xfrm>
            <a:off x="641268" y="1045029"/>
            <a:ext cx="10509662" cy="279448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QPixmap</a:t>
            </a:r>
            <a:r>
              <a:rPr lang="en-US" altLang="zh-CN" b="1" dirty="0"/>
              <a:t> </a:t>
            </a:r>
            <a:r>
              <a:rPr lang="en-US" altLang="zh-CN" b="1" dirty="0" err="1"/>
              <a:t>pixmap</a:t>
            </a:r>
            <a:r>
              <a:rPr lang="en-US" altLang="zh-CN" b="1" dirty="0"/>
              <a:t>("Qt.png")</a:t>
            </a:r>
            <a:r>
              <a:rPr lang="zh-CN" altLang="zh-CN" b="1" dirty="0"/>
              <a:t>：</a:t>
            </a:r>
            <a:r>
              <a:rPr lang="zh-CN" altLang="zh-CN" dirty="0"/>
              <a:t>创建一个</a:t>
            </a:r>
            <a:r>
              <a:rPr lang="en-US" altLang="zh-CN" dirty="0" err="1"/>
              <a:t>QPixmap</a:t>
            </a:r>
            <a:r>
              <a:rPr lang="zh-CN" altLang="zh-CN" dirty="0"/>
              <a:t>对象，设置启动图片（这里设置为</a:t>
            </a:r>
            <a:r>
              <a:rPr lang="en-US" altLang="zh-CN" dirty="0" err="1"/>
              <a:t>Qt</a:t>
            </a:r>
            <a:r>
              <a:rPr lang="zh-CN" altLang="zh-CN" dirty="0"/>
              <a:t>的图标“</a:t>
            </a:r>
            <a:r>
              <a:rPr lang="en-US" altLang="zh-CN" dirty="0"/>
              <a:t>Qt.png</a:t>
            </a:r>
            <a:r>
              <a:rPr lang="zh-CN" altLang="zh-CN" dirty="0"/>
              <a:t>”）。</a:t>
            </a:r>
          </a:p>
          <a:p>
            <a:pPr indent="450850">
              <a:lnSpc>
                <a:spcPct val="150000"/>
              </a:lnSpc>
            </a:pPr>
            <a:r>
              <a:rPr lang="en-US" altLang="zh-CN" b="1" dirty="0"/>
              <a:t>(b) </a:t>
            </a:r>
            <a:r>
              <a:rPr lang="en-US" altLang="zh-CN" b="1" dirty="0" err="1"/>
              <a:t>QSplashScreen</a:t>
            </a:r>
            <a:r>
              <a:rPr lang="en-US" altLang="zh-CN" b="1" dirty="0"/>
              <a:t> splash(</a:t>
            </a:r>
            <a:r>
              <a:rPr lang="en-US" altLang="zh-CN" b="1" dirty="0" err="1"/>
              <a:t>pixmap</a:t>
            </a:r>
            <a:r>
              <a:rPr lang="en-US" altLang="zh-CN" b="1" dirty="0"/>
              <a:t>)</a:t>
            </a:r>
            <a:r>
              <a:rPr lang="zh-CN" altLang="zh-CN" b="1" dirty="0"/>
              <a:t>：</a:t>
            </a:r>
            <a:r>
              <a:rPr lang="zh-CN" altLang="zh-CN" dirty="0"/>
              <a:t>利用</a:t>
            </a:r>
            <a:r>
              <a:rPr lang="en-US" altLang="zh-CN" dirty="0" err="1"/>
              <a:t>QPixmap</a:t>
            </a:r>
            <a:r>
              <a:rPr lang="zh-CN" altLang="zh-CN" dirty="0"/>
              <a:t>对象创建一个</a:t>
            </a:r>
            <a:r>
              <a:rPr lang="en-US" altLang="zh-CN" dirty="0" err="1"/>
              <a:t>QSplashScreen</a:t>
            </a:r>
            <a:r>
              <a:rPr lang="zh-CN" altLang="zh-CN" dirty="0"/>
              <a:t>对象。</a:t>
            </a:r>
          </a:p>
          <a:p>
            <a:pPr indent="450850">
              <a:lnSpc>
                <a:spcPct val="150000"/>
              </a:lnSpc>
            </a:pPr>
            <a:r>
              <a:rPr lang="en-US" altLang="zh-CN" b="1" dirty="0"/>
              <a:t>(c) </a:t>
            </a:r>
            <a:r>
              <a:rPr lang="en-US" altLang="zh-CN" b="1" dirty="0" err="1"/>
              <a:t>a.processEvents</a:t>
            </a:r>
            <a:r>
              <a:rPr lang="en-US" altLang="zh-CN" b="1" dirty="0"/>
              <a:t>()</a:t>
            </a:r>
            <a:r>
              <a:rPr lang="zh-CN" altLang="zh-CN" b="1" dirty="0"/>
              <a:t>：</a:t>
            </a:r>
            <a:r>
              <a:rPr lang="zh-CN" altLang="zh-CN" dirty="0"/>
              <a:t>使程序在显示启动画面的同时仍能响应鼠标等其他事件。</a:t>
            </a:r>
          </a:p>
          <a:p>
            <a:pPr indent="450850">
              <a:lnSpc>
                <a:spcPct val="150000"/>
              </a:lnSpc>
            </a:pPr>
            <a:r>
              <a:rPr lang="en-US" altLang="zh-CN" b="1" dirty="0"/>
              <a:t>(d) </a:t>
            </a:r>
            <a:r>
              <a:rPr lang="en-US" altLang="zh-CN" b="1" dirty="0" err="1"/>
              <a:t>MainWindow</a:t>
            </a:r>
            <a:r>
              <a:rPr lang="en-US" altLang="zh-CN" b="1" dirty="0"/>
              <a:t> w</a:t>
            </a:r>
            <a:r>
              <a:rPr lang="zh-CN" altLang="zh-CN" b="1" dirty="0"/>
              <a:t>、</a:t>
            </a:r>
            <a:r>
              <a:rPr lang="en-US" altLang="zh-CN" b="1" dirty="0" err="1"/>
              <a:t>w.show</a:t>
            </a:r>
            <a:r>
              <a:rPr lang="en-US" altLang="zh-CN" b="1" dirty="0"/>
              <a:t>()</a:t>
            </a:r>
            <a:r>
              <a:rPr lang="zh-CN" altLang="zh-CN" b="1" dirty="0"/>
              <a:t>：</a:t>
            </a:r>
            <a:r>
              <a:rPr lang="zh-CN" altLang="zh-CN" dirty="0"/>
              <a:t>正常创建主窗体对象，并调用</a:t>
            </a:r>
            <a:r>
              <a:rPr lang="en-US" altLang="zh-CN" dirty="0"/>
              <a:t>show()</a:t>
            </a:r>
            <a:r>
              <a:rPr lang="zh-CN" altLang="zh-CN" dirty="0"/>
              <a:t>函数显示。</a:t>
            </a:r>
          </a:p>
          <a:p>
            <a:pPr indent="450850">
              <a:lnSpc>
                <a:spcPct val="150000"/>
              </a:lnSpc>
            </a:pPr>
            <a:r>
              <a:rPr lang="en-US" altLang="zh-CN" b="1" dirty="0"/>
              <a:t>(e) </a:t>
            </a:r>
            <a:r>
              <a:rPr lang="en-US" altLang="zh-CN" b="1" dirty="0" err="1"/>
              <a:t>splash.finish</a:t>
            </a:r>
            <a:r>
              <a:rPr lang="en-US" altLang="zh-CN" b="1" dirty="0"/>
              <a:t>(&amp;w)</a:t>
            </a:r>
            <a:r>
              <a:rPr lang="zh-CN" altLang="zh-CN" b="1" dirty="0"/>
              <a:t>：</a:t>
            </a:r>
            <a:r>
              <a:rPr lang="zh-CN" altLang="zh-CN" dirty="0"/>
              <a:t>表示在主窗体对象初始化完成后，结束启动画面</a:t>
            </a:r>
            <a:r>
              <a:rPr lang="zh-CN" altLang="zh-CN" dirty="0" smtClean="0"/>
              <a:t>。</a:t>
            </a:r>
            <a:endParaRPr lang="zh-CN" altLang="zh-CN" dirty="0"/>
          </a:p>
        </p:txBody>
      </p:sp>
    </p:spTree>
    <p:extLst>
      <p:ext uri="{BB962C8B-B14F-4D97-AF65-F5344CB8AC3E}">
        <p14:creationId xmlns:p14="http://schemas.microsoft.com/office/powerpoint/2010/main" val="1607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函</a:t>
            </a:r>
            <a:r>
              <a:rPr lang="en-US" altLang="zh-CN" sz="2800" b="1" dirty="0" smtClean="0"/>
              <a:t>  </a:t>
            </a:r>
            <a:r>
              <a:rPr lang="zh-CN" altLang="zh-CN" sz="2800" b="1" dirty="0" smtClean="0"/>
              <a:t>数</a:t>
            </a:r>
            <a:r>
              <a:rPr lang="en-US" altLang="zh-CN" sz="2800" b="1" dirty="0" smtClean="0"/>
              <a:t>  </a:t>
            </a:r>
            <a:r>
              <a:rPr lang="zh-CN" altLang="zh-CN" sz="2800" b="1" dirty="0" smtClean="0"/>
              <a:t>说</a:t>
            </a:r>
            <a:r>
              <a:rPr lang="en-US" altLang="zh-CN" sz="2800" b="1" dirty="0" smtClean="0"/>
              <a:t>  </a:t>
            </a:r>
            <a:r>
              <a:rPr lang="zh-CN" altLang="zh-CN" sz="2800" b="1" dirty="0" smtClean="0"/>
              <a:t>明</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15404882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程序启动画面（</a:t>
            </a:r>
            <a:r>
              <a:rPr lang="en-US" altLang="zh-CN" sz="2400" b="1" dirty="0" err="1"/>
              <a:t>QSplashScreen</a:t>
            </a:r>
            <a:r>
              <a:rPr lang="zh-CN" altLang="zh-CN" sz="2400" b="1" dirty="0"/>
              <a:t>）</a:t>
            </a:r>
          </a:p>
        </p:txBody>
      </p:sp>
      <p:sp>
        <p:nvSpPr>
          <p:cNvPr id="3" name="TextBox 2"/>
          <p:cNvSpPr txBox="1"/>
          <p:nvPr/>
        </p:nvSpPr>
        <p:spPr>
          <a:xfrm>
            <a:off x="700644" y="985652"/>
            <a:ext cx="10426535" cy="877163"/>
          </a:xfrm>
          <a:prstGeom prst="rect">
            <a:avLst/>
          </a:prstGeom>
          <a:noFill/>
        </p:spPr>
        <p:txBody>
          <a:bodyPr wrap="square" rtlCol="0">
            <a:spAutoFit/>
          </a:bodyPr>
          <a:lstStyle/>
          <a:p>
            <a:pPr indent="450850"/>
            <a:r>
              <a:rPr lang="zh-CN" altLang="zh-CN" dirty="0"/>
              <a:t>（</a:t>
            </a:r>
            <a:r>
              <a:rPr lang="en-US" altLang="zh-CN" dirty="0"/>
              <a:t>5</a:t>
            </a:r>
            <a:r>
              <a:rPr lang="zh-CN" altLang="zh-CN" dirty="0"/>
              <a:t>）选择“构建”→“构建项目</a:t>
            </a:r>
            <a:r>
              <a:rPr lang="en-US" altLang="zh-CN" dirty="0"/>
              <a:t>"</a:t>
            </a:r>
            <a:r>
              <a:rPr lang="en-US" altLang="zh-CN" dirty="0" err="1"/>
              <a:t>SplashSreen</a:t>
            </a:r>
            <a:r>
              <a:rPr lang="en-US" altLang="zh-CN" dirty="0"/>
              <a:t>"</a:t>
            </a:r>
            <a:r>
              <a:rPr lang="zh-CN" altLang="zh-CN" dirty="0"/>
              <a:t>”菜单项，将事先准备好的图片</a:t>
            </a:r>
            <a:r>
              <a:rPr lang="en-US" altLang="zh-CN" dirty="0"/>
              <a:t>Qt.png</a:t>
            </a:r>
            <a:r>
              <a:rPr lang="zh-CN" altLang="zh-CN" dirty="0"/>
              <a:t>复制到项目</a:t>
            </a:r>
            <a:r>
              <a:rPr lang="en-US" altLang="zh-CN" dirty="0"/>
              <a:t>D:\Qt\CH4\CH408\build-SplashSreen-Desktop_Qt_5_11_1_MinGW_32bit-Debug</a:t>
            </a:r>
            <a:r>
              <a:rPr lang="zh-CN" altLang="zh-CN" dirty="0"/>
              <a:t>目录下，运行程序，启动效果如图</a:t>
            </a:r>
            <a:r>
              <a:rPr lang="en-US" altLang="zh-CN" dirty="0"/>
              <a:t>4.15</a:t>
            </a:r>
            <a:r>
              <a:rPr lang="zh-CN" altLang="zh-CN" dirty="0"/>
              <a:t>所示</a:t>
            </a:r>
            <a:r>
              <a:rPr lang="zh-CN" altLang="zh-CN" dirty="0" smtClean="0"/>
              <a:t>。</a:t>
            </a:r>
            <a:endParaRPr lang="zh-CN" altLang="zh-CN"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33954860"/>
              </p:ext>
            </p:extLst>
          </p:nvPr>
        </p:nvGraphicFramePr>
        <p:xfrm>
          <a:off x="3241964" y="1862815"/>
          <a:ext cx="4773880" cy="3795063"/>
        </p:xfrm>
        <a:graphic>
          <a:graphicData uri="http://schemas.openxmlformats.org/presentationml/2006/ole">
            <mc:AlternateContent xmlns:mc="http://schemas.openxmlformats.org/markup-compatibility/2006">
              <mc:Choice xmlns:v="urn:schemas-microsoft-com:vml" Requires="v">
                <p:oleObj spid="_x0000_s3076" name="Visio" r:id="rId3" imgW="5914291" imgH="4695030" progId="Visio.Drawing.11">
                  <p:embed/>
                </p:oleObj>
              </mc:Choice>
              <mc:Fallback>
                <p:oleObj name="Visio" r:id="rId3" imgW="5914291" imgH="46950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964" y="1862815"/>
                        <a:ext cx="4773880" cy="3795063"/>
                      </a:xfrm>
                      <a:prstGeom prst="rect">
                        <a:avLst/>
                      </a:prstGeom>
                      <a:noFill/>
                    </p:spPr>
                  </p:pic>
                </p:oleObj>
              </mc:Fallback>
            </mc:AlternateContent>
          </a:graphicData>
        </a:graphic>
      </p:graphicFrame>
    </p:spTree>
    <p:extLst>
      <p:ext uri="{BB962C8B-B14F-4D97-AF65-F5344CB8AC3E}">
        <p14:creationId xmlns:p14="http://schemas.microsoft.com/office/powerpoint/2010/main" val="26894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函</a:t>
            </a:r>
            <a:r>
              <a:rPr lang="en-US" altLang="zh-CN" sz="2400" b="1" dirty="0"/>
              <a:t>  </a:t>
            </a:r>
            <a:r>
              <a:rPr lang="zh-CN" altLang="zh-CN" sz="2400" b="1" dirty="0"/>
              <a:t>数</a:t>
            </a:r>
            <a:r>
              <a:rPr lang="en-US" altLang="zh-CN" sz="2400" b="1" dirty="0"/>
              <a:t>  </a:t>
            </a:r>
            <a:r>
              <a:rPr lang="zh-CN" altLang="zh-CN" sz="2400" b="1" dirty="0"/>
              <a:t>说</a:t>
            </a:r>
            <a:r>
              <a:rPr lang="en-US" altLang="zh-CN" sz="2400" b="1" dirty="0"/>
              <a:t>  </a:t>
            </a:r>
            <a:r>
              <a:rPr lang="zh-CN" altLang="zh-CN" sz="2400" b="1" dirty="0"/>
              <a:t>明</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TextBox 2"/>
          <p:cNvSpPr txBox="1"/>
          <p:nvPr/>
        </p:nvSpPr>
        <p:spPr>
          <a:xfrm>
            <a:off x="748145" y="1033153"/>
            <a:ext cx="10355284" cy="1477328"/>
          </a:xfrm>
          <a:prstGeom prst="rect">
            <a:avLst/>
          </a:prstGeom>
          <a:noFill/>
        </p:spPr>
        <p:txBody>
          <a:bodyPr wrap="square" rtlCol="0">
            <a:spAutoFit/>
          </a:bodyPr>
          <a:lstStyle/>
          <a:p>
            <a:pPr indent="450850"/>
            <a:r>
              <a:rPr lang="en-US" altLang="zh-CN" sz="1800" dirty="0" err="1"/>
              <a:t>QFileDialog</a:t>
            </a:r>
            <a:r>
              <a:rPr lang="zh-CN" altLang="zh-CN" sz="1800" dirty="0"/>
              <a:t>类的几个静态函数见表</a:t>
            </a:r>
            <a:r>
              <a:rPr lang="en-US" altLang="zh-CN" sz="1800" dirty="0"/>
              <a:t>4.1</a:t>
            </a:r>
            <a:r>
              <a:rPr lang="zh-CN" altLang="zh-CN" sz="1800" dirty="0"/>
              <a:t>，用户通过这些函数可以很方便地定制自己的文件对话框。其中，</a:t>
            </a:r>
            <a:r>
              <a:rPr lang="en-US" altLang="zh-CN" sz="1800" dirty="0" err="1"/>
              <a:t>getOpenFileName</a:t>
            </a:r>
            <a:r>
              <a:rPr lang="en-US" altLang="zh-CN" sz="1800" dirty="0"/>
              <a:t>()</a:t>
            </a:r>
            <a:r>
              <a:rPr lang="zh-CN" altLang="zh-CN" sz="1800" dirty="0"/>
              <a:t>静态函数返回用户选择的文件名。但是，当用户选择文件时，若选择“取消”（</a:t>
            </a:r>
            <a:r>
              <a:rPr lang="en-US" altLang="zh-CN" sz="1800" dirty="0"/>
              <a:t>Cancel</a:t>
            </a:r>
            <a:r>
              <a:rPr lang="zh-CN" altLang="zh-CN" sz="1800" dirty="0"/>
              <a:t>），则返回一个空串。在此仅详细说明</a:t>
            </a:r>
            <a:r>
              <a:rPr lang="en-US" altLang="zh-CN" sz="1800" dirty="0" err="1"/>
              <a:t>getOpenFileName</a:t>
            </a:r>
            <a:r>
              <a:rPr lang="en-US" altLang="zh-CN" sz="1800" dirty="0"/>
              <a:t>()</a:t>
            </a:r>
            <a:r>
              <a:rPr lang="zh-CN" altLang="zh-CN" sz="1800" dirty="0"/>
              <a:t>静态函数中各个参数的作用，其他文件对话框类中相关的静态函数的参数有与其类似之处。</a:t>
            </a:r>
          </a:p>
          <a:p>
            <a:pPr indent="450850"/>
            <a:r>
              <a:rPr lang="zh-CN" altLang="zh-CN" sz="1800" dirty="0"/>
              <a:t>其函数形式如下</a:t>
            </a:r>
            <a:r>
              <a:rPr lang="zh-CN" altLang="zh-CN" sz="1800" dirty="0" smtClean="0"/>
              <a:t>：</a:t>
            </a:r>
            <a:endParaRPr lang="zh-CN" altLang="zh-CN" sz="1800" dirty="0"/>
          </a:p>
        </p:txBody>
      </p:sp>
      <p:sp>
        <p:nvSpPr>
          <p:cNvPr id="4" name="TextBox 3"/>
          <p:cNvSpPr txBox="1"/>
          <p:nvPr/>
        </p:nvSpPr>
        <p:spPr>
          <a:xfrm>
            <a:off x="1096852" y="2510481"/>
            <a:ext cx="10006578" cy="2517815"/>
          </a:xfrm>
          <a:prstGeom prst="roundRect">
            <a:avLst>
              <a:gd name="adj" fmla="val 5571"/>
            </a:avLst>
          </a:prstGeom>
          <a:solidFill>
            <a:srgbClr val="DDDDDD"/>
          </a:solidFill>
        </p:spPr>
        <p:txBody>
          <a:bodyPr wrap="square" rtlCol="0">
            <a:spAutoFit/>
          </a:bodyPr>
          <a:lstStyle/>
          <a:p>
            <a:r>
              <a:rPr lang="en-US" altLang="zh-CN" dirty="0" err="1"/>
              <a:t>QString</a:t>
            </a:r>
            <a:r>
              <a:rPr lang="en-US" altLang="zh-CN" dirty="0"/>
              <a:t> </a:t>
            </a:r>
            <a:r>
              <a:rPr lang="en-US" altLang="zh-CN" dirty="0" err="1"/>
              <a:t>QFileDialog</a:t>
            </a:r>
            <a:r>
              <a:rPr lang="en-US" altLang="zh-CN" dirty="0"/>
              <a:t>::</a:t>
            </a:r>
            <a:r>
              <a:rPr lang="en-US" altLang="zh-CN" dirty="0" err="1"/>
              <a:t>getOpenFileName</a:t>
            </a:r>
            <a:endParaRPr lang="zh-CN" altLang="zh-CN" dirty="0"/>
          </a:p>
          <a:p>
            <a:r>
              <a:rPr lang="en-US" altLang="zh-CN" dirty="0"/>
              <a:t>(	</a:t>
            </a:r>
            <a:endParaRPr lang="zh-CN" altLang="zh-CN" dirty="0"/>
          </a:p>
          <a:p>
            <a:r>
              <a:rPr lang="en-US" altLang="zh-CN" dirty="0"/>
              <a:t>	</a:t>
            </a:r>
            <a:r>
              <a:rPr lang="en-US" altLang="zh-CN" dirty="0" err="1"/>
              <a:t>QWidget</a:t>
            </a:r>
            <a:r>
              <a:rPr lang="en-US" altLang="zh-CN" dirty="0"/>
              <a:t>* parent=0,             		//</a:t>
            </a:r>
            <a:r>
              <a:rPr lang="zh-CN" altLang="zh-CN" dirty="0"/>
              <a:t>标准文件对话框的父窗口</a:t>
            </a:r>
          </a:p>
          <a:p>
            <a:r>
              <a:rPr lang="en-US" altLang="zh-CN" dirty="0"/>
              <a:t>	</a:t>
            </a:r>
            <a:r>
              <a:rPr lang="en-US" altLang="zh-CN" dirty="0" err="1"/>
              <a:t>const</a:t>
            </a:r>
            <a:r>
              <a:rPr lang="en-US" altLang="zh-CN" dirty="0"/>
              <a:t> </a:t>
            </a:r>
            <a:r>
              <a:rPr lang="en-US" altLang="zh-CN" dirty="0" err="1"/>
              <a:t>QString</a:t>
            </a:r>
            <a:r>
              <a:rPr lang="en-US" altLang="zh-CN" dirty="0"/>
              <a:t> &amp; caption=</a:t>
            </a:r>
            <a:r>
              <a:rPr lang="en-US" altLang="zh-CN" dirty="0" err="1"/>
              <a:t>QString</a:t>
            </a:r>
            <a:r>
              <a:rPr lang="en-US" altLang="zh-CN" dirty="0"/>
              <a:t>(),	//</a:t>
            </a:r>
            <a:r>
              <a:rPr lang="zh-CN" altLang="zh-CN" dirty="0"/>
              <a:t>标准文件对话框的标题名</a:t>
            </a:r>
          </a:p>
          <a:p>
            <a:r>
              <a:rPr lang="en-US" altLang="zh-CN" dirty="0"/>
              <a:t>	</a:t>
            </a:r>
            <a:r>
              <a:rPr lang="en-US" altLang="zh-CN" dirty="0" err="1"/>
              <a:t>const</a:t>
            </a:r>
            <a:r>
              <a:rPr lang="en-US" altLang="zh-CN" dirty="0"/>
              <a:t> </a:t>
            </a:r>
            <a:r>
              <a:rPr lang="en-US" altLang="zh-CN" dirty="0" err="1"/>
              <a:t>QString</a:t>
            </a:r>
            <a:r>
              <a:rPr lang="en-US" altLang="zh-CN" dirty="0"/>
              <a:t> &amp; </a:t>
            </a:r>
            <a:r>
              <a:rPr lang="en-US" altLang="zh-CN" dirty="0" err="1"/>
              <a:t>dir</a:t>
            </a:r>
            <a:r>
              <a:rPr lang="en-US" altLang="zh-CN" dirty="0"/>
              <a:t>=</a:t>
            </a:r>
            <a:r>
              <a:rPr lang="en-US" altLang="zh-CN" dirty="0" err="1"/>
              <a:t>QString</a:t>
            </a:r>
            <a:r>
              <a:rPr lang="en-US" altLang="zh-CN" dirty="0"/>
              <a:t>(),  	//</a:t>
            </a:r>
            <a:r>
              <a:rPr lang="zh-CN" altLang="zh-CN" dirty="0"/>
              <a:t>注</a:t>
            </a:r>
            <a:r>
              <a:rPr lang="en-US" altLang="zh-CN" dirty="0"/>
              <a:t>(1)</a:t>
            </a:r>
            <a:endParaRPr lang="zh-CN" altLang="zh-CN" dirty="0"/>
          </a:p>
          <a:p>
            <a:r>
              <a:rPr lang="en-US" altLang="zh-CN" dirty="0"/>
              <a:t>	</a:t>
            </a:r>
            <a:r>
              <a:rPr lang="en-US" altLang="zh-CN" dirty="0" err="1"/>
              <a:t>const</a:t>
            </a:r>
            <a:r>
              <a:rPr lang="en-US" altLang="zh-CN" dirty="0"/>
              <a:t> </a:t>
            </a:r>
            <a:r>
              <a:rPr lang="en-US" altLang="zh-CN" dirty="0" err="1"/>
              <a:t>QString</a:t>
            </a:r>
            <a:r>
              <a:rPr lang="en-US" altLang="zh-CN" dirty="0"/>
              <a:t> &amp; filter=</a:t>
            </a:r>
            <a:r>
              <a:rPr lang="en-US" altLang="zh-CN" dirty="0" err="1"/>
              <a:t>QString</a:t>
            </a:r>
            <a:r>
              <a:rPr lang="en-US" altLang="zh-CN" dirty="0"/>
              <a:t>(),	//</a:t>
            </a:r>
            <a:r>
              <a:rPr lang="zh-CN" altLang="zh-CN" dirty="0"/>
              <a:t>注</a:t>
            </a:r>
            <a:r>
              <a:rPr lang="en-US" altLang="zh-CN" dirty="0"/>
              <a:t>(2)</a:t>
            </a:r>
            <a:endParaRPr lang="zh-CN" altLang="zh-CN" dirty="0"/>
          </a:p>
          <a:p>
            <a:r>
              <a:rPr lang="en-US" altLang="zh-CN" dirty="0"/>
              <a:t>	</a:t>
            </a:r>
            <a:r>
              <a:rPr lang="en-US" altLang="zh-CN" dirty="0" err="1"/>
              <a:t>QString</a:t>
            </a:r>
            <a:r>
              <a:rPr lang="en-US" altLang="zh-CN" dirty="0"/>
              <a:t> * </a:t>
            </a:r>
            <a:r>
              <a:rPr lang="en-US" altLang="zh-CN" dirty="0" err="1"/>
              <a:t>selectedFilter</a:t>
            </a:r>
            <a:r>
              <a:rPr lang="en-US" altLang="zh-CN" dirty="0"/>
              <a:t>=0, 		//</a:t>
            </a:r>
            <a:r>
              <a:rPr lang="zh-CN" altLang="zh-CN" dirty="0"/>
              <a:t>用户选择的过滤器通过此参数返回</a:t>
            </a:r>
          </a:p>
          <a:p>
            <a:r>
              <a:rPr lang="en-US" altLang="zh-CN" dirty="0"/>
              <a:t>	Options options=0         		//</a:t>
            </a:r>
            <a:r>
              <a:rPr lang="zh-CN" altLang="zh-CN" dirty="0"/>
              <a:t>选择显示文件名的格式，默认是同时显示目录与文件名</a:t>
            </a:r>
          </a:p>
          <a:p>
            <a:r>
              <a:rPr lang="en-US" altLang="zh-CN" dirty="0" smtClean="0"/>
              <a:t>)</a:t>
            </a:r>
          </a:p>
        </p:txBody>
      </p:sp>
    </p:spTree>
    <p:extLst>
      <p:ext uri="{BB962C8B-B14F-4D97-AF65-F5344CB8AC3E}">
        <p14:creationId xmlns:p14="http://schemas.microsoft.com/office/powerpoint/2010/main" val="415732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创</a:t>
            </a:r>
            <a:r>
              <a:rPr lang="en-US" altLang="zh-CN" sz="2800" b="1" dirty="0" smtClean="0"/>
              <a:t>  </a:t>
            </a:r>
            <a:r>
              <a:rPr lang="zh-CN" altLang="zh-CN" sz="2800" b="1" dirty="0" smtClean="0"/>
              <a:t>建</a:t>
            </a:r>
            <a:r>
              <a:rPr lang="en-US" altLang="zh-CN" sz="2800" b="1" dirty="0" smtClean="0"/>
              <a:t>  </a:t>
            </a:r>
            <a:r>
              <a:rPr lang="zh-CN" altLang="zh-CN" sz="2800" b="1" dirty="0" smtClean="0"/>
              <a:t>步</a:t>
            </a:r>
            <a:r>
              <a:rPr lang="en-US" altLang="zh-CN" sz="2800" b="1" dirty="0" smtClean="0"/>
              <a:t>  </a:t>
            </a:r>
            <a:r>
              <a:rPr lang="zh-CN" altLang="zh-CN" sz="2800" b="1" dirty="0" smtClean="0"/>
              <a:t>骤</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8708530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创</a:t>
            </a:r>
            <a:r>
              <a:rPr lang="en-US" altLang="zh-CN" sz="2400" b="1" dirty="0"/>
              <a:t>  </a:t>
            </a:r>
            <a:r>
              <a:rPr lang="zh-CN" altLang="zh-CN" sz="2400" b="1" dirty="0"/>
              <a:t>建</a:t>
            </a:r>
            <a:r>
              <a:rPr lang="en-US" altLang="zh-CN" sz="2400" b="1" dirty="0"/>
              <a:t>  </a:t>
            </a:r>
            <a:r>
              <a:rPr lang="zh-CN" altLang="zh-CN" sz="2400" b="1" dirty="0"/>
              <a:t>步</a:t>
            </a:r>
            <a:r>
              <a:rPr lang="en-US" altLang="zh-CN" sz="2400" b="1" dirty="0"/>
              <a:t>  </a:t>
            </a:r>
            <a:r>
              <a:rPr lang="zh-CN" altLang="zh-CN" sz="2400" b="1" dirty="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837361" y="982049"/>
            <a:ext cx="5397631" cy="369332"/>
          </a:xfrm>
          <a:prstGeom prst="rect">
            <a:avLst/>
          </a:prstGeom>
        </p:spPr>
        <p:txBody>
          <a:bodyPr wrap="none">
            <a:spAutoFit/>
          </a:bodyPr>
          <a:lstStyle/>
          <a:p>
            <a:r>
              <a:rPr lang="zh-CN" altLang="zh-CN" sz="1800" dirty="0"/>
              <a:t>（</a:t>
            </a:r>
            <a:r>
              <a:rPr lang="en-US" altLang="zh-CN" sz="1800" dirty="0"/>
              <a:t>1</a:t>
            </a:r>
            <a:r>
              <a:rPr lang="zh-CN" altLang="zh-CN" sz="1800" dirty="0"/>
              <a:t>）在“</a:t>
            </a:r>
            <a:r>
              <a:rPr lang="en-US" altLang="zh-CN" sz="1800" dirty="0" err="1"/>
              <a:t>dialog.h</a:t>
            </a:r>
            <a:r>
              <a:rPr lang="zh-CN" altLang="zh-CN" sz="1800" dirty="0"/>
              <a:t>”中，添加</a:t>
            </a:r>
            <a:r>
              <a:rPr lang="en-US" altLang="zh-CN" sz="1800" dirty="0"/>
              <a:t>private</a:t>
            </a:r>
            <a:r>
              <a:rPr lang="zh-CN" altLang="zh-CN" sz="1800" dirty="0"/>
              <a:t>成员变量如下：</a:t>
            </a:r>
          </a:p>
        </p:txBody>
      </p:sp>
      <p:sp>
        <p:nvSpPr>
          <p:cNvPr id="4" name="圆角矩形 3"/>
          <p:cNvSpPr/>
          <p:nvPr/>
        </p:nvSpPr>
        <p:spPr>
          <a:xfrm>
            <a:off x="1096851" y="1351381"/>
            <a:ext cx="9424687" cy="970478"/>
          </a:xfrm>
          <a:prstGeom prst="roundRect">
            <a:avLst/>
          </a:prstGeom>
          <a:solidFill>
            <a:srgbClr val="DDDDDD"/>
          </a:solidFill>
        </p:spPr>
        <p:txBody>
          <a:bodyPr wrap="square">
            <a:spAutoFit/>
          </a:bodyPr>
          <a:lstStyle/>
          <a:p>
            <a:r>
              <a:rPr lang="en-US" altLang="zh-CN" dirty="0" err="1"/>
              <a:t>QPushButton</a:t>
            </a:r>
            <a:r>
              <a:rPr lang="en-US" altLang="zh-CN" dirty="0"/>
              <a:t> *</a:t>
            </a:r>
            <a:r>
              <a:rPr lang="en-US" altLang="zh-CN" dirty="0" err="1"/>
              <a:t>fileBtn</a:t>
            </a:r>
            <a:r>
              <a:rPr lang="en-US" altLang="zh-CN" dirty="0"/>
              <a:t>;</a:t>
            </a:r>
            <a:endParaRPr lang="zh-CN" altLang="zh-CN" dirty="0"/>
          </a:p>
          <a:p>
            <a:r>
              <a:rPr lang="en-US" altLang="zh-CN" dirty="0" err="1"/>
              <a:t>QLineEdit</a:t>
            </a:r>
            <a:r>
              <a:rPr lang="en-US" altLang="zh-CN" dirty="0"/>
              <a:t> *</a:t>
            </a:r>
            <a:r>
              <a:rPr lang="en-US" altLang="zh-CN" dirty="0" err="1"/>
              <a:t>fileLineEdit</a:t>
            </a:r>
            <a:r>
              <a:rPr lang="en-US" altLang="zh-CN" dirty="0"/>
              <a:t>;</a:t>
            </a:r>
            <a:endParaRPr lang="zh-CN" altLang="zh-CN" dirty="0"/>
          </a:p>
          <a:p>
            <a:r>
              <a:rPr lang="en-US" altLang="zh-CN" dirty="0" err="1"/>
              <a:t>QGridLayout</a:t>
            </a:r>
            <a:r>
              <a:rPr lang="en-US" altLang="zh-CN" dirty="0"/>
              <a:t> *</a:t>
            </a:r>
            <a:r>
              <a:rPr lang="en-US" altLang="zh-CN" dirty="0" err="1"/>
              <a:t>mainLayout</a:t>
            </a:r>
            <a:r>
              <a:rPr lang="en-US" altLang="zh-CN" dirty="0"/>
              <a:t>;</a:t>
            </a:r>
            <a:endParaRPr lang="zh-CN" altLang="zh-CN" dirty="0"/>
          </a:p>
        </p:txBody>
      </p:sp>
      <p:sp>
        <p:nvSpPr>
          <p:cNvPr id="5" name="矩形 4"/>
          <p:cNvSpPr/>
          <p:nvPr/>
        </p:nvSpPr>
        <p:spPr>
          <a:xfrm>
            <a:off x="837361" y="2327814"/>
            <a:ext cx="2148345" cy="369332"/>
          </a:xfrm>
          <a:prstGeom prst="rect">
            <a:avLst/>
          </a:prstGeom>
        </p:spPr>
        <p:txBody>
          <a:bodyPr wrap="none">
            <a:spAutoFit/>
          </a:bodyPr>
          <a:lstStyle/>
          <a:p>
            <a:r>
              <a:rPr lang="zh-CN" altLang="zh-CN" sz="1800" dirty="0"/>
              <a:t>（</a:t>
            </a:r>
            <a:r>
              <a:rPr lang="en-US" altLang="zh-CN" sz="1800" dirty="0"/>
              <a:t>2</a:t>
            </a:r>
            <a:r>
              <a:rPr lang="zh-CN" altLang="zh-CN" sz="1800" dirty="0"/>
              <a:t>）添加槽函数：</a:t>
            </a:r>
          </a:p>
        </p:txBody>
      </p:sp>
      <p:sp>
        <p:nvSpPr>
          <p:cNvPr id="7" name="圆角矩形 6"/>
          <p:cNvSpPr/>
          <p:nvPr/>
        </p:nvSpPr>
        <p:spPr>
          <a:xfrm>
            <a:off x="1096851" y="2697146"/>
            <a:ext cx="9424687" cy="681038"/>
          </a:xfrm>
          <a:prstGeom prst="roundRect">
            <a:avLst/>
          </a:prstGeom>
          <a:solidFill>
            <a:srgbClr val="DDDDDD"/>
          </a:solidFill>
        </p:spPr>
        <p:txBody>
          <a:bodyPr wrap="square">
            <a:spAutoFit/>
          </a:bodyPr>
          <a:lstStyle/>
          <a:p>
            <a:r>
              <a:rPr lang="en-US" altLang="zh-CN" dirty="0"/>
              <a:t>private slots:</a:t>
            </a:r>
            <a:endParaRPr lang="zh-CN" altLang="zh-CN" dirty="0"/>
          </a:p>
          <a:p>
            <a:r>
              <a:rPr lang="en-US" altLang="zh-CN" dirty="0"/>
              <a:t> </a:t>
            </a:r>
            <a:r>
              <a:rPr lang="en-US" altLang="zh-CN" dirty="0" smtClean="0"/>
              <a:t>     void </a:t>
            </a:r>
            <a:r>
              <a:rPr lang="en-US" altLang="zh-CN" dirty="0" err="1"/>
              <a:t>showFile</a:t>
            </a:r>
            <a:r>
              <a:rPr lang="en-US" altLang="zh-CN" dirty="0"/>
              <a:t>();</a:t>
            </a:r>
            <a:endParaRPr lang="zh-CN" altLang="zh-CN" dirty="0"/>
          </a:p>
        </p:txBody>
      </p:sp>
      <p:sp>
        <p:nvSpPr>
          <p:cNvPr id="8" name="矩形 7"/>
          <p:cNvSpPr/>
          <p:nvPr/>
        </p:nvSpPr>
        <p:spPr>
          <a:xfrm>
            <a:off x="953418" y="3378184"/>
            <a:ext cx="2582758" cy="353943"/>
          </a:xfrm>
          <a:prstGeom prst="rect">
            <a:avLst/>
          </a:prstGeom>
        </p:spPr>
        <p:txBody>
          <a:bodyPr wrap="none">
            <a:spAutoFit/>
          </a:bodyPr>
          <a:lstStyle/>
          <a:p>
            <a:r>
              <a:rPr lang="zh-CN" altLang="zh-CN" dirty="0"/>
              <a:t>在开始部分添加头文件：</a:t>
            </a:r>
          </a:p>
        </p:txBody>
      </p:sp>
      <p:sp>
        <p:nvSpPr>
          <p:cNvPr id="9" name="圆角矩形 8"/>
          <p:cNvSpPr/>
          <p:nvPr/>
        </p:nvSpPr>
        <p:spPr>
          <a:xfrm>
            <a:off x="1096851" y="3797095"/>
            <a:ext cx="9424687" cy="681038"/>
          </a:xfrm>
          <a:prstGeom prst="roundRect">
            <a:avLst/>
          </a:prstGeom>
          <a:solidFill>
            <a:srgbClr val="DDDDDD"/>
          </a:solidFill>
        </p:spPr>
        <p:txBody>
          <a:bodyPr wrap="square">
            <a:spAutoFit/>
          </a:bodyPr>
          <a:lstStyle/>
          <a:p>
            <a:r>
              <a:rPr lang="en-US" altLang="zh-CN" dirty="0"/>
              <a:t>#include &lt;</a:t>
            </a:r>
            <a:r>
              <a:rPr lang="en-US" altLang="zh-CN" dirty="0" err="1"/>
              <a:t>QLineEdit</a:t>
            </a:r>
            <a:r>
              <a:rPr lang="en-US" altLang="zh-CN" dirty="0"/>
              <a:t>&gt;</a:t>
            </a:r>
            <a:endParaRPr lang="zh-CN" altLang="zh-CN" dirty="0"/>
          </a:p>
          <a:p>
            <a:r>
              <a:rPr lang="en-US" altLang="zh-CN" dirty="0"/>
              <a:t>#include &lt;</a:t>
            </a:r>
            <a:r>
              <a:rPr lang="en-US" altLang="zh-CN" dirty="0" err="1"/>
              <a:t>QGridLayout</a:t>
            </a:r>
            <a:r>
              <a:rPr lang="en-US" altLang="zh-CN" dirty="0"/>
              <a:t>&gt;</a:t>
            </a:r>
            <a:endParaRPr lang="zh-CN" altLang="zh-CN" dirty="0"/>
          </a:p>
        </p:txBody>
      </p:sp>
    </p:spTree>
    <p:extLst>
      <p:ext uri="{BB962C8B-B14F-4D97-AF65-F5344CB8AC3E}">
        <p14:creationId xmlns:p14="http://schemas.microsoft.com/office/powerpoint/2010/main" val="2824440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创</a:t>
            </a:r>
            <a:r>
              <a:rPr lang="en-US" altLang="zh-CN" sz="2400" b="1" dirty="0"/>
              <a:t>  </a:t>
            </a:r>
            <a:r>
              <a:rPr lang="zh-CN" altLang="zh-CN" sz="2400" b="1" dirty="0"/>
              <a:t>建</a:t>
            </a:r>
            <a:r>
              <a:rPr lang="en-US" altLang="zh-CN" sz="2400" b="1" dirty="0"/>
              <a:t>  </a:t>
            </a:r>
            <a:r>
              <a:rPr lang="zh-CN" altLang="zh-CN" sz="2400" b="1" dirty="0"/>
              <a:t>步</a:t>
            </a:r>
            <a:r>
              <a:rPr lang="en-US" altLang="zh-CN" sz="2400" b="1" dirty="0"/>
              <a:t>  </a:t>
            </a:r>
            <a:r>
              <a:rPr lang="zh-CN" altLang="zh-CN" sz="2400" b="1" dirty="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1096851" y="1053300"/>
            <a:ext cx="5565947" cy="353943"/>
          </a:xfrm>
          <a:prstGeom prst="rect">
            <a:avLst/>
          </a:prstGeom>
        </p:spPr>
        <p:txBody>
          <a:bodyPr wrap="none">
            <a:spAutoFit/>
          </a:bodyPr>
          <a:lstStyle/>
          <a:p>
            <a:r>
              <a:rPr lang="zh-CN" altLang="zh-CN" dirty="0"/>
              <a:t>（</a:t>
            </a:r>
            <a:r>
              <a:rPr lang="en-US" altLang="zh-CN" dirty="0"/>
              <a:t>3</a:t>
            </a:r>
            <a:r>
              <a:rPr lang="zh-CN" altLang="zh-CN" dirty="0"/>
              <a:t>）在“</a:t>
            </a:r>
            <a:r>
              <a:rPr lang="en-US" altLang="zh-CN" dirty="0"/>
              <a:t>dialog.cpp</a:t>
            </a:r>
            <a:r>
              <a:rPr lang="zh-CN" altLang="zh-CN" dirty="0"/>
              <a:t>”文件的构造函数中添加如下代码：</a:t>
            </a:r>
          </a:p>
        </p:txBody>
      </p:sp>
      <p:sp>
        <p:nvSpPr>
          <p:cNvPr id="4" name="TextBox 3"/>
          <p:cNvSpPr txBox="1"/>
          <p:nvPr/>
        </p:nvSpPr>
        <p:spPr>
          <a:xfrm>
            <a:off x="1096851" y="1407243"/>
            <a:ext cx="9709694" cy="970478"/>
          </a:xfrm>
          <a:prstGeom prst="roundRect">
            <a:avLst/>
          </a:prstGeom>
          <a:solidFill>
            <a:srgbClr val="DDDDDD"/>
          </a:solidFill>
        </p:spPr>
        <p:txBody>
          <a:bodyPr wrap="square" rtlCol="0">
            <a:spAutoFit/>
          </a:bodyPr>
          <a:lstStyle/>
          <a:p>
            <a:r>
              <a:rPr lang="en-US" altLang="zh-CN" dirty="0" err="1"/>
              <a:t>fileBtn</a:t>
            </a:r>
            <a:r>
              <a:rPr lang="en-US" altLang="zh-CN" dirty="0"/>
              <a:t>=new </a:t>
            </a:r>
            <a:r>
              <a:rPr lang="en-US" altLang="zh-CN" dirty="0" err="1"/>
              <a:t>QPushButton</a:t>
            </a:r>
            <a:r>
              <a:rPr lang="en-US" altLang="zh-CN" dirty="0"/>
              <a:t>;                   	</a:t>
            </a:r>
            <a:r>
              <a:rPr lang="en-US" altLang="zh-CN" dirty="0" smtClean="0"/>
              <a:t>	//</a:t>
            </a:r>
            <a:r>
              <a:rPr lang="zh-CN" altLang="zh-CN" dirty="0"/>
              <a:t>各个控件对象的初始化</a:t>
            </a:r>
          </a:p>
          <a:p>
            <a:r>
              <a:rPr lang="en-US" altLang="zh-CN" dirty="0" err="1"/>
              <a:t>fileBtn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文件标准对话框实例</a:t>
            </a:r>
            <a:r>
              <a:rPr lang="en-US" altLang="zh-CN" dirty="0"/>
              <a:t>")); </a:t>
            </a:r>
            <a:endParaRPr lang="zh-CN" altLang="zh-CN" dirty="0"/>
          </a:p>
          <a:p>
            <a:r>
              <a:rPr lang="en-US" altLang="zh-CN" dirty="0" err="1"/>
              <a:t>fileLineEdit</a:t>
            </a:r>
            <a:r>
              <a:rPr lang="en-US" altLang="zh-CN" dirty="0"/>
              <a:t>=new </a:t>
            </a:r>
            <a:r>
              <a:rPr lang="en-US" altLang="zh-CN" dirty="0" err="1"/>
              <a:t>QLineEdit</a:t>
            </a:r>
            <a:r>
              <a:rPr lang="en-US" altLang="zh-CN" dirty="0"/>
              <a:t>;                	</a:t>
            </a:r>
            <a:r>
              <a:rPr lang="en-US" altLang="zh-CN" dirty="0" smtClean="0"/>
              <a:t>	//</a:t>
            </a:r>
            <a:r>
              <a:rPr lang="zh-CN" altLang="zh-CN" dirty="0"/>
              <a:t>用来显示选择的</a:t>
            </a:r>
            <a:r>
              <a:rPr lang="zh-CN" altLang="zh-CN" dirty="0" smtClean="0"/>
              <a:t>文件名</a:t>
            </a:r>
            <a:endParaRPr lang="zh-CN" altLang="zh-CN" dirty="0"/>
          </a:p>
        </p:txBody>
      </p:sp>
      <p:sp>
        <p:nvSpPr>
          <p:cNvPr id="5" name="矩形 4"/>
          <p:cNvSpPr/>
          <p:nvPr/>
        </p:nvSpPr>
        <p:spPr>
          <a:xfrm>
            <a:off x="1159367" y="2383675"/>
            <a:ext cx="1800493" cy="369332"/>
          </a:xfrm>
          <a:prstGeom prst="rect">
            <a:avLst/>
          </a:prstGeom>
        </p:spPr>
        <p:txBody>
          <a:bodyPr wrap="none">
            <a:spAutoFit/>
          </a:bodyPr>
          <a:lstStyle/>
          <a:p>
            <a:r>
              <a:rPr lang="zh-CN" altLang="zh-CN" sz="1800" dirty="0"/>
              <a:t>添加布局管理：</a:t>
            </a:r>
          </a:p>
        </p:txBody>
      </p:sp>
      <p:sp>
        <p:nvSpPr>
          <p:cNvPr id="6" name="TextBox 5"/>
          <p:cNvSpPr txBox="1"/>
          <p:nvPr/>
        </p:nvSpPr>
        <p:spPr>
          <a:xfrm>
            <a:off x="1096851" y="2830767"/>
            <a:ext cx="9709694" cy="970478"/>
          </a:xfrm>
          <a:prstGeom prst="roundRect">
            <a:avLst/>
          </a:prstGeom>
          <a:solidFill>
            <a:srgbClr val="DDDDDD"/>
          </a:solidFill>
        </p:spPr>
        <p:txBody>
          <a:bodyPr wrap="square" rtlCol="0">
            <a:spAutoFit/>
          </a:bodyPr>
          <a:lstStyle/>
          <a:p>
            <a:r>
              <a:rPr lang="en-US" altLang="zh-CN" dirty="0" err="1"/>
              <a:t>mainLayout</a:t>
            </a:r>
            <a:r>
              <a:rPr lang="en-US" altLang="zh-CN" dirty="0"/>
              <a:t>=new </a:t>
            </a:r>
            <a:r>
              <a:rPr lang="en-US" altLang="zh-CN" dirty="0" err="1"/>
              <a:t>QGridLayout</a:t>
            </a:r>
            <a:r>
              <a:rPr lang="en-US" altLang="zh-CN" dirty="0"/>
              <a:t>(this);           	//</a:t>
            </a:r>
            <a:r>
              <a:rPr lang="zh-CN" altLang="zh-CN" dirty="0"/>
              <a:t>布局设计</a:t>
            </a:r>
          </a:p>
          <a:p>
            <a:r>
              <a:rPr lang="en-US" altLang="zh-CN" dirty="0" err="1"/>
              <a:t>mainLayout</a:t>
            </a:r>
            <a:r>
              <a:rPr lang="en-US" altLang="zh-CN" dirty="0"/>
              <a:t>-&gt;</a:t>
            </a:r>
            <a:r>
              <a:rPr lang="en-US" altLang="zh-CN" dirty="0" err="1"/>
              <a:t>addWidget</a:t>
            </a:r>
            <a:r>
              <a:rPr lang="en-US" altLang="zh-CN" dirty="0"/>
              <a:t>(fileBtn,0,0);</a:t>
            </a:r>
            <a:endParaRPr lang="zh-CN" altLang="zh-CN" dirty="0"/>
          </a:p>
          <a:p>
            <a:r>
              <a:rPr lang="en-US" altLang="zh-CN" dirty="0" err="1"/>
              <a:t>mainLayout</a:t>
            </a:r>
            <a:r>
              <a:rPr lang="en-US" altLang="zh-CN" dirty="0"/>
              <a:t>-&gt;</a:t>
            </a:r>
            <a:r>
              <a:rPr lang="en-US" altLang="zh-CN" dirty="0" err="1"/>
              <a:t>addWidget</a:t>
            </a:r>
            <a:r>
              <a:rPr lang="en-US" altLang="zh-CN" dirty="0"/>
              <a:t>(fileLineEdit,0,1);</a:t>
            </a:r>
            <a:endParaRPr lang="zh-CN" altLang="zh-CN" dirty="0"/>
          </a:p>
        </p:txBody>
      </p:sp>
      <p:sp>
        <p:nvSpPr>
          <p:cNvPr id="7" name="矩形 6"/>
          <p:cNvSpPr/>
          <p:nvPr/>
        </p:nvSpPr>
        <p:spPr>
          <a:xfrm>
            <a:off x="1159367" y="3801245"/>
            <a:ext cx="2262158" cy="369332"/>
          </a:xfrm>
          <a:prstGeom prst="rect">
            <a:avLst/>
          </a:prstGeom>
        </p:spPr>
        <p:txBody>
          <a:bodyPr wrap="none">
            <a:spAutoFit/>
          </a:bodyPr>
          <a:lstStyle/>
          <a:p>
            <a:r>
              <a:rPr lang="zh-CN" altLang="zh-CN" sz="1800" dirty="0"/>
              <a:t>最后添加事件关联：</a:t>
            </a:r>
          </a:p>
        </p:txBody>
      </p:sp>
      <p:sp>
        <p:nvSpPr>
          <p:cNvPr id="8" name="圆角矩形 7"/>
          <p:cNvSpPr/>
          <p:nvPr/>
        </p:nvSpPr>
        <p:spPr>
          <a:xfrm>
            <a:off x="1096851" y="4170577"/>
            <a:ext cx="9709694" cy="391597"/>
          </a:xfrm>
          <a:prstGeom prst="roundRect">
            <a:avLst/>
          </a:prstGeom>
          <a:solidFill>
            <a:srgbClr val="DDDDDD"/>
          </a:solidFill>
          <a:ln>
            <a:noFill/>
          </a:ln>
        </p:spPr>
        <p:txBody>
          <a:bodyPr wrap="square">
            <a:spAutoFit/>
          </a:bodyPr>
          <a:lstStyle/>
          <a:p>
            <a:r>
              <a:rPr lang="en-US" altLang="zh-CN" dirty="0"/>
              <a:t>connect(</a:t>
            </a:r>
            <a:r>
              <a:rPr lang="en-US" altLang="zh-CN" dirty="0" err="1"/>
              <a:t>fileBtn,SIGNAL</a:t>
            </a:r>
            <a:r>
              <a:rPr lang="en-US" altLang="zh-CN" dirty="0"/>
              <a:t>(clicked()),</a:t>
            </a:r>
            <a:r>
              <a:rPr lang="en-US" altLang="zh-CN" dirty="0" err="1"/>
              <a:t>this,SLOT</a:t>
            </a:r>
            <a:r>
              <a:rPr lang="en-US" altLang="zh-CN" dirty="0"/>
              <a:t>(</a:t>
            </a:r>
            <a:r>
              <a:rPr lang="en-US" altLang="zh-CN" dirty="0" err="1"/>
              <a:t>showFile</a:t>
            </a:r>
            <a:r>
              <a:rPr lang="en-US" altLang="zh-CN" dirty="0"/>
              <a:t>()));	//</a:t>
            </a:r>
            <a:r>
              <a:rPr lang="zh-CN" altLang="zh-CN" dirty="0"/>
              <a:t>事件关联</a:t>
            </a:r>
          </a:p>
        </p:txBody>
      </p:sp>
    </p:spTree>
    <p:extLst>
      <p:ext uri="{BB962C8B-B14F-4D97-AF65-F5344CB8AC3E}">
        <p14:creationId xmlns:p14="http://schemas.microsoft.com/office/powerpoint/2010/main" val="193963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462" y="1029550"/>
            <a:ext cx="4843698" cy="369332"/>
          </a:xfrm>
          <a:prstGeom prst="rect">
            <a:avLst/>
          </a:prstGeom>
        </p:spPr>
        <p:txBody>
          <a:bodyPr wrap="none">
            <a:spAutoFit/>
          </a:bodyPr>
          <a:lstStyle/>
          <a:p>
            <a:r>
              <a:rPr lang="zh-CN" altLang="zh-CN" sz="1800" dirty="0"/>
              <a:t>其中，槽函数</a:t>
            </a:r>
            <a:r>
              <a:rPr lang="en-US" altLang="zh-CN" sz="1800" dirty="0" err="1"/>
              <a:t>showFile</a:t>
            </a:r>
            <a:r>
              <a:rPr lang="en-US" altLang="zh-CN" sz="1800" dirty="0"/>
              <a:t>()</a:t>
            </a:r>
            <a:r>
              <a:rPr lang="zh-CN" altLang="zh-CN" sz="1800" dirty="0"/>
              <a:t>的具体实现代码如下：</a:t>
            </a:r>
          </a:p>
        </p:txBody>
      </p:sp>
      <p:sp>
        <p:nvSpPr>
          <p:cNvPr id="3" name="矩形 2"/>
          <p:cNvSpPr/>
          <p:nvPr/>
        </p:nvSpPr>
        <p:spPr>
          <a:xfrm>
            <a:off x="1096851" y="340781"/>
            <a:ext cx="1835759" cy="461665"/>
          </a:xfrm>
          <a:prstGeom prst="rect">
            <a:avLst/>
          </a:prstGeom>
        </p:spPr>
        <p:txBody>
          <a:bodyPr wrap="none">
            <a:spAutoFit/>
          </a:bodyPr>
          <a:lstStyle/>
          <a:p>
            <a:r>
              <a:rPr lang="zh-CN" altLang="zh-CN" sz="2400" b="1" dirty="0"/>
              <a:t>创</a:t>
            </a:r>
            <a:r>
              <a:rPr lang="en-US" altLang="zh-CN" sz="2400" b="1" dirty="0"/>
              <a:t>  </a:t>
            </a:r>
            <a:r>
              <a:rPr lang="zh-CN" altLang="zh-CN" sz="2400" b="1" dirty="0"/>
              <a:t>建</a:t>
            </a:r>
            <a:r>
              <a:rPr lang="en-US" altLang="zh-CN" sz="2400" b="1" dirty="0"/>
              <a:t>  </a:t>
            </a:r>
            <a:r>
              <a:rPr lang="zh-CN" altLang="zh-CN" sz="2400" b="1" dirty="0"/>
              <a:t>步</a:t>
            </a:r>
            <a:r>
              <a:rPr lang="en-US" altLang="zh-CN" sz="2400" b="1" dirty="0"/>
              <a:t>  </a:t>
            </a:r>
            <a:r>
              <a:rPr lang="zh-CN" altLang="zh-CN" sz="2400" b="1" dirty="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4" name="TextBox 3"/>
          <p:cNvSpPr txBox="1"/>
          <p:nvPr/>
        </p:nvSpPr>
        <p:spPr>
          <a:xfrm>
            <a:off x="1096851" y="1398882"/>
            <a:ext cx="9412811" cy="1838801"/>
          </a:xfrm>
          <a:prstGeom prst="roundRect">
            <a:avLst>
              <a:gd name="adj" fmla="val 10855"/>
            </a:avLst>
          </a:prstGeom>
          <a:solidFill>
            <a:srgbClr val="DDDDDD"/>
          </a:solidFill>
        </p:spPr>
        <p:txBody>
          <a:bodyPr wrap="square" rtlCol="0">
            <a:spAutoFit/>
          </a:bodyPr>
          <a:lstStyle/>
          <a:p>
            <a:r>
              <a:rPr lang="en-US" altLang="zh-CN" dirty="0"/>
              <a:t>void Dialog::</a:t>
            </a:r>
            <a:r>
              <a:rPr lang="en-US" altLang="zh-CN" dirty="0" err="1"/>
              <a:t>showFile</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a:t>
            </a:r>
            <a:r>
              <a:rPr lang="en-US" altLang="zh-CN" dirty="0"/>
              <a:t> s = </a:t>
            </a:r>
            <a:r>
              <a:rPr lang="en-US" altLang="zh-CN" dirty="0" err="1"/>
              <a:t>QFileDialog</a:t>
            </a:r>
            <a:r>
              <a:rPr lang="en-US" altLang="zh-CN" dirty="0"/>
              <a:t>::</a:t>
            </a:r>
            <a:r>
              <a:rPr lang="en-US" altLang="zh-CN" dirty="0" err="1"/>
              <a:t>getOpenFileName</a:t>
            </a:r>
            <a:r>
              <a:rPr lang="en-US" altLang="zh-CN" dirty="0"/>
              <a:t>(</a:t>
            </a:r>
            <a:r>
              <a:rPr lang="en-US" altLang="zh-CN" dirty="0" err="1"/>
              <a:t>this,"open</a:t>
            </a:r>
            <a:r>
              <a:rPr lang="en-US" altLang="zh-CN" dirty="0"/>
              <a:t> file dialog","/",</a:t>
            </a:r>
            <a:endParaRPr lang="zh-CN" altLang="zh-CN" dirty="0"/>
          </a:p>
          <a:p>
            <a:r>
              <a:rPr lang="en-US" altLang="zh-CN" dirty="0"/>
              <a:t>                      "C++ files(*.</a:t>
            </a:r>
            <a:r>
              <a:rPr lang="en-US" altLang="zh-CN" dirty="0" err="1"/>
              <a:t>cpp</a:t>
            </a:r>
            <a:r>
              <a:rPr lang="en-US" altLang="zh-CN" dirty="0"/>
              <a:t>);;C files(*.c);;Head files(*.h)");</a:t>
            </a:r>
            <a:endParaRPr lang="zh-CN" altLang="zh-CN" dirty="0"/>
          </a:p>
          <a:p>
            <a:r>
              <a:rPr lang="en-US" altLang="zh-CN" dirty="0"/>
              <a:t>    </a:t>
            </a:r>
            <a:r>
              <a:rPr lang="en-US" altLang="zh-CN" dirty="0" err="1"/>
              <a:t>fileLineEdit</a:t>
            </a:r>
            <a:r>
              <a:rPr lang="en-US" altLang="zh-CN" dirty="0"/>
              <a:t>-&gt;</a:t>
            </a:r>
            <a:r>
              <a:rPr lang="en-US" altLang="zh-CN" dirty="0" err="1"/>
              <a:t>setText</a:t>
            </a:r>
            <a:r>
              <a:rPr lang="en-US" altLang="zh-CN" dirty="0"/>
              <a:t>(s);</a:t>
            </a:r>
            <a:endParaRPr lang="zh-CN" altLang="zh-CN" dirty="0"/>
          </a:p>
          <a:p>
            <a:r>
              <a:rPr lang="en-US" altLang="zh-CN" dirty="0" smtClean="0"/>
              <a:t>}</a:t>
            </a:r>
            <a:endParaRPr lang="zh-CN" altLang="zh-CN" dirty="0"/>
          </a:p>
        </p:txBody>
      </p:sp>
      <p:sp>
        <p:nvSpPr>
          <p:cNvPr id="5" name="矩形 4"/>
          <p:cNvSpPr/>
          <p:nvPr/>
        </p:nvSpPr>
        <p:spPr>
          <a:xfrm>
            <a:off x="1000462" y="3298895"/>
            <a:ext cx="4846198" cy="369332"/>
          </a:xfrm>
          <a:prstGeom prst="rect">
            <a:avLst/>
          </a:prstGeom>
        </p:spPr>
        <p:txBody>
          <a:bodyPr wrap="none">
            <a:spAutoFit/>
          </a:bodyPr>
          <a:lstStyle/>
          <a:p>
            <a:r>
              <a:rPr lang="zh-CN" altLang="zh-CN" sz="1800" dirty="0"/>
              <a:t>在“</a:t>
            </a:r>
            <a:r>
              <a:rPr lang="en-US" altLang="zh-CN" sz="1800" dirty="0"/>
              <a:t>dialog.cpp</a:t>
            </a:r>
            <a:r>
              <a:rPr lang="zh-CN" altLang="zh-CN" sz="1800" dirty="0"/>
              <a:t>”文件的开始部分添加头文件：</a:t>
            </a:r>
          </a:p>
        </p:txBody>
      </p:sp>
      <p:sp>
        <p:nvSpPr>
          <p:cNvPr id="6" name="TextBox 5"/>
          <p:cNvSpPr txBox="1"/>
          <p:nvPr/>
        </p:nvSpPr>
        <p:spPr>
          <a:xfrm>
            <a:off x="1096850" y="3661967"/>
            <a:ext cx="9412811" cy="970478"/>
          </a:xfrm>
          <a:prstGeom prst="roundRect">
            <a:avLst/>
          </a:prstGeom>
          <a:solidFill>
            <a:srgbClr val="DDDDDD"/>
          </a:solidFill>
        </p:spPr>
        <p:txBody>
          <a:bodyPr wrap="square" rtlCol="0">
            <a:spAutoFit/>
          </a:bodyPr>
          <a:lstStyle/>
          <a:p>
            <a:r>
              <a:rPr lang="en-US" altLang="zh-CN" dirty="0"/>
              <a:t>#include &lt;</a:t>
            </a:r>
            <a:r>
              <a:rPr lang="en-US" altLang="zh-CN" dirty="0" err="1"/>
              <a:t>QGridLayout</a:t>
            </a:r>
            <a:r>
              <a:rPr lang="en-US" altLang="zh-CN" dirty="0"/>
              <a:t>&gt;</a:t>
            </a:r>
            <a:endParaRPr lang="zh-CN" altLang="zh-CN" dirty="0"/>
          </a:p>
          <a:p>
            <a:r>
              <a:rPr lang="en-US" altLang="zh-CN" dirty="0"/>
              <a:t>#include &lt;</a:t>
            </a:r>
            <a:r>
              <a:rPr lang="en-US" altLang="zh-CN" dirty="0" err="1"/>
              <a:t>QFileDialog</a:t>
            </a:r>
            <a:r>
              <a:rPr lang="en-US" altLang="zh-CN" dirty="0"/>
              <a:t>&gt;</a:t>
            </a:r>
            <a:endParaRPr lang="zh-CN" altLang="zh-CN" dirty="0"/>
          </a:p>
          <a:p>
            <a:r>
              <a:rPr lang="en-US" altLang="zh-CN" dirty="0"/>
              <a:t>#include &lt;</a:t>
            </a:r>
            <a:r>
              <a:rPr lang="en-US" altLang="zh-CN" dirty="0" err="1"/>
              <a:t>QPushButton</a:t>
            </a:r>
            <a:r>
              <a:rPr lang="en-US" altLang="zh-CN" dirty="0"/>
              <a:t>&gt;</a:t>
            </a:r>
            <a:endParaRPr lang="zh-CN" altLang="zh-CN" dirty="0"/>
          </a:p>
        </p:txBody>
      </p:sp>
      <p:sp>
        <p:nvSpPr>
          <p:cNvPr id="7" name="TextBox 6"/>
          <p:cNvSpPr txBox="1"/>
          <p:nvPr/>
        </p:nvSpPr>
        <p:spPr>
          <a:xfrm>
            <a:off x="558140" y="4632445"/>
            <a:ext cx="10307782" cy="646331"/>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）运行该程序后，单击“文件标准对话框实例”按钮后显示的界面如图</a:t>
            </a:r>
            <a:r>
              <a:rPr lang="en-US" altLang="zh-CN" sz="1800" dirty="0"/>
              <a:t>4.2</a:t>
            </a:r>
            <a:r>
              <a:rPr lang="zh-CN" altLang="zh-CN" sz="1800" dirty="0"/>
              <a:t>所示。选择某个文件，单击“打开”按钮，此文件名及其所在目录将显示在</a:t>
            </a:r>
            <a:r>
              <a:rPr lang="en-US" altLang="zh-CN" sz="1800" dirty="0"/>
              <a:t>Dialog</a:t>
            </a:r>
            <a:r>
              <a:rPr lang="zh-CN" altLang="zh-CN" sz="1800" dirty="0"/>
              <a:t>对话框右边的标签中</a:t>
            </a:r>
            <a:r>
              <a:rPr lang="zh-CN" altLang="zh-CN" sz="1800" dirty="0" smtClean="0"/>
              <a:t>。</a:t>
            </a:r>
            <a:endParaRPr lang="zh-CN" altLang="zh-CN" sz="1800" dirty="0"/>
          </a:p>
        </p:txBody>
      </p:sp>
    </p:spTree>
    <p:extLst>
      <p:ext uri="{BB962C8B-B14F-4D97-AF65-F5344CB8AC3E}">
        <p14:creationId xmlns:p14="http://schemas.microsoft.com/office/powerpoint/2010/main" val="6052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标准颜色对话框类</a:t>
            </a:r>
          </a:p>
        </p:txBody>
      </p:sp>
    </p:spTree>
    <p:extLst>
      <p:ext uri="{BB962C8B-B14F-4D97-AF65-F5344CB8AC3E}">
        <p14:creationId xmlns:p14="http://schemas.microsoft.com/office/powerpoint/2010/main" val="69671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函</a:t>
            </a:r>
            <a:r>
              <a:rPr lang="en-US" altLang="zh-CN" sz="2800" b="1" dirty="0" smtClean="0"/>
              <a:t>  </a:t>
            </a:r>
            <a:r>
              <a:rPr lang="zh-CN" altLang="zh-CN" sz="2800" b="1" dirty="0" smtClean="0"/>
              <a:t>数</a:t>
            </a:r>
            <a:r>
              <a:rPr lang="en-US" altLang="zh-CN" sz="2800" b="1" dirty="0" smtClean="0"/>
              <a:t>  </a:t>
            </a:r>
            <a:r>
              <a:rPr lang="zh-CN" altLang="zh-CN" sz="2800" b="1" dirty="0" smtClean="0"/>
              <a:t>说</a:t>
            </a:r>
            <a:r>
              <a:rPr lang="en-US" altLang="zh-CN" sz="2800" b="1" dirty="0" smtClean="0"/>
              <a:t>  </a:t>
            </a:r>
            <a:r>
              <a:rPr lang="zh-CN" altLang="zh-CN" sz="2800" b="1" dirty="0" smtClean="0"/>
              <a:t>明</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58484552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12519" y="1033153"/>
            <a:ext cx="10355284" cy="923330"/>
          </a:xfrm>
          <a:prstGeom prst="rect">
            <a:avLst/>
          </a:prstGeom>
          <a:noFill/>
        </p:spPr>
        <p:txBody>
          <a:bodyPr wrap="square" rtlCol="0">
            <a:spAutoFit/>
          </a:bodyPr>
          <a:lstStyle/>
          <a:p>
            <a:pPr indent="450850"/>
            <a:r>
              <a:rPr lang="zh-CN" altLang="zh-CN" sz="1800" dirty="0"/>
              <a:t>首先介绍标准文件对话框（</a:t>
            </a:r>
            <a:r>
              <a:rPr lang="en-US" altLang="zh-CN" sz="1800" dirty="0" err="1"/>
              <a:t>QFileDialog</a:t>
            </a:r>
            <a:r>
              <a:rPr lang="zh-CN" altLang="zh-CN" sz="1800" dirty="0"/>
              <a:t>）、标准颜色对话框（</a:t>
            </a:r>
            <a:r>
              <a:rPr lang="en-US" altLang="zh-CN" sz="1800" dirty="0" err="1"/>
              <a:t>QColorDialog</a:t>
            </a:r>
            <a:r>
              <a:rPr lang="zh-CN" altLang="zh-CN" sz="1800" dirty="0"/>
              <a:t>）、标准字体对话框（</a:t>
            </a:r>
            <a:r>
              <a:rPr lang="en-US" altLang="zh-CN" sz="1800" dirty="0" err="1"/>
              <a:t>QFontDialog</a:t>
            </a:r>
            <a:r>
              <a:rPr lang="zh-CN" altLang="zh-CN" sz="1800" dirty="0"/>
              <a:t>）、标准输入对话框（</a:t>
            </a:r>
            <a:r>
              <a:rPr lang="en-US" altLang="zh-CN" sz="1800" dirty="0" err="1"/>
              <a:t>QInputDialog</a:t>
            </a:r>
            <a:r>
              <a:rPr lang="zh-CN" altLang="zh-CN" sz="1800" dirty="0"/>
              <a:t>）及标准消息对话框（</a:t>
            </a:r>
            <a:r>
              <a:rPr lang="en-US" altLang="zh-CN" sz="1800" dirty="0" err="1"/>
              <a:t>QMessageBox</a:t>
            </a:r>
            <a:r>
              <a:rPr lang="zh-CN" altLang="zh-CN" sz="1800" dirty="0"/>
              <a:t>），运行效果如图</a:t>
            </a:r>
            <a:r>
              <a:rPr lang="en-US" altLang="zh-CN" sz="1800" dirty="0"/>
              <a:t>4.1</a:t>
            </a:r>
            <a:r>
              <a:rPr lang="zh-CN" altLang="zh-CN" sz="1800" dirty="0"/>
              <a:t>所</a:t>
            </a:r>
            <a:r>
              <a:rPr lang="zh-CN" altLang="zh-CN" sz="1800" dirty="0" smtClean="0"/>
              <a:t>示。</a:t>
            </a:r>
            <a:endParaRPr lang="zh-CN" altLang="en-US" sz="18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203" y="2292598"/>
            <a:ext cx="3563916" cy="211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371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函</a:t>
            </a:r>
            <a:r>
              <a:rPr lang="en-US" altLang="zh-CN" sz="2400" b="1" dirty="0"/>
              <a:t>  </a:t>
            </a:r>
            <a:r>
              <a:rPr lang="zh-CN" altLang="zh-CN" sz="2400" b="1" dirty="0"/>
              <a:t>数</a:t>
            </a:r>
            <a:r>
              <a:rPr lang="en-US" altLang="zh-CN" sz="2400" b="1" dirty="0"/>
              <a:t>  </a:t>
            </a:r>
            <a:r>
              <a:rPr lang="zh-CN" altLang="zh-CN" sz="2400" b="1" dirty="0"/>
              <a:t>说</a:t>
            </a:r>
            <a:r>
              <a:rPr lang="en-US" altLang="zh-CN" sz="2400" b="1" dirty="0"/>
              <a:t>  </a:t>
            </a:r>
            <a:r>
              <a:rPr lang="zh-CN" altLang="zh-CN" sz="2400" b="1" dirty="0"/>
              <a:t>明</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TextBox 2"/>
          <p:cNvSpPr txBox="1"/>
          <p:nvPr/>
        </p:nvSpPr>
        <p:spPr>
          <a:xfrm>
            <a:off x="783771" y="1045029"/>
            <a:ext cx="10402785" cy="646331"/>
          </a:xfrm>
          <a:prstGeom prst="rect">
            <a:avLst/>
          </a:prstGeom>
          <a:noFill/>
        </p:spPr>
        <p:txBody>
          <a:bodyPr wrap="square" rtlCol="0">
            <a:spAutoFit/>
          </a:bodyPr>
          <a:lstStyle/>
          <a:p>
            <a:pPr indent="450850"/>
            <a:r>
              <a:rPr lang="en-US" altLang="zh-CN" sz="1800" dirty="0" err="1"/>
              <a:t>getColor</a:t>
            </a:r>
            <a:r>
              <a:rPr lang="en-US" altLang="zh-CN" sz="1800" dirty="0"/>
              <a:t>()</a:t>
            </a:r>
            <a:r>
              <a:rPr lang="zh-CN" altLang="zh-CN" sz="1800" dirty="0"/>
              <a:t>函数是标准颜色对话框</a:t>
            </a:r>
            <a:r>
              <a:rPr lang="en-US" altLang="zh-CN" sz="1800" dirty="0" err="1"/>
              <a:t>QColorDialog</a:t>
            </a:r>
            <a:r>
              <a:rPr lang="zh-CN" altLang="zh-CN" sz="1800" dirty="0"/>
              <a:t>类的一个静态函数，该函数返回用户选择的颜色值。下面是</a:t>
            </a:r>
            <a:r>
              <a:rPr lang="en-US" altLang="zh-CN" sz="1800" dirty="0" err="1"/>
              <a:t>getColor</a:t>
            </a:r>
            <a:r>
              <a:rPr lang="en-US" altLang="zh-CN" sz="1800" dirty="0"/>
              <a:t>()</a:t>
            </a:r>
            <a:r>
              <a:rPr lang="zh-CN" altLang="zh-CN" sz="1800" dirty="0"/>
              <a:t>函数形式</a:t>
            </a:r>
            <a:r>
              <a:rPr lang="zh-CN" altLang="zh-CN" sz="1800" dirty="0" smtClean="0"/>
              <a:t>：</a:t>
            </a:r>
            <a:endParaRPr lang="zh-CN" altLang="zh-CN" sz="1800" dirty="0"/>
          </a:p>
        </p:txBody>
      </p:sp>
      <p:sp>
        <p:nvSpPr>
          <p:cNvPr id="4" name="TextBox 3"/>
          <p:cNvSpPr txBox="1"/>
          <p:nvPr/>
        </p:nvSpPr>
        <p:spPr>
          <a:xfrm>
            <a:off x="1401288" y="1828800"/>
            <a:ext cx="8906494" cy="1549360"/>
          </a:xfrm>
          <a:prstGeom prst="roundRect">
            <a:avLst>
              <a:gd name="adj" fmla="val 11302"/>
            </a:avLst>
          </a:prstGeom>
          <a:solidFill>
            <a:srgbClr val="DDDDDD"/>
          </a:solidFill>
        </p:spPr>
        <p:txBody>
          <a:bodyPr wrap="square" rtlCol="0">
            <a:spAutoFit/>
          </a:bodyPr>
          <a:lstStyle/>
          <a:p>
            <a:r>
              <a:rPr lang="en-US" altLang="zh-CN" dirty="0" err="1"/>
              <a:t>QColor</a:t>
            </a:r>
            <a:r>
              <a:rPr lang="en-US" altLang="zh-CN" dirty="0"/>
              <a:t> </a:t>
            </a:r>
            <a:r>
              <a:rPr lang="en-US" altLang="zh-CN" dirty="0" err="1"/>
              <a:t>getColor</a:t>
            </a:r>
            <a:endParaRPr lang="zh-CN" altLang="zh-CN" dirty="0"/>
          </a:p>
          <a:p>
            <a:r>
              <a:rPr lang="en-US" altLang="zh-CN" dirty="0"/>
              <a:t>(</a:t>
            </a:r>
            <a:endParaRPr lang="zh-CN" altLang="zh-CN" dirty="0"/>
          </a:p>
          <a:p>
            <a:r>
              <a:rPr lang="en-US" altLang="zh-CN" dirty="0"/>
              <a:t>	</a:t>
            </a:r>
            <a:r>
              <a:rPr lang="en-US" altLang="zh-CN" dirty="0" err="1"/>
              <a:t>const</a:t>
            </a:r>
            <a:r>
              <a:rPr lang="en-US" altLang="zh-CN" dirty="0"/>
              <a:t> </a:t>
            </a:r>
            <a:r>
              <a:rPr lang="en-US" altLang="zh-CN" dirty="0" err="1"/>
              <a:t>QColor</a:t>
            </a:r>
            <a:r>
              <a:rPr lang="en-US" altLang="zh-CN" dirty="0"/>
              <a:t>&amp; initial=</a:t>
            </a:r>
            <a:r>
              <a:rPr lang="en-US" altLang="zh-CN" dirty="0" err="1"/>
              <a:t>Qt</a:t>
            </a:r>
            <a:r>
              <a:rPr lang="en-US" altLang="zh-CN" dirty="0"/>
              <a:t>::white,   		//</a:t>
            </a:r>
            <a:r>
              <a:rPr lang="zh-CN" altLang="zh-CN" dirty="0"/>
              <a:t>注</a:t>
            </a:r>
          </a:p>
          <a:p>
            <a:r>
              <a:rPr lang="en-US" altLang="zh-CN" dirty="0"/>
              <a:t>	</a:t>
            </a:r>
            <a:r>
              <a:rPr lang="en-US" altLang="zh-CN" dirty="0" err="1"/>
              <a:t>QWidget</a:t>
            </a:r>
            <a:r>
              <a:rPr lang="en-US" altLang="zh-CN" dirty="0"/>
              <a:t>* parent=0             			//</a:t>
            </a:r>
            <a:r>
              <a:rPr lang="zh-CN" altLang="zh-CN" dirty="0"/>
              <a:t>标准颜色对话框的父窗口</a:t>
            </a:r>
          </a:p>
          <a:p>
            <a:r>
              <a:rPr lang="en-US" altLang="zh-CN" dirty="0" smtClean="0"/>
              <a:t>);</a:t>
            </a:r>
            <a:endParaRPr lang="zh-CN" altLang="zh-CN" dirty="0"/>
          </a:p>
        </p:txBody>
      </p:sp>
    </p:spTree>
    <p:extLst>
      <p:ext uri="{BB962C8B-B14F-4D97-AF65-F5344CB8AC3E}">
        <p14:creationId xmlns:p14="http://schemas.microsoft.com/office/powerpoint/2010/main" val="274585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创</a:t>
            </a:r>
            <a:r>
              <a:rPr lang="en-US" altLang="zh-CN" sz="2800" b="1" dirty="0" smtClean="0"/>
              <a:t>  </a:t>
            </a:r>
            <a:r>
              <a:rPr lang="zh-CN" altLang="zh-CN" sz="2800" b="1" dirty="0" smtClean="0"/>
              <a:t>建</a:t>
            </a:r>
            <a:r>
              <a:rPr lang="en-US" altLang="zh-CN" sz="2800" b="1" dirty="0" smtClean="0"/>
              <a:t>  </a:t>
            </a:r>
            <a:r>
              <a:rPr lang="zh-CN" altLang="zh-CN" sz="2800" b="1" dirty="0" smtClean="0"/>
              <a:t>步</a:t>
            </a:r>
            <a:r>
              <a:rPr lang="en-US" altLang="zh-CN" sz="2800" b="1" dirty="0" smtClean="0"/>
              <a:t>  </a:t>
            </a:r>
            <a:r>
              <a:rPr lang="zh-CN" altLang="zh-CN" sz="2800" b="1" dirty="0" smtClean="0"/>
              <a:t>骤</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16567287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创</a:t>
            </a:r>
            <a:r>
              <a:rPr lang="en-US" altLang="zh-CN" sz="2400" b="1" dirty="0"/>
              <a:t>  </a:t>
            </a:r>
            <a:r>
              <a:rPr lang="zh-CN" altLang="zh-CN" sz="2400" b="1" dirty="0"/>
              <a:t>建</a:t>
            </a:r>
            <a:r>
              <a:rPr lang="en-US" altLang="zh-CN" sz="2400" b="1" dirty="0"/>
              <a:t>  </a:t>
            </a:r>
            <a:r>
              <a:rPr lang="zh-CN" altLang="zh-CN" sz="2400" b="1" dirty="0"/>
              <a:t>步</a:t>
            </a:r>
            <a:r>
              <a:rPr lang="en-US" altLang="zh-CN" sz="2400" b="1" dirty="0"/>
              <a:t>  </a:t>
            </a:r>
            <a:r>
              <a:rPr lang="zh-CN" altLang="zh-CN" sz="2400" b="1" dirty="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963283" y="1053124"/>
            <a:ext cx="5940425" cy="646331"/>
          </a:xfrm>
          <a:prstGeom prst="rect">
            <a:avLst/>
          </a:prstGeom>
        </p:spPr>
        <p:txBody>
          <a:bodyPr>
            <a:spAutoFit/>
          </a:bodyPr>
          <a:lstStyle/>
          <a:p>
            <a:r>
              <a:rPr lang="zh-CN" altLang="zh-CN" sz="1800" dirty="0"/>
              <a:t>下面是创建一个标准颜色对话框的详细步骤。</a:t>
            </a:r>
            <a:r>
              <a:rPr lang="en-US" altLang="zh-CN" sz="1800" dirty="0"/>
              <a:t> </a:t>
            </a:r>
            <a:endParaRPr lang="zh-CN" altLang="zh-CN" sz="1800" dirty="0"/>
          </a:p>
          <a:p>
            <a:r>
              <a:rPr lang="zh-CN" altLang="zh-CN" sz="1800" dirty="0"/>
              <a:t>（</a:t>
            </a:r>
            <a:r>
              <a:rPr lang="en-US" altLang="zh-CN" sz="1800" dirty="0"/>
              <a:t>1</a:t>
            </a:r>
            <a:r>
              <a:rPr lang="zh-CN" altLang="zh-CN" sz="1800" dirty="0"/>
              <a:t>）在“</a:t>
            </a:r>
            <a:r>
              <a:rPr lang="en-US" altLang="zh-CN" sz="1800" dirty="0" err="1"/>
              <a:t>dialog.h</a:t>
            </a:r>
            <a:r>
              <a:rPr lang="zh-CN" altLang="zh-CN" sz="1800" dirty="0"/>
              <a:t>”中，添加</a:t>
            </a:r>
            <a:r>
              <a:rPr lang="en-US" altLang="zh-CN" sz="1800" dirty="0"/>
              <a:t>private</a:t>
            </a:r>
            <a:r>
              <a:rPr lang="zh-CN" altLang="zh-CN" sz="1800" dirty="0"/>
              <a:t>成员变量如下：</a:t>
            </a:r>
          </a:p>
        </p:txBody>
      </p:sp>
      <p:sp>
        <p:nvSpPr>
          <p:cNvPr id="4" name="圆角矩形 3"/>
          <p:cNvSpPr/>
          <p:nvPr/>
        </p:nvSpPr>
        <p:spPr>
          <a:xfrm>
            <a:off x="1096851" y="1699455"/>
            <a:ext cx="9282183" cy="681038"/>
          </a:xfrm>
          <a:prstGeom prst="roundRect">
            <a:avLst/>
          </a:prstGeom>
          <a:solidFill>
            <a:srgbClr val="DDDDDD"/>
          </a:solidFill>
        </p:spPr>
        <p:txBody>
          <a:bodyPr wrap="square">
            <a:spAutoFit/>
          </a:bodyPr>
          <a:lstStyle/>
          <a:p>
            <a:r>
              <a:rPr lang="en-US" altLang="zh-CN" dirty="0" err="1"/>
              <a:t>QPushButton</a:t>
            </a:r>
            <a:r>
              <a:rPr lang="en-US" altLang="zh-CN" dirty="0"/>
              <a:t> *</a:t>
            </a:r>
            <a:r>
              <a:rPr lang="en-US" altLang="zh-CN" dirty="0" err="1"/>
              <a:t>colorBtn</a:t>
            </a:r>
            <a:r>
              <a:rPr lang="en-US" altLang="zh-CN" dirty="0"/>
              <a:t>;</a:t>
            </a:r>
            <a:endParaRPr lang="zh-CN" altLang="zh-CN" dirty="0"/>
          </a:p>
          <a:p>
            <a:r>
              <a:rPr lang="en-US" altLang="zh-CN" dirty="0" err="1"/>
              <a:t>QFrame</a:t>
            </a:r>
            <a:r>
              <a:rPr lang="en-US" altLang="zh-CN" dirty="0"/>
              <a:t> *</a:t>
            </a:r>
            <a:r>
              <a:rPr lang="en-US" altLang="zh-CN" dirty="0" err="1"/>
              <a:t>colorFrame</a:t>
            </a:r>
            <a:r>
              <a:rPr lang="en-US" altLang="zh-CN" dirty="0"/>
              <a:t>;</a:t>
            </a:r>
            <a:endParaRPr lang="zh-CN" altLang="zh-CN" dirty="0"/>
          </a:p>
        </p:txBody>
      </p:sp>
      <p:sp>
        <p:nvSpPr>
          <p:cNvPr id="5" name="矩形 4"/>
          <p:cNvSpPr/>
          <p:nvPr/>
        </p:nvSpPr>
        <p:spPr>
          <a:xfrm>
            <a:off x="959434" y="2410199"/>
            <a:ext cx="2148345" cy="369332"/>
          </a:xfrm>
          <a:prstGeom prst="rect">
            <a:avLst/>
          </a:prstGeom>
        </p:spPr>
        <p:txBody>
          <a:bodyPr wrap="none">
            <a:spAutoFit/>
          </a:bodyPr>
          <a:lstStyle/>
          <a:p>
            <a:r>
              <a:rPr lang="zh-CN" altLang="zh-CN" sz="1800" dirty="0"/>
              <a:t>（</a:t>
            </a:r>
            <a:r>
              <a:rPr lang="en-US" altLang="zh-CN" sz="1800" dirty="0"/>
              <a:t>2</a:t>
            </a:r>
            <a:r>
              <a:rPr lang="zh-CN" altLang="zh-CN" sz="1800" dirty="0"/>
              <a:t>）添加槽函数：</a:t>
            </a:r>
          </a:p>
        </p:txBody>
      </p:sp>
      <p:sp>
        <p:nvSpPr>
          <p:cNvPr id="6" name="圆角矩形 5"/>
          <p:cNvSpPr/>
          <p:nvPr/>
        </p:nvSpPr>
        <p:spPr>
          <a:xfrm>
            <a:off x="1096851" y="2767164"/>
            <a:ext cx="9282183" cy="391597"/>
          </a:xfrm>
          <a:prstGeom prst="roundRect">
            <a:avLst/>
          </a:prstGeom>
          <a:solidFill>
            <a:srgbClr val="DDDDDD"/>
          </a:solidFill>
        </p:spPr>
        <p:txBody>
          <a:bodyPr wrap="square">
            <a:spAutoFit/>
          </a:bodyPr>
          <a:lstStyle/>
          <a:p>
            <a:r>
              <a:rPr lang="en-US" altLang="zh-CN" dirty="0"/>
              <a:t>void </a:t>
            </a:r>
            <a:r>
              <a:rPr lang="en-US" altLang="zh-CN" dirty="0" err="1"/>
              <a:t>showColor</a:t>
            </a:r>
            <a:r>
              <a:rPr lang="en-US" altLang="zh-CN" dirty="0"/>
              <a:t>();</a:t>
            </a:r>
            <a:endParaRPr lang="zh-CN" altLang="zh-CN" dirty="0"/>
          </a:p>
        </p:txBody>
      </p:sp>
      <p:sp>
        <p:nvSpPr>
          <p:cNvPr id="7" name="矩形 6"/>
          <p:cNvSpPr/>
          <p:nvPr/>
        </p:nvSpPr>
        <p:spPr>
          <a:xfrm>
            <a:off x="963283" y="3257349"/>
            <a:ext cx="5886548"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a:t>
            </a:r>
            <a:r>
              <a:rPr lang="zh-CN" altLang="zh-CN" sz="1800" dirty="0"/>
              <a:t>”文件的构造函数中添加如下代码：</a:t>
            </a:r>
          </a:p>
        </p:txBody>
      </p:sp>
      <p:sp>
        <p:nvSpPr>
          <p:cNvPr id="8" name="圆角矩形 7"/>
          <p:cNvSpPr/>
          <p:nvPr/>
        </p:nvSpPr>
        <p:spPr>
          <a:xfrm>
            <a:off x="1096850" y="3626681"/>
            <a:ext cx="9282183" cy="1549360"/>
          </a:xfrm>
          <a:prstGeom prst="roundRect">
            <a:avLst/>
          </a:prstGeom>
          <a:solidFill>
            <a:srgbClr val="DDDDDD"/>
          </a:solidFill>
        </p:spPr>
        <p:txBody>
          <a:bodyPr wrap="square">
            <a:spAutoFit/>
          </a:bodyPr>
          <a:lstStyle/>
          <a:p>
            <a:r>
              <a:rPr lang="en-US" altLang="zh-CN" dirty="0" err="1"/>
              <a:t>colorBtn</a:t>
            </a:r>
            <a:r>
              <a:rPr lang="en-US" altLang="zh-CN" dirty="0"/>
              <a:t>=new </a:t>
            </a:r>
            <a:r>
              <a:rPr lang="en-US" altLang="zh-CN" dirty="0" err="1"/>
              <a:t>QPushButton</a:t>
            </a:r>
            <a:r>
              <a:rPr lang="en-US" altLang="zh-CN" dirty="0"/>
              <a:t>;                		//</a:t>
            </a:r>
            <a:r>
              <a:rPr lang="zh-CN" altLang="zh-CN" dirty="0"/>
              <a:t>创建各个控件的对象</a:t>
            </a:r>
          </a:p>
          <a:p>
            <a:r>
              <a:rPr lang="en-US" altLang="zh-CN" dirty="0" err="1"/>
              <a:t>colorBtn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颜色标准对话框实例</a:t>
            </a:r>
            <a:r>
              <a:rPr lang="en-US" altLang="zh-CN" dirty="0"/>
              <a:t>"));</a:t>
            </a:r>
            <a:endParaRPr lang="zh-CN" altLang="zh-CN" dirty="0"/>
          </a:p>
          <a:p>
            <a:r>
              <a:rPr lang="en-US" altLang="zh-CN" dirty="0" err="1"/>
              <a:t>colorFrame</a:t>
            </a:r>
            <a:r>
              <a:rPr lang="en-US" altLang="zh-CN" dirty="0"/>
              <a:t>=new </a:t>
            </a:r>
            <a:r>
              <a:rPr lang="en-US" altLang="zh-CN" dirty="0" err="1"/>
              <a:t>QFrame</a:t>
            </a:r>
            <a:r>
              <a:rPr lang="en-US" altLang="zh-CN" dirty="0"/>
              <a:t>;</a:t>
            </a:r>
            <a:endParaRPr lang="zh-CN" altLang="zh-CN" dirty="0"/>
          </a:p>
          <a:p>
            <a:r>
              <a:rPr lang="en-US" altLang="zh-CN" dirty="0" err="1"/>
              <a:t>colorFrame</a:t>
            </a:r>
            <a:r>
              <a:rPr lang="en-US" altLang="zh-CN" dirty="0"/>
              <a:t>-&gt;</a:t>
            </a:r>
            <a:r>
              <a:rPr lang="en-US" altLang="zh-CN" dirty="0" err="1"/>
              <a:t>setFrameShape</a:t>
            </a:r>
            <a:r>
              <a:rPr lang="en-US" altLang="zh-CN" dirty="0"/>
              <a:t>(</a:t>
            </a:r>
            <a:r>
              <a:rPr lang="en-US" altLang="zh-CN" dirty="0" err="1"/>
              <a:t>QFrame</a:t>
            </a:r>
            <a:r>
              <a:rPr lang="en-US" altLang="zh-CN" dirty="0"/>
              <a:t>::Box);</a:t>
            </a:r>
            <a:endParaRPr lang="zh-CN" altLang="zh-CN" dirty="0"/>
          </a:p>
          <a:p>
            <a:r>
              <a:rPr lang="en-US" altLang="zh-CN" dirty="0" err="1"/>
              <a:t>colorFrame</a:t>
            </a:r>
            <a:r>
              <a:rPr lang="en-US" altLang="zh-CN" dirty="0"/>
              <a:t>-&gt;</a:t>
            </a:r>
            <a:r>
              <a:rPr lang="en-US" altLang="zh-CN" dirty="0" err="1"/>
              <a:t>setAutoFillBackground</a:t>
            </a:r>
            <a:r>
              <a:rPr lang="en-US" altLang="zh-CN" dirty="0"/>
              <a:t>(true);</a:t>
            </a:r>
            <a:endParaRPr lang="zh-CN" altLang="zh-CN" dirty="0"/>
          </a:p>
        </p:txBody>
      </p:sp>
    </p:spTree>
    <p:extLst>
      <p:ext uri="{BB962C8B-B14F-4D97-AF65-F5344CB8AC3E}">
        <p14:creationId xmlns:p14="http://schemas.microsoft.com/office/powerpoint/2010/main" val="614457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创</a:t>
            </a:r>
            <a:r>
              <a:rPr lang="en-US" altLang="zh-CN" sz="2400" b="1" dirty="0"/>
              <a:t>  </a:t>
            </a:r>
            <a:r>
              <a:rPr lang="zh-CN" altLang="zh-CN" sz="2400" b="1" dirty="0"/>
              <a:t>建</a:t>
            </a:r>
            <a:r>
              <a:rPr lang="en-US" altLang="zh-CN" sz="2400" b="1" dirty="0"/>
              <a:t>  </a:t>
            </a:r>
            <a:r>
              <a:rPr lang="zh-CN" altLang="zh-CN" sz="2400" b="1" dirty="0"/>
              <a:t>步</a:t>
            </a:r>
            <a:r>
              <a:rPr lang="en-US" altLang="zh-CN" sz="2400" b="1" dirty="0"/>
              <a:t>  </a:t>
            </a:r>
            <a:r>
              <a:rPr lang="zh-CN" altLang="zh-CN" sz="2400" b="1" dirty="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975159" y="969821"/>
            <a:ext cx="9605755" cy="646331"/>
          </a:xfrm>
          <a:prstGeom prst="rect">
            <a:avLst/>
          </a:prstGeom>
        </p:spPr>
        <p:txBody>
          <a:bodyPr wrap="square">
            <a:spAutoFit/>
          </a:bodyPr>
          <a:lstStyle/>
          <a:p>
            <a:r>
              <a:rPr lang="zh-CN" altLang="zh-CN" sz="1800" dirty="0"/>
              <a:t>其中，</a:t>
            </a:r>
            <a:r>
              <a:rPr lang="en-US" altLang="zh-CN" sz="1800" dirty="0" err="1"/>
              <a:t>QFrame</a:t>
            </a:r>
            <a:r>
              <a:rPr lang="zh-CN" altLang="zh-CN" sz="1800" dirty="0"/>
              <a:t>类的对象</a:t>
            </a:r>
            <a:r>
              <a:rPr lang="en-US" altLang="zh-CN" sz="1800" dirty="0" err="1"/>
              <a:t>colorFrame</a:t>
            </a:r>
            <a:r>
              <a:rPr lang="zh-CN" altLang="zh-CN" sz="1800" dirty="0"/>
              <a:t>用于根据用户选择的不同颜色更新不同的背景。</a:t>
            </a:r>
          </a:p>
          <a:p>
            <a:r>
              <a:rPr lang="zh-CN" altLang="zh-CN" sz="1800" dirty="0"/>
              <a:t>在布局管理中添加代码：</a:t>
            </a:r>
          </a:p>
        </p:txBody>
      </p:sp>
      <p:sp>
        <p:nvSpPr>
          <p:cNvPr id="4" name="圆角矩形 3"/>
          <p:cNvSpPr/>
          <p:nvPr/>
        </p:nvSpPr>
        <p:spPr>
          <a:xfrm>
            <a:off x="1096851" y="1563084"/>
            <a:ext cx="9282183" cy="681038"/>
          </a:xfrm>
          <a:prstGeom prst="roundRect">
            <a:avLst/>
          </a:prstGeom>
          <a:solidFill>
            <a:srgbClr val="DDDDDD"/>
          </a:solidFill>
        </p:spPr>
        <p:txBody>
          <a:bodyPr wrap="square">
            <a:spAutoFit/>
          </a:bodyPr>
          <a:lstStyle/>
          <a:p>
            <a:r>
              <a:rPr lang="en-US" altLang="zh-CN" dirty="0" err="1"/>
              <a:t>mainLayout</a:t>
            </a:r>
            <a:r>
              <a:rPr lang="en-US" altLang="zh-CN" dirty="0"/>
              <a:t>-&gt;</a:t>
            </a:r>
            <a:r>
              <a:rPr lang="en-US" altLang="zh-CN" dirty="0" err="1"/>
              <a:t>addWidget</a:t>
            </a:r>
            <a:r>
              <a:rPr lang="en-US" altLang="zh-CN" dirty="0"/>
              <a:t>(colorBtn,1,0);   				</a:t>
            </a:r>
            <a:r>
              <a:rPr lang="en-US" altLang="zh-CN" dirty="0" smtClean="0"/>
              <a:t>//</a:t>
            </a:r>
            <a:r>
              <a:rPr lang="zh-CN" altLang="zh-CN" dirty="0"/>
              <a:t>布局设计</a:t>
            </a:r>
          </a:p>
          <a:p>
            <a:r>
              <a:rPr lang="en-US" altLang="zh-CN" dirty="0" err="1"/>
              <a:t>mainLayout</a:t>
            </a:r>
            <a:r>
              <a:rPr lang="en-US" altLang="zh-CN" dirty="0"/>
              <a:t>-&gt;</a:t>
            </a:r>
            <a:r>
              <a:rPr lang="en-US" altLang="zh-CN" dirty="0" err="1"/>
              <a:t>addWidget</a:t>
            </a:r>
            <a:r>
              <a:rPr lang="en-US" altLang="zh-CN" dirty="0"/>
              <a:t>(colorFrame,1,1);</a:t>
            </a:r>
            <a:endParaRPr lang="zh-CN" altLang="zh-CN" dirty="0"/>
          </a:p>
        </p:txBody>
      </p:sp>
      <p:sp>
        <p:nvSpPr>
          <p:cNvPr id="5" name="矩形 4"/>
          <p:cNvSpPr/>
          <p:nvPr/>
        </p:nvSpPr>
        <p:spPr>
          <a:xfrm>
            <a:off x="975159" y="2238202"/>
            <a:ext cx="2262158" cy="369332"/>
          </a:xfrm>
          <a:prstGeom prst="rect">
            <a:avLst/>
          </a:prstGeom>
        </p:spPr>
        <p:txBody>
          <a:bodyPr wrap="none">
            <a:spAutoFit/>
          </a:bodyPr>
          <a:lstStyle/>
          <a:p>
            <a:r>
              <a:rPr lang="zh-CN" altLang="zh-CN" sz="1800" dirty="0"/>
              <a:t>最后添加事件关联：</a:t>
            </a:r>
          </a:p>
        </p:txBody>
      </p:sp>
      <p:sp>
        <p:nvSpPr>
          <p:cNvPr id="6" name="圆角矩形 5"/>
          <p:cNvSpPr/>
          <p:nvPr/>
        </p:nvSpPr>
        <p:spPr>
          <a:xfrm>
            <a:off x="1096850" y="2607534"/>
            <a:ext cx="9282183" cy="391597"/>
          </a:xfrm>
          <a:prstGeom prst="roundRect">
            <a:avLst/>
          </a:prstGeom>
          <a:solidFill>
            <a:srgbClr val="DDDDDD"/>
          </a:solidFill>
        </p:spPr>
        <p:txBody>
          <a:bodyPr wrap="square">
            <a:spAutoFit/>
          </a:bodyPr>
          <a:lstStyle/>
          <a:p>
            <a:r>
              <a:rPr lang="en-US" altLang="zh-CN" dirty="0"/>
              <a:t>connect(</a:t>
            </a:r>
            <a:r>
              <a:rPr lang="en-US" altLang="zh-CN" dirty="0" err="1"/>
              <a:t>colorBtn,SIGNAL</a:t>
            </a:r>
            <a:r>
              <a:rPr lang="en-US" altLang="zh-CN" dirty="0"/>
              <a:t>(clicked()),</a:t>
            </a:r>
            <a:r>
              <a:rPr lang="en-US" altLang="zh-CN" dirty="0" err="1"/>
              <a:t>this,SLOT</a:t>
            </a:r>
            <a:r>
              <a:rPr lang="en-US" altLang="zh-CN" dirty="0"/>
              <a:t>(</a:t>
            </a:r>
            <a:r>
              <a:rPr lang="en-US" altLang="zh-CN" dirty="0" err="1"/>
              <a:t>showColor</a:t>
            </a:r>
            <a:r>
              <a:rPr lang="en-US" altLang="zh-CN" dirty="0"/>
              <a:t>()));	</a:t>
            </a:r>
            <a:r>
              <a:rPr lang="en-US" altLang="zh-CN" dirty="0" smtClean="0"/>
              <a:t>	//</a:t>
            </a:r>
            <a:r>
              <a:rPr lang="zh-CN" altLang="zh-CN" dirty="0"/>
              <a:t>事件关联</a:t>
            </a:r>
          </a:p>
        </p:txBody>
      </p:sp>
      <p:sp>
        <p:nvSpPr>
          <p:cNvPr id="7" name="矩形 6"/>
          <p:cNvSpPr/>
          <p:nvPr/>
        </p:nvSpPr>
        <p:spPr>
          <a:xfrm>
            <a:off x="975159" y="2999131"/>
            <a:ext cx="4555158" cy="369332"/>
          </a:xfrm>
          <a:prstGeom prst="rect">
            <a:avLst/>
          </a:prstGeom>
        </p:spPr>
        <p:txBody>
          <a:bodyPr wrap="none">
            <a:spAutoFit/>
          </a:bodyPr>
          <a:lstStyle/>
          <a:p>
            <a:r>
              <a:rPr lang="zh-CN" altLang="zh-CN" sz="1800" dirty="0"/>
              <a:t>其中，槽函数</a:t>
            </a:r>
            <a:r>
              <a:rPr lang="en-US" altLang="zh-CN" sz="1800" dirty="0" err="1"/>
              <a:t>showColor</a:t>
            </a:r>
            <a:r>
              <a:rPr lang="en-US" altLang="zh-CN" sz="1800" dirty="0"/>
              <a:t>()</a:t>
            </a:r>
            <a:r>
              <a:rPr lang="zh-CN" altLang="zh-CN" sz="1800" dirty="0"/>
              <a:t>的实现代码如下：</a:t>
            </a:r>
          </a:p>
        </p:txBody>
      </p:sp>
      <p:sp>
        <p:nvSpPr>
          <p:cNvPr id="8" name="圆角矩形 7"/>
          <p:cNvSpPr/>
          <p:nvPr/>
        </p:nvSpPr>
        <p:spPr>
          <a:xfrm>
            <a:off x="1096849" y="3368463"/>
            <a:ext cx="9282183" cy="2417683"/>
          </a:xfrm>
          <a:prstGeom prst="roundRect">
            <a:avLst>
              <a:gd name="adj" fmla="val 10773"/>
            </a:avLst>
          </a:prstGeom>
          <a:solidFill>
            <a:srgbClr val="DDDDDD"/>
          </a:solidFill>
        </p:spPr>
        <p:txBody>
          <a:bodyPr wrap="square">
            <a:spAutoFit/>
          </a:bodyPr>
          <a:lstStyle/>
          <a:p>
            <a:r>
              <a:rPr lang="en-US" altLang="zh-CN" dirty="0"/>
              <a:t>void Dialog::</a:t>
            </a:r>
            <a:r>
              <a:rPr lang="en-US" altLang="zh-CN" dirty="0" err="1"/>
              <a:t>showColor</a:t>
            </a:r>
            <a:r>
              <a:rPr lang="en-US" altLang="zh-CN" dirty="0"/>
              <a:t>()</a:t>
            </a:r>
            <a:endParaRPr lang="zh-CN" altLang="zh-CN" dirty="0"/>
          </a:p>
          <a:p>
            <a:r>
              <a:rPr lang="en-US" altLang="zh-CN" dirty="0"/>
              <a:t>{</a:t>
            </a:r>
            <a:endParaRPr lang="zh-CN" altLang="zh-CN" dirty="0"/>
          </a:p>
          <a:p>
            <a:r>
              <a:rPr lang="en-US" altLang="zh-CN" dirty="0"/>
              <a:t>    </a:t>
            </a:r>
            <a:r>
              <a:rPr lang="en-US" altLang="zh-CN" dirty="0" err="1"/>
              <a:t>QColor</a:t>
            </a:r>
            <a:r>
              <a:rPr lang="en-US" altLang="zh-CN" dirty="0"/>
              <a:t> c = </a:t>
            </a:r>
            <a:r>
              <a:rPr lang="en-US" altLang="zh-CN" dirty="0" err="1"/>
              <a:t>QColorDialog</a:t>
            </a:r>
            <a:r>
              <a:rPr lang="en-US" altLang="zh-CN" dirty="0"/>
              <a:t>::</a:t>
            </a:r>
            <a:r>
              <a:rPr lang="en-US" altLang="zh-CN" dirty="0" err="1"/>
              <a:t>getColor</a:t>
            </a:r>
            <a:r>
              <a:rPr lang="en-US" altLang="zh-CN" dirty="0"/>
              <a:t>(</a:t>
            </a:r>
            <a:r>
              <a:rPr lang="en-US" altLang="zh-CN" dirty="0" err="1"/>
              <a:t>Qt</a:t>
            </a:r>
            <a:r>
              <a:rPr lang="en-US" altLang="zh-CN" dirty="0"/>
              <a:t>::blue);</a:t>
            </a:r>
            <a:endParaRPr lang="zh-CN" altLang="zh-CN" dirty="0"/>
          </a:p>
          <a:p>
            <a:r>
              <a:rPr lang="en-US" altLang="zh-CN" dirty="0"/>
              <a:t>    if(</a:t>
            </a:r>
            <a:r>
              <a:rPr lang="en-US" altLang="zh-CN" dirty="0" err="1"/>
              <a:t>c.isValid</a:t>
            </a:r>
            <a:r>
              <a:rPr lang="en-US" altLang="zh-CN" dirty="0"/>
              <a:t>())</a:t>
            </a:r>
            <a:endParaRPr lang="zh-CN" altLang="zh-CN" dirty="0"/>
          </a:p>
          <a:p>
            <a:r>
              <a:rPr lang="en-US" altLang="zh-CN" dirty="0"/>
              <a:t>    {</a:t>
            </a:r>
            <a:endParaRPr lang="zh-CN" altLang="zh-CN" dirty="0"/>
          </a:p>
          <a:p>
            <a:r>
              <a:rPr lang="en-US" altLang="zh-CN" dirty="0"/>
              <a:t>        </a:t>
            </a:r>
            <a:r>
              <a:rPr lang="en-US" altLang="zh-CN" dirty="0" err="1"/>
              <a:t>colorFrame</a:t>
            </a:r>
            <a:r>
              <a:rPr lang="en-US" altLang="zh-CN" dirty="0"/>
              <a:t>-&gt;</a:t>
            </a:r>
            <a:r>
              <a:rPr lang="en-US" altLang="zh-CN" dirty="0" err="1"/>
              <a:t>setPalette</a:t>
            </a:r>
            <a:r>
              <a:rPr lang="en-US" altLang="zh-CN" dirty="0"/>
              <a:t>(</a:t>
            </a:r>
            <a:r>
              <a:rPr lang="en-US" altLang="zh-CN" dirty="0" err="1"/>
              <a:t>QPalette</a:t>
            </a:r>
            <a:r>
              <a:rPr lang="en-US" altLang="zh-CN" dirty="0"/>
              <a:t>(c));</a:t>
            </a:r>
            <a:endParaRPr lang="zh-CN" altLang="zh-CN" dirty="0"/>
          </a:p>
          <a:p>
            <a:r>
              <a:rPr lang="en-US" altLang="zh-CN" dirty="0"/>
              <a:t>    }</a:t>
            </a:r>
            <a:endParaRPr lang="zh-CN" altLang="zh-CN" dirty="0"/>
          </a:p>
          <a:p>
            <a:r>
              <a:rPr lang="en-US" altLang="zh-CN" dirty="0"/>
              <a:t>}</a:t>
            </a:r>
            <a:endParaRPr lang="zh-CN" altLang="zh-CN" dirty="0"/>
          </a:p>
        </p:txBody>
      </p:sp>
      <p:sp>
        <p:nvSpPr>
          <p:cNvPr id="9" name="矩形 8"/>
          <p:cNvSpPr/>
          <p:nvPr/>
        </p:nvSpPr>
        <p:spPr>
          <a:xfrm>
            <a:off x="783006" y="5786146"/>
            <a:ext cx="3995004" cy="369332"/>
          </a:xfrm>
          <a:prstGeom prst="rect">
            <a:avLst/>
          </a:prstGeom>
        </p:spPr>
        <p:txBody>
          <a:bodyPr wrap="none">
            <a:spAutoFit/>
          </a:bodyPr>
          <a:lstStyle/>
          <a:p>
            <a:r>
              <a:rPr lang="zh-CN" altLang="zh-CN" sz="1800" dirty="0"/>
              <a:t>（</a:t>
            </a:r>
            <a:r>
              <a:rPr lang="en-US" altLang="zh-CN" sz="1800" dirty="0"/>
              <a:t>4</a:t>
            </a:r>
            <a:r>
              <a:rPr lang="zh-CN" altLang="zh-CN" sz="1800" dirty="0"/>
              <a:t>）在文件的开始部分添加头文件：</a:t>
            </a:r>
          </a:p>
        </p:txBody>
      </p:sp>
      <p:sp>
        <p:nvSpPr>
          <p:cNvPr id="10" name="圆角矩形 9"/>
          <p:cNvSpPr/>
          <p:nvPr/>
        </p:nvSpPr>
        <p:spPr>
          <a:xfrm>
            <a:off x="1096848" y="6160048"/>
            <a:ext cx="9282183" cy="391597"/>
          </a:xfrm>
          <a:prstGeom prst="roundRect">
            <a:avLst/>
          </a:prstGeom>
          <a:solidFill>
            <a:srgbClr val="DDDDDD"/>
          </a:solidFill>
        </p:spPr>
        <p:txBody>
          <a:bodyPr wrap="square">
            <a:spAutoFit/>
          </a:bodyPr>
          <a:lstStyle/>
          <a:p>
            <a:r>
              <a:rPr lang="en-US" altLang="zh-CN" dirty="0"/>
              <a:t>#include &lt;</a:t>
            </a:r>
            <a:r>
              <a:rPr lang="en-US" altLang="zh-CN" dirty="0" err="1"/>
              <a:t>QColorDialog</a:t>
            </a:r>
            <a:r>
              <a:rPr lang="en-US" altLang="zh-CN" dirty="0"/>
              <a:t>&gt;</a:t>
            </a:r>
            <a:endParaRPr lang="zh-CN" altLang="zh-CN" dirty="0"/>
          </a:p>
        </p:txBody>
      </p:sp>
      <p:sp>
        <p:nvSpPr>
          <p:cNvPr id="11" name="TextBox 10"/>
          <p:cNvSpPr txBox="1"/>
          <p:nvPr/>
        </p:nvSpPr>
        <p:spPr>
          <a:xfrm>
            <a:off x="332513" y="6626433"/>
            <a:ext cx="10770916" cy="646331"/>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）运行该程序后，单击“颜色标准对话框实例”按钮后显示的界面如图</a:t>
            </a:r>
            <a:r>
              <a:rPr lang="en-US" altLang="zh-CN" sz="1800" dirty="0"/>
              <a:t>4.3</a:t>
            </a:r>
            <a:r>
              <a:rPr lang="zh-CN" altLang="zh-CN" sz="1800" dirty="0"/>
              <a:t>所示。选择某个颜色，单击“</a:t>
            </a:r>
            <a:r>
              <a:rPr lang="en-US" altLang="zh-CN" sz="1800" dirty="0"/>
              <a:t>OK</a:t>
            </a:r>
            <a:r>
              <a:rPr lang="zh-CN" altLang="zh-CN" sz="1800" dirty="0"/>
              <a:t>”按钮，选择的颜色将显示在</a:t>
            </a:r>
            <a:r>
              <a:rPr lang="en-US" altLang="zh-CN" sz="1800" dirty="0"/>
              <a:t>Dialog</a:t>
            </a:r>
            <a:r>
              <a:rPr lang="zh-CN" altLang="zh-CN" sz="1800" dirty="0"/>
              <a:t>对话框右边的标签中</a:t>
            </a:r>
            <a:r>
              <a:rPr lang="zh-CN" altLang="zh-CN" sz="1800" dirty="0" smtClean="0"/>
              <a:t>。</a:t>
            </a:r>
            <a:endParaRPr lang="zh-CN" altLang="zh-CN" sz="1800" dirty="0"/>
          </a:p>
        </p:txBody>
      </p:sp>
    </p:spTree>
    <p:extLst>
      <p:ext uri="{BB962C8B-B14F-4D97-AF65-F5344CB8AC3E}">
        <p14:creationId xmlns:p14="http://schemas.microsoft.com/office/powerpoint/2010/main" val="185237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标准字体对话框类</a:t>
            </a:r>
          </a:p>
        </p:txBody>
      </p:sp>
    </p:spTree>
    <p:extLst>
      <p:ext uri="{BB962C8B-B14F-4D97-AF65-F5344CB8AC3E}">
        <p14:creationId xmlns:p14="http://schemas.microsoft.com/office/powerpoint/2010/main" val="226125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函</a:t>
            </a:r>
            <a:r>
              <a:rPr lang="en-US" altLang="zh-CN" sz="2800" b="1" dirty="0" smtClean="0"/>
              <a:t>  </a:t>
            </a:r>
            <a:r>
              <a:rPr lang="zh-CN" altLang="zh-CN" sz="2800" b="1" dirty="0" smtClean="0"/>
              <a:t>数</a:t>
            </a:r>
            <a:r>
              <a:rPr lang="en-US" altLang="zh-CN" sz="2800" b="1" dirty="0" smtClean="0"/>
              <a:t>  </a:t>
            </a:r>
            <a:r>
              <a:rPr lang="zh-CN" altLang="zh-CN" sz="2800" b="1" dirty="0" smtClean="0"/>
              <a:t>说</a:t>
            </a:r>
            <a:r>
              <a:rPr lang="en-US" altLang="zh-CN" sz="2800" b="1" dirty="0" smtClean="0"/>
              <a:t>  </a:t>
            </a:r>
            <a:r>
              <a:rPr lang="zh-CN" altLang="zh-CN" sz="2800" b="1" dirty="0" smtClean="0"/>
              <a:t>明</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09857497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1835759" cy="461665"/>
          </a:xfrm>
          <a:prstGeom prst="rect">
            <a:avLst/>
          </a:prstGeom>
        </p:spPr>
        <p:txBody>
          <a:bodyPr wrap="none">
            <a:spAutoFit/>
          </a:bodyPr>
          <a:lstStyle/>
          <a:p>
            <a:r>
              <a:rPr lang="zh-CN" altLang="zh-CN" sz="2400" b="1" dirty="0"/>
              <a:t>函</a:t>
            </a:r>
            <a:r>
              <a:rPr lang="en-US" altLang="zh-CN" sz="2400" b="1" dirty="0"/>
              <a:t>  </a:t>
            </a:r>
            <a:r>
              <a:rPr lang="zh-CN" altLang="zh-CN" sz="2400" b="1" dirty="0"/>
              <a:t>数</a:t>
            </a:r>
            <a:r>
              <a:rPr lang="en-US" altLang="zh-CN" sz="2400" b="1" dirty="0"/>
              <a:t>  </a:t>
            </a:r>
            <a:r>
              <a:rPr lang="zh-CN" altLang="zh-CN" sz="2400" b="1" dirty="0"/>
              <a:t>说</a:t>
            </a:r>
            <a:r>
              <a:rPr lang="en-US" altLang="zh-CN" sz="2400" b="1" dirty="0"/>
              <a:t>  </a:t>
            </a:r>
            <a:r>
              <a:rPr lang="zh-CN" altLang="zh-CN" sz="2400" b="1" dirty="0"/>
              <a:t>明</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TextBox 2"/>
          <p:cNvSpPr txBox="1"/>
          <p:nvPr/>
        </p:nvSpPr>
        <p:spPr>
          <a:xfrm>
            <a:off x="700644" y="1080655"/>
            <a:ext cx="10450286" cy="646331"/>
          </a:xfrm>
          <a:prstGeom prst="rect">
            <a:avLst/>
          </a:prstGeom>
          <a:noFill/>
        </p:spPr>
        <p:txBody>
          <a:bodyPr wrap="square" rtlCol="0">
            <a:spAutoFit/>
          </a:bodyPr>
          <a:lstStyle/>
          <a:p>
            <a:pPr indent="450850"/>
            <a:r>
              <a:rPr lang="en-US" altLang="zh-CN" sz="1800" dirty="0" err="1"/>
              <a:t>getFont</a:t>
            </a:r>
            <a:r>
              <a:rPr lang="en-US" altLang="zh-CN" sz="1800" dirty="0"/>
              <a:t>()</a:t>
            </a:r>
            <a:r>
              <a:rPr lang="zh-CN" altLang="zh-CN" sz="1800" dirty="0"/>
              <a:t>函数是标准字体对话框</a:t>
            </a:r>
            <a:r>
              <a:rPr lang="en-US" altLang="zh-CN" sz="1800" dirty="0" err="1"/>
              <a:t>QFontDialog</a:t>
            </a:r>
            <a:r>
              <a:rPr lang="zh-CN" altLang="zh-CN" sz="1800" dirty="0"/>
              <a:t>类的一个静态函数，该函数返回用户所选择的字体，下面是</a:t>
            </a:r>
            <a:r>
              <a:rPr lang="en-US" altLang="zh-CN" sz="1800" dirty="0" err="1"/>
              <a:t>getFont</a:t>
            </a:r>
            <a:r>
              <a:rPr lang="en-US" altLang="zh-CN" sz="1800" dirty="0"/>
              <a:t>()</a:t>
            </a:r>
            <a:r>
              <a:rPr lang="zh-CN" altLang="zh-CN" sz="1800" dirty="0"/>
              <a:t>函数形式</a:t>
            </a:r>
            <a:r>
              <a:rPr lang="zh-CN" altLang="zh-CN" sz="1800" dirty="0" smtClean="0"/>
              <a:t>：</a:t>
            </a:r>
            <a:endParaRPr lang="zh-CN" altLang="zh-CN" sz="1800" dirty="0"/>
          </a:p>
        </p:txBody>
      </p:sp>
      <p:sp>
        <p:nvSpPr>
          <p:cNvPr id="4" name="TextBox 3"/>
          <p:cNvSpPr txBox="1"/>
          <p:nvPr/>
        </p:nvSpPr>
        <p:spPr>
          <a:xfrm>
            <a:off x="1223158" y="1840675"/>
            <a:ext cx="9239003" cy="1549360"/>
          </a:xfrm>
          <a:prstGeom prst="roundRect">
            <a:avLst/>
          </a:prstGeom>
          <a:solidFill>
            <a:srgbClr val="DDDDDD"/>
          </a:solidFill>
        </p:spPr>
        <p:txBody>
          <a:bodyPr wrap="square" rtlCol="0">
            <a:spAutoFit/>
          </a:bodyPr>
          <a:lstStyle/>
          <a:p>
            <a:r>
              <a:rPr lang="en-US" altLang="zh-CN" dirty="0" err="1"/>
              <a:t>QFont</a:t>
            </a:r>
            <a:r>
              <a:rPr lang="en-US" altLang="zh-CN" dirty="0"/>
              <a:t> </a:t>
            </a:r>
            <a:r>
              <a:rPr lang="en-US" altLang="zh-CN" dirty="0" err="1"/>
              <a:t>getFont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            			//</a:t>
            </a:r>
            <a:r>
              <a:rPr lang="zh-CN" altLang="zh-CN" dirty="0"/>
              <a:t>注</a:t>
            </a:r>
          </a:p>
          <a:p>
            <a:r>
              <a:rPr lang="en-US" altLang="zh-CN" dirty="0"/>
              <a:t>	</a:t>
            </a:r>
            <a:r>
              <a:rPr lang="en-US" altLang="zh-CN" dirty="0" err="1"/>
              <a:t>QWidget</a:t>
            </a:r>
            <a:r>
              <a:rPr lang="en-US" altLang="zh-CN" dirty="0"/>
              <a:t>* parent=0    		//</a:t>
            </a:r>
            <a:r>
              <a:rPr lang="zh-CN" altLang="zh-CN" dirty="0"/>
              <a:t>标准字体对话框的父窗口</a:t>
            </a:r>
          </a:p>
          <a:p>
            <a:r>
              <a:rPr lang="en-US" altLang="zh-CN" dirty="0"/>
              <a:t>);       </a:t>
            </a:r>
            <a:endParaRPr lang="zh-CN" altLang="zh-CN" dirty="0"/>
          </a:p>
        </p:txBody>
      </p:sp>
    </p:spTree>
    <p:extLst>
      <p:ext uri="{BB962C8B-B14F-4D97-AF65-F5344CB8AC3E}">
        <p14:creationId xmlns:p14="http://schemas.microsoft.com/office/powerpoint/2010/main" val="215153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28635" y="4130535"/>
            <a:ext cx="2302395" cy="518595"/>
          </a:xfrm>
          <a:prstGeom prst="rect">
            <a:avLst/>
          </a:prstGeom>
          <a:noFill/>
        </p:spPr>
        <p:txBody>
          <a:bodyPr wrap="square" lIns="86863" tIns="43430" rIns="86863" bIns="43430" rtlCol="0">
            <a:spAutoFit/>
          </a:bodyPr>
          <a:lstStyle/>
          <a:p>
            <a:r>
              <a:rPr lang="zh-CN" altLang="zh-CN" sz="2800" b="1" dirty="0" smtClean="0"/>
              <a:t>创</a:t>
            </a:r>
            <a:r>
              <a:rPr lang="en-US" altLang="zh-CN" sz="2800" b="1" dirty="0" smtClean="0"/>
              <a:t>  </a:t>
            </a:r>
            <a:r>
              <a:rPr lang="zh-CN" altLang="zh-CN" sz="2800" b="1" dirty="0" smtClean="0"/>
              <a:t>建</a:t>
            </a:r>
            <a:r>
              <a:rPr lang="en-US" altLang="zh-CN" sz="2800" b="1" dirty="0" smtClean="0"/>
              <a:t>  </a:t>
            </a:r>
            <a:r>
              <a:rPr lang="zh-CN" altLang="zh-CN" sz="2800" b="1" dirty="0" smtClean="0"/>
              <a:t>步</a:t>
            </a:r>
            <a:r>
              <a:rPr lang="en-US" altLang="zh-CN" sz="2800" b="1" dirty="0" smtClean="0"/>
              <a:t>  </a:t>
            </a:r>
            <a:r>
              <a:rPr lang="zh-CN" altLang="zh-CN" sz="2800" b="1" dirty="0" smtClean="0"/>
              <a:t>骤</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45712178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2" y="282930"/>
            <a:ext cx="2302395" cy="457040"/>
          </a:xfrm>
          <a:prstGeom prst="rect">
            <a:avLst/>
          </a:prstGeom>
          <a:noFill/>
        </p:spPr>
        <p:txBody>
          <a:bodyPr wrap="square" lIns="86863" tIns="43430" rIns="86863" bIns="43430" rtlCol="0">
            <a:spAutoFit/>
          </a:bodyPr>
          <a:lstStyle/>
          <a:p>
            <a:r>
              <a:rPr lang="zh-CN" altLang="zh-CN" sz="2400" b="1" dirty="0" smtClean="0"/>
              <a:t>创</a:t>
            </a:r>
            <a:r>
              <a:rPr lang="en-US" altLang="zh-CN" sz="2400" b="1" dirty="0" smtClean="0"/>
              <a:t>  </a:t>
            </a:r>
            <a:r>
              <a:rPr lang="zh-CN" altLang="zh-CN" sz="2400" b="1" dirty="0" smtClean="0"/>
              <a:t>建</a:t>
            </a:r>
            <a:r>
              <a:rPr lang="en-US" altLang="zh-CN" sz="2400" b="1" dirty="0" smtClean="0"/>
              <a:t>  </a:t>
            </a:r>
            <a:r>
              <a:rPr lang="zh-CN" altLang="zh-CN" sz="2400" b="1" dirty="0" smtClean="0"/>
              <a:t>步</a:t>
            </a:r>
            <a:r>
              <a:rPr lang="en-US" altLang="zh-CN" sz="2400" b="1" dirty="0" smtClean="0"/>
              <a:t>  </a:t>
            </a:r>
            <a:r>
              <a:rPr lang="zh-CN" altLang="zh-CN" sz="2400" b="1" dirty="0" smtClean="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1034535" y="886870"/>
            <a:ext cx="5940425" cy="646331"/>
          </a:xfrm>
          <a:prstGeom prst="rect">
            <a:avLst/>
          </a:prstGeom>
        </p:spPr>
        <p:txBody>
          <a:bodyPr>
            <a:spAutoFit/>
          </a:bodyPr>
          <a:lstStyle/>
          <a:p>
            <a:r>
              <a:rPr lang="zh-CN" altLang="zh-CN" sz="1800" dirty="0"/>
              <a:t>下面是创建标准字体对话框的详细步骤。</a:t>
            </a:r>
          </a:p>
          <a:p>
            <a:r>
              <a:rPr lang="zh-CN" altLang="zh-CN" sz="1800" dirty="0"/>
              <a:t>（</a:t>
            </a:r>
            <a:r>
              <a:rPr lang="en-US" altLang="zh-CN" sz="1800" dirty="0"/>
              <a:t>1</a:t>
            </a:r>
            <a:r>
              <a:rPr lang="zh-CN" altLang="zh-CN" sz="1800" dirty="0"/>
              <a:t>）在“</a:t>
            </a:r>
            <a:r>
              <a:rPr lang="en-US" altLang="zh-CN" sz="1800" dirty="0" err="1"/>
              <a:t>dialog.h</a:t>
            </a:r>
            <a:r>
              <a:rPr lang="zh-CN" altLang="zh-CN" sz="1800" dirty="0"/>
              <a:t>”中，添加</a:t>
            </a:r>
            <a:r>
              <a:rPr lang="en-US" altLang="zh-CN" sz="1800" dirty="0"/>
              <a:t>private</a:t>
            </a:r>
            <a:r>
              <a:rPr lang="zh-CN" altLang="zh-CN" sz="1800" dirty="0"/>
              <a:t>成员变量如下：</a:t>
            </a:r>
          </a:p>
        </p:txBody>
      </p:sp>
      <p:sp>
        <p:nvSpPr>
          <p:cNvPr id="4" name="圆角矩形 3"/>
          <p:cNvSpPr/>
          <p:nvPr/>
        </p:nvSpPr>
        <p:spPr>
          <a:xfrm>
            <a:off x="1260167" y="1533201"/>
            <a:ext cx="9118867" cy="681038"/>
          </a:xfrm>
          <a:prstGeom prst="roundRect">
            <a:avLst/>
          </a:prstGeom>
          <a:solidFill>
            <a:srgbClr val="DDDDDD"/>
          </a:solidFill>
        </p:spPr>
        <p:txBody>
          <a:bodyPr wrap="square">
            <a:spAutoFit/>
          </a:bodyPr>
          <a:lstStyle/>
          <a:p>
            <a:r>
              <a:rPr lang="en-US" altLang="zh-CN" dirty="0" err="1"/>
              <a:t>QPushButton</a:t>
            </a:r>
            <a:r>
              <a:rPr lang="en-US" altLang="zh-CN" dirty="0"/>
              <a:t> *</a:t>
            </a:r>
            <a:r>
              <a:rPr lang="en-US" altLang="zh-CN" dirty="0" err="1"/>
              <a:t>fontBtn</a:t>
            </a:r>
            <a:r>
              <a:rPr lang="en-US" altLang="zh-CN" dirty="0"/>
              <a:t>; </a:t>
            </a:r>
            <a:endParaRPr lang="zh-CN" altLang="zh-CN" dirty="0"/>
          </a:p>
          <a:p>
            <a:r>
              <a:rPr lang="en-US" altLang="zh-CN" dirty="0" err="1"/>
              <a:t>QLineEdit</a:t>
            </a:r>
            <a:r>
              <a:rPr lang="en-US" altLang="zh-CN" dirty="0"/>
              <a:t> *</a:t>
            </a:r>
            <a:r>
              <a:rPr lang="en-US" altLang="zh-CN" dirty="0" err="1"/>
              <a:t>fontLineEdit</a:t>
            </a:r>
            <a:r>
              <a:rPr lang="en-US" altLang="zh-CN" dirty="0"/>
              <a:t>;</a:t>
            </a:r>
            <a:endParaRPr lang="zh-CN" altLang="zh-CN" dirty="0"/>
          </a:p>
        </p:txBody>
      </p:sp>
      <p:sp>
        <p:nvSpPr>
          <p:cNvPr id="5" name="矩形 4"/>
          <p:cNvSpPr/>
          <p:nvPr/>
        </p:nvSpPr>
        <p:spPr>
          <a:xfrm>
            <a:off x="1034428" y="2214239"/>
            <a:ext cx="2148345" cy="369332"/>
          </a:xfrm>
          <a:prstGeom prst="rect">
            <a:avLst/>
          </a:prstGeom>
        </p:spPr>
        <p:txBody>
          <a:bodyPr wrap="none">
            <a:spAutoFit/>
          </a:bodyPr>
          <a:lstStyle/>
          <a:p>
            <a:r>
              <a:rPr lang="zh-CN" altLang="zh-CN" sz="1800" dirty="0"/>
              <a:t>（</a:t>
            </a:r>
            <a:r>
              <a:rPr lang="en-US" altLang="zh-CN" sz="1800" dirty="0"/>
              <a:t>2</a:t>
            </a:r>
            <a:r>
              <a:rPr lang="zh-CN" altLang="zh-CN" sz="1800" dirty="0"/>
              <a:t>）添加槽函数：</a:t>
            </a:r>
          </a:p>
        </p:txBody>
      </p:sp>
      <p:sp>
        <p:nvSpPr>
          <p:cNvPr id="6" name="圆角矩形 5"/>
          <p:cNvSpPr/>
          <p:nvPr/>
        </p:nvSpPr>
        <p:spPr>
          <a:xfrm>
            <a:off x="1260166" y="2583571"/>
            <a:ext cx="9118867" cy="391597"/>
          </a:xfrm>
          <a:prstGeom prst="roundRect">
            <a:avLst/>
          </a:prstGeom>
          <a:solidFill>
            <a:srgbClr val="DDDDDD"/>
          </a:solidFill>
        </p:spPr>
        <p:txBody>
          <a:bodyPr wrap="square">
            <a:spAutoFit/>
          </a:bodyPr>
          <a:lstStyle/>
          <a:p>
            <a:r>
              <a:rPr lang="en-US" altLang="zh-CN" dirty="0"/>
              <a:t>void </a:t>
            </a:r>
            <a:r>
              <a:rPr lang="en-US" altLang="zh-CN" dirty="0" err="1"/>
              <a:t>showFont</a:t>
            </a:r>
            <a:r>
              <a:rPr lang="en-US" altLang="zh-CN" dirty="0"/>
              <a:t>();</a:t>
            </a:r>
            <a:endParaRPr lang="zh-CN" altLang="zh-CN" dirty="0"/>
          </a:p>
        </p:txBody>
      </p:sp>
      <p:sp>
        <p:nvSpPr>
          <p:cNvPr id="7" name="矩形 6"/>
          <p:cNvSpPr/>
          <p:nvPr/>
        </p:nvSpPr>
        <p:spPr>
          <a:xfrm>
            <a:off x="1034535" y="3062549"/>
            <a:ext cx="5886548"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a:t>
            </a:r>
            <a:r>
              <a:rPr lang="zh-CN" altLang="zh-CN" sz="1800" dirty="0"/>
              <a:t>”文件的构造函数中添加如下代码：</a:t>
            </a:r>
          </a:p>
        </p:txBody>
      </p:sp>
      <p:sp>
        <p:nvSpPr>
          <p:cNvPr id="8" name="圆角矩形 7"/>
          <p:cNvSpPr/>
          <p:nvPr/>
        </p:nvSpPr>
        <p:spPr>
          <a:xfrm>
            <a:off x="1260165" y="3456678"/>
            <a:ext cx="9118867" cy="1259919"/>
          </a:xfrm>
          <a:prstGeom prst="roundRect">
            <a:avLst/>
          </a:prstGeom>
          <a:solidFill>
            <a:srgbClr val="DDDDDD"/>
          </a:solidFill>
        </p:spPr>
        <p:txBody>
          <a:bodyPr wrap="square">
            <a:spAutoFit/>
          </a:bodyPr>
          <a:lstStyle/>
          <a:p>
            <a:r>
              <a:rPr lang="en-US" altLang="zh-CN" dirty="0" err="1"/>
              <a:t>fontBtn</a:t>
            </a:r>
            <a:r>
              <a:rPr lang="en-US" altLang="zh-CN" dirty="0"/>
              <a:t>=new </a:t>
            </a:r>
            <a:r>
              <a:rPr lang="en-US" altLang="zh-CN" dirty="0" err="1"/>
              <a:t>QPushButton</a:t>
            </a:r>
            <a:r>
              <a:rPr lang="en-US" altLang="zh-CN" dirty="0"/>
              <a:t>;                       	</a:t>
            </a:r>
            <a:r>
              <a:rPr lang="en-US" altLang="zh-CN" dirty="0" smtClean="0"/>
              <a:t>		//</a:t>
            </a:r>
            <a:r>
              <a:rPr lang="zh-CN" altLang="zh-CN" dirty="0"/>
              <a:t>创建控件的对象</a:t>
            </a:r>
          </a:p>
          <a:p>
            <a:r>
              <a:rPr lang="en-US" altLang="zh-CN" dirty="0" err="1"/>
              <a:t>fontBtn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字体标准对话框实例</a:t>
            </a:r>
            <a:r>
              <a:rPr lang="en-US" altLang="zh-CN" dirty="0"/>
              <a:t>"));</a:t>
            </a:r>
            <a:endParaRPr lang="zh-CN" altLang="zh-CN" dirty="0"/>
          </a:p>
          <a:p>
            <a:r>
              <a:rPr lang="en-US" altLang="zh-CN" dirty="0" err="1"/>
              <a:t>fontLineEdit</a:t>
            </a:r>
            <a:r>
              <a:rPr lang="en-US" altLang="zh-CN" dirty="0"/>
              <a:t>=new </a:t>
            </a:r>
            <a:r>
              <a:rPr lang="en-US" altLang="zh-CN" dirty="0" err="1"/>
              <a:t>QLineEdit</a:t>
            </a:r>
            <a:r>
              <a:rPr lang="en-US" altLang="zh-CN" dirty="0"/>
              <a:t>;                    				//</a:t>
            </a:r>
            <a:r>
              <a:rPr lang="zh-CN" altLang="zh-CN" dirty="0"/>
              <a:t>显示更改的字符串</a:t>
            </a:r>
          </a:p>
          <a:p>
            <a:r>
              <a:rPr lang="en-US" altLang="zh-CN" dirty="0" err="1"/>
              <a:t>fontLineEdit</a:t>
            </a:r>
            <a:r>
              <a:rPr lang="en-US" altLang="zh-CN" dirty="0"/>
              <a:t>-&gt;</a:t>
            </a:r>
            <a:r>
              <a:rPr lang="en-US" altLang="zh-CN" dirty="0" err="1"/>
              <a:t>setText</a:t>
            </a:r>
            <a:r>
              <a:rPr lang="en-US" altLang="zh-CN" dirty="0"/>
              <a:t>(</a:t>
            </a:r>
            <a:r>
              <a:rPr lang="en-US" altLang="zh-CN" dirty="0" err="1"/>
              <a:t>tr</a:t>
            </a:r>
            <a:r>
              <a:rPr lang="en-US" altLang="zh-CN" dirty="0"/>
              <a:t>("Welcome!"));</a:t>
            </a:r>
            <a:endParaRPr lang="zh-CN" altLang="zh-CN" dirty="0"/>
          </a:p>
        </p:txBody>
      </p:sp>
      <p:sp>
        <p:nvSpPr>
          <p:cNvPr id="9" name="矩形 8"/>
          <p:cNvSpPr/>
          <p:nvPr/>
        </p:nvSpPr>
        <p:spPr>
          <a:xfrm>
            <a:off x="1142455" y="4722552"/>
            <a:ext cx="1800493" cy="369332"/>
          </a:xfrm>
          <a:prstGeom prst="rect">
            <a:avLst/>
          </a:prstGeom>
        </p:spPr>
        <p:txBody>
          <a:bodyPr wrap="none">
            <a:spAutoFit/>
          </a:bodyPr>
          <a:lstStyle/>
          <a:p>
            <a:r>
              <a:rPr lang="zh-CN" altLang="zh-CN" sz="1800" dirty="0"/>
              <a:t>添加布局管理：</a:t>
            </a:r>
          </a:p>
        </p:txBody>
      </p:sp>
      <p:sp>
        <p:nvSpPr>
          <p:cNvPr id="10" name="圆角矩形 9"/>
          <p:cNvSpPr/>
          <p:nvPr/>
        </p:nvSpPr>
        <p:spPr>
          <a:xfrm>
            <a:off x="1260164" y="5091884"/>
            <a:ext cx="9118867" cy="681038"/>
          </a:xfrm>
          <a:prstGeom prst="roundRect">
            <a:avLst/>
          </a:prstGeom>
          <a:solidFill>
            <a:srgbClr val="DDDDDD"/>
          </a:solidFill>
        </p:spPr>
        <p:txBody>
          <a:bodyPr wrap="square">
            <a:spAutoFit/>
          </a:bodyPr>
          <a:lstStyle/>
          <a:p>
            <a:r>
              <a:rPr lang="en-US" altLang="zh-CN" dirty="0" err="1"/>
              <a:t>mainLayout</a:t>
            </a:r>
            <a:r>
              <a:rPr lang="en-US" altLang="zh-CN" dirty="0"/>
              <a:t>-&gt;</a:t>
            </a:r>
            <a:r>
              <a:rPr lang="en-US" altLang="zh-CN" dirty="0" err="1"/>
              <a:t>addWidget</a:t>
            </a:r>
            <a:r>
              <a:rPr lang="en-US" altLang="zh-CN" dirty="0"/>
              <a:t>(fontBtn,2,0);         			</a:t>
            </a:r>
            <a:r>
              <a:rPr lang="en-US" altLang="zh-CN" dirty="0" smtClean="0"/>
              <a:t>//</a:t>
            </a:r>
            <a:r>
              <a:rPr lang="zh-CN" altLang="zh-CN" dirty="0"/>
              <a:t>布局设计</a:t>
            </a:r>
          </a:p>
          <a:p>
            <a:r>
              <a:rPr lang="en-US" altLang="zh-CN" dirty="0" err="1"/>
              <a:t>mainLayout</a:t>
            </a:r>
            <a:r>
              <a:rPr lang="en-US" altLang="zh-CN" dirty="0"/>
              <a:t>-&gt;</a:t>
            </a:r>
            <a:r>
              <a:rPr lang="en-US" altLang="zh-CN" dirty="0" err="1"/>
              <a:t>addWidget</a:t>
            </a:r>
            <a:r>
              <a:rPr lang="en-US" altLang="zh-CN" dirty="0"/>
              <a:t>(fontLineEdit,2,1);</a:t>
            </a:r>
            <a:endParaRPr lang="zh-CN" altLang="zh-CN" dirty="0"/>
          </a:p>
        </p:txBody>
      </p:sp>
      <p:sp>
        <p:nvSpPr>
          <p:cNvPr id="11" name="矩形 10"/>
          <p:cNvSpPr/>
          <p:nvPr/>
        </p:nvSpPr>
        <p:spPr>
          <a:xfrm>
            <a:off x="1106055" y="5772922"/>
            <a:ext cx="2262158" cy="369332"/>
          </a:xfrm>
          <a:prstGeom prst="rect">
            <a:avLst/>
          </a:prstGeom>
        </p:spPr>
        <p:txBody>
          <a:bodyPr wrap="none">
            <a:spAutoFit/>
          </a:bodyPr>
          <a:lstStyle/>
          <a:p>
            <a:r>
              <a:rPr lang="zh-CN" altLang="zh-CN" sz="1800" dirty="0"/>
              <a:t>最后添加事件关联：</a:t>
            </a:r>
          </a:p>
        </p:txBody>
      </p:sp>
      <p:sp>
        <p:nvSpPr>
          <p:cNvPr id="12" name="圆角矩形 11"/>
          <p:cNvSpPr/>
          <p:nvPr/>
        </p:nvSpPr>
        <p:spPr>
          <a:xfrm>
            <a:off x="1260163" y="6142254"/>
            <a:ext cx="9118867" cy="391597"/>
          </a:xfrm>
          <a:prstGeom prst="roundRect">
            <a:avLst/>
          </a:prstGeom>
          <a:solidFill>
            <a:srgbClr val="DDDDDD"/>
          </a:solidFill>
        </p:spPr>
        <p:txBody>
          <a:bodyPr wrap="square">
            <a:spAutoFit/>
          </a:bodyPr>
          <a:lstStyle/>
          <a:p>
            <a:r>
              <a:rPr lang="en-US" altLang="zh-CN" dirty="0"/>
              <a:t>connect(</a:t>
            </a:r>
            <a:r>
              <a:rPr lang="en-US" altLang="zh-CN" dirty="0" err="1"/>
              <a:t>fontBtn,SIGNAL</a:t>
            </a:r>
            <a:r>
              <a:rPr lang="en-US" altLang="zh-CN" dirty="0"/>
              <a:t>(clicked()),</a:t>
            </a:r>
            <a:r>
              <a:rPr lang="en-US" altLang="zh-CN" dirty="0" err="1"/>
              <a:t>this,SLOT</a:t>
            </a:r>
            <a:r>
              <a:rPr lang="en-US" altLang="zh-CN" dirty="0"/>
              <a:t>(</a:t>
            </a:r>
            <a:r>
              <a:rPr lang="en-US" altLang="zh-CN" dirty="0" err="1"/>
              <a:t>showFont</a:t>
            </a:r>
            <a:r>
              <a:rPr lang="en-US" altLang="zh-CN" dirty="0"/>
              <a:t>()));	</a:t>
            </a:r>
            <a:r>
              <a:rPr lang="en-US" altLang="zh-CN" dirty="0" smtClean="0"/>
              <a:t>	//</a:t>
            </a:r>
            <a:r>
              <a:rPr lang="zh-CN" altLang="zh-CN" dirty="0"/>
              <a:t>事件关联</a:t>
            </a:r>
          </a:p>
        </p:txBody>
      </p:sp>
    </p:spTree>
    <p:extLst>
      <p:ext uri="{BB962C8B-B14F-4D97-AF65-F5344CB8AC3E}">
        <p14:creationId xmlns:p14="http://schemas.microsoft.com/office/powerpoint/2010/main" val="40119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2" y="282930"/>
            <a:ext cx="2302395" cy="457040"/>
          </a:xfrm>
          <a:prstGeom prst="rect">
            <a:avLst/>
          </a:prstGeom>
          <a:noFill/>
        </p:spPr>
        <p:txBody>
          <a:bodyPr wrap="square" lIns="86863" tIns="43430" rIns="86863" bIns="43430" rtlCol="0">
            <a:spAutoFit/>
          </a:bodyPr>
          <a:lstStyle/>
          <a:p>
            <a:r>
              <a:rPr lang="zh-CN" altLang="zh-CN" sz="2400" b="1" dirty="0" smtClean="0"/>
              <a:t>创</a:t>
            </a:r>
            <a:r>
              <a:rPr lang="en-US" altLang="zh-CN" sz="2400" b="1" dirty="0" smtClean="0"/>
              <a:t>  </a:t>
            </a:r>
            <a:r>
              <a:rPr lang="zh-CN" altLang="zh-CN" sz="2400" b="1" dirty="0" smtClean="0"/>
              <a:t>建</a:t>
            </a:r>
            <a:r>
              <a:rPr lang="en-US" altLang="zh-CN" sz="2400" b="1" dirty="0" smtClean="0"/>
              <a:t>  </a:t>
            </a:r>
            <a:r>
              <a:rPr lang="zh-CN" altLang="zh-CN" sz="2400" b="1" dirty="0" smtClean="0"/>
              <a:t>步</a:t>
            </a:r>
            <a:r>
              <a:rPr lang="en-US" altLang="zh-CN" sz="2400" b="1" dirty="0" smtClean="0"/>
              <a:t>  </a:t>
            </a:r>
            <a:r>
              <a:rPr lang="zh-CN" altLang="zh-CN" sz="2400" b="1" dirty="0" smtClean="0"/>
              <a:t>骤</a:t>
            </a:r>
            <a:endParaRPr lang="zh-CN" altLang="en-US" sz="2400" b="1" dirty="0">
              <a:solidFill>
                <a:srgbClr val="6A4B2E"/>
              </a:solidFill>
              <a:latin typeface="方正隶书简体" panose="02010601030101010101" pitchFamily="2" charset="-122"/>
              <a:ea typeface="方正隶书简体" panose="02010601030101010101" pitchFamily="2" charset="-122"/>
            </a:endParaRPr>
          </a:p>
        </p:txBody>
      </p:sp>
      <p:sp>
        <p:nvSpPr>
          <p:cNvPr id="3" name="矩形 2"/>
          <p:cNvSpPr/>
          <p:nvPr/>
        </p:nvSpPr>
        <p:spPr>
          <a:xfrm>
            <a:off x="950402" y="993924"/>
            <a:ext cx="4476162" cy="369332"/>
          </a:xfrm>
          <a:prstGeom prst="rect">
            <a:avLst/>
          </a:prstGeom>
        </p:spPr>
        <p:txBody>
          <a:bodyPr wrap="none">
            <a:spAutoFit/>
          </a:bodyPr>
          <a:lstStyle/>
          <a:p>
            <a:r>
              <a:rPr lang="zh-CN" altLang="zh-CN" sz="1800" dirty="0"/>
              <a:t>其中，槽函数</a:t>
            </a:r>
            <a:r>
              <a:rPr lang="en-US" altLang="zh-CN" sz="1800" dirty="0" err="1"/>
              <a:t>showFont</a:t>
            </a:r>
            <a:r>
              <a:rPr lang="en-US" altLang="zh-CN" sz="1800" dirty="0"/>
              <a:t>()</a:t>
            </a:r>
            <a:r>
              <a:rPr lang="zh-CN" altLang="zh-CN" sz="1800" dirty="0"/>
              <a:t>的实现代码如下：</a:t>
            </a:r>
          </a:p>
        </p:txBody>
      </p:sp>
      <p:sp>
        <p:nvSpPr>
          <p:cNvPr id="4" name="TextBox 3"/>
          <p:cNvSpPr txBox="1"/>
          <p:nvPr/>
        </p:nvSpPr>
        <p:spPr>
          <a:xfrm>
            <a:off x="1068779" y="1460665"/>
            <a:ext cx="9464634" cy="2707124"/>
          </a:xfrm>
          <a:prstGeom prst="roundRect">
            <a:avLst>
              <a:gd name="adj" fmla="val 7894"/>
            </a:avLst>
          </a:prstGeom>
          <a:solidFill>
            <a:srgbClr val="DDDDDD"/>
          </a:solidFill>
        </p:spPr>
        <p:txBody>
          <a:bodyPr wrap="square" rtlCol="0">
            <a:spAutoFit/>
          </a:bodyPr>
          <a:lstStyle/>
          <a:p>
            <a:r>
              <a:rPr lang="en-US" altLang="zh-CN" dirty="0"/>
              <a:t>void Dialog::</a:t>
            </a:r>
            <a:r>
              <a:rPr lang="en-US" altLang="zh-CN" dirty="0" err="1"/>
              <a:t>showFont</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QFont</a:t>
            </a:r>
            <a:r>
              <a:rPr lang="en-US" altLang="zh-CN" dirty="0"/>
              <a:t> f = </a:t>
            </a:r>
            <a:r>
              <a:rPr lang="en-US" altLang="zh-CN" dirty="0" err="1"/>
              <a:t>QFontDialog</a:t>
            </a:r>
            <a:r>
              <a:rPr lang="en-US" altLang="zh-CN" dirty="0"/>
              <a:t>::</a:t>
            </a:r>
            <a:r>
              <a:rPr lang="en-US" altLang="zh-CN" dirty="0" err="1"/>
              <a:t>getFont</a:t>
            </a:r>
            <a:r>
              <a:rPr lang="en-US" altLang="zh-CN" dirty="0"/>
              <a:t>(&amp;ok);</a:t>
            </a:r>
            <a:endParaRPr lang="zh-CN" altLang="zh-CN" dirty="0"/>
          </a:p>
          <a:p>
            <a:r>
              <a:rPr lang="en-US" altLang="zh-CN" dirty="0"/>
              <a:t>    if (ok)</a:t>
            </a:r>
            <a:endParaRPr lang="zh-CN" altLang="zh-CN" dirty="0"/>
          </a:p>
          <a:p>
            <a:r>
              <a:rPr lang="en-US" altLang="zh-CN" dirty="0"/>
              <a:t>    {</a:t>
            </a:r>
            <a:endParaRPr lang="zh-CN" altLang="zh-CN" dirty="0"/>
          </a:p>
          <a:p>
            <a:r>
              <a:rPr lang="en-US" altLang="zh-CN" dirty="0"/>
              <a:t>        </a:t>
            </a:r>
            <a:r>
              <a:rPr lang="en-US" altLang="zh-CN" dirty="0" err="1"/>
              <a:t>fontLineEdit</a:t>
            </a:r>
            <a:r>
              <a:rPr lang="en-US" altLang="zh-CN" dirty="0"/>
              <a:t>-&gt;</a:t>
            </a:r>
            <a:r>
              <a:rPr lang="en-US" altLang="zh-CN" dirty="0" err="1"/>
              <a:t>setFont</a:t>
            </a:r>
            <a:r>
              <a:rPr lang="en-US" altLang="zh-CN" dirty="0"/>
              <a:t>(f);</a:t>
            </a:r>
            <a:endParaRPr lang="zh-CN" altLang="zh-CN" dirty="0"/>
          </a:p>
          <a:p>
            <a:r>
              <a:rPr lang="en-US" altLang="zh-CN" dirty="0"/>
              <a:t>    }</a:t>
            </a:r>
            <a:endParaRPr lang="zh-CN" altLang="zh-CN" dirty="0"/>
          </a:p>
          <a:p>
            <a:r>
              <a:rPr lang="en-US" altLang="zh-CN" dirty="0" smtClean="0"/>
              <a:t>}</a:t>
            </a:r>
            <a:endParaRPr lang="zh-CN" altLang="zh-CN" dirty="0"/>
          </a:p>
        </p:txBody>
      </p:sp>
      <p:sp>
        <p:nvSpPr>
          <p:cNvPr id="5" name="矩形 4"/>
          <p:cNvSpPr/>
          <p:nvPr/>
        </p:nvSpPr>
        <p:spPr>
          <a:xfrm>
            <a:off x="818633" y="4173744"/>
            <a:ext cx="3995004" cy="369332"/>
          </a:xfrm>
          <a:prstGeom prst="rect">
            <a:avLst/>
          </a:prstGeom>
        </p:spPr>
        <p:txBody>
          <a:bodyPr wrap="none">
            <a:spAutoFit/>
          </a:bodyPr>
          <a:lstStyle/>
          <a:p>
            <a:r>
              <a:rPr lang="zh-CN" altLang="zh-CN" sz="1800" dirty="0"/>
              <a:t>（</a:t>
            </a:r>
            <a:r>
              <a:rPr lang="en-US" altLang="zh-CN" sz="1800" dirty="0"/>
              <a:t>4</a:t>
            </a:r>
            <a:r>
              <a:rPr lang="zh-CN" altLang="zh-CN" sz="1800" dirty="0"/>
              <a:t>）在文件的开始部分添加头文件：</a:t>
            </a:r>
          </a:p>
        </p:txBody>
      </p:sp>
      <p:sp>
        <p:nvSpPr>
          <p:cNvPr id="6" name="圆角矩形 5"/>
          <p:cNvSpPr/>
          <p:nvPr/>
        </p:nvSpPr>
        <p:spPr>
          <a:xfrm>
            <a:off x="1068779" y="4543076"/>
            <a:ext cx="9464634" cy="391597"/>
          </a:xfrm>
          <a:prstGeom prst="roundRect">
            <a:avLst/>
          </a:prstGeom>
          <a:solidFill>
            <a:srgbClr val="DDDDDD"/>
          </a:solidFill>
        </p:spPr>
        <p:txBody>
          <a:bodyPr wrap="square">
            <a:spAutoFit/>
          </a:bodyPr>
          <a:lstStyle/>
          <a:p>
            <a:r>
              <a:rPr lang="en-US" altLang="zh-CN" dirty="0"/>
              <a:t>#include &lt;</a:t>
            </a:r>
            <a:r>
              <a:rPr lang="en-US" altLang="zh-CN" dirty="0" err="1"/>
              <a:t>QFontDialog</a:t>
            </a:r>
            <a:r>
              <a:rPr lang="en-US" altLang="zh-CN" dirty="0"/>
              <a:t>&gt;</a:t>
            </a:r>
            <a:endParaRPr lang="zh-CN" altLang="zh-CN" dirty="0"/>
          </a:p>
        </p:txBody>
      </p:sp>
      <p:sp>
        <p:nvSpPr>
          <p:cNvPr id="7" name="TextBox 6"/>
          <p:cNvSpPr txBox="1"/>
          <p:nvPr/>
        </p:nvSpPr>
        <p:spPr>
          <a:xfrm>
            <a:off x="391886" y="5035138"/>
            <a:ext cx="10640291" cy="646331"/>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）运行该程序后，单击“字体标准对话框实例”按钮后显示的界面如图</a:t>
            </a:r>
            <a:r>
              <a:rPr lang="en-US" altLang="zh-CN" sz="1800" dirty="0"/>
              <a:t>4.4</a:t>
            </a:r>
            <a:r>
              <a:rPr lang="zh-CN" altLang="zh-CN" sz="1800" dirty="0"/>
              <a:t>所示。选择某个字体，单击“</a:t>
            </a:r>
            <a:r>
              <a:rPr lang="en-US" altLang="zh-CN" sz="1800" dirty="0"/>
              <a:t>OK</a:t>
            </a:r>
            <a:r>
              <a:rPr lang="zh-CN" altLang="zh-CN" sz="1800" dirty="0"/>
              <a:t>”按钮，文字将应用选择的字体格式更新显示在</a:t>
            </a:r>
            <a:r>
              <a:rPr lang="en-US" altLang="zh-CN" sz="1800" dirty="0"/>
              <a:t>Dialog</a:t>
            </a:r>
            <a:r>
              <a:rPr lang="zh-CN" altLang="zh-CN" sz="1800" dirty="0"/>
              <a:t>对话框右边的标签中</a:t>
            </a:r>
            <a:r>
              <a:rPr lang="zh-CN" altLang="zh-CN" sz="1800" dirty="0" smtClean="0"/>
              <a:t>。</a:t>
            </a:r>
            <a:endParaRPr lang="zh-CN" altLang="zh-CN" sz="1800" dirty="0"/>
          </a:p>
        </p:txBody>
      </p:sp>
    </p:spTree>
    <p:extLst>
      <p:ext uri="{BB962C8B-B14F-4D97-AF65-F5344CB8AC3E}">
        <p14:creationId xmlns:p14="http://schemas.microsoft.com/office/powerpoint/2010/main" val="102946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60021" y="961901"/>
            <a:ext cx="10343408" cy="923330"/>
          </a:xfrm>
          <a:prstGeom prst="rect">
            <a:avLst/>
          </a:prstGeom>
          <a:noFill/>
        </p:spPr>
        <p:txBody>
          <a:bodyPr wrap="square" rtlCol="0">
            <a:spAutoFit/>
          </a:bodyPr>
          <a:lstStyle/>
          <a:p>
            <a:pPr indent="450850"/>
            <a:r>
              <a:rPr lang="zh-CN" altLang="zh-CN" sz="1800" dirty="0"/>
              <a:t>按如图</a:t>
            </a:r>
            <a:r>
              <a:rPr lang="en-US" altLang="zh-CN" sz="1800" dirty="0"/>
              <a:t>4.1</a:t>
            </a:r>
            <a:r>
              <a:rPr lang="zh-CN" altLang="zh-CN" sz="1800" dirty="0"/>
              <a:t>所示依次执行如下操作。</a:t>
            </a:r>
          </a:p>
          <a:p>
            <a:pPr indent="450850"/>
            <a:r>
              <a:rPr lang="zh-CN" altLang="zh-CN" sz="1800" dirty="0"/>
              <a:t>（</a:t>
            </a:r>
            <a:r>
              <a:rPr lang="en-US" altLang="zh-CN" sz="1800" dirty="0"/>
              <a:t>1</a:t>
            </a:r>
            <a:r>
              <a:rPr lang="zh-CN" altLang="zh-CN" sz="1800" dirty="0"/>
              <a:t>）单击“文件标准对话框实例”按钮，弹出“文件选择”对话框（</a:t>
            </a:r>
            <a:r>
              <a:rPr lang="en-US" altLang="zh-CN" sz="1800" dirty="0"/>
              <a:t>open file dialog</a:t>
            </a:r>
            <a:r>
              <a:rPr lang="zh-CN" altLang="zh-CN" sz="1800" dirty="0"/>
              <a:t>），如图</a:t>
            </a:r>
            <a:r>
              <a:rPr lang="en-US" altLang="zh-CN" sz="1800" dirty="0"/>
              <a:t>4.2</a:t>
            </a:r>
            <a:r>
              <a:rPr lang="zh-CN" altLang="zh-CN" sz="1800" dirty="0"/>
              <a:t>所示。选中的文件名所在目录路径将显示在图</a:t>
            </a:r>
            <a:r>
              <a:rPr lang="en-US" altLang="zh-CN" sz="1800" dirty="0"/>
              <a:t>4.1</a:t>
            </a:r>
            <a:r>
              <a:rPr lang="zh-CN" altLang="zh-CN" sz="1800" dirty="0"/>
              <a:t>中该按钮右侧</a:t>
            </a:r>
            <a:r>
              <a:rPr lang="zh-CN" altLang="zh-CN" dirty="0"/>
              <a:t>的标签中</a:t>
            </a:r>
            <a:r>
              <a:rPr lang="zh-CN" altLang="zh-CN" dirty="0" smtClean="0"/>
              <a:t>。</a:t>
            </a:r>
            <a:endParaRPr lang="zh-CN" altLang="zh-CN"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50" y="2003984"/>
            <a:ext cx="6808602" cy="383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970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标准输入对话框类</a:t>
            </a:r>
          </a:p>
        </p:txBody>
      </p:sp>
    </p:spTree>
    <p:extLst>
      <p:ext uri="{BB962C8B-B14F-4D97-AF65-F5344CB8AC3E}">
        <p14:creationId xmlns:p14="http://schemas.microsoft.com/office/powerpoint/2010/main" val="288917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2" y="282930"/>
            <a:ext cx="3194086" cy="457040"/>
          </a:xfrm>
          <a:prstGeom prst="rect">
            <a:avLst/>
          </a:prstGeom>
          <a:noFill/>
        </p:spPr>
        <p:txBody>
          <a:bodyPr wrap="square" lIns="86863" tIns="43430" rIns="86863" bIns="43430" rtlCol="0">
            <a:spAutoFit/>
          </a:bodyPr>
          <a:lstStyle/>
          <a:p>
            <a:r>
              <a:rPr lang="zh-CN" altLang="zh-CN" sz="2400" b="1" dirty="0"/>
              <a:t>标准输入对话框类</a:t>
            </a:r>
          </a:p>
        </p:txBody>
      </p:sp>
      <p:sp>
        <p:nvSpPr>
          <p:cNvPr id="3" name="TextBox 2"/>
          <p:cNvSpPr txBox="1"/>
          <p:nvPr/>
        </p:nvSpPr>
        <p:spPr>
          <a:xfrm>
            <a:off x="843148" y="1021278"/>
            <a:ext cx="10236530" cy="5030864"/>
          </a:xfrm>
          <a:prstGeom prst="rect">
            <a:avLst/>
          </a:prstGeom>
          <a:noFill/>
        </p:spPr>
        <p:txBody>
          <a:bodyPr wrap="square" rtlCol="0">
            <a:spAutoFit/>
          </a:bodyPr>
          <a:lstStyle/>
          <a:p>
            <a:pPr indent="450850">
              <a:lnSpc>
                <a:spcPct val="150000"/>
              </a:lnSpc>
            </a:pPr>
            <a:r>
              <a:rPr lang="zh-CN" altLang="zh-CN" sz="1800" dirty="0"/>
              <a:t>标准输入对话框提供四种数据类型的输入，包括字符串、下拉列表框的条目、</a:t>
            </a:r>
            <a:r>
              <a:rPr lang="en-US" altLang="zh-CN" sz="1800" dirty="0" err="1"/>
              <a:t>int</a:t>
            </a:r>
            <a:r>
              <a:rPr lang="zh-CN" altLang="zh-CN" sz="1800" dirty="0"/>
              <a:t>数据类型和</a:t>
            </a:r>
            <a:r>
              <a:rPr lang="en-US" altLang="zh-CN" sz="1800" dirty="0"/>
              <a:t>double</a:t>
            </a:r>
            <a:r>
              <a:rPr lang="zh-CN" altLang="zh-CN" sz="1800" dirty="0"/>
              <a:t>数据类型。下面的例子演示了各种标准输入框的使用方法，首先完成界面的设计。具体操作步骤如下。</a:t>
            </a:r>
          </a:p>
          <a:p>
            <a:pPr indent="450850">
              <a:lnSpc>
                <a:spcPct val="150000"/>
              </a:lnSpc>
            </a:pPr>
            <a:r>
              <a:rPr lang="zh-CN" altLang="zh-CN" sz="1800" dirty="0"/>
              <a:t>（</a:t>
            </a:r>
            <a:r>
              <a:rPr lang="en-US" altLang="zh-CN" sz="1800" dirty="0"/>
              <a:t>1</a:t>
            </a:r>
            <a:r>
              <a:rPr lang="zh-CN" altLang="zh-CN" sz="1800" dirty="0"/>
              <a:t>）在“</a:t>
            </a:r>
            <a:r>
              <a:rPr lang="en-US" altLang="zh-CN" sz="1800" dirty="0" err="1"/>
              <a:t>DialogExample</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”文本框中输入基类名“</a:t>
            </a:r>
            <a:r>
              <a:rPr lang="en-US" altLang="zh-CN" sz="1800" dirty="0" err="1"/>
              <a:t>QDialog</a:t>
            </a:r>
            <a:r>
              <a:rPr lang="zh-CN" altLang="zh-CN" sz="1800" dirty="0"/>
              <a:t>”（需要由用户手动输入），在“</a:t>
            </a:r>
            <a:r>
              <a:rPr lang="en-US" altLang="zh-CN" sz="1800" dirty="0"/>
              <a:t>Class name</a:t>
            </a:r>
            <a:r>
              <a:rPr lang="zh-CN" altLang="zh-CN" sz="1800" dirty="0"/>
              <a:t>”文本框中输入类的名称“</a:t>
            </a:r>
            <a:r>
              <a:rPr lang="en-US" altLang="zh-CN" sz="1800" dirty="0" err="1"/>
              <a:t>InputDlg</a:t>
            </a:r>
            <a:r>
              <a:rPr lang="zh-CN" altLang="zh-CN" sz="1800" dirty="0"/>
              <a:t>”。</a:t>
            </a:r>
          </a:p>
          <a:p>
            <a:pPr indent="450850">
              <a:lnSpc>
                <a:spcPct val="150000"/>
              </a:lnSpc>
            </a:pPr>
            <a:r>
              <a:rPr lang="zh-CN" altLang="zh-CN" sz="1800" dirty="0"/>
              <a:t>（</a:t>
            </a:r>
            <a:r>
              <a:rPr lang="en-US" altLang="zh-CN" sz="1800" dirty="0"/>
              <a:t>2</a:t>
            </a:r>
            <a:r>
              <a:rPr lang="zh-CN" altLang="zh-CN" sz="1800" dirty="0"/>
              <a:t>）单击“下一步”按钮，单击“完成”按钮，在该工程中就添加了“</a:t>
            </a:r>
            <a:r>
              <a:rPr lang="en-US" altLang="zh-CN" sz="1800" dirty="0" err="1"/>
              <a:t>inputdlg.h</a:t>
            </a:r>
            <a:r>
              <a:rPr lang="zh-CN" altLang="zh-CN" sz="1800" dirty="0"/>
              <a:t>”头文件和“</a:t>
            </a:r>
            <a:r>
              <a:rPr lang="en-US" altLang="zh-CN" sz="1800" dirty="0"/>
              <a:t>inputdlg.cpp</a:t>
            </a:r>
            <a:r>
              <a:rPr lang="zh-CN" altLang="zh-CN" sz="1800" dirty="0"/>
              <a:t>”源文件。</a:t>
            </a:r>
          </a:p>
          <a:p>
            <a:pPr indent="450850">
              <a:lnSpc>
                <a:spcPct val="150000"/>
              </a:lnSpc>
            </a:pPr>
            <a:r>
              <a:rPr lang="zh-CN" altLang="zh-CN" sz="1800" dirty="0"/>
              <a:t>（</a:t>
            </a:r>
            <a:r>
              <a:rPr lang="en-US" altLang="zh-CN" sz="1800" dirty="0"/>
              <a:t>3</a:t>
            </a:r>
            <a:r>
              <a:rPr lang="zh-CN" altLang="zh-CN" sz="1800" dirty="0"/>
              <a:t>）打开“</a:t>
            </a:r>
            <a:r>
              <a:rPr lang="en-US" altLang="zh-CN" sz="1800" dirty="0" err="1"/>
              <a:t>inputdlg.h</a:t>
            </a:r>
            <a:r>
              <a:rPr lang="zh-CN" altLang="zh-CN" sz="1800" dirty="0"/>
              <a:t>”头文件，完成所需要的各种控件的创建和各种功能的槽</a:t>
            </a:r>
            <a:r>
              <a:rPr lang="zh-CN" altLang="zh-CN" sz="1800" dirty="0">
                <a:hlinkClick r:id="rId2" action="ppaction://hlinkfile"/>
              </a:rPr>
              <a:t>函数的声明，具体</a:t>
            </a:r>
            <a:r>
              <a:rPr lang="zh-CN" altLang="zh-CN" sz="1800" dirty="0" smtClean="0">
                <a:hlinkClick r:id="rId2" action="ppaction://hlinkfile"/>
              </a:rPr>
              <a:t>代码</a:t>
            </a:r>
            <a:r>
              <a:rPr lang="zh-CN" altLang="en-US" sz="1800" dirty="0" smtClean="0">
                <a:hlinkClick r:id="rId2" action="ppaction://hlinkfile"/>
              </a:rPr>
              <a:t>。</a:t>
            </a:r>
            <a:endParaRPr lang="en-US" altLang="zh-CN" sz="1800" dirty="0" smtClean="0"/>
          </a:p>
          <a:p>
            <a:pPr indent="450850">
              <a:lnSpc>
                <a:spcPct val="150000"/>
              </a:lnSpc>
            </a:pPr>
            <a:r>
              <a:rPr lang="zh-CN" altLang="zh-CN" sz="1800" dirty="0"/>
              <a:t>（</a:t>
            </a:r>
            <a:r>
              <a:rPr lang="en-US" altLang="zh-CN" sz="1800" dirty="0"/>
              <a:t>4</a:t>
            </a:r>
            <a:r>
              <a:rPr lang="zh-CN" altLang="zh-CN" sz="1800" dirty="0"/>
              <a:t>）打开“</a:t>
            </a:r>
            <a:r>
              <a:rPr lang="en-US" altLang="zh-CN" sz="1800" dirty="0"/>
              <a:t>inputdlg.cpp</a:t>
            </a:r>
            <a:r>
              <a:rPr lang="zh-CN" altLang="zh-CN" sz="1800" dirty="0"/>
              <a:t>”源文件，完成所需要的各种控件的创建和槽</a:t>
            </a:r>
            <a:r>
              <a:rPr lang="zh-CN" altLang="zh-CN" sz="1800" dirty="0">
                <a:hlinkClick r:id="rId3" action="ppaction://hlinkfile"/>
              </a:rPr>
              <a:t>函数的实现，具体</a:t>
            </a:r>
            <a:r>
              <a:rPr lang="zh-CN" altLang="zh-CN" sz="1800" dirty="0" smtClean="0">
                <a:hlinkClick r:id="rId3" action="ppaction://hlinkfile"/>
              </a:rPr>
              <a:t>代码</a:t>
            </a:r>
            <a:r>
              <a:rPr lang="zh-CN" altLang="en-US" sz="1800" dirty="0" smtClean="0">
                <a:hlinkClick r:id="rId3" action="ppaction://hlinkfile"/>
              </a:rPr>
              <a:t>。</a:t>
            </a:r>
            <a:endParaRPr lang="zh-CN" altLang="zh-CN" sz="1800" dirty="0"/>
          </a:p>
        </p:txBody>
      </p:sp>
    </p:spTree>
    <p:extLst>
      <p:ext uri="{BB962C8B-B14F-4D97-AF65-F5344CB8AC3E}">
        <p14:creationId xmlns:p14="http://schemas.microsoft.com/office/powerpoint/2010/main" val="339214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2" y="282930"/>
            <a:ext cx="3194086" cy="457040"/>
          </a:xfrm>
          <a:prstGeom prst="rect">
            <a:avLst/>
          </a:prstGeom>
          <a:noFill/>
        </p:spPr>
        <p:txBody>
          <a:bodyPr wrap="square" lIns="86863" tIns="43430" rIns="86863" bIns="43430" rtlCol="0">
            <a:spAutoFit/>
          </a:bodyPr>
          <a:lstStyle/>
          <a:p>
            <a:r>
              <a:rPr lang="zh-CN" altLang="zh-CN" sz="2400" b="1" dirty="0"/>
              <a:t>标准输入对话框类</a:t>
            </a:r>
          </a:p>
        </p:txBody>
      </p:sp>
      <p:sp>
        <p:nvSpPr>
          <p:cNvPr id="3" name="矩形 2"/>
          <p:cNvSpPr/>
          <p:nvPr/>
        </p:nvSpPr>
        <p:spPr>
          <a:xfrm>
            <a:off x="950402" y="1005623"/>
            <a:ext cx="5940425" cy="646331"/>
          </a:xfrm>
          <a:prstGeom prst="rect">
            <a:avLst/>
          </a:prstGeom>
        </p:spPr>
        <p:txBody>
          <a:bodyPr>
            <a:spAutoFit/>
          </a:bodyPr>
          <a:lstStyle/>
          <a:p>
            <a:r>
              <a:rPr lang="zh-CN" altLang="zh-CN" sz="1800" dirty="0"/>
              <a:t>完成主对话框的操作过程如下。</a:t>
            </a:r>
          </a:p>
          <a:p>
            <a:r>
              <a:rPr lang="zh-CN" altLang="zh-CN" sz="1800" dirty="0"/>
              <a:t>（</a:t>
            </a:r>
            <a:r>
              <a:rPr lang="en-US" altLang="zh-CN" sz="1800" dirty="0"/>
              <a:t>1</a:t>
            </a:r>
            <a:r>
              <a:rPr lang="zh-CN" altLang="zh-CN" sz="1800" dirty="0"/>
              <a:t>）在“</a:t>
            </a:r>
            <a:r>
              <a:rPr lang="en-US" altLang="zh-CN" sz="1800" dirty="0" err="1"/>
              <a:t>dialog.h</a:t>
            </a:r>
            <a:r>
              <a:rPr lang="zh-CN" altLang="zh-CN" sz="1800" dirty="0"/>
              <a:t>”中，添加头文件：</a:t>
            </a:r>
          </a:p>
        </p:txBody>
      </p:sp>
      <p:sp>
        <p:nvSpPr>
          <p:cNvPr id="4" name="圆角矩形 3"/>
          <p:cNvSpPr/>
          <p:nvPr/>
        </p:nvSpPr>
        <p:spPr>
          <a:xfrm>
            <a:off x="1110648" y="1651954"/>
            <a:ext cx="9102131" cy="391597"/>
          </a:xfrm>
          <a:prstGeom prst="roundRect">
            <a:avLst/>
          </a:prstGeom>
          <a:solidFill>
            <a:srgbClr val="DDDDDD"/>
          </a:solidFill>
        </p:spPr>
        <p:txBody>
          <a:bodyPr wrap="square">
            <a:spAutoFit/>
          </a:bodyPr>
          <a:lstStyle/>
          <a:p>
            <a:r>
              <a:rPr lang="en-US" altLang="zh-CN" dirty="0"/>
              <a:t>#include "</a:t>
            </a:r>
            <a:r>
              <a:rPr lang="en-US" altLang="zh-CN" dirty="0" err="1"/>
              <a:t>inputdlg.h</a:t>
            </a:r>
            <a:r>
              <a:rPr lang="en-US" altLang="zh-CN" dirty="0"/>
              <a:t>"</a:t>
            </a:r>
            <a:endParaRPr lang="zh-CN" altLang="zh-CN" dirty="0"/>
          </a:p>
        </p:txBody>
      </p:sp>
      <p:sp>
        <p:nvSpPr>
          <p:cNvPr id="5" name="矩形 4"/>
          <p:cNvSpPr/>
          <p:nvPr/>
        </p:nvSpPr>
        <p:spPr>
          <a:xfrm>
            <a:off x="1021652" y="2093278"/>
            <a:ext cx="2454518" cy="369332"/>
          </a:xfrm>
          <a:prstGeom prst="rect">
            <a:avLst/>
          </a:prstGeom>
        </p:spPr>
        <p:txBody>
          <a:bodyPr wrap="none">
            <a:spAutoFit/>
          </a:bodyPr>
          <a:lstStyle/>
          <a:p>
            <a:r>
              <a:rPr lang="zh-CN" altLang="zh-CN" sz="1800" dirty="0"/>
              <a:t>添加</a:t>
            </a:r>
            <a:r>
              <a:rPr lang="en-US" altLang="zh-CN" sz="1800" dirty="0"/>
              <a:t>private</a:t>
            </a:r>
            <a:r>
              <a:rPr lang="zh-CN" altLang="zh-CN" sz="1800" dirty="0"/>
              <a:t>成员变量：</a:t>
            </a:r>
          </a:p>
        </p:txBody>
      </p:sp>
      <p:sp>
        <p:nvSpPr>
          <p:cNvPr id="6" name="圆角矩形 5"/>
          <p:cNvSpPr/>
          <p:nvPr/>
        </p:nvSpPr>
        <p:spPr>
          <a:xfrm>
            <a:off x="1110648" y="2462610"/>
            <a:ext cx="9102131" cy="391597"/>
          </a:xfrm>
          <a:prstGeom prst="roundRect">
            <a:avLst/>
          </a:prstGeom>
          <a:solidFill>
            <a:srgbClr val="DDDDDD"/>
          </a:solidFill>
        </p:spPr>
        <p:txBody>
          <a:bodyPr wrap="square">
            <a:spAutoFit/>
          </a:bodyPr>
          <a:lstStyle/>
          <a:p>
            <a:r>
              <a:rPr lang="en-US" altLang="zh-CN" dirty="0" err="1"/>
              <a:t>QPushButton</a:t>
            </a:r>
            <a:r>
              <a:rPr lang="en-US" altLang="zh-CN" dirty="0"/>
              <a:t> *</a:t>
            </a:r>
            <a:r>
              <a:rPr lang="en-US" altLang="zh-CN" dirty="0" err="1"/>
              <a:t>inputBtn</a:t>
            </a:r>
            <a:r>
              <a:rPr lang="en-US" altLang="zh-CN" dirty="0"/>
              <a:t>;</a:t>
            </a:r>
            <a:endParaRPr lang="zh-CN" altLang="zh-CN" dirty="0"/>
          </a:p>
        </p:txBody>
      </p:sp>
      <p:sp>
        <p:nvSpPr>
          <p:cNvPr id="7" name="矩形 6"/>
          <p:cNvSpPr/>
          <p:nvPr/>
        </p:nvSpPr>
        <p:spPr>
          <a:xfrm>
            <a:off x="1021652" y="2854207"/>
            <a:ext cx="4735592" cy="369332"/>
          </a:xfrm>
          <a:prstGeom prst="rect">
            <a:avLst/>
          </a:prstGeom>
        </p:spPr>
        <p:txBody>
          <a:bodyPr wrap="none">
            <a:spAutoFit/>
          </a:bodyPr>
          <a:lstStyle/>
          <a:p>
            <a:r>
              <a:rPr lang="zh-CN" altLang="zh-CN" sz="1800" dirty="0"/>
              <a:t>添加实现标准输入对话框实例的</a:t>
            </a:r>
            <a:r>
              <a:rPr lang="en-US" altLang="zh-CN" sz="1800" dirty="0" err="1"/>
              <a:t>InputDlg</a:t>
            </a:r>
            <a:r>
              <a:rPr lang="zh-CN" altLang="zh-CN" sz="1800" dirty="0"/>
              <a:t>类： </a:t>
            </a:r>
          </a:p>
        </p:txBody>
      </p:sp>
      <p:sp>
        <p:nvSpPr>
          <p:cNvPr id="8" name="圆角矩形 7"/>
          <p:cNvSpPr/>
          <p:nvPr/>
        </p:nvSpPr>
        <p:spPr>
          <a:xfrm>
            <a:off x="1110647" y="3243646"/>
            <a:ext cx="9102131" cy="391597"/>
          </a:xfrm>
          <a:prstGeom prst="roundRect">
            <a:avLst/>
          </a:prstGeom>
          <a:solidFill>
            <a:srgbClr val="DDDDDD"/>
          </a:solidFill>
        </p:spPr>
        <p:txBody>
          <a:bodyPr wrap="square">
            <a:spAutoFit/>
          </a:bodyPr>
          <a:lstStyle/>
          <a:p>
            <a:r>
              <a:rPr lang="en-US" altLang="zh-CN" dirty="0" err="1"/>
              <a:t>InputDlg</a:t>
            </a:r>
            <a:r>
              <a:rPr lang="en-US" altLang="zh-CN" dirty="0"/>
              <a:t> *</a:t>
            </a:r>
            <a:r>
              <a:rPr lang="en-US" altLang="zh-CN" dirty="0" err="1"/>
              <a:t>inputDlg</a:t>
            </a:r>
            <a:r>
              <a:rPr lang="en-US" altLang="zh-CN" dirty="0"/>
              <a:t>;</a:t>
            </a:r>
            <a:endParaRPr lang="zh-CN" altLang="zh-CN" dirty="0"/>
          </a:p>
        </p:txBody>
      </p:sp>
      <p:sp>
        <p:nvSpPr>
          <p:cNvPr id="9" name="矩形 8"/>
          <p:cNvSpPr/>
          <p:nvPr/>
        </p:nvSpPr>
        <p:spPr>
          <a:xfrm>
            <a:off x="902902" y="3694419"/>
            <a:ext cx="2148345" cy="369332"/>
          </a:xfrm>
          <a:prstGeom prst="rect">
            <a:avLst/>
          </a:prstGeom>
        </p:spPr>
        <p:txBody>
          <a:bodyPr wrap="none">
            <a:spAutoFit/>
          </a:bodyPr>
          <a:lstStyle/>
          <a:p>
            <a:r>
              <a:rPr lang="zh-CN" altLang="zh-CN" sz="1800" dirty="0"/>
              <a:t>（</a:t>
            </a:r>
            <a:r>
              <a:rPr lang="en-US" altLang="zh-CN" sz="1800" dirty="0"/>
              <a:t>2</a:t>
            </a:r>
            <a:r>
              <a:rPr lang="zh-CN" altLang="zh-CN" sz="1800" dirty="0"/>
              <a:t>）添加槽函数：</a:t>
            </a:r>
          </a:p>
        </p:txBody>
      </p:sp>
      <p:sp>
        <p:nvSpPr>
          <p:cNvPr id="10" name="圆角矩形 9"/>
          <p:cNvSpPr/>
          <p:nvPr/>
        </p:nvSpPr>
        <p:spPr>
          <a:xfrm>
            <a:off x="1110646" y="4063751"/>
            <a:ext cx="9102131" cy="391597"/>
          </a:xfrm>
          <a:prstGeom prst="roundRect">
            <a:avLst/>
          </a:prstGeom>
          <a:solidFill>
            <a:srgbClr val="DDDDDD"/>
          </a:solidFill>
        </p:spPr>
        <p:txBody>
          <a:bodyPr wrap="square">
            <a:spAutoFit/>
          </a:bodyPr>
          <a:lstStyle/>
          <a:p>
            <a:r>
              <a:rPr lang="en-US" altLang="zh-CN" dirty="0"/>
              <a:t>void </a:t>
            </a:r>
            <a:r>
              <a:rPr lang="en-US" altLang="zh-CN" dirty="0" err="1"/>
              <a:t>showInputDlg</a:t>
            </a:r>
            <a:r>
              <a:rPr lang="en-US" altLang="zh-CN" dirty="0"/>
              <a:t>();</a:t>
            </a:r>
            <a:endParaRPr lang="zh-CN" altLang="zh-CN" dirty="0"/>
          </a:p>
        </p:txBody>
      </p:sp>
    </p:spTree>
    <p:extLst>
      <p:ext uri="{BB962C8B-B14F-4D97-AF65-F5344CB8AC3E}">
        <p14:creationId xmlns:p14="http://schemas.microsoft.com/office/powerpoint/2010/main" val="282384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2" y="282930"/>
            <a:ext cx="3194086" cy="457040"/>
          </a:xfrm>
          <a:prstGeom prst="rect">
            <a:avLst/>
          </a:prstGeom>
          <a:noFill/>
        </p:spPr>
        <p:txBody>
          <a:bodyPr wrap="square" lIns="86863" tIns="43430" rIns="86863" bIns="43430" rtlCol="0">
            <a:spAutoFit/>
          </a:bodyPr>
          <a:lstStyle/>
          <a:p>
            <a:r>
              <a:rPr lang="zh-CN" altLang="zh-CN" sz="2400" b="1" dirty="0"/>
              <a:t>标准输入对话框类</a:t>
            </a:r>
          </a:p>
        </p:txBody>
      </p:sp>
      <p:sp>
        <p:nvSpPr>
          <p:cNvPr id="3" name="矩形 2"/>
          <p:cNvSpPr/>
          <p:nvPr/>
        </p:nvSpPr>
        <p:spPr>
          <a:xfrm>
            <a:off x="950402" y="910797"/>
            <a:ext cx="5886548"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a:t>
            </a:r>
            <a:r>
              <a:rPr lang="zh-CN" altLang="zh-CN" sz="1800" dirty="0"/>
              <a:t>”文件的构造函数中添加如下代码：</a:t>
            </a:r>
          </a:p>
        </p:txBody>
      </p:sp>
      <p:sp>
        <p:nvSpPr>
          <p:cNvPr id="4" name="TextBox 3"/>
          <p:cNvSpPr txBox="1"/>
          <p:nvPr/>
        </p:nvSpPr>
        <p:spPr>
          <a:xfrm>
            <a:off x="1045405" y="1296149"/>
            <a:ext cx="9511759" cy="681038"/>
          </a:xfrm>
          <a:prstGeom prst="roundRect">
            <a:avLst/>
          </a:prstGeom>
          <a:solidFill>
            <a:srgbClr val="DDDDDD"/>
          </a:solidFill>
        </p:spPr>
        <p:txBody>
          <a:bodyPr wrap="square" rtlCol="0">
            <a:spAutoFit/>
          </a:bodyPr>
          <a:lstStyle/>
          <a:p>
            <a:r>
              <a:rPr lang="en-US" altLang="zh-CN" dirty="0" err="1"/>
              <a:t>inputBtn</a:t>
            </a:r>
            <a:r>
              <a:rPr lang="en-US" altLang="zh-CN" dirty="0"/>
              <a:t>=new </a:t>
            </a:r>
            <a:r>
              <a:rPr lang="en-US" altLang="zh-CN" dirty="0" err="1"/>
              <a:t>QPushButton</a:t>
            </a:r>
            <a:r>
              <a:rPr lang="en-US" altLang="zh-CN" dirty="0"/>
              <a:t>;                       		//</a:t>
            </a:r>
            <a:r>
              <a:rPr lang="zh-CN" altLang="zh-CN" dirty="0"/>
              <a:t>创建控件的对象</a:t>
            </a:r>
          </a:p>
          <a:p>
            <a:r>
              <a:rPr lang="en-US" altLang="zh-CN" dirty="0" err="1"/>
              <a:t>inputBtn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标准输入对话框实例</a:t>
            </a:r>
            <a:r>
              <a:rPr lang="en-US" altLang="zh-CN" dirty="0" smtClean="0"/>
              <a:t>"));</a:t>
            </a:r>
            <a:endParaRPr lang="zh-CN" altLang="zh-CN" dirty="0"/>
          </a:p>
        </p:txBody>
      </p:sp>
      <p:sp>
        <p:nvSpPr>
          <p:cNvPr id="5" name="矩形 4"/>
          <p:cNvSpPr/>
          <p:nvPr/>
        </p:nvSpPr>
        <p:spPr>
          <a:xfrm>
            <a:off x="1045405" y="1977187"/>
            <a:ext cx="1800493" cy="369332"/>
          </a:xfrm>
          <a:prstGeom prst="rect">
            <a:avLst/>
          </a:prstGeom>
        </p:spPr>
        <p:txBody>
          <a:bodyPr wrap="none">
            <a:spAutoFit/>
          </a:bodyPr>
          <a:lstStyle/>
          <a:p>
            <a:r>
              <a:rPr lang="zh-CN" altLang="zh-CN" sz="1800" dirty="0"/>
              <a:t>添加布局管理：</a:t>
            </a:r>
          </a:p>
        </p:txBody>
      </p:sp>
      <p:sp>
        <p:nvSpPr>
          <p:cNvPr id="6" name="TextBox 5"/>
          <p:cNvSpPr txBox="1"/>
          <p:nvPr/>
        </p:nvSpPr>
        <p:spPr>
          <a:xfrm>
            <a:off x="1045405" y="2347063"/>
            <a:ext cx="9511759" cy="391597"/>
          </a:xfrm>
          <a:prstGeom prst="roundRect">
            <a:avLst/>
          </a:prstGeom>
          <a:solidFill>
            <a:srgbClr val="DDDDDD"/>
          </a:solidFill>
        </p:spPr>
        <p:txBody>
          <a:bodyPr wrap="square" rtlCol="0">
            <a:spAutoFit/>
          </a:bodyPr>
          <a:lstStyle/>
          <a:p>
            <a:r>
              <a:rPr lang="en-US" altLang="zh-CN" dirty="0" err="1"/>
              <a:t>mainLayout</a:t>
            </a:r>
            <a:r>
              <a:rPr lang="en-US" altLang="zh-CN" dirty="0"/>
              <a:t>-&gt;</a:t>
            </a:r>
            <a:r>
              <a:rPr lang="en-US" altLang="zh-CN" dirty="0" err="1"/>
              <a:t>addWidget</a:t>
            </a:r>
            <a:r>
              <a:rPr lang="en-US" altLang="zh-CN" dirty="0"/>
              <a:t>(inputBtn,3,0);             	</a:t>
            </a:r>
            <a:r>
              <a:rPr lang="en-US" altLang="zh-CN" dirty="0" smtClean="0"/>
              <a:t>	//</a:t>
            </a:r>
            <a:r>
              <a:rPr lang="zh-CN" altLang="zh-CN" dirty="0"/>
              <a:t>布局设计</a:t>
            </a:r>
          </a:p>
        </p:txBody>
      </p:sp>
      <p:sp>
        <p:nvSpPr>
          <p:cNvPr id="7" name="矩形 6"/>
          <p:cNvSpPr/>
          <p:nvPr/>
        </p:nvSpPr>
        <p:spPr>
          <a:xfrm>
            <a:off x="1045405" y="2766315"/>
            <a:ext cx="2262158" cy="369332"/>
          </a:xfrm>
          <a:prstGeom prst="rect">
            <a:avLst/>
          </a:prstGeom>
        </p:spPr>
        <p:txBody>
          <a:bodyPr wrap="none">
            <a:spAutoFit/>
          </a:bodyPr>
          <a:lstStyle/>
          <a:p>
            <a:r>
              <a:rPr lang="zh-CN" altLang="zh-CN" sz="1800" dirty="0"/>
              <a:t>最后添加事件关联：</a:t>
            </a:r>
          </a:p>
        </p:txBody>
      </p:sp>
      <p:sp>
        <p:nvSpPr>
          <p:cNvPr id="8" name="TextBox 7"/>
          <p:cNvSpPr txBox="1"/>
          <p:nvPr/>
        </p:nvSpPr>
        <p:spPr>
          <a:xfrm>
            <a:off x="1045405" y="3135647"/>
            <a:ext cx="9511759" cy="681038"/>
          </a:xfrm>
          <a:prstGeom prst="roundRect">
            <a:avLst/>
          </a:prstGeom>
          <a:solidFill>
            <a:srgbClr val="DDDDDD"/>
          </a:solidFill>
        </p:spPr>
        <p:txBody>
          <a:bodyPr wrap="square" rtlCol="0">
            <a:spAutoFit/>
          </a:bodyPr>
          <a:lstStyle/>
          <a:p>
            <a:r>
              <a:rPr lang="en-US" altLang="zh-CN" dirty="0"/>
              <a:t>connect(</a:t>
            </a:r>
            <a:r>
              <a:rPr lang="en-US" altLang="zh-CN" dirty="0" err="1"/>
              <a:t>inputBtn,SIGNAL</a:t>
            </a:r>
            <a:r>
              <a:rPr lang="en-US" altLang="zh-CN" dirty="0"/>
              <a:t>(clicked()),</a:t>
            </a:r>
            <a:r>
              <a:rPr lang="en-US" altLang="zh-CN" dirty="0" err="1"/>
              <a:t>this,SLOT</a:t>
            </a:r>
            <a:r>
              <a:rPr lang="en-US" altLang="zh-CN" dirty="0"/>
              <a:t>(</a:t>
            </a:r>
            <a:r>
              <a:rPr lang="en-US" altLang="zh-CN" dirty="0" err="1"/>
              <a:t>showInputDlg</a:t>
            </a:r>
            <a:r>
              <a:rPr lang="en-US" altLang="zh-CN" dirty="0"/>
              <a:t>()));</a:t>
            </a:r>
            <a:endParaRPr lang="zh-CN" altLang="zh-CN" dirty="0"/>
          </a:p>
          <a:p>
            <a:r>
              <a:rPr lang="en-US" altLang="zh-CN" dirty="0"/>
              <a:t>        						</a:t>
            </a:r>
            <a:r>
              <a:rPr lang="en-US" altLang="zh-CN" dirty="0" smtClean="0"/>
              <a:t>//</a:t>
            </a:r>
            <a:r>
              <a:rPr lang="zh-CN" altLang="zh-CN" dirty="0"/>
              <a:t>事件关联</a:t>
            </a:r>
          </a:p>
        </p:txBody>
      </p:sp>
      <p:sp>
        <p:nvSpPr>
          <p:cNvPr id="9" name="矩形 8"/>
          <p:cNvSpPr/>
          <p:nvPr/>
        </p:nvSpPr>
        <p:spPr>
          <a:xfrm>
            <a:off x="1004128" y="3816685"/>
            <a:ext cx="4859728" cy="369332"/>
          </a:xfrm>
          <a:prstGeom prst="rect">
            <a:avLst/>
          </a:prstGeom>
        </p:spPr>
        <p:txBody>
          <a:bodyPr wrap="none">
            <a:spAutoFit/>
          </a:bodyPr>
          <a:lstStyle/>
          <a:p>
            <a:r>
              <a:rPr lang="zh-CN" altLang="zh-CN" sz="1800" dirty="0"/>
              <a:t>其中，槽函数</a:t>
            </a:r>
            <a:r>
              <a:rPr lang="en-US" altLang="zh-CN" sz="1800" dirty="0" err="1"/>
              <a:t>showInputDlg</a:t>
            </a:r>
            <a:r>
              <a:rPr lang="en-US" altLang="zh-CN" sz="1800" dirty="0"/>
              <a:t>()</a:t>
            </a:r>
            <a:r>
              <a:rPr lang="zh-CN" altLang="zh-CN" sz="1800" dirty="0"/>
              <a:t>的实现代码如下：</a:t>
            </a:r>
          </a:p>
        </p:txBody>
      </p:sp>
      <p:sp>
        <p:nvSpPr>
          <p:cNvPr id="10" name="TextBox 9"/>
          <p:cNvSpPr txBox="1"/>
          <p:nvPr/>
        </p:nvSpPr>
        <p:spPr>
          <a:xfrm>
            <a:off x="1047449" y="4170329"/>
            <a:ext cx="9511759" cy="1549360"/>
          </a:xfrm>
          <a:prstGeom prst="roundRect">
            <a:avLst/>
          </a:prstGeom>
          <a:solidFill>
            <a:srgbClr val="DDDDDD"/>
          </a:solidFill>
        </p:spPr>
        <p:txBody>
          <a:bodyPr wrap="square" rtlCol="0">
            <a:spAutoFit/>
          </a:bodyPr>
          <a:lstStyle/>
          <a:p>
            <a:r>
              <a:rPr lang="en-US" altLang="zh-CN" dirty="0"/>
              <a:t>void Dialog::</a:t>
            </a:r>
            <a:r>
              <a:rPr lang="en-US" altLang="zh-CN" dirty="0" err="1"/>
              <a:t>showInputDlg</a:t>
            </a:r>
            <a:r>
              <a:rPr lang="en-US" altLang="zh-CN" dirty="0"/>
              <a:t>()</a:t>
            </a:r>
            <a:endParaRPr lang="zh-CN" altLang="zh-CN" dirty="0"/>
          </a:p>
          <a:p>
            <a:r>
              <a:rPr lang="en-US" altLang="zh-CN" dirty="0"/>
              <a:t>{</a:t>
            </a:r>
            <a:endParaRPr lang="zh-CN" altLang="zh-CN" dirty="0"/>
          </a:p>
          <a:p>
            <a:r>
              <a:rPr lang="en-US" altLang="zh-CN" dirty="0"/>
              <a:t>    </a:t>
            </a:r>
            <a:r>
              <a:rPr lang="en-US" altLang="zh-CN" dirty="0" err="1"/>
              <a:t>inputDlg</a:t>
            </a:r>
            <a:r>
              <a:rPr lang="en-US" altLang="zh-CN" dirty="0"/>
              <a:t> =new </a:t>
            </a:r>
            <a:r>
              <a:rPr lang="en-US" altLang="zh-CN" dirty="0" err="1"/>
              <a:t>InputDlg</a:t>
            </a:r>
            <a:r>
              <a:rPr lang="en-US" altLang="zh-CN" dirty="0"/>
              <a:t>(this);</a:t>
            </a:r>
            <a:endParaRPr lang="zh-CN" altLang="zh-CN" dirty="0"/>
          </a:p>
          <a:p>
            <a:r>
              <a:rPr lang="en-US" altLang="zh-CN" dirty="0"/>
              <a:t>    </a:t>
            </a:r>
            <a:r>
              <a:rPr lang="en-US" altLang="zh-CN" dirty="0" err="1"/>
              <a:t>inputDlg</a:t>
            </a:r>
            <a:r>
              <a:rPr lang="en-US" altLang="zh-CN" dirty="0"/>
              <a:t>-&gt;show();    </a:t>
            </a:r>
            <a:endParaRPr lang="zh-CN" altLang="zh-CN" dirty="0"/>
          </a:p>
          <a:p>
            <a:r>
              <a:rPr lang="en-US" altLang="zh-CN" dirty="0"/>
              <a:t>}</a:t>
            </a:r>
            <a:endParaRPr lang="zh-CN" altLang="zh-CN" dirty="0"/>
          </a:p>
        </p:txBody>
      </p:sp>
      <p:sp>
        <p:nvSpPr>
          <p:cNvPr id="11" name="矩形 10"/>
          <p:cNvSpPr/>
          <p:nvPr/>
        </p:nvSpPr>
        <p:spPr>
          <a:xfrm>
            <a:off x="849025" y="5755314"/>
            <a:ext cx="9553761" cy="369332"/>
          </a:xfrm>
          <a:prstGeom prst="rect">
            <a:avLst/>
          </a:prstGeom>
        </p:spPr>
        <p:txBody>
          <a:bodyPr wrap="square">
            <a:spAutoFit/>
          </a:bodyPr>
          <a:lstStyle/>
          <a:p>
            <a:r>
              <a:rPr lang="zh-CN" altLang="zh-CN" sz="1800" dirty="0"/>
              <a:t>（</a:t>
            </a:r>
            <a:r>
              <a:rPr lang="en-US" altLang="zh-CN" sz="1800" dirty="0"/>
              <a:t>4</a:t>
            </a:r>
            <a:r>
              <a:rPr lang="zh-CN" altLang="zh-CN" sz="1800" dirty="0"/>
              <a:t>）运行该程序后，单击“标准输入对话框实例”按钮后显示的界面如图</a:t>
            </a:r>
            <a:r>
              <a:rPr lang="en-US" altLang="zh-CN" sz="1800" dirty="0"/>
              <a:t>4.5</a:t>
            </a:r>
            <a:r>
              <a:rPr lang="zh-CN" altLang="zh-CN" sz="1800" dirty="0"/>
              <a:t>（</a:t>
            </a:r>
            <a:r>
              <a:rPr lang="en-US" altLang="zh-CN" sz="1800" dirty="0"/>
              <a:t>a</a:t>
            </a:r>
            <a:r>
              <a:rPr lang="zh-CN" altLang="zh-CN" sz="1800" dirty="0"/>
              <a:t>）所示。</a:t>
            </a:r>
          </a:p>
        </p:txBody>
      </p:sp>
    </p:spTree>
    <p:extLst>
      <p:ext uri="{BB962C8B-B14F-4D97-AF65-F5344CB8AC3E}">
        <p14:creationId xmlns:p14="http://schemas.microsoft.com/office/powerpoint/2010/main" val="8045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229049" y="4130535"/>
            <a:ext cx="4085111" cy="518595"/>
          </a:xfrm>
          <a:prstGeom prst="rect">
            <a:avLst/>
          </a:prstGeom>
          <a:noFill/>
        </p:spPr>
        <p:txBody>
          <a:bodyPr wrap="square" lIns="86863" tIns="43430" rIns="86863" bIns="43430" rtlCol="0">
            <a:spAutoFit/>
          </a:bodyPr>
          <a:lstStyle/>
          <a:p>
            <a:r>
              <a:rPr lang="zh-CN" altLang="zh-CN" sz="2800" b="1" dirty="0"/>
              <a:t>标准字符串输入对话框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7869754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标准字符串输入对话框</a:t>
            </a:r>
          </a:p>
        </p:txBody>
      </p:sp>
      <p:sp>
        <p:nvSpPr>
          <p:cNvPr id="3" name="TextBox 2"/>
          <p:cNvSpPr txBox="1"/>
          <p:nvPr/>
        </p:nvSpPr>
        <p:spPr>
          <a:xfrm>
            <a:off x="783771" y="1045029"/>
            <a:ext cx="10343408" cy="369332"/>
          </a:xfrm>
          <a:prstGeom prst="rect">
            <a:avLst/>
          </a:prstGeom>
          <a:noFill/>
        </p:spPr>
        <p:txBody>
          <a:bodyPr wrap="square" rtlCol="0">
            <a:spAutoFit/>
          </a:bodyPr>
          <a:lstStyle/>
          <a:p>
            <a:r>
              <a:rPr lang="zh-CN" altLang="zh-CN" sz="1800" dirty="0"/>
              <a:t>标准字符串输入对话框通过</a:t>
            </a:r>
            <a:r>
              <a:rPr lang="en-US" altLang="zh-CN" sz="1800" dirty="0" err="1"/>
              <a:t>QInputDialog</a:t>
            </a:r>
            <a:r>
              <a:rPr lang="zh-CN" altLang="zh-CN" sz="1800" dirty="0"/>
              <a:t>类的静态函数</a:t>
            </a:r>
            <a:r>
              <a:rPr lang="en-US" altLang="zh-CN" sz="1800" dirty="0" err="1"/>
              <a:t>getText</a:t>
            </a:r>
            <a:r>
              <a:rPr lang="en-US" altLang="zh-CN" sz="1800" dirty="0"/>
              <a:t>()</a:t>
            </a:r>
            <a:r>
              <a:rPr lang="zh-CN" altLang="zh-CN" sz="1800" dirty="0"/>
              <a:t>完成，</a:t>
            </a:r>
            <a:r>
              <a:rPr lang="en-US" altLang="zh-CN" sz="1800" dirty="0" err="1"/>
              <a:t>getText</a:t>
            </a:r>
            <a:r>
              <a:rPr lang="en-US" altLang="zh-CN" sz="1800" dirty="0"/>
              <a:t>()</a:t>
            </a:r>
            <a:r>
              <a:rPr lang="zh-CN" altLang="zh-CN" sz="1800" dirty="0"/>
              <a:t>函数形式如下</a:t>
            </a:r>
            <a:r>
              <a:rPr lang="zh-CN" altLang="zh-CN" sz="1800" dirty="0" smtClean="0"/>
              <a:t>：</a:t>
            </a:r>
            <a:endParaRPr lang="zh-CN" altLang="zh-CN" sz="1800" dirty="0"/>
          </a:p>
        </p:txBody>
      </p:sp>
      <p:sp>
        <p:nvSpPr>
          <p:cNvPr id="4" name="TextBox 3"/>
          <p:cNvSpPr txBox="1"/>
          <p:nvPr/>
        </p:nvSpPr>
        <p:spPr>
          <a:xfrm>
            <a:off x="950401" y="1567543"/>
            <a:ext cx="9571137" cy="3356670"/>
          </a:xfrm>
          <a:prstGeom prst="roundRect">
            <a:avLst>
              <a:gd name="adj" fmla="val 7367"/>
            </a:avLst>
          </a:prstGeom>
          <a:solidFill>
            <a:srgbClr val="DDDDDD"/>
          </a:solidFill>
        </p:spPr>
        <p:txBody>
          <a:bodyPr wrap="square" rtlCol="0">
            <a:spAutoFit/>
          </a:bodyPr>
          <a:lstStyle/>
          <a:p>
            <a:r>
              <a:rPr lang="en-US" altLang="zh-CN" dirty="0" err="1"/>
              <a:t>QString</a:t>
            </a:r>
            <a:r>
              <a:rPr lang="en-US" altLang="zh-CN" dirty="0"/>
              <a:t> </a:t>
            </a:r>
            <a:r>
              <a:rPr lang="en-US" altLang="zh-CN" dirty="0" err="1"/>
              <a:t>getText</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标准输入对话框的父窗口</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标准输入对话框的标题名</a:t>
            </a:r>
          </a:p>
          <a:p>
            <a:r>
              <a:rPr lang="en-US" altLang="zh-CN" dirty="0"/>
              <a:t>	</a:t>
            </a:r>
            <a:r>
              <a:rPr lang="en-US" altLang="zh-CN" dirty="0" err="1"/>
              <a:t>const</a:t>
            </a:r>
            <a:r>
              <a:rPr lang="en-US" altLang="zh-CN" dirty="0"/>
              <a:t> </a:t>
            </a:r>
            <a:r>
              <a:rPr lang="en-US" altLang="zh-CN" dirty="0" err="1"/>
              <a:t>QString</a:t>
            </a:r>
            <a:r>
              <a:rPr lang="en-US" altLang="zh-CN" dirty="0"/>
              <a:t>&amp; label,   			//</a:t>
            </a:r>
            <a:r>
              <a:rPr lang="zh-CN" altLang="zh-CN" dirty="0"/>
              <a:t>标准输入对话框的标签提示</a:t>
            </a:r>
          </a:p>
          <a:p>
            <a:r>
              <a:rPr lang="en-US" altLang="zh-CN" dirty="0"/>
              <a:t>	</a:t>
            </a:r>
            <a:r>
              <a:rPr lang="en-US" altLang="zh-CN" dirty="0" err="1"/>
              <a:t>QLineEdit</a:t>
            </a:r>
            <a:r>
              <a:rPr lang="en-US" altLang="zh-CN" dirty="0"/>
              <a:t>::</a:t>
            </a:r>
            <a:r>
              <a:rPr lang="en-US" altLang="zh-CN" dirty="0" err="1"/>
              <a:t>EchoMode</a:t>
            </a:r>
            <a:r>
              <a:rPr lang="en-US" altLang="zh-CN" dirty="0"/>
              <a:t> mode=</a:t>
            </a:r>
            <a:r>
              <a:rPr lang="en-US" altLang="zh-CN" dirty="0" err="1"/>
              <a:t>QLineEdit</a:t>
            </a:r>
            <a:r>
              <a:rPr lang="en-US" altLang="zh-CN" dirty="0"/>
              <a:t>::Normal, </a:t>
            </a:r>
            <a:endParaRPr lang="zh-CN" altLang="zh-CN" dirty="0"/>
          </a:p>
          <a:p>
            <a:r>
              <a:rPr lang="en-US" altLang="zh-CN" dirty="0"/>
              <a:t>				   </a:t>
            </a:r>
            <a:r>
              <a:rPr lang="en-US" altLang="zh-CN" dirty="0" smtClean="0"/>
              <a:t>	//</a:t>
            </a:r>
            <a:r>
              <a:rPr lang="zh-CN" altLang="zh-CN" dirty="0"/>
              <a:t>指定标准输入对话框中</a:t>
            </a:r>
            <a:r>
              <a:rPr lang="en-US" altLang="zh-CN" dirty="0" err="1"/>
              <a:t>QLineEdit</a:t>
            </a:r>
            <a:r>
              <a:rPr lang="zh-CN" altLang="zh-CN" dirty="0"/>
              <a:t>控件的输入模式</a:t>
            </a:r>
          </a:p>
          <a:p>
            <a:r>
              <a:rPr lang="en-US" altLang="zh-CN" dirty="0"/>
              <a:t>	</a:t>
            </a:r>
            <a:r>
              <a:rPr lang="en-US" altLang="zh-CN" dirty="0" err="1"/>
              <a:t>const</a:t>
            </a:r>
            <a:r>
              <a:rPr lang="en-US" altLang="zh-CN" dirty="0"/>
              <a:t> </a:t>
            </a:r>
            <a:r>
              <a:rPr lang="en-US" altLang="zh-CN" dirty="0" err="1"/>
              <a:t>QString</a:t>
            </a:r>
            <a:r>
              <a:rPr lang="en-US" altLang="zh-CN" dirty="0"/>
              <a:t>&amp; text=</a:t>
            </a:r>
            <a:r>
              <a:rPr lang="en-US" altLang="zh-CN" dirty="0" err="1"/>
              <a:t>QString</a:t>
            </a:r>
            <a:r>
              <a:rPr lang="en-US" altLang="zh-CN" dirty="0"/>
              <a:t>(),	</a:t>
            </a:r>
            <a:endParaRPr lang="zh-CN" altLang="zh-CN" dirty="0"/>
          </a:p>
          <a:p>
            <a:r>
              <a:rPr lang="en-US" altLang="zh-CN" dirty="0"/>
              <a:t>//</a:t>
            </a:r>
            <a:r>
              <a:rPr lang="zh-CN" altLang="zh-CN" dirty="0"/>
              <a:t>标准字符串输入对话框弹出时</a:t>
            </a:r>
            <a:r>
              <a:rPr lang="en-US" altLang="zh-CN" dirty="0" err="1"/>
              <a:t>QLineEdit</a:t>
            </a:r>
            <a:r>
              <a:rPr lang="zh-CN" altLang="zh-CN" dirty="0"/>
              <a:t>控件中默认出现的文字</a:t>
            </a:r>
          </a:p>
          <a:p>
            <a:r>
              <a:rPr lang="en-US" altLang="zh-CN" dirty="0"/>
              <a:t>	</a:t>
            </a:r>
            <a:r>
              <a:rPr lang="en-US" altLang="zh-CN" dirty="0" err="1"/>
              <a:t>bool</a:t>
            </a:r>
            <a:r>
              <a:rPr lang="en-US" altLang="zh-CN" dirty="0"/>
              <a:t>* ok=0,                 			//</a:t>
            </a:r>
            <a:r>
              <a:rPr lang="zh-CN" altLang="zh-CN" dirty="0"/>
              <a:t>注</a:t>
            </a:r>
          </a:p>
          <a:p>
            <a:r>
              <a:rPr lang="en-US" altLang="zh-CN" dirty="0"/>
              <a:t>	</a:t>
            </a:r>
            <a:r>
              <a:rPr lang="en-US" altLang="zh-CN" dirty="0" err="1"/>
              <a:t>Qt</a:t>
            </a:r>
            <a:r>
              <a:rPr lang="en-US" altLang="zh-CN" dirty="0"/>
              <a:t>::</a:t>
            </a:r>
            <a:r>
              <a:rPr lang="en-US" altLang="zh-CN" dirty="0" err="1"/>
              <a:t>WindowFlags</a:t>
            </a:r>
            <a:r>
              <a:rPr lang="en-US" altLang="zh-CN" dirty="0"/>
              <a:t> flags=0     			//</a:t>
            </a:r>
            <a:r>
              <a:rPr lang="zh-CN" altLang="zh-CN" dirty="0"/>
              <a:t>指明标准输入对话框的窗体标识</a:t>
            </a:r>
          </a:p>
          <a:p>
            <a:r>
              <a:rPr lang="en-US" altLang="zh-CN" dirty="0"/>
              <a:t>);    </a:t>
            </a:r>
            <a:endParaRPr lang="en-US" altLang="zh-CN" dirty="0" smtClean="0"/>
          </a:p>
        </p:txBody>
      </p:sp>
    </p:spTree>
    <p:extLst>
      <p:ext uri="{BB962C8B-B14F-4D97-AF65-F5344CB8AC3E}">
        <p14:creationId xmlns:p14="http://schemas.microsoft.com/office/powerpoint/2010/main" val="25612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标准字符串输入对话框</a:t>
            </a:r>
          </a:p>
        </p:txBody>
      </p:sp>
      <p:sp>
        <p:nvSpPr>
          <p:cNvPr id="3" name="TextBox 2"/>
          <p:cNvSpPr txBox="1"/>
          <p:nvPr/>
        </p:nvSpPr>
        <p:spPr>
          <a:xfrm>
            <a:off x="831273" y="1021278"/>
            <a:ext cx="10307782" cy="369332"/>
          </a:xfrm>
          <a:prstGeom prst="rect">
            <a:avLst/>
          </a:prstGeom>
          <a:noFill/>
        </p:spPr>
        <p:txBody>
          <a:bodyPr wrap="square" rtlCol="0">
            <a:spAutoFit/>
          </a:bodyPr>
          <a:lstStyle/>
          <a:p>
            <a:r>
              <a:rPr lang="zh-CN" altLang="zh-CN" sz="1800" dirty="0"/>
              <a:t>接着上述的程序，完成“</a:t>
            </a:r>
            <a:r>
              <a:rPr lang="en-US" altLang="zh-CN" sz="1800" dirty="0"/>
              <a:t>inputdlg.cpp</a:t>
            </a:r>
            <a:r>
              <a:rPr lang="zh-CN" altLang="zh-CN" sz="1800" dirty="0"/>
              <a:t>”文件中的槽函数</a:t>
            </a:r>
            <a:r>
              <a:rPr lang="en-US" altLang="zh-CN" sz="1800" dirty="0" err="1"/>
              <a:t>ChangeName</a:t>
            </a:r>
            <a:r>
              <a:rPr lang="en-US" altLang="zh-CN" sz="1800" dirty="0"/>
              <a:t>()</a:t>
            </a:r>
            <a:r>
              <a:rPr lang="zh-CN" altLang="zh-CN" sz="1800" dirty="0"/>
              <a:t>的实现。具体代码如下</a:t>
            </a:r>
            <a:r>
              <a:rPr lang="zh-CN" altLang="zh-CN" sz="1800" dirty="0" smtClean="0"/>
              <a:t>：</a:t>
            </a:r>
            <a:endParaRPr lang="zh-CN" altLang="zh-CN" sz="1800" dirty="0"/>
          </a:p>
        </p:txBody>
      </p:sp>
      <p:sp>
        <p:nvSpPr>
          <p:cNvPr id="4" name="TextBox 3"/>
          <p:cNvSpPr txBox="1"/>
          <p:nvPr/>
        </p:nvSpPr>
        <p:spPr>
          <a:xfrm>
            <a:off x="950401" y="1527033"/>
            <a:ext cx="9761142" cy="2417683"/>
          </a:xfrm>
          <a:prstGeom prst="roundRect">
            <a:avLst>
              <a:gd name="adj" fmla="val 10773"/>
            </a:avLst>
          </a:prstGeom>
          <a:solidFill>
            <a:srgbClr val="DDDDDD"/>
          </a:solidFill>
        </p:spPr>
        <p:txBody>
          <a:bodyPr wrap="square" rtlCol="0">
            <a:spAutoFit/>
          </a:bodyPr>
          <a:lstStyle/>
          <a:p>
            <a:r>
              <a:rPr lang="en-US" altLang="zh-CN" dirty="0"/>
              <a:t>void </a:t>
            </a:r>
            <a:r>
              <a:rPr lang="en-US" altLang="zh-CN" dirty="0" err="1"/>
              <a:t>InputDlg</a:t>
            </a:r>
            <a:r>
              <a:rPr lang="en-US" altLang="zh-CN" dirty="0"/>
              <a:t>::</a:t>
            </a:r>
            <a:r>
              <a:rPr lang="en-US" altLang="zh-CN" dirty="0" err="1"/>
              <a:t>ChangeName</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text=</a:t>
            </a:r>
            <a:r>
              <a:rPr lang="en-US" altLang="zh-CN" dirty="0" err="1"/>
              <a:t>QInputDialog</a:t>
            </a:r>
            <a:r>
              <a:rPr lang="en-US" altLang="zh-CN" dirty="0"/>
              <a:t>::</a:t>
            </a:r>
            <a:r>
              <a:rPr lang="en-US" altLang="zh-CN" dirty="0" err="1"/>
              <a:t>getText</a:t>
            </a:r>
            <a:r>
              <a:rPr lang="en-US" altLang="zh-CN" dirty="0"/>
              <a:t>(</a:t>
            </a:r>
            <a:r>
              <a:rPr lang="en-US" altLang="zh-CN" dirty="0" err="1"/>
              <a:t>this,tr</a:t>
            </a:r>
            <a:r>
              <a:rPr lang="en-US" altLang="zh-CN" dirty="0"/>
              <a:t>("</a:t>
            </a:r>
            <a:r>
              <a:rPr lang="zh-CN" altLang="zh-CN" dirty="0"/>
              <a:t>标准字符串输入对话框</a:t>
            </a:r>
            <a:r>
              <a:rPr lang="en-US" altLang="zh-CN" dirty="0"/>
              <a:t>"), </a:t>
            </a:r>
            <a:r>
              <a:rPr lang="en-US" altLang="zh-CN" dirty="0" err="1"/>
              <a:t>tr</a:t>
            </a:r>
            <a:r>
              <a:rPr lang="en-US" altLang="zh-CN" dirty="0"/>
              <a:t>("</a:t>
            </a:r>
            <a:r>
              <a:rPr lang="zh-CN" altLang="zh-CN" dirty="0"/>
              <a:t>请输入姓名：</a:t>
            </a:r>
            <a:r>
              <a:rPr lang="en-US" altLang="zh-CN" dirty="0"/>
              <a:t>"), </a:t>
            </a:r>
            <a:r>
              <a:rPr lang="en-US" altLang="zh-CN" dirty="0" err="1"/>
              <a:t>QLineEdit</a:t>
            </a:r>
            <a:r>
              <a:rPr lang="en-US" altLang="zh-CN" dirty="0"/>
              <a:t>::Normal,nameLabel2-&gt;text(),&amp;ok);</a:t>
            </a:r>
            <a:endParaRPr lang="zh-CN" altLang="zh-CN" dirty="0"/>
          </a:p>
          <a:p>
            <a:r>
              <a:rPr lang="en-US" altLang="zh-CN" dirty="0"/>
              <a:t>    if (ok &amp;&amp; !</a:t>
            </a:r>
            <a:r>
              <a:rPr lang="en-US" altLang="zh-CN" dirty="0" err="1"/>
              <a:t>text.isEmpty</a:t>
            </a:r>
            <a:r>
              <a:rPr lang="en-US" altLang="zh-CN" dirty="0"/>
              <a:t>())</a:t>
            </a:r>
            <a:endParaRPr lang="zh-CN" altLang="zh-CN" dirty="0"/>
          </a:p>
          <a:p>
            <a:r>
              <a:rPr lang="en-US" altLang="zh-CN" dirty="0"/>
              <a:t>       nameLabel2-&gt;</a:t>
            </a:r>
            <a:r>
              <a:rPr lang="en-US" altLang="zh-CN" dirty="0" err="1"/>
              <a:t>setText</a:t>
            </a:r>
            <a:r>
              <a:rPr lang="en-US" altLang="zh-CN" dirty="0"/>
              <a:t>(text);</a:t>
            </a:r>
            <a:endParaRPr lang="zh-CN" altLang="zh-CN" dirty="0"/>
          </a:p>
          <a:p>
            <a:r>
              <a:rPr lang="en-US" altLang="zh-CN" dirty="0" smtClean="0"/>
              <a:t>}</a:t>
            </a:r>
            <a:endParaRPr lang="zh-CN" altLang="zh-CN" dirty="0"/>
          </a:p>
        </p:txBody>
      </p:sp>
      <p:sp>
        <p:nvSpPr>
          <p:cNvPr id="5" name="矩形 4"/>
          <p:cNvSpPr/>
          <p:nvPr/>
        </p:nvSpPr>
        <p:spPr>
          <a:xfrm>
            <a:off x="831273" y="3950671"/>
            <a:ext cx="4776436" cy="353943"/>
          </a:xfrm>
          <a:prstGeom prst="rect">
            <a:avLst/>
          </a:prstGeom>
        </p:spPr>
        <p:txBody>
          <a:bodyPr wrap="none">
            <a:spAutoFit/>
          </a:bodyPr>
          <a:lstStyle/>
          <a:p>
            <a:r>
              <a:rPr lang="zh-CN" altLang="zh-CN" dirty="0"/>
              <a:t>在“</a:t>
            </a:r>
            <a:r>
              <a:rPr lang="en-US" altLang="zh-CN" dirty="0"/>
              <a:t>inputdlg.cpp</a:t>
            </a:r>
            <a:r>
              <a:rPr lang="zh-CN" altLang="zh-CN" dirty="0"/>
              <a:t>”文件的开始部分添加头文件：</a:t>
            </a:r>
          </a:p>
        </p:txBody>
      </p:sp>
      <p:sp>
        <p:nvSpPr>
          <p:cNvPr id="6" name="圆角矩形 5"/>
          <p:cNvSpPr/>
          <p:nvPr/>
        </p:nvSpPr>
        <p:spPr>
          <a:xfrm>
            <a:off x="950401" y="4304614"/>
            <a:ext cx="9761142" cy="391597"/>
          </a:xfrm>
          <a:prstGeom prst="roundRect">
            <a:avLst/>
          </a:prstGeom>
          <a:solidFill>
            <a:srgbClr val="DDDDDD"/>
          </a:solidFill>
        </p:spPr>
        <p:txBody>
          <a:bodyPr wrap="square">
            <a:spAutoFit/>
          </a:bodyPr>
          <a:lstStyle/>
          <a:p>
            <a:r>
              <a:rPr lang="en-US" altLang="zh-CN" dirty="0"/>
              <a:t>#include &lt;</a:t>
            </a:r>
            <a:r>
              <a:rPr lang="en-US" altLang="zh-CN" dirty="0" err="1"/>
              <a:t>QInputDialog</a:t>
            </a:r>
            <a:r>
              <a:rPr lang="en-US" altLang="zh-CN" dirty="0"/>
              <a:t>&gt;</a:t>
            </a:r>
            <a:endParaRPr lang="zh-CN" altLang="zh-CN" dirty="0"/>
          </a:p>
        </p:txBody>
      </p:sp>
      <p:sp>
        <p:nvSpPr>
          <p:cNvPr id="7" name="TextBox 6"/>
          <p:cNvSpPr txBox="1"/>
          <p:nvPr/>
        </p:nvSpPr>
        <p:spPr>
          <a:xfrm>
            <a:off x="831273" y="4696211"/>
            <a:ext cx="10438410" cy="369332"/>
          </a:xfrm>
          <a:prstGeom prst="rect">
            <a:avLst/>
          </a:prstGeom>
          <a:noFill/>
        </p:spPr>
        <p:txBody>
          <a:bodyPr wrap="square" rtlCol="0">
            <a:spAutoFit/>
          </a:bodyPr>
          <a:lstStyle/>
          <a:p>
            <a:r>
              <a:rPr lang="zh-CN" altLang="zh-CN" sz="1800" dirty="0"/>
              <a:t>再次运行程序，单击“修改姓名”按钮后出现对话框，可以在该对话框内修改姓名，如图</a:t>
            </a:r>
            <a:r>
              <a:rPr lang="en-US" altLang="zh-CN" sz="1800" dirty="0"/>
              <a:t>4.5</a:t>
            </a:r>
            <a:r>
              <a:rPr lang="zh-CN" altLang="zh-CN" sz="1800" dirty="0"/>
              <a:t>（</a:t>
            </a:r>
            <a:r>
              <a:rPr lang="en-US" altLang="zh-CN" sz="1800" dirty="0"/>
              <a:t>b</a:t>
            </a:r>
            <a:r>
              <a:rPr lang="zh-CN" altLang="zh-CN" sz="1800" dirty="0"/>
              <a:t>）所示</a:t>
            </a:r>
            <a:r>
              <a:rPr lang="zh-CN" altLang="zh-CN" sz="1800" dirty="0" smtClean="0"/>
              <a:t>。</a:t>
            </a:r>
            <a:endParaRPr lang="zh-CN" altLang="zh-CN" sz="1800" dirty="0"/>
          </a:p>
        </p:txBody>
      </p:sp>
    </p:spTree>
    <p:extLst>
      <p:ext uri="{BB962C8B-B14F-4D97-AF65-F5344CB8AC3E}">
        <p14:creationId xmlns:p14="http://schemas.microsoft.com/office/powerpoint/2010/main" val="247444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229049" y="4130535"/>
            <a:ext cx="4085111" cy="518595"/>
          </a:xfrm>
          <a:prstGeom prst="rect">
            <a:avLst/>
          </a:prstGeom>
          <a:noFill/>
        </p:spPr>
        <p:txBody>
          <a:bodyPr wrap="square" lIns="86863" tIns="43430" rIns="86863" bIns="43430" rtlCol="0">
            <a:spAutoFit/>
          </a:bodyPr>
          <a:lstStyle/>
          <a:p>
            <a:r>
              <a:rPr lang="zh-CN" altLang="zh-CN" sz="2800" b="1" dirty="0"/>
              <a:t>标准条目选择对话框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54168550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标准条目选择对话框</a:t>
            </a:r>
          </a:p>
        </p:txBody>
      </p:sp>
      <p:sp>
        <p:nvSpPr>
          <p:cNvPr id="3" name="矩形 2"/>
          <p:cNvSpPr/>
          <p:nvPr/>
        </p:nvSpPr>
        <p:spPr>
          <a:xfrm>
            <a:off x="950401" y="969997"/>
            <a:ext cx="9974898" cy="369332"/>
          </a:xfrm>
          <a:prstGeom prst="rect">
            <a:avLst/>
          </a:prstGeom>
        </p:spPr>
        <p:txBody>
          <a:bodyPr wrap="square">
            <a:spAutoFit/>
          </a:bodyPr>
          <a:lstStyle/>
          <a:p>
            <a:r>
              <a:rPr lang="zh-CN" altLang="zh-CN" sz="1800" dirty="0"/>
              <a:t>标准条目选择对话框是通过</a:t>
            </a:r>
            <a:r>
              <a:rPr lang="en-US" altLang="zh-CN" sz="1800" dirty="0" err="1"/>
              <a:t>QInputDialog</a:t>
            </a:r>
            <a:r>
              <a:rPr lang="zh-CN" altLang="zh-CN" sz="1800" dirty="0"/>
              <a:t>类的静态函数</a:t>
            </a:r>
            <a:r>
              <a:rPr lang="en-US" altLang="zh-CN" sz="1800" dirty="0" err="1"/>
              <a:t>getItem</a:t>
            </a:r>
            <a:r>
              <a:rPr lang="en-US" altLang="zh-CN" sz="1800" dirty="0"/>
              <a:t>()</a:t>
            </a:r>
            <a:r>
              <a:rPr lang="zh-CN" altLang="zh-CN" sz="1800" dirty="0"/>
              <a:t>来完成的，</a:t>
            </a:r>
            <a:r>
              <a:rPr lang="en-US" altLang="zh-CN" sz="1800" dirty="0" err="1"/>
              <a:t>getItem</a:t>
            </a:r>
            <a:r>
              <a:rPr lang="en-US" altLang="zh-CN" sz="1800" dirty="0"/>
              <a:t>()</a:t>
            </a:r>
            <a:r>
              <a:rPr lang="zh-CN" altLang="zh-CN" sz="1800" dirty="0"/>
              <a:t>函数形式如下：</a:t>
            </a:r>
          </a:p>
        </p:txBody>
      </p:sp>
      <p:sp>
        <p:nvSpPr>
          <p:cNvPr id="4" name="TextBox 3"/>
          <p:cNvSpPr txBox="1"/>
          <p:nvPr/>
        </p:nvSpPr>
        <p:spPr>
          <a:xfrm>
            <a:off x="1104405" y="1460665"/>
            <a:ext cx="9440883" cy="3286006"/>
          </a:xfrm>
          <a:prstGeom prst="roundRect">
            <a:avLst>
              <a:gd name="adj" fmla="val 9078"/>
            </a:avLst>
          </a:prstGeom>
          <a:solidFill>
            <a:srgbClr val="DDDDDD"/>
          </a:solidFill>
        </p:spPr>
        <p:txBody>
          <a:bodyPr wrap="square" rtlCol="0">
            <a:spAutoFit/>
          </a:bodyPr>
          <a:lstStyle/>
          <a:p>
            <a:r>
              <a:rPr lang="en-US" altLang="zh-CN" dirty="0" err="1"/>
              <a:t>QString</a:t>
            </a:r>
            <a:r>
              <a:rPr lang="en-US" altLang="zh-CN" dirty="0"/>
              <a:t> </a:t>
            </a:r>
            <a:r>
              <a:rPr lang="en-US" altLang="zh-CN" dirty="0" err="1"/>
              <a:t>getItem</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标准输入对话框的父窗口</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标准输入对话框的标题名</a:t>
            </a:r>
          </a:p>
          <a:p>
            <a:r>
              <a:rPr lang="en-US" altLang="zh-CN" dirty="0"/>
              <a:t>	</a:t>
            </a:r>
            <a:r>
              <a:rPr lang="en-US" altLang="zh-CN" dirty="0" err="1"/>
              <a:t>const</a:t>
            </a:r>
            <a:r>
              <a:rPr lang="en-US" altLang="zh-CN" dirty="0"/>
              <a:t> </a:t>
            </a:r>
            <a:r>
              <a:rPr lang="en-US" altLang="zh-CN" dirty="0" err="1"/>
              <a:t>QString</a:t>
            </a:r>
            <a:r>
              <a:rPr lang="en-US" altLang="zh-CN" dirty="0"/>
              <a:t>&amp; label,       	//</a:t>
            </a:r>
            <a:r>
              <a:rPr lang="zh-CN" altLang="zh-CN" dirty="0"/>
              <a:t>标准输入对话框的标签提示</a:t>
            </a:r>
          </a:p>
          <a:p>
            <a:r>
              <a:rPr lang="en-US" altLang="zh-CN" dirty="0"/>
              <a:t>	</a:t>
            </a:r>
            <a:r>
              <a:rPr lang="en-US" altLang="zh-CN" dirty="0" err="1"/>
              <a:t>const</a:t>
            </a:r>
            <a:r>
              <a:rPr lang="en-US" altLang="zh-CN" dirty="0"/>
              <a:t> </a:t>
            </a:r>
            <a:r>
              <a:rPr lang="en-US" altLang="zh-CN" dirty="0" err="1"/>
              <a:t>QStringList</a:t>
            </a:r>
            <a:r>
              <a:rPr lang="en-US" altLang="zh-CN" dirty="0"/>
              <a:t>&amp; items,  	//</a:t>
            </a:r>
            <a:r>
              <a:rPr lang="zh-CN" altLang="zh-CN" dirty="0"/>
              <a:t>注</a:t>
            </a:r>
            <a:r>
              <a:rPr lang="en-US" altLang="zh-CN" dirty="0"/>
              <a:t>(1)</a:t>
            </a:r>
            <a:endParaRPr lang="zh-CN" altLang="zh-CN" dirty="0"/>
          </a:p>
          <a:p>
            <a:r>
              <a:rPr lang="en-US" altLang="zh-CN" dirty="0"/>
              <a:t>	</a:t>
            </a:r>
            <a:r>
              <a:rPr lang="en-US" altLang="zh-CN" dirty="0" err="1"/>
              <a:t>int</a:t>
            </a:r>
            <a:r>
              <a:rPr lang="en-US" altLang="zh-CN" dirty="0"/>
              <a:t> current=0,               	//</a:t>
            </a:r>
            <a:r>
              <a:rPr lang="zh-CN" altLang="zh-CN" dirty="0"/>
              <a:t>注</a:t>
            </a:r>
            <a:r>
              <a:rPr lang="en-US" altLang="zh-CN" dirty="0"/>
              <a:t>(2) </a:t>
            </a:r>
            <a:endParaRPr lang="zh-CN" altLang="zh-CN" dirty="0"/>
          </a:p>
          <a:p>
            <a:r>
              <a:rPr lang="en-US" altLang="zh-CN" dirty="0"/>
              <a:t>	</a:t>
            </a:r>
            <a:r>
              <a:rPr lang="en-US" altLang="zh-CN" dirty="0" err="1"/>
              <a:t>bool</a:t>
            </a:r>
            <a:r>
              <a:rPr lang="en-US" altLang="zh-CN" dirty="0"/>
              <a:t> editable=true,       	//</a:t>
            </a:r>
            <a:r>
              <a:rPr lang="zh-CN" altLang="zh-CN" dirty="0"/>
              <a:t>指定</a:t>
            </a:r>
            <a:r>
              <a:rPr lang="en-US" altLang="zh-CN" dirty="0" err="1"/>
              <a:t>QComboBox</a:t>
            </a:r>
            <a:r>
              <a:rPr lang="zh-CN" altLang="zh-CN" dirty="0"/>
              <a:t>控件中显示的文字是否可编辑</a:t>
            </a:r>
          </a:p>
          <a:p>
            <a:r>
              <a:rPr lang="en-US" altLang="zh-CN" dirty="0"/>
              <a:t>	</a:t>
            </a:r>
            <a:r>
              <a:rPr lang="en-US" altLang="zh-CN" dirty="0" err="1"/>
              <a:t>bool</a:t>
            </a:r>
            <a:r>
              <a:rPr lang="en-US" altLang="zh-CN" dirty="0"/>
              <a:t>* ok=0,                  	//</a:t>
            </a:r>
            <a:r>
              <a:rPr lang="zh-CN" altLang="zh-CN" dirty="0"/>
              <a:t>注</a:t>
            </a:r>
            <a:r>
              <a:rPr lang="en-US" altLang="zh-CN" dirty="0"/>
              <a:t>(3)</a:t>
            </a:r>
            <a:endParaRPr lang="zh-CN" altLang="zh-CN" dirty="0"/>
          </a:p>
          <a:p>
            <a:r>
              <a:rPr lang="en-US" altLang="zh-CN" dirty="0"/>
              <a:t>	</a:t>
            </a:r>
            <a:r>
              <a:rPr lang="en-US" altLang="zh-CN" dirty="0" err="1"/>
              <a:t>Qt</a:t>
            </a:r>
            <a:r>
              <a:rPr lang="en-US" altLang="zh-CN" dirty="0"/>
              <a:t>::</a:t>
            </a:r>
            <a:r>
              <a:rPr lang="en-US" altLang="zh-CN" dirty="0" err="1"/>
              <a:t>WindowFlags</a:t>
            </a:r>
            <a:r>
              <a:rPr lang="en-US" altLang="zh-CN" dirty="0"/>
              <a:t> flags=0     	//</a:t>
            </a:r>
            <a:r>
              <a:rPr lang="zh-CN" altLang="zh-CN" dirty="0"/>
              <a:t>指明标准输入对话框的窗体标识</a:t>
            </a:r>
          </a:p>
          <a:p>
            <a:r>
              <a:rPr lang="en-US" altLang="zh-CN" dirty="0" smtClean="0"/>
              <a:t>);</a:t>
            </a:r>
            <a:endParaRPr lang="zh-CN" altLang="zh-CN" dirty="0"/>
          </a:p>
        </p:txBody>
      </p:sp>
    </p:spTree>
    <p:extLst>
      <p:ext uri="{BB962C8B-B14F-4D97-AF65-F5344CB8AC3E}">
        <p14:creationId xmlns:p14="http://schemas.microsoft.com/office/powerpoint/2010/main" val="213262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标准条目选择对话框</a:t>
            </a:r>
          </a:p>
        </p:txBody>
      </p:sp>
      <p:sp>
        <p:nvSpPr>
          <p:cNvPr id="3" name="TextBox 2"/>
          <p:cNvSpPr txBox="1"/>
          <p:nvPr/>
        </p:nvSpPr>
        <p:spPr>
          <a:xfrm>
            <a:off x="783771" y="1068779"/>
            <a:ext cx="10402785" cy="1200329"/>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）标准条目选择对话框弹出时</a:t>
            </a:r>
            <a:r>
              <a:rPr lang="en-US" altLang="zh-CN" sz="1800" dirty="0" err="1"/>
              <a:t>QComboBox</a:t>
            </a:r>
            <a:r>
              <a:rPr lang="zh-CN" altLang="zh-CN" sz="1800" dirty="0"/>
              <a:t>控件中默认显示的条目序号。</a:t>
            </a:r>
          </a:p>
          <a:p>
            <a:pPr indent="450850"/>
            <a:r>
              <a:rPr lang="zh-CN" altLang="zh-CN" sz="1800" dirty="0"/>
              <a:t>（</a:t>
            </a:r>
            <a:r>
              <a:rPr lang="en-US" altLang="zh-CN" sz="1800" dirty="0"/>
              <a:t>3</a:t>
            </a:r>
            <a:r>
              <a:rPr lang="zh-CN" altLang="zh-CN" sz="1800" dirty="0"/>
              <a:t>）指示标准输入对话框的哪个按钮被触发，若</a:t>
            </a:r>
            <a:r>
              <a:rPr lang="en-US" altLang="zh-CN" sz="1800" dirty="0"/>
              <a:t>ok</a:t>
            </a:r>
            <a:r>
              <a:rPr lang="zh-CN" altLang="zh-CN" sz="1800" dirty="0"/>
              <a:t>为</a:t>
            </a:r>
            <a:r>
              <a:rPr lang="en-US" altLang="zh-CN" sz="1800" dirty="0"/>
              <a:t>true</a:t>
            </a:r>
            <a:r>
              <a:rPr lang="zh-CN" altLang="zh-CN" sz="1800" dirty="0"/>
              <a:t>，则表示用户单击了“</a:t>
            </a:r>
            <a:r>
              <a:rPr lang="en-US" altLang="zh-CN" sz="1800" dirty="0"/>
              <a:t>OK</a:t>
            </a:r>
            <a:r>
              <a:rPr lang="zh-CN" altLang="zh-CN" sz="1800" dirty="0"/>
              <a:t>”（确定）按钮；若</a:t>
            </a:r>
            <a:r>
              <a:rPr lang="en-US" altLang="zh-CN" sz="1800" dirty="0"/>
              <a:t>ok</a:t>
            </a:r>
            <a:r>
              <a:rPr lang="zh-CN" altLang="zh-CN" sz="1800" dirty="0"/>
              <a:t>为</a:t>
            </a:r>
            <a:r>
              <a:rPr lang="en-US" altLang="zh-CN" sz="1800" dirty="0"/>
              <a:t>false</a:t>
            </a:r>
            <a:r>
              <a:rPr lang="zh-CN" altLang="zh-CN" sz="1800" dirty="0"/>
              <a:t>，则表示用户单击了“</a:t>
            </a:r>
            <a:r>
              <a:rPr lang="en-US" altLang="zh-CN" sz="1800" dirty="0" err="1"/>
              <a:t>Cancle</a:t>
            </a:r>
            <a:r>
              <a:rPr lang="zh-CN" altLang="zh-CN" sz="1800" dirty="0"/>
              <a:t>”（取消）按钮。</a:t>
            </a:r>
          </a:p>
          <a:p>
            <a:pPr indent="450850"/>
            <a:r>
              <a:rPr lang="en-US" altLang="zh-CN" sz="1800" dirty="0"/>
              <a:t> </a:t>
            </a:r>
            <a:r>
              <a:rPr lang="zh-CN" altLang="zh-CN" sz="1800" dirty="0" smtClean="0"/>
              <a:t>同上</a:t>
            </a:r>
            <a:r>
              <a:rPr lang="zh-CN" altLang="zh-CN" sz="1800" dirty="0"/>
              <a:t>，接着上述的程序，完成“</a:t>
            </a:r>
            <a:r>
              <a:rPr lang="en-US" altLang="zh-CN" sz="1800" dirty="0"/>
              <a:t>inputdlg.cpp</a:t>
            </a:r>
            <a:r>
              <a:rPr lang="zh-CN" altLang="zh-CN" sz="1800" dirty="0"/>
              <a:t>”文件中的槽函数</a:t>
            </a:r>
            <a:r>
              <a:rPr lang="en-US" altLang="zh-CN" sz="1800" dirty="0" err="1"/>
              <a:t>ChangeSex</a:t>
            </a:r>
            <a:r>
              <a:rPr lang="en-US" altLang="zh-CN" sz="1800" dirty="0"/>
              <a:t>()</a:t>
            </a:r>
            <a:r>
              <a:rPr lang="zh-CN" altLang="zh-CN" sz="1800" dirty="0"/>
              <a:t>的实现。具体代码如下</a:t>
            </a:r>
            <a:r>
              <a:rPr lang="zh-CN" altLang="zh-CN" sz="1800" dirty="0" smtClean="0"/>
              <a:t>：</a:t>
            </a:r>
            <a:endParaRPr lang="zh-CN" altLang="zh-CN" sz="1800" dirty="0"/>
          </a:p>
        </p:txBody>
      </p:sp>
      <p:sp>
        <p:nvSpPr>
          <p:cNvPr id="4" name="TextBox 3"/>
          <p:cNvSpPr txBox="1"/>
          <p:nvPr/>
        </p:nvSpPr>
        <p:spPr>
          <a:xfrm>
            <a:off x="1413164" y="2386940"/>
            <a:ext cx="9108374" cy="2787015"/>
          </a:xfrm>
          <a:prstGeom prst="roundRect">
            <a:avLst>
              <a:gd name="adj" fmla="val 6363"/>
            </a:avLst>
          </a:prstGeom>
          <a:solidFill>
            <a:srgbClr val="DDDDDD"/>
          </a:solidFill>
        </p:spPr>
        <p:txBody>
          <a:bodyPr wrap="square" rtlCol="0">
            <a:spAutoFit/>
          </a:bodyPr>
          <a:lstStyle/>
          <a:p>
            <a:r>
              <a:rPr lang="en-US" altLang="zh-CN" dirty="0"/>
              <a:t>void </a:t>
            </a:r>
            <a:r>
              <a:rPr lang="en-US" altLang="zh-CN" dirty="0" err="1"/>
              <a:t>InputDlg</a:t>
            </a:r>
            <a:r>
              <a:rPr lang="en-US" altLang="zh-CN" dirty="0"/>
              <a:t>::</a:t>
            </a:r>
            <a:r>
              <a:rPr lang="en-US" altLang="zh-CN" dirty="0" err="1"/>
              <a:t>ChangeSex</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SexItems</a:t>
            </a:r>
            <a:r>
              <a:rPr lang="en-US" altLang="zh-CN" dirty="0"/>
              <a:t>;</a:t>
            </a:r>
            <a:endParaRPr lang="zh-CN" altLang="zh-CN" dirty="0"/>
          </a:p>
          <a:p>
            <a:r>
              <a:rPr lang="en-US" altLang="zh-CN" dirty="0"/>
              <a:t>    	</a:t>
            </a:r>
            <a:r>
              <a:rPr lang="en-US" altLang="zh-CN" dirty="0" err="1"/>
              <a:t>SexItems</a:t>
            </a:r>
            <a:r>
              <a:rPr lang="en-US" altLang="zh-CN" dirty="0"/>
              <a:t> &lt;&lt; </a:t>
            </a:r>
            <a:r>
              <a:rPr lang="en-US" altLang="zh-CN" dirty="0" err="1"/>
              <a:t>tr</a:t>
            </a:r>
            <a:r>
              <a:rPr lang="en-US" altLang="zh-CN" dirty="0"/>
              <a:t>("</a:t>
            </a:r>
            <a:r>
              <a:rPr lang="zh-CN" altLang="zh-CN" dirty="0"/>
              <a:t>男</a:t>
            </a:r>
            <a:r>
              <a:rPr lang="en-US" altLang="zh-CN" dirty="0"/>
              <a:t>") &lt;&lt; </a:t>
            </a:r>
            <a:r>
              <a:rPr lang="en-US" altLang="zh-CN" dirty="0" err="1"/>
              <a:t>tr</a:t>
            </a:r>
            <a:r>
              <a:rPr lang="en-US" altLang="zh-CN" dirty="0"/>
              <a:t>("</a:t>
            </a:r>
            <a:r>
              <a:rPr lang="zh-CN" altLang="zh-CN" dirty="0"/>
              <a:t>女</a:t>
            </a:r>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a:t>
            </a:r>
            <a:r>
              <a:rPr lang="en-US" altLang="zh-CN" dirty="0" err="1"/>
              <a:t>SexItem</a:t>
            </a:r>
            <a:r>
              <a:rPr lang="en-US" altLang="zh-CN" dirty="0"/>
              <a:t> = </a:t>
            </a:r>
            <a:r>
              <a:rPr lang="en-US" altLang="zh-CN" dirty="0" err="1"/>
              <a:t>QInputDialog</a:t>
            </a:r>
            <a:r>
              <a:rPr lang="en-US" altLang="zh-CN" dirty="0"/>
              <a:t>::</a:t>
            </a:r>
            <a:r>
              <a:rPr lang="en-US" altLang="zh-CN" dirty="0" err="1"/>
              <a:t>getItem</a:t>
            </a:r>
            <a:r>
              <a:rPr lang="en-US" altLang="zh-CN" dirty="0"/>
              <a:t>(this, </a:t>
            </a:r>
            <a:r>
              <a:rPr lang="en-US" altLang="zh-CN" dirty="0" err="1"/>
              <a:t>tr</a:t>
            </a:r>
            <a:r>
              <a:rPr lang="en-US" altLang="zh-CN" dirty="0"/>
              <a:t>("</a:t>
            </a:r>
            <a:r>
              <a:rPr lang="zh-CN" altLang="zh-CN" dirty="0"/>
              <a:t>标准条目选择对话框</a:t>
            </a:r>
            <a:r>
              <a:rPr lang="en-US" altLang="zh-CN" dirty="0"/>
              <a:t>"),</a:t>
            </a:r>
            <a:endParaRPr lang="zh-CN" altLang="zh-CN" dirty="0"/>
          </a:p>
          <a:p>
            <a:r>
              <a:rPr lang="en-US" altLang="zh-CN" dirty="0"/>
              <a:t>          </a:t>
            </a:r>
            <a:r>
              <a:rPr lang="en-US" altLang="zh-CN" dirty="0" err="1"/>
              <a:t>tr</a:t>
            </a:r>
            <a:r>
              <a:rPr lang="en-US" altLang="zh-CN" dirty="0"/>
              <a:t>("</a:t>
            </a:r>
            <a:r>
              <a:rPr lang="zh-CN" altLang="zh-CN" dirty="0"/>
              <a:t>请选择性别：</a:t>
            </a:r>
            <a:r>
              <a:rPr lang="en-US" altLang="zh-CN" dirty="0"/>
              <a:t>"), </a:t>
            </a:r>
            <a:r>
              <a:rPr lang="en-US" altLang="zh-CN" dirty="0" err="1"/>
              <a:t>SexItems</a:t>
            </a:r>
            <a:r>
              <a:rPr lang="en-US" altLang="zh-CN" dirty="0"/>
              <a:t>, 0, false, &amp;ok);</a:t>
            </a:r>
            <a:endParaRPr lang="zh-CN" altLang="zh-CN" dirty="0"/>
          </a:p>
          <a:p>
            <a:r>
              <a:rPr lang="en-US" altLang="zh-CN" dirty="0"/>
              <a:t>	if (ok &amp;&amp; !</a:t>
            </a:r>
            <a:r>
              <a:rPr lang="en-US" altLang="zh-CN" dirty="0" err="1"/>
              <a:t>SexItem.isEmpty</a:t>
            </a:r>
            <a:r>
              <a:rPr lang="en-US" altLang="zh-CN" dirty="0"/>
              <a:t>())</a:t>
            </a:r>
            <a:endParaRPr lang="zh-CN" altLang="zh-CN" dirty="0"/>
          </a:p>
          <a:p>
            <a:r>
              <a:rPr lang="en-US" altLang="zh-CN" dirty="0"/>
              <a:t>	     sexLabel2-&gt;</a:t>
            </a:r>
            <a:r>
              <a:rPr lang="en-US" altLang="zh-CN" dirty="0" err="1"/>
              <a:t>setText</a:t>
            </a:r>
            <a:r>
              <a:rPr lang="en-US" altLang="zh-CN" dirty="0"/>
              <a:t>(</a:t>
            </a:r>
            <a:r>
              <a:rPr lang="en-US" altLang="zh-CN" dirty="0" err="1"/>
              <a:t>SexItem</a:t>
            </a:r>
            <a:r>
              <a:rPr lang="en-US" altLang="zh-CN" dirty="0"/>
              <a:t>);</a:t>
            </a:r>
            <a:endParaRPr lang="zh-CN" altLang="zh-CN" dirty="0"/>
          </a:p>
          <a:p>
            <a:r>
              <a:rPr lang="en-US" altLang="zh-CN" dirty="0" smtClean="0"/>
              <a:t>}</a:t>
            </a:r>
          </a:p>
        </p:txBody>
      </p:sp>
      <p:sp>
        <p:nvSpPr>
          <p:cNvPr id="5" name="矩形 4"/>
          <p:cNvSpPr/>
          <p:nvPr/>
        </p:nvSpPr>
        <p:spPr>
          <a:xfrm>
            <a:off x="783771" y="5173955"/>
            <a:ext cx="10212780" cy="646331"/>
          </a:xfrm>
          <a:prstGeom prst="rect">
            <a:avLst/>
          </a:prstGeom>
        </p:spPr>
        <p:txBody>
          <a:bodyPr wrap="square">
            <a:spAutoFit/>
          </a:bodyPr>
          <a:lstStyle/>
          <a:p>
            <a:pPr indent="450850"/>
            <a:r>
              <a:rPr lang="zh-CN" altLang="zh-CN" sz="1800" dirty="0"/>
              <a:t>再次运行程序，单击“修改性别”按钮后出现对话框，可以在该对话框内选择性别，如图</a:t>
            </a:r>
            <a:r>
              <a:rPr lang="en-US" altLang="zh-CN" sz="1800" dirty="0"/>
              <a:t>4.5</a:t>
            </a:r>
            <a:r>
              <a:rPr lang="zh-CN" altLang="zh-CN" sz="1800" dirty="0"/>
              <a:t>（</a:t>
            </a:r>
            <a:r>
              <a:rPr lang="en-US" altLang="zh-CN" sz="1800" dirty="0"/>
              <a:t>c</a:t>
            </a:r>
            <a:r>
              <a:rPr lang="zh-CN" altLang="zh-CN" sz="1800" dirty="0"/>
              <a:t>）所示。</a:t>
            </a:r>
          </a:p>
        </p:txBody>
      </p:sp>
    </p:spTree>
    <p:extLst>
      <p:ext uri="{BB962C8B-B14F-4D97-AF65-F5344CB8AC3E}">
        <p14:creationId xmlns:p14="http://schemas.microsoft.com/office/powerpoint/2010/main" val="102806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83771" y="1009403"/>
            <a:ext cx="10355284" cy="1200329"/>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）单击“颜色标准对话框实例”按钮，弹出“颜色选择”（</a:t>
            </a:r>
            <a:r>
              <a:rPr lang="en-US" altLang="zh-CN" sz="1800" dirty="0"/>
              <a:t>Select Color</a:t>
            </a:r>
            <a:r>
              <a:rPr lang="zh-CN" altLang="zh-CN" sz="1800" dirty="0"/>
              <a:t>）对话框，如图</a:t>
            </a:r>
            <a:r>
              <a:rPr lang="en-US" altLang="zh-CN" sz="1800" dirty="0"/>
              <a:t>4.3</a:t>
            </a:r>
            <a:r>
              <a:rPr lang="zh-CN" altLang="zh-CN" sz="1800" dirty="0"/>
              <a:t>所示。选中的颜色将显示在图</a:t>
            </a:r>
            <a:r>
              <a:rPr lang="en-US" altLang="zh-CN" sz="1800" dirty="0"/>
              <a:t>4.1</a:t>
            </a:r>
            <a:r>
              <a:rPr lang="zh-CN" altLang="zh-CN" sz="1800" dirty="0"/>
              <a:t>中该按钮右侧的标签中。</a:t>
            </a:r>
          </a:p>
          <a:p>
            <a:pPr indent="450850"/>
            <a:r>
              <a:rPr lang="zh-CN" altLang="zh-CN" sz="1800" dirty="0"/>
              <a:t>（</a:t>
            </a:r>
            <a:r>
              <a:rPr lang="en-US" altLang="zh-CN" sz="1800" dirty="0"/>
              <a:t>3</a:t>
            </a:r>
            <a:r>
              <a:rPr lang="zh-CN" altLang="zh-CN" sz="1800" dirty="0"/>
              <a:t>）单击“字体标准对话框实例”按钮，弹出“字体选择”（</a:t>
            </a:r>
            <a:r>
              <a:rPr lang="en-US" altLang="zh-CN" sz="1800" dirty="0"/>
              <a:t>Select Font</a:t>
            </a:r>
            <a:r>
              <a:rPr lang="zh-CN" altLang="zh-CN" sz="1800" dirty="0"/>
              <a:t>）对话框，如图</a:t>
            </a:r>
            <a:r>
              <a:rPr lang="en-US" altLang="zh-CN" sz="1800" dirty="0"/>
              <a:t>4.4</a:t>
            </a:r>
            <a:r>
              <a:rPr lang="zh-CN" altLang="zh-CN" sz="1800" dirty="0"/>
              <a:t>所示。选中的字体将应用于如图</a:t>
            </a:r>
            <a:r>
              <a:rPr lang="en-US" altLang="zh-CN" sz="1800" dirty="0"/>
              <a:t>4.1</a:t>
            </a:r>
            <a:r>
              <a:rPr lang="zh-CN" altLang="zh-CN" sz="1800" dirty="0"/>
              <a:t>所示中该按钮右侧显示的文字</a:t>
            </a:r>
            <a:r>
              <a:rPr lang="zh-CN" altLang="zh-CN" sz="1800" dirty="0" smtClean="0"/>
              <a:t>。</a:t>
            </a:r>
            <a:endParaRPr lang="zh-CN" altLang="zh-CN" sz="18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175" y="2209732"/>
            <a:ext cx="4399621" cy="35260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428" y="2209733"/>
            <a:ext cx="4575665" cy="352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6638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47117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8633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229049" y="4130535"/>
            <a:ext cx="4085111" cy="518595"/>
          </a:xfrm>
          <a:prstGeom prst="rect">
            <a:avLst/>
          </a:prstGeom>
          <a:noFill/>
        </p:spPr>
        <p:txBody>
          <a:bodyPr wrap="square" lIns="86863" tIns="43430" rIns="86863" bIns="43430" rtlCol="0">
            <a:spAutoFit/>
          </a:bodyPr>
          <a:lstStyle/>
          <a:p>
            <a:r>
              <a:rPr lang="zh-CN" altLang="zh-CN" sz="2800" b="1" dirty="0"/>
              <a:t>标准</a:t>
            </a:r>
            <a:r>
              <a:rPr lang="en-US" altLang="zh-CN" sz="2800" b="1" dirty="0" err="1"/>
              <a:t>int</a:t>
            </a:r>
            <a:r>
              <a:rPr lang="zh-CN" altLang="zh-CN" sz="2800" b="1" dirty="0"/>
              <a:t>类型输入对话框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78811981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a:t>
            </a:r>
            <a:r>
              <a:rPr lang="en-US" altLang="zh-CN" sz="2400" b="1" dirty="0" err="1"/>
              <a:t>int</a:t>
            </a:r>
            <a:r>
              <a:rPr lang="zh-CN" altLang="zh-CN" sz="2400" b="1" dirty="0"/>
              <a:t>类型输入对话框</a:t>
            </a:r>
          </a:p>
        </p:txBody>
      </p:sp>
      <p:sp>
        <p:nvSpPr>
          <p:cNvPr id="3" name="TextBox 2"/>
          <p:cNvSpPr txBox="1"/>
          <p:nvPr/>
        </p:nvSpPr>
        <p:spPr>
          <a:xfrm>
            <a:off x="783771" y="1009403"/>
            <a:ext cx="10414660" cy="369332"/>
          </a:xfrm>
          <a:prstGeom prst="rect">
            <a:avLst/>
          </a:prstGeom>
          <a:noFill/>
        </p:spPr>
        <p:txBody>
          <a:bodyPr wrap="square" rtlCol="0">
            <a:spAutoFit/>
          </a:bodyPr>
          <a:lstStyle/>
          <a:p>
            <a:r>
              <a:rPr lang="zh-CN" altLang="zh-CN" sz="1800" dirty="0"/>
              <a:t>标准</a:t>
            </a:r>
            <a:r>
              <a:rPr lang="en-US" altLang="zh-CN" sz="1800" dirty="0" err="1"/>
              <a:t>int</a:t>
            </a:r>
            <a:r>
              <a:rPr lang="zh-CN" altLang="zh-CN" sz="1800" dirty="0"/>
              <a:t>类型输入对话框是通过</a:t>
            </a:r>
            <a:r>
              <a:rPr lang="en-US" altLang="zh-CN" sz="1800" dirty="0" err="1"/>
              <a:t>QInputDialog</a:t>
            </a:r>
            <a:r>
              <a:rPr lang="zh-CN" altLang="zh-CN" sz="1800" dirty="0"/>
              <a:t>类的静态函数</a:t>
            </a:r>
            <a:r>
              <a:rPr lang="en-US" altLang="zh-CN" sz="1800" dirty="0" err="1"/>
              <a:t>getInt</a:t>
            </a:r>
            <a:r>
              <a:rPr lang="en-US" altLang="zh-CN" sz="1800" dirty="0"/>
              <a:t>()</a:t>
            </a:r>
            <a:r>
              <a:rPr lang="zh-CN" altLang="zh-CN" sz="1800" dirty="0"/>
              <a:t>来完成的，</a:t>
            </a:r>
            <a:r>
              <a:rPr lang="en-US" altLang="zh-CN" sz="1800" dirty="0" err="1"/>
              <a:t>getInt</a:t>
            </a:r>
            <a:r>
              <a:rPr lang="en-US" altLang="zh-CN" sz="1800" dirty="0"/>
              <a:t>()</a:t>
            </a:r>
            <a:r>
              <a:rPr lang="zh-CN" altLang="zh-CN" sz="1800" dirty="0"/>
              <a:t>函数形式如下</a:t>
            </a:r>
            <a:r>
              <a:rPr lang="zh-CN" altLang="zh-CN" sz="1800" dirty="0" smtClean="0"/>
              <a:t>：</a:t>
            </a:r>
            <a:endParaRPr lang="zh-CN" altLang="zh-CN" sz="1800" dirty="0"/>
          </a:p>
        </p:txBody>
      </p:sp>
      <p:sp>
        <p:nvSpPr>
          <p:cNvPr id="4" name="TextBox 3"/>
          <p:cNvSpPr txBox="1"/>
          <p:nvPr/>
        </p:nvSpPr>
        <p:spPr>
          <a:xfrm>
            <a:off x="950401" y="1496291"/>
            <a:ext cx="9594887" cy="3325416"/>
          </a:xfrm>
          <a:prstGeom prst="roundRect">
            <a:avLst>
              <a:gd name="adj" fmla="val 6039"/>
            </a:avLst>
          </a:prstGeom>
          <a:solidFill>
            <a:srgbClr val="DDDDDD"/>
          </a:solidFill>
        </p:spPr>
        <p:txBody>
          <a:bodyPr wrap="square" rtlCol="0">
            <a:spAutoFit/>
          </a:bodyPr>
          <a:lstStyle/>
          <a:p>
            <a:r>
              <a:rPr lang="en-US" altLang="zh-CN" dirty="0" err="1"/>
              <a:t>int</a:t>
            </a:r>
            <a:r>
              <a:rPr lang="en-US" altLang="zh-CN" dirty="0"/>
              <a:t> </a:t>
            </a:r>
            <a:r>
              <a:rPr lang="en-US" altLang="zh-CN" dirty="0" err="1"/>
              <a:t>getInt</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标准输入对话框的父窗口</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标准输入对话框的标题名</a:t>
            </a:r>
          </a:p>
          <a:p>
            <a:r>
              <a:rPr lang="en-US" altLang="zh-CN" dirty="0"/>
              <a:t>	</a:t>
            </a:r>
            <a:r>
              <a:rPr lang="en-US" altLang="zh-CN" dirty="0" err="1"/>
              <a:t>const</a:t>
            </a:r>
            <a:r>
              <a:rPr lang="en-US" altLang="zh-CN" dirty="0"/>
              <a:t> </a:t>
            </a:r>
            <a:r>
              <a:rPr lang="en-US" altLang="zh-CN" dirty="0" err="1"/>
              <a:t>QString</a:t>
            </a:r>
            <a:r>
              <a:rPr lang="en-US" altLang="zh-CN" dirty="0"/>
              <a:t>&amp; label,       	//</a:t>
            </a:r>
            <a:r>
              <a:rPr lang="zh-CN" altLang="zh-CN" dirty="0"/>
              <a:t>标准输入对话框的标签提示</a:t>
            </a:r>
          </a:p>
          <a:p>
            <a:r>
              <a:rPr lang="en-US" altLang="zh-CN" dirty="0"/>
              <a:t>	</a:t>
            </a:r>
            <a:r>
              <a:rPr lang="en-US" altLang="zh-CN" dirty="0" err="1"/>
              <a:t>int</a:t>
            </a:r>
            <a:r>
              <a:rPr lang="en-US" altLang="zh-CN" dirty="0"/>
              <a:t> value=0,          	 	//</a:t>
            </a:r>
            <a:r>
              <a:rPr lang="zh-CN" altLang="zh-CN" dirty="0"/>
              <a:t>指定标准输入对话框中</a:t>
            </a:r>
            <a:r>
              <a:rPr lang="en-US" altLang="zh-CN" dirty="0" err="1"/>
              <a:t>QSpinBox</a:t>
            </a:r>
            <a:r>
              <a:rPr lang="zh-CN" altLang="zh-CN" dirty="0"/>
              <a:t>控件的默认显示值</a:t>
            </a:r>
          </a:p>
          <a:p>
            <a:r>
              <a:rPr lang="en-US" altLang="zh-CN" dirty="0"/>
              <a:t>	</a:t>
            </a:r>
            <a:r>
              <a:rPr lang="en-US" altLang="zh-CN" dirty="0" err="1"/>
              <a:t>int</a:t>
            </a:r>
            <a:r>
              <a:rPr lang="en-US" altLang="zh-CN" dirty="0"/>
              <a:t> min=-2147483647,        	//</a:t>
            </a:r>
            <a:r>
              <a:rPr lang="zh-CN" altLang="zh-CN" dirty="0"/>
              <a:t>指定</a:t>
            </a:r>
            <a:r>
              <a:rPr lang="en-US" altLang="zh-CN" dirty="0" err="1"/>
              <a:t>QSpinBox</a:t>
            </a:r>
            <a:r>
              <a:rPr lang="zh-CN" altLang="zh-CN" dirty="0"/>
              <a:t>控件的数值范围</a:t>
            </a:r>
          </a:p>
          <a:p>
            <a:r>
              <a:rPr lang="en-US" altLang="zh-CN" dirty="0"/>
              <a:t>	</a:t>
            </a:r>
            <a:r>
              <a:rPr lang="en-US" altLang="zh-CN" dirty="0" err="1"/>
              <a:t>int</a:t>
            </a:r>
            <a:r>
              <a:rPr lang="en-US" altLang="zh-CN" dirty="0"/>
              <a:t> max=2147483647,</a:t>
            </a:r>
            <a:endParaRPr lang="zh-CN" altLang="zh-CN" dirty="0"/>
          </a:p>
          <a:p>
            <a:r>
              <a:rPr lang="en-US" altLang="zh-CN" dirty="0"/>
              <a:t>	</a:t>
            </a:r>
            <a:r>
              <a:rPr lang="en-US" altLang="zh-CN" dirty="0" err="1"/>
              <a:t>int</a:t>
            </a:r>
            <a:r>
              <a:rPr lang="en-US" altLang="zh-CN" dirty="0"/>
              <a:t> step=1,                   	//</a:t>
            </a:r>
            <a:r>
              <a:rPr lang="zh-CN" altLang="zh-CN" dirty="0"/>
              <a:t>指定</a:t>
            </a:r>
            <a:r>
              <a:rPr lang="en-US" altLang="zh-CN" dirty="0" err="1"/>
              <a:t>QSpinBox</a:t>
            </a:r>
            <a:r>
              <a:rPr lang="zh-CN" altLang="zh-CN" dirty="0"/>
              <a:t>控件的步进值</a:t>
            </a:r>
          </a:p>
          <a:p>
            <a:r>
              <a:rPr lang="en-US" altLang="zh-CN" dirty="0"/>
              <a:t>	</a:t>
            </a:r>
            <a:r>
              <a:rPr lang="en-US" altLang="zh-CN" dirty="0" err="1"/>
              <a:t>bool</a:t>
            </a:r>
            <a:r>
              <a:rPr lang="en-US" altLang="zh-CN" dirty="0"/>
              <a:t>* ok=0,                   	//</a:t>
            </a:r>
            <a:r>
              <a:rPr lang="zh-CN" altLang="zh-CN" dirty="0"/>
              <a:t>注</a:t>
            </a:r>
          </a:p>
          <a:p>
            <a:r>
              <a:rPr lang="en-US" altLang="zh-CN" dirty="0"/>
              <a:t>	</a:t>
            </a:r>
            <a:r>
              <a:rPr lang="en-US" altLang="zh-CN" dirty="0" err="1"/>
              <a:t>Qt</a:t>
            </a:r>
            <a:r>
              <a:rPr lang="en-US" altLang="zh-CN" dirty="0"/>
              <a:t>::</a:t>
            </a:r>
            <a:r>
              <a:rPr lang="en-US" altLang="zh-CN" dirty="0" err="1"/>
              <a:t>WindowFlags</a:t>
            </a:r>
            <a:r>
              <a:rPr lang="en-US" altLang="zh-CN" dirty="0"/>
              <a:t> flags=0    	//</a:t>
            </a:r>
            <a:r>
              <a:rPr lang="zh-CN" altLang="zh-CN" dirty="0"/>
              <a:t>指明标准输入对话框的窗口标识</a:t>
            </a:r>
          </a:p>
          <a:p>
            <a:r>
              <a:rPr lang="en-US" altLang="zh-CN" dirty="0"/>
              <a:t>); </a:t>
            </a:r>
            <a:endParaRPr lang="en-US" altLang="zh-CN" dirty="0" smtClean="0"/>
          </a:p>
        </p:txBody>
      </p:sp>
    </p:spTree>
    <p:extLst>
      <p:ext uri="{BB962C8B-B14F-4D97-AF65-F5344CB8AC3E}">
        <p14:creationId xmlns:p14="http://schemas.microsoft.com/office/powerpoint/2010/main" val="81140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3811603" cy="457040"/>
          </a:xfrm>
          <a:prstGeom prst="rect">
            <a:avLst/>
          </a:prstGeom>
          <a:noFill/>
        </p:spPr>
        <p:txBody>
          <a:bodyPr wrap="square" lIns="86863" tIns="43430" rIns="86863" bIns="43430" rtlCol="0">
            <a:spAutoFit/>
          </a:bodyPr>
          <a:lstStyle/>
          <a:p>
            <a:r>
              <a:rPr lang="zh-CN" altLang="zh-CN" sz="2400" b="1" dirty="0"/>
              <a:t>标准</a:t>
            </a:r>
            <a:r>
              <a:rPr lang="en-US" altLang="zh-CN" sz="2400" b="1" dirty="0" err="1"/>
              <a:t>int</a:t>
            </a:r>
            <a:r>
              <a:rPr lang="zh-CN" altLang="zh-CN" sz="2400" b="1" dirty="0"/>
              <a:t>类型输入对话框</a:t>
            </a:r>
          </a:p>
        </p:txBody>
      </p:sp>
      <p:sp>
        <p:nvSpPr>
          <p:cNvPr id="3" name="矩形 2"/>
          <p:cNvSpPr/>
          <p:nvPr/>
        </p:nvSpPr>
        <p:spPr>
          <a:xfrm>
            <a:off x="950401" y="1017499"/>
            <a:ext cx="9879895" cy="369332"/>
          </a:xfrm>
          <a:prstGeom prst="rect">
            <a:avLst/>
          </a:prstGeom>
        </p:spPr>
        <p:txBody>
          <a:bodyPr wrap="square">
            <a:spAutoFit/>
          </a:bodyPr>
          <a:lstStyle/>
          <a:p>
            <a:r>
              <a:rPr lang="zh-CN" altLang="zh-CN" sz="1800" dirty="0"/>
              <a:t>同上，接着上述的程序，完成“</a:t>
            </a:r>
            <a:r>
              <a:rPr lang="en-US" altLang="zh-CN" sz="1800" dirty="0"/>
              <a:t>inputdlg.cpp</a:t>
            </a:r>
            <a:r>
              <a:rPr lang="zh-CN" altLang="zh-CN" sz="1800" dirty="0"/>
              <a:t>”文件中的槽函数</a:t>
            </a:r>
            <a:r>
              <a:rPr lang="en-US" altLang="zh-CN" sz="1800" dirty="0" err="1"/>
              <a:t>ChangeAge</a:t>
            </a:r>
            <a:r>
              <a:rPr lang="en-US" altLang="zh-CN" sz="1800" dirty="0"/>
              <a:t>()</a:t>
            </a:r>
            <a:r>
              <a:rPr lang="zh-CN" altLang="zh-CN" sz="1800" dirty="0"/>
              <a:t>的实现。具体代码如下：</a:t>
            </a:r>
            <a:r>
              <a:rPr lang="en-US" altLang="zh-CN" sz="1800" dirty="0"/>
              <a:t> </a:t>
            </a:r>
            <a:endParaRPr lang="zh-CN" altLang="zh-CN" sz="1800" dirty="0"/>
          </a:p>
        </p:txBody>
      </p:sp>
      <p:sp>
        <p:nvSpPr>
          <p:cNvPr id="4" name="圆角矩形 3"/>
          <p:cNvSpPr/>
          <p:nvPr/>
        </p:nvSpPr>
        <p:spPr>
          <a:xfrm>
            <a:off x="1177039" y="1469958"/>
            <a:ext cx="9392000" cy="2417683"/>
          </a:xfrm>
          <a:prstGeom prst="roundRect">
            <a:avLst>
              <a:gd name="adj" fmla="val 8317"/>
            </a:avLst>
          </a:prstGeom>
          <a:solidFill>
            <a:srgbClr val="DDDDDD"/>
          </a:solidFill>
        </p:spPr>
        <p:txBody>
          <a:bodyPr wrap="square">
            <a:spAutoFit/>
          </a:bodyPr>
          <a:lstStyle/>
          <a:p>
            <a:r>
              <a:rPr lang="en-US" altLang="zh-CN" dirty="0"/>
              <a:t>void </a:t>
            </a:r>
            <a:r>
              <a:rPr lang="en-US" altLang="zh-CN" dirty="0" err="1"/>
              <a:t>InputDlg</a:t>
            </a:r>
            <a:r>
              <a:rPr lang="en-US" altLang="zh-CN" dirty="0"/>
              <a:t>::</a:t>
            </a:r>
            <a:r>
              <a:rPr lang="en-US" altLang="zh-CN" dirty="0" err="1"/>
              <a:t>ChangeAge</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int</a:t>
            </a:r>
            <a:r>
              <a:rPr lang="en-US" altLang="zh-CN" dirty="0"/>
              <a:t> age = </a:t>
            </a:r>
            <a:r>
              <a:rPr lang="en-US" altLang="zh-CN" dirty="0" err="1"/>
              <a:t>QInputDialog</a:t>
            </a:r>
            <a:r>
              <a:rPr lang="en-US" altLang="zh-CN" dirty="0"/>
              <a:t>::</a:t>
            </a:r>
            <a:r>
              <a:rPr lang="en-US" altLang="zh-CN" dirty="0" err="1"/>
              <a:t>getInt</a:t>
            </a:r>
            <a:r>
              <a:rPr lang="en-US" altLang="zh-CN" dirty="0"/>
              <a:t>(this, </a:t>
            </a:r>
            <a:r>
              <a:rPr lang="en-US" altLang="zh-CN" dirty="0" err="1"/>
              <a:t>tr</a:t>
            </a:r>
            <a:r>
              <a:rPr lang="en-US" altLang="zh-CN" dirty="0"/>
              <a:t>("</a:t>
            </a:r>
            <a:r>
              <a:rPr lang="zh-CN" altLang="zh-CN" dirty="0"/>
              <a:t>标准</a:t>
            </a:r>
            <a:r>
              <a:rPr lang="en-US" altLang="zh-CN" dirty="0" err="1"/>
              <a:t>int</a:t>
            </a:r>
            <a:r>
              <a:rPr lang="zh-CN" altLang="zh-CN" dirty="0"/>
              <a:t>类型输入对话框</a:t>
            </a:r>
            <a:r>
              <a:rPr lang="en-US" altLang="zh-CN" dirty="0"/>
              <a:t>"),</a:t>
            </a:r>
            <a:endParaRPr lang="zh-CN" altLang="zh-CN" dirty="0"/>
          </a:p>
          <a:p>
            <a:r>
              <a:rPr lang="en-US" altLang="zh-CN" dirty="0"/>
              <a:t>         </a:t>
            </a:r>
            <a:r>
              <a:rPr lang="en-US" altLang="zh-CN" dirty="0" err="1"/>
              <a:t>tr</a:t>
            </a:r>
            <a:r>
              <a:rPr lang="en-US" altLang="zh-CN" dirty="0"/>
              <a:t>("</a:t>
            </a:r>
            <a:r>
              <a:rPr lang="zh-CN" altLang="zh-CN" dirty="0"/>
              <a:t>请输入年龄：</a:t>
            </a:r>
            <a:r>
              <a:rPr lang="en-US" altLang="zh-CN" dirty="0"/>
              <a:t>"), ageLabel2-&gt;text().</a:t>
            </a:r>
            <a:r>
              <a:rPr lang="en-US" altLang="zh-CN" dirty="0" err="1"/>
              <a:t>toInt</a:t>
            </a:r>
            <a:r>
              <a:rPr lang="en-US" altLang="zh-CN" dirty="0"/>
              <a:t>(&amp;ok), 0, 100, 1, &amp;ok);</a:t>
            </a:r>
            <a:endParaRPr lang="zh-CN" altLang="zh-CN" dirty="0"/>
          </a:p>
          <a:p>
            <a:r>
              <a:rPr lang="en-US" altLang="zh-CN" dirty="0"/>
              <a:t>    	if (ok)</a:t>
            </a:r>
            <a:endParaRPr lang="zh-CN" altLang="zh-CN" dirty="0"/>
          </a:p>
          <a:p>
            <a:r>
              <a:rPr lang="en-US" altLang="zh-CN" dirty="0"/>
              <a:t>    	    ageLabel2-&gt;</a:t>
            </a:r>
            <a:r>
              <a:rPr lang="en-US" altLang="zh-CN" dirty="0" err="1"/>
              <a:t>setText</a:t>
            </a:r>
            <a:r>
              <a:rPr lang="en-US" altLang="zh-CN" dirty="0"/>
              <a:t>(</a:t>
            </a:r>
            <a:r>
              <a:rPr lang="en-US" altLang="zh-CN" dirty="0" err="1"/>
              <a:t>QString</a:t>
            </a:r>
            <a:r>
              <a:rPr lang="en-US" altLang="zh-CN" dirty="0"/>
              <a:t>(</a:t>
            </a:r>
            <a:r>
              <a:rPr lang="en-US" altLang="zh-CN" dirty="0" err="1"/>
              <a:t>tr</a:t>
            </a:r>
            <a:r>
              <a:rPr lang="en-US" altLang="zh-CN" dirty="0"/>
              <a:t>("%1")).</a:t>
            </a:r>
            <a:r>
              <a:rPr lang="en-US" altLang="zh-CN" dirty="0" err="1"/>
              <a:t>arg</a:t>
            </a:r>
            <a:r>
              <a:rPr lang="en-US" altLang="zh-CN" dirty="0"/>
              <a:t>(age));</a:t>
            </a:r>
            <a:endParaRPr lang="zh-CN" altLang="zh-CN" dirty="0"/>
          </a:p>
          <a:p>
            <a:r>
              <a:rPr lang="en-US" altLang="zh-CN" dirty="0"/>
              <a:t>}</a:t>
            </a:r>
            <a:endParaRPr lang="zh-CN" altLang="zh-CN" dirty="0"/>
          </a:p>
        </p:txBody>
      </p:sp>
      <p:sp>
        <p:nvSpPr>
          <p:cNvPr id="5" name="TextBox 4"/>
          <p:cNvSpPr txBox="1"/>
          <p:nvPr/>
        </p:nvSpPr>
        <p:spPr>
          <a:xfrm>
            <a:off x="712519" y="3935141"/>
            <a:ext cx="10248406" cy="646331"/>
          </a:xfrm>
          <a:prstGeom prst="rect">
            <a:avLst/>
          </a:prstGeom>
          <a:noFill/>
        </p:spPr>
        <p:txBody>
          <a:bodyPr wrap="square" rtlCol="0">
            <a:spAutoFit/>
          </a:bodyPr>
          <a:lstStyle/>
          <a:p>
            <a:pPr indent="450850"/>
            <a:r>
              <a:rPr lang="zh-CN" altLang="zh-CN" sz="1800" dirty="0"/>
              <a:t>再次运行程序，单击“修改年龄”按钮后出现对话框，可以在该对话框内修改年龄，如图</a:t>
            </a:r>
            <a:r>
              <a:rPr lang="en-US" altLang="zh-CN" sz="1800" dirty="0"/>
              <a:t>4.5</a:t>
            </a:r>
            <a:r>
              <a:rPr lang="zh-CN" altLang="zh-CN" sz="1800" dirty="0"/>
              <a:t>（</a:t>
            </a:r>
            <a:r>
              <a:rPr lang="en-US" altLang="zh-CN" sz="1800" dirty="0"/>
              <a:t>d</a:t>
            </a:r>
            <a:r>
              <a:rPr lang="zh-CN" altLang="zh-CN" sz="1800" dirty="0"/>
              <a:t>）所示</a:t>
            </a:r>
            <a:r>
              <a:rPr lang="zh-CN" altLang="zh-CN" sz="1800" dirty="0" smtClean="0"/>
              <a:t>。</a:t>
            </a:r>
            <a:endParaRPr lang="zh-CN" altLang="zh-CN" sz="1800" dirty="0"/>
          </a:p>
        </p:txBody>
      </p:sp>
    </p:spTree>
    <p:extLst>
      <p:ext uri="{BB962C8B-B14F-4D97-AF65-F5344CB8AC3E}">
        <p14:creationId xmlns:p14="http://schemas.microsoft.com/office/powerpoint/2010/main" val="54030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025735" y="4130535"/>
            <a:ext cx="4512623" cy="518595"/>
          </a:xfrm>
          <a:prstGeom prst="rect">
            <a:avLst/>
          </a:prstGeom>
          <a:noFill/>
        </p:spPr>
        <p:txBody>
          <a:bodyPr wrap="square" lIns="86863" tIns="43430" rIns="86863" bIns="43430" rtlCol="0">
            <a:spAutoFit/>
          </a:bodyPr>
          <a:lstStyle/>
          <a:p>
            <a:r>
              <a:rPr lang="zh-CN" altLang="zh-CN" sz="2800" b="1" dirty="0"/>
              <a:t>标准</a:t>
            </a:r>
            <a:r>
              <a:rPr lang="en-US" altLang="zh-CN" sz="2800" b="1" dirty="0"/>
              <a:t>double</a:t>
            </a:r>
            <a:r>
              <a:rPr lang="zh-CN" altLang="zh-CN" sz="2800" b="1" dirty="0"/>
              <a:t>类型输入对话框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6178131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标准</a:t>
            </a:r>
            <a:r>
              <a:rPr lang="en-US" altLang="zh-CN" sz="2400" b="1" dirty="0"/>
              <a:t>double</a:t>
            </a:r>
            <a:r>
              <a:rPr lang="zh-CN" altLang="zh-CN" sz="2400" b="1" dirty="0"/>
              <a:t>类型输入对话框</a:t>
            </a:r>
          </a:p>
        </p:txBody>
      </p:sp>
      <p:sp>
        <p:nvSpPr>
          <p:cNvPr id="3" name="TextBox 2"/>
          <p:cNvSpPr txBox="1"/>
          <p:nvPr/>
        </p:nvSpPr>
        <p:spPr>
          <a:xfrm>
            <a:off x="724395" y="997527"/>
            <a:ext cx="10509662" cy="646331"/>
          </a:xfrm>
          <a:prstGeom prst="rect">
            <a:avLst/>
          </a:prstGeom>
          <a:noFill/>
        </p:spPr>
        <p:txBody>
          <a:bodyPr wrap="square" rtlCol="0">
            <a:spAutoFit/>
          </a:bodyPr>
          <a:lstStyle/>
          <a:p>
            <a:pPr indent="450850"/>
            <a:r>
              <a:rPr lang="zh-CN" altLang="zh-CN" sz="1800" dirty="0"/>
              <a:t>标准</a:t>
            </a:r>
            <a:r>
              <a:rPr lang="en-US" altLang="zh-CN" sz="1800" dirty="0"/>
              <a:t>double</a:t>
            </a:r>
            <a:r>
              <a:rPr lang="zh-CN" altLang="zh-CN" sz="1800" dirty="0"/>
              <a:t>类型输入对话框是通过</a:t>
            </a:r>
            <a:r>
              <a:rPr lang="en-US" altLang="zh-CN" sz="1800" dirty="0" err="1"/>
              <a:t>QInputDialog</a:t>
            </a:r>
            <a:r>
              <a:rPr lang="zh-CN" altLang="zh-CN" sz="1800" dirty="0"/>
              <a:t>类的静态函数</a:t>
            </a:r>
            <a:r>
              <a:rPr lang="en-US" altLang="zh-CN" sz="1800" dirty="0" err="1"/>
              <a:t>getDouble</a:t>
            </a:r>
            <a:r>
              <a:rPr lang="en-US" altLang="zh-CN" sz="1800" dirty="0"/>
              <a:t>()</a:t>
            </a:r>
            <a:r>
              <a:rPr lang="zh-CN" altLang="zh-CN" sz="1800" dirty="0"/>
              <a:t>来完成的，</a:t>
            </a:r>
            <a:r>
              <a:rPr lang="en-US" altLang="zh-CN" sz="1800" dirty="0" err="1"/>
              <a:t>getDouble</a:t>
            </a:r>
            <a:r>
              <a:rPr lang="en-US" altLang="zh-CN" sz="1800" dirty="0"/>
              <a:t>()</a:t>
            </a:r>
            <a:r>
              <a:rPr lang="zh-CN" altLang="zh-CN" sz="1800" dirty="0"/>
              <a:t>函数形式如下：</a:t>
            </a:r>
            <a:endParaRPr lang="zh-CN" altLang="en-US" sz="1800" dirty="0"/>
          </a:p>
        </p:txBody>
      </p:sp>
      <p:sp>
        <p:nvSpPr>
          <p:cNvPr id="4" name="TextBox 3"/>
          <p:cNvSpPr txBox="1"/>
          <p:nvPr/>
        </p:nvSpPr>
        <p:spPr>
          <a:xfrm>
            <a:off x="1330036" y="1643858"/>
            <a:ext cx="9084624" cy="3575447"/>
          </a:xfrm>
          <a:prstGeom prst="roundRect">
            <a:avLst>
              <a:gd name="adj" fmla="val 8031"/>
            </a:avLst>
          </a:prstGeom>
          <a:solidFill>
            <a:srgbClr val="DDDDDD"/>
          </a:solidFill>
        </p:spPr>
        <p:txBody>
          <a:bodyPr wrap="square" rtlCol="0">
            <a:spAutoFit/>
          </a:bodyPr>
          <a:lstStyle/>
          <a:p>
            <a:r>
              <a:rPr lang="en-US" altLang="zh-CN" dirty="0"/>
              <a:t>double </a:t>
            </a:r>
            <a:r>
              <a:rPr lang="en-US" altLang="zh-CN" dirty="0" err="1"/>
              <a:t>getDouble</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标准输入对话框的父窗口</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标准输入对话框的标题名</a:t>
            </a:r>
          </a:p>
          <a:p>
            <a:r>
              <a:rPr lang="en-US" altLang="zh-CN" dirty="0"/>
              <a:t>	</a:t>
            </a:r>
            <a:r>
              <a:rPr lang="en-US" altLang="zh-CN" dirty="0" err="1"/>
              <a:t>const</a:t>
            </a:r>
            <a:r>
              <a:rPr lang="en-US" altLang="zh-CN" dirty="0"/>
              <a:t> </a:t>
            </a:r>
            <a:r>
              <a:rPr lang="en-US" altLang="zh-CN" dirty="0" err="1"/>
              <a:t>QString</a:t>
            </a:r>
            <a:r>
              <a:rPr lang="en-US" altLang="zh-CN" dirty="0"/>
              <a:t>&amp; label,   	//</a:t>
            </a:r>
            <a:r>
              <a:rPr lang="zh-CN" altLang="zh-CN" dirty="0"/>
              <a:t>标准输入对话框的标签提示</a:t>
            </a:r>
          </a:p>
          <a:p>
            <a:r>
              <a:rPr lang="en-US" altLang="zh-CN" dirty="0"/>
              <a:t>	double value=0,       	</a:t>
            </a:r>
            <a:r>
              <a:rPr lang="en-US" altLang="zh-CN" dirty="0" smtClean="0"/>
              <a:t>//</a:t>
            </a:r>
            <a:r>
              <a:rPr lang="zh-CN" altLang="zh-CN" dirty="0"/>
              <a:t>指定标准输入对话框中</a:t>
            </a:r>
            <a:r>
              <a:rPr lang="en-US" altLang="zh-CN" dirty="0" err="1"/>
              <a:t>QSpinBox</a:t>
            </a:r>
            <a:r>
              <a:rPr lang="zh-CN" altLang="zh-CN" dirty="0"/>
              <a:t>控件默认的显示值</a:t>
            </a:r>
          </a:p>
          <a:p>
            <a:r>
              <a:rPr lang="en-US" altLang="zh-CN" dirty="0"/>
              <a:t>	double min=-2147483647,    	//</a:t>
            </a:r>
            <a:r>
              <a:rPr lang="zh-CN" altLang="zh-CN" dirty="0"/>
              <a:t>指定</a:t>
            </a:r>
            <a:r>
              <a:rPr lang="en-US" altLang="zh-CN" dirty="0" err="1"/>
              <a:t>QSpinBox</a:t>
            </a:r>
            <a:r>
              <a:rPr lang="zh-CN" altLang="zh-CN" dirty="0"/>
              <a:t>控件的数值范围</a:t>
            </a:r>
          </a:p>
          <a:p>
            <a:r>
              <a:rPr lang="en-US" altLang="zh-CN" dirty="0"/>
              <a:t>	double max=2147483647,</a:t>
            </a:r>
            <a:endParaRPr lang="zh-CN" altLang="zh-CN" dirty="0"/>
          </a:p>
          <a:p>
            <a:r>
              <a:rPr lang="en-US" altLang="zh-CN" dirty="0"/>
              <a:t>	</a:t>
            </a:r>
            <a:r>
              <a:rPr lang="en-US" altLang="zh-CN" dirty="0" err="1"/>
              <a:t>int</a:t>
            </a:r>
            <a:r>
              <a:rPr lang="en-US" altLang="zh-CN" dirty="0"/>
              <a:t> decimals=1,              	//</a:t>
            </a:r>
            <a:r>
              <a:rPr lang="zh-CN" altLang="zh-CN" dirty="0"/>
              <a:t>指定</a:t>
            </a:r>
            <a:r>
              <a:rPr lang="en-US" altLang="zh-CN" dirty="0" err="1"/>
              <a:t>QSpinBox</a:t>
            </a:r>
            <a:r>
              <a:rPr lang="zh-CN" altLang="zh-CN" dirty="0"/>
              <a:t>控件的步进值</a:t>
            </a:r>
          </a:p>
          <a:p>
            <a:r>
              <a:rPr lang="en-US" altLang="zh-CN" dirty="0"/>
              <a:t>	</a:t>
            </a:r>
            <a:r>
              <a:rPr lang="en-US" altLang="zh-CN" dirty="0" err="1"/>
              <a:t>bool</a:t>
            </a:r>
            <a:r>
              <a:rPr lang="en-US" altLang="zh-CN" dirty="0"/>
              <a:t>* ok=0,                  	//</a:t>
            </a:r>
            <a:r>
              <a:rPr lang="zh-CN" altLang="zh-CN" dirty="0"/>
              <a:t>注</a:t>
            </a:r>
          </a:p>
          <a:p>
            <a:r>
              <a:rPr lang="en-US" altLang="zh-CN" dirty="0"/>
              <a:t>	</a:t>
            </a:r>
            <a:r>
              <a:rPr lang="en-US" altLang="zh-CN" dirty="0" err="1"/>
              <a:t>Qt</a:t>
            </a:r>
            <a:r>
              <a:rPr lang="en-US" altLang="zh-CN" dirty="0"/>
              <a:t>::</a:t>
            </a:r>
            <a:r>
              <a:rPr lang="en-US" altLang="zh-CN" dirty="0" err="1"/>
              <a:t>WindowFlags</a:t>
            </a:r>
            <a:r>
              <a:rPr lang="en-US" altLang="zh-CN" dirty="0"/>
              <a:t> flags=0     //</a:t>
            </a:r>
            <a:r>
              <a:rPr lang="zh-CN" altLang="zh-CN" dirty="0"/>
              <a:t>指明标准输入对话框的窗口标识</a:t>
            </a:r>
          </a:p>
          <a:p>
            <a:r>
              <a:rPr lang="en-US" altLang="zh-CN" dirty="0"/>
              <a:t>); </a:t>
            </a:r>
            <a:endParaRPr lang="zh-CN" altLang="zh-CN" dirty="0"/>
          </a:p>
        </p:txBody>
      </p:sp>
    </p:spTree>
    <p:extLst>
      <p:ext uri="{BB962C8B-B14F-4D97-AF65-F5344CB8AC3E}">
        <p14:creationId xmlns:p14="http://schemas.microsoft.com/office/powerpoint/2010/main" val="291617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标准</a:t>
            </a:r>
            <a:r>
              <a:rPr lang="en-US" altLang="zh-CN" sz="2400" b="1" dirty="0"/>
              <a:t>double</a:t>
            </a:r>
            <a:r>
              <a:rPr lang="zh-CN" altLang="zh-CN" sz="2400" b="1" dirty="0"/>
              <a:t>类型输入对话框</a:t>
            </a:r>
          </a:p>
        </p:txBody>
      </p:sp>
      <p:sp>
        <p:nvSpPr>
          <p:cNvPr id="3" name="TextBox 2"/>
          <p:cNvSpPr txBox="1"/>
          <p:nvPr/>
        </p:nvSpPr>
        <p:spPr>
          <a:xfrm>
            <a:off x="771896" y="950026"/>
            <a:ext cx="10426535" cy="369332"/>
          </a:xfrm>
          <a:prstGeom prst="rect">
            <a:avLst/>
          </a:prstGeom>
          <a:noFill/>
        </p:spPr>
        <p:txBody>
          <a:bodyPr wrap="square" rtlCol="0">
            <a:spAutoFit/>
          </a:bodyPr>
          <a:lstStyle/>
          <a:p>
            <a:r>
              <a:rPr lang="zh-CN" altLang="zh-CN" sz="1800" dirty="0"/>
              <a:t>同上，接着上述的程序，完成“</a:t>
            </a:r>
            <a:r>
              <a:rPr lang="en-US" altLang="zh-CN" sz="1800" dirty="0"/>
              <a:t>inputdlg.cpp</a:t>
            </a:r>
            <a:r>
              <a:rPr lang="zh-CN" altLang="zh-CN" sz="1800" dirty="0"/>
              <a:t>”文件中槽函数</a:t>
            </a:r>
            <a:r>
              <a:rPr lang="en-US" altLang="zh-CN" sz="1800" dirty="0" err="1"/>
              <a:t>ChangeScore</a:t>
            </a:r>
            <a:r>
              <a:rPr lang="en-US" altLang="zh-CN" sz="1800" dirty="0"/>
              <a:t>()</a:t>
            </a:r>
            <a:r>
              <a:rPr lang="zh-CN" altLang="zh-CN" sz="1800" dirty="0"/>
              <a:t>的实现。具体代码如下</a:t>
            </a:r>
            <a:r>
              <a:rPr lang="zh-CN" altLang="zh-CN" sz="1800" dirty="0" smtClean="0"/>
              <a:t>：</a:t>
            </a:r>
            <a:endParaRPr lang="zh-CN" altLang="zh-CN" sz="1800" dirty="0"/>
          </a:p>
        </p:txBody>
      </p:sp>
      <p:sp>
        <p:nvSpPr>
          <p:cNvPr id="4" name="TextBox 3"/>
          <p:cNvSpPr txBox="1"/>
          <p:nvPr/>
        </p:nvSpPr>
        <p:spPr>
          <a:xfrm>
            <a:off x="950401" y="1472540"/>
            <a:ext cx="9345505" cy="2417683"/>
          </a:xfrm>
          <a:prstGeom prst="roundRect">
            <a:avLst>
              <a:gd name="adj" fmla="val 8808"/>
            </a:avLst>
          </a:prstGeom>
          <a:solidFill>
            <a:srgbClr val="DDDDDD"/>
          </a:solidFill>
        </p:spPr>
        <p:txBody>
          <a:bodyPr wrap="square" rtlCol="0">
            <a:spAutoFit/>
          </a:bodyPr>
          <a:lstStyle/>
          <a:p>
            <a:r>
              <a:rPr lang="en-US" altLang="zh-CN" dirty="0"/>
              <a:t>void </a:t>
            </a:r>
            <a:r>
              <a:rPr lang="en-US" altLang="zh-CN" dirty="0" err="1"/>
              <a:t>InputDlg</a:t>
            </a:r>
            <a:r>
              <a:rPr lang="en-US" altLang="zh-CN" dirty="0"/>
              <a:t>::</a:t>
            </a:r>
            <a:r>
              <a:rPr lang="en-US" altLang="zh-CN" dirty="0" err="1"/>
              <a:t>ChangeScore</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double score = </a:t>
            </a:r>
            <a:r>
              <a:rPr lang="en-US" altLang="zh-CN" dirty="0" err="1"/>
              <a:t>QInputDialog</a:t>
            </a:r>
            <a:r>
              <a:rPr lang="en-US" altLang="zh-CN" dirty="0"/>
              <a:t>::</a:t>
            </a:r>
            <a:r>
              <a:rPr lang="en-US" altLang="zh-CN" dirty="0" err="1"/>
              <a:t>getDouble</a:t>
            </a:r>
            <a:r>
              <a:rPr lang="en-US" altLang="zh-CN" dirty="0"/>
              <a:t>(this, </a:t>
            </a:r>
            <a:r>
              <a:rPr lang="en-US" altLang="zh-CN" dirty="0" err="1"/>
              <a:t>tr</a:t>
            </a:r>
            <a:r>
              <a:rPr lang="en-US" altLang="zh-CN" dirty="0"/>
              <a:t>("</a:t>
            </a:r>
            <a:r>
              <a:rPr lang="zh-CN" altLang="zh-CN" dirty="0"/>
              <a:t>标准</a:t>
            </a:r>
            <a:r>
              <a:rPr lang="en-US" altLang="zh-CN" dirty="0"/>
              <a:t>double</a:t>
            </a:r>
            <a:r>
              <a:rPr lang="zh-CN" altLang="zh-CN" dirty="0"/>
              <a:t>类型输入对话框</a:t>
            </a:r>
            <a:r>
              <a:rPr lang="en-US" altLang="zh-CN" dirty="0"/>
              <a:t>"),</a:t>
            </a:r>
            <a:r>
              <a:rPr lang="en-US" altLang="zh-CN" dirty="0" err="1"/>
              <a:t>tr</a:t>
            </a:r>
            <a:r>
              <a:rPr lang="en-US" altLang="zh-CN" dirty="0"/>
              <a:t>("</a:t>
            </a:r>
            <a:r>
              <a:rPr lang="zh-CN" altLang="zh-CN" dirty="0"/>
              <a:t>请输入成绩：</a:t>
            </a:r>
            <a:r>
              <a:rPr lang="en-US" altLang="zh-CN" dirty="0"/>
              <a:t>"),scoreLabel2-&gt;text().</a:t>
            </a:r>
            <a:r>
              <a:rPr lang="en-US" altLang="zh-CN" dirty="0" err="1"/>
              <a:t>toDouble</a:t>
            </a:r>
            <a:r>
              <a:rPr lang="en-US" altLang="zh-CN" dirty="0"/>
              <a:t>(&amp;ok), 0, 100, 1, &amp;ok);</a:t>
            </a:r>
            <a:endParaRPr lang="zh-CN" altLang="zh-CN" dirty="0"/>
          </a:p>
          <a:p>
            <a:r>
              <a:rPr lang="en-US" altLang="zh-CN" dirty="0"/>
              <a:t>  	if (ok)</a:t>
            </a:r>
            <a:endParaRPr lang="zh-CN" altLang="zh-CN" dirty="0"/>
          </a:p>
          <a:p>
            <a:r>
              <a:rPr lang="en-US" altLang="zh-CN" dirty="0"/>
              <a:t>	scoreLabel2-&gt;</a:t>
            </a:r>
            <a:r>
              <a:rPr lang="en-US" altLang="zh-CN" dirty="0" err="1"/>
              <a:t>setText</a:t>
            </a:r>
            <a:r>
              <a:rPr lang="en-US" altLang="zh-CN" dirty="0"/>
              <a:t>(</a:t>
            </a:r>
            <a:r>
              <a:rPr lang="en-US" altLang="zh-CN" dirty="0" err="1"/>
              <a:t>QString</a:t>
            </a:r>
            <a:r>
              <a:rPr lang="en-US" altLang="zh-CN" dirty="0"/>
              <a:t>(</a:t>
            </a:r>
            <a:r>
              <a:rPr lang="en-US" altLang="zh-CN" dirty="0" err="1"/>
              <a:t>tr</a:t>
            </a:r>
            <a:r>
              <a:rPr lang="en-US" altLang="zh-CN" dirty="0"/>
              <a:t>("%1")).</a:t>
            </a:r>
            <a:r>
              <a:rPr lang="en-US" altLang="zh-CN" dirty="0" err="1"/>
              <a:t>arg</a:t>
            </a:r>
            <a:r>
              <a:rPr lang="en-US" altLang="zh-CN" dirty="0"/>
              <a:t>(score));</a:t>
            </a:r>
            <a:endParaRPr lang="zh-CN" altLang="zh-CN" dirty="0"/>
          </a:p>
          <a:p>
            <a:r>
              <a:rPr lang="en-US" altLang="zh-CN" dirty="0" smtClean="0"/>
              <a:t>}</a:t>
            </a:r>
            <a:endParaRPr lang="zh-CN" altLang="zh-CN" dirty="0"/>
          </a:p>
        </p:txBody>
      </p:sp>
      <p:sp>
        <p:nvSpPr>
          <p:cNvPr id="5" name="矩形 4"/>
          <p:cNvSpPr/>
          <p:nvPr/>
        </p:nvSpPr>
        <p:spPr>
          <a:xfrm>
            <a:off x="583272" y="3942996"/>
            <a:ext cx="10199523" cy="646331"/>
          </a:xfrm>
          <a:prstGeom prst="rect">
            <a:avLst/>
          </a:prstGeom>
        </p:spPr>
        <p:txBody>
          <a:bodyPr wrap="square">
            <a:spAutoFit/>
          </a:bodyPr>
          <a:lstStyle/>
          <a:p>
            <a:pPr indent="450850"/>
            <a:r>
              <a:rPr lang="zh-CN" altLang="zh-CN" sz="1800" dirty="0"/>
              <a:t>再次运行程序，单击“修改成绩”按钮后出现对话框，可以在该对话框内修改成绩，如图</a:t>
            </a:r>
            <a:r>
              <a:rPr lang="en-US" altLang="zh-CN" sz="1800" dirty="0"/>
              <a:t>4.5</a:t>
            </a:r>
            <a:r>
              <a:rPr lang="zh-CN" altLang="zh-CN" sz="1800" dirty="0"/>
              <a:t>（</a:t>
            </a:r>
            <a:r>
              <a:rPr lang="en-US" altLang="zh-CN" sz="1800" dirty="0"/>
              <a:t>e</a:t>
            </a:r>
            <a:r>
              <a:rPr lang="zh-CN" altLang="zh-CN" sz="1800" dirty="0"/>
              <a:t>）所示。</a:t>
            </a:r>
          </a:p>
        </p:txBody>
      </p:sp>
    </p:spTree>
    <p:extLst>
      <p:ext uri="{BB962C8B-B14F-4D97-AF65-F5344CB8AC3E}">
        <p14:creationId xmlns:p14="http://schemas.microsoft.com/office/powerpoint/2010/main" val="31687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消息对话框类</a:t>
            </a:r>
          </a:p>
        </p:txBody>
      </p:sp>
    </p:spTree>
    <p:extLst>
      <p:ext uri="{BB962C8B-B14F-4D97-AF65-F5344CB8AC3E}">
        <p14:creationId xmlns:p14="http://schemas.microsoft.com/office/powerpoint/2010/main" val="2245758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消息对话框类</a:t>
            </a:r>
            <a:endParaRPr lang="zh-CN" altLang="zh-CN" sz="2400" b="1" dirty="0"/>
          </a:p>
        </p:txBody>
      </p:sp>
      <p:sp>
        <p:nvSpPr>
          <p:cNvPr id="3" name="TextBox 2"/>
          <p:cNvSpPr txBox="1"/>
          <p:nvPr/>
        </p:nvSpPr>
        <p:spPr>
          <a:xfrm>
            <a:off x="771896" y="1140031"/>
            <a:ext cx="10331533" cy="3971728"/>
          </a:xfrm>
          <a:prstGeom prst="rect">
            <a:avLst/>
          </a:prstGeom>
          <a:noFill/>
        </p:spPr>
        <p:txBody>
          <a:bodyPr wrap="square" rtlCol="0">
            <a:spAutoFit/>
          </a:bodyPr>
          <a:lstStyle/>
          <a:p>
            <a:pPr indent="450850">
              <a:lnSpc>
                <a:spcPct val="150000"/>
              </a:lnSpc>
            </a:pPr>
            <a:r>
              <a:rPr lang="zh-CN" altLang="zh-CN" dirty="0"/>
              <a:t>下面的例子演示了各种消息对话框的使用。首先完成界面的设计，具体实现步骤如下。</a:t>
            </a:r>
          </a:p>
          <a:p>
            <a:pPr indent="450850">
              <a:lnSpc>
                <a:spcPct val="150000"/>
              </a:lnSpc>
            </a:pPr>
            <a:r>
              <a:rPr lang="zh-CN" altLang="zh-CN" dirty="0"/>
              <a:t>（</a:t>
            </a:r>
            <a:r>
              <a:rPr lang="en-US" altLang="zh-CN" dirty="0"/>
              <a:t>1</a:t>
            </a:r>
            <a:r>
              <a:rPr lang="zh-CN" altLang="zh-CN" dirty="0"/>
              <a:t>）添加该工程的提供主要显示标准消息对话框界面的函数所在的文件，在“</a:t>
            </a:r>
            <a:r>
              <a:rPr lang="en-US" altLang="zh-CN" dirty="0" err="1"/>
              <a:t>DialogExample</a:t>
            </a:r>
            <a:r>
              <a:rPr lang="zh-CN" altLang="zh-CN" dirty="0"/>
              <a:t>”项目名上单击鼠标右键，在弹出的快捷菜单中选择“添加新文件</a:t>
            </a:r>
            <a:r>
              <a:rPr lang="en-US" altLang="zh-CN" dirty="0"/>
              <a:t>...</a:t>
            </a:r>
            <a:r>
              <a:rPr lang="zh-CN" altLang="zh-CN" dirty="0"/>
              <a:t>”选项，在弹出的对话框中选择“</a:t>
            </a:r>
            <a:r>
              <a:rPr lang="en-US" altLang="zh-CN" dirty="0"/>
              <a:t>C++ Class</a:t>
            </a:r>
            <a:r>
              <a:rPr lang="zh-CN" altLang="zh-CN" dirty="0"/>
              <a:t>”选项，单击“</a:t>
            </a:r>
            <a:r>
              <a:rPr lang="en-US" altLang="zh-CN" dirty="0"/>
              <a:t>Choose...</a:t>
            </a:r>
            <a:r>
              <a:rPr lang="zh-CN" altLang="zh-CN" dirty="0"/>
              <a:t>”按钮，在弹出的对话框的“</a:t>
            </a:r>
            <a:r>
              <a:rPr lang="en-US" altLang="zh-CN" dirty="0"/>
              <a:t>Base class</a:t>
            </a:r>
            <a:r>
              <a:rPr lang="zh-CN" altLang="zh-CN" dirty="0"/>
              <a:t>”下拉列表框中输入基类名“</a:t>
            </a:r>
            <a:r>
              <a:rPr lang="en-US" altLang="zh-CN" dirty="0" err="1"/>
              <a:t>QDialog</a:t>
            </a:r>
            <a:r>
              <a:rPr lang="zh-CN" altLang="zh-CN" dirty="0"/>
              <a:t>”，在“</a:t>
            </a:r>
            <a:r>
              <a:rPr lang="en-US" altLang="zh-CN" dirty="0"/>
              <a:t>Class name</a:t>
            </a:r>
            <a:r>
              <a:rPr lang="zh-CN" altLang="zh-CN" dirty="0"/>
              <a:t>”文本框中输入类的名称“</a:t>
            </a:r>
            <a:r>
              <a:rPr lang="en-US" altLang="zh-CN" dirty="0" err="1"/>
              <a:t>MsgBoxDlg</a:t>
            </a:r>
            <a:r>
              <a:rPr lang="zh-CN" altLang="zh-CN" dirty="0"/>
              <a:t>”。</a:t>
            </a:r>
          </a:p>
          <a:p>
            <a:pPr indent="450850">
              <a:lnSpc>
                <a:spcPct val="150000"/>
              </a:lnSpc>
            </a:pPr>
            <a:r>
              <a:rPr lang="zh-CN" altLang="zh-CN" dirty="0"/>
              <a:t>（</a:t>
            </a:r>
            <a:r>
              <a:rPr lang="en-US" altLang="zh-CN" dirty="0"/>
              <a:t>2</a:t>
            </a:r>
            <a:r>
              <a:rPr lang="zh-CN" altLang="zh-CN" dirty="0"/>
              <a:t>）单击“下一步”按钮，单击“完成”按钮，在该工程中就添加了“</a:t>
            </a:r>
            <a:r>
              <a:rPr lang="en-US" altLang="zh-CN" dirty="0" err="1"/>
              <a:t>msgboxdlg.h</a:t>
            </a:r>
            <a:r>
              <a:rPr lang="zh-CN" altLang="zh-CN" dirty="0"/>
              <a:t>”头文件和“</a:t>
            </a:r>
            <a:r>
              <a:rPr lang="en-US" altLang="zh-CN" dirty="0"/>
              <a:t>msgboxdlg.cpp</a:t>
            </a:r>
            <a:r>
              <a:rPr lang="zh-CN" altLang="zh-CN" dirty="0"/>
              <a:t>”源文件。</a:t>
            </a:r>
          </a:p>
          <a:p>
            <a:pPr indent="450850">
              <a:lnSpc>
                <a:spcPct val="150000"/>
              </a:lnSpc>
            </a:pPr>
            <a:r>
              <a:rPr lang="zh-CN" altLang="zh-CN" dirty="0"/>
              <a:t>（</a:t>
            </a:r>
            <a:r>
              <a:rPr lang="en-US" altLang="zh-CN" dirty="0"/>
              <a:t>3</a:t>
            </a:r>
            <a:r>
              <a:rPr lang="zh-CN" altLang="zh-CN" dirty="0"/>
              <a:t>）打开“</a:t>
            </a:r>
            <a:r>
              <a:rPr lang="en-US" altLang="zh-CN" dirty="0" err="1"/>
              <a:t>msgboxdlg.h</a:t>
            </a:r>
            <a:r>
              <a:rPr lang="zh-CN" altLang="zh-CN" dirty="0"/>
              <a:t>”头文件，完成所需要的各种控件的创建和完成功能的槽</a:t>
            </a:r>
            <a:r>
              <a:rPr lang="zh-CN" altLang="zh-CN" dirty="0">
                <a:hlinkClick r:id="rId2" action="ppaction://hlinkfile"/>
              </a:rPr>
              <a:t>函数的声明，具体</a:t>
            </a:r>
            <a:r>
              <a:rPr lang="zh-CN" altLang="zh-CN" dirty="0" smtClean="0">
                <a:hlinkClick r:id="rId2" action="ppaction://hlinkfile"/>
              </a:rPr>
              <a:t>代码</a:t>
            </a:r>
            <a:r>
              <a:rPr lang="zh-CN" altLang="en-US" dirty="0" smtClean="0">
                <a:hlinkClick r:id="rId2" action="ppaction://hlinkfile"/>
              </a:rPr>
              <a:t>。</a:t>
            </a:r>
            <a:endParaRPr lang="en-US" altLang="zh-CN" dirty="0" smtClean="0"/>
          </a:p>
          <a:p>
            <a:pPr indent="450850">
              <a:lnSpc>
                <a:spcPct val="150000"/>
              </a:lnSpc>
            </a:pPr>
            <a:r>
              <a:rPr lang="zh-CN" altLang="zh-CN" dirty="0"/>
              <a:t>（</a:t>
            </a:r>
            <a:r>
              <a:rPr lang="en-US" altLang="zh-CN" dirty="0"/>
              <a:t>4</a:t>
            </a:r>
            <a:r>
              <a:rPr lang="zh-CN" altLang="zh-CN" dirty="0"/>
              <a:t>）打开“</a:t>
            </a:r>
            <a:r>
              <a:rPr lang="en-US" altLang="zh-CN" dirty="0"/>
              <a:t>msgboxdlg.cpp</a:t>
            </a:r>
            <a:r>
              <a:rPr lang="zh-CN" altLang="zh-CN" dirty="0"/>
              <a:t>”源文件，完成所需要的各种控件的创建和完成槽</a:t>
            </a:r>
            <a:r>
              <a:rPr lang="zh-CN" altLang="zh-CN" dirty="0">
                <a:hlinkClick r:id="rId3" action="ppaction://hlinkfile"/>
              </a:rPr>
              <a:t>函数的实现，具体</a:t>
            </a:r>
            <a:r>
              <a:rPr lang="zh-CN" altLang="zh-CN" dirty="0" smtClean="0">
                <a:hlinkClick r:id="rId3" action="ppaction://hlinkfile"/>
              </a:rPr>
              <a:t>代码</a:t>
            </a:r>
            <a:r>
              <a:rPr lang="zh-CN" altLang="en-US" dirty="0" smtClean="0">
                <a:hlinkClick r:id="rId3" action="ppaction://hlinkfile"/>
              </a:rPr>
              <a:t>。</a:t>
            </a:r>
            <a:endParaRPr lang="zh-CN" altLang="zh-CN" dirty="0"/>
          </a:p>
        </p:txBody>
      </p:sp>
    </p:spTree>
    <p:extLst>
      <p:ext uri="{BB962C8B-B14F-4D97-AF65-F5344CB8AC3E}">
        <p14:creationId xmlns:p14="http://schemas.microsoft.com/office/powerpoint/2010/main" val="39894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282535" y="3602500"/>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82535" y="2938034"/>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2535" y="2226068"/>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282535" y="1514102"/>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消息对话框类</a:t>
            </a:r>
          </a:p>
        </p:txBody>
      </p:sp>
      <p:sp>
        <p:nvSpPr>
          <p:cNvPr id="3" name="TextBox 2"/>
          <p:cNvSpPr txBox="1"/>
          <p:nvPr/>
        </p:nvSpPr>
        <p:spPr>
          <a:xfrm>
            <a:off x="700644" y="884711"/>
            <a:ext cx="10402785" cy="3108543"/>
          </a:xfrm>
          <a:prstGeom prst="rect">
            <a:avLst/>
          </a:prstGeom>
          <a:noFill/>
        </p:spPr>
        <p:txBody>
          <a:bodyPr wrap="square" rtlCol="0">
            <a:spAutoFit/>
          </a:bodyPr>
          <a:lstStyle/>
          <a:p>
            <a:pPr indent="450850"/>
            <a:r>
              <a:rPr lang="zh-CN" altLang="zh-CN" sz="1800" dirty="0"/>
              <a:t>下面是完成主对话框的操作过程。</a:t>
            </a:r>
          </a:p>
          <a:p>
            <a:pPr indent="450850"/>
            <a:r>
              <a:rPr lang="zh-CN" altLang="zh-CN" sz="1800" dirty="0"/>
              <a:t>（</a:t>
            </a:r>
            <a:r>
              <a:rPr lang="en-US" altLang="zh-CN" sz="1800" dirty="0"/>
              <a:t>1</a:t>
            </a:r>
            <a:r>
              <a:rPr lang="zh-CN" altLang="zh-CN" sz="1800" dirty="0"/>
              <a:t>）在“</a:t>
            </a:r>
            <a:r>
              <a:rPr lang="en-US" altLang="zh-CN" sz="1800" dirty="0" err="1"/>
              <a:t>dialog.h</a:t>
            </a:r>
            <a:r>
              <a:rPr lang="zh-CN" altLang="zh-CN" sz="1800" dirty="0"/>
              <a:t>”中，添加头文件：</a:t>
            </a:r>
          </a:p>
          <a:p>
            <a:pPr indent="450850">
              <a:spcBef>
                <a:spcPts val="600"/>
              </a:spcBef>
              <a:spcAft>
                <a:spcPts val="600"/>
              </a:spcAft>
            </a:pPr>
            <a:r>
              <a:rPr lang="en-US" altLang="zh-CN" sz="1800" dirty="0" smtClean="0"/>
              <a:t>    #</a:t>
            </a:r>
            <a:r>
              <a:rPr lang="en-US" altLang="zh-CN" sz="1800" dirty="0"/>
              <a:t>include "</a:t>
            </a:r>
            <a:r>
              <a:rPr lang="en-US" altLang="zh-CN" sz="1800" dirty="0" err="1"/>
              <a:t>msgboxdlg.h</a:t>
            </a:r>
            <a:r>
              <a:rPr lang="en-US" altLang="zh-CN" sz="1800" dirty="0"/>
              <a:t>"</a:t>
            </a:r>
            <a:endParaRPr lang="zh-CN" altLang="zh-CN" sz="1800" dirty="0"/>
          </a:p>
          <a:p>
            <a:pPr indent="450850"/>
            <a:r>
              <a:rPr lang="zh-CN" altLang="zh-CN" sz="1800" dirty="0"/>
              <a:t>添加</a:t>
            </a:r>
            <a:r>
              <a:rPr lang="en-US" altLang="zh-CN" sz="1800" dirty="0"/>
              <a:t>private</a:t>
            </a:r>
            <a:r>
              <a:rPr lang="zh-CN" altLang="zh-CN" sz="1800" dirty="0"/>
              <a:t>成员变量如下：</a:t>
            </a:r>
          </a:p>
          <a:p>
            <a:pPr indent="450850">
              <a:spcBef>
                <a:spcPts val="600"/>
              </a:spcBef>
              <a:spcAft>
                <a:spcPts val="600"/>
              </a:spcAft>
            </a:pPr>
            <a:r>
              <a:rPr lang="en-US" altLang="zh-CN" sz="1800" dirty="0" smtClean="0"/>
              <a:t>    </a:t>
            </a:r>
            <a:r>
              <a:rPr lang="en-US" altLang="zh-CN" sz="1800" dirty="0" err="1" smtClean="0"/>
              <a:t>QPushButton</a:t>
            </a:r>
            <a:r>
              <a:rPr lang="en-US" altLang="zh-CN" sz="1800" dirty="0" smtClean="0"/>
              <a:t>  </a:t>
            </a:r>
            <a:r>
              <a:rPr lang="en-US" altLang="zh-CN" sz="1800" dirty="0"/>
              <a:t>*</a:t>
            </a:r>
            <a:r>
              <a:rPr lang="en-US" altLang="zh-CN" sz="1800" dirty="0" err="1"/>
              <a:t>MsgBtn</a:t>
            </a:r>
            <a:r>
              <a:rPr lang="en-US" altLang="zh-CN" sz="1800" dirty="0"/>
              <a:t>;</a:t>
            </a:r>
            <a:endParaRPr lang="zh-CN" altLang="zh-CN" sz="1800" dirty="0"/>
          </a:p>
          <a:p>
            <a:pPr indent="450850"/>
            <a:r>
              <a:rPr lang="zh-CN" altLang="zh-CN" sz="1800" dirty="0"/>
              <a:t>添加实现各种消息对话框实例的</a:t>
            </a:r>
            <a:r>
              <a:rPr lang="en-US" altLang="zh-CN" sz="1800" dirty="0" err="1"/>
              <a:t>MsgBoxDlg</a:t>
            </a:r>
            <a:r>
              <a:rPr lang="zh-CN" altLang="zh-CN" sz="1800" dirty="0"/>
              <a:t>类： </a:t>
            </a:r>
          </a:p>
          <a:p>
            <a:pPr indent="450850">
              <a:spcBef>
                <a:spcPts val="600"/>
              </a:spcBef>
              <a:spcAft>
                <a:spcPts val="600"/>
              </a:spcAft>
            </a:pPr>
            <a:r>
              <a:rPr lang="en-US" altLang="zh-CN" sz="1800" dirty="0" smtClean="0"/>
              <a:t>    </a:t>
            </a:r>
            <a:r>
              <a:rPr lang="en-US" altLang="zh-CN" sz="1800" dirty="0" err="1" smtClean="0"/>
              <a:t>MsgBoxDlg</a:t>
            </a:r>
            <a:r>
              <a:rPr lang="en-US" altLang="zh-CN" sz="1800" dirty="0" smtClean="0"/>
              <a:t> </a:t>
            </a:r>
            <a:r>
              <a:rPr lang="en-US" altLang="zh-CN" sz="1800" dirty="0"/>
              <a:t>*</a:t>
            </a:r>
            <a:r>
              <a:rPr lang="en-US" altLang="zh-CN" sz="1800" dirty="0" err="1"/>
              <a:t>msgDlg</a:t>
            </a:r>
            <a:r>
              <a:rPr lang="en-US" altLang="zh-CN" sz="1800" dirty="0"/>
              <a:t>;</a:t>
            </a:r>
            <a:endParaRPr lang="zh-CN" altLang="zh-CN" sz="1800" dirty="0"/>
          </a:p>
          <a:p>
            <a:pPr indent="450850"/>
            <a:r>
              <a:rPr lang="zh-CN" altLang="zh-CN" sz="1800" dirty="0"/>
              <a:t>（</a:t>
            </a:r>
            <a:r>
              <a:rPr lang="en-US" altLang="zh-CN" sz="1800" dirty="0"/>
              <a:t>2</a:t>
            </a:r>
            <a:r>
              <a:rPr lang="zh-CN" altLang="zh-CN" sz="1800" dirty="0"/>
              <a:t>）添加槽函数：</a:t>
            </a:r>
          </a:p>
          <a:p>
            <a:pPr indent="450850">
              <a:spcBef>
                <a:spcPts val="600"/>
              </a:spcBef>
              <a:spcAft>
                <a:spcPts val="600"/>
              </a:spcAft>
            </a:pPr>
            <a:r>
              <a:rPr lang="en-US" altLang="zh-CN" sz="1800" dirty="0" smtClean="0"/>
              <a:t>    void </a:t>
            </a:r>
            <a:r>
              <a:rPr lang="en-US" altLang="zh-CN" sz="1800" dirty="0" err="1"/>
              <a:t>showMsgDlg</a:t>
            </a:r>
            <a:r>
              <a:rPr lang="en-US" altLang="zh-CN" sz="1800" dirty="0" smtClean="0"/>
              <a:t>();</a:t>
            </a:r>
            <a:endParaRPr lang="zh-CN" altLang="zh-CN" sz="1800" dirty="0"/>
          </a:p>
        </p:txBody>
      </p:sp>
    </p:spTree>
    <p:extLst>
      <p:ext uri="{BB962C8B-B14F-4D97-AF65-F5344CB8AC3E}">
        <p14:creationId xmlns:p14="http://schemas.microsoft.com/office/powerpoint/2010/main" val="21697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92530" y="3133105"/>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92530" y="2422565"/>
            <a:ext cx="8906494" cy="391886"/>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1020" y="1017675"/>
            <a:ext cx="5886548"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a:t>
            </a:r>
            <a:r>
              <a:rPr lang="zh-CN" altLang="zh-CN" sz="1800" dirty="0"/>
              <a:t>”文件的构造函数中添加如下代码：</a:t>
            </a:r>
          </a:p>
        </p:txBody>
      </p:sp>
      <p:sp>
        <p:nvSpPr>
          <p:cNvPr id="3" name="圆角矩形 2"/>
          <p:cNvSpPr/>
          <p:nvPr/>
        </p:nvSpPr>
        <p:spPr>
          <a:xfrm>
            <a:off x="1092530" y="1395985"/>
            <a:ext cx="8906494" cy="681038"/>
          </a:xfrm>
          <a:prstGeom prst="roundRect">
            <a:avLst/>
          </a:prstGeom>
          <a:solidFill>
            <a:srgbClr val="DDDDDD"/>
          </a:solidFill>
          <a:ln>
            <a:noFill/>
          </a:ln>
        </p:spPr>
        <p:txBody>
          <a:bodyPr wrap="square">
            <a:spAutoFit/>
          </a:bodyPr>
          <a:lstStyle/>
          <a:p>
            <a:r>
              <a:rPr lang="en-US" altLang="zh-CN" dirty="0" err="1"/>
              <a:t>MsgBtn</a:t>
            </a:r>
            <a:r>
              <a:rPr lang="en-US" altLang="zh-CN" dirty="0"/>
              <a:t> =new </a:t>
            </a:r>
            <a:r>
              <a:rPr lang="en-US" altLang="zh-CN" dirty="0" err="1"/>
              <a:t>QPushButton</a:t>
            </a:r>
            <a:r>
              <a:rPr lang="en-US" altLang="zh-CN" dirty="0"/>
              <a:t>;                             </a:t>
            </a:r>
            <a:r>
              <a:rPr lang="en-US" altLang="zh-CN" dirty="0" smtClean="0"/>
              <a:t>		 </a:t>
            </a:r>
            <a:r>
              <a:rPr lang="en-US" altLang="zh-CN" dirty="0"/>
              <a:t>//</a:t>
            </a:r>
            <a:r>
              <a:rPr lang="zh-CN" altLang="zh-CN" dirty="0"/>
              <a:t>创建控件对象</a:t>
            </a:r>
          </a:p>
          <a:p>
            <a:r>
              <a:rPr lang="en-US" altLang="zh-CN" dirty="0" err="1"/>
              <a:t>MsgBtn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标准消息对话框实例</a:t>
            </a:r>
            <a:r>
              <a:rPr lang="en-US" altLang="zh-CN" dirty="0"/>
              <a:t>"));</a:t>
            </a:r>
            <a:endParaRPr lang="zh-CN" altLang="zh-CN" dirty="0"/>
          </a:p>
        </p:txBody>
      </p:sp>
      <p:sp>
        <p:nvSpPr>
          <p:cNvPr id="4" name="矩形 3"/>
          <p:cNvSpPr/>
          <p:nvPr/>
        </p:nvSpPr>
        <p:spPr>
          <a:xfrm>
            <a:off x="1092530" y="2071809"/>
            <a:ext cx="5940425" cy="1785104"/>
          </a:xfrm>
          <a:prstGeom prst="rect">
            <a:avLst/>
          </a:prstGeom>
        </p:spPr>
        <p:txBody>
          <a:bodyPr>
            <a:spAutoFit/>
          </a:bodyPr>
          <a:lstStyle/>
          <a:p>
            <a:r>
              <a:rPr lang="zh-CN" altLang="zh-CN" sz="1800" dirty="0"/>
              <a:t>添加布局管理：</a:t>
            </a:r>
          </a:p>
          <a:p>
            <a:pPr>
              <a:spcBef>
                <a:spcPts val="600"/>
              </a:spcBef>
              <a:spcAft>
                <a:spcPts val="600"/>
              </a:spcAft>
            </a:pPr>
            <a:r>
              <a:rPr lang="en-US" altLang="zh-CN" sz="1800" dirty="0" err="1"/>
              <a:t>mainLayout</a:t>
            </a:r>
            <a:r>
              <a:rPr lang="en-US" altLang="zh-CN" sz="1800" dirty="0"/>
              <a:t>-&gt;</a:t>
            </a:r>
            <a:r>
              <a:rPr lang="en-US" altLang="zh-CN" sz="1800" dirty="0" err="1"/>
              <a:t>addWidget</a:t>
            </a:r>
            <a:r>
              <a:rPr lang="en-US" altLang="zh-CN" sz="1800" dirty="0"/>
              <a:t>(MsgBtn,3,1);</a:t>
            </a:r>
            <a:endParaRPr lang="zh-CN" altLang="zh-CN" sz="1800" dirty="0"/>
          </a:p>
          <a:p>
            <a:r>
              <a:rPr lang="zh-CN" altLang="zh-CN" sz="1800" dirty="0"/>
              <a:t>最后添加事件关联：</a:t>
            </a:r>
          </a:p>
          <a:p>
            <a:pPr>
              <a:spcBef>
                <a:spcPts val="600"/>
              </a:spcBef>
              <a:spcAft>
                <a:spcPts val="600"/>
              </a:spcAft>
            </a:pPr>
            <a:r>
              <a:rPr lang="en-US" altLang="zh-CN" sz="1800" dirty="0"/>
              <a:t>connect(</a:t>
            </a:r>
            <a:r>
              <a:rPr lang="en-US" altLang="zh-CN" sz="1800" dirty="0" err="1"/>
              <a:t>MsgBtn,SIGNAL</a:t>
            </a:r>
            <a:r>
              <a:rPr lang="en-US" altLang="zh-CN" sz="1800" dirty="0"/>
              <a:t>(clicked()),</a:t>
            </a:r>
            <a:r>
              <a:rPr lang="en-US" altLang="zh-CN" sz="1800" dirty="0" err="1"/>
              <a:t>this,SLOT</a:t>
            </a:r>
            <a:r>
              <a:rPr lang="en-US" altLang="zh-CN" sz="1800" dirty="0"/>
              <a:t>(</a:t>
            </a:r>
            <a:r>
              <a:rPr lang="en-US" altLang="zh-CN" sz="1800" dirty="0" err="1"/>
              <a:t>showMsgDlg</a:t>
            </a:r>
            <a:r>
              <a:rPr lang="en-US" altLang="zh-CN" sz="1800" dirty="0"/>
              <a:t>()));</a:t>
            </a:r>
            <a:endParaRPr lang="zh-CN" altLang="zh-CN" sz="1800" dirty="0"/>
          </a:p>
          <a:p>
            <a:r>
              <a:rPr lang="zh-CN" altLang="zh-CN" sz="1800" dirty="0"/>
              <a:t>其中，槽函数</a:t>
            </a:r>
            <a:r>
              <a:rPr lang="en-US" altLang="zh-CN" sz="1800" dirty="0" err="1"/>
              <a:t>showMsgDlg</a:t>
            </a:r>
            <a:r>
              <a:rPr lang="en-US" altLang="zh-CN" sz="1800" dirty="0"/>
              <a:t>()</a:t>
            </a:r>
            <a:r>
              <a:rPr lang="zh-CN" altLang="zh-CN" sz="1800" dirty="0"/>
              <a:t>的实现代码如下：</a:t>
            </a:r>
          </a:p>
        </p:txBody>
      </p:sp>
      <p:sp>
        <p:nvSpPr>
          <p:cNvPr id="7" name="圆角矩形 6"/>
          <p:cNvSpPr/>
          <p:nvPr/>
        </p:nvSpPr>
        <p:spPr>
          <a:xfrm>
            <a:off x="1092530" y="3856913"/>
            <a:ext cx="8906494" cy="1549360"/>
          </a:xfrm>
          <a:prstGeom prst="roundRect">
            <a:avLst/>
          </a:prstGeom>
          <a:solidFill>
            <a:srgbClr val="DDDDDD"/>
          </a:solidFill>
          <a:ln>
            <a:noFill/>
          </a:ln>
        </p:spPr>
        <p:txBody>
          <a:bodyPr wrap="square">
            <a:spAutoFit/>
          </a:bodyPr>
          <a:lstStyle/>
          <a:p>
            <a:r>
              <a:rPr lang="en-US" altLang="zh-CN" dirty="0"/>
              <a:t>void Dialog::</a:t>
            </a:r>
            <a:r>
              <a:rPr lang="en-US" altLang="zh-CN" dirty="0" err="1"/>
              <a:t>showMsgDlg</a:t>
            </a:r>
            <a:r>
              <a:rPr lang="en-US" altLang="zh-CN" dirty="0"/>
              <a:t>()</a:t>
            </a:r>
            <a:endParaRPr lang="zh-CN" altLang="zh-CN" dirty="0"/>
          </a:p>
          <a:p>
            <a:r>
              <a:rPr lang="en-US" altLang="zh-CN" dirty="0"/>
              <a:t>{</a:t>
            </a:r>
            <a:endParaRPr lang="zh-CN" altLang="zh-CN" dirty="0"/>
          </a:p>
          <a:p>
            <a:r>
              <a:rPr lang="en-US" altLang="zh-CN" dirty="0"/>
              <a:t>    </a:t>
            </a:r>
            <a:r>
              <a:rPr lang="en-US" altLang="zh-CN" dirty="0" err="1"/>
              <a:t>msgDlg</a:t>
            </a:r>
            <a:r>
              <a:rPr lang="en-US" altLang="zh-CN" dirty="0"/>
              <a:t> =new </a:t>
            </a:r>
            <a:r>
              <a:rPr lang="en-US" altLang="zh-CN" dirty="0" err="1"/>
              <a:t>MsgBoxDlg</a:t>
            </a:r>
            <a:r>
              <a:rPr lang="en-US" altLang="zh-CN" dirty="0"/>
              <a:t>();</a:t>
            </a:r>
            <a:endParaRPr lang="zh-CN" altLang="zh-CN" dirty="0"/>
          </a:p>
          <a:p>
            <a:r>
              <a:rPr lang="en-US" altLang="zh-CN" dirty="0"/>
              <a:t>    </a:t>
            </a:r>
            <a:r>
              <a:rPr lang="en-US" altLang="zh-CN" dirty="0" err="1"/>
              <a:t>msgDlg</a:t>
            </a:r>
            <a:r>
              <a:rPr lang="en-US" altLang="zh-CN" dirty="0"/>
              <a:t>-&gt;show();</a:t>
            </a:r>
            <a:endParaRPr lang="zh-CN" altLang="zh-CN" dirty="0"/>
          </a:p>
          <a:p>
            <a:r>
              <a:rPr lang="en-US" altLang="zh-CN" dirty="0"/>
              <a:t>}</a:t>
            </a:r>
            <a:endParaRPr lang="zh-CN" altLang="zh-CN" dirty="0"/>
          </a:p>
        </p:txBody>
      </p:sp>
      <p:sp>
        <p:nvSpPr>
          <p:cNvPr id="8" name="矩形 7"/>
          <p:cNvSpPr/>
          <p:nvPr/>
        </p:nvSpPr>
        <p:spPr>
          <a:xfrm>
            <a:off x="911020" y="5406273"/>
            <a:ext cx="9990528" cy="369332"/>
          </a:xfrm>
          <a:prstGeom prst="rect">
            <a:avLst/>
          </a:prstGeom>
        </p:spPr>
        <p:txBody>
          <a:bodyPr wrap="square">
            <a:spAutoFit/>
          </a:bodyPr>
          <a:lstStyle/>
          <a:p>
            <a:r>
              <a:rPr lang="zh-CN" altLang="zh-CN" sz="1800" dirty="0"/>
              <a:t>（</a:t>
            </a:r>
            <a:r>
              <a:rPr lang="en-US" altLang="zh-CN" sz="1800" dirty="0"/>
              <a:t>4</a:t>
            </a:r>
            <a:r>
              <a:rPr lang="zh-CN" altLang="zh-CN" sz="1800" dirty="0"/>
              <a:t>）运行该程序后，单击“标准消息对话框实例”按钮后，显示效果如图</a:t>
            </a:r>
            <a:r>
              <a:rPr lang="en-US" altLang="zh-CN" sz="1800" dirty="0"/>
              <a:t>4.6</a:t>
            </a:r>
            <a:r>
              <a:rPr lang="zh-CN" altLang="zh-CN" sz="1800" dirty="0"/>
              <a:t>（</a:t>
            </a:r>
            <a:r>
              <a:rPr lang="en-US" altLang="zh-CN" sz="1800" dirty="0"/>
              <a:t>a</a:t>
            </a:r>
            <a:r>
              <a:rPr lang="zh-CN" altLang="zh-CN" sz="1800" dirty="0"/>
              <a:t>）所示。</a:t>
            </a:r>
          </a:p>
        </p:txBody>
      </p:sp>
      <p:sp>
        <p:nvSpPr>
          <p:cNvPr id="9"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消息对话框类</a:t>
            </a:r>
          </a:p>
        </p:txBody>
      </p:sp>
    </p:spTree>
    <p:extLst>
      <p:ext uri="{BB962C8B-B14F-4D97-AF65-F5344CB8AC3E}">
        <p14:creationId xmlns:p14="http://schemas.microsoft.com/office/powerpoint/2010/main" val="348047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24395" y="1009403"/>
            <a:ext cx="10402784" cy="1923604"/>
          </a:xfrm>
          <a:prstGeom prst="rect">
            <a:avLst/>
          </a:prstGeom>
          <a:noFill/>
        </p:spPr>
        <p:txBody>
          <a:bodyPr wrap="square" rtlCol="0">
            <a:spAutoFit/>
          </a:bodyPr>
          <a:lstStyle/>
          <a:p>
            <a:pPr indent="450850"/>
            <a:r>
              <a:rPr lang="zh-CN" altLang="zh-CN" dirty="0"/>
              <a:t>（</a:t>
            </a:r>
            <a:r>
              <a:rPr lang="en-US" altLang="zh-CN" dirty="0"/>
              <a:t>4</a:t>
            </a:r>
            <a:r>
              <a:rPr lang="zh-CN" altLang="zh-CN" dirty="0"/>
              <a:t>）标准输入对话框包括：标准字符串输入对话框、标准条目选择对话框、标准</a:t>
            </a:r>
            <a:r>
              <a:rPr lang="en-US" altLang="zh-CN" dirty="0" err="1"/>
              <a:t>int</a:t>
            </a:r>
            <a:r>
              <a:rPr lang="zh-CN" altLang="zh-CN" dirty="0"/>
              <a:t>类型输入对话框和标准</a:t>
            </a:r>
            <a:r>
              <a:rPr lang="en-US" altLang="zh-CN" dirty="0"/>
              <a:t>double</a:t>
            </a:r>
            <a:r>
              <a:rPr lang="zh-CN" altLang="zh-CN" dirty="0"/>
              <a:t>类型输入对话框。</a:t>
            </a:r>
          </a:p>
          <a:p>
            <a:pPr indent="450850"/>
            <a:r>
              <a:rPr lang="zh-CN" altLang="zh-CN" dirty="0"/>
              <a:t>单击“标准输入对话框实例”按钮，弹出“标准输入对话框实例”界面，如图</a:t>
            </a:r>
            <a:r>
              <a:rPr lang="en-US" altLang="zh-CN" dirty="0"/>
              <a:t>4.5</a:t>
            </a:r>
            <a:r>
              <a:rPr lang="zh-CN" altLang="zh-CN" dirty="0"/>
              <a:t>（</a:t>
            </a:r>
            <a:r>
              <a:rPr lang="en-US" altLang="zh-CN" dirty="0"/>
              <a:t>a</a:t>
            </a:r>
            <a:r>
              <a:rPr lang="zh-CN" altLang="zh-CN" dirty="0"/>
              <a:t>）所示。在“标准输入对话框实例”界面中，若调用“修改姓名”输入框，则为一个</a:t>
            </a:r>
            <a:r>
              <a:rPr lang="en-US" altLang="zh-CN" dirty="0" err="1"/>
              <a:t>QLineEdit</a:t>
            </a:r>
            <a:r>
              <a:rPr lang="zh-CN" altLang="zh-CN" dirty="0"/>
              <a:t>，如图</a:t>
            </a:r>
            <a:r>
              <a:rPr lang="en-US" altLang="zh-CN" dirty="0"/>
              <a:t>4.5</a:t>
            </a:r>
            <a:r>
              <a:rPr lang="zh-CN" altLang="zh-CN" dirty="0"/>
              <a:t>（</a:t>
            </a:r>
            <a:r>
              <a:rPr lang="en-US" altLang="zh-CN" dirty="0"/>
              <a:t>b</a:t>
            </a:r>
            <a:r>
              <a:rPr lang="zh-CN" altLang="zh-CN" dirty="0"/>
              <a:t>）所示；若调用“修改性别”列表框，则为一个</a:t>
            </a:r>
            <a:r>
              <a:rPr lang="en-US" altLang="zh-CN" dirty="0" err="1"/>
              <a:t>QComboBox</a:t>
            </a:r>
            <a:r>
              <a:rPr lang="zh-CN" altLang="zh-CN" dirty="0"/>
              <a:t>，如图</a:t>
            </a:r>
            <a:r>
              <a:rPr lang="en-US" altLang="zh-CN" dirty="0"/>
              <a:t>4.5</a:t>
            </a:r>
            <a:r>
              <a:rPr lang="zh-CN" altLang="zh-CN" dirty="0"/>
              <a:t>（</a:t>
            </a:r>
            <a:r>
              <a:rPr lang="en-US" altLang="zh-CN" dirty="0"/>
              <a:t>c</a:t>
            </a:r>
            <a:r>
              <a:rPr lang="zh-CN" altLang="zh-CN" dirty="0"/>
              <a:t>）所示；若调用“修改年龄”（</a:t>
            </a:r>
            <a:r>
              <a:rPr lang="en-US" altLang="zh-CN" dirty="0" err="1"/>
              <a:t>int</a:t>
            </a:r>
            <a:r>
              <a:rPr lang="zh-CN" altLang="zh-CN" dirty="0"/>
              <a:t>类型）或“修改成绩”（</a:t>
            </a:r>
            <a:r>
              <a:rPr lang="en-US" altLang="zh-CN" dirty="0"/>
              <a:t>double</a:t>
            </a:r>
            <a:r>
              <a:rPr lang="zh-CN" altLang="zh-CN" dirty="0"/>
              <a:t>类型）输入框，则为一个</a:t>
            </a:r>
            <a:r>
              <a:rPr lang="en-US" altLang="zh-CN" dirty="0" err="1"/>
              <a:t>QSpinBox</a:t>
            </a:r>
            <a:r>
              <a:rPr lang="zh-CN" altLang="zh-CN" dirty="0"/>
              <a:t>，如图</a:t>
            </a:r>
            <a:r>
              <a:rPr lang="en-US" altLang="zh-CN" dirty="0"/>
              <a:t>4.5</a:t>
            </a:r>
            <a:r>
              <a:rPr lang="zh-CN" altLang="zh-CN" dirty="0"/>
              <a:t>（</a:t>
            </a:r>
            <a:r>
              <a:rPr lang="en-US" altLang="zh-CN" dirty="0"/>
              <a:t>d</a:t>
            </a:r>
            <a:r>
              <a:rPr lang="zh-CN" altLang="zh-CN" dirty="0"/>
              <a:t>）和图</a:t>
            </a:r>
            <a:r>
              <a:rPr lang="en-US" altLang="zh-CN" dirty="0"/>
              <a:t>4.5</a:t>
            </a:r>
            <a:r>
              <a:rPr lang="zh-CN" altLang="zh-CN" dirty="0"/>
              <a:t>（</a:t>
            </a:r>
            <a:r>
              <a:rPr lang="en-US" altLang="zh-CN" dirty="0"/>
              <a:t>e</a:t>
            </a:r>
            <a:r>
              <a:rPr lang="zh-CN" altLang="zh-CN" dirty="0"/>
              <a:t>）所示。每种标准输入对话框都包括一个确定输入（“</a:t>
            </a:r>
            <a:r>
              <a:rPr lang="en-US" altLang="zh-CN" dirty="0"/>
              <a:t>OK</a:t>
            </a:r>
            <a:r>
              <a:rPr lang="zh-CN" altLang="zh-CN" dirty="0"/>
              <a:t>”）按钮和一个取消输入（“</a:t>
            </a:r>
            <a:r>
              <a:rPr lang="en-US" altLang="zh-CN" dirty="0"/>
              <a:t>Cancel</a:t>
            </a:r>
            <a:r>
              <a:rPr lang="zh-CN" altLang="zh-CN" dirty="0"/>
              <a:t>”）按钮</a:t>
            </a:r>
            <a:r>
              <a:rPr lang="zh-CN" altLang="zh-CN" dirty="0" smtClean="0"/>
              <a:t>。</a:t>
            </a:r>
            <a:endParaRPr lang="zh-CN" altLang="zh-CN" dirty="0"/>
          </a:p>
        </p:txBody>
      </p:sp>
      <p:pic>
        <p:nvPicPr>
          <p:cNvPr id="40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80" y="2944883"/>
            <a:ext cx="2410690" cy="207587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005" y="3693513"/>
            <a:ext cx="2256312" cy="132724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764" y="3691576"/>
            <a:ext cx="2274373" cy="13291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02565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28829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10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818" y="5473166"/>
            <a:ext cx="2363201" cy="1387428"/>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237" y="5473166"/>
            <a:ext cx="2274373" cy="13327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0"/>
          <p:cNvSpPr>
            <a:spLocks noChangeArrowheads="1"/>
          </p:cNvSpPr>
          <p:nvPr/>
        </p:nvSpPr>
        <p:spPr bwMode="auto">
          <a:xfrm>
            <a:off x="0" y="141605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05709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595215" y="4130535"/>
            <a:ext cx="2791983" cy="518595"/>
          </a:xfrm>
          <a:prstGeom prst="rect">
            <a:avLst/>
          </a:prstGeom>
          <a:noFill/>
        </p:spPr>
        <p:txBody>
          <a:bodyPr wrap="square" lIns="86863" tIns="43430" rIns="86863" bIns="43430" rtlCol="0">
            <a:spAutoFit/>
          </a:bodyPr>
          <a:lstStyle/>
          <a:p>
            <a:r>
              <a:rPr lang="en-US" altLang="zh-CN" sz="2800" b="1" dirty="0"/>
              <a:t>Question</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71505547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105" y="305157"/>
            <a:ext cx="2277931" cy="461665"/>
          </a:xfrm>
          <a:prstGeom prst="rect">
            <a:avLst/>
          </a:prstGeom>
        </p:spPr>
        <p:txBody>
          <a:bodyPr wrap="none">
            <a:spAutoFit/>
          </a:bodyPr>
          <a:lstStyle/>
          <a:p>
            <a:r>
              <a:rPr lang="en-US" altLang="zh-CN" sz="2400" b="1" dirty="0"/>
              <a:t>Question</a:t>
            </a:r>
            <a:r>
              <a:rPr lang="zh-CN" altLang="zh-CN" sz="2400" b="1" dirty="0"/>
              <a:t>消息框</a:t>
            </a:r>
            <a:endParaRPr lang="zh-CN" altLang="en-US" sz="2400" b="1" dirty="0"/>
          </a:p>
        </p:txBody>
      </p:sp>
      <p:sp>
        <p:nvSpPr>
          <p:cNvPr id="3" name="矩形 2"/>
          <p:cNvSpPr/>
          <p:nvPr/>
        </p:nvSpPr>
        <p:spPr>
          <a:xfrm>
            <a:off x="1045105" y="969997"/>
            <a:ext cx="7836332" cy="369332"/>
          </a:xfrm>
          <a:prstGeom prst="rect">
            <a:avLst/>
          </a:prstGeom>
        </p:spPr>
        <p:txBody>
          <a:bodyPr wrap="square">
            <a:spAutoFit/>
          </a:bodyPr>
          <a:lstStyle/>
          <a:p>
            <a:r>
              <a:rPr lang="en-US" altLang="zh-CN" sz="1800" dirty="0"/>
              <a:t>Question</a:t>
            </a:r>
            <a:r>
              <a:rPr lang="zh-CN" altLang="zh-CN" sz="1800" dirty="0"/>
              <a:t>消息框使用</a:t>
            </a:r>
            <a:r>
              <a:rPr lang="en-US" altLang="zh-CN" sz="1800" dirty="0" err="1"/>
              <a:t>QMessageBox</a:t>
            </a:r>
            <a:r>
              <a:rPr lang="en-US" altLang="zh-CN" sz="1800" dirty="0"/>
              <a:t>::question()</a:t>
            </a:r>
            <a:r>
              <a:rPr lang="zh-CN" altLang="zh-CN" sz="1800" dirty="0"/>
              <a:t>函数完成，该函数形式如下：</a:t>
            </a:r>
          </a:p>
        </p:txBody>
      </p:sp>
      <p:sp>
        <p:nvSpPr>
          <p:cNvPr id="4" name="TextBox 3"/>
          <p:cNvSpPr txBox="1"/>
          <p:nvPr/>
        </p:nvSpPr>
        <p:spPr>
          <a:xfrm>
            <a:off x="1045105" y="1339329"/>
            <a:ext cx="9654563" cy="2417683"/>
          </a:xfrm>
          <a:prstGeom prst="roundRect">
            <a:avLst>
              <a:gd name="adj" fmla="val 11264"/>
            </a:avLst>
          </a:prstGeom>
          <a:solidFill>
            <a:srgbClr val="DDDDDD"/>
          </a:solidFill>
        </p:spPr>
        <p:txBody>
          <a:bodyPr wrap="square" rtlCol="0">
            <a:spAutoFit/>
          </a:bodyPr>
          <a:lstStyle/>
          <a:p>
            <a:r>
              <a:rPr lang="en-US" altLang="zh-CN" dirty="0" err="1"/>
              <a:t>StandardButton</a:t>
            </a:r>
            <a:r>
              <a:rPr lang="en-US" altLang="zh-CN" dirty="0"/>
              <a:t> </a:t>
            </a:r>
            <a:r>
              <a:rPr lang="en-US" altLang="zh-CN" dirty="0" err="1"/>
              <a:t>QMessageBox</a:t>
            </a:r>
            <a:r>
              <a:rPr lang="en-US" altLang="zh-CN" dirty="0"/>
              <a:t>::question</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消息框的标题栏</a:t>
            </a:r>
          </a:p>
          <a:p>
            <a:r>
              <a:rPr lang="en-US" altLang="zh-CN" dirty="0"/>
              <a:t>	</a:t>
            </a:r>
            <a:r>
              <a:rPr lang="en-US" altLang="zh-CN" dirty="0" err="1"/>
              <a:t>const</a:t>
            </a:r>
            <a:r>
              <a:rPr lang="en-US" altLang="zh-CN" dirty="0"/>
              <a:t> </a:t>
            </a:r>
            <a:r>
              <a:rPr lang="en-US" altLang="zh-CN" dirty="0" err="1"/>
              <a:t>QString</a:t>
            </a:r>
            <a:r>
              <a:rPr lang="en-US" altLang="zh-CN" dirty="0"/>
              <a:t>&amp; text,                 			//</a:t>
            </a:r>
            <a:r>
              <a:rPr lang="zh-CN" altLang="zh-CN" dirty="0"/>
              <a:t>消息框的文字提示信息</a:t>
            </a:r>
          </a:p>
          <a:p>
            <a:r>
              <a:rPr lang="en-US" altLang="zh-CN" dirty="0"/>
              <a:t>	</a:t>
            </a:r>
            <a:r>
              <a:rPr lang="en-US" altLang="zh-CN" dirty="0" err="1"/>
              <a:t>StandardButtons</a:t>
            </a:r>
            <a:r>
              <a:rPr lang="en-US" altLang="zh-CN" dirty="0"/>
              <a:t> buttons=Ok,         		</a:t>
            </a:r>
            <a:r>
              <a:rPr lang="en-US" altLang="zh-CN" dirty="0" smtClean="0"/>
              <a:t>//</a:t>
            </a:r>
            <a:r>
              <a:rPr lang="zh-CN" altLang="zh-CN" dirty="0"/>
              <a:t>注</a:t>
            </a:r>
            <a:r>
              <a:rPr lang="en-US" altLang="zh-CN" dirty="0"/>
              <a:t>(1)</a:t>
            </a:r>
            <a:endParaRPr lang="zh-CN" altLang="zh-CN" dirty="0"/>
          </a:p>
          <a:p>
            <a:r>
              <a:rPr lang="en-US" altLang="zh-CN" dirty="0"/>
              <a:t>	</a:t>
            </a:r>
            <a:r>
              <a:rPr lang="en-US" altLang="zh-CN" dirty="0" err="1"/>
              <a:t>StandardButton</a:t>
            </a:r>
            <a:r>
              <a:rPr lang="en-US" altLang="zh-CN" dirty="0"/>
              <a:t> </a:t>
            </a:r>
            <a:r>
              <a:rPr lang="en-US" altLang="zh-CN" dirty="0" err="1"/>
              <a:t>defaultButton</a:t>
            </a:r>
            <a:r>
              <a:rPr lang="en-US" altLang="zh-CN" dirty="0"/>
              <a:t>=</a:t>
            </a:r>
            <a:r>
              <a:rPr lang="en-US" altLang="zh-CN" dirty="0" err="1"/>
              <a:t>NoButton</a:t>
            </a:r>
            <a:r>
              <a:rPr lang="en-US" altLang="zh-CN" dirty="0"/>
              <a:t>	</a:t>
            </a:r>
            <a:r>
              <a:rPr lang="en-US" altLang="zh-CN" dirty="0" smtClean="0"/>
              <a:t>//</a:t>
            </a:r>
            <a:r>
              <a:rPr lang="zh-CN" altLang="zh-CN" dirty="0"/>
              <a:t>注</a:t>
            </a:r>
            <a:r>
              <a:rPr lang="en-US" altLang="zh-CN" dirty="0"/>
              <a:t>(2)</a:t>
            </a:r>
            <a:endParaRPr lang="zh-CN" altLang="zh-CN" dirty="0"/>
          </a:p>
          <a:p>
            <a:r>
              <a:rPr lang="en-US" altLang="zh-CN" dirty="0"/>
              <a:t>); </a:t>
            </a:r>
            <a:endParaRPr lang="zh-CN" altLang="zh-CN" dirty="0"/>
          </a:p>
        </p:txBody>
      </p:sp>
      <p:sp>
        <p:nvSpPr>
          <p:cNvPr id="5" name="TextBox 4"/>
          <p:cNvSpPr txBox="1"/>
          <p:nvPr/>
        </p:nvSpPr>
        <p:spPr>
          <a:xfrm>
            <a:off x="546265" y="3757012"/>
            <a:ext cx="10402784" cy="2009653"/>
          </a:xfrm>
          <a:prstGeom prst="rect">
            <a:avLst/>
          </a:prstGeom>
          <a:noFill/>
        </p:spPr>
        <p:txBody>
          <a:bodyPr wrap="square" rtlCol="0">
            <a:spAutoFit/>
          </a:bodyPr>
          <a:lstStyle/>
          <a:p>
            <a:pPr indent="450850">
              <a:lnSpc>
                <a:spcPct val="150000"/>
              </a:lnSpc>
            </a:pPr>
            <a:r>
              <a:rPr lang="zh-CN" altLang="zh-CN" b="1" dirty="0">
                <a:solidFill>
                  <a:srgbClr val="FF0000"/>
                </a:solidFill>
              </a:rPr>
              <a:t>注：</a:t>
            </a:r>
            <a:r>
              <a:rPr lang="zh-CN" altLang="zh-CN" dirty="0"/>
              <a:t>（</a:t>
            </a:r>
            <a:r>
              <a:rPr lang="en-US" altLang="zh-CN" dirty="0"/>
              <a:t>1</a:t>
            </a:r>
            <a:r>
              <a:rPr lang="zh-CN" altLang="zh-CN" dirty="0"/>
              <a:t>）填写希望在消息框中出现的按钮，可根据需要在标准按钮中选择，用“</a:t>
            </a:r>
            <a:r>
              <a:rPr lang="en-US" altLang="zh-CN" dirty="0"/>
              <a:t>|</a:t>
            </a:r>
            <a:r>
              <a:rPr lang="zh-CN" altLang="zh-CN" dirty="0"/>
              <a:t>”连写，默认为</a:t>
            </a:r>
            <a:r>
              <a:rPr lang="en-US" altLang="zh-CN" dirty="0" err="1"/>
              <a:t>QMessageBox</a:t>
            </a:r>
            <a:r>
              <a:rPr lang="en-US" altLang="zh-CN" dirty="0"/>
              <a:t>::Ok</a:t>
            </a:r>
            <a:r>
              <a:rPr lang="zh-CN" altLang="zh-CN" dirty="0"/>
              <a:t>。</a:t>
            </a:r>
            <a:r>
              <a:rPr lang="en-US" altLang="zh-CN" dirty="0" err="1"/>
              <a:t>QMessageBox</a:t>
            </a:r>
            <a:r>
              <a:rPr lang="zh-CN" altLang="zh-CN" dirty="0"/>
              <a:t>类提供了许多标准按钮，如</a:t>
            </a:r>
            <a:r>
              <a:rPr lang="en-US" altLang="zh-CN" dirty="0" err="1"/>
              <a:t>QMessageBox</a:t>
            </a:r>
            <a:r>
              <a:rPr lang="en-US" altLang="zh-CN" dirty="0"/>
              <a:t>::Ok</a:t>
            </a:r>
            <a:r>
              <a:rPr lang="zh-CN" altLang="zh-CN" dirty="0"/>
              <a:t>、</a:t>
            </a:r>
            <a:r>
              <a:rPr lang="en-US" altLang="zh-CN" dirty="0" err="1"/>
              <a:t>QMessageBox</a:t>
            </a:r>
            <a:r>
              <a:rPr lang="en-US" altLang="zh-CN" dirty="0"/>
              <a:t>::Close</a:t>
            </a:r>
            <a:r>
              <a:rPr lang="zh-CN" altLang="zh-CN" dirty="0"/>
              <a:t>、</a:t>
            </a:r>
            <a:r>
              <a:rPr lang="en-US" altLang="zh-CN" dirty="0" err="1"/>
              <a:t>QMessageBox</a:t>
            </a:r>
            <a:r>
              <a:rPr lang="en-US" altLang="zh-CN" dirty="0"/>
              <a:t>::Discard</a:t>
            </a:r>
            <a:r>
              <a:rPr lang="zh-CN" altLang="zh-CN" dirty="0"/>
              <a:t>等。虽然在此可以选择，但并不是随意选择的，应注意按常规成对出现。例如，通常</a:t>
            </a:r>
            <a:r>
              <a:rPr lang="en-US" altLang="zh-CN" dirty="0"/>
              <a:t>Save</a:t>
            </a:r>
            <a:r>
              <a:rPr lang="zh-CN" altLang="zh-CN" dirty="0"/>
              <a:t>与</a:t>
            </a:r>
            <a:r>
              <a:rPr lang="en-US" altLang="zh-CN" dirty="0"/>
              <a:t>Discard</a:t>
            </a:r>
            <a:r>
              <a:rPr lang="zh-CN" altLang="zh-CN" dirty="0"/>
              <a:t>成对出现，而</a:t>
            </a:r>
            <a:r>
              <a:rPr lang="en-US" altLang="zh-CN" dirty="0"/>
              <a:t>Abort</a:t>
            </a:r>
            <a:r>
              <a:rPr lang="zh-CN" altLang="zh-CN" dirty="0"/>
              <a:t>、</a:t>
            </a:r>
            <a:r>
              <a:rPr lang="en-US" altLang="zh-CN" dirty="0"/>
              <a:t>Retry</a:t>
            </a:r>
            <a:r>
              <a:rPr lang="zh-CN" altLang="zh-CN" dirty="0"/>
              <a:t>、</a:t>
            </a:r>
            <a:r>
              <a:rPr lang="en-US" altLang="zh-CN" dirty="0"/>
              <a:t>Ignore</a:t>
            </a:r>
            <a:r>
              <a:rPr lang="zh-CN" altLang="zh-CN" dirty="0"/>
              <a:t>则一起出现。</a:t>
            </a:r>
          </a:p>
          <a:p>
            <a:pPr indent="450850">
              <a:lnSpc>
                <a:spcPct val="150000"/>
              </a:lnSpc>
            </a:pPr>
            <a:r>
              <a:rPr lang="zh-CN" altLang="zh-CN" dirty="0"/>
              <a:t>（</a:t>
            </a:r>
            <a:r>
              <a:rPr lang="en-US" altLang="zh-CN" dirty="0"/>
              <a:t>2</a:t>
            </a:r>
            <a:r>
              <a:rPr lang="zh-CN" altLang="zh-CN" dirty="0"/>
              <a:t>）默认按钮，即消息框出现时，焦点默认处于哪个按钮上</a:t>
            </a:r>
            <a:r>
              <a:rPr lang="zh-CN" altLang="zh-CN" dirty="0" smtClean="0"/>
              <a:t>。</a:t>
            </a:r>
            <a:endParaRPr lang="zh-CN" altLang="zh-CN" dirty="0"/>
          </a:p>
        </p:txBody>
      </p:sp>
    </p:spTree>
    <p:extLst>
      <p:ext uri="{BB962C8B-B14F-4D97-AF65-F5344CB8AC3E}">
        <p14:creationId xmlns:p14="http://schemas.microsoft.com/office/powerpoint/2010/main" val="861549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40031" y="6483927"/>
            <a:ext cx="9464634" cy="38001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45105" y="305157"/>
            <a:ext cx="2277931" cy="461665"/>
          </a:xfrm>
          <a:prstGeom prst="rect">
            <a:avLst/>
          </a:prstGeom>
        </p:spPr>
        <p:txBody>
          <a:bodyPr wrap="none">
            <a:spAutoFit/>
          </a:bodyPr>
          <a:lstStyle/>
          <a:p>
            <a:r>
              <a:rPr lang="en-US" altLang="zh-CN" sz="2400" b="1" dirty="0"/>
              <a:t>Question</a:t>
            </a:r>
            <a:r>
              <a:rPr lang="zh-CN" altLang="zh-CN" sz="2400" b="1" dirty="0"/>
              <a:t>消息框</a:t>
            </a:r>
            <a:endParaRPr lang="zh-CN" altLang="en-US" sz="2400" b="1" dirty="0"/>
          </a:p>
        </p:txBody>
      </p:sp>
      <p:sp>
        <p:nvSpPr>
          <p:cNvPr id="3" name="矩形 2"/>
          <p:cNvSpPr/>
          <p:nvPr/>
        </p:nvSpPr>
        <p:spPr>
          <a:xfrm>
            <a:off x="1045105" y="981873"/>
            <a:ext cx="8811414" cy="369332"/>
          </a:xfrm>
          <a:prstGeom prst="rect">
            <a:avLst/>
          </a:prstGeom>
        </p:spPr>
        <p:txBody>
          <a:bodyPr wrap="square">
            <a:spAutoFit/>
          </a:bodyPr>
          <a:lstStyle/>
          <a:p>
            <a:r>
              <a:rPr lang="zh-CN" altLang="zh-CN" sz="1800" dirty="0"/>
              <a:t>实现文件“</a:t>
            </a:r>
            <a:r>
              <a:rPr lang="en-US" altLang="zh-CN" sz="1800" dirty="0"/>
              <a:t>msgboxdlg.cpp</a:t>
            </a:r>
            <a:r>
              <a:rPr lang="zh-CN" altLang="zh-CN" sz="1800" dirty="0"/>
              <a:t>”中的槽函数</a:t>
            </a:r>
            <a:r>
              <a:rPr lang="en-US" altLang="zh-CN" sz="1800" dirty="0" err="1"/>
              <a:t>showQuestionMsg</a:t>
            </a:r>
            <a:r>
              <a:rPr lang="en-US" altLang="zh-CN" sz="1800" dirty="0"/>
              <a:t>()</a:t>
            </a:r>
            <a:r>
              <a:rPr lang="zh-CN" altLang="zh-CN" sz="1800" dirty="0"/>
              <a:t>，具体代码如下：</a:t>
            </a:r>
          </a:p>
        </p:txBody>
      </p:sp>
      <p:sp>
        <p:nvSpPr>
          <p:cNvPr id="4" name="TextBox 3"/>
          <p:cNvSpPr txBox="1"/>
          <p:nvPr/>
        </p:nvSpPr>
        <p:spPr>
          <a:xfrm>
            <a:off x="1140031" y="1425040"/>
            <a:ext cx="9464634" cy="4611826"/>
          </a:xfrm>
          <a:prstGeom prst="roundRect">
            <a:avLst>
              <a:gd name="adj" fmla="val 4331"/>
            </a:avLst>
          </a:prstGeom>
          <a:solidFill>
            <a:srgbClr val="DDDDDD"/>
          </a:solidFill>
        </p:spPr>
        <p:txBody>
          <a:bodyPr wrap="square" rtlCol="0">
            <a:spAutoFit/>
          </a:bodyPr>
          <a:lstStyle/>
          <a:p>
            <a:r>
              <a:rPr lang="en-US" altLang="zh-CN" sz="1600" dirty="0"/>
              <a:t>void </a:t>
            </a:r>
            <a:r>
              <a:rPr lang="en-US" altLang="zh-CN" sz="1600" dirty="0" err="1"/>
              <a:t>MsgBoxDlg</a:t>
            </a:r>
            <a:r>
              <a:rPr lang="en-US" altLang="zh-CN" sz="1600" dirty="0"/>
              <a:t>::</a:t>
            </a:r>
            <a:r>
              <a:rPr lang="en-US" altLang="zh-CN" sz="1600" dirty="0" err="1"/>
              <a:t>showQuestionMsg</a:t>
            </a:r>
            <a:r>
              <a:rPr lang="en-US" altLang="zh-CN" sz="1600" dirty="0"/>
              <a:t>()</a:t>
            </a:r>
            <a:endParaRPr lang="zh-CN" altLang="zh-CN" sz="1600" dirty="0"/>
          </a:p>
          <a:p>
            <a:r>
              <a:rPr lang="en-US" altLang="zh-CN" sz="1600" dirty="0"/>
              <a:t>{</a:t>
            </a:r>
            <a:endParaRPr lang="zh-CN" altLang="zh-CN" sz="1600" dirty="0"/>
          </a:p>
          <a:p>
            <a:r>
              <a:rPr lang="en-US" altLang="zh-CN" sz="1600" dirty="0"/>
              <a:t>    label-&gt;</a:t>
            </a:r>
            <a:r>
              <a:rPr lang="en-US" altLang="zh-CN" sz="1600" dirty="0" err="1"/>
              <a:t>setText</a:t>
            </a:r>
            <a:r>
              <a:rPr lang="en-US" altLang="zh-CN" sz="1600" dirty="0"/>
              <a:t>(</a:t>
            </a:r>
            <a:r>
              <a:rPr lang="en-US" altLang="zh-CN" sz="1600" dirty="0" err="1"/>
              <a:t>tr</a:t>
            </a:r>
            <a:r>
              <a:rPr lang="en-US" altLang="zh-CN" sz="1600" dirty="0"/>
              <a:t>("Question Message Box"));</a:t>
            </a:r>
            <a:endParaRPr lang="zh-CN" altLang="zh-CN" sz="1600" dirty="0"/>
          </a:p>
          <a:p>
            <a:r>
              <a:rPr lang="en-US" altLang="zh-CN" sz="1600" dirty="0"/>
              <a:t>    switch(</a:t>
            </a:r>
            <a:r>
              <a:rPr lang="en-US" altLang="zh-CN" sz="1600" dirty="0" err="1"/>
              <a:t>QMessageBox</a:t>
            </a:r>
            <a:r>
              <a:rPr lang="en-US" altLang="zh-CN" sz="1600" dirty="0"/>
              <a:t>::question(</a:t>
            </a:r>
            <a:r>
              <a:rPr lang="en-US" altLang="zh-CN" sz="1600" dirty="0" err="1"/>
              <a:t>this,tr</a:t>
            </a:r>
            <a:r>
              <a:rPr lang="en-US" altLang="zh-CN" sz="1600" dirty="0"/>
              <a:t>("Question</a:t>
            </a:r>
            <a:r>
              <a:rPr lang="zh-CN" altLang="zh-CN" sz="1600" dirty="0"/>
              <a:t>消息框</a:t>
            </a:r>
            <a:r>
              <a:rPr lang="en-US" altLang="zh-CN" sz="1600" dirty="0"/>
              <a:t>"),</a:t>
            </a:r>
            <a:endParaRPr lang="zh-CN" altLang="zh-CN" sz="1600" dirty="0"/>
          </a:p>
          <a:p>
            <a:r>
              <a:rPr lang="en-US" altLang="zh-CN" sz="1600" dirty="0"/>
              <a:t>          </a:t>
            </a:r>
            <a:r>
              <a:rPr lang="en-US" altLang="zh-CN" sz="1600" dirty="0" err="1"/>
              <a:t>tr</a:t>
            </a:r>
            <a:r>
              <a:rPr lang="en-US" altLang="zh-CN" sz="1600" dirty="0"/>
              <a:t>("</a:t>
            </a:r>
            <a:r>
              <a:rPr lang="zh-CN" altLang="zh-CN" sz="1600" dirty="0"/>
              <a:t>您现在已经修改完成，是否要结束程序？</a:t>
            </a:r>
            <a:r>
              <a:rPr lang="en-US" altLang="zh-CN" sz="1600" dirty="0"/>
              <a:t>"),</a:t>
            </a:r>
            <a:endParaRPr lang="zh-CN" altLang="zh-CN" sz="1600" dirty="0"/>
          </a:p>
          <a:p>
            <a:r>
              <a:rPr lang="en-US" altLang="zh-CN" sz="1600" dirty="0"/>
              <a:t>          </a:t>
            </a:r>
            <a:r>
              <a:rPr lang="en-US" altLang="zh-CN" sz="1600" dirty="0" err="1"/>
              <a:t>QMessageBox</a:t>
            </a:r>
            <a:r>
              <a:rPr lang="en-US" altLang="zh-CN" sz="1600" dirty="0"/>
              <a:t>::</a:t>
            </a:r>
            <a:r>
              <a:rPr lang="en-US" altLang="zh-CN" sz="1600" dirty="0" err="1"/>
              <a:t>Ok|QMessageBox</a:t>
            </a:r>
            <a:r>
              <a:rPr lang="en-US" altLang="zh-CN" sz="1600" dirty="0"/>
              <a:t>::</a:t>
            </a:r>
            <a:r>
              <a:rPr lang="en-US" altLang="zh-CN" sz="1600" dirty="0" err="1"/>
              <a:t>Cancel,QMessageBox</a:t>
            </a:r>
            <a:r>
              <a:rPr lang="en-US" altLang="zh-CN" sz="1600" dirty="0"/>
              <a:t>::Ok))</a:t>
            </a:r>
            <a:endParaRPr lang="zh-CN" altLang="zh-CN" sz="1600" dirty="0"/>
          </a:p>
          <a:p>
            <a:r>
              <a:rPr lang="en-US" altLang="zh-CN" sz="1600" dirty="0"/>
              <a:t>    {</a:t>
            </a:r>
            <a:endParaRPr lang="zh-CN" altLang="zh-CN" sz="1600" dirty="0"/>
          </a:p>
          <a:p>
            <a:r>
              <a:rPr lang="en-US" altLang="zh-CN" sz="1600" dirty="0"/>
              <a:t>    case </a:t>
            </a:r>
            <a:r>
              <a:rPr lang="en-US" altLang="zh-CN" sz="1600" dirty="0" err="1"/>
              <a:t>QMessageBox</a:t>
            </a:r>
            <a:r>
              <a:rPr lang="en-US" altLang="zh-CN" sz="1600" dirty="0"/>
              <a:t>::Ok:</a:t>
            </a:r>
            <a:endParaRPr lang="zh-CN" altLang="zh-CN" sz="1600" dirty="0"/>
          </a:p>
          <a:p>
            <a:r>
              <a:rPr lang="en-US" altLang="zh-CN" sz="1600" dirty="0"/>
              <a:t>        label-&gt;</a:t>
            </a:r>
            <a:r>
              <a:rPr lang="en-US" altLang="zh-CN" sz="1600" dirty="0" err="1"/>
              <a:t>setText</a:t>
            </a:r>
            <a:r>
              <a:rPr lang="en-US" altLang="zh-CN" sz="1600" dirty="0"/>
              <a:t>("Question button/Ok");</a:t>
            </a:r>
            <a:endParaRPr lang="zh-CN" altLang="zh-CN" sz="1600" dirty="0"/>
          </a:p>
          <a:p>
            <a:r>
              <a:rPr lang="en-US" altLang="zh-CN" sz="1600" dirty="0"/>
              <a:t>        break;</a:t>
            </a:r>
            <a:endParaRPr lang="zh-CN" altLang="zh-CN" sz="1600" dirty="0"/>
          </a:p>
          <a:p>
            <a:r>
              <a:rPr lang="en-US" altLang="zh-CN" sz="1600" dirty="0"/>
              <a:t>    case </a:t>
            </a:r>
            <a:r>
              <a:rPr lang="en-US" altLang="zh-CN" sz="1600" dirty="0" err="1"/>
              <a:t>QMessageBox</a:t>
            </a:r>
            <a:r>
              <a:rPr lang="en-US" altLang="zh-CN" sz="1600" dirty="0"/>
              <a:t>::Cancel:</a:t>
            </a:r>
            <a:endParaRPr lang="zh-CN" altLang="zh-CN" sz="1600" dirty="0"/>
          </a:p>
          <a:p>
            <a:r>
              <a:rPr lang="en-US" altLang="zh-CN" sz="1600" dirty="0"/>
              <a:t>        label-&gt;</a:t>
            </a:r>
            <a:r>
              <a:rPr lang="en-US" altLang="zh-CN" sz="1600" dirty="0" err="1"/>
              <a:t>setText</a:t>
            </a:r>
            <a:r>
              <a:rPr lang="en-US" altLang="zh-CN" sz="1600" dirty="0"/>
              <a:t>("Question button/Cancel");</a:t>
            </a:r>
            <a:endParaRPr lang="zh-CN" altLang="zh-CN" sz="1600" dirty="0"/>
          </a:p>
          <a:p>
            <a:r>
              <a:rPr lang="en-US" altLang="zh-CN" sz="1600" dirty="0"/>
              <a:t>        break;</a:t>
            </a:r>
            <a:endParaRPr lang="zh-CN" altLang="zh-CN" sz="1600" dirty="0"/>
          </a:p>
          <a:p>
            <a:r>
              <a:rPr lang="en-US" altLang="zh-CN" sz="1600" dirty="0"/>
              <a:t>    default:</a:t>
            </a:r>
            <a:endParaRPr lang="zh-CN" altLang="zh-CN" sz="1600" dirty="0"/>
          </a:p>
          <a:p>
            <a:r>
              <a:rPr lang="en-US" altLang="zh-CN" sz="1600" dirty="0"/>
              <a:t>        break;</a:t>
            </a:r>
            <a:endParaRPr lang="zh-CN" altLang="zh-CN" sz="1600" dirty="0"/>
          </a:p>
          <a:p>
            <a:r>
              <a:rPr lang="en-US" altLang="zh-CN" sz="1600" dirty="0"/>
              <a:t>    }</a:t>
            </a:r>
            <a:endParaRPr lang="zh-CN" altLang="zh-CN" sz="1600" dirty="0"/>
          </a:p>
          <a:p>
            <a:r>
              <a:rPr lang="en-US" altLang="zh-CN" sz="1600" dirty="0"/>
              <a:t>    return;</a:t>
            </a:r>
            <a:endParaRPr lang="zh-CN" altLang="zh-CN" sz="1600" dirty="0"/>
          </a:p>
          <a:p>
            <a:r>
              <a:rPr lang="en-US" altLang="zh-CN" sz="1600" dirty="0" smtClean="0"/>
              <a:t>}</a:t>
            </a:r>
          </a:p>
        </p:txBody>
      </p:sp>
      <p:sp>
        <p:nvSpPr>
          <p:cNvPr id="5" name="TextBox 4"/>
          <p:cNvSpPr txBox="1"/>
          <p:nvPr/>
        </p:nvSpPr>
        <p:spPr>
          <a:xfrm>
            <a:off x="1140031" y="6151418"/>
            <a:ext cx="9464634" cy="1031051"/>
          </a:xfrm>
          <a:prstGeom prst="rect">
            <a:avLst/>
          </a:prstGeom>
          <a:noFill/>
        </p:spPr>
        <p:txBody>
          <a:bodyPr wrap="square" rtlCol="0">
            <a:spAutoFit/>
          </a:bodyPr>
          <a:lstStyle/>
          <a:p>
            <a:r>
              <a:rPr lang="zh-CN" altLang="zh-CN" dirty="0"/>
              <a:t>在“</a:t>
            </a:r>
            <a:r>
              <a:rPr lang="en-US" altLang="zh-CN" dirty="0"/>
              <a:t>msgboxdlg.cpp</a:t>
            </a:r>
            <a:r>
              <a:rPr lang="zh-CN" altLang="zh-CN" dirty="0"/>
              <a:t>”的开始部分添加头文件：</a:t>
            </a:r>
          </a:p>
          <a:p>
            <a:pPr>
              <a:spcBef>
                <a:spcPts val="600"/>
              </a:spcBef>
              <a:spcAft>
                <a:spcPts val="600"/>
              </a:spcAft>
            </a:pPr>
            <a:r>
              <a:rPr lang="en-US" altLang="zh-CN" dirty="0" smtClean="0"/>
              <a:t>   #</a:t>
            </a:r>
            <a:r>
              <a:rPr lang="en-US" altLang="zh-CN" dirty="0"/>
              <a:t>include &lt;</a:t>
            </a:r>
            <a:r>
              <a:rPr lang="en-US" altLang="zh-CN" dirty="0" err="1"/>
              <a:t>QMessageBox</a:t>
            </a:r>
            <a:r>
              <a:rPr lang="en-US" altLang="zh-CN" dirty="0"/>
              <a:t>&gt;</a:t>
            </a:r>
            <a:endParaRPr lang="zh-CN" altLang="zh-CN" dirty="0"/>
          </a:p>
          <a:p>
            <a:r>
              <a:rPr lang="zh-CN" altLang="zh-CN" dirty="0"/>
              <a:t>运行程序，单击“</a:t>
            </a:r>
            <a:r>
              <a:rPr lang="en-US" altLang="zh-CN" dirty="0" err="1"/>
              <a:t>QuestionMsg</a:t>
            </a:r>
            <a:r>
              <a:rPr lang="zh-CN" altLang="zh-CN" dirty="0"/>
              <a:t>”按钮后，显示效果如图</a:t>
            </a:r>
            <a:r>
              <a:rPr lang="en-US" altLang="zh-CN" dirty="0"/>
              <a:t>4.6</a:t>
            </a:r>
            <a:r>
              <a:rPr lang="zh-CN" altLang="zh-CN" dirty="0"/>
              <a:t>（</a:t>
            </a:r>
            <a:r>
              <a:rPr lang="en-US" altLang="zh-CN" dirty="0"/>
              <a:t>b</a:t>
            </a:r>
            <a:r>
              <a:rPr lang="zh-CN" altLang="zh-CN" dirty="0"/>
              <a:t>）所示</a:t>
            </a:r>
            <a:r>
              <a:rPr lang="zh-CN" altLang="zh-CN" dirty="0" smtClean="0"/>
              <a:t>。</a:t>
            </a:r>
            <a:endParaRPr lang="zh-CN" altLang="zh-CN" dirty="0"/>
          </a:p>
        </p:txBody>
      </p:sp>
    </p:spTree>
    <p:extLst>
      <p:ext uri="{BB962C8B-B14F-4D97-AF65-F5344CB8AC3E}">
        <p14:creationId xmlns:p14="http://schemas.microsoft.com/office/powerpoint/2010/main" val="1927752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556339" y="4130534"/>
            <a:ext cx="3288032" cy="518595"/>
          </a:xfrm>
          <a:prstGeom prst="rect">
            <a:avLst/>
          </a:prstGeom>
          <a:noFill/>
        </p:spPr>
        <p:txBody>
          <a:bodyPr wrap="square" lIns="86863" tIns="43430" rIns="86863" bIns="43430" rtlCol="0">
            <a:spAutoFit/>
          </a:bodyPr>
          <a:lstStyle/>
          <a:p>
            <a:r>
              <a:rPr lang="en-US" altLang="zh-CN" sz="2800" b="1" dirty="0"/>
              <a:t>Information</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426165032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105" y="305157"/>
            <a:ext cx="2637645" cy="461665"/>
          </a:xfrm>
          <a:prstGeom prst="rect">
            <a:avLst/>
          </a:prstGeom>
        </p:spPr>
        <p:txBody>
          <a:bodyPr wrap="none">
            <a:spAutoFit/>
          </a:bodyPr>
          <a:lstStyle/>
          <a:p>
            <a:r>
              <a:rPr lang="en-US" altLang="zh-CN" sz="2400" b="1" dirty="0"/>
              <a:t>Information</a:t>
            </a:r>
            <a:r>
              <a:rPr lang="zh-CN" altLang="zh-CN" sz="2400" b="1" dirty="0"/>
              <a:t>消息框</a:t>
            </a:r>
            <a:endParaRPr lang="zh-CN" altLang="en-US" sz="2400" b="1" dirty="0"/>
          </a:p>
        </p:txBody>
      </p:sp>
      <p:sp>
        <p:nvSpPr>
          <p:cNvPr id="3" name="矩形 2"/>
          <p:cNvSpPr/>
          <p:nvPr/>
        </p:nvSpPr>
        <p:spPr>
          <a:xfrm>
            <a:off x="1045104" y="1017498"/>
            <a:ext cx="8348277" cy="369332"/>
          </a:xfrm>
          <a:prstGeom prst="rect">
            <a:avLst/>
          </a:prstGeom>
        </p:spPr>
        <p:txBody>
          <a:bodyPr wrap="square">
            <a:spAutoFit/>
          </a:bodyPr>
          <a:lstStyle/>
          <a:p>
            <a:r>
              <a:rPr lang="en-US" altLang="zh-CN" sz="1800" dirty="0"/>
              <a:t>Information</a:t>
            </a:r>
            <a:r>
              <a:rPr lang="zh-CN" altLang="zh-CN" sz="1800" dirty="0"/>
              <a:t>消息框使用</a:t>
            </a:r>
            <a:r>
              <a:rPr lang="en-US" altLang="zh-CN" sz="1800" dirty="0" err="1"/>
              <a:t>QMessageBox</a:t>
            </a:r>
            <a:r>
              <a:rPr lang="en-US" altLang="zh-CN" sz="1800" dirty="0"/>
              <a:t>::information()</a:t>
            </a:r>
            <a:r>
              <a:rPr lang="zh-CN" altLang="zh-CN" sz="1800" dirty="0"/>
              <a:t>函数完成，该函数形式如下：</a:t>
            </a:r>
          </a:p>
        </p:txBody>
      </p:sp>
      <p:sp>
        <p:nvSpPr>
          <p:cNvPr id="4" name="TextBox 3"/>
          <p:cNvSpPr txBox="1"/>
          <p:nvPr/>
        </p:nvSpPr>
        <p:spPr>
          <a:xfrm>
            <a:off x="1045105" y="1508166"/>
            <a:ext cx="9523934" cy="2417683"/>
          </a:xfrm>
          <a:prstGeom prst="roundRect">
            <a:avLst>
              <a:gd name="adj" fmla="val 9299"/>
            </a:avLst>
          </a:prstGeom>
          <a:solidFill>
            <a:srgbClr val="DDDDDD"/>
          </a:solidFill>
        </p:spPr>
        <p:txBody>
          <a:bodyPr wrap="square" rtlCol="0">
            <a:spAutoFit/>
          </a:bodyPr>
          <a:lstStyle/>
          <a:p>
            <a:r>
              <a:rPr lang="en-US" altLang="zh-CN" dirty="0" err="1"/>
              <a:t>StandardButton</a:t>
            </a:r>
            <a:r>
              <a:rPr lang="en-US" altLang="zh-CN" dirty="0"/>
              <a:t> </a:t>
            </a:r>
            <a:r>
              <a:rPr lang="en-US" altLang="zh-CN" dirty="0" err="1"/>
              <a:t>QMessageBox</a:t>
            </a:r>
            <a:r>
              <a:rPr lang="en-US" altLang="zh-CN" dirty="0"/>
              <a:t>::information</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*parent,                   			//</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消息框的标题栏</a:t>
            </a:r>
          </a:p>
          <a:p>
            <a:r>
              <a:rPr lang="en-US" altLang="zh-CN" dirty="0"/>
              <a:t>	</a:t>
            </a:r>
            <a:r>
              <a:rPr lang="en-US" altLang="zh-CN" dirty="0" err="1"/>
              <a:t>const</a:t>
            </a:r>
            <a:r>
              <a:rPr lang="en-US" altLang="zh-CN" dirty="0"/>
              <a:t> </a:t>
            </a:r>
            <a:r>
              <a:rPr lang="en-US" altLang="zh-CN" dirty="0" err="1"/>
              <a:t>QString</a:t>
            </a:r>
            <a:r>
              <a:rPr lang="en-US" altLang="zh-CN" dirty="0"/>
              <a:t>&amp; text,             			//</a:t>
            </a:r>
            <a:r>
              <a:rPr lang="zh-CN" altLang="zh-CN" dirty="0"/>
              <a:t>消息框的文字提示信息</a:t>
            </a:r>
          </a:p>
          <a:p>
            <a:r>
              <a:rPr lang="en-US" altLang="zh-CN" dirty="0"/>
              <a:t>	</a:t>
            </a:r>
            <a:r>
              <a:rPr lang="en-US" altLang="zh-CN" dirty="0" err="1"/>
              <a:t>StandardButtons</a:t>
            </a:r>
            <a:r>
              <a:rPr lang="en-US" altLang="zh-CN" dirty="0"/>
              <a:t> buttons=Ok,      		//</a:t>
            </a:r>
            <a:r>
              <a:rPr lang="zh-CN" altLang="zh-CN" dirty="0"/>
              <a:t>同</a:t>
            </a:r>
            <a:r>
              <a:rPr lang="en-US" altLang="zh-CN" dirty="0"/>
              <a:t>Question</a:t>
            </a:r>
            <a:r>
              <a:rPr lang="zh-CN" altLang="zh-CN" dirty="0"/>
              <a:t>消息框的注释内容</a:t>
            </a:r>
          </a:p>
          <a:p>
            <a:r>
              <a:rPr lang="en-US" altLang="zh-CN" dirty="0"/>
              <a:t>	</a:t>
            </a:r>
            <a:r>
              <a:rPr lang="en-US" altLang="zh-CN" dirty="0" err="1"/>
              <a:t>StandardButton</a:t>
            </a:r>
            <a:r>
              <a:rPr lang="en-US" altLang="zh-CN" dirty="0"/>
              <a:t> </a:t>
            </a:r>
            <a:r>
              <a:rPr lang="en-US" altLang="zh-CN" dirty="0" err="1"/>
              <a:t>defaultButton</a:t>
            </a:r>
            <a:r>
              <a:rPr lang="en-US" altLang="zh-CN" dirty="0"/>
              <a:t>=</a:t>
            </a:r>
            <a:r>
              <a:rPr lang="en-US" altLang="zh-CN" dirty="0" err="1"/>
              <a:t>NoButton</a:t>
            </a:r>
            <a:r>
              <a:rPr lang="en-US" altLang="zh-CN" dirty="0"/>
              <a:t>	</a:t>
            </a:r>
            <a:r>
              <a:rPr lang="en-US" altLang="zh-CN" dirty="0" smtClean="0"/>
              <a:t>//</a:t>
            </a:r>
            <a:r>
              <a:rPr lang="zh-CN" altLang="zh-CN" dirty="0"/>
              <a:t>同</a:t>
            </a:r>
            <a:r>
              <a:rPr lang="en-US" altLang="zh-CN" dirty="0"/>
              <a:t>Question</a:t>
            </a:r>
            <a:r>
              <a:rPr lang="zh-CN" altLang="zh-CN" dirty="0"/>
              <a:t>消息框的注释内容</a:t>
            </a:r>
          </a:p>
          <a:p>
            <a:r>
              <a:rPr lang="en-US" altLang="zh-CN" dirty="0"/>
              <a:t>); </a:t>
            </a:r>
            <a:endParaRPr lang="zh-CN" altLang="zh-CN" dirty="0"/>
          </a:p>
        </p:txBody>
      </p:sp>
      <p:sp>
        <p:nvSpPr>
          <p:cNvPr id="5" name="矩形 4"/>
          <p:cNvSpPr/>
          <p:nvPr/>
        </p:nvSpPr>
        <p:spPr>
          <a:xfrm>
            <a:off x="1045104" y="3925849"/>
            <a:ext cx="8847041" cy="369332"/>
          </a:xfrm>
          <a:prstGeom prst="rect">
            <a:avLst/>
          </a:prstGeom>
        </p:spPr>
        <p:txBody>
          <a:bodyPr wrap="square">
            <a:spAutoFit/>
          </a:bodyPr>
          <a:lstStyle/>
          <a:p>
            <a:r>
              <a:rPr lang="zh-CN" altLang="zh-CN" sz="1800" dirty="0"/>
              <a:t>完成文件“</a:t>
            </a:r>
            <a:r>
              <a:rPr lang="en-US" altLang="zh-CN" sz="1800" dirty="0"/>
              <a:t>msgboxdlg.cpp</a:t>
            </a:r>
            <a:r>
              <a:rPr lang="zh-CN" altLang="zh-CN" sz="1800" dirty="0"/>
              <a:t>”中的槽函数</a:t>
            </a:r>
            <a:r>
              <a:rPr lang="en-US" altLang="zh-CN" sz="1800" dirty="0" err="1"/>
              <a:t>showInformationMsg</a:t>
            </a:r>
            <a:r>
              <a:rPr lang="en-US" altLang="zh-CN" sz="1800" dirty="0"/>
              <a:t>()</a:t>
            </a:r>
            <a:r>
              <a:rPr lang="zh-CN" altLang="zh-CN" sz="1800" dirty="0"/>
              <a:t>，具体代码如下：</a:t>
            </a:r>
          </a:p>
        </p:txBody>
      </p:sp>
      <p:sp>
        <p:nvSpPr>
          <p:cNvPr id="6" name="TextBox 5"/>
          <p:cNvSpPr txBox="1"/>
          <p:nvPr/>
        </p:nvSpPr>
        <p:spPr>
          <a:xfrm>
            <a:off x="1045105" y="4295181"/>
            <a:ext cx="9523935" cy="2128242"/>
          </a:xfrm>
          <a:prstGeom prst="roundRect">
            <a:avLst>
              <a:gd name="adj" fmla="val 9413"/>
            </a:avLst>
          </a:prstGeom>
          <a:solidFill>
            <a:srgbClr val="DDDDDD"/>
          </a:solidFill>
        </p:spPr>
        <p:txBody>
          <a:bodyPr wrap="square" rtlCol="0">
            <a:spAutoFit/>
          </a:bodyPr>
          <a:lstStyle/>
          <a:p>
            <a:r>
              <a:rPr lang="en-US" altLang="zh-CN" dirty="0"/>
              <a:t>void </a:t>
            </a:r>
            <a:r>
              <a:rPr lang="en-US" altLang="zh-CN" dirty="0" err="1"/>
              <a:t>MsgBoxDlg</a:t>
            </a:r>
            <a:r>
              <a:rPr lang="en-US" altLang="zh-CN" dirty="0"/>
              <a:t>::</a:t>
            </a:r>
            <a:r>
              <a:rPr lang="en-US" altLang="zh-CN" dirty="0" err="1"/>
              <a:t>showInformationMsg</a:t>
            </a:r>
            <a:r>
              <a:rPr lang="en-US" altLang="zh-CN" dirty="0"/>
              <a:t>()</a:t>
            </a:r>
            <a:endParaRPr lang="zh-CN" altLang="zh-CN" dirty="0"/>
          </a:p>
          <a:p>
            <a:r>
              <a:rPr lang="en-US" altLang="zh-CN" dirty="0"/>
              <a:t>{</a:t>
            </a:r>
            <a:endParaRPr lang="zh-CN" altLang="zh-CN" dirty="0"/>
          </a:p>
          <a:p>
            <a:r>
              <a:rPr lang="en-US" altLang="zh-CN" dirty="0"/>
              <a:t>    label-&gt;</a:t>
            </a:r>
            <a:r>
              <a:rPr lang="en-US" altLang="zh-CN" dirty="0" err="1"/>
              <a:t>setText</a:t>
            </a:r>
            <a:r>
              <a:rPr lang="en-US" altLang="zh-CN" dirty="0"/>
              <a:t>(</a:t>
            </a:r>
            <a:r>
              <a:rPr lang="en-US" altLang="zh-CN" dirty="0" err="1"/>
              <a:t>tr</a:t>
            </a:r>
            <a:r>
              <a:rPr lang="en-US" altLang="zh-CN" dirty="0"/>
              <a:t>("Information Message Box"));</a:t>
            </a:r>
            <a:endParaRPr lang="zh-CN" altLang="zh-CN" dirty="0"/>
          </a:p>
          <a:p>
            <a:r>
              <a:rPr lang="en-US" altLang="zh-CN" dirty="0"/>
              <a:t>    </a:t>
            </a:r>
            <a:r>
              <a:rPr lang="en-US" altLang="zh-CN" dirty="0" err="1"/>
              <a:t>QMessageBox</a:t>
            </a:r>
            <a:r>
              <a:rPr lang="en-US" altLang="zh-CN" dirty="0"/>
              <a:t>::information(</a:t>
            </a:r>
            <a:r>
              <a:rPr lang="en-US" altLang="zh-CN" dirty="0" err="1"/>
              <a:t>this,tr</a:t>
            </a:r>
            <a:r>
              <a:rPr lang="en-US" altLang="zh-CN" dirty="0"/>
              <a:t>("Information</a:t>
            </a:r>
            <a:r>
              <a:rPr lang="zh-CN" altLang="zh-CN" dirty="0"/>
              <a:t>消息框</a:t>
            </a:r>
            <a:r>
              <a:rPr lang="en-US" altLang="zh-CN" dirty="0"/>
              <a:t>"),</a:t>
            </a:r>
            <a:endParaRPr lang="zh-CN" altLang="zh-CN" dirty="0"/>
          </a:p>
          <a:p>
            <a:r>
              <a:rPr lang="en-US" altLang="zh-CN" dirty="0"/>
              <a:t>                             </a:t>
            </a:r>
            <a:r>
              <a:rPr lang="en-US" altLang="zh-CN" dirty="0" err="1"/>
              <a:t>tr</a:t>
            </a:r>
            <a:r>
              <a:rPr lang="en-US" altLang="zh-CN" dirty="0"/>
              <a:t>("</a:t>
            </a:r>
            <a:r>
              <a:rPr lang="zh-CN" altLang="zh-CN" dirty="0"/>
              <a:t>这是</a:t>
            </a:r>
            <a:r>
              <a:rPr lang="en-US" altLang="zh-CN" dirty="0"/>
              <a:t>Information</a:t>
            </a:r>
            <a:r>
              <a:rPr lang="zh-CN" altLang="zh-CN" dirty="0"/>
              <a:t>消息框测试，欢迎您！</a:t>
            </a:r>
            <a:r>
              <a:rPr lang="en-US" altLang="zh-CN" dirty="0"/>
              <a:t>"));</a:t>
            </a:r>
            <a:endParaRPr lang="zh-CN" altLang="zh-CN" dirty="0"/>
          </a:p>
          <a:p>
            <a:r>
              <a:rPr lang="en-US" altLang="zh-CN" dirty="0"/>
              <a:t>    return;</a:t>
            </a:r>
            <a:endParaRPr lang="zh-CN" altLang="zh-CN" dirty="0"/>
          </a:p>
          <a:p>
            <a:r>
              <a:rPr lang="en-US" altLang="zh-CN" dirty="0" smtClean="0"/>
              <a:t>}</a:t>
            </a:r>
            <a:endParaRPr lang="zh-CN" altLang="zh-CN" dirty="0"/>
          </a:p>
        </p:txBody>
      </p:sp>
      <p:sp>
        <p:nvSpPr>
          <p:cNvPr id="7" name="矩形 6"/>
          <p:cNvSpPr/>
          <p:nvPr/>
        </p:nvSpPr>
        <p:spPr>
          <a:xfrm>
            <a:off x="1045104" y="6423423"/>
            <a:ext cx="8098896" cy="369332"/>
          </a:xfrm>
          <a:prstGeom prst="rect">
            <a:avLst/>
          </a:prstGeom>
        </p:spPr>
        <p:txBody>
          <a:bodyPr wrap="square">
            <a:spAutoFit/>
          </a:bodyPr>
          <a:lstStyle/>
          <a:p>
            <a:r>
              <a:rPr lang="zh-CN" altLang="zh-CN" sz="1800" dirty="0"/>
              <a:t>运行程序，单击“</a:t>
            </a:r>
            <a:r>
              <a:rPr lang="en-US" altLang="zh-CN" sz="1800" dirty="0" err="1"/>
              <a:t>InformationMsg</a:t>
            </a:r>
            <a:r>
              <a:rPr lang="zh-CN" altLang="zh-CN" sz="1800" dirty="0"/>
              <a:t>”按钮后，显示效果如图</a:t>
            </a:r>
            <a:r>
              <a:rPr lang="en-US" altLang="zh-CN" sz="1800" dirty="0"/>
              <a:t>4.6</a:t>
            </a:r>
            <a:r>
              <a:rPr lang="zh-CN" altLang="zh-CN" sz="1800" dirty="0"/>
              <a:t>（</a:t>
            </a:r>
            <a:r>
              <a:rPr lang="en-US" altLang="zh-CN" sz="1800" dirty="0"/>
              <a:t>c</a:t>
            </a:r>
            <a:r>
              <a:rPr lang="zh-CN" altLang="zh-CN" sz="1800" dirty="0"/>
              <a:t>）所示。</a:t>
            </a:r>
          </a:p>
        </p:txBody>
      </p:sp>
    </p:spTree>
    <p:extLst>
      <p:ext uri="{BB962C8B-B14F-4D97-AF65-F5344CB8AC3E}">
        <p14:creationId xmlns:p14="http://schemas.microsoft.com/office/powerpoint/2010/main" val="589445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734469" y="4130535"/>
            <a:ext cx="2931772" cy="518595"/>
          </a:xfrm>
          <a:prstGeom prst="rect">
            <a:avLst/>
          </a:prstGeom>
          <a:noFill/>
        </p:spPr>
        <p:txBody>
          <a:bodyPr wrap="square" lIns="86863" tIns="43430" rIns="86863" bIns="43430" rtlCol="0">
            <a:spAutoFit/>
          </a:bodyPr>
          <a:lstStyle/>
          <a:p>
            <a:r>
              <a:rPr lang="en-US" altLang="zh-CN" sz="2800" b="1" dirty="0"/>
              <a:t>Warning</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83728379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7414" y="305158"/>
            <a:ext cx="2193357" cy="461665"/>
          </a:xfrm>
          <a:prstGeom prst="rect">
            <a:avLst/>
          </a:prstGeom>
        </p:spPr>
        <p:txBody>
          <a:bodyPr wrap="none">
            <a:spAutoFit/>
          </a:bodyPr>
          <a:lstStyle/>
          <a:p>
            <a:r>
              <a:rPr lang="en-US" altLang="zh-CN" sz="2400" b="1" dirty="0"/>
              <a:t>Warning</a:t>
            </a:r>
            <a:r>
              <a:rPr lang="zh-CN" altLang="zh-CN" sz="2400" b="1" dirty="0"/>
              <a:t>消息框</a:t>
            </a:r>
            <a:endParaRPr lang="zh-CN" altLang="en-US" sz="2400" b="1" dirty="0"/>
          </a:p>
        </p:txBody>
      </p:sp>
      <p:sp>
        <p:nvSpPr>
          <p:cNvPr id="3" name="矩形 2"/>
          <p:cNvSpPr/>
          <p:nvPr/>
        </p:nvSpPr>
        <p:spPr>
          <a:xfrm>
            <a:off x="1105787" y="934371"/>
            <a:ext cx="7373195" cy="369332"/>
          </a:xfrm>
          <a:prstGeom prst="rect">
            <a:avLst/>
          </a:prstGeom>
        </p:spPr>
        <p:txBody>
          <a:bodyPr wrap="square">
            <a:spAutoFit/>
          </a:bodyPr>
          <a:lstStyle/>
          <a:p>
            <a:r>
              <a:rPr lang="en-US" altLang="zh-CN" sz="1800" dirty="0"/>
              <a:t>Warning</a:t>
            </a:r>
            <a:r>
              <a:rPr lang="zh-CN" altLang="zh-CN" sz="1800" dirty="0"/>
              <a:t>消息框使用</a:t>
            </a:r>
            <a:r>
              <a:rPr lang="en-US" altLang="zh-CN" sz="1800" dirty="0" err="1"/>
              <a:t>QMessageBox</a:t>
            </a:r>
            <a:r>
              <a:rPr lang="en-US" altLang="zh-CN" sz="1800" dirty="0"/>
              <a:t>::warning()</a:t>
            </a:r>
            <a:r>
              <a:rPr lang="zh-CN" altLang="zh-CN" sz="1800" dirty="0"/>
              <a:t>函数完成，该函数形式如下：</a:t>
            </a:r>
          </a:p>
        </p:txBody>
      </p:sp>
      <p:sp>
        <p:nvSpPr>
          <p:cNvPr id="4" name="TextBox 3"/>
          <p:cNvSpPr txBox="1"/>
          <p:nvPr/>
        </p:nvSpPr>
        <p:spPr>
          <a:xfrm>
            <a:off x="1258784" y="1413164"/>
            <a:ext cx="9096499" cy="2417683"/>
          </a:xfrm>
          <a:prstGeom prst="roundRect">
            <a:avLst>
              <a:gd name="adj" fmla="val 10773"/>
            </a:avLst>
          </a:prstGeom>
          <a:solidFill>
            <a:srgbClr val="DDDDDD"/>
          </a:solidFill>
        </p:spPr>
        <p:txBody>
          <a:bodyPr wrap="square" rtlCol="0">
            <a:spAutoFit/>
          </a:bodyPr>
          <a:lstStyle/>
          <a:p>
            <a:r>
              <a:rPr lang="en-US" altLang="zh-CN" dirty="0" err="1"/>
              <a:t>StandardButton</a:t>
            </a:r>
            <a:r>
              <a:rPr lang="en-US" altLang="zh-CN" dirty="0"/>
              <a:t> </a:t>
            </a:r>
            <a:r>
              <a:rPr lang="en-US" altLang="zh-CN" dirty="0" err="1"/>
              <a:t>QMessageBox</a:t>
            </a:r>
            <a:r>
              <a:rPr lang="en-US" altLang="zh-CN" dirty="0"/>
              <a:t>::warning</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en-US" altLang="zh-CN" dirty="0" smtClean="0"/>
              <a:t>//</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     			</a:t>
            </a:r>
            <a:r>
              <a:rPr lang="en-US" altLang="zh-CN" dirty="0" smtClean="0"/>
              <a:t>//</a:t>
            </a:r>
            <a:r>
              <a:rPr lang="zh-CN" altLang="zh-CN" dirty="0"/>
              <a:t>消息框的标题栏</a:t>
            </a:r>
          </a:p>
          <a:p>
            <a:r>
              <a:rPr lang="en-US" altLang="zh-CN" dirty="0"/>
              <a:t>	</a:t>
            </a:r>
            <a:r>
              <a:rPr lang="en-US" altLang="zh-CN" dirty="0" err="1"/>
              <a:t>const</a:t>
            </a:r>
            <a:r>
              <a:rPr lang="en-US" altLang="zh-CN" dirty="0"/>
              <a:t> </a:t>
            </a:r>
            <a:r>
              <a:rPr lang="en-US" altLang="zh-CN" dirty="0" err="1"/>
              <a:t>QString</a:t>
            </a:r>
            <a:r>
              <a:rPr lang="en-US" altLang="zh-CN" dirty="0"/>
              <a:t>&amp; text,         			//</a:t>
            </a:r>
            <a:r>
              <a:rPr lang="zh-CN" altLang="zh-CN" dirty="0"/>
              <a:t>消息框的文字提示信息</a:t>
            </a:r>
          </a:p>
          <a:p>
            <a:r>
              <a:rPr lang="en-US" altLang="zh-CN" dirty="0"/>
              <a:t>	</a:t>
            </a:r>
            <a:r>
              <a:rPr lang="en-US" altLang="zh-CN" dirty="0" err="1"/>
              <a:t>StandardButtons</a:t>
            </a:r>
            <a:r>
              <a:rPr lang="en-US" altLang="zh-CN" dirty="0"/>
              <a:t> buttons=Ok,  		</a:t>
            </a:r>
            <a:r>
              <a:rPr lang="en-US" altLang="zh-CN" dirty="0" smtClean="0"/>
              <a:t>//</a:t>
            </a:r>
            <a:r>
              <a:rPr lang="zh-CN" altLang="zh-CN" dirty="0"/>
              <a:t>同</a:t>
            </a:r>
            <a:r>
              <a:rPr lang="en-US" altLang="zh-CN" dirty="0"/>
              <a:t>Question</a:t>
            </a:r>
            <a:r>
              <a:rPr lang="zh-CN" altLang="zh-CN" dirty="0"/>
              <a:t>消息框的注释内容</a:t>
            </a:r>
          </a:p>
          <a:p>
            <a:r>
              <a:rPr lang="en-US" altLang="zh-CN" dirty="0"/>
              <a:t>	</a:t>
            </a:r>
            <a:r>
              <a:rPr lang="en-US" altLang="zh-CN" dirty="0" err="1"/>
              <a:t>StandardButton</a:t>
            </a:r>
            <a:r>
              <a:rPr lang="en-US" altLang="zh-CN" dirty="0"/>
              <a:t> </a:t>
            </a:r>
            <a:r>
              <a:rPr lang="en-US" altLang="zh-CN" dirty="0" err="1"/>
              <a:t>defaultButton</a:t>
            </a:r>
            <a:r>
              <a:rPr lang="en-US" altLang="zh-CN" dirty="0"/>
              <a:t>=</a:t>
            </a:r>
            <a:r>
              <a:rPr lang="en-US" altLang="zh-CN" dirty="0" err="1"/>
              <a:t>NoButton</a:t>
            </a:r>
            <a:r>
              <a:rPr lang="en-US" altLang="zh-CN" dirty="0"/>
              <a:t>	//</a:t>
            </a:r>
            <a:r>
              <a:rPr lang="zh-CN" altLang="zh-CN" dirty="0"/>
              <a:t>同</a:t>
            </a:r>
            <a:r>
              <a:rPr lang="en-US" altLang="zh-CN" dirty="0"/>
              <a:t>Question</a:t>
            </a:r>
            <a:r>
              <a:rPr lang="zh-CN" altLang="zh-CN" dirty="0"/>
              <a:t>消息框的注释内容</a:t>
            </a:r>
          </a:p>
          <a:p>
            <a:r>
              <a:rPr lang="en-US" altLang="zh-CN" dirty="0"/>
              <a:t>); </a:t>
            </a:r>
            <a:endParaRPr lang="zh-CN" altLang="zh-CN" dirty="0"/>
          </a:p>
        </p:txBody>
      </p:sp>
      <p:sp>
        <p:nvSpPr>
          <p:cNvPr id="5" name="矩形 4"/>
          <p:cNvSpPr/>
          <p:nvPr/>
        </p:nvSpPr>
        <p:spPr>
          <a:xfrm>
            <a:off x="1105787" y="3830847"/>
            <a:ext cx="9249496" cy="646331"/>
          </a:xfrm>
          <a:prstGeom prst="rect">
            <a:avLst/>
          </a:prstGeom>
        </p:spPr>
        <p:txBody>
          <a:bodyPr wrap="square">
            <a:spAutoFit/>
          </a:bodyPr>
          <a:lstStyle/>
          <a:p>
            <a:r>
              <a:rPr lang="zh-CN" altLang="zh-CN" sz="1800" dirty="0"/>
              <a:t>实现文件“</a:t>
            </a:r>
            <a:r>
              <a:rPr lang="en-US" altLang="zh-CN" sz="1800" dirty="0"/>
              <a:t>msgboxdlg.cpp</a:t>
            </a:r>
            <a:r>
              <a:rPr lang="zh-CN" altLang="zh-CN" sz="1800" dirty="0"/>
              <a:t>”中的槽</a:t>
            </a:r>
            <a:r>
              <a:rPr lang="zh-CN" altLang="zh-CN" sz="1800" dirty="0">
                <a:hlinkClick r:id="rId2" action="ppaction://hlinkfile"/>
              </a:rPr>
              <a:t>函数</a:t>
            </a:r>
            <a:r>
              <a:rPr lang="en-US" altLang="zh-CN" sz="1800" dirty="0" err="1">
                <a:hlinkClick r:id="rId2" action="ppaction://hlinkfile"/>
              </a:rPr>
              <a:t>showWarningMsg</a:t>
            </a:r>
            <a:r>
              <a:rPr lang="en-US" altLang="zh-CN" sz="1800" dirty="0">
                <a:hlinkClick r:id="rId2" action="ppaction://hlinkfile"/>
              </a:rPr>
              <a:t>()</a:t>
            </a:r>
            <a:r>
              <a:rPr lang="zh-CN" altLang="zh-CN" sz="1800" dirty="0">
                <a:hlinkClick r:id="rId2" action="ppaction://hlinkfile"/>
              </a:rPr>
              <a:t>，具体</a:t>
            </a:r>
            <a:r>
              <a:rPr lang="zh-CN" altLang="zh-CN" sz="1800" dirty="0" smtClean="0">
                <a:hlinkClick r:id="rId2" action="ppaction://hlinkfile"/>
              </a:rPr>
              <a:t>代码</a:t>
            </a:r>
            <a:r>
              <a:rPr lang="zh-CN" altLang="en-US" sz="1800" dirty="0" smtClean="0">
                <a:hlinkClick r:id="rId2" action="ppaction://hlinkfile"/>
              </a:rPr>
              <a:t>。</a:t>
            </a:r>
            <a:endParaRPr lang="en-US" altLang="zh-CN" sz="1800" dirty="0" smtClean="0"/>
          </a:p>
          <a:p>
            <a:r>
              <a:rPr lang="zh-CN" altLang="zh-CN" sz="1800" dirty="0"/>
              <a:t>运行程序，单击“</a:t>
            </a:r>
            <a:r>
              <a:rPr lang="en-US" altLang="zh-CN" sz="1800" dirty="0" err="1"/>
              <a:t>WarningMsg</a:t>
            </a:r>
            <a:r>
              <a:rPr lang="zh-CN" altLang="zh-CN" sz="1800" dirty="0"/>
              <a:t>”按钮后，显示效果如图</a:t>
            </a:r>
            <a:r>
              <a:rPr lang="en-US" altLang="zh-CN" sz="1800" dirty="0"/>
              <a:t>4.6</a:t>
            </a:r>
            <a:r>
              <a:rPr lang="zh-CN" altLang="zh-CN" sz="1800" dirty="0"/>
              <a:t>（</a:t>
            </a:r>
            <a:r>
              <a:rPr lang="en-US" altLang="zh-CN" sz="1800" dirty="0"/>
              <a:t>d</a:t>
            </a:r>
            <a:r>
              <a:rPr lang="zh-CN" altLang="zh-CN" sz="1800" dirty="0"/>
              <a:t>）所示</a:t>
            </a:r>
            <a:r>
              <a:rPr lang="zh-CN" altLang="zh-CN" sz="1800" dirty="0" smtClean="0"/>
              <a:t>。</a:t>
            </a:r>
            <a:endParaRPr lang="zh-CN" altLang="zh-CN" sz="1800" dirty="0"/>
          </a:p>
        </p:txBody>
      </p:sp>
    </p:spTree>
    <p:extLst>
      <p:ext uri="{BB962C8B-B14F-4D97-AF65-F5344CB8AC3E}">
        <p14:creationId xmlns:p14="http://schemas.microsoft.com/office/powerpoint/2010/main" val="1927086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845206" y="4130535"/>
            <a:ext cx="2995297" cy="518595"/>
          </a:xfrm>
          <a:prstGeom prst="rect">
            <a:avLst/>
          </a:prstGeom>
          <a:noFill/>
        </p:spPr>
        <p:txBody>
          <a:bodyPr wrap="square" lIns="86863" tIns="43430" rIns="86863" bIns="43430" rtlCol="0">
            <a:spAutoFit/>
          </a:bodyPr>
          <a:lstStyle/>
          <a:p>
            <a:r>
              <a:rPr lang="en-US" altLang="zh-CN" sz="2800" b="1" dirty="0"/>
              <a:t>Critical</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21545121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a:t>Critical</a:t>
            </a:r>
            <a:r>
              <a:rPr lang="zh-CN" altLang="zh-CN" sz="2400" b="1" dirty="0"/>
              <a:t>消息框</a:t>
            </a:r>
          </a:p>
        </p:txBody>
      </p:sp>
      <p:sp>
        <p:nvSpPr>
          <p:cNvPr id="3" name="矩形 2"/>
          <p:cNvSpPr/>
          <p:nvPr/>
        </p:nvSpPr>
        <p:spPr>
          <a:xfrm>
            <a:off x="950401" y="969997"/>
            <a:ext cx="7361319" cy="369332"/>
          </a:xfrm>
          <a:prstGeom prst="rect">
            <a:avLst/>
          </a:prstGeom>
        </p:spPr>
        <p:txBody>
          <a:bodyPr wrap="square">
            <a:spAutoFit/>
          </a:bodyPr>
          <a:lstStyle/>
          <a:p>
            <a:r>
              <a:rPr lang="en-US" altLang="zh-CN" sz="1800" dirty="0"/>
              <a:t>Critical</a:t>
            </a:r>
            <a:r>
              <a:rPr lang="zh-CN" altLang="zh-CN" sz="1800" dirty="0"/>
              <a:t>消息框使用</a:t>
            </a:r>
            <a:r>
              <a:rPr lang="en-US" altLang="zh-CN" sz="1800" dirty="0" err="1"/>
              <a:t>QMessageBox</a:t>
            </a:r>
            <a:r>
              <a:rPr lang="en-US" altLang="zh-CN" sz="1800" dirty="0"/>
              <a:t>::critical()</a:t>
            </a:r>
            <a:r>
              <a:rPr lang="zh-CN" altLang="zh-CN" sz="1800" dirty="0"/>
              <a:t>函数完成，该函数形式如下：</a:t>
            </a:r>
          </a:p>
        </p:txBody>
      </p:sp>
      <p:sp>
        <p:nvSpPr>
          <p:cNvPr id="4" name="TextBox 3"/>
          <p:cNvSpPr txBox="1"/>
          <p:nvPr/>
        </p:nvSpPr>
        <p:spPr>
          <a:xfrm>
            <a:off x="950401" y="1425039"/>
            <a:ext cx="9713641" cy="2417683"/>
          </a:xfrm>
          <a:prstGeom prst="roundRect">
            <a:avLst>
              <a:gd name="adj" fmla="val 9299"/>
            </a:avLst>
          </a:prstGeom>
          <a:solidFill>
            <a:srgbClr val="DDDDDD"/>
          </a:solidFill>
        </p:spPr>
        <p:txBody>
          <a:bodyPr wrap="square" rtlCol="0">
            <a:spAutoFit/>
          </a:bodyPr>
          <a:lstStyle/>
          <a:p>
            <a:r>
              <a:rPr lang="en-US" altLang="zh-CN" dirty="0" err="1"/>
              <a:t>StandardButton</a:t>
            </a:r>
            <a:r>
              <a:rPr lang="en-US" altLang="zh-CN" dirty="0"/>
              <a:t> </a:t>
            </a:r>
            <a:r>
              <a:rPr lang="en-US" altLang="zh-CN" dirty="0" err="1"/>
              <a:t>QMessageBox</a:t>
            </a:r>
            <a:r>
              <a:rPr lang="en-US" altLang="zh-CN" dirty="0"/>
              <a:t>::critical</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         			//</a:t>
            </a:r>
            <a:r>
              <a:rPr lang="zh-CN" altLang="zh-CN" dirty="0"/>
              <a:t>消息框的标题栏</a:t>
            </a:r>
          </a:p>
          <a:p>
            <a:r>
              <a:rPr lang="en-US" altLang="zh-CN" dirty="0"/>
              <a:t>	</a:t>
            </a:r>
            <a:r>
              <a:rPr lang="en-US" altLang="zh-CN" dirty="0" err="1"/>
              <a:t>const</a:t>
            </a:r>
            <a:r>
              <a:rPr lang="en-US" altLang="zh-CN" dirty="0"/>
              <a:t> </a:t>
            </a:r>
            <a:r>
              <a:rPr lang="en-US" altLang="zh-CN" dirty="0" err="1"/>
              <a:t>QString</a:t>
            </a:r>
            <a:r>
              <a:rPr lang="en-US" altLang="zh-CN" dirty="0"/>
              <a:t>&amp; text,          			//</a:t>
            </a:r>
            <a:r>
              <a:rPr lang="zh-CN" altLang="zh-CN" dirty="0"/>
              <a:t>消息框的文字提示信息</a:t>
            </a:r>
          </a:p>
          <a:p>
            <a:r>
              <a:rPr lang="en-US" altLang="zh-CN" dirty="0"/>
              <a:t>	</a:t>
            </a:r>
            <a:r>
              <a:rPr lang="en-US" altLang="zh-CN" dirty="0" err="1"/>
              <a:t>StandardButtons</a:t>
            </a:r>
            <a:r>
              <a:rPr lang="en-US" altLang="zh-CN" dirty="0"/>
              <a:t> buttons=Ok,  		</a:t>
            </a:r>
            <a:r>
              <a:rPr lang="en-US" altLang="zh-CN" dirty="0" smtClean="0"/>
              <a:t>//</a:t>
            </a:r>
            <a:r>
              <a:rPr lang="zh-CN" altLang="zh-CN" dirty="0"/>
              <a:t>同</a:t>
            </a:r>
            <a:r>
              <a:rPr lang="en-US" altLang="zh-CN" dirty="0"/>
              <a:t>Question</a:t>
            </a:r>
            <a:r>
              <a:rPr lang="zh-CN" altLang="zh-CN" dirty="0"/>
              <a:t>消息框的注释内容</a:t>
            </a:r>
          </a:p>
          <a:p>
            <a:r>
              <a:rPr lang="en-US" altLang="zh-CN" dirty="0"/>
              <a:t>	</a:t>
            </a:r>
            <a:r>
              <a:rPr lang="en-US" altLang="zh-CN" dirty="0" err="1"/>
              <a:t>StandardButton</a:t>
            </a:r>
            <a:r>
              <a:rPr lang="en-US" altLang="zh-CN" dirty="0"/>
              <a:t> </a:t>
            </a:r>
            <a:r>
              <a:rPr lang="en-US" altLang="zh-CN" dirty="0" err="1"/>
              <a:t>defaultButton</a:t>
            </a:r>
            <a:r>
              <a:rPr lang="en-US" altLang="zh-CN" dirty="0"/>
              <a:t>=</a:t>
            </a:r>
            <a:r>
              <a:rPr lang="en-US" altLang="zh-CN" dirty="0" err="1"/>
              <a:t>NoButton</a:t>
            </a:r>
            <a:r>
              <a:rPr lang="en-US" altLang="zh-CN" dirty="0"/>
              <a:t>  	//</a:t>
            </a:r>
            <a:r>
              <a:rPr lang="zh-CN" altLang="zh-CN" dirty="0"/>
              <a:t>同</a:t>
            </a:r>
            <a:r>
              <a:rPr lang="en-US" altLang="zh-CN" dirty="0"/>
              <a:t>Question</a:t>
            </a:r>
            <a:r>
              <a:rPr lang="zh-CN" altLang="zh-CN" dirty="0"/>
              <a:t>消息框的注释内容</a:t>
            </a:r>
          </a:p>
          <a:p>
            <a:r>
              <a:rPr lang="en-US" altLang="zh-CN" dirty="0"/>
              <a:t>); </a:t>
            </a:r>
            <a:endParaRPr lang="zh-CN" altLang="zh-CN" dirty="0"/>
          </a:p>
        </p:txBody>
      </p:sp>
      <p:sp>
        <p:nvSpPr>
          <p:cNvPr id="5" name="矩形 4"/>
          <p:cNvSpPr/>
          <p:nvPr/>
        </p:nvSpPr>
        <p:spPr>
          <a:xfrm>
            <a:off x="950401" y="3954872"/>
            <a:ext cx="7861090" cy="353943"/>
          </a:xfrm>
          <a:prstGeom prst="rect">
            <a:avLst/>
          </a:prstGeom>
        </p:spPr>
        <p:txBody>
          <a:bodyPr wrap="square">
            <a:spAutoFit/>
          </a:bodyPr>
          <a:lstStyle/>
          <a:p>
            <a:r>
              <a:rPr lang="zh-CN" altLang="zh-CN" dirty="0"/>
              <a:t>实现文件“</a:t>
            </a:r>
            <a:r>
              <a:rPr lang="en-US" altLang="zh-CN" dirty="0"/>
              <a:t>msgboxdlg.cpp</a:t>
            </a:r>
            <a:r>
              <a:rPr lang="zh-CN" altLang="zh-CN" dirty="0"/>
              <a:t>”中的槽函数</a:t>
            </a:r>
            <a:r>
              <a:rPr lang="en-US" altLang="zh-CN" dirty="0" err="1"/>
              <a:t>showCriticalMsg</a:t>
            </a:r>
            <a:r>
              <a:rPr lang="en-US" altLang="zh-CN" dirty="0"/>
              <a:t>()</a:t>
            </a:r>
            <a:r>
              <a:rPr lang="zh-CN" altLang="zh-CN" dirty="0"/>
              <a:t>，具体代码如下：</a:t>
            </a:r>
          </a:p>
        </p:txBody>
      </p:sp>
      <p:sp>
        <p:nvSpPr>
          <p:cNvPr id="6" name="TextBox 5"/>
          <p:cNvSpPr txBox="1"/>
          <p:nvPr/>
        </p:nvSpPr>
        <p:spPr>
          <a:xfrm>
            <a:off x="950400" y="4308815"/>
            <a:ext cx="9713641" cy="1742361"/>
          </a:xfrm>
          <a:prstGeom prst="roundRect">
            <a:avLst>
              <a:gd name="adj" fmla="val 9299"/>
            </a:avLst>
          </a:prstGeom>
          <a:solidFill>
            <a:srgbClr val="DDDDDD"/>
          </a:solidFill>
        </p:spPr>
        <p:txBody>
          <a:bodyPr wrap="square" rtlCol="0">
            <a:spAutoFit/>
          </a:bodyPr>
          <a:lstStyle/>
          <a:p>
            <a:r>
              <a:rPr lang="en-US" altLang="zh-CN" dirty="0"/>
              <a:t>void </a:t>
            </a:r>
            <a:r>
              <a:rPr lang="en-US" altLang="zh-CN" dirty="0" err="1"/>
              <a:t>MsgBoxDlg</a:t>
            </a:r>
            <a:r>
              <a:rPr lang="en-US" altLang="zh-CN" dirty="0"/>
              <a:t>::</a:t>
            </a:r>
            <a:r>
              <a:rPr lang="en-US" altLang="zh-CN" dirty="0" err="1"/>
              <a:t>showCriticalMsg</a:t>
            </a:r>
            <a:r>
              <a:rPr lang="en-US" altLang="zh-CN" dirty="0"/>
              <a:t>()</a:t>
            </a:r>
            <a:endParaRPr lang="zh-CN" altLang="zh-CN" dirty="0"/>
          </a:p>
          <a:p>
            <a:r>
              <a:rPr lang="en-US" altLang="zh-CN" dirty="0"/>
              <a:t>{</a:t>
            </a:r>
            <a:endParaRPr lang="zh-CN" altLang="zh-CN" dirty="0"/>
          </a:p>
          <a:p>
            <a:r>
              <a:rPr lang="en-US" altLang="zh-CN" dirty="0"/>
              <a:t>	label-&gt;</a:t>
            </a:r>
            <a:r>
              <a:rPr lang="en-US" altLang="zh-CN" dirty="0" err="1"/>
              <a:t>setText</a:t>
            </a:r>
            <a:r>
              <a:rPr lang="en-US" altLang="zh-CN" dirty="0"/>
              <a:t>(</a:t>
            </a:r>
            <a:r>
              <a:rPr lang="en-US" altLang="zh-CN" dirty="0" err="1"/>
              <a:t>tr</a:t>
            </a:r>
            <a:r>
              <a:rPr lang="en-US" altLang="zh-CN" dirty="0"/>
              <a:t>("Critical Message Box"));</a:t>
            </a:r>
            <a:endParaRPr lang="zh-CN" altLang="zh-CN" dirty="0"/>
          </a:p>
          <a:p>
            <a:r>
              <a:rPr lang="en-US" altLang="zh-CN" dirty="0"/>
              <a:t>	</a:t>
            </a:r>
            <a:r>
              <a:rPr lang="en-US" altLang="zh-CN" dirty="0" err="1"/>
              <a:t>QMessageBox</a:t>
            </a:r>
            <a:r>
              <a:rPr lang="en-US" altLang="zh-CN" dirty="0"/>
              <a:t>::critical(</a:t>
            </a:r>
            <a:r>
              <a:rPr lang="en-US" altLang="zh-CN" dirty="0" err="1"/>
              <a:t>this,tr</a:t>
            </a:r>
            <a:r>
              <a:rPr lang="en-US" altLang="zh-CN" dirty="0"/>
              <a:t>("Critical</a:t>
            </a:r>
            <a:r>
              <a:rPr lang="zh-CN" altLang="zh-CN" dirty="0"/>
              <a:t>消息框</a:t>
            </a:r>
            <a:r>
              <a:rPr lang="en-US" altLang="zh-CN" dirty="0"/>
              <a:t>"),</a:t>
            </a:r>
            <a:r>
              <a:rPr lang="en-US" altLang="zh-CN" dirty="0" err="1"/>
              <a:t>tr</a:t>
            </a:r>
            <a:r>
              <a:rPr lang="en-US" altLang="zh-CN" dirty="0"/>
              <a:t>("</a:t>
            </a:r>
            <a:r>
              <a:rPr lang="zh-CN" altLang="zh-CN" dirty="0"/>
              <a:t>这是一个</a:t>
            </a:r>
            <a:r>
              <a:rPr lang="en-US" altLang="zh-CN" dirty="0"/>
              <a:t>Critical</a:t>
            </a:r>
            <a:r>
              <a:rPr lang="zh-CN" altLang="zh-CN" dirty="0"/>
              <a:t>消息框测试！</a:t>
            </a:r>
            <a:r>
              <a:rPr lang="en-US" altLang="zh-CN" dirty="0"/>
              <a:t>"));</a:t>
            </a:r>
            <a:endParaRPr lang="zh-CN" altLang="zh-CN" dirty="0"/>
          </a:p>
          <a:p>
            <a:r>
              <a:rPr lang="en-US" altLang="zh-CN" dirty="0"/>
              <a:t>	return;</a:t>
            </a:r>
            <a:endParaRPr lang="zh-CN" altLang="zh-CN" dirty="0"/>
          </a:p>
          <a:p>
            <a:r>
              <a:rPr lang="en-US" altLang="zh-CN" dirty="0"/>
              <a:t>}</a:t>
            </a:r>
            <a:endParaRPr lang="zh-CN" altLang="zh-CN" dirty="0"/>
          </a:p>
        </p:txBody>
      </p:sp>
      <p:sp>
        <p:nvSpPr>
          <p:cNvPr id="7" name="矩形 6"/>
          <p:cNvSpPr/>
          <p:nvPr/>
        </p:nvSpPr>
        <p:spPr>
          <a:xfrm>
            <a:off x="950401" y="6135763"/>
            <a:ext cx="7207947" cy="369332"/>
          </a:xfrm>
          <a:prstGeom prst="rect">
            <a:avLst/>
          </a:prstGeom>
        </p:spPr>
        <p:txBody>
          <a:bodyPr wrap="square">
            <a:spAutoFit/>
          </a:bodyPr>
          <a:lstStyle/>
          <a:p>
            <a:r>
              <a:rPr lang="zh-CN" altLang="zh-CN" sz="1800" dirty="0"/>
              <a:t>运行程序，单击“</a:t>
            </a:r>
            <a:r>
              <a:rPr lang="en-US" altLang="zh-CN" sz="1800" dirty="0" err="1"/>
              <a:t>CriticalMsg</a:t>
            </a:r>
            <a:r>
              <a:rPr lang="zh-CN" altLang="zh-CN" sz="1800" dirty="0"/>
              <a:t>”按钮后，显示效果如图</a:t>
            </a:r>
            <a:r>
              <a:rPr lang="en-US" altLang="zh-CN" sz="1800" dirty="0"/>
              <a:t>4.6</a:t>
            </a:r>
            <a:r>
              <a:rPr lang="zh-CN" altLang="zh-CN" sz="1800" dirty="0"/>
              <a:t>（</a:t>
            </a:r>
            <a:r>
              <a:rPr lang="en-US" altLang="zh-CN" sz="1800" dirty="0"/>
              <a:t>e</a:t>
            </a:r>
            <a:r>
              <a:rPr lang="zh-CN" altLang="zh-CN" sz="1800" dirty="0"/>
              <a:t>）所示。</a:t>
            </a:r>
          </a:p>
        </p:txBody>
      </p:sp>
    </p:spTree>
    <p:extLst>
      <p:ext uri="{BB962C8B-B14F-4D97-AF65-F5344CB8AC3E}">
        <p14:creationId xmlns:p14="http://schemas.microsoft.com/office/powerpoint/2010/main" val="144231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05</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989110" y="4130535"/>
            <a:ext cx="2327490" cy="518595"/>
          </a:xfrm>
          <a:prstGeom prst="rect">
            <a:avLst/>
          </a:prstGeom>
          <a:noFill/>
        </p:spPr>
        <p:txBody>
          <a:bodyPr wrap="square" lIns="86863" tIns="43430" rIns="86863" bIns="43430" rtlCol="0">
            <a:spAutoFit/>
          </a:bodyPr>
          <a:lstStyle/>
          <a:p>
            <a:r>
              <a:rPr lang="en-US" altLang="zh-CN" sz="2800" b="1" dirty="0"/>
              <a:t>About</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82331692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24395" y="1009403"/>
            <a:ext cx="10390909" cy="1138773"/>
          </a:xfrm>
          <a:prstGeom prst="rect">
            <a:avLst/>
          </a:prstGeom>
          <a:noFill/>
        </p:spPr>
        <p:txBody>
          <a:bodyPr wrap="square" rtlCol="0">
            <a:spAutoFit/>
          </a:bodyPr>
          <a:lstStyle/>
          <a:p>
            <a:pPr indent="450850"/>
            <a:r>
              <a:rPr lang="zh-CN" altLang="zh-CN" dirty="0"/>
              <a:t>（</a:t>
            </a:r>
            <a:r>
              <a:rPr lang="en-US" altLang="zh-CN" dirty="0"/>
              <a:t>5</a:t>
            </a:r>
            <a:r>
              <a:rPr lang="zh-CN" altLang="zh-CN" dirty="0"/>
              <a:t>）单击“标准消息对话框实例”按钮，弹出“标准消息对话框实例”界面，如图</a:t>
            </a:r>
            <a:r>
              <a:rPr lang="en-US" altLang="zh-CN" dirty="0"/>
              <a:t>4.6</a:t>
            </a:r>
            <a:r>
              <a:rPr lang="zh-CN" altLang="zh-CN" dirty="0"/>
              <a:t>（</a:t>
            </a:r>
            <a:r>
              <a:rPr lang="en-US" altLang="zh-CN" dirty="0"/>
              <a:t>a</a:t>
            </a:r>
            <a:r>
              <a:rPr lang="zh-CN" altLang="zh-CN" dirty="0"/>
              <a:t>）所示。“标准消息对话框实例”界面包括</a:t>
            </a:r>
            <a:r>
              <a:rPr lang="en-US" altLang="zh-CN" dirty="0"/>
              <a:t>Question</a:t>
            </a:r>
            <a:r>
              <a:rPr lang="zh-CN" altLang="zh-CN" dirty="0"/>
              <a:t>消息框，如图</a:t>
            </a:r>
            <a:r>
              <a:rPr lang="en-US" altLang="zh-CN" dirty="0"/>
              <a:t>4.6</a:t>
            </a:r>
            <a:r>
              <a:rPr lang="zh-CN" altLang="zh-CN" dirty="0"/>
              <a:t>（</a:t>
            </a:r>
            <a:r>
              <a:rPr lang="en-US" altLang="zh-CN" dirty="0"/>
              <a:t>b</a:t>
            </a:r>
            <a:r>
              <a:rPr lang="zh-CN" altLang="zh-CN" dirty="0"/>
              <a:t>）所示；</a:t>
            </a:r>
            <a:r>
              <a:rPr lang="en-US" altLang="zh-CN" dirty="0"/>
              <a:t>Information</a:t>
            </a:r>
            <a:r>
              <a:rPr lang="zh-CN" altLang="zh-CN" dirty="0"/>
              <a:t>消息框，如图</a:t>
            </a:r>
            <a:r>
              <a:rPr lang="en-US" altLang="zh-CN" dirty="0"/>
              <a:t>4.6</a:t>
            </a:r>
            <a:r>
              <a:rPr lang="zh-CN" altLang="zh-CN" dirty="0"/>
              <a:t>（</a:t>
            </a:r>
            <a:r>
              <a:rPr lang="en-US" altLang="zh-CN" dirty="0"/>
              <a:t>c</a:t>
            </a:r>
            <a:r>
              <a:rPr lang="zh-CN" altLang="zh-CN" dirty="0"/>
              <a:t>）所示；</a:t>
            </a:r>
            <a:r>
              <a:rPr lang="en-US" altLang="zh-CN" dirty="0"/>
              <a:t>Warning</a:t>
            </a:r>
            <a:r>
              <a:rPr lang="zh-CN" altLang="zh-CN" dirty="0"/>
              <a:t>消息框，如图</a:t>
            </a:r>
            <a:r>
              <a:rPr lang="en-US" altLang="zh-CN" dirty="0"/>
              <a:t>4.6</a:t>
            </a:r>
            <a:r>
              <a:rPr lang="zh-CN" altLang="zh-CN" dirty="0"/>
              <a:t>（</a:t>
            </a:r>
            <a:r>
              <a:rPr lang="en-US" altLang="zh-CN" dirty="0"/>
              <a:t>d</a:t>
            </a:r>
            <a:r>
              <a:rPr lang="zh-CN" altLang="zh-CN" dirty="0"/>
              <a:t>）所示；</a:t>
            </a:r>
            <a:r>
              <a:rPr lang="en-US" altLang="zh-CN" dirty="0"/>
              <a:t>Critical</a:t>
            </a:r>
            <a:r>
              <a:rPr lang="zh-CN" altLang="zh-CN" dirty="0"/>
              <a:t>消息框，如图</a:t>
            </a:r>
            <a:r>
              <a:rPr lang="en-US" altLang="zh-CN" dirty="0"/>
              <a:t>4.6</a:t>
            </a:r>
            <a:r>
              <a:rPr lang="zh-CN" altLang="zh-CN" dirty="0"/>
              <a:t>（</a:t>
            </a:r>
            <a:r>
              <a:rPr lang="en-US" altLang="zh-CN" dirty="0"/>
              <a:t>e</a:t>
            </a:r>
            <a:r>
              <a:rPr lang="zh-CN" altLang="zh-CN" dirty="0"/>
              <a:t>）所示； </a:t>
            </a:r>
            <a:r>
              <a:rPr lang="en-US" altLang="zh-CN" dirty="0"/>
              <a:t>About</a:t>
            </a:r>
            <a:r>
              <a:rPr lang="zh-CN" altLang="zh-CN" dirty="0"/>
              <a:t>消息框，如图</a:t>
            </a:r>
            <a:r>
              <a:rPr lang="en-US" altLang="zh-CN" dirty="0"/>
              <a:t>4.6</a:t>
            </a:r>
            <a:r>
              <a:rPr lang="zh-CN" altLang="zh-CN" dirty="0"/>
              <a:t>（</a:t>
            </a:r>
            <a:r>
              <a:rPr lang="en-US" altLang="zh-CN" dirty="0"/>
              <a:t>f</a:t>
            </a:r>
            <a:r>
              <a:rPr lang="zh-CN" altLang="zh-CN" dirty="0"/>
              <a:t>）所示；</a:t>
            </a:r>
            <a:r>
              <a:rPr lang="en-US" altLang="zh-CN" dirty="0"/>
              <a:t>About </a:t>
            </a:r>
            <a:r>
              <a:rPr lang="en-US" altLang="zh-CN" dirty="0" err="1"/>
              <a:t>Qt</a:t>
            </a:r>
            <a:r>
              <a:rPr lang="zh-CN" altLang="zh-CN" dirty="0"/>
              <a:t>消息框，如图</a:t>
            </a:r>
            <a:r>
              <a:rPr lang="en-US" altLang="zh-CN" dirty="0"/>
              <a:t>4.6</a:t>
            </a:r>
            <a:r>
              <a:rPr lang="zh-CN" altLang="zh-CN" dirty="0"/>
              <a:t>（</a:t>
            </a:r>
            <a:r>
              <a:rPr lang="en-US" altLang="zh-CN" dirty="0"/>
              <a:t>g</a:t>
            </a:r>
            <a:r>
              <a:rPr lang="zh-CN" altLang="zh-CN" dirty="0"/>
              <a:t>）所示</a:t>
            </a:r>
            <a:r>
              <a:rPr lang="zh-CN" altLang="zh-CN" dirty="0" smtClean="0"/>
              <a:t>。</a:t>
            </a:r>
            <a:endParaRPr lang="zh-CN" altLang="zh-CN" dirty="0"/>
          </a:p>
        </p:txBody>
      </p:sp>
      <p:pic>
        <p:nvPicPr>
          <p:cNvPr id="51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567" y="2202940"/>
            <a:ext cx="2362315" cy="178486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855" y="2745350"/>
            <a:ext cx="2870489" cy="1242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334" y="4558784"/>
            <a:ext cx="3075500" cy="135022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920" y="4558784"/>
            <a:ext cx="3777582" cy="1350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0" y="1782763"/>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7"/>
          <p:cNvSpPr>
            <a:spLocks noChangeArrowheads="1"/>
          </p:cNvSpPr>
          <p:nvPr/>
        </p:nvSpPr>
        <p:spPr bwMode="auto">
          <a:xfrm>
            <a:off x="2371725" y="3991522"/>
            <a:ext cx="66159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63513"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）入口界面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Question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消息框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8"/>
          <p:cNvSpPr>
            <a:spLocks noChangeArrowheads="1"/>
          </p:cNvSpPr>
          <p:nvPr/>
        </p:nvSpPr>
        <p:spPr bwMode="auto">
          <a:xfrm>
            <a:off x="0" y="39878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Rectangle 9"/>
          <p:cNvSpPr>
            <a:spLocks noChangeArrowheads="1"/>
          </p:cNvSpPr>
          <p:nvPr/>
        </p:nvSpPr>
        <p:spPr bwMode="auto">
          <a:xfrm>
            <a:off x="2423693" y="5909004"/>
            <a:ext cx="7033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17475"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Information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消息框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Warning</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消息框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71678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a:t>About</a:t>
            </a:r>
            <a:r>
              <a:rPr lang="zh-CN" altLang="zh-CN" sz="2400" b="1" dirty="0"/>
              <a:t>消息框</a:t>
            </a:r>
          </a:p>
        </p:txBody>
      </p:sp>
      <p:sp>
        <p:nvSpPr>
          <p:cNvPr id="3" name="矩形 2"/>
          <p:cNvSpPr/>
          <p:nvPr/>
        </p:nvSpPr>
        <p:spPr>
          <a:xfrm>
            <a:off x="950401" y="958122"/>
            <a:ext cx="7278192" cy="369332"/>
          </a:xfrm>
          <a:prstGeom prst="rect">
            <a:avLst/>
          </a:prstGeom>
        </p:spPr>
        <p:txBody>
          <a:bodyPr wrap="square">
            <a:spAutoFit/>
          </a:bodyPr>
          <a:lstStyle/>
          <a:p>
            <a:r>
              <a:rPr lang="en-US" altLang="zh-CN" sz="1800" dirty="0"/>
              <a:t>About</a:t>
            </a:r>
            <a:r>
              <a:rPr lang="zh-CN" altLang="zh-CN" sz="1800" dirty="0"/>
              <a:t>消息框使用</a:t>
            </a:r>
            <a:r>
              <a:rPr lang="en-US" altLang="zh-CN" sz="1800" dirty="0" err="1"/>
              <a:t>QMessageBox</a:t>
            </a:r>
            <a:r>
              <a:rPr lang="en-US" altLang="zh-CN" sz="1800" dirty="0"/>
              <a:t>::about()</a:t>
            </a:r>
            <a:r>
              <a:rPr lang="zh-CN" altLang="zh-CN" sz="1800" dirty="0"/>
              <a:t>函数完成，该函数形式如下：</a:t>
            </a:r>
            <a:endParaRPr lang="zh-CN" altLang="en-US" sz="1800" dirty="0"/>
          </a:p>
        </p:txBody>
      </p:sp>
      <p:sp>
        <p:nvSpPr>
          <p:cNvPr id="4" name="TextBox 3"/>
          <p:cNvSpPr txBox="1"/>
          <p:nvPr/>
        </p:nvSpPr>
        <p:spPr>
          <a:xfrm>
            <a:off x="1056904" y="1338777"/>
            <a:ext cx="9405257" cy="1838801"/>
          </a:xfrm>
          <a:prstGeom prst="roundRect">
            <a:avLst/>
          </a:prstGeom>
          <a:solidFill>
            <a:srgbClr val="DDDDDD"/>
          </a:solidFill>
        </p:spPr>
        <p:txBody>
          <a:bodyPr wrap="square" rtlCol="0">
            <a:spAutoFit/>
          </a:bodyPr>
          <a:lstStyle/>
          <a:p>
            <a:r>
              <a:rPr lang="en-US" altLang="zh-CN" dirty="0"/>
              <a:t>void </a:t>
            </a:r>
            <a:r>
              <a:rPr lang="en-US" altLang="zh-CN" dirty="0" err="1"/>
              <a:t>QMessageBox</a:t>
            </a:r>
            <a:r>
              <a:rPr lang="en-US" altLang="zh-CN" dirty="0"/>
              <a:t>::about</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         			</a:t>
            </a:r>
            <a:r>
              <a:rPr lang="en-US" altLang="zh-CN" dirty="0" smtClean="0"/>
              <a:t>	//</a:t>
            </a:r>
            <a:r>
              <a:rPr lang="zh-CN" altLang="zh-CN" dirty="0"/>
              <a:t>消息框的标题栏</a:t>
            </a:r>
          </a:p>
          <a:p>
            <a:r>
              <a:rPr lang="en-US" altLang="zh-CN" dirty="0"/>
              <a:t>	</a:t>
            </a:r>
            <a:r>
              <a:rPr lang="en-US" altLang="zh-CN" dirty="0" err="1"/>
              <a:t>const</a:t>
            </a:r>
            <a:r>
              <a:rPr lang="en-US" altLang="zh-CN" dirty="0"/>
              <a:t> </a:t>
            </a:r>
            <a:r>
              <a:rPr lang="en-US" altLang="zh-CN" dirty="0" err="1"/>
              <a:t>QString</a:t>
            </a:r>
            <a:r>
              <a:rPr lang="en-US" altLang="zh-CN" dirty="0"/>
              <a:t>&amp; text        				//</a:t>
            </a:r>
            <a:r>
              <a:rPr lang="zh-CN" altLang="zh-CN" dirty="0"/>
              <a:t>消息框的文字提示信息</a:t>
            </a:r>
          </a:p>
          <a:p>
            <a:r>
              <a:rPr lang="en-US" altLang="zh-CN" dirty="0" smtClean="0"/>
              <a:t>);</a:t>
            </a:r>
            <a:endParaRPr lang="zh-CN" altLang="zh-CN" dirty="0"/>
          </a:p>
        </p:txBody>
      </p:sp>
      <p:sp>
        <p:nvSpPr>
          <p:cNvPr id="5" name="矩形 4"/>
          <p:cNvSpPr/>
          <p:nvPr/>
        </p:nvSpPr>
        <p:spPr>
          <a:xfrm>
            <a:off x="950401" y="3236953"/>
            <a:ext cx="7540456" cy="369332"/>
          </a:xfrm>
          <a:prstGeom prst="rect">
            <a:avLst/>
          </a:prstGeom>
        </p:spPr>
        <p:txBody>
          <a:bodyPr wrap="square">
            <a:spAutoFit/>
          </a:bodyPr>
          <a:lstStyle/>
          <a:p>
            <a:r>
              <a:rPr lang="zh-CN" altLang="zh-CN" sz="1800" dirty="0"/>
              <a:t>实现文件“</a:t>
            </a:r>
            <a:r>
              <a:rPr lang="en-US" altLang="zh-CN" sz="1800" dirty="0"/>
              <a:t>msgboxdlg.cpp</a:t>
            </a:r>
            <a:r>
              <a:rPr lang="zh-CN" altLang="zh-CN" sz="1800" dirty="0"/>
              <a:t>”中的槽函数</a:t>
            </a:r>
            <a:r>
              <a:rPr lang="en-US" altLang="zh-CN" sz="1800" dirty="0" err="1"/>
              <a:t>showAboutMsg</a:t>
            </a:r>
            <a:r>
              <a:rPr lang="en-US" altLang="zh-CN" sz="1800" dirty="0"/>
              <a:t>()</a:t>
            </a:r>
            <a:r>
              <a:rPr lang="zh-CN" altLang="zh-CN" sz="1800" dirty="0"/>
              <a:t>，具体代码如下：</a:t>
            </a:r>
          </a:p>
        </p:txBody>
      </p:sp>
      <p:sp>
        <p:nvSpPr>
          <p:cNvPr id="6" name="TextBox 5"/>
          <p:cNvSpPr txBox="1"/>
          <p:nvPr/>
        </p:nvSpPr>
        <p:spPr>
          <a:xfrm>
            <a:off x="950401" y="3646798"/>
            <a:ext cx="9405257" cy="1838801"/>
          </a:xfrm>
          <a:prstGeom prst="roundRect">
            <a:avLst/>
          </a:prstGeom>
          <a:solidFill>
            <a:srgbClr val="DDDDDD"/>
          </a:solidFill>
        </p:spPr>
        <p:txBody>
          <a:bodyPr wrap="square" rtlCol="0">
            <a:spAutoFit/>
          </a:bodyPr>
          <a:lstStyle/>
          <a:p>
            <a:r>
              <a:rPr lang="en-US" altLang="zh-CN" dirty="0"/>
              <a:t>void </a:t>
            </a:r>
            <a:r>
              <a:rPr lang="en-US" altLang="zh-CN" dirty="0" err="1"/>
              <a:t>MsgBoxDlg</a:t>
            </a:r>
            <a:r>
              <a:rPr lang="en-US" altLang="zh-CN" dirty="0"/>
              <a:t>::</a:t>
            </a:r>
            <a:r>
              <a:rPr lang="en-US" altLang="zh-CN" dirty="0" err="1"/>
              <a:t>showAboutMsg</a:t>
            </a:r>
            <a:r>
              <a:rPr lang="en-US" altLang="zh-CN" dirty="0"/>
              <a:t>()</a:t>
            </a:r>
            <a:endParaRPr lang="zh-CN" altLang="zh-CN" dirty="0"/>
          </a:p>
          <a:p>
            <a:r>
              <a:rPr lang="en-US" altLang="zh-CN" dirty="0"/>
              <a:t>{</a:t>
            </a:r>
            <a:endParaRPr lang="zh-CN" altLang="zh-CN" dirty="0"/>
          </a:p>
          <a:p>
            <a:r>
              <a:rPr lang="en-US" altLang="zh-CN" dirty="0"/>
              <a:t>	label-&gt;</a:t>
            </a:r>
            <a:r>
              <a:rPr lang="en-US" altLang="zh-CN" dirty="0" err="1"/>
              <a:t>setText</a:t>
            </a:r>
            <a:r>
              <a:rPr lang="en-US" altLang="zh-CN" dirty="0"/>
              <a:t>(</a:t>
            </a:r>
            <a:r>
              <a:rPr lang="en-US" altLang="zh-CN" dirty="0" err="1"/>
              <a:t>tr</a:t>
            </a:r>
            <a:r>
              <a:rPr lang="en-US" altLang="zh-CN" dirty="0"/>
              <a:t>("About Message Box"));</a:t>
            </a:r>
            <a:endParaRPr lang="zh-CN" altLang="zh-CN" dirty="0"/>
          </a:p>
          <a:p>
            <a:r>
              <a:rPr lang="en-US" altLang="zh-CN" dirty="0"/>
              <a:t>	</a:t>
            </a:r>
            <a:r>
              <a:rPr lang="en-US" altLang="zh-CN" dirty="0" err="1"/>
              <a:t>QMessageBox</a:t>
            </a:r>
            <a:r>
              <a:rPr lang="en-US" altLang="zh-CN" dirty="0"/>
              <a:t>::about(</a:t>
            </a:r>
            <a:r>
              <a:rPr lang="en-US" altLang="zh-CN" dirty="0" err="1"/>
              <a:t>this,tr</a:t>
            </a:r>
            <a:r>
              <a:rPr lang="en-US" altLang="zh-CN" dirty="0"/>
              <a:t>("About</a:t>
            </a:r>
            <a:r>
              <a:rPr lang="zh-CN" altLang="zh-CN" dirty="0"/>
              <a:t>消息框</a:t>
            </a:r>
            <a:r>
              <a:rPr lang="en-US" altLang="zh-CN" dirty="0"/>
              <a:t>"),</a:t>
            </a:r>
            <a:r>
              <a:rPr lang="en-US" altLang="zh-CN" dirty="0" err="1"/>
              <a:t>tr</a:t>
            </a:r>
            <a:r>
              <a:rPr lang="en-US" altLang="zh-CN" dirty="0"/>
              <a:t>("</a:t>
            </a:r>
            <a:r>
              <a:rPr lang="zh-CN" altLang="zh-CN" dirty="0"/>
              <a:t>这是一个</a:t>
            </a:r>
            <a:r>
              <a:rPr lang="en-US" altLang="zh-CN" dirty="0"/>
              <a:t>About</a:t>
            </a:r>
            <a:r>
              <a:rPr lang="zh-CN" altLang="zh-CN" dirty="0"/>
              <a:t>消息框测试！</a:t>
            </a:r>
            <a:r>
              <a:rPr lang="en-US" altLang="zh-CN" dirty="0"/>
              <a:t>"));</a:t>
            </a:r>
            <a:endParaRPr lang="zh-CN" altLang="zh-CN" dirty="0"/>
          </a:p>
          <a:p>
            <a:r>
              <a:rPr lang="en-US" altLang="zh-CN" dirty="0"/>
              <a:t>	return;</a:t>
            </a:r>
            <a:endParaRPr lang="zh-CN" altLang="zh-CN" dirty="0"/>
          </a:p>
          <a:p>
            <a:r>
              <a:rPr lang="en-US" altLang="zh-CN" dirty="0"/>
              <a:t>}</a:t>
            </a:r>
            <a:endParaRPr lang="zh-CN" altLang="zh-CN" dirty="0"/>
          </a:p>
        </p:txBody>
      </p:sp>
      <p:sp>
        <p:nvSpPr>
          <p:cNvPr id="7" name="矩形 6"/>
          <p:cNvSpPr/>
          <p:nvPr/>
        </p:nvSpPr>
        <p:spPr>
          <a:xfrm>
            <a:off x="844530" y="5485599"/>
            <a:ext cx="6957558" cy="369332"/>
          </a:xfrm>
          <a:prstGeom prst="rect">
            <a:avLst/>
          </a:prstGeom>
        </p:spPr>
        <p:txBody>
          <a:bodyPr wrap="square">
            <a:spAutoFit/>
          </a:bodyPr>
          <a:lstStyle/>
          <a:p>
            <a:r>
              <a:rPr lang="zh-CN" altLang="zh-CN" sz="1800" dirty="0"/>
              <a:t>运行程序，单击“</a:t>
            </a:r>
            <a:r>
              <a:rPr lang="en-US" altLang="zh-CN" sz="1800" dirty="0" err="1"/>
              <a:t>AboutMsg</a:t>
            </a:r>
            <a:r>
              <a:rPr lang="zh-CN" altLang="zh-CN" sz="1800" dirty="0"/>
              <a:t>”按钮后，显示效果如图</a:t>
            </a:r>
            <a:r>
              <a:rPr lang="en-US" altLang="zh-CN" sz="1800" dirty="0"/>
              <a:t>4.6</a:t>
            </a:r>
            <a:r>
              <a:rPr lang="zh-CN" altLang="zh-CN" sz="1800" dirty="0"/>
              <a:t>（</a:t>
            </a:r>
            <a:r>
              <a:rPr lang="en-US" altLang="zh-CN" sz="1800" dirty="0"/>
              <a:t>f</a:t>
            </a:r>
            <a:r>
              <a:rPr lang="zh-CN" altLang="zh-CN" sz="1800" dirty="0"/>
              <a:t>）所示。</a:t>
            </a:r>
          </a:p>
        </p:txBody>
      </p:sp>
    </p:spTree>
    <p:extLst>
      <p:ext uri="{BB962C8B-B14F-4D97-AF65-F5344CB8AC3E}">
        <p14:creationId xmlns:p14="http://schemas.microsoft.com/office/powerpoint/2010/main" val="24772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06</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776681" y="4130535"/>
            <a:ext cx="2657271" cy="518595"/>
          </a:xfrm>
          <a:prstGeom prst="rect">
            <a:avLst/>
          </a:prstGeom>
          <a:noFill/>
        </p:spPr>
        <p:txBody>
          <a:bodyPr wrap="square" lIns="86863" tIns="43430" rIns="86863" bIns="43430" rtlCol="0">
            <a:spAutoFit/>
          </a:bodyPr>
          <a:lstStyle/>
          <a:p>
            <a:r>
              <a:rPr lang="en-US" altLang="zh-CN" sz="2800" b="1" dirty="0"/>
              <a:t>About </a:t>
            </a:r>
            <a:r>
              <a:rPr lang="en-US" altLang="zh-CN" sz="2800" b="1" dirty="0" err="1"/>
              <a:t>Qt</a:t>
            </a:r>
            <a:r>
              <a:rPr lang="zh-CN" altLang="zh-CN" sz="2800" b="1" dirty="0"/>
              <a:t>消息框</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51329382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a:t>About </a:t>
            </a:r>
            <a:r>
              <a:rPr lang="en-US" altLang="zh-CN" sz="2400" b="1" dirty="0" err="1"/>
              <a:t>Qt</a:t>
            </a:r>
            <a:r>
              <a:rPr lang="zh-CN" altLang="zh-CN" sz="2400" b="1" dirty="0"/>
              <a:t>消息框</a:t>
            </a:r>
          </a:p>
        </p:txBody>
      </p:sp>
      <p:sp>
        <p:nvSpPr>
          <p:cNvPr id="3" name="矩形 2"/>
          <p:cNvSpPr/>
          <p:nvPr/>
        </p:nvSpPr>
        <p:spPr>
          <a:xfrm>
            <a:off x="1105787" y="1005623"/>
            <a:ext cx="7456322" cy="369332"/>
          </a:xfrm>
          <a:prstGeom prst="rect">
            <a:avLst/>
          </a:prstGeom>
        </p:spPr>
        <p:txBody>
          <a:bodyPr wrap="square">
            <a:spAutoFit/>
          </a:bodyPr>
          <a:lstStyle/>
          <a:p>
            <a:r>
              <a:rPr lang="en-US" altLang="zh-CN" sz="1800" dirty="0"/>
              <a:t>About </a:t>
            </a:r>
            <a:r>
              <a:rPr lang="en-US" altLang="zh-CN" sz="1800" dirty="0" err="1"/>
              <a:t>Qt</a:t>
            </a:r>
            <a:r>
              <a:rPr lang="zh-CN" altLang="zh-CN" sz="1800" dirty="0"/>
              <a:t>消息框使用</a:t>
            </a:r>
            <a:r>
              <a:rPr lang="en-US" altLang="zh-CN" sz="1800" dirty="0" err="1"/>
              <a:t>QMessageBox</a:t>
            </a:r>
            <a:r>
              <a:rPr lang="en-US" altLang="zh-CN" sz="1800" dirty="0"/>
              <a:t>:: </a:t>
            </a:r>
            <a:r>
              <a:rPr lang="en-US" altLang="zh-CN" sz="1800" dirty="0" err="1"/>
              <a:t>aboutQt</a:t>
            </a:r>
            <a:r>
              <a:rPr lang="en-US" altLang="zh-CN" sz="1800" dirty="0"/>
              <a:t>()</a:t>
            </a:r>
            <a:r>
              <a:rPr lang="zh-CN" altLang="zh-CN" sz="1800" dirty="0"/>
              <a:t>函数完成，该函数形式如下：</a:t>
            </a:r>
          </a:p>
        </p:txBody>
      </p:sp>
      <p:sp>
        <p:nvSpPr>
          <p:cNvPr id="4" name="TextBox 3"/>
          <p:cNvSpPr txBox="1"/>
          <p:nvPr/>
        </p:nvSpPr>
        <p:spPr>
          <a:xfrm>
            <a:off x="1105787" y="1374955"/>
            <a:ext cx="9546379" cy="1549360"/>
          </a:xfrm>
          <a:prstGeom prst="roundRect">
            <a:avLst>
              <a:gd name="adj" fmla="val 6703"/>
            </a:avLst>
          </a:prstGeom>
          <a:solidFill>
            <a:srgbClr val="DDDDDD"/>
          </a:solidFill>
        </p:spPr>
        <p:txBody>
          <a:bodyPr wrap="square" rtlCol="0">
            <a:spAutoFit/>
          </a:bodyPr>
          <a:lstStyle/>
          <a:p>
            <a:r>
              <a:rPr lang="en-US" altLang="zh-CN" dirty="0"/>
              <a:t>void </a:t>
            </a:r>
            <a:r>
              <a:rPr lang="en-US" altLang="zh-CN" dirty="0" err="1"/>
              <a:t>QMessageBox</a:t>
            </a:r>
            <a:r>
              <a:rPr lang="en-US" altLang="zh-CN" dirty="0"/>
              <a:t>::</a:t>
            </a:r>
            <a:r>
              <a:rPr lang="en-US" altLang="zh-CN" dirty="0" err="1"/>
              <a:t>aboutQt</a:t>
            </a:r>
            <a:endParaRPr lang="zh-CN" altLang="zh-CN" dirty="0"/>
          </a:p>
          <a:p>
            <a:r>
              <a:rPr lang="en-US" altLang="zh-CN" dirty="0"/>
              <a:t>(</a:t>
            </a:r>
            <a:endParaRPr lang="zh-CN" altLang="zh-CN" dirty="0"/>
          </a:p>
          <a:p>
            <a:r>
              <a:rPr lang="en-US" altLang="zh-CN" dirty="0"/>
              <a:t>	</a:t>
            </a:r>
            <a:r>
              <a:rPr lang="en-US" altLang="zh-CN" dirty="0" err="1"/>
              <a:t>QWidget</a:t>
            </a:r>
            <a:r>
              <a:rPr lang="en-US" altLang="zh-CN" dirty="0"/>
              <a:t>* parent,                 			//</a:t>
            </a:r>
            <a:r>
              <a:rPr lang="zh-CN" altLang="zh-CN" dirty="0"/>
              <a:t>消息框的父窗口指针</a:t>
            </a:r>
          </a:p>
          <a:p>
            <a:r>
              <a:rPr lang="en-US" altLang="zh-CN" dirty="0"/>
              <a:t>	</a:t>
            </a:r>
            <a:r>
              <a:rPr lang="en-US" altLang="zh-CN" dirty="0" err="1"/>
              <a:t>const</a:t>
            </a:r>
            <a:r>
              <a:rPr lang="en-US" altLang="zh-CN" dirty="0"/>
              <a:t> </a:t>
            </a:r>
            <a:r>
              <a:rPr lang="en-US" altLang="zh-CN" dirty="0" err="1"/>
              <a:t>QString</a:t>
            </a:r>
            <a:r>
              <a:rPr lang="en-US" altLang="zh-CN" dirty="0"/>
              <a:t>&amp; title=</a:t>
            </a:r>
            <a:r>
              <a:rPr lang="en-US" altLang="zh-CN" dirty="0" err="1"/>
              <a:t>QString</a:t>
            </a:r>
            <a:r>
              <a:rPr lang="en-US" altLang="zh-CN" dirty="0"/>
              <a:t>()      	</a:t>
            </a:r>
            <a:r>
              <a:rPr lang="en-US" altLang="zh-CN" dirty="0" smtClean="0"/>
              <a:t>	//</a:t>
            </a:r>
            <a:r>
              <a:rPr lang="zh-CN" altLang="zh-CN" dirty="0"/>
              <a:t>消息框的标题栏</a:t>
            </a:r>
          </a:p>
          <a:p>
            <a:r>
              <a:rPr lang="en-US" altLang="zh-CN" dirty="0"/>
              <a:t>); </a:t>
            </a:r>
            <a:endParaRPr lang="zh-CN" altLang="zh-CN" dirty="0"/>
          </a:p>
        </p:txBody>
      </p:sp>
      <p:sp>
        <p:nvSpPr>
          <p:cNvPr id="5" name="矩形 4"/>
          <p:cNvSpPr/>
          <p:nvPr/>
        </p:nvSpPr>
        <p:spPr>
          <a:xfrm>
            <a:off x="992971" y="2991119"/>
            <a:ext cx="7681953" cy="369332"/>
          </a:xfrm>
          <a:prstGeom prst="rect">
            <a:avLst/>
          </a:prstGeom>
        </p:spPr>
        <p:txBody>
          <a:bodyPr wrap="square">
            <a:spAutoFit/>
          </a:bodyPr>
          <a:lstStyle/>
          <a:p>
            <a:r>
              <a:rPr lang="zh-CN" altLang="zh-CN" sz="1800" dirty="0"/>
              <a:t>实现文件“</a:t>
            </a:r>
            <a:r>
              <a:rPr lang="en-US" altLang="zh-CN" sz="1800" dirty="0"/>
              <a:t>msgboxdlg.cpp</a:t>
            </a:r>
            <a:r>
              <a:rPr lang="zh-CN" altLang="zh-CN" sz="1800" dirty="0"/>
              <a:t>”中的槽函数</a:t>
            </a:r>
            <a:r>
              <a:rPr lang="en-US" altLang="zh-CN" sz="1800" dirty="0" err="1"/>
              <a:t>showAboutQtMsg</a:t>
            </a:r>
            <a:r>
              <a:rPr lang="en-US" altLang="zh-CN" sz="1800" dirty="0"/>
              <a:t>()</a:t>
            </a:r>
            <a:r>
              <a:rPr lang="zh-CN" altLang="zh-CN" sz="1800" dirty="0"/>
              <a:t>，具体代码如下：</a:t>
            </a:r>
          </a:p>
        </p:txBody>
      </p:sp>
      <p:sp>
        <p:nvSpPr>
          <p:cNvPr id="6" name="TextBox 5"/>
          <p:cNvSpPr txBox="1"/>
          <p:nvPr/>
        </p:nvSpPr>
        <p:spPr>
          <a:xfrm>
            <a:off x="1105786" y="3360451"/>
            <a:ext cx="9546379" cy="1726287"/>
          </a:xfrm>
          <a:prstGeom prst="roundRect">
            <a:avLst>
              <a:gd name="adj" fmla="val 6703"/>
            </a:avLst>
          </a:prstGeom>
          <a:solidFill>
            <a:srgbClr val="DDDDDD"/>
          </a:solidFill>
        </p:spPr>
        <p:txBody>
          <a:bodyPr wrap="square" rtlCol="0">
            <a:spAutoFit/>
          </a:bodyPr>
          <a:lstStyle/>
          <a:p>
            <a:r>
              <a:rPr lang="en-US" altLang="zh-CN" dirty="0"/>
              <a:t>void </a:t>
            </a:r>
            <a:r>
              <a:rPr lang="en-US" altLang="zh-CN" dirty="0" err="1"/>
              <a:t>MsgBoxDlg</a:t>
            </a:r>
            <a:r>
              <a:rPr lang="en-US" altLang="zh-CN" dirty="0"/>
              <a:t>::</a:t>
            </a:r>
            <a:r>
              <a:rPr lang="en-US" altLang="zh-CN" dirty="0" err="1"/>
              <a:t>showAboutQtMsg</a:t>
            </a:r>
            <a:r>
              <a:rPr lang="en-US" altLang="zh-CN" dirty="0"/>
              <a:t>()</a:t>
            </a:r>
            <a:endParaRPr lang="zh-CN" altLang="zh-CN" dirty="0"/>
          </a:p>
          <a:p>
            <a:r>
              <a:rPr lang="en-US" altLang="zh-CN" dirty="0"/>
              <a:t>{</a:t>
            </a:r>
            <a:endParaRPr lang="zh-CN" altLang="zh-CN" dirty="0"/>
          </a:p>
          <a:p>
            <a:r>
              <a:rPr lang="en-US" altLang="zh-CN" dirty="0"/>
              <a:t>    label-&gt;</a:t>
            </a:r>
            <a:r>
              <a:rPr lang="en-US" altLang="zh-CN" dirty="0" err="1"/>
              <a:t>setText</a:t>
            </a:r>
            <a:r>
              <a:rPr lang="en-US" altLang="zh-CN" dirty="0"/>
              <a:t>(</a:t>
            </a:r>
            <a:r>
              <a:rPr lang="en-US" altLang="zh-CN" dirty="0" err="1"/>
              <a:t>tr</a:t>
            </a:r>
            <a:r>
              <a:rPr lang="en-US" altLang="zh-CN" dirty="0"/>
              <a:t>("About </a:t>
            </a:r>
            <a:r>
              <a:rPr lang="en-US" altLang="zh-CN" dirty="0" err="1"/>
              <a:t>Qt</a:t>
            </a:r>
            <a:r>
              <a:rPr lang="en-US" altLang="zh-CN" dirty="0"/>
              <a:t> Message Box"));</a:t>
            </a:r>
            <a:endParaRPr lang="zh-CN" altLang="zh-CN" dirty="0"/>
          </a:p>
          <a:p>
            <a:r>
              <a:rPr lang="en-US" altLang="zh-CN" dirty="0"/>
              <a:t>    </a:t>
            </a:r>
            <a:r>
              <a:rPr lang="en-US" altLang="zh-CN" dirty="0" err="1"/>
              <a:t>QMessageBox</a:t>
            </a:r>
            <a:r>
              <a:rPr lang="en-US" altLang="zh-CN" dirty="0"/>
              <a:t>::</a:t>
            </a:r>
            <a:r>
              <a:rPr lang="en-US" altLang="zh-CN" dirty="0" err="1"/>
              <a:t>aboutQt</a:t>
            </a:r>
            <a:r>
              <a:rPr lang="en-US" altLang="zh-CN" dirty="0"/>
              <a:t>(</a:t>
            </a:r>
            <a:r>
              <a:rPr lang="en-US" altLang="zh-CN" dirty="0" err="1"/>
              <a:t>this,tr</a:t>
            </a:r>
            <a:r>
              <a:rPr lang="en-US" altLang="zh-CN" dirty="0"/>
              <a:t>("About </a:t>
            </a:r>
            <a:r>
              <a:rPr lang="en-US" altLang="zh-CN" dirty="0" err="1"/>
              <a:t>Qt</a:t>
            </a:r>
            <a:r>
              <a:rPr lang="zh-CN" altLang="zh-CN" dirty="0"/>
              <a:t>消息框</a:t>
            </a:r>
            <a:r>
              <a:rPr lang="en-US" altLang="zh-CN" dirty="0"/>
              <a:t>"));</a:t>
            </a:r>
            <a:endParaRPr lang="zh-CN" altLang="zh-CN" dirty="0"/>
          </a:p>
          <a:p>
            <a:r>
              <a:rPr lang="en-US" altLang="zh-CN" dirty="0"/>
              <a:t>    return;</a:t>
            </a:r>
            <a:endParaRPr lang="zh-CN" altLang="zh-CN" dirty="0"/>
          </a:p>
          <a:p>
            <a:r>
              <a:rPr lang="en-US" altLang="zh-CN" dirty="0"/>
              <a:t>}</a:t>
            </a:r>
            <a:endParaRPr lang="zh-CN" altLang="zh-CN" dirty="0"/>
          </a:p>
        </p:txBody>
      </p:sp>
      <p:sp>
        <p:nvSpPr>
          <p:cNvPr id="7" name="矩形 6"/>
          <p:cNvSpPr/>
          <p:nvPr/>
        </p:nvSpPr>
        <p:spPr>
          <a:xfrm>
            <a:off x="992971" y="5086738"/>
            <a:ext cx="7972899" cy="369332"/>
          </a:xfrm>
          <a:prstGeom prst="rect">
            <a:avLst/>
          </a:prstGeom>
        </p:spPr>
        <p:txBody>
          <a:bodyPr wrap="square">
            <a:spAutoFit/>
          </a:bodyPr>
          <a:lstStyle/>
          <a:p>
            <a:r>
              <a:rPr lang="zh-CN" altLang="zh-CN" sz="1800" dirty="0"/>
              <a:t>运行程序，单击“</a:t>
            </a:r>
            <a:r>
              <a:rPr lang="en-US" altLang="zh-CN" sz="1800" dirty="0" err="1"/>
              <a:t>AboutQtMsg</a:t>
            </a:r>
            <a:r>
              <a:rPr lang="zh-CN" altLang="zh-CN" sz="1800" dirty="0"/>
              <a:t>”按钮后，显示效果如图</a:t>
            </a:r>
            <a:r>
              <a:rPr lang="en-US" altLang="zh-CN" sz="1800" dirty="0"/>
              <a:t>4.6</a:t>
            </a:r>
            <a:r>
              <a:rPr lang="zh-CN" altLang="zh-CN" sz="1800" dirty="0"/>
              <a:t>（</a:t>
            </a:r>
            <a:r>
              <a:rPr lang="en-US" altLang="zh-CN" sz="1800" dirty="0"/>
              <a:t>g</a:t>
            </a:r>
            <a:r>
              <a:rPr lang="zh-CN" altLang="zh-CN" sz="1800" dirty="0"/>
              <a:t>）所示。</a:t>
            </a:r>
          </a:p>
        </p:txBody>
      </p:sp>
    </p:spTree>
    <p:extLst>
      <p:ext uri="{BB962C8B-B14F-4D97-AF65-F5344CB8AC3E}">
        <p14:creationId xmlns:p14="http://schemas.microsoft.com/office/powerpoint/2010/main" val="69556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自定义消息框</a:t>
            </a:r>
          </a:p>
        </p:txBody>
      </p:sp>
    </p:spTree>
    <p:extLst>
      <p:ext uri="{BB962C8B-B14F-4D97-AF65-F5344CB8AC3E}">
        <p14:creationId xmlns:p14="http://schemas.microsoft.com/office/powerpoint/2010/main" val="3080421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236415" y="2386940"/>
            <a:ext cx="8964489" cy="344385"/>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自定义消息框</a:t>
            </a:r>
          </a:p>
        </p:txBody>
      </p:sp>
      <p:sp>
        <p:nvSpPr>
          <p:cNvPr id="3" name="矩形 2"/>
          <p:cNvSpPr/>
          <p:nvPr/>
        </p:nvSpPr>
        <p:spPr>
          <a:xfrm>
            <a:off x="1103335" y="946423"/>
            <a:ext cx="4705134" cy="369332"/>
          </a:xfrm>
          <a:prstGeom prst="rect">
            <a:avLst/>
          </a:prstGeom>
        </p:spPr>
        <p:txBody>
          <a:bodyPr wrap="none">
            <a:spAutoFit/>
          </a:bodyPr>
          <a:lstStyle/>
          <a:p>
            <a:r>
              <a:rPr lang="zh-CN" altLang="zh-CN" sz="1800" dirty="0"/>
              <a:t>（</a:t>
            </a:r>
            <a:r>
              <a:rPr lang="en-US" altLang="zh-CN" sz="1800" dirty="0"/>
              <a:t>1</a:t>
            </a:r>
            <a:r>
              <a:rPr lang="zh-CN" altLang="zh-CN" sz="1800" dirty="0"/>
              <a:t>）在“</a:t>
            </a:r>
            <a:r>
              <a:rPr lang="en-US" altLang="zh-CN" sz="1800" dirty="0" err="1"/>
              <a:t>dialog.h</a:t>
            </a:r>
            <a:r>
              <a:rPr lang="zh-CN" altLang="zh-CN" sz="1800" dirty="0"/>
              <a:t>”中添加</a:t>
            </a:r>
            <a:r>
              <a:rPr lang="en-US" altLang="zh-CN" sz="1800" dirty="0"/>
              <a:t>private</a:t>
            </a:r>
            <a:r>
              <a:rPr lang="zh-CN" altLang="zh-CN" sz="1800" dirty="0"/>
              <a:t>成员变量：</a:t>
            </a:r>
          </a:p>
        </p:txBody>
      </p:sp>
      <p:sp>
        <p:nvSpPr>
          <p:cNvPr id="4" name="圆角矩形 3"/>
          <p:cNvSpPr/>
          <p:nvPr/>
        </p:nvSpPr>
        <p:spPr>
          <a:xfrm>
            <a:off x="1236415" y="1315755"/>
            <a:ext cx="8964489" cy="681038"/>
          </a:xfrm>
          <a:prstGeom prst="roundRect">
            <a:avLst/>
          </a:prstGeom>
          <a:solidFill>
            <a:srgbClr val="DDDDDD"/>
          </a:solidFill>
        </p:spPr>
        <p:txBody>
          <a:bodyPr wrap="square">
            <a:spAutoFit/>
          </a:bodyPr>
          <a:lstStyle/>
          <a:p>
            <a:r>
              <a:rPr lang="en-US" altLang="zh-CN" dirty="0" err="1"/>
              <a:t>QPushButton</a:t>
            </a:r>
            <a:r>
              <a:rPr lang="en-US" altLang="zh-CN" dirty="0"/>
              <a:t> *</a:t>
            </a:r>
            <a:r>
              <a:rPr lang="en-US" altLang="zh-CN" dirty="0" err="1"/>
              <a:t>CustomBtn</a:t>
            </a:r>
            <a:r>
              <a:rPr lang="en-US" altLang="zh-CN" dirty="0"/>
              <a:t>;</a:t>
            </a:r>
            <a:endParaRPr lang="zh-CN" altLang="zh-CN" dirty="0"/>
          </a:p>
          <a:p>
            <a:r>
              <a:rPr lang="en-US" altLang="zh-CN" dirty="0" err="1"/>
              <a:t>QLabel</a:t>
            </a:r>
            <a:r>
              <a:rPr lang="en-US" altLang="zh-CN" dirty="0"/>
              <a:t> *label;</a:t>
            </a:r>
            <a:endParaRPr lang="zh-CN" altLang="zh-CN" dirty="0"/>
          </a:p>
        </p:txBody>
      </p:sp>
      <p:sp>
        <p:nvSpPr>
          <p:cNvPr id="5" name="矩形 4"/>
          <p:cNvSpPr/>
          <p:nvPr/>
        </p:nvSpPr>
        <p:spPr>
          <a:xfrm>
            <a:off x="1103335" y="2003101"/>
            <a:ext cx="6073505" cy="1077218"/>
          </a:xfrm>
          <a:prstGeom prst="rect">
            <a:avLst/>
          </a:prstGeom>
        </p:spPr>
        <p:txBody>
          <a:bodyPr wrap="square">
            <a:spAutoFit/>
          </a:bodyPr>
          <a:lstStyle/>
          <a:p>
            <a:r>
              <a:rPr lang="zh-CN" altLang="zh-CN" sz="1800" dirty="0"/>
              <a:t>（</a:t>
            </a:r>
            <a:r>
              <a:rPr lang="en-US" altLang="zh-CN" sz="1800" dirty="0"/>
              <a:t>2</a:t>
            </a:r>
            <a:r>
              <a:rPr lang="zh-CN" altLang="zh-CN" sz="1800" dirty="0"/>
              <a:t>）添加槽函数：</a:t>
            </a:r>
          </a:p>
          <a:p>
            <a:pPr>
              <a:spcBef>
                <a:spcPts val="600"/>
              </a:spcBef>
              <a:spcAft>
                <a:spcPts val="600"/>
              </a:spcAft>
            </a:pPr>
            <a:r>
              <a:rPr lang="en-US" altLang="zh-CN" sz="1800" dirty="0" smtClean="0"/>
              <a:t>   void </a:t>
            </a:r>
            <a:r>
              <a:rPr lang="en-US" altLang="zh-CN" sz="1800" dirty="0" err="1"/>
              <a:t>showCustomDlg</a:t>
            </a:r>
            <a:r>
              <a:rPr lang="en-US" altLang="zh-CN" sz="1800" dirty="0"/>
              <a:t>();</a:t>
            </a:r>
            <a:endParaRPr lang="zh-CN" altLang="zh-CN" sz="1800" dirty="0"/>
          </a:p>
          <a:p>
            <a:r>
              <a:rPr lang="zh-CN" altLang="zh-CN" sz="1800" dirty="0"/>
              <a:t>（</a:t>
            </a:r>
            <a:r>
              <a:rPr lang="en-US" altLang="zh-CN" sz="1800" dirty="0"/>
              <a:t>3</a:t>
            </a:r>
            <a:r>
              <a:rPr lang="zh-CN" altLang="zh-CN" sz="1800" dirty="0"/>
              <a:t>）在“</a:t>
            </a:r>
            <a:r>
              <a:rPr lang="en-US" altLang="zh-CN" sz="1800" dirty="0"/>
              <a:t>dialog.cpp</a:t>
            </a:r>
            <a:r>
              <a:rPr lang="zh-CN" altLang="zh-CN" sz="1800" dirty="0"/>
              <a:t>”的构造函数中添加如下代码：</a:t>
            </a:r>
          </a:p>
        </p:txBody>
      </p:sp>
      <p:sp>
        <p:nvSpPr>
          <p:cNvPr id="7" name="圆角矩形 6"/>
          <p:cNvSpPr/>
          <p:nvPr/>
        </p:nvSpPr>
        <p:spPr>
          <a:xfrm>
            <a:off x="1236414" y="3080319"/>
            <a:ext cx="8964489" cy="1259919"/>
          </a:xfrm>
          <a:prstGeom prst="roundRect">
            <a:avLst/>
          </a:prstGeom>
          <a:solidFill>
            <a:srgbClr val="DDDDDD"/>
          </a:solidFill>
        </p:spPr>
        <p:txBody>
          <a:bodyPr wrap="square">
            <a:spAutoFit/>
          </a:bodyPr>
          <a:lstStyle/>
          <a:p>
            <a:r>
              <a:rPr lang="en-US" altLang="zh-CN" dirty="0" err="1"/>
              <a:t>CustomBtn</a:t>
            </a:r>
            <a:r>
              <a:rPr lang="en-US" altLang="zh-CN" dirty="0"/>
              <a:t> =new </a:t>
            </a:r>
            <a:r>
              <a:rPr lang="en-US" altLang="zh-CN" dirty="0" err="1"/>
              <a:t>QPushButton</a:t>
            </a:r>
            <a:r>
              <a:rPr lang="en-US" altLang="zh-CN" dirty="0"/>
              <a:t>;</a:t>
            </a:r>
            <a:endParaRPr lang="zh-CN" altLang="zh-CN" dirty="0"/>
          </a:p>
          <a:p>
            <a:r>
              <a:rPr lang="en-US" altLang="zh-CN" dirty="0" err="1"/>
              <a:t>CustomBtn</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用户自定义消息对话框实例</a:t>
            </a:r>
            <a:r>
              <a:rPr lang="en-US" altLang="zh-CN" dirty="0"/>
              <a:t>"));</a:t>
            </a:r>
            <a:endParaRPr lang="zh-CN" altLang="zh-CN" dirty="0"/>
          </a:p>
          <a:p>
            <a:r>
              <a:rPr lang="en-US" altLang="zh-CN" dirty="0"/>
              <a:t>label =new </a:t>
            </a:r>
            <a:r>
              <a:rPr lang="en-US" altLang="zh-CN" dirty="0" err="1"/>
              <a:t>QLabel</a:t>
            </a:r>
            <a:r>
              <a:rPr lang="en-US" altLang="zh-CN" dirty="0"/>
              <a:t>;</a:t>
            </a:r>
            <a:endParaRPr lang="zh-CN" altLang="zh-CN" dirty="0"/>
          </a:p>
          <a:p>
            <a:r>
              <a:rPr lang="en-US" altLang="zh-CN" dirty="0"/>
              <a:t>label-&gt;</a:t>
            </a:r>
            <a:r>
              <a:rPr lang="en-US" altLang="zh-CN" dirty="0" err="1"/>
              <a:t>setFrameStyle</a:t>
            </a:r>
            <a:r>
              <a:rPr lang="en-US" altLang="zh-CN" dirty="0"/>
              <a:t>(</a:t>
            </a:r>
            <a:r>
              <a:rPr lang="en-US" altLang="zh-CN" dirty="0" err="1"/>
              <a:t>QFrame</a:t>
            </a:r>
            <a:r>
              <a:rPr lang="en-US" altLang="zh-CN" dirty="0"/>
              <a:t>::</a:t>
            </a:r>
            <a:r>
              <a:rPr lang="en-US" altLang="zh-CN" dirty="0" err="1"/>
              <a:t>Panel|QFrame</a:t>
            </a:r>
            <a:r>
              <a:rPr lang="en-US" altLang="zh-CN" dirty="0"/>
              <a:t>::Sunken);</a:t>
            </a:r>
            <a:endParaRPr lang="zh-CN" altLang="zh-CN" dirty="0"/>
          </a:p>
        </p:txBody>
      </p:sp>
      <p:sp>
        <p:nvSpPr>
          <p:cNvPr id="8" name="矩形 7"/>
          <p:cNvSpPr/>
          <p:nvPr/>
        </p:nvSpPr>
        <p:spPr>
          <a:xfrm>
            <a:off x="1236415" y="4384136"/>
            <a:ext cx="1710725" cy="353943"/>
          </a:xfrm>
          <a:prstGeom prst="rect">
            <a:avLst/>
          </a:prstGeom>
        </p:spPr>
        <p:txBody>
          <a:bodyPr wrap="none">
            <a:spAutoFit/>
          </a:bodyPr>
          <a:lstStyle/>
          <a:p>
            <a:r>
              <a:rPr lang="zh-CN" altLang="zh-CN" dirty="0"/>
              <a:t>添加布局管理：</a:t>
            </a:r>
          </a:p>
        </p:txBody>
      </p:sp>
      <p:sp>
        <p:nvSpPr>
          <p:cNvPr id="9" name="圆角矩形 8"/>
          <p:cNvSpPr/>
          <p:nvPr/>
        </p:nvSpPr>
        <p:spPr>
          <a:xfrm>
            <a:off x="1236415" y="4738079"/>
            <a:ext cx="8964489" cy="681038"/>
          </a:xfrm>
          <a:prstGeom prst="roundRect">
            <a:avLst/>
          </a:prstGeom>
          <a:solidFill>
            <a:srgbClr val="DDDDDD"/>
          </a:solidFill>
        </p:spPr>
        <p:txBody>
          <a:bodyPr wrap="square">
            <a:spAutoFit/>
          </a:bodyPr>
          <a:lstStyle/>
          <a:p>
            <a:r>
              <a:rPr lang="en-US" altLang="zh-CN" dirty="0" err="1"/>
              <a:t>mainLayout</a:t>
            </a:r>
            <a:r>
              <a:rPr lang="en-US" altLang="zh-CN" dirty="0"/>
              <a:t>-&gt;</a:t>
            </a:r>
            <a:r>
              <a:rPr lang="en-US" altLang="zh-CN" dirty="0" err="1"/>
              <a:t>addWidget</a:t>
            </a:r>
            <a:r>
              <a:rPr lang="en-US" altLang="zh-CN" dirty="0"/>
              <a:t>(CustomBtn,4,0);</a:t>
            </a:r>
            <a:endParaRPr lang="zh-CN" altLang="zh-CN" dirty="0"/>
          </a:p>
          <a:p>
            <a:r>
              <a:rPr lang="en-US" altLang="zh-CN" dirty="0" err="1"/>
              <a:t>mainLayout</a:t>
            </a:r>
            <a:r>
              <a:rPr lang="en-US" altLang="zh-CN" dirty="0"/>
              <a:t>-&gt;</a:t>
            </a:r>
            <a:r>
              <a:rPr lang="en-US" altLang="zh-CN" dirty="0" err="1"/>
              <a:t>addWidget</a:t>
            </a:r>
            <a:r>
              <a:rPr lang="en-US" altLang="zh-CN" dirty="0"/>
              <a:t>(label,4,1);</a:t>
            </a:r>
            <a:endParaRPr lang="zh-CN" altLang="zh-CN" dirty="0"/>
          </a:p>
        </p:txBody>
      </p:sp>
      <p:sp>
        <p:nvSpPr>
          <p:cNvPr id="10" name="矩形 9"/>
          <p:cNvSpPr/>
          <p:nvPr/>
        </p:nvSpPr>
        <p:spPr>
          <a:xfrm>
            <a:off x="1236414" y="5451140"/>
            <a:ext cx="4698722" cy="369332"/>
          </a:xfrm>
          <a:prstGeom prst="rect">
            <a:avLst/>
          </a:prstGeom>
        </p:spPr>
        <p:txBody>
          <a:bodyPr wrap="none">
            <a:spAutoFit/>
          </a:bodyPr>
          <a:lstStyle/>
          <a:p>
            <a:r>
              <a:rPr lang="zh-CN" altLang="zh-CN" sz="1800" dirty="0"/>
              <a:t>在</a:t>
            </a:r>
            <a:r>
              <a:rPr lang="en-US" altLang="zh-CN" sz="1800" dirty="0"/>
              <a:t>Dialog</a:t>
            </a:r>
            <a:r>
              <a:rPr lang="zh-CN" altLang="zh-CN" sz="1800" dirty="0"/>
              <a:t>构造函数的最后添加事件关联代码：</a:t>
            </a:r>
          </a:p>
        </p:txBody>
      </p:sp>
      <p:sp>
        <p:nvSpPr>
          <p:cNvPr id="12" name="圆角矩形 11"/>
          <p:cNvSpPr/>
          <p:nvPr/>
        </p:nvSpPr>
        <p:spPr>
          <a:xfrm>
            <a:off x="1236413" y="5820472"/>
            <a:ext cx="8964489" cy="391597"/>
          </a:xfrm>
          <a:prstGeom prst="roundRect">
            <a:avLst/>
          </a:prstGeom>
          <a:solidFill>
            <a:srgbClr val="DDDDDD"/>
          </a:solidFill>
        </p:spPr>
        <p:txBody>
          <a:bodyPr wrap="square">
            <a:spAutoFit/>
          </a:bodyPr>
          <a:lstStyle/>
          <a:p>
            <a:r>
              <a:rPr lang="en-US" altLang="zh-CN" dirty="0"/>
              <a:t>connect(</a:t>
            </a:r>
            <a:r>
              <a:rPr lang="en-US" altLang="zh-CN" dirty="0" err="1"/>
              <a:t>CustomBtn,SIGNAL</a:t>
            </a:r>
            <a:r>
              <a:rPr lang="en-US" altLang="zh-CN" dirty="0"/>
              <a:t>(clicked()),</a:t>
            </a:r>
            <a:r>
              <a:rPr lang="en-US" altLang="zh-CN" dirty="0" err="1"/>
              <a:t>this,SLOT</a:t>
            </a:r>
            <a:r>
              <a:rPr lang="en-US" altLang="zh-CN" dirty="0"/>
              <a:t>(</a:t>
            </a:r>
            <a:r>
              <a:rPr lang="en-US" altLang="zh-CN" dirty="0" err="1"/>
              <a:t>showCustomDlg</a:t>
            </a:r>
            <a:r>
              <a:rPr lang="en-US" altLang="zh-CN" dirty="0"/>
              <a:t>()));</a:t>
            </a:r>
            <a:endParaRPr lang="zh-CN" altLang="zh-CN" dirty="0"/>
          </a:p>
        </p:txBody>
      </p:sp>
    </p:spTree>
    <p:extLst>
      <p:ext uri="{BB962C8B-B14F-4D97-AF65-F5344CB8AC3E}">
        <p14:creationId xmlns:p14="http://schemas.microsoft.com/office/powerpoint/2010/main" val="377021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自定义消息框</a:t>
            </a:r>
          </a:p>
        </p:txBody>
      </p:sp>
      <p:sp>
        <p:nvSpPr>
          <p:cNvPr id="3" name="矩形 2"/>
          <p:cNvSpPr/>
          <p:nvPr/>
        </p:nvSpPr>
        <p:spPr>
          <a:xfrm>
            <a:off x="950400" y="922496"/>
            <a:ext cx="7659209" cy="369332"/>
          </a:xfrm>
          <a:prstGeom prst="rect">
            <a:avLst/>
          </a:prstGeom>
        </p:spPr>
        <p:txBody>
          <a:bodyPr wrap="square">
            <a:spAutoFit/>
          </a:bodyPr>
          <a:lstStyle/>
          <a:p>
            <a:r>
              <a:rPr lang="zh-CN" altLang="zh-CN" sz="1800" dirty="0"/>
              <a:t>其中，“</a:t>
            </a:r>
            <a:r>
              <a:rPr lang="en-US" altLang="zh-CN" sz="1800" dirty="0"/>
              <a:t>dialog.cpp</a:t>
            </a:r>
            <a:r>
              <a:rPr lang="zh-CN" altLang="zh-CN" sz="1800" dirty="0"/>
              <a:t>”文件中的槽函数</a:t>
            </a:r>
            <a:r>
              <a:rPr lang="en-US" altLang="zh-CN" sz="1800" dirty="0" err="1"/>
              <a:t>showCustomDlg</a:t>
            </a:r>
            <a:r>
              <a:rPr lang="en-US" altLang="zh-CN" sz="1800" dirty="0"/>
              <a:t>()</a:t>
            </a:r>
            <a:r>
              <a:rPr lang="zh-CN" altLang="zh-CN" sz="1800" dirty="0"/>
              <a:t>实现的具体代码如下：</a:t>
            </a:r>
          </a:p>
        </p:txBody>
      </p:sp>
      <p:sp>
        <p:nvSpPr>
          <p:cNvPr id="4" name="TextBox 3"/>
          <p:cNvSpPr txBox="1"/>
          <p:nvPr/>
        </p:nvSpPr>
        <p:spPr>
          <a:xfrm>
            <a:off x="1068779" y="1291828"/>
            <a:ext cx="9464634" cy="5262979"/>
          </a:xfrm>
          <a:prstGeom prst="rect">
            <a:avLst/>
          </a:prstGeom>
          <a:solidFill>
            <a:srgbClr val="DDDDDD"/>
          </a:solidFill>
        </p:spPr>
        <p:txBody>
          <a:bodyPr wrap="square" rtlCol="0">
            <a:spAutoFit/>
          </a:bodyPr>
          <a:lstStyle/>
          <a:p>
            <a:r>
              <a:rPr lang="en-US" altLang="zh-CN" sz="1600" dirty="0"/>
              <a:t>void Dialog::</a:t>
            </a:r>
            <a:r>
              <a:rPr lang="en-US" altLang="zh-CN" sz="1600" dirty="0" err="1"/>
              <a:t>showCustomDlg</a:t>
            </a:r>
            <a:r>
              <a:rPr lang="en-US" altLang="zh-CN" sz="1600" dirty="0"/>
              <a:t>()</a:t>
            </a:r>
            <a:endParaRPr lang="zh-CN" altLang="zh-CN" sz="1600" dirty="0"/>
          </a:p>
          <a:p>
            <a:r>
              <a:rPr lang="en-US" altLang="zh-CN" sz="1600" dirty="0"/>
              <a:t>{</a:t>
            </a:r>
            <a:endParaRPr lang="zh-CN" altLang="zh-CN" sz="1600" dirty="0"/>
          </a:p>
          <a:p>
            <a:r>
              <a:rPr lang="en-US" altLang="zh-CN" sz="1600" dirty="0"/>
              <a:t>	label-&gt;</a:t>
            </a:r>
            <a:r>
              <a:rPr lang="en-US" altLang="zh-CN" sz="1600" dirty="0" err="1"/>
              <a:t>setText</a:t>
            </a:r>
            <a:r>
              <a:rPr lang="en-US" altLang="zh-CN" sz="1600" dirty="0"/>
              <a:t>(</a:t>
            </a:r>
            <a:r>
              <a:rPr lang="en-US" altLang="zh-CN" sz="1600" dirty="0" err="1"/>
              <a:t>tr</a:t>
            </a:r>
            <a:r>
              <a:rPr lang="en-US" altLang="zh-CN" sz="1600" dirty="0"/>
              <a:t>("Custom Message Box"));</a:t>
            </a:r>
            <a:endParaRPr lang="zh-CN" altLang="zh-CN" sz="1600" dirty="0"/>
          </a:p>
          <a:p>
            <a:r>
              <a:rPr lang="en-US" altLang="zh-CN" sz="1600" dirty="0"/>
              <a:t>	</a:t>
            </a:r>
            <a:r>
              <a:rPr lang="en-US" altLang="zh-CN" sz="1600" dirty="0" err="1"/>
              <a:t>QMessageBox</a:t>
            </a:r>
            <a:r>
              <a:rPr lang="en-US" altLang="zh-CN" sz="1600" dirty="0"/>
              <a:t> </a:t>
            </a:r>
            <a:r>
              <a:rPr lang="en-US" altLang="zh-CN" sz="1600" dirty="0" err="1"/>
              <a:t>customMsgBox</a:t>
            </a:r>
            <a:r>
              <a:rPr lang="en-US" altLang="zh-CN" sz="1600" dirty="0"/>
              <a:t>;</a:t>
            </a:r>
            <a:endParaRPr lang="zh-CN" altLang="zh-CN" sz="1600" dirty="0"/>
          </a:p>
          <a:p>
            <a:r>
              <a:rPr lang="en-US" altLang="zh-CN" sz="1600" dirty="0"/>
              <a:t>	</a:t>
            </a:r>
            <a:r>
              <a:rPr lang="en-US" altLang="zh-CN" sz="1600" dirty="0" err="1"/>
              <a:t>customMsgBox.setWindowTitle</a:t>
            </a:r>
            <a:r>
              <a:rPr lang="en-US" altLang="zh-CN" sz="1600" dirty="0"/>
              <a:t>(</a:t>
            </a:r>
            <a:r>
              <a:rPr lang="en-US" altLang="zh-CN" sz="1600" dirty="0" err="1"/>
              <a:t>tr</a:t>
            </a:r>
            <a:r>
              <a:rPr lang="en-US" altLang="zh-CN" sz="1600" dirty="0"/>
              <a:t>("</a:t>
            </a:r>
            <a:r>
              <a:rPr lang="zh-CN" altLang="zh-CN" sz="1600" dirty="0"/>
              <a:t>用户自定义消息框</a:t>
            </a:r>
            <a:r>
              <a:rPr lang="en-US" altLang="zh-CN" sz="1600" dirty="0"/>
              <a:t>"));	</a:t>
            </a:r>
            <a:r>
              <a:rPr lang="en-US" altLang="zh-CN" sz="1600" dirty="0" smtClean="0"/>
              <a:t>	//</a:t>
            </a:r>
            <a:r>
              <a:rPr lang="zh-CN" altLang="zh-CN" sz="1600" dirty="0"/>
              <a:t>设置消息框的标题</a:t>
            </a:r>
          </a:p>
          <a:p>
            <a:r>
              <a:rPr lang="en-US" altLang="zh-CN" sz="1600" dirty="0"/>
              <a:t>    	</a:t>
            </a:r>
            <a:r>
              <a:rPr lang="en-US" altLang="zh-CN" sz="1600" dirty="0" err="1"/>
              <a:t>QPushButton</a:t>
            </a:r>
            <a:r>
              <a:rPr lang="en-US" altLang="zh-CN" sz="1600" dirty="0"/>
              <a:t> </a:t>
            </a:r>
            <a:br>
              <a:rPr lang="en-US" altLang="zh-CN" sz="1600" dirty="0"/>
            </a:br>
            <a:r>
              <a:rPr lang="en-US" altLang="zh-CN" sz="1600" dirty="0"/>
              <a:t>*</a:t>
            </a:r>
            <a:r>
              <a:rPr lang="en-US" altLang="zh-CN" sz="1600" dirty="0" err="1"/>
              <a:t>yesBtn</a:t>
            </a:r>
            <a:r>
              <a:rPr lang="en-US" altLang="zh-CN" sz="1600" dirty="0"/>
              <a:t>=</a:t>
            </a:r>
            <a:r>
              <a:rPr lang="en-US" altLang="zh-CN" sz="1600" dirty="0" err="1"/>
              <a:t>customMsgBox.addButton</a:t>
            </a:r>
            <a:r>
              <a:rPr lang="en-US" altLang="zh-CN" sz="1600" dirty="0"/>
              <a:t>(</a:t>
            </a:r>
            <a:r>
              <a:rPr lang="en-US" altLang="zh-CN" sz="1600" dirty="0" err="1"/>
              <a:t>tr</a:t>
            </a:r>
            <a:r>
              <a:rPr lang="en-US" altLang="zh-CN" sz="1600" dirty="0"/>
              <a:t>("Yes"),</a:t>
            </a:r>
            <a:r>
              <a:rPr lang="en-US" altLang="zh-CN" sz="1600" dirty="0" err="1"/>
              <a:t>QMessageBox</a:t>
            </a:r>
            <a:r>
              <a:rPr lang="en-US" altLang="zh-CN" sz="1600" dirty="0"/>
              <a:t>:: </a:t>
            </a:r>
            <a:r>
              <a:rPr lang="en-US" altLang="zh-CN" sz="1600" dirty="0" err="1"/>
              <a:t>ActionRole</a:t>
            </a:r>
            <a:r>
              <a:rPr lang="en-US" altLang="zh-CN" sz="1600" dirty="0"/>
              <a:t>);		</a:t>
            </a:r>
            <a:r>
              <a:rPr lang="en-US" altLang="zh-CN" sz="1600" dirty="0" smtClean="0"/>
              <a:t>	//(</a:t>
            </a:r>
            <a:r>
              <a:rPr lang="en-US" altLang="zh-CN" sz="1600" dirty="0"/>
              <a:t>a)</a:t>
            </a:r>
            <a:endParaRPr lang="zh-CN" altLang="zh-CN" sz="1600" dirty="0"/>
          </a:p>
          <a:p>
            <a:r>
              <a:rPr lang="en-US" altLang="zh-CN" sz="1600" dirty="0"/>
              <a:t>    	</a:t>
            </a:r>
            <a:r>
              <a:rPr lang="en-US" altLang="zh-CN" sz="1600" dirty="0" err="1"/>
              <a:t>QPushButton</a:t>
            </a:r>
            <a:r>
              <a:rPr lang="en-US" altLang="zh-CN" sz="1600" dirty="0"/>
              <a:t> 		</a:t>
            </a:r>
            <a:br>
              <a:rPr lang="en-US" altLang="zh-CN" sz="1600" dirty="0"/>
            </a:br>
            <a:r>
              <a:rPr lang="en-US" altLang="zh-CN" sz="1600" dirty="0"/>
              <a:t>*</a:t>
            </a:r>
            <a:r>
              <a:rPr lang="en-US" altLang="zh-CN" sz="1600" dirty="0" err="1"/>
              <a:t>noBtn</a:t>
            </a:r>
            <a:r>
              <a:rPr lang="en-US" altLang="zh-CN" sz="1600" dirty="0"/>
              <a:t>=</a:t>
            </a:r>
            <a:r>
              <a:rPr lang="en-US" altLang="zh-CN" sz="1600" dirty="0" err="1"/>
              <a:t>customMsgBox.addButton</a:t>
            </a:r>
            <a:r>
              <a:rPr lang="en-US" altLang="zh-CN" sz="1600" dirty="0"/>
              <a:t>(</a:t>
            </a:r>
            <a:r>
              <a:rPr lang="en-US" altLang="zh-CN" sz="1600" dirty="0" err="1"/>
              <a:t>tr</a:t>
            </a:r>
            <a:r>
              <a:rPr lang="en-US" altLang="zh-CN" sz="1600" dirty="0"/>
              <a:t>("No"),</a:t>
            </a:r>
            <a:r>
              <a:rPr lang="en-US" altLang="zh-CN" sz="1600" dirty="0" err="1"/>
              <a:t>QMessageBox</a:t>
            </a:r>
            <a:r>
              <a:rPr lang="en-US" altLang="zh-CN" sz="1600" dirty="0"/>
              <a:t>::</a:t>
            </a:r>
            <a:r>
              <a:rPr lang="en-US" altLang="zh-CN" sz="1600" dirty="0" err="1"/>
              <a:t>ActionRole</a:t>
            </a:r>
            <a:r>
              <a:rPr lang="en-US" altLang="zh-CN" sz="1600" dirty="0"/>
              <a:t>);</a:t>
            </a:r>
            <a:endParaRPr lang="zh-CN" altLang="zh-CN" sz="1600" dirty="0"/>
          </a:p>
          <a:p>
            <a:r>
              <a:rPr lang="en-US" altLang="zh-CN" sz="1600" dirty="0"/>
              <a:t>    	</a:t>
            </a:r>
            <a:r>
              <a:rPr lang="en-US" altLang="zh-CN" sz="1600" dirty="0" err="1"/>
              <a:t>QPushButton</a:t>
            </a:r>
            <a:r>
              <a:rPr lang="en-US" altLang="zh-CN" sz="1600" dirty="0"/>
              <a:t> *</a:t>
            </a:r>
            <a:r>
              <a:rPr lang="en-US" altLang="zh-CN" sz="1600" dirty="0" err="1"/>
              <a:t>cancelBtn</a:t>
            </a:r>
            <a:r>
              <a:rPr lang="en-US" altLang="zh-CN" sz="1600" dirty="0"/>
              <a:t>=</a:t>
            </a:r>
            <a:r>
              <a:rPr lang="en-US" altLang="zh-CN" sz="1600" dirty="0" err="1"/>
              <a:t>customMsgBox.addButton</a:t>
            </a:r>
            <a:r>
              <a:rPr lang="en-US" altLang="zh-CN" sz="1600" dirty="0"/>
              <a:t>(</a:t>
            </a:r>
            <a:r>
              <a:rPr lang="en-US" altLang="zh-CN" sz="1600" dirty="0" err="1"/>
              <a:t>QMessageBox</a:t>
            </a:r>
            <a:r>
              <a:rPr lang="en-US" altLang="zh-CN" sz="1600" dirty="0"/>
              <a:t>::Cancel);	//(b)</a:t>
            </a:r>
            <a:endParaRPr lang="zh-CN" altLang="zh-CN" sz="1600" dirty="0"/>
          </a:p>
          <a:p>
            <a:r>
              <a:rPr lang="en-US" altLang="zh-CN" sz="1600" dirty="0"/>
              <a:t>    	</a:t>
            </a:r>
            <a:r>
              <a:rPr lang="en-US" altLang="zh-CN" sz="1600" dirty="0" err="1"/>
              <a:t>customMsgBox.setText</a:t>
            </a:r>
            <a:r>
              <a:rPr lang="en-US" altLang="zh-CN" sz="1600" dirty="0"/>
              <a:t>(</a:t>
            </a:r>
            <a:r>
              <a:rPr lang="en-US" altLang="zh-CN" sz="1600" dirty="0" err="1"/>
              <a:t>tr</a:t>
            </a:r>
            <a:r>
              <a:rPr lang="en-US" altLang="zh-CN" sz="1600" dirty="0"/>
              <a:t>("</a:t>
            </a:r>
            <a:r>
              <a:rPr lang="zh-CN" altLang="zh-CN" sz="1600" dirty="0"/>
              <a:t>这是一个用户自定义消息框</a:t>
            </a:r>
            <a:r>
              <a:rPr lang="en-US" altLang="zh-CN" sz="1600" dirty="0"/>
              <a:t>!"));			</a:t>
            </a:r>
            <a:r>
              <a:rPr lang="en-US" altLang="zh-CN" sz="1600" dirty="0" smtClean="0"/>
              <a:t>//(</a:t>
            </a:r>
            <a:r>
              <a:rPr lang="en-US" altLang="zh-CN" sz="1600" dirty="0"/>
              <a:t>c)</a:t>
            </a:r>
            <a:endParaRPr lang="zh-CN" altLang="zh-CN" sz="1600" dirty="0"/>
          </a:p>
          <a:p>
            <a:r>
              <a:rPr lang="en-US" altLang="zh-CN" sz="1600" dirty="0"/>
              <a:t>    	</a:t>
            </a:r>
            <a:r>
              <a:rPr lang="en-US" altLang="zh-CN" sz="1600" dirty="0" err="1"/>
              <a:t>customMsgBox.setIconPixmap</a:t>
            </a:r>
            <a:r>
              <a:rPr lang="en-US" altLang="zh-CN" sz="1600" dirty="0"/>
              <a:t>(</a:t>
            </a:r>
            <a:r>
              <a:rPr lang="en-US" altLang="zh-CN" sz="1600" dirty="0" err="1"/>
              <a:t>QPixmap</a:t>
            </a:r>
            <a:r>
              <a:rPr lang="en-US" altLang="zh-CN" sz="1600" dirty="0"/>
              <a:t>("Qt.png"));				</a:t>
            </a:r>
            <a:r>
              <a:rPr lang="en-US" altLang="zh-CN" sz="1600" dirty="0" smtClean="0"/>
              <a:t>//(</a:t>
            </a:r>
            <a:r>
              <a:rPr lang="en-US" altLang="zh-CN" sz="1600" dirty="0"/>
              <a:t>d)</a:t>
            </a:r>
            <a:endParaRPr lang="zh-CN" altLang="zh-CN" sz="1600" dirty="0"/>
          </a:p>
          <a:p>
            <a:r>
              <a:rPr lang="en-US" altLang="zh-CN" sz="1600" dirty="0"/>
              <a:t>    	</a:t>
            </a:r>
            <a:r>
              <a:rPr lang="en-US" altLang="zh-CN" sz="1600" dirty="0" err="1"/>
              <a:t>customMsgBox.exec</a:t>
            </a:r>
            <a:r>
              <a:rPr lang="en-US" altLang="zh-CN" sz="1600" dirty="0"/>
              <a:t>();					</a:t>
            </a:r>
            <a:r>
              <a:rPr lang="en-US" altLang="zh-CN" sz="1600" dirty="0" smtClean="0"/>
              <a:t>//</a:t>
            </a:r>
            <a:r>
              <a:rPr lang="zh-CN" altLang="zh-CN" sz="1600" dirty="0"/>
              <a:t>显示此自定义消息框</a:t>
            </a:r>
          </a:p>
          <a:p>
            <a:r>
              <a:rPr lang="en-US" altLang="zh-CN" sz="1600" dirty="0"/>
              <a:t>    	if(</a:t>
            </a:r>
            <a:r>
              <a:rPr lang="en-US" altLang="zh-CN" sz="1600" dirty="0" err="1"/>
              <a:t>customMsgBox.clickedButton</a:t>
            </a:r>
            <a:r>
              <a:rPr lang="en-US" altLang="zh-CN" sz="1600" dirty="0"/>
              <a:t>()==</a:t>
            </a:r>
            <a:r>
              <a:rPr lang="en-US" altLang="zh-CN" sz="1600" dirty="0" err="1"/>
              <a:t>yesBtn</a:t>
            </a:r>
            <a:r>
              <a:rPr lang="en-US" altLang="zh-CN" sz="1600" dirty="0"/>
              <a:t>)</a:t>
            </a:r>
            <a:endParaRPr lang="zh-CN" altLang="zh-CN" sz="1600" dirty="0"/>
          </a:p>
          <a:p>
            <a:r>
              <a:rPr lang="en-US" altLang="zh-CN" sz="1600" dirty="0"/>
              <a:t>        	label-&gt;</a:t>
            </a:r>
            <a:r>
              <a:rPr lang="en-US" altLang="zh-CN" sz="1600" dirty="0" err="1"/>
              <a:t>setText</a:t>
            </a:r>
            <a:r>
              <a:rPr lang="en-US" altLang="zh-CN" sz="1600" dirty="0"/>
              <a:t>("Custom Message Box/Yes");</a:t>
            </a:r>
            <a:endParaRPr lang="zh-CN" altLang="zh-CN" sz="1600" dirty="0"/>
          </a:p>
          <a:p>
            <a:r>
              <a:rPr lang="en-US" altLang="zh-CN" sz="1600" dirty="0"/>
              <a:t>    	if(</a:t>
            </a:r>
            <a:r>
              <a:rPr lang="en-US" altLang="zh-CN" sz="1600" dirty="0" err="1"/>
              <a:t>customMsgBox.clickedButton</a:t>
            </a:r>
            <a:r>
              <a:rPr lang="en-US" altLang="zh-CN" sz="1600" dirty="0"/>
              <a:t>()==</a:t>
            </a:r>
            <a:r>
              <a:rPr lang="en-US" altLang="zh-CN" sz="1600" dirty="0" err="1"/>
              <a:t>noBtn</a:t>
            </a:r>
            <a:r>
              <a:rPr lang="en-US" altLang="zh-CN" sz="1600" dirty="0"/>
              <a:t>)</a:t>
            </a:r>
            <a:endParaRPr lang="zh-CN" altLang="zh-CN" sz="1600" dirty="0"/>
          </a:p>
          <a:p>
            <a:r>
              <a:rPr lang="en-US" altLang="zh-CN" sz="1600" dirty="0"/>
              <a:t>        	label-&gt;</a:t>
            </a:r>
            <a:r>
              <a:rPr lang="en-US" altLang="zh-CN" sz="1600" dirty="0" err="1"/>
              <a:t>setText</a:t>
            </a:r>
            <a:r>
              <a:rPr lang="en-US" altLang="zh-CN" sz="1600" dirty="0"/>
              <a:t>("Custom Message Box/No");</a:t>
            </a:r>
            <a:endParaRPr lang="zh-CN" altLang="zh-CN" sz="1600" dirty="0"/>
          </a:p>
          <a:p>
            <a:r>
              <a:rPr lang="en-US" altLang="zh-CN" sz="1600" dirty="0"/>
              <a:t>    	if(</a:t>
            </a:r>
            <a:r>
              <a:rPr lang="en-US" altLang="zh-CN" sz="1600" dirty="0" err="1"/>
              <a:t>customMsgBox.clickedButton</a:t>
            </a:r>
            <a:r>
              <a:rPr lang="en-US" altLang="zh-CN" sz="1600" dirty="0"/>
              <a:t>()==</a:t>
            </a:r>
            <a:r>
              <a:rPr lang="en-US" altLang="zh-CN" sz="1600" dirty="0" err="1"/>
              <a:t>cancelBtn</a:t>
            </a:r>
            <a:r>
              <a:rPr lang="en-US" altLang="zh-CN" sz="1600" dirty="0"/>
              <a:t>)</a:t>
            </a:r>
            <a:endParaRPr lang="zh-CN" altLang="zh-CN" sz="1600" dirty="0"/>
          </a:p>
          <a:p>
            <a:r>
              <a:rPr lang="en-US" altLang="zh-CN" sz="1600" dirty="0"/>
              <a:t>        	label-&gt;</a:t>
            </a:r>
            <a:r>
              <a:rPr lang="en-US" altLang="zh-CN" sz="1600" dirty="0" err="1"/>
              <a:t>setText</a:t>
            </a:r>
            <a:r>
              <a:rPr lang="en-US" altLang="zh-CN" sz="1600" dirty="0"/>
              <a:t>("Custom Message Box/Cancel");</a:t>
            </a:r>
            <a:endParaRPr lang="zh-CN" altLang="zh-CN" sz="1600" dirty="0"/>
          </a:p>
          <a:p>
            <a:r>
              <a:rPr lang="en-US" altLang="zh-CN" sz="1600" dirty="0"/>
              <a:t>    return;</a:t>
            </a:r>
            <a:endParaRPr lang="zh-CN" altLang="zh-CN" sz="1600" dirty="0"/>
          </a:p>
          <a:p>
            <a:r>
              <a:rPr lang="en-US" altLang="zh-CN" sz="1600" dirty="0" smtClean="0"/>
              <a:t>}</a:t>
            </a:r>
            <a:endParaRPr lang="zh-CN" altLang="zh-CN" sz="1600" dirty="0"/>
          </a:p>
        </p:txBody>
      </p:sp>
      <p:sp>
        <p:nvSpPr>
          <p:cNvPr id="5" name="矩形 4"/>
          <p:cNvSpPr/>
          <p:nvPr/>
        </p:nvSpPr>
        <p:spPr>
          <a:xfrm>
            <a:off x="1009404" y="6584513"/>
            <a:ext cx="2582758" cy="353943"/>
          </a:xfrm>
          <a:prstGeom prst="rect">
            <a:avLst/>
          </a:prstGeom>
        </p:spPr>
        <p:txBody>
          <a:bodyPr wrap="none">
            <a:spAutoFit/>
          </a:bodyPr>
          <a:lstStyle/>
          <a:p>
            <a:r>
              <a:rPr lang="zh-CN" altLang="zh-CN" dirty="0"/>
              <a:t>在开始部分添加头文件：</a:t>
            </a:r>
          </a:p>
        </p:txBody>
      </p:sp>
      <p:sp>
        <p:nvSpPr>
          <p:cNvPr id="6" name="圆角矩形 5"/>
          <p:cNvSpPr/>
          <p:nvPr/>
        </p:nvSpPr>
        <p:spPr>
          <a:xfrm>
            <a:off x="1068779" y="6890956"/>
            <a:ext cx="9464634" cy="391597"/>
          </a:xfrm>
          <a:prstGeom prst="roundRect">
            <a:avLst/>
          </a:prstGeom>
          <a:solidFill>
            <a:srgbClr val="DDDDDD"/>
          </a:solidFill>
        </p:spPr>
        <p:txBody>
          <a:bodyPr wrap="square">
            <a:spAutoFit/>
          </a:bodyPr>
          <a:lstStyle/>
          <a:p>
            <a:r>
              <a:rPr lang="en-US" altLang="zh-CN" dirty="0"/>
              <a:t>#include &lt;</a:t>
            </a:r>
            <a:r>
              <a:rPr lang="en-US" altLang="zh-CN" dirty="0" err="1"/>
              <a:t>QMessageBox</a:t>
            </a:r>
            <a:r>
              <a:rPr lang="en-US" altLang="zh-CN" dirty="0"/>
              <a:t>&gt;</a:t>
            </a:r>
            <a:endParaRPr lang="zh-CN" altLang="zh-CN" dirty="0"/>
          </a:p>
        </p:txBody>
      </p:sp>
    </p:spTree>
    <p:extLst>
      <p:ext uri="{BB962C8B-B14F-4D97-AF65-F5344CB8AC3E}">
        <p14:creationId xmlns:p14="http://schemas.microsoft.com/office/powerpoint/2010/main" val="102004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自定义消息框</a:t>
            </a:r>
          </a:p>
        </p:txBody>
      </p:sp>
      <p:sp>
        <p:nvSpPr>
          <p:cNvPr id="3" name="TextBox 2"/>
          <p:cNvSpPr txBox="1"/>
          <p:nvPr/>
        </p:nvSpPr>
        <p:spPr>
          <a:xfrm>
            <a:off x="950401" y="1045029"/>
            <a:ext cx="9915521" cy="5148974"/>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QPushButton</a:t>
            </a:r>
            <a:r>
              <a:rPr lang="en-US" altLang="zh-CN" b="1" dirty="0"/>
              <a:t> *</a:t>
            </a:r>
            <a:r>
              <a:rPr lang="en-US" altLang="zh-CN" b="1" dirty="0" err="1"/>
              <a:t>yesBtn</a:t>
            </a:r>
            <a:r>
              <a:rPr lang="en-US" altLang="zh-CN" b="1" dirty="0"/>
              <a:t>=</a:t>
            </a:r>
            <a:r>
              <a:rPr lang="en-US" altLang="zh-CN" b="1" dirty="0" err="1"/>
              <a:t>customMsgBox.addButton</a:t>
            </a:r>
            <a:r>
              <a:rPr lang="en-US" altLang="zh-CN" b="1" dirty="0"/>
              <a:t>(</a:t>
            </a:r>
            <a:r>
              <a:rPr lang="en-US" altLang="zh-CN" b="1" dirty="0" err="1"/>
              <a:t>tr</a:t>
            </a:r>
            <a:r>
              <a:rPr lang="en-US" altLang="zh-CN" b="1" dirty="0"/>
              <a:t>("Yes"),</a:t>
            </a:r>
            <a:r>
              <a:rPr lang="en-US" altLang="zh-CN" b="1" dirty="0" err="1"/>
              <a:t>QMessageBox</a:t>
            </a:r>
            <a:r>
              <a:rPr lang="en-US" altLang="zh-CN" b="1" dirty="0"/>
              <a:t>:: </a:t>
            </a:r>
            <a:r>
              <a:rPr lang="en-US" altLang="zh-CN" b="1" dirty="0" err="1"/>
              <a:t>ActionRole</a:t>
            </a:r>
            <a:r>
              <a:rPr lang="en-US" altLang="zh-CN" b="1" dirty="0"/>
              <a:t>)</a:t>
            </a:r>
            <a:r>
              <a:rPr lang="zh-CN" altLang="zh-CN" b="1" dirty="0"/>
              <a:t>：</a:t>
            </a:r>
            <a:r>
              <a:rPr lang="zh-CN" altLang="zh-CN" dirty="0"/>
              <a:t>定义消息框所需的按钮，由于</a:t>
            </a:r>
            <a:r>
              <a:rPr lang="en-US" altLang="zh-CN" dirty="0" err="1"/>
              <a:t>QMessageBox</a:t>
            </a:r>
            <a:r>
              <a:rPr lang="en-US" altLang="zh-CN" dirty="0"/>
              <a:t>::</a:t>
            </a:r>
            <a:r>
              <a:rPr lang="en-US" altLang="zh-CN" dirty="0" err="1"/>
              <a:t>standardButtons</a:t>
            </a:r>
            <a:r>
              <a:rPr lang="zh-CN" altLang="zh-CN" dirty="0"/>
              <a:t>只提供了常用的一些按钮，并不能满足所有应用的需求，故</a:t>
            </a:r>
            <a:r>
              <a:rPr lang="en-US" altLang="zh-CN" dirty="0" err="1"/>
              <a:t>QMessageBox</a:t>
            </a:r>
            <a:r>
              <a:rPr lang="zh-CN" altLang="zh-CN" dirty="0"/>
              <a:t>类提供了一个</a:t>
            </a:r>
            <a:r>
              <a:rPr lang="en-US" altLang="zh-CN" dirty="0" err="1"/>
              <a:t>addButton</a:t>
            </a:r>
            <a:r>
              <a:rPr lang="en-US" altLang="zh-CN" dirty="0"/>
              <a:t>()</a:t>
            </a:r>
            <a:r>
              <a:rPr lang="zh-CN" altLang="zh-CN" dirty="0"/>
              <a:t>函数来为消息框增加自定义的按钮，</a:t>
            </a:r>
            <a:r>
              <a:rPr lang="en-US" altLang="zh-CN" dirty="0" err="1"/>
              <a:t>addButton</a:t>
            </a:r>
            <a:r>
              <a:rPr lang="en-US" altLang="zh-CN" dirty="0"/>
              <a:t>()</a:t>
            </a:r>
            <a:r>
              <a:rPr lang="zh-CN" altLang="zh-CN" dirty="0"/>
              <a:t>函数的第</a:t>
            </a:r>
            <a:r>
              <a:rPr lang="en-US" altLang="zh-CN" dirty="0"/>
              <a:t>1</a:t>
            </a:r>
            <a:r>
              <a:rPr lang="zh-CN" altLang="zh-CN" dirty="0"/>
              <a:t>个参数为按钮显示的文字，第</a:t>
            </a:r>
            <a:r>
              <a:rPr lang="en-US" altLang="zh-CN" dirty="0"/>
              <a:t>2</a:t>
            </a:r>
            <a:r>
              <a:rPr lang="zh-CN" altLang="zh-CN" dirty="0"/>
              <a:t>个参数为按钮类型的描述。</a:t>
            </a:r>
          </a:p>
          <a:p>
            <a:pPr indent="450850">
              <a:lnSpc>
                <a:spcPct val="150000"/>
              </a:lnSpc>
            </a:pPr>
            <a:r>
              <a:rPr lang="en-US" altLang="zh-CN" b="1" dirty="0"/>
              <a:t>(b) </a:t>
            </a:r>
            <a:r>
              <a:rPr lang="en-US" altLang="zh-CN" b="1" dirty="0" err="1"/>
              <a:t>QPushButton</a:t>
            </a:r>
            <a:r>
              <a:rPr lang="en-US" altLang="zh-CN" b="1" dirty="0"/>
              <a:t> *</a:t>
            </a:r>
            <a:r>
              <a:rPr lang="en-US" altLang="zh-CN" b="1" dirty="0" err="1"/>
              <a:t>cancelBtn</a:t>
            </a:r>
            <a:r>
              <a:rPr lang="en-US" altLang="zh-CN" b="1" dirty="0"/>
              <a:t>=</a:t>
            </a:r>
            <a:r>
              <a:rPr lang="en-US" altLang="zh-CN" b="1" dirty="0" err="1"/>
              <a:t>customMsgBox.addButton</a:t>
            </a:r>
            <a:r>
              <a:rPr lang="en-US" altLang="zh-CN" b="1" dirty="0"/>
              <a:t>(</a:t>
            </a:r>
            <a:r>
              <a:rPr lang="en-US" altLang="zh-CN" b="1" dirty="0" err="1"/>
              <a:t>QMessageBox</a:t>
            </a:r>
            <a:r>
              <a:rPr lang="en-US" altLang="zh-CN" b="1" dirty="0"/>
              <a:t>::Cancel)</a:t>
            </a:r>
            <a:r>
              <a:rPr lang="zh-CN" altLang="zh-CN" b="1" dirty="0"/>
              <a:t>：</a:t>
            </a:r>
            <a:r>
              <a:rPr lang="zh-CN" altLang="zh-CN" dirty="0"/>
              <a:t>为</a:t>
            </a:r>
            <a:r>
              <a:rPr lang="en-US" altLang="zh-CN" dirty="0"/>
              <a:t>add Button()</a:t>
            </a:r>
            <a:r>
              <a:rPr lang="zh-CN" altLang="zh-CN" dirty="0"/>
              <a:t>函数加入一个标准按钮。消息框将会按调用</a:t>
            </a:r>
            <a:r>
              <a:rPr lang="en-US" altLang="zh-CN" dirty="0" err="1"/>
              <a:t>addButton</a:t>
            </a:r>
            <a:r>
              <a:rPr lang="en-US" altLang="zh-CN" dirty="0"/>
              <a:t>()</a:t>
            </a:r>
            <a:r>
              <a:rPr lang="zh-CN" altLang="zh-CN" dirty="0"/>
              <a:t>函数的先后顺序在消息框中由左至右地依次插入按钮。</a:t>
            </a:r>
          </a:p>
          <a:p>
            <a:pPr indent="450850">
              <a:lnSpc>
                <a:spcPct val="150000"/>
              </a:lnSpc>
            </a:pPr>
            <a:r>
              <a:rPr lang="en-US" altLang="zh-CN" b="1" dirty="0"/>
              <a:t>(c) </a:t>
            </a:r>
            <a:r>
              <a:rPr lang="en-US" altLang="zh-CN" b="1" dirty="0" err="1"/>
              <a:t>customMsgBox.setText</a:t>
            </a:r>
            <a:r>
              <a:rPr lang="en-US" altLang="zh-CN" b="1" dirty="0"/>
              <a:t>(</a:t>
            </a:r>
            <a:r>
              <a:rPr lang="en-US" altLang="zh-CN" b="1" dirty="0" err="1"/>
              <a:t>tr</a:t>
            </a:r>
            <a:r>
              <a:rPr lang="en-US" altLang="zh-CN" b="1" dirty="0"/>
              <a:t>("</a:t>
            </a:r>
            <a:r>
              <a:rPr lang="zh-CN" altLang="zh-CN" b="1" dirty="0"/>
              <a:t>这是一个用户自定义消息框</a:t>
            </a:r>
            <a:r>
              <a:rPr lang="en-US" altLang="zh-CN" b="1" dirty="0"/>
              <a:t>!"))</a:t>
            </a:r>
            <a:r>
              <a:rPr lang="zh-CN" altLang="zh-CN" b="1" dirty="0"/>
              <a:t>：</a:t>
            </a:r>
            <a:r>
              <a:rPr lang="zh-CN" altLang="zh-CN" dirty="0"/>
              <a:t>设置自定义消息框中显示的提示信息内容。</a:t>
            </a:r>
          </a:p>
          <a:p>
            <a:pPr indent="450850">
              <a:lnSpc>
                <a:spcPct val="150000"/>
              </a:lnSpc>
            </a:pPr>
            <a:r>
              <a:rPr lang="en-US" altLang="zh-CN" b="1" dirty="0"/>
              <a:t>(d) </a:t>
            </a:r>
            <a:r>
              <a:rPr lang="en-US" altLang="zh-CN" b="1" dirty="0" err="1"/>
              <a:t>customMsgBox.setIconPixmap</a:t>
            </a:r>
            <a:r>
              <a:rPr lang="en-US" altLang="zh-CN" b="1" dirty="0"/>
              <a:t>(</a:t>
            </a:r>
            <a:r>
              <a:rPr lang="en-US" altLang="zh-CN" b="1" dirty="0" err="1"/>
              <a:t>QPixmap</a:t>
            </a:r>
            <a:r>
              <a:rPr lang="en-US" altLang="zh-CN" b="1" dirty="0"/>
              <a:t>("Qt.png"))</a:t>
            </a:r>
            <a:r>
              <a:rPr lang="zh-CN" altLang="zh-CN" b="1" dirty="0"/>
              <a:t>：</a:t>
            </a:r>
            <a:r>
              <a:rPr lang="zh-CN" altLang="zh-CN" dirty="0"/>
              <a:t>设置自定义消息框的图标。</a:t>
            </a:r>
          </a:p>
          <a:p>
            <a:pPr indent="450850">
              <a:lnSpc>
                <a:spcPct val="150000"/>
              </a:lnSpc>
            </a:pPr>
            <a:r>
              <a:rPr lang="zh-CN" altLang="zh-CN" dirty="0"/>
              <a:t>（</a:t>
            </a:r>
            <a:r>
              <a:rPr lang="en-US" altLang="zh-CN" dirty="0"/>
              <a:t>4</a:t>
            </a:r>
            <a:r>
              <a:rPr lang="zh-CN" altLang="zh-CN" dirty="0"/>
              <a:t>）为了能够在自定义消息框中显示</a:t>
            </a:r>
            <a:r>
              <a:rPr lang="en-US" altLang="zh-CN" dirty="0" err="1"/>
              <a:t>Qt</a:t>
            </a:r>
            <a:r>
              <a:rPr lang="zh-CN" altLang="zh-CN" dirty="0"/>
              <a:t>图标，请将事先准备好的图片</a:t>
            </a:r>
            <a:r>
              <a:rPr lang="en-US" altLang="zh-CN" dirty="0"/>
              <a:t>Qt.png</a:t>
            </a:r>
            <a:r>
              <a:rPr lang="zh-CN" altLang="zh-CN" dirty="0"/>
              <a:t>复制到</a:t>
            </a:r>
            <a:r>
              <a:rPr lang="en-US" altLang="zh-CN" dirty="0"/>
              <a:t>D:\Qt\CH4\CH401\build-DialogExample-Desktop_Qt_5_11_1_MinGW_32bit-Debug</a:t>
            </a:r>
            <a:r>
              <a:rPr lang="zh-CN" altLang="zh-CN" dirty="0"/>
              <a:t>目录下。运行该程序后，单击“用户自定义消息对话框实例”按钮后，显示效果如图</a:t>
            </a:r>
            <a:r>
              <a:rPr lang="en-US" altLang="zh-CN" dirty="0"/>
              <a:t>4.7</a:t>
            </a:r>
            <a:r>
              <a:rPr lang="zh-CN" altLang="zh-CN" dirty="0"/>
              <a:t>所示</a:t>
            </a:r>
            <a:r>
              <a:rPr lang="zh-CN" altLang="zh-CN" dirty="0" smtClean="0"/>
              <a:t>。</a:t>
            </a:r>
            <a:endParaRPr lang="zh-CN" altLang="zh-CN" dirty="0"/>
          </a:p>
        </p:txBody>
      </p:sp>
    </p:spTree>
    <p:extLst>
      <p:ext uri="{BB962C8B-B14F-4D97-AF65-F5344CB8AC3E}">
        <p14:creationId xmlns:p14="http://schemas.microsoft.com/office/powerpoint/2010/main" val="4211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工具盒类</a:t>
            </a:r>
          </a:p>
        </p:txBody>
      </p:sp>
    </p:spTree>
    <p:extLst>
      <p:ext uri="{BB962C8B-B14F-4D97-AF65-F5344CB8AC3E}">
        <p14:creationId xmlns:p14="http://schemas.microsoft.com/office/powerpoint/2010/main" val="2268978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工具盒类</a:t>
            </a:r>
          </a:p>
        </p:txBody>
      </p:sp>
      <p:sp>
        <p:nvSpPr>
          <p:cNvPr id="3" name="TextBox 2"/>
          <p:cNvSpPr txBox="1"/>
          <p:nvPr/>
        </p:nvSpPr>
        <p:spPr>
          <a:xfrm>
            <a:off x="736270" y="1033153"/>
            <a:ext cx="10355283" cy="646331"/>
          </a:xfrm>
          <a:prstGeom prst="rect">
            <a:avLst/>
          </a:prstGeom>
          <a:noFill/>
        </p:spPr>
        <p:txBody>
          <a:bodyPr wrap="square" rtlCol="0">
            <a:spAutoFit/>
          </a:bodyPr>
          <a:lstStyle/>
          <a:p>
            <a:pPr indent="450850"/>
            <a:r>
              <a:rPr lang="zh-CN" altLang="zh-CN" sz="1800" b="1" u="sng" dirty="0"/>
              <a:t>【例】</a:t>
            </a:r>
            <a:r>
              <a:rPr lang="zh-CN" altLang="zh-CN" sz="1800" u="sng" dirty="0"/>
              <a:t>（难度一般）</a:t>
            </a:r>
            <a:r>
              <a:rPr lang="zh-CN" altLang="zh-CN" sz="1800" dirty="0"/>
              <a:t>（</a:t>
            </a:r>
            <a:r>
              <a:rPr lang="en-US" altLang="zh-CN" sz="1800" dirty="0"/>
              <a:t>CH402</a:t>
            </a:r>
            <a:r>
              <a:rPr lang="zh-CN" altLang="zh-CN" sz="1800" dirty="0"/>
              <a:t>）通过实现类似</a:t>
            </a:r>
            <a:r>
              <a:rPr lang="en-US" altLang="zh-CN" sz="1800" dirty="0"/>
              <a:t>QQ</a:t>
            </a:r>
            <a:r>
              <a:rPr lang="zh-CN" altLang="zh-CN" sz="1800" dirty="0"/>
              <a:t>抽屉效果的实例来介绍</a:t>
            </a:r>
            <a:r>
              <a:rPr lang="en-US" altLang="zh-CN" sz="1800" dirty="0" err="1"/>
              <a:t>QToolBox</a:t>
            </a:r>
            <a:r>
              <a:rPr lang="zh-CN" altLang="zh-CN" sz="1800" dirty="0"/>
              <a:t>类的使用，运行效果如图</a:t>
            </a:r>
            <a:r>
              <a:rPr lang="en-US" altLang="zh-CN" sz="1800" dirty="0"/>
              <a:t>4.8</a:t>
            </a:r>
            <a:r>
              <a:rPr lang="zh-CN" altLang="zh-CN" sz="1800" dirty="0"/>
              <a:t>所示</a:t>
            </a:r>
            <a:r>
              <a:rPr lang="zh-CN" altLang="zh-CN" sz="1800" dirty="0" smtClean="0"/>
              <a:t>。</a:t>
            </a:r>
            <a:endParaRPr lang="zh-CN" altLang="zh-CN" sz="1800"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90168179"/>
              </p:ext>
            </p:extLst>
          </p:nvPr>
        </p:nvGraphicFramePr>
        <p:xfrm>
          <a:off x="2315688" y="1816924"/>
          <a:ext cx="6958940" cy="4215512"/>
        </p:xfrm>
        <a:graphic>
          <a:graphicData uri="http://schemas.openxmlformats.org/presentationml/2006/ole">
            <mc:AlternateContent xmlns:mc="http://schemas.openxmlformats.org/markup-compatibility/2006">
              <mc:Choice xmlns:v="urn:schemas-microsoft-com:vml" Requires="v">
                <p:oleObj spid="_x0000_s1032" name="Visio" r:id="rId3" imgW="6424302" imgH="3895020" progId="Visio.Drawing.11">
                  <p:embed/>
                </p:oleObj>
              </mc:Choice>
              <mc:Fallback>
                <p:oleObj name="Visio" r:id="rId3" imgW="6424302" imgH="38950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688" y="1816924"/>
                        <a:ext cx="6958940" cy="4215512"/>
                      </a:xfrm>
                      <a:prstGeom prst="rect">
                        <a:avLst/>
                      </a:prstGeom>
                      <a:noFill/>
                    </p:spPr>
                  </p:pic>
                </p:oleObj>
              </mc:Fallback>
            </mc:AlternateContent>
          </a:graphicData>
        </a:graphic>
      </p:graphicFrame>
    </p:spTree>
    <p:extLst>
      <p:ext uri="{BB962C8B-B14F-4D97-AF65-F5344CB8AC3E}">
        <p14:creationId xmlns:p14="http://schemas.microsoft.com/office/powerpoint/2010/main" val="4370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工具盒类</a:t>
            </a:r>
          </a:p>
        </p:txBody>
      </p:sp>
      <p:sp>
        <p:nvSpPr>
          <p:cNvPr id="3" name="TextBox 2"/>
          <p:cNvSpPr txBox="1"/>
          <p:nvPr/>
        </p:nvSpPr>
        <p:spPr>
          <a:xfrm>
            <a:off x="676894" y="973777"/>
            <a:ext cx="10580914" cy="3368871"/>
          </a:xfrm>
          <a:prstGeom prst="rect">
            <a:avLst/>
          </a:prstGeom>
          <a:noFill/>
        </p:spPr>
        <p:txBody>
          <a:bodyPr wrap="square" rtlCol="0">
            <a:spAutoFit/>
          </a:bodyPr>
          <a:lstStyle/>
          <a:p>
            <a:pPr indent="450850">
              <a:lnSpc>
                <a:spcPct val="150000"/>
              </a:lnSpc>
            </a:pPr>
            <a:r>
              <a:rPr lang="zh-CN" altLang="zh-CN" sz="1800" dirty="0"/>
              <a:t>下面介绍实现的具体步骤。</a:t>
            </a:r>
          </a:p>
          <a:p>
            <a:pPr indent="450850">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err="1"/>
              <a:t>MyQQExample</a:t>
            </a:r>
            <a:r>
              <a:rPr lang="zh-CN" altLang="zh-CN" sz="1800" dirty="0"/>
              <a:t>”，基类选择“</a:t>
            </a:r>
            <a:r>
              <a:rPr lang="en-US" altLang="zh-CN" sz="1800" dirty="0" err="1"/>
              <a:t>QDialog</a:t>
            </a:r>
            <a:r>
              <a:rPr lang="zh-CN" altLang="zh-CN" sz="1800" dirty="0"/>
              <a:t>”，</a:t>
            </a:r>
            <a:r>
              <a:rPr lang="zh-CN" altLang="zh-CN" sz="1800" b="1" dirty="0"/>
              <a:t>取消</a:t>
            </a:r>
            <a:r>
              <a:rPr lang="zh-CN" altLang="zh-CN" sz="1800" dirty="0"/>
              <a:t>“创建界面”复选框的选中状态。</a:t>
            </a:r>
          </a:p>
          <a:p>
            <a:pPr indent="450850">
              <a:lnSpc>
                <a:spcPct val="150000"/>
              </a:lnSpc>
            </a:pPr>
            <a:r>
              <a:rPr lang="zh-CN" altLang="zh-CN" sz="1800" dirty="0"/>
              <a:t>（</a:t>
            </a:r>
            <a:r>
              <a:rPr lang="en-US" altLang="zh-CN" sz="1800" dirty="0"/>
              <a:t>2</a:t>
            </a:r>
            <a:r>
              <a:rPr lang="zh-CN" altLang="zh-CN" sz="1800" dirty="0"/>
              <a:t>）添加该工程的提供主要显示界面的函数所在的文件，在“</a:t>
            </a:r>
            <a:r>
              <a:rPr lang="en-US" altLang="zh-CN" sz="1800" dirty="0" err="1"/>
              <a:t>MyQQExample</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”文本框中输入基类名“</a:t>
            </a:r>
            <a:r>
              <a:rPr lang="en-US" altLang="zh-CN" sz="1800" dirty="0" err="1"/>
              <a:t>QToolBox</a:t>
            </a:r>
            <a:r>
              <a:rPr lang="zh-CN" altLang="zh-CN" sz="1800" dirty="0"/>
              <a:t>”（手工添加），在“</a:t>
            </a:r>
            <a:r>
              <a:rPr lang="en-US" altLang="zh-CN" sz="1800" dirty="0"/>
              <a:t>Class name</a:t>
            </a:r>
            <a:r>
              <a:rPr lang="zh-CN" altLang="zh-CN" sz="1800" dirty="0"/>
              <a:t>”文本框中输入类的名称“</a:t>
            </a:r>
            <a:r>
              <a:rPr lang="en-US" altLang="zh-CN" sz="1800" dirty="0"/>
              <a:t>Drawer</a:t>
            </a:r>
            <a:r>
              <a:rPr lang="zh-CN" altLang="zh-CN" sz="1800" dirty="0"/>
              <a:t>”。</a:t>
            </a:r>
          </a:p>
          <a:p>
            <a:pPr indent="450850">
              <a:lnSpc>
                <a:spcPct val="150000"/>
              </a:lnSpc>
            </a:pPr>
            <a:r>
              <a:rPr lang="zh-CN" altLang="zh-CN" sz="1800" dirty="0"/>
              <a:t>（</a:t>
            </a:r>
            <a:r>
              <a:rPr lang="en-US" altLang="zh-CN" sz="1800" dirty="0"/>
              <a:t>3</a:t>
            </a:r>
            <a:r>
              <a:rPr lang="zh-CN" altLang="zh-CN" sz="1800" dirty="0"/>
              <a:t>）单击“下一步”按钮，单击“完成”按钮，添加“</a:t>
            </a:r>
            <a:r>
              <a:rPr lang="en-US" altLang="zh-CN" sz="1800" dirty="0" err="1"/>
              <a:t>drawer.h</a:t>
            </a:r>
            <a:r>
              <a:rPr lang="zh-CN" altLang="zh-CN" sz="1800" dirty="0"/>
              <a:t>”头文件和“</a:t>
            </a:r>
            <a:r>
              <a:rPr lang="en-US" altLang="zh-CN" sz="1800" dirty="0"/>
              <a:t>drawer.cpp</a:t>
            </a:r>
            <a:r>
              <a:rPr lang="zh-CN" altLang="zh-CN" sz="1800" dirty="0"/>
              <a:t>”源文件</a:t>
            </a:r>
            <a:r>
              <a:rPr lang="zh-CN" altLang="zh-CN" sz="1800" dirty="0" smtClean="0"/>
              <a:t>。</a:t>
            </a:r>
            <a:endParaRPr lang="zh-CN" altLang="zh-CN" sz="1800" dirty="0"/>
          </a:p>
        </p:txBody>
      </p:sp>
    </p:spTree>
    <p:extLst>
      <p:ext uri="{BB962C8B-B14F-4D97-AF65-F5344CB8AC3E}">
        <p14:creationId xmlns:p14="http://schemas.microsoft.com/office/powerpoint/2010/main" val="222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pic>
        <p:nvPicPr>
          <p:cNvPr id="614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97" y="3054101"/>
            <a:ext cx="3083263" cy="164440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321" y="3077146"/>
            <a:ext cx="2865376" cy="1637358"/>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1" y="1371352"/>
            <a:ext cx="3504917" cy="33431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1325563"/>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6"/>
          <p:cNvSpPr>
            <a:spLocks noChangeArrowheads="1"/>
          </p:cNvSpPr>
          <p:nvPr/>
        </p:nvSpPr>
        <p:spPr bwMode="auto">
          <a:xfrm>
            <a:off x="0" y="2163763"/>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1580800" y="4841353"/>
            <a:ext cx="9263068" cy="369332"/>
          </a:xfrm>
          <a:prstGeom prst="rect">
            <a:avLst/>
          </a:prstGeom>
        </p:spPr>
        <p:txBody>
          <a:bodyPr wrap="square">
            <a:spAutoFit/>
          </a:bodyPr>
          <a:lstStyle/>
          <a:p>
            <a:r>
              <a:rPr lang="zh-CN" altLang="zh-CN" sz="1800" dirty="0"/>
              <a:t>（</a:t>
            </a:r>
            <a:r>
              <a:rPr lang="en-US" altLang="zh-CN" sz="1800" dirty="0"/>
              <a:t>e</a:t>
            </a:r>
            <a:r>
              <a:rPr lang="zh-CN" altLang="zh-CN" sz="1800" dirty="0"/>
              <a:t>）</a:t>
            </a:r>
            <a:r>
              <a:rPr lang="en-US" altLang="zh-CN" sz="1800" dirty="0"/>
              <a:t>Critical</a:t>
            </a:r>
            <a:r>
              <a:rPr lang="zh-CN" altLang="zh-CN" sz="1800" dirty="0"/>
              <a:t>消息框</a:t>
            </a:r>
            <a:r>
              <a:rPr lang="en-US" altLang="zh-CN" sz="1800" dirty="0"/>
              <a:t>          	</a:t>
            </a:r>
            <a:r>
              <a:rPr lang="en-US" altLang="zh-CN" sz="1800" dirty="0" smtClean="0"/>
              <a:t>       </a:t>
            </a:r>
            <a:r>
              <a:rPr lang="zh-CN" altLang="zh-CN" sz="1800" dirty="0"/>
              <a:t>（</a:t>
            </a:r>
            <a:r>
              <a:rPr lang="en-US" altLang="zh-CN" sz="1800" dirty="0"/>
              <a:t>f</a:t>
            </a:r>
            <a:r>
              <a:rPr lang="zh-CN" altLang="zh-CN" sz="1800" dirty="0"/>
              <a:t>）</a:t>
            </a:r>
            <a:r>
              <a:rPr lang="en-US" altLang="zh-CN" sz="1800" dirty="0"/>
              <a:t>About</a:t>
            </a:r>
            <a:r>
              <a:rPr lang="zh-CN" altLang="zh-CN" sz="1800" dirty="0"/>
              <a:t>消息框</a:t>
            </a:r>
            <a:r>
              <a:rPr lang="en-US" altLang="zh-CN" sz="1800" dirty="0"/>
              <a:t>           </a:t>
            </a:r>
            <a:r>
              <a:rPr lang="en-US" altLang="zh-CN" sz="1800" dirty="0" smtClean="0"/>
              <a:t>               </a:t>
            </a:r>
            <a:r>
              <a:rPr lang="zh-CN" altLang="zh-CN" sz="1800" dirty="0"/>
              <a:t>（</a:t>
            </a:r>
            <a:r>
              <a:rPr lang="en-US" altLang="zh-CN" sz="1800" dirty="0"/>
              <a:t>g</a:t>
            </a:r>
            <a:r>
              <a:rPr lang="zh-CN" altLang="zh-CN" sz="1800" dirty="0"/>
              <a:t>）</a:t>
            </a:r>
            <a:r>
              <a:rPr lang="en-US" altLang="zh-CN" sz="1800" dirty="0"/>
              <a:t>About </a:t>
            </a:r>
            <a:r>
              <a:rPr lang="en-US" altLang="zh-CN" sz="1800" dirty="0" err="1"/>
              <a:t>Qt</a:t>
            </a:r>
            <a:r>
              <a:rPr lang="zh-CN" altLang="zh-CN" sz="1800" dirty="0"/>
              <a:t>消息框</a:t>
            </a:r>
          </a:p>
        </p:txBody>
      </p:sp>
    </p:spTree>
    <p:extLst>
      <p:ext uri="{BB962C8B-B14F-4D97-AF65-F5344CB8AC3E}">
        <p14:creationId xmlns:p14="http://schemas.microsoft.com/office/powerpoint/2010/main" val="3535795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工具盒类</a:t>
            </a:r>
          </a:p>
        </p:txBody>
      </p:sp>
      <p:sp>
        <p:nvSpPr>
          <p:cNvPr id="3" name="TextBox 2"/>
          <p:cNvSpPr txBox="1"/>
          <p:nvPr/>
        </p:nvSpPr>
        <p:spPr>
          <a:xfrm>
            <a:off x="724395" y="1033153"/>
            <a:ext cx="10402784" cy="646331"/>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a:t>
            </a:r>
            <a:r>
              <a:rPr lang="en-US" altLang="zh-CN" sz="1800" dirty="0"/>
              <a:t>Drawer</a:t>
            </a:r>
            <a:r>
              <a:rPr lang="zh-CN" altLang="zh-CN" sz="1800" dirty="0"/>
              <a:t>类继承自</a:t>
            </a:r>
            <a:r>
              <a:rPr lang="en-US" altLang="zh-CN" sz="1800" dirty="0" err="1"/>
              <a:t>QToolBox</a:t>
            </a:r>
            <a:r>
              <a:rPr lang="zh-CN" altLang="zh-CN" sz="1800" dirty="0"/>
              <a:t>类，打开“</a:t>
            </a:r>
            <a:r>
              <a:rPr lang="en-US" altLang="zh-CN" sz="1800" dirty="0" err="1"/>
              <a:t>drawer.h</a:t>
            </a:r>
            <a:r>
              <a:rPr lang="zh-CN" altLang="zh-CN" sz="1800" dirty="0"/>
              <a:t>”头文件，定义实例中需要用到的各种窗体控件。具体代码如下</a:t>
            </a:r>
            <a:r>
              <a:rPr lang="zh-CN" altLang="zh-CN" sz="1800" dirty="0" smtClean="0"/>
              <a:t>：</a:t>
            </a:r>
            <a:endParaRPr lang="zh-CN" altLang="zh-CN" sz="1800" dirty="0"/>
          </a:p>
        </p:txBody>
      </p:sp>
      <p:sp>
        <p:nvSpPr>
          <p:cNvPr id="4" name="TextBox 3"/>
          <p:cNvSpPr txBox="1"/>
          <p:nvPr/>
        </p:nvSpPr>
        <p:spPr>
          <a:xfrm>
            <a:off x="1401288" y="1679484"/>
            <a:ext cx="9203377" cy="4940618"/>
          </a:xfrm>
          <a:prstGeom prst="roundRect">
            <a:avLst>
              <a:gd name="adj" fmla="val 5042"/>
            </a:avLst>
          </a:prstGeom>
          <a:solidFill>
            <a:srgbClr val="DDDDDD"/>
          </a:solidFill>
        </p:spPr>
        <p:txBody>
          <a:bodyPr wrap="square" rtlCol="0">
            <a:spAutoFit/>
          </a:bodyPr>
          <a:lstStyle/>
          <a:p>
            <a:r>
              <a:rPr lang="en-US" altLang="zh-CN" dirty="0"/>
              <a:t>#include &lt;</a:t>
            </a:r>
            <a:r>
              <a:rPr lang="en-US" altLang="zh-CN" dirty="0" err="1"/>
              <a:t>QToolBox</a:t>
            </a:r>
            <a:r>
              <a:rPr lang="en-US" altLang="zh-CN" dirty="0"/>
              <a:t>&gt;</a:t>
            </a:r>
            <a:endParaRPr lang="zh-CN" altLang="zh-CN" dirty="0"/>
          </a:p>
          <a:p>
            <a:r>
              <a:rPr lang="en-US" altLang="zh-CN" dirty="0"/>
              <a:t>#include &lt;</a:t>
            </a:r>
            <a:r>
              <a:rPr lang="en-US" altLang="zh-CN" dirty="0" err="1"/>
              <a:t>QToolButton</a:t>
            </a:r>
            <a:r>
              <a:rPr lang="en-US" altLang="zh-CN" dirty="0"/>
              <a:t>&gt;</a:t>
            </a:r>
            <a:endParaRPr lang="zh-CN" altLang="zh-CN" dirty="0"/>
          </a:p>
          <a:p>
            <a:r>
              <a:rPr lang="en-US" altLang="zh-CN" dirty="0"/>
              <a:t>class Drawer : public </a:t>
            </a:r>
            <a:r>
              <a:rPr lang="en-US" altLang="zh-CN" dirty="0" err="1"/>
              <a:t>QToolBox</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Drawer(</a:t>
            </a:r>
            <a:r>
              <a:rPr lang="en-US" altLang="zh-CN" dirty="0" err="1"/>
              <a:t>QWidget</a:t>
            </a:r>
            <a:r>
              <a:rPr lang="en-US" altLang="zh-CN" dirty="0"/>
              <a:t> *parent=0,Qt::</a:t>
            </a:r>
            <a:r>
              <a:rPr lang="en-US" altLang="zh-CN" dirty="0" err="1"/>
              <a:t>WindowFlags</a:t>
            </a:r>
            <a:r>
              <a:rPr lang="en-US" altLang="zh-CN" dirty="0"/>
              <a:t> f=0);</a:t>
            </a:r>
            <a:endParaRPr lang="zh-CN" altLang="zh-CN" dirty="0"/>
          </a:p>
          <a:p>
            <a:r>
              <a:rPr lang="en-US" altLang="zh-CN" dirty="0"/>
              <a:t>private:</a:t>
            </a:r>
            <a:endParaRPr lang="zh-CN" altLang="zh-CN" dirty="0"/>
          </a:p>
          <a:p>
            <a:r>
              <a:rPr lang="en-US" altLang="zh-CN" dirty="0"/>
              <a:t>	</a:t>
            </a:r>
            <a:r>
              <a:rPr lang="en-US" altLang="zh-CN" dirty="0" err="1"/>
              <a:t>QToolButton</a:t>
            </a:r>
            <a:r>
              <a:rPr lang="en-US" altLang="zh-CN" dirty="0"/>
              <a:t> *toolBtn1_1;</a:t>
            </a:r>
            <a:endParaRPr lang="zh-CN" altLang="zh-CN" dirty="0"/>
          </a:p>
          <a:p>
            <a:r>
              <a:rPr lang="en-US" altLang="zh-CN" dirty="0"/>
              <a:t>	</a:t>
            </a:r>
            <a:r>
              <a:rPr lang="en-US" altLang="zh-CN" dirty="0" err="1"/>
              <a:t>QToolButton</a:t>
            </a:r>
            <a:r>
              <a:rPr lang="en-US" altLang="zh-CN" dirty="0"/>
              <a:t> *toolBtn1_2;</a:t>
            </a:r>
            <a:endParaRPr lang="zh-CN" altLang="zh-CN" dirty="0"/>
          </a:p>
          <a:p>
            <a:r>
              <a:rPr lang="en-US" altLang="zh-CN" dirty="0"/>
              <a:t>	</a:t>
            </a:r>
            <a:r>
              <a:rPr lang="en-US" altLang="zh-CN" dirty="0" err="1"/>
              <a:t>QToolButton</a:t>
            </a:r>
            <a:r>
              <a:rPr lang="en-US" altLang="zh-CN" dirty="0"/>
              <a:t> *toolBtn1_3;</a:t>
            </a:r>
            <a:endParaRPr lang="zh-CN" altLang="zh-CN" dirty="0"/>
          </a:p>
          <a:p>
            <a:r>
              <a:rPr lang="en-US" altLang="zh-CN" dirty="0"/>
              <a:t>	</a:t>
            </a:r>
            <a:r>
              <a:rPr lang="en-US" altLang="zh-CN" dirty="0" err="1"/>
              <a:t>QToolButton</a:t>
            </a:r>
            <a:r>
              <a:rPr lang="en-US" altLang="zh-CN" dirty="0"/>
              <a:t> *toolBtn1_4;</a:t>
            </a:r>
            <a:endParaRPr lang="zh-CN" altLang="zh-CN" dirty="0"/>
          </a:p>
          <a:p>
            <a:r>
              <a:rPr lang="en-US" altLang="zh-CN" dirty="0"/>
              <a:t>	</a:t>
            </a:r>
            <a:r>
              <a:rPr lang="en-US" altLang="zh-CN" dirty="0" err="1"/>
              <a:t>QToolButton</a:t>
            </a:r>
            <a:r>
              <a:rPr lang="en-US" altLang="zh-CN" dirty="0"/>
              <a:t> *toolBtn1_5;</a:t>
            </a:r>
            <a:endParaRPr lang="zh-CN" altLang="zh-CN" dirty="0"/>
          </a:p>
          <a:p>
            <a:r>
              <a:rPr lang="en-US" altLang="zh-CN" dirty="0"/>
              <a:t>	</a:t>
            </a:r>
            <a:r>
              <a:rPr lang="en-US" altLang="zh-CN" dirty="0" err="1"/>
              <a:t>QToolButton</a:t>
            </a:r>
            <a:r>
              <a:rPr lang="en-US" altLang="zh-CN" dirty="0"/>
              <a:t> *toolBtn2_1;</a:t>
            </a:r>
            <a:endParaRPr lang="zh-CN" altLang="zh-CN" dirty="0"/>
          </a:p>
          <a:p>
            <a:r>
              <a:rPr lang="en-US" altLang="zh-CN" dirty="0"/>
              <a:t>	</a:t>
            </a:r>
            <a:r>
              <a:rPr lang="en-US" altLang="zh-CN" dirty="0" err="1"/>
              <a:t>QToolButton</a:t>
            </a:r>
            <a:r>
              <a:rPr lang="en-US" altLang="zh-CN" dirty="0"/>
              <a:t> *toolBtn2_2;</a:t>
            </a:r>
            <a:endParaRPr lang="zh-CN" altLang="zh-CN" dirty="0"/>
          </a:p>
          <a:p>
            <a:r>
              <a:rPr lang="en-US" altLang="zh-CN" dirty="0"/>
              <a:t>	</a:t>
            </a:r>
            <a:r>
              <a:rPr lang="en-US" altLang="zh-CN" dirty="0" err="1"/>
              <a:t>QToolButton</a:t>
            </a:r>
            <a:r>
              <a:rPr lang="en-US" altLang="zh-CN" dirty="0"/>
              <a:t> *toolBtn3_1;</a:t>
            </a:r>
            <a:endParaRPr lang="zh-CN" altLang="zh-CN" dirty="0"/>
          </a:p>
          <a:p>
            <a:r>
              <a:rPr lang="en-US" altLang="zh-CN" dirty="0"/>
              <a:t>	</a:t>
            </a:r>
            <a:r>
              <a:rPr lang="en-US" altLang="zh-CN" dirty="0" err="1"/>
              <a:t>QToolButton</a:t>
            </a:r>
            <a:r>
              <a:rPr lang="en-US" altLang="zh-CN" dirty="0"/>
              <a:t> *toolBtn3_2;</a:t>
            </a:r>
            <a:endParaRPr lang="zh-CN" altLang="zh-CN" dirty="0"/>
          </a:p>
          <a:p>
            <a:r>
              <a:rPr lang="en-US" altLang="zh-CN" dirty="0" smtClean="0"/>
              <a:t>};</a:t>
            </a:r>
          </a:p>
        </p:txBody>
      </p:sp>
    </p:spTree>
    <p:extLst>
      <p:ext uri="{BB962C8B-B14F-4D97-AF65-F5344CB8AC3E}">
        <p14:creationId xmlns:p14="http://schemas.microsoft.com/office/powerpoint/2010/main" val="306839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工具盒类</a:t>
            </a:r>
          </a:p>
        </p:txBody>
      </p:sp>
      <p:sp>
        <p:nvSpPr>
          <p:cNvPr id="3" name="TextBox 2"/>
          <p:cNvSpPr txBox="1"/>
          <p:nvPr/>
        </p:nvSpPr>
        <p:spPr>
          <a:xfrm>
            <a:off x="771896" y="1009403"/>
            <a:ext cx="10284031" cy="4524315"/>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）打开“</a:t>
            </a:r>
            <a:r>
              <a:rPr lang="en-US" altLang="zh-CN" sz="1800" dirty="0"/>
              <a:t>drawer.cpp</a:t>
            </a:r>
            <a:r>
              <a:rPr lang="zh-CN" altLang="zh-CN" sz="1800" dirty="0"/>
              <a:t>”</a:t>
            </a:r>
            <a:r>
              <a:rPr lang="zh-CN" altLang="zh-CN" sz="1800" dirty="0">
                <a:hlinkClick r:id="rId2" action="ppaction://hlinkfile"/>
              </a:rPr>
              <a:t>源文件，添加以下</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pPr indent="450850"/>
            <a:r>
              <a:rPr lang="zh-CN" altLang="zh-CN" sz="1800" b="1" dirty="0"/>
              <a:t>其中，</a:t>
            </a:r>
            <a:endParaRPr lang="zh-CN" altLang="zh-CN" sz="1800" dirty="0"/>
          </a:p>
          <a:p>
            <a:pPr indent="450850"/>
            <a:r>
              <a:rPr lang="en-US" altLang="zh-CN" sz="1800" b="1" dirty="0"/>
              <a:t>(a) toolBtn1_1 =new </a:t>
            </a:r>
            <a:r>
              <a:rPr lang="en-US" altLang="zh-CN" sz="1800" b="1" dirty="0" err="1"/>
              <a:t>QToolButton</a:t>
            </a:r>
            <a:r>
              <a:rPr lang="zh-CN" altLang="zh-CN" sz="1800" b="1" dirty="0"/>
              <a:t>：</a:t>
            </a:r>
            <a:r>
              <a:rPr lang="zh-CN" altLang="zh-CN" sz="1800" dirty="0"/>
              <a:t>创建一个</a:t>
            </a:r>
            <a:r>
              <a:rPr lang="en-US" altLang="zh-CN" sz="1800" dirty="0" err="1"/>
              <a:t>QToolButton</a:t>
            </a:r>
            <a:r>
              <a:rPr lang="zh-CN" altLang="zh-CN" sz="1800" dirty="0"/>
              <a:t>类实例，分别对应于抽屉中的每个按钮。</a:t>
            </a:r>
          </a:p>
          <a:p>
            <a:pPr indent="450850"/>
            <a:r>
              <a:rPr lang="en-US" altLang="zh-CN" sz="1800" b="1" dirty="0"/>
              <a:t>(b) toolBtn1_1-&gt;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张三</a:t>
            </a:r>
            <a:r>
              <a:rPr lang="en-US" altLang="zh-CN" sz="1800" b="1" dirty="0"/>
              <a:t>"))</a:t>
            </a:r>
            <a:r>
              <a:rPr lang="zh-CN" altLang="zh-CN" sz="1800" b="1" dirty="0"/>
              <a:t>：</a:t>
            </a:r>
            <a:r>
              <a:rPr lang="zh-CN" altLang="zh-CN" sz="1800" dirty="0"/>
              <a:t>设置按钮的文字。</a:t>
            </a:r>
          </a:p>
          <a:p>
            <a:pPr indent="450850"/>
            <a:r>
              <a:rPr lang="en-US" altLang="zh-CN" sz="1800" b="1" dirty="0"/>
              <a:t>(c) toolBtn1_1-&gt;</a:t>
            </a:r>
            <a:r>
              <a:rPr lang="en-US" altLang="zh-CN" sz="1800" b="1" dirty="0" err="1"/>
              <a:t>setIcon</a:t>
            </a:r>
            <a:r>
              <a:rPr lang="en-US" altLang="zh-CN" sz="1800" b="1" dirty="0"/>
              <a:t>(</a:t>
            </a:r>
            <a:r>
              <a:rPr lang="en-US" altLang="zh-CN" sz="1800" b="1" dirty="0" err="1"/>
              <a:t>QPixmap</a:t>
            </a:r>
            <a:r>
              <a:rPr lang="en-US" altLang="zh-CN" sz="1800" b="1" dirty="0"/>
              <a:t>("11.png"))</a:t>
            </a:r>
            <a:r>
              <a:rPr lang="zh-CN" altLang="zh-CN" sz="1800" b="1" dirty="0"/>
              <a:t>：</a:t>
            </a:r>
            <a:r>
              <a:rPr lang="zh-CN" altLang="zh-CN" sz="1800" dirty="0"/>
              <a:t>设置按钮的图标。</a:t>
            </a:r>
          </a:p>
          <a:p>
            <a:pPr indent="450850"/>
            <a:r>
              <a:rPr lang="en-US" altLang="zh-CN" sz="1800" b="1" dirty="0"/>
              <a:t>(d)toolBtn1_1-&gt;</a:t>
            </a:r>
            <a:r>
              <a:rPr lang="en-US" altLang="zh-CN" sz="1800" b="1" dirty="0" err="1"/>
              <a:t>setIconSize</a:t>
            </a:r>
            <a:r>
              <a:rPr lang="en-US" altLang="zh-CN" sz="1800" b="1" dirty="0"/>
              <a:t>(</a:t>
            </a:r>
            <a:r>
              <a:rPr lang="en-US" altLang="zh-CN" sz="1800" b="1" dirty="0" err="1"/>
              <a:t>QPixmap</a:t>
            </a:r>
            <a:r>
              <a:rPr lang="en-US" altLang="zh-CN" sz="1800" b="1" dirty="0"/>
              <a:t>("11.png").size())</a:t>
            </a:r>
            <a:r>
              <a:rPr lang="zh-CN" altLang="zh-CN" sz="1800" b="1" dirty="0"/>
              <a:t>：</a:t>
            </a:r>
            <a:r>
              <a:rPr lang="zh-CN" altLang="zh-CN" sz="1800" dirty="0"/>
              <a:t>设置按钮的大小，本例将其设置为与图标的大小相同。</a:t>
            </a:r>
          </a:p>
          <a:p>
            <a:pPr indent="450850"/>
            <a:r>
              <a:rPr lang="en-US" altLang="zh-CN" sz="1800" b="1" dirty="0"/>
              <a:t>(e) toolBtn1_1-&gt;</a:t>
            </a:r>
            <a:r>
              <a:rPr lang="en-US" altLang="zh-CN" sz="1800" b="1" dirty="0" err="1"/>
              <a:t>setAutoRaise</a:t>
            </a:r>
            <a:r>
              <a:rPr lang="en-US" altLang="zh-CN" sz="1800" b="1" dirty="0"/>
              <a:t>(true)</a:t>
            </a:r>
            <a:r>
              <a:rPr lang="zh-CN" altLang="zh-CN" sz="1800" b="1" dirty="0"/>
              <a:t>：</a:t>
            </a:r>
            <a:r>
              <a:rPr lang="zh-CN" altLang="zh-CN" sz="1800" dirty="0"/>
              <a:t>当鼠标离开时，按钮自动恢复为弹起状态。</a:t>
            </a:r>
          </a:p>
          <a:p>
            <a:pPr indent="450850"/>
            <a:r>
              <a:rPr lang="en-US" altLang="zh-CN" sz="1800" b="1" dirty="0"/>
              <a:t>(f) toolBtn1_1-&gt;</a:t>
            </a:r>
            <a:r>
              <a:rPr lang="en-US" altLang="zh-CN" sz="1800" b="1" dirty="0" err="1"/>
              <a:t>setToolButtonStyle</a:t>
            </a:r>
            <a:r>
              <a:rPr lang="en-US" altLang="zh-CN" sz="1800" b="1" dirty="0"/>
              <a:t>(</a:t>
            </a:r>
            <a:r>
              <a:rPr lang="en-US" altLang="zh-CN" sz="1800" b="1" dirty="0" err="1"/>
              <a:t>Qt</a:t>
            </a:r>
            <a:r>
              <a:rPr lang="en-US" altLang="zh-CN" sz="1800" b="1" dirty="0"/>
              <a:t>::</a:t>
            </a:r>
            <a:r>
              <a:rPr lang="en-US" altLang="zh-CN" sz="1800" b="1" dirty="0" err="1"/>
              <a:t>ToolButtonTextBesideIcon</a:t>
            </a:r>
            <a:r>
              <a:rPr lang="en-US" altLang="zh-CN" sz="1800" b="1" dirty="0"/>
              <a:t>)</a:t>
            </a:r>
            <a:r>
              <a:rPr lang="zh-CN" altLang="zh-CN" sz="1800" b="1" dirty="0"/>
              <a:t>：</a:t>
            </a:r>
            <a:r>
              <a:rPr lang="zh-CN" altLang="zh-CN" sz="1800" dirty="0"/>
              <a:t>设置按钮的</a:t>
            </a:r>
            <a:r>
              <a:rPr lang="en-US" altLang="zh-CN" sz="1800" dirty="0" err="1"/>
              <a:t>ToolButtonStyle</a:t>
            </a:r>
            <a:r>
              <a:rPr lang="zh-CN" altLang="zh-CN" sz="1800" dirty="0"/>
              <a:t>属性。</a:t>
            </a:r>
          </a:p>
          <a:p>
            <a:pPr indent="450850"/>
            <a:r>
              <a:rPr lang="en-US" altLang="zh-CN" sz="1800" b="1" dirty="0"/>
              <a:t>(g) </a:t>
            </a:r>
            <a:r>
              <a:rPr lang="en-US" altLang="zh-CN" sz="1800" b="1" dirty="0" err="1"/>
              <a:t>QGroupBox</a:t>
            </a:r>
            <a:r>
              <a:rPr lang="en-US" altLang="zh-CN" sz="1800" b="1" dirty="0"/>
              <a:t> *groupBox1=new </a:t>
            </a:r>
            <a:r>
              <a:rPr lang="en-US" altLang="zh-CN" sz="1800" b="1" dirty="0" err="1"/>
              <a:t>QGroupBox</a:t>
            </a:r>
            <a:r>
              <a:rPr lang="zh-CN" altLang="zh-CN" sz="1800" b="1" dirty="0"/>
              <a:t>：</a:t>
            </a:r>
            <a:r>
              <a:rPr lang="zh-CN" altLang="zh-CN" sz="1800" dirty="0"/>
              <a:t>创建一个</a:t>
            </a:r>
            <a:r>
              <a:rPr lang="en-US" altLang="zh-CN" sz="1800" dirty="0" err="1"/>
              <a:t>QGroupBox</a:t>
            </a:r>
            <a:r>
              <a:rPr lang="zh-CN" altLang="zh-CN" sz="1800" dirty="0"/>
              <a:t>类实例，在本例中对应每一个抽屉。</a:t>
            </a:r>
            <a:r>
              <a:rPr lang="en-US" altLang="zh-CN" sz="1800" dirty="0" err="1"/>
              <a:t>QGroupBox</a:t>
            </a:r>
            <a:r>
              <a:rPr lang="en-US" altLang="zh-CN" sz="1800" dirty="0"/>
              <a:t> *groupBox2=new </a:t>
            </a:r>
            <a:r>
              <a:rPr lang="en-US" altLang="zh-CN" sz="1800" dirty="0" err="1"/>
              <a:t>QGroupBox</a:t>
            </a:r>
            <a:r>
              <a:rPr lang="zh-CN" altLang="zh-CN" sz="1800" dirty="0"/>
              <a:t>、</a:t>
            </a:r>
            <a:r>
              <a:rPr lang="en-US" altLang="zh-CN" sz="1800" dirty="0" err="1"/>
              <a:t>QGroupBox</a:t>
            </a:r>
            <a:r>
              <a:rPr lang="en-US" altLang="zh-CN" sz="1800" dirty="0"/>
              <a:t> *groupBox3=new </a:t>
            </a:r>
            <a:r>
              <a:rPr lang="en-US" altLang="zh-CN" sz="1800" dirty="0" err="1"/>
              <a:t>QGroupBox</a:t>
            </a:r>
            <a:r>
              <a:rPr lang="zh-CN" altLang="zh-CN" sz="1800" dirty="0"/>
              <a:t>创建其余两栏抽屉。</a:t>
            </a:r>
          </a:p>
          <a:p>
            <a:pPr indent="450850"/>
            <a:r>
              <a:rPr lang="en-US" altLang="zh-CN" sz="1800" b="1" dirty="0"/>
              <a:t>(h) </a:t>
            </a:r>
            <a:r>
              <a:rPr lang="en-US" altLang="zh-CN" sz="1800" b="1" dirty="0" err="1"/>
              <a:t>QVBoxLayout</a:t>
            </a:r>
            <a:r>
              <a:rPr lang="en-US" altLang="zh-CN" sz="1800" b="1" dirty="0"/>
              <a:t> *layout1=new </a:t>
            </a:r>
            <a:r>
              <a:rPr lang="en-US" altLang="zh-CN" sz="1800" b="1" dirty="0" err="1"/>
              <a:t>QVBoxLayout</a:t>
            </a:r>
            <a:r>
              <a:rPr lang="en-US" altLang="zh-CN" sz="1800" b="1" dirty="0"/>
              <a:t>(groupBox1)</a:t>
            </a:r>
            <a:r>
              <a:rPr lang="zh-CN" altLang="zh-CN" sz="1800" b="1" dirty="0"/>
              <a:t>：</a:t>
            </a:r>
            <a:r>
              <a:rPr lang="zh-CN" altLang="zh-CN" sz="1800" dirty="0"/>
              <a:t>创建一个</a:t>
            </a:r>
            <a:r>
              <a:rPr lang="en-US" altLang="zh-CN" sz="1800" dirty="0" err="1"/>
              <a:t>QVBoxLayout</a:t>
            </a:r>
            <a:r>
              <a:rPr lang="zh-CN" altLang="zh-CN" sz="1800" dirty="0"/>
              <a:t>类实例，用来设置抽屉内各个按钮的布局。</a:t>
            </a:r>
          </a:p>
          <a:p>
            <a:pPr indent="450850"/>
            <a:r>
              <a:rPr lang="en-US" altLang="zh-CN" sz="1800" b="1" dirty="0"/>
              <a:t>(i) layout1-&gt;</a:t>
            </a:r>
            <a:r>
              <a:rPr lang="en-US" altLang="zh-CN" sz="1800" b="1" dirty="0" err="1"/>
              <a:t>addStretch</a:t>
            </a:r>
            <a:r>
              <a:rPr lang="en-US" altLang="zh-CN" sz="1800" b="1" dirty="0"/>
              <a:t>()</a:t>
            </a:r>
            <a:r>
              <a:rPr lang="zh-CN" altLang="zh-CN" sz="1800" b="1" dirty="0"/>
              <a:t>：</a:t>
            </a:r>
            <a:r>
              <a:rPr lang="zh-CN" altLang="zh-CN" sz="1800" dirty="0"/>
              <a:t>在按钮之后插入一个占位符，使得所有按钮能够靠上对齐，并且在整个抽屉大小发生改变时保证按钮的大小不发生变化</a:t>
            </a:r>
            <a:r>
              <a:rPr lang="zh-CN" altLang="zh-CN" sz="1800" dirty="0" smtClean="0"/>
              <a:t>。</a:t>
            </a:r>
            <a:endParaRPr lang="zh-CN" altLang="zh-CN" sz="1800" dirty="0"/>
          </a:p>
        </p:txBody>
      </p:sp>
    </p:spTree>
    <p:extLst>
      <p:ext uri="{BB962C8B-B14F-4D97-AF65-F5344CB8AC3E}">
        <p14:creationId xmlns:p14="http://schemas.microsoft.com/office/powerpoint/2010/main" val="260981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工具盒类</a:t>
            </a:r>
          </a:p>
        </p:txBody>
      </p:sp>
      <p:sp>
        <p:nvSpPr>
          <p:cNvPr id="4" name="矩形 3"/>
          <p:cNvSpPr/>
          <p:nvPr/>
        </p:nvSpPr>
        <p:spPr>
          <a:xfrm>
            <a:off x="1132666" y="982048"/>
            <a:ext cx="5497467" cy="369332"/>
          </a:xfrm>
          <a:prstGeom prst="rect">
            <a:avLst/>
          </a:prstGeom>
        </p:spPr>
        <p:txBody>
          <a:bodyPr wrap="none">
            <a:spAutoFit/>
          </a:bodyPr>
          <a:lstStyle/>
          <a:p>
            <a:r>
              <a:rPr lang="zh-CN" altLang="zh-CN" sz="1800" dirty="0"/>
              <a:t>（</a:t>
            </a:r>
            <a:r>
              <a:rPr lang="en-US" altLang="zh-CN" sz="1800" dirty="0"/>
              <a:t>6</a:t>
            </a:r>
            <a:r>
              <a:rPr lang="zh-CN" altLang="zh-CN" sz="1800" dirty="0"/>
              <a:t>）在“</a:t>
            </a:r>
            <a:r>
              <a:rPr lang="en-US" altLang="zh-CN" sz="1800" dirty="0"/>
              <a:t>drawer.cpp</a:t>
            </a:r>
            <a:r>
              <a:rPr lang="zh-CN" altLang="zh-CN" sz="1800" dirty="0"/>
              <a:t>”文件的开头加入以下头文件：</a:t>
            </a:r>
          </a:p>
        </p:txBody>
      </p:sp>
      <p:sp>
        <p:nvSpPr>
          <p:cNvPr id="5" name="TextBox 4"/>
          <p:cNvSpPr txBox="1"/>
          <p:nvPr/>
        </p:nvSpPr>
        <p:spPr>
          <a:xfrm>
            <a:off x="1258784" y="1351380"/>
            <a:ext cx="9429008" cy="681038"/>
          </a:xfrm>
          <a:prstGeom prst="roundRect">
            <a:avLst/>
          </a:prstGeom>
          <a:solidFill>
            <a:srgbClr val="DDDDDD"/>
          </a:solidFill>
        </p:spPr>
        <p:txBody>
          <a:bodyPr wrap="square" rtlCol="0">
            <a:spAutoFit/>
          </a:bodyPr>
          <a:lstStyle/>
          <a:p>
            <a:r>
              <a:rPr lang="en-US" altLang="zh-CN" dirty="0"/>
              <a:t>#include &lt;</a:t>
            </a:r>
            <a:r>
              <a:rPr lang="en-US" altLang="zh-CN" dirty="0" err="1"/>
              <a:t>QGroupBox</a:t>
            </a:r>
            <a:r>
              <a:rPr lang="en-US" altLang="zh-CN" dirty="0"/>
              <a:t>&gt;</a:t>
            </a:r>
            <a:endParaRPr lang="zh-CN" altLang="zh-CN" dirty="0"/>
          </a:p>
          <a:p>
            <a:r>
              <a:rPr lang="en-US" altLang="zh-CN" dirty="0"/>
              <a:t>#include &lt;</a:t>
            </a:r>
            <a:r>
              <a:rPr lang="en-US" altLang="zh-CN" dirty="0" err="1"/>
              <a:t>QVBoxLayout</a:t>
            </a:r>
            <a:r>
              <a:rPr lang="en-US" altLang="zh-CN" dirty="0" smtClean="0"/>
              <a:t>&gt;</a:t>
            </a:r>
            <a:endParaRPr lang="zh-CN" altLang="zh-CN" dirty="0"/>
          </a:p>
        </p:txBody>
      </p:sp>
      <p:sp>
        <p:nvSpPr>
          <p:cNvPr id="6" name="矩形 5"/>
          <p:cNvSpPr/>
          <p:nvPr/>
        </p:nvSpPr>
        <p:spPr>
          <a:xfrm>
            <a:off x="1111680" y="2122080"/>
            <a:ext cx="4863832" cy="369332"/>
          </a:xfrm>
          <a:prstGeom prst="rect">
            <a:avLst/>
          </a:prstGeom>
        </p:spPr>
        <p:txBody>
          <a:bodyPr wrap="none">
            <a:spAutoFit/>
          </a:bodyPr>
          <a:lstStyle/>
          <a:p>
            <a:r>
              <a:rPr lang="zh-CN" altLang="zh-CN" sz="1800" dirty="0"/>
              <a:t>（</a:t>
            </a:r>
            <a:r>
              <a:rPr lang="en-US" altLang="zh-CN" sz="1800" dirty="0"/>
              <a:t>7</a:t>
            </a:r>
            <a:r>
              <a:rPr lang="zh-CN" altLang="zh-CN" sz="1800" dirty="0"/>
              <a:t>）打开“</a:t>
            </a:r>
            <a:r>
              <a:rPr lang="en-US" altLang="zh-CN" sz="1800" dirty="0"/>
              <a:t>main.cpp</a:t>
            </a:r>
            <a:r>
              <a:rPr lang="zh-CN" altLang="zh-CN" sz="1800" dirty="0"/>
              <a:t>”文件，添加以下代码：</a:t>
            </a:r>
          </a:p>
        </p:txBody>
      </p:sp>
      <p:sp>
        <p:nvSpPr>
          <p:cNvPr id="7" name="TextBox 6"/>
          <p:cNvSpPr txBox="1"/>
          <p:nvPr/>
        </p:nvSpPr>
        <p:spPr>
          <a:xfrm>
            <a:off x="1261008" y="2491412"/>
            <a:ext cx="9429008" cy="2996565"/>
          </a:xfrm>
          <a:prstGeom prst="roundRect">
            <a:avLst>
              <a:gd name="adj" fmla="val 9930"/>
            </a:avLst>
          </a:prstGeom>
          <a:solidFill>
            <a:srgbClr val="DDDDDD"/>
          </a:solidFill>
        </p:spPr>
        <p:txBody>
          <a:bodyPr wrap="square" rtlCol="0">
            <a:spAutoFit/>
          </a:bodyPr>
          <a:lstStyle/>
          <a:p>
            <a:r>
              <a:rPr lang="en-US" altLang="zh-CN" dirty="0"/>
              <a:t>#include "</a:t>
            </a:r>
            <a:r>
              <a:rPr lang="en-US" altLang="zh-CN" dirty="0" err="1"/>
              <a:t>dialog.h</a:t>
            </a:r>
            <a:r>
              <a:rPr lang="en-US" altLang="zh-CN" dirty="0"/>
              <a:t>"</a:t>
            </a:r>
            <a:endParaRPr lang="zh-CN" altLang="zh-CN" dirty="0"/>
          </a:p>
          <a:p>
            <a:r>
              <a:rPr lang="en-US" altLang="zh-CN" dirty="0"/>
              <a:t>#include &lt;</a:t>
            </a:r>
            <a:r>
              <a:rPr lang="en-US" altLang="zh-CN" dirty="0" err="1"/>
              <a:t>QApplication</a:t>
            </a:r>
            <a:r>
              <a:rPr lang="en-US" altLang="zh-CN" dirty="0"/>
              <a:t>&gt;</a:t>
            </a:r>
            <a:endParaRPr lang="zh-CN" altLang="zh-CN" dirty="0"/>
          </a:p>
          <a:p>
            <a:r>
              <a:rPr lang="en-US" altLang="zh-CN" dirty="0"/>
              <a:t>#include "</a:t>
            </a:r>
            <a:r>
              <a:rPr lang="en-US" altLang="zh-CN" dirty="0" err="1"/>
              <a:t>drawer.h</a:t>
            </a:r>
            <a:r>
              <a:rPr lang="en-US" altLang="zh-CN" dirty="0"/>
              <a: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Drawer </a:t>
            </a:r>
            <a:r>
              <a:rPr lang="en-US" altLang="zh-CN" dirty="0" err="1"/>
              <a:t>drawer</a:t>
            </a:r>
            <a:r>
              <a:rPr lang="en-US" altLang="zh-CN" dirty="0"/>
              <a:t>;</a:t>
            </a:r>
            <a:endParaRPr lang="zh-CN" altLang="zh-CN" dirty="0"/>
          </a:p>
          <a:p>
            <a:r>
              <a:rPr lang="en-US" altLang="zh-CN" dirty="0"/>
              <a:t>    </a:t>
            </a:r>
            <a:r>
              <a:rPr lang="en-US" altLang="zh-CN" dirty="0" err="1"/>
              <a:t>drawer.show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a:t>}</a:t>
            </a:r>
            <a:endParaRPr lang="zh-CN" altLang="zh-CN" dirty="0"/>
          </a:p>
        </p:txBody>
      </p:sp>
      <p:sp>
        <p:nvSpPr>
          <p:cNvPr id="8" name="TextBox 7"/>
          <p:cNvSpPr txBox="1"/>
          <p:nvPr/>
        </p:nvSpPr>
        <p:spPr>
          <a:xfrm>
            <a:off x="534391" y="5487977"/>
            <a:ext cx="10652166" cy="923330"/>
          </a:xfrm>
          <a:prstGeom prst="rect">
            <a:avLst/>
          </a:prstGeom>
          <a:noFill/>
        </p:spPr>
        <p:txBody>
          <a:bodyPr wrap="square" rtlCol="0">
            <a:spAutoFit/>
          </a:bodyPr>
          <a:lstStyle/>
          <a:p>
            <a:pPr indent="450850"/>
            <a:r>
              <a:rPr lang="zh-CN" altLang="zh-CN" sz="1800" dirty="0"/>
              <a:t>（</a:t>
            </a:r>
            <a:r>
              <a:rPr lang="en-US" altLang="zh-CN" sz="1800" dirty="0"/>
              <a:t>8</a:t>
            </a:r>
            <a:r>
              <a:rPr lang="zh-CN" altLang="zh-CN" sz="1800" dirty="0"/>
              <a:t>）编译运行此程序，此时未看到加载的图片，这是因为图片放置的路径不是默认的，只要将需用到的图片放置到</a:t>
            </a:r>
            <a:r>
              <a:rPr lang="en-US" altLang="zh-CN" sz="1800" dirty="0"/>
              <a:t>D:\Qt\CH4\CH402\build-MyQQExample-Desktop_Qt_5_11_1_MinGW_32bit- Debug</a:t>
            </a:r>
            <a:r>
              <a:rPr lang="zh-CN" altLang="zh-CN" sz="1800" dirty="0"/>
              <a:t>文件夹下即可。最后运行该程序，显示效果如图</a:t>
            </a:r>
            <a:r>
              <a:rPr lang="en-US" altLang="zh-CN" sz="1800" dirty="0"/>
              <a:t>4.8</a:t>
            </a:r>
            <a:r>
              <a:rPr lang="zh-CN" altLang="zh-CN" sz="1800" dirty="0"/>
              <a:t>所示</a:t>
            </a:r>
            <a:r>
              <a:rPr lang="zh-CN" altLang="zh-CN" sz="1800" dirty="0" smtClean="0"/>
              <a:t>。</a:t>
            </a:r>
            <a:endParaRPr lang="zh-CN" altLang="zh-CN" sz="1800" dirty="0"/>
          </a:p>
        </p:txBody>
      </p:sp>
    </p:spTree>
    <p:extLst>
      <p:ext uri="{BB962C8B-B14F-4D97-AF65-F5344CB8AC3E}">
        <p14:creationId xmlns:p14="http://schemas.microsoft.com/office/powerpoint/2010/main" val="409150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smtClean="0"/>
              <a:t>进</a:t>
            </a:r>
            <a:r>
              <a:rPr lang="en-US" altLang="zh-CN" sz="3600" b="1" dirty="0" smtClean="0"/>
              <a:t>  </a:t>
            </a:r>
            <a:r>
              <a:rPr lang="zh-CN" altLang="zh-CN" sz="3600" b="1" dirty="0" smtClean="0"/>
              <a:t>度</a:t>
            </a:r>
            <a:r>
              <a:rPr lang="en-US" altLang="zh-CN" sz="3600" b="1" dirty="0" smtClean="0"/>
              <a:t>  </a:t>
            </a:r>
            <a:r>
              <a:rPr lang="zh-CN" altLang="zh-CN" sz="3600" b="1" dirty="0" smtClean="0"/>
              <a:t>条</a:t>
            </a:r>
            <a:endParaRPr lang="zh-CN" altLang="zh-CN" sz="3600" b="1" dirty="0"/>
          </a:p>
        </p:txBody>
      </p:sp>
    </p:spTree>
    <p:extLst>
      <p:ext uri="{BB962C8B-B14F-4D97-AF65-F5344CB8AC3E}">
        <p14:creationId xmlns:p14="http://schemas.microsoft.com/office/powerpoint/2010/main" val="40337993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smtClean="0"/>
              <a:t>进</a:t>
            </a:r>
            <a:r>
              <a:rPr lang="en-US" altLang="zh-CN" sz="2400" b="1" dirty="0" smtClean="0"/>
              <a:t>  </a:t>
            </a:r>
            <a:r>
              <a:rPr lang="zh-CN" altLang="zh-CN" sz="2400" b="1" dirty="0" smtClean="0"/>
              <a:t>度</a:t>
            </a:r>
            <a:r>
              <a:rPr lang="en-US" altLang="zh-CN" sz="2400" b="1" dirty="0" smtClean="0"/>
              <a:t>  </a:t>
            </a:r>
            <a:r>
              <a:rPr lang="zh-CN" altLang="zh-CN" sz="2400" b="1" dirty="0" smtClean="0"/>
              <a:t>条</a:t>
            </a:r>
            <a:endParaRPr lang="zh-CN" altLang="zh-CN" sz="2400" b="1" dirty="0"/>
          </a:p>
        </p:txBody>
      </p:sp>
      <p:sp>
        <p:nvSpPr>
          <p:cNvPr id="3" name="TextBox 2"/>
          <p:cNvSpPr txBox="1"/>
          <p:nvPr/>
        </p:nvSpPr>
        <p:spPr>
          <a:xfrm>
            <a:off x="760021" y="973777"/>
            <a:ext cx="10379034" cy="1477328"/>
          </a:xfrm>
          <a:prstGeom prst="rect">
            <a:avLst/>
          </a:prstGeom>
          <a:noFill/>
        </p:spPr>
        <p:txBody>
          <a:bodyPr wrap="square" rtlCol="0">
            <a:spAutoFit/>
          </a:bodyPr>
          <a:lstStyle/>
          <a:p>
            <a:pPr indent="450850"/>
            <a:r>
              <a:rPr lang="en-US" altLang="zh-CN" sz="1800" dirty="0" err="1"/>
              <a:t>Qt</a:t>
            </a:r>
            <a:r>
              <a:rPr lang="zh-CN" altLang="zh-CN" sz="1800" dirty="0"/>
              <a:t>提供了两种显示进度条的方式：一种是</a:t>
            </a:r>
            <a:r>
              <a:rPr lang="en-US" altLang="zh-CN" sz="1800" dirty="0" err="1"/>
              <a:t>QProgressBar</a:t>
            </a:r>
            <a:r>
              <a:rPr lang="zh-CN" altLang="zh-CN" sz="1800" dirty="0"/>
              <a:t>（如图</a:t>
            </a:r>
            <a:r>
              <a:rPr lang="en-US" altLang="zh-CN" sz="1800" dirty="0"/>
              <a:t>4.9</a:t>
            </a:r>
            <a:r>
              <a:rPr lang="zh-CN" altLang="zh-CN" sz="1800" dirty="0"/>
              <a:t>所示），提供了一种横向或纵向显示进度的控件表示方式，用来描述任务的完成情况；另一种是</a:t>
            </a:r>
            <a:r>
              <a:rPr lang="en-US" altLang="zh-CN" sz="1800" dirty="0" err="1"/>
              <a:t>QProgressDialog</a:t>
            </a:r>
            <a:r>
              <a:rPr lang="zh-CN" altLang="zh-CN" sz="1800" dirty="0"/>
              <a:t>（如图</a:t>
            </a:r>
            <a:r>
              <a:rPr lang="en-US" altLang="zh-CN" sz="1800" dirty="0"/>
              <a:t>4.10</a:t>
            </a:r>
            <a:r>
              <a:rPr lang="zh-CN" altLang="zh-CN" sz="1800" dirty="0"/>
              <a:t>所示），提供了一种针对慢速过程的进度对话框表示方式，用于描述任务完成的进度情况。标准的进度条对话框包括一个进度显示条、一个“取消（</a:t>
            </a:r>
            <a:r>
              <a:rPr lang="en-US" altLang="zh-CN" sz="1800" dirty="0"/>
              <a:t>Cancel</a:t>
            </a:r>
            <a:r>
              <a:rPr lang="zh-CN" altLang="zh-CN" sz="1800" dirty="0"/>
              <a:t>）”按钮及一个标签。</a:t>
            </a:r>
          </a:p>
          <a:p>
            <a:pPr indent="450850"/>
            <a:r>
              <a:rPr lang="zh-CN" altLang="zh-CN" sz="1800" b="1" u="sng" dirty="0"/>
              <a:t>【例】</a:t>
            </a:r>
            <a:r>
              <a:rPr lang="zh-CN" altLang="zh-CN" sz="1800" u="sng" dirty="0"/>
              <a:t>（简单）</a:t>
            </a:r>
            <a:r>
              <a:rPr lang="zh-CN" altLang="zh-CN" sz="1800" dirty="0"/>
              <a:t>（</a:t>
            </a:r>
            <a:r>
              <a:rPr lang="en-US" altLang="zh-CN" sz="1800" dirty="0"/>
              <a:t>CH403</a:t>
            </a:r>
            <a:r>
              <a:rPr lang="zh-CN" altLang="zh-CN" sz="1800" dirty="0"/>
              <a:t>）实现图</a:t>
            </a:r>
            <a:r>
              <a:rPr lang="en-US" altLang="zh-CN" sz="1800" dirty="0"/>
              <a:t>4.9</a:t>
            </a:r>
            <a:r>
              <a:rPr lang="zh-CN" altLang="zh-CN" sz="1800" dirty="0"/>
              <a:t>和图</a:t>
            </a:r>
            <a:r>
              <a:rPr lang="en-US" altLang="zh-CN" sz="1800" dirty="0"/>
              <a:t>4.10</a:t>
            </a:r>
            <a:r>
              <a:rPr lang="zh-CN" altLang="zh-CN" sz="1800" dirty="0"/>
              <a:t>中的显示进度条</a:t>
            </a:r>
            <a:r>
              <a:rPr lang="zh-CN" altLang="zh-CN" sz="1800" dirty="0" smtClean="0"/>
              <a:t>。</a:t>
            </a:r>
            <a:endParaRPr lang="zh-CN" altLang="zh-CN" sz="1800"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127" y="2599991"/>
            <a:ext cx="3656390" cy="228053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4t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8903" y="3110865"/>
            <a:ext cx="4909182" cy="17580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7018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4491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smtClean="0"/>
              <a:t>进</a:t>
            </a:r>
            <a:r>
              <a:rPr lang="en-US" altLang="zh-CN" sz="2400" b="1" dirty="0" smtClean="0"/>
              <a:t>  </a:t>
            </a:r>
            <a:r>
              <a:rPr lang="zh-CN" altLang="zh-CN" sz="2400" b="1" dirty="0" smtClean="0"/>
              <a:t>度</a:t>
            </a:r>
            <a:r>
              <a:rPr lang="en-US" altLang="zh-CN" sz="2400" b="1" dirty="0" smtClean="0"/>
              <a:t>  </a:t>
            </a:r>
            <a:r>
              <a:rPr lang="zh-CN" altLang="zh-CN" sz="2400" b="1" dirty="0" smtClean="0"/>
              <a:t>条</a:t>
            </a:r>
            <a:endParaRPr lang="zh-CN" altLang="zh-CN" sz="2400" b="1" dirty="0"/>
          </a:p>
        </p:txBody>
      </p:sp>
      <p:sp>
        <p:nvSpPr>
          <p:cNvPr id="3" name="TextBox 2"/>
          <p:cNvSpPr txBox="1"/>
          <p:nvPr/>
        </p:nvSpPr>
        <p:spPr>
          <a:xfrm>
            <a:off x="665018" y="1009403"/>
            <a:ext cx="10390909" cy="3368871"/>
          </a:xfrm>
          <a:prstGeom prst="rect">
            <a:avLst/>
          </a:prstGeom>
          <a:noFill/>
        </p:spPr>
        <p:txBody>
          <a:bodyPr wrap="square" rtlCol="0">
            <a:spAutoFit/>
          </a:bodyPr>
          <a:lstStyle/>
          <a:p>
            <a:pPr indent="450850">
              <a:lnSpc>
                <a:spcPct val="150000"/>
              </a:lnSpc>
            </a:pPr>
            <a:r>
              <a:rPr lang="zh-CN" altLang="zh-CN" sz="1800" dirty="0"/>
              <a:t>实现步骤如下。</a:t>
            </a:r>
          </a:p>
          <a:p>
            <a:pPr indent="450850">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a:t>Progress</a:t>
            </a:r>
            <a:r>
              <a:rPr lang="zh-CN" altLang="zh-CN" sz="1800" dirty="0"/>
              <a:t>”，基类选择“</a:t>
            </a:r>
            <a:r>
              <a:rPr lang="en-US" altLang="zh-CN" sz="1800" dirty="0" err="1"/>
              <a:t>QDialog</a:t>
            </a:r>
            <a:r>
              <a:rPr lang="zh-CN" altLang="zh-CN" sz="1800" dirty="0"/>
              <a:t>”，类名命名为“</a:t>
            </a:r>
            <a:r>
              <a:rPr lang="en-US" altLang="zh-CN" sz="1800" dirty="0" err="1"/>
              <a:t>ProgressDlg</a:t>
            </a:r>
            <a:r>
              <a:rPr lang="zh-CN" altLang="zh-CN" sz="1800" dirty="0"/>
              <a:t>”，</a:t>
            </a:r>
            <a:r>
              <a:rPr lang="zh-CN" altLang="zh-CN" sz="1800" b="1" dirty="0"/>
              <a:t>取消</a:t>
            </a:r>
            <a:r>
              <a:rPr lang="zh-CN" altLang="zh-CN" sz="1800" dirty="0"/>
              <a:t>“创建界面”复选框的选中状态。单击“下一步”按钮，最后单击“完成”按钮，完成该文件工程的建立。</a:t>
            </a:r>
          </a:p>
          <a:p>
            <a:pPr indent="450850">
              <a:lnSpc>
                <a:spcPct val="150000"/>
              </a:lnSpc>
            </a:pPr>
            <a:r>
              <a:rPr lang="zh-CN" altLang="zh-CN" sz="1800" dirty="0"/>
              <a:t>（</a:t>
            </a:r>
            <a:r>
              <a:rPr lang="en-US" altLang="zh-CN" sz="1800" dirty="0"/>
              <a:t>2</a:t>
            </a:r>
            <a:r>
              <a:rPr lang="zh-CN" altLang="zh-CN" sz="1800" dirty="0"/>
              <a:t>）</a:t>
            </a:r>
            <a:r>
              <a:rPr lang="en-US" altLang="zh-CN" sz="1800" dirty="0" err="1"/>
              <a:t>ProgressDlg</a:t>
            </a:r>
            <a:r>
              <a:rPr lang="zh-CN" altLang="zh-CN" sz="1800" dirty="0"/>
              <a:t>类继承自</a:t>
            </a:r>
            <a:r>
              <a:rPr lang="en-US" altLang="zh-CN" sz="1800" dirty="0" err="1"/>
              <a:t>QDialog</a:t>
            </a:r>
            <a:r>
              <a:rPr lang="zh-CN" altLang="zh-CN" sz="1800" dirty="0"/>
              <a:t>类，打开“</a:t>
            </a:r>
            <a:r>
              <a:rPr lang="en-US" altLang="zh-CN" sz="1800" dirty="0" err="1"/>
              <a:t>progressdlg.h</a:t>
            </a:r>
            <a:r>
              <a:rPr lang="zh-CN" altLang="zh-CN" sz="1800" dirty="0"/>
              <a:t>”</a:t>
            </a:r>
            <a:r>
              <a:rPr lang="zh-CN" altLang="zh-CN" sz="1800" dirty="0">
                <a:hlinkClick r:id="rId2" action="ppaction://hlinkfile"/>
              </a:rPr>
              <a:t>头文件，添加如下加黑</a:t>
            </a:r>
            <a:r>
              <a:rPr lang="zh-CN" altLang="zh-CN" sz="1800" dirty="0" smtClean="0">
                <a:hlinkClick r:id="rId2" action="ppaction://hlinkfile"/>
              </a:rPr>
              <a:t>代码</a:t>
            </a:r>
            <a:r>
              <a:rPr lang="zh-CN" altLang="en-US" sz="1800" dirty="0" smtClean="0">
                <a:hlinkClick r:id="rId2" action="ppaction://hlinkfile"/>
              </a:rPr>
              <a:t>。</a:t>
            </a:r>
            <a:endParaRPr lang="en-US" altLang="zh-CN" sz="1800" dirty="0" smtClean="0"/>
          </a:p>
          <a:p>
            <a:pPr indent="450850">
              <a:lnSpc>
                <a:spcPct val="150000"/>
              </a:lnSpc>
            </a:pPr>
            <a:r>
              <a:rPr lang="zh-CN" altLang="zh-CN" sz="1800" dirty="0"/>
              <a:t>（</a:t>
            </a:r>
            <a:r>
              <a:rPr lang="en-US" altLang="zh-CN" sz="1800" dirty="0"/>
              <a:t>3</a:t>
            </a:r>
            <a:r>
              <a:rPr lang="zh-CN" altLang="zh-CN" sz="1800" dirty="0"/>
              <a:t>）构造函数主要完成主界面的初始化工作，包括各控件的创建、布局及信号</a:t>
            </a:r>
            <a:r>
              <a:rPr lang="en-US" altLang="zh-CN" sz="1800" dirty="0"/>
              <a:t>/</a:t>
            </a:r>
            <a:r>
              <a:rPr lang="zh-CN" altLang="zh-CN" sz="1800" dirty="0"/>
              <a:t>槽的连接。打开“</a:t>
            </a:r>
            <a:r>
              <a:rPr lang="en-US" altLang="zh-CN" sz="1800" dirty="0"/>
              <a:t>progressdlg.cpp</a:t>
            </a:r>
            <a:r>
              <a:rPr lang="zh-CN" altLang="zh-CN" sz="1800" dirty="0">
                <a:hlinkClick r:id="rId3" action="ppaction://hlinkfile"/>
              </a:rPr>
              <a:t>”文件，添加以下</a:t>
            </a:r>
            <a:r>
              <a:rPr lang="zh-CN" altLang="zh-CN" sz="1800" dirty="0" smtClean="0">
                <a:hlinkClick r:id="rId3" action="ppaction://hlinkfile"/>
              </a:rPr>
              <a:t>代码</a:t>
            </a:r>
            <a:r>
              <a:rPr lang="zh-CN" altLang="en-US" sz="1800" dirty="0" smtClean="0">
                <a:hlinkClick r:id="rId3" action="ppaction://hlinkfile"/>
              </a:rPr>
              <a:t>。</a:t>
            </a:r>
            <a:endParaRPr lang="en-US" altLang="zh-CN" sz="1800" dirty="0" smtClean="0"/>
          </a:p>
          <a:p>
            <a:pPr indent="450850">
              <a:lnSpc>
                <a:spcPct val="150000"/>
              </a:lnSpc>
            </a:pPr>
            <a:r>
              <a:rPr lang="zh-CN" altLang="zh-CN" sz="1800" dirty="0"/>
              <a:t>其中，槽函数</a:t>
            </a:r>
            <a:r>
              <a:rPr lang="en-US" altLang="zh-CN" sz="1800" dirty="0" err="1">
                <a:hlinkClick r:id="rId4" action="ppaction://hlinkfile"/>
              </a:rPr>
              <a:t>startProgress</a:t>
            </a:r>
            <a:r>
              <a:rPr lang="en-US" altLang="zh-CN" sz="1800" dirty="0">
                <a:hlinkClick r:id="rId4" action="ppaction://hlinkfile"/>
              </a:rPr>
              <a:t>()</a:t>
            </a:r>
            <a:r>
              <a:rPr lang="zh-CN" altLang="zh-CN" sz="1800" dirty="0">
                <a:hlinkClick r:id="rId4" action="ppaction://hlinkfile"/>
              </a:rPr>
              <a:t>的具体</a:t>
            </a:r>
            <a:r>
              <a:rPr lang="zh-CN" altLang="zh-CN" sz="1800" dirty="0" smtClean="0">
                <a:hlinkClick r:id="rId4" action="ppaction://hlinkfile"/>
              </a:rPr>
              <a:t>代码</a:t>
            </a:r>
            <a:r>
              <a:rPr lang="zh-CN" altLang="en-US" sz="1800" dirty="0" smtClean="0">
                <a:hlinkClick r:id="rId4" action="ppaction://hlinkfile"/>
              </a:rPr>
              <a:t>。</a:t>
            </a:r>
            <a:endParaRPr lang="zh-CN" altLang="zh-CN" sz="1800" dirty="0"/>
          </a:p>
        </p:txBody>
      </p:sp>
    </p:spTree>
    <p:extLst>
      <p:ext uri="{BB962C8B-B14F-4D97-AF65-F5344CB8AC3E}">
        <p14:creationId xmlns:p14="http://schemas.microsoft.com/office/powerpoint/2010/main" val="78532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smtClean="0"/>
              <a:t>进</a:t>
            </a:r>
            <a:r>
              <a:rPr lang="en-US" altLang="zh-CN" sz="2400" b="1" dirty="0" smtClean="0"/>
              <a:t>  </a:t>
            </a:r>
            <a:r>
              <a:rPr lang="zh-CN" altLang="zh-CN" sz="2400" b="1" dirty="0" smtClean="0"/>
              <a:t>度</a:t>
            </a:r>
            <a:r>
              <a:rPr lang="en-US" altLang="zh-CN" sz="2400" b="1" dirty="0" smtClean="0"/>
              <a:t>  </a:t>
            </a:r>
            <a:r>
              <a:rPr lang="zh-CN" altLang="zh-CN" sz="2400" b="1" dirty="0" smtClean="0"/>
              <a:t>条</a:t>
            </a:r>
            <a:endParaRPr lang="zh-CN" altLang="zh-CN" sz="2400" b="1" dirty="0"/>
          </a:p>
        </p:txBody>
      </p:sp>
      <p:sp>
        <p:nvSpPr>
          <p:cNvPr id="3" name="TextBox 2"/>
          <p:cNvSpPr txBox="1"/>
          <p:nvPr/>
        </p:nvSpPr>
        <p:spPr>
          <a:xfrm>
            <a:off x="760021" y="997527"/>
            <a:ext cx="10367158" cy="4801314"/>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en-US" altLang="zh-CN" sz="1800" b="1" dirty="0" err="1"/>
              <a:t>int</a:t>
            </a:r>
            <a:r>
              <a:rPr lang="en-US" altLang="zh-CN" sz="1800" b="1" dirty="0"/>
              <a:t> </a:t>
            </a:r>
            <a:r>
              <a:rPr lang="en-US" altLang="zh-CN" sz="1800" b="1" dirty="0" err="1"/>
              <a:t>num</a:t>
            </a:r>
            <a:r>
              <a:rPr lang="en-US" altLang="zh-CN" sz="1800" b="1" dirty="0"/>
              <a:t> =</a:t>
            </a:r>
            <a:r>
              <a:rPr lang="en-US" altLang="zh-CN" sz="1800" b="1" dirty="0" err="1"/>
              <a:t>FileNumLineEdit</a:t>
            </a:r>
            <a:r>
              <a:rPr lang="en-US" altLang="zh-CN" sz="1800" b="1" dirty="0"/>
              <a:t>-&gt;text().</a:t>
            </a:r>
            <a:r>
              <a:rPr lang="en-US" altLang="zh-CN" sz="1800" b="1" dirty="0" err="1"/>
              <a:t>toInt</a:t>
            </a:r>
            <a:r>
              <a:rPr lang="en-US" altLang="zh-CN" sz="1800" b="1" dirty="0"/>
              <a:t>(&amp;ok)</a:t>
            </a:r>
            <a:r>
              <a:rPr lang="zh-CN" altLang="zh-CN" sz="1800" b="1" dirty="0"/>
              <a:t>：</a:t>
            </a:r>
            <a:r>
              <a:rPr lang="zh-CN" altLang="zh-CN" sz="1800" dirty="0"/>
              <a:t>获取当前需要复制的文件数目，这里对应进度条的总步进值。</a:t>
            </a:r>
          </a:p>
          <a:p>
            <a:pPr indent="450850"/>
            <a:r>
              <a:rPr lang="en-US" altLang="zh-CN" sz="1800" b="1" dirty="0"/>
              <a:t>(b) </a:t>
            </a:r>
            <a:r>
              <a:rPr lang="en-US" altLang="zh-CN" sz="1800" b="1" dirty="0" err="1"/>
              <a:t>progressBar</a:t>
            </a:r>
            <a:r>
              <a:rPr lang="en-US" altLang="zh-CN" sz="1800" b="1" dirty="0"/>
              <a:t>-&gt;</a:t>
            </a:r>
            <a:r>
              <a:rPr lang="en-US" altLang="zh-CN" sz="1800" b="1" dirty="0" err="1"/>
              <a:t>setRange</a:t>
            </a:r>
            <a:r>
              <a:rPr lang="en-US" altLang="zh-CN" sz="1800" b="1" dirty="0"/>
              <a:t>(0,num)</a:t>
            </a:r>
            <a:r>
              <a:rPr lang="zh-CN" altLang="zh-CN" sz="1800" b="1" dirty="0"/>
              <a:t>：</a:t>
            </a:r>
            <a:r>
              <a:rPr lang="zh-CN" altLang="zh-CN" sz="1800" dirty="0"/>
              <a:t>设置进度条的步进范围从</a:t>
            </a:r>
            <a:r>
              <a:rPr lang="en-US" altLang="zh-CN" sz="1800" dirty="0"/>
              <a:t>0</a:t>
            </a:r>
            <a:r>
              <a:rPr lang="zh-CN" altLang="zh-CN" sz="1800" dirty="0"/>
              <a:t>到需要复制的文件数目。</a:t>
            </a:r>
          </a:p>
          <a:p>
            <a:pPr indent="450850"/>
            <a:r>
              <a:rPr lang="en-US" altLang="zh-CN" sz="1800" b="1" dirty="0"/>
              <a:t>(c) </a:t>
            </a:r>
            <a:r>
              <a:rPr lang="en-US" altLang="zh-CN" sz="1800" b="1" dirty="0" err="1"/>
              <a:t>progressBar</a:t>
            </a:r>
            <a:r>
              <a:rPr lang="en-US" altLang="zh-CN" sz="1800" b="1" dirty="0"/>
              <a:t>-&gt;</a:t>
            </a:r>
            <a:r>
              <a:rPr lang="en-US" altLang="zh-CN" sz="1800" b="1" dirty="0" err="1"/>
              <a:t>setValue</a:t>
            </a:r>
            <a:r>
              <a:rPr lang="en-US" altLang="zh-CN" sz="1800" b="1" dirty="0"/>
              <a:t>(i)</a:t>
            </a:r>
            <a:r>
              <a:rPr lang="zh-CN" altLang="zh-CN" sz="1800" b="1" dirty="0"/>
              <a:t>：</a:t>
            </a:r>
            <a:r>
              <a:rPr lang="zh-CN" altLang="zh-CN" sz="1800" dirty="0"/>
              <a:t>模拟每一个文件的复制过程，进度条总的步进值为需要复制的文件数目。当复制完一个文件后，步进值增加</a:t>
            </a:r>
            <a:r>
              <a:rPr lang="en-US" altLang="zh-CN" sz="1800" dirty="0"/>
              <a:t>1</a:t>
            </a:r>
            <a:r>
              <a:rPr lang="zh-CN" altLang="zh-CN" sz="1800" dirty="0"/>
              <a:t>。</a:t>
            </a:r>
          </a:p>
          <a:p>
            <a:pPr indent="450850"/>
            <a:r>
              <a:rPr lang="en-US" altLang="zh-CN" sz="1800" b="1" dirty="0"/>
              <a:t>(d) </a:t>
            </a:r>
            <a:r>
              <a:rPr lang="en-US" altLang="zh-CN" sz="1800" b="1" dirty="0" err="1"/>
              <a:t>progressDialog</a:t>
            </a:r>
            <a:r>
              <a:rPr lang="en-US" altLang="zh-CN" sz="1800" b="1" dirty="0"/>
              <a:t>-&gt;</a:t>
            </a:r>
            <a:r>
              <a:rPr lang="en-US" altLang="zh-CN" sz="1800" b="1" dirty="0" err="1"/>
              <a:t>setWindowModality</a:t>
            </a:r>
            <a:r>
              <a:rPr lang="en-US" altLang="zh-CN" sz="1800" b="1" dirty="0"/>
              <a:t>(</a:t>
            </a:r>
            <a:r>
              <a:rPr lang="en-US" altLang="zh-CN" sz="1800" b="1" dirty="0" err="1"/>
              <a:t>Qt</a:t>
            </a:r>
            <a:r>
              <a:rPr lang="en-US" altLang="zh-CN" sz="1800" b="1" dirty="0"/>
              <a:t>::</a:t>
            </a:r>
            <a:r>
              <a:rPr lang="en-US" altLang="zh-CN" sz="1800" b="1" dirty="0" err="1"/>
              <a:t>WindowModal</a:t>
            </a:r>
            <a:r>
              <a:rPr lang="en-US" altLang="zh-CN" sz="1800" b="1" dirty="0"/>
              <a:t>)</a:t>
            </a:r>
            <a:r>
              <a:rPr lang="zh-CN" altLang="zh-CN" sz="1800" b="1" dirty="0"/>
              <a:t>：</a:t>
            </a:r>
            <a:r>
              <a:rPr lang="zh-CN" altLang="zh-CN" sz="1800" dirty="0"/>
              <a:t>设置进度对话框采用模态方式进行显示，即在显示进度的同时，其他窗口将不响应输入信号。</a:t>
            </a:r>
          </a:p>
          <a:p>
            <a:pPr indent="450850"/>
            <a:r>
              <a:rPr lang="en-US" altLang="zh-CN" sz="1800" b="1" dirty="0"/>
              <a:t>(e) </a:t>
            </a:r>
            <a:r>
              <a:rPr lang="en-US" altLang="zh-CN" sz="1800" b="1" dirty="0" err="1"/>
              <a:t>progressDialog</a:t>
            </a:r>
            <a:r>
              <a:rPr lang="en-US" altLang="zh-CN" sz="1800" b="1" dirty="0"/>
              <a:t>-&gt;</a:t>
            </a:r>
            <a:r>
              <a:rPr lang="en-US" altLang="zh-CN" sz="1800" b="1" dirty="0" err="1"/>
              <a:t>setMinimumDuration</a:t>
            </a:r>
            <a:r>
              <a:rPr lang="en-US" altLang="zh-CN" sz="1800" b="1" dirty="0"/>
              <a:t>(5)</a:t>
            </a:r>
            <a:r>
              <a:rPr lang="zh-CN" altLang="zh-CN" sz="1800" b="1" dirty="0"/>
              <a:t>：</a:t>
            </a:r>
            <a:r>
              <a:rPr lang="zh-CN" altLang="zh-CN" sz="1800" dirty="0"/>
              <a:t>设置进度对话框出现需等待的时间，此处设定为</a:t>
            </a:r>
            <a:r>
              <a:rPr lang="en-US" altLang="zh-CN" sz="1800" dirty="0"/>
              <a:t>5</a:t>
            </a:r>
            <a:r>
              <a:rPr lang="zh-CN" altLang="zh-CN" sz="1800" dirty="0"/>
              <a:t>秒（</a:t>
            </a:r>
            <a:r>
              <a:rPr lang="en-US" altLang="zh-CN" sz="1800" dirty="0"/>
              <a:t>s</a:t>
            </a:r>
            <a:r>
              <a:rPr lang="zh-CN" altLang="zh-CN" sz="1800" dirty="0"/>
              <a:t>），默认为</a:t>
            </a:r>
            <a:r>
              <a:rPr lang="en-US" altLang="zh-CN" sz="1800" dirty="0"/>
              <a:t>4</a:t>
            </a:r>
            <a:r>
              <a:rPr lang="zh-CN" altLang="zh-CN" sz="1800" dirty="0"/>
              <a:t>秒。</a:t>
            </a:r>
          </a:p>
          <a:p>
            <a:pPr indent="450850"/>
            <a:r>
              <a:rPr lang="en-US" altLang="zh-CN" sz="1800" b="1" dirty="0"/>
              <a:t>(f) </a:t>
            </a:r>
            <a:r>
              <a:rPr lang="en-US" altLang="zh-CN" sz="1800" b="1" dirty="0" err="1"/>
              <a:t>progressDialog</a:t>
            </a:r>
            <a:r>
              <a:rPr lang="en-US" altLang="zh-CN" sz="1800" b="1" dirty="0"/>
              <a:t>-&gt;</a:t>
            </a:r>
            <a:r>
              <a:rPr lang="en-US" altLang="zh-CN" sz="1800" b="1" dirty="0" err="1"/>
              <a:t>setWindowTitle</a:t>
            </a:r>
            <a:r>
              <a:rPr lang="en-US" altLang="zh-CN" sz="1800" b="1" dirty="0"/>
              <a:t>(</a:t>
            </a:r>
            <a:r>
              <a:rPr lang="en-US" altLang="zh-CN" sz="1800" b="1" dirty="0" err="1"/>
              <a:t>tr</a:t>
            </a:r>
            <a:r>
              <a:rPr lang="en-US" altLang="zh-CN" sz="1800" b="1" dirty="0"/>
              <a:t>("Please Wait"))</a:t>
            </a:r>
            <a:r>
              <a:rPr lang="zh-CN" altLang="zh-CN" sz="1800" b="1" dirty="0"/>
              <a:t>：</a:t>
            </a:r>
            <a:r>
              <a:rPr lang="zh-CN" altLang="zh-CN" sz="1800" dirty="0"/>
              <a:t>设置进度对话框的窗体标题。</a:t>
            </a:r>
          </a:p>
          <a:p>
            <a:pPr indent="450850"/>
            <a:r>
              <a:rPr lang="en-US" altLang="zh-CN" sz="1800" b="1" dirty="0"/>
              <a:t>(g) </a:t>
            </a:r>
            <a:r>
              <a:rPr lang="en-US" altLang="zh-CN" sz="1800" b="1" dirty="0" err="1"/>
              <a:t>progressDialog</a:t>
            </a:r>
            <a:r>
              <a:rPr lang="en-US" altLang="zh-CN" sz="1800" b="1" dirty="0"/>
              <a:t>-&gt;</a:t>
            </a:r>
            <a:r>
              <a:rPr lang="en-US" altLang="zh-CN" sz="1800" b="1" dirty="0" err="1"/>
              <a:t>setLabelText</a:t>
            </a:r>
            <a:r>
              <a:rPr lang="en-US" altLang="zh-CN" sz="1800" b="1" dirty="0"/>
              <a:t>(</a:t>
            </a:r>
            <a:r>
              <a:rPr lang="en-US" altLang="zh-CN" sz="1800" b="1" dirty="0" err="1"/>
              <a:t>tr</a:t>
            </a:r>
            <a:r>
              <a:rPr lang="en-US" altLang="zh-CN" sz="1800" b="1" dirty="0"/>
              <a:t>("Copying..."))</a:t>
            </a:r>
            <a:r>
              <a:rPr lang="zh-CN" altLang="zh-CN" sz="1800" b="1" dirty="0"/>
              <a:t>：</a:t>
            </a:r>
            <a:r>
              <a:rPr lang="zh-CN" altLang="zh-CN" sz="1800" dirty="0"/>
              <a:t>设置进度对话框的显示文字信息。</a:t>
            </a:r>
          </a:p>
          <a:p>
            <a:pPr indent="450850"/>
            <a:r>
              <a:rPr lang="en-US" altLang="zh-CN" sz="1800" b="1" dirty="0"/>
              <a:t>(h) </a:t>
            </a:r>
            <a:r>
              <a:rPr lang="en-US" altLang="zh-CN" sz="1800" b="1" dirty="0" err="1"/>
              <a:t>progressDialog</a:t>
            </a:r>
            <a:r>
              <a:rPr lang="en-US" altLang="zh-CN" sz="1800" b="1" dirty="0"/>
              <a:t>-&gt;</a:t>
            </a:r>
            <a:r>
              <a:rPr lang="en-US" altLang="zh-CN" sz="1800" b="1" dirty="0" err="1"/>
              <a:t>setCancelButtonText</a:t>
            </a:r>
            <a:r>
              <a:rPr lang="en-US" altLang="zh-CN" sz="1800" b="1" dirty="0"/>
              <a:t>(</a:t>
            </a:r>
            <a:r>
              <a:rPr lang="en-US" altLang="zh-CN" sz="1800" b="1" dirty="0" err="1"/>
              <a:t>tr</a:t>
            </a:r>
            <a:r>
              <a:rPr lang="en-US" altLang="zh-CN" sz="1800" b="1" dirty="0"/>
              <a:t>("Cancel"))</a:t>
            </a:r>
            <a:r>
              <a:rPr lang="zh-CN" altLang="zh-CN" sz="1800" b="1" dirty="0"/>
              <a:t>：</a:t>
            </a:r>
            <a:r>
              <a:rPr lang="zh-CN" altLang="zh-CN" sz="1800" dirty="0"/>
              <a:t>设置进度对话框的“取消”按钮的显示文字。</a:t>
            </a:r>
          </a:p>
          <a:p>
            <a:pPr indent="450850"/>
            <a:r>
              <a:rPr lang="en-US" altLang="zh-CN" sz="1800" b="1" dirty="0"/>
              <a:t>(i) </a:t>
            </a:r>
            <a:r>
              <a:rPr lang="en-US" altLang="zh-CN" sz="1800" b="1" dirty="0" err="1"/>
              <a:t>progressDialog</a:t>
            </a:r>
            <a:r>
              <a:rPr lang="en-US" altLang="zh-CN" sz="1800" b="1" dirty="0"/>
              <a:t>-&gt;</a:t>
            </a:r>
            <a:r>
              <a:rPr lang="en-US" altLang="zh-CN" sz="1800" b="1" dirty="0" err="1"/>
              <a:t>setValue</a:t>
            </a:r>
            <a:r>
              <a:rPr lang="en-US" altLang="zh-CN" sz="1800" b="1" dirty="0"/>
              <a:t>(i)</a:t>
            </a:r>
            <a:r>
              <a:rPr lang="zh-CN" altLang="zh-CN" sz="1800" b="1" dirty="0"/>
              <a:t>：</a:t>
            </a:r>
            <a:r>
              <a:rPr lang="zh-CN" altLang="zh-CN" sz="1800" dirty="0"/>
              <a:t>模拟每个文件的复制过程，进度条总的步进值为需要复制的文件数目。当复制完一个文件后，步进值增加</a:t>
            </a:r>
            <a:r>
              <a:rPr lang="en-US" altLang="zh-CN" sz="1800" dirty="0"/>
              <a:t>1</a:t>
            </a:r>
            <a:r>
              <a:rPr lang="zh-CN" altLang="zh-CN" sz="1800" dirty="0"/>
              <a:t>。</a:t>
            </a:r>
          </a:p>
          <a:p>
            <a:pPr indent="450850"/>
            <a:r>
              <a:rPr lang="en-US" altLang="zh-CN" sz="1800" b="1" dirty="0"/>
              <a:t>(j) if(</a:t>
            </a:r>
            <a:r>
              <a:rPr lang="en-US" altLang="zh-CN" sz="1800" b="1" dirty="0" err="1"/>
              <a:t>progressDialog</a:t>
            </a:r>
            <a:r>
              <a:rPr lang="en-US" altLang="zh-CN" sz="1800" b="1" dirty="0"/>
              <a:t>-&gt;</a:t>
            </a:r>
            <a:r>
              <a:rPr lang="en-US" altLang="zh-CN" sz="1800" b="1" dirty="0" err="1"/>
              <a:t>wasCanceled</a:t>
            </a:r>
            <a:r>
              <a:rPr lang="en-US" altLang="zh-CN" sz="1800" b="1" dirty="0"/>
              <a:t>())</a:t>
            </a:r>
            <a:r>
              <a:rPr lang="zh-CN" altLang="zh-CN" sz="1800" b="1" dirty="0"/>
              <a:t>：</a:t>
            </a:r>
            <a:r>
              <a:rPr lang="zh-CN" altLang="zh-CN" sz="1800" dirty="0"/>
              <a:t>检测“取消”按钮是否被触发，若触发则退出循环并关闭进度对话框</a:t>
            </a:r>
            <a:r>
              <a:rPr lang="zh-CN" altLang="zh-CN" sz="1800" dirty="0" smtClean="0"/>
              <a:t>。</a:t>
            </a:r>
            <a:endParaRPr lang="zh-CN" altLang="zh-CN" sz="1800" dirty="0"/>
          </a:p>
        </p:txBody>
      </p:sp>
    </p:spTree>
    <p:extLst>
      <p:ext uri="{BB962C8B-B14F-4D97-AF65-F5344CB8AC3E}">
        <p14:creationId xmlns:p14="http://schemas.microsoft.com/office/powerpoint/2010/main" val="7243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smtClean="0"/>
              <a:t>进</a:t>
            </a:r>
            <a:r>
              <a:rPr lang="en-US" altLang="zh-CN" sz="2400" b="1" dirty="0" smtClean="0"/>
              <a:t>  </a:t>
            </a:r>
            <a:r>
              <a:rPr lang="zh-CN" altLang="zh-CN" sz="2400" b="1" dirty="0" smtClean="0"/>
              <a:t>度</a:t>
            </a:r>
            <a:r>
              <a:rPr lang="en-US" altLang="zh-CN" sz="2400" b="1" dirty="0" smtClean="0"/>
              <a:t>  </a:t>
            </a:r>
            <a:r>
              <a:rPr lang="zh-CN" altLang="zh-CN" sz="2400" b="1" dirty="0" smtClean="0"/>
              <a:t>条</a:t>
            </a:r>
            <a:endParaRPr lang="zh-CN" altLang="zh-CN" sz="2400" b="1" dirty="0"/>
          </a:p>
        </p:txBody>
      </p:sp>
      <p:sp>
        <p:nvSpPr>
          <p:cNvPr id="3" name="TextBox 2"/>
          <p:cNvSpPr txBox="1"/>
          <p:nvPr/>
        </p:nvSpPr>
        <p:spPr>
          <a:xfrm>
            <a:off x="843148" y="1068779"/>
            <a:ext cx="10426535" cy="3139321"/>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）运行程序，查看显示效果。</a:t>
            </a:r>
          </a:p>
          <a:p>
            <a:pPr indent="450850"/>
            <a:r>
              <a:rPr lang="en-US" altLang="zh-CN" sz="1800" dirty="0" err="1"/>
              <a:t>QProgressBar</a:t>
            </a:r>
            <a:r>
              <a:rPr lang="zh-CN" altLang="zh-CN" sz="1800" dirty="0"/>
              <a:t>类有如下几个重要的属性。</a:t>
            </a:r>
          </a:p>
          <a:p>
            <a:pPr indent="450850"/>
            <a:r>
              <a:rPr lang="en-US" altLang="zh-CN" sz="1800" dirty="0">
                <a:sym typeface="Wingdings"/>
              </a:rPr>
              <a:t></a:t>
            </a:r>
            <a:r>
              <a:rPr lang="en-US" altLang="zh-CN" sz="1800" dirty="0"/>
              <a:t> minimum</a:t>
            </a:r>
            <a:r>
              <a:rPr lang="zh-CN" altLang="zh-CN" sz="1800" dirty="0"/>
              <a:t>、</a:t>
            </a:r>
            <a:r>
              <a:rPr lang="en-US" altLang="zh-CN" sz="1800" dirty="0"/>
              <a:t>maximum</a:t>
            </a:r>
            <a:r>
              <a:rPr lang="zh-CN" altLang="zh-CN" sz="1800" dirty="0"/>
              <a:t>：决定进度条指示的最小值和最大值。</a:t>
            </a:r>
          </a:p>
          <a:p>
            <a:pPr indent="450850"/>
            <a:r>
              <a:rPr lang="en-US" altLang="zh-CN" sz="1800" dirty="0">
                <a:sym typeface="Wingdings"/>
              </a:rPr>
              <a:t></a:t>
            </a:r>
            <a:r>
              <a:rPr lang="en-US" altLang="zh-CN" sz="1800" dirty="0"/>
              <a:t> format</a:t>
            </a:r>
            <a:r>
              <a:rPr lang="zh-CN" altLang="zh-CN" sz="1800" dirty="0"/>
              <a:t>：决定进度条显示文字的格式，可以有三种显示格式，即</a:t>
            </a:r>
            <a:r>
              <a:rPr lang="en-US" altLang="zh-CN" sz="1800" dirty="0"/>
              <a:t>%p%</a:t>
            </a:r>
            <a:r>
              <a:rPr lang="zh-CN" altLang="zh-CN" sz="1800" dirty="0"/>
              <a:t>、</a:t>
            </a:r>
            <a:r>
              <a:rPr lang="en-US" altLang="zh-CN" sz="1800" dirty="0"/>
              <a:t>%v</a:t>
            </a:r>
            <a:r>
              <a:rPr lang="zh-CN" altLang="zh-CN" sz="1800" dirty="0"/>
              <a:t>和</a:t>
            </a:r>
            <a:r>
              <a:rPr lang="en-US" altLang="zh-CN" sz="1800" dirty="0"/>
              <a:t>%m</a:t>
            </a:r>
            <a:r>
              <a:rPr lang="zh-CN" altLang="zh-CN" sz="1800" dirty="0"/>
              <a:t>。其中，</a:t>
            </a:r>
            <a:r>
              <a:rPr lang="en-US" altLang="zh-CN" sz="1800" dirty="0"/>
              <a:t>%p%</a:t>
            </a:r>
            <a:r>
              <a:rPr lang="zh-CN" altLang="zh-CN" sz="1800" dirty="0"/>
              <a:t>显示完成的百分比，这是默认显示方式；</a:t>
            </a:r>
            <a:r>
              <a:rPr lang="en-US" altLang="zh-CN" sz="1800" dirty="0"/>
              <a:t>%v</a:t>
            </a:r>
            <a:r>
              <a:rPr lang="zh-CN" altLang="zh-CN" sz="1800" dirty="0"/>
              <a:t>显示当前的进度值；</a:t>
            </a:r>
            <a:r>
              <a:rPr lang="en-US" altLang="zh-CN" sz="1800" dirty="0"/>
              <a:t>%m</a:t>
            </a:r>
            <a:r>
              <a:rPr lang="zh-CN" altLang="zh-CN" sz="1800" dirty="0"/>
              <a:t>显示总的步进值。</a:t>
            </a:r>
          </a:p>
          <a:p>
            <a:pPr indent="450850"/>
            <a:r>
              <a:rPr lang="en-US" altLang="zh-CN" sz="1800" dirty="0">
                <a:sym typeface="Wingdings"/>
              </a:rPr>
              <a:t></a:t>
            </a:r>
            <a:r>
              <a:rPr lang="en-US" altLang="zh-CN" sz="1800" dirty="0"/>
              <a:t> </a:t>
            </a:r>
            <a:r>
              <a:rPr lang="en-US" altLang="zh-CN" sz="1800" dirty="0" err="1"/>
              <a:t>invertedAppearance</a:t>
            </a:r>
            <a:r>
              <a:rPr lang="zh-CN" altLang="zh-CN" sz="1800" dirty="0"/>
              <a:t>：可以使进度条以反方向显示进度。</a:t>
            </a:r>
          </a:p>
          <a:p>
            <a:pPr indent="450850"/>
            <a:r>
              <a:rPr lang="en-US" altLang="zh-CN" sz="1800" dirty="0" err="1"/>
              <a:t>QProgressDialog</a:t>
            </a:r>
            <a:r>
              <a:rPr lang="zh-CN" altLang="zh-CN" sz="1800" dirty="0"/>
              <a:t>类也有几个重要的属性值，决定了进度条对话框何时出现、出现多长时间。它们分别是</a:t>
            </a:r>
            <a:r>
              <a:rPr lang="en-US" altLang="zh-CN" sz="1800" dirty="0" err="1"/>
              <a:t>mininum</a:t>
            </a:r>
            <a:r>
              <a:rPr lang="zh-CN" altLang="zh-CN" sz="1800" dirty="0"/>
              <a:t>、</a:t>
            </a:r>
            <a:r>
              <a:rPr lang="en-US" altLang="zh-CN" sz="1800" dirty="0"/>
              <a:t>maximum</a:t>
            </a:r>
            <a:r>
              <a:rPr lang="zh-CN" altLang="zh-CN" sz="1800" dirty="0"/>
              <a:t>和</a:t>
            </a:r>
            <a:r>
              <a:rPr lang="en-US" altLang="zh-CN" sz="1800" dirty="0" err="1"/>
              <a:t>minimumDuration</a:t>
            </a:r>
            <a:r>
              <a:rPr lang="zh-CN" altLang="zh-CN" sz="1800" dirty="0"/>
              <a:t>。其中，</a:t>
            </a:r>
            <a:r>
              <a:rPr lang="en-US" altLang="zh-CN" sz="1800" dirty="0" err="1"/>
              <a:t>mininum</a:t>
            </a:r>
            <a:r>
              <a:rPr lang="zh-CN" altLang="zh-CN" sz="1800" dirty="0"/>
              <a:t>和</a:t>
            </a:r>
            <a:r>
              <a:rPr lang="en-US" altLang="zh-CN" sz="1800" dirty="0"/>
              <a:t>maximum</a:t>
            </a:r>
            <a:r>
              <a:rPr lang="zh-CN" altLang="zh-CN" sz="1800" dirty="0"/>
              <a:t>分别表示进度条的最小值和最大值，决定了进度条的变化范围；</a:t>
            </a:r>
            <a:r>
              <a:rPr lang="en-US" altLang="zh-CN" sz="1800" dirty="0" err="1"/>
              <a:t>minimumDuration</a:t>
            </a:r>
            <a:r>
              <a:rPr lang="zh-CN" altLang="zh-CN" sz="1800" dirty="0"/>
              <a:t>为进度条对话框出现前的等待时间。</a:t>
            </a:r>
          </a:p>
          <a:p>
            <a:pPr indent="450850"/>
            <a:r>
              <a:rPr lang="zh-CN" altLang="zh-CN" sz="1800" dirty="0"/>
              <a:t>进度条使用了一个步进值的概念，即一旦设置好进度条的最大值和最小值，进度条将会显示完成的步进值占总的步进值的百分比，百分比的计算公式为</a:t>
            </a:r>
            <a:r>
              <a:rPr lang="zh-CN" altLang="zh-CN" sz="1800" dirty="0" smtClean="0"/>
              <a:t>：</a:t>
            </a:r>
            <a:endParaRPr lang="zh-CN" altLang="zh-CN" sz="1800" dirty="0"/>
          </a:p>
        </p:txBody>
      </p:sp>
      <p:sp>
        <p:nvSpPr>
          <p:cNvPr id="4" name="TextBox 3"/>
          <p:cNvSpPr txBox="1"/>
          <p:nvPr/>
        </p:nvSpPr>
        <p:spPr>
          <a:xfrm>
            <a:off x="1460665" y="4208100"/>
            <a:ext cx="9072748" cy="1259919"/>
          </a:xfrm>
          <a:prstGeom prst="roundRect">
            <a:avLst/>
          </a:prstGeom>
          <a:solidFill>
            <a:srgbClr val="DDDDDD"/>
          </a:solidFill>
        </p:spPr>
        <p:txBody>
          <a:bodyPr wrap="square" rtlCol="0">
            <a:spAutoFit/>
          </a:bodyPr>
          <a:lstStyle/>
          <a:p>
            <a:r>
              <a:rPr lang="zh-CN" altLang="zh-CN" dirty="0"/>
              <a:t>百分比</a:t>
            </a:r>
            <a:r>
              <a:rPr lang="en-US" altLang="zh-CN" dirty="0"/>
              <a:t>=(value()-minimum())/(maximum()-minimum())</a:t>
            </a:r>
            <a:endParaRPr lang="zh-CN" altLang="zh-CN" dirty="0"/>
          </a:p>
          <a:p>
            <a:r>
              <a:rPr lang="en-US" altLang="zh-CN" dirty="0" err="1"/>
              <a:t>QFont</a:t>
            </a:r>
            <a:r>
              <a:rPr lang="en-US" altLang="zh-CN" dirty="0"/>
              <a:t> font("ZYSong18030",12);</a:t>
            </a:r>
            <a:endParaRPr lang="zh-CN" altLang="zh-CN" dirty="0"/>
          </a:p>
          <a:p>
            <a:r>
              <a:rPr lang="en-US" altLang="zh-CN" dirty="0" err="1"/>
              <a:t>setFont</a:t>
            </a:r>
            <a:r>
              <a:rPr lang="en-US" altLang="zh-CN" dirty="0"/>
              <a:t>(font);</a:t>
            </a:r>
            <a:endParaRPr lang="zh-CN" altLang="zh-CN" dirty="0"/>
          </a:p>
          <a:p>
            <a:r>
              <a:rPr lang="en-US" altLang="zh-CN" dirty="0" err="1"/>
              <a:t>setWindowTitle</a:t>
            </a:r>
            <a:r>
              <a:rPr lang="en-US" altLang="zh-CN" dirty="0"/>
              <a:t>(</a:t>
            </a:r>
            <a:r>
              <a:rPr lang="en-US" altLang="zh-CN" dirty="0" err="1"/>
              <a:t>tr</a:t>
            </a:r>
            <a:r>
              <a:rPr lang="en-US" altLang="zh-CN" dirty="0"/>
              <a:t>("Progress</a:t>
            </a:r>
            <a:r>
              <a:rPr lang="en-US" altLang="zh-CN" dirty="0" smtClean="0"/>
              <a:t>"));</a:t>
            </a:r>
            <a:endParaRPr lang="zh-CN" altLang="zh-CN" dirty="0"/>
          </a:p>
        </p:txBody>
      </p:sp>
    </p:spTree>
    <p:extLst>
      <p:ext uri="{BB962C8B-B14F-4D97-AF65-F5344CB8AC3E}">
        <p14:creationId xmlns:p14="http://schemas.microsoft.com/office/powerpoint/2010/main" val="125379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615" y="13416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基本对话框</a:t>
            </a:r>
          </a:p>
        </p:txBody>
      </p:sp>
      <p:sp>
        <p:nvSpPr>
          <p:cNvPr id="3" name="TextBox 2"/>
          <p:cNvSpPr txBox="1"/>
          <p:nvPr/>
        </p:nvSpPr>
        <p:spPr>
          <a:xfrm>
            <a:off x="5795160" y="3111333"/>
            <a:ext cx="4762004" cy="646331"/>
          </a:xfrm>
          <a:prstGeom prst="rect">
            <a:avLst/>
          </a:prstGeom>
          <a:noFill/>
        </p:spPr>
        <p:txBody>
          <a:bodyPr wrap="square" rtlCol="0">
            <a:spAutoFit/>
          </a:bodyPr>
          <a:lstStyle/>
          <a:p>
            <a:r>
              <a:rPr lang="en-US" altLang="zh-CN" sz="3600" b="1" dirty="0" smtClean="0"/>
              <a:t>——</a:t>
            </a:r>
            <a:r>
              <a:rPr lang="zh-CN" altLang="zh-CN" sz="3600" b="1" dirty="0"/>
              <a:t>调色板与电子钟</a:t>
            </a:r>
          </a:p>
        </p:txBody>
      </p:sp>
    </p:spTree>
    <p:extLst>
      <p:ext uri="{BB962C8B-B14F-4D97-AF65-F5344CB8AC3E}">
        <p14:creationId xmlns:p14="http://schemas.microsoft.com/office/powerpoint/2010/main" val="4159515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5065037" y="4130535"/>
            <a:ext cx="2087257" cy="518595"/>
          </a:xfrm>
          <a:prstGeom prst="rect">
            <a:avLst/>
          </a:prstGeom>
          <a:noFill/>
        </p:spPr>
        <p:txBody>
          <a:bodyPr wrap="square" lIns="86863" tIns="43430" rIns="86863" bIns="43430" rtlCol="0">
            <a:spAutoFit/>
          </a:bodyPr>
          <a:lstStyle/>
          <a:p>
            <a:r>
              <a:rPr lang="en-US" altLang="zh-CN" sz="2800" b="1" dirty="0" err="1"/>
              <a:t>QPalette</a:t>
            </a:r>
            <a:r>
              <a:rPr lang="zh-CN" altLang="zh-CN" sz="2800" b="1" dirty="0"/>
              <a:t>类</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6713467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TextBox 2"/>
          <p:cNvSpPr txBox="1"/>
          <p:nvPr/>
        </p:nvSpPr>
        <p:spPr>
          <a:xfrm>
            <a:off x="771896" y="973777"/>
            <a:ext cx="10343408" cy="923330"/>
          </a:xfrm>
          <a:prstGeom prst="rect">
            <a:avLst/>
          </a:prstGeom>
          <a:noFill/>
        </p:spPr>
        <p:txBody>
          <a:bodyPr wrap="square" rtlCol="0">
            <a:spAutoFit/>
          </a:bodyPr>
          <a:lstStyle/>
          <a:p>
            <a:pPr indent="450850"/>
            <a:r>
              <a:rPr lang="zh-CN" altLang="zh-CN" sz="1800" dirty="0"/>
              <a:t>（</a:t>
            </a:r>
            <a:r>
              <a:rPr lang="en-US" altLang="zh-CN" sz="1800" dirty="0"/>
              <a:t>6</a:t>
            </a:r>
            <a:r>
              <a:rPr lang="zh-CN" altLang="zh-CN" sz="1800" dirty="0"/>
              <a:t>）如果以上所有的标准消息框都不能满足开发的需求，则下面介绍</a:t>
            </a:r>
            <a:r>
              <a:rPr lang="en-US" altLang="zh-CN" sz="1800" dirty="0" err="1"/>
              <a:t>Qt</a:t>
            </a:r>
            <a:r>
              <a:rPr lang="zh-CN" altLang="zh-CN" sz="1800" dirty="0"/>
              <a:t>允许的</a:t>
            </a:r>
            <a:r>
              <a:rPr lang="en-US" altLang="zh-CN" sz="1800" dirty="0"/>
              <a:t>Custom</a:t>
            </a:r>
            <a:r>
              <a:rPr lang="zh-CN" altLang="zh-CN" sz="1800" dirty="0"/>
              <a:t>（自定义）消息框的使用方法。单击“用户自定义消息对话框实例”按钮，弹出“用户自定义消息框”界面，如图</a:t>
            </a:r>
            <a:r>
              <a:rPr lang="en-US" altLang="zh-CN" sz="1800" dirty="0"/>
              <a:t>4.7</a:t>
            </a:r>
            <a:r>
              <a:rPr lang="zh-CN" altLang="zh-CN" sz="1800" dirty="0"/>
              <a:t>所示</a:t>
            </a:r>
            <a:r>
              <a:rPr lang="zh-CN" altLang="zh-CN" sz="1800" dirty="0" smtClean="0"/>
              <a:t>。</a:t>
            </a:r>
            <a:endParaRPr lang="zh-CN" altLang="zh-CN" sz="1800"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817" y="2028721"/>
            <a:ext cx="4583566" cy="354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880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270659" y="4546270"/>
            <a:ext cx="8835241"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270660" y="3871356"/>
            <a:ext cx="8835241"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TextBox 2"/>
          <p:cNvSpPr txBox="1"/>
          <p:nvPr/>
        </p:nvSpPr>
        <p:spPr>
          <a:xfrm>
            <a:off x="748145" y="1056904"/>
            <a:ext cx="10533413" cy="4278094"/>
          </a:xfrm>
          <a:prstGeom prst="rect">
            <a:avLst/>
          </a:prstGeom>
          <a:noFill/>
        </p:spPr>
        <p:txBody>
          <a:bodyPr wrap="square" rtlCol="0">
            <a:spAutoFit/>
          </a:bodyPr>
          <a:lstStyle/>
          <a:p>
            <a:pPr indent="450850"/>
            <a:r>
              <a:rPr lang="zh-CN" altLang="zh-CN" sz="1800" dirty="0"/>
              <a:t>在本节中详细介绍</a:t>
            </a:r>
            <a:r>
              <a:rPr lang="en-US" altLang="zh-CN" sz="1800" dirty="0" err="1"/>
              <a:t>QPalette</a:t>
            </a:r>
            <a:r>
              <a:rPr lang="zh-CN" altLang="zh-CN" sz="1800" dirty="0"/>
              <a:t>类的使用方法，该类有两个基本的概念：一个是</a:t>
            </a:r>
            <a:r>
              <a:rPr lang="en-US" altLang="zh-CN" sz="1800" dirty="0" err="1"/>
              <a:t>ColorGroup</a:t>
            </a:r>
            <a:r>
              <a:rPr lang="zh-CN" altLang="zh-CN" sz="1800" dirty="0"/>
              <a:t>，另一个是</a:t>
            </a:r>
            <a:r>
              <a:rPr lang="en-US" altLang="zh-CN" sz="1800" dirty="0" err="1"/>
              <a:t>ColorRole</a:t>
            </a:r>
            <a:r>
              <a:rPr lang="zh-CN" altLang="zh-CN" sz="1800" dirty="0"/>
              <a:t>。其中，</a:t>
            </a:r>
            <a:r>
              <a:rPr lang="en-US" altLang="zh-CN" sz="1800" dirty="0" err="1"/>
              <a:t>ColorGroup</a:t>
            </a:r>
            <a:r>
              <a:rPr lang="zh-CN" altLang="zh-CN" sz="1800" dirty="0"/>
              <a:t>指的是以下三种不同的状态。</a:t>
            </a:r>
          </a:p>
          <a:p>
            <a:pPr indent="450850"/>
            <a:r>
              <a:rPr lang="en-US" altLang="zh-CN" sz="1800" dirty="0">
                <a:sym typeface="Wingdings"/>
              </a:rPr>
              <a:t></a:t>
            </a:r>
            <a:r>
              <a:rPr lang="en-US" altLang="zh-CN" sz="1800" dirty="0"/>
              <a:t> </a:t>
            </a:r>
            <a:r>
              <a:rPr lang="en-US" altLang="zh-CN" sz="1800" dirty="0" err="1"/>
              <a:t>QPalette</a:t>
            </a:r>
            <a:r>
              <a:rPr lang="en-US" altLang="zh-CN" sz="1800" dirty="0"/>
              <a:t>::Active</a:t>
            </a:r>
            <a:r>
              <a:rPr lang="zh-CN" altLang="zh-CN" sz="1800" dirty="0"/>
              <a:t>：获得焦点的状态。</a:t>
            </a:r>
          </a:p>
          <a:p>
            <a:pPr indent="450850"/>
            <a:r>
              <a:rPr lang="en-US" altLang="zh-CN" sz="1800" dirty="0">
                <a:sym typeface="Wingdings"/>
              </a:rPr>
              <a:t></a:t>
            </a:r>
            <a:r>
              <a:rPr lang="en-US" altLang="zh-CN" sz="1800" dirty="0"/>
              <a:t> </a:t>
            </a:r>
            <a:r>
              <a:rPr lang="en-US" altLang="zh-CN" sz="1800" dirty="0" err="1"/>
              <a:t>QPalette</a:t>
            </a:r>
            <a:r>
              <a:rPr lang="en-US" altLang="zh-CN" sz="1800" dirty="0"/>
              <a:t>::Inactive</a:t>
            </a:r>
            <a:r>
              <a:rPr lang="zh-CN" altLang="zh-CN" sz="1800" dirty="0"/>
              <a:t>：未获得焦点的状态。</a:t>
            </a:r>
          </a:p>
          <a:p>
            <a:pPr indent="450850"/>
            <a:r>
              <a:rPr lang="en-US" altLang="zh-CN" sz="1800" dirty="0">
                <a:sym typeface="Wingdings"/>
              </a:rPr>
              <a:t></a:t>
            </a:r>
            <a:r>
              <a:rPr lang="en-US" altLang="zh-CN" sz="1800" dirty="0"/>
              <a:t> </a:t>
            </a:r>
            <a:r>
              <a:rPr lang="en-US" altLang="zh-CN" sz="1800" dirty="0" err="1"/>
              <a:t>QPalette</a:t>
            </a:r>
            <a:r>
              <a:rPr lang="en-US" altLang="zh-CN" sz="1800" dirty="0"/>
              <a:t>::Disable</a:t>
            </a:r>
            <a:r>
              <a:rPr lang="zh-CN" altLang="zh-CN" sz="1800" dirty="0"/>
              <a:t>：不可用状态。</a:t>
            </a:r>
          </a:p>
          <a:p>
            <a:pPr indent="450850"/>
            <a:r>
              <a:rPr lang="zh-CN" altLang="zh-CN" sz="1800" dirty="0"/>
              <a:t>其中，</a:t>
            </a:r>
            <a:r>
              <a:rPr lang="en-US" altLang="zh-CN" sz="1800" dirty="0"/>
              <a:t>Active</a:t>
            </a:r>
            <a:r>
              <a:rPr lang="zh-CN" altLang="zh-CN" sz="1800" dirty="0"/>
              <a:t>状态与</a:t>
            </a:r>
            <a:r>
              <a:rPr lang="en-US" altLang="zh-CN" sz="1800" dirty="0"/>
              <a:t>Inactive</a:t>
            </a:r>
            <a:r>
              <a:rPr lang="zh-CN" altLang="zh-CN" sz="1800" dirty="0"/>
              <a:t>状态在通常情况下，颜色显示是一致的，也可以根据需要设置为不一样的颜色。</a:t>
            </a:r>
          </a:p>
          <a:p>
            <a:pPr indent="450850"/>
            <a:r>
              <a:rPr lang="en-US" altLang="zh-CN" sz="1800" dirty="0" err="1"/>
              <a:t>ColorRole</a:t>
            </a:r>
            <a:r>
              <a:rPr lang="zh-CN" altLang="zh-CN" sz="1800" dirty="0"/>
              <a:t>指的是颜色主题，即对窗体中不同部位颜色的分类。例如，</a:t>
            </a:r>
            <a:r>
              <a:rPr lang="en-US" altLang="zh-CN" sz="1800" dirty="0" err="1"/>
              <a:t>QPalette</a:t>
            </a:r>
            <a:r>
              <a:rPr lang="en-US" altLang="zh-CN" sz="1800" dirty="0"/>
              <a:t>::Window</a:t>
            </a:r>
            <a:r>
              <a:rPr lang="zh-CN" altLang="zh-CN" sz="1800" dirty="0"/>
              <a:t>是指背景色，</a:t>
            </a:r>
            <a:r>
              <a:rPr lang="en-US" altLang="zh-CN" sz="1800" dirty="0" err="1"/>
              <a:t>QPalette</a:t>
            </a:r>
            <a:r>
              <a:rPr lang="en-US" altLang="zh-CN" sz="1800" dirty="0"/>
              <a:t>::</a:t>
            </a:r>
            <a:r>
              <a:rPr lang="en-US" altLang="zh-CN" sz="1800" dirty="0" err="1"/>
              <a:t>WindowText</a:t>
            </a:r>
            <a:r>
              <a:rPr lang="zh-CN" altLang="zh-CN" sz="1800" dirty="0"/>
              <a:t>是指前景色，等等。</a:t>
            </a:r>
          </a:p>
          <a:p>
            <a:pPr indent="450850"/>
            <a:r>
              <a:rPr lang="en-US" altLang="zh-CN" sz="1800" dirty="0" err="1"/>
              <a:t>QPalette</a:t>
            </a:r>
            <a:r>
              <a:rPr lang="zh-CN" altLang="zh-CN" sz="1800" dirty="0"/>
              <a:t>类使用最多、最重要的函数是</a:t>
            </a:r>
            <a:r>
              <a:rPr lang="en-US" altLang="zh-CN" sz="1800" dirty="0" err="1"/>
              <a:t>setColor</a:t>
            </a:r>
            <a:r>
              <a:rPr lang="en-US" altLang="zh-CN" sz="1800" dirty="0"/>
              <a:t>()</a:t>
            </a:r>
            <a:r>
              <a:rPr lang="zh-CN" altLang="zh-CN" sz="1800" dirty="0"/>
              <a:t>函数，其原型如下：</a:t>
            </a:r>
          </a:p>
          <a:p>
            <a:pPr indent="450850">
              <a:spcBef>
                <a:spcPts val="600"/>
              </a:spcBef>
              <a:spcAft>
                <a:spcPts val="600"/>
              </a:spcAft>
            </a:pPr>
            <a:r>
              <a:rPr lang="en-US" altLang="zh-CN" sz="1800" dirty="0" smtClean="0"/>
              <a:t>   void </a:t>
            </a:r>
            <a:r>
              <a:rPr lang="en-US" altLang="zh-CN" sz="1800" dirty="0" err="1"/>
              <a:t>QPalette</a:t>
            </a:r>
            <a:r>
              <a:rPr lang="en-US" altLang="zh-CN" sz="1800" dirty="0"/>
              <a:t>::</a:t>
            </a:r>
            <a:r>
              <a:rPr lang="en-US" altLang="zh-CN" sz="1800" dirty="0" err="1"/>
              <a:t>setColor</a:t>
            </a:r>
            <a:r>
              <a:rPr lang="en-US" altLang="zh-CN" sz="1800" dirty="0"/>
              <a:t>(</a:t>
            </a:r>
            <a:r>
              <a:rPr lang="en-US" altLang="zh-CN" sz="1800" dirty="0" err="1"/>
              <a:t>ColorGroup</a:t>
            </a:r>
            <a:r>
              <a:rPr lang="en-US" altLang="zh-CN" sz="1800" dirty="0"/>
              <a:t> </a:t>
            </a:r>
            <a:r>
              <a:rPr lang="en-US" altLang="zh-CN" sz="1800" dirty="0" err="1"/>
              <a:t>group,ColorRole</a:t>
            </a:r>
            <a:r>
              <a:rPr lang="en-US" altLang="zh-CN" sz="1800" dirty="0"/>
              <a:t> </a:t>
            </a:r>
            <a:r>
              <a:rPr lang="en-US" altLang="zh-CN" sz="1800" dirty="0" err="1"/>
              <a:t>role,const</a:t>
            </a:r>
            <a:r>
              <a:rPr lang="en-US" altLang="zh-CN" sz="1800" dirty="0"/>
              <a:t> </a:t>
            </a:r>
            <a:r>
              <a:rPr lang="en-US" altLang="zh-CN" sz="1800" dirty="0" err="1"/>
              <a:t>QColor</a:t>
            </a:r>
            <a:r>
              <a:rPr lang="en-US" altLang="zh-CN" sz="1800" dirty="0"/>
              <a:t> &amp; color);</a:t>
            </a:r>
            <a:endParaRPr lang="zh-CN" altLang="zh-CN" sz="1800" dirty="0"/>
          </a:p>
          <a:p>
            <a:pPr indent="450850"/>
            <a:r>
              <a:rPr lang="zh-CN" altLang="zh-CN" sz="1800" dirty="0"/>
              <a:t>在对主题颜色进行设置的同时，还区分了状态，即对某个主题在某个状态下的颜色进行了设置：</a:t>
            </a:r>
          </a:p>
          <a:p>
            <a:pPr indent="450850">
              <a:spcBef>
                <a:spcPts val="600"/>
              </a:spcBef>
              <a:spcAft>
                <a:spcPts val="600"/>
              </a:spcAft>
            </a:pPr>
            <a:r>
              <a:rPr lang="en-US" altLang="zh-CN" sz="1800" dirty="0" smtClean="0"/>
              <a:t>   void </a:t>
            </a:r>
            <a:r>
              <a:rPr lang="en-US" altLang="zh-CN" sz="1800" dirty="0" err="1"/>
              <a:t>QPalette</a:t>
            </a:r>
            <a:r>
              <a:rPr lang="en-US" altLang="zh-CN" sz="1800" dirty="0"/>
              <a:t>::</a:t>
            </a:r>
            <a:r>
              <a:rPr lang="en-US" altLang="zh-CN" sz="1800" dirty="0" err="1"/>
              <a:t>setColor</a:t>
            </a:r>
            <a:r>
              <a:rPr lang="en-US" altLang="zh-CN" sz="1800" dirty="0"/>
              <a:t>(</a:t>
            </a:r>
            <a:r>
              <a:rPr lang="en-US" altLang="zh-CN" sz="1800" dirty="0" err="1"/>
              <a:t>ColorRole</a:t>
            </a:r>
            <a:r>
              <a:rPr lang="en-US" altLang="zh-CN" sz="1800" dirty="0"/>
              <a:t> </a:t>
            </a:r>
            <a:r>
              <a:rPr lang="en-US" altLang="zh-CN" sz="1800" dirty="0" err="1"/>
              <a:t>role,const</a:t>
            </a:r>
            <a:r>
              <a:rPr lang="en-US" altLang="zh-CN" sz="1800" dirty="0"/>
              <a:t> </a:t>
            </a:r>
            <a:r>
              <a:rPr lang="en-US" altLang="zh-CN" sz="1800" dirty="0" err="1"/>
              <a:t>QColor</a:t>
            </a:r>
            <a:r>
              <a:rPr lang="en-US" altLang="zh-CN" sz="1800" dirty="0"/>
              <a:t> &amp; color);</a:t>
            </a:r>
            <a:endParaRPr lang="zh-CN" altLang="zh-CN" sz="1800" dirty="0"/>
          </a:p>
          <a:p>
            <a:pPr indent="450850"/>
            <a:r>
              <a:rPr lang="zh-CN" altLang="zh-CN" sz="1800" dirty="0"/>
              <a:t>只对某个主题的颜色进行设置，并不区分状态</a:t>
            </a:r>
            <a:r>
              <a:rPr lang="zh-CN" altLang="zh-CN" sz="1800" dirty="0" smtClean="0"/>
              <a:t>。</a:t>
            </a:r>
            <a:endParaRPr lang="zh-CN" altLang="zh-CN" sz="1800" dirty="0"/>
          </a:p>
        </p:txBody>
      </p:sp>
    </p:spTree>
    <p:extLst>
      <p:ext uri="{BB962C8B-B14F-4D97-AF65-F5344CB8AC3E}">
        <p14:creationId xmlns:p14="http://schemas.microsoft.com/office/powerpoint/2010/main" val="13201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TextBox 2"/>
          <p:cNvSpPr txBox="1"/>
          <p:nvPr/>
        </p:nvSpPr>
        <p:spPr>
          <a:xfrm>
            <a:off x="700644" y="985652"/>
            <a:ext cx="10580914" cy="1200329"/>
          </a:xfrm>
          <a:prstGeom prst="rect">
            <a:avLst/>
          </a:prstGeom>
          <a:noFill/>
        </p:spPr>
        <p:txBody>
          <a:bodyPr wrap="square" rtlCol="0">
            <a:spAutoFit/>
          </a:bodyPr>
          <a:lstStyle/>
          <a:p>
            <a:pPr indent="450850"/>
            <a:r>
              <a:rPr lang="en-US" altLang="zh-CN" sz="1800" dirty="0" err="1"/>
              <a:t>QPalette</a:t>
            </a:r>
            <a:r>
              <a:rPr lang="zh-CN" altLang="zh-CN" sz="1800" dirty="0"/>
              <a:t>类同时还提供了</a:t>
            </a:r>
            <a:r>
              <a:rPr lang="en-US" altLang="zh-CN" sz="1800" dirty="0" err="1"/>
              <a:t>setBrush</a:t>
            </a:r>
            <a:r>
              <a:rPr lang="en-US" altLang="zh-CN" sz="1800" dirty="0"/>
              <a:t>()</a:t>
            </a:r>
            <a:r>
              <a:rPr lang="zh-CN" altLang="zh-CN" sz="1800" dirty="0"/>
              <a:t>函数，通过画刷的设置对显示进行更改，这样就有可能使用图片而不仅是单一的颜色来对主题进行填充。</a:t>
            </a:r>
            <a:r>
              <a:rPr lang="en-US" altLang="zh-CN" sz="1800" dirty="0" err="1"/>
              <a:t>Qt</a:t>
            </a:r>
            <a:r>
              <a:rPr lang="zh-CN" altLang="zh-CN" sz="1800" dirty="0"/>
              <a:t>之前的版本中有关背景色设置的函数如</a:t>
            </a:r>
            <a:r>
              <a:rPr lang="en-US" altLang="zh-CN" sz="1800" dirty="0" err="1"/>
              <a:t>setBackgroundColor</a:t>
            </a:r>
            <a:r>
              <a:rPr lang="en-US" altLang="zh-CN" sz="1800" dirty="0"/>
              <a:t>()</a:t>
            </a:r>
            <a:r>
              <a:rPr lang="zh-CN" altLang="zh-CN" sz="1800" dirty="0"/>
              <a:t>或前景色设置的函数如</a:t>
            </a:r>
            <a:r>
              <a:rPr lang="en-US" altLang="zh-CN" sz="1800" dirty="0" err="1"/>
              <a:t>setForegroundColor</a:t>
            </a:r>
            <a:r>
              <a:rPr lang="en-US" altLang="zh-CN" sz="1800" dirty="0"/>
              <a:t>()</a:t>
            </a:r>
            <a:r>
              <a:rPr lang="zh-CN" altLang="zh-CN" sz="1800" dirty="0"/>
              <a:t>在</a:t>
            </a:r>
            <a:r>
              <a:rPr lang="en-US" altLang="zh-CN" sz="1800" dirty="0" err="1"/>
              <a:t>Qt</a:t>
            </a:r>
            <a:r>
              <a:rPr lang="en-US" altLang="zh-CN" sz="1800" dirty="0"/>
              <a:t> 5</a:t>
            </a:r>
            <a:r>
              <a:rPr lang="zh-CN" altLang="zh-CN" sz="1800" dirty="0"/>
              <a:t>中都被废止，统一由</a:t>
            </a:r>
            <a:r>
              <a:rPr lang="en-US" altLang="zh-CN" sz="1800" dirty="0" err="1"/>
              <a:t>QPalette</a:t>
            </a:r>
            <a:r>
              <a:rPr lang="zh-CN" altLang="zh-CN" sz="1800" dirty="0"/>
              <a:t>类进行管理。例如，</a:t>
            </a:r>
            <a:r>
              <a:rPr lang="en-US" altLang="zh-CN" sz="1800" dirty="0" err="1"/>
              <a:t>setBackgroundColor</a:t>
            </a:r>
            <a:r>
              <a:rPr lang="en-US" altLang="zh-CN" sz="1800" dirty="0"/>
              <a:t>()</a:t>
            </a:r>
            <a:r>
              <a:rPr lang="zh-CN" altLang="zh-CN" sz="1800" dirty="0"/>
              <a:t>函数可由以下语句代替</a:t>
            </a:r>
            <a:r>
              <a:rPr lang="zh-CN" altLang="zh-CN" sz="1800" dirty="0" smtClean="0"/>
              <a:t>：</a:t>
            </a:r>
            <a:endParaRPr lang="zh-CN" altLang="zh-CN" sz="1800" dirty="0"/>
          </a:p>
        </p:txBody>
      </p:sp>
      <p:sp>
        <p:nvSpPr>
          <p:cNvPr id="4" name="TextBox 3"/>
          <p:cNvSpPr txBox="1"/>
          <p:nvPr/>
        </p:nvSpPr>
        <p:spPr>
          <a:xfrm>
            <a:off x="1330036" y="2291938"/>
            <a:ext cx="9001496" cy="1259919"/>
          </a:xfrm>
          <a:prstGeom prst="roundRect">
            <a:avLst/>
          </a:prstGeom>
          <a:solidFill>
            <a:srgbClr val="DDDDDD"/>
          </a:solidFill>
        </p:spPr>
        <p:txBody>
          <a:bodyPr wrap="square" rtlCol="0">
            <a:spAutoFit/>
          </a:bodyPr>
          <a:lstStyle/>
          <a:p>
            <a:r>
              <a:rPr lang="en-US" altLang="zh-CN" dirty="0"/>
              <a:t>xxx-&gt;</a:t>
            </a:r>
            <a:r>
              <a:rPr lang="en-US" altLang="zh-CN" dirty="0" err="1"/>
              <a:t>setAutoFillBackground</a:t>
            </a:r>
            <a:r>
              <a:rPr lang="en-US" altLang="zh-CN" dirty="0"/>
              <a:t>(true);</a:t>
            </a:r>
            <a:endParaRPr lang="zh-CN" altLang="zh-CN" dirty="0"/>
          </a:p>
          <a:p>
            <a:r>
              <a:rPr lang="en-US" altLang="zh-CN" dirty="0" err="1"/>
              <a:t>QPalette</a:t>
            </a:r>
            <a:r>
              <a:rPr lang="en-US" altLang="zh-CN" dirty="0"/>
              <a:t> p = xxx-&gt;palette();</a:t>
            </a:r>
            <a:endParaRPr lang="zh-CN" altLang="zh-CN" dirty="0"/>
          </a:p>
          <a:p>
            <a:r>
              <a:rPr lang="en-US" altLang="zh-CN" dirty="0" err="1"/>
              <a:t>p.setColor</a:t>
            </a:r>
            <a:r>
              <a:rPr lang="en-US" altLang="zh-CN" dirty="0"/>
              <a:t>(</a:t>
            </a:r>
            <a:r>
              <a:rPr lang="en-US" altLang="zh-CN" dirty="0" err="1"/>
              <a:t>QPalette</a:t>
            </a:r>
            <a:r>
              <a:rPr lang="en-US" altLang="zh-CN" dirty="0"/>
              <a:t>::</a:t>
            </a:r>
            <a:r>
              <a:rPr lang="en-US" altLang="zh-CN" dirty="0" err="1"/>
              <a:t>Window,color</a:t>
            </a:r>
            <a:r>
              <a:rPr lang="en-US" altLang="zh-CN" dirty="0"/>
              <a:t>);//</a:t>
            </a:r>
            <a:r>
              <a:rPr lang="en-US" altLang="zh-CN" dirty="0" err="1"/>
              <a:t>p.setBrush</a:t>
            </a:r>
            <a:r>
              <a:rPr lang="en-US" altLang="zh-CN" dirty="0"/>
              <a:t>(</a:t>
            </a:r>
            <a:r>
              <a:rPr lang="en-US" altLang="zh-CN" dirty="0" err="1"/>
              <a:t>QPalette</a:t>
            </a:r>
            <a:r>
              <a:rPr lang="en-US" altLang="zh-CN" dirty="0"/>
              <a:t>::</a:t>
            </a:r>
            <a:r>
              <a:rPr lang="en-US" altLang="zh-CN" dirty="0" err="1"/>
              <a:t>Window,brush</a:t>
            </a:r>
            <a:r>
              <a:rPr lang="en-US" altLang="zh-CN" dirty="0"/>
              <a:t>);</a:t>
            </a:r>
            <a:endParaRPr lang="zh-CN" altLang="zh-CN" dirty="0"/>
          </a:p>
          <a:p>
            <a:r>
              <a:rPr lang="en-US" altLang="zh-CN" dirty="0"/>
              <a:t>xxx-&gt;</a:t>
            </a:r>
            <a:r>
              <a:rPr lang="en-US" altLang="zh-CN" dirty="0" err="1"/>
              <a:t>setPalette</a:t>
            </a:r>
            <a:r>
              <a:rPr lang="en-US" altLang="zh-CN" dirty="0"/>
              <a:t>(p</a:t>
            </a:r>
            <a:r>
              <a:rPr lang="en-US" altLang="zh-CN" dirty="0" smtClean="0"/>
              <a:t>);</a:t>
            </a:r>
            <a:endParaRPr lang="zh-CN" altLang="zh-CN" dirty="0"/>
          </a:p>
        </p:txBody>
      </p:sp>
    </p:spTree>
    <p:extLst>
      <p:ext uri="{BB962C8B-B14F-4D97-AF65-F5344CB8AC3E}">
        <p14:creationId xmlns:p14="http://schemas.microsoft.com/office/powerpoint/2010/main" val="160313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TextBox 2"/>
          <p:cNvSpPr txBox="1"/>
          <p:nvPr/>
        </p:nvSpPr>
        <p:spPr>
          <a:xfrm>
            <a:off x="760021" y="997527"/>
            <a:ext cx="10402784" cy="2031325"/>
          </a:xfrm>
          <a:prstGeom prst="rect">
            <a:avLst/>
          </a:prstGeom>
          <a:noFill/>
        </p:spPr>
        <p:txBody>
          <a:bodyPr wrap="square" rtlCol="0">
            <a:spAutoFit/>
          </a:bodyPr>
          <a:lstStyle/>
          <a:p>
            <a:pPr indent="450850"/>
            <a:r>
              <a:rPr lang="zh-CN" altLang="zh-CN" sz="1800" b="1" u="sng" dirty="0"/>
              <a:t>【例】</a:t>
            </a:r>
            <a:r>
              <a:rPr lang="zh-CN" altLang="zh-CN" sz="1800" u="sng" dirty="0"/>
              <a:t>（难度一般）</a:t>
            </a:r>
            <a:r>
              <a:rPr lang="zh-CN" altLang="zh-CN" sz="1800" dirty="0"/>
              <a:t>（</a:t>
            </a:r>
            <a:r>
              <a:rPr lang="en-US" altLang="zh-CN" sz="1800" dirty="0"/>
              <a:t>CH404</a:t>
            </a:r>
            <a:r>
              <a:rPr lang="zh-CN" altLang="zh-CN" sz="1800" dirty="0"/>
              <a:t>）利用</a:t>
            </a:r>
            <a:r>
              <a:rPr lang="en-US" altLang="zh-CN" sz="1800" dirty="0" err="1"/>
              <a:t>QPalette</a:t>
            </a:r>
            <a:r>
              <a:rPr lang="zh-CN" altLang="zh-CN" sz="1800" dirty="0"/>
              <a:t>改变控件颜色的方法。本实例实现的窗体分为两部分：左半部分用于对不同主题颜色的选择，右半部分用于显示选择的颜色对窗体外观的改变。运行效果如图</a:t>
            </a:r>
            <a:r>
              <a:rPr lang="en-US" altLang="zh-CN" sz="1800" dirty="0"/>
              <a:t>4.11</a:t>
            </a:r>
            <a:r>
              <a:rPr lang="zh-CN" altLang="zh-CN" sz="1800" dirty="0"/>
              <a:t>所示。</a:t>
            </a:r>
          </a:p>
          <a:p>
            <a:pPr indent="450850"/>
            <a:r>
              <a:rPr lang="zh-CN" altLang="zh-CN" sz="1800" dirty="0"/>
              <a:t>实现步骤如下。</a:t>
            </a:r>
          </a:p>
          <a:p>
            <a:pPr indent="450850"/>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 </a:t>
            </a:r>
            <a:r>
              <a:rPr lang="zh-CN" altLang="zh-CN" sz="1800" dirty="0"/>
              <a:t>（详见</a:t>
            </a:r>
            <a:r>
              <a:rPr lang="en-US" altLang="zh-CN" sz="1800" dirty="0"/>
              <a:t>1.3.1</a:t>
            </a:r>
            <a:r>
              <a:rPr lang="zh-CN" altLang="zh-CN" sz="1800" dirty="0"/>
              <a:t>节），项目名称为“</a:t>
            </a:r>
            <a:r>
              <a:rPr lang="en-US" altLang="zh-CN" sz="1800" dirty="0"/>
              <a:t>Palette</a:t>
            </a:r>
            <a:r>
              <a:rPr lang="zh-CN" altLang="zh-CN" sz="1800" dirty="0"/>
              <a:t>”，基类选择“</a:t>
            </a:r>
            <a:r>
              <a:rPr lang="en-US" altLang="zh-CN" sz="1800" dirty="0" err="1"/>
              <a:t>QDialog</a:t>
            </a:r>
            <a:r>
              <a:rPr lang="zh-CN" altLang="zh-CN" sz="1800" dirty="0"/>
              <a:t>”，类名命名为“</a:t>
            </a:r>
            <a:r>
              <a:rPr lang="en-US" altLang="zh-CN" sz="1800" dirty="0"/>
              <a:t>Palette</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r>
              <a:rPr lang="zh-CN" altLang="zh-CN" sz="1800" dirty="0" smtClean="0"/>
              <a:t>。</a:t>
            </a:r>
            <a:endParaRPr lang="zh-CN" altLang="zh-CN" sz="1800"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030" y="3028852"/>
            <a:ext cx="5917705" cy="353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TextBox 2"/>
          <p:cNvSpPr txBox="1"/>
          <p:nvPr/>
        </p:nvSpPr>
        <p:spPr>
          <a:xfrm>
            <a:off x="748145" y="997527"/>
            <a:ext cx="10331533" cy="923330"/>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）定义的</a:t>
            </a:r>
            <a:r>
              <a:rPr lang="en-US" altLang="zh-CN" sz="1800" dirty="0"/>
              <a:t>Palette</a:t>
            </a:r>
            <a:r>
              <a:rPr lang="zh-CN" altLang="zh-CN" sz="1800" dirty="0"/>
              <a:t>类继承自</a:t>
            </a:r>
            <a:r>
              <a:rPr lang="en-US" altLang="zh-CN" sz="1800" dirty="0" err="1"/>
              <a:t>QDialog</a:t>
            </a:r>
            <a:r>
              <a:rPr lang="zh-CN" altLang="zh-CN" sz="1800" dirty="0"/>
              <a:t>类，打开“</a:t>
            </a:r>
            <a:r>
              <a:rPr lang="en-US" altLang="zh-CN" sz="1800" dirty="0" err="1"/>
              <a:t>palette.h</a:t>
            </a:r>
            <a:r>
              <a:rPr lang="zh-CN" altLang="zh-CN" sz="1800" dirty="0"/>
              <a:t>”文件，声明实例中所用到的</a:t>
            </a:r>
            <a:r>
              <a:rPr lang="zh-CN" altLang="zh-CN" sz="1800" dirty="0">
                <a:hlinkClick r:id="rId2" action="ppaction://hlinkfile"/>
              </a:rPr>
              <a:t>函数和控件，具体</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pPr indent="450850"/>
            <a:r>
              <a:rPr lang="zh-CN" altLang="zh-CN" sz="1800" dirty="0"/>
              <a:t>（</a:t>
            </a:r>
            <a:r>
              <a:rPr lang="en-US" altLang="zh-CN" sz="1800" dirty="0"/>
              <a:t>3</a:t>
            </a:r>
            <a:r>
              <a:rPr lang="zh-CN" altLang="zh-CN" sz="1800" dirty="0"/>
              <a:t>）打开“</a:t>
            </a:r>
            <a:r>
              <a:rPr lang="en-US" altLang="zh-CN" sz="1800" dirty="0"/>
              <a:t>palette.cpp</a:t>
            </a:r>
            <a:r>
              <a:rPr lang="zh-CN" altLang="zh-CN" sz="1800" dirty="0"/>
              <a:t>”文件，添加以下代码</a:t>
            </a:r>
            <a:r>
              <a:rPr lang="zh-CN" altLang="zh-CN" sz="1800" dirty="0" smtClean="0"/>
              <a:t>：</a:t>
            </a:r>
            <a:endParaRPr lang="zh-CN" altLang="zh-CN" sz="1800" dirty="0"/>
          </a:p>
        </p:txBody>
      </p:sp>
      <p:sp>
        <p:nvSpPr>
          <p:cNvPr id="4" name="TextBox 3"/>
          <p:cNvSpPr txBox="1"/>
          <p:nvPr/>
        </p:nvSpPr>
        <p:spPr>
          <a:xfrm>
            <a:off x="1436914" y="2042556"/>
            <a:ext cx="9001496" cy="3056215"/>
          </a:xfrm>
          <a:prstGeom prst="roundRect">
            <a:avLst>
              <a:gd name="adj" fmla="val 5464"/>
            </a:avLst>
          </a:prstGeom>
          <a:solidFill>
            <a:srgbClr val="DDDDDD"/>
          </a:solidFill>
        </p:spPr>
        <p:txBody>
          <a:bodyPr wrap="square" rtlCol="0">
            <a:spAutoFit/>
          </a:bodyPr>
          <a:lstStyle/>
          <a:p>
            <a:r>
              <a:rPr lang="en-US" altLang="zh-CN" dirty="0"/>
              <a:t>#include &lt;</a:t>
            </a:r>
            <a:r>
              <a:rPr lang="en-US" altLang="zh-CN" dirty="0" err="1"/>
              <a:t>QHBoxLayout</a:t>
            </a:r>
            <a:r>
              <a:rPr lang="en-US" altLang="zh-CN" dirty="0"/>
              <a:t>&gt;</a:t>
            </a:r>
            <a:endParaRPr lang="zh-CN" altLang="zh-CN" dirty="0"/>
          </a:p>
          <a:p>
            <a:r>
              <a:rPr lang="en-US" altLang="zh-CN" dirty="0"/>
              <a:t>#include &lt;</a:t>
            </a:r>
            <a:r>
              <a:rPr lang="en-US" altLang="zh-CN" dirty="0" err="1"/>
              <a:t>QGridLayout</a:t>
            </a:r>
            <a:r>
              <a:rPr lang="en-US" altLang="zh-CN" dirty="0"/>
              <a:t>&gt;</a:t>
            </a:r>
            <a:endParaRPr lang="zh-CN" altLang="zh-CN" dirty="0"/>
          </a:p>
          <a:p>
            <a:r>
              <a:rPr lang="en-US" altLang="zh-CN" dirty="0"/>
              <a:t>Palette::Palette(</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createCtrlFrame</a:t>
            </a:r>
            <a:r>
              <a:rPr lang="en-US" altLang="zh-CN" dirty="0"/>
              <a:t>();</a:t>
            </a:r>
            <a:endParaRPr lang="zh-CN" altLang="zh-CN" dirty="0"/>
          </a:p>
          <a:p>
            <a:r>
              <a:rPr lang="en-US" altLang="zh-CN" dirty="0"/>
              <a:t>    </a:t>
            </a:r>
            <a:r>
              <a:rPr lang="en-US" altLang="zh-CN" dirty="0" err="1"/>
              <a:t>createContentFrame</a:t>
            </a:r>
            <a:r>
              <a:rPr lang="en-US" altLang="zh-CN" dirty="0"/>
              <a:t>();</a:t>
            </a:r>
            <a:endParaRPr lang="zh-CN" altLang="zh-CN" dirty="0"/>
          </a:p>
          <a:p>
            <a:r>
              <a:rPr lang="en-US" altLang="zh-CN" dirty="0"/>
              <a:t>    </a:t>
            </a:r>
            <a:r>
              <a:rPr lang="en-US" altLang="zh-CN" dirty="0" err="1"/>
              <a:t>QHBoxLayout</a:t>
            </a:r>
            <a:r>
              <a:rPr lang="en-US" altLang="zh-CN" dirty="0"/>
              <a:t> *</a:t>
            </a:r>
            <a:r>
              <a:rPr lang="en-US" altLang="zh-CN" dirty="0" err="1"/>
              <a:t>mainLayout</a:t>
            </a:r>
            <a:r>
              <a:rPr lang="en-US" altLang="zh-CN" dirty="0"/>
              <a:t> =new </a:t>
            </a:r>
            <a:r>
              <a:rPr lang="en-US" altLang="zh-CN" dirty="0" err="1"/>
              <a:t>QHBoxLayout</a:t>
            </a:r>
            <a:r>
              <a:rPr lang="en-US" altLang="zh-CN" dirty="0"/>
              <a:t>(this);</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a:t>
            </a:r>
            <a:r>
              <a:rPr lang="en-US" altLang="zh-CN" dirty="0" err="1"/>
              <a:t>ctrlFrame</a:t>
            </a:r>
            <a:r>
              <a:rPr lang="en-US" altLang="zh-CN" dirty="0"/>
              <a:t>);</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a:t>
            </a:r>
            <a:r>
              <a:rPr lang="en-US" altLang="zh-CN" dirty="0" err="1"/>
              <a:t>contentFrame</a:t>
            </a:r>
            <a:r>
              <a:rPr lang="en-US" altLang="zh-CN" dirty="0"/>
              <a:t>);</a:t>
            </a:r>
            <a:endParaRPr lang="zh-CN" altLang="zh-CN" dirty="0"/>
          </a:p>
          <a:p>
            <a:r>
              <a:rPr lang="en-US" altLang="zh-CN" dirty="0" smtClean="0"/>
              <a:t>}</a:t>
            </a:r>
          </a:p>
        </p:txBody>
      </p:sp>
      <p:sp>
        <p:nvSpPr>
          <p:cNvPr id="5" name="矩形 4"/>
          <p:cNvSpPr/>
          <p:nvPr/>
        </p:nvSpPr>
        <p:spPr>
          <a:xfrm>
            <a:off x="855023" y="5104726"/>
            <a:ext cx="10141528" cy="1477328"/>
          </a:xfrm>
          <a:prstGeom prst="rect">
            <a:avLst/>
          </a:prstGeom>
        </p:spPr>
        <p:txBody>
          <a:bodyPr wrap="square">
            <a:spAutoFit/>
          </a:bodyPr>
          <a:lstStyle/>
          <a:p>
            <a:pPr indent="450850"/>
            <a:r>
              <a:rPr lang="en-US" altLang="zh-CN" sz="1800" dirty="0" err="1"/>
              <a:t>createCtrlFrame</a:t>
            </a:r>
            <a:r>
              <a:rPr lang="en-US" altLang="zh-CN" sz="1800" dirty="0"/>
              <a:t>()</a:t>
            </a:r>
            <a:r>
              <a:rPr lang="zh-CN" altLang="zh-CN" sz="1800" dirty="0"/>
              <a:t>函数</a:t>
            </a:r>
            <a:r>
              <a:rPr lang="zh-CN" altLang="zh-CN" sz="1800" dirty="0">
                <a:hlinkClick r:id="rId3" action="ppaction://hlinkfile"/>
              </a:rPr>
              <a:t>用于创建颜色</a:t>
            </a:r>
            <a:r>
              <a:rPr lang="zh-CN" altLang="zh-CN" sz="1800" dirty="0" smtClean="0">
                <a:hlinkClick r:id="rId3" action="ppaction://hlinkfile"/>
              </a:rPr>
              <a:t>选择区</a:t>
            </a:r>
            <a:r>
              <a:rPr lang="zh-CN" altLang="en-US" sz="1800" dirty="0" smtClean="0">
                <a:hlinkClick r:id="rId3" action="ppaction://hlinkfile"/>
              </a:rPr>
              <a:t>。</a:t>
            </a:r>
            <a:endParaRPr lang="en-US" altLang="zh-CN" sz="1800" dirty="0" smtClean="0"/>
          </a:p>
          <a:p>
            <a:pPr indent="450850"/>
            <a:r>
              <a:rPr lang="zh-CN" altLang="zh-CN" sz="1800" b="1" dirty="0"/>
              <a:t>其中，</a:t>
            </a:r>
            <a:endParaRPr lang="zh-CN" altLang="zh-CN" sz="1800" dirty="0"/>
          </a:p>
          <a:p>
            <a:pPr indent="450850"/>
            <a:r>
              <a:rPr lang="en-US" altLang="zh-CN" sz="1800" b="1" dirty="0"/>
              <a:t>(a) </a:t>
            </a:r>
            <a:r>
              <a:rPr lang="en-US" altLang="zh-CN" sz="1800" b="1" dirty="0" err="1"/>
              <a:t>fillColorList</a:t>
            </a:r>
            <a:r>
              <a:rPr lang="en-US" altLang="zh-CN" sz="1800" b="1" dirty="0"/>
              <a:t>(</a:t>
            </a:r>
            <a:r>
              <a:rPr lang="en-US" altLang="zh-CN" sz="1800" b="1" dirty="0" err="1"/>
              <a:t>windowComboBox</a:t>
            </a:r>
            <a:r>
              <a:rPr lang="en-US" altLang="zh-CN" sz="1800" b="1" dirty="0"/>
              <a:t>)</a:t>
            </a:r>
            <a:r>
              <a:rPr lang="zh-CN" altLang="zh-CN" sz="1800" b="1" dirty="0"/>
              <a:t>：</a:t>
            </a:r>
            <a:r>
              <a:rPr lang="zh-CN" altLang="zh-CN" sz="1800" dirty="0"/>
              <a:t>向下拉列表框中插入各种不同的颜色选项。</a:t>
            </a:r>
          </a:p>
          <a:p>
            <a:pPr indent="450850"/>
            <a:r>
              <a:rPr lang="en-US" altLang="zh-CN" sz="1800" b="1" dirty="0"/>
              <a:t>(b) connect(</a:t>
            </a:r>
            <a:r>
              <a:rPr lang="en-US" altLang="zh-CN" sz="1800" b="1" dirty="0" err="1"/>
              <a:t>windowComboBox,SIGNAL</a:t>
            </a:r>
            <a:r>
              <a:rPr lang="en-US" altLang="zh-CN" sz="1800" b="1" dirty="0"/>
              <a:t>(activated(</a:t>
            </a:r>
            <a:r>
              <a:rPr lang="en-US" altLang="zh-CN" sz="1800" b="1" dirty="0" err="1"/>
              <a:t>int</a:t>
            </a:r>
            <a:r>
              <a:rPr lang="en-US" altLang="zh-CN" sz="1800" b="1" dirty="0"/>
              <a:t>)),</a:t>
            </a:r>
            <a:r>
              <a:rPr lang="en-US" altLang="zh-CN" sz="1800" b="1" dirty="0" err="1"/>
              <a:t>this,SLOT</a:t>
            </a:r>
            <a:r>
              <a:rPr lang="en-US" altLang="zh-CN" sz="1800" b="1" dirty="0"/>
              <a:t>(</a:t>
            </a:r>
            <a:r>
              <a:rPr lang="en-US" altLang="zh-CN" sz="1800" b="1" dirty="0" err="1"/>
              <a:t>ShowWindow</a:t>
            </a:r>
            <a:r>
              <a:rPr lang="en-US" altLang="zh-CN" sz="1800" b="1" dirty="0"/>
              <a:t>()))</a:t>
            </a:r>
            <a:r>
              <a:rPr lang="zh-CN" altLang="zh-CN" sz="1800" b="1" dirty="0"/>
              <a:t>：</a:t>
            </a:r>
            <a:r>
              <a:rPr lang="zh-CN" altLang="zh-CN" sz="1800" dirty="0"/>
              <a:t>连接下拉列表框的</a:t>
            </a:r>
            <a:r>
              <a:rPr lang="en-US" altLang="zh-CN" sz="1800" dirty="0"/>
              <a:t>activated()</a:t>
            </a:r>
            <a:r>
              <a:rPr lang="zh-CN" altLang="zh-CN" sz="1800" dirty="0"/>
              <a:t>信号与改变背景色的槽函数</a:t>
            </a:r>
            <a:r>
              <a:rPr lang="en-US" altLang="zh-CN" sz="1800" dirty="0" err="1"/>
              <a:t>ShowWindow</a:t>
            </a:r>
            <a:r>
              <a:rPr lang="en-US" altLang="zh-CN" sz="1800" dirty="0"/>
              <a:t>()</a:t>
            </a:r>
            <a:r>
              <a:rPr lang="zh-CN" altLang="zh-CN" sz="1800" dirty="0" smtClean="0"/>
              <a:t>。</a:t>
            </a:r>
            <a:endParaRPr lang="zh-CN" altLang="zh-CN" sz="1800" dirty="0"/>
          </a:p>
        </p:txBody>
      </p:sp>
    </p:spTree>
    <p:extLst>
      <p:ext uri="{BB962C8B-B14F-4D97-AF65-F5344CB8AC3E}">
        <p14:creationId xmlns:p14="http://schemas.microsoft.com/office/powerpoint/2010/main" val="28611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矩形 2"/>
          <p:cNvSpPr/>
          <p:nvPr/>
        </p:nvSpPr>
        <p:spPr>
          <a:xfrm>
            <a:off x="950401" y="922496"/>
            <a:ext cx="10129277" cy="369332"/>
          </a:xfrm>
          <a:prstGeom prst="rect">
            <a:avLst/>
          </a:prstGeom>
        </p:spPr>
        <p:txBody>
          <a:bodyPr wrap="square">
            <a:spAutoFit/>
          </a:bodyPr>
          <a:lstStyle/>
          <a:p>
            <a:r>
              <a:rPr lang="en-US" altLang="zh-CN" sz="1800" dirty="0" err="1"/>
              <a:t>createContentFrame</a:t>
            </a:r>
            <a:r>
              <a:rPr lang="en-US" altLang="zh-CN" sz="1800" dirty="0"/>
              <a:t>()</a:t>
            </a:r>
            <a:r>
              <a:rPr lang="zh-CN" altLang="zh-CN" sz="1800" dirty="0"/>
              <a:t>函数用于显示选择的颜色对窗体外观的改变，具体代码如下：</a:t>
            </a:r>
          </a:p>
        </p:txBody>
      </p:sp>
      <p:sp>
        <p:nvSpPr>
          <p:cNvPr id="4" name="TextBox 3"/>
          <p:cNvSpPr txBox="1"/>
          <p:nvPr/>
        </p:nvSpPr>
        <p:spPr>
          <a:xfrm>
            <a:off x="1116281" y="1389413"/>
            <a:ext cx="9369631" cy="5262979"/>
          </a:xfrm>
          <a:prstGeom prst="rect">
            <a:avLst/>
          </a:prstGeom>
          <a:solidFill>
            <a:srgbClr val="DDDDDD"/>
          </a:solidFill>
        </p:spPr>
        <p:txBody>
          <a:bodyPr wrap="square" rtlCol="0">
            <a:spAutoFit/>
          </a:bodyPr>
          <a:lstStyle/>
          <a:p>
            <a:r>
              <a:rPr lang="en-US" altLang="zh-CN" sz="1400" dirty="0"/>
              <a:t>void Palette::</a:t>
            </a:r>
            <a:r>
              <a:rPr lang="en-US" altLang="zh-CN" sz="1400" dirty="0" err="1"/>
              <a:t>createContentFrame</a:t>
            </a:r>
            <a:r>
              <a:rPr lang="en-US" altLang="zh-CN" sz="1400" dirty="0"/>
              <a:t>()</a:t>
            </a:r>
            <a:endParaRPr lang="zh-CN" altLang="zh-CN" sz="1400" dirty="0"/>
          </a:p>
          <a:p>
            <a:r>
              <a:rPr lang="en-US" altLang="zh-CN" sz="1400" dirty="0"/>
              <a:t>{</a:t>
            </a:r>
            <a:endParaRPr lang="zh-CN" altLang="zh-CN" sz="1400" dirty="0"/>
          </a:p>
          <a:p>
            <a:r>
              <a:rPr lang="en-US" altLang="zh-CN" sz="1400" dirty="0"/>
              <a:t>	</a:t>
            </a:r>
            <a:r>
              <a:rPr lang="en-US" altLang="zh-CN" sz="1400" dirty="0" err="1"/>
              <a:t>contentFrame</a:t>
            </a:r>
            <a:r>
              <a:rPr lang="en-US" altLang="zh-CN" sz="1400" dirty="0"/>
              <a:t> =new </a:t>
            </a:r>
            <a:r>
              <a:rPr lang="en-US" altLang="zh-CN" sz="1400" dirty="0" err="1"/>
              <a:t>QFrame</a:t>
            </a:r>
            <a:r>
              <a:rPr lang="en-US" altLang="zh-CN" sz="1400" dirty="0"/>
              <a:t>;                			//</a:t>
            </a:r>
            <a:r>
              <a:rPr lang="zh-CN" altLang="zh-CN" sz="1400" dirty="0"/>
              <a:t>具体显示面板</a:t>
            </a:r>
          </a:p>
          <a:p>
            <a:r>
              <a:rPr lang="en-US" altLang="zh-CN" sz="1400" dirty="0"/>
              <a:t>	label1 =new </a:t>
            </a:r>
            <a:r>
              <a:rPr lang="en-US" altLang="zh-CN" sz="1400" dirty="0" err="1"/>
              <a:t>QLabel</a:t>
            </a:r>
            <a:r>
              <a:rPr lang="en-US" altLang="zh-CN" sz="1400" dirty="0"/>
              <a:t>(</a:t>
            </a:r>
            <a:r>
              <a:rPr lang="en-US" altLang="zh-CN" sz="1400" dirty="0" err="1"/>
              <a:t>tr</a:t>
            </a:r>
            <a:r>
              <a:rPr lang="en-US" altLang="zh-CN" sz="1400" dirty="0"/>
              <a:t>("</a:t>
            </a:r>
            <a:r>
              <a:rPr lang="zh-CN" altLang="zh-CN" sz="1400" dirty="0"/>
              <a:t>请选择一个值：</a:t>
            </a:r>
            <a:r>
              <a:rPr lang="en-US" altLang="zh-CN" sz="1400" dirty="0"/>
              <a:t>"));</a:t>
            </a:r>
            <a:endParaRPr lang="zh-CN" altLang="zh-CN" sz="1400" dirty="0"/>
          </a:p>
          <a:p>
            <a:r>
              <a:rPr lang="en-US" altLang="zh-CN" sz="1400" dirty="0"/>
              <a:t>	comboBox1 =new </a:t>
            </a:r>
            <a:r>
              <a:rPr lang="en-US" altLang="zh-CN" sz="1400" dirty="0" err="1"/>
              <a:t>QComboBox</a:t>
            </a:r>
            <a:r>
              <a:rPr lang="en-US" altLang="zh-CN" sz="1400" dirty="0"/>
              <a:t>;</a:t>
            </a:r>
            <a:endParaRPr lang="zh-CN" altLang="zh-CN" sz="1400" dirty="0"/>
          </a:p>
          <a:p>
            <a:r>
              <a:rPr lang="en-US" altLang="zh-CN" sz="1400" dirty="0"/>
              <a:t>	label2 =new </a:t>
            </a:r>
            <a:r>
              <a:rPr lang="en-US" altLang="zh-CN" sz="1400" dirty="0" err="1"/>
              <a:t>QLabel</a:t>
            </a:r>
            <a:r>
              <a:rPr lang="en-US" altLang="zh-CN" sz="1400" dirty="0"/>
              <a:t>(</a:t>
            </a:r>
            <a:r>
              <a:rPr lang="en-US" altLang="zh-CN" sz="1400" dirty="0" err="1"/>
              <a:t>tr</a:t>
            </a:r>
            <a:r>
              <a:rPr lang="en-US" altLang="zh-CN" sz="1400" dirty="0"/>
              <a:t>("</a:t>
            </a:r>
            <a:r>
              <a:rPr lang="zh-CN" altLang="zh-CN" sz="1400" dirty="0"/>
              <a:t>请输入字符串：</a:t>
            </a:r>
            <a:r>
              <a:rPr lang="en-US" altLang="zh-CN" sz="1400" dirty="0"/>
              <a:t>"));</a:t>
            </a:r>
            <a:endParaRPr lang="zh-CN" altLang="zh-CN" sz="1400" dirty="0"/>
          </a:p>
          <a:p>
            <a:r>
              <a:rPr lang="en-US" altLang="zh-CN" sz="1400" dirty="0"/>
              <a:t>	lineEdit2 =new </a:t>
            </a:r>
            <a:r>
              <a:rPr lang="en-US" altLang="zh-CN" sz="1400" dirty="0" err="1"/>
              <a:t>QLineEdit</a:t>
            </a:r>
            <a:r>
              <a:rPr lang="en-US" altLang="zh-CN" sz="1400" dirty="0"/>
              <a:t>;</a:t>
            </a:r>
            <a:endParaRPr lang="zh-CN" altLang="zh-CN" sz="1400" dirty="0"/>
          </a:p>
          <a:p>
            <a:r>
              <a:rPr lang="en-US" altLang="zh-CN" sz="1400" dirty="0"/>
              <a:t>	</a:t>
            </a:r>
            <a:r>
              <a:rPr lang="en-US" altLang="zh-CN" sz="1400" dirty="0" err="1"/>
              <a:t>textEdit</a:t>
            </a:r>
            <a:r>
              <a:rPr lang="en-US" altLang="zh-CN" sz="1400" dirty="0"/>
              <a:t> =new </a:t>
            </a:r>
            <a:r>
              <a:rPr lang="en-US" altLang="zh-CN" sz="1400" dirty="0" err="1"/>
              <a:t>QTextEdit</a:t>
            </a:r>
            <a:r>
              <a:rPr lang="en-US" altLang="zh-CN" sz="1400" dirty="0"/>
              <a:t>;</a:t>
            </a:r>
            <a:endParaRPr lang="zh-CN" altLang="zh-CN" sz="1400" dirty="0"/>
          </a:p>
          <a:p>
            <a:r>
              <a:rPr lang="en-US" altLang="zh-CN" sz="1400" dirty="0"/>
              <a:t>	</a:t>
            </a:r>
            <a:r>
              <a:rPr lang="en-US" altLang="zh-CN" sz="1400" dirty="0" err="1"/>
              <a:t>QGridLayout</a:t>
            </a:r>
            <a:r>
              <a:rPr lang="en-US" altLang="zh-CN" sz="1400" dirty="0"/>
              <a:t> *</a:t>
            </a:r>
            <a:r>
              <a:rPr lang="en-US" altLang="zh-CN" sz="1400" dirty="0" err="1"/>
              <a:t>TopLayout</a:t>
            </a:r>
            <a:r>
              <a:rPr lang="en-US" altLang="zh-CN" sz="1400" dirty="0"/>
              <a:t> =new </a:t>
            </a:r>
            <a:r>
              <a:rPr lang="en-US" altLang="zh-CN" sz="1400" dirty="0" err="1"/>
              <a:t>QGridLayout</a:t>
            </a:r>
            <a:r>
              <a:rPr lang="en-US" altLang="zh-CN" sz="1400" dirty="0"/>
              <a:t>;</a:t>
            </a:r>
            <a:endParaRPr lang="zh-CN" altLang="zh-CN" sz="1400" dirty="0"/>
          </a:p>
          <a:p>
            <a:r>
              <a:rPr lang="en-US" altLang="zh-CN" sz="1400" dirty="0"/>
              <a:t>    	</a:t>
            </a:r>
            <a:r>
              <a:rPr lang="en-US" altLang="zh-CN" sz="1400" dirty="0" err="1"/>
              <a:t>TopLayout</a:t>
            </a:r>
            <a:r>
              <a:rPr lang="en-US" altLang="zh-CN" sz="1400" dirty="0"/>
              <a:t>-&gt;</a:t>
            </a:r>
            <a:r>
              <a:rPr lang="en-US" altLang="zh-CN" sz="1400" dirty="0" err="1"/>
              <a:t>addWidget</a:t>
            </a:r>
            <a:r>
              <a:rPr lang="en-US" altLang="zh-CN" sz="1400" dirty="0"/>
              <a:t>(label1,0,0);</a:t>
            </a:r>
            <a:endParaRPr lang="zh-CN" altLang="zh-CN" sz="1400" dirty="0"/>
          </a:p>
          <a:p>
            <a:r>
              <a:rPr lang="en-US" altLang="zh-CN" sz="1400" dirty="0"/>
              <a:t>    	</a:t>
            </a:r>
            <a:r>
              <a:rPr lang="en-US" altLang="zh-CN" sz="1400" dirty="0" err="1"/>
              <a:t>TopLayout</a:t>
            </a:r>
            <a:r>
              <a:rPr lang="en-US" altLang="zh-CN" sz="1400" dirty="0"/>
              <a:t>-&gt;</a:t>
            </a:r>
            <a:r>
              <a:rPr lang="en-US" altLang="zh-CN" sz="1400" dirty="0" err="1"/>
              <a:t>addWidget</a:t>
            </a:r>
            <a:r>
              <a:rPr lang="en-US" altLang="zh-CN" sz="1400" dirty="0"/>
              <a:t>(comboBox1,0,1);</a:t>
            </a:r>
            <a:endParaRPr lang="zh-CN" altLang="zh-CN" sz="1400" dirty="0"/>
          </a:p>
          <a:p>
            <a:r>
              <a:rPr lang="en-US" altLang="zh-CN" sz="1400" dirty="0"/>
              <a:t>    	</a:t>
            </a:r>
            <a:r>
              <a:rPr lang="en-US" altLang="zh-CN" sz="1400" dirty="0" err="1"/>
              <a:t>TopLayout</a:t>
            </a:r>
            <a:r>
              <a:rPr lang="en-US" altLang="zh-CN" sz="1400" dirty="0"/>
              <a:t>-&gt;</a:t>
            </a:r>
            <a:r>
              <a:rPr lang="en-US" altLang="zh-CN" sz="1400" dirty="0" err="1"/>
              <a:t>addWidget</a:t>
            </a:r>
            <a:r>
              <a:rPr lang="en-US" altLang="zh-CN" sz="1400" dirty="0"/>
              <a:t>(label2,1,0);</a:t>
            </a:r>
            <a:endParaRPr lang="zh-CN" altLang="zh-CN" sz="1400" dirty="0"/>
          </a:p>
          <a:p>
            <a:r>
              <a:rPr lang="en-US" altLang="zh-CN" sz="1400" dirty="0"/>
              <a:t>    	</a:t>
            </a:r>
            <a:r>
              <a:rPr lang="en-US" altLang="zh-CN" sz="1400" dirty="0" err="1"/>
              <a:t>TopLayout</a:t>
            </a:r>
            <a:r>
              <a:rPr lang="en-US" altLang="zh-CN" sz="1400" dirty="0"/>
              <a:t>-&gt;</a:t>
            </a:r>
            <a:r>
              <a:rPr lang="en-US" altLang="zh-CN" sz="1400" dirty="0" err="1"/>
              <a:t>addWidget</a:t>
            </a:r>
            <a:r>
              <a:rPr lang="en-US" altLang="zh-CN" sz="1400" dirty="0"/>
              <a:t>(lineEdit2,1,1);</a:t>
            </a:r>
            <a:endParaRPr lang="zh-CN" altLang="zh-CN" sz="1400" dirty="0"/>
          </a:p>
          <a:p>
            <a:r>
              <a:rPr lang="en-US" altLang="zh-CN" sz="1400" dirty="0"/>
              <a:t>    	</a:t>
            </a:r>
            <a:r>
              <a:rPr lang="en-US" altLang="zh-CN" sz="1400" dirty="0" err="1"/>
              <a:t>TopLayout</a:t>
            </a:r>
            <a:r>
              <a:rPr lang="en-US" altLang="zh-CN" sz="1400" dirty="0"/>
              <a:t>-&gt;</a:t>
            </a:r>
            <a:r>
              <a:rPr lang="en-US" altLang="zh-CN" sz="1400" dirty="0" err="1"/>
              <a:t>addWidget</a:t>
            </a:r>
            <a:r>
              <a:rPr lang="en-US" altLang="zh-CN" sz="1400" dirty="0"/>
              <a:t>(textEdit,2,0,1,2);</a:t>
            </a:r>
            <a:endParaRPr lang="zh-CN" altLang="zh-CN" sz="1400" dirty="0"/>
          </a:p>
          <a:p>
            <a:r>
              <a:rPr lang="en-US" altLang="zh-CN" sz="1400" dirty="0"/>
              <a:t>    	</a:t>
            </a:r>
            <a:r>
              <a:rPr lang="en-US" altLang="zh-CN" sz="1400" dirty="0" err="1"/>
              <a:t>OkBtn</a:t>
            </a:r>
            <a:r>
              <a:rPr lang="en-US" altLang="zh-CN" sz="1400" dirty="0"/>
              <a:t> =new </a:t>
            </a:r>
            <a:r>
              <a:rPr lang="en-US" altLang="zh-CN" sz="1400" dirty="0" err="1"/>
              <a:t>QPushButton</a:t>
            </a:r>
            <a:r>
              <a:rPr lang="en-US" altLang="zh-CN" sz="1400" dirty="0"/>
              <a:t>(</a:t>
            </a:r>
            <a:r>
              <a:rPr lang="en-US" altLang="zh-CN" sz="1400" dirty="0" err="1"/>
              <a:t>tr</a:t>
            </a:r>
            <a:r>
              <a:rPr lang="en-US" altLang="zh-CN" sz="1400" dirty="0"/>
              <a:t>("</a:t>
            </a:r>
            <a:r>
              <a:rPr lang="zh-CN" altLang="zh-CN" sz="1400" dirty="0"/>
              <a:t>确认</a:t>
            </a:r>
            <a:r>
              <a:rPr lang="en-US" altLang="zh-CN" sz="1400" dirty="0"/>
              <a:t>"));</a:t>
            </a:r>
            <a:endParaRPr lang="zh-CN" altLang="zh-CN" sz="1400" dirty="0"/>
          </a:p>
          <a:p>
            <a:r>
              <a:rPr lang="en-US" altLang="zh-CN" sz="1400" dirty="0"/>
              <a:t>    	</a:t>
            </a:r>
            <a:r>
              <a:rPr lang="en-US" altLang="zh-CN" sz="1400" dirty="0" err="1"/>
              <a:t>CancelBtn</a:t>
            </a:r>
            <a:r>
              <a:rPr lang="en-US" altLang="zh-CN" sz="1400" dirty="0"/>
              <a:t> =new </a:t>
            </a:r>
            <a:r>
              <a:rPr lang="en-US" altLang="zh-CN" sz="1400" dirty="0" err="1"/>
              <a:t>QPushButton</a:t>
            </a:r>
            <a:r>
              <a:rPr lang="en-US" altLang="zh-CN" sz="1400" dirty="0"/>
              <a:t>(</a:t>
            </a:r>
            <a:r>
              <a:rPr lang="en-US" altLang="zh-CN" sz="1400" dirty="0" err="1"/>
              <a:t>tr</a:t>
            </a:r>
            <a:r>
              <a:rPr lang="en-US" altLang="zh-CN" sz="1400" dirty="0"/>
              <a:t>("</a:t>
            </a:r>
            <a:r>
              <a:rPr lang="zh-CN" altLang="zh-CN" sz="1400" dirty="0"/>
              <a:t>取消</a:t>
            </a:r>
            <a:r>
              <a:rPr lang="en-US" altLang="zh-CN" sz="1400" dirty="0"/>
              <a:t>"));</a:t>
            </a:r>
            <a:endParaRPr lang="zh-CN" altLang="zh-CN" sz="1400" dirty="0"/>
          </a:p>
          <a:p>
            <a:r>
              <a:rPr lang="en-US" altLang="zh-CN" sz="1400" dirty="0"/>
              <a:t>    	</a:t>
            </a:r>
            <a:r>
              <a:rPr lang="en-US" altLang="zh-CN" sz="1400" dirty="0" err="1"/>
              <a:t>QHBoxLayout</a:t>
            </a:r>
            <a:r>
              <a:rPr lang="en-US" altLang="zh-CN" sz="1400" dirty="0"/>
              <a:t> *</a:t>
            </a:r>
            <a:r>
              <a:rPr lang="en-US" altLang="zh-CN" sz="1400" dirty="0" err="1"/>
              <a:t>BottomLayout</a:t>
            </a:r>
            <a:r>
              <a:rPr lang="en-US" altLang="zh-CN" sz="1400" dirty="0"/>
              <a:t> =new </a:t>
            </a:r>
            <a:r>
              <a:rPr lang="en-US" altLang="zh-CN" sz="1400" dirty="0" err="1"/>
              <a:t>QHBoxLayout</a:t>
            </a:r>
            <a:r>
              <a:rPr lang="en-US" altLang="zh-CN" sz="1400" dirty="0"/>
              <a:t>;</a:t>
            </a:r>
            <a:endParaRPr lang="zh-CN" altLang="zh-CN" sz="1400" dirty="0"/>
          </a:p>
          <a:p>
            <a:r>
              <a:rPr lang="en-US" altLang="zh-CN" sz="1400" dirty="0"/>
              <a:t>    	</a:t>
            </a:r>
            <a:r>
              <a:rPr lang="en-US" altLang="zh-CN" sz="1400" dirty="0" err="1"/>
              <a:t>BottomLayout</a:t>
            </a:r>
            <a:r>
              <a:rPr lang="en-US" altLang="zh-CN" sz="1400" dirty="0"/>
              <a:t>-&gt;</a:t>
            </a:r>
            <a:r>
              <a:rPr lang="en-US" altLang="zh-CN" sz="1400" dirty="0" err="1"/>
              <a:t>addStretch</a:t>
            </a:r>
            <a:r>
              <a:rPr lang="en-US" altLang="zh-CN" sz="1400" dirty="0"/>
              <a:t>(1);</a:t>
            </a:r>
            <a:endParaRPr lang="zh-CN" altLang="zh-CN" sz="1400" dirty="0"/>
          </a:p>
          <a:p>
            <a:r>
              <a:rPr lang="en-US" altLang="zh-CN" sz="1400" dirty="0"/>
              <a:t>    	</a:t>
            </a:r>
            <a:r>
              <a:rPr lang="en-US" altLang="zh-CN" sz="1400" dirty="0" err="1"/>
              <a:t>BottomLayout</a:t>
            </a:r>
            <a:r>
              <a:rPr lang="en-US" altLang="zh-CN" sz="1400" dirty="0"/>
              <a:t>-&gt;</a:t>
            </a:r>
            <a:r>
              <a:rPr lang="en-US" altLang="zh-CN" sz="1400" dirty="0" err="1"/>
              <a:t>addWidget</a:t>
            </a:r>
            <a:r>
              <a:rPr lang="en-US" altLang="zh-CN" sz="1400" dirty="0"/>
              <a:t>(</a:t>
            </a:r>
            <a:r>
              <a:rPr lang="en-US" altLang="zh-CN" sz="1400" dirty="0" err="1"/>
              <a:t>OkBtn</a:t>
            </a:r>
            <a:r>
              <a:rPr lang="en-US" altLang="zh-CN" sz="1400" dirty="0"/>
              <a:t>);</a:t>
            </a:r>
            <a:endParaRPr lang="zh-CN" altLang="zh-CN" sz="1400" dirty="0"/>
          </a:p>
          <a:p>
            <a:r>
              <a:rPr lang="en-US" altLang="zh-CN" sz="1400" dirty="0"/>
              <a:t>    	</a:t>
            </a:r>
            <a:r>
              <a:rPr lang="en-US" altLang="zh-CN" sz="1400" dirty="0" err="1"/>
              <a:t>BottomLayout</a:t>
            </a:r>
            <a:r>
              <a:rPr lang="en-US" altLang="zh-CN" sz="1400" dirty="0"/>
              <a:t>-&gt;</a:t>
            </a:r>
            <a:r>
              <a:rPr lang="en-US" altLang="zh-CN" sz="1400" dirty="0" err="1"/>
              <a:t>addWidget</a:t>
            </a:r>
            <a:r>
              <a:rPr lang="en-US" altLang="zh-CN" sz="1400" dirty="0"/>
              <a:t>(</a:t>
            </a:r>
            <a:r>
              <a:rPr lang="en-US" altLang="zh-CN" sz="1400" dirty="0" err="1"/>
              <a:t>CancelBtn</a:t>
            </a:r>
            <a:r>
              <a:rPr lang="en-US" altLang="zh-CN" sz="1400" dirty="0"/>
              <a:t>);</a:t>
            </a:r>
            <a:endParaRPr lang="zh-CN" altLang="zh-CN" sz="1400" dirty="0"/>
          </a:p>
          <a:p>
            <a:r>
              <a:rPr lang="en-US" altLang="zh-CN" sz="1400" dirty="0"/>
              <a:t>    	</a:t>
            </a:r>
            <a:r>
              <a:rPr lang="en-US" altLang="zh-CN" sz="1400" dirty="0" err="1"/>
              <a:t>QVBoxLayout</a:t>
            </a:r>
            <a:r>
              <a:rPr lang="en-US" altLang="zh-CN" sz="1400" dirty="0"/>
              <a:t> *</a:t>
            </a:r>
            <a:r>
              <a:rPr lang="en-US" altLang="zh-CN" sz="1400" dirty="0" err="1"/>
              <a:t>mainLayout</a:t>
            </a:r>
            <a:r>
              <a:rPr lang="en-US" altLang="zh-CN" sz="1400" dirty="0"/>
              <a:t> =new </a:t>
            </a:r>
            <a:r>
              <a:rPr lang="en-US" altLang="zh-CN" sz="1400" dirty="0" err="1"/>
              <a:t>QVBoxLayout</a:t>
            </a:r>
            <a:r>
              <a:rPr lang="en-US" altLang="zh-CN" sz="1400" dirty="0"/>
              <a:t>(</a:t>
            </a:r>
            <a:r>
              <a:rPr lang="en-US" altLang="zh-CN" sz="1400" dirty="0" err="1"/>
              <a:t>contentFrame</a:t>
            </a:r>
            <a:r>
              <a:rPr lang="en-US" altLang="zh-CN" sz="1400" dirty="0"/>
              <a:t>);</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addLayout</a:t>
            </a:r>
            <a:r>
              <a:rPr lang="en-US" altLang="zh-CN" sz="1400" dirty="0"/>
              <a:t>(</a:t>
            </a:r>
            <a:r>
              <a:rPr lang="en-US" altLang="zh-CN" sz="1400" dirty="0" err="1"/>
              <a:t>TopLayout</a:t>
            </a:r>
            <a:r>
              <a:rPr lang="en-US" altLang="zh-CN" sz="1400" dirty="0"/>
              <a:t>);</a:t>
            </a:r>
            <a:endParaRPr lang="zh-CN" altLang="zh-CN" sz="1400" dirty="0"/>
          </a:p>
          <a:p>
            <a:r>
              <a:rPr lang="en-US" altLang="zh-CN" sz="1400" dirty="0"/>
              <a:t>    	</a:t>
            </a:r>
            <a:r>
              <a:rPr lang="en-US" altLang="zh-CN" sz="1400" dirty="0" err="1"/>
              <a:t>mainLayout</a:t>
            </a:r>
            <a:r>
              <a:rPr lang="en-US" altLang="zh-CN" sz="1400" dirty="0"/>
              <a:t>-&gt;</a:t>
            </a:r>
            <a:r>
              <a:rPr lang="en-US" altLang="zh-CN" sz="1400" dirty="0" err="1"/>
              <a:t>addLayout</a:t>
            </a:r>
            <a:r>
              <a:rPr lang="en-US" altLang="zh-CN" sz="1400" dirty="0"/>
              <a:t>(</a:t>
            </a:r>
            <a:r>
              <a:rPr lang="en-US" altLang="zh-CN" sz="1400" dirty="0" err="1"/>
              <a:t>BottomLayout</a:t>
            </a:r>
            <a:r>
              <a:rPr lang="en-US" altLang="zh-CN" sz="1400" dirty="0"/>
              <a:t>);</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65349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矩形 2"/>
          <p:cNvSpPr/>
          <p:nvPr/>
        </p:nvSpPr>
        <p:spPr>
          <a:xfrm>
            <a:off x="950401" y="934548"/>
            <a:ext cx="5089663" cy="369332"/>
          </a:xfrm>
          <a:prstGeom prst="rect">
            <a:avLst/>
          </a:prstGeom>
        </p:spPr>
        <p:txBody>
          <a:bodyPr wrap="none">
            <a:spAutoFit/>
          </a:bodyPr>
          <a:lstStyle/>
          <a:p>
            <a:r>
              <a:rPr lang="en-US" altLang="zh-CN" sz="1800" dirty="0" err="1"/>
              <a:t>ShowWindow</a:t>
            </a:r>
            <a:r>
              <a:rPr lang="en-US" altLang="zh-CN" sz="1800" dirty="0"/>
              <a:t>()</a:t>
            </a:r>
            <a:r>
              <a:rPr lang="zh-CN" altLang="zh-CN" sz="1800" dirty="0"/>
              <a:t>函数用于响应对背景颜色的选择：</a:t>
            </a:r>
          </a:p>
        </p:txBody>
      </p:sp>
      <p:sp>
        <p:nvSpPr>
          <p:cNvPr id="4" name="TextBox 3"/>
          <p:cNvSpPr txBox="1"/>
          <p:nvPr/>
        </p:nvSpPr>
        <p:spPr>
          <a:xfrm>
            <a:off x="1092530" y="1379389"/>
            <a:ext cx="9524010" cy="3056215"/>
          </a:xfrm>
          <a:prstGeom prst="roundRect">
            <a:avLst>
              <a:gd name="adj" fmla="val 6187"/>
            </a:avLst>
          </a:prstGeom>
          <a:solidFill>
            <a:srgbClr val="DDDDDD"/>
          </a:solidFill>
        </p:spPr>
        <p:txBody>
          <a:bodyPr wrap="square" rtlCol="0">
            <a:spAutoFit/>
          </a:bodyPr>
          <a:lstStyle/>
          <a:p>
            <a:r>
              <a:rPr lang="en-US" altLang="zh-CN" dirty="0"/>
              <a:t>void Palette::</a:t>
            </a:r>
            <a:r>
              <a:rPr lang="en-US" altLang="zh-CN" dirty="0" err="1"/>
              <a:t>ShowWindow</a:t>
            </a:r>
            <a:r>
              <a:rPr lang="en-US" altLang="zh-CN" dirty="0"/>
              <a:t>()</a:t>
            </a:r>
            <a:endParaRPr lang="zh-CN" altLang="zh-CN" dirty="0"/>
          </a:p>
          <a:p>
            <a:r>
              <a:rPr lang="en-US" altLang="zh-CN" dirty="0"/>
              <a:t>{</a:t>
            </a:r>
            <a:endParaRPr lang="zh-CN" altLang="zh-CN" dirty="0"/>
          </a:p>
          <a:p>
            <a:r>
              <a:rPr lang="en-US" altLang="zh-CN" dirty="0"/>
              <a:t>	//</a:t>
            </a:r>
            <a:r>
              <a:rPr lang="zh-CN" altLang="zh-CN" dirty="0"/>
              <a:t>获得当前选择的颜色值</a:t>
            </a:r>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QColor</a:t>
            </a:r>
            <a:r>
              <a:rPr lang="en-US" altLang="zh-CN" dirty="0"/>
              <a:t>(</a:t>
            </a:r>
            <a:r>
              <a:rPr lang="en-US" altLang="zh-CN" dirty="0" err="1"/>
              <a:t>colorList</a:t>
            </a:r>
            <a:r>
              <a:rPr lang="en-US" altLang="zh-CN" dirty="0"/>
              <a:t>[</a:t>
            </a:r>
            <a:r>
              <a:rPr lang="en-US" altLang="zh-CN" dirty="0" err="1"/>
              <a:t>windowComboBox</a:t>
            </a:r>
            <a:r>
              <a:rPr lang="en-US" altLang="zh-CN" dirty="0"/>
              <a:t>-&gt;</a:t>
            </a:r>
            <a:r>
              <a:rPr lang="en-US" altLang="zh-CN" dirty="0" err="1"/>
              <a:t>currentIndex</a:t>
            </a:r>
            <a:r>
              <a:rPr lang="en-US" altLang="zh-CN" dirty="0"/>
              <a:t>()]);</a:t>
            </a:r>
            <a:endParaRPr lang="zh-CN" altLang="zh-CN" dirty="0"/>
          </a:p>
          <a:p>
            <a:r>
              <a:rPr lang="en-US" altLang="zh-CN" dirty="0"/>
              <a:t>    	</a:t>
            </a:r>
            <a:r>
              <a:rPr lang="en-US" altLang="zh-CN" dirty="0" err="1"/>
              <a:t>QPalette</a:t>
            </a:r>
            <a:r>
              <a:rPr lang="en-US" altLang="zh-CN" dirty="0"/>
              <a:t> p = </a:t>
            </a:r>
            <a:r>
              <a:rPr lang="en-US" altLang="zh-CN" dirty="0" err="1"/>
              <a:t>contentFrame</a:t>
            </a:r>
            <a:r>
              <a:rPr lang="en-US" altLang="zh-CN" dirty="0"/>
              <a:t>-&gt;palette();			//(a)</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Window,color</a:t>
            </a:r>
            <a:r>
              <a:rPr lang="en-US" altLang="zh-CN" dirty="0"/>
              <a:t>);			//(b)</a:t>
            </a:r>
            <a:endParaRPr lang="zh-CN" altLang="zh-CN" dirty="0"/>
          </a:p>
          <a:p>
            <a:r>
              <a:rPr lang="en-US" altLang="zh-CN" dirty="0"/>
              <a:t>	//</a:t>
            </a:r>
            <a:r>
              <a:rPr lang="zh-CN" altLang="zh-CN" dirty="0"/>
              <a:t>把修改后的调色板信息应用到</a:t>
            </a:r>
            <a:r>
              <a:rPr lang="en-US" altLang="zh-CN" dirty="0" err="1"/>
              <a:t>contentFrame</a:t>
            </a:r>
            <a:r>
              <a:rPr lang="zh-CN" altLang="zh-CN" dirty="0"/>
              <a:t>窗体中，更新显示</a:t>
            </a:r>
          </a:p>
          <a:p>
            <a:r>
              <a:rPr lang="en-US" altLang="zh-CN" dirty="0"/>
              <a:t>    	</a:t>
            </a:r>
            <a:r>
              <a:rPr lang="en-US" altLang="zh-CN" dirty="0" err="1"/>
              <a:t>contentFrame</a:t>
            </a:r>
            <a:r>
              <a:rPr lang="en-US" altLang="zh-CN" dirty="0"/>
              <a:t>-&gt;</a:t>
            </a:r>
            <a:r>
              <a:rPr lang="en-US" altLang="zh-CN" dirty="0" err="1"/>
              <a:t>setPalette</a:t>
            </a:r>
            <a:r>
              <a:rPr lang="en-US" altLang="zh-CN" dirty="0"/>
              <a:t>(p);</a:t>
            </a:r>
            <a:endParaRPr lang="zh-CN" altLang="zh-CN" dirty="0"/>
          </a:p>
          <a:p>
            <a:r>
              <a:rPr lang="en-US" altLang="zh-CN" dirty="0"/>
              <a:t>    	</a:t>
            </a:r>
            <a:r>
              <a:rPr lang="en-US" altLang="zh-CN" dirty="0" err="1"/>
              <a:t>contentFrame</a:t>
            </a:r>
            <a:r>
              <a:rPr lang="en-US" altLang="zh-CN" dirty="0"/>
              <a:t>-&gt;update();</a:t>
            </a:r>
            <a:endParaRPr lang="zh-CN" altLang="zh-CN" dirty="0"/>
          </a:p>
          <a:p>
            <a:r>
              <a:rPr lang="en-US" altLang="zh-CN" dirty="0" smtClean="0"/>
              <a:t>}</a:t>
            </a:r>
          </a:p>
        </p:txBody>
      </p:sp>
      <p:sp>
        <p:nvSpPr>
          <p:cNvPr id="5" name="TextBox 4"/>
          <p:cNvSpPr txBox="1"/>
          <p:nvPr/>
        </p:nvSpPr>
        <p:spPr>
          <a:xfrm>
            <a:off x="581892" y="4435604"/>
            <a:ext cx="10414660" cy="113877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QPalette</a:t>
            </a:r>
            <a:r>
              <a:rPr lang="en-US" altLang="zh-CN" b="1" dirty="0"/>
              <a:t> p = </a:t>
            </a:r>
            <a:r>
              <a:rPr lang="en-US" altLang="zh-CN" b="1" dirty="0" err="1"/>
              <a:t>contentFrame</a:t>
            </a:r>
            <a:r>
              <a:rPr lang="en-US" altLang="zh-CN" b="1" dirty="0"/>
              <a:t>-&gt;palette()</a:t>
            </a:r>
            <a:r>
              <a:rPr lang="zh-CN" altLang="zh-CN" b="1" dirty="0"/>
              <a:t>：</a:t>
            </a:r>
            <a:r>
              <a:rPr lang="zh-CN" altLang="zh-CN" dirty="0"/>
              <a:t>获得右部窗体</a:t>
            </a:r>
            <a:r>
              <a:rPr lang="en-US" altLang="zh-CN" dirty="0" err="1"/>
              <a:t>contentFrame</a:t>
            </a:r>
            <a:r>
              <a:rPr lang="zh-CN" altLang="zh-CN" dirty="0"/>
              <a:t>的调色板信息。</a:t>
            </a:r>
          </a:p>
          <a:p>
            <a:pPr indent="450850"/>
            <a:r>
              <a:rPr lang="en-US" altLang="zh-CN" b="1" dirty="0"/>
              <a:t>(b) </a:t>
            </a:r>
            <a:r>
              <a:rPr lang="en-US" altLang="zh-CN" b="1" dirty="0" err="1"/>
              <a:t>p.setColor</a:t>
            </a:r>
            <a:r>
              <a:rPr lang="en-US" altLang="zh-CN" b="1" dirty="0"/>
              <a:t>(</a:t>
            </a:r>
            <a:r>
              <a:rPr lang="en-US" altLang="zh-CN" b="1" dirty="0" err="1"/>
              <a:t>QPalette</a:t>
            </a:r>
            <a:r>
              <a:rPr lang="en-US" altLang="zh-CN" b="1" dirty="0"/>
              <a:t>::</a:t>
            </a:r>
            <a:r>
              <a:rPr lang="en-US" altLang="zh-CN" b="1" dirty="0" err="1"/>
              <a:t>Window,color</a:t>
            </a:r>
            <a:r>
              <a:rPr lang="en-US" altLang="zh-CN" b="1" dirty="0"/>
              <a:t>)</a:t>
            </a:r>
            <a:r>
              <a:rPr lang="zh-CN" altLang="zh-CN" b="1" dirty="0"/>
              <a:t>：</a:t>
            </a:r>
            <a:r>
              <a:rPr lang="zh-CN" altLang="zh-CN" dirty="0"/>
              <a:t>设置</a:t>
            </a:r>
            <a:r>
              <a:rPr lang="en-US" altLang="zh-CN" dirty="0" err="1"/>
              <a:t>contentFrame</a:t>
            </a:r>
            <a:r>
              <a:rPr lang="zh-CN" altLang="zh-CN" dirty="0"/>
              <a:t>窗体的</a:t>
            </a:r>
            <a:r>
              <a:rPr lang="en-US" altLang="zh-CN" dirty="0"/>
              <a:t>Window</a:t>
            </a:r>
            <a:r>
              <a:rPr lang="zh-CN" altLang="zh-CN" dirty="0"/>
              <a:t>类颜色，即背景色，</a:t>
            </a:r>
            <a:r>
              <a:rPr lang="en-US" altLang="zh-CN" dirty="0" err="1"/>
              <a:t>setColor</a:t>
            </a:r>
            <a:r>
              <a:rPr lang="en-US" altLang="zh-CN" dirty="0"/>
              <a:t>()</a:t>
            </a:r>
            <a:r>
              <a:rPr lang="zh-CN" altLang="zh-CN" dirty="0"/>
              <a:t>的第一个参数为设置的颜色主题，第二个参数为具体的颜色值</a:t>
            </a:r>
            <a:r>
              <a:rPr lang="zh-CN" altLang="zh-CN" dirty="0" smtClean="0"/>
              <a:t>。</a:t>
            </a:r>
            <a:endParaRPr lang="zh-CN" altLang="zh-CN" dirty="0"/>
          </a:p>
        </p:txBody>
      </p:sp>
    </p:spTree>
    <p:extLst>
      <p:ext uri="{BB962C8B-B14F-4D97-AF65-F5344CB8AC3E}">
        <p14:creationId xmlns:p14="http://schemas.microsoft.com/office/powerpoint/2010/main" val="140258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矩形 2"/>
          <p:cNvSpPr/>
          <p:nvPr/>
        </p:nvSpPr>
        <p:spPr>
          <a:xfrm>
            <a:off x="950401" y="922496"/>
            <a:ext cx="9927396" cy="369332"/>
          </a:xfrm>
          <a:prstGeom prst="rect">
            <a:avLst/>
          </a:prstGeom>
        </p:spPr>
        <p:txBody>
          <a:bodyPr wrap="square">
            <a:spAutoFit/>
          </a:bodyPr>
          <a:lstStyle/>
          <a:p>
            <a:r>
              <a:rPr lang="en-US" altLang="zh-CN" sz="1800" dirty="0" err="1"/>
              <a:t>ShowWindowText</a:t>
            </a:r>
            <a:r>
              <a:rPr lang="en-US" altLang="zh-CN" sz="1800" dirty="0"/>
              <a:t>()</a:t>
            </a:r>
            <a:r>
              <a:rPr lang="zh-CN" altLang="zh-CN" sz="1800" dirty="0"/>
              <a:t>函数响应对文字颜色的选择，即对前景色进行设置，具体代码如下：</a:t>
            </a:r>
          </a:p>
        </p:txBody>
      </p:sp>
      <p:sp>
        <p:nvSpPr>
          <p:cNvPr id="4" name="TextBox 3"/>
          <p:cNvSpPr txBox="1"/>
          <p:nvPr/>
        </p:nvSpPr>
        <p:spPr>
          <a:xfrm>
            <a:off x="1092530" y="1389413"/>
            <a:ext cx="9547761" cy="2417683"/>
          </a:xfrm>
          <a:prstGeom prst="roundRect">
            <a:avLst>
              <a:gd name="adj" fmla="val 6352"/>
            </a:avLst>
          </a:prstGeom>
          <a:solidFill>
            <a:srgbClr val="DDDDDD"/>
          </a:solidFill>
        </p:spPr>
        <p:txBody>
          <a:bodyPr wrap="square" rtlCol="0">
            <a:spAutoFit/>
          </a:bodyPr>
          <a:lstStyle/>
          <a:p>
            <a:r>
              <a:rPr lang="en-US" altLang="zh-CN" dirty="0"/>
              <a:t>void Palette::</a:t>
            </a:r>
            <a:r>
              <a:rPr lang="en-US" altLang="zh-CN" dirty="0" err="1"/>
              <a:t>ShowWindowText</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colorList</a:t>
            </a:r>
            <a:r>
              <a:rPr lang="en-US" altLang="zh-CN" dirty="0"/>
              <a:t>[</a:t>
            </a:r>
            <a:r>
              <a:rPr lang="en-US" altLang="zh-CN" dirty="0" err="1"/>
              <a:t>windowTextComboBox</a:t>
            </a:r>
            <a:r>
              <a:rPr lang="en-US" altLang="zh-CN" dirty="0"/>
              <a:t>-&gt;</a:t>
            </a:r>
            <a:r>
              <a:rPr lang="en-US" altLang="zh-CN" dirty="0" err="1"/>
              <a:t>currentIndex</a:t>
            </a:r>
            <a:r>
              <a:rPr lang="en-US" altLang="zh-CN" dirty="0"/>
              <a:t>()];</a:t>
            </a:r>
            <a:endParaRPr lang="zh-CN" altLang="zh-CN" dirty="0"/>
          </a:p>
          <a:p>
            <a:r>
              <a:rPr lang="en-US" altLang="zh-CN" dirty="0"/>
              <a:t>    </a:t>
            </a:r>
            <a:r>
              <a:rPr lang="en-US" altLang="zh-CN" dirty="0" err="1"/>
              <a:t>QPalette</a:t>
            </a:r>
            <a:r>
              <a:rPr lang="en-US" altLang="zh-CN" dirty="0"/>
              <a:t> p = </a:t>
            </a:r>
            <a:r>
              <a:rPr lang="en-US" altLang="zh-CN" dirty="0" err="1"/>
              <a:t>contentFrame</a:t>
            </a:r>
            <a:r>
              <a:rPr lang="en-US" altLang="zh-CN" dirty="0"/>
              <a:t>-&gt;palette();</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WindowText,color</a:t>
            </a:r>
            <a:r>
              <a:rPr lang="en-US" altLang="zh-CN" dirty="0"/>
              <a:t>);</a:t>
            </a:r>
            <a:endParaRPr lang="zh-CN" altLang="zh-CN" dirty="0"/>
          </a:p>
          <a:p>
            <a:r>
              <a:rPr lang="en-US" altLang="zh-CN" dirty="0"/>
              <a:t>    </a:t>
            </a:r>
            <a:r>
              <a:rPr lang="en-US" altLang="zh-CN" dirty="0" err="1"/>
              <a:t>contentFrame</a:t>
            </a:r>
            <a:r>
              <a:rPr lang="en-US" altLang="zh-CN" dirty="0"/>
              <a:t>-&gt;</a:t>
            </a:r>
            <a:r>
              <a:rPr lang="en-US" altLang="zh-CN" dirty="0" err="1"/>
              <a:t>setPalette</a:t>
            </a:r>
            <a:r>
              <a:rPr lang="en-US" altLang="zh-CN" dirty="0"/>
              <a:t>(p);</a:t>
            </a:r>
            <a:endParaRPr lang="zh-CN" altLang="zh-CN" dirty="0"/>
          </a:p>
          <a:p>
            <a:r>
              <a:rPr lang="en-US" altLang="zh-CN" dirty="0" smtClean="0"/>
              <a:t>}</a:t>
            </a:r>
            <a:endParaRPr lang="zh-CN" altLang="zh-CN" dirty="0"/>
          </a:p>
        </p:txBody>
      </p:sp>
      <p:sp>
        <p:nvSpPr>
          <p:cNvPr id="5" name="矩形 4"/>
          <p:cNvSpPr/>
          <p:nvPr/>
        </p:nvSpPr>
        <p:spPr>
          <a:xfrm>
            <a:off x="1092530" y="3823647"/>
            <a:ext cx="4455450" cy="353943"/>
          </a:xfrm>
          <a:prstGeom prst="rect">
            <a:avLst/>
          </a:prstGeom>
        </p:spPr>
        <p:txBody>
          <a:bodyPr wrap="none">
            <a:spAutoFit/>
          </a:bodyPr>
          <a:lstStyle/>
          <a:p>
            <a:r>
              <a:rPr lang="en-US" altLang="zh-CN" dirty="0" err="1"/>
              <a:t>ShowButton</a:t>
            </a:r>
            <a:r>
              <a:rPr lang="en-US" altLang="zh-CN" dirty="0"/>
              <a:t>()</a:t>
            </a:r>
            <a:r>
              <a:rPr lang="zh-CN" altLang="zh-CN" dirty="0"/>
              <a:t>函数响应对按钮背景色的选择：</a:t>
            </a:r>
          </a:p>
        </p:txBody>
      </p:sp>
      <p:sp>
        <p:nvSpPr>
          <p:cNvPr id="6" name="TextBox 5"/>
          <p:cNvSpPr txBox="1"/>
          <p:nvPr/>
        </p:nvSpPr>
        <p:spPr>
          <a:xfrm>
            <a:off x="1092529" y="4232083"/>
            <a:ext cx="9547761" cy="2517815"/>
          </a:xfrm>
          <a:prstGeom prst="roundRect">
            <a:avLst>
              <a:gd name="adj" fmla="val 6352"/>
            </a:avLst>
          </a:prstGeom>
          <a:solidFill>
            <a:srgbClr val="DDDDDD"/>
          </a:solidFill>
        </p:spPr>
        <p:txBody>
          <a:bodyPr wrap="square" rtlCol="0">
            <a:spAutoFit/>
          </a:bodyPr>
          <a:lstStyle/>
          <a:p>
            <a:r>
              <a:rPr lang="en-US" altLang="zh-CN" dirty="0"/>
              <a:t>void Palette::</a:t>
            </a:r>
            <a:r>
              <a:rPr lang="en-US" altLang="zh-CN" dirty="0" err="1"/>
              <a:t>ShowButton</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a:t>
            </a:r>
            <a:endParaRPr lang="zh-CN" altLang="zh-CN" dirty="0"/>
          </a:p>
          <a:p>
            <a:r>
              <a:rPr lang="en-US" altLang="zh-CN" dirty="0"/>
              <a:t>    </a:t>
            </a:r>
            <a:r>
              <a:rPr lang="en-US" altLang="zh-CN" dirty="0" err="1"/>
              <a:t>QColor</a:t>
            </a:r>
            <a:r>
              <a:rPr lang="en-US" altLang="zh-CN" dirty="0"/>
              <a:t> color =</a:t>
            </a:r>
            <a:r>
              <a:rPr lang="en-US" altLang="zh-CN" dirty="0" err="1"/>
              <a:t>QColor</a:t>
            </a:r>
            <a:r>
              <a:rPr lang="en-US" altLang="zh-CN" dirty="0"/>
              <a:t>(</a:t>
            </a:r>
            <a:r>
              <a:rPr lang="en-US" altLang="zh-CN" dirty="0" err="1"/>
              <a:t>colorList</a:t>
            </a:r>
            <a:r>
              <a:rPr lang="en-US" altLang="zh-CN" dirty="0"/>
              <a:t>[</a:t>
            </a:r>
            <a:r>
              <a:rPr lang="en-US" altLang="zh-CN" dirty="0" err="1"/>
              <a:t>buttonComboBox</a:t>
            </a:r>
            <a:r>
              <a:rPr lang="en-US" altLang="zh-CN" dirty="0"/>
              <a:t>-&gt;</a:t>
            </a:r>
            <a:r>
              <a:rPr lang="en-US" altLang="zh-CN" dirty="0" err="1"/>
              <a:t>currentIndex</a:t>
            </a:r>
            <a:r>
              <a:rPr lang="en-US" altLang="zh-CN" dirty="0"/>
              <a:t>()]);</a:t>
            </a:r>
            <a:endParaRPr lang="zh-CN" altLang="zh-CN" dirty="0"/>
          </a:p>
          <a:p>
            <a:r>
              <a:rPr lang="en-US" altLang="zh-CN" dirty="0"/>
              <a:t>    </a:t>
            </a:r>
            <a:r>
              <a:rPr lang="en-US" altLang="zh-CN" dirty="0" err="1"/>
              <a:t>QPalette</a:t>
            </a:r>
            <a:r>
              <a:rPr lang="en-US" altLang="zh-CN" dirty="0"/>
              <a:t> p = </a:t>
            </a:r>
            <a:r>
              <a:rPr lang="en-US" altLang="zh-CN" dirty="0" err="1"/>
              <a:t>contentFrame</a:t>
            </a:r>
            <a:r>
              <a:rPr lang="en-US" altLang="zh-CN" dirty="0"/>
              <a:t>-&gt;palette();</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Button,color</a:t>
            </a:r>
            <a:r>
              <a:rPr lang="en-US" altLang="zh-CN" dirty="0"/>
              <a:t>);</a:t>
            </a:r>
            <a:endParaRPr lang="zh-CN" altLang="zh-CN" dirty="0"/>
          </a:p>
          <a:p>
            <a:r>
              <a:rPr lang="en-US" altLang="zh-CN" dirty="0"/>
              <a:t>    </a:t>
            </a:r>
            <a:r>
              <a:rPr lang="en-US" altLang="zh-CN" dirty="0" err="1"/>
              <a:t>contentFrame</a:t>
            </a:r>
            <a:r>
              <a:rPr lang="en-US" altLang="zh-CN" dirty="0"/>
              <a:t>-&gt;</a:t>
            </a:r>
            <a:r>
              <a:rPr lang="en-US" altLang="zh-CN" dirty="0" err="1"/>
              <a:t>setPalette</a:t>
            </a:r>
            <a:r>
              <a:rPr lang="en-US" altLang="zh-CN" dirty="0"/>
              <a:t>(p);</a:t>
            </a:r>
            <a:endParaRPr lang="zh-CN" altLang="zh-CN" dirty="0"/>
          </a:p>
          <a:p>
            <a:r>
              <a:rPr lang="en-US" altLang="zh-CN" dirty="0"/>
              <a:t>    </a:t>
            </a:r>
            <a:r>
              <a:rPr lang="en-US" altLang="zh-CN" dirty="0" err="1"/>
              <a:t>contentFrame</a:t>
            </a:r>
            <a:r>
              <a:rPr lang="en-US" altLang="zh-CN" dirty="0"/>
              <a:t>-&gt;update();</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8787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矩形 2"/>
          <p:cNvSpPr/>
          <p:nvPr/>
        </p:nvSpPr>
        <p:spPr>
          <a:xfrm>
            <a:off x="950401" y="958298"/>
            <a:ext cx="5552289" cy="369332"/>
          </a:xfrm>
          <a:prstGeom prst="rect">
            <a:avLst/>
          </a:prstGeom>
        </p:spPr>
        <p:txBody>
          <a:bodyPr wrap="none">
            <a:spAutoFit/>
          </a:bodyPr>
          <a:lstStyle/>
          <a:p>
            <a:r>
              <a:rPr lang="en-US" altLang="zh-CN" sz="1800" dirty="0" err="1"/>
              <a:t>ShowButtonText</a:t>
            </a:r>
            <a:r>
              <a:rPr lang="en-US" altLang="zh-CN" sz="1800" dirty="0"/>
              <a:t>()</a:t>
            </a:r>
            <a:r>
              <a:rPr lang="zh-CN" altLang="zh-CN" sz="1800" dirty="0"/>
              <a:t>函数响应对按钮上文字颜色的选择：</a:t>
            </a:r>
          </a:p>
        </p:txBody>
      </p:sp>
      <p:sp>
        <p:nvSpPr>
          <p:cNvPr id="4" name="TextBox 3"/>
          <p:cNvSpPr txBox="1"/>
          <p:nvPr/>
        </p:nvSpPr>
        <p:spPr>
          <a:xfrm>
            <a:off x="950401" y="1327630"/>
            <a:ext cx="9796768" cy="2417683"/>
          </a:xfrm>
          <a:prstGeom prst="roundRect">
            <a:avLst>
              <a:gd name="adj" fmla="val 7334"/>
            </a:avLst>
          </a:prstGeom>
          <a:solidFill>
            <a:srgbClr val="DDDDDD"/>
          </a:solidFill>
        </p:spPr>
        <p:txBody>
          <a:bodyPr wrap="square" rtlCol="0">
            <a:spAutoFit/>
          </a:bodyPr>
          <a:lstStyle/>
          <a:p>
            <a:r>
              <a:rPr lang="en-US" altLang="zh-CN" dirty="0"/>
              <a:t>void Palette::</a:t>
            </a:r>
            <a:r>
              <a:rPr lang="en-US" altLang="zh-CN" dirty="0" err="1"/>
              <a:t>ShowButtonText</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QColor</a:t>
            </a:r>
            <a:r>
              <a:rPr lang="en-US" altLang="zh-CN" dirty="0"/>
              <a:t>(</a:t>
            </a:r>
            <a:r>
              <a:rPr lang="en-US" altLang="zh-CN" dirty="0" err="1"/>
              <a:t>colorList</a:t>
            </a:r>
            <a:r>
              <a:rPr lang="en-US" altLang="zh-CN" dirty="0"/>
              <a:t>[</a:t>
            </a:r>
            <a:r>
              <a:rPr lang="en-US" altLang="zh-CN" dirty="0" err="1"/>
              <a:t>buttonTextComboBox</a:t>
            </a:r>
            <a:r>
              <a:rPr lang="en-US" altLang="zh-CN" dirty="0"/>
              <a:t>-&gt;</a:t>
            </a:r>
            <a:r>
              <a:rPr lang="en-US" altLang="zh-CN" dirty="0" err="1"/>
              <a:t>currentIndex</a:t>
            </a:r>
            <a:r>
              <a:rPr lang="en-US" altLang="zh-CN" dirty="0"/>
              <a:t>()]);</a:t>
            </a:r>
            <a:endParaRPr lang="zh-CN" altLang="zh-CN" dirty="0"/>
          </a:p>
          <a:p>
            <a:r>
              <a:rPr lang="en-US" altLang="zh-CN" dirty="0"/>
              <a:t>    </a:t>
            </a:r>
            <a:r>
              <a:rPr lang="en-US" altLang="zh-CN" dirty="0" err="1"/>
              <a:t>QPalette</a:t>
            </a:r>
            <a:r>
              <a:rPr lang="en-US" altLang="zh-CN" dirty="0"/>
              <a:t> p =</a:t>
            </a:r>
            <a:r>
              <a:rPr lang="en-US" altLang="zh-CN" dirty="0" err="1"/>
              <a:t>contentFrame</a:t>
            </a:r>
            <a:r>
              <a:rPr lang="en-US" altLang="zh-CN" dirty="0"/>
              <a:t>-&gt;palette();</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ButtonText,color</a:t>
            </a:r>
            <a:r>
              <a:rPr lang="en-US" altLang="zh-CN" dirty="0"/>
              <a:t>);</a:t>
            </a:r>
            <a:endParaRPr lang="zh-CN" altLang="zh-CN" dirty="0"/>
          </a:p>
          <a:p>
            <a:r>
              <a:rPr lang="en-US" altLang="zh-CN" dirty="0"/>
              <a:t>    </a:t>
            </a:r>
            <a:r>
              <a:rPr lang="en-US" altLang="zh-CN" dirty="0" err="1"/>
              <a:t>contentFrame</a:t>
            </a:r>
            <a:r>
              <a:rPr lang="en-US" altLang="zh-CN" dirty="0"/>
              <a:t>-&gt;</a:t>
            </a:r>
            <a:r>
              <a:rPr lang="en-US" altLang="zh-CN" dirty="0" err="1"/>
              <a:t>setPalette</a:t>
            </a:r>
            <a:r>
              <a:rPr lang="en-US" altLang="zh-CN" dirty="0"/>
              <a:t>(p);</a:t>
            </a:r>
            <a:endParaRPr lang="zh-CN" altLang="zh-CN" dirty="0"/>
          </a:p>
          <a:p>
            <a:r>
              <a:rPr lang="en-US" altLang="zh-CN" dirty="0" smtClean="0"/>
              <a:t>}</a:t>
            </a:r>
            <a:endParaRPr lang="zh-CN" altLang="zh-CN" dirty="0"/>
          </a:p>
        </p:txBody>
      </p:sp>
      <p:sp>
        <p:nvSpPr>
          <p:cNvPr id="5" name="矩形 4"/>
          <p:cNvSpPr/>
          <p:nvPr/>
        </p:nvSpPr>
        <p:spPr>
          <a:xfrm>
            <a:off x="950401" y="3823890"/>
            <a:ext cx="5140318" cy="353943"/>
          </a:xfrm>
          <a:prstGeom prst="rect">
            <a:avLst/>
          </a:prstGeom>
        </p:spPr>
        <p:txBody>
          <a:bodyPr wrap="none">
            <a:spAutoFit/>
          </a:bodyPr>
          <a:lstStyle/>
          <a:p>
            <a:r>
              <a:rPr lang="en-US" altLang="zh-CN" dirty="0" err="1"/>
              <a:t>ShowBase</a:t>
            </a:r>
            <a:r>
              <a:rPr lang="en-US" altLang="zh-CN" dirty="0"/>
              <a:t>()</a:t>
            </a:r>
            <a:r>
              <a:rPr lang="zh-CN" altLang="zh-CN" dirty="0"/>
              <a:t>函数响应对可输入文本框背景色的选择：</a:t>
            </a:r>
          </a:p>
        </p:txBody>
      </p:sp>
      <p:sp>
        <p:nvSpPr>
          <p:cNvPr id="6" name="TextBox 5"/>
          <p:cNvSpPr txBox="1"/>
          <p:nvPr/>
        </p:nvSpPr>
        <p:spPr>
          <a:xfrm>
            <a:off x="950401" y="4201619"/>
            <a:ext cx="9796768" cy="2269748"/>
          </a:xfrm>
          <a:prstGeom prst="roundRect">
            <a:avLst>
              <a:gd name="adj" fmla="val 7334"/>
            </a:avLst>
          </a:prstGeom>
          <a:solidFill>
            <a:srgbClr val="DDDDDD"/>
          </a:solidFill>
        </p:spPr>
        <p:txBody>
          <a:bodyPr wrap="square" rtlCol="0">
            <a:spAutoFit/>
          </a:bodyPr>
          <a:lstStyle/>
          <a:p>
            <a:r>
              <a:rPr lang="en-US" altLang="zh-CN" dirty="0"/>
              <a:t>void Palette::</a:t>
            </a:r>
            <a:r>
              <a:rPr lang="en-US" altLang="zh-CN" dirty="0" err="1"/>
              <a:t>ShowBase</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QColor</a:t>
            </a:r>
            <a:r>
              <a:rPr lang="en-US" altLang="zh-CN" dirty="0"/>
              <a:t>(</a:t>
            </a:r>
            <a:r>
              <a:rPr lang="en-US" altLang="zh-CN" dirty="0" err="1"/>
              <a:t>colorList</a:t>
            </a:r>
            <a:r>
              <a:rPr lang="en-US" altLang="zh-CN" dirty="0"/>
              <a:t>[</a:t>
            </a:r>
            <a:r>
              <a:rPr lang="en-US" altLang="zh-CN" dirty="0" err="1"/>
              <a:t>baseComboBox</a:t>
            </a:r>
            <a:r>
              <a:rPr lang="en-US" altLang="zh-CN" dirty="0"/>
              <a:t>-&gt;</a:t>
            </a:r>
            <a:r>
              <a:rPr lang="en-US" altLang="zh-CN" dirty="0" err="1"/>
              <a:t>currentIndex</a:t>
            </a:r>
            <a:r>
              <a:rPr lang="en-US" altLang="zh-CN" dirty="0"/>
              <a:t>()]);</a:t>
            </a:r>
            <a:endParaRPr lang="zh-CN" altLang="zh-CN" dirty="0"/>
          </a:p>
          <a:p>
            <a:r>
              <a:rPr lang="en-US" altLang="zh-CN" dirty="0"/>
              <a:t>    </a:t>
            </a:r>
            <a:r>
              <a:rPr lang="en-US" altLang="zh-CN" dirty="0" err="1"/>
              <a:t>QPalette</a:t>
            </a:r>
            <a:r>
              <a:rPr lang="en-US" altLang="zh-CN" dirty="0"/>
              <a:t> p = </a:t>
            </a:r>
            <a:r>
              <a:rPr lang="en-US" altLang="zh-CN" dirty="0" err="1"/>
              <a:t>contentFrame</a:t>
            </a:r>
            <a:r>
              <a:rPr lang="en-US" altLang="zh-CN" dirty="0"/>
              <a:t>-&gt;palette();</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Base,color</a:t>
            </a:r>
            <a:r>
              <a:rPr lang="en-US" altLang="zh-CN" dirty="0"/>
              <a:t>);</a:t>
            </a:r>
            <a:endParaRPr lang="zh-CN" altLang="zh-CN" dirty="0"/>
          </a:p>
          <a:p>
            <a:r>
              <a:rPr lang="en-US" altLang="zh-CN" dirty="0"/>
              <a:t>    </a:t>
            </a:r>
            <a:r>
              <a:rPr lang="en-US" altLang="zh-CN" dirty="0" err="1"/>
              <a:t>contentFrame</a:t>
            </a:r>
            <a:r>
              <a:rPr lang="en-US" altLang="zh-CN" dirty="0"/>
              <a:t>-&gt;</a:t>
            </a:r>
            <a:r>
              <a:rPr lang="en-US" altLang="zh-CN" dirty="0" err="1"/>
              <a:t>setPalette</a:t>
            </a:r>
            <a:r>
              <a:rPr lang="en-US" altLang="zh-CN" dirty="0"/>
              <a:t>(p);</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08014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矩形 2"/>
          <p:cNvSpPr/>
          <p:nvPr/>
        </p:nvSpPr>
        <p:spPr>
          <a:xfrm>
            <a:off x="971966" y="934548"/>
            <a:ext cx="3447419" cy="369332"/>
          </a:xfrm>
          <a:prstGeom prst="rect">
            <a:avLst/>
          </a:prstGeom>
        </p:spPr>
        <p:txBody>
          <a:bodyPr wrap="none">
            <a:spAutoFit/>
          </a:bodyPr>
          <a:lstStyle/>
          <a:p>
            <a:r>
              <a:rPr lang="en-US" altLang="zh-CN" sz="1800" dirty="0" err="1"/>
              <a:t>fillColorList</a:t>
            </a:r>
            <a:r>
              <a:rPr lang="en-US" altLang="zh-CN" sz="1800" dirty="0"/>
              <a:t>()</a:t>
            </a:r>
            <a:r>
              <a:rPr lang="zh-CN" altLang="zh-CN" sz="1800" dirty="0"/>
              <a:t>函数用于插入颜色：</a:t>
            </a:r>
          </a:p>
        </p:txBody>
      </p:sp>
      <p:sp>
        <p:nvSpPr>
          <p:cNvPr id="4" name="TextBox 3"/>
          <p:cNvSpPr txBox="1"/>
          <p:nvPr/>
        </p:nvSpPr>
        <p:spPr>
          <a:xfrm>
            <a:off x="971966" y="1425039"/>
            <a:ext cx="9680200" cy="3863816"/>
          </a:xfrm>
          <a:prstGeom prst="roundRect">
            <a:avLst>
              <a:gd name="adj" fmla="val 6376"/>
            </a:avLst>
          </a:prstGeom>
          <a:solidFill>
            <a:srgbClr val="DDDDDD"/>
          </a:solidFill>
        </p:spPr>
        <p:txBody>
          <a:bodyPr wrap="square" rtlCol="0">
            <a:spAutoFit/>
          </a:bodyPr>
          <a:lstStyle/>
          <a:p>
            <a:r>
              <a:rPr lang="en-US" altLang="zh-CN" dirty="0"/>
              <a:t>void Palette::</a:t>
            </a:r>
            <a:r>
              <a:rPr lang="en-US" altLang="zh-CN" dirty="0" err="1"/>
              <a:t>fillColorList</a:t>
            </a:r>
            <a:r>
              <a:rPr lang="en-US" altLang="zh-CN" dirty="0"/>
              <a:t>(</a:t>
            </a:r>
            <a:r>
              <a:rPr lang="en-US" altLang="zh-CN" dirty="0" err="1"/>
              <a:t>QComboBox</a:t>
            </a:r>
            <a:r>
              <a:rPr lang="en-US" altLang="zh-CN" dirty="0"/>
              <a:t> *</a:t>
            </a:r>
            <a:r>
              <a:rPr lang="en-US" altLang="zh-CN" dirty="0" err="1"/>
              <a:t>comboBox</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QStringList</a:t>
            </a:r>
            <a:r>
              <a:rPr lang="en-US" altLang="zh-CN" dirty="0"/>
              <a:t> </a:t>
            </a:r>
            <a:r>
              <a:rPr lang="en-US" altLang="zh-CN" dirty="0" err="1"/>
              <a:t>colorList</a:t>
            </a:r>
            <a:r>
              <a:rPr lang="en-US" altLang="zh-CN" dirty="0"/>
              <a:t> = </a:t>
            </a:r>
            <a:r>
              <a:rPr lang="en-US" altLang="zh-CN" dirty="0" err="1"/>
              <a:t>QColor</a:t>
            </a:r>
            <a:r>
              <a:rPr lang="en-US" altLang="zh-CN" dirty="0"/>
              <a:t>::</a:t>
            </a:r>
            <a:r>
              <a:rPr lang="en-US" altLang="zh-CN" dirty="0" err="1"/>
              <a:t>colorNames</a:t>
            </a:r>
            <a:r>
              <a:rPr lang="en-US" altLang="zh-CN" dirty="0"/>
              <a:t>();	</a:t>
            </a:r>
            <a:r>
              <a:rPr lang="en-US" altLang="zh-CN" dirty="0" smtClean="0"/>
              <a:t>	//(</a:t>
            </a:r>
            <a:r>
              <a:rPr lang="en-US" altLang="zh-CN" dirty="0"/>
              <a:t>a)</a:t>
            </a:r>
            <a:endParaRPr lang="zh-CN" altLang="zh-CN" dirty="0"/>
          </a:p>
          <a:p>
            <a:r>
              <a:rPr lang="en-US" altLang="zh-CN" dirty="0"/>
              <a:t>    	</a:t>
            </a:r>
            <a:r>
              <a:rPr lang="en-US" altLang="zh-CN" dirty="0" err="1"/>
              <a:t>QString</a:t>
            </a:r>
            <a:r>
              <a:rPr lang="en-US" altLang="zh-CN" dirty="0"/>
              <a:t> color;					</a:t>
            </a:r>
            <a:r>
              <a:rPr lang="en-US" altLang="zh-CN" dirty="0" smtClean="0"/>
              <a:t>//(</a:t>
            </a:r>
            <a:r>
              <a:rPr lang="en-US" altLang="zh-CN" dirty="0"/>
              <a:t>b)</a:t>
            </a:r>
            <a:endParaRPr lang="zh-CN" altLang="zh-CN" dirty="0"/>
          </a:p>
          <a:p>
            <a:r>
              <a:rPr lang="en-US" altLang="zh-CN" dirty="0"/>
              <a:t>    	</a:t>
            </a:r>
            <a:r>
              <a:rPr lang="en-US" altLang="zh-CN" dirty="0" err="1"/>
              <a:t>foreach</a:t>
            </a:r>
            <a:r>
              <a:rPr lang="en-US" altLang="zh-CN" dirty="0"/>
              <a:t>(</a:t>
            </a:r>
            <a:r>
              <a:rPr lang="en-US" altLang="zh-CN" dirty="0" err="1"/>
              <a:t>color,colorList</a:t>
            </a:r>
            <a:r>
              <a:rPr lang="en-US" altLang="zh-CN" dirty="0"/>
              <a:t>)				</a:t>
            </a:r>
            <a:r>
              <a:rPr lang="en-US" altLang="zh-CN" dirty="0" smtClean="0"/>
              <a:t>//</a:t>
            </a:r>
            <a:r>
              <a:rPr lang="zh-CN" altLang="zh-CN" dirty="0"/>
              <a:t>对颜色名列表进行遍历</a:t>
            </a:r>
          </a:p>
          <a:p>
            <a:r>
              <a:rPr lang="en-US" altLang="zh-CN" dirty="0"/>
              <a:t>    	{</a:t>
            </a:r>
            <a:endParaRPr lang="zh-CN" altLang="zh-CN" dirty="0"/>
          </a:p>
          <a:p>
            <a:r>
              <a:rPr lang="en-US" altLang="zh-CN" dirty="0"/>
              <a:t>        	</a:t>
            </a:r>
            <a:r>
              <a:rPr lang="en-US" altLang="zh-CN" dirty="0" err="1"/>
              <a:t>QPixmap</a:t>
            </a:r>
            <a:r>
              <a:rPr lang="en-US" altLang="zh-CN" dirty="0"/>
              <a:t> pix(</a:t>
            </a:r>
            <a:r>
              <a:rPr lang="en-US" altLang="zh-CN" dirty="0" err="1"/>
              <a:t>QSize</a:t>
            </a:r>
            <a:r>
              <a:rPr lang="en-US" altLang="zh-CN" dirty="0"/>
              <a:t>(70,20));				</a:t>
            </a:r>
            <a:r>
              <a:rPr lang="en-US" altLang="zh-CN" dirty="0" smtClean="0"/>
              <a:t>//(</a:t>
            </a:r>
            <a:r>
              <a:rPr lang="en-US" altLang="zh-CN" dirty="0"/>
              <a:t>c)</a:t>
            </a:r>
            <a:endParaRPr lang="zh-CN" altLang="zh-CN" dirty="0"/>
          </a:p>
          <a:p>
            <a:r>
              <a:rPr lang="en-US" altLang="zh-CN" dirty="0"/>
              <a:t>        	</a:t>
            </a:r>
            <a:r>
              <a:rPr lang="en-US" altLang="zh-CN" dirty="0" err="1"/>
              <a:t>pix.fill</a:t>
            </a:r>
            <a:r>
              <a:rPr lang="en-US" altLang="zh-CN" dirty="0"/>
              <a:t>(</a:t>
            </a:r>
            <a:r>
              <a:rPr lang="en-US" altLang="zh-CN" dirty="0" err="1"/>
              <a:t>QColor</a:t>
            </a:r>
            <a:r>
              <a:rPr lang="en-US" altLang="zh-CN" dirty="0"/>
              <a:t>(color));			 	</a:t>
            </a:r>
            <a:r>
              <a:rPr lang="en-US" altLang="zh-CN" dirty="0" smtClean="0"/>
              <a:t>//</a:t>
            </a:r>
            <a:r>
              <a:rPr lang="zh-CN" altLang="zh-CN" dirty="0"/>
              <a:t>为</a:t>
            </a:r>
            <a:r>
              <a:rPr lang="en-US" altLang="zh-CN" dirty="0"/>
              <a:t>pix</a:t>
            </a:r>
            <a:r>
              <a:rPr lang="zh-CN" altLang="zh-CN" dirty="0"/>
              <a:t>填充当前遍历的颜色</a:t>
            </a:r>
          </a:p>
          <a:p>
            <a:r>
              <a:rPr lang="en-US" altLang="zh-CN" dirty="0"/>
              <a:t>        	</a:t>
            </a:r>
            <a:r>
              <a:rPr lang="en-US" altLang="zh-CN" dirty="0" err="1"/>
              <a:t>comboBox</a:t>
            </a:r>
            <a:r>
              <a:rPr lang="en-US" altLang="zh-CN" dirty="0"/>
              <a:t>-&gt;</a:t>
            </a:r>
            <a:r>
              <a:rPr lang="en-US" altLang="zh-CN" dirty="0" err="1"/>
              <a:t>addItem</a:t>
            </a:r>
            <a:r>
              <a:rPr lang="en-US" altLang="zh-CN" dirty="0"/>
              <a:t>(</a:t>
            </a:r>
            <a:r>
              <a:rPr lang="en-US" altLang="zh-CN" dirty="0" err="1"/>
              <a:t>QIcon</a:t>
            </a:r>
            <a:r>
              <a:rPr lang="en-US" altLang="zh-CN" dirty="0"/>
              <a:t>(pix),NULL);		</a:t>
            </a:r>
            <a:r>
              <a:rPr lang="en-US" altLang="zh-CN" dirty="0" smtClean="0"/>
              <a:t>	//(</a:t>
            </a:r>
            <a:r>
              <a:rPr lang="en-US" altLang="zh-CN" dirty="0"/>
              <a:t>d)</a:t>
            </a:r>
            <a:endParaRPr lang="zh-CN" altLang="zh-CN" dirty="0"/>
          </a:p>
          <a:p>
            <a:r>
              <a:rPr lang="en-US" altLang="zh-CN" dirty="0"/>
              <a:t>        	</a:t>
            </a:r>
            <a:r>
              <a:rPr lang="en-US" altLang="zh-CN" dirty="0" err="1"/>
              <a:t>comboBox</a:t>
            </a:r>
            <a:r>
              <a:rPr lang="en-US" altLang="zh-CN" dirty="0"/>
              <a:t>-&gt;</a:t>
            </a:r>
            <a:r>
              <a:rPr lang="en-US" altLang="zh-CN" dirty="0" err="1"/>
              <a:t>setIconSize</a:t>
            </a:r>
            <a:r>
              <a:rPr lang="en-US" altLang="zh-CN" dirty="0"/>
              <a:t>(</a:t>
            </a:r>
            <a:r>
              <a:rPr lang="en-US" altLang="zh-CN" dirty="0" err="1"/>
              <a:t>QSize</a:t>
            </a:r>
            <a:r>
              <a:rPr lang="en-US" altLang="zh-CN" dirty="0"/>
              <a:t>(70,20));		</a:t>
            </a:r>
            <a:r>
              <a:rPr lang="en-US" altLang="zh-CN" dirty="0" smtClean="0"/>
              <a:t>	//(</a:t>
            </a:r>
            <a:r>
              <a:rPr lang="en-US" altLang="zh-CN" dirty="0"/>
              <a:t>e)</a:t>
            </a:r>
            <a:endParaRPr lang="zh-CN" altLang="zh-CN" dirty="0"/>
          </a:p>
          <a:p>
            <a:r>
              <a:rPr lang="en-US" altLang="zh-CN" dirty="0"/>
              <a:t>        	</a:t>
            </a:r>
            <a:r>
              <a:rPr lang="en-US" altLang="zh-CN" dirty="0" err="1"/>
              <a:t>comboBox</a:t>
            </a:r>
            <a:r>
              <a:rPr lang="en-US" altLang="zh-CN" dirty="0"/>
              <a:t>-&gt;</a:t>
            </a:r>
            <a:r>
              <a:rPr lang="en-US" altLang="zh-CN" dirty="0" err="1"/>
              <a:t>setSizeAdjustPolicy</a:t>
            </a:r>
            <a:r>
              <a:rPr lang="en-US" altLang="zh-CN" dirty="0"/>
              <a:t>(</a:t>
            </a:r>
            <a:r>
              <a:rPr lang="en-US" altLang="zh-CN" dirty="0" err="1"/>
              <a:t>QComboBox</a:t>
            </a:r>
            <a:r>
              <a:rPr lang="en-US" altLang="zh-CN" dirty="0"/>
              <a:t>::</a:t>
            </a:r>
            <a:r>
              <a:rPr lang="en-US" altLang="zh-CN" dirty="0" err="1"/>
              <a:t>AdjustToContents</a:t>
            </a:r>
            <a:r>
              <a:rPr lang="en-US" altLang="zh-CN" dirty="0"/>
              <a:t>);</a:t>
            </a:r>
            <a:endParaRPr lang="zh-CN" altLang="zh-CN" dirty="0"/>
          </a:p>
          <a:p>
            <a:r>
              <a:rPr lang="en-US" altLang="zh-CN" dirty="0"/>
              <a:t>							</a:t>
            </a:r>
            <a:r>
              <a:rPr lang="en-US" altLang="zh-CN" dirty="0" smtClean="0"/>
              <a:t>//(</a:t>
            </a:r>
            <a:r>
              <a:rPr lang="en-US" altLang="zh-CN" dirty="0"/>
              <a:t>f)</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393032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QPalette</a:t>
            </a:r>
            <a:r>
              <a:rPr lang="zh-CN" altLang="zh-CN" sz="2400" b="1" dirty="0"/>
              <a:t>类</a:t>
            </a:r>
          </a:p>
        </p:txBody>
      </p:sp>
      <p:sp>
        <p:nvSpPr>
          <p:cNvPr id="3" name="TextBox 2"/>
          <p:cNvSpPr txBox="1"/>
          <p:nvPr/>
        </p:nvSpPr>
        <p:spPr>
          <a:xfrm>
            <a:off x="795647" y="1033153"/>
            <a:ext cx="10272156" cy="5030864"/>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QStringList</a:t>
            </a:r>
            <a:r>
              <a:rPr lang="en-US" altLang="zh-CN" sz="1800" b="1" dirty="0"/>
              <a:t> </a:t>
            </a:r>
            <a:r>
              <a:rPr lang="en-US" altLang="zh-CN" sz="1800" b="1" dirty="0" err="1"/>
              <a:t>colorList</a:t>
            </a:r>
            <a:r>
              <a:rPr lang="en-US" altLang="zh-CN" sz="1800" b="1" dirty="0"/>
              <a:t> = </a:t>
            </a:r>
            <a:r>
              <a:rPr lang="en-US" altLang="zh-CN" sz="1800" b="1" dirty="0" err="1"/>
              <a:t>QColor</a:t>
            </a:r>
            <a:r>
              <a:rPr lang="en-US" altLang="zh-CN" sz="1800" b="1" dirty="0"/>
              <a:t>::</a:t>
            </a:r>
            <a:r>
              <a:rPr lang="en-US" altLang="zh-CN" sz="1800" b="1" dirty="0" err="1"/>
              <a:t>colorNames</a:t>
            </a:r>
            <a:r>
              <a:rPr lang="en-US" altLang="zh-CN" sz="1800" b="1" dirty="0"/>
              <a:t>()</a:t>
            </a:r>
            <a:r>
              <a:rPr lang="zh-CN" altLang="zh-CN" sz="1800" b="1" dirty="0"/>
              <a:t>：</a:t>
            </a:r>
            <a:r>
              <a:rPr lang="zh-CN" altLang="zh-CN" sz="1800" dirty="0"/>
              <a:t>获得</a:t>
            </a:r>
            <a:r>
              <a:rPr lang="en-US" altLang="zh-CN" sz="1800" dirty="0" err="1"/>
              <a:t>Qt</a:t>
            </a:r>
            <a:r>
              <a:rPr lang="zh-CN" altLang="zh-CN" sz="1800" dirty="0"/>
              <a:t>所有内置名称的颜色名列表，返回的是一个字符串列表</a:t>
            </a:r>
            <a:r>
              <a:rPr lang="en-US" altLang="zh-CN" sz="1800" dirty="0" err="1"/>
              <a:t>colorList</a:t>
            </a:r>
            <a:r>
              <a:rPr lang="zh-CN" altLang="zh-CN" sz="1800" dirty="0"/>
              <a:t>。</a:t>
            </a:r>
          </a:p>
          <a:p>
            <a:pPr indent="450850">
              <a:lnSpc>
                <a:spcPct val="150000"/>
              </a:lnSpc>
            </a:pPr>
            <a:r>
              <a:rPr lang="en-US" altLang="zh-CN" sz="1800" b="1" dirty="0"/>
              <a:t>(b) </a:t>
            </a:r>
            <a:r>
              <a:rPr lang="en-US" altLang="zh-CN" sz="1800" b="1" dirty="0" err="1"/>
              <a:t>QString</a:t>
            </a:r>
            <a:r>
              <a:rPr lang="en-US" altLang="zh-CN" sz="1800" b="1" dirty="0"/>
              <a:t> color</a:t>
            </a:r>
            <a:r>
              <a:rPr lang="zh-CN" altLang="zh-CN" sz="1800" b="1" dirty="0"/>
              <a:t>：</a:t>
            </a:r>
            <a:r>
              <a:rPr lang="zh-CN" altLang="zh-CN" sz="1800" dirty="0"/>
              <a:t>新建一个</a:t>
            </a:r>
            <a:r>
              <a:rPr lang="en-US" altLang="zh-CN" sz="1800" dirty="0" err="1"/>
              <a:t>QString</a:t>
            </a:r>
            <a:r>
              <a:rPr lang="zh-CN" altLang="zh-CN" sz="1800" dirty="0"/>
              <a:t>对象，为循环遍历做准备。</a:t>
            </a:r>
          </a:p>
          <a:p>
            <a:pPr indent="450850">
              <a:lnSpc>
                <a:spcPct val="150000"/>
              </a:lnSpc>
            </a:pPr>
            <a:r>
              <a:rPr lang="en-US" altLang="zh-CN" sz="1800" b="1" dirty="0"/>
              <a:t>(c) </a:t>
            </a:r>
            <a:r>
              <a:rPr lang="en-US" altLang="zh-CN" sz="1800" b="1" dirty="0" err="1"/>
              <a:t>QPixmap</a:t>
            </a:r>
            <a:r>
              <a:rPr lang="en-US" altLang="zh-CN" sz="1800" b="1" dirty="0"/>
              <a:t> pix(</a:t>
            </a:r>
            <a:r>
              <a:rPr lang="en-US" altLang="zh-CN" sz="1800" b="1" dirty="0" err="1"/>
              <a:t>QSize</a:t>
            </a:r>
            <a:r>
              <a:rPr lang="en-US" altLang="zh-CN" sz="1800" b="1" dirty="0"/>
              <a:t>(70,20))</a:t>
            </a:r>
            <a:r>
              <a:rPr lang="zh-CN" altLang="zh-CN" sz="1800" b="1" dirty="0"/>
              <a:t>：</a:t>
            </a:r>
            <a:r>
              <a:rPr lang="zh-CN" altLang="zh-CN" sz="1800" dirty="0"/>
              <a:t>新建一个</a:t>
            </a:r>
            <a:r>
              <a:rPr lang="en-US" altLang="zh-CN" sz="1800" dirty="0" err="1"/>
              <a:t>QPixmap</a:t>
            </a:r>
            <a:r>
              <a:rPr lang="zh-CN" altLang="zh-CN" sz="1800" dirty="0"/>
              <a:t>对象</a:t>
            </a:r>
            <a:r>
              <a:rPr lang="en-US" altLang="zh-CN" sz="1800" dirty="0"/>
              <a:t>pix</a:t>
            </a:r>
            <a:r>
              <a:rPr lang="zh-CN" altLang="zh-CN" sz="1800" dirty="0"/>
              <a:t>作为显示颜色的图标。</a:t>
            </a:r>
          </a:p>
          <a:p>
            <a:pPr indent="450850">
              <a:lnSpc>
                <a:spcPct val="150000"/>
              </a:lnSpc>
            </a:pPr>
            <a:r>
              <a:rPr lang="en-US" altLang="zh-CN" sz="1800" b="1" dirty="0"/>
              <a:t>(d) </a:t>
            </a:r>
            <a:r>
              <a:rPr lang="en-US" altLang="zh-CN" sz="1800" b="1" dirty="0" err="1"/>
              <a:t>comboBox</a:t>
            </a:r>
            <a:r>
              <a:rPr lang="en-US" altLang="zh-CN" sz="1800" b="1" dirty="0"/>
              <a:t>-&gt;</a:t>
            </a:r>
            <a:r>
              <a:rPr lang="en-US" altLang="zh-CN" sz="1800" b="1" dirty="0" err="1"/>
              <a:t>addItem</a:t>
            </a:r>
            <a:r>
              <a:rPr lang="en-US" altLang="zh-CN" sz="1800" b="1" dirty="0"/>
              <a:t>(</a:t>
            </a:r>
            <a:r>
              <a:rPr lang="en-US" altLang="zh-CN" sz="1800" b="1" dirty="0" err="1"/>
              <a:t>QIcon</a:t>
            </a:r>
            <a:r>
              <a:rPr lang="en-US" altLang="zh-CN" sz="1800" b="1" dirty="0"/>
              <a:t>(pix),NULL)</a:t>
            </a:r>
            <a:r>
              <a:rPr lang="zh-CN" altLang="zh-CN" sz="1800" b="1" dirty="0"/>
              <a:t>：</a:t>
            </a:r>
            <a:r>
              <a:rPr lang="zh-CN" altLang="zh-CN" sz="1800" dirty="0"/>
              <a:t>调用</a:t>
            </a:r>
            <a:r>
              <a:rPr lang="en-US" altLang="zh-CN" sz="1800" dirty="0" err="1"/>
              <a:t>QComboBox</a:t>
            </a:r>
            <a:r>
              <a:rPr lang="zh-CN" altLang="zh-CN" sz="1800" dirty="0"/>
              <a:t>的</a:t>
            </a:r>
            <a:r>
              <a:rPr lang="en-US" altLang="zh-CN" sz="1800" dirty="0" err="1"/>
              <a:t>addItem</a:t>
            </a:r>
            <a:r>
              <a:rPr lang="en-US" altLang="zh-CN" sz="1800" dirty="0"/>
              <a:t>()</a:t>
            </a:r>
            <a:r>
              <a:rPr lang="zh-CN" altLang="zh-CN" sz="1800" dirty="0"/>
              <a:t>函数为下拉列表框插入一个条目，并以准备好的</a:t>
            </a:r>
            <a:r>
              <a:rPr lang="en-US" altLang="zh-CN" sz="1800" dirty="0"/>
              <a:t>pix</a:t>
            </a:r>
            <a:r>
              <a:rPr lang="zh-CN" altLang="zh-CN" sz="1800" dirty="0"/>
              <a:t>作为插入条目的图标，名称设为</a:t>
            </a:r>
            <a:r>
              <a:rPr lang="en-US" altLang="zh-CN" sz="1800" dirty="0"/>
              <a:t>NULL</a:t>
            </a:r>
            <a:r>
              <a:rPr lang="zh-CN" altLang="zh-CN" sz="1800" dirty="0"/>
              <a:t>，即不显示颜色的名称。</a:t>
            </a:r>
          </a:p>
          <a:p>
            <a:pPr indent="450850">
              <a:lnSpc>
                <a:spcPct val="150000"/>
              </a:lnSpc>
            </a:pPr>
            <a:r>
              <a:rPr lang="en-US" altLang="zh-CN" sz="1800" b="1" dirty="0"/>
              <a:t>(e) </a:t>
            </a:r>
            <a:r>
              <a:rPr lang="en-US" altLang="zh-CN" sz="1800" b="1" dirty="0" err="1"/>
              <a:t>comboBox</a:t>
            </a:r>
            <a:r>
              <a:rPr lang="en-US" altLang="zh-CN" sz="1800" b="1" dirty="0"/>
              <a:t>-&gt;</a:t>
            </a:r>
            <a:r>
              <a:rPr lang="en-US" altLang="zh-CN" sz="1800" b="1" dirty="0" err="1"/>
              <a:t>setIconSize</a:t>
            </a:r>
            <a:r>
              <a:rPr lang="en-US" altLang="zh-CN" sz="1800" b="1" dirty="0"/>
              <a:t>(</a:t>
            </a:r>
            <a:r>
              <a:rPr lang="en-US" altLang="zh-CN" sz="1800" b="1" dirty="0" err="1"/>
              <a:t>QSize</a:t>
            </a:r>
            <a:r>
              <a:rPr lang="en-US" altLang="zh-CN" sz="1800" b="1" dirty="0"/>
              <a:t>(70,20))</a:t>
            </a:r>
            <a:r>
              <a:rPr lang="zh-CN" altLang="zh-CN" sz="1800" b="1" dirty="0"/>
              <a:t>：</a:t>
            </a:r>
            <a:r>
              <a:rPr lang="zh-CN" altLang="zh-CN" sz="1800" dirty="0"/>
              <a:t>设置图标的尺寸，图标默认尺寸是一个方形，将它设置为与</a:t>
            </a:r>
            <a:r>
              <a:rPr lang="en-US" altLang="zh-CN" sz="1800" dirty="0"/>
              <a:t>pix</a:t>
            </a:r>
            <a:r>
              <a:rPr lang="zh-CN" altLang="zh-CN" sz="1800" dirty="0"/>
              <a:t>尺寸相同的长方形。</a:t>
            </a:r>
          </a:p>
          <a:p>
            <a:pPr indent="450850">
              <a:lnSpc>
                <a:spcPct val="150000"/>
              </a:lnSpc>
            </a:pPr>
            <a:r>
              <a:rPr lang="en-US" altLang="zh-CN" sz="1800" b="1" dirty="0"/>
              <a:t>(f) </a:t>
            </a:r>
            <a:r>
              <a:rPr lang="en-US" altLang="zh-CN" sz="1800" b="1" dirty="0" err="1"/>
              <a:t>comboBox</a:t>
            </a:r>
            <a:r>
              <a:rPr lang="en-US" altLang="zh-CN" sz="1800" b="1" dirty="0"/>
              <a:t>-&gt;</a:t>
            </a:r>
            <a:r>
              <a:rPr lang="en-US" altLang="zh-CN" sz="1800" b="1" dirty="0" err="1"/>
              <a:t>setSizeAdjustPolicy</a:t>
            </a:r>
            <a:r>
              <a:rPr lang="en-US" altLang="zh-CN" sz="1800" b="1" dirty="0"/>
              <a:t>(</a:t>
            </a:r>
            <a:r>
              <a:rPr lang="en-US" altLang="zh-CN" sz="1800" b="1" dirty="0" err="1"/>
              <a:t>QComboBox</a:t>
            </a:r>
            <a:r>
              <a:rPr lang="en-US" altLang="zh-CN" sz="1800" b="1" dirty="0"/>
              <a:t>::</a:t>
            </a:r>
            <a:r>
              <a:rPr lang="en-US" altLang="zh-CN" sz="1800" b="1" dirty="0" err="1"/>
              <a:t>AdjustToContents</a:t>
            </a:r>
            <a:r>
              <a:rPr lang="en-US" altLang="zh-CN" sz="1800" b="1" dirty="0"/>
              <a:t>)</a:t>
            </a:r>
            <a:r>
              <a:rPr lang="zh-CN" altLang="zh-CN" sz="1800" b="1" dirty="0"/>
              <a:t>：</a:t>
            </a:r>
            <a:r>
              <a:rPr lang="zh-CN" altLang="zh-CN" sz="1800" dirty="0"/>
              <a:t>设置下拉列表框的尺寸调整策略为</a:t>
            </a:r>
            <a:r>
              <a:rPr lang="en-US" altLang="zh-CN" sz="1800" dirty="0" err="1"/>
              <a:t>AdjustToContents</a:t>
            </a:r>
            <a:r>
              <a:rPr lang="zh-CN" altLang="zh-CN" sz="1800" dirty="0"/>
              <a:t>（符合内容的大小）。</a:t>
            </a:r>
          </a:p>
          <a:p>
            <a:pPr indent="450850">
              <a:lnSpc>
                <a:spcPct val="150000"/>
              </a:lnSpc>
            </a:pPr>
            <a:r>
              <a:rPr lang="zh-CN" altLang="zh-CN" sz="1800" dirty="0"/>
              <a:t>（</a:t>
            </a:r>
            <a:r>
              <a:rPr lang="en-US" altLang="zh-CN" sz="1800" dirty="0"/>
              <a:t>4</a:t>
            </a:r>
            <a:r>
              <a:rPr lang="zh-CN" altLang="zh-CN" sz="1800" dirty="0"/>
              <a:t>）运行程序，显示效果如图</a:t>
            </a:r>
            <a:r>
              <a:rPr lang="en-US" altLang="zh-CN" sz="1800" dirty="0"/>
              <a:t>4.11</a:t>
            </a:r>
            <a:r>
              <a:rPr lang="zh-CN" altLang="zh-CN" sz="1800" dirty="0"/>
              <a:t>所示</a:t>
            </a:r>
            <a:r>
              <a:rPr lang="zh-CN" altLang="zh-CN" sz="1800" dirty="0" smtClean="0"/>
              <a:t>。</a:t>
            </a:r>
            <a:endParaRPr lang="zh-CN" altLang="zh-CN" sz="1800" dirty="0"/>
          </a:p>
        </p:txBody>
      </p:sp>
    </p:spTree>
    <p:extLst>
      <p:ext uri="{BB962C8B-B14F-4D97-AF65-F5344CB8AC3E}">
        <p14:creationId xmlns:p14="http://schemas.microsoft.com/office/powerpoint/2010/main" val="60522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6851" y="340781"/>
            <a:ext cx="2266967" cy="461665"/>
          </a:xfrm>
          <a:prstGeom prst="rect">
            <a:avLst/>
          </a:prstGeom>
        </p:spPr>
        <p:txBody>
          <a:bodyPr wrap="none">
            <a:spAutoFit/>
          </a:bodyPr>
          <a:lstStyle/>
          <a:p>
            <a:r>
              <a:rPr lang="en-US" altLang="zh-CN" sz="2400" b="1" dirty="0" err="1"/>
              <a:t>Qt</a:t>
            </a:r>
            <a:r>
              <a:rPr lang="en-US" altLang="zh-CN" sz="2400" b="1" dirty="0"/>
              <a:t> 5</a:t>
            </a:r>
            <a:r>
              <a:rPr lang="zh-CN" altLang="zh-CN" sz="2400" dirty="0"/>
              <a:t>基本对话框</a:t>
            </a:r>
            <a:endParaRPr lang="zh-CN" altLang="zh-CN" sz="2400" b="1" dirty="0"/>
          </a:p>
        </p:txBody>
      </p:sp>
      <p:sp>
        <p:nvSpPr>
          <p:cNvPr id="3" name="矩形 2"/>
          <p:cNvSpPr/>
          <p:nvPr/>
        </p:nvSpPr>
        <p:spPr>
          <a:xfrm>
            <a:off x="1096851" y="1029374"/>
            <a:ext cx="9484063" cy="369332"/>
          </a:xfrm>
          <a:prstGeom prst="rect">
            <a:avLst/>
          </a:prstGeom>
        </p:spPr>
        <p:txBody>
          <a:bodyPr wrap="square">
            <a:spAutoFit/>
          </a:bodyPr>
          <a:lstStyle/>
          <a:p>
            <a:r>
              <a:rPr lang="zh-CN" altLang="zh-CN" sz="1800" dirty="0"/>
              <a:t>各种标准基本对话框通过调用各自不同的静态函数来完成其功能，具体说明见表</a:t>
            </a:r>
            <a:r>
              <a:rPr lang="en-US" altLang="zh-CN" sz="1800" dirty="0"/>
              <a:t>4.1</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610286315"/>
              </p:ext>
            </p:extLst>
          </p:nvPr>
        </p:nvGraphicFramePr>
        <p:xfrm>
          <a:off x="858435" y="1490539"/>
          <a:ext cx="9960893" cy="5290270"/>
        </p:xfrm>
        <a:graphic>
          <a:graphicData uri="http://schemas.openxmlformats.org/drawingml/2006/table">
            <a:tbl>
              <a:tblPr/>
              <a:tblGrid>
                <a:gridCol w="2663543"/>
                <a:gridCol w="2075850"/>
                <a:gridCol w="2382390"/>
                <a:gridCol w="2839110"/>
              </a:tblGrid>
              <a:tr h="225400">
                <a:tc>
                  <a:txBody>
                    <a:bodyPr/>
                    <a:lstStyle/>
                    <a:p>
                      <a:pPr indent="228600" algn="ctr">
                        <a:lnSpc>
                          <a:spcPts val="1400"/>
                        </a:lnSpc>
                        <a:spcAft>
                          <a:spcPts val="0"/>
                        </a:spcAft>
                      </a:pPr>
                      <a:r>
                        <a:rPr lang="zh-CN" sz="1400" kern="100">
                          <a:effectLst/>
                          <a:latin typeface="Arial"/>
                          <a:ea typeface="黑体"/>
                          <a:cs typeface="Arial"/>
                        </a:rPr>
                        <a:t>相</a:t>
                      </a:r>
                      <a:r>
                        <a:rPr lang="en-US" sz="1400" kern="100">
                          <a:effectLst/>
                          <a:latin typeface="Arial"/>
                          <a:ea typeface="黑体"/>
                        </a:rPr>
                        <a:t>  </a:t>
                      </a:r>
                      <a:r>
                        <a:rPr lang="zh-CN" sz="1400" kern="100">
                          <a:effectLst/>
                          <a:latin typeface="Arial"/>
                          <a:ea typeface="黑体"/>
                          <a:cs typeface="Arial"/>
                        </a:rPr>
                        <a:t>关</a:t>
                      </a:r>
                      <a:r>
                        <a:rPr lang="en-US" sz="1400" kern="100">
                          <a:effectLst/>
                          <a:latin typeface="Arial"/>
                          <a:ea typeface="黑体"/>
                        </a:rPr>
                        <a:t>  </a:t>
                      </a:r>
                      <a:r>
                        <a:rPr lang="zh-CN" sz="1400" kern="100">
                          <a:effectLst/>
                          <a:latin typeface="Arial"/>
                          <a:ea typeface="黑体"/>
                          <a:cs typeface="Arial"/>
                        </a:rPr>
                        <a:t>类</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28600" algn="ctr">
                        <a:lnSpc>
                          <a:spcPts val="1400"/>
                        </a:lnSpc>
                        <a:spcAft>
                          <a:spcPts val="0"/>
                        </a:spcAft>
                      </a:pPr>
                      <a:r>
                        <a:rPr lang="zh-CN" sz="1400" kern="100">
                          <a:effectLst/>
                          <a:latin typeface="Arial"/>
                          <a:ea typeface="黑体"/>
                          <a:cs typeface="Arial"/>
                        </a:rPr>
                        <a:t>类</a:t>
                      </a:r>
                      <a:r>
                        <a:rPr lang="en-US" sz="1400" kern="100">
                          <a:effectLst/>
                          <a:latin typeface="Arial"/>
                          <a:ea typeface="黑体"/>
                        </a:rPr>
                        <a:t>  </a:t>
                      </a:r>
                      <a:r>
                        <a:rPr lang="zh-CN" sz="1400" kern="100">
                          <a:effectLst/>
                          <a:latin typeface="Arial"/>
                          <a:ea typeface="黑体"/>
                          <a:cs typeface="Arial"/>
                        </a:rPr>
                        <a:t>说</a:t>
                      </a:r>
                      <a:r>
                        <a:rPr lang="en-US" sz="1400" kern="100">
                          <a:effectLst/>
                          <a:latin typeface="Arial"/>
                          <a:ea typeface="黑体"/>
                        </a:rPr>
                        <a:t>  </a:t>
                      </a:r>
                      <a:r>
                        <a:rPr lang="zh-CN" sz="1400" kern="100">
                          <a:effectLst/>
                          <a:latin typeface="Arial"/>
                          <a:ea typeface="黑体"/>
                          <a:cs typeface="Arial"/>
                        </a:rPr>
                        <a:t>明</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28600" algn="ctr">
                        <a:lnSpc>
                          <a:spcPts val="1400"/>
                        </a:lnSpc>
                        <a:spcAft>
                          <a:spcPts val="0"/>
                        </a:spcAft>
                      </a:pPr>
                      <a:r>
                        <a:rPr lang="zh-CN" sz="1400" kern="100">
                          <a:effectLst/>
                          <a:latin typeface="Arial"/>
                          <a:ea typeface="黑体"/>
                          <a:cs typeface="Arial"/>
                        </a:rPr>
                        <a:t>静</a:t>
                      </a:r>
                      <a:r>
                        <a:rPr lang="zh-CN" sz="1400" kern="100">
                          <a:effectLst/>
                          <a:latin typeface="Times New Roman"/>
                          <a:ea typeface="Arial"/>
                        </a:rPr>
                        <a:t> </a:t>
                      </a:r>
                      <a:r>
                        <a:rPr lang="zh-CN" sz="1400" kern="100">
                          <a:effectLst/>
                          <a:latin typeface="Arial"/>
                          <a:ea typeface="黑体"/>
                          <a:cs typeface="Arial"/>
                        </a:rPr>
                        <a:t>态</a:t>
                      </a:r>
                      <a:r>
                        <a:rPr lang="zh-CN" sz="1400" kern="100">
                          <a:effectLst/>
                          <a:latin typeface="Times New Roman"/>
                          <a:ea typeface="Arial"/>
                        </a:rPr>
                        <a:t> </a:t>
                      </a:r>
                      <a:r>
                        <a:rPr lang="zh-CN" sz="1400" kern="100">
                          <a:effectLst/>
                          <a:latin typeface="Arial"/>
                          <a:ea typeface="黑体"/>
                          <a:cs typeface="Arial"/>
                        </a:rPr>
                        <a:t>函</a:t>
                      </a:r>
                      <a:r>
                        <a:rPr lang="zh-CN" sz="1400" kern="100">
                          <a:effectLst/>
                          <a:latin typeface="Times New Roman"/>
                          <a:ea typeface="Arial"/>
                        </a:rPr>
                        <a:t> </a:t>
                      </a:r>
                      <a:r>
                        <a:rPr lang="zh-CN" sz="1400" kern="100">
                          <a:effectLst/>
                          <a:latin typeface="Arial"/>
                          <a:ea typeface="黑体"/>
                          <a:cs typeface="Arial"/>
                        </a:rPr>
                        <a:t>数</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28600" algn="ctr">
                        <a:lnSpc>
                          <a:spcPts val="1400"/>
                        </a:lnSpc>
                        <a:spcAft>
                          <a:spcPts val="0"/>
                        </a:spcAft>
                      </a:pPr>
                      <a:r>
                        <a:rPr lang="zh-CN" sz="1400" kern="100">
                          <a:effectLst/>
                          <a:latin typeface="Arial"/>
                          <a:ea typeface="黑体"/>
                          <a:cs typeface="Arial"/>
                        </a:rPr>
                        <a:t>函</a:t>
                      </a:r>
                      <a:r>
                        <a:rPr lang="zh-CN" sz="1400" kern="100">
                          <a:effectLst/>
                          <a:latin typeface="Times New Roman"/>
                          <a:ea typeface="Arial"/>
                        </a:rPr>
                        <a:t> </a:t>
                      </a:r>
                      <a:r>
                        <a:rPr lang="zh-CN" sz="1400" kern="100">
                          <a:effectLst/>
                          <a:latin typeface="Arial"/>
                          <a:ea typeface="黑体"/>
                          <a:cs typeface="Arial"/>
                        </a:rPr>
                        <a:t>数</a:t>
                      </a:r>
                      <a:r>
                        <a:rPr lang="zh-CN" sz="1400" kern="100">
                          <a:effectLst/>
                          <a:latin typeface="Times New Roman"/>
                          <a:ea typeface="Arial"/>
                        </a:rPr>
                        <a:t> </a:t>
                      </a:r>
                      <a:r>
                        <a:rPr lang="zh-CN" sz="1400" kern="100">
                          <a:effectLst/>
                          <a:latin typeface="Arial"/>
                          <a:ea typeface="黑体"/>
                          <a:cs typeface="Arial"/>
                        </a:rPr>
                        <a:t>说</a:t>
                      </a:r>
                      <a:r>
                        <a:rPr lang="zh-CN" sz="1400" kern="100">
                          <a:effectLst/>
                          <a:latin typeface="Times New Roman"/>
                          <a:ea typeface="Arial"/>
                        </a:rPr>
                        <a:t> </a:t>
                      </a:r>
                      <a:r>
                        <a:rPr lang="zh-CN" sz="1400" kern="100">
                          <a:effectLst/>
                          <a:latin typeface="Arial"/>
                          <a:ea typeface="黑体"/>
                          <a:cs typeface="Arial"/>
                        </a:rPr>
                        <a:t>明</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1247">
                <a:tc rowSpan="4">
                  <a:txBody>
                    <a:bodyPr/>
                    <a:lstStyle/>
                    <a:p>
                      <a:pPr indent="228600" algn="just">
                        <a:lnSpc>
                          <a:spcPts val="1400"/>
                        </a:lnSpc>
                        <a:spcAft>
                          <a:spcPts val="0"/>
                        </a:spcAft>
                      </a:pPr>
                      <a:r>
                        <a:rPr lang="en-US" sz="1400" kern="100">
                          <a:effectLst/>
                          <a:latin typeface="Times New Roman"/>
                          <a:ea typeface="宋体"/>
                        </a:rPr>
                        <a:t>QFileDialog</a:t>
                      </a:r>
                      <a:r>
                        <a:rPr lang="zh-CN" sz="1400" kern="100">
                          <a:effectLst/>
                          <a:latin typeface="Times New Roman"/>
                          <a:ea typeface="宋体"/>
                        </a:rPr>
                        <a:t>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28600" algn="just">
                        <a:lnSpc>
                          <a:spcPts val="1400"/>
                        </a:lnSpc>
                        <a:spcAft>
                          <a:spcPts val="0"/>
                        </a:spcAft>
                      </a:pPr>
                      <a:r>
                        <a:rPr lang="zh-CN" sz="1400" kern="100">
                          <a:effectLst/>
                          <a:latin typeface="Times New Roman"/>
                          <a:ea typeface="宋体"/>
                        </a:rPr>
                        <a:t>标准文件对话框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getOpenFileName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获得用户选择的文件名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getSaveFileName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获得用户保存的文件名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getExistingDirectory</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获得用户选择的已存在的目录名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getOpenFileNames</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获得用户选择的文件名列表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a:txBody>
                    <a:bodyPr/>
                    <a:lstStyle/>
                    <a:p>
                      <a:pPr indent="228600" algn="just">
                        <a:lnSpc>
                          <a:spcPts val="1400"/>
                        </a:lnSpc>
                        <a:spcAft>
                          <a:spcPts val="0"/>
                        </a:spcAft>
                      </a:pPr>
                      <a:r>
                        <a:rPr lang="en-US" sz="1400" kern="100">
                          <a:effectLst/>
                          <a:latin typeface="Times New Roman"/>
                          <a:ea typeface="宋体"/>
                        </a:rPr>
                        <a:t>QColorDialog</a:t>
                      </a:r>
                      <a:r>
                        <a:rPr lang="zh-CN" sz="1400" kern="100">
                          <a:effectLst/>
                          <a:latin typeface="Times New Roman"/>
                          <a:ea typeface="宋体"/>
                        </a:rPr>
                        <a:t>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标准颜色对话框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getColor</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获得用户选择的颜色值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a:txBody>
                    <a:bodyPr/>
                    <a:lstStyle/>
                    <a:p>
                      <a:pPr indent="228600" algn="just">
                        <a:lnSpc>
                          <a:spcPts val="1400"/>
                        </a:lnSpc>
                        <a:spcAft>
                          <a:spcPts val="0"/>
                        </a:spcAft>
                      </a:pPr>
                      <a:r>
                        <a:rPr lang="en-US" sz="1400" kern="100">
                          <a:effectLst/>
                          <a:latin typeface="Times New Roman"/>
                          <a:ea typeface="宋体"/>
                        </a:rPr>
                        <a:t>QFontDialog</a:t>
                      </a:r>
                      <a:r>
                        <a:rPr lang="zh-CN" sz="1400" kern="100">
                          <a:effectLst/>
                          <a:latin typeface="Times New Roman"/>
                          <a:ea typeface="宋体"/>
                        </a:rPr>
                        <a:t>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标准字体对话框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getFont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获得用户选择的字体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rowSpan="4">
                  <a:txBody>
                    <a:bodyPr/>
                    <a:lstStyle/>
                    <a:p>
                      <a:pPr indent="228600" algn="just">
                        <a:lnSpc>
                          <a:spcPts val="1400"/>
                        </a:lnSpc>
                        <a:spcAft>
                          <a:spcPts val="0"/>
                        </a:spcAft>
                      </a:pPr>
                      <a:r>
                        <a:rPr lang="en-US" sz="1400" kern="100">
                          <a:effectLst/>
                          <a:latin typeface="Times New Roman"/>
                          <a:ea typeface="宋体"/>
                        </a:rPr>
                        <a:t>QInputDialog</a:t>
                      </a:r>
                      <a:r>
                        <a:rPr lang="zh-CN" sz="1400" kern="100">
                          <a:effectLst/>
                          <a:latin typeface="Times New Roman"/>
                          <a:ea typeface="宋体"/>
                        </a:rPr>
                        <a:t>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28600" algn="just">
                        <a:lnSpc>
                          <a:spcPts val="1400"/>
                        </a:lnSpc>
                        <a:spcAft>
                          <a:spcPts val="0"/>
                        </a:spcAft>
                      </a:pPr>
                      <a:r>
                        <a:rPr lang="zh-CN" sz="1400" kern="100">
                          <a:effectLst/>
                          <a:latin typeface="Times New Roman"/>
                          <a:ea typeface="宋体"/>
                        </a:rPr>
                        <a:t>标准输入对话框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getText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a:effectLst/>
                          <a:latin typeface="Times New Roman"/>
                          <a:ea typeface="宋体"/>
                        </a:rPr>
                        <a:t>标准字符串输入对话框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dirty="0" err="1">
                          <a:effectLst/>
                          <a:latin typeface="Times New Roman"/>
                          <a:ea typeface="宋体"/>
                        </a:rPr>
                        <a:t>getItem</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zh-CN" sz="1400" kern="100" dirty="0">
                          <a:effectLst/>
                          <a:latin typeface="Times New Roman"/>
                          <a:ea typeface="宋体"/>
                        </a:rPr>
                        <a:t>下拉表条目输入框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getInt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int</a:t>
                      </a:r>
                      <a:r>
                        <a:rPr lang="zh-CN" sz="1400" kern="100">
                          <a:effectLst/>
                          <a:latin typeface="Times New Roman"/>
                          <a:ea typeface="宋体"/>
                        </a:rPr>
                        <a:t>类型数据输入对话框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47">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getDouble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double</a:t>
                      </a:r>
                      <a:r>
                        <a:rPr lang="zh-CN" sz="1400" kern="100">
                          <a:effectLst/>
                          <a:latin typeface="Times New Roman"/>
                          <a:ea typeface="宋体"/>
                        </a:rPr>
                        <a:t>类型数据输入对话框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rowSpan="6">
                  <a:txBody>
                    <a:bodyPr/>
                    <a:lstStyle/>
                    <a:p>
                      <a:pPr indent="228600" algn="just">
                        <a:lnSpc>
                          <a:spcPts val="1400"/>
                        </a:lnSpc>
                        <a:spcAft>
                          <a:spcPts val="0"/>
                        </a:spcAft>
                      </a:pPr>
                      <a:r>
                        <a:rPr lang="en-US" sz="1400" kern="100">
                          <a:effectLst/>
                          <a:latin typeface="Times New Roman"/>
                          <a:ea typeface="宋体"/>
                        </a:rPr>
                        <a:t>QMessageBox</a:t>
                      </a:r>
                      <a:r>
                        <a:rPr lang="zh-CN" sz="1400" kern="100">
                          <a:effectLst/>
                          <a:latin typeface="Times New Roman"/>
                          <a:ea typeface="宋体"/>
                        </a:rPr>
                        <a:t>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indent="228600" algn="just">
                        <a:lnSpc>
                          <a:spcPts val="1400"/>
                        </a:lnSpc>
                        <a:spcAft>
                          <a:spcPts val="0"/>
                        </a:spcAft>
                      </a:pPr>
                      <a:r>
                        <a:rPr lang="zh-CN" sz="1400" kern="100">
                          <a:effectLst/>
                          <a:latin typeface="Times New Roman"/>
                          <a:ea typeface="宋体"/>
                        </a:rPr>
                        <a:t>标准消息对话框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QMessageBox::question</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Question</a:t>
                      </a:r>
                      <a:r>
                        <a:rPr lang="zh-CN" sz="1400" kern="10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QMessageBox::information</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Information</a:t>
                      </a:r>
                      <a:r>
                        <a:rPr lang="zh-CN" sz="1400" kern="10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QMessageBox::warning</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Warning</a:t>
                      </a:r>
                      <a:r>
                        <a:rPr lang="zh-CN" sz="1400" kern="10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QMessageBox::critical</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Critical</a:t>
                      </a:r>
                      <a:r>
                        <a:rPr lang="zh-CN" sz="1400" kern="10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QMessageBox::about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a:effectLst/>
                          <a:latin typeface="Times New Roman"/>
                          <a:ea typeface="宋体"/>
                        </a:rPr>
                        <a:t>About</a:t>
                      </a:r>
                      <a:r>
                        <a:rPr lang="zh-CN" sz="1400" kern="10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00">
                <a:tc vMerge="1">
                  <a:txBody>
                    <a:bodyPr/>
                    <a:lstStyle/>
                    <a:p>
                      <a:endParaRPr lang="zh-CN" altLang="en-US"/>
                    </a:p>
                  </a:txBody>
                  <a:tcPr/>
                </a:tc>
                <a:tc vMerge="1">
                  <a:txBody>
                    <a:bodyPr/>
                    <a:lstStyle/>
                    <a:p>
                      <a:endParaRPr lang="zh-CN" altLang="en-US"/>
                    </a:p>
                  </a:txBody>
                  <a:tcPr/>
                </a:tc>
                <a:tc>
                  <a:txBody>
                    <a:bodyPr/>
                    <a:lstStyle/>
                    <a:p>
                      <a:pPr indent="228600" algn="just">
                        <a:lnSpc>
                          <a:spcPts val="1400"/>
                        </a:lnSpc>
                        <a:spcAft>
                          <a:spcPts val="0"/>
                        </a:spcAft>
                      </a:pPr>
                      <a:r>
                        <a:rPr lang="en-US" sz="1400" kern="100">
                          <a:effectLst/>
                          <a:latin typeface="Times New Roman"/>
                          <a:ea typeface="宋体"/>
                        </a:rPr>
                        <a:t>QMessageBox::aboutQt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lnSpc>
                          <a:spcPts val="1400"/>
                        </a:lnSpc>
                        <a:spcAft>
                          <a:spcPts val="0"/>
                        </a:spcAft>
                      </a:pPr>
                      <a:r>
                        <a:rPr lang="en-US" sz="1400" kern="100" dirty="0">
                          <a:effectLst/>
                          <a:latin typeface="Times New Roman"/>
                          <a:ea typeface="宋体"/>
                        </a:rPr>
                        <a:t>About </a:t>
                      </a:r>
                      <a:r>
                        <a:rPr lang="en-US" sz="1400" kern="100" dirty="0" err="1">
                          <a:effectLst/>
                          <a:latin typeface="Times New Roman"/>
                          <a:ea typeface="宋体"/>
                        </a:rPr>
                        <a:t>Qt</a:t>
                      </a:r>
                      <a:r>
                        <a:rPr lang="zh-CN" sz="1400" kern="100" dirty="0">
                          <a:effectLst/>
                          <a:latin typeface="Times New Roman"/>
                          <a:ea typeface="宋体"/>
                        </a:rPr>
                        <a:t>消息框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842664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5296317" y="4130535"/>
            <a:ext cx="1798901" cy="518595"/>
          </a:xfrm>
          <a:prstGeom prst="rect">
            <a:avLst/>
          </a:prstGeom>
          <a:noFill/>
        </p:spPr>
        <p:txBody>
          <a:bodyPr wrap="square" lIns="86863" tIns="43430" rIns="86863" bIns="43430" rtlCol="0">
            <a:spAutoFit/>
          </a:bodyPr>
          <a:lstStyle/>
          <a:p>
            <a:r>
              <a:rPr lang="en-US" altLang="zh-CN" sz="2800" b="1" dirty="0" err="1"/>
              <a:t>QTime</a:t>
            </a:r>
            <a:r>
              <a:rPr lang="zh-CN" altLang="zh-CN" sz="2800" b="1" dirty="0"/>
              <a:t>类</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83788137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en-US" altLang="zh-CN" sz="2400" b="1" dirty="0" err="1"/>
              <a:t>QTime</a:t>
            </a:r>
            <a:r>
              <a:rPr lang="zh-CN" altLang="zh-CN" sz="2400" b="1" dirty="0"/>
              <a:t>类</a:t>
            </a:r>
          </a:p>
        </p:txBody>
      </p:sp>
      <p:sp>
        <p:nvSpPr>
          <p:cNvPr id="3" name="TextBox 2"/>
          <p:cNvSpPr txBox="1"/>
          <p:nvPr/>
        </p:nvSpPr>
        <p:spPr>
          <a:xfrm>
            <a:off x="795647" y="997527"/>
            <a:ext cx="10260280" cy="4385816"/>
          </a:xfrm>
          <a:prstGeom prst="rect">
            <a:avLst/>
          </a:prstGeom>
          <a:noFill/>
        </p:spPr>
        <p:txBody>
          <a:bodyPr wrap="square" rtlCol="0">
            <a:spAutoFit/>
          </a:bodyPr>
          <a:lstStyle/>
          <a:p>
            <a:pPr indent="450850">
              <a:lnSpc>
                <a:spcPct val="150000"/>
              </a:lnSpc>
            </a:pPr>
            <a:r>
              <a:rPr lang="en-US" altLang="zh-CN" sz="1800" dirty="0" err="1"/>
              <a:t>QTime</a:t>
            </a:r>
            <a:r>
              <a:rPr lang="zh-CN" altLang="zh-CN" sz="1800" dirty="0"/>
              <a:t>的</a:t>
            </a:r>
            <a:r>
              <a:rPr lang="en-US" altLang="zh-CN" sz="1800" dirty="0" err="1"/>
              <a:t>currentTime</a:t>
            </a:r>
            <a:r>
              <a:rPr lang="en-US" altLang="zh-CN" sz="1800" dirty="0"/>
              <a:t>()</a:t>
            </a:r>
            <a:r>
              <a:rPr lang="zh-CN" altLang="zh-CN" sz="1800" dirty="0"/>
              <a:t>函数用于获取当前的系统时间；</a:t>
            </a:r>
            <a:r>
              <a:rPr lang="en-US" altLang="zh-CN" sz="1800" dirty="0" err="1"/>
              <a:t>QTime</a:t>
            </a:r>
            <a:r>
              <a:rPr lang="zh-CN" altLang="zh-CN" sz="1800" dirty="0"/>
              <a:t>的</a:t>
            </a:r>
            <a:r>
              <a:rPr lang="en-US" altLang="zh-CN" sz="1800" dirty="0" err="1"/>
              <a:t>toString</a:t>
            </a:r>
            <a:r>
              <a:rPr lang="en-US" altLang="zh-CN" sz="1800" dirty="0"/>
              <a:t>()</a:t>
            </a:r>
            <a:r>
              <a:rPr lang="zh-CN" altLang="zh-CN" sz="1800" dirty="0"/>
              <a:t>函数用于将获取的当前时间转换为字符串类型。为了便于显示，</a:t>
            </a:r>
            <a:r>
              <a:rPr lang="en-US" altLang="zh-CN" sz="1800" dirty="0" err="1"/>
              <a:t>toString</a:t>
            </a:r>
            <a:r>
              <a:rPr lang="en-US" altLang="zh-CN" sz="1800" dirty="0"/>
              <a:t>()</a:t>
            </a:r>
            <a:r>
              <a:rPr lang="zh-CN" altLang="zh-CN" sz="1800" dirty="0"/>
              <a:t>函数的参数需指定转换后时间的显示格式。</a:t>
            </a:r>
          </a:p>
          <a:p>
            <a:pPr indent="450850">
              <a:lnSpc>
                <a:spcPct val="150000"/>
              </a:lnSpc>
            </a:pPr>
            <a:r>
              <a:rPr lang="en-US" altLang="zh-CN" sz="1800" dirty="0">
                <a:sym typeface="Wingdings"/>
              </a:rPr>
              <a:t></a:t>
            </a:r>
            <a:r>
              <a:rPr lang="en-US" altLang="zh-CN" sz="1800" dirty="0"/>
              <a:t> H/h</a:t>
            </a:r>
            <a:r>
              <a:rPr lang="zh-CN" altLang="zh-CN" sz="1800" dirty="0"/>
              <a:t>：小时（若使用</a:t>
            </a:r>
            <a:r>
              <a:rPr lang="en-US" altLang="zh-CN" sz="1800" dirty="0"/>
              <a:t>H</a:t>
            </a:r>
            <a:r>
              <a:rPr lang="zh-CN" altLang="zh-CN" sz="1800" dirty="0"/>
              <a:t>表示小时，则无论何时都以</a:t>
            </a:r>
            <a:r>
              <a:rPr lang="en-US" altLang="zh-CN" sz="1800" dirty="0"/>
              <a:t>24</a:t>
            </a:r>
            <a:r>
              <a:rPr lang="zh-CN" altLang="zh-CN" sz="1800" dirty="0"/>
              <a:t>小时制显示小时；若使用</a:t>
            </a:r>
            <a:r>
              <a:rPr lang="en-US" altLang="zh-CN" sz="1800" dirty="0"/>
              <a:t>h</a:t>
            </a:r>
            <a:r>
              <a:rPr lang="zh-CN" altLang="zh-CN" sz="1800" dirty="0"/>
              <a:t>表示小时，则当同时指定</a:t>
            </a:r>
            <a:r>
              <a:rPr lang="en-US" altLang="zh-CN" sz="1800" dirty="0"/>
              <a:t>AM/PM</a:t>
            </a:r>
            <a:r>
              <a:rPr lang="zh-CN" altLang="zh-CN" sz="1800" dirty="0"/>
              <a:t>时，采用</a:t>
            </a:r>
            <a:r>
              <a:rPr lang="en-US" altLang="zh-CN" sz="1800" dirty="0"/>
              <a:t>12</a:t>
            </a:r>
            <a:r>
              <a:rPr lang="zh-CN" altLang="zh-CN" sz="1800" dirty="0"/>
              <a:t>小时制显示小时，其他情况下仍采用</a:t>
            </a:r>
            <a:r>
              <a:rPr lang="en-US" altLang="zh-CN" sz="1800" dirty="0"/>
              <a:t>24</a:t>
            </a:r>
            <a:r>
              <a:rPr lang="zh-CN" altLang="zh-CN" sz="1800" dirty="0"/>
              <a:t>小时制进行显示）。</a:t>
            </a:r>
          </a:p>
          <a:p>
            <a:pPr indent="450850">
              <a:lnSpc>
                <a:spcPct val="150000"/>
              </a:lnSpc>
            </a:pPr>
            <a:r>
              <a:rPr lang="en-US" altLang="zh-CN" sz="1800" dirty="0">
                <a:sym typeface="Wingdings"/>
              </a:rPr>
              <a:t></a:t>
            </a:r>
            <a:r>
              <a:rPr lang="en-US" altLang="zh-CN" sz="1800" dirty="0"/>
              <a:t> m</a:t>
            </a:r>
            <a:r>
              <a:rPr lang="zh-CN" altLang="zh-CN" sz="1800" dirty="0"/>
              <a:t>：分。</a:t>
            </a:r>
          </a:p>
          <a:p>
            <a:pPr indent="450850">
              <a:lnSpc>
                <a:spcPct val="150000"/>
              </a:lnSpc>
            </a:pPr>
            <a:r>
              <a:rPr lang="en-US" altLang="zh-CN" sz="1800" dirty="0">
                <a:sym typeface="Wingdings"/>
              </a:rPr>
              <a:t></a:t>
            </a:r>
            <a:r>
              <a:rPr lang="en-US" altLang="zh-CN" sz="1800" dirty="0"/>
              <a:t> s</a:t>
            </a:r>
            <a:r>
              <a:rPr lang="zh-CN" altLang="zh-CN" sz="1800" dirty="0"/>
              <a:t>：秒。</a:t>
            </a:r>
          </a:p>
          <a:p>
            <a:pPr indent="450850">
              <a:lnSpc>
                <a:spcPct val="150000"/>
              </a:lnSpc>
            </a:pPr>
            <a:r>
              <a:rPr lang="en-US" altLang="zh-CN" sz="1800" dirty="0">
                <a:sym typeface="Wingdings"/>
              </a:rPr>
              <a:t></a:t>
            </a:r>
            <a:r>
              <a:rPr lang="en-US" altLang="zh-CN" sz="1800" dirty="0"/>
              <a:t> AP/A</a:t>
            </a:r>
            <a:r>
              <a:rPr lang="zh-CN" altLang="zh-CN" sz="1800" dirty="0"/>
              <a:t>：显示</a:t>
            </a:r>
            <a:r>
              <a:rPr lang="en-US" altLang="zh-CN" sz="1800" dirty="0"/>
              <a:t>AM</a:t>
            </a:r>
            <a:r>
              <a:rPr lang="zh-CN" altLang="zh-CN" sz="1800" dirty="0"/>
              <a:t>或</a:t>
            </a:r>
            <a:r>
              <a:rPr lang="en-US" altLang="zh-CN" sz="1800" dirty="0"/>
              <a:t>PM</a:t>
            </a:r>
            <a:r>
              <a:rPr lang="zh-CN" altLang="zh-CN" sz="1800" dirty="0"/>
              <a:t>。</a:t>
            </a:r>
          </a:p>
          <a:p>
            <a:pPr indent="450850">
              <a:lnSpc>
                <a:spcPct val="150000"/>
              </a:lnSpc>
            </a:pPr>
            <a:r>
              <a:rPr lang="en-US" altLang="zh-CN" sz="1800" dirty="0">
                <a:sym typeface="Wingdings"/>
              </a:rPr>
              <a:t></a:t>
            </a:r>
            <a:r>
              <a:rPr lang="en-US" altLang="zh-CN" sz="1800" dirty="0"/>
              <a:t> </a:t>
            </a:r>
            <a:r>
              <a:rPr lang="en-US" altLang="zh-CN" sz="1800" dirty="0" err="1"/>
              <a:t>Ap</a:t>
            </a:r>
            <a:r>
              <a:rPr lang="en-US" altLang="zh-CN" sz="1800" dirty="0"/>
              <a:t>/a</a:t>
            </a:r>
            <a:r>
              <a:rPr lang="zh-CN" altLang="zh-CN" sz="1800" dirty="0"/>
              <a:t>：显示</a:t>
            </a:r>
            <a:r>
              <a:rPr lang="en-US" altLang="zh-CN" sz="1800" dirty="0"/>
              <a:t>am</a:t>
            </a:r>
            <a:r>
              <a:rPr lang="zh-CN" altLang="zh-CN" sz="1800" dirty="0"/>
              <a:t>或</a:t>
            </a:r>
            <a:r>
              <a:rPr lang="en-US" altLang="zh-CN" sz="1800" dirty="0"/>
              <a:t>pm</a:t>
            </a:r>
            <a:r>
              <a:rPr lang="zh-CN" altLang="zh-CN" sz="1800" dirty="0"/>
              <a:t>。</a:t>
            </a:r>
          </a:p>
          <a:p>
            <a:pPr indent="450850">
              <a:lnSpc>
                <a:spcPct val="150000"/>
              </a:lnSpc>
            </a:pPr>
            <a:r>
              <a:rPr lang="zh-CN" altLang="zh-CN" sz="1800" dirty="0"/>
              <a:t>可根据实际显示需要进行格式设置，例如：</a:t>
            </a:r>
          </a:p>
          <a:p>
            <a:pPr indent="450850"/>
            <a:r>
              <a:rPr lang="en-US" altLang="zh-CN" sz="1800" dirty="0" err="1"/>
              <a:t>hh:mm:ss</a:t>
            </a:r>
            <a:r>
              <a:rPr lang="en-US" altLang="zh-CN" sz="1800" dirty="0"/>
              <a:t> A      22:30:08  PM</a:t>
            </a:r>
            <a:endParaRPr lang="zh-CN" altLang="zh-CN" sz="1800" dirty="0"/>
          </a:p>
          <a:p>
            <a:pPr indent="450850"/>
            <a:r>
              <a:rPr lang="en-US" altLang="zh-CN" sz="1800" dirty="0"/>
              <a:t>H:mm:s a        10:30:8  </a:t>
            </a:r>
            <a:r>
              <a:rPr lang="en-US" altLang="zh-CN" sz="1800" dirty="0" smtClean="0"/>
              <a:t>pm</a:t>
            </a:r>
            <a:endParaRPr lang="zh-CN" altLang="zh-CN" sz="1800" dirty="0"/>
          </a:p>
        </p:txBody>
      </p:sp>
    </p:spTree>
    <p:extLst>
      <p:ext uri="{BB962C8B-B14F-4D97-AF65-F5344CB8AC3E}">
        <p14:creationId xmlns:p14="http://schemas.microsoft.com/office/powerpoint/2010/main" val="35111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379679" y="208632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893010" y="182585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522179" y="218228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215" y="1256629"/>
            <a:ext cx="939645" cy="1112796"/>
          </a:xfrm>
          <a:prstGeom prst="rect">
            <a:avLst/>
          </a:prstGeom>
        </p:spPr>
      </p:pic>
      <p:sp>
        <p:nvSpPr>
          <p:cNvPr id="25" name="TextBox 5"/>
          <p:cNvSpPr txBox="1"/>
          <p:nvPr/>
        </p:nvSpPr>
        <p:spPr>
          <a:xfrm>
            <a:off x="4298868" y="4130535"/>
            <a:ext cx="3776353" cy="518595"/>
          </a:xfrm>
          <a:prstGeom prst="rect">
            <a:avLst/>
          </a:prstGeom>
          <a:noFill/>
        </p:spPr>
        <p:txBody>
          <a:bodyPr wrap="square" lIns="86863" tIns="43430" rIns="86863" bIns="43430" rtlCol="0">
            <a:spAutoFit/>
          </a:bodyPr>
          <a:lstStyle/>
          <a:p>
            <a:r>
              <a:rPr lang="zh-CN" altLang="zh-CN" sz="2800" b="1" dirty="0"/>
              <a:t>【综合实例】电子时钟</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83738388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TextBox 2"/>
          <p:cNvSpPr txBox="1"/>
          <p:nvPr/>
        </p:nvSpPr>
        <p:spPr>
          <a:xfrm>
            <a:off x="795647" y="1021278"/>
            <a:ext cx="10284031" cy="4662815"/>
          </a:xfrm>
          <a:prstGeom prst="rect">
            <a:avLst/>
          </a:prstGeom>
          <a:noFill/>
        </p:spPr>
        <p:txBody>
          <a:bodyPr wrap="square" rtlCol="0">
            <a:spAutoFit/>
          </a:bodyPr>
          <a:lstStyle/>
          <a:p>
            <a:pPr indent="450850">
              <a:lnSpc>
                <a:spcPct val="150000"/>
              </a:lnSpc>
            </a:pPr>
            <a:r>
              <a:rPr lang="zh-CN" altLang="zh-CN" sz="1800" b="1" u="sng" dirty="0"/>
              <a:t>【例】</a:t>
            </a:r>
            <a:r>
              <a:rPr lang="zh-CN" altLang="zh-CN" sz="1800" u="sng" dirty="0"/>
              <a:t>（难度一般）</a:t>
            </a:r>
            <a:r>
              <a:rPr lang="zh-CN" altLang="zh-CN" sz="1800" dirty="0"/>
              <a:t>（</a:t>
            </a:r>
            <a:r>
              <a:rPr lang="en-US" altLang="zh-CN" sz="1800" dirty="0"/>
              <a:t>CH405</a:t>
            </a:r>
            <a:r>
              <a:rPr lang="zh-CN" altLang="zh-CN" sz="1800" dirty="0"/>
              <a:t>）通过实现显示于桌面上并可随意拖曳至桌面任意位置的电子时钟综合实例，实践</a:t>
            </a:r>
            <a:r>
              <a:rPr lang="en-US" altLang="zh-CN" sz="1800" dirty="0" err="1"/>
              <a:t>QPalette</a:t>
            </a:r>
            <a:r>
              <a:rPr lang="zh-CN" altLang="zh-CN" sz="1800" dirty="0"/>
              <a:t>类、</a:t>
            </a:r>
            <a:r>
              <a:rPr lang="en-US" altLang="zh-CN" sz="1800" dirty="0" err="1"/>
              <a:t>QTime</a:t>
            </a:r>
            <a:r>
              <a:rPr lang="zh-CN" altLang="zh-CN" sz="1800" dirty="0"/>
              <a:t>类和</a:t>
            </a:r>
            <a:r>
              <a:rPr lang="en-US" altLang="zh-CN" sz="1800" dirty="0" err="1"/>
              <a:t>mousePressEvent</a:t>
            </a:r>
            <a:r>
              <a:rPr lang="en-US" altLang="zh-CN" sz="1800" dirty="0"/>
              <a:t>/</a:t>
            </a:r>
            <a:r>
              <a:rPr lang="en-US" altLang="zh-CN" sz="1800" dirty="0" err="1"/>
              <a:t>mouseMoveEvent</a:t>
            </a:r>
            <a:r>
              <a:rPr lang="zh-CN" altLang="zh-CN" sz="1800" dirty="0"/>
              <a:t>类的用法。</a:t>
            </a:r>
          </a:p>
          <a:p>
            <a:pPr indent="450850">
              <a:lnSpc>
                <a:spcPct val="150000"/>
              </a:lnSpc>
            </a:pPr>
            <a:r>
              <a:rPr lang="zh-CN" altLang="zh-CN" sz="1800" dirty="0"/>
              <a:t>实现步骤如下。</a:t>
            </a:r>
          </a:p>
          <a:p>
            <a:pPr indent="450850">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a:t>Clock</a:t>
            </a:r>
            <a:r>
              <a:rPr lang="zh-CN" altLang="zh-CN" sz="1800" dirty="0"/>
              <a:t>”，基类选择“</a:t>
            </a:r>
            <a:r>
              <a:rPr lang="en-US" altLang="zh-CN" sz="1800" dirty="0" err="1"/>
              <a:t>QDialog</a:t>
            </a:r>
            <a:r>
              <a:rPr lang="zh-CN" altLang="zh-CN" sz="1800" dirty="0"/>
              <a:t>”，</a:t>
            </a:r>
            <a:r>
              <a:rPr lang="zh-CN" altLang="zh-CN" sz="1800" b="1" dirty="0"/>
              <a:t>取消</a:t>
            </a:r>
            <a:r>
              <a:rPr lang="zh-CN" altLang="zh-CN" sz="1800" dirty="0"/>
              <a:t>“创建界面”复选框的选中状态。</a:t>
            </a:r>
          </a:p>
          <a:p>
            <a:pPr indent="450850">
              <a:lnSpc>
                <a:spcPct val="150000"/>
              </a:lnSpc>
            </a:pPr>
            <a:r>
              <a:rPr lang="zh-CN" altLang="zh-CN" sz="1800" dirty="0"/>
              <a:t>（</a:t>
            </a:r>
            <a:r>
              <a:rPr lang="en-US" altLang="zh-CN" sz="1800" dirty="0"/>
              <a:t>2</a:t>
            </a:r>
            <a:r>
              <a:rPr lang="zh-CN" altLang="zh-CN" sz="1800" dirty="0"/>
              <a:t>）添加该工程的提供主要显示界面的函数所在的文件，在“</a:t>
            </a:r>
            <a:r>
              <a:rPr lang="en-US" altLang="zh-CN" sz="1800" dirty="0"/>
              <a:t>Clock</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”文本框中输入基类名“</a:t>
            </a:r>
            <a:r>
              <a:rPr lang="en-US" altLang="zh-CN" sz="1800" dirty="0" err="1"/>
              <a:t>QLCDNumber</a:t>
            </a:r>
            <a:r>
              <a:rPr lang="zh-CN" altLang="zh-CN" sz="1800" dirty="0"/>
              <a:t>”（手工添加），在“</a:t>
            </a:r>
            <a:r>
              <a:rPr lang="en-US" altLang="zh-CN" sz="1800" dirty="0"/>
              <a:t>Class name</a:t>
            </a:r>
            <a:r>
              <a:rPr lang="zh-CN" altLang="zh-CN" sz="1800" dirty="0"/>
              <a:t>”文本框中输入类的名称“</a:t>
            </a:r>
            <a:r>
              <a:rPr lang="en-US" altLang="zh-CN" sz="1800" dirty="0" err="1"/>
              <a:t>DigiClock</a:t>
            </a:r>
            <a:r>
              <a:rPr lang="zh-CN" altLang="zh-CN" sz="1800" dirty="0"/>
              <a:t>”。</a:t>
            </a:r>
          </a:p>
          <a:p>
            <a:pPr indent="450850">
              <a:lnSpc>
                <a:spcPct val="150000"/>
              </a:lnSpc>
            </a:pPr>
            <a:r>
              <a:rPr lang="zh-CN" altLang="zh-CN" sz="1800" dirty="0"/>
              <a:t>（</a:t>
            </a:r>
            <a:r>
              <a:rPr lang="en-US" altLang="zh-CN" sz="1800" dirty="0"/>
              <a:t>3</a:t>
            </a:r>
            <a:r>
              <a:rPr lang="zh-CN" altLang="zh-CN" sz="1800" dirty="0"/>
              <a:t>）单击“下一步”按钮，单击“完成”按钮，添加“</a:t>
            </a:r>
            <a:r>
              <a:rPr lang="en-US" altLang="zh-CN" sz="1800" dirty="0" err="1"/>
              <a:t>digiclock.h</a:t>
            </a:r>
            <a:r>
              <a:rPr lang="zh-CN" altLang="zh-CN" sz="1800" dirty="0"/>
              <a:t>”头文件和“</a:t>
            </a:r>
            <a:r>
              <a:rPr lang="en-US" altLang="zh-CN" sz="1800" dirty="0"/>
              <a:t>digiclock.cpp</a:t>
            </a:r>
            <a:r>
              <a:rPr lang="zh-CN" altLang="zh-CN" sz="1800" dirty="0"/>
              <a:t>”源文件</a:t>
            </a:r>
            <a:r>
              <a:rPr lang="zh-CN" altLang="zh-CN" sz="1800" dirty="0" smtClean="0"/>
              <a:t>。</a:t>
            </a:r>
            <a:endParaRPr lang="zh-CN" altLang="zh-CN" sz="1800" dirty="0"/>
          </a:p>
        </p:txBody>
      </p:sp>
    </p:spTree>
    <p:extLst>
      <p:ext uri="{BB962C8B-B14F-4D97-AF65-F5344CB8AC3E}">
        <p14:creationId xmlns:p14="http://schemas.microsoft.com/office/powerpoint/2010/main" val="28110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TextBox 2"/>
          <p:cNvSpPr txBox="1"/>
          <p:nvPr/>
        </p:nvSpPr>
        <p:spPr>
          <a:xfrm>
            <a:off x="700644" y="985652"/>
            <a:ext cx="10450286" cy="646331"/>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a:t>
            </a:r>
            <a:r>
              <a:rPr lang="en-US" altLang="zh-CN" sz="1800" dirty="0" err="1"/>
              <a:t>DigiClock</a:t>
            </a:r>
            <a:r>
              <a:rPr lang="zh-CN" altLang="zh-CN" sz="1800" dirty="0"/>
              <a:t>类继承自</a:t>
            </a:r>
            <a:r>
              <a:rPr lang="en-US" altLang="zh-CN" sz="1800" dirty="0" err="1"/>
              <a:t>QLCDNumber</a:t>
            </a:r>
            <a:r>
              <a:rPr lang="zh-CN" altLang="zh-CN" sz="1800" dirty="0"/>
              <a:t>类，该类中重定义了鼠标按下事件和鼠标移动事件以使电子时钟可随意拖曳，同时还定义了相关的槽函数和私有变量。打开“</a:t>
            </a:r>
            <a:r>
              <a:rPr lang="en-US" altLang="zh-CN" sz="1800" dirty="0" err="1"/>
              <a:t>digiclock.h</a:t>
            </a:r>
            <a:r>
              <a:rPr lang="zh-CN" altLang="zh-CN" sz="1800" dirty="0"/>
              <a:t>”文件，添加如下代码</a:t>
            </a:r>
            <a:r>
              <a:rPr lang="zh-CN" altLang="zh-CN" dirty="0" smtClean="0"/>
              <a:t>：</a:t>
            </a:r>
            <a:endParaRPr lang="zh-CN" altLang="zh-CN" dirty="0"/>
          </a:p>
        </p:txBody>
      </p:sp>
      <p:sp>
        <p:nvSpPr>
          <p:cNvPr id="4" name="TextBox 3"/>
          <p:cNvSpPr txBox="1"/>
          <p:nvPr/>
        </p:nvSpPr>
        <p:spPr>
          <a:xfrm>
            <a:off x="1341912" y="1631983"/>
            <a:ext cx="9013371" cy="3863816"/>
          </a:xfrm>
          <a:prstGeom prst="roundRect">
            <a:avLst>
              <a:gd name="adj" fmla="val 5805"/>
            </a:avLst>
          </a:prstGeom>
          <a:solidFill>
            <a:srgbClr val="DDDDDD"/>
          </a:solidFill>
        </p:spPr>
        <p:txBody>
          <a:bodyPr wrap="square" rtlCol="0">
            <a:spAutoFit/>
          </a:bodyPr>
          <a:lstStyle/>
          <a:p>
            <a:r>
              <a:rPr lang="en-US" altLang="zh-CN" dirty="0"/>
              <a:t>#include &lt;</a:t>
            </a:r>
            <a:r>
              <a:rPr lang="en-US" altLang="zh-CN" dirty="0" err="1"/>
              <a:t>QLCDNumber</a:t>
            </a:r>
            <a:r>
              <a:rPr lang="en-US" altLang="zh-CN" dirty="0"/>
              <a:t>&gt;</a:t>
            </a:r>
            <a:endParaRPr lang="zh-CN" altLang="zh-CN" dirty="0"/>
          </a:p>
          <a:p>
            <a:r>
              <a:rPr lang="en-US" altLang="zh-CN" dirty="0"/>
              <a:t>class </a:t>
            </a:r>
            <a:r>
              <a:rPr lang="en-US" altLang="zh-CN" dirty="0" err="1"/>
              <a:t>DigiClock</a:t>
            </a:r>
            <a:r>
              <a:rPr lang="en-US" altLang="zh-CN" dirty="0"/>
              <a:t> : public </a:t>
            </a:r>
            <a:r>
              <a:rPr lang="en-US" altLang="zh-CN" dirty="0" err="1"/>
              <a:t>QLCDNumber</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DigiClock</a:t>
            </a:r>
            <a:r>
              <a:rPr lang="en-US" altLang="zh-CN" dirty="0"/>
              <a:t>(</a:t>
            </a:r>
            <a:r>
              <a:rPr lang="en-US" altLang="zh-CN" dirty="0" err="1"/>
              <a:t>QWidget</a:t>
            </a:r>
            <a:r>
              <a:rPr lang="en-US" altLang="zh-CN" dirty="0"/>
              <a:t> *parent=0);</a:t>
            </a:r>
            <a:endParaRPr lang="zh-CN" altLang="zh-CN" dirty="0"/>
          </a:p>
          <a:p>
            <a:r>
              <a:rPr lang="en-US" altLang="zh-CN" dirty="0"/>
              <a:t>    	void </a:t>
            </a:r>
            <a:r>
              <a:rPr lang="en-US" altLang="zh-CN" dirty="0" err="1"/>
              <a:t>mousePressEvent</a:t>
            </a:r>
            <a:r>
              <a:rPr lang="en-US" altLang="zh-CN" dirty="0"/>
              <a:t>(</a:t>
            </a:r>
            <a:r>
              <a:rPr lang="en-US" altLang="zh-CN" dirty="0" err="1"/>
              <a:t>QMouseEvent</a:t>
            </a:r>
            <a:r>
              <a:rPr lang="en-US" altLang="zh-CN" dirty="0"/>
              <a:t> *);</a:t>
            </a:r>
            <a:endParaRPr lang="zh-CN" altLang="zh-CN" dirty="0"/>
          </a:p>
          <a:p>
            <a:r>
              <a:rPr lang="en-US" altLang="zh-CN" dirty="0"/>
              <a:t>    	void </a:t>
            </a:r>
            <a:r>
              <a:rPr lang="en-US" altLang="zh-CN" dirty="0" err="1"/>
              <a:t>mouseMoveEvent</a:t>
            </a:r>
            <a:r>
              <a:rPr lang="en-US" altLang="zh-CN" dirty="0"/>
              <a:t>(</a:t>
            </a:r>
            <a:r>
              <a:rPr lang="en-US" altLang="zh-CN" dirty="0" err="1"/>
              <a:t>QMouseEvent</a:t>
            </a:r>
            <a:r>
              <a:rPr lang="en-US" altLang="zh-CN" dirty="0"/>
              <a:t> *);</a:t>
            </a:r>
            <a:endParaRPr lang="zh-CN" altLang="zh-CN" dirty="0"/>
          </a:p>
          <a:p>
            <a:r>
              <a:rPr lang="en-US" altLang="zh-CN" dirty="0"/>
              <a:t>public slots:</a:t>
            </a:r>
            <a:endParaRPr lang="zh-CN" altLang="zh-CN" dirty="0"/>
          </a:p>
          <a:p>
            <a:r>
              <a:rPr lang="en-US" altLang="zh-CN" dirty="0"/>
              <a:t>    	void </a:t>
            </a:r>
            <a:r>
              <a:rPr lang="en-US" altLang="zh-CN" dirty="0" err="1"/>
              <a:t>showTime</a:t>
            </a:r>
            <a:r>
              <a:rPr lang="en-US" altLang="zh-CN" dirty="0"/>
              <a:t>();            //</a:t>
            </a:r>
            <a:r>
              <a:rPr lang="zh-CN" altLang="zh-CN" dirty="0"/>
              <a:t>显示当前的时间</a:t>
            </a:r>
          </a:p>
          <a:p>
            <a:r>
              <a:rPr lang="en-US" altLang="zh-CN" dirty="0"/>
              <a:t>private:</a:t>
            </a:r>
            <a:endParaRPr lang="zh-CN" altLang="zh-CN" dirty="0"/>
          </a:p>
          <a:p>
            <a:r>
              <a:rPr lang="en-US" altLang="zh-CN" dirty="0"/>
              <a:t>    	</a:t>
            </a:r>
            <a:r>
              <a:rPr lang="en-US" altLang="zh-CN" dirty="0" err="1"/>
              <a:t>QPoint</a:t>
            </a:r>
            <a:r>
              <a:rPr lang="en-US" altLang="zh-CN" dirty="0"/>
              <a:t> </a:t>
            </a:r>
            <a:r>
              <a:rPr lang="en-US" altLang="zh-CN" dirty="0" err="1"/>
              <a:t>dragPosition</a:t>
            </a:r>
            <a:r>
              <a:rPr lang="en-US" altLang="zh-CN" dirty="0"/>
              <a:t>;       //</a:t>
            </a:r>
            <a:r>
              <a:rPr lang="zh-CN" altLang="zh-CN" dirty="0"/>
              <a:t>保存鼠标点相对电子时钟窗体左上角的偏移值</a:t>
            </a:r>
          </a:p>
          <a:p>
            <a:r>
              <a:rPr lang="en-US" altLang="zh-CN" dirty="0"/>
              <a:t>    	</a:t>
            </a:r>
            <a:r>
              <a:rPr lang="en-US" altLang="zh-CN" dirty="0" err="1"/>
              <a:t>bool</a:t>
            </a:r>
            <a:r>
              <a:rPr lang="en-US" altLang="zh-CN" dirty="0"/>
              <a:t> </a:t>
            </a:r>
            <a:r>
              <a:rPr lang="en-US" altLang="zh-CN" dirty="0" err="1"/>
              <a:t>showColon</a:t>
            </a:r>
            <a:r>
              <a:rPr lang="en-US" altLang="zh-CN" dirty="0"/>
              <a:t>;             //</a:t>
            </a:r>
            <a:r>
              <a:rPr lang="zh-CN" altLang="zh-CN" dirty="0"/>
              <a:t>用于显示时间时是否显示“：”</a:t>
            </a:r>
          </a:p>
          <a:p>
            <a:r>
              <a:rPr lang="en-US" altLang="zh-CN" dirty="0" smtClean="0"/>
              <a:t>};</a:t>
            </a:r>
          </a:p>
        </p:txBody>
      </p:sp>
    </p:spTree>
    <p:extLst>
      <p:ext uri="{BB962C8B-B14F-4D97-AF65-F5344CB8AC3E}">
        <p14:creationId xmlns:p14="http://schemas.microsoft.com/office/powerpoint/2010/main" val="301209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TextBox 2"/>
          <p:cNvSpPr txBox="1"/>
          <p:nvPr/>
        </p:nvSpPr>
        <p:spPr>
          <a:xfrm>
            <a:off x="831273" y="997527"/>
            <a:ext cx="10177153" cy="646331"/>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）在</a:t>
            </a:r>
            <a:r>
              <a:rPr lang="en-US" altLang="zh-CN" sz="1800" dirty="0" err="1"/>
              <a:t>DigiClock</a:t>
            </a:r>
            <a:r>
              <a:rPr lang="zh-CN" altLang="zh-CN" sz="1800" dirty="0"/>
              <a:t>的构造函数中，完成外观的设置及定时器的初始化工作，打开“</a:t>
            </a:r>
            <a:r>
              <a:rPr lang="en-US" altLang="zh-CN" sz="1800" dirty="0"/>
              <a:t>digiclock.cpp</a:t>
            </a:r>
            <a:r>
              <a:rPr lang="zh-CN" altLang="zh-CN" sz="1800" dirty="0"/>
              <a:t>”文件，添加下列代码： </a:t>
            </a:r>
          </a:p>
        </p:txBody>
      </p:sp>
      <p:sp>
        <p:nvSpPr>
          <p:cNvPr id="4" name="TextBox 3"/>
          <p:cNvSpPr txBox="1"/>
          <p:nvPr/>
        </p:nvSpPr>
        <p:spPr>
          <a:xfrm>
            <a:off x="1460665" y="1643858"/>
            <a:ext cx="9001496" cy="5160853"/>
          </a:xfrm>
          <a:prstGeom prst="roundRect">
            <a:avLst>
              <a:gd name="adj" fmla="val 3564"/>
            </a:avLst>
          </a:prstGeom>
          <a:solidFill>
            <a:srgbClr val="DDDDDD"/>
          </a:solidFill>
        </p:spPr>
        <p:txBody>
          <a:bodyPr wrap="square" rtlCol="0">
            <a:spAutoFit/>
          </a:bodyPr>
          <a:lstStyle/>
          <a:p>
            <a:r>
              <a:rPr lang="en-US" altLang="zh-CN" dirty="0"/>
              <a:t>//</a:t>
            </a:r>
            <a:r>
              <a:rPr lang="zh-CN" altLang="zh-CN" dirty="0"/>
              <a:t>添加的头文件</a:t>
            </a:r>
          </a:p>
          <a:p>
            <a:r>
              <a:rPr lang="en-US" altLang="zh-CN" dirty="0"/>
              <a:t>#include &lt;</a:t>
            </a:r>
            <a:r>
              <a:rPr lang="en-US" altLang="zh-CN" dirty="0" err="1"/>
              <a:t>QTimer</a:t>
            </a:r>
            <a:r>
              <a:rPr lang="en-US" altLang="zh-CN" dirty="0"/>
              <a:t>&gt;</a:t>
            </a:r>
            <a:endParaRPr lang="zh-CN" altLang="zh-CN" dirty="0"/>
          </a:p>
          <a:p>
            <a:r>
              <a:rPr lang="en-US" altLang="zh-CN" dirty="0"/>
              <a:t>#include &lt;</a:t>
            </a:r>
            <a:r>
              <a:rPr lang="en-US" altLang="zh-CN" dirty="0" err="1"/>
              <a:t>QTime</a:t>
            </a:r>
            <a:r>
              <a:rPr lang="en-US" altLang="zh-CN" dirty="0"/>
              <a:t>&gt;</a:t>
            </a:r>
            <a:endParaRPr lang="zh-CN" altLang="zh-CN" dirty="0"/>
          </a:p>
          <a:p>
            <a:r>
              <a:rPr lang="en-US" altLang="zh-CN" dirty="0"/>
              <a:t>#include &lt;</a:t>
            </a:r>
            <a:r>
              <a:rPr lang="en-US" altLang="zh-CN" dirty="0" err="1"/>
              <a:t>QMouseEvent</a:t>
            </a:r>
            <a:r>
              <a:rPr lang="en-US" altLang="zh-CN" dirty="0"/>
              <a:t>&gt;</a:t>
            </a:r>
            <a:endParaRPr lang="zh-CN" altLang="zh-CN" dirty="0"/>
          </a:p>
          <a:p>
            <a:r>
              <a:rPr lang="en-US" altLang="zh-CN" dirty="0" err="1"/>
              <a:t>DigiClock</a:t>
            </a:r>
            <a:r>
              <a:rPr lang="en-US" altLang="zh-CN" dirty="0"/>
              <a:t>::</a:t>
            </a:r>
            <a:r>
              <a:rPr lang="en-US" altLang="zh-CN" dirty="0" err="1"/>
              <a:t>DigiClock</a:t>
            </a:r>
            <a:r>
              <a:rPr lang="en-US" altLang="zh-CN" dirty="0"/>
              <a:t>(</a:t>
            </a:r>
            <a:r>
              <a:rPr lang="en-US" altLang="zh-CN" dirty="0" err="1"/>
              <a:t>QWidget</a:t>
            </a:r>
            <a:r>
              <a:rPr lang="en-US" altLang="zh-CN" dirty="0"/>
              <a:t> *parent):</a:t>
            </a:r>
            <a:r>
              <a:rPr lang="en-US" altLang="zh-CN" dirty="0" err="1"/>
              <a:t>QLCDNumber</a:t>
            </a:r>
            <a:r>
              <a:rPr lang="en-US" altLang="zh-CN" dirty="0"/>
              <a:t>(parent)</a:t>
            </a:r>
            <a:endParaRPr lang="zh-CN" altLang="zh-CN" dirty="0"/>
          </a:p>
          <a:p>
            <a:r>
              <a:rPr lang="en-US" altLang="zh-CN" dirty="0"/>
              <a:t>{</a:t>
            </a:r>
            <a:endParaRPr lang="zh-CN" altLang="zh-CN" dirty="0"/>
          </a:p>
          <a:p>
            <a:r>
              <a:rPr lang="en-US" altLang="zh-CN" dirty="0"/>
              <a:t>   /* </a:t>
            </a:r>
            <a:r>
              <a:rPr lang="zh-CN" altLang="zh-CN" dirty="0"/>
              <a:t>设置时钟背景</a:t>
            </a:r>
            <a:r>
              <a:rPr lang="en-US" altLang="zh-CN" dirty="0"/>
              <a:t> */					</a:t>
            </a:r>
            <a:r>
              <a:rPr lang="en-US" altLang="zh-CN" dirty="0" smtClean="0"/>
              <a:t>//(</a:t>
            </a:r>
            <a:r>
              <a:rPr lang="en-US" altLang="zh-CN" dirty="0"/>
              <a:t>a)</a:t>
            </a:r>
            <a:endParaRPr lang="zh-CN" altLang="zh-CN" dirty="0"/>
          </a:p>
          <a:p>
            <a:r>
              <a:rPr lang="en-US" altLang="zh-CN" dirty="0"/>
              <a:t>    </a:t>
            </a:r>
            <a:r>
              <a:rPr lang="en-US" altLang="zh-CN" dirty="0" err="1"/>
              <a:t>QPalette</a:t>
            </a:r>
            <a:r>
              <a:rPr lang="en-US" altLang="zh-CN" dirty="0"/>
              <a:t> p=palette();</a:t>
            </a:r>
            <a:endParaRPr lang="zh-CN" altLang="zh-CN" dirty="0"/>
          </a:p>
          <a:p>
            <a:r>
              <a:rPr lang="en-US" altLang="zh-CN" dirty="0"/>
              <a:t>    </a:t>
            </a:r>
            <a:r>
              <a:rPr lang="en-US" altLang="zh-CN" dirty="0" err="1"/>
              <a:t>p.setColor</a:t>
            </a:r>
            <a:r>
              <a:rPr lang="en-US" altLang="zh-CN" dirty="0"/>
              <a:t>(</a:t>
            </a:r>
            <a:r>
              <a:rPr lang="en-US" altLang="zh-CN" dirty="0" err="1"/>
              <a:t>QPalette</a:t>
            </a:r>
            <a:r>
              <a:rPr lang="en-US" altLang="zh-CN" dirty="0"/>
              <a:t>::</a:t>
            </a:r>
            <a:r>
              <a:rPr lang="en-US" altLang="zh-CN" dirty="0" err="1"/>
              <a:t>Window,Qt</a:t>
            </a:r>
            <a:r>
              <a:rPr lang="en-US" altLang="zh-CN" dirty="0"/>
              <a:t>::blue);</a:t>
            </a:r>
            <a:endParaRPr lang="zh-CN" altLang="zh-CN" dirty="0"/>
          </a:p>
          <a:p>
            <a:r>
              <a:rPr lang="en-US" altLang="zh-CN" dirty="0"/>
              <a:t>    </a:t>
            </a:r>
            <a:r>
              <a:rPr lang="en-US" altLang="zh-CN" dirty="0" err="1"/>
              <a:t>setPalette</a:t>
            </a:r>
            <a:r>
              <a:rPr lang="en-US" altLang="zh-CN" dirty="0"/>
              <a:t>(p);</a:t>
            </a:r>
            <a:endParaRPr lang="zh-CN" altLang="zh-CN" dirty="0"/>
          </a:p>
          <a:p>
            <a:r>
              <a:rPr lang="en-US" altLang="zh-CN" dirty="0"/>
              <a:t>    </a:t>
            </a:r>
            <a:r>
              <a:rPr lang="en-US" altLang="zh-CN" dirty="0" err="1"/>
              <a:t>setWindowFlags</a:t>
            </a:r>
            <a:r>
              <a:rPr lang="en-US" altLang="zh-CN" dirty="0"/>
              <a:t>(</a:t>
            </a:r>
            <a:r>
              <a:rPr lang="en-US" altLang="zh-CN" dirty="0" err="1"/>
              <a:t>Qt</a:t>
            </a:r>
            <a:r>
              <a:rPr lang="en-US" altLang="zh-CN" dirty="0"/>
              <a:t>::</a:t>
            </a:r>
            <a:r>
              <a:rPr lang="en-US" altLang="zh-CN" dirty="0" err="1"/>
              <a:t>FramelessWindowHint</a:t>
            </a:r>
            <a:r>
              <a:rPr lang="en-US" altLang="zh-CN" dirty="0"/>
              <a:t>);	</a:t>
            </a:r>
            <a:r>
              <a:rPr lang="en-US" altLang="zh-CN" dirty="0" smtClean="0"/>
              <a:t>		//(</a:t>
            </a:r>
            <a:r>
              <a:rPr lang="en-US" altLang="zh-CN" dirty="0"/>
              <a:t>b)</a:t>
            </a:r>
            <a:endParaRPr lang="zh-CN" altLang="zh-CN" dirty="0"/>
          </a:p>
          <a:p>
            <a:r>
              <a:rPr lang="en-US" altLang="zh-CN" dirty="0"/>
              <a:t>    </a:t>
            </a:r>
            <a:r>
              <a:rPr lang="en-US" altLang="zh-CN" dirty="0" err="1"/>
              <a:t>setWindowOpacity</a:t>
            </a:r>
            <a:r>
              <a:rPr lang="en-US" altLang="zh-CN" dirty="0"/>
              <a:t>(0.5);					</a:t>
            </a:r>
            <a:r>
              <a:rPr lang="en-US" altLang="zh-CN" dirty="0" smtClean="0"/>
              <a:t>//(</a:t>
            </a:r>
            <a:r>
              <a:rPr lang="en-US" altLang="zh-CN" dirty="0"/>
              <a:t>c)</a:t>
            </a:r>
            <a:endParaRPr lang="zh-CN" altLang="zh-CN" dirty="0"/>
          </a:p>
          <a:p>
            <a:r>
              <a:rPr lang="en-US" altLang="zh-CN" dirty="0"/>
              <a:t>    </a:t>
            </a:r>
            <a:r>
              <a:rPr lang="en-US" altLang="zh-CN" dirty="0" err="1"/>
              <a:t>QTimer</a:t>
            </a:r>
            <a:r>
              <a:rPr lang="en-US" altLang="zh-CN" dirty="0"/>
              <a:t> *timer=new </a:t>
            </a:r>
            <a:r>
              <a:rPr lang="en-US" altLang="zh-CN" dirty="0" err="1"/>
              <a:t>QTimer</a:t>
            </a:r>
            <a:r>
              <a:rPr lang="en-US" altLang="zh-CN" dirty="0"/>
              <a:t>(this);				//</a:t>
            </a:r>
            <a:r>
              <a:rPr lang="zh-CN" altLang="zh-CN" dirty="0"/>
              <a:t>新建一个定时器对象</a:t>
            </a:r>
          </a:p>
          <a:p>
            <a:r>
              <a:rPr lang="en-US" altLang="zh-CN" dirty="0"/>
              <a:t>    connect(</a:t>
            </a:r>
            <a:r>
              <a:rPr lang="en-US" altLang="zh-CN" dirty="0" err="1"/>
              <a:t>timer,SIGNAL</a:t>
            </a:r>
            <a:r>
              <a:rPr lang="en-US" altLang="zh-CN" dirty="0"/>
              <a:t>(timeout()),</a:t>
            </a:r>
            <a:r>
              <a:rPr lang="en-US" altLang="zh-CN" dirty="0" err="1"/>
              <a:t>this,SLOT</a:t>
            </a:r>
            <a:r>
              <a:rPr lang="en-US" altLang="zh-CN" dirty="0"/>
              <a:t>(</a:t>
            </a:r>
            <a:r>
              <a:rPr lang="en-US" altLang="zh-CN" dirty="0" err="1"/>
              <a:t>showTime</a:t>
            </a:r>
            <a:r>
              <a:rPr lang="en-US" altLang="zh-CN" dirty="0"/>
              <a:t>()));	//(d)</a:t>
            </a:r>
            <a:endParaRPr lang="zh-CN" altLang="zh-CN" dirty="0"/>
          </a:p>
          <a:p>
            <a:r>
              <a:rPr lang="en-US" altLang="zh-CN" dirty="0"/>
              <a:t>    timer-&gt;start(1000);					</a:t>
            </a:r>
            <a:r>
              <a:rPr lang="en-US" altLang="zh-CN" dirty="0" smtClean="0"/>
              <a:t>//(</a:t>
            </a:r>
            <a:r>
              <a:rPr lang="en-US" altLang="zh-CN" dirty="0"/>
              <a:t>e)</a:t>
            </a:r>
            <a:endParaRPr lang="zh-CN" altLang="zh-CN" dirty="0"/>
          </a:p>
          <a:p>
            <a:r>
              <a:rPr lang="en-US" altLang="zh-CN" dirty="0"/>
              <a:t>    </a:t>
            </a:r>
            <a:r>
              <a:rPr lang="en-US" altLang="zh-CN" dirty="0" err="1"/>
              <a:t>showTime</a:t>
            </a:r>
            <a:r>
              <a:rPr lang="en-US" altLang="zh-CN" dirty="0"/>
              <a:t>();						</a:t>
            </a:r>
            <a:r>
              <a:rPr lang="en-US" altLang="zh-CN" dirty="0" smtClean="0"/>
              <a:t>//</a:t>
            </a:r>
            <a:r>
              <a:rPr lang="zh-CN" altLang="zh-CN" dirty="0"/>
              <a:t>初始时间显示</a:t>
            </a:r>
          </a:p>
          <a:p>
            <a:r>
              <a:rPr lang="en-US" altLang="zh-CN" dirty="0"/>
              <a:t>    resize(150,60);						</a:t>
            </a:r>
            <a:r>
              <a:rPr lang="en-US" altLang="zh-CN" dirty="0" smtClean="0"/>
              <a:t>//</a:t>
            </a:r>
            <a:r>
              <a:rPr lang="zh-CN" altLang="zh-CN" dirty="0"/>
              <a:t>设置电子时钟显示的尺寸</a:t>
            </a:r>
          </a:p>
          <a:p>
            <a:r>
              <a:rPr lang="en-US" altLang="zh-CN" dirty="0"/>
              <a:t>    </a:t>
            </a:r>
            <a:r>
              <a:rPr lang="en-US" altLang="zh-CN" dirty="0" err="1"/>
              <a:t>showColon</a:t>
            </a:r>
            <a:r>
              <a:rPr lang="en-US" altLang="zh-CN" dirty="0"/>
              <a:t>=true;                             			</a:t>
            </a:r>
            <a:r>
              <a:rPr lang="en-US" altLang="zh-CN" dirty="0" smtClean="0"/>
              <a:t>	//</a:t>
            </a:r>
            <a:r>
              <a:rPr lang="zh-CN" altLang="zh-CN" dirty="0"/>
              <a:t>初始化</a:t>
            </a:r>
          </a:p>
          <a:p>
            <a:r>
              <a:rPr lang="en-US" altLang="zh-CN" dirty="0" smtClean="0"/>
              <a:t>}</a:t>
            </a:r>
          </a:p>
        </p:txBody>
      </p:sp>
    </p:spTree>
    <p:extLst>
      <p:ext uri="{BB962C8B-B14F-4D97-AF65-F5344CB8AC3E}">
        <p14:creationId xmlns:p14="http://schemas.microsoft.com/office/powerpoint/2010/main" val="96354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TextBox 2"/>
          <p:cNvSpPr txBox="1"/>
          <p:nvPr/>
        </p:nvSpPr>
        <p:spPr>
          <a:xfrm>
            <a:off x="807522" y="997527"/>
            <a:ext cx="10046525" cy="4199868"/>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QPalette</a:t>
            </a:r>
            <a:r>
              <a:rPr lang="en-US" altLang="zh-CN" sz="1800" b="1" dirty="0"/>
              <a:t> p=palette()</a:t>
            </a:r>
            <a:r>
              <a:rPr lang="zh-CN" altLang="zh-CN" sz="1800" b="1" dirty="0"/>
              <a:t>、</a:t>
            </a:r>
            <a:r>
              <a:rPr lang="en-US" altLang="zh-CN" sz="1800" b="1" dirty="0" err="1"/>
              <a:t>p.setColor</a:t>
            </a:r>
            <a:r>
              <a:rPr lang="en-US" altLang="zh-CN" sz="1800" b="1" dirty="0"/>
              <a:t>(</a:t>
            </a:r>
            <a:r>
              <a:rPr lang="en-US" altLang="zh-CN" sz="1800" b="1" dirty="0" err="1"/>
              <a:t>QPalette</a:t>
            </a:r>
            <a:r>
              <a:rPr lang="en-US" altLang="zh-CN" sz="1800" b="1" dirty="0"/>
              <a:t>::</a:t>
            </a:r>
            <a:r>
              <a:rPr lang="en-US" altLang="zh-CN" sz="1800" b="1" dirty="0" err="1"/>
              <a:t>Window,Qt</a:t>
            </a:r>
            <a:r>
              <a:rPr lang="en-US" altLang="zh-CN" sz="1800" b="1" dirty="0"/>
              <a:t>::blue)</a:t>
            </a:r>
            <a:r>
              <a:rPr lang="zh-CN" altLang="zh-CN" sz="1800" b="1" dirty="0"/>
              <a:t>、</a:t>
            </a:r>
            <a:r>
              <a:rPr lang="en-US" altLang="zh-CN" sz="1800" b="1" dirty="0" err="1"/>
              <a:t>setPalette</a:t>
            </a:r>
            <a:r>
              <a:rPr lang="en-US" altLang="zh-CN" sz="1800" b="1" dirty="0"/>
              <a:t>(p)</a:t>
            </a:r>
            <a:r>
              <a:rPr lang="zh-CN" altLang="zh-CN" sz="1800" b="1" dirty="0"/>
              <a:t>：</a:t>
            </a:r>
            <a:r>
              <a:rPr lang="zh-CN" altLang="zh-CN" sz="1800" dirty="0"/>
              <a:t>完成电子时钟窗体背景色的设置，此处设置背景色为蓝色。</a:t>
            </a:r>
            <a:r>
              <a:rPr lang="en-US" altLang="zh-CN" sz="1800" dirty="0" err="1"/>
              <a:t>QPalette</a:t>
            </a:r>
            <a:r>
              <a:rPr lang="zh-CN" altLang="zh-CN" sz="1800" dirty="0"/>
              <a:t>类的具体详细用法参照</a:t>
            </a:r>
            <a:r>
              <a:rPr lang="en-US" altLang="zh-CN" sz="1800" dirty="0"/>
              <a:t>4.9.1</a:t>
            </a:r>
            <a:r>
              <a:rPr lang="zh-CN" altLang="zh-CN" sz="1800" dirty="0"/>
              <a:t>节。</a:t>
            </a:r>
          </a:p>
          <a:p>
            <a:pPr indent="450850">
              <a:lnSpc>
                <a:spcPct val="150000"/>
              </a:lnSpc>
            </a:pPr>
            <a:r>
              <a:rPr lang="en-US" altLang="zh-CN" sz="1800" b="1" dirty="0"/>
              <a:t>(b) </a:t>
            </a:r>
            <a:r>
              <a:rPr lang="en-US" altLang="zh-CN" sz="1800" b="1" dirty="0" err="1"/>
              <a:t>setWindowFlags</a:t>
            </a:r>
            <a:r>
              <a:rPr lang="en-US" altLang="zh-CN" sz="1800" b="1" dirty="0"/>
              <a:t>(</a:t>
            </a:r>
            <a:r>
              <a:rPr lang="en-US" altLang="zh-CN" sz="1800" b="1" dirty="0" err="1"/>
              <a:t>Qt</a:t>
            </a:r>
            <a:r>
              <a:rPr lang="en-US" altLang="zh-CN" sz="1800" b="1" dirty="0"/>
              <a:t>::</a:t>
            </a:r>
            <a:r>
              <a:rPr lang="en-US" altLang="zh-CN" sz="1800" b="1" dirty="0" err="1"/>
              <a:t>FramelessWindowHint</a:t>
            </a:r>
            <a:r>
              <a:rPr lang="en-US" altLang="zh-CN" sz="1800" b="1" dirty="0"/>
              <a:t>)</a:t>
            </a:r>
            <a:r>
              <a:rPr lang="zh-CN" altLang="zh-CN" sz="1800" b="1" dirty="0"/>
              <a:t>：</a:t>
            </a:r>
            <a:r>
              <a:rPr lang="zh-CN" altLang="zh-CN" sz="1800" dirty="0"/>
              <a:t>设置窗体的标识，此处设置窗体为一个没有面板边框和标题栏的窗体。</a:t>
            </a:r>
          </a:p>
          <a:p>
            <a:pPr indent="450850">
              <a:lnSpc>
                <a:spcPct val="150000"/>
              </a:lnSpc>
            </a:pPr>
            <a:r>
              <a:rPr lang="en-US" altLang="zh-CN" sz="1800" b="1" dirty="0"/>
              <a:t>(c) </a:t>
            </a:r>
            <a:r>
              <a:rPr lang="en-US" altLang="zh-CN" sz="1800" b="1" dirty="0" err="1"/>
              <a:t>setWindowOpacity</a:t>
            </a:r>
            <a:r>
              <a:rPr lang="en-US" altLang="zh-CN" sz="1800" b="1" dirty="0"/>
              <a:t>(0.5)</a:t>
            </a:r>
            <a:r>
              <a:rPr lang="zh-CN" altLang="zh-CN" sz="1800" b="1" dirty="0"/>
              <a:t>：</a:t>
            </a:r>
            <a:r>
              <a:rPr lang="zh-CN" altLang="zh-CN" sz="1800" dirty="0"/>
              <a:t>设置窗体的透明度为</a:t>
            </a:r>
            <a:r>
              <a:rPr lang="en-US" altLang="zh-CN" sz="1800" dirty="0"/>
              <a:t>0.5</a:t>
            </a:r>
            <a:r>
              <a:rPr lang="zh-CN" altLang="zh-CN" sz="1800" dirty="0"/>
              <a:t>，即半透明。但此函数在</a:t>
            </a:r>
            <a:r>
              <a:rPr lang="en-US" altLang="zh-CN" sz="1800" dirty="0"/>
              <a:t>X11</a:t>
            </a:r>
            <a:r>
              <a:rPr lang="zh-CN" altLang="zh-CN" sz="1800" dirty="0"/>
              <a:t>系统中并不起作用，当程序在</a:t>
            </a:r>
            <a:r>
              <a:rPr lang="en-US" altLang="zh-CN" sz="1800" dirty="0"/>
              <a:t>Windows</a:t>
            </a:r>
            <a:r>
              <a:rPr lang="zh-CN" altLang="zh-CN" sz="1800" dirty="0"/>
              <a:t>系统下编译运行时，此函数才起作用，即电子时钟半透明显示。</a:t>
            </a:r>
          </a:p>
          <a:p>
            <a:pPr indent="450850">
              <a:lnSpc>
                <a:spcPct val="150000"/>
              </a:lnSpc>
            </a:pPr>
            <a:r>
              <a:rPr lang="en-US" altLang="zh-CN" sz="1800" b="1" dirty="0"/>
              <a:t>(d) connect(</a:t>
            </a:r>
            <a:r>
              <a:rPr lang="en-US" altLang="zh-CN" sz="1800" b="1" dirty="0" err="1"/>
              <a:t>timer,SIGNAL</a:t>
            </a:r>
            <a:r>
              <a:rPr lang="en-US" altLang="zh-CN" sz="1800" b="1" dirty="0"/>
              <a:t>(timeout()),</a:t>
            </a:r>
            <a:r>
              <a:rPr lang="en-US" altLang="zh-CN" sz="1800" b="1" dirty="0" err="1"/>
              <a:t>this,SLOT</a:t>
            </a:r>
            <a:r>
              <a:rPr lang="en-US" altLang="zh-CN" sz="1800" b="1" dirty="0"/>
              <a:t>(</a:t>
            </a:r>
            <a:r>
              <a:rPr lang="en-US" altLang="zh-CN" sz="1800" b="1" dirty="0" err="1"/>
              <a:t>showTime</a:t>
            </a:r>
            <a:r>
              <a:rPr lang="en-US" altLang="zh-CN" sz="1800" b="1" dirty="0"/>
              <a:t>()))</a:t>
            </a:r>
            <a:r>
              <a:rPr lang="zh-CN" altLang="zh-CN" sz="1800" b="1" dirty="0"/>
              <a:t>：</a:t>
            </a:r>
            <a:r>
              <a:rPr lang="zh-CN" altLang="zh-CN" sz="1800" dirty="0"/>
              <a:t>连接定时器的</a:t>
            </a:r>
            <a:r>
              <a:rPr lang="en-US" altLang="zh-CN" sz="1800" dirty="0"/>
              <a:t>timeout()</a:t>
            </a:r>
            <a:r>
              <a:rPr lang="zh-CN" altLang="zh-CN" sz="1800" dirty="0"/>
              <a:t>信号与显示时间的槽函数</a:t>
            </a:r>
            <a:r>
              <a:rPr lang="en-US" altLang="zh-CN" sz="1800" dirty="0" err="1"/>
              <a:t>showTime</a:t>
            </a:r>
            <a:r>
              <a:rPr lang="en-US" altLang="zh-CN" sz="1800" dirty="0"/>
              <a:t>()</a:t>
            </a:r>
            <a:r>
              <a:rPr lang="zh-CN" altLang="zh-CN" sz="1800" dirty="0"/>
              <a:t>。</a:t>
            </a:r>
          </a:p>
          <a:p>
            <a:pPr indent="450850">
              <a:lnSpc>
                <a:spcPct val="150000"/>
              </a:lnSpc>
            </a:pPr>
            <a:r>
              <a:rPr lang="en-US" altLang="zh-CN" sz="1800" b="1" dirty="0"/>
              <a:t>(e) timer-&gt;start(1000)</a:t>
            </a:r>
            <a:r>
              <a:rPr lang="zh-CN" altLang="zh-CN" sz="1800" b="1" dirty="0"/>
              <a:t>：</a:t>
            </a:r>
            <a:r>
              <a:rPr lang="zh-CN" altLang="zh-CN" sz="1800" dirty="0"/>
              <a:t>以</a:t>
            </a:r>
            <a:r>
              <a:rPr lang="en-US" altLang="zh-CN" sz="1800" dirty="0"/>
              <a:t>1000</a:t>
            </a:r>
            <a:r>
              <a:rPr lang="zh-CN" altLang="zh-CN" sz="1800" dirty="0"/>
              <a:t>毫秒（</a:t>
            </a:r>
            <a:r>
              <a:rPr lang="en-US" altLang="zh-CN" sz="1800" dirty="0" err="1"/>
              <a:t>ms</a:t>
            </a:r>
            <a:r>
              <a:rPr lang="zh-CN" altLang="zh-CN" sz="1800" dirty="0"/>
              <a:t>）为周期启动定时器</a:t>
            </a:r>
            <a:r>
              <a:rPr lang="zh-CN" altLang="zh-CN" sz="1800" dirty="0" smtClean="0"/>
              <a:t>。</a:t>
            </a:r>
            <a:endParaRPr lang="zh-CN" altLang="zh-CN" sz="1800" dirty="0"/>
          </a:p>
        </p:txBody>
      </p:sp>
    </p:spTree>
    <p:extLst>
      <p:ext uri="{BB962C8B-B14F-4D97-AF65-F5344CB8AC3E}">
        <p14:creationId xmlns:p14="http://schemas.microsoft.com/office/powerpoint/2010/main" val="129396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矩形 2"/>
          <p:cNvSpPr/>
          <p:nvPr/>
        </p:nvSpPr>
        <p:spPr>
          <a:xfrm>
            <a:off x="1224540" y="1005623"/>
            <a:ext cx="7052561" cy="369332"/>
          </a:xfrm>
          <a:prstGeom prst="rect">
            <a:avLst/>
          </a:prstGeom>
        </p:spPr>
        <p:txBody>
          <a:bodyPr wrap="square">
            <a:spAutoFit/>
          </a:bodyPr>
          <a:lstStyle/>
          <a:p>
            <a:r>
              <a:rPr lang="zh-CN" altLang="zh-CN" sz="1800" dirty="0"/>
              <a:t>槽函数</a:t>
            </a:r>
            <a:r>
              <a:rPr lang="en-US" altLang="zh-CN" sz="1800" dirty="0" err="1"/>
              <a:t>showTime</a:t>
            </a:r>
            <a:r>
              <a:rPr lang="en-US" altLang="zh-CN" sz="1800" dirty="0"/>
              <a:t>()</a:t>
            </a:r>
            <a:r>
              <a:rPr lang="zh-CN" altLang="zh-CN" sz="1800" dirty="0"/>
              <a:t>完成电子钟的显示时间的功能。具体代码如下：</a:t>
            </a:r>
          </a:p>
        </p:txBody>
      </p:sp>
      <p:sp>
        <p:nvSpPr>
          <p:cNvPr id="4" name="TextBox 3"/>
          <p:cNvSpPr txBox="1"/>
          <p:nvPr/>
        </p:nvSpPr>
        <p:spPr>
          <a:xfrm>
            <a:off x="1224540" y="1407052"/>
            <a:ext cx="9534504" cy="4212193"/>
          </a:xfrm>
          <a:prstGeom prst="roundRect">
            <a:avLst>
              <a:gd name="adj" fmla="val 5628"/>
            </a:avLst>
          </a:prstGeom>
          <a:solidFill>
            <a:srgbClr val="DDDDDD"/>
          </a:solidFill>
        </p:spPr>
        <p:txBody>
          <a:bodyPr wrap="square" rtlCol="0">
            <a:spAutoFit/>
          </a:bodyPr>
          <a:lstStyle/>
          <a:p>
            <a:r>
              <a:rPr lang="en-US" altLang="zh-CN" sz="1600" dirty="0"/>
              <a:t>void </a:t>
            </a:r>
            <a:r>
              <a:rPr lang="en-US" altLang="zh-CN" sz="1600" dirty="0" err="1"/>
              <a:t>DigiClock</a:t>
            </a:r>
            <a:r>
              <a:rPr lang="en-US" altLang="zh-CN" sz="1600" dirty="0"/>
              <a:t>::</a:t>
            </a:r>
            <a:r>
              <a:rPr lang="en-US" altLang="zh-CN" sz="1600" dirty="0" err="1"/>
              <a:t>showTime</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err="1"/>
              <a:t>QTime</a:t>
            </a:r>
            <a:r>
              <a:rPr lang="en-US" altLang="zh-CN" sz="1600" dirty="0"/>
              <a:t> time=</a:t>
            </a:r>
            <a:r>
              <a:rPr lang="en-US" altLang="zh-CN" sz="1600" dirty="0" err="1"/>
              <a:t>QTime</a:t>
            </a:r>
            <a:r>
              <a:rPr lang="en-US" altLang="zh-CN" sz="1600" dirty="0"/>
              <a:t>::</a:t>
            </a:r>
            <a:r>
              <a:rPr lang="en-US" altLang="zh-CN" sz="1600" dirty="0" err="1"/>
              <a:t>currentTime</a:t>
            </a:r>
            <a:r>
              <a:rPr lang="en-US" altLang="zh-CN" sz="1600" dirty="0"/>
              <a:t>();			//(a)</a:t>
            </a:r>
            <a:endParaRPr lang="zh-CN" altLang="zh-CN" sz="1600" dirty="0"/>
          </a:p>
          <a:p>
            <a:r>
              <a:rPr lang="en-US" altLang="zh-CN" sz="1600" dirty="0"/>
              <a:t>    	</a:t>
            </a:r>
            <a:r>
              <a:rPr lang="en-US" altLang="zh-CN" sz="1600" dirty="0" err="1"/>
              <a:t>QString</a:t>
            </a:r>
            <a:r>
              <a:rPr lang="en-US" altLang="zh-CN" sz="1600" dirty="0"/>
              <a:t> text=</a:t>
            </a:r>
            <a:r>
              <a:rPr lang="en-US" altLang="zh-CN" sz="1600" dirty="0" err="1"/>
              <a:t>time.toString</a:t>
            </a:r>
            <a:r>
              <a:rPr lang="en-US" altLang="zh-CN" sz="1600" dirty="0"/>
              <a:t>("</a:t>
            </a:r>
            <a:r>
              <a:rPr lang="en-US" altLang="zh-CN" sz="1600" dirty="0" err="1"/>
              <a:t>hh:mm</a:t>
            </a:r>
            <a:r>
              <a:rPr lang="en-US" altLang="zh-CN" sz="1600" dirty="0"/>
              <a:t>");		</a:t>
            </a:r>
            <a:r>
              <a:rPr lang="en-US" altLang="zh-CN" sz="1600" dirty="0" smtClean="0"/>
              <a:t>	//(</a:t>
            </a:r>
            <a:r>
              <a:rPr lang="en-US" altLang="zh-CN" sz="1600" dirty="0"/>
              <a:t>b)</a:t>
            </a:r>
            <a:endParaRPr lang="zh-CN" altLang="zh-CN" sz="1600" dirty="0"/>
          </a:p>
          <a:p>
            <a:r>
              <a:rPr lang="en-US" altLang="zh-CN" sz="1600" dirty="0"/>
              <a:t>    	if(</a:t>
            </a:r>
            <a:r>
              <a:rPr lang="en-US" altLang="zh-CN" sz="1600" dirty="0" err="1"/>
              <a:t>showColon</a:t>
            </a:r>
            <a:r>
              <a:rPr lang="en-US" altLang="zh-CN" sz="1600" dirty="0"/>
              <a:t>)					</a:t>
            </a:r>
            <a:r>
              <a:rPr lang="en-US" altLang="zh-CN" sz="1600" dirty="0" smtClean="0"/>
              <a:t>//(</a:t>
            </a:r>
            <a:r>
              <a:rPr lang="en-US" altLang="zh-CN" sz="1600" dirty="0"/>
              <a:t>c)</a:t>
            </a:r>
            <a:endParaRPr lang="zh-CN" altLang="zh-CN" sz="1600" dirty="0"/>
          </a:p>
          <a:p>
            <a:r>
              <a:rPr lang="en-US" altLang="zh-CN" sz="1600" dirty="0"/>
              <a:t>    	{</a:t>
            </a:r>
            <a:endParaRPr lang="zh-CN" altLang="zh-CN" sz="1600" dirty="0"/>
          </a:p>
          <a:p>
            <a:r>
              <a:rPr lang="en-US" altLang="zh-CN" sz="1600" dirty="0"/>
              <a:t>    	     text[2]=':';</a:t>
            </a:r>
            <a:endParaRPr lang="zh-CN" altLang="zh-CN" sz="1600" dirty="0"/>
          </a:p>
          <a:p>
            <a:r>
              <a:rPr lang="en-US" altLang="zh-CN" sz="1600" dirty="0"/>
              <a:t>    	</a:t>
            </a:r>
            <a:r>
              <a:rPr lang="en-US" altLang="zh-CN" sz="1600" dirty="0" err="1"/>
              <a:t>showColon</a:t>
            </a:r>
            <a:r>
              <a:rPr lang="en-US" altLang="zh-CN" sz="1600" dirty="0"/>
              <a:t>=false;</a:t>
            </a:r>
            <a:endParaRPr lang="zh-CN" altLang="zh-CN" sz="1600" dirty="0"/>
          </a:p>
          <a:p>
            <a:r>
              <a:rPr lang="en-US" altLang="zh-CN" sz="1600" dirty="0"/>
              <a:t>    	}</a:t>
            </a:r>
            <a:endParaRPr lang="zh-CN" altLang="zh-CN" sz="1600" dirty="0"/>
          </a:p>
          <a:p>
            <a:r>
              <a:rPr lang="en-US" altLang="zh-CN" sz="1600" dirty="0"/>
              <a:t>    	else</a:t>
            </a:r>
            <a:endParaRPr lang="zh-CN" altLang="zh-CN" sz="1600" dirty="0"/>
          </a:p>
          <a:p>
            <a:r>
              <a:rPr lang="en-US" altLang="zh-CN" sz="1600" dirty="0"/>
              <a:t>    	{</a:t>
            </a:r>
            <a:endParaRPr lang="zh-CN" altLang="zh-CN" sz="1600" dirty="0"/>
          </a:p>
          <a:p>
            <a:r>
              <a:rPr lang="en-US" altLang="zh-CN" sz="1600" dirty="0"/>
              <a:t>        	text[2]=' ';</a:t>
            </a:r>
            <a:endParaRPr lang="zh-CN" altLang="zh-CN" sz="1600" dirty="0"/>
          </a:p>
          <a:p>
            <a:r>
              <a:rPr lang="en-US" altLang="zh-CN" sz="1600" dirty="0"/>
              <a:t>        	</a:t>
            </a:r>
            <a:r>
              <a:rPr lang="en-US" altLang="zh-CN" sz="1600" dirty="0" err="1"/>
              <a:t>showColon</a:t>
            </a:r>
            <a:r>
              <a:rPr lang="en-US" altLang="zh-CN" sz="1600" dirty="0"/>
              <a:t>=true;</a:t>
            </a:r>
            <a:endParaRPr lang="zh-CN" altLang="zh-CN" sz="1600" dirty="0"/>
          </a:p>
          <a:p>
            <a:r>
              <a:rPr lang="en-US" altLang="zh-CN" sz="1600" dirty="0"/>
              <a:t>    	}</a:t>
            </a:r>
            <a:endParaRPr lang="zh-CN" altLang="zh-CN" sz="1600" dirty="0"/>
          </a:p>
          <a:p>
            <a:r>
              <a:rPr lang="en-US" altLang="zh-CN" sz="1600" dirty="0"/>
              <a:t>    display(text);						</a:t>
            </a:r>
            <a:r>
              <a:rPr lang="en-US" altLang="zh-CN" sz="1600" dirty="0" smtClean="0"/>
              <a:t>//</a:t>
            </a:r>
            <a:r>
              <a:rPr lang="zh-CN" altLang="zh-CN" sz="1600" dirty="0"/>
              <a:t>显示转换好的字符串时间</a:t>
            </a:r>
          </a:p>
          <a:p>
            <a:r>
              <a:rPr lang="en-US" altLang="zh-CN" sz="1600" dirty="0" smtClean="0"/>
              <a:t>}</a:t>
            </a:r>
          </a:p>
        </p:txBody>
      </p:sp>
      <p:sp>
        <p:nvSpPr>
          <p:cNvPr id="5" name="TextBox 4"/>
          <p:cNvSpPr txBox="1"/>
          <p:nvPr/>
        </p:nvSpPr>
        <p:spPr>
          <a:xfrm>
            <a:off x="688769" y="5619245"/>
            <a:ext cx="10343408" cy="140038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QTime</a:t>
            </a:r>
            <a:r>
              <a:rPr lang="en-US" altLang="zh-CN" b="1" dirty="0"/>
              <a:t> time=</a:t>
            </a:r>
            <a:r>
              <a:rPr lang="en-US" altLang="zh-CN" b="1" dirty="0" err="1"/>
              <a:t>QTime</a:t>
            </a:r>
            <a:r>
              <a:rPr lang="en-US" altLang="zh-CN" b="1" dirty="0"/>
              <a:t>::</a:t>
            </a:r>
            <a:r>
              <a:rPr lang="en-US" altLang="zh-CN" b="1" dirty="0" err="1"/>
              <a:t>currentTime</a:t>
            </a:r>
            <a:r>
              <a:rPr lang="en-US" altLang="zh-CN" b="1" dirty="0"/>
              <a:t>()</a:t>
            </a:r>
            <a:r>
              <a:rPr lang="zh-CN" altLang="zh-CN" b="1" dirty="0"/>
              <a:t>：</a:t>
            </a:r>
            <a:r>
              <a:rPr lang="zh-CN" altLang="zh-CN" dirty="0"/>
              <a:t>获取当前的系统时间，保存在一个</a:t>
            </a:r>
            <a:r>
              <a:rPr lang="en-US" altLang="zh-CN" dirty="0" err="1"/>
              <a:t>QTime</a:t>
            </a:r>
            <a:r>
              <a:rPr lang="zh-CN" altLang="zh-CN" dirty="0"/>
              <a:t>对象中。</a:t>
            </a:r>
          </a:p>
          <a:p>
            <a:pPr indent="450850"/>
            <a:r>
              <a:rPr lang="en-US" altLang="zh-CN" b="1" dirty="0"/>
              <a:t>(b) </a:t>
            </a:r>
            <a:r>
              <a:rPr lang="en-US" altLang="zh-CN" b="1" dirty="0" err="1"/>
              <a:t>QString</a:t>
            </a:r>
            <a:r>
              <a:rPr lang="en-US" altLang="zh-CN" b="1" dirty="0"/>
              <a:t> text=</a:t>
            </a:r>
            <a:r>
              <a:rPr lang="en-US" altLang="zh-CN" b="1" dirty="0" err="1"/>
              <a:t>time.toString</a:t>
            </a:r>
            <a:r>
              <a:rPr lang="en-US" altLang="zh-CN" b="1" dirty="0"/>
              <a:t>("</a:t>
            </a:r>
            <a:r>
              <a:rPr lang="en-US" altLang="zh-CN" b="1" dirty="0" err="1"/>
              <a:t>hh:mm</a:t>
            </a:r>
            <a:r>
              <a:rPr lang="en-US" altLang="zh-CN" b="1" dirty="0"/>
              <a:t>")</a:t>
            </a:r>
            <a:r>
              <a:rPr lang="zh-CN" altLang="zh-CN" b="1" dirty="0"/>
              <a:t>：</a:t>
            </a:r>
            <a:r>
              <a:rPr lang="zh-CN" altLang="zh-CN" dirty="0"/>
              <a:t>把获取的当前时间转换为字符串类型。</a:t>
            </a:r>
            <a:r>
              <a:rPr lang="en-US" altLang="zh-CN" dirty="0" err="1"/>
              <a:t>QTime</a:t>
            </a:r>
            <a:r>
              <a:rPr lang="zh-CN" altLang="zh-CN" dirty="0"/>
              <a:t>类的详细介绍参照</a:t>
            </a:r>
            <a:r>
              <a:rPr lang="en-US" altLang="zh-CN" dirty="0"/>
              <a:t>4.9.2</a:t>
            </a:r>
            <a:r>
              <a:rPr lang="zh-CN" altLang="zh-CN" dirty="0"/>
              <a:t>节。</a:t>
            </a:r>
          </a:p>
          <a:p>
            <a:pPr indent="450850"/>
            <a:r>
              <a:rPr lang="en-US" altLang="zh-CN" b="1" dirty="0"/>
              <a:t>(c) </a:t>
            </a:r>
            <a:r>
              <a:rPr lang="en-US" altLang="zh-CN" b="1" dirty="0" err="1"/>
              <a:t>showColon</a:t>
            </a:r>
            <a:r>
              <a:rPr lang="zh-CN" altLang="zh-CN" b="1" dirty="0"/>
              <a:t>：</a:t>
            </a:r>
            <a:r>
              <a:rPr lang="zh-CN" altLang="zh-CN" dirty="0"/>
              <a:t>控制电子时钟“时”与“分”之间表示秒的两个点的闪显功能</a:t>
            </a:r>
            <a:r>
              <a:rPr lang="zh-CN" altLang="zh-CN" dirty="0" smtClean="0"/>
              <a:t>。</a:t>
            </a:r>
            <a:endParaRPr lang="zh-CN" altLang="zh-CN" dirty="0"/>
          </a:p>
        </p:txBody>
      </p:sp>
    </p:spTree>
    <p:extLst>
      <p:ext uri="{BB962C8B-B14F-4D97-AF65-F5344CB8AC3E}">
        <p14:creationId xmlns:p14="http://schemas.microsoft.com/office/powerpoint/2010/main" val="267845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TextBox 2"/>
          <p:cNvSpPr txBox="1"/>
          <p:nvPr/>
        </p:nvSpPr>
        <p:spPr>
          <a:xfrm>
            <a:off x="807522" y="973777"/>
            <a:ext cx="10224655" cy="3831818"/>
          </a:xfrm>
          <a:prstGeom prst="rect">
            <a:avLst/>
          </a:prstGeom>
          <a:noFill/>
        </p:spPr>
        <p:txBody>
          <a:bodyPr wrap="square" rtlCol="0">
            <a:spAutoFit/>
          </a:bodyPr>
          <a:lstStyle/>
          <a:p>
            <a:pPr indent="450850">
              <a:lnSpc>
                <a:spcPct val="150000"/>
              </a:lnSpc>
            </a:pPr>
            <a:r>
              <a:rPr lang="zh-CN" altLang="zh-CN" sz="1800" dirty="0"/>
              <a:t>（</a:t>
            </a:r>
            <a:r>
              <a:rPr lang="en-US" altLang="zh-CN" sz="1800" dirty="0"/>
              <a:t>6</a:t>
            </a:r>
            <a:r>
              <a:rPr lang="zh-CN" altLang="zh-CN" sz="1800" dirty="0"/>
              <a:t>）通过执行鼠标按下事件响应函数</a:t>
            </a:r>
            <a:r>
              <a:rPr lang="en-US" altLang="zh-CN" sz="1800" dirty="0" err="1"/>
              <a:t>mousePressEvent</a:t>
            </a:r>
            <a:r>
              <a:rPr lang="en-US" altLang="zh-CN" sz="1800" dirty="0"/>
              <a:t>(</a:t>
            </a:r>
            <a:r>
              <a:rPr lang="en-US" altLang="zh-CN" sz="1800" dirty="0" err="1"/>
              <a:t>QMouseEvent</a:t>
            </a:r>
            <a:r>
              <a:rPr lang="en-US" altLang="zh-CN" sz="1800" dirty="0"/>
              <a:t>*)</a:t>
            </a:r>
            <a:r>
              <a:rPr lang="zh-CN" altLang="zh-CN" sz="1800" dirty="0"/>
              <a:t>和鼠标移动事件响应函数</a:t>
            </a:r>
            <a:r>
              <a:rPr lang="en-US" altLang="zh-CN" sz="1800" dirty="0" err="1"/>
              <a:t>mouseMoveEvent</a:t>
            </a:r>
            <a:r>
              <a:rPr lang="en-US" altLang="zh-CN" sz="1800" dirty="0"/>
              <a:t>(</a:t>
            </a:r>
            <a:r>
              <a:rPr lang="en-US" altLang="zh-CN" sz="1800" dirty="0" err="1"/>
              <a:t>QMouseEvent</a:t>
            </a:r>
            <a:r>
              <a:rPr lang="en-US" altLang="zh-CN" sz="1800" dirty="0"/>
              <a:t>*)</a:t>
            </a:r>
            <a:r>
              <a:rPr lang="zh-CN" altLang="zh-CN" sz="1800" dirty="0"/>
              <a:t>的重定义，可以实现用鼠标在桌面上随意拖曳电子时钟。</a:t>
            </a:r>
          </a:p>
          <a:p>
            <a:pPr indent="450850">
              <a:lnSpc>
                <a:spcPct val="150000"/>
              </a:lnSpc>
            </a:pPr>
            <a:r>
              <a:rPr lang="zh-CN" altLang="zh-CN" sz="1800" dirty="0"/>
              <a:t>在鼠标按下响应函数</a:t>
            </a:r>
            <a:r>
              <a:rPr lang="en-US" altLang="zh-CN" sz="1800" dirty="0" err="1"/>
              <a:t>mousePressEvent</a:t>
            </a:r>
            <a:r>
              <a:rPr lang="en-US" altLang="zh-CN" sz="1800" dirty="0"/>
              <a:t>(</a:t>
            </a:r>
            <a:r>
              <a:rPr lang="en-US" altLang="zh-CN" sz="1800" dirty="0" err="1"/>
              <a:t>QMouseEvent</a:t>
            </a:r>
            <a:r>
              <a:rPr lang="en-US" altLang="zh-CN" sz="1800" dirty="0"/>
              <a:t>*)</a:t>
            </a:r>
            <a:r>
              <a:rPr lang="zh-CN" altLang="zh-CN" sz="1800" dirty="0"/>
              <a:t>中，首先判断按下的键是否为鼠标左键。若按下的键是鼠标左键，则保存当前鼠标点所在的位置相对于窗体左上角的偏移值</a:t>
            </a:r>
            <a:r>
              <a:rPr lang="en-US" altLang="zh-CN" sz="1800" dirty="0" err="1"/>
              <a:t>dragPosition</a:t>
            </a:r>
            <a:r>
              <a:rPr lang="zh-CN" altLang="zh-CN" sz="1800" dirty="0"/>
              <a:t>；若按下的键是鼠标右键，则退出窗体。</a:t>
            </a:r>
          </a:p>
          <a:p>
            <a:pPr indent="450850">
              <a:lnSpc>
                <a:spcPct val="150000"/>
              </a:lnSpc>
            </a:pPr>
            <a:r>
              <a:rPr lang="zh-CN" altLang="zh-CN" sz="1800" dirty="0"/>
              <a:t>在鼠标移动响应函数</a:t>
            </a:r>
            <a:r>
              <a:rPr lang="en-US" altLang="zh-CN" sz="1800" dirty="0" err="1"/>
              <a:t>mouseMoveEvent</a:t>
            </a:r>
            <a:r>
              <a:rPr lang="en-US" altLang="zh-CN" sz="1800" dirty="0"/>
              <a:t>(</a:t>
            </a:r>
            <a:r>
              <a:rPr lang="en-US" altLang="zh-CN" sz="1800" dirty="0" err="1"/>
              <a:t>QMouseEvent</a:t>
            </a:r>
            <a:r>
              <a:rPr lang="en-US" altLang="zh-CN" sz="1800" dirty="0"/>
              <a:t>*)</a:t>
            </a:r>
            <a:r>
              <a:rPr lang="zh-CN" altLang="zh-CN" sz="1800" dirty="0"/>
              <a:t>中，首先判断当前鼠标状态。调用</a:t>
            </a:r>
            <a:r>
              <a:rPr lang="en-US" altLang="zh-CN" sz="1800" dirty="0"/>
              <a:t>event-&gt;buttons()</a:t>
            </a:r>
            <a:r>
              <a:rPr lang="zh-CN" altLang="zh-CN" sz="1800" dirty="0"/>
              <a:t>返回鼠标的状态，若为左侧按键，则调用</a:t>
            </a:r>
            <a:r>
              <a:rPr lang="en-US" altLang="zh-CN" sz="1800" dirty="0" err="1"/>
              <a:t>QWidget</a:t>
            </a:r>
            <a:r>
              <a:rPr lang="zh-CN" altLang="zh-CN" sz="1800" dirty="0"/>
              <a:t>的</a:t>
            </a:r>
            <a:r>
              <a:rPr lang="en-US" altLang="zh-CN" sz="1800" dirty="0"/>
              <a:t>move()</a:t>
            </a:r>
            <a:r>
              <a:rPr lang="zh-CN" altLang="zh-CN" sz="1800" dirty="0"/>
              <a:t>函数将窗体移动至鼠标当前点。由于</a:t>
            </a:r>
            <a:r>
              <a:rPr lang="en-US" altLang="zh-CN" sz="1800" dirty="0"/>
              <a:t>move()</a:t>
            </a:r>
            <a:r>
              <a:rPr lang="zh-CN" altLang="zh-CN" sz="1800" dirty="0"/>
              <a:t>函数的参数指的是窗体的左上角的位置，所以要使用鼠标当前点的位置减去相对窗体左上角的偏移值</a:t>
            </a:r>
            <a:r>
              <a:rPr lang="en-US" altLang="zh-CN" sz="1800" dirty="0" err="1"/>
              <a:t>dragPosition</a:t>
            </a:r>
            <a:r>
              <a:rPr lang="zh-CN" altLang="zh-CN" sz="1800" dirty="0" smtClean="0"/>
              <a:t>。</a:t>
            </a:r>
            <a:endParaRPr lang="zh-CN" altLang="zh-CN" sz="1800" dirty="0"/>
          </a:p>
        </p:txBody>
      </p:sp>
    </p:spTree>
    <p:extLst>
      <p:ext uri="{BB962C8B-B14F-4D97-AF65-F5344CB8AC3E}">
        <p14:creationId xmlns:p14="http://schemas.microsoft.com/office/powerpoint/2010/main" val="31145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950401" y="282930"/>
            <a:ext cx="4239116" cy="457040"/>
          </a:xfrm>
          <a:prstGeom prst="rect">
            <a:avLst/>
          </a:prstGeom>
          <a:noFill/>
        </p:spPr>
        <p:txBody>
          <a:bodyPr wrap="square" lIns="86863" tIns="43430" rIns="86863" bIns="43430" rtlCol="0">
            <a:spAutoFit/>
          </a:bodyPr>
          <a:lstStyle/>
          <a:p>
            <a:r>
              <a:rPr lang="zh-CN" altLang="zh-CN" sz="2400" b="1" dirty="0"/>
              <a:t>【综合实例】电子时钟</a:t>
            </a:r>
          </a:p>
        </p:txBody>
      </p:sp>
      <p:sp>
        <p:nvSpPr>
          <p:cNvPr id="3" name="矩形 2"/>
          <p:cNvSpPr/>
          <p:nvPr/>
        </p:nvSpPr>
        <p:spPr>
          <a:xfrm>
            <a:off x="1084322" y="993924"/>
            <a:ext cx="2954655" cy="369332"/>
          </a:xfrm>
          <a:prstGeom prst="rect">
            <a:avLst/>
          </a:prstGeom>
        </p:spPr>
        <p:txBody>
          <a:bodyPr wrap="none">
            <a:spAutoFit/>
          </a:bodyPr>
          <a:lstStyle/>
          <a:p>
            <a:r>
              <a:rPr lang="zh-CN" altLang="zh-CN" sz="1800" dirty="0"/>
              <a:t>以上函数的具体代码如下：</a:t>
            </a:r>
          </a:p>
        </p:txBody>
      </p:sp>
      <p:sp>
        <p:nvSpPr>
          <p:cNvPr id="4" name="TextBox 3"/>
          <p:cNvSpPr txBox="1"/>
          <p:nvPr/>
        </p:nvSpPr>
        <p:spPr>
          <a:xfrm>
            <a:off x="1084322" y="1363256"/>
            <a:ext cx="9452758" cy="5427524"/>
          </a:xfrm>
          <a:prstGeom prst="roundRect">
            <a:avLst>
              <a:gd name="adj" fmla="val 3362"/>
            </a:avLst>
          </a:prstGeom>
          <a:solidFill>
            <a:srgbClr val="DDDDDD"/>
          </a:solidFill>
        </p:spPr>
        <p:txBody>
          <a:bodyPr wrap="square" rtlCol="0">
            <a:spAutoFit/>
          </a:bodyPr>
          <a:lstStyle/>
          <a:p>
            <a:r>
              <a:rPr lang="en-US" altLang="zh-CN" dirty="0"/>
              <a:t>void </a:t>
            </a:r>
            <a:r>
              <a:rPr lang="en-US" altLang="zh-CN" dirty="0" err="1"/>
              <a:t>DigiClock</a:t>
            </a:r>
            <a:r>
              <a:rPr lang="en-US" altLang="zh-CN" dirty="0"/>
              <a:t>::</a:t>
            </a:r>
            <a:r>
              <a:rPr lang="en-US" altLang="zh-CN" dirty="0" err="1"/>
              <a:t>mousePressEvent</a:t>
            </a:r>
            <a:r>
              <a:rPr lang="en-US" altLang="zh-CN" dirty="0"/>
              <a:t>(</a:t>
            </a:r>
            <a:r>
              <a:rPr lang="en-US" altLang="zh-CN" dirty="0" err="1"/>
              <a:t>QMouseEvent</a:t>
            </a:r>
            <a:r>
              <a:rPr lang="en-US" altLang="zh-CN" dirty="0"/>
              <a:t> *event)</a:t>
            </a:r>
            <a:endParaRPr lang="zh-CN" altLang="zh-CN" dirty="0"/>
          </a:p>
          <a:p>
            <a:r>
              <a:rPr lang="en-US" altLang="zh-CN" dirty="0"/>
              <a:t>{</a:t>
            </a:r>
            <a:endParaRPr lang="zh-CN" altLang="zh-CN" dirty="0"/>
          </a:p>
          <a:p>
            <a:r>
              <a:rPr lang="en-US" altLang="zh-CN" dirty="0"/>
              <a:t>	if(event-&gt;button()==</a:t>
            </a:r>
            <a:r>
              <a:rPr lang="en-US" altLang="zh-CN" dirty="0" err="1"/>
              <a:t>Qt</a:t>
            </a:r>
            <a:r>
              <a:rPr lang="en-US" altLang="zh-CN" dirty="0"/>
              <a:t>::</a:t>
            </a:r>
            <a:r>
              <a:rPr lang="en-US" altLang="zh-CN" dirty="0" err="1"/>
              <a:t>LeftButton</a:t>
            </a:r>
            <a:r>
              <a:rPr lang="en-US" altLang="zh-CN" dirty="0"/>
              <a:t>)</a:t>
            </a:r>
            <a:endParaRPr lang="zh-CN" altLang="zh-CN" dirty="0"/>
          </a:p>
          <a:p>
            <a:r>
              <a:rPr lang="en-US" altLang="zh-CN" dirty="0"/>
              <a:t>	{</a:t>
            </a:r>
            <a:endParaRPr lang="zh-CN" altLang="zh-CN" dirty="0"/>
          </a:p>
          <a:p>
            <a:r>
              <a:rPr lang="en-US" altLang="zh-CN" dirty="0"/>
              <a:t>		 </a:t>
            </a:r>
            <a:r>
              <a:rPr lang="en-US" altLang="zh-CN" dirty="0" err="1"/>
              <a:t>dragPosition</a:t>
            </a:r>
            <a:r>
              <a:rPr lang="en-US" altLang="zh-CN" dirty="0"/>
              <a:t>=event-&gt;</a:t>
            </a:r>
            <a:r>
              <a:rPr lang="en-US" altLang="zh-CN" dirty="0" err="1"/>
              <a:t>globalPos</a:t>
            </a:r>
            <a:r>
              <a:rPr lang="en-US" altLang="zh-CN" dirty="0"/>
              <a:t>()-</a:t>
            </a:r>
            <a:r>
              <a:rPr lang="en-US" altLang="zh-CN" dirty="0" err="1"/>
              <a:t>frameGeometry</a:t>
            </a:r>
            <a:r>
              <a:rPr lang="en-US" altLang="zh-CN" dirty="0"/>
              <a:t>().</a:t>
            </a:r>
            <a:r>
              <a:rPr lang="en-US" altLang="zh-CN" dirty="0" err="1"/>
              <a:t>topLeft</a:t>
            </a:r>
            <a:r>
              <a:rPr lang="en-US" altLang="zh-CN" dirty="0"/>
              <a:t>();</a:t>
            </a:r>
            <a:endParaRPr lang="zh-CN" altLang="zh-CN" dirty="0"/>
          </a:p>
          <a:p>
            <a:r>
              <a:rPr lang="en-US" altLang="zh-CN" dirty="0"/>
              <a:t>        	 event-&gt;accept();</a:t>
            </a:r>
            <a:endParaRPr lang="zh-CN" altLang="zh-CN" dirty="0"/>
          </a:p>
          <a:p>
            <a:r>
              <a:rPr lang="en-US" altLang="zh-CN" dirty="0"/>
              <a:t>    	}</a:t>
            </a:r>
            <a:endParaRPr lang="zh-CN" altLang="zh-CN" dirty="0"/>
          </a:p>
          <a:p>
            <a:r>
              <a:rPr lang="en-US" altLang="zh-CN" dirty="0"/>
              <a:t>	if(event-&gt;button()==</a:t>
            </a:r>
            <a:r>
              <a:rPr lang="en-US" altLang="zh-CN" dirty="0" err="1"/>
              <a:t>Qt</a:t>
            </a:r>
            <a:r>
              <a:rPr lang="en-US" altLang="zh-CN" dirty="0"/>
              <a:t>::</a:t>
            </a:r>
            <a:r>
              <a:rPr lang="en-US" altLang="zh-CN" dirty="0" err="1"/>
              <a:t>RightButton</a:t>
            </a:r>
            <a:r>
              <a:rPr lang="en-US" altLang="zh-CN" dirty="0"/>
              <a:t>)</a:t>
            </a:r>
            <a:endParaRPr lang="zh-CN" altLang="zh-CN" dirty="0"/>
          </a:p>
          <a:p>
            <a:r>
              <a:rPr lang="en-US" altLang="zh-CN" dirty="0"/>
              <a:t>	{</a:t>
            </a:r>
            <a:endParaRPr lang="zh-CN" altLang="zh-CN" dirty="0"/>
          </a:p>
          <a:p>
            <a:r>
              <a:rPr lang="en-US" altLang="zh-CN" dirty="0"/>
              <a:t>		close();</a:t>
            </a:r>
            <a:endParaRPr lang="zh-CN" altLang="zh-CN" dirty="0"/>
          </a:p>
          <a:p>
            <a:r>
              <a:rPr lang="en-US" altLang="zh-CN" dirty="0"/>
              <a:t>    	}</a:t>
            </a:r>
            <a:endParaRPr lang="zh-CN" altLang="zh-CN" dirty="0"/>
          </a:p>
          <a:p>
            <a:r>
              <a:rPr lang="en-US" altLang="zh-CN" dirty="0"/>
              <a:t>}</a:t>
            </a:r>
            <a:endParaRPr lang="zh-CN" altLang="zh-CN" dirty="0"/>
          </a:p>
          <a:p>
            <a:r>
              <a:rPr lang="en-US" altLang="zh-CN" dirty="0"/>
              <a:t>void </a:t>
            </a:r>
            <a:r>
              <a:rPr lang="en-US" altLang="zh-CN" dirty="0" err="1"/>
              <a:t>DigiClock</a:t>
            </a:r>
            <a:r>
              <a:rPr lang="en-US" altLang="zh-CN" dirty="0"/>
              <a:t>::</a:t>
            </a:r>
            <a:r>
              <a:rPr lang="en-US" altLang="zh-CN" dirty="0" err="1"/>
              <a:t>mouseMoveEvent</a:t>
            </a:r>
            <a:r>
              <a:rPr lang="en-US" altLang="zh-CN" dirty="0"/>
              <a:t>(</a:t>
            </a:r>
            <a:r>
              <a:rPr lang="en-US" altLang="zh-CN" dirty="0" err="1"/>
              <a:t>QMouseEvent</a:t>
            </a:r>
            <a:r>
              <a:rPr lang="en-US" altLang="zh-CN" dirty="0"/>
              <a:t> *event)</a:t>
            </a:r>
            <a:endParaRPr lang="zh-CN" altLang="zh-CN" dirty="0"/>
          </a:p>
          <a:p>
            <a:r>
              <a:rPr lang="en-US" altLang="zh-CN" dirty="0"/>
              <a:t>{</a:t>
            </a:r>
            <a:endParaRPr lang="zh-CN" altLang="zh-CN" dirty="0"/>
          </a:p>
          <a:p>
            <a:r>
              <a:rPr lang="en-US" altLang="zh-CN" dirty="0"/>
              <a:t>	if(event-&gt;buttons()&amp;</a:t>
            </a:r>
            <a:r>
              <a:rPr lang="en-US" altLang="zh-CN" dirty="0" err="1"/>
              <a:t>Qt</a:t>
            </a:r>
            <a:r>
              <a:rPr lang="en-US" altLang="zh-CN" dirty="0"/>
              <a:t>::</a:t>
            </a:r>
            <a:r>
              <a:rPr lang="en-US" altLang="zh-CN" dirty="0" err="1"/>
              <a:t>LeftButton</a:t>
            </a:r>
            <a:r>
              <a:rPr lang="en-US" altLang="zh-CN" dirty="0"/>
              <a:t>)</a:t>
            </a:r>
            <a:endParaRPr lang="zh-CN" altLang="zh-CN" dirty="0"/>
          </a:p>
          <a:p>
            <a:r>
              <a:rPr lang="en-US" altLang="zh-CN" dirty="0"/>
              <a:t>	{</a:t>
            </a:r>
            <a:endParaRPr lang="zh-CN" altLang="zh-CN" dirty="0"/>
          </a:p>
          <a:p>
            <a:r>
              <a:rPr lang="en-US" altLang="zh-CN" dirty="0"/>
              <a:t>		move(event-&gt;</a:t>
            </a:r>
            <a:r>
              <a:rPr lang="en-US" altLang="zh-CN" dirty="0" err="1"/>
              <a:t>globalPos</a:t>
            </a:r>
            <a:r>
              <a:rPr lang="en-US" altLang="zh-CN" dirty="0"/>
              <a:t>()-</a:t>
            </a:r>
            <a:r>
              <a:rPr lang="en-US" altLang="zh-CN" dirty="0" err="1"/>
              <a:t>dragPosition</a:t>
            </a:r>
            <a:r>
              <a:rPr lang="en-US" altLang="zh-CN" dirty="0"/>
              <a:t>);</a:t>
            </a:r>
            <a:endParaRPr lang="zh-CN" altLang="zh-CN" dirty="0"/>
          </a:p>
          <a:p>
            <a:r>
              <a:rPr lang="en-US" altLang="zh-CN" dirty="0"/>
              <a:t>		event-&gt;accept();</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292961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1748</TotalTime>
  <Words>9200</Words>
  <Application>Microsoft Office PowerPoint</Application>
  <PresentationFormat>自定义</PresentationFormat>
  <Paragraphs>1175</Paragraphs>
  <Slides>120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22"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42</cp:revision>
  <dcterms:created xsi:type="dcterms:W3CDTF">2017-04-19T11:17:17Z</dcterms:created>
  <dcterms:modified xsi:type="dcterms:W3CDTF">2019-03-29T08:02:50Z</dcterms:modified>
</cp:coreProperties>
</file>