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sldIdLst>
    <p:sldId id="281" r:id="rId2"/>
    <p:sldId id="257" r:id="rId3"/>
    <p:sldId id="282" r:id="rId4"/>
    <p:sldId id="283" r:id="rId5"/>
    <p:sldId id="284" r:id="rId6"/>
    <p:sldId id="258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1" r:id="rId15"/>
    <p:sldId id="293" r:id="rId16"/>
    <p:sldId id="294" r:id="rId17"/>
    <p:sldId id="295" r:id="rId18"/>
    <p:sldId id="297" r:id="rId19"/>
    <p:sldId id="298" r:id="rId20"/>
    <p:sldId id="296" r:id="rId21"/>
    <p:sldId id="299" r:id="rId22"/>
    <p:sldId id="301" r:id="rId23"/>
    <p:sldId id="300" r:id="rId24"/>
    <p:sldId id="302" r:id="rId25"/>
    <p:sldId id="303" r:id="rId26"/>
    <p:sldId id="304" r:id="rId27"/>
    <p:sldId id="305" r:id="rId28"/>
    <p:sldId id="307" r:id="rId29"/>
    <p:sldId id="306" r:id="rId30"/>
    <p:sldId id="308" r:id="rId31"/>
    <p:sldId id="309" r:id="rId32"/>
    <p:sldId id="310" r:id="rId33"/>
    <p:sldId id="311" r:id="rId34"/>
    <p:sldId id="312" r:id="rId35"/>
    <p:sldId id="313" r:id="rId36"/>
    <p:sldId id="315" r:id="rId37"/>
    <p:sldId id="316" r:id="rId38"/>
    <p:sldId id="314" r:id="rId39"/>
    <p:sldId id="317" r:id="rId40"/>
    <p:sldId id="318" r:id="rId41"/>
    <p:sldId id="320" r:id="rId42"/>
    <p:sldId id="319" r:id="rId43"/>
    <p:sldId id="321" r:id="rId44"/>
    <p:sldId id="322" r:id="rId45"/>
    <p:sldId id="323" r:id="rId46"/>
    <p:sldId id="325" r:id="rId47"/>
    <p:sldId id="324" r:id="rId48"/>
    <p:sldId id="326" r:id="rId49"/>
    <p:sldId id="327" r:id="rId50"/>
    <p:sldId id="329" r:id="rId51"/>
    <p:sldId id="328" r:id="rId52"/>
    <p:sldId id="330" r:id="rId53"/>
    <p:sldId id="331" r:id="rId54"/>
    <p:sldId id="332" r:id="rId55"/>
    <p:sldId id="334" r:id="rId56"/>
    <p:sldId id="333" r:id="rId57"/>
    <p:sldId id="335" r:id="rId58"/>
    <p:sldId id="337" r:id="rId59"/>
    <p:sldId id="336" r:id="rId60"/>
    <p:sldId id="339" r:id="rId61"/>
    <p:sldId id="338" r:id="rId62"/>
    <p:sldId id="341" r:id="rId63"/>
    <p:sldId id="340" r:id="rId64"/>
    <p:sldId id="343" r:id="rId65"/>
    <p:sldId id="342" r:id="rId66"/>
    <p:sldId id="345" r:id="rId67"/>
    <p:sldId id="344" r:id="rId68"/>
    <p:sldId id="346" r:id="rId69"/>
    <p:sldId id="348" r:id="rId70"/>
    <p:sldId id="347" r:id="rId71"/>
    <p:sldId id="350" r:id="rId72"/>
    <p:sldId id="349" r:id="rId73"/>
    <p:sldId id="351" r:id="rId74"/>
    <p:sldId id="352" r:id="rId75"/>
    <p:sldId id="354" r:id="rId76"/>
    <p:sldId id="353" r:id="rId77"/>
    <p:sldId id="355" r:id="rId78"/>
    <p:sldId id="356" r:id="rId79"/>
    <p:sldId id="357" r:id="rId80"/>
    <p:sldId id="358" r:id="rId81"/>
    <p:sldId id="359" r:id="rId82"/>
    <p:sldId id="360" r:id="rId83"/>
  </p:sldIdLst>
  <p:sldSz cx="11880850" cy="7305675"/>
  <p:notesSz cx="6858000" cy="9144000"/>
  <p:defaultTextStyle>
    <a:defPPr>
      <a:defRPr lang="zh-CN"/>
    </a:defPPr>
    <a:lvl1pPr marL="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45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9114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03672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38229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72786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07343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41900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76457" algn="l" defTabSz="86911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EED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752" y="-642"/>
      </p:cViewPr>
      <p:guideLst>
        <p:guide orient="horz" pos="2301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107" y="1195629"/>
            <a:ext cx="8910638" cy="2543457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107" y="3837171"/>
            <a:ext cx="8910638" cy="1763847"/>
          </a:xfrm>
        </p:spPr>
        <p:txBody>
          <a:bodyPr/>
          <a:lstStyle>
            <a:lvl1pPr marL="0" indent="0" algn="ctr">
              <a:buNone/>
              <a:defRPr sz="2300"/>
            </a:lvl1pPr>
            <a:lvl2pPr marL="434557" indent="0" algn="ctr">
              <a:buNone/>
              <a:defRPr sz="1900"/>
            </a:lvl2pPr>
            <a:lvl3pPr marL="869114" indent="0" algn="ctr">
              <a:buNone/>
              <a:defRPr sz="1700"/>
            </a:lvl3pPr>
            <a:lvl4pPr marL="1303672" indent="0" algn="ctr">
              <a:buNone/>
              <a:defRPr sz="1500"/>
            </a:lvl4pPr>
            <a:lvl5pPr marL="1738229" indent="0" algn="ctr">
              <a:buNone/>
              <a:defRPr sz="1500"/>
            </a:lvl5pPr>
            <a:lvl6pPr marL="2172786" indent="0" algn="ctr">
              <a:buNone/>
              <a:defRPr sz="1500"/>
            </a:lvl6pPr>
            <a:lvl7pPr marL="2607343" indent="0" algn="ctr">
              <a:buNone/>
              <a:defRPr sz="1500"/>
            </a:lvl7pPr>
            <a:lvl8pPr marL="3041900" indent="0" algn="ctr">
              <a:buNone/>
              <a:defRPr sz="1500"/>
            </a:lvl8pPr>
            <a:lvl9pPr marL="3476457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424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2235" y="388961"/>
            <a:ext cx="2561808" cy="619122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810" y="388961"/>
            <a:ext cx="7536914" cy="6191223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3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21" y="1821347"/>
            <a:ext cx="10247233" cy="3038958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621" y="4889054"/>
            <a:ext cx="10247233" cy="1598116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4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911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3036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382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727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6073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41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764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22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808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4680" y="1944798"/>
            <a:ext cx="5049362" cy="463538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388960"/>
            <a:ext cx="10247233" cy="141209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58" y="1790906"/>
            <a:ext cx="5026156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58" y="2668601"/>
            <a:ext cx="5026156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4682" y="1790906"/>
            <a:ext cx="5050909" cy="87769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4557" indent="0">
              <a:buNone/>
              <a:defRPr sz="1900" b="1"/>
            </a:lvl2pPr>
            <a:lvl3pPr marL="869114" indent="0">
              <a:buNone/>
              <a:defRPr sz="1700" b="1"/>
            </a:lvl3pPr>
            <a:lvl4pPr marL="1303672" indent="0">
              <a:buNone/>
              <a:defRPr sz="1500" b="1"/>
            </a:lvl4pPr>
            <a:lvl5pPr marL="1738229" indent="0">
              <a:buNone/>
              <a:defRPr sz="1500" b="1"/>
            </a:lvl5pPr>
            <a:lvl6pPr marL="2172786" indent="0">
              <a:buNone/>
              <a:defRPr sz="1500" b="1"/>
            </a:lvl6pPr>
            <a:lvl7pPr marL="2607343" indent="0">
              <a:buNone/>
              <a:defRPr sz="1500" b="1"/>
            </a:lvl7pPr>
            <a:lvl8pPr marL="3041900" indent="0">
              <a:buNone/>
              <a:defRPr sz="1500" b="1"/>
            </a:lvl8pPr>
            <a:lvl9pPr marL="3476457" indent="0">
              <a:buNone/>
              <a:defRPr sz="15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4682" y="2668601"/>
            <a:ext cx="5050909" cy="392511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0222" y="-490410"/>
            <a:ext cx="1235325" cy="1327705"/>
          </a:xfrm>
          <a:prstGeom prst="rect">
            <a:avLst/>
          </a:prstGeom>
        </p:spPr>
      </p:pic>
      <p:cxnSp>
        <p:nvCxnSpPr>
          <p:cNvPr id="10" name="直接连接符 9"/>
          <p:cNvCxnSpPr>
            <a:stCxn id="6" idx="2"/>
          </p:cNvCxnSpPr>
          <p:nvPr userDrawn="1"/>
        </p:nvCxnSpPr>
        <p:spPr>
          <a:xfrm>
            <a:off x="247440" y="837295"/>
            <a:ext cx="11449755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83433" y="-472148"/>
            <a:ext cx="2755726" cy="23372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67195" y="4465218"/>
            <a:ext cx="6257029" cy="3044592"/>
          </a:xfrm>
          <a:prstGeom prst="rect">
            <a:avLst/>
          </a:prstGeom>
          <a:ln>
            <a:solidFill>
              <a:srgbClr val="DDDDDD"/>
            </a:solidFill>
          </a:ln>
        </p:spPr>
      </p:pic>
    </p:spTree>
    <p:extLst>
      <p:ext uri="{BB962C8B-B14F-4D97-AF65-F5344CB8AC3E}">
        <p14:creationId xmlns:p14="http://schemas.microsoft.com/office/powerpoint/2010/main" val="108820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10" y="1051884"/>
            <a:ext cx="6014680" cy="5191765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98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56" y="487045"/>
            <a:ext cx="3831884" cy="1704658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910" y="1051884"/>
            <a:ext cx="6014680" cy="5191765"/>
          </a:xfrm>
        </p:spPr>
        <p:txBody>
          <a:bodyPr anchor="t"/>
          <a:lstStyle>
            <a:lvl1pPr marL="0" indent="0">
              <a:buNone/>
              <a:defRPr sz="3000"/>
            </a:lvl1pPr>
            <a:lvl2pPr marL="434557" indent="0">
              <a:buNone/>
              <a:defRPr sz="2700"/>
            </a:lvl2pPr>
            <a:lvl3pPr marL="869114" indent="0">
              <a:buNone/>
              <a:defRPr sz="2300"/>
            </a:lvl3pPr>
            <a:lvl4pPr marL="1303672" indent="0">
              <a:buNone/>
              <a:defRPr sz="1900"/>
            </a:lvl4pPr>
            <a:lvl5pPr marL="1738229" indent="0">
              <a:buNone/>
              <a:defRPr sz="1900"/>
            </a:lvl5pPr>
            <a:lvl6pPr marL="2172786" indent="0">
              <a:buNone/>
              <a:defRPr sz="1900"/>
            </a:lvl6pPr>
            <a:lvl7pPr marL="2607343" indent="0">
              <a:buNone/>
              <a:defRPr sz="1900"/>
            </a:lvl7pPr>
            <a:lvl8pPr marL="3041900" indent="0">
              <a:buNone/>
              <a:defRPr sz="1900"/>
            </a:lvl8pPr>
            <a:lvl9pPr marL="3476457" indent="0">
              <a:buNone/>
              <a:defRPr sz="19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56" y="2191703"/>
            <a:ext cx="3831884" cy="4060400"/>
          </a:xfrm>
        </p:spPr>
        <p:txBody>
          <a:bodyPr/>
          <a:lstStyle>
            <a:lvl1pPr marL="0" indent="0">
              <a:buNone/>
              <a:defRPr sz="1500"/>
            </a:lvl1pPr>
            <a:lvl2pPr marL="434557" indent="0">
              <a:buNone/>
              <a:defRPr sz="1300"/>
            </a:lvl2pPr>
            <a:lvl3pPr marL="869114" indent="0">
              <a:buNone/>
              <a:defRPr sz="1100"/>
            </a:lvl3pPr>
            <a:lvl4pPr marL="1303672" indent="0">
              <a:buNone/>
              <a:defRPr sz="1000"/>
            </a:lvl4pPr>
            <a:lvl5pPr marL="1738229" indent="0">
              <a:buNone/>
              <a:defRPr sz="1000"/>
            </a:lvl5pPr>
            <a:lvl6pPr marL="2172786" indent="0">
              <a:buNone/>
              <a:defRPr sz="1000"/>
            </a:lvl6pPr>
            <a:lvl7pPr marL="2607343" indent="0">
              <a:buNone/>
              <a:defRPr sz="1000"/>
            </a:lvl7pPr>
            <a:lvl8pPr marL="3041900" indent="0">
              <a:buNone/>
              <a:defRPr sz="1000"/>
            </a:lvl8pPr>
            <a:lvl9pPr marL="347645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C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809" y="388960"/>
            <a:ext cx="10247233" cy="1412092"/>
          </a:xfrm>
          <a:prstGeom prst="rect">
            <a:avLst/>
          </a:prstGeom>
        </p:spPr>
        <p:txBody>
          <a:bodyPr vert="horz" lIns="115882" tIns="57941" rIns="115882" bIns="5794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809" y="1944798"/>
            <a:ext cx="10247233" cy="4635384"/>
          </a:xfrm>
          <a:prstGeom prst="rect">
            <a:avLst/>
          </a:prstGeom>
        </p:spPr>
        <p:txBody>
          <a:bodyPr vert="horz" lIns="115882" tIns="57941" rIns="115882" bIns="57941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808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A7DF-616D-4807-B0A1-86BDC4DF6A41}" type="datetimeFigureOut">
              <a:rPr lang="zh-CN" altLang="en-US" smtClean="0"/>
              <a:t>2019/3/29 Friday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532" y="6771279"/>
            <a:ext cx="4009787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850" y="6771279"/>
            <a:ext cx="2673192" cy="388960"/>
          </a:xfrm>
          <a:prstGeom prst="rect">
            <a:avLst/>
          </a:prstGeom>
        </p:spPr>
        <p:txBody>
          <a:bodyPr vert="horz" lIns="115882" tIns="57941" rIns="115882" bIns="5794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3213-98A9-4E0F-99D5-C6FB5FA393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098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869114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279" indent="-217279" algn="l" defTabSz="869114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393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950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5507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0064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24622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179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93736" indent="-217279" algn="l" defTabSz="869114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45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9114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672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38229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72786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343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41900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76457" algn="l" defTabSz="86911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5.1.2.txt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5.1.3-1.2.txt" TargetMode="External"/><Relationship Id="rId2" Type="http://schemas.openxmlformats.org/officeDocument/2006/relationships/hyperlink" Target="5.1.3-1.1.tx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5.1.3-2.tx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5.4.txt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5.5.2.txt" TargetMode="Externa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4469" y="1330037"/>
            <a:ext cx="54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主窗口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1414" y="3128270"/>
            <a:ext cx="447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5</a:t>
            </a:r>
            <a:r>
              <a:rPr lang="zh-CN" altLang="zh-CN" sz="3600" b="1" dirty="0"/>
              <a:t>主窗口构成</a:t>
            </a:r>
          </a:p>
        </p:txBody>
      </p:sp>
    </p:spTree>
    <p:extLst>
      <p:ext uri="{BB962C8B-B14F-4D97-AF65-F5344CB8AC3E}">
        <p14:creationId xmlns:p14="http://schemas.microsoft.com/office/powerpoint/2010/main" val="4896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【</a:t>
            </a:r>
            <a:r>
              <a:rPr lang="zh-CN" altLang="zh-CN" sz="2400" b="1" dirty="0"/>
              <a:t>综合实例】文本编辑</a:t>
            </a:r>
            <a:r>
              <a:rPr lang="zh-CN" altLang="zh-CN" sz="2400" b="1" dirty="0"/>
              <a:t>器</a:t>
            </a:r>
          </a:p>
        </p:txBody>
      </p:sp>
      <p:sp>
        <p:nvSpPr>
          <p:cNvPr id="3" name="矩形 2"/>
          <p:cNvSpPr/>
          <p:nvPr/>
        </p:nvSpPr>
        <p:spPr>
          <a:xfrm>
            <a:off x="933088" y="946423"/>
            <a:ext cx="554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）打开“</a:t>
            </a:r>
            <a:r>
              <a:rPr lang="en-US" altLang="zh-CN" sz="1800" dirty="0" err="1"/>
              <a:t>showwidget.h</a:t>
            </a:r>
            <a:r>
              <a:rPr lang="zh-CN" altLang="zh-CN" sz="1800" dirty="0"/>
              <a:t>”头文件，具体代码如下：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332" y="1315755"/>
            <a:ext cx="9669587" cy="4094172"/>
          </a:xfrm>
          <a:prstGeom prst="roundRect">
            <a:avLst>
              <a:gd name="adj" fmla="val 384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QWidget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QLabel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QTextEdit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QImage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ShowWidget</a:t>
            </a:r>
            <a:r>
              <a:rPr lang="en-US" altLang="zh-CN" dirty="0"/>
              <a:t> : public </a:t>
            </a:r>
            <a:r>
              <a:rPr lang="en-US" altLang="zh-CN" dirty="0" err="1"/>
              <a:t>QWidget</a:t>
            </a:r>
            <a:endParaRPr lang="zh-CN" altLang="zh-CN" dirty="0"/>
          </a:p>
          <a:p>
            <a:r>
              <a:rPr lang="en-US" altLang="zh-CN" dirty="0"/>
              <a:t>{    </a:t>
            </a:r>
            <a:endParaRPr lang="zh-CN" altLang="zh-CN" dirty="0"/>
          </a:p>
          <a:p>
            <a:r>
              <a:rPr lang="en-US" altLang="zh-CN" dirty="0"/>
              <a:t>    Q_OBJECT</a:t>
            </a:r>
            <a:endParaRPr lang="zh-CN" altLang="zh-CN" dirty="0"/>
          </a:p>
          <a:p>
            <a:r>
              <a:rPr lang="en-US" altLang="zh-CN" dirty="0"/>
              <a:t>public:</a:t>
            </a:r>
            <a:endParaRPr lang="zh-CN" altLang="zh-CN" dirty="0"/>
          </a:p>
          <a:p>
            <a:r>
              <a:rPr lang="en-US" altLang="zh-CN" dirty="0"/>
              <a:t>    explicit </a:t>
            </a:r>
            <a:r>
              <a:rPr lang="en-US" altLang="zh-CN" dirty="0" err="1"/>
              <a:t>ShowWidget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 = 0);   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QImage</a:t>
            </a:r>
            <a:r>
              <a:rPr lang="en-US" altLang="zh-CN" dirty="0"/>
              <a:t> </a:t>
            </a:r>
            <a:r>
              <a:rPr lang="en-US" altLang="zh-CN" dirty="0" err="1"/>
              <a:t>img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QLabel</a:t>
            </a:r>
            <a:r>
              <a:rPr lang="en-US" altLang="zh-CN" dirty="0"/>
              <a:t> *</a:t>
            </a:r>
            <a:r>
              <a:rPr lang="en-US" altLang="zh-CN" dirty="0" err="1"/>
              <a:t>imageLabel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QTextEdit</a:t>
            </a:r>
            <a:r>
              <a:rPr lang="en-US" altLang="zh-CN" dirty="0"/>
              <a:t> *text;</a:t>
            </a:r>
            <a:endParaRPr lang="zh-CN" altLang="zh-CN" dirty="0"/>
          </a:p>
          <a:p>
            <a:r>
              <a:rPr lang="en-US" altLang="zh-CN" dirty="0"/>
              <a:t>signals:</a:t>
            </a:r>
            <a:endParaRPr lang="zh-CN" altLang="zh-CN" dirty="0"/>
          </a:p>
          <a:p>
            <a:r>
              <a:rPr lang="en-US" altLang="zh-CN" dirty="0"/>
              <a:t>public slots:</a:t>
            </a:r>
            <a:endParaRPr lang="zh-CN" altLang="zh-CN" dirty="0"/>
          </a:p>
          <a:p>
            <a:r>
              <a:rPr lang="en-US" altLang="zh-CN" dirty="0" smtClean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449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【</a:t>
            </a:r>
            <a:r>
              <a:rPr lang="zh-CN" altLang="zh-CN" sz="2400" b="1" dirty="0"/>
              <a:t>综合实例】文本编辑</a:t>
            </a:r>
            <a:r>
              <a:rPr lang="zh-CN" altLang="zh-CN" sz="2400" b="1" dirty="0"/>
              <a:t>器</a:t>
            </a:r>
          </a:p>
        </p:txBody>
      </p:sp>
      <p:sp>
        <p:nvSpPr>
          <p:cNvPr id="3" name="矩形 2"/>
          <p:cNvSpPr/>
          <p:nvPr/>
        </p:nvSpPr>
        <p:spPr>
          <a:xfrm>
            <a:off x="970704" y="1007018"/>
            <a:ext cx="553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）打开“</a:t>
            </a:r>
            <a:r>
              <a:rPr lang="en-US" altLang="zh-CN" sz="1800" dirty="0"/>
              <a:t>showwidget.cpp</a:t>
            </a:r>
            <a:r>
              <a:rPr lang="zh-CN" altLang="zh-CN" sz="1800" dirty="0"/>
              <a:t>”文件，添加如下代码：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704" y="1442955"/>
            <a:ext cx="10022774" cy="3286006"/>
          </a:xfrm>
          <a:prstGeom prst="roundRect">
            <a:avLst>
              <a:gd name="adj" fmla="val 799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showwidget.h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QHBoxLayout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ShowWidget</a:t>
            </a:r>
            <a:r>
              <a:rPr lang="en-US" altLang="zh-CN" dirty="0"/>
              <a:t>::</a:t>
            </a:r>
            <a:r>
              <a:rPr lang="en-US" altLang="zh-CN" dirty="0" err="1"/>
              <a:t>ShowWidget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*parent):</a:t>
            </a:r>
            <a:r>
              <a:rPr lang="en-US" altLang="zh-CN" dirty="0" err="1"/>
              <a:t>QWidget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imageLabel</a:t>
            </a:r>
            <a:r>
              <a:rPr lang="en-US" altLang="zh-CN" dirty="0"/>
              <a:t> =new </a:t>
            </a:r>
            <a:r>
              <a:rPr lang="en-US" altLang="zh-CN" dirty="0" err="1"/>
              <a:t>QLabel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setScaledContents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/>
              <a:t>    text =new </a:t>
            </a:r>
            <a:r>
              <a:rPr lang="en-US" altLang="zh-CN" dirty="0" err="1"/>
              <a:t>QTextEdit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QHBoxLayout</a:t>
            </a:r>
            <a:r>
              <a:rPr lang="en-US" altLang="zh-CN" dirty="0"/>
              <a:t> *</a:t>
            </a:r>
            <a:r>
              <a:rPr lang="en-US" altLang="zh-CN" dirty="0" err="1"/>
              <a:t>mainLayout</a:t>
            </a:r>
            <a:r>
              <a:rPr lang="en-US" altLang="zh-CN" dirty="0"/>
              <a:t> =new </a:t>
            </a:r>
            <a:r>
              <a:rPr lang="en-US" altLang="zh-CN" dirty="0" err="1"/>
              <a:t>QHBoxLayout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imageLabel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mainLayout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(text);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34390" y="4728961"/>
            <a:ext cx="10747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）主函数</a:t>
            </a:r>
            <a:r>
              <a:rPr lang="en-US" altLang="zh-CN" sz="1800" dirty="0" err="1"/>
              <a:t>ImgProcessor</a:t>
            </a:r>
            <a:r>
              <a:rPr lang="zh-CN" altLang="zh-CN" sz="1800" dirty="0"/>
              <a:t>类声明中的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函数用于创建所有的动作、</a:t>
            </a:r>
            <a:r>
              <a:rPr lang="en-US" altLang="zh-CN" sz="1800" dirty="0" err="1"/>
              <a:t>createMenus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函数用于创建菜单、</a:t>
            </a:r>
            <a:r>
              <a:rPr lang="en-US" altLang="zh-CN" sz="1800" dirty="0" err="1"/>
              <a:t>createToolBars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函数用于创建工具栏；接着声明实现主窗口所需的各个元素，包括菜单、工具栏及各个动作等；最后声明用到的槽函数，打开“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文件，添加如下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8086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【</a:t>
            </a:r>
            <a:r>
              <a:rPr lang="zh-CN" altLang="zh-CN" sz="2400" b="1" dirty="0"/>
              <a:t>综合实例】文本编辑</a:t>
            </a:r>
            <a:r>
              <a:rPr lang="zh-CN" altLang="zh-CN" sz="2400" b="1" dirty="0"/>
              <a:t>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392" y="1033153"/>
            <a:ext cx="1067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）下面是主窗口构造函数部分的内容，构造函数主要实现窗体的初始化，打开“</a:t>
            </a:r>
            <a:r>
              <a:rPr lang="en-US" altLang="zh-CN" sz="1800" dirty="0"/>
              <a:t>imgprocessor.cpp</a:t>
            </a:r>
            <a:r>
              <a:rPr lang="zh-CN" altLang="zh-CN" sz="1800" dirty="0"/>
              <a:t>”文件，添加如下代码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294410" y="1679484"/>
            <a:ext cx="9535886" cy="4360843"/>
          </a:xfrm>
          <a:prstGeom prst="roundRect">
            <a:avLst>
              <a:gd name="adj" fmla="val 462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ImgProcessor</a:t>
            </a:r>
            <a:r>
              <a:rPr lang="en-US" altLang="zh-CN" dirty="0"/>
              <a:t>(</a:t>
            </a:r>
            <a:r>
              <a:rPr lang="en-US" altLang="zh-CN" dirty="0" err="1"/>
              <a:t>QWidget</a:t>
            </a:r>
            <a:r>
              <a:rPr lang="en-US" altLang="zh-CN" dirty="0"/>
              <a:t> *parent)</a:t>
            </a:r>
            <a:endParaRPr lang="zh-CN" altLang="zh-CN" dirty="0"/>
          </a:p>
          <a:p>
            <a:r>
              <a:rPr lang="en-US" altLang="zh-CN" dirty="0"/>
              <a:t>    : </a:t>
            </a:r>
            <a:r>
              <a:rPr lang="en-US" altLang="zh-CN" dirty="0" err="1"/>
              <a:t>QMainWindow</a:t>
            </a:r>
            <a:r>
              <a:rPr lang="en-US" altLang="zh-CN" dirty="0"/>
              <a:t>(parent)</a:t>
            </a:r>
            <a:endParaRPr lang="zh-CN" altLang="zh-CN" dirty="0"/>
          </a:p>
          <a:p>
            <a:r>
              <a:rPr lang="en-US" altLang="zh-CN" dirty="0"/>
              <a:t>{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setWindowTitle</a:t>
            </a:r>
            <a:r>
              <a:rPr lang="en-US" altLang="zh-CN" dirty="0"/>
              <a:t>(</a:t>
            </a:r>
            <a:r>
              <a:rPr lang="en-US" altLang="zh-CN" dirty="0" err="1"/>
              <a:t>tr</a:t>
            </a:r>
            <a:r>
              <a:rPr lang="en-US" altLang="zh-CN" dirty="0"/>
              <a:t>("Easy Word"));			//</a:t>
            </a:r>
            <a:r>
              <a:rPr lang="zh-CN" altLang="zh-CN" dirty="0"/>
              <a:t>设置窗体标题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 =new </a:t>
            </a:r>
            <a:r>
              <a:rPr lang="en-US" altLang="zh-CN" dirty="0" err="1"/>
              <a:t>ShowWidget</a:t>
            </a:r>
            <a:r>
              <a:rPr lang="en-US" altLang="zh-CN" dirty="0"/>
              <a:t>(this);		</a:t>
            </a:r>
            <a:r>
              <a:rPr lang="en-US" altLang="zh-CN" dirty="0" smtClean="0"/>
              <a:t>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setCentralWidget</a:t>
            </a:r>
            <a:r>
              <a:rPr lang="en-US" altLang="zh-CN" dirty="0"/>
              <a:t>(</a:t>
            </a:r>
            <a:r>
              <a:rPr lang="en-US" altLang="zh-CN" dirty="0" err="1"/>
              <a:t>showWidget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/* </a:t>
            </a:r>
            <a:r>
              <a:rPr lang="zh-CN" altLang="zh-CN" dirty="0"/>
              <a:t>创建动作、菜单、工具栏的函数</a:t>
            </a:r>
            <a:r>
              <a:rPr lang="en-US" altLang="zh-CN" dirty="0"/>
              <a:t> */  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createActions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createMenus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createToolBars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img.load</a:t>
            </a:r>
            <a:r>
              <a:rPr lang="en-US" altLang="zh-CN" dirty="0"/>
              <a:t>("image.png"))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en-US" altLang="zh-CN" dirty="0"/>
              <a:t>//</a:t>
            </a:r>
            <a:r>
              <a:rPr lang="zh-CN" altLang="zh-CN" dirty="0"/>
              <a:t>在</a:t>
            </a:r>
            <a:r>
              <a:rPr lang="en-US" altLang="zh-CN" dirty="0" err="1"/>
              <a:t>imageLabel</a:t>
            </a:r>
            <a:r>
              <a:rPr lang="zh-CN" altLang="zh-CN" dirty="0"/>
              <a:t>对象中放置图像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392" y="6040327"/>
            <a:ext cx="1067591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showWidget</a:t>
            </a:r>
            <a:r>
              <a:rPr lang="en-US" altLang="zh-CN" b="1" dirty="0"/>
              <a:t> =new </a:t>
            </a:r>
            <a:r>
              <a:rPr lang="en-US" altLang="zh-CN" b="1" dirty="0" err="1"/>
              <a:t>ShowWidget</a:t>
            </a:r>
            <a:r>
              <a:rPr lang="en-US" altLang="zh-CN" b="1" dirty="0"/>
              <a:t>(this)</a:t>
            </a:r>
            <a:r>
              <a:rPr lang="zh-CN" altLang="zh-CN" b="1" dirty="0"/>
              <a:t>、</a:t>
            </a:r>
            <a:r>
              <a:rPr lang="en-US" altLang="zh-CN" b="1" dirty="0" err="1"/>
              <a:t>setCentralWidget</a:t>
            </a:r>
            <a:r>
              <a:rPr lang="en-US" altLang="zh-CN" b="1" dirty="0"/>
              <a:t>(</a:t>
            </a:r>
            <a:r>
              <a:rPr lang="en-US" altLang="zh-CN" b="1" dirty="0" err="1"/>
              <a:t>showWidget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创建放置图像</a:t>
            </a:r>
            <a:r>
              <a:rPr lang="en-US" altLang="zh-CN" dirty="0" err="1"/>
              <a:t>QLabel</a:t>
            </a:r>
            <a:r>
              <a:rPr lang="zh-CN" altLang="zh-CN" dirty="0"/>
              <a:t>和文本编辑框</a:t>
            </a:r>
            <a:r>
              <a:rPr lang="en-US" altLang="zh-CN" dirty="0" err="1"/>
              <a:t>QTextEdit</a:t>
            </a:r>
            <a:r>
              <a:rPr lang="zh-CN" altLang="zh-CN" dirty="0"/>
              <a:t>的</a:t>
            </a:r>
            <a:r>
              <a:rPr lang="en-US" altLang="zh-CN" dirty="0" err="1"/>
              <a:t>QWidget</a:t>
            </a:r>
            <a:r>
              <a:rPr lang="zh-CN" altLang="zh-CN" dirty="0"/>
              <a:t>对象</a:t>
            </a:r>
            <a:r>
              <a:rPr lang="en-US" altLang="zh-CN" dirty="0" err="1"/>
              <a:t>showWidget</a:t>
            </a:r>
            <a:r>
              <a:rPr lang="zh-CN" altLang="zh-CN" dirty="0"/>
              <a:t>，并将该</a:t>
            </a:r>
            <a:r>
              <a:rPr lang="en-US" altLang="zh-CN" dirty="0" err="1"/>
              <a:t>QWidget</a:t>
            </a:r>
            <a:r>
              <a:rPr lang="zh-CN" altLang="zh-CN" dirty="0"/>
              <a:t>对象设置为中心部件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49844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41" y="1506219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6700450" y="1506220"/>
            <a:ext cx="2986088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．动作（</a:t>
            </a:r>
            <a:r>
              <a:rPr lang="en-US" altLang="zh-CN" sz="1800" b="1" dirty="0"/>
              <a:t>Action</a:t>
            </a:r>
            <a:r>
              <a:rPr lang="zh-CN" altLang="zh-CN" sz="1800" b="1" dirty="0"/>
              <a:t>）的实现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41" y="2257584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6700449" y="2255335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．菜单（</a:t>
            </a:r>
            <a:r>
              <a:rPr lang="en-US" altLang="zh-CN" sz="1800" b="1" dirty="0"/>
              <a:t>Menus</a:t>
            </a:r>
            <a:r>
              <a:rPr lang="zh-CN" altLang="zh-CN" sz="1800" b="1" dirty="0"/>
              <a:t>）的实现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41" y="3008948"/>
            <a:ext cx="482208" cy="545844"/>
          </a:xfrm>
          <a:prstGeom prst="rect">
            <a:avLst/>
          </a:prstGeom>
        </p:spPr>
      </p:pic>
      <p:sp>
        <p:nvSpPr>
          <p:cNvPr id="16" name="TextBox 24"/>
          <p:cNvSpPr txBox="1"/>
          <p:nvPr/>
        </p:nvSpPr>
        <p:spPr>
          <a:xfrm>
            <a:off x="6700449" y="3004451"/>
            <a:ext cx="3417328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．工具栏（</a:t>
            </a:r>
            <a:r>
              <a:rPr lang="en-US" altLang="zh-CN" sz="1800" b="1" dirty="0" err="1"/>
              <a:t>ToolBars</a:t>
            </a:r>
            <a:r>
              <a:rPr lang="zh-CN" altLang="zh-CN" sz="1800" b="1" dirty="0"/>
              <a:t>）的实现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095653" y="3393540"/>
            <a:ext cx="4037235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菜单与工具栏的实现</a:t>
            </a:r>
          </a:p>
        </p:txBody>
      </p:sp>
    </p:spTree>
    <p:extLst>
      <p:ext uri="{BB962C8B-B14F-4D97-AF65-F5344CB8AC3E}">
        <p14:creationId xmlns:p14="http://schemas.microsoft.com/office/powerpoint/2010/main" val="200534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21" grpId="0" animBg="1"/>
      <p:bldP spid="22" grpId="0" animBg="1"/>
      <p:bldP spid="23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．动作（</a:t>
            </a:r>
            <a:r>
              <a:rPr lang="en-US" altLang="zh-CN" sz="2400" b="1" dirty="0"/>
              <a:t>Action</a:t>
            </a:r>
            <a:r>
              <a:rPr lang="zh-CN" altLang="zh-CN" sz="2400" b="1" dirty="0"/>
              <a:t>）的实现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45029"/>
            <a:ext cx="104265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以下是实现基本文件</a:t>
            </a:r>
            <a:r>
              <a:rPr lang="zh-CN" altLang="zh-CN" sz="1800" dirty="0">
                <a:hlinkClick r:id="rId2" action="ppaction://hlinkfile"/>
              </a:rPr>
              <a:t>操作的动作（</a:t>
            </a:r>
            <a:r>
              <a:rPr lang="en-US" altLang="zh-CN" sz="1800" dirty="0">
                <a:hlinkClick r:id="rId2" action="ppaction://hlinkfile"/>
              </a:rPr>
              <a:t>Action</a:t>
            </a:r>
            <a:r>
              <a:rPr lang="zh-CN" altLang="zh-CN" sz="1800" dirty="0">
                <a:hlinkClick r:id="rId2" action="ppaction://hlinkfile"/>
              </a:rPr>
              <a:t>）的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openFileAction</a:t>
            </a:r>
            <a:r>
              <a:rPr lang="en-US" altLang="zh-CN" sz="1800" b="1" dirty="0"/>
              <a:t> =new </a:t>
            </a:r>
            <a:r>
              <a:rPr lang="en-US" altLang="zh-CN" sz="1800" b="1" dirty="0" err="1"/>
              <a:t>QAction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QIcon</a:t>
            </a:r>
            <a:r>
              <a:rPr lang="en-US" altLang="zh-CN" sz="1800" b="1" dirty="0"/>
              <a:t>("open.png"),</a:t>
            </a:r>
            <a:r>
              <a:rPr lang="en-US" altLang="zh-CN" sz="1800" b="1" dirty="0" err="1"/>
              <a:t>tr</a:t>
            </a:r>
            <a:r>
              <a:rPr lang="en-US" altLang="zh-CN" sz="1800" b="1" dirty="0"/>
              <a:t>("</a:t>
            </a:r>
            <a:r>
              <a:rPr lang="zh-CN" altLang="zh-CN" sz="1800" b="1" dirty="0"/>
              <a:t>打开</a:t>
            </a:r>
            <a:r>
              <a:rPr lang="en-US" altLang="zh-CN" sz="1800" b="1" dirty="0"/>
              <a:t>"),this)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在创建“打开文件”动作的同时，指定了此动作使用的图标、名称及父窗口。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</a:t>
            </a:r>
            <a:r>
              <a:rPr lang="en-US" altLang="zh-CN" sz="1800" b="1" dirty="0" err="1"/>
              <a:t>openFileAction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setShortcut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tr</a:t>
            </a:r>
            <a:r>
              <a:rPr lang="en-US" altLang="zh-CN" sz="1800" b="1" dirty="0"/>
              <a:t>("</a:t>
            </a:r>
            <a:r>
              <a:rPr lang="en-US" altLang="zh-CN" sz="1800" b="1" dirty="0" err="1"/>
              <a:t>Ctrl+O</a:t>
            </a:r>
            <a:r>
              <a:rPr lang="en-US" altLang="zh-CN" sz="1800" b="1" dirty="0"/>
              <a:t>"))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设置此动作的组合键为</a:t>
            </a:r>
            <a:r>
              <a:rPr lang="en-US" altLang="zh-CN" sz="1800" dirty="0" err="1"/>
              <a:t>Ctrl+O</a:t>
            </a:r>
            <a:r>
              <a:rPr lang="zh-CN" altLang="zh-CN" sz="1800" dirty="0"/>
              <a:t>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</a:t>
            </a:r>
            <a:r>
              <a:rPr lang="en-US" altLang="zh-CN" sz="1800" b="1" dirty="0" err="1"/>
              <a:t>openFileAction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setStatusTip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tr</a:t>
            </a:r>
            <a:r>
              <a:rPr lang="en-US" altLang="zh-CN" sz="1800" b="1" dirty="0"/>
              <a:t>("</a:t>
            </a:r>
            <a:r>
              <a:rPr lang="zh-CN" altLang="zh-CN" sz="1800" b="1" dirty="0"/>
              <a:t>打开一个文件</a:t>
            </a:r>
            <a:r>
              <a:rPr lang="en-US" altLang="zh-CN" sz="1800" b="1" dirty="0"/>
              <a:t>"))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设定了状态栏显示，当鼠标光标移至此动作对应的菜单条目或工具栏按钮上时，在状态栏上显示“打开一个文件”的提示。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在创建动作时，也可不指定图标。这类动作通常只在菜单中出现，而不在工具栏上使用。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>
                <a:hlinkClick r:id="rId3" action="ppaction://hlinkfile"/>
              </a:rPr>
              <a:t>以下是实现打印文本和图像</a:t>
            </a:r>
            <a:r>
              <a:rPr lang="zh-CN" altLang="zh-CN" sz="1800" dirty="0"/>
              <a:t>、图像缩放、旋转和镜像的动作（</a:t>
            </a:r>
            <a:r>
              <a:rPr lang="en-US" altLang="zh-CN" sz="1800" dirty="0"/>
              <a:t>Action</a:t>
            </a:r>
            <a:r>
              <a:rPr lang="zh-CN" altLang="zh-CN" sz="1800" dirty="0"/>
              <a:t>）的代码（位于</a:t>
            </a:r>
            <a:r>
              <a:rPr lang="en-US" altLang="zh-CN" sz="1800" dirty="0" err="1"/>
              <a:t>ImgProcessor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方法中</a:t>
            </a:r>
            <a:r>
              <a:rPr lang="zh-CN" altLang="zh-CN" sz="1800" dirty="0" smtClean="0"/>
              <a:t>）</a:t>
            </a:r>
            <a:r>
              <a:rPr lang="zh-CN" altLang="en-US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78598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3663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zh-CN" sz="2400" b="1" dirty="0"/>
              <a:t>．菜单（</a:t>
            </a:r>
            <a:r>
              <a:rPr lang="en-US" altLang="zh-CN" sz="2400" b="1" dirty="0"/>
              <a:t>Menus</a:t>
            </a:r>
            <a:r>
              <a:rPr lang="zh-CN" altLang="zh-CN" sz="2400" b="1" dirty="0"/>
              <a:t>）的实现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961901"/>
            <a:ext cx="1041466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在实现了各个动作之后，需要将它们通过菜单、工具栏或快捷键的方式体现出来，以下是</a:t>
            </a:r>
            <a:r>
              <a:rPr lang="zh-CN" altLang="zh-CN" sz="1800" dirty="0">
                <a:hlinkClick r:id="rId2" action="ppaction://hlinkfile"/>
              </a:rPr>
              <a:t>菜单的实现函数</a:t>
            </a:r>
            <a:r>
              <a:rPr lang="en-US" altLang="zh-CN" sz="1800" dirty="0" err="1">
                <a:hlinkClick r:id="rId2" action="ppaction://hlinkfile"/>
              </a:rPr>
              <a:t>createMenus</a:t>
            </a:r>
            <a:r>
              <a:rPr lang="en-US" altLang="zh-CN" sz="1800" dirty="0">
                <a:hlinkClick r:id="rId2" action="ppaction://hlinkfile"/>
              </a:rPr>
              <a:t>()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r>
              <a:rPr lang="zh-CN" altLang="zh-CN" sz="1800" dirty="0"/>
              <a:t>在实现文件菜单中，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fileMenu</a:t>
            </a:r>
            <a:r>
              <a:rPr lang="en-US" altLang="zh-CN" sz="1800" b="1" dirty="0"/>
              <a:t> =</a:t>
            </a:r>
            <a:r>
              <a:rPr lang="en-US" altLang="zh-CN" sz="1800" b="1" dirty="0" err="1"/>
              <a:t>menuBar</a:t>
            </a:r>
            <a:r>
              <a:rPr lang="en-US" altLang="zh-CN" sz="1800" b="1" dirty="0"/>
              <a:t>()-&gt;</a:t>
            </a:r>
            <a:r>
              <a:rPr lang="en-US" altLang="zh-CN" sz="1800" b="1" dirty="0" err="1"/>
              <a:t>addMenu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tr</a:t>
            </a:r>
            <a:r>
              <a:rPr lang="en-US" altLang="zh-CN" sz="1800" b="1" dirty="0"/>
              <a:t>("</a:t>
            </a:r>
            <a:r>
              <a:rPr lang="zh-CN" altLang="zh-CN" sz="1800" b="1" dirty="0"/>
              <a:t>文件</a:t>
            </a:r>
            <a:r>
              <a:rPr lang="en-US" altLang="zh-CN" sz="1800" b="1" dirty="0"/>
              <a:t>"))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直接调用</a:t>
            </a:r>
            <a:r>
              <a:rPr lang="en-US" altLang="zh-CN" sz="1800" dirty="0" err="1"/>
              <a:t>QMainWindow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menuBar</a:t>
            </a:r>
            <a:r>
              <a:rPr lang="en-US" altLang="zh-CN" sz="1800" dirty="0"/>
              <a:t>()</a:t>
            </a:r>
            <a:r>
              <a:rPr lang="zh-CN" altLang="zh-CN" sz="1800" dirty="0"/>
              <a:t>函数即可得到主窗口的菜单栏指针，再调用菜单栏</a:t>
            </a:r>
            <a:r>
              <a:rPr lang="en-US" altLang="zh-CN" sz="1800" dirty="0" err="1"/>
              <a:t>QMenuBar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addMenu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函数，即可完成在菜单栏中插入一个新菜单</a:t>
            </a:r>
            <a:r>
              <a:rPr lang="en-US" altLang="zh-CN" sz="1800" dirty="0" err="1"/>
              <a:t>fileMenu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fileMenu</a:t>
            </a:r>
            <a:r>
              <a:rPr lang="zh-CN" altLang="zh-CN" sz="1800" dirty="0"/>
              <a:t>为一个</a:t>
            </a:r>
            <a:r>
              <a:rPr lang="en-US" altLang="zh-CN" sz="1800" dirty="0" err="1"/>
              <a:t>QMenu</a:t>
            </a:r>
            <a:r>
              <a:rPr lang="zh-CN" altLang="zh-CN" sz="1800" dirty="0"/>
              <a:t>类对象。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</a:t>
            </a:r>
            <a:r>
              <a:rPr lang="en-US" altLang="zh-CN" sz="1800" b="1" dirty="0" err="1"/>
              <a:t>fileMenu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addAction</a:t>
            </a:r>
            <a:r>
              <a:rPr lang="en-US" altLang="zh-CN" sz="1800" b="1" dirty="0"/>
              <a:t>(…)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QMenu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addAction</a:t>
            </a:r>
            <a:r>
              <a:rPr lang="en-US" altLang="zh-CN" sz="1800" dirty="0"/>
              <a:t>()</a:t>
            </a:r>
            <a:r>
              <a:rPr lang="zh-CN" altLang="zh-CN" sz="1800" dirty="0"/>
              <a:t>函数在菜单中加入菜单条目“打开”“新建”“打印文本”“打印图像”。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类似地，实现缩放菜单、旋转菜单和镜像菜单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06482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270660" y="5330040"/>
            <a:ext cx="9084623" cy="380011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270660" y="4370119"/>
            <a:ext cx="9084623" cy="380011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1332" y="340781"/>
            <a:ext cx="4209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．工具栏（</a:t>
            </a:r>
            <a:r>
              <a:rPr lang="en-US" altLang="zh-CN" sz="2400" b="1" dirty="0" err="1"/>
              <a:t>ToolBars</a:t>
            </a:r>
            <a:r>
              <a:rPr lang="zh-CN" altLang="zh-CN" sz="2400" b="1" dirty="0"/>
              <a:t>）的实现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392" y="985652"/>
            <a:ext cx="1067591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接下来实现相对应的工具栏</a:t>
            </a:r>
            <a:r>
              <a:rPr lang="en-US" altLang="zh-CN" sz="1800" dirty="0" err="1"/>
              <a:t>createToolBars</a:t>
            </a:r>
            <a:r>
              <a:rPr lang="en-US" altLang="zh-CN" sz="1800" dirty="0"/>
              <a:t>()</a:t>
            </a:r>
            <a:r>
              <a:rPr lang="zh-CN" altLang="zh-CN" sz="1800" dirty="0"/>
              <a:t>，主窗口的工具栏上可以有多个工具条，通常采用一个菜单对应一个工具条的方式，也可根据需要进行工具条的划分。</a:t>
            </a:r>
          </a:p>
          <a:p>
            <a:pPr indent="450850"/>
            <a:r>
              <a:rPr lang="zh-CN" altLang="zh-CN" sz="1800" b="1" dirty="0"/>
              <a:t>其中</a:t>
            </a:r>
            <a:r>
              <a:rPr lang="zh-CN" altLang="zh-CN" sz="1800" dirty="0"/>
              <a:t>，在文件工具条中，</a:t>
            </a:r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fileTool</a:t>
            </a:r>
            <a:r>
              <a:rPr lang="en-US" altLang="zh-CN" sz="1800" b="1" dirty="0"/>
              <a:t> =</a:t>
            </a:r>
            <a:r>
              <a:rPr lang="en-US" altLang="zh-CN" sz="1800" b="1" dirty="0" err="1"/>
              <a:t>addToolBar</a:t>
            </a:r>
            <a:r>
              <a:rPr lang="en-US" altLang="zh-CN" sz="1800" b="1" dirty="0"/>
              <a:t>("File")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直接调用</a:t>
            </a:r>
            <a:r>
              <a:rPr lang="en-US" altLang="zh-CN" sz="1800" dirty="0" err="1"/>
              <a:t>QMainWindow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addToolBar</a:t>
            </a:r>
            <a:r>
              <a:rPr lang="en-US" altLang="zh-CN" sz="1800" dirty="0"/>
              <a:t>()</a:t>
            </a:r>
            <a:r>
              <a:rPr lang="zh-CN" altLang="zh-CN" sz="1800" dirty="0"/>
              <a:t>函数即可获得主窗口的工具条对象，每新增一个工具条调用一次</a:t>
            </a:r>
            <a:r>
              <a:rPr lang="en-US" altLang="zh-CN" sz="1800" dirty="0" err="1"/>
              <a:t>addToolBar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函数，赋予不同的名称，即可在主窗口中新增一个工具条。</a:t>
            </a:r>
          </a:p>
          <a:p>
            <a:r>
              <a:rPr lang="en-US" altLang="zh-CN" sz="1800" b="1" dirty="0"/>
              <a:t>(b) </a:t>
            </a:r>
            <a:r>
              <a:rPr lang="en-US" altLang="zh-CN" sz="1800" b="1" dirty="0" err="1"/>
              <a:t>fileTool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addAction</a:t>
            </a:r>
            <a:r>
              <a:rPr lang="en-US" altLang="zh-CN" sz="1800" b="1" dirty="0"/>
              <a:t>(…)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QToolBar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addAction</a:t>
            </a:r>
            <a:r>
              <a:rPr lang="en-US" altLang="zh-CN" sz="1800" dirty="0"/>
              <a:t>()</a:t>
            </a:r>
            <a:r>
              <a:rPr lang="zh-CN" altLang="zh-CN" sz="1800" dirty="0"/>
              <a:t>函数在工具条中插入属于本工具条的动作。类似地，实现“编辑工具条”“旋转工具条”“撤销和重做工具条”。工具条的显示可以由用户进行选择，在工具栏上单击鼠标右键将弹出工具条显示的选择菜单，用户对需要显示的工具条进行选择即可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indent="450850"/>
            <a:r>
              <a:rPr lang="zh-CN" altLang="zh-CN" sz="1800" dirty="0" smtClean="0"/>
              <a:t>工具</a:t>
            </a:r>
            <a:r>
              <a:rPr lang="zh-CN" altLang="zh-CN" sz="1800" dirty="0"/>
              <a:t>条是一个可移动的窗口，它可停靠的区域由</a:t>
            </a:r>
            <a:r>
              <a:rPr lang="en-US" altLang="zh-CN" sz="1800" dirty="0" err="1"/>
              <a:t>QToolBar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allowAreas</a:t>
            </a:r>
            <a:r>
              <a:rPr lang="zh-CN" altLang="zh-CN" sz="1800" dirty="0"/>
              <a:t>决定，包括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LeftToolBarArea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RightToolBarArea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TopToolBarArea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BottomToolBarArea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AllToolBarAreas</a:t>
            </a:r>
            <a:r>
              <a:rPr lang="zh-CN" altLang="zh-CN" sz="1800" dirty="0"/>
              <a:t>。默认为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AllToolBarAreas</a:t>
            </a:r>
            <a:r>
              <a:rPr lang="zh-CN" altLang="zh-CN" sz="1800" dirty="0"/>
              <a:t>，启动后默认出现于主窗口的顶部。可通过调用</a:t>
            </a:r>
            <a:r>
              <a:rPr lang="en-US" altLang="zh-CN" sz="1800" dirty="0" err="1"/>
              <a:t>setAllowAreas</a:t>
            </a:r>
            <a:r>
              <a:rPr lang="en-US" altLang="zh-CN" sz="1800" dirty="0"/>
              <a:t>()</a:t>
            </a:r>
            <a:r>
              <a:rPr lang="zh-CN" altLang="zh-CN" sz="1800" dirty="0"/>
              <a:t>函数来指定工具条可停靠的区域，例如：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fileTool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setAllowedAreas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TopToolBarArea|Qt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LeftToolBarArea</a:t>
            </a:r>
            <a:r>
              <a:rPr lang="en-US" altLang="zh-CN" sz="1800" dirty="0"/>
              <a:t>);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此函数限定文件工具条只可出现在主窗口的顶部或左侧。工具条也可通过调用</a:t>
            </a:r>
            <a:r>
              <a:rPr lang="en-US" altLang="zh-CN" sz="1800" dirty="0" err="1"/>
              <a:t>setMovable</a:t>
            </a:r>
            <a:r>
              <a:rPr lang="en-US" altLang="zh-CN" sz="1800" dirty="0"/>
              <a:t>()</a:t>
            </a:r>
            <a:r>
              <a:rPr lang="zh-CN" altLang="zh-CN" sz="1800" dirty="0"/>
              <a:t>函数设定可移动性，例如：</a:t>
            </a:r>
          </a:p>
          <a:p>
            <a:pPr indent="450850"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fileTool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setMovable</a:t>
            </a:r>
            <a:r>
              <a:rPr lang="en-US" altLang="zh-CN" sz="1800" dirty="0"/>
              <a:t>(false);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指定文件工具条不可移动，只出现于主窗口的顶部。</a:t>
            </a:r>
          </a:p>
          <a:p>
            <a:pPr indent="450850"/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392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42098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zh-CN" sz="2400" b="1" dirty="0"/>
              <a:t>．工具栏（</a:t>
            </a:r>
            <a:r>
              <a:rPr lang="en-US" altLang="zh-CN" sz="2400" b="1" dirty="0" err="1"/>
              <a:t>ToolBars</a:t>
            </a:r>
            <a:r>
              <a:rPr lang="zh-CN" altLang="zh-CN" sz="2400" b="1" dirty="0"/>
              <a:t>）的实现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33153"/>
            <a:ext cx="1033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选择“构建”→“构建项目</a:t>
            </a:r>
            <a:r>
              <a:rPr lang="en-US" altLang="zh-CN" sz="1800" dirty="0"/>
              <a:t>" </a:t>
            </a:r>
            <a:r>
              <a:rPr lang="en-US" altLang="zh-CN" sz="1800" dirty="0" err="1"/>
              <a:t>ImageProcessor</a:t>
            </a:r>
            <a:r>
              <a:rPr lang="en-US" altLang="zh-CN" sz="1800" dirty="0"/>
              <a:t>"</a:t>
            </a:r>
            <a:r>
              <a:rPr lang="zh-CN" altLang="zh-CN" sz="1800" dirty="0"/>
              <a:t>”菜单项，将程序中用到的图片保存到项目</a:t>
            </a:r>
            <a:r>
              <a:rPr lang="en-US" altLang="zh-CN" sz="1800" dirty="0"/>
              <a:t>D:\Qt\CH5\CH501\build-ImageProcessor-Desktop_Qt_5_11_1_MinGW_32bit-Debug</a:t>
            </a:r>
            <a:r>
              <a:rPr lang="zh-CN" altLang="zh-CN" sz="1800" dirty="0"/>
              <a:t>目录下，运行程序，效果如图</a:t>
            </a:r>
            <a:r>
              <a:rPr lang="en-US" altLang="zh-CN" sz="1800" dirty="0"/>
              <a:t>5.3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775" y="2146488"/>
            <a:ext cx="5890079" cy="3571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87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4469" y="1330037"/>
            <a:ext cx="54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主窗口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8904" y="3128270"/>
            <a:ext cx="480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5</a:t>
            </a:r>
            <a:r>
              <a:rPr lang="zh-CN" altLang="zh-CN" sz="3600" b="1" dirty="0"/>
              <a:t>文件操作功能</a:t>
            </a:r>
          </a:p>
        </p:txBody>
      </p:sp>
    </p:spTree>
    <p:extLst>
      <p:ext uri="{BB962C8B-B14F-4D97-AF65-F5344CB8AC3E}">
        <p14:creationId xmlns:p14="http://schemas.microsoft.com/office/powerpoint/2010/main" val="294954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800914" y="4068010"/>
            <a:ext cx="22790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新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建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文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件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41" y="1506219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6700450" y="1506220"/>
            <a:ext cx="2799036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．菜单栏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41" y="2257584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6700449" y="2255335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．状态栏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41" y="3008948"/>
            <a:ext cx="482208" cy="54584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41" y="3760314"/>
            <a:ext cx="482208" cy="54584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41" y="4511677"/>
            <a:ext cx="482208" cy="545844"/>
          </a:xfrm>
          <a:prstGeom prst="rect">
            <a:avLst/>
          </a:prstGeom>
        </p:spPr>
      </p:pic>
      <p:sp>
        <p:nvSpPr>
          <p:cNvPr id="16" name="TextBox 24"/>
          <p:cNvSpPr txBox="1"/>
          <p:nvPr/>
        </p:nvSpPr>
        <p:spPr>
          <a:xfrm>
            <a:off x="6700449" y="3004451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3</a:t>
            </a:r>
            <a:r>
              <a:rPr lang="zh-CN" altLang="zh-CN" sz="1800" b="1" dirty="0"/>
              <a:t>．工具栏</a:t>
            </a:r>
          </a:p>
        </p:txBody>
      </p:sp>
      <p:sp>
        <p:nvSpPr>
          <p:cNvPr id="17" name="TextBox 25"/>
          <p:cNvSpPr txBox="1"/>
          <p:nvPr/>
        </p:nvSpPr>
        <p:spPr>
          <a:xfrm>
            <a:off x="6700449" y="3753567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4</a:t>
            </a:r>
            <a:r>
              <a:rPr lang="zh-CN" altLang="zh-CN" sz="1800" b="1" dirty="0"/>
              <a:t>．锚接部件</a:t>
            </a:r>
          </a:p>
        </p:txBody>
      </p:sp>
      <p:sp>
        <p:nvSpPr>
          <p:cNvPr id="18" name="TextBox 26"/>
          <p:cNvSpPr txBox="1"/>
          <p:nvPr/>
        </p:nvSpPr>
        <p:spPr>
          <a:xfrm>
            <a:off x="6700449" y="4502683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5</a:t>
            </a:r>
            <a:r>
              <a:rPr lang="zh-CN" altLang="zh-CN" sz="1800" b="1" dirty="0"/>
              <a:t>．中心部件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556043" y="3439758"/>
            <a:ext cx="230239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基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本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元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素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15404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  <p:bldP spid="17" grpId="0"/>
      <p:bldP spid="18" grpId="0"/>
      <p:bldP spid="21" grpId="0" animBg="1"/>
      <p:bldP spid="22" grpId="0" animBg="1"/>
      <p:bldP spid="23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新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建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文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件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3148" y="1033153"/>
            <a:ext cx="10307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在图</a:t>
            </a:r>
            <a:r>
              <a:rPr lang="en-US" altLang="zh-CN" sz="1800" dirty="0"/>
              <a:t>5.3</a:t>
            </a:r>
            <a:r>
              <a:rPr lang="zh-CN" altLang="zh-CN" sz="1800" dirty="0"/>
              <a:t>中，当单击“文件”→“新建”命令时，没有任何反应。下面将介绍如何实现新建一个空白文件的功能。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）打开“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”头文件，添加“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圆角矩形 3"/>
          <p:cNvSpPr/>
          <p:nvPr/>
        </p:nvSpPr>
        <p:spPr>
          <a:xfrm>
            <a:off x="1450171" y="1962615"/>
            <a:ext cx="9118868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protected slots:    </a:t>
            </a:r>
            <a:endParaRPr lang="zh-CN" altLang="zh-CN" dirty="0"/>
          </a:p>
          <a:p>
            <a:r>
              <a:rPr lang="en-US" altLang="zh-CN" dirty="0"/>
              <a:t>    void </a:t>
            </a:r>
            <a:r>
              <a:rPr lang="en-US" altLang="zh-CN" dirty="0" err="1"/>
              <a:t>ShowNewFile</a:t>
            </a:r>
            <a:r>
              <a:rPr lang="en-US" altLang="zh-CN" dirty="0"/>
              <a:t>();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307669" y="2747516"/>
            <a:ext cx="8073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函数的“</a:t>
            </a:r>
            <a:r>
              <a:rPr lang="en-US" altLang="zh-CN" sz="1800" dirty="0"/>
              <a:t>"</a:t>
            </a:r>
            <a:r>
              <a:rPr lang="zh-CN" altLang="zh-CN" sz="1800" dirty="0"/>
              <a:t>新建</a:t>
            </a:r>
            <a:r>
              <a:rPr lang="en-US" altLang="zh-CN" sz="1800" dirty="0"/>
              <a:t>"</a:t>
            </a:r>
            <a:r>
              <a:rPr lang="zh-CN" altLang="zh-CN" sz="1800" dirty="0"/>
              <a:t>动作”最后添加事件关联：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437605" y="3183556"/>
            <a:ext cx="9118868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connect(</a:t>
            </a:r>
            <a:r>
              <a:rPr lang="en-US" altLang="zh-CN" dirty="0" err="1"/>
              <a:t>NewFileAction,SIGNAL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ShowNewFile</a:t>
            </a:r>
            <a:r>
              <a:rPr lang="en-US" altLang="zh-CN" dirty="0"/>
              <a:t>()));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07669" y="3652838"/>
            <a:ext cx="540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）实现新建文件功能的函数</a:t>
            </a:r>
            <a:r>
              <a:rPr lang="en-US" altLang="zh-CN" sz="1800" dirty="0" err="1"/>
              <a:t>ShowNewFile</a:t>
            </a:r>
            <a:r>
              <a:rPr lang="en-US" altLang="zh-CN" sz="1800" dirty="0"/>
              <a:t>()</a:t>
            </a:r>
            <a:r>
              <a:rPr lang="zh-CN" altLang="zh-CN" sz="1800" dirty="0"/>
              <a:t>如下：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450171" y="4022170"/>
            <a:ext cx="9118868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ShowNewFile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ImgProcessor</a:t>
            </a:r>
            <a:r>
              <a:rPr lang="en-US" altLang="zh-CN" dirty="0"/>
              <a:t> *</a:t>
            </a:r>
            <a:r>
              <a:rPr lang="en-US" altLang="zh-CN" dirty="0" err="1"/>
              <a:t>newImgProcessor</a:t>
            </a:r>
            <a:r>
              <a:rPr lang="en-US" altLang="zh-CN" dirty="0"/>
              <a:t> =new </a:t>
            </a:r>
            <a:r>
              <a:rPr lang="en-US" altLang="zh-CN" dirty="0" err="1"/>
              <a:t>ImgProcessor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newImgProcessor</a:t>
            </a:r>
            <a:r>
              <a:rPr lang="en-US" altLang="zh-CN" dirty="0"/>
              <a:t>-&gt;show();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70420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新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建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文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件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270" y="997527"/>
            <a:ext cx="10438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）运行程序，单击“文件”→“新建”命令或单击工具栏上的</a:t>
            </a:r>
            <a:r>
              <a:rPr lang="en-US" altLang="zh-CN" sz="1800" dirty="0"/>
              <a:t> </a:t>
            </a:r>
            <a:r>
              <a:rPr lang="zh-CN" altLang="zh-CN" sz="1800" dirty="0"/>
              <a:t>按钮，弹出新的文件编辑窗口，如图</a:t>
            </a:r>
            <a:r>
              <a:rPr lang="en-US" altLang="zh-CN" sz="1800" dirty="0"/>
              <a:t>5.4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35" y="1771960"/>
            <a:ext cx="5183992" cy="3797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61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800914" y="4068010"/>
            <a:ext cx="22790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打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开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文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77538" y="3189215"/>
            <a:ext cx="9227127" cy="41738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77538" y="2313939"/>
            <a:ext cx="9227127" cy="41738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打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开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文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件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71896" y="1021278"/>
            <a:ext cx="10438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利用标准文件对话框</a:t>
            </a:r>
            <a:r>
              <a:rPr lang="en-US" altLang="zh-CN" sz="1800" dirty="0" err="1"/>
              <a:t>QFileDialog</a:t>
            </a:r>
            <a:r>
              <a:rPr lang="zh-CN" altLang="zh-CN" sz="1800" dirty="0"/>
              <a:t>打开一个已经存在的文件。若当前中央窗体中已有打开的文件，则在一个新的窗口中打开选定的文件；若当前中央窗体是空白的，则在当前中央窗体中打开。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void </a:t>
            </a:r>
            <a:r>
              <a:rPr lang="en-US" altLang="zh-CN" sz="1800" dirty="0" err="1"/>
              <a:t>ShowOpenFile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函数的“</a:t>
            </a:r>
            <a:r>
              <a:rPr lang="en-US" altLang="zh-CN" sz="1800" dirty="0"/>
              <a:t>"</a:t>
            </a:r>
            <a:r>
              <a:rPr lang="zh-CN" altLang="zh-CN" sz="1800" dirty="0"/>
              <a:t>打开</a:t>
            </a:r>
            <a:r>
              <a:rPr lang="en-US" altLang="zh-CN" sz="1800" dirty="0"/>
              <a:t>"</a:t>
            </a:r>
            <a:r>
              <a:rPr lang="zh-CN" altLang="zh-CN" sz="1800" dirty="0"/>
              <a:t>动作”最后添加事件关联：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connect(</a:t>
            </a:r>
            <a:r>
              <a:rPr lang="en-US" altLang="zh-CN" sz="1800" dirty="0" err="1" smtClean="0"/>
              <a:t>openFileAction,SIGNAL</a:t>
            </a:r>
            <a:r>
              <a:rPr lang="en-US" altLang="zh-CN" sz="1800" dirty="0" smtClean="0"/>
              <a:t>(triggered</a:t>
            </a:r>
            <a:r>
              <a:rPr lang="en-US" altLang="zh-CN" sz="1800" dirty="0"/>
              <a:t>()),</a:t>
            </a:r>
            <a:r>
              <a:rPr lang="en-US" altLang="zh-CN" sz="1800" dirty="0" err="1"/>
              <a:t>this,SLOT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ShowOpenFile</a:t>
            </a:r>
            <a:r>
              <a:rPr lang="en-US" altLang="zh-CN" sz="1800" dirty="0" smtClean="0"/>
              <a:t>()));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81259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打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开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文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件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01332" y="970173"/>
            <a:ext cx="5488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）实现打开文件功能的函数</a:t>
            </a:r>
            <a:r>
              <a:rPr lang="en-US" altLang="zh-CN" sz="1800" dirty="0" err="1"/>
              <a:t>ShowOpenFile</a:t>
            </a:r>
            <a:r>
              <a:rPr lang="en-US" altLang="zh-CN" sz="1800" dirty="0"/>
              <a:t>()</a:t>
            </a:r>
            <a:r>
              <a:rPr lang="zh-CN" altLang="zh-CN" sz="1800" dirty="0"/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332" y="1448790"/>
            <a:ext cx="9645837" cy="4627513"/>
          </a:xfrm>
          <a:prstGeom prst="roundRect">
            <a:avLst>
              <a:gd name="adj" fmla="val 484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ShowOpenFile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fileName</a:t>
            </a:r>
            <a:r>
              <a:rPr lang="en-US" altLang="zh-CN" dirty="0"/>
              <a:t> =</a:t>
            </a:r>
            <a:r>
              <a:rPr lang="en-US" altLang="zh-CN" dirty="0" err="1"/>
              <a:t>QFileDialog</a:t>
            </a:r>
            <a:r>
              <a:rPr lang="en-US" altLang="zh-CN" dirty="0"/>
              <a:t>::</a:t>
            </a:r>
            <a:r>
              <a:rPr lang="en-US" altLang="zh-CN" dirty="0" err="1"/>
              <a:t>getOpenFileName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/>
              <a:t>    if(!</a:t>
            </a:r>
            <a:r>
              <a:rPr lang="en-US" altLang="zh-CN" dirty="0" err="1"/>
              <a:t>fileName.isEmpty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-&gt;text-&gt;document()-&gt;</a:t>
            </a:r>
            <a:r>
              <a:rPr lang="en-US" altLang="zh-CN" dirty="0" err="1"/>
              <a:t>isEmpty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loadFile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    else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ImgProcessor</a:t>
            </a:r>
            <a:r>
              <a:rPr lang="en-US" altLang="zh-CN" dirty="0"/>
              <a:t> *</a:t>
            </a:r>
            <a:r>
              <a:rPr lang="en-US" altLang="zh-CN" dirty="0" err="1"/>
              <a:t>newImgProcessor</a:t>
            </a:r>
            <a:r>
              <a:rPr lang="en-US" altLang="zh-CN" dirty="0"/>
              <a:t> =new </a:t>
            </a:r>
            <a:r>
              <a:rPr lang="en-US" altLang="zh-CN" dirty="0" err="1"/>
              <a:t>ImgProcessor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newImgProcessor</a:t>
            </a:r>
            <a:r>
              <a:rPr lang="en-US" altLang="zh-CN" dirty="0"/>
              <a:t>-&gt;show();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newImgProcessor</a:t>
            </a:r>
            <a:r>
              <a:rPr lang="en-US" altLang="zh-CN" dirty="0"/>
              <a:t>-&gt;</a:t>
            </a:r>
            <a:r>
              <a:rPr lang="en-US" altLang="zh-CN" dirty="0" err="1"/>
              <a:t>loadFile</a:t>
            </a:r>
            <a:r>
              <a:rPr lang="en-US" altLang="zh-CN" dirty="0"/>
              <a:t>(</a:t>
            </a:r>
            <a:r>
              <a:rPr lang="en-US" altLang="zh-CN" dirty="0" err="1"/>
              <a:t>fileName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3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打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开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文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件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97527" y="985652"/>
            <a:ext cx="1020090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其中，</a:t>
            </a:r>
            <a:r>
              <a:rPr lang="en-US" altLang="zh-CN" dirty="0" err="1"/>
              <a:t>loadFile</a:t>
            </a:r>
            <a:r>
              <a:rPr lang="en-US" altLang="zh-CN" dirty="0"/>
              <a:t>()</a:t>
            </a:r>
            <a:r>
              <a:rPr lang="zh-CN" altLang="zh-CN" dirty="0"/>
              <a:t>函数的实现如下，该函数利用</a:t>
            </a:r>
            <a:r>
              <a:rPr lang="en-US" altLang="zh-CN" dirty="0" err="1"/>
              <a:t>QFile</a:t>
            </a:r>
            <a:r>
              <a:rPr lang="zh-CN" altLang="zh-CN" dirty="0"/>
              <a:t>和</a:t>
            </a:r>
            <a:r>
              <a:rPr lang="en-US" altLang="zh-CN" dirty="0" err="1"/>
              <a:t>QTextStream</a:t>
            </a:r>
            <a:r>
              <a:rPr lang="zh-CN" altLang="zh-CN" dirty="0"/>
              <a:t>完成具体读取文件内容的工作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101332" y="1448790"/>
            <a:ext cx="9586460" cy="4094172"/>
          </a:xfrm>
          <a:prstGeom prst="roundRect">
            <a:avLst>
              <a:gd name="adj" fmla="val 464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loadFile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filename)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("file name:%s\n",</a:t>
            </a:r>
            <a:r>
              <a:rPr lang="en-US" altLang="zh-CN" dirty="0" err="1"/>
              <a:t>filename.data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QFile</a:t>
            </a:r>
            <a:r>
              <a:rPr lang="en-US" altLang="zh-CN" dirty="0"/>
              <a:t> file(filename);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file.open</a:t>
            </a:r>
            <a:r>
              <a:rPr lang="en-US" altLang="zh-CN" dirty="0"/>
              <a:t>(</a:t>
            </a:r>
            <a:r>
              <a:rPr lang="en-US" altLang="zh-CN" dirty="0" err="1"/>
              <a:t>QIODevice</a:t>
            </a:r>
            <a:r>
              <a:rPr lang="en-US" altLang="zh-CN" dirty="0"/>
              <a:t>::</a:t>
            </a:r>
            <a:r>
              <a:rPr lang="en-US" altLang="zh-CN" dirty="0" err="1"/>
              <a:t>ReadOnly|QIODevice</a:t>
            </a:r>
            <a:r>
              <a:rPr lang="en-US" altLang="zh-CN" dirty="0"/>
              <a:t>::Text))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QTextStream</a:t>
            </a:r>
            <a:r>
              <a:rPr lang="en-US" altLang="zh-CN" dirty="0"/>
              <a:t> </a:t>
            </a:r>
            <a:r>
              <a:rPr lang="en-US" altLang="zh-CN" dirty="0" err="1"/>
              <a:t>textStream</a:t>
            </a:r>
            <a:r>
              <a:rPr lang="en-US" altLang="zh-CN" dirty="0"/>
              <a:t>(&amp;file);</a:t>
            </a:r>
            <a:endParaRPr lang="zh-CN" altLang="zh-CN" dirty="0"/>
          </a:p>
          <a:p>
            <a:r>
              <a:rPr lang="en-US" altLang="zh-CN" dirty="0"/>
              <a:t>        while(!</a:t>
            </a:r>
            <a:r>
              <a:rPr lang="en-US" altLang="zh-CN" dirty="0" err="1"/>
              <a:t>textStream.atEnd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-&gt;text-&gt;append(</a:t>
            </a:r>
            <a:r>
              <a:rPr lang="en-US" altLang="zh-CN" dirty="0" err="1"/>
              <a:t>textStream.readLine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printf</a:t>
            </a:r>
            <a:r>
              <a:rPr lang="en-US" altLang="zh-CN" dirty="0"/>
              <a:t>("read line\n");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("end\n");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5172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打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开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文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件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270" y="1056904"/>
            <a:ext cx="104740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在此仅详细说明标准文件对话框</a:t>
            </a:r>
            <a:r>
              <a:rPr lang="en-US" altLang="zh-CN" dirty="0" err="1"/>
              <a:t>QFileDialog</a:t>
            </a:r>
            <a:r>
              <a:rPr lang="zh-CN" altLang="zh-CN" dirty="0"/>
              <a:t>的</a:t>
            </a:r>
            <a:r>
              <a:rPr lang="en-US" altLang="zh-CN" dirty="0" err="1"/>
              <a:t>getOpenFileName</a:t>
            </a:r>
            <a:r>
              <a:rPr lang="en-US" altLang="zh-CN" dirty="0"/>
              <a:t>()</a:t>
            </a:r>
            <a:r>
              <a:rPr lang="zh-CN" altLang="zh-CN" dirty="0"/>
              <a:t>静态函数各个参数的作用，其他文件对话框类中相关的静态函数的参数有与其类似之处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389412" y="1672457"/>
            <a:ext cx="9167751" cy="2707124"/>
          </a:xfrm>
          <a:prstGeom prst="roundRect">
            <a:avLst>
              <a:gd name="adj" fmla="val 701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QFileDialog</a:t>
            </a:r>
            <a:r>
              <a:rPr lang="en-US" altLang="zh-CN" dirty="0"/>
              <a:t>::</a:t>
            </a:r>
            <a:r>
              <a:rPr lang="en-US" altLang="zh-CN" dirty="0" err="1"/>
              <a:t>getOpenFileName</a:t>
            </a:r>
            <a:endParaRPr lang="zh-CN" altLang="zh-CN" dirty="0"/>
          </a:p>
          <a:p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QWidget</a:t>
            </a:r>
            <a:r>
              <a:rPr lang="en-US" altLang="zh-CN" dirty="0"/>
              <a:t>* parent=0,			</a:t>
            </a:r>
            <a:r>
              <a:rPr lang="en-US" altLang="zh-CN" dirty="0" smtClean="0"/>
              <a:t>//</a:t>
            </a:r>
            <a:r>
              <a:rPr lang="zh-CN" altLang="zh-CN" dirty="0"/>
              <a:t>定义标准文件对话框的父窗口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 &amp; caption=</a:t>
            </a:r>
            <a:r>
              <a:rPr lang="en-US" altLang="zh-CN" dirty="0" err="1"/>
              <a:t>QString</a:t>
            </a:r>
            <a:r>
              <a:rPr lang="en-US" altLang="zh-CN" dirty="0"/>
              <a:t>(),		//</a:t>
            </a:r>
            <a:r>
              <a:rPr lang="zh-CN" altLang="zh-CN" dirty="0"/>
              <a:t>定义标准文件对话框的标题名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 &amp; </a:t>
            </a:r>
            <a:r>
              <a:rPr lang="en-US" altLang="zh-CN" dirty="0" err="1"/>
              <a:t>dir</a:t>
            </a:r>
            <a:r>
              <a:rPr lang="en-US" altLang="zh-CN" dirty="0"/>
              <a:t>=</a:t>
            </a:r>
            <a:r>
              <a:rPr lang="en-US" altLang="zh-CN" dirty="0" err="1"/>
              <a:t>QString</a:t>
            </a:r>
            <a:r>
              <a:rPr lang="en-US" altLang="zh-CN" dirty="0"/>
              <a:t>(),			//(a) 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QString</a:t>
            </a:r>
            <a:r>
              <a:rPr lang="en-US" altLang="zh-CN" dirty="0"/>
              <a:t> &amp; filter=</a:t>
            </a:r>
            <a:r>
              <a:rPr lang="en-US" altLang="zh-CN" dirty="0" err="1"/>
              <a:t>QString</a:t>
            </a:r>
            <a:r>
              <a:rPr lang="en-US" altLang="zh-CN" dirty="0"/>
              <a:t>(),		//(b)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QString</a:t>
            </a:r>
            <a:r>
              <a:rPr lang="en-US" altLang="zh-CN" dirty="0"/>
              <a:t> * </a:t>
            </a:r>
            <a:r>
              <a:rPr lang="en-US" altLang="zh-CN" dirty="0" err="1"/>
              <a:t>selectedFilter</a:t>
            </a:r>
            <a:r>
              <a:rPr lang="en-US" altLang="zh-CN" dirty="0"/>
              <a:t>=0,			</a:t>
            </a:r>
            <a:r>
              <a:rPr lang="en-US" altLang="zh-CN" dirty="0" smtClean="0"/>
              <a:t>//</a:t>
            </a:r>
            <a:r>
              <a:rPr lang="zh-CN" altLang="zh-CN" dirty="0"/>
              <a:t>用户选择过滤器通过此参数返回</a:t>
            </a:r>
          </a:p>
          <a:p>
            <a:r>
              <a:rPr lang="en-US" altLang="zh-CN" dirty="0"/>
              <a:t>	Options options=0</a:t>
            </a:r>
            <a:endParaRPr lang="zh-CN" altLang="zh-CN" dirty="0"/>
          </a:p>
          <a:p>
            <a:r>
              <a:rPr lang="en-US" altLang="zh-CN" dirty="0" smtClean="0"/>
              <a:t>);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36270" y="4379581"/>
            <a:ext cx="104740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QString</a:t>
            </a:r>
            <a:r>
              <a:rPr lang="en-US" altLang="zh-CN" b="1" dirty="0"/>
              <a:t> &amp; </a:t>
            </a:r>
            <a:r>
              <a:rPr lang="en-US" altLang="zh-CN" b="1" dirty="0" err="1"/>
              <a:t>dir</a:t>
            </a:r>
            <a:r>
              <a:rPr lang="en-US" altLang="zh-CN" b="1" dirty="0"/>
              <a:t>=</a:t>
            </a:r>
            <a:r>
              <a:rPr lang="en-US" altLang="zh-CN" b="1" dirty="0" err="1"/>
              <a:t>QString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指定了默认的目录，若此参数带有文件名，则文件将是默认选中的文件。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const</a:t>
            </a:r>
            <a:r>
              <a:rPr lang="en-US" altLang="zh-CN" b="1" dirty="0"/>
              <a:t> </a:t>
            </a:r>
            <a:r>
              <a:rPr lang="en-US" altLang="zh-CN" b="1" dirty="0" err="1"/>
              <a:t>QString</a:t>
            </a:r>
            <a:r>
              <a:rPr lang="en-US" altLang="zh-CN" b="1" dirty="0"/>
              <a:t> &amp; filter=</a:t>
            </a:r>
            <a:r>
              <a:rPr lang="en-US" altLang="zh-CN" b="1" dirty="0" err="1"/>
              <a:t>QString</a:t>
            </a:r>
            <a:r>
              <a:rPr lang="en-US" altLang="zh-CN" b="1" dirty="0"/>
              <a:t>()</a:t>
            </a:r>
            <a:r>
              <a:rPr lang="zh-CN" altLang="zh-CN" b="1" dirty="0"/>
              <a:t>：</a:t>
            </a:r>
            <a:r>
              <a:rPr lang="zh-CN" altLang="zh-CN" dirty="0"/>
              <a:t>此参数对文件类型进行过滤，只有与过滤器匹配的文件类型才显示，可以同时指定多种过滤方式供用户选择，多种过滤器之间用“</a:t>
            </a:r>
            <a:r>
              <a:rPr lang="en-US" altLang="zh-CN" dirty="0"/>
              <a:t>;;</a:t>
            </a:r>
            <a:r>
              <a:rPr lang="zh-CN" altLang="zh-CN" dirty="0"/>
              <a:t>”隔开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0205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打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开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文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件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940756" y="958298"/>
            <a:ext cx="491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）在该源文件的开始部分添加如下头文件：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01332" y="1345814"/>
            <a:ext cx="9087697" cy="97047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QFileDialog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QFile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QTextStream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86890" y="2380484"/>
            <a:ext cx="1052153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）运行程序，单击“文件”→“打开”命令或单击工具栏上的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zh-CN" altLang="zh-CN" sz="1800" dirty="0" smtClean="0"/>
              <a:t>按钮</a:t>
            </a:r>
            <a:r>
              <a:rPr lang="zh-CN" altLang="zh-CN" sz="1800" dirty="0"/>
              <a:t>，弹出“打开”对话框，如图</a:t>
            </a:r>
            <a:r>
              <a:rPr lang="en-US" altLang="zh-CN" sz="1800" dirty="0"/>
              <a:t>5.5</a:t>
            </a:r>
            <a:r>
              <a:rPr lang="zh-CN" altLang="zh-CN" sz="1800" dirty="0"/>
              <a:t>（</a:t>
            </a:r>
            <a:r>
              <a:rPr lang="en-US" altLang="zh-CN" sz="1800" dirty="0"/>
              <a:t>a</a:t>
            </a:r>
            <a:r>
              <a:rPr lang="zh-CN" altLang="zh-CN" sz="1800" dirty="0"/>
              <a:t>）所示。选择某个文件，单击“打开”按钮，文本编辑框中将</a:t>
            </a:r>
            <a:r>
              <a:rPr lang="zh-CN" altLang="zh-CN" dirty="0"/>
              <a:t>显示出该文件的内容，如图</a:t>
            </a:r>
            <a:r>
              <a:rPr lang="en-US" altLang="zh-CN" dirty="0"/>
              <a:t>5.5</a:t>
            </a:r>
            <a:r>
              <a:rPr lang="zh-CN" altLang="zh-CN" dirty="0"/>
              <a:t>（</a:t>
            </a:r>
            <a:r>
              <a:rPr lang="en-US" altLang="zh-CN" dirty="0"/>
              <a:t>b</a:t>
            </a:r>
            <a:r>
              <a:rPr lang="zh-CN" altLang="zh-CN" dirty="0"/>
              <a:t>）所示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19" y="2380484"/>
            <a:ext cx="329395" cy="319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972" y="3440319"/>
            <a:ext cx="4301208" cy="303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68" y="4190753"/>
            <a:ext cx="4699597" cy="22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234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88" y="2088733"/>
            <a:ext cx="482208" cy="545844"/>
          </a:xfrm>
          <a:prstGeom prst="rect">
            <a:avLst/>
          </a:prstGeom>
        </p:spPr>
      </p:pic>
      <p:sp>
        <p:nvSpPr>
          <p:cNvPr id="10" name="TextBox 18"/>
          <p:cNvSpPr txBox="1"/>
          <p:nvPr/>
        </p:nvSpPr>
        <p:spPr>
          <a:xfrm>
            <a:off x="5667297" y="2088734"/>
            <a:ext cx="2986088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1</a:t>
            </a:r>
            <a:r>
              <a:rPr lang="zh-CN" altLang="zh-CN" sz="1800" b="1" dirty="0"/>
              <a:t>．文本打印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088" y="2840098"/>
            <a:ext cx="482208" cy="545844"/>
          </a:xfrm>
          <a:prstGeom prst="rect">
            <a:avLst/>
          </a:prstGeom>
        </p:spPr>
      </p:pic>
      <p:sp>
        <p:nvSpPr>
          <p:cNvPr id="12" name="TextBox 20"/>
          <p:cNvSpPr txBox="1"/>
          <p:nvPr/>
        </p:nvSpPr>
        <p:spPr>
          <a:xfrm>
            <a:off x="5667296" y="2837849"/>
            <a:ext cx="2986089" cy="393906"/>
          </a:xfrm>
          <a:prstGeom prst="rect">
            <a:avLst/>
          </a:prstGeom>
          <a:noFill/>
        </p:spPr>
        <p:txBody>
          <a:bodyPr wrap="square" lIns="115777" tIns="57888" rIns="115777" bIns="57888" rtlCol="0">
            <a:spAutoFit/>
          </a:bodyPr>
          <a:lstStyle/>
          <a:p>
            <a:r>
              <a:rPr lang="en-US" altLang="zh-CN" sz="1800" b="1" dirty="0"/>
              <a:t>2</a:t>
            </a:r>
            <a:r>
              <a:rPr lang="zh-CN" altLang="zh-CN" sz="1800" b="1" dirty="0"/>
              <a:t>．图像打印</a:t>
            </a:r>
          </a:p>
        </p:txBody>
      </p:sp>
      <p:sp>
        <p:nvSpPr>
          <p:cNvPr id="20" name="矩形 19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42712" y="1399421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556043" y="1138946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3"/>
          <p:cNvSpPr txBox="1"/>
          <p:nvPr/>
        </p:nvSpPr>
        <p:spPr>
          <a:xfrm>
            <a:off x="2185212" y="1495381"/>
            <a:ext cx="149885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8" y="569722"/>
            <a:ext cx="939645" cy="1112796"/>
          </a:xfrm>
          <a:prstGeom prst="rect">
            <a:avLst/>
          </a:prstGeom>
        </p:spPr>
      </p:pic>
      <p:sp>
        <p:nvSpPr>
          <p:cNvPr id="25" name="TextBox 5"/>
          <p:cNvSpPr txBox="1"/>
          <p:nvPr/>
        </p:nvSpPr>
        <p:spPr>
          <a:xfrm>
            <a:off x="1622630" y="3403510"/>
            <a:ext cx="2300690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打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印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文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件</a:t>
            </a:r>
            <a:endParaRPr lang="zh-C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86543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1" grpId="0" animBg="1"/>
      <p:bldP spid="22" grpId="0" animBg="1"/>
      <p:bldP spid="23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．文本打印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1033153"/>
            <a:ext cx="1046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打印文本在文本编辑工作中经常使用，下面将介绍如何实现文本打印功能。标准打印对话框效果如图</a:t>
            </a:r>
            <a:r>
              <a:rPr lang="en-US" altLang="zh-CN" sz="1800" dirty="0"/>
              <a:t>5.6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82" y="1679484"/>
            <a:ext cx="4907745" cy="45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0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基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本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元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素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65018" y="985652"/>
            <a:ext cx="10557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en-US" altLang="zh-CN" sz="1800" dirty="0" err="1"/>
              <a:t>QMainWindow</a:t>
            </a:r>
            <a:r>
              <a:rPr lang="zh-CN" altLang="zh-CN" sz="1800" dirty="0"/>
              <a:t>是一个为用户提供主窗口程序的类，包含一个菜单栏（</a:t>
            </a:r>
            <a:r>
              <a:rPr lang="en-US" altLang="zh-CN" sz="1800" dirty="0"/>
              <a:t>menu bar</a:t>
            </a:r>
            <a:r>
              <a:rPr lang="zh-CN" altLang="zh-CN" sz="1800" dirty="0"/>
              <a:t>）、多个工具栏（</a:t>
            </a:r>
            <a:r>
              <a:rPr lang="en-US" altLang="zh-CN" sz="1800" dirty="0"/>
              <a:t>tool bars</a:t>
            </a:r>
            <a:r>
              <a:rPr lang="zh-CN" altLang="zh-CN" sz="1800" dirty="0"/>
              <a:t>）、多个锚接部件（</a:t>
            </a:r>
            <a:r>
              <a:rPr lang="en-US" altLang="zh-CN" sz="1800" dirty="0"/>
              <a:t>dock widgets</a:t>
            </a:r>
            <a:r>
              <a:rPr lang="zh-CN" altLang="zh-CN" sz="1800" dirty="0"/>
              <a:t>）、一个状态栏（</a:t>
            </a:r>
            <a:r>
              <a:rPr lang="en-US" altLang="zh-CN" sz="1800" dirty="0"/>
              <a:t>status bar</a:t>
            </a:r>
            <a:r>
              <a:rPr lang="zh-CN" altLang="zh-CN" sz="1800" dirty="0"/>
              <a:t>）及一个中心部件（</a:t>
            </a:r>
            <a:r>
              <a:rPr lang="en-US" altLang="zh-CN" sz="1800" dirty="0"/>
              <a:t>central widget</a:t>
            </a:r>
            <a:r>
              <a:rPr lang="zh-CN" altLang="zh-CN" sz="1800" dirty="0"/>
              <a:t>），是许多应用程序（如文本编辑器、图片编辑器等）的基础。本章将对此进行详细介绍。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主窗口界面布局如图</a:t>
            </a:r>
            <a:r>
              <a:rPr lang="en-US" altLang="zh-CN" sz="1800" dirty="0"/>
              <a:t>5.1</a:t>
            </a:r>
            <a:r>
              <a:rPr lang="zh-CN" altLang="zh-CN" sz="1800" dirty="0"/>
              <a:t>所示。</a:t>
            </a:r>
            <a:endParaRPr lang="zh-CN" altLang="en-US" sz="1800" dirty="0"/>
          </a:p>
        </p:txBody>
      </p:sp>
      <p:pic>
        <p:nvPicPr>
          <p:cNvPr id="1026" name="Picture 2" descr="5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14" y="2303193"/>
            <a:ext cx="4001201" cy="312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328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318161" y="3551627"/>
            <a:ext cx="8942120" cy="415637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18161" y="2719449"/>
            <a:ext cx="8942120" cy="415637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1332" y="340781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．文本打印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09403"/>
            <a:ext cx="1042653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如图</a:t>
            </a:r>
            <a:r>
              <a:rPr lang="en-US" altLang="zh-CN" sz="1800" dirty="0"/>
              <a:t>5.6</a:t>
            </a:r>
            <a:r>
              <a:rPr lang="zh-CN" altLang="zh-CN" sz="1800" dirty="0"/>
              <a:t>所示，</a:t>
            </a:r>
            <a:r>
              <a:rPr lang="en-US" altLang="zh-CN" sz="1800" dirty="0" err="1"/>
              <a:t>QPrintDialog</a:t>
            </a:r>
            <a:r>
              <a:rPr lang="zh-CN" altLang="zh-CN" sz="1800" dirty="0"/>
              <a:t>标准打印对话框提供了打印机的选择、配置功能，并允许用户改变文档有关的设置，如页面范围、打印份数等。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具体实现步骤如下。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void </a:t>
            </a:r>
            <a:r>
              <a:rPr lang="en-US" altLang="zh-CN" sz="1800" dirty="0" err="1"/>
              <a:t>ShowPrintText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函数的“</a:t>
            </a:r>
            <a:r>
              <a:rPr lang="en-US" altLang="zh-CN" sz="1800" dirty="0"/>
              <a:t>"</a:t>
            </a:r>
            <a:r>
              <a:rPr lang="zh-CN" altLang="zh-CN" sz="1800" dirty="0"/>
              <a:t>打印文本</a:t>
            </a:r>
            <a:r>
              <a:rPr lang="en-US" altLang="zh-CN" sz="1800" dirty="0"/>
              <a:t>"</a:t>
            </a:r>
            <a:r>
              <a:rPr lang="zh-CN" altLang="zh-CN" sz="1800" dirty="0"/>
              <a:t>动作”最后添加事件关联：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connect(</a:t>
            </a:r>
            <a:r>
              <a:rPr lang="en-US" altLang="zh-CN" sz="1800" dirty="0" err="1" smtClean="0"/>
              <a:t>PrintTextAction,SIGNAL</a:t>
            </a:r>
            <a:r>
              <a:rPr lang="en-US" altLang="zh-CN" sz="1800" dirty="0" smtClean="0"/>
              <a:t>(triggered</a:t>
            </a:r>
            <a:r>
              <a:rPr lang="en-US" altLang="zh-CN" sz="1800" dirty="0"/>
              <a:t>()),</a:t>
            </a:r>
            <a:r>
              <a:rPr lang="en-US" altLang="zh-CN" sz="1800" dirty="0" err="1"/>
              <a:t>this,SLOT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ShowPrintText</a:t>
            </a:r>
            <a:r>
              <a:rPr lang="en-US" altLang="zh-CN" sz="1800" dirty="0" smtClean="0"/>
              <a:t>()));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3041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．文本打印</a:t>
            </a:r>
          </a:p>
        </p:txBody>
      </p:sp>
      <p:sp>
        <p:nvSpPr>
          <p:cNvPr id="3" name="矩形 2"/>
          <p:cNvSpPr/>
          <p:nvPr/>
        </p:nvSpPr>
        <p:spPr>
          <a:xfrm>
            <a:off x="961391" y="982049"/>
            <a:ext cx="5531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）实现打印文本功能的函数</a:t>
            </a:r>
            <a:r>
              <a:rPr lang="en-US" altLang="zh-CN" sz="1800" dirty="0" err="1"/>
              <a:t>ShowPrintText</a:t>
            </a:r>
            <a:r>
              <a:rPr lang="en-US" altLang="zh-CN" sz="1800" dirty="0"/>
              <a:t> ()</a:t>
            </a:r>
            <a:r>
              <a:rPr lang="zh-CN" altLang="zh-CN" sz="1800" dirty="0"/>
              <a:t>如下：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101332" y="1383381"/>
            <a:ext cx="9360829" cy="3084939"/>
          </a:xfrm>
          <a:prstGeom prst="roundRect">
            <a:avLst>
              <a:gd name="adj" fmla="val 6909"/>
            </a:avLst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ShowPrintText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QPrinter</a:t>
            </a:r>
            <a:r>
              <a:rPr lang="en-US" altLang="zh-CN" dirty="0"/>
              <a:t> printer;						</a:t>
            </a:r>
            <a:r>
              <a:rPr lang="en-US" altLang="zh-CN" dirty="0" smtClean="0"/>
              <a:t>//</a:t>
            </a:r>
            <a:r>
              <a:rPr lang="zh-CN" altLang="zh-CN" dirty="0"/>
              <a:t>新建一个</a:t>
            </a:r>
            <a:r>
              <a:rPr lang="en-US" altLang="zh-CN" dirty="0" err="1"/>
              <a:t>QPrinter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QPrintDialog</a:t>
            </a:r>
            <a:r>
              <a:rPr lang="en-US" altLang="zh-CN" dirty="0"/>
              <a:t> </a:t>
            </a:r>
            <a:r>
              <a:rPr lang="en-US" altLang="zh-CN" dirty="0" err="1"/>
              <a:t>printDialog</a:t>
            </a:r>
            <a:r>
              <a:rPr lang="en-US" altLang="zh-CN" dirty="0"/>
              <a:t>(&amp;</a:t>
            </a:r>
            <a:r>
              <a:rPr lang="en-US" altLang="zh-CN" dirty="0" err="1"/>
              <a:t>printer,this</a:t>
            </a:r>
            <a:r>
              <a:rPr lang="en-US" altLang="zh-CN" dirty="0"/>
              <a:t>);	</a:t>
            </a:r>
            <a:r>
              <a:rPr lang="en-US" altLang="zh-CN" dirty="0" smtClean="0"/>
              <a:t>		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printDialog.exec</a:t>
            </a:r>
            <a:r>
              <a:rPr lang="en-US" altLang="zh-CN" dirty="0"/>
              <a:t>())	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	   //</a:t>
            </a:r>
            <a:r>
              <a:rPr lang="zh-CN" altLang="zh-CN" dirty="0"/>
              <a:t>获得</a:t>
            </a:r>
            <a:r>
              <a:rPr lang="en-US" altLang="zh-CN" dirty="0" err="1"/>
              <a:t>QTextEdit</a:t>
            </a:r>
            <a:r>
              <a:rPr lang="zh-CN" altLang="zh-CN" dirty="0"/>
              <a:t>对象的文档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QTextDocument</a:t>
            </a:r>
            <a:r>
              <a:rPr lang="en-US" altLang="zh-CN" dirty="0"/>
              <a:t> *doc =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-&gt;text-&gt;document();</a:t>
            </a:r>
            <a:endParaRPr lang="zh-CN" altLang="zh-CN" dirty="0"/>
          </a:p>
          <a:p>
            <a:r>
              <a:rPr lang="en-US" altLang="zh-CN" dirty="0"/>
              <a:t>        doc-&gt;print(&amp;printer);					//</a:t>
            </a:r>
            <a:r>
              <a:rPr lang="zh-CN" altLang="zh-CN" dirty="0"/>
              <a:t>打印</a:t>
            </a:r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8140" y="4468320"/>
            <a:ext cx="1037903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b="1" dirty="0"/>
              <a:t>其中，</a:t>
            </a:r>
            <a:endParaRPr lang="zh-CN" altLang="zh-CN" dirty="0"/>
          </a:p>
          <a:p>
            <a:pPr indent="450850"/>
            <a:r>
              <a:rPr lang="en-US" altLang="zh-CN" b="1" dirty="0"/>
              <a:t>(a) </a:t>
            </a:r>
            <a:r>
              <a:rPr lang="en-US" altLang="zh-CN" b="1" dirty="0" err="1"/>
              <a:t>QPrintDialog</a:t>
            </a:r>
            <a:r>
              <a:rPr lang="en-US" altLang="zh-CN" b="1" dirty="0"/>
              <a:t> </a:t>
            </a:r>
            <a:r>
              <a:rPr lang="en-US" altLang="zh-CN" b="1" dirty="0" err="1"/>
              <a:t>printDialog</a:t>
            </a:r>
            <a:r>
              <a:rPr lang="en-US" altLang="zh-CN" b="1" dirty="0"/>
              <a:t>(&amp;</a:t>
            </a:r>
            <a:r>
              <a:rPr lang="en-US" altLang="zh-CN" b="1" dirty="0" err="1"/>
              <a:t>printer,this</a:t>
            </a:r>
            <a:r>
              <a:rPr lang="en-US" altLang="zh-CN" b="1" dirty="0"/>
              <a:t>)</a:t>
            </a:r>
            <a:r>
              <a:rPr lang="zh-CN" altLang="zh-CN" b="1" dirty="0"/>
              <a:t>：</a:t>
            </a:r>
            <a:r>
              <a:rPr lang="zh-CN" altLang="zh-CN" dirty="0"/>
              <a:t>创建一个</a:t>
            </a:r>
            <a:r>
              <a:rPr lang="en-US" altLang="zh-CN" dirty="0" err="1"/>
              <a:t>QPrintDialog</a:t>
            </a:r>
            <a:r>
              <a:rPr lang="zh-CN" altLang="zh-CN" dirty="0"/>
              <a:t>对象，参数为</a:t>
            </a:r>
            <a:r>
              <a:rPr lang="en-US" altLang="zh-CN" dirty="0" err="1"/>
              <a:t>QPrinter</a:t>
            </a:r>
            <a:r>
              <a:rPr lang="zh-CN" altLang="zh-CN" dirty="0"/>
              <a:t>对象。</a:t>
            </a:r>
          </a:p>
          <a:p>
            <a:pPr indent="450850"/>
            <a:r>
              <a:rPr lang="en-US" altLang="zh-CN" b="1" dirty="0"/>
              <a:t>(b) if(</a:t>
            </a:r>
            <a:r>
              <a:rPr lang="en-US" altLang="zh-CN" b="1" dirty="0" err="1"/>
              <a:t>printDialog.exec</a:t>
            </a:r>
            <a:r>
              <a:rPr lang="en-US" altLang="zh-CN" b="1" dirty="0"/>
              <a:t>())</a:t>
            </a:r>
            <a:r>
              <a:rPr lang="zh-CN" altLang="zh-CN" b="1" dirty="0"/>
              <a:t>：</a:t>
            </a:r>
            <a:r>
              <a:rPr lang="zh-CN" altLang="zh-CN" dirty="0"/>
              <a:t>判断标准打印对话框显示后用户是否单击“打印”按钮。若单击“打印”按钮，则相关打印属性将可以通过创建</a:t>
            </a:r>
            <a:r>
              <a:rPr lang="en-US" altLang="zh-CN" dirty="0" err="1"/>
              <a:t>QPrintDialog</a:t>
            </a:r>
            <a:r>
              <a:rPr lang="zh-CN" altLang="zh-CN" dirty="0"/>
              <a:t>对象时使用的</a:t>
            </a:r>
            <a:r>
              <a:rPr lang="en-US" altLang="zh-CN" dirty="0" err="1"/>
              <a:t>QPrinter</a:t>
            </a:r>
            <a:r>
              <a:rPr lang="zh-CN" altLang="zh-CN" dirty="0"/>
              <a:t>对象获得；若用户单击“取消”按钮，则不执行后续的打印操作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4388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zh-CN" sz="2400" b="1" dirty="0"/>
              <a:t>．文本打印</a:t>
            </a:r>
          </a:p>
        </p:txBody>
      </p:sp>
      <p:sp>
        <p:nvSpPr>
          <p:cNvPr id="3" name="矩形 2"/>
          <p:cNvSpPr/>
          <p:nvPr/>
        </p:nvSpPr>
        <p:spPr>
          <a:xfrm>
            <a:off x="857629" y="1005799"/>
            <a:ext cx="491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）在该源文件的开始部分添加如下头文件：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89146" y="1458259"/>
            <a:ext cx="9313638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QPrintDialog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QPrinter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09256" y="2139297"/>
            <a:ext cx="10533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）运行程序，单击“文件”→“打印文本”命令或工具栏上的</a:t>
            </a:r>
            <a:r>
              <a:rPr lang="en-US" altLang="zh-CN" sz="1800" dirty="0"/>
              <a:t> </a:t>
            </a:r>
            <a:r>
              <a:rPr lang="zh-CN" altLang="zh-CN" sz="1800" dirty="0"/>
              <a:t>按钮，弹出标准打印对话框，如图</a:t>
            </a:r>
            <a:r>
              <a:rPr lang="en-US" altLang="zh-CN" sz="1800" dirty="0"/>
              <a:t>5.6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10089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401288" y="3618338"/>
            <a:ext cx="9013372" cy="403761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01288" y="2766951"/>
            <a:ext cx="9013372" cy="403761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1332" y="340781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．图像打印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0021" y="1021278"/>
            <a:ext cx="104146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打印图像实际上是在一个</a:t>
            </a:r>
            <a:r>
              <a:rPr lang="en-US" altLang="zh-CN" sz="1800" dirty="0" err="1"/>
              <a:t>QPaintDevice</a:t>
            </a:r>
            <a:r>
              <a:rPr lang="zh-CN" altLang="zh-CN" sz="1800" dirty="0"/>
              <a:t>中画图，与平常在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QPixmap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QImage</a:t>
            </a:r>
            <a:r>
              <a:rPr lang="zh-CN" altLang="zh-CN" sz="1800" dirty="0"/>
              <a:t>中画图相同，都是创建一个</a:t>
            </a:r>
            <a:r>
              <a:rPr lang="en-US" altLang="zh-CN" sz="1800" dirty="0" err="1"/>
              <a:t>QPainter</a:t>
            </a:r>
            <a:r>
              <a:rPr lang="zh-CN" altLang="zh-CN" sz="1800" dirty="0"/>
              <a:t>对象进行画图，只是打印使用的是</a:t>
            </a:r>
            <a:r>
              <a:rPr lang="en-US" altLang="zh-CN" sz="1800" dirty="0" err="1"/>
              <a:t>QPrinter</a:t>
            </a:r>
            <a:r>
              <a:rPr lang="zh-CN" altLang="zh-CN" sz="1800" dirty="0"/>
              <a:t>，</a:t>
            </a:r>
            <a:r>
              <a:rPr lang="en-US" altLang="zh-CN" sz="1800" dirty="0" err="1"/>
              <a:t>QPrinter</a:t>
            </a:r>
            <a:r>
              <a:rPr lang="zh-CN" altLang="zh-CN" sz="1800" dirty="0"/>
              <a:t>本质上也是一个绘图设备</a:t>
            </a:r>
            <a:r>
              <a:rPr lang="en-US" altLang="zh-CN" sz="1800" dirty="0" err="1"/>
              <a:t>QPaintDevice</a:t>
            </a:r>
            <a:r>
              <a:rPr lang="zh-CN" altLang="zh-CN" sz="1800" dirty="0"/>
              <a:t>。下面将介绍如何实现图像打印功能。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 void </a:t>
            </a:r>
            <a:r>
              <a:rPr lang="en-US" altLang="zh-CN" sz="1800" dirty="0" err="1"/>
              <a:t>ShowPrintImage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函数的“</a:t>
            </a:r>
            <a:r>
              <a:rPr lang="en-US" altLang="zh-CN" sz="1800" dirty="0"/>
              <a:t>"</a:t>
            </a:r>
            <a:r>
              <a:rPr lang="zh-CN" altLang="zh-CN" sz="1800" dirty="0"/>
              <a:t>打印图像</a:t>
            </a:r>
            <a:r>
              <a:rPr lang="en-US" altLang="zh-CN" sz="1800" dirty="0"/>
              <a:t>"</a:t>
            </a:r>
            <a:r>
              <a:rPr lang="zh-CN" altLang="zh-CN" sz="1800" dirty="0"/>
              <a:t>动作”最后添加事件关联：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 connect(</a:t>
            </a:r>
            <a:r>
              <a:rPr lang="en-US" altLang="zh-CN" sz="1800" dirty="0" err="1" smtClean="0"/>
              <a:t>PrintImageAction,SIGNAL</a:t>
            </a:r>
            <a:r>
              <a:rPr lang="en-US" altLang="zh-CN" sz="1800" dirty="0" smtClean="0"/>
              <a:t>(triggered</a:t>
            </a:r>
            <a:r>
              <a:rPr lang="en-US" altLang="zh-CN" sz="1800" dirty="0"/>
              <a:t>()),</a:t>
            </a:r>
            <a:r>
              <a:rPr lang="en-US" altLang="zh-CN" sz="1800" dirty="0" err="1"/>
              <a:t>this,SLOT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ShowPrintImage</a:t>
            </a:r>
            <a:r>
              <a:rPr lang="en-US" altLang="zh-CN" sz="1800" dirty="0" smtClean="0"/>
              <a:t>()));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69587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．图像打印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01332" y="993924"/>
            <a:ext cx="5726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）实现打印图像功能的函数</a:t>
            </a:r>
            <a:r>
              <a:rPr lang="en-US" altLang="zh-CN" sz="1800" dirty="0" err="1"/>
              <a:t>ShowPrintImage</a:t>
            </a:r>
            <a:r>
              <a:rPr lang="en-US" altLang="zh-CN" sz="1800" dirty="0"/>
              <a:t> ()</a:t>
            </a:r>
            <a:r>
              <a:rPr lang="zh-CN" altLang="zh-CN" sz="1800" dirty="0"/>
              <a:t>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909" y="1448790"/>
            <a:ext cx="9429008" cy="4402217"/>
          </a:xfrm>
          <a:prstGeom prst="roundRect">
            <a:avLst>
              <a:gd name="adj" fmla="val 587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ShowPrintImage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  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QPrinter</a:t>
            </a:r>
            <a:r>
              <a:rPr lang="en-US" altLang="zh-CN" dirty="0"/>
              <a:t> printer;					</a:t>
            </a:r>
            <a:r>
              <a:rPr lang="en-US" altLang="zh-CN" dirty="0" smtClean="0"/>
              <a:t>//</a:t>
            </a:r>
            <a:r>
              <a:rPr lang="zh-CN" altLang="zh-CN" dirty="0"/>
              <a:t>新建一个</a:t>
            </a:r>
            <a:r>
              <a:rPr lang="en-US" altLang="zh-CN" dirty="0" err="1"/>
              <a:t>QPrinter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QPrintDialog</a:t>
            </a:r>
            <a:r>
              <a:rPr lang="en-US" altLang="zh-CN" dirty="0"/>
              <a:t> </a:t>
            </a:r>
            <a:r>
              <a:rPr lang="en-US" altLang="zh-CN" dirty="0" err="1"/>
              <a:t>printDialog</a:t>
            </a:r>
            <a:r>
              <a:rPr lang="en-US" altLang="zh-CN" dirty="0"/>
              <a:t>(&amp;</a:t>
            </a:r>
            <a:r>
              <a:rPr lang="en-US" altLang="zh-CN" dirty="0" err="1"/>
              <a:t>printer,this</a:t>
            </a:r>
            <a:r>
              <a:rPr lang="en-US" altLang="zh-CN" dirty="0"/>
              <a:t>);	</a:t>
            </a:r>
            <a:r>
              <a:rPr lang="en-US" altLang="zh-CN" dirty="0" smtClean="0"/>
              <a:t>	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printDialog.exec</a:t>
            </a:r>
            <a:r>
              <a:rPr lang="en-US" altLang="zh-CN" dirty="0"/>
              <a:t>())				</a:t>
            </a:r>
            <a:r>
              <a:rPr lang="en-US" altLang="zh-CN" dirty="0" smtClean="0"/>
              <a:t>//(</a:t>
            </a:r>
            <a:r>
              <a:rPr lang="en-US" altLang="zh-CN" dirty="0"/>
              <a:t>b)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QPainter</a:t>
            </a:r>
            <a:r>
              <a:rPr lang="en-US" altLang="zh-CN" dirty="0"/>
              <a:t> painter(&amp;printer);			</a:t>
            </a:r>
            <a:r>
              <a:rPr lang="en-US" altLang="zh-CN" dirty="0" smtClean="0"/>
              <a:t>//(</a:t>
            </a:r>
            <a:r>
              <a:rPr lang="en-US" altLang="zh-CN" dirty="0"/>
              <a:t>c)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QRect</a:t>
            </a:r>
            <a:r>
              <a:rPr lang="en-US" altLang="zh-CN" dirty="0"/>
              <a:t> </a:t>
            </a:r>
            <a:r>
              <a:rPr lang="en-US" altLang="zh-CN" dirty="0" err="1"/>
              <a:t>rect</a:t>
            </a:r>
            <a:r>
              <a:rPr lang="en-US" altLang="zh-CN" dirty="0"/>
              <a:t> =</a:t>
            </a:r>
            <a:r>
              <a:rPr lang="en-US" altLang="zh-CN" dirty="0" err="1"/>
              <a:t>painter.viewport</a:t>
            </a:r>
            <a:r>
              <a:rPr lang="en-US" altLang="zh-CN" dirty="0"/>
              <a:t>();			//</a:t>
            </a:r>
            <a:r>
              <a:rPr lang="zh-CN" altLang="zh-CN" dirty="0"/>
              <a:t>获得</a:t>
            </a:r>
            <a:r>
              <a:rPr lang="en-US" altLang="zh-CN" dirty="0" err="1"/>
              <a:t>QPainter</a:t>
            </a:r>
            <a:r>
              <a:rPr lang="zh-CN" altLang="zh-CN" dirty="0"/>
              <a:t>对象的视图矩形区域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QSize</a:t>
            </a:r>
            <a:r>
              <a:rPr lang="en-US" altLang="zh-CN" dirty="0"/>
              <a:t> size = </a:t>
            </a:r>
            <a:r>
              <a:rPr lang="en-US" altLang="zh-CN" dirty="0" err="1"/>
              <a:t>img.size</a:t>
            </a:r>
            <a:r>
              <a:rPr lang="en-US" altLang="zh-CN" dirty="0"/>
              <a:t>();				</a:t>
            </a:r>
            <a:r>
              <a:rPr lang="en-US" altLang="zh-CN" dirty="0" smtClean="0"/>
              <a:t>//</a:t>
            </a:r>
            <a:r>
              <a:rPr lang="zh-CN" altLang="zh-CN" dirty="0"/>
              <a:t>获得图像的大小</a:t>
            </a:r>
          </a:p>
          <a:p>
            <a:r>
              <a:rPr lang="en-US" altLang="zh-CN" dirty="0"/>
              <a:t>	   /* </a:t>
            </a:r>
            <a:r>
              <a:rPr lang="zh-CN" altLang="zh-CN" dirty="0"/>
              <a:t>按照图形的比例大小重新设置视图矩形区域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size.scale</a:t>
            </a:r>
            <a:r>
              <a:rPr lang="en-US" altLang="zh-CN" dirty="0"/>
              <a:t>(</a:t>
            </a:r>
            <a:r>
              <a:rPr lang="en-US" altLang="zh-CN" dirty="0" err="1"/>
              <a:t>rect.size</a:t>
            </a:r>
            <a:r>
              <a:rPr lang="en-US" altLang="zh-CN" dirty="0"/>
              <a:t>(),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KeepAspectRatio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painter.setViewport</a:t>
            </a:r>
            <a:r>
              <a:rPr lang="en-US" altLang="zh-CN" dirty="0"/>
              <a:t>(</a:t>
            </a:r>
            <a:r>
              <a:rPr lang="en-US" altLang="zh-CN" dirty="0" err="1"/>
              <a:t>rect.x</a:t>
            </a:r>
            <a:r>
              <a:rPr lang="en-US" altLang="zh-CN" dirty="0"/>
              <a:t>(),</a:t>
            </a:r>
            <a:r>
              <a:rPr lang="en-US" altLang="zh-CN" dirty="0" err="1"/>
              <a:t>rect.y</a:t>
            </a:r>
            <a:r>
              <a:rPr lang="en-US" altLang="zh-CN" dirty="0"/>
              <a:t>(),</a:t>
            </a:r>
            <a:r>
              <a:rPr lang="en-US" altLang="zh-CN" dirty="0" err="1"/>
              <a:t>size.width</a:t>
            </a:r>
            <a:r>
              <a:rPr lang="en-US" altLang="zh-CN" dirty="0"/>
              <a:t>(),</a:t>
            </a:r>
            <a:r>
              <a:rPr lang="en-US" altLang="zh-CN" dirty="0" err="1"/>
              <a:t>size.height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painter.setWindow</a:t>
            </a:r>
            <a:r>
              <a:rPr lang="en-US" altLang="zh-CN" dirty="0"/>
              <a:t>(</a:t>
            </a:r>
            <a:r>
              <a:rPr lang="en-US" altLang="zh-CN" dirty="0" err="1"/>
              <a:t>img.rect</a:t>
            </a:r>
            <a:r>
              <a:rPr lang="en-US" altLang="zh-CN" dirty="0"/>
              <a:t>());			//</a:t>
            </a:r>
            <a:r>
              <a:rPr lang="zh-CN" altLang="zh-CN" dirty="0"/>
              <a:t>设置</a:t>
            </a:r>
            <a:r>
              <a:rPr lang="en-US" altLang="zh-CN" dirty="0" err="1"/>
              <a:t>QPainter</a:t>
            </a:r>
            <a:r>
              <a:rPr lang="zh-CN" altLang="zh-CN" dirty="0"/>
              <a:t>窗口大小为图像的大小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painter.drawImage</a:t>
            </a:r>
            <a:r>
              <a:rPr lang="en-US" altLang="zh-CN" dirty="0"/>
              <a:t>(0,0,img);			</a:t>
            </a:r>
            <a:r>
              <a:rPr lang="en-US" altLang="zh-CN" dirty="0" smtClean="0"/>
              <a:t>//</a:t>
            </a:r>
            <a:r>
              <a:rPr lang="zh-CN" altLang="zh-CN" dirty="0"/>
              <a:t>打印图像</a:t>
            </a:r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7891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472540" y="4073236"/>
            <a:ext cx="8763990" cy="403761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1332" y="340781"/>
            <a:ext cx="1879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2</a:t>
            </a:r>
            <a:r>
              <a:rPr lang="zh-CN" altLang="zh-CN" sz="2400" b="1" dirty="0" smtClean="0"/>
              <a:t>．图像打印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55023" y="1080655"/>
            <a:ext cx="103790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</a:t>
            </a:r>
            <a:r>
              <a:rPr lang="en-US" altLang="zh-CN" sz="1800" b="1" dirty="0" err="1"/>
              <a:t>QPrintDialog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printDialog</a:t>
            </a:r>
            <a:r>
              <a:rPr lang="en-US" altLang="zh-CN" sz="1800" b="1" dirty="0"/>
              <a:t>(&amp;</a:t>
            </a:r>
            <a:r>
              <a:rPr lang="en-US" altLang="zh-CN" sz="1800" b="1" dirty="0" err="1"/>
              <a:t>printer,this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创建一个</a:t>
            </a:r>
            <a:r>
              <a:rPr lang="en-US" altLang="zh-CN" sz="1800" dirty="0" err="1"/>
              <a:t>QPrintDialog</a:t>
            </a:r>
            <a:r>
              <a:rPr lang="zh-CN" altLang="zh-CN" sz="1800" dirty="0"/>
              <a:t>对象，参数为</a:t>
            </a:r>
            <a:r>
              <a:rPr lang="en-US" altLang="zh-CN" sz="1800" dirty="0" err="1"/>
              <a:t>QPrinter</a:t>
            </a:r>
            <a:r>
              <a:rPr lang="zh-CN" altLang="zh-CN" sz="1800" dirty="0"/>
              <a:t>对象。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if(</a:t>
            </a:r>
            <a:r>
              <a:rPr lang="en-US" altLang="zh-CN" sz="1800" b="1" dirty="0" err="1"/>
              <a:t>printDialog.exec</a:t>
            </a:r>
            <a:r>
              <a:rPr lang="en-US" altLang="zh-CN" sz="1800" b="1" dirty="0"/>
              <a:t>())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判断打印对话框显示后用户是否单击“打印”按钮。若单击“打印”按钮，则相关打印属性将可以通过创建</a:t>
            </a:r>
            <a:r>
              <a:rPr lang="en-US" altLang="zh-CN" sz="1800" dirty="0" err="1"/>
              <a:t>QPrintDialog</a:t>
            </a:r>
            <a:r>
              <a:rPr lang="zh-CN" altLang="zh-CN" sz="1800" dirty="0"/>
              <a:t>对象时使用的</a:t>
            </a:r>
            <a:r>
              <a:rPr lang="en-US" altLang="zh-CN" sz="1800" dirty="0" err="1"/>
              <a:t>QPrinter</a:t>
            </a:r>
            <a:r>
              <a:rPr lang="zh-CN" altLang="zh-CN" sz="1800" dirty="0"/>
              <a:t>对象获得；若用户单击“取消”按钮，则不执行后续的打印操作。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</a:t>
            </a:r>
            <a:r>
              <a:rPr lang="en-US" altLang="zh-CN" sz="1800" b="1" dirty="0" err="1"/>
              <a:t>QPainter</a:t>
            </a:r>
            <a:r>
              <a:rPr lang="en-US" altLang="zh-CN" sz="1800" b="1" dirty="0"/>
              <a:t> painter(&amp;printer)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创建一个</a:t>
            </a:r>
            <a:r>
              <a:rPr lang="en-US" altLang="zh-CN" sz="1800" dirty="0" err="1"/>
              <a:t>QPainter</a:t>
            </a:r>
            <a:r>
              <a:rPr lang="zh-CN" altLang="zh-CN" sz="1800" dirty="0"/>
              <a:t>对象，并指定绘图设备为一个</a:t>
            </a:r>
            <a:r>
              <a:rPr lang="en-US" altLang="zh-CN" sz="1800" dirty="0" err="1"/>
              <a:t>QPrinter</a:t>
            </a:r>
            <a:r>
              <a:rPr lang="zh-CN" altLang="zh-CN" sz="1800" dirty="0"/>
              <a:t>对象。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）在该源文件的开始部分添加如下头文件：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dirty="0" smtClean="0"/>
              <a:t>     #</a:t>
            </a:r>
            <a:r>
              <a:rPr lang="en-US" altLang="zh-CN" sz="1800" dirty="0"/>
              <a:t>include &lt;</a:t>
            </a:r>
            <a:r>
              <a:rPr lang="en-US" altLang="zh-CN" sz="1800" dirty="0" err="1"/>
              <a:t>QPainter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）运行程序，单击“文件”→“打印图像”命令或单击工具栏上的</a:t>
            </a:r>
            <a:r>
              <a:rPr lang="en-US" altLang="zh-CN" sz="1800" dirty="0"/>
              <a:t> </a:t>
            </a:r>
            <a:r>
              <a:rPr lang="zh-CN" altLang="zh-CN" sz="1800" dirty="0"/>
              <a:t>按钮，弹出标准打印对话框，显示效果如图</a:t>
            </a:r>
            <a:r>
              <a:rPr lang="en-US" altLang="zh-CN" sz="1800" dirty="0"/>
              <a:t>5.6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708421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4469" y="1330037"/>
            <a:ext cx="54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主窗口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8904" y="3128270"/>
            <a:ext cx="480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5</a:t>
            </a:r>
            <a:r>
              <a:rPr lang="zh-CN" altLang="zh-CN" sz="3600" b="1" dirty="0"/>
              <a:t>图像坐标变换</a:t>
            </a:r>
          </a:p>
        </p:txBody>
      </p:sp>
    </p:spTree>
    <p:extLst>
      <p:ext uri="{BB962C8B-B14F-4D97-AF65-F5344CB8AC3E}">
        <p14:creationId xmlns:p14="http://schemas.microsoft.com/office/powerpoint/2010/main" val="2451270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778709" y="4060823"/>
            <a:ext cx="22790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缩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放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功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能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1009402" y="1993072"/>
            <a:ext cx="9571512" cy="39188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09403" y="1330036"/>
            <a:ext cx="9571512" cy="391886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缩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放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8774" y="961901"/>
            <a:ext cx="103315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void </a:t>
            </a:r>
            <a:r>
              <a:rPr lang="en-US" altLang="zh-CN" sz="1800" dirty="0" err="1"/>
              <a:t>ShowZoomIn</a:t>
            </a:r>
            <a:r>
              <a:rPr lang="en-US" altLang="zh-CN" sz="1800" dirty="0"/>
              <a:t>();</a:t>
            </a:r>
            <a:endParaRPr lang="zh-CN" altLang="zh-CN" sz="1800" dirty="0"/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函数的“</a:t>
            </a:r>
            <a:r>
              <a:rPr lang="en-US" altLang="zh-CN" sz="1800" dirty="0"/>
              <a:t>"</a:t>
            </a:r>
            <a:r>
              <a:rPr lang="zh-CN" altLang="zh-CN" sz="1800" dirty="0"/>
              <a:t>放大</a:t>
            </a:r>
            <a:r>
              <a:rPr lang="en-US" altLang="zh-CN" sz="1800" dirty="0"/>
              <a:t>"</a:t>
            </a:r>
            <a:r>
              <a:rPr lang="zh-CN" altLang="zh-CN" sz="1800" dirty="0"/>
              <a:t>动作”最后添加事件关联：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connect(</a:t>
            </a:r>
            <a:r>
              <a:rPr lang="en-US" altLang="zh-CN" sz="1800" dirty="0" err="1" smtClean="0"/>
              <a:t>zoomInAction,SIGNAL</a:t>
            </a:r>
            <a:r>
              <a:rPr lang="en-US" altLang="zh-CN" sz="1800" dirty="0" smtClean="0"/>
              <a:t>(triggered</a:t>
            </a:r>
            <a:r>
              <a:rPr lang="en-US" altLang="zh-CN" sz="1800" dirty="0"/>
              <a:t>()),</a:t>
            </a:r>
            <a:r>
              <a:rPr lang="en-US" altLang="zh-CN" sz="1800" dirty="0" err="1"/>
              <a:t>this,SLOT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ShowZoomIn</a:t>
            </a:r>
            <a:r>
              <a:rPr lang="en-US" altLang="zh-CN" sz="1800" dirty="0"/>
              <a:t>()));</a:t>
            </a:r>
            <a:endParaRPr lang="zh-CN" altLang="zh-CN" sz="1800" dirty="0"/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）实现图形放大功能的函数</a:t>
            </a:r>
            <a:r>
              <a:rPr lang="en-US" altLang="zh-CN" sz="1800" dirty="0" err="1"/>
              <a:t>ShowZoomIn</a:t>
            </a:r>
            <a:r>
              <a:rPr lang="en-US" altLang="zh-CN" sz="1800" dirty="0"/>
              <a:t>()</a:t>
            </a:r>
            <a:r>
              <a:rPr lang="zh-CN" altLang="zh-CN" sz="1800" dirty="0"/>
              <a:t>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009403" y="2747005"/>
            <a:ext cx="9571511" cy="2787015"/>
          </a:xfrm>
          <a:prstGeom prst="roundRect">
            <a:avLst>
              <a:gd name="adj" fmla="val 6363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ShowZoomIn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					//</a:t>
            </a:r>
            <a:r>
              <a:rPr lang="zh-CN" altLang="zh-CN" dirty="0"/>
              <a:t>有效性判断</a:t>
            </a:r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QMatrix</a:t>
            </a:r>
            <a:r>
              <a:rPr lang="en-US" altLang="zh-CN" dirty="0"/>
              <a:t> </a:t>
            </a:r>
            <a:r>
              <a:rPr lang="en-US" altLang="zh-CN" dirty="0" err="1"/>
              <a:t>martix</a:t>
            </a:r>
            <a:r>
              <a:rPr lang="en-US" altLang="zh-CN" dirty="0"/>
              <a:t>;					//</a:t>
            </a:r>
            <a:r>
              <a:rPr lang="zh-CN" altLang="zh-CN" dirty="0"/>
              <a:t>声明一个</a:t>
            </a:r>
            <a:r>
              <a:rPr lang="en-US" altLang="zh-CN" dirty="0" err="1"/>
              <a:t>QMatrix</a:t>
            </a:r>
            <a:r>
              <a:rPr lang="zh-CN" altLang="zh-CN" dirty="0"/>
              <a:t>类的实例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martix.scale</a:t>
            </a:r>
            <a:r>
              <a:rPr lang="en-US" altLang="zh-CN" dirty="0"/>
              <a:t>(2,2);				</a:t>
            </a:r>
            <a:r>
              <a:rPr lang="en-US" altLang="zh-CN" dirty="0" smtClean="0"/>
              <a:t>	//(</a:t>
            </a:r>
            <a:r>
              <a:rPr lang="en-US" altLang="zh-CN" dirty="0"/>
              <a:t>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img.transformed</a:t>
            </a:r>
            <a:r>
              <a:rPr lang="en-US" altLang="zh-CN" dirty="0"/>
              <a:t>(</a:t>
            </a:r>
            <a:r>
              <a:rPr lang="en-US" altLang="zh-CN" dirty="0" err="1"/>
              <a:t>martix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//</a:t>
            </a:r>
            <a:r>
              <a:rPr lang="zh-CN" altLang="zh-CN" dirty="0"/>
              <a:t>重新设置显示图形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463138" y="5534020"/>
            <a:ext cx="10592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/>
            <a:r>
              <a:rPr lang="en-US" altLang="zh-CN" sz="1800" b="1" dirty="0"/>
              <a:t>(a) </a:t>
            </a:r>
            <a:r>
              <a:rPr lang="en-US" altLang="zh-CN" sz="1800" b="1" dirty="0" err="1"/>
              <a:t>martix.scale</a:t>
            </a:r>
            <a:r>
              <a:rPr lang="en-US" altLang="zh-CN" sz="1800" b="1" dirty="0"/>
              <a:t>(2,2)</a:t>
            </a:r>
            <a:r>
              <a:rPr lang="zh-CN" altLang="zh-CN" sz="1800" b="1" dirty="0"/>
              <a:t>、</a:t>
            </a:r>
            <a:r>
              <a:rPr lang="en-US" altLang="zh-CN" sz="1800" b="1" dirty="0" err="1"/>
              <a:t>img</a:t>
            </a:r>
            <a:r>
              <a:rPr lang="en-US" altLang="zh-CN" sz="1800" b="1" dirty="0"/>
              <a:t> = </a:t>
            </a:r>
            <a:r>
              <a:rPr lang="en-US" altLang="zh-CN" sz="1800" b="1" dirty="0" err="1"/>
              <a:t>img.transformed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martix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按照</a:t>
            </a:r>
            <a:r>
              <a:rPr lang="en-US" altLang="zh-CN" sz="1800" dirty="0"/>
              <a:t>2</a:t>
            </a:r>
            <a:r>
              <a:rPr lang="zh-CN" altLang="zh-CN" sz="1800" dirty="0"/>
              <a:t>倍比例对水平和垂直方向进行放大，并将当前显示的图形按照该坐标矩阵进行转换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4213374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01332" y="2765064"/>
            <a:ext cx="9028320" cy="2707124"/>
          </a:xfrm>
          <a:prstGeom prst="roundRect">
            <a:avLst>
              <a:gd name="adj" fmla="val 7016"/>
            </a:avLst>
          </a:prstGeom>
          <a:solidFill>
            <a:srgbClr val="DDDDDD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ShowZoomOut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QMatrix</a:t>
            </a:r>
            <a:r>
              <a:rPr lang="en-US" altLang="zh-CN" dirty="0"/>
              <a:t> matrix;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matrix.scale</a:t>
            </a:r>
            <a:r>
              <a:rPr lang="en-US" altLang="zh-CN" dirty="0"/>
              <a:t>(0.5,0.5);			//(a)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img.transformed</a:t>
            </a:r>
            <a:r>
              <a:rPr lang="en-US" altLang="zh-CN" dirty="0"/>
              <a:t>(matrix);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1101332" y="2064326"/>
            <a:ext cx="9028320" cy="36813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01332" y="1389413"/>
            <a:ext cx="9028320" cy="368135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缩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放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26275" y="1056904"/>
            <a:ext cx="1023653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）在“</a:t>
            </a:r>
            <a:r>
              <a:rPr lang="en-US" altLang="zh-CN" dirty="0" err="1"/>
              <a:t>imgprocessor.h</a:t>
            </a:r>
            <a:r>
              <a:rPr lang="zh-CN" altLang="zh-CN" dirty="0"/>
              <a:t>”头文件中添加“</a:t>
            </a:r>
            <a:r>
              <a:rPr lang="en-US" altLang="zh-CN" dirty="0"/>
              <a:t>protected slots:</a:t>
            </a:r>
            <a:r>
              <a:rPr lang="zh-CN" altLang="zh-CN" dirty="0"/>
              <a:t>”变量：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void </a:t>
            </a:r>
            <a:r>
              <a:rPr lang="en-US" altLang="zh-CN" dirty="0" err="1"/>
              <a:t>ShowZoomOut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）在</a:t>
            </a:r>
            <a:r>
              <a:rPr lang="en-US" altLang="zh-CN" dirty="0" err="1"/>
              <a:t>createActions</a:t>
            </a:r>
            <a:r>
              <a:rPr lang="en-US" altLang="zh-CN" dirty="0"/>
              <a:t>()</a:t>
            </a:r>
            <a:r>
              <a:rPr lang="zh-CN" altLang="zh-CN" dirty="0"/>
              <a:t>函数的“</a:t>
            </a:r>
            <a:r>
              <a:rPr lang="en-US" altLang="zh-CN" dirty="0"/>
              <a:t>"</a:t>
            </a:r>
            <a:r>
              <a:rPr lang="zh-CN" altLang="zh-CN" dirty="0"/>
              <a:t>缩小</a:t>
            </a:r>
            <a:r>
              <a:rPr lang="en-US" altLang="zh-CN" dirty="0"/>
              <a:t>"</a:t>
            </a:r>
            <a:r>
              <a:rPr lang="zh-CN" altLang="zh-CN" dirty="0"/>
              <a:t>动作”最后添加事件关联：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 smtClean="0"/>
              <a:t>    connect(</a:t>
            </a:r>
            <a:r>
              <a:rPr lang="en-US" altLang="zh-CN" dirty="0" err="1" smtClean="0"/>
              <a:t>zoomOutAction,SIGNAL</a:t>
            </a:r>
            <a:r>
              <a:rPr lang="en-US" altLang="zh-CN" dirty="0" smtClean="0"/>
              <a:t>(triggered</a:t>
            </a:r>
            <a:r>
              <a:rPr lang="en-US" altLang="zh-CN" dirty="0"/>
              <a:t>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ShowZoomOut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）实现图形缩小功能的函数</a:t>
            </a:r>
            <a:r>
              <a:rPr lang="en-US" altLang="zh-CN" dirty="0" err="1"/>
              <a:t>ShowZoomOut</a:t>
            </a:r>
            <a:r>
              <a:rPr lang="en-US" altLang="zh-CN" dirty="0"/>
              <a:t>()</a:t>
            </a:r>
            <a:r>
              <a:rPr lang="zh-CN" altLang="zh-CN" dirty="0"/>
              <a:t>如下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5595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基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本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元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素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07522" y="997527"/>
            <a:ext cx="10272156" cy="436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zh-CN" b="1" dirty="0"/>
              <a:t>．菜单栏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菜单是一系列命令的列表。为了实现菜单、工具栏按钮、键盘快捷方式等命令的一致性，</a:t>
            </a:r>
            <a:r>
              <a:rPr lang="en-US" altLang="zh-CN" dirty="0" err="1"/>
              <a:t>Qt</a:t>
            </a:r>
            <a:r>
              <a:rPr lang="zh-CN" altLang="zh-CN" dirty="0"/>
              <a:t>使用动作（</a:t>
            </a:r>
            <a:r>
              <a:rPr lang="en-US" altLang="zh-CN" dirty="0"/>
              <a:t>Action</a:t>
            </a:r>
            <a:r>
              <a:rPr lang="zh-CN" altLang="zh-CN" dirty="0"/>
              <a:t>）来表示这些命令。</a:t>
            </a:r>
            <a:r>
              <a:rPr lang="en-US" altLang="zh-CN" dirty="0" err="1"/>
              <a:t>Qt</a:t>
            </a:r>
            <a:r>
              <a:rPr lang="zh-CN" altLang="zh-CN" dirty="0"/>
              <a:t>的菜单就是由一系列的</a:t>
            </a:r>
            <a:r>
              <a:rPr lang="en-US" altLang="zh-CN" dirty="0" err="1"/>
              <a:t>QAction</a:t>
            </a:r>
            <a:r>
              <a:rPr lang="zh-CN" altLang="zh-CN" dirty="0"/>
              <a:t>动作对象构成的列表，而菜单栏则是包容菜单的面板，它位于主窗口标题栏的下面。一个主窗口只能有一个菜单栏。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zh-CN" b="1" dirty="0"/>
              <a:t>．状态栏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状态栏通常显示</a:t>
            </a:r>
            <a:r>
              <a:rPr lang="en-US" altLang="zh-CN" dirty="0"/>
              <a:t>GUI</a:t>
            </a:r>
            <a:r>
              <a:rPr lang="zh-CN" altLang="zh-CN" dirty="0"/>
              <a:t>应用程序的一些状态信息，它位于主窗口的底部。用户可以在状态栏上添加、使用</a:t>
            </a:r>
            <a:r>
              <a:rPr lang="en-US" altLang="zh-CN" dirty="0" err="1"/>
              <a:t>Qt</a:t>
            </a:r>
            <a:r>
              <a:rPr lang="zh-CN" altLang="zh-CN" dirty="0"/>
              <a:t>窗口部件。一个主窗口只能有一个状态栏。</a:t>
            </a:r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zh-CN" b="1" dirty="0"/>
              <a:t>．工具栏</a:t>
            </a:r>
          </a:p>
          <a:p>
            <a:pPr indent="450850">
              <a:lnSpc>
                <a:spcPct val="150000"/>
              </a:lnSpc>
            </a:pPr>
            <a:r>
              <a:rPr lang="zh-CN" altLang="zh-CN" dirty="0"/>
              <a:t>工具栏是由一系列的类似于按钮的动作排列而成的面板，它通常由一些经常使用的命令（动作）组成。工具栏位于菜单栏的下面、状态栏的上面，可以停靠在主窗口的上、下、左、右四个方向上。一个主窗口可以包含多个工具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3751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缩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放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24395" y="1056904"/>
            <a:ext cx="1047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）运行程序，单击“编辑”→“放大”命令或单击工具栏上的</a:t>
            </a:r>
            <a:r>
              <a:rPr lang="en-US" altLang="zh-CN" sz="1800" dirty="0"/>
              <a:t> </a:t>
            </a:r>
            <a:r>
              <a:rPr lang="zh-CN" altLang="zh-CN" sz="1800" dirty="0"/>
              <a:t>按钮，图像放大效果如图</a:t>
            </a:r>
            <a:r>
              <a:rPr lang="en-US" altLang="zh-CN" sz="1800" dirty="0"/>
              <a:t>5.7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19705"/>
              </p:ext>
            </p:extLst>
          </p:nvPr>
        </p:nvGraphicFramePr>
        <p:xfrm>
          <a:off x="1539379" y="1745672"/>
          <a:ext cx="8415505" cy="2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Visio" r:id="rId3" imgW="10283421" imgH="3580740" progId="Visio.Drawing.11">
                  <p:embed/>
                </p:oleObj>
              </mc:Choice>
              <mc:Fallback>
                <p:oleObj name="Visio" r:id="rId3" imgW="10283421" imgH="35807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379" y="1745672"/>
                        <a:ext cx="8415505" cy="2933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0154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778709" y="4060823"/>
            <a:ext cx="22790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旋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转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功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能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101332" y="2337461"/>
            <a:ext cx="9087697" cy="38978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01332" y="1650670"/>
            <a:ext cx="9087697" cy="389784"/>
          </a:xfrm>
          <a:prstGeom prst="round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旋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转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0026" y="1009403"/>
            <a:ext cx="101296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ShowRotate90()</a:t>
            </a:r>
            <a:r>
              <a:rPr lang="zh-CN" altLang="zh-CN" sz="1800" dirty="0"/>
              <a:t>函数实现的是图形的旋转，此函数实现坐标的逆时针旋转</a:t>
            </a:r>
            <a:r>
              <a:rPr lang="en-US" altLang="zh-CN" sz="1800" dirty="0"/>
              <a:t>90</a:t>
            </a:r>
            <a:r>
              <a:rPr lang="zh-CN" altLang="zh-CN" sz="1800" dirty="0"/>
              <a:t>°。具体实现步骤如下。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 void </a:t>
            </a:r>
            <a:r>
              <a:rPr lang="en-US" altLang="zh-CN" sz="1800" dirty="0"/>
              <a:t>ShowRotate90();</a:t>
            </a:r>
            <a:endParaRPr lang="zh-CN" altLang="zh-CN" sz="1800" dirty="0"/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函数的“旋转</a:t>
            </a:r>
            <a:r>
              <a:rPr lang="en-US" altLang="zh-CN" sz="1800" dirty="0"/>
              <a:t>90</a:t>
            </a:r>
            <a:r>
              <a:rPr lang="zh-CN" altLang="zh-CN" sz="1800" dirty="0"/>
              <a:t>°”最后添加事件关联：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smtClean="0"/>
              <a:t>    connect(rotate90Action,SIGNAL(triggered</a:t>
            </a:r>
            <a:r>
              <a:rPr lang="en-US" altLang="zh-CN" sz="1800" dirty="0"/>
              <a:t>()),</a:t>
            </a:r>
            <a:r>
              <a:rPr lang="en-US" altLang="zh-CN" sz="1800" dirty="0" err="1"/>
              <a:t>this,SLOT</a:t>
            </a:r>
            <a:r>
              <a:rPr lang="en-US" altLang="zh-CN" sz="1800" dirty="0"/>
              <a:t>(ShowRotate90()));</a:t>
            </a:r>
            <a:endParaRPr lang="zh-CN" altLang="zh-CN" sz="1800" dirty="0"/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/>
              <a:t>ShowRotate90()</a:t>
            </a:r>
            <a:r>
              <a:rPr lang="zh-CN" altLang="zh-CN" sz="1800" dirty="0"/>
              <a:t>函数的具体实现代码如下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01332" y="3182587"/>
            <a:ext cx="9087697" cy="2541478"/>
          </a:xfrm>
          <a:prstGeom prst="roundRect">
            <a:avLst>
              <a:gd name="adj" fmla="val 701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::ShowRotate90()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QMatrix</a:t>
            </a:r>
            <a:r>
              <a:rPr lang="en-US" altLang="zh-CN" dirty="0"/>
              <a:t> matrix;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matrix.rotate</a:t>
            </a:r>
            <a:r>
              <a:rPr lang="en-US" altLang="zh-CN" dirty="0"/>
              <a:t>(90);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img.transformed</a:t>
            </a:r>
            <a:r>
              <a:rPr lang="en-US" altLang="zh-CN" dirty="0"/>
              <a:t>(matrix);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4114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旋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转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911327" y="1111305"/>
            <a:ext cx="6625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”变量：</a:t>
            </a:r>
          </a:p>
        </p:txBody>
      </p:sp>
      <p:sp>
        <p:nvSpPr>
          <p:cNvPr id="4" name="矩形 3"/>
          <p:cNvSpPr/>
          <p:nvPr/>
        </p:nvSpPr>
        <p:spPr>
          <a:xfrm>
            <a:off x="1101332" y="1516262"/>
            <a:ext cx="9135198" cy="615553"/>
          </a:xfrm>
          <a:prstGeom prst="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void ShowRotate180();</a:t>
            </a:r>
            <a:endParaRPr lang="zh-CN" altLang="zh-CN" dirty="0"/>
          </a:p>
          <a:p>
            <a:r>
              <a:rPr lang="en-US" altLang="zh-CN" dirty="0"/>
              <a:t>void ShowRotate270();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911327" y="2137947"/>
            <a:ext cx="977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函数的“旋转</a:t>
            </a:r>
            <a:r>
              <a:rPr lang="en-US" altLang="zh-CN" sz="1800" dirty="0"/>
              <a:t>180</a:t>
            </a:r>
            <a:r>
              <a:rPr lang="zh-CN" altLang="zh-CN" sz="1800" dirty="0"/>
              <a:t>°”“旋转</a:t>
            </a:r>
            <a:r>
              <a:rPr lang="en-US" altLang="zh-CN" sz="1800" dirty="0"/>
              <a:t>270</a:t>
            </a:r>
            <a:r>
              <a:rPr lang="zh-CN" altLang="zh-CN" sz="1800" dirty="0"/>
              <a:t>°”最后分别添加事件关联：</a:t>
            </a:r>
          </a:p>
        </p:txBody>
      </p:sp>
      <p:sp>
        <p:nvSpPr>
          <p:cNvPr id="6" name="矩形 5"/>
          <p:cNvSpPr/>
          <p:nvPr/>
        </p:nvSpPr>
        <p:spPr>
          <a:xfrm>
            <a:off x="1101332" y="2594938"/>
            <a:ext cx="9135198" cy="615553"/>
          </a:xfrm>
          <a:prstGeom prst="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connect(rotate180Action,SIGNAL(triggered()),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(ShowRotate180()));</a:t>
            </a:r>
            <a:endParaRPr lang="zh-CN" altLang="zh-CN" dirty="0"/>
          </a:p>
          <a:p>
            <a:r>
              <a:rPr lang="en-US" altLang="zh-CN" dirty="0"/>
              <a:t>connect(rotate270Action,SIGNAL(triggered()),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(ShowRotate270()));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4179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旋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转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963283" y="946247"/>
            <a:ext cx="8097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</a:t>
            </a:r>
            <a:r>
              <a:rPr lang="en-US" altLang="zh-CN" sz="1800" dirty="0"/>
              <a:t>ShowRotate180()</a:t>
            </a:r>
            <a:r>
              <a:rPr lang="zh-CN" altLang="zh-CN" sz="1800" dirty="0"/>
              <a:t>、</a:t>
            </a:r>
            <a:r>
              <a:rPr lang="en-US" altLang="zh-CN" sz="1800" dirty="0"/>
              <a:t>ShowRotate270()</a:t>
            </a:r>
            <a:r>
              <a:rPr lang="zh-CN" altLang="zh-CN" sz="1800" dirty="0"/>
              <a:t>函数的具体实现代码如下：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332" y="1315579"/>
            <a:ext cx="9455832" cy="4940618"/>
          </a:xfrm>
          <a:prstGeom prst="roundRect">
            <a:avLst>
              <a:gd name="adj" fmla="val 504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::ShowRotate180()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QMatrix</a:t>
            </a:r>
            <a:r>
              <a:rPr lang="en-US" altLang="zh-CN" dirty="0"/>
              <a:t> matrix;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matrix.rotate</a:t>
            </a:r>
            <a:r>
              <a:rPr lang="en-US" altLang="zh-CN" dirty="0"/>
              <a:t>(180);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img.transformed</a:t>
            </a:r>
            <a:r>
              <a:rPr lang="en-US" altLang="zh-CN" dirty="0"/>
              <a:t>(matrix);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::ShowRotate270()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QMatrix</a:t>
            </a:r>
            <a:r>
              <a:rPr lang="en-US" altLang="zh-CN" dirty="0"/>
              <a:t> matrix;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matrix.rotate</a:t>
            </a:r>
            <a:r>
              <a:rPr lang="en-US" altLang="zh-CN" dirty="0"/>
              <a:t>(270);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 = </a:t>
            </a:r>
            <a:r>
              <a:rPr lang="en-US" altLang="zh-CN" dirty="0" err="1"/>
              <a:t>img.transformed</a:t>
            </a:r>
            <a:r>
              <a:rPr lang="en-US" altLang="zh-CN" dirty="0"/>
              <a:t>(matrix);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504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旋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转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3143" y="985652"/>
            <a:ext cx="10426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）运行程序，单击“旋转”→“旋转</a:t>
            </a:r>
            <a:r>
              <a:rPr lang="en-US" altLang="zh-CN" sz="1800" dirty="0"/>
              <a:t>90</a:t>
            </a:r>
            <a:r>
              <a:rPr lang="zh-CN" altLang="zh-CN" sz="1800" dirty="0"/>
              <a:t>°”命令或单击工具栏上的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zh-CN" altLang="zh-CN" sz="1800" dirty="0" smtClean="0"/>
              <a:t>按钮</a:t>
            </a:r>
            <a:r>
              <a:rPr lang="zh-CN" altLang="zh-CN" sz="1800" dirty="0"/>
              <a:t>，图像旋转</a:t>
            </a:r>
            <a:r>
              <a:rPr lang="en-US" altLang="zh-CN" sz="1800" dirty="0"/>
              <a:t>90</a:t>
            </a:r>
            <a:r>
              <a:rPr lang="zh-CN" altLang="zh-CN" sz="1800" dirty="0"/>
              <a:t>°的效果如图</a:t>
            </a:r>
            <a:r>
              <a:rPr lang="en-US" altLang="zh-CN" sz="1800" dirty="0"/>
              <a:t>5.8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014" y="1021754"/>
            <a:ext cx="308594" cy="28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05" y="1724459"/>
            <a:ext cx="6020666" cy="364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8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778709" y="4060823"/>
            <a:ext cx="22790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镜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像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功</a:t>
            </a:r>
            <a:r>
              <a:rPr lang="en-US" altLang="zh-CN" sz="2800" b="1" dirty="0"/>
              <a:t>  </a:t>
            </a:r>
            <a:r>
              <a:rPr lang="zh-CN" altLang="zh-CN" sz="2800" b="1" dirty="0"/>
              <a:t>能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3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镜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像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270" y="1068779"/>
            <a:ext cx="10569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通过</a:t>
            </a:r>
            <a:r>
              <a:rPr lang="en-US" altLang="zh-CN" sz="1800" dirty="0" err="1"/>
              <a:t>QImage</a:t>
            </a:r>
            <a:r>
              <a:rPr lang="en-US" altLang="zh-CN" sz="1800" dirty="0"/>
              <a:t>::mirrored(</a:t>
            </a:r>
            <a:r>
              <a:rPr lang="en-US" altLang="zh-CN" sz="1800" dirty="0" err="1"/>
              <a:t>bool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horizontal,bool</a:t>
            </a:r>
            <a:r>
              <a:rPr lang="en-US" altLang="zh-CN" sz="1800" dirty="0"/>
              <a:t> vertical)</a:t>
            </a:r>
            <a:r>
              <a:rPr lang="zh-CN" altLang="zh-CN" sz="1800" dirty="0"/>
              <a:t>实现图形的镜像功能，参数</a:t>
            </a:r>
            <a:r>
              <a:rPr lang="en-US" altLang="zh-CN" sz="1800" dirty="0"/>
              <a:t>horizontal</a:t>
            </a:r>
            <a:r>
              <a:rPr lang="zh-CN" altLang="zh-CN" sz="1800" dirty="0"/>
              <a:t>和</a:t>
            </a:r>
            <a:r>
              <a:rPr lang="en-US" altLang="zh-CN" sz="1800" dirty="0"/>
              <a:t>vertical</a:t>
            </a:r>
            <a:r>
              <a:rPr lang="zh-CN" altLang="zh-CN" sz="1800" dirty="0"/>
              <a:t>分别指定了镜像的方向。具体实现步骤如下。</a:t>
            </a:r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</a:t>
            </a:r>
            <a:r>
              <a:rPr lang="en-US" altLang="zh-CN" dirty="0"/>
              <a:t>:</a:t>
            </a:r>
            <a:r>
              <a:rPr lang="zh-CN" altLang="zh-CN" dirty="0"/>
              <a:t>”变量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425039" y="1992109"/>
            <a:ext cx="9334005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ShowMirrorVertical</a:t>
            </a:r>
            <a:r>
              <a:rPr lang="en-US" altLang="zh-CN" dirty="0" smtClean="0"/>
              <a:t>();</a:t>
            </a:r>
            <a:endParaRPr lang="zh-CN" altLang="zh-CN" dirty="0" smtClean="0"/>
          </a:p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ShowMirrorHorizontal</a:t>
            </a:r>
            <a:r>
              <a:rPr lang="en-US" altLang="zh-CN" dirty="0" smtClean="0"/>
              <a:t>();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77041" y="2708772"/>
            <a:ext cx="8940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函数的“纵向镜像”“横向镜像”最后分别添加事件关联：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5039" y="3078104"/>
            <a:ext cx="9334005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connect(</a:t>
            </a:r>
            <a:r>
              <a:rPr lang="en-US" altLang="zh-CN" dirty="0" err="1"/>
              <a:t>mirrorVerticalAction,SIGNAL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ShowMirrorVertical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mirrorHorizontalAction,SIGNAL</a:t>
            </a:r>
            <a:r>
              <a:rPr lang="en-US" altLang="zh-CN" dirty="0"/>
              <a:t>(triggered()),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ShowMirrorHorizontal</a:t>
            </a:r>
            <a:r>
              <a:rPr lang="en-US" altLang="zh-CN" dirty="0"/>
              <a:t>()));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57670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镜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像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1101332" y="1041249"/>
            <a:ext cx="7947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ShowMirrorVertical</a:t>
            </a:r>
            <a:r>
              <a:rPr lang="en-US" altLang="zh-CN" sz="1800" dirty="0"/>
              <a:t> ()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ShowMirrorHorizontal</a:t>
            </a:r>
            <a:r>
              <a:rPr lang="en-US" altLang="zh-CN" sz="1800" dirty="0"/>
              <a:t> ()</a:t>
            </a:r>
            <a:r>
              <a:rPr lang="zh-CN" altLang="zh-CN" sz="1800" dirty="0"/>
              <a:t>函数的具体实现代码如下：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332" y="1520042"/>
            <a:ext cx="9717089" cy="3863816"/>
          </a:xfrm>
          <a:prstGeom prst="roundRect">
            <a:avLst>
              <a:gd name="adj" fmla="val 637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ShowMirrorVertical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=</a:t>
            </a:r>
            <a:r>
              <a:rPr lang="en-US" altLang="zh-CN" dirty="0" err="1"/>
              <a:t>img.mirrored</a:t>
            </a:r>
            <a:r>
              <a:rPr lang="en-US" altLang="zh-CN" dirty="0"/>
              <a:t>(</a:t>
            </a:r>
            <a:r>
              <a:rPr lang="en-US" altLang="zh-CN" dirty="0" err="1"/>
              <a:t>false,true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ShowMirrorHorizontal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img.isNull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    return;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</a:t>
            </a:r>
            <a:r>
              <a:rPr lang="en-US" altLang="zh-CN" dirty="0"/>
              <a:t>=</a:t>
            </a:r>
            <a:r>
              <a:rPr lang="en-US" altLang="zh-CN" dirty="0" err="1"/>
              <a:t>img.mirrored</a:t>
            </a:r>
            <a:r>
              <a:rPr lang="en-US" altLang="zh-CN" dirty="0"/>
              <a:t>(</a:t>
            </a:r>
            <a:r>
              <a:rPr lang="en-US" altLang="zh-CN" dirty="0" err="1"/>
              <a:t>true,false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imageLabel</a:t>
            </a:r>
            <a:r>
              <a:rPr lang="en-US" altLang="zh-CN" dirty="0"/>
              <a:t>-&gt;</a:t>
            </a:r>
            <a:r>
              <a:rPr lang="en-US" altLang="zh-CN" dirty="0" err="1"/>
              <a:t>setPixmap</a:t>
            </a:r>
            <a:r>
              <a:rPr lang="en-US" altLang="zh-CN" dirty="0"/>
              <a:t>(</a:t>
            </a:r>
            <a:r>
              <a:rPr lang="en-US" altLang="zh-CN" dirty="0" err="1"/>
              <a:t>QPixmap</a:t>
            </a:r>
            <a:r>
              <a:rPr lang="en-US" altLang="zh-CN" dirty="0"/>
              <a:t>::</a:t>
            </a:r>
            <a:r>
              <a:rPr lang="en-US" altLang="zh-CN" dirty="0" err="1"/>
              <a:t>fromImage</a:t>
            </a:r>
            <a:r>
              <a:rPr lang="en-US" altLang="zh-CN" dirty="0"/>
              <a:t>(</a:t>
            </a:r>
            <a:r>
              <a:rPr lang="en-US" altLang="zh-CN" dirty="0" err="1"/>
              <a:t>img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2451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镜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像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功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 </a:t>
            </a:r>
            <a:r>
              <a:rPr lang="zh-CN" altLang="zh-CN" sz="2400" b="1" dirty="0" smtClean="0"/>
              <a:t>能</a:t>
            </a:r>
            <a:endParaRPr lang="zh-CN" altLang="zh-C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8769" y="1056904"/>
            <a:ext cx="10462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）此时运行程序，单击“镜像”→“横向镜像”命令，蝴蝶翅膀底部的阴影从右边移到左边，横向镜像效果如图</a:t>
            </a:r>
            <a:r>
              <a:rPr lang="en-US" altLang="zh-CN" sz="1800" dirty="0"/>
              <a:t>5.9</a:t>
            </a:r>
            <a:r>
              <a:rPr lang="zh-CN" altLang="zh-CN" sz="1800" dirty="0"/>
              <a:t>所示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1880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355962"/>
              </p:ext>
            </p:extLst>
          </p:nvPr>
        </p:nvGraphicFramePr>
        <p:xfrm>
          <a:off x="2529442" y="1983179"/>
          <a:ext cx="6388925" cy="321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Visio" r:id="rId3" imgW="4110073" imgH="2067930" progId="Visio.Drawing.11">
                  <p:embed/>
                </p:oleObj>
              </mc:Choice>
              <mc:Fallback>
                <p:oleObj name="Visio" r:id="rId3" imgW="4110073" imgH="20679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9442" y="1983179"/>
                        <a:ext cx="6388925" cy="3214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5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293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 smtClean="0"/>
              <a:t>基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本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元</a:t>
            </a:r>
            <a:r>
              <a:rPr lang="en-US" altLang="zh-CN" sz="2400" b="1" dirty="0" smtClean="0"/>
              <a:t>  </a:t>
            </a:r>
            <a:r>
              <a:rPr lang="zh-CN" altLang="zh-CN" sz="2400" b="1" dirty="0" smtClean="0"/>
              <a:t>素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6270" y="1021278"/>
            <a:ext cx="104740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4</a:t>
            </a:r>
            <a:r>
              <a:rPr lang="zh-CN" altLang="zh-CN" sz="1800" b="1" dirty="0"/>
              <a:t>．锚接部件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锚接部件作为一个容器使用，以包容其他窗口部件来实现某些功能。例如，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设计器的属性编辑器、对象监视器等都是由锚接部件包容其他的</a:t>
            </a:r>
            <a:r>
              <a:rPr lang="en-US" altLang="zh-CN" sz="1800" dirty="0" err="1"/>
              <a:t>Qt</a:t>
            </a:r>
            <a:r>
              <a:rPr lang="zh-CN" altLang="zh-CN" sz="1800" dirty="0"/>
              <a:t>窗口部件来实现的。它位于工具栏区的内部，可以作为一个窗口自由地浮动在主窗口上面，也可以像工具栏一样停靠在主窗口的上、下、左、右四个方向上。一个主窗口可以包含多个锚接部件。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5</a:t>
            </a:r>
            <a:r>
              <a:rPr lang="zh-CN" altLang="zh-CN" sz="1800" b="1" dirty="0"/>
              <a:t>．中心部件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中心部件处在锚接部件区的内部、主窗口的中心。一个主窗口只能有一个中心部件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15418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4469" y="1330037"/>
            <a:ext cx="54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主窗口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8904" y="3128270"/>
            <a:ext cx="480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5</a:t>
            </a:r>
            <a:r>
              <a:rPr lang="zh-CN" altLang="zh-CN" sz="3600" b="1" dirty="0"/>
              <a:t>文本编辑功能</a:t>
            </a:r>
          </a:p>
        </p:txBody>
      </p:sp>
    </p:spTree>
    <p:extLst>
      <p:ext uri="{BB962C8B-B14F-4D97-AF65-F5344CB8AC3E}">
        <p14:creationId xmlns:p14="http://schemas.microsoft.com/office/powerpoint/2010/main" val="2897680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58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</a:t>
            </a:r>
            <a:r>
              <a:rPr lang="zh-CN" altLang="zh-CN" sz="2400" b="1" dirty="0"/>
              <a:t>文本编辑功能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1101332" y="1053301"/>
            <a:ext cx="4713150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文本编辑各类之间的划分与关系如图</a:t>
            </a:r>
            <a:r>
              <a:rPr lang="en-US" altLang="zh-CN" dirty="0"/>
              <a:t>5.10</a:t>
            </a:r>
            <a:r>
              <a:rPr lang="zh-CN" altLang="zh-CN" dirty="0"/>
              <a:t>所示。</a:t>
            </a:r>
          </a:p>
        </p:txBody>
      </p:sp>
      <p:pic>
        <p:nvPicPr>
          <p:cNvPr id="35842" name="Picture 2" descr="5t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127" y="1407244"/>
            <a:ext cx="5776710" cy="350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0650" y="5035138"/>
            <a:ext cx="10070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任何一个文本编辑的程序都要用</a:t>
            </a:r>
            <a:r>
              <a:rPr lang="en-US" altLang="zh-CN" sz="1800" dirty="0" err="1"/>
              <a:t>QTextEdit</a:t>
            </a:r>
            <a:r>
              <a:rPr lang="zh-CN" altLang="zh-CN" sz="1800" dirty="0"/>
              <a:t>作为输入文本的容器，在它里面输入可编辑文本由</a:t>
            </a:r>
            <a:r>
              <a:rPr lang="en-US" altLang="zh-CN" sz="1800" dirty="0" err="1"/>
              <a:t>QTextDocument</a:t>
            </a:r>
            <a:r>
              <a:rPr lang="zh-CN" altLang="zh-CN" sz="1800" dirty="0"/>
              <a:t>作为载体，而用来表示</a:t>
            </a:r>
            <a:r>
              <a:rPr lang="en-US" altLang="zh-CN" sz="1800" dirty="0" err="1"/>
              <a:t>QTextDocument</a:t>
            </a:r>
            <a:r>
              <a:rPr lang="zh-CN" altLang="zh-CN" sz="1800" dirty="0"/>
              <a:t>的元素的</a:t>
            </a:r>
            <a:r>
              <a:rPr lang="en-US" altLang="zh-CN" sz="1800" dirty="0" err="1"/>
              <a:t>QTextBlock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QTextList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QTextFrame</a:t>
            </a:r>
            <a:r>
              <a:rPr lang="zh-CN" altLang="zh-CN" sz="1800" dirty="0"/>
              <a:t>等是</a:t>
            </a:r>
            <a:r>
              <a:rPr lang="en-US" altLang="zh-CN" sz="1800" dirty="0" err="1"/>
              <a:t>QTextDocument</a:t>
            </a:r>
            <a:r>
              <a:rPr lang="zh-CN" altLang="zh-CN" sz="1800" dirty="0"/>
              <a:t>的不同表现形式，可以表示为字符串、段落、列表、表格或图片等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35677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58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</a:t>
            </a:r>
            <a:r>
              <a:rPr lang="zh-CN" altLang="zh-CN" sz="2400" b="1" dirty="0"/>
              <a:t>文本编辑功能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1101332" y="971280"/>
            <a:ext cx="59404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dirty="0"/>
              <a:t>实现文本编辑的具体操作步骤如下。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private:</a:t>
            </a:r>
            <a:r>
              <a:rPr lang="zh-CN" altLang="zh-CN" sz="1800" dirty="0"/>
              <a:t>”变量：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283" y="1629994"/>
            <a:ext cx="9429008" cy="2565142"/>
          </a:xfrm>
          <a:prstGeom prst="roundRect">
            <a:avLst>
              <a:gd name="adj" fmla="val 921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QLabel</a:t>
            </a:r>
            <a:r>
              <a:rPr lang="en-US" altLang="zh-CN" dirty="0"/>
              <a:t> *fontLabel1;                                 	</a:t>
            </a:r>
            <a:r>
              <a:rPr lang="en-US" altLang="zh-CN" dirty="0" smtClean="0"/>
              <a:t>		//</a:t>
            </a:r>
            <a:r>
              <a:rPr lang="zh-CN" altLang="zh-CN" dirty="0"/>
              <a:t>字体设置项</a:t>
            </a:r>
          </a:p>
          <a:p>
            <a:r>
              <a:rPr lang="en-US" altLang="zh-CN" dirty="0" err="1"/>
              <a:t>QFontComboBox</a:t>
            </a:r>
            <a:r>
              <a:rPr lang="en-US" altLang="zh-CN" dirty="0"/>
              <a:t> *</a:t>
            </a:r>
            <a:r>
              <a:rPr lang="en-US" altLang="zh-CN" dirty="0" err="1"/>
              <a:t>fontComboBox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QLabel</a:t>
            </a:r>
            <a:r>
              <a:rPr lang="en-US" altLang="zh-CN" dirty="0"/>
              <a:t> *fontLabel2;</a:t>
            </a:r>
            <a:endParaRPr lang="zh-CN" altLang="zh-CN" dirty="0"/>
          </a:p>
          <a:p>
            <a:r>
              <a:rPr lang="en-US" altLang="zh-CN" dirty="0" err="1"/>
              <a:t>QComboBox</a:t>
            </a:r>
            <a:r>
              <a:rPr lang="en-US" altLang="zh-CN" dirty="0"/>
              <a:t> *</a:t>
            </a:r>
            <a:r>
              <a:rPr lang="en-US" altLang="zh-CN" dirty="0" err="1"/>
              <a:t>sizeComboBox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QToolButton</a:t>
            </a:r>
            <a:r>
              <a:rPr lang="en-US" altLang="zh-CN" dirty="0"/>
              <a:t> *</a:t>
            </a:r>
            <a:r>
              <a:rPr lang="en-US" altLang="zh-CN" dirty="0" err="1"/>
              <a:t>boldBtn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QToolButton</a:t>
            </a:r>
            <a:r>
              <a:rPr lang="en-US" altLang="zh-CN" dirty="0"/>
              <a:t> *</a:t>
            </a:r>
            <a:r>
              <a:rPr lang="en-US" altLang="zh-CN" dirty="0" err="1"/>
              <a:t>italicBtn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QToolButton</a:t>
            </a:r>
            <a:r>
              <a:rPr lang="en-US" altLang="zh-CN" dirty="0"/>
              <a:t> *</a:t>
            </a:r>
            <a:r>
              <a:rPr lang="en-US" altLang="zh-CN" dirty="0" err="1"/>
              <a:t>underlineBtn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QToolButton</a:t>
            </a:r>
            <a:r>
              <a:rPr lang="en-US" altLang="zh-CN" dirty="0"/>
              <a:t> *</a:t>
            </a:r>
            <a:r>
              <a:rPr lang="en-US" altLang="zh-CN" dirty="0" err="1"/>
              <a:t>colorBtn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QToolBar</a:t>
            </a:r>
            <a:r>
              <a:rPr lang="en-US" altLang="zh-CN" dirty="0"/>
              <a:t> *</a:t>
            </a:r>
            <a:r>
              <a:rPr lang="en-US" altLang="zh-CN" dirty="0" err="1"/>
              <a:t>fontToolBar</a:t>
            </a:r>
            <a:r>
              <a:rPr lang="en-US" altLang="zh-CN" dirty="0"/>
              <a:t>;                             </a:t>
            </a:r>
            <a:r>
              <a:rPr lang="en-US" altLang="zh-CN" dirty="0" smtClean="0"/>
              <a:t>		</a:t>
            </a:r>
            <a:r>
              <a:rPr lang="en-US" altLang="zh-CN" dirty="0"/>
              <a:t>	//</a:t>
            </a:r>
            <a:r>
              <a:rPr lang="zh-CN" altLang="zh-CN" dirty="0"/>
              <a:t>字体</a:t>
            </a:r>
            <a:r>
              <a:rPr lang="zh-CN" altLang="zh-CN" dirty="0" smtClean="0"/>
              <a:t>工具栏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068783" y="4207011"/>
            <a:ext cx="6590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1283" y="4576343"/>
            <a:ext cx="9429008" cy="2016621"/>
          </a:xfrm>
          <a:prstGeom prst="roundRect">
            <a:avLst>
              <a:gd name="adj" fmla="val 9210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ShowFontComboBox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comboStr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ShowSizeSpinBox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spinValue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ShowBoldBtn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ShowItalicBtn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ShowUnderlineBtn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ShowColorBtn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ShowCurrentFormatChanged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QTextCharFormat</a:t>
            </a:r>
            <a:r>
              <a:rPr lang="en-US" altLang="zh-CN" dirty="0"/>
              <a:t> &amp;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76174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58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</a:t>
            </a:r>
            <a:r>
              <a:rPr lang="zh-CN" altLang="zh-CN" sz="2400" b="1" dirty="0"/>
              <a:t>文本编辑功能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896" y="1009403"/>
            <a:ext cx="10414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）在相对应的构造函数中，在语句“</a:t>
            </a:r>
            <a:r>
              <a:rPr lang="en-US" altLang="zh-CN" sz="1800" dirty="0" err="1"/>
              <a:t>setCentralWidget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showWidget</a:t>
            </a:r>
            <a:r>
              <a:rPr lang="en-US" altLang="zh-CN" sz="1800" dirty="0"/>
              <a:t>);</a:t>
            </a:r>
            <a:r>
              <a:rPr lang="zh-CN" altLang="zh-CN" sz="1800" dirty="0"/>
              <a:t>”与语句“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();</a:t>
            </a:r>
            <a:r>
              <a:rPr lang="zh-CN" altLang="zh-CN" sz="1800" dirty="0"/>
              <a:t>”</a:t>
            </a:r>
            <a:r>
              <a:rPr lang="zh-CN" altLang="zh-CN" sz="1800" dirty="0">
                <a:hlinkClick r:id="rId2" action="ppaction://hlinkfile"/>
              </a:rPr>
              <a:t>之间添加如下</a:t>
            </a:r>
            <a:r>
              <a:rPr lang="zh-CN" altLang="zh-CN" sz="1800" dirty="0" smtClean="0">
                <a:hlinkClick r:id="rId2" action="ppaction://hlinkfile"/>
              </a:rPr>
              <a:t>代码</a:t>
            </a:r>
            <a:r>
              <a:rPr lang="zh-CN" altLang="en-US" sz="1800" dirty="0" smtClean="0">
                <a:hlinkClick r:id="rId2" action="ppaction://hlinkfile"/>
              </a:rPr>
              <a:t>。</a:t>
            </a:r>
            <a:endParaRPr lang="zh-CN" altLang="zh-CN" sz="1800" dirty="0"/>
          </a:p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）在该构造函数的最后部分添加相关的事件关联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36914" y="1932733"/>
            <a:ext cx="9345881" cy="3056215"/>
          </a:xfrm>
          <a:prstGeom prst="roundRect">
            <a:avLst>
              <a:gd name="adj" fmla="val 6187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connect(</a:t>
            </a:r>
            <a:r>
              <a:rPr lang="en-US" altLang="zh-CN" dirty="0" err="1"/>
              <a:t>fontComboBox,SIGNAL</a:t>
            </a:r>
            <a:r>
              <a:rPr lang="en-US" altLang="zh-CN" dirty="0"/>
              <a:t>(activated(</a:t>
            </a:r>
            <a:r>
              <a:rPr lang="en-US" altLang="zh-CN" dirty="0" err="1"/>
              <a:t>QString</a:t>
            </a:r>
            <a:r>
              <a:rPr lang="en-US" altLang="zh-CN" dirty="0"/>
              <a:t>)),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ShowFontComboBox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sizeComboBox,SIGNAL</a:t>
            </a:r>
            <a:r>
              <a:rPr lang="en-US" altLang="zh-CN" dirty="0"/>
              <a:t>(activated(</a:t>
            </a:r>
            <a:r>
              <a:rPr lang="en-US" altLang="zh-CN" dirty="0" err="1"/>
              <a:t>QString</a:t>
            </a:r>
            <a:r>
              <a:rPr lang="en-US" altLang="zh-CN" dirty="0"/>
              <a:t>)),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ShowSizeSpinBox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boldBtn,SIGNAL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ShowBoldBtn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italicBtn,SIGNAL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ShowItalicBtn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underlineBtn,SIGNAL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ShowUnderlineBtn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colorBtn,SIGNAL</a:t>
            </a:r>
            <a:r>
              <a:rPr lang="en-US" altLang="zh-CN" dirty="0"/>
              <a:t>(clicked()),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ShowColorBtn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showWidget</a:t>
            </a:r>
            <a:r>
              <a:rPr lang="en-US" altLang="zh-CN" dirty="0"/>
              <a:t>-&gt;</a:t>
            </a:r>
            <a:r>
              <a:rPr lang="en-US" altLang="zh-CN" dirty="0" err="1"/>
              <a:t>text,SIGNAL</a:t>
            </a:r>
            <a:r>
              <a:rPr lang="en-US" altLang="zh-CN" dirty="0"/>
              <a:t>(</a:t>
            </a:r>
            <a:r>
              <a:rPr lang="en-US" altLang="zh-CN" dirty="0" err="1"/>
              <a:t>currentCharFormatChanged</a:t>
            </a:r>
            <a:r>
              <a:rPr lang="en-US" altLang="zh-CN" dirty="0"/>
              <a:t>(</a:t>
            </a:r>
            <a:r>
              <a:rPr lang="en-US" altLang="zh-CN" dirty="0" err="1"/>
              <a:t>QTextCharFormat</a:t>
            </a:r>
            <a:r>
              <a:rPr lang="en-US" altLang="zh-CN" dirty="0"/>
              <a:t>&amp;)),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ShowCurrentFormatChanged</a:t>
            </a:r>
            <a:r>
              <a:rPr lang="en-US" altLang="zh-CN" dirty="0"/>
              <a:t>(</a:t>
            </a:r>
            <a:r>
              <a:rPr lang="en-US" altLang="zh-CN" dirty="0" err="1"/>
              <a:t>QTextCharFormat</a:t>
            </a:r>
            <a:r>
              <a:rPr lang="en-US" altLang="zh-CN" dirty="0" smtClean="0"/>
              <a:t>&amp;)));</a:t>
            </a:r>
          </a:p>
        </p:txBody>
      </p:sp>
    </p:spTree>
    <p:extLst>
      <p:ext uri="{BB962C8B-B14F-4D97-AF65-F5344CB8AC3E}">
        <p14:creationId xmlns:p14="http://schemas.microsoft.com/office/powerpoint/2010/main" val="17962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584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</a:t>
            </a:r>
            <a:r>
              <a:rPr lang="zh-CN" altLang="zh-CN" sz="2400" b="1" dirty="0"/>
              <a:t>文本编辑功能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1101332" y="1029550"/>
            <a:ext cx="643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）在相对应的工具栏</a:t>
            </a:r>
            <a:r>
              <a:rPr lang="en-US" altLang="zh-CN" sz="1800" dirty="0" err="1"/>
              <a:t>createToolBars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函数中添加如下代码：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2534" y="1398882"/>
            <a:ext cx="9381507" cy="3325416"/>
          </a:xfrm>
          <a:prstGeom prst="roundRect">
            <a:avLst>
              <a:gd name="adj" fmla="val 637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字体工具条</a:t>
            </a:r>
          </a:p>
          <a:p>
            <a:r>
              <a:rPr lang="en-US" altLang="zh-CN" dirty="0" err="1"/>
              <a:t>fontToolBar</a:t>
            </a:r>
            <a:r>
              <a:rPr lang="en-US" altLang="zh-CN" dirty="0"/>
              <a:t> =</a:t>
            </a:r>
            <a:r>
              <a:rPr lang="en-US" altLang="zh-CN" dirty="0" err="1"/>
              <a:t>addToolBar</a:t>
            </a:r>
            <a:r>
              <a:rPr lang="en-US" altLang="zh-CN" dirty="0"/>
              <a:t>("Font");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(fontLabel1);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fontComboBox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(fontLabel2);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sizeComboBox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addSeparator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boldBtn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italicBtn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underlineBtn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addSeparator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fontToolBar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colorBtn</a:t>
            </a:r>
            <a:r>
              <a:rPr lang="en-US" altLang="zh-CN" dirty="0" smtClean="0"/>
              <a:t>);</a:t>
            </a:r>
          </a:p>
        </p:txBody>
      </p:sp>
      <p:sp>
        <p:nvSpPr>
          <p:cNvPr id="5" name="矩形 4"/>
          <p:cNvSpPr/>
          <p:nvPr/>
        </p:nvSpPr>
        <p:spPr>
          <a:xfrm>
            <a:off x="715481" y="4769215"/>
            <a:ext cx="10352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850"/>
            <a:r>
              <a:rPr lang="zh-CN" altLang="zh-CN" sz="1800" dirty="0"/>
              <a:t>调用</a:t>
            </a:r>
            <a:r>
              <a:rPr lang="en-US" altLang="zh-CN" sz="1800" dirty="0" err="1"/>
              <a:t>QFontComboBox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setFontFilters</a:t>
            </a:r>
            <a:r>
              <a:rPr lang="zh-CN" altLang="zh-CN" sz="1800" dirty="0"/>
              <a:t>接口可过滤只在下拉列表框中显示某一类字体，默认情况下为</a:t>
            </a:r>
            <a:r>
              <a:rPr lang="en-US" altLang="zh-CN" sz="1800" dirty="0" err="1"/>
              <a:t>QFontComboBox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AllFonts</a:t>
            </a:r>
            <a:r>
              <a:rPr lang="zh-CN" altLang="zh-CN" sz="1800" dirty="0"/>
              <a:t>列出所有字体。</a:t>
            </a:r>
          </a:p>
        </p:txBody>
      </p:sp>
    </p:spTree>
    <p:extLst>
      <p:ext uri="{BB962C8B-B14F-4D97-AF65-F5344CB8AC3E}">
        <p14:creationId xmlns:p14="http://schemas.microsoft.com/office/powerpoint/2010/main" val="40650000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778709" y="4060823"/>
            <a:ext cx="22790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设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置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字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体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置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字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体</a:t>
            </a:r>
          </a:p>
        </p:txBody>
      </p:sp>
      <p:sp>
        <p:nvSpPr>
          <p:cNvPr id="3" name="矩形 2"/>
          <p:cNvSpPr/>
          <p:nvPr/>
        </p:nvSpPr>
        <p:spPr>
          <a:xfrm>
            <a:off x="1101332" y="958298"/>
            <a:ext cx="6430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完成设置选定文字字体的函数</a:t>
            </a:r>
            <a:r>
              <a:rPr lang="en-US" altLang="zh-CN" sz="1800" dirty="0" err="1"/>
              <a:t>ShowFontComboBox</a:t>
            </a:r>
            <a:r>
              <a:rPr lang="en-US" altLang="zh-CN" sz="1800" dirty="0"/>
              <a:t>()</a:t>
            </a:r>
            <a:r>
              <a:rPr lang="zh-CN" altLang="zh-CN" sz="1800" dirty="0"/>
              <a:t>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1332" y="1472540"/>
            <a:ext cx="9823967" cy="1838801"/>
          </a:xfrm>
          <a:prstGeom prst="roundRect">
            <a:avLst>
              <a:gd name="adj" fmla="val 108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ShowFontComboBox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comboStr</a:t>
            </a:r>
            <a:r>
              <a:rPr lang="en-US" altLang="zh-CN" dirty="0"/>
              <a:t>)	//</a:t>
            </a:r>
            <a:r>
              <a:rPr lang="zh-CN" altLang="zh-CN" dirty="0"/>
              <a:t>设置字体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			//</a:t>
            </a:r>
            <a:r>
              <a:rPr lang="zh-CN" altLang="zh-CN" dirty="0"/>
              <a:t>创建一个</a:t>
            </a:r>
            <a:r>
              <a:rPr lang="en-US" altLang="zh-CN" dirty="0" err="1"/>
              <a:t>QTextCharFormat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fmt.setFontFamily</a:t>
            </a:r>
            <a:r>
              <a:rPr lang="en-US" altLang="zh-CN" dirty="0"/>
              <a:t>(</a:t>
            </a:r>
            <a:r>
              <a:rPr lang="en-US" altLang="zh-CN" dirty="0" err="1"/>
              <a:t>comboStr</a:t>
            </a:r>
            <a:r>
              <a:rPr lang="en-US" altLang="zh-CN" dirty="0"/>
              <a:t>);	</a:t>
            </a:r>
            <a:r>
              <a:rPr lang="en-US" altLang="zh-CN" dirty="0" smtClean="0"/>
              <a:t>	//</a:t>
            </a:r>
            <a:r>
              <a:rPr lang="zh-CN" altLang="zh-CN" dirty="0"/>
              <a:t>选择的字体名称设置给</a:t>
            </a:r>
            <a:r>
              <a:rPr lang="en-US" altLang="zh-CN" dirty="0" err="1"/>
              <a:t>QTextCharFormat</a:t>
            </a:r>
            <a:r>
              <a:rPr lang="zh-CN" altLang="zh-CN" dirty="0"/>
              <a:t>对象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mergeFormat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     		 	//</a:t>
            </a:r>
            <a:r>
              <a:rPr lang="zh-CN" altLang="zh-CN" dirty="0"/>
              <a:t>将新的格式应用到光标选区内的字符</a:t>
            </a:r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101333" y="3311341"/>
            <a:ext cx="996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前面介绍过，所有对于</a:t>
            </a:r>
            <a:r>
              <a:rPr lang="en-US" altLang="zh-CN" sz="1800" dirty="0" err="1"/>
              <a:t>QTextDocument</a:t>
            </a:r>
            <a:r>
              <a:rPr lang="zh-CN" altLang="zh-CN" sz="1800" dirty="0"/>
              <a:t>进行的修改都通过</a:t>
            </a:r>
            <a:r>
              <a:rPr lang="en-US" altLang="zh-CN" sz="1800" dirty="0" err="1"/>
              <a:t>QTextCursor</a:t>
            </a:r>
            <a:r>
              <a:rPr lang="zh-CN" altLang="zh-CN" sz="1800" dirty="0"/>
              <a:t>类来完成，具体代码如下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6" name="TextBox 5"/>
          <p:cNvSpPr txBox="1"/>
          <p:nvPr/>
        </p:nvSpPr>
        <p:spPr>
          <a:xfrm>
            <a:off x="1101331" y="3798125"/>
            <a:ext cx="9823967" cy="2588806"/>
          </a:xfrm>
          <a:prstGeom prst="roundRect">
            <a:avLst>
              <a:gd name="adj" fmla="val 108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mergeFormat</a:t>
            </a:r>
            <a:r>
              <a:rPr lang="en-US" altLang="zh-CN" dirty="0"/>
              <a:t>(</a:t>
            </a:r>
            <a:r>
              <a:rPr lang="en-US" altLang="zh-CN" dirty="0" err="1"/>
              <a:t>QTextCharFormat</a:t>
            </a:r>
            <a:r>
              <a:rPr lang="en-US" altLang="zh-CN" dirty="0"/>
              <a:t> format)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QTextCursor</a:t>
            </a:r>
            <a:r>
              <a:rPr lang="en-US" altLang="zh-CN" dirty="0"/>
              <a:t> cursor =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textCursor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	//</a:t>
            </a:r>
            <a:r>
              <a:rPr lang="zh-CN" altLang="zh-CN" dirty="0"/>
              <a:t>获得编辑框中的光标</a:t>
            </a:r>
          </a:p>
          <a:p>
            <a:r>
              <a:rPr lang="en-US" altLang="zh-CN" dirty="0"/>
              <a:t>    if(!</a:t>
            </a:r>
            <a:r>
              <a:rPr lang="en-US" altLang="zh-CN" dirty="0" err="1"/>
              <a:t>cursor.hasSelection</a:t>
            </a:r>
            <a:r>
              <a:rPr lang="en-US" altLang="zh-CN" dirty="0"/>
              <a:t>())							//(a)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cursor.select</a:t>
            </a:r>
            <a:r>
              <a:rPr lang="en-US" altLang="zh-CN" dirty="0"/>
              <a:t>(</a:t>
            </a:r>
            <a:r>
              <a:rPr lang="en-US" altLang="zh-CN" dirty="0" err="1"/>
              <a:t>QTextCursor</a:t>
            </a:r>
            <a:r>
              <a:rPr lang="en-US" altLang="zh-CN" dirty="0"/>
              <a:t>::</a:t>
            </a:r>
            <a:r>
              <a:rPr lang="en-US" altLang="zh-CN" dirty="0" err="1"/>
              <a:t>WordUnderCursor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cursor.mergeCharFormat</a:t>
            </a:r>
            <a:r>
              <a:rPr lang="en-US" altLang="zh-CN" dirty="0"/>
              <a:t>(format);						//(b)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(format);	//(c)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03575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置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字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1056904"/>
            <a:ext cx="10307782" cy="295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其中，</a:t>
            </a:r>
            <a:endParaRPr lang="zh-CN" altLang="zh-CN" sz="1800" dirty="0"/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(a) if(!</a:t>
            </a:r>
            <a:r>
              <a:rPr lang="en-US" altLang="zh-CN" sz="1800" b="1" dirty="0" err="1"/>
              <a:t>cursor.hasSelection</a:t>
            </a:r>
            <a:r>
              <a:rPr lang="en-US" altLang="zh-CN" sz="1800" b="1" dirty="0"/>
              <a:t>())</a:t>
            </a:r>
            <a:r>
              <a:rPr lang="zh-CN" altLang="zh-CN" sz="1800" b="1" dirty="0"/>
              <a:t>、</a:t>
            </a:r>
            <a:r>
              <a:rPr lang="en-US" altLang="zh-CN" sz="1800" b="1" dirty="0" err="1"/>
              <a:t>cursor.select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QTextCursor</a:t>
            </a:r>
            <a:r>
              <a:rPr lang="en-US" altLang="zh-CN" sz="1800" b="1" dirty="0"/>
              <a:t>::</a:t>
            </a:r>
            <a:r>
              <a:rPr lang="en-US" altLang="zh-CN" sz="1800" b="1" dirty="0" err="1"/>
              <a:t>WordUnderCursor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若光标没有高亮选区，则将光标所在处的词作为选区，由前后空格或“，”“</a:t>
            </a:r>
            <a:r>
              <a:rPr lang="en-US" altLang="zh-CN" sz="1800" dirty="0"/>
              <a:t>.</a:t>
            </a:r>
            <a:r>
              <a:rPr lang="zh-CN" altLang="zh-CN" sz="1800" dirty="0"/>
              <a:t>”等标点符号区分词。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(b) </a:t>
            </a:r>
            <a:r>
              <a:rPr lang="en-US" altLang="zh-CN" sz="1800" b="1" dirty="0" err="1"/>
              <a:t>cursor.mergeCharFormat</a:t>
            </a:r>
            <a:r>
              <a:rPr lang="en-US" altLang="zh-CN" sz="1800" b="1" dirty="0"/>
              <a:t>(format)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QTextCursor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mergeCharFormat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函数将参数</a:t>
            </a:r>
            <a:r>
              <a:rPr lang="en-US" altLang="zh-CN" sz="1800" dirty="0"/>
              <a:t>format</a:t>
            </a:r>
            <a:r>
              <a:rPr lang="zh-CN" altLang="zh-CN" sz="1800" dirty="0"/>
              <a:t>所表示的格式应用到光标所在处的字符上。</a:t>
            </a:r>
          </a:p>
          <a:p>
            <a:pPr indent="450850">
              <a:lnSpc>
                <a:spcPct val="150000"/>
              </a:lnSpc>
            </a:pPr>
            <a:r>
              <a:rPr lang="en-US" altLang="zh-CN" sz="1800" b="1" dirty="0"/>
              <a:t>(c) </a:t>
            </a:r>
            <a:r>
              <a:rPr lang="en-US" altLang="zh-CN" sz="1800" b="1" dirty="0" err="1"/>
              <a:t>showWidget</a:t>
            </a:r>
            <a:r>
              <a:rPr lang="en-US" altLang="zh-CN" sz="1800" b="1" dirty="0"/>
              <a:t>-&gt;text-&gt;</a:t>
            </a:r>
            <a:r>
              <a:rPr lang="en-US" altLang="zh-CN" sz="1800" b="1" dirty="0" err="1"/>
              <a:t>mergeCurrentCharFormat</a:t>
            </a:r>
            <a:r>
              <a:rPr lang="en-US" altLang="zh-CN" sz="1800" b="1" dirty="0"/>
              <a:t>(format)</a:t>
            </a:r>
            <a:r>
              <a:rPr lang="zh-CN" altLang="zh-CN" sz="1800" b="1" dirty="0"/>
              <a:t>：</a:t>
            </a:r>
            <a:r>
              <a:rPr lang="zh-CN" altLang="zh-CN" sz="1800" dirty="0"/>
              <a:t>调用</a:t>
            </a:r>
            <a:r>
              <a:rPr lang="en-US" altLang="zh-CN" sz="1800" dirty="0" err="1"/>
              <a:t>QTextEdit</a:t>
            </a:r>
            <a:r>
              <a:rPr lang="zh-CN" altLang="zh-CN" sz="1800" dirty="0"/>
              <a:t>的</a:t>
            </a:r>
            <a:r>
              <a:rPr lang="en-US" altLang="zh-CN" sz="1800" dirty="0"/>
              <a:t>merge </a:t>
            </a:r>
            <a:r>
              <a:rPr lang="en-US" altLang="zh-CN" sz="1800" dirty="0" err="1"/>
              <a:t>CurrentChar</a:t>
            </a:r>
            <a:r>
              <a:rPr lang="en-US" altLang="zh-CN" sz="1800" dirty="0"/>
              <a:t> Format()</a:t>
            </a:r>
            <a:r>
              <a:rPr lang="zh-CN" altLang="zh-CN" sz="1800" dirty="0"/>
              <a:t>函数将格式应用到选区内的所有字符上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08479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778709" y="4060823"/>
            <a:ext cx="227902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 smtClean="0"/>
              <a:t>设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置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字</a:t>
            </a:r>
            <a:r>
              <a:rPr lang="en-US" altLang="zh-CN" sz="2800" b="1" dirty="0" smtClean="0"/>
              <a:t>  </a:t>
            </a:r>
            <a:r>
              <a:rPr lang="zh-CN" altLang="zh-CN" sz="2800" b="1" dirty="0" smtClean="0"/>
              <a:t>号</a:t>
            </a:r>
            <a:endParaRPr lang="zh-CN" altLang="zh-CN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1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置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字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号</a:t>
            </a:r>
          </a:p>
        </p:txBody>
      </p:sp>
      <p:sp>
        <p:nvSpPr>
          <p:cNvPr id="3" name="矩形 2"/>
          <p:cNvSpPr/>
          <p:nvPr/>
        </p:nvSpPr>
        <p:spPr>
          <a:xfrm>
            <a:off x="1101332" y="970174"/>
            <a:ext cx="6098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设置选定文字字号大小的</a:t>
            </a:r>
            <a:r>
              <a:rPr lang="en-US" altLang="zh-CN" sz="1800" dirty="0" err="1"/>
              <a:t>ShowSizeSpinBox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1283" y="1385133"/>
            <a:ext cx="9417133" cy="1838801"/>
          </a:xfrm>
          <a:prstGeom prst="roundRect">
            <a:avLst>
              <a:gd name="adj" fmla="val 1020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ShowSizeSpinBox</a:t>
            </a:r>
            <a:r>
              <a:rPr lang="en-US" altLang="zh-CN" dirty="0"/>
              <a:t>(</a:t>
            </a:r>
            <a:r>
              <a:rPr lang="en-US" altLang="zh-CN" dirty="0" err="1"/>
              <a:t>QString</a:t>
            </a:r>
            <a:r>
              <a:rPr lang="en-US" altLang="zh-CN" dirty="0"/>
              <a:t> </a:t>
            </a:r>
            <a:r>
              <a:rPr lang="en-US" altLang="zh-CN" dirty="0" err="1"/>
              <a:t>spinValue</a:t>
            </a:r>
            <a:r>
              <a:rPr lang="en-US" altLang="zh-CN" dirty="0"/>
              <a:t>)	//</a:t>
            </a:r>
            <a:r>
              <a:rPr lang="zh-CN" altLang="zh-CN" dirty="0"/>
              <a:t>设置字号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fmt.setFontPointSize</a:t>
            </a:r>
            <a:r>
              <a:rPr lang="en-US" altLang="zh-CN" dirty="0"/>
              <a:t>(</a:t>
            </a:r>
            <a:r>
              <a:rPr lang="en-US" altLang="zh-CN" dirty="0" err="1"/>
              <a:t>spinValue.toFloat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5224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119240" y="4068010"/>
            <a:ext cx="4347866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zh-CN" sz="2800" b="1" dirty="0" smtClean="0"/>
              <a:t>综合实例】</a:t>
            </a:r>
            <a:r>
              <a:rPr lang="zh-CN" altLang="zh-CN" sz="2800" b="1" dirty="0"/>
              <a:t>文本编辑器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2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03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30618" y="4060823"/>
            <a:ext cx="261961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设置文字加粗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设置文字加粗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5652" y="1045029"/>
            <a:ext cx="893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dirty="0"/>
              <a:t>设置选定文字为加粗显示的</a:t>
            </a:r>
            <a:r>
              <a:rPr lang="en-US" altLang="zh-CN" sz="1800" dirty="0" err="1"/>
              <a:t>ShowBoldBtn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1101332" y="1461861"/>
            <a:ext cx="9467707" cy="1838801"/>
          </a:xfrm>
          <a:prstGeom prst="roundRect">
            <a:avLst>
              <a:gd name="adj" fmla="val 1214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ShowBoldBtn</a:t>
            </a:r>
            <a:r>
              <a:rPr lang="en-US" altLang="zh-CN" dirty="0"/>
              <a:t>() 			//</a:t>
            </a:r>
            <a:r>
              <a:rPr lang="zh-CN" altLang="zh-CN" dirty="0"/>
              <a:t>设置文字显示加粗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fmt.setFontWeight</a:t>
            </a:r>
            <a:r>
              <a:rPr lang="en-US" altLang="zh-CN" dirty="0"/>
              <a:t>(</a:t>
            </a:r>
            <a:r>
              <a:rPr lang="en-US" altLang="zh-CN" dirty="0" err="1"/>
              <a:t>boldBtn</a:t>
            </a:r>
            <a:r>
              <a:rPr lang="en-US" altLang="zh-CN" dirty="0"/>
              <a:t>-&gt;</a:t>
            </a:r>
            <a:r>
              <a:rPr lang="en-US" altLang="zh-CN" dirty="0" err="1"/>
              <a:t>isChecked</a:t>
            </a:r>
            <a:r>
              <a:rPr lang="en-US" altLang="zh-CN" dirty="0"/>
              <a:t>()?</a:t>
            </a:r>
            <a:r>
              <a:rPr lang="en-US" altLang="zh-CN" dirty="0" err="1"/>
              <a:t>QFont</a:t>
            </a:r>
            <a:r>
              <a:rPr lang="en-US" altLang="zh-CN" dirty="0"/>
              <a:t>::</a:t>
            </a:r>
            <a:r>
              <a:rPr lang="en-US" altLang="zh-CN" dirty="0" err="1"/>
              <a:t>Bold:QFont</a:t>
            </a:r>
            <a:r>
              <a:rPr lang="en-US" altLang="zh-CN" dirty="0"/>
              <a:t>:: Normal);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570016" y="3300662"/>
            <a:ext cx="10426535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b="1" dirty="0"/>
              <a:t>其中</a:t>
            </a:r>
            <a:r>
              <a:rPr lang="zh-CN" altLang="zh-CN" sz="1800" dirty="0"/>
              <a:t>，调用</a:t>
            </a:r>
            <a:r>
              <a:rPr lang="en-US" altLang="zh-CN" sz="1800" dirty="0" err="1"/>
              <a:t>QTextCharFormat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setFontWeight</a:t>
            </a:r>
            <a:r>
              <a:rPr lang="en-US" altLang="zh-CN" sz="1800" dirty="0"/>
              <a:t>()</a:t>
            </a:r>
            <a:r>
              <a:rPr lang="zh-CN" altLang="zh-CN" sz="1800" dirty="0"/>
              <a:t>函数设置粗细值，若检测到“加粗”按钮被按下，则设置字符的</a:t>
            </a:r>
            <a:r>
              <a:rPr lang="en-US" altLang="zh-CN" sz="1800" dirty="0"/>
              <a:t>Weight</a:t>
            </a:r>
            <a:r>
              <a:rPr lang="zh-CN" altLang="zh-CN" sz="1800" dirty="0"/>
              <a:t>值为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::Bold</a:t>
            </a:r>
            <a:r>
              <a:rPr lang="zh-CN" altLang="zh-CN" sz="1800" dirty="0"/>
              <a:t>，可直接设为</a:t>
            </a:r>
            <a:r>
              <a:rPr lang="en-US" altLang="zh-CN" sz="1800" dirty="0"/>
              <a:t>75</a:t>
            </a:r>
            <a:r>
              <a:rPr lang="zh-CN" altLang="zh-CN" sz="1800" dirty="0"/>
              <a:t>；反之，则设为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::Normal</a:t>
            </a:r>
            <a:r>
              <a:rPr lang="zh-CN" altLang="zh-CN" sz="1800" dirty="0"/>
              <a:t>。文字的粗细值由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::Weight</a:t>
            </a:r>
            <a:r>
              <a:rPr lang="zh-CN" altLang="zh-CN" sz="1800" dirty="0"/>
              <a:t>表示，它是一个整型值，取值的范围可为</a:t>
            </a:r>
            <a:r>
              <a:rPr lang="en-US" altLang="zh-CN" sz="1800" dirty="0"/>
              <a:t>0</a:t>
            </a:r>
            <a:r>
              <a:rPr lang="zh-CN" altLang="zh-CN" sz="1800" dirty="0"/>
              <a:t>～</a:t>
            </a:r>
            <a:r>
              <a:rPr lang="en-US" altLang="zh-CN" sz="1800" dirty="0"/>
              <a:t>99</a:t>
            </a:r>
            <a:r>
              <a:rPr lang="zh-CN" altLang="zh-CN" sz="1800" dirty="0"/>
              <a:t>，有</a:t>
            </a:r>
            <a:r>
              <a:rPr lang="en-US" altLang="zh-CN" sz="1800" dirty="0"/>
              <a:t>5</a:t>
            </a:r>
            <a:r>
              <a:rPr lang="zh-CN" altLang="zh-CN" sz="1800" dirty="0"/>
              <a:t>个预置值，分别为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::Light(25)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::Normal(50)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DemiBold</a:t>
            </a:r>
            <a:r>
              <a:rPr lang="en-US" altLang="zh-CN" sz="1800" dirty="0"/>
              <a:t>(63)</a:t>
            </a:r>
            <a:r>
              <a:rPr lang="zh-CN" altLang="zh-CN" sz="1800" dirty="0"/>
              <a:t>、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::Bold(75)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::Black(87)</a:t>
            </a:r>
            <a:r>
              <a:rPr lang="zh-CN" altLang="zh-CN" sz="1800" dirty="0"/>
              <a:t>，通常在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::Normal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QFont</a:t>
            </a:r>
            <a:r>
              <a:rPr lang="en-US" altLang="zh-CN" sz="1800" dirty="0"/>
              <a:t>::Bold</a:t>
            </a:r>
            <a:r>
              <a:rPr lang="zh-CN" altLang="zh-CN" sz="1800" dirty="0"/>
              <a:t>之间转换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394620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04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30618" y="4060823"/>
            <a:ext cx="261961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设置文字斜体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4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设置文字斜体</a:t>
            </a:r>
          </a:p>
        </p:txBody>
      </p:sp>
      <p:sp>
        <p:nvSpPr>
          <p:cNvPr id="3" name="矩形 2"/>
          <p:cNvSpPr/>
          <p:nvPr/>
        </p:nvSpPr>
        <p:spPr>
          <a:xfrm>
            <a:off x="1242147" y="1005799"/>
            <a:ext cx="5992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设置选定文字为斜体显示的</a:t>
            </a:r>
            <a:r>
              <a:rPr lang="en-US" altLang="zh-CN" sz="1800" dirty="0" err="1"/>
              <a:t>ShowItalicBtn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0036" y="1460665"/>
            <a:ext cx="9334006" cy="1838801"/>
          </a:xfrm>
          <a:prstGeom prst="roundRect">
            <a:avLst>
              <a:gd name="adj" fmla="val 108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ShowItalicBtn</a:t>
            </a:r>
            <a:r>
              <a:rPr lang="en-US" altLang="zh-CN" dirty="0"/>
              <a:t>()			//</a:t>
            </a:r>
            <a:r>
              <a:rPr lang="zh-CN" altLang="zh-CN" dirty="0"/>
              <a:t>设置文字显示斜体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fmt.setFontItalic</a:t>
            </a:r>
            <a:r>
              <a:rPr lang="en-US" altLang="zh-CN" dirty="0"/>
              <a:t>(</a:t>
            </a:r>
            <a:r>
              <a:rPr lang="en-US" altLang="zh-CN" dirty="0" err="1"/>
              <a:t>italicBtn</a:t>
            </a:r>
            <a:r>
              <a:rPr lang="en-US" altLang="zh-CN" dirty="0"/>
              <a:t>-&gt;</a:t>
            </a:r>
            <a:r>
              <a:rPr lang="en-US" altLang="zh-CN" dirty="0" err="1"/>
              <a:t>isChecked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702109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05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414068" y="4044490"/>
            <a:ext cx="305271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设置文字加下画线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3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设置文字加下画线</a:t>
            </a:r>
          </a:p>
        </p:txBody>
      </p:sp>
      <p:sp>
        <p:nvSpPr>
          <p:cNvPr id="3" name="矩形 2"/>
          <p:cNvSpPr/>
          <p:nvPr/>
        </p:nvSpPr>
        <p:spPr>
          <a:xfrm>
            <a:off x="1289513" y="1088927"/>
            <a:ext cx="6476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在选定文字下方加下画线的</a:t>
            </a:r>
            <a:r>
              <a:rPr lang="en-US" altLang="zh-CN" sz="1800" dirty="0" err="1"/>
              <a:t>ShowUnderlineBtn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9513" y="1567542"/>
            <a:ext cx="9374529" cy="1838801"/>
          </a:xfrm>
          <a:prstGeom prst="roundRect">
            <a:avLst>
              <a:gd name="adj" fmla="val 108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ShowUnderlineBtn</a:t>
            </a:r>
            <a:r>
              <a:rPr lang="en-US" altLang="zh-CN" dirty="0"/>
              <a:t>()		//</a:t>
            </a:r>
            <a:r>
              <a:rPr lang="zh-CN" altLang="zh-CN" dirty="0"/>
              <a:t>设置文字加下画线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fmt.setFontUnderline</a:t>
            </a:r>
            <a:r>
              <a:rPr lang="en-US" altLang="zh-CN" dirty="0"/>
              <a:t>(</a:t>
            </a:r>
            <a:r>
              <a:rPr lang="en-US" altLang="zh-CN" dirty="0" err="1"/>
              <a:t>underlineBtn</a:t>
            </a:r>
            <a:r>
              <a:rPr lang="en-US" altLang="zh-CN" dirty="0"/>
              <a:t>-&gt;</a:t>
            </a:r>
            <a:r>
              <a:rPr lang="en-US" altLang="zh-CN" dirty="0" err="1"/>
              <a:t>isChecked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71840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06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75318" y="4044490"/>
            <a:ext cx="247086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设置文字颜色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设置文字颜色</a:t>
            </a:r>
          </a:p>
        </p:txBody>
      </p:sp>
      <p:sp>
        <p:nvSpPr>
          <p:cNvPr id="3" name="矩形 2"/>
          <p:cNvSpPr/>
          <p:nvPr/>
        </p:nvSpPr>
        <p:spPr>
          <a:xfrm>
            <a:off x="1211259" y="1053301"/>
            <a:ext cx="5354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设置选定文字颜色的</a:t>
            </a:r>
            <a:r>
              <a:rPr lang="en-US" altLang="zh-CN" sz="1800" dirty="0" err="1"/>
              <a:t>ShowColorBtn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4410" y="1422633"/>
            <a:ext cx="9298380" cy="2996565"/>
          </a:xfrm>
          <a:prstGeom prst="roundRect">
            <a:avLst>
              <a:gd name="adj" fmla="val 7156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ShowColorBtn</a:t>
            </a:r>
            <a:r>
              <a:rPr lang="en-US" altLang="zh-CN" dirty="0"/>
              <a:t>()			//</a:t>
            </a:r>
            <a:r>
              <a:rPr lang="zh-CN" altLang="zh-CN" dirty="0"/>
              <a:t>设置文字颜色</a:t>
            </a:r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QColor</a:t>
            </a:r>
            <a:r>
              <a:rPr lang="en-US" altLang="zh-CN" dirty="0"/>
              <a:t> color=</a:t>
            </a:r>
            <a:r>
              <a:rPr lang="en-US" altLang="zh-CN" dirty="0" err="1"/>
              <a:t>QColorDialog</a:t>
            </a:r>
            <a:r>
              <a:rPr lang="en-US" altLang="zh-CN" dirty="0"/>
              <a:t>::</a:t>
            </a:r>
            <a:r>
              <a:rPr lang="en-US" altLang="zh-CN" dirty="0" err="1"/>
              <a:t>getColor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red,this</a:t>
            </a:r>
            <a:r>
              <a:rPr lang="en-US" altLang="zh-CN" dirty="0"/>
              <a:t>);	//(a)</a:t>
            </a:r>
            <a:endParaRPr lang="zh-CN" altLang="zh-CN" dirty="0"/>
          </a:p>
          <a:p>
            <a:r>
              <a:rPr lang="en-US" altLang="zh-CN" dirty="0"/>
              <a:t>	if(</a:t>
            </a:r>
            <a:r>
              <a:rPr lang="en-US" altLang="zh-CN" dirty="0" err="1"/>
              <a:t>color.isValid</a:t>
            </a:r>
            <a:r>
              <a:rPr lang="en-US" altLang="zh-CN" dirty="0"/>
              <a:t>())</a:t>
            </a:r>
            <a:endParaRPr lang="zh-CN" altLang="zh-CN" dirty="0"/>
          </a:p>
          <a:p>
            <a:r>
              <a:rPr lang="en-US" altLang="zh-CN" dirty="0"/>
              <a:t>    {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QTextCharFormat</a:t>
            </a:r>
            <a:r>
              <a:rPr lang="en-US" altLang="zh-CN" dirty="0"/>
              <a:t> </a:t>
            </a:r>
            <a:r>
              <a:rPr lang="en-US" altLang="zh-CN" dirty="0" err="1"/>
              <a:t>fmt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        	</a:t>
            </a:r>
            <a:r>
              <a:rPr lang="en-US" altLang="zh-CN" dirty="0" err="1"/>
              <a:t>fmt.setForeground</a:t>
            </a:r>
            <a:r>
              <a:rPr lang="en-US" altLang="zh-CN" dirty="0"/>
              <a:t>(color);</a:t>
            </a:r>
            <a:endParaRPr lang="zh-CN" altLang="zh-CN" dirty="0"/>
          </a:p>
          <a:p>
            <a:r>
              <a:rPr lang="en-US" altLang="zh-CN" dirty="0"/>
              <a:t>        	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mergeCurrentCharFormat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211259" y="4454084"/>
            <a:ext cx="482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在“</a:t>
            </a:r>
            <a:r>
              <a:rPr lang="en-US" altLang="zh-CN" sz="1800" dirty="0"/>
              <a:t>imgprocessor.cpp</a:t>
            </a:r>
            <a:r>
              <a:rPr lang="zh-CN" altLang="zh-CN" sz="1800" dirty="0"/>
              <a:t>”文件的开头添加声明：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94410" y="4829548"/>
            <a:ext cx="9298380" cy="681038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QColorDialog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QColor</a:t>
            </a:r>
            <a:r>
              <a:rPr lang="en-US" altLang="zh-CN" dirty="0"/>
              <a:t>&gt;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43785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设置文字颜色</a:t>
            </a:r>
          </a:p>
        </p:txBody>
      </p:sp>
      <p:sp>
        <p:nvSpPr>
          <p:cNvPr id="3" name="矩形 2"/>
          <p:cNvSpPr/>
          <p:nvPr/>
        </p:nvSpPr>
        <p:spPr>
          <a:xfrm>
            <a:off x="1315418" y="1017675"/>
            <a:ext cx="42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标准颜色对话框</a:t>
            </a:r>
            <a:r>
              <a:rPr lang="en-US" altLang="zh-CN" sz="1800" dirty="0" err="1"/>
              <a:t>QColorDialog</a:t>
            </a:r>
            <a:r>
              <a:rPr lang="zh-CN" altLang="zh-CN" sz="1800" dirty="0"/>
              <a:t>类的使用：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5418" y="1472541"/>
            <a:ext cx="9396125" cy="1549360"/>
          </a:xfrm>
          <a:prstGeom prst="round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QColor</a:t>
            </a:r>
            <a:r>
              <a:rPr lang="en-US" altLang="zh-CN" dirty="0"/>
              <a:t> </a:t>
            </a:r>
            <a:r>
              <a:rPr lang="en-US" altLang="zh-CN" dirty="0" err="1"/>
              <a:t>getColor</a:t>
            </a:r>
            <a:endParaRPr lang="zh-CN" altLang="zh-CN" dirty="0"/>
          </a:p>
          <a:p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QColor</a:t>
            </a:r>
            <a:r>
              <a:rPr lang="en-US" altLang="zh-CN" dirty="0"/>
              <a:t>&amp; initial=</a:t>
            </a:r>
            <a:r>
              <a:rPr lang="en-US" altLang="zh-CN" dirty="0" err="1"/>
              <a:t>Qt</a:t>
            </a:r>
            <a:r>
              <a:rPr lang="en-US" altLang="zh-CN" dirty="0"/>
              <a:t>::white,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QWidget</a:t>
            </a:r>
            <a:r>
              <a:rPr lang="en-US" altLang="zh-CN" dirty="0"/>
              <a:t>* parent=0</a:t>
            </a:r>
            <a:endParaRPr lang="zh-CN" altLang="zh-CN" dirty="0"/>
          </a:p>
          <a:p>
            <a:r>
              <a:rPr lang="en-US" altLang="zh-CN" dirty="0"/>
              <a:t>);  </a:t>
            </a:r>
            <a:endParaRPr lang="zh-CN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783771" y="3021901"/>
            <a:ext cx="10295907" cy="12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第</a:t>
            </a:r>
            <a:r>
              <a:rPr lang="en-US" altLang="zh-CN" sz="1800" dirty="0"/>
              <a:t>1</a:t>
            </a:r>
            <a:r>
              <a:rPr lang="zh-CN" altLang="zh-CN" sz="1800" dirty="0"/>
              <a:t>个参数指定了选中的颜色，默认为白色。通过</a:t>
            </a:r>
            <a:r>
              <a:rPr lang="en-US" altLang="zh-CN" sz="1800" dirty="0" err="1"/>
              <a:t>QColor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isValid</a:t>
            </a:r>
            <a:r>
              <a:rPr lang="en-US" altLang="zh-CN" sz="1800" dirty="0"/>
              <a:t>()</a:t>
            </a:r>
            <a:r>
              <a:rPr lang="zh-CN" altLang="zh-CN" sz="1800" dirty="0"/>
              <a:t>可以判断用户选择的颜色是否有效，若用户单击“取消”（</a:t>
            </a:r>
            <a:r>
              <a:rPr lang="en-US" altLang="zh-CN" sz="1800" dirty="0"/>
              <a:t>Cancel</a:t>
            </a:r>
            <a:r>
              <a:rPr lang="zh-CN" altLang="zh-CN" sz="1800" dirty="0"/>
              <a:t>）按钮，则</a:t>
            </a:r>
            <a:r>
              <a:rPr lang="en-US" altLang="zh-CN" sz="1800" dirty="0" err="1"/>
              <a:t>QColor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isValid</a:t>
            </a:r>
            <a:r>
              <a:rPr lang="en-US" altLang="zh-CN" sz="1800" dirty="0"/>
              <a:t>()</a:t>
            </a:r>
            <a:r>
              <a:rPr lang="zh-CN" altLang="zh-CN" sz="1800" dirty="0"/>
              <a:t>返回</a:t>
            </a:r>
            <a:r>
              <a:rPr lang="en-US" altLang="zh-CN" sz="1800" dirty="0"/>
              <a:t>false</a:t>
            </a:r>
            <a:r>
              <a:rPr lang="zh-CN" altLang="zh-CN" sz="1800" dirty="0"/>
              <a:t>。第</a:t>
            </a:r>
            <a:r>
              <a:rPr lang="en-US" altLang="zh-CN" sz="1800" dirty="0"/>
              <a:t>2</a:t>
            </a:r>
            <a:r>
              <a:rPr lang="zh-CN" altLang="zh-CN" sz="1800" dirty="0"/>
              <a:t>个参数定义了标准颜色对话框的父窗口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644919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07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75318" y="4044490"/>
            <a:ext cx="247086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设置字符格式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9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/>
              <a:t>【</a:t>
            </a:r>
            <a:r>
              <a:rPr lang="zh-CN" altLang="zh-CN" sz="2400" b="1" dirty="0" smtClean="0"/>
              <a:t>综合实例】</a:t>
            </a:r>
            <a:r>
              <a:rPr lang="zh-CN" altLang="zh-CN" sz="2400" b="1" dirty="0"/>
              <a:t>文本编辑器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4395" y="1021278"/>
            <a:ext cx="10533413" cy="419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）文件操作功能：包括新建一个文件，利用标准文件对话框</a:t>
            </a:r>
            <a:r>
              <a:rPr lang="en-US" altLang="zh-CN" sz="1800" dirty="0" err="1"/>
              <a:t>QFileDialog</a:t>
            </a:r>
            <a:r>
              <a:rPr lang="zh-CN" altLang="zh-CN" sz="1800" dirty="0"/>
              <a:t>类打开一个已存在的文件，利用</a:t>
            </a:r>
            <a:r>
              <a:rPr lang="en-US" altLang="zh-CN" sz="1800" dirty="0" err="1"/>
              <a:t>QFile</a:t>
            </a:r>
            <a:r>
              <a:rPr lang="zh-CN" altLang="zh-CN" sz="1800" dirty="0"/>
              <a:t>和</a:t>
            </a:r>
            <a:r>
              <a:rPr lang="en-US" altLang="zh-CN" sz="1800" dirty="0" err="1"/>
              <a:t>QTextStream</a:t>
            </a:r>
            <a:r>
              <a:rPr lang="zh-CN" altLang="zh-CN" sz="1800" dirty="0"/>
              <a:t>读取文件内容，打印文件（分文本打印和图像打印）。通过实例介绍标准打印对话框</a:t>
            </a:r>
            <a:r>
              <a:rPr lang="en-US" altLang="zh-CN" sz="1800" dirty="0" err="1"/>
              <a:t>QPrintDialog</a:t>
            </a:r>
            <a:r>
              <a:rPr lang="zh-CN" altLang="zh-CN" sz="1800" dirty="0"/>
              <a:t>类的使用方法，以</a:t>
            </a:r>
            <a:r>
              <a:rPr lang="en-US" altLang="zh-CN" sz="1800" dirty="0" err="1"/>
              <a:t>QPrinter</a:t>
            </a:r>
            <a:r>
              <a:rPr lang="zh-CN" altLang="zh-CN" sz="1800" dirty="0"/>
              <a:t>作为</a:t>
            </a:r>
            <a:r>
              <a:rPr lang="en-US" altLang="zh-CN" sz="1800" dirty="0" err="1"/>
              <a:t>QPaintDevice</a:t>
            </a:r>
            <a:r>
              <a:rPr lang="zh-CN" altLang="zh-CN" sz="1800" dirty="0"/>
              <a:t>画图工具实现图像打印。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）图像处理软件中的常用功能：包括图片的缩放、旋转、镜像等坐标变换，使用</a:t>
            </a:r>
            <a:r>
              <a:rPr lang="en-US" altLang="zh-CN" sz="1800" dirty="0" err="1"/>
              <a:t>QMatrix</a:t>
            </a:r>
            <a:r>
              <a:rPr lang="zh-CN" altLang="zh-CN" sz="1800" dirty="0"/>
              <a:t>实现图像的各种坐标变换。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）开发文本编辑功能：通过在工具栏上设置文字字体、字号大小、加粗、斜体、下画线及字体颜色等快捷按钮的实现，介绍在工具栏中嵌入控件的方法。其中，通过设置字体颜色功能，介绍标准颜色对话框</a:t>
            </a:r>
            <a:r>
              <a:rPr lang="en-US" altLang="zh-CN" sz="1800" dirty="0" err="1"/>
              <a:t>QColorDialog</a:t>
            </a:r>
            <a:r>
              <a:rPr lang="zh-CN" altLang="zh-CN" sz="1800" dirty="0"/>
              <a:t>类的使用方法。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）排版功能：通过选择某种排序方式实现对文本排序，以及实现文本对齐（包括左对齐、右对齐、居中对齐和两端对齐）和撤销、重做的方法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667906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设置字符格式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522" y="1140031"/>
            <a:ext cx="10236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当光标所在处的字符格式发生变化时调用此槽函数，函数根据新的字符格式将工具栏上各个格式控件的显示更新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13164" y="1786362"/>
            <a:ext cx="9227127" cy="2996565"/>
          </a:xfrm>
          <a:prstGeom prst="roundRect">
            <a:avLst>
              <a:gd name="adj" fmla="val 7552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ShowCurrentFormatChanged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QTextCharFormat</a:t>
            </a:r>
            <a:r>
              <a:rPr lang="en-US" altLang="zh-CN" dirty="0"/>
              <a:t> &amp;</a:t>
            </a:r>
            <a:r>
              <a:rPr lang="en-US" altLang="zh-CN" dirty="0" err="1"/>
              <a:t>fmt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fontComboBox</a:t>
            </a:r>
            <a:r>
              <a:rPr lang="en-US" altLang="zh-CN" dirty="0"/>
              <a:t>-&gt;</a:t>
            </a:r>
            <a:r>
              <a:rPr lang="en-US" altLang="zh-CN" dirty="0" err="1"/>
              <a:t>setCurrentIndex</a:t>
            </a:r>
            <a:r>
              <a:rPr lang="en-US" altLang="zh-CN" dirty="0"/>
              <a:t>(</a:t>
            </a:r>
            <a:r>
              <a:rPr lang="en-US" altLang="zh-CN" dirty="0" err="1"/>
              <a:t>fontComboBox</a:t>
            </a:r>
            <a:r>
              <a:rPr lang="en-US" altLang="zh-CN" dirty="0"/>
              <a:t>-&gt;</a:t>
            </a:r>
            <a:r>
              <a:rPr lang="en-US" altLang="zh-CN" dirty="0" err="1"/>
              <a:t>findText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endParaRPr lang="zh-CN" altLang="zh-CN" dirty="0"/>
          </a:p>
          <a:p>
            <a:r>
              <a:rPr lang="en-US" altLang="zh-CN" dirty="0"/>
              <a:t>		 .</a:t>
            </a:r>
            <a:r>
              <a:rPr lang="en-US" altLang="zh-CN" dirty="0" err="1"/>
              <a:t>fontFamily</a:t>
            </a:r>
            <a:r>
              <a:rPr lang="en-US" altLang="zh-CN" dirty="0"/>
              <a:t>()));</a:t>
            </a:r>
            <a:endParaRPr lang="zh-CN" altLang="zh-CN" dirty="0"/>
          </a:p>
          <a:p>
            <a:r>
              <a:rPr lang="en-US" altLang="zh-CN" dirty="0"/>
              <a:t>   	</a:t>
            </a:r>
            <a:r>
              <a:rPr lang="en-US" altLang="zh-CN" dirty="0" err="1"/>
              <a:t>sizeComboBox</a:t>
            </a:r>
            <a:r>
              <a:rPr lang="en-US" altLang="zh-CN" dirty="0"/>
              <a:t>-&gt;</a:t>
            </a:r>
            <a:r>
              <a:rPr lang="en-US" altLang="zh-CN" dirty="0" err="1"/>
              <a:t>setCurrentIndex</a:t>
            </a:r>
            <a:r>
              <a:rPr lang="en-US" altLang="zh-CN" dirty="0"/>
              <a:t>(</a:t>
            </a:r>
            <a:r>
              <a:rPr lang="en-US" altLang="zh-CN" dirty="0" err="1"/>
              <a:t>sizeComboBox</a:t>
            </a:r>
            <a:r>
              <a:rPr lang="en-US" altLang="zh-CN" dirty="0"/>
              <a:t>-&gt;</a:t>
            </a:r>
            <a:r>
              <a:rPr lang="en-US" altLang="zh-CN" dirty="0" err="1"/>
              <a:t>findText</a:t>
            </a:r>
            <a:r>
              <a:rPr lang="en-US" altLang="zh-CN" dirty="0"/>
              <a:t>(</a:t>
            </a:r>
            <a:endParaRPr lang="zh-CN" altLang="zh-CN" dirty="0"/>
          </a:p>
          <a:p>
            <a:r>
              <a:rPr lang="en-US" altLang="zh-CN" dirty="0"/>
              <a:t>           </a:t>
            </a:r>
            <a:r>
              <a:rPr lang="en-US" altLang="zh-CN" dirty="0" err="1"/>
              <a:t>QString</a:t>
            </a:r>
            <a:r>
              <a:rPr lang="en-US" altLang="zh-CN" dirty="0"/>
              <a:t>::number(</a:t>
            </a:r>
            <a:r>
              <a:rPr lang="en-US" altLang="zh-CN" dirty="0" err="1"/>
              <a:t>fmt.fontPointSize</a:t>
            </a:r>
            <a:r>
              <a:rPr lang="en-US" altLang="zh-CN" dirty="0"/>
              <a:t>())));</a:t>
            </a:r>
            <a:endParaRPr lang="zh-CN" altLang="zh-CN" dirty="0"/>
          </a:p>
          <a:p>
            <a:r>
              <a:rPr lang="en-US" altLang="zh-CN" dirty="0"/>
              <a:t>   	</a:t>
            </a:r>
            <a:r>
              <a:rPr lang="en-US" altLang="zh-CN" dirty="0" err="1"/>
              <a:t>boldBtn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</a:t>
            </a:r>
            <a:r>
              <a:rPr lang="en-US" altLang="zh-CN" dirty="0" err="1"/>
              <a:t>fmt.font</a:t>
            </a:r>
            <a:r>
              <a:rPr lang="en-US" altLang="zh-CN" dirty="0"/>
              <a:t>().bold());</a:t>
            </a:r>
            <a:endParaRPr lang="zh-CN" altLang="zh-CN" dirty="0"/>
          </a:p>
          <a:p>
            <a:r>
              <a:rPr lang="en-US" altLang="zh-CN" dirty="0"/>
              <a:t>   	</a:t>
            </a:r>
            <a:r>
              <a:rPr lang="en-US" altLang="zh-CN" dirty="0" err="1"/>
              <a:t>italicBtn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</a:t>
            </a:r>
            <a:r>
              <a:rPr lang="en-US" altLang="zh-CN" dirty="0" err="1"/>
              <a:t>fmt.fontItalic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/>
              <a:t>   	</a:t>
            </a:r>
            <a:r>
              <a:rPr lang="en-US" altLang="zh-CN" dirty="0" err="1"/>
              <a:t>underlineBtn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</a:t>
            </a:r>
            <a:r>
              <a:rPr lang="en-US" altLang="zh-CN" dirty="0" err="1"/>
              <a:t>fmt.fontUnderline</a:t>
            </a:r>
            <a:r>
              <a:rPr lang="en-US" altLang="zh-CN" dirty="0"/>
              <a:t>());</a:t>
            </a:r>
            <a:endParaRPr lang="zh-CN" altLang="zh-CN" dirty="0"/>
          </a:p>
          <a:p>
            <a:r>
              <a:rPr lang="en-US" altLang="zh-CN" dirty="0" smtClean="0"/>
              <a:t>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06275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4469" y="1330037"/>
            <a:ext cx="5498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4800" b="1" dirty="0" smtClean="0">
                <a:solidFill>
                  <a:srgbClr val="663300"/>
                </a:solidFill>
              </a:rPr>
              <a:t>第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 smtClean="0">
                <a:solidFill>
                  <a:srgbClr val="663300"/>
                </a:solidFill>
              </a:rPr>
              <a:t>章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  </a:t>
            </a:r>
            <a:r>
              <a:rPr lang="en-US" altLang="zh-CN" sz="4800" b="1" dirty="0" err="1">
                <a:solidFill>
                  <a:srgbClr val="663300"/>
                </a:solidFill>
              </a:rPr>
              <a:t>Qt</a:t>
            </a:r>
            <a:r>
              <a:rPr lang="en-US" altLang="zh-CN" sz="4800" b="1" dirty="0">
                <a:solidFill>
                  <a:srgbClr val="663300"/>
                </a:solidFill>
              </a:rPr>
              <a:t> </a:t>
            </a:r>
            <a:r>
              <a:rPr lang="en-US" altLang="zh-CN" sz="4800" b="1" dirty="0" smtClean="0">
                <a:solidFill>
                  <a:srgbClr val="663300"/>
                </a:solidFill>
              </a:rPr>
              <a:t>5</a:t>
            </a:r>
            <a:r>
              <a:rPr lang="zh-CN" altLang="zh-CN" sz="4800" b="1" dirty="0">
                <a:solidFill>
                  <a:srgbClr val="663300"/>
                </a:solidFill>
              </a:rPr>
              <a:t>主窗口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8904" y="3128270"/>
            <a:ext cx="480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——</a:t>
            </a:r>
            <a:r>
              <a:rPr lang="en-US" altLang="zh-CN" sz="3600" b="1" dirty="0" err="1"/>
              <a:t>Qt</a:t>
            </a:r>
            <a:r>
              <a:rPr lang="en-US" altLang="zh-CN" sz="3600" b="1" dirty="0"/>
              <a:t> 5</a:t>
            </a:r>
            <a:r>
              <a:rPr lang="zh-CN" altLang="zh-CN" sz="3600" b="1" dirty="0"/>
              <a:t>排版功能</a:t>
            </a:r>
          </a:p>
        </p:txBody>
      </p:sp>
    </p:spTree>
    <p:extLst>
      <p:ext uri="{BB962C8B-B14F-4D97-AF65-F5344CB8AC3E}">
        <p14:creationId xmlns:p14="http://schemas.microsoft.com/office/powerpoint/2010/main" val="20711198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</a:t>
            </a:r>
            <a:r>
              <a:rPr lang="zh-CN" altLang="zh-CN" sz="2400" b="1" dirty="0"/>
              <a:t>排版功能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1101332" y="993748"/>
            <a:ext cx="59404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1800" dirty="0"/>
              <a:t>具体实现步骤如下。</a:t>
            </a:r>
          </a:p>
          <a:p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private:</a:t>
            </a:r>
            <a:r>
              <a:rPr lang="zh-CN" altLang="zh-CN" sz="1800" dirty="0"/>
              <a:t>”变量：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532" y="1650898"/>
            <a:ext cx="9322130" cy="2290882"/>
          </a:xfrm>
          <a:prstGeom prst="roundRect">
            <a:avLst>
              <a:gd name="adj" fmla="val 880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QLabel</a:t>
            </a:r>
            <a:r>
              <a:rPr lang="en-US" altLang="zh-CN" dirty="0"/>
              <a:t> *</a:t>
            </a:r>
            <a:r>
              <a:rPr lang="en-US" altLang="zh-CN" dirty="0" err="1"/>
              <a:t>listLabel</a:t>
            </a:r>
            <a:r>
              <a:rPr lang="en-US" altLang="zh-CN" dirty="0"/>
              <a:t>;                                    	</a:t>
            </a:r>
            <a:r>
              <a:rPr lang="en-US" altLang="zh-CN" dirty="0" smtClean="0"/>
              <a:t>		//</a:t>
            </a:r>
            <a:r>
              <a:rPr lang="zh-CN" altLang="zh-CN" dirty="0"/>
              <a:t>排序设置项</a:t>
            </a:r>
          </a:p>
          <a:p>
            <a:r>
              <a:rPr lang="en-US" altLang="zh-CN" dirty="0" err="1"/>
              <a:t>QComboBox</a:t>
            </a:r>
            <a:r>
              <a:rPr lang="en-US" altLang="zh-CN" dirty="0"/>
              <a:t> *</a:t>
            </a:r>
            <a:r>
              <a:rPr lang="en-US" altLang="zh-CN" dirty="0" err="1"/>
              <a:t>listComboBox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QActionGroup</a:t>
            </a:r>
            <a:r>
              <a:rPr lang="en-US" altLang="zh-CN" dirty="0"/>
              <a:t> *</a:t>
            </a:r>
            <a:r>
              <a:rPr lang="en-US" altLang="zh-CN" dirty="0" err="1"/>
              <a:t>actGrp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leftAction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rightAction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centerAction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QAction</a:t>
            </a:r>
            <a:r>
              <a:rPr lang="en-US" altLang="zh-CN" dirty="0"/>
              <a:t> *</a:t>
            </a:r>
            <a:r>
              <a:rPr lang="en-US" altLang="zh-CN" dirty="0" err="1"/>
              <a:t>justifyAction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QToolBar</a:t>
            </a:r>
            <a:r>
              <a:rPr lang="en-US" altLang="zh-CN" dirty="0"/>
              <a:t> *</a:t>
            </a:r>
            <a:r>
              <a:rPr lang="en-US" altLang="zh-CN" dirty="0" err="1"/>
              <a:t>listToolBar</a:t>
            </a:r>
            <a:r>
              <a:rPr lang="en-US" altLang="zh-CN" dirty="0"/>
              <a:t>;                              </a:t>
            </a:r>
            <a:r>
              <a:rPr lang="en-US" altLang="zh-CN" dirty="0" smtClean="0"/>
              <a:t>	 </a:t>
            </a:r>
            <a:r>
              <a:rPr lang="en-US" altLang="zh-CN" dirty="0"/>
              <a:t>	</a:t>
            </a:r>
            <a:r>
              <a:rPr lang="en-US" altLang="zh-CN" dirty="0" smtClean="0"/>
              <a:t>	//</a:t>
            </a:r>
            <a:r>
              <a:rPr lang="zh-CN" altLang="zh-CN" dirty="0"/>
              <a:t>排序</a:t>
            </a:r>
            <a:r>
              <a:rPr lang="zh-CN" altLang="zh-CN" dirty="0" smtClean="0"/>
              <a:t>工具栏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01332" y="3960615"/>
            <a:ext cx="7068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）在“</a:t>
            </a:r>
            <a:r>
              <a:rPr lang="en-US" altLang="zh-CN" sz="1800" dirty="0" err="1"/>
              <a:t>imgprocessor.h</a:t>
            </a:r>
            <a:r>
              <a:rPr lang="zh-CN" altLang="zh-CN" sz="1800" dirty="0"/>
              <a:t>”头文件中添加“</a:t>
            </a:r>
            <a:r>
              <a:rPr lang="en-US" altLang="zh-CN" sz="1800" dirty="0"/>
              <a:t>protected slots:</a:t>
            </a:r>
            <a:r>
              <a:rPr lang="zh-CN" altLang="zh-CN" sz="1800" dirty="0"/>
              <a:t>”变量：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532" y="4329947"/>
            <a:ext cx="9322130" cy="919579"/>
          </a:xfrm>
          <a:prstGeom prst="roundRect">
            <a:avLst>
              <a:gd name="adj" fmla="val 8808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ShowList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ShowAlignment</a:t>
            </a:r>
            <a:r>
              <a:rPr lang="en-US" altLang="zh-CN" dirty="0"/>
              <a:t>(</a:t>
            </a:r>
            <a:r>
              <a:rPr lang="en-US" altLang="zh-CN" dirty="0" err="1"/>
              <a:t>QAction</a:t>
            </a:r>
            <a:r>
              <a:rPr lang="en-US" altLang="zh-CN" dirty="0"/>
              <a:t> *act);</a:t>
            </a:r>
            <a:endParaRPr lang="zh-CN" altLang="zh-CN" dirty="0"/>
          </a:p>
          <a:p>
            <a:r>
              <a:rPr lang="en-US" altLang="zh-CN" dirty="0"/>
              <a:t>void </a:t>
            </a:r>
            <a:r>
              <a:rPr lang="en-US" altLang="zh-CN" dirty="0" err="1"/>
              <a:t>ShowCursorPositionChanged</a:t>
            </a:r>
            <a:r>
              <a:rPr lang="en-US" altLang="zh-CN" dirty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43723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</a:t>
            </a:r>
            <a:r>
              <a:rPr lang="zh-CN" altLang="zh-CN" sz="2400" b="1" dirty="0"/>
              <a:t>排版功能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2525" y="1033153"/>
            <a:ext cx="1026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）在相对应的构造函数中，在语句“</a:t>
            </a:r>
            <a:r>
              <a:rPr lang="en-US" altLang="zh-CN" sz="1800" dirty="0" err="1"/>
              <a:t>setCentralWidget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showWidget</a:t>
            </a:r>
            <a:r>
              <a:rPr lang="en-US" altLang="zh-CN" sz="1800" dirty="0"/>
              <a:t>);</a:t>
            </a:r>
            <a:r>
              <a:rPr lang="zh-CN" altLang="zh-CN" sz="1800" dirty="0"/>
              <a:t>”与语句“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();</a:t>
            </a:r>
            <a:r>
              <a:rPr lang="zh-CN" altLang="zh-CN" sz="1800" dirty="0"/>
              <a:t>”之间添加如下代码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96291" y="1679484"/>
            <a:ext cx="9144000" cy="3164860"/>
          </a:xfrm>
          <a:prstGeom prst="roundRect">
            <a:avLst>
              <a:gd name="adj" fmla="val 703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//</a:t>
            </a:r>
            <a:r>
              <a:rPr lang="zh-CN" altLang="zh-CN" sz="1600" dirty="0"/>
              <a:t>排序</a:t>
            </a:r>
          </a:p>
          <a:p>
            <a:r>
              <a:rPr lang="en-US" altLang="zh-CN" sz="1600" dirty="0" err="1"/>
              <a:t>listLabel</a:t>
            </a:r>
            <a:r>
              <a:rPr lang="en-US" altLang="zh-CN" sz="1600" dirty="0"/>
              <a:t> =new </a:t>
            </a:r>
            <a:r>
              <a:rPr lang="en-US" altLang="zh-CN" sz="1600" dirty="0" err="1"/>
              <a:t>QLabel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</a:t>
            </a:r>
            <a:r>
              <a:rPr lang="en-US" altLang="zh-CN" sz="1600" dirty="0"/>
              <a:t>("</a:t>
            </a:r>
            <a:r>
              <a:rPr lang="zh-CN" altLang="zh-CN" sz="1600" dirty="0"/>
              <a:t>排序</a:t>
            </a:r>
            <a:r>
              <a:rPr lang="en-US" altLang="zh-CN" sz="1600" dirty="0"/>
              <a:t>"));    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 =new </a:t>
            </a:r>
            <a:r>
              <a:rPr lang="en-US" altLang="zh-CN" sz="1600" dirty="0" err="1"/>
              <a:t>QComboBox</a:t>
            </a:r>
            <a:r>
              <a:rPr lang="en-US" altLang="zh-CN" sz="1600" dirty="0"/>
              <a:t>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("Standard");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QTextListFormat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ListDisc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QTextListFormat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ListCircle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QTextListFormat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ListSquare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QTextListFormat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ListDecimal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QTextListFormat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ListLowerAlpha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QTextListFormat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ListUpperAlpha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QTextListFormat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ListLowerRoman</a:t>
            </a:r>
            <a:r>
              <a:rPr lang="en-US" altLang="zh-CN" sz="1600" dirty="0"/>
              <a:t>");</a:t>
            </a:r>
            <a:endParaRPr lang="zh-CN" altLang="zh-CN" sz="1600" dirty="0"/>
          </a:p>
          <a:p>
            <a:r>
              <a:rPr lang="en-US" altLang="zh-CN" sz="1600" dirty="0" err="1"/>
              <a:t>listComboBox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addItem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QTextListFormat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ListUpperRoman</a:t>
            </a:r>
            <a:r>
              <a:rPr lang="en-US" altLang="zh-CN" sz="1600" dirty="0" smtClean="0"/>
              <a:t>");</a:t>
            </a:r>
          </a:p>
        </p:txBody>
      </p:sp>
      <p:sp>
        <p:nvSpPr>
          <p:cNvPr id="5" name="矩形 4"/>
          <p:cNvSpPr/>
          <p:nvPr/>
        </p:nvSpPr>
        <p:spPr>
          <a:xfrm>
            <a:off x="1284983" y="4851488"/>
            <a:ext cx="4918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）在构造函数的最后添加相关的事件关联：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0665" y="5220820"/>
            <a:ext cx="9144000" cy="1902113"/>
          </a:xfrm>
          <a:prstGeom prst="roundRect">
            <a:avLst>
              <a:gd name="adj" fmla="val 703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connect(</a:t>
            </a:r>
            <a:r>
              <a:rPr lang="en-US" altLang="zh-CN" sz="1600" dirty="0" err="1"/>
              <a:t>listComboBox,SIGNAL</a:t>
            </a:r>
            <a:r>
              <a:rPr lang="en-US" altLang="zh-CN" sz="1600" dirty="0"/>
              <a:t>(activated(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)),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ShowList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)));</a:t>
            </a:r>
            <a:endParaRPr lang="zh-CN" altLang="zh-CN" sz="1600" dirty="0"/>
          </a:p>
          <a:p>
            <a:r>
              <a:rPr lang="en-US" altLang="zh-CN" sz="1600" dirty="0"/>
              <a:t>connect(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-&gt;text-&gt;document(),SIGNAL(</a:t>
            </a:r>
            <a:r>
              <a:rPr lang="en-US" altLang="zh-CN" sz="1600" dirty="0" err="1"/>
              <a:t>undoAvailable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)),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redoAction,SLOT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setEnabled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)));</a:t>
            </a:r>
            <a:endParaRPr lang="zh-CN" altLang="zh-CN" sz="1600" dirty="0"/>
          </a:p>
          <a:p>
            <a:r>
              <a:rPr lang="en-US" altLang="zh-CN" sz="1600" dirty="0"/>
              <a:t>connect(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-&gt;text-&gt;document(),SIGNAL(</a:t>
            </a:r>
            <a:r>
              <a:rPr lang="en-US" altLang="zh-CN" sz="1600" dirty="0" err="1"/>
              <a:t>redoAvailable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)),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redoAction,SLOT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setEnabled</a:t>
            </a:r>
            <a:r>
              <a:rPr lang="en-US" altLang="zh-CN" sz="1600" dirty="0"/>
              <a:t>(</a:t>
            </a:r>
            <a:r>
              <a:rPr lang="en-US" altLang="zh-CN" sz="1600" dirty="0" err="1"/>
              <a:t>bool</a:t>
            </a:r>
            <a:r>
              <a:rPr lang="en-US" altLang="zh-CN" sz="1600" dirty="0"/>
              <a:t>)));</a:t>
            </a:r>
            <a:endParaRPr lang="zh-CN" altLang="zh-CN" sz="1600" dirty="0"/>
          </a:p>
          <a:p>
            <a:r>
              <a:rPr lang="en-US" altLang="zh-CN" sz="1600" dirty="0"/>
              <a:t>connect(</a:t>
            </a:r>
            <a:r>
              <a:rPr lang="en-US" altLang="zh-CN" sz="1600" dirty="0" err="1"/>
              <a:t>showWidget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text,SIGNAL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cursorPositionChanged</a:t>
            </a:r>
            <a:r>
              <a:rPr lang="en-US" altLang="zh-CN" sz="1600" dirty="0"/>
              <a:t>()),</a:t>
            </a:r>
            <a:endParaRPr lang="zh-CN" altLang="zh-CN" sz="1600" dirty="0"/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this,SLOT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ShowCursorPositionChanged</a:t>
            </a:r>
            <a:r>
              <a:rPr lang="en-US" altLang="zh-CN" sz="1600" dirty="0"/>
              <a:t>()));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67656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Qt</a:t>
            </a:r>
            <a:r>
              <a:rPr lang="en-US" altLang="zh-CN" sz="2400" b="1" dirty="0"/>
              <a:t> 5</a:t>
            </a:r>
            <a:r>
              <a:rPr lang="zh-CN" altLang="zh-CN" sz="2400" b="1" dirty="0"/>
              <a:t>排版功能</a:t>
            </a:r>
          </a:p>
        </p:txBody>
      </p:sp>
      <p:sp>
        <p:nvSpPr>
          <p:cNvPr id="3" name="矩形 2"/>
          <p:cNvSpPr/>
          <p:nvPr/>
        </p:nvSpPr>
        <p:spPr>
          <a:xfrm>
            <a:off x="1024156" y="944016"/>
            <a:ext cx="6342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）在相对应的工具栏</a:t>
            </a:r>
            <a:r>
              <a:rPr lang="en-US" altLang="zh-CN" sz="1800" dirty="0" err="1"/>
              <a:t>createActions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函数中添加如下代码：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9408" y="1267060"/>
            <a:ext cx="9381506" cy="3084939"/>
          </a:xfrm>
          <a:prstGeom prst="roundRect">
            <a:avLst>
              <a:gd name="adj" fmla="val 727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排序：左对齐、右对齐、居中和两端对齐</a:t>
            </a:r>
          </a:p>
          <a:p>
            <a:r>
              <a:rPr lang="en-US" altLang="zh-CN" dirty="0" err="1"/>
              <a:t>actGrp</a:t>
            </a:r>
            <a:r>
              <a:rPr lang="en-US" altLang="zh-CN" dirty="0"/>
              <a:t> =new </a:t>
            </a:r>
            <a:r>
              <a:rPr lang="en-US" altLang="zh-CN" dirty="0" err="1"/>
              <a:t>QActionGroup</a:t>
            </a:r>
            <a:r>
              <a:rPr lang="en-US" altLang="zh-CN" dirty="0"/>
              <a:t>(this);</a:t>
            </a:r>
            <a:endParaRPr lang="zh-CN" altLang="zh-CN" dirty="0"/>
          </a:p>
          <a:p>
            <a:r>
              <a:rPr lang="en-US" altLang="zh-CN" dirty="0" err="1"/>
              <a:t>leftAction</a:t>
            </a:r>
            <a:r>
              <a:rPr lang="en-US" altLang="zh-CN" dirty="0"/>
              <a:t> =new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QIcon</a:t>
            </a:r>
            <a:r>
              <a:rPr lang="en-US" altLang="zh-CN" dirty="0"/>
              <a:t>("left.png"),"</a:t>
            </a:r>
            <a:r>
              <a:rPr lang="zh-CN" altLang="zh-CN" dirty="0"/>
              <a:t>左对齐</a:t>
            </a:r>
            <a:r>
              <a:rPr lang="en-US" altLang="zh-CN" dirty="0"/>
              <a:t>",</a:t>
            </a:r>
            <a:r>
              <a:rPr lang="en-US" altLang="zh-CN" dirty="0" err="1"/>
              <a:t>actGrp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leftAction</a:t>
            </a:r>
            <a:r>
              <a:rPr lang="en-US" altLang="zh-CN" dirty="0"/>
              <a:t>-&gt;</a:t>
            </a:r>
            <a:r>
              <a:rPr lang="en-US" altLang="zh-CN" dirty="0" err="1"/>
              <a:t>setCheckable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 err="1"/>
              <a:t>rightAction</a:t>
            </a:r>
            <a:r>
              <a:rPr lang="en-US" altLang="zh-CN" dirty="0"/>
              <a:t> =new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QIcon</a:t>
            </a:r>
            <a:r>
              <a:rPr lang="en-US" altLang="zh-CN" dirty="0"/>
              <a:t>("right.png"),"</a:t>
            </a:r>
            <a:r>
              <a:rPr lang="zh-CN" altLang="zh-CN" dirty="0"/>
              <a:t>右对齐</a:t>
            </a:r>
            <a:r>
              <a:rPr lang="en-US" altLang="zh-CN" dirty="0"/>
              <a:t>",</a:t>
            </a:r>
            <a:r>
              <a:rPr lang="en-US" altLang="zh-CN" dirty="0" err="1"/>
              <a:t>actGrp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rightAction</a:t>
            </a:r>
            <a:r>
              <a:rPr lang="en-US" altLang="zh-CN" dirty="0"/>
              <a:t>-&gt;</a:t>
            </a:r>
            <a:r>
              <a:rPr lang="en-US" altLang="zh-CN" dirty="0" err="1"/>
              <a:t>setCheckable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 err="1"/>
              <a:t>centerAction</a:t>
            </a:r>
            <a:r>
              <a:rPr lang="en-US" altLang="zh-CN" dirty="0"/>
              <a:t> =new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QIcon</a:t>
            </a:r>
            <a:r>
              <a:rPr lang="en-US" altLang="zh-CN" dirty="0"/>
              <a:t>("center.png"),"</a:t>
            </a:r>
            <a:r>
              <a:rPr lang="zh-CN" altLang="zh-CN" dirty="0"/>
              <a:t>居中</a:t>
            </a:r>
            <a:r>
              <a:rPr lang="en-US" altLang="zh-CN" dirty="0"/>
              <a:t>",</a:t>
            </a:r>
            <a:r>
              <a:rPr lang="en-US" altLang="zh-CN" dirty="0" err="1"/>
              <a:t>actGrp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centerAction</a:t>
            </a:r>
            <a:r>
              <a:rPr lang="en-US" altLang="zh-CN" dirty="0"/>
              <a:t>-&gt;</a:t>
            </a:r>
            <a:r>
              <a:rPr lang="en-US" altLang="zh-CN" dirty="0" err="1"/>
              <a:t>setCheckable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 err="1"/>
              <a:t>justifyAction</a:t>
            </a:r>
            <a:r>
              <a:rPr lang="en-US" altLang="zh-CN" dirty="0"/>
              <a:t> =new </a:t>
            </a:r>
            <a:r>
              <a:rPr lang="en-US" altLang="zh-CN" dirty="0" err="1"/>
              <a:t>QAction</a:t>
            </a:r>
            <a:r>
              <a:rPr lang="en-US" altLang="zh-CN" dirty="0"/>
              <a:t>(</a:t>
            </a:r>
            <a:r>
              <a:rPr lang="en-US" altLang="zh-CN" dirty="0" err="1"/>
              <a:t>QIcon</a:t>
            </a:r>
            <a:r>
              <a:rPr lang="en-US" altLang="zh-CN" dirty="0"/>
              <a:t>("justify.png"),"</a:t>
            </a:r>
            <a:r>
              <a:rPr lang="zh-CN" altLang="zh-CN" dirty="0"/>
              <a:t>两端对齐</a:t>
            </a:r>
            <a:r>
              <a:rPr lang="en-US" altLang="zh-CN" dirty="0"/>
              <a:t>",</a:t>
            </a:r>
            <a:r>
              <a:rPr lang="en-US" altLang="zh-CN" dirty="0" err="1"/>
              <a:t>actGrp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justifyAction</a:t>
            </a:r>
            <a:r>
              <a:rPr lang="en-US" altLang="zh-CN" dirty="0"/>
              <a:t>-&gt;</a:t>
            </a:r>
            <a:r>
              <a:rPr lang="en-US" altLang="zh-CN" dirty="0" err="1"/>
              <a:t>setCheckable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/>
              <a:t>connect(</a:t>
            </a:r>
            <a:r>
              <a:rPr lang="en-US" altLang="zh-CN" dirty="0" err="1"/>
              <a:t>actGrp,SIGNAL</a:t>
            </a:r>
            <a:r>
              <a:rPr lang="en-US" altLang="zh-CN" dirty="0"/>
              <a:t>(triggered(</a:t>
            </a:r>
            <a:r>
              <a:rPr lang="en-US" altLang="zh-CN" dirty="0" err="1"/>
              <a:t>QAction</a:t>
            </a:r>
            <a:r>
              <a:rPr lang="en-US" altLang="zh-CN" dirty="0"/>
              <a:t>*)),</a:t>
            </a:r>
            <a:r>
              <a:rPr lang="en-US" altLang="zh-CN" dirty="0" err="1"/>
              <a:t>this,SLOT</a:t>
            </a:r>
            <a:r>
              <a:rPr lang="en-US" altLang="zh-CN" dirty="0"/>
              <a:t>(</a:t>
            </a:r>
            <a:r>
              <a:rPr lang="en-US" altLang="zh-CN" dirty="0" err="1"/>
              <a:t>ShowAlignment</a:t>
            </a:r>
            <a:r>
              <a:rPr lang="en-US" altLang="zh-CN" dirty="0"/>
              <a:t> (</a:t>
            </a:r>
            <a:r>
              <a:rPr lang="en-US" altLang="zh-CN" dirty="0" err="1"/>
              <a:t>QAction</a:t>
            </a:r>
            <a:r>
              <a:rPr lang="en-US" altLang="zh-CN" dirty="0" smtClean="0"/>
              <a:t>*)));</a:t>
            </a:r>
          </a:p>
        </p:txBody>
      </p:sp>
      <p:sp>
        <p:nvSpPr>
          <p:cNvPr id="5" name="矩形 4"/>
          <p:cNvSpPr/>
          <p:nvPr/>
        </p:nvSpPr>
        <p:spPr>
          <a:xfrm>
            <a:off x="944668" y="4437768"/>
            <a:ext cx="6437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）在相对应的工具栏</a:t>
            </a:r>
            <a:r>
              <a:rPr lang="en-US" altLang="zh-CN" sz="1800" dirty="0" err="1"/>
              <a:t>createToolBars</a:t>
            </a:r>
            <a:r>
              <a:rPr lang="en-US" altLang="zh-CN" sz="1800" dirty="0"/>
              <a:t>()</a:t>
            </a:r>
            <a:r>
              <a:rPr lang="zh-CN" altLang="zh-CN" sz="1800" dirty="0"/>
              <a:t>函数中添加如下代码：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9408" y="4807100"/>
            <a:ext cx="9381506" cy="1726287"/>
          </a:xfrm>
          <a:prstGeom prst="roundRect">
            <a:avLst>
              <a:gd name="adj" fmla="val 7271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zh-CN" dirty="0"/>
              <a:t>排序工具条</a:t>
            </a:r>
          </a:p>
          <a:p>
            <a:r>
              <a:rPr lang="en-US" altLang="zh-CN" dirty="0" err="1"/>
              <a:t>listToolBar</a:t>
            </a:r>
            <a:r>
              <a:rPr lang="en-US" altLang="zh-CN" dirty="0"/>
              <a:t> =</a:t>
            </a:r>
            <a:r>
              <a:rPr lang="en-US" altLang="zh-CN" dirty="0" err="1"/>
              <a:t>addToolBar</a:t>
            </a:r>
            <a:r>
              <a:rPr lang="en-US" altLang="zh-CN" dirty="0"/>
              <a:t>("list");</a:t>
            </a:r>
            <a:endParaRPr lang="zh-CN" altLang="zh-CN" dirty="0"/>
          </a:p>
          <a:p>
            <a:r>
              <a:rPr lang="en-US" altLang="zh-CN" dirty="0" err="1"/>
              <a:t>listToolBar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listLabel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listToolBar</a:t>
            </a:r>
            <a:r>
              <a:rPr lang="en-US" altLang="zh-CN" dirty="0"/>
              <a:t>-&gt;</a:t>
            </a:r>
            <a:r>
              <a:rPr lang="en-US" altLang="zh-CN" dirty="0" err="1"/>
              <a:t>addWidget</a:t>
            </a:r>
            <a:r>
              <a:rPr lang="en-US" altLang="zh-CN" dirty="0"/>
              <a:t>(</a:t>
            </a:r>
            <a:r>
              <a:rPr lang="en-US" altLang="zh-CN" dirty="0" err="1"/>
              <a:t>listComboBox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err="1"/>
              <a:t>listToolBar</a:t>
            </a:r>
            <a:r>
              <a:rPr lang="en-US" altLang="zh-CN" dirty="0"/>
              <a:t>-&gt;</a:t>
            </a:r>
            <a:r>
              <a:rPr lang="en-US" altLang="zh-CN" dirty="0" err="1"/>
              <a:t>addSeparator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err="1"/>
              <a:t>listToolBar</a:t>
            </a:r>
            <a:r>
              <a:rPr lang="en-US" altLang="zh-CN" dirty="0"/>
              <a:t>-&gt;</a:t>
            </a:r>
            <a:r>
              <a:rPr lang="en-US" altLang="zh-CN" dirty="0" err="1"/>
              <a:t>addActions</a:t>
            </a:r>
            <a:r>
              <a:rPr lang="en-US" altLang="zh-CN" dirty="0"/>
              <a:t>(</a:t>
            </a:r>
            <a:r>
              <a:rPr lang="en-US" altLang="zh-CN" dirty="0" err="1"/>
              <a:t>actGrp</a:t>
            </a:r>
            <a:r>
              <a:rPr lang="en-US" altLang="zh-CN" dirty="0"/>
              <a:t>-&gt;actions());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30197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01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75318" y="4044490"/>
            <a:ext cx="247086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实现段落对齐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实现段落对齐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273" y="1021278"/>
            <a:ext cx="1028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完成对按下某个对齐按钮的响应使用</a:t>
            </a:r>
            <a:r>
              <a:rPr lang="en-US" altLang="zh-CN" sz="1800" dirty="0" err="1"/>
              <a:t>ShowAlignment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函数，根据比较判断触发的是哪个对齐按钮，调用</a:t>
            </a:r>
            <a:r>
              <a:rPr lang="en-US" altLang="zh-CN" sz="1800" dirty="0" err="1"/>
              <a:t>QTextEdit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setAlignment</a:t>
            </a:r>
            <a:r>
              <a:rPr lang="en-US" altLang="zh-CN" sz="1800" dirty="0"/>
              <a:t>()</a:t>
            </a:r>
            <a:r>
              <a:rPr lang="zh-CN" altLang="zh-CN" sz="1800" dirty="0"/>
              <a:t>函数可以实现当前段落的对齐调整。具体代码如下</a:t>
            </a:r>
            <a:r>
              <a:rPr lang="zh-CN" altLang="zh-CN" sz="1800" dirty="0" smtClean="0"/>
              <a:t>：</a:t>
            </a:r>
            <a:endParaRPr lang="zh-CN" altLang="zh-C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330036" y="1781299"/>
            <a:ext cx="9203377" cy="3056215"/>
          </a:xfrm>
          <a:prstGeom prst="roundRect">
            <a:avLst>
              <a:gd name="adj" fmla="val 5464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ShowAlignment</a:t>
            </a:r>
            <a:r>
              <a:rPr lang="en-US" altLang="zh-CN" dirty="0"/>
              <a:t>(</a:t>
            </a:r>
            <a:r>
              <a:rPr lang="en-US" altLang="zh-CN" dirty="0" err="1"/>
              <a:t>QAction</a:t>
            </a:r>
            <a:r>
              <a:rPr lang="en-US" altLang="zh-CN" dirty="0"/>
              <a:t> *act)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if(act==</a:t>
            </a:r>
            <a:r>
              <a:rPr lang="en-US" altLang="zh-CN" dirty="0" err="1"/>
              <a:t>leftAction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setAlignment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AlignLeft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if(act==</a:t>
            </a:r>
            <a:r>
              <a:rPr lang="en-US" altLang="zh-CN" dirty="0" err="1"/>
              <a:t>rightAction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setAlignment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AlignRight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if(act==</a:t>
            </a:r>
            <a:r>
              <a:rPr lang="en-US" altLang="zh-CN" dirty="0" err="1"/>
              <a:t>centerAction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setAlignment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AlignCenter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if(act==</a:t>
            </a:r>
            <a:r>
              <a:rPr lang="en-US" altLang="zh-CN" dirty="0" err="1"/>
              <a:t>justifyAction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</a:t>
            </a:r>
            <a:r>
              <a:rPr lang="en-US" altLang="zh-CN" dirty="0" err="1"/>
              <a:t>setAlignment</a:t>
            </a:r>
            <a:r>
              <a:rPr lang="en-US" altLang="zh-CN" dirty="0"/>
              <a:t>(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AlignJustify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513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实现段落对齐</a:t>
            </a:r>
          </a:p>
        </p:txBody>
      </p:sp>
      <p:sp>
        <p:nvSpPr>
          <p:cNvPr id="3" name="矩形 2"/>
          <p:cNvSpPr/>
          <p:nvPr/>
        </p:nvSpPr>
        <p:spPr>
          <a:xfrm>
            <a:off x="1010785" y="1005623"/>
            <a:ext cx="9831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响应文本中光标位置处发生改变的信号的</a:t>
            </a:r>
            <a:r>
              <a:rPr lang="en-US" altLang="zh-CN" sz="1800" dirty="0" err="1"/>
              <a:t>ShowCursorPositionChanged</a:t>
            </a:r>
            <a:r>
              <a:rPr lang="en-US" altLang="zh-CN" sz="1800" dirty="0"/>
              <a:t>()</a:t>
            </a:r>
            <a:r>
              <a:rPr lang="zh-CN" altLang="zh-CN" sz="1800" dirty="0"/>
              <a:t>函数代码如下：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09497" y="1411793"/>
            <a:ext cx="9633962" cy="3113663"/>
          </a:xfrm>
          <a:prstGeom prst="roundRect">
            <a:avLst>
              <a:gd name="adj" fmla="val 8355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ImgProcessor</a:t>
            </a:r>
            <a:r>
              <a:rPr lang="en-US" altLang="zh-CN" dirty="0"/>
              <a:t>::</a:t>
            </a:r>
            <a:r>
              <a:rPr lang="en-US" altLang="zh-CN" dirty="0" err="1"/>
              <a:t>ShowCursorPositionChanged</a:t>
            </a:r>
            <a:r>
              <a:rPr lang="en-US" altLang="zh-CN" dirty="0"/>
              <a:t>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-&gt;text-&gt;alignment()==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AlignLeft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leftAction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-&gt;text-&gt;alignment()==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AlignRight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rightAction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-&gt;text-&gt;alignment()==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AlignCenter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centerAction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/>
              <a:t>    if(</a:t>
            </a:r>
            <a:r>
              <a:rPr lang="en-US" altLang="zh-CN" dirty="0" err="1"/>
              <a:t>showWidget</a:t>
            </a:r>
            <a:r>
              <a:rPr lang="en-US" altLang="zh-CN" dirty="0"/>
              <a:t>-&gt;text-&gt;alignment()==</a:t>
            </a:r>
            <a:r>
              <a:rPr lang="en-US" altLang="zh-CN" dirty="0" err="1"/>
              <a:t>Qt</a:t>
            </a:r>
            <a:r>
              <a:rPr lang="en-US" altLang="zh-CN" dirty="0"/>
              <a:t>::</a:t>
            </a:r>
            <a:r>
              <a:rPr lang="en-US" altLang="zh-CN" dirty="0" err="1"/>
              <a:t>AlignJustify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justifyAction</a:t>
            </a:r>
            <a:r>
              <a:rPr lang="en-US" altLang="zh-CN" dirty="0"/>
              <a:t>-&gt;</a:t>
            </a:r>
            <a:r>
              <a:rPr lang="en-US" altLang="zh-CN" dirty="0" err="1"/>
              <a:t>setChecked</a:t>
            </a:r>
            <a:r>
              <a:rPr lang="en-US" altLang="zh-CN" dirty="0"/>
              <a:t>(true);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2103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8103" y="278444"/>
            <a:ext cx="11224649" cy="6748788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37" tIns="43415" rIns="86837" bIns="43415"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43583" y="2163323"/>
            <a:ext cx="1641353" cy="1794289"/>
          </a:xfrm>
          <a:prstGeom prst="rect">
            <a:avLst/>
          </a:prstGeom>
          <a:solidFill>
            <a:srgbClr val="6A4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756914" y="1902848"/>
            <a:ext cx="1641353" cy="1794289"/>
          </a:xfrm>
          <a:prstGeom prst="rect">
            <a:avLst/>
          </a:prstGeom>
          <a:noFill/>
          <a:ln>
            <a:solidFill>
              <a:srgbClr val="6A4B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863" tIns="43430" rIns="86863" bIns="43430" spcCol="0" rtlCol="0" anchor="ctr"/>
          <a:lstStyle/>
          <a:p>
            <a:pPr algn="ctr"/>
            <a:endParaRPr lang="zh-CN" altLang="en-US"/>
          </a:p>
        </p:txBody>
      </p:sp>
      <p:sp>
        <p:nvSpPr>
          <p:cNvPr id="8" name="TextBox 3"/>
          <p:cNvSpPr txBox="1"/>
          <p:nvPr/>
        </p:nvSpPr>
        <p:spPr>
          <a:xfrm>
            <a:off x="5341526" y="2235294"/>
            <a:ext cx="1772303" cy="1488092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en-US" altLang="zh-CN" sz="9100" b="1" dirty="0" smtClean="0">
                <a:solidFill>
                  <a:schemeClr val="bg1"/>
                </a:solidFill>
                <a:latin typeface="方正隶书简体" panose="02010601030101010101" pitchFamily="2" charset="-122"/>
                <a:ea typeface="方正隶书简体" panose="02010601030101010101" pitchFamily="2" charset="-122"/>
              </a:rPr>
              <a:t>02</a:t>
            </a:r>
            <a:endParaRPr lang="zh-CN" altLang="en-US" sz="9100" b="1" dirty="0">
              <a:solidFill>
                <a:schemeClr val="bg1"/>
              </a:solidFill>
              <a:latin typeface="方正隶书简体" panose="02010601030101010101" pitchFamily="2" charset="-122"/>
              <a:ea typeface="方正隶书简体" panose="02010601030101010101" pitchFamily="2" charset="-122"/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675318" y="4044490"/>
            <a:ext cx="2470868" cy="518595"/>
          </a:xfrm>
          <a:prstGeom prst="rect">
            <a:avLst/>
          </a:prstGeom>
          <a:noFill/>
        </p:spPr>
        <p:txBody>
          <a:bodyPr wrap="square" lIns="86863" tIns="43430" rIns="86863" bIns="43430" rtlCol="0">
            <a:spAutoFit/>
          </a:bodyPr>
          <a:lstStyle/>
          <a:p>
            <a:r>
              <a:rPr lang="zh-CN" altLang="zh-CN" sz="2800" b="1" dirty="0"/>
              <a:t>实现文本排序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938" y="1310777"/>
            <a:ext cx="939645" cy="111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4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实现文本排序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8151" y="997527"/>
            <a:ext cx="9892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首先，介绍文本排序功能实现的基本流程（如图</a:t>
            </a:r>
            <a:r>
              <a:rPr lang="en-US" altLang="zh-CN" sz="1800" dirty="0"/>
              <a:t>5.11</a:t>
            </a:r>
            <a:r>
              <a:rPr lang="zh-CN" altLang="zh-CN" sz="1800" dirty="0"/>
              <a:t>所示）。</a:t>
            </a:r>
          </a:p>
          <a:p>
            <a:pPr indent="450850"/>
            <a:r>
              <a:rPr lang="zh-CN" altLang="zh-CN" sz="1800" dirty="0"/>
              <a:t>主要用于描述文本排序格式的</a:t>
            </a:r>
            <a:r>
              <a:rPr lang="en-US" altLang="zh-CN" sz="1800" dirty="0" err="1"/>
              <a:t>QTextListFormat</a:t>
            </a:r>
            <a:r>
              <a:rPr lang="zh-CN" altLang="zh-CN" sz="1800" dirty="0"/>
              <a:t>包含两个基本的属性：一个为</a:t>
            </a:r>
            <a:r>
              <a:rPr lang="en-US" altLang="zh-CN" sz="1800" dirty="0" err="1"/>
              <a:t>QTextListFormat</a:t>
            </a:r>
            <a:r>
              <a:rPr lang="en-US" altLang="zh-CN" sz="1800" dirty="0"/>
              <a:t>::style</a:t>
            </a:r>
            <a:r>
              <a:rPr lang="zh-CN" altLang="zh-CN" sz="1800" dirty="0"/>
              <a:t>，表示文本采用哪种排序方式；另一个为</a:t>
            </a:r>
            <a:r>
              <a:rPr lang="en-US" altLang="zh-CN" sz="1800" dirty="0" err="1"/>
              <a:t>QTextListFormat</a:t>
            </a:r>
            <a:r>
              <a:rPr lang="en-US" altLang="zh-CN" sz="1800" dirty="0"/>
              <a:t>::indent</a:t>
            </a:r>
            <a:r>
              <a:rPr lang="zh-CN" altLang="zh-CN" sz="1800" dirty="0"/>
              <a:t>，表示排序后的缩进值。因此，若要实现文本排序的功能，则只需设置好</a:t>
            </a:r>
            <a:r>
              <a:rPr lang="en-US" altLang="zh-CN" sz="1800" dirty="0" err="1"/>
              <a:t>QTextListFormat</a:t>
            </a:r>
            <a:r>
              <a:rPr lang="zh-CN" altLang="zh-CN" sz="1800" dirty="0"/>
              <a:t>的以上两个属性，并将整个格式通过</a:t>
            </a:r>
            <a:r>
              <a:rPr lang="en-US" altLang="zh-CN" sz="1800" dirty="0" err="1"/>
              <a:t>QTextCursor</a:t>
            </a:r>
            <a:r>
              <a:rPr lang="zh-CN" altLang="zh-CN" sz="1800" dirty="0"/>
              <a:t>类应用到文本中即可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4034" name="Picture 2" descr="6T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37" y="2631745"/>
            <a:ext cx="4505650" cy="178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39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【</a:t>
            </a:r>
            <a:r>
              <a:rPr lang="zh-CN" altLang="zh-CN" sz="2400" b="1" dirty="0"/>
              <a:t>综合实例】文本编辑</a:t>
            </a:r>
            <a:r>
              <a:rPr lang="zh-CN" altLang="zh-CN" sz="2400" b="1" dirty="0"/>
              <a:t>器</a:t>
            </a:r>
          </a:p>
        </p:txBody>
      </p:sp>
      <p:sp>
        <p:nvSpPr>
          <p:cNvPr id="3" name="矩形 2"/>
          <p:cNvSpPr/>
          <p:nvPr/>
        </p:nvSpPr>
        <p:spPr>
          <a:xfrm>
            <a:off x="935077" y="1142964"/>
            <a:ext cx="6409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u="sng" dirty="0"/>
              <a:t>【例】</a:t>
            </a:r>
            <a:r>
              <a:rPr lang="zh-CN" altLang="zh-CN" sz="1800" u="sng" dirty="0"/>
              <a:t>（难度一般）</a:t>
            </a:r>
            <a:r>
              <a:rPr lang="zh-CN" altLang="zh-CN" sz="1800" dirty="0"/>
              <a:t>（</a:t>
            </a:r>
            <a:r>
              <a:rPr lang="en-US" altLang="zh-CN" sz="1800" dirty="0"/>
              <a:t>CH501</a:t>
            </a:r>
            <a:r>
              <a:rPr lang="zh-CN" altLang="zh-CN" sz="1800" dirty="0"/>
              <a:t>）设计界面，效果如图</a:t>
            </a:r>
            <a:r>
              <a:rPr lang="en-US" altLang="zh-CN" sz="1800" dirty="0"/>
              <a:t>5.2</a:t>
            </a:r>
            <a:r>
              <a:rPr lang="zh-CN" altLang="zh-CN" sz="1800" dirty="0"/>
              <a:t>所示。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84" y="1629455"/>
            <a:ext cx="6596392" cy="252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409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实现文本排序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021" y="950026"/>
            <a:ext cx="102721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dirty="0"/>
              <a:t>实现根据用户选择的不同排序方式对文本进行</a:t>
            </a:r>
            <a:r>
              <a:rPr lang="zh-CN" altLang="zh-CN" dirty="0">
                <a:hlinkClick r:id="rId2" action="ppaction://hlinkfile"/>
              </a:rPr>
              <a:t>排序的</a:t>
            </a:r>
            <a:r>
              <a:rPr lang="en-US" altLang="zh-CN" dirty="0" err="1">
                <a:hlinkClick r:id="rId2" action="ppaction://hlinkfile"/>
              </a:rPr>
              <a:t>ShowList</a:t>
            </a:r>
            <a:r>
              <a:rPr lang="en-US" altLang="zh-CN" dirty="0">
                <a:hlinkClick r:id="rId2" action="ppaction://hlinkfile"/>
              </a:rPr>
              <a:t>()</a:t>
            </a:r>
            <a:r>
              <a:rPr lang="zh-CN" altLang="zh-CN" dirty="0">
                <a:hlinkClick r:id="rId2" action="ppaction://hlinkfile"/>
              </a:rPr>
              <a:t>函数</a:t>
            </a:r>
            <a:r>
              <a:rPr lang="zh-CN" altLang="zh-CN" dirty="0" smtClean="0">
                <a:hlinkClick r:id="rId2" action="ppaction://hlinkfile"/>
              </a:rPr>
              <a:t>代码</a:t>
            </a:r>
            <a:r>
              <a:rPr lang="zh-CN" altLang="en-US" dirty="0" smtClean="0">
                <a:hlinkClick r:id="rId2" action="ppaction://hlinkfile"/>
              </a:rPr>
              <a:t>。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zh-CN" altLang="zh-CN" b="1" dirty="0"/>
              <a:t>其中，</a:t>
            </a:r>
            <a:endParaRPr lang="zh-CN" altLang="zh-CN" dirty="0"/>
          </a:p>
          <a:p>
            <a:pPr indent="450850">
              <a:lnSpc>
                <a:spcPct val="150000"/>
              </a:lnSpc>
            </a:pPr>
            <a:r>
              <a:rPr lang="en-US" altLang="zh-CN" b="1" dirty="0"/>
              <a:t>(a) </a:t>
            </a:r>
            <a:r>
              <a:rPr lang="en-US" altLang="zh-CN" b="1" dirty="0" err="1"/>
              <a:t>QTextListFormat</a:t>
            </a:r>
            <a:r>
              <a:rPr lang="en-US" altLang="zh-CN" b="1" dirty="0"/>
              <a:t>::Style style=</a:t>
            </a:r>
            <a:r>
              <a:rPr lang="en-US" altLang="zh-CN" b="1" dirty="0" err="1"/>
              <a:t>QTextListFormat</a:t>
            </a:r>
            <a:r>
              <a:rPr lang="en-US" altLang="zh-CN" b="1" dirty="0"/>
              <a:t>::</a:t>
            </a:r>
            <a:r>
              <a:rPr lang="en-US" altLang="zh-CN" b="1" dirty="0" err="1"/>
              <a:t>ListDisc</a:t>
            </a:r>
            <a:r>
              <a:rPr lang="zh-CN" altLang="zh-CN" b="1" dirty="0"/>
              <a:t>：</a:t>
            </a:r>
            <a:r>
              <a:rPr lang="zh-CN" altLang="zh-CN" dirty="0"/>
              <a:t>从下拉列表框中选择确定</a:t>
            </a:r>
            <a:r>
              <a:rPr lang="en-US" altLang="zh-CN" dirty="0" err="1"/>
              <a:t>QTextListFormat</a:t>
            </a:r>
            <a:r>
              <a:rPr lang="zh-CN" altLang="zh-CN" dirty="0"/>
              <a:t>的</a:t>
            </a:r>
            <a:r>
              <a:rPr lang="en-US" altLang="zh-CN" dirty="0"/>
              <a:t>style</a:t>
            </a:r>
            <a:r>
              <a:rPr lang="zh-CN" altLang="zh-CN" dirty="0"/>
              <a:t>属性值。</a:t>
            </a:r>
            <a:r>
              <a:rPr lang="en-US" altLang="zh-CN" dirty="0" err="1"/>
              <a:t>Qt</a:t>
            </a:r>
            <a:r>
              <a:rPr lang="zh-CN" altLang="zh-CN" dirty="0"/>
              <a:t>提供了</a:t>
            </a:r>
            <a:r>
              <a:rPr lang="en-US" altLang="zh-CN" dirty="0"/>
              <a:t>8</a:t>
            </a:r>
            <a:r>
              <a:rPr lang="zh-CN" altLang="zh-CN" dirty="0"/>
              <a:t>种文本排序的方式，分别是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ListDisc</a:t>
            </a:r>
            <a:r>
              <a:rPr lang="zh-CN" altLang="zh-CN" dirty="0"/>
              <a:t>、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ListCircle</a:t>
            </a:r>
            <a:r>
              <a:rPr lang="zh-CN" altLang="zh-CN" dirty="0"/>
              <a:t>、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ListSquare</a:t>
            </a:r>
            <a:r>
              <a:rPr lang="zh-CN" altLang="zh-CN" dirty="0"/>
              <a:t>、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ListDecimal</a:t>
            </a:r>
            <a:r>
              <a:rPr lang="zh-CN" altLang="zh-CN" dirty="0"/>
              <a:t>、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ListLowerAlpha</a:t>
            </a:r>
            <a:r>
              <a:rPr lang="zh-CN" altLang="zh-CN" dirty="0"/>
              <a:t>、</a:t>
            </a:r>
            <a:r>
              <a:rPr lang="en-US" altLang="zh-CN" dirty="0" err="1"/>
              <a:t>QTextListFormat</a:t>
            </a:r>
            <a:r>
              <a:rPr lang="en-US" altLang="zh-CN" dirty="0"/>
              <a:t>:: </a:t>
            </a:r>
            <a:r>
              <a:rPr lang="en-US" altLang="zh-CN" dirty="0" err="1"/>
              <a:t>ListUpperAlpha</a:t>
            </a:r>
            <a:r>
              <a:rPr lang="zh-CN" altLang="zh-CN" dirty="0"/>
              <a:t>、</a:t>
            </a:r>
            <a:r>
              <a:rPr lang="en-US" altLang="zh-CN" dirty="0" err="1"/>
              <a:t>QTextListFormat</a:t>
            </a:r>
            <a:r>
              <a:rPr lang="en-US" altLang="zh-CN" dirty="0"/>
              <a:t>:: </a:t>
            </a:r>
            <a:r>
              <a:rPr lang="en-US" altLang="zh-CN" dirty="0" err="1"/>
              <a:t>ListLowerRoman</a:t>
            </a:r>
            <a:r>
              <a:rPr lang="zh-CN" altLang="zh-CN" dirty="0"/>
              <a:t>和</a:t>
            </a:r>
            <a:r>
              <a:rPr lang="en-US" altLang="zh-CN" dirty="0" err="1"/>
              <a:t>QTextListFormat</a:t>
            </a:r>
            <a:r>
              <a:rPr lang="en-US" altLang="zh-CN" dirty="0"/>
              <a:t>::</a:t>
            </a:r>
            <a:r>
              <a:rPr lang="en-US" altLang="zh-CN" dirty="0" err="1"/>
              <a:t>ListUpperRoman</a:t>
            </a:r>
            <a:r>
              <a:rPr lang="zh-CN" altLang="zh-CN" dirty="0"/>
              <a:t>。</a:t>
            </a:r>
          </a:p>
          <a:p>
            <a:pPr indent="450850"/>
            <a:r>
              <a:rPr lang="en-US" altLang="zh-CN" b="1" dirty="0"/>
              <a:t>(b) </a:t>
            </a:r>
            <a:r>
              <a:rPr lang="en-US" altLang="zh-CN" b="1" dirty="0" err="1"/>
              <a:t>cursor.beginEditBlock</a:t>
            </a:r>
            <a:r>
              <a:rPr lang="en-US" altLang="zh-CN" b="1" dirty="0"/>
              <a:t>();</a:t>
            </a:r>
            <a:endParaRPr lang="zh-CN" altLang="zh-CN" dirty="0"/>
          </a:p>
          <a:p>
            <a:pPr indent="450850"/>
            <a:r>
              <a:rPr lang="en-US" altLang="zh-CN" b="1" dirty="0"/>
              <a:t>…</a:t>
            </a:r>
            <a:endParaRPr lang="zh-CN" altLang="zh-CN" dirty="0"/>
          </a:p>
          <a:p>
            <a:pPr indent="450850"/>
            <a:r>
              <a:rPr lang="en-US" altLang="zh-CN" b="1" dirty="0" err="1"/>
              <a:t>cursor.endEditBlock</a:t>
            </a:r>
            <a:r>
              <a:rPr lang="en-US" altLang="zh-CN" b="1" dirty="0" smtClean="0"/>
              <a:t>();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865076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实现文本排序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70" y="1009403"/>
            <a:ext cx="102840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dirty="0"/>
              <a:t>设置</a:t>
            </a:r>
            <a:r>
              <a:rPr lang="en-US" altLang="zh-CN" dirty="0" err="1"/>
              <a:t>QTextListFormat</a:t>
            </a:r>
            <a:r>
              <a:rPr lang="zh-CN" altLang="zh-CN" dirty="0"/>
              <a:t>的缩进值首先通过</a:t>
            </a:r>
            <a:r>
              <a:rPr lang="en-US" altLang="zh-CN" dirty="0" err="1"/>
              <a:t>QTextCursor</a:t>
            </a:r>
            <a:r>
              <a:rPr lang="zh-CN" altLang="zh-CN" dirty="0"/>
              <a:t>获得</a:t>
            </a:r>
            <a:r>
              <a:rPr lang="en-US" altLang="zh-CN" dirty="0" err="1"/>
              <a:t>QTextBlockFormat</a:t>
            </a:r>
            <a:r>
              <a:rPr lang="zh-CN" altLang="zh-CN" dirty="0"/>
              <a:t>对象，由</a:t>
            </a:r>
            <a:r>
              <a:rPr lang="en-US" altLang="zh-CN" dirty="0" err="1"/>
              <a:t>QTextBlockFormat</a:t>
            </a:r>
            <a:r>
              <a:rPr lang="zh-CN" altLang="zh-CN" dirty="0"/>
              <a:t>获得段落的缩进值，在此基础上定义</a:t>
            </a:r>
            <a:r>
              <a:rPr lang="en-US" altLang="zh-CN" dirty="0" err="1"/>
              <a:t>QTextListFormat</a:t>
            </a:r>
            <a:r>
              <a:rPr lang="zh-CN" altLang="zh-CN" dirty="0"/>
              <a:t>的缩进值，本实例是在段落缩进的基础上加</a:t>
            </a:r>
            <a:r>
              <a:rPr lang="en-US" altLang="zh-CN" dirty="0"/>
              <a:t>1</a:t>
            </a:r>
            <a:r>
              <a:rPr lang="zh-CN" altLang="zh-CN" dirty="0"/>
              <a:t>，也可根据需要进行其他设定。</a:t>
            </a:r>
          </a:p>
          <a:p>
            <a:pPr indent="450850"/>
            <a:r>
              <a:rPr lang="zh-CN" altLang="zh-CN" dirty="0"/>
              <a:t>在“</a:t>
            </a:r>
            <a:r>
              <a:rPr lang="en-US" altLang="zh-CN" dirty="0"/>
              <a:t>imgprocessor.cpp</a:t>
            </a:r>
            <a:r>
              <a:rPr lang="zh-CN" altLang="zh-CN" dirty="0"/>
              <a:t>”文件的开头添加声明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1292150" y="2148176"/>
            <a:ext cx="8813751" cy="391597"/>
          </a:xfrm>
          <a:prstGeom prst="roundRect">
            <a:avLst/>
          </a:prstGeom>
          <a:solidFill>
            <a:srgbClr val="DDDDDD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QTextList</a:t>
            </a:r>
            <a:r>
              <a:rPr lang="en-US" altLang="zh-CN" dirty="0"/>
              <a:t>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136956" y="2604927"/>
            <a:ext cx="7425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/>
              <a:t>最后，打开“</a:t>
            </a:r>
            <a:r>
              <a:rPr lang="en-US" altLang="zh-CN" sz="1800" dirty="0"/>
              <a:t>main.cpp</a:t>
            </a:r>
            <a:r>
              <a:rPr lang="zh-CN" altLang="zh-CN" sz="1800" dirty="0"/>
              <a:t>”文件，具体代码（加黑代码是后添加的）如下：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2150" y="2974259"/>
            <a:ext cx="8813751" cy="3084939"/>
          </a:xfrm>
          <a:prstGeom prst="roundRect">
            <a:avLst>
              <a:gd name="adj" fmla="val 6909"/>
            </a:avLst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"</a:t>
            </a:r>
            <a:r>
              <a:rPr lang="en-US" altLang="zh-CN" dirty="0" err="1"/>
              <a:t>imgprocessor.h</a:t>
            </a:r>
            <a:r>
              <a:rPr lang="en-US" altLang="zh-CN" dirty="0"/>
              <a:t>"</a:t>
            </a:r>
            <a:endParaRPr lang="zh-CN" altLang="zh-CN" dirty="0"/>
          </a:p>
          <a:p>
            <a:r>
              <a:rPr lang="en-US" altLang="zh-CN" dirty="0"/>
              <a:t>#include &lt;</a:t>
            </a:r>
            <a:r>
              <a:rPr lang="en-US" altLang="zh-CN" dirty="0" err="1"/>
              <a:t>QApplication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char *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QApplication</a:t>
            </a:r>
            <a:r>
              <a:rPr lang="en-US" altLang="zh-CN" dirty="0"/>
              <a:t> a(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argv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QFont</a:t>
            </a:r>
            <a:r>
              <a:rPr lang="en-US" altLang="zh-CN" dirty="0"/>
              <a:t> f("ZYSong18030",12);                        //</a:t>
            </a:r>
            <a:r>
              <a:rPr lang="zh-CN" altLang="zh-CN" dirty="0"/>
              <a:t>设置显示的字体格式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a.setFont</a:t>
            </a:r>
            <a:r>
              <a:rPr lang="en-US" altLang="zh-CN" dirty="0"/>
              <a:t>(f);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ImgProcessor</a:t>
            </a:r>
            <a:r>
              <a:rPr lang="en-US" altLang="zh-CN" dirty="0"/>
              <a:t> w;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w.show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/>
              <a:t>    return </a:t>
            </a:r>
            <a:r>
              <a:rPr lang="en-US" altLang="zh-CN" dirty="0" err="1"/>
              <a:t>a.exec</a:t>
            </a:r>
            <a:r>
              <a:rPr lang="en-US" altLang="zh-CN" dirty="0"/>
              <a:t>();</a:t>
            </a:r>
            <a:endParaRPr lang="zh-CN" altLang="zh-CN" dirty="0"/>
          </a:p>
          <a:p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2560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实现文本排序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5647" y="1080655"/>
            <a:ext cx="1041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/>
            <a:r>
              <a:rPr lang="zh-CN" altLang="zh-CN" sz="1800" dirty="0"/>
              <a:t>此时运行程序，可实现段落的对齐和文本排序功能，一段文本的排版示例如图</a:t>
            </a:r>
            <a:r>
              <a:rPr lang="en-US" altLang="zh-CN" sz="1800" dirty="0"/>
              <a:t>5.12</a:t>
            </a:r>
            <a:r>
              <a:rPr lang="zh-CN" altLang="zh-CN" sz="1800" dirty="0"/>
              <a:t>所示。本书选择使用了“</a:t>
            </a:r>
            <a:r>
              <a:rPr lang="en-US" altLang="zh-CN" sz="1800" dirty="0" err="1"/>
              <a:t>QTextListFormat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ListDisc</a:t>
            </a:r>
            <a:r>
              <a:rPr lang="zh-CN" altLang="zh-CN" sz="1800" dirty="0"/>
              <a:t>”（黑色实心圆点）的文本排序方式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pic>
        <p:nvPicPr>
          <p:cNvPr id="450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803" y="1856839"/>
            <a:ext cx="7521968" cy="2893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05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1332" y="340781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【</a:t>
            </a:r>
            <a:r>
              <a:rPr lang="zh-CN" altLang="zh-CN" sz="2400" b="1" dirty="0"/>
              <a:t>综合实例】文本编辑</a:t>
            </a:r>
            <a:r>
              <a:rPr lang="zh-CN" altLang="zh-CN" sz="2400" b="1" dirty="0"/>
              <a:t>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8769" y="1033153"/>
            <a:ext cx="10557163" cy="4179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>
              <a:lnSpc>
                <a:spcPct val="150000"/>
              </a:lnSpc>
            </a:pPr>
            <a:r>
              <a:rPr lang="zh-CN" altLang="zh-CN" sz="1800" dirty="0"/>
              <a:t>首先建立项目的框架代码，具体步骤如下。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）新建</a:t>
            </a:r>
            <a:r>
              <a:rPr lang="en-US" altLang="zh-CN" sz="1800" dirty="0" err="1"/>
              <a:t>Qt</a:t>
            </a:r>
            <a:r>
              <a:rPr lang="en-US" altLang="zh-CN" sz="1800" dirty="0"/>
              <a:t> Widgets Application</a:t>
            </a:r>
            <a:r>
              <a:rPr lang="zh-CN" altLang="zh-CN" sz="1800" dirty="0"/>
              <a:t>（详见</a:t>
            </a:r>
            <a:r>
              <a:rPr lang="en-US" altLang="zh-CN" sz="1800" dirty="0"/>
              <a:t>1.3.1</a:t>
            </a:r>
            <a:r>
              <a:rPr lang="zh-CN" altLang="zh-CN" sz="1800" dirty="0"/>
              <a:t>节），项目名称为“</a:t>
            </a:r>
            <a:r>
              <a:rPr lang="en-US" altLang="zh-CN" sz="1800" dirty="0" err="1"/>
              <a:t>ImageProcessor</a:t>
            </a:r>
            <a:r>
              <a:rPr lang="zh-CN" altLang="zh-CN" sz="1800" dirty="0"/>
              <a:t>”，基类选择“</a:t>
            </a:r>
            <a:r>
              <a:rPr lang="en-US" altLang="zh-CN" sz="1800" dirty="0" err="1"/>
              <a:t>QMainWindow</a:t>
            </a:r>
            <a:r>
              <a:rPr lang="zh-CN" altLang="zh-CN" sz="1800" dirty="0"/>
              <a:t>”，类名命名为“</a:t>
            </a:r>
            <a:r>
              <a:rPr lang="en-US" altLang="zh-CN" sz="1800" dirty="0" err="1"/>
              <a:t>ImgProcessor</a:t>
            </a:r>
            <a:r>
              <a:rPr lang="zh-CN" altLang="zh-CN" sz="1800" dirty="0"/>
              <a:t>”，</a:t>
            </a:r>
            <a:r>
              <a:rPr lang="zh-CN" altLang="zh-CN" sz="1800" b="1" dirty="0"/>
              <a:t>取消</a:t>
            </a:r>
            <a:r>
              <a:rPr lang="zh-CN" altLang="zh-CN" sz="1800" dirty="0"/>
              <a:t>“创建界面”复选框的选中状态。单击“下一步”按钮，最后单击“完成”按钮，完成该项目工程的建立。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）添加该工程的提供主要显示文本编辑框函数所在的文件，在“</a:t>
            </a:r>
            <a:r>
              <a:rPr lang="en-US" altLang="zh-CN" sz="1800" dirty="0" err="1"/>
              <a:t>ImageProcessor</a:t>
            </a:r>
            <a:r>
              <a:rPr lang="zh-CN" altLang="zh-CN" sz="1800" dirty="0"/>
              <a:t>”项目名上单击鼠标右键，在弹出的快捷菜单中选择“添加新文件</a:t>
            </a:r>
            <a:r>
              <a:rPr lang="en-US" altLang="zh-CN" sz="1800" dirty="0"/>
              <a:t>...</a:t>
            </a:r>
            <a:r>
              <a:rPr lang="zh-CN" altLang="zh-CN" sz="1800" dirty="0"/>
              <a:t>”选项，在弹出的对话框中选择“</a:t>
            </a:r>
            <a:r>
              <a:rPr lang="en-US" altLang="zh-CN" sz="1800" dirty="0"/>
              <a:t>C++ Class</a:t>
            </a:r>
            <a:r>
              <a:rPr lang="zh-CN" altLang="zh-CN" sz="1800" dirty="0"/>
              <a:t>”选项，单击“</a:t>
            </a:r>
            <a:r>
              <a:rPr lang="en-US" altLang="zh-CN" sz="1800" dirty="0"/>
              <a:t>Choose...</a:t>
            </a:r>
            <a:r>
              <a:rPr lang="zh-CN" altLang="zh-CN" sz="1800" dirty="0"/>
              <a:t>”按钮，在弹出的对话框的“</a:t>
            </a:r>
            <a:r>
              <a:rPr lang="en-US" altLang="zh-CN" sz="1800" dirty="0"/>
              <a:t>Base class</a:t>
            </a:r>
            <a:r>
              <a:rPr lang="zh-CN" altLang="zh-CN" sz="1800" dirty="0"/>
              <a:t>”下拉列表框中选择基类名“</a:t>
            </a:r>
            <a:r>
              <a:rPr lang="en-US" altLang="zh-CN" sz="1800" dirty="0" err="1"/>
              <a:t>QWidget</a:t>
            </a:r>
            <a:r>
              <a:rPr lang="zh-CN" altLang="zh-CN" sz="1800" dirty="0"/>
              <a:t>”，在“</a:t>
            </a:r>
            <a:r>
              <a:rPr lang="en-US" altLang="zh-CN" sz="1800" dirty="0"/>
              <a:t>Class name</a:t>
            </a:r>
            <a:r>
              <a:rPr lang="zh-CN" altLang="zh-CN" sz="1800" dirty="0"/>
              <a:t>”文本框中输入类的名称“</a:t>
            </a:r>
            <a:r>
              <a:rPr lang="en-US" altLang="zh-CN" sz="1800" dirty="0" err="1"/>
              <a:t>ShowWidget</a:t>
            </a:r>
            <a:r>
              <a:rPr lang="zh-CN" altLang="zh-CN" sz="1800" dirty="0"/>
              <a:t>”。</a:t>
            </a:r>
          </a:p>
          <a:p>
            <a:pPr indent="450850">
              <a:lnSpc>
                <a:spcPct val="150000"/>
              </a:lnSpc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）单击“下一步”按钮，单击“完成”按钮，添加“</a:t>
            </a:r>
            <a:r>
              <a:rPr lang="en-US" altLang="zh-CN" sz="1800" dirty="0" err="1"/>
              <a:t>showwidget.h</a:t>
            </a:r>
            <a:r>
              <a:rPr lang="zh-CN" altLang="zh-CN" sz="1800" dirty="0"/>
              <a:t>”头文件和“</a:t>
            </a:r>
            <a:r>
              <a:rPr lang="en-US" altLang="zh-CN" sz="1800" dirty="0"/>
              <a:t>showwidget.cpp</a:t>
            </a:r>
            <a:r>
              <a:rPr lang="zh-CN" altLang="zh-CN" dirty="0"/>
              <a:t>”源文件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6393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5806</Words>
  <Application>Microsoft Office PowerPoint</Application>
  <PresentationFormat>自定义</PresentationFormat>
  <Paragraphs>656</Paragraphs>
  <Slides>82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84" baseType="lpstr"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SkyUser</cp:lastModifiedBy>
  <cp:revision>24</cp:revision>
  <dcterms:created xsi:type="dcterms:W3CDTF">2017-04-19T11:17:17Z</dcterms:created>
  <dcterms:modified xsi:type="dcterms:W3CDTF">2019-03-29T08:10:11Z</dcterms:modified>
</cp:coreProperties>
</file>