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1" r:id="rId2"/>
    <p:sldId id="257" r:id="rId3"/>
    <p:sldId id="282" r:id="rId4"/>
    <p:sldId id="283" r:id="rId5"/>
    <p:sldId id="285" r:id="rId6"/>
    <p:sldId id="284" r:id="rId7"/>
    <p:sldId id="286" r:id="rId8"/>
    <p:sldId id="287" r:id="rId9"/>
    <p:sldId id="290" r:id="rId10"/>
    <p:sldId id="289" r:id="rId11"/>
    <p:sldId id="291" r:id="rId12"/>
    <p:sldId id="288" r:id="rId13"/>
    <p:sldId id="292" r:id="rId14"/>
    <p:sldId id="293" r:id="rId15"/>
    <p:sldId id="295" r:id="rId16"/>
    <p:sldId id="294" r:id="rId17"/>
    <p:sldId id="296" r:id="rId18"/>
    <p:sldId id="297" r:id="rId19"/>
    <p:sldId id="298" r:id="rId20"/>
    <p:sldId id="299" r:id="rId21"/>
    <p:sldId id="300" r:id="rId22"/>
    <p:sldId id="301" r:id="rId23"/>
    <p:sldId id="303" r:id="rId24"/>
    <p:sldId id="302" r:id="rId25"/>
    <p:sldId id="304" r:id="rId26"/>
    <p:sldId id="305" r:id="rId27"/>
    <p:sldId id="306" r:id="rId28"/>
    <p:sldId id="307" r:id="rId29"/>
    <p:sldId id="308" r:id="rId30"/>
    <p:sldId id="309" r:id="rId31"/>
    <p:sldId id="310" r:id="rId32"/>
    <p:sldId id="311" r:id="rId33"/>
    <p:sldId id="312" r:id="rId34"/>
    <p:sldId id="313" r:id="rId35"/>
    <p:sldId id="314" r:id="rId36"/>
    <p:sldId id="315" r:id="rId37"/>
    <p:sldId id="316" r:id="rId38"/>
    <p:sldId id="317" r:id="rId39"/>
    <p:sldId id="318" r:id="rId40"/>
    <p:sldId id="320" r:id="rId41"/>
    <p:sldId id="321" r:id="rId42"/>
    <p:sldId id="322" r:id="rId43"/>
    <p:sldId id="323" r:id="rId44"/>
    <p:sldId id="319" r:id="rId45"/>
    <p:sldId id="324" r:id="rId46"/>
    <p:sldId id="326" r:id="rId47"/>
    <p:sldId id="325" r:id="rId48"/>
    <p:sldId id="327" r:id="rId49"/>
    <p:sldId id="328" r:id="rId50"/>
    <p:sldId id="329" r:id="rId51"/>
    <p:sldId id="330" r:id="rId52"/>
    <p:sldId id="331" r:id="rId53"/>
    <p:sldId id="333" r:id="rId54"/>
    <p:sldId id="332" r:id="rId55"/>
    <p:sldId id="334" r:id="rId56"/>
    <p:sldId id="335" r:id="rId57"/>
    <p:sldId id="336" r:id="rId58"/>
    <p:sldId id="338" r:id="rId59"/>
    <p:sldId id="337" r:id="rId60"/>
    <p:sldId id="339" r:id="rId61"/>
    <p:sldId id="340" r:id="rId62"/>
    <p:sldId id="341" r:id="rId63"/>
    <p:sldId id="342" r:id="rId64"/>
    <p:sldId id="343" r:id="rId65"/>
    <p:sldId id="344" r:id="rId66"/>
    <p:sldId id="345" r:id="rId67"/>
    <p:sldId id="346" r:id="rId68"/>
    <p:sldId id="347" r:id="rId69"/>
    <p:sldId id="348" r:id="rId70"/>
    <p:sldId id="349" r:id="rId71"/>
    <p:sldId id="350" r:id="rId72"/>
    <p:sldId id="352" r:id="rId73"/>
    <p:sldId id="353" r:id="rId74"/>
    <p:sldId id="351" r:id="rId75"/>
  </p:sldIdLst>
  <p:sldSz cx="11880850" cy="7305675"/>
  <p:notesSz cx="6858000" cy="9144000"/>
  <p:defaultTextStyle>
    <a:defPPr>
      <a:defRPr lang="zh-CN"/>
    </a:defPPr>
    <a:lvl1pPr marL="0" algn="l" defTabSz="869114" rtl="0" eaLnBrk="1" latinLnBrk="0" hangingPunct="1">
      <a:defRPr sz="1700" kern="1200">
        <a:solidFill>
          <a:schemeClr val="tx1"/>
        </a:solidFill>
        <a:latin typeface="+mn-lt"/>
        <a:ea typeface="+mn-ea"/>
        <a:cs typeface="+mn-cs"/>
      </a:defRPr>
    </a:lvl1pPr>
    <a:lvl2pPr marL="434557" algn="l" defTabSz="869114" rtl="0" eaLnBrk="1" latinLnBrk="0" hangingPunct="1">
      <a:defRPr sz="1700" kern="1200">
        <a:solidFill>
          <a:schemeClr val="tx1"/>
        </a:solidFill>
        <a:latin typeface="+mn-lt"/>
        <a:ea typeface="+mn-ea"/>
        <a:cs typeface="+mn-cs"/>
      </a:defRPr>
    </a:lvl2pPr>
    <a:lvl3pPr marL="869114" algn="l" defTabSz="869114" rtl="0" eaLnBrk="1" latinLnBrk="0" hangingPunct="1">
      <a:defRPr sz="1700" kern="1200">
        <a:solidFill>
          <a:schemeClr val="tx1"/>
        </a:solidFill>
        <a:latin typeface="+mn-lt"/>
        <a:ea typeface="+mn-ea"/>
        <a:cs typeface="+mn-cs"/>
      </a:defRPr>
    </a:lvl3pPr>
    <a:lvl4pPr marL="1303672" algn="l" defTabSz="869114" rtl="0" eaLnBrk="1" latinLnBrk="0" hangingPunct="1">
      <a:defRPr sz="1700" kern="1200">
        <a:solidFill>
          <a:schemeClr val="tx1"/>
        </a:solidFill>
        <a:latin typeface="+mn-lt"/>
        <a:ea typeface="+mn-ea"/>
        <a:cs typeface="+mn-cs"/>
      </a:defRPr>
    </a:lvl4pPr>
    <a:lvl5pPr marL="1738229" algn="l" defTabSz="869114" rtl="0" eaLnBrk="1" latinLnBrk="0" hangingPunct="1">
      <a:defRPr sz="1700" kern="1200">
        <a:solidFill>
          <a:schemeClr val="tx1"/>
        </a:solidFill>
        <a:latin typeface="+mn-lt"/>
        <a:ea typeface="+mn-ea"/>
        <a:cs typeface="+mn-cs"/>
      </a:defRPr>
    </a:lvl5pPr>
    <a:lvl6pPr marL="2172786" algn="l" defTabSz="869114" rtl="0" eaLnBrk="1" latinLnBrk="0" hangingPunct="1">
      <a:defRPr sz="1700" kern="1200">
        <a:solidFill>
          <a:schemeClr val="tx1"/>
        </a:solidFill>
        <a:latin typeface="+mn-lt"/>
        <a:ea typeface="+mn-ea"/>
        <a:cs typeface="+mn-cs"/>
      </a:defRPr>
    </a:lvl6pPr>
    <a:lvl7pPr marL="2607343" algn="l" defTabSz="869114" rtl="0" eaLnBrk="1" latinLnBrk="0" hangingPunct="1">
      <a:defRPr sz="1700" kern="1200">
        <a:solidFill>
          <a:schemeClr val="tx1"/>
        </a:solidFill>
        <a:latin typeface="+mn-lt"/>
        <a:ea typeface="+mn-ea"/>
        <a:cs typeface="+mn-cs"/>
      </a:defRPr>
    </a:lvl7pPr>
    <a:lvl8pPr marL="3041900" algn="l" defTabSz="869114" rtl="0" eaLnBrk="1" latinLnBrk="0" hangingPunct="1">
      <a:defRPr sz="1700" kern="1200">
        <a:solidFill>
          <a:schemeClr val="tx1"/>
        </a:solidFill>
        <a:latin typeface="+mn-lt"/>
        <a:ea typeface="+mn-ea"/>
        <a:cs typeface="+mn-cs"/>
      </a:defRPr>
    </a:lvl8pPr>
    <a:lvl9pPr marL="3476457" algn="l" defTabSz="869114" rtl="0" eaLnBrk="1" latinLnBrk="0" hangingPunct="1">
      <a:defRPr sz="17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EEDC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0" d="100"/>
          <a:sy n="80" d="100"/>
        </p:scale>
        <p:origin x="-1752" y="-642"/>
      </p:cViewPr>
      <p:guideLst>
        <p:guide orient="horz" pos="2301"/>
        <p:guide pos="3742"/>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485107" y="1195629"/>
            <a:ext cx="8910638" cy="2543457"/>
          </a:xfrm>
        </p:spPr>
        <p:txBody>
          <a:bodyPr anchor="b"/>
          <a:lstStyle>
            <a:lvl1pPr algn="ctr">
              <a:defRPr sz="57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485107" y="3837171"/>
            <a:ext cx="8910638" cy="1763847"/>
          </a:xfrm>
        </p:spPr>
        <p:txBody>
          <a:bodyPr/>
          <a:lstStyle>
            <a:lvl1pPr marL="0" indent="0" algn="ctr">
              <a:buNone/>
              <a:defRPr sz="2300"/>
            </a:lvl1pPr>
            <a:lvl2pPr marL="434557" indent="0" algn="ctr">
              <a:buNone/>
              <a:defRPr sz="1900"/>
            </a:lvl2pPr>
            <a:lvl3pPr marL="869114" indent="0" algn="ctr">
              <a:buNone/>
              <a:defRPr sz="1700"/>
            </a:lvl3pPr>
            <a:lvl4pPr marL="1303672" indent="0" algn="ctr">
              <a:buNone/>
              <a:defRPr sz="1500"/>
            </a:lvl4pPr>
            <a:lvl5pPr marL="1738229" indent="0" algn="ctr">
              <a:buNone/>
              <a:defRPr sz="1500"/>
            </a:lvl5pPr>
            <a:lvl6pPr marL="2172786" indent="0" algn="ctr">
              <a:buNone/>
              <a:defRPr sz="1500"/>
            </a:lvl6pPr>
            <a:lvl7pPr marL="2607343" indent="0" algn="ctr">
              <a:buNone/>
              <a:defRPr sz="1500"/>
            </a:lvl7pPr>
            <a:lvl8pPr marL="3041900" indent="0" algn="ctr">
              <a:buNone/>
              <a:defRPr sz="1500"/>
            </a:lvl8pPr>
            <a:lvl9pPr marL="3476457" indent="0" algn="ctr">
              <a:buNone/>
              <a:defRPr sz="15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9C1EA7DF-616D-4807-B0A1-86BDC4DF6A41}" type="datetimeFigureOut">
              <a:rPr lang="zh-CN" altLang="en-US" smtClean="0"/>
              <a:t>2019/3/29 Friday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A0C3213-98A9-4E0F-99D5-C6FB5FA393A0}" type="slidenum">
              <a:rPr lang="zh-CN" altLang="en-US" smtClean="0"/>
              <a:t>‹#›</a:t>
            </a:fld>
            <a:endParaRPr lang="zh-CN" altLang="en-US"/>
          </a:p>
        </p:txBody>
      </p:sp>
    </p:spTree>
    <p:extLst>
      <p:ext uri="{BB962C8B-B14F-4D97-AF65-F5344CB8AC3E}">
        <p14:creationId xmlns:p14="http://schemas.microsoft.com/office/powerpoint/2010/main" val="284642474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C1EA7DF-616D-4807-B0A1-86BDC4DF6A41}" type="datetimeFigureOut">
              <a:rPr lang="zh-CN" altLang="en-US" smtClean="0"/>
              <a:t>2019/3/29 Friday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A0C3213-98A9-4E0F-99D5-C6FB5FA393A0}" type="slidenum">
              <a:rPr lang="zh-CN" altLang="en-US" smtClean="0"/>
              <a:t>‹#›</a:t>
            </a:fld>
            <a:endParaRPr lang="zh-CN" altLang="en-US"/>
          </a:p>
        </p:txBody>
      </p:sp>
    </p:spTree>
    <p:extLst>
      <p:ext uri="{BB962C8B-B14F-4D97-AF65-F5344CB8AC3E}">
        <p14:creationId xmlns:p14="http://schemas.microsoft.com/office/powerpoint/2010/main" val="509303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502235" y="388961"/>
            <a:ext cx="2561808" cy="6191223"/>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16810" y="388961"/>
            <a:ext cx="7536914" cy="6191223"/>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C1EA7DF-616D-4807-B0A1-86BDC4DF6A41}" type="datetimeFigureOut">
              <a:rPr lang="zh-CN" altLang="en-US" smtClean="0"/>
              <a:t>2019/3/29 Friday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A0C3213-98A9-4E0F-99D5-C6FB5FA393A0}" type="slidenum">
              <a:rPr lang="zh-CN" altLang="en-US" smtClean="0"/>
              <a:t>‹#›</a:t>
            </a:fld>
            <a:endParaRPr lang="zh-CN" altLang="en-US"/>
          </a:p>
        </p:txBody>
      </p:sp>
    </p:spTree>
    <p:extLst>
      <p:ext uri="{BB962C8B-B14F-4D97-AF65-F5344CB8AC3E}">
        <p14:creationId xmlns:p14="http://schemas.microsoft.com/office/powerpoint/2010/main" val="2024317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C1EA7DF-616D-4807-B0A1-86BDC4DF6A41}" type="datetimeFigureOut">
              <a:rPr lang="zh-CN" altLang="en-US" smtClean="0"/>
              <a:t>2019/3/29 Friday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A0C3213-98A9-4E0F-99D5-C6FB5FA393A0}" type="slidenum">
              <a:rPr lang="zh-CN" altLang="en-US" smtClean="0"/>
              <a:t>‹#›</a:t>
            </a:fld>
            <a:endParaRPr lang="zh-CN" altLang="en-US"/>
          </a:p>
        </p:txBody>
      </p:sp>
    </p:spTree>
    <p:extLst>
      <p:ext uri="{BB962C8B-B14F-4D97-AF65-F5344CB8AC3E}">
        <p14:creationId xmlns:p14="http://schemas.microsoft.com/office/powerpoint/2010/main" val="156223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10621" y="1821347"/>
            <a:ext cx="10247233" cy="3038958"/>
          </a:xfrm>
        </p:spPr>
        <p:txBody>
          <a:bodyPr anchor="b"/>
          <a:lstStyle>
            <a:lvl1pPr>
              <a:defRPr sz="57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10621" y="4889054"/>
            <a:ext cx="10247233" cy="1598116"/>
          </a:xfrm>
        </p:spPr>
        <p:txBody>
          <a:bodyPr/>
          <a:lstStyle>
            <a:lvl1pPr marL="0" indent="0">
              <a:buNone/>
              <a:defRPr sz="2300">
                <a:solidFill>
                  <a:schemeClr val="tx1">
                    <a:tint val="75000"/>
                  </a:schemeClr>
                </a:solidFill>
              </a:defRPr>
            </a:lvl1pPr>
            <a:lvl2pPr marL="434557" indent="0">
              <a:buNone/>
              <a:defRPr sz="1900">
                <a:solidFill>
                  <a:schemeClr val="tx1">
                    <a:tint val="75000"/>
                  </a:schemeClr>
                </a:solidFill>
              </a:defRPr>
            </a:lvl2pPr>
            <a:lvl3pPr marL="869114" indent="0">
              <a:buNone/>
              <a:defRPr sz="1700">
                <a:solidFill>
                  <a:schemeClr val="tx1">
                    <a:tint val="75000"/>
                  </a:schemeClr>
                </a:solidFill>
              </a:defRPr>
            </a:lvl3pPr>
            <a:lvl4pPr marL="1303672" indent="0">
              <a:buNone/>
              <a:defRPr sz="1500">
                <a:solidFill>
                  <a:schemeClr val="tx1">
                    <a:tint val="75000"/>
                  </a:schemeClr>
                </a:solidFill>
              </a:defRPr>
            </a:lvl4pPr>
            <a:lvl5pPr marL="1738229" indent="0">
              <a:buNone/>
              <a:defRPr sz="1500">
                <a:solidFill>
                  <a:schemeClr val="tx1">
                    <a:tint val="75000"/>
                  </a:schemeClr>
                </a:solidFill>
              </a:defRPr>
            </a:lvl5pPr>
            <a:lvl6pPr marL="2172786" indent="0">
              <a:buNone/>
              <a:defRPr sz="1500">
                <a:solidFill>
                  <a:schemeClr val="tx1">
                    <a:tint val="75000"/>
                  </a:schemeClr>
                </a:solidFill>
              </a:defRPr>
            </a:lvl6pPr>
            <a:lvl7pPr marL="2607343" indent="0">
              <a:buNone/>
              <a:defRPr sz="1500">
                <a:solidFill>
                  <a:schemeClr val="tx1">
                    <a:tint val="75000"/>
                  </a:schemeClr>
                </a:solidFill>
              </a:defRPr>
            </a:lvl7pPr>
            <a:lvl8pPr marL="3041900" indent="0">
              <a:buNone/>
              <a:defRPr sz="1500">
                <a:solidFill>
                  <a:schemeClr val="tx1">
                    <a:tint val="75000"/>
                  </a:schemeClr>
                </a:solidFill>
              </a:defRPr>
            </a:lvl8pPr>
            <a:lvl9pPr marL="3476457" indent="0">
              <a:buNone/>
              <a:defRPr sz="15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9C1EA7DF-616D-4807-B0A1-86BDC4DF6A41}" type="datetimeFigureOut">
              <a:rPr lang="zh-CN" altLang="en-US" smtClean="0"/>
              <a:t>2019/3/29 Friday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A0C3213-98A9-4E0F-99D5-C6FB5FA393A0}" type="slidenum">
              <a:rPr lang="zh-CN" altLang="en-US" smtClean="0"/>
              <a:t>‹#›</a:t>
            </a:fld>
            <a:endParaRPr lang="zh-CN" altLang="en-US"/>
          </a:p>
        </p:txBody>
      </p:sp>
    </p:spTree>
    <p:extLst>
      <p:ext uri="{BB962C8B-B14F-4D97-AF65-F5344CB8AC3E}">
        <p14:creationId xmlns:p14="http://schemas.microsoft.com/office/powerpoint/2010/main" val="3011228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16808" y="1944798"/>
            <a:ext cx="5049362" cy="4635384"/>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014680" y="1944798"/>
            <a:ext cx="5049362" cy="4635384"/>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9C1EA7DF-616D-4807-B0A1-86BDC4DF6A41}" type="datetimeFigureOut">
              <a:rPr lang="zh-CN" altLang="en-US" smtClean="0"/>
              <a:t>2019/3/29 Friday</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A0C3213-98A9-4E0F-99D5-C6FB5FA393A0}" type="slidenum">
              <a:rPr lang="zh-CN" altLang="en-US" smtClean="0"/>
              <a:t>‹#›</a:t>
            </a:fld>
            <a:endParaRPr lang="zh-CN" altLang="en-US"/>
          </a:p>
        </p:txBody>
      </p:sp>
    </p:spTree>
    <p:extLst>
      <p:ext uri="{BB962C8B-B14F-4D97-AF65-F5344CB8AC3E}">
        <p14:creationId xmlns:p14="http://schemas.microsoft.com/office/powerpoint/2010/main" val="1351293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18356" y="388960"/>
            <a:ext cx="10247233" cy="141209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18358" y="1790906"/>
            <a:ext cx="5026156" cy="877695"/>
          </a:xfrm>
        </p:spPr>
        <p:txBody>
          <a:bodyPr anchor="b"/>
          <a:lstStyle>
            <a:lvl1pPr marL="0" indent="0">
              <a:buNone/>
              <a:defRPr sz="2300" b="1"/>
            </a:lvl1pPr>
            <a:lvl2pPr marL="434557" indent="0">
              <a:buNone/>
              <a:defRPr sz="1900" b="1"/>
            </a:lvl2pPr>
            <a:lvl3pPr marL="869114" indent="0">
              <a:buNone/>
              <a:defRPr sz="1700" b="1"/>
            </a:lvl3pPr>
            <a:lvl4pPr marL="1303672" indent="0">
              <a:buNone/>
              <a:defRPr sz="1500" b="1"/>
            </a:lvl4pPr>
            <a:lvl5pPr marL="1738229" indent="0">
              <a:buNone/>
              <a:defRPr sz="1500" b="1"/>
            </a:lvl5pPr>
            <a:lvl6pPr marL="2172786" indent="0">
              <a:buNone/>
              <a:defRPr sz="1500" b="1"/>
            </a:lvl6pPr>
            <a:lvl7pPr marL="2607343" indent="0">
              <a:buNone/>
              <a:defRPr sz="1500" b="1"/>
            </a:lvl7pPr>
            <a:lvl8pPr marL="3041900" indent="0">
              <a:buNone/>
              <a:defRPr sz="1500" b="1"/>
            </a:lvl8pPr>
            <a:lvl9pPr marL="3476457" indent="0">
              <a:buNone/>
              <a:defRPr sz="1500" b="1"/>
            </a:lvl9pPr>
          </a:lstStyle>
          <a:p>
            <a:pPr lvl="0"/>
            <a:r>
              <a:rPr lang="zh-CN" altLang="en-US" smtClean="0"/>
              <a:t>编辑母版文本样式</a:t>
            </a:r>
          </a:p>
        </p:txBody>
      </p:sp>
      <p:sp>
        <p:nvSpPr>
          <p:cNvPr id="4" name="Content Placeholder 3"/>
          <p:cNvSpPr>
            <a:spLocks noGrp="1"/>
          </p:cNvSpPr>
          <p:nvPr>
            <p:ph sz="half" idx="2"/>
          </p:nvPr>
        </p:nvSpPr>
        <p:spPr>
          <a:xfrm>
            <a:off x="818358" y="2668601"/>
            <a:ext cx="5026156" cy="392511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014682" y="1790906"/>
            <a:ext cx="5050909" cy="877695"/>
          </a:xfrm>
        </p:spPr>
        <p:txBody>
          <a:bodyPr anchor="b"/>
          <a:lstStyle>
            <a:lvl1pPr marL="0" indent="0">
              <a:buNone/>
              <a:defRPr sz="2300" b="1"/>
            </a:lvl1pPr>
            <a:lvl2pPr marL="434557" indent="0">
              <a:buNone/>
              <a:defRPr sz="1900" b="1"/>
            </a:lvl2pPr>
            <a:lvl3pPr marL="869114" indent="0">
              <a:buNone/>
              <a:defRPr sz="1700" b="1"/>
            </a:lvl3pPr>
            <a:lvl4pPr marL="1303672" indent="0">
              <a:buNone/>
              <a:defRPr sz="1500" b="1"/>
            </a:lvl4pPr>
            <a:lvl5pPr marL="1738229" indent="0">
              <a:buNone/>
              <a:defRPr sz="1500" b="1"/>
            </a:lvl5pPr>
            <a:lvl6pPr marL="2172786" indent="0">
              <a:buNone/>
              <a:defRPr sz="1500" b="1"/>
            </a:lvl6pPr>
            <a:lvl7pPr marL="2607343" indent="0">
              <a:buNone/>
              <a:defRPr sz="1500" b="1"/>
            </a:lvl7pPr>
            <a:lvl8pPr marL="3041900" indent="0">
              <a:buNone/>
              <a:defRPr sz="1500" b="1"/>
            </a:lvl8pPr>
            <a:lvl9pPr marL="3476457" indent="0">
              <a:buNone/>
              <a:defRPr sz="1500" b="1"/>
            </a:lvl9pPr>
          </a:lstStyle>
          <a:p>
            <a:pPr lvl="0"/>
            <a:r>
              <a:rPr lang="zh-CN" altLang="en-US" smtClean="0"/>
              <a:t>编辑母版文本样式</a:t>
            </a:r>
          </a:p>
        </p:txBody>
      </p:sp>
      <p:sp>
        <p:nvSpPr>
          <p:cNvPr id="6" name="Content Placeholder 5"/>
          <p:cNvSpPr>
            <a:spLocks noGrp="1"/>
          </p:cNvSpPr>
          <p:nvPr>
            <p:ph sz="quarter" idx="4"/>
          </p:nvPr>
        </p:nvSpPr>
        <p:spPr>
          <a:xfrm>
            <a:off x="6014682" y="2668601"/>
            <a:ext cx="5050909" cy="392511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9C1EA7DF-616D-4807-B0A1-86BDC4DF6A41}" type="datetimeFigureOut">
              <a:rPr lang="zh-CN" altLang="en-US" smtClean="0"/>
              <a:t>2019/3/29 Friday</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A0C3213-98A9-4E0F-99D5-C6FB5FA393A0}" type="slidenum">
              <a:rPr lang="zh-CN" altLang="en-US" smtClean="0"/>
              <a:t>‹#›</a:t>
            </a:fld>
            <a:endParaRPr lang="zh-CN" altLang="en-US"/>
          </a:p>
        </p:txBody>
      </p:sp>
    </p:spTree>
    <p:extLst>
      <p:ext uri="{BB962C8B-B14F-4D97-AF65-F5344CB8AC3E}">
        <p14:creationId xmlns:p14="http://schemas.microsoft.com/office/powerpoint/2010/main" val="2747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C1EA7DF-616D-4807-B0A1-86BDC4DF6A41}" type="datetimeFigureOut">
              <a:rPr lang="zh-CN" altLang="en-US" smtClean="0"/>
              <a:t>2019/3/29 Friday</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A0C3213-98A9-4E0F-99D5-C6FB5FA393A0}" type="slidenum">
              <a:rPr lang="zh-CN" altLang="en-US" smtClean="0"/>
              <a:t>‹#›</a:t>
            </a:fld>
            <a:endParaRPr lang="zh-CN" altLang="en-US"/>
          </a:p>
        </p:txBody>
      </p:sp>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370222" y="-490410"/>
            <a:ext cx="1235325" cy="1327705"/>
          </a:xfrm>
          <a:prstGeom prst="rect">
            <a:avLst/>
          </a:prstGeom>
        </p:spPr>
      </p:pic>
      <p:cxnSp>
        <p:nvCxnSpPr>
          <p:cNvPr id="10" name="直接连接符 9"/>
          <p:cNvCxnSpPr>
            <a:stCxn id="6" idx="2"/>
          </p:cNvCxnSpPr>
          <p:nvPr userDrawn="1"/>
        </p:nvCxnSpPr>
        <p:spPr>
          <a:xfrm>
            <a:off x="247440" y="837295"/>
            <a:ext cx="11449755" cy="0"/>
          </a:xfrm>
          <a:prstGeom prst="line">
            <a:avLst/>
          </a:prstGeom>
          <a:ln w="19050">
            <a:solidFill>
              <a:schemeClr val="accent4">
                <a:lumMod val="50000"/>
              </a:schemeClr>
            </a:solidFill>
            <a:prstDash val="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5841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8" name="矩形 7"/>
          <p:cNvSpPr/>
          <p:nvPr userDrawn="1"/>
        </p:nvSpPr>
        <p:spPr>
          <a:xfrm>
            <a:off x="328103" y="278444"/>
            <a:ext cx="11224649" cy="6748788"/>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37" tIns="43415" rIns="86837" bIns="43415" rtlCol="0" anchor="ctr"/>
          <a:lstStyle/>
          <a:p>
            <a:pPr algn="ctr"/>
            <a:endParaRPr lang="zh-CN" altLang="en-US"/>
          </a:p>
        </p:txBody>
      </p:sp>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10083433" y="-472148"/>
            <a:ext cx="2755726" cy="2337279"/>
          </a:xfrm>
          <a:prstGeom prst="rect">
            <a:avLst/>
          </a:prstGeom>
        </p:spPr>
      </p:pic>
      <p:pic>
        <p:nvPicPr>
          <p:cNvPr id="6" name="图片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flipH="1">
            <a:off x="-67195" y="4465218"/>
            <a:ext cx="6257029" cy="3044592"/>
          </a:xfrm>
          <a:prstGeom prst="rect">
            <a:avLst/>
          </a:prstGeom>
          <a:ln>
            <a:solidFill>
              <a:srgbClr val="DDDDDD"/>
            </a:solidFill>
          </a:ln>
        </p:spPr>
      </p:pic>
    </p:spTree>
    <p:extLst>
      <p:ext uri="{BB962C8B-B14F-4D97-AF65-F5344CB8AC3E}">
        <p14:creationId xmlns:p14="http://schemas.microsoft.com/office/powerpoint/2010/main" val="1088201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18356" y="487045"/>
            <a:ext cx="3831884" cy="1704658"/>
          </a:xfrm>
        </p:spPr>
        <p:txBody>
          <a:bodyPr anchor="b"/>
          <a:lstStyle>
            <a:lvl1pPr>
              <a:defRPr sz="3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050910" y="1051884"/>
            <a:ext cx="6014680" cy="5191765"/>
          </a:xfrm>
        </p:spPr>
        <p:txBody>
          <a:bodyPr/>
          <a:lstStyle>
            <a:lvl1pPr>
              <a:defRPr sz="3000"/>
            </a:lvl1pPr>
            <a:lvl2pPr>
              <a:defRPr sz="2700"/>
            </a:lvl2pPr>
            <a:lvl3pPr>
              <a:defRPr sz="2300"/>
            </a:lvl3pPr>
            <a:lvl4pPr>
              <a:defRPr sz="1900"/>
            </a:lvl4pPr>
            <a:lvl5pPr>
              <a:defRPr sz="1900"/>
            </a:lvl5pPr>
            <a:lvl6pPr>
              <a:defRPr sz="1900"/>
            </a:lvl6pPr>
            <a:lvl7pPr>
              <a:defRPr sz="1900"/>
            </a:lvl7pPr>
            <a:lvl8pPr>
              <a:defRPr sz="1900"/>
            </a:lvl8pPr>
            <a:lvl9pPr>
              <a:defRPr sz="19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18356" y="2191703"/>
            <a:ext cx="3831884" cy="4060400"/>
          </a:xfrm>
        </p:spPr>
        <p:txBody>
          <a:bodyPr/>
          <a:lstStyle>
            <a:lvl1pPr marL="0" indent="0">
              <a:buNone/>
              <a:defRPr sz="1500"/>
            </a:lvl1pPr>
            <a:lvl2pPr marL="434557" indent="0">
              <a:buNone/>
              <a:defRPr sz="1300"/>
            </a:lvl2pPr>
            <a:lvl3pPr marL="869114" indent="0">
              <a:buNone/>
              <a:defRPr sz="1100"/>
            </a:lvl3pPr>
            <a:lvl4pPr marL="1303672" indent="0">
              <a:buNone/>
              <a:defRPr sz="1000"/>
            </a:lvl4pPr>
            <a:lvl5pPr marL="1738229" indent="0">
              <a:buNone/>
              <a:defRPr sz="1000"/>
            </a:lvl5pPr>
            <a:lvl6pPr marL="2172786" indent="0">
              <a:buNone/>
              <a:defRPr sz="1000"/>
            </a:lvl6pPr>
            <a:lvl7pPr marL="2607343" indent="0">
              <a:buNone/>
              <a:defRPr sz="1000"/>
            </a:lvl7pPr>
            <a:lvl8pPr marL="3041900" indent="0">
              <a:buNone/>
              <a:defRPr sz="1000"/>
            </a:lvl8pPr>
            <a:lvl9pPr marL="3476457"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9C1EA7DF-616D-4807-B0A1-86BDC4DF6A41}" type="datetimeFigureOut">
              <a:rPr lang="zh-CN" altLang="en-US" smtClean="0"/>
              <a:t>2019/3/29 Friday</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A0C3213-98A9-4E0F-99D5-C6FB5FA393A0}" type="slidenum">
              <a:rPr lang="zh-CN" altLang="en-US" smtClean="0"/>
              <a:t>‹#›</a:t>
            </a:fld>
            <a:endParaRPr lang="zh-CN" altLang="en-US"/>
          </a:p>
        </p:txBody>
      </p:sp>
    </p:spTree>
    <p:extLst>
      <p:ext uri="{BB962C8B-B14F-4D97-AF65-F5344CB8AC3E}">
        <p14:creationId xmlns:p14="http://schemas.microsoft.com/office/powerpoint/2010/main" val="2421985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18356" y="487045"/>
            <a:ext cx="3831884" cy="1704658"/>
          </a:xfrm>
        </p:spPr>
        <p:txBody>
          <a:bodyPr anchor="b"/>
          <a:lstStyle>
            <a:lvl1pPr>
              <a:defRPr sz="30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050910" y="1051884"/>
            <a:ext cx="6014680" cy="5191765"/>
          </a:xfrm>
        </p:spPr>
        <p:txBody>
          <a:bodyPr anchor="t"/>
          <a:lstStyle>
            <a:lvl1pPr marL="0" indent="0">
              <a:buNone/>
              <a:defRPr sz="3000"/>
            </a:lvl1pPr>
            <a:lvl2pPr marL="434557" indent="0">
              <a:buNone/>
              <a:defRPr sz="2700"/>
            </a:lvl2pPr>
            <a:lvl3pPr marL="869114" indent="0">
              <a:buNone/>
              <a:defRPr sz="2300"/>
            </a:lvl3pPr>
            <a:lvl4pPr marL="1303672" indent="0">
              <a:buNone/>
              <a:defRPr sz="1900"/>
            </a:lvl4pPr>
            <a:lvl5pPr marL="1738229" indent="0">
              <a:buNone/>
              <a:defRPr sz="1900"/>
            </a:lvl5pPr>
            <a:lvl6pPr marL="2172786" indent="0">
              <a:buNone/>
              <a:defRPr sz="1900"/>
            </a:lvl6pPr>
            <a:lvl7pPr marL="2607343" indent="0">
              <a:buNone/>
              <a:defRPr sz="1900"/>
            </a:lvl7pPr>
            <a:lvl8pPr marL="3041900" indent="0">
              <a:buNone/>
              <a:defRPr sz="1900"/>
            </a:lvl8pPr>
            <a:lvl9pPr marL="3476457" indent="0">
              <a:buNone/>
              <a:defRPr sz="19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18356" y="2191703"/>
            <a:ext cx="3831884" cy="4060400"/>
          </a:xfrm>
        </p:spPr>
        <p:txBody>
          <a:bodyPr/>
          <a:lstStyle>
            <a:lvl1pPr marL="0" indent="0">
              <a:buNone/>
              <a:defRPr sz="1500"/>
            </a:lvl1pPr>
            <a:lvl2pPr marL="434557" indent="0">
              <a:buNone/>
              <a:defRPr sz="1300"/>
            </a:lvl2pPr>
            <a:lvl3pPr marL="869114" indent="0">
              <a:buNone/>
              <a:defRPr sz="1100"/>
            </a:lvl3pPr>
            <a:lvl4pPr marL="1303672" indent="0">
              <a:buNone/>
              <a:defRPr sz="1000"/>
            </a:lvl4pPr>
            <a:lvl5pPr marL="1738229" indent="0">
              <a:buNone/>
              <a:defRPr sz="1000"/>
            </a:lvl5pPr>
            <a:lvl6pPr marL="2172786" indent="0">
              <a:buNone/>
              <a:defRPr sz="1000"/>
            </a:lvl6pPr>
            <a:lvl7pPr marL="2607343" indent="0">
              <a:buNone/>
              <a:defRPr sz="1000"/>
            </a:lvl7pPr>
            <a:lvl8pPr marL="3041900" indent="0">
              <a:buNone/>
              <a:defRPr sz="1000"/>
            </a:lvl8pPr>
            <a:lvl9pPr marL="3476457"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9C1EA7DF-616D-4807-B0A1-86BDC4DF6A41}" type="datetimeFigureOut">
              <a:rPr lang="zh-CN" altLang="en-US" smtClean="0"/>
              <a:t>2019/3/29 Friday</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A0C3213-98A9-4E0F-99D5-C6FB5FA393A0}" type="slidenum">
              <a:rPr lang="zh-CN" altLang="en-US" smtClean="0"/>
              <a:t>‹#›</a:t>
            </a:fld>
            <a:endParaRPr lang="zh-CN" altLang="en-US"/>
          </a:p>
        </p:txBody>
      </p:sp>
    </p:spTree>
    <p:extLst>
      <p:ext uri="{BB962C8B-B14F-4D97-AF65-F5344CB8AC3E}">
        <p14:creationId xmlns:p14="http://schemas.microsoft.com/office/powerpoint/2010/main" val="2943561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EDCCE"/>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6809" y="388960"/>
            <a:ext cx="10247233" cy="1412092"/>
          </a:xfrm>
          <a:prstGeom prst="rect">
            <a:avLst/>
          </a:prstGeom>
        </p:spPr>
        <p:txBody>
          <a:bodyPr vert="horz" lIns="115882" tIns="57941" rIns="115882" bIns="57941"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16809" y="1944798"/>
            <a:ext cx="10247233" cy="4635384"/>
          </a:xfrm>
          <a:prstGeom prst="rect">
            <a:avLst/>
          </a:prstGeom>
        </p:spPr>
        <p:txBody>
          <a:bodyPr vert="horz" lIns="115882" tIns="57941" rIns="115882" bIns="57941"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16808" y="6771279"/>
            <a:ext cx="2673192" cy="388960"/>
          </a:xfrm>
          <a:prstGeom prst="rect">
            <a:avLst/>
          </a:prstGeom>
        </p:spPr>
        <p:txBody>
          <a:bodyPr vert="horz" lIns="115882" tIns="57941" rIns="115882" bIns="57941" rtlCol="0" anchor="ctr"/>
          <a:lstStyle>
            <a:lvl1pPr algn="l">
              <a:defRPr sz="1100">
                <a:solidFill>
                  <a:schemeClr val="tx1">
                    <a:tint val="75000"/>
                  </a:schemeClr>
                </a:solidFill>
              </a:defRPr>
            </a:lvl1pPr>
          </a:lstStyle>
          <a:p>
            <a:fld id="{9C1EA7DF-616D-4807-B0A1-86BDC4DF6A41}" type="datetimeFigureOut">
              <a:rPr lang="zh-CN" altLang="en-US" smtClean="0"/>
              <a:t>2019/3/29 Friday</a:t>
            </a:fld>
            <a:endParaRPr lang="zh-CN" altLang="en-US"/>
          </a:p>
        </p:txBody>
      </p:sp>
      <p:sp>
        <p:nvSpPr>
          <p:cNvPr id="5" name="Footer Placeholder 4"/>
          <p:cNvSpPr>
            <a:spLocks noGrp="1"/>
          </p:cNvSpPr>
          <p:nvPr>
            <p:ph type="ftr" sz="quarter" idx="3"/>
          </p:nvPr>
        </p:nvSpPr>
        <p:spPr>
          <a:xfrm>
            <a:off x="3935532" y="6771279"/>
            <a:ext cx="4009787" cy="388960"/>
          </a:xfrm>
          <a:prstGeom prst="rect">
            <a:avLst/>
          </a:prstGeom>
        </p:spPr>
        <p:txBody>
          <a:bodyPr vert="horz" lIns="115882" tIns="57941" rIns="115882" bIns="57941" rtlCol="0" anchor="ctr"/>
          <a:lstStyle>
            <a:lvl1pPr algn="ctr">
              <a:defRPr sz="11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390850" y="6771279"/>
            <a:ext cx="2673192" cy="388960"/>
          </a:xfrm>
          <a:prstGeom prst="rect">
            <a:avLst/>
          </a:prstGeom>
        </p:spPr>
        <p:txBody>
          <a:bodyPr vert="horz" lIns="115882" tIns="57941" rIns="115882" bIns="57941" rtlCol="0" anchor="ctr"/>
          <a:lstStyle>
            <a:lvl1pPr algn="r">
              <a:defRPr sz="1100">
                <a:solidFill>
                  <a:schemeClr val="tx1">
                    <a:tint val="75000"/>
                  </a:schemeClr>
                </a:solidFill>
              </a:defRPr>
            </a:lvl1pPr>
          </a:lstStyle>
          <a:p>
            <a:fld id="{4A0C3213-98A9-4E0F-99D5-C6FB5FA393A0}" type="slidenum">
              <a:rPr lang="zh-CN" altLang="en-US" smtClean="0"/>
              <a:t>‹#›</a:t>
            </a:fld>
            <a:endParaRPr lang="zh-CN" altLang="en-US"/>
          </a:p>
        </p:txBody>
      </p:sp>
    </p:spTree>
    <p:extLst>
      <p:ext uri="{BB962C8B-B14F-4D97-AF65-F5344CB8AC3E}">
        <p14:creationId xmlns:p14="http://schemas.microsoft.com/office/powerpoint/2010/main" val="14910984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869114" rtl="0" eaLnBrk="1" latinLnBrk="0" hangingPunct="1">
        <a:lnSpc>
          <a:spcPct val="90000"/>
        </a:lnSpc>
        <a:spcBef>
          <a:spcPct val="0"/>
        </a:spcBef>
        <a:buNone/>
        <a:defRPr sz="4200" kern="1200">
          <a:solidFill>
            <a:schemeClr val="tx1"/>
          </a:solidFill>
          <a:latin typeface="+mj-lt"/>
          <a:ea typeface="+mj-ea"/>
          <a:cs typeface="+mj-cs"/>
        </a:defRPr>
      </a:lvl1pPr>
    </p:titleStyle>
    <p:bodyStyle>
      <a:lvl1pPr marL="217279" indent="-217279" algn="l" defTabSz="869114" rtl="0" eaLnBrk="1" latinLnBrk="0" hangingPunct="1">
        <a:lnSpc>
          <a:spcPct val="90000"/>
        </a:lnSpc>
        <a:spcBef>
          <a:spcPts val="950"/>
        </a:spcBef>
        <a:buFont typeface="Arial" panose="020B0604020202020204" pitchFamily="34" charset="0"/>
        <a:buChar char="•"/>
        <a:defRPr sz="2700" kern="1200">
          <a:solidFill>
            <a:schemeClr val="tx1"/>
          </a:solidFill>
          <a:latin typeface="+mn-lt"/>
          <a:ea typeface="+mn-ea"/>
          <a:cs typeface="+mn-cs"/>
        </a:defRPr>
      </a:lvl1pPr>
      <a:lvl2pPr marL="651836" indent="-217279" algn="l" defTabSz="869114" rtl="0" eaLnBrk="1" latinLnBrk="0" hangingPunct="1">
        <a:lnSpc>
          <a:spcPct val="90000"/>
        </a:lnSpc>
        <a:spcBef>
          <a:spcPts val="475"/>
        </a:spcBef>
        <a:buFont typeface="Arial" panose="020B0604020202020204" pitchFamily="34" charset="0"/>
        <a:buChar char="•"/>
        <a:defRPr sz="2300" kern="1200">
          <a:solidFill>
            <a:schemeClr val="tx1"/>
          </a:solidFill>
          <a:latin typeface="+mn-lt"/>
          <a:ea typeface="+mn-ea"/>
          <a:cs typeface="+mn-cs"/>
        </a:defRPr>
      </a:lvl2pPr>
      <a:lvl3pPr marL="1086393" indent="-217279" algn="l" defTabSz="869114" rtl="0" eaLnBrk="1" latinLnBrk="0" hangingPunct="1">
        <a:lnSpc>
          <a:spcPct val="90000"/>
        </a:lnSpc>
        <a:spcBef>
          <a:spcPts val="475"/>
        </a:spcBef>
        <a:buFont typeface="Arial" panose="020B0604020202020204" pitchFamily="34" charset="0"/>
        <a:buChar char="•"/>
        <a:defRPr sz="1900" kern="1200">
          <a:solidFill>
            <a:schemeClr val="tx1"/>
          </a:solidFill>
          <a:latin typeface="+mn-lt"/>
          <a:ea typeface="+mn-ea"/>
          <a:cs typeface="+mn-cs"/>
        </a:defRPr>
      </a:lvl3pPr>
      <a:lvl4pPr marL="1520950" indent="-217279" algn="l" defTabSz="869114" rtl="0" eaLnBrk="1" latinLnBrk="0" hangingPunct="1">
        <a:lnSpc>
          <a:spcPct val="90000"/>
        </a:lnSpc>
        <a:spcBef>
          <a:spcPts val="475"/>
        </a:spcBef>
        <a:buFont typeface="Arial" panose="020B0604020202020204" pitchFamily="34" charset="0"/>
        <a:buChar char="•"/>
        <a:defRPr sz="1700" kern="1200">
          <a:solidFill>
            <a:schemeClr val="tx1"/>
          </a:solidFill>
          <a:latin typeface="+mn-lt"/>
          <a:ea typeface="+mn-ea"/>
          <a:cs typeface="+mn-cs"/>
        </a:defRPr>
      </a:lvl4pPr>
      <a:lvl5pPr marL="1955507" indent="-217279" algn="l" defTabSz="869114" rtl="0" eaLnBrk="1" latinLnBrk="0" hangingPunct="1">
        <a:lnSpc>
          <a:spcPct val="90000"/>
        </a:lnSpc>
        <a:spcBef>
          <a:spcPts val="475"/>
        </a:spcBef>
        <a:buFont typeface="Arial" panose="020B0604020202020204" pitchFamily="34" charset="0"/>
        <a:buChar char="•"/>
        <a:defRPr sz="1700" kern="1200">
          <a:solidFill>
            <a:schemeClr val="tx1"/>
          </a:solidFill>
          <a:latin typeface="+mn-lt"/>
          <a:ea typeface="+mn-ea"/>
          <a:cs typeface="+mn-cs"/>
        </a:defRPr>
      </a:lvl5pPr>
      <a:lvl6pPr marL="2390064" indent="-217279" algn="l" defTabSz="869114" rtl="0" eaLnBrk="1" latinLnBrk="0" hangingPunct="1">
        <a:lnSpc>
          <a:spcPct val="90000"/>
        </a:lnSpc>
        <a:spcBef>
          <a:spcPts val="475"/>
        </a:spcBef>
        <a:buFont typeface="Arial" panose="020B0604020202020204" pitchFamily="34" charset="0"/>
        <a:buChar char="•"/>
        <a:defRPr sz="1700" kern="1200">
          <a:solidFill>
            <a:schemeClr val="tx1"/>
          </a:solidFill>
          <a:latin typeface="+mn-lt"/>
          <a:ea typeface="+mn-ea"/>
          <a:cs typeface="+mn-cs"/>
        </a:defRPr>
      </a:lvl6pPr>
      <a:lvl7pPr marL="2824622" indent="-217279" algn="l" defTabSz="869114" rtl="0" eaLnBrk="1" latinLnBrk="0" hangingPunct="1">
        <a:lnSpc>
          <a:spcPct val="90000"/>
        </a:lnSpc>
        <a:spcBef>
          <a:spcPts val="475"/>
        </a:spcBef>
        <a:buFont typeface="Arial" panose="020B0604020202020204" pitchFamily="34" charset="0"/>
        <a:buChar char="•"/>
        <a:defRPr sz="1700" kern="1200">
          <a:solidFill>
            <a:schemeClr val="tx1"/>
          </a:solidFill>
          <a:latin typeface="+mn-lt"/>
          <a:ea typeface="+mn-ea"/>
          <a:cs typeface="+mn-cs"/>
        </a:defRPr>
      </a:lvl7pPr>
      <a:lvl8pPr marL="3259179" indent="-217279" algn="l" defTabSz="869114" rtl="0" eaLnBrk="1" latinLnBrk="0" hangingPunct="1">
        <a:lnSpc>
          <a:spcPct val="90000"/>
        </a:lnSpc>
        <a:spcBef>
          <a:spcPts val="475"/>
        </a:spcBef>
        <a:buFont typeface="Arial" panose="020B0604020202020204" pitchFamily="34" charset="0"/>
        <a:buChar char="•"/>
        <a:defRPr sz="1700" kern="1200">
          <a:solidFill>
            <a:schemeClr val="tx1"/>
          </a:solidFill>
          <a:latin typeface="+mn-lt"/>
          <a:ea typeface="+mn-ea"/>
          <a:cs typeface="+mn-cs"/>
        </a:defRPr>
      </a:lvl8pPr>
      <a:lvl9pPr marL="3693736" indent="-217279" algn="l" defTabSz="869114" rtl="0" eaLnBrk="1" latinLnBrk="0" hangingPunct="1">
        <a:lnSpc>
          <a:spcPct val="90000"/>
        </a:lnSpc>
        <a:spcBef>
          <a:spcPts val="475"/>
        </a:spcBef>
        <a:buFont typeface="Arial" panose="020B0604020202020204" pitchFamily="34" charset="0"/>
        <a:buChar char="•"/>
        <a:defRPr sz="1700" kern="1200">
          <a:solidFill>
            <a:schemeClr val="tx1"/>
          </a:solidFill>
          <a:latin typeface="+mn-lt"/>
          <a:ea typeface="+mn-ea"/>
          <a:cs typeface="+mn-cs"/>
        </a:defRPr>
      </a:lvl9pPr>
    </p:bodyStyle>
    <p:otherStyle>
      <a:defPPr>
        <a:defRPr lang="en-US"/>
      </a:defPPr>
      <a:lvl1pPr marL="0" algn="l" defTabSz="869114" rtl="0" eaLnBrk="1" latinLnBrk="0" hangingPunct="1">
        <a:defRPr sz="1700" kern="1200">
          <a:solidFill>
            <a:schemeClr val="tx1"/>
          </a:solidFill>
          <a:latin typeface="+mn-lt"/>
          <a:ea typeface="+mn-ea"/>
          <a:cs typeface="+mn-cs"/>
        </a:defRPr>
      </a:lvl1pPr>
      <a:lvl2pPr marL="434557" algn="l" defTabSz="869114" rtl="0" eaLnBrk="1" latinLnBrk="0" hangingPunct="1">
        <a:defRPr sz="1700" kern="1200">
          <a:solidFill>
            <a:schemeClr val="tx1"/>
          </a:solidFill>
          <a:latin typeface="+mn-lt"/>
          <a:ea typeface="+mn-ea"/>
          <a:cs typeface="+mn-cs"/>
        </a:defRPr>
      </a:lvl2pPr>
      <a:lvl3pPr marL="869114" algn="l" defTabSz="869114" rtl="0" eaLnBrk="1" latinLnBrk="0" hangingPunct="1">
        <a:defRPr sz="1700" kern="1200">
          <a:solidFill>
            <a:schemeClr val="tx1"/>
          </a:solidFill>
          <a:latin typeface="+mn-lt"/>
          <a:ea typeface="+mn-ea"/>
          <a:cs typeface="+mn-cs"/>
        </a:defRPr>
      </a:lvl3pPr>
      <a:lvl4pPr marL="1303672" algn="l" defTabSz="869114" rtl="0" eaLnBrk="1" latinLnBrk="0" hangingPunct="1">
        <a:defRPr sz="1700" kern="1200">
          <a:solidFill>
            <a:schemeClr val="tx1"/>
          </a:solidFill>
          <a:latin typeface="+mn-lt"/>
          <a:ea typeface="+mn-ea"/>
          <a:cs typeface="+mn-cs"/>
        </a:defRPr>
      </a:lvl4pPr>
      <a:lvl5pPr marL="1738229" algn="l" defTabSz="869114" rtl="0" eaLnBrk="1" latinLnBrk="0" hangingPunct="1">
        <a:defRPr sz="1700" kern="1200">
          <a:solidFill>
            <a:schemeClr val="tx1"/>
          </a:solidFill>
          <a:latin typeface="+mn-lt"/>
          <a:ea typeface="+mn-ea"/>
          <a:cs typeface="+mn-cs"/>
        </a:defRPr>
      </a:lvl5pPr>
      <a:lvl6pPr marL="2172786" algn="l" defTabSz="869114" rtl="0" eaLnBrk="1" latinLnBrk="0" hangingPunct="1">
        <a:defRPr sz="1700" kern="1200">
          <a:solidFill>
            <a:schemeClr val="tx1"/>
          </a:solidFill>
          <a:latin typeface="+mn-lt"/>
          <a:ea typeface="+mn-ea"/>
          <a:cs typeface="+mn-cs"/>
        </a:defRPr>
      </a:lvl6pPr>
      <a:lvl7pPr marL="2607343" algn="l" defTabSz="869114" rtl="0" eaLnBrk="1" latinLnBrk="0" hangingPunct="1">
        <a:defRPr sz="1700" kern="1200">
          <a:solidFill>
            <a:schemeClr val="tx1"/>
          </a:solidFill>
          <a:latin typeface="+mn-lt"/>
          <a:ea typeface="+mn-ea"/>
          <a:cs typeface="+mn-cs"/>
        </a:defRPr>
      </a:lvl7pPr>
      <a:lvl8pPr marL="3041900" algn="l" defTabSz="869114" rtl="0" eaLnBrk="1" latinLnBrk="0" hangingPunct="1">
        <a:defRPr sz="1700" kern="1200">
          <a:solidFill>
            <a:schemeClr val="tx1"/>
          </a:solidFill>
          <a:latin typeface="+mn-lt"/>
          <a:ea typeface="+mn-ea"/>
          <a:cs typeface="+mn-cs"/>
        </a:defRPr>
      </a:lvl8pPr>
      <a:lvl9pPr marL="3476457" algn="l" defTabSz="869114"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6.2.2.txt"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6.2.3-2.txt" TargetMode="External"/><Relationship Id="rId2" Type="http://schemas.openxmlformats.org/officeDocument/2006/relationships/hyperlink" Target="6.2.3-1.txt" TargetMode="Externa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hyperlink" Target="6.2.3-3.txt" TargetMode="Externa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6.3.2.txt" TargetMode="Externa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6.3.3-1.txt" TargetMode="Externa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hyperlink" Target="6.3.3-2.txt" TargetMode="Externa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20363;&#65288;CH601&#65289;-3.1.txt" TargetMode="External"/><Relationship Id="rId2" Type="http://schemas.openxmlformats.org/officeDocument/2006/relationships/hyperlink" Target="&#20363;&#65288;CH601&#65289;-2.txt" TargetMode="External"/><Relationship Id="rId1" Type="http://schemas.openxmlformats.org/officeDocument/2006/relationships/slideLayout" Target="../slideLayouts/slideLayout6.xml"/><Relationship Id="rId4" Type="http://schemas.openxmlformats.org/officeDocument/2006/relationships/hyperlink" Target="&#20363;&#65288;CH601&#65289;-3.2.txt" TargetMode="External"/></Relationships>
</file>

<file path=ppt/slides/_rels/slide6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73828" y="1330037"/>
            <a:ext cx="6608619" cy="830997"/>
          </a:xfrm>
          <a:prstGeom prst="rect">
            <a:avLst/>
          </a:prstGeom>
          <a:noFill/>
        </p:spPr>
        <p:txBody>
          <a:bodyPr wrap="square" rtlCol="0">
            <a:spAutoFit/>
          </a:bodyPr>
          <a:lstStyle/>
          <a:p>
            <a:r>
              <a:rPr lang="zh-CN" altLang="zh-CN" sz="4800" b="1" dirty="0" smtClean="0">
                <a:solidFill>
                  <a:srgbClr val="663300"/>
                </a:solidFill>
              </a:rPr>
              <a:t>第</a:t>
            </a:r>
            <a:r>
              <a:rPr lang="en-US" altLang="zh-CN" sz="4800" b="1" dirty="0" smtClean="0">
                <a:solidFill>
                  <a:srgbClr val="663300"/>
                </a:solidFill>
              </a:rPr>
              <a:t>6</a:t>
            </a:r>
            <a:r>
              <a:rPr lang="zh-CN" altLang="zh-CN" sz="4800" b="1" dirty="0" smtClean="0">
                <a:solidFill>
                  <a:srgbClr val="663300"/>
                </a:solidFill>
              </a:rPr>
              <a:t>章</a:t>
            </a:r>
            <a:r>
              <a:rPr lang="en-US" altLang="zh-CN" sz="4800" b="1" dirty="0" smtClean="0">
                <a:solidFill>
                  <a:srgbClr val="663300"/>
                </a:solidFill>
              </a:rPr>
              <a:t>  </a:t>
            </a:r>
            <a:r>
              <a:rPr lang="en-US" altLang="zh-CN" sz="4800" b="1" dirty="0" err="1">
                <a:solidFill>
                  <a:srgbClr val="663300"/>
                </a:solidFill>
              </a:rPr>
              <a:t>Qt</a:t>
            </a:r>
            <a:r>
              <a:rPr lang="en-US" altLang="zh-CN" sz="4800" b="1" dirty="0">
                <a:solidFill>
                  <a:srgbClr val="663300"/>
                </a:solidFill>
              </a:rPr>
              <a:t> </a:t>
            </a:r>
            <a:r>
              <a:rPr lang="en-US" altLang="zh-CN" sz="4800" b="1" dirty="0" smtClean="0">
                <a:solidFill>
                  <a:srgbClr val="663300"/>
                </a:solidFill>
              </a:rPr>
              <a:t>5</a:t>
            </a:r>
            <a:r>
              <a:rPr lang="zh-CN" altLang="zh-CN" sz="4800" b="1" dirty="0">
                <a:solidFill>
                  <a:srgbClr val="663300"/>
                </a:solidFill>
              </a:rPr>
              <a:t>图形与图片</a:t>
            </a:r>
          </a:p>
        </p:txBody>
      </p:sp>
      <p:sp>
        <p:nvSpPr>
          <p:cNvPr id="3" name="TextBox 2"/>
          <p:cNvSpPr txBox="1"/>
          <p:nvPr/>
        </p:nvSpPr>
        <p:spPr>
          <a:xfrm>
            <a:off x="5818908" y="3111333"/>
            <a:ext cx="4631377" cy="646331"/>
          </a:xfrm>
          <a:prstGeom prst="rect">
            <a:avLst/>
          </a:prstGeom>
          <a:noFill/>
        </p:spPr>
        <p:txBody>
          <a:bodyPr wrap="square" rtlCol="0">
            <a:spAutoFit/>
          </a:bodyPr>
          <a:lstStyle/>
          <a:p>
            <a:r>
              <a:rPr lang="en-US" altLang="zh-CN" sz="3600" b="1" dirty="0" smtClean="0"/>
              <a:t>——</a:t>
            </a:r>
            <a:r>
              <a:rPr lang="en-US" altLang="zh-CN" sz="3600" b="1" dirty="0" err="1"/>
              <a:t>Qt</a:t>
            </a:r>
            <a:r>
              <a:rPr lang="en-US" altLang="zh-CN" sz="3600" b="1" dirty="0"/>
              <a:t> 5</a:t>
            </a:r>
            <a:r>
              <a:rPr lang="zh-CN" altLang="zh-CN" sz="3600" b="1" dirty="0"/>
              <a:t>位置相关函数</a:t>
            </a:r>
          </a:p>
        </p:txBody>
      </p:sp>
    </p:spTree>
    <p:extLst>
      <p:ext uri="{BB962C8B-B14F-4D97-AF65-F5344CB8AC3E}">
        <p14:creationId xmlns:p14="http://schemas.microsoft.com/office/powerpoint/2010/main" val="489636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6074" y="278444"/>
            <a:ext cx="11228709" cy="6748788"/>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37" tIns="43415" rIns="86837" bIns="43415" rtlCol="0" anchor="ctr"/>
          <a:lstStyle/>
          <a:p>
            <a:pPr algn="ctr"/>
            <a:endParaRPr lang="zh-CN" altLang="en-US"/>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799" y="-258390"/>
            <a:ext cx="1829952" cy="1551520"/>
          </a:xfrm>
          <a:prstGeom prst="rect">
            <a:avLst/>
          </a:prstGeom>
        </p:spPr>
      </p:pic>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0010833" y="-258391"/>
            <a:ext cx="2756722" cy="2337279"/>
          </a:xfrm>
          <a:prstGeom prst="rect">
            <a:avLst/>
          </a:prstGeom>
        </p:spPr>
      </p:pic>
      <p:sp>
        <p:nvSpPr>
          <p:cNvPr id="7" name="TextBox 6"/>
          <p:cNvSpPr txBox="1"/>
          <p:nvPr/>
        </p:nvSpPr>
        <p:spPr>
          <a:xfrm>
            <a:off x="2529444" y="2078887"/>
            <a:ext cx="6270171" cy="1481257"/>
          </a:xfrm>
          <a:prstGeom prst="round2DiagRect">
            <a:avLst/>
          </a:prstGeom>
          <a:noFill/>
          <a:ln>
            <a:solidFill>
              <a:schemeClr val="accent2">
                <a:lumMod val="5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indent="450850">
              <a:lnSpc>
                <a:spcPct val="150000"/>
              </a:lnSpc>
            </a:pPr>
            <a:r>
              <a:rPr lang="zh-CN" altLang="zh-CN" sz="1800" b="1" u="sng" dirty="0"/>
              <a:t>【例】</a:t>
            </a:r>
            <a:r>
              <a:rPr lang="zh-CN" altLang="zh-CN" sz="1800" u="sng" dirty="0"/>
              <a:t>（难度中等）</a:t>
            </a:r>
            <a:r>
              <a:rPr lang="zh-CN" altLang="zh-CN" sz="1800" dirty="0"/>
              <a:t>（</a:t>
            </a:r>
            <a:r>
              <a:rPr lang="en-US" altLang="zh-CN" sz="1800" dirty="0"/>
              <a:t>CH602</a:t>
            </a:r>
            <a:r>
              <a:rPr lang="zh-CN" altLang="zh-CN" sz="1800" dirty="0"/>
              <a:t>）设计界面，区分各种形状及画笔颜色、画笔线宽、画笔风格、画笔顶帽、画笔连接点、填充模式、铺展效果、画刷颜色、画刷风格设置等</a:t>
            </a:r>
            <a:r>
              <a:rPr lang="zh-CN" altLang="zh-CN" sz="1800" dirty="0" smtClean="0"/>
              <a:t>。</a:t>
            </a:r>
            <a:endParaRPr lang="zh-CN" altLang="zh-CN" sz="1800" dirty="0"/>
          </a:p>
        </p:txBody>
      </p:sp>
    </p:spTree>
    <p:extLst>
      <p:ext uri="{BB962C8B-B14F-4D97-AF65-F5344CB8AC3E}">
        <p14:creationId xmlns:p14="http://schemas.microsoft.com/office/powerpoint/2010/main" val="3507375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328103" y="278444"/>
            <a:ext cx="11224649" cy="6748788"/>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37" tIns="43415" rIns="86837" bIns="43415" rtlCol="0" anchor="ctr"/>
          <a:lstStyle/>
          <a:p>
            <a:pPr algn="ctr"/>
            <a:endParaRPr lang="zh-CN" altLang="en-US"/>
          </a:p>
        </p:txBody>
      </p:sp>
      <p:sp>
        <p:nvSpPr>
          <p:cNvPr id="21" name="矩形 20"/>
          <p:cNvSpPr/>
          <p:nvPr/>
        </p:nvSpPr>
        <p:spPr>
          <a:xfrm>
            <a:off x="5249050" y="2200605"/>
            <a:ext cx="1641353" cy="1794289"/>
          </a:xfrm>
          <a:prstGeom prst="rect">
            <a:avLst/>
          </a:prstGeom>
          <a:solidFill>
            <a:srgbClr val="6A4B2E"/>
          </a:solidFill>
          <a:ln>
            <a:noFill/>
          </a:ln>
        </p:spPr>
        <p:style>
          <a:lnRef idx="2">
            <a:schemeClr val="accent1">
              <a:shade val="50000"/>
            </a:schemeClr>
          </a:lnRef>
          <a:fillRef idx="1">
            <a:schemeClr val="accent1"/>
          </a:fillRef>
          <a:effectRef idx="0">
            <a:schemeClr val="accent1"/>
          </a:effectRef>
          <a:fontRef idx="minor">
            <a:schemeClr val="lt1"/>
          </a:fontRef>
        </p:style>
        <p:txBody>
          <a:bodyPr lIns="86863" tIns="43430" rIns="86863" bIns="43430" spcCol="0" rtlCol="0" anchor="ctr"/>
          <a:lstStyle/>
          <a:p>
            <a:pPr algn="ctr"/>
            <a:endParaRPr lang="zh-CN" altLang="en-US"/>
          </a:p>
        </p:txBody>
      </p:sp>
      <p:sp>
        <p:nvSpPr>
          <p:cNvPr id="22" name="矩形 21"/>
          <p:cNvSpPr/>
          <p:nvPr/>
        </p:nvSpPr>
        <p:spPr>
          <a:xfrm>
            <a:off x="4762381" y="1940130"/>
            <a:ext cx="1641353" cy="1794289"/>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63" tIns="43430" rIns="86863" bIns="43430" spcCol="0" rtlCol="0" anchor="ctr"/>
          <a:lstStyle/>
          <a:p>
            <a:pPr algn="ctr"/>
            <a:endParaRPr lang="zh-CN" altLang="en-US"/>
          </a:p>
        </p:txBody>
      </p:sp>
      <p:sp>
        <p:nvSpPr>
          <p:cNvPr id="23" name="TextBox 3"/>
          <p:cNvSpPr txBox="1"/>
          <p:nvPr/>
        </p:nvSpPr>
        <p:spPr>
          <a:xfrm>
            <a:off x="5391550" y="2296565"/>
            <a:ext cx="1498853" cy="1488092"/>
          </a:xfrm>
          <a:prstGeom prst="rect">
            <a:avLst/>
          </a:prstGeom>
          <a:noFill/>
        </p:spPr>
        <p:txBody>
          <a:bodyPr wrap="square" lIns="86863" tIns="43430" rIns="86863" bIns="43430" rtlCol="0">
            <a:spAutoFit/>
          </a:bodyPr>
          <a:lstStyle/>
          <a:p>
            <a:r>
              <a:rPr lang="en-US" altLang="zh-CN" sz="9100" b="1" dirty="0" smtClean="0">
                <a:solidFill>
                  <a:schemeClr val="bg1"/>
                </a:solidFill>
                <a:latin typeface="方正隶书简体" panose="02010601030101010101" pitchFamily="2" charset="-122"/>
                <a:ea typeface="方正隶书简体" panose="02010601030101010101" pitchFamily="2" charset="-122"/>
              </a:rPr>
              <a:t>01</a:t>
            </a:r>
            <a:endParaRPr lang="zh-CN" altLang="en-US" sz="9100" b="1" dirty="0">
              <a:solidFill>
                <a:schemeClr val="bg1"/>
              </a:solidFill>
              <a:latin typeface="方正隶书简体" panose="02010601030101010101" pitchFamily="2" charset="-122"/>
              <a:ea typeface="方正隶书简体" panose="02010601030101010101" pitchFamily="2" charset="-122"/>
            </a:endParaRPr>
          </a:p>
        </p:txBody>
      </p:sp>
      <p:pic>
        <p:nvPicPr>
          <p:cNvPr id="24" name="图片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64586" y="1370906"/>
            <a:ext cx="939645" cy="1112796"/>
          </a:xfrm>
          <a:prstGeom prst="rect">
            <a:avLst/>
          </a:prstGeom>
        </p:spPr>
      </p:pic>
      <p:sp>
        <p:nvSpPr>
          <p:cNvPr id="25" name="TextBox 5"/>
          <p:cNvSpPr txBox="1"/>
          <p:nvPr/>
        </p:nvSpPr>
        <p:spPr>
          <a:xfrm>
            <a:off x="4675704" y="4202847"/>
            <a:ext cx="2529445" cy="518595"/>
          </a:xfrm>
          <a:prstGeom prst="rect">
            <a:avLst/>
          </a:prstGeom>
          <a:noFill/>
        </p:spPr>
        <p:txBody>
          <a:bodyPr wrap="square" lIns="86863" tIns="43430" rIns="86863" bIns="43430" rtlCol="0">
            <a:spAutoFit/>
          </a:bodyPr>
          <a:lstStyle/>
          <a:p>
            <a:r>
              <a:rPr lang="zh-CN" altLang="zh-CN" sz="2800" b="1" dirty="0"/>
              <a:t>绘图框架设计</a:t>
            </a:r>
            <a:endParaRPr lang="zh-CN" altLang="en-US" sz="2800" b="1" dirty="0">
              <a:solidFill>
                <a:srgbClr val="6A4B2E"/>
              </a:solidFill>
              <a:latin typeface="方正隶书简体" panose="02010601030101010101" pitchFamily="2" charset="-122"/>
              <a:ea typeface="方正隶书简体" panose="02010601030101010101" pitchFamily="2" charset="-122"/>
            </a:endParaRPr>
          </a:p>
        </p:txBody>
      </p:sp>
    </p:spTree>
    <p:extLst>
      <p:ext uri="{BB962C8B-B14F-4D97-AF65-F5344CB8AC3E}">
        <p14:creationId xmlns:p14="http://schemas.microsoft.com/office/powerpoint/2010/main" val="29598265"/>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3" presetClass="entr" presetSubtype="32" fill="hold" grpId="0" nodeType="after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strVal val="4*#ppt_w"/>
                                          </p:val>
                                        </p:tav>
                                        <p:tav tm="100000">
                                          <p:val>
                                            <p:strVal val="#ppt_w"/>
                                          </p:val>
                                        </p:tav>
                                      </p:tavLst>
                                    </p:anim>
                                    <p:anim calcmode="lin" valueType="num">
                                      <p:cBhvr>
                                        <p:cTn id="13" dur="500" fill="hold"/>
                                        <p:tgtEl>
                                          <p:spTgt spid="21"/>
                                        </p:tgtEl>
                                        <p:attrNameLst>
                                          <p:attrName>ppt_h</p:attrName>
                                        </p:attrNameLst>
                                      </p:cBhvr>
                                      <p:tavLst>
                                        <p:tav tm="0">
                                          <p:val>
                                            <p:strVal val="4*#ppt_h"/>
                                          </p:val>
                                        </p:tav>
                                        <p:tav tm="100000">
                                          <p:val>
                                            <p:strVal val="#ppt_h"/>
                                          </p:val>
                                        </p:tav>
                                      </p:tavLst>
                                    </p:anim>
                                  </p:childTnLst>
                                </p:cTn>
                              </p:par>
                            </p:childTnLst>
                          </p:cTn>
                        </p:par>
                        <p:par>
                          <p:cTn id="14" fill="hold">
                            <p:stCondLst>
                              <p:cond delay="1000"/>
                            </p:stCondLst>
                            <p:childTnLst>
                              <p:par>
                                <p:cTn id="15" presetID="55" presetClass="entr" presetSubtype="0" fill="hold" grpId="0" nodeType="after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p:cTn id="17" dur="1000" fill="hold"/>
                                        <p:tgtEl>
                                          <p:spTgt spid="23"/>
                                        </p:tgtEl>
                                        <p:attrNameLst>
                                          <p:attrName>ppt_w</p:attrName>
                                        </p:attrNameLst>
                                      </p:cBhvr>
                                      <p:tavLst>
                                        <p:tav tm="0">
                                          <p:val>
                                            <p:strVal val="#ppt_w*0.70"/>
                                          </p:val>
                                        </p:tav>
                                        <p:tav tm="100000">
                                          <p:val>
                                            <p:strVal val="#ppt_w"/>
                                          </p:val>
                                        </p:tav>
                                      </p:tavLst>
                                    </p:anim>
                                    <p:anim calcmode="lin" valueType="num">
                                      <p:cBhvr>
                                        <p:cTn id="18" dur="1000" fill="hold"/>
                                        <p:tgtEl>
                                          <p:spTgt spid="23"/>
                                        </p:tgtEl>
                                        <p:attrNameLst>
                                          <p:attrName>ppt_h</p:attrName>
                                        </p:attrNameLst>
                                      </p:cBhvr>
                                      <p:tavLst>
                                        <p:tav tm="0">
                                          <p:val>
                                            <p:strVal val="#ppt_h"/>
                                          </p:val>
                                        </p:tav>
                                        <p:tav tm="100000">
                                          <p:val>
                                            <p:strVal val="#ppt_h"/>
                                          </p:val>
                                        </p:tav>
                                      </p:tavLst>
                                    </p:anim>
                                    <p:animEffect transition="in" filter="fade">
                                      <p:cBhvr>
                                        <p:cTn id="19" dur="1000"/>
                                        <p:tgtEl>
                                          <p:spTgt spid="23"/>
                                        </p:tgtEl>
                                      </p:cBhvr>
                                    </p:animEffect>
                                  </p:childTnLst>
                                </p:cTn>
                              </p:par>
                            </p:childTnLst>
                          </p:cTn>
                        </p:par>
                        <p:par>
                          <p:cTn id="20" fill="hold">
                            <p:stCondLst>
                              <p:cond delay="2000"/>
                            </p:stCondLst>
                            <p:childTnLst>
                              <p:par>
                                <p:cTn id="21" presetID="2" presetClass="entr" presetSubtype="8" fill="hold" nodeType="afterEffect">
                                  <p:stCondLst>
                                    <p:cond delay="0"/>
                                  </p:stCondLst>
                                  <p:childTnLst>
                                    <p:set>
                                      <p:cBhvr>
                                        <p:cTn id="22" dur="1" fill="hold">
                                          <p:stCondLst>
                                            <p:cond delay="0"/>
                                          </p:stCondLst>
                                        </p:cTn>
                                        <p:tgtEl>
                                          <p:spTgt spid="24"/>
                                        </p:tgtEl>
                                        <p:attrNameLst>
                                          <p:attrName>style.visibility</p:attrName>
                                        </p:attrNameLst>
                                      </p:cBhvr>
                                      <p:to>
                                        <p:strVal val="visible"/>
                                      </p:to>
                                    </p:set>
                                    <p:anim calcmode="lin" valueType="num">
                                      <p:cBhvr additive="base">
                                        <p:cTn id="23" dur="500" fill="hold"/>
                                        <p:tgtEl>
                                          <p:spTgt spid="24"/>
                                        </p:tgtEl>
                                        <p:attrNameLst>
                                          <p:attrName>ppt_x</p:attrName>
                                        </p:attrNameLst>
                                      </p:cBhvr>
                                      <p:tavLst>
                                        <p:tav tm="0">
                                          <p:val>
                                            <p:strVal val="0-#ppt_w/2"/>
                                          </p:val>
                                        </p:tav>
                                        <p:tav tm="100000">
                                          <p:val>
                                            <p:strVal val="#ppt_x"/>
                                          </p:val>
                                        </p:tav>
                                      </p:tavLst>
                                    </p:anim>
                                    <p:anim calcmode="lin" valueType="num">
                                      <p:cBhvr additive="base">
                                        <p:cTn id="24" dur="500" fill="hold"/>
                                        <p:tgtEl>
                                          <p:spTgt spid="24"/>
                                        </p:tgtEl>
                                        <p:attrNameLst>
                                          <p:attrName>ppt_y</p:attrName>
                                        </p:attrNameLst>
                                      </p:cBhvr>
                                      <p:tavLst>
                                        <p:tav tm="0">
                                          <p:val>
                                            <p:strVal val="#ppt_y"/>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1000"/>
                                        <p:tgtEl>
                                          <p:spTgt spid="25"/>
                                        </p:tgtEl>
                                      </p:cBhvr>
                                    </p:animEffect>
                                    <p:anim calcmode="lin" valueType="num">
                                      <p:cBhvr>
                                        <p:cTn id="28" dur="1000" fill="hold"/>
                                        <p:tgtEl>
                                          <p:spTgt spid="25"/>
                                        </p:tgtEl>
                                        <p:attrNameLst>
                                          <p:attrName>ppt_x</p:attrName>
                                        </p:attrNameLst>
                                      </p:cBhvr>
                                      <p:tavLst>
                                        <p:tav tm="0">
                                          <p:val>
                                            <p:strVal val="#ppt_x"/>
                                          </p:val>
                                        </p:tav>
                                        <p:tav tm="100000">
                                          <p:val>
                                            <p:strVal val="#ppt_x"/>
                                          </p:val>
                                        </p:tav>
                                      </p:tavLst>
                                    </p:anim>
                                    <p:anim calcmode="lin" valueType="num">
                                      <p:cBhvr>
                                        <p:cTn id="2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p:bldP spid="2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53831" y="328904"/>
            <a:ext cx="2031325" cy="461665"/>
          </a:xfrm>
          <a:prstGeom prst="rect">
            <a:avLst/>
          </a:prstGeom>
        </p:spPr>
        <p:txBody>
          <a:bodyPr wrap="none">
            <a:spAutoFit/>
          </a:bodyPr>
          <a:lstStyle/>
          <a:p>
            <a:r>
              <a:rPr lang="zh-CN" altLang="zh-CN" sz="2400" b="1" dirty="0"/>
              <a:t>绘图框架设计</a:t>
            </a:r>
            <a:endParaRPr lang="zh-CN" altLang="en-US" sz="2400" b="1" dirty="0"/>
          </a:p>
        </p:txBody>
      </p:sp>
      <p:sp>
        <p:nvSpPr>
          <p:cNvPr id="4" name="矩形 3"/>
          <p:cNvSpPr/>
          <p:nvPr/>
        </p:nvSpPr>
        <p:spPr>
          <a:xfrm>
            <a:off x="1194414" y="970174"/>
            <a:ext cx="6146298" cy="369332"/>
          </a:xfrm>
          <a:prstGeom prst="rect">
            <a:avLst/>
          </a:prstGeom>
        </p:spPr>
        <p:txBody>
          <a:bodyPr wrap="none">
            <a:spAutoFit/>
          </a:bodyPr>
          <a:lstStyle/>
          <a:p>
            <a:r>
              <a:rPr lang="zh-CN" altLang="zh-CN" sz="1800" dirty="0"/>
              <a:t>利用</a:t>
            </a:r>
            <a:r>
              <a:rPr lang="en-US" altLang="zh-CN" sz="1800" dirty="0" err="1"/>
              <a:t>QPainter</a:t>
            </a:r>
            <a:r>
              <a:rPr lang="zh-CN" altLang="zh-CN" sz="1800" dirty="0"/>
              <a:t>绘制各种图形使用的框架的实例如图</a:t>
            </a:r>
            <a:r>
              <a:rPr lang="en-US" altLang="zh-CN" sz="1800" dirty="0"/>
              <a:t>6.3</a:t>
            </a:r>
            <a:r>
              <a:rPr lang="zh-CN" altLang="zh-CN" sz="1800" dirty="0"/>
              <a:t>所</a:t>
            </a:r>
            <a:r>
              <a:rPr lang="zh-CN" altLang="zh-CN" sz="1800" dirty="0" smtClean="0"/>
              <a:t>示</a:t>
            </a:r>
            <a:r>
              <a:rPr lang="zh-CN" altLang="en-US" sz="1800" dirty="0" smtClean="0"/>
              <a:t>。</a:t>
            </a:r>
            <a:endParaRPr lang="zh-CN" altLang="en-US" sz="1800" dirty="0"/>
          </a:p>
        </p:txBody>
      </p:sp>
      <p:pic>
        <p:nvPicPr>
          <p:cNvPr id="102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6129" y="1492456"/>
            <a:ext cx="6731714" cy="372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76393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53831" y="328904"/>
            <a:ext cx="2031325" cy="461665"/>
          </a:xfrm>
          <a:prstGeom prst="rect">
            <a:avLst/>
          </a:prstGeom>
        </p:spPr>
        <p:txBody>
          <a:bodyPr wrap="none">
            <a:spAutoFit/>
          </a:bodyPr>
          <a:lstStyle/>
          <a:p>
            <a:r>
              <a:rPr lang="zh-CN" altLang="zh-CN" sz="2400" b="1" dirty="0"/>
              <a:t>绘图框架设计</a:t>
            </a:r>
            <a:endParaRPr lang="zh-CN" altLang="en-US" sz="2400" b="1" dirty="0"/>
          </a:p>
        </p:txBody>
      </p:sp>
      <p:sp>
        <p:nvSpPr>
          <p:cNvPr id="3" name="TextBox 2"/>
          <p:cNvSpPr txBox="1"/>
          <p:nvPr/>
        </p:nvSpPr>
        <p:spPr>
          <a:xfrm>
            <a:off x="890649" y="973777"/>
            <a:ext cx="10224655" cy="646331"/>
          </a:xfrm>
          <a:prstGeom prst="rect">
            <a:avLst/>
          </a:prstGeom>
          <a:noFill/>
        </p:spPr>
        <p:txBody>
          <a:bodyPr wrap="square" rtlCol="0">
            <a:spAutoFit/>
          </a:bodyPr>
          <a:lstStyle/>
          <a:p>
            <a:pPr indent="450850"/>
            <a:r>
              <a:rPr lang="zh-CN" altLang="zh-CN" sz="1800" dirty="0"/>
              <a:t>此实例的具体实现包含两个部分的内容：一是用于画图的区域</a:t>
            </a:r>
            <a:r>
              <a:rPr lang="en-US" altLang="zh-CN" sz="1800" dirty="0" err="1"/>
              <a:t>PaintArea</a:t>
            </a:r>
            <a:r>
              <a:rPr lang="zh-CN" altLang="zh-CN" sz="1800" dirty="0"/>
              <a:t>类，二是主窗口</a:t>
            </a:r>
            <a:r>
              <a:rPr lang="en-US" altLang="zh-CN" sz="1800" dirty="0" err="1"/>
              <a:t>MainWidget</a:t>
            </a:r>
            <a:r>
              <a:rPr lang="zh-CN" altLang="zh-CN" sz="1800" dirty="0"/>
              <a:t>类。绘制各种图形实例的框架如图</a:t>
            </a:r>
            <a:r>
              <a:rPr lang="en-US" altLang="zh-CN" sz="1800" dirty="0"/>
              <a:t>6.4</a:t>
            </a:r>
            <a:r>
              <a:rPr lang="zh-CN" altLang="zh-CN" sz="1800" dirty="0"/>
              <a:t>所示</a:t>
            </a:r>
            <a:r>
              <a:rPr lang="zh-CN" altLang="zh-CN" sz="1800" dirty="0" smtClean="0"/>
              <a:t>。</a:t>
            </a:r>
            <a:endParaRPr lang="zh-CN" altLang="zh-CN" sz="1800" dirty="0"/>
          </a:p>
        </p:txBody>
      </p:sp>
      <p:pic>
        <p:nvPicPr>
          <p:cNvPr id="2050" name="Picture 2" descr="6-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09964" y="1728108"/>
            <a:ext cx="5234627" cy="3060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579376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53831" y="328904"/>
            <a:ext cx="2031325" cy="461665"/>
          </a:xfrm>
          <a:prstGeom prst="rect">
            <a:avLst/>
          </a:prstGeom>
        </p:spPr>
        <p:txBody>
          <a:bodyPr wrap="none">
            <a:spAutoFit/>
          </a:bodyPr>
          <a:lstStyle/>
          <a:p>
            <a:r>
              <a:rPr lang="zh-CN" altLang="zh-CN" sz="2400" b="1" dirty="0"/>
              <a:t>绘图框架设计</a:t>
            </a:r>
            <a:endParaRPr lang="zh-CN" altLang="en-US" sz="2400" b="1" dirty="0"/>
          </a:p>
        </p:txBody>
      </p:sp>
      <p:sp>
        <p:nvSpPr>
          <p:cNvPr id="3" name="TextBox 2"/>
          <p:cNvSpPr txBox="1"/>
          <p:nvPr/>
        </p:nvSpPr>
        <p:spPr>
          <a:xfrm>
            <a:off x="783771" y="1033153"/>
            <a:ext cx="10485912" cy="3624069"/>
          </a:xfrm>
          <a:prstGeom prst="rect">
            <a:avLst/>
          </a:prstGeom>
          <a:noFill/>
        </p:spPr>
        <p:txBody>
          <a:bodyPr wrap="square" rtlCol="0">
            <a:spAutoFit/>
          </a:bodyPr>
          <a:lstStyle/>
          <a:p>
            <a:pPr indent="450850">
              <a:lnSpc>
                <a:spcPct val="150000"/>
              </a:lnSpc>
            </a:pPr>
            <a:r>
              <a:rPr lang="zh-CN" altLang="zh-CN" b="1" dirty="0"/>
              <a:t>具体实现步骤如下。</a:t>
            </a:r>
          </a:p>
          <a:p>
            <a:pPr indent="450850">
              <a:lnSpc>
                <a:spcPct val="150000"/>
              </a:lnSpc>
            </a:pPr>
            <a:r>
              <a:rPr lang="zh-CN" altLang="zh-CN" dirty="0"/>
              <a:t>（</a:t>
            </a:r>
            <a:r>
              <a:rPr lang="en-US" altLang="zh-CN" dirty="0"/>
              <a:t>1</a:t>
            </a:r>
            <a:r>
              <a:rPr lang="zh-CN" altLang="zh-CN" dirty="0"/>
              <a:t>）新建</a:t>
            </a:r>
            <a:r>
              <a:rPr lang="en-US" altLang="zh-CN" dirty="0" err="1"/>
              <a:t>Qt</a:t>
            </a:r>
            <a:r>
              <a:rPr lang="en-US" altLang="zh-CN" dirty="0"/>
              <a:t> Widgets Application</a:t>
            </a:r>
            <a:r>
              <a:rPr lang="zh-CN" altLang="zh-CN" dirty="0"/>
              <a:t>（详见</a:t>
            </a:r>
            <a:r>
              <a:rPr lang="en-US" altLang="zh-CN" dirty="0"/>
              <a:t>1.3.1</a:t>
            </a:r>
            <a:r>
              <a:rPr lang="zh-CN" altLang="zh-CN" dirty="0"/>
              <a:t>节），项目名称为“</a:t>
            </a:r>
            <a:r>
              <a:rPr lang="en-US" altLang="zh-CN" dirty="0" err="1"/>
              <a:t>PaintEx</a:t>
            </a:r>
            <a:r>
              <a:rPr lang="zh-CN" altLang="zh-CN" dirty="0"/>
              <a:t>”，基类选择“</a:t>
            </a:r>
            <a:r>
              <a:rPr lang="en-US" altLang="zh-CN" dirty="0" err="1"/>
              <a:t>QWidget</a:t>
            </a:r>
            <a:r>
              <a:rPr lang="zh-CN" altLang="zh-CN" dirty="0"/>
              <a:t>”，类名命名为“</a:t>
            </a:r>
            <a:r>
              <a:rPr lang="en-US" altLang="zh-CN" dirty="0" err="1"/>
              <a:t>MainWidget</a:t>
            </a:r>
            <a:r>
              <a:rPr lang="zh-CN" altLang="zh-CN" dirty="0"/>
              <a:t>”，</a:t>
            </a:r>
            <a:r>
              <a:rPr lang="zh-CN" altLang="zh-CN" b="1" dirty="0"/>
              <a:t>取消</a:t>
            </a:r>
            <a:r>
              <a:rPr lang="zh-CN" altLang="zh-CN" dirty="0"/>
              <a:t>“创建界面”复选框的选中状态。单击“下一步”按钮，最后单击“完成”按钮，完成该项目工程的建立。</a:t>
            </a:r>
          </a:p>
          <a:p>
            <a:pPr indent="450850">
              <a:lnSpc>
                <a:spcPct val="150000"/>
              </a:lnSpc>
            </a:pPr>
            <a:r>
              <a:rPr lang="zh-CN" altLang="zh-CN" dirty="0"/>
              <a:t>（</a:t>
            </a:r>
            <a:r>
              <a:rPr lang="en-US" altLang="zh-CN" dirty="0"/>
              <a:t>2</a:t>
            </a:r>
            <a:r>
              <a:rPr lang="zh-CN" altLang="zh-CN" dirty="0"/>
              <a:t>）添加该工程的提供实现绘图区的函数所在的文件，在“</a:t>
            </a:r>
            <a:r>
              <a:rPr lang="en-US" altLang="zh-CN" dirty="0" err="1"/>
              <a:t>PaintEx</a:t>
            </a:r>
            <a:r>
              <a:rPr lang="zh-CN" altLang="zh-CN" dirty="0"/>
              <a:t>”项目名上单击鼠标右键，在弹出的快捷菜单中选择“添加新文件</a:t>
            </a:r>
            <a:r>
              <a:rPr lang="en-US" altLang="zh-CN" dirty="0"/>
              <a:t>...</a:t>
            </a:r>
            <a:r>
              <a:rPr lang="zh-CN" altLang="zh-CN" dirty="0"/>
              <a:t>”选项，在弹出的对话框中选择“</a:t>
            </a:r>
            <a:r>
              <a:rPr lang="en-US" altLang="zh-CN" dirty="0"/>
              <a:t>C++ Class</a:t>
            </a:r>
            <a:r>
              <a:rPr lang="zh-CN" altLang="zh-CN" dirty="0"/>
              <a:t>”选项。单击“</a:t>
            </a:r>
            <a:r>
              <a:rPr lang="en-US" altLang="zh-CN" dirty="0"/>
              <a:t>Choose...</a:t>
            </a:r>
            <a:r>
              <a:rPr lang="zh-CN" altLang="zh-CN" dirty="0"/>
              <a:t>”按钮，在弹出的对话框的“</a:t>
            </a:r>
            <a:r>
              <a:rPr lang="en-US" altLang="zh-CN" dirty="0"/>
              <a:t>Base class</a:t>
            </a:r>
            <a:r>
              <a:rPr lang="zh-CN" altLang="zh-CN" dirty="0"/>
              <a:t>”下拉列表框中选择基类名“</a:t>
            </a:r>
            <a:r>
              <a:rPr lang="en-US" altLang="zh-CN" dirty="0" err="1"/>
              <a:t>QWidget</a:t>
            </a:r>
            <a:r>
              <a:rPr lang="zh-CN" altLang="zh-CN" dirty="0"/>
              <a:t>”，在“</a:t>
            </a:r>
            <a:r>
              <a:rPr lang="en-US" altLang="zh-CN" dirty="0"/>
              <a:t>Class name</a:t>
            </a:r>
            <a:r>
              <a:rPr lang="zh-CN" altLang="zh-CN" dirty="0"/>
              <a:t>”文本框中输入类的名称“</a:t>
            </a:r>
            <a:r>
              <a:rPr lang="en-US" altLang="zh-CN" dirty="0" err="1"/>
              <a:t>PaintArea</a:t>
            </a:r>
            <a:r>
              <a:rPr lang="zh-CN" altLang="zh-CN" dirty="0"/>
              <a:t>”。</a:t>
            </a:r>
          </a:p>
          <a:p>
            <a:pPr indent="450850">
              <a:lnSpc>
                <a:spcPct val="150000"/>
              </a:lnSpc>
            </a:pPr>
            <a:r>
              <a:rPr lang="zh-CN" altLang="zh-CN" dirty="0"/>
              <a:t>（</a:t>
            </a:r>
            <a:r>
              <a:rPr lang="en-US" altLang="zh-CN" dirty="0"/>
              <a:t>3</a:t>
            </a:r>
            <a:r>
              <a:rPr lang="zh-CN" altLang="zh-CN" dirty="0"/>
              <a:t>）单击“下一步”按钮，单击“完成”按钮，添加文件“</a:t>
            </a:r>
            <a:r>
              <a:rPr lang="en-US" altLang="zh-CN" dirty="0" err="1"/>
              <a:t>paintarea.h</a:t>
            </a:r>
            <a:r>
              <a:rPr lang="zh-CN" altLang="zh-CN" dirty="0"/>
              <a:t>”和文件“</a:t>
            </a:r>
            <a:r>
              <a:rPr lang="en-US" altLang="zh-CN" dirty="0"/>
              <a:t>paintarea.cpp</a:t>
            </a:r>
            <a:r>
              <a:rPr lang="zh-CN" altLang="zh-CN" dirty="0"/>
              <a:t>”</a:t>
            </a:r>
            <a:r>
              <a:rPr lang="zh-CN" altLang="zh-CN" dirty="0" smtClean="0"/>
              <a:t>。</a:t>
            </a:r>
            <a:endParaRPr lang="zh-CN" altLang="zh-CN" dirty="0"/>
          </a:p>
        </p:txBody>
      </p:sp>
    </p:spTree>
    <p:extLst>
      <p:ext uri="{BB962C8B-B14F-4D97-AF65-F5344CB8AC3E}">
        <p14:creationId xmlns:p14="http://schemas.microsoft.com/office/powerpoint/2010/main" val="2882932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328103" y="278444"/>
            <a:ext cx="11224649" cy="6748788"/>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37" tIns="43415" rIns="86837" bIns="43415" rtlCol="0" anchor="ctr"/>
          <a:lstStyle/>
          <a:p>
            <a:pPr algn="ctr"/>
            <a:endParaRPr lang="zh-CN" altLang="en-US"/>
          </a:p>
        </p:txBody>
      </p:sp>
      <p:sp>
        <p:nvSpPr>
          <p:cNvPr id="21" name="矩形 20"/>
          <p:cNvSpPr/>
          <p:nvPr/>
        </p:nvSpPr>
        <p:spPr>
          <a:xfrm>
            <a:off x="5249050" y="2200605"/>
            <a:ext cx="1641353" cy="1794289"/>
          </a:xfrm>
          <a:prstGeom prst="rect">
            <a:avLst/>
          </a:prstGeom>
          <a:solidFill>
            <a:srgbClr val="6A4B2E"/>
          </a:solidFill>
          <a:ln>
            <a:noFill/>
          </a:ln>
        </p:spPr>
        <p:style>
          <a:lnRef idx="2">
            <a:schemeClr val="accent1">
              <a:shade val="50000"/>
            </a:schemeClr>
          </a:lnRef>
          <a:fillRef idx="1">
            <a:schemeClr val="accent1"/>
          </a:fillRef>
          <a:effectRef idx="0">
            <a:schemeClr val="accent1"/>
          </a:effectRef>
          <a:fontRef idx="minor">
            <a:schemeClr val="lt1"/>
          </a:fontRef>
        </p:style>
        <p:txBody>
          <a:bodyPr lIns="86863" tIns="43430" rIns="86863" bIns="43430" spcCol="0" rtlCol="0" anchor="ctr"/>
          <a:lstStyle/>
          <a:p>
            <a:pPr algn="ctr"/>
            <a:endParaRPr lang="zh-CN" altLang="en-US"/>
          </a:p>
        </p:txBody>
      </p:sp>
      <p:sp>
        <p:nvSpPr>
          <p:cNvPr id="22" name="矩形 21"/>
          <p:cNvSpPr/>
          <p:nvPr/>
        </p:nvSpPr>
        <p:spPr>
          <a:xfrm>
            <a:off x="4762381" y="1940130"/>
            <a:ext cx="1641353" cy="1794289"/>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63" tIns="43430" rIns="86863" bIns="43430" spcCol="0" rtlCol="0" anchor="ctr"/>
          <a:lstStyle/>
          <a:p>
            <a:pPr algn="ctr"/>
            <a:endParaRPr lang="zh-CN" altLang="en-US"/>
          </a:p>
        </p:txBody>
      </p:sp>
      <p:sp>
        <p:nvSpPr>
          <p:cNvPr id="23" name="TextBox 3"/>
          <p:cNvSpPr txBox="1"/>
          <p:nvPr/>
        </p:nvSpPr>
        <p:spPr>
          <a:xfrm>
            <a:off x="5391550" y="2296565"/>
            <a:ext cx="1498853" cy="1488092"/>
          </a:xfrm>
          <a:prstGeom prst="rect">
            <a:avLst/>
          </a:prstGeom>
          <a:noFill/>
        </p:spPr>
        <p:txBody>
          <a:bodyPr wrap="square" lIns="86863" tIns="43430" rIns="86863" bIns="43430" rtlCol="0">
            <a:spAutoFit/>
          </a:bodyPr>
          <a:lstStyle/>
          <a:p>
            <a:r>
              <a:rPr lang="en-US" altLang="zh-CN" sz="9100" b="1" dirty="0" smtClean="0">
                <a:solidFill>
                  <a:schemeClr val="bg1"/>
                </a:solidFill>
                <a:latin typeface="方正隶书简体" panose="02010601030101010101" pitchFamily="2" charset="-122"/>
                <a:ea typeface="方正隶书简体" panose="02010601030101010101" pitchFamily="2" charset="-122"/>
              </a:rPr>
              <a:t>02</a:t>
            </a:r>
            <a:endParaRPr lang="zh-CN" altLang="en-US" sz="9100" b="1" dirty="0">
              <a:solidFill>
                <a:schemeClr val="bg1"/>
              </a:solidFill>
              <a:latin typeface="方正隶书简体" panose="02010601030101010101" pitchFamily="2" charset="-122"/>
              <a:ea typeface="方正隶书简体" panose="02010601030101010101" pitchFamily="2" charset="-122"/>
            </a:endParaRPr>
          </a:p>
        </p:txBody>
      </p:sp>
      <p:pic>
        <p:nvPicPr>
          <p:cNvPr id="24" name="图片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64586" y="1370906"/>
            <a:ext cx="939645" cy="1112796"/>
          </a:xfrm>
          <a:prstGeom prst="rect">
            <a:avLst/>
          </a:prstGeom>
        </p:spPr>
      </p:pic>
      <p:sp>
        <p:nvSpPr>
          <p:cNvPr id="25" name="TextBox 5"/>
          <p:cNvSpPr txBox="1"/>
          <p:nvPr/>
        </p:nvSpPr>
        <p:spPr>
          <a:xfrm>
            <a:off x="4675704" y="4202847"/>
            <a:ext cx="2529445" cy="518595"/>
          </a:xfrm>
          <a:prstGeom prst="rect">
            <a:avLst/>
          </a:prstGeom>
          <a:noFill/>
        </p:spPr>
        <p:txBody>
          <a:bodyPr wrap="square" lIns="86863" tIns="43430" rIns="86863" bIns="43430" rtlCol="0">
            <a:spAutoFit/>
          </a:bodyPr>
          <a:lstStyle/>
          <a:p>
            <a:r>
              <a:rPr lang="zh-CN" altLang="zh-CN" sz="2800" b="1" dirty="0"/>
              <a:t>绘图区的实现</a:t>
            </a:r>
          </a:p>
        </p:txBody>
      </p:sp>
    </p:spTree>
    <p:extLst>
      <p:ext uri="{BB962C8B-B14F-4D97-AF65-F5344CB8AC3E}">
        <p14:creationId xmlns:p14="http://schemas.microsoft.com/office/powerpoint/2010/main" val="2338794866"/>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3" presetClass="entr" presetSubtype="32" fill="hold" grpId="0" nodeType="after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strVal val="4*#ppt_w"/>
                                          </p:val>
                                        </p:tav>
                                        <p:tav tm="100000">
                                          <p:val>
                                            <p:strVal val="#ppt_w"/>
                                          </p:val>
                                        </p:tav>
                                      </p:tavLst>
                                    </p:anim>
                                    <p:anim calcmode="lin" valueType="num">
                                      <p:cBhvr>
                                        <p:cTn id="13" dur="500" fill="hold"/>
                                        <p:tgtEl>
                                          <p:spTgt spid="21"/>
                                        </p:tgtEl>
                                        <p:attrNameLst>
                                          <p:attrName>ppt_h</p:attrName>
                                        </p:attrNameLst>
                                      </p:cBhvr>
                                      <p:tavLst>
                                        <p:tav tm="0">
                                          <p:val>
                                            <p:strVal val="4*#ppt_h"/>
                                          </p:val>
                                        </p:tav>
                                        <p:tav tm="100000">
                                          <p:val>
                                            <p:strVal val="#ppt_h"/>
                                          </p:val>
                                        </p:tav>
                                      </p:tavLst>
                                    </p:anim>
                                  </p:childTnLst>
                                </p:cTn>
                              </p:par>
                            </p:childTnLst>
                          </p:cTn>
                        </p:par>
                        <p:par>
                          <p:cTn id="14" fill="hold">
                            <p:stCondLst>
                              <p:cond delay="1000"/>
                            </p:stCondLst>
                            <p:childTnLst>
                              <p:par>
                                <p:cTn id="15" presetID="55" presetClass="entr" presetSubtype="0" fill="hold" grpId="0" nodeType="after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p:cTn id="17" dur="1000" fill="hold"/>
                                        <p:tgtEl>
                                          <p:spTgt spid="23"/>
                                        </p:tgtEl>
                                        <p:attrNameLst>
                                          <p:attrName>ppt_w</p:attrName>
                                        </p:attrNameLst>
                                      </p:cBhvr>
                                      <p:tavLst>
                                        <p:tav tm="0">
                                          <p:val>
                                            <p:strVal val="#ppt_w*0.70"/>
                                          </p:val>
                                        </p:tav>
                                        <p:tav tm="100000">
                                          <p:val>
                                            <p:strVal val="#ppt_w"/>
                                          </p:val>
                                        </p:tav>
                                      </p:tavLst>
                                    </p:anim>
                                    <p:anim calcmode="lin" valueType="num">
                                      <p:cBhvr>
                                        <p:cTn id="18" dur="1000" fill="hold"/>
                                        <p:tgtEl>
                                          <p:spTgt spid="23"/>
                                        </p:tgtEl>
                                        <p:attrNameLst>
                                          <p:attrName>ppt_h</p:attrName>
                                        </p:attrNameLst>
                                      </p:cBhvr>
                                      <p:tavLst>
                                        <p:tav tm="0">
                                          <p:val>
                                            <p:strVal val="#ppt_h"/>
                                          </p:val>
                                        </p:tav>
                                        <p:tav tm="100000">
                                          <p:val>
                                            <p:strVal val="#ppt_h"/>
                                          </p:val>
                                        </p:tav>
                                      </p:tavLst>
                                    </p:anim>
                                    <p:animEffect transition="in" filter="fade">
                                      <p:cBhvr>
                                        <p:cTn id="19" dur="1000"/>
                                        <p:tgtEl>
                                          <p:spTgt spid="23"/>
                                        </p:tgtEl>
                                      </p:cBhvr>
                                    </p:animEffect>
                                  </p:childTnLst>
                                </p:cTn>
                              </p:par>
                            </p:childTnLst>
                          </p:cTn>
                        </p:par>
                        <p:par>
                          <p:cTn id="20" fill="hold">
                            <p:stCondLst>
                              <p:cond delay="2000"/>
                            </p:stCondLst>
                            <p:childTnLst>
                              <p:par>
                                <p:cTn id="21" presetID="2" presetClass="entr" presetSubtype="8" fill="hold" nodeType="afterEffect">
                                  <p:stCondLst>
                                    <p:cond delay="0"/>
                                  </p:stCondLst>
                                  <p:childTnLst>
                                    <p:set>
                                      <p:cBhvr>
                                        <p:cTn id="22" dur="1" fill="hold">
                                          <p:stCondLst>
                                            <p:cond delay="0"/>
                                          </p:stCondLst>
                                        </p:cTn>
                                        <p:tgtEl>
                                          <p:spTgt spid="24"/>
                                        </p:tgtEl>
                                        <p:attrNameLst>
                                          <p:attrName>style.visibility</p:attrName>
                                        </p:attrNameLst>
                                      </p:cBhvr>
                                      <p:to>
                                        <p:strVal val="visible"/>
                                      </p:to>
                                    </p:set>
                                    <p:anim calcmode="lin" valueType="num">
                                      <p:cBhvr additive="base">
                                        <p:cTn id="23" dur="500" fill="hold"/>
                                        <p:tgtEl>
                                          <p:spTgt spid="24"/>
                                        </p:tgtEl>
                                        <p:attrNameLst>
                                          <p:attrName>ppt_x</p:attrName>
                                        </p:attrNameLst>
                                      </p:cBhvr>
                                      <p:tavLst>
                                        <p:tav tm="0">
                                          <p:val>
                                            <p:strVal val="0-#ppt_w/2"/>
                                          </p:val>
                                        </p:tav>
                                        <p:tav tm="100000">
                                          <p:val>
                                            <p:strVal val="#ppt_x"/>
                                          </p:val>
                                        </p:tav>
                                      </p:tavLst>
                                    </p:anim>
                                    <p:anim calcmode="lin" valueType="num">
                                      <p:cBhvr additive="base">
                                        <p:cTn id="24" dur="500" fill="hold"/>
                                        <p:tgtEl>
                                          <p:spTgt spid="24"/>
                                        </p:tgtEl>
                                        <p:attrNameLst>
                                          <p:attrName>ppt_y</p:attrName>
                                        </p:attrNameLst>
                                      </p:cBhvr>
                                      <p:tavLst>
                                        <p:tav tm="0">
                                          <p:val>
                                            <p:strVal val="#ppt_y"/>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1000"/>
                                        <p:tgtEl>
                                          <p:spTgt spid="25"/>
                                        </p:tgtEl>
                                      </p:cBhvr>
                                    </p:animEffect>
                                    <p:anim calcmode="lin" valueType="num">
                                      <p:cBhvr>
                                        <p:cTn id="28" dur="1000" fill="hold"/>
                                        <p:tgtEl>
                                          <p:spTgt spid="25"/>
                                        </p:tgtEl>
                                        <p:attrNameLst>
                                          <p:attrName>ppt_x</p:attrName>
                                        </p:attrNameLst>
                                      </p:cBhvr>
                                      <p:tavLst>
                                        <p:tav tm="0">
                                          <p:val>
                                            <p:strVal val="#ppt_x"/>
                                          </p:val>
                                        </p:tav>
                                        <p:tav tm="100000">
                                          <p:val>
                                            <p:strVal val="#ppt_x"/>
                                          </p:val>
                                        </p:tav>
                                      </p:tavLst>
                                    </p:anim>
                                    <p:anim calcmode="lin" valueType="num">
                                      <p:cBhvr>
                                        <p:cTn id="2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p:bldP spid="2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53831" y="328904"/>
            <a:ext cx="2040943" cy="461665"/>
          </a:xfrm>
          <a:prstGeom prst="rect">
            <a:avLst/>
          </a:prstGeom>
        </p:spPr>
        <p:txBody>
          <a:bodyPr wrap="none">
            <a:spAutoFit/>
          </a:bodyPr>
          <a:lstStyle/>
          <a:p>
            <a:r>
              <a:rPr lang="zh-CN" altLang="zh-CN" sz="2400" b="1" dirty="0"/>
              <a:t>绘图区的实现</a:t>
            </a:r>
          </a:p>
        </p:txBody>
      </p:sp>
      <p:sp>
        <p:nvSpPr>
          <p:cNvPr id="3" name="矩形 2"/>
          <p:cNvSpPr/>
          <p:nvPr/>
        </p:nvSpPr>
        <p:spPr>
          <a:xfrm>
            <a:off x="1053831" y="970174"/>
            <a:ext cx="4719625" cy="369332"/>
          </a:xfrm>
          <a:prstGeom prst="rect">
            <a:avLst/>
          </a:prstGeom>
        </p:spPr>
        <p:txBody>
          <a:bodyPr wrap="none">
            <a:spAutoFit/>
          </a:bodyPr>
          <a:lstStyle/>
          <a:p>
            <a:r>
              <a:rPr lang="zh-CN" altLang="zh-CN" sz="1800" dirty="0"/>
              <a:t>打开“</a:t>
            </a:r>
            <a:r>
              <a:rPr lang="en-US" altLang="zh-CN" sz="1800" dirty="0" err="1"/>
              <a:t>paintarea.h</a:t>
            </a:r>
            <a:r>
              <a:rPr lang="zh-CN" altLang="zh-CN" sz="1800" dirty="0"/>
              <a:t>”头文件，添加如下代码：</a:t>
            </a:r>
          </a:p>
        </p:txBody>
      </p:sp>
      <p:sp>
        <p:nvSpPr>
          <p:cNvPr id="4" name="TextBox 3"/>
          <p:cNvSpPr txBox="1"/>
          <p:nvPr/>
        </p:nvSpPr>
        <p:spPr>
          <a:xfrm>
            <a:off x="1152418" y="1339506"/>
            <a:ext cx="9242075" cy="5694194"/>
          </a:xfrm>
          <a:prstGeom prst="roundRect">
            <a:avLst>
              <a:gd name="adj" fmla="val 3601"/>
            </a:avLst>
          </a:prstGeom>
          <a:solidFill>
            <a:srgbClr val="DDDDDD"/>
          </a:solidFill>
        </p:spPr>
        <p:txBody>
          <a:bodyPr wrap="square" rtlCol="0">
            <a:spAutoFit/>
          </a:bodyPr>
          <a:lstStyle/>
          <a:p>
            <a:r>
              <a:rPr lang="zh-CN" altLang="zh-CN" dirty="0"/>
              <a:t>#include &lt;QPen&gt;</a:t>
            </a:r>
          </a:p>
          <a:p>
            <a:r>
              <a:rPr lang="zh-CN" altLang="zh-CN" dirty="0"/>
              <a:t>#include &lt;QBrush&gt;</a:t>
            </a:r>
          </a:p>
          <a:p>
            <a:r>
              <a:rPr lang="zh-CN" altLang="zh-CN" dirty="0"/>
              <a:t>class PaintArea : public QWidget</a:t>
            </a:r>
          </a:p>
          <a:p>
            <a:r>
              <a:rPr lang="zh-CN" altLang="zh-CN" dirty="0"/>
              <a:t>{    </a:t>
            </a:r>
          </a:p>
          <a:p>
            <a:r>
              <a:rPr lang="zh-CN" altLang="zh-CN" dirty="0"/>
              <a:t>    Q_OBJECT</a:t>
            </a:r>
          </a:p>
          <a:p>
            <a:r>
              <a:rPr lang="zh-CN" altLang="zh-CN" dirty="0"/>
              <a:t>public:</a:t>
            </a:r>
          </a:p>
          <a:p>
            <a:r>
              <a:rPr lang="zh-CN" altLang="zh-CN" dirty="0"/>
              <a:t>    enum Shape{Line,Rectangle,RoundRect,Ellipse,Polygon,Polyline,Points,Arc,Path,　Text,Pixmap};</a:t>
            </a:r>
          </a:p>
          <a:p>
            <a:r>
              <a:rPr lang="zh-CN" altLang="zh-CN" dirty="0"/>
              <a:t>    </a:t>
            </a:r>
            <a:r>
              <a:rPr lang="en-US" altLang="zh-CN" dirty="0"/>
              <a:t>explicit </a:t>
            </a:r>
            <a:r>
              <a:rPr lang="zh-CN" altLang="zh-CN" dirty="0"/>
              <a:t>PaintArea(QWidget *parent=0);</a:t>
            </a:r>
          </a:p>
          <a:p>
            <a:r>
              <a:rPr lang="zh-CN" altLang="zh-CN" dirty="0"/>
              <a:t>    void setShape(Shape);</a:t>
            </a:r>
          </a:p>
          <a:p>
            <a:r>
              <a:rPr lang="zh-CN" altLang="zh-CN" dirty="0"/>
              <a:t>    void setPen(QPen);</a:t>
            </a:r>
          </a:p>
          <a:p>
            <a:r>
              <a:rPr lang="zh-CN" altLang="zh-CN" dirty="0"/>
              <a:t>    void setBrush(QBrush);</a:t>
            </a:r>
          </a:p>
          <a:p>
            <a:r>
              <a:rPr lang="zh-CN" altLang="zh-CN" dirty="0"/>
              <a:t>    void setFillRule(Qt::FillRule);</a:t>
            </a:r>
          </a:p>
          <a:p>
            <a:r>
              <a:rPr lang="zh-CN" altLang="zh-CN" dirty="0"/>
              <a:t>    void paintEvent(QPaintEvent *);</a:t>
            </a:r>
          </a:p>
          <a:p>
            <a:r>
              <a:rPr lang="en-US" altLang="zh-CN" dirty="0"/>
              <a:t>signals:</a:t>
            </a:r>
            <a:endParaRPr lang="zh-CN" altLang="zh-CN" dirty="0"/>
          </a:p>
          <a:p>
            <a:r>
              <a:rPr lang="en-US" altLang="zh-CN" dirty="0"/>
              <a:t>public slots:</a:t>
            </a:r>
            <a:endParaRPr lang="zh-CN" altLang="zh-CN" dirty="0"/>
          </a:p>
          <a:p>
            <a:r>
              <a:rPr lang="zh-CN" altLang="zh-CN" dirty="0"/>
              <a:t>private:</a:t>
            </a:r>
          </a:p>
          <a:p>
            <a:r>
              <a:rPr lang="zh-CN" altLang="zh-CN" dirty="0"/>
              <a:t>    Shape shape;</a:t>
            </a:r>
          </a:p>
          <a:p>
            <a:r>
              <a:rPr lang="zh-CN" altLang="zh-CN" dirty="0"/>
              <a:t>    QPen pen;</a:t>
            </a:r>
          </a:p>
          <a:p>
            <a:r>
              <a:rPr lang="zh-CN" altLang="zh-CN" dirty="0"/>
              <a:t>    QBrush brush;</a:t>
            </a:r>
          </a:p>
          <a:p>
            <a:r>
              <a:rPr lang="zh-CN" altLang="zh-CN" dirty="0"/>
              <a:t>    Qt::FillRule fillRule;</a:t>
            </a:r>
          </a:p>
          <a:p>
            <a:r>
              <a:rPr lang="zh-CN" altLang="zh-CN" dirty="0"/>
              <a:t>}</a:t>
            </a:r>
            <a:r>
              <a:rPr lang="zh-CN" altLang="zh-CN" dirty="0" smtClean="0"/>
              <a:t>;</a:t>
            </a:r>
            <a:endParaRPr lang="en-US" altLang="zh-CN" dirty="0" smtClean="0"/>
          </a:p>
        </p:txBody>
      </p:sp>
    </p:spTree>
    <p:extLst>
      <p:ext uri="{BB962C8B-B14F-4D97-AF65-F5344CB8AC3E}">
        <p14:creationId xmlns:p14="http://schemas.microsoft.com/office/powerpoint/2010/main" val="34574076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53831" y="328904"/>
            <a:ext cx="2040943" cy="461665"/>
          </a:xfrm>
          <a:prstGeom prst="rect">
            <a:avLst/>
          </a:prstGeom>
        </p:spPr>
        <p:txBody>
          <a:bodyPr wrap="none">
            <a:spAutoFit/>
          </a:bodyPr>
          <a:lstStyle/>
          <a:p>
            <a:r>
              <a:rPr lang="zh-CN" altLang="zh-CN" sz="2400" b="1" dirty="0"/>
              <a:t>绘图区的实现</a:t>
            </a:r>
          </a:p>
        </p:txBody>
      </p:sp>
      <p:sp>
        <p:nvSpPr>
          <p:cNvPr id="3" name="TextBox 2"/>
          <p:cNvSpPr txBox="1"/>
          <p:nvPr/>
        </p:nvSpPr>
        <p:spPr>
          <a:xfrm>
            <a:off x="1053831" y="1045029"/>
            <a:ext cx="10168351" cy="646331"/>
          </a:xfrm>
          <a:prstGeom prst="rect">
            <a:avLst/>
          </a:prstGeom>
          <a:noFill/>
        </p:spPr>
        <p:txBody>
          <a:bodyPr wrap="square" rtlCol="0">
            <a:spAutoFit/>
          </a:bodyPr>
          <a:lstStyle/>
          <a:p>
            <a:pPr indent="450850"/>
            <a:r>
              <a:rPr lang="en-US" altLang="zh-CN" sz="1800" dirty="0" err="1"/>
              <a:t>PaintArea</a:t>
            </a:r>
            <a:r>
              <a:rPr lang="zh-CN" altLang="zh-CN" sz="1800" dirty="0"/>
              <a:t>类的构造函数用于完成初始化工作，设置图形显示区域的背景色及最小显示尺寸，具体代码如下</a:t>
            </a:r>
            <a:r>
              <a:rPr lang="zh-CN" altLang="zh-CN" sz="1800" dirty="0" smtClean="0"/>
              <a:t>：</a:t>
            </a:r>
            <a:endParaRPr lang="zh-CN" altLang="zh-CN" sz="1800" dirty="0"/>
          </a:p>
        </p:txBody>
      </p:sp>
      <p:sp>
        <p:nvSpPr>
          <p:cNvPr id="4" name="TextBox 3"/>
          <p:cNvSpPr txBox="1"/>
          <p:nvPr/>
        </p:nvSpPr>
        <p:spPr>
          <a:xfrm>
            <a:off x="1420353" y="1655889"/>
            <a:ext cx="9274629" cy="2185214"/>
          </a:xfrm>
          <a:prstGeom prst="rect">
            <a:avLst/>
          </a:prstGeom>
          <a:solidFill>
            <a:srgbClr val="DDDDDD"/>
          </a:solidFill>
        </p:spPr>
        <p:txBody>
          <a:bodyPr wrap="square" rtlCol="0">
            <a:spAutoFit/>
          </a:bodyPr>
          <a:lstStyle/>
          <a:p>
            <a:r>
              <a:rPr lang="zh-CN" altLang="zh-CN" dirty="0"/>
              <a:t>#include "paintarea.h"</a:t>
            </a:r>
          </a:p>
          <a:p>
            <a:r>
              <a:rPr lang="zh-CN" altLang="zh-CN" dirty="0"/>
              <a:t>#include &lt;QPainter&gt;</a:t>
            </a:r>
          </a:p>
          <a:p>
            <a:r>
              <a:rPr lang="zh-CN" altLang="zh-CN" dirty="0"/>
              <a:t>PaintArea::PaintArea(QWidget *parent):QWidget(parent)</a:t>
            </a:r>
          </a:p>
          <a:p>
            <a:r>
              <a:rPr lang="zh-CN" altLang="zh-CN" dirty="0"/>
              <a:t>{</a:t>
            </a:r>
          </a:p>
          <a:p>
            <a:r>
              <a:rPr lang="zh-CN" altLang="zh-CN" dirty="0"/>
              <a:t>    setPalette(QPalette(Qt::white));</a:t>
            </a:r>
          </a:p>
          <a:p>
            <a:r>
              <a:rPr lang="zh-CN" altLang="zh-CN" dirty="0"/>
              <a:t>    setAutoFillBackground(true);</a:t>
            </a:r>
          </a:p>
          <a:p>
            <a:r>
              <a:rPr lang="zh-CN" altLang="zh-CN" dirty="0"/>
              <a:t>    setMinimumSize(400,400);</a:t>
            </a:r>
          </a:p>
          <a:p>
            <a:r>
              <a:rPr lang="zh-CN" altLang="zh-CN" dirty="0" smtClean="0"/>
              <a:t>}</a:t>
            </a:r>
            <a:endParaRPr lang="zh-CN" altLang="zh-CN" dirty="0"/>
          </a:p>
        </p:txBody>
      </p:sp>
      <p:sp>
        <p:nvSpPr>
          <p:cNvPr id="5" name="TextBox 4"/>
          <p:cNvSpPr txBox="1"/>
          <p:nvPr/>
        </p:nvSpPr>
        <p:spPr>
          <a:xfrm>
            <a:off x="902525" y="3990109"/>
            <a:ext cx="10319657" cy="615553"/>
          </a:xfrm>
          <a:prstGeom prst="rect">
            <a:avLst/>
          </a:prstGeom>
          <a:noFill/>
        </p:spPr>
        <p:txBody>
          <a:bodyPr wrap="square" rtlCol="0">
            <a:spAutoFit/>
          </a:bodyPr>
          <a:lstStyle/>
          <a:p>
            <a:pPr indent="450850"/>
            <a:r>
              <a:rPr lang="zh-CN" altLang="zh-CN" b="1" dirty="0"/>
              <a:t>其中，</a:t>
            </a:r>
            <a:r>
              <a:rPr lang="en-US" altLang="zh-CN" dirty="0" err="1"/>
              <a:t>setPalette</a:t>
            </a:r>
            <a:r>
              <a:rPr lang="en-US" altLang="zh-CN" dirty="0"/>
              <a:t>(</a:t>
            </a:r>
            <a:r>
              <a:rPr lang="en-US" altLang="zh-CN" dirty="0" err="1"/>
              <a:t>QPalette</a:t>
            </a:r>
            <a:r>
              <a:rPr lang="en-US" altLang="zh-CN" dirty="0"/>
              <a:t>(</a:t>
            </a:r>
            <a:r>
              <a:rPr lang="en-US" altLang="zh-CN" dirty="0" err="1"/>
              <a:t>Qt</a:t>
            </a:r>
            <a:r>
              <a:rPr lang="en-US" altLang="zh-CN" dirty="0"/>
              <a:t>::white))</a:t>
            </a:r>
            <a:r>
              <a:rPr lang="zh-CN" altLang="zh-CN" dirty="0"/>
              <a:t>、</a:t>
            </a:r>
            <a:r>
              <a:rPr lang="en-US" altLang="zh-CN" dirty="0" err="1"/>
              <a:t>setAutoFillBackground</a:t>
            </a:r>
            <a:r>
              <a:rPr lang="en-US" altLang="zh-CN" dirty="0"/>
              <a:t>(true)</a:t>
            </a:r>
            <a:r>
              <a:rPr lang="zh-CN" altLang="zh-CN" dirty="0"/>
              <a:t>完成对窗体背景色的设置，与下面的代码效果一致</a:t>
            </a:r>
            <a:r>
              <a:rPr lang="zh-CN" altLang="zh-CN" dirty="0" smtClean="0"/>
              <a:t>：</a:t>
            </a:r>
            <a:endParaRPr lang="zh-CN" altLang="zh-CN" dirty="0"/>
          </a:p>
        </p:txBody>
      </p:sp>
      <p:sp>
        <p:nvSpPr>
          <p:cNvPr id="6" name="圆角矩形 5"/>
          <p:cNvSpPr/>
          <p:nvPr/>
        </p:nvSpPr>
        <p:spPr>
          <a:xfrm>
            <a:off x="1420353" y="4622159"/>
            <a:ext cx="9274629" cy="970478"/>
          </a:xfrm>
          <a:prstGeom prst="roundRect">
            <a:avLst/>
          </a:prstGeom>
          <a:solidFill>
            <a:srgbClr val="DDDDDD"/>
          </a:solidFill>
        </p:spPr>
        <p:txBody>
          <a:bodyPr wrap="square">
            <a:spAutoFit/>
          </a:bodyPr>
          <a:lstStyle/>
          <a:p>
            <a:r>
              <a:rPr lang="zh-CN" altLang="zh-CN" dirty="0"/>
              <a:t>QPalette  p = palette();</a:t>
            </a:r>
          </a:p>
          <a:p>
            <a:r>
              <a:rPr lang="en-US" altLang="zh-CN" dirty="0" err="1"/>
              <a:t>p.setColor</a:t>
            </a:r>
            <a:r>
              <a:rPr lang="en-US" altLang="zh-CN" dirty="0"/>
              <a:t>(</a:t>
            </a:r>
            <a:r>
              <a:rPr lang="en-US" altLang="zh-CN" dirty="0" err="1"/>
              <a:t>QPalette</a:t>
            </a:r>
            <a:r>
              <a:rPr lang="en-US" altLang="zh-CN" dirty="0"/>
              <a:t>::</a:t>
            </a:r>
            <a:r>
              <a:rPr lang="en-US" altLang="zh-CN" dirty="0" err="1"/>
              <a:t>Window,Qt</a:t>
            </a:r>
            <a:r>
              <a:rPr lang="en-US" altLang="zh-CN" dirty="0"/>
              <a:t>::white);</a:t>
            </a:r>
            <a:endParaRPr lang="zh-CN" altLang="zh-CN" dirty="0"/>
          </a:p>
          <a:p>
            <a:r>
              <a:rPr lang="en-US" altLang="zh-CN" dirty="0" err="1"/>
              <a:t>setPalette</a:t>
            </a:r>
            <a:r>
              <a:rPr lang="en-US" altLang="zh-CN" dirty="0"/>
              <a:t>(p);</a:t>
            </a:r>
            <a:endParaRPr lang="zh-CN" altLang="zh-CN" dirty="0"/>
          </a:p>
        </p:txBody>
      </p:sp>
    </p:spTree>
    <p:extLst>
      <p:ext uri="{BB962C8B-B14F-4D97-AF65-F5344CB8AC3E}">
        <p14:creationId xmlns:p14="http://schemas.microsoft.com/office/powerpoint/2010/main" val="12284760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53831" y="328904"/>
            <a:ext cx="2040943" cy="461665"/>
          </a:xfrm>
          <a:prstGeom prst="rect">
            <a:avLst/>
          </a:prstGeom>
        </p:spPr>
        <p:txBody>
          <a:bodyPr wrap="none">
            <a:spAutoFit/>
          </a:bodyPr>
          <a:lstStyle/>
          <a:p>
            <a:r>
              <a:rPr lang="zh-CN" altLang="zh-CN" sz="2400" b="1" dirty="0"/>
              <a:t>绘图区的实现</a:t>
            </a:r>
          </a:p>
        </p:txBody>
      </p:sp>
      <p:sp>
        <p:nvSpPr>
          <p:cNvPr id="3" name="TextBox 2"/>
          <p:cNvSpPr txBox="1"/>
          <p:nvPr/>
        </p:nvSpPr>
        <p:spPr>
          <a:xfrm>
            <a:off x="795647" y="985652"/>
            <a:ext cx="10212779" cy="646331"/>
          </a:xfrm>
          <a:prstGeom prst="rect">
            <a:avLst/>
          </a:prstGeom>
          <a:noFill/>
        </p:spPr>
        <p:txBody>
          <a:bodyPr wrap="square" rtlCol="0">
            <a:spAutoFit/>
          </a:bodyPr>
          <a:lstStyle/>
          <a:p>
            <a:pPr indent="450850"/>
            <a:r>
              <a:rPr lang="en-US" altLang="zh-CN" sz="1800" dirty="0" err="1"/>
              <a:t>setShape</a:t>
            </a:r>
            <a:r>
              <a:rPr lang="en-US" altLang="zh-CN" sz="1800" dirty="0"/>
              <a:t>()</a:t>
            </a:r>
            <a:r>
              <a:rPr lang="zh-CN" altLang="zh-CN" sz="1800" dirty="0"/>
              <a:t>函数可以设置形状，</a:t>
            </a:r>
            <a:r>
              <a:rPr lang="en-US" altLang="zh-CN" sz="1800" dirty="0" err="1"/>
              <a:t>setPen</a:t>
            </a:r>
            <a:r>
              <a:rPr lang="en-US" altLang="zh-CN" sz="1800" dirty="0"/>
              <a:t>()</a:t>
            </a:r>
            <a:r>
              <a:rPr lang="zh-CN" altLang="zh-CN" sz="1800" dirty="0"/>
              <a:t>函数可以设置画笔，</a:t>
            </a:r>
            <a:r>
              <a:rPr lang="en-US" altLang="zh-CN" sz="1800" dirty="0" err="1"/>
              <a:t>setBrush</a:t>
            </a:r>
            <a:r>
              <a:rPr lang="en-US" altLang="zh-CN" sz="1800" dirty="0"/>
              <a:t>()</a:t>
            </a:r>
            <a:r>
              <a:rPr lang="zh-CN" altLang="zh-CN" sz="1800" dirty="0"/>
              <a:t>函数可以设置画刷，</a:t>
            </a:r>
            <a:r>
              <a:rPr lang="en-US" altLang="zh-CN" sz="1800" dirty="0" err="1"/>
              <a:t>setFillRule</a:t>
            </a:r>
            <a:r>
              <a:rPr lang="en-US" altLang="zh-CN" sz="1800" dirty="0"/>
              <a:t>()</a:t>
            </a:r>
            <a:r>
              <a:rPr lang="zh-CN" altLang="zh-CN" sz="1800" dirty="0"/>
              <a:t>函数可以设置填充模式，具体代码实现如下</a:t>
            </a:r>
            <a:r>
              <a:rPr lang="zh-CN" altLang="zh-CN" sz="1800" dirty="0" smtClean="0"/>
              <a:t>：</a:t>
            </a:r>
            <a:endParaRPr lang="zh-CN" altLang="zh-CN" sz="1800" dirty="0"/>
          </a:p>
        </p:txBody>
      </p:sp>
      <p:sp>
        <p:nvSpPr>
          <p:cNvPr id="4" name="TextBox 3"/>
          <p:cNvSpPr txBox="1"/>
          <p:nvPr/>
        </p:nvSpPr>
        <p:spPr>
          <a:xfrm>
            <a:off x="1365662" y="1721922"/>
            <a:ext cx="9345881" cy="5160853"/>
          </a:xfrm>
          <a:prstGeom prst="roundRect">
            <a:avLst>
              <a:gd name="adj" fmla="val 4370"/>
            </a:avLst>
          </a:prstGeom>
          <a:solidFill>
            <a:srgbClr val="DDDDDD"/>
          </a:solidFill>
        </p:spPr>
        <p:txBody>
          <a:bodyPr wrap="square" rtlCol="0">
            <a:spAutoFit/>
          </a:bodyPr>
          <a:lstStyle/>
          <a:p>
            <a:r>
              <a:rPr lang="zh-CN" altLang="zh-CN" sz="1600" dirty="0"/>
              <a:t>void PaintArea::setShape(Shape s)</a:t>
            </a:r>
          </a:p>
          <a:p>
            <a:r>
              <a:rPr lang="zh-CN" altLang="zh-CN" sz="1600" dirty="0"/>
              <a:t>{</a:t>
            </a:r>
          </a:p>
          <a:p>
            <a:r>
              <a:rPr lang="zh-CN" altLang="zh-CN" sz="1600" dirty="0"/>
              <a:t>    shape = s;</a:t>
            </a:r>
          </a:p>
          <a:p>
            <a:r>
              <a:rPr lang="zh-CN" altLang="zh-CN" sz="1600" dirty="0"/>
              <a:t>    update();</a:t>
            </a:r>
          </a:p>
          <a:p>
            <a:r>
              <a:rPr lang="zh-CN" altLang="zh-CN" sz="1600" dirty="0"/>
              <a:t>}</a:t>
            </a:r>
          </a:p>
          <a:p>
            <a:r>
              <a:rPr lang="en-US" altLang="zh-CN" sz="1600" dirty="0"/>
              <a:t>void </a:t>
            </a:r>
            <a:r>
              <a:rPr lang="en-US" altLang="zh-CN" sz="1600" dirty="0" err="1"/>
              <a:t>PaintArea</a:t>
            </a:r>
            <a:r>
              <a:rPr lang="en-US" altLang="zh-CN" sz="1600" dirty="0"/>
              <a:t>::</a:t>
            </a:r>
            <a:r>
              <a:rPr lang="en-US" altLang="zh-CN" sz="1600" dirty="0" err="1"/>
              <a:t>setPen</a:t>
            </a:r>
            <a:r>
              <a:rPr lang="en-US" altLang="zh-CN" sz="1600" dirty="0"/>
              <a:t>(</a:t>
            </a:r>
            <a:r>
              <a:rPr lang="en-US" altLang="zh-CN" sz="1600" dirty="0" err="1"/>
              <a:t>QPen</a:t>
            </a:r>
            <a:r>
              <a:rPr lang="en-US" altLang="zh-CN" sz="1600" dirty="0"/>
              <a:t> p)</a:t>
            </a:r>
            <a:endParaRPr lang="zh-CN" altLang="zh-CN" sz="1600" dirty="0"/>
          </a:p>
          <a:p>
            <a:r>
              <a:rPr lang="en-US" altLang="zh-CN" sz="1600" dirty="0"/>
              <a:t>{</a:t>
            </a:r>
            <a:endParaRPr lang="zh-CN" altLang="zh-CN" sz="1600" dirty="0"/>
          </a:p>
          <a:p>
            <a:r>
              <a:rPr lang="zh-CN" altLang="zh-CN" sz="1600" dirty="0"/>
              <a:t>    </a:t>
            </a:r>
            <a:r>
              <a:rPr lang="en-US" altLang="zh-CN" sz="1600" dirty="0"/>
              <a:t>pen = p;</a:t>
            </a:r>
            <a:endParaRPr lang="zh-CN" altLang="zh-CN" sz="1600" dirty="0"/>
          </a:p>
          <a:p>
            <a:r>
              <a:rPr lang="zh-CN" altLang="zh-CN" sz="1600" dirty="0"/>
              <a:t>    </a:t>
            </a:r>
            <a:r>
              <a:rPr lang="en-US" altLang="zh-CN" sz="1600" dirty="0"/>
              <a:t>update();</a:t>
            </a:r>
            <a:endParaRPr lang="zh-CN" altLang="zh-CN" sz="1600" dirty="0"/>
          </a:p>
          <a:p>
            <a:r>
              <a:rPr lang="en-US" altLang="zh-CN" sz="1600" dirty="0"/>
              <a:t>}</a:t>
            </a:r>
            <a:endParaRPr lang="zh-CN" altLang="zh-CN" sz="1600" dirty="0"/>
          </a:p>
          <a:p>
            <a:r>
              <a:rPr lang="en-US" altLang="zh-CN" sz="1600" dirty="0"/>
              <a:t>void </a:t>
            </a:r>
            <a:r>
              <a:rPr lang="en-US" altLang="zh-CN" sz="1600" dirty="0" err="1"/>
              <a:t>PaintArea</a:t>
            </a:r>
            <a:r>
              <a:rPr lang="en-US" altLang="zh-CN" sz="1600" dirty="0"/>
              <a:t>::</a:t>
            </a:r>
            <a:r>
              <a:rPr lang="en-US" altLang="zh-CN" sz="1600" dirty="0" err="1"/>
              <a:t>setBrush</a:t>
            </a:r>
            <a:r>
              <a:rPr lang="en-US" altLang="zh-CN" sz="1600" dirty="0"/>
              <a:t>(</a:t>
            </a:r>
            <a:r>
              <a:rPr lang="en-US" altLang="zh-CN" sz="1600" dirty="0" err="1"/>
              <a:t>QBrush</a:t>
            </a:r>
            <a:r>
              <a:rPr lang="en-US" altLang="zh-CN" sz="1600" dirty="0"/>
              <a:t> b)</a:t>
            </a:r>
            <a:endParaRPr lang="zh-CN" altLang="zh-CN" sz="1600" dirty="0"/>
          </a:p>
          <a:p>
            <a:r>
              <a:rPr lang="en-US" altLang="zh-CN" sz="1600" dirty="0"/>
              <a:t>{</a:t>
            </a:r>
            <a:endParaRPr lang="zh-CN" altLang="zh-CN" sz="1600" dirty="0"/>
          </a:p>
          <a:p>
            <a:r>
              <a:rPr lang="zh-CN" altLang="zh-CN" sz="1600" dirty="0"/>
              <a:t>    </a:t>
            </a:r>
            <a:r>
              <a:rPr lang="en-US" altLang="zh-CN" sz="1600" dirty="0"/>
              <a:t>brush = b;</a:t>
            </a:r>
            <a:endParaRPr lang="zh-CN" altLang="zh-CN" sz="1600" dirty="0"/>
          </a:p>
          <a:p>
            <a:r>
              <a:rPr lang="zh-CN" altLang="zh-CN" sz="1600" dirty="0"/>
              <a:t>    </a:t>
            </a:r>
            <a:r>
              <a:rPr lang="en-US" altLang="zh-CN" sz="1600" dirty="0"/>
              <a:t>update();</a:t>
            </a:r>
            <a:endParaRPr lang="zh-CN" altLang="zh-CN" sz="1600" dirty="0"/>
          </a:p>
          <a:p>
            <a:r>
              <a:rPr lang="en-US" altLang="zh-CN" sz="1600" dirty="0"/>
              <a:t>}</a:t>
            </a:r>
            <a:endParaRPr lang="zh-CN" altLang="zh-CN" sz="1600" dirty="0"/>
          </a:p>
          <a:p>
            <a:r>
              <a:rPr lang="en-US" altLang="zh-CN" sz="1600" dirty="0"/>
              <a:t>void </a:t>
            </a:r>
            <a:r>
              <a:rPr lang="en-US" altLang="zh-CN" sz="1600" dirty="0" err="1"/>
              <a:t>PaintArea</a:t>
            </a:r>
            <a:r>
              <a:rPr lang="en-US" altLang="zh-CN" sz="1600" dirty="0"/>
              <a:t>::</a:t>
            </a:r>
            <a:r>
              <a:rPr lang="en-US" altLang="zh-CN" sz="1600" dirty="0" err="1"/>
              <a:t>setFillRule</a:t>
            </a:r>
            <a:r>
              <a:rPr lang="en-US" altLang="zh-CN" sz="1600" dirty="0"/>
              <a:t>(</a:t>
            </a:r>
            <a:r>
              <a:rPr lang="en-US" altLang="zh-CN" sz="1600" dirty="0" err="1"/>
              <a:t>Qt</a:t>
            </a:r>
            <a:r>
              <a:rPr lang="en-US" altLang="zh-CN" sz="1600" dirty="0"/>
              <a:t>::</a:t>
            </a:r>
            <a:r>
              <a:rPr lang="en-US" altLang="zh-CN" sz="1600" dirty="0" err="1"/>
              <a:t>FillRule</a:t>
            </a:r>
            <a:r>
              <a:rPr lang="en-US" altLang="zh-CN" sz="1600" dirty="0"/>
              <a:t> rule)</a:t>
            </a:r>
            <a:endParaRPr lang="zh-CN" altLang="zh-CN" sz="1600" dirty="0"/>
          </a:p>
          <a:p>
            <a:r>
              <a:rPr lang="en-US" altLang="zh-CN" sz="1600" dirty="0"/>
              <a:t>{</a:t>
            </a:r>
            <a:endParaRPr lang="zh-CN" altLang="zh-CN" sz="1600" dirty="0"/>
          </a:p>
          <a:p>
            <a:r>
              <a:rPr lang="zh-CN" altLang="zh-CN" sz="1600" dirty="0"/>
              <a:t>    </a:t>
            </a:r>
            <a:r>
              <a:rPr lang="en-US" altLang="zh-CN" sz="1600" dirty="0" err="1"/>
              <a:t>fillRule</a:t>
            </a:r>
            <a:r>
              <a:rPr lang="en-US" altLang="zh-CN" sz="1600" dirty="0"/>
              <a:t> =rule;</a:t>
            </a:r>
            <a:endParaRPr lang="zh-CN" altLang="zh-CN" sz="1600" dirty="0"/>
          </a:p>
          <a:p>
            <a:r>
              <a:rPr lang="zh-CN" altLang="zh-CN" sz="1600" dirty="0"/>
              <a:t>    </a:t>
            </a:r>
            <a:r>
              <a:rPr lang="en-US" altLang="zh-CN" sz="1600" dirty="0"/>
              <a:t>update();      							//</a:t>
            </a:r>
            <a:r>
              <a:rPr lang="zh-CN" altLang="zh-CN" sz="1600" dirty="0"/>
              <a:t>重画绘制区窗体</a:t>
            </a:r>
          </a:p>
          <a:p>
            <a:r>
              <a:rPr lang="en-US" altLang="zh-CN" sz="1600" dirty="0" smtClean="0"/>
              <a:t>}</a:t>
            </a:r>
            <a:endParaRPr lang="zh-CN" altLang="zh-CN" sz="1600" dirty="0"/>
          </a:p>
        </p:txBody>
      </p:sp>
    </p:spTree>
    <p:extLst>
      <p:ext uri="{BB962C8B-B14F-4D97-AF65-F5344CB8AC3E}">
        <p14:creationId xmlns:p14="http://schemas.microsoft.com/office/powerpoint/2010/main" val="3970933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95647" y="997527"/>
            <a:ext cx="10319657" cy="2862322"/>
          </a:xfrm>
          <a:prstGeom prst="rect">
            <a:avLst/>
          </a:prstGeom>
          <a:noFill/>
        </p:spPr>
        <p:txBody>
          <a:bodyPr wrap="square" rtlCol="0">
            <a:spAutoFit/>
          </a:bodyPr>
          <a:lstStyle/>
          <a:p>
            <a:pPr indent="450850"/>
            <a:r>
              <a:rPr lang="en-US" altLang="zh-CN" sz="1800" dirty="0" err="1">
                <a:hlinkClick r:id="rId2" action="ppaction://hlinkfile"/>
              </a:rPr>
              <a:t>PaintArea</a:t>
            </a:r>
            <a:r>
              <a:rPr lang="zh-CN" altLang="zh-CN" sz="1800" dirty="0">
                <a:hlinkClick r:id="rId2" action="ppaction://hlinkfile"/>
              </a:rPr>
              <a:t>类的重画函数</a:t>
            </a:r>
            <a:r>
              <a:rPr lang="zh-CN" altLang="zh-CN" sz="1800" dirty="0" smtClean="0">
                <a:hlinkClick r:id="rId2" action="ppaction://hlinkfile"/>
              </a:rPr>
              <a:t>代码</a:t>
            </a:r>
            <a:r>
              <a:rPr lang="zh-CN" altLang="en-US" sz="1800" dirty="0" smtClean="0">
                <a:hlinkClick r:id="rId2" action="ppaction://hlinkfile"/>
              </a:rPr>
              <a:t>。</a:t>
            </a:r>
            <a:endParaRPr lang="zh-CN" altLang="zh-CN" sz="1800" dirty="0"/>
          </a:p>
          <a:p>
            <a:pPr indent="450850"/>
            <a:r>
              <a:rPr lang="zh-CN" altLang="zh-CN" sz="1800" b="1" dirty="0"/>
              <a:t>其中，</a:t>
            </a:r>
            <a:endParaRPr lang="zh-CN" altLang="zh-CN" sz="1800" dirty="0"/>
          </a:p>
          <a:p>
            <a:pPr indent="450850"/>
            <a:r>
              <a:rPr lang="en-US" altLang="zh-CN" sz="1800" b="1" dirty="0"/>
              <a:t>(a) </a:t>
            </a:r>
            <a:r>
              <a:rPr lang="zh-CN" altLang="zh-CN" sz="1800" b="1" dirty="0"/>
              <a:t>QRect rect(50,100,300,200)：</a:t>
            </a:r>
            <a:r>
              <a:rPr lang="zh-CN" altLang="zh-CN" sz="1800" dirty="0"/>
              <a:t>设定一个方形区域，为画长方形、圆角方形、椭圆等做准备。</a:t>
            </a:r>
          </a:p>
          <a:p>
            <a:pPr indent="450850"/>
            <a:r>
              <a:rPr lang="en-US" altLang="zh-CN" sz="1800" b="1" dirty="0"/>
              <a:t>(b) </a:t>
            </a:r>
            <a:r>
              <a:rPr lang="zh-CN" altLang="zh-CN" sz="1800" b="1" dirty="0"/>
              <a:t>static const QPoint points[4]={…}：</a:t>
            </a:r>
            <a:r>
              <a:rPr lang="zh-CN" altLang="zh-CN" sz="1800" dirty="0"/>
              <a:t>创建一个QPoint的数组，包含四个点，为画多边形、多边线及点做准备。</a:t>
            </a:r>
          </a:p>
          <a:p>
            <a:pPr indent="450850"/>
            <a:r>
              <a:rPr lang="en-US" altLang="zh-CN" sz="1800" b="1" dirty="0"/>
              <a:t>(c) </a:t>
            </a:r>
            <a:r>
              <a:rPr lang="zh-CN" altLang="zh-CN" sz="1800" b="1" dirty="0"/>
              <a:t>int startAngle=30*16、int spanAngle =120*16：</a:t>
            </a:r>
            <a:r>
              <a:rPr lang="zh-CN" altLang="zh-CN" sz="1800" dirty="0"/>
              <a:t>其中，参数</a:t>
            </a:r>
            <a:r>
              <a:rPr lang="en-US" altLang="zh-CN" sz="1800" dirty="0" err="1"/>
              <a:t>startAngle</a:t>
            </a:r>
            <a:r>
              <a:rPr lang="zh-CN" altLang="zh-CN" sz="1800" dirty="0"/>
              <a:t>表示起始角，为弧形的起始点与圆心之间连线与水平方向的夹角；参数</a:t>
            </a:r>
            <a:r>
              <a:rPr lang="en-US" altLang="zh-CN" sz="1800" dirty="0" err="1"/>
              <a:t>spanAngle</a:t>
            </a:r>
            <a:r>
              <a:rPr lang="zh-CN" altLang="zh-CN" sz="1800" dirty="0"/>
              <a:t>表示的是跨度角，为弧形起点、终点分别与圆心连线之间的夹角，如图</a:t>
            </a:r>
            <a:r>
              <a:rPr lang="en-US" altLang="zh-CN" sz="1800" dirty="0"/>
              <a:t>6.5</a:t>
            </a:r>
            <a:r>
              <a:rPr lang="zh-CN" altLang="zh-CN" sz="1800" dirty="0"/>
              <a:t>所示</a:t>
            </a:r>
            <a:r>
              <a:rPr lang="zh-CN" altLang="zh-CN" sz="1800" dirty="0" smtClean="0"/>
              <a:t>。</a:t>
            </a:r>
            <a:endParaRPr lang="en-US" altLang="zh-CN" sz="1800" dirty="0" smtClean="0"/>
          </a:p>
          <a:p>
            <a:pPr indent="450850"/>
            <a:r>
              <a:rPr lang="en-US" altLang="zh-CN" sz="1800" b="1" dirty="0"/>
              <a:t>(d) </a:t>
            </a:r>
            <a:r>
              <a:rPr lang="zh-CN" altLang="zh-CN" sz="1800" b="1" dirty="0"/>
              <a:t>switch(shape){…}：</a:t>
            </a:r>
            <a:r>
              <a:rPr lang="zh-CN" altLang="zh-CN" sz="1800" dirty="0"/>
              <a:t>使用一个switch()语句，对所要画的形状做判断，调用QPainter的各个draw()函数完成图形的绘制</a:t>
            </a:r>
            <a:r>
              <a:rPr lang="zh-CN" altLang="zh-CN" sz="1800" dirty="0" smtClean="0"/>
              <a:t>。</a:t>
            </a:r>
            <a:endParaRPr lang="zh-CN" altLang="zh-CN" sz="1800" dirty="0"/>
          </a:p>
        </p:txBody>
      </p:sp>
      <p:sp>
        <p:nvSpPr>
          <p:cNvPr id="3" name="矩形 2"/>
          <p:cNvSpPr/>
          <p:nvPr/>
        </p:nvSpPr>
        <p:spPr>
          <a:xfrm>
            <a:off x="1053831" y="328904"/>
            <a:ext cx="2040943" cy="461665"/>
          </a:xfrm>
          <a:prstGeom prst="rect">
            <a:avLst/>
          </a:prstGeom>
        </p:spPr>
        <p:txBody>
          <a:bodyPr wrap="none">
            <a:spAutoFit/>
          </a:bodyPr>
          <a:lstStyle/>
          <a:p>
            <a:r>
              <a:rPr lang="zh-CN" altLang="zh-CN" sz="2400" b="1" dirty="0"/>
              <a:t>绘图区的实现</a:t>
            </a:r>
          </a:p>
        </p:txBody>
      </p:sp>
      <p:pic>
        <p:nvPicPr>
          <p:cNvPr id="3074" name="Picture 2" descr="6t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40225" y="3992707"/>
            <a:ext cx="4062804" cy="1941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31436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328103" y="278444"/>
            <a:ext cx="11224649" cy="6748788"/>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37" tIns="43415" rIns="86837" bIns="43415" rtlCol="0" anchor="ctr"/>
          <a:lstStyle/>
          <a:p>
            <a:pPr algn="ctr"/>
            <a:endParaRPr lang="zh-CN" altLang="en-US"/>
          </a:p>
        </p:txBody>
      </p:sp>
      <p:sp>
        <p:nvSpPr>
          <p:cNvPr id="21" name="矩形 20"/>
          <p:cNvSpPr/>
          <p:nvPr/>
        </p:nvSpPr>
        <p:spPr>
          <a:xfrm>
            <a:off x="5249050" y="2200605"/>
            <a:ext cx="1641353" cy="1794289"/>
          </a:xfrm>
          <a:prstGeom prst="rect">
            <a:avLst/>
          </a:prstGeom>
          <a:solidFill>
            <a:srgbClr val="6A4B2E"/>
          </a:solidFill>
          <a:ln>
            <a:noFill/>
          </a:ln>
        </p:spPr>
        <p:style>
          <a:lnRef idx="2">
            <a:schemeClr val="accent1">
              <a:shade val="50000"/>
            </a:schemeClr>
          </a:lnRef>
          <a:fillRef idx="1">
            <a:schemeClr val="accent1"/>
          </a:fillRef>
          <a:effectRef idx="0">
            <a:schemeClr val="accent1"/>
          </a:effectRef>
          <a:fontRef idx="minor">
            <a:schemeClr val="lt1"/>
          </a:fontRef>
        </p:style>
        <p:txBody>
          <a:bodyPr lIns="86863" tIns="43430" rIns="86863" bIns="43430" spcCol="0" rtlCol="0" anchor="ctr"/>
          <a:lstStyle/>
          <a:p>
            <a:pPr algn="ctr"/>
            <a:endParaRPr lang="zh-CN" altLang="en-US"/>
          </a:p>
        </p:txBody>
      </p:sp>
      <p:sp>
        <p:nvSpPr>
          <p:cNvPr id="22" name="矩形 21"/>
          <p:cNvSpPr/>
          <p:nvPr/>
        </p:nvSpPr>
        <p:spPr>
          <a:xfrm>
            <a:off x="4762381" y="1940130"/>
            <a:ext cx="1641353" cy="1794289"/>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63" tIns="43430" rIns="86863" bIns="43430" spcCol="0" rtlCol="0" anchor="ctr"/>
          <a:lstStyle/>
          <a:p>
            <a:pPr algn="ctr"/>
            <a:endParaRPr lang="zh-CN" altLang="en-US"/>
          </a:p>
        </p:txBody>
      </p:sp>
      <p:sp>
        <p:nvSpPr>
          <p:cNvPr id="23" name="TextBox 3"/>
          <p:cNvSpPr txBox="1"/>
          <p:nvPr/>
        </p:nvSpPr>
        <p:spPr>
          <a:xfrm>
            <a:off x="5391550" y="2296565"/>
            <a:ext cx="1498853" cy="1488092"/>
          </a:xfrm>
          <a:prstGeom prst="rect">
            <a:avLst/>
          </a:prstGeom>
          <a:noFill/>
        </p:spPr>
        <p:txBody>
          <a:bodyPr wrap="square" lIns="86863" tIns="43430" rIns="86863" bIns="43430" rtlCol="0">
            <a:spAutoFit/>
          </a:bodyPr>
          <a:lstStyle/>
          <a:p>
            <a:r>
              <a:rPr lang="en-US" altLang="zh-CN" sz="9100" b="1" dirty="0">
                <a:solidFill>
                  <a:schemeClr val="bg1"/>
                </a:solidFill>
                <a:latin typeface="方正隶书简体" panose="02010601030101010101" pitchFamily="2" charset="-122"/>
                <a:ea typeface="方正隶书简体" panose="02010601030101010101" pitchFamily="2" charset="-122"/>
              </a:rPr>
              <a:t>01</a:t>
            </a:r>
            <a:endParaRPr lang="zh-CN" altLang="en-US" sz="9100" b="1" dirty="0">
              <a:solidFill>
                <a:schemeClr val="bg1"/>
              </a:solidFill>
              <a:latin typeface="方正隶书简体" panose="02010601030101010101" pitchFamily="2" charset="-122"/>
              <a:ea typeface="方正隶书简体" panose="02010601030101010101" pitchFamily="2" charset="-122"/>
            </a:endParaRPr>
          </a:p>
        </p:txBody>
      </p:sp>
      <p:pic>
        <p:nvPicPr>
          <p:cNvPr id="24" name="图片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64586" y="1370906"/>
            <a:ext cx="939645" cy="1112796"/>
          </a:xfrm>
          <a:prstGeom prst="rect">
            <a:avLst/>
          </a:prstGeom>
        </p:spPr>
      </p:pic>
      <p:sp>
        <p:nvSpPr>
          <p:cNvPr id="25" name="TextBox 5"/>
          <p:cNvSpPr txBox="1"/>
          <p:nvPr/>
        </p:nvSpPr>
        <p:spPr>
          <a:xfrm>
            <a:off x="4762381" y="4240942"/>
            <a:ext cx="2418434" cy="518595"/>
          </a:xfrm>
          <a:prstGeom prst="rect">
            <a:avLst/>
          </a:prstGeom>
          <a:noFill/>
        </p:spPr>
        <p:txBody>
          <a:bodyPr wrap="square" lIns="86863" tIns="43430" rIns="86863" bIns="43430" rtlCol="0">
            <a:spAutoFit/>
          </a:bodyPr>
          <a:lstStyle/>
          <a:p>
            <a:r>
              <a:rPr lang="zh-CN" altLang="zh-CN" sz="2800" b="1" dirty="0" smtClean="0"/>
              <a:t>区</a:t>
            </a:r>
            <a:r>
              <a:rPr lang="en-US" altLang="zh-CN" sz="2800" b="1" dirty="0" smtClean="0"/>
              <a:t>  </a:t>
            </a:r>
            <a:r>
              <a:rPr lang="zh-CN" altLang="zh-CN" sz="2800" b="1" dirty="0" smtClean="0"/>
              <a:t>别</a:t>
            </a:r>
            <a:r>
              <a:rPr lang="en-US" altLang="zh-CN" sz="2800" b="1" dirty="0" smtClean="0"/>
              <a:t>  </a:t>
            </a:r>
            <a:r>
              <a:rPr lang="zh-CN" altLang="zh-CN" sz="2800" b="1" dirty="0" smtClean="0"/>
              <a:t>概</a:t>
            </a:r>
            <a:r>
              <a:rPr lang="en-US" altLang="zh-CN" sz="2800" b="1" dirty="0" smtClean="0"/>
              <a:t>  </a:t>
            </a:r>
            <a:r>
              <a:rPr lang="zh-CN" altLang="zh-CN" sz="2800" b="1" dirty="0" smtClean="0"/>
              <a:t>述</a:t>
            </a:r>
            <a:endParaRPr lang="zh-CN" altLang="en-US" sz="2800" b="1" dirty="0">
              <a:solidFill>
                <a:srgbClr val="6A4B2E"/>
              </a:solidFill>
              <a:latin typeface="方正隶书简体" panose="02010601030101010101" pitchFamily="2" charset="-122"/>
              <a:ea typeface="方正隶书简体" panose="02010601030101010101" pitchFamily="2" charset="-122"/>
            </a:endParaRPr>
          </a:p>
        </p:txBody>
      </p:sp>
    </p:spTree>
    <p:extLst>
      <p:ext uri="{BB962C8B-B14F-4D97-AF65-F5344CB8AC3E}">
        <p14:creationId xmlns:p14="http://schemas.microsoft.com/office/powerpoint/2010/main" val="1154048820"/>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3" presetClass="entr" presetSubtype="32" fill="hold" grpId="0" nodeType="after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strVal val="4*#ppt_w"/>
                                          </p:val>
                                        </p:tav>
                                        <p:tav tm="100000">
                                          <p:val>
                                            <p:strVal val="#ppt_w"/>
                                          </p:val>
                                        </p:tav>
                                      </p:tavLst>
                                    </p:anim>
                                    <p:anim calcmode="lin" valueType="num">
                                      <p:cBhvr>
                                        <p:cTn id="13" dur="500" fill="hold"/>
                                        <p:tgtEl>
                                          <p:spTgt spid="21"/>
                                        </p:tgtEl>
                                        <p:attrNameLst>
                                          <p:attrName>ppt_h</p:attrName>
                                        </p:attrNameLst>
                                      </p:cBhvr>
                                      <p:tavLst>
                                        <p:tav tm="0">
                                          <p:val>
                                            <p:strVal val="4*#ppt_h"/>
                                          </p:val>
                                        </p:tav>
                                        <p:tav tm="100000">
                                          <p:val>
                                            <p:strVal val="#ppt_h"/>
                                          </p:val>
                                        </p:tav>
                                      </p:tavLst>
                                    </p:anim>
                                  </p:childTnLst>
                                </p:cTn>
                              </p:par>
                            </p:childTnLst>
                          </p:cTn>
                        </p:par>
                        <p:par>
                          <p:cTn id="14" fill="hold">
                            <p:stCondLst>
                              <p:cond delay="1000"/>
                            </p:stCondLst>
                            <p:childTnLst>
                              <p:par>
                                <p:cTn id="15" presetID="55" presetClass="entr" presetSubtype="0" fill="hold" grpId="0" nodeType="after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p:cTn id="17" dur="1000" fill="hold"/>
                                        <p:tgtEl>
                                          <p:spTgt spid="23"/>
                                        </p:tgtEl>
                                        <p:attrNameLst>
                                          <p:attrName>ppt_w</p:attrName>
                                        </p:attrNameLst>
                                      </p:cBhvr>
                                      <p:tavLst>
                                        <p:tav tm="0">
                                          <p:val>
                                            <p:strVal val="#ppt_w*0.70"/>
                                          </p:val>
                                        </p:tav>
                                        <p:tav tm="100000">
                                          <p:val>
                                            <p:strVal val="#ppt_w"/>
                                          </p:val>
                                        </p:tav>
                                      </p:tavLst>
                                    </p:anim>
                                    <p:anim calcmode="lin" valueType="num">
                                      <p:cBhvr>
                                        <p:cTn id="18" dur="1000" fill="hold"/>
                                        <p:tgtEl>
                                          <p:spTgt spid="23"/>
                                        </p:tgtEl>
                                        <p:attrNameLst>
                                          <p:attrName>ppt_h</p:attrName>
                                        </p:attrNameLst>
                                      </p:cBhvr>
                                      <p:tavLst>
                                        <p:tav tm="0">
                                          <p:val>
                                            <p:strVal val="#ppt_h"/>
                                          </p:val>
                                        </p:tav>
                                        <p:tav tm="100000">
                                          <p:val>
                                            <p:strVal val="#ppt_h"/>
                                          </p:val>
                                        </p:tav>
                                      </p:tavLst>
                                    </p:anim>
                                    <p:animEffect transition="in" filter="fade">
                                      <p:cBhvr>
                                        <p:cTn id="19" dur="1000"/>
                                        <p:tgtEl>
                                          <p:spTgt spid="23"/>
                                        </p:tgtEl>
                                      </p:cBhvr>
                                    </p:animEffect>
                                  </p:childTnLst>
                                </p:cTn>
                              </p:par>
                            </p:childTnLst>
                          </p:cTn>
                        </p:par>
                        <p:par>
                          <p:cTn id="20" fill="hold">
                            <p:stCondLst>
                              <p:cond delay="2000"/>
                            </p:stCondLst>
                            <p:childTnLst>
                              <p:par>
                                <p:cTn id="21" presetID="2" presetClass="entr" presetSubtype="8" fill="hold" nodeType="afterEffect">
                                  <p:stCondLst>
                                    <p:cond delay="0"/>
                                  </p:stCondLst>
                                  <p:childTnLst>
                                    <p:set>
                                      <p:cBhvr>
                                        <p:cTn id="22" dur="1" fill="hold">
                                          <p:stCondLst>
                                            <p:cond delay="0"/>
                                          </p:stCondLst>
                                        </p:cTn>
                                        <p:tgtEl>
                                          <p:spTgt spid="24"/>
                                        </p:tgtEl>
                                        <p:attrNameLst>
                                          <p:attrName>style.visibility</p:attrName>
                                        </p:attrNameLst>
                                      </p:cBhvr>
                                      <p:to>
                                        <p:strVal val="visible"/>
                                      </p:to>
                                    </p:set>
                                    <p:anim calcmode="lin" valueType="num">
                                      <p:cBhvr additive="base">
                                        <p:cTn id="23" dur="500" fill="hold"/>
                                        <p:tgtEl>
                                          <p:spTgt spid="24"/>
                                        </p:tgtEl>
                                        <p:attrNameLst>
                                          <p:attrName>ppt_x</p:attrName>
                                        </p:attrNameLst>
                                      </p:cBhvr>
                                      <p:tavLst>
                                        <p:tav tm="0">
                                          <p:val>
                                            <p:strVal val="0-#ppt_w/2"/>
                                          </p:val>
                                        </p:tav>
                                        <p:tav tm="100000">
                                          <p:val>
                                            <p:strVal val="#ppt_x"/>
                                          </p:val>
                                        </p:tav>
                                      </p:tavLst>
                                    </p:anim>
                                    <p:anim calcmode="lin" valueType="num">
                                      <p:cBhvr additive="base">
                                        <p:cTn id="24" dur="500" fill="hold"/>
                                        <p:tgtEl>
                                          <p:spTgt spid="24"/>
                                        </p:tgtEl>
                                        <p:attrNameLst>
                                          <p:attrName>ppt_y</p:attrName>
                                        </p:attrNameLst>
                                      </p:cBhvr>
                                      <p:tavLst>
                                        <p:tav tm="0">
                                          <p:val>
                                            <p:strVal val="#ppt_y"/>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1000"/>
                                        <p:tgtEl>
                                          <p:spTgt spid="25"/>
                                        </p:tgtEl>
                                      </p:cBhvr>
                                    </p:animEffect>
                                    <p:anim calcmode="lin" valueType="num">
                                      <p:cBhvr>
                                        <p:cTn id="28" dur="1000" fill="hold"/>
                                        <p:tgtEl>
                                          <p:spTgt spid="25"/>
                                        </p:tgtEl>
                                        <p:attrNameLst>
                                          <p:attrName>ppt_x</p:attrName>
                                        </p:attrNameLst>
                                      </p:cBhvr>
                                      <p:tavLst>
                                        <p:tav tm="0">
                                          <p:val>
                                            <p:strVal val="#ppt_x"/>
                                          </p:val>
                                        </p:tav>
                                        <p:tav tm="100000">
                                          <p:val>
                                            <p:strVal val="#ppt_x"/>
                                          </p:val>
                                        </p:tav>
                                      </p:tavLst>
                                    </p:anim>
                                    <p:anim calcmode="lin" valueType="num">
                                      <p:cBhvr>
                                        <p:cTn id="2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p:bldP spid="2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53831" y="328904"/>
            <a:ext cx="2040943" cy="461665"/>
          </a:xfrm>
          <a:prstGeom prst="rect">
            <a:avLst/>
          </a:prstGeom>
        </p:spPr>
        <p:txBody>
          <a:bodyPr wrap="none">
            <a:spAutoFit/>
          </a:bodyPr>
          <a:lstStyle/>
          <a:p>
            <a:r>
              <a:rPr lang="zh-CN" altLang="zh-CN" sz="2400" b="1" dirty="0"/>
              <a:t>绘图区的实现</a:t>
            </a:r>
          </a:p>
        </p:txBody>
      </p:sp>
      <p:pic>
        <p:nvPicPr>
          <p:cNvPr id="4098" name="Picture 2" descr="6t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94774" y="1602854"/>
            <a:ext cx="5542931" cy="4817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1053831" y="956523"/>
            <a:ext cx="7615156" cy="646331"/>
          </a:xfrm>
          <a:prstGeom prst="rect">
            <a:avLst/>
          </a:prstGeom>
        </p:spPr>
        <p:txBody>
          <a:bodyPr wrap="square">
            <a:spAutoFit/>
          </a:bodyPr>
          <a:lstStyle/>
          <a:p>
            <a:r>
              <a:rPr lang="zh-CN" altLang="zh-CN" sz="1800" dirty="0"/>
              <a:t>（</a:t>
            </a:r>
            <a:r>
              <a:rPr lang="en-US" altLang="zh-CN" sz="1800" dirty="0"/>
              <a:t>1</a:t>
            </a:r>
            <a:r>
              <a:rPr lang="zh-CN" altLang="zh-CN" sz="1800" dirty="0"/>
              <a:t>）利用</a:t>
            </a:r>
            <a:r>
              <a:rPr lang="en-US" altLang="zh-CN" sz="1800" dirty="0" err="1"/>
              <a:t>QPainter</a:t>
            </a:r>
            <a:r>
              <a:rPr lang="zh-CN" altLang="zh-CN" sz="1800" dirty="0"/>
              <a:t>绘制图形（</a:t>
            </a:r>
            <a:r>
              <a:rPr lang="en-US" altLang="zh-CN" sz="1800" dirty="0"/>
              <a:t>Shape</a:t>
            </a:r>
            <a:r>
              <a:rPr lang="zh-CN" altLang="zh-CN" sz="1800" dirty="0"/>
              <a:t>）。</a:t>
            </a:r>
          </a:p>
          <a:p>
            <a:r>
              <a:rPr lang="en-US" altLang="zh-CN" sz="1800" dirty="0" err="1"/>
              <a:t>Qt</a:t>
            </a:r>
            <a:r>
              <a:rPr lang="zh-CN" altLang="zh-CN" sz="1800" dirty="0"/>
              <a:t>为开发者提供了丰富的绘制基本图形的</a:t>
            </a:r>
            <a:r>
              <a:rPr lang="en-US" altLang="zh-CN" sz="1800" dirty="0"/>
              <a:t>draw()</a:t>
            </a:r>
            <a:r>
              <a:rPr lang="zh-CN" altLang="zh-CN" sz="1800" dirty="0"/>
              <a:t>函数，如图</a:t>
            </a:r>
            <a:r>
              <a:rPr lang="en-US" altLang="zh-CN" sz="1800" dirty="0"/>
              <a:t>6.6</a:t>
            </a:r>
            <a:r>
              <a:rPr lang="zh-CN" altLang="zh-CN" sz="1800" dirty="0"/>
              <a:t>所示。</a:t>
            </a:r>
          </a:p>
        </p:txBody>
      </p:sp>
    </p:spTree>
    <p:extLst>
      <p:ext uri="{BB962C8B-B14F-4D97-AF65-F5344CB8AC3E}">
        <p14:creationId xmlns:p14="http://schemas.microsoft.com/office/powerpoint/2010/main" val="10883718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53831" y="328904"/>
            <a:ext cx="2040943" cy="461665"/>
          </a:xfrm>
          <a:prstGeom prst="rect">
            <a:avLst/>
          </a:prstGeom>
        </p:spPr>
        <p:txBody>
          <a:bodyPr wrap="none">
            <a:spAutoFit/>
          </a:bodyPr>
          <a:lstStyle/>
          <a:p>
            <a:r>
              <a:rPr lang="zh-CN" altLang="zh-CN" sz="2400" b="1" dirty="0"/>
              <a:t>绘图区的实现</a:t>
            </a:r>
          </a:p>
        </p:txBody>
      </p:sp>
      <p:sp>
        <p:nvSpPr>
          <p:cNvPr id="3" name="TextBox 2"/>
          <p:cNvSpPr txBox="1"/>
          <p:nvPr/>
        </p:nvSpPr>
        <p:spPr>
          <a:xfrm>
            <a:off x="783771" y="1045029"/>
            <a:ext cx="10295907" cy="2308324"/>
          </a:xfrm>
          <a:prstGeom prst="rect">
            <a:avLst/>
          </a:prstGeom>
          <a:noFill/>
        </p:spPr>
        <p:txBody>
          <a:bodyPr wrap="square" rtlCol="0">
            <a:spAutoFit/>
          </a:bodyPr>
          <a:lstStyle/>
          <a:p>
            <a:pPr indent="450850"/>
            <a:r>
              <a:rPr lang="zh-CN" altLang="zh-CN" sz="1800" dirty="0"/>
              <a:t>（</a:t>
            </a:r>
            <a:r>
              <a:rPr lang="en-US" altLang="zh-CN" sz="1800" dirty="0"/>
              <a:t>2</a:t>
            </a:r>
            <a:r>
              <a:rPr lang="zh-CN" altLang="zh-CN" sz="1800" dirty="0"/>
              <a:t>）利用</a:t>
            </a:r>
            <a:r>
              <a:rPr lang="en-US" altLang="zh-CN" sz="1800" dirty="0" err="1"/>
              <a:t>QPainterPath</a:t>
            </a:r>
            <a:r>
              <a:rPr lang="zh-CN" altLang="zh-CN" sz="1800" dirty="0"/>
              <a:t>绘制简单图形。</a:t>
            </a:r>
          </a:p>
          <a:p>
            <a:pPr indent="450850"/>
            <a:r>
              <a:rPr lang="zh-CN" altLang="zh-CN" sz="1800" dirty="0"/>
              <a:t>利用</a:t>
            </a:r>
            <a:r>
              <a:rPr lang="en-US" altLang="zh-CN" sz="1800" dirty="0" err="1"/>
              <a:t>QPainterPath</a:t>
            </a:r>
            <a:r>
              <a:rPr lang="zh-CN" altLang="zh-CN" sz="1800" dirty="0"/>
              <a:t>绘制简单图形，</a:t>
            </a:r>
            <a:r>
              <a:rPr lang="en-US" altLang="zh-CN" sz="1800" dirty="0" err="1"/>
              <a:t>QPainterPath</a:t>
            </a:r>
            <a:r>
              <a:rPr lang="zh-CN" altLang="zh-CN" sz="1800" dirty="0"/>
              <a:t>类为</a:t>
            </a:r>
            <a:r>
              <a:rPr lang="en-US" altLang="zh-CN" sz="1800" dirty="0" err="1"/>
              <a:t>QPainter</a:t>
            </a:r>
            <a:r>
              <a:rPr lang="zh-CN" altLang="zh-CN" sz="1800" dirty="0"/>
              <a:t>类提供了一个存储容器，里面包含了所要绘制的内容的集合及绘制的顺序，如长方形、多边形、曲线等各种任意图形。当需要绘制此预先存储在</a:t>
            </a:r>
            <a:r>
              <a:rPr lang="en-US" altLang="zh-CN" sz="1800" dirty="0" err="1"/>
              <a:t>QPainterPath</a:t>
            </a:r>
            <a:r>
              <a:rPr lang="zh-CN" altLang="zh-CN" sz="1800" dirty="0"/>
              <a:t>对象中的内容时，只需调用</a:t>
            </a:r>
            <a:r>
              <a:rPr lang="en-US" altLang="zh-CN" sz="1800" dirty="0" err="1"/>
              <a:t>QPainter</a:t>
            </a:r>
            <a:r>
              <a:rPr lang="zh-CN" altLang="zh-CN" sz="1800" dirty="0"/>
              <a:t>类的</a:t>
            </a:r>
            <a:r>
              <a:rPr lang="en-US" altLang="zh-CN" sz="1800" dirty="0" err="1"/>
              <a:t>drawPath</a:t>
            </a:r>
            <a:r>
              <a:rPr lang="en-US" altLang="zh-CN" sz="1800" dirty="0"/>
              <a:t>()</a:t>
            </a:r>
            <a:r>
              <a:rPr lang="zh-CN" altLang="zh-CN" sz="1800" dirty="0"/>
              <a:t>函数即可。</a:t>
            </a:r>
          </a:p>
          <a:p>
            <a:pPr indent="450850"/>
            <a:r>
              <a:rPr lang="en-US" altLang="zh-CN" sz="1800" dirty="0" err="1"/>
              <a:t>QPainterPath</a:t>
            </a:r>
            <a:r>
              <a:rPr lang="zh-CN" altLang="zh-CN" sz="1800" dirty="0"/>
              <a:t>类提供了许多函数接口，可以很方便地加入一些规则图形。例如，</a:t>
            </a:r>
            <a:r>
              <a:rPr lang="en-US" altLang="zh-CN" sz="1800" dirty="0" err="1"/>
              <a:t>addRect</a:t>
            </a:r>
            <a:r>
              <a:rPr lang="en-US" altLang="zh-CN" sz="1800" dirty="0"/>
              <a:t>()</a:t>
            </a:r>
            <a:r>
              <a:rPr lang="zh-CN" altLang="zh-CN" sz="1800" dirty="0"/>
              <a:t>加入一个方形，</a:t>
            </a:r>
            <a:r>
              <a:rPr lang="en-US" altLang="zh-CN" sz="1800" dirty="0" err="1"/>
              <a:t>addEllipse</a:t>
            </a:r>
            <a:r>
              <a:rPr lang="en-US" altLang="zh-CN" sz="1800" dirty="0"/>
              <a:t>()</a:t>
            </a:r>
            <a:r>
              <a:rPr lang="zh-CN" altLang="zh-CN" sz="1800" dirty="0"/>
              <a:t>函数加入一个椭圆形，</a:t>
            </a:r>
            <a:r>
              <a:rPr lang="en-US" altLang="zh-CN" sz="1800" dirty="0" err="1"/>
              <a:t>addText</a:t>
            </a:r>
            <a:r>
              <a:rPr lang="en-US" altLang="zh-CN" sz="1800" dirty="0"/>
              <a:t>()</a:t>
            </a:r>
            <a:r>
              <a:rPr lang="zh-CN" altLang="zh-CN" sz="1800" dirty="0"/>
              <a:t>函数加入一个字符串，</a:t>
            </a:r>
            <a:r>
              <a:rPr lang="en-US" altLang="zh-CN" sz="1800" dirty="0" err="1"/>
              <a:t>addPolygon</a:t>
            </a:r>
            <a:r>
              <a:rPr lang="en-US" altLang="zh-CN" sz="1800" dirty="0"/>
              <a:t>()</a:t>
            </a:r>
            <a:r>
              <a:rPr lang="zh-CN" altLang="zh-CN" sz="1800" dirty="0"/>
              <a:t>函数加入一个多边形等。同时，</a:t>
            </a:r>
            <a:r>
              <a:rPr lang="en-US" altLang="zh-CN" sz="1800" dirty="0" err="1"/>
              <a:t>QPainterPath</a:t>
            </a:r>
            <a:r>
              <a:rPr lang="zh-CN" altLang="zh-CN" sz="1800" dirty="0"/>
              <a:t>类还提供了</a:t>
            </a:r>
            <a:r>
              <a:rPr lang="en-US" altLang="zh-CN" sz="1800" dirty="0" err="1"/>
              <a:t>addPath</a:t>
            </a:r>
            <a:r>
              <a:rPr lang="en-US" altLang="zh-CN" sz="1800" dirty="0"/>
              <a:t>()</a:t>
            </a:r>
            <a:r>
              <a:rPr lang="zh-CN" altLang="zh-CN" sz="1800" dirty="0"/>
              <a:t>函数，用于加入另一个</a:t>
            </a:r>
            <a:r>
              <a:rPr lang="en-US" altLang="zh-CN" sz="1800" dirty="0" err="1"/>
              <a:t>QPainterPath</a:t>
            </a:r>
            <a:r>
              <a:rPr lang="zh-CN" altLang="zh-CN" sz="1800" dirty="0"/>
              <a:t>对象中保存的内容</a:t>
            </a:r>
            <a:r>
              <a:rPr lang="zh-CN" altLang="zh-CN" sz="1800" dirty="0" smtClean="0"/>
              <a:t>。</a:t>
            </a:r>
            <a:endParaRPr lang="zh-CN" altLang="zh-CN" sz="1800" dirty="0"/>
          </a:p>
        </p:txBody>
      </p:sp>
      <p:sp>
        <p:nvSpPr>
          <p:cNvPr id="4" name="TextBox 3"/>
          <p:cNvSpPr txBox="1"/>
          <p:nvPr/>
        </p:nvSpPr>
        <p:spPr>
          <a:xfrm>
            <a:off x="783771" y="3293978"/>
            <a:ext cx="6685808" cy="1200329"/>
          </a:xfrm>
          <a:prstGeom prst="rect">
            <a:avLst/>
          </a:prstGeom>
          <a:noFill/>
        </p:spPr>
        <p:txBody>
          <a:bodyPr wrap="square" rtlCol="0">
            <a:spAutoFit/>
          </a:bodyPr>
          <a:lstStyle/>
          <a:p>
            <a:pPr indent="450850"/>
            <a:r>
              <a:rPr lang="en-US" altLang="zh-CN" sz="1800" dirty="0" err="1"/>
              <a:t>QPainterPath</a:t>
            </a:r>
            <a:r>
              <a:rPr lang="zh-CN" altLang="zh-CN" sz="1800" dirty="0"/>
              <a:t>对象的当前点自动处在上一部分图形内容的结束点上，若下一部分图形的起点不在此结束点，则需调用</a:t>
            </a:r>
            <a:r>
              <a:rPr lang="en-US" altLang="zh-CN" sz="1800" dirty="0" err="1"/>
              <a:t>moveTo</a:t>
            </a:r>
            <a:r>
              <a:rPr lang="en-US" altLang="zh-CN" sz="1800" dirty="0"/>
              <a:t>()</a:t>
            </a:r>
            <a:r>
              <a:rPr lang="zh-CN" altLang="zh-CN" sz="1800" dirty="0"/>
              <a:t>函数将当前点移动到下一部分图形的起点。</a:t>
            </a:r>
          </a:p>
          <a:p>
            <a:pPr indent="450850"/>
            <a:r>
              <a:rPr lang="en-US" altLang="zh-CN" sz="1800" dirty="0" err="1"/>
              <a:t>cubicTo</a:t>
            </a:r>
            <a:r>
              <a:rPr lang="en-US" altLang="zh-CN" sz="1800" dirty="0"/>
              <a:t>()</a:t>
            </a:r>
            <a:r>
              <a:rPr lang="zh-CN" altLang="zh-CN" sz="1800" dirty="0"/>
              <a:t>函数绘制的是贝赛尔曲线，如图</a:t>
            </a:r>
            <a:r>
              <a:rPr lang="en-US" altLang="zh-CN" sz="1800" dirty="0"/>
              <a:t>6.7</a:t>
            </a:r>
            <a:r>
              <a:rPr lang="zh-CN" altLang="zh-CN" sz="1800" dirty="0"/>
              <a:t>所示</a:t>
            </a:r>
            <a:r>
              <a:rPr lang="zh-CN" altLang="zh-CN" sz="1800" dirty="0" smtClean="0"/>
              <a:t>。</a:t>
            </a:r>
            <a:endParaRPr lang="zh-CN" altLang="zh-CN" sz="1800" dirty="0"/>
          </a:p>
        </p:txBody>
      </p:sp>
      <p:pic>
        <p:nvPicPr>
          <p:cNvPr id="5122" name="Picture 2" descr="7T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38431" y="3293978"/>
            <a:ext cx="2372369" cy="2098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736905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53831" y="328904"/>
            <a:ext cx="2040943" cy="461665"/>
          </a:xfrm>
          <a:prstGeom prst="rect">
            <a:avLst/>
          </a:prstGeom>
        </p:spPr>
        <p:txBody>
          <a:bodyPr wrap="none">
            <a:spAutoFit/>
          </a:bodyPr>
          <a:lstStyle/>
          <a:p>
            <a:r>
              <a:rPr lang="zh-CN" altLang="zh-CN" sz="2400" b="1" dirty="0"/>
              <a:t>绘图区的实现</a:t>
            </a:r>
          </a:p>
        </p:txBody>
      </p:sp>
      <p:sp>
        <p:nvSpPr>
          <p:cNvPr id="3" name="TextBox 2"/>
          <p:cNvSpPr txBox="1"/>
          <p:nvPr/>
        </p:nvSpPr>
        <p:spPr>
          <a:xfrm>
            <a:off x="795647" y="1045029"/>
            <a:ext cx="10319657" cy="923330"/>
          </a:xfrm>
          <a:prstGeom prst="rect">
            <a:avLst/>
          </a:prstGeom>
          <a:noFill/>
        </p:spPr>
        <p:txBody>
          <a:bodyPr wrap="square" rtlCol="0">
            <a:spAutoFit/>
          </a:bodyPr>
          <a:lstStyle/>
          <a:p>
            <a:pPr indent="450850"/>
            <a:r>
              <a:rPr lang="zh-CN" altLang="zh-CN" sz="1800" dirty="0"/>
              <a:t>利用</a:t>
            </a:r>
            <a:r>
              <a:rPr lang="en-US" altLang="zh-CN" sz="1800" dirty="0" err="1"/>
              <a:t>QPainterPath</a:t>
            </a:r>
            <a:r>
              <a:rPr lang="zh-CN" altLang="zh-CN" sz="1800" dirty="0"/>
              <a:t>类可以实现</a:t>
            </a:r>
            <a:r>
              <a:rPr lang="en-US" altLang="zh-CN" sz="1800" dirty="0" err="1"/>
              <a:t>QPainter</a:t>
            </a:r>
            <a:r>
              <a:rPr lang="zh-CN" altLang="zh-CN" sz="1800" dirty="0"/>
              <a:t>类的</a:t>
            </a:r>
            <a:r>
              <a:rPr lang="en-US" altLang="zh-CN" sz="1800" dirty="0"/>
              <a:t>draw()</a:t>
            </a:r>
            <a:r>
              <a:rPr lang="zh-CN" altLang="zh-CN" sz="1800" dirty="0"/>
              <a:t>函数能够实现的所有图形。例如，对于</a:t>
            </a:r>
            <a:r>
              <a:rPr lang="en-US" altLang="zh-CN" sz="1800" dirty="0" err="1"/>
              <a:t>QPainter</a:t>
            </a:r>
            <a:r>
              <a:rPr lang="en-US" altLang="zh-CN" sz="1800" dirty="0"/>
              <a:t>::</a:t>
            </a:r>
            <a:r>
              <a:rPr lang="en-US" altLang="zh-CN" sz="1800" dirty="0" err="1"/>
              <a:t>drawRect</a:t>
            </a:r>
            <a:r>
              <a:rPr lang="en-US" altLang="zh-CN" sz="1800" dirty="0"/>
              <a:t>()</a:t>
            </a:r>
            <a:r>
              <a:rPr lang="zh-CN" altLang="zh-CN" sz="1800" dirty="0"/>
              <a:t>函数，除可用上面介绍的</a:t>
            </a:r>
            <a:r>
              <a:rPr lang="en-US" altLang="zh-CN" sz="1800" dirty="0" err="1"/>
              <a:t>QPainterPath</a:t>
            </a:r>
            <a:r>
              <a:rPr lang="en-US" altLang="zh-CN" sz="1800" dirty="0"/>
              <a:t>::</a:t>
            </a:r>
            <a:r>
              <a:rPr lang="en-US" altLang="zh-CN" sz="1800" dirty="0" err="1"/>
              <a:t>addRect</a:t>
            </a:r>
            <a:r>
              <a:rPr lang="en-US" altLang="zh-CN" sz="1800" dirty="0"/>
              <a:t>()</a:t>
            </a:r>
            <a:r>
              <a:rPr lang="zh-CN" altLang="zh-CN" sz="1800" dirty="0"/>
              <a:t>的方式实现外，还可以用如下方式实现</a:t>
            </a:r>
            <a:r>
              <a:rPr lang="zh-CN" altLang="zh-CN" sz="1800" dirty="0" smtClean="0"/>
              <a:t>：</a:t>
            </a:r>
            <a:endParaRPr lang="zh-CN" altLang="zh-CN" sz="1800" dirty="0"/>
          </a:p>
        </p:txBody>
      </p:sp>
      <p:sp>
        <p:nvSpPr>
          <p:cNvPr id="4" name="圆角矩形 3"/>
          <p:cNvSpPr/>
          <p:nvPr/>
        </p:nvSpPr>
        <p:spPr>
          <a:xfrm>
            <a:off x="1402670" y="1990845"/>
            <a:ext cx="8762608" cy="1838801"/>
          </a:xfrm>
          <a:prstGeom prst="roundRect">
            <a:avLst>
              <a:gd name="adj" fmla="val 11500"/>
            </a:avLst>
          </a:prstGeom>
          <a:solidFill>
            <a:srgbClr val="DDDDDD"/>
          </a:solidFill>
        </p:spPr>
        <p:txBody>
          <a:bodyPr wrap="square">
            <a:spAutoFit/>
          </a:bodyPr>
          <a:lstStyle/>
          <a:p>
            <a:r>
              <a:rPr lang="en-US" altLang="zh-CN" dirty="0" err="1"/>
              <a:t>QPainterPath</a:t>
            </a:r>
            <a:r>
              <a:rPr lang="en-US" altLang="zh-CN" dirty="0"/>
              <a:t> path;</a:t>
            </a:r>
            <a:endParaRPr lang="zh-CN" altLang="zh-CN" dirty="0"/>
          </a:p>
          <a:p>
            <a:r>
              <a:rPr lang="en-US" altLang="zh-CN" dirty="0" err="1"/>
              <a:t>path.moveTo</a:t>
            </a:r>
            <a:r>
              <a:rPr lang="en-US" altLang="zh-CN" dirty="0"/>
              <a:t>(0,0);</a:t>
            </a:r>
            <a:endParaRPr lang="zh-CN" altLang="zh-CN" dirty="0"/>
          </a:p>
          <a:p>
            <a:r>
              <a:rPr lang="en-US" altLang="zh-CN" dirty="0" err="1"/>
              <a:t>path.lineTo</a:t>
            </a:r>
            <a:r>
              <a:rPr lang="en-US" altLang="zh-CN" dirty="0"/>
              <a:t>(200,0);</a:t>
            </a:r>
            <a:endParaRPr lang="zh-CN" altLang="zh-CN" dirty="0"/>
          </a:p>
          <a:p>
            <a:r>
              <a:rPr lang="en-US" altLang="zh-CN" dirty="0" err="1"/>
              <a:t>path.lineTo</a:t>
            </a:r>
            <a:r>
              <a:rPr lang="en-US" altLang="zh-CN" dirty="0"/>
              <a:t>(200,100);</a:t>
            </a:r>
            <a:endParaRPr lang="zh-CN" altLang="zh-CN" dirty="0"/>
          </a:p>
          <a:p>
            <a:r>
              <a:rPr lang="en-US" altLang="zh-CN" dirty="0" err="1"/>
              <a:t>path.lineTo</a:t>
            </a:r>
            <a:r>
              <a:rPr lang="en-US" altLang="zh-CN" dirty="0"/>
              <a:t>(0,100);</a:t>
            </a:r>
            <a:endParaRPr lang="zh-CN" altLang="zh-CN" dirty="0"/>
          </a:p>
          <a:p>
            <a:r>
              <a:rPr lang="en-US" altLang="zh-CN" dirty="0" err="1"/>
              <a:t>path.lineTo</a:t>
            </a:r>
            <a:r>
              <a:rPr lang="en-US" altLang="zh-CN" dirty="0"/>
              <a:t>(0,0);</a:t>
            </a:r>
            <a:endParaRPr lang="zh-CN" altLang="zh-CN" dirty="0"/>
          </a:p>
        </p:txBody>
      </p:sp>
      <p:sp>
        <p:nvSpPr>
          <p:cNvPr id="5" name="矩形 4"/>
          <p:cNvSpPr/>
          <p:nvPr/>
        </p:nvSpPr>
        <p:spPr>
          <a:xfrm>
            <a:off x="1307668" y="3829646"/>
            <a:ext cx="8572602" cy="369332"/>
          </a:xfrm>
          <a:prstGeom prst="rect">
            <a:avLst/>
          </a:prstGeom>
        </p:spPr>
        <p:txBody>
          <a:bodyPr wrap="square">
            <a:spAutoFit/>
          </a:bodyPr>
          <a:lstStyle/>
          <a:p>
            <a:r>
              <a:rPr lang="zh-CN" altLang="zh-CN" sz="1800" dirty="0"/>
              <a:t>这是一个更通用的方法，其他（如多边形等）图形都能够使用这种方式实现。</a:t>
            </a:r>
          </a:p>
        </p:txBody>
      </p:sp>
    </p:spTree>
    <p:extLst>
      <p:ext uri="{BB962C8B-B14F-4D97-AF65-F5344CB8AC3E}">
        <p14:creationId xmlns:p14="http://schemas.microsoft.com/office/powerpoint/2010/main" val="31245338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328103" y="278444"/>
            <a:ext cx="11224649" cy="6748788"/>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37" tIns="43415" rIns="86837" bIns="43415" rtlCol="0" anchor="ctr"/>
          <a:lstStyle/>
          <a:p>
            <a:pPr algn="ctr"/>
            <a:endParaRPr lang="zh-CN" altLang="en-US"/>
          </a:p>
        </p:txBody>
      </p:sp>
      <p:sp>
        <p:nvSpPr>
          <p:cNvPr id="21" name="矩形 20"/>
          <p:cNvSpPr/>
          <p:nvPr/>
        </p:nvSpPr>
        <p:spPr>
          <a:xfrm>
            <a:off x="5249050" y="2200605"/>
            <a:ext cx="1641353" cy="1794289"/>
          </a:xfrm>
          <a:prstGeom prst="rect">
            <a:avLst/>
          </a:prstGeom>
          <a:solidFill>
            <a:srgbClr val="6A4B2E"/>
          </a:solidFill>
          <a:ln>
            <a:noFill/>
          </a:ln>
        </p:spPr>
        <p:style>
          <a:lnRef idx="2">
            <a:schemeClr val="accent1">
              <a:shade val="50000"/>
            </a:schemeClr>
          </a:lnRef>
          <a:fillRef idx="1">
            <a:schemeClr val="accent1"/>
          </a:fillRef>
          <a:effectRef idx="0">
            <a:schemeClr val="accent1"/>
          </a:effectRef>
          <a:fontRef idx="minor">
            <a:schemeClr val="lt1"/>
          </a:fontRef>
        </p:style>
        <p:txBody>
          <a:bodyPr lIns="86863" tIns="43430" rIns="86863" bIns="43430" spcCol="0" rtlCol="0" anchor="ctr"/>
          <a:lstStyle/>
          <a:p>
            <a:pPr algn="ctr"/>
            <a:endParaRPr lang="zh-CN" altLang="en-US"/>
          </a:p>
        </p:txBody>
      </p:sp>
      <p:sp>
        <p:nvSpPr>
          <p:cNvPr id="22" name="矩形 21"/>
          <p:cNvSpPr/>
          <p:nvPr/>
        </p:nvSpPr>
        <p:spPr>
          <a:xfrm>
            <a:off x="4762381" y="1940130"/>
            <a:ext cx="1641353" cy="1794289"/>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63" tIns="43430" rIns="86863" bIns="43430" spcCol="0" rtlCol="0" anchor="ctr"/>
          <a:lstStyle/>
          <a:p>
            <a:pPr algn="ctr"/>
            <a:endParaRPr lang="zh-CN" altLang="en-US"/>
          </a:p>
        </p:txBody>
      </p:sp>
      <p:sp>
        <p:nvSpPr>
          <p:cNvPr id="23" name="TextBox 3"/>
          <p:cNvSpPr txBox="1"/>
          <p:nvPr/>
        </p:nvSpPr>
        <p:spPr>
          <a:xfrm>
            <a:off x="5391550" y="2296565"/>
            <a:ext cx="1498853" cy="1488092"/>
          </a:xfrm>
          <a:prstGeom prst="rect">
            <a:avLst/>
          </a:prstGeom>
          <a:noFill/>
        </p:spPr>
        <p:txBody>
          <a:bodyPr wrap="square" lIns="86863" tIns="43430" rIns="86863" bIns="43430" rtlCol="0">
            <a:spAutoFit/>
          </a:bodyPr>
          <a:lstStyle/>
          <a:p>
            <a:r>
              <a:rPr lang="en-US" altLang="zh-CN" sz="9100" b="1" dirty="0" smtClean="0">
                <a:solidFill>
                  <a:schemeClr val="bg1"/>
                </a:solidFill>
                <a:latin typeface="方正隶书简体" panose="02010601030101010101" pitchFamily="2" charset="-122"/>
                <a:ea typeface="方正隶书简体" panose="02010601030101010101" pitchFamily="2" charset="-122"/>
              </a:rPr>
              <a:t>03</a:t>
            </a:r>
            <a:endParaRPr lang="zh-CN" altLang="en-US" sz="9100" b="1" dirty="0">
              <a:solidFill>
                <a:schemeClr val="bg1"/>
              </a:solidFill>
              <a:latin typeface="方正隶书简体" panose="02010601030101010101" pitchFamily="2" charset="-122"/>
              <a:ea typeface="方正隶书简体" panose="02010601030101010101" pitchFamily="2" charset="-122"/>
            </a:endParaRPr>
          </a:p>
        </p:txBody>
      </p:sp>
      <p:pic>
        <p:nvPicPr>
          <p:cNvPr id="24" name="图片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64586" y="1370906"/>
            <a:ext cx="939645" cy="1112796"/>
          </a:xfrm>
          <a:prstGeom prst="rect">
            <a:avLst/>
          </a:prstGeom>
        </p:spPr>
      </p:pic>
      <p:sp>
        <p:nvSpPr>
          <p:cNvPr id="25" name="TextBox 5"/>
          <p:cNvSpPr txBox="1"/>
          <p:nvPr/>
        </p:nvSpPr>
        <p:spPr>
          <a:xfrm>
            <a:off x="4675704" y="4202847"/>
            <a:ext cx="2529445" cy="518595"/>
          </a:xfrm>
          <a:prstGeom prst="rect">
            <a:avLst/>
          </a:prstGeom>
          <a:noFill/>
        </p:spPr>
        <p:txBody>
          <a:bodyPr wrap="square" lIns="86863" tIns="43430" rIns="86863" bIns="43430" rtlCol="0">
            <a:spAutoFit/>
          </a:bodyPr>
          <a:lstStyle/>
          <a:p>
            <a:r>
              <a:rPr lang="zh-CN" altLang="zh-CN" sz="2800" b="1" dirty="0"/>
              <a:t>主窗口的实现</a:t>
            </a:r>
          </a:p>
        </p:txBody>
      </p:sp>
    </p:spTree>
    <p:extLst>
      <p:ext uri="{BB962C8B-B14F-4D97-AF65-F5344CB8AC3E}">
        <p14:creationId xmlns:p14="http://schemas.microsoft.com/office/powerpoint/2010/main" val="3998177128"/>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3" presetClass="entr" presetSubtype="32" fill="hold" grpId="0" nodeType="after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strVal val="4*#ppt_w"/>
                                          </p:val>
                                        </p:tav>
                                        <p:tav tm="100000">
                                          <p:val>
                                            <p:strVal val="#ppt_w"/>
                                          </p:val>
                                        </p:tav>
                                      </p:tavLst>
                                    </p:anim>
                                    <p:anim calcmode="lin" valueType="num">
                                      <p:cBhvr>
                                        <p:cTn id="13" dur="500" fill="hold"/>
                                        <p:tgtEl>
                                          <p:spTgt spid="21"/>
                                        </p:tgtEl>
                                        <p:attrNameLst>
                                          <p:attrName>ppt_h</p:attrName>
                                        </p:attrNameLst>
                                      </p:cBhvr>
                                      <p:tavLst>
                                        <p:tav tm="0">
                                          <p:val>
                                            <p:strVal val="4*#ppt_h"/>
                                          </p:val>
                                        </p:tav>
                                        <p:tav tm="100000">
                                          <p:val>
                                            <p:strVal val="#ppt_h"/>
                                          </p:val>
                                        </p:tav>
                                      </p:tavLst>
                                    </p:anim>
                                  </p:childTnLst>
                                </p:cTn>
                              </p:par>
                            </p:childTnLst>
                          </p:cTn>
                        </p:par>
                        <p:par>
                          <p:cTn id="14" fill="hold">
                            <p:stCondLst>
                              <p:cond delay="1000"/>
                            </p:stCondLst>
                            <p:childTnLst>
                              <p:par>
                                <p:cTn id="15" presetID="55" presetClass="entr" presetSubtype="0" fill="hold" grpId="0" nodeType="after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p:cTn id="17" dur="1000" fill="hold"/>
                                        <p:tgtEl>
                                          <p:spTgt spid="23"/>
                                        </p:tgtEl>
                                        <p:attrNameLst>
                                          <p:attrName>ppt_w</p:attrName>
                                        </p:attrNameLst>
                                      </p:cBhvr>
                                      <p:tavLst>
                                        <p:tav tm="0">
                                          <p:val>
                                            <p:strVal val="#ppt_w*0.70"/>
                                          </p:val>
                                        </p:tav>
                                        <p:tav tm="100000">
                                          <p:val>
                                            <p:strVal val="#ppt_w"/>
                                          </p:val>
                                        </p:tav>
                                      </p:tavLst>
                                    </p:anim>
                                    <p:anim calcmode="lin" valueType="num">
                                      <p:cBhvr>
                                        <p:cTn id="18" dur="1000" fill="hold"/>
                                        <p:tgtEl>
                                          <p:spTgt spid="23"/>
                                        </p:tgtEl>
                                        <p:attrNameLst>
                                          <p:attrName>ppt_h</p:attrName>
                                        </p:attrNameLst>
                                      </p:cBhvr>
                                      <p:tavLst>
                                        <p:tav tm="0">
                                          <p:val>
                                            <p:strVal val="#ppt_h"/>
                                          </p:val>
                                        </p:tav>
                                        <p:tav tm="100000">
                                          <p:val>
                                            <p:strVal val="#ppt_h"/>
                                          </p:val>
                                        </p:tav>
                                      </p:tavLst>
                                    </p:anim>
                                    <p:animEffect transition="in" filter="fade">
                                      <p:cBhvr>
                                        <p:cTn id="19" dur="1000"/>
                                        <p:tgtEl>
                                          <p:spTgt spid="23"/>
                                        </p:tgtEl>
                                      </p:cBhvr>
                                    </p:animEffect>
                                  </p:childTnLst>
                                </p:cTn>
                              </p:par>
                            </p:childTnLst>
                          </p:cTn>
                        </p:par>
                        <p:par>
                          <p:cTn id="20" fill="hold">
                            <p:stCondLst>
                              <p:cond delay="2000"/>
                            </p:stCondLst>
                            <p:childTnLst>
                              <p:par>
                                <p:cTn id="21" presetID="2" presetClass="entr" presetSubtype="8" fill="hold" nodeType="afterEffect">
                                  <p:stCondLst>
                                    <p:cond delay="0"/>
                                  </p:stCondLst>
                                  <p:childTnLst>
                                    <p:set>
                                      <p:cBhvr>
                                        <p:cTn id="22" dur="1" fill="hold">
                                          <p:stCondLst>
                                            <p:cond delay="0"/>
                                          </p:stCondLst>
                                        </p:cTn>
                                        <p:tgtEl>
                                          <p:spTgt spid="24"/>
                                        </p:tgtEl>
                                        <p:attrNameLst>
                                          <p:attrName>style.visibility</p:attrName>
                                        </p:attrNameLst>
                                      </p:cBhvr>
                                      <p:to>
                                        <p:strVal val="visible"/>
                                      </p:to>
                                    </p:set>
                                    <p:anim calcmode="lin" valueType="num">
                                      <p:cBhvr additive="base">
                                        <p:cTn id="23" dur="500" fill="hold"/>
                                        <p:tgtEl>
                                          <p:spTgt spid="24"/>
                                        </p:tgtEl>
                                        <p:attrNameLst>
                                          <p:attrName>ppt_x</p:attrName>
                                        </p:attrNameLst>
                                      </p:cBhvr>
                                      <p:tavLst>
                                        <p:tav tm="0">
                                          <p:val>
                                            <p:strVal val="0-#ppt_w/2"/>
                                          </p:val>
                                        </p:tav>
                                        <p:tav tm="100000">
                                          <p:val>
                                            <p:strVal val="#ppt_x"/>
                                          </p:val>
                                        </p:tav>
                                      </p:tavLst>
                                    </p:anim>
                                    <p:anim calcmode="lin" valueType="num">
                                      <p:cBhvr additive="base">
                                        <p:cTn id="24" dur="500" fill="hold"/>
                                        <p:tgtEl>
                                          <p:spTgt spid="24"/>
                                        </p:tgtEl>
                                        <p:attrNameLst>
                                          <p:attrName>ppt_y</p:attrName>
                                        </p:attrNameLst>
                                      </p:cBhvr>
                                      <p:tavLst>
                                        <p:tav tm="0">
                                          <p:val>
                                            <p:strVal val="#ppt_y"/>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1000"/>
                                        <p:tgtEl>
                                          <p:spTgt spid="25"/>
                                        </p:tgtEl>
                                      </p:cBhvr>
                                    </p:animEffect>
                                    <p:anim calcmode="lin" valueType="num">
                                      <p:cBhvr>
                                        <p:cTn id="28" dur="1000" fill="hold"/>
                                        <p:tgtEl>
                                          <p:spTgt spid="25"/>
                                        </p:tgtEl>
                                        <p:attrNameLst>
                                          <p:attrName>ppt_x</p:attrName>
                                        </p:attrNameLst>
                                      </p:cBhvr>
                                      <p:tavLst>
                                        <p:tav tm="0">
                                          <p:val>
                                            <p:strVal val="#ppt_x"/>
                                          </p:val>
                                        </p:tav>
                                        <p:tav tm="100000">
                                          <p:val>
                                            <p:strVal val="#ppt_x"/>
                                          </p:val>
                                        </p:tav>
                                      </p:tavLst>
                                    </p:anim>
                                    <p:anim calcmode="lin" valueType="num">
                                      <p:cBhvr>
                                        <p:cTn id="2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p:bldP spid="2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53831" y="328904"/>
            <a:ext cx="2031325" cy="461665"/>
          </a:xfrm>
          <a:prstGeom prst="rect">
            <a:avLst/>
          </a:prstGeom>
        </p:spPr>
        <p:txBody>
          <a:bodyPr wrap="none">
            <a:spAutoFit/>
          </a:bodyPr>
          <a:lstStyle/>
          <a:p>
            <a:r>
              <a:rPr lang="zh-CN" altLang="zh-CN" sz="2400" b="1" dirty="0"/>
              <a:t>主窗口的实现</a:t>
            </a:r>
          </a:p>
        </p:txBody>
      </p:sp>
      <p:sp>
        <p:nvSpPr>
          <p:cNvPr id="3" name="TextBox 2"/>
          <p:cNvSpPr txBox="1"/>
          <p:nvPr/>
        </p:nvSpPr>
        <p:spPr>
          <a:xfrm>
            <a:off x="771896" y="997527"/>
            <a:ext cx="10367159" cy="2446824"/>
          </a:xfrm>
          <a:prstGeom prst="rect">
            <a:avLst/>
          </a:prstGeom>
          <a:noFill/>
        </p:spPr>
        <p:txBody>
          <a:bodyPr wrap="square" rtlCol="0">
            <a:spAutoFit/>
          </a:bodyPr>
          <a:lstStyle/>
          <a:p>
            <a:pPr indent="450850"/>
            <a:r>
              <a:rPr lang="zh-CN" altLang="zh-CN" dirty="0"/>
              <a:t>主窗口类</a:t>
            </a:r>
            <a:r>
              <a:rPr lang="en-US" altLang="zh-CN" dirty="0" err="1"/>
              <a:t>MainWiget</a:t>
            </a:r>
            <a:r>
              <a:rPr lang="zh-CN" altLang="zh-CN" dirty="0"/>
              <a:t>继承自</a:t>
            </a:r>
            <a:r>
              <a:rPr lang="en-US" altLang="zh-CN" dirty="0" err="1"/>
              <a:t>QWidget</a:t>
            </a:r>
            <a:r>
              <a:rPr lang="zh-CN" altLang="zh-CN" dirty="0"/>
              <a:t>类，包含完成各种图形参数选择的控制区的声明、一系列设置与画图相关参数的槽函数的声明，以及一个绘图区</a:t>
            </a:r>
            <a:r>
              <a:rPr lang="en-US" altLang="zh-CN" dirty="0" err="1"/>
              <a:t>PaintArea</a:t>
            </a:r>
            <a:r>
              <a:rPr lang="zh-CN" altLang="zh-CN" dirty="0"/>
              <a:t>对象的声明。</a:t>
            </a:r>
          </a:p>
          <a:p>
            <a:pPr indent="450850"/>
            <a:r>
              <a:rPr lang="zh-CN" altLang="zh-CN" dirty="0"/>
              <a:t>打开“</a:t>
            </a:r>
            <a:r>
              <a:rPr lang="en-US" altLang="zh-CN" dirty="0" err="1"/>
              <a:t>mainwidget.h</a:t>
            </a:r>
            <a:r>
              <a:rPr lang="zh-CN" altLang="zh-CN" dirty="0"/>
              <a:t>”</a:t>
            </a:r>
            <a:r>
              <a:rPr lang="zh-CN" altLang="zh-CN" dirty="0">
                <a:hlinkClick r:id="rId2" action="ppaction://hlinkfile"/>
              </a:rPr>
              <a:t>头文件，添加如下</a:t>
            </a:r>
            <a:r>
              <a:rPr lang="zh-CN" altLang="zh-CN" dirty="0" smtClean="0">
                <a:hlinkClick r:id="rId2" action="ppaction://hlinkfile"/>
              </a:rPr>
              <a:t>代码</a:t>
            </a:r>
            <a:r>
              <a:rPr lang="zh-CN" altLang="en-US" dirty="0" smtClean="0">
                <a:hlinkClick r:id="rId2" action="ppaction://hlinkfile"/>
              </a:rPr>
              <a:t>。</a:t>
            </a:r>
            <a:endParaRPr lang="zh-CN" altLang="zh-CN" dirty="0"/>
          </a:p>
          <a:p>
            <a:pPr indent="450850"/>
            <a:r>
              <a:rPr lang="en-US" altLang="zh-CN" dirty="0" err="1"/>
              <a:t>MainWiget</a:t>
            </a:r>
            <a:r>
              <a:rPr lang="zh-CN" altLang="zh-CN" dirty="0"/>
              <a:t>类的构造函数中创建了各参数选择控件，打开“</a:t>
            </a:r>
            <a:r>
              <a:rPr lang="en-US" altLang="zh-CN" dirty="0"/>
              <a:t>mainwiget.cpp</a:t>
            </a:r>
            <a:r>
              <a:rPr lang="zh-CN" altLang="zh-CN" dirty="0"/>
              <a:t>”</a:t>
            </a:r>
            <a:r>
              <a:rPr lang="zh-CN" altLang="zh-CN" dirty="0">
                <a:hlinkClick r:id="rId3" action="ppaction://hlinkfile"/>
              </a:rPr>
              <a:t>文件，添加如下</a:t>
            </a:r>
            <a:r>
              <a:rPr lang="zh-CN" altLang="zh-CN" dirty="0" smtClean="0">
                <a:hlinkClick r:id="rId3" action="ppaction://hlinkfile"/>
              </a:rPr>
              <a:t>代码</a:t>
            </a:r>
            <a:r>
              <a:rPr lang="zh-CN" altLang="en-US" dirty="0" smtClean="0">
                <a:hlinkClick r:id="rId3" action="ppaction://hlinkfile"/>
              </a:rPr>
              <a:t>。</a:t>
            </a:r>
            <a:endParaRPr lang="en-US" altLang="zh-CN" dirty="0" smtClean="0"/>
          </a:p>
          <a:p>
            <a:pPr indent="450850"/>
            <a:r>
              <a:rPr lang="zh-CN" altLang="zh-CN" b="1" dirty="0"/>
              <a:t>其中，</a:t>
            </a:r>
            <a:endParaRPr lang="zh-CN" altLang="zh-CN" dirty="0"/>
          </a:p>
          <a:p>
            <a:pPr indent="450850" latinLnBrk="1"/>
            <a:r>
              <a:rPr lang="en-US" altLang="zh-CN" b="1" dirty="0"/>
              <a:t>(a) </a:t>
            </a:r>
            <a:r>
              <a:rPr lang="zh-CN" altLang="zh-CN" b="1" dirty="0"/>
              <a:t>shapeComboBox-&gt;addItem(tr("Line"),PaintArea::Line)：</a:t>
            </a:r>
            <a:r>
              <a:rPr lang="en-US" altLang="zh-CN" dirty="0" err="1"/>
              <a:t>QComboBox</a:t>
            </a:r>
            <a:r>
              <a:rPr lang="zh-CN" altLang="zh-CN" dirty="0"/>
              <a:t>的</a:t>
            </a:r>
            <a:r>
              <a:rPr lang="en-US" altLang="zh-CN" dirty="0" err="1"/>
              <a:t>addItem</a:t>
            </a:r>
            <a:r>
              <a:rPr lang="en-US" altLang="zh-CN" dirty="0"/>
              <a:t>()</a:t>
            </a:r>
            <a:r>
              <a:rPr lang="zh-CN" altLang="zh-CN" dirty="0"/>
              <a:t>函数可以仅插入文本，也可同时插入与文本相对应的具体数据，通常为枚举型数据，便于后面操作时确定选择的是哪个数据。</a:t>
            </a:r>
          </a:p>
          <a:p>
            <a:pPr indent="450850"/>
            <a:r>
              <a:rPr lang="en-US" altLang="zh-CN" b="1" dirty="0"/>
              <a:t>(b) </a:t>
            </a:r>
            <a:r>
              <a:rPr lang="zh-CN" altLang="zh-CN" b="1" dirty="0"/>
              <a:t>penStyleComboBox-&gt;addItem(tr("SolidLine"),static_cast&lt;int&gt;(Qt::SolidLine))：</a:t>
            </a:r>
            <a:r>
              <a:rPr lang="zh-CN" altLang="zh-CN" dirty="0"/>
              <a:t>选用不同的参数，对应画笔的不同风格，如图6.8所示</a:t>
            </a:r>
            <a:r>
              <a:rPr lang="zh-CN" altLang="zh-CN" dirty="0" smtClean="0"/>
              <a:t>。</a:t>
            </a:r>
            <a:endParaRPr lang="zh-CN" altLang="zh-CN" dirty="0"/>
          </a:p>
        </p:txBody>
      </p:sp>
      <p:pic>
        <p:nvPicPr>
          <p:cNvPr id="1026" name="Picture 2" descr="6T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74215" y="3455699"/>
            <a:ext cx="5886657" cy="2880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970824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53831" y="328904"/>
            <a:ext cx="2031325" cy="461665"/>
          </a:xfrm>
          <a:prstGeom prst="rect">
            <a:avLst/>
          </a:prstGeom>
        </p:spPr>
        <p:txBody>
          <a:bodyPr wrap="none">
            <a:spAutoFit/>
          </a:bodyPr>
          <a:lstStyle/>
          <a:p>
            <a:r>
              <a:rPr lang="zh-CN" altLang="zh-CN" sz="2400" b="1" dirty="0"/>
              <a:t>主窗口的实现</a:t>
            </a:r>
          </a:p>
        </p:txBody>
      </p:sp>
      <p:sp>
        <p:nvSpPr>
          <p:cNvPr id="3" name="TextBox 2"/>
          <p:cNvSpPr txBox="1"/>
          <p:nvPr/>
        </p:nvSpPr>
        <p:spPr>
          <a:xfrm>
            <a:off x="795647" y="985652"/>
            <a:ext cx="10295906" cy="646331"/>
          </a:xfrm>
          <a:prstGeom prst="rect">
            <a:avLst/>
          </a:prstGeom>
          <a:noFill/>
        </p:spPr>
        <p:txBody>
          <a:bodyPr wrap="square" rtlCol="0">
            <a:spAutoFit/>
          </a:bodyPr>
          <a:lstStyle/>
          <a:p>
            <a:pPr indent="450850"/>
            <a:r>
              <a:rPr lang="en-US" altLang="zh-CN" sz="1800" b="1" dirty="0"/>
              <a:t>(c) </a:t>
            </a:r>
            <a:r>
              <a:rPr lang="zh-CN" altLang="zh-CN" sz="1800" b="1" dirty="0"/>
              <a:t>penCapComboBox-&gt;addItem(tr("SquareCap"),Qt::SquareCap)：</a:t>
            </a:r>
            <a:r>
              <a:rPr lang="zh-CN" altLang="zh-CN" sz="1800" dirty="0"/>
              <a:t>选用不同的参数，对应画笔顶帽的不同风格，如图6.9所示</a:t>
            </a:r>
            <a:r>
              <a:rPr lang="zh-CN" altLang="zh-CN" sz="1800" dirty="0" smtClean="0"/>
              <a:t>。</a:t>
            </a:r>
            <a:endParaRPr lang="zh-CN" altLang="zh-CN" sz="1800" dirty="0"/>
          </a:p>
        </p:txBody>
      </p:sp>
      <p:pic>
        <p:nvPicPr>
          <p:cNvPr id="2050" name="Picture 2" descr="6t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17722" y="1686111"/>
            <a:ext cx="4633748" cy="1502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795647" y="3325091"/>
            <a:ext cx="10379034" cy="923330"/>
          </a:xfrm>
          <a:prstGeom prst="rect">
            <a:avLst/>
          </a:prstGeom>
          <a:noFill/>
        </p:spPr>
        <p:txBody>
          <a:bodyPr wrap="square" rtlCol="0">
            <a:spAutoFit/>
          </a:bodyPr>
          <a:lstStyle/>
          <a:p>
            <a:pPr indent="450850"/>
            <a:r>
              <a:rPr lang="zh-CN" altLang="zh-CN" sz="1800" b="1" dirty="0"/>
              <a:t>其中，</a:t>
            </a:r>
            <a:r>
              <a:rPr lang="en-US" altLang="zh-CN" sz="1800" dirty="0" err="1"/>
              <a:t>Qt</a:t>
            </a:r>
            <a:r>
              <a:rPr lang="en-US" altLang="zh-CN" sz="1800" dirty="0"/>
              <a:t>::</a:t>
            </a:r>
            <a:r>
              <a:rPr lang="en-US" altLang="zh-CN" sz="1800" dirty="0" err="1"/>
              <a:t>SquareCap</a:t>
            </a:r>
            <a:r>
              <a:rPr lang="zh-CN" altLang="zh-CN" sz="1800" dirty="0"/>
              <a:t>表示在线条的顶点处是方形的，且线条绘制的区域包括了端点，并且再往外延伸半个线宽的长度；</a:t>
            </a:r>
            <a:r>
              <a:rPr lang="en-US" altLang="zh-CN" sz="1800" dirty="0" err="1"/>
              <a:t>Qt</a:t>
            </a:r>
            <a:r>
              <a:rPr lang="en-US" altLang="zh-CN" sz="1800" dirty="0"/>
              <a:t>::</a:t>
            </a:r>
            <a:r>
              <a:rPr lang="en-US" altLang="zh-CN" sz="1800" dirty="0" err="1"/>
              <a:t>FlatCap</a:t>
            </a:r>
            <a:r>
              <a:rPr lang="zh-CN" altLang="zh-CN" sz="1800" dirty="0"/>
              <a:t>表示在线条的顶点处是方形的，但线条绘制区域不包括端点在内；</a:t>
            </a:r>
            <a:r>
              <a:rPr lang="en-US" altLang="zh-CN" sz="1800" dirty="0" err="1"/>
              <a:t>Qt</a:t>
            </a:r>
            <a:r>
              <a:rPr lang="en-US" altLang="zh-CN" sz="1800" dirty="0"/>
              <a:t>::</a:t>
            </a:r>
            <a:r>
              <a:rPr lang="en-US" altLang="zh-CN" sz="1800" dirty="0" err="1"/>
              <a:t>RoundCap</a:t>
            </a:r>
            <a:r>
              <a:rPr lang="zh-CN" altLang="zh-CN" sz="1800" dirty="0"/>
              <a:t>表示在线条的顶点处是圆形的，且线条绘制区域包含了端点</a:t>
            </a:r>
            <a:r>
              <a:rPr lang="zh-CN" altLang="zh-CN" sz="1800" dirty="0" smtClean="0"/>
              <a:t>。</a:t>
            </a:r>
            <a:endParaRPr lang="zh-CN" altLang="zh-CN" sz="1800" dirty="0"/>
          </a:p>
        </p:txBody>
      </p:sp>
    </p:spTree>
    <p:extLst>
      <p:ext uri="{BB962C8B-B14F-4D97-AF65-F5344CB8AC3E}">
        <p14:creationId xmlns:p14="http://schemas.microsoft.com/office/powerpoint/2010/main" val="25660640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53831" y="328904"/>
            <a:ext cx="2031325" cy="461665"/>
          </a:xfrm>
          <a:prstGeom prst="rect">
            <a:avLst/>
          </a:prstGeom>
        </p:spPr>
        <p:txBody>
          <a:bodyPr wrap="none">
            <a:spAutoFit/>
          </a:bodyPr>
          <a:lstStyle/>
          <a:p>
            <a:r>
              <a:rPr lang="zh-CN" altLang="zh-CN" sz="2400" b="1" dirty="0"/>
              <a:t>主窗口的实现</a:t>
            </a:r>
          </a:p>
        </p:txBody>
      </p:sp>
      <p:sp>
        <p:nvSpPr>
          <p:cNvPr id="3" name="矩形 2"/>
          <p:cNvSpPr/>
          <p:nvPr/>
        </p:nvSpPr>
        <p:spPr>
          <a:xfrm>
            <a:off x="1053831" y="898569"/>
            <a:ext cx="10025847" cy="646331"/>
          </a:xfrm>
          <a:prstGeom prst="rect">
            <a:avLst/>
          </a:prstGeom>
        </p:spPr>
        <p:txBody>
          <a:bodyPr wrap="square">
            <a:spAutoFit/>
          </a:bodyPr>
          <a:lstStyle/>
          <a:p>
            <a:pPr indent="450850"/>
            <a:r>
              <a:rPr lang="en-US" altLang="zh-CN" sz="1800" b="1" dirty="0"/>
              <a:t>(d) </a:t>
            </a:r>
            <a:r>
              <a:rPr lang="zh-CN" altLang="zh-CN" sz="1800" b="1" dirty="0"/>
              <a:t>penJoinComboBox-&gt;addItem(tr("BevelJoin"),Qt::BevelJoin)：</a:t>
            </a:r>
            <a:r>
              <a:rPr lang="zh-CN" altLang="zh-CN" sz="1800" dirty="0"/>
              <a:t>选用不同的参数，对应画笔连接点的不同风格，如图6.10所示。</a:t>
            </a:r>
          </a:p>
        </p:txBody>
      </p:sp>
      <p:pic>
        <p:nvPicPr>
          <p:cNvPr id="4" name="Picture 3" descr="6t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13187" y="1622869"/>
            <a:ext cx="4970792" cy="3348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1053831" y="5090149"/>
            <a:ext cx="10025847" cy="1200329"/>
          </a:xfrm>
          <a:prstGeom prst="rect">
            <a:avLst/>
          </a:prstGeom>
          <a:noFill/>
        </p:spPr>
        <p:txBody>
          <a:bodyPr wrap="square" rtlCol="0">
            <a:spAutoFit/>
          </a:bodyPr>
          <a:lstStyle/>
          <a:p>
            <a:pPr indent="450850"/>
            <a:r>
              <a:rPr lang="zh-CN" altLang="zh-CN" sz="1800" b="1" dirty="0"/>
              <a:t>其中，</a:t>
            </a:r>
            <a:r>
              <a:rPr lang="en-US" altLang="zh-CN" sz="1800" dirty="0" err="1"/>
              <a:t>Qt</a:t>
            </a:r>
            <a:r>
              <a:rPr lang="en-US" altLang="zh-CN" sz="1800" dirty="0"/>
              <a:t>::</a:t>
            </a:r>
            <a:r>
              <a:rPr lang="en-US" altLang="zh-CN" sz="1800" dirty="0" err="1"/>
              <a:t>BevelJoin</a:t>
            </a:r>
            <a:r>
              <a:rPr lang="zh-CN" altLang="zh-CN" sz="1800" dirty="0"/>
              <a:t>风格连接点是指两条线的中心线顶点相汇，相连处依然保留线条各自的方形顶端；</a:t>
            </a:r>
            <a:r>
              <a:rPr lang="en-US" altLang="zh-CN" sz="1800" dirty="0" err="1"/>
              <a:t>Qt</a:t>
            </a:r>
            <a:r>
              <a:rPr lang="en-US" altLang="zh-CN" sz="1800" dirty="0"/>
              <a:t>::</a:t>
            </a:r>
            <a:r>
              <a:rPr lang="en-US" altLang="zh-CN" sz="1800" dirty="0" err="1"/>
              <a:t>MiterJoin</a:t>
            </a:r>
            <a:r>
              <a:rPr lang="zh-CN" altLang="zh-CN" sz="1800" dirty="0"/>
              <a:t>风格连接点是指两条线的中心线顶点相汇，相连处线条延长到线的外侧汇集至点，形成一个尖顶的连接；</a:t>
            </a:r>
            <a:r>
              <a:rPr lang="en-US" altLang="zh-CN" sz="1800" dirty="0" err="1"/>
              <a:t>Qt</a:t>
            </a:r>
            <a:r>
              <a:rPr lang="en-US" altLang="zh-CN" sz="1800" dirty="0"/>
              <a:t>::</a:t>
            </a:r>
            <a:r>
              <a:rPr lang="en-US" altLang="zh-CN" sz="1800" dirty="0" err="1"/>
              <a:t>RoundJoin</a:t>
            </a:r>
            <a:r>
              <a:rPr lang="zh-CN" altLang="zh-CN" sz="1800" dirty="0"/>
              <a:t>风格连接点是指两条线的中心线顶点相汇，相连处以圆弧形连接</a:t>
            </a:r>
            <a:r>
              <a:rPr lang="zh-CN" altLang="zh-CN" sz="1800" dirty="0" smtClean="0"/>
              <a:t>。</a:t>
            </a:r>
            <a:endParaRPr lang="zh-CN" altLang="zh-CN" sz="1800" dirty="0"/>
          </a:p>
        </p:txBody>
      </p:sp>
    </p:spTree>
    <p:extLst>
      <p:ext uri="{BB962C8B-B14F-4D97-AF65-F5344CB8AC3E}">
        <p14:creationId xmlns:p14="http://schemas.microsoft.com/office/powerpoint/2010/main" val="36250628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53831" y="328904"/>
            <a:ext cx="2031325" cy="461665"/>
          </a:xfrm>
          <a:prstGeom prst="rect">
            <a:avLst/>
          </a:prstGeom>
        </p:spPr>
        <p:txBody>
          <a:bodyPr wrap="none">
            <a:spAutoFit/>
          </a:bodyPr>
          <a:lstStyle/>
          <a:p>
            <a:r>
              <a:rPr lang="zh-CN" altLang="zh-CN" sz="2400" b="1" dirty="0"/>
              <a:t>主窗口的实现</a:t>
            </a:r>
          </a:p>
        </p:txBody>
      </p:sp>
      <p:sp>
        <p:nvSpPr>
          <p:cNvPr id="3" name="TextBox 2"/>
          <p:cNvSpPr txBox="1"/>
          <p:nvPr/>
        </p:nvSpPr>
        <p:spPr>
          <a:xfrm>
            <a:off x="855023" y="961901"/>
            <a:ext cx="10307782" cy="646331"/>
          </a:xfrm>
          <a:prstGeom prst="rect">
            <a:avLst/>
          </a:prstGeom>
          <a:noFill/>
        </p:spPr>
        <p:txBody>
          <a:bodyPr wrap="square" rtlCol="0">
            <a:spAutoFit/>
          </a:bodyPr>
          <a:lstStyle/>
          <a:p>
            <a:pPr indent="450850"/>
            <a:r>
              <a:rPr lang="en-US" altLang="zh-CN" sz="1800" b="1" dirty="0"/>
              <a:t>(e) </a:t>
            </a:r>
            <a:r>
              <a:rPr lang="zh-CN" altLang="zh-CN" sz="1800" b="1" dirty="0"/>
              <a:t>fillRuleComboBox-&gt;addItem(tr("Odd Even"),Qt::OddEvenFill)：</a:t>
            </a:r>
            <a:r>
              <a:rPr lang="en-US" altLang="zh-CN" sz="1800" dirty="0" err="1"/>
              <a:t>Qt</a:t>
            </a:r>
            <a:r>
              <a:rPr lang="zh-CN" altLang="zh-CN" sz="1800" dirty="0"/>
              <a:t>为</a:t>
            </a:r>
            <a:r>
              <a:rPr lang="en-US" altLang="zh-CN" sz="1800" dirty="0" err="1"/>
              <a:t>QPainterPath</a:t>
            </a:r>
            <a:r>
              <a:rPr lang="zh-CN" altLang="zh-CN" sz="1800" dirty="0"/>
              <a:t>类提供了两种填充规则，分别是</a:t>
            </a:r>
            <a:r>
              <a:rPr lang="en-US" altLang="zh-CN" sz="1800" dirty="0" err="1"/>
              <a:t>Qt</a:t>
            </a:r>
            <a:r>
              <a:rPr lang="en-US" altLang="zh-CN" sz="1800" dirty="0"/>
              <a:t>::</a:t>
            </a:r>
            <a:r>
              <a:rPr lang="en-US" altLang="zh-CN" sz="1800" dirty="0" err="1"/>
              <a:t>OddEvenFill</a:t>
            </a:r>
            <a:r>
              <a:rPr lang="zh-CN" altLang="zh-CN" sz="1800" dirty="0"/>
              <a:t>和</a:t>
            </a:r>
            <a:r>
              <a:rPr lang="en-US" altLang="zh-CN" sz="1800" dirty="0" err="1"/>
              <a:t>Qt</a:t>
            </a:r>
            <a:r>
              <a:rPr lang="en-US" altLang="zh-CN" sz="1800" dirty="0"/>
              <a:t>::</a:t>
            </a:r>
            <a:r>
              <a:rPr lang="en-US" altLang="zh-CN" sz="1800" dirty="0" err="1"/>
              <a:t>WindingFill</a:t>
            </a:r>
            <a:r>
              <a:rPr lang="zh-CN" altLang="zh-CN" sz="1800" dirty="0"/>
              <a:t>，如图</a:t>
            </a:r>
            <a:r>
              <a:rPr lang="en-US" altLang="zh-CN" sz="1800" dirty="0"/>
              <a:t>6.11</a:t>
            </a:r>
            <a:r>
              <a:rPr lang="zh-CN" altLang="zh-CN" sz="1800" dirty="0"/>
              <a:t>所示。</a:t>
            </a:r>
            <a:endParaRPr lang="zh-CN" altLang="en-US" sz="1800" dirty="0"/>
          </a:p>
        </p:txBody>
      </p:sp>
      <p:pic>
        <p:nvPicPr>
          <p:cNvPr id="3074" name="Picture 2" descr="6t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38308" y="1725118"/>
            <a:ext cx="5141211" cy="2508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519134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19397" y="1021278"/>
            <a:ext cx="10272156" cy="1754326"/>
          </a:xfrm>
          <a:prstGeom prst="rect">
            <a:avLst/>
          </a:prstGeom>
          <a:noFill/>
        </p:spPr>
        <p:txBody>
          <a:bodyPr wrap="square" rtlCol="0">
            <a:spAutoFit/>
          </a:bodyPr>
          <a:lstStyle/>
          <a:p>
            <a:pPr indent="450850"/>
            <a:r>
              <a:rPr lang="zh-CN" altLang="zh-CN" sz="1800" b="1" dirty="0"/>
              <a:t>其中，</a:t>
            </a:r>
            <a:r>
              <a:rPr lang="en-US" altLang="zh-CN" sz="1800" dirty="0" err="1"/>
              <a:t>Qt</a:t>
            </a:r>
            <a:r>
              <a:rPr lang="en-US" altLang="zh-CN" sz="1800" dirty="0"/>
              <a:t>::</a:t>
            </a:r>
            <a:r>
              <a:rPr lang="en-US" altLang="zh-CN" sz="1800" dirty="0" err="1"/>
              <a:t>OddEvenFill</a:t>
            </a:r>
            <a:r>
              <a:rPr lang="zh-CN" altLang="zh-CN" sz="1800" dirty="0"/>
              <a:t>填充规则判断的依据是从图形中某一点画一条水平线到图形外。若这条水平线与图形边线的交点数目为奇数，则说明此点位于图形的内部；若交点数目为偶数，则此点位于图形的外部，如图</a:t>
            </a:r>
            <a:r>
              <a:rPr lang="en-US" altLang="zh-CN" sz="1800" dirty="0"/>
              <a:t>6.12</a:t>
            </a:r>
            <a:r>
              <a:rPr lang="zh-CN" altLang="zh-CN" sz="1800" dirty="0"/>
              <a:t>所示。</a:t>
            </a:r>
          </a:p>
          <a:p>
            <a:pPr indent="450850"/>
            <a:r>
              <a:rPr lang="zh-CN" altLang="zh-CN" sz="1800" dirty="0"/>
              <a:t>而</a:t>
            </a:r>
            <a:r>
              <a:rPr lang="en-US" altLang="zh-CN" sz="1800" dirty="0" err="1"/>
              <a:t>Qt</a:t>
            </a:r>
            <a:r>
              <a:rPr lang="en-US" altLang="zh-CN" sz="1800" dirty="0"/>
              <a:t>::</a:t>
            </a:r>
            <a:r>
              <a:rPr lang="en-US" altLang="zh-CN" sz="1800" dirty="0" err="1"/>
              <a:t>WindingFill</a:t>
            </a:r>
            <a:r>
              <a:rPr lang="zh-CN" altLang="zh-CN" sz="1800" dirty="0"/>
              <a:t>填充规则的判断依据则是从图形中某一点画一条水平线到图形外，每个交点外边线的方向可能向上，也可能向下，将这些交点数累加，方向相反的相互抵消，若最后结果不为</a:t>
            </a:r>
            <a:r>
              <a:rPr lang="en-US" altLang="zh-CN" sz="1800" dirty="0"/>
              <a:t>0</a:t>
            </a:r>
            <a:r>
              <a:rPr lang="zh-CN" altLang="zh-CN" sz="1800" dirty="0"/>
              <a:t>则说明此点在图形内，若最后结果为</a:t>
            </a:r>
            <a:r>
              <a:rPr lang="en-US" altLang="zh-CN" sz="1800" dirty="0"/>
              <a:t>0</a:t>
            </a:r>
            <a:r>
              <a:rPr lang="zh-CN" altLang="zh-CN" sz="1800" dirty="0"/>
              <a:t>则说明在图形外，如图</a:t>
            </a:r>
            <a:r>
              <a:rPr lang="en-US" altLang="zh-CN" sz="1800" dirty="0"/>
              <a:t>6.13</a:t>
            </a:r>
            <a:r>
              <a:rPr lang="zh-CN" altLang="zh-CN" sz="1800" dirty="0"/>
              <a:t>所示</a:t>
            </a:r>
            <a:r>
              <a:rPr lang="zh-CN" altLang="zh-CN" sz="1800" dirty="0" smtClean="0"/>
              <a:t>。</a:t>
            </a:r>
            <a:endParaRPr lang="zh-CN" altLang="zh-CN" sz="1800" dirty="0"/>
          </a:p>
        </p:txBody>
      </p:sp>
      <p:pic>
        <p:nvPicPr>
          <p:cNvPr id="4098" name="Picture 2" descr="6T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31918" y="2857373"/>
            <a:ext cx="4508897" cy="1785877"/>
          </a:xfrm>
          <a:prstGeom prst="rect">
            <a:avLst/>
          </a:prstGeom>
          <a:noFill/>
          <a:extLst>
            <a:ext uri="{909E8E84-426E-40DD-AFC4-6F175D3DCCD1}">
              <a14:hiddenFill xmlns:a14="http://schemas.microsoft.com/office/drawing/2010/main">
                <a:solidFill>
                  <a:srgbClr val="FFFFFF"/>
                </a:solidFill>
              </a14:hiddenFill>
            </a:ext>
          </a:extLst>
        </p:spPr>
      </p:pic>
      <p:pic>
        <p:nvPicPr>
          <p:cNvPr id="4097" name="Picture 1" descr="6T1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53300" y="2857373"/>
            <a:ext cx="3792863" cy="178587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0" y="0"/>
            <a:ext cx="11880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0" y="1511300"/>
            <a:ext cx="118808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7" name="矩形 6"/>
          <p:cNvSpPr/>
          <p:nvPr/>
        </p:nvSpPr>
        <p:spPr>
          <a:xfrm>
            <a:off x="1053831" y="328904"/>
            <a:ext cx="2031325" cy="461665"/>
          </a:xfrm>
          <a:prstGeom prst="rect">
            <a:avLst/>
          </a:prstGeom>
        </p:spPr>
        <p:txBody>
          <a:bodyPr wrap="none">
            <a:spAutoFit/>
          </a:bodyPr>
          <a:lstStyle/>
          <a:p>
            <a:r>
              <a:rPr lang="zh-CN" altLang="zh-CN" sz="2400" b="1" dirty="0"/>
              <a:t>主窗口的实现</a:t>
            </a:r>
          </a:p>
        </p:txBody>
      </p:sp>
    </p:spTree>
    <p:extLst>
      <p:ext uri="{BB962C8B-B14F-4D97-AF65-F5344CB8AC3E}">
        <p14:creationId xmlns:p14="http://schemas.microsoft.com/office/powerpoint/2010/main" val="34515705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53831" y="328904"/>
            <a:ext cx="2031325" cy="461665"/>
          </a:xfrm>
          <a:prstGeom prst="rect">
            <a:avLst/>
          </a:prstGeom>
        </p:spPr>
        <p:txBody>
          <a:bodyPr wrap="none">
            <a:spAutoFit/>
          </a:bodyPr>
          <a:lstStyle/>
          <a:p>
            <a:r>
              <a:rPr lang="zh-CN" altLang="zh-CN" sz="2400" b="1" dirty="0"/>
              <a:t>主窗口的实现</a:t>
            </a:r>
          </a:p>
        </p:txBody>
      </p:sp>
      <p:sp>
        <p:nvSpPr>
          <p:cNvPr id="3" name="TextBox 2"/>
          <p:cNvSpPr txBox="1"/>
          <p:nvPr/>
        </p:nvSpPr>
        <p:spPr>
          <a:xfrm>
            <a:off x="712519" y="1056904"/>
            <a:ext cx="10474037" cy="1200329"/>
          </a:xfrm>
          <a:prstGeom prst="rect">
            <a:avLst/>
          </a:prstGeom>
          <a:noFill/>
        </p:spPr>
        <p:txBody>
          <a:bodyPr wrap="square" rtlCol="0">
            <a:spAutoFit/>
          </a:bodyPr>
          <a:lstStyle/>
          <a:p>
            <a:pPr indent="450850"/>
            <a:r>
              <a:rPr lang="en-US" altLang="zh-CN" sz="1800" b="1" dirty="0"/>
              <a:t>(f) </a:t>
            </a:r>
            <a:r>
              <a:rPr lang="zh-CN" altLang="zh-CN" sz="1800" b="1" dirty="0"/>
              <a:t>spreadComboBox-&gt;addItem(tr</a:t>
            </a:r>
            <a:r>
              <a:rPr lang="zh-CN" altLang="zh-CN" sz="1800" b="1" dirty="0" smtClean="0"/>
              <a:t>(“PadSpread”),</a:t>
            </a:r>
            <a:r>
              <a:rPr lang="zh-CN" altLang="zh-CN" sz="1800" b="1" dirty="0"/>
              <a:t>QGradient::PadSpread)：</a:t>
            </a:r>
            <a:r>
              <a:rPr lang="zh-CN" altLang="zh-CN" sz="1800" dirty="0"/>
              <a:t>铺展效果有三种，分别为</a:t>
            </a:r>
            <a:r>
              <a:rPr lang="en-US" altLang="zh-CN" sz="1800" dirty="0" err="1"/>
              <a:t>QGradient</a:t>
            </a:r>
            <a:r>
              <a:rPr lang="en-US" altLang="zh-CN" sz="1800" dirty="0"/>
              <a:t>::</a:t>
            </a:r>
            <a:r>
              <a:rPr lang="en-US" altLang="zh-CN" sz="1800" dirty="0" err="1"/>
              <a:t>PadSpread</a:t>
            </a:r>
            <a:r>
              <a:rPr lang="zh-CN" altLang="zh-CN" sz="1800" dirty="0"/>
              <a:t>、</a:t>
            </a:r>
            <a:r>
              <a:rPr lang="en-US" altLang="zh-CN" sz="1800" dirty="0" err="1"/>
              <a:t>QGradient</a:t>
            </a:r>
            <a:r>
              <a:rPr lang="en-US" altLang="zh-CN" sz="1800" dirty="0"/>
              <a:t>::</a:t>
            </a:r>
            <a:r>
              <a:rPr lang="en-US" altLang="zh-CN" sz="1800" dirty="0" err="1"/>
              <a:t>RepeatSpread</a:t>
            </a:r>
            <a:r>
              <a:rPr lang="zh-CN" altLang="zh-CN" sz="1800" dirty="0"/>
              <a:t>和</a:t>
            </a:r>
            <a:r>
              <a:rPr lang="en-US" altLang="zh-CN" sz="1800" dirty="0" err="1"/>
              <a:t>QGradient</a:t>
            </a:r>
            <a:r>
              <a:rPr lang="en-US" altLang="zh-CN" sz="1800" dirty="0"/>
              <a:t>:: </a:t>
            </a:r>
            <a:r>
              <a:rPr lang="en-US" altLang="zh-CN" sz="1800" dirty="0" err="1"/>
              <a:t>ReflectSpread</a:t>
            </a:r>
            <a:r>
              <a:rPr lang="zh-CN" altLang="zh-CN" sz="1800" dirty="0"/>
              <a:t>。其中，</a:t>
            </a:r>
            <a:r>
              <a:rPr lang="en-US" altLang="zh-CN" sz="1800" dirty="0" err="1"/>
              <a:t>PadSpread</a:t>
            </a:r>
            <a:r>
              <a:rPr lang="zh-CN" altLang="zh-CN" sz="1800" dirty="0"/>
              <a:t>是默认的铺展效果，也是最常见的铺展效果，没有被渐变覆盖的区域填充单一的起始颜色或终止颜色；</a:t>
            </a:r>
            <a:r>
              <a:rPr lang="en-US" altLang="zh-CN" sz="1800" dirty="0" err="1"/>
              <a:t>RepeatSpread</a:t>
            </a:r>
            <a:r>
              <a:rPr lang="zh-CN" altLang="zh-CN" sz="1800" dirty="0"/>
              <a:t>效果与</a:t>
            </a:r>
            <a:r>
              <a:rPr lang="en-US" altLang="zh-CN" sz="1800" dirty="0" err="1"/>
              <a:t>ReflectSpread</a:t>
            </a:r>
            <a:r>
              <a:rPr lang="zh-CN" altLang="zh-CN" sz="1800" dirty="0"/>
              <a:t>效果只对线性渐变和圆形渐变起作用，如图</a:t>
            </a:r>
            <a:r>
              <a:rPr lang="en-US" altLang="zh-CN" sz="1800" dirty="0"/>
              <a:t>6.14</a:t>
            </a:r>
            <a:r>
              <a:rPr lang="zh-CN" altLang="zh-CN" sz="1800" dirty="0"/>
              <a:t>所</a:t>
            </a:r>
            <a:r>
              <a:rPr lang="zh-CN" altLang="zh-CN" sz="1800" dirty="0" smtClean="0"/>
              <a:t>示</a:t>
            </a:r>
            <a:r>
              <a:rPr lang="zh-CN" altLang="en-US" sz="1800" dirty="0" smtClean="0"/>
              <a:t>。</a:t>
            </a:r>
            <a:endParaRPr lang="zh-CN" altLang="zh-CN" sz="1800" dirty="0"/>
          </a:p>
        </p:txBody>
      </p:sp>
      <p:pic>
        <p:nvPicPr>
          <p:cNvPr id="6146" name="Picture 2" descr="6t1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96448" y="2358634"/>
            <a:ext cx="6203167" cy="2963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00130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53831" y="328904"/>
            <a:ext cx="1829347" cy="461665"/>
          </a:xfrm>
          <a:prstGeom prst="rect">
            <a:avLst/>
          </a:prstGeom>
        </p:spPr>
        <p:txBody>
          <a:bodyPr wrap="none">
            <a:spAutoFit/>
          </a:bodyPr>
          <a:lstStyle/>
          <a:p>
            <a:r>
              <a:rPr lang="zh-CN" altLang="zh-CN" sz="2400" b="1" dirty="0" smtClean="0"/>
              <a:t>区</a:t>
            </a:r>
            <a:r>
              <a:rPr lang="en-US" altLang="zh-CN" sz="2400" b="1" dirty="0" smtClean="0"/>
              <a:t>  </a:t>
            </a:r>
            <a:r>
              <a:rPr lang="zh-CN" altLang="zh-CN" sz="2400" b="1" dirty="0" smtClean="0"/>
              <a:t>别</a:t>
            </a:r>
            <a:r>
              <a:rPr lang="en-US" altLang="zh-CN" sz="2400" b="1" dirty="0" smtClean="0"/>
              <a:t>  </a:t>
            </a:r>
            <a:r>
              <a:rPr lang="zh-CN" altLang="zh-CN" sz="2400" b="1" dirty="0" smtClean="0"/>
              <a:t>概</a:t>
            </a:r>
            <a:r>
              <a:rPr lang="en-US" altLang="zh-CN" sz="2400" b="1" dirty="0" smtClean="0"/>
              <a:t>  </a:t>
            </a:r>
            <a:r>
              <a:rPr lang="zh-CN" altLang="zh-CN" sz="2400" b="1" dirty="0" smtClean="0"/>
              <a:t>述</a:t>
            </a:r>
            <a:endParaRPr lang="zh-CN" altLang="en-US" sz="2400" b="1" dirty="0"/>
          </a:p>
        </p:txBody>
      </p:sp>
      <p:sp>
        <p:nvSpPr>
          <p:cNvPr id="3" name="TextBox 2"/>
          <p:cNvSpPr txBox="1"/>
          <p:nvPr/>
        </p:nvSpPr>
        <p:spPr>
          <a:xfrm>
            <a:off x="771896" y="1021278"/>
            <a:ext cx="10438410" cy="923330"/>
          </a:xfrm>
          <a:prstGeom prst="rect">
            <a:avLst/>
          </a:prstGeom>
          <a:noFill/>
        </p:spPr>
        <p:txBody>
          <a:bodyPr wrap="square" rtlCol="0">
            <a:spAutoFit/>
          </a:bodyPr>
          <a:lstStyle/>
          <a:p>
            <a:pPr indent="450850"/>
            <a:r>
              <a:rPr lang="en-US" altLang="zh-CN" sz="1800" dirty="0" err="1"/>
              <a:t>Qt</a:t>
            </a:r>
            <a:r>
              <a:rPr lang="zh-CN" altLang="zh-CN" sz="1800" dirty="0"/>
              <a:t>提供了很多关于获取窗体位置及显示区域大小的函数，如</a:t>
            </a:r>
            <a:r>
              <a:rPr lang="en-US" altLang="zh-CN" sz="1800" dirty="0"/>
              <a:t>x()</a:t>
            </a:r>
            <a:r>
              <a:rPr lang="zh-CN" altLang="zh-CN" sz="1800" dirty="0"/>
              <a:t>、</a:t>
            </a:r>
            <a:r>
              <a:rPr lang="en-US" altLang="zh-CN" sz="1800" dirty="0"/>
              <a:t>y()</a:t>
            </a:r>
            <a:r>
              <a:rPr lang="zh-CN" altLang="zh-CN" sz="1800" dirty="0"/>
              <a:t>和</a:t>
            </a:r>
            <a:r>
              <a:rPr lang="en-US" altLang="zh-CN" sz="1800" dirty="0" err="1"/>
              <a:t>pos</a:t>
            </a:r>
            <a:r>
              <a:rPr lang="en-US" altLang="zh-CN" sz="1800" dirty="0"/>
              <a:t>()</a:t>
            </a:r>
            <a:r>
              <a:rPr lang="zh-CN" altLang="zh-CN" sz="1800" dirty="0"/>
              <a:t>、</a:t>
            </a:r>
            <a:r>
              <a:rPr lang="en-US" altLang="zh-CN" sz="1800" dirty="0" err="1"/>
              <a:t>rect</a:t>
            </a:r>
            <a:r>
              <a:rPr lang="en-US" altLang="zh-CN" sz="1800" dirty="0"/>
              <a:t>()</a:t>
            </a:r>
            <a:r>
              <a:rPr lang="zh-CN" altLang="zh-CN" sz="1800" dirty="0"/>
              <a:t>、</a:t>
            </a:r>
            <a:r>
              <a:rPr lang="en-US" altLang="zh-CN" sz="1800" dirty="0"/>
              <a:t>size()</a:t>
            </a:r>
            <a:r>
              <a:rPr lang="zh-CN" altLang="zh-CN" sz="1800" dirty="0"/>
              <a:t>、</a:t>
            </a:r>
            <a:r>
              <a:rPr lang="en-US" altLang="zh-CN" sz="1800" dirty="0"/>
              <a:t>geometry()</a:t>
            </a:r>
            <a:r>
              <a:rPr lang="zh-CN" altLang="zh-CN" sz="1800" dirty="0"/>
              <a:t>等，统称为“位置相关函数”或“位置函数”。几种主要位置函数及其之间的区别如图</a:t>
            </a:r>
            <a:r>
              <a:rPr lang="en-US" altLang="zh-CN" sz="1800" dirty="0"/>
              <a:t>6.1</a:t>
            </a:r>
            <a:r>
              <a:rPr lang="zh-CN" altLang="zh-CN" sz="1800" dirty="0"/>
              <a:t>所示</a:t>
            </a:r>
            <a:r>
              <a:rPr lang="zh-CN" altLang="zh-CN" sz="1800" dirty="0" smtClean="0"/>
              <a:t>。</a:t>
            </a:r>
            <a:endParaRPr lang="zh-CN" altLang="zh-CN" sz="1800" dirty="0"/>
          </a:p>
        </p:txBody>
      </p:sp>
      <p:pic>
        <p:nvPicPr>
          <p:cNvPr id="1026" name="Picture 2" descr="7T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23431" y="2028990"/>
            <a:ext cx="5250553" cy="3991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573282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53831" y="328904"/>
            <a:ext cx="2031325" cy="461665"/>
          </a:xfrm>
          <a:prstGeom prst="rect">
            <a:avLst/>
          </a:prstGeom>
        </p:spPr>
        <p:txBody>
          <a:bodyPr wrap="none">
            <a:spAutoFit/>
          </a:bodyPr>
          <a:lstStyle/>
          <a:p>
            <a:r>
              <a:rPr lang="zh-CN" altLang="zh-CN" sz="2400" b="1" dirty="0"/>
              <a:t>主窗口的实现</a:t>
            </a:r>
          </a:p>
        </p:txBody>
      </p:sp>
      <p:sp>
        <p:nvSpPr>
          <p:cNvPr id="3" name="TextBox 2"/>
          <p:cNvSpPr txBox="1"/>
          <p:nvPr/>
        </p:nvSpPr>
        <p:spPr>
          <a:xfrm>
            <a:off x="688769" y="985652"/>
            <a:ext cx="10509662" cy="615553"/>
          </a:xfrm>
          <a:prstGeom prst="rect">
            <a:avLst/>
          </a:prstGeom>
          <a:noFill/>
        </p:spPr>
        <p:txBody>
          <a:bodyPr wrap="square" rtlCol="0">
            <a:spAutoFit/>
          </a:bodyPr>
          <a:lstStyle/>
          <a:p>
            <a:pPr indent="450850"/>
            <a:r>
              <a:rPr lang="zh-CN" altLang="zh-CN" b="1" dirty="0"/>
              <a:t> </a:t>
            </a:r>
            <a:r>
              <a:rPr lang="en-US" altLang="zh-CN" b="1" dirty="0"/>
              <a:t>(g)</a:t>
            </a:r>
            <a:r>
              <a:rPr lang="zh-CN" altLang="zh-CN" b="1" dirty="0"/>
              <a:t>brushStyleComboBox-&gt;addItem(tr("SolidPattern"),</a:t>
            </a:r>
            <a:r>
              <a:rPr lang="en-US" altLang="zh-CN" b="1" dirty="0" err="1"/>
              <a:t>static_cast</a:t>
            </a:r>
            <a:r>
              <a:rPr lang="en-US" altLang="zh-CN" b="1" dirty="0"/>
              <a:t>&lt;</a:t>
            </a:r>
            <a:r>
              <a:rPr lang="en-US" altLang="zh-CN" b="1" dirty="0" err="1"/>
              <a:t>int</a:t>
            </a:r>
            <a:r>
              <a:rPr lang="en-US" altLang="zh-CN" b="1" dirty="0"/>
              <a:t>&gt;(</a:t>
            </a:r>
            <a:r>
              <a:rPr lang="zh-CN" altLang="zh-CN" b="1" dirty="0"/>
              <a:t>Qt::Solid Pattern))：</a:t>
            </a:r>
            <a:r>
              <a:rPr lang="zh-CN" altLang="zh-CN" dirty="0"/>
              <a:t>选用不同的参数，对应画刷的不同风格，如图6.15所示</a:t>
            </a:r>
            <a:r>
              <a:rPr lang="zh-CN" altLang="zh-CN" dirty="0" smtClean="0"/>
              <a:t>。</a:t>
            </a:r>
            <a:endParaRPr lang="zh-CN" altLang="zh-CN" dirty="0"/>
          </a:p>
        </p:txBody>
      </p:sp>
      <p:pic>
        <p:nvPicPr>
          <p:cNvPr id="7170" name="Picture 2" descr="6-1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37928" y="1601205"/>
            <a:ext cx="3546475" cy="509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454459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53831" y="328904"/>
            <a:ext cx="2031325" cy="461665"/>
          </a:xfrm>
          <a:prstGeom prst="rect">
            <a:avLst/>
          </a:prstGeom>
        </p:spPr>
        <p:txBody>
          <a:bodyPr wrap="none">
            <a:spAutoFit/>
          </a:bodyPr>
          <a:lstStyle/>
          <a:p>
            <a:r>
              <a:rPr lang="zh-CN" altLang="zh-CN" sz="2400" b="1" dirty="0"/>
              <a:t>主窗口的实现</a:t>
            </a:r>
          </a:p>
        </p:txBody>
      </p:sp>
      <p:sp>
        <p:nvSpPr>
          <p:cNvPr id="3" name="TextBox 2"/>
          <p:cNvSpPr txBox="1"/>
          <p:nvPr/>
        </p:nvSpPr>
        <p:spPr>
          <a:xfrm>
            <a:off x="819397" y="1009403"/>
            <a:ext cx="10438411" cy="615553"/>
          </a:xfrm>
          <a:prstGeom prst="rect">
            <a:avLst/>
          </a:prstGeom>
          <a:noFill/>
        </p:spPr>
        <p:txBody>
          <a:bodyPr wrap="square" rtlCol="0">
            <a:spAutoFit/>
          </a:bodyPr>
          <a:lstStyle/>
          <a:p>
            <a:pPr indent="450850"/>
            <a:r>
              <a:rPr lang="en-US" altLang="zh-CN" dirty="0" err="1"/>
              <a:t>ShowShape</a:t>
            </a:r>
            <a:r>
              <a:rPr lang="en-US" altLang="zh-CN" dirty="0"/>
              <a:t>()</a:t>
            </a:r>
            <a:r>
              <a:rPr lang="zh-CN" altLang="zh-CN" dirty="0"/>
              <a:t>槽函数，根据当前下拉列表框中选择的选项，调用</a:t>
            </a:r>
            <a:r>
              <a:rPr lang="en-US" altLang="zh-CN" dirty="0" err="1"/>
              <a:t>PaintArea</a:t>
            </a:r>
            <a:r>
              <a:rPr lang="zh-CN" altLang="zh-CN" dirty="0"/>
              <a:t>类的</a:t>
            </a:r>
            <a:r>
              <a:rPr lang="en-US" altLang="zh-CN" dirty="0" err="1"/>
              <a:t>setShape</a:t>
            </a:r>
            <a:r>
              <a:rPr lang="en-US" altLang="zh-CN" dirty="0"/>
              <a:t>()</a:t>
            </a:r>
            <a:r>
              <a:rPr lang="zh-CN" altLang="zh-CN" dirty="0"/>
              <a:t>函数设置</a:t>
            </a:r>
            <a:r>
              <a:rPr lang="en-US" altLang="zh-CN" dirty="0" err="1"/>
              <a:t>PaintArea</a:t>
            </a:r>
            <a:r>
              <a:rPr lang="zh-CN" altLang="zh-CN" dirty="0"/>
              <a:t>对象的形状参数，具体代码如下</a:t>
            </a:r>
            <a:r>
              <a:rPr lang="zh-CN" altLang="zh-CN" dirty="0" smtClean="0"/>
              <a:t>：</a:t>
            </a:r>
            <a:endParaRPr lang="zh-CN" altLang="zh-CN" dirty="0"/>
          </a:p>
        </p:txBody>
      </p:sp>
      <p:sp>
        <p:nvSpPr>
          <p:cNvPr id="4" name="TextBox 3"/>
          <p:cNvSpPr txBox="1"/>
          <p:nvPr/>
        </p:nvSpPr>
        <p:spPr>
          <a:xfrm>
            <a:off x="1413164" y="1721922"/>
            <a:ext cx="9132124" cy="1838801"/>
          </a:xfrm>
          <a:prstGeom prst="roundRect">
            <a:avLst>
              <a:gd name="adj" fmla="val 12792"/>
            </a:avLst>
          </a:prstGeom>
          <a:solidFill>
            <a:srgbClr val="DDDDDD"/>
          </a:solidFill>
        </p:spPr>
        <p:txBody>
          <a:bodyPr wrap="square" rtlCol="0">
            <a:spAutoFit/>
          </a:bodyPr>
          <a:lstStyle/>
          <a:p>
            <a:r>
              <a:rPr lang="zh-CN" altLang="zh-CN" dirty="0"/>
              <a:t>void MainWidget::ShowShape(int value)</a:t>
            </a:r>
          </a:p>
          <a:p>
            <a:r>
              <a:rPr lang="zh-CN" altLang="zh-CN" dirty="0"/>
              <a:t>{</a:t>
            </a:r>
          </a:p>
          <a:p>
            <a:r>
              <a:rPr lang="zh-CN" altLang="zh-CN" dirty="0"/>
              <a:t>    PaintArea::Shape shape = PaintArea::Shape(shapeComboBox-&gt;itemData(</a:t>
            </a:r>
          </a:p>
          <a:p>
            <a:r>
              <a:rPr lang="zh-CN" altLang="zh-CN" dirty="0"/>
              <a:t>            value,Qt::UserRole).toInt());</a:t>
            </a:r>
          </a:p>
          <a:p>
            <a:r>
              <a:rPr lang="zh-CN" altLang="zh-CN" dirty="0"/>
              <a:t>    paintArea-&gt;setShape(shape);</a:t>
            </a:r>
          </a:p>
          <a:p>
            <a:r>
              <a:rPr lang="zh-CN" altLang="zh-CN" dirty="0" smtClean="0"/>
              <a:t>}</a:t>
            </a:r>
            <a:endParaRPr lang="zh-CN" altLang="zh-CN" dirty="0"/>
          </a:p>
        </p:txBody>
      </p:sp>
      <p:sp>
        <p:nvSpPr>
          <p:cNvPr id="5" name="TextBox 4"/>
          <p:cNvSpPr txBox="1"/>
          <p:nvPr/>
        </p:nvSpPr>
        <p:spPr>
          <a:xfrm>
            <a:off x="938151" y="3657600"/>
            <a:ext cx="10046524" cy="923330"/>
          </a:xfrm>
          <a:prstGeom prst="rect">
            <a:avLst/>
          </a:prstGeom>
          <a:noFill/>
        </p:spPr>
        <p:txBody>
          <a:bodyPr wrap="square" rtlCol="0">
            <a:spAutoFit/>
          </a:bodyPr>
          <a:lstStyle/>
          <a:p>
            <a:pPr indent="450850"/>
            <a:r>
              <a:rPr lang="zh-CN" altLang="zh-CN" sz="1800" b="1" dirty="0"/>
              <a:t>其中，</a:t>
            </a:r>
            <a:r>
              <a:rPr lang="en-US" altLang="zh-CN" sz="1800" dirty="0" err="1"/>
              <a:t>QComboBox</a:t>
            </a:r>
            <a:r>
              <a:rPr lang="zh-CN" altLang="zh-CN" sz="1800" dirty="0"/>
              <a:t>类的</a:t>
            </a:r>
            <a:r>
              <a:rPr lang="en-US" altLang="zh-CN" sz="1800" dirty="0" err="1"/>
              <a:t>itemData</a:t>
            </a:r>
            <a:r>
              <a:rPr lang="zh-CN" altLang="zh-CN" sz="1800" dirty="0"/>
              <a:t>方法返回当前显示的下拉列表框数据，是一个</a:t>
            </a:r>
            <a:r>
              <a:rPr lang="en-US" altLang="zh-CN" sz="1800" dirty="0" err="1"/>
              <a:t>QVariant</a:t>
            </a:r>
            <a:r>
              <a:rPr lang="zh-CN" altLang="zh-CN" sz="1800" dirty="0"/>
              <a:t>对象，此对象与控件初始化时插入的枚举型数据相关，调用</a:t>
            </a:r>
            <a:r>
              <a:rPr lang="en-US" altLang="zh-CN" sz="1800" dirty="0" err="1"/>
              <a:t>QVariant</a:t>
            </a:r>
            <a:r>
              <a:rPr lang="zh-CN" altLang="zh-CN" sz="1800" dirty="0"/>
              <a:t>类的</a:t>
            </a:r>
            <a:r>
              <a:rPr lang="en-US" altLang="zh-CN" sz="1800" dirty="0" err="1"/>
              <a:t>toInt</a:t>
            </a:r>
            <a:r>
              <a:rPr lang="en-US" altLang="zh-CN" sz="1800" dirty="0"/>
              <a:t>()</a:t>
            </a:r>
            <a:r>
              <a:rPr lang="zh-CN" altLang="zh-CN" sz="1800" dirty="0"/>
              <a:t>函数获得此数据在枚举型数据集合中的序号</a:t>
            </a:r>
            <a:r>
              <a:rPr lang="zh-CN" altLang="zh-CN" sz="1800" dirty="0" smtClean="0"/>
              <a:t>。</a:t>
            </a:r>
            <a:endParaRPr lang="zh-CN" altLang="zh-CN" sz="1800" dirty="0"/>
          </a:p>
        </p:txBody>
      </p:sp>
    </p:spTree>
    <p:extLst>
      <p:ext uri="{BB962C8B-B14F-4D97-AF65-F5344CB8AC3E}">
        <p14:creationId xmlns:p14="http://schemas.microsoft.com/office/powerpoint/2010/main" val="196363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53831" y="328904"/>
            <a:ext cx="2031325" cy="461665"/>
          </a:xfrm>
          <a:prstGeom prst="rect">
            <a:avLst/>
          </a:prstGeom>
        </p:spPr>
        <p:txBody>
          <a:bodyPr wrap="none">
            <a:spAutoFit/>
          </a:bodyPr>
          <a:lstStyle/>
          <a:p>
            <a:r>
              <a:rPr lang="zh-CN" altLang="zh-CN" sz="2400" b="1" dirty="0"/>
              <a:t>主窗口的实现</a:t>
            </a:r>
          </a:p>
        </p:txBody>
      </p:sp>
      <p:sp>
        <p:nvSpPr>
          <p:cNvPr id="3" name="TextBox 2"/>
          <p:cNvSpPr txBox="1"/>
          <p:nvPr/>
        </p:nvSpPr>
        <p:spPr>
          <a:xfrm>
            <a:off x="819397" y="1033153"/>
            <a:ext cx="10141528" cy="923330"/>
          </a:xfrm>
          <a:prstGeom prst="rect">
            <a:avLst/>
          </a:prstGeom>
          <a:noFill/>
        </p:spPr>
        <p:txBody>
          <a:bodyPr wrap="square" rtlCol="0">
            <a:spAutoFit/>
          </a:bodyPr>
          <a:lstStyle/>
          <a:p>
            <a:pPr indent="450850"/>
            <a:r>
              <a:rPr lang="zh-CN" altLang="zh-CN" sz="1800" dirty="0"/>
              <a:t>在此函数中获得与画笔相关的所有属性值，包括画笔颜色、画笔线宽、画笔风格、画笔顶帽及画笔连接点，共同构成</a:t>
            </a:r>
            <a:r>
              <a:rPr lang="en-US" altLang="zh-CN" sz="1800" dirty="0" err="1"/>
              <a:t>QPen</a:t>
            </a:r>
            <a:r>
              <a:rPr lang="zh-CN" altLang="zh-CN" sz="1800" dirty="0"/>
              <a:t>对象，并调用</a:t>
            </a:r>
            <a:r>
              <a:rPr lang="en-US" altLang="zh-CN" sz="1800" dirty="0" err="1"/>
              <a:t>PaintArea</a:t>
            </a:r>
            <a:r>
              <a:rPr lang="zh-CN" altLang="zh-CN" sz="1800" dirty="0"/>
              <a:t>对象的</a:t>
            </a:r>
            <a:r>
              <a:rPr lang="en-US" altLang="zh-CN" sz="1800" dirty="0" err="1"/>
              <a:t>setPen</a:t>
            </a:r>
            <a:r>
              <a:rPr lang="en-US" altLang="zh-CN" sz="1800" dirty="0"/>
              <a:t>()</a:t>
            </a:r>
            <a:r>
              <a:rPr lang="zh-CN" altLang="zh-CN" sz="1800" dirty="0"/>
              <a:t>函数设置</a:t>
            </a:r>
            <a:r>
              <a:rPr lang="en-US" altLang="zh-CN" sz="1800" dirty="0" err="1"/>
              <a:t>PaintArea</a:t>
            </a:r>
            <a:r>
              <a:rPr lang="zh-CN" altLang="zh-CN" sz="1800" dirty="0"/>
              <a:t>对象的画笔属性。其他与画笔参数相关的响应函数完成的工作与此类似，具体代码如下</a:t>
            </a:r>
            <a:r>
              <a:rPr lang="zh-CN" altLang="zh-CN" sz="1800" dirty="0" smtClean="0"/>
              <a:t>：</a:t>
            </a:r>
            <a:endParaRPr lang="zh-CN" altLang="zh-CN" sz="1800" dirty="0"/>
          </a:p>
        </p:txBody>
      </p:sp>
      <p:sp>
        <p:nvSpPr>
          <p:cNvPr id="4" name="TextBox 3"/>
          <p:cNvSpPr txBox="1"/>
          <p:nvPr/>
        </p:nvSpPr>
        <p:spPr>
          <a:xfrm>
            <a:off x="1353787" y="2054431"/>
            <a:ext cx="9037122" cy="3594616"/>
          </a:xfrm>
          <a:prstGeom prst="roundRect">
            <a:avLst>
              <a:gd name="adj" fmla="val 6220"/>
            </a:avLst>
          </a:prstGeom>
          <a:solidFill>
            <a:srgbClr val="DDDDDD"/>
          </a:solidFill>
        </p:spPr>
        <p:txBody>
          <a:bodyPr wrap="square" rtlCol="0">
            <a:spAutoFit/>
          </a:bodyPr>
          <a:lstStyle/>
          <a:p>
            <a:r>
              <a:rPr lang="zh-CN" altLang="zh-CN" dirty="0"/>
              <a:t>void MainWidget::ShowPenColor()</a:t>
            </a:r>
          </a:p>
          <a:p>
            <a:r>
              <a:rPr lang="zh-CN" altLang="zh-CN" dirty="0"/>
              <a:t>{</a:t>
            </a:r>
          </a:p>
          <a:p>
            <a:r>
              <a:rPr lang="zh-CN" altLang="zh-CN" dirty="0"/>
              <a:t>    QColor color = QColorDialog::getColor(static_cast&lt;int&gt;(Qt::blue));</a:t>
            </a:r>
          </a:p>
          <a:p>
            <a:r>
              <a:rPr lang="zh-CN" altLang="zh-CN" dirty="0"/>
              <a:t>    penColorFrame-&gt;setPalette(QPalette(color));   </a:t>
            </a:r>
          </a:p>
          <a:p>
            <a:r>
              <a:rPr lang="zh-CN" altLang="zh-CN" dirty="0"/>
              <a:t>    int value = penWidthSpinBox-&gt;value();</a:t>
            </a:r>
          </a:p>
          <a:p>
            <a:r>
              <a:rPr lang="zh-CN" altLang="zh-CN" dirty="0"/>
              <a:t>    Qt::PenStyle style = Qt::PenStyle(penStyleComboBox-&gt;itemData(</a:t>
            </a:r>
          </a:p>
          <a:p>
            <a:r>
              <a:rPr lang="zh-CN" altLang="zh-CN" dirty="0"/>
              <a:t>            penStyleComboBox-&gt;currentIndex(),Qt::UserRole).toInt());</a:t>
            </a:r>
          </a:p>
          <a:p>
            <a:r>
              <a:rPr lang="zh-CN" altLang="zh-CN" dirty="0"/>
              <a:t>    Qt::PenCapStyle cap = Qt::PenCapStyle(penCapComboBox-&gt;itemData(</a:t>
            </a:r>
          </a:p>
          <a:p>
            <a:r>
              <a:rPr lang="zh-CN" altLang="zh-CN" dirty="0"/>
              <a:t>            penCapComboBox-&gt;currentIndex(),Qt::UserRole).toInt());</a:t>
            </a:r>
          </a:p>
          <a:p>
            <a:r>
              <a:rPr lang="zh-CN" altLang="zh-CN" dirty="0"/>
              <a:t>    Qt::PenJoinStyle join=Qt::PenJoinStyle(penJoinComboBox-&gt;itemData(</a:t>
            </a:r>
          </a:p>
          <a:p>
            <a:r>
              <a:rPr lang="zh-CN" altLang="zh-CN" dirty="0"/>
              <a:t>penJoinComboBox-&gt;currentIndex(),Qt::UserRole).toInt());</a:t>
            </a:r>
          </a:p>
          <a:p>
            <a:r>
              <a:rPr lang="zh-CN" altLang="zh-CN" dirty="0"/>
              <a:t>    paintArea-&gt;setPen(QPen(color,value,style,cap,join));</a:t>
            </a:r>
          </a:p>
          <a:p>
            <a:r>
              <a:rPr lang="zh-CN" altLang="zh-CN" dirty="0" smtClean="0"/>
              <a:t>}</a:t>
            </a:r>
            <a:endParaRPr lang="en-US" altLang="zh-CN" dirty="0" smtClean="0"/>
          </a:p>
        </p:txBody>
      </p:sp>
    </p:spTree>
    <p:extLst>
      <p:ext uri="{BB962C8B-B14F-4D97-AF65-F5344CB8AC3E}">
        <p14:creationId xmlns:p14="http://schemas.microsoft.com/office/powerpoint/2010/main" val="1844295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53831" y="328904"/>
            <a:ext cx="2031325" cy="461665"/>
          </a:xfrm>
          <a:prstGeom prst="rect">
            <a:avLst/>
          </a:prstGeom>
        </p:spPr>
        <p:txBody>
          <a:bodyPr wrap="none">
            <a:spAutoFit/>
          </a:bodyPr>
          <a:lstStyle/>
          <a:p>
            <a:r>
              <a:rPr lang="zh-CN" altLang="zh-CN" sz="2400" b="1" dirty="0"/>
              <a:t>主窗口的实现</a:t>
            </a:r>
          </a:p>
        </p:txBody>
      </p:sp>
      <p:sp>
        <p:nvSpPr>
          <p:cNvPr id="3" name="矩形 2"/>
          <p:cNvSpPr/>
          <p:nvPr/>
        </p:nvSpPr>
        <p:spPr>
          <a:xfrm>
            <a:off x="1192016" y="993924"/>
            <a:ext cx="4770152" cy="369332"/>
          </a:xfrm>
          <a:prstGeom prst="rect">
            <a:avLst/>
          </a:prstGeom>
        </p:spPr>
        <p:txBody>
          <a:bodyPr wrap="none">
            <a:spAutoFit/>
          </a:bodyPr>
          <a:lstStyle/>
          <a:p>
            <a:r>
              <a:rPr lang="en-US" altLang="zh-CN" sz="1800" dirty="0" err="1"/>
              <a:t>ShowPenWidth</a:t>
            </a:r>
            <a:r>
              <a:rPr lang="en-US" altLang="zh-CN" sz="1800" dirty="0"/>
              <a:t>()</a:t>
            </a:r>
            <a:r>
              <a:rPr lang="zh-CN" altLang="zh-CN" sz="1800" dirty="0"/>
              <a:t>槽函数的具体实现代码如下：</a:t>
            </a:r>
          </a:p>
        </p:txBody>
      </p:sp>
      <p:sp>
        <p:nvSpPr>
          <p:cNvPr id="4" name="TextBox 3"/>
          <p:cNvSpPr txBox="1"/>
          <p:nvPr/>
        </p:nvSpPr>
        <p:spPr>
          <a:xfrm>
            <a:off x="1192016" y="1363256"/>
            <a:ext cx="9293896" cy="3084939"/>
          </a:xfrm>
          <a:prstGeom prst="roundRect">
            <a:avLst>
              <a:gd name="adj" fmla="val 6909"/>
            </a:avLst>
          </a:prstGeom>
          <a:solidFill>
            <a:srgbClr val="DDDDDD"/>
          </a:solidFill>
        </p:spPr>
        <p:txBody>
          <a:bodyPr wrap="square" rtlCol="0">
            <a:spAutoFit/>
          </a:bodyPr>
          <a:lstStyle/>
          <a:p>
            <a:r>
              <a:rPr lang="zh-CN" altLang="zh-CN" dirty="0"/>
              <a:t>void MainWidget::ShowPenWidth(int value)</a:t>
            </a:r>
          </a:p>
          <a:p>
            <a:r>
              <a:rPr lang="zh-CN" altLang="zh-CN" dirty="0"/>
              <a:t>{</a:t>
            </a:r>
          </a:p>
          <a:p>
            <a:r>
              <a:rPr lang="zh-CN" altLang="zh-CN" dirty="0"/>
              <a:t>    QColor color = penColorFrame-&gt;palette().color(QPalette::Window);</a:t>
            </a:r>
          </a:p>
          <a:p>
            <a:r>
              <a:rPr lang="zh-CN" altLang="zh-CN" dirty="0"/>
              <a:t>    Qt::PenStyle style = Qt::PenStyle(penStyleComboBox-&gt;itemData(</a:t>
            </a:r>
          </a:p>
          <a:p>
            <a:r>
              <a:rPr lang="zh-CN" altLang="zh-CN" dirty="0"/>
              <a:t>            penStyleComboBox-&gt;currentIndex(),Qt::UserRole).toInt());</a:t>
            </a:r>
          </a:p>
          <a:p>
            <a:r>
              <a:rPr lang="zh-CN" altLang="zh-CN" dirty="0"/>
              <a:t>    Qt::PenCapStyle cap = Qt::PenCapStyle(penCapComboBox-&gt;itemData(</a:t>
            </a:r>
          </a:p>
          <a:p>
            <a:r>
              <a:rPr lang="zh-CN" altLang="zh-CN" dirty="0"/>
              <a:t>            penCapComboBox-&gt;currentIndex(),Qt::UserRole).toInt());</a:t>
            </a:r>
          </a:p>
          <a:p>
            <a:r>
              <a:rPr lang="zh-CN" altLang="zh-CN" dirty="0"/>
              <a:t>    Qt::PenJoinStyle join=Qt::PenJoinStyle(penJoinComboBox-&gt;itemData(</a:t>
            </a:r>
          </a:p>
          <a:p>
            <a:r>
              <a:rPr lang="zh-CN" altLang="zh-CN" dirty="0"/>
              <a:t>penJoinComboBox-&gt;currentIndex(),Qt::UserRole).toInt());</a:t>
            </a:r>
          </a:p>
          <a:p>
            <a:r>
              <a:rPr lang="zh-CN" altLang="zh-CN" dirty="0"/>
              <a:t>    paintArea-&gt;setPen(QPen(color,value,style,cap,join));</a:t>
            </a:r>
          </a:p>
          <a:p>
            <a:r>
              <a:rPr lang="zh-CN" altLang="zh-CN" dirty="0" smtClean="0"/>
              <a:t>}</a:t>
            </a:r>
            <a:endParaRPr lang="en-US" altLang="zh-CN" dirty="0" smtClean="0"/>
          </a:p>
        </p:txBody>
      </p:sp>
    </p:spTree>
    <p:extLst>
      <p:ext uri="{BB962C8B-B14F-4D97-AF65-F5344CB8AC3E}">
        <p14:creationId xmlns:p14="http://schemas.microsoft.com/office/powerpoint/2010/main" val="33480740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53831" y="328904"/>
            <a:ext cx="2031325" cy="461665"/>
          </a:xfrm>
          <a:prstGeom prst="rect">
            <a:avLst/>
          </a:prstGeom>
        </p:spPr>
        <p:txBody>
          <a:bodyPr wrap="none">
            <a:spAutoFit/>
          </a:bodyPr>
          <a:lstStyle/>
          <a:p>
            <a:r>
              <a:rPr lang="zh-CN" altLang="zh-CN" sz="2400" b="1" dirty="0"/>
              <a:t>主窗口的实现</a:t>
            </a:r>
          </a:p>
        </p:txBody>
      </p:sp>
      <p:sp>
        <p:nvSpPr>
          <p:cNvPr id="3" name="矩形 2"/>
          <p:cNvSpPr/>
          <p:nvPr/>
        </p:nvSpPr>
        <p:spPr>
          <a:xfrm>
            <a:off x="1053831" y="934548"/>
            <a:ext cx="4646721" cy="369332"/>
          </a:xfrm>
          <a:prstGeom prst="rect">
            <a:avLst/>
          </a:prstGeom>
        </p:spPr>
        <p:txBody>
          <a:bodyPr wrap="none">
            <a:spAutoFit/>
          </a:bodyPr>
          <a:lstStyle/>
          <a:p>
            <a:r>
              <a:rPr lang="en-US" altLang="zh-CN" sz="1800" dirty="0" err="1"/>
              <a:t>ShowPenStyle</a:t>
            </a:r>
            <a:r>
              <a:rPr lang="en-US" altLang="zh-CN" sz="1800" dirty="0"/>
              <a:t>()</a:t>
            </a:r>
            <a:r>
              <a:rPr lang="zh-CN" altLang="zh-CN" sz="1800" dirty="0"/>
              <a:t>槽函数的具体实现代码如下：</a:t>
            </a:r>
          </a:p>
        </p:txBody>
      </p:sp>
      <p:sp>
        <p:nvSpPr>
          <p:cNvPr id="4" name="TextBox 3"/>
          <p:cNvSpPr txBox="1"/>
          <p:nvPr/>
        </p:nvSpPr>
        <p:spPr>
          <a:xfrm>
            <a:off x="1151906" y="1389413"/>
            <a:ext cx="9547762" cy="3387923"/>
          </a:xfrm>
          <a:prstGeom prst="roundRect">
            <a:avLst>
              <a:gd name="adj" fmla="val 8031"/>
            </a:avLst>
          </a:prstGeom>
          <a:solidFill>
            <a:srgbClr val="DDDDDD"/>
          </a:solidFill>
        </p:spPr>
        <p:txBody>
          <a:bodyPr wrap="square" rtlCol="0">
            <a:spAutoFit/>
          </a:bodyPr>
          <a:lstStyle/>
          <a:p>
            <a:r>
              <a:rPr lang="zh-CN" altLang="zh-CN" dirty="0"/>
              <a:t>void MainWidget::ShowPenStyle(int styleValue)</a:t>
            </a:r>
          </a:p>
          <a:p>
            <a:r>
              <a:rPr lang="zh-CN" altLang="zh-CN" dirty="0"/>
              <a:t>{</a:t>
            </a:r>
          </a:p>
          <a:p>
            <a:r>
              <a:rPr lang="zh-CN" altLang="zh-CN" dirty="0"/>
              <a:t>    QColor color = penColorFrame-&gt;palette().color(QPalette::Window);</a:t>
            </a:r>
          </a:p>
          <a:p>
            <a:r>
              <a:rPr lang="zh-CN" altLang="zh-CN" dirty="0"/>
              <a:t>    int value = penWidthSpinBox-&gt;value();</a:t>
            </a:r>
          </a:p>
          <a:p>
            <a:r>
              <a:rPr lang="zh-CN" altLang="zh-CN" dirty="0"/>
              <a:t>    Qt::PenStyle style = Qt::PenStyle(penStyleComboBox-&gt;itemData(</a:t>
            </a:r>
          </a:p>
          <a:p>
            <a:r>
              <a:rPr lang="zh-CN" altLang="zh-CN" dirty="0"/>
              <a:t>            styleValue,Qt::UserRole).toInt());</a:t>
            </a:r>
          </a:p>
          <a:p>
            <a:r>
              <a:rPr lang="zh-CN" altLang="zh-CN" dirty="0"/>
              <a:t>    Qt::PenCapStyle cap = Qt::PenCapStyle(penCapComboBox-&gt;itemData(</a:t>
            </a:r>
          </a:p>
          <a:p>
            <a:r>
              <a:rPr lang="zh-CN" altLang="zh-CN" dirty="0"/>
              <a:t>            penCapComboBox-&gt;currentIndex(),Qt::UserRole).toInt());</a:t>
            </a:r>
          </a:p>
          <a:p>
            <a:r>
              <a:rPr lang="zh-CN" altLang="zh-CN" dirty="0"/>
              <a:t>    Qt::PenJoinStyle join=Qt::PenJoinStyle(penJoinComboBox-&gt;itemData(</a:t>
            </a:r>
          </a:p>
          <a:p>
            <a:r>
              <a:rPr lang="zh-CN" altLang="zh-CN" dirty="0"/>
              <a:t>            penJoinComboBox-&gt;currentIndex(),Qt::UserRole).toInt());</a:t>
            </a:r>
          </a:p>
          <a:p>
            <a:r>
              <a:rPr lang="zh-CN" altLang="zh-CN" dirty="0"/>
              <a:t>    paintArea-&gt;setPen(QPen(color,value,style,cap,join));</a:t>
            </a:r>
          </a:p>
          <a:p>
            <a:r>
              <a:rPr lang="zh-CN" altLang="zh-CN" dirty="0" smtClean="0"/>
              <a:t>}</a:t>
            </a:r>
            <a:endParaRPr lang="en-US" altLang="zh-CN" dirty="0" smtClean="0"/>
          </a:p>
        </p:txBody>
      </p:sp>
    </p:spTree>
    <p:extLst>
      <p:ext uri="{BB962C8B-B14F-4D97-AF65-F5344CB8AC3E}">
        <p14:creationId xmlns:p14="http://schemas.microsoft.com/office/powerpoint/2010/main" val="34821140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53831" y="328904"/>
            <a:ext cx="2031325" cy="461665"/>
          </a:xfrm>
          <a:prstGeom prst="rect">
            <a:avLst/>
          </a:prstGeom>
        </p:spPr>
        <p:txBody>
          <a:bodyPr wrap="none">
            <a:spAutoFit/>
          </a:bodyPr>
          <a:lstStyle/>
          <a:p>
            <a:r>
              <a:rPr lang="zh-CN" altLang="zh-CN" sz="2400" b="1" dirty="0"/>
              <a:t>主窗口的实现</a:t>
            </a:r>
          </a:p>
        </p:txBody>
      </p:sp>
      <p:sp>
        <p:nvSpPr>
          <p:cNvPr id="3" name="矩形 2"/>
          <p:cNvSpPr/>
          <p:nvPr/>
        </p:nvSpPr>
        <p:spPr>
          <a:xfrm>
            <a:off x="1053831" y="1017675"/>
            <a:ext cx="4547335" cy="369332"/>
          </a:xfrm>
          <a:prstGeom prst="rect">
            <a:avLst/>
          </a:prstGeom>
        </p:spPr>
        <p:txBody>
          <a:bodyPr wrap="none">
            <a:spAutoFit/>
          </a:bodyPr>
          <a:lstStyle/>
          <a:p>
            <a:r>
              <a:rPr lang="en-US" altLang="zh-CN" sz="1800" dirty="0" err="1"/>
              <a:t>ShowPenCap</a:t>
            </a:r>
            <a:r>
              <a:rPr lang="en-US" altLang="zh-CN" sz="1800" dirty="0"/>
              <a:t>()</a:t>
            </a:r>
            <a:r>
              <a:rPr lang="zh-CN" altLang="zh-CN" sz="1800" dirty="0"/>
              <a:t>槽函数的具体实现代码如下：</a:t>
            </a:r>
          </a:p>
        </p:txBody>
      </p:sp>
      <p:sp>
        <p:nvSpPr>
          <p:cNvPr id="4" name="TextBox 3"/>
          <p:cNvSpPr txBox="1"/>
          <p:nvPr/>
        </p:nvSpPr>
        <p:spPr>
          <a:xfrm>
            <a:off x="1199408" y="1387007"/>
            <a:ext cx="9488384" cy="3325416"/>
          </a:xfrm>
          <a:prstGeom prst="roundRect">
            <a:avLst>
              <a:gd name="adj" fmla="val 5374"/>
            </a:avLst>
          </a:prstGeom>
          <a:solidFill>
            <a:srgbClr val="DDDDDD"/>
          </a:solidFill>
        </p:spPr>
        <p:txBody>
          <a:bodyPr wrap="square" rtlCol="0">
            <a:spAutoFit/>
          </a:bodyPr>
          <a:lstStyle/>
          <a:p>
            <a:r>
              <a:rPr lang="en-US" altLang="zh-CN" dirty="0"/>
              <a:t>void </a:t>
            </a:r>
            <a:r>
              <a:rPr lang="en-US" altLang="zh-CN" dirty="0" err="1"/>
              <a:t>MainWidget</a:t>
            </a:r>
            <a:r>
              <a:rPr lang="en-US" altLang="zh-CN" dirty="0"/>
              <a:t>::</a:t>
            </a:r>
            <a:r>
              <a:rPr lang="en-US" altLang="zh-CN" dirty="0" err="1"/>
              <a:t>ShowPenCap</a:t>
            </a:r>
            <a:r>
              <a:rPr lang="en-US" altLang="zh-CN" dirty="0"/>
              <a:t>(</a:t>
            </a:r>
            <a:r>
              <a:rPr lang="en-US" altLang="zh-CN" dirty="0" err="1"/>
              <a:t>int</a:t>
            </a:r>
            <a:r>
              <a:rPr lang="en-US" altLang="zh-CN" dirty="0"/>
              <a:t> </a:t>
            </a:r>
            <a:r>
              <a:rPr lang="en-US" altLang="zh-CN" dirty="0" err="1"/>
              <a:t>capValue</a:t>
            </a:r>
            <a:r>
              <a:rPr lang="en-US" altLang="zh-CN" dirty="0"/>
              <a:t>)</a:t>
            </a:r>
            <a:endParaRPr lang="zh-CN" altLang="zh-CN" dirty="0"/>
          </a:p>
          <a:p>
            <a:r>
              <a:rPr lang="en-US" altLang="zh-CN" dirty="0"/>
              <a:t>{</a:t>
            </a:r>
            <a:endParaRPr lang="zh-CN" altLang="zh-CN" dirty="0"/>
          </a:p>
          <a:p>
            <a:r>
              <a:rPr lang="en-US" altLang="zh-CN" dirty="0"/>
              <a:t>    </a:t>
            </a:r>
            <a:r>
              <a:rPr lang="en-US" altLang="zh-CN" dirty="0" err="1"/>
              <a:t>QColor</a:t>
            </a:r>
            <a:r>
              <a:rPr lang="en-US" altLang="zh-CN" dirty="0"/>
              <a:t> color = </a:t>
            </a:r>
            <a:r>
              <a:rPr lang="en-US" altLang="zh-CN" dirty="0" err="1"/>
              <a:t>penColorFrame</a:t>
            </a:r>
            <a:r>
              <a:rPr lang="en-US" altLang="zh-CN" dirty="0"/>
              <a:t>-&gt;palette().color(</a:t>
            </a:r>
            <a:r>
              <a:rPr lang="en-US" altLang="zh-CN" dirty="0" err="1"/>
              <a:t>QPalette</a:t>
            </a:r>
            <a:r>
              <a:rPr lang="en-US" altLang="zh-CN" dirty="0"/>
              <a:t>::Window);</a:t>
            </a:r>
            <a:endParaRPr lang="zh-CN" altLang="zh-CN" dirty="0"/>
          </a:p>
          <a:p>
            <a:r>
              <a:rPr lang="en-US" altLang="zh-CN" dirty="0"/>
              <a:t>    </a:t>
            </a:r>
            <a:r>
              <a:rPr lang="en-US" altLang="zh-CN" dirty="0" err="1"/>
              <a:t>int</a:t>
            </a:r>
            <a:r>
              <a:rPr lang="en-US" altLang="zh-CN" dirty="0"/>
              <a:t> value = </a:t>
            </a:r>
            <a:r>
              <a:rPr lang="en-US" altLang="zh-CN" dirty="0" err="1"/>
              <a:t>penWidthSpinBox</a:t>
            </a:r>
            <a:r>
              <a:rPr lang="en-US" altLang="zh-CN" dirty="0"/>
              <a:t>-&gt;value();    </a:t>
            </a:r>
            <a:endParaRPr lang="zh-CN" altLang="zh-CN" dirty="0"/>
          </a:p>
          <a:p>
            <a:r>
              <a:rPr lang="en-US" altLang="zh-CN" dirty="0"/>
              <a:t>    </a:t>
            </a:r>
            <a:r>
              <a:rPr lang="en-US" altLang="zh-CN" dirty="0" err="1"/>
              <a:t>Qt</a:t>
            </a:r>
            <a:r>
              <a:rPr lang="en-US" altLang="zh-CN" dirty="0"/>
              <a:t>::</a:t>
            </a:r>
            <a:r>
              <a:rPr lang="en-US" altLang="zh-CN" dirty="0" err="1"/>
              <a:t>PenStyle</a:t>
            </a:r>
            <a:r>
              <a:rPr lang="en-US" altLang="zh-CN" dirty="0"/>
              <a:t> style = </a:t>
            </a:r>
            <a:r>
              <a:rPr lang="en-US" altLang="zh-CN" dirty="0" err="1"/>
              <a:t>Qt</a:t>
            </a:r>
            <a:r>
              <a:rPr lang="en-US" altLang="zh-CN" dirty="0"/>
              <a:t>::</a:t>
            </a:r>
            <a:r>
              <a:rPr lang="en-US" altLang="zh-CN" dirty="0" err="1"/>
              <a:t>PenStyle</a:t>
            </a:r>
            <a:r>
              <a:rPr lang="en-US" altLang="zh-CN" dirty="0"/>
              <a:t>(</a:t>
            </a:r>
            <a:r>
              <a:rPr lang="en-US" altLang="zh-CN" dirty="0" err="1"/>
              <a:t>penStyleComboBox</a:t>
            </a:r>
            <a:r>
              <a:rPr lang="en-US" altLang="zh-CN" dirty="0"/>
              <a:t>-&gt;</a:t>
            </a:r>
            <a:r>
              <a:rPr lang="en-US" altLang="zh-CN" dirty="0" err="1"/>
              <a:t>itemData</a:t>
            </a:r>
            <a:r>
              <a:rPr lang="en-US" altLang="zh-CN" dirty="0"/>
              <a:t>(</a:t>
            </a:r>
            <a:endParaRPr lang="zh-CN" altLang="zh-CN" dirty="0"/>
          </a:p>
          <a:p>
            <a:r>
              <a:rPr lang="en-US" altLang="zh-CN" dirty="0"/>
              <a:t>        </a:t>
            </a:r>
            <a:r>
              <a:rPr lang="en-US" altLang="zh-CN" dirty="0" err="1"/>
              <a:t>penStyleComboBox</a:t>
            </a:r>
            <a:r>
              <a:rPr lang="en-US" altLang="zh-CN" dirty="0"/>
              <a:t>-&gt;</a:t>
            </a:r>
            <a:r>
              <a:rPr lang="en-US" altLang="zh-CN" dirty="0" err="1"/>
              <a:t>currentIndex</a:t>
            </a:r>
            <a:r>
              <a:rPr lang="en-US" altLang="zh-CN" dirty="0"/>
              <a:t>(),</a:t>
            </a:r>
            <a:r>
              <a:rPr lang="en-US" altLang="zh-CN" dirty="0" err="1"/>
              <a:t>Qt</a:t>
            </a:r>
            <a:r>
              <a:rPr lang="en-US" altLang="zh-CN" dirty="0"/>
              <a:t>::</a:t>
            </a:r>
            <a:r>
              <a:rPr lang="en-US" altLang="zh-CN" dirty="0" err="1"/>
              <a:t>UserRole</a:t>
            </a:r>
            <a:r>
              <a:rPr lang="en-US" altLang="zh-CN" dirty="0"/>
              <a:t>).</a:t>
            </a:r>
            <a:r>
              <a:rPr lang="en-US" altLang="zh-CN" dirty="0" err="1"/>
              <a:t>toInt</a:t>
            </a:r>
            <a:r>
              <a:rPr lang="en-US" altLang="zh-CN" dirty="0"/>
              <a:t>());</a:t>
            </a:r>
            <a:endParaRPr lang="zh-CN" altLang="zh-CN" dirty="0"/>
          </a:p>
          <a:p>
            <a:r>
              <a:rPr lang="en-US" altLang="zh-CN" dirty="0"/>
              <a:t>    </a:t>
            </a:r>
            <a:r>
              <a:rPr lang="en-US" altLang="zh-CN" dirty="0" err="1"/>
              <a:t>Qt</a:t>
            </a:r>
            <a:r>
              <a:rPr lang="en-US" altLang="zh-CN" dirty="0"/>
              <a:t>::</a:t>
            </a:r>
            <a:r>
              <a:rPr lang="en-US" altLang="zh-CN" dirty="0" err="1"/>
              <a:t>PenCapStyle</a:t>
            </a:r>
            <a:r>
              <a:rPr lang="en-US" altLang="zh-CN" dirty="0"/>
              <a:t> cap = </a:t>
            </a:r>
            <a:r>
              <a:rPr lang="en-US" altLang="zh-CN" dirty="0" err="1"/>
              <a:t>Qt</a:t>
            </a:r>
            <a:r>
              <a:rPr lang="en-US" altLang="zh-CN" dirty="0"/>
              <a:t>::</a:t>
            </a:r>
            <a:r>
              <a:rPr lang="en-US" altLang="zh-CN" dirty="0" err="1"/>
              <a:t>PenCapStyle</a:t>
            </a:r>
            <a:r>
              <a:rPr lang="en-US" altLang="zh-CN" dirty="0"/>
              <a:t>(</a:t>
            </a:r>
            <a:r>
              <a:rPr lang="en-US" altLang="zh-CN" dirty="0" err="1"/>
              <a:t>penCapComboBox</a:t>
            </a:r>
            <a:r>
              <a:rPr lang="en-US" altLang="zh-CN" dirty="0"/>
              <a:t>-&gt;</a:t>
            </a:r>
            <a:r>
              <a:rPr lang="en-US" altLang="zh-CN" dirty="0" err="1"/>
              <a:t>itemData</a:t>
            </a:r>
            <a:r>
              <a:rPr lang="en-US" altLang="zh-CN" dirty="0"/>
              <a:t>(</a:t>
            </a:r>
            <a:endParaRPr lang="zh-CN" altLang="zh-CN" dirty="0"/>
          </a:p>
          <a:p>
            <a:r>
              <a:rPr lang="en-US" altLang="zh-CN" dirty="0"/>
              <a:t>        </a:t>
            </a:r>
            <a:r>
              <a:rPr lang="en-US" altLang="zh-CN" dirty="0" err="1"/>
              <a:t>capValue,Qt</a:t>
            </a:r>
            <a:r>
              <a:rPr lang="en-US" altLang="zh-CN" dirty="0"/>
              <a:t>::</a:t>
            </a:r>
            <a:r>
              <a:rPr lang="en-US" altLang="zh-CN" dirty="0" err="1"/>
              <a:t>UserRole</a:t>
            </a:r>
            <a:r>
              <a:rPr lang="en-US" altLang="zh-CN" dirty="0"/>
              <a:t>).</a:t>
            </a:r>
            <a:r>
              <a:rPr lang="en-US" altLang="zh-CN" dirty="0" err="1"/>
              <a:t>toInt</a:t>
            </a:r>
            <a:r>
              <a:rPr lang="en-US" altLang="zh-CN" dirty="0"/>
              <a:t>());</a:t>
            </a:r>
            <a:endParaRPr lang="zh-CN" altLang="zh-CN" dirty="0"/>
          </a:p>
          <a:p>
            <a:r>
              <a:rPr lang="en-US" altLang="zh-CN" dirty="0"/>
              <a:t>    </a:t>
            </a:r>
            <a:r>
              <a:rPr lang="en-US" altLang="zh-CN" dirty="0" err="1"/>
              <a:t>Qt</a:t>
            </a:r>
            <a:r>
              <a:rPr lang="en-US" altLang="zh-CN" dirty="0"/>
              <a:t>::</a:t>
            </a:r>
            <a:r>
              <a:rPr lang="en-US" altLang="zh-CN" dirty="0" err="1"/>
              <a:t>PenJoinStyle</a:t>
            </a:r>
            <a:r>
              <a:rPr lang="en-US" altLang="zh-CN" dirty="0"/>
              <a:t> join=</a:t>
            </a:r>
            <a:r>
              <a:rPr lang="en-US" altLang="zh-CN" dirty="0" err="1"/>
              <a:t>Qt</a:t>
            </a:r>
            <a:r>
              <a:rPr lang="en-US" altLang="zh-CN" dirty="0"/>
              <a:t>::</a:t>
            </a:r>
            <a:r>
              <a:rPr lang="en-US" altLang="zh-CN" dirty="0" err="1"/>
              <a:t>PenJoinStyle</a:t>
            </a:r>
            <a:r>
              <a:rPr lang="en-US" altLang="zh-CN" dirty="0"/>
              <a:t>(</a:t>
            </a:r>
            <a:r>
              <a:rPr lang="en-US" altLang="zh-CN" dirty="0" err="1"/>
              <a:t>penJoinComboBox</a:t>
            </a:r>
            <a:r>
              <a:rPr lang="en-US" altLang="zh-CN" dirty="0"/>
              <a:t>-&gt;</a:t>
            </a:r>
            <a:r>
              <a:rPr lang="en-US" altLang="zh-CN" dirty="0" err="1"/>
              <a:t>itemData</a:t>
            </a:r>
            <a:r>
              <a:rPr lang="en-US" altLang="zh-CN" dirty="0"/>
              <a:t>(</a:t>
            </a:r>
            <a:endParaRPr lang="zh-CN" altLang="zh-CN" dirty="0"/>
          </a:p>
          <a:p>
            <a:r>
              <a:rPr lang="en-US" altLang="zh-CN" dirty="0"/>
              <a:t>        </a:t>
            </a:r>
            <a:r>
              <a:rPr lang="en-US" altLang="zh-CN" dirty="0" err="1"/>
              <a:t>penJoinComboBox</a:t>
            </a:r>
            <a:r>
              <a:rPr lang="en-US" altLang="zh-CN" dirty="0"/>
              <a:t>-&gt;</a:t>
            </a:r>
            <a:r>
              <a:rPr lang="en-US" altLang="zh-CN" dirty="0" err="1"/>
              <a:t>currentIndex</a:t>
            </a:r>
            <a:r>
              <a:rPr lang="en-US" altLang="zh-CN" dirty="0"/>
              <a:t>(),</a:t>
            </a:r>
            <a:r>
              <a:rPr lang="en-US" altLang="zh-CN" dirty="0" err="1"/>
              <a:t>Qt</a:t>
            </a:r>
            <a:r>
              <a:rPr lang="en-US" altLang="zh-CN" dirty="0"/>
              <a:t>::</a:t>
            </a:r>
            <a:r>
              <a:rPr lang="en-US" altLang="zh-CN" dirty="0" err="1"/>
              <a:t>UserRole</a:t>
            </a:r>
            <a:r>
              <a:rPr lang="en-US" altLang="zh-CN" dirty="0"/>
              <a:t>).</a:t>
            </a:r>
            <a:r>
              <a:rPr lang="en-US" altLang="zh-CN" dirty="0" err="1"/>
              <a:t>toInt</a:t>
            </a:r>
            <a:r>
              <a:rPr lang="en-US" altLang="zh-CN" dirty="0"/>
              <a:t>());</a:t>
            </a:r>
            <a:endParaRPr lang="zh-CN" altLang="zh-CN" dirty="0"/>
          </a:p>
          <a:p>
            <a:r>
              <a:rPr lang="en-US" altLang="zh-CN" dirty="0"/>
              <a:t>    </a:t>
            </a:r>
            <a:r>
              <a:rPr lang="en-US" altLang="zh-CN" dirty="0" err="1"/>
              <a:t>paintArea</a:t>
            </a:r>
            <a:r>
              <a:rPr lang="en-US" altLang="zh-CN" dirty="0"/>
              <a:t>-&gt;</a:t>
            </a:r>
            <a:r>
              <a:rPr lang="en-US" altLang="zh-CN" dirty="0" err="1"/>
              <a:t>setPen</a:t>
            </a:r>
            <a:r>
              <a:rPr lang="en-US" altLang="zh-CN" dirty="0"/>
              <a:t>(</a:t>
            </a:r>
            <a:r>
              <a:rPr lang="en-US" altLang="zh-CN" dirty="0" err="1"/>
              <a:t>QPen</a:t>
            </a:r>
            <a:r>
              <a:rPr lang="en-US" altLang="zh-CN" dirty="0"/>
              <a:t>(</a:t>
            </a:r>
            <a:r>
              <a:rPr lang="en-US" altLang="zh-CN" dirty="0" err="1"/>
              <a:t>color,value,style,cap,join</a:t>
            </a:r>
            <a:r>
              <a:rPr lang="en-US" altLang="zh-CN" dirty="0"/>
              <a:t>));</a:t>
            </a:r>
            <a:endParaRPr lang="zh-CN" altLang="zh-CN" dirty="0"/>
          </a:p>
          <a:p>
            <a:r>
              <a:rPr lang="en-US" altLang="zh-CN" dirty="0" smtClean="0"/>
              <a:t>}</a:t>
            </a:r>
          </a:p>
        </p:txBody>
      </p:sp>
    </p:spTree>
    <p:extLst>
      <p:ext uri="{BB962C8B-B14F-4D97-AF65-F5344CB8AC3E}">
        <p14:creationId xmlns:p14="http://schemas.microsoft.com/office/powerpoint/2010/main" val="34719961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53831" y="328904"/>
            <a:ext cx="2031325" cy="461665"/>
          </a:xfrm>
          <a:prstGeom prst="rect">
            <a:avLst/>
          </a:prstGeom>
        </p:spPr>
        <p:txBody>
          <a:bodyPr wrap="none">
            <a:spAutoFit/>
          </a:bodyPr>
          <a:lstStyle/>
          <a:p>
            <a:r>
              <a:rPr lang="zh-CN" altLang="zh-CN" sz="2400" b="1" dirty="0"/>
              <a:t>主窗口的实现</a:t>
            </a:r>
          </a:p>
        </p:txBody>
      </p:sp>
      <p:sp>
        <p:nvSpPr>
          <p:cNvPr id="3" name="矩形 2"/>
          <p:cNvSpPr/>
          <p:nvPr/>
        </p:nvSpPr>
        <p:spPr>
          <a:xfrm>
            <a:off x="1053831" y="1029550"/>
            <a:ext cx="4561762" cy="369332"/>
          </a:xfrm>
          <a:prstGeom prst="rect">
            <a:avLst/>
          </a:prstGeom>
        </p:spPr>
        <p:txBody>
          <a:bodyPr wrap="none">
            <a:spAutoFit/>
          </a:bodyPr>
          <a:lstStyle/>
          <a:p>
            <a:r>
              <a:rPr lang="en-US" altLang="zh-CN" sz="1800" dirty="0" err="1"/>
              <a:t>ShowPenJoin</a:t>
            </a:r>
            <a:r>
              <a:rPr lang="en-US" altLang="zh-CN" sz="1800" dirty="0"/>
              <a:t>()</a:t>
            </a:r>
            <a:r>
              <a:rPr lang="zh-CN" altLang="zh-CN" sz="1800" dirty="0"/>
              <a:t>槽函数的具体实现代码如下：</a:t>
            </a:r>
          </a:p>
        </p:txBody>
      </p:sp>
      <p:sp>
        <p:nvSpPr>
          <p:cNvPr id="4" name="TextBox 3"/>
          <p:cNvSpPr txBox="1"/>
          <p:nvPr/>
        </p:nvSpPr>
        <p:spPr>
          <a:xfrm>
            <a:off x="1053831" y="1508166"/>
            <a:ext cx="9598335" cy="3325416"/>
          </a:xfrm>
          <a:prstGeom prst="roundRect">
            <a:avLst>
              <a:gd name="adj" fmla="val 5374"/>
            </a:avLst>
          </a:prstGeom>
          <a:solidFill>
            <a:srgbClr val="DDDDDD"/>
          </a:solidFill>
        </p:spPr>
        <p:txBody>
          <a:bodyPr wrap="square" rtlCol="0">
            <a:spAutoFit/>
          </a:bodyPr>
          <a:lstStyle/>
          <a:p>
            <a:r>
              <a:rPr lang="en-US" altLang="zh-CN" dirty="0"/>
              <a:t>void </a:t>
            </a:r>
            <a:r>
              <a:rPr lang="en-US" altLang="zh-CN" dirty="0" err="1"/>
              <a:t>MainWidget</a:t>
            </a:r>
            <a:r>
              <a:rPr lang="en-US" altLang="zh-CN" dirty="0"/>
              <a:t>::</a:t>
            </a:r>
            <a:r>
              <a:rPr lang="en-US" altLang="zh-CN" dirty="0" err="1"/>
              <a:t>ShowPenJoin</a:t>
            </a:r>
            <a:r>
              <a:rPr lang="en-US" altLang="zh-CN" dirty="0"/>
              <a:t>(</a:t>
            </a:r>
            <a:r>
              <a:rPr lang="en-US" altLang="zh-CN" dirty="0" err="1"/>
              <a:t>int</a:t>
            </a:r>
            <a:r>
              <a:rPr lang="en-US" altLang="zh-CN" dirty="0"/>
              <a:t> </a:t>
            </a:r>
            <a:r>
              <a:rPr lang="en-US" altLang="zh-CN" dirty="0" err="1"/>
              <a:t>joinValue</a:t>
            </a:r>
            <a:r>
              <a:rPr lang="en-US" altLang="zh-CN" dirty="0"/>
              <a:t>)</a:t>
            </a:r>
            <a:endParaRPr lang="zh-CN" altLang="zh-CN" dirty="0"/>
          </a:p>
          <a:p>
            <a:r>
              <a:rPr lang="en-US" altLang="zh-CN" dirty="0"/>
              <a:t>{</a:t>
            </a:r>
            <a:endParaRPr lang="zh-CN" altLang="zh-CN" dirty="0"/>
          </a:p>
          <a:p>
            <a:r>
              <a:rPr lang="en-US" altLang="zh-CN" dirty="0"/>
              <a:t>    </a:t>
            </a:r>
            <a:r>
              <a:rPr lang="en-US" altLang="zh-CN" dirty="0" err="1"/>
              <a:t>QColor</a:t>
            </a:r>
            <a:r>
              <a:rPr lang="en-US" altLang="zh-CN" dirty="0"/>
              <a:t> color = </a:t>
            </a:r>
            <a:r>
              <a:rPr lang="en-US" altLang="zh-CN" dirty="0" err="1"/>
              <a:t>penColorFrame</a:t>
            </a:r>
            <a:r>
              <a:rPr lang="en-US" altLang="zh-CN" dirty="0"/>
              <a:t>-&gt;palette().color(</a:t>
            </a:r>
            <a:r>
              <a:rPr lang="en-US" altLang="zh-CN" dirty="0" err="1"/>
              <a:t>QPalette</a:t>
            </a:r>
            <a:r>
              <a:rPr lang="en-US" altLang="zh-CN" dirty="0"/>
              <a:t>::Window);</a:t>
            </a:r>
            <a:endParaRPr lang="zh-CN" altLang="zh-CN" dirty="0"/>
          </a:p>
          <a:p>
            <a:r>
              <a:rPr lang="en-US" altLang="zh-CN" dirty="0"/>
              <a:t>    </a:t>
            </a:r>
            <a:r>
              <a:rPr lang="en-US" altLang="zh-CN" dirty="0" err="1"/>
              <a:t>int</a:t>
            </a:r>
            <a:r>
              <a:rPr lang="en-US" altLang="zh-CN" dirty="0"/>
              <a:t> value = </a:t>
            </a:r>
            <a:r>
              <a:rPr lang="en-US" altLang="zh-CN" dirty="0" err="1"/>
              <a:t>penWidthSpinBox</a:t>
            </a:r>
            <a:r>
              <a:rPr lang="en-US" altLang="zh-CN" dirty="0"/>
              <a:t>-&gt;value();</a:t>
            </a:r>
            <a:endParaRPr lang="zh-CN" altLang="zh-CN" dirty="0"/>
          </a:p>
          <a:p>
            <a:r>
              <a:rPr lang="en-US" altLang="zh-CN" dirty="0"/>
              <a:t>    </a:t>
            </a:r>
            <a:r>
              <a:rPr lang="en-US" altLang="zh-CN" dirty="0" err="1"/>
              <a:t>Qt</a:t>
            </a:r>
            <a:r>
              <a:rPr lang="en-US" altLang="zh-CN" dirty="0"/>
              <a:t>::</a:t>
            </a:r>
            <a:r>
              <a:rPr lang="en-US" altLang="zh-CN" dirty="0" err="1"/>
              <a:t>PenStyle</a:t>
            </a:r>
            <a:r>
              <a:rPr lang="en-US" altLang="zh-CN" dirty="0"/>
              <a:t> style = </a:t>
            </a:r>
            <a:r>
              <a:rPr lang="en-US" altLang="zh-CN" dirty="0" err="1"/>
              <a:t>Qt</a:t>
            </a:r>
            <a:r>
              <a:rPr lang="en-US" altLang="zh-CN" dirty="0"/>
              <a:t>::</a:t>
            </a:r>
            <a:r>
              <a:rPr lang="en-US" altLang="zh-CN" dirty="0" err="1"/>
              <a:t>PenStyle</a:t>
            </a:r>
            <a:r>
              <a:rPr lang="en-US" altLang="zh-CN" dirty="0"/>
              <a:t>(</a:t>
            </a:r>
            <a:r>
              <a:rPr lang="en-US" altLang="zh-CN" dirty="0" err="1"/>
              <a:t>penStyleComboBox</a:t>
            </a:r>
            <a:r>
              <a:rPr lang="en-US" altLang="zh-CN" dirty="0"/>
              <a:t>-&gt;</a:t>
            </a:r>
            <a:r>
              <a:rPr lang="en-US" altLang="zh-CN" dirty="0" err="1"/>
              <a:t>itemData</a:t>
            </a:r>
            <a:r>
              <a:rPr lang="en-US" altLang="zh-CN" dirty="0"/>
              <a:t>(</a:t>
            </a:r>
            <a:endParaRPr lang="zh-CN" altLang="zh-CN" dirty="0"/>
          </a:p>
          <a:p>
            <a:r>
              <a:rPr lang="en-US" altLang="zh-CN" dirty="0"/>
              <a:t>        </a:t>
            </a:r>
            <a:r>
              <a:rPr lang="en-US" altLang="zh-CN" dirty="0" err="1"/>
              <a:t>penStyleComboBox</a:t>
            </a:r>
            <a:r>
              <a:rPr lang="en-US" altLang="zh-CN" dirty="0"/>
              <a:t>-&gt;</a:t>
            </a:r>
            <a:r>
              <a:rPr lang="en-US" altLang="zh-CN" dirty="0" err="1"/>
              <a:t>currentIndex</a:t>
            </a:r>
            <a:r>
              <a:rPr lang="en-US" altLang="zh-CN" dirty="0"/>
              <a:t>(),</a:t>
            </a:r>
            <a:r>
              <a:rPr lang="en-US" altLang="zh-CN" dirty="0" err="1"/>
              <a:t>Qt</a:t>
            </a:r>
            <a:r>
              <a:rPr lang="en-US" altLang="zh-CN" dirty="0"/>
              <a:t>::</a:t>
            </a:r>
            <a:r>
              <a:rPr lang="en-US" altLang="zh-CN" dirty="0" err="1"/>
              <a:t>UserRole</a:t>
            </a:r>
            <a:r>
              <a:rPr lang="en-US" altLang="zh-CN" dirty="0"/>
              <a:t>).</a:t>
            </a:r>
            <a:r>
              <a:rPr lang="en-US" altLang="zh-CN" dirty="0" err="1"/>
              <a:t>toInt</a:t>
            </a:r>
            <a:r>
              <a:rPr lang="en-US" altLang="zh-CN" dirty="0"/>
              <a:t>());</a:t>
            </a:r>
            <a:endParaRPr lang="zh-CN" altLang="zh-CN" dirty="0"/>
          </a:p>
          <a:p>
            <a:r>
              <a:rPr lang="en-US" altLang="zh-CN" dirty="0"/>
              <a:t>    </a:t>
            </a:r>
            <a:r>
              <a:rPr lang="en-US" altLang="zh-CN" dirty="0" err="1"/>
              <a:t>Qt</a:t>
            </a:r>
            <a:r>
              <a:rPr lang="en-US" altLang="zh-CN" dirty="0"/>
              <a:t>::</a:t>
            </a:r>
            <a:r>
              <a:rPr lang="en-US" altLang="zh-CN" dirty="0" err="1"/>
              <a:t>PenCapStyle</a:t>
            </a:r>
            <a:r>
              <a:rPr lang="en-US" altLang="zh-CN" dirty="0"/>
              <a:t> cap = </a:t>
            </a:r>
            <a:r>
              <a:rPr lang="en-US" altLang="zh-CN" dirty="0" err="1"/>
              <a:t>Qt</a:t>
            </a:r>
            <a:r>
              <a:rPr lang="en-US" altLang="zh-CN" dirty="0"/>
              <a:t>::</a:t>
            </a:r>
            <a:r>
              <a:rPr lang="en-US" altLang="zh-CN" dirty="0" err="1"/>
              <a:t>PenCapStyle</a:t>
            </a:r>
            <a:r>
              <a:rPr lang="en-US" altLang="zh-CN" dirty="0"/>
              <a:t>(</a:t>
            </a:r>
            <a:r>
              <a:rPr lang="en-US" altLang="zh-CN" dirty="0" err="1"/>
              <a:t>penCapComboBox</a:t>
            </a:r>
            <a:r>
              <a:rPr lang="en-US" altLang="zh-CN" dirty="0"/>
              <a:t>-&gt;</a:t>
            </a:r>
            <a:r>
              <a:rPr lang="en-US" altLang="zh-CN" dirty="0" err="1"/>
              <a:t>itemData</a:t>
            </a:r>
            <a:r>
              <a:rPr lang="en-US" altLang="zh-CN" dirty="0"/>
              <a:t>(</a:t>
            </a:r>
            <a:endParaRPr lang="zh-CN" altLang="zh-CN" dirty="0"/>
          </a:p>
          <a:p>
            <a:r>
              <a:rPr lang="en-US" altLang="zh-CN" dirty="0"/>
              <a:t>        </a:t>
            </a:r>
            <a:r>
              <a:rPr lang="en-US" altLang="zh-CN" dirty="0" err="1"/>
              <a:t>penCapComboBox</a:t>
            </a:r>
            <a:r>
              <a:rPr lang="en-US" altLang="zh-CN" dirty="0"/>
              <a:t>-&gt;</a:t>
            </a:r>
            <a:r>
              <a:rPr lang="en-US" altLang="zh-CN" dirty="0" err="1"/>
              <a:t>currentIndex</a:t>
            </a:r>
            <a:r>
              <a:rPr lang="en-US" altLang="zh-CN" dirty="0"/>
              <a:t>(),</a:t>
            </a:r>
            <a:r>
              <a:rPr lang="en-US" altLang="zh-CN" dirty="0" err="1"/>
              <a:t>Qt</a:t>
            </a:r>
            <a:r>
              <a:rPr lang="en-US" altLang="zh-CN" dirty="0"/>
              <a:t>::</a:t>
            </a:r>
            <a:r>
              <a:rPr lang="en-US" altLang="zh-CN" dirty="0" err="1"/>
              <a:t>UserRole</a:t>
            </a:r>
            <a:r>
              <a:rPr lang="en-US" altLang="zh-CN" dirty="0"/>
              <a:t>).</a:t>
            </a:r>
            <a:r>
              <a:rPr lang="en-US" altLang="zh-CN" dirty="0" err="1"/>
              <a:t>toInt</a:t>
            </a:r>
            <a:r>
              <a:rPr lang="en-US" altLang="zh-CN" dirty="0"/>
              <a:t>());</a:t>
            </a:r>
            <a:endParaRPr lang="zh-CN" altLang="zh-CN" dirty="0"/>
          </a:p>
          <a:p>
            <a:r>
              <a:rPr lang="en-US" altLang="zh-CN" dirty="0"/>
              <a:t>    </a:t>
            </a:r>
            <a:r>
              <a:rPr lang="en-US" altLang="zh-CN" dirty="0" err="1"/>
              <a:t>Qt</a:t>
            </a:r>
            <a:r>
              <a:rPr lang="en-US" altLang="zh-CN" dirty="0"/>
              <a:t>::</a:t>
            </a:r>
            <a:r>
              <a:rPr lang="en-US" altLang="zh-CN" dirty="0" err="1"/>
              <a:t>PenJoinStyle</a:t>
            </a:r>
            <a:r>
              <a:rPr lang="en-US" altLang="zh-CN" dirty="0"/>
              <a:t> join=</a:t>
            </a:r>
            <a:r>
              <a:rPr lang="en-US" altLang="zh-CN" dirty="0" err="1"/>
              <a:t>Qt</a:t>
            </a:r>
            <a:r>
              <a:rPr lang="en-US" altLang="zh-CN" dirty="0"/>
              <a:t>::</a:t>
            </a:r>
            <a:r>
              <a:rPr lang="en-US" altLang="zh-CN" dirty="0" err="1"/>
              <a:t>PenJoinStyle</a:t>
            </a:r>
            <a:r>
              <a:rPr lang="en-US" altLang="zh-CN" dirty="0"/>
              <a:t>(</a:t>
            </a:r>
            <a:r>
              <a:rPr lang="en-US" altLang="zh-CN" dirty="0" err="1"/>
              <a:t>penJoinComboBox</a:t>
            </a:r>
            <a:r>
              <a:rPr lang="en-US" altLang="zh-CN" dirty="0"/>
              <a:t>-&gt;</a:t>
            </a:r>
            <a:r>
              <a:rPr lang="en-US" altLang="zh-CN" dirty="0" err="1"/>
              <a:t>itemData</a:t>
            </a:r>
            <a:r>
              <a:rPr lang="en-US" altLang="zh-CN" dirty="0"/>
              <a:t>(</a:t>
            </a:r>
            <a:endParaRPr lang="zh-CN" altLang="zh-CN" dirty="0"/>
          </a:p>
          <a:p>
            <a:r>
              <a:rPr lang="en-US" altLang="zh-CN" dirty="0"/>
              <a:t>        </a:t>
            </a:r>
            <a:r>
              <a:rPr lang="en-US" altLang="zh-CN" dirty="0" err="1"/>
              <a:t>joinValue,Qt</a:t>
            </a:r>
            <a:r>
              <a:rPr lang="en-US" altLang="zh-CN" dirty="0"/>
              <a:t>::</a:t>
            </a:r>
            <a:r>
              <a:rPr lang="en-US" altLang="zh-CN" dirty="0" err="1"/>
              <a:t>UserRole</a:t>
            </a:r>
            <a:r>
              <a:rPr lang="en-US" altLang="zh-CN" dirty="0"/>
              <a:t>).</a:t>
            </a:r>
            <a:r>
              <a:rPr lang="en-US" altLang="zh-CN" dirty="0" err="1"/>
              <a:t>toInt</a:t>
            </a:r>
            <a:r>
              <a:rPr lang="en-US" altLang="zh-CN" dirty="0"/>
              <a:t>());</a:t>
            </a:r>
            <a:endParaRPr lang="zh-CN" altLang="zh-CN" dirty="0"/>
          </a:p>
          <a:p>
            <a:r>
              <a:rPr lang="en-US" altLang="zh-CN" dirty="0"/>
              <a:t>    </a:t>
            </a:r>
            <a:r>
              <a:rPr lang="en-US" altLang="zh-CN" dirty="0" err="1"/>
              <a:t>paintArea</a:t>
            </a:r>
            <a:r>
              <a:rPr lang="en-US" altLang="zh-CN" dirty="0"/>
              <a:t>-&gt;</a:t>
            </a:r>
            <a:r>
              <a:rPr lang="en-US" altLang="zh-CN" dirty="0" err="1"/>
              <a:t>setPen</a:t>
            </a:r>
            <a:r>
              <a:rPr lang="en-US" altLang="zh-CN" dirty="0"/>
              <a:t>(</a:t>
            </a:r>
            <a:r>
              <a:rPr lang="en-US" altLang="zh-CN" dirty="0" err="1"/>
              <a:t>QPen</a:t>
            </a:r>
            <a:r>
              <a:rPr lang="en-US" altLang="zh-CN" dirty="0"/>
              <a:t>(</a:t>
            </a:r>
            <a:r>
              <a:rPr lang="en-US" altLang="zh-CN" dirty="0" err="1"/>
              <a:t>color,value,style,cap,join</a:t>
            </a:r>
            <a:r>
              <a:rPr lang="en-US" altLang="zh-CN" dirty="0"/>
              <a:t>));</a:t>
            </a:r>
            <a:endParaRPr lang="zh-CN" altLang="zh-CN" dirty="0"/>
          </a:p>
          <a:p>
            <a:r>
              <a:rPr lang="en-US" altLang="zh-CN" dirty="0" smtClean="0"/>
              <a:t>}</a:t>
            </a:r>
          </a:p>
        </p:txBody>
      </p:sp>
    </p:spTree>
    <p:extLst>
      <p:ext uri="{BB962C8B-B14F-4D97-AF65-F5344CB8AC3E}">
        <p14:creationId xmlns:p14="http://schemas.microsoft.com/office/powerpoint/2010/main" val="36588178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53831" y="328904"/>
            <a:ext cx="2031325" cy="461665"/>
          </a:xfrm>
          <a:prstGeom prst="rect">
            <a:avLst/>
          </a:prstGeom>
        </p:spPr>
        <p:txBody>
          <a:bodyPr wrap="none">
            <a:spAutoFit/>
          </a:bodyPr>
          <a:lstStyle/>
          <a:p>
            <a:r>
              <a:rPr lang="zh-CN" altLang="zh-CN" sz="2400" b="1" dirty="0"/>
              <a:t>主窗口的实现</a:t>
            </a:r>
          </a:p>
        </p:txBody>
      </p:sp>
      <p:sp>
        <p:nvSpPr>
          <p:cNvPr id="3" name="矩形 2"/>
          <p:cNvSpPr/>
          <p:nvPr/>
        </p:nvSpPr>
        <p:spPr>
          <a:xfrm>
            <a:off x="1053831" y="1005800"/>
            <a:ext cx="4519892" cy="369332"/>
          </a:xfrm>
          <a:prstGeom prst="rect">
            <a:avLst/>
          </a:prstGeom>
        </p:spPr>
        <p:txBody>
          <a:bodyPr wrap="none">
            <a:spAutoFit/>
          </a:bodyPr>
          <a:lstStyle/>
          <a:p>
            <a:r>
              <a:rPr lang="en-US" altLang="zh-CN" sz="1800" dirty="0" err="1"/>
              <a:t>ShowFillRule</a:t>
            </a:r>
            <a:r>
              <a:rPr lang="en-US" altLang="zh-CN" sz="1800" dirty="0"/>
              <a:t>()</a:t>
            </a:r>
            <a:r>
              <a:rPr lang="zh-CN" altLang="zh-CN" sz="1800" dirty="0"/>
              <a:t>槽函数的具体实现代码如下：</a:t>
            </a:r>
          </a:p>
        </p:txBody>
      </p:sp>
      <p:sp>
        <p:nvSpPr>
          <p:cNvPr id="4" name="TextBox 3"/>
          <p:cNvSpPr txBox="1"/>
          <p:nvPr/>
        </p:nvSpPr>
        <p:spPr>
          <a:xfrm>
            <a:off x="1187532" y="1531917"/>
            <a:ext cx="9357756" cy="1838801"/>
          </a:xfrm>
          <a:prstGeom prst="roundRect">
            <a:avLst/>
          </a:prstGeom>
          <a:solidFill>
            <a:srgbClr val="DDDDDD"/>
          </a:solidFill>
        </p:spPr>
        <p:txBody>
          <a:bodyPr wrap="square" rtlCol="0">
            <a:spAutoFit/>
          </a:bodyPr>
          <a:lstStyle/>
          <a:p>
            <a:r>
              <a:rPr lang="en-US" altLang="zh-CN" dirty="0"/>
              <a:t>void </a:t>
            </a:r>
            <a:r>
              <a:rPr lang="en-US" altLang="zh-CN" dirty="0" err="1"/>
              <a:t>MainWidget</a:t>
            </a:r>
            <a:r>
              <a:rPr lang="en-US" altLang="zh-CN" dirty="0"/>
              <a:t>::</a:t>
            </a:r>
            <a:r>
              <a:rPr lang="en-US" altLang="zh-CN" dirty="0" err="1"/>
              <a:t>ShowFillRule</a:t>
            </a:r>
            <a:r>
              <a:rPr lang="en-US" altLang="zh-CN" dirty="0"/>
              <a:t>()</a:t>
            </a:r>
            <a:endParaRPr lang="zh-CN" altLang="zh-CN" dirty="0"/>
          </a:p>
          <a:p>
            <a:r>
              <a:rPr lang="en-US" altLang="zh-CN" dirty="0"/>
              <a:t>{</a:t>
            </a:r>
            <a:endParaRPr lang="zh-CN" altLang="zh-CN" dirty="0"/>
          </a:p>
          <a:p>
            <a:r>
              <a:rPr lang="en-US" altLang="zh-CN" dirty="0"/>
              <a:t>    </a:t>
            </a:r>
            <a:r>
              <a:rPr lang="en-US" altLang="zh-CN" dirty="0" err="1"/>
              <a:t>Qt</a:t>
            </a:r>
            <a:r>
              <a:rPr lang="en-US" altLang="zh-CN" dirty="0"/>
              <a:t>::</a:t>
            </a:r>
            <a:r>
              <a:rPr lang="en-US" altLang="zh-CN" dirty="0" err="1"/>
              <a:t>FillRule</a:t>
            </a:r>
            <a:r>
              <a:rPr lang="en-US" altLang="zh-CN" dirty="0"/>
              <a:t> rule = </a:t>
            </a:r>
            <a:r>
              <a:rPr lang="en-US" altLang="zh-CN" dirty="0" err="1"/>
              <a:t>Qt</a:t>
            </a:r>
            <a:r>
              <a:rPr lang="en-US" altLang="zh-CN" dirty="0"/>
              <a:t>::</a:t>
            </a:r>
            <a:r>
              <a:rPr lang="en-US" altLang="zh-CN" dirty="0" err="1"/>
              <a:t>FillRule</a:t>
            </a:r>
            <a:r>
              <a:rPr lang="en-US" altLang="zh-CN" dirty="0"/>
              <a:t>(</a:t>
            </a:r>
            <a:r>
              <a:rPr lang="en-US" altLang="zh-CN" dirty="0" err="1"/>
              <a:t>fillRuleComboBox</a:t>
            </a:r>
            <a:r>
              <a:rPr lang="en-US" altLang="zh-CN" dirty="0"/>
              <a:t>-&gt;</a:t>
            </a:r>
            <a:r>
              <a:rPr lang="en-US" altLang="zh-CN" dirty="0" err="1"/>
              <a:t>itemData</a:t>
            </a:r>
            <a:r>
              <a:rPr lang="en-US" altLang="zh-CN" dirty="0"/>
              <a:t>(</a:t>
            </a:r>
            <a:endParaRPr lang="zh-CN" altLang="zh-CN" dirty="0"/>
          </a:p>
          <a:p>
            <a:r>
              <a:rPr lang="en-US" altLang="zh-CN" dirty="0"/>
              <a:t>    </a:t>
            </a:r>
            <a:r>
              <a:rPr lang="en-US" altLang="zh-CN" dirty="0" err="1"/>
              <a:t>fillRuleComboBox</a:t>
            </a:r>
            <a:r>
              <a:rPr lang="en-US" altLang="zh-CN" dirty="0"/>
              <a:t>-&gt;</a:t>
            </a:r>
            <a:r>
              <a:rPr lang="en-US" altLang="zh-CN" dirty="0" err="1"/>
              <a:t>currentIndex</a:t>
            </a:r>
            <a:r>
              <a:rPr lang="en-US" altLang="zh-CN" dirty="0"/>
              <a:t>(),</a:t>
            </a:r>
            <a:r>
              <a:rPr lang="en-US" altLang="zh-CN" dirty="0" err="1"/>
              <a:t>Qt</a:t>
            </a:r>
            <a:r>
              <a:rPr lang="en-US" altLang="zh-CN" dirty="0"/>
              <a:t>::</a:t>
            </a:r>
            <a:r>
              <a:rPr lang="en-US" altLang="zh-CN" dirty="0" err="1"/>
              <a:t>UserRole</a:t>
            </a:r>
            <a:r>
              <a:rPr lang="en-US" altLang="zh-CN" dirty="0"/>
              <a:t>).</a:t>
            </a:r>
            <a:r>
              <a:rPr lang="en-US" altLang="zh-CN" dirty="0" err="1"/>
              <a:t>toInt</a:t>
            </a:r>
            <a:r>
              <a:rPr lang="en-US" altLang="zh-CN" dirty="0"/>
              <a:t>());</a:t>
            </a:r>
            <a:endParaRPr lang="zh-CN" altLang="zh-CN" dirty="0"/>
          </a:p>
          <a:p>
            <a:r>
              <a:rPr lang="en-US" altLang="zh-CN" dirty="0"/>
              <a:t>    </a:t>
            </a:r>
            <a:r>
              <a:rPr lang="en-US" altLang="zh-CN" dirty="0" err="1"/>
              <a:t>paintArea</a:t>
            </a:r>
            <a:r>
              <a:rPr lang="en-US" altLang="zh-CN" dirty="0"/>
              <a:t>-&gt;</a:t>
            </a:r>
            <a:r>
              <a:rPr lang="en-US" altLang="zh-CN" dirty="0" err="1"/>
              <a:t>setFillRule</a:t>
            </a:r>
            <a:r>
              <a:rPr lang="en-US" altLang="zh-CN" dirty="0"/>
              <a:t>(rule);</a:t>
            </a:r>
            <a:endParaRPr lang="zh-CN" altLang="zh-CN" dirty="0"/>
          </a:p>
          <a:p>
            <a:r>
              <a:rPr lang="en-US" altLang="zh-CN" dirty="0" smtClean="0"/>
              <a:t>}</a:t>
            </a:r>
            <a:endParaRPr lang="zh-CN" altLang="zh-CN" dirty="0"/>
          </a:p>
        </p:txBody>
      </p:sp>
      <p:sp>
        <p:nvSpPr>
          <p:cNvPr id="5" name="矩形 4"/>
          <p:cNvSpPr/>
          <p:nvPr/>
        </p:nvSpPr>
        <p:spPr>
          <a:xfrm>
            <a:off x="1053831" y="3434321"/>
            <a:ext cx="4948086" cy="369332"/>
          </a:xfrm>
          <a:prstGeom prst="rect">
            <a:avLst/>
          </a:prstGeom>
        </p:spPr>
        <p:txBody>
          <a:bodyPr wrap="none">
            <a:spAutoFit/>
          </a:bodyPr>
          <a:lstStyle/>
          <a:p>
            <a:r>
              <a:rPr lang="en-US" altLang="zh-CN" sz="1800" dirty="0" err="1"/>
              <a:t>ShowSpreadStyle</a:t>
            </a:r>
            <a:r>
              <a:rPr lang="en-US" altLang="zh-CN" sz="1800" dirty="0"/>
              <a:t>()</a:t>
            </a:r>
            <a:r>
              <a:rPr lang="zh-CN" altLang="zh-CN" sz="1800" dirty="0"/>
              <a:t>槽函数的具体实现代码如下：</a:t>
            </a:r>
          </a:p>
        </p:txBody>
      </p:sp>
      <p:sp>
        <p:nvSpPr>
          <p:cNvPr id="6" name="TextBox 5"/>
          <p:cNvSpPr txBox="1"/>
          <p:nvPr/>
        </p:nvSpPr>
        <p:spPr>
          <a:xfrm>
            <a:off x="1187532" y="3806005"/>
            <a:ext cx="9357756" cy="1549360"/>
          </a:xfrm>
          <a:prstGeom prst="roundRect">
            <a:avLst/>
          </a:prstGeom>
          <a:solidFill>
            <a:srgbClr val="DDDDDD"/>
          </a:solidFill>
        </p:spPr>
        <p:txBody>
          <a:bodyPr wrap="square" rtlCol="0">
            <a:spAutoFit/>
          </a:bodyPr>
          <a:lstStyle/>
          <a:p>
            <a:r>
              <a:rPr lang="en-US" altLang="zh-CN" dirty="0"/>
              <a:t>void </a:t>
            </a:r>
            <a:r>
              <a:rPr lang="en-US" altLang="zh-CN" dirty="0" err="1"/>
              <a:t>MainWidget</a:t>
            </a:r>
            <a:r>
              <a:rPr lang="en-US" altLang="zh-CN" dirty="0"/>
              <a:t>::</a:t>
            </a:r>
            <a:r>
              <a:rPr lang="en-US" altLang="zh-CN" dirty="0" err="1"/>
              <a:t>ShowSpreadStyle</a:t>
            </a:r>
            <a:r>
              <a:rPr lang="en-US" altLang="zh-CN" dirty="0"/>
              <a:t>()</a:t>
            </a:r>
            <a:endParaRPr lang="zh-CN" altLang="zh-CN" dirty="0"/>
          </a:p>
          <a:p>
            <a:r>
              <a:rPr lang="en-US" altLang="zh-CN" dirty="0"/>
              <a:t>{</a:t>
            </a:r>
            <a:endParaRPr lang="zh-CN" altLang="zh-CN" dirty="0"/>
          </a:p>
          <a:p>
            <a:r>
              <a:rPr lang="en-US" altLang="zh-CN" dirty="0"/>
              <a:t>    spread = </a:t>
            </a:r>
            <a:r>
              <a:rPr lang="en-US" altLang="zh-CN" dirty="0" err="1"/>
              <a:t>QGradient</a:t>
            </a:r>
            <a:r>
              <a:rPr lang="en-US" altLang="zh-CN" dirty="0"/>
              <a:t>::Spread(</a:t>
            </a:r>
            <a:r>
              <a:rPr lang="en-US" altLang="zh-CN" dirty="0" err="1"/>
              <a:t>spreadComboBox</a:t>
            </a:r>
            <a:r>
              <a:rPr lang="en-US" altLang="zh-CN" dirty="0"/>
              <a:t>-&gt;</a:t>
            </a:r>
            <a:r>
              <a:rPr lang="en-US" altLang="zh-CN" dirty="0" err="1"/>
              <a:t>itemData</a:t>
            </a:r>
            <a:r>
              <a:rPr lang="en-US" altLang="zh-CN" dirty="0"/>
              <a:t>(</a:t>
            </a:r>
            <a:endParaRPr lang="zh-CN" altLang="zh-CN" dirty="0"/>
          </a:p>
          <a:p>
            <a:r>
              <a:rPr lang="en-US" altLang="zh-CN" dirty="0"/>
              <a:t>        </a:t>
            </a:r>
            <a:r>
              <a:rPr lang="en-US" altLang="zh-CN" dirty="0" err="1"/>
              <a:t>spreadComboBox</a:t>
            </a:r>
            <a:r>
              <a:rPr lang="en-US" altLang="zh-CN" dirty="0"/>
              <a:t>-&gt;</a:t>
            </a:r>
            <a:r>
              <a:rPr lang="en-US" altLang="zh-CN" dirty="0" err="1"/>
              <a:t>currentIndex</a:t>
            </a:r>
            <a:r>
              <a:rPr lang="en-US" altLang="zh-CN" dirty="0"/>
              <a:t>(),</a:t>
            </a:r>
            <a:r>
              <a:rPr lang="en-US" altLang="zh-CN" dirty="0" err="1"/>
              <a:t>Qt</a:t>
            </a:r>
            <a:r>
              <a:rPr lang="en-US" altLang="zh-CN" dirty="0"/>
              <a:t>::</a:t>
            </a:r>
            <a:r>
              <a:rPr lang="en-US" altLang="zh-CN" dirty="0" err="1"/>
              <a:t>UserRole</a:t>
            </a:r>
            <a:r>
              <a:rPr lang="en-US" altLang="zh-CN" dirty="0"/>
              <a:t>).</a:t>
            </a:r>
            <a:r>
              <a:rPr lang="en-US" altLang="zh-CN" dirty="0" err="1"/>
              <a:t>toInt</a:t>
            </a:r>
            <a:r>
              <a:rPr lang="en-US" altLang="zh-CN" dirty="0"/>
              <a:t>());</a:t>
            </a:r>
            <a:endParaRPr lang="zh-CN" altLang="zh-CN" dirty="0"/>
          </a:p>
          <a:p>
            <a:r>
              <a:rPr lang="en-US" altLang="zh-CN" dirty="0"/>
              <a:t>}</a:t>
            </a:r>
            <a:endParaRPr lang="zh-CN" altLang="zh-CN" dirty="0"/>
          </a:p>
        </p:txBody>
      </p:sp>
    </p:spTree>
    <p:extLst>
      <p:ext uri="{BB962C8B-B14F-4D97-AF65-F5344CB8AC3E}">
        <p14:creationId xmlns:p14="http://schemas.microsoft.com/office/powerpoint/2010/main" val="34237543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53831" y="328904"/>
            <a:ext cx="2031325" cy="461665"/>
          </a:xfrm>
          <a:prstGeom prst="rect">
            <a:avLst/>
          </a:prstGeom>
        </p:spPr>
        <p:txBody>
          <a:bodyPr wrap="none">
            <a:spAutoFit/>
          </a:bodyPr>
          <a:lstStyle/>
          <a:p>
            <a:r>
              <a:rPr lang="zh-CN" altLang="zh-CN" sz="2400" b="1" dirty="0"/>
              <a:t>主窗口的实现</a:t>
            </a:r>
          </a:p>
        </p:txBody>
      </p:sp>
      <p:sp>
        <p:nvSpPr>
          <p:cNvPr id="3" name="TextBox 2"/>
          <p:cNvSpPr txBox="1"/>
          <p:nvPr/>
        </p:nvSpPr>
        <p:spPr>
          <a:xfrm>
            <a:off x="771896" y="1021278"/>
            <a:ext cx="10367159" cy="646331"/>
          </a:xfrm>
          <a:prstGeom prst="rect">
            <a:avLst/>
          </a:prstGeom>
          <a:noFill/>
        </p:spPr>
        <p:txBody>
          <a:bodyPr wrap="square" rtlCol="0">
            <a:spAutoFit/>
          </a:bodyPr>
          <a:lstStyle/>
          <a:p>
            <a:pPr indent="450850"/>
            <a:r>
              <a:rPr lang="en-US" altLang="zh-CN" sz="1800" dirty="0" err="1"/>
              <a:t>ShowBrushColor</a:t>
            </a:r>
            <a:r>
              <a:rPr lang="en-US" altLang="zh-CN" sz="1800" dirty="0"/>
              <a:t>()</a:t>
            </a:r>
            <a:r>
              <a:rPr lang="zh-CN" altLang="zh-CN" sz="1800" dirty="0"/>
              <a:t>槽函数，与设置画笔颜色函数类似，但选定颜色后并不直接调用</a:t>
            </a:r>
            <a:r>
              <a:rPr lang="en-US" altLang="zh-CN" sz="1800" dirty="0" err="1"/>
              <a:t>PaintArea</a:t>
            </a:r>
            <a:r>
              <a:rPr lang="zh-CN" altLang="zh-CN" sz="1800" dirty="0"/>
              <a:t>对象的</a:t>
            </a:r>
            <a:r>
              <a:rPr lang="en-US" altLang="zh-CN" sz="1800" dirty="0" err="1"/>
              <a:t>setBrush</a:t>
            </a:r>
            <a:r>
              <a:rPr lang="en-US" altLang="zh-CN" sz="1800" dirty="0"/>
              <a:t>()</a:t>
            </a:r>
            <a:r>
              <a:rPr lang="zh-CN" altLang="zh-CN" sz="1800" dirty="0"/>
              <a:t>函数，而是调用</a:t>
            </a:r>
            <a:r>
              <a:rPr lang="en-US" altLang="zh-CN" sz="1800" dirty="0" err="1"/>
              <a:t>ShowBrush</a:t>
            </a:r>
            <a:r>
              <a:rPr lang="en-US" altLang="zh-CN" sz="1800" dirty="0"/>
              <a:t>()</a:t>
            </a:r>
            <a:r>
              <a:rPr lang="zh-CN" altLang="zh-CN" sz="1800" dirty="0"/>
              <a:t>函数设置显示区的画刷属性，具体实现代码如下</a:t>
            </a:r>
            <a:r>
              <a:rPr lang="zh-CN" altLang="zh-CN" sz="1800" dirty="0" smtClean="0"/>
              <a:t>：</a:t>
            </a:r>
            <a:endParaRPr lang="zh-CN" altLang="zh-CN" sz="1800" dirty="0"/>
          </a:p>
        </p:txBody>
      </p:sp>
      <p:sp>
        <p:nvSpPr>
          <p:cNvPr id="4" name="圆角矩形 3"/>
          <p:cNvSpPr/>
          <p:nvPr/>
        </p:nvSpPr>
        <p:spPr>
          <a:xfrm>
            <a:off x="1224540" y="1667609"/>
            <a:ext cx="9332624" cy="1838801"/>
          </a:xfrm>
          <a:prstGeom prst="roundRect">
            <a:avLst/>
          </a:prstGeom>
          <a:solidFill>
            <a:srgbClr val="DDDDDD"/>
          </a:solidFill>
        </p:spPr>
        <p:txBody>
          <a:bodyPr wrap="square">
            <a:spAutoFit/>
          </a:bodyPr>
          <a:lstStyle/>
          <a:p>
            <a:r>
              <a:rPr lang="en-US" altLang="zh-CN" dirty="0"/>
              <a:t>void </a:t>
            </a:r>
            <a:r>
              <a:rPr lang="en-US" altLang="zh-CN" dirty="0" err="1"/>
              <a:t>MainWidget</a:t>
            </a:r>
            <a:r>
              <a:rPr lang="en-US" altLang="zh-CN" dirty="0"/>
              <a:t>::</a:t>
            </a:r>
            <a:r>
              <a:rPr lang="en-US" altLang="zh-CN" dirty="0" err="1"/>
              <a:t>ShowBrushColor</a:t>
            </a:r>
            <a:r>
              <a:rPr lang="en-US" altLang="zh-CN" dirty="0"/>
              <a:t>()</a:t>
            </a:r>
            <a:endParaRPr lang="zh-CN" altLang="zh-CN" dirty="0"/>
          </a:p>
          <a:p>
            <a:r>
              <a:rPr lang="en-US" altLang="zh-CN" dirty="0"/>
              <a:t>{</a:t>
            </a:r>
            <a:endParaRPr lang="zh-CN" altLang="zh-CN" dirty="0"/>
          </a:p>
          <a:p>
            <a:r>
              <a:rPr lang="en-US" altLang="zh-CN" dirty="0"/>
              <a:t>    </a:t>
            </a:r>
            <a:r>
              <a:rPr lang="en-US" altLang="zh-CN" dirty="0" err="1"/>
              <a:t>QColor</a:t>
            </a:r>
            <a:r>
              <a:rPr lang="en-US" altLang="zh-CN" dirty="0"/>
              <a:t> color = </a:t>
            </a:r>
            <a:r>
              <a:rPr lang="en-US" altLang="zh-CN" dirty="0" err="1"/>
              <a:t>QColorDialog</a:t>
            </a:r>
            <a:r>
              <a:rPr lang="en-US" altLang="zh-CN" dirty="0"/>
              <a:t>::</a:t>
            </a:r>
            <a:r>
              <a:rPr lang="en-US" altLang="zh-CN" dirty="0" err="1"/>
              <a:t>getColor</a:t>
            </a:r>
            <a:r>
              <a:rPr lang="en-US" altLang="zh-CN" dirty="0"/>
              <a:t>(</a:t>
            </a:r>
            <a:r>
              <a:rPr lang="en-US" altLang="zh-CN" dirty="0" err="1"/>
              <a:t>static_cast</a:t>
            </a:r>
            <a:r>
              <a:rPr lang="en-US" altLang="zh-CN" dirty="0"/>
              <a:t>&lt;</a:t>
            </a:r>
            <a:r>
              <a:rPr lang="en-US" altLang="zh-CN" dirty="0" err="1"/>
              <a:t>int</a:t>
            </a:r>
            <a:r>
              <a:rPr lang="en-US" altLang="zh-CN" dirty="0"/>
              <a:t>&gt;(</a:t>
            </a:r>
            <a:r>
              <a:rPr lang="en-US" altLang="zh-CN" dirty="0" err="1"/>
              <a:t>Qt</a:t>
            </a:r>
            <a:r>
              <a:rPr lang="en-US" altLang="zh-CN" dirty="0"/>
              <a:t>:: blue));</a:t>
            </a:r>
            <a:endParaRPr lang="zh-CN" altLang="zh-CN" dirty="0"/>
          </a:p>
          <a:p>
            <a:r>
              <a:rPr lang="en-US" altLang="zh-CN" dirty="0"/>
              <a:t>    </a:t>
            </a:r>
            <a:r>
              <a:rPr lang="en-US" altLang="zh-CN" dirty="0" err="1"/>
              <a:t>brushColorFrame</a:t>
            </a:r>
            <a:r>
              <a:rPr lang="en-US" altLang="zh-CN" dirty="0"/>
              <a:t>-&gt;</a:t>
            </a:r>
            <a:r>
              <a:rPr lang="en-US" altLang="zh-CN" dirty="0" err="1"/>
              <a:t>setPalette</a:t>
            </a:r>
            <a:r>
              <a:rPr lang="en-US" altLang="zh-CN" dirty="0"/>
              <a:t>(</a:t>
            </a:r>
            <a:r>
              <a:rPr lang="en-US" altLang="zh-CN" dirty="0" err="1"/>
              <a:t>QPalette</a:t>
            </a:r>
            <a:r>
              <a:rPr lang="en-US" altLang="zh-CN" dirty="0"/>
              <a:t>(color));</a:t>
            </a:r>
            <a:endParaRPr lang="zh-CN" altLang="zh-CN" dirty="0"/>
          </a:p>
          <a:p>
            <a:r>
              <a:rPr lang="en-US" altLang="zh-CN" dirty="0"/>
              <a:t>    </a:t>
            </a:r>
            <a:r>
              <a:rPr lang="en-US" altLang="zh-CN" dirty="0" err="1"/>
              <a:t>ShowBrush</a:t>
            </a:r>
            <a:r>
              <a:rPr lang="en-US" altLang="zh-CN" dirty="0"/>
              <a:t>(</a:t>
            </a:r>
            <a:r>
              <a:rPr lang="en-US" altLang="zh-CN" dirty="0" err="1"/>
              <a:t>brushStyleComboBox</a:t>
            </a:r>
            <a:r>
              <a:rPr lang="en-US" altLang="zh-CN" dirty="0"/>
              <a:t>-&gt;</a:t>
            </a:r>
            <a:r>
              <a:rPr lang="en-US" altLang="zh-CN" dirty="0" err="1"/>
              <a:t>currentIndex</a:t>
            </a:r>
            <a:r>
              <a:rPr lang="en-US" altLang="zh-CN" dirty="0"/>
              <a:t>());</a:t>
            </a:r>
            <a:endParaRPr lang="zh-CN" altLang="zh-CN" dirty="0"/>
          </a:p>
          <a:p>
            <a:r>
              <a:rPr lang="en-US" altLang="zh-CN" dirty="0"/>
              <a:t>}</a:t>
            </a:r>
            <a:endParaRPr lang="zh-CN" altLang="zh-CN" dirty="0"/>
          </a:p>
        </p:txBody>
      </p:sp>
      <p:sp>
        <p:nvSpPr>
          <p:cNvPr id="5" name="矩形 4"/>
          <p:cNvSpPr/>
          <p:nvPr/>
        </p:nvSpPr>
        <p:spPr>
          <a:xfrm>
            <a:off x="1224540" y="3623167"/>
            <a:ext cx="3917163" cy="369332"/>
          </a:xfrm>
          <a:prstGeom prst="rect">
            <a:avLst/>
          </a:prstGeom>
        </p:spPr>
        <p:txBody>
          <a:bodyPr wrap="none">
            <a:spAutoFit/>
          </a:bodyPr>
          <a:lstStyle/>
          <a:p>
            <a:r>
              <a:rPr lang="en-US" altLang="zh-CN" sz="1800" dirty="0" err="1"/>
              <a:t>ShowBrush</a:t>
            </a:r>
            <a:r>
              <a:rPr lang="en-US" altLang="zh-CN" sz="1800" dirty="0"/>
              <a:t>()</a:t>
            </a:r>
            <a:r>
              <a:rPr lang="zh-CN" altLang="zh-CN" sz="1800" dirty="0"/>
              <a:t>槽函数的</a:t>
            </a:r>
            <a:r>
              <a:rPr lang="zh-CN" altLang="zh-CN" sz="1800" dirty="0">
                <a:hlinkClick r:id="rId2" action="ppaction://hlinkfile"/>
              </a:rPr>
              <a:t>具体实现</a:t>
            </a:r>
            <a:r>
              <a:rPr lang="zh-CN" altLang="zh-CN" sz="1800" dirty="0" smtClean="0">
                <a:hlinkClick r:id="rId2" action="ppaction://hlinkfile"/>
              </a:rPr>
              <a:t>代码</a:t>
            </a:r>
            <a:r>
              <a:rPr lang="zh-CN" altLang="en-US" sz="1800" dirty="0" smtClean="0">
                <a:hlinkClick r:id="rId2" action="ppaction://hlinkfile"/>
              </a:rPr>
              <a:t>。</a:t>
            </a:r>
            <a:endParaRPr lang="zh-CN" altLang="zh-CN" sz="1800" dirty="0"/>
          </a:p>
        </p:txBody>
      </p:sp>
      <p:sp>
        <p:nvSpPr>
          <p:cNvPr id="6" name="TextBox 5"/>
          <p:cNvSpPr txBox="1"/>
          <p:nvPr/>
        </p:nvSpPr>
        <p:spPr>
          <a:xfrm>
            <a:off x="771896" y="3992499"/>
            <a:ext cx="10260281" cy="2308324"/>
          </a:xfrm>
          <a:prstGeom prst="rect">
            <a:avLst/>
          </a:prstGeom>
          <a:noFill/>
        </p:spPr>
        <p:txBody>
          <a:bodyPr wrap="square" rtlCol="0">
            <a:spAutoFit/>
          </a:bodyPr>
          <a:lstStyle/>
          <a:p>
            <a:pPr indent="450850"/>
            <a:r>
              <a:rPr lang="zh-CN" altLang="zh-CN" sz="1800" b="1" dirty="0"/>
              <a:t>其中，</a:t>
            </a:r>
            <a:endParaRPr lang="zh-CN" altLang="zh-CN" sz="1800" dirty="0"/>
          </a:p>
          <a:p>
            <a:pPr indent="450850"/>
            <a:r>
              <a:rPr lang="en-US" altLang="zh-CN" sz="1800" b="1" dirty="0"/>
              <a:t>(a) </a:t>
            </a:r>
            <a:r>
              <a:rPr lang="zh-CN" altLang="zh-CN" sz="1800" b="1" dirty="0"/>
              <a:t>Qt::BrushStyle style = Qt::BrushStyle(brushStyleComboBox-&gt;itemData (value, Qt::　UserRole).toInt())：</a:t>
            </a:r>
            <a:r>
              <a:rPr lang="zh-CN" altLang="zh-CN" sz="1800" dirty="0"/>
              <a:t>获得所选的画刷风格，若选择的是渐变或者纹理图案，则需要进行一定的处理。</a:t>
            </a:r>
          </a:p>
          <a:p>
            <a:pPr indent="450850"/>
            <a:r>
              <a:rPr lang="en-US" altLang="zh-CN" sz="1800" b="1" dirty="0"/>
              <a:t>(b) </a:t>
            </a:r>
            <a:r>
              <a:rPr lang="zh-CN" altLang="zh-CN" sz="1800" dirty="0"/>
              <a:t>主窗口的</a:t>
            </a:r>
            <a:r>
              <a:rPr lang="en-US" altLang="zh-CN" sz="1800" dirty="0"/>
              <a:t>style</a:t>
            </a:r>
            <a:r>
              <a:rPr lang="zh-CN" altLang="zh-CN" sz="1800" dirty="0"/>
              <a:t>变量值为</a:t>
            </a:r>
            <a:r>
              <a:rPr lang="en-US" altLang="zh-CN" sz="1800" dirty="0" err="1"/>
              <a:t>Qt</a:t>
            </a:r>
            <a:r>
              <a:rPr lang="en-US" altLang="zh-CN" sz="1800" dirty="0"/>
              <a:t>:: </a:t>
            </a:r>
            <a:r>
              <a:rPr lang="en-US" altLang="zh-CN" sz="1800" dirty="0" err="1"/>
              <a:t>LinearGradientPattern</a:t>
            </a:r>
            <a:r>
              <a:rPr lang="zh-CN" altLang="zh-CN" sz="1800" dirty="0"/>
              <a:t>时，表明选择的是线形渐变。</a:t>
            </a:r>
          </a:p>
          <a:p>
            <a:pPr indent="450850"/>
            <a:r>
              <a:rPr lang="en-US" altLang="zh-CN" sz="1800" dirty="0" err="1"/>
              <a:t>QLinearGradient</a:t>
            </a:r>
            <a:r>
              <a:rPr lang="en-US" altLang="zh-CN" sz="1800" dirty="0"/>
              <a:t> </a:t>
            </a:r>
            <a:r>
              <a:rPr lang="en-US" altLang="zh-CN" sz="1800" dirty="0" err="1"/>
              <a:t>linearGradient</a:t>
            </a:r>
            <a:r>
              <a:rPr lang="en-US" altLang="zh-CN" sz="1800" dirty="0"/>
              <a:t>(</a:t>
            </a:r>
            <a:r>
              <a:rPr lang="en-US" altLang="zh-CN" sz="1800" dirty="0" err="1"/>
              <a:t>startPoint,endPoint</a:t>
            </a:r>
            <a:r>
              <a:rPr lang="en-US" altLang="zh-CN" sz="1800" dirty="0"/>
              <a:t>) </a:t>
            </a:r>
            <a:r>
              <a:rPr lang="zh-CN" altLang="zh-CN" sz="1800" dirty="0"/>
              <a:t>创建线形渐变类对象需要两个参数，分别表示起止点位置。</a:t>
            </a:r>
          </a:p>
          <a:p>
            <a:pPr indent="450850"/>
            <a:r>
              <a:rPr lang="en-US" altLang="zh-CN" sz="1800" b="1" dirty="0"/>
              <a:t>(c) </a:t>
            </a:r>
            <a:r>
              <a:rPr lang="zh-CN" altLang="zh-CN" sz="1800" dirty="0"/>
              <a:t>主窗口的</a:t>
            </a:r>
            <a:r>
              <a:rPr lang="en-US" altLang="zh-CN" sz="1800" dirty="0"/>
              <a:t>style</a:t>
            </a:r>
            <a:r>
              <a:rPr lang="zh-CN" altLang="zh-CN" sz="1800" dirty="0"/>
              <a:t>变量值为</a:t>
            </a:r>
            <a:r>
              <a:rPr lang="en-US" altLang="zh-CN" sz="1800" dirty="0" err="1"/>
              <a:t>Qt</a:t>
            </a:r>
            <a:r>
              <a:rPr lang="en-US" altLang="zh-CN" sz="1800" dirty="0"/>
              <a:t>:: </a:t>
            </a:r>
            <a:r>
              <a:rPr lang="en-US" altLang="zh-CN" sz="1800" dirty="0" err="1"/>
              <a:t>RadialGradientPattern</a:t>
            </a:r>
            <a:r>
              <a:rPr lang="zh-CN" altLang="zh-CN" sz="1800" dirty="0"/>
              <a:t>时，表明选择的是圆形渐变。</a:t>
            </a:r>
          </a:p>
          <a:p>
            <a:pPr indent="450850"/>
            <a:r>
              <a:rPr lang="en-US" altLang="zh-CN" sz="1800" b="1" dirty="0"/>
              <a:t>(d) </a:t>
            </a:r>
            <a:r>
              <a:rPr lang="zh-CN" altLang="zh-CN" sz="1800" dirty="0"/>
              <a:t>主窗口的</a:t>
            </a:r>
            <a:r>
              <a:rPr lang="en-US" altLang="zh-CN" sz="1800" dirty="0"/>
              <a:t>style</a:t>
            </a:r>
            <a:r>
              <a:rPr lang="zh-CN" altLang="zh-CN" sz="1800" dirty="0"/>
              <a:t>变量值为</a:t>
            </a:r>
            <a:r>
              <a:rPr lang="en-US" altLang="zh-CN" sz="1800" dirty="0" err="1"/>
              <a:t>Qt</a:t>
            </a:r>
            <a:r>
              <a:rPr lang="en-US" altLang="zh-CN" sz="1800" dirty="0"/>
              <a:t>:: </a:t>
            </a:r>
            <a:r>
              <a:rPr lang="en-US" altLang="zh-CN" sz="1800" dirty="0" err="1"/>
              <a:t>ConicalGradientPattern</a:t>
            </a:r>
            <a:r>
              <a:rPr lang="zh-CN" altLang="zh-CN" sz="1800" dirty="0"/>
              <a:t>时，表明选择的是锥形渐变</a:t>
            </a:r>
            <a:r>
              <a:rPr lang="zh-CN" altLang="zh-CN" sz="1800" dirty="0" smtClean="0"/>
              <a:t>。</a:t>
            </a:r>
            <a:endParaRPr lang="zh-CN" altLang="zh-CN" sz="1800" dirty="0"/>
          </a:p>
        </p:txBody>
      </p:sp>
    </p:spTree>
    <p:extLst>
      <p:ext uri="{BB962C8B-B14F-4D97-AF65-F5344CB8AC3E}">
        <p14:creationId xmlns:p14="http://schemas.microsoft.com/office/powerpoint/2010/main" val="4861345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53831" y="328904"/>
            <a:ext cx="2031325" cy="461665"/>
          </a:xfrm>
          <a:prstGeom prst="rect">
            <a:avLst/>
          </a:prstGeom>
        </p:spPr>
        <p:txBody>
          <a:bodyPr wrap="none">
            <a:spAutoFit/>
          </a:bodyPr>
          <a:lstStyle/>
          <a:p>
            <a:r>
              <a:rPr lang="zh-CN" altLang="zh-CN" sz="2400" b="1" dirty="0"/>
              <a:t>主窗口的实现</a:t>
            </a:r>
          </a:p>
        </p:txBody>
      </p:sp>
      <p:sp>
        <p:nvSpPr>
          <p:cNvPr id="3" name="TextBox 2"/>
          <p:cNvSpPr txBox="1"/>
          <p:nvPr/>
        </p:nvSpPr>
        <p:spPr>
          <a:xfrm>
            <a:off x="760021" y="950026"/>
            <a:ext cx="10307782" cy="923330"/>
          </a:xfrm>
          <a:prstGeom prst="rect">
            <a:avLst/>
          </a:prstGeom>
          <a:noFill/>
        </p:spPr>
        <p:txBody>
          <a:bodyPr wrap="square" rtlCol="0">
            <a:spAutoFit/>
          </a:bodyPr>
          <a:lstStyle/>
          <a:p>
            <a:pPr indent="450850"/>
            <a:r>
              <a:rPr lang="en-US" altLang="zh-CN" sz="1800" dirty="0" err="1"/>
              <a:t>QConicalGradient</a:t>
            </a:r>
            <a:r>
              <a:rPr lang="en-US" altLang="zh-CN" sz="1800" dirty="0"/>
              <a:t> </a:t>
            </a:r>
            <a:r>
              <a:rPr lang="en-US" altLang="zh-CN" sz="1800" dirty="0" err="1"/>
              <a:t>conicalGradient</a:t>
            </a:r>
            <a:r>
              <a:rPr lang="en-US" altLang="zh-CN" sz="1800" dirty="0"/>
              <a:t>(</a:t>
            </a:r>
            <a:r>
              <a:rPr lang="en-US" altLang="zh-CN" sz="1800" dirty="0" err="1"/>
              <a:t>startPoint</a:t>
            </a:r>
            <a:r>
              <a:rPr lang="en-US" altLang="zh-CN" sz="1800" dirty="0"/>
              <a:t>,-(180*angle)/PI)</a:t>
            </a:r>
            <a:r>
              <a:rPr lang="zh-CN" altLang="zh-CN" sz="1800" dirty="0"/>
              <a:t>创建锥形渐变类对象需要两个参数，分别是锥形的顶点位置和渐变分界线与水平方向的夹角，如图</a:t>
            </a:r>
            <a:r>
              <a:rPr lang="en-US" altLang="zh-CN" sz="1800" dirty="0"/>
              <a:t>6.16</a:t>
            </a:r>
            <a:r>
              <a:rPr lang="zh-CN" altLang="zh-CN" sz="1800" dirty="0"/>
              <a:t>所示。锥形渐变不需要设置铺展效果，它的铺展效果只能是</a:t>
            </a:r>
            <a:r>
              <a:rPr lang="en-US" altLang="zh-CN" sz="1800" dirty="0" err="1"/>
              <a:t>QGradient</a:t>
            </a:r>
            <a:r>
              <a:rPr lang="en-US" altLang="zh-CN" sz="1800" dirty="0"/>
              <a:t>::</a:t>
            </a:r>
            <a:r>
              <a:rPr lang="en-US" altLang="zh-CN" sz="1800" dirty="0" err="1"/>
              <a:t>PadSpread</a:t>
            </a:r>
            <a:r>
              <a:rPr lang="zh-CN" altLang="zh-CN" sz="1800" dirty="0" smtClean="0"/>
              <a:t>。</a:t>
            </a:r>
            <a:endParaRPr lang="zh-CN" altLang="zh-CN" sz="1800" dirty="0"/>
          </a:p>
        </p:txBody>
      </p:sp>
      <p:pic>
        <p:nvPicPr>
          <p:cNvPr id="8194" name="Picture 2" descr="7T1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53839" y="2077626"/>
            <a:ext cx="3603998" cy="1294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62034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53831" y="328904"/>
            <a:ext cx="1829347" cy="461665"/>
          </a:xfrm>
          <a:prstGeom prst="rect">
            <a:avLst/>
          </a:prstGeom>
        </p:spPr>
        <p:txBody>
          <a:bodyPr wrap="none">
            <a:spAutoFit/>
          </a:bodyPr>
          <a:lstStyle/>
          <a:p>
            <a:r>
              <a:rPr lang="zh-CN" altLang="zh-CN" sz="2400" b="1" dirty="0" smtClean="0"/>
              <a:t>区</a:t>
            </a:r>
            <a:r>
              <a:rPr lang="en-US" altLang="zh-CN" sz="2400" b="1" dirty="0" smtClean="0"/>
              <a:t>  </a:t>
            </a:r>
            <a:r>
              <a:rPr lang="zh-CN" altLang="zh-CN" sz="2400" b="1" dirty="0" smtClean="0"/>
              <a:t>别</a:t>
            </a:r>
            <a:r>
              <a:rPr lang="en-US" altLang="zh-CN" sz="2400" b="1" dirty="0" smtClean="0"/>
              <a:t>  </a:t>
            </a:r>
            <a:r>
              <a:rPr lang="zh-CN" altLang="zh-CN" sz="2400" b="1" dirty="0" smtClean="0"/>
              <a:t>概</a:t>
            </a:r>
            <a:r>
              <a:rPr lang="en-US" altLang="zh-CN" sz="2400" b="1" dirty="0" smtClean="0"/>
              <a:t>  </a:t>
            </a:r>
            <a:r>
              <a:rPr lang="zh-CN" altLang="zh-CN" sz="2400" b="1" dirty="0" smtClean="0"/>
              <a:t>述</a:t>
            </a:r>
            <a:endParaRPr lang="zh-CN" altLang="en-US" sz="2400" b="1" dirty="0"/>
          </a:p>
        </p:txBody>
      </p:sp>
      <p:sp>
        <p:nvSpPr>
          <p:cNvPr id="3" name="TextBox 2"/>
          <p:cNvSpPr txBox="1"/>
          <p:nvPr/>
        </p:nvSpPr>
        <p:spPr>
          <a:xfrm>
            <a:off x="760021" y="1009403"/>
            <a:ext cx="10485911" cy="3579313"/>
          </a:xfrm>
          <a:prstGeom prst="rect">
            <a:avLst/>
          </a:prstGeom>
          <a:noFill/>
        </p:spPr>
        <p:txBody>
          <a:bodyPr wrap="square" rtlCol="0">
            <a:spAutoFit/>
          </a:bodyPr>
          <a:lstStyle/>
          <a:p>
            <a:pPr indent="450850">
              <a:lnSpc>
                <a:spcPct val="150000"/>
              </a:lnSpc>
            </a:pPr>
            <a:r>
              <a:rPr lang="zh-CN" altLang="zh-CN" b="1" dirty="0"/>
              <a:t>其中，</a:t>
            </a:r>
            <a:endParaRPr lang="zh-CN" altLang="zh-CN" dirty="0"/>
          </a:p>
          <a:p>
            <a:pPr indent="450850">
              <a:lnSpc>
                <a:spcPct val="150000"/>
              </a:lnSpc>
            </a:pPr>
            <a:r>
              <a:rPr lang="en-US" altLang="zh-CN" dirty="0">
                <a:sym typeface="Wingdings"/>
              </a:rPr>
              <a:t></a:t>
            </a:r>
            <a:r>
              <a:rPr lang="en-US" altLang="zh-CN" dirty="0"/>
              <a:t> x()</a:t>
            </a:r>
            <a:r>
              <a:rPr lang="zh-CN" altLang="zh-CN" dirty="0"/>
              <a:t>、</a:t>
            </a:r>
            <a:r>
              <a:rPr lang="en-US" altLang="zh-CN" dirty="0"/>
              <a:t>y()</a:t>
            </a:r>
            <a:r>
              <a:rPr lang="zh-CN" altLang="zh-CN" dirty="0"/>
              <a:t>和</a:t>
            </a:r>
            <a:r>
              <a:rPr lang="en-US" altLang="zh-CN" dirty="0" err="1"/>
              <a:t>pos</a:t>
            </a:r>
            <a:r>
              <a:rPr lang="en-US" altLang="zh-CN" dirty="0"/>
              <a:t>()</a:t>
            </a:r>
            <a:r>
              <a:rPr lang="zh-CN" altLang="zh-CN" dirty="0"/>
              <a:t>函数的作用都是获得整个窗体左上角的坐标位置。</a:t>
            </a:r>
          </a:p>
          <a:p>
            <a:pPr indent="450850">
              <a:lnSpc>
                <a:spcPct val="150000"/>
              </a:lnSpc>
            </a:pPr>
            <a:r>
              <a:rPr lang="en-US" altLang="zh-CN" dirty="0">
                <a:sym typeface="Wingdings"/>
              </a:rPr>
              <a:t></a:t>
            </a:r>
            <a:r>
              <a:rPr lang="en-US" altLang="zh-CN" dirty="0"/>
              <a:t> </a:t>
            </a:r>
            <a:r>
              <a:rPr lang="en-US" altLang="zh-CN" dirty="0" err="1"/>
              <a:t>frameGeometry</a:t>
            </a:r>
            <a:r>
              <a:rPr lang="en-US" altLang="zh-CN" dirty="0"/>
              <a:t>()</a:t>
            </a:r>
            <a:r>
              <a:rPr lang="zh-CN" altLang="zh-CN" dirty="0"/>
              <a:t>函数与</a:t>
            </a:r>
            <a:r>
              <a:rPr lang="en-US" altLang="zh-CN" dirty="0"/>
              <a:t>geometry()</a:t>
            </a:r>
            <a:r>
              <a:rPr lang="zh-CN" altLang="zh-CN" dirty="0"/>
              <a:t>函数相对应。</a:t>
            </a:r>
            <a:r>
              <a:rPr lang="en-US" altLang="zh-CN" dirty="0" err="1"/>
              <a:t>frameGeometry</a:t>
            </a:r>
            <a:r>
              <a:rPr lang="en-US" altLang="zh-CN" dirty="0"/>
              <a:t>()</a:t>
            </a:r>
            <a:r>
              <a:rPr lang="zh-CN" altLang="zh-CN" dirty="0"/>
              <a:t>函数是获得整个窗体的左上顶点和长、宽值，而</a:t>
            </a:r>
            <a:r>
              <a:rPr lang="en-US" altLang="zh-CN" dirty="0"/>
              <a:t>geometry()</a:t>
            </a:r>
            <a:r>
              <a:rPr lang="zh-CN" altLang="zh-CN" dirty="0"/>
              <a:t>函数获得的是窗体内中央区域的左上顶点坐标及长、宽值。</a:t>
            </a:r>
          </a:p>
          <a:p>
            <a:pPr indent="450850">
              <a:lnSpc>
                <a:spcPct val="150000"/>
              </a:lnSpc>
            </a:pPr>
            <a:r>
              <a:rPr lang="en-US" altLang="zh-CN" dirty="0">
                <a:sym typeface="Wingdings"/>
              </a:rPr>
              <a:t></a:t>
            </a:r>
            <a:r>
              <a:rPr lang="en-US" altLang="zh-CN" dirty="0"/>
              <a:t> </a:t>
            </a:r>
            <a:r>
              <a:rPr lang="zh-CN" altLang="zh-CN" dirty="0"/>
              <a:t>直接调用</a:t>
            </a:r>
            <a:r>
              <a:rPr lang="en-US" altLang="zh-CN" dirty="0"/>
              <a:t>width()</a:t>
            </a:r>
            <a:r>
              <a:rPr lang="zh-CN" altLang="zh-CN" dirty="0"/>
              <a:t>和</a:t>
            </a:r>
            <a:r>
              <a:rPr lang="en-US" altLang="zh-CN" dirty="0"/>
              <a:t>height()</a:t>
            </a:r>
            <a:r>
              <a:rPr lang="zh-CN" altLang="zh-CN" dirty="0"/>
              <a:t>函数获得的是中央区域的长、宽值。</a:t>
            </a:r>
          </a:p>
          <a:p>
            <a:pPr indent="450850">
              <a:lnSpc>
                <a:spcPct val="150000"/>
              </a:lnSpc>
            </a:pPr>
            <a:r>
              <a:rPr lang="en-US" altLang="zh-CN" dirty="0">
                <a:sym typeface="Wingdings"/>
              </a:rPr>
              <a:t></a:t>
            </a:r>
            <a:r>
              <a:rPr lang="en-US" altLang="zh-CN" dirty="0"/>
              <a:t> </a:t>
            </a:r>
            <a:r>
              <a:rPr lang="en-US" altLang="zh-CN" dirty="0" err="1"/>
              <a:t>rect</a:t>
            </a:r>
            <a:r>
              <a:rPr lang="en-US" altLang="zh-CN" dirty="0"/>
              <a:t>()</a:t>
            </a:r>
            <a:r>
              <a:rPr lang="zh-CN" altLang="zh-CN" dirty="0"/>
              <a:t>、</a:t>
            </a:r>
            <a:r>
              <a:rPr lang="en-US" altLang="zh-CN" dirty="0"/>
              <a:t>size()</a:t>
            </a:r>
            <a:r>
              <a:rPr lang="zh-CN" altLang="zh-CN" dirty="0"/>
              <a:t>函数获得的结果也都是对于窗体的中央区域而言的。</a:t>
            </a:r>
            <a:r>
              <a:rPr lang="en-US" altLang="zh-CN" dirty="0"/>
              <a:t>size()</a:t>
            </a:r>
            <a:r>
              <a:rPr lang="zh-CN" altLang="zh-CN" dirty="0"/>
              <a:t>函数获得的是窗体中央区域的长、宽值。</a:t>
            </a:r>
            <a:r>
              <a:rPr lang="en-US" altLang="zh-CN" dirty="0" err="1"/>
              <a:t>rect</a:t>
            </a:r>
            <a:r>
              <a:rPr lang="en-US" altLang="zh-CN" dirty="0"/>
              <a:t>()</a:t>
            </a:r>
            <a:r>
              <a:rPr lang="zh-CN" altLang="zh-CN" dirty="0"/>
              <a:t>函数与</a:t>
            </a:r>
            <a:r>
              <a:rPr lang="en-US" altLang="zh-CN" dirty="0"/>
              <a:t>geometry()</a:t>
            </a:r>
            <a:r>
              <a:rPr lang="zh-CN" altLang="zh-CN" dirty="0"/>
              <a:t>函数相同，返回一个</a:t>
            </a:r>
            <a:r>
              <a:rPr lang="en-US" altLang="zh-CN" dirty="0" err="1"/>
              <a:t>QRect</a:t>
            </a:r>
            <a:r>
              <a:rPr lang="zh-CN" altLang="zh-CN" dirty="0"/>
              <a:t>对象，这两个函数获得的长、宽值是相同的，都是窗体中央区域的长、宽值，只是左上顶点的坐标值不一样。</a:t>
            </a:r>
            <a:r>
              <a:rPr lang="en-US" altLang="zh-CN" dirty="0"/>
              <a:t>geometry()</a:t>
            </a:r>
            <a:r>
              <a:rPr lang="zh-CN" altLang="zh-CN" dirty="0"/>
              <a:t>函数获得的左上顶点坐标是相对于父窗体而言的坐标，而</a:t>
            </a:r>
            <a:r>
              <a:rPr lang="en-US" altLang="zh-CN" dirty="0" err="1"/>
              <a:t>rect</a:t>
            </a:r>
            <a:r>
              <a:rPr lang="en-US" altLang="zh-CN" dirty="0"/>
              <a:t>()</a:t>
            </a:r>
            <a:r>
              <a:rPr lang="zh-CN" altLang="zh-CN" dirty="0"/>
              <a:t>函数获得的左上顶点坐标始终为（</a:t>
            </a:r>
            <a:r>
              <a:rPr lang="en-US" altLang="zh-CN" dirty="0"/>
              <a:t>0,0</a:t>
            </a:r>
            <a:r>
              <a:rPr lang="zh-CN" altLang="zh-CN" dirty="0"/>
              <a:t>）</a:t>
            </a:r>
            <a:r>
              <a:rPr lang="zh-CN" altLang="zh-CN" dirty="0" smtClean="0"/>
              <a:t>。</a:t>
            </a:r>
            <a:endParaRPr lang="zh-CN" altLang="zh-CN" dirty="0"/>
          </a:p>
        </p:txBody>
      </p:sp>
    </p:spTree>
    <p:extLst>
      <p:ext uri="{BB962C8B-B14F-4D97-AF65-F5344CB8AC3E}">
        <p14:creationId xmlns:p14="http://schemas.microsoft.com/office/powerpoint/2010/main" val="11926433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53831" y="328904"/>
            <a:ext cx="2031325" cy="461665"/>
          </a:xfrm>
          <a:prstGeom prst="rect">
            <a:avLst/>
          </a:prstGeom>
        </p:spPr>
        <p:txBody>
          <a:bodyPr wrap="none">
            <a:spAutoFit/>
          </a:bodyPr>
          <a:lstStyle/>
          <a:p>
            <a:r>
              <a:rPr lang="zh-CN" altLang="zh-CN" sz="2400" b="1" dirty="0"/>
              <a:t>主窗口的实现</a:t>
            </a:r>
          </a:p>
        </p:txBody>
      </p:sp>
      <p:sp>
        <p:nvSpPr>
          <p:cNvPr id="3" name="矩形 2"/>
          <p:cNvSpPr/>
          <p:nvPr/>
        </p:nvSpPr>
        <p:spPr>
          <a:xfrm>
            <a:off x="1053831" y="898922"/>
            <a:ext cx="4285147" cy="369332"/>
          </a:xfrm>
          <a:prstGeom prst="rect">
            <a:avLst/>
          </a:prstGeom>
        </p:spPr>
        <p:txBody>
          <a:bodyPr wrap="none">
            <a:spAutoFit/>
          </a:bodyPr>
          <a:lstStyle/>
          <a:p>
            <a:r>
              <a:rPr lang="zh-CN" altLang="zh-CN" sz="1800" dirty="0"/>
              <a:t>打开“</a:t>
            </a:r>
            <a:r>
              <a:rPr lang="en-US" altLang="zh-CN" sz="1800" dirty="0"/>
              <a:t>main.cpp</a:t>
            </a:r>
            <a:r>
              <a:rPr lang="zh-CN" altLang="zh-CN" sz="1800" dirty="0"/>
              <a:t>”文件，添加如下代码：</a:t>
            </a:r>
          </a:p>
        </p:txBody>
      </p:sp>
      <p:sp>
        <p:nvSpPr>
          <p:cNvPr id="4" name="TextBox 3"/>
          <p:cNvSpPr txBox="1"/>
          <p:nvPr/>
        </p:nvSpPr>
        <p:spPr>
          <a:xfrm>
            <a:off x="1140031" y="1268254"/>
            <a:ext cx="9607138" cy="3356670"/>
          </a:xfrm>
          <a:prstGeom prst="roundRect">
            <a:avLst>
              <a:gd name="adj" fmla="val 7699"/>
            </a:avLst>
          </a:prstGeom>
          <a:solidFill>
            <a:srgbClr val="DDDDDD"/>
          </a:solidFill>
        </p:spPr>
        <p:txBody>
          <a:bodyPr wrap="square" rtlCol="0">
            <a:spAutoFit/>
          </a:bodyPr>
          <a:lstStyle/>
          <a:p>
            <a:r>
              <a:rPr lang="en-US" altLang="zh-CN" dirty="0"/>
              <a:t>#include "</a:t>
            </a:r>
            <a:r>
              <a:rPr lang="en-US" altLang="zh-CN" dirty="0" err="1"/>
              <a:t>mainwidget.h</a:t>
            </a:r>
            <a:r>
              <a:rPr lang="en-US" altLang="zh-CN" dirty="0"/>
              <a:t>"</a:t>
            </a:r>
            <a:endParaRPr lang="zh-CN" altLang="zh-CN" dirty="0"/>
          </a:p>
          <a:p>
            <a:r>
              <a:rPr lang="en-US" altLang="zh-CN" dirty="0"/>
              <a:t>#include &lt;</a:t>
            </a:r>
            <a:r>
              <a:rPr lang="en-US" altLang="zh-CN" dirty="0" err="1"/>
              <a:t>QApplication</a:t>
            </a:r>
            <a:r>
              <a:rPr lang="en-US" altLang="zh-CN" dirty="0"/>
              <a:t>&gt;</a:t>
            </a:r>
            <a:endParaRPr lang="zh-CN" altLang="zh-CN" dirty="0"/>
          </a:p>
          <a:p>
            <a:r>
              <a:rPr lang="en-US" altLang="zh-CN" dirty="0"/>
              <a:t>#include &lt;</a:t>
            </a:r>
            <a:r>
              <a:rPr lang="en-US" altLang="zh-CN" dirty="0" err="1"/>
              <a:t>QFont</a:t>
            </a:r>
            <a:r>
              <a:rPr lang="en-US" altLang="zh-CN" dirty="0"/>
              <a:t>&gt;</a:t>
            </a:r>
            <a:endParaRPr lang="zh-CN" altLang="zh-CN" dirty="0"/>
          </a:p>
          <a:p>
            <a:r>
              <a:rPr lang="en-US" altLang="zh-CN" dirty="0" err="1"/>
              <a:t>int</a:t>
            </a:r>
            <a:r>
              <a:rPr lang="en-US" altLang="zh-CN" dirty="0"/>
              <a:t> main(</a:t>
            </a:r>
            <a:r>
              <a:rPr lang="en-US" altLang="zh-CN" dirty="0" err="1"/>
              <a:t>int</a:t>
            </a:r>
            <a:r>
              <a:rPr lang="en-US" altLang="zh-CN" dirty="0"/>
              <a:t> </a:t>
            </a:r>
            <a:r>
              <a:rPr lang="en-US" altLang="zh-CN" dirty="0" err="1"/>
              <a:t>argc</a:t>
            </a:r>
            <a:r>
              <a:rPr lang="en-US" altLang="zh-CN" dirty="0"/>
              <a:t>, char *</a:t>
            </a:r>
            <a:r>
              <a:rPr lang="en-US" altLang="zh-CN" dirty="0" err="1"/>
              <a:t>argv</a:t>
            </a:r>
            <a:r>
              <a:rPr lang="en-US" altLang="zh-CN" dirty="0"/>
              <a:t>[])</a:t>
            </a:r>
            <a:endParaRPr lang="zh-CN" altLang="zh-CN" dirty="0"/>
          </a:p>
          <a:p>
            <a:r>
              <a:rPr lang="en-US" altLang="zh-CN" dirty="0"/>
              <a:t>{</a:t>
            </a:r>
            <a:endParaRPr lang="zh-CN" altLang="zh-CN" dirty="0"/>
          </a:p>
          <a:p>
            <a:r>
              <a:rPr lang="en-US" altLang="zh-CN" dirty="0"/>
              <a:t>    </a:t>
            </a:r>
            <a:r>
              <a:rPr lang="en-US" altLang="zh-CN" dirty="0" err="1"/>
              <a:t>QApplication</a:t>
            </a:r>
            <a:r>
              <a:rPr lang="en-US" altLang="zh-CN" dirty="0"/>
              <a:t> a(</a:t>
            </a:r>
            <a:r>
              <a:rPr lang="en-US" altLang="zh-CN" dirty="0" err="1"/>
              <a:t>argc</a:t>
            </a:r>
            <a:r>
              <a:rPr lang="en-US" altLang="zh-CN" dirty="0"/>
              <a:t>, </a:t>
            </a:r>
            <a:r>
              <a:rPr lang="en-US" altLang="zh-CN" dirty="0" err="1"/>
              <a:t>argv</a:t>
            </a:r>
            <a:r>
              <a:rPr lang="en-US" altLang="zh-CN" dirty="0"/>
              <a:t>);</a:t>
            </a:r>
            <a:endParaRPr lang="zh-CN" altLang="zh-CN" dirty="0"/>
          </a:p>
          <a:p>
            <a:r>
              <a:rPr lang="en-US" altLang="zh-CN" dirty="0"/>
              <a:t>    </a:t>
            </a:r>
            <a:r>
              <a:rPr lang="en-US" altLang="zh-CN" dirty="0" err="1"/>
              <a:t>QFont</a:t>
            </a:r>
            <a:r>
              <a:rPr lang="en-US" altLang="zh-CN" dirty="0"/>
              <a:t> f("ZYSong18030",12);</a:t>
            </a:r>
            <a:endParaRPr lang="zh-CN" altLang="zh-CN" dirty="0"/>
          </a:p>
          <a:p>
            <a:r>
              <a:rPr lang="en-US" altLang="zh-CN" dirty="0"/>
              <a:t>    </a:t>
            </a:r>
            <a:r>
              <a:rPr lang="en-US" altLang="zh-CN" dirty="0" err="1"/>
              <a:t>a.setFont</a:t>
            </a:r>
            <a:r>
              <a:rPr lang="en-US" altLang="zh-CN" dirty="0"/>
              <a:t>(f);</a:t>
            </a:r>
            <a:endParaRPr lang="zh-CN" altLang="zh-CN" dirty="0"/>
          </a:p>
          <a:p>
            <a:r>
              <a:rPr lang="en-US" altLang="zh-CN" dirty="0"/>
              <a:t>    </a:t>
            </a:r>
            <a:r>
              <a:rPr lang="en-US" altLang="zh-CN" dirty="0" err="1"/>
              <a:t>MainWidget</a:t>
            </a:r>
            <a:r>
              <a:rPr lang="en-US" altLang="zh-CN" dirty="0"/>
              <a:t> w;</a:t>
            </a:r>
            <a:endParaRPr lang="zh-CN" altLang="zh-CN" dirty="0"/>
          </a:p>
          <a:p>
            <a:r>
              <a:rPr lang="en-US" altLang="zh-CN" dirty="0"/>
              <a:t>    </a:t>
            </a:r>
            <a:r>
              <a:rPr lang="en-US" altLang="zh-CN" dirty="0" err="1"/>
              <a:t>w.show</a:t>
            </a:r>
            <a:r>
              <a:rPr lang="en-US" altLang="zh-CN" dirty="0"/>
              <a:t>();</a:t>
            </a:r>
            <a:endParaRPr lang="zh-CN" altLang="zh-CN" dirty="0"/>
          </a:p>
          <a:p>
            <a:r>
              <a:rPr lang="en-US" altLang="zh-CN" dirty="0"/>
              <a:t>    return </a:t>
            </a:r>
            <a:r>
              <a:rPr lang="en-US" altLang="zh-CN" dirty="0" err="1"/>
              <a:t>a.exec</a:t>
            </a:r>
            <a:r>
              <a:rPr lang="en-US" altLang="zh-CN" dirty="0"/>
              <a:t>();</a:t>
            </a:r>
            <a:endParaRPr lang="zh-CN" altLang="zh-CN" dirty="0"/>
          </a:p>
          <a:p>
            <a:r>
              <a:rPr lang="en-US" altLang="zh-CN" dirty="0" smtClean="0"/>
              <a:t>}</a:t>
            </a:r>
          </a:p>
        </p:txBody>
      </p:sp>
    </p:spTree>
    <p:extLst>
      <p:ext uri="{BB962C8B-B14F-4D97-AF65-F5344CB8AC3E}">
        <p14:creationId xmlns:p14="http://schemas.microsoft.com/office/powerpoint/2010/main" val="30347876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53831" y="328904"/>
            <a:ext cx="2031325" cy="461665"/>
          </a:xfrm>
          <a:prstGeom prst="rect">
            <a:avLst/>
          </a:prstGeom>
        </p:spPr>
        <p:txBody>
          <a:bodyPr wrap="none">
            <a:spAutoFit/>
          </a:bodyPr>
          <a:lstStyle/>
          <a:p>
            <a:r>
              <a:rPr lang="zh-CN" altLang="zh-CN" sz="2400" b="1" dirty="0"/>
              <a:t>主窗口的实现</a:t>
            </a:r>
          </a:p>
        </p:txBody>
      </p:sp>
      <p:sp>
        <p:nvSpPr>
          <p:cNvPr id="3" name="矩形 2"/>
          <p:cNvSpPr/>
          <p:nvPr/>
        </p:nvSpPr>
        <p:spPr>
          <a:xfrm>
            <a:off x="1053831" y="922672"/>
            <a:ext cx="3363421" cy="369332"/>
          </a:xfrm>
          <a:prstGeom prst="rect">
            <a:avLst/>
          </a:prstGeom>
        </p:spPr>
        <p:txBody>
          <a:bodyPr wrap="none">
            <a:spAutoFit/>
          </a:bodyPr>
          <a:lstStyle/>
          <a:p>
            <a:r>
              <a:rPr lang="zh-CN" altLang="zh-CN" sz="1800" dirty="0"/>
              <a:t>运行程序，效果如图</a:t>
            </a:r>
            <a:r>
              <a:rPr lang="en-US" altLang="zh-CN" sz="1800" dirty="0"/>
              <a:t>6.17</a:t>
            </a:r>
            <a:r>
              <a:rPr lang="zh-CN" altLang="zh-CN" sz="1800" dirty="0"/>
              <a:t>所示。</a:t>
            </a:r>
          </a:p>
        </p:txBody>
      </p:sp>
      <p:pic>
        <p:nvPicPr>
          <p:cNvPr id="9218"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9492" y="1422400"/>
            <a:ext cx="7561395" cy="4195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449131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73828" y="1330037"/>
            <a:ext cx="6608619" cy="830997"/>
          </a:xfrm>
          <a:prstGeom prst="rect">
            <a:avLst/>
          </a:prstGeom>
          <a:noFill/>
        </p:spPr>
        <p:txBody>
          <a:bodyPr wrap="square" rtlCol="0">
            <a:spAutoFit/>
          </a:bodyPr>
          <a:lstStyle/>
          <a:p>
            <a:r>
              <a:rPr lang="zh-CN" altLang="zh-CN" sz="4800" b="1" dirty="0" smtClean="0">
                <a:solidFill>
                  <a:srgbClr val="663300"/>
                </a:solidFill>
              </a:rPr>
              <a:t>第</a:t>
            </a:r>
            <a:r>
              <a:rPr lang="en-US" altLang="zh-CN" sz="4800" b="1" dirty="0" smtClean="0">
                <a:solidFill>
                  <a:srgbClr val="663300"/>
                </a:solidFill>
              </a:rPr>
              <a:t>6</a:t>
            </a:r>
            <a:r>
              <a:rPr lang="zh-CN" altLang="zh-CN" sz="4800" b="1" dirty="0" smtClean="0">
                <a:solidFill>
                  <a:srgbClr val="663300"/>
                </a:solidFill>
              </a:rPr>
              <a:t>章</a:t>
            </a:r>
            <a:r>
              <a:rPr lang="en-US" altLang="zh-CN" sz="4800" b="1" dirty="0" smtClean="0">
                <a:solidFill>
                  <a:srgbClr val="663300"/>
                </a:solidFill>
              </a:rPr>
              <a:t>  </a:t>
            </a:r>
            <a:r>
              <a:rPr lang="en-US" altLang="zh-CN" sz="4800" b="1" dirty="0" err="1">
                <a:solidFill>
                  <a:srgbClr val="663300"/>
                </a:solidFill>
              </a:rPr>
              <a:t>Qt</a:t>
            </a:r>
            <a:r>
              <a:rPr lang="en-US" altLang="zh-CN" sz="4800" b="1" dirty="0">
                <a:solidFill>
                  <a:srgbClr val="663300"/>
                </a:solidFill>
              </a:rPr>
              <a:t> </a:t>
            </a:r>
            <a:r>
              <a:rPr lang="en-US" altLang="zh-CN" sz="4800" b="1" dirty="0" smtClean="0">
                <a:solidFill>
                  <a:srgbClr val="663300"/>
                </a:solidFill>
              </a:rPr>
              <a:t>5</a:t>
            </a:r>
            <a:r>
              <a:rPr lang="zh-CN" altLang="zh-CN" sz="4800" b="1" dirty="0">
                <a:solidFill>
                  <a:srgbClr val="663300"/>
                </a:solidFill>
              </a:rPr>
              <a:t>图形与图片</a:t>
            </a:r>
          </a:p>
        </p:txBody>
      </p:sp>
      <p:sp>
        <p:nvSpPr>
          <p:cNvPr id="3" name="TextBox 2"/>
          <p:cNvSpPr txBox="1"/>
          <p:nvPr/>
        </p:nvSpPr>
        <p:spPr>
          <a:xfrm>
            <a:off x="5557652" y="3111333"/>
            <a:ext cx="5284519" cy="646331"/>
          </a:xfrm>
          <a:prstGeom prst="rect">
            <a:avLst/>
          </a:prstGeom>
          <a:noFill/>
        </p:spPr>
        <p:txBody>
          <a:bodyPr wrap="square" rtlCol="0">
            <a:spAutoFit/>
          </a:bodyPr>
          <a:lstStyle/>
          <a:p>
            <a:r>
              <a:rPr lang="en-US" altLang="zh-CN" sz="3600" b="1" dirty="0" smtClean="0"/>
              <a:t>——</a:t>
            </a:r>
            <a:r>
              <a:rPr lang="en-US" altLang="zh-CN" sz="3600" b="1" dirty="0" err="1"/>
              <a:t>Qt</a:t>
            </a:r>
            <a:r>
              <a:rPr lang="en-US" altLang="zh-CN" sz="3600" b="1" dirty="0"/>
              <a:t> 5</a:t>
            </a:r>
            <a:r>
              <a:rPr lang="zh-CN" altLang="zh-CN" sz="3600" b="1" dirty="0"/>
              <a:t>双缓冲机制</a:t>
            </a:r>
          </a:p>
        </p:txBody>
      </p:sp>
    </p:spTree>
    <p:extLst>
      <p:ext uri="{BB962C8B-B14F-4D97-AF65-F5344CB8AC3E}">
        <p14:creationId xmlns:p14="http://schemas.microsoft.com/office/powerpoint/2010/main" val="18848918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328103" y="278444"/>
            <a:ext cx="11224649" cy="6748788"/>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37" tIns="43415" rIns="86837" bIns="43415" rtlCol="0" anchor="ctr"/>
          <a:lstStyle/>
          <a:p>
            <a:pPr algn="ctr"/>
            <a:endParaRPr lang="zh-CN" altLang="en-US"/>
          </a:p>
        </p:txBody>
      </p:sp>
      <p:sp>
        <p:nvSpPr>
          <p:cNvPr id="21" name="矩形 20"/>
          <p:cNvSpPr/>
          <p:nvPr/>
        </p:nvSpPr>
        <p:spPr>
          <a:xfrm>
            <a:off x="5249050" y="2200605"/>
            <a:ext cx="1641353" cy="1794289"/>
          </a:xfrm>
          <a:prstGeom prst="rect">
            <a:avLst/>
          </a:prstGeom>
          <a:solidFill>
            <a:srgbClr val="6A4B2E"/>
          </a:solidFill>
          <a:ln>
            <a:noFill/>
          </a:ln>
        </p:spPr>
        <p:style>
          <a:lnRef idx="2">
            <a:schemeClr val="accent1">
              <a:shade val="50000"/>
            </a:schemeClr>
          </a:lnRef>
          <a:fillRef idx="1">
            <a:schemeClr val="accent1"/>
          </a:fillRef>
          <a:effectRef idx="0">
            <a:schemeClr val="accent1"/>
          </a:effectRef>
          <a:fontRef idx="minor">
            <a:schemeClr val="lt1"/>
          </a:fontRef>
        </p:style>
        <p:txBody>
          <a:bodyPr lIns="86863" tIns="43430" rIns="86863" bIns="43430" spcCol="0" rtlCol="0" anchor="ctr"/>
          <a:lstStyle/>
          <a:p>
            <a:pPr algn="ctr"/>
            <a:endParaRPr lang="zh-CN" altLang="en-US"/>
          </a:p>
        </p:txBody>
      </p:sp>
      <p:sp>
        <p:nvSpPr>
          <p:cNvPr id="22" name="矩形 21"/>
          <p:cNvSpPr/>
          <p:nvPr/>
        </p:nvSpPr>
        <p:spPr>
          <a:xfrm>
            <a:off x="4762381" y="1940130"/>
            <a:ext cx="1641353" cy="1794289"/>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63" tIns="43430" rIns="86863" bIns="43430" spcCol="0" rtlCol="0" anchor="ctr"/>
          <a:lstStyle/>
          <a:p>
            <a:pPr algn="ctr"/>
            <a:endParaRPr lang="zh-CN" altLang="en-US"/>
          </a:p>
        </p:txBody>
      </p:sp>
      <p:sp>
        <p:nvSpPr>
          <p:cNvPr id="23" name="TextBox 3"/>
          <p:cNvSpPr txBox="1"/>
          <p:nvPr/>
        </p:nvSpPr>
        <p:spPr>
          <a:xfrm>
            <a:off x="5391550" y="2296565"/>
            <a:ext cx="1498853" cy="1488092"/>
          </a:xfrm>
          <a:prstGeom prst="rect">
            <a:avLst/>
          </a:prstGeom>
          <a:noFill/>
        </p:spPr>
        <p:txBody>
          <a:bodyPr wrap="square" lIns="86863" tIns="43430" rIns="86863" bIns="43430" rtlCol="0">
            <a:spAutoFit/>
          </a:bodyPr>
          <a:lstStyle/>
          <a:p>
            <a:r>
              <a:rPr lang="en-US" altLang="zh-CN" sz="9100" b="1" dirty="0" smtClean="0">
                <a:solidFill>
                  <a:schemeClr val="bg1"/>
                </a:solidFill>
                <a:latin typeface="方正隶书简体" panose="02010601030101010101" pitchFamily="2" charset="-122"/>
                <a:ea typeface="方正隶书简体" panose="02010601030101010101" pitchFamily="2" charset="-122"/>
              </a:rPr>
              <a:t>01</a:t>
            </a:r>
            <a:endParaRPr lang="zh-CN" altLang="en-US" sz="9100" b="1" dirty="0">
              <a:solidFill>
                <a:schemeClr val="bg1"/>
              </a:solidFill>
              <a:latin typeface="方正隶书简体" panose="02010601030101010101" pitchFamily="2" charset="-122"/>
              <a:ea typeface="方正隶书简体" panose="02010601030101010101" pitchFamily="2" charset="-122"/>
            </a:endParaRPr>
          </a:p>
        </p:txBody>
      </p:sp>
      <p:pic>
        <p:nvPicPr>
          <p:cNvPr id="24" name="图片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64586" y="1370906"/>
            <a:ext cx="939645" cy="1112796"/>
          </a:xfrm>
          <a:prstGeom prst="rect">
            <a:avLst/>
          </a:prstGeom>
        </p:spPr>
      </p:pic>
      <p:sp>
        <p:nvSpPr>
          <p:cNvPr id="25" name="TextBox 5"/>
          <p:cNvSpPr txBox="1"/>
          <p:nvPr/>
        </p:nvSpPr>
        <p:spPr>
          <a:xfrm>
            <a:off x="4951827" y="4202847"/>
            <a:ext cx="2214699" cy="518595"/>
          </a:xfrm>
          <a:prstGeom prst="rect">
            <a:avLst/>
          </a:prstGeom>
          <a:noFill/>
        </p:spPr>
        <p:txBody>
          <a:bodyPr wrap="square" lIns="86863" tIns="43430" rIns="86863" bIns="43430" rtlCol="0">
            <a:spAutoFit/>
          </a:bodyPr>
          <a:lstStyle/>
          <a:p>
            <a:r>
              <a:rPr lang="zh-CN" altLang="zh-CN" sz="2800" b="1" dirty="0"/>
              <a:t>原理与设计</a:t>
            </a:r>
          </a:p>
        </p:txBody>
      </p:sp>
    </p:spTree>
    <p:extLst>
      <p:ext uri="{BB962C8B-B14F-4D97-AF65-F5344CB8AC3E}">
        <p14:creationId xmlns:p14="http://schemas.microsoft.com/office/powerpoint/2010/main" val="3824765238"/>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3" presetClass="entr" presetSubtype="32" fill="hold" grpId="0" nodeType="after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strVal val="4*#ppt_w"/>
                                          </p:val>
                                        </p:tav>
                                        <p:tav tm="100000">
                                          <p:val>
                                            <p:strVal val="#ppt_w"/>
                                          </p:val>
                                        </p:tav>
                                      </p:tavLst>
                                    </p:anim>
                                    <p:anim calcmode="lin" valueType="num">
                                      <p:cBhvr>
                                        <p:cTn id="13" dur="500" fill="hold"/>
                                        <p:tgtEl>
                                          <p:spTgt spid="21"/>
                                        </p:tgtEl>
                                        <p:attrNameLst>
                                          <p:attrName>ppt_h</p:attrName>
                                        </p:attrNameLst>
                                      </p:cBhvr>
                                      <p:tavLst>
                                        <p:tav tm="0">
                                          <p:val>
                                            <p:strVal val="4*#ppt_h"/>
                                          </p:val>
                                        </p:tav>
                                        <p:tav tm="100000">
                                          <p:val>
                                            <p:strVal val="#ppt_h"/>
                                          </p:val>
                                        </p:tav>
                                      </p:tavLst>
                                    </p:anim>
                                  </p:childTnLst>
                                </p:cTn>
                              </p:par>
                            </p:childTnLst>
                          </p:cTn>
                        </p:par>
                        <p:par>
                          <p:cTn id="14" fill="hold">
                            <p:stCondLst>
                              <p:cond delay="1000"/>
                            </p:stCondLst>
                            <p:childTnLst>
                              <p:par>
                                <p:cTn id="15" presetID="55" presetClass="entr" presetSubtype="0" fill="hold" grpId="0" nodeType="after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p:cTn id="17" dur="1000" fill="hold"/>
                                        <p:tgtEl>
                                          <p:spTgt spid="23"/>
                                        </p:tgtEl>
                                        <p:attrNameLst>
                                          <p:attrName>ppt_w</p:attrName>
                                        </p:attrNameLst>
                                      </p:cBhvr>
                                      <p:tavLst>
                                        <p:tav tm="0">
                                          <p:val>
                                            <p:strVal val="#ppt_w*0.70"/>
                                          </p:val>
                                        </p:tav>
                                        <p:tav tm="100000">
                                          <p:val>
                                            <p:strVal val="#ppt_w"/>
                                          </p:val>
                                        </p:tav>
                                      </p:tavLst>
                                    </p:anim>
                                    <p:anim calcmode="lin" valueType="num">
                                      <p:cBhvr>
                                        <p:cTn id="18" dur="1000" fill="hold"/>
                                        <p:tgtEl>
                                          <p:spTgt spid="23"/>
                                        </p:tgtEl>
                                        <p:attrNameLst>
                                          <p:attrName>ppt_h</p:attrName>
                                        </p:attrNameLst>
                                      </p:cBhvr>
                                      <p:tavLst>
                                        <p:tav tm="0">
                                          <p:val>
                                            <p:strVal val="#ppt_h"/>
                                          </p:val>
                                        </p:tav>
                                        <p:tav tm="100000">
                                          <p:val>
                                            <p:strVal val="#ppt_h"/>
                                          </p:val>
                                        </p:tav>
                                      </p:tavLst>
                                    </p:anim>
                                    <p:animEffect transition="in" filter="fade">
                                      <p:cBhvr>
                                        <p:cTn id="19" dur="1000"/>
                                        <p:tgtEl>
                                          <p:spTgt spid="23"/>
                                        </p:tgtEl>
                                      </p:cBhvr>
                                    </p:animEffect>
                                  </p:childTnLst>
                                </p:cTn>
                              </p:par>
                            </p:childTnLst>
                          </p:cTn>
                        </p:par>
                        <p:par>
                          <p:cTn id="20" fill="hold">
                            <p:stCondLst>
                              <p:cond delay="2000"/>
                            </p:stCondLst>
                            <p:childTnLst>
                              <p:par>
                                <p:cTn id="21" presetID="2" presetClass="entr" presetSubtype="8" fill="hold" nodeType="afterEffect">
                                  <p:stCondLst>
                                    <p:cond delay="0"/>
                                  </p:stCondLst>
                                  <p:childTnLst>
                                    <p:set>
                                      <p:cBhvr>
                                        <p:cTn id="22" dur="1" fill="hold">
                                          <p:stCondLst>
                                            <p:cond delay="0"/>
                                          </p:stCondLst>
                                        </p:cTn>
                                        <p:tgtEl>
                                          <p:spTgt spid="24"/>
                                        </p:tgtEl>
                                        <p:attrNameLst>
                                          <p:attrName>style.visibility</p:attrName>
                                        </p:attrNameLst>
                                      </p:cBhvr>
                                      <p:to>
                                        <p:strVal val="visible"/>
                                      </p:to>
                                    </p:set>
                                    <p:anim calcmode="lin" valueType="num">
                                      <p:cBhvr additive="base">
                                        <p:cTn id="23" dur="500" fill="hold"/>
                                        <p:tgtEl>
                                          <p:spTgt spid="24"/>
                                        </p:tgtEl>
                                        <p:attrNameLst>
                                          <p:attrName>ppt_x</p:attrName>
                                        </p:attrNameLst>
                                      </p:cBhvr>
                                      <p:tavLst>
                                        <p:tav tm="0">
                                          <p:val>
                                            <p:strVal val="0-#ppt_w/2"/>
                                          </p:val>
                                        </p:tav>
                                        <p:tav tm="100000">
                                          <p:val>
                                            <p:strVal val="#ppt_x"/>
                                          </p:val>
                                        </p:tav>
                                      </p:tavLst>
                                    </p:anim>
                                    <p:anim calcmode="lin" valueType="num">
                                      <p:cBhvr additive="base">
                                        <p:cTn id="24" dur="500" fill="hold"/>
                                        <p:tgtEl>
                                          <p:spTgt spid="24"/>
                                        </p:tgtEl>
                                        <p:attrNameLst>
                                          <p:attrName>ppt_y</p:attrName>
                                        </p:attrNameLst>
                                      </p:cBhvr>
                                      <p:tavLst>
                                        <p:tav tm="0">
                                          <p:val>
                                            <p:strVal val="#ppt_y"/>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1000"/>
                                        <p:tgtEl>
                                          <p:spTgt spid="25"/>
                                        </p:tgtEl>
                                      </p:cBhvr>
                                    </p:animEffect>
                                    <p:anim calcmode="lin" valueType="num">
                                      <p:cBhvr>
                                        <p:cTn id="28" dur="1000" fill="hold"/>
                                        <p:tgtEl>
                                          <p:spTgt spid="25"/>
                                        </p:tgtEl>
                                        <p:attrNameLst>
                                          <p:attrName>ppt_x</p:attrName>
                                        </p:attrNameLst>
                                      </p:cBhvr>
                                      <p:tavLst>
                                        <p:tav tm="0">
                                          <p:val>
                                            <p:strVal val="#ppt_x"/>
                                          </p:val>
                                        </p:tav>
                                        <p:tav tm="100000">
                                          <p:val>
                                            <p:strVal val="#ppt_x"/>
                                          </p:val>
                                        </p:tav>
                                      </p:tavLst>
                                    </p:anim>
                                    <p:anim calcmode="lin" valueType="num">
                                      <p:cBhvr>
                                        <p:cTn id="2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p:bldP spid="2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53831" y="328904"/>
            <a:ext cx="1723549" cy="461665"/>
          </a:xfrm>
          <a:prstGeom prst="rect">
            <a:avLst/>
          </a:prstGeom>
        </p:spPr>
        <p:txBody>
          <a:bodyPr wrap="none">
            <a:spAutoFit/>
          </a:bodyPr>
          <a:lstStyle/>
          <a:p>
            <a:r>
              <a:rPr lang="zh-CN" altLang="zh-CN" sz="2400" b="1" dirty="0"/>
              <a:t>原理与设计</a:t>
            </a:r>
          </a:p>
        </p:txBody>
      </p:sp>
      <p:sp>
        <p:nvSpPr>
          <p:cNvPr id="3" name="TextBox 2"/>
          <p:cNvSpPr txBox="1"/>
          <p:nvPr/>
        </p:nvSpPr>
        <p:spPr>
          <a:xfrm>
            <a:off x="795647" y="985652"/>
            <a:ext cx="10462161" cy="923330"/>
          </a:xfrm>
          <a:prstGeom prst="rect">
            <a:avLst/>
          </a:prstGeom>
          <a:noFill/>
        </p:spPr>
        <p:txBody>
          <a:bodyPr wrap="square" rtlCol="0">
            <a:spAutoFit/>
          </a:bodyPr>
          <a:lstStyle/>
          <a:p>
            <a:pPr indent="450850"/>
            <a:r>
              <a:rPr lang="zh-CN" altLang="zh-CN" sz="1800" u="sng" dirty="0"/>
              <a:t>【例】（难度中等）</a:t>
            </a:r>
            <a:r>
              <a:rPr lang="zh-CN" altLang="zh-CN" sz="1800" dirty="0"/>
              <a:t>（</a:t>
            </a:r>
            <a:r>
              <a:rPr lang="en-US" altLang="zh-CN" sz="1800" dirty="0"/>
              <a:t>CH603</a:t>
            </a:r>
            <a:r>
              <a:rPr lang="zh-CN" altLang="zh-CN" sz="1800" dirty="0"/>
              <a:t>）实现一个简单的绘图工具，可以选择线型、线宽、颜色等基本要素，如图</a:t>
            </a:r>
            <a:r>
              <a:rPr lang="en-US" altLang="zh-CN" sz="1800" dirty="0"/>
              <a:t>6.18</a:t>
            </a:r>
            <a:r>
              <a:rPr lang="zh-CN" altLang="zh-CN" sz="1800" dirty="0"/>
              <a:t>所示。</a:t>
            </a:r>
            <a:r>
              <a:rPr lang="en-US" altLang="zh-CN" sz="1800" dirty="0" err="1"/>
              <a:t>QMainWindow</a:t>
            </a:r>
            <a:r>
              <a:rPr lang="zh-CN" altLang="zh-CN" sz="1800" dirty="0"/>
              <a:t>对象作为主窗口，</a:t>
            </a:r>
            <a:r>
              <a:rPr lang="en-US" altLang="zh-CN" sz="1800" dirty="0" err="1"/>
              <a:t>QToolBar</a:t>
            </a:r>
            <a:r>
              <a:rPr lang="zh-CN" altLang="zh-CN" sz="1800" dirty="0"/>
              <a:t>对象作为工具栏，</a:t>
            </a:r>
            <a:r>
              <a:rPr lang="en-US" altLang="zh-CN" sz="1800" dirty="0" err="1"/>
              <a:t>QWidget</a:t>
            </a:r>
            <a:r>
              <a:rPr lang="zh-CN" altLang="zh-CN" sz="1800" dirty="0"/>
              <a:t>对象作为主窗口的中央窗体，也就是绘图区，如图</a:t>
            </a:r>
            <a:r>
              <a:rPr lang="en-US" altLang="zh-CN" sz="1800" dirty="0"/>
              <a:t>6.19</a:t>
            </a:r>
            <a:r>
              <a:rPr lang="zh-CN" altLang="zh-CN" sz="1800" dirty="0"/>
              <a:t>所示</a:t>
            </a:r>
            <a:r>
              <a:rPr lang="zh-CN" altLang="zh-CN" sz="1800" dirty="0" smtClean="0"/>
              <a:t>。</a:t>
            </a:r>
            <a:endParaRPr lang="zh-CN" altLang="zh-CN" sz="1800" dirty="0"/>
          </a:p>
        </p:txBody>
      </p:sp>
      <p:pic>
        <p:nvPicPr>
          <p:cNvPr id="10242"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0863" y="1908982"/>
            <a:ext cx="5019670" cy="385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Picture 3" descr="6-1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85311" y="4070757"/>
            <a:ext cx="4128118" cy="1688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31269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53831" y="328904"/>
            <a:ext cx="1723549" cy="461665"/>
          </a:xfrm>
          <a:prstGeom prst="rect">
            <a:avLst/>
          </a:prstGeom>
        </p:spPr>
        <p:txBody>
          <a:bodyPr wrap="none">
            <a:spAutoFit/>
          </a:bodyPr>
          <a:lstStyle/>
          <a:p>
            <a:r>
              <a:rPr lang="zh-CN" altLang="zh-CN" sz="2400" b="1" dirty="0"/>
              <a:t>原理与设计</a:t>
            </a:r>
          </a:p>
        </p:txBody>
      </p:sp>
      <p:sp>
        <p:nvSpPr>
          <p:cNvPr id="3" name="TextBox 2"/>
          <p:cNvSpPr txBox="1"/>
          <p:nvPr/>
        </p:nvSpPr>
        <p:spPr>
          <a:xfrm>
            <a:off x="771896" y="1068779"/>
            <a:ext cx="10284031" cy="4247317"/>
          </a:xfrm>
          <a:prstGeom prst="rect">
            <a:avLst/>
          </a:prstGeom>
          <a:noFill/>
        </p:spPr>
        <p:txBody>
          <a:bodyPr wrap="square" rtlCol="0">
            <a:spAutoFit/>
          </a:bodyPr>
          <a:lstStyle/>
          <a:p>
            <a:pPr indent="450850">
              <a:lnSpc>
                <a:spcPct val="150000"/>
              </a:lnSpc>
            </a:pPr>
            <a:r>
              <a:rPr lang="zh-CN" altLang="zh-CN" sz="1800" dirty="0"/>
              <a:t>具体实现步骤如下。</a:t>
            </a:r>
          </a:p>
          <a:p>
            <a:pPr indent="450850" latinLnBrk="1">
              <a:lnSpc>
                <a:spcPct val="150000"/>
              </a:lnSpc>
            </a:pPr>
            <a:r>
              <a:rPr lang="zh-CN" altLang="zh-CN" sz="1800" dirty="0"/>
              <a:t>（</a:t>
            </a:r>
            <a:r>
              <a:rPr lang="en-US" altLang="zh-CN" sz="1800" dirty="0"/>
              <a:t>1</a:t>
            </a:r>
            <a:r>
              <a:rPr lang="zh-CN" altLang="zh-CN" sz="1800" dirty="0"/>
              <a:t>）新建</a:t>
            </a:r>
            <a:r>
              <a:rPr lang="en-US" altLang="zh-CN" sz="1800" dirty="0" err="1"/>
              <a:t>Qt</a:t>
            </a:r>
            <a:r>
              <a:rPr lang="en-US" altLang="zh-CN" sz="1800" dirty="0"/>
              <a:t> Widgets Application </a:t>
            </a:r>
            <a:r>
              <a:rPr lang="zh-CN" altLang="zh-CN" sz="1800" dirty="0"/>
              <a:t>（详见</a:t>
            </a:r>
            <a:r>
              <a:rPr lang="en-US" altLang="zh-CN" sz="1800" dirty="0"/>
              <a:t>1.3.1</a:t>
            </a:r>
            <a:r>
              <a:rPr lang="zh-CN" altLang="zh-CN" sz="1800" dirty="0"/>
              <a:t>节），项目名称为“</a:t>
            </a:r>
            <a:r>
              <a:rPr lang="en-US" altLang="zh-CN" sz="1800" dirty="0" err="1"/>
              <a:t>DrawWidget</a:t>
            </a:r>
            <a:r>
              <a:rPr lang="zh-CN" altLang="zh-CN" sz="1800" dirty="0"/>
              <a:t>”，基类选择“</a:t>
            </a:r>
            <a:r>
              <a:rPr lang="en-US" altLang="zh-CN" sz="1800" dirty="0" err="1"/>
              <a:t>QMainWindow</a:t>
            </a:r>
            <a:r>
              <a:rPr lang="zh-CN" altLang="zh-CN" sz="1800" dirty="0"/>
              <a:t>”，类名命名默认为“</a:t>
            </a:r>
            <a:r>
              <a:rPr lang="en-US" altLang="zh-CN" sz="1800" dirty="0" err="1"/>
              <a:t>MainWindow</a:t>
            </a:r>
            <a:r>
              <a:rPr lang="zh-CN" altLang="zh-CN" sz="1800" dirty="0"/>
              <a:t>”，</a:t>
            </a:r>
            <a:r>
              <a:rPr lang="zh-CN" altLang="zh-CN" sz="1800" b="1" dirty="0"/>
              <a:t>取消</a:t>
            </a:r>
            <a:r>
              <a:rPr lang="zh-CN" altLang="zh-CN" sz="1800" dirty="0"/>
              <a:t>“创建界面”复选框的选中状态。单击“下一步”按钮，最后单击“完成”按钮，完成该项目工程的建立。</a:t>
            </a:r>
          </a:p>
          <a:p>
            <a:pPr indent="450850">
              <a:lnSpc>
                <a:spcPct val="150000"/>
              </a:lnSpc>
            </a:pPr>
            <a:r>
              <a:rPr lang="zh-CN" altLang="zh-CN" sz="1800" dirty="0"/>
              <a:t>（</a:t>
            </a:r>
            <a:r>
              <a:rPr lang="en-US" altLang="zh-CN" sz="1800" dirty="0"/>
              <a:t>2</a:t>
            </a:r>
            <a:r>
              <a:rPr lang="zh-CN" altLang="zh-CN" sz="1800" dirty="0"/>
              <a:t>）添加该工程的提供实现绘图区的函数所在的文件。在“</a:t>
            </a:r>
            <a:r>
              <a:rPr lang="en-US" altLang="zh-CN" sz="1800" dirty="0" err="1"/>
              <a:t>DrawWidget</a:t>
            </a:r>
            <a:r>
              <a:rPr lang="zh-CN" altLang="zh-CN" sz="1800" dirty="0"/>
              <a:t>”项目名上单击鼠标右键，在弹出的快捷菜单中选择“添加新文件</a:t>
            </a:r>
            <a:r>
              <a:rPr lang="en-US" altLang="zh-CN" sz="1800" dirty="0"/>
              <a:t>...</a:t>
            </a:r>
            <a:r>
              <a:rPr lang="zh-CN" altLang="zh-CN" sz="1800" dirty="0"/>
              <a:t>”选项，在弹出的对话框中选择“</a:t>
            </a:r>
            <a:r>
              <a:rPr lang="en-US" altLang="zh-CN" sz="1800" dirty="0"/>
              <a:t>C++ Class</a:t>
            </a:r>
            <a:r>
              <a:rPr lang="zh-CN" altLang="zh-CN" sz="1800" dirty="0"/>
              <a:t>”选项。单击“</a:t>
            </a:r>
            <a:r>
              <a:rPr lang="en-US" altLang="zh-CN" sz="1800" dirty="0"/>
              <a:t>Choose...</a:t>
            </a:r>
            <a:r>
              <a:rPr lang="zh-CN" altLang="zh-CN" sz="1800" dirty="0"/>
              <a:t>”按钮，在弹出的对话框的“</a:t>
            </a:r>
            <a:r>
              <a:rPr lang="en-US" altLang="zh-CN" sz="1800" dirty="0"/>
              <a:t>Base class</a:t>
            </a:r>
            <a:r>
              <a:rPr lang="zh-CN" altLang="zh-CN" sz="1800" dirty="0"/>
              <a:t>”下拉列表框中选择基类名“</a:t>
            </a:r>
            <a:r>
              <a:rPr lang="en-US" altLang="zh-CN" sz="1800" dirty="0" err="1"/>
              <a:t>QWidget</a:t>
            </a:r>
            <a:r>
              <a:rPr lang="zh-CN" altLang="zh-CN" sz="1800" dirty="0"/>
              <a:t>”，在“</a:t>
            </a:r>
            <a:r>
              <a:rPr lang="en-US" altLang="zh-CN" sz="1800" dirty="0"/>
              <a:t>Class name</a:t>
            </a:r>
            <a:r>
              <a:rPr lang="zh-CN" altLang="zh-CN" sz="1800" dirty="0"/>
              <a:t>”文本框中输入类的名称“</a:t>
            </a:r>
            <a:r>
              <a:rPr lang="en-US" altLang="zh-CN" sz="1800" dirty="0" err="1"/>
              <a:t>DrawWidget</a:t>
            </a:r>
            <a:r>
              <a:rPr lang="zh-CN" altLang="zh-CN" sz="1800" dirty="0"/>
              <a:t>”。</a:t>
            </a:r>
          </a:p>
          <a:p>
            <a:pPr indent="450850">
              <a:lnSpc>
                <a:spcPct val="150000"/>
              </a:lnSpc>
            </a:pPr>
            <a:r>
              <a:rPr lang="zh-CN" altLang="zh-CN" sz="1800" dirty="0"/>
              <a:t>（</a:t>
            </a:r>
            <a:r>
              <a:rPr lang="en-US" altLang="zh-CN" sz="1800" dirty="0"/>
              <a:t>3</a:t>
            </a:r>
            <a:r>
              <a:rPr lang="zh-CN" altLang="zh-CN" sz="1800" dirty="0"/>
              <a:t>）单击“下一步”按钮，单击“完成”按钮，添加文件“</a:t>
            </a:r>
            <a:r>
              <a:rPr lang="en-US" altLang="zh-CN" sz="1800" dirty="0" err="1"/>
              <a:t>drawwidget.h</a:t>
            </a:r>
            <a:r>
              <a:rPr lang="zh-CN" altLang="zh-CN" sz="1800" dirty="0"/>
              <a:t>”和文件“</a:t>
            </a:r>
            <a:r>
              <a:rPr lang="en-US" altLang="zh-CN" sz="1800" dirty="0"/>
              <a:t>drawwidget.cpp</a:t>
            </a:r>
            <a:r>
              <a:rPr lang="zh-CN" altLang="zh-CN" sz="1800" dirty="0"/>
              <a:t>”</a:t>
            </a:r>
            <a:r>
              <a:rPr lang="zh-CN" altLang="zh-CN" sz="1800" dirty="0" smtClean="0"/>
              <a:t>。</a:t>
            </a:r>
            <a:endParaRPr lang="zh-CN" altLang="zh-CN" sz="1800" dirty="0"/>
          </a:p>
        </p:txBody>
      </p:sp>
    </p:spTree>
    <p:extLst>
      <p:ext uri="{BB962C8B-B14F-4D97-AF65-F5344CB8AC3E}">
        <p14:creationId xmlns:p14="http://schemas.microsoft.com/office/powerpoint/2010/main" val="19095504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328103" y="278444"/>
            <a:ext cx="11224649" cy="6748788"/>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37" tIns="43415" rIns="86837" bIns="43415" rtlCol="0" anchor="ctr"/>
          <a:lstStyle/>
          <a:p>
            <a:pPr algn="ctr"/>
            <a:endParaRPr lang="zh-CN" altLang="en-US"/>
          </a:p>
        </p:txBody>
      </p:sp>
      <p:sp>
        <p:nvSpPr>
          <p:cNvPr id="21" name="矩形 20"/>
          <p:cNvSpPr/>
          <p:nvPr/>
        </p:nvSpPr>
        <p:spPr>
          <a:xfrm>
            <a:off x="5249050" y="2200605"/>
            <a:ext cx="1641353" cy="1794289"/>
          </a:xfrm>
          <a:prstGeom prst="rect">
            <a:avLst/>
          </a:prstGeom>
          <a:solidFill>
            <a:srgbClr val="6A4B2E"/>
          </a:solidFill>
          <a:ln>
            <a:noFill/>
          </a:ln>
        </p:spPr>
        <p:style>
          <a:lnRef idx="2">
            <a:schemeClr val="accent1">
              <a:shade val="50000"/>
            </a:schemeClr>
          </a:lnRef>
          <a:fillRef idx="1">
            <a:schemeClr val="accent1"/>
          </a:fillRef>
          <a:effectRef idx="0">
            <a:schemeClr val="accent1"/>
          </a:effectRef>
          <a:fontRef idx="minor">
            <a:schemeClr val="lt1"/>
          </a:fontRef>
        </p:style>
        <p:txBody>
          <a:bodyPr lIns="86863" tIns="43430" rIns="86863" bIns="43430" spcCol="0" rtlCol="0" anchor="ctr"/>
          <a:lstStyle/>
          <a:p>
            <a:pPr algn="ctr"/>
            <a:endParaRPr lang="zh-CN" altLang="en-US"/>
          </a:p>
        </p:txBody>
      </p:sp>
      <p:sp>
        <p:nvSpPr>
          <p:cNvPr id="22" name="矩形 21"/>
          <p:cNvSpPr/>
          <p:nvPr/>
        </p:nvSpPr>
        <p:spPr>
          <a:xfrm>
            <a:off x="4762381" y="1940130"/>
            <a:ext cx="1641353" cy="1794289"/>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63" tIns="43430" rIns="86863" bIns="43430" spcCol="0" rtlCol="0" anchor="ctr"/>
          <a:lstStyle/>
          <a:p>
            <a:pPr algn="ctr"/>
            <a:endParaRPr lang="zh-CN" altLang="en-US"/>
          </a:p>
        </p:txBody>
      </p:sp>
      <p:sp>
        <p:nvSpPr>
          <p:cNvPr id="23" name="TextBox 3"/>
          <p:cNvSpPr txBox="1"/>
          <p:nvPr/>
        </p:nvSpPr>
        <p:spPr>
          <a:xfrm>
            <a:off x="5391550" y="2296565"/>
            <a:ext cx="1498853" cy="1488092"/>
          </a:xfrm>
          <a:prstGeom prst="rect">
            <a:avLst/>
          </a:prstGeom>
          <a:noFill/>
        </p:spPr>
        <p:txBody>
          <a:bodyPr wrap="square" lIns="86863" tIns="43430" rIns="86863" bIns="43430" rtlCol="0">
            <a:spAutoFit/>
          </a:bodyPr>
          <a:lstStyle/>
          <a:p>
            <a:r>
              <a:rPr lang="en-US" altLang="zh-CN" sz="9100" b="1" dirty="0" smtClean="0">
                <a:solidFill>
                  <a:schemeClr val="bg1"/>
                </a:solidFill>
                <a:latin typeface="方正隶书简体" panose="02010601030101010101" pitchFamily="2" charset="-122"/>
                <a:ea typeface="方正隶书简体" panose="02010601030101010101" pitchFamily="2" charset="-122"/>
              </a:rPr>
              <a:t>02</a:t>
            </a:r>
            <a:endParaRPr lang="zh-CN" altLang="en-US" sz="9100" b="1" dirty="0">
              <a:solidFill>
                <a:schemeClr val="bg1"/>
              </a:solidFill>
              <a:latin typeface="方正隶书简体" panose="02010601030101010101" pitchFamily="2" charset="-122"/>
              <a:ea typeface="方正隶书简体" panose="02010601030101010101" pitchFamily="2" charset="-122"/>
            </a:endParaRPr>
          </a:p>
        </p:txBody>
      </p:sp>
      <p:pic>
        <p:nvPicPr>
          <p:cNvPr id="24" name="图片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64586" y="1370906"/>
            <a:ext cx="939645" cy="1112796"/>
          </a:xfrm>
          <a:prstGeom prst="rect">
            <a:avLst/>
          </a:prstGeom>
        </p:spPr>
      </p:pic>
      <p:sp>
        <p:nvSpPr>
          <p:cNvPr id="25" name="TextBox 5"/>
          <p:cNvSpPr txBox="1"/>
          <p:nvPr/>
        </p:nvSpPr>
        <p:spPr>
          <a:xfrm>
            <a:off x="4765315" y="4202847"/>
            <a:ext cx="2398999" cy="518595"/>
          </a:xfrm>
          <a:prstGeom prst="rect">
            <a:avLst/>
          </a:prstGeom>
          <a:noFill/>
        </p:spPr>
        <p:txBody>
          <a:bodyPr wrap="square" lIns="86863" tIns="43430" rIns="86863" bIns="43430" rtlCol="0">
            <a:spAutoFit/>
          </a:bodyPr>
          <a:lstStyle/>
          <a:p>
            <a:r>
              <a:rPr lang="zh-CN" altLang="zh-CN" sz="2800" b="1" dirty="0"/>
              <a:t>绘图区的实现</a:t>
            </a:r>
          </a:p>
        </p:txBody>
      </p:sp>
    </p:spTree>
    <p:extLst>
      <p:ext uri="{BB962C8B-B14F-4D97-AF65-F5344CB8AC3E}">
        <p14:creationId xmlns:p14="http://schemas.microsoft.com/office/powerpoint/2010/main" val="498343055"/>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3" presetClass="entr" presetSubtype="32" fill="hold" grpId="0" nodeType="after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strVal val="4*#ppt_w"/>
                                          </p:val>
                                        </p:tav>
                                        <p:tav tm="100000">
                                          <p:val>
                                            <p:strVal val="#ppt_w"/>
                                          </p:val>
                                        </p:tav>
                                      </p:tavLst>
                                    </p:anim>
                                    <p:anim calcmode="lin" valueType="num">
                                      <p:cBhvr>
                                        <p:cTn id="13" dur="500" fill="hold"/>
                                        <p:tgtEl>
                                          <p:spTgt spid="21"/>
                                        </p:tgtEl>
                                        <p:attrNameLst>
                                          <p:attrName>ppt_h</p:attrName>
                                        </p:attrNameLst>
                                      </p:cBhvr>
                                      <p:tavLst>
                                        <p:tav tm="0">
                                          <p:val>
                                            <p:strVal val="4*#ppt_h"/>
                                          </p:val>
                                        </p:tav>
                                        <p:tav tm="100000">
                                          <p:val>
                                            <p:strVal val="#ppt_h"/>
                                          </p:val>
                                        </p:tav>
                                      </p:tavLst>
                                    </p:anim>
                                  </p:childTnLst>
                                </p:cTn>
                              </p:par>
                            </p:childTnLst>
                          </p:cTn>
                        </p:par>
                        <p:par>
                          <p:cTn id="14" fill="hold">
                            <p:stCondLst>
                              <p:cond delay="1000"/>
                            </p:stCondLst>
                            <p:childTnLst>
                              <p:par>
                                <p:cTn id="15" presetID="55" presetClass="entr" presetSubtype="0" fill="hold" grpId="0" nodeType="after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p:cTn id="17" dur="1000" fill="hold"/>
                                        <p:tgtEl>
                                          <p:spTgt spid="23"/>
                                        </p:tgtEl>
                                        <p:attrNameLst>
                                          <p:attrName>ppt_w</p:attrName>
                                        </p:attrNameLst>
                                      </p:cBhvr>
                                      <p:tavLst>
                                        <p:tav tm="0">
                                          <p:val>
                                            <p:strVal val="#ppt_w*0.70"/>
                                          </p:val>
                                        </p:tav>
                                        <p:tav tm="100000">
                                          <p:val>
                                            <p:strVal val="#ppt_w"/>
                                          </p:val>
                                        </p:tav>
                                      </p:tavLst>
                                    </p:anim>
                                    <p:anim calcmode="lin" valueType="num">
                                      <p:cBhvr>
                                        <p:cTn id="18" dur="1000" fill="hold"/>
                                        <p:tgtEl>
                                          <p:spTgt spid="23"/>
                                        </p:tgtEl>
                                        <p:attrNameLst>
                                          <p:attrName>ppt_h</p:attrName>
                                        </p:attrNameLst>
                                      </p:cBhvr>
                                      <p:tavLst>
                                        <p:tav tm="0">
                                          <p:val>
                                            <p:strVal val="#ppt_h"/>
                                          </p:val>
                                        </p:tav>
                                        <p:tav tm="100000">
                                          <p:val>
                                            <p:strVal val="#ppt_h"/>
                                          </p:val>
                                        </p:tav>
                                      </p:tavLst>
                                    </p:anim>
                                    <p:animEffect transition="in" filter="fade">
                                      <p:cBhvr>
                                        <p:cTn id="19" dur="1000"/>
                                        <p:tgtEl>
                                          <p:spTgt spid="23"/>
                                        </p:tgtEl>
                                      </p:cBhvr>
                                    </p:animEffect>
                                  </p:childTnLst>
                                </p:cTn>
                              </p:par>
                            </p:childTnLst>
                          </p:cTn>
                        </p:par>
                        <p:par>
                          <p:cTn id="20" fill="hold">
                            <p:stCondLst>
                              <p:cond delay="2000"/>
                            </p:stCondLst>
                            <p:childTnLst>
                              <p:par>
                                <p:cTn id="21" presetID="2" presetClass="entr" presetSubtype="8" fill="hold" nodeType="afterEffect">
                                  <p:stCondLst>
                                    <p:cond delay="0"/>
                                  </p:stCondLst>
                                  <p:childTnLst>
                                    <p:set>
                                      <p:cBhvr>
                                        <p:cTn id="22" dur="1" fill="hold">
                                          <p:stCondLst>
                                            <p:cond delay="0"/>
                                          </p:stCondLst>
                                        </p:cTn>
                                        <p:tgtEl>
                                          <p:spTgt spid="24"/>
                                        </p:tgtEl>
                                        <p:attrNameLst>
                                          <p:attrName>style.visibility</p:attrName>
                                        </p:attrNameLst>
                                      </p:cBhvr>
                                      <p:to>
                                        <p:strVal val="visible"/>
                                      </p:to>
                                    </p:set>
                                    <p:anim calcmode="lin" valueType="num">
                                      <p:cBhvr additive="base">
                                        <p:cTn id="23" dur="500" fill="hold"/>
                                        <p:tgtEl>
                                          <p:spTgt spid="24"/>
                                        </p:tgtEl>
                                        <p:attrNameLst>
                                          <p:attrName>ppt_x</p:attrName>
                                        </p:attrNameLst>
                                      </p:cBhvr>
                                      <p:tavLst>
                                        <p:tav tm="0">
                                          <p:val>
                                            <p:strVal val="0-#ppt_w/2"/>
                                          </p:val>
                                        </p:tav>
                                        <p:tav tm="100000">
                                          <p:val>
                                            <p:strVal val="#ppt_x"/>
                                          </p:val>
                                        </p:tav>
                                      </p:tavLst>
                                    </p:anim>
                                    <p:anim calcmode="lin" valueType="num">
                                      <p:cBhvr additive="base">
                                        <p:cTn id="24" dur="500" fill="hold"/>
                                        <p:tgtEl>
                                          <p:spTgt spid="24"/>
                                        </p:tgtEl>
                                        <p:attrNameLst>
                                          <p:attrName>ppt_y</p:attrName>
                                        </p:attrNameLst>
                                      </p:cBhvr>
                                      <p:tavLst>
                                        <p:tav tm="0">
                                          <p:val>
                                            <p:strVal val="#ppt_y"/>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1000"/>
                                        <p:tgtEl>
                                          <p:spTgt spid="25"/>
                                        </p:tgtEl>
                                      </p:cBhvr>
                                    </p:animEffect>
                                    <p:anim calcmode="lin" valueType="num">
                                      <p:cBhvr>
                                        <p:cTn id="28" dur="1000" fill="hold"/>
                                        <p:tgtEl>
                                          <p:spTgt spid="25"/>
                                        </p:tgtEl>
                                        <p:attrNameLst>
                                          <p:attrName>ppt_x</p:attrName>
                                        </p:attrNameLst>
                                      </p:cBhvr>
                                      <p:tavLst>
                                        <p:tav tm="0">
                                          <p:val>
                                            <p:strVal val="#ppt_x"/>
                                          </p:val>
                                        </p:tav>
                                        <p:tav tm="100000">
                                          <p:val>
                                            <p:strVal val="#ppt_x"/>
                                          </p:val>
                                        </p:tav>
                                      </p:tavLst>
                                    </p:anim>
                                    <p:anim calcmode="lin" valueType="num">
                                      <p:cBhvr>
                                        <p:cTn id="2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p:bldP spid="2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53831" y="328904"/>
            <a:ext cx="2031325" cy="461665"/>
          </a:xfrm>
          <a:prstGeom prst="rect">
            <a:avLst/>
          </a:prstGeom>
        </p:spPr>
        <p:txBody>
          <a:bodyPr wrap="none">
            <a:spAutoFit/>
          </a:bodyPr>
          <a:lstStyle/>
          <a:p>
            <a:r>
              <a:rPr lang="zh-CN" altLang="zh-CN" sz="2400" b="1" dirty="0"/>
              <a:t>绘图区的实现</a:t>
            </a:r>
          </a:p>
        </p:txBody>
      </p:sp>
      <p:sp>
        <p:nvSpPr>
          <p:cNvPr id="3" name="TextBox 2"/>
          <p:cNvSpPr txBox="1"/>
          <p:nvPr/>
        </p:nvSpPr>
        <p:spPr>
          <a:xfrm>
            <a:off x="866899" y="1045029"/>
            <a:ext cx="10260280" cy="1754326"/>
          </a:xfrm>
          <a:prstGeom prst="rect">
            <a:avLst/>
          </a:prstGeom>
          <a:noFill/>
        </p:spPr>
        <p:txBody>
          <a:bodyPr wrap="square" rtlCol="0">
            <a:spAutoFit/>
          </a:bodyPr>
          <a:lstStyle/>
          <a:p>
            <a:pPr indent="450850"/>
            <a:r>
              <a:rPr lang="en-US" altLang="zh-CN" sz="1800" dirty="0" err="1"/>
              <a:t>DrawWidget</a:t>
            </a:r>
            <a:r>
              <a:rPr lang="zh-CN" altLang="zh-CN" sz="1800" dirty="0"/>
              <a:t>类继承自</a:t>
            </a:r>
            <a:r>
              <a:rPr lang="en-US" altLang="zh-CN" sz="1800" dirty="0" err="1"/>
              <a:t>QWidget</a:t>
            </a:r>
            <a:r>
              <a:rPr lang="zh-CN" altLang="zh-CN" sz="1800" dirty="0"/>
              <a:t>类，在类声明中对鼠标事件</a:t>
            </a:r>
            <a:r>
              <a:rPr lang="en-US" altLang="zh-CN" sz="1800" dirty="0" err="1"/>
              <a:t>mousePressEvent</a:t>
            </a:r>
            <a:r>
              <a:rPr lang="en-US" altLang="zh-CN" sz="1800" dirty="0"/>
              <a:t>()</a:t>
            </a:r>
            <a:r>
              <a:rPr lang="zh-CN" altLang="zh-CN" sz="1800" dirty="0"/>
              <a:t>和</a:t>
            </a:r>
            <a:r>
              <a:rPr lang="en-US" altLang="zh-CN" sz="1800" dirty="0" err="1"/>
              <a:t>mouseMoveEvent</a:t>
            </a:r>
            <a:r>
              <a:rPr lang="en-US" altLang="zh-CN" sz="1800" dirty="0"/>
              <a:t>()</a:t>
            </a:r>
            <a:r>
              <a:rPr lang="zh-CN" altLang="zh-CN" sz="1800" dirty="0"/>
              <a:t>、重画事件</a:t>
            </a:r>
            <a:r>
              <a:rPr lang="en-US" altLang="zh-CN" sz="1800" dirty="0" err="1"/>
              <a:t>paintEvent</a:t>
            </a:r>
            <a:r>
              <a:rPr lang="en-US" altLang="zh-CN" sz="1800" dirty="0"/>
              <a:t>()</a:t>
            </a:r>
            <a:r>
              <a:rPr lang="zh-CN" altLang="zh-CN" sz="1800" dirty="0"/>
              <a:t>、尺寸变化事件</a:t>
            </a:r>
            <a:r>
              <a:rPr lang="en-US" altLang="zh-CN" sz="1800" dirty="0" err="1"/>
              <a:t>resizeEvent</a:t>
            </a:r>
            <a:r>
              <a:rPr lang="en-US" altLang="zh-CN" sz="1800" dirty="0"/>
              <a:t>()</a:t>
            </a:r>
            <a:r>
              <a:rPr lang="zh-CN" altLang="zh-CN" sz="1800" dirty="0"/>
              <a:t>进行了重定义。</a:t>
            </a:r>
            <a:r>
              <a:rPr lang="en-US" altLang="zh-CN" sz="1800" dirty="0" err="1"/>
              <a:t>setStyle</a:t>
            </a:r>
            <a:r>
              <a:rPr lang="en-US" altLang="zh-CN" sz="1800" dirty="0"/>
              <a:t>()</a:t>
            </a:r>
            <a:r>
              <a:rPr lang="zh-CN" altLang="zh-CN" sz="1800" dirty="0"/>
              <a:t>、</a:t>
            </a:r>
            <a:r>
              <a:rPr lang="en-US" altLang="zh-CN" sz="1800" dirty="0" err="1"/>
              <a:t>setWidth</a:t>
            </a:r>
            <a:r>
              <a:rPr lang="en-US" altLang="zh-CN" sz="1800" dirty="0"/>
              <a:t>()</a:t>
            </a:r>
            <a:r>
              <a:rPr lang="zh-CN" altLang="zh-CN" sz="1800" dirty="0"/>
              <a:t>及</a:t>
            </a:r>
            <a:r>
              <a:rPr lang="en-US" altLang="zh-CN" sz="1800" dirty="0" err="1"/>
              <a:t>setColor</a:t>
            </a:r>
            <a:r>
              <a:rPr lang="en-US" altLang="zh-CN" sz="1800" dirty="0"/>
              <a:t>()</a:t>
            </a:r>
            <a:r>
              <a:rPr lang="zh-CN" altLang="zh-CN" sz="1800" dirty="0"/>
              <a:t>函数主要用于为主窗口传递各种与绘图有关的参数。</a:t>
            </a:r>
          </a:p>
          <a:p>
            <a:pPr indent="450850"/>
            <a:r>
              <a:rPr lang="zh-CN" altLang="zh-CN" sz="1800" dirty="0"/>
              <a:t>（</a:t>
            </a:r>
            <a:r>
              <a:rPr lang="en-US" altLang="zh-CN" sz="1800" dirty="0"/>
              <a:t>1</a:t>
            </a:r>
            <a:r>
              <a:rPr lang="zh-CN" altLang="zh-CN" sz="1800" dirty="0"/>
              <a:t>）打开“</a:t>
            </a:r>
            <a:r>
              <a:rPr lang="en-US" altLang="zh-CN" sz="1800" dirty="0" err="1"/>
              <a:t>drawwidget.h</a:t>
            </a:r>
            <a:r>
              <a:rPr lang="zh-CN" altLang="zh-CN" sz="1800" dirty="0"/>
              <a:t>”</a:t>
            </a:r>
            <a:r>
              <a:rPr lang="zh-CN" altLang="zh-CN" sz="1800" dirty="0">
                <a:hlinkClick r:id="rId2" action="ppaction://hlinkfile"/>
              </a:rPr>
              <a:t>头文件，添加的</a:t>
            </a:r>
            <a:r>
              <a:rPr lang="zh-CN" altLang="zh-CN" sz="1800" dirty="0" smtClean="0">
                <a:hlinkClick r:id="rId2" action="ppaction://hlinkfile"/>
              </a:rPr>
              <a:t>代码</a:t>
            </a:r>
            <a:r>
              <a:rPr lang="zh-CN" altLang="en-US" sz="1800" dirty="0" smtClean="0">
                <a:hlinkClick r:id="rId2" action="ppaction://hlinkfile"/>
              </a:rPr>
              <a:t>。</a:t>
            </a:r>
            <a:endParaRPr lang="en-US" altLang="zh-CN" sz="1800" dirty="0" smtClean="0"/>
          </a:p>
          <a:p>
            <a:pPr indent="450850"/>
            <a:r>
              <a:rPr lang="zh-CN" altLang="zh-CN" sz="1800" dirty="0"/>
              <a:t>（</a:t>
            </a:r>
            <a:r>
              <a:rPr lang="en-US" altLang="zh-CN" sz="1800" dirty="0"/>
              <a:t>2</a:t>
            </a:r>
            <a:r>
              <a:rPr lang="zh-CN" altLang="zh-CN" sz="1800" dirty="0"/>
              <a:t>）打开“</a:t>
            </a:r>
            <a:r>
              <a:rPr lang="en-US" altLang="zh-CN" sz="1800" dirty="0"/>
              <a:t>drawwidget.cpp</a:t>
            </a:r>
            <a:r>
              <a:rPr lang="zh-CN" altLang="zh-CN" sz="1800" dirty="0"/>
              <a:t>”文件，</a:t>
            </a:r>
            <a:r>
              <a:rPr lang="en-US" altLang="zh-CN" sz="1800" dirty="0" err="1"/>
              <a:t>DrawWidget</a:t>
            </a:r>
            <a:r>
              <a:rPr lang="zh-CN" altLang="zh-CN" sz="1800" dirty="0"/>
              <a:t>构造函数完成对窗体参数及部分功能的初始化工作，具体代码如下</a:t>
            </a:r>
            <a:r>
              <a:rPr lang="zh-CN" altLang="zh-CN" sz="1800" dirty="0" smtClean="0"/>
              <a:t>：</a:t>
            </a:r>
            <a:endParaRPr lang="zh-CN" altLang="zh-CN" sz="1800" dirty="0"/>
          </a:p>
        </p:txBody>
      </p:sp>
      <p:sp>
        <p:nvSpPr>
          <p:cNvPr id="4" name="TextBox 3"/>
          <p:cNvSpPr txBox="1"/>
          <p:nvPr/>
        </p:nvSpPr>
        <p:spPr>
          <a:xfrm>
            <a:off x="1543792" y="2799355"/>
            <a:ext cx="8609611" cy="3286006"/>
          </a:xfrm>
          <a:prstGeom prst="roundRect">
            <a:avLst>
              <a:gd name="adj" fmla="val 7632"/>
            </a:avLst>
          </a:prstGeom>
          <a:solidFill>
            <a:srgbClr val="DDDDDD"/>
          </a:solidFill>
        </p:spPr>
        <p:txBody>
          <a:bodyPr wrap="square" rtlCol="0">
            <a:spAutoFit/>
          </a:bodyPr>
          <a:lstStyle/>
          <a:p>
            <a:r>
              <a:rPr lang="en-US" altLang="zh-CN" dirty="0"/>
              <a:t>#include "</a:t>
            </a:r>
            <a:r>
              <a:rPr lang="en-US" altLang="zh-CN" dirty="0" err="1"/>
              <a:t>drawwidget.h</a:t>
            </a:r>
            <a:r>
              <a:rPr lang="en-US" altLang="zh-CN" dirty="0"/>
              <a:t>"    </a:t>
            </a:r>
            <a:endParaRPr lang="zh-CN" altLang="zh-CN" dirty="0"/>
          </a:p>
          <a:p>
            <a:r>
              <a:rPr lang="en-US" altLang="zh-CN" dirty="0"/>
              <a:t>#include &lt;</a:t>
            </a:r>
            <a:r>
              <a:rPr lang="en-US" altLang="zh-CN" dirty="0" err="1"/>
              <a:t>QtGui</a:t>
            </a:r>
            <a:r>
              <a:rPr lang="en-US" altLang="zh-CN" dirty="0"/>
              <a:t>&gt;</a:t>
            </a:r>
            <a:endParaRPr lang="zh-CN" altLang="zh-CN" dirty="0"/>
          </a:p>
          <a:p>
            <a:r>
              <a:rPr lang="en-US" altLang="zh-CN" dirty="0"/>
              <a:t>#include &lt;</a:t>
            </a:r>
            <a:r>
              <a:rPr lang="en-US" altLang="zh-CN" dirty="0" err="1"/>
              <a:t>QPen</a:t>
            </a:r>
            <a:r>
              <a:rPr lang="en-US" altLang="zh-CN" dirty="0"/>
              <a:t>&gt;</a:t>
            </a:r>
            <a:endParaRPr lang="zh-CN" altLang="zh-CN" dirty="0"/>
          </a:p>
          <a:p>
            <a:r>
              <a:rPr lang="en-US" altLang="zh-CN" dirty="0" err="1"/>
              <a:t>DrawWidget</a:t>
            </a:r>
            <a:r>
              <a:rPr lang="en-US" altLang="zh-CN" dirty="0"/>
              <a:t>::</a:t>
            </a:r>
            <a:r>
              <a:rPr lang="en-US" altLang="zh-CN" dirty="0" err="1"/>
              <a:t>DrawWidget</a:t>
            </a:r>
            <a:r>
              <a:rPr lang="en-US" altLang="zh-CN" dirty="0"/>
              <a:t>(</a:t>
            </a:r>
            <a:r>
              <a:rPr lang="en-US" altLang="zh-CN" dirty="0" err="1"/>
              <a:t>QWidget</a:t>
            </a:r>
            <a:r>
              <a:rPr lang="en-US" altLang="zh-CN" dirty="0"/>
              <a:t> *parent) : </a:t>
            </a:r>
            <a:r>
              <a:rPr lang="en-US" altLang="zh-CN" dirty="0" err="1"/>
              <a:t>QWidget</a:t>
            </a:r>
            <a:r>
              <a:rPr lang="en-US" altLang="zh-CN" dirty="0"/>
              <a:t>(parent)</a:t>
            </a:r>
            <a:endParaRPr lang="zh-CN" altLang="zh-CN" dirty="0"/>
          </a:p>
          <a:p>
            <a:r>
              <a:rPr lang="en-US" altLang="zh-CN" dirty="0"/>
              <a:t>{</a:t>
            </a:r>
            <a:endParaRPr lang="zh-CN" altLang="zh-CN" dirty="0"/>
          </a:p>
          <a:p>
            <a:r>
              <a:rPr lang="en-US" altLang="zh-CN" dirty="0"/>
              <a:t>    </a:t>
            </a:r>
            <a:r>
              <a:rPr lang="en-US" altLang="zh-CN" dirty="0" err="1"/>
              <a:t>setAutoFillBackground</a:t>
            </a:r>
            <a:r>
              <a:rPr lang="en-US" altLang="zh-CN" dirty="0"/>
              <a:t>(true);    	//</a:t>
            </a:r>
            <a:r>
              <a:rPr lang="zh-CN" altLang="zh-CN" dirty="0"/>
              <a:t>对窗体背景色的设置</a:t>
            </a:r>
          </a:p>
          <a:p>
            <a:r>
              <a:rPr lang="en-US" altLang="zh-CN" dirty="0"/>
              <a:t>    </a:t>
            </a:r>
            <a:r>
              <a:rPr lang="en-US" altLang="zh-CN" dirty="0" err="1"/>
              <a:t>setPalette</a:t>
            </a:r>
            <a:r>
              <a:rPr lang="en-US" altLang="zh-CN" dirty="0"/>
              <a:t>(</a:t>
            </a:r>
            <a:r>
              <a:rPr lang="en-US" altLang="zh-CN" dirty="0" err="1"/>
              <a:t>QPalette</a:t>
            </a:r>
            <a:r>
              <a:rPr lang="en-US" altLang="zh-CN" dirty="0"/>
              <a:t>(</a:t>
            </a:r>
            <a:r>
              <a:rPr lang="en-US" altLang="zh-CN" dirty="0" err="1"/>
              <a:t>Qt</a:t>
            </a:r>
            <a:r>
              <a:rPr lang="en-US" altLang="zh-CN" dirty="0"/>
              <a:t>::white));</a:t>
            </a:r>
            <a:endParaRPr lang="zh-CN" altLang="zh-CN" dirty="0"/>
          </a:p>
          <a:p>
            <a:r>
              <a:rPr lang="en-US" altLang="zh-CN" dirty="0"/>
              <a:t>    pix =new </a:t>
            </a:r>
            <a:r>
              <a:rPr lang="en-US" altLang="zh-CN" dirty="0" err="1"/>
              <a:t>QPixmap</a:t>
            </a:r>
            <a:r>
              <a:rPr lang="en-US" altLang="zh-CN" dirty="0"/>
              <a:t>(size()); 		//</a:t>
            </a:r>
            <a:r>
              <a:rPr lang="zh-CN" altLang="zh-CN" dirty="0"/>
              <a:t>此</a:t>
            </a:r>
            <a:r>
              <a:rPr lang="en-US" altLang="zh-CN" dirty="0" err="1"/>
              <a:t>QPixmap</a:t>
            </a:r>
            <a:r>
              <a:rPr lang="zh-CN" altLang="zh-CN" dirty="0"/>
              <a:t>对象用于准备随时接收绘制的内容</a:t>
            </a:r>
          </a:p>
          <a:p>
            <a:r>
              <a:rPr lang="en-US" altLang="zh-CN" dirty="0"/>
              <a:t>    pix-&gt;fill(</a:t>
            </a:r>
            <a:r>
              <a:rPr lang="en-US" altLang="zh-CN" dirty="0" err="1"/>
              <a:t>Qt</a:t>
            </a:r>
            <a:r>
              <a:rPr lang="en-US" altLang="zh-CN" dirty="0"/>
              <a:t>::white);            	</a:t>
            </a:r>
            <a:r>
              <a:rPr lang="en-US" altLang="zh-CN" dirty="0" smtClean="0"/>
              <a:t>	//</a:t>
            </a:r>
            <a:r>
              <a:rPr lang="zh-CN" altLang="zh-CN" dirty="0"/>
              <a:t>填充背景色为白色</a:t>
            </a:r>
          </a:p>
          <a:p>
            <a:r>
              <a:rPr lang="en-US" altLang="zh-CN" dirty="0"/>
              <a:t>    </a:t>
            </a:r>
            <a:r>
              <a:rPr lang="en-US" altLang="zh-CN" dirty="0" err="1"/>
              <a:t>setMinimumSize</a:t>
            </a:r>
            <a:r>
              <a:rPr lang="en-US" altLang="zh-CN" dirty="0"/>
              <a:t>(600,400);      	//</a:t>
            </a:r>
            <a:r>
              <a:rPr lang="zh-CN" altLang="zh-CN" dirty="0"/>
              <a:t>设置绘制区窗体的最小尺寸</a:t>
            </a:r>
          </a:p>
          <a:p>
            <a:r>
              <a:rPr lang="en-US" altLang="zh-CN" dirty="0" smtClean="0"/>
              <a:t>}</a:t>
            </a:r>
            <a:endParaRPr lang="zh-CN" altLang="zh-CN" dirty="0"/>
          </a:p>
        </p:txBody>
      </p:sp>
    </p:spTree>
    <p:extLst>
      <p:ext uri="{BB962C8B-B14F-4D97-AF65-F5344CB8AC3E}">
        <p14:creationId xmlns:p14="http://schemas.microsoft.com/office/powerpoint/2010/main" val="37932202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53831" y="328904"/>
            <a:ext cx="2031325" cy="461665"/>
          </a:xfrm>
          <a:prstGeom prst="rect">
            <a:avLst/>
          </a:prstGeom>
        </p:spPr>
        <p:txBody>
          <a:bodyPr wrap="none">
            <a:spAutoFit/>
          </a:bodyPr>
          <a:lstStyle/>
          <a:p>
            <a:r>
              <a:rPr lang="zh-CN" altLang="zh-CN" sz="2400" b="1" dirty="0"/>
              <a:t>绘图区的实现</a:t>
            </a:r>
          </a:p>
        </p:txBody>
      </p:sp>
      <p:sp>
        <p:nvSpPr>
          <p:cNvPr id="3" name="TextBox 2"/>
          <p:cNvSpPr txBox="1"/>
          <p:nvPr/>
        </p:nvSpPr>
        <p:spPr>
          <a:xfrm>
            <a:off x="783771" y="985652"/>
            <a:ext cx="10462161" cy="646331"/>
          </a:xfrm>
          <a:prstGeom prst="rect">
            <a:avLst/>
          </a:prstGeom>
          <a:noFill/>
        </p:spPr>
        <p:txBody>
          <a:bodyPr wrap="square" rtlCol="0">
            <a:spAutoFit/>
          </a:bodyPr>
          <a:lstStyle/>
          <a:p>
            <a:pPr indent="450850"/>
            <a:r>
              <a:rPr lang="en-US" altLang="zh-CN" sz="1800" dirty="0" err="1"/>
              <a:t>setStyle</a:t>
            </a:r>
            <a:r>
              <a:rPr lang="en-US" altLang="zh-CN" sz="1800" dirty="0"/>
              <a:t>()</a:t>
            </a:r>
            <a:r>
              <a:rPr lang="zh-CN" altLang="zh-CN" sz="1800" dirty="0"/>
              <a:t>函数接收主窗口传来的线型风格参数，</a:t>
            </a:r>
            <a:r>
              <a:rPr lang="en-US" altLang="zh-CN" sz="1800" dirty="0" err="1"/>
              <a:t>setWidth</a:t>
            </a:r>
            <a:r>
              <a:rPr lang="en-US" altLang="zh-CN" sz="1800" dirty="0"/>
              <a:t>()</a:t>
            </a:r>
            <a:r>
              <a:rPr lang="zh-CN" altLang="zh-CN" sz="1800" dirty="0"/>
              <a:t>函数接收主窗口传来的线宽参数值，</a:t>
            </a:r>
            <a:r>
              <a:rPr lang="en-US" altLang="zh-CN" sz="1800" dirty="0" err="1"/>
              <a:t>setColor</a:t>
            </a:r>
            <a:r>
              <a:rPr lang="en-US" altLang="zh-CN" sz="1800" dirty="0"/>
              <a:t>()</a:t>
            </a:r>
            <a:r>
              <a:rPr lang="zh-CN" altLang="zh-CN" sz="1800" dirty="0"/>
              <a:t>函数接收主窗口传来的画笔颜色值。具体</a:t>
            </a:r>
            <a:r>
              <a:rPr lang="zh-CN" altLang="zh-CN" sz="1800" dirty="0" smtClean="0"/>
              <a:t>代码</a:t>
            </a:r>
            <a:r>
              <a:rPr lang="zh-CN" altLang="zh-CN" sz="1800" dirty="0"/>
              <a:t>如下</a:t>
            </a:r>
            <a:r>
              <a:rPr lang="zh-CN" altLang="zh-CN" sz="1800" dirty="0" smtClean="0"/>
              <a:t>：</a:t>
            </a:r>
            <a:endParaRPr lang="zh-CN" altLang="zh-CN" sz="1800" dirty="0"/>
          </a:p>
        </p:txBody>
      </p:sp>
      <p:sp>
        <p:nvSpPr>
          <p:cNvPr id="4" name="TextBox 3"/>
          <p:cNvSpPr txBox="1"/>
          <p:nvPr/>
        </p:nvSpPr>
        <p:spPr>
          <a:xfrm>
            <a:off x="1341912" y="1631983"/>
            <a:ext cx="9215252" cy="3356670"/>
          </a:xfrm>
          <a:prstGeom prst="roundRect">
            <a:avLst>
              <a:gd name="adj" fmla="val 7699"/>
            </a:avLst>
          </a:prstGeom>
          <a:solidFill>
            <a:srgbClr val="DDDDDD"/>
          </a:solidFill>
        </p:spPr>
        <p:txBody>
          <a:bodyPr wrap="square" rtlCol="0">
            <a:spAutoFit/>
          </a:bodyPr>
          <a:lstStyle/>
          <a:p>
            <a:r>
              <a:rPr lang="en-US" altLang="zh-CN" dirty="0"/>
              <a:t>void </a:t>
            </a:r>
            <a:r>
              <a:rPr lang="en-US" altLang="zh-CN" dirty="0" err="1"/>
              <a:t>DrawWidget</a:t>
            </a:r>
            <a:r>
              <a:rPr lang="en-US" altLang="zh-CN" dirty="0"/>
              <a:t>::</a:t>
            </a:r>
            <a:r>
              <a:rPr lang="en-US" altLang="zh-CN" dirty="0" err="1"/>
              <a:t>setStyle</a:t>
            </a:r>
            <a:r>
              <a:rPr lang="en-US" altLang="zh-CN" dirty="0"/>
              <a:t>(</a:t>
            </a:r>
            <a:r>
              <a:rPr lang="en-US" altLang="zh-CN" dirty="0" err="1"/>
              <a:t>int</a:t>
            </a:r>
            <a:r>
              <a:rPr lang="en-US" altLang="zh-CN" dirty="0"/>
              <a:t> s)</a:t>
            </a:r>
            <a:endParaRPr lang="zh-CN" altLang="zh-CN" dirty="0"/>
          </a:p>
          <a:p>
            <a:r>
              <a:rPr lang="en-US" altLang="zh-CN" dirty="0"/>
              <a:t>{</a:t>
            </a:r>
            <a:endParaRPr lang="zh-CN" altLang="zh-CN" dirty="0"/>
          </a:p>
          <a:p>
            <a:r>
              <a:rPr lang="en-US" altLang="zh-CN" dirty="0"/>
              <a:t>    style = s;</a:t>
            </a:r>
            <a:endParaRPr lang="zh-CN" altLang="zh-CN" dirty="0"/>
          </a:p>
          <a:p>
            <a:r>
              <a:rPr lang="en-US" altLang="zh-CN" dirty="0"/>
              <a:t>}</a:t>
            </a:r>
            <a:endParaRPr lang="zh-CN" altLang="zh-CN" dirty="0"/>
          </a:p>
          <a:p>
            <a:r>
              <a:rPr lang="en-US" altLang="zh-CN" dirty="0"/>
              <a:t>void </a:t>
            </a:r>
            <a:r>
              <a:rPr lang="en-US" altLang="zh-CN" dirty="0" err="1"/>
              <a:t>DrawWidget</a:t>
            </a:r>
            <a:r>
              <a:rPr lang="en-US" altLang="zh-CN" dirty="0"/>
              <a:t>::</a:t>
            </a:r>
            <a:r>
              <a:rPr lang="en-US" altLang="zh-CN" dirty="0" err="1"/>
              <a:t>setWidth</a:t>
            </a:r>
            <a:r>
              <a:rPr lang="en-US" altLang="zh-CN" dirty="0"/>
              <a:t>(</a:t>
            </a:r>
            <a:r>
              <a:rPr lang="en-US" altLang="zh-CN" dirty="0" err="1"/>
              <a:t>int</a:t>
            </a:r>
            <a:r>
              <a:rPr lang="en-US" altLang="zh-CN" dirty="0"/>
              <a:t> w)</a:t>
            </a:r>
            <a:endParaRPr lang="zh-CN" altLang="zh-CN" dirty="0"/>
          </a:p>
          <a:p>
            <a:r>
              <a:rPr lang="en-US" altLang="zh-CN" dirty="0"/>
              <a:t>{</a:t>
            </a:r>
            <a:endParaRPr lang="zh-CN" altLang="zh-CN" dirty="0"/>
          </a:p>
          <a:p>
            <a:r>
              <a:rPr lang="en-US" altLang="zh-CN" dirty="0"/>
              <a:t>    weight = w;</a:t>
            </a:r>
            <a:endParaRPr lang="zh-CN" altLang="zh-CN" dirty="0"/>
          </a:p>
          <a:p>
            <a:r>
              <a:rPr lang="en-US" altLang="zh-CN" dirty="0"/>
              <a:t>}</a:t>
            </a:r>
            <a:endParaRPr lang="zh-CN" altLang="zh-CN" dirty="0"/>
          </a:p>
          <a:p>
            <a:r>
              <a:rPr lang="en-US" altLang="zh-CN" dirty="0"/>
              <a:t>void </a:t>
            </a:r>
            <a:r>
              <a:rPr lang="en-US" altLang="zh-CN" dirty="0" err="1"/>
              <a:t>DrawWidget</a:t>
            </a:r>
            <a:r>
              <a:rPr lang="en-US" altLang="zh-CN" dirty="0"/>
              <a:t>::</a:t>
            </a:r>
            <a:r>
              <a:rPr lang="en-US" altLang="zh-CN" dirty="0" err="1"/>
              <a:t>setColor</a:t>
            </a:r>
            <a:r>
              <a:rPr lang="en-US" altLang="zh-CN" dirty="0"/>
              <a:t>(</a:t>
            </a:r>
            <a:r>
              <a:rPr lang="en-US" altLang="zh-CN" dirty="0" err="1"/>
              <a:t>QColor</a:t>
            </a:r>
            <a:r>
              <a:rPr lang="en-US" altLang="zh-CN" dirty="0"/>
              <a:t> c)</a:t>
            </a:r>
            <a:endParaRPr lang="zh-CN" altLang="zh-CN" dirty="0"/>
          </a:p>
          <a:p>
            <a:r>
              <a:rPr lang="en-US" altLang="zh-CN" dirty="0"/>
              <a:t>{</a:t>
            </a:r>
            <a:endParaRPr lang="zh-CN" altLang="zh-CN" dirty="0"/>
          </a:p>
          <a:p>
            <a:r>
              <a:rPr lang="en-US" altLang="zh-CN" dirty="0"/>
              <a:t>    color = c;</a:t>
            </a:r>
            <a:endParaRPr lang="zh-CN" altLang="zh-CN" dirty="0"/>
          </a:p>
          <a:p>
            <a:r>
              <a:rPr lang="en-US" altLang="zh-CN" dirty="0" smtClean="0"/>
              <a:t>}</a:t>
            </a:r>
          </a:p>
        </p:txBody>
      </p:sp>
      <p:sp>
        <p:nvSpPr>
          <p:cNvPr id="5" name="矩形 4"/>
          <p:cNvSpPr/>
          <p:nvPr/>
        </p:nvSpPr>
        <p:spPr>
          <a:xfrm>
            <a:off x="868281" y="4988653"/>
            <a:ext cx="10187646" cy="369332"/>
          </a:xfrm>
          <a:prstGeom prst="rect">
            <a:avLst/>
          </a:prstGeom>
        </p:spPr>
        <p:txBody>
          <a:bodyPr wrap="square">
            <a:spAutoFit/>
          </a:bodyPr>
          <a:lstStyle/>
          <a:p>
            <a:pPr indent="450850"/>
            <a:r>
              <a:rPr lang="zh-CN" altLang="zh-CN" sz="1800" dirty="0"/>
              <a:t>重定义鼠标按下事件</a:t>
            </a:r>
            <a:r>
              <a:rPr lang="en-US" altLang="zh-CN" sz="1800" dirty="0" err="1"/>
              <a:t>mousePressEvent</a:t>
            </a:r>
            <a:r>
              <a:rPr lang="en-US" altLang="zh-CN" sz="1800" dirty="0"/>
              <a:t>()</a:t>
            </a:r>
            <a:r>
              <a:rPr lang="zh-CN" altLang="zh-CN" sz="1800" dirty="0"/>
              <a:t>，在按下鼠标按键时，记录当前的鼠标位置值</a:t>
            </a:r>
            <a:r>
              <a:rPr lang="en-US" altLang="zh-CN" sz="1800" dirty="0" err="1"/>
              <a:t>startPos</a:t>
            </a:r>
            <a:r>
              <a:rPr lang="zh-CN" altLang="zh-CN" sz="1800" dirty="0"/>
              <a:t>。</a:t>
            </a:r>
          </a:p>
        </p:txBody>
      </p:sp>
      <p:sp>
        <p:nvSpPr>
          <p:cNvPr id="6" name="TextBox 5"/>
          <p:cNvSpPr txBox="1"/>
          <p:nvPr/>
        </p:nvSpPr>
        <p:spPr>
          <a:xfrm>
            <a:off x="1354478" y="5357985"/>
            <a:ext cx="9215252" cy="1182826"/>
          </a:xfrm>
          <a:prstGeom prst="roundRect">
            <a:avLst>
              <a:gd name="adj" fmla="val 7699"/>
            </a:avLst>
          </a:prstGeom>
          <a:solidFill>
            <a:srgbClr val="DDDDDD"/>
          </a:solidFill>
        </p:spPr>
        <p:txBody>
          <a:bodyPr wrap="square" rtlCol="0">
            <a:spAutoFit/>
          </a:bodyPr>
          <a:lstStyle/>
          <a:p>
            <a:r>
              <a:rPr lang="en-US" altLang="zh-CN" dirty="0"/>
              <a:t>void </a:t>
            </a:r>
            <a:r>
              <a:rPr lang="en-US" altLang="zh-CN" dirty="0" err="1"/>
              <a:t>DrawWidget</a:t>
            </a:r>
            <a:r>
              <a:rPr lang="en-US" altLang="zh-CN" dirty="0"/>
              <a:t>::</a:t>
            </a:r>
            <a:r>
              <a:rPr lang="en-US" altLang="zh-CN" dirty="0" err="1"/>
              <a:t>mousePressEvent</a:t>
            </a:r>
            <a:r>
              <a:rPr lang="en-US" altLang="zh-CN" dirty="0"/>
              <a:t>(</a:t>
            </a:r>
            <a:r>
              <a:rPr lang="en-US" altLang="zh-CN" dirty="0" err="1"/>
              <a:t>QMouseEvent</a:t>
            </a:r>
            <a:r>
              <a:rPr lang="en-US" altLang="zh-CN" dirty="0"/>
              <a:t> *e)</a:t>
            </a:r>
            <a:endParaRPr lang="zh-CN" altLang="zh-CN" dirty="0"/>
          </a:p>
          <a:p>
            <a:r>
              <a:rPr lang="en-US" altLang="zh-CN" dirty="0"/>
              <a:t>{</a:t>
            </a:r>
            <a:endParaRPr lang="zh-CN" altLang="zh-CN" dirty="0"/>
          </a:p>
          <a:p>
            <a:r>
              <a:rPr lang="en-US" altLang="zh-CN" dirty="0"/>
              <a:t>    </a:t>
            </a:r>
            <a:r>
              <a:rPr lang="en-US" altLang="zh-CN" dirty="0" err="1"/>
              <a:t>startPos</a:t>
            </a:r>
            <a:r>
              <a:rPr lang="en-US" altLang="zh-CN" dirty="0"/>
              <a:t> = e-&gt;</a:t>
            </a:r>
            <a:r>
              <a:rPr lang="en-US" altLang="zh-CN" dirty="0" err="1"/>
              <a:t>pos</a:t>
            </a:r>
            <a:r>
              <a:rPr lang="en-US" altLang="zh-CN" dirty="0"/>
              <a:t>();</a:t>
            </a:r>
            <a:endParaRPr lang="zh-CN" altLang="zh-CN" dirty="0"/>
          </a:p>
          <a:p>
            <a:r>
              <a:rPr lang="en-US" altLang="zh-CN" dirty="0"/>
              <a:t>}</a:t>
            </a:r>
            <a:endParaRPr lang="zh-CN" altLang="zh-CN" dirty="0"/>
          </a:p>
        </p:txBody>
      </p:sp>
    </p:spTree>
    <p:extLst>
      <p:ext uri="{BB962C8B-B14F-4D97-AF65-F5344CB8AC3E}">
        <p14:creationId xmlns:p14="http://schemas.microsoft.com/office/powerpoint/2010/main" val="25950889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53831" y="328904"/>
            <a:ext cx="2031325" cy="461665"/>
          </a:xfrm>
          <a:prstGeom prst="rect">
            <a:avLst/>
          </a:prstGeom>
        </p:spPr>
        <p:txBody>
          <a:bodyPr wrap="none">
            <a:spAutoFit/>
          </a:bodyPr>
          <a:lstStyle/>
          <a:p>
            <a:r>
              <a:rPr lang="zh-CN" altLang="zh-CN" sz="2400" b="1" dirty="0"/>
              <a:t>绘图区的实现</a:t>
            </a:r>
          </a:p>
        </p:txBody>
      </p:sp>
      <p:sp>
        <p:nvSpPr>
          <p:cNvPr id="3" name="TextBox 2"/>
          <p:cNvSpPr txBox="1"/>
          <p:nvPr/>
        </p:nvSpPr>
        <p:spPr>
          <a:xfrm>
            <a:off x="665018" y="950026"/>
            <a:ext cx="10533413" cy="1200329"/>
          </a:xfrm>
          <a:prstGeom prst="rect">
            <a:avLst/>
          </a:prstGeom>
          <a:noFill/>
        </p:spPr>
        <p:txBody>
          <a:bodyPr wrap="square" rtlCol="0">
            <a:spAutoFit/>
          </a:bodyPr>
          <a:lstStyle/>
          <a:p>
            <a:pPr indent="450850"/>
            <a:r>
              <a:rPr lang="en-US" altLang="zh-CN" sz="1800" dirty="0" err="1"/>
              <a:t>QWidget</a:t>
            </a:r>
            <a:r>
              <a:rPr lang="zh-CN" altLang="zh-CN" sz="1800" dirty="0"/>
              <a:t>的</a:t>
            </a:r>
            <a:r>
              <a:rPr lang="en-US" altLang="zh-CN" sz="1800" dirty="0" err="1"/>
              <a:t>mouseTracking</a:t>
            </a:r>
            <a:r>
              <a:rPr lang="zh-CN" altLang="zh-CN" sz="1800" dirty="0"/>
              <a:t>属性指示窗体是否追踪鼠标，默认为</a:t>
            </a:r>
            <a:r>
              <a:rPr lang="en-US" altLang="zh-CN" sz="1800" dirty="0"/>
              <a:t>false</a:t>
            </a:r>
            <a:r>
              <a:rPr lang="zh-CN" altLang="zh-CN" sz="1800" dirty="0"/>
              <a:t>（不追踪），即在至少有一个鼠标按键被按下的前提下移动鼠标才触发</a:t>
            </a:r>
            <a:r>
              <a:rPr lang="en-US" altLang="zh-CN" sz="1800" dirty="0" err="1"/>
              <a:t>mouseMoveEvent</a:t>
            </a:r>
            <a:r>
              <a:rPr lang="en-US" altLang="zh-CN" sz="1800" dirty="0"/>
              <a:t>()</a:t>
            </a:r>
            <a:r>
              <a:rPr lang="zh-CN" altLang="zh-CN" sz="1800" dirty="0"/>
              <a:t>事件，可以通过</a:t>
            </a:r>
            <a:r>
              <a:rPr lang="en-US" altLang="zh-CN" sz="1800" dirty="0" err="1"/>
              <a:t>setMouseTracking</a:t>
            </a:r>
            <a:r>
              <a:rPr lang="en-US" altLang="zh-CN" sz="1800" dirty="0"/>
              <a:t> (</a:t>
            </a:r>
            <a:r>
              <a:rPr lang="en-US" altLang="zh-CN" sz="1800" dirty="0" err="1"/>
              <a:t>bool</a:t>
            </a:r>
            <a:r>
              <a:rPr lang="en-US" altLang="zh-CN" sz="1800" dirty="0"/>
              <a:t> enable)</a:t>
            </a:r>
            <a:r>
              <a:rPr lang="zh-CN" altLang="zh-CN" sz="1800" dirty="0"/>
              <a:t>方法对该属性值进行设置。如果设置为追踪，则无论鼠标按键是否被按下，只要鼠标移动，就会触发</a:t>
            </a:r>
            <a:r>
              <a:rPr lang="en-US" altLang="zh-CN" sz="1800" dirty="0" err="1"/>
              <a:t>mouseMoveEvent</a:t>
            </a:r>
            <a:r>
              <a:rPr lang="en-US" altLang="zh-CN" sz="1800" dirty="0"/>
              <a:t>()</a:t>
            </a:r>
            <a:r>
              <a:rPr lang="zh-CN" altLang="zh-CN" sz="1800" dirty="0"/>
              <a:t>事件。在此事件处理函数中，完成向</a:t>
            </a:r>
            <a:r>
              <a:rPr lang="en-US" altLang="zh-CN" sz="1800" dirty="0" err="1"/>
              <a:t>QPixmap</a:t>
            </a:r>
            <a:r>
              <a:rPr lang="zh-CN" altLang="zh-CN" sz="1800" dirty="0"/>
              <a:t>对象中绘图的工作。具体代码如下</a:t>
            </a:r>
            <a:r>
              <a:rPr lang="zh-CN" altLang="zh-CN" sz="1800" dirty="0" smtClean="0"/>
              <a:t>：</a:t>
            </a:r>
            <a:endParaRPr lang="zh-CN" altLang="zh-CN" sz="1800" dirty="0"/>
          </a:p>
        </p:txBody>
      </p:sp>
      <p:sp>
        <p:nvSpPr>
          <p:cNvPr id="4" name="TextBox 3"/>
          <p:cNvSpPr txBox="1"/>
          <p:nvPr/>
        </p:nvSpPr>
        <p:spPr>
          <a:xfrm>
            <a:off x="1353787" y="2291938"/>
            <a:ext cx="9191501" cy="4171861"/>
          </a:xfrm>
          <a:prstGeom prst="roundRect">
            <a:avLst>
              <a:gd name="adj" fmla="val 7047"/>
            </a:avLst>
          </a:prstGeom>
          <a:solidFill>
            <a:srgbClr val="DDDDDD"/>
          </a:solidFill>
        </p:spPr>
        <p:txBody>
          <a:bodyPr wrap="square" rtlCol="0">
            <a:spAutoFit/>
          </a:bodyPr>
          <a:lstStyle/>
          <a:p>
            <a:r>
              <a:rPr lang="en-US" altLang="zh-CN" dirty="0"/>
              <a:t>void </a:t>
            </a:r>
            <a:r>
              <a:rPr lang="en-US" altLang="zh-CN" dirty="0" err="1"/>
              <a:t>DrawWidget</a:t>
            </a:r>
            <a:r>
              <a:rPr lang="en-US" altLang="zh-CN" dirty="0"/>
              <a:t>::</a:t>
            </a:r>
            <a:r>
              <a:rPr lang="en-US" altLang="zh-CN" dirty="0" err="1"/>
              <a:t>mouseMoveEvent</a:t>
            </a:r>
            <a:r>
              <a:rPr lang="en-US" altLang="zh-CN" dirty="0"/>
              <a:t>(</a:t>
            </a:r>
            <a:r>
              <a:rPr lang="en-US" altLang="zh-CN" dirty="0" err="1"/>
              <a:t>QMouseEvent</a:t>
            </a:r>
            <a:r>
              <a:rPr lang="en-US" altLang="zh-CN" dirty="0"/>
              <a:t> *e)</a:t>
            </a:r>
            <a:endParaRPr lang="zh-CN" altLang="zh-CN" dirty="0"/>
          </a:p>
          <a:p>
            <a:r>
              <a:rPr lang="en-US" altLang="zh-CN" dirty="0"/>
              <a:t>{</a:t>
            </a:r>
            <a:endParaRPr lang="zh-CN" altLang="zh-CN" dirty="0"/>
          </a:p>
          <a:p>
            <a:r>
              <a:rPr lang="en-US" altLang="zh-CN" dirty="0"/>
              <a:t>    </a:t>
            </a:r>
            <a:r>
              <a:rPr lang="en-US" altLang="zh-CN" dirty="0" err="1"/>
              <a:t>QPainter</a:t>
            </a:r>
            <a:r>
              <a:rPr lang="en-US" altLang="zh-CN" dirty="0"/>
              <a:t> *painter = new </a:t>
            </a:r>
            <a:r>
              <a:rPr lang="en-US" altLang="zh-CN" dirty="0" err="1"/>
              <a:t>QPainter</a:t>
            </a:r>
            <a:r>
              <a:rPr lang="en-US" altLang="zh-CN" dirty="0"/>
              <a:t>;		//</a:t>
            </a:r>
            <a:r>
              <a:rPr lang="zh-CN" altLang="zh-CN" dirty="0"/>
              <a:t>新建一个QPainter对象</a:t>
            </a:r>
          </a:p>
          <a:p>
            <a:r>
              <a:rPr lang="en-US" altLang="zh-CN" dirty="0"/>
              <a:t>    </a:t>
            </a:r>
            <a:r>
              <a:rPr lang="en-US" altLang="zh-CN" dirty="0" err="1"/>
              <a:t>QPen</a:t>
            </a:r>
            <a:r>
              <a:rPr lang="en-US" altLang="zh-CN" dirty="0"/>
              <a:t> pen;				</a:t>
            </a:r>
            <a:r>
              <a:rPr lang="en-US" altLang="zh-CN" dirty="0" smtClean="0"/>
              <a:t>//</a:t>
            </a:r>
            <a:r>
              <a:rPr lang="zh-CN" altLang="zh-CN" dirty="0"/>
              <a:t>新建一个QPen对象</a:t>
            </a:r>
          </a:p>
          <a:p>
            <a:r>
              <a:rPr lang="en-US" altLang="zh-CN" dirty="0"/>
              <a:t>    </a:t>
            </a:r>
            <a:r>
              <a:rPr lang="en-US" altLang="zh-CN" dirty="0" err="1"/>
              <a:t>pen.setStyle</a:t>
            </a:r>
            <a:r>
              <a:rPr lang="en-US" altLang="zh-CN" dirty="0"/>
              <a:t>((</a:t>
            </a:r>
            <a:r>
              <a:rPr lang="en-US" altLang="zh-CN" dirty="0" err="1"/>
              <a:t>Qt</a:t>
            </a:r>
            <a:r>
              <a:rPr lang="en-US" altLang="zh-CN" dirty="0"/>
              <a:t>::</a:t>
            </a:r>
            <a:r>
              <a:rPr lang="en-US" altLang="zh-CN" dirty="0" err="1"/>
              <a:t>PenStyle</a:t>
            </a:r>
            <a:r>
              <a:rPr lang="en-US" altLang="zh-CN" dirty="0"/>
              <a:t>)style);		//(a)</a:t>
            </a:r>
            <a:endParaRPr lang="zh-CN" altLang="zh-CN" dirty="0"/>
          </a:p>
          <a:p>
            <a:r>
              <a:rPr lang="en-US" altLang="zh-CN" dirty="0"/>
              <a:t>    </a:t>
            </a:r>
            <a:r>
              <a:rPr lang="en-US" altLang="zh-CN" dirty="0" err="1"/>
              <a:t>pen.setWidth</a:t>
            </a:r>
            <a:r>
              <a:rPr lang="en-US" altLang="zh-CN" dirty="0"/>
              <a:t>(weight);			</a:t>
            </a:r>
            <a:r>
              <a:rPr lang="en-US" altLang="zh-CN" dirty="0" smtClean="0"/>
              <a:t>//</a:t>
            </a:r>
            <a:r>
              <a:rPr lang="zh-CN" altLang="zh-CN" dirty="0"/>
              <a:t>设置画笔的线宽值</a:t>
            </a:r>
          </a:p>
          <a:p>
            <a:r>
              <a:rPr lang="en-US" altLang="zh-CN" dirty="0"/>
              <a:t>    </a:t>
            </a:r>
            <a:r>
              <a:rPr lang="en-US" altLang="zh-CN" dirty="0" err="1"/>
              <a:t>pen.setColor</a:t>
            </a:r>
            <a:r>
              <a:rPr lang="en-US" altLang="zh-CN" dirty="0"/>
              <a:t>(color);			</a:t>
            </a:r>
            <a:r>
              <a:rPr lang="en-US" altLang="zh-CN" dirty="0" smtClean="0"/>
              <a:t>//</a:t>
            </a:r>
            <a:r>
              <a:rPr lang="zh-CN" altLang="zh-CN" dirty="0"/>
              <a:t>设置画笔的颜色</a:t>
            </a:r>
          </a:p>
          <a:p>
            <a:r>
              <a:rPr lang="en-US" altLang="zh-CN" dirty="0"/>
              <a:t>    painter-&gt;begin(pix);			</a:t>
            </a:r>
            <a:r>
              <a:rPr lang="en-US" altLang="zh-CN" dirty="0" smtClean="0"/>
              <a:t>//(</a:t>
            </a:r>
            <a:r>
              <a:rPr lang="en-US" altLang="zh-CN" dirty="0"/>
              <a:t>b)</a:t>
            </a:r>
            <a:endParaRPr lang="zh-CN" altLang="zh-CN" dirty="0"/>
          </a:p>
          <a:p>
            <a:r>
              <a:rPr lang="en-US" altLang="zh-CN" dirty="0"/>
              <a:t>    painter-&gt;</a:t>
            </a:r>
            <a:r>
              <a:rPr lang="en-US" altLang="zh-CN" dirty="0" err="1"/>
              <a:t>setPen</a:t>
            </a:r>
            <a:r>
              <a:rPr lang="en-US" altLang="zh-CN" dirty="0"/>
              <a:t>(pen);			</a:t>
            </a:r>
            <a:r>
              <a:rPr lang="en-US" altLang="zh-CN" dirty="0" smtClean="0"/>
              <a:t>//</a:t>
            </a:r>
            <a:r>
              <a:rPr lang="zh-CN" altLang="zh-CN" dirty="0"/>
              <a:t>将QPen对象应用到绘制对象中</a:t>
            </a:r>
          </a:p>
          <a:p>
            <a:r>
              <a:rPr lang="zh-CN" altLang="zh-CN" dirty="0"/>
              <a:t>    </a:t>
            </a:r>
            <a:r>
              <a:rPr lang="en-US" altLang="zh-CN" dirty="0"/>
              <a:t>//</a:t>
            </a:r>
            <a:r>
              <a:rPr lang="zh-CN" altLang="zh-CN" dirty="0"/>
              <a:t>绘制从startPos到鼠标当前位置的直线</a:t>
            </a:r>
          </a:p>
          <a:p>
            <a:r>
              <a:rPr lang="en-US" altLang="zh-CN" dirty="0"/>
              <a:t>    painter-&gt;</a:t>
            </a:r>
            <a:r>
              <a:rPr lang="en-US" altLang="zh-CN" dirty="0" err="1"/>
              <a:t>drawLine</a:t>
            </a:r>
            <a:r>
              <a:rPr lang="en-US" altLang="zh-CN" dirty="0"/>
              <a:t>(</a:t>
            </a:r>
            <a:r>
              <a:rPr lang="en-US" altLang="zh-CN" dirty="0" err="1"/>
              <a:t>startPos,e</a:t>
            </a:r>
            <a:r>
              <a:rPr lang="en-US" altLang="zh-CN" dirty="0"/>
              <a:t>-&gt;</a:t>
            </a:r>
            <a:r>
              <a:rPr lang="en-US" altLang="zh-CN" dirty="0" err="1"/>
              <a:t>pos</a:t>
            </a:r>
            <a:r>
              <a:rPr lang="en-US" altLang="zh-CN" dirty="0"/>
              <a:t>());</a:t>
            </a:r>
            <a:endParaRPr lang="zh-CN" altLang="zh-CN" dirty="0"/>
          </a:p>
          <a:p>
            <a:r>
              <a:rPr lang="en-US" altLang="zh-CN" dirty="0"/>
              <a:t>    painter-&gt;end();</a:t>
            </a:r>
            <a:endParaRPr lang="zh-CN" altLang="zh-CN" dirty="0"/>
          </a:p>
          <a:p>
            <a:r>
              <a:rPr lang="en-US" altLang="zh-CN" dirty="0"/>
              <a:t>    </a:t>
            </a:r>
            <a:r>
              <a:rPr lang="en-US" altLang="zh-CN" dirty="0" err="1"/>
              <a:t>startPos</a:t>
            </a:r>
            <a:r>
              <a:rPr lang="en-US" altLang="zh-CN" dirty="0"/>
              <a:t> =e-&gt;</a:t>
            </a:r>
            <a:r>
              <a:rPr lang="en-US" altLang="zh-CN" dirty="0" err="1"/>
              <a:t>pos</a:t>
            </a:r>
            <a:r>
              <a:rPr lang="en-US" altLang="zh-CN" dirty="0"/>
              <a:t>();			</a:t>
            </a:r>
            <a:r>
              <a:rPr lang="en-US" altLang="zh-CN" dirty="0" smtClean="0"/>
              <a:t>//</a:t>
            </a:r>
            <a:r>
              <a:rPr lang="zh-CN" altLang="zh-CN" dirty="0"/>
              <a:t>更新鼠标的当前位置，为下次绘制做准备</a:t>
            </a:r>
          </a:p>
          <a:p>
            <a:r>
              <a:rPr lang="en-US" altLang="zh-CN" dirty="0"/>
              <a:t>    update();				</a:t>
            </a:r>
            <a:r>
              <a:rPr lang="en-US" altLang="zh-CN" dirty="0" smtClean="0"/>
              <a:t>//</a:t>
            </a:r>
            <a:r>
              <a:rPr lang="zh-CN" altLang="zh-CN" dirty="0"/>
              <a:t>重绘绘制区窗体</a:t>
            </a:r>
          </a:p>
          <a:p>
            <a:r>
              <a:rPr lang="en-US" altLang="zh-CN" dirty="0" smtClean="0"/>
              <a:t>}</a:t>
            </a:r>
          </a:p>
        </p:txBody>
      </p:sp>
    </p:spTree>
    <p:extLst>
      <p:ext uri="{BB962C8B-B14F-4D97-AF65-F5344CB8AC3E}">
        <p14:creationId xmlns:p14="http://schemas.microsoft.com/office/powerpoint/2010/main" val="3436688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328103" y="278444"/>
            <a:ext cx="11224649" cy="6748788"/>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37" tIns="43415" rIns="86837" bIns="43415" rtlCol="0" anchor="ctr"/>
          <a:lstStyle/>
          <a:p>
            <a:pPr algn="ctr"/>
            <a:endParaRPr lang="zh-CN" altLang="en-US"/>
          </a:p>
        </p:txBody>
      </p:sp>
      <p:sp>
        <p:nvSpPr>
          <p:cNvPr id="21" name="矩形 20"/>
          <p:cNvSpPr/>
          <p:nvPr/>
        </p:nvSpPr>
        <p:spPr>
          <a:xfrm>
            <a:off x="5249050" y="2200605"/>
            <a:ext cx="1641353" cy="1794289"/>
          </a:xfrm>
          <a:prstGeom prst="rect">
            <a:avLst/>
          </a:prstGeom>
          <a:solidFill>
            <a:srgbClr val="6A4B2E"/>
          </a:solidFill>
          <a:ln>
            <a:noFill/>
          </a:ln>
        </p:spPr>
        <p:style>
          <a:lnRef idx="2">
            <a:schemeClr val="accent1">
              <a:shade val="50000"/>
            </a:schemeClr>
          </a:lnRef>
          <a:fillRef idx="1">
            <a:schemeClr val="accent1"/>
          </a:fillRef>
          <a:effectRef idx="0">
            <a:schemeClr val="accent1"/>
          </a:effectRef>
          <a:fontRef idx="minor">
            <a:schemeClr val="lt1"/>
          </a:fontRef>
        </p:style>
        <p:txBody>
          <a:bodyPr lIns="86863" tIns="43430" rIns="86863" bIns="43430" spcCol="0" rtlCol="0" anchor="ctr"/>
          <a:lstStyle/>
          <a:p>
            <a:pPr algn="ctr"/>
            <a:endParaRPr lang="zh-CN" altLang="en-US"/>
          </a:p>
        </p:txBody>
      </p:sp>
      <p:sp>
        <p:nvSpPr>
          <p:cNvPr id="22" name="矩形 21"/>
          <p:cNvSpPr/>
          <p:nvPr/>
        </p:nvSpPr>
        <p:spPr>
          <a:xfrm>
            <a:off x="4762381" y="1940130"/>
            <a:ext cx="1641353" cy="1794289"/>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63" tIns="43430" rIns="86863" bIns="43430" spcCol="0" rtlCol="0" anchor="ctr"/>
          <a:lstStyle/>
          <a:p>
            <a:pPr algn="ctr"/>
            <a:endParaRPr lang="zh-CN" altLang="en-US"/>
          </a:p>
        </p:txBody>
      </p:sp>
      <p:sp>
        <p:nvSpPr>
          <p:cNvPr id="23" name="TextBox 3"/>
          <p:cNvSpPr txBox="1"/>
          <p:nvPr/>
        </p:nvSpPr>
        <p:spPr>
          <a:xfrm>
            <a:off x="5391550" y="2296565"/>
            <a:ext cx="1498853" cy="1488092"/>
          </a:xfrm>
          <a:prstGeom prst="rect">
            <a:avLst/>
          </a:prstGeom>
          <a:noFill/>
        </p:spPr>
        <p:txBody>
          <a:bodyPr wrap="square" lIns="86863" tIns="43430" rIns="86863" bIns="43430" rtlCol="0">
            <a:spAutoFit/>
          </a:bodyPr>
          <a:lstStyle/>
          <a:p>
            <a:r>
              <a:rPr lang="en-US" altLang="zh-CN" sz="9100" b="1" dirty="0" smtClean="0">
                <a:solidFill>
                  <a:schemeClr val="bg1"/>
                </a:solidFill>
                <a:latin typeface="方正隶书简体" panose="02010601030101010101" pitchFamily="2" charset="-122"/>
                <a:ea typeface="方正隶书简体" panose="02010601030101010101" pitchFamily="2" charset="-122"/>
              </a:rPr>
              <a:t>02</a:t>
            </a:r>
            <a:endParaRPr lang="zh-CN" altLang="en-US" sz="9100" b="1" dirty="0">
              <a:solidFill>
                <a:schemeClr val="bg1"/>
              </a:solidFill>
              <a:latin typeface="方正隶书简体" panose="02010601030101010101" pitchFamily="2" charset="-122"/>
              <a:ea typeface="方正隶书简体" panose="02010601030101010101" pitchFamily="2" charset="-122"/>
            </a:endParaRPr>
          </a:p>
        </p:txBody>
      </p:sp>
      <p:pic>
        <p:nvPicPr>
          <p:cNvPr id="24" name="图片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64586" y="1370906"/>
            <a:ext cx="939645" cy="1112796"/>
          </a:xfrm>
          <a:prstGeom prst="rect">
            <a:avLst/>
          </a:prstGeom>
        </p:spPr>
      </p:pic>
      <p:sp>
        <p:nvSpPr>
          <p:cNvPr id="25" name="TextBox 5"/>
          <p:cNvSpPr txBox="1"/>
          <p:nvPr/>
        </p:nvSpPr>
        <p:spPr>
          <a:xfrm>
            <a:off x="3737554" y="4240942"/>
            <a:ext cx="4405745" cy="518595"/>
          </a:xfrm>
          <a:prstGeom prst="rect">
            <a:avLst/>
          </a:prstGeom>
          <a:noFill/>
        </p:spPr>
        <p:txBody>
          <a:bodyPr wrap="square" lIns="86863" tIns="43430" rIns="86863" bIns="43430" rtlCol="0">
            <a:spAutoFit/>
          </a:bodyPr>
          <a:lstStyle/>
          <a:p>
            <a:r>
              <a:rPr lang="zh-CN" altLang="zh-CN" sz="2800" b="1" dirty="0"/>
              <a:t>“实例”位置函数的应用</a:t>
            </a:r>
            <a:endParaRPr lang="zh-CN" altLang="en-US" sz="2800" b="1" dirty="0">
              <a:solidFill>
                <a:srgbClr val="6A4B2E"/>
              </a:solidFill>
              <a:latin typeface="方正隶书简体" panose="02010601030101010101" pitchFamily="2" charset="-122"/>
              <a:ea typeface="方正隶书简体" panose="02010601030101010101" pitchFamily="2" charset="-122"/>
            </a:endParaRPr>
          </a:p>
        </p:txBody>
      </p:sp>
    </p:spTree>
    <p:extLst>
      <p:ext uri="{BB962C8B-B14F-4D97-AF65-F5344CB8AC3E}">
        <p14:creationId xmlns:p14="http://schemas.microsoft.com/office/powerpoint/2010/main" val="1342131054"/>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3" presetClass="entr" presetSubtype="32" fill="hold" grpId="0" nodeType="after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strVal val="4*#ppt_w"/>
                                          </p:val>
                                        </p:tav>
                                        <p:tav tm="100000">
                                          <p:val>
                                            <p:strVal val="#ppt_w"/>
                                          </p:val>
                                        </p:tav>
                                      </p:tavLst>
                                    </p:anim>
                                    <p:anim calcmode="lin" valueType="num">
                                      <p:cBhvr>
                                        <p:cTn id="13" dur="500" fill="hold"/>
                                        <p:tgtEl>
                                          <p:spTgt spid="21"/>
                                        </p:tgtEl>
                                        <p:attrNameLst>
                                          <p:attrName>ppt_h</p:attrName>
                                        </p:attrNameLst>
                                      </p:cBhvr>
                                      <p:tavLst>
                                        <p:tav tm="0">
                                          <p:val>
                                            <p:strVal val="4*#ppt_h"/>
                                          </p:val>
                                        </p:tav>
                                        <p:tav tm="100000">
                                          <p:val>
                                            <p:strVal val="#ppt_h"/>
                                          </p:val>
                                        </p:tav>
                                      </p:tavLst>
                                    </p:anim>
                                  </p:childTnLst>
                                </p:cTn>
                              </p:par>
                            </p:childTnLst>
                          </p:cTn>
                        </p:par>
                        <p:par>
                          <p:cTn id="14" fill="hold">
                            <p:stCondLst>
                              <p:cond delay="1000"/>
                            </p:stCondLst>
                            <p:childTnLst>
                              <p:par>
                                <p:cTn id="15" presetID="55" presetClass="entr" presetSubtype="0" fill="hold" grpId="0" nodeType="after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p:cTn id="17" dur="1000" fill="hold"/>
                                        <p:tgtEl>
                                          <p:spTgt spid="23"/>
                                        </p:tgtEl>
                                        <p:attrNameLst>
                                          <p:attrName>ppt_w</p:attrName>
                                        </p:attrNameLst>
                                      </p:cBhvr>
                                      <p:tavLst>
                                        <p:tav tm="0">
                                          <p:val>
                                            <p:strVal val="#ppt_w*0.70"/>
                                          </p:val>
                                        </p:tav>
                                        <p:tav tm="100000">
                                          <p:val>
                                            <p:strVal val="#ppt_w"/>
                                          </p:val>
                                        </p:tav>
                                      </p:tavLst>
                                    </p:anim>
                                    <p:anim calcmode="lin" valueType="num">
                                      <p:cBhvr>
                                        <p:cTn id="18" dur="1000" fill="hold"/>
                                        <p:tgtEl>
                                          <p:spTgt spid="23"/>
                                        </p:tgtEl>
                                        <p:attrNameLst>
                                          <p:attrName>ppt_h</p:attrName>
                                        </p:attrNameLst>
                                      </p:cBhvr>
                                      <p:tavLst>
                                        <p:tav tm="0">
                                          <p:val>
                                            <p:strVal val="#ppt_h"/>
                                          </p:val>
                                        </p:tav>
                                        <p:tav tm="100000">
                                          <p:val>
                                            <p:strVal val="#ppt_h"/>
                                          </p:val>
                                        </p:tav>
                                      </p:tavLst>
                                    </p:anim>
                                    <p:animEffect transition="in" filter="fade">
                                      <p:cBhvr>
                                        <p:cTn id="19" dur="1000"/>
                                        <p:tgtEl>
                                          <p:spTgt spid="23"/>
                                        </p:tgtEl>
                                      </p:cBhvr>
                                    </p:animEffect>
                                  </p:childTnLst>
                                </p:cTn>
                              </p:par>
                            </p:childTnLst>
                          </p:cTn>
                        </p:par>
                        <p:par>
                          <p:cTn id="20" fill="hold">
                            <p:stCondLst>
                              <p:cond delay="2000"/>
                            </p:stCondLst>
                            <p:childTnLst>
                              <p:par>
                                <p:cTn id="21" presetID="2" presetClass="entr" presetSubtype="8" fill="hold" nodeType="afterEffect">
                                  <p:stCondLst>
                                    <p:cond delay="0"/>
                                  </p:stCondLst>
                                  <p:childTnLst>
                                    <p:set>
                                      <p:cBhvr>
                                        <p:cTn id="22" dur="1" fill="hold">
                                          <p:stCondLst>
                                            <p:cond delay="0"/>
                                          </p:stCondLst>
                                        </p:cTn>
                                        <p:tgtEl>
                                          <p:spTgt spid="24"/>
                                        </p:tgtEl>
                                        <p:attrNameLst>
                                          <p:attrName>style.visibility</p:attrName>
                                        </p:attrNameLst>
                                      </p:cBhvr>
                                      <p:to>
                                        <p:strVal val="visible"/>
                                      </p:to>
                                    </p:set>
                                    <p:anim calcmode="lin" valueType="num">
                                      <p:cBhvr additive="base">
                                        <p:cTn id="23" dur="500" fill="hold"/>
                                        <p:tgtEl>
                                          <p:spTgt spid="24"/>
                                        </p:tgtEl>
                                        <p:attrNameLst>
                                          <p:attrName>ppt_x</p:attrName>
                                        </p:attrNameLst>
                                      </p:cBhvr>
                                      <p:tavLst>
                                        <p:tav tm="0">
                                          <p:val>
                                            <p:strVal val="0-#ppt_w/2"/>
                                          </p:val>
                                        </p:tav>
                                        <p:tav tm="100000">
                                          <p:val>
                                            <p:strVal val="#ppt_x"/>
                                          </p:val>
                                        </p:tav>
                                      </p:tavLst>
                                    </p:anim>
                                    <p:anim calcmode="lin" valueType="num">
                                      <p:cBhvr additive="base">
                                        <p:cTn id="24" dur="500" fill="hold"/>
                                        <p:tgtEl>
                                          <p:spTgt spid="24"/>
                                        </p:tgtEl>
                                        <p:attrNameLst>
                                          <p:attrName>ppt_y</p:attrName>
                                        </p:attrNameLst>
                                      </p:cBhvr>
                                      <p:tavLst>
                                        <p:tav tm="0">
                                          <p:val>
                                            <p:strVal val="#ppt_y"/>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1000"/>
                                        <p:tgtEl>
                                          <p:spTgt spid="25"/>
                                        </p:tgtEl>
                                      </p:cBhvr>
                                    </p:animEffect>
                                    <p:anim calcmode="lin" valueType="num">
                                      <p:cBhvr>
                                        <p:cTn id="28" dur="1000" fill="hold"/>
                                        <p:tgtEl>
                                          <p:spTgt spid="25"/>
                                        </p:tgtEl>
                                        <p:attrNameLst>
                                          <p:attrName>ppt_x</p:attrName>
                                        </p:attrNameLst>
                                      </p:cBhvr>
                                      <p:tavLst>
                                        <p:tav tm="0">
                                          <p:val>
                                            <p:strVal val="#ppt_x"/>
                                          </p:val>
                                        </p:tav>
                                        <p:tav tm="100000">
                                          <p:val>
                                            <p:strVal val="#ppt_x"/>
                                          </p:val>
                                        </p:tav>
                                      </p:tavLst>
                                    </p:anim>
                                    <p:anim calcmode="lin" valueType="num">
                                      <p:cBhvr>
                                        <p:cTn id="2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p:bldP spid="25"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53831" y="328904"/>
            <a:ext cx="2031325" cy="461665"/>
          </a:xfrm>
          <a:prstGeom prst="rect">
            <a:avLst/>
          </a:prstGeom>
        </p:spPr>
        <p:txBody>
          <a:bodyPr wrap="none">
            <a:spAutoFit/>
          </a:bodyPr>
          <a:lstStyle/>
          <a:p>
            <a:r>
              <a:rPr lang="zh-CN" altLang="zh-CN" sz="2400" b="1" dirty="0"/>
              <a:t>绘图区的实现</a:t>
            </a:r>
          </a:p>
        </p:txBody>
      </p:sp>
      <p:sp>
        <p:nvSpPr>
          <p:cNvPr id="3" name="矩形 2"/>
          <p:cNvSpPr/>
          <p:nvPr/>
        </p:nvSpPr>
        <p:spPr>
          <a:xfrm>
            <a:off x="1307747" y="970173"/>
            <a:ext cx="4578497" cy="369332"/>
          </a:xfrm>
          <a:prstGeom prst="rect">
            <a:avLst/>
          </a:prstGeom>
        </p:spPr>
        <p:txBody>
          <a:bodyPr wrap="none">
            <a:spAutoFit/>
          </a:bodyPr>
          <a:lstStyle/>
          <a:p>
            <a:r>
              <a:rPr lang="zh-CN" altLang="zh-CN" sz="1800" dirty="0"/>
              <a:t>下面是使用</a:t>
            </a:r>
            <a:r>
              <a:rPr lang="en-US" altLang="zh-CN" sz="1800" dirty="0"/>
              <a:t>begin()</a:t>
            </a:r>
            <a:r>
              <a:rPr lang="zh-CN" altLang="zh-CN" sz="1800" dirty="0"/>
              <a:t>和</a:t>
            </a:r>
            <a:r>
              <a:rPr lang="en-US" altLang="zh-CN" sz="1800" dirty="0"/>
              <a:t>end()</a:t>
            </a:r>
            <a:r>
              <a:rPr lang="zh-CN" altLang="zh-CN" sz="1800" dirty="0"/>
              <a:t>函数的一个例子：</a:t>
            </a:r>
          </a:p>
        </p:txBody>
      </p:sp>
      <p:sp>
        <p:nvSpPr>
          <p:cNvPr id="4" name="TextBox 3"/>
          <p:cNvSpPr txBox="1"/>
          <p:nvPr/>
        </p:nvSpPr>
        <p:spPr>
          <a:xfrm>
            <a:off x="1307747" y="1460665"/>
            <a:ext cx="9344419" cy="2128242"/>
          </a:xfrm>
          <a:prstGeom prst="roundRect">
            <a:avLst>
              <a:gd name="adj" fmla="val 10529"/>
            </a:avLst>
          </a:prstGeom>
          <a:solidFill>
            <a:srgbClr val="DDDDDD"/>
          </a:solidFill>
        </p:spPr>
        <p:txBody>
          <a:bodyPr wrap="square" rtlCol="0">
            <a:spAutoFit/>
          </a:bodyPr>
          <a:lstStyle/>
          <a:p>
            <a:r>
              <a:rPr lang="en-US" altLang="zh-CN" dirty="0"/>
              <a:t>void </a:t>
            </a:r>
            <a:r>
              <a:rPr lang="en-US" altLang="zh-CN" dirty="0" err="1"/>
              <a:t>MyWidget</a:t>
            </a:r>
            <a:r>
              <a:rPr lang="en-US" altLang="zh-CN" dirty="0"/>
              <a:t>::</a:t>
            </a:r>
            <a:r>
              <a:rPr lang="en-US" altLang="zh-CN" dirty="0" err="1"/>
              <a:t>paintEvent</a:t>
            </a:r>
            <a:r>
              <a:rPr lang="en-US" altLang="zh-CN" dirty="0"/>
              <a:t>(</a:t>
            </a:r>
            <a:r>
              <a:rPr lang="en-US" altLang="zh-CN" dirty="0" err="1"/>
              <a:t>QPaintEvent</a:t>
            </a:r>
            <a:r>
              <a:rPr lang="en-US" altLang="zh-CN" dirty="0"/>
              <a:t> *)</a:t>
            </a:r>
            <a:endParaRPr lang="zh-CN" altLang="zh-CN" dirty="0"/>
          </a:p>
          <a:p>
            <a:r>
              <a:rPr lang="en-US" altLang="zh-CN" dirty="0"/>
              <a:t>{</a:t>
            </a:r>
            <a:endParaRPr lang="zh-CN" altLang="zh-CN" dirty="0"/>
          </a:p>
          <a:p>
            <a:r>
              <a:rPr lang="en-US" altLang="zh-CN" dirty="0"/>
              <a:t>    </a:t>
            </a:r>
            <a:r>
              <a:rPr lang="en-US" altLang="zh-CN" dirty="0" err="1"/>
              <a:t>QPainter</a:t>
            </a:r>
            <a:r>
              <a:rPr lang="en-US" altLang="zh-CN" dirty="0"/>
              <a:t> p;</a:t>
            </a:r>
            <a:endParaRPr lang="zh-CN" altLang="zh-CN" dirty="0"/>
          </a:p>
          <a:p>
            <a:r>
              <a:rPr lang="en-US" altLang="zh-CN" dirty="0"/>
              <a:t>    </a:t>
            </a:r>
            <a:r>
              <a:rPr lang="en-US" altLang="zh-CN" dirty="0" err="1"/>
              <a:t>p.begin</a:t>
            </a:r>
            <a:r>
              <a:rPr lang="en-US" altLang="zh-CN" dirty="0"/>
              <a:t>(this);</a:t>
            </a:r>
            <a:endParaRPr lang="zh-CN" altLang="zh-CN" dirty="0"/>
          </a:p>
          <a:p>
            <a:r>
              <a:rPr lang="en-US" altLang="zh-CN" dirty="0"/>
              <a:t>    </a:t>
            </a:r>
            <a:r>
              <a:rPr lang="en-US" altLang="zh-CN" dirty="0" err="1"/>
              <a:t>p.drawLine</a:t>
            </a:r>
            <a:r>
              <a:rPr lang="en-US" altLang="zh-CN" dirty="0"/>
              <a:t>(...); </a:t>
            </a:r>
            <a:endParaRPr lang="zh-CN" altLang="zh-CN" dirty="0"/>
          </a:p>
          <a:p>
            <a:r>
              <a:rPr lang="en-US" altLang="zh-CN" dirty="0"/>
              <a:t>    </a:t>
            </a:r>
            <a:r>
              <a:rPr lang="en-US" altLang="zh-CN" dirty="0" err="1"/>
              <a:t>p.end</a:t>
            </a:r>
            <a:r>
              <a:rPr lang="en-US" altLang="zh-CN" dirty="0"/>
              <a:t>();</a:t>
            </a:r>
            <a:endParaRPr lang="zh-CN" altLang="zh-CN" dirty="0"/>
          </a:p>
          <a:p>
            <a:r>
              <a:rPr lang="en-US" altLang="zh-CN" dirty="0" smtClean="0"/>
              <a:t>}</a:t>
            </a:r>
            <a:endParaRPr lang="zh-CN" altLang="zh-CN" dirty="0"/>
          </a:p>
        </p:txBody>
      </p:sp>
      <p:sp>
        <p:nvSpPr>
          <p:cNvPr id="5" name="矩形 4"/>
          <p:cNvSpPr/>
          <p:nvPr/>
        </p:nvSpPr>
        <p:spPr>
          <a:xfrm>
            <a:off x="1307747" y="3652838"/>
            <a:ext cx="2262158" cy="369332"/>
          </a:xfrm>
          <a:prstGeom prst="rect">
            <a:avLst/>
          </a:prstGeom>
        </p:spPr>
        <p:txBody>
          <a:bodyPr wrap="none">
            <a:spAutoFit/>
          </a:bodyPr>
          <a:lstStyle/>
          <a:p>
            <a:r>
              <a:rPr lang="zh-CN" altLang="zh-CN" sz="1800" dirty="0"/>
              <a:t>类似于下面的形式：</a:t>
            </a:r>
          </a:p>
        </p:txBody>
      </p:sp>
      <p:sp>
        <p:nvSpPr>
          <p:cNvPr id="6" name="TextBox 5"/>
          <p:cNvSpPr txBox="1"/>
          <p:nvPr/>
        </p:nvSpPr>
        <p:spPr>
          <a:xfrm>
            <a:off x="1307747" y="4022170"/>
            <a:ext cx="9344419" cy="1549360"/>
          </a:xfrm>
          <a:prstGeom prst="roundRect">
            <a:avLst/>
          </a:prstGeom>
          <a:solidFill>
            <a:srgbClr val="DDDDDD"/>
          </a:solidFill>
        </p:spPr>
        <p:txBody>
          <a:bodyPr wrap="square" rtlCol="0">
            <a:spAutoFit/>
          </a:bodyPr>
          <a:lstStyle/>
          <a:p>
            <a:r>
              <a:rPr lang="en-US" altLang="zh-CN" dirty="0"/>
              <a:t>void </a:t>
            </a:r>
            <a:r>
              <a:rPr lang="en-US" altLang="zh-CN" dirty="0" err="1"/>
              <a:t>MyWidget</a:t>
            </a:r>
            <a:r>
              <a:rPr lang="en-US" altLang="zh-CN" dirty="0"/>
              <a:t>::</a:t>
            </a:r>
            <a:r>
              <a:rPr lang="en-US" altLang="zh-CN" dirty="0" err="1"/>
              <a:t>paintEvent</a:t>
            </a:r>
            <a:r>
              <a:rPr lang="en-US" altLang="zh-CN" dirty="0"/>
              <a:t>(</a:t>
            </a:r>
            <a:r>
              <a:rPr lang="en-US" altLang="zh-CN" dirty="0" err="1"/>
              <a:t>QPaintEvent</a:t>
            </a:r>
            <a:r>
              <a:rPr lang="en-US" altLang="zh-CN" dirty="0"/>
              <a:t> *)</a:t>
            </a:r>
            <a:endParaRPr lang="zh-CN" altLang="zh-CN" dirty="0"/>
          </a:p>
          <a:p>
            <a:r>
              <a:rPr lang="en-US" altLang="zh-CN" dirty="0"/>
              <a:t>{</a:t>
            </a:r>
            <a:endParaRPr lang="zh-CN" altLang="zh-CN" dirty="0"/>
          </a:p>
          <a:p>
            <a:r>
              <a:rPr lang="en-US" altLang="zh-CN" dirty="0"/>
              <a:t>    </a:t>
            </a:r>
            <a:r>
              <a:rPr lang="en-US" altLang="zh-CN" dirty="0" err="1"/>
              <a:t>QPainter</a:t>
            </a:r>
            <a:r>
              <a:rPr lang="en-US" altLang="zh-CN" dirty="0"/>
              <a:t> p(this);</a:t>
            </a:r>
            <a:endParaRPr lang="zh-CN" altLang="zh-CN" dirty="0"/>
          </a:p>
          <a:p>
            <a:r>
              <a:rPr lang="en-US" altLang="zh-CN" dirty="0"/>
              <a:t>    </a:t>
            </a:r>
            <a:r>
              <a:rPr lang="en-US" altLang="zh-CN" dirty="0" err="1"/>
              <a:t>p.drawLine</a:t>
            </a:r>
            <a:r>
              <a:rPr lang="en-US" altLang="zh-CN" dirty="0"/>
              <a:t>(...); </a:t>
            </a:r>
            <a:endParaRPr lang="zh-CN" altLang="zh-CN" dirty="0"/>
          </a:p>
          <a:p>
            <a:r>
              <a:rPr lang="en-US" altLang="zh-CN" dirty="0" smtClean="0"/>
              <a:t>}</a:t>
            </a:r>
            <a:endParaRPr lang="zh-CN" altLang="zh-CN" dirty="0"/>
          </a:p>
        </p:txBody>
      </p:sp>
    </p:spTree>
    <p:extLst>
      <p:ext uri="{BB962C8B-B14F-4D97-AF65-F5344CB8AC3E}">
        <p14:creationId xmlns:p14="http://schemas.microsoft.com/office/powerpoint/2010/main" val="299150947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53831" y="328904"/>
            <a:ext cx="2031325" cy="461665"/>
          </a:xfrm>
          <a:prstGeom prst="rect">
            <a:avLst/>
          </a:prstGeom>
        </p:spPr>
        <p:txBody>
          <a:bodyPr wrap="none">
            <a:spAutoFit/>
          </a:bodyPr>
          <a:lstStyle/>
          <a:p>
            <a:r>
              <a:rPr lang="zh-CN" altLang="zh-CN" sz="2400" b="1" dirty="0"/>
              <a:t>绘图区的实现</a:t>
            </a:r>
          </a:p>
        </p:txBody>
      </p:sp>
      <p:sp>
        <p:nvSpPr>
          <p:cNvPr id="3" name="TextBox 2"/>
          <p:cNvSpPr txBox="1"/>
          <p:nvPr/>
        </p:nvSpPr>
        <p:spPr>
          <a:xfrm>
            <a:off x="831273" y="1045029"/>
            <a:ext cx="10331532" cy="646331"/>
          </a:xfrm>
          <a:prstGeom prst="rect">
            <a:avLst/>
          </a:prstGeom>
          <a:noFill/>
        </p:spPr>
        <p:txBody>
          <a:bodyPr wrap="square" rtlCol="0">
            <a:spAutoFit/>
          </a:bodyPr>
          <a:lstStyle/>
          <a:p>
            <a:pPr indent="450850"/>
            <a:r>
              <a:rPr lang="zh-CN" altLang="zh-CN" sz="1800" dirty="0"/>
              <a:t>重画函数</a:t>
            </a:r>
            <a:r>
              <a:rPr lang="en-US" altLang="zh-CN" sz="1800" dirty="0" err="1"/>
              <a:t>paintEvent</a:t>
            </a:r>
            <a:r>
              <a:rPr lang="en-US" altLang="zh-CN" sz="1800" dirty="0"/>
              <a:t>()</a:t>
            </a:r>
            <a:r>
              <a:rPr lang="zh-CN" altLang="zh-CN" sz="1800" dirty="0"/>
              <a:t>完成绘制区窗体的更新工作，只需调用</a:t>
            </a:r>
            <a:r>
              <a:rPr lang="en-US" altLang="zh-CN" sz="1800" dirty="0" err="1"/>
              <a:t>drawPixmap</a:t>
            </a:r>
            <a:r>
              <a:rPr lang="en-US" altLang="zh-CN" sz="1800" dirty="0"/>
              <a:t>()</a:t>
            </a:r>
            <a:r>
              <a:rPr lang="zh-CN" altLang="zh-CN" sz="1800" dirty="0"/>
              <a:t>函数将用于接收图形绘制的</a:t>
            </a:r>
            <a:r>
              <a:rPr lang="en-US" altLang="zh-CN" sz="1800" dirty="0" err="1"/>
              <a:t>QPixmap</a:t>
            </a:r>
            <a:r>
              <a:rPr lang="zh-CN" altLang="zh-CN" sz="1800" dirty="0"/>
              <a:t>对象绘制在绘制区窗体控件上即可。具体代码如下</a:t>
            </a:r>
            <a:r>
              <a:rPr lang="zh-CN" altLang="zh-CN" sz="1800" dirty="0" smtClean="0"/>
              <a:t>：</a:t>
            </a:r>
            <a:endParaRPr lang="zh-CN" altLang="zh-CN" sz="1800" dirty="0"/>
          </a:p>
        </p:txBody>
      </p:sp>
      <p:sp>
        <p:nvSpPr>
          <p:cNvPr id="4" name="TextBox 3"/>
          <p:cNvSpPr txBox="1"/>
          <p:nvPr/>
        </p:nvSpPr>
        <p:spPr>
          <a:xfrm>
            <a:off x="1425039" y="1691360"/>
            <a:ext cx="9203377" cy="1549360"/>
          </a:xfrm>
          <a:prstGeom prst="roundRect">
            <a:avLst/>
          </a:prstGeom>
          <a:solidFill>
            <a:srgbClr val="DDDDDD"/>
          </a:solidFill>
        </p:spPr>
        <p:txBody>
          <a:bodyPr wrap="square" rtlCol="0">
            <a:spAutoFit/>
          </a:bodyPr>
          <a:lstStyle/>
          <a:p>
            <a:r>
              <a:rPr lang="en-US" altLang="zh-CN" dirty="0"/>
              <a:t>void </a:t>
            </a:r>
            <a:r>
              <a:rPr lang="en-US" altLang="zh-CN" dirty="0" err="1"/>
              <a:t>DrawWidget</a:t>
            </a:r>
            <a:r>
              <a:rPr lang="en-US" altLang="zh-CN" dirty="0"/>
              <a:t>::</a:t>
            </a:r>
            <a:r>
              <a:rPr lang="en-US" altLang="zh-CN" dirty="0" err="1"/>
              <a:t>paintEvent</a:t>
            </a:r>
            <a:r>
              <a:rPr lang="en-US" altLang="zh-CN" dirty="0"/>
              <a:t>(</a:t>
            </a:r>
            <a:r>
              <a:rPr lang="en-US" altLang="zh-CN" dirty="0" err="1"/>
              <a:t>QPaintEvent</a:t>
            </a:r>
            <a:r>
              <a:rPr lang="en-US" altLang="zh-CN" dirty="0"/>
              <a:t> *)</a:t>
            </a:r>
            <a:endParaRPr lang="zh-CN" altLang="zh-CN" dirty="0"/>
          </a:p>
          <a:p>
            <a:r>
              <a:rPr lang="en-US" altLang="zh-CN" dirty="0"/>
              <a:t>{</a:t>
            </a:r>
            <a:endParaRPr lang="zh-CN" altLang="zh-CN" dirty="0"/>
          </a:p>
          <a:p>
            <a:r>
              <a:rPr lang="en-US" altLang="zh-CN" dirty="0"/>
              <a:t>    </a:t>
            </a:r>
            <a:r>
              <a:rPr lang="en-US" altLang="zh-CN" dirty="0" err="1"/>
              <a:t>QPainter</a:t>
            </a:r>
            <a:r>
              <a:rPr lang="en-US" altLang="zh-CN" dirty="0"/>
              <a:t> painter(this);</a:t>
            </a:r>
            <a:endParaRPr lang="zh-CN" altLang="zh-CN" dirty="0"/>
          </a:p>
          <a:p>
            <a:r>
              <a:rPr lang="en-US" altLang="zh-CN" dirty="0"/>
              <a:t>    </a:t>
            </a:r>
            <a:r>
              <a:rPr lang="en-US" altLang="zh-CN" dirty="0" err="1"/>
              <a:t>painter.drawPixmap</a:t>
            </a:r>
            <a:r>
              <a:rPr lang="en-US" altLang="zh-CN" dirty="0"/>
              <a:t>(</a:t>
            </a:r>
            <a:r>
              <a:rPr lang="en-US" altLang="zh-CN" dirty="0" err="1"/>
              <a:t>QPoint</a:t>
            </a:r>
            <a:r>
              <a:rPr lang="en-US" altLang="zh-CN" dirty="0"/>
              <a:t>(0,0),*pix);</a:t>
            </a:r>
            <a:endParaRPr lang="zh-CN" altLang="zh-CN" dirty="0"/>
          </a:p>
          <a:p>
            <a:r>
              <a:rPr lang="en-US" altLang="zh-CN" dirty="0" smtClean="0"/>
              <a:t>}</a:t>
            </a:r>
            <a:endParaRPr lang="zh-CN" altLang="zh-CN" dirty="0"/>
          </a:p>
        </p:txBody>
      </p:sp>
      <p:sp>
        <p:nvSpPr>
          <p:cNvPr id="5" name="TextBox 4"/>
          <p:cNvSpPr txBox="1"/>
          <p:nvPr/>
        </p:nvSpPr>
        <p:spPr>
          <a:xfrm>
            <a:off x="831273" y="3240720"/>
            <a:ext cx="10331532" cy="923330"/>
          </a:xfrm>
          <a:prstGeom prst="rect">
            <a:avLst/>
          </a:prstGeom>
          <a:noFill/>
        </p:spPr>
        <p:txBody>
          <a:bodyPr wrap="square" rtlCol="0">
            <a:spAutoFit/>
          </a:bodyPr>
          <a:lstStyle/>
          <a:p>
            <a:pPr indent="450850"/>
            <a:r>
              <a:rPr lang="zh-CN" altLang="zh-CN" sz="1800" dirty="0"/>
              <a:t>调整绘制区大小函数</a:t>
            </a:r>
            <a:r>
              <a:rPr lang="en-US" altLang="zh-CN" sz="1800" dirty="0" err="1"/>
              <a:t>resizeEvent</a:t>
            </a:r>
            <a:r>
              <a:rPr lang="en-US" altLang="zh-CN" sz="1800" dirty="0"/>
              <a:t>()</a:t>
            </a:r>
            <a:r>
              <a:rPr lang="zh-CN" altLang="zh-CN" sz="1800" dirty="0"/>
              <a:t>，当窗体的大小发生改变时，效果看起来虽然像是绘制区大小改变了，但实际能够进行绘制的区域仍然没有改变。因为绘图的大小并没有改变，还是原来绘制区窗口的大小，所以在窗体尺寸变化时应及时调整用于绘制的</a:t>
            </a:r>
            <a:r>
              <a:rPr lang="en-US" altLang="zh-CN" sz="1800" dirty="0" err="1"/>
              <a:t>QPixmap</a:t>
            </a:r>
            <a:r>
              <a:rPr lang="zh-CN" altLang="zh-CN" sz="1800" dirty="0"/>
              <a:t>对象的大小。具体代码如下</a:t>
            </a:r>
            <a:r>
              <a:rPr lang="zh-CN" altLang="zh-CN" sz="1800" dirty="0" smtClean="0"/>
              <a:t>：</a:t>
            </a:r>
            <a:endParaRPr lang="zh-CN" altLang="zh-CN" sz="1800" dirty="0"/>
          </a:p>
        </p:txBody>
      </p:sp>
      <p:sp>
        <p:nvSpPr>
          <p:cNvPr id="6" name="TextBox 5"/>
          <p:cNvSpPr txBox="1"/>
          <p:nvPr/>
        </p:nvSpPr>
        <p:spPr>
          <a:xfrm>
            <a:off x="1425039" y="4164050"/>
            <a:ext cx="9286504" cy="3093154"/>
          </a:xfrm>
          <a:prstGeom prst="rect">
            <a:avLst/>
          </a:prstGeom>
          <a:solidFill>
            <a:srgbClr val="DDDDDD"/>
          </a:solidFill>
        </p:spPr>
        <p:txBody>
          <a:bodyPr wrap="square" rtlCol="0">
            <a:spAutoFit/>
          </a:bodyPr>
          <a:lstStyle/>
          <a:p>
            <a:r>
              <a:rPr lang="en-US" altLang="zh-CN" sz="1600" dirty="0"/>
              <a:t>void </a:t>
            </a:r>
            <a:r>
              <a:rPr lang="en-US" altLang="zh-CN" sz="1600" dirty="0" err="1"/>
              <a:t>DrawWidget</a:t>
            </a:r>
            <a:r>
              <a:rPr lang="en-US" altLang="zh-CN" sz="1600" dirty="0"/>
              <a:t>::</a:t>
            </a:r>
            <a:r>
              <a:rPr lang="en-US" altLang="zh-CN" sz="1600" dirty="0" err="1"/>
              <a:t>resizeEvent</a:t>
            </a:r>
            <a:r>
              <a:rPr lang="en-US" altLang="zh-CN" sz="1600" dirty="0"/>
              <a:t>(</a:t>
            </a:r>
            <a:r>
              <a:rPr lang="en-US" altLang="zh-CN" sz="1600" dirty="0" err="1"/>
              <a:t>QResizeEvent</a:t>
            </a:r>
            <a:r>
              <a:rPr lang="en-US" altLang="zh-CN" sz="1600" dirty="0"/>
              <a:t> *event)</a:t>
            </a:r>
            <a:endParaRPr lang="zh-CN" altLang="zh-CN" sz="1600" dirty="0"/>
          </a:p>
          <a:p>
            <a:r>
              <a:rPr lang="en-US" altLang="zh-CN" sz="1600" dirty="0"/>
              <a:t>{</a:t>
            </a:r>
            <a:endParaRPr lang="zh-CN" altLang="zh-CN" sz="1600" dirty="0"/>
          </a:p>
          <a:p>
            <a:r>
              <a:rPr lang="en-US" altLang="zh-CN" sz="1600" dirty="0"/>
              <a:t>    if(height()&gt;pix-&gt;height()||width()&gt;pix-&gt;width())	</a:t>
            </a:r>
            <a:r>
              <a:rPr lang="en-US" altLang="zh-CN" sz="1600" dirty="0" smtClean="0"/>
              <a:t>//(</a:t>
            </a:r>
            <a:r>
              <a:rPr lang="en-US" altLang="zh-CN" sz="1600" dirty="0"/>
              <a:t>a)</a:t>
            </a:r>
            <a:endParaRPr lang="zh-CN" altLang="zh-CN" sz="1600" dirty="0"/>
          </a:p>
          <a:p>
            <a:r>
              <a:rPr lang="en-US" altLang="zh-CN" sz="1600" dirty="0"/>
              <a:t>    {</a:t>
            </a:r>
            <a:endParaRPr lang="zh-CN" altLang="zh-CN" sz="1600" dirty="0"/>
          </a:p>
          <a:p>
            <a:r>
              <a:rPr lang="en-US" altLang="zh-CN" sz="1600" dirty="0"/>
              <a:t>        </a:t>
            </a:r>
            <a:r>
              <a:rPr lang="en-US" altLang="zh-CN" sz="1600" dirty="0" err="1"/>
              <a:t>QPixmap</a:t>
            </a:r>
            <a:r>
              <a:rPr lang="en-US" altLang="zh-CN" sz="1600" dirty="0"/>
              <a:t> *</a:t>
            </a:r>
            <a:r>
              <a:rPr lang="en-US" altLang="zh-CN" sz="1600" dirty="0" err="1"/>
              <a:t>newPix</a:t>
            </a:r>
            <a:r>
              <a:rPr lang="en-US" altLang="zh-CN" sz="1600" dirty="0"/>
              <a:t> = new </a:t>
            </a:r>
            <a:r>
              <a:rPr lang="en-US" altLang="zh-CN" sz="1600" dirty="0" err="1"/>
              <a:t>QPixmap</a:t>
            </a:r>
            <a:r>
              <a:rPr lang="en-US" altLang="zh-CN" sz="1600" dirty="0"/>
              <a:t>(size());	//</a:t>
            </a:r>
            <a:r>
              <a:rPr lang="zh-CN" altLang="zh-CN" sz="1600" dirty="0"/>
              <a:t>创建一个新的QPixmap对象</a:t>
            </a:r>
          </a:p>
          <a:p>
            <a:r>
              <a:rPr lang="en-US" altLang="zh-CN" sz="1600" dirty="0"/>
              <a:t>        </a:t>
            </a:r>
            <a:r>
              <a:rPr lang="en-US" altLang="zh-CN" sz="1600" dirty="0" err="1"/>
              <a:t>newPix</a:t>
            </a:r>
            <a:r>
              <a:rPr lang="en-US" altLang="zh-CN" sz="1600" dirty="0"/>
              <a:t>-&gt;fill(</a:t>
            </a:r>
            <a:r>
              <a:rPr lang="en-US" altLang="zh-CN" sz="1600" dirty="0" err="1"/>
              <a:t>Qt</a:t>
            </a:r>
            <a:r>
              <a:rPr lang="en-US" altLang="zh-CN" sz="1600" dirty="0"/>
              <a:t>::white);	 </a:t>
            </a:r>
            <a:r>
              <a:rPr lang="en-US" altLang="zh-CN" sz="1600" dirty="0" smtClean="0"/>
              <a:t>	//</a:t>
            </a:r>
            <a:r>
              <a:rPr lang="zh-CN" altLang="zh-CN" sz="1600" dirty="0"/>
              <a:t>填充新QPixmap对象newPix的颜色为白色背景色</a:t>
            </a:r>
          </a:p>
          <a:p>
            <a:r>
              <a:rPr lang="en-US" altLang="zh-CN" sz="1600" dirty="0"/>
              <a:t>        </a:t>
            </a:r>
            <a:r>
              <a:rPr lang="en-US" altLang="zh-CN" sz="1600" dirty="0" err="1"/>
              <a:t>QPainter</a:t>
            </a:r>
            <a:r>
              <a:rPr lang="en-US" altLang="zh-CN" sz="1600" dirty="0"/>
              <a:t> p(</a:t>
            </a:r>
            <a:r>
              <a:rPr lang="en-US" altLang="zh-CN" sz="1600" dirty="0" err="1"/>
              <a:t>newPix</a:t>
            </a:r>
            <a:r>
              <a:rPr lang="en-US" altLang="zh-CN" sz="1600" dirty="0"/>
              <a:t>);</a:t>
            </a:r>
            <a:endParaRPr lang="zh-CN" altLang="zh-CN" sz="1600" dirty="0"/>
          </a:p>
          <a:p>
            <a:r>
              <a:rPr lang="en-US" altLang="zh-CN" sz="1600" dirty="0"/>
              <a:t>        </a:t>
            </a:r>
            <a:r>
              <a:rPr lang="en-US" altLang="zh-CN" sz="1600" dirty="0" err="1"/>
              <a:t>p.drawPixmap</a:t>
            </a:r>
            <a:r>
              <a:rPr lang="en-US" altLang="zh-CN" sz="1600" dirty="0"/>
              <a:t>(</a:t>
            </a:r>
            <a:r>
              <a:rPr lang="en-US" altLang="zh-CN" sz="1600" dirty="0" err="1"/>
              <a:t>QPoint</a:t>
            </a:r>
            <a:r>
              <a:rPr lang="en-US" altLang="zh-CN" sz="1600" dirty="0"/>
              <a:t>(0,0),*pix);	   		//</a:t>
            </a:r>
            <a:r>
              <a:rPr lang="zh-CN" altLang="zh-CN" sz="1600" dirty="0"/>
              <a:t>在</a:t>
            </a:r>
            <a:r>
              <a:rPr lang="en-US" altLang="zh-CN" sz="1600" dirty="0" err="1"/>
              <a:t>newPix</a:t>
            </a:r>
            <a:r>
              <a:rPr lang="zh-CN" altLang="zh-CN" sz="1600" dirty="0"/>
              <a:t>中绘制原</a:t>
            </a:r>
            <a:r>
              <a:rPr lang="en-US" altLang="zh-CN" sz="1600" dirty="0"/>
              <a:t>pix</a:t>
            </a:r>
            <a:r>
              <a:rPr lang="zh-CN" altLang="zh-CN" sz="1600" dirty="0"/>
              <a:t>中的内容</a:t>
            </a:r>
          </a:p>
          <a:p>
            <a:r>
              <a:rPr lang="en-US" altLang="zh-CN" sz="1600" dirty="0"/>
              <a:t>        pix = </a:t>
            </a:r>
            <a:r>
              <a:rPr lang="en-US" altLang="zh-CN" sz="1600" dirty="0" err="1"/>
              <a:t>newPix</a:t>
            </a:r>
            <a:r>
              <a:rPr lang="en-US" altLang="zh-CN" sz="1600" dirty="0"/>
              <a:t>;	  	   </a:t>
            </a:r>
            <a:r>
              <a:rPr lang="zh-CN" altLang="zh-CN" sz="1600" dirty="0"/>
              <a:t>　</a:t>
            </a:r>
            <a:r>
              <a:rPr lang="en-US" altLang="zh-CN" sz="1600" dirty="0" smtClean="0"/>
              <a:t>	//</a:t>
            </a:r>
            <a:r>
              <a:rPr lang="zh-CN" altLang="zh-CN" sz="1600" dirty="0"/>
              <a:t>将</a:t>
            </a:r>
            <a:r>
              <a:rPr lang="en-US" altLang="zh-CN" sz="1600" dirty="0" err="1"/>
              <a:t>newPix</a:t>
            </a:r>
            <a:r>
              <a:rPr lang="zh-CN" altLang="zh-CN" sz="1600" dirty="0"/>
              <a:t>赋值给</a:t>
            </a:r>
            <a:r>
              <a:rPr lang="en-US" altLang="zh-CN" sz="1600" dirty="0"/>
              <a:t>pix</a:t>
            </a:r>
            <a:r>
              <a:rPr lang="zh-CN" altLang="zh-CN" sz="1600" dirty="0"/>
              <a:t>作为新的绘制图形接收对象</a:t>
            </a:r>
          </a:p>
          <a:p>
            <a:r>
              <a:rPr lang="en-US" altLang="zh-CN" sz="1600" dirty="0"/>
              <a:t>    }</a:t>
            </a:r>
            <a:endParaRPr lang="zh-CN" altLang="zh-CN" sz="1600" dirty="0"/>
          </a:p>
          <a:p>
            <a:r>
              <a:rPr lang="en-US" altLang="zh-CN" sz="1600" dirty="0"/>
              <a:t>    </a:t>
            </a:r>
            <a:r>
              <a:rPr lang="en-US" altLang="zh-CN" sz="1600" dirty="0" err="1"/>
              <a:t>QWidget</a:t>
            </a:r>
            <a:r>
              <a:rPr lang="en-US" altLang="zh-CN" sz="1600" dirty="0"/>
              <a:t>::</a:t>
            </a:r>
            <a:r>
              <a:rPr lang="en-US" altLang="zh-CN" sz="1600" dirty="0" err="1"/>
              <a:t>resizeEvent</a:t>
            </a:r>
            <a:r>
              <a:rPr lang="en-US" altLang="zh-CN" sz="1600" dirty="0"/>
              <a:t>(event);				//</a:t>
            </a:r>
            <a:r>
              <a:rPr lang="zh-CN" altLang="zh-CN" sz="1600" dirty="0"/>
              <a:t>完成其余的工作</a:t>
            </a:r>
          </a:p>
          <a:p>
            <a:r>
              <a:rPr lang="en-US" altLang="zh-CN" sz="1600" dirty="0" smtClean="0"/>
              <a:t>}</a:t>
            </a:r>
            <a:endParaRPr lang="zh-CN" altLang="zh-CN" sz="1600" dirty="0"/>
          </a:p>
        </p:txBody>
      </p:sp>
    </p:spTree>
    <p:extLst>
      <p:ext uri="{BB962C8B-B14F-4D97-AF65-F5344CB8AC3E}">
        <p14:creationId xmlns:p14="http://schemas.microsoft.com/office/powerpoint/2010/main" val="36405411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53831" y="328904"/>
            <a:ext cx="2031325" cy="461665"/>
          </a:xfrm>
          <a:prstGeom prst="rect">
            <a:avLst/>
          </a:prstGeom>
        </p:spPr>
        <p:txBody>
          <a:bodyPr wrap="none">
            <a:spAutoFit/>
          </a:bodyPr>
          <a:lstStyle/>
          <a:p>
            <a:r>
              <a:rPr lang="zh-CN" altLang="zh-CN" sz="2400" b="1" dirty="0"/>
              <a:t>绘图区的实现</a:t>
            </a:r>
          </a:p>
        </p:txBody>
      </p:sp>
      <p:sp>
        <p:nvSpPr>
          <p:cNvPr id="3" name="TextBox 2"/>
          <p:cNvSpPr txBox="1"/>
          <p:nvPr/>
        </p:nvSpPr>
        <p:spPr>
          <a:xfrm>
            <a:off x="771896" y="985652"/>
            <a:ext cx="10355283" cy="646331"/>
          </a:xfrm>
          <a:prstGeom prst="rect">
            <a:avLst/>
          </a:prstGeom>
          <a:noFill/>
        </p:spPr>
        <p:txBody>
          <a:bodyPr wrap="square" rtlCol="0">
            <a:spAutoFit/>
          </a:bodyPr>
          <a:lstStyle/>
          <a:p>
            <a:pPr indent="450850"/>
            <a:r>
              <a:rPr lang="en-US" altLang="zh-CN" sz="1800" dirty="0"/>
              <a:t>clear()</a:t>
            </a:r>
            <a:r>
              <a:rPr lang="zh-CN" altLang="zh-CN" sz="1800" dirty="0"/>
              <a:t>函数完成绘制区的清除工作，只需调用一个新的、干净的</a:t>
            </a:r>
            <a:r>
              <a:rPr lang="en-US" altLang="zh-CN" sz="1800" dirty="0" err="1"/>
              <a:t>QPixmap</a:t>
            </a:r>
            <a:r>
              <a:rPr lang="zh-CN" altLang="zh-CN" sz="1800" dirty="0"/>
              <a:t>对象来代替</a:t>
            </a:r>
            <a:r>
              <a:rPr lang="en-US" altLang="zh-CN" sz="1800" dirty="0"/>
              <a:t>pix</a:t>
            </a:r>
            <a:r>
              <a:rPr lang="zh-CN" altLang="zh-CN" sz="1800" dirty="0"/>
              <a:t>，并调用</a:t>
            </a:r>
            <a:r>
              <a:rPr lang="en-US" altLang="zh-CN" sz="1800" dirty="0"/>
              <a:t>update()</a:t>
            </a:r>
            <a:r>
              <a:rPr lang="zh-CN" altLang="zh-CN" sz="1800" dirty="0"/>
              <a:t>函数重绘即可。具体代码如下</a:t>
            </a:r>
            <a:r>
              <a:rPr lang="zh-CN" altLang="zh-CN" sz="1800" dirty="0" smtClean="0"/>
              <a:t>：</a:t>
            </a:r>
            <a:endParaRPr lang="zh-CN" altLang="zh-CN" sz="1800" dirty="0"/>
          </a:p>
        </p:txBody>
      </p:sp>
      <p:sp>
        <p:nvSpPr>
          <p:cNvPr id="4" name="TextBox 3"/>
          <p:cNvSpPr txBox="1"/>
          <p:nvPr/>
        </p:nvSpPr>
        <p:spPr>
          <a:xfrm>
            <a:off x="1330036" y="1733797"/>
            <a:ext cx="8989621" cy="2128242"/>
          </a:xfrm>
          <a:prstGeom prst="roundRect">
            <a:avLst>
              <a:gd name="adj" fmla="val 12761"/>
            </a:avLst>
          </a:prstGeom>
          <a:solidFill>
            <a:srgbClr val="DDDDDD"/>
          </a:solidFill>
        </p:spPr>
        <p:txBody>
          <a:bodyPr wrap="square" rtlCol="0">
            <a:spAutoFit/>
          </a:bodyPr>
          <a:lstStyle/>
          <a:p>
            <a:r>
              <a:rPr lang="en-US" altLang="zh-CN" dirty="0"/>
              <a:t>void </a:t>
            </a:r>
            <a:r>
              <a:rPr lang="en-US" altLang="zh-CN" dirty="0" err="1"/>
              <a:t>DrawWidget</a:t>
            </a:r>
            <a:r>
              <a:rPr lang="en-US" altLang="zh-CN" dirty="0"/>
              <a:t>::clear()</a:t>
            </a:r>
            <a:endParaRPr lang="zh-CN" altLang="zh-CN" dirty="0"/>
          </a:p>
          <a:p>
            <a:r>
              <a:rPr lang="en-US" altLang="zh-CN" dirty="0"/>
              <a:t>{</a:t>
            </a:r>
            <a:endParaRPr lang="zh-CN" altLang="zh-CN" dirty="0"/>
          </a:p>
          <a:p>
            <a:r>
              <a:rPr lang="en-US" altLang="zh-CN" dirty="0"/>
              <a:t>    </a:t>
            </a:r>
            <a:r>
              <a:rPr lang="en-US" altLang="zh-CN" dirty="0" err="1"/>
              <a:t>QPixmap</a:t>
            </a:r>
            <a:r>
              <a:rPr lang="en-US" altLang="zh-CN" dirty="0"/>
              <a:t> *</a:t>
            </a:r>
            <a:r>
              <a:rPr lang="en-US" altLang="zh-CN" dirty="0" err="1"/>
              <a:t>clearPix</a:t>
            </a:r>
            <a:r>
              <a:rPr lang="en-US" altLang="zh-CN" dirty="0"/>
              <a:t> =new </a:t>
            </a:r>
            <a:r>
              <a:rPr lang="en-US" altLang="zh-CN" dirty="0" err="1"/>
              <a:t>QPixmap</a:t>
            </a:r>
            <a:r>
              <a:rPr lang="en-US" altLang="zh-CN" dirty="0"/>
              <a:t>(size());</a:t>
            </a:r>
            <a:endParaRPr lang="zh-CN" altLang="zh-CN" dirty="0"/>
          </a:p>
          <a:p>
            <a:r>
              <a:rPr lang="en-US" altLang="zh-CN" dirty="0"/>
              <a:t>    </a:t>
            </a:r>
            <a:r>
              <a:rPr lang="en-US" altLang="zh-CN" dirty="0" err="1"/>
              <a:t>clearPix</a:t>
            </a:r>
            <a:r>
              <a:rPr lang="en-US" altLang="zh-CN" dirty="0"/>
              <a:t>-&gt;fill(</a:t>
            </a:r>
            <a:r>
              <a:rPr lang="en-US" altLang="zh-CN" dirty="0" err="1"/>
              <a:t>Qt</a:t>
            </a:r>
            <a:r>
              <a:rPr lang="en-US" altLang="zh-CN" dirty="0"/>
              <a:t>::white);</a:t>
            </a:r>
            <a:endParaRPr lang="zh-CN" altLang="zh-CN" dirty="0"/>
          </a:p>
          <a:p>
            <a:r>
              <a:rPr lang="en-US" altLang="zh-CN" dirty="0"/>
              <a:t>    pix = </a:t>
            </a:r>
            <a:r>
              <a:rPr lang="en-US" altLang="zh-CN" dirty="0" err="1"/>
              <a:t>clearPix</a:t>
            </a:r>
            <a:r>
              <a:rPr lang="en-US" altLang="zh-CN" dirty="0"/>
              <a:t>;</a:t>
            </a:r>
            <a:endParaRPr lang="zh-CN" altLang="zh-CN" dirty="0"/>
          </a:p>
          <a:p>
            <a:r>
              <a:rPr lang="en-US" altLang="zh-CN" dirty="0"/>
              <a:t>    update();</a:t>
            </a:r>
            <a:endParaRPr lang="zh-CN" altLang="zh-CN" dirty="0"/>
          </a:p>
          <a:p>
            <a:r>
              <a:rPr lang="en-US" altLang="zh-CN" dirty="0" smtClean="0"/>
              <a:t>}</a:t>
            </a:r>
            <a:endParaRPr lang="zh-CN" altLang="zh-CN" dirty="0"/>
          </a:p>
        </p:txBody>
      </p:sp>
    </p:spTree>
    <p:extLst>
      <p:ext uri="{BB962C8B-B14F-4D97-AF65-F5344CB8AC3E}">
        <p14:creationId xmlns:p14="http://schemas.microsoft.com/office/powerpoint/2010/main" val="27038046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328103" y="278444"/>
            <a:ext cx="11224649" cy="6748788"/>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37" tIns="43415" rIns="86837" bIns="43415" rtlCol="0" anchor="ctr"/>
          <a:lstStyle/>
          <a:p>
            <a:pPr algn="ctr"/>
            <a:endParaRPr lang="zh-CN" altLang="en-US"/>
          </a:p>
        </p:txBody>
      </p:sp>
      <p:sp>
        <p:nvSpPr>
          <p:cNvPr id="21" name="矩形 20"/>
          <p:cNvSpPr/>
          <p:nvPr/>
        </p:nvSpPr>
        <p:spPr>
          <a:xfrm>
            <a:off x="5249050" y="2200605"/>
            <a:ext cx="1641353" cy="1794289"/>
          </a:xfrm>
          <a:prstGeom prst="rect">
            <a:avLst/>
          </a:prstGeom>
          <a:solidFill>
            <a:srgbClr val="6A4B2E"/>
          </a:solidFill>
          <a:ln>
            <a:noFill/>
          </a:ln>
        </p:spPr>
        <p:style>
          <a:lnRef idx="2">
            <a:schemeClr val="accent1">
              <a:shade val="50000"/>
            </a:schemeClr>
          </a:lnRef>
          <a:fillRef idx="1">
            <a:schemeClr val="accent1"/>
          </a:fillRef>
          <a:effectRef idx="0">
            <a:schemeClr val="accent1"/>
          </a:effectRef>
          <a:fontRef idx="minor">
            <a:schemeClr val="lt1"/>
          </a:fontRef>
        </p:style>
        <p:txBody>
          <a:bodyPr lIns="86863" tIns="43430" rIns="86863" bIns="43430" spcCol="0" rtlCol="0" anchor="ctr"/>
          <a:lstStyle/>
          <a:p>
            <a:pPr algn="ctr"/>
            <a:endParaRPr lang="zh-CN" altLang="en-US"/>
          </a:p>
        </p:txBody>
      </p:sp>
      <p:sp>
        <p:nvSpPr>
          <p:cNvPr id="22" name="矩形 21"/>
          <p:cNvSpPr/>
          <p:nvPr/>
        </p:nvSpPr>
        <p:spPr>
          <a:xfrm>
            <a:off x="4762381" y="1940130"/>
            <a:ext cx="1641353" cy="1794289"/>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63" tIns="43430" rIns="86863" bIns="43430" spcCol="0" rtlCol="0" anchor="ctr"/>
          <a:lstStyle/>
          <a:p>
            <a:pPr algn="ctr"/>
            <a:endParaRPr lang="zh-CN" altLang="en-US"/>
          </a:p>
        </p:txBody>
      </p:sp>
      <p:sp>
        <p:nvSpPr>
          <p:cNvPr id="23" name="TextBox 3"/>
          <p:cNvSpPr txBox="1"/>
          <p:nvPr/>
        </p:nvSpPr>
        <p:spPr>
          <a:xfrm>
            <a:off x="5391550" y="2296565"/>
            <a:ext cx="1498853" cy="1488092"/>
          </a:xfrm>
          <a:prstGeom prst="rect">
            <a:avLst/>
          </a:prstGeom>
          <a:noFill/>
        </p:spPr>
        <p:txBody>
          <a:bodyPr wrap="square" lIns="86863" tIns="43430" rIns="86863" bIns="43430" rtlCol="0">
            <a:spAutoFit/>
          </a:bodyPr>
          <a:lstStyle/>
          <a:p>
            <a:r>
              <a:rPr lang="en-US" altLang="zh-CN" sz="9100" b="1" dirty="0" smtClean="0">
                <a:solidFill>
                  <a:schemeClr val="bg1"/>
                </a:solidFill>
                <a:latin typeface="方正隶书简体" panose="02010601030101010101" pitchFamily="2" charset="-122"/>
                <a:ea typeface="方正隶书简体" panose="02010601030101010101" pitchFamily="2" charset="-122"/>
              </a:rPr>
              <a:t>03</a:t>
            </a:r>
            <a:endParaRPr lang="zh-CN" altLang="en-US" sz="9100" b="1" dirty="0">
              <a:solidFill>
                <a:schemeClr val="bg1"/>
              </a:solidFill>
              <a:latin typeface="方正隶书简体" panose="02010601030101010101" pitchFamily="2" charset="-122"/>
              <a:ea typeface="方正隶书简体" panose="02010601030101010101" pitchFamily="2" charset="-122"/>
            </a:endParaRPr>
          </a:p>
        </p:txBody>
      </p:sp>
      <p:pic>
        <p:nvPicPr>
          <p:cNvPr id="24" name="图片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64586" y="1370906"/>
            <a:ext cx="939645" cy="1112796"/>
          </a:xfrm>
          <a:prstGeom prst="rect">
            <a:avLst/>
          </a:prstGeom>
        </p:spPr>
      </p:pic>
      <p:sp>
        <p:nvSpPr>
          <p:cNvPr id="25" name="TextBox 5"/>
          <p:cNvSpPr txBox="1"/>
          <p:nvPr/>
        </p:nvSpPr>
        <p:spPr>
          <a:xfrm>
            <a:off x="4762381" y="4202846"/>
            <a:ext cx="2351498" cy="518595"/>
          </a:xfrm>
          <a:prstGeom prst="rect">
            <a:avLst/>
          </a:prstGeom>
          <a:noFill/>
        </p:spPr>
        <p:txBody>
          <a:bodyPr wrap="square" lIns="86863" tIns="43430" rIns="86863" bIns="43430" rtlCol="0">
            <a:spAutoFit/>
          </a:bodyPr>
          <a:lstStyle/>
          <a:p>
            <a:r>
              <a:rPr lang="zh-CN" altLang="zh-CN" sz="2800" b="1" dirty="0"/>
              <a:t>主窗口的实现</a:t>
            </a:r>
          </a:p>
        </p:txBody>
      </p:sp>
    </p:spTree>
    <p:extLst>
      <p:ext uri="{BB962C8B-B14F-4D97-AF65-F5344CB8AC3E}">
        <p14:creationId xmlns:p14="http://schemas.microsoft.com/office/powerpoint/2010/main" val="2312100042"/>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3" presetClass="entr" presetSubtype="32" fill="hold" grpId="0" nodeType="after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strVal val="4*#ppt_w"/>
                                          </p:val>
                                        </p:tav>
                                        <p:tav tm="100000">
                                          <p:val>
                                            <p:strVal val="#ppt_w"/>
                                          </p:val>
                                        </p:tav>
                                      </p:tavLst>
                                    </p:anim>
                                    <p:anim calcmode="lin" valueType="num">
                                      <p:cBhvr>
                                        <p:cTn id="13" dur="500" fill="hold"/>
                                        <p:tgtEl>
                                          <p:spTgt spid="21"/>
                                        </p:tgtEl>
                                        <p:attrNameLst>
                                          <p:attrName>ppt_h</p:attrName>
                                        </p:attrNameLst>
                                      </p:cBhvr>
                                      <p:tavLst>
                                        <p:tav tm="0">
                                          <p:val>
                                            <p:strVal val="4*#ppt_h"/>
                                          </p:val>
                                        </p:tav>
                                        <p:tav tm="100000">
                                          <p:val>
                                            <p:strVal val="#ppt_h"/>
                                          </p:val>
                                        </p:tav>
                                      </p:tavLst>
                                    </p:anim>
                                  </p:childTnLst>
                                </p:cTn>
                              </p:par>
                            </p:childTnLst>
                          </p:cTn>
                        </p:par>
                        <p:par>
                          <p:cTn id="14" fill="hold">
                            <p:stCondLst>
                              <p:cond delay="1000"/>
                            </p:stCondLst>
                            <p:childTnLst>
                              <p:par>
                                <p:cTn id="15" presetID="55" presetClass="entr" presetSubtype="0" fill="hold" grpId="0" nodeType="after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p:cTn id="17" dur="1000" fill="hold"/>
                                        <p:tgtEl>
                                          <p:spTgt spid="23"/>
                                        </p:tgtEl>
                                        <p:attrNameLst>
                                          <p:attrName>ppt_w</p:attrName>
                                        </p:attrNameLst>
                                      </p:cBhvr>
                                      <p:tavLst>
                                        <p:tav tm="0">
                                          <p:val>
                                            <p:strVal val="#ppt_w*0.70"/>
                                          </p:val>
                                        </p:tav>
                                        <p:tav tm="100000">
                                          <p:val>
                                            <p:strVal val="#ppt_w"/>
                                          </p:val>
                                        </p:tav>
                                      </p:tavLst>
                                    </p:anim>
                                    <p:anim calcmode="lin" valueType="num">
                                      <p:cBhvr>
                                        <p:cTn id="18" dur="1000" fill="hold"/>
                                        <p:tgtEl>
                                          <p:spTgt spid="23"/>
                                        </p:tgtEl>
                                        <p:attrNameLst>
                                          <p:attrName>ppt_h</p:attrName>
                                        </p:attrNameLst>
                                      </p:cBhvr>
                                      <p:tavLst>
                                        <p:tav tm="0">
                                          <p:val>
                                            <p:strVal val="#ppt_h"/>
                                          </p:val>
                                        </p:tav>
                                        <p:tav tm="100000">
                                          <p:val>
                                            <p:strVal val="#ppt_h"/>
                                          </p:val>
                                        </p:tav>
                                      </p:tavLst>
                                    </p:anim>
                                    <p:animEffect transition="in" filter="fade">
                                      <p:cBhvr>
                                        <p:cTn id="19" dur="1000"/>
                                        <p:tgtEl>
                                          <p:spTgt spid="23"/>
                                        </p:tgtEl>
                                      </p:cBhvr>
                                    </p:animEffect>
                                  </p:childTnLst>
                                </p:cTn>
                              </p:par>
                            </p:childTnLst>
                          </p:cTn>
                        </p:par>
                        <p:par>
                          <p:cTn id="20" fill="hold">
                            <p:stCondLst>
                              <p:cond delay="2000"/>
                            </p:stCondLst>
                            <p:childTnLst>
                              <p:par>
                                <p:cTn id="21" presetID="2" presetClass="entr" presetSubtype="8" fill="hold" nodeType="afterEffect">
                                  <p:stCondLst>
                                    <p:cond delay="0"/>
                                  </p:stCondLst>
                                  <p:childTnLst>
                                    <p:set>
                                      <p:cBhvr>
                                        <p:cTn id="22" dur="1" fill="hold">
                                          <p:stCondLst>
                                            <p:cond delay="0"/>
                                          </p:stCondLst>
                                        </p:cTn>
                                        <p:tgtEl>
                                          <p:spTgt spid="24"/>
                                        </p:tgtEl>
                                        <p:attrNameLst>
                                          <p:attrName>style.visibility</p:attrName>
                                        </p:attrNameLst>
                                      </p:cBhvr>
                                      <p:to>
                                        <p:strVal val="visible"/>
                                      </p:to>
                                    </p:set>
                                    <p:anim calcmode="lin" valueType="num">
                                      <p:cBhvr additive="base">
                                        <p:cTn id="23" dur="500" fill="hold"/>
                                        <p:tgtEl>
                                          <p:spTgt spid="24"/>
                                        </p:tgtEl>
                                        <p:attrNameLst>
                                          <p:attrName>ppt_x</p:attrName>
                                        </p:attrNameLst>
                                      </p:cBhvr>
                                      <p:tavLst>
                                        <p:tav tm="0">
                                          <p:val>
                                            <p:strVal val="0-#ppt_w/2"/>
                                          </p:val>
                                        </p:tav>
                                        <p:tav tm="100000">
                                          <p:val>
                                            <p:strVal val="#ppt_x"/>
                                          </p:val>
                                        </p:tav>
                                      </p:tavLst>
                                    </p:anim>
                                    <p:anim calcmode="lin" valueType="num">
                                      <p:cBhvr additive="base">
                                        <p:cTn id="24" dur="500" fill="hold"/>
                                        <p:tgtEl>
                                          <p:spTgt spid="24"/>
                                        </p:tgtEl>
                                        <p:attrNameLst>
                                          <p:attrName>ppt_y</p:attrName>
                                        </p:attrNameLst>
                                      </p:cBhvr>
                                      <p:tavLst>
                                        <p:tav tm="0">
                                          <p:val>
                                            <p:strVal val="#ppt_y"/>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1000"/>
                                        <p:tgtEl>
                                          <p:spTgt spid="25"/>
                                        </p:tgtEl>
                                      </p:cBhvr>
                                    </p:animEffect>
                                    <p:anim calcmode="lin" valueType="num">
                                      <p:cBhvr>
                                        <p:cTn id="28" dur="1000" fill="hold"/>
                                        <p:tgtEl>
                                          <p:spTgt spid="25"/>
                                        </p:tgtEl>
                                        <p:attrNameLst>
                                          <p:attrName>ppt_x</p:attrName>
                                        </p:attrNameLst>
                                      </p:cBhvr>
                                      <p:tavLst>
                                        <p:tav tm="0">
                                          <p:val>
                                            <p:strVal val="#ppt_x"/>
                                          </p:val>
                                        </p:tav>
                                        <p:tav tm="100000">
                                          <p:val>
                                            <p:strVal val="#ppt_x"/>
                                          </p:val>
                                        </p:tav>
                                      </p:tavLst>
                                    </p:anim>
                                    <p:anim calcmode="lin" valueType="num">
                                      <p:cBhvr>
                                        <p:cTn id="2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p:bldP spid="25"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53831" y="328904"/>
            <a:ext cx="2031325" cy="461665"/>
          </a:xfrm>
          <a:prstGeom prst="rect">
            <a:avLst/>
          </a:prstGeom>
        </p:spPr>
        <p:txBody>
          <a:bodyPr wrap="none">
            <a:spAutoFit/>
          </a:bodyPr>
          <a:lstStyle/>
          <a:p>
            <a:r>
              <a:rPr lang="zh-CN" altLang="zh-CN" sz="2400" b="1" dirty="0"/>
              <a:t>主窗口的实现</a:t>
            </a:r>
          </a:p>
        </p:txBody>
      </p:sp>
      <p:sp>
        <p:nvSpPr>
          <p:cNvPr id="3" name="TextBox 2"/>
          <p:cNvSpPr txBox="1"/>
          <p:nvPr/>
        </p:nvSpPr>
        <p:spPr>
          <a:xfrm>
            <a:off x="712519" y="1009403"/>
            <a:ext cx="10343408" cy="2122376"/>
          </a:xfrm>
          <a:prstGeom prst="rect">
            <a:avLst/>
          </a:prstGeom>
          <a:noFill/>
        </p:spPr>
        <p:txBody>
          <a:bodyPr wrap="square" rtlCol="0">
            <a:spAutoFit/>
          </a:bodyPr>
          <a:lstStyle/>
          <a:p>
            <a:pPr indent="450850">
              <a:lnSpc>
                <a:spcPct val="150000"/>
              </a:lnSpc>
            </a:pPr>
            <a:r>
              <a:rPr lang="zh-CN" altLang="zh-CN" sz="1800" dirty="0"/>
              <a:t>主窗口类</a:t>
            </a:r>
            <a:r>
              <a:rPr lang="en-US" altLang="zh-CN" sz="1800" dirty="0" err="1"/>
              <a:t>MainWindow</a:t>
            </a:r>
            <a:r>
              <a:rPr lang="zh-CN" altLang="zh-CN" sz="1800" dirty="0"/>
              <a:t>继承自</a:t>
            </a:r>
            <a:r>
              <a:rPr lang="en-US" altLang="zh-CN" sz="1800" dirty="0" err="1"/>
              <a:t>QMainWindow</a:t>
            </a:r>
            <a:r>
              <a:rPr lang="zh-CN" altLang="zh-CN" sz="1800" dirty="0"/>
              <a:t>类，只包含一个工具栏和一个中央窗体。首先，声明一个构造函数、一个用于创建工具栏的函数</a:t>
            </a:r>
            <a:r>
              <a:rPr lang="en-US" altLang="zh-CN" sz="1800" dirty="0" err="1"/>
              <a:t>createToolBar</a:t>
            </a:r>
            <a:r>
              <a:rPr lang="en-US" altLang="zh-CN" sz="1800" dirty="0"/>
              <a:t>()</a:t>
            </a:r>
            <a:r>
              <a:rPr lang="zh-CN" altLang="zh-CN" sz="1800" dirty="0"/>
              <a:t>、一个用于进行选择线型风格的槽函数</a:t>
            </a:r>
            <a:r>
              <a:rPr lang="en-US" altLang="zh-CN" sz="1800" dirty="0" err="1"/>
              <a:t>ShowStyle</a:t>
            </a:r>
            <a:r>
              <a:rPr lang="en-US" altLang="zh-CN" sz="1800" dirty="0"/>
              <a:t>()</a:t>
            </a:r>
            <a:r>
              <a:rPr lang="zh-CN" altLang="zh-CN" sz="1800" dirty="0"/>
              <a:t>和一个用于进行颜色选择的槽函数</a:t>
            </a:r>
            <a:r>
              <a:rPr lang="en-US" altLang="zh-CN" sz="1800" dirty="0" err="1"/>
              <a:t>ShowColor</a:t>
            </a:r>
            <a:r>
              <a:rPr lang="en-US" altLang="zh-CN" sz="1800" dirty="0"/>
              <a:t>()</a:t>
            </a:r>
            <a:r>
              <a:rPr lang="zh-CN" altLang="zh-CN" sz="1800" dirty="0"/>
              <a:t>。然后，声明一个</a:t>
            </a:r>
            <a:r>
              <a:rPr lang="en-US" altLang="zh-CN" sz="1800" dirty="0" err="1"/>
              <a:t>DrawWidget</a:t>
            </a:r>
            <a:r>
              <a:rPr lang="zh-CN" altLang="zh-CN" sz="1800" dirty="0"/>
              <a:t>类对象作为主窗口的私有变量，以及声明代表线型风格、线宽选择、颜色选择及清除按钮的私有变量。</a:t>
            </a:r>
          </a:p>
          <a:p>
            <a:pPr indent="450850">
              <a:lnSpc>
                <a:spcPct val="150000"/>
              </a:lnSpc>
            </a:pPr>
            <a:r>
              <a:rPr lang="zh-CN" altLang="zh-CN" sz="1800" dirty="0"/>
              <a:t>（</a:t>
            </a:r>
            <a:r>
              <a:rPr lang="en-US" altLang="zh-CN" sz="1800" dirty="0"/>
              <a:t>1</a:t>
            </a:r>
            <a:r>
              <a:rPr lang="zh-CN" altLang="zh-CN" sz="1800" dirty="0"/>
              <a:t>）打开“</a:t>
            </a:r>
            <a:r>
              <a:rPr lang="en-US" altLang="zh-CN" sz="1800" dirty="0" err="1"/>
              <a:t>mainwindow.h</a:t>
            </a:r>
            <a:r>
              <a:rPr lang="zh-CN" altLang="zh-CN" sz="1800" dirty="0"/>
              <a:t>”</a:t>
            </a:r>
            <a:r>
              <a:rPr lang="zh-CN" altLang="zh-CN" sz="1800" dirty="0">
                <a:hlinkClick r:id="rId2" action="ppaction://hlinkfile"/>
              </a:rPr>
              <a:t>文件，添加如下</a:t>
            </a:r>
            <a:r>
              <a:rPr lang="zh-CN" altLang="zh-CN" sz="1800" dirty="0" smtClean="0">
                <a:hlinkClick r:id="rId2" action="ppaction://hlinkfile"/>
              </a:rPr>
              <a:t>代码</a:t>
            </a:r>
            <a:r>
              <a:rPr lang="zh-CN" altLang="en-US" sz="1800" dirty="0" smtClean="0">
                <a:hlinkClick r:id="rId2" action="ppaction://hlinkfile"/>
              </a:rPr>
              <a:t>。</a:t>
            </a:r>
            <a:endParaRPr lang="zh-CN" altLang="zh-CN" sz="1800" dirty="0"/>
          </a:p>
        </p:txBody>
      </p:sp>
    </p:spTree>
    <p:extLst>
      <p:ext uri="{BB962C8B-B14F-4D97-AF65-F5344CB8AC3E}">
        <p14:creationId xmlns:p14="http://schemas.microsoft.com/office/powerpoint/2010/main" val="248649772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53831" y="328904"/>
            <a:ext cx="2031325" cy="461665"/>
          </a:xfrm>
          <a:prstGeom prst="rect">
            <a:avLst/>
          </a:prstGeom>
        </p:spPr>
        <p:txBody>
          <a:bodyPr wrap="none">
            <a:spAutoFit/>
          </a:bodyPr>
          <a:lstStyle/>
          <a:p>
            <a:r>
              <a:rPr lang="zh-CN" altLang="zh-CN" sz="2400" b="1" dirty="0"/>
              <a:t>主窗口的实现</a:t>
            </a:r>
          </a:p>
        </p:txBody>
      </p:sp>
      <p:sp>
        <p:nvSpPr>
          <p:cNvPr id="3" name="TextBox 2"/>
          <p:cNvSpPr txBox="1"/>
          <p:nvPr/>
        </p:nvSpPr>
        <p:spPr>
          <a:xfrm>
            <a:off x="855023" y="1009403"/>
            <a:ext cx="10165278" cy="646331"/>
          </a:xfrm>
          <a:prstGeom prst="rect">
            <a:avLst/>
          </a:prstGeom>
          <a:noFill/>
        </p:spPr>
        <p:txBody>
          <a:bodyPr wrap="square" rtlCol="0">
            <a:spAutoFit/>
          </a:bodyPr>
          <a:lstStyle/>
          <a:p>
            <a:pPr indent="450850"/>
            <a:r>
              <a:rPr lang="zh-CN" altLang="zh-CN" sz="1800" dirty="0"/>
              <a:t>（</a:t>
            </a:r>
            <a:r>
              <a:rPr lang="en-US" altLang="zh-CN" sz="1800" dirty="0"/>
              <a:t>2</a:t>
            </a:r>
            <a:r>
              <a:rPr lang="zh-CN" altLang="zh-CN" sz="1800" dirty="0"/>
              <a:t>）打开“</a:t>
            </a:r>
            <a:r>
              <a:rPr lang="en-US" altLang="zh-CN" sz="1800" dirty="0"/>
              <a:t>mainwindow.cpp</a:t>
            </a:r>
            <a:r>
              <a:rPr lang="zh-CN" altLang="zh-CN" sz="1800" dirty="0"/>
              <a:t>”文件，</a:t>
            </a:r>
            <a:r>
              <a:rPr lang="en-US" altLang="zh-CN" sz="1800" dirty="0" err="1"/>
              <a:t>MainWindow</a:t>
            </a:r>
            <a:r>
              <a:rPr lang="zh-CN" altLang="zh-CN" sz="1800" dirty="0"/>
              <a:t>类的构造函数完成初始化工作，各个功能见注释说明，具体代码如下</a:t>
            </a:r>
            <a:r>
              <a:rPr lang="zh-CN" altLang="zh-CN" sz="1800" dirty="0" smtClean="0"/>
              <a:t>：</a:t>
            </a:r>
            <a:endParaRPr lang="zh-CN" altLang="zh-CN" sz="1800" dirty="0"/>
          </a:p>
        </p:txBody>
      </p:sp>
      <p:sp>
        <p:nvSpPr>
          <p:cNvPr id="4" name="TextBox 3"/>
          <p:cNvSpPr txBox="1"/>
          <p:nvPr/>
        </p:nvSpPr>
        <p:spPr>
          <a:xfrm>
            <a:off x="1264722" y="1686299"/>
            <a:ext cx="9345880" cy="3900130"/>
          </a:xfrm>
          <a:prstGeom prst="roundRect">
            <a:avLst>
              <a:gd name="adj" fmla="val 6882"/>
            </a:avLst>
          </a:prstGeom>
          <a:solidFill>
            <a:srgbClr val="DDDDDD"/>
          </a:solidFill>
        </p:spPr>
        <p:txBody>
          <a:bodyPr wrap="square" rtlCol="0">
            <a:spAutoFit/>
          </a:bodyPr>
          <a:lstStyle/>
          <a:p>
            <a:r>
              <a:rPr lang="en-US" altLang="zh-CN" dirty="0"/>
              <a:t>#include "</a:t>
            </a:r>
            <a:r>
              <a:rPr lang="en-US" altLang="zh-CN" dirty="0" err="1"/>
              <a:t>mainwindow.h</a:t>
            </a:r>
            <a:r>
              <a:rPr lang="en-US" altLang="zh-CN" dirty="0"/>
              <a:t>"</a:t>
            </a:r>
            <a:endParaRPr lang="zh-CN" altLang="zh-CN" dirty="0"/>
          </a:p>
          <a:p>
            <a:r>
              <a:rPr lang="en-US" altLang="zh-CN" dirty="0"/>
              <a:t>#include &lt;</a:t>
            </a:r>
            <a:r>
              <a:rPr lang="en-US" altLang="zh-CN" dirty="0" err="1"/>
              <a:t>QToolBar</a:t>
            </a:r>
            <a:r>
              <a:rPr lang="en-US" altLang="zh-CN" dirty="0"/>
              <a:t>&gt;</a:t>
            </a:r>
            <a:endParaRPr lang="zh-CN" altLang="zh-CN" dirty="0"/>
          </a:p>
          <a:p>
            <a:r>
              <a:rPr lang="en-US" altLang="zh-CN" dirty="0"/>
              <a:t>#include &lt;</a:t>
            </a:r>
            <a:r>
              <a:rPr lang="en-US" altLang="zh-CN" dirty="0" err="1"/>
              <a:t>QColorDialog</a:t>
            </a:r>
            <a:r>
              <a:rPr lang="en-US" altLang="zh-CN" dirty="0"/>
              <a:t>&gt;</a:t>
            </a:r>
            <a:endParaRPr lang="zh-CN" altLang="zh-CN" dirty="0"/>
          </a:p>
          <a:p>
            <a:r>
              <a:rPr lang="en-US" altLang="zh-CN" dirty="0" err="1"/>
              <a:t>MainWindow</a:t>
            </a:r>
            <a:r>
              <a:rPr lang="en-US" altLang="zh-CN" dirty="0"/>
              <a:t>::</a:t>
            </a:r>
            <a:r>
              <a:rPr lang="en-US" altLang="zh-CN" dirty="0" err="1"/>
              <a:t>MainWindow</a:t>
            </a:r>
            <a:r>
              <a:rPr lang="en-US" altLang="zh-CN" dirty="0"/>
              <a:t>(</a:t>
            </a:r>
            <a:r>
              <a:rPr lang="en-US" altLang="zh-CN" dirty="0" err="1"/>
              <a:t>QWidget</a:t>
            </a:r>
            <a:r>
              <a:rPr lang="en-US" altLang="zh-CN" dirty="0"/>
              <a:t> *parent)</a:t>
            </a:r>
            <a:endParaRPr lang="zh-CN" altLang="zh-CN" dirty="0"/>
          </a:p>
          <a:p>
            <a:r>
              <a:rPr lang="en-US" altLang="zh-CN" dirty="0"/>
              <a:t>    : </a:t>
            </a:r>
            <a:r>
              <a:rPr lang="en-US" altLang="zh-CN" dirty="0" err="1"/>
              <a:t>QMainWindow</a:t>
            </a:r>
            <a:r>
              <a:rPr lang="en-US" altLang="zh-CN" dirty="0"/>
              <a:t>(parent)</a:t>
            </a:r>
            <a:endParaRPr lang="zh-CN" altLang="zh-CN" dirty="0"/>
          </a:p>
          <a:p>
            <a:r>
              <a:rPr lang="en-US" altLang="zh-CN" dirty="0"/>
              <a:t>{</a:t>
            </a:r>
            <a:endParaRPr lang="zh-CN" altLang="zh-CN" dirty="0"/>
          </a:p>
          <a:p>
            <a:r>
              <a:rPr lang="en-US" altLang="zh-CN" dirty="0"/>
              <a:t>    </a:t>
            </a:r>
            <a:r>
              <a:rPr lang="en-US" altLang="zh-CN" dirty="0" err="1"/>
              <a:t>drawWidget</a:t>
            </a:r>
            <a:r>
              <a:rPr lang="en-US" altLang="zh-CN" dirty="0"/>
              <a:t> =new </a:t>
            </a:r>
            <a:r>
              <a:rPr lang="en-US" altLang="zh-CN" dirty="0" err="1"/>
              <a:t>DrawWidget</a:t>
            </a:r>
            <a:r>
              <a:rPr lang="en-US" altLang="zh-CN" dirty="0"/>
              <a:t>; 	</a:t>
            </a:r>
            <a:r>
              <a:rPr lang="en-US" altLang="zh-CN" dirty="0" smtClean="0"/>
              <a:t>	//</a:t>
            </a:r>
            <a:r>
              <a:rPr lang="zh-CN" altLang="zh-CN" dirty="0"/>
              <a:t>新建一个</a:t>
            </a:r>
            <a:r>
              <a:rPr lang="en-US" altLang="zh-CN" dirty="0" err="1"/>
              <a:t>DrawWidget</a:t>
            </a:r>
            <a:r>
              <a:rPr lang="zh-CN" altLang="zh-CN" dirty="0"/>
              <a:t>对象</a:t>
            </a:r>
          </a:p>
          <a:p>
            <a:r>
              <a:rPr lang="en-US" altLang="zh-CN" dirty="0"/>
              <a:t>    </a:t>
            </a:r>
            <a:r>
              <a:rPr lang="en-US" altLang="zh-CN" dirty="0" err="1"/>
              <a:t>setCentralWidget</a:t>
            </a:r>
            <a:r>
              <a:rPr lang="en-US" altLang="zh-CN" dirty="0"/>
              <a:t>(</a:t>
            </a:r>
            <a:r>
              <a:rPr lang="en-US" altLang="zh-CN" dirty="0" err="1"/>
              <a:t>drawWidget</a:t>
            </a:r>
            <a:r>
              <a:rPr lang="en-US" altLang="zh-CN" dirty="0"/>
              <a:t>);		//</a:t>
            </a:r>
            <a:r>
              <a:rPr lang="zh-CN" altLang="zh-CN" dirty="0"/>
              <a:t>新建的</a:t>
            </a:r>
            <a:r>
              <a:rPr lang="en-US" altLang="zh-CN" dirty="0" err="1"/>
              <a:t>DrawWidget</a:t>
            </a:r>
            <a:r>
              <a:rPr lang="zh-CN" altLang="zh-CN" dirty="0"/>
              <a:t>对象作为主窗口的中央窗体</a:t>
            </a:r>
          </a:p>
          <a:p>
            <a:r>
              <a:rPr lang="en-US" altLang="zh-CN" dirty="0"/>
              <a:t>    </a:t>
            </a:r>
            <a:r>
              <a:rPr lang="en-US" altLang="zh-CN" dirty="0" err="1"/>
              <a:t>createToolBar</a:t>
            </a:r>
            <a:r>
              <a:rPr lang="en-US" altLang="zh-CN" dirty="0"/>
              <a:t>();               	</a:t>
            </a:r>
            <a:r>
              <a:rPr lang="en-US" altLang="zh-CN" dirty="0" smtClean="0"/>
              <a:t>		//</a:t>
            </a:r>
            <a:r>
              <a:rPr lang="zh-CN" altLang="zh-CN" dirty="0"/>
              <a:t>实现一个工具栏</a:t>
            </a:r>
          </a:p>
          <a:p>
            <a:r>
              <a:rPr lang="en-US" altLang="zh-CN" dirty="0"/>
              <a:t>    </a:t>
            </a:r>
            <a:r>
              <a:rPr lang="en-US" altLang="zh-CN" dirty="0" err="1"/>
              <a:t>setMinimumSize</a:t>
            </a:r>
            <a:r>
              <a:rPr lang="en-US" altLang="zh-CN" dirty="0"/>
              <a:t>(600,400);      	</a:t>
            </a:r>
            <a:r>
              <a:rPr lang="en-US" altLang="zh-CN" dirty="0" smtClean="0"/>
              <a:t>	//</a:t>
            </a:r>
            <a:r>
              <a:rPr lang="zh-CN" altLang="zh-CN" dirty="0"/>
              <a:t>设置主窗口的最小尺寸</a:t>
            </a:r>
          </a:p>
          <a:p>
            <a:r>
              <a:rPr lang="en-US" altLang="zh-CN" dirty="0"/>
              <a:t>    </a:t>
            </a:r>
            <a:r>
              <a:rPr lang="en-US" altLang="zh-CN" dirty="0" err="1"/>
              <a:t>ShowStyle</a:t>
            </a:r>
            <a:r>
              <a:rPr lang="en-US" altLang="zh-CN" dirty="0"/>
              <a:t>();           			//</a:t>
            </a:r>
            <a:r>
              <a:rPr lang="zh-CN" altLang="zh-CN" dirty="0"/>
              <a:t>初始化线型，设置控件中的当前值作为初始值</a:t>
            </a:r>
          </a:p>
          <a:p>
            <a:r>
              <a:rPr lang="en-US" altLang="zh-CN" dirty="0"/>
              <a:t>    </a:t>
            </a:r>
            <a:r>
              <a:rPr lang="en-US" altLang="zh-CN" dirty="0" err="1"/>
              <a:t>drawWidget</a:t>
            </a:r>
            <a:r>
              <a:rPr lang="en-US" altLang="zh-CN" dirty="0"/>
              <a:t>-&gt;</a:t>
            </a:r>
            <a:r>
              <a:rPr lang="en-US" altLang="zh-CN" dirty="0" err="1"/>
              <a:t>setWidth</a:t>
            </a:r>
            <a:r>
              <a:rPr lang="en-US" altLang="zh-CN" dirty="0"/>
              <a:t>(</a:t>
            </a:r>
            <a:r>
              <a:rPr lang="en-US" altLang="zh-CN" dirty="0" err="1"/>
              <a:t>widthSpinBox</a:t>
            </a:r>
            <a:r>
              <a:rPr lang="en-US" altLang="zh-CN" dirty="0"/>
              <a:t>-&gt;value()); </a:t>
            </a:r>
            <a:r>
              <a:rPr lang="en-US" altLang="zh-CN" dirty="0" smtClean="0"/>
              <a:t>//</a:t>
            </a:r>
            <a:r>
              <a:rPr lang="zh-CN" altLang="zh-CN" dirty="0"/>
              <a:t>初始化线宽</a:t>
            </a:r>
          </a:p>
          <a:p>
            <a:r>
              <a:rPr lang="en-US" altLang="zh-CN" dirty="0"/>
              <a:t>    </a:t>
            </a:r>
            <a:r>
              <a:rPr lang="en-US" altLang="zh-CN" dirty="0" err="1"/>
              <a:t>drawWidget</a:t>
            </a:r>
            <a:r>
              <a:rPr lang="en-US" altLang="zh-CN" dirty="0"/>
              <a:t>-&gt;</a:t>
            </a:r>
            <a:r>
              <a:rPr lang="en-US" altLang="zh-CN" dirty="0" err="1"/>
              <a:t>setColor</a:t>
            </a:r>
            <a:r>
              <a:rPr lang="en-US" altLang="zh-CN" dirty="0"/>
              <a:t>(</a:t>
            </a:r>
            <a:r>
              <a:rPr lang="en-US" altLang="zh-CN" dirty="0" err="1"/>
              <a:t>Qt</a:t>
            </a:r>
            <a:r>
              <a:rPr lang="en-US" altLang="zh-CN" dirty="0"/>
              <a:t>::black);             	</a:t>
            </a:r>
            <a:r>
              <a:rPr lang="en-US" altLang="zh-CN" dirty="0" smtClean="0"/>
              <a:t>//</a:t>
            </a:r>
            <a:r>
              <a:rPr lang="zh-CN" altLang="zh-CN" dirty="0"/>
              <a:t>初始化颜色</a:t>
            </a:r>
          </a:p>
          <a:p>
            <a:r>
              <a:rPr lang="en-US" altLang="zh-CN" dirty="0" smtClean="0"/>
              <a:t>}</a:t>
            </a:r>
          </a:p>
        </p:txBody>
      </p:sp>
      <p:sp>
        <p:nvSpPr>
          <p:cNvPr id="5" name="矩形 4"/>
          <p:cNvSpPr/>
          <p:nvPr/>
        </p:nvSpPr>
        <p:spPr>
          <a:xfrm>
            <a:off x="1264722" y="5586429"/>
            <a:ext cx="4157613" cy="369332"/>
          </a:xfrm>
          <a:prstGeom prst="rect">
            <a:avLst/>
          </a:prstGeom>
        </p:spPr>
        <p:txBody>
          <a:bodyPr wrap="none">
            <a:spAutoFit/>
          </a:bodyPr>
          <a:lstStyle/>
          <a:p>
            <a:r>
              <a:rPr lang="en-US" altLang="zh-CN" sz="1800" dirty="0" err="1"/>
              <a:t>createToolBar</a:t>
            </a:r>
            <a:r>
              <a:rPr lang="en-US" altLang="zh-CN" sz="1800" dirty="0"/>
              <a:t>()</a:t>
            </a:r>
            <a:r>
              <a:rPr lang="zh-CN" altLang="zh-CN" sz="1800" dirty="0"/>
              <a:t>函数</a:t>
            </a:r>
            <a:r>
              <a:rPr lang="zh-CN" altLang="zh-CN" sz="1800" dirty="0">
                <a:hlinkClick r:id="rId2" action="ppaction://hlinkfile"/>
              </a:rPr>
              <a:t>完成工具栏的</a:t>
            </a:r>
            <a:r>
              <a:rPr lang="zh-CN" altLang="zh-CN" sz="1800" dirty="0" smtClean="0">
                <a:hlinkClick r:id="rId2" action="ppaction://hlinkfile"/>
              </a:rPr>
              <a:t>创建</a:t>
            </a:r>
            <a:r>
              <a:rPr lang="zh-CN" altLang="en-US" sz="1800" dirty="0" smtClean="0">
                <a:hlinkClick r:id="rId2" action="ppaction://hlinkfile"/>
              </a:rPr>
              <a:t>。</a:t>
            </a:r>
            <a:endParaRPr lang="zh-CN" altLang="zh-CN" sz="1800" dirty="0"/>
          </a:p>
        </p:txBody>
      </p:sp>
    </p:spTree>
    <p:extLst>
      <p:ext uri="{BB962C8B-B14F-4D97-AF65-F5344CB8AC3E}">
        <p14:creationId xmlns:p14="http://schemas.microsoft.com/office/powerpoint/2010/main" val="196515038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53831" y="328904"/>
            <a:ext cx="2031325" cy="461665"/>
          </a:xfrm>
          <a:prstGeom prst="rect">
            <a:avLst/>
          </a:prstGeom>
        </p:spPr>
        <p:txBody>
          <a:bodyPr wrap="none">
            <a:spAutoFit/>
          </a:bodyPr>
          <a:lstStyle/>
          <a:p>
            <a:r>
              <a:rPr lang="zh-CN" altLang="zh-CN" sz="2400" b="1" dirty="0"/>
              <a:t>主窗口的实现</a:t>
            </a:r>
          </a:p>
        </p:txBody>
      </p:sp>
      <p:sp>
        <p:nvSpPr>
          <p:cNvPr id="3" name="TextBox 2"/>
          <p:cNvSpPr txBox="1"/>
          <p:nvPr/>
        </p:nvSpPr>
        <p:spPr>
          <a:xfrm>
            <a:off x="795647" y="1009403"/>
            <a:ext cx="10367158" cy="923330"/>
          </a:xfrm>
          <a:prstGeom prst="rect">
            <a:avLst/>
          </a:prstGeom>
          <a:noFill/>
        </p:spPr>
        <p:txBody>
          <a:bodyPr wrap="square" rtlCol="0">
            <a:spAutoFit/>
          </a:bodyPr>
          <a:lstStyle/>
          <a:p>
            <a:pPr indent="450850"/>
            <a:r>
              <a:rPr lang="zh-CN" altLang="zh-CN" sz="1800" dirty="0"/>
              <a:t>改变线型参数的槽函数</a:t>
            </a:r>
            <a:r>
              <a:rPr lang="en-US" altLang="zh-CN" sz="1800" dirty="0" err="1"/>
              <a:t>ShowStyle</a:t>
            </a:r>
            <a:r>
              <a:rPr lang="en-US" altLang="zh-CN" sz="1800" dirty="0"/>
              <a:t>()</a:t>
            </a:r>
            <a:r>
              <a:rPr lang="zh-CN" altLang="zh-CN" sz="1800" dirty="0"/>
              <a:t>，通过调用</a:t>
            </a:r>
            <a:r>
              <a:rPr lang="en-US" altLang="zh-CN" sz="1800" dirty="0" err="1"/>
              <a:t>DrawWidget</a:t>
            </a:r>
            <a:r>
              <a:rPr lang="zh-CN" altLang="zh-CN" sz="1800" dirty="0"/>
              <a:t>类的</a:t>
            </a:r>
            <a:r>
              <a:rPr lang="en-US" altLang="zh-CN" sz="1800" dirty="0" err="1"/>
              <a:t>setStyle</a:t>
            </a:r>
            <a:r>
              <a:rPr lang="en-US" altLang="zh-CN" sz="1800" dirty="0"/>
              <a:t>()</a:t>
            </a:r>
            <a:r>
              <a:rPr lang="zh-CN" altLang="zh-CN" sz="1800" dirty="0"/>
              <a:t>函数将当前线型选择控件中的线型参数传给绘制区；设置画笔颜色的槽函数</a:t>
            </a:r>
            <a:r>
              <a:rPr lang="en-US" altLang="zh-CN" sz="1800" dirty="0" err="1"/>
              <a:t>ShowColor</a:t>
            </a:r>
            <a:r>
              <a:rPr lang="en-US" altLang="zh-CN" sz="1800" dirty="0"/>
              <a:t>()</a:t>
            </a:r>
            <a:r>
              <a:rPr lang="zh-CN" altLang="zh-CN" sz="1800" dirty="0"/>
              <a:t>，通过调用</a:t>
            </a:r>
            <a:r>
              <a:rPr lang="en-US" altLang="zh-CN" sz="1800" dirty="0" err="1"/>
              <a:t>DrawWidget</a:t>
            </a:r>
            <a:r>
              <a:rPr lang="zh-CN" altLang="zh-CN" sz="1800" dirty="0"/>
              <a:t>类的</a:t>
            </a:r>
            <a:r>
              <a:rPr lang="en-US" altLang="zh-CN" sz="1800" dirty="0" err="1"/>
              <a:t>setColor</a:t>
            </a:r>
            <a:r>
              <a:rPr lang="en-US" altLang="zh-CN" sz="1800" dirty="0"/>
              <a:t>()</a:t>
            </a:r>
            <a:r>
              <a:rPr lang="zh-CN" altLang="zh-CN" sz="1800" dirty="0"/>
              <a:t>函数将用户在标准颜色对话框中选择的颜色值传给绘制区。这两个函数的具体代码如下</a:t>
            </a:r>
            <a:r>
              <a:rPr lang="zh-CN" altLang="zh-CN" sz="1800" dirty="0" smtClean="0"/>
              <a:t>：</a:t>
            </a:r>
            <a:endParaRPr lang="zh-CN" altLang="zh-CN" sz="1800" dirty="0"/>
          </a:p>
        </p:txBody>
      </p:sp>
      <p:sp>
        <p:nvSpPr>
          <p:cNvPr id="4" name="TextBox 3"/>
          <p:cNvSpPr txBox="1"/>
          <p:nvPr/>
        </p:nvSpPr>
        <p:spPr>
          <a:xfrm>
            <a:off x="1425039" y="2042556"/>
            <a:ext cx="8906493" cy="4894183"/>
          </a:xfrm>
          <a:prstGeom prst="roundRect">
            <a:avLst>
              <a:gd name="adj" fmla="val 4148"/>
            </a:avLst>
          </a:prstGeom>
          <a:solidFill>
            <a:srgbClr val="DDDDDD"/>
          </a:solidFill>
        </p:spPr>
        <p:txBody>
          <a:bodyPr wrap="square" rtlCol="0">
            <a:spAutoFit/>
          </a:bodyPr>
          <a:lstStyle/>
          <a:p>
            <a:r>
              <a:rPr lang="en-US" altLang="zh-CN" dirty="0"/>
              <a:t>void </a:t>
            </a:r>
            <a:r>
              <a:rPr lang="en-US" altLang="zh-CN" dirty="0" err="1"/>
              <a:t>MainWindow</a:t>
            </a:r>
            <a:r>
              <a:rPr lang="en-US" altLang="zh-CN" dirty="0"/>
              <a:t>::</a:t>
            </a:r>
            <a:r>
              <a:rPr lang="en-US" altLang="zh-CN" dirty="0" err="1"/>
              <a:t>ShowStyle</a:t>
            </a:r>
            <a:r>
              <a:rPr lang="en-US" altLang="zh-CN" dirty="0"/>
              <a:t>()</a:t>
            </a:r>
            <a:endParaRPr lang="zh-CN" altLang="zh-CN" dirty="0"/>
          </a:p>
          <a:p>
            <a:r>
              <a:rPr lang="en-US" altLang="zh-CN" dirty="0"/>
              <a:t>{    </a:t>
            </a:r>
            <a:endParaRPr lang="zh-CN" altLang="zh-CN" dirty="0"/>
          </a:p>
          <a:p>
            <a:r>
              <a:rPr lang="en-US" altLang="zh-CN" dirty="0"/>
              <a:t>    </a:t>
            </a:r>
            <a:r>
              <a:rPr lang="en-US" altLang="zh-CN" dirty="0" err="1"/>
              <a:t>drawWidget</a:t>
            </a:r>
            <a:r>
              <a:rPr lang="en-US" altLang="zh-CN" dirty="0"/>
              <a:t>-&gt;</a:t>
            </a:r>
            <a:r>
              <a:rPr lang="en-US" altLang="zh-CN" dirty="0" err="1"/>
              <a:t>setStyle</a:t>
            </a:r>
            <a:r>
              <a:rPr lang="en-US" altLang="zh-CN" dirty="0"/>
              <a:t>(</a:t>
            </a:r>
            <a:r>
              <a:rPr lang="en-US" altLang="zh-CN" dirty="0" err="1"/>
              <a:t>styleComboBox</a:t>
            </a:r>
            <a:r>
              <a:rPr lang="en-US" altLang="zh-CN" dirty="0"/>
              <a:t>-&gt;</a:t>
            </a:r>
            <a:r>
              <a:rPr lang="en-US" altLang="zh-CN" dirty="0" err="1"/>
              <a:t>itemData</a:t>
            </a:r>
            <a:r>
              <a:rPr lang="en-US" altLang="zh-CN" dirty="0"/>
              <a:t>(</a:t>
            </a:r>
            <a:endParaRPr lang="zh-CN" altLang="zh-CN" dirty="0"/>
          </a:p>
          <a:p>
            <a:r>
              <a:rPr lang="en-US" altLang="zh-CN" dirty="0"/>
              <a:t>        </a:t>
            </a:r>
            <a:r>
              <a:rPr lang="en-US" altLang="zh-CN" dirty="0" err="1"/>
              <a:t>styleComboBox</a:t>
            </a:r>
            <a:r>
              <a:rPr lang="en-US" altLang="zh-CN" dirty="0"/>
              <a:t>-&gt;</a:t>
            </a:r>
            <a:r>
              <a:rPr lang="en-US" altLang="zh-CN" dirty="0" err="1"/>
              <a:t>currentIndex</a:t>
            </a:r>
            <a:r>
              <a:rPr lang="en-US" altLang="zh-CN" dirty="0"/>
              <a:t>(),</a:t>
            </a:r>
            <a:r>
              <a:rPr lang="en-US" altLang="zh-CN" dirty="0" err="1"/>
              <a:t>Qt</a:t>
            </a:r>
            <a:r>
              <a:rPr lang="en-US" altLang="zh-CN" dirty="0"/>
              <a:t>::</a:t>
            </a:r>
            <a:r>
              <a:rPr lang="en-US" altLang="zh-CN" dirty="0" err="1"/>
              <a:t>UserRole</a:t>
            </a:r>
            <a:r>
              <a:rPr lang="en-US" altLang="zh-CN" dirty="0"/>
              <a:t>).</a:t>
            </a:r>
            <a:r>
              <a:rPr lang="en-US" altLang="zh-CN" dirty="0" err="1"/>
              <a:t>toInt</a:t>
            </a:r>
            <a:r>
              <a:rPr lang="en-US" altLang="zh-CN" dirty="0"/>
              <a:t>());</a:t>
            </a:r>
            <a:endParaRPr lang="zh-CN" altLang="zh-CN" dirty="0"/>
          </a:p>
          <a:p>
            <a:r>
              <a:rPr lang="en-US" altLang="zh-CN" dirty="0"/>
              <a:t>}</a:t>
            </a:r>
            <a:endParaRPr lang="zh-CN" altLang="zh-CN" dirty="0"/>
          </a:p>
          <a:p>
            <a:r>
              <a:rPr lang="en-US" altLang="zh-CN" dirty="0"/>
              <a:t>void </a:t>
            </a:r>
            <a:r>
              <a:rPr lang="en-US" altLang="zh-CN" dirty="0" err="1"/>
              <a:t>MainWindow</a:t>
            </a:r>
            <a:r>
              <a:rPr lang="en-US" altLang="zh-CN" dirty="0"/>
              <a:t>::</a:t>
            </a:r>
            <a:r>
              <a:rPr lang="en-US" altLang="zh-CN" dirty="0" err="1"/>
              <a:t>ShowColor</a:t>
            </a:r>
            <a:r>
              <a:rPr lang="en-US" altLang="zh-CN" dirty="0"/>
              <a:t>()</a:t>
            </a:r>
            <a:endParaRPr lang="zh-CN" altLang="zh-CN" dirty="0"/>
          </a:p>
          <a:p>
            <a:r>
              <a:rPr lang="en-US" altLang="zh-CN" dirty="0"/>
              <a:t>{</a:t>
            </a:r>
            <a:endParaRPr lang="zh-CN" altLang="zh-CN" dirty="0"/>
          </a:p>
          <a:p>
            <a:r>
              <a:rPr lang="en-US" altLang="zh-CN" dirty="0"/>
              <a:t>    </a:t>
            </a:r>
            <a:r>
              <a:rPr lang="en-US" altLang="zh-CN" dirty="0" err="1"/>
              <a:t>QColor</a:t>
            </a:r>
            <a:r>
              <a:rPr lang="en-US" altLang="zh-CN" dirty="0"/>
              <a:t> color = </a:t>
            </a:r>
            <a:r>
              <a:rPr lang="en-US" altLang="zh-CN" dirty="0" err="1"/>
              <a:t>QColorDialog</a:t>
            </a:r>
            <a:r>
              <a:rPr lang="en-US" altLang="zh-CN" dirty="0"/>
              <a:t>::</a:t>
            </a:r>
            <a:r>
              <a:rPr lang="en-US" altLang="zh-CN" dirty="0" err="1"/>
              <a:t>getColor</a:t>
            </a:r>
            <a:r>
              <a:rPr lang="en-US" altLang="zh-CN" dirty="0"/>
              <a:t>(</a:t>
            </a:r>
            <a:r>
              <a:rPr lang="en-US" altLang="zh-CN" dirty="0" err="1"/>
              <a:t>static_cast</a:t>
            </a:r>
            <a:r>
              <a:rPr lang="en-US" altLang="zh-CN" dirty="0"/>
              <a:t>&lt;</a:t>
            </a:r>
            <a:r>
              <a:rPr lang="en-US" altLang="zh-CN" dirty="0" err="1"/>
              <a:t>int</a:t>
            </a:r>
            <a:r>
              <a:rPr lang="en-US" altLang="zh-CN" dirty="0"/>
              <a:t>&gt; (</a:t>
            </a:r>
            <a:r>
              <a:rPr lang="en-US" altLang="zh-CN" dirty="0" err="1"/>
              <a:t>Qt</a:t>
            </a:r>
            <a:r>
              <a:rPr lang="en-US" altLang="zh-CN" dirty="0"/>
              <a:t>::black), this);</a:t>
            </a:r>
            <a:endParaRPr lang="zh-CN" altLang="zh-CN" dirty="0"/>
          </a:p>
          <a:p>
            <a:r>
              <a:rPr lang="en-US" altLang="zh-CN" dirty="0"/>
              <a:t>	//</a:t>
            </a:r>
            <a:r>
              <a:rPr lang="zh-CN" altLang="zh-CN" dirty="0"/>
              <a:t>使用标准颜色对话框</a:t>
            </a:r>
            <a:r>
              <a:rPr lang="en-US" altLang="zh-CN" dirty="0" err="1"/>
              <a:t>QColorDialog</a:t>
            </a:r>
            <a:r>
              <a:rPr lang="zh-CN" altLang="zh-CN" dirty="0"/>
              <a:t>获得一个颜色值</a:t>
            </a:r>
          </a:p>
          <a:p>
            <a:r>
              <a:rPr lang="en-US" altLang="zh-CN" dirty="0"/>
              <a:t>    if(</a:t>
            </a:r>
            <a:r>
              <a:rPr lang="en-US" altLang="zh-CN" dirty="0" err="1"/>
              <a:t>color.isValid</a:t>
            </a:r>
            <a:r>
              <a:rPr lang="en-US" altLang="zh-CN" dirty="0"/>
              <a:t>())</a:t>
            </a:r>
            <a:endParaRPr lang="zh-CN" altLang="zh-CN" dirty="0"/>
          </a:p>
          <a:p>
            <a:r>
              <a:rPr lang="en-US" altLang="zh-CN" dirty="0"/>
              <a:t>    {</a:t>
            </a:r>
            <a:endParaRPr lang="zh-CN" altLang="zh-CN" dirty="0"/>
          </a:p>
          <a:p>
            <a:r>
              <a:rPr lang="en-US" altLang="zh-CN" dirty="0"/>
              <a:t>	   //</a:t>
            </a:r>
            <a:r>
              <a:rPr lang="zh-CN" altLang="zh-CN" dirty="0"/>
              <a:t>将新选择的颜色传给绘制区，用于改变画笔的颜色值</a:t>
            </a:r>
          </a:p>
          <a:p>
            <a:r>
              <a:rPr lang="en-US" altLang="zh-CN" dirty="0"/>
              <a:t>        </a:t>
            </a:r>
            <a:r>
              <a:rPr lang="en-US" altLang="zh-CN" dirty="0" err="1"/>
              <a:t>drawWidget</a:t>
            </a:r>
            <a:r>
              <a:rPr lang="en-US" altLang="zh-CN" dirty="0"/>
              <a:t>-&gt;</a:t>
            </a:r>
            <a:r>
              <a:rPr lang="en-US" altLang="zh-CN" dirty="0" err="1"/>
              <a:t>setColor</a:t>
            </a:r>
            <a:r>
              <a:rPr lang="en-US" altLang="zh-CN" dirty="0"/>
              <a:t>(color);	</a:t>
            </a:r>
            <a:endParaRPr lang="zh-CN" altLang="zh-CN" dirty="0"/>
          </a:p>
          <a:p>
            <a:r>
              <a:rPr lang="en-US" altLang="zh-CN" dirty="0"/>
              <a:t>        </a:t>
            </a:r>
            <a:r>
              <a:rPr lang="en-US" altLang="zh-CN" dirty="0" err="1"/>
              <a:t>QPixmap</a:t>
            </a:r>
            <a:r>
              <a:rPr lang="en-US" altLang="zh-CN" dirty="0"/>
              <a:t> p(20,20);</a:t>
            </a:r>
            <a:endParaRPr lang="zh-CN" altLang="zh-CN" dirty="0"/>
          </a:p>
          <a:p>
            <a:r>
              <a:rPr lang="en-US" altLang="zh-CN" dirty="0"/>
              <a:t>        </a:t>
            </a:r>
            <a:r>
              <a:rPr lang="en-US" altLang="zh-CN" dirty="0" err="1"/>
              <a:t>p.fill</a:t>
            </a:r>
            <a:r>
              <a:rPr lang="en-US" altLang="zh-CN" dirty="0"/>
              <a:t>(color);</a:t>
            </a:r>
            <a:endParaRPr lang="zh-CN" altLang="zh-CN" dirty="0"/>
          </a:p>
          <a:p>
            <a:r>
              <a:rPr lang="en-US" altLang="zh-CN" dirty="0"/>
              <a:t>        </a:t>
            </a:r>
            <a:r>
              <a:rPr lang="en-US" altLang="zh-CN" dirty="0" err="1"/>
              <a:t>colorBtn</a:t>
            </a:r>
            <a:r>
              <a:rPr lang="en-US" altLang="zh-CN" dirty="0"/>
              <a:t>-&gt;</a:t>
            </a:r>
            <a:r>
              <a:rPr lang="en-US" altLang="zh-CN" dirty="0" err="1"/>
              <a:t>setIcon</a:t>
            </a:r>
            <a:r>
              <a:rPr lang="en-US" altLang="zh-CN" dirty="0"/>
              <a:t>(</a:t>
            </a:r>
            <a:r>
              <a:rPr lang="en-US" altLang="zh-CN" dirty="0" err="1"/>
              <a:t>QIcon</a:t>
            </a:r>
            <a:r>
              <a:rPr lang="en-US" altLang="zh-CN" dirty="0"/>
              <a:t>(p));		//</a:t>
            </a:r>
            <a:r>
              <a:rPr lang="zh-CN" altLang="zh-CN" dirty="0"/>
              <a:t>更新颜色选择按钮上的颜色显示</a:t>
            </a:r>
          </a:p>
          <a:p>
            <a:r>
              <a:rPr lang="en-US" altLang="zh-CN" dirty="0"/>
              <a:t>    }</a:t>
            </a:r>
            <a:endParaRPr lang="zh-CN" altLang="zh-CN" dirty="0"/>
          </a:p>
          <a:p>
            <a:r>
              <a:rPr lang="en-US" altLang="zh-CN" dirty="0" smtClean="0"/>
              <a:t>}</a:t>
            </a:r>
          </a:p>
        </p:txBody>
      </p:sp>
    </p:spTree>
    <p:extLst>
      <p:ext uri="{BB962C8B-B14F-4D97-AF65-F5344CB8AC3E}">
        <p14:creationId xmlns:p14="http://schemas.microsoft.com/office/powerpoint/2010/main" val="132273606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53831" y="328904"/>
            <a:ext cx="2031325" cy="461665"/>
          </a:xfrm>
          <a:prstGeom prst="rect">
            <a:avLst/>
          </a:prstGeom>
        </p:spPr>
        <p:txBody>
          <a:bodyPr wrap="none">
            <a:spAutoFit/>
          </a:bodyPr>
          <a:lstStyle/>
          <a:p>
            <a:r>
              <a:rPr lang="zh-CN" altLang="zh-CN" sz="2400" b="1" dirty="0"/>
              <a:t>主窗口的实现</a:t>
            </a:r>
          </a:p>
        </p:txBody>
      </p:sp>
      <p:sp>
        <p:nvSpPr>
          <p:cNvPr id="3" name="矩形 2"/>
          <p:cNvSpPr/>
          <p:nvPr/>
        </p:nvSpPr>
        <p:spPr>
          <a:xfrm>
            <a:off x="1053831" y="922672"/>
            <a:ext cx="4863832" cy="369332"/>
          </a:xfrm>
          <a:prstGeom prst="rect">
            <a:avLst/>
          </a:prstGeom>
        </p:spPr>
        <p:txBody>
          <a:bodyPr wrap="none">
            <a:spAutoFit/>
          </a:bodyPr>
          <a:lstStyle/>
          <a:p>
            <a:r>
              <a:rPr lang="zh-CN" altLang="zh-CN" sz="1800" dirty="0"/>
              <a:t>（3）打开“main.cpp”文件，添加如下代码：</a:t>
            </a:r>
          </a:p>
        </p:txBody>
      </p:sp>
      <p:sp>
        <p:nvSpPr>
          <p:cNvPr id="4" name="TextBox 3"/>
          <p:cNvSpPr txBox="1"/>
          <p:nvPr/>
        </p:nvSpPr>
        <p:spPr>
          <a:xfrm>
            <a:off x="1244722" y="1292004"/>
            <a:ext cx="9345881" cy="2813209"/>
          </a:xfrm>
          <a:prstGeom prst="roundRect">
            <a:avLst>
              <a:gd name="adj" fmla="val 7156"/>
            </a:avLst>
          </a:prstGeom>
          <a:solidFill>
            <a:srgbClr val="DDDDDD"/>
          </a:solidFill>
        </p:spPr>
        <p:txBody>
          <a:bodyPr wrap="square" rtlCol="0">
            <a:spAutoFit/>
          </a:bodyPr>
          <a:lstStyle/>
          <a:p>
            <a:r>
              <a:rPr lang="en-US" altLang="zh-CN" dirty="0"/>
              <a:t>#include &lt;</a:t>
            </a:r>
            <a:r>
              <a:rPr lang="en-US" altLang="zh-CN" dirty="0" err="1"/>
              <a:t>QFont</a:t>
            </a:r>
            <a:r>
              <a:rPr lang="en-US" altLang="zh-CN" dirty="0"/>
              <a:t>&gt;</a:t>
            </a:r>
            <a:endParaRPr lang="zh-CN" altLang="zh-CN" dirty="0"/>
          </a:p>
          <a:p>
            <a:r>
              <a:rPr lang="en-US" altLang="zh-CN" dirty="0" err="1"/>
              <a:t>int</a:t>
            </a:r>
            <a:r>
              <a:rPr lang="en-US" altLang="zh-CN" dirty="0"/>
              <a:t> main(</a:t>
            </a:r>
            <a:r>
              <a:rPr lang="en-US" altLang="zh-CN" dirty="0" err="1"/>
              <a:t>int</a:t>
            </a:r>
            <a:r>
              <a:rPr lang="en-US" altLang="zh-CN" dirty="0"/>
              <a:t> </a:t>
            </a:r>
            <a:r>
              <a:rPr lang="en-US" altLang="zh-CN" dirty="0" err="1"/>
              <a:t>argc</a:t>
            </a:r>
            <a:r>
              <a:rPr lang="en-US" altLang="zh-CN" dirty="0"/>
              <a:t>, char *</a:t>
            </a:r>
            <a:r>
              <a:rPr lang="en-US" altLang="zh-CN" dirty="0" err="1"/>
              <a:t>argv</a:t>
            </a:r>
            <a:r>
              <a:rPr lang="en-US" altLang="zh-CN" dirty="0"/>
              <a:t>[])</a:t>
            </a:r>
            <a:endParaRPr lang="zh-CN" altLang="zh-CN" dirty="0"/>
          </a:p>
          <a:p>
            <a:r>
              <a:rPr lang="en-US" altLang="zh-CN" dirty="0"/>
              <a:t>{</a:t>
            </a:r>
            <a:endParaRPr lang="zh-CN" altLang="zh-CN" dirty="0"/>
          </a:p>
          <a:p>
            <a:r>
              <a:rPr lang="en-US" altLang="zh-CN" dirty="0"/>
              <a:t>    </a:t>
            </a:r>
            <a:r>
              <a:rPr lang="en-US" altLang="zh-CN" dirty="0" err="1"/>
              <a:t>QApplication</a:t>
            </a:r>
            <a:r>
              <a:rPr lang="en-US" altLang="zh-CN" dirty="0"/>
              <a:t> a(</a:t>
            </a:r>
            <a:r>
              <a:rPr lang="en-US" altLang="zh-CN" dirty="0" err="1"/>
              <a:t>argc</a:t>
            </a:r>
            <a:r>
              <a:rPr lang="en-US" altLang="zh-CN" dirty="0"/>
              <a:t>, </a:t>
            </a:r>
            <a:r>
              <a:rPr lang="en-US" altLang="zh-CN" dirty="0" err="1"/>
              <a:t>argv</a:t>
            </a:r>
            <a:r>
              <a:rPr lang="en-US" altLang="zh-CN" dirty="0"/>
              <a:t>);</a:t>
            </a:r>
            <a:endParaRPr lang="zh-CN" altLang="zh-CN" dirty="0"/>
          </a:p>
          <a:p>
            <a:r>
              <a:rPr lang="en-US" altLang="zh-CN" dirty="0"/>
              <a:t>    </a:t>
            </a:r>
            <a:r>
              <a:rPr lang="en-US" altLang="zh-CN" dirty="0" err="1"/>
              <a:t>QFont</a:t>
            </a:r>
            <a:r>
              <a:rPr lang="en-US" altLang="zh-CN" dirty="0"/>
              <a:t> font("ZYSong18030",12);</a:t>
            </a:r>
            <a:endParaRPr lang="zh-CN" altLang="zh-CN" dirty="0"/>
          </a:p>
          <a:p>
            <a:r>
              <a:rPr lang="en-US" altLang="zh-CN" dirty="0"/>
              <a:t>    </a:t>
            </a:r>
            <a:r>
              <a:rPr lang="en-US" altLang="zh-CN" dirty="0" err="1"/>
              <a:t>a.setFont</a:t>
            </a:r>
            <a:r>
              <a:rPr lang="en-US" altLang="zh-CN" dirty="0"/>
              <a:t>(font);</a:t>
            </a:r>
            <a:endParaRPr lang="zh-CN" altLang="zh-CN" dirty="0"/>
          </a:p>
          <a:p>
            <a:r>
              <a:rPr lang="en-US" altLang="zh-CN" dirty="0"/>
              <a:t>    </a:t>
            </a:r>
            <a:r>
              <a:rPr lang="en-US" altLang="zh-CN" dirty="0" err="1"/>
              <a:t>MainWindow</a:t>
            </a:r>
            <a:r>
              <a:rPr lang="en-US" altLang="zh-CN" dirty="0"/>
              <a:t> w;</a:t>
            </a:r>
            <a:endParaRPr lang="zh-CN" altLang="zh-CN" dirty="0"/>
          </a:p>
          <a:p>
            <a:r>
              <a:rPr lang="en-US" altLang="zh-CN" dirty="0"/>
              <a:t>    </a:t>
            </a:r>
            <a:r>
              <a:rPr lang="en-US" altLang="zh-CN" dirty="0" err="1"/>
              <a:t>w.show</a:t>
            </a:r>
            <a:r>
              <a:rPr lang="en-US" altLang="zh-CN" dirty="0"/>
              <a:t>();</a:t>
            </a:r>
            <a:endParaRPr lang="zh-CN" altLang="zh-CN" dirty="0"/>
          </a:p>
          <a:p>
            <a:r>
              <a:rPr lang="en-US" altLang="zh-CN" dirty="0"/>
              <a:t>    return </a:t>
            </a:r>
            <a:r>
              <a:rPr lang="en-US" altLang="zh-CN" dirty="0" err="1"/>
              <a:t>a.exec</a:t>
            </a:r>
            <a:r>
              <a:rPr lang="en-US" altLang="zh-CN" dirty="0"/>
              <a:t>();</a:t>
            </a:r>
            <a:endParaRPr lang="zh-CN" altLang="zh-CN" dirty="0"/>
          </a:p>
          <a:p>
            <a:r>
              <a:rPr lang="en-US" altLang="zh-CN" dirty="0" smtClean="0"/>
              <a:t>}</a:t>
            </a:r>
          </a:p>
        </p:txBody>
      </p:sp>
      <p:sp>
        <p:nvSpPr>
          <p:cNvPr id="5" name="矩形 4"/>
          <p:cNvSpPr/>
          <p:nvPr/>
        </p:nvSpPr>
        <p:spPr>
          <a:xfrm>
            <a:off x="1053831" y="4105213"/>
            <a:ext cx="4403770" cy="369332"/>
          </a:xfrm>
          <a:prstGeom prst="rect">
            <a:avLst/>
          </a:prstGeom>
        </p:spPr>
        <p:txBody>
          <a:bodyPr wrap="none">
            <a:spAutoFit/>
          </a:bodyPr>
          <a:lstStyle/>
          <a:p>
            <a:r>
              <a:rPr lang="zh-CN" altLang="zh-CN" sz="1800" dirty="0"/>
              <a:t>（4）运行程序，显示效果如图6.18所示。</a:t>
            </a:r>
          </a:p>
        </p:txBody>
      </p:sp>
    </p:spTree>
    <p:extLst>
      <p:ext uri="{BB962C8B-B14F-4D97-AF65-F5344CB8AC3E}">
        <p14:creationId xmlns:p14="http://schemas.microsoft.com/office/powerpoint/2010/main" val="6115508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73828" y="1330037"/>
            <a:ext cx="6608619" cy="830997"/>
          </a:xfrm>
          <a:prstGeom prst="rect">
            <a:avLst/>
          </a:prstGeom>
          <a:noFill/>
        </p:spPr>
        <p:txBody>
          <a:bodyPr wrap="square" rtlCol="0">
            <a:spAutoFit/>
          </a:bodyPr>
          <a:lstStyle/>
          <a:p>
            <a:r>
              <a:rPr lang="zh-CN" altLang="zh-CN" sz="4800" b="1" dirty="0" smtClean="0">
                <a:solidFill>
                  <a:srgbClr val="663300"/>
                </a:solidFill>
              </a:rPr>
              <a:t>第</a:t>
            </a:r>
            <a:r>
              <a:rPr lang="en-US" altLang="zh-CN" sz="4800" b="1" dirty="0" smtClean="0">
                <a:solidFill>
                  <a:srgbClr val="663300"/>
                </a:solidFill>
              </a:rPr>
              <a:t>6</a:t>
            </a:r>
            <a:r>
              <a:rPr lang="zh-CN" altLang="zh-CN" sz="4800" b="1" dirty="0" smtClean="0">
                <a:solidFill>
                  <a:srgbClr val="663300"/>
                </a:solidFill>
              </a:rPr>
              <a:t>章</a:t>
            </a:r>
            <a:r>
              <a:rPr lang="en-US" altLang="zh-CN" sz="4800" b="1" dirty="0" smtClean="0">
                <a:solidFill>
                  <a:srgbClr val="663300"/>
                </a:solidFill>
              </a:rPr>
              <a:t>  </a:t>
            </a:r>
            <a:r>
              <a:rPr lang="en-US" altLang="zh-CN" sz="4800" b="1" dirty="0" err="1">
                <a:solidFill>
                  <a:srgbClr val="663300"/>
                </a:solidFill>
              </a:rPr>
              <a:t>Qt</a:t>
            </a:r>
            <a:r>
              <a:rPr lang="en-US" altLang="zh-CN" sz="4800" b="1" dirty="0">
                <a:solidFill>
                  <a:srgbClr val="663300"/>
                </a:solidFill>
              </a:rPr>
              <a:t> </a:t>
            </a:r>
            <a:r>
              <a:rPr lang="en-US" altLang="zh-CN" sz="4800" b="1" dirty="0" smtClean="0">
                <a:solidFill>
                  <a:srgbClr val="663300"/>
                </a:solidFill>
              </a:rPr>
              <a:t>5</a:t>
            </a:r>
            <a:r>
              <a:rPr lang="zh-CN" altLang="zh-CN" sz="4800" b="1" dirty="0">
                <a:solidFill>
                  <a:srgbClr val="663300"/>
                </a:solidFill>
              </a:rPr>
              <a:t>图形与图片</a:t>
            </a:r>
          </a:p>
        </p:txBody>
      </p:sp>
      <p:sp>
        <p:nvSpPr>
          <p:cNvPr id="3" name="TextBox 2"/>
          <p:cNvSpPr txBox="1"/>
          <p:nvPr/>
        </p:nvSpPr>
        <p:spPr>
          <a:xfrm>
            <a:off x="5320145" y="3111333"/>
            <a:ext cx="5510151" cy="646331"/>
          </a:xfrm>
          <a:prstGeom prst="rect">
            <a:avLst/>
          </a:prstGeom>
          <a:noFill/>
        </p:spPr>
        <p:txBody>
          <a:bodyPr wrap="square" rtlCol="0">
            <a:spAutoFit/>
          </a:bodyPr>
          <a:lstStyle/>
          <a:p>
            <a:r>
              <a:rPr lang="en-US" altLang="zh-CN" sz="3600" b="1" dirty="0" smtClean="0"/>
              <a:t>——</a:t>
            </a:r>
            <a:r>
              <a:rPr lang="zh-CN" altLang="zh-CN" sz="3600" b="1" dirty="0"/>
              <a:t>显示</a:t>
            </a:r>
            <a:r>
              <a:rPr lang="en-US" altLang="zh-CN" sz="3600" b="1" dirty="0" err="1"/>
              <a:t>Qt</a:t>
            </a:r>
            <a:r>
              <a:rPr lang="en-US" altLang="zh-CN" sz="3600" b="1" dirty="0"/>
              <a:t> 5 SVG</a:t>
            </a:r>
            <a:r>
              <a:rPr lang="zh-CN" altLang="zh-CN" sz="3600" b="1" dirty="0"/>
              <a:t>格式图片</a:t>
            </a:r>
          </a:p>
        </p:txBody>
      </p:sp>
    </p:spTree>
    <p:extLst>
      <p:ext uri="{BB962C8B-B14F-4D97-AF65-F5344CB8AC3E}">
        <p14:creationId xmlns:p14="http://schemas.microsoft.com/office/powerpoint/2010/main" val="173870887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53831" y="328904"/>
            <a:ext cx="3159455" cy="461665"/>
          </a:xfrm>
          <a:prstGeom prst="rect">
            <a:avLst/>
          </a:prstGeom>
        </p:spPr>
        <p:txBody>
          <a:bodyPr wrap="none">
            <a:spAutoFit/>
          </a:bodyPr>
          <a:lstStyle/>
          <a:p>
            <a:r>
              <a:rPr lang="zh-CN" altLang="zh-CN" sz="2400" b="1" dirty="0"/>
              <a:t>显示</a:t>
            </a:r>
            <a:r>
              <a:rPr lang="en-US" altLang="zh-CN" sz="2400" b="1" dirty="0" err="1"/>
              <a:t>Qt</a:t>
            </a:r>
            <a:r>
              <a:rPr lang="en-US" altLang="zh-CN" sz="2400" b="1" dirty="0"/>
              <a:t> 5 SVG</a:t>
            </a:r>
            <a:r>
              <a:rPr lang="zh-CN" altLang="zh-CN" sz="2400" b="1" dirty="0"/>
              <a:t>格式图片</a:t>
            </a:r>
          </a:p>
        </p:txBody>
      </p:sp>
      <p:sp>
        <p:nvSpPr>
          <p:cNvPr id="3" name="TextBox 2"/>
          <p:cNvSpPr txBox="1"/>
          <p:nvPr/>
        </p:nvSpPr>
        <p:spPr>
          <a:xfrm>
            <a:off x="1053831" y="1056904"/>
            <a:ext cx="10013972" cy="3393237"/>
          </a:xfrm>
          <a:prstGeom prst="rect">
            <a:avLst/>
          </a:prstGeom>
          <a:noFill/>
        </p:spPr>
        <p:txBody>
          <a:bodyPr wrap="square" rtlCol="0">
            <a:spAutoFit/>
          </a:bodyPr>
          <a:lstStyle/>
          <a:p>
            <a:pPr indent="450850">
              <a:lnSpc>
                <a:spcPct val="150000"/>
              </a:lnSpc>
            </a:pPr>
            <a:r>
              <a:rPr lang="zh-CN" altLang="zh-CN" sz="1800" dirty="0"/>
              <a:t>SVG的英文全称是Scalable Vector Graphics，即可缩放的矢量图形。它是由万维网联盟（World Wide Web Consortium，W3C）在2000年8月制定的一种新的二维矢量图形格式，也是规范中的网格矢量图形标准，是一个开放的图形标准。</a:t>
            </a:r>
          </a:p>
          <a:p>
            <a:pPr indent="450850">
              <a:lnSpc>
                <a:spcPct val="150000"/>
              </a:lnSpc>
            </a:pPr>
            <a:r>
              <a:rPr lang="zh-CN" altLang="zh-CN" sz="1800" dirty="0"/>
              <a:t>SVG格式的特点如下。</a:t>
            </a:r>
          </a:p>
          <a:p>
            <a:pPr indent="450850">
              <a:lnSpc>
                <a:spcPct val="150000"/>
              </a:lnSpc>
            </a:pPr>
            <a:r>
              <a:rPr lang="zh-CN" altLang="zh-CN" sz="1800" dirty="0"/>
              <a:t>（1）基于</a:t>
            </a:r>
            <a:r>
              <a:rPr lang="zh-CN" altLang="zh-CN" sz="1800" b="1" u="sng" dirty="0"/>
              <a:t>XML</a:t>
            </a:r>
            <a:r>
              <a:rPr lang="zh-CN" altLang="zh-CN" sz="1800" dirty="0"/>
              <a:t>。</a:t>
            </a:r>
          </a:p>
          <a:p>
            <a:pPr indent="450850">
              <a:lnSpc>
                <a:spcPct val="150000"/>
              </a:lnSpc>
            </a:pPr>
            <a:r>
              <a:rPr lang="zh-CN" altLang="zh-CN" sz="1800" dirty="0"/>
              <a:t>（2）采用文本来描述对象。</a:t>
            </a:r>
          </a:p>
          <a:p>
            <a:pPr indent="450850">
              <a:lnSpc>
                <a:spcPct val="150000"/>
              </a:lnSpc>
            </a:pPr>
            <a:r>
              <a:rPr lang="zh-CN" altLang="zh-CN" sz="1800" dirty="0"/>
              <a:t>（3）具有交互性和动态性。</a:t>
            </a:r>
          </a:p>
          <a:p>
            <a:pPr indent="450850">
              <a:lnSpc>
                <a:spcPct val="150000"/>
              </a:lnSpc>
            </a:pPr>
            <a:r>
              <a:rPr lang="zh-CN" altLang="zh-CN" sz="1800" dirty="0"/>
              <a:t>（4）完全支持DOM</a:t>
            </a:r>
            <a:r>
              <a:rPr lang="zh-CN" altLang="zh-CN" sz="1800" dirty="0" smtClean="0"/>
              <a:t>。</a:t>
            </a:r>
            <a:endParaRPr lang="zh-CN" altLang="zh-CN" sz="1800" dirty="0"/>
          </a:p>
        </p:txBody>
      </p:sp>
    </p:spTree>
    <p:extLst>
      <p:ext uri="{BB962C8B-B14F-4D97-AF65-F5344CB8AC3E}">
        <p14:creationId xmlns:p14="http://schemas.microsoft.com/office/powerpoint/2010/main" val="843159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53831" y="328904"/>
            <a:ext cx="3570208" cy="461665"/>
          </a:xfrm>
          <a:prstGeom prst="rect">
            <a:avLst/>
          </a:prstGeom>
        </p:spPr>
        <p:txBody>
          <a:bodyPr wrap="none">
            <a:spAutoFit/>
          </a:bodyPr>
          <a:lstStyle/>
          <a:p>
            <a:r>
              <a:rPr lang="zh-CN" altLang="zh-CN" sz="2400" b="1" dirty="0"/>
              <a:t>“实例”位置函数的应用</a:t>
            </a:r>
            <a:endParaRPr lang="zh-CN" altLang="en-US" sz="2400" b="1" dirty="0"/>
          </a:p>
        </p:txBody>
      </p:sp>
      <p:sp>
        <p:nvSpPr>
          <p:cNvPr id="3" name="TextBox 2"/>
          <p:cNvSpPr txBox="1"/>
          <p:nvPr/>
        </p:nvSpPr>
        <p:spPr>
          <a:xfrm>
            <a:off x="843148" y="997527"/>
            <a:ext cx="10284031" cy="4615366"/>
          </a:xfrm>
          <a:prstGeom prst="rect">
            <a:avLst/>
          </a:prstGeom>
          <a:noFill/>
        </p:spPr>
        <p:txBody>
          <a:bodyPr wrap="square" rtlCol="0">
            <a:spAutoFit/>
          </a:bodyPr>
          <a:lstStyle/>
          <a:p>
            <a:pPr indent="450850">
              <a:lnSpc>
                <a:spcPct val="150000"/>
              </a:lnSpc>
            </a:pPr>
            <a:r>
              <a:rPr lang="zh-CN" altLang="zh-CN" sz="1800" b="1" u="sng" dirty="0"/>
              <a:t>【例】</a:t>
            </a:r>
            <a:r>
              <a:rPr lang="zh-CN" altLang="zh-CN" sz="1800" u="sng" dirty="0"/>
              <a:t>（难度一般）</a:t>
            </a:r>
            <a:r>
              <a:rPr lang="zh-CN" altLang="zh-CN" sz="1800" dirty="0"/>
              <a:t>（</a:t>
            </a:r>
            <a:r>
              <a:rPr lang="en-US" altLang="zh-CN" sz="1800" dirty="0"/>
              <a:t>CH601</a:t>
            </a:r>
            <a:r>
              <a:rPr lang="zh-CN" altLang="zh-CN" sz="1800" dirty="0"/>
              <a:t>）设计界面，当改变对话框的大小或移动对话框时，调用各个函数所获得的信息也相应地发生变化，从变化中可得知各函数之间的区别。</a:t>
            </a:r>
          </a:p>
          <a:p>
            <a:pPr indent="450850">
              <a:lnSpc>
                <a:spcPct val="150000"/>
              </a:lnSpc>
            </a:pPr>
            <a:r>
              <a:rPr lang="zh-CN" altLang="zh-CN" sz="1800" dirty="0"/>
              <a:t>具体实现步骤如下。</a:t>
            </a:r>
          </a:p>
          <a:p>
            <a:pPr indent="450850">
              <a:lnSpc>
                <a:spcPct val="150000"/>
              </a:lnSpc>
            </a:pPr>
            <a:r>
              <a:rPr lang="zh-CN" altLang="zh-CN" sz="1800" dirty="0"/>
              <a:t>（</a:t>
            </a:r>
            <a:r>
              <a:rPr lang="en-US" altLang="zh-CN" sz="1800" dirty="0"/>
              <a:t>1</a:t>
            </a:r>
            <a:r>
              <a:rPr lang="zh-CN" altLang="zh-CN" sz="1800" dirty="0"/>
              <a:t>）新建</a:t>
            </a:r>
            <a:r>
              <a:rPr lang="en-US" altLang="zh-CN" sz="1800" dirty="0" err="1"/>
              <a:t>Qt</a:t>
            </a:r>
            <a:r>
              <a:rPr lang="en-US" altLang="zh-CN" sz="1800" dirty="0"/>
              <a:t> Widgets Application</a:t>
            </a:r>
            <a:r>
              <a:rPr lang="zh-CN" altLang="zh-CN" sz="1800" dirty="0"/>
              <a:t>（详见</a:t>
            </a:r>
            <a:r>
              <a:rPr lang="en-US" altLang="zh-CN" sz="1800" dirty="0"/>
              <a:t>1.3.1</a:t>
            </a:r>
            <a:r>
              <a:rPr lang="zh-CN" altLang="zh-CN" sz="1800" dirty="0"/>
              <a:t>节），项目名称为“</a:t>
            </a:r>
            <a:r>
              <a:rPr lang="en-US" altLang="zh-CN" sz="1800" dirty="0"/>
              <a:t>Geometry</a:t>
            </a:r>
            <a:r>
              <a:rPr lang="zh-CN" altLang="zh-CN" sz="1800" dirty="0"/>
              <a:t>”，基类选择“</a:t>
            </a:r>
            <a:r>
              <a:rPr lang="en-US" altLang="zh-CN" sz="1800" dirty="0" err="1"/>
              <a:t>QDialog</a:t>
            </a:r>
            <a:r>
              <a:rPr lang="zh-CN" altLang="zh-CN" sz="1800" dirty="0"/>
              <a:t>”，类名命名为“</a:t>
            </a:r>
            <a:r>
              <a:rPr lang="en-US" altLang="zh-CN" sz="1800" dirty="0"/>
              <a:t>Geometry</a:t>
            </a:r>
            <a:r>
              <a:rPr lang="zh-CN" altLang="zh-CN" sz="1800" dirty="0"/>
              <a:t>”，</a:t>
            </a:r>
            <a:r>
              <a:rPr lang="zh-CN" altLang="zh-CN" sz="1800" b="1" dirty="0"/>
              <a:t>取消</a:t>
            </a:r>
            <a:r>
              <a:rPr lang="zh-CN" altLang="zh-CN" sz="1800" dirty="0"/>
              <a:t>“创建界面”复选框的选中状态。单击“下一步”按钮，最后单击“完成”按钮，完成该项目工程的建立。</a:t>
            </a:r>
          </a:p>
          <a:p>
            <a:pPr indent="450850">
              <a:lnSpc>
                <a:spcPct val="150000"/>
              </a:lnSpc>
            </a:pPr>
            <a:r>
              <a:rPr lang="zh-CN" altLang="zh-CN" sz="1800" dirty="0"/>
              <a:t>（</a:t>
            </a:r>
            <a:r>
              <a:rPr lang="en-US" altLang="zh-CN" sz="1800" dirty="0"/>
              <a:t>2</a:t>
            </a:r>
            <a:r>
              <a:rPr lang="zh-CN" altLang="zh-CN" sz="1800" dirty="0"/>
              <a:t>）</a:t>
            </a:r>
            <a:r>
              <a:rPr lang="en-US" altLang="zh-CN" sz="1800" dirty="0"/>
              <a:t>Geometry</a:t>
            </a:r>
            <a:r>
              <a:rPr lang="zh-CN" altLang="zh-CN" sz="1800" dirty="0"/>
              <a:t>类继承自</a:t>
            </a:r>
            <a:r>
              <a:rPr lang="en-US" altLang="zh-CN" sz="1800" dirty="0" err="1"/>
              <a:t>QDialog</a:t>
            </a:r>
            <a:r>
              <a:rPr lang="zh-CN" altLang="zh-CN" sz="1800" dirty="0"/>
              <a:t>类，在头文件中声明所需的控件（主要为</a:t>
            </a:r>
            <a:r>
              <a:rPr lang="en-US" altLang="zh-CN" sz="1800" dirty="0" err="1"/>
              <a:t>QLabel</a:t>
            </a:r>
            <a:r>
              <a:rPr lang="zh-CN" altLang="zh-CN" sz="1800" dirty="0"/>
              <a:t>类）及所需要的函数。</a:t>
            </a:r>
          </a:p>
          <a:p>
            <a:pPr indent="450850">
              <a:lnSpc>
                <a:spcPct val="150000"/>
              </a:lnSpc>
            </a:pPr>
            <a:r>
              <a:rPr lang="zh-CN" altLang="zh-CN" sz="1800" dirty="0"/>
              <a:t>打开“</a:t>
            </a:r>
            <a:r>
              <a:rPr lang="en-US" altLang="zh-CN" sz="1800" dirty="0" err="1"/>
              <a:t>geometry.h</a:t>
            </a:r>
            <a:r>
              <a:rPr lang="zh-CN" altLang="zh-CN" sz="1800" dirty="0"/>
              <a:t>”</a:t>
            </a:r>
            <a:r>
              <a:rPr lang="zh-CN" altLang="zh-CN" sz="1800" dirty="0">
                <a:hlinkClick r:id="rId2" action="ppaction://hlinkfile"/>
              </a:rPr>
              <a:t>头文件，添加如下</a:t>
            </a:r>
            <a:r>
              <a:rPr lang="zh-CN" altLang="zh-CN" sz="1800" dirty="0" smtClean="0">
                <a:hlinkClick r:id="rId2" action="ppaction://hlinkfile"/>
              </a:rPr>
              <a:t>代码</a:t>
            </a:r>
            <a:r>
              <a:rPr lang="zh-CN" altLang="en-US" sz="1800" dirty="0" smtClean="0">
                <a:hlinkClick r:id="rId2" action="ppaction://hlinkfile"/>
              </a:rPr>
              <a:t>。</a:t>
            </a:r>
            <a:endParaRPr lang="en-US" altLang="zh-CN" sz="1800" dirty="0" smtClean="0"/>
          </a:p>
          <a:p>
            <a:pPr indent="450850">
              <a:lnSpc>
                <a:spcPct val="150000"/>
              </a:lnSpc>
            </a:pPr>
            <a:r>
              <a:rPr lang="zh-CN" altLang="zh-CN" sz="1800" dirty="0"/>
              <a:t>（</a:t>
            </a:r>
            <a:r>
              <a:rPr lang="en-US" altLang="zh-CN" sz="1800" dirty="0"/>
              <a:t>3</a:t>
            </a:r>
            <a:r>
              <a:rPr lang="zh-CN" altLang="zh-CN" sz="1800" dirty="0"/>
              <a:t>）在构造函数中完成控件的创建及初始化工作，打开“</a:t>
            </a:r>
            <a:r>
              <a:rPr lang="en-US" altLang="zh-CN" sz="1800" dirty="0"/>
              <a:t>geometry.cpp</a:t>
            </a:r>
            <a:r>
              <a:rPr lang="zh-CN" altLang="zh-CN" sz="1800" dirty="0"/>
              <a:t>”</a:t>
            </a:r>
            <a:r>
              <a:rPr lang="zh-CN" altLang="zh-CN" sz="1800" dirty="0">
                <a:hlinkClick r:id="rId3" action="ppaction://hlinkfile"/>
              </a:rPr>
              <a:t>文件，添加如下</a:t>
            </a:r>
            <a:r>
              <a:rPr lang="zh-CN" altLang="zh-CN" sz="1800" dirty="0" smtClean="0">
                <a:hlinkClick r:id="rId3" action="ppaction://hlinkfile"/>
              </a:rPr>
              <a:t>代码</a:t>
            </a:r>
            <a:r>
              <a:rPr lang="zh-CN" altLang="en-US" sz="1800" dirty="0" smtClean="0">
                <a:hlinkClick r:id="rId3" action="ppaction://hlinkfile"/>
              </a:rPr>
              <a:t>。</a:t>
            </a:r>
            <a:endParaRPr lang="en-US" altLang="zh-CN" sz="1800" dirty="0" smtClean="0"/>
          </a:p>
          <a:p>
            <a:pPr indent="450850">
              <a:lnSpc>
                <a:spcPct val="150000"/>
              </a:lnSpc>
            </a:pPr>
            <a:r>
              <a:rPr lang="en-US" altLang="zh-CN" sz="1800" dirty="0" err="1"/>
              <a:t>updateLabel</a:t>
            </a:r>
            <a:r>
              <a:rPr lang="en-US" altLang="zh-CN" sz="1800" dirty="0"/>
              <a:t>()</a:t>
            </a:r>
            <a:r>
              <a:rPr lang="zh-CN" altLang="zh-CN" sz="1800" dirty="0"/>
              <a:t>函数完成获得各位置函数的</a:t>
            </a:r>
            <a:r>
              <a:rPr lang="zh-CN" altLang="zh-CN" sz="1800" dirty="0">
                <a:hlinkClick r:id="rId4" action="ppaction://hlinkfile"/>
              </a:rPr>
              <a:t>信息并显示功能，具体</a:t>
            </a:r>
            <a:r>
              <a:rPr lang="zh-CN" altLang="zh-CN" sz="1800" dirty="0" smtClean="0">
                <a:hlinkClick r:id="rId4" action="ppaction://hlinkfile"/>
              </a:rPr>
              <a:t>代码</a:t>
            </a:r>
            <a:r>
              <a:rPr lang="zh-CN" altLang="en-US" sz="1800" dirty="0" smtClean="0">
                <a:hlinkClick r:id="rId4" action="ppaction://hlinkfile"/>
              </a:rPr>
              <a:t>。</a:t>
            </a:r>
            <a:endParaRPr lang="zh-CN" altLang="zh-CN" sz="1800" dirty="0"/>
          </a:p>
        </p:txBody>
      </p:sp>
    </p:spTree>
    <p:extLst>
      <p:ext uri="{BB962C8B-B14F-4D97-AF65-F5344CB8AC3E}">
        <p14:creationId xmlns:p14="http://schemas.microsoft.com/office/powerpoint/2010/main" val="26411277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nvSpPr>
        <p:spPr>
          <a:xfrm>
            <a:off x="1425039" y="6493824"/>
            <a:ext cx="8799616" cy="356259"/>
          </a:xfrm>
          <a:prstGeom prst="round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1425039" y="5545777"/>
            <a:ext cx="8799616" cy="356259"/>
          </a:xfrm>
          <a:prstGeom prst="round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1053831" y="328904"/>
            <a:ext cx="3159455" cy="461665"/>
          </a:xfrm>
          <a:prstGeom prst="rect">
            <a:avLst/>
          </a:prstGeom>
        </p:spPr>
        <p:txBody>
          <a:bodyPr wrap="none">
            <a:spAutoFit/>
          </a:bodyPr>
          <a:lstStyle/>
          <a:p>
            <a:r>
              <a:rPr lang="zh-CN" altLang="zh-CN" sz="2400" b="1" dirty="0"/>
              <a:t>显示</a:t>
            </a:r>
            <a:r>
              <a:rPr lang="en-US" altLang="zh-CN" sz="2400" b="1" dirty="0" err="1"/>
              <a:t>Qt</a:t>
            </a:r>
            <a:r>
              <a:rPr lang="en-US" altLang="zh-CN" sz="2400" b="1" dirty="0"/>
              <a:t> 5 SVG</a:t>
            </a:r>
            <a:r>
              <a:rPr lang="zh-CN" altLang="zh-CN" sz="2400" b="1" dirty="0"/>
              <a:t>格式图片</a:t>
            </a:r>
          </a:p>
        </p:txBody>
      </p:sp>
      <p:sp>
        <p:nvSpPr>
          <p:cNvPr id="3" name="TextBox 2"/>
          <p:cNvSpPr txBox="1"/>
          <p:nvPr/>
        </p:nvSpPr>
        <p:spPr>
          <a:xfrm>
            <a:off x="890649" y="973777"/>
            <a:ext cx="10165278" cy="923330"/>
          </a:xfrm>
          <a:prstGeom prst="rect">
            <a:avLst/>
          </a:prstGeom>
          <a:noFill/>
        </p:spPr>
        <p:txBody>
          <a:bodyPr wrap="square" rtlCol="0">
            <a:spAutoFit/>
          </a:bodyPr>
          <a:lstStyle/>
          <a:p>
            <a:pPr indent="450850"/>
            <a:r>
              <a:rPr lang="zh-CN" altLang="zh-CN" sz="1800" u="sng" dirty="0"/>
              <a:t>【例】（难度一般）</a:t>
            </a:r>
            <a:r>
              <a:rPr lang="zh-CN" altLang="zh-CN" sz="1800" dirty="0"/>
              <a:t>（</a:t>
            </a:r>
            <a:r>
              <a:rPr lang="en-US" altLang="zh-CN" sz="1800" dirty="0"/>
              <a:t>CH604</a:t>
            </a:r>
            <a:r>
              <a:rPr lang="zh-CN" altLang="zh-CN" sz="1800" dirty="0"/>
              <a:t>）通过利用QSvgWidget类和QSvgRender类实现一个SVG图片浏览器，显示以“.svg”结尾的文件以介绍SVG格式图片显示的方法，如图6.20所示。</a:t>
            </a:r>
          </a:p>
          <a:p>
            <a:pPr indent="450850"/>
            <a:r>
              <a:rPr lang="zh-CN" altLang="zh-CN" sz="1800" dirty="0"/>
              <a:t>此实例由三个层次的窗体构成，如图6.21所示</a:t>
            </a:r>
            <a:r>
              <a:rPr lang="zh-CN" altLang="zh-CN" sz="1800" dirty="0" smtClean="0"/>
              <a:t>。</a:t>
            </a:r>
            <a:endParaRPr lang="zh-CN" altLang="zh-CN" sz="1800" dirty="0"/>
          </a:p>
        </p:txBody>
      </p:sp>
      <p:pic>
        <p:nvPicPr>
          <p:cNvPr id="11266" name="图片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8100" y="1897107"/>
            <a:ext cx="3684547" cy="3258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7" name="Picture 3" descr="6-2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73288" y="3082999"/>
            <a:ext cx="4636056" cy="2072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890649" y="5191288"/>
            <a:ext cx="10165278" cy="2062103"/>
          </a:xfrm>
          <a:prstGeom prst="rect">
            <a:avLst/>
          </a:prstGeom>
          <a:noFill/>
        </p:spPr>
        <p:txBody>
          <a:bodyPr wrap="square" rtlCol="0">
            <a:spAutoFit/>
          </a:bodyPr>
          <a:lstStyle/>
          <a:p>
            <a:pPr indent="450850"/>
            <a:r>
              <a:rPr lang="zh-CN" altLang="zh-CN" sz="1800" dirty="0"/>
              <a:t>在完成此功能的程序中使用与SVG相关的类，必须在程序中包含SVG相关的头文件：</a:t>
            </a:r>
          </a:p>
          <a:p>
            <a:pPr indent="450850">
              <a:spcBef>
                <a:spcPts val="600"/>
              </a:spcBef>
              <a:spcAft>
                <a:spcPts val="600"/>
              </a:spcAft>
            </a:pPr>
            <a:r>
              <a:rPr lang="en-US" altLang="zh-CN" sz="1800" dirty="0" smtClean="0"/>
              <a:t>   </a:t>
            </a:r>
            <a:r>
              <a:rPr lang="zh-CN" altLang="zh-CN" sz="1800" dirty="0" smtClean="0"/>
              <a:t>#</a:t>
            </a:r>
            <a:r>
              <a:rPr lang="zh-CN" altLang="zh-CN" sz="1800" dirty="0"/>
              <a:t>include &lt;QtSvg&gt;</a:t>
            </a:r>
          </a:p>
          <a:p>
            <a:pPr indent="450850"/>
            <a:r>
              <a:rPr lang="zh-CN" altLang="zh-CN" sz="1800" dirty="0"/>
              <a:t>由于Qt默认生成的Makefile中只加入了QtGui、QtCore模块的库，所以必须在工程文件“.pro”中加入一行代码：</a:t>
            </a:r>
          </a:p>
          <a:p>
            <a:pPr indent="450850">
              <a:spcBef>
                <a:spcPts val="600"/>
              </a:spcBef>
              <a:spcAft>
                <a:spcPts val="600"/>
              </a:spcAft>
            </a:pPr>
            <a:r>
              <a:rPr lang="en-US" altLang="zh-CN" sz="1800" dirty="0" smtClean="0"/>
              <a:t>   </a:t>
            </a:r>
            <a:r>
              <a:rPr lang="zh-CN" altLang="zh-CN" sz="1800" dirty="0"/>
              <a:t>QT += svg</a:t>
            </a:r>
          </a:p>
          <a:p>
            <a:pPr indent="450850"/>
            <a:r>
              <a:rPr lang="zh-CN" altLang="zh-CN" sz="1800" dirty="0"/>
              <a:t>这样才可在编译时加入QtSvg的库</a:t>
            </a:r>
            <a:r>
              <a:rPr lang="zh-CN" altLang="zh-CN" sz="1800" dirty="0" smtClean="0"/>
              <a:t>。</a:t>
            </a:r>
            <a:endParaRPr lang="zh-CN" altLang="zh-CN" sz="1800" dirty="0"/>
          </a:p>
        </p:txBody>
      </p:sp>
    </p:spTree>
    <p:extLst>
      <p:ext uri="{BB962C8B-B14F-4D97-AF65-F5344CB8AC3E}">
        <p14:creationId xmlns:p14="http://schemas.microsoft.com/office/powerpoint/2010/main" val="266145358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53831" y="328904"/>
            <a:ext cx="3159455" cy="461665"/>
          </a:xfrm>
          <a:prstGeom prst="rect">
            <a:avLst/>
          </a:prstGeom>
        </p:spPr>
        <p:txBody>
          <a:bodyPr wrap="none">
            <a:spAutoFit/>
          </a:bodyPr>
          <a:lstStyle/>
          <a:p>
            <a:r>
              <a:rPr lang="zh-CN" altLang="zh-CN" sz="2400" b="1" dirty="0"/>
              <a:t>显示</a:t>
            </a:r>
            <a:r>
              <a:rPr lang="en-US" altLang="zh-CN" sz="2400" b="1" dirty="0" err="1"/>
              <a:t>Qt</a:t>
            </a:r>
            <a:r>
              <a:rPr lang="en-US" altLang="zh-CN" sz="2400" b="1" dirty="0"/>
              <a:t> 5 SVG</a:t>
            </a:r>
            <a:r>
              <a:rPr lang="zh-CN" altLang="zh-CN" sz="2400" b="1" dirty="0"/>
              <a:t>格式图片</a:t>
            </a:r>
          </a:p>
        </p:txBody>
      </p:sp>
      <p:sp>
        <p:nvSpPr>
          <p:cNvPr id="3" name="TextBox 2"/>
          <p:cNvSpPr txBox="1"/>
          <p:nvPr/>
        </p:nvSpPr>
        <p:spPr>
          <a:xfrm>
            <a:off x="783771" y="1045029"/>
            <a:ext cx="10414660" cy="5861861"/>
          </a:xfrm>
          <a:prstGeom prst="rect">
            <a:avLst/>
          </a:prstGeom>
          <a:noFill/>
        </p:spPr>
        <p:txBody>
          <a:bodyPr wrap="square" rtlCol="0">
            <a:spAutoFit/>
          </a:bodyPr>
          <a:lstStyle/>
          <a:p>
            <a:pPr indent="450850">
              <a:lnSpc>
                <a:spcPct val="150000"/>
              </a:lnSpc>
            </a:pPr>
            <a:r>
              <a:rPr lang="zh-CN" altLang="zh-CN" sz="1800" dirty="0"/>
              <a:t>具体实现步骤如下。</a:t>
            </a:r>
          </a:p>
          <a:p>
            <a:pPr indent="450850">
              <a:lnSpc>
                <a:spcPct val="150000"/>
              </a:lnSpc>
            </a:pPr>
            <a:r>
              <a:rPr lang="zh-CN" altLang="zh-CN" sz="1800" dirty="0"/>
              <a:t>（</a:t>
            </a:r>
            <a:r>
              <a:rPr lang="en-US" altLang="zh-CN" sz="1800" dirty="0"/>
              <a:t>1</a:t>
            </a:r>
            <a:r>
              <a:rPr lang="zh-CN" altLang="zh-CN" sz="1800" dirty="0"/>
              <a:t>）新建</a:t>
            </a:r>
            <a:r>
              <a:rPr lang="en-US" altLang="zh-CN" sz="1800" dirty="0" err="1"/>
              <a:t>Qt</a:t>
            </a:r>
            <a:r>
              <a:rPr lang="en-US" altLang="zh-CN" sz="1800" dirty="0"/>
              <a:t> Widgets Application</a:t>
            </a:r>
            <a:r>
              <a:rPr lang="zh-CN" altLang="zh-CN" sz="1800" dirty="0"/>
              <a:t>（详见</a:t>
            </a:r>
            <a:r>
              <a:rPr lang="en-US" altLang="zh-CN" sz="1800" dirty="0"/>
              <a:t>1.3.1</a:t>
            </a:r>
            <a:r>
              <a:rPr lang="zh-CN" altLang="zh-CN" sz="1800" dirty="0"/>
              <a:t>节），项目名称为“</a:t>
            </a:r>
            <a:r>
              <a:rPr lang="en-US" altLang="zh-CN" sz="1800" dirty="0" err="1"/>
              <a:t>SVGTest</a:t>
            </a:r>
            <a:r>
              <a:rPr lang="zh-CN" altLang="zh-CN" sz="1800" dirty="0"/>
              <a:t>”，基类选择“</a:t>
            </a:r>
            <a:r>
              <a:rPr lang="en-US" altLang="zh-CN" sz="1800" dirty="0" err="1"/>
              <a:t>QMainWindow</a:t>
            </a:r>
            <a:r>
              <a:rPr lang="zh-CN" altLang="zh-CN" sz="1800" dirty="0"/>
              <a:t>”，类名命名默认为“</a:t>
            </a:r>
            <a:r>
              <a:rPr lang="en-US" altLang="zh-CN" sz="1800" dirty="0" err="1"/>
              <a:t>MainWindow</a:t>
            </a:r>
            <a:r>
              <a:rPr lang="zh-CN" altLang="zh-CN" sz="1800" dirty="0"/>
              <a:t>”，</a:t>
            </a:r>
            <a:r>
              <a:rPr lang="zh-CN" altLang="zh-CN" sz="1800" b="1" dirty="0"/>
              <a:t>取消</a:t>
            </a:r>
            <a:r>
              <a:rPr lang="zh-CN" altLang="zh-CN" sz="1800" dirty="0"/>
              <a:t>“创建界面”复选框的选中状态。单击“下一步”按钮，最后单击“完成”按钮，完成该项目工程的建立。</a:t>
            </a:r>
          </a:p>
          <a:p>
            <a:pPr indent="450850">
              <a:lnSpc>
                <a:spcPct val="150000"/>
              </a:lnSpc>
            </a:pPr>
            <a:r>
              <a:rPr lang="zh-CN" altLang="zh-CN" sz="1800" dirty="0"/>
              <a:t>（</a:t>
            </a:r>
            <a:r>
              <a:rPr lang="en-US" altLang="zh-CN" sz="1800" dirty="0"/>
              <a:t>2</a:t>
            </a:r>
            <a:r>
              <a:rPr lang="zh-CN" altLang="zh-CN" sz="1800" dirty="0"/>
              <a:t>）下面添加该工程的提供实现一个带滚动条显示区域的函数所在的文件。在“</a:t>
            </a:r>
            <a:r>
              <a:rPr lang="en-US" altLang="zh-CN" sz="1800" dirty="0" err="1"/>
              <a:t>SVGTest</a:t>
            </a:r>
            <a:r>
              <a:rPr lang="zh-CN" altLang="zh-CN" sz="1800" dirty="0"/>
              <a:t>”项目名上单击鼠标右键，在弹出的快捷菜单中选择“添加新文件</a:t>
            </a:r>
            <a:r>
              <a:rPr lang="en-US" altLang="zh-CN" sz="1800" dirty="0"/>
              <a:t>...</a:t>
            </a:r>
            <a:r>
              <a:rPr lang="zh-CN" altLang="zh-CN" sz="1800" dirty="0"/>
              <a:t>”选项，在弹出的对话框中选择“</a:t>
            </a:r>
            <a:r>
              <a:rPr lang="en-US" altLang="zh-CN" sz="1800" dirty="0"/>
              <a:t>C++ Class</a:t>
            </a:r>
            <a:r>
              <a:rPr lang="zh-CN" altLang="zh-CN" sz="1800" dirty="0"/>
              <a:t>”选项。单击“</a:t>
            </a:r>
            <a:r>
              <a:rPr lang="en-US" altLang="zh-CN" sz="1800" dirty="0"/>
              <a:t>Choose...</a:t>
            </a:r>
            <a:r>
              <a:rPr lang="zh-CN" altLang="zh-CN" sz="1800" dirty="0"/>
              <a:t>”按钮，在弹出的对话框的“</a:t>
            </a:r>
            <a:r>
              <a:rPr lang="en-US" altLang="zh-CN" sz="1800" dirty="0"/>
              <a:t>Base class</a:t>
            </a:r>
            <a:r>
              <a:rPr lang="zh-CN" altLang="zh-CN" sz="1800" dirty="0"/>
              <a:t>”文本框中输入基类名“</a:t>
            </a:r>
            <a:r>
              <a:rPr lang="en-US" altLang="zh-CN" sz="1800" dirty="0" err="1"/>
              <a:t>QScrollArea</a:t>
            </a:r>
            <a:r>
              <a:rPr lang="zh-CN" altLang="zh-CN" sz="1800" dirty="0"/>
              <a:t>”（手工添加），在“</a:t>
            </a:r>
            <a:r>
              <a:rPr lang="en-US" altLang="zh-CN" sz="1800" dirty="0"/>
              <a:t>Class name</a:t>
            </a:r>
            <a:r>
              <a:rPr lang="zh-CN" altLang="zh-CN" sz="1800" dirty="0"/>
              <a:t>”文本框中输入类的名称“</a:t>
            </a:r>
            <a:r>
              <a:rPr lang="en-US" altLang="zh-CN" sz="1800" dirty="0" err="1"/>
              <a:t>SvgWindow</a:t>
            </a:r>
            <a:r>
              <a:rPr lang="zh-CN" altLang="zh-CN" sz="1800" dirty="0"/>
              <a:t>”。</a:t>
            </a:r>
          </a:p>
          <a:p>
            <a:pPr indent="450850">
              <a:lnSpc>
                <a:spcPct val="150000"/>
              </a:lnSpc>
            </a:pPr>
            <a:r>
              <a:rPr lang="zh-CN" altLang="zh-CN" sz="1800" dirty="0"/>
              <a:t>（</a:t>
            </a:r>
            <a:r>
              <a:rPr lang="en-US" altLang="zh-CN" sz="1800" dirty="0"/>
              <a:t>3</a:t>
            </a:r>
            <a:r>
              <a:rPr lang="zh-CN" altLang="zh-CN" sz="1800" dirty="0"/>
              <a:t>）单击“下一步”按钮，单击“完成”按钮，添加文件“</a:t>
            </a:r>
            <a:r>
              <a:rPr lang="en-US" altLang="zh-CN" sz="1800" dirty="0" err="1"/>
              <a:t>svgwindow.h</a:t>
            </a:r>
            <a:r>
              <a:rPr lang="zh-CN" altLang="zh-CN" sz="1800" dirty="0"/>
              <a:t>”和文件“</a:t>
            </a:r>
            <a:r>
              <a:rPr lang="en-US" altLang="zh-CN" sz="1800" dirty="0"/>
              <a:t>svgwindow.cpp</a:t>
            </a:r>
            <a:r>
              <a:rPr lang="zh-CN" altLang="zh-CN" sz="1800" dirty="0"/>
              <a:t>”。</a:t>
            </a:r>
          </a:p>
          <a:p>
            <a:pPr indent="450850">
              <a:lnSpc>
                <a:spcPct val="150000"/>
              </a:lnSpc>
            </a:pPr>
            <a:r>
              <a:rPr lang="zh-CN" altLang="zh-CN" sz="1800" dirty="0"/>
              <a:t>（</a:t>
            </a:r>
            <a:r>
              <a:rPr lang="en-US" altLang="zh-CN" sz="1800" dirty="0"/>
              <a:t>4</a:t>
            </a:r>
            <a:r>
              <a:rPr lang="zh-CN" altLang="zh-CN" sz="1800" dirty="0"/>
              <a:t>）添加该工程的提供实现显示SVG图片的函数所在的文件。在“</a:t>
            </a:r>
            <a:r>
              <a:rPr lang="en-US" altLang="zh-CN" sz="1800" dirty="0" err="1"/>
              <a:t>SVGTest</a:t>
            </a:r>
            <a:r>
              <a:rPr lang="zh-CN" altLang="zh-CN" sz="1800" dirty="0"/>
              <a:t>”项目名上单击鼠标右键，在弹出的快捷菜单中选择“添加新文件</a:t>
            </a:r>
            <a:r>
              <a:rPr lang="en-US" altLang="zh-CN" sz="1800" dirty="0"/>
              <a:t>...</a:t>
            </a:r>
            <a:r>
              <a:rPr lang="zh-CN" altLang="zh-CN" sz="1800" dirty="0"/>
              <a:t>”选项，在弹出的对话框中选择“</a:t>
            </a:r>
            <a:r>
              <a:rPr lang="en-US" altLang="zh-CN" sz="1800" dirty="0"/>
              <a:t>C++ Class</a:t>
            </a:r>
            <a:r>
              <a:rPr lang="zh-CN" altLang="zh-CN" sz="1800" dirty="0"/>
              <a:t>”选项。单击“</a:t>
            </a:r>
            <a:r>
              <a:rPr lang="en-US" altLang="zh-CN" sz="1800" dirty="0"/>
              <a:t>Choose...</a:t>
            </a:r>
            <a:r>
              <a:rPr lang="zh-CN" altLang="zh-CN" sz="1800" dirty="0"/>
              <a:t>”按钮，在弹出的对话框的“</a:t>
            </a:r>
            <a:r>
              <a:rPr lang="en-US" altLang="zh-CN" sz="1800" dirty="0"/>
              <a:t>Base class</a:t>
            </a:r>
            <a:r>
              <a:rPr lang="zh-CN" altLang="zh-CN" sz="1800" dirty="0"/>
              <a:t>”文本框中输入基类名“</a:t>
            </a:r>
            <a:r>
              <a:rPr lang="en-US" altLang="zh-CN" sz="1800" dirty="0" err="1"/>
              <a:t>QSvgWidget</a:t>
            </a:r>
            <a:r>
              <a:rPr lang="zh-CN" altLang="zh-CN" sz="1800" dirty="0"/>
              <a:t>”（手工添加），在“</a:t>
            </a:r>
            <a:r>
              <a:rPr lang="en-US" altLang="zh-CN" sz="1800" dirty="0"/>
              <a:t>Class name</a:t>
            </a:r>
            <a:r>
              <a:rPr lang="zh-CN" altLang="zh-CN" sz="1800" dirty="0"/>
              <a:t>”文本框中输入类的名称“</a:t>
            </a:r>
            <a:r>
              <a:rPr lang="en-US" altLang="zh-CN" sz="1800" dirty="0" err="1"/>
              <a:t>SvgWidget</a:t>
            </a:r>
            <a:r>
              <a:rPr lang="zh-CN" altLang="zh-CN" sz="1800" dirty="0"/>
              <a:t>”</a:t>
            </a:r>
            <a:r>
              <a:rPr lang="zh-CN" altLang="zh-CN" sz="1800" dirty="0" smtClean="0"/>
              <a:t>。</a:t>
            </a:r>
            <a:endParaRPr lang="zh-CN" altLang="zh-CN" sz="1800" dirty="0"/>
          </a:p>
        </p:txBody>
      </p:sp>
    </p:spTree>
    <p:extLst>
      <p:ext uri="{BB962C8B-B14F-4D97-AF65-F5344CB8AC3E}">
        <p14:creationId xmlns:p14="http://schemas.microsoft.com/office/powerpoint/2010/main" val="343408136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53831" y="328904"/>
            <a:ext cx="3159455" cy="461665"/>
          </a:xfrm>
          <a:prstGeom prst="rect">
            <a:avLst/>
          </a:prstGeom>
        </p:spPr>
        <p:txBody>
          <a:bodyPr wrap="none">
            <a:spAutoFit/>
          </a:bodyPr>
          <a:lstStyle/>
          <a:p>
            <a:r>
              <a:rPr lang="zh-CN" altLang="zh-CN" sz="2400" b="1" dirty="0"/>
              <a:t>显示</a:t>
            </a:r>
            <a:r>
              <a:rPr lang="en-US" altLang="zh-CN" sz="2400" b="1" dirty="0" err="1"/>
              <a:t>Qt</a:t>
            </a:r>
            <a:r>
              <a:rPr lang="en-US" altLang="zh-CN" sz="2400" b="1" dirty="0"/>
              <a:t> 5 SVG</a:t>
            </a:r>
            <a:r>
              <a:rPr lang="zh-CN" altLang="zh-CN" sz="2400" b="1" dirty="0"/>
              <a:t>格式图片</a:t>
            </a:r>
          </a:p>
        </p:txBody>
      </p:sp>
      <p:sp>
        <p:nvSpPr>
          <p:cNvPr id="3" name="TextBox 2"/>
          <p:cNvSpPr txBox="1"/>
          <p:nvPr/>
        </p:nvSpPr>
        <p:spPr>
          <a:xfrm>
            <a:off x="748145" y="1068779"/>
            <a:ext cx="10474037" cy="1184940"/>
          </a:xfrm>
          <a:prstGeom prst="rect">
            <a:avLst/>
          </a:prstGeom>
          <a:noFill/>
        </p:spPr>
        <p:txBody>
          <a:bodyPr wrap="square" rtlCol="0">
            <a:spAutoFit/>
          </a:bodyPr>
          <a:lstStyle/>
          <a:p>
            <a:pPr indent="450850"/>
            <a:r>
              <a:rPr lang="zh-CN" altLang="zh-CN" sz="1800" dirty="0"/>
              <a:t>（</a:t>
            </a:r>
            <a:r>
              <a:rPr lang="en-US" altLang="zh-CN" sz="1800" dirty="0"/>
              <a:t>5</a:t>
            </a:r>
            <a:r>
              <a:rPr lang="zh-CN" altLang="zh-CN" sz="1800" dirty="0"/>
              <a:t>）单击“下一步”按钮，单击“完成”按钮，添加文件“</a:t>
            </a:r>
            <a:r>
              <a:rPr lang="en-US" altLang="zh-CN" sz="1800" dirty="0" err="1"/>
              <a:t>svgwidget.h</a:t>
            </a:r>
            <a:r>
              <a:rPr lang="zh-CN" altLang="zh-CN" sz="1800" dirty="0"/>
              <a:t>”和文件“</a:t>
            </a:r>
            <a:r>
              <a:rPr lang="en-US" altLang="zh-CN" sz="1800" dirty="0"/>
              <a:t>svgwidget.cpp</a:t>
            </a:r>
            <a:r>
              <a:rPr lang="zh-CN" altLang="zh-CN" sz="1800" dirty="0"/>
              <a:t>”。</a:t>
            </a:r>
          </a:p>
          <a:p>
            <a:pPr indent="450850"/>
            <a:r>
              <a:rPr lang="zh-CN" altLang="zh-CN" sz="1800" dirty="0"/>
              <a:t>（</a:t>
            </a:r>
            <a:r>
              <a:rPr lang="en-US" altLang="zh-CN" sz="1800" dirty="0"/>
              <a:t>6</a:t>
            </a:r>
            <a:r>
              <a:rPr lang="zh-CN" altLang="zh-CN" sz="1800" dirty="0"/>
              <a:t>）打开“</a:t>
            </a:r>
            <a:r>
              <a:rPr lang="en-US" altLang="zh-CN" sz="1800" dirty="0" err="1"/>
              <a:t>svgwidget.h</a:t>
            </a:r>
            <a:r>
              <a:rPr lang="zh-CN" altLang="zh-CN" sz="1800" dirty="0"/>
              <a:t>”头文件。SvgWidget类继承自QSvgWidget</a:t>
            </a:r>
            <a:r>
              <a:rPr lang="zh-CN" altLang="zh-CN" dirty="0"/>
              <a:t>类，主要显示SVG图片。具体代码如下</a:t>
            </a:r>
            <a:r>
              <a:rPr lang="zh-CN" altLang="zh-CN" dirty="0" smtClean="0"/>
              <a:t>：</a:t>
            </a:r>
            <a:endParaRPr lang="zh-CN" altLang="zh-CN" dirty="0"/>
          </a:p>
        </p:txBody>
      </p:sp>
      <p:sp>
        <p:nvSpPr>
          <p:cNvPr id="4" name="TextBox 3"/>
          <p:cNvSpPr txBox="1"/>
          <p:nvPr/>
        </p:nvSpPr>
        <p:spPr>
          <a:xfrm>
            <a:off x="1401288" y="2253719"/>
            <a:ext cx="9334006" cy="3594616"/>
          </a:xfrm>
          <a:prstGeom prst="roundRect">
            <a:avLst>
              <a:gd name="adj" fmla="val 5913"/>
            </a:avLst>
          </a:prstGeom>
          <a:solidFill>
            <a:srgbClr val="DDDDDD"/>
          </a:solidFill>
        </p:spPr>
        <p:txBody>
          <a:bodyPr wrap="square" rtlCol="0">
            <a:spAutoFit/>
          </a:bodyPr>
          <a:lstStyle/>
          <a:p>
            <a:r>
              <a:rPr lang="zh-CN" altLang="zh-CN" dirty="0"/>
              <a:t>#include &lt;QtSvg&gt;</a:t>
            </a:r>
          </a:p>
          <a:p>
            <a:r>
              <a:rPr lang="zh-CN" altLang="zh-CN" dirty="0"/>
              <a:t>#include &lt;QSvgWidget&gt;</a:t>
            </a:r>
          </a:p>
          <a:p>
            <a:r>
              <a:rPr lang="zh-CN" altLang="zh-CN" dirty="0"/>
              <a:t>#include &lt;QSvgRenderer&gt;</a:t>
            </a:r>
          </a:p>
          <a:p>
            <a:r>
              <a:rPr lang="zh-CN" altLang="zh-CN" dirty="0"/>
              <a:t>class SvgWidget : public QSvgWidget</a:t>
            </a:r>
          </a:p>
          <a:p>
            <a:r>
              <a:rPr lang="zh-CN" altLang="zh-CN" dirty="0"/>
              <a:t>{</a:t>
            </a:r>
          </a:p>
          <a:p>
            <a:r>
              <a:rPr lang="zh-CN" altLang="zh-CN" dirty="0"/>
              <a:t>    Q_OBJECT</a:t>
            </a:r>
          </a:p>
          <a:p>
            <a:r>
              <a:rPr lang="zh-CN" altLang="zh-CN" dirty="0"/>
              <a:t>public:</a:t>
            </a:r>
          </a:p>
          <a:p>
            <a:r>
              <a:rPr lang="zh-CN" altLang="zh-CN" dirty="0"/>
              <a:t>    SvgWidget(QWidget *parent=0);</a:t>
            </a:r>
          </a:p>
          <a:p>
            <a:r>
              <a:rPr lang="zh-CN" altLang="zh-CN" dirty="0"/>
              <a:t>    void wheelEvent(QWheelEvent *);</a:t>
            </a:r>
          </a:p>
          <a:p>
            <a:r>
              <a:rPr lang="zh-CN" altLang="zh-CN" dirty="0"/>
              <a:t>//响应鼠标的滚轮事件，使SVG图片能够通过鼠标滚轮的滚动进行缩放</a:t>
            </a:r>
          </a:p>
          <a:p>
            <a:r>
              <a:rPr lang="zh-CN" altLang="zh-CN" dirty="0"/>
              <a:t>private:</a:t>
            </a:r>
          </a:p>
          <a:p>
            <a:r>
              <a:rPr lang="zh-CN" altLang="zh-CN" dirty="0"/>
              <a:t>    QSvgRenderer *render; 	        //用于图片显示尺寸的确定</a:t>
            </a:r>
          </a:p>
          <a:p>
            <a:r>
              <a:rPr lang="zh-CN" altLang="zh-CN" dirty="0"/>
              <a:t>}</a:t>
            </a:r>
            <a:r>
              <a:rPr lang="zh-CN" altLang="zh-CN" dirty="0" smtClean="0"/>
              <a:t>;</a:t>
            </a:r>
            <a:endParaRPr lang="en-US" altLang="zh-CN" dirty="0" smtClean="0"/>
          </a:p>
        </p:txBody>
      </p:sp>
    </p:spTree>
    <p:extLst>
      <p:ext uri="{BB962C8B-B14F-4D97-AF65-F5344CB8AC3E}">
        <p14:creationId xmlns:p14="http://schemas.microsoft.com/office/powerpoint/2010/main" val="285218720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53831" y="328904"/>
            <a:ext cx="3159455" cy="461665"/>
          </a:xfrm>
          <a:prstGeom prst="rect">
            <a:avLst/>
          </a:prstGeom>
        </p:spPr>
        <p:txBody>
          <a:bodyPr wrap="none">
            <a:spAutoFit/>
          </a:bodyPr>
          <a:lstStyle/>
          <a:p>
            <a:r>
              <a:rPr lang="zh-CN" altLang="zh-CN" sz="2400" b="1" dirty="0"/>
              <a:t>显示</a:t>
            </a:r>
            <a:r>
              <a:rPr lang="en-US" altLang="zh-CN" sz="2400" b="1" dirty="0" err="1"/>
              <a:t>Qt</a:t>
            </a:r>
            <a:r>
              <a:rPr lang="en-US" altLang="zh-CN" sz="2400" b="1" dirty="0"/>
              <a:t> 5 SVG</a:t>
            </a:r>
            <a:r>
              <a:rPr lang="zh-CN" altLang="zh-CN" sz="2400" b="1" dirty="0"/>
              <a:t>格式图片</a:t>
            </a:r>
          </a:p>
        </p:txBody>
      </p:sp>
      <p:sp>
        <p:nvSpPr>
          <p:cNvPr id="3" name="TextBox 2"/>
          <p:cNvSpPr txBox="1"/>
          <p:nvPr/>
        </p:nvSpPr>
        <p:spPr>
          <a:xfrm>
            <a:off x="819397" y="985652"/>
            <a:ext cx="10343408" cy="353943"/>
          </a:xfrm>
          <a:prstGeom prst="rect">
            <a:avLst/>
          </a:prstGeom>
          <a:noFill/>
        </p:spPr>
        <p:txBody>
          <a:bodyPr wrap="square" rtlCol="0">
            <a:spAutoFit/>
          </a:bodyPr>
          <a:lstStyle/>
          <a:p>
            <a:r>
              <a:rPr lang="zh-CN" altLang="zh-CN" dirty="0"/>
              <a:t>（</a:t>
            </a:r>
            <a:r>
              <a:rPr lang="en-US" altLang="zh-CN" dirty="0"/>
              <a:t>7</a:t>
            </a:r>
            <a:r>
              <a:rPr lang="zh-CN" altLang="zh-CN" dirty="0"/>
              <a:t>）打开“</a:t>
            </a:r>
            <a:r>
              <a:rPr lang="en-US" altLang="zh-CN" dirty="0"/>
              <a:t>svgwidget.cpp</a:t>
            </a:r>
            <a:r>
              <a:rPr lang="zh-CN" altLang="zh-CN" dirty="0"/>
              <a:t>”文件，SvgWidget构造函数获得本窗体的QSvgRenderer对象。具体代码如下</a:t>
            </a:r>
            <a:r>
              <a:rPr lang="zh-CN" altLang="zh-CN" dirty="0" smtClean="0"/>
              <a:t>：</a:t>
            </a:r>
            <a:endParaRPr lang="zh-CN" altLang="zh-CN" dirty="0"/>
          </a:p>
        </p:txBody>
      </p:sp>
      <p:sp>
        <p:nvSpPr>
          <p:cNvPr id="4" name="TextBox 3"/>
          <p:cNvSpPr txBox="1"/>
          <p:nvPr/>
        </p:nvSpPr>
        <p:spPr>
          <a:xfrm>
            <a:off x="1053831" y="1436916"/>
            <a:ext cx="9420205" cy="1259919"/>
          </a:xfrm>
          <a:prstGeom prst="roundRect">
            <a:avLst/>
          </a:prstGeom>
          <a:solidFill>
            <a:srgbClr val="DDDDDD"/>
          </a:solidFill>
        </p:spPr>
        <p:txBody>
          <a:bodyPr wrap="square" rtlCol="0">
            <a:spAutoFit/>
          </a:bodyPr>
          <a:lstStyle/>
          <a:p>
            <a:r>
              <a:rPr lang="zh-CN" altLang="zh-CN" dirty="0"/>
              <a:t>SvgWidget::SvgWidget(QWidget *parent):QSvgWidget(parent)</a:t>
            </a:r>
          </a:p>
          <a:p>
            <a:r>
              <a:rPr lang="zh-CN" altLang="zh-CN" dirty="0"/>
              <a:t>{</a:t>
            </a:r>
          </a:p>
          <a:p>
            <a:r>
              <a:rPr lang="zh-CN" altLang="zh-CN" dirty="0"/>
              <a:t>    render =renderer();</a:t>
            </a:r>
          </a:p>
          <a:p>
            <a:r>
              <a:rPr lang="zh-CN" altLang="zh-CN" dirty="0" smtClean="0"/>
              <a:t>}</a:t>
            </a:r>
            <a:endParaRPr lang="zh-CN" altLang="zh-CN" dirty="0"/>
          </a:p>
        </p:txBody>
      </p:sp>
    </p:spTree>
    <p:extLst>
      <p:ext uri="{BB962C8B-B14F-4D97-AF65-F5344CB8AC3E}">
        <p14:creationId xmlns:p14="http://schemas.microsoft.com/office/powerpoint/2010/main" val="227478419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53831" y="328904"/>
            <a:ext cx="3159455" cy="461665"/>
          </a:xfrm>
          <a:prstGeom prst="rect">
            <a:avLst/>
          </a:prstGeom>
        </p:spPr>
        <p:txBody>
          <a:bodyPr wrap="none">
            <a:spAutoFit/>
          </a:bodyPr>
          <a:lstStyle/>
          <a:p>
            <a:r>
              <a:rPr lang="zh-CN" altLang="zh-CN" sz="2400" b="1" dirty="0"/>
              <a:t>显示</a:t>
            </a:r>
            <a:r>
              <a:rPr lang="en-US" altLang="zh-CN" sz="2400" b="1" dirty="0" err="1"/>
              <a:t>Qt</a:t>
            </a:r>
            <a:r>
              <a:rPr lang="en-US" altLang="zh-CN" sz="2400" b="1" dirty="0"/>
              <a:t> 5 SVG</a:t>
            </a:r>
            <a:r>
              <a:rPr lang="zh-CN" altLang="zh-CN" sz="2400" b="1" dirty="0"/>
              <a:t>格式图片</a:t>
            </a:r>
          </a:p>
        </p:txBody>
      </p:sp>
      <p:sp>
        <p:nvSpPr>
          <p:cNvPr id="3" name="矩形 2"/>
          <p:cNvSpPr/>
          <p:nvPr/>
        </p:nvSpPr>
        <p:spPr>
          <a:xfrm>
            <a:off x="1187532" y="981872"/>
            <a:ext cx="8835241" cy="353943"/>
          </a:xfrm>
          <a:prstGeom prst="rect">
            <a:avLst/>
          </a:prstGeom>
        </p:spPr>
        <p:txBody>
          <a:bodyPr wrap="square">
            <a:spAutoFit/>
          </a:bodyPr>
          <a:lstStyle/>
          <a:p>
            <a:r>
              <a:rPr lang="zh-CN" altLang="zh-CN" dirty="0"/>
              <a:t>以下是鼠标滚轮的响应事件，使SVG图片能够通过鼠标滚轮的滚动进行缩放。具体代码如下：</a:t>
            </a:r>
          </a:p>
        </p:txBody>
      </p:sp>
      <p:sp>
        <p:nvSpPr>
          <p:cNvPr id="4" name="TextBox 3"/>
          <p:cNvSpPr txBox="1"/>
          <p:nvPr/>
        </p:nvSpPr>
        <p:spPr>
          <a:xfrm>
            <a:off x="1270660" y="1448790"/>
            <a:ext cx="9357756" cy="5479018"/>
          </a:xfrm>
          <a:prstGeom prst="roundRect">
            <a:avLst>
              <a:gd name="adj" fmla="val 5378"/>
            </a:avLst>
          </a:prstGeom>
          <a:solidFill>
            <a:srgbClr val="DDDDDD"/>
          </a:solidFill>
        </p:spPr>
        <p:txBody>
          <a:bodyPr wrap="square" rtlCol="0">
            <a:spAutoFit/>
          </a:bodyPr>
          <a:lstStyle/>
          <a:p>
            <a:r>
              <a:rPr lang="zh-CN" altLang="zh-CN" dirty="0"/>
              <a:t>void SvgWidget::wheelEvent(QWheelEvent *e)</a:t>
            </a:r>
          </a:p>
          <a:p>
            <a:r>
              <a:rPr lang="zh-CN" altLang="zh-CN" dirty="0"/>
              <a:t>{	</a:t>
            </a:r>
          </a:p>
          <a:p>
            <a:r>
              <a:rPr lang="zh-CN" altLang="zh-CN" dirty="0"/>
              <a:t>    	const double diff=0.1;				//(a)</a:t>
            </a:r>
          </a:p>
          <a:p>
            <a:r>
              <a:rPr lang="zh-CN" altLang="zh-CN" dirty="0"/>
              <a:t>    	QSize size =render-&gt;defaultSize();	</a:t>
            </a:r>
            <a:r>
              <a:rPr lang="en-US" altLang="zh-CN" dirty="0" smtClean="0"/>
              <a:t>		</a:t>
            </a:r>
            <a:r>
              <a:rPr lang="zh-CN" altLang="zh-CN" dirty="0" smtClean="0"/>
              <a:t>//(</a:t>
            </a:r>
            <a:r>
              <a:rPr lang="zh-CN" altLang="zh-CN" dirty="0"/>
              <a:t>b)</a:t>
            </a:r>
          </a:p>
          <a:p>
            <a:r>
              <a:rPr lang="zh-CN" altLang="zh-CN" dirty="0"/>
              <a:t>    	int width =size.width();</a:t>
            </a:r>
          </a:p>
          <a:p>
            <a:r>
              <a:rPr lang="zh-CN" altLang="zh-CN" dirty="0"/>
              <a:t>    	int height =size.height();</a:t>
            </a:r>
          </a:p>
          <a:p>
            <a:r>
              <a:rPr lang="zh-CN" altLang="zh-CN" dirty="0"/>
              <a:t>    	if(e-&gt;delta()&gt;0) 					//(c)</a:t>
            </a:r>
          </a:p>
          <a:p>
            <a:r>
              <a:rPr lang="zh-CN" altLang="zh-CN" dirty="0"/>
              <a:t>    	{</a:t>
            </a:r>
          </a:p>
          <a:p>
            <a:r>
              <a:rPr lang="zh-CN" altLang="zh-CN" dirty="0"/>
              <a:t>        //对图片的长、宽值进行处理，放大一定的比例</a:t>
            </a:r>
          </a:p>
          <a:p>
            <a:r>
              <a:rPr lang="zh-CN" altLang="zh-CN" dirty="0"/>
              <a:t>        width =int(this-&gt;width()+this-&gt;width()*diff);</a:t>
            </a:r>
          </a:p>
          <a:p>
            <a:r>
              <a:rPr lang="zh-CN" altLang="zh-CN" dirty="0"/>
              <a:t>        height =int(this-&gt;height()+this-&gt;height()*diff);</a:t>
            </a:r>
          </a:p>
          <a:p>
            <a:r>
              <a:rPr lang="zh-CN" altLang="zh-CN" dirty="0"/>
              <a:t>    	}</a:t>
            </a:r>
          </a:p>
          <a:p>
            <a:r>
              <a:rPr lang="zh-CN" altLang="zh-CN" dirty="0"/>
              <a:t>    	else</a:t>
            </a:r>
          </a:p>
          <a:p>
            <a:r>
              <a:rPr lang="zh-CN" altLang="zh-CN" dirty="0"/>
              <a:t>    	{</a:t>
            </a:r>
          </a:p>
          <a:p>
            <a:r>
              <a:rPr lang="zh-CN" altLang="zh-CN" dirty="0"/>
              <a:t>	   //对图片的长、宽值进行处理，缩小一定的比例</a:t>
            </a:r>
          </a:p>
          <a:p>
            <a:r>
              <a:rPr lang="zh-CN" altLang="zh-CN" dirty="0"/>
              <a:t>        width =int(this-&gt;width()-this-&gt;width()*diff);</a:t>
            </a:r>
          </a:p>
          <a:p>
            <a:r>
              <a:rPr lang="zh-CN" altLang="zh-CN" dirty="0"/>
              <a:t>        height =int(this-&gt;height()-this-&gt;height()*diff);</a:t>
            </a:r>
          </a:p>
          <a:p>
            <a:r>
              <a:rPr lang="zh-CN" altLang="zh-CN" dirty="0"/>
              <a:t>    	}</a:t>
            </a:r>
          </a:p>
          <a:p>
            <a:r>
              <a:rPr lang="zh-CN" altLang="zh-CN" dirty="0"/>
              <a:t>    	resize(width,height);		</a:t>
            </a:r>
            <a:r>
              <a:rPr lang="zh-CN" altLang="zh-CN" dirty="0" smtClean="0"/>
              <a:t>//</a:t>
            </a:r>
            <a:r>
              <a:rPr lang="zh-CN" altLang="zh-CN" dirty="0"/>
              <a:t>利用新的长、宽值对图片进行resize()操作</a:t>
            </a:r>
          </a:p>
          <a:p>
            <a:r>
              <a:rPr lang="zh-CN" altLang="zh-CN" dirty="0" smtClean="0"/>
              <a:t>}</a:t>
            </a:r>
            <a:endParaRPr lang="en-US" altLang="zh-CN" dirty="0" smtClean="0"/>
          </a:p>
        </p:txBody>
      </p:sp>
    </p:spTree>
    <p:extLst>
      <p:ext uri="{BB962C8B-B14F-4D97-AF65-F5344CB8AC3E}">
        <p14:creationId xmlns:p14="http://schemas.microsoft.com/office/powerpoint/2010/main" val="126595956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53831" y="328904"/>
            <a:ext cx="3159455" cy="461665"/>
          </a:xfrm>
          <a:prstGeom prst="rect">
            <a:avLst/>
          </a:prstGeom>
        </p:spPr>
        <p:txBody>
          <a:bodyPr wrap="none">
            <a:spAutoFit/>
          </a:bodyPr>
          <a:lstStyle/>
          <a:p>
            <a:r>
              <a:rPr lang="zh-CN" altLang="zh-CN" sz="2400" b="1" dirty="0"/>
              <a:t>显示</a:t>
            </a:r>
            <a:r>
              <a:rPr lang="en-US" altLang="zh-CN" sz="2400" b="1" dirty="0" err="1"/>
              <a:t>Qt</a:t>
            </a:r>
            <a:r>
              <a:rPr lang="en-US" altLang="zh-CN" sz="2400" b="1" dirty="0"/>
              <a:t> 5 SVG</a:t>
            </a:r>
            <a:r>
              <a:rPr lang="zh-CN" altLang="zh-CN" sz="2400" b="1" dirty="0"/>
              <a:t>格式图片</a:t>
            </a:r>
          </a:p>
        </p:txBody>
      </p:sp>
      <p:sp>
        <p:nvSpPr>
          <p:cNvPr id="3" name="TextBox 2"/>
          <p:cNvSpPr txBox="1"/>
          <p:nvPr/>
        </p:nvSpPr>
        <p:spPr>
          <a:xfrm>
            <a:off x="748145" y="1033153"/>
            <a:ext cx="10307782" cy="3000821"/>
          </a:xfrm>
          <a:prstGeom prst="rect">
            <a:avLst/>
          </a:prstGeom>
          <a:noFill/>
        </p:spPr>
        <p:txBody>
          <a:bodyPr wrap="square" rtlCol="0">
            <a:spAutoFit/>
          </a:bodyPr>
          <a:lstStyle/>
          <a:p>
            <a:pPr indent="450850">
              <a:lnSpc>
                <a:spcPct val="150000"/>
              </a:lnSpc>
            </a:pPr>
            <a:r>
              <a:rPr lang="zh-CN" altLang="zh-CN" sz="1800" b="1" dirty="0"/>
              <a:t>其中，</a:t>
            </a:r>
            <a:endParaRPr lang="zh-CN" altLang="zh-CN" sz="1800" dirty="0"/>
          </a:p>
          <a:p>
            <a:pPr indent="450850">
              <a:lnSpc>
                <a:spcPct val="150000"/>
              </a:lnSpc>
            </a:pPr>
            <a:r>
              <a:rPr lang="en-US" altLang="zh-CN" sz="1800" b="1" dirty="0"/>
              <a:t>(a) </a:t>
            </a:r>
            <a:r>
              <a:rPr lang="zh-CN" altLang="zh-CN" sz="1800" b="1" dirty="0"/>
              <a:t>const double diff=0.1：</a:t>
            </a:r>
            <a:r>
              <a:rPr lang="zh-CN" altLang="zh-CN" sz="1800" dirty="0"/>
              <a:t>diff的值表示每次滚轮滚动一定的值，图片大小改变的比例。</a:t>
            </a:r>
          </a:p>
          <a:p>
            <a:pPr indent="450850">
              <a:lnSpc>
                <a:spcPct val="150000"/>
              </a:lnSpc>
            </a:pPr>
            <a:r>
              <a:rPr lang="en-US" altLang="zh-CN" sz="1800" b="1" dirty="0"/>
              <a:t>(b) </a:t>
            </a:r>
            <a:r>
              <a:rPr lang="zh-CN" altLang="zh-CN" sz="1800" b="1" dirty="0"/>
              <a:t>QSize size =render-&gt;defaultSize()：</a:t>
            </a:r>
            <a:r>
              <a:rPr lang="zh-CN" altLang="zh-CN" sz="1800" dirty="0"/>
              <a:t>该行代码及下面两行代码用于获取图片显示区的尺寸，以便进行下一步的缩放操作。</a:t>
            </a:r>
          </a:p>
          <a:p>
            <a:pPr indent="450850">
              <a:lnSpc>
                <a:spcPct val="150000"/>
              </a:lnSpc>
            </a:pPr>
            <a:r>
              <a:rPr lang="en-US" altLang="zh-CN" sz="1800" b="1" dirty="0"/>
              <a:t>(c) </a:t>
            </a:r>
            <a:r>
              <a:rPr lang="zh-CN" altLang="zh-CN" sz="1800" b="1" dirty="0"/>
              <a:t>if(e-&gt;delta()&gt;0)：</a:t>
            </a:r>
            <a:r>
              <a:rPr lang="zh-CN" altLang="zh-CN" sz="1800" dirty="0"/>
              <a:t>利用QWheelEvent的delta()函数获得滚轮滚动的距离值，通过此值来判断滚轮滚动的方向。若delta()值大于零，则表示滚轮向前（远离用户的方向）滚动；若小于零则表示向后（靠近用户的方向）滚动</a:t>
            </a:r>
            <a:r>
              <a:rPr lang="zh-CN" altLang="zh-CN" sz="1800" dirty="0" smtClean="0"/>
              <a:t>。</a:t>
            </a:r>
            <a:endParaRPr lang="zh-CN" altLang="zh-CN" sz="1800" dirty="0"/>
          </a:p>
        </p:txBody>
      </p:sp>
    </p:spTree>
    <p:extLst>
      <p:ext uri="{BB962C8B-B14F-4D97-AF65-F5344CB8AC3E}">
        <p14:creationId xmlns:p14="http://schemas.microsoft.com/office/powerpoint/2010/main" val="420174872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53831" y="328904"/>
            <a:ext cx="3159455" cy="461665"/>
          </a:xfrm>
          <a:prstGeom prst="rect">
            <a:avLst/>
          </a:prstGeom>
        </p:spPr>
        <p:txBody>
          <a:bodyPr wrap="none">
            <a:spAutoFit/>
          </a:bodyPr>
          <a:lstStyle/>
          <a:p>
            <a:r>
              <a:rPr lang="zh-CN" altLang="zh-CN" sz="2400" b="1" dirty="0"/>
              <a:t>显示</a:t>
            </a:r>
            <a:r>
              <a:rPr lang="en-US" altLang="zh-CN" sz="2400" b="1" dirty="0" err="1"/>
              <a:t>Qt</a:t>
            </a:r>
            <a:r>
              <a:rPr lang="en-US" altLang="zh-CN" sz="2400" b="1" dirty="0"/>
              <a:t> 5 SVG</a:t>
            </a:r>
            <a:r>
              <a:rPr lang="zh-CN" altLang="zh-CN" sz="2400" b="1" dirty="0"/>
              <a:t>格式图片</a:t>
            </a:r>
          </a:p>
        </p:txBody>
      </p:sp>
      <p:sp>
        <p:nvSpPr>
          <p:cNvPr id="3" name="TextBox 2"/>
          <p:cNvSpPr txBox="1"/>
          <p:nvPr/>
        </p:nvSpPr>
        <p:spPr>
          <a:xfrm>
            <a:off x="712519" y="1033153"/>
            <a:ext cx="10379034" cy="1200329"/>
          </a:xfrm>
          <a:prstGeom prst="rect">
            <a:avLst/>
          </a:prstGeom>
          <a:noFill/>
        </p:spPr>
        <p:txBody>
          <a:bodyPr wrap="square" rtlCol="0">
            <a:spAutoFit/>
          </a:bodyPr>
          <a:lstStyle/>
          <a:p>
            <a:pPr indent="450850"/>
            <a:r>
              <a:rPr lang="zh-CN" altLang="zh-CN" sz="1800" dirty="0"/>
              <a:t>（8）SvgWindow类继承自QScrollArea类，是一个带滚动条的显示区域。在SvgWindow实现中包含SvgWidget类的头文件。SvgWindow类使图片在放大到超过主窗口大小时，能够通过拖曳滚动条的方式进行查看。</a:t>
            </a:r>
          </a:p>
          <a:p>
            <a:pPr indent="450850"/>
            <a:r>
              <a:rPr lang="zh-CN" altLang="zh-CN" sz="1800" dirty="0"/>
              <a:t>打开“svgwindow.h”头文件，具体代码如下</a:t>
            </a:r>
            <a:r>
              <a:rPr lang="zh-CN" altLang="zh-CN" sz="1800" dirty="0" smtClean="0"/>
              <a:t>：</a:t>
            </a:r>
            <a:endParaRPr lang="zh-CN" altLang="zh-CN" sz="1800" dirty="0"/>
          </a:p>
        </p:txBody>
      </p:sp>
      <p:sp>
        <p:nvSpPr>
          <p:cNvPr id="4" name="TextBox 3"/>
          <p:cNvSpPr txBox="1"/>
          <p:nvPr/>
        </p:nvSpPr>
        <p:spPr>
          <a:xfrm>
            <a:off x="1246909" y="2269512"/>
            <a:ext cx="9179626" cy="4133017"/>
          </a:xfrm>
          <a:prstGeom prst="roundRect">
            <a:avLst>
              <a:gd name="adj" fmla="val 5710"/>
            </a:avLst>
          </a:prstGeom>
          <a:solidFill>
            <a:srgbClr val="DDDDDD"/>
          </a:solidFill>
        </p:spPr>
        <p:txBody>
          <a:bodyPr wrap="square" rtlCol="0">
            <a:spAutoFit/>
          </a:bodyPr>
          <a:lstStyle/>
          <a:p>
            <a:r>
              <a:rPr lang="zh-CN" altLang="zh-CN" dirty="0"/>
              <a:t>#include &lt;QScrollArea&gt;</a:t>
            </a:r>
          </a:p>
          <a:p>
            <a:r>
              <a:rPr lang="en-US" altLang="zh-CN" dirty="0"/>
              <a:t>#include "</a:t>
            </a:r>
            <a:r>
              <a:rPr lang="en-US" altLang="zh-CN" dirty="0" err="1"/>
              <a:t>svgwidget.h</a:t>
            </a:r>
            <a:r>
              <a:rPr lang="en-US" altLang="zh-CN" dirty="0"/>
              <a:t>"</a:t>
            </a:r>
            <a:endParaRPr lang="zh-CN" altLang="zh-CN" dirty="0"/>
          </a:p>
          <a:p>
            <a:r>
              <a:rPr lang="zh-CN" altLang="zh-CN" dirty="0"/>
              <a:t>class SvgWindow : public QScrollArea</a:t>
            </a:r>
          </a:p>
          <a:p>
            <a:r>
              <a:rPr lang="zh-CN" altLang="zh-CN" dirty="0"/>
              <a:t>{</a:t>
            </a:r>
          </a:p>
          <a:p>
            <a:r>
              <a:rPr lang="zh-CN" altLang="zh-CN" dirty="0"/>
              <a:t>    Q_OBJECT</a:t>
            </a:r>
          </a:p>
          <a:p>
            <a:r>
              <a:rPr lang="zh-CN" altLang="zh-CN" dirty="0"/>
              <a:t>public:</a:t>
            </a:r>
          </a:p>
          <a:p>
            <a:r>
              <a:rPr lang="zh-CN" altLang="zh-CN" dirty="0"/>
              <a:t>    SvgWindow(QWidget *parent=0);</a:t>
            </a:r>
          </a:p>
          <a:p>
            <a:r>
              <a:rPr lang="zh-CN" altLang="zh-CN" dirty="0"/>
              <a:t>    void setFile(QString);</a:t>
            </a:r>
          </a:p>
          <a:p>
            <a:r>
              <a:rPr lang="zh-CN" altLang="zh-CN" dirty="0"/>
              <a:t>    void mousePressEvent(QMouseEvent *);</a:t>
            </a:r>
          </a:p>
          <a:p>
            <a:r>
              <a:rPr lang="zh-CN" altLang="zh-CN" dirty="0"/>
              <a:t>    void mouseMoveEvent(QMouseEvent *);</a:t>
            </a:r>
          </a:p>
          <a:p>
            <a:r>
              <a:rPr lang="zh-CN" altLang="zh-CN" dirty="0"/>
              <a:t>private:</a:t>
            </a:r>
          </a:p>
          <a:p>
            <a:r>
              <a:rPr lang="zh-CN" altLang="zh-CN" dirty="0"/>
              <a:t>    SvgWidget *svgWidget;</a:t>
            </a:r>
          </a:p>
          <a:p>
            <a:r>
              <a:rPr lang="zh-CN" altLang="zh-CN" dirty="0"/>
              <a:t>    QPoint mousePressPos;</a:t>
            </a:r>
          </a:p>
          <a:p>
            <a:r>
              <a:rPr lang="zh-CN" altLang="zh-CN" dirty="0"/>
              <a:t>    QPoint scrollBarValuesOnMousePress;</a:t>
            </a:r>
          </a:p>
          <a:p>
            <a:r>
              <a:rPr lang="zh-CN" altLang="zh-CN" dirty="0"/>
              <a:t>}</a:t>
            </a:r>
            <a:r>
              <a:rPr lang="zh-CN" altLang="zh-CN" dirty="0" smtClean="0"/>
              <a:t>;</a:t>
            </a:r>
            <a:endParaRPr lang="en-US" altLang="zh-CN" dirty="0" smtClean="0"/>
          </a:p>
        </p:txBody>
      </p:sp>
    </p:spTree>
    <p:extLst>
      <p:ext uri="{BB962C8B-B14F-4D97-AF65-F5344CB8AC3E}">
        <p14:creationId xmlns:p14="http://schemas.microsoft.com/office/powerpoint/2010/main" val="142313867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53831" y="328904"/>
            <a:ext cx="3159455" cy="461665"/>
          </a:xfrm>
          <a:prstGeom prst="rect">
            <a:avLst/>
          </a:prstGeom>
        </p:spPr>
        <p:txBody>
          <a:bodyPr wrap="none">
            <a:spAutoFit/>
          </a:bodyPr>
          <a:lstStyle/>
          <a:p>
            <a:r>
              <a:rPr lang="zh-CN" altLang="zh-CN" sz="2400" b="1" dirty="0"/>
              <a:t>显示</a:t>
            </a:r>
            <a:r>
              <a:rPr lang="en-US" altLang="zh-CN" sz="2400" b="1" dirty="0" err="1"/>
              <a:t>Qt</a:t>
            </a:r>
            <a:r>
              <a:rPr lang="en-US" altLang="zh-CN" sz="2400" b="1" dirty="0"/>
              <a:t> 5 SVG</a:t>
            </a:r>
            <a:r>
              <a:rPr lang="zh-CN" altLang="zh-CN" sz="2400" b="1" dirty="0"/>
              <a:t>格式图片</a:t>
            </a:r>
          </a:p>
        </p:txBody>
      </p:sp>
      <p:sp>
        <p:nvSpPr>
          <p:cNvPr id="3" name="TextBox 2"/>
          <p:cNvSpPr txBox="1"/>
          <p:nvPr/>
        </p:nvSpPr>
        <p:spPr>
          <a:xfrm>
            <a:off x="736270" y="1021278"/>
            <a:ext cx="10390909" cy="923330"/>
          </a:xfrm>
          <a:prstGeom prst="rect">
            <a:avLst/>
          </a:prstGeom>
          <a:noFill/>
        </p:spPr>
        <p:txBody>
          <a:bodyPr wrap="square" rtlCol="0">
            <a:spAutoFit/>
          </a:bodyPr>
          <a:lstStyle/>
          <a:p>
            <a:pPr indent="450850"/>
            <a:r>
              <a:rPr lang="zh-CN" altLang="zh-CN" sz="1800" dirty="0"/>
              <a:t>（9）SvgWindow类的构造函数，构造SvgWidget对象，并调用QScrollArea类的setWidget()函数设置滚动区的窗体，使svgWidget成为SvgWindow的子窗口。</a:t>
            </a:r>
          </a:p>
          <a:p>
            <a:pPr indent="450850"/>
            <a:r>
              <a:rPr lang="zh-CN" altLang="zh-CN" sz="1800" dirty="0"/>
              <a:t>打开“svgwindow.cpp”文件，具体代码如下</a:t>
            </a:r>
            <a:r>
              <a:rPr lang="zh-CN" altLang="zh-CN" sz="1800" dirty="0" smtClean="0"/>
              <a:t>：</a:t>
            </a:r>
            <a:endParaRPr lang="zh-CN" altLang="zh-CN" sz="1800" dirty="0"/>
          </a:p>
        </p:txBody>
      </p:sp>
      <p:sp>
        <p:nvSpPr>
          <p:cNvPr id="4" name="TextBox 3"/>
          <p:cNvSpPr txBox="1"/>
          <p:nvPr/>
        </p:nvSpPr>
        <p:spPr>
          <a:xfrm>
            <a:off x="1306286" y="1995057"/>
            <a:ext cx="9334005" cy="1549360"/>
          </a:xfrm>
          <a:prstGeom prst="roundRect">
            <a:avLst/>
          </a:prstGeom>
          <a:solidFill>
            <a:srgbClr val="DDDDDD"/>
          </a:solidFill>
        </p:spPr>
        <p:txBody>
          <a:bodyPr wrap="square" rtlCol="0">
            <a:spAutoFit/>
          </a:bodyPr>
          <a:lstStyle/>
          <a:p>
            <a:r>
              <a:rPr lang="zh-CN" altLang="zh-CN" dirty="0"/>
              <a:t>SvgWindow::SvgWindow(QWidget *parent):QScrollArea(parent)</a:t>
            </a:r>
          </a:p>
          <a:p>
            <a:r>
              <a:rPr lang="zh-CN" altLang="zh-CN" dirty="0"/>
              <a:t>{</a:t>
            </a:r>
          </a:p>
          <a:p>
            <a:r>
              <a:rPr lang="zh-CN" altLang="zh-CN" dirty="0"/>
              <a:t>    svgWidget =new SvgWidget;</a:t>
            </a:r>
          </a:p>
          <a:p>
            <a:r>
              <a:rPr lang="zh-CN" altLang="zh-CN" dirty="0"/>
              <a:t>    setWidget(svgWidget);</a:t>
            </a:r>
          </a:p>
          <a:p>
            <a:r>
              <a:rPr lang="zh-CN" altLang="zh-CN" dirty="0" smtClean="0"/>
              <a:t>}</a:t>
            </a:r>
            <a:endParaRPr lang="zh-CN" altLang="zh-CN" dirty="0"/>
          </a:p>
        </p:txBody>
      </p:sp>
      <p:sp>
        <p:nvSpPr>
          <p:cNvPr id="5" name="矩形 4"/>
          <p:cNvSpPr/>
          <p:nvPr/>
        </p:nvSpPr>
        <p:spPr>
          <a:xfrm>
            <a:off x="1243073" y="3635219"/>
            <a:ext cx="9967233" cy="353943"/>
          </a:xfrm>
          <a:prstGeom prst="rect">
            <a:avLst/>
          </a:prstGeom>
        </p:spPr>
        <p:txBody>
          <a:bodyPr wrap="square">
            <a:spAutoFit/>
          </a:bodyPr>
          <a:lstStyle/>
          <a:p>
            <a:r>
              <a:rPr lang="zh-CN" altLang="zh-CN" dirty="0"/>
              <a:t>当主窗口中对文件进行了选择或修改时，将调用setFile()函数设置新的文件，具体代码如下：</a:t>
            </a:r>
          </a:p>
        </p:txBody>
      </p:sp>
      <p:sp>
        <p:nvSpPr>
          <p:cNvPr id="6" name="TextBox 5"/>
          <p:cNvSpPr txBox="1"/>
          <p:nvPr/>
        </p:nvSpPr>
        <p:spPr>
          <a:xfrm>
            <a:off x="1306286" y="3989162"/>
            <a:ext cx="9334005" cy="1838801"/>
          </a:xfrm>
          <a:prstGeom prst="roundRect">
            <a:avLst/>
          </a:prstGeom>
          <a:solidFill>
            <a:srgbClr val="DDDDDD"/>
          </a:solidFill>
        </p:spPr>
        <p:txBody>
          <a:bodyPr wrap="square" rtlCol="0">
            <a:spAutoFit/>
          </a:bodyPr>
          <a:lstStyle/>
          <a:p>
            <a:r>
              <a:rPr lang="zh-CN" altLang="zh-CN" dirty="0"/>
              <a:t>void SvgWindow::setFile(QString fileName)</a:t>
            </a:r>
          </a:p>
          <a:p>
            <a:r>
              <a:rPr lang="zh-CN" altLang="zh-CN" dirty="0"/>
              <a:t>{</a:t>
            </a:r>
          </a:p>
          <a:p>
            <a:r>
              <a:rPr lang="zh-CN" altLang="zh-CN" dirty="0"/>
              <a:t>    svgWidget-&gt;load(fileName);						//(a)</a:t>
            </a:r>
          </a:p>
          <a:p>
            <a:r>
              <a:rPr lang="zh-CN" altLang="zh-CN" dirty="0"/>
              <a:t>    QSvgRenderer *render =svgWidget-&gt;renderer();</a:t>
            </a:r>
          </a:p>
          <a:p>
            <a:r>
              <a:rPr lang="zh-CN" altLang="zh-CN" dirty="0"/>
              <a:t>    svgWidget-&gt;resize(render-&gt;defaultSize());		//(b)</a:t>
            </a:r>
          </a:p>
          <a:p>
            <a:r>
              <a:rPr lang="zh-CN" altLang="zh-CN" dirty="0"/>
              <a:t>}</a:t>
            </a:r>
          </a:p>
        </p:txBody>
      </p:sp>
      <p:sp>
        <p:nvSpPr>
          <p:cNvPr id="7" name="矩形 6"/>
          <p:cNvSpPr/>
          <p:nvPr/>
        </p:nvSpPr>
        <p:spPr>
          <a:xfrm>
            <a:off x="1243072" y="5827963"/>
            <a:ext cx="9729727" cy="877163"/>
          </a:xfrm>
          <a:prstGeom prst="rect">
            <a:avLst/>
          </a:prstGeom>
        </p:spPr>
        <p:txBody>
          <a:bodyPr wrap="square">
            <a:spAutoFit/>
          </a:bodyPr>
          <a:lstStyle/>
          <a:p>
            <a:r>
              <a:rPr lang="zh-CN" altLang="zh-CN" b="1" dirty="0"/>
              <a:t>其中，</a:t>
            </a:r>
            <a:endParaRPr lang="zh-CN" altLang="zh-CN" dirty="0"/>
          </a:p>
          <a:p>
            <a:r>
              <a:rPr lang="en-US" altLang="zh-CN" b="1" dirty="0"/>
              <a:t>(a) </a:t>
            </a:r>
            <a:r>
              <a:rPr lang="zh-CN" altLang="zh-CN" b="1" dirty="0"/>
              <a:t>svgWidget-&gt;load(fileName)：</a:t>
            </a:r>
            <a:r>
              <a:rPr lang="zh-CN" altLang="zh-CN" dirty="0"/>
              <a:t>将新的SVG文件加载到svgWidget中进行显示。</a:t>
            </a:r>
          </a:p>
          <a:p>
            <a:r>
              <a:rPr lang="en-US" altLang="zh-CN" b="1" dirty="0"/>
              <a:t>(b) </a:t>
            </a:r>
            <a:r>
              <a:rPr lang="zh-CN" altLang="zh-CN" b="1" dirty="0"/>
              <a:t>svgWidget-&gt;resize(render-&gt;defaultSize())：</a:t>
            </a:r>
            <a:r>
              <a:rPr lang="zh-CN" altLang="zh-CN" dirty="0"/>
              <a:t>使svgWidget窗体按SVG图片的默认尺寸进行显示。</a:t>
            </a:r>
          </a:p>
        </p:txBody>
      </p:sp>
    </p:spTree>
    <p:extLst>
      <p:ext uri="{BB962C8B-B14F-4D97-AF65-F5344CB8AC3E}">
        <p14:creationId xmlns:p14="http://schemas.microsoft.com/office/powerpoint/2010/main" val="111034080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53831" y="328904"/>
            <a:ext cx="3159455" cy="461665"/>
          </a:xfrm>
          <a:prstGeom prst="rect">
            <a:avLst/>
          </a:prstGeom>
        </p:spPr>
        <p:txBody>
          <a:bodyPr wrap="none">
            <a:spAutoFit/>
          </a:bodyPr>
          <a:lstStyle/>
          <a:p>
            <a:r>
              <a:rPr lang="zh-CN" altLang="zh-CN" sz="2400" b="1" dirty="0"/>
              <a:t>显示</a:t>
            </a:r>
            <a:r>
              <a:rPr lang="en-US" altLang="zh-CN" sz="2400" b="1" dirty="0" err="1"/>
              <a:t>Qt</a:t>
            </a:r>
            <a:r>
              <a:rPr lang="en-US" altLang="zh-CN" sz="2400" b="1" dirty="0"/>
              <a:t> 5 SVG</a:t>
            </a:r>
            <a:r>
              <a:rPr lang="zh-CN" altLang="zh-CN" sz="2400" b="1" dirty="0"/>
              <a:t>格式图片</a:t>
            </a:r>
          </a:p>
        </p:txBody>
      </p:sp>
      <p:sp>
        <p:nvSpPr>
          <p:cNvPr id="3" name="TextBox 2"/>
          <p:cNvSpPr txBox="1"/>
          <p:nvPr/>
        </p:nvSpPr>
        <p:spPr>
          <a:xfrm>
            <a:off x="783771" y="985652"/>
            <a:ext cx="10497787" cy="923330"/>
          </a:xfrm>
          <a:prstGeom prst="rect">
            <a:avLst/>
          </a:prstGeom>
          <a:noFill/>
        </p:spPr>
        <p:txBody>
          <a:bodyPr wrap="square" rtlCol="0">
            <a:spAutoFit/>
          </a:bodyPr>
          <a:lstStyle/>
          <a:p>
            <a:pPr indent="450850"/>
            <a:r>
              <a:rPr lang="zh-CN" altLang="zh-CN" sz="1800" dirty="0"/>
              <a:t>当鼠标键被按下时，对mousePressPos和scrollBarValuesOnMousePress进行初始化，QScrollArea类的horizontalScrollBar()和verticalScrollBar()函数可以分别获得svgWindow的水平滚动条和垂直滚动条。具体代码如下</a:t>
            </a:r>
            <a:r>
              <a:rPr lang="zh-CN" altLang="zh-CN" sz="1800" dirty="0" smtClean="0"/>
              <a:t>：</a:t>
            </a:r>
            <a:endParaRPr lang="zh-CN" altLang="zh-CN" sz="1800" dirty="0"/>
          </a:p>
        </p:txBody>
      </p:sp>
      <p:sp>
        <p:nvSpPr>
          <p:cNvPr id="4" name="TextBox 3"/>
          <p:cNvSpPr txBox="1"/>
          <p:nvPr/>
        </p:nvSpPr>
        <p:spPr>
          <a:xfrm>
            <a:off x="1353787" y="1908982"/>
            <a:ext cx="9381507" cy="1903690"/>
          </a:xfrm>
          <a:prstGeom prst="roundRect">
            <a:avLst>
              <a:gd name="adj" fmla="val 8855"/>
            </a:avLst>
          </a:prstGeom>
          <a:solidFill>
            <a:srgbClr val="DDDDDD"/>
          </a:solidFill>
        </p:spPr>
        <p:txBody>
          <a:bodyPr wrap="square" rtlCol="0">
            <a:spAutoFit/>
          </a:bodyPr>
          <a:lstStyle/>
          <a:p>
            <a:r>
              <a:rPr lang="zh-CN" altLang="zh-CN" sz="1600" dirty="0"/>
              <a:t>void SvgWindow::mousePressEvent(QMouseEvent *event)</a:t>
            </a:r>
          </a:p>
          <a:p>
            <a:r>
              <a:rPr lang="zh-CN" altLang="zh-CN" sz="1600" dirty="0"/>
              <a:t>{</a:t>
            </a:r>
          </a:p>
          <a:p>
            <a:r>
              <a:rPr lang="zh-CN" altLang="zh-CN" sz="1600" dirty="0"/>
              <a:t>    mousePressPos =event-&gt;pos();</a:t>
            </a:r>
          </a:p>
          <a:p>
            <a:r>
              <a:rPr lang="zh-CN" altLang="zh-CN" sz="1600" dirty="0"/>
              <a:t>    scrollBarValuesOnMousePress.rx()=horizontalScrollBar()-&gt;value();</a:t>
            </a:r>
          </a:p>
          <a:p>
            <a:r>
              <a:rPr lang="zh-CN" altLang="zh-CN" sz="1600" dirty="0"/>
              <a:t>    scrollBarValuesOnMousePress.ry()=verticalScrollBar()-&gt;value();</a:t>
            </a:r>
          </a:p>
          <a:p>
            <a:r>
              <a:rPr lang="zh-CN" altLang="zh-CN" sz="1600" dirty="0"/>
              <a:t>    event-&gt;accept();</a:t>
            </a:r>
          </a:p>
          <a:p>
            <a:r>
              <a:rPr lang="zh-CN" altLang="zh-CN" sz="1600" dirty="0" smtClean="0"/>
              <a:t>}</a:t>
            </a:r>
            <a:endParaRPr lang="zh-CN" altLang="zh-CN" sz="1600" dirty="0"/>
          </a:p>
        </p:txBody>
      </p:sp>
      <p:sp>
        <p:nvSpPr>
          <p:cNvPr id="5" name="矩形 4"/>
          <p:cNvSpPr/>
          <p:nvPr/>
        </p:nvSpPr>
        <p:spPr>
          <a:xfrm>
            <a:off x="783771" y="3812672"/>
            <a:ext cx="10390910" cy="646331"/>
          </a:xfrm>
          <a:prstGeom prst="rect">
            <a:avLst/>
          </a:prstGeom>
        </p:spPr>
        <p:txBody>
          <a:bodyPr wrap="square">
            <a:spAutoFit/>
          </a:bodyPr>
          <a:lstStyle/>
          <a:p>
            <a:pPr indent="450850"/>
            <a:r>
              <a:rPr lang="zh-CN" altLang="zh-CN" sz="1800" dirty="0"/>
              <a:t>当鼠标键被按下并拖曳鼠标时触发mouseMoveEvent()函数，通过滚动条的位置设置实现图片拖曳的效果，具体代码如下：</a:t>
            </a:r>
          </a:p>
        </p:txBody>
      </p:sp>
      <p:sp>
        <p:nvSpPr>
          <p:cNvPr id="6" name="TextBox 5"/>
          <p:cNvSpPr txBox="1"/>
          <p:nvPr/>
        </p:nvSpPr>
        <p:spPr>
          <a:xfrm>
            <a:off x="1353787" y="4459003"/>
            <a:ext cx="9381507" cy="2710339"/>
          </a:xfrm>
          <a:prstGeom prst="roundRect">
            <a:avLst>
              <a:gd name="adj" fmla="val 8855"/>
            </a:avLst>
          </a:prstGeom>
          <a:solidFill>
            <a:srgbClr val="DDDDDD"/>
          </a:solidFill>
        </p:spPr>
        <p:txBody>
          <a:bodyPr wrap="square" rtlCol="0">
            <a:spAutoFit/>
          </a:bodyPr>
          <a:lstStyle/>
          <a:p>
            <a:r>
              <a:rPr lang="zh-CN" altLang="zh-CN" sz="1600" dirty="0"/>
              <a:t>void SvgWindow::mouseMoveEvent(QMouseEvent *event)</a:t>
            </a:r>
          </a:p>
          <a:p>
            <a:r>
              <a:rPr lang="zh-CN" altLang="zh-CN" sz="1600" dirty="0"/>
              <a:t>{</a:t>
            </a:r>
          </a:p>
          <a:p>
            <a:r>
              <a:rPr lang="zh-CN" altLang="zh-CN" sz="1600" dirty="0"/>
              <a:t>    horizontalScrollBar()-&gt;setValue(scrollBarValuesOnMousePress.x()-                                      event-&gt;pos().x()+mousePressPos.x());		//对水平滚动条的新位置进行设置</a:t>
            </a:r>
          </a:p>
          <a:p>
            <a:r>
              <a:rPr lang="zh-CN" altLang="zh-CN" sz="1600" dirty="0"/>
              <a:t>    verticalScrollBar()-&gt;setValue(scrollBarValuesOnMousePress.y()-</a:t>
            </a:r>
          </a:p>
          <a:p>
            <a:r>
              <a:rPr lang="zh-CN" altLang="zh-CN" sz="1600" dirty="0"/>
              <a:t>event-&gt;pos().y()+mousePressPos.y());	//对垂直滚动条的新位置进行设置</a:t>
            </a:r>
          </a:p>
          <a:p>
            <a:r>
              <a:rPr lang="zh-CN" altLang="zh-CN" sz="1600" dirty="0"/>
              <a:t>    horizontalScrollBar()-&gt;update();</a:t>
            </a:r>
          </a:p>
          <a:p>
            <a:r>
              <a:rPr lang="zh-CN" altLang="zh-CN" sz="1600" dirty="0"/>
              <a:t>    verticalScrollBar()-&gt;update();</a:t>
            </a:r>
          </a:p>
          <a:p>
            <a:r>
              <a:rPr lang="zh-CN" altLang="zh-CN" sz="1600" dirty="0"/>
              <a:t>    event-&gt;accept();</a:t>
            </a:r>
          </a:p>
          <a:p>
            <a:r>
              <a:rPr lang="zh-CN" altLang="zh-CN" sz="1600" dirty="0"/>
              <a:t>}</a:t>
            </a:r>
          </a:p>
        </p:txBody>
      </p:sp>
    </p:spTree>
    <p:extLst>
      <p:ext uri="{BB962C8B-B14F-4D97-AF65-F5344CB8AC3E}">
        <p14:creationId xmlns:p14="http://schemas.microsoft.com/office/powerpoint/2010/main" val="145379314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53831" y="328904"/>
            <a:ext cx="3159455" cy="461665"/>
          </a:xfrm>
          <a:prstGeom prst="rect">
            <a:avLst/>
          </a:prstGeom>
        </p:spPr>
        <p:txBody>
          <a:bodyPr wrap="none">
            <a:spAutoFit/>
          </a:bodyPr>
          <a:lstStyle/>
          <a:p>
            <a:r>
              <a:rPr lang="zh-CN" altLang="zh-CN" sz="2400" b="1" dirty="0"/>
              <a:t>显示</a:t>
            </a:r>
            <a:r>
              <a:rPr lang="en-US" altLang="zh-CN" sz="2400" b="1" dirty="0" err="1"/>
              <a:t>Qt</a:t>
            </a:r>
            <a:r>
              <a:rPr lang="en-US" altLang="zh-CN" sz="2400" b="1" dirty="0"/>
              <a:t> 5 SVG</a:t>
            </a:r>
            <a:r>
              <a:rPr lang="zh-CN" altLang="zh-CN" sz="2400" b="1" dirty="0"/>
              <a:t>格式图片</a:t>
            </a:r>
          </a:p>
        </p:txBody>
      </p:sp>
      <p:sp>
        <p:nvSpPr>
          <p:cNvPr id="3" name="TextBox 2"/>
          <p:cNvSpPr txBox="1"/>
          <p:nvPr/>
        </p:nvSpPr>
        <p:spPr>
          <a:xfrm>
            <a:off x="771896" y="1009403"/>
            <a:ext cx="10319657" cy="646331"/>
          </a:xfrm>
          <a:prstGeom prst="rect">
            <a:avLst/>
          </a:prstGeom>
          <a:noFill/>
        </p:spPr>
        <p:txBody>
          <a:bodyPr wrap="square" rtlCol="0">
            <a:spAutoFit/>
          </a:bodyPr>
          <a:lstStyle/>
          <a:p>
            <a:pPr indent="450850"/>
            <a:r>
              <a:rPr lang="zh-CN" altLang="zh-CN" sz="1800" dirty="0"/>
              <a:t>（10）主窗口MainWindow继承自QMainWindow类，包含一个菜单栏，其中有一个“文件”菜单条，包含一个“打开”菜单项。打开“mainwindow.h”头文件，具体代码如下</a:t>
            </a:r>
            <a:r>
              <a:rPr lang="zh-CN" altLang="zh-CN" sz="1800" dirty="0" smtClean="0"/>
              <a:t>：</a:t>
            </a:r>
            <a:endParaRPr lang="zh-CN" altLang="zh-CN" sz="1800" dirty="0"/>
          </a:p>
        </p:txBody>
      </p:sp>
      <p:sp>
        <p:nvSpPr>
          <p:cNvPr id="4" name="TextBox 3"/>
          <p:cNvSpPr txBox="1"/>
          <p:nvPr/>
        </p:nvSpPr>
        <p:spPr>
          <a:xfrm>
            <a:off x="1353787" y="1655734"/>
            <a:ext cx="9191501" cy="3863816"/>
          </a:xfrm>
          <a:prstGeom prst="roundRect">
            <a:avLst>
              <a:gd name="adj" fmla="val 5978"/>
            </a:avLst>
          </a:prstGeom>
          <a:solidFill>
            <a:srgbClr val="DDDDDD"/>
          </a:solidFill>
        </p:spPr>
        <p:txBody>
          <a:bodyPr wrap="square" rtlCol="0">
            <a:spAutoFit/>
          </a:bodyPr>
          <a:lstStyle/>
          <a:p>
            <a:r>
              <a:rPr lang="zh-CN" altLang="zh-CN" dirty="0"/>
              <a:t>#include &lt;QMainWindow&gt;</a:t>
            </a:r>
          </a:p>
          <a:p>
            <a:r>
              <a:rPr lang="zh-CN" altLang="zh-CN" dirty="0"/>
              <a:t>#include "svgwindow.h"</a:t>
            </a:r>
          </a:p>
          <a:p>
            <a:r>
              <a:rPr lang="zh-CN" altLang="zh-CN" dirty="0"/>
              <a:t>class MainWindow : public QMainWindow</a:t>
            </a:r>
          </a:p>
          <a:p>
            <a:r>
              <a:rPr lang="zh-CN" altLang="zh-CN" dirty="0"/>
              <a:t>{</a:t>
            </a:r>
          </a:p>
          <a:p>
            <a:r>
              <a:rPr lang="zh-CN" altLang="zh-CN" dirty="0"/>
              <a:t>    Q_OBJECT</a:t>
            </a:r>
          </a:p>
          <a:p>
            <a:r>
              <a:rPr lang="zh-CN" altLang="zh-CN" dirty="0"/>
              <a:t>public:</a:t>
            </a:r>
          </a:p>
          <a:p>
            <a:r>
              <a:rPr lang="zh-CN" altLang="zh-CN" dirty="0"/>
              <a:t>    MainWindow(QWidget *parent = 0);</a:t>
            </a:r>
          </a:p>
          <a:p>
            <a:r>
              <a:rPr lang="zh-CN" altLang="zh-CN" dirty="0"/>
              <a:t>    ~MainWindow();</a:t>
            </a:r>
          </a:p>
          <a:p>
            <a:r>
              <a:rPr lang="zh-CN" altLang="zh-CN" dirty="0"/>
              <a:t>    void createMenu();</a:t>
            </a:r>
          </a:p>
          <a:p>
            <a:r>
              <a:rPr lang="zh-CN" altLang="zh-CN" dirty="0"/>
              <a:t>public slots:</a:t>
            </a:r>
          </a:p>
          <a:p>
            <a:r>
              <a:rPr lang="zh-CN" altLang="zh-CN" dirty="0"/>
              <a:t>    void slotOpenFile();</a:t>
            </a:r>
          </a:p>
          <a:p>
            <a:r>
              <a:rPr lang="zh-CN" altLang="zh-CN" dirty="0"/>
              <a:t>private:</a:t>
            </a:r>
          </a:p>
          <a:p>
            <a:r>
              <a:rPr lang="zh-CN" altLang="zh-CN" dirty="0"/>
              <a:t>    SvgWindow *svgWindow; 				//用于调用相关函数传递选择的文件名</a:t>
            </a:r>
          </a:p>
          <a:p>
            <a:r>
              <a:rPr lang="zh-CN" altLang="zh-CN" dirty="0"/>
              <a:t>}</a:t>
            </a:r>
            <a:r>
              <a:rPr lang="zh-CN" altLang="zh-CN" dirty="0" smtClean="0"/>
              <a:t>;</a:t>
            </a:r>
            <a:endParaRPr lang="en-US" altLang="zh-CN" dirty="0" smtClean="0"/>
          </a:p>
        </p:txBody>
      </p:sp>
    </p:spTree>
    <p:extLst>
      <p:ext uri="{BB962C8B-B14F-4D97-AF65-F5344CB8AC3E}">
        <p14:creationId xmlns:p14="http://schemas.microsoft.com/office/powerpoint/2010/main" val="1996779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53831" y="328904"/>
            <a:ext cx="3570208" cy="461665"/>
          </a:xfrm>
          <a:prstGeom prst="rect">
            <a:avLst/>
          </a:prstGeom>
        </p:spPr>
        <p:txBody>
          <a:bodyPr wrap="none">
            <a:spAutoFit/>
          </a:bodyPr>
          <a:lstStyle/>
          <a:p>
            <a:r>
              <a:rPr lang="zh-CN" altLang="zh-CN" sz="2400" b="1" dirty="0"/>
              <a:t>“实例”位置函数的应用</a:t>
            </a:r>
            <a:endParaRPr lang="zh-CN" altLang="en-US" sz="2400" b="1" dirty="0"/>
          </a:p>
        </p:txBody>
      </p:sp>
      <p:sp>
        <p:nvSpPr>
          <p:cNvPr id="3" name="矩形 2"/>
          <p:cNvSpPr/>
          <p:nvPr/>
        </p:nvSpPr>
        <p:spPr>
          <a:xfrm>
            <a:off x="1053831" y="969821"/>
            <a:ext cx="10002096" cy="646331"/>
          </a:xfrm>
          <a:prstGeom prst="rect">
            <a:avLst/>
          </a:prstGeom>
        </p:spPr>
        <p:txBody>
          <a:bodyPr wrap="square">
            <a:spAutoFit/>
          </a:bodyPr>
          <a:lstStyle/>
          <a:p>
            <a:pPr indent="450850"/>
            <a:r>
              <a:rPr lang="zh-CN" altLang="zh-CN" sz="1800" dirty="0"/>
              <a:t>重新定义</a:t>
            </a:r>
            <a:r>
              <a:rPr lang="en-US" altLang="zh-CN" sz="1800" dirty="0" err="1"/>
              <a:t>QWidget</a:t>
            </a:r>
            <a:r>
              <a:rPr lang="zh-CN" altLang="zh-CN" sz="1800" dirty="0"/>
              <a:t>的</a:t>
            </a:r>
            <a:r>
              <a:rPr lang="en-US" altLang="zh-CN" sz="1800" dirty="0" err="1"/>
              <a:t>moveEvent</a:t>
            </a:r>
            <a:r>
              <a:rPr lang="en-US" altLang="zh-CN" sz="1800" dirty="0"/>
              <a:t>()</a:t>
            </a:r>
            <a:r>
              <a:rPr lang="zh-CN" altLang="zh-CN" sz="1800" dirty="0"/>
              <a:t>函数，响应对话框的移动事件，使得窗体在被移动时能够同步更新各函数的显示结果，具体代码如下：</a:t>
            </a:r>
          </a:p>
        </p:txBody>
      </p:sp>
      <p:sp>
        <p:nvSpPr>
          <p:cNvPr id="4" name="圆角矩形 3"/>
          <p:cNvSpPr/>
          <p:nvPr/>
        </p:nvSpPr>
        <p:spPr>
          <a:xfrm>
            <a:off x="1653826" y="1616152"/>
            <a:ext cx="8535203" cy="1259919"/>
          </a:xfrm>
          <a:prstGeom prst="roundRect">
            <a:avLst/>
          </a:prstGeom>
          <a:solidFill>
            <a:srgbClr val="DDDDDD"/>
          </a:solidFill>
        </p:spPr>
        <p:txBody>
          <a:bodyPr wrap="square">
            <a:spAutoFit/>
          </a:bodyPr>
          <a:lstStyle/>
          <a:p>
            <a:r>
              <a:rPr lang="en-US" altLang="zh-CN" dirty="0"/>
              <a:t>void Geometry::</a:t>
            </a:r>
            <a:r>
              <a:rPr lang="en-US" altLang="zh-CN" dirty="0" err="1"/>
              <a:t>moveEvent</a:t>
            </a:r>
            <a:r>
              <a:rPr lang="en-US" altLang="zh-CN" dirty="0"/>
              <a:t>(</a:t>
            </a:r>
            <a:r>
              <a:rPr lang="en-US" altLang="zh-CN" dirty="0" err="1"/>
              <a:t>QMoveEvent</a:t>
            </a:r>
            <a:r>
              <a:rPr lang="en-US" altLang="zh-CN" dirty="0"/>
              <a:t> *)</a:t>
            </a:r>
            <a:endParaRPr lang="zh-CN" altLang="zh-CN" dirty="0"/>
          </a:p>
          <a:p>
            <a:r>
              <a:rPr lang="en-US" altLang="zh-CN" dirty="0"/>
              <a:t>{</a:t>
            </a:r>
            <a:endParaRPr lang="zh-CN" altLang="zh-CN" dirty="0"/>
          </a:p>
          <a:p>
            <a:r>
              <a:rPr lang="en-US" altLang="zh-CN" dirty="0"/>
              <a:t>    </a:t>
            </a:r>
            <a:r>
              <a:rPr lang="en-US" altLang="zh-CN" dirty="0" err="1"/>
              <a:t>updateLabel</a:t>
            </a:r>
            <a:r>
              <a:rPr lang="en-US" altLang="zh-CN" dirty="0"/>
              <a:t>();</a:t>
            </a:r>
            <a:endParaRPr lang="zh-CN" altLang="zh-CN" dirty="0"/>
          </a:p>
          <a:p>
            <a:r>
              <a:rPr lang="en-US" altLang="zh-CN" dirty="0"/>
              <a:t>}</a:t>
            </a:r>
            <a:endParaRPr lang="zh-CN" altLang="zh-CN" dirty="0"/>
          </a:p>
        </p:txBody>
      </p:sp>
      <p:sp>
        <p:nvSpPr>
          <p:cNvPr id="5" name="矩形 4"/>
          <p:cNvSpPr/>
          <p:nvPr/>
        </p:nvSpPr>
        <p:spPr>
          <a:xfrm>
            <a:off x="1053831" y="2876071"/>
            <a:ext cx="10002096" cy="646331"/>
          </a:xfrm>
          <a:prstGeom prst="rect">
            <a:avLst/>
          </a:prstGeom>
        </p:spPr>
        <p:txBody>
          <a:bodyPr wrap="square">
            <a:spAutoFit/>
          </a:bodyPr>
          <a:lstStyle/>
          <a:p>
            <a:pPr indent="450850"/>
            <a:r>
              <a:rPr lang="zh-CN" altLang="zh-CN" sz="1800" dirty="0"/>
              <a:t>重新定义</a:t>
            </a:r>
            <a:r>
              <a:rPr lang="en-US" altLang="zh-CN" sz="1800" dirty="0" err="1"/>
              <a:t>QWidget</a:t>
            </a:r>
            <a:r>
              <a:rPr lang="zh-CN" altLang="zh-CN" sz="1800" dirty="0"/>
              <a:t>的</a:t>
            </a:r>
            <a:r>
              <a:rPr lang="en-US" altLang="zh-CN" sz="1800" dirty="0" err="1"/>
              <a:t>resizeEvent</a:t>
            </a:r>
            <a:r>
              <a:rPr lang="en-US" altLang="zh-CN" sz="1800" dirty="0"/>
              <a:t>()</a:t>
            </a:r>
            <a:r>
              <a:rPr lang="zh-CN" altLang="zh-CN" sz="1800" dirty="0"/>
              <a:t>函数，响应对话框的大小调整事件，使得在窗体大小发生改变时，也能够同步更新各函数的显示结果，具体代码如下：</a:t>
            </a:r>
          </a:p>
        </p:txBody>
      </p:sp>
      <p:sp>
        <p:nvSpPr>
          <p:cNvPr id="6" name="圆角矩形 5"/>
          <p:cNvSpPr/>
          <p:nvPr/>
        </p:nvSpPr>
        <p:spPr>
          <a:xfrm>
            <a:off x="1653825" y="3522402"/>
            <a:ext cx="8535203" cy="1259919"/>
          </a:xfrm>
          <a:prstGeom prst="roundRect">
            <a:avLst/>
          </a:prstGeom>
          <a:solidFill>
            <a:srgbClr val="DDDDDD"/>
          </a:solidFill>
        </p:spPr>
        <p:txBody>
          <a:bodyPr wrap="square">
            <a:spAutoFit/>
          </a:bodyPr>
          <a:lstStyle/>
          <a:p>
            <a:r>
              <a:rPr lang="en-US" altLang="zh-CN" dirty="0"/>
              <a:t>void Geometry::</a:t>
            </a:r>
            <a:r>
              <a:rPr lang="en-US" altLang="zh-CN" dirty="0" err="1"/>
              <a:t>resizeEvent</a:t>
            </a:r>
            <a:r>
              <a:rPr lang="en-US" altLang="zh-CN" dirty="0"/>
              <a:t>(</a:t>
            </a:r>
            <a:r>
              <a:rPr lang="en-US" altLang="zh-CN" dirty="0" err="1"/>
              <a:t>QResizeEvent</a:t>
            </a:r>
            <a:r>
              <a:rPr lang="en-US" altLang="zh-CN" dirty="0"/>
              <a:t> *)</a:t>
            </a:r>
            <a:endParaRPr lang="zh-CN" altLang="zh-CN" dirty="0"/>
          </a:p>
          <a:p>
            <a:r>
              <a:rPr lang="en-US" altLang="zh-CN" dirty="0"/>
              <a:t>{</a:t>
            </a:r>
            <a:endParaRPr lang="zh-CN" altLang="zh-CN" dirty="0"/>
          </a:p>
          <a:p>
            <a:r>
              <a:rPr lang="en-US" altLang="zh-CN" dirty="0"/>
              <a:t>    </a:t>
            </a:r>
            <a:r>
              <a:rPr lang="en-US" altLang="zh-CN" dirty="0" err="1"/>
              <a:t>updateLabel</a:t>
            </a:r>
            <a:r>
              <a:rPr lang="en-US" altLang="zh-CN" dirty="0"/>
              <a:t>();</a:t>
            </a:r>
            <a:endParaRPr lang="zh-CN" altLang="zh-CN" dirty="0"/>
          </a:p>
          <a:p>
            <a:r>
              <a:rPr lang="en-US" altLang="zh-CN" dirty="0"/>
              <a:t>}</a:t>
            </a:r>
            <a:endParaRPr lang="zh-CN" altLang="zh-CN" dirty="0"/>
          </a:p>
        </p:txBody>
      </p:sp>
    </p:spTree>
    <p:extLst>
      <p:ext uri="{BB962C8B-B14F-4D97-AF65-F5344CB8AC3E}">
        <p14:creationId xmlns:p14="http://schemas.microsoft.com/office/powerpoint/2010/main" val="259386895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53831" y="328904"/>
            <a:ext cx="3159455" cy="461665"/>
          </a:xfrm>
          <a:prstGeom prst="rect">
            <a:avLst/>
          </a:prstGeom>
        </p:spPr>
        <p:txBody>
          <a:bodyPr wrap="none">
            <a:spAutoFit/>
          </a:bodyPr>
          <a:lstStyle/>
          <a:p>
            <a:r>
              <a:rPr lang="zh-CN" altLang="zh-CN" sz="2400" b="1" dirty="0"/>
              <a:t>显示</a:t>
            </a:r>
            <a:r>
              <a:rPr lang="en-US" altLang="zh-CN" sz="2400" b="1" dirty="0" err="1"/>
              <a:t>Qt</a:t>
            </a:r>
            <a:r>
              <a:rPr lang="en-US" altLang="zh-CN" sz="2400" b="1" dirty="0"/>
              <a:t> 5 SVG</a:t>
            </a:r>
            <a:r>
              <a:rPr lang="zh-CN" altLang="zh-CN" sz="2400" b="1" dirty="0"/>
              <a:t>格式图片</a:t>
            </a:r>
          </a:p>
        </p:txBody>
      </p:sp>
      <p:sp>
        <p:nvSpPr>
          <p:cNvPr id="3" name="TextBox 2"/>
          <p:cNvSpPr txBox="1"/>
          <p:nvPr/>
        </p:nvSpPr>
        <p:spPr>
          <a:xfrm>
            <a:off x="771896" y="961901"/>
            <a:ext cx="10355283" cy="646331"/>
          </a:xfrm>
          <a:prstGeom prst="rect">
            <a:avLst/>
          </a:prstGeom>
          <a:noFill/>
        </p:spPr>
        <p:txBody>
          <a:bodyPr wrap="square" rtlCol="0">
            <a:spAutoFit/>
          </a:bodyPr>
          <a:lstStyle/>
          <a:p>
            <a:pPr indent="450850"/>
            <a:r>
              <a:rPr lang="zh-CN" altLang="zh-CN" sz="1800" dirty="0"/>
              <a:t>（11）在MainWindow构造函数中，创建一个SvgWindow对象作为主窗口的中央窗体。打开“mainwindow.cpp”文件，具体代码如下</a:t>
            </a:r>
            <a:r>
              <a:rPr lang="zh-CN" altLang="zh-CN" sz="1800" dirty="0" smtClean="0"/>
              <a:t>：</a:t>
            </a:r>
            <a:endParaRPr lang="zh-CN" altLang="zh-CN" sz="1800" dirty="0"/>
          </a:p>
        </p:txBody>
      </p:sp>
      <p:sp>
        <p:nvSpPr>
          <p:cNvPr id="4" name="TextBox 3"/>
          <p:cNvSpPr txBox="1"/>
          <p:nvPr/>
        </p:nvSpPr>
        <p:spPr>
          <a:xfrm>
            <a:off x="1436914" y="1698171"/>
            <a:ext cx="9096499" cy="2417683"/>
          </a:xfrm>
          <a:prstGeom prst="roundRect">
            <a:avLst>
              <a:gd name="adj" fmla="val 8808"/>
            </a:avLst>
          </a:prstGeom>
          <a:solidFill>
            <a:srgbClr val="DDDDDD"/>
          </a:solidFill>
        </p:spPr>
        <p:txBody>
          <a:bodyPr wrap="square" rtlCol="0">
            <a:spAutoFit/>
          </a:bodyPr>
          <a:lstStyle/>
          <a:p>
            <a:r>
              <a:rPr lang="zh-CN" altLang="zh-CN" dirty="0"/>
              <a:t>MainWindow::MainWindow(QWidget *parent)</a:t>
            </a:r>
          </a:p>
          <a:p>
            <a:r>
              <a:rPr lang="zh-CN" altLang="zh-CN" dirty="0"/>
              <a:t>    : QMainWindow(parent)</a:t>
            </a:r>
          </a:p>
          <a:p>
            <a:r>
              <a:rPr lang="zh-CN" altLang="zh-CN" dirty="0"/>
              <a:t>{</a:t>
            </a:r>
          </a:p>
          <a:p>
            <a:r>
              <a:rPr lang="zh-CN" altLang="zh-CN" dirty="0"/>
              <a:t>    setWindowTitle(tr("SVG Viewer"));</a:t>
            </a:r>
          </a:p>
          <a:p>
            <a:r>
              <a:rPr lang="zh-CN" altLang="zh-CN" dirty="0"/>
              <a:t>    createMenu();</a:t>
            </a:r>
          </a:p>
          <a:p>
            <a:r>
              <a:rPr lang="zh-CN" altLang="zh-CN" dirty="0"/>
              <a:t>    svgWindow =new SvgWindow;</a:t>
            </a:r>
          </a:p>
          <a:p>
            <a:r>
              <a:rPr lang="zh-CN" altLang="zh-CN" dirty="0"/>
              <a:t>    setCentralWidget(svgWindow);</a:t>
            </a:r>
          </a:p>
          <a:p>
            <a:r>
              <a:rPr lang="zh-CN" altLang="zh-CN" dirty="0" smtClean="0"/>
              <a:t>}</a:t>
            </a:r>
            <a:endParaRPr lang="zh-CN" altLang="zh-CN" dirty="0"/>
          </a:p>
        </p:txBody>
      </p:sp>
      <p:sp>
        <p:nvSpPr>
          <p:cNvPr id="5" name="矩形 4"/>
          <p:cNvSpPr/>
          <p:nvPr/>
        </p:nvSpPr>
        <p:spPr>
          <a:xfrm>
            <a:off x="1412263" y="4109934"/>
            <a:ext cx="3018775" cy="353943"/>
          </a:xfrm>
          <a:prstGeom prst="rect">
            <a:avLst/>
          </a:prstGeom>
        </p:spPr>
        <p:txBody>
          <a:bodyPr wrap="none">
            <a:spAutoFit/>
          </a:bodyPr>
          <a:lstStyle/>
          <a:p>
            <a:r>
              <a:rPr lang="zh-CN" altLang="zh-CN" dirty="0"/>
              <a:t>创建菜单栏，具体代码如下：</a:t>
            </a:r>
          </a:p>
        </p:txBody>
      </p:sp>
      <p:sp>
        <p:nvSpPr>
          <p:cNvPr id="6" name="TextBox 5"/>
          <p:cNvSpPr txBox="1"/>
          <p:nvPr/>
        </p:nvSpPr>
        <p:spPr>
          <a:xfrm>
            <a:off x="1412263" y="4463877"/>
            <a:ext cx="9096499" cy="2016621"/>
          </a:xfrm>
          <a:prstGeom prst="roundRect">
            <a:avLst>
              <a:gd name="adj" fmla="val 8808"/>
            </a:avLst>
          </a:prstGeom>
          <a:solidFill>
            <a:srgbClr val="DDDDDD"/>
          </a:solidFill>
        </p:spPr>
        <p:txBody>
          <a:bodyPr wrap="square" rtlCol="0">
            <a:spAutoFit/>
          </a:bodyPr>
          <a:lstStyle/>
          <a:p>
            <a:r>
              <a:rPr lang="zh-CN" altLang="zh-CN" dirty="0"/>
              <a:t>void MainWindow::createMenu()</a:t>
            </a:r>
          </a:p>
          <a:p>
            <a:r>
              <a:rPr lang="zh-CN" altLang="zh-CN" dirty="0"/>
              <a:t>{</a:t>
            </a:r>
          </a:p>
          <a:p>
            <a:r>
              <a:rPr lang="zh-CN" altLang="zh-CN" dirty="0"/>
              <a:t>    QMenu *fileMenu =menuBar()-&gt;addMenu(tr("文件"));</a:t>
            </a:r>
          </a:p>
          <a:p>
            <a:r>
              <a:rPr lang="zh-CN" altLang="zh-CN" dirty="0"/>
              <a:t>    QAction *openAct =new QAction(tr("打开"),this);</a:t>
            </a:r>
          </a:p>
          <a:p>
            <a:r>
              <a:rPr lang="zh-CN" altLang="zh-CN" dirty="0"/>
              <a:t>    connect(openAct,SIGNAL(triggered()),this,SLOT(slotOpenFile()));</a:t>
            </a:r>
          </a:p>
          <a:p>
            <a:r>
              <a:rPr lang="zh-CN" altLang="zh-CN" dirty="0"/>
              <a:t>    fileMenu-&gt;addAction(openAct);</a:t>
            </a:r>
          </a:p>
          <a:p>
            <a:r>
              <a:rPr lang="zh-CN" altLang="zh-CN" dirty="0"/>
              <a:t>}</a:t>
            </a:r>
          </a:p>
        </p:txBody>
      </p:sp>
    </p:spTree>
    <p:extLst>
      <p:ext uri="{BB962C8B-B14F-4D97-AF65-F5344CB8AC3E}">
        <p14:creationId xmlns:p14="http://schemas.microsoft.com/office/powerpoint/2010/main" val="231422799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53831" y="328904"/>
            <a:ext cx="3159455" cy="461665"/>
          </a:xfrm>
          <a:prstGeom prst="rect">
            <a:avLst/>
          </a:prstGeom>
        </p:spPr>
        <p:txBody>
          <a:bodyPr wrap="none">
            <a:spAutoFit/>
          </a:bodyPr>
          <a:lstStyle/>
          <a:p>
            <a:r>
              <a:rPr lang="zh-CN" altLang="zh-CN" sz="2400" b="1" dirty="0"/>
              <a:t>显示</a:t>
            </a:r>
            <a:r>
              <a:rPr lang="en-US" altLang="zh-CN" sz="2400" b="1" dirty="0" err="1"/>
              <a:t>Qt</a:t>
            </a:r>
            <a:r>
              <a:rPr lang="en-US" altLang="zh-CN" sz="2400" b="1" dirty="0"/>
              <a:t> 5 SVG</a:t>
            </a:r>
            <a:r>
              <a:rPr lang="zh-CN" altLang="zh-CN" sz="2400" b="1" dirty="0"/>
              <a:t>格式图片</a:t>
            </a:r>
          </a:p>
        </p:txBody>
      </p:sp>
      <p:sp>
        <p:nvSpPr>
          <p:cNvPr id="3" name="TextBox 2"/>
          <p:cNvSpPr txBox="1"/>
          <p:nvPr/>
        </p:nvSpPr>
        <p:spPr>
          <a:xfrm>
            <a:off x="760021" y="1021278"/>
            <a:ext cx="10343408" cy="646331"/>
          </a:xfrm>
          <a:prstGeom prst="rect">
            <a:avLst/>
          </a:prstGeom>
          <a:noFill/>
        </p:spPr>
        <p:txBody>
          <a:bodyPr wrap="square" rtlCol="0">
            <a:spAutoFit/>
          </a:bodyPr>
          <a:lstStyle/>
          <a:p>
            <a:pPr indent="450850"/>
            <a:r>
              <a:rPr lang="zh-CN" altLang="zh-CN" sz="1800" dirty="0"/>
              <a:t>通过标准文件对话框选择SVG文件，并调用SvgWindow的setFile()函数将选择的文件名传递给svgWindow进行显示，具体代码如下</a:t>
            </a:r>
            <a:r>
              <a:rPr lang="zh-CN" altLang="zh-CN" sz="1800" dirty="0" smtClean="0"/>
              <a:t>：</a:t>
            </a:r>
            <a:endParaRPr lang="zh-CN" altLang="zh-CN" sz="1800" dirty="0"/>
          </a:p>
        </p:txBody>
      </p:sp>
      <p:sp>
        <p:nvSpPr>
          <p:cNvPr id="4" name="圆角矩形 3"/>
          <p:cNvSpPr/>
          <p:nvPr/>
        </p:nvSpPr>
        <p:spPr>
          <a:xfrm>
            <a:off x="1343293" y="1667609"/>
            <a:ext cx="9059491" cy="1838801"/>
          </a:xfrm>
          <a:prstGeom prst="roundRect">
            <a:avLst/>
          </a:prstGeom>
          <a:solidFill>
            <a:srgbClr val="DDDDDD"/>
          </a:solidFill>
        </p:spPr>
        <p:txBody>
          <a:bodyPr wrap="square">
            <a:spAutoFit/>
          </a:bodyPr>
          <a:lstStyle/>
          <a:p>
            <a:r>
              <a:rPr lang="zh-CN" altLang="zh-CN" dirty="0"/>
              <a:t>void MainWindow::slotOpenFile()</a:t>
            </a:r>
          </a:p>
          <a:p>
            <a:r>
              <a:rPr lang="zh-CN" altLang="zh-CN" dirty="0"/>
              <a:t>{</a:t>
            </a:r>
          </a:p>
          <a:p>
            <a:r>
              <a:rPr lang="zh-CN" altLang="zh-CN" dirty="0"/>
              <a:t>    QString name =QFileDialog::getOpenFileName(this,</a:t>
            </a:r>
          </a:p>
          <a:p>
            <a:r>
              <a:rPr lang="zh-CN" altLang="zh-CN" dirty="0"/>
              <a:t>                      "打开","/","svg files(*.svg)");</a:t>
            </a:r>
          </a:p>
          <a:p>
            <a:r>
              <a:rPr lang="zh-CN" altLang="zh-CN" dirty="0"/>
              <a:t>    svgWindow-&gt;setFile(name);</a:t>
            </a:r>
          </a:p>
          <a:p>
            <a:r>
              <a:rPr lang="zh-CN" altLang="zh-CN" dirty="0"/>
              <a:t>}</a:t>
            </a:r>
          </a:p>
        </p:txBody>
      </p:sp>
      <p:sp>
        <p:nvSpPr>
          <p:cNvPr id="5" name="矩形 4"/>
          <p:cNvSpPr/>
          <p:nvPr/>
        </p:nvSpPr>
        <p:spPr>
          <a:xfrm>
            <a:off x="1243073" y="3512542"/>
            <a:ext cx="7200283" cy="353943"/>
          </a:xfrm>
          <a:prstGeom prst="rect">
            <a:avLst/>
          </a:prstGeom>
        </p:spPr>
        <p:txBody>
          <a:bodyPr wrap="square">
            <a:spAutoFit/>
          </a:bodyPr>
          <a:lstStyle/>
          <a:p>
            <a:r>
              <a:rPr lang="zh-CN" altLang="zh-CN" dirty="0"/>
              <a:t>（</a:t>
            </a:r>
            <a:r>
              <a:rPr lang="en-US" altLang="zh-CN" dirty="0"/>
              <a:t>12</a:t>
            </a:r>
            <a:r>
              <a:rPr lang="zh-CN" altLang="zh-CN" dirty="0"/>
              <a:t>）运行程序，打开一张</a:t>
            </a:r>
            <a:r>
              <a:rPr lang="en-US" altLang="zh-CN" dirty="0"/>
              <a:t>SVG</a:t>
            </a:r>
            <a:r>
              <a:rPr lang="zh-CN" altLang="zh-CN" dirty="0"/>
              <a:t>图片，查看预览效果，如图</a:t>
            </a:r>
            <a:r>
              <a:rPr lang="en-US" altLang="zh-CN" dirty="0"/>
              <a:t>6.20</a:t>
            </a:r>
            <a:r>
              <a:rPr lang="zh-CN" altLang="zh-CN" dirty="0"/>
              <a:t>所示。</a:t>
            </a:r>
          </a:p>
        </p:txBody>
      </p:sp>
    </p:spTree>
    <p:extLst>
      <p:ext uri="{BB962C8B-B14F-4D97-AF65-F5344CB8AC3E}">
        <p14:creationId xmlns:p14="http://schemas.microsoft.com/office/powerpoint/2010/main" val="54590956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73828" y="1330037"/>
            <a:ext cx="6608619" cy="830997"/>
          </a:xfrm>
          <a:prstGeom prst="rect">
            <a:avLst/>
          </a:prstGeom>
          <a:noFill/>
        </p:spPr>
        <p:txBody>
          <a:bodyPr wrap="square" rtlCol="0">
            <a:spAutoFit/>
          </a:bodyPr>
          <a:lstStyle/>
          <a:p>
            <a:r>
              <a:rPr lang="zh-CN" altLang="zh-CN" sz="4800" b="1" dirty="0" smtClean="0">
                <a:solidFill>
                  <a:srgbClr val="663300"/>
                </a:solidFill>
              </a:rPr>
              <a:t>第</a:t>
            </a:r>
            <a:r>
              <a:rPr lang="en-US" altLang="zh-CN" sz="4800" b="1" dirty="0" smtClean="0">
                <a:solidFill>
                  <a:srgbClr val="663300"/>
                </a:solidFill>
              </a:rPr>
              <a:t>6</a:t>
            </a:r>
            <a:r>
              <a:rPr lang="zh-CN" altLang="zh-CN" sz="4800" b="1" dirty="0" smtClean="0">
                <a:solidFill>
                  <a:srgbClr val="663300"/>
                </a:solidFill>
              </a:rPr>
              <a:t>章</a:t>
            </a:r>
            <a:r>
              <a:rPr lang="en-US" altLang="zh-CN" sz="4800" b="1" dirty="0" smtClean="0">
                <a:solidFill>
                  <a:srgbClr val="663300"/>
                </a:solidFill>
              </a:rPr>
              <a:t>  </a:t>
            </a:r>
            <a:r>
              <a:rPr lang="en-US" altLang="zh-CN" sz="4800" b="1" dirty="0" err="1">
                <a:solidFill>
                  <a:srgbClr val="663300"/>
                </a:solidFill>
              </a:rPr>
              <a:t>Qt</a:t>
            </a:r>
            <a:r>
              <a:rPr lang="en-US" altLang="zh-CN" sz="4800" b="1" dirty="0">
                <a:solidFill>
                  <a:srgbClr val="663300"/>
                </a:solidFill>
              </a:rPr>
              <a:t> </a:t>
            </a:r>
            <a:r>
              <a:rPr lang="en-US" altLang="zh-CN" sz="4800" b="1" dirty="0" smtClean="0">
                <a:solidFill>
                  <a:srgbClr val="663300"/>
                </a:solidFill>
              </a:rPr>
              <a:t>5</a:t>
            </a:r>
            <a:r>
              <a:rPr lang="zh-CN" altLang="zh-CN" sz="4800" b="1" dirty="0">
                <a:solidFill>
                  <a:srgbClr val="663300"/>
                </a:solidFill>
              </a:rPr>
              <a:t>图形与图片</a:t>
            </a:r>
          </a:p>
        </p:txBody>
      </p:sp>
      <p:sp>
        <p:nvSpPr>
          <p:cNvPr id="3" name="TextBox 2"/>
          <p:cNvSpPr txBox="1"/>
          <p:nvPr/>
        </p:nvSpPr>
        <p:spPr>
          <a:xfrm>
            <a:off x="4180115" y="3149841"/>
            <a:ext cx="7030192" cy="584775"/>
          </a:xfrm>
          <a:prstGeom prst="rect">
            <a:avLst/>
          </a:prstGeom>
          <a:noFill/>
        </p:spPr>
        <p:txBody>
          <a:bodyPr wrap="square" rtlCol="0">
            <a:spAutoFit/>
          </a:bodyPr>
          <a:lstStyle/>
          <a:p>
            <a:r>
              <a:rPr lang="en-US" altLang="zh-CN" sz="3200" b="1" dirty="0" smtClean="0"/>
              <a:t>——</a:t>
            </a:r>
            <a:r>
              <a:rPr lang="en-US" altLang="zh-CN" sz="3200" b="1" dirty="0" err="1"/>
              <a:t>Qt</a:t>
            </a:r>
            <a:r>
              <a:rPr lang="en-US" altLang="zh-CN" sz="3200" b="1" dirty="0"/>
              <a:t> 5 SVG</a:t>
            </a:r>
            <a:r>
              <a:rPr lang="zh-CN" altLang="zh-CN" sz="3200" b="1" dirty="0"/>
              <a:t>格式图片显示：概念解析</a:t>
            </a:r>
          </a:p>
        </p:txBody>
      </p:sp>
    </p:spTree>
    <p:extLst>
      <p:ext uri="{BB962C8B-B14F-4D97-AF65-F5344CB8AC3E}">
        <p14:creationId xmlns:p14="http://schemas.microsoft.com/office/powerpoint/2010/main" val="43088919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328103" y="278444"/>
            <a:ext cx="11224649" cy="6748788"/>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37" tIns="43415" rIns="86837" bIns="43415" rtlCol="0" anchor="ctr"/>
          <a:lstStyle/>
          <a:p>
            <a:pPr algn="ctr"/>
            <a:endParaRPr lang="zh-CN" altLang="en-US"/>
          </a:p>
        </p:txBody>
      </p:sp>
      <p:sp>
        <p:nvSpPr>
          <p:cNvPr id="21" name="矩形 20"/>
          <p:cNvSpPr/>
          <p:nvPr/>
        </p:nvSpPr>
        <p:spPr>
          <a:xfrm>
            <a:off x="5249050" y="2200605"/>
            <a:ext cx="1641353" cy="1794289"/>
          </a:xfrm>
          <a:prstGeom prst="rect">
            <a:avLst/>
          </a:prstGeom>
          <a:solidFill>
            <a:srgbClr val="6A4B2E"/>
          </a:solidFill>
          <a:ln>
            <a:noFill/>
          </a:ln>
        </p:spPr>
        <p:style>
          <a:lnRef idx="2">
            <a:schemeClr val="accent1">
              <a:shade val="50000"/>
            </a:schemeClr>
          </a:lnRef>
          <a:fillRef idx="1">
            <a:schemeClr val="accent1"/>
          </a:fillRef>
          <a:effectRef idx="0">
            <a:schemeClr val="accent1"/>
          </a:effectRef>
          <a:fontRef idx="minor">
            <a:schemeClr val="lt1"/>
          </a:fontRef>
        </p:style>
        <p:txBody>
          <a:bodyPr lIns="86863" tIns="43430" rIns="86863" bIns="43430" spcCol="0" rtlCol="0" anchor="ctr"/>
          <a:lstStyle/>
          <a:p>
            <a:pPr algn="ctr"/>
            <a:endParaRPr lang="zh-CN" altLang="en-US"/>
          </a:p>
        </p:txBody>
      </p:sp>
      <p:sp>
        <p:nvSpPr>
          <p:cNvPr id="22" name="矩形 21"/>
          <p:cNvSpPr/>
          <p:nvPr/>
        </p:nvSpPr>
        <p:spPr>
          <a:xfrm>
            <a:off x="4762381" y="1940130"/>
            <a:ext cx="1641353" cy="1794289"/>
          </a:xfrm>
          <a:prstGeom prst="rect">
            <a:avLst/>
          </a:prstGeom>
          <a:noFill/>
          <a:ln>
            <a:solidFill>
              <a:srgbClr val="6A4B2E"/>
            </a:solidFill>
          </a:ln>
        </p:spPr>
        <p:style>
          <a:lnRef idx="2">
            <a:schemeClr val="accent1">
              <a:shade val="50000"/>
            </a:schemeClr>
          </a:lnRef>
          <a:fillRef idx="1">
            <a:schemeClr val="accent1"/>
          </a:fillRef>
          <a:effectRef idx="0">
            <a:schemeClr val="accent1"/>
          </a:effectRef>
          <a:fontRef idx="minor">
            <a:schemeClr val="lt1"/>
          </a:fontRef>
        </p:style>
        <p:txBody>
          <a:bodyPr lIns="86863" tIns="43430" rIns="86863" bIns="43430" spcCol="0" rtlCol="0" anchor="ctr"/>
          <a:lstStyle/>
          <a:p>
            <a:pPr algn="ctr"/>
            <a:endParaRPr lang="zh-CN" altLang="en-US"/>
          </a:p>
        </p:txBody>
      </p:sp>
      <p:sp>
        <p:nvSpPr>
          <p:cNvPr id="23" name="TextBox 3"/>
          <p:cNvSpPr txBox="1"/>
          <p:nvPr/>
        </p:nvSpPr>
        <p:spPr>
          <a:xfrm>
            <a:off x="5391550" y="2296565"/>
            <a:ext cx="1498853" cy="1488092"/>
          </a:xfrm>
          <a:prstGeom prst="rect">
            <a:avLst/>
          </a:prstGeom>
          <a:noFill/>
        </p:spPr>
        <p:txBody>
          <a:bodyPr wrap="square" lIns="86863" tIns="43430" rIns="86863" bIns="43430" rtlCol="0">
            <a:spAutoFit/>
          </a:bodyPr>
          <a:lstStyle/>
          <a:p>
            <a:r>
              <a:rPr lang="en-US" altLang="zh-CN" sz="9100" b="1" dirty="0" smtClean="0">
                <a:solidFill>
                  <a:schemeClr val="bg1"/>
                </a:solidFill>
                <a:latin typeface="方正隶书简体" panose="02010601030101010101" pitchFamily="2" charset="-122"/>
                <a:ea typeface="方正隶书简体" panose="02010601030101010101" pitchFamily="2" charset="-122"/>
              </a:rPr>
              <a:t>00</a:t>
            </a:r>
            <a:endParaRPr lang="zh-CN" altLang="en-US" sz="9100" b="1" dirty="0">
              <a:solidFill>
                <a:schemeClr val="bg1"/>
              </a:solidFill>
              <a:latin typeface="方正隶书简体" panose="02010601030101010101" pitchFamily="2" charset="-122"/>
              <a:ea typeface="方正隶书简体" panose="02010601030101010101" pitchFamily="2" charset="-122"/>
            </a:endParaRPr>
          </a:p>
        </p:txBody>
      </p:sp>
      <p:pic>
        <p:nvPicPr>
          <p:cNvPr id="24" name="图片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64586" y="1370906"/>
            <a:ext cx="939645" cy="1112796"/>
          </a:xfrm>
          <a:prstGeom prst="rect">
            <a:avLst/>
          </a:prstGeom>
        </p:spPr>
      </p:pic>
      <p:sp>
        <p:nvSpPr>
          <p:cNvPr id="25" name="TextBox 5"/>
          <p:cNvSpPr txBox="1"/>
          <p:nvPr/>
        </p:nvSpPr>
        <p:spPr>
          <a:xfrm>
            <a:off x="5477834" y="4174157"/>
            <a:ext cx="925900" cy="518595"/>
          </a:xfrm>
          <a:prstGeom prst="rect">
            <a:avLst/>
          </a:prstGeom>
          <a:noFill/>
        </p:spPr>
        <p:txBody>
          <a:bodyPr wrap="square" lIns="86863" tIns="43430" rIns="86863" bIns="43430" rtlCol="0">
            <a:spAutoFit/>
          </a:bodyPr>
          <a:lstStyle/>
          <a:p>
            <a:r>
              <a:rPr lang="en-US" altLang="zh-CN" sz="2800" b="1" dirty="0"/>
              <a:t>XML</a:t>
            </a:r>
            <a:endParaRPr lang="zh-CN" altLang="zh-CN" sz="2800" b="1" dirty="0"/>
          </a:p>
        </p:txBody>
      </p:sp>
    </p:spTree>
    <p:extLst>
      <p:ext uri="{BB962C8B-B14F-4D97-AF65-F5344CB8AC3E}">
        <p14:creationId xmlns:p14="http://schemas.microsoft.com/office/powerpoint/2010/main" val="3232698086"/>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3" presetClass="entr" presetSubtype="32" fill="hold" grpId="0" nodeType="after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strVal val="4*#ppt_w"/>
                                          </p:val>
                                        </p:tav>
                                        <p:tav tm="100000">
                                          <p:val>
                                            <p:strVal val="#ppt_w"/>
                                          </p:val>
                                        </p:tav>
                                      </p:tavLst>
                                    </p:anim>
                                    <p:anim calcmode="lin" valueType="num">
                                      <p:cBhvr>
                                        <p:cTn id="13" dur="500" fill="hold"/>
                                        <p:tgtEl>
                                          <p:spTgt spid="21"/>
                                        </p:tgtEl>
                                        <p:attrNameLst>
                                          <p:attrName>ppt_h</p:attrName>
                                        </p:attrNameLst>
                                      </p:cBhvr>
                                      <p:tavLst>
                                        <p:tav tm="0">
                                          <p:val>
                                            <p:strVal val="4*#ppt_h"/>
                                          </p:val>
                                        </p:tav>
                                        <p:tav tm="100000">
                                          <p:val>
                                            <p:strVal val="#ppt_h"/>
                                          </p:val>
                                        </p:tav>
                                      </p:tavLst>
                                    </p:anim>
                                  </p:childTnLst>
                                </p:cTn>
                              </p:par>
                            </p:childTnLst>
                          </p:cTn>
                        </p:par>
                        <p:par>
                          <p:cTn id="14" fill="hold">
                            <p:stCondLst>
                              <p:cond delay="1000"/>
                            </p:stCondLst>
                            <p:childTnLst>
                              <p:par>
                                <p:cTn id="15" presetID="55" presetClass="entr" presetSubtype="0" fill="hold" grpId="0" nodeType="after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p:cTn id="17" dur="1000" fill="hold"/>
                                        <p:tgtEl>
                                          <p:spTgt spid="23"/>
                                        </p:tgtEl>
                                        <p:attrNameLst>
                                          <p:attrName>ppt_w</p:attrName>
                                        </p:attrNameLst>
                                      </p:cBhvr>
                                      <p:tavLst>
                                        <p:tav tm="0">
                                          <p:val>
                                            <p:strVal val="#ppt_w*0.70"/>
                                          </p:val>
                                        </p:tav>
                                        <p:tav tm="100000">
                                          <p:val>
                                            <p:strVal val="#ppt_w"/>
                                          </p:val>
                                        </p:tav>
                                      </p:tavLst>
                                    </p:anim>
                                    <p:anim calcmode="lin" valueType="num">
                                      <p:cBhvr>
                                        <p:cTn id="18" dur="1000" fill="hold"/>
                                        <p:tgtEl>
                                          <p:spTgt spid="23"/>
                                        </p:tgtEl>
                                        <p:attrNameLst>
                                          <p:attrName>ppt_h</p:attrName>
                                        </p:attrNameLst>
                                      </p:cBhvr>
                                      <p:tavLst>
                                        <p:tav tm="0">
                                          <p:val>
                                            <p:strVal val="#ppt_h"/>
                                          </p:val>
                                        </p:tav>
                                        <p:tav tm="100000">
                                          <p:val>
                                            <p:strVal val="#ppt_h"/>
                                          </p:val>
                                        </p:tav>
                                      </p:tavLst>
                                    </p:anim>
                                    <p:animEffect transition="in" filter="fade">
                                      <p:cBhvr>
                                        <p:cTn id="19" dur="1000"/>
                                        <p:tgtEl>
                                          <p:spTgt spid="23"/>
                                        </p:tgtEl>
                                      </p:cBhvr>
                                    </p:animEffect>
                                  </p:childTnLst>
                                </p:cTn>
                              </p:par>
                            </p:childTnLst>
                          </p:cTn>
                        </p:par>
                        <p:par>
                          <p:cTn id="20" fill="hold">
                            <p:stCondLst>
                              <p:cond delay="2000"/>
                            </p:stCondLst>
                            <p:childTnLst>
                              <p:par>
                                <p:cTn id="21" presetID="2" presetClass="entr" presetSubtype="8" fill="hold" nodeType="afterEffect">
                                  <p:stCondLst>
                                    <p:cond delay="0"/>
                                  </p:stCondLst>
                                  <p:childTnLst>
                                    <p:set>
                                      <p:cBhvr>
                                        <p:cTn id="22" dur="1" fill="hold">
                                          <p:stCondLst>
                                            <p:cond delay="0"/>
                                          </p:stCondLst>
                                        </p:cTn>
                                        <p:tgtEl>
                                          <p:spTgt spid="24"/>
                                        </p:tgtEl>
                                        <p:attrNameLst>
                                          <p:attrName>style.visibility</p:attrName>
                                        </p:attrNameLst>
                                      </p:cBhvr>
                                      <p:to>
                                        <p:strVal val="visible"/>
                                      </p:to>
                                    </p:set>
                                    <p:anim calcmode="lin" valueType="num">
                                      <p:cBhvr additive="base">
                                        <p:cTn id="23" dur="500" fill="hold"/>
                                        <p:tgtEl>
                                          <p:spTgt spid="24"/>
                                        </p:tgtEl>
                                        <p:attrNameLst>
                                          <p:attrName>ppt_x</p:attrName>
                                        </p:attrNameLst>
                                      </p:cBhvr>
                                      <p:tavLst>
                                        <p:tav tm="0">
                                          <p:val>
                                            <p:strVal val="0-#ppt_w/2"/>
                                          </p:val>
                                        </p:tav>
                                        <p:tav tm="100000">
                                          <p:val>
                                            <p:strVal val="#ppt_x"/>
                                          </p:val>
                                        </p:tav>
                                      </p:tavLst>
                                    </p:anim>
                                    <p:anim calcmode="lin" valueType="num">
                                      <p:cBhvr additive="base">
                                        <p:cTn id="24" dur="500" fill="hold"/>
                                        <p:tgtEl>
                                          <p:spTgt spid="24"/>
                                        </p:tgtEl>
                                        <p:attrNameLst>
                                          <p:attrName>ppt_y</p:attrName>
                                        </p:attrNameLst>
                                      </p:cBhvr>
                                      <p:tavLst>
                                        <p:tav tm="0">
                                          <p:val>
                                            <p:strVal val="#ppt_y"/>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1000"/>
                                        <p:tgtEl>
                                          <p:spTgt spid="25"/>
                                        </p:tgtEl>
                                      </p:cBhvr>
                                    </p:animEffect>
                                    <p:anim calcmode="lin" valueType="num">
                                      <p:cBhvr>
                                        <p:cTn id="28" dur="1000" fill="hold"/>
                                        <p:tgtEl>
                                          <p:spTgt spid="25"/>
                                        </p:tgtEl>
                                        <p:attrNameLst>
                                          <p:attrName>ppt_x</p:attrName>
                                        </p:attrNameLst>
                                      </p:cBhvr>
                                      <p:tavLst>
                                        <p:tav tm="0">
                                          <p:val>
                                            <p:strVal val="#ppt_x"/>
                                          </p:val>
                                        </p:tav>
                                        <p:tav tm="100000">
                                          <p:val>
                                            <p:strVal val="#ppt_x"/>
                                          </p:val>
                                        </p:tav>
                                      </p:tavLst>
                                    </p:anim>
                                    <p:anim calcmode="lin" valueType="num">
                                      <p:cBhvr>
                                        <p:cTn id="2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p:bldP spid="25"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53831" y="328904"/>
            <a:ext cx="753732" cy="461665"/>
          </a:xfrm>
          <a:prstGeom prst="rect">
            <a:avLst/>
          </a:prstGeom>
        </p:spPr>
        <p:txBody>
          <a:bodyPr wrap="none">
            <a:spAutoFit/>
          </a:bodyPr>
          <a:lstStyle/>
          <a:p>
            <a:r>
              <a:rPr lang="en-US" altLang="zh-CN" sz="2400" b="1" dirty="0"/>
              <a:t>XML</a:t>
            </a:r>
            <a:endParaRPr lang="zh-CN" altLang="zh-CN" sz="2400" b="1" dirty="0"/>
          </a:p>
        </p:txBody>
      </p:sp>
      <p:sp>
        <p:nvSpPr>
          <p:cNvPr id="3" name="TextBox 2"/>
          <p:cNvSpPr txBox="1"/>
          <p:nvPr/>
        </p:nvSpPr>
        <p:spPr>
          <a:xfrm>
            <a:off x="771896" y="997527"/>
            <a:ext cx="10343408" cy="1738938"/>
          </a:xfrm>
          <a:prstGeom prst="rect">
            <a:avLst/>
          </a:prstGeom>
          <a:noFill/>
        </p:spPr>
        <p:txBody>
          <a:bodyPr wrap="square" rtlCol="0">
            <a:spAutoFit/>
          </a:bodyPr>
          <a:lstStyle/>
          <a:p>
            <a:pPr indent="450850"/>
            <a:r>
              <a:rPr lang="zh-CN" altLang="zh-CN" sz="1800" dirty="0"/>
              <a:t>文档对象模型（</a:t>
            </a:r>
            <a:r>
              <a:rPr lang="en-US" altLang="zh-CN" sz="1800" dirty="0"/>
              <a:t>Document Object Model</a:t>
            </a:r>
            <a:r>
              <a:rPr lang="zh-CN" altLang="zh-CN" sz="1800" dirty="0"/>
              <a:t>，</a:t>
            </a:r>
            <a:r>
              <a:rPr lang="en-US" altLang="zh-CN" sz="1800" dirty="0"/>
              <a:t>DOM</a:t>
            </a:r>
            <a:r>
              <a:rPr lang="zh-CN" altLang="zh-CN" sz="1800" dirty="0"/>
              <a:t>）是</a:t>
            </a:r>
            <a:r>
              <a:rPr lang="en-US" altLang="zh-CN" sz="1800" dirty="0"/>
              <a:t>W3C</a:t>
            </a:r>
            <a:r>
              <a:rPr lang="zh-CN" altLang="zh-CN" sz="1800" dirty="0"/>
              <a:t>开发的独立于平台和语言的接口，它可以使程序和脚本动态地存取和更新</a:t>
            </a:r>
            <a:r>
              <a:rPr lang="en-US" altLang="zh-CN" sz="1800" dirty="0"/>
              <a:t>XML</a:t>
            </a:r>
            <a:r>
              <a:rPr lang="zh-CN" altLang="zh-CN" sz="1800" dirty="0"/>
              <a:t>文档的内容、结构和风格。</a:t>
            </a:r>
          </a:p>
          <a:p>
            <a:pPr indent="450850"/>
            <a:r>
              <a:rPr lang="en-US" altLang="zh-CN" sz="1800" dirty="0"/>
              <a:t>DOM</a:t>
            </a:r>
            <a:r>
              <a:rPr lang="zh-CN" altLang="zh-CN" sz="1800" dirty="0"/>
              <a:t>在内存中将</a:t>
            </a:r>
            <a:r>
              <a:rPr lang="en-US" altLang="zh-CN" sz="1800" dirty="0"/>
              <a:t>XML</a:t>
            </a:r>
            <a:r>
              <a:rPr lang="zh-CN" altLang="zh-CN" sz="1800" dirty="0"/>
              <a:t>文件表示为一棵树，用户通过</a:t>
            </a:r>
            <a:r>
              <a:rPr lang="en-US" altLang="zh-CN" sz="1800" dirty="0"/>
              <a:t>API</a:t>
            </a:r>
            <a:r>
              <a:rPr lang="zh-CN" altLang="zh-CN" sz="1800" dirty="0"/>
              <a:t>可以随意地访问树的任意节点内容。在</a:t>
            </a:r>
            <a:r>
              <a:rPr lang="en-US" altLang="zh-CN" sz="1800" dirty="0" err="1"/>
              <a:t>Qt</a:t>
            </a:r>
            <a:r>
              <a:rPr lang="zh-CN" altLang="zh-CN" sz="1800" dirty="0"/>
              <a:t>中，</a:t>
            </a:r>
            <a:r>
              <a:rPr lang="en-US" altLang="zh-CN" sz="1800" dirty="0"/>
              <a:t>XML</a:t>
            </a:r>
            <a:r>
              <a:rPr lang="zh-CN" altLang="zh-CN" sz="1800" dirty="0"/>
              <a:t>文档自身用</a:t>
            </a:r>
            <a:r>
              <a:rPr lang="en-US" altLang="zh-CN" sz="1800" dirty="0" err="1"/>
              <a:t>QDomDocument</a:t>
            </a:r>
            <a:r>
              <a:rPr lang="zh-CN" altLang="zh-CN" sz="1800" dirty="0"/>
              <a:t>表示，所有的节点类都从</a:t>
            </a:r>
            <a:r>
              <a:rPr lang="en-US" altLang="zh-CN" sz="1800" dirty="0" err="1"/>
              <a:t>QDomNode</a:t>
            </a:r>
            <a:r>
              <a:rPr lang="zh-CN" altLang="zh-CN" sz="1800" dirty="0"/>
              <a:t>继承。</a:t>
            </a:r>
          </a:p>
          <a:p>
            <a:pPr indent="450850"/>
            <a:r>
              <a:rPr lang="en-US" altLang="zh-CN" sz="1800" dirty="0"/>
              <a:t>SVG</a:t>
            </a:r>
            <a:r>
              <a:rPr lang="zh-CN" altLang="zh-CN" sz="1800" dirty="0"/>
              <a:t>文件是利用</a:t>
            </a:r>
            <a:r>
              <a:rPr lang="en-US" altLang="zh-CN" sz="1800" dirty="0"/>
              <a:t>XML</a:t>
            </a:r>
            <a:r>
              <a:rPr lang="zh-CN" altLang="zh-CN" sz="1800" dirty="0"/>
              <a:t>表示的矢量图形文件，每种图形都用</a:t>
            </a:r>
            <a:r>
              <a:rPr lang="en-US" altLang="zh-CN" sz="1800" dirty="0"/>
              <a:t>XML</a:t>
            </a:r>
            <a:r>
              <a:rPr lang="zh-CN" altLang="zh-CN" sz="1800" dirty="0"/>
              <a:t>标签表示。例如，在</a:t>
            </a:r>
            <a:r>
              <a:rPr lang="en-US" altLang="zh-CN" sz="1800" dirty="0"/>
              <a:t>SVG</a:t>
            </a:r>
            <a:r>
              <a:rPr lang="zh-CN" altLang="zh-CN" sz="1800" dirty="0"/>
              <a:t>中画折线的标签如下</a:t>
            </a:r>
            <a:r>
              <a:rPr lang="zh-CN" altLang="zh-CN" sz="1800" dirty="0" smtClean="0"/>
              <a:t>：</a:t>
            </a:r>
            <a:endParaRPr lang="zh-CN" altLang="zh-CN" sz="1800" dirty="0"/>
          </a:p>
        </p:txBody>
      </p:sp>
      <p:sp>
        <p:nvSpPr>
          <p:cNvPr id="4" name="矩形 3"/>
          <p:cNvSpPr/>
          <p:nvPr/>
        </p:nvSpPr>
        <p:spPr>
          <a:xfrm>
            <a:off x="1430697" y="2736465"/>
            <a:ext cx="9150217" cy="353943"/>
          </a:xfrm>
          <a:prstGeom prst="rect">
            <a:avLst/>
          </a:prstGeom>
          <a:solidFill>
            <a:srgbClr val="DDDDDD"/>
          </a:solidFill>
        </p:spPr>
        <p:txBody>
          <a:bodyPr wrap="square">
            <a:spAutoFit/>
          </a:bodyPr>
          <a:lstStyle/>
          <a:p>
            <a:r>
              <a:rPr lang="zh-CN" altLang="zh-CN" dirty="0"/>
              <a:t>&lt;polyline fill=</a:t>
            </a:r>
            <a:r>
              <a:rPr lang="en-US" altLang="zh-CN" dirty="0"/>
              <a:t>"</a:t>
            </a:r>
            <a:r>
              <a:rPr lang="zh-CN" altLang="zh-CN" dirty="0"/>
              <a:t>none</a:t>
            </a:r>
            <a:r>
              <a:rPr lang="en-US" altLang="zh-CN" dirty="0"/>
              <a:t>"</a:t>
            </a:r>
            <a:r>
              <a:rPr lang="zh-CN" altLang="zh-CN" dirty="0"/>
              <a:t> stroke=</a:t>
            </a:r>
            <a:r>
              <a:rPr lang="en-US" altLang="zh-CN" dirty="0"/>
              <a:t>"</a:t>
            </a:r>
            <a:r>
              <a:rPr lang="zh-CN" altLang="zh-CN" dirty="0"/>
              <a:t>#888888</a:t>
            </a:r>
            <a:r>
              <a:rPr lang="en-US" altLang="zh-CN" dirty="0"/>
              <a:t>"</a:t>
            </a:r>
            <a:r>
              <a:rPr lang="zh-CN" altLang="zh-CN" dirty="0"/>
              <a:t> stroke-width=</a:t>
            </a:r>
            <a:r>
              <a:rPr lang="en-US" altLang="zh-CN" dirty="0"/>
              <a:t>"</a:t>
            </a:r>
            <a:r>
              <a:rPr lang="zh-CN" altLang="zh-CN" dirty="0"/>
              <a:t>2</a:t>
            </a:r>
            <a:r>
              <a:rPr lang="en-US" altLang="zh-CN" dirty="0"/>
              <a:t>"</a:t>
            </a:r>
            <a:r>
              <a:rPr lang="zh-CN" altLang="zh-CN" dirty="0"/>
              <a:t> points=</a:t>
            </a:r>
            <a:r>
              <a:rPr lang="en-US" altLang="zh-CN" dirty="0"/>
              <a:t>"</a:t>
            </a:r>
            <a:r>
              <a:rPr lang="zh-CN" altLang="zh-CN" dirty="0"/>
              <a:t>100, 200, 100,100</a:t>
            </a:r>
            <a:r>
              <a:rPr lang="en-US" altLang="zh-CN" dirty="0"/>
              <a:t>"</a:t>
            </a:r>
            <a:r>
              <a:rPr lang="zh-CN" altLang="zh-CN" dirty="0"/>
              <a:t>/&gt;</a:t>
            </a:r>
          </a:p>
        </p:txBody>
      </p:sp>
      <p:sp>
        <p:nvSpPr>
          <p:cNvPr id="5" name="TextBox 4"/>
          <p:cNvSpPr txBox="1"/>
          <p:nvPr/>
        </p:nvSpPr>
        <p:spPr>
          <a:xfrm>
            <a:off x="1430697" y="3090408"/>
            <a:ext cx="6086384" cy="1661993"/>
          </a:xfrm>
          <a:prstGeom prst="rect">
            <a:avLst/>
          </a:prstGeom>
          <a:noFill/>
        </p:spPr>
        <p:txBody>
          <a:bodyPr wrap="square" rtlCol="0">
            <a:spAutoFit/>
          </a:bodyPr>
          <a:lstStyle/>
          <a:p>
            <a:r>
              <a:rPr lang="zh-CN" altLang="zh-CN" b="1" dirty="0"/>
              <a:t>其中，</a:t>
            </a:r>
            <a:endParaRPr lang="zh-CN" altLang="zh-CN" dirty="0"/>
          </a:p>
          <a:p>
            <a:r>
              <a:rPr lang="en-US" altLang="zh-CN" b="1" dirty="0">
                <a:sym typeface="Wingdings"/>
              </a:rPr>
              <a:t></a:t>
            </a:r>
            <a:r>
              <a:rPr lang="en-US" altLang="zh-CN" b="1" dirty="0"/>
              <a:t> polyline</a:t>
            </a:r>
            <a:r>
              <a:rPr lang="zh-CN" altLang="zh-CN" b="1" dirty="0"/>
              <a:t>：</a:t>
            </a:r>
            <a:r>
              <a:rPr lang="zh-CN" altLang="zh-CN" dirty="0"/>
              <a:t>表示绘制折线。</a:t>
            </a:r>
          </a:p>
          <a:p>
            <a:r>
              <a:rPr lang="en-US" altLang="zh-CN" b="1" dirty="0">
                <a:sym typeface="Wingdings"/>
              </a:rPr>
              <a:t></a:t>
            </a:r>
            <a:r>
              <a:rPr lang="en-US" altLang="zh-CN" b="1" dirty="0"/>
              <a:t> fill</a:t>
            </a:r>
            <a:r>
              <a:rPr lang="zh-CN" altLang="zh-CN" b="1" dirty="0"/>
              <a:t>：</a:t>
            </a:r>
            <a:r>
              <a:rPr lang="zh-CN" altLang="zh-CN" dirty="0"/>
              <a:t>属性表示填充。</a:t>
            </a:r>
          </a:p>
          <a:p>
            <a:r>
              <a:rPr lang="en-US" altLang="zh-CN" b="1" dirty="0">
                <a:sym typeface="Wingdings"/>
              </a:rPr>
              <a:t></a:t>
            </a:r>
            <a:r>
              <a:rPr lang="en-US" altLang="zh-CN" b="1" dirty="0"/>
              <a:t> stroke</a:t>
            </a:r>
            <a:r>
              <a:rPr lang="zh-CN" altLang="zh-CN" b="1" dirty="0"/>
              <a:t>：</a:t>
            </a:r>
            <a:r>
              <a:rPr lang="zh-CN" altLang="zh-CN" dirty="0"/>
              <a:t>表示画笔颜色。</a:t>
            </a:r>
          </a:p>
          <a:p>
            <a:r>
              <a:rPr lang="en-US" altLang="zh-CN" b="1" dirty="0">
                <a:sym typeface="Wingdings"/>
              </a:rPr>
              <a:t></a:t>
            </a:r>
            <a:r>
              <a:rPr lang="en-US" altLang="zh-CN" b="1" dirty="0"/>
              <a:t> stroke-width</a:t>
            </a:r>
            <a:r>
              <a:rPr lang="zh-CN" altLang="zh-CN" b="1" dirty="0"/>
              <a:t>：</a:t>
            </a:r>
            <a:r>
              <a:rPr lang="zh-CN" altLang="zh-CN" dirty="0"/>
              <a:t>表示画笔宽度。</a:t>
            </a:r>
          </a:p>
          <a:p>
            <a:r>
              <a:rPr lang="en-US" altLang="zh-CN" b="1" dirty="0">
                <a:sym typeface="Wingdings"/>
              </a:rPr>
              <a:t></a:t>
            </a:r>
            <a:r>
              <a:rPr lang="en-US" altLang="zh-CN" b="1" dirty="0"/>
              <a:t> points</a:t>
            </a:r>
            <a:r>
              <a:rPr lang="zh-CN" altLang="zh-CN" b="1" dirty="0"/>
              <a:t>：</a:t>
            </a:r>
            <a:r>
              <a:rPr lang="zh-CN" altLang="zh-CN" dirty="0"/>
              <a:t>表示折线的点</a:t>
            </a:r>
            <a:r>
              <a:rPr lang="zh-CN" altLang="zh-CN" dirty="0" smtClean="0"/>
              <a:t>。</a:t>
            </a:r>
            <a:endParaRPr lang="zh-CN" altLang="zh-CN" dirty="0"/>
          </a:p>
        </p:txBody>
      </p:sp>
    </p:spTree>
    <p:extLst>
      <p:ext uri="{BB962C8B-B14F-4D97-AF65-F5344CB8AC3E}">
        <p14:creationId xmlns:p14="http://schemas.microsoft.com/office/powerpoint/2010/main" val="777189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53831" y="328904"/>
            <a:ext cx="3570208" cy="461665"/>
          </a:xfrm>
          <a:prstGeom prst="rect">
            <a:avLst/>
          </a:prstGeom>
        </p:spPr>
        <p:txBody>
          <a:bodyPr wrap="none">
            <a:spAutoFit/>
          </a:bodyPr>
          <a:lstStyle/>
          <a:p>
            <a:r>
              <a:rPr lang="zh-CN" altLang="zh-CN" sz="2400" b="1" dirty="0"/>
              <a:t>“实例”位置函数的应用</a:t>
            </a:r>
            <a:endParaRPr lang="zh-CN" altLang="en-US" sz="2400" b="1" dirty="0"/>
          </a:p>
        </p:txBody>
      </p:sp>
      <p:sp>
        <p:nvSpPr>
          <p:cNvPr id="3" name="矩形 2"/>
          <p:cNvSpPr/>
          <p:nvPr/>
        </p:nvSpPr>
        <p:spPr>
          <a:xfrm>
            <a:off x="1266918" y="958298"/>
            <a:ext cx="3825086" cy="369332"/>
          </a:xfrm>
          <a:prstGeom prst="rect">
            <a:avLst/>
          </a:prstGeom>
        </p:spPr>
        <p:txBody>
          <a:bodyPr wrap="none">
            <a:spAutoFit/>
          </a:bodyPr>
          <a:lstStyle/>
          <a:p>
            <a:r>
              <a:rPr lang="zh-CN" altLang="zh-CN" sz="1800" dirty="0"/>
              <a:t>（</a:t>
            </a:r>
            <a:r>
              <a:rPr lang="en-US" altLang="zh-CN" sz="1800" dirty="0"/>
              <a:t>4</a:t>
            </a:r>
            <a:r>
              <a:rPr lang="zh-CN" altLang="zh-CN" sz="1800" dirty="0"/>
              <a:t>）运行程序，效果如图</a:t>
            </a:r>
            <a:r>
              <a:rPr lang="en-US" altLang="zh-CN" sz="1800" dirty="0"/>
              <a:t>6.2</a:t>
            </a:r>
            <a:r>
              <a:rPr lang="zh-CN" altLang="zh-CN" sz="1800" dirty="0"/>
              <a:t>所示。</a:t>
            </a:r>
          </a:p>
        </p:txBody>
      </p:sp>
      <p:pic>
        <p:nvPicPr>
          <p:cNvPr id="205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7298" y="1450151"/>
            <a:ext cx="3096016" cy="3348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97382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73828" y="1330037"/>
            <a:ext cx="6608619" cy="830997"/>
          </a:xfrm>
          <a:prstGeom prst="rect">
            <a:avLst/>
          </a:prstGeom>
          <a:noFill/>
        </p:spPr>
        <p:txBody>
          <a:bodyPr wrap="square" rtlCol="0">
            <a:spAutoFit/>
          </a:bodyPr>
          <a:lstStyle/>
          <a:p>
            <a:r>
              <a:rPr lang="zh-CN" altLang="zh-CN" sz="4800" b="1" dirty="0" smtClean="0">
                <a:solidFill>
                  <a:srgbClr val="663300"/>
                </a:solidFill>
              </a:rPr>
              <a:t>第</a:t>
            </a:r>
            <a:r>
              <a:rPr lang="en-US" altLang="zh-CN" sz="4800" b="1" dirty="0" smtClean="0">
                <a:solidFill>
                  <a:srgbClr val="663300"/>
                </a:solidFill>
              </a:rPr>
              <a:t>6</a:t>
            </a:r>
            <a:r>
              <a:rPr lang="zh-CN" altLang="zh-CN" sz="4800" b="1" dirty="0" smtClean="0">
                <a:solidFill>
                  <a:srgbClr val="663300"/>
                </a:solidFill>
              </a:rPr>
              <a:t>章</a:t>
            </a:r>
            <a:r>
              <a:rPr lang="en-US" altLang="zh-CN" sz="4800" b="1" dirty="0" smtClean="0">
                <a:solidFill>
                  <a:srgbClr val="663300"/>
                </a:solidFill>
              </a:rPr>
              <a:t>  </a:t>
            </a:r>
            <a:r>
              <a:rPr lang="en-US" altLang="zh-CN" sz="4800" b="1" dirty="0" err="1">
                <a:solidFill>
                  <a:srgbClr val="663300"/>
                </a:solidFill>
              </a:rPr>
              <a:t>Qt</a:t>
            </a:r>
            <a:r>
              <a:rPr lang="en-US" altLang="zh-CN" sz="4800" b="1" dirty="0">
                <a:solidFill>
                  <a:srgbClr val="663300"/>
                </a:solidFill>
              </a:rPr>
              <a:t> </a:t>
            </a:r>
            <a:r>
              <a:rPr lang="en-US" altLang="zh-CN" sz="4800" b="1" dirty="0" smtClean="0">
                <a:solidFill>
                  <a:srgbClr val="663300"/>
                </a:solidFill>
              </a:rPr>
              <a:t>5</a:t>
            </a:r>
            <a:r>
              <a:rPr lang="zh-CN" altLang="zh-CN" sz="4800" b="1" dirty="0">
                <a:solidFill>
                  <a:srgbClr val="663300"/>
                </a:solidFill>
              </a:rPr>
              <a:t>图形与图片</a:t>
            </a:r>
          </a:p>
        </p:txBody>
      </p:sp>
      <p:sp>
        <p:nvSpPr>
          <p:cNvPr id="3" name="TextBox 2"/>
          <p:cNvSpPr txBox="1"/>
          <p:nvPr/>
        </p:nvSpPr>
        <p:spPr>
          <a:xfrm>
            <a:off x="5557652" y="3111333"/>
            <a:ext cx="5284519" cy="646331"/>
          </a:xfrm>
          <a:prstGeom prst="rect">
            <a:avLst/>
          </a:prstGeom>
          <a:noFill/>
        </p:spPr>
        <p:txBody>
          <a:bodyPr wrap="square" rtlCol="0">
            <a:spAutoFit/>
          </a:bodyPr>
          <a:lstStyle/>
          <a:p>
            <a:r>
              <a:rPr lang="en-US" altLang="zh-CN" sz="3600" b="1" dirty="0" smtClean="0"/>
              <a:t>——</a:t>
            </a:r>
            <a:r>
              <a:rPr lang="en-US" altLang="zh-CN" sz="3600" b="1" dirty="0" err="1"/>
              <a:t>Qt</a:t>
            </a:r>
            <a:r>
              <a:rPr lang="en-US" altLang="zh-CN" sz="3600" b="1" dirty="0"/>
              <a:t> 5</a:t>
            </a:r>
            <a:r>
              <a:rPr lang="zh-CN" altLang="zh-CN" sz="3600" b="1" dirty="0"/>
              <a:t>基础图形的绘制</a:t>
            </a:r>
          </a:p>
        </p:txBody>
      </p:sp>
    </p:spTree>
    <p:extLst>
      <p:ext uri="{BB962C8B-B14F-4D97-AF65-F5344CB8AC3E}">
        <p14:creationId xmlns:p14="http://schemas.microsoft.com/office/powerpoint/2010/main" val="3824320034"/>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CCE8C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1177</TotalTime>
  <Words>6912</Words>
  <Application>Microsoft Office PowerPoint</Application>
  <PresentationFormat>自定义</PresentationFormat>
  <Paragraphs>634</Paragraphs>
  <Slides>74</Slides>
  <Notes>0</Notes>
  <HiddenSlides>0</HiddenSlides>
  <MMClips>0</MMClips>
  <ScaleCrop>false</ScaleCrop>
  <HeadingPairs>
    <vt:vector size="4" baseType="variant">
      <vt:variant>
        <vt:lpstr>主题</vt:lpstr>
      </vt:variant>
      <vt:variant>
        <vt:i4>1</vt:i4>
      </vt:variant>
      <vt:variant>
        <vt:lpstr>幻灯片标题</vt:lpstr>
      </vt:variant>
      <vt:variant>
        <vt:i4>74</vt:i4>
      </vt:variant>
    </vt:vector>
  </HeadingPairs>
  <TitlesOfParts>
    <vt:vector size="75"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kk</dc:creator>
  <cp:lastModifiedBy>SkyUser</cp:lastModifiedBy>
  <cp:revision>40</cp:revision>
  <dcterms:created xsi:type="dcterms:W3CDTF">2017-04-19T11:17:17Z</dcterms:created>
  <dcterms:modified xsi:type="dcterms:W3CDTF">2019-03-29T08:14:42Z</dcterms:modified>
</cp:coreProperties>
</file>