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3" r:id="rId3"/>
    <p:sldId id="284" r:id="rId4"/>
    <p:sldId id="257" r:id="rId5"/>
    <p:sldId id="285" r:id="rId6"/>
    <p:sldId id="286" r:id="rId7"/>
    <p:sldId id="282" r:id="rId8"/>
    <p:sldId id="287" r:id="rId9"/>
    <p:sldId id="289" r:id="rId10"/>
    <p:sldId id="288" r:id="rId11"/>
    <p:sldId id="290" r:id="rId12"/>
    <p:sldId id="291" r:id="rId13"/>
    <p:sldId id="292" r:id="rId14"/>
    <p:sldId id="294" r:id="rId15"/>
    <p:sldId id="295" r:id="rId16"/>
    <p:sldId id="293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4" r:id="rId25"/>
    <p:sldId id="303" r:id="rId26"/>
    <p:sldId id="305" r:id="rId27"/>
    <p:sldId id="306" r:id="rId28"/>
    <p:sldId id="307" r:id="rId29"/>
    <p:sldId id="308" r:id="rId30"/>
    <p:sldId id="309" r:id="rId31"/>
    <p:sldId id="310" r:id="rId32"/>
    <p:sldId id="312" r:id="rId33"/>
    <p:sldId id="311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7" r:id="rId48"/>
    <p:sldId id="326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</p:sldIdLst>
  <p:sldSz cx="11880850" cy="7305675"/>
  <p:notesSz cx="6858000" cy="9144000"/>
  <p:defaultTextStyle>
    <a:defPPr>
      <a:defRPr lang="zh-CN"/>
    </a:defPPr>
    <a:lvl1pPr marL="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5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9114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3672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8229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2786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7343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190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64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ED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752" y="-642"/>
      </p:cViewPr>
      <p:guideLst>
        <p:guide orient="horz" pos="2301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7" y="1195629"/>
            <a:ext cx="8910638" cy="2543457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7" y="3837171"/>
            <a:ext cx="8910638" cy="1763847"/>
          </a:xfrm>
        </p:spPr>
        <p:txBody>
          <a:bodyPr/>
          <a:lstStyle>
            <a:lvl1pPr marL="0" indent="0" algn="ctr">
              <a:buNone/>
              <a:defRPr sz="2300"/>
            </a:lvl1pPr>
            <a:lvl2pPr marL="434557" indent="0" algn="ctr">
              <a:buNone/>
              <a:defRPr sz="1900"/>
            </a:lvl2pPr>
            <a:lvl3pPr marL="869114" indent="0" algn="ctr">
              <a:buNone/>
              <a:defRPr sz="1700"/>
            </a:lvl3pPr>
            <a:lvl4pPr marL="1303672" indent="0" algn="ctr">
              <a:buNone/>
              <a:defRPr sz="1500"/>
            </a:lvl4pPr>
            <a:lvl5pPr marL="1738229" indent="0" algn="ctr">
              <a:buNone/>
              <a:defRPr sz="1500"/>
            </a:lvl5pPr>
            <a:lvl6pPr marL="2172786" indent="0" algn="ctr">
              <a:buNone/>
              <a:defRPr sz="1500"/>
            </a:lvl6pPr>
            <a:lvl7pPr marL="2607343" indent="0" algn="ctr">
              <a:buNone/>
              <a:defRPr sz="1500"/>
            </a:lvl7pPr>
            <a:lvl8pPr marL="3041900" indent="0" algn="ctr">
              <a:buNone/>
              <a:defRPr sz="1500"/>
            </a:lvl8pPr>
            <a:lvl9pPr marL="3476457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2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0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2235" y="388961"/>
            <a:ext cx="2561808" cy="61912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810" y="388961"/>
            <a:ext cx="7536914" cy="619122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621" y="1821347"/>
            <a:ext cx="10247233" cy="3038958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621" y="4889054"/>
            <a:ext cx="10247233" cy="1598116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4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91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036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382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727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6073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41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764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808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4680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388960"/>
            <a:ext cx="10247233" cy="14120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58" y="1790906"/>
            <a:ext cx="5026156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58" y="2668601"/>
            <a:ext cx="5026156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682" y="1790906"/>
            <a:ext cx="5050909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682" y="2668601"/>
            <a:ext cx="5050909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70222" y="-490410"/>
            <a:ext cx="1235325" cy="1327705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6" idx="2"/>
          </p:cNvCxnSpPr>
          <p:nvPr userDrawn="1"/>
        </p:nvCxnSpPr>
        <p:spPr>
          <a:xfrm>
            <a:off x="247440" y="837295"/>
            <a:ext cx="11449755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3433" y="-472148"/>
            <a:ext cx="2755726" cy="233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95" y="4465218"/>
            <a:ext cx="6257029" cy="3044592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10882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10" y="1051884"/>
            <a:ext cx="6014680" cy="519176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910" y="1051884"/>
            <a:ext cx="6014680" cy="5191765"/>
          </a:xfrm>
        </p:spPr>
        <p:txBody>
          <a:bodyPr anchor="t"/>
          <a:lstStyle>
            <a:lvl1pPr marL="0" indent="0">
              <a:buNone/>
              <a:defRPr sz="3000"/>
            </a:lvl1pPr>
            <a:lvl2pPr marL="434557" indent="0">
              <a:buNone/>
              <a:defRPr sz="2700"/>
            </a:lvl2pPr>
            <a:lvl3pPr marL="869114" indent="0">
              <a:buNone/>
              <a:defRPr sz="2300"/>
            </a:lvl3pPr>
            <a:lvl4pPr marL="1303672" indent="0">
              <a:buNone/>
              <a:defRPr sz="1900"/>
            </a:lvl4pPr>
            <a:lvl5pPr marL="1738229" indent="0">
              <a:buNone/>
              <a:defRPr sz="1900"/>
            </a:lvl5pPr>
            <a:lvl6pPr marL="2172786" indent="0">
              <a:buNone/>
              <a:defRPr sz="1900"/>
            </a:lvl6pPr>
            <a:lvl7pPr marL="2607343" indent="0">
              <a:buNone/>
              <a:defRPr sz="1900"/>
            </a:lvl7pPr>
            <a:lvl8pPr marL="3041900" indent="0">
              <a:buNone/>
              <a:defRPr sz="1900"/>
            </a:lvl8pPr>
            <a:lvl9pPr marL="3476457" indent="0">
              <a:buNone/>
              <a:defRPr sz="19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C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809" y="388960"/>
            <a:ext cx="10247233" cy="1412092"/>
          </a:xfrm>
          <a:prstGeom prst="rect">
            <a:avLst/>
          </a:prstGeom>
        </p:spPr>
        <p:txBody>
          <a:bodyPr vert="horz" lIns="115882" tIns="57941" rIns="115882" bIns="5794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809" y="1944798"/>
            <a:ext cx="10247233" cy="4635384"/>
          </a:xfrm>
          <a:prstGeom prst="rect">
            <a:avLst/>
          </a:prstGeom>
        </p:spPr>
        <p:txBody>
          <a:bodyPr vert="horz" lIns="115882" tIns="57941" rIns="115882" bIns="57941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808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A7DF-616D-4807-B0A1-86BDC4DF6A41}" type="datetimeFigureOut">
              <a:rPr lang="zh-CN" altLang="en-US" smtClean="0"/>
              <a:t>2019/3/9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532" y="6771279"/>
            <a:ext cx="4009787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850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9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869114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279" indent="-217279" algn="l" defTabSz="869114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393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950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5507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90064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24622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179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937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5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114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672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8229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786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43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190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64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7.2.2-2.txt" TargetMode="External"/><Relationship Id="rId2" Type="http://schemas.openxmlformats.org/officeDocument/2006/relationships/hyperlink" Target="7.2.2.txt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7.2.3-2.txt" TargetMode="External"/><Relationship Id="rId2" Type="http://schemas.openxmlformats.org/officeDocument/2006/relationships/hyperlink" Target="7.2.3-1.txt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7.2.4-2.txt" TargetMode="External"/><Relationship Id="rId2" Type="http://schemas.openxmlformats.org/officeDocument/2006/relationships/hyperlink" Target="7.2.4-1.tx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569" y="1329762"/>
            <a:ext cx="7208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7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 smtClean="0">
                <a:solidFill>
                  <a:srgbClr val="663300"/>
                </a:solidFill>
              </a:rPr>
              <a:t>Qt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5</a:t>
            </a:r>
            <a:r>
              <a:rPr lang="zh-CN" altLang="zh-CN" sz="4800" b="1" dirty="0">
                <a:solidFill>
                  <a:srgbClr val="663300"/>
                </a:solidFill>
              </a:rPr>
              <a:t>图形视图框架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1414" y="3111333"/>
            <a:ext cx="497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图形视图体系结构</a:t>
            </a:r>
          </a:p>
        </p:txBody>
      </p:sp>
    </p:spTree>
    <p:extLst>
      <p:ext uri="{BB962C8B-B14F-4D97-AF65-F5344CB8AC3E}">
        <p14:creationId xmlns:p14="http://schemas.microsoft.com/office/powerpoint/2010/main" val="4896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．场景坐标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1021278"/>
            <a:ext cx="10390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场景坐标是所有图元的基础坐标系统。场景坐标系统描述了顶层的图元，每个图元都有场景坐标和相应的包容框。场景坐标的原点在场景中心，坐标原点是</a:t>
            </a:r>
            <a:r>
              <a:rPr lang="en-US" altLang="zh-CN" sz="1800" i="1" dirty="0"/>
              <a:t>x</a:t>
            </a:r>
            <a:r>
              <a:rPr lang="zh-CN" altLang="zh-CN" sz="1800" dirty="0"/>
              <a:t>轴正方向向右，</a:t>
            </a:r>
            <a:r>
              <a:rPr lang="en-US" altLang="zh-CN" sz="1800" i="1" dirty="0"/>
              <a:t>y</a:t>
            </a:r>
            <a:r>
              <a:rPr lang="zh-CN" altLang="zh-CN" sz="1800" dirty="0"/>
              <a:t>轴正方向向下。</a:t>
            </a:r>
          </a:p>
          <a:p>
            <a:pPr indent="450850"/>
            <a:r>
              <a:rPr lang="en-US" altLang="zh-CN" sz="1800" dirty="0" err="1"/>
              <a:t>QGraphicsScene</a:t>
            </a:r>
            <a:r>
              <a:rPr lang="zh-CN" altLang="zh-CN" sz="1800" dirty="0"/>
              <a:t>类的坐标系以中心为原点（</a:t>
            </a:r>
            <a:r>
              <a:rPr lang="en-US" altLang="zh-CN" sz="1800" dirty="0"/>
              <a:t>0,0</a:t>
            </a:r>
            <a:r>
              <a:rPr lang="zh-CN" altLang="zh-CN" sz="1800" dirty="0"/>
              <a:t>），如图</a:t>
            </a:r>
            <a:r>
              <a:rPr lang="en-US" altLang="zh-CN" sz="1800" dirty="0"/>
              <a:t>7.2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2050" name="Picture 2" descr="7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493" y="2098988"/>
            <a:ext cx="3164763" cy="217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86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zh-CN" sz="2400" b="1" dirty="0"/>
              <a:t>．视图坐标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4395" y="1033153"/>
            <a:ext cx="10521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视图坐标是窗口部件的坐标。视图坐标的单位是像素。</a:t>
            </a:r>
            <a:r>
              <a:rPr lang="en-US" altLang="zh-CN" sz="1800" dirty="0" err="1"/>
              <a:t>QGraphicsView</a:t>
            </a:r>
            <a:r>
              <a:rPr lang="zh-CN" altLang="zh-CN" sz="1800" dirty="0"/>
              <a:t>视图的左上角是（</a:t>
            </a:r>
            <a:r>
              <a:rPr lang="en-US" altLang="zh-CN" sz="1800" dirty="0"/>
              <a:t>0,0</a:t>
            </a:r>
            <a:r>
              <a:rPr lang="zh-CN" altLang="zh-CN" sz="1800" dirty="0"/>
              <a:t>），</a:t>
            </a:r>
            <a:r>
              <a:rPr lang="en-US" altLang="zh-CN" sz="1800" i="1" dirty="0"/>
              <a:t>x</a:t>
            </a:r>
            <a:r>
              <a:rPr lang="zh-CN" altLang="zh-CN" sz="1800" dirty="0"/>
              <a:t>轴正方向向右，</a:t>
            </a:r>
            <a:r>
              <a:rPr lang="en-US" altLang="zh-CN" sz="1800" i="1" dirty="0"/>
              <a:t>y</a:t>
            </a:r>
            <a:r>
              <a:rPr lang="zh-CN" altLang="zh-CN" sz="1800" dirty="0"/>
              <a:t>轴正方向向下。所有的鼠标事件最开始都是使用视图坐标。</a:t>
            </a:r>
          </a:p>
          <a:p>
            <a:pPr indent="450850"/>
            <a:r>
              <a:rPr lang="en-US" altLang="zh-CN" sz="1800" dirty="0" err="1"/>
              <a:t>QGraphicsView</a:t>
            </a:r>
            <a:r>
              <a:rPr lang="zh-CN" altLang="zh-CN" sz="1800" dirty="0"/>
              <a:t>类继承自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类，因此它与其他的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类一样，以窗口的左上角作为自己坐标系的原点，如图</a:t>
            </a:r>
            <a:r>
              <a:rPr lang="en-US" altLang="zh-CN" sz="1800" dirty="0"/>
              <a:t>7.3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3074" name="Picture 2" descr="7T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609" y="2428813"/>
            <a:ext cx="3527219" cy="227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41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zh-CN" sz="2400" b="1" dirty="0"/>
              <a:t>．图元坐标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644" y="1045029"/>
            <a:ext cx="10414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图元使用自己的本地坐标，这个坐标系统通常以图元中心为原点，这也是所有变换的原点。图元坐标方向是</a:t>
            </a:r>
            <a:r>
              <a:rPr lang="en-US" altLang="zh-CN" sz="1800" i="1" dirty="0"/>
              <a:t>x</a:t>
            </a:r>
            <a:r>
              <a:rPr lang="zh-CN" altLang="zh-CN" sz="1800" dirty="0"/>
              <a:t>轴正方向向右，</a:t>
            </a:r>
            <a:r>
              <a:rPr lang="en-US" altLang="zh-CN" sz="1800" i="1" dirty="0"/>
              <a:t>y</a:t>
            </a:r>
            <a:r>
              <a:rPr lang="zh-CN" altLang="zh-CN" sz="1800" dirty="0"/>
              <a:t>轴正方向向下。创建图元后，只需注意图元坐标就可以了，</a:t>
            </a:r>
            <a:r>
              <a:rPr lang="en-US" altLang="zh-CN" sz="1800" dirty="0" err="1"/>
              <a:t>QGraphicsScene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QGraphicsView</a:t>
            </a:r>
            <a:r>
              <a:rPr lang="zh-CN" altLang="zh-CN" sz="1800" dirty="0"/>
              <a:t>会完成所有的变换。</a:t>
            </a:r>
          </a:p>
          <a:p>
            <a:pPr indent="450850"/>
            <a:r>
              <a:rPr lang="en-US" altLang="zh-CN" sz="1800" dirty="0" err="1"/>
              <a:t>QGraphicsItem</a:t>
            </a:r>
            <a:r>
              <a:rPr lang="zh-CN" altLang="zh-CN" sz="1800" dirty="0"/>
              <a:t>类的坐标系，在调用</a:t>
            </a:r>
            <a:r>
              <a:rPr lang="en-US" altLang="zh-CN" sz="1800" dirty="0" err="1"/>
              <a:t>QGraphicsItem</a:t>
            </a:r>
            <a:r>
              <a:rPr lang="zh-CN" altLang="zh-CN" sz="1800" dirty="0"/>
              <a:t>类的</a:t>
            </a:r>
            <a:r>
              <a:rPr lang="en-US" altLang="zh-CN" sz="1800" dirty="0"/>
              <a:t>paint()</a:t>
            </a:r>
            <a:r>
              <a:rPr lang="zh-CN" altLang="zh-CN" sz="1800" dirty="0"/>
              <a:t>函数重绘图元时，则以此坐标系为基准，如图</a:t>
            </a:r>
            <a:r>
              <a:rPr lang="en-US" altLang="zh-CN" sz="1800" dirty="0"/>
              <a:t>7.4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4098" name="Picture 2" descr="7T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51"/>
          <a:stretch>
            <a:fillRect/>
          </a:stretch>
        </p:blipFill>
        <p:spPr bwMode="auto">
          <a:xfrm>
            <a:off x="3000758" y="2706977"/>
            <a:ext cx="5814431" cy="191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74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zh-CN" sz="2400" b="1" dirty="0"/>
              <a:t>．图元坐标</a:t>
            </a:r>
          </a:p>
        </p:txBody>
      </p:sp>
      <p:sp>
        <p:nvSpPr>
          <p:cNvPr id="3" name="矩形 2"/>
          <p:cNvSpPr/>
          <p:nvPr/>
        </p:nvSpPr>
        <p:spPr>
          <a:xfrm>
            <a:off x="1021650" y="982049"/>
            <a:ext cx="573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/>
              <a:t>Graphics View</a:t>
            </a:r>
            <a:r>
              <a:rPr lang="zh-CN" altLang="zh-CN" sz="1800" dirty="0"/>
              <a:t>框架提供了多种坐标变换函数，见表</a:t>
            </a:r>
            <a:r>
              <a:rPr lang="en-US" altLang="zh-CN" sz="1800" dirty="0"/>
              <a:t>7.1</a:t>
            </a:r>
            <a:r>
              <a:rPr lang="zh-CN" altLang="zh-CN" sz="1800" dirty="0"/>
              <a:t>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13746"/>
              </p:ext>
            </p:extLst>
          </p:nvPr>
        </p:nvGraphicFramePr>
        <p:xfrm>
          <a:off x="1526265" y="1506472"/>
          <a:ext cx="8544010" cy="2923020"/>
        </p:xfrm>
        <a:graphic>
          <a:graphicData uri="http://schemas.openxmlformats.org/drawingml/2006/table">
            <a:tbl>
              <a:tblPr firstRow="1" firstCol="1" bandRow="1"/>
              <a:tblGrid>
                <a:gridCol w="4272005"/>
                <a:gridCol w="4272005"/>
              </a:tblGrid>
              <a:tr h="324780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映 射 函 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转 换 类 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4780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QGraphicsView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::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mapToScene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从视图到场景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80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QGraphicsView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::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mapFromScene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从场景到视图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80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QGraphicsItem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::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mapFromScene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从场景到图元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80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QGraphicsItem:: mapToScene()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从图元到场景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80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QGraphicsItem:: mapToParent()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从子图元到父图元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80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QGraphicsItem:: mapFromParent()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从父图元到子图元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80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QGraphicsItem:: mapToItem()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从本图元到其他图元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80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QGraphicsItem:: mapFromItem()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从其他图元到本图元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93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569" y="1329762"/>
            <a:ext cx="7208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7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 smtClean="0">
                <a:solidFill>
                  <a:srgbClr val="663300"/>
                </a:solidFill>
              </a:rPr>
              <a:t>Qt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5</a:t>
            </a:r>
            <a:r>
              <a:rPr lang="zh-CN" altLang="zh-CN" sz="4800" b="1" dirty="0">
                <a:solidFill>
                  <a:srgbClr val="663300"/>
                </a:solidFill>
              </a:rPr>
              <a:t>图形视图框架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1414" y="3111333"/>
            <a:ext cx="497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“实例”图形视图</a:t>
            </a:r>
          </a:p>
        </p:txBody>
      </p:sp>
    </p:spTree>
    <p:extLst>
      <p:ext uri="{BB962C8B-B14F-4D97-AF65-F5344CB8AC3E}">
        <p14:creationId xmlns:p14="http://schemas.microsoft.com/office/powerpoint/2010/main" val="258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01549" y="1586558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14880" y="1326083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344049" y="1682518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85" y="756859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798005" y="3699055"/>
            <a:ext cx="2275062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飞舞的蝴蝶</a:t>
            </a:r>
          </a:p>
        </p:txBody>
      </p:sp>
    </p:spTree>
    <p:extLst>
      <p:ext uri="{BB962C8B-B14F-4D97-AF65-F5344CB8AC3E}">
        <p14:creationId xmlns:p14="http://schemas.microsoft.com/office/powerpoint/2010/main" val="283514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飞舞的蝴蝶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6894" y="997527"/>
            <a:ext cx="10569038" cy="357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（难度中等）</a:t>
            </a:r>
            <a:r>
              <a:rPr lang="zh-CN" altLang="zh-CN" dirty="0"/>
              <a:t>（</a:t>
            </a:r>
            <a:r>
              <a:rPr lang="en-US" altLang="zh-CN" dirty="0"/>
              <a:t>CH701</a:t>
            </a:r>
            <a:r>
              <a:rPr lang="zh-CN" altLang="zh-CN" dirty="0"/>
              <a:t>）设计界面，一只蝴蝶在屏幕上不停地上下飞舞。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操作步骤如下。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</a:t>
            </a:r>
            <a:r>
              <a:rPr lang="zh-CN" altLang="zh-CN" dirty="0"/>
              <a:t>（详见</a:t>
            </a:r>
            <a:r>
              <a:rPr lang="en-US" altLang="zh-CN" dirty="0"/>
              <a:t>1.3.1</a:t>
            </a:r>
            <a:r>
              <a:rPr lang="zh-CN" altLang="zh-CN" dirty="0"/>
              <a:t>节），项目名为“</a:t>
            </a:r>
            <a:r>
              <a:rPr lang="en-US" altLang="zh-CN" dirty="0"/>
              <a:t>Butterfly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QMainWindow</a:t>
            </a:r>
            <a:r>
              <a:rPr lang="zh-CN" altLang="zh-CN" dirty="0"/>
              <a:t>”，类名命名默认为“</a:t>
            </a:r>
            <a:r>
              <a:rPr lang="en-US" altLang="zh-CN" dirty="0" err="1"/>
              <a:t>MainWindow</a:t>
            </a:r>
            <a:r>
              <a:rPr lang="zh-CN" altLang="zh-CN" dirty="0"/>
              <a:t>”，</a:t>
            </a:r>
            <a:r>
              <a:rPr lang="zh-CN" altLang="zh-CN" b="1" dirty="0"/>
              <a:t>取消</a:t>
            </a:r>
            <a:r>
              <a:rPr lang="zh-CN" altLang="zh-CN" dirty="0"/>
              <a:t>“创建界面”复选框的选中状态。单击“下一步”按钮，最后单击“完成”按钮，完成该项目工程的建立。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）在“</a:t>
            </a:r>
            <a:r>
              <a:rPr lang="en-US" altLang="zh-CN" dirty="0"/>
              <a:t>Butterfly</a:t>
            </a:r>
            <a:r>
              <a:rPr lang="zh-CN" altLang="zh-CN" dirty="0"/>
              <a:t>”项目名上单击鼠标右键，在弹出的快捷菜单中选择“添加新文件</a:t>
            </a:r>
            <a:r>
              <a:rPr lang="en-US" altLang="zh-CN" dirty="0"/>
              <a:t>...</a:t>
            </a:r>
            <a:r>
              <a:rPr lang="zh-CN" altLang="zh-CN" dirty="0"/>
              <a:t>”选项，在弹出的对话框中选择“</a:t>
            </a:r>
            <a:r>
              <a:rPr lang="en-US" altLang="zh-CN" dirty="0"/>
              <a:t>C++ Class</a:t>
            </a:r>
            <a:r>
              <a:rPr lang="zh-CN" altLang="zh-CN" dirty="0"/>
              <a:t>”选项。单击“</a:t>
            </a:r>
            <a:r>
              <a:rPr lang="en-US" altLang="zh-CN" dirty="0"/>
              <a:t>Choose...</a:t>
            </a:r>
            <a:r>
              <a:rPr lang="zh-CN" altLang="zh-CN" dirty="0"/>
              <a:t>”按钮，在弹出的对话框的“</a:t>
            </a:r>
            <a:r>
              <a:rPr lang="en-US" altLang="zh-CN" dirty="0"/>
              <a:t>Base class</a:t>
            </a:r>
            <a:r>
              <a:rPr lang="zh-CN" altLang="zh-CN" dirty="0"/>
              <a:t>”下拉列表框中选择基类名“</a:t>
            </a:r>
            <a:r>
              <a:rPr lang="en-US" altLang="zh-CN" dirty="0" err="1"/>
              <a:t>QObject</a:t>
            </a:r>
            <a:r>
              <a:rPr lang="zh-CN" altLang="zh-CN" dirty="0"/>
              <a:t>”，在“</a:t>
            </a:r>
            <a:r>
              <a:rPr lang="en-US" altLang="zh-CN" dirty="0"/>
              <a:t>Class name</a:t>
            </a:r>
            <a:r>
              <a:rPr lang="zh-CN" altLang="zh-CN" dirty="0"/>
              <a:t>”文本框中输入类的名称“</a:t>
            </a:r>
            <a:r>
              <a:rPr lang="en-US" altLang="zh-CN" dirty="0"/>
              <a:t>Butterfly</a:t>
            </a:r>
            <a:r>
              <a:rPr lang="zh-CN" altLang="zh-CN" dirty="0"/>
              <a:t>”。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）单击“下一步”按钮，单击“完成”按钮，添加文件“</a:t>
            </a:r>
            <a:r>
              <a:rPr lang="en-US" altLang="zh-CN" dirty="0" err="1"/>
              <a:t>butterfly.h</a:t>
            </a:r>
            <a:r>
              <a:rPr lang="zh-CN" altLang="zh-CN" dirty="0"/>
              <a:t>”和“</a:t>
            </a:r>
            <a:r>
              <a:rPr lang="en-US" altLang="zh-CN" dirty="0"/>
              <a:t>butterfly. </a:t>
            </a:r>
            <a:r>
              <a:rPr lang="en-US" altLang="zh-CN" dirty="0" err="1"/>
              <a:t>cpp</a:t>
            </a:r>
            <a:r>
              <a:rPr lang="zh-CN" altLang="zh-CN" dirty="0"/>
              <a:t>”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5751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飞舞的蝴蝶</a:t>
            </a:r>
          </a:p>
        </p:txBody>
      </p:sp>
      <p:sp>
        <p:nvSpPr>
          <p:cNvPr id="3" name="矩形 2"/>
          <p:cNvSpPr/>
          <p:nvPr/>
        </p:nvSpPr>
        <p:spPr>
          <a:xfrm>
            <a:off x="1021650" y="946247"/>
            <a:ext cx="987989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Butterfly</a:t>
            </a:r>
            <a:r>
              <a:rPr lang="zh-CN" altLang="zh-CN" dirty="0"/>
              <a:t>类继承自</a:t>
            </a:r>
            <a:r>
              <a:rPr lang="en-US" altLang="zh-CN" dirty="0" err="1"/>
              <a:t>QObject</a:t>
            </a:r>
            <a:r>
              <a:rPr lang="zh-CN" altLang="zh-CN" dirty="0"/>
              <a:t>类、</a:t>
            </a:r>
            <a:r>
              <a:rPr lang="en-US" altLang="zh-CN" dirty="0" err="1"/>
              <a:t>QGraphicsItem</a:t>
            </a:r>
            <a:r>
              <a:rPr lang="zh-CN" altLang="zh-CN" dirty="0"/>
              <a:t>类，在头文件“</a:t>
            </a:r>
            <a:r>
              <a:rPr lang="en-US" altLang="zh-CN" dirty="0" err="1"/>
              <a:t>butterfly.h</a:t>
            </a:r>
            <a:r>
              <a:rPr lang="zh-CN" altLang="zh-CN" dirty="0"/>
              <a:t>”中完成的代码如下：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9408" y="1300190"/>
            <a:ext cx="9452758" cy="5847755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QObject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QGraphicsItem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QPainter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QGraphicsScene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QGraphicsView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class Butterfly : public </a:t>
            </a:r>
            <a:r>
              <a:rPr lang="en-US" altLang="zh-CN" sz="1600" dirty="0" err="1"/>
              <a:t>QObject,public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QGraphicsItem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Q_OBJECT</a:t>
            </a:r>
            <a:endParaRPr lang="zh-CN" altLang="zh-CN" sz="1600" dirty="0"/>
          </a:p>
          <a:p>
            <a:r>
              <a:rPr lang="en-US" altLang="zh-CN" sz="1600" dirty="0"/>
              <a:t>public:</a:t>
            </a:r>
            <a:endParaRPr lang="zh-CN" altLang="zh-CN" sz="1600" dirty="0"/>
          </a:p>
          <a:p>
            <a:r>
              <a:rPr lang="en-US" altLang="zh-CN" sz="1600" dirty="0"/>
              <a:t>    explicit Butterfly(</a:t>
            </a:r>
            <a:r>
              <a:rPr lang="en-US" altLang="zh-CN" sz="1600" dirty="0" err="1"/>
              <a:t>QObject</a:t>
            </a:r>
            <a:r>
              <a:rPr lang="en-US" altLang="zh-CN" sz="1600" dirty="0"/>
              <a:t> *parent = 0);</a:t>
            </a:r>
            <a:endParaRPr lang="zh-CN" altLang="zh-CN" sz="1600" dirty="0"/>
          </a:p>
          <a:p>
            <a:r>
              <a:rPr lang="en-US" altLang="zh-CN" sz="1600" dirty="0"/>
              <a:t>    void </a:t>
            </a:r>
            <a:r>
              <a:rPr lang="en-US" altLang="zh-CN" sz="1600" dirty="0" err="1"/>
              <a:t>timerEvent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QTimerEvent</a:t>
            </a:r>
            <a:r>
              <a:rPr lang="en-US" altLang="zh-CN" sz="1600" dirty="0"/>
              <a:t> *);				//(a)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QRectF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boundingRect</a:t>
            </a:r>
            <a:r>
              <a:rPr lang="en-US" altLang="zh-CN" sz="1600" dirty="0"/>
              <a:t>()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;				//(b)           </a:t>
            </a:r>
            <a:endParaRPr lang="zh-CN" altLang="zh-CN" sz="1600" dirty="0"/>
          </a:p>
          <a:p>
            <a:r>
              <a:rPr lang="en-US" altLang="zh-CN" sz="1600" dirty="0"/>
              <a:t>signals:</a:t>
            </a:r>
            <a:endParaRPr lang="zh-CN" altLang="zh-CN" sz="1600" dirty="0"/>
          </a:p>
          <a:p>
            <a:r>
              <a:rPr lang="en-US" altLang="zh-CN" sz="1600" dirty="0"/>
              <a:t>public slots:</a:t>
            </a:r>
            <a:endParaRPr lang="zh-CN" altLang="zh-CN" sz="1600" dirty="0"/>
          </a:p>
          <a:p>
            <a:r>
              <a:rPr lang="en-US" altLang="zh-CN" sz="1600" dirty="0"/>
              <a:t>protected:</a:t>
            </a:r>
            <a:endParaRPr lang="zh-CN" altLang="zh-CN" sz="1600" dirty="0"/>
          </a:p>
          <a:p>
            <a:r>
              <a:rPr lang="en-US" altLang="zh-CN" sz="1600" dirty="0"/>
              <a:t>    void paint(</a:t>
            </a:r>
            <a:r>
              <a:rPr lang="en-US" altLang="zh-CN" sz="1600" dirty="0" err="1"/>
              <a:t>QPainter</a:t>
            </a:r>
            <a:r>
              <a:rPr lang="en-US" altLang="zh-CN" sz="1600" dirty="0"/>
              <a:t> *painter,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QStyleOptionGraphicsItem</a:t>
            </a:r>
            <a:r>
              <a:rPr lang="en-US" altLang="zh-CN" sz="1600" dirty="0"/>
              <a:t> *option, 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*widget);				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重绘函数</a:t>
            </a:r>
          </a:p>
          <a:p>
            <a:r>
              <a:rPr lang="en-US" altLang="zh-CN" sz="1600" dirty="0"/>
              <a:t>private: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up;	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c)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QPixmap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pix_up</a:t>
            </a:r>
            <a:r>
              <a:rPr lang="en-US" altLang="zh-CN" sz="1600" dirty="0"/>
              <a:t>;      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用于表示两幅蝴蝶的图片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QPixmap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pix_down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qreal</a:t>
            </a:r>
            <a:r>
              <a:rPr lang="en-US" altLang="zh-CN" sz="1600" dirty="0"/>
              <a:t> angle;</a:t>
            </a:r>
            <a:endParaRPr lang="zh-CN" altLang="zh-CN" sz="1600" dirty="0"/>
          </a:p>
          <a:p>
            <a:r>
              <a:rPr lang="en-US" altLang="zh-CN" sz="1600" dirty="0" smtClean="0"/>
              <a:t>};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0992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飞舞的蝴蝶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997527"/>
            <a:ext cx="10367159" cy="240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(a) void </a:t>
            </a:r>
            <a:r>
              <a:rPr lang="en-US" altLang="zh-CN" b="1" dirty="0" err="1"/>
              <a:t>timerEvent</a:t>
            </a:r>
            <a:r>
              <a:rPr lang="en-US" altLang="zh-CN" b="1" dirty="0"/>
              <a:t>(</a:t>
            </a:r>
            <a:r>
              <a:rPr lang="en-US" altLang="zh-CN" b="1" dirty="0" err="1"/>
              <a:t>QTimerEvent</a:t>
            </a:r>
            <a:r>
              <a:rPr lang="en-US" altLang="zh-CN" b="1" dirty="0"/>
              <a:t> *)</a:t>
            </a:r>
            <a:r>
              <a:rPr lang="zh-CN" altLang="zh-CN" b="1" dirty="0"/>
              <a:t>：</a:t>
            </a:r>
            <a:r>
              <a:rPr lang="zh-CN" altLang="zh-CN" dirty="0"/>
              <a:t>定时器实现动画的原理是在定时器的</a:t>
            </a:r>
            <a:r>
              <a:rPr lang="en-US" altLang="zh-CN" dirty="0" err="1"/>
              <a:t>timerEvent</a:t>
            </a:r>
            <a:r>
              <a:rPr lang="en-US" altLang="zh-CN" dirty="0"/>
              <a:t>()</a:t>
            </a:r>
            <a:r>
              <a:rPr lang="zh-CN" altLang="zh-CN" dirty="0"/>
              <a:t>中对</a:t>
            </a:r>
            <a:r>
              <a:rPr lang="en-US" altLang="zh-CN" dirty="0" err="1"/>
              <a:t>QGraphicsItem</a:t>
            </a:r>
            <a:r>
              <a:rPr lang="zh-CN" altLang="zh-CN" dirty="0"/>
              <a:t>进行重绘。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(b) </a:t>
            </a:r>
            <a:r>
              <a:rPr lang="en-US" altLang="zh-CN" b="1" dirty="0" err="1"/>
              <a:t>QRectF</a:t>
            </a:r>
            <a:r>
              <a:rPr lang="en-US" altLang="zh-CN" b="1" dirty="0"/>
              <a:t> </a:t>
            </a:r>
            <a:r>
              <a:rPr lang="en-US" altLang="zh-CN" b="1" dirty="0" err="1"/>
              <a:t>boundingRect</a:t>
            </a:r>
            <a:r>
              <a:rPr lang="en-US" altLang="zh-CN" b="1" dirty="0"/>
              <a:t>() </a:t>
            </a:r>
            <a:r>
              <a:rPr lang="en-US" altLang="zh-CN" b="1" dirty="0" err="1"/>
              <a:t>const</a:t>
            </a:r>
            <a:r>
              <a:rPr lang="zh-CN" altLang="zh-CN" b="1" dirty="0"/>
              <a:t>：</a:t>
            </a:r>
            <a:r>
              <a:rPr lang="zh-CN" altLang="zh-CN" dirty="0"/>
              <a:t>为图元限定区域范围，所有继承自</a:t>
            </a:r>
            <a:r>
              <a:rPr lang="en-US" altLang="zh-CN" dirty="0" err="1"/>
              <a:t>QGraphicsItem</a:t>
            </a:r>
            <a:r>
              <a:rPr lang="zh-CN" altLang="zh-CN" dirty="0"/>
              <a:t>的自定义图元都必须实现此函数。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(c) </a:t>
            </a:r>
            <a:r>
              <a:rPr lang="en-US" altLang="zh-CN" b="1" dirty="0" err="1"/>
              <a:t>bool</a:t>
            </a:r>
            <a:r>
              <a:rPr lang="en-US" altLang="zh-CN" b="1" dirty="0"/>
              <a:t> up</a:t>
            </a:r>
            <a:r>
              <a:rPr lang="zh-CN" altLang="zh-CN" b="1" dirty="0"/>
              <a:t>：</a:t>
            </a:r>
            <a:r>
              <a:rPr lang="zh-CN" altLang="zh-CN" dirty="0"/>
              <a:t>用于标志蝴蝶翅膀的位置（位于上或下），以便实现动态效果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58378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飞舞的蝴蝶</a:t>
            </a:r>
          </a:p>
        </p:txBody>
      </p:sp>
      <p:sp>
        <p:nvSpPr>
          <p:cNvPr id="3" name="矩形 2"/>
          <p:cNvSpPr/>
          <p:nvPr/>
        </p:nvSpPr>
        <p:spPr>
          <a:xfrm>
            <a:off x="1128614" y="970173"/>
            <a:ext cx="5477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）在源文件“</a:t>
            </a:r>
            <a:r>
              <a:rPr lang="en-US" altLang="zh-CN" sz="1800" dirty="0"/>
              <a:t>butterfly. </a:t>
            </a:r>
            <a:r>
              <a:rPr lang="en-US" altLang="zh-CN" sz="1800" dirty="0" err="1"/>
              <a:t>cpp</a:t>
            </a:r>
            <a:r>
              <a:rPr lang="zh-CN" altLang="zh-CN" sz="1800" dirty="0"/>
              <a:t>”中完成的代码如下：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4410" y="1448790"/>
            <a:ext cx="9595263" cy="2813209"/>
          </a:xfrm>
          <a:prstGeom prst="roundRect">
            <a:avLst>
              <a:gd name="adj" fmla="val 755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butterfly.h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math.h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const</a:t>
            </a:r>
            <a:r>
              <a:rPr lang="en-US" altLang="zh-CN" dirty="0"/>
              <a:t> static double PI=3.1416;</a:t>
            </a:r>
            <a:endParaRPr lang="zh-CN" altLang="zh-CN" dirty="0"/>
          </a:p>
          <a:p>
            <a:r>
              <a:rPr lang="en-US" altLang="zh-CN" dirty="0"/>
              <a:t>Butterfly::Butterfly(</a:t>
            </a:r>
            <a:r>
              <a:rPr lang="en-US" altLang="zh-CN" dirty="0" err="1"/>
              <a:t>QObject</a:t>
            </a:r>
            <a:r>
              <a:rPr lang="en-US" altLang="zh-CN" dirty="0"/>
              <a:t> *parent) : </a:t>
            </a:r>
            <a:r>
              <a:rPr lang="en-US" altLang="zh-CN" dirty="0" err="1"/>
              <a:t>QObject</a:t>
            </a:r>
            <a:r>
              <a:rPr lang="en-US" altLang="zh-CN" dirty="0"/>
              <a:t>(parent)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up = true;				</a:t>
            </a:r>
            <a:r>
              <a:rPr lang="en-US" altLang="zh-CN" dirty="0" smtClean="0"/>
              <a:t>//</a:t>
            </a:r>
            <a:r>
              <a:rPr lang="zh-CN" altLang="zh-CN" dirty="0"/>
              <a:t>给标志蝴蝶翅膀位置的变量赋初值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pix_up.load</a:t>
            </a:r>
            <a:r>
              <a:rPr lang="en-US" altLang="zh-CN" dirty="0"/>
              <a:t>("up.png");		</a:t>
            </a:r>
            <a:r>
              <a:rPr lang="en-US" altLang="zh-CN" dirty="0" smtClean="0"/>
              <a:t>	//</a:t>
            </a:r>
            <a:r>
              <a:rPr lang="zh-CN" altLang="zh-CN" dirty="0"/>
              <a:t>调用</a:t>
            </a:r>
            <a:r>
              <a:rPr lang="en-US" altLang="zh-CN" dirty="0" err="1"/>
              <a:t>QPixmap</a:t>
            </a:r>
            <a:r>
              <a:rPr lang="zh-CN" altLang="zh-CN" dirty="0"/>
              <a:t>的</a:t>
            </a:r>
            <a:r>
              <a:rPr lang="en-US" altLang="zh-CN" dirty="0"/>
              <a:t>load()</a:t>
            </a:r>
            <a:r>
              <a:rPr lang="zh-CN" altLang="zh-CN" dirty="0"/>
              <a:t>函数加载所用到的图片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pix_down.load</a:t>
            </a:r>
            <a:r>
              <a:rPr lang="en-US" altLang="zh-CN" dirty="0"/>
              <a:t>("down.png");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startTimer</a:t>
            </a:r>
            <a:r>
              <a:rPr lang="en-US" altLang="zh-CN" dirty="0"/>
              <a:t>(100);				//</a:t>
            </a:r>
            <a:r>
              <a:rPr lang="zh-CN" altLang="zh-CN" dirty="0"/>
              <a:t>启动定时器，并设置时间间隔为</a:t>
            </a:r>
            <a:r>
              <a:rPr lang="en-US" altLang="zh-CN" dirty="0"/>
              <a:t>100</a:t>
            </a:r>
            <a:r>
              <a:rPr lang="zh-CN" altLang="zh-CN" dirty="0"/>
              <a:t>毫秒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819397" y="4354465"/>
            <a:ext cx="10248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en-US" altLang="zh-CN" sz="1800" dirty="0" err="1"/>
              <a:t>boundingRect</a:t>
            </a:r>
            <a:r>
              <a:rPr lang="en-US" altLang="zh-CN" sz="1800" dirty="0"/>
              <a:t>()</a:t>
            </a:r>
            <a:r>
              <a:rPr lang="zh-CN" altLang="zh-CN" sz="1800" dirty="0"/>
              <a:t>函数为图元限定区域范围。此范围是以图元自身的坐标系为基础设定的。具体实现代码如下：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4410" y="4928667"/>
            <a:ext cx="9595263" cy="1726287"/>
          </a:xfrm>
          <a:prstGeom prst="roundRect">
            <a:avLst>
              <a:gd name="adj" fmla="val 755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QRectF</a:t>
            </a:r>
            <a:r>
              <a:rPr lang="en-US" altLang="zh-CN" dirty="0"/>
              <a:t> Butterfly::</a:t>
            </a:r>
            <a:r>
              <a:rPr lang="en-US" altLang="zh-CN" dirty="0" err="1"/>
              <a:t>boundingRect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qreal</a:t>
            </a:r>
            <a:r>
              <a:rPr lang="en-US" altLang="zh-CN" dirty="0"/>
              <a:t> adjust =2;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QRectF</a:t>
            </a:r>
            <a:r>
              <a:rPr lang="en-US" altLang="zh-CN" dirty="0"/>
              <a:t>(-</a:t>
            </a:r>
            <a:r>
              <a:rPr lang="en-US" altLang="zh-CN" dirty="0" err="1"/>
              <a:t>pix_up.width</a:t>
            </a:r>
            <a:r>
              <a:rPr lang="en-US" altLang="zh-CN" dirty="0"/>
              <a:t>()/2-adjust,-pix_up.height()/2-adjust,</a:t>
            </a:r>
            <a:endParaRPr lang="zh-CN" altLang="zh-CN" dirty="0"/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pix_up.width</a:t>
            </a:r>
            <a:r>
              <a:rPr lang="en-US" altLang="zh-CN" dirty="0"/>
              <a:t>()+adjust*2,pix_up.height()+adjust*2);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1740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01549" y="1586558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14880" y="1326083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344049" y="1682518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85" y="756859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3448844" y="3699055"/>
            <a:ext cx="5814777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Graphics View</a:t>
            </a:r>
            <a:r>
              <a:rPr lang="zh-CN" altLang="zh-CN" sz="2800" b="1" dirty="0"/>
              <a:t>框架结构的主要特点</a:t>
            </a:r>
            <a:endParaRPr lang="zh-CN" altLang="en-US" sz="2800" b="1" dirty="0">
              <a:solidFill>
                <a:srgbClr val="6A4B2E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10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飞舞的蝴蝶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647" y="1021278"/>
            <a:ext cx="10355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在重画函数</a:t>
            </a:r>
            <a:r>
              <a:rPr lang="en-US" altLang="zh-CN" sz="1800" dirty="0"/>
              <a:t>paint()</a:t>
            </a:r>
            <a:r>
              <a:rPr lang="zh-CN" altLang="zh-CN" sz="1800" dirty="0"/>
              <a:t>中，首先判断当前已显示的图片是</a:t>
            </a:r>
            <a:r>
              <a:rPr lang="en-US" altLang="zh-CN" sz="1800" dirty="0" err="1"/>
              <a:t>pix_up</a:t>
            </a:r>
            <a:r>
              <a:rPr lang="zh-CN" altLang="zh-CN" sz="1800" dirty="0"/>
              <a:t>还是</a:t>
            </a:r>
            <a:r>
              <a:rPr lang="en-US" altLang="zh-CN" sz="1800" dirty="0" err="1"/>
              <a:t>pix_down</a:t>
            </a:r>
            <a:r>
              <a:rPr lang="zh-CN" altLang="zh-CN" sz="1800" dirty="0"/>
              <a:t>。实现蝴蝶翅膀上下飞舞效果时，若当前显示的是</a:t>
            </a:r>
            <a:r>
              <a:rPr lang="en-US" altLang="zh-CN" sz="1800" dirty="0" err="1"/>
              <a:t>pix_up</a:t>
            </a:r>
            <a:r>
              <a:rPr lang="zh-CN" altLang="zh-CN" sz="1800" dirty="0"/>
              <a:t>图片，则重绘</a:t>
            </a:r>
            <a:r>
              <a:rPr lang="en-US" altLang="zh-CN" sz="1800" dirty="0" err="1"/>
              <a:t>pix_down</a:t>
            </a:r>
            <a:r>
              <a:rPr lang="zh-CN" altLang="zh-CN" sz="1800" dirty="0"/>
              <a:t>图片，反之亦然。具体实现代码如下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53787" y="1667609"/>
            <a:ext cx="9203377" cy="3594616"/>
          </a:xfrm>
          <a:prstGeom prst="roundRect">
            <a:avLst>
              <a:gd name="adj" fmla="val 5519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Butterfly::paint(</a:t>
            </a:r>
            <a:r>
              <a:rPr lang="en-US" altLang="zh-CN" dirty="0" err="1"/>
              <a:t>QPainter</a:t>
            </a:r>
            <a:r>
              <a:rPr lang="en-US" altLang="zh-CN" dirty="0"/>
              <a:t> *painter,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QStyleOptionGraphicsItem</a:t>
            </a:r>
            <a:r>
              <a:rPr lang="en-US" altLang="zh-CN" dirty="0"/>
              <a:t> *option, </a:t>
            </a:r>
            <a:r>
              <a:rPr lang="en-US" altLang="zh-CN" dirty="0" err="1"/>
              <a:t>QWidget</a:t>
            </a:r>
            <a:r>
              <a:rPr lang="en-US" altLang="zh-CN" dirty="0"/>
              <a:t> *widget)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if(up)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painter-&gt;</a:t>
            </a:r>
            <a:r>
              <a:rPr lang="en-US" altLang="zh-CN" dirty="0" err="1"/>
              <a:t>drawPixmap</a:t>
            </a:r>
            <a:r>
              <a:rPr lang="en-US" altLang="zh-CN" dirty="0"/>
              <a:t>(</a:t>
            </a:r>
            <a:r>
              <a:rPr lang="en-US" altLang="zh-CN" dirty="0" err="1"/>
              <a:t>boundingRect</a:t>
            </a:r>
            <a:r>
              <a:rPr lang="en-US" altLang="zh-CN" dirty="0"/>
              <a:t>().</a:t>
            </a:r>
            <a:r>
              <a:rPr lang="en-US" altLang="zh-CN" dirty="0" err="1"/>
              <a:t>topLeft</a:t>
            </a:r>
            <a:r>
              <a:rPr lang="en-US" altLang="zh-CN" dirty="0"/>
              <a:t>(),</a:t>
            </a:r>
            <a:r>
              <a:rPr lang="en-US" altLang="zh-CN" dirty="0" err="1"/>
              <a:t>pix_up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up=!up;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else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painter-&gt;</a:t>
            </a:r>
            <a:r>
              <a:rPr lang="en-US" altLang="zh-CN" dirty="0" err="1"/>
              <a:t>drawPixmap</a:t>
            </a:r>
            <a:r>
              <a:rPr lang="en-US" altLang="zh-CN" dirty="0"/>
              <a:t>(</a:t>
            </a:r>
            <a:r>
              <a:rPr lang="en-US" altLang="zh-CN" dirty="0" err="1"/>
              <a:t>boundingRect</a:t>
            </a:r>
            <a:r>
              <a:rPr lang="en-US" altLang="zh-CN" dirty="0"/>
              <a:t>().</a:t>
            </a:r>
            <a:r>
              <a:rPr lang="en-US" altLang="zh-CN" dirty="0" err="1"/>
              <a:t>topLeft</a:t>
            </a:r>
            <a:r>
              <a:rPr lang="en-US" altLang="zh-CN" dirty="0"/>
              <a:t>(),</a:t>
            </a:r>
            <a:r>
              <a:rPr lang="en-US" altLang="zh-CN" dirty="0" err="1"/>
              <a:t>pix_down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up=!up;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296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飞舞的蝴蝶</a:t>
            </a:r>
          </a:p>
        </p:txBody>
      </p:sp>
      <p:sp>
        <p:nvSpPr>
          <p:cNvPr id="3" name="矩形 2"/>
          <p:cNvSpPr/>
          <p:nvPr/>
        </p:nvSpPr>
        <p:spPr>
          <a:xfrm>
            <a:off x="892032" y="969997"/>
            <a:ext cx="679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定时器的</a:t>
            </a:r>
            <a:r>
              <a:rPr lang="en-US" altLang="zh-CN" sz="1800" dirty="0" err="1"/>
              <a:t>timerEvent</a:t>
            </a:r>
            <a:r>
              <a:rPr lang="en-US" altLang="zh-CN" sz="1800" dirty="0"/>
              <a:t>()</a:t>
            </a:r>
            <a:r>
              <a:rPr lang="zh-CN" altLang="zh-CN" sz="1800" dirty="0"/>
              <a:t>函数实现蝴蝶的飞舞，具体实现代码如下：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1649" y="1399206"/>
            <a:ext cx="9903649" cy="5427524"/>
          </a:xfrm>
          <a:prstGeom prst="roundRect">
            <a:avLst>
              <a:gd name="adj" fmla="val 4720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Butterfly::</a:t>
            </a:r>
            <a:r>
              <a:rPr lang="en-US" altLang="zh-CN" dirty="0" err="1"/>
              <a:t>timerEvent</a:t>
            </a:r>
            <a:r>
              <a:rPr lang="en-US" altLang="zh-CN" dirty="0"/>
              <a:t>(</a:t>
            </a:r>
            <a:r>
              <a:rPr lang="en-US" altLang="zh-CN" dirty="0" err="1"/>
              <a:t>QTimerEvent</a:t>
            </a:r>
            <a:r>
              <a:rPr lang="en-US" altLang="zh-CN" dirty="0"/>
              <a:t> *)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//</a:t>
            </a:r>
            <a:r>
              <a:rPr lang="zh-CN" altLang="zh-CN" dirty="0"/>
              <a:t>边界控制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qreal</a:t>
            </a:r>
            <a:r>
              <a:rPr lang="en-US" altLang="zh-CN" dirty="0"/>
              <a:t> </a:t>
            </a:r>
            <a:r>
              <a:rPr lang="en-US" altLang="zh-CN" dirty="0" err="1"/>
              <a:t>edgex</a:t>
            </a:r>
            <a:r>
              <a:rPr lang="en-US" altLang="zh-CN" dirty="0"/>
              <a:t>=scene()-&gt;</a:t>
            </a:r>
            <a:r>
              <a:rPr lang="en-US" altLang="zh-CN" dirty="0" err="1"/>
              <a:t>sceneRect</a:t>
            </a:r>
            <a:r>
              <a:rPr lang="en-US" altLang="zh-CN" dirty="0"/>
              <a:t>().right()+</a:t>
            </a:r>
            <a:r>
              <a:rPr lang="en-US" altLang="zh-CN" dirty="0" err="1"/>
              <a:t>boundingRect</a:t>
            </a:r>
            <a:r>
              <a:rPr lang="en-US" altLang="zh-CN" dirty="0"/>
              <a:t>().width()/2;</a:t>
            </a:r>
            <a:endParaRPr lang="zh-CN" altLang="zh-CN" dirty="0"/>
          </a:p>
          <a:p>
            <a:r>
              <a:rPr lang="en-US" altLang="zh-CN" dirty="0"/>
              <a:t>								</a:t>
            </a:r>
            <a:r>
              <a:rPr lang="en-US" altLang="zh-CN" dirty="0" smtClean="0"/>
              <a:t>//</a:t>
            </a:r>
            <a:r>
              <a:rPr lang="zh-CN" altLang="zh-CN" dirty="0"/>
              <a:t>限定蝴蝶飞舞的右边界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qreal</a:t>
            </a:r>
            <a:r>
              <a:rPr lang="en-US" altLang="zh-CN" dirty="0"/>
              <a:t> </a:t>
            </a:r>
            <a:r>
              <a:rPr lang="en-US" altLang="zh-CN" dirty="0" err="1"/>
              <a:t>edgetop</a:t>
            </a:r>
            <a:r>
              <a:rPr lang="en-US" altLang="zh-CN" dirty="0"/>
              <a:t>=scene()-&gt;</a:t>
            </a:r>
            <a:r>
              <a:rPr lang="en-US" altLang="zh-CN" dirty="0" err="1"/>
              <a:t>sceneRect</a:t>
            </a:r>
            <a:r>
              <a:rPr lang="en-US" altLang="zh-CN" dirty="0"/>
              <a:t>().top()+</a:t>
            </a:r>
            <a:r>
              <a:rPr lang="en-US" altLang="zh-CN" dirty="0" err="1"/>
              <a:t>boundingRect</a:t>
            </a:r>
            <a:r>
              <a:rPr lang="en-US" altLang="zh-CN" dirty="0"/>
              <a:t>(). height()/2;											</a:t>
            </a:r>
            <a:r>
              <a:rPr lang="en-US" altLang="zh-CN" dirty="0" smtClean="0"/>
              <a:t>	//</a:t>
            </a:r>
            <a:r>
              <a:rPr lang="zh-CN" altLang="zh-CN" dirty="0"/>
              <a:t>限定蝴蝶飞舞的上边界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qreal</a:t>
            </a:r>
            <a:r>
              <a:rPr lang="en-US" altLang="zh-CN" dirty="0"/>
              <a:t> </a:t>
            </a:r>
            <a:r>
              <a:rPr lang="en-US" altLang="zh-CN" dirty="0" err="1"/>
              <a:t>edgebottom</a:t>
            </a:r>
            <a:r>
              <a:rPr lang="en-US" altLang="zh-CN" dirty="0"/>
              <a:t>=scene()-&gt;</a:t>
            </a:r>
            <a:r>
              <a:rPr lang="en-US" altLang="zh-CN" dirty="0" err="1"/>
              <a:t>sceneRect</a:t>
            </a:r>
            <a:r>
              <a:rPr lang="en-US" altLang="zh-CN" dirty="0"/>
              <a:t>().bottom()+</a:t>
            </a:r>
            <a:r>
              <a:rPr lang="en-US" altLang="zh-CN" dirty="0" err="1"/>
              <a:t>boundingRect</a:t>
            </a:r>
            <a:r>
              <a:rPr lang="en-US" altLang="zh-CN" dirty="0"/>
              <a:t>().</a:t>
            </a:r>
            <a:br>
              <a:rPr lang="en-US" altLang="zh-CN" dirty="0"/>
            </a:br>
            <a:r>
              <a:rPr lang="en-US" altLang="zh-CN" dirty="0"/>
              <a:t> height()/2;							//</a:t>
            </a:r>
            <a:r>
              <a:rPr lang="zh-CN" altLang="zh-CN" dirty="0"/>
              <a:t>限定蝴蝶飞舞的下边界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pos</a:t>
            </a:r>
            <a:r>
              <a:rPr lang="en-US" altLang="zh-CN" dirty="0"/>
              <a:t>().x()&gt;=</a:t>
            </a:r>
            <a:r>
              <a:rPr lang="en-US" altLang="zh-CN" dirty="0" err="1"/>
              <a:t>edgex</a:t>
            </a:r>
            <a:r>
              <a:rPr lang="en-US" altLang="zh-CN" dirty="0"/>
              <a:t>)			//</a:t>
            </a:r>
            <a:r>
              <a:rPr lang="zh-CN" altLang="zh-CN" dirty="0"/>
              <a:t>若超过了右边界，则水平移回左边界处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setPos</a:t>
            </a:r>
            <a:r>
              <a:rPr lang="en-US" altLang="zh-CN" dirty="0"/>
              <a:t>(scene()-&gt;</a:t>
            </a:r>
            <a:r>
              <a:rPr lang="en-US" altLang="zh-CN" dirty="0" err="1"/>
              <a:t>sceneRect</a:t>
            </a:r>
            <a:r>
              <a:rPr lang="en-US" altLang="zh-CN" dirty="0"/>
              <a:t>().left(),</a:t>
            </a:r>
            <a:r>
              <a:rPr lang="en-US" altLang="zh-CN" dirty="0" err="1"/>
              <a:t>pos</a:t>
            </a:r>
            <a:r>
              <a:rPr lang="en-US" altLang="zh-CN" dirty="0"/>
              <a:t>().y());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pos</a:t>
            </a:r>
            <a:r>
              <a:rPr lang="en-US" altLang="zh-CN" dirty="0"/>
              <a:t>().y()&lt;=</a:t>
            </a:r>
            <a:r>
              <a:rPr lang="en-US" altLang="zh-CN" dirty="0" err="1"/>
              <a:t>edgetop</a:t>
            </a:r>
            <a:r>
              <a:rPr lang="en-US" altLang="zh-CN" dirty="0"/>
              <a:t>)			//</a:t>
            </a:r>
            <a:r>
              <a:rPr lang="zh-CN" altLang="zh-CN" dirty="0"/>
              <a:t>若超过了上边界，则垂直移回下边界处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setPos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().x(),scene()-&gt;</a:t>
            </a:r>
            <a:r>
              <a:rPr lang="en-US" altLang="zh-CN" dirty="0" err="1"/>
              <a:t>sceneRect</a:t>
            </a:r>
            <a:r>
              <a:rPr lang="en-US" altLang="zh-CN" dirty="0"/>
              <a:t>().bottom());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pos</a:t>
            </a:r>
            <a:r>
              <a:rPr lang="en-US" altLang="zh-CN" dirty="0"/>
              <a:t>().y()&gt;=</a:t>
            </a:r>
            <a:r>
              <a:rPr lang="en-US" altLang="zh-CN" dirty="0" err="1"/>
              <a:t>edgebottom</a:t>
            </a:r>
            <a:r>
              <a:rPr lang="en-US" altLang="zh-CN" dirty="0"/>
              <a:t>)		</a:t>
            </a:r>
            <a:r>
              <a:rPr lang="en-US" altLang="zh-CN" dirty="0" smtClean="0"/>
              <a:t>	//</a:t>
            </a:r>
            <a:r>
              <a:rPr lang="zh-CN" altLang="zh-CN" dirty="0"/>
              <a:t>若超过了下边界，则垂直移回上边界处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setPos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().x(),scene()-&gt;</a:t>
            </a:r>
            <a:r>
              <a:rPr lang="en-US" altLang="zh-CN" dirty="0" err="1"/>
              <a:t>sceneRect</a:t>
            </a:r>
            <a:r>
              <a:rPr lang="en-US" altLang="zh-CN" dirty="0"/>
              <a:t>().top());</a:t>
            </a:r>
            <a:endParaRPr lang="zh-CN" altLang="zh-CN" dirty="0"/>
          </a:p>
          <a:p>
            <a:r>
              <a:rPr lang="en-US" altLang="zh-CN" dirty="0"/>
              <a:t>    angle+=(</a:t>
            </a:r>
            <a:r>
              <a:rPr lang="en-US" altLang="zh-CN" dirty="0" err="1"/>
              <a:t>qrand</a:t>
            </a:r>
            <a:r>
              <a:rPr lang="en-US" altLang="zh-CN" dirty="0"/>
              <a:t>()%10)/20.0;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qreal</a:t>
            </a:r>
            <a:r>
              <a:rPr lang="en-US" altLang="zh-CN" dirty="0"/>
              <a:t> dx=</a:t>
            </a:r>
            <a:r>
              <a:rPr lang="en-US" altLang="zh-CN" dirty="0" err="1"/>
              <a:t>fabs</a:t>
            </a:r>
            <a:r>
              <a:rPr lang="en-US" altLang="zh-CN" dirty="0"/>
              <a:t>(sin(angle*PI)*10.0);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qreal</a:t>
            </a:r>
            <a:r>
              <a:rPr lang="en-US" altLang="zh-CN" dirty="0"/>
              <a:t> </a:t>
            </a:r>
            <a:r>
              <a:rPr lang="en-US" altLang="zh-CN" dirty="0" err="1"/>
              <a:t>dy</a:t>
            </a:r>
            <a:r>
              <a:rPr lang="en-US" altLang="zh-CN" dirty="0"/>
              <a:t>=(</a:t>
            </a:r>
            <a:r>
              <a:rPr lang="en-US" altLang="zh-CN" dirty="0" err="1"/>
              <a:t>qrand</a:t>
            </a:r>
            <a:r>
              <a:rPr lang="en-US" altLang="zh-CN" dirty="0"/>
              <a:t>()%20)-10.0;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setPos</a:t>
            </a:r>
            <a:r>
              <a:rPr lang="en-US" altLang="zh-CN" dirty="0"/>
              <a:t>(</a:t>
            </a:r>
            <a:r>
              <a:rPr lang="en-US" altLang="zh-CN" dirty="0" err="1"/>
              <a:t>mapToParent</a:t>
            </a:r>
            <a:r>
              <a:rPr lang="en-US" altLang="zh-CN" dirty="0"/>
              <a:t>(</a:t>
            </a:r>
            <a:r>
              <a:rPr lang="en-US" altLang="zh-CN" dirty="0" err="1"/>
              <a:t>dx,dy</a:t>
            </a:r>
            <a:r>
              <a:rPr lang="en-US" altLang="zh-CN" dirty="0"/>
              <a:t>));		//(a)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084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飞舞的蝴蝶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4395" y="1033153"/>
            <a:ext cx="104740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）完成了蝴蝶图元的实现后，在源文件“</a:t>
            </a:r>
            <a:r>
              <a:rPr lang="en-US" altLang="zh-CN" dirty="0"/>
              <a:t>main.cpp</a:t>
            </a:r>
            <a:r>
              <a:rPr lang="zh-CN" altLang="zh-CN" dirty="0"/>
              <a:t>”中将它加载到场景中，并关联一个视图，具体实现代码如下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365663" y="1628285"/>
            <a:ext cx="9120250" cy="4627513"/>
          </a:xfrm>
          <a:prstGeom prst="roundRect">
            <a:avLst>
              <a:gd name="adj" fmla="val 413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QApplication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"</a:t>
            </a:r>
            <a:r>
              <a:rPr lang="en-US" altLang="zh-CN" dirty="0" err="1"/>
              <a:t>butterfly.h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QGraphicsScene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argc,char</a:t>
            </a:r>
            <a:r>
              <a:rPr lang="en-US" altLang="zh-CN" dirty="0"/>
              <a:t>* 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QApplication</a:t>
            </a:r>
            <a:r>
              <a:rPr lang="en-US" altLang="zh-CN" dirty="0"/>
              <a:t> a(</a:t>
            </a:r>
            <a:r>
              <a:rPr lang="en-US" altLang="zh-CN" dirty="0" err="1"/>
              <a:t>argc,argv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QGraphicsScene</a:t>
            </a:r>
            <a:r>
              <a:rPr lang="en-US" altLang="zh-CN" dirty="0"/>
              <a:t> *scene = new </a:t>
            </a:r>
            <a:r>
              <a:rPr lang="en-US" altLang="zh-CN" dirty="0" err="1"/>
              <a:t>QGraphicsScene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scene-&gt;</a:t>
            </a:r>
            <a:r>
              <a:rPr lang="en-US" altLang="zh-CN" dirty="0" err="1"/>
              <a:t>setSceneRect</a:t>
            </a:r>
            <a:r>
              <a:rPr lang="en-US" altLang="zh-CN" dirty="0"/>
              <a:t>(</a:t>
            </a:r>
            <a:r>
              <a:rPr lang="en-US" altLang="zh-CN" dirty="0" err="1"/>
              <a:t>QRectF</a:t>
            </a:r>
            <a:r>
              <a:rPr lang="en-US" altLang="zh-CN" dirty="0"/>
              <a:t>(-200,-200,400,400));</a:t>
            </a:r>
            <a:endParaRPr lang="zh-CN" altLang="zh-CN" dirty="0"/>
          </a:p>
          <a:p>
            <a:r>
              <a:rPr lang="en-US" altLang="zh-CN" dirty="0"/>
              <a:t>    Butterfly *butterfly = new Butterfly;</a:t>
            </a:r>
            <a:endParaRPr lang="zh-CN" altLang="zh-CN" dirty="0"/>
          </a:p>
          <a:p>
            <a:r>
              <a:rPr lang="en-US" altLang="zh-CN" dirty="0"/>
              <a:t>    butterfly-&gt;</a:t>
            </a:r>
            <a:r>
              <a:rPr lang="en-US" altLang="zh-CN" dirty="0" err="1"/>
              <a:t>setPos</a:t>
            </a:r>
            <a:r>
              <a:rPr lang="en-US" altLang="zh-CN" dirty="0"/>
              <a:t>(-100,0);</a:t>
            </a:r>
            <a:endParaRPr lang="zh-CN" altLang="zh-CN" dirty="0"/>
          </a:p>
          <a:p>
            <a:r>
              <a:rPr lang="en-US" altLang="zh-CN" dirty="0"/>
              <a:t>    scene-&gt;</a:t>
            </a:r>
            <a:r>
              <a:rPr lang="en-US" altLang="zh-CN" dirty="0" err="1"/>
              <a:t>addItem</a:t>
            </a:r>
            <a:r>
              <a:rPr lang="en-US" altLang="zh-CN" dirty="0"/>
              <a:t>(butterfly);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QGraphicsView</a:t>
            </a:r>
            <a:r>
              <a:rPr lang="en-US" altLang="zh-CN" dirty="0"/>
              <a:t> *view = new </a:t>
            </a:r>
            <a:r>
              <a:rPr lang="en-US" altLang="zh-CN" dirty="0" err="1"/>
              <a:t>QGraphicsView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view-&gt;</a:t>
            </a:r>
            <a:r>
              <a:rPr lang="en-US" altLang="zh-CN" dirty="0" err="1"/>
              <a:t>setScene</a:t>
            </a:r>
            <a:r>
              <a:rPr lang="en-US" altLang="zh-CN" dirty="0"/>
              <a:t>(scene);</a:t>
            </a:r>
            <a:endParaRPr lang="zh-CN" altLang="zh-CN" dirty="0"/>
          </a:p>
          <a:p>
            <a:r>
              <a:rPr lang="en-US" altLang="zh-CN" dirty="0"/>
              <a:t>    view-&gt;resize(400,400);</a:t>
            </a:r>
            <a:endParaRPr lang="zh-CN" altLang="zh-CN" dirty="0"/>
          </a:p>
          <a:p>
            <a:r>
              <a:rPr lang="en-US" altLang="zh-CN" dirty="0"/>
              <a:t>    view-&gt;show();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a.exec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8801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飞舞的蝴蝶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769" y="1009403"/>
            <a:ext cx="10521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）运行程序，将程序中用到的图片保存到该工程的</a:t>
            </a:r>
            <a:r>
              <a:rPr lang="en-US" altLang="zh-CN" sz="1800" dirty="0"/>
              <a:t>D:\Qt\CH7\CH701\build-Butterfly-Desktop_Qt_5_11_1_MinGW_32bit-Debug</a:t>
            </a:r>
            <a:r>
              <a:rPr lang="zh-CN" altLang="zh-CN" sz="1800" dirty="0"/>
              <a:t>文件夹中，运行效果如图</a:t>
            </a:r>
            <a:r>
              <a:rPr lang="en-US" altLang="zh-CN" sz="1800" dirty="0"/>
              <a:t>7.5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59" y="1750736"/>
            <a:ext cx="3886447" cy="410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404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01549" y="1586558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14880" y="1326083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344049" y="1682518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85" y="756859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798005" y="3699055"/>
            <a:ext cx="2275062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地图浏览器</a:t>
            </a:r>
          </a:p>
        </p:txBody>
      </p:sp>
    </p:spTree>
    <p:extLst>
      <p:ext uri="{BB962C8B-B14F-4D97-AF65-F5344CB8AC3E}">
        <p14:creationId xmlns:p14="http://schemas.microsoft.com/office/powerpoint/2010/main" val="232205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地图浏览器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70" y="807527"/>
            <a:ext cx="10390909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（难度中等）</a:t>
            </a:r>
            <a:r>
              <a:rPr lang="zh-CN" altLang="zh-CN" sz="1800" dirty="0"/>
              <a:t>（</a:t>
            </a:r>
            <a:r>
              <a:rPr lang="en-US" altLang="zh-CN" sz="1800" dirty="0"/>
              <a:t>CH702</a:t>
            </a:r>
            <a:r>
              <a:rPr lang="zh-CN" altLang="zh-CN" sz="1800" dirty="0"/>
              <a:t>）设计一个地图浏览器，包括地图的浏览、放大、缩小，以及显示各点的坐标等。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操作步骤如下。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Widgets Application </a:t>
            </a:r>
            <a:r>
              <a:rPr lang="zh-CN" altLang="zh-CN" sz="1800" dirty="0"/>
              <a:t>（详见</a:t>
            </a:r>
            <a:r>
              <a:rPr lang="en-US" altLang="zh-CN" sz="1800" dirty="0"/>
              <a:t>1.3.1</a:t>
            </a:r>
            <a:r>
              <a:rPr lang="zh-CN" altLang="zh-CN" sz="1800" dirty="0"/>
              <a:t>节），项目名称为“</a:t>
            </a:r>
            <a:r>
              <a:rPr lang="en-US" altLang="zh-CN" sz="1800" dirty="0" err="1"/>
              <a:t>MapWidget</a:t>
            </a:r>
            <a:r>
              <a:rPr lang="zh-CN" altLang="zh-CN" sz="1800" dirty="0"/>
              <a:t>”，基类选择“</a:t>
            </a:r>
            <a:r>
              <a:rPr lang="en-US" altLang="zh-CN" sz="1800" dirty="0" err="1"/>
              <a:t>QMainWindow</a:t>
            </a:r>
            <a:r>
              <a:rPr lang="zh-CN" altLang="zh-CN" sz="1800" dirty="0"/>
              <a:t>”，类名命名默认为“</a:t>
            </a:r>
            <a:r>
              <a:rPr lang="en-US" altLang="zh-CN" sz="1800" dirty="0" err="1"/>
              <a:t>MainWindow</a:t>
            </a:r>
            <a:r>
              <a:rPr lang="zh-CN" altLang="zh-CN" sz="1800" dirty="0"/>
              <a:t>”，</a:t>
            </a:r>
            <a:r>
              <a:rPr lang="zh-CN" altLang="zh-CN" sz="1800" b="1" dirty="0"/>
              <a:t>取消</a:t>
            </a:r>
            <a:r>
              <a:rPr lang="zh-CN" altLang="zh-CN" sz="1800" dirty="0"/>
              <a:t>“创建界面”复选框的选中状态。单击“下一步”按钮，最后单击“完成”按钮，完成该项目工程的建立。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）在“</a:t>
            </a:r>
            <a:r>
              <a:rPr lang="en-US" altLang="zh-CN" sz="1800" dirty="0" err="1"/>
              <a:t>MapWidget</a:t>
            </a:r>
            <a:r>
              <a:rPr lang="zh-CN" altLang="zh-CN" sz="1800" dirty="0"/>
              <a:t>”项目名上单击鼠标右键，在弹出的快捷菜单中选择“添加新文件</a:t>
            </a:r>
            <a:r>
              <a:rPr lang="en-US" altLang="zh-CN" sz="1800" dirty="0"/>
              <a:t>...</a:t>
            </a:r>
            <a:r>
              <a:rPr lang="zh-CN" altLang="zh-CN" sz="1800" dirty="0"/>
              <a:t>”选项，在弹出的对话框中选择“</a:t>
            </a:r>
            <a:r>
              <a:rPr lang="en-US" altLang="zh-CN" sz="1800" dirty="0"/>
              <a:t>C++ Class</a:t>
            </a:r>
            <a:r>
              <a:rPr lang="zh-CN" altLang="zh-CN" sz="1800" dirty="0"/>
              <a:t>”选项。单击“</a:t>
            </a:r>
            <a:r>
              <a:rPr lang="en-US" altLang="zh-CN" sz="1800" dirty="0"/>
              <a:t>Choose...</a:t>
            </a:r>
            <a:r>
              <a:rPr lang="zh-CN" altLang="zh-CN" sz="1800" dirty="0"/>
              <a:t>”按钮，在弹出的对话框的“</a:t>
            </a:r>
            <a:r>
              <a:rPr lang="en-US" altLang="zh-CN" sz="1800" dirty="0"/>
              <a:t>Base class</a:t>
            </a:r>
            <a:r>
              <a:rPr lang="zh-CN" altLang="zh-CN" sz="1800" dirty="0"/>
              <a:t>”文本框中输入基类名“</a:t>
            </a:r>
            <a:r>
              <a:rPr lang="en-US" altLang="zh-CN" sz="1800" dirty="0" err="1"/>
              <a:t>QGraphicsView</a:t>
            </a:r>
            <a:r>
              <a:rPr lang="zh-CN" altLang="zh-CN" sz="1800" dirty="0"/>
              <a:t>”（手工添加），在“</a:t>
            </a:r>
            <a:r>
              <a:rPr lang="en-US" altLang="zh-CN" sz="1800" dirty="0"/>
              <a:t>Class name</a:t>
            </a:r>
            <a:r>
              <a:rPr lang="zh-CN" altLang="zh-CN" sz="1800" dirty="0"/>
              <a:t>”文本框中输入类的名称“</a:t>
            </a:r>
            <a:r>
              <a:rPr lang="en-US" altLang="zh-CN" sz="1800" dirty="0" err="1"/>
              <a:t>MapWidget</a:t>
            </a:r>
            <a:r>
              <a:rPr lang="zh-CN" altLang="zh-CN" sz="1800" dirty="0"/>
              <a:t>”。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）单击“下一步”按钮，单击“完成”按钮，添加文件“</a:t>
            </a:r>
            <a:r>
              <a:rPr lang="en-US" altLang="zh-CN" sz="1800" dirty="0" err="1"/>
              <a:t>mapwidget.h</a:t>
            </a:r>
            <a:r>
              <a:rPr lang="zh-CN" altLang="zh-CN" sz="1800" dirty="0"/>
              <a:t>”和文件“</a:t>
            </a:r>
            <a:r>
              <a:rPr lang="en-US" altLang="zh-CN" sz="1800" dirty="0"/>
              <a:t>mapwidget.cpp</a:t>
            </a:r>
            <a:r>
              <a:rPr lang="zh-CN" altLang="zh-CN" sz="1800" dirty="0"/>
              <a:t>”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MapWidget</a:t>
            </a:r>
            <a:r>
              <a:rPr lang="zh-CN" altLang="zh-CN" sz="1800" dirty="0"/>
              <a:t>类继承自</a:t>
            </a:r>
            <a:r>
              <a:rPr lang="en-US" altLang="zh-CN" sz="1800" dirty="0" err="1"/>
              <a:t>QGraphicsView</a:t>
            </a:r>
            <a:r>
              <a:rPr lang="zh-CN" altLang="zh-CN" sz="1800" dirty="0"/>
              <a:t>类，作为地图浏览器的主窗体。在头文件“</a:t>
            </a:r>
            <a:r>
              <a:rPr lang="en-US" altLang="zh-CN" sz="1800" dirty="0" err="1"/>
              <a:t>mapwidget.h</a:t>
            </a:r>
            <a:r>
              <a:rPr lang="zh-CN" altLang="zh-CN" sz="1800" dirty="0"/>
              <a:t>”</a:t>
            </a:r>
            <a:r>
              <a:rPr lang="zh-CN" altLang="zh-CN" sz="1800" dirty="0">
                <a:hlinkClick r:id="rId2" action="ppaction://hlinkfile"/>
              </a:rPr>
              <a:t>中完成的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en-US" altLang="zh-CN" sz="1800" dirty="0" smtClean="0"/>
          </a:p>
          <a:p>
            <a:pPr indent="450850">
              <a:lnSpc>
                <a:spcPct val="150000"/>
              </a:lnSpc>
            </a:pPr>
            <a:r>
              <a:rPr lang="zh-CN" altLang="zh-CN" sz="1800" dirty="0" smtClean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）在源文件“</a:t>
            </a:r>
            <a:r>
              <a:rPr lang="en-US" altLang="zh-CN" sz="1800" dirty="0"/>
              <a:t>mapwidget.cpp</a:t>
            </a:r>
            <a:r>
              <a:rPr lang="zh-CN" altLang="zh-CN" sz="1800" dirty="0"/>
              <a:t>”</a:t>
            </a:r>
            <a:r>
              <a:rPr lang="zh-CN" altLang="zh-CN" sz="1800" dirty="0">
                <a:hlinkClick r:id="rId3" action="ppaction://hlinkfile"/>
              </a:rPr>
              <a:t>中完成的</a:t>
            </a:r>
            <a:r>
              <a:rPr lang="zh-CN" altLang="zh-CN" sz="1800" dirty="0" smtClean="0">
                <a:hlinkClick r:id="rId3" action="ppaction://hlinkfile"/>
              </a:rPr>
              <a:t>代码</a:t>
            </a:r>
            <a:r>
              <a:rPr lang="zh-CN" altLang="en-US" sz="1800" dirty="0">
                <a:hlinkClick r:id="rId3" action="ppaction://hlinkfile"/>
              </a:rPr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5526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地图浏览器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3792" y="1674421"/>
            <a:ext cx="917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866899" y="914400"/>
            <a:ext cx="10272156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(a) </a:t>
            </a:r>
            <a:r>
              <a:rPr lang="en-US" altLang="zh-CN" b="1" dirty="0" err="1"/>
              <a:t>readMap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用于读取描述地图信息的文件（包括地图名及经纬度等信息）。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(b) </a:t>
            </a:r>
            <a:r>
              <a:rPr lang="en-US" altLang="zh-CN" b="1" dirty="0" err="1"/>
              <a:t>QGraphicsScene</a:t>
            </a:r>
            <a:r>
              <a:rPr lang="en-US" altLang="zh-CN" b="1" dirty="0"/>
              <a:t> *scene = new </a:t>
            </a:r>
            <a:r>
              <a:rPr lang="en-US" altLang="zh-CN" b="1" dirty="0" err="1"/>
              <a:t>QGraphicsScene</a:t>
            </a:r>
            <a:r>
              <a:rPr lang="en-US" altLang="zh-CN" b="1" dirty="0"/>
              <a:t>(this)</a:t>
            </a:r>
            <a:r>
              <a:rPr lang="zh-CN" altLang="zh-CN" b="1" dirty="0"/>
              <a:t>：</a:t>
            </a:r>
            <a:r>
              <a:rPr lang="zh-CN" altLang="zh-CN" dirty="0"/>
              <a:t>新建一个</a:t>
            </a:r>
            <a:r>
              <a:rPr lang="en-US" altLang="zh-CN" dirty="0" err="1"/>
              <a:t>QGraphicsScene</a:t>
            </a:r>
            <a:r>
              <a:rPr lang="zh-CN" altLang="zh-CN" dirty="0"/>
              <a:t>对象为主窗口连接一个场景。</a:t>
            </a:r>
          </a:p>
          <a:p>
            <a:pPr indent="450850" latinLnBrk="1">
              <a:lnSpc>
                <a:spcPct val="150000"/>
              </a:lnSpc>
            </a:pPr>
            <a:r>
              <a:rPr lang="en-US" altLang="zh-CN" b="1" dirty="0"/>
              <a:t>(c)</a:t>
            </a:r>
            <a:r>
              <a:rPr lang="zh-CN" altLang="zh-CN" b="1" dirty="0"/>
              <a:t>从</a:t>
            </a:r>
            <a:r>
              <a:rPr lang="en-US" altLang="zh-CN" b="1" dirty="0" err="1"/>
              <a:t>QSlider</a:t>
            </a:r>
            <a:r>
              <a:rPr lang="en-US" altLang="zh-CN" b="1" dirty="0"/>
              <a:t> *slider = new </a:t>
            </a:r>
            <a:r>
              <a:rPr lang="en-US" altLang="zh-CN" b="1" dirty="0" err="1"/>
              <a:t>QSlider</a:t>
            </a:r>
            <a:r>
              <a:rPr lang="zh-CN" altLang="zh-CN" b="1" dirty="0"/>
              <a:t>到</a:t>
            </a:r>
            <a:r>
              <a:rPr lang="en-US" altLang="zh-CN" b="1" dirty="0"/>
              <a:t>connect(</a:t>
            </a:r>
            <a:r>
              <a:rPr lang="en-US" altLang="zh-CN" b="1" dirty="0" err="1"/>
              <a:t>slider,SIGNAL</a:t>
            </a:r>
            <a:r>
              <a:rPr lang="en-US" altLang="zh-CN" b="1" dirty="0"/>
              <a:t>(</a:t>
            </a:r>
            <a:r>
              <a:rPr lang="en-US" altLang="zh-CN" b="1" dirty="0" err="1"/>
              <a:t>valueChanged</a:t>
            </a:r>
            <a:r>
              <a:rPr lang="en-US" altLang="zh-CN" b="1" dirty="0"/>
              <a:t> (</a:t>
            </a:r>
            <a:r>
              <a:rPr lang="en-US" altLang="zh-CN" b="1" dirty="0" err="1"/>
              <a:t>int</a:t>
            </a:r>
            <a:r>
              <a:rPr lang="en-US" altLang="zh-CN" b="1" dirty="0"/>
              <a:t>)),this, SLOT(</a:t>
            </a:r>
            <a:r>
              <a:rPr lang="en-US" altLang="zh-CN" b="1" dirty="0" err="1"/>
              <a:t>slotZoom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)))</a:t>
            </a:r>
            <a:r>
              <a:rPr lang="zh-CN" altLang="zh-CN" b="1" dirty="0"/>
              <a:t>之间的代码段：</a:t>
            </a:r>
            <a:r>
              <a:rPr lang="zh-CN" altLang="zh-CN" dirty="0"/>
              <a:t>新建一个</a:t>
            </a:r>
            <a:r>
              <a:rPr lang="en-US" altLang="zh-CN" dirty="0" err="1"/>
              <a:t>QSlider</a:t>
            </a:r>
            <a:r>
              <a:rPr lang="zh-CN" altLang="zh-CN" dirty="0"/>
              <a:t>对象作为地图的缩放控制，设置地图缩放比例值范围为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100</a:t>
            </a:r>
            <a:r>
              <a:rPr lang="zh-CN" altLang="zh-CN" dirty="0"/>
              <a:t>，当前初始值为</a:t>
            </a:r>
            <a:r>
              <a:rPr lang="en-US" altLang="zh-CN" dirty="0"/>
              <a:t>50</a:t>
            </a:r>
            <a:r>
              <a:rPr lang="zh-CN" altLang="zh-CN" dirty="0"/>
              <a:t>，并将缩放控制条的</a:t>
            </a:r>
            <a:r>
              <a:rPr lang="en-US" altLang="zh-CN" dirty="0" err="1"/>
              <a:t>valueChanged</a:t>
            </a:r>
            <a:r>
              <a:rPr lang="en-US" altLang="zh-CN" dirty="0"/>
              <a:t>()</a:t>
            </a:r>
            <a:r>
              <a:rPr lang="zh-CN" altLang="zh-CN" dirty="0"/>
              <a:t>信号与地图缩放</a:t>
            </a:r>
            <a:r>
              <a:rPr lang="en-US" altLang="zh-CN" dirty="0" err="1"/>
              <a:t>slotZoom</a:t>
            </a:r>
            <a:r>
              <a:rPr lang="en-US" altLang="zh-CN" dirty="0"/>
              <a:t>()</a:t>
            </a:r>
            <a:r>
              <a:rPr lang="zh-CN" altLang="zh-CN" dirty="0"/>
              <a:t>槽函数相关联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14284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72540" y="1555668"/>
            <a:ext cx="9001496" cy="368135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21650" y="26952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地图浏览器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272" y="961901"/>
            <a:ext cx="106877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latinLnBrk="1"/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）新建一个文本文件“</a:t>
            </a:r>
            <a:r>
              <a:rPr lang="en-US" altLang="zh-CN" sz="1800" dirty="0"/>
              <a:t>maps.txt</a:t>
            </a:r>
            <a:r>
              <a:rPr lang="zh-CN" altLang="zh-CN" sz="1800" dirty="0"/>
              <a:t>”，利用该文本文件描述与地图相关的信息，将该文件保存在该工程下的</a:t>
            </a:r>
            <a:r>
              <a:rPr lang="en-US" altLang="zh-CN" sz="1800" dirty="0"/>
              <a:t>D:\Qt\CH7\CH702\build-MapWidget-Desktop_Qt_5_11_1_MinGW_32bit-Debug</a:t>
            </a:r>
            <a:r>
              <a:rPr lang="zh-CN" altLang="zh-CN" sz="1800" dirty="0"/>
              <a:t>文件中，文件内容为：</a:t>
            </a:r>
          </a:p>
          <a:p>
            <a:pPr indent="450850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/>
              <a:t>     China.jpg </a:t>
            </a:r>
            <a:r>
              <a:rPr lang="en-US" altLang="zh-CN" sz="1600" dirty="0"/>
              <a:t>114.4665527 35.96022297 119.9597168 31.3911575</a:t>
            </a:r>
            <a:endParaRPr lang="zh-CN" altLang="zh-CN" sz="1600" dirty="0"/>
          </a:p>
          <a:p>
            <a:pPr indent="450850"/>
            <a:r>
              <a:rPr lang="zh-CN" altLang="zh-CN" sz="1800" dirty="0"/>
              <a:t>上述代码依次是地图的名称、地图左上角的经纬度值、地图右下角的经纬度值。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）打开“</a:t>
            </a:r>
            <a:r>
              <a:rPr lang="en-US" altLang="zh-CN" sz="1800" dirty="0"/>
              <a:t>mapwidget.cpp</a:t>
            </a:r>
            <a:r>
              <a:rPr lang="zh-CN" altLang="zh-CN" sz="1800" dirty="0"/>
              <a:t>”文件，添加读取地图信息</a:t>
            </a:r>
            <a:r>
              <a:rPr lang="en-US" altLang="zh-CN" sz="1800" dirty="0" err="1"/>
              <a:t>readMap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函数的具体实现代码如下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472540" y="2516173"/>
            <a:ext cx="9001496" cy="4402217"/>
          </a:xfrm>
          <a:prstGeom prst="roundRect">
            <a:avLst>
              <a:gd name="adj" fmla="val 5126"/>
            </a:avLst>
          </a:prstGeom>
          <a:solidFill>
            <a:srgbClr val="DDDDDD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MapWidget</a:t>
            </a:r>
            <a:r>
              <a:rPr lang="en-US" altLang="zh-CN" dirty="0"/>
              <a:t>::</a:t>
            </a:r>
            <a:r>
              <a:rPr lang="en-US" altLang="zh-CN" dirty="0" err="1"/>
              <a:t>readMap</a:t>
            </a:r>
            <a:r>
              <a:rPr lang="en-US" altLang="zh-CN" dirty="0"/>
              <a:t>()            		//</a:t>
            </a:r>
            <a:r>
              <a:rPr lang="zh-CN" altLang="zh-CN" dirty="0"/>
              <a:t>读取地图信息</a:t>
            </a:r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mapName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QFile</a:t>
            </a:r>
            <a:r>
              <a:rPr lang="en-US" altLang="zh-CN" dirty="0"/>
              <a:t> </a:t>
            </a:r>
            <a:r>
              <a:rPr lang="en-US" altLang="zh-CN" dirty="0" err="1"/>
              <a:t>mapFile</a:t>
            </a:r>
            <a:r>
              <a:rPr lang="en-US" altLang="zh-CN" dirty="0"/>
              <a:t>("maps.txt");			</a:t>
            </a:r>
            <a:r>
              <a:rPr lang="en-US" altLang="zh-CN" dirty="0" smtClean="0"/>
              <a:t>//(</a:t>
            </a:r>
            <a:r>
              <a:rPr lang="en-US" altLang="zh-CN" dirty="0"/>
              <a:t>a)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ok = </a:t>
            </a:r>
            <a:r>
              <a:rPr lang="en-US" altLang="zh-CN" dirty="0" err="1"/>
              <a:t>mapFile.open</a:t>
            </a:r>
            <a:r>
              <a:rPr lang="en-US" altLang="zh-CN" dirty="0"/>
              <a:t>(</a:t>
            </a:r>
            <a:r>
              <a:rPr lang="en-US" altLang="zh-CN" dirty="0" err="1"/>
              <a:t>QIODevice</a:t>
            </a:r>
            <a:r>
              <a:rPr lang="en-US" altLang="zh-CN" dirty="0"/>
              <a:t>::</a:t>
            </a:r>
            <a:r>
              <a:rPr lang="en-US" altLang="zh-CN" dirty="0" err="1"/>
              <a:t>ReadOnly</a:t>
            </a:r>
            <a:r>
              <a:rPr lang="en-US" altLang="zh-CN" dirty="0"/>
              <a:t>);//</a:t>
            </a:r>
            <a:r>
              <a:rPr lang="zh-CN" altLang="zh-CN" dirty="0"/>
              <a:t>以“只读”方式打开此文件</a:t>
            </a:r>
          </a:p>
          <a:p>
            <a:r>
              <a:rPr lang="en-US" altLang="zh-CN" dirty="0"/>
              <a:t>    if(ok)					</a:t>
            </a:r>
            <a:r>
              <a:rPr lang="en-US" altLang="zh-CN" dirty="0" smtClean="0"/>
              <a:t>//</a:t>
            </a:r>
            <a:r>
              <a:rPr lang="zh-CN" altLang="zh-CN" dirty="0"/>
              <a:t>分别读取地图的名称和四个经纬度信息</a:t>
            </a:r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QTextStream</a:t>
            </a:r>
            <a:r>
              <a:rPr lang="en-US" altLang="zh-CN" dirty="0"/>
              <a:t> </a:t>
            </a:r>
            <a:r>
              <a:rPr lang="en-US" altLang="zh-CN" dirty="0" err="1"/>
              <a:t>ts</a:t>
            </a:r>
            <a:r>
              <a:rPr lang="en-US" altLang="zh-CN" dirty="0"/>
              <a:t>(&amp;</a:t>
            </a:r>
            <a:r>
              <a:rPr lang="en-US" altLang="zh-CN" dirty="0" err="1"/>
              <a:t>mapFile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if(!</a:t>
            </a:r>
            <a:r>
              <a:rPr lang="en-US" altLang="zh-CN" dirty="0" err="1"/>
              <a:t>ts.atEnd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ts</a:t>
            </a:r>
            <a:r>
              <a:rPr lang="en-US" altLang="zh-CN" dirty="0"/>
              <a:t>&gt;&gt;</a:t>
            </a:r>
            <a:r>
              <a:rPr lang="en-US" altLang="zh-CN" dirty="0" err="1"/>
              <a:t>mapName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ts</a:t>
            </a:r>
            <a:r>
              <a:rPr lang="en-US" altLang="zh-CN" dirty="0"/>
              <a:t>&gt;&gt;x1&gt;&gt;y1&gt;&gt;x2&gt;&gt;y2;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map.load</a:t>
            </a:r>
            <a:r>
              <a:rPr lang="en-US" altLang="zh-CN" dirty="0"/>
              <a:t>(</a:t>
            </a:r>
            <a:r>
              <a:rPr lang="en-US" altLang="zh-CN" dirty="0" err="1"/>
              <a:t>mapName</a:t>
            </a:r>
            <a:r>
              <a:rPr lang="en-US" altLang="zh-CN" dirty="0"/>
              <a:t>);			</a:t>
            </a:r>
            <a:r>
              <a:rPr lang="en-US" altLang="zh-CN" dirty="0" smtClean="0"/>
              <a:t>//</a:t>
            </a:r>
            <a:r>
              <a:rPr lang="zh-CN" altLang="zh-CN" dirty="0"/>
              <a:t>将地图读取至私有变量</a:t>
            </a:r>
            <a:r>
              <a:rPr lang="en-US" altLang="zh-CN" dirty="0"/>
              <a:t>map</a:t>
            </a:r>
            <a:r>
              <a:rPr lang="zh-CN" altLang="zh-CN" dirty="0"/>
              <a:t>中</a:t>
            </a:r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38046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地图浏览器</a:t>
            </a:r>
          </a:p>
        </p:txBody>
      </p:sp>
      <p:sp>
        <p:nvSpPr>
          <p:cNvPr id="3" name="矩形 2"/>
          <p:cNvSpPr/>
          <p:nvPr/>
        </p:nvSpPr>
        <p:spPr>
          <a:xfrm>
            <a:off x="641268" y="957945"/>
            <a:ext cx="1040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根据缩放滚动条的当前值，确定缩放的比例，调用</a:t>
            </a:r>
            <a:r>
              <a:rPr lang="en-US" altLang="zh-CN" sz="1800" dirty="0"/>
              <a:t>scale()</a:t>
            </a:r>
            <a:r>
              <a:rPr lang="zh-CN" altLang="zh-CN" sz="1800" dirty="0"/>
              <a:t>函数实现地图缩放。完成地图缩放功能的</a:t>
            </a:r>
            <a:r>
              <a:rPr lang="en-US" altLang="zh-CN" sz="1800" dirty="0" err="1"/>
              <a:t>slotZoom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函数的具体实现代码如下：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1282" y="1604276"/>
            <a:ext cx="9239003" cy="3863816"/>
          </a:xfrm>
          <a:prstGeom prst="roundRect">
            <a:avLst>
              <a:gd name="adj" fmla="val 5233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MapWidget</a:t>
            </a:r>
            <a:r>
              <a:rPr lang="en-US" altLang="zh-CN" dirty="0"/>
              <a:t>::</a:t>
            </a:r>
            <a:r>
              <a:rPr lang="en-US" altLang="zh-CN" dirty="0" err="1"/>
              <a:t>slotZoom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value)   		//</a:t>
            </a:r>
            <a:r>
              <a:rPr lang="zh-CN" altLang="zh-CN" dirty="0"/>
              <a:t>地图缩放</a:t>
            </a:r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qreal</a:t>
            </a:r>
            <a:r>
              <a:rPr lang="en-US" altLang="zh-CN" dirty="0"/>
              <a:t> s;</a:t>
            </a:r>
            <a:endParaRPr lang="zh-CN" altLang="zh-CN" dirty="0"/>
          </a:p>
          <a:p>
            <a:r>
              <a:rPr lang="en-US" altLang="zh-CN" dirty="0"/>
              <a:t>    if(value&gt;zoom)                 			//</a:t>
            </a:r>
            <a:r>
              <a:rPr lang="zh-CN" altLang="zh-CN" dirty="0"/>
              <a:t>放大</a:t>
            </a:r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s=</a:t>
            </a:r>
            <a:r>
              <a:rPr lang="en-US" altLang="zh-CN" dirty="0" err="1"/>
              <a:t>pow</a:t>
            </a:r>
            <a:r>
              <a:rPr lang="en-US" altLang="zh-CN" dirty="0"/>
              <a:t>(1.01,(value-zoom));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else                             			//</a:t>
            </a:r>
            <a:r>
              <a:rPr lang="zh-CN" altLang="zh-CN" dirty="0"/>
              <a:t>缩小</a:t>
            </a:r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s=</a:t>
            </a:r>
            <a:r>
              <a:rPr lang="en-US" altLang="zh-CN" dirty="0" err="1"/>
              <a:t>pow</a:t>
            </a:r>
            <a:r>
              <a:rPr lang="en-US" altLang="zh-CN" dirty="0"/>
              <a:t>(1/1.01,(zoom-value));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scale(</a:t>
            </a:r>
            <a:r>
              <a:rPr lang="en-US" altLang="zh-CN" dirty="0" err="1"/>
              <a:t>s,s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zoom = value;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067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21650" y="26952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地图浏览器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0649" y="819402"/>
            <a:ext cx="1024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dirty="0" err="1"/>
              <a:t>QGraphicsView</a:t>
            </a:r>
            <a:r>
              <a:rPr lang="zh-CN" altLang="zh-CN" sz="1800" dirty="0"/>
              <a:t>类的</a:t>
            </a:r>
            <a:r>
              <a:rPr lang="en-US" altLang="zh-CN" sz="1800" dirty="0" err="1"/>
              <a:t>drawBackground</a:t>
            </a:r>
            <a:r>
              <a:rPr lang="en-US" altLang="zh-CN" sz="1800" dirty="0"/>
              <a:t>()</a:t>
            </a:r>
            <a:r>
              <a:rPr lang="zh-CN" altLang="zh-CN" sz="1800" dirty="0"/>
              <a:t>函数中以地图图片重绘场景的背景来实现地图显示。具体实现代码如下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413164" y="1465733"/>
            <a:ext cx="9215252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MapWidget</a:t>
            </a:r>
            <a:r>
              <a:rPr lang="en-US" altLang="zh-CN" dirty="0"/>
              <a:t>::</a:t>
            </a:r>
            <a:r>
              <a:rPr lang="en-US" altLang="zh-CN" dirty="0" err="1"/>
              <a:t>drawBackground</a:t>
            </a:r>
            <a:r>
              <a:rPr lang="en-US" altLang="zh-CN" dirty="0"/>
              <a:t>(</a:t>
            </a:r>
            <a:r>
              <a:rPr lang="en-US" altLang="zh-CN" dirty="0" err="1"/>
              <a:t>QPainter</a:t>
            </a:r>
            <a:r>
              <a:rPr lang="en-US" altLang="zh-CN" dirty="0"/>
              <a:t> *painter,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QRectF</a:t>
            </a:r>
            <a:r>
              <a:rPr lang="en-US" altLang="zh-CN" dirty="0"/>
              <a:t> &amp;</a:t>
            </a:r>
            <a:r>
              <a:rPr lang="en-US" altLang="zh-CN" dirty="0" err="1"/>
              <a:t>rect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painter-&gt;</a:t>
            </a:r>
            <a:r>
              <a:rPr lang="en-US" altLang="zh-CN" dirty="0" err="1"/>
              <a:t>drawPixmap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sceneRect</a:t>
            </a:r>
            <a:r>
              <a:rPr lang="en-US" altLang="zh-CN" dirty="0"/>
              <a:t>().left()),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sceneRect</a:t>
            </a:r>
            <a:r>
              <a:rPr lang="en-US" altLang="zh-CN" dirty="0"/>
              <a:t>().top()), map);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760021" y="2725652"/>
            <a:ext cx="1029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响应鼠标移动事件的</a:t>
            </a:r>
            <a:r>
              <a:rPr lang="en-US" altLang="zh-CN" sz="1800" dirty="0" err="1"/>
              <a:t>mouseMoveEvent</a:t>
            </a:r>
            <a:r>
              <a:rPr lang="en-US" altLang="zh-CN" sz="1800" dirty="0"/>
              <a:t>()</a:t>
            </a:r>
            <a:r>
              <a:rPr lang="zh-CN" altLang="zh-CN" sz="1800" dirty="0"/>
              <a:t>函数，完成某点在各层坐标中的映射及显示。具体实现代码如下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413164" y="3336358"/>
            <a:ext cx="9215252" cy="3847207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MapWidget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mouseMoveEvent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QMouseEvent</a:t>
            </a:r>
            <a:r>
              <a:rPr lang="en-US" altLang="zh-CN" sz="1600" dirty="0"/>
              <a:t> *event)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//</a:t>
            </a:r>
            <a:r>
              <a:rPr lang="en-US" altLang="zh-CN" sz="1600" dirty="0" err="1"/>
              <a:t>QGraphicsView</a:t>
            </a:r>
            <a:r>
              <a:rPr lang="en-US" altLang="zh-CN" sz="1600" dirty="0"/>
              <a:t> </a:t>
            </a:r>
            <a:r>
              <a:rPr lang="zh-CN" altLang="zh-CN" sz="1600" dirty="0"/>
              <a:t>坐标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QPoint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viewPoint</a:t>
            </a:r>
            <a:r>
              <a:rPr lang="en-US" altLang="zh-CN" sz="1600" dirty="0"/>
              <a:t> = event-&gt;</a:t>
            </a:r>
            <a:r>
              <a:rPr lang="en-US" altLang="zh-CN" sz="1600" dirty="0" err="1"/>
              <a:t>pos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viewCoord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::number(</a:t>
            </a:r>
            <a:r>
              <a:rPr lang="en-US" altLang="zh-CN" sz="1600" dirty="0" err="1"/>
              <a:t>viewPoint.x</a:t>
            </a:r>
            <a:r>
              <a:rPr lang="en-US" altLang="zh-CN" sz="1600" dirty="0"/>
              <a:t>())+","+</a:t>
            </a:r>
            <a:endParaRPr lang="zh-CN" altLang="zh-CN" sz="1600" dirty="0"/>
          </a:p>
          <a:p>
            <a:r>
              <a:rPr lang="en-US" altLang="zh-CN" sz="1600" dirty="0"/>
              <a:t>                      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::number(</a:t>
            </a:r>
            <a:r>
              <a:rPr lang="en-US" altLang="zh-CN" sz="1600" dirty="0" err="1"/>
              <a:t>viewPoint.y</a:t>
            </a:r>
            <a:r>
              <a:rPr lang="en-US" altLang="zh-CN" sz="1600" dirty="0"/>
              <a:t>()));</a:t>
            </a:r>
            <a:endParaRPr lang="zh-CN" altLang="zh-CN" sz="1600" dirty="0"/>
          </a:p>
          <a:p>
            <a:r>
              <a:rPr lang="en-US" altLang="zh-CN" sz="1600" dirty="0"/>
              <a:t>    //</a:t>
            </a:r>
            <a:r>
              <a:rPr lang="en-US" altLang="zh-CN" sz="1600" dirty="0" err="1"/>
              <a:t>QGraphicsScene</a:t>
            </a:r>
            <a:r>
              <a:rPr lang="en-US" altLang="zh-CN" sz="1600" dirty="0"/>
              <a:t> </a:t>
            </a:r>
            <a:r>
              <a:rPr lang="zh-CN" altLang="zh-CN" sz="1600" dirty="0"/>
              <a:t>坐标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QPointF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scenePoint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mapToScene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viewPoint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sceneCoord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::number(</a:t>
            </a:r>
            <a:r>
              <a:rPr lang="en-US" altLang="zh-CN" sz="1600" dirty="0" err="1"/>
              <a:t>scenePoint.x</a:t>
            </a:r>
            <a:r>
              <a:rPr lang="en-US" altLang="zh-CN" sz="1600" dirty="0"/>
              <a:t>())+","+</a:t>
            </a:r>
            <a:endParaRPr lang="zh-CN" altLang="zh-CN" sz="1600" dirty="0"/>
          </a:p>
          <a:p>
            <a:r>
              <a:rPr lang="en-US" altLang="zh-CN" sz="1600" dirty="0"/>
              <a:t>                       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::number(</a:t>
            </a:r>
            <a:r>
              <a:rPr lang="en-US" altLang="zh-CN" sz="1600" dirty="0" err="1"/>
              <a:t>scenePoint.y</a:t>
            </a:r>
            <a:r>
              <a:rPr lang="en-US" altLang="zh-CN" sz="1600" dirty="0"/>
              <a:t>()));</a:t>
            </a:r>
            <a:endParaRPr lang="zh-CN" altLang="zh-CN" sz="1600" dirty="0"/>
          </a:p>
          <a:p>
            <a:r>
              <a:rPr lang="en-US" altLang="zh-CN" sz="1600" dirty="0"/>
              <a:t>    //</a:t>
            </a:r>
            <a:r>
              <a:rPr lang="zh-CN" altLang="zh-CN" sz="1600" dirty="0"/>
              <a:t>地图坐标</a:t>
            </a:r>
            <a:r>
              <a:rPr lang="en-US" altLang="zh-CN" sz="1600" dirty="0"/>
              <a:t>(</a:t>
            </a:r>
            <a:r>
              <a:rPr lang="zh-CN" altLang="zh-CN" sz="1600" dirty="0"/>
              <a:t>经、纬度值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QPointF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latLon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mapToMap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scenePoint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mapCoord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::number(</a:t>
            </a:r>
            <a:r>
              <a:rPr lang="en-US" altLang="zh-CN" sz="1600" dirty="0" err="1"/>
              <a:t>latLon.x</a:t>
            </a:r>
            <a:r>
              <a:rPr lang="en-US" altLang="zh-CN" sz="1600" dirty="0"/>
              <a:t>())+","+</a:t>
            </a:r>
            <a:endParaRPr lang="zh-CN" altLang="zh-CN" sz="1600" dirty="0"/>
          </a:p>
          <a:p>
            <a:r>
              <a:rPr lang="en-US" altLang="zh-CN" sz="1600" dirty="0"/>
              <a:t>                     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::number(</a:t>
            </a:r>
            <a:r>
              <a:rPr lang="en-US" altLang="zh-CN" sz="1600" dirty="0" err="1"/>
              <a:t>latLon.y</a:t>
            </a:r>
            <a:r>
              <a:rPr lang="en-US" altLang="zh-CN" sz="1600" dirty="0"/>
              <a:t>()));</a:t>
            </a:r>
            <a:endParaRPr lang="zh-CN" altLang="zh-CN" sz="1600" dirty="0"/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7546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4786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Graphics View</a:t>
            </a:r>
            <a:r>
              <a:rPr lang="zh-CN" altLang="zh-CN" sz="2400" b="1" dirty="0"/>
              <a:t>框架结构的主要特点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6899" y="1068779"/>
            <a:ext cx="101652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Graphics View</a:t>
            </a:r>
            <a:r>
              <a:rPr lang="zh-CN" altLang="zh-CN" sz="1800" dirty="0"/>
              <a:t>框架结构的主要特点如下。</a:t>
            </a:r>
          </a:p>
          <a:p>
            <a:pPr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</a:t>
            </a:r>
            <a:r>
              <a:rPr lang="en-US" altLang="zh-CN" sz="1800" dirty="0"/>
              <a:t>Graphics View</a:t>
            </a:r>
            <a:r>
              <a:rPr lang="zh-CN" altLang="zh-CN" sz="1800" dirty="0"/>
              <a:t>框架结构中，系统可以利用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绘图系统的反锯齿、</a:t>
            </a:r>
            <a:r>
              <a:rPr lang="en-US" altLang="zh-CN" sz="1800" dirty="0"/>
              <a:t>OpenGL</a:t>
            </a:r>
            <a:r>
              <a:rPr lang="zh-CN" altLang="zh-CN" sz="1800" dirty="0"/>
              <a:t>工具来改善绘图性能。</a:t>
            </a:r>
          </a:p>
          <a:p>
            <a:pPr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</a:t>
            </a:r>
            <a:r>
              <a:rPr lang="en-US" altLang="zh-CN" sz="1800" dirty="0"/>
              <a:t>Graphics View</a:t>
            </a:r>
            <a:r>
              <a:rPr lang="zh-CN" altLang="zh-CN" sz="1800" dirty="0"/>
              <a:t>支持事件传播体系结构，可以使图元在场景（</a:t>
            </a:r>
            <a:r>
              <a:rPr lang="en-US" altLang="zh-CN" sz="1800" dirty="0"/>
              <a:t>scene</a:t>
            </a:r>
            <a:r>
              <a:rPr lang="zh-CN" altLang="zh-CN" sz="1800" dirty="0"/>
              <a:t>）中的交互能力提高</a:t>
            </a:r>
            <a:r>
              <a:rPr lang="en-US" altLang="zh-CN" sz="1800" dirty="0"/>
              <a:t>1</a:t>
            </a:r>
            <a:r>
              <a:rPr lang="zh-CN" altLang="zh-CN" sz="1800" dirty="0"/>
              <a:t>倍，图元能够处理键盘事件和鼠标事件。其中，鼠标事件包括鼠标被按下、移动、释放和双击，还可以跟踪鼠标的移动。</a:t>
            </a:r>
          </a:p>
          <a:p>
            <a:pPr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）在</a:t>
            </a:r>
            <a:r>
              <a:rPr lang="en-US" altLang="zh-CN" sz="1800" dirty="0"/>
              <a:t>Graphics View</a:t>
            </a:r>
            <a:r>
              <a:rPr lang="zh-CN" altLang="zh-CN" sz="1800" dirty="0"/>
              <a:t>框架中，通过二元空间划分树（</a:t>
            </a:r>
            <a:r>
              <a:rPr lang="en-US" altLang="zh-CN" sz="1800" dirty="0"/>
              <a:t>Binary Space Partitioning</a:t>
            </a:r>
            <a:r>
              <a:rPr lang="zh-CN" altLang="zh-CN" sz="1800" dirty="0"/>
              <a:t>，</a:t>
            </a:r>
            <a:r>
              <a:rPr lang="en-US" altLang="zh-CN" sz="1800" dirty="0"/>
              <a:t>BSP</a:t>
            </a:r>
            <a:r>
              <a:rPr lang="zh-CN" altLang="zh-CN" sz="1800" dirty="0"/>
              <a:t>）提供快速的图元查找，这样就能够实时地显示包含上百万个图元的大场景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741894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地图浏览器</a:t>
            </a:r>
          </a:p>
        </p:txBody>
      </p:sp>
      <p:sp>
        <p:nvSpPr>
          <p:cNvPr id="3" name="矩形 2"/>
          <p:cNvSpPr/>
          <p:nvPr/>
        </p:nvSpPr>
        <p:spPr>
          <a:xfrm>
            <a:off x="1129537" y="993748"/>
            <a:ext cx="8346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完成从场景坐标至地图坐标的转换的</a:t>
            </a:r>
            <a:r>
              <a:rPr lang="en-US" altLang="zh-CN" sz="1800" dirty="0" err="1"/>
              <a:t>mapToMap</a:t>
            </a:r>
            <a:r>
              <a:rPr lang="en-US" altLang="zh-CN" sz="1800" dirty="0"/>
              <a:t>()</a:t>
            </a:r>
            <a:r>
              <a:rPr lang="zh-CN" altLang="zh-CN" sz="1800" dirty="0"/>
              <a:t>函数。具体实现代码如下：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9537" y="1363080"/>
            <a:ext cx="9748260" cy="3056215"/>
          </a:xfrm>
          <a:prstGeom prst="roundRect">
            <a:avLst>
              <a:gd name="adj" fmla="val 618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QPointF</a:t>
            </a:r>
            <a:r>
              <a:rPr lang="en-US" altLang="zh-CN" dirty="0"/>
              <a:t> </a:t>
            </a:r>
            <a:r>
              <a:rPr lang="en-US" altLang="zh-CN" dirty="0" err="1"/>
              <a:t>MapWidget</a:t>
            </a:r>
            <a:r>
              <a:rPr lang="en-US" altLang="zh-CN" dirty="0"/>
              <a:t>::</a:t>
            </a:r>
            <a:r>
              <a:rPr lang="en-US" altLang="zh-CN" dirty="0" err="1"/>
              <a:t>mapToMap</a:t>
            </a:r>
            <a:r>
              <a:rPr lang="en-US" altLang="zh-CN" dirty="0"/>
              <a:t>(</a:t>
            </a:r>
            <a:r>
              <a:rPr lang="en-US" altLang="zh-CN" dirty="0" err="1"/>
              <a:t>QPointF</a:t>
            </a:r>
            <a:r>
              <a:rPr lang="en-US" altLang="zh-CN" dirty="0"/>
              <a:t> p)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QPointF</a:t>
            </a:r>
            <a:r>
              <a:rPr lang="en-US" altLang="zh-CN" dirty="0"/>
              <a:t> </a:t>
            </a:r>
            <a:r>
              <a:rPr lang="en-US" altLang="zh-CN" dirty="0" err="1"/>
              <a:t>latLon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qreal</a:t>
            </a:r>
            <a:r>
              <a:rPr lang="en-US" altLang="zh-CN" dirty="0"/>
              <a:t> w =</a:t>
            </a:r>
            <a:r>
              <a:rPr lang="en-US" altLang="zh-CN" dirty="0" err="1"/>
              <a:t>sceneRect</a:t>
            </a:r>
            <a:r>
              <a:rPr lang="en-US" altLang="zh-CN" dirty="0"/>
              <a:t>().width();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qreal</a:t>
            </a:r>
            <a:r>
              <a:rPr lang="en-US" altLang="zh-CN" dirty="0"/>
              <a:t> h =</a:t>
            </a:r>
            <a:r>
              <a:rPr lang="en-US" altLang="zh-CN" dirty="0" err="1"/>
              <a:t>sceneRect</a:t>
            </a:r>
            <a:r>
              <a:rPr lang="en-US" altLang="zh-CN" dirty="0"/>
              <a:t>().height();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qreal</a:t>
            </a:r>
            <a:r>
              <a:rPr lang="en-US" altLang="zh-CN" dirty="0"/>
              <a:t> </a:t>
            </a:r>
            <a:r>
              <a:rPr lang="en-US" altLang="zh-CN" dirty="0" err="1"/>
              <a:t>lon</a:t>
            </a:r>
            <a:r>
              <a:rPr lang="en-US" altLang="zh-CN" dirty="0"/>
              <a:t> = y1-((h/2+p.y())*abs(y1-y2)/h);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qreal</a:t>
            </a:r>
            <a:r>
              <a:rPr lang="en-US" altLang="zh-CN" dirty="0"/>
              <a:t> </a:t>
            </a:r>
            <a:r>
              <a:rPr lang="en-US" altLang="zh-CN" dirty="0" err="1"/>
              <a:t>lat</a:t>
            </a:r>
            <a:r>
              <a:rPr lang="en-US" altLang="zh-CN" dirty="0"/>
              <a:t> = x1+((w/2+p.x())*abs(x1-x2)/w);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latLon.setX</a:t>
            </a:r>
            <a:r>
              <a:rPr lang="en-US" altLang="zh-CN" dirty="0"/>
              <a:t>(</a:t>
            </a:r>
            <a:r>
              <a:rPr lang="en-US" altLang="zh-CN" dirty="0" err="1"/>
              <a:t>lat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latLon.setY</a:t>
            </a:r>
            <a:r>
              <a:rPr lang="en-US" altLang="zh-CN" dirty="0"/>
              <a:t>(</a:t>
            </a:r>
            <a:r>
              <a:rPr lang="en-US" altLang="zh-CN" dirty="0" err="1"/>
              <a:t>lon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latLon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2449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地图浏览器</a:t>
            </a:r>
          </a:p>
        </p:txBody>
      </p:sp>
      <p:sp>
        <p:nvSpPr>
          <p:cNvPr id="3" name="矩形 2"/>
          <p:cNvSpPr/>
          <p:nvPr/>
        </p:nvSpPr>
        <p:spPr>
          <a:xfrm>
            <a:off x="1021650" y="982049"/>
            <a:ext cx="4633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8</a:t>
            </a:r>
            <a:r>
              <a:rPr lang="zh-CN" altLang="zh-CN" sz="1800" dirty="0"/>
              <a:t>）下面是文件“</a:t>
            </a:r>
            <a:r>
              <a:rPr lang="en-US" altLang="zh-CN" sz="1800" dirty="0"/>
              <a:t>main.cpp</a:t>
            </a:r>
            <a:r>
              <a:rPr lang="zh-CN" altLang="zh-CN" sz="1800" dirty="0"/>
              <a:t>”的具体代码：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3782" y="1377050"/>
            <a:ext cx="9761517" cy="3594616"/>
          </a:xfrm>
          <a:prstGeom prst="roundRect">
            <a:avLst>
              <a:gd name="adj" fmla="val 5913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QApplication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"</a:t>
            </a:r>
            <a:r>
              <a:rPr lang="en-US" altLang="zh-CN" dirty="0" err="1"/>
              <a:t>mapwidget.h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QFont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QApplication</a:t>
            </a:r>
            <a:r>
              <a:rPr lang="en-US" altLang="zh-CN" dirty="0"/>
              <a:t> a(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argv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QFont</a:t>
            </a:r>
            <a:r>
              <a:rPr lang="en-US" altLang="zh-CN" dirty="0"/>
              <a:t> font("ARPL </a:t>
            </a:r>
            <a:r>
              <a:rPr lang="en-US" altLang="zh-CN" dirty="0" err="1"/>
              <a:t>KaitiM</a:t>
            </a:r>
            <a:r>
              <a:rPr lang="en-US" altLang="zh-CN" dirty="0"/>
              <a:t> GB",12);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font.setBold</a:t>
            </a:r>
            <a:r>
              <a:rPr lang="en-US" altLang="zh-CN" dirty="0"/>
              <a:t>(true);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a.setFont</a:t>
            </a:r>
            <a:r>
              <a:rPr lang="en-US" altLang="zh-CN" dirty="0"/>
              <a:t>(font);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MapWidget</a:t>
            </a:r>
            <a:r>
              <a:rPr lang="en-US" altLang="zh-CN" dirty="0"/>
              <a:t> </a:t>
            </a:r>
            <a:r>
              <a:rPr lang="en-US" altLang="zh-CN" dirty="0" err="1"/>
              <a:t>mapWidget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mapWidget.show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a.exec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268" y="5058888"/>
            <a:ext cx="10462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9</a:t>
            </a:r>
            <a:r>
              <a:rPr lang="zh-CN" altLang="zh-CN" sz="1800" dirty="0"/>
              <a:t>）将程序用到的图片保存到该工程的</a:t>
            </a:r>
            <a:r>
              <a:rPr lang="en-US" altLang="zh-CN" sz="1800" dirty="0"/>
              <a:t>D:\Qt\CH7\CH702\build-MapWidget-Desktop_Qt_5_11_1_MinGW_32bit-Debug</a:t>
            </a:r>
            <a:r>
              <a:rPr lang="zh-CN" altLang="zh-CN" sz="1800" dirty="0"/>
              <a:t>文件夹中，运行效果如图</a:t>
            </a:r>
            <a:r>
              <a:rPr lang="en-US" altLang="zh-CN" sz="1800" dirty="0"/>
              <a:t>7.6</a:t>
            </a:r>
            <a:r>
              <a:rPr lang="zh-CN" altLang="zh-CN" sz="1800" dirty="0"/>
              <a:t>所示。在地图上拖曳鼠标，地图左上部就会动态显示视图坐标、场景坐标和当前经纬度值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11123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01549" y="1586558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14880" y="1326083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344049" y="1682518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03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85" y="756859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798005" y="3699055"/>
            <a:ext cx="2275062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图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创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建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9469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元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创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建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6899" y="961901"/>
            <a:ext cx="1037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（难度中等）</a:t>
            </a:r>
            <a:r>
              <a:rPr lang="zh-CN" altLang="zh-CN" sz="1800" dirty="0"/>
              <a:t>（</a:t>
            </a:r>
            <a:r>
              <a:rPr lang="en-US" altLang="zh-CN" sz="1800" dirty="0"/>
              <a:t>CH703</a:t>
            </a:r>
            <a:r>
              <a:rPr lang="zh-CN" altLang="zh-CN" sz="1800" dirty="0"/>
              <a:t>）设计窗体，显示各种</a:t>
            </a:r>
            <a:r>
              <a:rPr lang="en-US" altLang="zh-CN" sz="1800" dirty="0" err="1"/>
              <a:t>QGraphicsItem</a:t>
            </a:r>
            <a:r>
              <a:rPr lang="zh-CN" altLang="zh-CN" sz="1800" dirty="0"/>
              <a:t>类型（包括不停闪烁的圆及来回移动的星星等），如图</a:t>
            </a:r>
            <a:r>
              <a:rPr lang="en-US" altLang="zh-CN" sz="1800" dirty="0"/>
              <a:t>7.6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49" y="1608232"/>
            <a:ext cx="4622243" cy="398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536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元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创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建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0649" y="1033153"/>
            <a:ext cx="10307782" cy="318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dirty="0"/>
              <a:t>操作步骤如下。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</a:t>
            </a:r>
            <a:r>
              <a:rPr lang="zh-CN" altLang="zh-CN" dirty="0"/>
              <a:t>（详见</a:t>
            </a:r>
            <a:r>
              <a:rPr lang="en-US" altLang="zh-CN" dirty="0"/>
              <a:t>1.3.1</a:t>
            </a:r>
            <a:r>
              <a:rPr lang="zh-CN" altLang="zh-CN" dirty="0"/>
              <a:t>节），项目名称为“</a:t>
            </a:r>
            <a:r>
              <a:rPr lang="en-US" altLang="zh-CN" dirty="0" err="1"/>
              <a:t>GraphicsItem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QMainWindow</a:t>
            </a:r>
            <a:r>
              <a:rPr lang="zh-CN" altLang="zh-CN" dirty="0"/>
              <a:t>”，类名命名默认为“</a:t>
            </a:r>
            <a:r>
              <a:rPr lang="en-US" altLang="zh-CN" dirty="0" err="1"/>
              <a:t>MainWindow</a:t>
            </a:r>
            <a:r>
              <a:rPr lang="zh-CN" altLang="zh-CN" dirty="0"/>
              <a:t>”，</a:t>
            </a:r>
            <a:r>
              <a:rPr lang="zh-CN" altLang="zh-CN" b="1" dirty="0"/>
              <a:t>取消</a:t>
            </a:r>
            <a:r>
              <a:rPr lang="zh-CN" altLang="zh-CN" dirty="0"/>
              <a:t>“创建界面”复选框的选中状态。单击“下一步”按钮，最后单击“完成”按钮，完成该项目工程的建立。</a:t>
            </a:r>
          </a:p>
          <a:p>
            <a:pPr indent="450850" latinLnBrk="1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MainWindow</a:t>
            </a:r>
            <a:r>
              <a:rPr lang="zh-CN" altLang="zh-CN" dirty="0"/>
              <a:t>类继承自</a:t>
            </a:r>
            <a:r>
              <a:rPr lang="en-US" altLang="zh-CN" dirty="0" err="1"/>
              <a:t>QMainWindow</a:t>
            </a:r>
            <a:r>
              <a:rPr lang="zh-CN" altLang="zh-CN" dirty="0"/>
              <a:t>作为主窗体，包含一个加入图元的各种操作的菜单栏，以及一个显示各种类型图元的</a:t>
            </a:r>
            <a:r>
              <a:rPr lang="en-US" altLang="zh-CN" dirty="0" err="1"/>
              <a:t>QGraphicsView</a:t>
            </a:r>
            <a:r>
              <a:rPr lang="zh-CN" altLang="zh-CN" dirty="0"/>
              <a:t>作为主窗体的</a:t>
            </a:r>
            <a:r>
              <a:rPr lang="en-US" altLang="zh-CN" dirty="0" err="1"/>
              <a:t>centralWidget</a:t>
            </a:r>
            <a:r>
              <a:rPr lang="zh-CN" altLang="zh-CN" dirty="0"/>
              <a:t>。“</a:t>
            </a:r>
            <a:r>
              <a:rPr lang="en-US" altLang="zh-CN" dirty="0" err="1"/>
              <a:t>mainwindow.h</a:t>
            </a:r>
            <a:r>
              <a:rPr lang="zh-CN" altLang="zh-CN" dirty="0"/>
              <a:t>”文件</a:t>
            </a:r>
            <a:r>
              <a:rPr lang="zh-CN" altLang="zh-CN" dirty="0">
                <a:hlinkClick r:id="rId2" action="ppaction://hlinkfile"/>
              </a:rPr>
              <a:t>的具体代码实现</a:t>
            </a:r>
            <a:r>
              <a:rPr lang="zh-CN" altLang="zh-CN" dirty="0" smtClean="0">
                <a:hlinkClick r:id="rId2" action="ppaction://hlinkfile"/>
              </a:rPr>
              <a:t>内容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en-US" altLang="zh-CN" dirty="0" smtClean="0"/>
          </a:p>
          <a:p>
            <a:pPr indent="450850" latinLnBrk="1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）“</a:t>
            </a:r>
            <a:r>
              <a:rPr lang="en-US" altLang="zh-CN" dirty="0"/>
              <a:t>mainwindow.cpp</a:t>
            </a:r>
            <a:r>
              <a:rPr lang="zh-CN" altLang="zh-CN" dirty="0"/>
              <a:t>”</a:t>
            </a:r>
            <a:r>
              <a:rPr lang="zh-CN" altLang="zh-CN" dirty="0">
                <a:hlinkClick r:id="rId3" action="ppaction://hlinkfile"/>
              </a:rPr>
              <a:t>文件中的</a:t>
            </a:r>
            <a:r>
              <a:rPr lang="zh-CN" altLang="zh-CN" dirty="0" smtClean="0">
                <a:hlinkClick r:id="rId3" action="ppaction://hlinkfile"/>
              </a:rPr>
              <a:t>代码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21351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元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创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建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1896" y="973777"/>
            <a:ext cx="1036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）将程序中所用图片保存到该工程的</a:t>
            </a:r>
            <a:r>
              <a:rPr lang="en-US" altLang="zh-CN" sz="1800" dirty="0"/>
              <a:t>D:\Qt\CH7\CH703\build-GraphicsItem-Desktop_Qt_5_11_1_MinGW_32bit-Debug</a:t>
            </a:r>
            <a:r>
              <a:rPr lang="zh-CN" altLang="zh-CN" sz="1800" dirty="0"/>
              <a:t>文件夹下，此时运行效果如图</a:t>
            </a:r>
            <a:r>
              <a:rPr lang="en-US" altLang="zh-CN" sz="1800" dirty="0"/>
              <a:t>7.7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544" y="1620108"/>
            <a:ext cx="5108812" cy="44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626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元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创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建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9397" y="1056904"/>
            <a:ext cx="10343408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dirty="0"/>
              <a:t>以上完成了主窗体的显示工作，下面介绍如何实现圆的闪烁功能。</a:t>
            </a:r>
            <a:r>
              <a:rPr lang="en-US" altLang="zh-CN" dirty="0"/>
              <a:t> 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 err="1"/>
              <a:t>GraphicsItem</a:t>
            </a:r>
            <a:r>
              <a:rPr lang="zh-CN" altLang="zh-CN" dirty="0"/>
              <a:t>”项目名上单击鼠标右键，在弹出的快捷菜单中选择“添加新文件</a:t>
            </a:r>
            <a:r>
              <a:rPr lang="en-US" altLang="zh-CN" dirty="0"/>
              <a:t>...</a:t>
            </a:r>
            <a:r>
              <a:rPr lang="zh-CN" altLang="zh-CN" dirty="0"/>
              <a:t>”选项，在弹出的对话框中选择“</a:t>
            </a:r>
            <a:r>
              <a:rPr lang="en-US" altLang="zh-CN" dirty="0"/>
              <a:t>C++ Class</a:t>
            </a:r>
            <a:r>
              <a:rPr lang="zh-CN" altLang="zh-CN" dirty="0"/>
              <a:t>”选项。单击“</a:t>
            </a:r>
            <a:r>
              <a:rPr lang="en-US" altLang="zh-CN" dirty="0"/>
              <a:t>Choose...</a:t>
            </a:r>
            <a:r>
              <a:rPr lang="zh-CN" altLang="zh-CN" dirty="0"/>
              <a:t>”按钮，在弹出的对话框的“</a:t>
            </a:r>
            <a:r>
              <a:rPr lang="en-US" altLang="zh-CN" dirty="0"/>
              <a:t>Base class</a:t>
            </a:r>
            <a:r>
              <a:rPr lang="zh-CN" altLang="zh-CN" dirty="0"/>
              <a:t>”下拉列表框中选择基类名“</a:t>
            </a:r>
            <a:r>
              <a:rPr lang="en-US" altLang="zh-CN" dirty="0" err="1"/>
              <a:t>QObject</a:t>
            </a:r>
            <a:r>
              <a:rPr lang="zh-CN" altLang="zh-CN" dirty="0"/>
              <a:t>”，在“</a:t>
            </a:r>
            <a:r>
              <a:rPr lang="en-US" altLang="zh-CN" dirty="0"/>
              <a:t>Class name</a:t>
            </a:r>
            <a:r>
              <a:rPr lang="zh-CN" altLang="zh-CN" dirty="0"/>
              <a:t>”文本框中输入类的名称“</a:t>
            </a:r>
            <a:r>
              <a:rPr lang="en-US" altLang="zh-CN" dirty="0" err="1"/>
              <a:t>FlashItem</a:t>
            </a:r>
            <a:r>
              <a:rPr lang="zh-CN" altLang="zh-CN" dirty="0"/>
              <a:t>”。</a:t>
            </a:r>
          </a:p>
          <a:p>
            <a:pPr indent="450850">
              <a:lnSpc>
                <a:spcPct val="150000"/>
              </a:lnSpc>
            </a:pPr>
            <a:r>
              <a:rPr lang="en-US" altLang="zh-CN" dirty="0" err="1"/>
              <a:t>FlashItem</a:t>
            </a:r>
            <a:r>
              <a:rPr lang="zh-CN" altLang="zh-CN" dirty="0"/>
              <a:t>类继承自</a:t>
            </a:r>
            <a:r>
              <a:rPr lang="en-US" altLang="zh-CN" dirty="0" err="1"/>
              <a:t>QGraphicsItem</a:t>
            </a:r>
            <a:r>
              <a:rPr lang="zh-CN" altLang="zh-CN" dirty="0"/>
              <a:t>类和</a:t>
            </a:r>
            <a:r>
              <a:rPr lang="en-US" altLang="zh-CN" dirty="0" err="1"/>
              <a:t>QObject</a:t>
            </a:r>
            <a:r>
              <a:rPr lang="zh-CN" altLang="zh-CN" dirty="0"/>
              <a:t>类，闪烁效果是通过利用定时器的</a:t>
            </a:r>
            <a:r>
              <a:rPr lang="en-US" altLang="zh-CN" dirty="0" err="1"/>
              <a:t>timerEvent</a:t>
            </a:r>
            <a:r>
              <a:rPr lang="en-US" altLang="zh-CN" dirty="0"/>
              <a:t>()</a:t>
            </a:r>
            <a:r>
              <a:rPr lang="zh-CN" altLang="zh-CN" dirty="0"/>
              <a:t>函数定时重画圆的颜色来实现的。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）单击“下一步”按钮，单击“完成”按钮，添加文件“</a:t>
            </a:r>
            <a:r>
              <a:rPr lang="en-US" altLang="zh-CN" dirty="0" err="1"/>
              <a:t>flashitem.h</a:t>
            </a:r>
            <a:r>
              <a:rPr lang="zh-CN" altLang="zh-CN" dirty="0"/>
              <a:t>”和文件“</a:t>
            </a:r>
            <a:r>
              <a:rPr lang="en-US" altLang="zh-CN" dirty="0"/>
              <a:t>flashitem.cpp</a:t>
            </a:r>
            <a:r>
              <a:rPr lang="zh-CN" altLang="zh-CN" dirty="0"/>
              <a:t>”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65389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元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创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建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81362" y="982048"/>
            <a:ext cx="4585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）“</a:t>
            </a:r>
            <a:r>
              <a:rPr lang="en-US" altLang="zh-CN" sz="1800" dirty="0" err="1"/>
              <a:t>flashitem.h</a:t>
            </a:r>
            <a:r>
              <a:rPr lang="zh-CN" altLang="zh-CN" sz="1800" dirty="0"/>
              <a:t>”文件的具体代码如下：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1362" y="1460665"/>
            <a:ext cx="9542056" cy="4360843"/>
          </a:xfrm>
          <a:prstGeom prst="roundRect">
            <a:avLst>
              <a:gd name="adj" fmla="val 412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QGraphicsItem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QPainter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FlashItem</a:t>
            </a:r>
            <a:r>
              <a:rPr lang="en-US" altLang="zh-CN" dirty="0"/>
              <a:t> : public </a:t>
            </a:r>
            <a:r>
              <a:rPr lang="en-US" altLang="zh-CN" dirty="0" err="1"/>
              <a:t>QObject,public</a:t>
            </a:r>
            <a:r>
              <a:rPr lang="en-US" altLang="zh-CN" dirty="0"/>
              <a:t> </a:t>
            </a:r>
            <a:r>
              <a:rPr lang="en-US" altLang="zh-CN" dirty="0" err="1"/>
              <a:t>QGraphicsItem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Q_OBJECT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explicit </a:t>
            </a:r>
            <a:r>
              <a:rPr lang="en-US" altLang="zh-CN" dirty="0" err="1"/>
              <a:t>FlashItem</a:t>
            </a:r>
            <a:r>
              <a:rPr lang="en-US" altLang="zh-CN" dirty="0"/>
              <a:t>(</a:t>
            </a:r>
            <a:r>
              <a:rPr lang="en-US" altLang="zh-CN" dirty="0" err="1"/>
              <a:t>QObject</a:t>
            </a:r>
            <a:r>
              <a:rPr lang="en-US" altLang="zh-CN" dirty="0"/>
              <a:t> *parent = 0);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QRectF</a:t>
            </a:r>
            <a:r>
              <a:rPr lang="en-US" altLang="zh-CN" dirty="0"/>
              <a:t> </a:t>
            </a:r>
            <a:r>
              <a:rPr lang="en-US" altLang="zh-CN" dirty="0" err="1"/>
              <a:t>boundingRect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void paint(</a:t>
            </a:r>
            <a:r>
              <a:rPr lang="en-US" altLang="zh-CN" dirty="0" err="1"/>
              <a:t>QPainter</a:t>
            </a:r>
            <a:r>
              <a:rPr lang="en-US" altLang="zh-CN" dirty="0"/>
              <a:t> *painter,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QStyleOptionGraphicsItem</a:t>
            </a:r>
            <a:r>
              <a:rPr lang="en-US" altLang="zh-CN" dirty="0"/>
              <a:t> *option, </a:t>
            </a:r>
            <a:r>
              <a:rPr lang="en-US" altLang="zh-CN" dirty="0" err="1"/>
              <a:t>QWidget</a:t>
            </a:r>
            <a:r>
              <a:rPr lang="en-US" altLang="zh-CN" dirty="0"/>
              <a:t> *widget);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timerEvent</a:t>
            </a:r>
            <a:r>
              <a:rPr lang="en-US" altLang="zh-CN" dirty="0"/>
              <a:t>(</a:t>
            </a:r>
            <a:r>
              <a:rPr lang="en-US" altLang="zh-CN" dirty="0" err="1"/>
              <a:t>QTimerEvent</a:t>
            </a:r>
            <a:r>
              <a:rPr lang="en-US" altLang="zh-CN" dirty="0"/>
              <a:t> *);</a:t>
            </a:r>
            <a:endParaRPr lang="zh-CN" altLang="zh-CN" dirty="0"/>
          </a:p>
          <a:p>
            <a:r>
              <a:rPr lang="en-US" altLang="zh-CN" dirty="0"/>
              <a:t>private: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bool</a:t>
            </a:r>
            <a:r>
              <a:rPr lang="en-US" altLang="zh-CN" dirty="0"/>
              <a:t> flash;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QTimer</a:t>
            </a:r>
            <a:r>
              <a:rPr lang="en-US" altLang="zh-CN" dirty="0"/>
              <a:t> *timer;</a:t>
            </a:r>
            <a:endParaRPr lang="zh-CN" altLang="zh-CN" dirty="0"/>
          </a:p>
          <a:p>
            <a:r>
              <a:rPr lang="en-US" altLang="zh-CN" dirty="0"/>
              <a:t>signals:</a:t>
            </a:r>
            <a:endParaRPr lang="zh-CN" altLang="zh-CN" dirty="0"/>
          </a:p>
          <a:p>
            <a:r>
              <a:rPr lang="en-US" altLang="zh-CN" dirty="0"/>
              <a:t>public slots:</a:t>
            </a:r>
            <a:endParaRPr lang="zh-CN" altLang="zh-CN" dirty="0"/>
          </a:p>
          <a:p>
            <a:r>
              <a:rPr lang="en-US" altLang="zh-CN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05936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元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创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建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899839" y="993924"/>
            <a:ext cx="480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）“</a:t>
            </a:r>
            <a:r>
              <a:rPr lang="en-US" altLang="zh-CN" sz="1800" dirty="0"/>
              <a:t>flashitem.cpp</a:t>
            </a:r>
            <a:r>
              <a:rPr lang="zh-CN" altLang="zh-CN" sz="1800" dirty="0"/>
              <a:t>”文件的具体代码如下：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6281" y="1484416"/>
            <a:ext cx="9725890" cy="2035225"/>
          </a:xfrm>
          <a:prstGeom prst="roundRect">
            <a:avLst>
              <a:gd name="adj" fmla="val 1028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flashitem.h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 err="1"/>
              <a:t>FlashItem</a:t>
            </a:r>
            <a:r>
              <a:rPr lang="en-US" altLang="zh-CN" dirty="0"/>
              <a:t>::</a:t>
            </a:r>
            <a:r>
              <a:rPr lang="en-US" altLang="zh-CN" dirty="0" err="1"/>
              <a:t>FlashItem</a:t>
            </a:r>
            <a:r>
              <a:rPr lang="en-US" altLang="zh-CN" dirty="0"/>
              <a:t>(</a:t>
            </a:r>
            <a:r>
              <a:rPr lang="en-US" altLang="zh-CN" dirty="0" err="1"/>
              <a:t>QObject</a:t>
            </a:r>
            <a:r>
              <a:rPr lang="en-US" altLang="zh-CN" dirty="0"/>
              <a:t> *parent) :  </a:t>
            </a:r>
            <a:r>
              <a:rPr lang="en-US" altLang="zh-CN" dirty="0" err="1"/>
              <a:t>QObject</a:t>
            </a:r>
            <a:r>
              <a:rPr lang="en-US" altLang="zh-CN" dirty="0"/>
              <a:t>(parent)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flash=true;					</a:t>
            </a:r>
            <a:r>
              <a:rPr lang="zh-CN" altLang="zh-CN" dirty="0"/>
              <a:t>　</a:t>
            </a:r>
            <a:r>
              <a:rPr lang="en-US" altLang="zh-CN" dirty="0"/>
              <a:t>//</a:t>
            </a:r>
            <a:r>
              <a:rPr lang="zh-CN" altLang="zh-CN" dirty="0"/>
              <a:t>为颜色切换标识赋初值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setFlag</a:t>
            </a:r>
            <a:r>
              <a:rPr lang="en-US" altLang="zh-CN" dirty="0"/>
              <a:t>(</a:t>
            </a:r>
            <a:r>
              <a:rPr lang="en-US" altLang="zh-CN" dirty="0" err="1"/>
              <a:t>ItemIsMovable</a:t>
            </a:r>
            <a:r>
              <a:rPr lang="en-US" altLang="zh-CN" dirty="0"/>
              <a:t>);				</a:t>
            </a:r>
            <a:r>
              <a:rPr lang="zh-CN" altLang="zh-CN" dirty="0"/>
              <a:t>　</a:t>
            </a:r>
            <a:r>
              <a:rPr lang="en-US" altLang="zh-CN" dirty="0"/>
              <a:t>//(a)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startTimer</a:t>
            </a:r>
            <a:r>
              <a:rPr lang="en-US" altLang="zh-CN" dirty="0"/>
              <a:t>(1000);					</a:t>
            </a:r>
            <a:r>
              <a:rPr lang="en-US" altLang="zh-CN" dirty="0" smtClean="0"/>
              <a:t>//</a:t>
            </a:r>
            <a:r>
              <a:rPr lang="zh-CN" altLang="zh-CN" dirty="0"/>
              <a:t>启动一个定时器，以</a:t>
            </a:r>
            <a:r>
              <a:rPr lang="en-US" altLang="zh-CN" dirty="0"/>
              <a:t>1000</a:t>
            </a:r>
            <a:r>
              <a:rPr lang="zh-CN" altLang="zh-CN" dirty="0"/>
              <a:t>毫秒为时间间隔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392" y="3519641"/>
            <a:ext cx="1067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定义图元边界的函数</a:t>
            </a:r>
            <a:r>
              <a:rPr lang="en-US" altLang="zh-CN" sz="1800" dirty="0" err="1"/>
              <a:t>boundingRect</a:t>
            </a:r>
            <a:r>
              <a:rPr lang="en-US" altLang="zh-CN" sz="1800" dirty="0"/>
              <a:t>()</a:t>
            </a:r>
            <a:r>
              <a:rPr lang="zh-CN" altLang="zh-CN" sz="1800" dirty="0"/>
              <a:t>，完成以图元坐标系为基础，增加两个像素点的冗余工作。具体实现代码如下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116281" y="4165972"/>
            <a:ext cx="9725890" cy="1481644"/>
          </a:xfrm>
          <a:prstGeom prst="roundRect">
            <a:avLst>
              <a:gd name="adj" fmla="val 1028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QRectF</a:t>
            </a:r>
            <a:r>
              <a:rPr lang="en-US" altLang="zh-CN" dirty="0"/>
              <a:t> </a:t>
            </a:r>
            <a:r>
              <a:rPr lang="en-US" altLang="zh-CN" dirty="0" err="1"/>
              <a:t>FlashItem</a:t>
            </a:r>
            <a:r>
              <a:rPr lang="en-US" altLang="zh-CN" dirty="0"/>
              <a:t>::</a:t>
            </a:r>
            <a:r>
              <a:rPr lang="en-US" altLang="zh-CN" dirty="0" err="1"/>
              <a:t>boundingRect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qreal</a:t>
            </a:r>
            <a:r>
              <a:rPr lang="en-US" altLang="zh-CN" dirty="0"/>
              <a:t> adjust = 2;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QRectF</a:t>
            </a:r>
            <a:r>
              <a:rPr lang="en-US" altLang="zh-CN" dirty="0"/>
              <a:t>(-10-adjust,-10-adjust,43+adjust,43+adjust);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78047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元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创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建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250002" y="958298"/>
            <a:ext cx="54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自定义图元重绘的函数</a:t>
            </a:r>
            <a:r>
              <a:rPr lang="en-US" altLang="zh-CN" sz="1800" dirty="0"/>
              <a:t>paint()</a:t>
            </a:r>
            <a:r>
              <a:rPr lang="zh-CN" altLang="zh-CN" sz="1800" dirty="0"/>
              <a:t>的具体实现代码如下：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0002" y="1436914"/>
            <a:ext cx="9342788" cy="2839403"/>
          </a:xfrm>
          <a:prstGeom prst="roundRect">
            <a:avLst>
              <a:gd name="adj" fmla="val 913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FlashItem</a:t>
            </a:r>
            <a:r>
              <a:rPr lang="en-US" altLang="zh-CN" dirty="0"/>
              <a:t>::paint(</a:t>
            </a:r>
            <a:r>
              <a:rPr lang="en-US" altLang="zh-CN" dirty="0" err="1"/>
              <a:t>QPainter</a:t>
            </a:r>
            <a:r>
              <a:rPr lang="en-US" altLang="zh-CN" dirty="0"/>
              <a:t> *painter,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QStyleOptionGraphicsItem</a:t>
            </a:r>
            <a:r>
              <a:rPr lang="en-US" altLang="zh-CN" dirty="0"/>
              <a:t> *option, </a:t>
            </a:r>
            <a:r>
              <a:rPr lang="en-US" altLang="zh-CN" dirty="0" err="1"/>
              <a:t>QWidget</a:t>
            </a:r>
            <a:r>
              <a:rPr lang="en-US" altLang="zh-CN" dirty="0"/>
              <a:t> *widget)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painter-&gt;</a:t>
            </a:r>
            <a:r>
              <a:rPr lang="en-US" altLang="zh-CN" dirty="0" err="1"/>
              <a:t>setPen</a:t>
            </a:r>
            <a:r>
              <a:rPr lang="en-US" altLang="zh-CN" dirty="0"/>
              <a:t>(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NoPen</a:t>
            </a:r>
            <a:r>
              <a:rPr lang="en-US" altLang="zh-CN" dirty="0"/>
              <a:t>);	</a:t>
            </a:r>
            <a:r>
              <a:rPr lang="en-US" altLang="zh-CN" dirty="0" smtClean="0"/>
              <a:t>//</a:t>
            </a:r>
            <a:r>
              <a:rPr lang="zh-CN" altLang="zh-CN" dirty="0"/>
              <a:t>闪烁图元的阴影区不绘制边线</a:t>
            </a:r>
          </a:p>
          <a:p>
            <a:r>
              <a:rPr lang="en-US" altLang="zh-CN" dirty="0"/>
              <a:t>    painter-&gt;</a:t>
            </a:r>
            <a:r>
              <a:rPr lang="en-US" altLang="zh-CN" dirty="0" err="1"/>
              <a:t>setBrush</a:t>
            </a:r>
            <a:r>
              <a:rPr lang="en-US" altLang="zh-CN" dirty="0"/>
              <a:t>(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darkGray</a:t>
            </a:r>
            <a:r>
              <a:rPr lang="en-US" altLang="zh-CN" dirty="0"/>
              <a:t>);	//</a:t>
            </a:r>
            <a:r>
              <a:rPr lang="zh-CN" altLang="zh-CN" dirty="0"/>
              <a:t>闪烁图元的阴影区的阴影画刷颜色为深灰</a:t>
            </a:r>
          </a:p>
          <a:p>
            <a:r>
              <a:rPr lang="en-US" altLang="zh-CN" dirty="0"/>
              <a:t>    painter-&gt;</a:t>
            </a:r>
            <a:r>
              <a:rPr lang="en-US" altLang="zh-CN" dirty="0" err="1"/>
              <a:t>drawEllipse</a:t>
            </a:r>
            <a:r>
              <a:rPr lang="en-US" altLang="zh-CN" dirty="0"/>
              <a:t>(-7,-7,40,40);	//</a:t>
            </a:r>
            <a:r>
              <a:rPr lang="zh-CN" altLang="zh-CN" dirty="0"/>
              <a:t>绘制阴影区</a:t>
            </a:r>
          </a:p>
          <a:p>
            <a:r>
              <a:rPr lang="en-US" altLang="zh-CN" dirty="0"/>
              <a:t>    painter-&gt;</a:t>
            </a:r>
            <a:r>
              <a:rPr lang="en-US" altLang="zh-CN" dirty="0" err="1"/>
              <a:t>setPen</a:t>
            </a:r>
            <a:r>
              <a:rPr lang="en-US" altLang="zh-CN" dirty="0"/>
              <a:t>(</a:t>
            </a:r>
            <a:r>
              <a:rPr lang="en-US" altLang="zh-CN" dirty="0" err="1"/>
              <a:t>QPen</a:t>
            </a:r>
            <a:r>
              <a:rPr lang="en-US" altLang="zh-CN" dirty="0"/>
              <a:t>(</a:t>
            </a:r>
            <a:r>
              <a:rPr lang="en-US" altLang="zh-CN" dirty="0" err="1"/>
              <a:t>Qt</a:t>
            </a:r>
            <a:r>
              <a:rPr lang="en-US" altLang="zh-CN" dirty="0"/>
              <a:t>::black,0));	</a:t>
            </a:r>
            <a:endParaRPr lang="zh-CN" altLang="zh-CN" dirty="0"/>
          </a:p>
          <a:p>
            <a:r>
              <a:rPr lang="en-US" altLang="zh-CN" dirty="0" smtClean="0"/>
              <a:t>				</a:t>
            </a:r>
            <a:r>
              <a:rPr lang="en-US" altLang="zh-CN" dirty="0"/>
              <a:t> //</a:t>
            </a:r>
            <a:r>
              <a:rPr lang="zh-CN" altLang="zh-CN" dirty="0"/>
              <a:t>闪烁区的椭圆边线颜色为黑色、线宽为</a:t>
            </a:r>
            <a:r>
              <a:rPr lang="en-US" altLang="zh-CN" dirty="0"/>
              <a:t>0</a:t>
            </a:r>
            <a:endParaRPr lang="zh-CN" altLang="zh-CN" dirty="0"/>
          </a:p>
          <a:p>
            <a:r>
              <a:rPr lang="en-US" altLang="zh-CN" dirty="0"/>
              <a:t>    painter-&gt;</a:t>
            </a:r>
            <a:r>
              <a:rPr lang="en-US" altLang="zh-CN" dirty="0" err="1"/>
              <a:t>setBrush</a:t>
            </a:r>
            <a:r>
              <a:rPr lang="en-US" altLang="zh-CN" dirty="0"/>
              <a:t>(flash?(</a:t>
            </a:r>
            <a:r>
              <a:rPr lang="en-US" altLang="zh-CN" dirty="0" err="1"/>
              <a:t>Qt</a:t>
            </a:r>
            <a:r>
              <a:rPr lang="en-US" altLang="zh-CN" dirty="0"/>
              <a:t>::red):(</a:t>
            </a:r>
            <a:r>
              <a:rPr lang="en-US" altLang="zh-CN" dirty="0" err="1"/>
              <a:t>Qt</a:t>
            </a:r>
            <a:r>
              <a:rPr lang="en-US" altLang="zh-CN" dirty="0"/>
              <a:t>::yellow));	//(a)</a:t>
            </a:r>
            <a:endParaRPr lang="zh-CN" altLang="zh-CN" dirty="0"/>
          </a:p>
          <a:p>
            <a:r>
              <a:rPr lang="en-US" altLang="zh-CN" dirty="0"/>
              <a:t>    painter-&gt;</a:t>
            </a:r>
            <a:r>
              <a:rPr lang="en-US" altLang="zh-CN" dirty="0" err="1"/>
              <a:t>drawEllipse</a:t>
            </a:r>
            <a:r>
              <a:rPr lang="en-US" altLang="zh-CN" dirty="0"/>
              <a:t>(-10,-10,40,40);		</a:t>
            </a:r>
            <a:r>
              <a:rPr lang="en-US" altLang="zh-CN" dirty="0" smtClean="0"/>
              <a:t>//(</a:t>
            </a:r>
            <a:r>
              <a:rPr lang="en-US" altLang="zh-CN" dirty="0"/>
              <a:t>b)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733947" y="4276317"/>
            <a:ext cx="10321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定时器响应函数</a:t>
            </a:r>
            <a:r>
              <a:rPr lang="en-US" altLang="zh-CN" sz="1800" dirty="0" err="1"/>
              <a:t>timerEvent</a:t>
            </a:r>
            <a:r>
              <a:rPr lang="en-US" altLang="zh-CN" sz="1800" dirty="0"/>
              <a:t>()</a:t>
            </a:r>
            <a:r>
              <a:rPr lang="zh-CN" altLang="zh-CN" sz="1800" dirty="0"/>
              <a:t>完成颜色切换标识的反置，并在每次反置后调用</a:t>
            </a:r>
            <a:r>
              <a:rPr lang="en-US" altLang="zh-CN" sz="1800" dirty="0"/>
              <a:t>update()</a:t>
            </a:r>
            <a:r>
              <a:rPr lang="zh-CN" altLang="zh-CN" sz="1800" dirty="0"/>
              <a:t>函数重绘图元以实现闪烁的效果。具体实现代码如下：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0002" y="4922648"/>
            <a:ext cx="9342788" cy="1468100"/>
          </a:xfrm>
          <a:prstGeom prst="roundRect">
            <a:avLst>
              <a:gd name="adj" fmla="val 913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FlashItem</a:t>
            </a:r>
            <a:r>
              <a:rPr lang="en-US" altLang="zh-CN" dirty="0"/>
              <a:t>::</a:t>
            </a:r>
            <a:r>
              <a:rPr lang="en-US" altLang="zh-CN" dirty="0" err="1"/>
              <a:t>timerEvent</a:t>
            </a:r>
            <a:r>
              <a:rPr lang="en-US" altLang="zh-CN" dirty="0"/>
              <a:t>(</a:t>
            </a:r>
            <a:r>
              <a:rPr lang="en-US" altLang="zh-CN" dirty="0" err="1"/>
              <a:t>QTimerEvent</a:t>
            </a:r>
            <a:r>
              <a:rPr lang="en-US" altLang="zh-CN" dirty="0"/>
              <a:t> *)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flash=!flash;</a:t>
            </a:r>
            <a:endParaRPr lang="zh-CN" altLang="zh-CN" dirty="0"/>
          </a:p>
          <a:p>
            <a:r>
              <a:rPr lang="en-US" altLang="zh-CN" dirty="0"/>
              <a:t>    update();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0595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50" y="1470131"/>
            <a:ext cx="482208" cy="545844"/>
          </a:xfrm>
          <a:prstGeom prst="rect">
            <a:avLst/>
          </a:prstGeom>
        </p:spPr>
      </p:pic>
      <p:sp>
        <p:nvSpPr>
          <p:cNvPr id="10" name="TextBox 18"/>
          <p:cNvSpPr txBox="1"/>
          <p:nvPr/>
        </p:nvSpPr>
        <p:spPr>
          <a:xfrm>
            <a:off x="7182658" y="1470132"/>
            <a:ext cx="3445757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．场景类：</a:t>
            </a:r>
            <a:r>
              <a:rPr lang="en-US" altLang="zh-CN" sz="1800" b="1" dirty="0" err="1"/>
              <a:t>QGraphicsScene</a:t>
            </a:r>
            <a:r>
              <a:rPr lang="zh-CN" altLang="zh-CN" sz="1800" b="1" dirty="0"/>
              <a:t>类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50" y="2221496"/>
            <a:ext cx="482208" cy="545844"/>
          </a:xfrm>
          <a:prstGeom prst="rect">
            <a:avLst/>
          </a:prstGeom>
        </p:spPr>
      </p:pic>
      <p:sp>
        <p:nvSpPr>
          <p:cNvPr id="12" name="TextBox 20"/>
          <p:cNvSpPr txBox="1"/>
          <p:nvPr/>
        </p:nvSpPr>
        <p:spPr>
          <a:xfrm>
            <a:off x="7182658" y="2219247"/>
            <a:ext cx="3255752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zh-CN" altLang="zh-CN" sz="1800" b="1" dirty="0"/>
              <a:t>．视图类：</a:t>
            </a:r>
            <a:r>
              <a:rPr lang="en-US" altLang="zh-CN" sz="1800" b="1" dirty="0" err="1"/>
              <a:t>QGraphicsView</a:t>
            </a:r>
            <a:r>
              <a:rPr lang="zh-CN" altLang="zh-CN" sz="1800" b="1" dirty="0"/>
              <a:t>类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50" y="2972860"/>
            <a:ext cx="482208" cy="545844"/>
          </a:xfrm>
          <a:prstGeom prst="rect">
            <a:avLst/>
          </a:prstGeom>
        </p:spPr>
      </p:pic>
      <p:sp>
        <p:nvSpPr>
          <p:cNvPr id="16" name="TextBox 24"/>
          <p:cNvSpPr txBox="1"/>
          <p:nvPr/>
        </p:nvSpPr>
        <p:spPr>
          <a:xfrm>
            <a:off x="7182658" y="2968363"/>
            <a:ext cx="3445757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zh-CN" altLang="zh-CN" sz="1800" b="1" dirty="0"/>
              <a:t>．图元类：</a:t>
            </a:r>
            <a:r>
              <a:rPr lang="en-US" altLang="zh-CN" sz="1800" b="1" dirty="0" err="1"/>
              <a:t>QGraphicsItem</a:t>
            </a:r>
            <a:r>
              <a:rPr lang="zh-CN" altLang="zh-CN" sz="1800" b="1" dirty="0"/>
              <a:t>类</a:t>
            </a:r>
          </a:p>
        </p:txBody>
      </p:sp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42712" y="1399421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556043" y="1138946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2185212" y="1495381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48" y="569722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77778" y="3439758"/>
            <a:ext cx="5462649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Graphics View</a:t>
            </a:r>
            <a:r>
              <a:rPr lang="zh-CN" altLang="zh-CN" sz="2800" b="1" dirty="0"/>
              <a:t>框架结构的三元素</a:t>
            </a:r>
            <a:endParaRPr lang="zh-CN" altLang="en-US" sz="2800" b="1" dirty="0">
              <a:solidFill>
                <a:srgbClr val="6A4B2E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0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21" grpId="0" animBg="1"/>
      <p:bldP spid="22" grpId="0" animBg="1"/>
      <p:bldP spid="23" grpId="0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元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创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建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021650" y="970173"/>
            <a:ext cx="5144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）在“</a:t>
            </a:r>
            <a:r>
              <a:rPr lang="en-US" altLang="zh-CN" sz="1800" dirty="0" err="1"/>
              <a:t>mainwindow.h</a:t>
            </a:r>
            <a:r>
              <a:rPr lang="zh-CN" altLang="zh-CN" sz="1800" dirty="0"/>
              <a:t>”文件中添加代码如下：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248291" y="1339505"/>
            <a:ext cx="9071366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public slots:    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slotAddFlashItem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private: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QAction</a:t>
            </a:r>
            <a:r>
              <a:rPr lang="en-US" altLang="zh-CN" dirty="0"/>
              <a:t> *</a:t>
            </a:r>
            <a:r>
              <a:rPr lang="en-US" altLang="zh-CN" dirty="0" err="1"/>
              <a:t>addFlashItemAct</a:t>
            </a:r>
            <a:r>
              <a:rPr lang="en-US" altLang="zh-CN" dirty="0"/>
              <a:t>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36590" y="2599424"/>
            <a:ext cx="5364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）在“</a:t>
            </a:r>
            <a:r>
              <a:rPr lang="en-US" altLang="zh-CN" sz="1800" dirty="0"/>
              <a:t>mainwindow.cpp</a:t>
            </a:r>
            <a:r>
              <a:rPr lang="zh-CN" altLang="zh-CN" sz="1800" dirty="0"/>
              <a:t>”文件中添加代码如下：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48291" y="2968756"/>
            <a:ext cx="9071366" cy="391597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flashitem.h</a:t>
            </a:r>
            <a:r>
              <a:rPr lang="en-US" altLang="zh-CN" dirty="0"/>
              <a:t>"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196756" y="3378184"/>
            <a:ext cx="45872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其中，</a:t>
            </a:r>
            <a:r>
              <a:rPr lang="zh-CN" altLang="zh-CN" dirty="0"/>
              <a:t>在</a:t>
            </a:r>
            <a:r>
              <a:rPr lang="en-US" altLang="zh-CN" dirty="0" err="1"/>
              <a:t>createActions</a:t>
            </a:r>
            <a:r>
              <a:rPr lang="en-US" altLang="zh-CN" dirty="0"/>
              <a:t>()</a:t>
            </a:r>
            <a:r>
              <a:rPr lang="zh-CN" altLang="zh-CN" dirty="0"/>
              <a:t>函数中添加代码如下：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248291" y="3712115"/>
            <a:ext cx="9071366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addFlashItemAct</a:t>
            </a:r>
            <a:r>
              <a:rPr lang="en-US" altLang="zh-CN" dirty="0"/>
              <a:t> = new </a:t>
            </a:r>
            <a:r>
              <a:rPr lang="en-US" altLang="zh-CN" dirty="0" err="1"/>
              <a:t>QAction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加入闪烁圆</a:t>
            </a:r>
            <a:r>
              <a:rPr lang="en-US" altLang="zh-CN" dirty="0"/>
              <a:t>"),this);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addFlashItemAct,SIGNAL</a:t>
            </a:r>
            <a:r>
              <a:rPr lang="en-US" altLang="zh-CN" dirty="0"/>
              <a:t>(triggered()),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slotAddFlashItem</a:t>
            </a:r>
            <a:r>
              <a:rPr lang="en-US" altLang="zh-CN" dirty="0"/>
              <a:t>()));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1196756" y="4399108"/>
            <a:ext cx="387869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 err="1"/>
              <a:t>createMenus</a:t>
            </a:r>
            <a:r>
              <a:rPr lang="en-US" altLang="zh-CN" dirty="0"/>
              <a:t>()</a:t>
            </a:r>
            <a:r>
              <a:rPr lang="zh-CN" altLang="zh-CN" dirty="0"/>
              <a:t>函数中添加代码如下：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287015" y="4753050"/>
            <a:ext cx="9071366" cy="391597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itemsMenu</a:t>
            </a:r>
            <a:r>
              <a:rPr lang="en-US" altLang="zh-CN" dirty="0"/>
              <a:t>-&gt;</a:t>
            </a:r>
            <a:r>
              <a:rPr lang="en-US" altLang="zh-CN" dirty="0" err="1"/>
              <a:t>addAction</a:t>
            </a:r>
            <a:r>
              <a:rPr lang="en-US" altLang="zh-CN" dirty="0"/>
              <a:t>(</a:t>
            </a:r>
            <a:r>
              <a:rPr lang="en-US" altLang="zh-CN" dirty="0" err="1"/>
              <a:t>addFlashItemAct</a:t>
            </a:r>
            <a:r>
              <a:rPr lang="en-US" altLang="zh-CN" dirty="0"/>
              <a:t>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03306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元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创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建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021650" y="970173"/>
            <a:ext cx="3725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在</a:t>
            </a:r>
            <a:r>
              <a:rPr lang="en-US" altLang="zh-CN" sz="1800" dirty="0" err="1"/>
              <a:t>initScene</a:t>
            </a:r>
            <a:r>
              <a:rPr lang="en-US" altLang="zh-CN" sz="1800" dirty="0"/>
              <a:t>()</a:t>
            </a:r>
            <a:r>
              <a:rPr lang="zh-CN" altLang="zh-CN" sz="1800" dirty="0"/>
              <a:t>函数中添加代码如下：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0031" y="1414902"/>
            <a:ext cx="9619013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for(i=0;i&lt;3;i++)      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slotAddFlashItem</a:t>
            </a:r>
            <a:r>
              <a:rPr lang="en-US" altLang="zh-CN" dirty="0" smtClean="0"/>
              <a:t>();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21650" y="2095940"/>
            <a:ext cx="472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函数</a:t>
            </a:r>
            <a:r>
              <a:rPr lang="en-US" altLang="zh-CN" sz="1800" dirty="0" err="1"/>
              <a:t>slotAddFlashItem</a:t>
            </a:r>
            <a:r>
              <a:rPr lang="en-US" altLang="zh-CN" sz="1800" dirty="0"/>
              <a:t>()</a:t>
            </a:r>
            <a:r>
              <a:rPr lang="zh-CN" altLang="zh-CN" sz="1800" dirty="0"/>
              <a:t>的具体实现代码如下：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0030" y="2465272"/>
            <a:ext cx="9619013" cy="2128242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slotAddFlashItem</a:t>
            </a:r>
            <a:r>
              <a:rPr lang="en-US" altLang="zh-CN" dirty="0"/>
              <a:t>()  	//</a:t>
            </a:r>
            <a:r>
              <a:rPr lang="zh-CN" altLang="zh-CN" dirty="0"/>
              <a:t>在场景中加入一个闪烁图元</a:t>
            </a:r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FlashItem</a:t>
            </a:r>
            <a:r>
              <a:rPr lang="en-US" altLang="zh-CN" dirty="0"/>
              <a:t> *item = new </a:t>
            </a:r>
            <a:r>
              <a:rPr lang="en-US" altLang="zh-CN" dirty="0" err="1"/>
              <a:t>FlashItem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scene-&gt;</a:t>
            </a:r>
            <a:r>
              <a:rPr lang="en-US" altLang="zh-CN" dirty="0" err="1"/>
              <a:t>addItem</a:t>
            </a:r>
            <a:r>
              <a:rPr lang="en-US" altLang="zh-CN" dirty="0"/>
              <a:t>(item);</a:t>
            </a:r>
            <a:endParaRPr lang="zh-CN" altLang="zh-CN" dirty="0"/>
          </a:p>
          <a:p>
            <a:r>
              <a:rPr lang="en-US" altLang="zh-CN" dirty="0"/>
              <a:t>    item-&gt;</a:t>
            </a:r>
            <a:r>
              <a:rPr lang="en-US" altLang="zh-CN" dirty="0" err="1"/>
              <a:t>setPos</a:t>
            </a:r>
            <a:r>
              <a:rPr lang="en-US" altLang="zh-CN" dirty="0"/>
              <a:t>((</a:t>
            </a:r>
            <a:r>
              <a:rPr lang="en-US" altLang="zh-CN" dirty="0" err="1"/>
              <a:t>qrand</a:t>
            </a:r>
            <a:r>
              <a:rPr lang="en-US" altLang="zh-CN" dirty="0"/>
              <a:t>()%</a:t>
            </a:r>
            <a:r>
              <a:rPr lang="en-US" altLang="zh-CN" dirty="0" err="1"/>
              <a:t>int</a:t>
            </a:r>
            <a:r>
              <a:rPr lang="en-US" altLang="zh-CN" dirty="0"/>
              <a:t>(scene-&gt;</a:t>
            </a:r>
            <a:r>
              <a:rPr lang="en-US" altLang="zh-CN" dirty="0" err="1"/>
              <a:t>sceneRect</a:t>
            </a:r>
            <a:r>
              <a:rPr lang="en-US" altLang="zh-CN" dirty="0"/>
              <a:t>().width()))-200,</a:t>
            </a:r>
            <a:endParaRPr lang="zh-CN" altLang="zh-CN" dirty="0"/>
          </a:p>
          <a:p>
            <a:r>
              <a:rPr lang="en-US" altLang="zh-CN" dirty="0"/>
              <a:t>                 (</a:t>
            </a:r>
            <a:r>
              <a:rPr lang="en-US" altLang="zh-CN" dirty="0" err="1"/>
              <a:t>qrand</a:t>
            </a:r>
            <a:r>
              <a:rPr lang="en-US" altLang="zh-CN" dirty="0"/>
              <a:t>()%</a:t>
            </a:r>
            <a:r>
              <a:rPr lang="en-US" altLang="zh-CN" dirty="0" err="1"/>
              <a:t>int</a:t>
            </a:r>
            <a:r>
              <a:rPr lang="en-US" altLang="zh-CN" dirty="0"/>
              <a:t>(scene-&gt;</a:t>
            </a:r>
            <a:r>
              <a:rPr lang="en-US" altLang="zh-CN" dirty="0" err="1"/>
              <a:t>sceneRect</a:t>
            </a:r>
            <a:r>
              <a:rPr lang="en-US" altLang="zh-CN" dirty="0"/>
              <a:t>().height()))-200);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65404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元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创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建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34163" y="946423"/>
            <a:ext cx="405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）闪烁圆的运行效果如图</a:t>
            </a:r>
            <a:r>
              <a:rPr lang="en-US" altLang="zh-CN" sz="1800" dirty="0"/>
              <a:t>7.8</a:t>
            </a:r>
            <a:r>
              <a:rPr lang="zh-CN" altLang="zh-CN" sz="1800" dirty="0"/>
              <a:t>所示。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22" y="1505759"/>
            <a:ext cx="4924974" cy="4259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648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元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创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建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6270" y="1021278"/>
            <a:ext cx="10462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下面将接着完成实现星星移动的功能。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）向项目中添加一个新的</a:t>
            </a:r>
            <a:r>
              <a:rPr lang="en-US" altLang="zh-CN" dirty="0"/>
              <a:t>C++</a:t>
            </a:r>
            <a:r>
              <a:rPr lang="zh-CN" altLang="zh-CN" dirty="0"/>
              <a:t>类，类名命名为“</a:t>
            </a:r>
            <a:r>
              <a:rPr lang="en-US" altLang="zh-CN" dirty="0" err="1"/>
              <a:t>StartItem</a:t>
            </a:r>
            <a:r>
              <a:rPr lang="zh-CN" altLang="zh-CN" dirty="0"/>
              <a:t>”，操作步骤同前。</a:t>
            </a:r>
            <a:r>
              <a:rPr lang="en-US" altLang="zh-CN" dirty="0" err="1"/>
              <a:t>StartItem</a:t>
            </a:r>
            <a:r>
              <a:rPr lang="zh-CN" altLang="zh-CN" dirty="0"/>
              <a:t>类继承自</a:t>
            </a:r>
            <a:r>
              <a:rPr lang="en-US" altLang="zh-CN" dirty="0" err="1"/>
              <a:t>QGraphicsItem</a:t>
            </a:r>
            <a:r>
              <a:rPr lang="zh-CN" altLang="zh-CN" dirty="0"/>
              <a:t>类，实际上是一个图片图元。</a:t>
            </a:r>
          </a:p>
          <a:p>
            <a:pPr indent="450850"/>
            <a:r>
              <a:rPr lang="zh-CN" altLang="zh-CN" dirty="0"/>
              <a:t>“</a:t>
            </a:r>
            <a:r>
              <a:rPr lang="en-US" altLang="zh-CN" dirty="0" err="1"/>
              <a:t>startitem.h</a:t>
            </a:r>
            <a:r>
              <a:rPr lang="zh-CN" altLang="zh-CN" dirty="0"/>
              <a:t>”文件的具体代码如下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448790" y="2196890"/>
            <a:ext cx="8573984" cy="3084939"/>
          </a:xfrm>
          <a:prstGeom prst="roundRect">
            <a:avLst>
              <a:gd name="adj" fmla="val 6909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QGraphicsItem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QPainter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StartItem</a:t>
            </a:r>
            <a:r>
              <a:rPr lang="en-US" altLang="zh-CN" dirty="0"/>
              <a:t> : public </a:t>
            </a:r>
            <a:r>
              <a:rPr lang="en-US" altLang="zh-CN" dirty="0" err="1"/>
              <a:t>QGraphicsItem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StartItem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QRectF</a:t>
            </a:r>
            <a:r>
              <a:rPr lang="en-US" altLang="zh-CN" dirty="0"/>
              <a:t> </a:t>
            </a:r>
            <a:r>
              <a:rPr lang="en-US" altLang="zh-CN" dirty="0" err="1"/>
              <a:t>boundingRect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void paint(</a:t>
            </a:r>
            <a:r>
              <a:rPr lang="en-US" altLang="zh-CN" dirty="0" err="1"/>
              <a:t>QPainter</a:t>
            </a:r>
            <a:r>
              <a:rPr lang="en-US" altLang="zh-CN" dirty="0"/>
              <a:t> *painter,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QStyleOptionGraphicsItem</a:t>
            </a:r>
            <a:r>
              <a:rPr lang="en-US" altLang="zh-CN" dirty="0"/>
              <a:t> *option, </a:t>
            </a:r>
            <a:r>
              <a:rPr lang="en-US" altLang="zh-CN" dirty="0" err="1"/>
              <a:t>QWidget</a:t>
            </a:r>
            <a:r>
              <a:rPr lang="en-US" altLang="zh-CN" dirty="0"/>
              <a:t> *widget);</a:t>
            </a:r>
            <a:endParaRPr lang="zh-CN" altLang="zh-CN" dirty="0"/>
          </a:p>
          <a:p>
            <a:r>
              <a:rPr lang="en-US" altLang="zh-CN" dirty="0"/>
              <a:t>private: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QPixmap</a:t>
            </a:r>
            <a:r>
              <a:rPr lang="en-US" altLang="zh-CN" dirty="0"/>
              <a:t> pix;</a:t>
            </a:r>
            <a:endParaRPr lang="zh-CN" altLang="zh-CN" dirty="0"/>
          </a:p>
          <a:p>
            <a:r>
              <a:rPr lang="en-US" altLang="zh-CN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84030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元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创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建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88915" y="934371"/>
            <a:ext cx="59404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</a:t>
            </a:r>
            <a:r>
              <a:rPr lang="en-US" altLang="zh-CN" sz="1800" dirty="0" err="1"/>
              <a:t>StartItem</a:t>
            </a:r>
            <a:r>
              <a:rPr lang="en-US" altLang="zh-CN" sz="1800" dirty="0"/>
              <a:t>()</a:t>
            </a:r>
            <a:r>
              <a:rPr lang="zh-CN" altLang="zh-CN" sz="1800" dirty="0"/>
              <a:t>构造函数中仅完成读取图片信息的工作。</a:t>
            </a:r>
          </a:p>
          <a:p>
            <a:r>
              <a:rPr lang="zh-CN" altLang="zh-CN" sz="1800" dirty="0"/>
              <a:t>“</a:t>
            </a:r>
            <a:r>
              <a:rPr lang="en-US" altLang="zh-CN" sz="1800" dirty="0"/>
              <a:t>startitem.cpp</a:t>
            </a:r>
            <a:r>
              <a:rPr lang="zh-CN" altLang="zh-CN" sz="1800" dirty="0"/>
              <a:t>”文件中的具体代码如下：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533299" y="1552264"/>
            <a:ext cx="9035740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startitem.h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 err="1"/>
              <a:t>StartItem</a:t>
            </a:r>
            <a:r>
              <a:rPr lang="en-US" altLang="zh-CN" dirty="0"/>
              <a:t>::</a:t>
            </a:r>
            <a:r>
              <a:rPr lang="en-US" altLang="zh-CN" dirty="0" err="1"/>
              <a:t>StartItem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pix.load</a:t>
            </a:r>
            <a:r>
              <a:rPr lang="en-US" altLang="zh-CN" dirty="0"/>
              <a:t>("star.png");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83917" y="3095881"/>
            <a:ext cx="973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定义图元的边界函数</a:t>
            </a:r>
            <a:r>
              <a:rPr lang="en-US" altLang="zh-CN" sz="1800" dirty="0" err="1"/>
              <a:t>boundingRect</a:t>
            </a:r>
            <a:r>
              <a:rPr lang="en-US" altLang="zh-CN" sz="1800" dirty="0"/>
              <a:t>()</a:t>
            </a:r>
            <a:r>
              <a:rPr lang="zh-CN" altLang="zh-CN" sz="1800" dirty="0"/>
              <a:t>，它是所有自定义图元均必须实现的函数，代码如下：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533299" y="3465213"/>
            <a:ext cx="9035740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QRectF</a:t>
            </a:r>
            <a:r>
              <a:rPr lang="en-US" altLang="zh-CN" dirty="0"/>
              <a:t> </a:t>
            </a:r>
            <a:r>
              <a:rPr lang="en-US" altLang="zh-CN" dirty="0" err="1"/>
              <a:t>StartItem</a:t>
            </a:r>
            <a:r>
              <a:rPr lang="en-US" altLang="zh-CN" dirty="0"/>
              <a:t>::</a:t>
            </a:r>
            <a:r>
              <a:rPr lang="en-US" altLang="zh-CN" dirty="0" err="1"/>
              <a:t>boundingRect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QRectF</a:t>
            </a:r>
            <a:r>
              <a:rPr lang="en-US" altLang="zh-CN" dirty="0"/>
              <a:t>(-</a:t>
            </a:r>
            <a:r>
              <a:rPr lang="en-US" altLang="zh-CN" dirty="0" err="1"/>
              <a:t>pix.width</a:t>
            </a:r>
            <a:r>
              <a:rPr lang="en-US" altLang="zh-CN" dirty="0"/>
              <a:t>()/2,-pix.height()/2,pix.width(),pix. height());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288062" y="4725132"/>
            <a:ext cx="42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自定义图元重绘函数</a:t>
            </a:r>
            <a:r>
              <a:rPr lang="en-US" altLang="zh-CN" sz="1800" dirty="0"/>
              <a:t>paint()</a:t>
            </a:r>
            <a:r>
              <a:rPr lang="zh-CN" altLang="zh-CN" sz="1800" dirty="0"/>
              <a:t>，代码如下：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563678" y="5094464"/>
            <a:ext cx="9035740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StartItem</a:t>
            </a:r>
            <a:r>
              <a:rPr lang="en-US" altLang="zh-CN" dirty="0"/>
              <a:t>::paint(</a:t>
            </a:r>
            <a:r>
              <a:rPr lang="en-US" altLang="zh-CN" dirty="0" err="1"/>
              <a:t>QPainter</a:t>
            </a:r>
            <a:r>
              <a:rPr lang="en-US" altLang="zh-CN" dirty="0"/>
              <a:t> *painter,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QStyleOptionGraphicsItem</a:t>
            </a:r>
            <a:r>
              <a:rPr lang="en-US" altLang="zh-CN" dirty="0"/>
              <a:t> *</a:t>
            </a:r>
            <a:r>
              <a:rPr lang="en-US" altLang="zh-CN" dirty="0" err="1"/>
              <a:t>option,QWidget</a:t>
            </a:r>
            <a:r>
              <a:rPr lang="en-US" altLang="zh-CN" dirty="0"/>
              <a:t> *widget)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painter-&gt;</a:t>
            </a:r>
            <a:r>
              <a:rPr lang="en-US" altLang="zh-CN" dirty="0" err="1"/>
              <a:t>drawPixmap</a:t>
            </a:r>
            <a:r>
              <a:rPr lang="en-US" altLang="zh-CN" dirty="0"/>
              <a:t>(</a:t>
            </a:r>
            <a:r>
              <a:rPr lang="en-US" altLang="zh-CN" dirty="0" err="1"/>
              <a:t>boundingRect</a:t>
            </a:r>
            <a:r>
              <a:rPr lang="en-US" altLang="zh-CN" dirty="0"/>
              <a:t>().</a:t>
            </a:r>
            <a:r>
              <a:rPr lang="en-US" altLang="zh-CN" dirty="0" err="1"/>
              <a:t>topLeft</a:t>
            </a:r>
            <a:r>
              <a:rPr lang="en-US" altLang="zh-CN" dirty="0"/>
              <a:t>(),pix);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88712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元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创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建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021650" y="932141"/>
            <a:ext cx="5144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）在“</a:t>
            </a:r>
            <a:r>
              <a:rPr lang="en-US" altLang="zh-CN" sz="1800" dirty="0" err="1"/>
              <a:t>mainwindow.h</a:t>
            </a:r>
            <a:r>
              <a:rPr lang="zh-CN" altLang="zh-CN" sz="1800" dirty="0"/>
              <a:t>”文件中添加代码如下：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1283" y="1301473"/>
            <a:ext cx="9559636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slots:    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slotAddAnimationItem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private: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QAction</a:t>
            </a:r>
            <a:r>
              <a:rPr lang="en-US" altLang="zh-CN" dirty="0"/>
              <a:t> *</a:t>
            </a:r>
            <a:r>
              <a:rPr lang="en-US" altLang="zh-CN" dirty="0" err="1"/>
              <a:t>addAnimItemAct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21650" y="2561392"/>
            <a:ext cx="5364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）在“</a:t>
            </a:r>
            <a:r>
              <a:rPr lang="en-US" altLang="zh-CN" sz="1800" dirty="0"/>
              <a:t>mainwindow.cpp</a:t>
            </a:r>
            <a:r>
              <a:rPr lang="zh-CN" altLang="zh-CN" sz="1800" dirty="0"/>
              <a:t>”文件中添加代码如下：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1283" y="2930724"/>
            <a:ext cx="9559636" cy="970478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startitem.h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QGraphicsItemAnimation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QTimeLine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117372" y="3901202"/>
            <a:ext cx="45872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其中，</a:t>
            </a:r>
            <a:r>
              <a:rPr lang="zh-CN" altLang="zh-CN" dirty="0"/>
              <a:t>在</a:t>
            </a:r>
            <a:r>
              <a:rPr lang="en-US" altLang="zh-CN" dirty="0" err="1"/>
              <a:t>createActions</a:t>
            </a:r>
            <a:r>
              <a:rPr lang="en-US" altLang="zh-CN" dirty="0"/>
              <a:t>()</a:t>
            </a:r>
            <a:r>
              <a:rPr lang="zh-CN" altLang="zh-CN" dirty="0"/>
              <a:t>函数中添加代码如下：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1283" y="4255145"/>
            <a:ext cx="9559636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addAnimItemAct</a:t>
            </a:r>
            <a:r>
              <a:rPr lang="en-US" altLang="zh-CN" dirty="0"/>
              <a:t> = new </a:t>
            </a:r>
            <a:r>
              <a:rPr lang="en-US" altLang="zh-CN" dirty="0" err="1"/>
              <a:t>QAction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加入 星星</a:t>
            </a:r>
            <a:r>
              <a:rPr lang="en-US" altLang="zh-CN" dirty="0"/>
              <a:t>"),this);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addAnimItemAct,SIGNAL</a:t>
            </a:r>
            <a:r>
              <a:rPr lang="en-US" altLang="zh-CN" dirty="0"/>
              <a:t>(triggered()),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slotAddAnimationItem</a:t>
            </a:r>
            <a:r>
              <a:rPr lang="en-US" altLang="zh-CN" dirty="0"/>
              <a:t>()));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1078825" y="4936183"/>
            <a:ext cx="4099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在</a:t>
            </a:r>
            <a:r>
              <a:rPr lang="en-US" altLang="zh-CN" sz="1800" dirty="0" err="1"/>
              <a:t>createMenus</a:t>
            </a:r>
            <a:r>
              <a:rPr lang="en-US" altLang="zh-CN" sz="1800" dirty="0"/>
              <a:t>()</a:t>
            </a:r>
            <a:r>
              <a:rPr lang="zh-CN" altLang="zh-CN" sz="1800" dirty="0"/>
              <a:t>函数中添加代码如下：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1283" y="5335210"/>
            <a:ext cx="9559636" cy="391597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itemsMenu</a:t>
            </a:r>
            <a:r>
              <a:rPr lang="en-US" altLang="zh-CN" dirty="0"/>
              <a:t>-&gt;</a:t>
            </a:r>
            <a:r>
              <a:rPr lang="en-US" altLang="zh-CN" dirty="0" err="1"/>
              <a:t>addAction</a:t>
            </a:r>
            <a:r>
              <a:rPr lang="en-US" altLang="zh-CN" dirty="0"/>
              <a:t>(</a:t>
            </a:r>
            <a:r>
              <a:rPr lang="en-US" altLang="zh-CN" dirty="0" err="1"/>
              <a:t>addAnimItemAct</a:t>
            </a:r>
            <a:r>
              <a:rPr lang="en-US" altLang="zh-CN" dirty="0"/>
              <a:t>);</a:t>
            </a:r>
            <a:endParaRPr lang="zh-CN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117372" y="5726807"/>
            <a:ext cx="5940425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 err="1"/>
              <a:t>initScene</a:t>
            </a:r>
            <a:r>
              <a:rPr lang="en-US" altLang="zh-CN" dirty="0"/>
              <a:t>()</a:t>
            </a:r>
            <a:r>
              <a:rPr lang="zh-CN" altLang="zh-CN" dirty="0"/>
              <a:t>函数中添加代码如下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1211283" y="6093547"/>
            <a:ext cx="9559636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for(i=0;i&lt;3;i++)     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slotAddAnimationItem</a:t>
            </a:r>
            <a:r>
              <a:rPr lang="en-US" altLang="zh-CN" dirty="0"/>
              <a:t>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63657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元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创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建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19333" y="934547"/>
            <a:ext cx="521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实现函数</a:t>
            </a:r>
            <a:r>
              <a:rPr lang="en-US" altLang="zh-CN" sz="1800" dirty="0" err="1"/>
              <a:t>slotAddAnimationItem</a:t>
            </a:r>
            <a:r>
              <a:rPr lang="en-US" altLang="zh-CN" sz="1800" dirty="0"/>
              <a:t>()</a:t>
            </a:r>
            <a:r>
              <a:rPr lang="zh-CN" altLang="zh-CN" sz="1800" dirty="0"/>
              <a:t>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9333" y="1413164"/>
            <a:ext cx="9390329" cy="4627513"/>
          </a:xfrm>
          <a:prstGeom prst="roundRect">
            <a:avLst>
              <a:gd name="adj" fmla="val 4609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slotAddAnimationItem</a:t>
            </a:r>
            <a:r>
              <a:rPr lang="en-US" altLang="zh-CN" dirty="0"/>
              <a:t>() 	//</a:t>
            </a:r>
            <a:r>
              <a:rPr lang="zh-CN" altLang="zh-CN" dirty="0"/>
              <a:t>在场景中加入一个动画星星</a:t>
            </a:r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StartItem</a:t>
            </a:r>
            <a:r>
              <a:rPr lang="en-US" altLang="zh-CN" dirty="0"/>
              <a:t> *item = new </a:t>
            </a:r>
            <a:r>
              <a:rPr lang="en-US" altLang="zh-CN" dirty="0" err="1"/>
              <a:t>StartItem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QGraphicsItemAnimation</a:t>
            </a:r>
            <a:r>
              <a:rPr lang="en-US" altLang="zh-CN" dirty="0"/>
              <a:t> *</a:t>
            </a:r>
            <a:r>
              <a:rPr lang="en-US" altLang="zh-CN" dirty="0" err="1"/>
              <a:t>anim</a:t>
            </a:r>
            <a:r>
              <a:rPr lang="en-US" altLang="zh-CN" dirty="0"/>
              <a:t> = new </a:t>
            </a:r>
            <a:r>
              <a:rPr lang="en-US" altLang="zh-CN" dirty="0" err="1"/>
              <a:t>QGraphicsItemAnimation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anim</a:t>
            </a:r>
            <a:r>
              <a:rPr lang="en-US" altLang="zh-CN" dirty="0"/>
              <a:t>-&gt;</a:t>
            </a:r>
            <a:r>
              <a:rPr lang="en-US" altLang="zh-CN" dirty="0" err="1"/>
              <a:t>setItem</a:t>
            </a:r>
            <a:r>
              <a:rPr lang="en-US" altLang="zh-CN" dirty="0"/>
              <a:t>(item);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QTimeLine</a:t>
            </a:r>
            <a:r>
              <a:rPr lang="en-US" altLang="zh-CN" dirty="0"/>
              <a:t> *</a:t>
            </a:r>
            <a:r>
              <a:rPr lang="en-US" altLang="zh-CN" dirty="0" err="1"/>
              <a:t>timeLine</a:t>
            </a:r>
            <a:r>
              <a:rPr lang="en-US" altLang="zh-CN" dirty="0"/>
              <a:t> = new </a:t>
            </a:r>
            <a:r>
              <a:rPr lang="en-US" altLang="zh-CN" dirty="0" err="1"/>
              <a:t>QTimeLine</a:t>
            </a:r>
            <a:r>
              <a:rPr lang="en-US" altLang="zh-CN" dirty="0"/>
              <a:t>(4000);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timeLine</a:t>
            </a:r>
            <a:r>
              <a:rPr lang="en-US" altLang="zh-CN" dirty="0"/>
              <a:t>-&gt;</a:t>
            </a:r>
            <a:r>
              <a:rPr lang="en-US" altLang="zh-CN" dirty="0" err="1"/>
              <a:t>setCurveShape</a:t>
            </a:r>
            <a:r>
              <a:rPr lang="en-US" altLang="zh-CN" dirty="0"/>
              <a:t>(</a:t>
            </a:r>
            <a:r>
              <a:rPr lang="en-US" altLang="zh-CN" dirty="0" err="1"/>
              <a:t>QTimeLine</a:t>
            </a:r>
            <a:r>
              <a:rPr lang="en-US" altLang="zh-CN" dirty="0"/>
              <a:t>::</a:t>
            </a:r>
            <a:r>
              <a:rPr lang="en-US" altLang="zh-CN" dirty="0" err="1"/>
              <a:t>SineCurve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timeLine</a:t>
            </a:r>
            <a:r>
              <a:rPr lang="en-US" altLang="zh-CN" dirty="0"/>
              <a:t>-&gt;</a:t>
            </a:r>
            <a:r>
              <a:rPr lang="en-US" altLang="zh-CN" dirty="0" err="1"/>
              <a:t>setLoopCount</a:t>
            </a:r>
            <a:r>
              <a:rPr lang="en-US" altLang="zh-CN" dirty="0"/>
              <a:t>(0);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anim</a:t>
            </a:r>
            <a:r>
              <a:rPr lang="en-US" altLang="zh-CN" dirty="0"/>
              <a:t>-&gt;</a:t>
            </a:r>
            <a:r>
              <a:rPr lang="en-US" altLang="zh-CN" dirty="0" err="1"/>
              <a:t>setTimeLine</a:t>
            </a:r>
            <a:r>
              <a:rPr lang="en-US" altLang="zh-CN" dirty="0"/>
              <a:t>(</a:t>
            </a:r>
            <a:r>
              <a:rPr lang="en-US" altLang="zh-CN" dirty="0" err="1"/>
              <a:t>timeLine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y =(</a:t>
            </a:r>
            <a:r>
              <a:rPr lang="en-US" altLang="zh-CN" dirty="0" err="1"/>
              <a:t>qrand</a:t>
            </a:r>
            <a:r>
              <a:rPr lang="en-US" altLang="zh-CN" dirty="0"/>
              <a:t>()%400)-200;</a:t>
            </a:r>
            <a:endParaRPr lang="zh-CN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i=0;i&lt;400;i++)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anim</a:t>
            </a:r>
            <a:r>
              <a:rPr lang="en-US" altLang="zh-CN" dirty="0"/>
              <a:t>-&gt;</a:t>
            </a:r>
            <a:r>
              <a:rPr lang="en-US" altLang="zh-CN" dirty="0" err="1"/>
              <a:t>setPosAt</a:t>
            </a:r>
            <a:r>
              <a:rPr lang="en-US" altLang="zh-CN" dirty="0"/>
              <a:t>(i/400.0,QPointF(i-200,y));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timeLine</a:t>
            </a:r>
            <a:r>
              <a:rPr lang="en-US" altLang="zh-CN" dirty="0"/>
              <a:t>-&gt;start();</a:t>
            </a:r>
            <a:endParaRPr lang="zh-CN" altLang="zh-CN" dirty="0"/>
          </a:p>
          <a:p>
            <a:r>
              <a:rPr lang="en-US" altLang="zh-CN" dirty="0"/>
              <a:t>    scene-&gt;</a:t>
            </a:r>
            <a:r>
              <a:rPr lang="en-US" altLang="zh-CN" dirty="0" err="1"/>
              <a:t>addItem</a:t>
            </a:r>
            <a:r>
              <a:rPr lang="en-US" altLang="zh-CN" dirty="0"/>
              <a:t>(item);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021650" y="6046809"/>
            <a:ext cx="679231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）最终运行效果如图</a:t>
            </a:r>
            <a:r>
              <a:rPr lang="en-US" altLang="zh-CN" dirty="0"/>
              <a:t>7.6</a:t>
            </a:r>
            <a:r>
              <a:rPr lang="zh-CN" altLang="zh-CN" dirty="0"/>
              <a:t>所示，图中的小星星会不停地左右移动。</a:t>
            </a:r>
          </a:p>
        </p:txBody>
      </p:sp>
    </p:spTree>
    <p:extLst>
      <p:ext uri="{BB962C8B-B14F-4D97-AF65-F5344CB8AC3E}">
        <p14:creationId xmlns:p14="http://schemas.microsoft.com/office/powerpoint/2010/main" val="2677071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01549" y="1586558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14880" y="1326083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344049" y="1682518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04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85" y="756859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3515096" y="3699055"/>
            <a:ext cx="5332021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图元的旋转、缩放、切变和位移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10172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图元的旋转、缩放、切变和位移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1045029"/>
            <a:ext cx="1030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（难度中等）</a:t>
            </a:r>
            <a:r>
              <a:rPr lang="zh-CN" altLang="zh-CN" sz="1800" dirty="0"/>
              <a:t>（</a:t>
            </a:r>
            <a:r>
              <a:rPr lang="en-US" altLang="zh-CN" sz="1800" dirty="0"/>
              <a:t>CH704</a:t>
            </a:r>
            <a:r>
              <a:rPr lang="zh-CN" altLang="zh-CN" sz="1800" dirty="0"/>
              <a:t>）设计界面，实现蝴蝶的各种变形。如图</a:t>
            </a:r>
            <a:r>
              <a:rPr lang="en-US" altLang="zh-CN" sz="1800" dirty="0"/>
              <a:t>7.9</a:t>
            </a:r>
            <a:r>
              <a:rPr lang="zh-CN" altLang="zh-CN" sz="1800" dirty="0"/>
              <a:t>所示。</a:t>
            </a:r>
          </a:p>
          <a:p>
            <a:pPr indent="35560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Widgets Application</a:t>
            </a:r>
            <a:r>
              <a:rPr lang="zh-CN" altLang="zh-CN" sz="1800" dirty="0"/>
              <a:t>（详见</a:t>
            </a:r>
            <a:r>
              <a:rPr lang="en-US" altLang="zh-CN" sz="1800" dirty="0"/>
              <a:t>1.3.1</a:t>
            </a:r>
            <a:r>
              <a:rPr lang="zh-CN" altLang="zh-CN" sz="1800" dirty="0"/>
              <a:t>节），项目名称为“</a:t>
            </a:r>
            <a:r>
              <a:rPr lang="en-US" altLang="zh-CN" sz="1800" dirty="0" err="1"/>
              <a:t>ItemWidget</a:t>
            </a:r>
            <a:r>
              <a:rPr lang="zh-CN" altLang="zh-CN" sz="1800" dirty="0"/>
              <a:t>”，基类选择“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”，类名命名为“</a:t>
            </a:r>
            <a:r>
              <a:rPr lang="en-US" altLang="zh-CN" sz="1800" dirty="0" err="1"/>
              <a:t>MainWidget</a:t>
            </a:r>
            <a:r>
              <a:rPr lang="zh-CN" altLang="zh-CN" sz="1800" dirty="0"/>
              <a:t>”，</a:t>
            </a:r>
            <a:r>
              <a:rPr lang="zh-CN" altLang="zh-CN" sz="1800" b="1" dirty="0"/>
              <a:t>取消</a:t>
            </a:r>
            <a:r>
              <a:rPr lang="zh-CN" altLang="zh-CN" sz="1800" dirty="0"/>
              <a:t>“创建界面”复选框的选中状态。单击“下一步”按钮，最后单击“完成”按钮，完成该项目工程的建立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100" y="2245358"/>
            <a:ext cx="5411004" cy="426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159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图元的旋转、缩放、切变和位移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3771" y="961901"/>
            <a:ext cx="10379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MainWidget</a:t>
            </a:r>
            <a:r>
              <a:rPr lang="zh-CN" altLang="zh-CN" sz="1800" dirty="0"/>
              <a:t>类继承自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，作为主窗体类，用于对图元的显示，包含一个控制面板区及一个显示区。</a:t>
            </a:r>
          </a:p>
          <a:p>
            <a:pPr indent="450850"/>
            <a:r>
              <a:rPr lang="zh-CN" altLang="zh-CN" sz="1800" dirty="0"/>
              <a:t>“</a:t>
            </a:r>
            <a:r>
              <a:rPr lang="en-US" altLang="zh-CN" sz="1800" dirty="0" err="1"/>
              <a:t>mainwidget.h</a:t>
            </a:r>
            <a:r>
              <a:rPr lang="zh-CN" altLang="zh-CN" sz="1800" dirty="0"/>
              <a:t>”文件中的代码如下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13164" y="1885231"/>
            <a:ext cx="9203376" cy="5111889"/>
          </a:xfrm>
          <a:prstGeom prst="roundRect">
            <a:avLst>
              <a:gd name="adj" fmla="val 3099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QWidget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QGraphicsView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QGraphicsScene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QFrame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MainWidget</a:t>
            </a:r>
            <a:r>
              <a:rPr lang="en-US" altLang="zh-CN" dirty="0"/>
              <a:t> : public </a:t>
            </a:r>
            <a:r>
              <a:rPr lang="en-US" altLang="zh-CN" dirty="0" err="1"/>
              <a:t>QWidget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Q_OBJECT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MainWidget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 = 0);</a:t>
            </a:r>
            <a:endParaRPr lang="zh-CN" altLang="zh-CN" dirty="0"/>
          </a:p>
          <a:p>
            <a:r>
              <a:rPr lang="en-US" altLang="zh-CN" dirty="0"/>
              <a:t>    ~</a:t>
            </a:r>
            <a:r>
              <a:rPr lang="en-US" altLang="zh-CN" dirty="0" err="1"/>
              <a:t>MainWidget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createControlFrame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private: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angle;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qreal</a:t>
            </a:r>
            <a:r>
              <a:rPr lang="en-US" altLang="zh-CN" dirty="0"/>
              <a:t> </a:t>
            </a:r>
            <a:r>
              <a:rPr lang="en-US" altLang="zh-CN" dirty="0" err="1"/>
              <a:t>scaleValue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qreal</a:t>
            </a:r>
            <a:r>
              <a:rPr lang="en-US" altLang="zh-CN" dirty="0"/>
              <a:t> </a:t>
            </a:r>
            <a:r>
              <a:rPr lang="en-US" altLang="zh-CN" dirty="0" err="1"/>
              <a:t>shearValue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qreal</a:t>
            </a:r>
            <a:r>
              <a:rPr lang="en-US" altLang="zh-CN" dirty="0"/>
              <a:t> </a:t>
            </a:r>
            <a:r>
              <a:rPr lang="en-US" altLang="zh-CN" dirty="0" err="1"/>
              <a:t>translateValue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QGraphicsView</a:t>
            </a:r>
            <a:r>
              <a:rPr lang="en-US" altLang="zh-CN" dirty="0"/>
              <a:t> *view;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QFrame</a:t>
            </a:r>
            <a:r>
              <a:rPr lang="en-US" altLang="zh-CN" dirty="0"/>
              <a:t> *</a:t>
            </a:r>
            <a:r>
              <a:rPr lang="en-US" altLang="zh-CN" dirty="0" err="1"/>
              <a:t>ctrlFrame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5494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4546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 </a:t>
            </a:r>
            <a:r>
              <a:rPr lang="en-US" altLang="zh-CN" sz="2400" b="1" dirty="0"/>
              <a:t>Graphics View</a:t>
            </a:r>
            <a:r>
              <a:rPr lang="zh-CN" altLang="zh-CN" sz="2400" b="1" dirty="0"/>
              <a:t>框架结构的三元素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522" y="997527"/>
            <a:ext cx="1029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dirty="0"/>
              <a:t>Graphics View</a:t>
            </a:r>
            <a:r>
              <a:rPr lang="zh-CN" altLang="zh-CN" sz="1800" dirty="0"/>
              <a:t>框架结构主要包含三个类，即场景类（</a:t>
            </a:r>
            <a:r>
              <a:rPr lang="en-US" altLang="zh-CN" sz="1800" dirty="0" err="1"/>
              <a:t>QGraphicsScene</a:t>
            </a:r>
            <a:r>
              <a:rPr lang="zh-CN" altLang="zh-CN" sz="1800" dirty="0"/>
              <a:t>）、视图类（</a:t>
            </a:r>
            <a:r>
              <a:rPr lang="en-US" altLang="zh-CN" sz="1800" dirty="0" err="1"/>
              <a:t>QGraphicsView</a:t>
            </a:r>
            <a:r>
              <a:rPr lang="zh-CN" altLang="zh-CN" sz="1800" dirty="0"/>
              <a:t>）和图元类（</a:t>
            </a:r>
            <a:r>
              <a:rPr lang="en-US" altLang="zh-CN" sz="1800" dirty="0" err="1"/>
              <a:t>QGraphicsItem</a:t>
            </a:r>
            <a:r>
              <a:rPr lang="zh-CN" altLang="zh-CN" sz="1800" dirty="0"/>
              <a:t>），统称为“三元素”。其中，场景类提供了一个用于管理位于其中的众多图元容器，视图类用于显示场景中的图元，一个场景可以通过多个视图表现，一个场景包括多个几何图形。</a:t>
            </a:r>
            <a:r>
              <a:rPr lang="en-US" altLang="zh-CN" sz="1800" dirty="0"/>
              <a:t>Graphics View</a:t>
            </a:r>
            <a:r>
              <a:rPr lang="zh-CN" altLang="zh-CN" sz="1800" dirty="0"/>
              <a:t>三元素之间的关系如图</a:t>
            </a:r>
            <a:r>
              <a:rPr lang="en-US" altLang="zh-CN" sz="1800" dirty="0"/>
              <a:t>7.1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026" name="Picture 2" descr="7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48" y="2362715"/>
            <a:ext cx="5027654" cy="281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2285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图元的旋转、缩放、切变和位移</a:t>
            </a:r>
          </a:p>
        </p:txBody>
      </p:sp>
      <p:sp>
        <p:nvSpPr>
          <p:cNvPr id="3" name="矩形 2"/>
          <p:cNvSpPr/>
          <p:nvPr/>
        </p:nvSpPr>
        <p:spPr>
          <a:xfrm>
            <a:off x="902526" y="958298"/>
            <a:ext cx="10117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）“</a:t>
            </a:r>
            <a:r>
              <a:rPr lang="en-US" altLang="zh-CN" sz="1800" dirty="0"/>
              <a:t>mainwidget.cpp</a:t>
            </a:r>
            <a:r>
              <a:rPr lang="zh-CN" altLang="zh-CN" sz="1800" dirty="0"/>
              <a:t>”</a:t>
            </a:r>
            <a:r>
              <a:rPr lang="zh-CN" altLang="zh-CN" sz="1800" dirty="0">
                <a:hlinkClick r:id="rId2" action="ppaction://hlinkfile"/>
              </a:rPr>
              <a:t>文件中的具体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en-US" altLang="zh-CN" sz="1800" dirty="0" smtClean="0"/>
          </a:p>
          <a:p>
            <a:pPr indent="450850"/>
            <a:r>
              <a:rPr lang="zh-CN" altLang="zh-CN" sz="1800" dirty="0"/>
              <a:t>右侧的控制面板区分为旋转控制区、缩放控制区、切变控制区、位移控制区，每个区均由包含一个</a:t>
            </a:r>
            <a:r>
              <a:rPr lang="en-US" altLang="zh-CN" sz="1800" dirty="0" err="1"/>
              <a:t>QSlider</a:t>
            </a:r>
            <a:r>
              <a:rPr lang="zh-CN" altLang="zh-CN" sz="1800" dirty="0"/>
              <a:t>对象的</a:t>
            </a:r>
            <a:r>
              <a:rPr lang="en-US" altLang="zh-CN" sz="1800" dirty="0" err="1"/>
              <a:t>QGroupBox</a:t>
            </a:r>
            <a:r>
              <a:rPr lang="zh-CN" altLang="zh-CN" sz="1800" dirty="0"/>
              <a:t>对象</a:t>
            </a:r>
            <a:r>
              <a:rPr lang="zh-CN" altLang="zh-CN" sz="1800" dirty="0">
                <a:hlinkClick r:id="rId3" action="ppaction://hlinkfile"/>
              </a:rPr>
              <a:t>实现，具体实现</a:t>
            </a:r>
            <a:r>
              <a:rPr lang="zh-CN" altLang="zh-CN" sz="1800" dirty="0" smtClean="0">
                <a:hlinkClick r:id="rId3" action="ppaction://hlinkfile"/>
              </a:rPr>
              <a:t>代码</a:t>
            </a:r>
            <a:r>
              <a:rPr lang="zh-CN" altLang="en-US" sz="1800" dirty="0">
                <a:hlinkClick r:id="rId3" action="ppaction://hlinkfile"/>
              </a:rPr>
              <a:t>。</a:t>
            </a:r>
            <a:endParaRPr lang="en-US" altLang="zh-CN" sz="1800" dirty="0" smtClean="0"/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）运行效果如图</a:t>
            </a:r>
            <a:r>
              <a:rPr lang="en-US" altLang="zh-CN" sz="1800" dirty="0"/>
              <a:t>7.10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061" y="2266887"/>
            <a:ext cx="5089050" cy="402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464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图元的旋转、缩放、切变和位移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145" y="1080655"/>
            <a:ext cx="1037903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上面完成的是主窗体的功能，下面介绍用于变形显示的图元的制作。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）在“</a:t>
            </a:r>
            <a:r>
              <a:rPr lang="en-US" altLang="zh-CN" sz="1800" dirty="0" err="1"/>
              <a:t>ItemWidget</a:t>
            </a:r>
            <a:r>
              <a:rPr lang="zh-CN" altLang="zh-CN" sz="1800" dirty="0"/>
              <a:t>”项目名上单击鼠标右键，在弹出的快捷菜单中选择“添加新文件</a:t>
            </a:r>
            <a:r>
              <a:rPr lang="en-US" altLang="zh-CN" sz="1800" dirty="0"/>
              <a:t>...</a:t>
            </a:r>
            <a:r>
              <a:rPr lang="zh-CN" altLang="zh-CN" sz="1800" dirty="0"/>
              <a:t>”选项，在弹出的对话框中选择“</a:t>
            </a:r>
            <a:r>
              <a:rPr lang="en-US" altLang="zh-CN" sz="1800" dirty="0"/>
              <a:t>C++ Class</a:t>
            </a:r>
            <a:r>
              <a:rPr lang="zh-CN" altLang="zh-CN" sz="1800" dirty="0"/>
              <a:t>”选项。单击“</a:t>
            </a:r>
            <a:r>
              <a:rPr lang="en-US" altLang="zh-CN" sz="1800" dirty="0"/>
              <a:t>Choose...</a:t>
            </a:r>
            <a:r>
              <a:rPr lang="zh-CN" altLang="zh-CN" sz="1800" dirty="0"/>
              <a:t>”按钮，在弹出的对话框的“</a:t>
            </a:r>
            <a:r>
              <a:rPr lang="en-US" altLang="zh-CN" sz="1800" dirty="0"/>
              <a:t>Base class</a:t>
            </a:r>
            <a:r>
              <a:rPr lang="zh-CN" altLang="zh-CN" sz="1800" dirty="0"/>
              <a:t>”文本框中输入基类名“</a:t>
            </a:r>
            <a:r>
              <a:rPr lang="en-US" altLang="zh-CN" sz="1800" dirty="0" err="1"/>
              <a:t>QGraphicsItem</a:t>
            </a:r>
            <a:r>
              <a:rPr lang="zh-CN" altLang="zh-CN" sz="1800" dirty="0"/>
              <a:t>”（手工添加），在“</a:t>
            </a:r>
            <a:r>
              <a:rPr lang="en-US" altLang="zh-CN" sz="1800" dirty="0"/>
              <a:t>Class name</a:t>
            </a:r>
            <a:r>
              <a:rPr lang="zh-CN" altLang="zh-CN" sz="1800" dirty="0"/>
              <a:t>”文本框中输入类的名称“</a:t>
            </a:r>
            <a:r>
              <a:rPr lang="en-US" altLang="zh-CN" sz="1800" dirty="0" err="1"/>
              <a:t>PixItem</a:t>
            </a:r>
            <a:r>
              <a:rPr lang="zh-CN" altLang="zh-CN" sz="1800" dirty="0"/>
              <a:t>”。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）单击“下一步”按钮，单击“完成”按钮，添加文件“</a:t>
            </a:r>
            <a:r>
              <a:rPr lang="en-US" altLang="zh-CN" sz="1800" dirty="0" err="1"/>
              <a:t>pixitem.h</a:t>
            </a:r>
            <a:r>
              <a:rPr lang="zh-CN" altLang="zh-CN" sz="1800" dirty="0"/>
              <a:t>”和文件“</a:t>
            </a:r>
            <a:r>
              <a:rPr lang="en-US" altLang="zh-CN" sz="1800" dirty="0"/>
              <a:t>pixitem.cpp</a:t>
            </a:r>
            <a:r>
              <a:rPr lang="zh-CN" altLang="zh-CN" sz="1800" dirty="0"/>
              <a:t>”。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）自定义</a:t>
            </a:r>
            <a:r>
              <a:rPr lang="en-US" altLang="zh-CN" sz="1800" dirty="0" err="1"/>
              <a:t>PixItem</a:t>
            </a:r>
            <a:r>
              <a:rPr lang="zh-CN" altLang="zh-CN" sz="1800" dirty="0"/>
              <a:t>类继承自</a:t>
            </a:r>
            <a:r>
              <a:rPr lang="en-US" altLang="zh-CN" sz="1800" dirty="0" err="1"/>
              <a:t>QGraphicsItem</a:t>
            </a:r>
            <a:r>
              <a:rPr lang="zh-CN" altLang="zh-CN" sz="1800" dirty="0"/>
              <a:t>类。</a:t>
            </a:r>
          </a:p>
          <a:p>
            <a:pPr indent="450850"/>
            <a:r>
              <a:rPr lang="zh-CN" altLang="zh-CN" sz="1800" dirty="0" smtClean="0"/>
              <a:t>“</a:t>
            </a:r>
            <a:r>
              <a:rPr lang="en-US" altLang="zh-CN" sz="1800" dirty="0" err="1"/>
              <a:t>pixitem.h</a:t>
            </a:r>
            <a:r>
              <a:rPr lang="zh-CN" altLang="zh-CN" sz="1800" dirty="0"/>
              <a:t>”文件中的具体代码如下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25039" y="3373590"/>
            <a:ext cx="9084623" cy="3356670"/>
          </a:xfrm>
          <a:prstGeom prst="roundRect">
            <a:avLst>
              <a:gd name="adj" fmla="val 736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QGraphicsItem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QPixmap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QPainter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PixItem</a:t>
            </a:r>
            <a:r>
              <a:rPr lang="en-US" altLang="zh-CN" dirty="0"/>
              <a:t> : public </a:t>
            </a:r>
            <a:r>
              <a:rPr lang="en-US" altLang="zh-CN" dirty="0" err="1"/>
              <a:t>QGraphicsItem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PixItem</a:t>
            </a:r>
            <a:r>
              <a:rPr lang="en-US" altLang="zh-CN" dirty="0"/>
              <a:t>(</a:t>
            </a:r>
            <a:r>
              <a:rPr lang="en-US" altLang="zh-CN" dirty="0" err="1"/>
              <a:t>QPixmap</a:t>
            </a:r>
            <a:r>
              <a:rPr lang="en-US" altLang="zh-CN" dirty="0"/>
              <a:t> *</a:t>
            </a:r>
            <a:r>
              <a:rPr lang="en-US" altLang="zh-CN" dirty="0" err="1"/>
              <a:t>pixmap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QRectF</a:t>
            </a:r>
            <a:r>
              <a:rPr lang="en-US" altLang="zh-CN" dirty="0"/>
              <a:t> </a:t>
            </a:r>
            <a:r>
              <a:rPr lang="en-US" altLang="zh-CN" dirty="0" err="1"/>
              <a:t>boundingRect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void paint(</a:t>
            </a:r>
            <a:r>
              <a:rPr lang="en-US" altLang="zh-CN" dirty="0" err="1"/>
              <a:t>QPainter</a:t>
            </a:r>
            <a:r>
              <a:rPr lang="en-US" altLang="zh-CN" dirty="0"/>
              <a:t> *painter,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QStyleOptionGraphicsItem</a:t>
            </a:r>
            <a:r>
              <a:rPr lang="en-US" altLang="zh-CN" dirty="0"/>
              <a:t> *option, </a:t>
            </a:r>
            <a:r>
              <a:rPr lang="en-US" altLang="zh-CN" dirty="0" err="1"/>
              <a:t>QWidget</a:t>
            </a:r>
            <a:r>
              <a:rPr lang="en-US" altLang="zh-CN" dirty="0"/>
              <a:t> *widget);</a:t>
            </a:r>
            <a:endParaRPr lang="zh-CN" altLang="zh-CN" dirty="0"/>
          </a:p>
          <a:p>
            <a:r>
              <a:rPr lang="en-US" altLang="zh-CN" dirty="0"/>
              <a:t>private: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QPixmap</a:t>
            </a:r>
            <a:r>
              <a:rPr lang="en-US" altLang="zh-CN" dirty="0"/>
              <a:t> pix;     		//</a:t>
            </a:r>
            <a:r>
              <a:rPr lang="zh-CN" altLang="zh-CN" dirty="0"/>
              <a:t>作为图元显示的图片</a:t>
            </a:r>
          </a:p>
          <a:p>
            <a:r>
              <a:rPr lang="en-US" altLang="zh-CN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1664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图元的旋转、缩放、切变和位移</a:t>
            </a:r>
          </a:p>
        </p:txBody>
      </p:sp>
      <p:sp>
        <p:nvSpPr>
          <p:cNvPr id="3" name="矩形 2"/>
          <p:cNvSpPr/>
          <p:nvPr/>
        </p:nvSpPr>
        <p:spPr>
          <a:xfrm>
            <a:off x="1117663" y="910621"/>
            <a:ext cx="9237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PixItem</a:t>
            </a:r>
            <a:r>
              <a:rPr lang="zh-CN" altLang="zh-CN" sz="1800" dirty="0"/>
              <a:t>的构造函数只是初始化了变量</a:t>
            </a:r>
            <a:r>
              <a:rPr lang="en-US" altLang="zh-CN" sz="1800" dirty="0"/>
              <a:t>pix</a:t>
            </a:r>
            <a:r>
              <a:rPr lang="zh-CN" altLang="zh-CN" sz="1800" dirty="0"/>
              <a:t>。“</a:t>
            </a:r>
            <a:r>
              <a:rPr lang="en-US" altLang="zh-CN" sz="1800" dirty="0"/>
              <a:t>pixitem.cpp</a:t>
            </a:r>
            <a:r>
              <a:rPr lang="zh-CN" altLang="zh-CN" sz="1800" dirty="0"/>
              <a:t>”文件中的具体内容如下：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331419" y="1279953"/>
            <a:ext cx="8869485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pixitem.h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 err="1"/>
              <a:t>PixItem</a:t>
            </a:r>
            <a:r>
              <a:rPr lang="en-US" altLang="zh-CN" dirty="0"/>
              <a:t>::</a:t>
            </a:r>
            <a:r>
              <a:rPr lang="en-US" altLang="zh-CN" dirty="0" err="1"/>
              <a:t>PixItem</a:t>
            </a:r>
            <a:r>
              <a:rPr lang="en-US" altLang="zh-CN" dirty="0"/>
              <a:t>(</a:t>
            </a:r>
            <a:r>
              <a:rPr lang="en-US" altLang="zh-CN" dirty="0" err="1"/>
              <a:t>QPixmap</a:t>
            </a:r>
            <a:r>
              <a:rPr lang="en-US" altLang="zh-CN" dirty="0"/>
              <a:t> *</a:t>
            </a:r>
            <a:r>
              <a:rPr lang="en-US" altLang="zh-CN" dirty="0" err="1"/>
              <a:t>pixmap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pix = *</a:t>
            </a:r>
            <a:r>
              <a:rPr lang="en-US" altLang="zh-CN" dirty="0" err="1"/>
              <a:t>pixmap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807522" y="2829313"/>
            <a:ext cx="1012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定义图元边界的函数</a:t>
            </a:r>
            <a:r>
              <a:rPr lang="en-US" altLang="zh-CN" sz="1800" dirty="0" err="1"/>
              <a:t>boundingRect</a:t>
            </a:r>
            <a:r>
              <a:rPr lang="en-US" altLang="zh-CN" sz="1800" dirty="0"/>
              <a:t>()</a:t>
            </a:r>
            <a:r>
              <a:rPr lang="zh-CN" altLang="zh-CN" sz="1800" dirty="0"/>
              <a:t>，完成以图元坐标系为基础增加两个像素点的冗余的工作。具体实现代码如下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6" name="圆角矩形 5"/>
          <p:cNvSpPr/>
          <p:nvPr/>
        </p:nvSpPr>
        <p:spPr>
          <a:xfrm>
            <a:off x="1331419" y="3475644"/>
            <a:ext cx="8869485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QRectF</a:t>
            </a:r>
            <a:r>
              <a:rPr lang="en-US" altLang="zh-CN" dirty="0"/>
              <a:t> </a:t>
            </a:r>
            <a:r>
              <a:rPr lang="en-US" altLang="zh-CN" dirty="0" err="1"/>
              <a:t>PixItem</a:t>
            </a:r>
            <a:r>
              <a:rPr lang="en-US" altLang="zh-CN" dirty="0"/>
              <a:t>::</a:t>
            </a:r>
            <a:r>
              <a:rPr lang="en-US" altLang="zh-CN" dirty="0" err="1"/>
              <a:t>boundingRect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QRectF</a:t>
            </a:r>
            <a:r>
              <a:rPr lang="en-US" altLang="zh-CN" dirty="0"/>
              <a:t>(-2-pix.width()/2,-2-pix.height()/2,pix.width()+4, pix. height()+4);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331419" y="4735563"/>
            <a:ext cx="839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重画函数只需用</a:t>
            </a:r>
            <a:r>
              <a:rPr lang="en-US" altLang="zh-CN" sz="1800" dirty="0" err="1"/>
              <a:t>QPainter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drawPixmap</a:t>
            </a:r>
            <a:r>
              <a:rPr lang="en-US" altLang="zh-CN" sz="1800" dirty="0"/>
              <a:t>()</a:t>
            </a:r>
            <a:r>
              <a:rPr lang="zh-CN" altLang="zh-CN" sz="1800" dirty="0"/>
              <a:t>函数将图元图片绘出即可。具体代码如下：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31419" y="5104895"/>
            <a:ext cx="8869485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PixItem</a:t>
            </a:r>
            <a:r>
              <a:rPr lang="en-US" altLang="zh-CN" dirty="0"/>
              <a:t>::paint(</a:t>
            </a:r>
            <a:r>
              <a:rPr lang="en-US" altLang="zh-CN" dirty="0" err="1"/>
              <a:t>QPainter</a:t>
            </a:r>
            <a:r>
              <a:rPr lang="en-US" altLang="zh-CN" dirty="0"/>
              <a:t> *painter,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QStyleOptionGraphicsItem</a:t>
            </a:r>
            <a:r>
              <a:rPr lang="en-US" altLang="zh-CN" dirty="0"/>
              <a:t>  *</a:t>
            </a:r>
            <a:r>
              <a:rPr lang="en-US" altLang="zh-CN" dirty="0" err="1"/>
              <a:t>option,QWidget</a:t>
            </a:r>
            <a:r>
              <a:rPr lang="en-US" altLang="zh-CN" dirty="0"/>
              <a:t> *widget)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painter-&gt;</a:t>
            </a:r>
            <a:r>
              <a:rPr lang="en-US" altLang="zh-CN" dirty="0" err="1"/>
              <a:t>drawPixmap</a:t>
            </a:r>
            <a:r>
              <a:rPr lang="en-US" altLang="zh-CN" dirty="0"/>
              <a:t>(-</a:t>
            </a:r>
            <a:r>
              <a:rPr lang="en-US" altLang="zh-CN" dirty="0" err="1"/>
              <a:t>pix.width</a:t>
            </a:r>
            <a:r>
              <a:rPr lang="en-US" altLang="zh-CN" dirty="0"/>
              <a:t>()/2,-pix.height()/2,pix);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32959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图元的旋转、缩放、切变和位移</a:t>
            </a:r>
          </a:p>
        </p:txBody>
      </p:sp>
      <p:sp>
        <p:nvSpPr>
          <p:cNvPr id="3" name="矩形 2"/>
          <p:cNvSpPr/>
          <p:nvPr/>
        </p:nvSpPr>
        <p:spPr>
          <a:xfrm>
            <a:off x="1095885" y="922672"/>
            <a:ext cx="504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）在“</a:t>
            </a:r>
            <a:r>
              <a:rPr lang="en-US" altLang="zh-CN" sz="1800" dirty="0" err="1"/>
              <a:t>mainwidget.h</a:t>
            </a:r>
            <a:r>
              <a:rPr lang="zh-CN" altLang="zh-CN" sz="1800" dirty="0"/>
              <a:t>”文件中添加代码如下：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169900" y="1322063"/>
            <a:ext cx="9351638" cy="97047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pixitem.h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private:</a:t>
            </a:r>
            <a:endParaRPr lang="zh-CN" altLang="zh-CN" dirty="0"/>
          </a:p>
          <a:p>
            <a:r>
              <a:rPr lang="en-US" altLang="zh-CN" dirty="0" err="1"/>
              <a:t>PixItem</a:t>
            </a:r>
            <a:r>
              <a:rPr lang="en-US" altLang="zh-CN" dirty="0"/>
              <a:t> *</a:t>
            </a:r>
            <a:r>
              <a:rPr lang="en-US" altLang="zh-CN" dirty="0" err="1"/>
              <a:t>pixItem</a:t>
            </a:r>
            <a:r>
              <a:rPr lang="en-US" altLang="zh-CN" dirty="0"/>
              <a:t>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641268" y="2337094"/>
            <a:ext cx="10414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）打开“</a:t>
            </a:r>
            <a:r>
              <a:rPr lang="en-US" altLang="zh-CN" sz="1800" dirty="0"/>
              <a:t>mainwidget.cpp</a:t>
            </a:r>
            <a:r>
              <a:rPr lang="zh-CN" altLang="zh-CN" sz="1800" dirty="0"/>
              <a:t>”文件，在语句</a:t>
            </a:r>
            <a:r>
              <a:rPr lang="en-US" altLang="zh-CN" sz="1800" dirty="0"/>
              <a:t>scene-&gt;</a:t>
            </a:r>
            <a:r>
              <a:rPr lang="en-US" altLang="zh-CN" sz="1800" dirty="0" err="1"/>
              <a:t>setSceneRect</a:t>
            </a:r>
            <a:r>
              <a:rPr lang="en-US" altLang="zh-CN" sz="1800" dirty="0"/>
              <a:t>(-200,-200,400,400)</a:t>
            </a:r>
            <a:r>
              <a:rPr lang="zh-CN" altLang="zh-CN" sz="1800" dirty="0"/>
              <a:t>与</a:t>
            </a:r>
            <a:r>
              <a:rPr lang="en-US" altLang="zh-CN" sz="1800" dirty="0"/>
              <a:t>view = new </a:t>
            </a:r>
            <a:r>
              <a:rPr lang="en-US" altLang="zh-CN" sz="1800" dirty="0" err="1"/>
              <a:t>QGraphicsView</a:t>
            </a:r>
            <a:r>
              <a:rPr lang="zh-CN" altLang="zh-CN" sz="1800" dirty="0"/>
              <a:t>之间添加如下代码：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69900" y="2983425"/>
            <a:ext cx="9351638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QPixmap</a:t>
            </a:r>
            <a:r>
              <a:rPr lang="en-US" altLang="zh-CN" dirty="0"/>
              <a:t> *</a:t>
            </a:r>
            <a:r>
              <a:rPr lang="en-US" altLang="zh-CN" dirty="0" err="1"/>
              <a:t>pixmap</a:t>
            </a:r>
            <a:r>
              <a:rPr lang="en-US" altLang="zh-CN" dirty="0"/>
              <a:t> = new  </a:t>
            </a:r>
            <a:r>
              <a:rPr lang="en-US" altLang="zh-CN" dirty="0" err="1"/>
              <a:t>QPixmap</a:t>
            </a:r>
            <a:r>
              <a:rPr lang="en-US" altLang="zh-CN" dirty="0"/>
              <a:t>("image.png");</a:t>
            </a:r>
            <a:endParaRPr lang="zh-CN" altLang="zh-CN" dirty="0"/>
          </a:p>
          <a:p>
            <a:r>
              <a:rPr lang="en-US" altLang="zh-CN" dirty="0" err="1"/>
              <a:t>pixItem</a:t>
            </a:r>
            <a:r>
              <a:rPr lang="en-US" altLang="zh-CN" dirty="0"/>
              <a:t> = new </a:t>
            </a:r>
            <a:r>
              <a:rPr lang="en-US" altLang="zh-CN" dirty="0" err="1"/>
              <a:t>PixItem</a:t>
            </a:r>
            <a:r>
              <a:rPr lang="en-US" altLang="zh-CN" dirty="0"/>
              <a:t>(</a:t>
            </a:r>
            <a:r>
              <a:rPr lang="en-US" altLang="zh-CN" dirty="0" err="1"/>
              <a:t>pixmap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scene-&gt;</a:t>
            </a:r>
            <a:r>
              <a:rPr lang="en-US" altLang="zh-CN" dirty="0" err="1"/>
              <a:t>addItem</a:t>
            </a:r>
            <a:r>
              <a:rPr lang="en-US" altLang="zh-CN" dirty="0"/>
              <a:t>(</a:t>
            </a:r>
            <a:r>
              <a:rPr lang="en-US" altLang="zh-CN" dirty="0" err="1"/>
              <a:t>pixItem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pixItem</a:t>
            </a:r>
            <a:r>
              <a:rPr lang="en-US" altLang="zh-CN" dirty="0"/>
              <a:t>-&gt;</a:t>
            </a:r>
            <a:r>
              <a:rPr lang="en-US" altLang="zh-CN" dirty="0" err="1"/>
              <a:t>setPos</a:t>
            </a:r>
            <a:r>
              <a:rPr lang="en-US" altLang="zh-CN" dirty="0"/>
              <a:t>(0,0);</a:t>
            </a:r>
            <a:endParaRPr lang="zh-CN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41268" y="4334494"/>
            <a:ext cx="1033153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新建一个自定义图元</a:t>
            </a:r>
            <a:r>
              <a:rPr lang="en-US" altLang="zh-CN" dirty="0" err="1"/>
              <a:t>PixItem</a:t>
            </a:r>
            <a:r>
              <a:rPr lang="zh-CN" altLang="zh-CN" dirty="0"/>
              <a:t>对象，为它传入一个图片用于显示。将该图片保存到该工程下的</a:t>
            </a:r>
            <a:r>
              <a:rPr lang="en-US" altLang="zh-CN" dirty="0"/>
              <a:t>D:\Qt\CH7\CH704\build-ItemWidget-Desktop_Qt_5_11_1_MinGW_32bit-Debug</a:t>
            </a:r>
            <a:r>
              <a:rPr lang="zh-CN" altLang="zh-CN" dirty="0"/>
              <a:t>文件夹中，然后，将此图元对象加入到场景中，并设置此图元在场景中的位置为中心（</a:t>
            </a:r>
            <a:r>
              <a:rPr lang="en-US" altLang="zh-CN" dirty="0"/>
              <a:t>0,0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572899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图元的旋转、缩放、切变和位移</a:t>
            </a:r>
          </a:p>
        </p:txBody>
      </p:sp>
      <p:sp>
        <p:nvSpPr>
          <p:cNvPr id="3" name="矩形 2"/>
          <p:cNvSpPr/>
          <p:nvPr/>
        </p:nvSpPr>
        <p:spPr>
          <a:xfrm>
            <a:off x="1146742" y="970174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）运行效果如图</a:t>
            </a:r>
            <a:r>
              <a:rPr lang="en-US" altLang="zh-CN" sz="1800" dirty="0"/>
              <a:t>7.11</a:t>
            </a:r>
            <a:r>
              <a:rPr lang="zh-CN" altLang="zh-CN" sz="1800" dirty="0"/>
              <a:t>所示。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546" y="1339506"/>
            <a:ext cx="5900442" cy="466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5083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图元的旋转、缩放、切变和位移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0649" y="1068779"/>
            <a:ext cx="1007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上述内容只是完成了图元图片的加载显示。下面介绍实现图元的各种变形的实际功能。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）在“</a:t>
            </a:r>
            <a:r>
              <a:rPr lang="en-US" altLang="zh-CN" sz="1800" dirty="0" err="1"/>
              <a:t>mainwidget.h</a:t>
            </a:r>
            <a:r>
              <a:rPr lang="zh-CN" altLang="zh-CN" sz="1800" dirty="0"/>
              <a:t>”文件中添加槽函数声明如下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021650" y="1715110"/>
            <a:ext cx="9440511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public slots: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slotRotate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slotScale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slotShear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slotTranslate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890649" y="3298895"/>
            <a:ext cx="503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）在“</a:t>
            </a:r>
            <a:r>
              <a:rPr lang="en-US" altLang="zh-CN" sz="1800" dirty="0"/>
              <a:t>mainwidget.cpp</a:t>
            </a:r>
            <a:r>
              <a:rPr lang="zh-CN" altLang="zh-CN" sz="1800" dirty="0"/>
              <a:t>”文件中添加头文件：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21649" y="3710965"/>
            <a:ext cx="9440511" cy="391597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math.h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308759" y="4120569"/>
            <a:ext cx="10521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latinLnBrk="1"/>
            <a:r>
              <a:rPr lang="zh-CN" altLang="zh-CN" sz="1800" b="1" dirty="0"/>
              <a:t>其中，</a:t>
            </a:r>
            <a:r>
              <a:rPr lang="zh-CN" altLang="zh-CN" sz="1800" dirty="0"/>
              <a:t>在</a:t>
            </a:r>
            <a:r>
              <a:rPr lang="en-US" altLang="zh-CN" sz="1800" dirty="0" err="1"/>
              <a:t>createControlFrame</a:t>
            </a:r>
            <a:r>
              <a:rPr lang="en-US" altLang="zh-CN" sz="1800" dirty="0"/>
              <a:t>()</a:t>
            </a:r>
            <a:r>
              <a:rPr lang="zh-CN" altLang="zh-CN" sz="1800" dirty="0"/>
              <a:t>函数中的</a:t>
            </a:r>
            <a:r>
              <a:rPr lang="en-US" altLang="zh-CN" sz="1800" dirty="0" err="1"/>
              <a:t>QVBoxLayout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frameLayout</a:t>
            </a:r>
            <a:r>
              <a:rPr lang="en-US" altLang="zh-CN" sz="1800" dirty="0"/>
              <a:t>=new </a:t>
            </a:r>
            <a:r>
              <a:rPr lang="en-US" altLang="zh-CN" sz="1800" dirty="0" err="1"/>
              <a:t>QVBoxLayout</a:t>
            </a:r>
            <a:r>
              <a:rPr lang="zh-CN" altLang="zh-CN" sz="1800" dirty="0"/>
              <a:t>语句之前添加以下代码：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021648" y="4784350"/>
            <a:ext cx="9440511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connect(</a:t>
            </a:r>
            <a:r>
              <a:rPr lang="en-US" altLang="zh-CN" dirty="0" err="1"/>
              <a:t>rotateSlider,SIGNAL</a:t>
            </a:r>
            <a:r>
              <a:rPr lang="en-US" altLang="zh-CN" dirty="0"/>
              <a:t>(</a:t>
            </a:r>
            <a:r>
              <a:rPr lang="en-US" altLang="zh-CN" dirty="0" err="1"/>
              <a:t>valueChanged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slotRotate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)));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scaleSlider,SIGNAL</a:t>
            </a:r>
            <a:r>
              <a:rPr lang="en-US" altLang="zh-CN" dirty="0"/>
              <a:t>(</a:t>
            </a:r>
            <a:r>
              <a:rPr lang="en-US" altLang="zh-CN" dirty="0" err="1"/>
              <a:t>valueChanged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slotScale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)));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shearSlider,SIGNAL</a:t>
            </a:r>
            <a:r>
              <a:rPr lang="en-US" altLang="zh-CN" dirty="0"/>
              <a:t>(</a:t>
            </a:r>
            <a:r>
              <a:rPr lang="en-US" altLang="zh-CN" dirty="0" err="1"/>
              <a:t>valueChanged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slotShear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)));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translateSlider,SIGNAL</a:t>
            </a:r>
            <a:r>
              <a:rPr lang="en-US" altLang="zh-CN" dirty="0"/>
              <a:t>(</a:t>
            </a:r>
            <a:r>
              <a:rPr lang="en-US" altLang="zh-CN" dirty="0" err="1"/>
              <a:t>valueChanged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slotTranslate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)));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51206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图元的旋转、缩放、切变和位移</a:t>
            </a:r>
          </a:p>
        </p:txBody>
      </p:sp>
      <p:sp>
        <p:nvSpPr>
          <p:cNvPr id="3" name="矩形 2"/>
          <p:cNvSpPr/>
          <p:nvPr/>
        </p:nvSpPr>
        <p:spPr>
          <a:xfrm>
            <a:off x="832655" y="969820"/>
            <a:ext cx="10163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实现图元的旋转功能函数</a:t>
            </a:r>
            <a:r>
              <a:rPr lang="en-US" altLang="zh-CN" sz="1800" dirty="0" err="1"/>
              <a:t>slotRotate</a:t>
            </a:r>
            <a:r>
              <a:rPr lang="en-US" altLang="zh-CN" sz="1800" dirty="0"/>
              <a:t>()</a:t>
            </a:r>
            <a:r>
              <a:rPr lang="zh-CN" altLang="zh-CN" sz="1800" dirty="0"/>
              <a:t>，主要是调用</a:t>
            </a:r>
            <a:r>
              <a:rPr lang="en-US" altLang="zh-CN" sz="1800" dirty="0" err="1"/>
              <a:t>QGraphicsView</a:t>
            </a:r>
            <a:r>
              <a:rPr lang="zh-CN" altLang="zh-CN" sz="1800" dirty="0"/>
              <a:t>类的</a:t>
            </a:r>
            <a:r>
              <a:rPr lang="en-US" altLang="zh-CN" sz="1800" dirty="0"/>
              <a:t>rotate()</a:t>
            </a:r>
            <a:r>
              <a:rPr lang="zh-CN" altLang="zh-CN" sz="1800" dirty="0"/>
              <a:t>函数实现的，它的参数为旋转角度值，具体实现代码如下：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355168" y="1616151"/>
            <a:ext cx="8916988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MainWidget</a:t>
            </a:r>
            <a:r>
              <a:rPr lang="en-US" altLang="zh-CN" dirty="0"/>
              <a:t>::</a:t>
            </a:r>
            <a:r>
              <a:rPr lang="en-US" altLang="zh-CN" dirty="0" err="1"/>
              <a:t>slotRotate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value)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view-&gt;rotate(value-angle);</a:t>
            </a:r>
            <a:endParaRPr lang="zh-CN" altLang="zh-CN" dirty="0"/>
          </a:p>
          <a:p>
            <a:r>
              <a:rPr lang="en-US" altLang="zh-CN" dirty="0"/>
              <a:t>    angle = value;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832655" y="3196815"/>
            <a:ext cx="10282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实现图元的缩放功能函数</a:t>
            </a:r>
            <a:r>
              <a:rPr lang="en-US" altLang="zh-CN" sz="1800" dirty="0" err="1"/>
              <a:t>slotScale</a:t>
            </a:r>
            <a:r>
              <a:rPr lang="en-US" altLang="zh-CN" sz="1800" dirty="0"/>
              <a:t>()</a:t>
            </a:r>
            <a:r>
              <a:rPr lang="zh-CN" altLang="zh-CN" sz="1800" dirty="0"/>
              <a:t>，主要是调用</a:t>
            </a:r>
            <a:r>
              <a:rPr lang="en-US" altLang="zh-CN" sz="1800" dirty="0" err="1"/>
              <a:t>QGraphicsView</a:t>
            </a:r>
            <a:r>
              <a:rPr lang="zh-CN" altLang="zh-CN" sz="1800" dirty="0"/>
              <a:t>类的</a:t>
            </a:r>
            <a:r>
              <a:rPr lang="en-US" altLang="zh-CN" sz="1800" dirty="0"/>
              <a:t>scale()</a:t>
            </a:r>
            <a:r>
              <a:rPr lang="zh-CN" altLang="zh-CN" sz="1800" dirty="0"/>
              <a:t>函数实现的，它的参数为缩放的比例，具体实现代码如下：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355168" y="3843146"/>
            <a:ext cx="8916988" cy="2865596"/>
          </a:xfrm>
          <a:prstGeom prst="roundRect">
            <a:avLst>
              <a:gd name="adj" fmla="val 9534"/>
            </a:avLst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MainWidget</a:t>
            </a:r>
            <a:r>
              <a:rPr lang="en-US" altLang="zh-CN" dirty="0"/>
              <a:t>::</a:t>
            </a:r>
            <a:r>
              <a:rPr lang="en-US" altLang="zh-CN" dirty="0" err="1"/>
              <a:t>slotScale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value)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qreal</a:t>
            </a:r>
            <a:r>
              <a:rPr lang="en-US" altLang="zh-CN" dirty="0"/>
              <a:t> s;</a:t>
            </a:r>
            <a:endParaRPr lang="zh-CN" altLang="zh-CN" dirty="0"/>
          </a:p>
          <a:p>
            <a:r>
              <a:rPr lang="en-US" altLang="zh-CN" dirty="0"/>
              <a:t>    if(value&gt;</a:t>
            </a:r>
            <a:r>
              <a:rPr lang="en-US" altLang="zh-CN" dirty="0" err="1"/>
              <a:t>scaleValue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s=</a:t>
            </a:r>
            <a:r>
              <a:rPr lang="en-US" altLang="zh-CN" dirty="0" err="1"/>
              <a:t>pow</a:t>
            </a:r>
            <a:r>
              <a:rPr lang="en-US" altLang="zh-CN" dirty="0"/>
              <a:t>(1.1,(value-</a:t>
            </a:r>
            <a:r>
              <a:rPr lang="en-US" altLang="zh-CN" dirty="0" err="1"/>
              <a:t>scaleValue</a:t>
            </a:r>
            <a:r>
              <a:rPr lang="en-US" altLang="zh-CN" dirty="0"/>
              <a:t>));</a:t>
            </a:r>
            <a:endParaRPr lang="zh-CN" altLang="zh-CN" dirty="0"/>
          </a:p>
          <a:p>
            <a:r>
              <a:rPr lang="en-US" altLang="zh-CN" dirty="0"/>
              <a:t>    else</a:t>
            </a:r>
            <a:endParaRPr lang="zh-CN" altLang="zh-CN" dirty="0"/>
          </a:p>
          <a:p>
            <a:r>
              <a:rPr lang="en-US" altLang="zh-CN" dirty="0"/>
              <a:t>        s=</a:t>
            </a:r>
            <a:r>
              <a:rPr lang="en-US" altLang="zh-CN" dirty="0" err="1"/>
              <a:t>pow</a:t>
            </a:r>
            <a:r>
              <a:rPr lang="en-US" altLang="zh-CN" dirty="0"/>
              <a:t>(1/1.1,(</a:t>
            </a:r>
            <a:r>
              <a:rPr lang="en-US" altLang="zh-CN" dirty="0" err="1"/>
              <a:t>scaleValue</a:t>
            </a:r>
            <a:r>
              <a:rPr lang="en-US" altLang="zh-CN" dirty="0"/>
              <a:t>-value));</a:t>
            </a:r>
            <a:endParaRPr lang="zh-CN" altLang="zh-CN" dirty="0"/>
          </a:p>
          <a:p>
            <a:r>
              <a:rPr lang="en-US" altLang="zh-CN" dirty="0"/>
              <a:t>    view-&gt;scale(</a:t>
            </a:r>
            <a:r>
              <a:rPr lang="en-US" altLang="zh-CN" dirty="0" err="1"/>
              <a:t>s,s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scaleValue</a:t>
            </a:r>
            <a:r>
              <a:rPr lang="en-US" altLang="zh-CN" dirty="0"/>
              <a:t>=value;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0752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图元的旋转、缩放、切变和位移</a:t>
            </a:r>
          </a:p>
        </p:txBody>
      </p:sp>
      <p:sp>
        <p:nvSpPr>
          <p:cNvPr id="3" name="矩形 2"/>
          <p:cNvSpPr/>
          <p:nvPr/>
        </p:nvSpPr>
        <p:spPr>
          <a:xfrm>
            <a:off x="892031" y="946070"/>
            <a:ext cx="10104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实现图元的切变功能函数</a:t>
            </a:r>
            <a:r>
              <a:rPr lang="en-US" altLang="zh-CN" sz="1800" dirty="0" err="1"/>
              <a:t>slotShear</a:t>
            </a:r>
            <a:r>
              <a:rPr lang="en-US" altLang="zh-CN" sz="1800" dirty="0"/>
              <a:t>()</a:t>
            </a:r>
            <a:r>
              <a:rPr lang="zh-CN" altLang="zh-CN" sz="1800" dirty="0"/>
              <a:t>，主要是调用</a:t>
            </a:r>
            <a:r>
              <a:rPr lang="en-US" altLang="zh-CN" sz="1800" dirty="0" err="1"/>
              <a:t>QGraphicsView</a:t>
            </a:r>
            <a:r>
              <a:rPr lang="zh-CN" altLang="zh-CN" sz="1800" dirty="0"/>
              <a:t>类的</a:t>
            </a:r>
            <a:r>
              <a:rPr lang="en-US" altLang="zh-CN" sz="1800" dirty="0"/>
              <a:t>shear()</a:t>
            </a:r>
            <a:r>
              <a:rPr lang="zh-CN" altLang="zh-CN" sz="1800" dirty="0"/>
              <a:t>函数实现的，它的参数为切变的比例，具体实现代码如下：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509548" y="1592401"/>
            <a:ext cx="8952613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MainWidget</a:t>
            </a:r>
            <a:r>
              <a:rPr lang="en-US" altLang="zh-CN" dirty="0"/>
              <a:t>::</a:t>
            </a:r>
            <a:r>
              <a:rPr lang="en-US" altLang="zh-CN" dirty="0" err="1"/>
              <a:t>slotShear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value)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view-&gt;shear((value-</a:t>
            </a:r>
            <a:r>
              <a:rPr lang="en-US" altLang="zh-CN" dirty="0" err="1"/>
              <a:t>shearValue</a:t>
            </a:r>
            <a:r>
              <a:rPr lang="en-US" altLang="zh-CN" dirty="0"/>
              <a:t>)/10.0,0);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shearValue</a:t>
            </a:r>
            <a:r>
              <a:rPr lang="en-US" altLang="zh-CN" dirty="0"/>
              <a:t>=value;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21650" y="3141761"/>
            <a:ext cx="9974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实现图元的位移功能函数</a:t>
            </a:r>
            <a:r>
              <a:rPr lang="en-US" altLang="zh-CN" sz="1800" dirty="0" err="1"/>
              <a:t>slotTranslate</a:t>
            </a:r>
            <a:r>
              <a:rPr lang="en-US" altLang="zh-CN" sz="1800" dirty="0"/>
              <a:t>()</a:t>
            </a:r>
            <a:r>
              <a:rPr lang="zh-CN" altLang="zh-CN" sz="1800" dirty="0"/>
              <a:t>，主要是调用</a:t>
            </a:r>
            <a:r>
              <a:rPr lang="en-US" altLang="zh-CN" sz="1800" dirty="0" err="1"/>
              <a:t>QGraphicsView</a:t>
            </a:r>
            <a:r>
              <a:rPr lang="zh-CN" altLang="zh-CN" sz="1800" dirty="0"/>
              <a:t>类的</a:t>
            </a:r>
            <a:r>
              <a:rPr lang="en-US" altLang="zh-CN" sz="1800" dirty="0"/>
              <a:t>translate()</a:t>
            </a:r>
            <a:r>
              <a:rPr lang="zh-CN" altLang="zh-CN" sz="1800" dirty="0"/>
              <a:t>函数实现的，它的参数为位移的大小，具体实现代码如下：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509547" y="3788092"/>
            <a:ext cx="8952613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MainWidget</a:t>
            </a:r>
            <a:r>
              <a:rPr lang="en-US" altLang="zh-CN" dirty="0"/>
              <a:t>::</a:t>
            </a:r>
            <a:r>
              <a:rPr lang="en-US" altLang="zh-CN" dirty="0" err="1"/>
              <a:t>slotTranslate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value)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view-&gt;translate(value-</a:t>
            </a:r>
            <a:r>
              <a:rPr lang="en-US" altLang="zh-CN" dirty="0" err="1"/>
              <a:t>translateValue,value</a:t>
            </a:r>
            <a:r>
              <a:rPr lang="en-US" altLang="zh-CN" dirty="0"/>
              <a:t>-</a:t>
            </a:r>
            <a:r>
              <a:rPr lang="en-US" altLang="zh-CN" dirty="0" err="1"/>
              <a:t>translateValue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translateValue</a:t>
            </a:r>
            <a:r>
              <a:rPr lang="en-US" altLang="zh-CN" dirty="0"/>
              <a:t>=value;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283921" y="5337452"/>
            <a:ext cx="9665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）最终运行效果如图</a:t>
            </a:r>
            <a:r>
              <a:rPr lang="en-US" altLang="zh-CN" sz="1800" dirty="0"/>
              <a:t>7.9</a:t>
            </a:r>
            <a:r>
              <a:rPr lang="zh-CN" altLang="zh-CN" sz="1800" dirty="0"/>
              <a:t>所示，读者可以试着拖曳滚动条观看图形的各种变换效果。</a:t>
            </a:r>
          </a:p>
        </p:txBody>
      </p:sp>
    </p:spTree>
    <p:extLst>
      <p:ext uri="{BB962C8B-B14F-4D97-AF65-F5344CB8AC3E}">
        <p14:creationId xmlns:p14="http://schemas.microsoft.com/office/powerpoint/2010/main" val="175643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4265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．场景类：</a:t>
            </a:r>
            <a:r>
              <a:rPr lang="en-US" altLang="zh-CN" sz="2400" b="1" dirty="0" err="1"/>
              <a:t>QGraphicsScene</a:t>
            </a:r>
            <a:r>
              <a:rPr lang="zh-CN" altLang="zh-CN" sz="24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70" y="950026"/>
            <a:ext cx="103196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它是一个用于放置图元的容器，本身是不可见的，必须通过与之相连的视图类来显示及与外界进行互操作。通过</a:t>
            </a:r>
            <a:r>
              <a:rPr lang="en-US" altLang="zh-CN" sz="1800" dirty="0" err="1"/>
              <a:t>QGraphicsScene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addItem</a:t>
            </a:r>
            <a:r>
              <a:rPr lang="en-US" altLang="zh-CN" sz="1800" dirty="0"/>
              <a:t>()</a:t>
            </a:r>
            <a:r>
              <a:rPr lang="zh-CN" altLang="zh-CN" sz="1800" dirty="0"/>
              <a:t>可以添加一个图元到场景中。图元可以通过多个函数进行检索。</a:t>
            </a:r>
            <a:r>
              <a:rPr lang="en-US" altLang="zh-CN" sz="1800" dirty="0" err="1"/>
              <a:t>QGraphicsScene</a:t>
            </a:r>
            <a:r>
              <a:rPr lang="en-US" altLang="zh-CN" sz="1800" dirty="0"/>
              <a:t>::items()</a:t>
            </a:r>
            <a:r>
              <a:rPr lang="zh-CN" altLang="zh-CN" sz="1800" dirty="0"/>
              <a:t>和一些重载函数可以返回与点、矩形、多边形或向量路径相交的所有图元。</a:t>
            </a:r>
            <a:r>
              <a:rPr lang="en-US" altLang="zh-CN" sz="1800" dirty="0" err="1"/>
              <a:t>QGraphicsScene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itemAt</a:t>
            </a:r>
            <a:r>
              <a:rPr lang="en-US" altLang="zh-CN" sz="1800" dirty="0"/>
              <a:t>()</a:t>
            </a:r>
            <a:r>
              <a:rPr lang="zh-CN" altLang="zh-CN" sz="1800" dirty="0"/>
              <a:t>返回指定点的顶层图元。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（如选择和焦点处理）、提供无变换的绘制功能（如打印）等。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事件传播体系结构将场景事件发送给图元，同时也管理图元之间的事件传播。如果场景接收了在某一点的鼠标单击事件，场景会将事件传给这一点的图元。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管理各个图元的状态（如选择和焦点处理）。可以通过</a:t>
            </a:r>
            <a:r>
              <a:rPr lang="en-US" altLang="zh-CN" sz="1800" dirty="0" err="1"/>
              <a:t>QGraphicsScene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setSelectionArea</a:t>
            </a:r>
            <a:r>
              <a:rPr lang="en-US" altLang="zh-CN" sz="1800" dirty="0"/>
              <a:t>()</a:t>
            </a:r>
            <a:r>
              <a:rPr lang="zh-CN" altLang="zh-CN" sz="1800" dirty="0"/>
              <a:t>函数选择图元，选择区域可以是任意的形状，使用</a:t>
            </a:r>
            <a:r>
              <a:rPr lang="en-US" altLang="zh-CN" sz="1800" dirty="0" err="1"/>
              <a:t>QPainterPath</a:t>
            </a:r>
            <a:r>
              <a:rPr lang="zh-CN" altLang="zh-CN" sz="1800" dirty="0"/>
              <a:t>表示。若要得到当前选择的图元列表，则可以使用</a:t>
            </a:r>
            <a:r>
              <a:rPr lang="en-US" altLang="zh-CN" sz="1800" dirty="0" err="1"/>
              <a:t>QGraphicsScene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selectedItems</a:t>
            </a:r>
            <a:r>
              <a:rPr lang="en-US" altLang="zh-CN" sz="1800" dirty="0"/>
              <a:t>()</a:t>
            </a:r>
            <a:r>
              <a:rPr lang="zh-CN" altLang="zh-CN" sz="1800" dirty="0"/>
              <a:t>函数。可以通过</a:t>
            </a:r>
            <a:r>
              <a:rPr lang="en-US" altLang="zh-CN" sz="1800" dirty="0" err="1"/>
              <a:t>QGraphicsScene</a:t>
            </a:r>
            <a:r>
              <a:rPr lang="en-US" altLang="zh-CN" sz="1800" dirty="0"/>
              <a:t>:: </a:t>
            </a:r>
            <a:r>
              <a:rPr lang="en-US" altLang="zh-CN" sz="1800" dirty="0" err="1"/>
              <a:t>setFocusItem</a:t>
            </a:r>
            <a:r>
              <a:rPr lang="en-US" altLang="zh-CN" sz="1800" dirty="0"/>
              <a:t>()</a:t>
            </a:r>
            <a:r>
              <a:rPr lang="zh-CN" altLang="zh-CN" sz="1800" dirty="0"/>
              <a:t>函数或</a:t>
            </a:r>
            <a:r>
              <a:rPr lang="en-US" altLang="zh-CN" sz="1800" dirty="0" err="1"/>
              <a:t>QGraphicsScene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setFocus</a:t>
            </a:r>
            <a:r>
              <a:rPr lang="en-US" altLang="zh-CN" sz="1800" dirty="0"/>
              <a:t>()</a:t>
            </a:r>
            <a:r>
              <a:rPr lang="zh-CN" altLang="zh-CN" sz="1800" dirty="0"/>
              <a:t>函数来设置图元的焦点，获得当前具有焦点的图元使用</a:t>
            </a:r>
            <a:r>
              <a:rPr lang="en-US" altLang="zh-CN" sz="1800" dirty="0" err="1"/>
              <a:t>QGraphicsScene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focusItem</a:t>
            </a:r>
            <a:r>
              <a:rPr lang="en-US" altLang="zh-CN" sz="1800" dirty="0"/>
              <a:t>()</a:t>
            </a:r>
            <a:r>
              <a:rPr lang="zh-CN" altLang="zh-CN" sz="1800" dirty="0"/>
              <a:t>函数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3258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4156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zh-CN" sz="2400" b="1" dirty="0"/>
              <a:t>．视图类：</a:t>
            </a:r>
            <a:r>
              <a:rPr lang="en-US" altLang="zh-CN" sz="2400" b="1" dirty="0" err="1"/>
              <a:t>QGraphicsView</a:t>
            </a:r>
            <a:r>
              <a:rPr lang="zh-CN" altLang="zh-CN" sz="24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70" y="1021278"/>
            <a:ext cx="10331533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它提供一个可视的窗口，用于显示场景中的图元。在同一个场景中可以有多个视图，也可以为相同的数据集提供几种不同的视图。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QGraphicsView</a:t>
            </a:r>
            <a:r>
              <a:rPr lang="zh-CN" altLang="zh-CN" sz="1800" dirty="0"/>
              <a:t>是可滚动的窗口部件，可以提供滚动条来浏览大的场景。如果需要使用</a:t>
            </a:r>
            <a:r>
              <a:rPr lang="en-US" altLang="zh-CN" sz="1800" dirty="0"/>
              <a:t>OpenGL</a:t>
            </a:r>
            <a:r>
              <a:rPr lang="zh-CN" altLang="zh-CN" sz="1800" dirty="0"/>
              <a:t>，则可以使用</a:t>
            </a:r>
            <a:r>
              <a:rPr lang="en-US" altLang="zh-CN" sz="1800" dirty="0" err="1"/>
              <a:t>QGraphicsView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setViewport</a:t>
            </a:r>
            <a:r>
              <a:rPr lang="en-US" altLang="zh-CN" sz="1800" dirty="0"/>
              <a:t>()</a:t>
            </a:r>
            <a:r>
              <a:rPr lang="zh-CN" altLang="zh-CN" sz="1800" dirty="0"/>
              <a:t>函数将视图设置为</a:t>
            </a:r>
            <a:r>
              <a:rPr lang="en-US" altLang="zh-CN" sz="1800" dirty="0" err="1"/>
              <a:t>QGLWidget</a:t>
            </a:r>
            <a:r>
              <a:rPr lang="zh-CN" altLang="zh-CN" sz="1800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视图接收键盘和鼠标的输入事件，并将它们翻译为场景事件（将坐标转换为场景的坐标）。使用变换矩阵函数</a:t>
            </a:r>
            <a:r>
              <a:rPr lang="en-US" altLang="zh-CN" sz="1800" dirty="0" err="1"/>
              <a:t>QGraphicsView</a:t>
            </a:r>
            <a:r>
              <a:rPr lang="en-US" altLang="zh-CN" sz="1800" dirty="0"/>
              <a:t>::matrix()</a:t>
            </a:r>
            <a:r>
              <a:rPr lang="zh-CN" altLang="zh-CN" sz="1800" dirty="0"/>
              <a:t>可以变换场景的坐标，实现场景缩放和旋转。</a:t>
            </a:r>
            <a:r>
              <a:rPr lang="en-US" altLang="zh-CN" sz="1800" dirty="0" err="1"/>
              <a:t>QGraphicsView</a:t>
            </a:r>
            <a:r>
              <a:rPr lang="zh-CN" altLang="zh-CN" sz="1800" dirty="0"/>
              <a:t>提供</a:t>
            </a:r>
            <a:r>
              <a:rPr lang="en-US" altLang="zh-CN" sz="1800" dirty="0" err="1"/>
              <a:t>QGraphicsView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mapToScene</a:t>
            </a:r>
            <a:r>
              <a:rPr lang="en-US" altLang="zh-CN" sz="1800" dirty="0"/>
              <a:t>()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QGraphicsView</a:t>
            </a:r>
            <a:r>
              <a:rPr lang="en-US" altLang="zh-CN" sz="1800" dirty="0"/>
              <a:t>:: </a:t>
            </a:r>
            <a:r>
              <a:rPr lang="en-US" altLang="zh-CN" sz="1800" dirty="0" err="1"/>
              <a:t>mapFromScene</a:t>
            </a:r>
            <a:r>
              <a:rPr lang="en-US" altLang="zh-CN" sz="1800" dirty="0"/>
              <a:t>()</a:t>
            </a:r>
            <a:r>
              <a:rPr lang="zh-CN" altLang="zh-CN" sz="1800" dirty="0"/>
              <a:t>函数用于与场景的坐标进行转换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5732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50" y="269527"/>
            <a:ext cx="4106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zh-CN" sz="2400" b="1" dirty="0"/>
              <a:t>．图元类：</a:t>
            </a:r>
            <a:r>
              <a:rPr lang="en-US" altLang="zh-CN" sz="2400" b="1" dirty="0" err="1"/>
              <a:t>QGraphicsItem</a:t>
            </a:r>
            <a:r>
              <a:rPr lang="zh-CN" altLang="zh-CN" sz="24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896" y="1045029"/>
            <a:ext cx="10355283" cy="419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它是场景中各个图元的基类，在它的基础上可以继承出各种图元类，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已经预置的包括直线（</a:t>
            </a:r>
            <a:r>
              <a:rPr lang="en-US" altLang="zh-CN" sz="1800" dirty="0" err="1"/>
              <a:t>QGraphicsLineItem</a:t>
            </a:r>
            <a:r>
              <a:rPr lang="zh-CN" altLang="zh-CN" sz="1800" dirty="0"/>
              <a:t>）、椭圆（</a:t>
            </a:r>
            <a:r>
              <a:rPr lang="en-US" altLang="zh-CN" sz="1800" dirty="0" err="1"/>
              <a:t>QGraphicsEllipseItem</a:t>
            </a:r>
            <a:r>
              <a:rPr lang="zh-CN" altLang="zh-CN" sz="1800" dirty="0"/>
              <a:t>）、文本图元（</a:t>
            </a:r>
            <a:r>
              <a:rPr lang="en-US" altLang="zh-CN" sz="1800" dirty="0" err="1"/>
              <a:t>QGraphicsTextItem</a:t>
            </a:r>
            <a:r>
              <a:rPr lang="zh-CN" altLang="zh-CN" sz="1800" dirty="0"/>
              <a:t>）、矩形（</a:t>
            </a:r>
            <a:r>
              <a:rPr lang="en-US" altLang="zh-CN" sz="1800" dirty="0" err="1"/>
              <a:t>QGraphicsRectItem</a:t>
            </a:r>
            <a:r>
              <a:rPr lang="zh-CN" altLang="zh-CN" sz="1800" dirty="0"/>
              <a:t>）等。当然，也可以在</a:t>
            </a:r>
            <a:r>
              <a:rPr lang="en-US" altLang="zh-CN" sz="1800" dirty="0" err="1"/>
              <a:t>QGraphicsItem</a:t>
            </a:r>
            <a:r>
              <a:rPr lang="zh-CN" altLang="zh-CN" sz="1800" dirty="0"/>
              <a:t>类的基础上实现自定义的图元类，即用户可以继承</a:t>
            </a:r>
            <a:r>
              <a:rPr lang="en-US" altLang="zh-CN" sz="1800" dirty="0" err="1"/>
              <a:t>QGraphicsItem</a:t>
            </a:r>
            <a:r>
              <a:rPr lang="zh-CN" altLang="zh-CN" sz="1800" dirty="0"/>
              <a:t>实现符合自己需要的图元。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QGraphicsItem</a:t>
            </a:r>
            <a:r>
              <a:rPr lang="zh-CN" altLang="zh-CN" sz="1800" dirty="0"/>
              <a:t>主要有以下功能。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zh-CN" altLang="zh-CN" sz="1800" dirty="0"/>
              <a:t>处理鼠标按下、移动、释放、双击、悬停、滚轮和右键菜单事件。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zh-CN" altLang="zh-CN" sz="1800" dirty="0"/>
              <a:t>处理键盘输入事件。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zh-CN" altLang="zh-CN" sz="1800" dirty="0"/>
              <a:t>处理拖曳事件。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zh-CN" altLang="zh-CN" sz="1800" dirty="0"/>
              <a:t>分组。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zh-CN" altLang="zh-CN" sz="1800" dirty="0"/>
              <a:t>碰撞检测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2335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50" y="1470131"/>
            <a:ext cx="482208" cy="545844"/>
          </a:xfrm>
          <a:prstGeom prst="rect">
            <a:avLst/>
          </a:prstGeom>
        </p:spPr>
      </p:pic>
      <p:sp>
        <p:nvSpPr>
          <p:cNvPr id="10" name="TextBox 18"/>
          <p:cNvSpPr txBox="1"/>
          <p:nvPr/>
        </p:nvSpPr>
        <p:spPr>
          <a:xfrm>
            <a:off x="7182658" y="1470132"/>
            <a:ext cx="3445757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．场景坐标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50" y="2221496"/>
            <a:ext cx="482208" cy="545844"/>
          </a:xfrm>
          <a:prstGeom prst="rect">
            <a:avLst/>
          </a:prstGeom>
        </p:spPr>
      </p:pic>
      <p:sp>
        <p:nvSpPr>
          <p:cNvPr id="12" name="TextBox 20"/>
          <p:cNvSpPr txBox="1"/>
          <p:nvPr/>
        </p:nvSpPr>
        <p:spPr>
          <a:xfrm>
            <a:off x="7182658" y="2219247"/>
            <a:ext cx="3255752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zh-CN" altLang="zh-CN" sz="1800" b="1" dirty="0"/>
              <a:t>．视图坐标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50" y="2972860"/>
            <a:ext cx="482208" cy="545844"/>
          </a:xfrm>
          <a:prstGeom prst="rect">
            <a:avLst/>
          </a:prstGeom>
        </p:spPr>
      </p:pic>
      <p:sp>
        <p:nvSpPr>
          <p:cNvPr id="16" name="TextBox 24"/>
          <p:cNvSpPr txBox="1"/>
          <p:nvPr/>
        </p:nvSpPr>
        <p:spPr>
          <a:xfrm>
            <a:off x="7182658" y="2968363"/>
            <a:ext cx="3445757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zh-CN" altLang="zh-CN" sz="1800" b="1" dirty="0"/>
              <a:t>．图元坐标</a:t>
            </a:r>
          </a:p>
        </p:txBody>
      </p:sp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42712" y="1399421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556043" y="1138946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2185212" y="1495381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03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48" y="569722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77778" y="3439758"/>
            <a:ext cx="5462649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GraphicsView</a:t>
            </a:r>
            <a:r>
              <a:rPr lang="zh-CN" altLang="zh-CN" sz="2800" b="1" dirty="0"/>
              <a:t>框架结构的坐标系统</a:t>
            </a:r>
            <a:endParaRPr lang="zh-CN" altLang="en-US" sz="2800" b="1" dirty="0">
              <a:solidFill>
                <a:srgbClr val="6A4B2E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30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21" grpId="0" animBg="1"/>
      <p:bldP spid="22" grpId="0" animBg="1"/>
      <p:bldP spid="23" grpId="0"/>
      <p:bldP spid="2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</TotalTime>
  <Words>5213</Words>
  <Application>Microsoft Office PowerPoint</Application>
  <PresentationFormat>自定义</PresentationFormat>
  <Paragraphs>575</Paragraphs>
  <Slides>57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SkyUser</cp:lastModifiedBy>
  <cp:revision>27</cp:revision>
  <dcterms:created xsi:type="dcterms:W3CDTF">2017-04-19T11:17:17Z</dcterms:created>
  <dcterms:modified xsi:type="dcterms:W3CDTF">2019-03-09T06:43:27Z</dcterms:modified>
</cp:coreProperties>
</file>