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1" r:id="rId2"/>
    <p:sldId id="283" r:id="rId3"/>
    <p:sldId id="257" r:id="rId4"/>
    <p:sldId id="282" r:id="rId5"/>
    <p:sldId id="285" r:id="rId6"/>
    <p:sldId id="284" r:id="rId7"/>
    <p:sldId id="286" r:id="rId8"/>
    <p:sldId id="288" r:id="rId9"/>
    <p:sldId id="287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7" r:id="rId18"/>
    <p:sldId id="296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5" r:id="rId36"/>
    <p:sldId id="314" r:id="rId37"/>
    <p:sldId id="316" r:id="rId38"/>
    <p:sldId id="317" r:id="rId39"/>
    <p:sldId id="318" r:id="rId40"/>
    <p:sldId id="319" r:id="rId41"/>
    <p:sldId id="320" r:id="rId42"/>
    <p:sldId id="321" r:id="rId43"/>
    <p:sldId id="322" r:id="rId44"/>
    <p:sldId id="323" r:id="rId45"/>
    <p:sldId id="324" r:id="rId46"/>
    <p:sldId id="325" r:id="rId47"/>
    <p:sldId id="326" r:id="rId48"/>
    <p:sldId id="327" r:id="rId49"/>
    <p:sldId id="328" r:id="rId50"/>
    <p:sldId id="329" r:id="rId51"/>
    <p:sldId id="330" r:id="rId52"/>
    <p:sldId id="331" r:id="rId53"/>
    <p:sldId id="332" r:id="rId54"/>
  </p:sldIdLst>
  <p:sldSz cx="11880850" cy="7305675"/>
  <p:notesSz cx="6858000" cy="9144000"/>
  <p:defaultTextStyle>
    <a:defPPr>
      <a:defRPr lang="zh-CN"/>
    </a:defPPr>
    <a:lvl1pPr marL="0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4557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69114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03672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38229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72786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607343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41900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76457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EEDC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-1752" y="-642"/>
      </p:cViewPr>
      <p:guideLst>
        <p:guide orient="horz" pos="2301"/>
        <p:guide pos="374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107" y="1195629"/>
            <a:ext cx="8910638" cy="2543457"/>
          </a:xfrm>
        </p:spPr>
        <p:txBody>
          <a:bodyPr anchor="b"/>
          <a:lstStyle>
            <a:lvl1pPr algn="ctr">
              <a:defRPr sz="57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107" y="3837171"/>
            <a:ext cx="8910638" cy="1763847"/>
          </a:xfrm>
        </p:spPr>
        <p:txBody>
          <a:bodyPr/>
          <a:lstStyle>
            <a:lvl1pPr marL="0" indent="0" algn="ctr">
              <a:buNone/>
              <a:defRPr sz="2300"/>
            </a:lvl1pPr>
            <a:lvl2pPr marL="434557" indent="0" algn="ctr">
              <a:buNone/>
              <a:defRPr sz="1900"/>
            </a:lvl2pPr>
            <a:lvl3pPr marL="869114" indent="0" algn="ctr">
              <a:buNone/>
              <a:defRPr sz="1700"/>
            </a:lvl3pPr>
            <a:lvl4pPr marL="1303672" indent="0" algn="ctr">
              <a:buNone/>
              <a:defRPr sz="1500"/>
            </a:lvl4pPr>
            <a:lvl5pPr marL="1738229" indent="0" algn="ctr">
              <a:buNone/>
              <a:defRPr sz="1500"/>
            </a:lvl5pPr>
            <a:lvl6pPr marL="2172786" indent="0" algn="ctr">
              <a:buNone/>
              <a:defRPr sz="1500"/>
            </a:lvl6pPr>
            <a:lvl7pPr marL="2607343" indent="0" algn="ctr">
              <a:buNone/>
              <a:defRPr sz="1500"/>
            </a:lvl7pPr>
            <a:lvl8pPr marL="3041900" indent="0" algn="ctr">
              <a:buNone/>
              <a:defRPr sz="1500"/>
            </a:lvl8pPr>
            <a:lvl9pPr marL="3476457" indent="0" algn="ctr">
              <a:buNone/>
              <a:defRPr sz="15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2019/3/9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424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2019/3/9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30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2235" y="388961"/>
            <a:ext cx="2561808" cy="619122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6810" y="388961"/>
            <a:ext cx="7536914" cy="6191223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2019/3/9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317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2019/3/9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23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621" y="1821347"/>
            <a:ext cx="10247233" cy="3038958"/>
          </a:xfrm>
        </p:spPr>
        <p:txBody>
          <a:bodyPr anchor="b"/>
          <a:lstStyle>
            <a:lvl1pPr>
              <a:defRPr sz="57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621" y="4889054"/>
            <a:ext cx="10247233" cy="1598116"/>
          </a:xfrm>
        </p:spPr>
        <p:txBody>
          <a:bodyPr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43455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86911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0367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7382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1727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60734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041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47645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2019/3/9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22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808" y="1944798"/>
            <a:ext cx="5049362" cy="463538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4680" y="1944798"/>
            <a:ext cx="5049362" cy="463538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2019/3/9 Saturday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293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56" y="388960"/>
            <a:ext cx="10247233" cy="141209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58" y="1790906"/>
            <a:ext cx="5026156" cy="877695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4557" indent="0">
              <a:buNone/>
              <a:defRPr sz="1900" b="1"/>
            </a:lvl2pPr>
            <a:lvl3pPr marL="869114" indent="0">
              <a:buNone/>
              <a:defRPr sz="1700" b="1"/>
            </a:lvl3pPr>
            <a:lvl4pPr marL="1303672" indent="0">
              <a:buNone/>
              <a:defRPr sz="1500" b="1"/>
            </a:lvl4pPr>
            <a:lvl5pPr marL="1738229" indent="0">
              <a:buNone/>
              <a:defRPr sz="1500" b="1"/>
            </a:lvl5pPr>
            <a:lvl6pPr marL="2172786" indent="0">
              <a:buNone/>
              <a:defRPr sz="1500" b="1"/>
            </a:lvl6pPr>
            <a:lvl7pPr marL="2607343" indent="0">
              <a:buNone/>
              <a:defRPr sz="1500" b="1"/>
            </a:lvl7pPr>
            <a:lvl8pPr marL="3041900" indent="0">
              <a:buNone/>
              <a:defRPr sz="1500" b="1"/>
            </a:lvl8pPr>
            <a:lvl9pPr marL="3476457" indent="0">
              <a:buNone/>
              <a:defRPr sz="15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58" y="2668601"/>
            <a:ext cx="5026156" cy="392511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4682" y="1790906"/>
            <a:ext cx="5050909" cy="877695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4557" indent="0">
              <a:buNone/>
              <a:defRPr sz="1900" b="1"/>
            </a:lvl2pPr>
            <a:lvl3pPr marL="869114" indent="0">
              <a:buNone/>
              <a:defRPr sz="1700" b="1"/>
            </a:lvl3pPr>
            <a:lvl4pPr marL="1303672" indent="0">
              <a:buNone/>
              <a:defRPr sz="1500" b="1"/>
            </a:lvl4pPr>
            <a:lvl5pPr marL="1738229" indent="0">
              <a:buNone/>
              <a:defRPr sz="1500" b="1"/>
            </a:lvl5pPr>
            <a:lvl6pPr marL="2172786" indent="0">
              <a:buNone/>
              <a:defRPr sz="1500" b="1"/>
            </a:lvl6pPr>
            <a:lvl7pPr marL="2607343" indent="0">
              <a:buNone/>
              <a:defRPr sz="1500" b="1"/>
            </a:lvl7pPr>
            <a:lvl8pPr marL="3041900" indent="0">
              <a:buNone/>
              <a:defRPr sz="1500" b="1"/>
            </a:lvl8pPr>
            <a:lvl9pPr marL="3476457" indent="0">
              <a:buNone/>
              <a:defRPr sz="15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4682" y="2668601"/>
            <a:ext cx="5050909" cy="392511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2019/3/9 Saturday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2019/3/9 Saturday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70222" y="-490410"/>
            <a:ext cx="1235325" cy="1327705"/>
          </a:xfrm>
          <a:prstGeom prst="rect">
            <a:avLst/>
          </a:prstGeom>
        </p:spPr>
      </p:pic>
      <p:cxnSp>
        <p:nvCxnSpPr>
          <p:cNvPr id="10" name="直接连接符 9"/>
          <p:cNvCxnSpPr>
            <a:stCxn id="6" idx="2"/>
          </p:cNvCxnSpPr>
          <p:nvPr userDrawn="1"/>
        </p:nvCxnSpPr>
        <p:spPr>
          <a:xfrm>
            <a:off x="247440" y="837295"/>
            <a:ext cx="11449755" cy="0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84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328103" y="278444"/>
            <a:ext cx="11224649" cy="6748788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37" tIns="43415" rIns="86837" bIns="43415"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83433" y="-472148"/>
            <a:ext cx="2755726" cy="233727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67195" y="4465218"/>
            <a:ext cx="6257029" cy="3044592"/>
          </a:xfrm>
          <a:prstGeom prst="rect">
            <a:avLst/>
          </a:prstGeom>
          <a:ln>
            <a:solidFill>
              <a:srgbClr val="DDDDDD"/>
            </a:solidFill>
          </a:ln>
        </p:spPr>
      </p:pic>
    </p:spTree>
    <p:extLst>
      <p:ext uri="{BB962C8B-B14F-4D97-AF65-F5344CB8AC3E}">
        <p14:creationId xmlns:p14="http://schemas.microsoft.com/office/powerpoint/2010/main" val="108820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56" y="487045"/>
            <a:ext cx="3831884" cy="1704658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0910" y="1051884"/>
            <a:ext cx="6014680" cy="5191765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56" y="2191703"/>
            <a:ext cx="3831884" cy="4060400"/>
          </a:xfrm>
        </p:spPr>
        <p:txBody>
          <a:bodyPr/>
          <a:lstStyle>
            <a:lvl1pPr marL="0" indent="0">
              <a:buNone/>
              <a:defRPr sz="1500"/>
            </a:lvl1pPr>
            <a:lvl2pPr marL="434557" indent="0">
              <a:buNone/>
              <a:defRPr sz="1300"/>
            </a:lvl2pPr>
            <a:lvl3pPr marL="869114" indent="0">
              <a:buNone/>
              <a:defRPr sz="1100"/>
            </a:lvl3pPr>
            <a:lvl4pPr marL="1303672" indent="0">
              <a:buNone/>
              <a:defRPr sz="1000"/>
            </a:lvl4pPr>
            <a:lvl5pPr marL="1738229" indent="0">
              <a:buNone/>
              <a:defRPr sz="1000"/>
            </a:lvl5pPr>
            <a:lvl6pPr marL="2172786" indent="0">
              <a:buNone/>
              <a:defRPr sz="1000"/>
            </a:lvl6pPr>
            <a:lvl7pPr marL="2607343" indent="0">
              <a:buNone/>
              <a:defRPr sz="1000"/>
            </a:lvl7pPr>
            <a:lvl8pPr marL="3041900" indent="0">
              <a:buNone/>
              <a:defRPr sz="1000"/>
            </a:lvl8pPr>
            <a:lvl9pPr marL="3476457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2019/3/9 Saturday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98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56" y="487045"/>
            <a:ext cx="3831884" cy="1704658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0910" y="1051884"/>
            <a:ext cx="6014680" cy="5191765"/>
          </a:xfrm>
        </p:spPr>
        <p:txBody>
          <a:bodyPr anchor="t"/>
          <a:lstStyle>
            <a:lvl1pPr marL="0" indent="0">
              <a:buNone/>
              <a:defRPr sz="3000"/>
            </a:lvl1pPr>
            <a:lvl2pPr marL="434557" indent="0">
              <a:buNone/>
              <a:defRPr sz="2700"/>
            </a:lvl2pPr>
            <a:lvl3pPr marL="869114" indent="0">
              <a:buNone/>
              <a:defRPr sz="2300"/>
            </a:lvl3pPr>
            <a:lvl4pPr marL="1303672" indent="0">
              <a:buNone/>
              <a:defRPr sz="1900"/>
            </a:lvl4pPr>
            <a:lvl5pPr marL="1738229" indent="0">
              <a:buNone/>
              <a:defRPr sz="1900"/>
            </a:lvl5pPr>
            <a:lvl6pPr marL="2172786" indent="0">
              <a:buNone/>
              <a:defRPr sz="1900"/>
            </a:lvl6pPr>
            <a:lvl7pPr marL="2607343" indent="0">
              <a:buNone/>
              <a:defRPr sz="1900"/>
            </a:lvl7pPr>
            <a:lvl8pPr marL="3041900" indent="0">
              <a:buNone/>
              <a:defRPr sz="1900"/>
            </a:lvl8pPr>
            <a:lvl9pPr marL="3476457" indent="0">
              <a:buNone/>
              <a:defRPr sz="19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56" y="2191703"/>
            <a:ext cx="3831884" cy="4060400"/>
          </a:xfrm>
        </p:spPr>
        <p:txBody>
          <a:bodyPr/>
          <a:lstStyle>
            <a:lvl1pPr marL="0" indent="0">
              <a:buNone/>
              <a:defRPr sz="1500"/>
            </a:lvl1pPr>
            <a:lvl2pPr marL="434557" indent="0">
              <a:buNone/>
              <a:defRPr sz="1300"/>
            </a:lvl2pPr>
            <a:lvl3pPr marL="869114" indent="0">
              <a:buNone/>
              <a:defRPr sz="1100"/>
            </a:lvl3pPr>
            <a:lvl4pPr marL="1303672" indent="0">
              <a:buNone/>
              <a:defRPr sz="1000"/>
            </a:lvl4pPr>
            <a:lvl5pPr marL="1738229" indent="0">
              <a:buNone/>
              <a:defRPr sz="1000"/>
            </a:lvl5pPr>
            <a:lvl6pPr marL="2172786" indent="0">
              <a:buNone/>
              <a:defRPr sz="1000"/>
            </a:lvl6pPr>
            <a:lvl7pPr marL="2607343" indent="0">
              <a:buNone/>
              <a:defRPr sz="1000"/>
            </a:lvl7pPr>
            <a:lvl8pPr marL="3041900" indent="0">
              <a:buNone/>
              <a:defRPr sz="1000"/>
            </a:lvl8pPr>
            <a:lvl9pPr marL="3476457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2019/3/9 Saturday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56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DC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6809" y="388960"/>
            <a:ext cx="10247233" cy="1412092"/>
          </a:xfrm>
          <a:prstGeom prst="rect">
            <a:avLst/>
          </a:prstGeom>
        </p:spPr>
        <p:txBody>
          <a:bodyPr vert="horz" lIns="115882" tIns="57941" rIns="115882" bIns="57941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809" y="1944798"/>
            <a:ext cx="10247233" cy="4635384"/>
          </a:xfrm>
          <a:prstGeom prst="rect">
            <a:avLst/>
          </a:prstGeom>
        </p:spPr>
        <p:txBody>
          <a:bodyPr vert="horz" lIns="115882" tIns="57941" rIns="115882" bIns="57941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808" y="6771279"/>
            <a:ext cx="2673192" cy="388960"/>
          </a:xfrm>
          <a:prstGeom prst="rect">
            <a:avLst/>
          </a:prstGeom>
        </p:spPr>
        <p:txBody>
          <a:bodyPr vert="horz" lIns="115882" tIns="57941" rIns="115882" bIns="5794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EA7DF-616D-4807-B0A1-86BDC4DF6A41}" type="datetimeFigureOut">
              <a:rPr lang="zh-CN" altLang="en-US" smtClean="0"/>
              <a:t>2019/3/9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5532" y="6771279"/>
            <a:ext cx="4009787" cy="388960"/>
          </a:xfrm>
          <a:prstGeom prst="rect">
            <a:avLst/>
          </a:prstGeom>
        </p:spPr>
        <p:txBody>
          <a:bodyPr vert="horz" lIns="115882" tIns="57941" rIns="115882" bIns="5794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0850" y="6771279"/>
            <a:ext cx="2673192" cy="388960"/>
          </a:xfrm>
          <a:prstGeom prst="rect">
            <a:avLst/>
          </a:prstGeom>
        </p:spPr>
        <p:txBody>
          <a:bodyPr vert="horz" lIns="115882" tIns="57941" rIns="115882" bIns="5794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09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869114" rtl="0" eaLnBrk="1" latinLnBrk="0" hangingPunct="1">
        <a:lnSpc>
          <a:spcPct val="90000"/>
        </a:lnSpc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7279" indent="-217279" algn="l" defTabSz="869114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51836" indent="-217279" algn="l" defTabSz="869114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086393" indent="-217279" algn="l" defTabSz="869114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520950" indent="-217279" algn="l" defTabSz="869114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955507" indent="-217279" algn="l" defTabSz="869114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390064" indent="-217279" algn="l" defTabSz="869114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24622" indent="-217279" algn="l" defTabSz="869114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59179" indent="-217279" algn="l" defTabSz="869114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93736" indent="-217279" algn="l" defTabSz="869114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4557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9114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3672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38229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72786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07343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41900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76457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8.3-1.txt" TargetMode="Externa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8.3-2.txt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8.3-3.txt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8.3-4.txt" TargetMode="Externa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8.3-5.txt" TargetMode="Externa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8.4-1.txt" TargetMode="Externa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6946" y="1330037"/>
            <a:ext cx="731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800" b="1" dirty="0" smtClean="0">
                <a:solidFill>
                  <a:srgbClr val="663300"/>
                </a:solidFill>
              </a:rPr>
              <a:t>第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8</a:t>
            </a:r>
            <a:r>
              <a:rPr lang="zh-CN" altLang="zh-CN" sz="4800" b="1" dirty="0" smtClean="0">
                <a:solidFill>
                  <a:srgbClr val="663300"/>
                </a:solidFill>
              </a:rPr>
              <a:t>章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  </a:t>
            </a:r>
            <a:r>
              <a:rPr lang="en-US" altLang="zh-CN" sz="4800" b="1" dirty="0" err="1">
                <a:solidFill>
                  <a:srgbClr val="663300"/>
                </a:solidFill>
              </a:rPr>
              <a:t>Qt</a:t>
            </a:r>
            <a:r>
              <a:rPr lang="en-US" altLang="zh-CN" sz="4800" b="1" dirty="0">
                <a:solidFill>
                  <a:srgbClr val="663300"/>
                </a:solidFill>
              </a:rPr>
              <a:t> 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5</a:t>
            </a:r>
            <a:r>
              <a:rPr lang="zh-CN" altLang="zh-CN" sz="4800" b="1" dirty="0">
                <a:solidFill>
                  <a:srgbClr val="663300"/>
                </a:solidFill>
              </a:rPr>
              <a:t>模型</a:t>
            </a:r>
            <a:r>
              <a:rPr lang="en-US" altLang="zh-CN" sz="4800" b="1" dirty="0">
                <a:solidFill>
                  <a:srgbClr val="663300"/>
                </a:solidFill>
              </a:rPr>
              <a:t>/</a:t>
            </a:r>
            <a:r>
              <a:rPr lang="zh-CN" altLang="zh-CN" sz="4800" b="1" dirty="0">
                <a:solidFill>
                  <a:srgbClr val="663300"/>
                </a:solidFill>
              </a:rPr>
              <a:t>视图结构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65175" y="3111333"/>
            <a:ext cx="3360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——</a:t>
            </a:r>
            <a:r>
              <a:rPr lang="zh-CN" altLang="zh-CN" sz="3600" b="1" dirty="0" smtClean="0"/>
              <a:t>概</a:t>
            </a:r>
            <a:r>
              <a:rPr lang="en-US" altLang="zh-CN" sz="3600" b="1" dirty="0" smtClean="0"/>
              <a:t>       </a:t>
            </a:r>
            <a:r>
              <a:rPr lang="zh-CN" altLang="zh-CN" sz="3600" b="1" dirty="0" smtClean="0"/>
              <a:t>述</a:t>
            </a:r>
            <a:endParaRPr lang="zh-CN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489636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8495" y="340781"/>
            <a:ext cx="22525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模型（</a:t>
            </a:r>
            <a:r>
              <a:rPr lang="en-US" altLang="zh-CN" sz="2400" b="1" dirty="0"/>
              <a:t>Model</a:t>
            </a:r>
            <a:r>
              <a:rPr lang="zh-CN" altLang="zh-CN" sz="2400" b="1" dirty="0"/>
              <a:t>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1896" y="1033153"/>
            <a:ext cx="10450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dirty="0"/>
              <a:t>具体操作步骤如下。</a:t>
            </a:r>
          </a:p>
          <a:p>
            <a:r>
              <a:rPr lang="zh-CN" altLang="zh-CN" sz="1800" dirty="0"/>
              <a:t>（</a:t>
            </a:r>
            <a:r>
              <a:rPr lang="en-US" altLang="zh-CN" sz="1800" dirty="0"/>
              <a:t>1</a:t>
            </a:r>
            <a:r>
              <a:rPr lang="zh-CN" altLang="zh-CN" sz="1800" dirty="0"/>
              <a:t>）</a:t>
            </a:r>
            <a:r>
              <a:rPr lang="en-US" altLang="zh-CN" sz="1800" dirty="0" err="1"/>
              <a:t>ModelEx</a:t>
            </a:r>
            <a:r>
              <a:rPr lang="zh-CN" altLang="zh-CN" sz="1800" dirty="0"/>
              <a:t>类继承自</a:t>
            </a:r>
            <a:r>
              <a:rPr lang="en-US" altLang="zh-CN" sz="1800" dirty="0" err="1"/>
              <a:t>QAbstractTableModel</a:t>
            </a:r>
            <a:r>
              <a:rPr lang="zh-CN" altLang="zh-CN" sz="1800" dirty="0"/>
              <a:t>类，头文件“</a:t>
            </a:r>
            <a:r>
              <a:rPr lang="en-US" altLang="zh-CN" sz="1800" dirty="0" err="1"/>
              <a:t>modelex.h</a:t>
            </a:r>
            <a:r>
              <a:rPr lang="zh-CN" altLang="zh-CN" sz="1800" dirty="0"/>
              <a:t>”中的具体代码如下</a:t>
            </a:r>
            <a:r>
              <a:rPr lang="zh-CN" altLang="zh-CN" sz="1800" dirty="0" smtClean="0"/>
              <a:t>：</a:t>
            </a:r>
            <a:endParaRPr lang="zh-CN" altLang="zh-CN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902525" y="1679484"/>
            <a:ext cx="10319657" cy="5262979"/>
          </a:xfrm>
          <a:prstGeom prst="rect">
            <a:avLst/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#include &lt;</a:t>
            </a:r>
            <a:r>
              <a:rPr lang="en-US" altLang="zh-CN" sz="1400" dirty="0" err="1"/>
              <a:t>QAbstractTableModel</a:t>
            </a:r>
            <a:r>
              <a:rPr lang="en-US" altLang="zh-CN" sz="1400" dirty="0"/>
              <a:t>&gt;</a:t>
            </a:r>
            <a:endParaRPr lang="zh-CN" altLang="zh-CN" sz="1400" dirty="0"/>
          </a:p>
          <a:p>
            <a:r>
              <a:rPr lang="en-US" altLang="zh-CN" sz="1400" dirty="0"/>
              <a:t>#include &lt;</a:t>
            </a:r>
            <a:r>
              <a:rPr lang="en-US" altLang="zh-CN" sz="1400" dirty="0" err="1"/>
              <a:t>QVector</a:t>
            </a:r>
            <a:r>
              <a:rPr lang="en-US" altLang="zh-CN" sz="1400" dirty="0"/>
              <a:t>&gt;</a:t>
            </a:r>
            <a:endParaRPr lang="zh-CN" altLang="zh-CN" sz="1400" dirty="0"/>
          </a:p>
          <a:p>
            <a:r>
              <a:rPr lang="en-US" altLang="zh-CN" sz="1400" dirty="0"/>
              <a:t>#include &lt;</a:t>
            </a:r>
            <a:r>
              <a:rPr lang="en-US" altLang="zh-CN" sz="1400" dirty="0" err="1"/>
              <a:t>QMap</a:t>
            </a:r>
            <a:r>
              <a:rPr lang="en-US" altLang="zh-CN" sz="1400" dirty="0"/>
              <a:t>&gt;</a:t>
            </a:r>
            <a:endParaRPr lang="zh-CN" altLang="zh-CN" sz="1400" dirty="0"/>
          </a:p>
          <a:p>
            <a:r>
              <a:rPr lang="en-US" altLang="zh-CN" sz="1400" dirty="0"/>
              <a:t>#include &lt;</a:t>
            </a:r>
            <a:r>
              <a:rPr lang="en-US" altLang="zh-CN" sz="1400" dirty="0" err="1"/>
              <a:t>QStringList</a:t>
            </a:r>
            <a:r>
              <a:rPr lang="en-US" altLang="zh-CN" sz="1400" dirty="0"/>
              <a:t>&gt;</a:t>
            </a:r>
            <a:endParaRPr lang="zh-CN" altLang="zh-CN" sz="1400" dirty="0"/>
          </a:p>
          <a:p>
            <a:r>
              <a:rPr lang="en-US" altLang="zh-CN" sz="1400" dirty="0"/>
              <a:t>class </a:t>
            </a:r>
            <a:r>
              <a:rPr lang="en-US" altLang="zh-CN" sz="1400" dirty="0" err="1"/>
              <a:t>ModelEx</a:t>
            </a:r>
            <a:r>
              <a:rPr lang="en-US" altLang="zh-CN" sz="1400" dirty="0"/>
              <a:t> : public </a:t>
            </a:r>
            <a:r>
              <a:rPr lang="en-US" altLang="zh-CN" sz="1400" dirty="0" err="1"/>
              <a:t>QAbstractTableModel</a:t>
            </a:r>
            <a:endParaRPr lang="zh-CN" altLang="zh-CN" sz="1400" dirty="0"/>
          </a:p>
          <a:p>
            <a:r>
              <a:rPr lang="en-US" altLang="zh-CN" sz="1400" dirty="0"/>
              <a:t>{</a:t>
            </a:r>
            <a:endParaRPr lang="zh-CN" altLang="zh-CN" sz="1400" dirty="0"/>
          </a:p>
          <a:p>
            <a:r>
              <a:rPr lang="en-US" altLang="zh-CN" sz="1400" dirty="0"/>
              <a:t>public:</a:t>
            </a:r>
            <a:endParaRPr lang="zh-CN" altLang="zh-CN" sz="1400" dirty="0"/>
          </a:p>
          <a:p>
            <a:r>
              <a:rPr lang="en-US" altLang="zh-CN" sz="1400" dirty="0"/>
              <a:t>    explicit </a:t>
            </a:r>
            <a:r>
              <a:rPr lang="en-US" altLang="zh-CN" sz="1400" dirty="0" err="1"/>
              <a:t>ModelEx</a:t>
            </a:r>
            <a:r>
              <a:rPr lang="en-US" altLang="zh-CN" sz="1400" dirty="0"/>
              <a:t>(</a:t>
            </a:r>
            <a:r>
              <a:rPr lang="en-US" altLang="zh-CN" sz="1400" dirty="0" err="1"/>
              <a:t>QObject</a:t>
            </a:r>
            <a:r>
              <a:rPr lang="en-US" altLang="zh-CN" sz="1400" dirty="0"/>
              <a:t> *parent=0);</a:t>
            </a:r>
            <a:endParaRPr lang="zh-CN" altLang="zh-CN" sz="1400" dirty="0"/>
          </a:p>
          <a:p>
            <a:r>
              <a:rPr lang="en-US" altLang="zh-CN" sz="1400" dirty="0"/>
              <a:t>    //</a:t>
            </a:r>
            <a:r>
              <a:rPr lang="zh-CN" altLang="zh-CN" sz="1400" dirty="0"/>
              <a:t>虚函数声明</a:t>
            </a:r>
            <a:r>
              <a:rPr lang="en-US" altLang="zh-CN" sz="1400" dirty="0"/>
              <a:t>									</a:t>
            </a:r>
            <a:r>
              <a:rPr lang="en-US" altLang="zh-CN" sz="1400" dirty="0" smtClean="0"/>
              <a:t>//(</a:t>
            </a:r>
            <a:r>
              <a:rPr lang="en-US" altLang="zh-CN" sz="1400" dirty="0"/>
              <a:t>a)</a:t>
            </a:r>
            <a:endParaRPr lang="zh-CN" altLang="zh-CN" sz="1400" dirty="0"/>
          </a:p>
          <a:p>
            <a:r>
              <a:rPr lang="en-US" altLang="zh-CN" sz="1400" dirty="0"/>
              <a:t>    virtual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rowCount</a:t>
            </a:r>
            <a:r>
              <a:rPr lang="en-US" altLang="zh-CN" sz="1400" dirty="0"/>
              <a:t>(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QModelIndex</a:t>
            </a:r>
            <a:r>
              <a:rPr lang="en-US" altLang="zh-CN" sz="1400" dirty="0"/>
              <a:t> &amp;parent=</a:t>
            </a:r>
            <a:r>
              <a:rPr lang="en-US" altLang="zh-CN" sz="1400" dirty="0" err="1"/>
              <a:t>QModelIndex</a:t>
            </a:r>
            <a:r>
              <a:rPr lang="en-US" altLang="zh-CN" sz="1400" dirty="0"/>
              <a:t>()) 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;</a:t>
            </a:r>
            <a:endParaRPr lang="zh-CN" altLang="zh-CN" sz="1400" dirty="0"/>
          </a:p>
          <a:p>
            <a:r>
              <a:rPr lang="en-US" altLang="zh-CN" sz="1400" dirty="0"/>
              <a:t>    virtual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columnCount</a:t>
            </a:r>
            <a:r>
              <a:rPr lang="en-US" altLang="zh-CN" sz="1400" dirty="0"/>
              <a:t>(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QModelIndex</a:t>
            </a:r>
            <a:r>
              <a:rPr lang="en-US" altLang="zh-CN" sz="1400" dirty="0"/>
              <a:t> &amp;parent=</a:t>
            </a:r>
            <a:r>
              <a:rPr lang="en-US" altLang="zh-CN" sz="1400" dirty="0" err="1"/>
              <a:t>QModelIndex</a:t>
            </a:r>
            <a:r>
              <a:rPr lang="en-US" altLang="zh-CN" sz="1400" dirty="0"/>
              <a:t>()) 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;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QVariant</a:t>
            </a:r>
            <a:r>
              <a:rPr lang="en-US" altLang="zh-CN" sz="1400" dirty="0"/>
              <a:t> data(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QModelIndex</a:t>
            </a:r>
            <a:r>
              <a:rPr lang="en-US" altLang="zh-CN" sz="1400" dirty="0"/>
              <a:t> &amp;index,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role) 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;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QVariant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headerData</a:t>
            </a:r>
            <a:r>
              <a:rPr lang="en-US" altLang="zh-CN" sz="1400" dirty="0"/>
              <a:t>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section, </a:t>
            </a:r>
            <a:r>
              <a:rPr lang="en-US" altLang="zh-CN" sz="1400" dirty="0" err="1"/>
              <a:t>Qt</a:t>
            </a:r>
            <a:r>
              <a:rPr lang="en-US" altLang="zh-CN" sz="1400" dirty="0"/>
              <a:t>::Orientation </a:t>
            </a:r>
            <a:r>
              <a:rPr lang="en-US" altLang="zh-CN" sz="1400" dirty="0" err="1"/>
              <a:t>orientation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role) 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;</a:t>
            </a:r>
            <a:endParaRPr lang="zh-CN" altLang="zh-CN" sz="1400" dirty="0"/>
          </a:p>
          <a:p>
            <a:r>
              <a:rPr lang="en-US" altLang="zh-CN" sz="1400" dirty="0"/>
              <a:t>signals</a:t>
            </a:r>
            <a:r>
              <a:rPr lang="en-US" altLang="zh-CN" sz="1400" dirty="0" smtClean="0"/>
              <a:t>:</a:t>
            </a:r>
            <a:endParaRPr lang="zh-CN" altLang="zh-CN" sz="1400" dirty="0"/>
          </a:p>
          <a:p>
            <a:r>
              <a:rPr lang="en-US" altLang="zh-CN" sz="1400" dirty="0"/>
              <a:t>public slots:</a:t>
            </a:r>
            <a:endParaRPr lang="zh-CN" altLang="zh-CN" sz="1400" dirty="0"/>
          </a:p>
          <a:p>
            <a:r>
              <a:rPr lang="en-US" altLang="zh-CN" sz="1400" dirty="0"/>
              <a:t>private: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QVector</a:t>
            </a:r>
            <a:r>
              <a:rPr lang="en-US" altLang="zh-CN" sz="1400" dirty="0"/>
              <a:t>&lt;short&gt; army;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QVector</a:t>
            </a:r>
            <a:r>
              <a:rPr lang="en-US" altLang="zh-CN" sz="1400" dirty="0"/>
              <a:t>&lt;short&gt; </a:t>
            </a:r>
            <a:r>
              <a:rPr lang="en-US" altLang="zh-CN" sz="1400" dirty="0" err="1"/>
              <a:t>weaponType</a:t>
            </a:r>
            <a:r>
              <a:rPr lang="en-US" altLang="zh-CN" sz="1400" dirty="0"/>
              <a:t>;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QMap</a:t>
            </a:r>
            <a:r>
              <a:rPr lang="en-US" altLang="zh-CN" sz="1400" dirty="0"/>
              <a:t>&lt;</a:t>
            </a:r>
            <a:r>
              <a:rPr lang="en-US" altLang="zh-CN" sz="1400" dirty="0" err="1"/>
              <a:t>short,QString</a:t>
            </a:r>
            <a:r>
              <a:rPr lang="en-US" altLang="zh-CN" sz="1400" dirty="0"/>
              <a:t>&gt; </a:t>
            </a:r>
            <a:r>
              <a:rPr lang="en-US" altLang="zh-CN" sz="1400" dirty="0" err="1"/>
              <a:t>armyMap</a:t>
            </a:r>
            <a:r>
              <a:rPr lang="en-US" altLang="zh-CN" sz="1400" dirty="0"/>
              <a:t>;	//</a:t>
            </a:r>
            <a:r>
              <a:rPr lang="zh-CN" altLang="zh-CN" sz="1400" dirty="0"/>
              <a:t>使用</a:t>
            </a:r>
            <a:r>
              <a:rPr lang="en-US" altLang="zh-CN" sz="1400" dirty="0" err="1"/>
              <a:t>QMap</a:t>
            </a:r>
            <a:r>
              <a:rPr lang="zh-CN" altLang="zh-CN" sz="1400" dirty="0"/>
              <a:t>数据结构保存“数值—文字”的映射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QMap</a:t>
            </a:r>
            <a:r>
              <a:rPr lang="en-US" altLang="zh-CN" sz="1400" dirty="0"/>
              <a:t>&lt;</a:t>
            </a:r>
            <a:r>
              <a:rPr lang="en-US" altLang="zh-CN" sz="1400" dirty="0" err="1"/>
              <a:t>short,QString</a:t>
            </a:r>
            <a:r>
              <a:rPr lang="en-US" altLang="zh-CN" sz="1400" dirty="0"/>
              <a:t>&gt; </a:t>
            </a:r>
            <a:r>
              <a:rPr lang="en-US" altLang="zh-CN" sz="1400" dirty="0" err="1"/>
              <a:t>weaponTypeMap</a:t>
            </a:r>
            <a:r>
              <a:rPr lang="en-US" altLang="zh-CN" sz="1400" dirty="0"/>
              <a:t>;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QStringList</a:t>
            </a:r>
            <a:r>
              <a:rPr lang="en-US" altLang="zh-CN" sz="1400" dirty="0"/>
              <a:t>  weapon;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QStringList</a:t>
            </a:r>
            <a:r>
              <a:rPr lang="en-US" altLang="zh-CN" sz="1400" dirty="0"/>
              <a:t>  header;</a:t>
            </a:r>
            <a:endParaRPr lang="zh-CN" altLang="zh-CN" sz="1400" dirty="0"/>
          </a:p>
          <a:p>
            <a:r>
              <a:rPr lang="en-US" altLang="zh-CN" sz="1400" dirty="0"/>
              <a:t>    void </a:t>
            </a:r>
            <a:r>
              <a:rPr lang="en-US" altLang="zh-CN" sz="1400" dirty="0" err="1"/>
              <a:t>populateModel</a:t>
            </a:r>
            <a:r>
              <a:rPr lang="en-US" altLang="zh-CN" sz="1400" dirty="0"/>
              <a:t>();			//</a:t>
            </a:r>
            <a:r>
              <a:rPr lang="zh-CN" altLang="zh-CN" sz="1400" dirty="0"/>
              <a:t>完成表格数据的初始化填充</a:t>
            </a:r>
          </a:p>
          <a:p>
            <a:r>
              <a:rPr lang="en-US" altLang="zh-CN" sz="1400" dirty="0" smtClean="0"/>
              <a:t>};</a:t>
            </a:r>
            <a:endParaRPr lang="zh-CN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438449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8495" y="340781"/>
            <a:ext cx="22525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模型（</a:t>
            </a:r>
            <a:r>
              <a:rPr lang="en-US" altLang="zh-CN" sz="2400" b="1" dirty="0"/>
              <a:t>Model</a:t>
            </a:r>
            <a:r>
              <a:rPr lang="zh-CN" altLang="zh-CN" sz="2400" b="1" dirty="0"/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1028495" y="958298"/>
            <a:ext cx="5201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2</a:t>
            </a:r>
            <a:r>
              <a:rPr lang="zh-CN" altLang="zh-CN" sz="1800" dirty="0"/>
              <a:t>）源文件“</a:t>
            </a:r>
            <a:r>
              <a:rPr lang="en-US" altLang="zh-CN" sz="1800" dirty="0"/>
              <a:t>modelex.cpp</a:t>
            </a:r>
            <a:r>
              <a:rPr lang="zh-CN" altLang="zh-CN" sz="1800" dirty="0"/>
              <a:t>”中的具体代码如下：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260167" y="1327630"/>
            <a:ext cx="9213869" cy="4671417"/>
          </a:xfrm>
          <a:prstGeom prst="roundRect">
            <a:avLst>
              <a:gd name="adj" fmla="val 6027"/>
            </a:avLst>
          </a:prstGeom>
          <a:solidFill>
            <a:srgbClr val="DDDDDD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#include "</a:t>
            </a:r>
            <a:r>
              <a:rPr lang="en-US" altLang="zh-CN" dirty="0" err="1"/>
              <a:t>modelex.h</a:t>
            </a:r>
            <a:r>
              <a:rPr lang="en-US" altLang="zh-CN" dirty="0"/>
              <a:t>"</a:t>
            </a:r>
            <a:endParaRPr lang="zh-CN" altLang="zh-CN" dirty="0"/>
          </a:p>
          <a:p>
            <a:r>
              <a:rPr lang="en-US" altLang="zh-CN" dirty="0" err="1"/>
              <a:t>ModelEx</a:t>
            </a:r>
            <a:r>
              <a:rPr lang="en-US" altLang="zh-CN" dirty="0"/>
              <a:t>::</a:t>
            </a:r>
            <a:r>
              <a:rPr lang="en-US" altLang="zh-CN" dirty="0" err="1"/>
              <a:t>ModelEx</a:t>
            </a:r>
            <a:r>
              <a:rPr lang="en-US" altLang="zh-CN" dirty="0"/>
              <a:t>(</a:t>
            </a:r>
            <a:r>
              <a:rPr lang="en-US" altLang="zh-CN" dirty="0" err="1"/>
              <a:t>QObject</a:t>
            </a:r>
            <a:r>
              <a:rPr lang="en-US" altLang="zh-CN" dirty="0"/>
              <a:t> *parent):</a:t>
            </a:r>
            <a:r>
              <a:rPr lang="en-US" altLang="zh-CN" dirty="0" err="1"/>
              <a:t>QAbstractTableModel</a:t>
            </a:r>
            <a:r>
              <a:rPr lang="en-US" altLang="zh-CN" dirty="0"/>
              <a:t>(parent)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armyMap</a:t>
            </a:r>
            <a:r>
              <a:rPr lang="en-US" altLang="zh-CN" dirty="0"/>
              <a:t>[1]=</a:t>
            </a:r>
            <a:r>
              <a:rPr lang="en-US" altLang="zh-CN" dirty="0" err="1"/>
              <a:t>tr</a:t>
            </a:r>
            <a:r>
              <a:rPr lang="en-US" altLang="zh-CN" dirty="0"/>
              <a:t>("</a:t>
            </a:r>
            <a:r>
              <a:rPr lang="zh-CN" altLang="zh-CN" dirty="0"/>
              <a:t>空军</a:t>
            </a:r>
            <a:r>
              <a:rPr lang="en-US" altLang="zh-CN" dirty="0"/>
              <a:t>");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armyMap</a:t>
            </a:r>
            <a:r>
              <a:rPr lang="en-US" altLang="zh-CN" dirty="0"/>
              <a:t>[2]=</a:t>
            </a:r>
            <a:r>
              <a:rPr lang="en-US" altLang="zh-CN" dirty="0" err="1"/>
              <a:t>tr</a:t>
            </a:r>
            <a:r>
              <a:rPr lang="en-US" altLang="zh-CN" dirty="0"/>
              <a:t>("</a:t>
            </a:r>
            <a:r>
              <a:rPr lang="zh-CN" altLang="zh-CN" dirty="0"/>
              <a:t>海军</a:t>
            </a:r>
            <a:r>
              <a:rPr lang="en-US" altLang="zh-CN" dirty="0"/>
              <a:t>");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armyMap</a:t>
            </a:r>
            <a:r>
              <a:rPr lang="en-US" altLang="zh-CN" dirty="0"/>
              <a:t>[3]=</a:t>
            </a:r>
            <a:r>
              <a:rPr lang="en-US" altLang="zh-CN" dirty="0" err="1"/>
              <a:t>tr</a:t>
            </a:r>
            <a:r>
              <a:rPr lang="en-US" altLang="zh-CN" dirty="0"/>
              <a:t>("</a:t>
            </a:r>
            <a:r>
              <a:rPr lang="zh-CN" altLang="zh-CN" dirty="0"/>
              <a:t>陆军</a:t>
            </a:r>
            <a:r>
              <a:rPr lang="en-US" altLang="zh-CN" dirty="0"/>
              <a:t>");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armyMap</a:t>
            </a:r>
            <a:r>
              <a:rPr lang="en-US" altLang="zh-CN" dirty="0"/>
              <a:t>[4]=</a:t>
            </a:r>
            <a:r>
              <a:rPr lang="en-US" altLang="zh-CN" dirty="0" err="1"/>
              <a:t>tr</a:t>
            </a:r>
            <a:r>
              <a:rPr lang="en-US" altLang="zh-CN" dirty="0"/>
              <a:t>("</a:t>
            </a:r>
            <a:r>
              <a:rPr lang="zh-CN" altLang="zh-CN" dirty="0"/>
              <a:t>海军陆战队</a:t>
            </a:r>
            <a:r>
              <a:rPr lang="en-US" altLang="zh-CN" dirty="0"/>
              <a:t>");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weaponTypeMap</a:t>
            </a:r>
            <a:r>
              <a:rPr lang="en-US" altLang="zh-CN" dirty="0"/>
              <a:t>[1]=</a:t>
            </a:r>
            <a:r>
              <a:rPr lang="en-US" altLang="zh-CN" dirty="0" err="1"/>
              <a:t>tr</a:t>
            </a:r>
            <a:r>
              <a:rPr lang="en-US" altLang="zh-CN" dirty="0"/>
              <a:t>("</a:t>
            </a:r>
            <a:r>
              <a:rPr lang="zh-CN" altLang="zh-CN" dirty="0"/>
              <a:t>轰炸机</a:t>
            </a:r>
            <a:r>
              <a:rPr lang="en-US" altLang="zh-CN" dirty="0"/>
              <a:t>");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weaponTypeMap</a:t>
            </a:r>
            <a:r>
              <a:rPr lang="en-US" altLang="zh-CN" dirty="0"/>
              <a:t>[2]=</a:t>
            </a:r>
            <a:r>
              <a:rPr lang="en-US" altLang="zh-CN" dirty="0" err="1"/>
              <a:t>tr</a:t>
            </a:r>
            <a:r>
              <a:rPr lang="en-US" altLang="zh-CN" dirty="0"/>
              <a:t>("</a:t>
            </a:r>
            <a:r>
              <a:rPr lang="zh-CN" altLang="zh-CN" dirty="0"/>
              <a:t>战斗机</a:t>
            </a:r>
            <a:r>
              <a:rPr lang="en-US" altLang="zh-CN" dirty="0"/>
              <a:t>");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weaponTypeMap</a:t>
            </a:r>
            <a:r>
              <a:rPr lang="en-US" altLang="zh-CN" dirty="0"/>
              <a:t>[3]=</a:t>
            </a:r>
            <a:r>
              <a:rPr lang="en-US" altLang="zh-CN" dirty="0" err="1"/>
              <a:t>tr</a:t>
            </a:r>
            <a:r>
              <a:rPr lang="en-US" altLang="zh-CN" dirty="0"/>
              <a:t>("</a:t>
            </a:r>
            <a:r>
              <a:rPr lang="zh-CN" altLang="zh-CN" dirty="0"/>
              <a:t>航空母舰</a:t>
            </a:r>
            <a:r>
              <a:rPr lang="en-US" altLang="zh-CN" dirty="0"/>
              <a:t>");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weaponTypeMap</a:t>
            </a:r>
            <a:r>
              <a:rPr lang="en-US" altLang="zh-CN" dirty="0"/>
              <a:t>[4]=</a:t>
            </a:r>
            <a:r>
              <a:rPr lang="en-US" altLang="zh-CN" dirty="0" err="1"/>
              <a:t>tr</a:t>
            </a:r>
            <a:r>
              <a:rPr lang="en-US" altLang="zh-CN" dirty="0"/>
              <a:t>("</a:t>
            </a:r>
            <a:r>
              <a:rPr lang="zh-CN" altLang="zh-CN" dirty="0"/>
              <a:t>驱逐舰</a:t>
            </a:r>
            <a:r>
              <a:rPr lang="en-US" altLang="zh-CN" dirty="0"/>
              <a:t>");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weaponTypeMap</a:t>
            </a:r>
            <a:r>
              <a:rPr lang="en-US" altLang="zh-CN" dirty="0"/>
              <a:t>[5]=</a:t>
            </a:r>
            <a:r>
              <a:rPr lang="en-US" altLang="zh-CN" dirty="0" err="1"/>
              <a:t>tr</a:t>
            </a:r>
            <a:r>
              <a:rPr lang="en-US" altLang="zh-CN" dirty="0"/>
              <a:t>("</a:t>
            </a:r>
            <a:r>
              <a:rPr lang="zh-CN" altLang="zh-CN" dirty="0"/>
              <a:t>直升机</a:t>
            </a:r>
            <a:r>
              <a:rPr lang="en-US" altLang="zh-CN" dirty="0"/>
              <a:t>");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weaponTypeMap</a:t>
            </a:r>
            <a:r>
              <a:rPr lang="en-US" altLang="zh-CN" dirty="0"/>
              <a:t>[6]=</a:t>
            </a:r>
            <a:r>
              <a:rPr lang="en-US" altLang="zh-CN" dirty="0" err="1"/>
              <a:t>tr</a:t>
            </a:r>
            <a:r>
              <a:rPr lang="en-US" altLang="zh-CN" dirty="0"/>
              <a:t>("</a:t>
            </a:r>
            <a:r>
              <a:rPr lang="zh-CN" altLang="zh-CN" dirty="0"/>
              <a:t>坦克</a:t>
            </a:r>
            <a:r>
              <a:rPr lang="en-US" altLang="zh-CN" dirty="0"/>
              <a:t>");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weaponTypeMap</a:t>
            </a:r>
            <a:r>
              <a:rPr lang="en-US" altLang="zh-CN" dirty="0"/>
              <a:t>[7]=</a:t>
            </a:r>
            <a:r>
              <a:rPr lang="en-US" altLang="zh-CN" dirty="0" err="1"/>
              <a:t>tr</a:t>
            </a:r>
            <a:r>
              <a:rPr lang="en-US" altLang="zh-CN" dirty="0"/>
              <a:t>("</a:t>
            </a:r>
            <a:r>
              <a:rPr lang="zh-CN" altLang="zh-CN" dirty="0"/>
              <a:t>两栖攻击舰</a:t>
            </a:r>
            <a:r>
              <a:rPr lang="en-US" altLang="zh-CN" dirty="0"/>
              <a:t>");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weaponTypeMap</a:t>
            </a:r>
            <a:r>
              <a:rPr lang="en-US" altLang="zh-CN" dirty="0"/>
              <a:t>[8]=</a:t>
            </a:r>
            <a:r>
              <a:rPr lang="en-US" altLang="zh-CN" dirty="0" err="1"/>
              <a:t>tr</a:t>
            </a:r>
            <a:r>
              <a:rPr lang="en-US" altLang="zh-CN" dirty="0"/>
              <a:t>("</a:t>
            </a:r>
            <a:r>
              <a:rPr lang="zh-CN" altLang="zh-CN" dirty="0"/>
              <a:t>两栖战车</a:t>
            </a:r>
            <a:r>
              <a:rPr lang="en-US" altLang="zh-CN" dirty="0"/>
              <a:t>");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populateModel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1209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8495" y="340781"/>
            <a:ext cx="22525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模型（</a:t>
            </a:r>
            <a:r>
              <a:rPr lang="en-US" altLang="zh-CN" sz="2400" b="1" dirty="0"/>
              <a:t>Model</a:t>
            </a:r>
            <a:r>
              <a:rPr lang="zh-CN" altLang="zh-CN" sz="2400" b="1" dirty="0"/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1133460" y="970173"/>
            <a:ext cx="4543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err="1"/>
              <a:t>populateModel</a:t>
            </a:r>
            <a:r>
              <a:rPr lang="en-US" altLang="zh-CN" sz="1800" dirty="0"/>
              <a:t>()</a:t>
            </a:r>
            <a:r>
              <a:rPr lang="zh-CN" altLang="zh-CN" sz="1800" dirty="0"/>
              <a:t>函数的具体实现代码如下：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3460" y="1472540"/>
            <a:ext cx="9530582" cy="2269748"/>
          </a:xfrm>
          <a:prstGeom prst="roundRect">
            <a:avLst>
              <a:gd name="adj" fmla="val 6843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ModelEx</a:t>
            </a:r>
            <a:r>
              <a:rPr lang="en-US" altLang="zh-CN" dirty="0"/>
              <a:t>::</a:t>
            </a:r>
            <a:r>
              <a:rPr lang="en-US" altLang="zh-CN" dirty="0" err="1"/>
              <a:t>populateModel</a:t>
            </a:r>
            <a:r>
              <a:rPr lang="en-US" altLang="zh-CN" dirty="0"/>
              <a:t>()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header&lt;&lt;</a:t>
            </a:r>
            <a:r>
              <a:rPr lang="en-US" altLang="zh-CN" dirty="0" err="1"/>
              <a:t>tr</a:t>
            </a:r>
            <a:r>
              <a:rPr lang="en-US" altLang="zh-CN" dirty="0"/>
              <a:t>("</a:t>
            </a:r>
            <a:r>
              <a:rPr lang="zh-CN" altLang="zh-CN" dirty="0"/>
              <a:t>军种</a:t>
            </a:r>
            <a:r>
              <a:rPr lang="en-US" altLang="zh-CN" dirty="0"/>
              <a:t>")&lt;&lt;</a:t>
            </a:r>
            <a:r>
              <a:rPr lang="en-US" altLang="zh-CN" dirty="0" err="1"/>
              <a:t>tr</a:t>
            </a:r>
            <a:r>
              <a:rPr lang="en-US" altLang="zh-CN" dirty="0"/>
              <a:t>("</a:t>
            </a:r>
            <a:r>
              <a:rPr lang="zh-CN" altLang="zh-CN" dirty="0"/>
              <a:t>种类</a:t>
            </a:r>
            <a:r>
              <a:rPr lang="en-US" altLang="zh-CN" dirty="0"/>
              <a:t>")&lt;&lt;</a:t>
            </a:r>
            <a:r>
              <a:rPr lang="en-US" altLang="zh-CN" dirty="0" err="1"/>
              <a:t>tr</a:t>
            </a:r>
            <a:r>
              <a:rPr lang="en-US" altLang="zh-CN" dirty="0"/>
              <a:t>("</a:t>
            </a:r>
            <a:r>
              <a:rPr lang="zh-CN" altLang="zh-CN" dirty="0"/>
              <a:t>武器</a:t>
            </a:r>
            <a:r>
              <a:rPr lang="en-US" altLang="zh-CN" dirty="0"/>
              <a:t>");</a:t>
            </a:r>
            <a:endParaRPr lang="zh-CN" altLang="zh-CN" dirty="0"/>
          </a:p>
          <a:p>
            <a:r>
              <a:rPr lang="en-US" altLang="zh-CN" dirty="0"/>
              <a:t>    army&lt;&lt;1&lt;&lt;2&lt;&lt;3&lt;&lt;4&lt;&lt;2&lt;&lt;4&lt;&lt;3&lt;&lt;1;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weaponType</a:t>
            </a:r>
            <a:r>
              <a:rPr lang="en-US" altLang="zh-CN" dirty="0"/>
              <a:t>&lt;&lt;1&lt;&lt;3&lt;&lt;5&lt;&lt;7&lt;&lt;4&lt;&lt;8&lt;&lt;6&lt;&lt;2;</a:t>
            </a:r>
            <a:endParaRPr lang="zh-CN" altLang="zh-CN" dirty="0"/>
          </a:p>
          <a:p>
            <a:r>
              <a:rPr lang="en-US" altLang="zh-CN" dirty="0"/>
              <a:t>    weapon&lt;&lt;</a:t>
            </a:r>
            <a:r>
              <a:rPr lang="en-US" altLang="zh-CN" dirty="0" err="1"/>
              <a:t>tr</a:t>
            </a:r>
            <a:r>
              <a:rPr lang="en-US" altLang="zh-CN" dirty="0"/>
              <a:t>("B-2")&lt;&lt;</a:t>
            </a:r>
            <a:r>
              <a:rPr lang="en-US" altLang="zh-CN" dirty="0" err="1"/>
              <a:t>tr</a:t>
            </a:r>
            <a:r>
              <a:rPr lang="en-US" altLang="zh-CN" dirty="0"/>
              <a:t>("</a:t>
            </a:r>
            <a:r>
              <a:rPr lang="zh-CN" altLang="zh-CN" dirty="0"/>
              <a:t>尼米兹级</a:t>
            </a:r>
            <a:r>
              <a:rPr lang="en-US" altLang="zh-CN" dirty="0"/>
              <a:t>")&lt;&lt;</a:t>
            </a:r>
            <a:r>
              <a:rPr lang="en-US" altLang="zh-CN" dirty="0" err="1"/>
              <a:t>tr</a:t>
            </a:r>
            <a:r>
              <a:rPr lang="en-US" altLang="zh-CN" dirty="0"/>
              <a:t>("</a:t>
            </a:r>
            <a:r>
              <a:rPr lang="zh-CN" altLang="zh-CN" dirty="0"/>
              <a:t>阿帕奇</a:t>
            </a:r>
            <a:r>
              <a:rPr lang="en-US" altLang="zh-CN" dirty="0"/>
              <a:t>")&lt;&lt;</a:t>
            </a:r>
            <a:r>
              <a:rPr lang="en-US" altLang="zh-CN" dirty="0" err="1"/>
              <a:t>tr</a:t>
            </a:r>
            <a:r>
              <a:rPr lang="en-US" altLang="zh-CN" dirty="0"/>
              <a:t>("</a:t>
            </a:r>
            <a:r>
              <a:rPr lang="zh-CN" altLang="zh-CN" dirty="0"/>
              <a:t>黄蜂级</a:t>
            </a:r>
            <a:r>
              <a:rPr lang="en-US" altLang="zh-CN" dirty="0"/>
              <a:t>")</a:t>
            </a:r>
            <a:endParaRPr lang="zh-CN" altLang="zh-CN" dirty="0"/>
          </a:p>
          <a:p>
            <a:r>
              <a:rPr lang="en-US" altLang="zh-CN" dirty="0"/>
              <a:t>            &lt;&lt;</a:t>
            </a:r>
            <a:r>
              <a:rPr lang="en-US" altLang="zh-CN" dirty="0" err="1"/>
              <a:t>tr</a:t>
            </a:r>
            <a:r>
              <a:rPr lang="en-US" altLang="zh-CN" dirty="0"/>
              <a:t>("</a:t>
            </a:r>
            <a:r>
              <a:rPr lang="zh-CN" altLang="zh-CN" dirty="0"/>
              <a:t>阿利伯克级</a:t>
            </a:r>
            <a:r>
              <a:rPr lang="en-US" altLang="zh-CN" dirty="0"/>
              <a:t>")&lt;&lt;</a:t>
            </a:r>
            <a:r>
              <a:rPr lang="en-US" altLang="zh-CN" dirty="0" err="1"/>
              <a:t>tr</a:t>
            </a:r>
            <a:r>
              <a:rPr lang="en-US" altLang="zh-CN" dirty="0"/>
              <a:t>("AAAV")&lt;&lt;</a:t>
            </a:r>
            <a:r>
              <a:rPr lang="en-US" altLang="zh-CN" dirty="0" err="1"/>
              <a:t>tr</a:t>
            </a:r>
            <a:r>
              <a:rPr lang="en-US" altLang="zh-CN" dirty="0"/>
              <a:t>("M1A1")&lt;&lt;</a:t>
            </a:r>
            <a:r>
              <a:rPr lang="en-US" altLang="zh-CN" dirty="0" err="1"/>
              <a:t>tr</a:t>
            </a:r>
            <a:r>
              <a:rPr lang="en-US" altLang="zh-CN" dirty="0"/>
              <a:t>("F-22");</a:t>
            </a:r>
            <a:endParaRPr lang="zh-CN" altLang="zh-CN" dirty="0"/>
          </a:p>
          <a:p>
            <a:r>
              <a:rPr lang="en-US" altLang="zh-CN" dirty="0" smtClean="0"/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028495" y="3772171"/>
            <a:ext cx="7438611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columnCount</a:t>
            </a:r>
            <a:r>
              <a:rPr lang="en-US" altLang="zh-CN" dirty="0"/>
              <a:t>()</a:t>
            </a:r>
            <a:r>
              <a:rPr lang="zh-CN" altLang="zh-CN" dirty="0"/>
              <a:t>函数中，因为模型的列固定为“</a:t>
            </a:r>
            <a:r>
              <a:rPr lang="en-US" altLang="zh-CN" dirty="0"/>
              <a:t>3</a:t>
            </a:r>
            <a:r>
              <a:rPr lang="zh-CN" altLang="zh-CN" dirty="0"/>
              <a:t>”，所以直接返回“</a:t>
            </a:r>
            <a:r>
              <a:rPr lang="en-US" altLang="zh-CN" dirty="0"/>
              <a:t>3</a:t>
            </a:r>
            <a:r>
              <a:rPr lang="zh-CN" altLang="zh-CN" dirty="0"/>
              <a:t>”。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33460" y="4126114"/>
            <a:ext cx="9530582" cy="639366"/>
          </a:xfrm>
          <a:prstGeom prst="roundRect">
            <a:avLst>
              <a:gd name="adj" fmla="val 6843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ModelEx</a:t>
            </a:r>
            <a:r>
              <a:rPr lang="en-US" altLang="zh-CN" dirty="0"/>
              <a:t>::</a:t>
            </a:r>
            <a:r>
              <a:rPr lang="en-US" altLang="zh-CN" dirty="0" err="1"/>
              <a:t>columnCount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QModelIndex</a:t>
            </a:r>
            <a:r>
              <a:rPr lang="en-US" altLang="zh-CN" dirty="0"/>
              <a:t> &amp;parent) </a:t>
            </a:r>
            <a:r>
              <a:rPr lang="en-US" altLang="zh-CN" dirty="0" err="1"/>
              <a:t>const</a:t>
            </a:r>
            <a:endParaRPr lang="zh-CN" altLang="zh-CN" dirty="0"/>
          </a:p>
          <a:p>
            <a:r>
              <a:rPr lang="en-US" altLang="zh-CN" dirty="0"/>
              <a:t>{	 return 3;	   }</a:t>
            </a:r>
            <a:endParaRPr lang="zh-CN" altLang="zh-CN" dirty="0"/>
          </a:p>
        </p:txBody>
      </p:sp>
      <p:sp>
        <p:nvSpPr>
          <p:cNvPr id="7" name="矩形 6"/>
          <p:cNvSpPr/>
          <p:nvPr/>
        </p:nvSpPr>
        <p:spPr>
          <a:xfrm>
            <a:off x="1040848" y="4765480"/>
            <a:ext cx="3369833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rowCount</a:t>
            </a:r>
            <a:r>
              <a:rPr lang="en-US" altLang="zh-CN" dirty="0"/>
              <a:t>()</a:t>
            </a:r>
            <a:r>
              <a:rPr lang="zh-CN" altLang="zh-CN" dirty="0"/>
              <a:t>函数返回模型的行数。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50271" y="5119423"/>
            <a:ext cx="9530582" cy="1182826"/>
          </a:xfrm>
          <a:prstGeom prst="roundRect">
            <a:avLst>
              <a:gd name="adj" fmla="val 6843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ModelEx</a:t>
            </a:r>
            <a:r>
              <a:rPr lang="en-US" altLang="zh-CN" dirty="0"/>
              <a:t>::</a:t>
            </a:r>
            <a:r>
              <a:rPr lang="en-US" altLang="zh-CN" dirty="0" err="1"/>
              <a:t>rowCount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QModelIndex</a:t>
            </a:r>
            <a:r>
              <a:rPr lang="en-US" altLang="zh-CN" dirty="0"/>
              <a:t> &amp;parent) </a:t>
            </a:r>
            <a:r>
              <a:rPr lang="en-US" altLang="zh-CN" dirty="0" err="1"/>
              <a:t>const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return </a:t>
            </a:r>
            <a:r>
              <a:rPr lang="en-US" altLang="zh-CN" dirty="0" err="1"/>
              <a:t>army.size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73766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8495" y="340781"/>
            <a:ext cx="22525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模型（</a:t>
            </a:r>
            <a:r>
              <a:rPr lang="en-US" altLang="zh-CN" sz="2400" b="1" dirty="0"/>
              <a:t>Model</a:t>
            </a:r>
            <a:r>
              <a:rPr lang="zh-CN" altLang="zh-CN" sz="2400" b="1" dirty="0"/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1205499" y="1017675"/>
            <a:ext cx="5819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/>
              <a:t>data()</a:t>
            </a:r>
            <a:r>
              <a:rPr lang="zh-CN" altLang="zh-CN" sz="1800" dirty="0"/>
              <a:t>函数返回指定索引的数据，即将数值映射为文字。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05499" y="1387007"/>
            <a:ext cx="9399166" cy="5615761"/>
          </a:xfrm>
          <a:prstGeom prst="roundRect">
            <a:avLst>
              <a:gd name="adj" fmla="val 4782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QVariant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ModelEx</a:t>
            </a:r>
            <a:r>
              <a:rPr lang="en-US" altLang="zh-CN" sz="1600" dirty="0"/>
              <a:t>::data(</a:t>
            </a:r>
            <a:r>
              <a:rPr lang="en-US" altLang="zh-CN" sz="1600" dirty="0" err="1"/>
              <a:t>const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QModelIndex</a:t>
            </a:r>
            <a:r>
              <a:rPr lang="en-US" altLang="zh-CN" sz="1600" dirty="0"/>
              <a:t> &amp;index,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role) </a:t>
            </a:r>
            <a:r>
              <a:rPr lang="en-US" altLang="zh-CN" sz="1600" dirty="0" err="1"/>
              <a:t>const</a:t>
            </a:r>
            <a:endParaRPr lang="zh-CN" altLang="zh-CN" sz="1600" dirty="0"/>
          </a:p>
          <a:p>
            <a:r>
              <a:rPr lang="en-US" altLang="zh-CN" sz="1600" dirty="0"/>
              <a:t>{</a:t>
            </a:r>
            <a:endParaRPr lang="zh-CN" altLang="zh-CN" sz="1600" dirty="0"/>
          </a:p>
          <a:p>
            <a:r>
              <a:rPr lang="en-US" altLang="zh-CN" sz="1600" dirty="0"/>
              <a:t>    if(!</a:t>
            </a:r>
            <a:r>
              <a:rPr lang="en-US" altLang="zh-CN" sz="1600" dirty="0" err="1"/>
              <a:t>index.isValid</a:t>
            </a:r>
            <a:r>
              <a:rPr lang="en-US" altLang="zh-CN" sz="1600" dirty="0"/>
              <a:t>())</a:t>
            </a:r>
            <a:endParaRPr lang="zh-CN" altLang="zh-CN" sz="1600" dirty="0"/>
          </a:p>
          <a:p>
            <a:r>
              <a:rPr lang="en-US" altLang="zh-CN" sz="1600" dirty="0"/>
              <a:t>        return </a:t>
            </a:r>
            <a:r>
              <a:rPr lang="en-US" altLang="zh-CN" sz="1600" dirty="0" err="1"/>
              <a:t>QVariant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r>
              <a:rPr lang="en-US" altLang="zh-CN" sz="1600" dirty="0"/>
              <a:t>    if(role==</a:t>
            </a:r>
            <a:r>
              <a:rPr lang="en-US" altLang="zh-CN" sz="1600" dirty="0" err="1"/>
              <a:t>Qt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DisplayRole</a:t>
            </a:r>
            <a:r>
              <a:rPr lang="en-US" altLang="zh-CN" sz="1600" dirty="0"/>
              <a:t>)				//(a)</a:t>
            </a:r>
            <a:endParaRPr lang="zh-CN" altLang="zh-CN" sz="1600" dirty="0"/>
          </a:p>
          <a:p>
            <a:r>
              <a:rPr lang="en-US" altLang="zh-CN" sz="1600" dirty="0"/>
              <a:t>    {</a:t>
            </a:r>
            <a:endParaRPr lang="zh-CN" altLang="zh-CN" sz="1600" dirty="0"/>
          </a:p>
          <a:p>
            <a:r>
              <a:rPr lang="en-US" altLang="zh-CN" sz="1600" dirty="0"/>
              <a:t>        switch(</a:t>
            </a:r>
            <a:r>
              <a:rPr lang="en-US" altLang="zh-CN" sz="1600" dirty="0" err="1"/>
              <a:t>index.column</a:t>
            </a:r>
            <a:r>
              <a:rPr lang="en-US" altLang="zh-CN" sz="1600" dirty="0"/>
              <a:t>())</a:t>
            </a:r>
            <a:endParaRPr lang="zh-CN" altLang="zh-CN" sz="1600" dirty="0"/>
          </a:p>
          <a:p>
            <a:r>
              <a:rPr lang="en-US" altLang="zh-CN" sz="1600" dirty="0"/>
              <a:t>        {</a:t>
            </a:r>
            <a:endParaRPr lang="zh-CN" altLang="zh-CN" sz="1600" dirty="0"/>
          </a:p>
          <a:p>
            <a:r>
              <a:rPr lang="en-US" altLang="zh-CN" sz="1600" dirty="0"/>
              <a:t>        case 0:</a:t>
            </a:r>
            <a:endParaRPr lang="zh-CN" altLang="zh-CN" sz="1600" dirty="0"/>
          </a:p>
          <a:p>
            <a:r>
              <a:rPr lang="en-US" altLang="zh-CN" sz="1600" dirty="0"/>
              <a:t>            return </a:t>
            </a:r>
            <a:r>
              <a:rPr lang="en-US" altLang="zh-CN" sz="1600" dirty="0" err="1"/>
              <a:t>armyMap</a:t>
            </a:r>
            <a:r>
              <a:rPr lang="en-US" altLang="zh-CN" sz="1600" dirty="0"/>
              <a:t>[army[</a:t>
            </a:r>
            <a:r>
              <a:rPr lang="en-US" altLang="zh-CN" sz="1600" dirty="0" err="1"/>
              <a:t>index.row</a:t>
            </a:r>
            <a:r>
              <a:rPr lang="en-US" altLang="zh-CN" sz="1600" dirty="0"/>
              <a:t>()]];</a:t>
            </a:r>
            <a:endParaRPr lang="zh-CN" altLang="zh-CN" sz="1600" dirty="0"/>
          </a:p>
          <a:p>
            <a:r>
              <a:rPr lang="en-US" altLang="zh-CN" sz="1600" dirty="0"/>
              <a:t>            break;</a:t>
            </a:r>
            <a:endParaRPr lang="zh-CN" altLang="zh-CN" sz="1600" dirty="0"/>
          </a:p>
          <a:p>
            <a:r>
              <a:rPr lang="en-US" altLang="zh-CN" sz="1600" dirty="0"/>
              <a:t>        case 1:</a:t>
            </a:r>
            <a:endParaRPr lang="zh-CN" altLang="zh-CN" sz="1600" dirty="0"/>
          </a:p>
          <a:p>
            <a:r>
              <a:rPr lang="en-US" altLang="zh-CN" sz="1600" dirty="0"/>
              <a:t>            return </a:t>
            </a:r>
            <a:r>
              <a:rPr lang="en-US" altLang="zh-CN" sz="1600" dirty="0" err="1"/>
              <a:t>weaponTypeMap</a:t>
            </a:r>
            <a:r>
              <a:rPr lang="en-US" altLang="zh-CN" sz="1600" dirty="0"/>
              <a:t>[</a:t>
            </a:r>
            <a:r>
              <a:rPr lang="en-US" altLang="zh-CN" sz="1600" dirty="0" err="1"/>
              <a:t>weaponType</a:t>
            </a:r>
            <a:r>
              <a:rPr lang="en-US" altLang="zh-CN" sz="1600" dirty="0"/>
              <a:t>[</a:t>
            </a:r>
            <a:r>
              <a:rPr lang="en-US" altLang="zh-CN" sz="1600" dirty="0" err="1"/>
              <a:t>index.row</a:t>
            </a:r>
            <a:r>
              <a:rPr lang="en-US" altLang="zh-CN" sz="1600" dirty="0"/>
              <a:t>()]];</a:t>
            </a:r>
            <a:endParaRPr lang="zh-CN" altLang="zh-CN" sz="1600" dirty="0"/>
          </a:p>
          <a:p>
            <a:r>
              <a:rPr lang="en-US" altLang="zh-CN" sz="1600" dirty="0"/>
              <a:t>            break;</a:t>
            </a:r>
            <a:endParaRPr lang="zh-CN" altLang="zh-CN" sz="1600" dirty="0"/>
          </a:p>
          <a:p>
            <a:r>
              <a:rPr lang="en-US" altLang="zh-CN" sz="1600" dirty="0"/>
              <a:t>        case 2:</a:t>
            </a:r>
            <a:endParaRPr lang="zh-CN" altLang="zh-CN" sz="1600" dirty="0"/>
          </a:p>
          <a:p>
            <a:r>
              <a:rPr lang="en-US" altLang="zh-CN" sz="1600" dirty="0"/>
              <a:t>            return weapon[</a:t>
            </a:r>
            <a:r>
              <a:rPr lang="en-US" altLang="zh-CN" sz="1600" dirty="0" err="1"/>
              <a:t>index.row</a:t>
            </a:r>
            <a:r>
              <a:rPr lang="en-US" altLang="zh-CN" sz="1600" dirty="0"/>
              <a:t>()];</a:t>
            </a:r>
            <a:endParaRPr lang="zh-CN" altLang="zh-CN" sz="1600" dirty="0"/>
          </a:p>
          <a:p>
            <a:r>
              <a:rPr lang="en-US" altLang="zh-CN" sz="1600" dirty="0"/>
              <a:t>        default:</a:t>
            </a:r>
            <a:endParaRPr lang="zh-CN" altLang="zh-CN" sz="1600" dirty="0"/>
          </a:p>
          <a:p>
            <a:r>
              <a:rPr lang="en-US" altLang="zh-CN" sz="1600" dirty="0"/>
              <a:t>            return </a:t>
            </a:r>
            <a:r>
              <a:rPr lang="en-US" altLang="zh-CN" sz="1600" dirty="0" err="1"/>
              <a:t>QVariant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r>
              <a:rPr lang="en-US" altLang="zh-CN" sz="1600" dirty="0"/>
              <a:t>        }</a:t>
            </a:r>
            <a:endParaRPr lang="zh-CN" altLang="zh-CN" sz="1600" dirty="0"/>
          </a:p>
          <a:p>
            <a:r>
              <a:rPr lang="en-US" altLang="zh-CN" sz="1600" dirty="0"/>
              <a:t>    }</a:t>
            </a:r>
            <a:endParaRPr lang="zh-CN" altLang="zh-CN" sz="1600" dirty="0"/>
          </a:p>
          <a:p>
            <a:r>
              <a:rPr lang="en-US" altLang="zh-CN" sz="1600" dirty="0"/>
              <a:t>    return </a:t>
            </a:r>
            <a:r>
              <a:rPr lang="en-US" altLang="zh-CN" sz="1600" dirty="0" err="1"/>
              <a:t>QVariant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r>
              <a:rPr lang="en-US" altLang="zh-CN" sz="1600" dirty="0" smtClean="0"/>
              <a:t>}</a:t>
            </a:r>
            <a:endParaRPr lang="zh-C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018698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8495" y="340781"/>
            <a:ext cx="22525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模型（</a:t>
            </a:r>
            <a:r>
              <a:rPr lang="en-US" altLang="zh-CN" sz="2400" b="1" dirty="0"/>
              <a:t>Model</a:t>
            </a:r>
            <a:r>
              <a:rPr lang="zh-CN" altLang="zh-CN" sz="2400" b="1" dirty="0"/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1028495" y="970173"/>
            <a:ext cx="392209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表</a:t>
            </a:r>
            <a:r>
              <a:rPr lang="en-US" altLang="zh-CN" dirty="0"/>
              <a:t>8.1</a:t>
            </a:r>
            <a:r>
              <a:rPr lang="zh-CN" altLang="zh-CN" dirty="0"/>
              <a:t>列出了</a:t>
            </a:r>
            <a:r>
              <a:rPr lang="en-US" altLang="zh-CN" dirty="0"/>
              <a:t>Item</a:t>
            </a:r>
            <a:r>
              <a:rPr lang="zh-CN" altLang="zh-CN" dirty="0"/>
              <a:t>主要的角色及其描述。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460603"/>
              </p:ext>
            </p:extLst>
          </p:nvPr>
        </p:nvGraphicFramePr>
        <p:xfrm>
          <a:off x="2154765" y="1466620"/>
          <a:ext cx="8079007" cy="4756052"/>
        </p:xfrm>
        <a:graphic>
          <a:graphicData uri="http://schemas.openxmlformats.org/drawingml/2006/table">
            <a:tbl>
              <a:tblPr firstRow="1" firstCol="1" bandRow="1"/>
              <a:tblGrid>
                <a:gridCol w="2943990"/>
                <a:gridCol w="5135017"/>
              </a:tblGrid>
              <a:tr h="339718"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黑体"/>
                        </a:rPr>
                        <a:t>常</a:t>
                      </a:r>
                      <a:r>
                        <a:rPr lang="en-US" sz="1400" kern="100">
                          <a:effectLst/>
                          <a:latin typeface="Times New Roman"/>
                          <a:ea typeface="黑体"/>
                        </a:rPr>
                        <a:t>    </a:t>
                      </a:r>
                      <a:r>
                        <a:rPr lang="zh-CN" sz="1400" kern="100">
                          <a:effectLst/>
                          <a:latin typeface="Times New Roman"/>
                          <a:ea typeface="黑体"/>
                        </a:rPr>
                        <a:t>量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黑体"/>
                        </a:rPr>
                        <a:t>描</a:t>
                      </a:r>
                      <a:r>
                        <a:rPr lang="en-US" sz="1400" kern="100">
                          <a:effectLst/>
                          <a:latin typeface="Times New Roman"/>
                          <a:ea typeface="黑体"/>
                        </a:rPr>
                        <a:t>    </a:t>
                      </a:r>
                      <a:r>
                        <a:rPr lang="zh-CN" sz="1400" kern="100">
                          <a:effectLst/>
                          <a:latin typeface="Times New Roman"/>
                          <a:ea typeface="黑体"/>
                        </a:rPr>
                        <a:t>述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39718"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 err="1">
                          <a:effectLst/>
                          <a:latin typeface="Times New Roman"/>
                          <a:ea typeface="宋体"/>
                        </a:rPr>
                        <a:t>Qt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::</a:t>
                      </a:r>
                      <a:r>
                        <a:rPr lang="en-US" sz="1400" kern="0" dirty="0" err="1">
                          <a:effectLst/>
                          <a:latin typeface="Times New Roman"/>
                          <a:ea typeface="宋体"/>
                        </a:rPr>
                        <a:t>DisplayRole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显示文字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9718"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 err="1">
                          <a:effectLst/>
                          <a:latin typeface="Times New Roman"/>
                          <a:ea typeface="宋体"/>
                        </a:rPr>
                        <a:t>Qt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::</a:t>
                      </a:r>
                      <a:r>
                        <a:rPr lang="en-US" sz="1400" kern="0" dirty="0" err="1">
                          <a:effectLst/>
                          <a:latin typeface="Times New Roman"/>
                          <a:ea typeface="宋体"/>
                        </a:rPr>
                        <a:t>DecorationRole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绘制装饰数据（通常是图标）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9718"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 err="1">
                          <a:effectLst/>
                          <a:latin typeface="Times New Roman"/>
                          <a:ea typeface="宋体"/>
                        </a:rPr>
                        <a:t>Qt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::</a:t>
                      </a:r>
                      <a:r>
                        <a:rPr lang="en-US" sz="1400" kern="0" dirty="0" err="1">
                          <a:effectLst/>
                          <a:latin typeface="Times New Roman"/>
                          <a:ea typeface="宋体"/>
                        </a:rPr>
                        <a:t>EditRole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在编辑器中编辑的数据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9718"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Times New Roman"/>
                          <a:ea typeface="宋体"/>
                        </a:rPr>
                        <a:t>Qt::ToolTipRole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</a:rPr>
                        <a:t>工具提示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9718"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Times New Roman"/>
                          <a:ea typeface="宋体"/>
                        </a:rPr>
                        <a:t>Qt::StatusTipRole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</a:rPr>
                        <a:t>状态栏提示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9718"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Times New Roman"/>
                          <a:ea typeface="宋体"/>
                        </a:rPr>
                        <a:t>Qt::WhatsThisRole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</a:rPr>
                        <a:t>What’s This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</a:rPr>
                        <a:t>文字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9718"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Times New Roman"/>
                          <a:ea typeface="宋体"/>
                        </a:rPr>
                        <a:t>Qt::SizeHintRole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</a:rPr>
                        <a:t>尺寸提示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9718"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Times New Roman"/>
                          <a:ea typeface="宋体"/>
                        </a:rPr>
                        <a:t>Qt::FontRole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</a:rPr>
                        <a:t>默认代理的绘制使用的字体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9718"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Times New Roman"/>
                          <a:ea typeface="宋体"/>
                        </a:rPr>
                        <a:t>Qt::TextAlignmentRole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</a:rPr>
                        <a:t>默认代理的对齐方式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9718"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Times New Roman"/>
                          <a:ea typeface="宋体"/>
                        </a:rPr>
                        <a:t>Qt::BackgroundRole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</a:rPr>
                        <a:t>默认代理的背景画刷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9718"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Times New Roman"/>
                          <a:ea typeface="宋体"/>
                        </a:rPr>
                        <a:t>Qt::ForegroundRole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</a:rPr>
                        <a:t>默认代理的前景画刷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9718"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Times New Roman"/>
                          <a:ea typeface="宋体"/>
                        </a:rPr>
                        <a:t>Qt::CheckStateRole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</a:rPr>
                        <a:t>默认代理的检查框状态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9718"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Times New Roman"/>
                          <a:ea typeface="宋体"/>
                        </a:rPr>
                        <a:t>Qt::UserRole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</a:rPr>
                        <a:t>用户自定义的数据的起始位置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35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8495" y="340781"/>
            <a:ext cx="22525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模型（</a:t>
            </a:r>
            <a:r>
              <a:rPr lang="en-US" altLang="zh-CN" sz="2400" b="1" dirty="0"/>
              <a:t>Model</a:t>
            </a:r>
            <a:r>
              <a:rPr lang="zh-CN" altLang="zh-CN" sz="2400" b="1" dirty="0"/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1028495" y="958122"/>
            <a:ext cx="8578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err="1"/>
              <a:t>headerData</a:t>
            </a:r>
            <a:r>
              <a:rPr lang="en-US" altLang="zh-CN" sz="1800" dirty="0"/>
              <a:t>()</a:t>
            </a:r>
            <a:r>
              <a:rPr lang="zh-CN" altLang="zh-CN" sz="1800" dirty="0"/>
              <a:t>函数返回固定的表头数据，设置水平表头的标题，具体代码如下：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0031" y="1472540"/>
            <a:ext cx="9607138" cy="1838801"/>
          </a:xfrm>
          <a:prstGeom prst="roundRect">
            <a:avLst/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QVariant</a:t>
            </a:r>
            <a:r>
              <a:rPr lang="en-US" altLang="zh-CN" dirty="0"/>
              <a:t> </a:t>
            </a:r>
            <a:r>
              <a:rPr lang="en-US" altLang="zh-CN" dirty="0" err="1"/>
              <a:t>ModelEx</a:t>
            </a:r>
            <a:r>
              <a:rPr lang="en-US" altLang="zh-CN" dirty="0"/>
              <a:t>::</a:t>
            </a:r>
            <a:r>
              <a:rPr lang="en-US" altLang="zh-CN" dirty="0" err="1"/>
              <a:t>headerData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section, </a:t>
            </a:r>
            <a:r>
              <a:rPr lang="en-US" altLang="zh-CN" dirty="0" err="1"/>
              <a:t>Qt</a:t>
            </a:r>
            <a:r>
              <a:rPr lang="en-US" altLang="zh-CN" dirty="0"/>
              <a:t>::Orientation </a:t>
            </a:r>
            <a:r>
              <a:rPr lang="en-US" altLang="zh-CN" dirty="0" err="1"/>
              <a:t>orientation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role) </a:t>
            </a:r>
            <a:r>
              <a:rPr lang="en-US" altLang="zh-CN" dirty="0" err="1"/>
              <a:t>const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if(role==</a:t>
            </a:r>
            <a:r>
              <a:rPr lang="en-US" altLang="zh-CN" dirty="0" err="1"/>
              <a:t>Qt</a:t>
            </a:r>
            <a:r>
              <a:rPr lang="en-US" altLang="zh-CN" dirty="0"/>
              <a:t>::</a:t>
            </a:r>
            <a:r>
              <a:rPr lang="en-US" altLang="zh-CN" dirty="0" err="1"/>
              <a:t>DisplayRole</a:t>
            </a:r>
            <a:r>
              <a:rPr lang="en-US" altLang="zh-CN" dirty="0"/>
              <a:t>&amp;&amp;orientation==</a:t>
            </a:r>
            <a:r>
              <a:rPr lang="en-US" altLang="zh-CN" dirty="0" err="1"/>
              <a:t>Qt</a:t>
            </a:r>
            <a:r>
              <a:rPr lang="en-US" altLang="zh-CN" dirty="0"/>
              <a:t>::Horizontal)</a:t>
            </a:r>
            <a:endParaRPr lang="zh-CN" altLang="zh-CN" dirty="0"/>
          </a:p>
          <a:p>
            <a:r>
              <a:rPr lang="en-US" altLang="zh-CN" dirty="0"/>
              <a:t>           return header[section];</a:t>
            </a:r>
            <a:endParaRPr lang="zh-CN" altLang="zh-CN" dirty="0"/>
          </a:p>
          <a:p>
            <a:r>
              <a:rPr lang="en-US" altLang="zh-CN" dirty="0"/>
              <a:t>    return </a:t>
            </a:r>
            <a:r>
              <a:rPr lang="en-US" altLang="zh-CN" dirty="0" err="1"/>
              <a:t>QAbstractTableModel</a:t>
            </a:r>
            <a:r>
              <a:rPr lang="en-US" altLang="zh-CN" dirty="0"/>
              <a:t>::</a:t>
            </a:r>
            <a:r>
              <a:rPr lang="en-US" altLang="zh-CN" dirty="0" err="1"/>
              <a:t>headerData</a:t>
            </a:r>
            <a:r>
              <a:rPr lang="en-US" altLang="zh-CN" dirty="0"/>
              <a:t>(</a:t>
            </a:r>
            <a:r>
              <a:rPr lang="en-US" altLang="zh-CN" dirty="0" err="1"/>
              <a:t>section,orientation,role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 smtClean="0"/>
              <a:t>}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354341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8495" y="340781"/>
            <a:ext cx="22525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模型（</a:t>
            </a:r>
            <a:r>
              <a:rPr lang="en-US" altLang="zh-CN" sz="2400" b="1" dirty="0"/>
              <a:t>Model</a:t>
            </a:r>
            <a:r>
              <a:rPr lang="zh-CN" altLang="zh-CN" sz="2400" b="1" dirty="0"/>
              <a:t>）</a:t>
            </a:r>
          </a:p>
        </p:txBody>
      </p:sp>
      <p:sp>
        <p:nvSpPr>
          <p:cNvPr id="4" name="矩形 3"/>
          <p:cNvSpPr/>
          <p:nvPr/>
        </p:nvSpPr>
        <p:spPr>
          <a:xfrm>
            <a:off x="814739" y="884288"/>
            <a:ext cx="81036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3</a:t>
            </a:r>
            <a:r>
              <a:rPr lang="zh-CN" altLang="zh-CN" sz="1800" dirty="0"/>
              <a:t>）在源文件“</a:t>
            </a:r>
            <a:r>
              <a:rPr lang="en-US" altLang="zh-CN" sz="1800" dirty="0"/>
              <a:t>main.cpp</a:t>
            </a:r>
            <a:r>
              <a:rPr lang="zh-CN" altLang="zh-CN" sz="1800" dirty="0"/>
              <a:t>”中，将模型和视图关联，具体代码如下：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8495" y="1365662"/>
            <a:ext cx="9611796" cy="3863816"/>
          </a:xfrm>
          <a:prstGeom prst="roundRect">
            <a:avLst>
              <a:gd name="adj" fmla="val 5519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 &lt;</a:t>
            </a:r>
            <a:r>
              <a:rPr lang="en-US" altLang="zh-CN" dirty="0" err="1"/>
              <a:t>QApplication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#include "</a:t>
            </a:r>
            <a:r>
              <a:rPr lang="en-US" altLang="zh-CN" dirty="0" err="1"/>
              <a:t>modelex.h</a:t>
            </a:r>
            <a:r>
              <a:rPr lang="en-US" altLang="zh-CN" dirty="0"/>
              <a:t>"</a:t>
            </a:r>
            <a:endParaRPr lang="zh-CN" altLang="zh-CN" dirty="0"/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QTableView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argc,char</a:t>
            </a:r>
            <a:r>
              <a:rPr lang="en-US" altLang="zh-CN" dirty="0"/>
              <a:t> *</a:t>
            </a:r>
            <a:r>
              <a:rPr lang="en-US" altLang="zh-CN" dirty="0" err="1"/>
              <a:t>argv</a:t>
            </a:r>
            <a:r>
              <a:rPr lang="en-US" altLang="zh-CN" dirty="0"/>
              <a:t>[])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QApplication</a:t>
            </a:r>
            <a:r>
              <a:rPr lang="en-US" altLang="zh-CN" dirty="0"/>
              <a:t> a(</a:t>
            </a:r>
            <a:r>
              <a:rPr lang="en-US" altLang="zh-CN" dirty="0" err="1"/>
              <a:t>argc,argv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ModelEx</a:t>
            </a:r>
            <a:r>
              <a:rPr lang="en-US" altLang="zh-CN" dirty="0"/>
              <a:t> </a:t>
            </a:r>
            <a:r>
              <a:rPr lang="en-US" altLang="zh-CN" dirty="0" err="1"/>
              <a:t>modelEx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QTableView</a:t>
            </a:r>
            <a:r>
              <a:rPr lang="en-US" altLang="zh-CN" dirty="0"/>
              <a:t> view;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view.setModel</a:t>
            </a:r>
            <a:r>
              <a:rPr lang="en-US" altLang="zh-CN" dirty="0"/>
              <a:t>(&amp;</a:t>
            </a:r>
            <a:r>
              <a:rPr lang="en-US" altLang="zh-CN" dirty="0" err="1"/>
              <a:t>modelEx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view.setWindowTitle</a:t>
            </a:r>
            <a:r>
              <a:rPr lang="en-US" altLang="zh-CN" dirty="0"/>
              <a:t>(</a:t>
            </a:r>
            <a:r>
              <a:rPr lang="en-US" altLang="zh-CN" dirty="0" err="1"/>
              <a:t>QObject</a:t>
            </a:r>
            <a:r>
              <a:rPr lang="en-US" altLang="zh-CN" dirty="0"/>
              <a:t>::</a:t>
            </a:r>
            <a:r>
              <a:rPr lang="en-US" altLang="zh-CN" dirty="0" err="1"/>
              <a:t>tr</a:t>
            </a:r>
            <a:r>
              <a:rPr lang="en-US" altLang="zh-CN" dirty="0"/>
              <a:t>("</a:t>
            </a:r>
            <a:r>
              <a:rPr lang="en-US" altLang="zh-CN" dirty="0" err="1"/>
              <a:t>modelEx</a:t>
            </a:r>
            <a:r>
              <a:rPr lang="en-US" altLang="zh-CN" dirty="0"/>
              <a:t>"));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view.resize</a:t>
            </a:r>
            <a:r>
              <a:rPr lang="en-US" altLang="zh-CN" dirty="0"/>
              <a:t>(400,400);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view.show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/>
              <a:t>    return </a:t>
            </a:r>
            <a:r>
              <a:rPr lang="en-US" altLang="zh-CN" dirty="0" err="1"/>
              <a:t>a.exec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 smtClean="0"/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814739" y="5235433"/>
            <a:ext cx="3132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4</a:t>
            </a:r>
            <a:r>
              <a:rPr lang="zh-CN" altLang="zh-CN" sz="1800" dirty="0"/>
              <a:t>）运行效果如图</a:t>
            </a:r>
            <a:r>
              <a:rPr lang="en-US" altLang="zh-CN" sz="1800" dirty="0"/>
              <a:t>8.3</a:t>
            </a:r>
            <a:r>
              <a:rPr lang="zh-CN" altLang="zh-CN" sz="1800" dirty="0"/>
              <a:t>所示。</a:t>
            </a:r>
          </a:p>
        </p:txBody>
      </p:sp>
    </p:spTree>
    <p:extLst>
      <p:ext uri="{BB962C8B-B14F-4D97-AF65-F5344CB8AC3E}">
        <p14:creationId xmlns:p14="http://schemas.microsoft.com/office/powerpoint/2010/main" val="2026677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6946" y="1330037"/>
            <a:ext cx="731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800" b="1" dirty="0" smtClean="0">
                <a:solidFill>
                  <a:srgbClr val="663300"/>
                </a:solidFill>
              </a:rPr>
              <a:t>第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8</a:t>
            </a:r>
            <a:r>
              <a:rPr lang="zh-CN" altLang="zh-CN" sz="4800" b="1" dirty="0" smtClean="0">
                <a:solidFill>
                  <a:srgbClr val="663300"/>
                </a:solidFill>
              </a:rPr>
              <a:t>章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  </a:t>
            </a:r>
            <a:r>
              <a:rPr lang="en-US" altLang="zh-CN" sz="4800" b="1" dirty="0" err="1">
                <a:solidFill>
                  <a:srgbClr val="663300"/>
                </a:solidFill>
              </a:rPr>
              <a:t>Qt</a:t>
            </a:r>
            <a:r>
              <a:rPr lang="en-US" altLang="zh-CN" sz="4800" b="1" dirty="0">
                <a:solidFill>
                  <a:srgbClr val="663300"/>
                </a:solidFill>
              </a:rPr>
              <a:t> 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5</a:t>
            </a:r>
            <a:r>
              <a:rPr lang="zh-CN" altLang="zh-CN" sz="4800" b="1" dirty="0">
                <a:solidFill>
                  <a:srgbClr val="663300"/>
                </a:solidFill>
              </a:rPr>
              <a:t>模型</a:t>
            </a:r>
            <a:r>
              <a:rPr lang="en-US" altLang="zh-CN" sz="4800" b="1" dirty="0">
                <a:solidFill>
                  <a:srgbClr val="663300"/>
                </a:solidFill>
              </a:rPr>
              <a:t>/</a:t>
            </a:r>
            <a:r>
              <a:rPr lang="zh-CN" altLang="zh-CN" sz="4800" b="1" dirty="0">
                <a:solidFill>
                  <a:srgbClr val="663300"/>
                </a:solidFill>
              </a:rPr>
              <a:t>视图结构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65174" y="3111333"/>
            <a:ext cx="4085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——</a:t>
            </a:r>
            <a:r>
              <a:rPr lang="zh-CN" altLang="zh-CN" sz="3600" b="1" dirty="0"/>
              <a:t>视图（</a:t>
            </a:r>
            <a:r>
              <a:rPr lang="en-US" altLang="zh-CN" sz="3600" b="1" dirty="0"/>
              <a:t>View</a:t>
            </a:r>
            <a:r>
              <a:rPr lang="zh-CN" altLang="zh-CN" sz="3600" b="1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3271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8495" y="340781"/>
            <a:ext cx="206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视图（</a:t>
            </a:r>
            <a:r>
              <a:rPr lang="en-US" altLang="zh-CN" sz="2400" b="1" dirty="0"/>
              <a:t>View</a:t>
            </a:r>
            <a:r>
              <a:rPr lang="zh-CN" altLang="zh-CN" sz="2400" b="1" dirty="0"/>
              <a:t>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4395" y="997527"/>
            <a:ext cx="10462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u="sng" dirty="0"/>
              <a:t>【例】（难度中等）</a:t>
            </a:r>
            <a:r>
              <a:rPr lang="zh-CN" altLang="zh-CN" sz="1800" dirty="0"/>
              <a:t>（</a:t>
            </a:r>
            <a:r>
              <a:rPr lang="en-US" altLang="zh-CN" sz="1800" dirty="0"/>
              <a:t>CH803</a:t>
            </a:r>
            <a:r>
              <a:rPr lang="zh-CN" altLang="zh-CN" sz="1800" dirty="0"/>
              <a:t>）通过利用自定义的</a:t>
            </a:r>
            <a:r>
              <a:rPr lang="en-US" altLang="zh-CN" sz="1800" dirty="0"/>
              <a:t>View</a:t>
            </a:r>
            <a:r>
              <a:rPr lang="zh-CN" altLang="zh-CN" sz="1800" dirty="0"/>
              <a:t>，实现一个对</a:t>
            </a:r>
            <a:r>
              <a:rPr lang="en-US" altLang="zh-CN" sz="1800" dirty="0" err="1"/>
              <a:t>TableModel</a:t>
            </a:r>
            <a:r>
              <a:rPr lang="zh-CN" altLang="zh-CN" sz="1800" dirty="0"/>
              <a:t>的表格数据进行显示的柱状统计图例子，以此介绍如何应用自定义的</a:t>
            </a:r>
            <a:r>
              <a:rPr lang="en-US" altLang="zh-CN" sz="1800" dirty="0"/>
              <a:t>View</a:t>
            </a:r>
            <a:r>
              <a:rPr lang="zh-CN" altLang="zh-CN" sz="1800" dirty="0"/>
              <a:t>。实现效果如图</a:t>
            </a:r>
            <a:r>
              <a:rPr lang="en-US" altLang="zh-CN" sz="1800" dirty="0"/>
              <a:t>8.4</a:t>
            </a:r>
            <a:r>
              <a:rPr lang="zh-CN" altLang="zh-CN" sz="1800" dirty="0"/>
              <a:t>所示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pic>
        <p:nvPicPr>
          <p:cNvPr id="1126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103" y="1794246"/>
            <a:ext cx="4552744" cy="4724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455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8495" y="340781"/>
            <a:ext cx="206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视图（</a:t>
            </a:r>
            <a:r>
              <a:rPr lang="en-US" altLang="zh-CN" sz="2400" b="1" dirty="0"/>
              <a:t>View</a:t>
            </a:r>
            <a:r>
              <a:rPr lang="zh-CN" altLang="zh-CN" sz="2400" b="1" dirty="0"/>
              <a:t>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5023" y="1021278"/>
            <a:ext cx="10295907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dirty="0"/>
              <a:t>具体实现步骤如下。</a:t>
            </a:r>
          </a:p>
          <a:p>
            <a:pPr indent="450850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）完成主窗体，以便显示</a:t>
            </a:r>
            <a:r>
              <a:rPr lang="en-US" altLang="zh-CN" dirty="0"/>
              <a:t>View</a:t>
            </a:r>
            <a:r>
              <a:rPr lang="zh-CN" altLang="zh-CN" dirty="0"/>
              <a:t>的内容。</a:t>
            </a:r>
            <a:r>
              <a:rPr lang="en-US" altLang="zh-CN" dirty="0" err="1"/>
              <a:t>MainWindow</a:t>
            </a:r>
            <a:r>
              <a:rPr lang="en-US" altLang="zh-CN" dirty="0"/>
              <a:t> </a:t>
            </a:r>
            <a:r>
              <a:rPr lang="zh-CN" altLang="zh-CN" dirty="0"/>
              <a:t>类继承自</a:t>
            </a:r>
            <a:r>
              <a:rPr lang="en-US" altLang="zh-CN" dirty="0" err="1"/>
              <a:t>QMainWindow</a:t>
            </a:r>
            <a:r>
              <a:rPr lang="zh-CN" altLang="zh-CN" dirty="0"/>
              <a:t>类，作为主窗体。以下是头文件“</a:t>
            </a:r>
            <a:r>
              <a:rPr lang="en-US" altLang="zh-CN" dirty="0" err="1"/>
              <a:t>mainwindow.h</a:t>
            </a:r>
            <a:r>
              <a:rPr lang="zh-CN" altLang="zh-CN" dirty="0"/>
              <a:t>”的具体</a:t>
            </a:r>
            <a:r>
              <a:rPr lang="zh-CN" altLang="zh-CN" dirty="0" smtClean="0"/>
              <a:t>代码</a:t>
            </a:r>
            <a:r>
              <a:rPr lang="zh-CN" altLang="en-US" dirty="0" smtClean="0"/>
              <a:t>。</a:t>
            </a:r>
            <a:endParaRPr lang="zh-CN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1543792" y="1888172"/>
            <a:ext cx="9298379" cy="5262979"/>
          </a:xfrm>
          <a:prstGeom prst="rect">
            <a:avLst/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#include &lt;</a:t>
            </a:r>
            <a:r>
              <a:rPr lang="en-US" altLang="zh-CN" sz="1400" dirty="0" err="1"/>
              <a:t>QMainWindow</a:t>
            </a:r>
            <a:r>
              <a:rPr lang="en-US" altLang="zh-CN" sz="1400" dirty="0"/>
              <a:t>&gt;</a:t>
            </a:r>
            <a:endParaRPr lang="zh-CN" altLang="zh-CN" sz="1400" dirty="0"/>
          </a:p>
          <a:p>
            <a:r>
              <a:rPr lang="en-US" altLang="zh-CN" sz="1400" dirty="0"/>
              <a:t>#include &lt;</a:t>
            </a:r>
            <a:r>
              <a:rPr lang="en-US" altLang="zh-CN" sz="1400" dirty="0" err="1"/>
              <a:t>QStandardItemModel</a:t>
            </a:r>
            <a:r>
              <a:rPr lang="en-US" altLang="zh-CN" sz="1400" dirty="0"/>
              <a:t>&gt;</a:t>
            </a:r>
            <a:endParaRPr lang="zh-CN" altLang="zh-CN" sz="1400" dirty="0"/>
          </a:p>
          <a:p>
            <a:r>
              <a:rPr lang="en-US" altLang="zh-CN" sz="1400" dirty="0"/>
              <a:t>#include &lt;</a:t>
            </a:r>
            <a:r>
              <a:rPr lang="en-US" altLang="zh-CN" sz="1400" dirty="0" err="1"/>
              <a:t>QTableView</a:t>
            </a:r>
            <a:r>
              <a:rPr lang="en-US" altLang="zh-CN" sz="1400" dirty="0"/>
              <a:t>&gt;</a:t>
            </a:r>
            <a:endParaRPr lang="zh-CN" altLang="zh-CN" sz="1400" dirty="0"/>
          </a:p>
          <a:p>
            <a:r>
              <a:rPr lang="en-US" altLang="zh-CN" sz="1400" dirty="0"/>
              <a:t>#include &lt;</a:t>
            </a:r>
            <a:r>
              <a:rPr lang="en-US" altLang="zh-CN" sz="1400" dirty="0" err="1"/>
              <a:t>QMenuBar</a:t>
            </a:r>
            <a:r>
              <a:rPr lang="en-US" altLang="zh-CN" sz="1400" dirty="0"/>
              <a:t>&gt;</a:t>
            </a:r>
            <a:endParaRPr lang="zh-CN" altLang="zh-CN" sz="1400" dirty="0"/>
          </a:p>
          <a:p>
            <a:r>
              <a:rPr lang="en-US" altLang="zh-CN" sz="1400" dirty="0"/>
              <a:t>#include &lt;</a:t>
            </a:r>
            <a:r>
              <a:rPr lang="en-US" altLang="zh-CN" sz="1400" dirty="0" err="1"/>
              <a:t>QMenu</a:t>
            </a:r>
            <a:r>
              <a:rPr lang="en-US" altLang="zh-CN" sz="1400" dirty="0"/>
              <a:t>&gt;</a:t>
            </a:r>
            <a:endParaRPr lang="zh-CN" altLang="zh-CN" sz="1400" dirty="0"/>
          </a:p>
          <a:p>
            <a:r>
              <a:rPr lang="en-US" altLang="zh-CN" sz="1400" dirty="0"/>
              <a:t>#include &lt;</a:t>
            </a:r>
            <a:r>
              <a:rPr lang="en-US" altLang="zh-CN" sz="1400" dirty="0" err="1"/>
              <a:t>QAction</a:t>
            </a:r>
            <a:r>
              <a:rPr lang="en-US" altLang="zh-CN" sz="1400" dirty="0"/>
              <a:t>&gt;</a:t>
            </a:r>
            <a:endParaRPr lang="zh-CN" altLang="zh-CN" sz="1400" dirty="0"/>
          </a:p>
          <a:p>
            <a:r>
              <a:rPr lang="en-US" altLang="zh-CN" sz="1400" dirty="0"/>
              <a:t>#include &lt;</a:t>
            </a:r>
            <a:r>
              <a:rPr lang="en-US" altLang="zh-CN" sz="1400" dirty="0" err="1"/>
              <a:t>QSplitter</a:t>
            </a:r>
            <a:r>
              <a:rPr lang="en-US" altLang="zh-CN" sz="1400" dirty="0"/>
              <a:t>&gt;</a:t>
            </a:r>
            <a:endParaRPr lang="zh-CN" altLang="zh-CN" sz="1400" dirty="0"/>
          </a:p>
          <a:p>
            <a:r>
              <a:rPr lang="en-US" altLang="zh-CN" sz="1400" dirty="0"/>
              <a:t>class </a:t>
            </a:r>
            <a:r>
              <a:rPr lang="en-US" altLang="zh-CN" sz="1400" dirty="0" err="1"/>
              <a:t>MainWindow</a:t>
            </a:r>
            <a:r>
              <a:rPr lang="en-US" altLang="zh-CN" sz="1400" dirty="0"/>
              <a:t> : public </a:t>
            </a:r>
            <a:r>
              <a:rPr lang="en-US" altLang="zh-CN" sz="1400" dirty="0" err="1"/>
              <a:t>QMainWindow</a:t>
            </a:r>
            <a:endParaRPr lang="zh-CN" altLang="zh-CN" sz="1400" dirty="0"/>
          </a:p>
          <a:p>
            <a:r>
              <a:rPr lang="en-US" altLang="zh-CN" sz="1400" dirty="0"/>
              <a:t>{</a:t>
            </a:r>
            <a:endParaRPr lang="zh-CN" altLang="zh-CN" sz="1400" dirty="0"/>
          </a:p>
          <a:p>
            <a:r>
              <a:rPr lang="en-US" altLang="zh-CN" sz="1400" dirty="0"/>
              <a:t>    Q_OBJECT</a:t>
            </a:r>
            <a:endParaRPr lang="zh-CN" altLang="zh-CN" sz="1400" dirty="0"/>
          </a:p>
          <a:p>
            <a:r>
              <a:rPr lang="en-US" altLang="zh-CN" sz="1400" dirty="0"/>
              <a:t>public: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MainWindow</a:t>
            </a:r>
            <a:r>
              <a:rPr lang="en-US" altLang="zh-CN" sz="1400" dirty="0"/>
              <a:t>(</a:t>
            </a:r>
            <a:r>
              <a:rPr lang="en-US" altLang="zh-CN" sz="1400" dirty="0" err="1"/>
              <a:t>QWidget</a:t>
            </a:r>
            <a:r>
              <a:rPr lang="en-US" altLang="zh-CN" sz="1400" dirty="0"/>
              <a:t> *parent = 0);</a:t>
            </a:r>
            <a:endParaRPr lang="zh-CN" altLang="zh-CN" sz="1400" dirty="0"/>
          </a:p>
          <a:p>
            <a:r>
              <a:rPr lang="en-US" altLang="zh-CN" sz="1400" dirty="0"/>
              <a:t>    ~</a:t>
            </a:r>
            <a:r>
              <a:rPr lang="en-US" altLang="zh-CN" sz="1400" dirty="0" err="1"/>
              <a:t>MainWindow</a:t>
            </a:r>
            <a:r>
              <a:rPr lang="en-US" altLang="zh-CN" sz="1400" dirty="0"/>
              <a:t>();</a:t>
            </a:r>
            <a:endParaRPr lang="zh-CN" altLang="zh-CN" sz="1400" dirty="0"/>
          </a:p>
          <a:p>
            <a:r>
              <a:rPr lang="en-US" altLang="zh-CN" sz="1400" dirty="0"/>
              <a:t>    void </a:t>
            </a:r>
            <a:r>
              <a:rPr lang="en-US" altLang="zh-CN" sz="1400" dirty="0" err="1"/>
              <a:t>createAction</a:t>
            </a:r>
            <a:r>
              <a:rPr lang="en-US" altLang="zh-CN" sz="1400" dirty="0"/>
              <a:t>();</a:t>
            </a:r>
            <a:endParaRPr lang="zh-CN" altLang="zh-CN" sz="1400" dirty="0"/>
          </a:p>
          <a:p>
            <a:r>
              <a:rPr lang="en-US" altLang="zh-CN" sz="1400" dirty="0"/>
              <a:t>    void </a:t>
            </a:r>
            <a:r>
              <a:rPr lang="en-US" altLang="zh-CN" sz="1400" dirty="0" err="1"/>
              <a:t>createMenu</a:t>
            </a:r>
            <a:r>
              <a:rPr lang="en-US" altLang="zh-CN" sz="1400" dirty="0"/>
              <a:t>();</a:t>
            </a:r>
            <a:endParaRPr lang="zh-CN" altLang="zh-CN" sz="1400" dirty="0"/>
          </a:p>
          <a:p>
            <a:r>
              <a:rPr lang="en-US" altLang="zh-CN" sz="1400" dirty="0"/>
              <a:t>    void </a:t>
            </a:r>
            <a:r>
              <a:rPr lang="en-US" altLang="zh-CN" sz="1400" dirty="0" err="1"/>
              <a:t>setupModel</a:t>
            </a:r>
            <a:r>
              <a:rPr lang="en-US" altLang="zh-CN" sz="1400" dirty="0"/>
              <a:t>();</a:t>
            </a:r>
            <a:endParaRPr lang="zh-CN" altLang="zh-CN" sz="1400" dirty="0"/>
          </a:p>
          <a:p>
            <a:r>
              <a:rPr lang="en-US" altLang="zh-CN" sz="1400" dirty="0"/>
              <a:t>    void </a:t>
            </a:r>
            <a:r>
              <a:rPr lang="en-US" altLang="zh-CN" sz="1400" dirty="0" err="1"/>
              <a:t>setupView</a:t>
            </a:r>
            <a:r>
              <a:rPr lang="en-US" altLang="zh-CN" sz="1400" dirty="0"/>
              <a:t>();</a:t>
            </a:r>
            <a:endParaRPr lang="zh-CN" altLang="zh-CN" sz="1400" dirty="0"/>
          </a:p>
          <a:p>
            <a:r>
              <a:rPr lang="en-US" altLang="zh-CN" sz="1400" dirty="0"/>
              <a:t>private: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QMenu</a:t>
            </a:r>
            <a:r>
              <a:rPr lang="en-US" altLang="zh-CN" sz="1400" dirty="0"/>
              <a:t> *</a:t>
            </a:r>
            <a:r>
              <a:rPr lang="en-US" altLang="zh-CN" sz="1400" dirty="0" err="1"/>
              <a:t>fileMenu</a:t>
            </a:r>
            <a:r>
              <a:rPr lang="en-US" altLang="zh-CN" sz="1400" dirty="0"/>
              <a:t>;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QAction</a:t>
            </a:r>
            <a:r>
              <a:rPr lang="en-US" altLang="zh-CN" sz="1400" dirty="0"/>
              <a:t> *</a:t>
            </a:r>
            <a:r>
              <a:rPr lang="en-US" altLang="zh-CN" sz="1400" dirty="0" err="1"/>
              <a:t>openAct</a:t>
            </a:r>
            <a:r>
              <a:rPr lang="en-US" altLang="zh-CN" sz="1400" dirty="0"/>
              <a:t>;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QStandardItemModel</a:t>
            </a:r>
            <a:r>
              <a:rPr lang="en-US" altLang="zh-CN" sz="1400" dirty="0"/>
              <a:t> *model;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QTableView</a:t>
            </a:r>
            <a:r>
              <a:rPr lang="en-US" altLang="zh-CN" sz="1400" dirty="0"/>
              <a:t> *table;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QSplitter</a:t>
            </a:r>
            <a:r>
              <a:rPr lang="en-US" altLang="zh-CN" sz="1400" dirty="0"/>
              <a:t> *splitter;</a:t>
            </a:r>
            <a:endParaRPr lang="zh-CN" altLang="zh-CN" sz="1400" dirty="0"/>
          </a:p>
          <a:p>
            <a:r>
              <a:rPr lang="en-US" altLang="zh-CN" sz="1400" dirty="0" smtClean="0"/>
              <a:t>};</a:t>
            </a:r>
            <a:endParaRPr lang="zh-CN" altLang="zh-CN" sz="1400" dirty="0"/>
          </a:p>
        </p:txBody>
      </p:sp>
    </p:spTree>
    <p:extLst>
      <p:ext uri="{BB962C8B-B14F-4D97-AF65-F5344CB8AC3E}">
        <p14:creationId xmlns:p14="http://schemas.microsoft.com/office/powerpoint/2010/main" val="497942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8495" y="340781"/>
            <a:ext cx="26933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/>
              <a:t>Qt</a:t>
            </a:r>
            <a:r>
              <a:rPr lang="en-US" altLang="zh-CN" sz="2400" b="1" dirty="0"/>
              <a:t> 5</a:t>
            </a:r>
            <a:r>
              <a:rPr lang="zh-CN" altLang="zh-CN" sz="2400" b="1" dirty="0"/>
              <a:t>模型</a:t>
            </a:r>
            <a:r>
              <a:rPr lang="en-US" altLang="zh-CN" sz="2400" b="1" dirty="0"/>
              <a:t>/</a:t>
            </a:r>
            <a:r>
              <a:rPr lang="zh-CN" altLang="zh-CN" sz="2400" b="1" dirty="0"/>
              <a:t>视图结构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3148" y="1033153"/>
            <a:ext cx="10260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en-US" altLang="zh-CN" sz="1800" dirty="0" err="1"/>
              <a:t>Qt</a:t>
            </a:r>
            <a:r>
              <a:rPr lang="zh-CN" altLang="zh-CN" sz="1800" dirty="0"/>
              <a:t>的模型</a:t>
            </a:r>
            <a:r>
              <a:rPr lang="en-US" altLang="zh-CN" sz="1800" dirty="0"/>
              <a:t>/</a:t>
            </a:r>
            <a:r>
              <a:rPr lang="zh-CN" altLang="zh-CN" sz="1800" dirty="0"/>
              <a:t>视图结构分为三部分：模型（</a:t>
            </a:r>
            <a:r>
              <a:rPr lang="en-US" altLang="zh-CN" sz="1800" dirty="0"/>
              <a:t>Model</a:t>
            </a:r>
            <a:r>
              <a:rPr lang="zh-CN" altLang="zh-CN" sz="1800" dirty="0"/>
              <a:t>）、视图（</a:t>
            </a:r>
            <a:r>
              <a:rPr lang="en-US" altLang="zh-CN" sz="1800" dirty="0"/>
              <a:t>View</a:t>
            </a:r>
            <a:r>
              <a:rPr lang="zh-CN" altLang="zh-CN" sz="1800" dirty="0"/>
              <a:t>）和代理（</a:t>
            </a:r>
            <a:r>
              <a:rPr lang="en-US" altLang="zh-CN" sz="1800" dirty="0"/>
              <a:t>Delegate</a:t>
            </a:r>
            <a:r>
              <a:rPr lang="zh-CN" altLang="zh-CN" sz="1800" dirty="0"/>
              <a:t>）。其中，模型与数据源通信，并为其他部件提供接口；而视图从模型中获得用来引用数据条目的模型索引（</a:t>
            </a:r>
            <a:r>
              <a:rPr lang="en-US" altLang="zh-CN" sz="1800" dirty="0"/>
              <a:t>Model Index</a:t>
            </a:r>
            <a:r>
              <a:rPr lang="zh-CN" altLang="zh-CN" sz="1800" dirty="0"/>
              <a:t>）。在视图中，代理负责绘制数据条目，当编辑条目时，代理和模型直接进行通信。模型</a:t>
            </a:r>
            <a:r>
              <a:rPr lang="en-US" altLang="zh-CN" sz="1800" dirty="0"/>
              <a:t>/</a:t>
            </a:r>
            <a:r>
              <a:rPr lang="zh-CN" altLang="zh-CN" sz="1800" dirty="0"/>
              <a:t>视图</a:t>
            </a:r>
            <a:r>
              <a:rPr lang="en-US" altLang="zh-CN" sz="1800" dirty="0"/>
              <a:t>/</a:t>
            </a:r>
            <a:r>
              <a:rPr lang="zh-CN" altLang="zh-CN" sz="1800" dirty="0"/>
              <a:t>代理之间通过信号和槽进行通信，如图</a:t>
            </a:r>
            <a:r>
              <a:rPr lang="en-US" altLang="zh-CN" sz="1800" dirty="0"/>
              <a:t>8.1</a:t>
            </a:r>
            <a:r>
              <a:rPr lang="zh-CN" altLang="zh-CN" sz="1800" dirty="0"/>
              <a:t>所示。</a:t>
            </a:r>
            <a:endParaRPr lang="zh-CN" altLang="en-US" sz="1800" dirty="0"/>
          </a:p>
        </p:txBody>
      </p:sp>
      <p:pic>
        <p:nvPicPr>
          <p:cNvPr id="1026" name="Picture 2" descr="8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373" y="2473077"/>
            <a:ext cx="2613375" cy="2840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25143" y="2234880"/>
            <a:ext cx="566453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</a:t>
            </a:r>
            <a:r>
              <a:rPr lang="zh-CN" altLang="zh-CN" dirty="0"/>
              <a:t>数据发生改变时，模型发出信号通知视图。</a:t>
            </a:r>
          </a:p>
          <a:p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</a:t>
            </a:r>
            <a:r>
              <a:rPr lang="zh-CN" altLang="zh-CN" dirty="0"/>
              <a:t>用户对界面进行操作，视图发出信号。</a:t>
            </a:r>
          </a:p>
          <a:p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</a:t>
            </a:r>
            <a:r>
              <a:rPr lang="zh-CN" altLang="zh-CN" dirty="0"/>
              <a:t>代理发出信号告知模型和视图编辑器目前的状态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590188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8495" y="340781"/>
            <a:ext cx="206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视图（</a:t>
            </a:r>
            <a:r>
              <a:rPr lang="en-US" altLang="zh-CN" sz="2400" b="1" dirty="0"/>
              <a:t>View</a:t>
            </a:r>
            <a:r>
              <a:rPr lang="zh-CN" altLang="zh-CN" sz="2400" b="1" dirty="0"/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1028495" y="982049"/>
            <a:ext cx="5826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2</a:t>
            </a:r>
            <a:r>
              <a:rPr lang="zh-CN" altLang="zh-CN" sz="1800" dirty="0"/>
              <a:t>）下面是源文件“</a:t>
            </a:r>
            <a:r>
              <a:rPr lang="en-US" altLang="zh-CN" sz="1800" dirty="0"/>
              <a:t>mainwindow.cpp</a:t>
            </a:r>
            <a:r>
              <a:rPr lang="zh-CN" altLang="zh-CN" sz="1800" dirty="0"/>
              <a:t>”中的具体代码：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2535" y="1351381"/>
            <a:ext cx="9357756" cy="5584388"/>
          </a:xfrm>
          <a:prstGeom prst="roundRect">
            <a:avLst>
              <a:gd name="adj" fmla="val 4520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#include "</a:t>
            </a:r>
            <a:r>
              <a:rPr lang="en-US" altLang="zh-CN" sz="1400" dirty="0" err="1"/>
              <a:t>mainwindow.h</a:t>
            </a:r>
            <a:r>
              <a:rPr lang="en-US" altLang="zh-CN" sz="1400" dirty="0"/>
              <a:t>"</a:t>
            </a:r>
            <a:endParaRPr lang="zh-CN" altLang="zh-CN" sz="1400" dirty="0"/>
          </a:p>
          <a:p>
            <a:r>
              <a:rPr lang="en-US" altLang="zh-CN" sz="1400" dirty="0"/>
              <a:t>#include &lt;</a:t>
            </a:r>
            <a:r>
              <a:rPr lang="en-US" altLang="zh-CN" sz="1400" dirty="0" err="1"/>
              <a:t>QItemSelectionModel</a:t>
            </a:r>
            <a:r>
              <a:rPr lang="en-US" altLang="zh-CN" sz="1400" dirty="0"/>
              <a:t>&gt;</a:t>
            </a:r>
            <a:endParaRPr lang="zh-CN" altLang="zh-CN" sz="1400" dirty="0"/>
          </a:p>
          <a:p>
            <a:r>
              <a:rPr lang="en-US" altLang="zh-CN" sz="1400" dirty="0" err="1"/>
              <a:t>MainWindow</a:t>
            </a:r>
            <a:r>
              <a:rPr lang="en-US" altLang="zh-CN" sz="1400" dirty="0"/>
              <a:t>::</a:t>
            </a:r>
            <a:r>
              <a:rPr lang="en-US" altLang="zh-CN" sz="1400" dirty="0" err="1"/>
              <a:t>MainWindow</a:t>
            </a:r>
            <a:r>
              <a:rPr lang="en-US" altLang="zh-CN" sz="1400" dirty="0"/>
              <a:t>(</a:t>
            </a:r>
            <a:r>
              <a:rPr lang="en-US" altLang="zh-CN" sz="1400" dirty="0" err="1"/>
              <a:t>QWidget</a:t>
            </a:r>
            <a:r>
              <a:rPr lang="en-US" altLang="zh-CN" sz="1400" dirty="0"/>
              <a:t> *parent)</a:t>
            </a:r>
            <a:endParaRPr lang="zh-CN" altLang="zh-CN" sz="1400" dirty="0"/>
          </a:p>
          <a:p>
            <a:r>
              <a:rPr lang="en-US" altLang="zh-CN" sz="1400" dirty="0"/>
              <a:t>    : </a:t>
            </a:r>
            <a:r>
              <a:rPr lang="en-US" altLang="zh-CN" sz="1400" dirty="0" err="1"/>
              <a:t>QMainWindow</a:t>
            </a:r>
            <a:r>
              <a:rPr lang="en-US" altLang="zh-CN" sz="1400" dirty="0"/>
              <a:t>(parent)</a:t>
            </a:r>
            <a:endParaRPr lang="zh-CN" altLang="zh-CN" sz="1400" dirty="0"/>
          </a:p>
          <a:p>
            <a:r>
              <a:rPr lang="en-US" altLang="zh-CN" sz="1400" dirty="0"/>
              <a:t>{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createAction</a:t>
            </a:r>
            <a:r>
              <a:rPr lang="en-US" altLang="zh-CN" sz="1400" dirty="0"/>
              <a:t>();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createMenu</a:t>
            </a:r>
            <a:r>
              <a:rPr lang="en-US" altLang="zh-CN" sz="1400" dirty="0"/>
              <a:t>();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setupModel</a:t>
            </a:r>
            <a:r>
              <a:rPr lang="en-US" altLang="zh-CN" sz="1400" dirty="0"/>
              <a:t>();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setupView</a:t>
            </a:r>
            <a:r>
              <a:rPr lang="en-US" altLang="zh-CN" sz="1400" dirty="0"/>
              <a:t>();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setWindowTitle</a:t>
            </a:r>
            <a:r>
              <a:rPr lang="en-US" altLang="zh-CN" sz="1400" dirty="0"/>
              <a:t>(</a:t>
            </a:r>
            <a:r>
              <a:rPr lang="en-US" altLang="zh-CN" sz="1400" dirty="0" err="1"/>
              <a:t>tr</a:t>
            </a:r>
            <a:r>
              <a:rPr lang="en-US" altLang="zh-CN" sz="1400" dirty="0"/>
              <a:t>("View Example"));</a:t>
            </a:r>
            <a:endParaRPr lang="zh-CN" altLang="zh-CN" sz="1400" dirty="0"/>
          </a:p>
          <a:p>
            <a:r>
              <a:rPr lang="en-US" altLang="zh-CN" sz="1400" dirty="0"/>
              <a:t>    resize(600,600);</a:t>
            </a:r>
            <a:endParaRPr lang="zh-CN" altLang="zh-CN" sz="1400" dirty="0"/>
          </a:p>
          <a:p>
            <a:r>
              <a:rPr lang="en-US" altLang="zh-CN" sz="1400" dirty="0"/>
              <a:t>}</a:t>
            </a:r>
            <a:endParaRPr lang="zh-CN" altLang="zh-CN" sz="1400" dirty="0"/>
          </a:p>
          <a:p>
            <a:r>
              <a:rPr lang="en-US" altLang="zh-CN" sz="1400" dirty="0" err="1"/>
              <a:t>MainWindow</a:t>
            </a:r>
            <a:r>
              <a:rPr lang="en-US" altLang="zh-CN" sz="1400" dirty="0"/>
              <a:t>::~</a:t>
            </a:r>
            <a:r>
              <a:rPr lang="en-US" altLang="zh-CN" sz="1400" dirty="0" err="1"/>
              <a:t>MainWindow</a:t>
            </a:r>
            <a:r>
              <a:rPr lang="en-US" altLang="zh-CN" sz="1400" dirty="0"/>
              <a:t>()</a:t>
            </a:r>
            <a:endParaRPr lang="zh-CN" altLang="zh-CN" sz="1400" dirty="0"/>
          </a:p>
          <a:p>
            <a:r>
              <a:rPr lang="en-US" altLang="zh-CN" sz="1400" dirty="0"/>
              <a:t>{</a:t>
            </a:r>
            <a:endParaRPr lang="zh-CN" altLang="zh-CN" sz="1400" dirty="0"/>
          </a:p>
          <a:p>
            <a:r>
              <a:rPr lang="en-US" altLang="zh-CN" sz="1400" dirty="0"/>
              <a:t>}</a:t>
            </a:r>
            <a:endParaRPr lang="zh-CN" altLang="zh-CN" sz="1400" dirty="0"/>
          </a:p>
          <a:p>
            <a:r>
              <a:rPr lang="en-US" altLang="zh-CN" sz="1400" dirty="0"/>
              <a:t>void </a:t>
            </a:r>
            <a:r>
              <a:rPr lang="en-US" altLang="zh-CN" sz="1400" dirty="0" err="1"/>
              <a:t>MainWindow</a:t>
            </a:r>
            <a:r>
              <a:rPr lang="en-US" altLang="zh-CN" sz="1400" dirty="0"/>
              <a:t>::</a:t>
            </a:r>
            <a:r>
              <a:rPr lang="en-US" altLang="zh-CN" sz="1400" dirty="0" err="1"/>
              <a:t>createAction</a:t>
            </a:r>
            <a:r>
              <a:rPr lang="en-US" altLang="zh-CN" sz="1400" dirty="0"/>
              <a:t>()</a:t>
            </a:r>
            <a:endParaRPr lang="zh-CN" altLang="zh-CN" sz="1400" dirty="0"/>
          </a:p>
          <a:p>
            <a:r>
              <a:rPr lang="en-US" altLang="zh-CN" sz="1400" dirty="0"/>
              <a:t>{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openAct</a:t>
            </a:r>
            <a:r>
              <a:rPr lang="en-US" altLang="zh-CN" sz="1400" dirty="0"/>
              <a:t> = new </a:t>
            </a:r>
            <a:r>
              <a:rPr lang="en-US" altLang="zh-CN" sz="1400" dirty="0" err="1"/>
              <a:t>QAction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tr</a:t>
            </a:r>
            <a:r>
              <a:rPr lang="en-US" altLang="zh-CN" sz="1400" dirty="0"/>
              <a:t>("</a:t>
            </a:r>
            <a:r>
              <a:rPr lang="zh-CN" altLang="zh-CN" sz="1400" dirty="0"/>
              <a:t>打开</a:t>
            </a:r>
            <a:r>
              <a:rPr lang="en-US" altLang="zh-CN" sz="1400" dirty="0"/>
              <a:t>"),this);</a:t>
            </a:r>
            <a:endParaRPr lang="zh-CN" altLang="zh-CN" sz="1400" dirty="0"/>
          </a:p>
          <a:p>
            <a:r>
              <a:rPr lang="en-US" altLang="zh-CN" sz="1400" dirty="0"/>
              <a:t>}</a:t>
            </a:r>
            <a:endParaRPr lang="zh-CN" altLang="zh-CN" sz="1400" dirty="0"/>
          </a:p>
          <a:p>
            <a:r>
              <a:rPr lang="en-US" altLang="zh-CN" sz="1400" dirty="0"/>
              <a:t>void </a:t>
            </a:r>
            <a:r>
              <a:rPr lang="en-US" altLang="zh-CN" sz="1400" dirty="0" err="1"/>
              <a:t>MainWindow</a:t>
            </a:r>
            <a:r>
              <a:rPr lang="en-US" altLang="zh-CN" sz="1400" dirty="0"/>
              <a:t>::</a:t>
            </a:r>
            <a:r>
              <a:rPr lang="en-US" altLang="zh-CN" sz="1400" dirty="0" err="1"/>
              <a:t>createMenu</a:t>
            </a:r>
            <a:r>
              <a:rPr lang="en-US" altLang="zh-CN" sz="1400" dirty="0"/>
              <a:t>()</a:t>
            </a:r>
            <a:endParaRPr lang="zh-CN" altLang="zh-CN" sz="1400" dirty="0"/>
          </a:p>
          <a:p>
            <a:r>
              <a:rPr lang="en-US" altLang="zh-CN" sz="1400" dirty="0"/>
              <a:t>{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fileMenu</a:t>
            </a:r>
            <a:r>
              <a:rPr lang="en-US" altLang="zh-CN" sz="1400" dirty="0"/>
              <a:t> = new </a:t>
            </a:r>
            <a:r>
              <a:rPr lang="en-US" altLang="zh-CN" sz="1400" dirty="0" err="1"/>
              <a:t>QMenu</a:t>
            </a:r>
            <a:r>
              <a:rPr lang="en-US" altLang="zh-CN" sz="1400" dirty="0"/>
              <a:t>(</a:t>
            </a:r>
            <a:r>
              <a:rPr lang="en-US" altLang="zh-CN" sz="1400" dirty="0" err="1"/>
              <a:t>tr</a:t>
            </a:r>
            <a:r>
              <a:rPr lang="en-US" altLang="zh-CN" sz="1400" dirty="0"/>
              <a:t>("</a:t>
            </a:r>
            <a:r>
              <a:rPr lang="zh-CN" altLang="zh-CN" sz="1400" dirty="0"/>
              <a:t>文件</a:t>
            </a:r>
            <a:r>
              <a:rPr lang="en-US" altLang="zh-CN" sz="1400" dirty="0"/>
              <a:t>"),this);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fileMenu</a:t>
            </a:r>
            <a:r>
              <a:rPr lang="en-US" altLang="zh-CN" sz="1400" dirty="0"/>
              <a:t>-&gt;</a:t>
            </a:r>
            <a:r>
              <a:rPr lang="en-US" altLang="zh-CN" sz="1400" dirty="0" err="1"/>
              <a:t>addAction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openAct</a:t>
            </a:r>
            <a:r>
              <a:rPr lang="en-US" altLang="zh-CN" sz="1400" dirty="0"/>
              <a:t>);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menuBar</a:t>
            </a:r>
            <a:r>
              <a:rPr lang="en-US" altLang="zh-CN" sz="1400" dirty="0"/>
              <a:t>()-&gt;</a:t>
            </a:r>
            <a:r>
              <a:rPr lang="en-US" altLang="zh-CN" sz="1400" dirty="0" err="1"/>
              <a:t>addMenu</a:t>
            </a:r>
            <a:r>
              <a:rPr lang="en-US" altLang="zh-CN" sz="1400" dirty="0"/>
              <a:t>(</a:t>
            </a:r>
            <a:r>
              <a:rPr lang="en-US" altLang="zh-CN" sz="1400" dirty="0" err="1"/>
              <a:t>fileMenu</a:t>
            </a:r>
            <a:r>
              <a:rPr lang="en-US" altLang="zh-CN" sz="1400" dirty="0"/>
              <a:t>);</a:t>
            </a:r>
            <a:endParaRPr lang="zh-CN" altLang="zh-CN" sz="1400" dirty="0"/>
          </a:p>
          <a:p>
            <a:r>
              <a:rPr lang="en-US" altLang="zh-CN" sz="1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4699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8495" y="340781"/>
            <a:ext cx="206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视图（</a:t>
            </a:r>
            <a:r>
              <a:rPr lang="en-US" altLang="zh-CN" sz="2400" b="1" dirty="0"/>
              <a:t>View</a:t>
            </a:r>
            <a:r>
              <a:rPr lang="zh-CN" altLang="zh-CN" sz="2400" b="1" dirty="0"/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1028495" y="969997"/>
            <a:ext cx="8839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err="1"/>
              <a:t>setupModel</a:t>
            </a:r>
            <a:r>
              <a:rPr lang="en-US" altLang="zh-CN" sz="1800" dirty="0"/>
              <a:t>()</a:t>
            </a:r>
            <a:r>
              <a:rPr lang="zh-CN" altLang="zh-CN" sz="1800" dirty="0"/>
              <a:t>函数新建一个</a:t>
            </a:r>
            <a:r>
              <a:rPr lang="en-US" altLang="zh-CN" sz="1800" dirty="0"/>
              <a:t>Model</a:t>
            </a:r>
            <a:r>
              <a:rPr lang="zh-CN" altLang="zh-CN" sz="1800" dirty="0"/>
              <a:t>，并设置表头数据，其具体实现代码如下：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177039" y="1339329"/>
            <a:ext cx="9368249" cy="2417683"/>
          </a:xfrm>
          <a:prstGeom prst="roundRect">
            <a:avLst>
              <a:gd name="adj" fmla="val 8317"/>
            </a:avLst>
          </a:prstGeom>
          <a:solidFill>
            <a:srgbClr val="DDDDDD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MainWindow</a:t>
            </a:r>
            <a:r>
              <a:rPr lang="en-US" altLang="zh-CN" dirty="0"/>
              <a:t>::</a:t>
            </a:r>
            <a:r>
              <a:rPr lang="en-US" altLang="zh-CN" dirty="0" err="1"/>
              <a:t>setupModel</a:t>
            </a:r>
            <a:r>
              <a:rPr lang="en-US" altLang="zh-CN" dirty="0"/>
              <a:t>()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model = new </a:t>
            </a:r>
            <a:r>
              <a:rPr lang="en-US" altLang="zh-CN" dirty="0" err="1"/>
              <a:t>QStandardItemModel</a:t>
            </a:r>
            <a:r>
              <a:rPr lang="en-US" altLang="zh-CN" dirty="0"/>
              <a:t>(4,4,this);</a:t>
            </a:r>
            <a:endParaRPr lang="zh-CN" altLang="zh-CN" dirty="0"/>
          </a:p>
          <a:p>
            <a:r>
              <a:rPr lang="en-US" altLang="zh-CN" dirty="0"/>
              <a:t>    model-&gt;</a:t>
            </a:r>
            <a:r>
              <a:rPr lang="en-US" altLang="zh-CN" dirty="0" err="1"/>
              <a:t>setHeaderData</a:t>
            </a:r>
            <a:r>
              <a:rPr lang="en-US" altLang="zh-CN" dirty="0"/>
              <a:t>(0,Qt::</a:t>
            </a:r>
            <a:r>
              <a:rPr lang="en-US" altLang="zh-CN" dirty="0" err="1"/>
              <a:t>Horizontal,tr</a:t>
            </a:r>
            <a:r>
              <a:rPr lang="en-US" altLang="zh-CN" dirty="0"/>
              <a:t>("</a:t>
            </a:r>
            <a:r>
              <a:rPr lang="zh-CN" altLang="zh-CN" dirty="0"/>
              <a:t>部门</a:t>
            </a:r>
            <a:r>
              <a:rPr lang="en-US" altLang="zh-CN" dirty="0"/>
              <a:t>"));</a:t>
            </a:r>
            <a:endParaRPr lang="zh-CN" altLang="zh-CN" dirty="0"/>
          </a:p>
          <a:p>
            <a:r>
              <a:rPr lang="en-US" altLang="zh-CN" dirty="0"/>
              <a:t>    model-&gt;</a:t>
            </a:r>
            <a:r>
              <a:rPr lang="en-US" altLang="zh-CN" dirty="0" err="1"/>
              <a:t>setHeaderData</a:t>
            </a:r>
            <a:r>
              <a:rPr lang="en-US" altLang="zh-CN" dirty="0"/>
              <a:t>(1,Qt::</a:t>
            </a:r>
            <a:r>
              <a:rPr lang="en-US" altLang="zh-CN" dirty="0" err="1"/>
              <a:t>Horizontal,tr</a:t>
            </a:r>
            <a:r>
              <a:rPr lang="en-US" altLang="zh-CN" dirty="0"/>
              <a:t>("</a:t>
            </a:r>
            <a:r>
              <a:rPr lang="zh-CN" altLang="zh-CN" dirty="0"/>
              <a:t>男</a:t>
            </a:r>
            <a:r>
              <a:rPr lang="en-US" altLang="zh-CN" dirty="0"/>
              <a:t>"));</a:t>
            </a:r>
            <a:endParaRPr lang="zh-CN" altLang="zh-CN" dirty="0"/>
          </a:p>
          <a:p>
            <a:r>
              <a:rPr lang="en-US" altLang="zh-CN" dirty="0"/>
              <a:t>    model-&gt;</a:t>
            </a:r>
            <a:r>
              <a:rPr lang="en-US" altLang="zh-CN" dirty="0" err="1"/>
              <a:t>setHeaderData</a:t>
            </a:r>
            <a:r>
              <a:rPr lang="en-US" altLang="zh-CN" dirty="0"/>
              <a:t>(2,Qt::</a:t>
            </a:r>
            <a:r>
              <a:rPr lang="en-US" altLang="zh-CN" dirty="0" err="1"/>
              <a:t>Horizontal,tr</a:t>
            </a:r>
            <a:r>
              <a:rPr lang="en-US" altLang="zh-CN" dirty="0"/>
              <a:t>("</a:t>
            </a:r>
            <a:r>
              <a:rPr lang="zh-CN" altLang="zh-CN" dirty="0"/>
              <a:t>女</a:t>
            </a:r>
            <a:r>
              <a:rPr lang="en-US" altLang="zh-CN" dirty="0"/>
              <a:t>"));</a:t>
            </a:r>
            <a:endParaRPr lang="zh-CN" altLang="zh-CN" dirty="0"/>
          </a:p>
          <a:p>
            <a:r>
              <a:rPr lang="en-US" altLang="zh-CN" dirty="0"/>
              <a:t>    model-&gt;</a:t>
            </a:r>
            <a:r>
              <a:rPr lang="en-US" altLang="zh-CN" dirty="0" err="1"/>
              <a:t>setHeaderData</a:t>
            </a:r>
            <a:r>
              <a:rPr lang="en-US" altLang="zh-CN" dirty="0"/>
              <a:t>(3,Qt::</a:t>
            </a:r>
            <a:r>
              <a:rPr lang="en-US" altLang="zh-CN" dirty="0" err="1"/>
              <a:t>Horizontal,tr</a:t>
            </a:r>
            <a:r>
              <a:rPr lang="en-US" altLang="zh-CN" dirty="0"/>
              <a:t>("</a:t>
            </a:r>
            <a:r>
              <a:rPr lang="zh-CN" altLang="zh-CN" dirty="0"/>
              <a:t>退休</a:t>
            </a:r>
            <a:r>
              <a:rPr lang="en-US" altLang="zh-CN" dirty="0"/>
              <a:t>"));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826406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8495" y="340781"/>
            <a:ext cx="206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视图（</a:t>
            </a:r>
            <a:r>
              <a:rPr lang="en-US" altLang="zh-CN" sz="2400" b="1" dirty="0"/>
              <a:t>View</a:t>
            </a:r>
            <a:r>
              <a:rPr lang="zh-CN" altLang="zh-CN" sz="2400" b="1" dirty="0"/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1160550" y="993924"/>
            <a:ext cx="4084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err="1"/>
              <a:t>setupView</a:t>
            </a:r>
            <a:r>
              <a:rPr lang="en-US" altLang="zh-CN" sz="1800" dirty="0"/>
              <a:t>()</a:t>
            </a:r>
            <a:r>
              <a:rPr lang="zh-CN" altLang="zh-CN" sz="1800" dirty="0"/>
              <a:t>函数的具体实现代码如下：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60550" y="1389631"/>
            <a:ext cx="9586619" cy="3356908"/>
          </a:xfrm>
          <a:prstGeom prst="roundRect">
            <a:avLst>
              <a:gd name="adj" fmla="val 4374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void </a:t>
            </a:r>
            <a:r>
              <a:rPr lang="en-US" altLang="zh-CN" sz="1600" dirty="0" err="1"/>
              <a:t>MainWindow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setupView</a:t>
            </a:r>
            <a:r>
              <a:rPr lang="en-US" altLang="zh-CN" sz="1600" dirty="0"/>
              <a:t>()</a:t>
            </a:r>
            <a:endParaRPr lang="zh-CN" altLang="zh-CN" sz="1600" dirty="0"/>
          </a:p>
          <a:p>
            <a:r>
              <a:rPr lang="en-US" altLang="zh-CN" sz="1600" dirty="0"/>
              <a:t>{</a:t>
            </a:r>
            <a:endParaRPr lang="zh-CN" altLang="zh-CN" sz="1600" dirty="0"/>
          </a:p>
          <a:p>
            <a:r>
              <a:rPr lang="en-US" altLang="zh-CN" sz="1600" dirty="0"/>
              <a:t>    table = new </a:t>
            </a:r>
            <a:r>
              <a:rPr lang="en-US" altLang="zh-CN" sz="1600" dirty="0" err="1"/>
              <a:t>QTableView</a:t>
            </a:r>
            <a:r>
              <a:rPr lang="en-US" altLang="zh-CN" sz="1600" dirty="0"/>
              <a:t>;			//</a:t>
            </a:r>
            <a:r>
              <a:rPr lang="zh-CN" altLang="zh-CN" sz="1600" dirty="0"/>
              <a:t>新建一个</a:t>
            </a:r>
            <a:r>
              <a:rPr lang="en-US" altLang="zh-CN" sz="1600" dirty="0" err="1"/>
              <a:t>QTableView</a:t>
            </a:r>
            <a:r>
              <a:rPr lang="zh-CN" altLang="zh-CN" sz="1600" dirty="0"/>
              <a:t>对象</a:t>
            </a:r>
          </a:p>
          <a:p>
            <a:r>
              <a:rPr lang="en-US" altLang="zh-CN" sz="1600" dirty="0"/>
              <a:t>    table-&gt;</a:t>
            </a:r>
            <a:r>
              <a:rPr lang="en-US" altLang="zh-CN" sz="1600" dirty="0" err="1"/>
              <a:t>setModel</a:t>
            </a:r>
            <a:r>
              <a:rPr lang="en-US" altLang="zh-CN" sz="1600" dirty="0"/>
              <a:t>(model);			//</a:t>
            </a:r>
            <a:r>
              <a:rPr lang="zh-CN" altLang="zh-CN" sz="1600" dirty="0"/>
              <a:t>为</a:t>
            </a:r>
            <a:r>
              <a:rPr lang="en-US" altLang="zh-CN" sz="1600" dirty="0" err="1"/>
              <a:t>QTableView</a:t>
            </a:r>
            <a:r>
              <a:rPr lang="zh-CN" altLang="zh-CN" sz="1600" dirty="0"/>
              <a:t>对象设置相同的</a:t>
            </a:r>
            <a:r>
              <a:rPr lang="en-US" altLang="zh-CN" sz="1600" dirty="0"/>
              <a:t>Model</a:t>
            </a:r>
            <a:endParaRPr lang="zh-CN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QItemSelectionModel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selectionModel</a:t>
            </a:r>
            <a:r>
              <a:rPr lang="en-US" altLang="zh-CN" sz="1600" dirty="0"/>
              <a:t>=new </a:t>
            </a:r>
            <a:r>
              <a:rPr lang="en-US" altLang="zh-CN" sz="1600" dirty="0" err="1"/>
              <a:t>QItemSelectionModel</a:t>
            </a:r>
            <a:r>
              <a:rPr lang="en-US" altLang="zh-CN" sz="1600" dirty="0"/>
              <a:t>(model</a:t>
            </a:r>
            <a:r>
              <a:rPr lang="en-US" altLang="zh-CN" sz="1600" dirty="0" smtClean="0"/>
              <a:t>);</a:t>
            </a:r>
            <a:r>
              <a:rPr lang="en-US" altLang="zh-CN" sz="1600" dirty="0"/>
              <a:t>	</a:t>
            </a:r>
            <a:r>
              <a:rPr lang="en-US" altLang="zh-CN" sz="1600" dirty="0" smtClean="0"/>
              <a:t>//(</a:t>
            </a:r>
            <a:r>
              <a:rPr lang="en-US" altLang="zh-CN" sz="1600" dirty="0"/>
              <a:t>a)</a:t>
            </a:r>
            <a:endParaRPr lang="zh-CN" altLang="zh-CN" sz="1600" dirty="0"/>
          </a:p>
          <a:p>
            <a:r>
              <a:rPr lang="en-US" altLang="zh-CN" sz="1600" dirty="0"/>
              <a:t>    table-&gt;</a:t>
            </a:r>
            <a:r>
              <a:rPr lang="en-US" altLang="zh-CN" sz="1600" dirty="0" err="1"/>
              <a:t>setSelectionModel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selectionModel</a:t>
            </a:r>
            <a:r>
              <a:rPr lang="en-US" altLang="zh-CN" sz="1600" dirty="0"/>
              <a:t>);</a:t>
            </a:r>
            <a:endParaRPr lang="zh-CN" altLang="zh-CN" sz="1600" dirty="0"/>
          </a:p>
          <a:p>
            <a:r>
              <a:rPr lang="en-US" altLang="zh-CN" sz="1600" dirty="0"/>
              <a:t>    connect(</a:t>
            </a:r>
            <a:r>
              <a:rPr lang="en-US" altLang="zh-CN" sz="1600" dirty="0" err="1"/>
              <a:t>selectionModel,SIGNAL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selectionChanged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QItemSelection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ItemSelection</a:t>
            </a:r>
            <a:r>
              <a:rPr lang="en-US" altLang="zh-CN" sz="1600" dirty="0"/>
              <a:t>)),</a:t>
            </a:r>
            <a:r>
              <a:rPr lang="en-US" altLang="zh-CN" sz="1600" dirty="0" err="1"/>
              <a:t>table,SLOT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selectionChanged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QItemSelection,QItemSelection</a:t>
            </a:r>
            <a:r>
              <a:rPr lang="en-US" altLang="zh-CN" sz="1600" dirty="0"/>
              <a:t>)));	</a:t>
            </a:r>
            <a:r>
              <a:rPr lang="en-US" altLang="zh-CN" sz="1600" dirty="0" smtClean="0"/>
              <a:t>//(</a:t>
            </a:r>
            <a:r>
              <a:rPr lang="en-US" altLang="zh-CN" sz="1600" dirty="0"/>
              <a:t>b)</a:t>
            </a:r>
            <a:endParaRPr lang="zh-CN" altLang="zh-CN" sz="1600" dirty="0"/>
          </a:p>
          <a:p>
            <a:r>
              <a:rPr lang="en-US" altLang="zh-CN" sz="1600" dirty="0"/>
              <a:t>    splitter = new </a:t>
            </a:r>
            <a:r>
              <a:rPr lang="en-US" altLang="zh-CN" sz="1600" dirty="0" err="1"/>
              <a:t>QSplitter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r>
              <a:rPr lang="en-US" altLang="zh-CN" sz="1600" dirty="0"/>
              <a:t>    splitter-&gt;</a:t>
            </a:r>
            <a:r>
              <a:rPr lang="en-US" altLang="zh-CN" sz="1600" dirty="0" err="1"/>
              <a:t>setOrientation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Qt</a:t>
            </a:r>
            <a:r>
              <a:rPr lang="en-US" altLang="zh-CN" sz="1600" dirty="0"/>
              <a:t>::Vertical);</a:t>
            </a:r>
            <a:endParaRPr lang="zh-CN" altLang="zh-CN" sz="1600" dirty="0"/>
          </a:p>
          <a:p>
            <a:r>
              <a:rPr lang="en-US" altLang="zh-CN" sz="1600" dirty="0"/>
              <a:t>    splitter-&gt;</a:t>
            </a:r>
            <a:r>
              <a:rPr lang="en-US" altLang="zh-CN" sz="1600" dirty="0" err="1"/>
              <a:t>addWidget</a:t>
            </a:r>
            <a:r>
              <a:rPr lang="en-US" altLang="zh-CN" sz="1600" dirty="0"/>
              <a:t>(table);</a:t>
            </a:r>
            <a:endParaRPr lang="zh-CN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setCentralWidget</a:t>
            </a:r>
            <a:r>
              <a:rPr lang="en-US" altLang="zh-CN" sz="1600" dirty="0"/>
              <a:t>(splitter);</a:t>
            </a:r>
            <a:endParaRPr lang="zh-CN" altLang="zh-CN" sz="1600" dirty="0"/>
          </a:p>
          <a:p>
            <a:r>
              <a:rPr lang="en-US" altLang="zh-CN" sz="1600" dirty="0" smtClean="0"/>
              <a:t>}</a:t>
            </a:r>
            <a:endParaRPr lang="zh-CN" altLang="zh-CN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522514" y="4746539"/>
            <a:ext cx="10592790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b="1" dirty="0"/>
              <a:t>其中</a:t>
            </a:r>
            <a:r>
              <a:rPr lang="en-US" altLang="zh-CN" b="1" dirty="0"/>
              <a:t>,</a:t>
            </a:r>
            <a:endParaRPr lang="zh-CN" altLang="zh-CN" dirty="0"/>
          </a:p>
          <a:p>
            <a:pPr indent="450850"/>
            <a:r>
              <a:rPr lang="en-US" altLang="zh-CN" b="1" dirty="0"/>
              <a:t>(a) </a:t>
            </a:r>
            <a:r>
              <a:rPr lang="en-US" altLang="zh-CN" b="1" dirty="0" err="1"/>
              <a:t>QItemSelectionModel</a:t>
            </a:r>
            <a:r>
              <a:rPr lang="en-US" altLang="zh-CN" b="1" dirty="0"/>
              <a:t> *</a:t>
            </a:r>
            <a:r>
              <a:rPr lang="en-US" altLang="zh-CN" b="1" dirty="0" err="1"/>
              <a:t>selectionModel</a:t>
            </a:r>
            <a:r>
              <a:rPr lang="en-US" altLang="zh-CN" b="1" dirty="0"/>
              <a:t>=new </a:t>
            </a:r>
            <a:r>
              <a:rPr lang="en-US" altLang="zh-CN" b="1" dirty="0" err="1"/>
              <a:t>QItemSelectionModel</a:t>
            </a:r>
            <a:r>
              <a:rPr lang="en-US" altLang="zh-CN" b="1" dirty="0"/>
              <a:t>(model)</a:t>
            </a:r>
            <a:r>
              <a:rPr lang="zh-CN" altLang="zh-CN" b="1" dirty="0"/>
              <a:t>：</a:t>
            </a:r>
            <a:r>
              <a:rPr lang="zh-CN" altLang="zh-CN" dirty="0"/>
              <a:t>新建一个</a:t>
            </a:r>
            <a:r>
              <a:rPr lang="en-US" altLang="zh-CN" dirty="0" err="1"/>
              <a:t>QItemSelectionModel</a:t>
            </a:r>
            <a:r>
              <a:rPr lang="zh-CN" altLang="zh-CN" dirty="0"/>
              <a:t>对象作为</a:t>
            </a:r>
            <a:r>
              <a:rPr lang="en-US" altLang="zh-CN" dirty="0" err="1"/>
              <a:t>QTableView</a:t>
            </a:r>
            <a:r>
              <a:rPr lang="zh-CN" altLang="zh-CN" dirty="0"/>
              <a:t>对象使用的选择模型。</a:t>
            </a:r>
          </a:p>
          <a:p>
            <a:pPr indent="450850"/>
            <a:r>
              <a:rPr lang="en-US" altLang="zh-CN" b="1" dirty="0"/>
              <a:t>(b) connect(</a:t>
            </a:r>
            <a:r>
              <a:rPr lang="en-US" altLang="zh-CN" b="1" dirty="0" err="1"/>
              <a:t>selectionModel,SIGNAL</a:t>
            </a:r>
            <a:r>
              <a:rPr lang="en-US" altLang="zh-CN" b="1" dirty="0"/>
              <a:t>(</a:t>
            </a:r>
            <a:r>
              <a:rPr lang="en-US" altLang="zh-CN" b="1" dirty="0" err="1"/>
              <a:t>selectionChanged</a:t>
            </a:r>
            <a:r>
              <a:rPr lang="en-US" altLang="zh-CN" b="1" dirty="0"/>
              <a:t>(</a:t>
            </a:r>
            <a:r>
              <a:rPr lang="en-US" altLang="zh-CN" b="1" dirty="0" err="1"/>
              <a:t>QItemSelection,ItemSelection</a:t>
            </a:r>
            <a:r>
              <a:rPr lang="en-US" altLang="zh-CN" b="1" dirty="0"/>
              <a:t>)),table,</a:t>
            </a:r>
            <a:endParaRPr lang="zh-CN" altLang="zh-CN" dirty="0"/>
          </a:p>
          <a:p>
            <a:pPr indent="450850"/>
            <a:r>
              <a:rPr lang="en-US" altLang="zh-CN" b="1" dirty="0"/>
              <a:t>SLOT (</a:t>
            </a:r>
            <a:r>
              <a:rPr lang="en-US" altLang="zh-CN" b="1" dirty="0" err="1"/>
              <a:t>selectionChanged</a:t>
            </a:r>
            <a:r>
              <a:rPr lang="en-US" altLang="zh-CN" b="1" dirty="0"/>
              <a:t>(</a:t>
            </a:r>
            <a:r>
              <a:rPr lang="en-US" altLang="zh-CN" b="1" dirty="0" err="1"/>
              <a:t>QItemSelection,QItemSelection</a:t>
            </a:r>
            <a:r>
              <a:rPr lang="en-US" altLang="zh-CN" b="1" dirty="0"/>
              <a:t>)))</a:t>
            </a:r>
            <a:r>
              <a:rPr lang="zh-CN" altLang="zh-CN" b="1" dirty="0"/>
              <a:t>：</a:t>
            </a:r>
            <a:r>
              <a:rPr lang="zh-CN" altLang="zh-CN" dirty="0"/>
              <a:t>连接选择模型的</a:t>
            </a:r>
            <a:r>
              <a:rPr lang="en-US" altLang="zh-CN" dirty="0" err="1"/>
              <a:t>selectionChanged</a:t>
            </a:r>
            <a:r>
              <a:rPr lang="en-US" altLang="zh-CN" dirty="0"/>
              <a:t>()</a:t>
            </a:r>
            <a:r>
              <a:rPr lang="zh-CN" altLang="zh-CN" dirty="0"/>
              <a:t>信号与</a:t>
            </a:r>
            <a:r>
              <a:rPr lang="en-US" altLang="zh-CN" dirty="0" err="1"/>
              <a:t>QTableView</a:t>
            </a:r>
            <a:r>
              <a:rPr lang="zh-CN" altLang="zh-CN" dirty="0"/>
              <a:t>对象的</a:t>
            </a:r>
            <a:r>
              <a:rPr lang="en-US" altLang="zh-CN" dirty="0" err="1"/>
              <a:t>selectionChanged</a:t>
            </a:r>
            <a:r>
              <a:rPr lang="en-US" altLang="zh-CN" dirty="0"/>
              <a:t>()</a:t>
            </a:r>
            <a:r>
              <a:rPr lang="zh-CN" altLang="zh-CN" dirty="0"/>
              <a:t>槽函数，以便使自定义的</a:t>
            </a:r>
            <a:r>
              <a:rPr lang="en-US" altLang="zh-CN" dirty="0" err="1"/>
              <a:t>HistogramView</a:t>
            </a:r>
            <a:r>
              <a:rPr lang="zh-CN" altLang="zh-CN" dirty="0"/>
              <a:t>对象中的选择变化能够反映到</a:t>
            </a:r>
            <a:r>
              <a:rPr lang="en-US" altLang="zh-CN" dirty="0" err="1"/>
              <a:t>QTableView</a:t>
            </a:r>
            <a:r>
              <a:rPr lang="zh-CN" altLang="zh-CN" dirty="0"/>
              <a:t>对象的显示中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37581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8495" y="340781"/>
            <a:ext cx="206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视图（</a:t>
            </a:r>
            <a:r>
              <a:rPr lang="en-US" altLang="zh-CN" sz="2400" b="1" dirty="0"/>
              <a:t>View</a:t>
            </a:r>
            <a:r>
              <a:rPr lang="zh-CN" altLang="zh-CN" sz="2400" b="1" dirty="0"/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1028495" y="1028693"/>
            <a:ext cx="3825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3</a:t>
            </a:r>
            <a:r>
              <a:rPr lang="zh-CN" altLang="zh-CN" sz="1800" dirty="0"/>
              <a:t>）此时，运行效果如图</a:t>
            </a:r>
            <a:r>
              <a:rPr lang="en-US" altLang="zh-CN" sz="1800" dirty="0"/>
              <a:t>8.5</a:t>
            </a:r>
            <a:r>
              <a:rPr lang="zh-CN" altLang="zh-CN" sz="1800" dirty="0"/>
              <a:t>所示。</a:t>
            </a:r>
          </a:p>
        </p:txBody>
      </p:sp>
      <p:pic>
        <p:nvPicPr>
          <p:cNvPr id="1229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950" y="1581494"/>
            <a:ext cx="5581526" cy="30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81629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8495" y="340781"/>
            <a:ext cx="206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视图（</a:t>
            </a:r>
            <a:r>
              <a:rPr lang="en-US" altLang="zh-CN" sz="2400" b="1" dirty="0"/>
              <a:t>View</a:t>
            </a:r>
            <a:r>
              <a:rPr lang="zh-CN" altLang="zh-CN" sz="2400" b="1" dirty="0"/>
              <a:t>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28495" y="1045029"/>
            <a:ext cx="10134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dirty="0"/>
              <a:t>以上只是实现了简单的主窗体框架显示，还没有完成事件。具体实现步骤如下。</a:t>
            </a:r>
          </a:p>
          <a:p>
            <a:r>
              <a:rPr lang="zh-CN" altLang="zh-CN" sz="1800" dirty="0"/>
              <a:t>（</a:t>
            </a:r>
            <a:r>
              <a:rPr lang="en-US" altLang="zh-CN" sz="1800" dirty="0"/>
              <a:t>1</a:t>
            </a:r>
            <a:r>
              <a:rPr lang="zh-CN" altLang="zh-CN" sz="1800" dirty="0"/>
              <a:t>）在头文件“</a:t>
            </a:r>
            <a:r>
              <a:rPr lang="en-US" altLang="zh-CN" sz="1800" dirty="0" err="1"/>
              <a:t>mainwindow.h</a:t>
            </a:r>
            <a:r>
              <a:rPr lang="zh-CN" altLang="zh-CN" sz="1800" dirty="0"/>
              <a:t>”中添加代码如下</a:t>
            </a:r>
            <a:r>
              <a:rPr lang="zh-CN" altLang="zh-CN" sz="1800" dirty="0" smtClean="0"/>
              <a:t>：</a:t>
            </a:r>
            <a:endParaRPr lang="zh-CN" altLang="zh-CN" sz="1800" dirty="0"/>
          </a:p>
        </p:txBody>
      </p:sp>
      <p:sp>
        <p:nvSpPr>
          <p:cNvPr id="4" name="圆角矩形 3"/>
          <p:cNvSpPr/>
          <p:nvPr/>
        </p:nvSpPr>
        <p:spPr>
          <a:xfrm>
            <a:off x="1236416" y="1660582"/>
            <a:ext cx="9522628" cy="1259919"/>
          </a:xfrm>
          <a:prstGeom prst="roundRect">
            <a:avLst/>
          </a:prstGeom>
          <a:solidFill>
            <a:srgbClr val="DDDDDD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public:</a:t>
            </a:r>
            <a:endParaRPr lang="zh-CN" altLang="zh-CN" dirty="0"/>
          </a:p>
          <a:p>
            <a:r>
              <a:rPr lang="en-US" altLang="zh-CN" dirty="0"/>
              <a:t>   void </a:t>
            </a:r>
            <a:r>
              <a:rPr lang="en-US" altLang="zh-CN" dirty="0" err="1"/>
              <a:t>openFile</a:t>
            </a:r>
            <a:r>
              <a:rPr lang="en-US" altLang="zh-CN" dirty="0"/>
              <a:t>(</a:t>
            </a:r>
            <a:r>
              <a:rPr lang="en-US" altLang="zh-CN" dirty="0" err="1"/>
              <a:t>QString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public slots:</a:t>
            </a:r>
            <a:endParaRPr lang="zh-CN" altLang="zh-CN" dirty="0"/>
          </a:p>
          <a:p>
            <a:r>
              <a:rPr lang="en-US" altLang="zh-CN" dirty="0"/>
              <a:t>   void </a:t>
            </a:r>
            <a:r>
              <a:rPr lang="en-US" altLang="zh-CN" dirty="0" err="1"/>
              <a:t>slotOpen</a:t>
            </a:r>
            <a:r>
              <a:rPr lang="en-US" altLang="zh-CN" dirty="0"/>
              <a:t>();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980995" y="2902706"/>
            <a:ext cx="5133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2</a:t>
            </a:r>
            <a:r>
              <a:rPr lang="zh-CN" altLang="zh-CN" sz="1800" dirty="0"/>
              <a:t>）在源文件</a:t>
            </a:r>
            <a:r>
              <a:rPr lang="en-US" altLang="zh-CN" sz="1800" dirty="0"/>
              <a:t>mainwindow.cpp</a:t>
            </a:r>
            <a:r>
              <a:rPr lang="zh-CN" altLang="zh-CN" sz="1800" dirty="0"/>
              <a:t>中添加代码如下：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236416" y="3272038"/>
            <a:ext cx="9522628" cy="1259919"/>
          </a:xfrm>
          <a:prstGeom prst="roundRect">
            <a:avLst/>
          </a:prstGeom>
          <a:solidFill>
            <a:srgbClr val="DDDDDD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#include &lt;</a:t>
            </a:r>
            <a:r>
              <a:rPr lang="en-US" altLang="zh-CN" dirty="0" err="1"/>
              <a:t>QFileDialog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QFile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QTextStream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QStringList</a:t>
            </a:r>
            <a:r>
              <a:rPr lang="en-US" altLang="zh-CN" dirty="0"/>
              <a:t>&gt;</a:t>
            </a:r>
            <a:endParaRPr lang="zh-CN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1116281" y="4531957"/>
            <a:ext cx="1004652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/>
              <a:t>其中，</a:t>
            </a:r>
            <a:r>
              <a:rPr lang="zh-CN" altLang="zh-CN" dirty="0"/>
              <a:t>在</a:t>
            </a:r>
            <a:r>
              <a:rPr lang="en-US" altLang="zh-CN" dirty="0" err="1"/>
              <a:t>createAction</a:t>
            </a:r>
            <a:r>
              <a:rPr lang="en-US" altLang="zh-CN" dirty="0"/>
              <a:t>()</a:t>
            </a:r>
            <a:r>
              <a:rPr lang="zh-CN" altLang="zh-CN" dirty="0"/>
              <a:t>函数中添加代码如下</a:t>
            </a:r>
            <a:r>
              <a:rPr lang="zh-CN" altLang="zh-CN" dirty="0" smtClean="0"/>
              <a:t>：</a:t>
            </a:r>
            <a:endParaRPr lang="zh-CN" altLang="zh-CN" dirty="0"/>
          </a:p>
        </p:txBody>
      </p:sp>
      <p:sp>
        <p:nvSpPr>
          <p:cNvPr id="8" name="圆角矩形 7"/>
          <p:cNvSpPr/>
          <p:nvPr/>
        </p:nvSpPr>
        <p:spPr>
          <a:xfrm>
            <a:off x="1236416" y="4916541"/>
            <a:ext cx="9522628" cy="391597"/>
          </a:xfrm>
          <a:prstGeom prst="roundRect">
            <a:avLst/>
          </a:prstGeom>
          <a:solidFill>
            <a:srgbClr val="DDDDDD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connect(</a:t>
            </a:r>
            <a:r>
              <a:rPr lang="en-US" altLang="zh-CN" dirty="0" err="1"/>
              <a:t>openAct,SIGNAL</a:t>
            </a:r>
            <a:r>
              <a:rPr lang="en-US" altLang="zh-CN" dirty="0"/>
              <a:t>(triggered()),</a:t>
            </a:r>
            <a:r>
              <a:rPr lang="en-US" altLang="zh-CN" dirty="0" err="1"/>
              <a:t>this,SLOT</a:t>
            </a:r>
            <a:r>
              <a:rPr lang="en-US" altLang="zh-CN" dirty="0"/>
              <a:t>(</a:t>
            </a:r>
            <a:r>
              <a:rPr lang="en-US" altLang="zh-CN" dirty="0" err="1"/>
              <a:t>slotOpen</a:t>
            </a:r>
            <a:r>
              <a:rPr lang="en-US" altLang="zh-CN" dirty="0"/>
              <a:t>()));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391336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8495" y="340781"/>
            <a:ext cx="206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视图（</a:t>
            </a:r>
            <a:r>
              <a:rPr lang="en-US" altLang="zh-CN" sz="2400" b="1" dirty="0"/>
              <a:t>View</a:t>
            </a:r>
            <a:r>
              <a:rPr lang="zh-CN" altLang="zh-CN" sz="2400" b="1" dirty="0"/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1028495" y="922672"/>
            <a:ext cx="6256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err="1"/>
              <a:t>slotOpen</a:t>
            </a:r>
            <a:r>
              <a:rPr lang="en-US" altLang="zh-CN" sz="1800" dirty="0"/>
              <a:t>()</a:t>
            </a:r>
            <a:r>
              <a:rPr lang="zh-CN" altLang="zh-CN" sz="1800" dirty="0"/>
              <a:t>槽函数完成打开标准文件对话框，具体代码如下：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28495" y="1292004"/>
            <a:ext cx="9873053" cy="2128242"/>
          </a:xfrm>
          <a:prstGeom prst="roundRect">
            <a:avLst>
              <a:gd name="adj" fmla="val 10529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MainWindow</a:t>
            </a:r>
            <a:r>
              <a:rPr lang="en-US" altLang="zh-CN" dirty="0"/>
              <a:t>::</a:t>
            </a:r>
            <a:r>
              <a:rPr lang="en-US" altLang="zh-CN" dirty="0" err="1"/>
              <a:t>slotOpen</a:t>
            </a:r>
            <a:r>
              <a:rPr lang="en-US" altLang="zh-CN" dirty="0"/>
              <a:t>()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QString</a:t>
            </a:r>
            <a:r>
              <a:rPr lang="en-US" altLang="zh-CN" dirty="0"/>
              <a:t> name;</a:t>
            </a:r>
            <a:endParaRPr lang="zh-CN" altLang="zh-CN" dirty="0"/>
          </a:p>
          <a:p>
            <a:r>
              <a:rPr lang="en-US" altLang="zh-CN" dirty="0"/>
              <a:t>    name = </a:t>
            </a:r>
            <a:r>
              <a:rPr lang="en-US" altLang="zh-CN" dirty="0" err="1"/>
              <a:t>QFileDialog</a:t>
            </a:r>
            <a:r>
              <a:rPr lang="en-US" altLang="zh-CN" dirty="0"/>
              <a:t>::</a:t>
            </a:r>
            <a:r>
              <a:rPr lang="en-US" altLang="zh-CN" dirty="0" err="1"/>
              <a:t>getOpenFileName</a:t>
            </a:r>
            <a:r>
              <a:rPr lang="en-US" altLang="zh-CN" dirty="0"/>
              <a:t>(this,"</a:t>
            </a:r>
            <a:r>
              <a:rPr lang="zh-CN" altLang="zh-CN" dirty="0"/>
              <a:t>打开</a:t>
            </a:r>
            <a:r>
              <a:rPr lang="en-US" altLang="zh-CN" dirty="0"/>
              <a:t>",".","histogram files (*.txt)");</a:t>
            </a:r>
            <a:endParaRPr lang="zh-CN" altLang="zh-CN" dirty="0"/>
          </a:p>
          <a:p>
            <a:r>
              <a:rPr lang="en-US" altLang="zh-CN" dirty="0"/>
              <a:t>    if (!</a:t>
            </a:r>
            <a:r>
              <a:rPr lang="en-US" altLang="zh-CN" dirty="0" err="1"/>
              <a:t>name.isEmpty</a:t>
            </a:r>
            <a:r>
              <a:rPr lang="en-US" altLang="zh-CN" dirty="0"/>
              <a:t>())</a:t>
            </a:r>
            <a:endParaRPr lang="zh-CN" altLang="zh-CN" dirty="0"/>
          </a:p>
          <a:p>
            <a:r>
              <a:rPr lang="en-US" altLang="zh-CN" dirty="0"/>
              <a:t>          </a:t>
            </a:r>
            <a:r>
              <a:rPr lang="en-US" altLang="zh-CN" dirty="0" err="1"/>
              <a:t>openFile</a:t>
            </a:r>
            <a:r>
              <a:rPr lang="en-US" altLang="zh-CN" dirty="0"/>
              <a:t>(name);</a:t>
            </a:r>
            <a:endParaRPr lang="zh-CN" altLang="zh-CN" dirty="0"/>
          </a:p>
          <a:p>
            <a:r>
              <a:rPr lang="en-US" altLang="zh-CN" dirty="0" smtClean="0"/>
              <a:t>}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903906" y="3420246"/>
            <a:ext cx="103539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err="1"/>
              <a:t>openFile</a:t>
            </a:r>
            <a:r>
              <a:rPr lang="en-US" altLang="zh-CN" sz="1800" dirty="0"/>
              <a:t>()</a:t>
            </a:r>
            <a:r>
              <a:rPr lang="zh-CN" altLang="zh-CN" sz="1800" dirty="0"/>
              <a:t>函数完成打开所选的文件内容，</a:t>
            </a:r>
            <a:r>
              <a:rPr lang="zh-CN" altLang="zh-CN" sz="1800" dirty="0">
                <a:hlinkClick r:id="rId3" action="ppaction://hlinkfile"/>
              </a:rPr>
              <a:t>其具体实现</a:t>
            </a:r>
            <a:r>
              <a:rPr lang="zh-CN" altLang="zh-CN" sz="1800" dirty="0" smtClean="0">
                <a:hlinkClick r:id="rId3" action="ppaction://hlinkfile"/>
              </a:rPr>
              <a:t>代码</a:t>
            </a:r>
            <a:r>
              <a:rPr lang="zh-CN" altLang="en-US" sz="1800" dirty="0" smtClean="0">
                <a:hlinkClick r:id="rId3" action="ppaction://hlinkfile"/>
              </a:rPr>
              <a:t>。</a:t>
            </a:r>
            <a:endParaRPr lang="en-US" altLang="zh-CN" sz="1800" dirty="0" smtClean="0"/>
          </a:p>
          <a:p>
            <a:r>
              <a:rPr lang="zh-CN" altLang="zh-CN" sz="1800" dirty="0"/>
              <a:t>新建一个文本文件，命名为“</a:t>
            </a:r>
            <a:r>
              <a:rPr lang="en-US" altLang="zh-CN" sz="1800" dirty="0"/>
              <a:t>histogram.txt</a:t>
            </a:r>
            <a:r>
              <a:rPr lang="zh-CN" altLang="zh-CN" sz="1800" dirty="0"/>
              <a:t>”，保存在项目</a:t>
            </a:r>
            <a:r>
              <a:rPr lang="en-US" altLang="zh-CN" sz="1800" dirty="0"/>
              <a:t>D:\Qt\CH8\CH803\build-ViewEx-Desktop_Qt_5_11_1_MinGW_32bit-Debug</a:t>
            </a:r>
            <a:r>
              <a:rPr lang="zh-CN" altLang="zh-CN" sz="1800" dirty="0"/>
              <a:t>目录下，加载文件数据后的运行效果如图</a:t>
            </a:r>
            <a:r>
              <a:rPr lang="en-US" altLang="zh-CN" sz="1800" dirty="0"/>
              <a:t>8.6</a:t>
            </a:r>
            <a:r>
              <a:rPr lang="zh-CN" altLang="zh-CN" sz="1800" dirty="0"/>
              <a:t>所示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18808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387924"/>
              </p:ext>
            </p:extLst>
          </p:nvPr>
        </p:nvGraphicFramePr>
        <p:xfrm>
          <a:off x="2404637" y="4453248"/>
          <a:ext cx="6786707" cy="2054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Visio" r:id="rId4" imgW="11587352" imgH="3504330" progId="Visio.Drawing.11">
                  <p:embed/>
                </p:oleObj>
              </mc:Choice>
              <mc:Fallback>
                <p:oleObj name="Visio" r:id="rId4" imgW="11587352" imgH="350433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4637" y="4453248"/>
                        <a:ext cx="6786707" cy="20544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2511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8495" y="340781"/>
            <a:ext cx="206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视图（</a:t>
            </a:r>
            <a:r>
              <a:rPr lang="en-US" altLang="zh-CN" sz="2400" b="1" dirty="0"/>
              <a:t>View</a:t>
            </a:r>
            <a:r>
              <a:rPr lang="zh-CN" altLang="zh-CN" sz="2400" b="1" dirty="0"/>
              <a:t>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1896" y="1021278"/>
            <a:ext cx="1041466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dirty="0"/>
              <a:t>具体实现步骤如下。</a:t>
            </a:r>
          </a:p>
          <a:p>
            <a:pPr indent="450850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）自定义</a:t>
            </a:r>
            <a:r>
              <a:rPr lang="en-US" altLang="zh-CN" dirty="0" err="1"/>
              <a:t>HistogramView</a:t>
            </a:r>
            <a:r>
              <a:rPr lang="zh-CN" altLang="zh-CN" dirty="0"/>
              <a:t>类继承自</a:t>
            </a:r>
            <a:r>
              <a:rPr lang="en-US" altLang="zh-CN" dirty="0" err="1"/>
              <a:t>QAbstractItemView</a:t>
            </a:r>
            <a:r>
              <a:rPr lang="zh-CN" altLang="zh-CN" dirty="0"/>
              <a:t>类，用于对表格数据进行柱状图显示。下面是头文件“</a:t>
            </a:r>
            <a:r>
              <a:rPr lang="en-US" altLang="zh-CN" dirty="0" err="1"/>
              <a:t>histogramview.h</a:t>
            </a:r>
            <a:r>
              <a:rPr lang="zh-CN" altLang="zh-CN" dirty="0"/>
              <a:t>”</a:t>
            </a:r>
            <a:r>
              <a:rPr lang="zh-CN" altLang="zh-CN" dirty="0">
                <a:hlinkClick r:id="rId2" action="ppaction://hlinkfile"/>
              </a:rPr>
              <a:t>的具体</a:t>
            </a:r>
            <a:r>
              <a:rPr lang="zh-CN" altLang="zh-CN" dirty="0" smtClean="0">
                <a:hlinkClick r:id="rId2" action="ppaction://hlinkfile"/>
              </a:rPr>
              <a:t>代码</a:t>
            </a:r>
            <a:r>
              <a:rPr lang="zh-CN" altLang="en-US" dirty="0" smtClean="0">
                <a:hlinkClick r:id="rId2" action="ppaction://hlinkfile"/>
              </a:rPr>
              <a:t>。</a:t>
            </a:r>
            <a:endParaRPr lang="en-US" altLang="zh-CN" dirty="0" smtClean="0"/>
          </a:p>
          <a:p>
            <a:pPr indent="450850"/>
            <a:r>
              <a:rPr lang="zh-CN" altLang="zh-CN" b="1" dirty="0"/>
              <a:t>其中，</a:t>
            </a:r>
            <a:endParaRPr lang="zh-CN" altLang="zh-CN" dirty="0"/>
          </a:p>
          <a:p>
            <a:pPr indent="450850"/>
            <a:r>
              <a:rPr lang="en-US" altLang="zh-CN" b="1" dirty="0"/>
              <a:t>(a) </a:t>
            </a:r>
            <a:r>
              <a:rPr lang="en-US" altLang="zh-CN" b="1" dirty="0" err="1"/>
              <a:t>visualRect</a:t>
            </a:r>
            <a:r>
              <a:rPr lang="en-US" altLang="zh-CN" b="1" dirty="0"/>
              <a:t>()</a:t>
            </a:r>
            <a:r>
              <a:rPr lang="zh-CN" altLang="zh-CN" b="1" dirty="0"/>
              <a:t>、</a:t>
            </a:r>
            <a:r>
              <a:rPr lang="en-US" altLang="zh-CN" b="1" dirty="0" err="1"/>
              <a:t>scrollTo</a:t>
            </a:r>
            <a:r>
              <a:rPr lang="en-US" altLang="zh-CN" b="1" dirty="0"/>
              <a:t>()</a:t>
            </a:r>
            <a:r>
              <a:rPr lang="zh-CN" altLang="zh-CN" b="1" dirty="0"/>
              <a:t>、</a:t>
            </a:r>
            <a:r>
              <a:rPr lang="en-US" altLang="zh-CN" b="1" dirty="0" err="1"/>
              <a:t>indexAt</a:t>
            </a:r>
            <a:r>
              <a:rPr lang="en-US" altLang="zh-CN" b="1" dirty="0"/>
              <a:t>()</a:t>
            </a:r>
            <a:r>
              <a:rPr lang="zh-CN" altLang="zh-CN" b="1" dirty="0"/>
              <a:t>、</a:t>
            </a:r>
            <a:r>
              <a:rPr lang="en-US" altLang="zh-CN" b="1" dirty="0" err="1"/>
              <a:t>moveCursor</a:t>
            </a:r>
            <a:r>
              <a:rPr lang="en-US" altLang="zh-CN" b="1" dirty="0"/>
              <a:t>()</a:t>
            </a:r>
            <a:r>
              <a:rPr lang="zh-CN" altLang="zh-CN" b="1" dirty="0"/>
              <a:t>、</a:t>
            </a:r>
            <a:r>
              <a:rPr lang="en-US" altLang="zh-CN" b="1" dirty="0" err="1"/>
              <a:t>horizontalOffset</a:t>
            </a:r>
            <a:r>
              <a:rPr lang="en-US" altLang="zh-CN" b="1" dirty="0"/>
              <a:t>()</a:t>
            </a:r>
            <a:r>
              <a:rPr lang="zh-CN" altLang="zh-CN" b="1" dirty="0"/>
              <a:t>、</a:t>
            </a:r>
            <a:r>
              <a:rPr lang="en-US" altLang="zh-CN" b="1" dirty="0" err="1"/>
              <a:t>verticalOffset</a:t>
            </a:r>
            <a:r>
              <a:rPr lang="en-US" altLang="zh-CN" b="1" dirty="0"/>
              <a:t>()</a:t>
            </a:r>
            <a:r>
              <a:rPr lang="zh-CN" altLang="zh-CN" b="1" dirty="0"/>
              <a:t>、</a:t>
            </a:r>
            <a:r>
              <a:rPr lang="en-US" altLang="zh-CN" b="1" dirty="0" err="1"/>
              <a:t>isIndexHidden</a:t>
            </a:r>
            <a:r>
              <a:rPr lang="en-US" altLang="zh-CN" b="1" dirty="0"/>
              <a:t>()</a:t>
            </a:r>
            <a:r>
              <a:rPr lang="zh-CN" altLang="zh-CN" b="1" dirty="0"/>
              <a:t>、</a:t>
            </a:r>
            <a:r>
              <a:rPr lang="en-US" altLang="zh-CN" b="1" dirty="0" err="1"/>
              <a:t>setSelection</a:t>
            </a:r>
            <a:r>
              <a:rPr lang="en-US" altLang="zh-CN" b="1" dirty="0"/>
              <a:t>()</a:t>
            </a:r>
            <a:r>
              <a:rPr lang="zh-CN" altLang="zh-CN" b="1" dirty="0"/>
              <a:t>和</a:t>
            </a:r>
            <a:r>
              <a:rPr lang="en-US" altLang="zh-CN" b="1" dirty="0" err="1"/>
              <a:t>visualRegionForSelection</a:t>
            </a:r>
            <a:r>
              <a:rPr lang="en-US" altLang="zh-CN" b="1" dirty="0"/>
              <a:t>()</a:t>
            </a:r>
            <a:r>
              <a:rPr lang="zh-CN" altLang="zh-CN" b="1" dirty="0"/>
              <a:t>：</a:t>
            </a:r>
            <a:r>
              <a:rPr lang="en-US" altLang="zh-CN" dirty="0" err="1"/>
              <a:t>QAbstractItemView</a:t>
            </a:r>
            <a:r>
              <a:rPr lang="en-US" altLang="zh-CN" dirty="0"/>
              <a:t> </a:t>
            </a:r>
            <a:r>
              <a:rPr lang="zh-CN" altLang="zh-CN" dirty="0"/>
              <a:t>类中的纯虚函数。这些纯虚函数不一定都要实现，可以根据需要选择性地实现，但一定要声明。</a:t>
            </a:r>
          </a:p>
          <a:p>
            <a:pPr indent="450850"/>
            <a:r>
              <a:rPr lang="en-US" altLang="zh-CN" b="1" dirty="0"/>
              <a:t>(b) </a:t>
            </a:r>
            <a:r>
              <a:rPr lang="en-US" altLang="zh-CN" b="1" dirty="0" err="1"/>
              <a:t>QModelIndex</a:t>
            </a:r>
            <a:r>
              <a:rPr lang="en-US" altLang="zh-CN" b="1" dirty="0"/>
              <a:t> </a:t>
            </a:r>
            <a:r>
              <a:rPr lang="en-US" altLang="zh-CN" b="1" dirty="0" err="1"/>
              <a:t>indexAt</a:t>
            </a:r>
            <a:r>
              <a:rPr lang="en-US" altLang="zh-CN" b="1" dirty="0"/>
              <a:t>(</a:t>
            </a:r>
            <a:r>
              <a:rPr lang="en-US" altLang="zh-CN" b="1" dirty="0" err="1"/>
              <a:t>const</a:t>
            </a:r>
            <a:r>
              <a:rPr lang="en-US" altLang="zh-CN" b="1" dirty="0"/>
              <a:t> </a:t>
            </a:r>
            <a:r>
              <a:rPr lang="en-US" altLang="zh-CN" b="1" dirty="0" err="1"/>
              <a:t>QPoint</a:t>
            </a:r>
            <a:r>
              <a:rPr lang="en-US" altLang="zh-CN" b="1" dirty="0"/>
              <a:t> &amp;point)</a:t>
            </a:r>
            <a:r>
              <a:rPr lang="en-US" altLang="zh-CN" b="1" dirty="0" err="1"/>
              <a:t>const</a:t>
            </a:r>
            <a:r>
              <a:rPr lang="zh-CN" altLang="zh-CN" b="1" dirty="0"/>
              <a:t>：</a:t>
            </a:r>
            <a:r>
              <a:rPr lang="zh-CN" altLang="zh-CN" dirty="0"/>
              <a:t>当鼠标在视图中单击或位置发生改变时被触发，它返回鼠标所在点的</a:t>
            </a:r>
            <a:r>
              <a:rPr lang="en-US" altLang="zh-CN" dirty="0" err="1"/>
              <a:t>QModelIndex</a:t>
            </a:r>
            <a:r>
              <a:rPr lang="zh-CN" altLang="zh-CN" dirty="0"/>
              <a:t>值。</a:t>
            </a:r>
          </a:p>
          <a:p>
            <a:pPr indent="450850"/>
            <a:r>
              <a:rPr lang="en-US" altLang="zh-CN" b="1" dirty="0"/>
              <a:t>(c) void </a:t>
            </a:r>
            <a:r>
              <a:rPr lang="en-US" altLang="zh-CN" b="1" dirty="0" err="1"/>
              <a:t>mousePressEvent</a:t>
            </a:r>
            <a:r>
              <a:rPr lang="en-US" altLang="zh-CN" b="1" dirty="0"/>
              <a:t>(</a:t>
            </a:r>
            <a:r>
              <a:rPr lang="en-US" altLang="zh-CN" b="1" dirty="0" err="1"/>
              <a:t>QMouseEvent</a:t>
            </a:r>
            <a:r>
              <a:rPr lang="en-US" altLang="zh-CN" b="1" dirty="0"/>
              <a:t> *event)</a:t>
            </a:r>
            <a:r>
              <a:rPr lang="zh-CN" altLang="zh-CN" b="1" dirty="0"/>
              <a:t>：</a:t>
            </a:r>
            <a:r>
              <a:rPr lang="zh-CN" altLang="zh-CN" dirty="0"/>
              <a:t>柱状统计图可以被鼠标单击选择，选中后以不同的方式显示。</a:t>
            </a:r>
          </a:p>
          <a:p>
            <a:pPr indent="450850"/>
            <a:r>
              <a:rPr lang="en-US" altLang="zh-CN" b="1" dirty="0"/>
              <a:t>(d) void </a:t>
            </a:r>
            <a:r>
              <a:rPr lang="en-US" altLang="zh-CN" b="1" dirty="0" err="1"/>
              <a:t>selectionChanged</a:t>
            </a:r>
            <a:r>
              <a:rPr lang="en-US" altLang="zh-CN" b="1" dirty="0"/>
              <a:t>(</a:t>
            </a:r>
            <a:r>
              <a:rPr lang="en-US" altLang="zh-CN" b="1" dirty="0" err="1"/>
              <a:t>const</a:t>
            </a:r>
            <a:r>
              <a:rPr lang="en-US" altLang="zh-CN" b="1" dirty="0"/>
              <a:t> </a:t>
            </a:r>
            <a:r>
              <a:rPr lang="en-US" altLang="zh-CN" b="1" dirty="0" err="1"/>
              <a:t>QItemSelection</a:t>
            </a:r>
            <a:r>
              <a:rPr lang="en-US" altLang="zh-CN" b="1" dirty="0"/>
              <a:t> &amp;</a:t>
            </a:r>
            <a:r>
              <a:rPr lang="en-US" altLang="zh-CN" b="1" dirty="0" err="1"/>
              <a:t>selected,const</a:t>
            </a:r>
            <a:r>
              <a:rPr lang="en-US" altLang="zh-CN" b="1" dirty="0"/>
              <a:t> </a:t>
            </a:r>
            <a:r>
              <a:rPr lang="en-US" altLang="zh-CN" b="1" dirty="0" err="1"/>
              <a:t>QItemSelection</a:t>
            </a:r>
            <a:r>
              <a:rPr lang="en-US" altLang="zh-CN" b="1" dirty="0"/>
              <a:t> &amp;deselected)</a:t>
            </a:r>
            <a:r>
              <a:rPr lang="zh-CN" altLang="zh-CN" b="1" dirty="0"/>
              <a:t>：</a:t>
            </a:r>
            <a:r>
              <a:rPr lang="zh-CN" altLang="zh-CN" dirty="0"/>
              <a:t>当数据项选择发生变化时，此槽函数将响应。</a:t>
            </a:r>
          </a:p>
          <a:p>
            <a:pPr indent="450850"/>
            <a:r>
              <a:rPr lang="en-US" altLang="zh-CN" b="1" dirty="0"/>
              <a:t>(e) void </a:t>
            </a:r>
            <a:r>
              <a:rPr lang="en-US" altLang="zh-CN" b="1" dirty="0" err="1"/>
              <a:t>dataChanged</a:t>
            </a:r>
            <a:r>
              <a:rPr lang="en-US" altLang="zh-CN" b="1" dirty="0"/>
              <a:t>(</a:t>
            </a:r>
            <a:r>
              <a:rPr lang="en-US" altLang="zh-CN" b="1" dirty="0" err="1"/>
              <a:t>const</a:t>
            </a:r>
            <a:r>
              <a:rPr lang="en-US" altLang="zh-CN" b="1" dirty="0"/>
              <a:t> </a:t>
            </a:r>
            <a:r>
              <a:rPr lang="en-US" altLang="zh-CN" b="1" dirty="0" err="1"/>
              <a:t>QModelIndex</a:t>
            </a:r>
            <a:r>
              <a:rPr lang="en-US" altLang="zh-CN" b="1" dirty="0"/>
              <a:t> &amp;</a:t>
            </a:r>
            <a:r>
              <a:rPr lang="en-US" altLang="zh-CN" b="1" dirty="0" err="1"/>
              <a:t>topLeft,const</a:t>
            </a:r>
            <a:r>
              <a:rPr lang="en-US" altLang="zh-CN" b="1" dirty="0"/>
              <a:t> </a:t>
            </a:r>
            <a:r>
              <a:rPr lang="en-US" altLang="zh-CN" b="1" dirty="0" err="1"/>
              <a:t>QModelIndex</a:t>
            </a:r>
            <a:r>
              <a:rPr lang="en-US" altLang="zh-CN" b="1" dirty="0"/>
              <a:t> &amp;</a:t>
            </a:r>
            <a:r>
              <a:rPr lang="en-US" altLang="zh-CN" b="1" dirty="0" err="1"/>
              <a:t>bottomRight</a:t>
            </a:r>
            <a:r>
              <a:rPr lang="en-US" altLang="zh-CN" b="1" dirty="0"/>
              <a:t>)</a:t>
            </a:r>
            <a:r>
              <a:rPr lang="zh-CN" altLang="zh-CN" b="1" dirty="0"/>
              <a:t>：</a:t>
            </a:r>
            <a:r>
              <a:rPr lang="zh-CN" altLang="zh-CN" dirty="0"/>
              <a:t>当模型中的数据发生变更时，此槽函数将响应。</a:t>
            </a:r>
          </a:p>
          <a:p>
            <a:pPr indent="450850"/>
            <a:r>
              <a:rPr lang="en-US" altLang="zh-CN" b="1" dirty="0"/>
              <a:t>(f) void </a:t>
            </a:r>
            <a:r>
              <a:rPr lang="en-US" altLang="zh-CN" b="1" dirty="0" err="1"/>
              <a:t>setSelection</a:t>
            </a:r>
            <a:r>
              <a:rPr lang="en-US" altLang="zh-CN" b="1" dirty="0"/>
              <a:t>(</a:t>
            </a:r>
            <a:r>
              <a:rPr lang="en-US" altLang="zh-CN" b="1" dirty="0" err="1"/>
              <a:t>const</a:t>
            </a:r>
            <a:r>
              <a:rPr lang="en-US" altLang="zh-CN" b="1" dirty="0"/>
              <a:t> </a:t>
            </a:r>
            <a:r>
              <a:rPr lang="en-US" altLang="zh-CN" b="1" dirty="0" err="1"/>
              <a:t>QRect</a:t>
            </a:r>
            <a:r>
              <a:rPr lang="en-US" altLang="zh-CN" b="1" dirty="0"/>
              <a:t> &amp;</a:t>
            </a:r>
            <a:r>
              <a:rPr lang="en-US" altLang="zh-CN" b="1" dirty="0" err="1"/>
              <a:t>rect,QItemSelectionModel</a:t>
            </a:r>
            <a:r>
              <a:rPr lang="en-US" altLang="zh-CN" b="1" dirty="0"/>
              <a:t>::</a:t>
            </a:r>
            <a:r>
              <a:rPr lang="en-US" altLang="zh-CN" b="1" dirty="0" err="1"/>
              <a:t>SelectionFlags</a:t>
            </a:r>
            <a:r>
              <a:rPr lang="en-US" altLang="zh-CN" b="1" dirty="0"/>
              <a:t> flags)</a:t>
            </a:r>
            <a:r>
              <a:rPr lang="zh-CN" altLang="zh-CN" b="1" dirty="0"/>
              <a:t>：</a:t>
            </a:r>
            <a:r>
              <a:rPr lang="zh-CN" altLang="zh-CN" dirty="0"/>
              <a:t>将位于</a:t>
            </a:r>
            <a:r>
              <a:rPr lang="en-US" altLang="zh-CN" dirty="0" err="1"/>
              <a:t>QRect</a:t>
            </a:r>
            <a:r>
              <a:rPr lang="zh-CN" altLang="zh-CN" dirty="0"/>
              <a:t>内的数据项按照</a:t>
            </a:r>
            <a:r>
              <a:rPr lang="en-US" altLang="zh-CN" dirty="0" err="1"/>
              <a:t>SelectionFlags</a:t>
            </a:r>
            <a:r>
              <a:rPr lang="zh-CN" altLang="zh-CN" dirty="0"/>
              <a:t>（描述被选择的数据项以何种方式进行更新）指定的方式进行更新。</a:t>
            </a:r>
          </a:p>
          <a:p>
            <a:pPr indent="450850"/>
            <a:r>
              <a:rPr lang="en-US" altLang="zh-CN" b="1" dirty="0"/>
              <a:t>(g) </a:t>
            </a:r>
            <a:r>
              <a:rPr lang="en-US" altLang="zh-CN" b="1" dirty="0" err="1"/>
              <a:t>QItemSelectionModel</a:t>
            </a:r>
            <a:r>
              <a:rPr lang="en-US" altLang="zh-CN" b="1" dirty="0"/>
              <a:t> *selections</a:t>
            </a:r>
            <a:r>
              <a:rPr lang="zh-CN" altLang="zh-CN" b="1" dirty="0"/>
              <a:t>：</a:t>
            </a:r>
            <a:r>
              <a:rPr lang="zh-CN" altLang="zh-CN" dirty="0"/>
              <a:t>用于保存与视图选择项相关的内容。</a:t>
            </a:r>
          </a:p>
          <a:p>
            <a:pPr indent="450850"/>
            <a:r>
              <a:rPr lang="en-US" altLang="zh-CN" b="1" dirty="0"/>
              <a:t>(h) </a:t>
            </a:r>
            <a:r>
              <a:rPr lang="en-US" altLang="zh-CN" b="1" dirty="0" err="1"/>
              <a:t>QList</a:t>
            </a:r>
            <a:r>
              <a:rPr lang="en-US" altLang="zh-CN" b="1" dirty="0"/>
              <a:t>&lt;</a:t>
            </a:r>
            <a:r>
              <a:rPr lang="en-US" altLang="zh-CN" b="1" dirty="0" err="1"/>
              <a:t>QRegion</a:t>
            </a:r>
            <a:r>
              <a:rPr lang="en-US" altLang="zh-CN" b="1" dirty="0"/>
              <a:t>&gt; </a:t>
            </a:r>
            <a:r>
              <a:rPr lang="en-US" altLang="zh-CN" b="1" dirty="0" err="1"/>
              <a:t>MRegionList</a:t>
            </a:r>
            <a:r>
              <a:rPr lang="zh-CN" altLang="zh-CN" b="1" dirty="0"/>
              <a:t>：</a:t>
            </a:r>
            <a:r>
              <a:rPr lang="zh-CN" altLang="zh-CN" dirty="0"/>
              <a:t>用于保存其中某一类型柱状图的区域范围，而每个区域是</a:t>
            </a:r>
            <a:r>
              <a:rPr lang="en-US" altLang="zh-CN" dirty="0" err="1"/>
              <a:t>QList</a:t>
            </a:r>
            <a:r>
              <a:rPr lang="zh-CN" altLang="zh-CN" dirty="0"/>
              <a:t>中的一个值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1973005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8495" y="340781"/>
            <a:ext cx="206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视图（</a:t>
            </a:r>
            <a:r>
              <a:rPr lang="en-US" altLang="zh-CN" sz="2400" b="1" dirty="0"/>
              <a:t>View</a:t>
            </a:r>
            <a:r>
              <a:rPr lang="zh-CN" altLang="zh-CN" sz="2400" b="1" dirty="0"/>
              <a:t>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0021" y="1021278"/>
            <a:ext cx="10474036" cy="4364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）源文件“</a:t>
            </a:r>
            <a:r>
              <a:rPr lang="en-US" altLang="zh-CN" dirty="0"/>
              <a:t>histogramview.cpp</a:t>
            </a:r>
            <a:r>
              <a:rPr lang="zh-CN" altLang="zh-CN" dirty="0">
                <a:hlinkClick r:id="rId2" action="ppaction://hlinkfile"/>
              </a:rPr>
              <a:t>”的具体</a:t>
            </a:r>
            <a:r>
              <a:rPr lang="zh-CN" altLang="zh-CN" dirty="0" smtClean="0">
                <a:hlinkClick r:id="rId2" action="ppaction://hlinkfile"/>
              </a:rPr>
              <a:t>代码</a:t>
            </a:r>
            <a:r>
              <a:rPr lang="zh-CN" altLang="en-US" dirty="0" smtClean="0">
                <a:hlinkClick r:id="rId2" action="ppaction://hlinkfile"/>
              </a:rPr>
              <a:t>。</a:t>
            </a:r>
            <a:endParaRPr lang="zh-CN" altLang="zh-CN" dirty="0"/>
          </a:p>
          <a:p>
            <a:pPr indent="450850">
              <a:lnSpc>
                <a:spcPct val="150000"/>
              </a:lnSpc>
            </a:pPr>
            <a:r>
              <a:rPr lang="zh-CN" altLang="zh-CN" b="1" dirty="0"/>
              <a:t>其中，</a:t>
            </a:r>
            <a:endParaRPr lang="zh-CN" altLang="zh-CN" dirty="0"/>
          </a:p>
          <a:p>
            <a:pPr indent="450850">
              <a:lnSpc>
                <a:spcPct val="150000"/>
              </a:lnSpc>
            </a:pPr>
            <a:r>
              <a:rPr lang="en-US" altLang="zh-CN" b="1" dirty="0"/>
              <a:t>(a) </a:t>
            </a:r>
            <a:r>
              <a:rPr lang="en-US" altLang="zh-CN" b="1" dirty="0" err="1"/>
              <a:t>QPainter</a:t>
            </a:r>
            <a:r>
              <a:rPr lang="en-US" altLang="zh-CN" b="1" dirty="0"/>
              <a:t> painter(viewport())</a:t>
            </a:r>
            <a:r>
              <a:rPr lang="zh-CN" altLang="zh-CN" b="1" dirty="0"/>
              <a:t>：</a:t>
            </a:r>
            <a:r>
              <a:rPr lang="zh-CN" altLang="zh-CN" dirty="0"/>
              <a:t>以</a:t>
            </a:r>
            <a:r>
              <a:rPr lang="en-US" altLang="zh-CN" dirty="0"/>
              <a:t>viewport()</a:t>
            </a:r>
            <a:r>
              <a:rPr lang="zh-CN" altLang="zh-CN" dirty="0"/>
              <a:t>作为绘图设备新建一个</a:t>
            </a:r>
            <a:r>
              <a:rPr lang="en-US" altLang="zh-CN" dirty="0" err="1"/>
              <a:t>QPainter</a:t>
            </a:r>
            <a:r>
              <a:rPr lang="zh-CN" altLang="zh-CN" dirty="0"/>
              <a:t>对象。</a:t>
            </a:r>
          </a:p>
          <a:p>
            <a:pPr indent="450850">
              <a:lnSpc>
                <a:spcPct val="150000"/>
              </a:lnSpc>
            </a:pPr>
            <a:r>
              <a:rPr lang="en-US" altLang="zh-CN" b="1" dirty="0"/>
              <a:t>(b) if(selections-&gt;</a:t>
            </a:r>
            <a:r>
              <a:rPr lang="en-US" altLang="zh-CN" b="1" dirty="0" err="1"/>
              <a:t>isSelected</a:t>
            </a:r>
            <a:r>
              <a:rPr lang="en-US" altLang="zh-CN" b="1" dirty="0"/>
              <a:t>(index)){…} else{…}</a:t>
            </a:r>
            <a:r>
              <a:rPr lang="zh-CN" altLang="zh-CN" b="1" dirty="0"/>
              <a:t>：</a:t>
            </a:r>
            <a:r>
              <a:rPr lang="zh-CN" altLang="zh-CN" dirty="0"/>
              <a:t>使用不同画刷颜色区别选中与未被选中的数据项。</a:t>
            </a:r>
          </a:p>
          <a:p>
            <a:pPr indent="450850">
              <a:lnSpc>
                <a:spcPct val="150000"/>
              </a:lnSpc>
            </a:pPr>
            <a:r>
              <a:rPr lang="en-US" altLang="zh-CN" b="1" dirty="0"/>
              <a:t>(c) </a:t>
            </a:r>
            <a:r>
              <a:rPr lang="en-US" altLang="zh-CN" b="1" dirty="0" err="1"/>
              <a:t>painter.drawRect</a:t>
            </a:r>
            <a:r>
              <a:rPr lang="en-US" altLang="zh-CN" b="1" dirty="0"/>
              <a:t>(</a:t>
            </a:r>
            <a:r>
              <a:rPr lang="en-US" altLang="zh-CN" b="1" dirty="0" err="1"/>
              <a:t>QRect</a:t>
            </a:r>
            <a:r>
              <a:rPr lang="en-US" altLang="zh-CN" b="1" dirty="0"/>
              <a:t>(posM,y0-male*10,width,male*10))</a:t>
            </a:r>
            <a:r>
              <a:rPr lang="zh-CN" altLang="zh-CN" b="1" dirty="0"/>
              <a:t>：</a:t>
            </a:r>
            <a:r>
              <a:rPr lang="zh-CN" altLang="zh-CN" dirty="0"/>
              <a:t>根据当前数据项的值按比例绘制一个方形表示此数据项。</a:t>
            </a:r>
          </a:p>
          <a:p>
            <a:pPr indent="450850">
              <a:lnSpc>
                <a:spcPct val="150000"/>
              </a:lnSpc>
            </a:pPr>
            <a:r>
              <a:rPr lang="en-US" altLang="zh-CN" b="1" dirty="0"/>
              <a:t>(d) </a:t>
            </a:r>
            <a:r>
              <a:rPr lang="en-US" altLang="zh-CN" b="1" dirty="0" err="1"/>
              <a:t>MRegionList.insert</a:t>
            </a:r>
            <a:r>
              <a:rPr lang="en-US" altLang="zh-CN" b="1" dirty="0"/>
              <a:t>(</a:t>
            </a:r>
            <a:r>
              <a:rPr lang="en-US" altLang="zh-CN" b="1" dirty="0" err="1"/>
              <a:t>row,regionM</a:t>
            </a:r>
            <a:r>
              <a:rPr lang="en-US" altLang="zh-CN" b="1" dirty="0"/>
              <a:t>)</a:t>
            </a:r>
            <a:r>
              <a:rPr lang="zh-CN" altLang="zh-CN" b="1" dirty="0"/>
              <a:t>：</a:t>
            </a:r>
            <a:r>
              <a:rPr lang="zh-CN" altLang="zh-CN" dirty="0"/>
              <a:t>将此数据所占据的区域保存到</a:t>
            </a:r>
            <a:r>
              <a:rPr lang="en-US" altLang="zh-CN" dirty="0" err="1"/>
              <a:t>MRegionList</a:t>
            </a:r>
            <a:r>
              <a:rPr lang="zh-CN" altLang="zh-CN" dirty="0"/>
              <a:t>列表中，为后面的数据项选择做准备。</a:t>
            </a:r>
          </a:p>
          <a:p>
            <a:pPr indent="450850">
              <a:lnSpc>
                <a:spcPct val="150000"/>
              </a:lnSpc>
            </a:pPr>
            <a:r>
              <a:rPr lang="en-US" altLang="zh-CN" b="1" dirty="0"/>
              <a:t>(e) </a:t>
            </a:r>
            <a:r>
              <a:rPr lang="zh-CN" altLang="zh-CN" b="1" dirty="0"/>
              <a:t>从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posF</a:t>
            </a:r>
            <a:r>
              <a:rPr lang="en-US" altLang="zh-CN" b="1" dirty="0"/>
              <a:t>=x0+30</a:t>
            </a:r>
            <a:r>
              <a:rPr lang="zh-CN" altLang="zh-CN" b="1" dirty="0"/>
              <a:t>语句到</a:t>
            </a:r>
            <a:r>
              <a:rPr lang="en-US" altLang="zh-CN" b="1" dirty="0" err="1"/>
              <a:t>posF</a:t>
            </a:r>
            <a:r>
              <a:rPr lang="en-US" altLang="zh-CN" b="1" dirty="0"/>
              <a:t>+=50</a:t>
            </a:r>
            <a:r>
              <a:rPr lang="zh-CN" altLang="zh-CN" b="1" dirty="0"/>
              <a:t>语句之间的代码段：</a:t>
            </a:r>
            <a:r>
              <a:rPr lang="zh-CN" altLang="zh-CN" dirty="0"/>
              <a:t>完成了表格第</a:t>
            </a:r>
            <a:r>
              <a:rPr lang="en-US" altLang="zh-CN" dirty="0"/>
              <a:t>2</a:t>
            </a:r>
            <a:r>
              <a:rPr lang="zh-CN" altLang="zh-CN" dirty="0"/>
              <a:t>列数据的柱状统计图的绘制。同样，使用不同的画刷颜色区别选中与未被选中的数据项，同时保存每个数据项所占的区域至</a:t>
            </a:r>
            <a:r>
              <a:rPr lang="en-US" altLang="zh-CN" dirty="0" err="1"/>
              <a:t>FRegionList</a:t>
            </a:r>
            <a:r>
              <a:rPr lang="zh-CN" altLang="zh-CN" dirty="0"/>
              <a:t>列表中。</a:t>
            </a:r>
          </a:p>
          <a:p>
            <a:pPr indent="450850">
              <a:lnSpc>
                <a:spcPct val="150000"/>
              </a:lnSpc>
            </a:pPr>
            <a:r>
              <a:rPr lang="en-US" altLang="zh-CN" b="1" dirty="0"/>
              <a:t>(f) </a:t>
            </a:r>
            <a:r>
              <a:rPr lang="zh-CN" altLang="zh-CN" b="1" dirty="0"/>
              <a:t>从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posS</a:t>
            </a:r>
            <a:r>
              <a:rPr lang="en-US" altLang="zh-CN" b="1" dirty="0"/>
              <a:t>=x0+40</a:t>
            </a:r>
            <a:r>
              <a:rPr lang="zh-CN" altLang="zh-CN" b="1" dirty="0"/>
              <a:t>语句到</a:t>
            </a:r>
            <a:r>
              <a:rPr lang="en-US" altLang="zh-CN" b="1" dirty="0" err="1"/>
              <a:t>posS</a:t>
            </a:r>
            <a:r>
              <a:rPr lang="en-US" altLang="zh-CN" b="1" dirty="0"/>
              <a:t>+=50</a:t>
            </a:r>
            <a:r>
              <a:rPr lang="zh-CN" altLang="zh-CN" b="1" dirty="0"/>
              <a:t>语句之间的代码段：</a:t>
            </a:r>
            <a:r>
              <a:rPr lang="zh-CN" altLang="zh-CN" dirty="0"/>
              <a:t>完成了表格第</a:t>
            </a:r>
            <a:r>
              <a:rPr lang="en-US" altLang="zh-CN" dirty="0"/>
              <a:t>3</a:t>
            </a:r>
            <a:r>
              <a:rPr lang="zh-CN" altLang="zh-CN" dirty="0"/>
              <a:t>列数据的柱状统计图的绘制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7151199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8495" y="340781"/>
            <a:ext cx="206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视图（</a:t>
            </a:r>
            <a:r>
              <a:rPr lang="en-US" altLang="zh-CN" sz="2400" b="1" dirty="0"/>
              <a:t>View</a:t>
            </a:r>
            <a:r>
              <a:rPr lang="zh-CN" altLang="zh-CN" sz="2400" b="1" dirty="0"/>
              <a:t>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8145" y="1033153"/>
            <a:ext cx="1053341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en-US" altLang="zh-CN" dirty="0" err="1"/>
              <a:t>dataChanged</a:t>
            </a:r>
            <a:r>
              <a:rPr lang="en-US" altLang="zh-CN" dirty="0"/>
              <a:t>()</a:t>
            </a:r>
            <a:r>
              <a:rPr lang="zh-CN" altLang="zh-CN" dirty="0"/>
              <a:t>函数实现当</a:t>
            </a:r>
            <a:r>
              <a:rPr lang="en-US" altLang="zh-CN" dirty="0"/>
              <a:t>Model</a:t>
            </a:r>
            <a:r>
              <a:rPr lang="zh-CN" altLang="zh-CN" dirty="0"/>
              <a:t>中的数据更改时，调用绘图设备的</a:t>
            </a:r>
            <a:r>
              <a:rPr lang="en-US" altLang="zh-CN" dirty="0"/>
              <a:t>update()</a:t>
            </a:r>
            <a:r>
              <a:rPr lang="zh-CN" altLang="zh-CN" dirty="0"/>
              <a:t>函数进行更新，反映数据的变化。具体实现代码如下</a:t>
            </a:r>
            <a:r>
              <a:rPr lang="zh-CN" altLang="zh-CN" dirty="0" smtClean="0"/>
              <a:t>：</a:t>
            </a:r>
            <a:endParaRPr lang="zh-CN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1264721" y="1648706"/>
            <a:ext cx="9500260" cy="1838801"/>
          </a:xfrm>
          <a:prstGeom prst="roundRect">
            <a:avLst>
              <a:gd name="adj" fmla="val 11500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HistogramView</a:t>
            </a:r>
            <a:r>
              <a:rPr lang="en-US" altLang="zh-CN" dirty="0"/>
              <a:t>::</a:t>
            </a:r>
            <a:r>
              <a:rPr lang="en-US" altLang="zh-CN" dirty="0" err="1"/>
              <a:t>dataChanged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QModelIndex</a:t>
            </a:r>
            <a:r>
              <a:rPr lang="en-US" altLang="zh-CN" dirty="0"/>
              <a:t> &amp;</a:t>
            </a:r>
            <a:r>
              <a:rPr lang="en-US" altLang="zh-CN" dirty="0" err="1"/>
              <a:t>topLeft</a:t>
            </a:r>
            <a:r>
              <a:rPr lang="en-US" altLang="zh-CN" dirty="0"/>
              <a:t>,</a:t>
            </a:r>
            <a:endParaRPr lang="zh-CN" altLang="zh-CN" dirty="0"/>
          </a:p>
          <a:p>
            <a:r>
              <a:rPr lang="en-US" altLang="zh-CN" dirty="0"/>
              <a:t>      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QModelIndex</a:t>
            </a:r>
            <a:r>
              <a:rPr lang="en-US" altLang="zh-CN" dirty="0"/>
              <a:t> &amp;</a:t>
            </a:r>
            <a:r>
              <a:rPr lang="en-US" altLang="zh-CN" dirty="0" err="1"/>
              <a:t>bottomRight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QAbstractItemView</a:t>
            </a:r>
            <a:r>
              <a:rPr lang="en-US" altLang="zh-CN" dirty="0"/>
              <a:t>::</a:t>
            </a:r>
            <a:r>
              <a:rPr lang="en-US" altLang="zh-CN" dirty="0" err="1"/>
              <a:t>dataChanged</a:t>
            </a:r>
            <a:r>
              <a:rPr lang="en-US" altLang="zh-CN" dirty="0"/>
              <a:t>(</a:t>
            </a:r>
            <a:r>
              <a:rPr lang="en-US" altLang="zh-CN" dirty="0" err="1"/>
              <a:t>topLeft,bottomRight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viewport()-&gt;update();</a:t>
            </a:r>
            <a:endParaRPr lang="zh-CN" altLang="zh-CN" dirty="0"/>
          </a:p>
          <a:p>
            <a:r>
              <a:rPr lang="en-US" altLang="zh-CN" dirty="0" smtClean="0"/>
              <a:t>}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1264721" y="3529324"/>
            <a:ext cx="6242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err="1"/>
              <a:t>setSelectionModel</a:t>
            </a:r>
            <a:r>
              <a:rPr lang="en-US" altLang="zh-CN" sz="1800" dirty="0"/>
              <a:t>()</a:t>
            </a:r>
            <a:r>
              <a:rPr lang="zh-CN" altLang="zh-CN" sz="1800" dirty="0"/>
              <a:t>函数为</a:t>
            </a:r>
            <a:r>
              <a:rPr lang="en-US" altLang="zh-CN" sz="1800" dirty="0"/>
              <a:t>selections</a:t>
            </a:r>
            <a:r>
              <a:rPr lang="zh-CN" altLang="zh-CN" sz="1800" dirty="0"/>
              <a:t>赋初值，具体代码如下：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21177" y="3898656"/>
            <a:ext cx="9500260" cy="1215866"/>
          </a:xfrm>
          <a:prstGeom prst="roundRect">
            <a:avLst>
              <a:gd name="adj" fmla="val 11500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HistogramView</a:t>
            </a:r>
            <a:r>
              <a:rPr lang="en-US" altLang="zh-CN" dirty="0"/>
              <a:t>::</a:t>
            </a:r>
            <a:r>
              <a:rPr lang="en-US" altLang="zh-CN" dirty="0" err="1"/>
              <a:t>setSelectionModel</a:t>
            </a:r>
            <a:r>
              <a:rPr lang="en-US" altLang="zh-CN" dirty="0"/>
              <a:t>(</a:t>
            </a:r>
            <a:r>
              <a:rPr lang="en-US" altLang="zh-CN" dirty="0" err="1"/>
              <a:t>QItemSelectionModel</a:t>
            </a:r>
            <a:r>
              <a:rPr lang="en-US" altLang="zh-CN" dirty="0"/>
              <a:t> *</a:t>
            </a:r>
            <a:r>
              <a:rPr lang="en-US" altLang="zh-CN" dirty="0" err="1"/>
              <a:t>selectionModel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selections=</a:t>
            </a:r>
            <a:r>
              <a:rPr lang="en-US" altLang="zh-CN" dirty="0" err="1"/>
              <a:t>selectionModel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0890631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8495" y="340781"/>
            <a:ext cx="206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视图（</a:t>
            </a:r>
            <a:r>
              <a:rPr lang="en-US" altLang="zh-CN" sz="2400" b="1" dirty="0"/>
              <a:t>View</a:t>
            </a:r>
            <a:r>
              <a:rPr lang="zh-CN" altLang="zh-CN" sz="2400" b="1" dirty="0"/>
              <a:t>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1273" y="1033153"/>
            <a:ext cx="10272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（</a:t>
            </a:r>
            <a:r>
              <a:rPr lang="en-US" altLang="zh-CN" sz="1800" dirty="0"/>
              <a:t>3</a:t>
            </a:r>
            <a:r>
              <a:rPr lang="zh-CN" altLang="zh-CN" sz="1800" dirty="0"/>
              <a:t>）下面的工作是完成对选择项的更新。</a:t>
            </a:r>
          </a:p>
          <a:p>
            <a:pPr indent="450850"/>
            <a:r>
              <a:rPr lang="en-US" altLang="zh-CN" sz="1800" dirty="0" err="1"/>
              <a:t>selectionChanged</a:t>
            </a:r>
            <a:r>
              <a:rPr lang="en-US" altLang="zh-CN" sz="1800" dirty="0"/>
              <a:t>()</a:t>
            </a:r>
            <a:r>
              <a:rPr lang="zh-CN" altLang="zh-CN" sz="1800" dirty="0"/>
              <a:t>函数中完成当数据项发生变化时调用</a:t>
            </a:r>
            <a:r>
              <a:rPr lang="en-US" altLang="zh-CN" sz="1800" dirty="0"/>
              <a:t>update()</a:t>
            </a:r>
            <a:r>
              <a:rPr lang="zh-CN" altLang="zh-CN" sz="1800" dirty="0"/>
              <a:t>函数，重绘绘图设备即可工作。此函数是将其他</a:t>
            </a:r>
            <a:r>
              <a:rPr lang="en-US" altLang="zh-CN" sz="1800" dirty="0"/>
              <a:t>View</a:t>
            </a:r>
            <a:r>
              <a:rPr lang="zh-CN" altLang="zh-CN" sz="1800" dirty="0"/>
              <a:t>中的操作引起的数据项选择变化反映到自身</a:t>
            </a:r>
            <a:r>
              <a:rPr lang="en-US" altLang="zh-CN" sz="1800" dirty="0"/>
              <a:t>View</a:t>
            </a:r>
            <a:r>
              <a:rPr lang="zh-CN" altLang="zh-CN" sz="1800" dirty="0"/>
              <a:t>的显示中。具体代码如下</a:t>
            </a:r>
            <a:r>
              <a:rPr lang="zh-CN" altLang="zh-CN" sz="1800" dirty="0" smtClean="0"/>
              <a:t>：</a:t>
            </a:r>
            <a:endParaRPr lang="zh-CN" altLang="zh-CN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425039" y="1910316"/>
            <a:ext cx="9191501" cy="1400383"/>
          </a:xfrm>
          <a:prstGeom prst="rect">
            <a:avLst/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HistogramView</a:t>
            </a:r>
            <a:r>
              <a:rPr lang="en-US" altLang="zh-CN" dirty="0"/>
              <a:t>::</a:t>
            </a:r>
            <a:r>
              <a:rPr lang="en-US" altLang="zh-CN" dirty="0" err="1"/>
              <a:t>selectionChanged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QItemSelection</a:t>
            </a:r>
            <a:r>
              <a:rPr lang="en-US" altLang="zh-CN" dirty="0"/>
              <a:t> &amp;selected,</a:t>
            </a:r>
            <a:endParaRPr lang="zh-CN" altLang="zh-CN" dirty="0"/>
          </a:p>
          <a:p>
            <a:r>
              <a:rPr lang="en-US" altLang="zh-CN" dirty="0"/>
              <a:t>     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QItemSelection</a:t>
            </a:r>
            <a:r>
              <a:rPr lang="en-US" altLang="zh-CN" dirty="0"/>
              <a:t> &amp;deselected)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viewport()-&gt;update();</a:t>
            </a:r>
            <a:endParaRPr lang="zh-CN" altLang="zh-CN" dirty="0"/>
          </a:p>
          <a:p>
            <a:r>
              <a:rPr lang="en-US" altLang="zh-CN" dirty="0" smtClean="0"/>
              <a:t>}</a:t>
            </a:r>
            <a:endParaRPr lang="zh-CN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831273" y="3396343"/>
            <a:ext cx="10272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鼠标按下事件函数</a:t>
            </a:r>
            <a:r>
              <a:rPr lang="en-US" altLang="zh-CN" sz="1800" dirty="0" err="1"/>
              <a:t>mousePressEvent</a:t>
            </a:r>
            <a:r>
              <a:rPr lang="en-US" altLang="zh-CN" sz="1800" dirty="0"/>
              <a:t>()</a:t>
            </a:r>
            <a:r>
              <a:rPr lang="zh-CN" altLang="zh-CN" sz="1800" dirty="0"/>
              <a:t>，在调用</a:t>
            </a:r>
            <a:r>
              <a:rPr lang="en-US" altLang="zh-CN" sz="1800" dirty="0" err="1"/>
              <a:t>setSelection</a:t>
            </a:r>
            <a:r>
              <a:rPr lang="en-US" altLang="zh-CN" sz="1800" dirty="0"/>
              <a:t>()</a:t>
            </a:r>
            <a:r>
              <a:rPr lang="zh-CN" altLang="zh-CN" sz="1800" dirty="0"/>
              <a:t>函数时确定鼠标单击点是否在某个数据项的区域内，并设置选择项。具体代码如下</a:t>
            </a:r>
            <a:r>
              <a:rPr lang="zh-CN" altLang="zh-CN" sz="1800" dirty="0" smtClean="0"/>
              <a:t>：</a:t>
            </a:r>
            <a:endParaRPr lang="zh-CN" altLang="zh-CN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4042674"/>
            <a:ext cx="9191501" cy="1400383"/>
          </a:xfrm>
          <a:prstGeom prst="rect">
            <a:avLst/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HistogramView</a:t>
            </a:r>
            <a:r>
              <a:rPr lang="en-US" altLang="zh-CN" dirty="0"/>
              <a:t>::</a:t>
            </a:r>
            <a:r>
              <a:rPr lang="en-US" altLang="zh-CN" dirty="0" err="1"/>
              <a:t>mousePressEvent</a:t>
            </a:r>
            <a:r>
              <a:rPr lang="en-US" altLang="zh-CN" dirty="0"/>
              <a:t>(</a:t>
            </a:r>
            <a:r>
              <a:rPr lang="en-US" altLang="zh-CN" dirty="0" err="1"/>
              <a:t>QMouseEvent</a:t>
            </a:r>
            <a:r>
              <a:rPr lang="en-US" altLang="zh-CN" dirty="0"/>
              <a:t> *event)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QAbstractItemView</a:t>
            </a:r>
            <a:r>
              <a:rPr lang="en-US" altLang="zh-CN" dirty="0"/>
              <a:t>::</a:t>
            </a:r>
            <a:r>
              <a:rPr lang="en-US" altLang="zh-CN" dirty="0" err="1"/>
              <a:t>mousePressEvent</a:t>
            </a:r>
            <a:r>
              <a:rPr lang="en-US" altLang="zh-CN" dirty="0"/>
              <a:t>(event);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setSelection</a:t>
            </a:r>
            <a:r>
              <a:rPr lang="en-US" altLang="zh-CN" dirty="0"/>
              <a:t>(</a:t>
            </a:r>
            <a:r>
              <a:rPr lang="en-US" altLang="zh-CN" dirty="0" err="1"/>
              <a:t>QRect</a:t>
            </a:r>
            <a:r>
              <a:rPr lang="en-US" altLang="zh-CN" dirty="0"/>
              <a:t>(event-&gt;</a:t>
            </a:r>
            <a:r>
              <a:rPr lang="en-US" altLang="zh-CN" dirty="0" err="1"/>
              <a:t>pos</a:t>
            </a:r>
            <a:r>
              <a:rPr lang="en-US" altLang="zh-CN" dirty="0"/>
              <a:t>().x(),event-&gt;</a:t>
            </a:r>
            <a:r>
              <a:rPr lang="en-US" altLang="zh-CN" dirty="0" err="1"/>
              <a:t>pos</a:t>
            </a:r>
            <a:r>
              <a:rPr lang="en-US" altLang="zh-CN" dirty="0"/>
              <a:t>().y(),1,1),</a:t>
            </a:r>
            <a:r>
              <a:rPr lang="en-US" altLang="zh-CN" dirty="0" err="1"/>
              <a:t>QItemSelectionModel</a:t>
            </a:r>
            <a:r>
              <a:rPr lang="en-US" altLang="zh-CN" dirty="0"/>
              <a:t>::</a:t>
            </a:r>
            <a:r>
              <a:rPr lang="en-US" altLang="zh-CN" dirty="0" err="1"/>
              <a:t>SelectCurrent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439967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866" y="1506219"/>
            <a:ext cx="482208" cy="545844"/>
          </a:xfrm>
          <a:prstGeom prst="rect">
            <a:avLst/>
          </a:prstGeom>
        </p:spPr>
      </p:pic>
      <p:sp>
        <p:nvSpPr>
          <p:cNvPr id="10" name="TextBox 18"/>
          <p:cNvSpPr txBox="1"/>
          <p:nvPr/>
        </p:nvSpPr>
        <p:spPr>
          <a:xfrm>
            <a:off x="5596075" y="1506220"/>
            <a:ext cx="2799036" cy="393906"/>
          </a:xfrm>
          <a:prstGeom prst="rect">
            <a:avLst/>
          </a:prstGeom>
          <a:noFill/>
        </p:spPr>
        <p:txBody>
          <a:bodyPr wrap="square" lIns="115777" tIns="57888" rIns="115777" bIns="57888" rtlCol="0">
            <a:spAutoFit/>
          </a:bodyPr>
          <a:lstStyle/>
          <a:p>
            <a:r>
              <a:rPr lang="en-US" altLang="zh-CN" sz="1800" b="1" dirty="0"/>
              <a:t>1</a:t>
            </a:r>
            <a:r>
              <a:rPr lang="zh-CN" altLang="zh-CN" sz="1800" b="1" dirty="0"/>
              <a:t>．模型（</a:t>
            </a:r>
            <a:r>
              <a:rPr lang="en-US" altLang="zh-CN" sz="1800" b="1" dirty="0"/>
              <a:t>Model</a:t>
            </a:r>
            <a:r>
              <a:rPr lang="zh-CN" altLang="zh-CN" sz="1800" b="1" dirty="0"/>
              <a:t>）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866" y="2257584"/>
            <a:ext cx="482208" cy="545844"/>
          </a:xfrm>
          <a:prstGeom prst="rect">
            <a:avLst/>
          </a:prstGeom>
        </p:spPr>
      </p:pic>
      <p:sp>
        <p:nvSpPr>
          <p:cNvPr id="12" name="TextBox 20"/>
          <p:cNvSpPr txBox="1"/>
          <p:nvPr/>
        </p:nvSpPr>
        <p:spPr>
          <a:xfrm>
            <a:off x="5596074" y="2255335"/>
            <a:ext cx="2986089" cy="393906"/>
          </a:xfrm>
          <a:prstGeom prst="rect">
            <a:avLst/>
          </a:prstGeom>
          <a:noFill/>
        </p:spPr>
        <p:txBody>
          <a:bodyPr wrap="square" lIns="115777" tIns="57888" rIns="115777" bIns="57888" rtlCol="0">
            <a:spAutoFit/>
          </a:bodyPr>
          <a:lstStyle/>
          <a:p>
            <a:r>
              <a:rPr lang="en-US" altLang="zh-CN" sz="1800" b="1" dirty="0"/>
              <a:t>2</a:t>
            </a:r>
            <a:r>
              <a:rPr lang="zh-CN" altLang="zh-CN" sz="1800" b="1" dirty="0"/>
              <a:t>．视图（</a:t>
            </a:r>
            <a:r>
              <a:rPr lang="en-US" altLang="zh-CN" sz="1800" b="1" dirty="0"/>
              <a:t>View</a:t>
            </a:r>
            <a:r>
              <a:rPr lang="zh-CN" altLang="zh-CN" sz="1800" b="1" dirty="0"/>
              <a:t>）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866" y="3008948"/>
            <a:ext cx="482208" cy="545844"/>
          </a:xfrm>
          <a:prstGeom prst="rect">
            <a:avLst/>
          </a:prstGeom>
        </p:spPr>
      </p:pic>
      <p:sp>
        <p:nvSpPr>
          <p:cNvPr id="16" name="TextBox 24"/>
          <p:cNvSpPr txBox="1"/>
          <p:nvPr/>
        </p:nvSpPr>
        <p:spPr>
          <a:xfrm>
            <a:off x="5596074" y="3004451"/>
            <a:ext cx="2986089" cy="393906"/>
          </a:xfrm>
          <a:prstGeom prst="rect">
            <a:avLst/>
          </a:prstGeom>
          <a:noFill/>
        </p:spPr>
        <p:txBody>
          <a:bodyPr wrap="square" lIns="115777" tIns="57888" rIns="115777" bIns="57888" rtlCol="0">
            <a:spAutoFit/>
          </a:bodyPr>
          <a:lstStyle/>
          <a:p>
            <a:r>
              <a:rPr lang="en-US" altLang="zh-CN" sz="1800" b="1" dirty="0"/>
              <a:t>3</a:t>
            </a:r>
            <a:r>
              <a:rPr lang="zh-CN" altLang="zh-CN" sz="1800" b="1" dirty="0"/>
              <a:t>．代理（</a:t>
            </a:r>
            <a:r>
              <a:rPr lang="en-US" altLang="zh-CN" sz="1800" b="1" dirty="0"/>
              <a:t>Delegate</a:t>
            </a:r>
            <a:r>
              <a:rPr lang="zh-CN" altLang="zh-CN" sz="1800" b="1" dirty="0"/>
              <a:t>）</a:t>
            </a:r>
          </a:p>
        </p:txBody>
      </p:sp>
      <p:sp>
        <p:nvSpPr>
          <p:cNvPr id="20" name="矩形 19"/>
          <p:cNvSpPr/>
          <p:nvPr/>
        </p:nvSpPr>
        <p:spPr>
          <a:xfrm>
            <a:off x="328103" y="278444"/>
            <a:ext cx="11224649" cy="6748788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37" tIns="43415" rIns="86837" bIns="43415"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042712" y="1399421"/>
            <a:ext cx="1641353" cy="1794289"/>
          </a:xfrm>
          <a:prstGeom prst="rect">
            <a:avLst/>
          </a:prstGeom>
          <a:solidFill>
            <a:srgbClr val="6A4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556043" y="1138946"/>
            <a:ext cx="1641353" cy="1794289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3"/>
          <p:cNvSpPr txBox="1"/>
          <p:nvPr/>
        </p:nvSpPr>
        <p:spPr>
          <a:xfrm>
            <a:off x="2185212" y="1495381"/>
            <a:ext cx="1498853" cy="1488092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9100" b="1" dirty="0">
                <a:solidFill>
                  <a:schemeClr val="bg1"/>
                </a:solidFill>
                <a:latin typeface="方正隶书简体" panose="02010601030101010101" pitchFamily="2" charset="-122"/>
                <a:ea typeface="方正隶书简体" panose="02010601030101010101" pitchFamily="2" charset="-122"/>
              </a:rPr>
              <a:t>01</a:t>
            </a:r>
            <a:endParaRPr lang="zh-CN" altLang="en-US" sz="9100" b="1" dirty="0">
              <a:solidFill>
                <a:schemeClr val="bg1"/>
              </a:solidFill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248" y="569722"/>
            <a:ext cx="939645" cy="1112796"/>
          </a:xfrm>
          <a:prstGeom prst="rect">
            <a:avLst/>
          </a:prstGeom>
        </p:spPr>
      </p:pic>
      <p:sp>
        <p:nvSpPr>
          <p:cNvPr id="25" name="TextBox 5"/>
          <p:cNvSpPr txBox="1"/>
          <p:nvPr/>
        </p:nvSpPr>
        <p:spPr>
          <a:xfrm>
            <a:off x="1615418" y="3393540"/>
            <a:ext cx="2192803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 smtClean="0"/>
              <a:t>基</a:t>
            </a:r>
            <a:r>
              <a:rPr lang="en-US" altLang="zh-CN" sz="2800" b="1" dirty="0" smtClean="0"/>
              <a:t>  </a:t>
            </a:r>
            <a:r>
              <a:rPr lang="zh-CN" altLang="zh-CN" sz="2800" b="1" dirty="0" smtClean="0"/>
              <a:t>本</a:t>
            </a:r>
            <a:r>
              <a:rPr lang="en-US" altLang="zh-CN" sz="2800" b="1" dirty="0" smtClean="0"/>
              <a:t>  </a:t>
            </a:r>
            <a:r>
              <a:rPr lang="zh-CN" altLang="zh-CN" sz="2800" b="1" dirty="0" smtClean="0"/>
              <a:t>概</a:t>
            </a:r>
            <a:r>
              <a:rPr lang="en-US" altLang="zh-CN" sz="2800" b="1" dirty="0" smtClean="0"/>
              <a:t>  </a:t>
            </a:r>
            <a:r>
              <a:rPr lang="zh-CN" altLang="zh-CN" sz="2800" b="1" dirty="0" smtClean="0"/>
              <a:t>念</a:t>
            </a:r>
            <a:endParaRPr lang="zh-CN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115404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6" grpId="0"/>
      <p:bldP spid="21" grpId="0" animBg="1"/>
      <p:bldP spid="22" grpId="0" animBg="1"/>
      <p:bldP spid="23" grpId="0"/>
      <p:bldP spid="2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8495" y="340781"/>
            <a:ext cx="206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视图（</a:t>
            </a:r>
            <a:r>
              <a:rPr lang="en-US" altLang="zh-CN" sz="2400" b="1" dirty="0"/>
              <a:t>View</a:t>
            </a:r>
            <a:r>
              <a:rPr lang="zh-CN" altLang="zh-CN" sz="2400" b="1" dirty="0"/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1028495" y="910796"/>
            <a:ext cx="3575466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setSelection</a:t>
            </a:r>
            <a:r>
              <a:rPr lang="en-US" altLang="zh-CN" dirty="0"/>
              <a:t>()</a:t>
            </a:r>
            <a:r>
              <a:rPr lang="zh-CN" altLang="zh-CN" dirty="0"/>
              <a:t>函数的具体代码如下：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28495" y="1264739"/>
            <a:ext cx="9801801" cy="6001643"/>
          </a:xfrm>
          <a:prstGeom prst="rect">
            <a:avLst/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void </a:t>
            </a:r>
            <a:r>
              <a:rPr lang="en-US" altLang="zh-CN" sz="1600" dirty="0" err="1"/>
              <a:t>HistogramView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setSelection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const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QRect</a:t>
            </a:r>
            <a:r>
              <a:rPr lang="en-US" altLang="zh-CN" sz="1600" dirty="0"/>
              <a:t> &amp;</a:t>
            </a:r>
            <a:r>
              <a:rPr lang="en-US" altLang="zh-CN" sz="1600" dirty="0" err="1"/>
              <a:t>rect,QItemSelectionModel</a:t>
            </a:r>
            <a:endParaRPr lang="zh-CN" altLang="zh-CN" sz="1600" dirty="0"/>
          </a:p>
          <a:p>
            <a:r>
              <a:rPr lang="en-US" altLang="zh-CN" sz="1600" dirty="0"/>
              <a:t>::</a:t>
            </a:r>
            <a:r>
              <a:rPr lang="en-US" altLang="zh-CN" sz="1600" dirty="0" err="1"/>
              <a:t>SelectionFlags</a:t>
            </a:r>
            <a:r>
              <a:rPr lang="en-US" altLang="zh-CN" sz="1600" dirty="0"/>
              <a:t> flags)</a:t>
            </a:r>
            <a:endParaRPr lang="zh-CN" altLang="zh-CN" sz="1600" dirty="0"/>
          </a:p>
          <a:p>
            <a:r>
              <a:rPr lang="en-US" altLang="zh-CN" sz="1600" dirty="0"/>
              <a:t>{</a:t>
            </a:r>
            <a:endParaRPr lang="zh-CN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rows = model()-&gt;</a:t>
            </a:r>
            <a:r>
              <a:rPr lang="en-US" altLang="zh-CN" sz="1600" dirty="0" err="1"/>
              <a:t>rowCount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rootIndex</a:t>
            </a:r>
            <a:r>
              <a:rPr lang="en-US" altLang="zh-CN" sz="1600" dirty="0"/>
              <a:t>());		</a:t>
            </a:r>
            <a:r>
              <a:rPr lang="en-US" altLang="zh-CN" sz="1600" dirty="0" smtClean="0"/>
              <a:t>//</a:t>
            </a:r>
            <a:r>
              <a:rPr lang="zh-CN" altLang="zh-CN" sz="1600" dirty="0"/>
              <a:t>获取总行数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columns = model()-&gt;</a:t>
            </a:r>
            <a:r>
              <a:rPr lang="en-US" altLang="zh-CN" sz="1600" dirty="0" err="1"/>
              <a:t>columnCount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rootIndex</a:t>
            </a:r>
            <a:r>
              <a:rPr lang="en-US" altLang="zh-CN" sz="1600" dirty="0"/>
              <a:t>());	//</a:t>
            </a:r>
            <a:r>
              <a:rPr lang="zh-CN" altLang="zh-CN" sz="1600" dirty="0"/>
              <a:t>获取总列数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QModelIndex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selectedIndex</a:t>
            </a:r>
            <a:r>
              <a:rPr lang="en-US" altLang="zh-CN" sz="1600" dirty="0"/>
              <a:t>;				</a:t>
            </a:r>
            <a:r>
              <a:rPr lang="en-US" altLang="zh-CN" sz="1600" dirty="0" smtClean="0"/>
              <a:t>//(</a:t>
            </a:r>
            <a:r>
              <a:rPr lang="en-US" altLang="zh-CN" sz="1600" dirty="0"/>
              <a:t>a)</a:t>
            </a:r>
            <a:endParaRPr lang="zh-CN" altLang="zh-CN" sz="1600" dirty="0"/>
          </a:p>
          <a:p>
            <a:r>
              <a:rPr lang="en-US" altLang="zh-CN" sz="1600" dirty="0"/>
              <a:t>    for(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row=0; row&lt;rows; ++row)			</a:t>
            </a:r>
            <a:r>
              <a:rPr lang="en-US" altLang="zh-CN" sz="1600" dirty="0" smtClean="0"/>
              <a:t>//(</a:t>
            </a:r>
            <a:r>
              <a:rPr lang="en-US" altLang="zh-CN" sz="1600" dirty="0"/>
              <a:t>b)</a:t>
            </a:r>
            <a:endParaRPr lang="zh-CN" altLang="zh-CN" sz="1600" dirty="0"/>
          </a:p>
          <a:p>
            <a:r>
              <a:rPr lang="en-US" altLang="zh-CN" sz="1600" dirty="0"/>
              <a:t>    {</a:t>
            </a:r>
            <a:endParaRPr lang="zh-CN" altLang="zh-CN" sz="1600" dirty="0"/>
          </a:p>
          <a:p>
            <a:r>
              <a:rPr lang="en-US" altLang="zh-CN" sz="1600" dirty="0"/>
              <a:t>        for(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column=1; column&lt;columns; ++column)</a:t>
            </a:r>
            <a:endParaRPr lang="zh-CN" altLang="zh-CN" sz="1600" dirty="0"/>
          </a:p>
          <a:p>
            <a:r>
              <a:rPr lang="en-US" altLang="zh-CN" sz="1600" dirty="0"/>
              <a:t>        {</a:t>
            </a:r>
            <a:endParaRPr lang="zh-CN" altLang="zh-CN" sz="1600" dirty="0"/>
          </a:p>
          <a:p>
            <a:r>
              <a:rPr lang="en-US" altLang="zh-CN" sz="1600" dirty="0"/>
              <a:t>            </a:t>
            </a:r>
            <a:r>
              <a:rPr lang="en-US" altLang="zh-CN" sz="1600" dirty="0" err="1"/>
              <a:t>QModelIndex</a:t>
            </a:r>
            <a:r>
              <a:rPr lang="en-US" altLang="zh-CN" sz="1600" dirty="0"/>
              <a:t> index=model()-&gt;index(</a:t>
            </a:r>
            <a:r>
              <a:rPr lang="en-US" altLang="zh-CN" sz="1600" dirty="0" err="1"/>
              <a:t>row,column,rootIndex</a:t>
            </a:r>
            <a:r>
              <a:rPr lang="en-US" altLang="zh-CN" sz="1600" dirty="0"/>
              <a:t>());</a:t>
            </a:r>
            <a:endParaRPr lang="zh-CN" altLang="zh-CN" sz="1600" dirty="0"/>
          </a:p>
          <a:p>
            <a:r>
              <a:rPr lang="en-US" altLang="zh-CN" sz="1600" dirty="0"/>
              <a:t>            </a:t>
            </a:r>
            <a:r>
              <a:rPr lang="en-US" altLang="zh-CN" sz="1600" dirty="0" err="1"/>
              <a:t>QRegion</a:t>
            </a:r>
            <a:r>
              <a:rPr lang="en-US" altLang="zh-CN" sz="1600" dirty="0"/>
              <a:t> region=</a:t>
            </a:r>
            <a:r>
              <a:rPr lang="en-US" altLang="zh-CN" sz="1600" dirty="0" err="1"/>
              <a:t>itemRegion</a:t>
            </a:r>
            <a:r>
              <a:rPr lang="en-US" altLang="zh-CN" sz="1600" dirty="0"/>
              <a:t>(index);		</a:t>
            </a:r>
            <a:r>
              <a:rPr lang="en-US" altLang="zh-CN" sz="1600" dirty="0" smtClean="0"/>
              <a:t>//(</a:t>
            </a:r>
            <a:r>
              <a:rPr lang="en-US" altLang="zh-CN" sz="1600" dirty="0"/>
              <a:t>c)</a:t>
            </a:r>
            <a:endParaRPr lang="zh-CN" altLang="zh-CN" sz="1600" dirty="0"/>
          </a:p>
          <a:p>
            <a:r>
              <a:rPr lang="en-US" altLang="zh-CN" sz="1600" dirty="0"/>
              <a:t>            if(!</a:t>
            </a:r>
            <a:r>
              <a:rPr lang="en-US" altLang="zh-CN" sz="1600" dirty="0" err="1"/>
              <a:t>region.intersected</a:t>
            </a:r>
            <a:r>
              <a:rPr lang="en-US" altLang="zh-CN" sz="1600" dirty="0"/>
              <a:t>(</a:t>
            </a:r>
            <a:r>
              <a:rPr lang="en-US" altLang="zh-CN" sz="1600" dirty="0" err="1"/>
              <a:t>rect</a:t>
            </a:r>
            <a:r>
              <a:rPr lang="en-US" altLang="zh-CN" sz="1600" dirty="0"/>
              <a:t>).</a:t>
            </a:r>
            <a:r>
              <a:rPr lang="en-US" altLang="zh-CN" sz="1600" dirty="0" err="1"/>
              <a:t>isEmpty</a:t>
            </a:r>
            <a:r>
              <a:rPr lang="en-US" altLang="zh-CN" sz="1600" dirty="0"/>
              <a:t>())</a:t>
            </a:r>
            <a:endParaRPr lang="zh-CN" altLang="zh-CN" sz="1600" dirty="0"/>
          </a:p>
          <a:p>
            <a:r>
              <a:rPr lang="en-US" altLang="zh-CN" sz="1600" dirty="0"/>
              <a:t>                </a:t>
            </a:r>
            <a:r>
              <a:rPr lang="en-US" altLang="zh-CN" sz="1600" dirty="0" err="1"/>
              <a:t>selectedIndex</a:t>
            </a:r>
            <a:r>
              <a:rPr lang="en-US" altLang="zh-CN" sz="1600" dirty="0"/>
              <a:t> = index;</a:t>
            </a:r>
            <a:endParaRPr lang="zh-CN" altLang="zh-CN" sz="1600" dirty="0"/>
          </a:p>
          <a:p>
            <a:r>
              <a:rPr lang="en-US" altLang="zh-CN" sz="1600" dirty="0"/>
              <a:t>        }</a:t>
            </a:r>
            <a:endParaRPr lang="zh-CN" altLang="zh-CN" sz="1600" dirty="0"/>
          </a:p>
          <a:p>
            <a:r>
              <a:rPr lang="en-US" altLang="zh-CN" sz="1600" dirty="0"/>
              <a:t>    }</a:t>
            </a:r>
            <a:endParaRPr lang="zh-CN" altLang="zh-CN" sz="1600" dirty="0"/>
          </a:p>
          <a:p>
            <a:r>
              <a:rPr lang="en-US" altLang="zh-CN" sz="1600" dirty="0"/>
              <a:t>    if(</a:t>
            </a:r>
            <a:r>
              <a:rPr lang="en-US" altLang="zh-CN" sz="1600" dirty="0" err="1"/>
              <a:t>selectedIndex.isValid</a:t>
            </a:r>
            <a:r>
              <a:rPr lang="en-US" altLang="zh-CN" sz="1600" dirty="0"/>
              <a:t>())				</a:t>
            </a:r>
            <a:r>
              <a:rPr lang="en-US" altLang="zh-CN" sz="1600" dirty="0" smtClean="0"/>
              <a:t>//(</a:t>
            </a:r>
            <a:r>
              <a:rPr lang="en-US" altLang="zh-CN" sz="1600" dirty="0"/>
              <a:t>d)</a:t>
            </a:r>
            <a:endParaRPr lang="zh-CN" altLang="zh-CN" sz="1600" dirty="0"/>
          </a:p>
          <a:p>
            <a:r>
              <a:rPr lang="en-US" altLang="zh-CN" sz="1600" dirty="0"/>
              <a:t>        selections-&gt;select(</a:t>
            </a:r>
            <a:r>
              <a:rPr lang="en-US" altLang="zh-CN" sz="1600" dirty="0" err="1"/>
              <a:t>selectedIndex,flags</a:t>
            </a:r>
            <a:r>
              <a:rPr lang="en-US" altLang="zh-CN" sz="1600" dirty="0"/>
              <a:t>);</a:t>
            </a:r>
            <a:endParaRPr lang="zh-CN" altLang="zh-CN" sz="1600" dirty="0"/>
          </a:p>
          <a:p>
            <a:r>
              <a:rPr lang="en-US" altLang="zh-CN" sz="1600" dirty="0"/>
              <a:t>    else</a:t>
            </a:r>
            <a:endParaRPr lang="zh-CN" altLang="zh-CN" sz="1600" dirty="0"/>
          </a:p>
          <a:p>
            <a:r>
              <a:rPr lang="en-US" altLang="zh-CN" sz="1600" dirty="0"/>
              <a:t>    {</a:t>
            </a:r>
            <a:endParaRPr lang="zh-CN" altLang="zh-CN" sz="1600" dirty="0"/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QModelIndex</a:t>
            </a:r>
            <a:r>
              <a:rPr lang="en-US" altLang="zh-CN" sz="1600" dirty="0"/>
              <a:t> </a:t>
            </a:r>
            <a:r>
              <a:rPr lang="en-US" altLang="zh-CN" sz="1600" dirty="0" err="1"/>
              <a:t>noIndex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r>
              <a:rPr lang="en-US" altLang="zh-CN" sz="1600" dirty="0"/>
              <a:t>        selections-&gt;select(</a:t>
            </a:r>
            <a:r>
              <a:rPr lang="en-US" altLang="zh-CN" sz="1600" dirty="0" err="1"/>
              <a:t>noIndex,flags</a:t>
            </a:r>
            <a:r>
              <a:rPr lang="en-US" altLang="zh-CN" sz="1600" dirty="0"/>
              <a:t>);</a:t>
            </a:r>
            <a:endParaRPr lang="zh-CN" altLang="zh-CN" sz="1600" dirty="0"/>
          </a:p>
          <a:p>
            <a:r>
              <a:rPr lang="en-US" altLang="zh-CN" sz="1600" dirty="0"/>
              <a:t>    }</a:t>
            </a:r>
            <a:endParaRPr lang="zh-CN" altLang="zh-CN" sz="1600" dirty="0"/>
          </a:p>
          <a:p>
            <a:r>
              <a:rPr lang="en-US" altLang="zh-CN" sz="16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48572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8495" y="340781"/>
            <a:ext cx="206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视图（</a:t>
            </a:r>
            <a:r>
              <a:rPr lang="en-US" altLang="zh-CN" sz="2400" b="1" dirty="0"/>
              <a:t>View</a:t>
            </a:r>
            <a:r>
              <a:rPr lang="zh-CN" altLang="zh-CN" sz="2400" b="1" dirty="0"/>
              <a:t>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9397" y="1009403"/>
            <a:ext cx="10248406" cy="3971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>
              <a:lnSpc>
                <a:spcPct val="150000"/>
              </a:lnSpc>
            </a:pPr>
            <a:r>
              <a:rPr lang="zh-CN" altLang="zh-CN" b="1" dirty="0"/>
              <a:t>其中，</a:t>
            </a:r>
            <a:endParaRPr lang="zh-CN" altLang="zh-CN" dirty="0"/>
          </a:p>
          <a:p>
            <a:pPr indent="450850">
              <a:lnSpc>
                <a:spcPct val="150000"/>
              </a:lnSpc>
            </a:pPr>
            <a:r>
              <a:rPr lang="en-US" altLang="zh-CN" b="1" dirty="0"/>
              <a:t>(a) </a:t>
            </a:r>
            <a:r>
              <a:rPr lang="en-US" altLang="zh-CN" b="1" dirty="0" err="1"/>
              <a:t>QModelIndex</a:t>
            </a:r>
            <a:r>
              <a:rPr lang="en-US" altLang="zh-CN" b="1" dirty="0"/>
              <a:t> </a:t>
            </a:r>
            <a:r>
              <a:rPr lang="en-US" altLang="zh-CN" b="1" dirty="0" err="1"/>
              <a:t>selectedIndex</a:t>
            </a:r>
            <a:r>
              <a:rPr lang="zh-CN" altLang="zh-CN" b="1" dirty="0"/>
              <a:t>：</a:t>
            </a:r>
            <a:r>
              <a:rPr lang="zh-CN" altLang="zh-CN" dirty="0"/>
              <a:t>用于保存被选中的数据项的</a:t>
            </a:r>
            <a:r>
              <a:rPr lang="en-US" altLang="zh-CN" dirty="0"/>
              <a:t>Index</a:t>
            </a:r>
            <a:r>
              <a:rPr lang="zh-CN" altLang="zh-CN" dirty="0"/>
              <a:t>值。此处只实现用鼠标单击选择，而没有实现用鼠标拖曳框选，因此，鼠标动作只可能选中一个数据项。若需实现框选，则可使用</a:t>
            </a:r>
            <a:r>
              <a:rPr lang="en-US" altLang="zh-CN" dirty="0" err="1"/>
              <a:t>QModelIndexList</a:t>
            </a:r>
            <a:r>
              <a:rPr lang="zh-CN" altLang="zh-CN" dirty="0"/>
              <a:t>来保存所有被选中的数据项的</a:t>
            </a:r>
            <a:r>
              <a:rPr lang="en-US" altLang="zh-CN" dirty="0"/>
              <a:t>Index</a:t>
            </a:r>
            <a:r>
              <a:rPr lang="zh-CN" altLang="zh-CN" dirty="0"/>
              <a:t>值。</a:t>
            </a:r>
          </a:p>
          <a:p>
            <a:pPr indent="450850">
              <a:lnSpc>
                <a:spcPct val="150000"/>
              </a:lnSpc>
            </a:pPr>
            <a:r>
              <a:rPr lang="en-US" altLang="zh-CN" b="1" dirty="0"/>
              <a:t>(b) for(</a:t>
            </a:r>
            <a:r>
              <a:rPr lang="en-US" altLang="zh-CN" b="1" dirty="0" err="1"/>
              <a:t>int</a:t>
            </a:r>
            <a:r>
              <a:rPr lang="en-US" altLang="zh-CN" b="1" dirty="0"/>
              <a:t> row=0;row&lt;rows;++row){for(</a:t>
            </a:r>
            <a:r>
              <a:rPr lang="en-US" altLang="zh-CN" b="1" dirty="0" err="1"/>
              <a:t>int</a:t>
            </a:r>
            <a:r>
              <a:rPr lang="en-US" altLang="zh-CN" b="1" dirty="0"/>
              <a:t> column=1;column&lt;columns; ++column) {…}}</a:t>
            </a:r>
            <a:r>
              <a:rPr lang="zh-CN" altLang="zh-CN" b="1" dirty="0"/>
              <a:t>：</a:t>
            </a:r>
            <a:r>
              <a:rPr lang="zh-CN" altLang="zh-CN" dirty="0"/>
              <a:t>确定在</a:t>
            </a:r>
            <a:r>
              <a:rPr lang="en-US" altLang="zh-CN" dirty="0" err="1"/>
              <a:t>rect</a:t>
            </a:r>
            <a:r>
              <a:rPr lang="zh-CN" altLang="zh-CN" dirty="0"/>
              <a:t>中是否含有数据项。此处采用遍历的方式将每个数据项的区域与</a:t>
            </a:r>
            <a:r>
              <a:rPr lang="en-US" altLang="zh-CN" dirty="0" err="1"/>
              <a:t>rect</a:t>
            </a:r>
            <a:r>
              <a:rPr lang="zh-CN" altLang="zh-CN" dirty="0"/>
              <a:t>区域进行</a:t>
            </a:r>
            <a:r>
              <a:rPr lang="en-US" altLang="zh-CN" dirty="0"/>
              <a:t>intersected</a:t>
            </a:r>
            <a:r>
              <a:rPr lang="zh-CN" altLang="zh-CN" dirty="0"/>
              <a:t>操作，获得两者之间的交集。若此交集不为空，则说明此数据项被选中，将它的</a:t>
            </a:r>
            <a:r>
              <a:rPr lang="en-US" altLang="zh-CN" dirty="0"/>
              <a:t>Index</a:t>
            </a:r>
            <a:r>
              <a:rPr lang="zh-CN" altLang="zh-CN" dirty="0"/>
              <a:t>值赋给</a:t>
            </a:r>
            <a:r>
              <a:rPr lang="en-US" altLang="zh-CN" dirty="0" err="1"/>
              <a:t>selectedIndex</a:t>
            </a:r>
            <a:r>
              <a:rPr lang="zh-CN" altLang="zh-CN" dirty="0"/>
              <a:t>。</a:t>
            </a:r>
          </a:p>
          <a:p>
            <a:pPr indent="450850">
              <a:lnSpc>
                <a:spcPct val="150000"/>
              </a:lnSpc>
            </a:pPr>
            <a:r>
              <a:rPr lang="en-US" altLang="zh-CN" b="1" dirty="0"/>
              <a:t>(c) </a:t>
            </a:r>
            <a:r>
              <a:rPr lang="en-US" altLang="zh-CN" b="1" dirty="0" err="1"/>
              <a:t>QRegion</a:t>
            </a:r>
            <a:r>
              <a:rPr lang="en-US" altLang="zh-CN" b="1" dirty="0"/>
              <a:t> region=</a:t>
            </a:r>
            <a:r>
              <a:rPr lang="en-US" altLang="zh-CN" b="1" dirty="0" err="1"/>
              <a:t>itemRegion</a:t>
            </a:r>
            <a:r>
              <a:rPr lang="en-US" altLang="zh-CN" b="1" dirty="0"/>
              <a:t>(index)</a:t>
            </a:r>
            <a:r>
              <a:rPr lang="zh-CN" altLang="zh-CN" b="1" dirty="0"/>
              <a:t>：</a:t>
            </a:r>
            <a:r>
              <a:rPr lang="zh-CN" altLang="zh-CN" dirty="0"/>
              <a:t>返回指定</a:t>
            </a:r>
            <a:r>
              <a:rPr lang="en-US" altLang="zh-CN" dirty="0"/>
              <a:t>index</a:t>
            </a:r>
            <a:r>
              <a:rPr lang="zh-CN" altLang="zh-CN" dirty="0"/>
              <a:t>的数据项所占用的区域。</a:t>
            </a:r>
          </a:p>
          <a:p>
            <a:pPr indent="450850">
              <a:lnSpc>
                <a:spcPct val="150000"/>
              </a:lnSpc>
            </a:pPr>
            <a:r>
              <a:rPr lang="en-US" altLang="zh-CN" b="1" dirty="0"/>
              <a:t>(d) if(</a:t>
            </a:r>
            <a:r>
              <a:rPr lang="en-US" altLang="zh-CN" b="1" dirty="0" err="1"/>
              <a:t>selectedIndex.isValid</a:t>
            </a:r>
            <a:r>
              <a:rPr lang="en-US" altLang="zh-CN" b="1" dirty="0"/>
              <a:t>()){…}else{…}</a:t>
            </a:r>
            <a:r>
              <a:rPr lang="zh-CN" altLang="zh-CN" b="1" dirty="0"/>
              <a:t>：</a:t>
            </a:r>
            <a:r>
              <a:rPr lang="zh-CN" altLang="zh-CN" dirty="0"/>
              <a:t>完成</a:t>
            </a:r>
            <a:r>
              <a:rPr lang="en-US" altLang="zh-CN" dirty="0"/>
              <a:t>select()</a:t>
            </a:r>
            <a:r>
              <a:rPr lang="zh-CN" altLang="zh-CN" dirty="0"/>
              <a:t>函数的调用，即完成最后对选择项的设置工作。</a:t>
            </a:r>
            <a:r>
              <a:rPr lang="en-US" altLang="zh-CN" dirty="0"/>
              <a:t>select()</a:t>
            </a:r>
            <a:r>
              <a:rPr lang="zh-CN" altLang="zh-CN" dirty="0"/>
              <a:t>函数是在实现</a:t>
            </a:r>
            <a:r>
              <a:rPr lang="en-US" altLang="zh-CN" dirty="0" err="1"/>
              <a:t>setSelection</a:t>
            </a:r>
            <a:r>
              <a:rPr lang="en-US" altLang="zh-CN" dirty="0"/>
              <a:t>()</a:t>
            </a:r>
            <a:r>
              <a:rPr lang="zh-CN" altLang="zh-CN" dirty="0"/>
              <a:t>函数时必须调用的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709637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8495" y="340781"/>
            <a:ext cx="206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视图（</a:t>
            </a:r>
            <a:r>
              <a:rPr lang="en-US" altLang="zh-CN" sz="2400" b="1" dirty="0"/>
              <a:t>View</a:t>
            </a:r>
            <a:r>
              <a:rPr lang="zh-CN" altLang="zh-CN" sz="2400" b="1" dirty="0"/>
              <a:t>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0021" y="1033153"/>
            <a:ext cx="1043841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en-US" altLang="zh-CN" dirty="0" err="1"/>
              <a:t>indexAt</a:t>
            </a:r>
            <a:r>
              <a:rPr lang="en-US" altLang="zh-CN" dirty="0"/>
              <a:t>()</a:t>
            </a:r>
            <a:r>
              <a:rPr lang="zh-CN" altLang="zh-CN" dirty="0">
                <a:hlinkClick r:id="rId2" action="ppaction://hlinkfile"/>
              </a:rPr>
              <a:t>函数的具体</a:t>
            </a:r>
            <a:r>
              <a:rPr lang="zh-CN" altLang="zh-CN" dirty="0" smtClean="0">
                <a:hlinkClick r:id="rId2" action="ppaction://hlinkfile"/>
              </a:rPr>
              <a:t>内容</a:t>
            </a:r>
            <a:r>
              <a:rPr lang="zh-CN" altLang="en-US" dirty="0" smtClean="0">
                <a:hlinkClick r:id="rId2" action="ppaction://hlinkfile"/>
              </a:rPr>
              <a:t>。</a:t>
            </a:r>
            <a:endParaRPr lang="zh-CN" altLang="zh-CN" dirty="0"/>
          </a:p>
          <a:p>
            <a:pPr indent="450850"/>
            <a:r>
              <a:rPr lang="zh-CN" altLang="zh-CN" b="1" dirty="0"/>
              <a:t>其中，</a:t>
            </a:r>
            <a:endParaRPr lang="zh-CN" altLang="zh-CN" dirty="0"/>
          </a:p>
          <a:p>
            <a:pPr indent="450850"/>
            <a:r>
              <a:rPr lang="en-US" altLang="zh-CN" b="1" dirty="0"/>
              <a:t>(a) </a:t>
            </a:r>
            <a:r>
              <a:rPr lang="en-US" altLang="zh-CN" b="1" dirty="0" err="1"/>
              <a:t>foreach</a:t>
            </a:r>
            <a:r>
              <a:rPr lang="en-US" altLang="zh-CN" b="1" dirty="0"/>
              <a:t>(</a:t>
            </a:r>
            <a:r>
              <a:rPr lang="en-US" altLang="zh-CN" b="1" dirty="0" err="1"/>
              <a:t>region,MRegionList</a:t>
            </a:r>
            <a:r>
              <a:rPr lang="en-US" altLang="zh-CN" b="1" dirty="0"/>
              <a:t>) {…}</a:t>
            </a:r>
            <a:r>
              <a:rPr lang="zh-CN" altLang="zh-CN" b="1" dirty="0"/>
              <a:t>：</a:t>
            </a:r>
            <a:r>
              <a:rPr lang="zh-CN" altLang="zh-CN" dirty="0"/>
              <a:t>检查当前点是否处于第</a:t>
            </a:r>
            <a:r>
              <a:rPr lang="en-US" altLang="zh-CN" dirty="0"/>
              <a:t>1</a:t>
            </a:r>
            <a:r>
              <a:rPr lang="zh-CN" altLang="zh-CN" dirty="0"/>
              <a:t>列（男）数据的区域中。</a:t>
            </a:r>
          </a:p>
          <a:p>
            <a:pPr indent="450850"/>
            <a:r>
              <a:rPr lang="en-US" altLang="zh-CN" b="1" dirty="0"/>
              <a:t>(b) </a:t>
            </a:r>
            <a:r>
              <a:rPr lang="en-US" altLang="zh-CN" b="1" dirty="0" err="1"/>
              <a:t>foreach</a:t>
            </a:r>
            <a:r>
              <a:rPr lang="en-US" altLang="zh-CN" b="1" dirty="0"/>
              <a:t>(</a:t>
            </a:r>
            <a:r>
              <a:rPr lang="en-US" altLang="zh-CN" b="1" dirty="0" err="1"/>
              <a:t>region,FRegionList</a:t>
            </a:r>
            <a:r>
              <a:rPr lang="en-US" altLang="zh-CN" b="1" dirty="0"/>
              <a:t>) {…}</a:t>
            </a:r>
            <a:r>
              <a:rPr lang="zh-CN" altLang="zh-CN" b="1" dirty="0"/>
              <a:t>：</a:t>
            </a:r>
            <a:r>
              <a:rPr lang="zh-CN" altLang="zh-CN" dirty="0"/>
              <a:t>检查当前点是否处于第</a:t>
            </a:r>
            <a:r>
              <a:rPr lang="en-US" altLang="zh-CN" dirty="0"/>
              <a:t>2</a:t>
            </a:r>
            <a:r>
              <a:rPr lang="zh-CN" altLang="zh-CN" dirty="0"/>
              <a:t>列（女）数据的区域中。</a:t>
            </a:r>
          </a:p>
          <a:p>
            <a:pPr indent="450850"/>
            <a:r>
              <a:rPr lang="en-US" altLang="zh-CN" b="1" dirty="0"/>
              <a:t>(c) </a:t>
            </a:r>
            <a:r>
              <a:rPr lang="en-US" altLang="zh-CN" b="1" dirty="0" err="1"/>
              <a:t>foreach</a:t>
            </a:r>
            <a:r>
              <a:rPr lang="en-US" altLang="zh-CN" b="1" dirty="0"/>
              <a:t>(region, </a:t>
            </a:r>
            <a:r>
              <a:rPr lang="en-US" altLang="zh-CN" b="1" dirty="0" err="1"/>
              <a:t>SRegionList</a:t>
            </a:r>
            <a:r>
              <a:rPr lang="en-US" altLang="zh-CN" b="1" dirty="0"/>
              <a:t>) {…}</a:t>
            </a:r>
            <a:r>
              <a:rPr lang="zh-CN" altLang="zh-CN" b="1" dirty="0"/>
              <a:t>：</a:t>
            </a:r>
            <a:r>
              <a:rPr lang="zh-CN" altLang="zh-CN" dirty="0"/>
              <a:t>检查当前点是否处于第</a:t>
            </a:r>
            <a:r>
              <a:rPr lang="en-US" altLang="zh-CN" dirty="0"/>
              <a:t>3</a:t>
            </a:r>
            <a:r>
              <a:rPr lang="zh-CN" altLang="zh-CN" dirty="0"/>
              <a:t>列（合计）数据的区域中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indent="450850"/>
            <a:r>
              <a:rPr lang="zh-CN" altLang="zh-CN" dirty="0"/>
              <a:t>由于本例未用到以下函数的功能，所以没有实现具体内容，但仍然要写出函数体的框架，代码如下</a:t>
            </a:r>
            <a:r>
              <a:rPr lang="zh-CN" altLang="zh-CN" dirty="0" smtClean="0"/>
              <a:t>：</a:t>
            </a:r>
            <a:endParaRPr lang="zh-CN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1353787" y="2695146"/>
            <a:ext cx="8989621" cy="2707124"/>
          </a:xfrm>
          <a:prstGeom prst="roundRect">
            <a:avLst>
              <a:gd name="adj" fmla="val 10087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QRect</a:t>
            </a:r>
            <a:r>
              <a:rPr lang="en-US" altLang="zh-CN" dirty="0"/>
              <a:t> </a:t>
            </a:r>
            <a:r>
              <a:rPr lang="en-US" altLang="zh-CN" dirty="0" err="1"/>
              <a:t>HistogramView</a:t>
            </a:r>
            <a:r>
              <a:rPr lang="en-US" altLang="zh-CN" dirty="0"/>
              <a:t>::</a:t>
            </a:r>
            <a:r>
              <a:rPr lang="en-US" altLang="zh-CN" dirty="0" err="1"/>
              <a:t>visualRect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QModelIndex</a:t>
            </a:r>
            <a:r>
              <a:rPr lang="en-US" altLang="zh-CN" dirty="0"/>
              <a:t> &amp;index)</a:t>
            </a:r>
            <a:r>
              <a:rPr lang="en-US" altLang="zh-CN" dirty="0" err="1"/>
              <a:t>const</a:t>
            </a:r>
            <a:r>
              <a:rPr lang="en-US" altLang="zh-CN" dirty="0"/>
              <a:t>{}</a:t>
            </a:r>
            <a:endParaRPr lang="zh-CN" altLang="zh-CN" dirty="0"/>
          </a:p>
          <a:p>
            <a:r>
              <a:rPr lang="en-US" altLang="zh-CN" dirty="0"/>
              <a:t>void </a:t>
            </a:r>
            <a:r>
              <a:rPr lang="en-US" altLang="zh-CN" dirty="0" err="1"/>
              <a:t>HistogramView</a:t>
            </a:r>
            <a:r>
              <a:rPr lang="en-US" altLang="zh-CN" dirty="0"/>
              <a:t>::</a:t>
            </a:r>
            <a:r>
              <a:rPr lang="en-US" altLang="zh-CN" dirty="0" err="1"/>
              <a:t>scrollTo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QModelIndex</a:t>
            </a:r>
            <a:r>
              <a:rPr lang="en-US" altLang="zh-CN" dirty="0"/>
              <a:t> &amp;</a:t>
            </a:r>
            <a:r>
              <a:rPr lang="en-US" altLang="zh-CN" dirty="0" err="1"/>
              <a:t>index,ScrollHint</a:t>
            </a:r>
            <a:r>
              <a:rPr lang="en-US" altLang="zh-CN" dirty="0"/>
              <a:t>){}</a:t>
            </a:r>
            <a:endParaRPr lang="zh-CN" altLang="zh-CN" dirty="0"/>
          </a:p>
          <a:p>
            <a:r>
              <a:rPr lang="en-US" altLang="zh-CN" dirty="0" err="1"/>
              <a:t>QModelIndex</a:t>
            </a:r>
            <a:r>
              <a:rPr lang="en-US" altLang="zh-CN" dirty="0"/>
              <a:t> </a:t>
            </a:r>
            <a:r>
              <a:rPr lang="en-US" altLang="zh-CN" dirty="0" err="1"/>
              <a:t>HistogramView</a:t>
            </a:r>
            <a:r>
              <a:rPr lang="en-US" altLang="zh-CN" dirty="0"/>
              <a:t>::</a:t>
            </a:r>
            <a:r>
              <a:rPr lang="en-US" altLang="zh-CN" dirty="0" err="1"/>
              <a:t>moveCursor</a:t>
            </a:r>
            <a:r>
              <a:rPr lang="en-US" altLang="zh-CN" dirty="0"/>
              <a:t>(</a:t>
            </a:r>
            <a:r>
              <a:rPr lang="en-US" altLang="zh-CN" dirty="0" err="1"/>
              <a:t>QAbstractItemView</a:t>
            </a:r>
            <a:r>
              <a:rPr lang="en-US" altLang="zh-CN" dirty="0"/>
              <a:t>::</a:t>
            </a:r>
            <a:r>
              <a:rPr lang="en-US" altLang="zh-CN" dirty="0" err="1"/>
              <a:t>CursorAction</a:t>
            </a:r>
            <a:r>
              <a:rPr lang="en-US" altLang="zh-CN" dirty="0"/>
              <a:t> cursor Action, </a:t>
            </a:r>
            <a:r>
              <a:rPr lang="en-US" altLang="zh-CN" dirty="0" err="1"/>
              <a:t>Qt</a:t>
            </a:r>
            <a:r>
              <a:rPr lang="en-US" altLang="zh-CN" dirty="0"/>
              <a:t>::</a:t>
            </a:r>
            <a:r>
              <a:rPr lang="en-US" altLang="zh-CN" dirty="0" err="1"/>
              <a:t>KeyboardModifiers</a:t>
            </a:r>
            <a:r>
              <a:rPr lang="en-US" altLang="zh-CN" dirty="0"/>
              <a:t> modifiers){}</a:t>
            </a:r>
            <a:endParaRPr lang="zh-CN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HistogramView</a:t>
            </a:r>
            <a:r>
              <a:rPr lang="en-US" altLang="zh-CN" dirty="0"/>
              <a:t>::</a:t>
            </a:r>
            <a:r>
              <a:rPr lang="en-US" altLang="zh-CN" dirty="0" err="1"/>
              <a:t>horizontalOffset</a:t>
            </a:r>
            <a:r>
              <a:rPr lang="en-US" altLang="zh-CN" dirty="0"/>
              <a:t>()</a:t>
            </a:r>
            <a:r>
              <a:rPr lang="en-US" altLang="zh-CN" dirty="0" err="1"/>
              <a:t>const</a:t>
            </a:r>
            <a:r>
              <a:rPr lang="en-US" altLang="zh-CN" dirty="0"/>
              <a:t>{}</a:t>
            </a:r>
            <a:endParaRPr lang="zh-CN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HistogramView</a:t>
            </a:r>
            <a:r>
              <a:rPr lang="en-US" altLang="zh-CN" dirty="0"/>
              <a:t>::</a:t>
            </a:r>
            <a:r>
              <a:rPr lang="en-US" altLang="zh-CN" dirty="0" err="1"/>
              <a:t>verticalOffset</a:t>
            </a:r>
            <a:r>
              <a:rPr lang="en-US" altLang="zh-CN" dirty="0"/>
              <a:t>()</a:t>
            </a:r>
            <a:r>
              <a:rPr lang="en-US" altLang="zh-CN" dirty="0" err="1"/>
              <a:t>const</a:t>
            </a:r>
            <a:r>
              <a:rPr lang="en-US" altLang="zh-CN" dirty="0"/>
              <a:t>{}</a:t>
            </a:r>
            <a:endParaRPr lang="zh-CN" altLang="zh-CN" dirty="0"/>
          </a:p>
          <a:p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HistogramView</a:t>
            </a:r>
            <a:r>
              <a:rPr lang="en-US" altLang="zh-CN" dirty="0"/>
              <a:t>::</a:t>
            </a:r>
            <a:r>
              <a:rPr lang="en-US" altLang="zh-CN" dirty="0" err="1"/>
              <a:t>isIndexHidden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QModelIndex</a:t>
            </a:r>
            <a:r>
              <a:rPr lang="en-US" altLang="zh-CN" dirty="0"/>
              <a:t> &amp;index)</a:t>
            </a:r>
            <a:r>
              <a:rPr lang="en-US" altLang="zh-CN" dirty="0" err="1"/>
              <a:t>const</a:t>
            </a:r>
            <a:r>
              <a:rPr lang="en-US" altLang="zh-CN" dirty="0"/>
              <a:t>{}</a:t>
            </a:r>
            <a:endParaRPr lang="zh-CN" altLang="zh-CN" dirty="0"/>
          </a:p>
          <a:p>
            <a:r>
              <a:rPr lang="en-US" altLang="zh-CN" dirty="0" err="1"/>
              <a:t>QRegion</a:t>
            </a:r>
            <a:r>
              <a:rPr lang="en-US" altLang="zh-CN" dirty="0"/>
              <a:t> </a:t>
            </a:r>
            <a:r>
              <a:rPr lang="en-US" altLang="zh-CN" dirty="0" err="1"/>
              <a:t>HistogramView</a:t>
            </a:r>
            <a:r>
              <a:rPr lang="en-US" altLang="zh-CN" dirty="0"/>
              <a:t>::</a:t>
            </a:r>
            <a:r>
              <a:rPr lang="en-US" altLang="zh-CN" dirty="0" err="1"/>
              <a:t>visualRegionForSelection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QItemSelection</a:t>
            </a:r>
            <a:r>
              <a:rPr lang="en-US" altLang="zh-CN" dirty="0"/>
              <a:t> &amp; selection)</a:t>
            </a:r>
            <a:endParaRPr lang="zh-CN" altLang="zh-CN" dirty="0"/>
          </a:p>
          <a:p>
            <a:r>
              <a:rPr lang="en-US" altLang="zh-CN" dirty="0" err="1"/>
              <a:t>const</a:t>
            </a:r>
            <a:r>
              <a:rPr lang="en-US" altLang="zh-CN" dirty="0" smtClean="0"/>
              <a:t>{}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7187628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8495" y="340781"/>
            <a:ext cx="206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视图（</a:t>
            </a:r>
            <a:r>
              <a:rPr lang="en-US" altLang="zh-CN" sz="2400" b="1" dirty="0"/>
              <a:t>View</a:t>
            </a:r>
            <a:r>
              <a:rPr lang="zh-CN" altLang="zh-CN" sz="2400" b="1" dirty="0"/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1028495" y="1005800"/>
            <a:ext cx="3703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err="1"/>
              <a:t>itemRegion</a:t>
            </a:r>
            <a:r>
              <a:rPr lang="en-US" altLang="zh-CN" sz="1800" dirty="0"/>
              <a:t>()</a:t>
            </a:r>
            <a:r>
              <a:rPr lang="zh-CN" altLang="zh-CN" sz="1800" dirty="0"/>
              <a:t>函数的具体代码如下：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28494" y="1375132"/>
            <a:ext cx="9706799" cy="3113663"/>
          </a:xfrm>
          <a:prstGeom prst="roundRect">
            <a:avLst>
              <a:gd name="adj" fmla="val 7994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QRegion</a:t>
            </a:r>
            <a:r>
              <a:rPr lang="en-US" altLang="zh-CN" dirty="0"/>
              <a:t> </a:t>
            </a:r>
            <a:r>
              <a:rPr lang="en-US" altLang="zh-CN" dirty="0" err="1"/>
              <a:t>HistogramView</a:t>
            </a:r>
            <a:r>
              <a:rPr lang="en-US" altLang="zh-CN" dirty="0"/>
              <a:t>::</a:t>
            </a:r>
            <a:r>
              <a:rPr lang="en-US" altLang="zh-CN" dirty="0" err="1"/>
              <a:t>itemRegion</a:t>
            </a:r>
            <a:r>
              <a:rPr lang="en-US" altLang="zh-CN" dirty="0"/>
              <a:t>(</a:t>
            </a:r>
            <a:r>
              <a:rPr lang="en-US" altLang="zh-CN" dirty="0" err="1"/>
              <a:t>QModelIndex</a:t>
            </a:r>
            <a:r>
              <a:rPr lang="en-US" altLang="zh-CN" dirty="0"/>
              <a:t> index)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QRegion</a:t>
            </a:r>
            <a:r>
              <a:rPr lang="en-US" altLang="zh-CN" dirty="0"/>
              <a:t> region;</a:t>
            </a:r>
            <a:endParaRPr lang="zh-CN" altLang="zh-CN" dirty="0"/>
          </a:p>
          <a:p>
            <a:r>
              <a:rPr lang="en-US" altLang="zh-CN" dirty="0"/>
              <a:t>    if(</a:t>
            </a:r>
            <a:r>
              <a:rPr lang="en-US" altLang="zh-CN" dirty="0" err="1"/>
              <a:t>index.column</a:t>
            </a:r>
            <a:r>
              <a:rPr lang="en-US" altLang="zh-CN" dirty="0"/>
              <a:t>() == 1)		//</a:t>
            </a:r>
            <a:r>
              <a:rPr lang="zh-CN" altLang="zh-CN" dirty="0"/>
              <a:t>男</a:t>
            </a:r>
          </a:p>
          <a:p>
            <a:r>
              <a:rPr lang="en-US" altLang="zh-CN" dirty="0"/>
              <a:t>        region = </a:t>
            </a:r>
            <a:r>
              <a:rPr lang="en-US" altLang="zh-CN" dirty="0" err="1"/>
              <a:t>MRegionList</a:t>
            </a:r>
            <a:r>
              <a:rPr lang="en-US" altLang="zh-CN" dirty="0"/>
              <a:t>[</a:t>
            </a:r>
            <a:r>
              <a:rPr lang="en-US" altLang="zh-CN" dirty="0" err="1"/>
              <a:t>index.row</a:t>
            </a:r>
            <a:r>
              <a:rPr lang="en-US" altLang="zh-CN" dirty="0"/>
              <a:t>()];</a:t>
            </a:r>
            <a:endParaRPr lang="zh-CN" altLang="zh-CN" dirty="0"/>
          </a:p>
          <a:p>
            <a:r>
              <a:rPr lang="en-US" altLang="zh-CN" dirty="0"/>
              <a:t>    if(</a:t>
            </a:r>
            <a:r>
              <a:rPr lang="en-US" altLang="zh-CN" dirty="0" err="1"/>
              <a:t>index.column</a:t>
            </a:r>
            <a:r>
              <a:rPr lang="en-US" altLang="zh-CN" dirty="0"/>
              <a:t>() == 2)		//</a:t>
            </a:r>
            <a:r>
              <a:rPr lang="zh-CN" altLang="zh-CN" dirty="0"/>
              <a:t>女</a:t>
            </a:r>
          </a:p>
          <a:p>
            <a:r>
              <a:rPr lang="en-US" altLang="zh-CN" dirty="0"/>
              <a:t>        region = </a:t>
            </a:r>
            <a:r>
              <a:rPr lang="en-US" altLang="zh-CN" dirty="0" err="1"/>
              <a:t>FRegionList</a:t>
            </a:r>
            <a:r>
              <a:rPr lang="en-US" altLang="zh-CN" dirty="0"/>
              <a:t>[</a:t>
            </a:r>
            <a:r>
              <a:rPr lang="en-US" altLang="zh-CN" dirty="0" err="1"/>
              <a:t>index.row</a:t>
            </a:r>
            <a:r>
              <a:rPr lang="en-US" altLang="zh-CN" dirty="0"/>
              <a:t>()];</a:t>
            </a:r>
            <a:endParaRPr lang="zh-CN" altLang="zh-CN" dirty="0"/>
          </a:p>
          <a:p>
            <a:r>
              <a:rPr lang="en-US" altLang="zh-CN" dirty="0"/>
              <a:t>    if(</a:t>
            </a:r>
            <a:r>
              <a:rPr lang="en-US" altLang="zh-CN" dirty="0" err="1"/>
              <a:t>index.column</a:t>
            </a:r>
            <a:r>
              <a:rPr lang="en-US" altLang="zh-CN" dirty="0"/>
              <a:t>() == 3)		//</a:t>
            </a:r>
            <a:r>
              <a:rPr lang="zh-CN" altLang="zh-CN" dirty="0"/>
              <a:t>退休</a:t>
            </a:r>
          </a:p>
          <a:p>
            <a:r>
              <a:rPr lang="en-US" altLang="zh-CN" dirty="0"/>
              <a:t>        region = </a:t>
            </a:r>
            <a:r>
              <a:rPr lang="en-US" altLang="zh-CN" dirty="0" err="1"/>
              <a:t>SRegionList</a:t>
            </a:r>
            <a:r>
              <a:rPr lang="en-US" altLang="zh-CN" dirty="0"/>
              <a:t>[</a:t>
            </a:r>
            <a:r>
              <a:rPr lang="en-US" altLang="zh-CN" dirty="0" err="1"/>
              <a:t>index.row</a:t>
            </a:r>
            <a:r>
              <a:rPr lang="en-US" altLang="zh-CN" dirty="0"/>
              <a:t>()];</a:t>
            </a:r>
            <a:endParaRPr lang="zh-CN" altLang="zh-CN" dirty="0"/>
          </a:p>
          <a:p>
            <a:r>
              <a:rPr lang="en-US" altLang="zh-CN" dirty="0"/>
              <a:t>    return region;</a:t>
            </a:r>
            <a:endParaRPr lang="zh-CN" altLang="zh-CN" dirty="0"/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03352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8495" y="340781"/>
            <a:ext cx="206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视图（</a:t>
            </a:r>
            <a:r>
              <a:rPr lang="en-US" altLang="zh-CN" sz="2400" b="1" dirty="0"/>
              <a:t>View</a:t>
            </a:r>
            <a:r>
              <a:rPr lang="zh-CN" altLang="zh-CN" sz="2400" b="1" dirty="0"/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1028495" y="934547"/>
            <a:ext cx="537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4</a:t>
            </a:r>
            <a:r>
              <a:rPr lang="zh-CN" altLang="zh-CN" sz="1800" dirty="0"/>
              <a:t>）在头文件“</a:t>
            </a:r>
            <a:r>
              <a:rPr lang="en-US" altLang="zh-CN" sz="1800" dirty="0" err="1"/>
              <a:t>mainwindow.h</a:t>
            </a:r>
            <a:r>
              <a:rPr lang="zh-CN" altLang="zh-CN" sz="1800" dirty="0"/>
              <a:t>”中添加代码如下：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5657" y="1389413"/>
            <a:ext cx="9785268" cy="877163"/>
          </a:xfrm>
          <a:prstGeom prst="rect">
            <a:avLst/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 "</a:t>
            </a:r>
            <a:r>
              <a:rPr lang="en-US" altLang="zh-CN" dirty="0" err="1"/>
              <a:t>histogramview.h</a:t>
            </a:r>
            <a:r>
              <a:rPr lang="en-US" altLang="zh-CN" dirty="0"/>
              <a:t>"</a:t>
            </a:r>
            <a:endParaRPr lang="zh-CN" altLang="zh-CN" dirty="0"/>
          </a:p>
          <a:p>
            <a:r>
              <a:rPr lang="en-US" altLang="zh-CN" dirty="0"/>
              <a:t>private: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HistogramView</a:t>
            </a:r>
            <a:r>
              <a:rPr lang="en-US" altLang="zh-CN" dirty="0"/>
              <a:t> *histogram</a:t>
            </a:r>
            <a:r>
              <a:rPr lang="en-US" altLang="zh-CN" dirty="0" smtClean="0"/>
              <a:t>;</a:t>
            </a:r>
            <a:endParaRPr lang="zh-CN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617517" y="2266576"/>
            <a:ext cx="10652166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）在源文件“</a:t>
            </a:r>
            <a:r>
              <a:rPr lang="en-US" altLang="zh-CN" dirty="0"/>
              <a:t>mainwindow.cpp</a:t>
            </a:r>
            <a:r>
              <a:rPr lang="zh-CN" altLang="zh-CN" dirty="0"/>
              <a:t>”中添加代码，其中，</a:t>
            </a:r>
            <a:r>
              <a:rPr lang="en-US" altLang="zh-CN" dirty="0" err="1"/>
              <a:t>setupView</a:t>
            </a:r>
            <a:r>
              <a:rPr lang="en-US" altLang="zh-CN" dirty="0"/>
              <a:t>()</a:t>
            </a:r>
            <a:r>
              <a:rPr lang="zh-CN" altLang="zh-CN" dirty="0">
                <a:hlinkClick r:id="rId2" action="ppaction://hlinkfile"/>
              </a:rPr>
              <a:t>函数的代码</a:t>
            </a:r>
            <a:r>
              <a:rPr lang="zh-CN" altLang="zh-CN" dirty="0" smtClean="0">
                <a:hlinkClick r:id="rId2" action="ppaction://hlinkfile"/>
              </a:rPr>
              <a:t>修改</a:t>
            </a:r>
            <a:r>
              <a:rPr lang="zh-CN" altLang="en-US" dirty="0" smtClean="0">
                <a:hlinkClick r:id="rId2" action="ppaction://hlinkfile"/>
              </a:rPr>
              <a:t>。</a:t>
            </a:r>
            <a:endParaRPr lang="zh-CN" altLang="zh-CN" dirty="0"/>
          </a:p>
          <a:p>
            <a:pPr indent="450850"/>
            <a:r>
              <a:rPr lang="zh-CN" altLang="zh-CN" b="1" dirty="0"/>
              <a:t>其中，</a:t>
            </a:r>
            <a:endParaRPr lang="zh-CN" altLang="zh-CN" dirty="0"/>
          </a:p>
          <a:p>
            <a:pPr indent="450850"/>
            <a:r>
              <a:rPr lang="en-US" altLang="zh-CN" b="1" dirty="0"/>
              <a:t>(a) histogram-&gt;</a:t>
            </a:r>
            <a:r>
              <a:rPr lang="en-US" altLang="zh-CN" b="1" dirty="0" err="1"/>
              <a:t>setSelectionModel</a:t>
            </a:r>
            <a:r>
              <a:rPr lang="en-US" altLang="zh-CN" b="1" dirty="0"/>
              <a:t>(</a:t>
            </a:r>
            <a:r>
              <a:rPr lang="en-US" altLang="zh-CN" b="1" dirty="0" err="1"/>
              <a:t>selectionModel</a:t>
            </a:r>
            <a:r>
              <a:rPr lang="en-US" altLang="zh-CN" b="1" dirty="0"/>
              <a:t>)</a:t>
            </a:r>
            <a:r>
              <a:rPr lang="zh-CN" altLang="zh-CN" b="1" dirty="0"/>
              <a:t>：</a:t>
            </a:r>
            <a:r>
              <a:rPr lang="zh-CN" altLang="zh-CN" dirty="0"/>
              <a:t>新建的</a:t>
            </a:r>
            <a:r>
              <a:rPr lang="en-US" altLang="zh-CN" dirty="0" err="1"/>
              <a:t>QItemSelectionModel</a:t>
            </a:r>
            <a:r>
              <a:rPr lang="zh-CN" altLang="zh-CN" dirty="0"/>
              <a:t>对象作为</a:t>
            </a:r>
            <a:r>
              <a:rPr lang="en-US" altLang="zh-CN" dirty="0" err="1"/>
              <a:t>QTableView</a:t>
            </a:r>
            <a:r>
              <a:rPr lang="zh-CN" altLang="zh-CN" dirty="0"/>
              <a:t>对象和</a:t>
            </a:r>
            <a:r>
              <a:rPr lang="en-US" altLang="zh-CN" dirty="0" err="1"/>
              <a:t>HistogramView</a:t>
            </a:r>
            <a:r>
              <a:rPr lang="zh-CN" altLang="zh-CN" dirty="0"/>
              <a:t>对象使用的选择模型。</a:t>
            </a:r>
          </a:p>
          <a:p>
            <a:pPr indent="450850"/>
            <a:r>
              <a:rPr lang="en-US" altLang="zh-CN" b="1" dirty="0"/>
              <a:t>(b) connect(</a:t>
            </a:r>
            <a:r>
              <a:rPr lang="en-US" altLang="zh-CN" b="1" dirty="0" err="1"/>
              <a:t>selectionModel,SIGNAL</a:t>
            </a:r>
            <a:r>
              <a:rPr lang="en-US" altLang="zh-CN" b="1" dirty="0"/>
              <a:t>(</a:t>
            </a:r>
            <a:r>
              <a:rPr lang="en-US" altLang="zh-CN" b="1" dirty="0" err="1"/>
              <a:t>selectionChanged</a:t>
            </a:r>
            <a:r>
              <a:rPr lang="en-US" altLang="zh-CN" b="1" dirty="0"/>
              <a:t>(</a:t>
            </a:r>
            <a:r>
              <a:rPr lang="en-US" altLang="zh-CN" b="1" dirty="0" err="1"/>
              <a:t>QItemSelection,QItemSelection</a:t>
            </a:r>
            <a:r>
              <a:rPr lang="en-US" altLang="zh-CN" b="1" dirty="0"/>
              <a:t>)),</a:t>
            </a:r>
            <a:r>
              <a:rPr lang="en-US" altLang="zh-CN" b="1" dirty="0" err="1"/>
              <a:t>histogram,SLOT</a:t>
            </a:r>
            <a:r>
              <a:rPr lang="en-US" altLang="zh-CN" b="1" dirty="0"/>
              <a:t>(</a:t>
            </a:r>
            <a:r>
              <a:rPr lang="en-US" altLang="zh-CN" b="1" dirty="0" err="1"/>
              <a:t>selectionChanged</a:t>
            </a:r>
            <a:r>
              <a:rPr lang="en-US" altLang="zh-CN" b="1" dirty="0"/>
              <a:t>(</a:t>
            </a:r>
            <a:r>
              <a:rPr lang="en-US" altLang="zh-CN" b="1" dirty="0" err="1"/>
              <a:t>QItemSelection,QItemSelection</a:t>
            </a:r>
            <a:r>
              <a:rPr lang="en-US" altLang="zh-CN" b="1" dirty="0"/>
              <a:t>)))</a:t>
            </a:r>
            <a:r>
              <a:rPr lang="zh-CN" altLang="zh-CN" b="1" dirty="0"/>
              <a:t>：</a:t>
            </a:r>
            <a:r>
              <a:rPr lang="zh-CN" altLang="zh-CN" dirty="0"/>
              <a:t>连接选择模型的</a:t>
            </a:r>
            <a:r>
              <a:rPr lang="en-US" altLang="zh-CN" dirty="0"/>
              <a:t>selection Changed()</a:t>
            </a:r>
            <a:r>
              <a:rPr lang="zh-CN" altLang="zh-CN" dirty="0"/>
              <a:t>信号与</a:t>
            </a:r>
            <a:r>
              <a:rPr lang="en-US" altLang="zh-CN" dirty="0" err="1"/>
              <a:t>HistogramView</a:t>
            </a:r>
            <a:r>
              <a:rPr lang="zh-CN" altLang="zh-CN" dirty="0"/>
              <a:t>对象的</a:t>
            </a:r>
            <a:r>
              <a:rPr lang="en-US" altLang="zh-CN" dirty="0" err="1"/>
              <a:t>selectionChanged</a:t>
            </a:r>
            <a:r>
              <a:rPr lang="en-US" altLang="zh-CN" dirty="0"/>
              <a:t>()</a:t>
            </a:r>
            <a:r>
              <a:rPr lang="zh-CN" altLang="zh-CN" dirty="0"/>
              <a:t>槽函数，以便使</a:t>
            </a:r>
            <a:r>
              <a:rPr lang="en-US" altLang="zh-CN" dirty="0" err="1"/>
              <a:t>QTableView</a:t>
            </a:r>
            <a:r>
              <a:rPr lang="zh-CN" altLang="zh-CN" dirty="0"/>
              <a:t>对象中的选择变化能够反映到自定义的</a:t>
            </a:r>
            <a:r>
              <a:rPr lang="en-US" altLang="zh-CN" dirty="0" err="1"/>
              <a:t>HistogramView</a:t>
            </a:r>
            <a:r>
              <a:rPr lang="zh-CN" altLang="zh-CN" dirty="0"/>
              <a:t>对象的显示中。</a:t>
            </a:r>
          </a:p>
          <a:p>
            <a:pPr indent="450850"/>
            <a:r>
              <a:rPr lang="zh-CN" altLang="zh-CN" dirty="0"/>
              <a:t>（</a:t>
            </a:r>
            <a:r>
              <a:rPr lang="en-US" altLang="zh-CN" dirty="0"/>
              <a:t>6</a:t>
            </a:r>
            <a:r>
              <a:rPr lang="zh-CN" altLang="zh-CN" dirty="0"/>
              <a:t>）运行效果如图</a:t>
            </a:r>
            <a:r>
              <a:rPr lang="en-US" altLang="zh-CN" dirty="0"/>
              <a:t>8.4</a:t>
            </a:r>
            <a:r>
              <a:rPr lang="zh-CN" altLang="zh-CN" dirty="0"/>
              <a:t>所示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9086564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6946" y="1330037"/>
            <a:ext cx="731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800" b="1" dirty="0" smtClean="0">
                <a:solidFill>
                  <a:srgbClr val="663300"/>
                </a:solidFill>
              </a:rPr>
              <a:t>第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8</a:t>
            </a:r>
            <a:r>
              <a:rPr lang="zh-CN" altLang="zh-CN" sz="4800" b="1" dirty="0" smtClean="0">
                <a:solidFill>
                  <a:srgbClr val="663300"/>
                </a:solidFill>
              </a:rPr>
              <a:t>章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  </a:t>
            </a:r>
            <a:r>
              <a:rPr lang="en-US" altLang="zh-CN" sz="4800" b="1" dirty="0" err="1">
                <a:solidFill>
                  <a:srgbClr val="663300"/>
                </a:solidFill>
              </a:rPr>
              <a:t>Qt</a:t>
            </a:r>
            <a:r>
              <a:rPr lang="en-US" altLang="zh-CN" sz="4800" b="1" dirty="0">
                <a:solidFill>
                  <a:srgbClr val="663300"/>
                </a:solidFill>
              </a:rPr>
              <a:t> 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5</a:t>
            </a:r>
            <a:r>
              <a:rPr lang="zh-CN" altLang="zh-CN" sz="4800" b="1" dirty="0">
                <a:solidFill>
                  <a:srgbClr val="663300"/>
                </a:solidFill>
              </a:rPr>
              <a:t>模型</a:t>
            </a:r>
            <a:r>
              <a:rPr lang="en-US" altLang="zh-CN" sz="4800" b="1" dirty="0">
                <a:solidFill>
                  <a:srgbClr val="663300"/>
                </a:solidFill>
              </a:rPr>
              <a:t>/</a:t>
            </a:r>
            <a:r>
              <a:rPr lang="zh-CN" altLang="zh-CN" sz="4800" b="1" dirty="0">
                <a:solidFill>
                  <a:srgbClr val="663300"/>
                </a:solidFill>
              </a:rPr>
              <a:t>视图结构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65174" y="3111333"/>
            <a:ext cx="4085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——</a:t>
            </a:r>
            <a:r>
              <a:rPr lang="zh-CN" altLang="zh-CN" sz="3600" b="1" dirty="0"/>
              <a:t>代理（</a:t>
            </a:r>
            <a:r>
              <a:rPr lang="en-US" altLang="zh-CN" sz="3600" b="1" dirty="0"/>
              <a:t>Delegate</a:t>
            </a:r>
            <a:r>
              <a:rPr lang="zh-CN" altLang="zh-CN" sz="3600" b="1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1639208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8495" y="340781"/>
            <a:ext cx="2551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代理（</a:t>
            </a:r>
            <a:r>
              <a:rPr lang="en-US" altLang="zh-CN" sz="2400" b="1" dirty="0"/>
              <a:t>Delegate</a:t>
            </a:r>
            <a:r>
              <a:rPr lang="zh-CN" altLang="zh-CN" sz="2400" b="1" dirty="0"/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1236415" y="1017499"/>
            <a:ext cx="76582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800" u="sng" dirty="0"/>
              <a:t>【例】（难度中等）</a:t>
            </a:r>
            <a:r>
              <a:rPr lang="zh-CN" altLang="zh-CN" sz="1800" dirty="0"/>
              <a:t>（</a:t>
            </a:r>
            <a:r>
              <a:rPr lang="en-US" altLang="zh-CN" sz="1800" dirty="0"/>
              <a:t>CH804</a:t>
            </a:r>
            <a:r>
              <a:rPr lang="zh-CN" altLang="zh-CN" sz="1800" dirty="0"/>
              <a:t>）利用</a:t>
            </a:r>
            <a:r>
              <a:rPr lang="en-US" altLang="zh-CN" sz="1800" dirty="0"/>
              <a:t>Delegate</a:t>
            </a:r>
            <a:r>
              <a:rPr lang="zh-CN" altLang="zh-CN" sz="1800" dirty="0"/>
              <a:t>设计表格中控件，如图</a:t>
            </a:r>
            <a:r>
              <a:rPr lang="en-US" altLang="zh-CN" sz="1800" dirty="0"/>
              <a:t>8.7</a:t>
            </a:r>
            <a:r>
              <a:rPr lang="zh-CN" altLang="zh-CN" sz="1800" dirty="0"/>
              <a:t>所示。</a:t>
            </a:r>
          </a:p>
        </p:txBody>
      </p:sp>
      <p:pic>
        <p:nvPicPr>
          <p:cNvPr id="2150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269" y="1480251"/>
            <a:ext cx="5723349" cy="2877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69594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8495" y="340781"/>
            <a:ext cx="2551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代理（</a:t>
            </a:r>
            <a:r>
              <a:rPr lang="en-US" altLang="zh-CN" sz="2400" b="1" dirty="0"/>
              <a:t>Delegate</a:t>
            </a:r>
            <a:r>
              <a:rPr lang="zh-CN" altLang="zh-CN" sz="2400" b="1" dirty="0"/>
              <a:t>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0649" y="1033153"/>
            <a:ext cx="1022465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>
              <a:lnSpc>
                <a:spcPct val="150000"/>
              </a:lnSpc>
            </a:pPr>
            <a:r>
              <a:rPr lang="zh-CN" altLang="zh-CN" sz="1800" dirty="0"/>
              <a:t>实现步骤如下。</a:t>
            </a:r>
          </a:p>
          <a:p>
            <a:pPr indent="450850">
              <a:lnSpc>
                <a:spcPct val="150000"/>
              </a:lnSpc>
            </a:pPr>
            <a:r>
              <a:rPr lang="zh-CN" altLang="zh-CN" sz="1800" dirty="0"/>
              <a:t>（</a:t>
            </a:r>
            <a:r>
              <a:rPr lang="en-US" altLang="zh-CN" sz="1800" dirty="0"/>
              <a:t>1</a:t>
            </a:r>
            <a:r>
              <a:rPr lang="zh-CN" altLang="zh-CN" sz="1800" dirty="0"/>
              <a:t>）首先，加载表格数据，以便后面的操作。源文件“</a:t>
            </a:r>
            <a:r>
              <a:rPr lang="en-US" altLang="zh-CN" sz="1800" dirty="0"/>
              <a:t>main.cpp</a:t>
            </a:r>
            <a:r>
              <a:rPr lang="zh-CN" altLang="zh-CN" sz="1800" dirty="0"/>
              <a:t>”</a:t>
            </a:r>
            <a:r>
              <a:rPr lang="zh-CN" altLang="zh-CN" sz="1800" dirty="0">
                <a:hlinkClick r:id="rId2" action="ppaction://hlinkfile"/>
              </a:rPr>
              <a:t>中的具体</a:t>
            </a:r>
            <a:r>
              <a:rPr lang="zh-CN" altLang="zh-CN" sz="1800" dirty="0" smtClean="0">
                <a:hlinkClick r:id="rId2" action="ppaction://hlinkfile"/>
              </a:rPr>
              <a:t>代码</a:t>
            </a:r>
            <a:r>
              <a:rPr lang="zh-CN" altLang="en-US" sz="1800" dirty="0" smtClean="0">
                <a:hlinkClick r:id="rId2" action="ppaction://hlinkfile"/>
              </a:rPr>
              <a:t>。</a:t>
            </a:r>
            <a:endParaRPr lang="zh-CN" altLang="zh-CN" sz="1800" dirty="0"/>
          </a:p>
          <a:p>
            <a:pPr indent="450850">
              <a:lnSpc>
                <a:spcPct val="150000"/>
              </a:lnSpc>
            </a:pPr>
            <a:r>
              <a:rPr lang="zh-CN" altLang="zh-CN" sz="1800" dirty="0"/>
              <a:t>（</a:t>
            </a:r>
            <a:r>
              <a:rPr lang="en-US" altLang="zh-CN" sz="1800" dirty="0"/>
              <a:t>2</a:t>
            </a:r>
            <a:r>
              <a:rPr lang="zh-CN" altLang="zh-CN" sz="1800" dirty="0"/>
              <a:t>）选择“构建”→“构建项目</a:t>
            </a:r>
            <a:r>
              <a:rPr lang="en-US" altLang="zh-CN" sz="1800" dirty="0"/>
              <a:t>"</a:t>
            </a:r>
            <a:r>
              <a:rPr lang="en-US" altLang="zh-CN" sz="1800" dirty="0" err="1"/>
              <a:t>DateDelegate</a:t>
            </a:r>
            <a:r>
              <a:rPr lang="en-US" altLang="zh-CN" sz="1800" dirty="0"/>
              <a:t>"</a:t>
            </a:r>
            <a:r>
              <a:rPr lang="zh-CN" altLang="zh-CN" sz="1800" dirty="0"/>
              <a:t>”菜单项，首先按照如图</a:t>
            </a:r>
            <a:r>
              <a:rPr lang="en-US" altLang="zh-CN" sz="1800" dirty="0"/>
              <a:t>8.8</a:t>
            </a:r>
            <a:r>
              <a:rPr lang="zh-CN" altLang="zh-CN" sz="1800" dirty="0"/>
              <a:t>所示的格式编辑本例所用的数据文件“</a:t>
            </a:r>
            <a:r>
              <a:rPr lang="en-US" altLang="zh-CN" sz="1800" dirty="0"/>
              <a:t>test.txt</a:t>
            </a:r>
            <a:r>
              <a:rPr lang="zh-CN" altLang="zh-CN" sz="1800" dirty="0"/>
              <a:t>”，保存在项目</a:t>
            </a:r>
            <a:r>
              <a:rPr lang="en-US" altLang="zh-CN" sz="1800" dirty="0"/>
              <a:t>D:\Qt\CH8\ CH804\build-</a:t>
            </a:r>
            <a:r>
              <a:rPr lang="en-US" altLang="zh-CN" sz="1800" dirty="0" err="1"/>
              <a:t>DateDelegate</a:t>
            </a:r>
            <a:r>
              <a:rPr lang="en-US" altLang="zh-CN" sz="1800" dirty="0"/>
              <a:t>- Desktop_Qt_5_11_1_MinGW_32bit-Debug</a:t>
            </a:r>
            <a:r>
              <a:rPr lang="zh-CN" altLang="zh-CN" sz="1800" dirty="0"/>
              <a:t>目录下，然后运行程序，效果如图</a:t>
            </a:r>
            <a:r>
              <a:rPr lang="en-US" altLang="zh-CN" sz="1800" dirty="0"/>
              <a:t>8.7</a:t>
            </a:r>
            <a:r>
              <a:rPr lang="zh-CN" altLang="zh-CN" sz="1800" dirty="0"/>
              <a:t>所示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pic>
        <p:nvPicPr>
          <p:cNvPr id="2253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278" y="3290496"/>
            <a:ext cx="3815396" cy="204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07293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8495" y="340781"/>
            <a:ext cx="2551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代理（</a:t>
            </a:r>
            <a:r>
              <a:rPr lang="en-US" altLang="zh-CN" sz="2400" b="1" dirty="0"/>
              <a:t>Delegate</a:t>
            </a:r>
            <a:r>
              <a:rPr lang="zh-CN" altLang="zh-CN" sz="2400" b="1" dirty="0"/>
              <a:t>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8769" y="997527"/>
            <a:ext cx="1065216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）在图</a:t>
            </a:r>
            <a:r>
              <a:rPr lang="en-US" altLang="zh-CN" dirty="0"/>
              <a:t>8.7</a:t>
            </a:r>
            <a:r>
              <a:rPr lang="zh-CN" altLang="zh-CN" dirty="0"/>
              <a:t>中，使用手动的方式实现对生日的录入编辑。下面使用日历编辑框</a:t>
            </a:r>
            <a:r>
              <a:rPr lang="en-US" altLang="zh-CN" dirty="0" err="1"/>
              <a:t>QDateTimeEdit</a:t>
            </a:r>
            <a:r>
              <a:rPr lang="en-US" altLang="zh-CN" dirty="0"/>
              <a:t> </a:t>
            </a:r>
            <a:r>
              <a:rPr lang="zh-CN" altLang="zh-CN" dirty="0"/>
              <a:t>控件实现对生日的编辑，用自定义的</a:t>
            </a:r>
            <a:r>
              <a:rPr lang="en-US" altLang="zh-CN" dirty="0"/>
              <a:t>Delegate</a:t>
            </a:r>
            <a:r>
              <a:rPr lang="zh-CN" altLang="zh-CN" dirty="0"/>
              <a:t>来实现。</a:t>
            </a:r>
          </a:p>
          <a:p>
            <a:pPr indent="450850"/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</a:t>
            </a:r>
            <a:r>
              <a:rPr lang="en-US" altLang="zh-CN" dirty="0" err="1"/>
              <a:t>DateDelegate</a:t>
            </a:r>
            <a:r>
              <a:rPr lang="en-US" altLang="zh-CN" dirty="0"/>
              <a:t> </a:t>
            </a:r>
            <a:r>
              <a:rPr lang="zh-CN" altLang="zh-CN" dirty="0"/>
              <a:t>继承自</a:t>
            </a:r>
            <a:r>
              <a:rPr lang="en-US" altLang="zh-CN" dirty="0" err="1"/>
              <a:t>QItemDelegate</a:t>
            </a:r>
            <a:r>
              <a:rPr lang="zh-CN" altLang="zh-CN" dirty="0"/>
              <a:t>类。头文件“</a:t>
            </a:r>
            <a:r>
              <a:rPr lang="en-US" altLang="zh-CN" dirty="0" err="1"/>
              <a:t>datedelegate.h</a:t>
            </a:r>
            <a:r>
              <a:rPr lang="zh-CN" altLang="zh-CN" dirty="0"/>
              <a:t>”中的具体代码如下</a:t>
            </a:r>
            <a:r>
              <a:rPr lang="zh-CN" altLang="zh-CN" dirty="0" smtClean="0"/>
              <a:t>：</a:t>
            </a:r>
            <a:endParaRPr lang="zh-CN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1341912" y="1874690"/>
            <a:ext cx="9298379" cy="3724305"/>
          </a:xfrm>
          <a:prstGeom prst="roundRect">
            <a:avLst>
              <a:gd name="adj" fmla="val 6662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#include &lt;</a:t>
            </a:r>
            <a:r>
              <a:rPr lang="en-US" altLang="zh-CN" sz="1600" dirty="0" err="1"/>
              <a:t>QItemDelegate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r>
              <a:rPr lang="en-US" altLang="zh-CN" sz="1600" dirty="0"/>
              <a:t>class </a:t>
            </a:r>
            <a:r>
              <a:rPr lang="en-US" altLang="zh-CN" sz="1600" dirty="0" err="1"/>
              <a:t>DateDelegate</a:t>
            </a:r>
            <a:r>
              <a:rPr lang="en-US" altLang="zh-CN" sz="1600" dirty="0"/>
              <a:t> : public </a:t>
            </a:r>
            <a:r>
              <a:rPr lang="en-US" altLang="zh-CN" sz="1600" dirty="0" err="1"/>
              <a:t>QItemDelegate</a:t>
            </a:r>
            <a:endParaRPr lang="zh-CN" altLang="zh-CN" sz="1600" dirty="0"/>
          </a:p>
          <a:p>
            <a:r>
              <a:rPr lang="en-US" altLang="zh-CN" sz="1600" dirty="0"/>
              <a:t>{</a:t>
            </a:r>
            <a:endParaRPr lang="zh-CN" altLang="zh-CN" sz="1600" dirty="0"/>
          </a:p>
          <a:p>
            <a:r>
              <a:rPr lang="en-US" altLang="zh-CN" sz="1600" dirty="0"/>
              <a:t>   Q_OBJECT</a:t>
            </a:r>
            <a:endParaRPr lang="zh-CN" altLang="zh-CN" sz="1600" dirty="0"/>
          </a:p>
          <a:p>
            <a:r>
              <a:rPr lang="en-US" altLang="zh-CN" sz="1600" dirty="0"/>
              <a:t>public:</a:t>
            </a:r>
            <a:endParaRPr lang="zh-CN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DateDelegate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QObject</a:t>
            </a:r>
            <a:r>
              <a:rPr lang="en-US" altLang="zh-CN" sz="1600" dirty="0"/>
              <a:t> *parent = 0);</a:t>
            </a:r>
            <a:endParaRPr lang="zh-CN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QWidget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createEditor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QWidget</a:t>
            </a:r>
            <a:r>
              <a:rPr lang="en-US" altLang="zh-CN" sz="1600" dirty="0"/>
              <a:t> *parent, </a:t>
            </a:r>
            <a:r>
              <a:rPr lang="en-US" altLang="zh-CN" sz="1600" dirty="0" err="1"/>
              <a:t>const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QStyleOptionViewItem</a:t>
            </a:r>
            <a:r>
              <a:rPr lang="en-US" altLang="zh-CN" sz="1600" dirty="0"/>
              <a:t> &amp; option, </a:t>
            </a:r>
            <a:r>
              <a:rPr lang="en-US" altLang="zh-CN" sz="1600" dirty="0" err="1"/>
              <a:t>const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QModelIndex</a:t>
            </a:r>
            <a:r>
              <a:rPr lang="en-US" altLang="zh-CN" sz="1600" dirty="0"/>
              <a:t> &amp;index) </a:t>
            </a:r>
            <a:r>
              <a:rPr lang="en-US" altLang="zh-CN" sz="1600" dirty="0" err="1"/>
              <a:t>const</a:t>
            </a:r>
            <a:r>
              <a:rPr lang="en-US" altLang="zh-CN" sz="1600" dirty="0"/>
              <a:t>;			//(a)</a:t>
            </a:r>
            <a:endParaRPr lang="zh-CN" altLang="zh-CN" sz="1600" dirty="0"/>
          </a:p>
          <a:p>
            <a:r>
              <a:rPr lang="en-US" altLang="zh-CN" sz="1600" dirty="0"/>
              <a:t>    void </a:t>
            </a:r>
            <a:r>
              <a:rPr lang="en-US" altLang="zh-CN" sz="1600" dirty="0" err="1"/>
              <a:t>setEditorData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QWidget</a:t>
            </a:r>
            <a:r>
              <a:rPr lang="en-US" altLang="zh-CN" sz="1600" dirty="0"/>
              <a:t> *editor, </a:t>
            </a:r>
            <a:r>
              <a:rPr lang="en-US" altLang="zh-CN" sz="1600" dirty="0" err="1"/>
              <a:t>const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QModelIndex</a:t>
            </a:r>
            <a:r>
              <a:rPr lang="en-US" altLang="zh-CN" sz="1600" dirty="0"/>
              <a:t> &amp;index) </a:t>
            </a:r>
            <a:r>
              <a:rPr lang="en-US" altLang="zh-CN" sz="1600" dirty="0" err="1"/>
              <a:t>const</a:t>
            </a:r>
            <a:r>
              <a:rPr lang="en-US" altLang="zh-CN" sz="1600" dirty="0"/>
              <a:t>;	</a:t>
            </a:r>
            <a:r>
              <a:rPr lang="en-US" altLang="zh-CN" sz="1600" dirty="0" smtClean="0"/>
              <a:t>//(</a:t>
            </a:r>
            <a:r>
              <a:rPr lang="en-US" altLang="zh-CN" sz="1600" dirty="0"/>
              <a:t>b)</a:t>
            </a:r>
            <a:endParaRPr lang="zh-CN" altLang="zh-CN" sz="1600" dirty="0"/>
          </a:p>
          <a:p>
            <a:r>
              <a:rPr lang="en-US" altLang="zh-CN" sz="1600" dirty="0"/>
              <a:t>    void </a:t>
            </a:r>
            <a:r>
              <a:rPr lang="en-US" altLang="zh-CN" sz="1600" dirty="0" err="1"/>
              <a:t>setModelData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QWidget</a:t>
            </a:r>
            <a:r>
              <a:rPr lang="en-US" altLang="zh-CN" sz="1600" dirty="0"/>
              <a:t> *editor, </a:t>
            </a:r>
            <a:r>
              <a:rPr lang="en-US" altLang="zh-CN" sz="1600" dirty="0" err="1"/>
              <a:t>QAbstractItemModel</a:t>
            </a:r>
            <a:r>
              <a:rPr lang="en-US" altLang="zh-CN" sz="1600" dirty="0"/>
              <a:t> *model, </a:t>
            </a:r>
            <a:r>
              <a:rPr lang="en-US" altLang="zh-CN" sz="1600" dirty="0" err="1"/>
              <a:t>const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QModel</a:t>
            </a:r>
            <a:r>
              <a:rPr lang="en-US" altLang="zh-CN" sz="1600" dirty="0"/>
              <a:t> Index &amp;index) </a:t>
            </a:r>
            <a:r>
              <a:rPr lang="en-US" altLang="zh-CN" sz="1600" dirty="0" err="1"/>
              <a:t>const</a:t>
            </a:r>
            <a:r>
              <a:rPr lang="en-US" altLang="zh-CN" sz="1600" dirty="0"/>
              <a:t>;			  		</a:t>
            </a:r>
            <a:r>
              <a:rPr lang="en-US" altLang="zh-CN" sz="1600" dirty="0" smtClean="0"/>
              <a:t>//</a:t>
            </a:r>
            <a:r>
              <a:rPr lang="zh-CN" altLang="zh-CN" sz="1600" dirty="0"/>
              <a:t>将</a:t>
            </a:r>
            <a:r>
              <a:rPr lang="en-US" altLang="zh-CN" sz="1600" dirty="0"/>
              <a:t>Delegate</a:t>
            </a:r>
            <a:r>
              <a:rPr lang="zh-CN" altLang="zh-CN" sz="1600" dirty="0"/>
              <a:t>中对数据的改变更新至</a:t>
            </a:r>
            <a:r>
              <a:rPr lang="en-US" altLang="zh-CN" sz="1600" dirty="0"/>
              <a:t>Model</a:t>
            </a:r>
            <a:r>
              <a:rPr lang="zh-CN" altLang="zh-CN" sz="1600" dirty="0"/>
              <a:t>中</a:t>
            </a:r>
          </a:p>
          <a:p>
            <a:r>
              <a:rPr lang="en-US" altLang="zh-CN" sz="1600" dirty="0"/>
              <a:t>    void </a:t>
            </a:r>
            <a:r>
              <a:rPr lang="en-US" altLang="zh-CN" sz="1600" dirty="0" err="1"/>
              <a:t>updateEditorGeometry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QWidget</a:t>
            </a:r>
            <a:r>
              <a:rPr lang="en-US" altLang="zh-CN" sz="1600" dirty="0"/>
              <a:t> *editor, </a:t>
            </a:r>
            <a:r>
              <a:rPr lang="en-US" altLang="zh-CN" sz="1600" dirty="0" err="1"/>
              <a:t>const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QStyleOptionViewItem</a:t>
            </a:r>
            <a:r>
              <a:rPr lang="en-US" altLang="zh-CN" sz="1600" dirty="0"/>
              <a:t> &amp; option, </a:t>
            </a:r>
            <a:r>
              <a:rPr lang="en-US" altLang="zh-CN" sz="1600" dirty="0" err="1"/>
              <a:t>const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QModelIndex</a:t>
            </a:r>
            <a:r>
              <a:rPr lang="en-US" altLang="zh-CN" sz="1600" dirty="0"/>
              <a:t> &amp;index) </a:t>
            </a:r>
            <a:r>
              <a:rPr lang="en-US" altLang="zh-CN" sz="1600" dirty="0" err="1"/>
              <a:t>const</a:t>
            </a:r>
            <a:r>
              <a:rPr lang="en-US" altLang="zh-CN" sz="1600" dirty="0"/>
              <a:t>;			//</a:t>
            </a:r>
            <a:r>
              <a:rPr lang="zh-CN" altLang="zh-CN" sz="1600" dirty="0"/>
              <a:t>更新控件区的显示</a:t>
            </a:r>
          </a:p>
          <a:p>
            <a:r>
              <a:rPr lang="en-US" altLang="zh-CN" sz="1600" dirty="0" smtClean="0"/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7522" y="5598995"/>
            <a:ext cx="1034340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b="1" dirty="0"/>
              <a:t>其中，</a:t>
            </a:r>
            <a:endParaRPr lang="zh-CN" altLang="zh-CN" dirty="0"/>
          </a:p>
          <a:p>
            <a:pPr indent="450850"/>
            <a:r>
              <a:rPr lang="en-US" altLang="zh-CN" b="1" dirty="0"/>
              <a:t>(a) </a:t>
            </a:r>
            <a:r>
              <a:rPr lang="en-US" altLang="zh-CN" b="1" dirty="0" err="1"/>
              <a:t>QWidget</a:t>
            </a:r>
            <a:r>
              <a:rPr lang="en-US" altLang="zh-CN" b="1" dirty="0"/>
              <a:t> *</a:t>
            </a:r>
            <a:r>
              <a:rPr lang="en-US" altLang="zh-CN" b="1" dirty="0" err="1"/>
              <a:t>createEditor</a:t>
            </a:r>
            <a:r>
              <a:rPr lang="en-US" altLang="zh-CN" b="1" dirty="0"/>
              <a:t>(</a:t>
            </a:r>
            <a:r>
              <a:rPr lang="en-US" altLang="zh-CN" b="1" dirty="0" err="1"/>
              <a:t>QWidget</a:t>
            </a:r>
            <a:r>
              <a:rPr lang="en-US" altLang="zh-CN" b="1" dirty="0"/>
              <a:t> *parent, </a:t>
            </a:r>
            <a:r>
              <a:rPr lang="en-US" altLang="zh-CN" b="1" dirty="0" err="1"/>
              <a:t>const</a:t>
            </a:r>
            <a:r>
              <a:rPr lang="en-US" altLang="zh-CN" b="1" dirty="0"/>
              <a:t> </a:t>
            </a:r>
            <a:r>
              <a:rPr lang="en-US" altLang="zh-CN" b="1" dirty="0" err="1"/>
              <a:t>QStyleOptionViewItem</a:t>
            </a:r>
            <a:r>
              <a:rPr lang="en-US" altLang="zh-CN" b="1" dirty="0"/>
              <a:t> &amp;option, </a:t>
            </a:r>
            <a:r>
              <a:rPr lang="en-US" altLang="zh-CN" b="1" dirty="0" err="1"/>
              <a:t>const</a:t>
            </a:r>
            <a:r>
              <a:rPr lang="en-US" altLang="zh-CN" b="1" dirty="0"/>
              <a:t> </a:t>
            </a:r>
            <a:r>
              <a:rPr lang="en-US" altLang="zh-CN" b="1" dirty="0" err="1"/>
              <a:t>QModelIndex</a:t>
            </a:r>
            <a:r>
              <a:rPr lang="en-US" altLang="zh-CN" b="1" dirty="0"/>
              <a:t> &amp;index) </a:t>
            </a:r>
            <a:r>
              <a:rPr lang="en-US" altLang="zh-CN" b="1" dirty="0" err="1"/>
              <a:t>const</a:t>
            </a:r>
            <a:r>
              <a:rPr lang="zh-CN" altLang="zh-CN" b="1" dirty="0"/>
              <a:t>：</a:t>
            </a:r>
            <a:r>
              <a:rPr lang="zh-CN" altLang="zh-CN" dirty="0"/>
              <a:t>完成创建控件的工作，创建由参数中的</a:t>
            </a:r>
            <a:r>
              <a:rPr lang="en-US" altLang="zh-CN" dirty="0" err="1"/>
              <a:t>QModelIndex</a:t>
            </a:r>
            <a:r>
              <a:rPr lang="zh-CN" altLang="zh-CN" dirty="0"/>
              <a:t>对象指定的表项数据的编辑控件，并对控件的内容进行限定。</a:t>
            </a:r>
          </a:p>
          <a:p>
            <a:pPr indent="450850"/>
            <a:r>
              <a:rPr lang="en-US" altLang="zh-CN" b="1" dirty="0"/>
              <a:t>(b) void </a:t>
            </a:r>
            <a:r>
              <a:rPr lang="en-US" altLang="zh-CN" b="1" dirty="0" err="1"/>
              <a:t>setEditorData</a:t>
            </a:r>
            <a:r>
              <a:rPr lang="en-US" altLang="zh-CN" b="1" dirty="0"/>
              <a:t>(</a:t>
            </a:r>
            <a:r>
              <a:rPr lang="en-US" altLang="zh-CN" b="1" dirty="0" err="1"/>
              <a:t>QWidget</a:t>
            </a:r>
            <a:r>
              <a:rPr lang="en-US" altLang="zh-CN" b="1" dirty="0"/>
              <a:t> *editor, </a:t>
            </a:r>
            <a:r>
              <a:rPr lang="en-US" altLang="zh-CN" b="1" dirty="0" err="1"/>
              <a:t>const</a:t>
            </a:r>
            <a:r>
              <a:rPr lang="en-US" altLang="zh-CN" b="1" dirty="0"/>
              <a:t> </a:t>
            </a:r>
            <a:r>
              <a:rPr lang="en-US" altLang="zh-CN" b="1" dirty="0" err="1"/>
              <a:t>QModelIndex</a:t>
            </a:r>
            <a:r>
              <a:rPr lang="en-US" altLang="zh-CN" b="1" dirty="0"/>
              <a:t> &amp;index) </a:t>
            </a:r>
            <a:r>
              <a:rPr lang="en-US" altLang="zh-CN" b="1" dirty="0" err="1"/>
              <a:t>const</a:t>
            </a:r>
            <a:r>
              <a:rPr lang="zh-CN" altLang="zh-CN" b="1" dirty="0"/>
              <a:t>：</a:t>
            </a:r>
            <a:r>
              <a:rPr lang="zh-CN" altLang="zh-CN" dirty="0"/>
              <a:t>设置控件显示的数据，将</a:t>
            </a:r>
            <a:r>
              <a:rPr lang="en-US" altLang="zh-CN" dirty="0"/>
              <a:t>Model</a:t>
            </a:r>
            <a:r>
              <a:rPr lang="zh-CN" altLang="zh-CN" dirty="0"/>
              <a:t>中的数据更新至</a:t>
            </a:r>
            <a:r>
              <a:rPr lang="en-US" altLang="zh-CN" dirty="0"/>
              <a:t>Delegate</a:t>
            </a:r>
            <a:r>
              <a:rPr lang="zh-CN" altLang="zh-CN" dirty="0"/>
              <a:t>中，相当于一个初始化工作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8003622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8495" y="340781"/>
            <a:ext cx="2551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代理（</a:t>
            </a:r>
            <a:r>
              <a:rPr lang="en-US" altLang="zh-CN" sz="2400" b="1" dirty="0"/>
              <a:t>Delegate</a:t>
            </a:r>
            <a:r>
              <a:rPr lang="zh-CN" altLang="zh-CN" sz="2400" b="1" dirty="0"/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1028495" y="993924"/>
            <a:ext cx="5622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5</a:t>
            </a:r>
            <a:r>
              <a:rPr lang="zh-CN" altLang="zh-CN" sz="1800" dirty="0"/>
              <a:t>）源文件“</a:t>
            </a:r>
            <a:r>
              <a:rPr lang="en-US" altLang="zh-CN" sz="1800" dirty="0"/>
              <a:t>datedelegate.cpp</a:t>
            </a:r>
            <a:r>
              <a:rPr lang="zh-CN" altLang="zh-CN" sz="1800" dirty="0"/>
              <a:t>”中的具体代码如下：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28494" y="1363256"/>
            <a:ext cx="9623671" cy="1549360"/>
          </a:xfrm>
          <a:prstGeom prst="roundRect">
            <a:avLst/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 "</a:t>
            </a:r>
            <a:r>
              <a:rPr lang="en-US" altLang="zh-CN" dirty="0" err="1"/>
              <a:t>datedelegate.h</a:t>
            </a:r>
            <a:r>
              <a:rPr lang="en-US" altLang="zh-CN" dirty="0"/>
              <a:t>"</a:t>
            </a:r>
            <a:endParaRPr lang="zh-CN" altLang="zh-CN" dirty="0"/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QDateTimeEdit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 err="1"/>
              <a:t>DateDelegate</a:t>
            </a:r>
            <a:r>
              <a:rPr lang="en-US" altLang="zh-CN" dirty="0"/>
              <a:t>::</a:t>
            </a:r>
            <a:r>
              <a:rPr lang="en-US" altLang="zh-CN" dirty="0" err="1"/>
              <a:t>DateDelegate</a:t>
            </a:r>
            <a:r>
              <a:rPr lang="en-US" altLang="zh-CN" dirty="0"/>
              <a:t>(</a:t>
            </a:r>
            <a:r>
              <a:rPr lang="en-US" altLang="zh-CN" dirty="0" err="1"/>
              <a:t>QObject</a:t>
            </a:r>
            <a:r>
              <a:rPr lang="en-US" altLang="zh-CN" dirty="0"/>
              <a:t> *parent):</a:t>
            </a:r>
            <a:r>
              <a:rPr lang="en-US" altLang="zh-CN" dirty="0" err="1"/>
              <a:t>QItemDelegate</a:t>
            </a:r>
            <a:r>
              <a:rPr lang="en-US" altLang="zh-CN" dirty="0"/>
              <a:t>(parent)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 smtClean="0"/>
              <a:t>}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1028494" y="2930447"/>
            <a:ext cx="401763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createEditor</a:t>
            </a:r>
            <a:r>
              <a:rPr lang="en-US" altLang="zh-CN" dirty="0"/>
              <a:t>()</a:t>
            </a:r>
            <a:r>
              <a:rPr lang="zh-CN" altLang="zh-CN" dirty="0"/>
              <a:t>函数的具体实现代码如下：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28493" y="3309323"/>
            <a:ext cx="9623671" cy="2419945"/>
          </a:xfrm>
          <a:prstGeom prst="roundRect">
            <a:avLst>
              <a:gd name="adj" fmla="val 8771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QWidget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DateDelegate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createEditor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QWidget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parent,const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QStyleOptionView</a:t>
            </a:r>
            <a:r>
              <a:rPr lang="en-US" altLang="zh-CN" sz="1600" dirty="0"/>
              <a:t> Item &amp;/*option*/,</a:t>
            </a:r>
            <a:r>
              <a:rPr lang="en-US" altLang="zh-CN" sz="1600" dirty="0" err="1"/>
              <a:t>const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QModelIndex</a:t>
            </a:r>
            <a:r>
              <a:rPr lang="en-US" altLang="zh-CN" sz="1600" dirty="0"/>
              <a:t> &amp;/*index*/) </a:t>
            </a:r>
            <a:r>
              <a:rPr lang="en-US" altLang="zh-CN" sz="1600" dirty="0" err="1"/>
              <a:t>const</a:t>
            </a:r>
            <a:endParaRPr lang="zh-CN" altLang="zh-CN" sz="1600" dirty="0"/>
          </a:p>
          <a:p>
            <a:r>
              <a:rPr lang="en-US" altLang="zh-CN" sz="1600" dirty="0"/>
              <a:t>{</a:t>
            </a:r>
            <a:endParaRPr lang="zh-CN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QDateTimeEdit</a:t>
            </a:r>
            <a:r>
              <a:rPr lang="en-US" altLang="zh-CN" sz="1600" dirty="0"/>
              <a:t> *editor = new </a:t>
            </a:r>
            <a:r>
              <a:rPr lang="en-US" altLang="zh-CN" sz="1600" dirty="0" err="1"/>
              <a:t>QDateTimeEdit</a:t>
            </a:r>
            <a:r>
              <a:rPr lang="en-US" altLang="zh-CN" sz="1600" dirty="0"/>
              <a:t>(parent);		//(a)</a:t>
            </a:r>
            <a:endParaRPr lang="zh-CN" altLang="zh-CN" sz="1600" dirty="0"/>
          </a:p>
          <a:p>
            <a:r>
              <a:rPr lang="en-US" altLang="zh-CN" sz="1600" dirty="0"/>
              <a:t>    editor-&gt;</a:t>
            </a:r>
            <a:r>
              <a:rPr lang="en-US" altLang="zh-CN" sz="1600" dirty="0" err="1"/>
              <a:t>setDisplayFormat</a:t>
            </a:r>
            <a:r>
              <a:rPr lang="en-US" altLang="zh-CN" sz="1600" dirty="0"/>
              <a:t>("</a:t>
            </a:r>
            <a:r>
              <a:rPr lang="en-US" altLang="zh-CN" sz="1600" dirty="0" err="1"/>
              <a:t>yyyy</a:t>
            </a:r>
            <a:r>
              <a:rPr lang="en-US" altLang="zh-CN" sz="1600" dirty="0"/>
              <a:t>-MM-</a:t>
            </a:r>
            <a:r>
              <a:rPr lang="en-US" altLang="zh-CN" sz="1600" dirty="0" err="1"/>
              <a:t>dd</a:t>
            </a:r>
            <a:r>
              <a:rPr lang="en-US" altLang="zh-CN" sz="1600" dirty="0"/>
              <a:t>");			</a:t>
            </a:r>
            <a:r>
              <a:rPr lang="en-US" altLang="zh-CN" sz="1600" dirty="0" smtClean="0"/>
              <a:t>//(</a:t>
            </a:r>
            <a:r>
              <a:rPr lang="en-US" altLang="zh-CN" sz="1600" dirty="0"/>
              <a:t>b)</a:t>
            </a:r>
            <a:endParaRPr lang="zh-CN" altLang="zh-CN" sz="1600" dirty="0"/>
          </a:p>
          <a:p>
            <a:r>
              <a:rPr lang="en-US" altLang="zh-CN" sz="1600" dirty="0"/>
              <a:t>    editor-&gt;</a:t>
            </a:r>
            <a:r>
              <a:rPr lang="en-US" altLang="zh-CN" sz="1600" dirty="0" err="1"/>
              <a:t>setCalendarPopup</a:t>
            </a:r>
            <a:r>
              <a:rPr lang="en-US" altLang="zh-CN" sz="1600" dirty="0"/>
              <a:t>(true);				</a:t>
            </a:r>
            <a:r>
              <a:rPr lang="en-US" altLang="zh-CN" sz="1600" dirty="0" smtClean="0"/>
              <a:t>//(</a:t>
            </a:r>
            <a:r>
              <a:rPr lang="en-US" altLang="zh-CN" sz="1600" dirty="0"/>
              <a:t>c)</a:t>
            </a:r>
            <a:endParaRPr lang="zh-CN" altLang="zh-CN" sz="1600" dirty="0"/>
          </a:p>
          <a:p>
            <a:r>
              <a:rPr lang="en-US" altLang="zh-CN" sz="1600" dirty="0"/>
              <a:t>    editor-&gt;</a:t>
            </a:r>
            <a:r>
              <a:rPr lang="en-US" altLang="zh-CN" sz="1600" dirty="0" err="1"/>
              <a:t>installEventFilter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const_cast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DateDelegate</a:t>
            </a:r>
            <a:r>
              <a:rPr lang="en-US" altLang="zh-CN" sz="1600" dirty="0"/>
              <a:t>*&gt;(this</a:t>
            </a:r>
            <a:r>
              <a:rPr lang="en-US" altLang="zh-CN" sz="1600" dirty="0" smtClean="0"/>
              <a:t>));</a:t>
            </a:r>
            <a:r>
              <a:rPr lang="en-US" altLang="zh-CN" sz="1600" dirty="0"/>
              <a:t>	</a:t>
            </a:r>
            <a:r>
              <a:rPr lang="en-US" altLang="zh-CN" sz="1600" dirty="0" smtClean="0"/>
              <a:t>	//(</a:t>
            </a:r>
            <a:r>
              <a:rPr lang="en-US" altLang="zh-CN" sz="1600" dirty="0"/>
              <a:t>d)</a:t>
            </a:r>
            <a:endParaRPr lang="zh-CN" altLang="zh-CN" sz="1600" dirty="0"/>
          </a:p>
          <a:p>
            <a:r>
              <a:rPr lang="en-US" altLang="zh-CN" sz="1600" dirty="0"/>
              <a:t>    return editor;</a:t>
            </a:r>
            <a:endParaRPr lang="zh-CN" altLang="zh-CN" sz="1600" dirty="0"/>
          </a:p>
          <a:p>
            <a:r>
              <a:rPr lang="en-US" altLang="zh-CN" sz="1600" dirty="0" smtClean="0"/>
              <a:t>}</a:t>
            </a:r>
            <a:endParaRPr lang="zh-CN" altLang="zh-CN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39387" y="5729268"/>
            <a:ext cx="10604665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b="1" dirty="0"/>
              <a:t>其中，</a:t>
            </a:r>
            <a:endParaRPr lang="zh-CN" altLang="zh-CN" dirty="0"/>
          </a:p>
          <a:p>
            <a:pPr indent="450850" latinLnBrk="1"/>
            <a:r>
              <a:rPr lang="en-US" altLang="zh-CN" b="1" dirty="0"/>
              <a:t>(a) </a:t>
            </a:r>
            <a:r>
              <a:rPr lang="en-US" altLang="zh-CN" b="1" dirty="0" err="1"/>
              <a:t>QDateTimeEdit</a:t>
            </a:r>
            <a:r>
              <a:rPr lang="en-US" altLang="zh-CN" b="1" dirty="0"/>
              <a:t> *editor = new </a:t>
            </a:r>
            <a:r>
              <a:rPr lang="en-US" altLang="zh-CN" b="1" dirty="0" err="1"/>
              <a:t>QDateTimeEdit</a:t>
            </a:r>
            <a:r>
              <a:rPr lang="en-US" altLang="zh-CN" b="1" dirty="0"/>
              <a:t>(parent)</a:t>
            </a:r>
            <a:r>
              <a:rPr lang="zh-CN" altLang="zh-CN" b="1" dirty="0"/>
              <a:t>：</a:t>
            </a:r>
            <a:r>
              <a:rPr lang="zh-CN" altLang="zh-CN" dirty="0"/>
              <a:t>新建一个</a:t>
            </a:r>
            <a:r>
              <a:rPr lang="en-US" altLang="zh-CN" dirty="0" err="1"/>
              <a:t>QDateTimeEdit</a:t>
            </a:r>
            <a:r>
              <a:rPr lang="zh-CN" altLang="zh-CN" dirty="0"/>
              <a:t>对象作为编辑时的输入控件。</a:t>
            </a:r>
          </a:p>
          <a:p>
            <a:pPr indent="450850"/>
            <a:r>
              <a:rPr lang="en-US" altLang="zh-CN" b="1" dirty="0"/>
              <a:t>(b) editor-&gt;</a:t>
            </a:r>
            <a:r>
              <a:rPr lang="en-US" altLang="zh-CN" b="1" dirty="0" err="1"/>
              <a:t>setDisplayFormat</a:t>
            </a:r>
            <a:r>
              <a:rPr lang="en-US" altLang="zh-CN" b="1" dirty="0"/>
              <a:t>("</a:t>
            </a:r>
            <a:r>
              <a:rPr lang="en-US" altLang="zh-CN" b="1" dirty="0" err="1"/>
              <a:t>yyyy</a:t>
            </a:r>
            <a:r>
              <a:rPr lang="en-US" altLang="zh-CN" b="1" dirty="0"/>
              <a:t>-MM-</a:t>
            </a:r>
            <a:r>
              <a:rPr lang="en-US" altLang="zh-CN" b="1" dirty="0" err="1"/>
              <a:t>dd</a:t>
            </a:r>
            <a:r>
              <a:rPr lang="en-US" altLang="zh-CN" b="1" dirty="0"/>
              <a:t>")</a:t>
            </a:r>
            <a:r>
              <a:rPr lang="zh-CN" altLang="zh-CN" b="1" dirty="0"/>
              <a:t>：</a:t>
            </a:r>
            <a:r>
              <a:rPr lang="zh-CN" altLang="zh-CN" dirty="0"/>
              <a:t>设置该</a:t>
            </a:r>
            <a:r>
              <a:rPr lang="en-US" altLang="zh-CN" dirty="0" err="1"/>
              <a:t>QDateTimeEdit</a:t>
            </a:r>
            <a:r>
              <a:rPr lang="zh-CN" altLang="zh-CN" dirty="0"/>
              <a:t>对象的显示格式为</a:t>
            </a:r>
            <a:r>
              <a:rPr lang="en-US" altLang="zh-CN" dirty="0" err="1"/>
              <a:t>yyyy</a:t>
            </a:r>
            <a:r>
              <a:rPr lang="en-US" altLang="zh-CN" dirty="0"/>
              <a:t>-MM-</a:t>
            </a:r>
            <a:r>
              <a:rPr lang="en-US" altLang="zh-CN" dirty="0" err="1"/>
              <a:t>dd</a:t>
            </a:r>
            <a:r>
              <a:rPr lang="zh-CN" altLang="zh-CN" dirty="0"/>
              <a:t>，此为</a:t>
            </a:r>
            <a:r>
              <a:rPr lang="en-US" altLang="zh-CN" dirty="0"/>
              <a:t>ISO</a:t>
            </a:r>
            <a:r>
              <a:rPr lang="zh-CN" altLang="zh-CN" dirty="0"/>
              <a:t>标准显示方式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927040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8495" y="340781"/>
            <a:ext cx="18357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 smtClean="0"/>
              <a:t>基</a:t>
            </a:r>
            <a:r>
              <a:rPr lang="en-US" altLang="zh-CN" sz="2400" b="1" dirty="0" smtClean="0"/>
              <a:t>  </a:t>
            </a:r>
            <a:r>
              <a:rPr lang="zh-CN" altLang="zh-CN" sz="2400" b="1" dirty="0" smtClean="0"/>
              <a:t>本</a:t>
            </a:r>
            <a:r>
              <a:rPr lang="en-US" altLang="zh-CN" sz="2400" b="1" dirty="0" smtClean="0"/>
              <a:t>  </a:t>
            </a:r>
            <a:r>
              <a:rPr lang="zh-CN" altLang="zh-CN" sz="2400" b="1" dirty="0" smtClean="0"/>
              <a:t>概</a:t>
            </a:r>
            <a:r>
              <a:rPr lang="en-US" altLang="zh-CN" sz="2400" b="1" dirty="0" smtClean="0"/>
              <a:t>  </a:t>
            </a:r>
            <a:r>
              <a:rPr lang="zh-CN" altLang="zh-CN" sz="2400" b="1" dirty="0" smtClean="0"/>
              <a:t>念</a:t>
            </a:r>
            <a:endParaRPr lang="zh-CN" altLang="zh-CN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60021" y="985652"/>
            <a:ext cx="1036715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en-US" altLang="zh-CN" sz="1800" b="1" dirty="0"/>
              <a:t>1</a:t>
            </a:r>
            <a:r>
              <a:rPr lang="zh-CN" altLang="zh-CN" sz="1800" b="1" dirty="0"/>
              <a:t>．模型（</a:t>
            </a:r>
            <a:r>
              <a:rPr lang="en-US" altLang="zh-CN" sz="1800" b="1" dirty="0"/>
              <a:t>Model</a:t>
            </a:r>
            <a:r>
              <a:rPr lang="zh-CN" altLang="zh-CN" sz="1800" b="1" dirty="0"/>
              <a:t>）</a:t>
            </a:r>
          </a:p>
          <a:p>
            <a:pPr indent="450850"/>
            <a:r>
              <a:rPr lang="en-US" altLang="zh-CN" sz="1800" dirty="0" err="1"/>
              <a:t>InterView</a:t>
            </a:r>
            <a:r>
              <a:rPr lang="zh-CN" altLang="zh-CN" sz="1800" dirty="0"/>
              <a:t>框架中的所有模型都基于抽象基类</a:t>
            </a:r>
            <a:r>
              <a:rPr lang="en-US" altLang="zh-CN" sz="1800" dirty="0" err="1"/>
              <a:t>QAbstractItemModel</a:t>
            </a:r>
            <a:r>
              <a:rPr lang="zh-CN" altLang="zh-CN" sz="1800" dirty="0"/>
              <a:t>，此类由</a:t>
            </a:r>
            <a:r>
              <a:rPr lang="en-US" altLang="zh-CN" sz="1800" dirty="0" err="1"/>
              <a:t>QProxyModel</a:t>
            </a:r>
            <a:r>
              <a:rPr lang="zh-CN" altLang="zh-CN" sz="1800" dirty="0"/>
              <a:t>、</a:t>
            </a:r>
            <a:r>
              <a:rPr lang="en-US" altLang="zh-CN" sz="1800" dirty="0" err="1"/>
              <a:t>QAbstractListModel</a:t>
            </a:r>
            <a:r>
              <a:rPr lang="zh-CN" altLang="zh-CN" sz="1800" dirty="0"/>
              <a:t>、</a:t>
            </a:r>
            <a:r>
              <a:rPr lang="en-US" altLang="zh-CN" sz="1800" dirty="0" err="1"/>
              <a:t>QAbstractTableModel</a:t>
            </a:r>
            <a:r>
              <a:rPr lang="zh-CN" altLang="zh-CN" sz="1800" dirty="0"/>
              <a:t>、</a:t>
            </a:r>
            <a:r>
              <a:rPr lang="en-US" altLang="zh-CN" sz="1800" dirty="0" err="1"/>
              <a:t>QAbstractProxyModel</a:t>
            </a:r>
            <a:r>
              <a:rPr lang="zh-CN" altLang="zh-CN" sz="1800" dirty="0"/>
              <a:t>、</a:t>
            </a:r>
            <a:r>
              <a:rPr lang="en-US" altLang="zh-CN" sz="1800" dirty="0" err="1"/>
              <a:t>QDirModel</a:t>
            </a:r>
            <a:r>
              <a:rPr lang="zh-CN" altLang="zh-CN" sz="1800" dirty="0"/>
              <a:t>、</a:t>
            </a:r>
            <a:r>
              <a:rPr lang="en-US" altLang="zh-CN" sz="1800" dirty="0" err="1"/>
              <a:t>QFileSystemModel</a:t>
            </a:r>
            <a:r>
              <a:rPr lang="zh-CN" altLang="zh-CN" sz="1800" dirty="0"/>
              <a:t>、</a:t>
            </a:r>
            <a:r>
              <a:rPr lang="en-US" altLang="zh-CN" sz="1800" dirty="0" err="1"/>
              <a:t>QHelpContentModel</a:t>
            </a:r>
            <a:r>
              <a:rPr lang="zh-CN" altLang="zh-CN" sz="1800" dirty="0"/>
              <a:t>和</a:t>
            </a:r>
            <a:r>
              <a:rPr lang="en-US" altLang="zh-CN" sz="1800" dirty="0" err="1"/>
              <a:t>QStandardItemModel</a:t>
            </a:r>
            <a:r>
              <a:rPr lang="zh-CN" altLang="zh-CN" sz="1800" dirty="0"/>
              <a:t>类继承。其中，</a:t>
            </a:r>
            <a:r>
              <a:rPr lang="en-US" altLang="zh-CN" sz="1800" dirty="0" err="1"/>
              <a:t>QAbstractListModel</a:t>
            </a:r>
            <a:r>
              <a:rPr lang="zh-CN" altLang="zh-CN" sz="1800" dirty="0"/>
              <a:t>类和</a:t>
            </a:r>
            <a:r>
              <a:rPr lang="en-US" altLang="zh-CN" sz="1800" dirty="0" err="1"/>
              <a:t>QAbstract</a:t>
            </a:r>
            <a:r>
              <a:rPr lang="zh-CN" altLang="zh-CN" sz="1800" dirty="0"/>
              <a:t>　</a:t>
            </a:r>
            <a:r>
              <a:rPr lang="en-US" altLang="zh-CN" sz="1800" dirty="0" err="1"/>
              <a:t>TableModel</a:t>
            </a:r>
            <a:r>
              <a:rPr lang="zh-CN" altLang="zh-CN" sz="1800" dirty="0"/>
              <a:t>类是列表和表格模型的抽象基类，如果需要实现列表或表格模型，则应从这两个类继承。完成</a:t>
            </a:r>
            <a:r>
              <a:rPr lang="en-US" altLang="zh-CN" sz="1800" dirty="0" err="1"/>
              <a:t>QStringList</a:t>
            </a:r>
            <a:r>
              <a:rPr lang="zh-CN" altLang="zh-CN" sz="1800" dirty="0"/>
              <a:t>存储的</a:t>
            </a:r>
            <a:r>
              <a:rPr lang="en-US" altLang="zh-CN" sz="1800" dirty="0" err="1"/>
              <a:t>QStringListModel</a:t>
            </a:r>
            <a:r>
              <a:rPr lang="zh-CN" altLang="zh-CN" sz="1800" dirty="0"/>
              <a:t>类继承自</a:t>
            </a:r>
            <a:r>
              <a:rPr lang="en-US" altLang="zh-CN" sz="1800" dirty="0" err="1"/>
              <a:t>QAbstractListModel</a:t>
            </a:r>
            <a:r>
              <a:rPr lang="zh-CN" altLang="zh-CN" sz="1800" dirty="0"/>
              <a:t>类，而与数据库有关的</a:t>
            </a:r>
            <a:r>
              <a:rPr lang="en-US" altLang="zh-CN" sz="1800" dirty="0" err="1"/>
              <a:t>QSqlQueryModel</a:t>
            </a:r>
            <a:r>
              <a:rPr lang="zh-CN" altLang="zh-CN" sz="1800" dirty="0"/>
              <a:t>类继承自</a:t>
            </a:r>
            <a:r>
              <a:rPr lang="en-US" altLang="zh-CN" sz="1800" dirty="0" err="1"/>
              <a:t>QAbstractTableModel</a:t>
            </a:r>
            <a:r>
              <a:rPr lang="zh-CN" altLang="zh-CN" sz="1800" dirty="0"/>
              <a:t>类；</a:t>
            </a:r>
            <a:r>
              <a:rPr lang="en-US" altLang="zh-CN" sz="1800" dirty="0" err="1"/>
              <a:t>QAbstractProxyModel</a:t>
            </a:r>
            <a:r>
              <a:rPr lang="zh-CN" altLang="zh-CN" sz="1800" dirty="0"/>
              <a:t>类是代理模型的抽象类；</a:t>
            </a:r>
            <a:r>
              <a:rPr lang="en-US" altLang="zh-CN" sz="1800" dirty="0" err="1"/>
              <a:t>QDirModel</a:t>
            </a:r>
            <a:r>
              <a:rPr lang="zh-CN" altLang="zh-CN" sz="1800" dirty="0"/>
              <a:t>类是文件和目录的存储模型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pPr indent="450850"/>
            <a:r>
              <a:rPr lang="en-US" altLang="zh-CN" sz="1800" b="1" dirty="0"/>
              <a:t>2</a:t>
            </a:r>
            <a:r>
              <a:rPr lang="zh-CN" altLang="zh-CN" sz="1800" b="1" dirty="0"/>
              <a:t>．视图（</a:t>
            </a:r>
            <a:r>
              <a:rPr lang="en-US" altLang="zh-CN" sz="1800" b="1" dirty="0"/>
              <a:t>View</a:t>
            </a:r>
            <a:r>
              <a:rPr lang="zh-CN" altLang="zh-CN" sz="1800" b="1" dirty="0"/>
              <a:t>）</a:t>
            </a:r>
          </a:p>
          <a:p>
            <a:pPr indent="450850"/>
            <a:r>
              <a:rPr lang="en-US" altLang="zh-CN" sz="1800" dirty="0" err="1"/>
              <a:t>InterView</a:t>
            </a:r>
            <a:r>
              <a:rPr lang="zh-CN" altLang="zh-CN" sz="1800" dirty="0"/>
              <a:t>框架中的所有视图都基于抽象基类</a:t>
            </a:r>
            <a:r>
              <a:rPr lang="en-US" altLang="zh-CN" sz="1800" dirty="0" err="1"/>
              <a:t>QAbstractItemView</a:t>
            </a:r>
            <a:r>
              <a:rPr lang="zh-CN" altLang="zh-CN" sz="1800" dirty="0"/>
              <a:t>，此类由</a:t>
            </a:r>
            <a:r>
              <a:rPr lang="en-US" altLang="zh-CN" sz="1800" dirty="0" err="1"/>
              <a:t>QColumnView</a:t>
            </a:r>
            <a:r>
              <a:rPr lang="zh-CN" altLang="zh-CN" sz="1800" dirty="0"/>
              <a:t>、</a:t>
            </a:r>
            <a:r>
              <a:rPr lang="en-US" altLang="zh-CN" sz="1800" dirty="0" err="1"/>
              <a:t>QHeaderView</a:t>
            </a:r>
            <a:r>
              <a:rPr lang="zh-CN" altLang="zh-CN" sz="1800" dirty="0"/>
              <a:t>、</a:t>
            </a:r>
            <a:r>
              <a:rPr lang="en-US" altLang="zh-CN" sz="1800" dirty="0" err="1"/>
              <a:t>QListView</a:t>
            </a:r>
            <a:r>
              <a:rPr lang="zh-CN" altLang="zh-CN" sz="1800" dirty="0"/>
              <a:t>、</a:t>
            </a:r>
            <a:r>
              <a:rPr lang="en-US" altLang="zh-CN" sz="1800" dirty="0" err="1"/>
              <a:t>QTableView</a:t>
            </a:r>
            <a:r>
              <a:rPr lang="zh-CN" altLang="zh-CN" sz="1800" dirty="0"/>
              <a:t>和</a:t>
            </a:r>
            <a:r>
              <a:rPr lang="en-US" altLang="zh-CN" sz="1800" dirty="0" err="1"/>
              <a:t>QTreeView</a:t>
            </a:r>
            <a:r>
              <a:rPr lang="zh-CN" altLang="zh-CN" sz="1800" dirty="0"/>
              <a:t>类继承。其中，</a:t>
            </a:r>
            <a:r>
              <a:rPr lang="en-US" altLang="zh-CN" sz="1800" dirty="0" err="1"/>
              <a:t>QListView</a:t>
            </a:r>
            <a:r>
              <a:rPr lang="zh-CN" altLang="zh-CN" sz="1800" dirty="0"/>
              <a:t>类由</a:t>
            </a:r>
            <a:r>
              <a:rPr lang="en-US" altLang="zh-CN" sz="1800" dirty="0" err="1"/>
              <a:t>QUndoView</a:t>
            </a:r>
            <a:r>
              <a:rPr lang="zh-CN" altLang="zh-CN" sz="1800" dirty="0"/>
              <a:t>类和</a:t>
            </a:r>
            <a:r>
              <a:rPr lang="en-US" altLang="zh-CN" sz="1800" dirty="0" err="1"/>
              <a:t>QListWidget</a:t>
            </a:r>
            <a:r>
              <a:rPr lang="zh-CN" altLang="zh-CN" sz="1800" dirty="0"/>
              <a:t>类继承；</a:t>
            </a:r>
            <a:r>
              <a:rPr lang="en-US" altLang="zh-CN" sz="1800" dirty="0" err="1"/>
              <a:t>QTableView</a:t>
            </a:r>
            <a:r>
              <a:rPr lang="zh-CN" altLang="zh-CN" sz="1800" dirty="0"/>
              <a:t>类由</a:t>
            </a:r>
            <a:r>
              <a:rPr lang="en-US" altLang="zh-CN" sz="1800" dirty="0" err="1"/>
              <a:t>QTableWidget</a:t>
            </a:r>
            <a:r>
              <a:rPr lang="zh-CN" altLang="zh-CN" sz="1800" dirty="0"/>
              <a:t>类继承；</a:t>
            </a:r>
            <a:r>
              <a:rPr lang="en-US" altLang="zh-CN" sz="1800" dirty="0" err="1"/>
              <a:t>QTreeView</a:t>
            </a:r>
            <a:r>
              <a:rPr lang="zh-CN" altLang="zh-CN" sz="1800" dirty="0"/>
              <a:t>类由</a:t>
            </a:r>
            <a:r>
              <a:rPr lang="en-US" altLang="zh-CN" sz="1800" dirty="0" err="1"/>
              <a:t>QTreeWidget</a:t>
            </a:r>
            <a:r>
              <a:rPr lang="zh-CN" altLang="zh-CN" sz="1800" dirty="0"/>
              <a:t>类继承。而</a:t>
            </a:r>
            <a:r>
              <a:rPr lang="en-US" altLang="zh-CN" sz="1800" dirty="0" err="1"/>
              <a:t>QListWidget</a:t>
            </a:r>
            <a:r>
              <a:rPr lang="zh-CN" altLang="zh-CN" sz="1800" dirty="0"/>
              <a:t>类、</a:t>
            </a:r>
            <a:r>
              <a:rPr lang="en-US" altLang="zh-CN" sz="1800" dirty="0" err="1"/>
              <a:t>QTableWidget</a:t>
            </a:r>
            <a:r>
              <a:rPr lang="zh-CN" altLang="zh-CN" sz="1800" dirty="0"/>
              <a:t>类和</a:t>
            </a:r>
            <a:r>
              <a:rPr lang="en-US" altLang="zh-CN" sz="1800" dirty="0" err="1"/>
              <a:t>QTreeWidget</a:t>
            </a:r>
            <a:r>
              <a:rPr lang="zh-CN" altLang="zh-CN" sz="1800" dirty="0"/>
              <a:t>类实际上已经包含了数据，是模型</a:t>
            </a:r>
            <a:r>
              <a:rPr lang="en-US" altLang="zh-CN" sz="1800" dirty="0"/>
              <a:t>/</a:t>
            </a:r>
            <a:r>
              <a:rPr lang="zh-CN" altLang="zh-CN" sz="1800" dirty="0"/>
              <a:t>视图集成在一起的类。</a:t>
            </a:r>
          </a:p>
          <a:p>
            <a:pPr indent="450850"/>
            <a:r>
              <a:rPr lang="en-US" altLang="zh-CN" sz="1800" b="1" dirty="0"/>
              <a:t>3</a:t>
            </a:r>
            <a:r>
              <a:rPr lang="zh-CN" altLang="zh-CN" sz="1800" b="1" dirty="0"/>
              <a:t>．代理（</a:t>
            </a:r>
            <a:r>
              <a:rPr lang="en-US" altLang="zh-CN" sz="1800" b="1" dirty="0"/>
              <a:t>Delegate</a:t>
            </a:r>
            <a:r>
              <a:rPr lang="zh-CN" altLang="zh-CN" sz="1800" b="1" dirty="0"/>
              <a:t>）</a:t>
            </a:r>
          </a:p>
          <a:p>
            <a:pPr indent="450850"/>
            <a:r>
              <a:rPr lang="en-US" altLang="zh-CN" sz="1800" dirty="0" err="1"/>
              <a:t>InterView</a:t>
            </a:r>
            <a:r>
              <a:rPr lang="zh-CN" altLang="zh-CN" sz="1800" dirty="0"/>
              <a:t>框架中的所有代理都基于抽象基类</a:t>
            </a:r>
            <a:r>
              <a:rPr lang="en-US" altLang="zh-CN" sz="1800" dirty="0" err="1"/>
              <a:t>QAbstractItemDelegate</a:t>
            </a:r>
            <a:r>
              <a:rPr lang="zh-CN" altLang="zh-CN" sz="1800" dirty="0"/>
              <a:t>，此类由</a:t>
            </a:r>
            <a:r>
              <a:rPr lang="en-US" altLang="zh-CN" sz="1800" dirty="0" err="1"/>
              <a:t>QItemDelegate</a:t>
            </a:r>
            <a:r>
              <a:rPr lang="zh-CN" altLang="zh-CN" sz="1800" dirty="0"/>
              <a:t>和</a:t>
            </a:r>
            <a:r>
              <a:rPr lang="en-US" altLang="zh-CN" sz="1800" dirty="0"/>
              <a:t> </a:t>
            </a:r>
            <a:r>
              <a:rPr lang="en-US" altLang="zh-CN" sz="1800" dirty="0" err="1"/>
              <a:t>QStyledItemDelegate</a:t>
            </a:r>
            <a:r>
              <a:rPr lang="zh-CN" altLang="zh-CN" sz="1800" dirty="0"/>
              <a:t>类继承。其中，</a:t>
            </a:r>
            <a:r>
              <a:rPr lang="en-US" altLang="zh-CN" sz="1800" dirty="0" err="1"/>
              <a:t>QItemDelegate</a:t>
            </a:r>
            <a:r>
              <a:rPr lang="zh-CN" altLang="zh-CN" sz="1800" dirty="0"/>
              <a:t>类由表示数据库中关系代理的</a:t>
            </a:r>
            <a:r>
              <a:rPr lang="en-US" altLang="zh-CN" sz="1800" dirty="0" err="1"/>
              <a:t>QSqlRelationalDelegate</a:t>
            </a:r>
            <a:r>
              <a:rPr lang="zh-CN" altLang="zh-CN" sz="1800" dirty="0"/>
              <a:t>类继承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1573282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8495" y="340781"/>
            <a:ext cx="2551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代理（</a:t>
            </a:r>
            <a:r>
              <a:rPr lang="en-US" altLang="zh-CN" sz="2400" b="1" dirty="0"/>
              <a:t>Delegate</a:t>
            </a:r>
            <a:r>
              <a:rPr lang="zh-CN" altLang="zh-CN" sz="2400" b="1" dirty="0"/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1277698" y="1041425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日期的显示格式有多种，可设定为：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277699" y="1393138"/>
            <a:ext cx="9279466" cy="681038"/>
          </a:xfrm>
          <a:prstGeom prst="roundRect">
            <a:avLst/>
          </a:prstGeom>
          <a:solidFill>
            <a:srgbClr val="DDDDDD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yy.MM.dd     19.01.01</a:t>
            </a:r>
            <a:endParaRPr lang="zh-CN" altLang="zh-CN" dirty="0"/>
          </a:p>
          <a:p>
            <a:r>
              <a:rPr lang="en-US" altLang="zh-CN" dirty="0" err="1"/>
              <a:t>d.MM.yyyy</a:t>
            </a:r>
            <a:r>
              <a:rPr lang="en-US" altLang="zh-CN" dirty="0"/>
              <a:t>    1.01.2019</a:t>
            </a:r>
            <a:endParaRPr lang="zh-CN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736270" y="2121676"/>
            <a:ext cx="10379034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b="1" dirty="0"/>
              <a:t>其中，</a:t>
            </a:r>
            <a:r>
              <a:rPr lang="en-US" altLang="zh-CN" dirty="0"/>
              <a:t>y</a:t>
            </a:r>
            <a:r>
              <a:rPr lang="zh-CN" altLang="zh-CN" dirty="0"/>
              <a:t>表示年，</a:t>
            </a:r>
            <a:r>
              <a:rPr lang="en-US" altLang="zh-CN" dirty="0"/>
              <a:t>M</a:t>
            </a:r>
            <a:r>
              <a:rPr lang="zh-CN" altLang="zh-CN" dirty="0"/>
              <a:t>表示月（必须大写），</a:t>
            </a:r>
            <a:r>
              <a:rPr lang="en-US" altLang="zh-CN" dirty="0"/>
              <a:t>d</a:t>
            </a:r>
            <a:r>
              <a:rPr lang="zh-CN" altLang="zh-CN" dirty="0"/>
              <a:t>表示日。</a:t>
            </a:r>
          </a:p>
          <a:p>
            <a:pPr indent="450850"/>
            <a:r>
              <a:rPr lang="en-US" altLang="zh-CN" b="1" dirty="0"/>
              <a:t>(c) editor-&gt;</a:t>
            </a:r>
            <a:r>
              <a:rPr lang="en-US" altLang="zh-CN" b="1" dirty="0" err="1"/>
              <a:t>setCalendarPopup</a:t>
            </a:r>
            <a:r>
              <a:rPr lang="en-US" altLang="zh-CN" b="1" dirty="0"/>
              <a:t>(true)</a:t>
            </a:r>
            <a:r>
              <a:rPr lang="zh-CN" altLang="zh-CN" b="1" dirty="0"/>
              <a:t>：</a:t>
            </a:r>
            <a:r>
              <a:rPr lang="zh-CN" altLang="zh-CN" dirty="0"/>
              <a:t>设置日历选择的显示以</a:t>
            </a:r>
            <a:r>
              <a:rPr lang="en-US" altLang="zh-CN" dirty="0"/>
              <a:t>Popup</a:t>
            </a:r>
            <a:r>
              <a:rPr lang="zh-CN" altLang="zh-CN" dirty="0"/>
              <a:t>的方式，即下拉菜单方式显示。</a:t>
            </a:r>
          </a:p>
          <a:p>
            <a:pPr indent="450850"/>
            <a:r>
              <a:rPr lang="en-US" altLang="zh-CN" b="1" dirty="0"/>
              <a:t>(d) editor-&gt;</a:t>
            </a:r>
            <a:r>
              <a:rPr lang="en-US" altLang="zh-CN" b="1" dirty="0" err="1"/>
              <a:t>installEventFilter</a:t>
            </a:r>
            <a:r>
              <a:rPr lang="en-US" altLang="zh-CN" b="1" dirty="0"/>
              <a:t>(</a:t>
            </a:r>
            <a:r>
              <a:rPr lang="en-US" altLang="zh-CN" b="1" dirty="0" err="1"/>
              <a:t>const_cast</a:t>
            </a:r>
            <a:r>
              <a:rPr lang="en-US" altLang="zh-CN" b="1" dirty="0"/>
              <a:t>&lt;</a:t>
            </a:r>
            <a:r>
              <a:rPr lang="en-US" altLang="zh-CN" b="1" dirty="0" err="1"/>
              <a:t>DateDelegate</a:t>
            </a:r>
            <a:r>
              <a:rPr lang="en-US" altLang="zh-CN" b="1" dirty="0"/>
              <a:t>*&gt;(this))</a:t>
            </a:r>
            <a:r>
              <a:rPr lang="zh-CN" altLang="zh-CN" b="1" dirty="0"/>
              <a:t>：</a:t>
            </a:r>
            <a:r>
              <a:rPr lang="zh-CN" altLang="zh-CN" dirty="0"/>
              <a:t>调用</a:t>
            </a:r>
            <a:r>
              <a:rPr lang="en-US" altLang="zh-CN" dirty="0" err="1"/>
              <a:t>QObject</a:t>
            </a:r>
            <a:r>
              <a:rPr lang="zh-CN" altLang="zh-CN" dirty="0"/>
              <a:t>类的</a:t>
            </a:r>
            <a:r>
              <a:rPr lang="en-US" altLang="zh-CN" dirty="0" err="1"/>
              <a:t>installEvent</a:t>
            </a:r>
            <a:r>
              <a:rPr lang="en-US" altLang="zh-CN" dirty="0"/>
              <a:t> Filter()</a:t>
            </a:r>
            <a:r>
              <a:rPr lang="zh-CN" altLang="zh-CN" dirty="0"/>
              <a:t>函数安装事件过滤器，使</a:t>
            </a:r>
            <a:r>
              <a:rPr lang="en-US" altLang="zh-CN" dirty="0" err="1"/>
              <a:t>DateDelegate</a:t>
            </a:r>
            <a:r>
              <a:rPr lang="zh-CN" altLang="zh-CN" dirty="0"/>
              <a:t>能够捕获</a:t>
            </a:r>
            <a:r>
              <a:rPr lang="en-US" altLang="zh-CN" dirty="0" err="1"/>
              <a:t>QDateTimeEdit</a:t>
            </a:r>
            <a:r>
              <a:rPr lang="zh-CN" altLang="zh-CN" dirty="0"/>
              <a:t>对象的事件。</a:t>
            </a:r>
          </a:p>
          <a:p>
            <a:pPr indent="450850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183182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8495" y="340781"/>
            <a:ext cx="2551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代理（</a:t>
            </a:r>
            <a:r>
              <a:rPr lang="en-US" altLang="zh-CN" sz="2400" b="1" dirty="0"/>
              <a:t>Delegate</a:t>
            </a:r>
            <a:r>
              <a:rPr lang="zh-CN" altLang="zh-CN" sz="2400" b="1" dirty="0"/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1028495" y="982049"/>
            <a:ext cx="3911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err="1"/>
              <a:t>setEditorData</a:t>
            </a:r>
            <a:r>
              <a:rPr lang="en-US" altLang="zh-CN" sz="1800" dirty="0"/>
              <a:t>()</a:t>
            </a:r>
            <a:r>
              <a:rPr lang="zh-CN" altLang="zh-CN" sz="1800" dirty="0"/>
              <a:t>函数的具体代码如下：</a:t>
            </a:r>
            <a:endParaRPr lang="zh-CN" altLang="en-US" sz="1800" dirty="0"/>
          </a:p>
        </p:txBody>
      </p:sp>
      <p:sp>
        <p:nvSpPr>
          <p:cNvPr id="4" name="圆角矩形 3"/>
          <p:cNvSpPr/>
          <p:nvPr/>
        </p:nvSpPr>
        <p:spPr>
          <a:xfrm>
            <a:off x="1028495" y="1351381"/>
            <a:ext cx="9279466" cy="2312015"/>
          </a:xfrm>
          <a:prstGeom prst="roundRect">
            <a:avLst>
              <a:gd name="adj" fmla="val 10087"/>
            </a:avLst>
          </a:prstGeom>
          <a:solidFill>
            <a:srgbClr val="DDDDDD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DateDelegate</a:t>
            </a:r>
            <a:r>
              <a:rPr lang="en-US" altLang="zh-CN" dirty="0"/>
              <a:t>::</a:t>
            </a:r>
            <a:r>
              <a:rPr lang="en-US" altLang="zh-CN" dirty="0" err="1"/>
              <a:t>setEditorData</a:t>
            </a:r>
            <a:r>
              <a:rPr lang="en-US" altLang="zh-CN" dirty="0"/>
              <a:t>(</a:t>
            </a:r>
            <a:r>
              <a:rPr lang="en-US" altLang="zh-CN" dirty="0" err="1"/>
              <a:t>QWidget</a:t>
            </a:r>
            <a:r>
              <a:rPr lang="en-US" altLang="zh-CN" dirty="0"/>
              <a:t> *editor,</a:t>
            </a:r>
            <a:endParaRPr lang="zh-CN" altLang="zh-CN" dirty="0"/>
          </a:p>
          <a:p>
            <a:r>
              <a:rPr lang="en-US" altLang="zh-CN" dirty="0"/>
              <a:t>      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QModelIndex</a:t>
            </a:r>
            <a:r>
              <a:rPr lang="en-US" altLang="zh-CN" dirty="0"/>
              <a:t> &amp;index) </a:t>
            </a:r>
            <a:r>
              <a:rPr lang="en-US" altLang="zh-CN" dirty="0" err="1"/>
              <a:t>const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</a:t>
            </a:r>
            <a:r>
              <a:rPr lang="en-US" altLang="zh-CN" dirty="0" err="1"/>
              <a:t>QString</a:t>
            </a:r>
            <a:r>
              <a:rPr lang="en-US" altLang="zh-CN" dirty="0"/>
              <a:t> </a:t>
            </a:r>
            <a:r>
              <a:rPr lang="en-US" altLang="zh-CN" dirty="0" err="1"/>
              <a:t>dateStr</a:t>
            </a:r>
            <a:r>
              <a:rPr lang="en-US" altLang="zh-CN" dirty="0"/>
              <a:t>= </a:t>
            </a:r>
            <a:r>
              <a:rPr lang="en-US" altLang="zh-CN" dirty="0" err="1"/>
              <a:t>index.model</a:t>
            </a:r>
            <a:r>
              <a:rPr lang="en-US" altLang="zh-CN" dirty="0"/>
              <a:t>()-&gt;data(index).</a:t>
            </a:r>
            <a:r>
              <a:rPr lang="en-US" altLang="zh-CN" dirty="0" err="1"/>
              <a:t>toString</a:t>
            </a:r>
            <a:r>
              <a:rPr lang="en-US" altLang="zh-CN" dirty="0"/>
              <a:t>();	//(a)</a:t>
            </a:r>
            <a:endParaRPr lang="zh-CN" altLang="zh-CN" dirty="0"/>
          </a:p>
          <a:p>
            <a:r>
              <a:rPr lang="en-US" altLang="zh-CN" dirty="0"/>
              <a:t>   </a:t>
            </a:r>
            <a:r>
              <a:rPr lang="en-US" altLang="zh-CN" dirty="0" err="1"/>
              <a:t>QDate</a:t>
            </a:r>
            <a:r>
              <a:rPr lang="en-US" altLang="zh-CN" dirty="0"/>
              <a:t> date = </a:t>
            </a:r>
            <a:r>
              <a:rPr lang="en-US" altLang="zh-CN" dirty="0" err="1"/>
              <a:t>QDate</a:t>
            </a:r>
            <a:r>
              <a:rPr lang="en-US" altLang="zh-CN" dirty="0"/>
              <a:t>::</a:t>
            </a:r>
            <a:r>
              <a:rPr lang="en-US" altLang="zh-CN" dirty="0" err="1"/>
              <a:t>fromString</a:t>
            </a:r>
            <a:r>
              <a:rPr lang="en-US" altLang="zh-CN" dirty="0"/>
              <a:t>(</a:t>
            </a:r>
            <a:r>
              <a:rPr lang="en-US" altLang="zh-CN" dirty="0" err="1"/>
              <a:t>dateStr,Qt</a:t>
            </a:r>
            <a:r>
              <a:rPr lang="en-US" altLang="zh-CN" dirty="0"/>
              <a:t>::</a:t>
            </a:r>
            <a:r>
              <a:rPr lang="en-US" altLang="zh-CN" dirty="0" err="1"/>
              <a:t>ISODate</a:t>
            </a:r>
            <a:r>
              <a:rPr lang="en-US" altLang="zh-CN" dirty="0"/>
              <a:t>);	//(b)</a:t>
            </a:r>
            <a:endParaRPr lang="zh-CN" altLang="zh-CN" dirty="0"/>
          </a:p>
          <a:p>
            <a:r>
              <a:rPr lang="en-US" altLang="zh-CN" dirty="0"/>
              <a:t>   </a:t>
            </a:r>
            <a:r>
              <a:rPr lang="en-US" altLang="zh-CN" dirty="0" err="1"/>
              <a:t>QDateTimeEdit</a:t>
            </a:r>
            <a:r>
              <a:rPr lang="en-US" altLang="zh-CN" dirty="0"/>
              <a:t> *edit=</a:t>
            </a:r>
            <a:r>
              <a:rPr lang="en-US" altLang="zh-CN" dirty="0" err="1"/>
              <a:t>static_cast</a:t>
            </a:r>
            <a:r>
              <a:rPr lang="en-US" altLang="zh-CN" dirty="0"/>
              <a:t>&lt;</a:t>
            </a:r>
            <a:r>
              <a:rPr lang="en-US" altLang="zh-CN" dirty="0" err="1"/>
              <a:t>QDateTimeEdit</a:t>
            </a:r>
            <a:r>
              <a:rPr lang="en-US" altLang="zh-CN" dirty="0"/>
              <a:t>*&gt;(editor);//(c)</a:t>
            </a:r>
            <a:endParaRPr lang="zh-CN" altLang="zh-CN" dirty="0"/>
          </a:p>
          <a:p>
            <a:r>
              <a:rPr lang="en-US" altLang="zh-CN" dirty="0"/>
              <a:t>   edit-&gt;</a:t>
            </a:r>
            <a:r>
              <a:rPr lang="en-US" altLang="zh-CN" dirty="0" err="1"/>
              <a:t>setDate</a:t>
            </a:r>
            <a:r>
              <a:rPr lang="en-US" altLang="zh-CN" dirty="0"/>
              <a:t>(date);				</a:t>
            </a:r>
            <a:r>
              <a:rPr lang="en-US" altLang="zh-CN" dirty="0" smtClean="0"/>
              <a:t>//</a:t>
            </a:r>
            <a:r>
              <a:rPr lang="zh-CN" altLang="zh-CN" dirty="0"/>
              <a:t>设置控件的显示数据</a:t>
            </a:r>
          </a:p>
          <a:p>
            <a:r>
              <a:rPr lang="en-US" altLang="zh-CN" dirty="0" smtClean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3766" y="3764478"/>
            <a:ext cx="10248405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b="1" dirty="0"/>
              <a:t>其中，</a:t>
            </a:r>
            <a:endParaRPr lang="zh-CN" altLang="zh-CN" dirty="0"/>
          </a:p>
          <a:p>
            <a:pPr indent="450850"/>
            <a:r>
              <a:rPr lang="en-US" altLang="zh-CN" b="1" dirty="0"/>
              <a:t>(a) </a:t>
            </a:r>
            <a:r>
              <a:rPr lang="en-US" altLang="zh-CN" b="1" dirty="0" err="1"/>
              <a:t>QString</a:t>
            </a:r>
            <a:r>
              <a:rPr lang="en-US" altLang="zh-CN" b="1" dirty="0"/>
              <a:t> </a:t>
            </a:r>
            <a:r>
              <a:rPr lang="en-US" altLang="zh-CN" b="1" dirty="0" err="1"/>
              <a:t>dateStr</a:t>
            </a:r>
            <a:r>
              <a:rPr lang="en-US" altLang="zh-CN" b="1" dirty="0"/>
              <a:t>= </a:t>
            </a:r>
            <a:r>
              <a:rPr lang="en-US" altLang="zh-CN" b="1" dirty="0" err="1"/>
              <a:t>index.model</a:t>
            </a:r>
            <a:r>
              <a:rPr lang="en-US" altLang="zh-CN" b="1" dirty="0"/>
              <a:t>()-&gt;data(index).</a:t>
            </a:r>
            <a:r>
              <a:rPr lang="en-US" altLang="zh-CN" b="1" dirty="0" err="1"/>
              <a:t>toString</a:t>
            </a:r>
            <a:r>
              <a:rPr lang="en-US" altLang="zh-CN" b="1" dirty="0"/>
              <a:t>()</a:t>
            </a:r>
            <a:r>
              <a:rPr lang="zh-CN" altLang="zh-CN" b="1" dirty="0"/>
              <a:t>：</a:t>
            </a:r>
            <a:r>
              <a:rPr lang="zh-CN" altLang="zh-CN" dirty="0"/>
              <a:t>获取指定</a:t>
            </a:r>
            <a:r>
              <a:rPr lang="en-US" altLang="zh-CN" dirty="0"/>
              <a:t>index</a:t>
            </a:r>
            <a:r>
              <a:rPr lang="zh-CN" altLang="zh-CN" dirty="0"/>
              <a:t>数据项的数据。调用</a:t>
            </a:r>
            <a:r>
              <a:rPr lang="en-US" altLang="zh-CN" dirty="0" err="1"/>
              <a:t>QModelIndex</a:t>
            </a:r>
            <a:r>
              <a:rPr lang="zh-CN" altLang="zh-CN" dirty="0"/>
              <a:t>的</a:t>
            </a:r>
            <a:r>
              <a:rPr lang="en-US" altLang="zh-CN" dirty="0"/>
              <a:t>model()</a:t>
            </a:r>
            <a:r>
              <a:rPr lang="zh-CN" altLang="zh-CN" dirty="0"/>
              <a:t>函数可获得提供</a:t>
            </a:r>
            <a:r>
              <a:rPr lang="en-US" altLang="zh-CN" dirty="0"/>
              <a:t>index</a:t>
            </a:r>
            <a:r>
              <a:rPr lang="zh-CN" altLang="zh-CN" dirty="0"/>
              <a:t>的</a:t>
            </a:r>
            <a:r>
              <a:rPr lang="en-US" altLang="zh-CN" dirty="0"/>
              <a:t>Model</a:t>
            </a:r>
            <a:r>
              <a:rPr lang="zh-CN" altLang="zh-CN" dirty="0"/>
              <a:t>对象，</a:t>
            </a:r>
            <a:r>
              <a:rPr lang="en-US" altLang="zh-CN" dirty="0"/>
              <a:t>data()</a:t>
            </a:r>
            <a:r>
              <a:rPr lang="zh-CN" altLang="zh-CN" dirty="0"/>
              <a:t>函数返回的是一个</a:t>
            </a:r>
            <a:r>
              <a:rPr lang="en-US" altLang="zh-CN" dirty="0" err="1"/>
              <a:t>QVariant</a:t>
            </a:r>
            <a:r>
              <a:rPr lang="zh-CN" altLang="zh-CN" dirty="0"/>
              <a:t>对象，</a:t>
            </a:r>
            <a:r>
              <a:rPr lang="en-US" altLang="zh-CN" dirty="0" err="1"/>
              <a:t>toString</a:t>
            </a:r>
            <a:r>
              <a:rPr lang="en-US" altLang="zh-CN" dirty="0"/>
              <a:t>()</a:t>
            </a:r>
            <a:r>
              <a:rPr lang="zh-CN" altLang="zh-CN" dirty="0"/>
              <a:t>函数将它转换为一个</a:t>
            </a:r>
            <a:r>
              <a:rPr lang="en-US" altLang="zh-CN" dirty="0" err="1"/>
              <a:t>QString</a:t>
            </a:r>
            <a:r>
              <a:rPr lang="zh-CN" altLang="zh-CN" dirty="0"/>
              <a:t>类型数据。</a:t>
            </a:r>
          </a:p>
          <a:p>
            <a:pPr indent="450850"/>
            <a:r>
              <a:rPr lang="en-US" altLang="zh-CN" b="1" dirty="0"/>
              <a:t>(b) </a:t>
            </a:r>
            <a:r>
              <a:rPr lang="en-US" altLang="zh-CN" b="1" dirty="0" err="1"/>
              <a:t>QDate</a:t>
            </a:r>
            <a:r>
              <a:rPr lang="en-US" altLang="zh-CN" b="1" dirty="0"/>
              <a:t> date = </a:t>
            </a:r>
            <a:r>
              <a:rPr lang="en-US" altLang="zh-CN" b="1" dirty="0" err="1"/>
              <a:t>QDate</a:t>
            </a:r>
            <a:r>
              <a:rPr lang="en-US" altLang="zh-CN" b="1" dirty="0"/>
              <a:t>::</a:t>
            </a:r>
            <a:r>
              <a:rPr lang="en-US" altLang="zh-CN" b="1" dirty="0" err="1"/>
              <a:t>fromString</a:t>
            </a:r>
            <a:r>
              <a:rPr lang="en-US" altLang="zh-CN" b="1" dirty="0"/>
              <a:t>(</a:t>
            </a:r>
            <a:r>
              <a:rPr lang="en-US" altLang="zh-CN" b="1" dirty="0" err="1"/>
              <a:t>dateStr,Qt</a:t>
            </a:r>
            <a:r>
              <a:rPr lang="en-US" altLang="zh-CN" b="1" dirty="0"/>
              <a:t>::</a:t>
            </a:r>
            <a:r>
              <a:rPr lang="en-US" altLang="zh-CN" b="1" dirty="0" err="1"/>
              <a:t>ISODate</a:t>
            </a:r>
            <a:r>
              <a:rPr lang="en-US" altLang="zh-CN" b="1" dirty="0"/>
              <a:t>)</a:t>
            </a:r>
            <a:r>
              <a:rPr lang="zh-CN" altLang="zh-CN" b="1" dirty="0"/>
              <a:t>：</a:t>
            </a:r>
            <a:r>
              <a:rPr lang="zh-CN" altLang="zh-CN" dirty="0"/>
              <a:t>通过</a:t>
            </a:r>
            <a:r>
              <a:rPr lang="en-US" altLang="zh-CN" dirty="0" err="1"/>
              <a:t>QDate</a:t>
            </a:r>
            <a:r>
              <a:rPr lang="zh-CN" altLang="zh-CN" dirty="0"/>
              <a:t>的</a:t>
            </a:r>
            <a:r>
              <a:rPr lang="en-US" altLang="zh-CN" dirty="0" err="1"/>
              <a:t>fromString</a:t>
            </a:r>
            <a:r>
              <a:rPr lang="en-US" altLang="zh-CN" dirty="0"/>
              <a:t>()</a:t>
            </a:r>
            <a:r>
              <a:rPr lang="zh-CN" altLang="zh-CN" dirty="0"/>
              <a:t>函数将以</a:t>
            </a:r>
            <a:r>
              <a:rPr lang="en-US" altLang="zh-CN" dirty="0" err="1"/>
              <a:t>QString</a:t>
            </a:r>
            <a:r>
              <a:rPr lang="zh-CN" altLang="zh-CN" dirty="0"/>
              <a:t>类型表示的日期数据转换为</a:t>
            </a:r>
            <a:r>
              <a:rPr lang="en-US" altLang="zh-CN" dirty="0" err="1"/>
              <a:t>QDate</a:t>
            </a:r>
            <a:r>
              <a:rPr lang="zh-CN" altLang="zh-CN" dirty="0"/>
              <a:t>类型。</a:t>
            </a:r>
            <a:r>
              <a:rPr lang="en-US" altLang="zh-CN" dirty="0" err="1"/>
              <a:t>Qt</a:t>
            </a:r>
            <a:r>
              <a:rPr lang="en-US" altLang="zh-CN" dirty="0"/>
              <a:t>::</a:t>
            </a:r>
            <a:r>
              <a:rPr lang="en-US" altLang="zh-CN" dirty="0" err="1"/>
              <a:t>ISODate</a:t>
            </a:r>
            <a:r>
              <a:rPr lang="zh-CN" altLang="zh-CN" dirty="0"/>
              <a:t>表示</a:t>
            </a:r>
            <a:r>
              <a:rPr lang="en-US" altLang="zh-CN" dirty="0" err="1"/>
              <a:t>QDate</a:t>
            </a:r>
            <a:r>
              <a:rPr lang="zh-CN" altLang="zh-CN" dirty="0"/>
              <a:t>类型的日期是以</a:t>
            </a:r>
            <a:r>
              <a:rPr lang="en-US" altLang="zh-CN" dirty="0"/>
              <a:t>ISO</a:t>
            </a:r>
            <a:r>
              <a:rPr lang="zh-CN" altLang="zh-CN" dirty="0"/>
              <a:t>格式保存的，这样最终转换获得的</a:t>
            </a:r>
            <a:r>
              <a:rPr lang="en-US" altLang="zh-CN" dirty="0" err="1"/>
              <a:t>QDate</a:t>
            </a:r>
            <a:r>
              <a:rPr lang="zh-CN" altLang="zh-CN" dirty="0"/>
              <a:t>数据也是</a:t>
            </a:r>
            <a:r>
              <a:rPr lang="en-US" altLang="zh-CN" dirty="0"/>
              <a:t>ISO</a:t>
            </a:r>
            <a:r>
              <a:rPr lang="zh-CN" altLang="zh-CN" dirty="0"/>
              <a:t>格式，使控件显示与表格显示保持一致。</a:t>
            </a:r>
          </a:p>
          <a:p>
            <a:pPr indent="450850"/>
            <a:r>
              <a:rPr lang="en-US" altLang="zh-CN" b="1" dirty="0"/>
              <a:t>(c) </a:t>
            </a:r>
            <a:r>
              <a:rPr lang="en-US" altLang="zh-CN" b="1" dirty="0" err="1"/>
              <a:t>QDateTimeEdit</a:t>
            </a:r>
            <a:r>
              <a:rPr lang="en-US" altLang="zh-CN" b="1" dirty="0"/>
              <a:t> *edit=</a:t>
            </a:r>
            <a:r>
              <a:rPr lang="en-US" altLang="zh-CN" b="1" dirty="0" err="1"/>
              <a:t>static_cast</a:t>
            </a:r>
            <a:r>
              <a:rPr lang="en-US" altLang="zh-CN" b="1" dirty="0"/>
              <a:t>&lt;</a:t>
            </a:r>
            <a:r>
              <a:rPr lang="en-US" altLang="zh-CN" b="1" dirty="0" err="1"/>
              <a:t>QDateTimeEdit</a:t>
            </a:r>
            <a:r>
              <a:rPr lang="en-US" altLang="zh-CN" b="1" dirty="0"/>
              <a:t>*&gt;(editor)</a:t>
            </a:r>
            <a:r>
              <a:rPr lang="zh-CN" altLang="zh-CN" b="1" dirty="0"/>
              <a:t>：</a:t>
            </a:r>
            <a:r>
              <a:rPr lang="zh-CN" altLang="zh-CN" dirty="0"/>
              <a:t>将</a:t>
            </a:r>
            <a:r>
              <a:rPr lang="en-US" altLang="zh-CN" dirty="0"/>
              <a:t>editor</a:t>
            </a:r>
            <a:r>
              <a:rPr lang="zh-CN" altLang="zh-CN" dirty="0"/>
              <a:t>转换为</a:t>
            </a:r>
            <a:r>
              <a:rPr lang="en-US" altLang="zh-CN" dirty="0" err="1"/>
              <a:t>QDateTimeEdit</a:t>
            </a:r>
            <a:r>
              <a:rPr lang="zh-CN" altLang="zh-CN" dirty="0"/>
              <a:t>对象，以获得编辑控件的对象指针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9610848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8495" y="340781"/>
            <a:ext cx="2551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代理（</a:t>
            </a:r>
            <a:r>
              <a:rPr lang="en-US" altLang="zh-CN" sz="2400" b="1" dirty="0"/>
              <a:t>Delegate</a:t>
            </a:r>
            <a:r>
              <a:rPr lang="zh-CN" altLang="zh-CN" sz="2400" b="1" dirty="0"/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1156643" y="982048"/>
            <a:ext cx="3959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err="1"/>
              <a:t>setModelData</a:t>
            </a:r>
            <a:r>
              <a:rPr lang="en-US" altLang="zh-CN" sz="1800" dirty="0"/>
              <a:t>()</a:t>
            </a:r>
            <a:r>
              <a:rPr lang="zh-CN" altLang="zh-CN" sz="1800" dirty="0"/>
              <a:t>函数的具体代码如下：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156643" y="1370975"/>
            <a:ext cx="9471773" cy="2128242"/>
          </a:xfrm>
          <a:prstGeom prst="roundRect">
            <a:avLst/>
          </a:prstGeom>
          <a:solidFill>
            <a:srgbClr val="DDDDDD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DateDelegate</a:t>
            </a:r>
            <a:r>
              <a:rPr lang="en-US" altLang="zh-CN" dirty="0"/>
              <a:t>::</a:t>
            </a:r>
            <a:r>
              <a:rPr lang="en-US" altLang="zh-CN" dirty="0" err="1"/>
              <a:t>setModelData</a:t>
            </a:r>
            <a:r>
              <a:rPr lang="en-US" altLang="zh-CN" dirty="0"/>
              <a:t>(</a:t>
            </a:r>
            <a:r>
              <a:rPr lang="en-US" altLang="zh-CN" dirty="0" err="1"/>
              <a:t>QWidget</a:t>
            </a:r>
            <a:r>
              <a:rPr lang="en-US" altLang="zh-CN" dirty="0"/>
              <a:t> *</a:t>
            </a:r>
            <a:r>
              <a:rPr lang="en-US" altLang="zh-CN" dirty="0" err="1"/>
              <a:t>editor,QAbstractItemModel</a:t>
            </a:r>
            <a:r>
              <a:rPr lang="en-US" altLang="zh-CN" dirty="0"/>
              <a:t> *model,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QModelIndex</a:t>
            </a:r>
            <a:r>
              <a:rPr lang="en-US" altLang="zh-CN" dirty="0"/>
              <a:t> &amp;index) </a:t>
            </a:r>
            <a:r>
              <a:rPr lang="en-US" altLang="zh-CN" dirty="0" err="1"/>
              <a:t>const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QDateTimeEdit</a:t>
            </a:r>
            <a:r>
              <a:rPr lang="en-US" altLang="zh-CN" dirty="0"/>
              <a:t> *edit=</a:t>
            </a:r>
            <a:r>
              <a:rPr lang="en-US" altLang="zh-CN" dirty="0" err="1"/>
              <a:t>static_cast</a:t>
            </a:r>
            <a:r>
              <a:rPr lang="en-US" altLang="zh-CN" dirty="0"/>
              <a:t>&lt;</a:t>
            </a:r>
            <a:r>
              <a:rPr lang="en-US" altLang="zh-CN" dirty="0" err="1"/>
              <a:t>QDateTimeEdit</a:t>
            </a:r>
            <a:r>
              <a:rPr lang="en-US" altLang="zh-CN" dirty="0"/>
              <a:t>*&gt;(editor);		//(a)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QDate</a:t>
            </a:r>
            <a:r>
              <a:rPr lang="en-US" altLang="zh-CN" dirty="0"/>
              <a:t> date = edit-&gt;date();						</a:t>
            </a:r>
            <a:r>
              <a:rPr lang="en-US" altLang="zh-CN" dirty="0" smtClean="0"/>
              <a:t>//(</a:t>
            </a:r>
            <a:r>
              <a:rPr lang="en-US" altLang="zh-CN" dirty="0"/>
              <a:t>b)</a:t>
            </a:r>
            <a:endParaRPr lang="zh-CN" altLang="zh-CN" dirty="0"/>
          </a:p>
          <a:p>
            <a:r>
              <a:rPr lang="en-US" altLang="zh-CN" dirty="0"/>
              <a:t>    model-&gt;</a:t>
            </a:r>
            <a:r>
              <a:rPr lang="en-US" altLang="zh-CN" dirty="0" err="1"/>
              <a:t>setData</a:t>
            </a:r>
            <a:r>
              <a:rPr lang="en-US" altLang="zh-CN" dirty="0"/>
              <a:t>(</a:t>
            </a:r>
            <a:r>
              <a:rPr lang="en-US" altLang="zh-CN" dirty="0" err="1"/>
              <a:t>index,QVariant</a:t>
            </a:r>
            <a:r>
              <a:rPr lang="en-US" altLang="zh-CN" dirty="0"/>
              <a:t>(</a:t>
            </a:r>
            <a:r>
              <a:rPr lang="en-US" altLang="zh-CN" dirty="0" err="1"/>
              <a:t>date.toString</a:t>
            </a:r>
            <a:r>
              <a:rPr lang="en-US" altLang="zh-CN" dirty="0"/>
              <a:t>(</a:t>
            </a:r>
            <a:r>
              <a:rPr lang="en-US" altLang="zh-CN" dirty="0" err="1"/>
              <a:t>Qt</a:t>
            </a:r>
            <a:r>
              <a:rPr lang="en-US" altLang="zh-CN" dirty="0"/>
              <a:t>::</a:t>
            </a:r>
            <a:r>
              <a:rPr lang="en-US" altLang="zh-CN" dirty="0" err="1"/>
              <a:t>ISODate</a:t>
            </a:r>
            <a:r>
              <a:rPr lang="en-US" altLang="zh-CN" dirty="0"/>
              <a:t>)));	</a:t>
            </a:r>
            <a:r>
              <a:rPr lang="en-US" altLang="zh-CN" dirty="0" smtClean="0"/>
              <a:t>	//(</a:t>
            </a:r>
            <a:r>
              <a:rPr lang="en-US" altLang="zh-CN" dirty="0"/>
              <a:t>c)</a:t>
            </a:r>
            <a:endParaRPr lang="zh-CN" altLang="zh-CN" dirty="0"/>
          </a:p>
          <a:p>
            <a:r>
              <a:rPr lang="en-US" altLang="zh-CN" dirty="0"/>
              <a:t>}	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617517" y="3415608"/>
            <a:ext cx="107352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850"/>
            <a:r>
              <a:rPr lang="zh-CN" altLang="zh-CN" sz="1800" b="1" dirty="0"/>
              <a:t>其中，</a:t>
            </a:r>
            <a:endParaRPr lang="zh-CN" altLang="zh-CN" sz="1800" dirty="0"/>
          </a:p>
          <a:p>
            <a:pPr indent="450850"/>
            <a:r>
              <a:rPr lang="en-US" altLang="zh-CN" sz="1800" b="1" dirty="0"/>
              <a:t>(a) </a:t>
            </a:r>
            <a:r>
              <a:rPr lang="en-US" altLang="zh-CN" sz="1800" b="1" dirty="0" err="1"/>
              <a:t>static_cast</a:t>
            </a:r>
            <a:r>
              <a:rPr lang="en-US" altLang="zh-CN" sz="1800" b="1" dirty="0"/>
              <a:t>&lt;</a:t>
            </a:r>
            <a:r>
              <a:rPr lang="en-US" altLang="zh-CN" sz="1800" b="1" dirty="0" err="1"/>
              <a:t>QDateTimeEdit</a:t>
            </a:r>
            <a:r>
              <a:rPr lang="en-US" altLang="zh-CN" sz="1800" b="1" dirty="0"/>
              <a:t>*&gt;(editor)</a:t>
            </a:r>
            <a:r>
              <a:rPr lang="zh-CN" altLang="zh-CN" sz="1800" b="1" dirty="0"/>
              <a:t>：</a:t>
            </a:r>
            <a:r>
              <a:rPr lang="zh-CN" altLang="zh-CN" sz="1800" dirty="0"/>
              <a:t>通过紧缩转换获得编辑控件的对象指针。</a:t>
            </a:r>
          </a:p>
          <a:p>
            <a:pPr indent="450850"/>
            <a:r>
              <a:rPr lang="en-US" altLang="zh-CN" sz="1800" b="1" dirty="0"/>
              <a:t>(b) </a:t>
            </a:r>
            <a:r>
              <a:rPr lang="en-US" altLang="zh-CN" sz="1800" b="1" dirty="0" err="1"/>
              <a:t>QDate</a:t>
            </a:r>
            <a:r>
              <a:rPr lang="en-US" altLang="zh-CN" sz="1800" b="1" dirty="0"/>
              <a:t> date = edit-&gt;date()</a:t>
            </a:r>
            <a:r>
              <a:rPr lang="zh-CN" altLang="zh-CN" sz="1800" b="1" dirty="0"/>
              <a:t>：</a:t>
            </a:r>
            <a:r>
              <a:rPr lang="zh-CN" altLang="zh-CN" sz="1800" dirty="0"/>
              <a:t>获得编辑控件中的数据更新。</a:t>
            </a:r>
          </a:p>
          <a:p>
            <a:pPr indent="450850"/>
            <a:r>
              <a:rPr lang="en-US" altLang="zh-CN" sz="1800" b="1" dirty="0"/>
              <a:t>(c) model-&gt;</a:t>
            </a:r>
            <a:r>
              <a:rPr lang="en-US" altLang="zh-CN" sz="1800" b="1" dirty="0" err="1"/>
              <a:t>setData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index,QVariant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date.toString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Qt</a:t>
            </a:r>
            <a:r>
              <a:rPr lang="en-US" altLang="zh-CN" sz="1800" b="1" dirty="0"/>
              <a:t>::</a:t>
            </a:r>
            <a:r>
              <a:rPr lang="en-US" altLang="zh-CN" sz="1800" b="1" dirty="0" err="1"/>
              <a:t>ISODate</a:t>
            </a:r>
            <a:r>
              <a:rPr lang="en-US" altLang="zh-CN" sz="1800" b="1" dirty="0"/>
              <a:t>)))</a:t>
            </a:r>
            <a:r>
              <a:rPr lang="zh-CN" altLang="zh-CN" sz="1800" b="1" dirty="0"/>
              <a:t>：</a:t>
            </a:r>
            <a:r>
              <a:rPr lang="zh-CN" altLang="zh-CN" sz="1800" dirty="0"/>
              <a:t>调用</a:t>
            </a:r>
            <a:r>
              <a:rPr lang="en-US" altLang="zh-CN" sz="1800" dirty="0" err="1"/>
              <a:t>setData</a:t>
            </a:r>
            <a:r>
              <a:rPr lang="en-US" altLang="zh-CN" sz="1800" dirty="0"/>
              <a:t>()</a:t>
            </a:r>
            <a:r>
              <a:rPr lang="zh-CN" altLang="zh-CN" sz="1800" dirty="0"/>
              <a:t>函数将数据修改更新到</a:t>
            </a:r>
            <a:r>
              <a:rPr lang="en-US" altLang="zh-CN" sz="1800" dirty="0"/>
              <a:t>Model</a:t>
            </a:r>
            <a:r>
              <a:rPr lang="zh-CN" altLang="zh-CN" sz="1800" dirty="0"/>
              <a:t>中。</a:t>
            </a:r>
          </a:p>
        </p:txBody>
      </p:sp>
      <p:sp>
        <p:nvSpPr>
          <p:cNvPr id="6" name="矩形 5"/>
          <p:cNvSpPr/>
          <p:nvPr/>
        </p:nvSpPr>
        <p:spPr>
          <a:xfrm>
            <a:off x="1028495" y="4759195"/>
            <a:ext cx="4802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err="1"/>
              <a:t>updateEditorGeometry</a:t>
            </a:r>
            <a:r>
              <a:rPr lang="en-US" altLang="zh-CN" sz="1800" dirty="0"/>
              <a:t>()</a:t>
            </a:r>
            <a:r>
              <a:rPr lang="zh-CN" altLang="zh-CN" sz="1800" dirty="0"/>
              <a:t>函数的具体代码如下：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249276" y="5128527"/>
            <a:ext cx="9471773" cy="1549360"/>
          </a:xfrm>
          <a:prstGeom prst="roundRect">
            <a:avLst/>
          </a:prstGeom>
          <a:solidFill>
            <a:srgbClr val="DDDDDD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DateDelegate</a:t>
            </a:r>
            <a:r>
              <a:rPr lang="en-US" altLang="zh-CN" dirty="0"/>
              <a:t>::</a:t>
            </a:r>
            <a:r>
              <a:rPr lang="en-US" altLang="zh-CN" dirty="0" err="1"/>
              <a:t>updateEditorGeometry</a:t>
            </a:r>
            <a:r>
              <a:rPr lang="en-US" altLang="zh-CN" dirty="0"/>
              <a:t>(</a:t>
            </a:r>
            <a:r>
              <a:rPr lang="en-US" altLang="zh-CN" dirty="0" err="1"/>
              <a:t>QWidget</a:t>
            </a:r>
            <a:r>
              <a:rPr lang="en-US" altLang="zh-CN" dirty="0"/>
              <a:t> *</a:t>
            </a:r>
            <a:r>
              <a:rPr lang="en-US" altLang="zh-CN" dirty="0" err="1"/>
              <a:t>editor,const</a:t>
            </a:r>
            <a:r>
              <a:rPr lang="en-US" altLang="zh-CN" dirty="0"/>
              <a:t> </a:t>
            </a:r>
            <a:r>
              <a:rPr lang="en-US" altLang="zh-CN" dirty="0" err="1"/>
              <a:t>QStyleOptionViewItem</a:t>
            </a:r>
            <a:r>
              <a:rPr lang="en-US" altLang="zh-CN" dirty="0"/>
              <a:t> &amp;</a:t>
            </a:r>
            <a:r>
              <a:rPr lang="en-US" altLang="zh-CN" dirty="0" err="1"/>
              <a:t>option,const</a:t>
            </a:r>
            <a:r>
              <a:rPr lang="en-US" altLang="zh-CN" dirty="0"/>
              <a:t> </a:t>
            </a:r>
            <a:r>
              <a:rPr lang="en-US" altLang="zh-CN" dirty="0" err="1"/>
              <a:t>QModelIndex</a:t>
            </a:r>
            <a:r>
              <a:rPr lang="en-US" altLang="zh-CN" dirty="0"/>
              <a:t> &amp;index) </a:t>
            </a:r>
            <a:r>
              <a:rPr lang="en-US" altLang="zh-CN" dirty="0" err="1"/>
              <a:t>const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editor-&gt;</a:t>
            </a:r>
            <a:r>
              <a:rPr lang="en-US" altLang="zh-CN" dirty="0" err="1"/>
              <a:t>setGeometry</a:t>
            </a:r>
            <a:r>
              <a:rPr lang="en-US" altLang="zh-CN" dirty="0"/>
              <a:t>(</a:t>
            </a:r>
            <a:r>
              <a:rPr lang="en-US" altLang="zh-CN" dirty="0" err="1"/>
              <a:t>option.rect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271411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028495" y="1353787"/>
            <a:ext cx="9243661" cy="391886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028495" y="340781"/>
            <a:ext cx="2551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代理（</a:t>
            </a:r>
            <a:r>
              <a:rPr lang="en-US" altLang="zh-CN" sz="2400" b="1" dirty="0"/>
              <a:t>Delegate</a:t>
            </a:r>
            <a:r>
              <a:rPr lang="zh-CN" altLang="zh-CN" sz="2400" b="1" dirty="0"/>
              <a:t>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3148" y="1009403"/>
            <a:ext cx="10082151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6</a:t>
            </a:r>
            <a:r>
              <a:rPr lang="zh-CN" altLang="zh-CN" dirty="0"/>
              <a:t>）在“</a:t>
            </a:r>
            <a:r>
              <a:rPr lang="en-US" altLang="zh-CN" dirty="0"/>
              <a:t>main.cpp</a:t>
            </a:r>
            <a:r>
              <a:rPr lang="zh-CN" altLang="zh-CN" dirty="0"/>
              <a:t>”文件中添加如下代码：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/>
              <a:t>   #</a:t>
            </a:r>
            <a:r>
              <a:rPr lang="en-US" altLang="zh-CN" dirty="0"/>
              <a:t>include "</a:t>
            </a:r>
            <a:r>
              <a:rPr lang="en-US" altLang="zh-CN" dirty="0" err="1"/>
              <a:t>datedelegate.h</a:t>
            </a:r>
            <a:r>
              <a:rPr lang="en-US" altLang="zh-CN" dirty="0"/>
              <a:t>"</a:t>
            </a:r>
            <a:endParaRPr lang="zh-CN" altLang="zh-CN" dirty="0"/>
          </a:p>
          <a:p>
            <a:r>
              <a:rPr lang="zh-CN" altLang="zh-CN" dirty="0"/>
              <a:t>在语句</a:t>
            </a:r>
            <a:r>
              <a:rPr lang="en-US" altLang="zh-CN" dirty="0" err="1"/>
              <a:t>tableView.setModel</a:t>
            </a:r>
            <a:r>
              <a:rPr lang="en-US" altLang="zh-CN" dirty="0"/>
              <a:t>(&amp;model);</a:t>
            </a:r>
            <a:r>
              <a:rPr lang="zh-CN" altLang="zh-CN" dirty="0"/>
              <a:t>后面添加如下代码</a:t>
            </a:r>
            <a:r>
              <a:rPr lang="zh-CN" altLang="zh-CN" dirty="0" smtClean="0"/>
              <a:t>：</a:t>
            </a:r>
            <a:endParaRPr lang="zh-CN" altLang="zh-CN" dirty="0"/>
          </a:p>
        </p:txBody>
      </p:sp>
      <p:sp>
        <p:nvSpPr>
          <p:cNvPr id="5" name="圆角矩形 4"/>
          <p:cNvSpPr/>
          <p:nvPr/>
        </p:nvSpPr>
        <p:spPr>
          <a:xfrm>
            <a:off x="1028495" y="2058461"/>
            <a:ext cx="9243661" cy="681038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dirty="0" err="1"/>
              <a:t>DateDelegate</a:t>
            </a:r>
            <a:r>
              <a:rPr lang="en-US" altLang="zh-CN" dirty="0"/>
              <a:t> </a:t>
            </a:r>
            <a:r>
              <a:rPr lang="en-US" altLang="zh-CN" dirty="0" err="1"/>
              <a:t>dateDelegate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 err="1"/>
              <a:t>tableView.setItemDelegateForColumn</a:t>
            </a:r>
            <a:r>
              <a:rPr lang="en-US" altLang="zh-CN" dirty="0"/>
              <a:t>(1,&amp;dateDelegate);</a:t>
            </a:r>
            <a:endParaRPr lang="zh-CN" altLang="zh-CN" dirty="0"/>
          </a:p>
        </p:txBody>
      </p:sp>
      <p:sp>
        <p:nvSpPr>
          <p:cNvPr id="6" name="矩形 5"/>
          <p:cNvSpPr/>
          <p:nvPr/>
        </p:nvSpPr>
        <p:spPr>
          <a:xfrm>
            <a:off x="843148" y="2729509"/>
            <a:ext cx="9429008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7</a:t>
            </a:r>
            <a:r>
              <a:rPr lang="zh-CN" altLang="zh-CN" dirty="0"/>
              <a:t>）此时运行程序，双击第</a:t>
            </a:r>
            <a:r>
              <a:rPr lang="en-US" altLang="zh-CN" dirty="0"/>
              <a:t>1</a:t>
            </a:r>
            <a:r>
              <a:rPr lang="zh-CN" altLang="zh-CN" dirty="0"/>
              <a:t>行第</a:t>
            </a:r>
            <a:r>
              <a:rPr lang="en-US" altLang="zh-CN" dirty="0"/>
              <a:t>2</a:t>
            </a:r>
            <a:r>
              <a:rPr lang="zh-CN" altLang="zh-CN" dirty="0"/>
              <a:t>列，将显示如图</a:t>
            </a:r>
            <a:r>
              <a:rPr lang="en-US" altLang="zh-CN" dirty="0"/>
              <a:t>8.9</a:t>
            </a:r>
            <a:r>
              <a:rPr lang="zh-CN" altLang="zh-CN" dirty="0"/>
              <a:t>所示的日历编辑框控件。</a:t>
            </a:r>
            <a:endParaRPr lang="zh-CN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18808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8950927"/>
              </p:ext>
            </p:extLst>
          </p:nvPr>
        </p:nvGraphicFramePr>
        <p:xfrm>
          <a:off x="2845398" y="3253839"/>
          <a:ext cx="5609854" cy="3040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Visio" r:id="rId3" imgW="4895079" imgH="2647080" progId="Visio.Drawing.11">
                  <p:embed/>
                </p:oleObj>
              </mc:Choice>
              <mc:Fallback>
                <p:oleObj name="Visio" r:id="rId3" imgW="4895079" imgH="264708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5398" y="3253839"/>
                        <a:ext cx="5609854" cy="30400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83693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8495" y="340781"/>
            <a:ext cx="2551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代理（</a:t>
            </a:r>
            <a:r>
              <a:rPr lang="en-US" altLang="zh-CN" sz="2400" b="1" dirty="0"/>
              <a:t>Delegate</a:t>
            </a:r>
            <a:r>
              <a:rPr lang="zh-CN" altLang="zh-CN" sz="2400" b="1" dirty="0"/>
              <a:t>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28495" y="997527"/>
            <a:ext cx="1007493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下面使用下拉列表框</a:t>
            </a:r>
            <a:r>
              <a:rPr lang="en-US" altLang="zh-CN" dirty="0" err="1"/>
              <a:t>QComboBox</a:t>
            </a:r>
            <a:r>
              <a:rPr lang="zh-CN" altLang="zh-CN" dirty="0"/>
              <a:t>控件实现对职业类型的输入编辑，使用自定义的</a:t>
            </a:r>
            <a:r>
              <a:rPr lang="en-US" altLang="zh-CN" dirty="0"/>
              <a:t>Delegate</a:t>
            </a:r>
            <a:r>
              <a:rPr lang="zh-CN" altLang="zh-CN" dirty="0"/>
              <a:t>实现。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en-US" altLang="zh-CN" dirty="0" err="1"/>
              <a:t>ComboDelegate</a:t>
            </a:r>
            <a:r>
              <a:rPr lang="zh-CN" altLang="zh-CN" dirty="0"/>
              <a:t>继承自</a:t>
            </a:r>
            <a:r>
              <a:rPr lang="en-US" altLang="zh-CN" dirty="0" err="1"/>
              <a:t>QItemDelegate</a:t>
            </a:r>
            <a:r>
              <a:rPr lang="zh-CN" altLang="zh-CN" dirty="0"/>
              <a:t>类。</a:t>
            </a:r>
          </a:p>
          <a:p>
            <a:r>
              <a:rPr lang="zh-CN" altLang="zh-CN" dirty="0"/>
              <a:t>头文件“</a:t>
            </a:r>
            <a:r>
              <a:rPr lang="en-US" altLang="zh-CN" dirty="0" err="1"/>
              <a:t>combodelegate.h</a:t>
            </a:r>
            <a:r>
              <a:rPr lang="zh-CN" altLang="zh-CN" dirty="0"/>
              <a:t>”中的具体代码如下</a:t>
            </a:r>
            <a:r>
              <a:rPr lang="zh-CN" altLang="zh-CN" dirty="0" smtClean="0"/>
              <a:t>：</a:t>
            </a:r>
            <a:endParaRPr lang="zh-CN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1128155" y="1874690"/>
            <a:ext cx="9262753" cy="3900130"/>
          </a:xfrm>
          <a:prstGeom prst="roundRect">
            <a:avLst>
              <a:gd name="adj" fmla="val 6662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 &lt;</a:t>
            </a:r>
            <a:r>
              <a:rPr lang="en-US" altLang="zh-CN" dirty="0" err="1"/>
              <a:t>QItemDelegate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class </a:t>
            </a:r>
            <a:r>
              <a:rPr lang="en-US" altLang="zh-CN" dirty="0" err="1"/>
              <a:t>ComboDelegate</a:t>
            </a:r>
            <a:r>
              <a:rPr lang="en-US" altLang="zh-CN" dirty="0"/>
              <a:t> : public </a:t>
            </a:r>
            <a:r>
              <a:rPr lang="en-US" altLang="zh-CN" dirty="0" err="1"/>
              <a:t>QItemDelegate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Q_OBJECT</a:t>
            </a:r>
            <a:endParaRPr lang="zh-CN" altLang="zh-CN" dirty="0"/>
          </a:p>
          <a:p>
            <a:r>
              <a:rPr lang="en-US" altLang="zh-CN" dirty="0"/>
              <a:t>public: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ComboDelegate</a:t>
            </a:r>
            <a:r>
              <a:rPr lang="en-US" altLang="zh-CN" dirty="0"/>
              <a:t>(</a:t>
            </a:r>
            <a:r>
              <a:rPr lang="en-US" altLang="zh-CN" dirty="0" err="1"/>
              <a:t>QObject</a:t>
            </a:r>
            <a:r>
              <a:rPr lang="en-US" altLang="zh-CN" dirty="0"/>
              <a:t> *parent = 0);</a:t>
            </a:r>
            <a:endParaRPr lang="zh-CN" altLang="zh-CN" dirty="0"/>
          </a:p>
          <a:p>
            <a:pPr latinLnBrk="1"/>
            <a:r>
              <a:rPr lang="en-US" altLang="zh-CN" dirty="0"/>
              <a:t>    </a:t>
            </a:r>
            <a:r>
              <a:rPr lang="en-US" altLang="zh-CN" dirty="0" err="1"/>
              <a:t>QWidget</a:t>
            </a:r>
            <a:r>
              <a:rPr lang="en-US" altLang="zh-CN" dirty="0"/>
              <a:t> *</a:t>
            </a:r>
            <a:r>
              <a:rPr lang="en-US" altLang="zh-CN" dirty="0" err="1"/>
              <a:t>createEditor</a:t>
            </a:r>
            <a:r>
              <a:rPr lang="en-US" altLang="zh-CN" dirty="0"/>
              <a:t>(</a:t>
            </a:r>
            <a:r>
              <a:rPr lang="en-US" altLang="zh-CN" dirty="0" err="1"/>
              <a:t>QWidget</a:t>
            </a:r>
            <a:r>
              <a:rPr lang="en-US" altLang="zh-CN" dirty="0"/>
              <a:t> *</a:t>
            </a:r>
            <a:r>
              <a:rPr lang="en-US" altLang="zh-CN" dirty="0" err="1"/>
              <a:t>parent,const</a:t>
            </a:r>
            <a:r>
              <a:rPr lang="en-US" altLang="zh-CN" dirty="0"/>
              <a:t> </a:t>
            </a:r>
            <a:r>
              <a:rPr lang="en-US" altLang="zh-CN" dirty="0" err="1"/>
              <a:t>QStyleOptionViewItem</a:t>
            </a:r>
            <a:r>
              <a:rPr lang="en-US" altLang="zh-CN" dirty="0"/>
              <a:t> &amp;</a:t>
            </a:r>
            <a:r>
              <a:rPr lang="en-US" altLang="zh-CN" dirty="0" err="1"/>
              <a:t>option,constQModelIndex</a:t>
            </a:r>
            <a:r>
              <a:rPr lang="en-US" altLang="zh-CN" dirty="0"/>
              <a:t>	&amp;index) </a:t>
            </a:r>
            <a:r>
              <a:rPr lang="en-US" altLang="zh-CN" dirty="0" err="1"/>
              <a:t>const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void </a:t>
            </a:r>
            <a:r>
              <a:rPr lang="en-US" altLang="zh-CN" dirty="0" err="1"/>
              <a:t>setEditorData</a:t>
            </a:r>
            <a:r>
              <a:rPr lang="en-US" altLang="zh-CN" dirty="0"/>
              <a:t>(</a:t>
            </a:r>
            <a:r>
              <a:rPr lang="en-US" altLang="zh-CN" dirty="0" err="1"/>
              <a:t>QWidget</a:t>
            </a:r>
            <a:r>
              <a:rPr lang="en-US" altLang="zh-CN" dirty="0"/>
              <a:t> *editor,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QModelIndex</a:t>
            </a:r>
            <a:r>
              <a:rPr lang="en-US" altLang="zh-CN" dirty="0"/>
              <a:t> &amp;index) </a:t>
            </a:r>
            <a:r>
              <a:rPr lang="en-US" altLang="zh-CN" dirty="0" err="1"/>
              <a:t>const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void </a:t>
            </a:r>
            <a:r>
              <a:rPr lang="en-US" altLang="zh-CN" dirty="0" err="1"/>
              <a:t>setModelData</a:t>
            </a:r>
            <a:r>
              <a:rPr lang="en-US" altLang="zh-CN" dirty="0"/>
              <a:t>(</a:t>
            </a:r>
            <a:r>
              <a:rPr lang="en-US" altLang="zh-CN" dirty="0" err="1"/>
              <a:t>QWidget</a:t>
            </a:r>
            <a:r>
              <a:rPr lang="en-US" altLang="zh-CN" dirty="0"/>
              <a:t> *editor, </a:t>
            </a:r>
            <a:r>
              <a:rPr lang="en-US" altLang="zh-CN" dirty="0" err="1"/>
              <a:t>QAbstractItemModel</a:t>
            </a:r>
            <a:r>
              <a:rPr lang="en-US" altLang="zh-CN" dirty="0"/>
              <a:t> *model,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QModel</a:t>
            </a:r>
            <a:r>
              <a:rPr lang="en-US" altLang="zh-CN" dirty="0"/>
              <a:t> Index &amp;index) </a:t>
            </a:r>
            <a:r>
              <a:rPr lang="en-US" altLang="zh-CN" dirty="0" err="1"/>
              <a:t>const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void </a:t>
            </a:r>
            <a:r>
              <a:rPr lang="en-US" altLang="zh-CN" dirty="0" err="1"/>
              <a:t>updateEditorGeometry</a:t>
            </a:r>
            <a:r>
              <a:rPr lang="en-US" altLang="zh-CN" dirty="0"/>
              <a:t>(</a:t>
            </a:r>
            <a:r>
              <a:rPr lang="en-US" altLang="zh-CN" dirty="0" err="1"/>
              <a:t>QWidget</a:t>
            </a:r>
            <a:r>
              <a:rPr lang="en-US" altLang="zh-CN" dirty="0"/>
              <a:t> *editor,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QStyleOptionViewItem</a:t>
            </a:r>
            <a:r>
              <a:rPr lang="en-US" altLang="zh-CN" dirty="0"/>
              <a:t> &amp;option, </a:t>
            </a:r>
            <a:r>
              <a:rPr lang="en-US" altLang="zh-CN" dirty="0" err="1"/>
              <a:t>const</a:t>
            </a:r>
            <a:r>
              <a:rPr lang="en-US" altLang="zh-CN" dirty="0"/>
              <a:t>  </a:t>
            </a:r>
            <a:r>
              <a:rPr lang="en-US" altLang="zh-CN" dirty="0" err="1"/>
              <a:t>QModelIndex</a:t>
            </a:r>
            <a:r>
              <a:rPr lang="en-US" altLang="zh-CN" dirty="0"/>
              <a:t> &amp;index) </a:t>
            </a:r>
            <a:r>
              <a:rPr lang="en-US" altLang="zh-CN" dirty="0" err="1"/>
              <a:t>const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 smtClean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5900001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8495" y="340781"/>
            <a:ext cx="2551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代理（</a:t>
            </a:r>
            <a:r>
              <a:rPr lang="en-US" altLang="zh-CN" sz="2400" b="1" dirty="0"/>
              <a:t>Delegate</a:t>
            </a:r>
            <a:r>
              <a:rPr lang="zh-CN" altLang="zh-CN" sz="2400" b="1" dirty="0"/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1167675" y="946423"/>
            <a:ext cx="5848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2</a:t>
            </a:r>
            <a:r>
              <a:rPr lang="zh-CN" altLang="zh-CN" sz="1800" dirty="0"/>
              <a:t>）源文件“</a:t>
            </a:r>
            <a:r>
              <a:rPr lang="en-US" altLang="zh-CN" sz="1800" dirty="0"/>
              <a:t>combodelegate.cpp</a:t>
            </a:r>
            <a:r>
              <a:rPr lang="zh-CN" altLang="zh-CN" sz="1800" dirty="0"/>
              <a:t>”中的具体代码如下：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70660" y="1338600"/>
            <a:ext cx="9452758" cy="1549360"/>
          </a:xfrm>
          <a:prstGeom prst="roundRect">
            <a:avLst/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 "</a:t>
            </a:r>
            <a:r>
              <a:rPr lang="en-US" altLang="zh-CN" dirty="0" err="1"/>
              <a:t>combodelegate.h</a:t>
            </a:r>
            <a:r>
              <a:rPr lang="en-US" altLang="zh-CN" dirty="0"/>
              <a:t>"</a:t>
            </a:r>
            <a:endParaRPr lang="zh-CN" altLang="zh-CN" dirty="0"/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QComboBox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 err="1"/>
              <a:t>ComboDelegate</a:t>
            </a:r>
            <a:r>
              <a:rPr lang="en-US" altLang="zh-CN" dirty="0"/>
              <a:t>::</a:t>
            </a:r>
            <a:r>
              <a:rPr lang="en-US" altLang="zh-CN" dirty="0" err="1"/>
              <a:t>ComboDelegate</a:t>
            </a:r>
            <a:r>
              <a:rPr lang="en-US" altLang="zh-CN" dirty="0"/>
              <a:t>(</a:t>
            </a:r>
            <a:r>
              <a:rPr lang="en-US" altLang="zh-CN" dirty="0" err="1"/>
              <a:t>QObject</a:t>
            </a:r>
            <a:r>
              <a:rPr lang="en-US" altLang="zh-CN" dirty="0"/>
              <a:t> *parent):</a:t>
            </a:r>
            <a:r>
              <a:rPr lang="en-US" altLang="zh-CN" dirty="0" err="1"/>
              <a:t>QItemDelegate</a:t>
            </a:r>
            <a:r>
              <a:rPr lang="en-US" altLang="zh-CN" dirty="0"/>
              <a:t>(parent)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 smtClean="0"/>
              <a:t>}</a:t>
            </a:r>
            <a:endParaRPr lang="zh-CN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724395" y="2887960"/>
            <a:ext cx="10331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en-US" altLang="zh-CN" sz="1800" dirty="0" err="1"/>
              <a:t>createEditor</a:t>
            </a:r>
            <a:r>
              <a:rPr lang="en-US" altLang="zh-CN" sz="1800" dirty="0"/>
              <a:t>()</a:t>
            </a:r>
            <a:r>
              <a:rPr lang="zh-CN" altLang="zh-CN" sz="1800" dirty="0"/>
              <a:t>函数中创建了一个</a:t>
            </a:r>
            <a:r>
              <a:rPr lang="en-US" altLang="zh-CN" sz="1800" dirty="0" err="1"/>
              <a:t>QComboBox</a:t>
            </a:r>
            <a:r>
              <a:rPr lang="zh-CN" altLang="zh-CN" sz="1800" dirty="0"/>
              <a:t>控件，并插入可显示的条目，安装事件过滤器。具体代码如下</a:t>
            </a:r>
            <a:r>
              <a:rPr lang="zh-CN" altLang="zh-CN" sz="1800" dirty="0" smtClean="0"/>
              <a:t>：</a:t>
            </a:r>
            <a:endParaRPr lang="zh-CN" altLang="zh-CN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1270660" y="3534291"/>
            <a:ext cx="9452758" cy="3325416"/>
          </a:xfrm>
          <a:prstGeom prst="roundRect">
            <a:avLst>
              <a:gd name="adj" fmla="val 6371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QWidget</a:t>
            </a:r>
            <a:r>
              <a:rPr lang="en-US" altLang="zh-CN" dirty="0"/>
              <a:t> *</a:t>
            </a:r>
            <a:r>
              <a:rPr lang="en-US" altLang="zh-CN" dirty="0" err="1"/>
              <a:t>ComboDelegate</a:t>
            </a:r>
            <a:r>
              <a:rPr lang="en-US" altLang="zh-CN" dirty="0"/>
              <a:t>::</a:t>
            </a:r>
            <a:r>
              <a:rPr lang="en-US" altLang="zh-CN" dirty="0" err="1"/>
              <a:t>createEditor</a:t>
            </a:r>
            <a:r>
              <a:rPr lang="en-US" altLang="zh-CN" dirty="0"/>
              <a:t>(</a:t>
            </a:r>
            <a:r>
              <a:rPr lang="en-US" altLang="zh-CN" dirty="0" err="1"/>
              <a:t>QWidget</a:t>
            </a:r>
            <a:r>
              <a:rPr lang="en-US" altLang="zh-CN" dirty="0"/>
              <a:t> *</a:t>
            </a:r>
            <a:r>
              <a:rPr lang="en-US" altLang="zh-CN" dirty="0" err="1"/>
              <a:t>parent,const</a:t>
            </a:r>
            <a:r>
              <a:rPr lang="en-US" altLang="zh-CN" dirty="0"/>
              <a:t> </a:t>
            </a:r>
            <a:r>
              <a:rPr lang="en-US" altLang="zh-CN" dirty="0" err="1"/>
              <a:t>QStyleOptionView</a:t>
            </a:r>
            <a:r>
              <a:rPr lang="en-US" altLang="zh-CN" dirty="0"/>
              <a:t>  Item &amp;/*option*/,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QModelIndex</a:t>
            </a:r>
            <a:r>
              <a:rPr lang="en-US" altLang="zh-CN" dirty="0"/>
              <a:t> &amp;/*index*/) </a:t>
            </a:r>
            <a:r>
              <a:rPr lang="en-US" altLang="zh-CN" dirty="0" err="1"/>
              <a:t>const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QComboBox</a:t>
            </a:r>
            <a:r>
              <a:rPr lang="en-US" altLang="zh-CN" dirty="0"/>
              <a:t> *editor = new </a:t>
            </a:r>
            <a:r>
              <a:rPr lang="en-US" altLang="zh-CN" dirty="0" err="1"/>
              <a:t>QComboBox</a:t>
            </a:r>
            <a:r>
              <a:rPr lang="en-US" altLang="zh-CN" dirty="0"/>
              <a:t>(parent);</a:t>
            </a:r>
            <a:endParaRPr lang="zh-CN" altLang="zh-CN" dirty="0"/>
          </a:p>
          <a:p>
            <a:r>
              <a:rPr lang="en-US" altLang="zh-CN" dirty="0"/>
              <a:t>    editor-&gt;</a:t>
            </a:r>
            <a:r>
              <a:rPr lang="en-US" altLang="zh-CN" dirty="0" err="1"/>
              <a:t>addItem</a:t>
            </a:r>
            <a:r>
              <a:rPr lang="en-US" altLang="zh-CN" dirty="0"/>
              <a:t>("</a:t>
            </a:r>
            <a:r>
              <a:rPr lang="zh-CN" altLang="zh-CN" dirty="0"/>
              <a:t>工人</a:t>
            </a:r>
            <a:r>
              <a:rPr lang="en-US" altLang="zh-CN" dirty="0"/>
              <a:t>");</a:t>
            </a:r>
            <a:endParaRPr lang="zh-CN" altLang="zh-CN" dirty="0"/>
          </a:p>
          <a:p>
            <a:r>
              <a:rPr lang="en-US" altLang="zh-CN" dirty="0"/>
              <a:t>    editor-&gt;</a:t>
            </a:r>
            <a:r>
              <a:rPr lang="en-US" altLang="zh-CN" dirty="0" err="1"/>
              <a:t>addItem</a:t>
            </a:r>
            <a:r>
              <a:rPr lang="en-US" altLang="zh-CN" dirty="0"/>
              <a:t>("</a:t>
            </a:r>
            <a:r>
              <a:rPr lang="zh-CN" altLang="zh-CN" dirty="0"/>
              <a:t>农民</a:t>
            </a:r>
            <a:r>
              <a:rPr lang="en-US" altLang="zh-CN" dirty="0"/>
              <a:t>");</a:t>
            </a:r>
            <a:endParaRPr lang="zh-CN" altLang="zh-CN" dirty="0"/>
          </a:p>
          <a:p>
            <a:r>
              <a:rPr lang="en-US" altLang="zh-CN" dirty="0"/>
              <a:t>    editor-&gt;</a:t>
            </a:r>
            <a:r>
              <a:rPr lang="en-US" altLang="zh-CN" dirty="0" err="1"/>
              <a:t>addItem</a:t>
            </a:r>
            <a:r>
              <a:rPr lang="en-US" altLang="zh-CN" dirty="0"/>
              <a:t>("</a:t>
            </a:r>
            <a:r>
              <a:rPr lang="zh-CN" altLang="zh-CN" dirty="0"/>
              <a:t>医生</a:t>
            </a:r>
            <a:r>
              <a:rPr lang="en-US" altLang="zh-CN" dirty="0"/>
              <a:t>");</a:t>
            </a:r>
            <a:endParaRPr lang="zh-CN" altLang="zh-CN" dirty="0"/>
          </a:p>
          <a:p>
            <a:r>
              <a:rPr lang="en-US" altLang="zh-CN" dirty="0"/>
              <a:t>    editor-&gt;</a:t>
            </a:r>
            <a:r>
              <a:rPr lang="en-US" altLang="zh-CN" dirty="0" err="1"/>
              <a:t>addItem</a:t>
            </a:r>
            <a:r>
              <a:rPr lang="en-US" altLang="zh-CN" dirty="0"/>
              <a:t>("</a:t>
            </a:r>
            <a:r>
              <a:rPr lang="zh-CN" altLang="zh-CN" dirty="0"/>
              <a:t>律师</a:t>
            </a:r>
            <a:r>
              <a:rPr lang="en-US" altLang="zh-CN" dirty="0"/>
              <a:t>");</a:t>
            </a:r>
            <a:endParaRPr lang="zh-CN" altLang="zh-CN" dirty="0"/>
          </a:p>
          <a:p>
            <a:r>
              <a:rPr lang="en-US" altLang="zh-CN" dirty="0"/>
              <a:t>    editor-&gt;</a:t>
            </a:r>
            <a:r>
              <a:rPr lang="en-US" altLang="zh-CN" dirty="0" err="1"/>
              <a:t>addItem</a:t>
            </a:r>
            <a:r>
              <a:rPr lang="en-US" altLang="zh-CN" dirty="0"/>
              <a:t>("</a:t>
            </a:r>
            <a:r>
              <a:rPr lang="zh-CN" altLang="zh-CN" dirty="0"/>
              <a:t>军人</a:t>
            </a:r>
            <a:r>
              <a:rPr lang="en-US" altLang="zh-CN" dirty="0"/>
              <a:t>");</a:t>
            </a:r>
            <a:endParaRPr lang="zh-CN" altLang="zh-CN" dirty="0"/>
          </a:p>
          <a:p>
            <a:r>
              <a:rPr lang="en-US" altLang="zh-CN" dirty="0"/>
              <a:t>    editor-&gt;</a:t>
            </a:r>
            <a:r>
              <a:rPr lang="en-US" altLang="zh-CN" dirty="0" err="1"/>
              <a:t>installEventFilter</a:t>
            </a:r>
            <a:r>
              <a:rPr lang="en-US" altLang="zh-CN" dirty="0"/>
              <a:t>(</a:t>
            </a:r>
            <a:r>
              <a:rPr lang="en-US" altLang="zh-CN" dirty="0" err="1"/>
              <a:t>const_cast</a:t>
            </a:r>
            <a:r>
              <a:rPr lang="en-US" altLang="zh-CN" dirty="0"/>
              <a:t>&lt;</a:t>
            </a:r>
            <a:r>
              <a:rPr lang="en-US" altLang="zh-CN" dirty="0" err="1"/>
              <a:t>ComboDelegate</a:t>
            </a:r>
            <a:r>
              <a:rPr lang="en-US" altLang="zh-CN" dirty="0"/>
              <a:t>*&gt;(this));</a:t>
            </a:r>
            <a:endParaRPr lang="zh-CN" altLang="zh-CN" dirty="0"/>
          </a:p>
          <a:p>
            <a:r>
              <a:rPr lang="en-US" altLang="zh-CN" dirty="0"/>
              <a:t>    return editor;</a:t>
            </a:r>
            <a:endParaRPr lang="zh-CN" altLang="zh-CN" dirty="0"/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40888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8495" y="340781"/>
            <a:ext cx="2551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代理（</a:t>
            </a:r>
            <a:r>
              <a:rPr lang="en-US" altLang="zh-CN" sz="2400" b="1" dirty="0"/>
              <a:t>Delegate</a:t>
            </a:r>
            <a:r>
              <a:rPr lang="zh-CN" altLang="zh-CN" sz="2400" b="1" dirty="0"/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1028494" y="958121"/>
            <a:ext cx="78423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err="1"/>
              <a:t>setEditorData</a:t>
            </a:r>
            <a:r>
              <a:rPr lang="en-US" altLang="zh-CN" sz="1800" dirty="0"/>
              <a:t>()</a:t>
            </a:r>
            <a:r>
              <a:rPr lang="zh-CN" altLang="zh-CN" sz="1800" dirty="0"/>
              <a:t>函数中更新了</a:t>
            </a:r>
            <a:r>
              <a:rPr lang="en-US" altLang="zh-CN" sz="1800" dirty="0"/>
              <a:t>Delegate</a:t>
            </a:r>
            <a:r>
              <a:rPr lang="zh-CN" altLang="zh-CN" sz="1800" dirty="0"/>
              <a:t>控件中的数据显示，具体代码如下：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028495" y="1327453"/>
            <a:ext cx="9576170" cy="2128242"/>
          </a:xfrm>
          <a:prstGeom prst="roundRect">
            <a:avLst/>
          </a:prstGeom>
          <a:solidFill>
            <a:srgbClr val="DDDDDD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ComboDelegate</a:t>
            </a:r>
            <a:r>
              <a:rPr lang="en-US" altLang="zh-CN" dirty="0"/>
              <a:t>::</a:t>
            </a:r>
            <a:r>
              <a:rPr lang="en-US" altLang="zh-CN" dirty="0" err="1"/>
              <a:t>setEditorData</a:t>
            </a:r>
            <a:r>
              <a:rPr lang="en-US" altLang="zh-CN" dirty="0"/>
              <a:t>(</a:t>
            </a:r>
            <a:r>
              <a:rPr lang="en-US" altLang="zh-CN" dirty="0" err="1"/>
              <a:t>QWidget</a:t>
            </a:r>
            <a:r>
              <a:rPr lang="en-US" altLang="zh-CN" dirty="0"/>
              <a:t> *</a:t>
            </a:r>
            <a:r>
              <a:rPr lang="en-US" altLang="zh-CN" dirty="0" err="1"/>
              <a:t>editor,const</a:t>
            </a:r>
            <a:r>
              <a:rPr lang="en-US" altLang="zh-CN" dirty="0"/>
              <a:t> </a:t>
            </a:r>
            <a:r>
              <a:rPr lang="en-US" altLang="zh-CN" dirty="0" err="1"/>
              <a:t>QModelIndex</a:t>
            </a:r>
            <a:r>
              <a:rPr lang="en-US" altLang="zh-CN" dirty="0"/>
              <a:t> &amp;index) </a:t>
            </a:r>
            <a:r>
              <a:rPr lang="en-US" altLang="zh-CN" dirty="0" err="1"/>
              <a:t>const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QString</a:t>
            </a:r>
            <a:r>
              <a:rPr lang="en-US" altLang="zh-CN" dirty="0"/>
              <a:t> </a:t>
            </a:r>
            <a:r>
              <a:rPr lang="en-US" altLang="zh-CN" dirty="0" err="1"/>
              <a:t>str</a:t>
            </a:r>
            <a:r>
              <a:rPr lang="en-US" altLang="zh-CN" dirty="0"/>
              <a:t> =</a:t>
            </a:r>
            <a:r>
              <a:rPr lang="en-US" altLang="zh-CN" dirty="0" err="1"/>
              <a:t>index.model</a:t>
            </a:r>
            <a:r>
              <a:rPr lang="en-US" altLang="zh-CN" dirty="0"/>
              <a:t>()-&gt;data(index).</a:t>
            </a:r>
            <a:r>
              <a:rPr lang="en-US" altLang="zh-CN" dirty="0" err="1"/>
              <a:t>toString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QComboBox</a:t>
            </a:r>
            <a:r>
              <a:rPr lang="en-US" altLang="zh-CN" dirty="0"/>
              <a:t> *box = </a:t>
            </a:r>
            <a:r>
              <a:rPr lang="en-US" altLang="zh-CN" dirty="0" err="1"/>
              <a:t>static_cast</a:t>
            </a:r>
            <a:r>
              <a:rPr lang="en-US" altLang="zh-CN" dirty="0"/>
              <a:t>&lt;</a:t>
            </a:r>
            <a:r>
              <a:rPr lang="en-US" altLang="zh-CN" dirty="0" err="1"/>
              <a:t>QComboBox</a:t>
            </a:r>
            <a:r>
              <a:rPr lang="en-US" altLang="zh-CN" dirty="0"/>
              <a:t>*&gt;(editor);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i=box-&gt;</a:t>
            </a:r>
            <a:r>
              <a:rPr lang="en-US" altLang="zh-CN" dirty="0" err="1"/>
              <a:t>findText</a:t>
            </a:r>
            <a:r>
              <a:rPr lang="en-US" altLang="zh-CN" dirty="0"/>
              <a:t>(</a:t>
            </a:r>
            <a:r>
              <a:rPr lang="en-US" altLang="zh-CN" dirty="0" err="1"/>
              <a:t>str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box-&gt;</a:t>
            </a:r>
            <a:r>
              <a:rPr lang="en-US" altLang="zh-CN" dirty="0" err="1"/>
              <a:t>setCurrentIndex</a:t>
            </a:r>
            <a:r>
              <a:rPr lang="en-US" altLang="zh-CN" dirty="0"/>
              <a:t>(i);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1028495" y="3455695"/>
            <a:ext cx="6415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err="1"/>
              <a:t>setModelData</a:t>
            </a:r>
            <a:r>
              <a:rPr lang="en-US" altLang="zh-CN" sz="1800" dirty="0"/>
              <a:t>()</a:t>
            </a:r>
            <a:r>
              <a:rPr lang="zh-CN" altLang="zh-CN" sz="1800" dirty="0"/>
              <a:t>函数中更新了</a:t>
            </a:r>
            <a:r>
              <a:rPr lang="en-US" altLang="zh-CN" sz="1800" dirty="0"/>
              <a:t>Model</a:t>
            </a:r>
            <a:r>
              <a:rPr lang="zh-CN" altLang="zh-CN" sz="1800" dirty="0"/>
              <a:t>中的数据，具体代码如下：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028495" y="3894275"/>
            <a:ext cx="9576170" cy="2128242"/>
          </a:xfrm>
          <a:prstGeom prst="roundRect">
            <a:avLst/>
          </a:prstGeom>
          <a:solidFill>
            <a:srgbClr val="DDDDDD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ComboDelegate</a:t>
            </a:r>
            <a:r>
              <a:rPr lang="en-US" altLang="zh-CN" dirty="0"/>
              <a:t>::</a:t>
            </a:r>
            <a:r>
              <a:rPr lang="en-US" altLang="zh-CN" dirty="0" err="1"/>
              <a:t>setModelData</a:t>
            </a:r>
            <a:r>
              <a:rPr lang="en-US" altLang="zh-CN" dirty="0"/>
              <a:t>(</a:t>
            </a:r>
            <a:r>
              <a:rPr lang="en-US" altLang="zh-CN" dirty="0" err="1"/>
              <a:t>QWidget</a:t>
            </a:r>
            <a:r>
              <a:rPr lang="en-US" altLang="zh-CN" dirty="0"/>
              <a:t> *editor, </a:t>
            </a:r>
            <a:r>
              <a:rPr lang="en-US" altLang="zh-CN" dirty="0" err="1"/>
              <a:t>QAbstractItemModel</a:t>
            </a:r>
            <a:r>
              <a:rPr lang="en-US" altLang="zh-CN" dirty="0"/>
              <a:t> *model,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QModelIndex</a:t>
            </a:r>
            <a:r>
              <a:rPr lang="en-US" altLang="zh-CN" dirty="0"/>
              <a:t> &amp;index) </a:t>
            </a:r>
            <a:r>
              <a:rPr lang="en-US" altLang="zh-CN" dirty="0" err="1"/>
              <a:t>const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QComboBox</a:t>
            </a:r>
            <a:r>
              <a:rPr lang="en-US" altLang="zh-CN" dirty="0"/>
              <a:t> *box = </a:t>
            </a:r>
            <a:r>
              <a:rPr lang="en-US" altLang="zh-CN" dirty="0" err="1"/>
              <a:t>static_cast</a:t>
            </a:r>
            <a:r>
              <a:rPr lang="en-US" altLang="zh-CN" dirty="0"/>
              <a:t>&lt;</a:t>
            </a:r>
            <a:r>
              <a:rPr lang="en-US" altLang="zh-CN" dirty="0" err="1"/>
              <a:t>QComboBox</a:t>
            </a:r>
            <a:r>
              <a:rPr lang="en-US" altLang="zh-CN" dirty="0"/>
              <a:t>*&gt;(editor);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QString</a:t>
            </a:r>
            <a:r>
              <a:rPr lang="en-US" altLang="zh-CN" dirty="0"/>
              <a:t> </a:t>
            </a:r>
            <a:r>
              <a:rPr lang="en-US" altLang="zh-CN" dirty="0" err="1"/>
              <a:t>str</a:t>
            </a:r>
            <a:r>
              <a:rPr lang="en-US" altLang="zh-CN" dirty="0"/>
              <a:t> = box-&gt;</a:t>
            </a:r>
            <a:r>
              <a:rPr lang="en-US" altLang="zh-CN" dirty="0" err="1"/>
              <a:t>currentText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/>
              <a:t>    model-&gt;</a:t>
            </a:r>
            <a:r>
              <a:rPr lang="en-US" altLang="zh-CN" dirty="0" err="1"/>
              <a:t>setData</a:t>
            </a:r>
            <a:r>
              <a:rPr lang="en-US" altLang="zh-CN" dirty="0"/>
              <a:t>(</a:t>
            </a:r>
            <a:r>
              <a:rPr lang="en-US" altLang="zh-CN" dirty="0" err="1"/>
              <a:t>index,str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3405044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1153289" y="3206338"/>
            <a:ext cx="9593880" cy="356259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028495" y="340781"/>
            <a:ext cx="2551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代理（</a:t>
            </a:r>
            <a:r>
              <a:rPr lang="en-US" altLang="zh-CN" sz="2400" b="1" dirty="0"/>
              <a:t>Delegate</a:t>
            </a:r>
            <a:r>
              <a:rPr lang="zh-CN" altLang="zh-CN" sz="2400" b="1" dirty="0"/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1028495" y="934548"/>
            <a:ext cx="45430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updateEditorGeometry</a:t>
            </a:r>
            <a:r>
              <a:rPr lang="en-US" altLang="zh-CN" dirty="0"/>
              <a:t>()</a:t>
            </a:r>
            <a:r>
              <a:rPr lang="zh-CN" altLang="zh-CN" dirty="0"/>
              <a:t>函数的具体代码如下：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153289" y="1288491"/>
            <a:ext cx="9593880" cy="1549360"/>
          </a:xfrm>
          <a:prstGeom prst="roundRect">
            <a:avLst/>
          </a:prstGeom>
          <a:solidFill>
            <a:srgbClr val="DDDDDD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ComboDelegate</a:t>
            </a:r>
            <a:r>
              <a:rPr lang="en-US" altLang="zh-CN" dirty="0"/>
              <a:t>::</a:t>
            </a:r>
            <a:r>
              <a:rPr lang="en-US" altLang="zh-CN" dirty="0" err="1"/>
              <a:t>updateEditorGeometry</a:t>
            </a:r>
            <a:r>
              <a:rPr lang="en-US" altLang="zh-CN" dirty="0"/>
              <a:t>(</a:t>
            </a:r>
            <a:r>
              <a:rPr lang="en-US" altLang="zh-CN" dirty="0" err="1"/>
              <a:t>QWidget</a:t>
            </a:r>
            <a:r>
              <a:rPr lang="en-US" altLang="zh-CN" dirty="0"/>
              <a:t> *editor,</a:t>
            </a:r>
            <a:endParaRPr lang="zh-CN" altLang="zh-CN" dirty="0"/>
          </a:p>
          <a:p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QStyleOptionViewItem</a:t>
            </a:r>
            <a:r>
              <a:rPr lang="en-US" altLang="zh-CN" dirty="0"/>
              <a:t> &amp;option,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QModelIndex</a:t>
            </a:r>
            <a:r>
              <a:rPr lang="en-US" altLang="zh-CN" dirty="0"/>
              <a:t> &amp;/*index*/) </a:t>
            </a:r>
            <a:r>
              <a:rPr lang="en-US" altLang="zh-CN" dirty="0" err="1"/>
              <a:t>const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editor-&gt;</a:t>
            </a:r>
            <a:r>
              <a:rPr lang="en-US" altLang="zh-CN" dirty="0" err="1"/>
              <a:t>setGeometry</a:t>
            </a:r>
            <a:r>
              <a:rPr lang="en-US" altLang="zh-CN" dirty="0"/>
              <a:t>(</a:t>
            </a:r>
            <a:r>
              <a:rPr lang="en-US" altLang="zh-CN" dirty="0" err="1"/>
              <a:t>option.rect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1153289" y="2837851"/>
            <a:ext cx="9593880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在“</a:t>
            </a:r>
            <a:r>
              <a:rPr lang="en-US" altLang="zh-CN" dirty="0"/>
              <a:t>main.cpp</a:t>
            </a:r>
            <a:r>
              <a:rPr lang="zh-CN" altLang="zh-CN" dirty="0"/>
              <a:t>”文件中添加以下内容：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/>
              <a:t>   #</a:t>
            </a:r>
            <a:r>
              <a:rPr lang="en-US" altLang="zh-CN" dirty="0"/>
              <a:t>include "</a:t>
            </a:r>
            <a:r>
              <a:rPr lang="en-US" altLang="zh-CN" dirty="0" err="1"/>
              <a:t>combodelegate.h</a:t>
            </a:r>
            <a:r>
              <a:rPr lang="en-US" altLang="zh-CN" dirty="0"/>
              <a:t>"</a:t>
            </a:r>
            <a:endParaRPr lang="zh-CN" altLang="zh-CN" dirty="0"/>
          </a:p>
          <a:p>
            <a:r>
              <a:rPr lang="zh-CN" altLang="zh-CN" dirty="0"/>
              <a:t>在语句</a:t>
            </a:r>
            <a:r>
              <a:rPr lang="en-US" altLang="zh-CN" dirty="0" err="1"/>
              <a:t>tableView.setModel</a:t>
            </a:r>
            <a:r>
              <a:rPr lang="en-US" altLang="zh-CN" dirty="0"/>
              <a:t>(&amp;model)</a:t>
            </a:r>
            <a:r>
              <a:rPr lang="zh-CN" altLang="zh-CN" dirty="0"/>
              <a:t>的后面添加以下代码：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153289" y="3868902"/>
            <a:ext cx="9593880" cy="681038"/>
          </a:xfrm>
          <a:prstGeom prst="roundRect">
            <a:avLst/>
          </a:prstGeom>
          <a:solidFill>
            <a:srgbClr val="DDDDDD"/>
          </a:solidFill>
        </p:spPr>
        <p:txBody>
          <a:bodyPr wrap="square">
            <a:spAutoFit/>
          </a:bodyPr>
          <a:lstStyle/>
          <a:p>
            <a:r>
              <a:rPr lang="en-US" altLang="zh-CN" dirty="0" err="1"/>
              <a:t>ComboDelegate</a:t>
            </a:r>
            <a:r>
              <a:rPr lang="en-US" altLang="zh-CN" dirty="0"/>
              <a:t> </a:t>
            </a:r>
            <a:r>
              <a:rPr lang="en-US" altLang="zh-CN" dirty="0" err="1"/>
              <a:t>comboDelegate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 err="1"/>
              <a:t>tableView.setItemDelegateForColumn</a:t>
            </a:r>
            <a:r>
              <a:rPr lang="en-US" altLang="zh-CN" dirty="0"/>
              <a:t>(2,&amp;comboDelegate);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8006954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8495" y="340781"/>
            <a:ext cx="2551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代理（</a:t>
            </a:r>
            <a:r>
              <a:rPr lang="en-US" altLang="zh-CN" sz="2400" b="1" dirty="0"/>
              <a:t>Delegate</a:t>
            </a:r>
            <a:r>
              <a:rPr lang="zh-CN" altLang="zh-CN" sz="2400" b="1" dirty="0"/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1212665" y="934371"/>
            <a:ext cx="68388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800" dirty="0"/>
              <a:t>此时运行程序，双击第</a:t>
            </a:r>
            <a:r>
              <a:rPr lang="en-US" altLang="zh-CN" sz="1800" dirty="0"/>
              <a:t>1</a:t>
            </a:r>
            <a:r>
              <a:rPr lang="zh-CN" altLang="zh-CN" sz="1800" dirty="0"/>
              <a:t>行第</a:t>
            </a:r>
            <a:r>
              <a:rPr lang="en-US" altLang="zh-CN" sz="1800" dirty="0"/>
              <a:t>3</a:t>
            </a:r>
            <a:r>
              <a:rPr lang="zh-CN" altLang="zh-CN" sz="1800" dirty="0"/>
              <a:t>列，显示如图</a:t>
            </a:r>
            <a:r>
              <a:rPr lang="en-US" altLang="zh-CN" sz="1800" dirty="0"/>
              <a:t>8.10</a:t>
            </a:r>
            <a:r>
              <a:rPr lang="zh-CN" altLang="zh-CN" sz="1800" dirty="0"/>
              <a:t>所示的下拉列表。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18808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2658558"/>
              </p:ext>
            </p:extLst>
          </p:nvPr>
        </p:nvGraphicFramePr>
        <p:xfrm>
          <a:off x="2681128" y="1567542"/>
          <a:ext cx="6518593" cy="32976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9" name="Visio" r:id="rId3" imgW="4438014" imgH="2237490" progId="Visio.Drawing.11">
                  <p:embed/>
                </p:oleObj>
              </mc:Choice>
              <mc:Fallback>
                <p:oleObj name="Visio" r:id="rId3" imgW="4438014" imgH="223749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1128" y="1567542"/>
                        <a:ext cx="6518593" cy="32976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67892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8495" y="340781"/>
            <a:ext cx="2551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代理（</a:t>
            </a:r>
            <a:r>
              <a:rPr lang="en-US" altLang="zh-CN" sz="2400" b="1" dirty="0"/>
              <a:t>Delegate</a:t>
            </a:r>
            <a:r>
              <a:rPr lang="zh-CN" altLang="zh-CN" sz="2400" b="1" dirty="0"/>
              <a:t>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28495" y="1092530"/>
            <a:ext cx="1007493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下面使用</a:t>
            </a:r>
            <a:r>
              <a:rPr lang="en-US" altLang="zh-CN" dirty="0" err="1"/>
              <a:t>QSpinBox</a:t>
            </a:r>
            <a:r>
              <a:rPr lang="zh-CN" altLang="zh-CN" dirty="0"/>
              <a:t>控件实现对收入的输入编辑，调用自定义的</a:t>
            </a:r>
            <a:r>
              <a:rPr lang="en-US" altLang="zh-CN" dirty="0"/>
              <a:t>Delegate</a:t>
            </a:r>
            <a:r>
              <a:rPr lang="zh-CN" altLang="zh-CN" dirty="0"/>
              <a:t>来实现。</a:t>
            </a:r>
          </a:p>
          <a:p>
            <a:r>
              <a:rPr lang="en-US" altLang="zh-CN" dirty="0" err="1"/>
              <a:t>SpinDelegate</a:t>
            </a:r>
            <a:r>
              <a:rPr lang="zh-CN" altLang="zh-CN" dirty="0"/>
              <a:t>类的实现与</a:t>
            </a:r>
            <a:r>
              <a:rPr lang="en-US" altLang="zh-CN" dirty="0" err="1"/>
              <a:t>ComboDelegate</a:t>
            </a:r>
            <a:r>
              <a:rPr lang="zh-CN" altLang="zh-CN" dirty="0"/>
              <a:t>类的实现类似，此处不再详细讲解。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）头文件“</a:t>
            </a:r>
            <a:r>
              <a:rPr lang="en-US" altLang="zh-CN" dirty="0" err="1"/>
              <a:t>spindelegate.h</a:t>
            </a:r>
            <a:r>
              <a:rPr lang="zh-CN" altLang="zh-CN" dirty="0"/>
              <a:t>”中的具体代码如下</a:t>
            </a:r>
            <a:r>
              <a:rPr lang="zh-CN" altLang="zh-CN" dirty="0" smtClean="0"/>
              <a:t>：</a:t>
            </a:r>
            <a:endParaRPr lang="zh-CN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1211283" y="1969693"/>
            <a:ext cx="9500260" cy="3900130"/>
          </a:xfrm>
          <a:prstGeom prst="roundRect">
            <a:avLst>
              <a:gd name="adj" fmla="val 6948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 &lt;</a:t>
            </a:r>
            <a:r>
              <a:rPr lang="en-US" altLang="zh-CN" dirty="0" err="1"/>
              <a:t>QItemDelegate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class </a:t>
            </a:r>
            <a:r>
              <a:rPr lang="en-US" altLang="zh-CN" dirty="0" err="1"/>
              <a:t>SpinDelegate</a:t>
            </a:r>
            <a:r>
              <a:rPr lang="en-US" altLang="zh-CN" dirty="0"/>
              <a:t> : public </a:t>
            </a:r>
            <a:r>
              <a:rPr lang="en-US" altLang="zh-CN" dirty="0" err="1"/>
              <a:t>QItemDelegate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Q_OBJECT</a:t>
            </a:r>
            <a:endParaRPr lang="zh-CN" altLang="zh-CN" dirty="0"/>
          </a:p>
          <a:p>
            <a:r>
              <a:rPr lang="en-US" altLang="zh-CN" dirty="0"/>
              <a:t>public: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SpinDelegate</a:t>
            </a:r>
            <a:r>
              <a:rPr lang="en-US" altLang="zh-CN" dirty="0"/>
              <a:t>(</a:t>
            </a:r>
            <a:r>
              <a:rPr lang="en-US" altLang="zh-CN" dirty="0" err="1"/>
              <a:t>QObject</a:t>
            </a:r>
            <a:r>
              <a:rPr lang="en-US" altLang="zh-CN" dirty="0"/>
              <a:t> *parent = 0);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QWidget</a:t>
            </a:r>
            <a:r>
              <a:rPr lang="en-US" altLang="zh-CN" dirty="0"/>
              <a:t> *</a:t>
            </a:r>
            <a:r>
              <a:rPr lang="en-US" altLang="zh-CN" dirty="0" err="1"/>
              <a:t>createEditor</a:t>
            </a:r>
            <a:r>
              <a:rPr lang="en-US" altLang="zh-CN" dirty="0"/>
              <a:t>(</a:t>
            </a:r>
            <a:r>
              <a:rPr lang="en-US" altLang="zh-CN" dirty="0" err="1"/>
              <a:t>QWidget</a:t>
            </a:r>
            <a:r>
              <a:rPr lang="en-US" altLang="zh-CN" dirty="0"/>
              <a:t> *parent,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QStyleOptionViewItem</a:t>
            </a:r>
            <a:r>
              <a:rPr lang="en-US" altLang="zh-CN" dirty="0"/>
              <a:t> &amp;option,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QModelIndex</a:t>
            </a:r>
            <a:r>
              <a:rPr lang="en-US" altLang="zh-CN" dirty="0"/>
              <a:t>  &amp;index) </a:t>
            </a:r>
            <a:r>
              <a:rPr lang="en-US" altLang="zh-CN" dirty="0" err="1"/>
              <a:t>const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void </a:t>
            </a:r>
            <a:r>
              <a:rPr lang="en-US" altLang="zh-CN" dirty="0" err="1"/>
              <a:t>setEditorData</a:t>
            </a:r>
            <a:r>
              <a:rPr lang="en-US" altLang="zh-CN" dirty="0"/>
              <a:t>(</a:t>
            </a:r>
            <a:r>
              <a:rPr lang="en-US" altLang="zh-CN" dirty="0" err="1"/>
              <a:t>QWidget</a:t>
            </a:r>
            <a:r>
              <a:rPr lang="en-US" altLang="zh-CN" dirty="0"/>
              <a:t> *editor,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QModelIndex</a:t>
            </a:r>
            <a:r>
              <a:rPr lang="en-US" altLang="zh-CN" dirty="0"/>
              <a:t> &amp;index) </a:t>
            </a:r>
            <a:r>
              <a:rPr lang="en-US" altLang="zh-CN" dirty="0" err="1"/>
              <a:t>const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void </a:t>
            </a:r>
            <a:r>
              <a:rPr lang="en-US" altLang="zh-CN" dirty="0" err="1"/>
              <a:t>setModelData</a:t>
            </a:r>
            <a:r>
              <a:rPr lang="en-US" altLang="zh-CN" dirty="0"/>
              <a:t>(</a:t>
            </a:r>
            <a:r>
              <a:rPr lang="en-US" altLang="zh-CN" dirty="0" err="1"/>
              <a:t>QWidget</a:t>
            </a:r>
            <a:r>
              <a:rPr lang="en-US" altLang="zh-CN" dirty="0"/>
              <a:t> *editor, </a:t>
            </a:r>
            <a:r>
              <a:rPr lang="en-US" altLang="zh-CN" dirty="0" err="1"/>
              <a:t>QAbstractItemModel</a:t>
            </a:r>
            <a:r>
              <a:rPr lang="en-US" altLang="zh-CN" dirty="0"/>
              <a:t> *model,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QModel</a:t>
            </a:r>
            <a:r>
              <a:rPr lang="en-US" altLang="zh-CN" dirty="0"/>
              <a:t> Index &amp;index) </a:t>
            </a:r>
            <a:r>
              <a:rPr lang="en-US" altLang="zh-CN" dirty="0" err="1"/>
              <a:t>const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void </a:t>
            </a:r>
            <a:r>
              <a:rPr lang="en-US" altLang="zh-CN" dirty="0" err="1"/>
              <a:t>updateEditorGeometry</a:t>
            </a:r>
            <a:r>
              <a:rPr lang="en-US" altLang="zh-CN" dirty="0"/>
              <a:t>(</a:t>
            </a:r>
            <a:r>
              <a:rPr lang="en-US" altLang="zh-CN" dirty="0" err="1"/>
              <a:t>QWidget</a:t>
            </a:r>
            <a:r>
              <a:rPr lang="en-US" altLang="zh-CN" dirty="0"/>
              <a:t> *editor,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QStyleOptionViewItem</a:t>
            </a:r>
            <a:r>
              <a:rPr lang="en-US" altLang="zh-CN" dirty="0"/>
              <a:t> &amp;option,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QModelIndex</a:t>
            </a:r>
            <a:r>
              <a:rPr lang="en-US" altLang="zh-CN" dirty="0"/>
              <a:t> &amp;index) </a:t>
            </a:r>
            <a:r>
              <a:rPr lang="en-US" altLang="zh-CN" dirty="0" err="1"/>
              <a:t>const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 smtClean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046238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28103" y="278444"/>
            <a:ext cx="11224649" cy="6748788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37" tIns="43415" rIns="86837" bIns="43415"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355928" y="1495381"/>
            <a:ext cx="1641353" cy="1794289"/>
          </a:xfrm>
          <a:prstGeom prst="rect">
            <a:avLst/>
          </a:prstGeom>
          <a:solidFill>
            <a:srgbClr val="6A4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869259" y="1234906"/>
            <a:ext cx="1641353" cy="1794289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3"/>
          <p:cNvSpPr txBox="1"/>
          <p:nvPr/>
        </p:nvSpPr>
        <p:spPr>
          <a:xfrm>
            <a:off x="5498428" y="1591341"/>
            <a:ext cx="1498853" cy="1488092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9100" b="1" dirty="0" smtClean="0">
                <a:solidFill>
                  <a:schemeClr val="bg1"/>
                </a:solidFill>
                <a:latin typeface="方正隶书简体" panose="02010601030101010101" pitchFamily="2" charset="-122"/>
                <a:ea typeface="方正隶书简体" panose="02010601030101010101" pitchFamily="2" charset="-122"/>
              </a:rPr>
              <a:t>02</a:t>
            </a:r>
            <a:endParaRPr lang="zh-CN" altLang="en-US" sz="9100" b="1" dirty="0">
              <a:solidFill>
                <a:schemeClr val="bg1"/>
              </a:solidFill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464" y="665682"/>
            <a:ext cx="939645" cy="1112796"/>
          </a:xfrm>
          <a:prstGeom prst="rect">
            <a:avLst/>
          </a:prstGeom>
        </p:spPr>
      </p:pic>
      <p:sp>
        <p:nvSpPr>
          <p:cNvPr id="25" name="TextBox 5"/>
          <p:cNvSpPr txBox="1"/>
          <p:nvPr/>
        </p:nvSpPr>
        <p:spPr>
          <a:xfrm>
            <a:off x="3926417" y="3494317"/>
            <a:ext cx="4500374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/>
              <a:t>“实例”模型</a:t>
            </a:r>
            <a:r>
              <a:rPr lang="en-US" altLang="zh-CN" sz="2800" b="1" dirty="0"/>
              <a:t>/</a:t>
            </a:r>
            <a:r>
              <a:rPr lang="zh-CN" altLang="zh-CN" sz="2800" b="1" dirty="0"/>
              <a:t>视图类使用</a:t>
            </a:r>
          </a:p>
        </p:txBody>
      </p:sp>
    </p:spTree>
    <p:extLst>
      <p:ext uri="{BB962C8B-B14F-4D97-AF65-F5344CB8AC3E}">
        <p14:creationId xmlns:p14="http://schemas.microsoft.com/office/powerpoint/2010/main" val="325692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  <p:bldP spid="2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8495" y="340781"/>
            <a:ext cx="2551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代理（</a:t>
            </a:r>
            <a:r>
              <a:rPr lang="en-US" altLang="zh-CN" sz="2400" b="1" dirty="0"/>
              <a:t>Delegate</a:t>
            </a:r>
            <a:r>
              <a:rPr lang="zh-CN" altLang="zh-CN" sz="2400" b="1" dirty="0"/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1232434" y="993924"/>
            <a:ext cx="5589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2</a:t>
            </a:r>
            <a:r>
              <a:rPr lang="zh-CN" altLang="zh-CN" sz="1800" dirty="0"/>
              <a:t>）源文件“</a:t>
            </a:r>
            <a:r>
              <a:rPr lang="en-US" altLang="zh-CN" sz="1800" dirty="0"/>
              <a:t>spindelegate.cpp</a:t>
            </a:r>
            <a:r>
              <a:rPr lang="zh-CN" altLang="zh-CN" sz="1800" dirty="0"/>
              <a:t>”中的具体代码如下：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41912" y="1363256"/>
            <a:ext cx="9512135" cy="1549360"/>
          </a:xfrm>
          <a:prstGeom prst="roundRect">
            <a:avLst/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 "</a:t>
            </a:r>
            <a:r>
              <a:rPr lang="en-US" altLang="zh-CN" dirty="0" err="1"/>
              <a:t>spindelegate.h</a:t>
            </a:r>
            <a:r>
              <a:rPr lang="en-US" altLang="zh-CN" dirty="0"/>
              <a:t>"</a:t>
            </a:r>
            <a:endParaRPr lang="zh-CN" altLang="zh-CN" dirty="0"/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QSpinBox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 err="1"/>
              <a:t>SpinDelegate</a:t>
            </a:r>
            <a:r>
              <a:rPr lang="en-US" altLang="zh-CN" dirty="0"/>
              <a:t>::</a:t>
            </a:r>
            <a:r>
              <a:rPr lang="en-US" altLang="zh-CN" dirty="0" err="1"/>
              <a:t>SpinDelegate</a:t>
            </a:r>
            <a:r>
              <a:rPr lang="en-US" altLang="zh-CN" dirty="0"/>
              <a:t>(</a:t>
            </a:r>
            <a:r>
              <a:rPr lang="en-US" altLang="zh-CN" dirty="0" err="1"/>
              <a:t>QObject</a:t>
            </a:r>
            <a:r>
              <a:rPr lang="en-US" altLang="zh-CN" dirty="0"/>
              <a:t> *parent): </a:t>
            </a:r>
            <a:r>
              <a:rPr lang="en-US" altLang="zh-CN" dirty="0" err="1"/>
              <a:t>QItemDelegate</a:t>
            </a:r>
            <a:r>
              <a:rPr lang="en-US" altLang="zh-CN" dirty="0"/>
              <a:t>(parent)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 smtClean="0"/>
              <a:t>}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1232434" y="2912616"/>
            <a:ext cx="401763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createEditor</a:t>
            </a:r>
            <a:r>
              <a:rPr lang="en-US" altLang="zh-CN" dirty="0"/>
              <a:t>()</a:t>
            </a:r>
            <a:r>
              <a:rPr lang="zh-CN" altLang="zh-CN" dirty="0"/>
              <a:t>函数的具体实现代码如下：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8018" y="3266559"/>
            <a:ext cx="9512135" cy="2417683"/>
          </a:xfrm>
          <a:prstGeom prst="roundRect">
            <a:avLst>
              <a:gd name="adj" fmla="val 10282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QWidget</a:t>
            </a:r>
            <a:r>
              <a:rPr lang="en-US" altLang="zh-CN" dirty="0"/>
              <a:t> *</a:t>
            </a:r>
            <a:r>
              <a:rPr lang="en-US" altLang="zh-CN" dirty="0" err="1"/>
              <a:t>SpinDelegate</a:t>
            </a:r>
            <a:r>
              <a:rPr lang="en-US" altLang="zh-CN" dirty="0"/>
              <a:t>::</a:t>
            </a:r>
            <a:r>
              <a:rPr lang="en-US" altLang="zh-CN" dirty="0" err="1"/>
              <a:t>createEditor</a:t>
            </a:r>
            <a:r>
              <a:rPr lang="en-US" altLang="zh-CN" dirty="0"/>
              <a:t>(</a:t>
            </a:r>
            <a:r>
              <a:rPr lang="en-US" altLang="zh-CN" dirty="0" err="1"/>
              <a:t>QWidget</a:t>
            </a:r>
            <a:r>
              <a:rPr lang="en-US" altLang="zh-CN" dirty="0"/>
              <a:t> *</a:t>
            </a:r>
            <a:r>
              <a:rPr lang="en-US" altLang="zh-CN" dirty="0" err="1"/>
              <a:t>parent,const</a:t>
            </a:r>
            <a:r>
              <a:rPr lang="en-US" altLang="zh-CN" dirty="0"/>
              <a:t> </a:t>
            </a:r>
            <a:r>
              <a:rPr lang="en-US" altLang="zh-CN" dirty="0" err="1"/>
              <a:t>QStyleOptionViewItem</a:t>
            </a:r>
            <a:r>
              <a:rPr lang="en-US" altLang="zh-CN" dirty="0"/>
              <a:t> &amp;/*option*/,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QModelIndex</a:t>
            </a:r>
            <a:r>
              <a:rPr lang="en-US" altLang="zh-CN" dirty="0"/>
              <a:t> &amp;/*index*/) </a:t>
            </a:r>
            <a:r>
              <a:rPr lang="en-US" altLang="zh-CN" dirty="0" err="1"/>
              <a:t>const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QSpinBox</a:t>
            </a:r>
            <a:r>
              <a:rPr lang="en-US" altLang="zh-CN" dirty="0"/>
              <a:t> *editor = new </a:t>
            </a:r>
            <a:r>
              <a:rPr lang="en-US" altLang="zh-CN" dirty="0" err="1"/>
              <a:t>QSpinBox</a:t>
            </a:r>
            <a:r>
              <a:rPr lang="en-US" altLang="zh-CN" dirty="0"/>
              <a:t>(parent);</a:t>
            </a:r>
            <a:endParaRPr lang="zh-CN" altLang="zh-CN" dirty="0"/>
          </a:p>
          <a:p>
            <a:r>
              <a:rPr lang="en-US" altLang="zh-CN" dirty="0"/>
              <a:t>    editor-&gt;</a:t>
            </a:r>
            <a:r>
              <a:rPr lang="en-US" altLang="zh-CN" dirty="0" err="1"/>
              <a:t>setRange</a:t>
            </a:r>
            <a:r>
              <a:rPr lang="en-US" altLang="zh-CN" dirty="0"/>
              <a:t>(0,10000);</a:t>
            </a:r>
            <a:endParaRPr lang="zh-CN" altLang="zh-CN" dirty="0"/>
          </a:p>
          <a:p>
            <a:r>
              <a:rPr lang="en-US" altLang="zh-CN" dirty="0"/>
              <a:t>    editor-&gt;</a:t>
            </a:r>
            <a:r>
              <a:rPr lang="en-US" altLang="zh-CN" dirty="0" err="1"/>
              <a:t>installEventFilter</a:t>
            </a:r>
            <a:r>
              <a:rPr lang="en-US" altLang="zh-CN" dirty="0"/>
              <a:t>(</a:t>
            </a:r>
            <a:r>
              <a:rPr lang="en-US" altLang="zh-CN" dirty="0" err="1"/>
              <a:t>const_cast</a:t>
            </a:r>
            <a:r>
              <a:rPr lang="en-US" altLang="zh-CN" dirty="0"/>
              <a:t>&lt;</a:t>
            </a:r>
            <a:r>
              <a:rPr lang="en-US" altLang="zh-CN" dirty="0" err="1"/>
              <a:t>SpinDelegate</a:t>
            </a:r>
            <a:r>
              <a:rPr lang="en-US" altLang="zh-CN" dirty="0"/>
              <a:t>*&gt;(this));</a:t>
            </a:r>
            <a:endParaRPr lang="zh-CN" altLang="zh-CN" dirty="0"/>
          </a:p>
          <a:p>
            <a:r>
              <a:rPr lang="en-US" altLang="zh-CN" dirty="0"/>
              <a:t>    return editor;</a:t>
            </a:r>
            <a:endParaRPr lang="zh-CN" altLang="zh-CN" dirty="0"/>
          </a:p>
          <a:p>
            <a:r>
              <a:rPr lang="en-US" altLang="zh-CN" dirty="0" smtClean="0"/>
              <a:t>}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2556033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8495" y="340781"/>
            <a:ext cx="2551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代理（</a:t>
            </a:r>
            <a:r>
              <a:rPr lang="en-US" altLang="zh-CN" sz="2400" b="1" dirty="0"/>
              <a:t>Delegate</a:t>
            </a:r>
            <a:r>
              <a:rPr lang="zh-CN" altLang="zh-CN" sz="2400" b="1" dirty="0"/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1175089" y="934547"/>
            <a:ext cx="4372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err="1"/>
              <a:t>setEditorData</a:t>
            </a:r>
            <a:r>
              <a:rPr lang="en-US" altLang="zh-CN" sz="1800" dirty="0"/>
              <a:t>()</a:t>
            </a:r>
            <a:r>
              <a:rPr lang="zh-CN" altLang="zh-CN" sz="1800" dirty="0"/>
              <a:t>函数的具体实现代码如下：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5089" y="1303879"/>
            <a:ext cx="9643332" cy="1838801"/>
          </a:xfrm>
          <a:prstGeom prst="roundRect">
            <a:avLst>
              <a:gd name="adj" fmla="val 10855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SpinDelegate</a:t>
            </a:r>
            <a:r>
              <a:rPr lang="en-US" altLang="zh-CN" dirty="0"/>
              <a:t>::</a:t>
            </a:r>
            <a:r>
              <a:rPr lang="en-US" altLang="zh-CN" dirty="0" err="1"/>
              <a:t>setEditorData</a:t>
            </a:r>
            <a:r>
              <a:rPr lang="en-US" altLang="zh-CN" dirty="0"/>
              <a:t>(</a:t>
            </a:r>
            <a:r>
              <a:rPr lang="en-US" altLang="zh-CN" dirty="0" err="1"/>
              <a:t>QWidget</a:t>
            </a:r>
            <a:r>
              <a:rPr lang="en-US" altLang="zh-CN" dirty="0"/>
              <a:t> *</a:t>
            </a:r>
            <a:r>
              <a:rPr lang="en-US" altLang="zh-CN" dirty="0" err="1"/>
              <a:t>editor,const</a:t>
            </a:r>
            <a:r>
              <a:rPr lang="en-US" altLang="zh-CN" dirty="0"/>
              <a:t> </a:t>
            </a:r>
            <a:r>
              <a:rPr lang="en-US" altLang="zh-CN" dirty="0" err="1"/>
              <a:t>QModelIndex</a:t>
            </a:r>
            <a:r>
              <a:rPr lang="en-US" altLang="zh-CN" dirty="0"/>
              <a:t> &amp;index) </a:t>
            </a:r>
            <a:r>
              <a:rPr lang="en-US" altLang="zh-CN" dirty="0" err="1"/>
              <a:t>const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value =</a:t>
            </a:r>
            <a:r>
              <a:rPr lang="en-US" altLang="zh-CN" dirty="0" err="1"/>
              <a:t>index.model</a:t>
            </a:r>
            <a:r>
              <a:rPr lang="en-US" altLang="zh-CN" dirty="0"/>
              <a:t>()-&gt;data(index).</a:t>
            </a:r>
            <a:r>
              <a:rPr lang="en-US" altLang="zh-CN" dirty="0" err="1"/>
              <a:t>toInt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QSpinBox</a:t>
            </a:r>
            <a:r>
              <a:rPr lang="en-US" altLang="zh-CN" dirty="0"/>
              <a:t> *box = </a:t>
            </a:r>
            <a:r>
              <a:rPr lang="en-US" altLang="zh-CN" dirty="0" err="1"/>
              <a:t>static_cast</a:t>
            </a:r>
            <a:r>
              <a:rPr lang="en-US" altLang="zh-CN" dirty="0"/>
              <a:t>&lt;</a:t>
            </a:r>
            <a:r>
              <a:rPr lang="en-US" altLang="zh-CN" dirty="0" err="1"/>
              <a:t>QSpinBox</a:t>
            </a:r>
            <a:r>
              <a:rPr lang="en-US" altLang="zh-CN" dirty="0"/>
              <a:t>*&gt;(editor);</a:t>
            </a:r>
            <a:endParaRPr lang="zh-CN" altLang="zh-CN" dirty="0"/>
          </a:p>
          <a:p>
            <a:r>
              <a:rPr lang="en-US" altLang="zh-CN" dirty="0"/>
              <a:t>    box-&gt;</a:t>
            </a:r>
            <a:r>
              <a:rPr lang="en-US" altLang="zh-CN" dirty="0" err="1"/>
              <a:t>setValue</a:t>
            </a:r>
            <a:r>
              <a:rPr lang="en-US" altLang="zh-CN" dirty="0"/>
              <a:t>(value);</a:t>
            </a:r>
            <a:endParaRPr lang="zh-CN" altLang="zh-CN" dirty="0"/>
          </a:p>
          <a:p>
            <a:r>
              <a:rPr lang="en-US" altLang="zh-CN" dirty="0" smtClean="0"/>
              <a:t>}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1175089" y="3142680"/>
            <a:ext cx="4421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err="1"/>
              <a:t>setModelData</a:t>
            </a:r>
            <a:r>
              <a:rPr lang="en-US" altLang="zh-CN" sz="1800" dirty="0"/>
              <a:t>()</a:t>
            </a:r>
            <a:r>
              <a:rPr lang="zh-CN" altLang="zh-CN" sz="1800" dirty="0"/>
              <a:t>函数的具体实现代码如下：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75089" y="3559672"/>
            <a:ext cx="9643332" cy="2035225"/>
          </a:xfrm>
          <a:prstGeom prst="roundRect">
            <a:avLst>
              <a:gd name="adj" fmla="val 10855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SpinDelegate</a:t>
            </a:r>
            <a:r>
              <a:rPr lang="en-US" altLang="zh-CN" dirty="0"/>
              <a:t>::</a:t>
            </a:r>
            <a:r>
              <a:rPr lang="en-US" altLang="zh-CN" dirty="0" err="1"/>
              <a:t>setModelData</a:t>
            </a:r>
            <a:r>
              <a:rPr lang="en-US" altLang="zh-CN" dirty="0"/>
              <a:t>(</a:t>
            </a:r>
            <a:r>
              <a:rPr lang="en-US" altLang="zh-CN" dirty="0" err="1"/>
              <a:t>QWidget</a:t>
            </a:r>
            <a:r>
              <a:rPr lang="en-US" altLang="zh-CN" dirty="0"/>
              <a:t> *editor, </a:t>
            </a:r>
            <a:r>
              <a:rPr lang="en-US" altLang="zh-CN" dirty="0" err="1"/>
              <a:t>QAbstractItemModel</a:t>
            </a:r>
            <a:r>
              <a:rPr lang="en-US" altLang="zh-CN" dirty="0"/>
              <a:t> *</a:t>
            </a:r>
            <a:r>
              <a:rPr lang="en-US" altLang="zh-CN" dirty="0" err="1"/>
              <a:t>model,const</a:t>
            </a:r>
            <a:r>
              <a:rPr lang="en-US" altLang="zh-CN" dirty="0"/>
              <a:t> </a:t>
            </a:r>
            <a:r>
              <a:rPr lang="en-US" altLang="zh-CN" dirty="0" err="1"/>
              <a:t>QModelIndex</a:t>
            </a:r>
            <a:r>
              <a:rPr lang="en-US" altLang="zh-CN" dirty="0"/>
              <a:t> &amp;index) </a:t>
            </a:r>
            <a:r>
              <a:rPr lang="en-US" altLang="zh-CN" dirty="0" err="1"/>
              <a:t>const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QSpinBox</a:t>
            </a:r>
            <a:r>
              <a:rPr lang="en-US" altLang="zh-CN" dirty="0"/>
              <a:t> *box = </a:t>
            </a:r>
            <a:r>
              <a:rPr lang="en-US" altLang="zh-CN" dirty="0" err="1"/>
              <a:t>static_cast</a:t>
            </a:r>
            <a:r>
              <a:rPr lang="en-US" altLang="zh-CN" dirty="0"/>
              <a:t>&lt;</a:t>
            </a:r>
            <a:r>
              <a:rPr lang="en-US" altLang="zh-CN" dirty="0" err="1"/>
              <a:t>QSpinBox</a:t>
            </a:r>
            <a:r>
              <a:rPr lang="en-US" altLang="zh-CN" dirty="0"/>
              <a:t>*&gt;(editor);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value = box-&gt;value();</a:t>
            </a:r>
            <a:endParaRPr lang="zh-CN" altLang="zh-CN" dirty="0"/>
          </a:p>
          <a:p>
            <a:r>
              <a:rPr lang="en-US" altLang="zh-CN" dirty="0"/>
              <a:t>    model-&gt;</a:t>
            </a:r>
            <a:r>
              <a:rPr lang="en-US" altLang="zh-CN" dirty="0" err="1"/>
              <a:t>setData</a:t>
            </a:r>
            <a:r>
              <a:rPr lang="en-US" altLang="zh-CN" dirty="0"/>
              <a:t>(</a:t>
            </a:r>
            <a:r>
              <a:rPr lang="en-US" altLang="zh-CN" dirty="0" err="1"/>
              <a:t>index,value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1627948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8495" y="340781"/>
            <a:ext cx="2551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代理（</a:t>
            </a:r>
            <a:r>
              <a:rPr lang="en-US" altLang="zh-CN" sz="2400" b="1" dirty="0"/>
              <a:t>Delegate</a:t>
            </a:r>
            <a:r>
              <a:rPr lang="zh-CN" altLang="zh-CN" sz="2400" b="1" dirty="0"/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1218337" y="1029550"/>
            <a:ext cx="5263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err="1"/>
              <a:t>updateEditorGeometry</a:t>
            </a:r>
            <a:r>
              <a:rPr lang="en-US" altLang="zh-CN" sz="1800" dirty="0"/>
              <a:t>()</a:t>
            </a:r>
            <a:r>
              <a:rPr lang="zh-CN" altLang="zh-CN" sz="1800" dirty="0"/>
              <a:t>函数的具体实现代码如下：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8337" y="1401294"/>
            <a:ext cx="9611959" cy="1549360"/>
          </a:xfrm>
          <a:prstGeom prst="roundRect">
            <a:avLst/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SpinDelegate</a:t>
            </a:r>
            <a:r>
              <a:rPr lang="en-US" altLang="zh-CN" dirty="0"/>
              <a:t>::</a:t>
            </a:r>
            <a:r>
              <a:rPr lang="en-US" altLang="zh-CN" dirty="0" err="1"/>
              <a:t>updateEditorGeometry</a:t>
            </a:r>
            <a:r>
              <a:rPr lang="en-US" altLang="zh-CN" dirty="0"/>
              <a:t>(</a:t>
            </a:r>
            <a:r>
              <a:rPr lang="en-US" altLang="zh-CN" dirty="0" err="1"/>
              <a:t>QWidget</a:t>
            </a:r>
            <a:r>
              <a:rPr lang="en-US" altLang="zh-CN" dirty="0"/>
              <a:t> *editor,</a:t>
            </a:r>
            <a:endParaRPr lang="zh-CN" altLang="zh-CN" dirty="0"/>
          </a:p>
          <a:p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QStyleOptionViewItem</a:t>
            </a:r>
            <a:r>
              <a:rPr lang="en-US" altLang="zh-CN" dirty="0"/>
              <a:t> &amp;option,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QModelIndex</a:t>
            </a:r>
            <a:r>
              <a:rPr lang="en-US" altLang="zh-CN" dirty="0"/>
              <a:t> &amp;/*index*/) </a:t>
            </a:r>
            <a:r>
              <a:rPr lang="en-US" altLang="zh-CN" dirty="0" err="1"/>
              <a:t>const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editor-&gt;</a:t>
            </a:r>
            <a:r>
              <a:rPr lang="en-US" altLang="zh-CN" dirty="0" err="1"/>
              <a:t>setGeometry</a:t>
            </a:r>
            <a:r>
              <a:rPr lang="en-US" altLang="zh-CN" dirty="0"/>
              <a:t>(</a:t>
            </a:r>
            <a:r>
              <a:rPr lang="en-US" altLang="zh-CN" dirty="0" err="1"/>
              <a:t>option.rect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}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3828261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330036" y="1318161"/>
            <a:ext cx="8811491" cy="415636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224540" y="993571"/>
            <a:ext cx="5940425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3</a:t>
            </a:r>
            <a:r>
              <a:rPr lang="zh-CN" altLang="zh-CN" sz="1800" dirty="0"/>
              <a:t>）在“</a:t>
            </a:r>
            <a:r>
              <a:rPr lang="en-US" altLang="zh-CN" sz="1800" dirty="0"/>
              <a:t>main.cpp</a:t>
            </a:r>
            <a:r>
              <a:rPr lang="zh-CN" altLang="zh-CN" sz="1800" dirty="0"/>
              <a:t>”文件中添加代码如下：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800" dirty="0" smtClean="0"/>
              <a:t>    #</a:t>
            </a:r>
            <a:r>
              <a:rPr lang="en-US" altLang="zh-CN" sz="1800" dirty="0"/>
              <a:t>include "</a:t>
            </a:r>
            <a:r>
              <a:rPr lang="en-US" altLang="zh-CN" sz="1800" dirty="0" err="1"/>
              <a:t>spindelegate.h</a:t>
            </a:r>
            <a:r>
              <a:rPr lang="en-US" altLang="zh-CN" sz="1800" dirty="0"/>
              <a:t>"</a:t>
            </a:r>
            <a:endParaRPr lang="zh-CN" altLang="zh-CN" sz="1800" dirty="0"/>
          </a:p>
          <a:p>
            <a:r>
              <a:rPr lang="zh-CN" altLang="zh-CN" sz="1800" dirty="0"/>
              <a:t>在语句</a:t>
            </a:r>
            <a:r>
              <a:rPr lang="en-US" altLang="zh-CN" sz="1800" dirty="0" err="1"/>
              <a:t>tableView.setModel</a:t>
            </a:r>
            <a:r>
              <a:rPr lang="en-US" altLang="zh-CN" sz="1800" dirty="0"/>
              <a:t>(&amp;model)</a:t>
            </a:r>
            <a:r>
              <a:rPr lang="zh-CN" altLang="zh-CN" sz="1800" dirty="0"/>
              <a:t>的后面添加内容如下：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330036" y="2024622"/>
            <a:ext cx="8811491" cy="681038"/>
          </a:xfrm>
          <a:prstGeom prst="roundRect">
            <a:avLst/>
          </a:prstGeom>
          <a:solidFill>
            <a:srgbClr val="DDDDDD"/>
          </a:solidFill>
        </p:spPr>
        <p:txBody>
          <a:bodyPr wrap="square">
            <a:spAutoFit/>
          </a:bodyPr>
          <a:lstStyle/>
          <a:p>
            <a:r>
              <a:rPr lang="en-US" altLang="zh-CN" dirty="0" err="1"/>
              <a:t>SpinDelegate</a:t>
            </a:r>
            <a:r>
              <a:rPr lang="en-US" altLang="zh-CN" dirty="0"/>
              <a:t> </a:t>
            </a:r>
            <a:r>
              <a:rPr lang="en-US" altLang="zh-CN" dirty="0" err="1"/>
              <a:t>spinDelegate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 err="1"/>
              <a:t>tableView.setItemDelegateForColumn</a:t>
            </a:r>
            <a:r>
              <a:rPr lang="en-US" altLang="zh-CN" dirty="0"/>
              <a:t>(3,&amp;spinDelegate);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1200790" y="2711615"/>
            <a:ext cx="6484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4</a:t>
            </a:r>
            <a:r>
              <a:rPr lang="zh-CN" altLang="zh-CN" sz="1800" dirty="0"/>
              <a:t>）此时运行程序，双击第</a:t>
            </a:r>
            <a:r>
              <a:rPr lang="en-US" altLang="zh-CN" sz="1800" dirty="0"/>
              <a:t>1</a:t>
            </a:r>
            <a:r>
              <a:rPr lang="zh-CN" altLang="zh-CN" sz="1800" dirty="0"/>
              <a:t>行第</a:t>
            </a:r>
            <a:r>
              <a:rPr lang="en-US" altLang="zh-CN" sz="1800" dirty="0"/>
              <a:t>4</a:t>
            </a:r>
            <a:r>
              <a:rPr lang="zh-CN" altLang="zh-CN" sz="1800" dirty="0"/>
              <a:t>列后的效果如图</a:t>
            </a:r>
            <a:r>
              <a:rPr lang="en-US" altLang="zh-CN" sz="1800" dirty="0"/>
              <a:t>8.11</a:t>
            </a:r>
            <a:r>
              <a:rPr lang="zh-CN" altLang="zh-CN" sz="1800" dirty="0"/>
              <a:t>所示。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18808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4336998"/>
              </p:ext>
            </p:extLst>
          </p:nvPr>
        </p:nvGraphicFramePr>
        <p:xfrm>
          <a:off x="3028208" y="3265714"/>
          <a:ext cx="5343895" cy="2656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6" name="Visio" r:id="rId3" imgW="4504467" imgH="2237490" progId="Visio.Drawing.11">
                  <p:embed/>
                </p:oleObj>
              </mc:Choice>
              <mc:Fallback>
                <p:oleObj name="Visio" r:id="rId3" imgW="4504467" imgH="223749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208" y="3265714"/>
                        <a:ext cx="5343895" cy="26562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7385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8495" y="340781"/>
            <a:ext cx="36888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“实例”模型</a:t>
            </a:r>
            <a:r>
              <a:rPr lang="en-US" altLang="zh-CN" sz="2400" b="1" dirty="0"/>
              <a:t>/</a:t>
            </a:r>
            <a:r>
              <a:rPr lang="zh-CN" altLang="zh-CN" sz="2400" b="1" dirty="0"/>
              <a:t>视图类使用</a:t>
            </a:r>
          </a:p>
        </p:txBody>
      </p:sp>
      <p:sp>
        <p:nvSpPr>
          <p:cNvPr id="3" name="矩形 2"/>
          <p:cNvSpPr/>
          <p:nvPr/>
        </p:nvSpPr>
        <p:spPr>
          <a:xfrm>
            <a:off x="1028495" y="958122"/>
            <a:ext cx="88042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800" u="sng" dirty="0"/>
              <a:t>【例】（简单）</a:t>
            </a:r>
            <a:r>
              <a:rPr lang="zh-CN" altLang="zh-CN" sz="1800" dirty="0"/>
              <a:t>（</a:t>
            </a:r>
            <a:r>
              <a:rPr lang="en-US" altLang="zh-CN" sz="1800" dirty="0"/>
              <a:t>CH801</a:t>
            </a:r>
            <a:r>
              <a:rPr lang="zh-CN" altLang="zh-CN" sz="1800" dirty="0"/>
              <a:t>）实现一个简单的文件目录浏览器，完成效果如图</a:t>
            </a:r>
            <a:r>
              <a:rPr lang="en-US" altLang="zh-CN" sz="1800" dirty="0"/>
              <a:t>8.2</a:t>
            </a:r>
            <a:r>
              <a:rPr lang="zh-CN" altLang="zh-CN" sz="1800" dirty="0"/>
              <a:t>所示。</a:t>
            </a:r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797" y="1469958"/>
            <a:ext cx="7777099" cy="2294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141413" y="3764478"/>
            <a:ext cx="86913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800" dirty="0"/>
              <a:t>创建工程“</a:t>
            </a:r>
            <a:r>
              <a:rPr lang="en-US" altLang="zh-CN" sz="1800" dirty="0"/>
              <a:t>DirModeEx.pro</a:t>
            </a:r>
            <a:r>
              <a:rPr lang="zh-CN" altLang="zh-CN" sz="1800" dirty="0"/>
              <a:t>”，其源文件“</a:t>
            </a:r>
            <a:r>
              <a:rPr lang="en-US" altLang="zh-CN" sz="1800" dirty="0"/>
              <a:t>main.cpp</a:t>
            </a:r>
            <a:r>
              <a:rPr lang="zh-CN" altLang="zh-CN" sz="1800" dirty="0"/>
              <a:t>”中的具体</a:t>
            </a:r>
            <a:r>
              <a:rPr lang="zh-CN" altLang="zh-CN" sz="1800" dirty="0" smtClean="0"/>
              <a:t>代码</a:t>
            </a:r>
            <a:r>
              <a:rPr lang="zh-CN" altLang="en-US" sz="1800" dirty="0" smtClean="0"/>
              <a:t>。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964881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1273" y="1068779"/>
            <a:ext cx="10367158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b="1" dirty="0"/>
              <a:t>其中，</a:t>
            </a:r>
            <a:endParaRPr lang="zh-CN" altLang="zh-CN" dirty="0"/>
          </a:p>
          <a:p>
            <a:pPr indent="450850"/>
            <a:r>
              <a:rPr lang="en-US" altLang="zh-CN" b="1" dirty="0"/>
              <a:t>(a) </a:t>
            </a:r>
            <a:r>
              <a:rPr lang="en-US" altLang="zh-CN" b="1" dirty="0" err="1"/>
              <a:t>QDirModel</a:t>
            </a:r>
            <a:r>
              <a:rPr lang="en-US" altLang="zh-CN" b="1" dirty="0"/>
              <a:t> model</a:t>
            </a:r>
            <a:r>
              <a:rPr lang="zh-CN" altLang="zh-CN" b="1" dirty="0"/>
              <a:t>：</a:t>
            </a:r>
            <a:r>
              <a:rPr lang="zh-CN" altLang="zh-CN" dirty="0"/>
              <a:t>新建一个</a:t>
            </a:r>
            <a:r>
              <a:rPr lang="en-US" altLang="zh-CN" dirty="0" err="1"/>
              <a:t>QDirModel</a:t>
            </a:r>
            <a:r>
              <a:rPr lang="zh-CN" altLang="zh-CN" dirty="0"/>
              <a:t>对象，为数据访问做准备。</a:t>
            </a:r>
            <a:r>
              <a:rPr lang="en-US" altLang="zh-CN" dirty="0" err="1"/>
              <a:t>QDirModel</a:t>
            </a:r>
            <a:r>
              <a:rPr lang="zh-CN" altLang="zh-CN" dirty="0"/>
              <a:t>的创建还可以设置过滤器，即只有符合条件的文件或目录才可被访问。</a:t>
            </a:r>
          </a:p>
          <a:p>
            <a:pPr indent="450850"/>
            <a:r>
              <a:rPr lang="en-US" altLang="zh-CN" dirty="0" err="1"/>
              <a:t>QDirModel</a:t>
            </a:r>
            <a:r>
              <a:rPr lang="zh-CN" altLang="zh-CN" dirty="0"/>
              <a:t>类继承自</a:t>
            </a:r>
            <a:r>
              <a:rPr lang="en-US" altLang="zh-CN" dirty="0" err="1"/>
              <a:t>QAbstractItemModel</a:t>
            </a:r>
            <a:r>
              <a:rPr lang="zh-CN" altLang="zh-CN" dirty="0"/>
              <a:t>类，为访问本地文件系统提供数据模型。它提供新建、删除、创建目录等一系列与文件操作相关的函数，此处只是用来显示本地文件系统。</a:t>
            </a:r>
          </a:p>
          <a:p>
            <a:pPr indent="450850"/>
            <a:r>
              <a:rPr lang="en-US" altLang="zh-CN" b="1" dirty="0"/>
              <a:t>(b) </a:t>
            </a:r>
            <a:r>
              <a:rPr lang="en-US" altLang="zh-CN" b="1" dirty="0" err="1"/>
              <a:t>tree.setModel</a:t>
            </a:r>
            <a:r>
              <a:rPr lang="en-US" altLang="zh-CN" b="1" dirty="0"/>
              <a:t>(&amp;model)</a:t>
            </a:r>
            <a:r>
              <a:rPr lang="zh-CN" altLang="zh-CN" b="1" dirty="0"/>
              <a:t>：</a:t>
            </a:r>
            <a:r>
              <a:rPr lang="zh-CN" altLang="zh-CN" dirty="0"/>
              <a:t>调用</a:t>
            </a:r>
            <a:r>
              <a:rPr lang="en-US" altLang="zh-CN" dirty="0" err="1"/>
              <a:t>setModel</a:t>
            </a:r>
            <a:r>
              <a:rPr lang="en-US" altLang="zh-CN" dirty="0"/>
              <a:t>()</a:t>
            </a:r>
            <a:r>
              <a:rPr lang="zh-CN" altLang="zh-CN" dirty="0"/>
              <a:t>函数设置</a:t>
            </a:r>
            <a:r>
              <a:rPr lang="en-US" altLang="zh-CN" dirty="0"/>
              <a:t>View</a:t>
            </a:r>
            <a:r>
              <a:rPr lang="zh-CN" altLang="zh-CN" dirty="0"/>
              <a:t>对象的</a:t>
            </a:r>
            <a:r>
              <a:rPr lang="en-US" altLang="zh-CN" dirty="0"/>
              <a:t>Model</a:t>
            </a:r>
            <a:r>
              <a:rPr lang="zh-CN" altLang="zh-CN" dirty="0"/>
              <a:t>为</a:t>
            </a:r>
            <a:r>
              <a:rPr lang="en-US" altLang="zh-CN" dirty="0" err="1"/>
              <a:t>QDirModel</a:t>
            </a:r>
            <a:r>
              <a:rPr lang="zh-CN" altLang="zh-CN" dirty="0"/>
              <a:t>对象的</a:t>
            </a:r>
            <a:r>
              <a:rPr lang="en-US" altLang="zh-CN" dirty="0"/>
              <a:t>model</a:t>
            </a:r>
            <a:r>
              <a:rPr lang="zh-CN" altLang="zh-CN" dirty="0"/>
              <a:t>。</a:t>
            </a:r>
          </a:p>
          <a:p>
            <a:pPr indent="450850"/>
            <a:r>
              <a:rPr lang="en-US" altLang="zh-CN" b="1" dirty="0"/>
              <a:t>(c) </a:t>
            </a:r>
            <a:r>
              <a:rPr lang="en-US" altLang="zh-CN" b="1" dirty="0" err="1"/>
              <a:t>tree.setSelectionMode</a:t>
            </a:r>
            <a:r>
              <a:rPr lang="en-US" altLang="zh-CN" b="1" dirty="0"/>
              <a:t>(</a:t>
            </a:r>
            <a:r>
              <a:rPr lang="en-US" altLang="zh-CN" b="1" dirty="0" err="1"/>
              <a:t>QAbstractItemView</a:t>
            </a:r>
            <a:r>
              <a:rPr lang="en-US" altLang="zh-CN" b="1" dirty="0"/>
              <a:t>::</a:t>
            </a:r>
            <a:r>
              <a:rPr lang="en-US" altLang="zh-CN" b="1" dirty="0" err="1"/>
              <a:t>MultiSelection</a:t>
            </a:r>
            <a:r>
              <a:rPr lang="en-US" altLang="zh-CN" b="1" dirty="0"/>
              <a:t>)</a:t>
            </a:r>
            <a:r>
              <a:rPr lang="zh-CN" altLang="zh-CN" b="1" dirty="0"/>
              <a:t>：</a:t>
            </a:r>
            <a:r>
              <a:rPr lang="zh-CN" altLang="zh-CN" dirty="0"/>
              <a:t>设置</a:t>
            </a:r>
            <a:r>
              <a:rPr lang="en-US" altLang="zh-CN" dirty="0" err="1"/>
              <a:t>QTreeView</a:t>
            </a:r>
            <a:r>
              <a:rPr lang="zh-CN" altLang="zh-CN" dirty="0"/>
              <a:t>对象的选择方式为多选。</a:t>
            </a:r>
          </a:p>
          <a:p>
            <a:pPr indent="450850"/>
            <a:r>
              <a:rPr lang="en-US" altLang="zh-CN" b="1" dirty="0"/>
              <a:t>(d) </a:t>
            </a:r>
            <a:r>
              <a:rPr lang="en-US" altLang="zh-CN" b="1" dirty="0" err="1"/>
              <a:t>list.setSelectionModel</a:t>
            </a:r>
            <a:r>
              <a:rPr lang="en-US" altLang="zh-CN" b="1" dirty="0"/>
              <a:t>(</a:t>
            </a:r>
            <a:r>
              <a:rPr lang="en-US" altLang="zh-CN" b="1" dirty="0" err="1"/>
              <a:t>tree.selectionModel</a:t>
            </a:r>
            <a:r>
              <a:rPr lang="en-US" altLang="zh-CN" b="1" dirty="0"/>
              <a:t>())</a:t>
            </a:r>
            <a:r>
              <a:rPr lang="zh-CN" altLang="zh-CN" b="1" dirty="0"/>
              <a:t>：</a:t>
            </a:r>
            <a:r>
              <a:rPr lang="zh-CN" altLang="zh-CN" dirty="0"/>
              <a:t>设置</a:t>
            </a:r>
            <a:r>
              <a:rPr lang="en-US" altLang="zh-CN" dirty="0" err="1"/>
              <a:t>QListView</a:t>
            </a:r>
            <a:r>
              <a:rPr lang="zh-CN" altLang="zh-CN" dirty="0"/>
              <a:t>对象与</a:t>
            </a:r>
            <a:r>
              <a:rPr lang="en-US" altLang="zh-CN" dirty="0" err="1"/>
              <a:t>QTreeView</a:t>
            </a:r>
            <a:r>
              <a:rPr lang="zh-CN" altLang="zh-CN" dirty="0"/>
              <a:t>对象使用相同的选择模型。</a:t>
            </a:r>
          </a:p>
          <a:p>
            <a:pPr indent="450850"/>
            <a:r>
              <a:rPr lang="en-US" altLang="zh-CN" b="1" dirty="0"/>
              <a:t>(e) </a:t>
            </a:r>
            <a:r>
              <a:rPr lang="en-US" altLang="zh-CN" b="1" dirty="0" err="1"/>
              <a:t>table.setSelectionModel</a:t>
            </a:r>
            <a:r>
              <a:rPr lang="en-US" altLang="zh-CN" b="1" dirty="0"/>
              <a:t>(</a:t>
            </a:r>
            <a:r>
              <a:rPr lang="en-US" altLang="zh-CN" b="1" dirty="0" err="1"/>
              <a:t>tree.selectionModel</a:t>
            </a:r>
            <a:r>
              <a:rPr lang="en-US" altLang="zh-CN" b="1" dirty="0"/>
              <a:t>())</a:t>
            </a:r>
            <a:r>
              <a:rPr lang="zh-CN" altLang="zh-CN" b="1" dirty="0"/>
              <a:t>：</a:t>
            </a:r>
            <a:r>
              <a:rPr lang="zh-CN" altLang="zh-CN" dirty="0"/>
              <a:t>设置</a:t>
            </a:r>
            <a:r>
              <a:rPr lang="en-US" altLang="zh-CN" dirty="0" err="1"/>
              <a:t>QTableView</a:t>
            </a:r>
            <a:r>
              <a:rPr lang="zh-CN" altLang="zh-CN" dirty="0"/>
              <a:t>对象与</a:t>
            </a:r>
            <a:r>
              <a:rPr lang="en-US" altLang="zh-CN" dirty="0" err="1"/>
              <a:t>QTreeView</a:t>
            </a:r>
            <a:r>
              <a:rPr lang="zh-CN" altLang="zh-CN" dirty="0"/>
              <a:t>对象使用相同的选择模型。</a:t>
            </a:r>
          </a:p>
          <a:p>
            <a:pPr indent="450850"/>
            <a:r>
              <a:rPr lang="en-US" altLang="zh-CN" b="1" dirty="0"/>
              <a:t>(f) </a:t>
            </a:r>
            <a:r>
              <a:rPr lang="en-US" altLang="zh-CN" b="1" dirty="0" err="1"/>
              <a:t>QObject</a:t>
            </a:r>
            <a:r>
              <a:rPr lang="en-US" altLang="zh-CN" b="1" dirty="0"/>
              <a:t>::connect(&amp;</a:t>
            </a:r>
            <a:r>
              <a:rPr lang="en-US" altLang="zh-CN" b="1" dirty="0" err="1"/>
              <a:t>tree,SIGNAL</a:t>
            </a:r>
            <a:r>
              <a:rPr lang="en-US" altLang="zh-CN" b="1" dirty="0"/>
              <a:t>(</a:t>
            </a:r>
            <a:r>
              <a:rPr lang="en-US" altLang="zh-CN" b="1" dirty="0" err="1"/>
              <a:t>doubleClicked</a:t>
            </a:r>
            <a:r>
              <a:rPr lang="en-US" altLang="zh-CN" b="1" dirty="0"/>
              <a:t>(</a:t>
            </a:r>
            <a:r>
              <a:rPr lang="en-US" altLang="zh-CN" b="1" dirty="0" err="1"/>
              <a:t>QModelIndex</a:t>
            </a:r>
            <a:r>
              <a:rPr lang="en-US" altLang="zh-CN" b="1" dirty="0"/>
              <a:t>)),&amp;</a:t>
            </a:r>
            <a:r>
              <a:rPr lang="en-US" altLang="zh-CN" b="1" dirty="0" err="1"/>
              <a:t>list,SLOT</a:t>
            </a:r>
            <a:r>
              <a:rPr lang="en-US" altLang="zh-CN" b="1" dirty="0"/>
              <a:t>(</a:t>
            </a:r>
            <a:r>
              <a:rPr lang="en-US" altLang="zh-CN" b="1" dirty="0" err="1"/>
              <a:t>setRoot</a:t>
            </a:r>
            <a:r>
              <a:rPr lang="en-US" altLang="zh-CN" b="1" dirty="0"/>
              <a:t> Index(</a:t>
            </a:r>
            <a:r>
              <a:rPr lang="en-US" altLang="zh-CN" b="1" dirty="0" err="1"/>
              <a:t>QModelIndex</a:t>
            </a:r>
            <a:r>
              <a:rPr lang="en-US" altLang="zh-CN" b="1" dirty="0"/>
              <a:t>)))</a:t>
            </a:r>
            <a:r>
              <a:rPr lang="zh-CN" altLang="zh-CN" b="1" dirty="0"/>
              <a:t>、</a:t>
            </a:r>
            <a:r>
              <a:rPr lang="en-US" altLang="zh-CN" b="1" dirty="0" err="1"/>
              <a:t>QObject</a:t>
            </a:r>
            <a:r>
              <a:rPr lang="en-US" altLang="zh-CN" b="1" dirty="0"/>
              <a:t>::connect(&amp;</a:t>
            </a:r>
            <a:r>
              <a:rPr lang="en-US" altLang="zh-CN" b="1" dirty="0" err="1"/>
              <a:t>tree,SIGNAL</a:t>
            </a:r>
            <a:r>
              <a:rPr lang="en-US" altLang="zh-CN" b="1" dirty="0"/>
              <a:t> (</a:t>
            </a:r>
            <a:r>
              <a:rPr lang="en-US" altLang="zh-CN" b="1" dirty="0" err="1"/>
              <a:t>doubleClicked</a:t>
            </a:r>
            <a:r>
              <a:rPr lang="en-US" altLang="zh-CN" b="1" dirty="0"/>
              <a:t> (</a:t>
            </a:r>
            <a:r>
              <a:rPr lang="en-US" altLang="zh-CN" b="1" dirty="0" err="1"/>
              <a:t>QModel</a:t>
            </a:r>
            <a:r>
              <a:rPr lang="en-US" altLang="zh-CN" b="1" dirty="0"/>
              <a:t> Index)), &amp;</a:t>
            </a:r>
            <a:r>
              <a:rPr lang="en-US" altLang="zh-CN" b="1" dirty="0" err="1"/>
              <a:t>table,SLOT</a:t>
            </a:r>
            <a:r>
              <a:rPr lang="en-US" altLang="zh-CN" b="1" dirty="0"/>
              <a:t>(</a:t>
            </a:r>
            <a:r>
              <a:rPr lang="en-US" altLang="zh-CN" b="1" dirty="0" err="1"/>
              <a:t>setRootIndex</a:t>
            </a:r>
            <a:r>
              <a:rPr lang="en-US" altLang="zh-CN" b="1" dirty="0"/>
              <a:t>(</a:t>
            </a:r>
            <a:r>
              <a:rPr lang="en-US" altLang="zh-CN" b="1" dirty="0" err="1"/>
              <a:t>QModelIndex</a:t>
            </a:r>
            <a:r>
              <a:rPr lang="en-US" altLang="zh-CN" b="1" dirty="0"/>
              <a:t>)));</a:t>
            </a:r>
            <a:r>
              <a:rPr lang="zh-CN" altLang="zh-CN" b="1" dirty="0"/>
              <a:t>：</a:t>
            </a:r>
            <a:r>
              <a:rPr lang="zh-CN" altLang="zh-CN" dirty="0"/>
              <a:t>为了实现双击</a:t>
            </a:r>
            <a:r>
              <a:rPr lang="en-US" altLang="zh-CN" dirty="0" err="1"/>
              <a:t>QTreeView</a:t>
            </a:r>
            <a:r>
              <a:rPr lang="zh-CN" altLang="zh-CN" dirty="0"/>
              <a:t>对象中的某个目录时，</a:t>
            </a:r>
          </a:p>
          <a:p>
            <a:pPr indent="450850"/>
            <a:r>
              <a:rPr lang="en-US" altLang="zh-CN" dirty="0" err="1"/>
              <a:t>QListView</a:t>
            </a:r>
            <a:r>
              <a:rPr lang="zh-CN" altLang="zh-CN" dirty="0"/>
              <a:t>对象和</a:t>
            </a:r>
            <a:r>
              <a:rPr lang="en-US" altLang="zh-CN" dirty="0" err="1"/>
              <a:t>QTableView</a:t>
            </a:r>
            <a:r>
              <a:rPr lang="zh-CN" altLang="zh-CN" dirty="0"/>
              <a:t>对象中显示此选定目录下的所有文件和目录，需要连接</a:t>
            </a:r>
            <a:r>
              <a:rPr lang="en-US" altLang="zh-CN" dirty="0" err="1"/>
              <a:t>QTreeView</a:t>
            </a:r>
            <a:r>
              <a:rPr lang="zh-CN" altLang="zh-CN" dirty="0"/>
              <a:t>对象的</a:t>
            </a:r>
            <a:r>
              <a:rPr lang="en-US" altLang="zh-CN" dirty="0" err="1"/>
              <a:t>doubleClicked</a:t>
            </a:r>
            <a:r>
              <a:rPr lang="en-US" altLang="zh-CN" dirty="0"/>
              <a:t>()</a:t>
            </a:r>
            <a:r>
              <a:rPr lang="zh-CN" altLang="zh-CN" dirty="0"/>
              <a:t>信号与</a:t>
            </a:r>
            <a:r>
              <a:rPr lang="en-US" altLang="zh-CN" dirty="0" err="1"/>
              <a:t>QListView</a:t>
            </a:r>
            <a:r>
              <a:rPr lang="zh-CN" altLang="zh-CN" dirty="0"/>
              <a:t>对象和</a:t>
            </a:r>
            <a:r>
              <a:rPr lang="en-US" altLang="zh-CN" dirty="0" err="1"/>
              <a:t>QTableView</a:t>
            </a:r>
            <a:r>
              <a:rPr lang="zh-CN" altLang="zh-CN" dirty="0"/>
              <a:t>对象的</a:t>
            </a:r>
            <a:r>
              <a:rPr lang="en-US" altLang="zh-CN" dirty="0" err="1"/>
              <a:t>setRootIndex</a:t>
            </a:r>
            <a:r>
              <a:rPr lang="en-US" altLang="zh-CN" dirty="0"/>
              <a:t>()</a:t>
            </a:r>
            <a:r>
              <a:rPr lang="zh-CN" altLang="zh-CN" dirty="0"/>
              <a:t>槽函数。</a:t>
            </a:r>
          </a:p>
          <a:p>
            <a:pPr indent="450850"/>
            <a:r>
              <a:rPr lang="zh-CN" altLang="zh-CN" dirty="0"/>
              <a:t>最后运行效果如图</a:t>
            </a:r>
            <a:r>
              <a:rPr lang="en-US" altLang="zh-CN" dirty="0"/>
              <a:t>8.2</a:t>
            </a:r>
            <a:r>
              <a:rPr lang="zh-CN" altLang="zh-CN" dirty="0"/>
              <a:t>所示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1028495" y="340781"/>
            <a:ext cx="36888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“实例”模型</a:t>
            </a:r>
            <a:r>
              <a:rPr lang="en-US" altLang="zh-CN" sz="2400" b="1" dirty="0"/>
              <a:t>/</a:t>
            </a:r>
            <a:r>
              <a:rPr lang="zh-CN" altLang="zh-CN" sz="2400" b="1" dirty="0"/>
              <a:t>视图类使用</a:t>
            </a:r>
          </a:p>
        </p:txBody>
      </p:sp>
    </p:spTree>
    <p:extLst>
      <p:ext uri="{BB962C8B-B14F-4D97-AF65-F5344CB8AC3E}">
        <p14:creationId xmlns:p14="http://schemas.microsoft.com/office/powerpoint/2010/main" val="1868672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6946" y="1330037"/>
            <a:ext cx="731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800" b="1" dirty="0" smtClean="0">
                <a:solidFill>
                  <a:srgbClr val="663300"/>
                </a:solidFill>
              </a:rPr>
              <a:t>第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8</a:t>
            </a:r>
            <a:r>
              <a:rPr lang="zh-CN" altLang="zh-CN" sz="4800" b="1" dirty="0" smtClean="0">
                <a:solidFill>
                  <a:srgbClr val="663300"/>
                </a:solidFill>
              </a:rPr>
              <a:t>章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  </a:t>
            </a:r>
            <a:r>
              <a:rPr lang="en-US" altLang="zh-CN" sz="4800" b="1" dirty="0" err="1">
                <a:solidFill>
                  <a:srgbClr val="663300"/>
                </a:solidFill>
              </a:rPr>
              <a:t>Qt</a:t>
            </a:r>
            <a:r>
              <a:rPr lang="en-US" altLang="zh-CN" sz="4800" b="1" dirty="0">
                <a:solidFill>
                  <a:srgbClr val="663300"/>
                </a:solidFill>
              </a:rPr>
              <a:t> 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5</a:t>
            </a:r>
            <a:r>
              <a:rPr lang="zh-CN" altLang="zh-CN" sz="4800" b="1" dirty="0">
                <a:solidFill>
                  <a:srgbClr val="663300"/>
                </a:solidFill>
              </a:rPr>
              <a:t>模型</a:t>
            </a:r>
            <a:r>
              <a:rPr lang="en-US" altLang="zh-CN" sz="4800" b="1" dirty="0">
                <a:solidFill>
                  <a:srgbClr val="663300"/>
                </a:solidFill>
              </a:rPr>
              <a:t>/</a:t>
            </a:r>
            <a:r>
              <a:rPr lang="zh-CN" altLang="zh-CN" sz="4800" b="1" dirty="0">
                <a:solidFill>
                  <a:srgbClr val="663300"/>
                </a:solidFill>
              </a:rPr>
              <a:t>视图结构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65174" y="3111333"/>
            <a:ext cx="4085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——</a:t>
            </a:r>
            <a:r>
              <a:rPr lang="zh-CN" altLang="zh-CN" sz="3600" b="1" dirty="0"/>
              <a:t>模型（</a:t>
            </a:r>
            <a:r>
              <a:rPr lang="en-US" altLang="zh-CN" sz="3600" b="1" dirty="0"/>
              <a:t>Model</a:t>
            </a:r>
            <a:r>
              <a:rPr lang="zh-CN" altLang="zh-CN" sz="3600" b="1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521158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8495" y="340781"/>
            <a:ext cx="22525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模型（</a:t>
            </a:r>
            <a:r>
              <a:rPr lang="en-US" altLang="zh-CN" sz="2400" b="1" dirty="0"/>
              <a:t>Model</a:t>
            </a:r>
            <a:r>
              <a:rPr lang="zh-CN" altLang="zh-CN" sz="2400" b="1" dirty="0"/>
              <a:t>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1896" y="1009403"/>
            <a:ext cx="10272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u="sng" dirty="0"/>
              <a:t>【例】（难度一般）</a:t>
            </a:r>
            <a:r>
              <a:rPr lang="zh-CN" altLang="zh-CN" sz="1800" dirty="0"/>
              <a:t>（</a:t>
            </a:r>
            <a:r>
              <a:rPr lang="en-US" altLang="zh-CN" sz="1800" dirty="0"/>
              <a:t>CH802</a:t>
            </a:r>
            <a:r>
              <a:rPr lang="zh-CN" altLang="zh-CN" sz="1800" dirty="0"/>
              <a:t>）通过实现将数值代码转换为文字的模型来介绍如何使用自定义模型。此模型中保存了不同军种的各种武器，实现效果如图</a:t>
            </a:r>
            <a:r>
              <a:rPr lang="en-US" altLang="zh-CN" sz="1800" dirty="0"/>
              <a:t>8.3</a:t>
            </a:r>
            <a:r>
              <a:rPr lang="zh-CN" altLang="zh-CN" sz="1800" dirty="0"/>
              <a:t>所示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222" y="1789174"/>
            <a:ext cx="3799238" cy="399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6014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364</TotalTime>
  <Words>4778</Words>
  <Application>Microsoft Office PowerPoint</Application>
  <PresentationFormat>自定义</PresentationFormat>
  <Paragraphs>624</Paragraphs>
  <Slides>53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55" baseType="lpstr">
      <vt:lpstr>Office 主题​​</vt:lpstr>
      <vt:lpstr>Microsoft Office Visio 绘图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kk</dc:creator>
  <cp:lastModifiedBy>SkyUser</cp:lastModifiedBy>
  <cp:revision>27</cp:revision>
  <dcterms:created xsi:type="dcterms:W3CDTF">2017-04-19T11:17:17Z</dcterms:created>
  <dcterms:modified xsi:type="dcterms:W3CDTF">2019-03-09T09:10:24Z</dcterms:modified>
</cp:coreProperties>
</file>