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57" r:id="rId3"/>
    <p:sldId id="282" r:id="rId4"/>
    <p:sldId id="283" r:id="rId5"/>
    <p:sldId id="284" r:id="rId6"/>
    <p:sldId id="285" r:id="rId7"/>
    <p:sldId id="287" r:id="rId8"/>
    <p:sldId id="286" r:id="rId9"/>
    <p:sldId id="288" r:id="rId10"/>
    <p:sldId id="289" r:id="rId11"/>
    <p:sldId id="290" r:id="rId12"/>
    <p:sldId id="292" r:id="rId13"/>
    <p:sldId id="291" r:id="rId14"/>
    <p:sldId id="293" r:id="rId15"/>
    <p:sldId id="294" r:id="rId16"/>
    <p:sldId id="295" r:id="rId17"/>
    <p:sldId id="296" r:id="rId18"/>
    <p:sldId id="298" r:id="rId19"/>
    <p:sldId id="299" r:id="rId20"/>
    <p:sldId id="297" r:id="rId21"/>
    <p:sldId id="301" r:id="rId22"/>
    <p:sldId id="300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10" r:id="rId31"/>
    <p:sldId id="309" r:id="rId32"/>
    <p:sldId id="311" r:id="rId33"/>
    <p:sldId id="313" r:id="rId34"/>
    <p:sldId id="312" r:id="rId35"/>
    <p:sldId id="314" r:id="rId36"/>
    <p:sldId id="315" r:id="rId37"/>
  </p:sldIdLst>
  <p:sldSz cx="11880850" cy="7305675"/>
  <p:notesSz cx="6858000" cy="9144000"/>
  <p:defaultTextStyle>
    <a:defPPr>
      <a:defRPr lang="zh-CN"/>
    </a:defPPr>
    <a:lvl1pPr marL="0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4557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9114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03672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38229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72786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07343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41900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76457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EED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1752" y="-642"/>
      </p:cViewPr>
      <p:guideLst>
        <p:guide orient="horz" pos="2301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107" y="1195629"/>
            <a:ext cx="8910638" cy="2543457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107" y="3837171"/>
            <a:ext cx="8910638" cy="1763847"/>
          </a:xfrm>
        </p:spPr>
        <p:txBody>
          <a:bodyPr/>
          <a:lstStyle>
            <a:lvl1pPr marL="0" indent="0" algn="ctr">
              <a:buNone/>
              <a:defRPr sz="2300"/>
            </a:lvl1pPr>
            <a:lvl2pPr marL="434557" indent="0" algn="ctr">
              <a:buNone/>
              <a:defRPr sz="1900"/>
            </a:lvl2pPr>
            <a:lvl3pPr marL="869114" indent="0" algn="ctr">
              <a:buNone/>
              <a:defRPr sz="1700"/>
            </a:lvl3pPr>
            <a:lvl4pPr marL="1303672" indent="0" algn="ctr">
              <a:buNone/>
              <a:defRPr sz="1500"/>
            </a:lvl4pPr>
            <a:lvl5pPr marL="1738229" indent="0" algn="ctr">
              <a:buNone/>
              <a:defRPr sz="1500"/>
            </a:lvl5pPr>
            <a:lvl6pPr marL="2172786" indent="0" algn="ctr">
              <a:buNone/>
              <a:defRPr sz="1500"/>
            </a:lvl6pPr>
            <a:lvl7pPr marL="2607343" indent="0" algn="ctr">
              <a:buNone/>
              <a:defRPr sz="1500"/>
            </a:lvl7pPr>
            <a:lvl8pPr marL="3041900" indent="0" algn="ctr">
              <a:buNone/>
              <a:defRPr sz="1500"/>
            </a:lvl8pPr>
            <a:lvl9pPr marL="3476457" indent="0" algn="ctr">
              <a:buNone/>
              <a:defRPr sz="15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2019/3/11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424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2019/3/11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30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2235" y="388961"/>
            <a:ext cx="2561808" cy="619122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810" y="388961"/>
            <a:ext cx="7536914" cy="6191223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2019/3/11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31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2019/3/11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621" y="1821347"/>
            <a:ext cx="10247233" cy="3038958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621" y="4889054"/>
            <a:ext cx="10247233" cy="1598116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4345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6911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036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382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727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6073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41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7645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2019/3/11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22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808" y="1944798"/>
            <a:ext cx="5049362" cy="46353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4680" y="1944798"/>
            <a:ext cx="5049362" cy="46353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2019/3/11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29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56" y="388960"/>
            <a:ext cx="10247233" cy="141209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58" y="1790906"/>
            <a:ext cx="5026156" cy="87769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557" indent="0">
              <a:buNone/>
              <a:defRPr sz="1900" b="1"/>
            </a:lvl2pPr>
            <a:lvl3pPr marL="869114" indent="0">
              <a:buNone/>
              <a:defRPr sz="1700" b="1"/>
            </a:lvl3pPr>
            <a:lvl4pPr marL="1303672" indent="0">
              <a:buNone/>
              <a:defRPr sz="1500" b="1"/>
            </a:lvl4pPr>
            <a:lvl5pPr marL="1738229" indent="0">
              <a:buNone/>
              <a:defRPr sz="1500" b="1"/>
            </a:lvl5pPr>
            <a:lvl6pPr marL="2172786" indent="0">
              <a:buNone/>
              <a:defRPr sz="1500" b="1"/>
            </a:lvl6pPr>
            <a:lvl7pPr marL="2607343" indent="0">
              <a:buNone/>
              <a:defRPr sz="1500" b="1"/>
            </a:lvl7pPr>
            <a:lvl8pPr marL="3041900" indent="0">
              <a:buNone/>
              <a:defRPr sz="1500" b="1"/>
            </a:lvl8pPr>
            <a:lvl9pPr marL="3476457" indent="0">
              <a:buNone/>
              <a:defRPr sz="15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58" y="2668601"/>
            <a:ext cx="5026156" cy="392511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4682" y="1790906"/>
            <a:ext cx="5050909" cy="87769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557" indent="0">
              <a:buNone/>
              <a:defRPr sz="1900" b="1"/>
            </a:lvl2pPr>
            <a:lvl3pPr marL="869114" indent="0">
              <a:buNone/>
              <a:defRPr sz="1700" b="1"/>
            </a:lvl3pPr>
            <a:lvl4pPr marL="1303672" indent="0">
              <a:buNone/>
              <a:defRPr sz="1500" b="1"/>
            </a:lvl4pPr>
            <a:lvl5pPr marL="1738229" indent="0">
              <a:buNone/>
              <a:defRPr sz="1500" b="1"/>
            </a:lvl5pPr>
            <a:lvl6pPr marL="2172786" indent="0">
              <a:buNone/>
              <a:defRPr sz="1500" b="1"/>
            </a:lvl6pPr>
            <a:lvl7pPr marL="2607343" indent="0">
              <a:buNone/>
              <a:defRPr sz="1500" b="1"/>
            </a:lvl7pPr>
            <a:lvl8pPr marL="3041900" indent="0">
              <a:buNone/>
              <a:defRPr sz="1500" b="1"/>
            </a:lvl8pPr>
            <a:lvl9pPr marL="3476457" indent="0">
              <a:buNone/>
              <a:defRPr sz="15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4682" y="2668601"/>
            <a:ext cx="5050909" cy="392511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2019/3/11 Monday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2019/3/11 Monday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70222" y="-490410"/>
            <a:ext cx="1235325" cy="1327705"/>
          </a:xfrm>
          <a:prstGeom prst="rect">
            <a:avLst/>
          </a:prstGeom>
        </p:spPr>
      </p:pic>
      <p:cxnSp>
        <p:nvCxnSpPr>
          <p:cNvPr id="10" name="直接连接符 9"/>
          <p:cNvCxnSpPr>
            <a:stCxn id="6" idx="2"/>
          </p:cNvCxnSpPr>
          <p:nvPr userDrawn="1"/>
        </p:nvCxnSpPr>
        <p:spPr>
          <a:xfrm>
            <a:off x="247440" y="837295"/>
            <a:ext cx="11449755" cy="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84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83433" y="-472148"/>
            <a:ext cx="2755726" cy="23372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67195" y="4465218"/>
            <a:ext cx="6257029" cy="3044592"/>
          </a:xfrm>
          <a:prstGeom prst="rect">
            <a:avLst/>
          </a:prstGeom>
          <a:ln>
            <a:solidFill>
              <a:srgbClr val="DDDDDD"/>
            </a:solidFill>
          </a:ln>
        </p:spPr>
      </p:pic>
    </p:spTree>
    <p:extLst>
      <p:ext uri="{BB962C8B-B14F-4D97-AF65-F5344CB8AC3E}">
        <p14:creationId xmlns:p14="http://schemas.microsoft.com/office/powerpoint/2010/main" val="108820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56" y="487045"/>
            <a:ext cx="3831884" cy="170465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910" y="1051884"/>
            <a:ext cx="6014680" cy="5191765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56" y="2191703"/>
            <a:ext cx="3831884" cy="4060400"/>
          </a:xfrm>
        </p:spPr>
        <p:txBody>
          <a:bodyPr/>
          <a:lstStyle>
            <a:lvl1pPr marL="0" indent="0">
              <a:buNone/>
              <a:defRPr sz="1500"/>
            </a:lvl1pPr>
            <a:lvl2pPr marL="434557" indent="0">
              <a:buNone/>
              <a:defRPr sz="1300"/>
            </a:lvl2pPr>
            <a:lvl3pPr marL="869114" indent="0">
              <a:buNone/>
              <a:defRPr sz="1100"/>
            </a:lvl3pPr>
            <a:lvl4pPr marL="1303672" indent="0">
              <a:buNone/>
              <a:defRPr sz="1000"/>
            </a:lvl4pPr>
            <a:lvl5pPr marL="1738229" indent="0">
              <a:buNone/>
              <a:defRPr sz="1000"/>
            </a:lvl5pPr>
            <a:lvl6pPr marL="2172786" indent="0">
              <a:buNone/>
              <a:defRPr sz="1000"/>
            </a:lvl6pPr>
            <a:lvl7pPr marL="2607343" indent="0">
              <a:buNone/>
              <a:defRPr sz="1000"/>
            </a:lvl7pPr>
            <a:lvl8pPr marL="3041900" indent="0">
              <a:buNone/>
              <a:defRPr sz="1000"/>
            </a:lvl8pPr>
            <a:lvl9pPr marL="347645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2019/3/11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98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56" y="487045"/>
            <a:ext cx="3831884" cy="170465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910" y="1051884"/>
            <a:ext cx="6014680" cy="5191765"/>
          </a:xfrm>
        </p:spPr>
        <p:txBody>
          <a:bodyPr anchor="t"/>
          <a:lstStyle>
            <a:lvl1pPr marL="0" indent="0">
              <a:buNone/>
              <a:defRPr sz="3000"/>
            </a:lvl1pPr>
            <a:lvl2pPr marL="434557" indent="0">
              <a:buNone/>
              <a:defRPr sz="2700"/>
            </a:lvl2pPr>
            <a:lvl3pPr marL="869114" indent="0">
              <a:buNone/>
              <a:defRPr sz="2300"/>
            </a:lvl3pPr>
            <a:lvl4pPr marL="1303672" indent="0">
              <a:buNone/>
              <a:defRPr sz="1900"/>
            </a:lvl4pPr>
            <a:lvl5pPr marL="1738229" indent="0">
              <a:buNone/>
              <a:defRPr sz="1900"/>
            </a:lvl5pPr>
            <a:lvl6pPr marL="2172786" indent="0">
              <a:buNone/>
              <a:defRPr sz="1900"/>
            </a:lvl6pPr>
            <a:lvl7pPr marL="2607343" indent="0">
              <a:buNone/>
              <a:defRPr sz="1900"/>
            </a:lvl7pPr>
            <a:lvl8pPr marL="3041900" indent="0">
              <a:buNone/>
              <a:defRPr sz="1900"/>
            </a:lvl8pPr>
            <a:lvl9pPr marL="3476457" indent="0">
              <a:buNone/>
              <a:defRPr sz="19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56" y="2191703"/>
            <a:ext cx="3831884" cy="4060400"/>
          </a:xfrm>
        </p:spPr>
        <p:txBody>
          <a:bodyPr/>
          <a:lstStyle>
            <a:lvl1pPr marL="0" indent="0">
              <a:buNone/>
              <a:defRPr sz="1500"/>
            </a:lvl1pPr>
            <a:lvl2pPr marL="434557" indent="0">
              <a:buNone/>
              <a:defRPr sz="1300"/>
            </a:lvl2pPr>
            <a:lvl3pPr marL="869114" indent="0">
              <a:buNone/>
              <a:defRPr sz="1100"/>
            </a:lvl3pPr>
            <a:lvl4pPr marL="1303672" indent="0">
              <a:buNone/>
              <a:defRPr sz="1000"/>
            </a:lvl4pPr>
            <a:lvl5pPr marL="1738229" indent="0">
              <a:buNone/>
              <a:defRPr sz="1000"/>
            </a:lvl5pPr>
            <a:lvl6pPr marL="2172786" indent="0">
              <a:buNone/>
              <a:defRPr sz="1000"/>
            </a:lvl6pPr>
            <a:lvl7pPr marL="2607343" indent="0">
              <a:buNone/>
              <a:defRPr sz="1000"/>
            </a:lvl7pPr>
            <a:lvl8pPr marL="3041900" indent="0">
              <a:buNone/>
              <a:defRPr sz="1000"/>
            </a:lvl8pPr>
            <a:lvl9pPr marL="347645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2019/3/11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56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C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809" y="388960"/>
            <a:ext cx="10247233" cy="1412092"/>
          </a:xfrm>
          <a:prstGeom prst="rect">
            <a:avLst/>
          </a:prstGeom>
        </p:spPr>
        <p:txBody>
          <a:bodyPr vert="horz" lIns="115882" tIns="57941" rIns="115882" bIns="57941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809" y="1944798"/>
            <a:ext cx="10247233" cy="4635384"/>
          </a:xfrm>
          <a:prstGeom prst="rect">
            <a:avLst/>
          </a:prstGeom>
        </p:spPr>
        <p:txBody>
          <a:bodyPr vert="horz" lIns="115882" tIns="57941" rIns="115882" bIns="57941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808" y="6771279"/>
            <a:ext cx="2673192" cy="388960"/>
          </a:xfrm>
          <a:prstGeom prst="rect">
            <a:avLst/>
          </a:prstGeom>
        </p:spPr>
        <p:txBody>
          <a:bodyPr vert="horz" lIns="115882" tIns="57941" rIns="115882" bIns="5794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EA7DF-616D-4807-B0A1-86BDC4DF6A41}" type="datetimeFigureOut">
              <a:rPr lang="zh-CN" altLang="en-US" smtClean="0"/>
              <a:t>2019/3/11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532" y="6771279"/>
            <a:ext cx="4009787" cy="388960"/>
          </a:xfrm>
          <a:prstGeom prst="rect">
            <a:avLst/>
          </a:prstGeom>
        </p:spPr>
        <p:txBody>
          <a:bodyPr vert="horz" lIns="115882" tIns="57941" rIns="115882" bIns="5794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0850" y="6771279"/>
            <a:ext cx="2673192" cy="388960"/>
          </a:xfrm>
          <a:prstGeom prst="rect">
            <a:avLst/>
          </a:prstGeom>
        </p:spPr>
        <p:txBody>
          <a:bodyPr vert="horz" lIns="115882" tIns="57941" rIns="115882" bIns="5794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09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869114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279" indent="-217279" algn="l" defTabSz="869114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51836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86393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950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955507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390064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24622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59179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93736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557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9114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3672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8229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2786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343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1900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6457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&#20363;&#65288;CH904&#65289;.txt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&#20363;&#65288;CH906&#65289;-2.txt" TargetMode="External"/><Relationship Id="rId2" Type="http://schemas.openxmlformats.org/officeDocument/2006/relationships/hyperlink" Target="&#20363;&#65288;CH906&#65289;-1.txt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&#20363;&#65288;CH906&#65289;-3.txt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0061" y="1294136"/>
            <a:ext cx="7623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9</a:t>
            </a:r>
            <a:r>
              <a:rPr lang="zh-CN" altLang="zh-CN" sz="4800" b="1" dirty="0" smtClean="0">
                <a:solidFill>
                  <a:srgbClr val="663300"/>
                </a:solidFill>
              </a:rPr>
              <a:t>章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  </a:t>
            </a:r>
            <a:r>
              <a:rPr lang="en-US" altLang="zh-CN" sz="4800" b="1" dirty="0" err="1">
                <a:solidFill>
                  <a:srgbClr val="663300"/>
                </a:solidFill>
              </a:rPr>
              <a:t>Qt</a:t>
            </a:r>
            <a:r>
              <a:rPr lang="en-US" altLang="zh-CN" sz="4800" b="1" dirty="0">
                <a:solidFill>
                  <a:srgbClr val="663300"/>
                </a:solidFill>
              </a:rPr>
              <a:t> 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5</a:t>
            </a:r>
            <a:r>
              <a:rPr lang="zh-CN" altLang="zh-CN" sz="4800" b="1" dirty="0">
                <a:solidFill>
                  <a:srgbClr val="663300"/>
                </a:solidFill>
              </a:rPr>
              <a:t>文件及磁盘处理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5174" y="3111333"/>
            <a:ext cx="393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zh-CN" altLang="zh-CN" sz="3600" b="1" dirty="0"/>
              <a:t>读写文本文件</a:t>
            </a:r>
          </a:p>
        </p:txBody>
      </p:sp>
    </p:spTree>
    <p:extLst>
      <p:ext uri="{BB962C8B-B14F-4D97-AF65-F5344CB8AC3E}">
        <p14:creationId xmlns:p14="http://schemas.microsoft.com/office/powerpoint/2010/main" val="48963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4205" y="340783"/>
            <a:ext cx="3997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使用</a:t>
            </a:r>
            <a:r>
              <a:rPr lang="en-US" altLang="zh-CN" sz="2400" b="1" dirty="0" err="1"/>
              <a:t>QTextStream</a:t>
            </a:r>
            <a:r>
              <a:rPr lang="zh-CN" altLang="zh-CN" sz="2400" b="1" dirty="0"/>
              <a:t>类读写文本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55023" y="1068779"/>
            <a:ext cx="1003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b="1" dirty="0"/>
              <a:t>其中，</a:t>
            </a:r>
            <a:r>
              <a:rPr lang="en-US" altLang="zh-CN" sz="1800" dirty="0"/>
              <a:t>left</a:t>
            </a:r>
            <a:r>
              <a:rPr lang="zh-CN" altLang="zh-CN" sz="1800" dirty="0"/>
              <a:t>操作符是</a:t>
            </a:r>
            <a:r>
              <a:rPr lang="en-US" altLang="zh-CN" sz="1800" dirty="0" err="1"/>
              <a:t>QTextStream</a:t>
            </a:r>
            <a:r>
              <a:rPr lang="zh-CN" altLang="zh-CN" sz="1800" dirty="0"/>
              <a:t>定义的类似于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  <a:r>
              <a:rPr lang="zh-CN" altLang="zh-CN" sz="1800" dirty="0"/>
              <a:t>中的流操作符。</a:t>
            </a:r>
            <a:r>
              <a:rPr lang="en-US" altLang="zh-CN" sz="1800" dirty="0" err="1"/>
              <a:t>QTextStream</a:t>
            </a:r>
            <a:r>
              <a:rPr lang="zh-CN" altLang="zh-CN" sz="1800" dirty="0"/>
              <a:t>还提供了其他一些流操作符，见表</a:t>
            </a:r>
            <a:r>
              <a:rPr lang="en-US" altLang="zh-CN" sz="1800" dirty="0"/>
              <a:t>9.2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463481"/>
              </p:ext>
            </p:extLst>
          </p:nvPr>
        </p:nvGraphicFramePr>
        <p:xfrm>
          <a:off x="1674421" y="1781298"/>
          <a:ext cx="8775865" cy="4881758"/>
        </p:xfrm>
        <a:graphic>
          <a:graphicData uri="http://schemas.openxmlformats.org/drawingml/2006/table">
            <a:tbl>
              <a:tblPr firstRow="1" firstCol="1" bandRow="1"/>
              <a:tblGrid>
                <a:gridCol w="2390346"/>
                <a:gridCol w="6385519"/>
              </a:tblGrid>
              <a:tr h="245461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黑体"/>
                        </a:rPr>
                        <a:t>操</a:t>
                      </a:r>
                      <a:r>
                        <a:rPr lang="en-US" sz="1400" kern="100">
                          <a:effectLst/>
                          <a:latin typeface="Times New Roman"/>
                          <a:ea typeface="黑体"/>
                        </a:rPr>
                        <a:t>  </a:t>
                      </a:r>
                      <a:r>
                        <a:rPr lang="zh-CN" sz="1400" kern="100">
                          <a:effectLst/>
                          <a:latin typeface="Times New Roman"/>
                          <a:ea typeface="黑体"/>
                        </a:rPr>
                        <a:t>作</a:t>
                      </a:r>
                      <a:r>
                        <a:rPr lang="en-US" sz="1400" kern="100">
                          <a:effectLst/>
                          <a:latin typeface="Times New Roman"/>
                          <a:ea typeface="黑体"/>
                        </a:rPr>
                        <a:t>  </a:t>
                      </a:r>
                      <a:r>
                        <a:rPr lang="zh-CN" sz="1400" kern="100">
                          <a:effectLst/>
                          <a:latin typeface="Times New Roman"/>
                          <a:ea typeface="黑体"/>
                        </a:rPr>
                        <a:t>符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黑体"/>
                        </a:rPr>
                        <a:t>作 用 描 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44926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bin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设置读写的整数为二进制数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4926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</a:rPr>
                        <a:t>oct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设置读写的整数为八进制数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4926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</a:rPr>
                        <a:t>dec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设置读写的整数为十进制数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4926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hex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设置读写的整数为十六进制数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4926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showbase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强制显示进制前缀，如十六进制（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0x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）、八进制（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）、二进制（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0b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4926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forcesign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强制显示符号（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+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，</a:t>
                      </a:r>
                      <a:r>
                        <a:rPr lang="en-US" sz="1400" kern="100" dirty="0">
                          <a:effectLst/>
                          <a:latin typeface="宋体"/>
                          <a:ea typeface="宋体"/>
                        </a:rPr>
                        <a:t>-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4926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forcepoint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强制显示小数点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755">
                <a:tc>
                  <a:txBody>
                    <a:bodyPr/>
                    <a:lstStyle/>
                    <a:p>
                      <a:pPr indent="266700"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noshowbase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不显示进制前缀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755">
                <a:tc>
                  <a:txBody>
                    <a:bodyPr/>
                    <a:lstStyle/>
                    <a:p>
                      <a:pPr indent="266700"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noforcesign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不显示符号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755">
                <a:tc>
                  <a:txBody>
                    <a:bodyPr/>
                    <a:lstStyle/>
                    <a:p>
                      <a:pPr indent="266700"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uppercasebase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显示大写的进制前缀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755">
                <a:tc>
                  <a:txBody>
                    <a:bodyPr/>
                    <a:lstStyle/>
                    <a:p>
                      <a:pPr indent="266700"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lowercasebase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显示小写的进制前缀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755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uppercasedigits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用大写字母表示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755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lowercasedigits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用小写字母表示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755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fixed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用固定小数点表示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755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scientific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用科学计数法表示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755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left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左对齐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755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right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右对齐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755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center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居中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755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endl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换行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755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flush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清除缓冲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148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4205" y="340783"/>
            <a:ext cx="3997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使用</a:t>
            </a:r>
            <a:r>
              <a:rPr lang="en-US" altLang="zh-CN" sz="2400" b="1" dirty="0" err="1"/>
              <a:t>QTextStream</a:t>
            </a:r>
            <a:r>
              <a:rPr lang="zh-CN" altLang="zh-CN" sz="2400" b="1" dirty="0"/>
              <a:t>类读写文本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71896" y="1045029"/>
            <a:ext cx="10331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）运行此程序后，可以看到在项目的</a:t>
            </a:r>
            <a:r>
              <a:rPr lang="en-US" altLang="zh-CN" sz="1800" dirty="0"/>
              <a:t>D:\Qt\CH9\CH902\build-TextFile2-Desktop_Qt_5_11_1_MinGW_32bit-Debug</a:t>
            </a:r>
            <a:r>
              <a:rPr lang="zh-CN" altLang="zh-CN" sz="1800" dirty="0"/>
              <a:t>文件夹下自动建立了一个文本文件“</a:t>
            </a:r>
            <a:r>
              <a:rPr lang="en-US" altLang="zh-CN" sz="1800" dirty="0"/>
              <a:t>data.txt</a:t>
            </a:r>
            <a:r>
              <a:rPr lang="zh-CN" altLang="zh-CN" sz="1800" dirty="0"/>
              <a:t>”，打开后看到的内容如图</a:t>
            </a:r>
            <a:r>
              <a:rPr lang="en-US" altLang="zh-CN" sz="1800" dirty="0"/>
              <a:t>9.2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969" y="2348674"/>
            <a:ext cx="4262499" cy="2286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1180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0061" y="1294136"/>
            <a:ext cx="7623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9</a:t>
            </a:r>
            <a:r>
              <a:rPr lang="zh-CN" altLang="zh-CN" sz="4800" b="1" dirty="0" smtClean="0">
                <a:solidFill>
                  <a:srgbClr val="663300"/>
                </a:solidFill>
              </a:rPr>
              <a:t>章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  </a:t>
            </a:r>
            <a:r>
              <a:rPr lang="en-US" altLang="zh-CN" sz="4800" b="1" dirty="0" err="1">
                <a:solidFill>
                  <a:srgbClr val="663300"/>
                </a:solidFill>
              </a:rPr>
              <a:t>Qt</a:t>
            </a:r>
            <a:r>
              <a:rPr lang="en-US" altLang="zh-CN" sz="4800" b="1" dirty="0">
                <a:solidFill>
                  <a:srgbClr val="663300"/>
                </a:solidFill>
              </a:rPr>
              <a:t> 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5</a:t>
            </a:r>
            <a:r>
              <a:rPr lang="zh-CN" altLang="zh-CN" sz="4800" b="1" dirty="0">
                <a:solidFill>
                  <a:srgbClr val="663300"/>
                </a:solidFill>
              </a:rPr>
              <a:t>文件及磁盘处理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5173" y="3111333"/>
            <a:ext cx="4476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zh-CN" altLang="zh-CN" sz="3600" b="1" dirty="0"/>
              <a:t>读写二进制文件</a:t>
            </a:r>
          </a:p>
        </p:txBody>
      </p:sp>
    </p:spTree>
    <p:extLst>
      <p:ext uri="{BB962C8B-B14F-4D97-AF65-F5344CB8AC3E}">
        <p14:creationId xmlns:p14="http://schemas.microsoft.com/office/powerpoint/2010/main" val="3815888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4205" y="340783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读写二进制文件</a:t>
            </a:r>
          </a:p>
        </p:txBody>
      </p:sp>
      <p:sp>
        <p:nvSpPr>
          <p:cNvPr id="3" name="矩形 2"/>
          <p:cNvSpPr/>
          <p:nvPr/>
        </p:nvSpPr>
        <p:spPr>
          <a:xfrm>
            <a:off x="1129537" y="910620"/>
            <a:ext cx="7076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（简单）</a:t>
            </a:r>
            <a:r>
              <a:rPr lang="zh-CN" altLang="zh-CN" sz="1800" dirty="0"/>
              <a:t>（</a:t>
            </a:r>
            <a:r>
              <a:rPr lang="en-US" altLang="zh-CN" sz="1800" dirty="0"/>
              <a:t>CH903</a:t>
            </a:r>
            <a:r>
              <a:rPr lang="zh-CN" altLang="zh-CN" sz="1800" dirty="0"/>
              <a:t>）使用</a:t>
            </a:r>
            <a:r>
              <a:rPr lang="en-US" altLang="zh-CN" sz="1800" dirty="0" err="1"/>
              <a:t>QDataStream</a:t>
            </a:r>
            <a:r>
              <a:rPr lang="zh-CN" altLang="zh-CN" sz="1800" dirty="0"/>
              <a:t>读写二进制文件。</a:t>
            </a:r>
          </a:p>
          <a:p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）头文件“</a:t>
            </a:r>
            <a:r>
              <a:rPr lang="en-US" altLang="zh-CN" sz="1800" dirty="0" err="1"/>
              <a:t>mainwindow.h</a:t>
            </a:r>
            <a:r>
              <a:rPr lang="zh-CN" altLang="zh-CN" sz="1800" dirty="0"/>
              <a:t>”的具体代码如下：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9537" y="1556951"/>
            <a:ext cx="9439502" cy="2707124"/>
          </a:xfrm>
          <a:prstGeom prst="roundRect">
            <a:avLst>
              <a:gd name="adj" fmla="val 7455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QMainWindow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MainWindow</a:t>
            </a:r>
            <a:r>
              <a:rPr lang="en-US" altLang="zh-CN" dirty="0"/>
              <a:t> : public </a:t>
            </a:r>
            <a:r>
              <a:rPr lang="en-US" altLang="zh-CN" dirty="0" err="1"/>
              <a:t>QMainWindow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Q_OBJECT</a:t>
            </a:r>
            <a:endParaRPr lang="zh-CN" altLang="zh-CN" dirty="0"/>
          </a:p>
          <a:p>
            <a:r>
              <a:rPr lang="en-US" altLang="zh-CN" dirty="0"/>
              <a:t>public: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MainWindow</a:t>
            </a:r>
            <a:r>
              <a:rPr lang="en-US" altLang="zh-CN" dirty="0"/>
              <a:t>(</a:t>
            </a:r>
            <a:r>
              <a:rPr lang="en-US" altLang="zh-CN" dirty="0" err="1"/>
              <a:t>QWidget</a:t>
            </a:r>
            <a:r>
              <a:rPr lang="en-US" altLang="zh-CN" dirty="0"/>
              <a:t> *parent = 0);</a:t>
            </a:r>
            <a:endParaRPr lang="zh-CN" altLang="zh-CN" dirty="0"/>
          </a:p>
          <a:p>
            <a:r>
              <a:rPr lang="en-US" altLang="zh-CN" dirty="0"/>
              <a:t>    ~</a:t>
            </a:r>
            <a:r>
              <a:rPr lang="en-US" altLang="zh-CN" dirty="0" err="1"/>
              <a:t>MainWindow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    void </a:t>
            </a:r>
            <a:r>
              <a:rPr lang="en-US" altLang="zh-CN" dirty="0" err="1"/>
              <a:t>fileFun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 smtClean="0"/>
              <a:t>};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3226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4205" y="340783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读写二进制文件</a:t>
            </a:r>
          </a:p>
        </p:txBody>
      </p:sp>
      <p:sp>
        <p:nvSpPr>
          <p:cNvPr id="3" name="矩形 2"/>
          <p:cNvSpPr/>
          <p:nvPr/>
        </p:nvSpPr>
        <p:spPr>
          <a:xfrm>
            <a:off x="1184527" y="993924"/>
            <a:ext cx="5364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）源文件“</a:t>
            </a:r>
            <a:r>
              <a:rPr lang="en-US" altLang="zh-CN" sz="1800" dirty="0"/>
              <a:t>mainwindow.cpp</a:t>
            </a:r>
            <a:r>
              <a:rPr lang="zh-CN" altLang="zh-CN" sz="1800" dirty="0"/>
              <a:t>”的具体代码如下：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4527" y="1363256"/>
            <a:ext cx="9262754" cy="2996565"/>
          </a:xfrm>
          <a:prstGeom prst="roundRect">
            <a:avLst>
              <a:gd name="adj" fmla="val 6760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"</a:t>
            </a:r>
            <a:r>
              <a:rPr lang="en-US" altLang="zh-CN" dirty="0" err="1"/>
              <a:t>mainwindow.h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QtDebug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QFile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QDataStream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QDate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 err="1"/>
              <a:t>MainWindow</a:t>
            </a:r>
            <a:r>
              <a:rPr lang="en-US" altLang="zh-CN" dirty="0"/>
              <a:t>::</a:t>
            </a:r>
            <a:r>
              <a:rPr lang="en-US" altLang="zh-CN" dirty="0" err="1"/>
              <a:t>MainWindow</a:t>
            </a:r>
            <a:r>
              <a:rPr lang="en-US" altLang="zh-CN" dirty="0"/>
              <a:t>(</a:t>
            </a:r>
            <a:r>
              <a:rPr lang="en-US" altLang="zh-CN" dirty="0" err="1"/>
              <a:t>QWidget</a:t>
            </a:r>
            <a:r>
              <a:rPr lang="en-US" altLang="zh-CN" dirty="0"/>
              <a:t> *parent)</a:t>
            </a:r>
            <a:endParaRPr lang="zh-CN" altLang="zh-CN" dirty="0"/>
          </a:p>
          <a:p>
            <a:r>
              <a:rPr lang="en-US" altLang="zh-CN" dirty="0"/>
              <a:t>    : </a:t>
            </a:r>
            <a:r>
              <a:rPr lang="en-US" altLang="zh-CN" dirty="0" err="1"/>
              <a:t>QMainWindow</a:t>
            </a:r>
            <a:r>
              <a:rPr lang="en-US" altLang="zh-CN" dirty="0"/>
              <a:t>(parent)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fileFun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06936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4205" y="340783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读写二进制文件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2036" y="973777"/>
            <a:ext cx="462498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函数</a:t>
            </a:r>
            <a:r>
              <a:rPr lang="en-US" altLang="zh-CN" dirty="0" err="1"/>
              <a:t>fileFun</a:t>
            </a:r>
            <a:r>
              <a:rPr lang="en-US" altLang="zh-CN" dirty="0"/>
              <a:t>()</a:t>
            </a:r>
            <a:r>
              <a:rPr lang="zh-CN" altLang="zh-CN" dirty="0"/>
              <a:t>完成主要功能，其具体代码如下</a:t>
            </a:r>
            <a:r>
              <a:rPr lang="zh-CN" altLang="zh-CN" dirty="0" smtClean="0"/>
              <a:t>：</a:t>
            </a:r>
            <a:endParaRPr lang="zh-CN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012036" y="1327720"/>
            <a:ext cx="9770759" cy="5584388"/>
          </a:xfrm>
          <a:prstGeom prst="roundRect">
            <a:avLst>
              <a:gd name="adj" fmla="val 4128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void </a:t>
            </a:r>
            <a:r>
              <a:rPr lang="en-US" altLang="zh-CN" sz="1400" dirty="0" err="1"/>
              <a:t>MainWindow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fileFun</a:t>
            </a:r>
            <a:r>
              <a:rPr lang="en-US" altLang="zh-CN" sz="1400" dirty="0"/>
              <a:t>()</a:t>
            </a:r>
            <a:endParaRPr lang="zh-CN" altLang="zh-CN" sz="1400" dirty="0"/>
          </a:p>
          <a:p>
            <a:r>
              <a:rPr lang="en-US" altLang="zh-CN" sz="1400" dirty="0"/>
              <a:t>{</a:t>
            </a:r>
            <a:endParaRPr lang="zh-CN" altLang="zh-CN" sz="1400" dirty="0"/>
          </a:p>
          <a:p>
            <a:r>
              <a:rPr lang="en-US" altLang="zh-CN" sz="1400" dirty="0"/>
              <a:t>    /*</a:t>
            </a:r>
            <a:r>
              <a:rPr lang="zh-CN" altLang="zh-CN" sz="1400" dirty="0"/>
              <a:t>将二进制数据写到数据流</a:t>
            </a:r>
            <a:r>
              <a:rPr lang="en-US" altLang="zh-CN" sz="1400" dirty="0"/>
              <a:t> */				</a:t>
            </a:r>
            <a:r>
              <a:rPr lang="en-US" altLang="zh-CN" sz="1400" dirty="0" smtClean="0"/>
              <a:t>	//(</a:t>
            </a:r>
            <a:r>
              <a:rPr lang="en-US" altLang="zh-CN" sz="1400" dirty="0"/>
              <a:t>a)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QFile</a:t>
            </a:r>
            <a:r>
              <a:rPr lang="en-US" altLang="zh-CN" sz="1400" dirty="0"/>
              <a:t> file("binary.dat");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file.open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QIODevice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WriteOnly</a:t>
            </a:r>
            <a:r>
              <a:rPr lang="en-US" altLang="zh-CN" sz="1400" dirty="0"/>
              <a:t> | </a:t>
            </a:r>
            <a:r>
              <a:rPr lang="en-US" altLang="zh-CN" sz="1400" dirty="0" err="1"/>
              <a:t>QIODevice</a:t>
            </a:r>
            <a:r>
              <a:rPr lang="en-US" altLang="zh-CN" sz="1400" dirty="0"/>
              <a:t>::Truncate);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QDataStream</a:t>
            </a:r>
            <a:r>
              <a:rPr lang="en-US" altLang="zh-CN" sz="1400" dirty="0"/>
              <a:t> out(&amp;file);                         	</a:t>
            </a:r>
            <a:r>
              <a:rPr lang="en-US" altLang="zh-CN" sz="1400" dirty="0" smtClean="0"/>
              <a:t>			//</a:t>
            </a:r>
            <a:r>
              <a:rPr lang="zh-CN" altLang="zh-CN" sz="1400" dirty="0"/>
              <a:t>将数据序列化</a:t>
            </a:r>
          </a:p>
          <a:p>
            <a:r>
              <a:rPr lang="en-US" altLang="zh-CN" sz="1400" dirty="0"/>
              <a:t>    out &lt;&lt; </a:t>
            </a:r>
            <a:r>
              <a:rPr lang="en-US" altLang="zh-CN" sz="1400" dirty="0" err="1"/>
              <a:t>QString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("</a:t>
            </a:r>
            <a:r>
              <a:rPr lang="zh-CN" altLang="zh-CN" sz="1400" dirty="0"/>
              <a:t>周何骏：</a:t>
            </a:r>
            <a:r>
              <a:rPr lang="en-US" altLang="zh-CN" sz="1400" dirty="0"/>
              <a:t>"));                   	</a:t>
            </a:r>
            <a:r>
              <a:rPr lang="en-US" altLang="zh-CN" sz="1400" dirty="0" smtClean="0"/>
              <a:t>			//</a:t>
            </a:r>
            <a:r>
              <a:rPr lang="zh-CN" altLang="zh-CN" sz="1400" dirty="0"/>
              <a:t>字符串序列化</a:t>
            </a:r>
          </a:p>
          <a:p>
            <a:r>
              <a:rPr lang="en-US" altLang="zh-CN" sz="1400" dirty="0"/>
              <a:t>    out &lt;&lt; </a:t>
            </a:r>
            <a:r>
              <a:rPr lang="en-US" altLang="zh-CN" sz="1400" dirty="0" err="1"/>
              <a:t>QDate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fromString</a:t>
            </a:r>
            <a:r>
              <a:rPr lang="en-US" altLang="zh-CN" sz="1400" dirty="0"/>
              <a:t>("1996/09/25", "</a:t>
            </a:r>
            <a:r>
              <a:rPr lang="en-US" altLang="zh-CN" sz="1400" dirty="0" err="1"/>
              <a:t>yyyy</a:t>
            </a:r>
            <a:r>
              <a:rPr lang="en-US" altLang="zh-CN" sz="1400" dirty="0"/>
              <a:t>/MM/</a:t>
            </a:r>
            <a:r>
              <a:rPr lang="en-US" altLang="zh-CN" sz="1400" dirty="0" err="1"/>
              <a:t>dd</a:t>
            </a:r>
            <a:r>
              <a:rPr lang="en-US" altLang="zh-CN" sz="1400" dirty="0"/>
              <a:t>");</a:t>
            </a:r>
            <a:endParaRPr lang="zh-CN" altLang="zh-CN" sz="1400" dirty="0"/>
          </a:p>
          <a:p>
            <a:r>
              <a:rPr lang="en-US" altLang="zh-CN" sz="1400" dirty="0"/>
              <a:t>    out &lt;&lt; (qint32)23;                                 	</a:t>
            </a:r>
            <a:r>
              <a:rPr lang="en-US" altLang="zh-CN" sz="1400" dirty="0" smtClean="0"/>
              <a:t>			//</a:t>
            </a:r>
            <a:r>
              <a:rPr lang="zh-CN" altLang="zh-CN" sz="1400" dirty="0"/>
              <a:t>整数序列化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file.close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r>
              <a:rPr lang="en-US" altLang="zh-CN" sz="1400" dirty="0"/>
              <a:t>    /*</a:t>
            </a:r>
            <a:r>
              <a:rPr lang="zh-CN" altLang="zh-CN" sz="1400" dirty="0"/>
              <a:t>从文件中读取数据</a:t>
            </a:r>
            <a:r>
              <a:rPr lang="en-US" altLang="zh-CN" sz="1400" dirty="0"/>
              <a:t> */					</a:t>
            </a:r>
            <a:r>
              <a:rPr lang="en-US" altLang="zh-CN" sz="1400" dirty="0" smtClean="0"/>
              <a:t>//(</a:t>
            </a:r>
            <a:r>
              <a:rPr lang="en-US" altLang="zh-CN" sz="1400" dirty="0"/>
              <a:t>b)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file.setFileName</a:t>
            </a:r>
            <a:r>
              <a:rPr lang="en-US" altLang="zh-CN" sz="1400" dirty="0"/>
              <a:t>("binary.dat");</a:t>
            </a:r>
            <a:endParaRPr lang="zh-CN" altLang="zh-CN" sz="1400" dirty="0"/>
          </a:p>
          <a:p>
            <a:r>
              <a:rPr lang="en-US" altLang="zh-CN" sz="1400" dirty="0"/>
              <a:t>    if(!</a:t>
            </a:r>
            <a:r>
              <a:rPr lang="en-US" altLang="zh-CN" sz="1400" dirty="0" err="1"/>
              <a:t>file.open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QIODevice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ReadOnly</a:t>
            </a:r>
            <a:r>
              <a:rPr lang="en-US" altLang="zh-CN" sz="1400" dirty="0"/>
              <a:t>))</a:t>
            </a:r>
            <a:endParaRPr lang="zh-CN" altLang="zh-CN" sz="1400" dirty="0"/>
          </a:p>
          <a:p>
            <a:r>
              <a:rPr lang="en-US" altLang="zh-CN" sz="1400" dirty="0"/>
              <a:t>    {</a:t>
            </a:r>
            <a:endParaRPr lang="zh-CN" altLang="zh-CN" sz="1400" dirty="0"/>
          </a:p>
          <a:p>
            <a:r>
              <a:rPr lang="en-US" altLang="zh-CN" sz="1400" dirty="0"/>
              <a:t>         </a:t>
            </a:r>
            <a:r>
              <a:rPr lang="en-US" altLang="zh-CN" sz="1400" dirty="0" err="1"/>
              <a:t>qDebug</a:t>
            </a:r>
            <a:r>
              <a:rPr lang="en-US" altLang="zh-CN" sz="1400" dirty="0"/>
              <a:t>()&lt;&lt; "error!";</a:t>
            </a:r>
            <a:endParaRPr lang="zh-CN" altLang="zh-CN" sz="1400" dirty="0"/>
          </a:p>
          <a:p>
            <a:r>
              <a:rPr lang="en-US" altLang="zh-CN" sz="1400" dirty="0"/>
              <a:t>         return;</a:t>
            </a:r>
            <a:endParaRPr lang="zh-CN" altLang="zh-CN" sz="1400" dirty="0"/>
          </a:p>
          <a:p>
            <a:r>
              <a:rPr lang="en-US" altLang="zh-CN" sz="1400" dirty="0"/>
              <a:t>    }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QDataStream</a:t>
            </a:r>
            <a:r>
              <a:rPr lang="en-US" altLang="zh-CN" sz="1400" dirty="0"/>
              <a:t> in(&amp;file);                        		</a:t>
            </a:r>
            <a:r>
              <a:rPr lang="en-US" altLang="zh-CN" sz="1400" dirty="0" smtClean="0"/>
              <a:t>		//</a:t>
            </a:r>
            <a:r>
              <a:rPr lang="zh-CN" altLang="zh-CN" sz="1400" dirty="0"/>
              <a:t>从文件中读出数据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QString</a:t>
            </a:r>
            <a:r>
              <a:rPr lang="en-US" altLang="zh-CN" sz="1400" dirty="0"/>
              <a:t> name;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QDate</a:t>
            </a:r>
            <a:r>
              <a:rPr lang="en-US" altLang="zh-CN" sz="1400" dirty="0"/>
              <a:t> birthday;</a:t>
            </a:r>
            <a:endParaRPr lang="zh-CN" altLang="zh-CN" sz="1400" dirty="0"/>
          </a:p>
          <a:p>
            <a:r>
              <a:rPr lang="en-US" altLang="zh-CN" sz="1400" dirty="0"/>
              <a:t>    qint32 age;</a:t>
            </a:r>
            <a:endParaRPr lang="zh-CN" altLang="zh-CN" sz="1400" dirty="0"/>
          </a:p>
          <a:p>
            <a:r>
              <a:rPr lang="en-US" altLang="zh-CN" sz="1400" dirty="0"/>
              <a:t>    in &gt;&gt; name &gt;&gt; birthday &gt;&gt; age;               		</a:t>
            </a:r>
            <a:r>
              <a:rPr lang="en-US" altLang="zh-CN" sz="1400" dirty="0" smtClean="0"/>
              <a:t>		//</a:t>
            </a:r>
            <a:r>
              <a:rPr lang="zh-CN" altLang="zh-CN" sz="1400" dirty="0"/>
              <a:t>获取字符串和整数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qDebug</a:t>
            </a:r>
            <a:r>
              <a:rPr lang="en-US" altLang="zh-CN" sz="1400" dirty="0"/>
              <a:t>() &lt;&lt; name &lt;&lt; birthday &lt;&lt; age;  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file.close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r>
              <a:rPr lang="en-US" altLang="zh-CN" sz="1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8945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4205" y="340783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读写二进制文件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7522" y="1021278"/>
            <a:ext cx="10355283" cy="378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sz="1800" b="1" dirty="0"/>
              <a:t>其中，</a:t>
            </a:r>
            <a:endParaRPr lang="zh-CN" altLang="zh-CN" sz="1800" dirty="0"/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(a) </a:t>
            </a:r>
            <a:r>
              <a:rPr lang="zh-CN" altLang="zh-CN" sz="1800" b="1" dirty="0"/>
              <a:t>从</a:t>
            </a:r>
            <a:r>
              <a:rPr lang="en-US" altLang="zh-CN" sz="1800" b="1" dirty="0" err="1"/>
              <a:t>QFile</a:t>
            </a:r>
            <a:r>
              <a:rPr lang="en-US" altLang="zh-CN" sz="1800" b="1" dirty="0"/>
              <a:t> file("binary.dat")</a:t>
            </a:r>
            <a:r>
              <a:rPr lang="zh-CN" altLang="zh-CN" sz="1800" b="1" dirty="0"/>
              <a:t>到</a:t>
            </a:r>
            <a:r>
              <a:rPr lang="en-US" altLang="zh-CN" sz="1800" b="1" dirty="0" err="1"/>
              <a:t>file.close</a:t>
            </a:r>
            <a:r>
              <a:rPr lang="en-US" altLang="zh-CN" sz="1800" b="1" dirty="0"/>
              <a:t>()</a:t>
            </a:r>
            <a:r>
              <a:rPr lang="zh-CN" altLang="zh-CN" sz="1800" b="1" dirty="0"/>
              <a:t>之间的代码段：</a:t>
            </a:r>
            <a:r>
              <a:rPr lang="zh-CN" altLang="zh-CN" sz="1800" dirty="0"/>
              <a:t>每一个条目都以定义的二进制格式写入文件。</a:t>
            </a:r>
            <a:r>
              <a:rPr lang="en-US" altLang="zh-CN" sz="1800" dirty="0" err="1"/>
              <a:t>Qt</a:t>
            </a:r>
            <a:r>
              <a:rPr lang="zh-CN" altLang="zh-CN" sz="1800" dirty="0"/>
              <a:t>中的很多类型，包括</a:t>
            </a:r>
            <a:r>
              <a:rPr lang="en-US" altLang="zh-CN" sz="1800" dirty="0" err="1"/>
              <a:t>QBrush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QColor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QDateTime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QFont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QPixmap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QString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QVariant</a:t>
            </a:r>
            <a:r>
              <a:rPr lang="zh-CN" altLang="zh-CN" sz="1800" dirty="0"/>
              <a:t>等都可以写入数据流。</a:t>
            </a:r>
            <a:r>
              <a:rPr lang="en-US" altLang="zh-CN" sz="1800" dirty="0" err="1"/>
              <a:t>QDataStream</a:t>
            </a:r>
            <a:r>
              <a:rPr lang="zh-CN" altLang="zh-CN" sz="1800" dirty="0"/>
              <a:t>类写入了</a:t>
            </a:r>
            <a:r>
              <a:rPr lang="en-US" altLang="zh-CN" sz="1800" dirty="0"/>
              <a:t>name(</a:t>
            </a:r>
            <a:r>
              <a:rPr lang="en-US" altLang="zh-CN" sz="1800" dirty="0" err="1"/>
              <a:t>QString</a:t>
            </a:r>
            <a:r>
              <a:rPr lang="en-US" altLang="zh-CN" sz="1800" dirty="0"/>
              <a:t>)</a:t>
            </a:r>
            <a:r>
              <a:rPr lang="zh-CN" altLang="zh-CN" sz="1800" dirty="0"/>
              <a:t>、</a:t>
            </a:r>
            <a:r>
              <a:rPr lang="en-US" altLang="zh-CN" sz="1800" dirty="0"/>
              <a:t>birthday(</a:t>
            </a:r>
            <a:r>
              <a:rPr lang="en-US" altLang="zh-CN" sz="1800" dirty="0" err="1"/>
              <a:t>QDate</a:t>
            </a:r>
            <a:r>
              <a:rPr lang="en-US" altLang="zh-CN" sz="1800" dirty="0"/>
              <a:t>)</a:t>
            </a:r>
            <a:r>
              <a:rPr lang="zh-CN" altLang="zh-CN" sz="1800" dirty="0"/>
              <a:t>和</a:t>
            </a:r>
            <a:r>
              <a:rPr lang="en-US" altLang="zh-CN" sz="1800" dirty="0"/>
              <a:t>age(qint32)</a:t>
            </a:r>
            <a:r>
              <a:rPr lang="zh-CN" altLang="zh-CN" sz="1800" dirty="0"/>
              <a:t>这三个数据。注意，在读取时也要使用相同的类型读出。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(b) </a:t>
            </a:r>
            <a:r>
              <a:rPr lang="zh-CN" altLang="zh-CN" sz="1800" b="1" dirty="0"/>
              <a:t>从</a:t>
            </a:r>
            <a:r>
              <a:rPr lang="en-US" altLang="zh-CN" sz="1800" b="1" dirty="0" err="1"/>
              <a:t>file.setFileName</a:t>
            </a:r>
            <a:r>
              <a:rPr lang="en-US" altLang="zh-CN" sz="1800" b="1" dirty="0"/>
              <a:t>("binary.dat")</a:t>
            </a:r>
            <a:r>
              <a:rPr lang="zh-CN" altLang="zh-CN" sz="1800" b="1" dirty="0"/>
              <a:t>到</a:t>
            </a:r>
            <a:r>
              <a:rPr lang="en-US" altLang="zh-CN" sz="1800" b="1" dirty="0" err="1"/>
              <a:t>file.close</a:t>
            </a:r>
            <a:r>
              <a:rPr lang="en-US" altLang="zh-CN" sz="1800" b="1" dirty="0"/>
              <a:t>()</a:t>
            </a:r>
            <a:r>
              <a:rPr lang="zh-CN" altLang="zh-CN" sz="1800" b="1" dirty="0"/>
              <a:t>之间的代码段：</a:t>
            </a:r>
            <a:r>
              <a:rPr lang="en-US" altLang="zh-CN" sz="1800" dirty="0" err="1"/>
              <a:t>QDataStream</a:t>
            </a:r>
            <a:r>
              <a:rPr lang="zh-CN" altLang="zh-CN" sz="1800" dirty="0"/>
              <a:t>类可以读取任意的以</a:t>
            </a:r>
            <a:r>
              <a:rPr lang="en-US" altLang="zh-CN" sz="1800" dirty="0" err="1"/>
              <a:t>QIODevice</a:t>
            </a:r>
            <a:r>
              <a:rPr lang="zh-CN" altLang="zh-CN" sz="1800" dirty="0"/>
              <a:t>为基类的类生成对象产生的数据，如</a:t>
            </a:r>
            <a:r>
              <a:rPr lang="en-US" altLang="zh-CN" sz="1800" dirty="0" err="1"/>
              <a:t>QTcpSocket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QUdpSocket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QBuffer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QFile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QProcess</a:t>
            </a:r>
            <a:r>
              <a:rPr lang="zh-CN" altLang="zh-CN" sz="1800" dirty="0"/>
              <a:t>等类的数据。可以使用</a:t>
            </a:r>
            <a:r>
              <a:rPr lang="en-US" altLang="zh-CN" sz="1800" dirty="0" err="1"/>
              <a:t>QDataStream</a:t>
            </a:r>
            <a:r>
              <a:rPr lang="zh-CN" altLang="zh-CN" sz="1800" dirty="0"/>
              <a:t>在</a:t>
            </a:r>
            <a:r>
              <a:rPr lang="en-US" altLang="zh-CN" sz="1800" dirty="0" err="1"/>
              <a:t>QAbstractSocket</a:t>
            </a:r>
            <a:r>
              <a:rPr lang="zh-CN" altLang="zh-CN" sz="1800" dirty="0"/>
              <a:t>一端写数据，在另一端使用</a:t>
            </a:r>
            <a:r>
              <a:rPr lang="en-US" altLang="zh-CN" sz="1800" dirty="0" err="1"/>
              <a:t>QDataStream</a:t>
            </a:r>
            <a:r>
              <a:rPr lang="zh-CN" altLang="zh-CN" sz="1800" dirty="0"/>
              <a:t>读取数据，这样就免去了烦琐的高低字节转换工作。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21748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4205" y="340783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读写二进制文件</a:t>
            </a:r>
          </a:p>
        </p:txBody>
      </p:sp>
      <p:sp>
        <p:nvSpPr>
          <p:cNvPr id="3" name="矩形 2"/>
          <p:cNvSpPr/>
          <p:nvPr/>
        </p:nvSpPr>
        <p:spPr>
          <a:xfrm>
            <a:off x="974205" y="991517"/>
            <a:ext cx="3132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）运行结果如图</a:t>
            </a:r>
            <a:r>
              <a:rPr lang="en-US" altLang="zh-CN" sz="1800" dirty="0"/>
              <a:t>9.3</a:t>
            </a:r>
            <a:r>
              <a:rPr lang="zh-CN" altLang="zh-CN" sz="1800" dirty="0"/>
              <a:t>所示。</a:t>
            </a: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721" y="1618859"/>
            <a:ext cx="8666489" cy="139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5427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0061" y="1294136"/>
            <a:ext cx="7623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9</a:t>
            </a:r>
            <a:r>
              <a:rPr lang="zh-CN" altLang="zh-CN" sz="4800" b="1" dirty="0" smtClean="0">
                <a:solidFill>
                  <a:srgbClr val="663300"/>
                </a:solidFill>
              </a:rPr>
              <a:t>章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  </a:t>
            </a:r>
            <a:r>
              <a:rPr lang="en-US" altLang="zh-CN" sz="4800" b="1" dirty="0" err="1">
                <a:solidFill>
                  <a:srgbClr val="663300"/>
                </a:solidFill>
              </a:rPr>
              <a:t>Qt</a:t>
            </a:r>
            <a:r>
              <a:rPr lang="en-US" altLang="zh-CN" sz="4800" b="1" dirty="0">
                <a:solidFill>
                  <a:srgbClr val="663300"/>
                </a:solidFill>
              </a:rPr>
              <a:t> 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5</a:t>
            </a:r>
            <a:r>
              <a:rPr lang="zh-CN" altLang="zh-CN" sz="4800" b="1" dirty="0">
                <a:solidFill>
                  <a:srgbClr val="663300"/>
                </a:solidFill>
              </a:rPr>
              <a:t>文件及磁盘处理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55771" y="3111333"/>
            <a:ext cx="5486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zh-CN" altLang="zh-CN" sz="3600" b="1" dirty="0"/>
              <a:t>目录操作与文件系统</a:t>
            </a:r>
          </a:p>
        </p:txBody>
      </p:sp>
    </p:spTree>
    <p:extLst>
      <p:ext uri="{BB962C8B-B14F-4D97-AF65-F5344CB8AC3E}">
        <p14:creationId xmlns:p14="http://schemas.microsoft.com/office/powerpoint/2010/main" val="1760130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308426" y="1840395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821757" y="1579920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5450926" y="1936355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01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962" y="1010696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4024917" y="3867442"/>
            <a:ext cx="4208370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文件大小及路径获取实例</a:t>
            </a:r>
            <a:endParaRPr lang="zh-CN" altLang="en-US" sz="2800" b="1" dirty="0">
              <a:solidFill>
                <a:srgbClr val="6A4B2E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730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308426" y="1840395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821757" y="1579920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5450926" y="1936355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01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962" y="1010696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4279247" y="3865421"/>
            <a:ext cx="3842210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使用</a:t>
            </a:r>
            <a:r>
              <a:rPr lang="en-US" altLang="zh-CN" sz="2800" b="1" dirty="0" err="1"/>
              <a:t>QFile</a:t>
            </a:r>
            <a:r>
              <a:rPr lang="zh-CN" altLang="zh-CN" sz="2800" b="1" dirty="0"/>
              <a:t>类读写文本</a:t>
            </a:r>
            <a:endParaRPr lang="zh-CN" altLang="en-US" sz="2800" b="1" dirty="0">
              <a:solidFill>
                <a:srgbClr val="6A4B2E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404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092530" y="6103919"/>
            <a:ext cx="9215252" cy="403761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74205" y="340783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文件大小及路径获取实例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4204" y="961901"/>
            <a:ext cx="10236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（难度一般）</a:t>
            </a:r>
            <a:r>
              <a:rPr lang="zh-CN" altLang="zh-CN" sz="1800" dirty="0"/>
              <a:t>（</a:t>
            </a:r>
            <a:r>
              <a:rPr lang="en-US" altLang="zh-CN" sz="1800" dirty="0"/>
              <a:t>CH904</a:t>
            </a:r>
            <a:r>
              <a:rPr lang="zh-CN" altLang="zh-CN" sz="1800" dirty="0"/>
              <a:t>）得到一个文件的大小和所在的目录路径。</a:t>
            </a:r>
          </a:p>
          <a:p>
            <a:r>
              <a:rPr lang="zh-CN" altLang="zh-CN" sz="1800" dirty="0"/>
              <a:t>创建基于控制台的工程</a:t>
            </a:r>
            <a:r>
              <a:rPr lang="en-US" altLang="zh-CN" sz="1800" dirty="0"/>
              <a:t>dirProcess.pro</a:t>
            </a:r>
            <a:r>
              <a:rPr lang="zh-CN" altLang="zh-CN" sz="1800" dirty="0"/>
              <a:t>，前面已介绍过其建立步骤，这里不再赘述。</a:t>
            </a:r>
          </a:p>
          <a:p>
            <a:r>
              <a:rPr lang="zh-CN" altLang="zh-CN" sz="1800" dirty="0"/>
              <a:t>源文件“</a:t>
            </a:r>
            <a:r>
              <a:rPr lang="en-US" altLang="zh-CN" sz="1800" dirty="0"/>
              <a:t>main.cpp</a:t>
            </a:r>
            <a:r>
              <a:rPr lang="zh-CN" altLang="zh-CN" sz="1800" dirty="0"/>
              <a:t>”</a:t>
            </a:r>
            <a:r>
              <a:rPr lang="zh-CN" altLang="zh-CN" sz="1800" dirty="0">
                <a:hlinkClick r:id="rId2" action="ppaction://hlinkfile"/>
              </a:rPr>
              <a:t>的具体</a:t>
            </a:r>
            <a:r>
              <a:rPr lang="zh-CN" altLang="zh-CN" sz="1800" dirty="0" smtClean="0">
                <a:hlinkClick r:id="rId2" action="ppaction://hlinkfile"/>
              </a:rPr>
              <a:t>代码</a:t>
            </a:r>
            <a:r>
              <a:rPr lang="zh-CN" altLang="en-US" sz="1800" dirty="0" smtClean="0">
                <a:hlinkClick r:id="rId2" action="ppaction://hlinkfile"/>
              </a:rPr>
              <a:t>。</a:t>
            </a:r>
            <a:endParaRPr lang="zh-CN" altLang="zh-CN" sz="1800" dirty="0"/>
          </a:p>
          <a:p>
            <a:r>
              <a:rPr lang="zh-CN" altLang="zh-CN" sz="1800" dirty="0"/>
              <a:t>运行结果如图</a:t>
            </a:r>
            <a:r>
              <a:rPr lang="en-US" altLang="zh-CN" sz="1800" dirty="0"/>
              <a:t>9.4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948" y="2269107"/>
            <a:ext cx="5406035" cy="3533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3143" y="5776465"/>
            <a:ext cx="1055716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本例项目编译后生成的文件所在的目录是：</a:t>
            </a:r>
          </a:p>
          <a:p>
            <a:pPr indent="450850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/>
              <a:t>D:/Qt/yuanshu/code/CH9/CH904/build-dirProcess-Desktop_Qt_5_11_1_MinGW_32bit-Debug</a:t>
            </a:r>
            <a:endParaRPr lang="zh-CN" altLang="zh-CN" sz="1800" dirty="0"/>
          </a:p>
          <a:p>
            <a:pPr indent="450850"/>
            <a:r>
              <a:rPr lang="zh-CN" altLang="zh-CN" sz="1800" dirty="0"/>
              <a:t>该目录下</a:t>
            </a:r>
            <a:r>
              <a:rPr lang="en-US" altLang="zh-CN" sz="1800" dirty="0"/>
              <a:t>debug</a:t>
            </a:r>
            <a:r>
              <a:rPr lang="zh-CN" altLang="zh-CN" sz="1800" dirty="0"/>
              <a:t>文件夹大小为</a:t>
            </a:r>
            <a:r>
              <a:rPr lang="en-US" altLang="zh-CN" sz="1800" dirty="0"/>
              <a:t>878KB</a:t>
            </a:r>
            <a:r>
              <a:rPr lang="zh-CN" altLang="zh-CN" sz="1800" dirty="0"/>
              <a:t>，</a:t>
            </a:r>
            <a:r>
              <a:rPr lang="en-US" altLang="zh-CN" sz="1800" dirty="0"/>
              <a:t>release</a:t>
            </a:r>
            <a:r>
              <a:rPr lang="zh-CN" altLang="zh-CN" sz="1800" dirty="0"/>
              <a:t>文件夹大小为</a:t>
            </a:r>
            <a:r>
              <a:rPr lang="en-US" altLang="zh-CN" sz="1800" dirty="0"/>
              <a:t>0B</a:t>
            </a:r>
            <a:r>
              <a:rPr lang="zh-CN" altLang="zh-CN" dirty="0"/>
              <a:t>（空），编译生成的整个目录的总大小为</a:t>
            </a:r>
            <a:r>
              <a:rPr lang="en-US" altLang="zh-CN" dirty="0"/>
              <a:t>952KB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67295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308426" y="1840395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821757" y="1579920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5450926" y="1936355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02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962" y="1010696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4821757" y="3867441"/>
            <a:ext cx="2438193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文件系统浏览</a:t>
            </a:r>
            <a:endParaRPr lang="zh-CN" altLang="en-US" sz="2800" b="1" dirty="0">
              <a:solidFill>
                <a:srgbClr val="6A4B2E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979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4205" y="34078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文件系统浏览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1273" y="973777"/>
            <a:ext cx="10355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（难度一般）</a:t>
            </a:r>
            <a:r>
              <a:rPr lang="zh-CN" altLang="zh-CN" sz="1800" dirty="0"/>
              <a:t>（</a:t>
            </a:r>
            <a:r>
              <a:rPr lang="en-US" altLang="zh-CN" sz="1800" dirty="0"/>
              <a:t>CH905</a:t>
            </a:r>
            <a:r>
              <a:rPr lang="zh-CN" altLang="zh-CN" sz="1800" dirty="0"/>
              <a:t>）文件系统的浏览。</a:t>
            </a:r>
          </a:p>
          <a:p>
            <a:r>
              <a:rPr lang="zh-CN" altLang="zh-CN" sz="1800" dirty="0"/>
              <a:t>创建工程</a:t>
            </a:r>
            <a:r>
              <a:rPr lang="en-US" altLang="zh-CN" sz="1800" dirty="0"/>
              <a:t>FileView.pro</a:t>
            </a:r>
            <a:r>
              <a:rPr lang="zh-CN" altLang="zh-CN" sz="1800" dirty="0"/>
              <a:t>，具体内容如下。</a:t>
            </a:r>
          </a:p>
          <a:p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）在头文件“</a:t>
            </a:r>
            <a:r>
              <a:rPr lang="en-US" altLang="zh-CN" sz="1800" dirty="0" err="1"/>
              <a:t>fileview.h</a:t>
            </a:r>
            <a:r>
              <a:rPr lang="zh-CN" altLang="zh-CN" sz="1800" dirty="0"/>
              <a:t>”中，类</a:t>
            </a:r>
            <a:r>
              <a:rPr lang="en-US" altLang="zh-CN" sz="1800" dirty="0" err="1"/>
              <a:t>FileView</a:t>
            </a:r>
            <a:r>
              <a:rPr lang="zh-CN" altLang="zh-CN" sz="1800" dirty="0"/>
              <a:t>继承自</a:t>
            </a:r>
            <a:r>
              <a:rPr lang="en-US" altLang="zh-CN" sz="1800" dirty="0" err="1"/>
              <a:t>QDialog</a:t>
            </a:r>
            <a:r>
              <a:rPr lang="zh-CN" altLang="zh-CN" sz="1800" dirty="0"/>
              <a:t>类，具体代码如下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116281" y="1861481"/>
            <a:ext cx="9488384" cy="5047536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QDialog</a:t>
            </a:r>
            <a:r>
              <a:rPr lang="en-US" altLang="zh-CN" sz="1400" dirty="0"/>
              <a:t>&gt;</a:t>
            </a:r>
            <a:endParaRPr lang="zh-CN" altLang="zh-CN" sz="1400" dirty="0"/>
          </a:p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QLineEdit</a:t>
            </a:r>
            <a:r>
              <a:rPr lang="en-US" altLang="zh-CN" sz="1400" dirty="0"/>
              <a:t>&gt;</a:t>
            </a:r>
            <a:endParaRPr lang="zh-CN" altLang="zh-CN" sz="1400" dirty="0"/>
          </a:p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QListWidget</a:t>
            </a:r>
            <a:r>
              <a:rPr lang="en-US" altLang="zh-CN" sz="1400" dirty="0"/>
              <a:t>&gt;</a:t>
            </a:r>
            <a:endParaRPr lang="zh-CN" altLang="zh-CN" sz="1400" dirty="0"/>
          </a:p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QVBoxLayout</a:t>
            </a:r>
            <a:r>
              <a:rPr lang="en-US" altLang="zh-CN" sz="1400" dirty="0"/>
              <a:t>&gt;</a:t>
            </a:r>
            <a:endParaRPr lang="zh-CN" altLang="zh-CN" sz="1400" dirty="0"/>
          </a:p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QDir</a:t>
            </a:r>
            <a:r>
              <a:rPr lang="en-US" altLang="zh-CN" sz="1400" dirty="0"/>
              <a:t>&gt;</a:t>
            </a:r>
            <a:endParaRPr lang="zh-CN" altLang="zh-CN" sz="1400" dirty="0"/>
          </a:p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QListWidgetItem</a:t>
            </a:r>
            <a:r>
              <a:rPr lang="en-US" altLang="zh-CN" sz="1400" dirty="0"/>
              <a:t>&gt;</a:t>
            </a:r>
            <a:endParaRPr lang="zh-CN" altLang="zh-CN" sz="1400" dirty="0"/>
          </a:p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QFileInfoList</a:t>
            </a:r>
            <a:r>
              <a:rPr lang="en-US" altLang="zh-CN" sz="1400" dirty="0"/>
              <a:t>&gt;</a:t>
            </a:r>
            <a:endParaRPr lang="zh-CN" altLang="zh-CN" sz="1400" dirty="0"/>
          </a:p>
          <a:p>
            <a:r>
              <a:rPr lang="en-US" altLang="zh-CN" sz="1400" dirty="0"/>
              <a:t>class </a:t>
            </a:r>
            <a:r>
              <a:rPr lang="en-US" altLang="zh-CN" sz="1400" dirty="0" err="1"/>
              <a:t>FileView</a:t>
            </a:r>
            <a:r>
              <a:rPr lang="en-US" altLang="zh-CN" sz="1400" dirty="0"/>
              <a:t> : public </a:t>
            </a:r>
            <a:r>
              <a:rPr lang="en-US" altLang="zh-CN" sz="1400" dirty="0" err="1"/>
              <a:t>QDialog</a:t>
            </a:r>
            <a:endParaRPr lang="zh-CN" altLang="zh-CN" sz="1400" dirty="0"/>
          </a:p>
          <a:p>
            <a:r>
              <a:rPr lang="en-US" altLang="zh-CN" sz="1400" dirty="0"/>
              <a:t>{</a:t>
            </a:r>
            <a:endParaRPr lang="zh-CN" altLang="zh-CN" sz="1400" dirty="0"/>
          </a:p>
          <a:p>
            <a:r>
              <a:rPr lang="en-US" altLang="zh-CN" sz="1400" dirty="0"/>
              <a:t>    Q_OBJECT</a:t>
            </a:r>
            <a:endParaRPr lang="zh-CN" altLang="zh-CN" sz="1400" dirty="0"/>
          </a:p>
          <a:p>
            <a:r>
              <a:rPr lang="en-US" altLang="zh-CN" sz="1400" dirty="0"/>
              <a:t>public: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FileView</a:t>
            </a:r>
            <a:r>
              <a:rPr lang="en-US" altLang="zh-CN" sz="1400" dirty="0"/>
              <a:t>(</a:t>
            </a:r>
            <a:r>
              <a:rPr lang="en-US" altLang="zh-CN" sz="1400" dirty="0" err="1"/>
              <a:t>QWidget</a:t>
            </a:r>
            <a:r>
              <a:rPr lang="en-US" altLang="zh-CN" sz="1400" dirty="0"/>
              <a:t> *parent=0,Qt::</a:t>
            </a:r>
            <a:r>
              <a:rPr lang="en-US" altLang="zh-CN" sz="1400" dirty="0" err="1"/>
              <a:t>WindowFlags</a:t>
            </a:r>
            <a:r>
              <a:rPr lang="en-US" altLang="zh-CN" sz="1400" dirty="0"/>
              <a:t> f=0);</a:t>
            </a:r>
            <a:endParaRPr lang="zh-CN" altLang="zh-CN" sz="1400" dirty="0"/>
          </a:p>
          <a:p>
            <a:r>
              <a:rPr lang="en-US" altLang="zh-CN" sz="1400" dirty="0"/>
              <a:t>    ~</a:t>
            </a:r>
            <a:r>
              <a:rPr lang="en-US" altLang="zh-CN" sz="1400" dirty="0" err="1"/>
              <a:t>FileView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r>
              <a:rPr lang="en-US" altLang="zh-CN" sz="1400" dirty="0"/>
              <a:t> </a:t>
            </a:r>
            <a:endParaRPr lang="zh-CN" altLang="zh-CN" sz="1400" dirty="0"/>
          </a:p>
          <a:p>
            <a:r>
              <a:rPr lang="en-US" altLang="zh-CN" sz="1400" dirty="0"/>
              <a:t>    void </a:t>
            </a:r>
            <a:r>
              <a:rPr lang="en-US" altLang="zh-CN" sz="1400" dirty="0" err="1"/>
              <a:t>showFileInfoList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QFileInfoList</a:t>
            </a:r>
            <a:r>
              <a:rPr lang="en-US" altLang="zh-CN" sz="1400" dirty="0"/>
              <a:t> list);</a:t>
            </a:r>
            <a:endParaRPr lang="zh-CN" altLang="zh-CN" sz="1400" dirty="0"/>
          </a:p>
          <a:p>
            <a:r>
              <a:rPr lang="en-US" altLang="zh-CN" sz="1400" dirty="0"/>
              <a:t>public slots:</a:t>
            </a:r>
            <a:endParaRPr lang="zh-CN" altLang="zh-CN" sz="1400" dirty="0"/>
          </a:p>
          <a:p>
            <a:r>
              <a:rPr lang="en-US" altLang="zh-CN" sz="1400" dirty="0"/>
              <a:t>    void </a:t>
            </a:r>
            <a:r>
              <a:rPr lang="en-US" altLang="zh-CN" sz="1400" dirty="0" err="1"/>
              <a:t>slotShow</a:t>
            </a:r>
            <a:r>
              <a:rPr lang="en-US" altLang="zh-CN" sz="1400" dirty="0"/>
              <a:t>(</a:t>
            </a:r>
            <a:r>
              <a:rPr lang="en-US" altLang="zh-CN" sz="1400" dirty="0" err="1"/>
              <a:t>QDir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dir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r>
              <a:rPr lang="en-US" altLang="zh-CN" sz="1400" dirty="0"/>
              <a:t>    void </a:t>
            </a:r>
            <a:r>
              <a:rPr lang="en-US" altLang="zh-CN" sz="1400" dirty="0" err="1"/>
              <a:t>slotDirShow</a:t>
            </a:r>
            <a:r>
              <a:rPr lang="en-US" altLang="zh-CN" sz="1400" dirty="0"/>
              <a:t>(</a:t>
            </a:r>
            <a:r>
              <a:rPr lang="en-US" altLang="zh-CN" sz="1400" dirty="0" err="1"/>
              <a:t>QListWidgetItem</a:t>
            </a:r>
            <a:r>
              <a:rPr lang="en-US" altLang="zh-CN" sz="1400" dirty="0"/>
              <a:t> * item);</a:t>
            </a:r>
            <a:endParaRPr lang="zh-CN" altLang="zh-CN" sz="1400" dirty="0"/>
          </a:p>
          <a:p>
            <a:r>
              <a:rPr lang="en-US" altLang="zh-CN" sz="1400" dirty="0"/>
              <a:t>private: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QLineEdit</a:t>
            </a:r>
            <a:r>
              <a:rPr lang="en-US" altLang="zh-CN" sz="1400" dirty="0"/>
              <a:t> *</a:t>
            </a:r>
            <a:r>
              <a:rPr lang="en-US" altLang="zh-CN" sz="1400" dirty="0" err="1"/>
              <a:t>fileLineEdit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QListWidget</a:t>
            </a:r>
            <a:r>
              <a:rPr lang="en-US" altLang="zh-CN" sz="1400" dirty="0"/>
              <a:t> *</a:t>
            </a:r>
            <a:r>
              <a:rPr lang="en-US" altLang="zh-CN" sz="1400" dirty="0" err="1"/>
              <a:t>fileListWidget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QVBoxLayout</a:t>
            </a:r>
            <a:r>
              <a:rPr lang="en-US" altLang="zh-CN" sz="1400" dirty="0"/>
              <a:t> *</a:t>
            </a:r>
            <a:r>
              <a:rPr lang="en-US" altLang="zh-CN" sz="1400" dirty="0" err="1"/>
              <a:t>mainLayout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r>
              <a:rPr lang="en-US" altLang="zh-CN" sz="1400" dirty="0" smtClean="0"/>
              <a:t>};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791680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4205" y="34078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文件系统浏览</a:t>
            </a:r>
          </a:p>
        </p:txBody>
      </p:sp>
      <p:sp>
        <p:nvSpPr>
          <p:cNvPr id="3" name="矩形 2"/>
          <p:cNvSpPr/>
          <p:nvPr/>
        </p:nvSpPr>
        <p:spPr>
          <a:xfrm>
            <a:off x="1140559" y="993924"/>
            <a:ext cx="4875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）源文件“</a:t>
            </a:r>
            <a:r>
              <a:rPr lang="en-US" altLang="zh-CN" sz="1800" dirty="0"/>
              <a:t>fileview.cpp</a:t>
            </a:r>
            <a:r>
              <a:rPr lang="zh-CN" altLang="zh-CN" sz="1800" dirty="0"/>
              <a:t>”的具体代码如下：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0559" y="1377540"/>
            <a:ext cx="9547233" cy="5863144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#include "</a:t>
            </a:r>
            <a:r>
              <a:rPr lang="en-US" altLang="zh-CN" sz="1600" dirty="0" err="1"/>
              <a:t>fileview.h</a:t>
            </a:r>
            <a:r>
              <a:rPr lang="en-US" altLang="zh-CN" sz="1600" dirty="0"/>
              <a:t>"</a:t>
            </a:r>
            <a:endParaRPr lang="zh-CN" altLang="zh-CN" sz="1600" dirty="0"/>
          </a:p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QStringList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QIcon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r>
              <a:rPr lang="en-US" altLang="zh-CN" sz="1600" dirty="0" err="1"/>
              <a:t>FileView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FileView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parent,Qt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WindowFlags</a:t>
            </a:r>
            <a:r>
              <a:rPr lang="en-US" altLang="zh-CN" sz="1600" dirty="0"/>
              <a:t> f)</a:t>
            </a:r>
            <a:endParaRPr lang="zh-CN" altLang="zh-CN" sz="1600" dirty="0"/>
          </a:p>
          <a:p>
            <a:r>
              <a:rPr lang="en-US" altLang="zh-CN" sz="1600" dirty="0"/>
              <a:t>    : </a:t>
            </a:r>
            <a:r>
              <a:rPr lang="en-US" altLang="zh-CN" sz="1600" dirty="0" err="1"/>
              <a:t>QDialog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parent,f</a:t>
            </a:r>
            <a:r>
              <a:rPr lang="en-US" altLang="zh-CN" sz="1600" dirty="0"/>
              <a:t>)</a:t>
            </a:r>
            <a:endParaRPr lang="zh-CN" altLang="zh-CN" sz="1600" dirty="0"/>
          </a:p>
          <a:p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setWindowTitle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("File View"));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fileLineEdit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QLineEdit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("/"));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fileListWidget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QListWidget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mainLayout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QVBoxLayout</a:t>
            </a:r>
            <a:r>
              <a:rPr lang="en-US" altLang="zh-CN" sz="1600" dirty="0"/>
              <a:t>(this);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mainLayout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addWidget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fileLineEdit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mainLayout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addWidget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fileListWidget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r>
              <a:rPr lang="en-US" altLang="zh-CN" sz="1600" dirty="0"/>
              <a:t>    connect(</a:t>
            </a:r>
            <a:r>
              <a:rPr lang="en-US" altLang="zh-CN" sz="1600" dirty="0" err="1"/>
              <a:t>fileLineEdit,SIGNAL</a:t>
            </a:r>
            <a:r>
              <a:rPr lang="en-US" altLang="zh-CN" sz="1600" dirty="0"/>
              <a:t>(</a:t>
            </a:r>
            <a:r>
              <a:rPr lang="en-US" altLang="zh-CN" sz="1600" dirty="0" err="1"/>
              <a:t>returnPressed</a:t>
            </a:r>
            <a:r>
              <a:rPr lang="en-US" altLang="zh-CN" sz="1600" dirty="0"/>
              <a:t>()),</a:t>
            </a:r>
            <a:r>
              <a:rPr lang="en-US" altLang="zh-CN" sz="1600" dirty="0" err="1"/>
              <a:t>this,SLOT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slotShow</a:t>
            </a:r>
            <a:r>
              <a:rPr lang="en-US" altLang="zh-CN" sz="1600" dirty="0"/>
              <a:t> (</a:t>
            </a:r>
            <a:r>
              <a:rPr lang="en-US" altLang="zh-CN" sz="1600" dirty="0" err="1"/>
              <a:t>QDir</a:t>
            </a:r>
            <a:endParaRPr lang="zh-CN" altLang="zh-CN" sz="1600" dirty="0"/>
          </a:p>
          <a:p>
            <a:r>
              <a:rPr lang="en-US" altLang="zh-CN" sz="1600" dirty="0"/>
              <a:t>)));</a:t>
            </a:r>
            <a:endParaRPr lang="zh-CN" altLang="zh-CN" sz="1600" dirty="0"/>
          </a:p>
          <a:p>
            <a:r>
              <a:rPr lang="en-US" altLang="zh-CN" sz="1600" dirty="0"/>
              <a:t>    connect(</a:t>
            </a:r>
            <a:r>
              <a:rPr lang="en-US" altLang="zh-CN" sz="1600" dirty="0" err="1"/>
              <a:t>fileListWidget,SIGNAL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itemDoubleClicked</a:t>
            </a:r>
            <a:r>
              <a:rPr lang="en-US" altLang="zh-CN" sz="1600" dirty="0"/>
              <a:t> (</a:t>
            </a:r>
            <a:r>
              <a:rPr lang="en-US" altLang="zh-CN" sz="1600" dirty="0" err="1"/>
              <a:t>QListWidgetItem</a:t>
            </a:r>
            <a:r>
              <a:rPr lang="en-US" altLang="zh-CN" sz="1600" dirty="0"/>
              <a:t>*)),</a:t>
            </a:r>
            <a:endParaRPr lang="zh-CN" altLang="zh-CN" sz="1600" dirty="0"/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this,SLOT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slotDirShow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QListWidgetItem</a:t>
            </a:r>
            <a:r>
              <a:rPr lang="en-US" altLang="zh-CN" sz="1600" dirty="0"/>
              <a:t>*)));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 root = "/";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QDir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rootDir</a:t>
            </a:r>
            <a:r>
              <a:rPr lang="en-US" altLang="zh-CN" sz="1600" dirty="0"/>
              <a:t>(root);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QStringList</a:t>
            </a:r>
            <a:r>
              <a:rPr lang="en-US" altLang="zh-CN" sz="1600" dirty="0"/>
              <a:t> string;</a:t>
            </a:r>
            <a:endParaRPr lang="zh-CN" altLang="zh-CN" sz="1600" dirty="0"/>
          </a:p>
          <a:p>
            <a:r>
              <a:rPr lang="en-US" altLang="zh-CN" sz="1600" dirty="0"/>
              <a:t>    string &lt;&lt; "*";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QFileInfoList</a:t>
            </a:r>
            <a:r>
              <a:rPr lang="en-US" altLang="zh-CN" sz="1600" dirty="0"/>
              <a:t> list=</a:t>
            </a:r>
            <a:r>
              <a:rPr lang="en-US" altLang="zh-CN" sz="1600" dirty="0" err="1"/>
              <a:t>rootDir.entryInfoList</a:t>
            </a:r>
            <a:r>
              <a:rPr lang="en-US" altLang="zh-CN" sz="1600" dirty="0"/>
              <a:t>(string);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showFileInfoList</a:t>
            </a:r>
            <a:r>
              <a:rPr lang="en-US" altLang="zh-CN" sz="1600" dirty="0"/>
              <a:t>(list);</a:t>
            </a:r>
            <a:endParaRPr lang="zh-CN" altLang="zh-CN" sz="1600" dirty="0"/>
          </a:p>
          <a:p>
            <a:r>
              <a:rPr lang="en-US" altLang="zh-CN" sz="1600" dirty="0" smtClean="0"/>
              <a:t>}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985369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4205" y="34078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文件系统浏览</a:t>
            </a:r>
          </a:p>
        </p:txBody>
      </p:sp>
      <p:sp>
        <p:nvSpPr>
          <p:cNvPr id="3" name="矩形 2"/>
          <p:cNvSpPr/>
          <p:nvPr/>
        </p:nvSpPr>
        <p:spPr>
          <a:xfrm>
            <a:off x="974205" y="922496"/>
            <a:ext cx="718414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槽函数</a:t>
            </a:r>
            <a:r>
              <a:rPr lang="en-US" altLang="zh-CN" dirty="0" err="1"/>
              <a:t>slotShow</a:t>
            </a:r>
            <a:r>
              <a:rPr lang="en-US" altLang="zh-CN" dirty="0"/>
              <a:t>()</a:t>
            </a:r>
            <a:r>
              <a:rPr lang="zh-CN" altLang="zh-CN" dirty="0"/>
              <a:t>实现了显示目录</a:t>
            </a:r>
            <a:r>
              <a:rPr lang="en-US" altLang="zh-CN" dirty="0" err="1"/>
              <a:t>dir</a:t>
            </a:r>
            <a:r>
              <a:rPr lang="zh-CN" altLang="zh-CN" dirty="0"/>
              <a:t>下的所有文件，具体内容如下：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4205" y="1389413"/>
            <a:ext cx="9737338" cy="2417683"/>
          </a:xfrm>
          <a:prstGeom prst="roundRect">
            <a:avLst>
              <a:gd name="adj" fmla="val 10282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FileView</a:t>
            </a:r>
            <a:r>
              <a:rPr lang="en-US" altLang="zh-CN" dirty="0"/>
              <a:t>::</a:t>
            </a:r>
            <a:r>
              <a:rPr lang="en-US" altLang="zh-CN" dirty="0" err="1"/>
              <a:t>slotShow</a:t>
            </a:r>
            <a:r>
              <a:rPr lang="en-US" altLang="zh-CN" dirty="0"/>
              <a:t>(</a:t>
            </a:r>
            <a:r>
              <a:rPr lang="en-US" altLang="zh-CN" dirty="0" err="1"/>
              <a:t>QDir</a:t>
            </a:r>
            <a:r>
              <a:rPr lang="en-US" altLang="zh-CN" dirty="0"/>
              <a:t> </a:t>
            </a:r>
            <a:r>
              <a:rPr lang="en-US" altLang="zh-CN" dirty="0" err="1"/>
              <a:t>dir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QStringList</a:t>
            </a:r>
            <a:r>
              <a:rPr lang="en-US" altLang="zh-CN" dirty="0"/>
              <a:t> string;</a:t>
            </a:r>
            <a:endParaRPr lang="zh-CN" altLang="zh-CN" dirty="0"/>
          </a:p>
          <a:p>
            <a:r>
              <a:rPr lang="en-US" altLang="zh-CN" dirty="0"/>
              <a:t>    string&lt;&lt;"*";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QFileInfoList</a:t>
            </a:r>
            <a:r>
              <a:rPr lang="en-US" altLang="zh-CN" dirty="0"/>
              <a:t> list=</a:t>
            </a:r>
            <a:r>
              <a:rPr lang="en-US" altLang="zh-CN" dirty="0" err="1"/>
              <a:t>dir.entryInfoList</a:t>
            </a:r>
            <a:r>
              <a:rPr lang="en-US" altLang="zh-CN" dirty="0"/>
              <a:t>(</a:t>
            </a:r>
            <a:r>
              <a:rPr lang="en-US" altLang="zh-CN" dirty="0" err="1"/>
              <a:t>string,QDir</a:t>
            </a:r>
            <a:r>
              <a:rPr lang="en-US" altLang="zh-CN" dirty="0"/>
              <a:t>::</a:t>
            </a:r>
            <a:r>
              <a:rPr lang="en-US" altLang="zh-CN" dirty="0" err="1"/>
              <a:t>AllEntries,QDir</a:t>
            </a:r>
            <a:r>
              <a:rPr lang="en-US" altLang="zh-CN" dirty="0"/>
              <a:t>:: </a:t>
            </a:r>
            <a:r>
              <a:rPr lang="en-US" altLang="zh-CN" dirty="0" err="1"/>
              <a:t>DirsFirst</a:t>
            </a:r>
            <a:r>
              <a:rPr lang="en-US" altLang="zh-CN" dirty="0"/>
              <a:t>);										//(a)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showFileInfoList</a:t>
            </a:r>
            <a:r>
              <a:rPr lang="en-US" altLang="zh-CN" dirty="0"/>
              <a:t>(list);</a:t>
            </a:r>
            <a:endParaRPr lang="zh-CN" altLang="zh-CN" dirty="0"/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51262" y="3807096"/>
            <a:ext cx="1069966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b="1" dirty="0"/>
              <a:t>其中，</a:t>
            </a:r>
            <a:endParaRPr lang="zh-CN" altLang="zh-CN" dirty="0"/>
          </a:p>
          <a:p>
            <a:pPr indent="450850"/>
            <a:r>
              <a:rPr lang="en-US" altLang="zh-CN" b="1" dirty="0"/>
              <a:t>(a) </a:t>
            </a:r>
            <a:r>
              <a:rPr lang="en-US" altLang="zh-CN" b="1" dirty="0" err="1"/>
              <a:t>QFileInfoList</a:t>
            </a:r>
            <a:r>
              <a:rPr lang="en-US" altLang="zh-CN" b="1" dirty="0"/>
              <a:t> list=</a:t>
            </a:r>
            <a:r>
              <a:rPr lang="en-US" altLang="zh-CN" b="1" dirty="0" err="1"/>
              <a:t>dir.entryInfoList</a:t>
            </a:r>
            <a:r>
              <a:rPr lang="en-US" altLang="zh-CN" b="1" dirty="0"/>
              <a:t>(</a:t>
            </a:r>
            <a:r>
              <a:rPr lang="en-US" altLang="zh-CN" b="1" dirty="0" err="1"/>
              <a:t>string,QDir</a:t>
            </a:r>
            <a:r>
              <a:rPr lang="en-US" altLang="zh-CN" b="1" dirty="0"/>
              <a:t>::</a:t>
            </a:r>
            <a:r>
              <a:rPr lang="en-US" altLang="zh-CN" b="1" dirty="0" err="1"/>
              <a:t>AllEntries,QDir</a:t>
            </a:r>
            <a:r>
              <a:rPr lang="en-US" altLang="zh-CN" b="1" dirty="0"/>
              <a:t>::</a:t>
            </a:r>
            <a:r>
              <a:rPr lang="en-US" altLang="zh-CN" b="1" dirty="0" err="1"/>
              <a:t>DirsFirst</a:t>
            </a:r>
            <a:r>
              <a:rPr lang="en-US" altLang="zh-CN" b="1" dirty="0"/>
              <a:t>):</a:t>
            </a:r>
            <a:r>
              <a:rPr lang="en-US" altLang="zh-CN" dirty="0" err="1"/>
              <a:t>QDir</a:t>
            </a:r>
            <a:r>
              <a:rPr lang="zh-CN" altLang="zh-CN" dirty="0"/>
              <a:t>的</a:t>
            </a:r>
            <a:r>
              <a:rPr lang="en-US" altLang="zh-CN" dirty="0"/>
              <a:t>entry </a:t>
            </a:r>
            <a:r>
              <a:rPr lang="en-US" altLang="zh-CN" dirty="0" err="1"/>
              <a:t>InfoList</a:t>
            </a:r>
            <a:r>
              <a:rPr lang="en-US" altLang="zh-CN" dirty="0"/>
              <a:t>()</a:t>
            </a:r>
            <a:r>
              <a:rPr lang="zh-CN" altLang="zh-CN" dirty="0"/>
              <a:t>方法是按照某种过滤方式获得目录下的文件列表。其函数原型如下</a:t>
            </a:r>
            <a:r>
              <a:rPr lang="zh-CN" altLang="zh-CN" dirty="0" smtClean="0"/>
              <a:t>：</a:t>
            </a:r>
            <a:endParaRPr lang="zh-CN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974205" y="4716869"/>
            <a:ext cx="9737338" cy="2588806"/>
          </a:xfrm>
          <a:prstGeom prst="roundRect">
            <a:avLst>
              <a:gd name="adj" fmla="val 10282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QFileInfoList</a:t>
            </a:r>
            <a:r>
              <a:rPr lang="en-US" altLang="zh-CN" dirty="0"/>
              <a:t>  </a:t>
            </a:r>
            <a:r>
              <a:rPr lang="en-US" altLang="zh-CN" dirty="0" err="1"/>
              <a:t>QDir</a:t>
            </a:r>
            <a:r>
              <a:rPr lang="en-US" altLang="zh-CN" dirty="0"/>
              <a:t>::</a:t>
            </a:r>
            <a:r>
              <a:rPr lang="en-US" altLang="zh-CN" dirty="0" err="1"/>
              <a:t>entryInfoList</a:t>
            </a:r>
            <a:endParaRPr lang="zh-CN" altLang="zh-CN" dirty="0"/>
          </a:p>
          <a:p>
            <a:r>
              <a:rPr lang="en-US" altLang="zh-CN" dirty="0"/>
              <a:t>(</a:t>
            </a:r>
            <a:endParaRPr lang="zh-CN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QStringList</a:t>
            </a:r>
            <a:r>
              <a:rPr lang="en-US" altLang="zh-CN" dirty="0"/>
              <a:t> &amp;</a:t>
            </a:r>
            <a:r>
              <a:rPr lang="en-US" altLang="zh-CN" dirty="0" err="1"/>
              <a:t>nameFilters</a:t>
            </a:r>
            <a:r>
              <a:rPr lang="en-US" altLang="zh-CN" dirty="0"/>
              <a:t>,		</a:t>
            </a:r>
            <a:endParaRPr lang="zh-CN" altLang="zh-CN" dirty="0"/>
          </a:p>
          <a:p>
            <a:r>
              <a:rPr lang="en-US" altLang="zh-CN" dirty="0"/>
              <a:t>           //</a:t>
            </a:r>
            <a:r>
              <a:rPr lang="zh-CN" altLang="zh-CN" dirty="0"/>
              <a:t>此参数指定了文件名的过滤方式，如“</a:t>
            </a:r>
            <a:r>
              <a:rPr lang="en-US" altLang="zh-CN" dirty="0"/>
              <a:t>*</a:t>
            </a:r>
            <a:r>
              <a:rPr lang="zh-CN" altLang="zh-CN" dirty="0"/>
              <a:t>”“</a:t>
            </a:r>
            <a:r>
              <a:rPr lang="en-US" altLang="zh-CN" dirty="0"/>
              <a:t>.tar.gz</a:t>
            </a:r>
            <a:r>
              <a:rPr lang="zh-CN" altLang="zh-CN" dirty="0"/>
              <a:t>”</a:t>
            </a:r>
          </a:p>
          <a:p>
            <a:r>
              <a:rPr lang="en-US" altLang="zh-CN" dirty="0"/>
              <a:t>     Filters filters=</a:t>
            </a:r>
            <a:r>
              <a:rPr lang="en-US" altLang="zh-CN" dirty="0" err="1"/>
              <a:t>NoFilter</a:t>
            </a:r>
            <a:r>
              <a:rPr lang="en-US" altLang="zh-CN" dirty="0"/>
              <a:t>,    		</a:t>
            </a:r>
            <a:endParaRPr lang="zh-CN" altLang="zh-CN" dirty="0"/>
          </a:p>
          <a:p>
            <a:r>
              <a:rPr lang="en-US" altLang="zh-CN" dirty="0"/>
              <a:t>           //</a:t>
            </a:r>
            <a:r>
              <a:rPr lang="zh-CN" altLang="zh-CN" dirty="0"/>
              <a:t>此参数指定了文件属性的过滤方式，如目录、文件、读写属性等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SortFlags</a:t>
            </a:r>
            <a:r>
              <a:rPr lang="en-US" altLang="zh-CN" dirty="0"/>
              <a:t> sort=</a:t>
            </a:r>
            <a:r>
              <a:rPr lang="en-US" altLang="zh-CN" dirty="0" err="1"/>
              <a:t>NoSort</a:t>
            </a:r>
            <a:r>
              <a:rPr lang="en-US" altLang="zh-CN" dirty="0"/>
              <a:t>       			</a:t>
            </a:r>
            <a:endParaRPr lang="zh-CN" altLang="zh-CN" dirty="0"/>
          </a:p>
          <a:p>
            <a:r>
              <a:rPr lang="en-US" altLang="zh-CN" dirty="0"/>
              <a:t>           //</a:t>
            </a:r>
            <a:r>
              <a:rPr lang="zh-CN" altLang="zh-CN" dirty="0"/>
              <a:t>此参数指定了列表的排序情况</a:t>
            </a:r>
          </a:p>
          <a:p>
            <a:r>
              <a:rPr lang="en-US" altLang="zh-CN" dirty="0"/>
              <a:t>)</a:t>
            </a:r>
            <a:r>
              <a:rPr lang="en-US" altLang="zh-CN" dirty="0" err="1"/>
              <a:t>const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59316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4205" y="34078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文件系统浏览</a:t>
            </a:r>
          </a:p>
        </p:txBody>
      </p:sp>
      <p:sp>
        <p:nvSpPr>
          <p:cNvPr id="3" name="矩形 2"/>
          <p:cNvSpPr/>
          <p:nvPr/>
        </p:nvSpPr>
        <p:spPr>
          <a:xfrm>
            <a:off x="1071375" y="1017675"/>
            <a:ext cx="569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b="1" dirty="0"/>
              <a:t>其中，</a:t>
            </a:r>
            <a:r>
              <a:rPr lang="en-US" altLang="zh-CN" sz="1800" b="1" dirty="0" err="1"/>
              <a:t>QDir</a:t>
            </a:r>
            <a:r>
              <a:rPr lang="en-US" altLang="zh-CN" sz="1800" b="1" dirty="0"/>
              <a:t>::Filter</a:t>
            </a:r>
            <a:r>
              <a:rPr lang="zh-CN" altLang="zh-CN" sz="1800" dirty="0"/>
              <a:t>定义了一系列的过滤方式，见表</a:t>
            </a:r>
            <a:r>
              <a:rPr lang="en-US" altLang="zh-CN" sz="1800" dirty="0"/>
              <a:t>9.3</a:t>
            </a:r>
            <a:r>
              <a:rPr lang="zh-CN" altLang="zh-CN" sz="1800" dirty="0"/>
              <a:t>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685575"/>
              </p:ext>
            </p:extLst>
          </p:nvPr>
        </p:nvGraphicFramePr>
        <p:xfrm>
          <a:off x="1696337" y="1505884"/>
          <a:ext cx="8706447" cy="4538655"/>
        </p:xfrm>
        <a:graphic>
          <a:graphicData uri="http://schemas.openxmlformats.org/drawingml/2006/table">
            <a:tbl>
              <a:tblPr firstRow="1" firstCol="1" bandRow="1"/>
              <a:tblGrid>
                <a:gridCol w="2349000"/>
                <a:gridCol w="6357447"/>
              </a:tblGrid>
              <a:tr h="302577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黑体"/>
                        </a:rPr>
                        <a:t>过 滤 方 式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黑体"/>
                        </a:rPr>
                        <a:t>作 用 描 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0257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</a:rPr>
                        <a:t>QDir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::</a:t>
                      </a: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</a:rPr>
                        <a:t>Dirs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按照过滤方式列出所有目录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57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QDir::AllDirs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列出所有目录，不考虑过滤方式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57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</a:rPr>
                        <a:t>QDir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::Files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只列出文件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57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QDir::Drives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列出磁盘驱动器（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UNIX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系统无效）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57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QDir::NoSymLinks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不列出符号连接（对不支持符号连接的操作系统无效）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57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QDir::NoDotAndDotDot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不列出“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.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”和“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..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”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57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QDir::AllEntries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列出目录、文件和磁盘驱动器，相当于</a:t>
                      </a: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</a:rPr>
                        <a:t>Dirs|Files|Drives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57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QDir::Readable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列出所有具有“读”属性的文件和目录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57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QDir::Writable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列出所有具有“写”属性的文件和目录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57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QDir::Executable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列出所有具有“执行”属性的文件和目录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57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QDir::Modified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只列出被修改过的文件（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UNIX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系统无效）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57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QDir::Hidden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列出隐藏文件（在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UNIX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系统下，隐藏文件的文件名以“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.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”开始）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57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QDir::System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列出系统文件（在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UNIX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系统下指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FIFO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、套接字和设备文件）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57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QDir::CaseSensitive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文件系统如果区分文件名大小写，则按大小写方式进行过滤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596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4205" y="34078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文件系统浏览</a:t>
            </a:r>
          </a:p>
        </p:txBody>
      </p:sp>
      <p:sp>
        <p:nvSpPr>
          <p:cNvPr id="3" name="矩形 2"/>
          <p:cNvSpPr/>
          <p:nvPr/>
        </p:nvSpPr>
        <p:spPr>
          <a:xfrm>
            <a:off x="1185597" y="934548"/>
            <a:ext cx="5027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err="1"/>
              <a:t>QDir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SortFlag</a:t>
            </a:r>
            <a:r>
              <a:rPr lang="zh-CN" altLang="zh-CN" sz="1800" dirty="0"/>
              <a:t>定义了一系列排序方式，见表</a:t>
            </a:r>
            <a:r>
              <a:rPr lang="en-US" altLang="zh-CN" sz="1800" dirty="0"/>
              <a:t>9.4</a:t>
            </a:r>
            <a:r>
              <a:rPr lang="zh-CN" altLang="zh-CN" sz="1800" dirty="0"/>
              <a:t>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427369"/>
              </p:ext>
            </p:extLst>
          </p:nvPr>
        </p:nvGraphicFramePr>
        <p:xfrm>
          <a:off x="1989867" y="1510233"/>
          <a:ext cx="7630584" cy="3893043"/>
        </p:xfrm>
        <a:graphic>
          <a:graphicData uri="http://schemas.openxmlformats.org/drawingml/2006/table">
            <a:tbl>
              <a:tblPr firstRow="1" firstCol="1" bandRow="1"/>
              <a:tblGrid>
                <a:gridCol w="2148772"/>
                <a:gridCol w="5481812"/>
              </a:tblGrid>
              <a:tr h="353913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黑体"/>
                        </a:rPr>
                        <a:t>排 序 方 式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黑体"/>
                        </a:rPr>
                        <a:t>作 用 描 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53913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</a:rPr>
                        <a:t>QDir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::Name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按名称排序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3913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</a:rPr>
                        <a:t>QDir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::Time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按时间排序（修改时间）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3913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</a:rPr>
                        <a:t>QDir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::Size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按文件大小排序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3913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QDir::Type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按文件类型排序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3913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QDir::Unsorted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不排序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3913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QDir::DirsFirst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目录优先排序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3913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QDir::DirsLast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目录最后排序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3913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QDir::Reversed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反序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3913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QDir::IgnoreCase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忽略大小写方式排序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3913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QDir::LocaleAware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使用当前本地排序方式进行排序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050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4205" y="34078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文件系统浏览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7522" y="823253"/>
            <a:ext cx="10272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函数</a:t>
            </a:r>
            <a:r>
              <a:rPr lang="en-US" altLang="zh-CN" sz="1800" dirty="0" err="1"/>
              <a:t>showFileInfoList</a:t>
            </a:r>
            <a:r>
              <a:rPr lang="en-US" altLang="zh-CN" sz="1800" dirty="0"/>
              <a:t>()</a:t>
            </a:r>
            <a:r>
              <a:rPr lang="zh-CN" altLang="zh-CN" sz="1800" dirty="0"/>
              <a:t>实现了用户可以双击浏览器中显示的目录进入下一级目录，或单击“</a:t>
            </a:r>
            <a:r>
              <a:rPr lang="en-US" altLang="zh-CN" sz="1800" dirty="0"/>
              <a:t>..</a:t>
            </a:r>
            <a:r>
              <a:rPr lang="zh-CN" altLang="zh-CN" sz="1800" dirty="0"/>
              <a:t>”返回上一级目录，顶部的编辑框显示当前所在的目录路径，列表中显示该目录下的所有文件。其具体代码如下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377537" y="1688753"/>
            <a:ext cx="9132125" cy="5616922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void </a:t>
            </a:r>
            <a:r>
              <a:rPr lang="en-US" altLang="zh-CN" sz="1600" dirty="0" err="1"/>
              <a:t>FileView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showFileInfoList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QFileInfoList</a:t>
            </a:r>
            <a:r>
              <a:rPr lang="en-US" altLang="zh-CN" sz="1600" dirty="0"/>
              <a:t> list)</a:t>
            </a:r>
            <a:endParaRPr lang="zh-CN" altLang="zh-CN" sz="1600" dirty="0"/>
          </a:p>
          <a:p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fileListWidget</a:t>
            </a:r>
            <a:r>
              <a:rPr lang="en-US" altLang="zh-CN" sz="1600" dirty="0"/>
              <a:t>-&gt;clear();					//</a:t>
            </a:r>
            <a:r>
              <a:rPr lang="zh-CN" altLang="zh-CN" sz="1600" dirty="0"/>
              <a:t>首先清空列表控件</a:t>
            </a:r>
          </a:p>
          <a:p>
            <a:r>
              <a:rPr lang="en-US" altLang="zh-CN" sz="1600" dirty="0"/>
              <a:t>    for(unsigned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i=0;i&lt;</a:t>
            </a:r>
            <a:r>
              <a:rPr lang="en-US" altLang="zh-CN" sz="1600" dirty="0" err="1"/>
              <a:t>list.count</a:t>
            </a:r>
            <a:r>
              <a:rPr lang="en-US" altLang="zh-CN" sz="1600" dirty="0"/>
              <a:t>();i++)	//(a)</a:t>
            </a:r>
            <a:endParaRPr lang="zh-CN" altLang="zh-CN" sz="1600" dirty="0"/>
          </a:p>
          <a:p>
            <a:r>
              <a:rPr lang="en-US" altLang="zh-CN" sz="1600" dirty="0"/>
              <a:t>    {</a:t>
            </a:r>
            <a:endParaRPr lang="zh-CN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QFileInfo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tmpFileInfo</a:t>
            </a:r>
            <a:r>
              <a:rPr lang="en-US" altLang="zh-CN" sz="1600" dirty="0"/>
              <a:t>=list.at(i);</a:t>
            </a:r>
            <a:endParaRPr lang="zh-CN" altLang="zh-CN" sz="1600" dirty="0"/>
          </a:p>
          <a:p>
            <a:r>
              <a:rPr lang="en-US" altLang="zh-CN" sz="1600" dirty="0"/>
              <a:t>        if(</a:t>
            </a:r>
            <a:r>
              <a:rPr lang="en-US" altLang="zh-CN" sz="1600" dirty="0" err="1"/>
              <a:t>tmpFileInfo.isDir</a:t>
            </a:r>
            <a:r>
              <a:rPr lang="en-US" altLang="zh-CN" sz="1600" dirty="0"/>
              <a:t>())</a:t>
            </a:r>
            <a:endParaRPr lang="zh-CN" altLang="zh-CN" sz="1600" dirty="0"/>
          </a:p>
          <a:p>
            <a:r>
              <a:rPr lang="en-US" altLang="zh-CN" sz="1600" dirty="0"/>
              <a:t>        {</a:t>
            </a:r>
            <a:endParaRPr lang="zh-CN" altLang="zh-CN" sz="1600" dirty="0"/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QIcon</a:t>
            </a:r>
            <a:r>
              <a:rPr lang="en-US" altLang="zh-CN" sz="1600" dirty="0"/>
              <a:t> icon("dir.png");</a:t>
            </a:r>
            <a:endParaRPr lang="zh-CN" altLang="zh-CN" sz="1600" dirty="0"/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fileName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tmpFileInfo.fileName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QListWidgetItem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tmp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QListWidgetItem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icon,fileName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fileListWidget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addItem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tmp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r>
              <a:rPr lang="en-US" altLang="zh-CN" sz="1600" dirty="0"/>
              <a:t>        }</a:t>
            </a:r>
            <a:endParaRPr lang="zh-CN" altLang="zh-CN" sz="1600" dirty="0"/>
          </a:p>
          <a:p>
            <a:r>
              <a:rPr lang="en-US" altLang="zh-CN" sz="1600" dirty="0"/>
              <a:t>        else if(</a:t>
            </a:r>
            <a:r>
              <a:rPr lang="en-US" altLang="zh-CN" sz="1600" dirty="0" err="1"/>
              <a:t>tmpFileInfo.isFile</a:t>
            </a:r>
            <a:r>
              <a:rPr lang="en-US" altLang="zh-CN" sz="1600" dirty="0"/>
              <a:t>())</a:t>
            </a:r>
            <a:endParaRPr lang="zh-CN" altLang="zh-CN" sz="1600" dirty="0"/>
          </a:p>
          <a:p>
            <a:r>
              <a:rPr lang="en-US" altLang="zh-CN" sz="1600" dirty="0"/>
              <a:t>        {</a:t>
            </a:r>
            <a:endParaRPr lang="zh-CN" altLang="zh-CN" sz="1600" dirty="0"/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QIcon</a:t>
            </a:r>
            <a:r>
              <a:rPr lang="en-US" altLang="zh-CN" sz="1600" dirty="0"/>
              <a:t> icon("file.png");</a:t>
            </a:r>
            <a:endParaRPr lang="zh-CN" altLang="zh-CN" sz="1600" dirty="0"/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fileName</a:t>
            </a:r>
            <a:r>
              <a:rPr lang="en-US" altLang="zh-CN" sz="1600" dirty="0"/>
              <a:t>=</a:t>
            </a:r>
            <a:r>
              <a:rPr lang="en-US" altLang="zh-CN" sz="1600" dirty="0" err="1"/>
              <a:t>tmpFileInfo.fileName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QListWidgetItem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tmp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QListWidgetItem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icon,fileName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fileListWidget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addItem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tmp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r>
              <a:rPr lang="en-US" altLang="zh-CN" sz="1600" dirty="0"/>
              <a:t>        }</a:t>
            </a:r>
            <a:endParaRPr lang="zh-CN" altLang="zh-CN" sz="1600" dirty="0"/>
          </a:p>
          <a:p>
            <a:r>
              <a:rPr lang="en-US" altLang="zh-CN" sz="1600" dirty="0"/>
              <a:t>    }</a:t>
            </a:r>
            <a:endParaRPr lang="zh-CN" altLang="zh-CN" sz="1600" dirty="0"/>
          </a:p>
          <a:p>
            <a:r>
              <a:rPr lang="en-US" altLang="zh-CN" sz="1600" dirty="0" smtClean="0"/>
              <a:t>}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511931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4205" y="34078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文件系统浏览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4205" y="1045029"/>
            <a:ext cx="1018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/>
              <a:t>槽函数</a:t>
            </a:r>
            <a:r>
              <a:rPr lang="en-US" altLang="zh-CN" sz="1800" dirty="0" err="1"/>
              <a:t>slotDirShow</a:t>
            </a:r>
            <a:r>
              <a:rPr lang="en-US" altLang="zh-CN" sz="1800" dirty="0"/>
              <a:t>()</a:t>
            </a:r>
            <a:r>
              <a:rPr lang="zh-CN" altLang="zh-CN" sz="1800" dirty="0"/>
              <a:t>根据用户的选择显示下一级目录的所有文件。其具体实现代码如下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318161" y="1579418"/>
            <a:ext cx="9227127" cy="2541478"/>
          </a:xfrm>
          <a:prstGeom prst="roundRect">
            <a:avLst>
              <a:gd name="adj" fmla="val 7455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FileView</a:t>
            </a:r>
            <a:r>
              <a:rPr lang="en-US" altLang="zh-CN" dirty="0"/>
              <a:t>::</a:t>
            </a:r>
            <a:r>
              <a:rPr lang="en-US" altLang="zh-CN" dirty="0" err="1"/>
              <a:t>slotDirShow</a:t>
            </a:r>
            <a:r>
              <a:rPr lang="en-US" altLang="zh-CN" dirty="0"/>
              <a:t>(</a:t>
            </a:r>
            <a:r>
              <a:rPr lang="en-US" altLang="zh-CN" dirty="0" err="1"/>
              <a:t>QListWidgetItem</a:t>
            </a:r>
            <a:r>
              <a:rPr lang="en-US" altLang="zh-CN" dirty="0"/>
              <a:t> * item)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str</a:t>
            </a:r>
            <a:r>
              <a:rPr lang="en-US" altLang="zh-CN" dirty="0"/>
              <a:t>=item-&gt;text();			//</a:t>
            </a:r>
            <a:r>
              <a:rPr lang="zh-CN" altLang="zh-CN" dirty="0"/>
              <a:t>将下一级的目录名保存在</a:t>
            </a:r>
            <a:r>
              <a:rPr lang="en-US" altLang="zh-CN" dirty="0" err="1"/>
              <a:t>str</a:t>
            </a:r>
            <a:r>
              <a:rPr lang="zh-CN" altLang="zh-CN" dirty="0"/>
              <a:t>中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QDir</a:t>
            </a:r>
            <a:r>
              <a:rPr lang="en-US" altLang="zh-CN" dirty="0"/>
              <a:t> </a:t>
            </a:r>
            <a:r>
              <a:rPr lang="en-US" altLang="zh-CN" dirty="0" err="1"/>
              <a:t>dir</a:t>
            </a:r>
            <a:r>
              <a:rPr lang="en-US" altLang="zh-CN" dirty="0"/>
              <a:t>;				</a:t>
            </a:r>
            <a:r>
              <a:rPr lang="en-US" altLang="zh-CN" dirty="0" smtClean="0"/>
              <a:t>//</a:t>
            </a:r>
            <a:r>
              <a:rPr lang="zh-CN" altLang="zh-CN" dirty="0"/>
              <a:t>定义一个</a:t>
            </a:r>
            <a:r>
              <a:rPr lang="en-US" altLang="zh-CN" dirty="0" err="1"/>
              <a:t>QDir</a:t>
            </a:r>
            <a:r>
              <a:rPr lang="zh-CN" altLang="zh-CN" dirty="0"/>
              <a:t>对象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dir.setPath</a:t>
            </a:r>
            <a:r>
              <a:rPr lang="en-US" altLang="zh-CN" dirty="0"/>
              <a:t>(</a:t>
            </a:r>
            <a:r>
              <a:rPr lang="en-US" altLang="zh-CN" dirty="0" err="1"/>
              <a:t>fileLineEdit</a:t>
            </a:r>
            <a:r>
              <a:rPr lang="en-US" altLang="zh-CN" dirty="0"/>
              <a:t>-&gt;text());	</a:t>
            </a:r>
            <a:r>
              <a:rPr lang="en-US" altLang="zh-CN" dirty="0" smtClean="0"/>
              <a:t>	//</a:t>
            </a:r>
            <a:r>
              <a:rPr lang="zh-CN" altLang="zh-CN" dirty="0"/>
              <a:t>设置</a:t>
            </a:r>
            <a:r>
              <a:rPr lang="en-US" altLang="zh-CN" dirty="0" err="1"/>
              <a:t>QDir</a:t>
            </a:r>
            <a:r>
              <a:rPr lang="zh-CN" altLang="zh-CN" dirty="0"/>
              <a:t>对象的路径为当前目录路径</a:t>
            </a:r>
          </a:p>
          <a:p>
            <a:r>
              <a:rPr lang="en-US" altLang="zh-CN" dirty="0"/>
              <a:t>    dir.cd(</a:t>
            </a:r>
            <a:r>
              <a:rPr lang="en-US" altLang="zh-CN" dirty="0" err="1"/>
              <a:t>str</a:t>
            </a:r>
            <a:r>
              <a:rPr lang="en-US" altLang="zh-CN" dirty="0"/>
              <a:t>)				</a:t>
            </a:r>
            <a:r>
              <a:rPr lang="en-US" altLang="zh-CN" dirty="0" smtClean="0"/>
              <a:t>//</a:t>
            </a:r>
            <a:r>
              <a:rPr lang="zh-CN" altLang="zh-CN" dirty="0"/>
              <a:t>根据下一级目录名重新设置</a:t>
            </a:r>
            <a:r>
              <a:rPr lang="en-US" altLang="zh-CN" dirty="0" err="1"/>
              <a:t>QDir</a:t>
            </a:r>
            <a:r>
              <a:rPr lang="zh-CN" altLang="zh-CN" dirty="0"/>
              <a:t>对象的路径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fileLineEdit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</a:t>
            </a:r>
            <a:r>
              <a:rPr lang="en-US" altLang="zh-CN" dirty="0" err="1"/>
              <a:t>dir.absolutePath</a:t>
            </a:r>
            <a:r>
              <a:rPr lang="en-US" altLang="zh-CN" dirty="0"/>
              <a:t>());	//(a)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slotShow</a:t>
            </a:r>
            <a:r>
              <a:rPr lang="en-US" altLang="zh-CN" dirty="0"/>
              <a:t>(</a:t>
            </a:r>
            <a:r>
              <a:rPr lang="en-US" altLang="zh-CN" dirty="0" err="1"/>
              <a:t>dir</a:t>
            </a:r>
            <a:r>
              <a:rPr lang="en-US" altLang="zh-CN" dirty="0"/>
              <a:t>);				</a:t>
            </a:r>
            <a:r>
              <a:rPr lang="en-US" altLang="zh-CN" dirty="0" smtClean="0"/>
              <a:t>//</a:t>
            </a:r>
            <a:r>
              <a:rPr lang="zh-CN" altLang="zh-CN" dirty="0"/>
              <a:t>显示当前目录下的所有文件</a:t>
            </a:r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4551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4205" y="34078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文件系统浏览</a:t>
            </a:r>
          </a:p>
        </p:txBody>
      </p:sp>
      <p:sp>
        <p:nvSpPr>
          <p:cNvPr id="3" name="矩形 2"/>
          <p:cNvSpPr/>
          <p:nvPr/>
        </p:nvSpPr>
        <p:spPr>
          <a:xfrm>
            <a:off x="1095167" y="946423"/>
            <a:ext cx="3132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）运行结果如图</a:t>
            </a:r>
            <a:r>
              <a:rPr lang="en-US" altLang="zh-CN" sz="1800" dirty="0"/>
              <a:t>9.5</a:t>
            </a:r>
            <a:r>
              <a:rPr lang="zh-CN" altLang="zh-CN" sz="1800" dirty="0"/>
              <a:t>所示。</a:t>
            </a:r>
          </a:p>
        </p:txBody>
      </p:sp>
      <p:pic>
        <p:nvPicPr>
          <p:cNvPr id="1741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787" y="1588531"/>
            <a:ext cx="3609026" cy="341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863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4205" y="340783"/>
            <a:ext cx="2981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使用</a:t>
            </a:r>
            <a:r>
              <a:rPr lang="en-US" altLang="zh-CN" sz="2400" b="1" dirty="0" err="1"/>
              <a:t>QFile</a:t>
            </a:r>
            <a:r>
              <a:rPr lang="zh-CN" altLang="zh-CN" sz="2400" b="1" dirty="0"/>
              <a:t>类读写文本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43148" y="1045029"/>
            <a:ext cx="10248405" cy="240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b="1" u="sng" dirty="0"/>
              <a:t>【例】</a:t>
            </a:r>
            <a:r>
              <a:rPr lang="zh-CN" altLang="zh-CN" u="sng" dirty="0"/>
              <a:t>（简单）</a:t>
            </a:r>
            <a:r>
              <a:rPr lang="zh-CN" altLang="zh-CN" dirty="0"/>
              <a:t>（</a:t>
            </a:r>
            <a:r>
              <a:rPr lang="en-US" altLang="zh-CN" dirty="0"/>
              <a:t>CH901</a:t>
            </a:r>
            <a:r>
              <a:rPr lang="zh-CN" altLang="zh-CN" dirty="0"/>
              <a:t>）建立基于控制台工程，使用</a:t>
            </a:r>
            <a:r>
              <a:rPr lang="en-US" altLang="zh-CN" dirty="0" err="1"/>
              <a:t>QFile</a:t>
            </a:r>
            <a:r>
              <a:rPr lang="zh-CN" altLang="zh-CN" dirty="0"/>
              <a:t>类读写文本文件。</a:t>
            </a:r>
          </a:p>
          <a:p>
            <a:pPr indent="450850">
              <a:lnSpc>
                <a:spcPct val="150000"/>
              </a:lnSpc>
            </a:pPr>
            <a:r>
              <a:rPr lang="zh-CN" altLang="zh-CN" dirty="0"/>
              <a:t>实现步骤如下。</a:t>
            </a:r>
          </a:p>
          <a:p>
            <a:pPr indent="450850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）建立一个工程。选择“文件”→“新建文件或项目</a:t>
            </a:r>
            <a:r>
              <a:rPr lang="en-US" altLang="zh-CN" dirty="0"/>
              <a:t>...</a:t>
            </a:r>
            <a:r>
              <a:rPr lang="zh-CN" altLang="zh-CN" dirty="0"/>
              <a:t>”菜单项，在弹出的对话框中选择“项目”组下的“</a:t>
            </a:r>
            <a:r>
              <a:rPr lang="en-US" altLang="zh-CN" dirty="0"/>
              <a:t>Application</a:t>
            </a:r>
            <a:r>
              <a:rPr lang="zh-CN" altLang="zh-CN" dirty="0"/>
              <a:t>”→“ </a:t>
            </a:r>
            <a:r>
              <a:rPr lang="en-US" altLang="zh-CN" dirty="0" err="1"/>
              <a:t>Qt</a:t>
            </a:r>
            <a:r>
              <a:rPr lang="en-US" altLang="zh-CN" dirty="0"/>
              <a:t> Console Application</a:t>
            </a:r>
            <a:r>
              <a:rPr lang="zh-CN" altLang="zh-CN" dirty="0"/>
              <a:t>”选项，单击“</a:t>
            </a:r>
            <a:r>
              <a:rPr lang="en-US" altLang="zh-CN" dirty="0"/>
              <a:t>Choose...</a:t>
            </a:r>
            <a:r>
              <a:rPr lang="zh-CN" altLang="zh-CN" dirty="0"/>
              <a:t>”按钮。</a:t>
            </a:r>
          </a:p>
          <a:p>
            <a:pPr indent="450850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）在弹出的对话框中对该工程进行命名并选择保存工程的路径，这里将工程命名为“</a:t>
            </a:r>
            <a:r>
              <a:rPr lang="en-US" altLang="zh-CN" dirty="0" err="1"/>
              <a:t>TextFile</a:t>
            </a:r>
            <a:r>
              <a:rPr lang="zh-CN" altLang="zh-CN" dirty="0"/>
              <a:t>”，单击“下一步”按钮，再次单击“下一步”按钮，最后单击“完成”按钮，完成该文件工程的建立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57328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0061" y="1294136"/>
            <a:ext cx="7623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9</a:t>
            </a:r>
            <a:r>
              <a:rPr lang="zh-CN" altLang="zh-CN" sz="4800" b="1" dirty="0" smtClean="0">
                <a:solidFill>
                  <a:srgbClr val="663300"/>
                </a:solidFill>
              </a:rPr>
              <a:t>章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  </a:t>
            </a:r>
            <a:r>
              <a:rPr lang="en-US" altLang="zh-CN" sz="4800" b="1" dirty="0" err="1">
                <a:solidFill>
                  <a:srgbClr val="663300"/>
                </a:solidFill>
              </a:rPr>
              <a:t>Qt</a:t>
            </a:r>
            <a:r>
              <a:rPr lang="en-US" altLang="zh-CN" sz="4800" b="1" dirty="0">
                <a:solidFill>
                  <a:srgbClr val="663300"/>
                </a:solidFill>
              </a:rPr>
              <a:t> 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5</a:t>
            </a:r>
            <a:r>
              <a:rPr lang="zh-CN" altLang="zh-CN" sz="4800" b="1" dirty="0">
                <a:solidFill>
                  <a:srgbClr val="663300"/>
                </a:solidFill>
              </a:rPr>
              <a:t>文件及磁盘处理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55771" y="3111333"/>
            <a:ext cx="4429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zh-CN" altLang="zh-CN" sz="3600" b="1" dirty="0"/>
              <a:t>获取文件信息</a:t>
            </a:r>
          </a:p>
        </p:txBody>
      </p:sp>
    </p:spTree>
    <p:extLst>
      <p:ext uri="{BB962C8B-B14F-4D97-AF65-F5344CB8AC3E}">
        <p14:creationId xmlns:p14="http://schemas.microsoft.com/office/powerpoint/2010/main" val="3204292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4205" y="34078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获取文件信息</a:t>
            </a:r>
          </a:p>
        </p:txBody>
      </p:sp>
      <p:sp>
        <p:nvSpPr>
          <p:cNvPr id="3" name="矩形 2"/>
          <p:cNvSpPr/>
          <p:nvPr/>
        </p:nvSpPr>
        <p:spPr>
          <a:xfrm>
            <a:off x="1165163" y="969997"/>
            <a:ext cx="7218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u="sng" dirty="0"/>
              <a:t>【例】（简单）</a:t>
            </a:r>
            <a:r>
              <a:rPr lang="zh-CN" altLang="zh-CN" sz="1800" dirty="0"/>
              <a:t>（</a:t>
            </a:r>
            <a:r>
              <a:rPr lang="en-US" altLang="zh-CN" sz="1800" dirty="0"/>
              <a:t>CH906</a:t>
            </a:r>
            <a:r>
              <a:rPr lang="zh-CN" altLang="zh-CN" sz="1800" dirty="0"/>
              <a:t>）利用</a:t>
            </a:r>
            <a:r>
              <a:rPr lang="en-US" altLang="zh-CN" sz="1800" dirty="0" err="1"/>
              <a:t>QFileInfo</a:t>
            </a:r>
            <a:r>
              <a:rPr lang="zh-CN" altLang="zh-CN" sz="1800" dirty="0"/>
              <a:t>类获得文件信息，如图</a:t>
            </a:r>
            <a:r>
              <a:rPr lang="en-US" altLang="zh-CN" sz="1800" dirty="0"/>
              <a:t>9.6</a:t>
            </a:r>
            <a:r>
              <a:rPr lang="zh-CN" altLang="zh-CN" sz="1800" dirty="0"/>
              <a:t>所示。</a:t>
            </a:r>
          </a:p>
        </p:txBody>
      </p:sp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577" y="1376181"/>
            <a:ext cx="5034272" cy="3189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2976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4205" y="34078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获取文件信息</a:t>
            </a:r>
          </a:p>
        </p:txBody>
      </p:sp>
      <p:sp>
        <p:nvSpPr>
          <p:cNvPr id="3" name="矩形 2"/>
          <p:cNvSpPr/>
          <p:nvPr/>
        </p:nvSpPr>
        <p:spPr>
          <a:xfrm>
            <a:off x="974205" y="1029197"/>
            <a:ext cx="101529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/>
            <a:r>
              <a:rPr lang="zh-CN" altLang="zh-CN" sz="1800" dirty="0"/>
              <a:t>工程</a:t>
            </a:r>
            <a:r>
              <a:rPr lang="en-US" altLang="zh-CN" sz="1800" dirty="0"/>
              <a:t>FileInfo.pro</a:t>
            </a:r>
            <a:r>
              <a:rPr lang="zh-CN" altLang="zh-CN" sz="1800" dirty="0"/>
              <a:t>的具体内容如下。</a:t>
            </a:r>
          </a:p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）在头文件“</a:t>
            </a:r>
            <a:r>
              <a:rPr lang="en-US" altLang="zh-CN" sz="1800" dirty="0" err="1"/>
              <a:t>fileinfo.h</a:t>
            </a:r>
            <a:r>
              <a:rPr lang="zh-CN" altLang="zh-CN" sz="1800" dirty="0"/>
              <a:t>”中，类</a:t>
            </a:r>
            <a:r>
              <a:rPr lang="en-US" altLang="zh-CN" sz="1800" dirty="0" err="1"/>
              <a:t>FileInfo</a:t>
            </a:r>
            <a:r>
              <a:rPr lang="zh-CN" altLang="zh-CN" sz="1800" dirty="0"/>
              <a:t>继承自</a:t>
            </a:r>
            <a:r>
              <a:rPr lang="en-US" altLang="zh-CN" sz="1800" dirty="0" err="1"/>
              <a:t>QDialog</a:t>
            </a:r>
            <a:r>
              <a:rPr lang="zh-CN" altLang="zh-CN" sz="1800" dirty="0"/>
              <a:t>类，此类中声明了用到的各种相关控件和</a:t>
            </a:r>
            <a:r>
              <a:rPr lang="zh-CN" altLang="zh-CN" sz="1800" dirty="0">
                <a:hlinkClick r:id="rId2" action="ppaction://hlinkfile"/>
              </a:rPr>
              <a:t>函数，其具体</a:t>
            </a:r>
            <a:r>
              <a:rPr lang="zh-CN" altLang="zh-CN" sz="1800" dirty="0" smtClean="0">
                <a:hlinkClick r:id="rId2" action="ppaction://hlinkfile"/>
              </a:rPr>
              <a:t>内容</a:t>
            </a:r>
            <a:r>
              <a:rPr lang="zh-CN" altLang="en-US" sz="1800" dirty="0" smtClean="0">
                <a:hlinkClick r:id="rId2" action="ppaction://hlinkfile"/>
              </a:rPr>
              <a:t>。</a:t>
            </a:r>
            <a:endParaRPr lang="en-US" altLang="zh-CN" sz="1800" dirty="0" smtClean="0"/>
          </a:p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）源文件“</a:t>
            </a:r>
            <a:r>
              <a:rPr lang="en-US" altLang="zh-CN" sz="1800" dirty="0"/>
              <a:t>fileinfo.cpp</a:t>
            </a:r>
            <a:r>
              <a:rPr lang="zh-CN" altLang="zh-CN" sz="1800" dirty="0"/>
              <a:t>”</a:t>
            </a:r>
            <a:r>
              <a:rPr lang="zh-CN" altLang="zh-CN" sz="1800" dirty="0">
                <a:hlinkClick r:id="rId3" action="ppaction://hlinkfile"/>
              </a:rPr>
              <a:t>的具体</a:t>
            </a:r>
            <a:r>
              <a:rPr lang="zh-CN" altLang="zh-CN" sz="1800" dirty="0" smtClean="0">
                <a:hlinkClick r:id="rId3" action="ppaction://hlinkfile"/>
              </a:rPr>
              <a:t>内容</a:t>
            </a:r>
            <a:r>
              <a:rPr lang="zh-CN" altLang="en-US" sz="1800" dirty="0" smtClean="0">
                <a:hlinkClick r:id="rId3" action="ppaction://hlinkfile"/>
              </a:rPr>
              <a:t>。</a:t>
            </a:r>
            <a:endParaRPr lang="en-US" altLang="zh-CN" sz="1800" dirty="0" smtClean="0"/>
          </a:p>
          <a:p>
            <a:pPr indent="450850"/>
            <a:r>
              <a:rPr lang="zh-CN" altLang="zh-CN" sz="1800" dirty="0"/>
              <a:t>槽函数</a:t>
            </a:r>
            <a:r>
              <a:rPr lang="en-US" altLang="zh-CN" sz="1800" dirty="0" err="1"/>
              <a:t>slotFile</a:t>
            </a:r>
            <a:r>
              <a:rPr lang="en-US" altLang="zh-CN" sz="1800" dirty="0"/>
              <a:t>()</a:t>
            </a:r>
            <a:r>
              <a:rPr lang="zh-CN" altLang="zh-CN" sz="1800" dirty="0"/>
              <a:t>完成通过标准文件对话框获得所需要文件的文件名功能，其具体内容如下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520042" y="2512093"/>
            <a:ext cx="8847116" cy="1549360"/>
          </a:xfrm>
          <a:prstGeom prst="roundRect">
            <a:avLst>
              <a:gd name="adj" fmla="val 12835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FileInfo</a:t>
            </a:r>
            <a:r>
              <a:rPr lang="en-US" altLang="zh-CN" dirty="0"/>
              <a:t>::</a:t>
            </a:r>
            <a:r>
              <a:rPr lang="en-US" altLang="zh-CN" dirty="0" err="1"/>
              <a:t>slotFile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fileName</a:t>
            </a:r>
            <a:r>
              <a:rPr lang="en-US" altLang="zh-CN" dirty="0"/>
              <a:t> = </a:t>
            </a:r>
            <a:r>
              <a:rPr lang="en-US" altLang="zh-CN" dirty="0" err="1"/>
              <a:t>QFileDialog</a:t>
            </a:r>
            <a:r>
              <a:rPr lang="en-US" altLang="zh-CN" dirty="0"/>
              <a:t>::</a:t>
            </a:r>
            <a:r>
              <a:rPr lang="en-US" altLang="zh-CN" dirty="0" err="1"/>
              <a:t>getOpenFileName</a:t>
            </a:r>
            <a:r>
              <a:rPr lang="en-US" altLang="zh-CN" dirty="0"/>
              <a:t>(this,"</a:t>
            </a:r>
            <a:r>
              <a:rPr lang="zh-CN" altLang="zh-CN" dirty="0"/>
              <a:t>打开</a:t>
            </a:r>
            <a:r>
              <a:rPr lang="en-US" altLang="zh-CN" dirty="0"/>
              <a:t>","/", "files (*)");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fileNameLineEdit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</a:t>
            </a:r>
            <a:r>
              <a:rPr lang="en-US" altLang="zh-CN" dirty="0" err="1"/>
              <a:t>fileName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330036" y="4061453"/>
            <a:ext cx="946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/>
              <a:t>槽函数</a:t>
            </a:r>
            <a:r>
              <a:rPr lang="en-US" altLang="zh-CN" sz="1800" dirty="0" err="1"/>
              <a:t>slotGet</a:t>
            </a:r>
            <a:r>
              <a:rPr lang="en-US" altLang="zh-CN" sz="1800" dirty="0"/>
              <a:t>()</a:t>
            </a:r>
            <a:r>
              <a:rPr lang="zh-CN" altLang="zh-CN" sz="1800" dirty="0"/>
              <a:t>通过</a:t>
            </a:r>
            <a:r>
              <a:rPr lang="en-US" altLang="zh-CN" sz="1800" dirty="0" err="1"/>
              <a:t>QFileInfo</a:t>
            </a:r>
            <a:r>
              <a:rPr lang="zh-CN" altLang="zh-CN" sz="1800" dirty="0"/>
              <a:t>获得具体的</a:t>
            </a:r>
            <a:r>
              <a:rPr lang="zh-CN" altLang="zh-CN" sz="1800" dirty="0">
                <a:hlinkClick r:id="rId4" action="ppaction://hlinkfile"/>
              </a:rPr>
              <a:t>文件信息，其具体</a:t>
            </a:r>
            <a:r>
              <a:rPr lang="zh-CN" altLang="zh-CN" sz="1800" dirty="0" smtClean="0">
                <a:hlinkClick r:id="rId4" action="ppaction://hlinkfile"/>
              </a:rPr>
              <a:t>内容</a:t>
            </a:r>
            <a:r>
              <a:rPr lang="zh-CN" altLang="en-US" sz="1800" dirty="0" smtClean="0">
                <a:hlinkClick r:id="rId4" action="ppaction://hlinkfile"/>
              </a:rPr>
              <a:t>。</a:t>
            </a:r>
            <a:endParaRPr lang="zh-CN" altLang="zh-CN" sz="1800" dirty="0"/>
          </a:p>
          <a:p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）运行结果如图</a:t>
            </a:r>
            <a:r>
              <a:rPr lang="en-US" altLang="zh-CN" sz="1800" dirty="0"/>
              <a:t>9.6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985958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0061" y="1294136"/>
            <a:ext cx="7623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9</a:t>
            </a:r>
            <a:r>
              <a:rPr lang="zh-CN" altLang="zh-CN" sz="4800" b="1" dirty="0" smtClean="0">
                <a:solidFill>
                  <a:srgbClr val="663300"/>
                </a:solidFill>
              </a:rPr>
              <a:t>章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  </a:t>
            </a:r>
            <a:r>
              <a:rPr lang="en-US" altLang="zh-CN" sz="4800" b="1" dirty="0" err="1">
                <a:solidFill>
                  <a:srgbClr val="663300"/>
                </a:solidFill>
              </a:rPr>
              <a:t>Qt</a:t>
            </a:r>
            <a:r>
              <a:rPr lang="en-US" altLang="zh-CN" sz="4800" b="1" dirty="0">
                <a:solidFill>
                  <a:srgbClr val="663300"/>
                </a:solidFill>
              </a:rPr>
              <a:t> 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5</a:t>
            </a:r>
            <a:r>
              <a:rPr lang="zh-CN" altLang="zh-CN" sz="4800" b="1" dirty="0">
                <a:solidFill>
                  <a:srgbClr val="663300"/>
                </a:solidFill>
              </a:rPr>
              <a:t>文件及磁盘处理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38255" y="3111333"/>
            <a:ext cx="559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zh-CN" altLang="zh-CN" sz="3600" b="1" dirty="0"/>
              <a:t>监视文件和目录变化</a:t>
            </a:r>
          </a:p>
        </p:txBody>
      </p:sp>
    </p:spTree>
    <p:extLst>
      <p:ext uri="{BB962C8B-B14F-4D97-AF65-F5344CB8AC3E}">
        <p14:creationId xmlns:p14="http://schemas.microsoft.com/office/powerpoint/2010/main" val="600756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4205" y="340783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监视文件和目录变化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4205" y="1045029"/>
            <a:ext cx="10259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u="sng" dirty="0"/>
              <a:t>【例】（简单）</a:t>
            </a:r>
            <a:r>
              <a:rPr lang="zh-CN" altLang="zh-CN" sz="1800" dirty="0"/>
              <a:t>（</a:t>
            </a:r>
            <a:r>
              <a:rPr lang="en-US" altLang="zh-CN" sz="1800" dirty="0"/>
              <a:t>CH907</a:t>
            </a:r>
            <a:r>
              <a:rPr lang="zh-CN" altLang="zh-CN" sz="1800" dirty="0"/>
              <a:t>）监视指定目录功能，介绍如何使用</a:t>
            </a:r>
            <a:r>
              <a:rPr lang="en-US" altLang="zh-CN" sz="1800" dirty="0" err="1"/>
              <a:t>QFileSystemWatcher</a:t>
            </a:r>
            <a:r>
              <a:rPr lang="zh-CN" altLang="zh-CN" sz="1800" dirty="0"/>
              <a:t>。</a:t>
            </a:r>
          </a:p>
          <a:p>
            <a:r>
              <a:rPr lang="zh-CN" altLang="zh-CN" sz="1800" dirty="0"/>
              <a:t>工程</a:t>
            </a:r>
            <a:r>
              <a:rPr lang="en-US" altLang="zh-CN" sz="1800" dirty="0"/>
              <a:t>fileWatcher.pro</a:t>
            </a:r>
            <a:r>
              <a:rPr lang="zh-CN" altLang="zh-CN" sz="1800" dirty="0"/>
              <a:t>的具体内容如下。</a:t>
            </a:r>
          </a:p>
          <a:p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）在头文件“</a:t>
            </a:r>
            <a:r>
              <a:rPr lang="en-US" altLang="zh-CN" sz="1800" dirty="0" err="1"/>
              <a:t>watcher.h</a:t>
            </a:r>
            <a:r>
              <a:rPr lang="zh-CN" altLang="zh-CN" sz="1800" dirty="0"/>
              <a:t>”中，</a:t>
            </a:r>
            <a:r>
              <a:rPr lang="en-US" altLang="zh-CN" sz="1800" dirty="0"/>
              <a:t>Watcher</a:t>
            </a:r>
            <a:r>
              <a:rPr lang="zh-CN" altLang="zh-CN" sz="1800" dirty="0"/>
              <a:t>类继承自</a:t>
            </a:r>
            <a:r>
              <a:rPr lang="en-US" altLang="zh-CN" sz="1800" dirty="0" err="1"/>
              <a:t>QWidget</a:t>
            </a:r>
            <a:r>
              <a:rPr lang="zh-CN" altLang="zh-CN" sz="1800" dirty="0"/>
              <a:t>类，其具体内容如下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199408" y="1968359"/>
            <a:ext cx="9345880" cy="4094172"/>
          </a:xfrm>
          <a:prstGeom prst="roundRect">
            <a:avLst>
              <a:gd name="adj" fmla="val 4107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QWidget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QLabel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QFileSystemWatcher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class Watcher : public </a:t>
            </a:r>
            <a:r>
              <a:rPr lang="en-US" altLang="zh-CN" dirty="0" err="1"/>
              <a:t>QWidget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Q_OBJECT</a:t>
            </a:r>
            <a:endParaRPr lang="zh-CN" altLang="zh-CN" dirty="0"/>
          </a:p>
          <a:p>
            <a:r>
              <a:rPr lang="en-US" altLang="zh-CN" dirty="0"/>
              <a:t>public:</a:t>
            </a:r>
            <a:endParaRPr lang="zh-CN" altLang="zh-CN" dirty="0"/>
          </a:p>
          <a:p>
            <a:r>
              <a:rPr lang="en-US" altLang="zh-CN" dirty="0"/>
              <a:t>    Watcher(</a:t>
            </a:r>
            <a:r>
              <a:rPr lang="en-US" altLang="zh-CN" dirty="0" err="1"/>
              <a:t>QWidget</a:t>
            </a:r>
            <a:r>
              <a:rPr lang="en-US" altLang="zh-CN" dirty="0"/>
              <a:t> *parent = 0);</a:t>
            </a:r>
            <a:endParaRPr lang="zh-CN" altLang="zh-CN" dirty="0"/>
          </a:p>
          <a:p>
            <a:r>
              <a:rPr lang="en-US" altLang="zh-CN" dirty="0"/>
              <a:t>    ~Watcher();</a:t>
            </a:r>
            <a:endParaRPr lang="zh-CN" altLang="zh-CN" dirty="0"/>
          </a:p>
          <a:p>
            <a:r>
              <a:rPr lang="en-US" altLang="zh-CN" dirty="0"/>
              <a:t>public slots:</a:t>
            </a:r>
            <a:endParaRPr lang="zh-CN" altLang="zh-CN" dirty="0"/>
          </a:p>
          <a:p>
            <a:r>
              <a:rPr lang="en-US" altLang="zh-CN" dirty="0"/>
              <a:t>    void </a:t>
            </a:r>
            <a:r>
              <a:rPr lang="en-US" altLang="zh-CN" dirty="0" err="1"/>
              <a:t>directoryChanged</a:t>
            </a:r>
            <a:r>
              <a:rPr lang="en-US" altLang="zh-CN" dirty="0"/>
              <a:t>(</a:t>
            </a:r>
            <a:r>
              <a:rPr lang="en-US" altLang="zh-CN" dirty="0" err="1"/>
              <a:t>QString</a:t>
            </a:r>
            <a:r>
              <a:rPr lang="en-US" altLang="zh-CN" dirty="0"/>
              <a:t> path);</a:t>
            </a:r>
            <a:endParaRPr lang="zh-CN" altLang="zh-CN" dirty="0"/>
          </a:p>
          <a:p>
            <a:r>
              <a:rPr lang="en-US" altLang="zh-CN" dirty="0"/>
              <a:t>private: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QLabel</a:t>
            </a:r>
            <a:r>
              <a:rPr lang="en-US" altLang="zh-CN" dirty="0"/>
              <a:t> *</a:t>
            </a:r>
            <a:r>
              <a:rPr lang="en-US" altLang="zh-CN" dirty="0" err="1"/>
              <a:t>pathLabel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QFileSystemWatcher</a:t>
            </a:r>
            <a:r>
              <a:rPr lang="en-US" altLang="zh-CN" dirty="0"/>
              <a:t> </a:t>
            </a:r>
            <a:r>
              <a:rPr lang="en-US" altLang="zh-CN" dirty="0" err="1"/>
              <a:t>fsWatcher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89414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4205" y="340783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监视文件和目录变化</a:t>
            </a:r>
          </a:p>
        </p:txBody>
      </p:sp>
      <p:sp>
        <p:nvSpPr>
          <p:cNvPr id="3" name="矩形 2"/>
          <p:cNvSpPr/>
          <p:nvPr/>
        </p:nvSpPr>
        <p:spPr>
          <a:xfrm>
            <a:off x="974205" y="934548"/>
            <a:ext cx="463594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）源文件“</a:t>
            </a:r>
            <a:r>
              <a:rPr lang="en-US" altLang="zh-CN" dirty="0"/>
              <a:t>watcher.cpp</a:t>
            </a:r>
            <a:r>
              <a:rPr lang="zh-CN" altLang="zh-CN" dirty="0"/>
              <a:t>”的具体内容如下：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1906" y="1258788"/>
            <a:ext cx="9690265" cy="5693866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#include "</a:t>
            </a:r>
            <a:r>
              <a:rPr lang="en-US" altLang="zh-CN" sz="1400" dirty="0" err="1"/>
              <a:t>watcher.h</a:t>
            </a:r>
            <a:r>
              <a:rPr lang="en-US" altLang="zh-CN" sz="1400" dirty="0"/>
              <a:t>"</a:t>
            </a:r>
            <a:endParaRPr lang="zh-CN" altLang="zh-CN" sz="1400" dirty="0"/>
          </a:p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QVBoxLayout</a:t>
            </a:r>
            <a:r>
              <a:rPr lang="en-US" altLang="zh-CN" sz="1400" dirty="0"/>
              <a:t>&gt;</a:t>
            </a:r>
            <a:endParaRPr lang="zh-CN" altLang="zh-CN" sz="1400" dirty="0"/>
          </a:p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QDir</a:t>
            </a:r>
            <a:r>
              <a:rPr lang="en-US" altLang="zh-CN" sz="1400" dirty="0"/>
              <a:t>&gt;</a:t>
            </a:r>
            <a:endParaRPr lang="zh-CN" altLang="zh-CN" sz="1400" dirty="0"/>
          </a:p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QMessageBox</a:t>
            </a:r>
            <a:r>
              <a:rPr lang="en-US" altLang="zh-CN" sz="1400" dirty="0"/>
              <a:t>&gt;</a:t>
            </a:r>
            <a:endParaRPr lang="zh-CN" altLang="zh-CN" sz="1400" dirty="0"/>
          </a:p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QApplication</a:t>
            </a:r>
            <a:r>
              <a:rPr lang="en-US" altLang="zh-CN" sz="1400" dirty="0"/>
              <a:t>&gt;</a:t>
            </a:r>
            <a:endParaRPr lang="zh-CN" altLang="zh-CN" sz="1400" dirty="0"/>
          </a:p>
          <a:p>
            <a:r>
              <a:rPr lang="en-US" altLang="zh-CN" sz="1400" dirty="0"/>
              <a:t>Watcher::Watcher(</a:t>
            </a:r>
            <a:r>
              <a:rPr lang="en-US" altLang="zh-CN" sz="1400" dirty="0" err="1"/>
              <a:t>QWidget</a:t>
            </a:r>
            <a:r>
              <a:rPr lang="en-US" altLang="zh-CN" sz="1400" dirty="0"/>
              <a:t> *parent)</a:t>
            </a:r>
            <a:endParaRPr lang="zh-CN" altLang="zh-CN" sz="1400" dirty="0"/>
          </a:p>
          <a:p>
            <a:r>
              <a:rPr lang="en-US" altLang="zh-CN" sz="1400" dirty="0"/>
              <a:t>    : </a:t>
            </a:r>
            <a:r>
              <a:rPr lang="en-US" altLang="zh-CN" sz="1400" dirty="0" err="1"/>
              <a:t>QWidget</a:t>
            </a:r>
            <a:r>
              <a:rPr lang="en-US" altLang="zh-CN" sz="1400" dirty="0"/>
              <a:t>(parent)</a:t>
            </a:r>
            <a:endParaRPr lang="zh-CN" altLang="zh-CN" sz="1400" dirty="0"/>
          </a:p>
          <a:p>
            <a:r>
              <a:rPr lang="en-US" altLang="zh-CN" sz="1400" dirty="0"/>
              <a:t>{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QStringList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=</a:t>
            </a:r>
            <a:r>
              <a:rPr lang="en-US" altLang="zh-CN" sz="1400" dirty="0" err="1"/>
              <a:t>qApp</a:t>
            </a:r>
            <a:r>
              <a:rPr lang="en-US" altLang="zh-CN" sz="1400" dirty="0"/>
              <a:t>-&gt;arguments();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QString</a:t>
            </a:r>
            <a:r>
              <a:rPr lang="en-US" altLang="zh-CN" sz="1400" dirty="0"/>
              <a:t> path;</a:t>
            </a:r>
            <a:endParaRPr lang="zh-CN" altLang="zh-CN" sz="1400" dirty="0"/>
          </a:p>
          <a:p>
            <a:r>
              <a:rPr lang="en-US" altLang="zh-CN" sz="1400" dirty="0"/>
              <a:t>    if(</a:t>
            </a:r>
            <a:r>
              <a:rPr lang="en-US" altLang="zh-CN" sz="1400" dirty="0" err="1"/>
              <a:t>args.count</a:t>
            </a:r>
            <a:r>
              <a:rPr lang="en-US" altLang="zh-CN" sz="1400" dirty="0"/>
              <a:t>()&gt;1)								//(a)</a:t>
            </a:r>
            <a:endParaRPr lang="zh-CN" altLang="zh-CN" sz="1400" dirty="0"/>
          </a:p>
          <a:p>
            <a:r>
              <a:rPr lang="en-US" altLang="zh-CN" sz="1400" dirty="0"/>
              <a:t>    {</a:t>
            </a:r>
            <a:endParaRPr lang="zh-CN" altLang="zh-CN" sz="1400" dirty="0"/>
          </a:p>
          <a:p>
            <a:r>
              <a:rPr lang="en-US" altLang="zh-CN" sz="1400" dirty="0"/>
              <a:t>        path=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[1];</a:t>
            </a:r>
            <a:endParaRPr lang="zh-CN" altLang="zh-CN" sz="1400" dirty="0"/>
          </a:p>
          <a:p>
            <a:r>
              <a:rPr lang="en-US" altLang="zh-CN" sz="1400" dirty="0"/>
              <a:t>    }</a:t>
            </a:r>
            <a:endParaRPr lang="zh-CN" altLang="zh-CN" sz="1400" dirty="0"/>
          </a:p>
          <a:p>
            <a:r>
              <a:rPr lang="en-US" altLang="zh-CN" sz="1400" dirty="0"/>
              <a:t>    else</a:t>
            </a:r>
            <a:endParaRPr lang="zh-CN" altLang="zh-CN" sz="1400" dirty="0"/>
          </a:p>
          <a:p>
            <a:r>
              <a:rPr lang="en-US" altLang="zh-CN" sz="1400" dirty="0"/>
              <a:t>    {</a:t>
            </a:r>
            <a:endParaRPr lang="zh-CN" altLang="zh-CN" sz="1400" dirty="0"/>
          </a:p>
          <a:p>
            <a:r>
              <a:rPr lang="en-US" altLang="zh-CN" sz="1400" dirty="0"/>
              <a:t>        path=</a:t>
            </a:r>
            <a:r>
              <a:rPr lang="en-US" altLang="zh-CN" sz="1400" dirty="0" err="1"/>
              <a:t>QDir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currentPath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r>
              <a:rPr lang="en-US" altLang="zh-CN" sz="1400" dirty="0"/>
              <a:t>    }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pathLabel</a:t>
            </a:r>
            <a:r>
              <a:rPr lang="en-US" altLang="zh-CN" sz="1400" dirty="0"/>
              <a:t> = new </a:t>
            </a:r>
            <a:r>
              <a:rPr lang="en-US" altLang="zh-CN" sz="1400" dirty="0" err="1"/>
              <a:t>QLabel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pathLabel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setText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("</a:t>
            </a:r>
            <a:r>
              <a:rPr lang="zh-CN" altLang="zh-CN" sz="1400" dirty="0"/>
              <a:t>监视的目录：</a:t>
            </a:r>
            <a:r>
              <a:rPr lang="en-US" altLang="zh-CN" sz="1400" dirty="0"/>
              <a:t>")+path);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QVBoxLayout</a:t>
            </a:r>
            <a:r>
              <a:rPr lang="en-US" altLang="zh-CN" sz="1400" dirty="0"/>
              <a:t> *</a:t>
            </a:r>
            <a:r>
              <a:rPr lang="en-US" altLang="zh-CN" sz="1400" dirty="0" err="1"/>
              <a:t>mainLayout</a:t>
            </a:r>
            <a:r>
              <a:rPr lang="en-US" altLang="zh-CN" sz="1400" dirty="0"/>
              <a:t> = new </a:t>
            </a:r>
            <a:r>
              <a:rPr lang="en-US" altLang="zh-CN" sz="1400" dirty="0" err="1"/>
              <a:t>QVBoxLayout</a:t>
            </a:r>
            <a:r>
              <a:rPr lang="en-US" altLang="zh-CN" sz="1400" dirty="0"/>
              <a:t>(this);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mainLayout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addWidget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pathLabel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fsWatcher.addPath</a:t>
            </a:r>
            <a:r>
              <a:rPr lang="en-US" altLang="zh-CN" sz="1400" dirty="0"/>
              <a:t>(path);</a:t>
            </a:r>
            <a:endParaRPr lang="zh-CN" altLang="zh-CN" sz="1400" dirty="0"/>
          </a:p>
          <a:p>
            <a:r>
              <a:rPr lang="en-US" altLang="zh-CN" sz="1400" dirty="0"/>
              <a:t>    connect(&amp;</a:t>
            </a:r>
            <a:r>
              <a:rPr lang="en-US" altLang="zh-CN" sz="1400" dirty="0" err="1"/>
              <a:t>fsWatcher,SIGNAL</a:t>
            </a:r>
            <a:r>
              <a:rPr lang="en-US" altLang="zh-CN" sz="1400" dirty="0"/>
              <a:t>(</a:t>
            </a:r>
            <a:r>
              <a:rPr lang="en-US" altLang="zh-CN" sz="1400" dirty="0" err="1"/>
              <a:t>directoryChanged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QString</a:t>
            </a:r>
            <a:r>
              <a:rPr lang="en-US" altLang="zh-CN" sz="1400" dirty="0"/>
              <a:t>)),</a:t>
            </a:r>
            <a:endParaRPr lang="zh-CN" altLang="zh-CN" sz="1400" dirty="0"/>
          </a:p>
          <a:p>
            <a:r>
              <a:rPr lang="en-US" altLang="zh-CN" sz="1400" dirty="0"/>
              <a:t>         </a:t>
            </a:r>
            <a:r>
              <a:rPr lang="en-US" altLang="zh-CN" sz="1400" dirty="0" err="1"/>
              <a:t>this,SLOT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directoryChanged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QString</a:t>
            </a:r>
            <a:r>
              <a:rPr lang="en-US" altLang="zh-CN" sz="1400" dirty="0"/>
              <a:t>)));		//(b)</a:t>
            </a:r>
            <a:endParaRPr lang="zh-CN" altLang="zh-CN" sz="1400" dirty="0"/>
          </a:p>
          <a:p>
            <a:r>
              <a:rPr lang="en-US" altLang="zh-CN" sz="1400" dirty="0" smtClean="0"/>
              <a:t>}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0400066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4205" y="340783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监视文件和目录变化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4205" y="1033153"/>
            <a:ext cx="1012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/>
              <a:t>响应函数</a:t>
            </a:r>
            <a:r>
              <a:rPr lang="en-US" altLang="zh-CN" sz="1800" dirty="0" err="1"/>
              <a:t>directoryChanged</a:t>
            </a:r>
            <a:r>
              <a:rPr lang="en-US" altLang="zh-CN" sz="1800" dirty="0"/>
              <a:t>()</a:t>
            </a:r>
            <a:r>
              <a:rPr lang="zh-CN" altLang="zh-CN" sz="1800" dirty="0"/>
              <a:t>使用消息对话框提示用户目录发生了改变，具体实现代码如下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圆角矩形 3"/>
          <p:cNvSpPr/>
          <p:nvPr/>
        </p:nvSpPr>
        <p:spPr>
          <a:xfrm>
            <a:off x="1295793" y="1402485"/>
            <a:ext cx="9273246" cy="1259919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void Watcher::</a:t>
            </a:r>
            <a:r>
              <a:rPr lang="en-US" altLang="zh-CN" dirty="0" err="1"/>
              <a:t>directoryChanged</a:t>
            </a:r>
            <a:r>
              <a:rPr lang="en-US" altLang="zh-CN" dirty="0"/>
              <a:t>(</a:t>
            </a:r>
            <a:r>
              <a:rPr lang="en-US" altLang="zh-CN" dirty="0" err="1"/>
              <a:t>QString</a:t>
            </a:r>
            <a:r>
              <a:rPr lang="en-US" altLang="zh-CN" dirty="0"/>
              <a:t> path)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QMessageBox</a:t>
            </a:r>
            <a:r>
              <a:rPr lang="en-US" altLang="zh-CN" dirty="0"/>
              <a:t>::information(</a:t>
            </a:r>
            <a:r>
              <a:rPr lang="en-US" altLang="zh-CN" dirty="0" err="1"/>
              <a:t>NULL,tr</a:t>
            </a:r>
            <a:r>
              <a:rPr lang="en-US" altLang="zh-CN" dirty="0"/>
              <a:t>("</a:t>
            </a:r>
            <a:r>
              <a:rPr lang="zh-CN" altLang="zh-CN" dirty="0"/>
              <a:t>目录发生变化</a:t>
            </a:r>
            <a:r>
              <a:rPr lang="en-US" altLang="zh-CN" dirty="0"/>
              <a:t>"),path);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295793" y="2715861"/>
            <a:ext cx="3132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）运行结果如图</a:t>
            </a:r>
            <a:r>
              <a:rPr lang="en-US" altLang="zh-CN" sz="1800" dirty="0"/>
              <a:t>9.7</a:t>
            </a:r>
            <a:r>
              <a:rPr lang="zh-CN" altLang="zh-CN" sz="1800" dirty="0"/>
              <a:t>所示。</a:t>
            </a:r>
          </a:p>
        </p:txBody>
      </p:sp>
      <p:pic>
        <p:nvPicPr>
          <p:cNvPr id="1945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819" y="3214780"/>
            <a:ext cx="6982557" cy="96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9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4205" y="340783"/>
            <a:ext cx="2981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使用</a:t>
            </a:r>
            <a:r>
              <a:rPr lang="en-US" altLang="zh-CN" sz="2400" b="1" dirty="0" err="1"/>
              <a:t>QFile</a:t>
            </a:r>
            <a:r>
              <a:rPr lang="zh-CN" altLang="zh-CN" sz="2400" b="1" dirty="0"/>
              <a:t>类读写文本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1121477" y="958298"/>
            <a:ext cx="5094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）源文件“</a:t>
            </a:r>
            <a:r>
              <a:rPr lang="en-US" altLang="zh-CN" sz="1800" dirty="0"/>
              <a:t>main.cpp</a:t>
            </a:r>
            <a:r>
              <a:rPr lang="zh-CN" altLang="zh-CN" sz="1800" dirty="0"/>
              <a:t>”的具体实现代码如下：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6286" y="1327630"/>
            <a:ext cx="9500259" cy="5160853"/>
          </a:xfrm>
          <a:prstGeom prst="roundRect">
            <a:avLst>
              <a:gd name="adj" fmla="val 4159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QCoreApplication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QFile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QtDebug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char *</a:t>
            </a:r>
            <a:r>
              <a:rPr lang="en-US" altLang="zh-CN" dirty="0" err="1"/>
              <a:t>argv</a:t>
            </a:r>
            <a:r>
              <a:rPr lang="en-US" altLang="zh-CN" dirty="0"/>
              <a:t>[])</a:t>
            </a:r>
            <a:endParaRPr lang="zh-CN" altLang="zh-CN" dirty="0"/>
          </a:p>
          <a:p>
            <a:r>
              <a:rPr lang="en-US" altLang="zh-CN" dirty="0"/>
              <a:t>{	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QCoreApplication</a:t>
            </a:r>
            <a:r>
              <a:rPr lang="en-US" altLang="zh-CN" dirty="0"/>
              <a:t> a(</a:t>
            </a:r>
            <a:r>
              <a:rPr lang="en-US" altLang="zh-CN" dirty="0" err="1"/>
              <a:t>argc</a:t>
            </a:r>
            <a:r>
              <a:rPr lang="en-US" altLang="zh-CN" dirty="0"/>
              <a:t>, </a:t>
            </a:r>
            <a:r>
              <a:rPr lang="en-US" altLang="zh-CN" dirty="0" err="1"/>
              <a:t>argv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QFile</a:t>
            </a:r>
            <a:r>
              <a:rPr lang="en-US" altLang="zh-CN" dirty="0"/>
              <a:t> file("textFile1.txt");					//(a)</a:t>
            </a:r>
            <a:endParaRPr lang="zh-CN" altLang="zh-CN" dirty="0"/>
          </a:p>
          <a:p>
            <a:r>
              <a:rPr lang="en-US" altLang="zh-CN" dirty="0"/>
              <a:t>    if(</a:t>
            </a:r>
            <a:r>
              <a:rPr lang="en-US" altLang="zh-CN" dirty="0" err="1"/>
              <a:t>file.open</a:t>
            </a:r>
            <a:r>
              <a:rPr lang="en-US" altLang="zh-CN" dirty="0"/>
              <a:t>(</a:t>
            </a:r>
            <a:r>
              <a:rPr lang="en-US" altLang="zh-CN" dirty="0" err="1"/>
              <a:t>QIODevice</a:t>
            </a:r>
            <a:r>
              <a:rPr lang="en-US" altLang="zh-CN" dirty="0"/>
              <a:t>::</a:t>
            </a:r>
            <a:r>
              <a:rPr lang="en-US" altLang="zh-CN" dirty="0" err="1"/>
              <a:t>ReadOnly</a:t>
            </a:r>
            <a:r>
              <a:rPr lang="en-US" altLang="zh-CN" dirty="0"/>
              <a:t>))				//(b)</a:t>
            </a:r>
            <a:endParaRPr lang="zh-CN" altLang="zh-CN" dirty="0"/>
          </a:p>
          <a:p>
            <a:r>
              <a:rPr lang="en-US" altLang="zh-CN" dirty="0"/>
              <a:t>    {</a:t>
            </a:r>
            <a:endParaRPr lang="zh-CN" altLang="zh-CN" dirty="0"/>
          </a:p>
          <a:p>
            <a:r>
              <a:rPr lang="en-US" altLang="zh-CN" dirty="0"/>
              <a:t>       char buffer[2048];</a:t>
            </a:r>
            <a:endParaRPr lang="zh-CN" altLang="zh-CN" dirty="0"/>
          </a:p>
          <a:p>
            <a:r>
              <a:rPr lang="en-US" altLang="zh-CN" dirty="0"/>
              <a:t>       qint64 </a:t>
            </a:r>
            <a:r>
              <a:rPr lang="en-US" altLang="zh-CN" dirty="0" err="1"/>
              <a:t>lineLen</a:t>
            </a:r>
            <a:r>
              <a:rPr lang="en-US" altLang="zh-CN" dirty="0"/>
              <a:t> = </a:t>
            </a:r>
            <a:r>
              <a:rPr lang="en-US" altLang="zh-CN" dirty="0" err="1"/>
              <a:t>file.readLine</a:t>
            </a:r>
            <a:r>
              <a:rPr lang="en-US" altLang="zh-CN" dirty="0"/>
              <a:t>(</a:t>
            </a:r>
            <a:r>
              <a:rPr lang="en-US" altLang="zh-CN" dirty="0" err="1"/>
              <a:t>buffer,sizeof</a:t>
            </a:r>
            <a:r>
              <a:rPr lang="en-US" altLang="zh-CN" dirty="0"/>
              <a:t>(buffer));												</a:t>
            </a:r>
            <a:r>
              <a:rPr lang="en-US" altLang="zh-CN" dirty="0" smtClean="0"/>
              <a:t>//(</a:t>
            </a:r>
            <a:r>
              <a:rPr lang="en-US" altLang="zh-CN" dirty="0"/>
              <a:t>c)</a:t>
            </a:r>
            <a:endParaRPr lang="zh-CN" altLang="zh-CN" dirty="0"/>
          </a:p>
          <a:p>
            <a:r>
              <a:rPr lang="en-US" altLang="zh-CN" dirty="0"/>
              <a:t>       if(</a:t>
            </a:r>
            <a:r>
              <a:rPr lang="en-US" altLang="zh-CN" dirty="0" err="1"/>
              <a:t>lineLen</a:t>
            </a:r>
            <a:r>
              <a:rPr lang="en-US" altLang="zh-CN" dirty="0"/>
              <a:t>!=-1)						</a:t>
            </a:r>
            <a:r>
              <a:rPr lang="en-US" altLang="zh-CN" dirty="0" smtClean="0"/>
              <a:t>//(</a:t>
            </a:r>
            <a:r>
              <a:rPr lang="en-US" altLang="zh-CN" dirty="0"/>
              <a:t>d)</a:t>
            </a:r>
            <a:endParaRPr lang="zh-CN" altLang="zh-CN" dirty="0"/>
          </a:p>
          <a:p>
            <a:r>
              <a:rPr lang="en-US" altLang="zh-CN" dirty="0"/>
              <a:t>       {</a:t>
            </a:r>
            <a:endParaRPr lang="zh-CN" altLang="zh-CN" dirty="0"/>
          </a:p>
          <a:p>
            <a:r>
              <a:rPr lang="en-US" altLang="zh-CN" dirty="0"/>
              <a:t>           </a:t>
            </a:r>
            <a:r>
              <a:rPr lang="en-US" altLang="zh-CN" dirty="0" err="1"/>
              <a:t>qDebug</a:t>
            </a:r>
            <a:r>
              <a:rPr lang="en-US" altLang="zh-CN" dirty="0"/>
              <a:t>()&lt;&lt;buffer;</a:t>
            </a:r>
            <a:endParaRPr lang="zh-CN" altLang="zh-CN" dirty="0"/>
          </a:p>
          <a:p>
            <a:r>
              <a:rPr lang="en-US" altLang="zh-CN" dirty="0"/>
              <a:t>       }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a.exec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879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4205" y="340783"/>
            <a:ext cx="2981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使用</a:t>
            </a:r>
            <a:r>
              <a:rPr lang="en-US" altLang="zh-CN" sz="2400" b="1" dirty="0" err="1"/>
              <a:t>QFile</a:t>
            </a:r>
            <a:r>
              <a:rPr lang="zh-CN" altLang="zh-CN" sz="2400" b="1" dirty="0"/>
              <a:t>类读写文本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48145" y="1009403"/>
            <a:ext cx="10319658" cy="397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b="1" dirty="0"/>
              <a:t>其中，</a:t>
            </a:r>
            <a:endParaRPr lang="zh-CN" altLang="zh-CN" dirty="0"/>
          </a:p>
          <a:p>
            <a:pPr indent="450850">
              <a:lnSpc>
                <a:spcPct val="150000"/>
              </a:lnSpc>
            </a:pPr>
            <a:r>
              <a:rPr lang="en-US" altLang="zh-CN" b="1" dirty="0"/>
              <a:t>(a) </a:t>
            </a:r>
            <a:r>
              <a:rPr lang="en-US" altLang="zh-CN" b="1" dirty="0" err="1"/>
              <a:t>QFile</a:t>
            </a:r>
            <a:r>
              <a:rPr lang="en-US" altLang="zh-CN" b="1" dirty="0"/>
              <a:t> file("textFile1.txt")</a:t>
            </a:r>
            <a:r>
              <a:rPr lang="zh-CN" altLang="zh-CN" b="1" dirty="0"/>
              <a:t>：</a:t>
            </a:r>
            <a:r>
              <a:rPr lang="zh-CN" altLang="zh-CN" dirty="0"/>
              <a:t>打开一个文件有两种方式。一种方式是在构造函数中指定文件名；另一种方式是使用</a:t>
            </a:r>
            <a:r>
              <a:rPr lang="en-US" altLang="zh-CN" dirty="0" err="1"/>
              <a:t>setFileName</a:t>
            </a:r>
            <a:r>
              <a:rPr lang="en-US" altLang="zh-CN" dirty="0"/>
              <a:t>()</a:t>
            </a:r>
            <a:r>
              <a:rPr lang="zh-CN" altLang="zh-CN" dirty="0"/>
              <a:t>函数设置文件名。</a:t>
            </a:r>
          </a:p>
          <a:p>
            <a:pPr indent="450850">
              <a:lnSpc>
                <a:spcPct val="150000"/>
              </a:lnSpc>
            </a:pPr>
            <a:r>
              <a:rPr lang="en-US" altLang="zh-CN" b="1" dirty="0"/>
              <a:t>(b) if(</a:t>
            </a:r>
            <a:r>
              <a:rPr lang="en-US" altLang="zh-CN" b="1" dirty="0" err="1"/>
              <a:t>file.open</a:t>
            </a:r>
            <a:r>
              <a:rPr lang="en-US" altLang="zh-CN" b="1" dirty="0"/>
              <a:t>(</a:t>
            </a:r>
            <a:r>
              <a:rPr lang="en-US" altLang="zh-CN" b="1" dirty="0" err="1"/>
              <a:t>QIODevice</a:t>
            </a:r>
            <a:r>
              <a:rPr lang="en-US" altLang="zh-CN" b="1" dirty="0"/>
              <a:t>::</a:t>
            </a:r>
            <a:r>
              <a:rPr lang="en-US" altLang="zh-CN" b="1" dirty="0" err="1"/>
              <a:t>ReadOnly</a:t>
            </a:r>
            <a:r>
              <a:rPr lang="en-US" altLang="zh-CN" b="1" dirty="0"/>
              <a:t>))</a:t>
            </a:r>
            <a:r>
              <a:rPr lang="zh-CN" altLang="zh-CN" b="1" dirty="0"/>
              <a:t>：</a:t>
            </a:r>
            <a:r>
              <a:rPr lang="zh-CN" altLang="zh-CN" dirty="0"/>
              <a:t>打开文件使用</a:t>
            </a:r>
            <a:r>
              <a:rPr lang="en-US" altLang="zh-CN" dirty="0"/>
              <a:t>open()</a:t>
            </a:r>
            <a:r>
              <a:rPr lang="zh-CN" altLang="zh-CN" dirty="0"/>
              <a:t>函数，关闭文件使用</a:t>
            </a:r>
            <a:r>
              <a:rPr lang="en-US" altLang="zh-CN" dirty="0"/>
              <a:t>close()</a:t>
            </a:r>
            <a:r>
              <a:rPr lang="zh-CN" altLang="zh-CN" dirty="0"/>
              <a:t>函数。此处的</a:t>
            </a:r>
            <a:r>
              <a:rPr lang="en-US" altLang="zh-CN" dirty="0"/>
              <a:t>open()</a:t>
            </a:r>
            <a:r>
              <a:rPr lang="zh-CN" altLang="zh-CN" dirty="0"/>
              <a:t>函数以只读方式打开文件，只读方式参数为</a:t>
            </a:r>
            <a:r>
              <a:rPr lang="en-US" altLang="zh-CN" dirty="0" err="1"/>
              <a:t>QIODevice</a:t>
            </a:r>
            <a:r>
              <a:rPr lang="en-US" altLang="zh-CN" dirty="0"/>
              <a:t>:: </a:t>
            </a:r>
            <a:r>
              <a:rPr lang="en-US" altLang="zh-CN" dirty="0" err="1"/>
              <a:t>ReadOnly</a:t>
            </a:r>
            <a:r>
              <a:rPr lang="zh-CN" altLang="zh-CN" dirty="0"/>
              <a:t>，只写方式参数为</a:t>
            </a:r>
            <a:r>
              <a:rPr lang="en-US" altLang="zh-CN" dirty="0" err="1"/>
              <a:t>QIODevice</a:t>
            </a:r>
            <a:r>
              <a:rPr lang="en-US" altLang="zh-CN" dirty="0"/>
              <a:t>::</a:t>
            </a:r>
            <a:r>
              <a:rPr lang="en-US" altLang="zh-CN" dirty="0" err="1"/>
              <a:t>WriteOnly</a:t>
            </a:r>
            <a:r>
              <a:rPr lang="zh-CN" altLang="zh-CN" dirty="0"/>
              <a:t>，读写参数为</a:t>
            </a:r>
            <a:r>
              <a:rPr lang="en-US" altLang="zh-CN" dirty="0" err="1"/>
              <a:t>QIODevice</a:t>
            </a:r>
            <a:r>
              <a:rPr lang="en-US" altLang="zh-CN" dirty="0"/>
              <a:t>:: </a:t>
            </a:r>
            <a:r>
              <a:rPr lang="en-US" altLang="zh-CN" dirty="0" err="1"/>
              <a:t>ReadWrite</a:t>
            </a:r>
            <a:r>
              <a:rPr lang="zh-CN" altLang="zh-CN" dirty="0"/>
              <a:t>。</a:t>
            </a:r>
          </a:p>
          <a:p>
            <a:pPr indent="450850">
              <a:lnSpc>
                <a:spcPct val="150000"/>
              </a:lnSpc>
            </a:pPr>
            <a:r>
              <a:rPr lang="en-US" altLang="zh-CN" b="1" dirty="0"/>
              <a:t>(c) qint64 </a:t>
            </a:r>
            <a:r>
              <a:rPr lang="en-US" altLang="zh-CN" b="1" dirty="0" err="1"/>
              <a:t>lineLen</a:t>
            </a:r>
            <a:r>
              <a:rPr lang="en-US" altLang="zh-CN" b="1" dirty="0"/>
              <a:t> = </a:t>
            </a:r>
            <a:r>
              <a:rPr lang="en-US" altLang="zh-CN" b="1" dirty="0" err="1"/>
              <a:t>file.readLine</a:t>
            </a:r>
            <a:r>
              <a:rPr lang="en-US" altLang="zh-CN" b="1" dirty="0"/>
              <a:t>(</a:t>
            </a:r>
            <a:r>
              <a:rPr lang="en-US" altLang="zh-CN" b="1" dirty="0" err="1"/>
              <a:t>buffer,sizeof</a:t>
            </a:r>
            <a:r>
              <a:rPr lang="en-US" altLang="zh-CN" b="1" dirty="0"/>
              <a:t>(buffer))</a:t>
            </a:r>
            <a:r>
              <a:rPr lang="zh-CN" altLang="zh-CN" b="1" dirty="0"/>
              <a:t>：</a:t>
            </a:r>
            <a:r>
              <a:rPr lang="zh-CN" altLang="zh-CN" dirty="0"/>
              <a:t>在</a:t>
            </a:r>
            <a:r>
              <a:rPr lang="en-US" altLang="zh-CN" dirty="0" err="1"/>
              <a:t>QFile</a:t>
            </a:r>
            <a:r>
              <a:rPr lang="zh-CN" altLang="zh-CN" dirty="0"/>
              <a:t>中可以使用从</a:t>
            </a:r>
            <a:r>
              <a:rPr lang="en-US" altLang="zh-CN" dirty="0" err="1"/>
              <a:t>QIODevice</a:t>
            </a:r>
            <a:r>
              <a:rPr lang="zh-CN" altLang="zh-CN" dirty="0"/>
              <a:t>中继承的</a:t>
            </a:r>
            <a:r>
              <a:rPr lang="en-US" altLang="zh-CN" dirty="0" err="1"/>
              <a:t>readLine</a:t>
            </a:r>
            <a:r>
              <a:rPr lang="en-US" altLang="zh-CN" dirty="0"/>
              <a:t>()</a:t>
            </a:r>
            <a:r>
              <a:rPr lang="zh-CN" altLang="zh-CN" dirty="0"/>
              <a:t>函数读取文本文件的一行。</a:t>
            </a:r>
          </a:p>
          <a:p>
            <a:pPr indent="450850">
              <a:lnSpc>
                <a:spcPct val="150000"/>
              </a:lnSpc>
            </a:pPr>
            <a:r>
              <a:rPr lang="en-US" altLang="zh-CN" b="1" dirty="0"/>
              <a:t>(d) if(</a:t>
            </a:r>
            <a:r>
              <a:rPr lang="en-US" altLang="zh-CN" b="1" dirty="0" err="1"/>
              <a:t>lineLen</a:t>
            </a:r>
            <a:r>
              <a:rPr lang="en-US" altLang="zh-CN" b="1" dirty="0"/>
              <a:t>!=-1){ </a:t>
            </a:r>
            <a:r>
              <a:rPr lang="en-US" altLang="zh-CN" b="1" dirty="0" err="1"/>
              <a:t>qDebug</a:t>
            </a:r>
            <a:r>
              <a:rPr lang="en-US" altLang="zh-CN" b="1" dirty="0"/>
              <a:t>()&lt;&lt;buffer;}</a:t>
            </a:r>
            <a:r>
              <a:rPr lang="zh-CN" altLang="zh-CN" b="1" dirty="0"/>
              <a:t>：</a:t>
            </a:r>
            <a:r>
              <a:rPr lang="zh-CN" altLang="zh-CN" dirty="0"/>
              <a:t>如果读取成功，则</a:t>
            </a:r>
            <a:r>
              <a:rPr lang="en-US" altLang="zh-CN" dirty="0" err="1"/>
              <a:t>readLine</a:t>
            </a:r>
            <a:r>
              <a:rPr lang="en-US" altLang="zh-CN" dirty="0"/>
              <a:t>()</a:t>
            </a:r>
            <a:r>
              <a:rPr lang="zh-CN" altLang="zh-CN" dirty="0"/>
              <a:t>函数返回实际读取的字节数；如果读取失败，则返回“</a:t>
            </a:r>
            <a:r>
              <a:rPr lang="en-US" altLang="zh-CN" dirty="0"/>
              <a:t>-1</a:t>
            </a:r>
            <a:r>
              <a:rPr lang="zh-CN" altLang="zh-CN" dirty="0"/>
              <a:t>”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54144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4205" y="340783"/>
            <a:ext cx="2981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使用</a:t>
            </a:r>
            <a:r>
              <a:rPr lang="en-US" altLang="zh-CN" sz="2400" b="1" dirty="0" err="1"/>
              <a:t>QFile</a:t>
            </a:r>
            <a:r>
              <a:rPr lang="zh-CN" altLang="zh-CN" sz="2400" b="1" dirty="0"/>
              <a:t>类读写文本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36270" y="961901"/>
            <a:ext cx="10438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）选择“构建”→“构建项目</a:t>
            </a:r>
            <a:r>
              <a:rPr lang="en-US" altLang="zh-CN" sz="1800" dirty="0"/>
              <a:t>" </a:t>
            </a:r>
            <a:r>
              <a:rPr lang="en-US" altLang="zh-CN" sz="1800" dirty="0" err="1"/>
              <a:t>TextFile</a:t>
            </a:r>
            <a:r>
              <a:rPr lang="en-US" altLang="zh-CN" sz="1800" dirty="0"/>
              <a:t> "</a:t>
            </a:r>
            <a:r>
              <a:rPr lang="zh-CN" altLang="zh-CN" sz="1800" dirty="0"/>
              <a:t>”菜单项，首先编辑本例所用的文本文件“</a:t>
            </a:r>
            <a:r>
              <a:rPr lang="en-US" altLang="zh-CN" sz="1800" dirty="0"/>
              <a:t>textFile1.txt</a:t>
            </a:r>
            <a:r>
              <a:rPr lang="zh-CN" altLang="zh-CN" sz="1800" dirty="0"/>
              <a:t>”，保存在项目</a:t>
            </a:r>
            <a:r>
              <a:rPr lang="en-US" altLang="zh-CN" sz="1800" dirty="0"/>
              <a:t>D:\Qt\CH9\CH901\build-TextFile-Desktop_Qt_5_11_1_MinGW_32bit-Debug</a:t>
            </a:r>
            <a:r>
              <a:rPr lang="zh-CN" altLang="zh-CN" sz="1800" dirty="0"/>
              <a:t>目录下，然后运行程序，运行结果如图</a:t>
            </a:r>
            <a:r>
              <a:rPr lang="en-US" altLang="zh-CN" sz="1800" dirty="0"/>
              <a:t>9.1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460" y="1921341"/>
            <a:ext cx="5458897" cy="354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926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308426" y="1840395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821757" y="1579920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5450926" y="1936355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02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962" y="1010696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3902477" y="3867442"/>
            <a:ext cx="4595749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使用</a:t>
            </a:r>
            <a:r>
              <a:rPr lang="en-US" altLang="zh-CN" sz="2800" b="1" dirty="0" err="1"/>
              <a:t>QTextStream</a:t>
            </a:r>
            <a:r>
              <a:rPr lang="zh-CN" altLang="zh-CN" sz="2800" b="1" dirty="0"/>
              <a:t>类读写文本</a:t>
            </a:r>
            <a:endParaRPr lang="zh-CN" altLang="en-US" sz="2800" b="1" dirty="0">
              <a:solidFill>
                <a:srgbClr val="6A4B2E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347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4205" y="340783"/>
            <a:ext cx="3997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使用</a:t>
            </a:r>
            <a:r>
              <a:rPr lang="en-US" altLang="zh-CN" sz="2400" b="1" dirty="0" err="1"/>
              <a:t>QTextStream</a:t>
            </a:r>
            <a:r>
              <a:rPr lang="zh-CN" altLang="zh-CN" sz="2400" b="1" dirty="0"/>
              <a:t>类读写文本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19397" y="1080655"/>
            <a:ext cx="10379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tabLst>
                <a:tab pos="355600" algn="l"/>
              </a:tabLst>
            </a:pPr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（简单）</a:t>
            </a:r>
            <a:r>
              <a:rPr lang="zh-CN" altLang="zh-CN" sz="1800" dirty="0"/>
              <a:t>（</a:t>
            </a:r>
            <a:r>
              <a:rPr lang="en-US" altLang="zh-CN" sz="1800" dirty="0"/>
              <a:t>CH902</a:t>
            </a:r>
            <a:r>
              <a:rPr lang="zh-CN" altLang="zh-CN" sz="1800" dirty="0"/>
              <a:t>）建立基于控制台的工程，使用</a:t>
            </a:r>
            <a:r>
              <a:rPr lang="en-US" altLang="zh-CN" sz="1800" dirty="0" err="1"/>
              <a:t>QTextStream</a:t>
            </a:r>
            <a:r>
              <a:rPr lang="zh-CN" altLang="zh-CN" sz="1800" dirty="0"/>
              <a:t>类读写文本文件。</a:t>
            </a:r>
          </a:p>
          <a:p>
            <a:pPr indent="450850">
              <a:tabLst>
                <a:tab pos="355600" algn="l"/>
              </a:tabLst>
            </a:pPr>
            <a:r>
              <a:rPr lang="zh-CN" altLang="zh-CN" sz="1800" dirty="0"/>
              <a:t>操作步骤与上节的实例类似，不再重复介绍。</a:t>
            </a:r>
          </a:p>
          <a:p>
            <a:pPr indent="450850">
              <a:tabLst>
                <a:tab pos="355600" algn="l"/>
              </a:tabLst>
            </a:pPr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）源文件“</a:t>
            </a:r>
            <a:r>
              <a:rPr lang="en-US" altLang="zh-CN" sz="1800" dirty="0"/>
              <a:t>main.cpp</a:t>
            </a:r>
            <a:r>
              <a:rPr lang="zh-CN" altLang="zh-CN" sz="1800" dirty="0"/>
              <a:t>”的具体实现代码如下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413164" y="2003985"/>
            <a:ext cx="9060872" cy="4133017"/>
          </a:xfrm>
          <a:prstGeom prst="roundRect">
            <a:avLst>
              <a:gd name="adj" fmla="val 5443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QCoreApplication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QFile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QTextStream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char *</a:t>
            </a:r>
            <a:r>
              <a:rPr lang="en-US" altLang="zh-CN" dirty="0" err="1"/>
              <a:t>argv</a:t>
            </a:r>
            <a:r>
              <a:rPr lang="en-US" altLang="zh-CN" dirty="0"/>
              <a:t>[])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QCoreApplication</a:t>
            </a:r>
            <a:r>
              <a:rPr lang="en-US" altLang="zh-CN" dirty="0"/>
              <a:t> a(</a:t>
            </a:r>
            <a:r>
              <a:rPr lang="en-US" altLang="zh-CN" dirty="0" err="1"/>
              <a:t>argc</a:t>
            </a:r>
            <a:r>
              <a:rPr lang="en-US" altLang="zh-CN" dirty="0"/>
              <a:t>, </a:t>
            </a:r>
            <a:r>
              <a:rPr lang="en-US" altLang="zh-CN" dirty="0" err="1"/>
              <a:t>argv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QFile</a:t>
            </a:r>
            <a:r>
              <a:rPr lang="en-US" altLang="zh-CN" dirty="0"/>
              <a:t> data("data.txt");</a:t>
            </a:r>
            <a:endParaRPr lang="zh-CN" altLang="zh-CN" dirty="0"/>
          </a:p>
          <a:p>
            <a:r>
              <a:rPr lang="en-US" altLang="zh-CN" dirty="0"/>
              <a:t>    if(</a:t>
            </a:r>
            <a:r>
              <a:rPr lang="en-US" altLang="zh-CN" dirty="0" err="1"/>
              <a:t>data.open</a:t>
            </a:r>
            <a:r>
              <a:rPr lang="en-US" altLang="zh-CN" dirty="0"/>
              <a:t>(</a:t>
            </a:r>
            <a:r>
              <a:rPr lang="en-US" altLang="zh-CN" dirty="0" err="1"/>
              <a:t>QFile</a:t>
            </a:r>
            <a:r>
              <a:rPr lang="en-US" altLang="zh-CN" dirty="0"/>
              <a:t>::</a:t>
            </a:r>
            <a:r>
              <a:rPr lang="en-US" altLang="zh-CN" dirty="0" err="1"/>
              <a:t>WriteOnly|QFile</a:t>
            </a:r>
            <a:r>
              <a:rPr lang="en-US" altLang="zh-CN" dirty="0"/>
              <a:t>::Truncate))		//(a)</a:t>
            </a:r>
            <a:endParaRPr lang="zh-CN" altLang="zh-CN" dirty="0"/>
          </a:p>
          <a:p>
            <a:r>
              <a:rPr lang="en-US" altLang="zh-CN" dirty="0"/>
              <a:t>    {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QTextStream</a:t>
            </a:r>
            <a:r>
              <a:rPr lang="en-US" altLang="zh-CN" dirty="0"/>
              <a:t> out(&amp;data);</a:t>
            </a:r>
            <a:endParaRPr lang="zh-CN" altLang="zh-CN" dirty="0"/>
          </a:p>
          <a:p>
            <a:r>
              <a:rPr lang="en-US" altLang="zh-CN" dirty="0"/>
              <a:t>        out&lt;&lt;</a:t>
            </a:r>
            <a:r>
              <a:rPr lang="en-US" altLang="zh-CN" dirty="0" err="1"/>
              <a:t>QObject</a:t>
            </a:r>
            <a:r>
              <a:rPr lang="en-US" altLang="zh-CN" dirty="0"/>
              <a:t>::</a:t>
            </a:r>
            <a:r>
              <a:rPr lang="en-US" altLang="zh-CN" dirty="0" err="1"/>
              <a:t>tr</a:t>
            </a:r>
            <a:r>
              <a:rPr lang="en-US" altLang="zh-CN" dirty="0"/>
              <a:t>("score:")&lt;&lt;</a:t>
            </a:r>
            <a:r>
              <a:rPr lang="en-US" altLang="zh-CN" dirty="0" err="1"/>
              <a:t>qSetFieldWidth</a:t>
            </a:r>
            <a:r>
              <a:rPr lang="en-US" altLang="zh-CN" dirty="0"/>
              <a:t>(10)&lt;&lt;left&lt;&lt;90&lt;&lt; </a:t>
            </a:r>
            <a:r>
              <a:rPr lang="en-US" altLang="zh-CN" dirty="0" err="1"/>
              <a:t>endl</a:t>
            </a:r>
            <a:r>
              <a:rPr lang="en-US" altLang="zh-CN" dirty="0"/>
              <a:t>;									</a:t>
            </a:r>
            <a:r>
              <a:rPr lang="en-US" altLang="zh-CN" dirty="0" smtClean="0"/>
              <a:t>//(</a:t>
            </a:r>
            <a:r>
              <a:rPr lang="en-US" altLang="zh-CN" dirty="0"/>
              <a:t>b)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a.exec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199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4205" y="340783"/>
            <a:ext cx="3997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使用</a:t>
            </a:r>
            <a:r>
              <a:rPr lang="en-US" altLang="zh-CN" sz="2400" b="1" dirty="0" err="1"/>
              <a:t>QTextStream</a:t>
            </a:r>
            <a:r>
              <a:rPr lang="zh-CN" altLang="zh-CN" sz="2400" b="1" dirty="0"/>
              <a:t>类读写文本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71896" y="985652"/>
            <a:ext cx="104027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b="1" dirty="0"/>
              <a:t>其中，</a:t>
            </a:r>
            <a:endParaRPr lang="zh-CN" altLang="zh-CN" sz="1800" dirty="0"/>
          </a:p>
          <a:p>
            <a:pPr indent="450850"/>
            <a:r>
              <a:rPr lang="en-US" altLang="zh-CN" sz="1800" b="1" dirty="0"/>
              <a:t>(a) if(</a:t>
            </a:r>
            <a:r>
              <a:rPr lang="en-US" altLang="zh-CN" sz="1800" b="1" dirty="0" err="1"/>
              <a:t>data.open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QFile</a:t>
            </a:r>
            <a:r>
              <a:rPr lang="en-US" altLang="zh-CN" sz="1800" b="1" dirty="0"/>
              <a:t>::</a:t>
            </a:r>
            <a:r>
              <a:rPr lang="en-US" altLang="zh-CN" sz="1800" b="1" dirty="0" err="1"/>
              <a:t>WriteOnly|QFile</a:t>
            </a:r>
            <a:r>
              <a:rPr lang="en-US" altLang="zh-CN" sz="1800" b="1" dirty="0"/>
              <a:t>::Truncate))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参数</a:t>
            </a:r>
            <a:r>
              <a:rPr lang="en-US" altLang="zh-CN" sz="1800" dirty="0" err="1"/>
              <a:t>QFile</a:t>
            </a:r>
            <a:r>
              <a:rPr lang="en-US" altLang="zh-CN" sz="1800" dirty="0"/>
              <a:t>::Truncate</a:t>
            </a:r>
            <a:r>
              <a:rPr lang="zh-CN" altLang="zh-CN" sz="1800" dirty="0"/>
              <a:t>表示将原来文件中的内容清空。输出时将格式设为左对齐，占</a:t>
            </a:r>
            <a:r>
              <a:rPr lang="en-US" altLang="zh-CN" sz="1800" dirty="0"/>
              <a:t>10</a:t>
            </a:r>
            <a:r>
              <a:rPr lang="zh-CN" altLang="zh-CN" sz="1800" dirty="0"/>
              <a:t>个字符位置。</a:t>
            </a:r>
          </a:p>
          <a:p>
            <a:pPr indent="450850"/>
            <a:r>
              <a:rPr lang="en-US" altLang="zh-CN" sz="1800" b="1" dirty="0"/>
              <a:t>(b) out&lt;&lt;</a:t>
            </a:r>
            <a:r>
              <a:rPr lang="en-US" altLang="zh-CN" sz="1800" b="1" dirty="0" err="1"/>
              <a:t>QObject</a:t>
            </a:r>
            <a:r>
              <a:rPr lang="en-US" altLang="zh-CN" sz="1800" b="1" dirty="0"/>
              <a:t>::</a:t>
            </a:r>
            <a:r>
              <a:rPr lang="en-US" altLang="zh-CN" sz="1800" b="1" dirty="0" err="1"/>
              <a:t>tr</a:t>
            </a:r>
            <a:r>
              <a:rPr lang="en-US" altLang="zh-CN" sz="1800" b="1" dirty="0"/>
              <a:t>("score:")&lt;&lt;</a:t>
            </a:r>
            <a:r>
              <a:rPr lang="en-US" altLang="zh-CN" sz="1800" b="1" dirty="0" err="1"/>
              <a:t>qSetFieldWidth</a:t>
            </a:r>
            <a:r>
              <a:rPr lang="en-US" altLang="zh-CN" sz="1800" b="1" dirty="0"/>
              <a:t>(10)&lt;&lt;left&lt;&lt;90&lt;&lt;</a:t>
            </a:r>
            <a:r>
              <a:rPr lang="en-US" altLang="zh-CN" sz="1800" b="1" dirty="0" err="1"/>
              <a:t>endl</a:t>
            </a:r>
            <a:r>
              <a:rPr lang="zh-CN" altLang="zh-CN" sz="1800" b="1" dirty="0"/>
              <a:t>：</a:t>
            </a:r>
            <a:r>
              <a:rPr lang="zh-CN" altLang="zh-CN" sz="1800" dirty="0"/>
              <a:t>用户使用格式化函数和流操作符设置需要的输出格式。其中，</a:t>
            </a:r>
            <a:r>
              <a:rPr lang="en-US" altLang="zh-CN" sz="1800" dirty="0" err="1"/>
              <a:t>qSetFieldWidth</a:t>
            </a:r>
            <a:r>
              <a:rPr lang="en-US" altLang="zh-CN" sz="1800" dirty="0"/>
              <a:t>()</a:t>
            </a:r>
            <a:r>
              <a:rPr lang="zh-CN" altLang="zh-CN" sz="1800" dirty="0"/>
              <a:t>函数是设置字段宽度的格式化函数。除此之外，</a:t>
            </a:r>
            <a:r>
              <a:rPr lang="en-US" altLang="zh-CN" sz="1800" dirty="0" err="1"/>
              <a:t>QTextStream</a:t>
            </a:r>
            <a:r>
              <a:rPr lang="zh-CN" altLang="zh-CN" sz="1800" dirty="0"/>
              <a:t>还提供了其他一些格式化函数，见表</a:t>
            </a:r>
            <a:r>
              <a:rPr lang="en-US" altLang="zh-CN" sz="1800" dirty="0"/>
              <a:t>9.1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626217"/>
              </p:ext>
            </p:extLst>
          </p:nvPr>
        </p:nvGraphicFramePr>
        <p:xfrm>
          <a:off x="2090486" y="2868736"/>
          <a:ext cx="7979790" cy="1976396"/>
        </p:xfrm>
        <a:graphic>
          <a:graphicData uri="http://schemas.openxmlformats.org/drawingml/2006/table">
            <a:tbl>
              <a:tblPr firstRow="1" firstCol="1" bandRow="1"/>
              <a:tblGrid>
                <a:gridCol w="4369733"/>
                <a:gridCol w="3610057"/>
              </a:tblGrid>
              <a:tr h="494099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黑体"/>
                        </a:rPr>
                        <a:t>函</a:t>
                      </a:r>
                      <a:r>
                        <a:rPr lang="en-US" sz="1400" kern="100">
                          <a:effectLst/>
                          <a:latin typeface="Times New Roman"/>
                          <a:ea typeface="黑体"/>
                        </a:rPr>
                        <a:t>    </a:t>
                      </a:r>
                      <a:r>
                        <a:rPr lang="zh-CN" sz="1400" kern="100">
                          <a:effectLst/>
                          <a:latin typeface="Times New Roman"/>
                          <a:ea typeface="黑体"/>
                        </a:rPr>
                        <a:t>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黑体"/>
                        </a:rPr>
                        <a:t>功 能 描 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94099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</a:rPr>
                        <a:t>qSetFieldWidth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</a:rPr>
                        <a:t>int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 width)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设置字段宽度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4099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</a:rPr>
                        <a:t>qSetPadChar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</a:rPr>
                        <a:t>QChar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</a:rPr>
                        <a:t>ch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)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设置填充字符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4099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qSetRealNumberPercision(int precision)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设置实数精度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61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531</TotalTime>
  <Words>2440</Words>
  <Application>Microsoft Office PowerPoint</Application>
  <PresentationFormat>自定义</PresentationFormat>
  <Paragraphs>425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kk</dc:creator>
  <cp:lastModifiedBy>SkyUser</cp:lastModifiedBy>
  <cp:revision>18</cp:revision>
  <dcterms:created xsi:type="dcterms:W3CDTF">2017-04-19T11:17:17Z</dcterms:created>
  <dcterms:modified xsi:type="dcterms:W3CDTF">2019-03-11T06:41:17Z</dcterms:modified>
</cp:coreProperties>
</file>