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9144000" cy="5143500"/>
  <p:notesSz cx="6858000" cy="9144000"/>
  <p:embeddedFontLst>
    <p:embeddedFont>
      <p:font typeface="Montserrat" panose="00000500000000000000"/>
      <p:regular r:id="rId77"/>
    </p:embeddedFont>
    <p:embeddedFont>
      <p:font typeface="Lato" panose="020F0502020204030203"/>
      <p:regular r:id="rId78"/>
    </p:embeddedFont>
    <p:embeddedFont>
      <p:font typeface="Roboto Mono" panose="0000000900000000000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6"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66"/>
        <p:guide pos="292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font" Target="fonts/font6.fntdata"/><Relationship Id="rId81" Type="http://schemas.openxmlformats.org/officeDocument/2006/relationships/font" Target="fonts/font5.fntdata"/><Relationship Id="rId80" Type="http://schemas.openxmlformats.org/officeDocument/2006/relationships/font" Target="fonts/font4.fntdata"/><Relationship Id="rId8" Type="http://schemas.openxmlformats.org/officeDocument/2006/relationships/slide" Target="slides/slide5.xml"/><Relationship Id="rId79" Type="http://schemas.openxmlformats.org/officeDocument/2006/relationships/font" Target="fonts/font3.fntdata"/><Relationship Id="rId78" Type="http://schemas.openxmlformats.org/officeDocument/2006/relationships/font" Target="fonts/font2.fntdata"/><Relationship Id="rId77" Type="http://schemas.openxmlformats.org/officeDocument/2006/relationships/font" Target="fonts/font1.fntdata"/><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38b7dbbe42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38b7dbbe42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249e98b25e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49e98b25e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238b7dbbe42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38b7dbbe42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238b7dbbe42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38b7dbbe42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238b7dbbe42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38b7dbbe42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238b7dbbe42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38b7dbbe42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238b7dbbe42_0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38b7dbbe42_0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g238b7dbbe42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8b7dbbe42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238b7dbbe42_0_1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38b7dbbe42_0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249e98b25e4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49e98b25e4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26de3f156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6de3f156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238b7dbbe42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38b7dbbe42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238b7dbbe42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38b7dbbe42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238b7dbbe42_0_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38b7dbbe42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313"/>
        <p:cNvGrpSpPr/>
        <p:nvPr/>
      </p:nvGrpSpPr>
      <p:grpSpPr>
        <a:xfrm>
          <a:off x="0" y="0"/>
          <a:ext cx="0" cy="0"/>
          <a:chOff x="0" y="0"/>
          <a:chExt cx="0" cy="0"/>
        </a:xfrm>
      </p:grpSpPr>
      <p:sp>
        <p:nvSpPr>
          <p:cNvPr id="314" name="Google Shape;314;g249e98b25e4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49e98b25e4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g21d98e8c4b0_0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1d98e8c4b0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249e98b25e4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49e98b25e4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g21d98e8c4b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1d98e8c4b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249e98b25e4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49e98b25e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21d98e8c4b0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1d98e8c4b0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21d98e8c4b0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1d98e8c4b0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9bed482743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9bed482743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21d98e8c4b0_0_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d98e8c4b0_0_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249e98b25e4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49e98b25e4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Google Shape;390;g21d98e8c4b0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1d98e8c4b0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7" name="Shape 397"/>
        <p:cNvGrpSpPr/>
        <p:nvPr/>
      </p:nvGrpSpPr>
      <p:grpSpPr>
        <a:xfrm>
          <a:off x="0" y="0"/>
          <a:ext cx="0" cy="0"/>
          <a:chOff x="0" y="0"/>
          <a:chExt cx="0" cy="0"/>
        </a:xfrm>
      </p:grpSpPr>
      <p:sp>
        <p:nvSpPr>
          <p:cNvPr id="398" name="Google Shape;398;g21d98e8c4b0_0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1d98e8c4b0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21d98e8c4b0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1d98e8c4b0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21d98e8c4b0_0_1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21d98e8c4b0_0_1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4" name="Shape 434"/>
        <p:cNvGrpSpPr/>
        <p:nvPr/>
      </p:nvGrpSpPr>
      <p:grpSpPr>
        <a:xfrm>
          <a:off x="0" y="0"/>
          <a:ext cx="0" cy="0"/>
          <a:chOff x="0" y="0"/>
          <a:chExt cx="0" cy="0"/>
        </a:xfrm>
      </p:grpSpPr>
      <p:sp>
        <p:nvSpPr>
          <p:cNvPr id="435" name="Google Shape;435;g21d98e8c4b0_0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1d98e8c4b0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g21d98e8c4b0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1d98e8c4b0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21d98e8c4b0_0_2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1d98e8c4b0_0_2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0" name="Shape 460"/>
        <p:cNvGrpSpPr/>
        <p:nvPr/>
      </p:nvGrpSpPr>
      <p:grpSpPr>
        <a:xfrm>
          <a:off x="0" y="0"/>
          <a:ext cx="0" cy="0"/>
          <a:chOff x="0" y="0"/>
          <a:chExt cx="0" cy="0"/>
        </a:xfrm>
      </p:grpSpPr>
      <p:sp>
        <p:nvSpPr>
          <p:cNvPr id="461" name="Google Shape;461;g21d98e8c4b0_0_1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1d98e8c4b0_0_1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19bed482743_0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9bed482743_0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g21d98e8c4b0_0_18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21d98e8c4b0_0_1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 name="Shape 485"/>
        <p:cNvGrpSpPr/>
        <p:nvPr/>
      </p:nvGrpSpPr>
      <p:grpSpPr>
        <a:xfrm>
          <a:off x="0" y="0"/>
          <a:ext cx="0" cy="0"/>
          <a:chOff x="0" y="0"/>
          <a:chExt cx="0" cy="0"/>
        </a:xfrm>
      </p:grpSpPr>
      <p:sp>
        <p:nvSpPr>
          <p:cNvPr id="486" name="Google Shape;486;g21d98e8c4b0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21d98e8c4b0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7" name="Shape 497"/>
        <p:cNvGrpSpPr/>
        <p:nvPr/>
      </p:nvGrpSpPr>
      <p:grpSpPr>
        <a:xfrm>
          <a:off x="0" y="0"/>
          <a:ext cx="0" cy="0"/>
          <a:chOff x="0" y="0"/>
          <a:chExt cx="0" cy="0"/>
        </a:xfrm>
      </p:grpSpPr>
      <p:sp>
        <p:nvSpPr>
          <p:cNvPr id="498" name="Google Shape;498;g21d98e8c4b0_0_2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1d98e8c4b0_0_2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 name="Shape 506"/>
        <p:cNvGrpSpPr/>
        <p:nvPr/>
      </p:nvGrpSpPr>
      <p:grpSpPr>
        <a:xfrm>
          <a:off x="0" y="0"/>
          <a:ext cx="0" cy="0"/>
          <a:chOff x="0" y="0"/>
          <a:chExt cx="0" cy="0"/>
        </a:xfrm>
      </p:grpSpPr>
      <p:sp>
        <p:nvSpPr>
          <p:cNvPr id="507" name="Google Shape;507;g21d98e8c4b0_0_2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1d98e8c4b0_0_2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4" name="Shape 514"/>
        <p:cNvGrpSpPr/>
        <p:nvPr/>
      </p:nvGrpSpPr>
      <p:grpSpPr>
        <a:xfrm>
          <a:off x="0" y="0"/>
          <a:ext cx="0" cy="0"/>
          <a:chOff x="0" y="0"/>
          <a:chExt cx="0" cy="0"/>
        </a:xfrm>
      </p:grpSpPr>
      <p:sp>
        <p:nvSpPr>
          <p:cNvPr id="515" name="Google Shape;515;g21d98e8c4b0_0_2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21d98e8c4b0_0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6" name="Shape 526"/>
        <p:cNvGrpSpPr/>
        <p:nvPr/>
      </p:nvGrpSpPr>
      <p:grpSpPr>
        <a:xfrm>
          <a:off x="0" y="0"/>
          <a:ext cx="0" cy="0"/>
          <a:chOff x="0" y="0"/>
          <a:chExt cx="0" cy="0"/>
        </a:xfrm>
      </p:grpSpPr>
      <p:sp>
        <p:nvSpPr>
          <p:cNvPr id="527" name="Google Shape;527;g21d98e8c4b0_0_2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1d98e8c4b0_0_2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5" name="Shape 535"/>
        <p:cNvGrpSpPr/>
        <p:nvPr/>
      </p:nvGrpSpPr>
      <p:grpSpPr>
        <a:xfrm>
          <a:off x="0" y="0"/>
          <a:ext cx="0" cy="0"/>
          <a:chOff x="0" y="0"/>
          <a:chExt cx="0" cy="0"/>
        </a:xfrm>
      </p:grpSpPr>
      <p:sp>
        <p:nvSpPr>
          <p:cNvPr id="536" name="Google Shape;536;g21d98e8c4b0_0_2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1d98e8c4b0_0_2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 name="Shape 552"/>
        <p:cNvGrpSpPr/>
        <p:nvPr/>
      </p:nvGrpSpPr>
      <p:grpSpPr>
        <a:xfrm>
          <a:off x="0" y="0"/>
          <a:ext cx="0" cy="0"/>
          <a:chOff x="0" y="0"/>
          <a:chExt cx="0" cy="0"/>
        </a:xfrm>
      </p:grpSpPr>
      <p:sp>
        <p:nvSpPr>
          <p:cNvPr id="553" name="Google Shape;553;g21d98e8c4b0_0_3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1d98e8c4b0_0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6" name="Shape 566"/>
        <p:cNvGrpSpPr/>
        <p:nvPr/>
      </p:nvGrpSpPr>
      <p:grpSpPr>
        <a:xfrm>
          <a:off x="0" y="0"/>
          <a:ext cx="0" cy="0"/>
          <a:chOff x="0" y="0"/>
          <a:chExt cx="0" cy="0"/>
        </a:xfrm>
      </p:grpSpPr>
      <p:sp>
        <p:nvSpPr>
          <p:cNvPr id="567" name="Google Shape;567;g21d98e8c4b0_0_3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1d98e8c4b0_0_3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7" name="Shape 577"/>
        <p:cNvGrpSpPr/>
        <p:nvPr/>
      </p:nvGrpSpPr>
      <p:grpSpPr>
        <a:xfrm>
          <a:off x="0" y="0"/>
          <a:ext cx="0" cy="0"/>
          <a:chOff x="0" y="0"/>
          <a:chExt cx="0" cy="0"/>
        </a:xfrm>
      </p:grpSpPr>
      <p:sp>
        <p:nvSpPr>
          <p:cNvPr id="578" name="Google Shape;578;g21d98e8c4b0_0_3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21d98e8c4b0_0_3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19bed482743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9bed482743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g21eea3e4cf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1eea3e4cf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g21eea3e4cf6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1eea3e4cf6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2" name="Shape 612"/>
        <p:cNvGrpSpPr/>
        <p:nvPr/>
      </p:nvGrpSpPr>
      <p:grpSpPr>
        <a:xfrm>
          <a:off x="0" y="0"/>
          <a:ext cx="0" cy="0"/>
          <a:chOff x="0" y="0"/>
          <a:chExt cx="0" cy="0"/>
        </a:xfrm>
      </p:grpSpPr>
      <p:sp>
        <p:nvSpPr>
          <p:cNvPr id="613" name="Google Shape;613;g21eea3e4cf6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1eea3e4cf6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1" name="Shape 631"/>
        <p:cNvGrpSpPr/>
        <p:nvPr/>
      </p:nvGrpSpPr>
      <p:grpSpPr>
        <a:xfrm>
          <a:off x="0" y="0"/>
          <a:ext cx="0" cy="0"/>
          <a:chOff x="0" y="0"/>
          <a:chExt cx="0" cy="0"/>
        </a:xfrm>
      </p:grpSpPr>
      <p:sp>
        <p:nvSpPr>
          <p:cNvPr id="632" name="Google Shape;632;g21eea3e4cf6_0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21eea3e4cf6_0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4" name="Shape 644"/>
        <p:cNvGrpSpPr/>
        <p:nvPr/>
      </p:nvGrpSpPr>
      <p:grpSpPr>
        <a:xfrm>
          <a:off x="0" y="0"/>
          <a:ext cx="0" cy="0"/>
          <a:chOff x="0" y="0"/>
          <a:chExt cx="0" cy="0"/>
        </a:xfrm>
      </p:grpSpPr>
      <p:sp>
        <p:nvSpPr>
          <p:cNvPr id="645" name="Google Shape;645;g21eea3e4cf6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1eea3e4cf6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1" name="Shape 661"/>
        <p:cNvGrpSpPr/>
        <p:nvPr/>
      </p:nvGrpSpPr>
      <p:grpSpPr>
        <a:xfrm>
          <a:off x="0" y="0"/>
          <a:ext cx="0" cy="0"/>
          <a:chOff x="0" y="0"/>
          <a:chExt cx="0" cy="0"/>
        </a:xfrm>
      </p:grpSpPr>
      <p:sp>
        <p:nvSpPr>
          <p:cNvPr id="662" name="Google Shape;662;g21eea3e4cf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21eea3e4cf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g21eea3e4cf6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1eea3e4cf6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2" name="Shape 682"/>
        <p:cNvGrpSpPr/>
        <p:nvPr/>
      </p:nvGrpSpPr>
      <p:grpSpPr>
        <a:xfrm>
          <a:off x="0" y="0"/>
          <a:ext cx="0" cy="0"/>
          <a:chOff x="0" y="0"/>
          <a:chExt cx="0" cy="0"/>
        </a:xfrm>
      </p:grpSpPr>
      <p:sp>
        <p:nvSpPr>
          <p:cNvPr id="683" name="Google Shape;683;g21eea3e4cf6_0_1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1eea3e4cf6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9" name="Shape 689"/>
        <p:cNvGrpSpPr/>
        <p:nvPr/>
      </p:nvGrpSpPr>
      <p:grpSpPr>
        <a:xfrm>
          <a:off x="0" y="0"/>
          <a:ext cx="0" cy="0"/>
          <a:chOff x="0" y="0"/>
          <a:chExt cx="0" cy="0"/>
        </a:xfrm>
      </p:grpSpPr>
      <p:sp>
        <p:nvSpPr>
          <p:cNvPr id="690" name="Google Shape;690;g21eea3e4cf6_0_1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21eea3e4cf6_0_1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6" name="Shape 696"/>
        <p:cNvGrpSpPr/>
        <p:nvPr/>
      </p:nvGrpSpPr>
      <p:grpSpPr>
        <a:xfrm>
          <a:off x="0" y="0"/>
          <a:ext cx="0" cy="0"/>
          <a:chOff x="0" y="0"/>
          <a:chExt cx="0" cy="0"/>
        </a:xfrm>
      </p:grpSpPr>
      <p:sp>
        <p:nvSpPr>
          <p:cNvPr id="697" name="Google Shape;697;g21eea3e4cf6_0_1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1eea3e4cf6_0_1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9bed482743_0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9bed482743_0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1" name="Shape 711"/>
        <p:cNvGrpSpPr/>
        <p:nvPr/>
      </p:nvGrpSpPr>
      <p:grpSpPr>
        <a:xfrm>
          <a:off x="0" y="0"/>
          <a:ext cx="0" cy="0"/>
          <a:chOff x="0" y="0"/>
          <a:chExt cx="0" cy="0"/>
        </a:xfrm>
      </p:grpSpPr>
      <p:sp>
        <p:nvSpPr>
          <p:cNvPr id="712" name="Google Shape;712;g19bed482743_0_1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9bed482743_0_1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g19bed482743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9bed482743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3" name="Shape 723"/>
        <p:cNvGrpSpPr/>
        <p:nvPr/>
      </p:nvGrpSpPr>
      <p:grpSpPr>
        <a:xfrm>
          <a:off x="0" y="0"/>
          <a:ext cx="0" cy="0"/>
          <a:chOff x="0" y="0"/>
          <a:chExt cx="0" cy="0"/>
        </a:xfrm>
      </p:grpSpPr>
      <p:sp>
        <p:nvSpPr>
          <p:cNvPr id="724" name="Google Shape;724;g19bed482743_0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9bed482743_0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4" name="Shape 734"/>
        <p:cNvGrpSpPr/>
        <p:nvPr/>
      </p:nvGrpSpPr>
      <p:grpSpPr>
        <a:xfrm>
          <a:off x="0" y="0"/>
          <a:ext cx="0" cy="0"/>
          <a:chOff x="0" y="0"/>
          <a:chExt cx="0" cy="0"/>
        </a:xfrm>
      </p:grpSpPr>
      <p:sp>
        <p:nvSpPr>
          <p:cNvPr id="735" name="Google Shape;735;g21eea3e4cf6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21eea3e4cf6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5" name="Shape 745"/>
        <p:cNvGrpSpPr/>
        <p:nvPr/>
      </p:nvGrpSpPr>
      <p:grpSpPr>
        <a:xfrm>
          <a:off x="0" y="0"/>
          <a:ext cx="0" cy="0"/>
          <a:chOff x="0" y="0"/>
          <a:chExt cx="0" cy="0"/>
        </a:xfrm>
      </p:grpSpPr>
      <p:sp>
        <p:nvSpPr>
          <p:cNvPr id="746" name="Google Shape;746;g21eea3e4cf6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1eea3e4cf6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3" name="Shape 753"/>
        <p:cNvGrpSpPr/>
        <p:nvPr/>
      </p:nvGrpSpPr>
      <p:grpSpPr>
        <a:xfrm>
          <a:off x="0" y="0"/>
          <a:ext cx="0" cy="0"/>
          <a:chOff x="0" y="0"/>
          <a:chExt cx="0" cy="0"/>
        </a:xfrm>
      </p:grpSpPr>
      <p:sp>
        <p:nvSpPr>
          <p:cNvPr id="754" name="Google Shape;754;g21eea3e4cf6_0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1eea3e4cf6_0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0" name="Shape 760"/>
        <p:cNvGrpSpPr/>
        <p:nvPr/>
      </p:nvGrpSpPr>
      <p:grpSpPr>
        <a:xfrm>
          <a:off x="0" y="0"/>
          <a:ext cx="0" cy="0"/>
          <a:chOff x="0" y="0"/>
          <a:chExt cx="0" cy="0"/>
        </a:xfrm>
      </p:grpSpPr>
      <p:sp>
        <p:nvSpPr>
          <p:cNvPr id="761" name="Google Shape;761;g19bed482743_0_1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9bed482743_0_1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6" name="Shape 766"/>
        <p:cNvGrpSpPr/>
        <p:nvPr/>
      </p:nvGrpSpPr>
      <p:grpSpPr>
        <a:xfrm>
          <a:off x="0" y="0"/>
          <a:ext cx="0" cy="0"/>
          <a:chOff x="0" y="0"/>
          <a:chExt cx="0" cy="0"/>
        </a:xfrm>
      </p:grpSpPr>
      <p:sp>
        <p:nvSpPr>
          <p:cNvPr id="767" name="Google Shape;767;g19bed482743_0_2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9bed482743_0_2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2" name="Shape 772"/>
        <p:cNvGrpSpPr/>
        <p:nvPr/>
      </p:nvGrpSpPr>
      <p:grpSpPr>
        <a:xfrm>
          <a:off x="0" y="0"/>
          <a:ext cx="0" cy="0"/>
          <a:chOff x="0" y="0"/>
          <a:chExt cx="0" cy="0"/>
        </a:xfrm>
      </p:grpSpPr>
      <p:sp>
        <p:nvSpPr>
          <p:cNvPr id="773" name="Google Shape;773;g19bed482743_0_2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9bed482743_0_2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8" name="Shape 778"/>
        <p:cNvGrpSpPr/>
        <p:nvPr/>
      </p:nvGrpSpPr>
      <p:grpSpPr>
        <a:xfrm>
          <a:off x="0" y="0"/>
          <a:ext cx="0" cy="0"/>
          <a:chOff x="0" y="0"/>
          <a:chExt cx="0" cy="0"/>
        </a:xfrm>
      </p:grpSpPr>
      <p:sp>
        <p:nvSpPr>
          <p:cNvPr id="779" name="Google Shape;779;g19bed482743_0_2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9bed482743_0_2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32e9ed617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32e9ed617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4" name="Shape 784"/>
        <p:cNvGrpSpPr/>
        <p:nvPr/>
      </p:nvGrpSpPr>
      <p:grpSpPr>
        <a:xfrm>
          <a:off x="0" y="0"/>
          <a:ext cx="0" cy="0"/>
          <a:chOff x="0" y="0"/>
          <a:chExt cx="0" cy="0"/>
        </a:xfrm>
      </p:grpSpPr>
      <p:sp>
        <p:nvSpPr>
          <p:cNvPr id="785" name="Google Shape;785;g24b808b7a31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24b808b7a31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32e9ed617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2e9ed617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238b7dbbe42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7dbbe42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hyperlink" Target="https://elixir.bootlin.com/linux/v5.15/A/ident/module" TargetMode="Externa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github.com/reveng007/reveng_rtkit/blob/main/kernel_src/include/hide_show_helper.h#L37" TargetMode="External"/><Relationship Id="rId3" Type="http://schemas.openxmlformats.org/officeDocument/2006/relationships/hyperlink" Target="https://github.com/reveng007/reveng_rtkit/blob/main/kernel_src/include/hide_show_helper.h#L78" TargetMode="External"/><Relationship Id="rId2" Type="http://schemas.openxmlformats.org/officeDocument/2006/relationships/image" Target="../media/image17.png"/><Relationship Id="rId1" Type="http://schemas.openxmlformats.org/officeDocument/2006/relationships/hyperlink" Target="https://elixir.bootlin.com/linux/v5.15/C/ident/list_head" TargetMode="Externa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hyperlink" Target="https://github.com/reveng007/reveng_rtkit/blob/main/kernel_src/include/hide_show_helper.h#L78" TargetMode="Externa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hyperlink" Target="https://elixir.bootlin.com/linux/v5.15/C/ident/module_kobject" TargetMode="Externa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hyperlink" Target="https://theswissbay.ch/pdf/Whitepaper/Writing%20a%20simple%20rootkit%20for%20Linux%20-%20Ormi.pdf" TargetMode="External"/><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hyperlink" Target="https://github.com/reveng007/reveng_rtkit/blob/main/kernel_src/include/hide_show_helper.h#L149" TargetMode="External"/><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hyperlink" Target="https://github.com/nurupo/rootkit/blob/master/rootkit.c#L617"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hyperlink" Target="https://github.com/nurupo/rootkit/blob/master/rootkit.c#L628"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hyperlink" Target="https://xcellerator.github.io/posts/linux_rootkits_03/#changing-credentials" TargetMode="External"/><Relationship Id="rId1" Type="http://schemas.openxmlformats.org/officeDocument/2006/relationships/hyperlink" Target="https://github.com/torvalds/linux/blob/master/Documentation/security/credentials.rst#altering-credentials" TargetMode="Externa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hyperlink" Target="https://elixir.bootlin.com/linux/v5.15/source/include/linux/cred.h#L11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hyperlink" Target="https://github.com/reveng007/reveng_rtkit/blob/7ae65c6edaeab1b9bea0e8aef29803a6e1f48135/kernel_src/include/hook_syscall_helper.h#L237" TargetMode="Externa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hyperlink" Target="https://github.com/reveng007/reveng_rtkit/blob/main/reveng_rtkit_mechanism.jpeg?raw=true" TargetMode="External"/><Relationship Id="rId1" Type="http://schemas.openxmlformats.org/officeDocument/2006/relationships/image" Target="../media/image45.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hyperlink" Target="https://github.com/Embetronicx/Tutorials/blob/master/Linux/Device_Driver/IOCTL/driver.c" TargetMode="External"/><Relationship Id="rId2" Type="http://schemas.openxmlformats.org/officeDocument/2006/relationships/image" Target="../media/image47.png"/><Relationship Id="rId1" Type="http://schemas.openxmlformats.org/officeDocument/2006/relationships/image" Target="../media/image46.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hyperlink" Target="https://github.com/reveng007/reveng_rtkit/blob/7ae65c6edaeab1b9bea0e8aef29803a6e1f48135/kernel_src/reveng_rtkit.c#L322" TargetMode="Externa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0" Type="http://schemas.openxmlformats.org/officeDocument/2006/relationships/notesSlide" Target="../notesSlides/notesSlide34.xml"/><Relationship Id="rId1" Type="http://schemas.openxmlformats.org/officeDocument/2006/relationships/image" Target="../media/image48.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64.png"/><Relationship Id="rId1"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65.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66.png"/><Relationship Id="rId2" Type="http://schemas.openxmlformats.org/officeDocument/2006/relationships/hyperlink" Target="https://infosecwriteups.com/linux-kernel-module-rootkit-syscall-table-hijacking-8f1bc0bd099c" TargetMode="External"/><Relationship Id="rId1" Type="http://schemas.openxmlformats.org/officeDocument/2006/relationships/hyperlink" Target="https://foxtrot-sq.medium.com/linux-rootkits-multiple-ways-to-hook-syscall-s-7001cc02a1e6"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hyperlink" Target="https://elixir.bootlin.com/linux/v5.15/source/include/linux/kprobes.h#L60" TargetMode="External"/><Relationship Id="rId2" Type="http://schemas.openxmlformats.org/officeDocument/2006/relationships/hyperlink" Target="https://ish-ar.io/kprobes-in-a-nutshell/" TargetMode="External"/><Relationship Id="rId1" Type="http://schemas.openxmlformats.org/officeDocument/2006/relationships/hyperlink" Target="https://github.com/xcellerator/linux_kernel_hacking/issues/3" TargetMode="Externa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7.xml"/><Relationship Id="rId4" Type="http://schemas.openxmlformats.org/officeDocument/2006/relationships/hyperlink" Target="https://elixir.bootlin.com/linux/v5.15/source/include/linux/kprobes.h#L60" TargetMode="External"/><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72.pn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hyperlink" Target="https://github.com/reveng007/reveng_rtkit/blob/055b7dce57cf1317f13fb3bd141e21c3ec82c5dc/kernel_src/include/hook_syscall_helper.h#L323" TargetMode="External"/><Relationship Id="rId2" Type="http://schemas.openxmlformats.org/officeDocument/2006/relationships/hyperlink" Target="https://patchwork.kernel.org/project/linux-hardening/patch/20190226233647.28547-2-keescook@chromium.org/" TargetMode="External"/><Relationship Id="rId1" Type="http://schemas.openxmlformats.org/officeDocument/2006/relationships/hyperlink" Target="http://patchwork.kernel.org" TargetMode="Externa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hyperlink" Target="https://github.com/torvalds/linux/blob/15bc20c6af4ceee97a1f90b43c0e386643c071b4/arch/x86/include/asm/ptrace.h#L12" TargetMode="Externa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hyperlink" Target="https://syscalls64.paolostivanin.com/" TargetMode="External"/></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 Id="rId3" Type="http://schemas.openxmlformats.org/officeDocument/2006/relationships/hyperlink" Target="https://github.com/reveng007/reveng_rtkit/blob/055b7dce57cf1317f13fb3bd141e21c3ec82c5dc/kernel_src/include/hook_syscall_helper.h#L42" TargetMode="External"/><Relationship Id="rId2" Type="http://schemas.openxmlformats.org/officeDocument/2006/relationships/image" Target="../media/image80.png"/><Relationship Id="rId1" Type="http://schemas.openxmlformats.org/officeDocument/2006/relationships/image" Target="../media/image79.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5.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hyperlink" Target="https://github.com/reveng007/reveng_rtkit/blob/main/kernel_src/include/hook_syscall_helper.h#L279" TargetMode="External"/></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 Id="rId3" Type="http://schemas.openxmlformats.org/officeDocument/2006/relationships/hyperlink" Target="https://elixir.bootlin.com/linux/v5.11/source/arch/arm64/include/asm/unistd32.h#L87" TargetMode="External"/><Relationship Id="rId2" Type="http://schemas.openxmlformats.org/officeDocument/2006/relationships/image" Target="../media/image85.png"/><Relationship Id="rId1" Type="http://schemas.openxmlformats.org/officeDocument/2006/relationships/hyperlink" Target="https://elixir.bootlin.com/linux/v5.11/C/ident/sys_getdents64" TargetMode="Externa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77.png"/><Relationship Id="rId2" Type="http://schemas.openxmlformats.org/officeDocument/2006/relationships/image" Target="../media/image89.png"/><Relationship Id="rId1" Type="http://schemas.openxmlformats.org/officeDocument/2006/relationships/image" Target="../media/image8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7.xml"/><Relationship Id="rId2" Type="http://schemas.openxmlformats.org/officeDocument/2006/relationships/image" Target="../media/image91.png"/><Relationship Id="rId1" Type="http://schemas.openxmlformats.org/officeDocument/2006/relationships/image" Target="../media/image90.png"/></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2.png"/><Relationship Id="rId7" Type="http://schemas.openxmlformats.org/officeDocument/2006/relationships/image" Target="../media/image101.png"/><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hyperlink" Target="https://elixir.bootlin.com/linux/v5.15/source/include/linux/gfp.h#L324" TargetMode="External"/><Relationship Id="rId2" Type="http://schemas.openxmlformats.org/officeDocument/2006/relationships/hyperlink" Target="https://elixir.bootlin.com/linux/v5.15/source/include/linux/slab.h#L719" TargetMode="External"/><Relationship Id="rId10" Type="http://schemas.openxmlformats.org/officeDocument/2006/relationships/notesSlide" Target="../notesSlides/notesSlide52.xml"/><Relationship Id="rId1" Type="http://schemas.openxmlformats.org/officeDocument/2006/relationships/image" Target="../media/image97.png"/></Relationships>
</file>

<file path=ppt/slides/_rels/slide53.xml.rels><?xml version="1.0" encoding="UTF-8" standalone="yes"?>
<Relationships xmlns="http://schemas.openxmlformats.org/package/2006/relationships"><Relationship Id="rId9" Type="http://schemas.openxmlformats.org/officeDocument/2006/relationships/notesSlide" Target="../notesSlides/notesSlide53.xml"/><Relationship Id="rId8" Type="http://schemas.openxmlformats.org/officeDocument/2006/relationships/slideLayout" Target="../slideLayouts/slideLayout7.xml"/><Relationship Id="rId7" Type="http://schemas.openxmlformats.org/officeDocument/2006/relationships/image" Target="../media/image108.png"/><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 Id="rId3" Type="http://schemas.openxmlformats.org/officeDocument/2006/relationships/hyperlink" Target="https://github.com/m0nad/Diamorphine/" TargetMode="External"/><Relationship Id="rId2" Type="http://schemas.openxmlformats.org/officeDocument/2006/relationships/image" Target="../media/image104.png"/><Relationship Id="rId1" Type="http://schemas.openxmlformats.org/officeDocument/2006/relationships/image" Target="../media/image103.png"/></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image" Target="../media/image109.png"/></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7.xml"/><Relationship Id="rId4" Type="http://schemas.openxmlformats.org/officeDocument/2006/relationships/image" Target="../media/image114.png"/><Relationship Id="rId3" Type="http://schemas.openxmlformats.org/officeDocument/2006/relationships/hyperlink" Target="https://unix.stackexchange.com/questions/258955/what-does-esrch-mean" TargetMode="External"/><Relationship Id="rId2" Type="http://schemas.openxmlformats.org/officeDocument/2006/relationships/image" Target="../media/image113.png"/><Relationship Id="rId1" Type="http://schemas.openxmlformats.org/officeDocument/2006/relationships/image" Target="../media/image1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11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116.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7.xml"/><Relationship Id="rId2" Type="http://schemas.openxmlformats.org/officeDocument/2006/relationships/image" Target="../media/image118.png"/><Relationship Id="rId1" Type="http://schemas.openxmlformats.org/officeDocument/2006/relationships/image" Target="../media/image117.png"/></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7.xml"/><Relationship Id="rId4" Type="http://schemas.openxmlformats.org/officeDocument/2006/relationships/image" Target="../media/image121.png"/><Relationship Id="rId3" Type="http://schemas.openxmlformats.org/officeDocument/2006/relationships/hyperlink" Target="https://unix.stackexchange.com/questions/373718/rkhunter-gives-me-a-warning-for-usr-bin-lwp-request-what-should-i-do-debi" TargetMode="External"/><Relationship Id="rId2" Type="http://schemas.openxmlformats.org/officeDocument/2006/relationships/image" Target="../media/image120.png"/><Relationship Id="rId1" Type="http://schemas.openxmlformats.org/officeDocument/2006/relationships/image" Target="../media/image11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image" Target="../media/image12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62.xml"/><Relationship Id="rId7" Type="http://schemas.openxmlformats.org/officeDocument/2006/relationships/slideLayout" Target="../slideLayouts/slideLayout3.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3" Type="http://schemas.openxmlformats.org/officeDocument/2006/relationships/hyperlink" Target="https://ae.linkedin.com/in/victor-sergeev/" TargetMode="External"/><Relationship Id="rId2" Type="http://schemas.openxmlformats.org/officeDocument/2006/relationships/hyperlink" Target="https://blog.delouw.ch/2017/04/18/signing-linux-kernel-kodules-and-enforce-to-load-only-signed-modules/" TargetMode="External"/><Relationship Id="rId1" Type="http://schemas.openxmlformats.org/officeDocument/2006/relationships/hyperlink" Target="https://www.linkedin.com/in/artem-baranov-86163135" TargetMode="Externa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63.xml"/><Relationship Id="rId7" Type="http://schemas.openxmlformats.org/officeDocument/2006/relationships/slideLayout" Target="../slideLayouts/slideLayout3.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 Id="rId3" Type="http://schemas.openxmlformats.org/officeDocument/2006/relationships/hyperlink" Target="https://unfinished.bike/diy-linux-kernel-rootkit-detection" TargetMode="External"/><Relationship Id="rId2" Type="http://schemas.openxmlformats.org/officeDocument/2006/relationships/hyperlink" Target="https://github.com/chainguard-dev/osquery-defense-kit/blob/main/detection/evasion/pid-hidden-by-rootkit.sql" TargetMode="External"/><Relationship Id="rId1" Type="http://schemas.openxmlformats.org/officeDocument/2006/relationships/hyperlink" Target="https://triangletoot.party/@thomrstrom" TargetMode="External"/></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64.xml"/><Relationship Id="rId6"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 Id="rId3" Type="http://schemas.openxmlformats.org/officeDocument/2006/relationships/hyperlink" Target="https://github.com/chainguard-dev/osquery-defense-kit/blob/main/detection/evasion/unusually-tainted-kernel-linux.sql" TargetMode="External"/><Relationship Id="rId2" Type="http://schemas.openxmlformats.org/officeDocument/2006/relationships/hyperlink" Target="https://triangletoot.party/@thomrstrom" TargetMode="External"/><Relationship Id="rId1" Type="http://schemas.openxmlformats.org/officeDocument/2006/relationships/hyperlink" Target="https://github.com/tstromberg/sunlight/blob/main/kernel-taint.sh" TargetMode="Externa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131.png"/><Relationship Id="rId2" Type="http://schemas.openxmlformats.org/officeDocument/2006/relationships/hyperlink" Target="https://www.giac.org/paper/gcux/243/linux-kernel-rootkits-protecting-systems-ring-zero/105411" TargetMode="External"/><Relationship Id="rId1" Type="http://schemas.openxmlformats.org/officeDocument/2006/relationships/hyperlink" Target="https://github.com/chainguard-dev/osquery-defense-kit/blob/main/detection/persistence/unexpected-device.sq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7" Type="http://schemas.openxmlformats.org/officeDocument/2006/relationships/notesSlide" Target="../notesSlides/notesSlide67.xml"/><Relationship Id="rId6" Type="http://schemas.openxmlformats.org/officeDocument/2006/relationships/slideLayout" Target="../slideLayouts/slideLayout3.xml"/><Relationship Id="rId5" Type="http://schemas.openxmlformats.org/officeDocument/2006/relationships/hyperlink" Target="https://twitter.com/reveng007/status/1594670602870173696" TargetMode="External"/><Relationship Id="rId4" Type="http://schemas.openxmlformats.org/officeDocument/2006/relationships/hyperlink" Target="https://drive.google.com/file/d/1rDNarlhF5xu_KCy4jumdQSZGSguocqJF/view?usp=sharing" TargetMode="External"/><Relationship Id="rId3" Type="http://schemas.openxmlformats.org/officeDocument/2006/relationships/hyperlink" Target="https://drive.google.com/file/d/19Jv-Ju-6tVjO2OD1uyKkYC7hxXhWemcY/view" TargetMode="External"/><Relationship Id="rId2" Type="http://schemas.openxmlformats.org/officeDocument/2006/relationships/hyperlink" Target="https://github.com/milabs/awesome-linux-rootkits#speak_no_evil-related-stuff" TargetMode="External"/><Relationship Id="rId1" Type="http://schemas.openxmlformats.org/officeDocument/2006/relationships/hyperlink" Target="https://github.com/kurogai/100-redteam-projects#honorable-mentions" TargetMode="External"/></Relationships>
</file>

<file path=ppt/slides/_rels/slide68.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3.xml"/><Relationship Id="rId4" Type="http://schemas.openxmlformats.org/officeDocument/2006/relationships/hyperlink" Target="https://twitter.com/cr0nym" TargetMode="External"/><Relationship Id="rId3" Type="http://schemas.openxmlformats.org/officeDocument/2006/relationships/hyperlink" Target="https://conference.hitb.org/hitbsecconf2023hkt/product/practical-linux-rootkits-hitb2023hkt/" TargetMode="External"/><Relationship Id="rId2" Type="http://schemas.openxmlformats.org/officeDocument/2006/relationships/hyperlink" Target="https://reveng007.github.io/blog/2022/03/08/reveng_rkit_detailed.html" TargetMode="External"/><Relationship Id="rId1" Type="http://schemas.openxmlformats.org/officeDocument/2006/relationships/hyperlink" Target="https://github.com/reveng007/reveng_rtkit" TargetMode="External"/></Relationships>
</file>

<file path=ppt/slides/_rels/slide69.xml.rels><?xml version="1.0" encoding="UTF-8" standalone="yes"?>
<Relationships xmlns="http://schemas.openxmlformats.org/package/2006/relationships"><Relationship Id="rId9" Type="http://schemas.openxmlformats.org/officeDocument/2006/relationships/hyperlink" Target="https://jm33.me/linux-rootkit-for-fun-and-profit-0x02-lkm-hide-filesprocs.html" TargetMode="External"/><Relationship Id="rId8" Type="http://schemas.openxmlformats.org/officeDocument/2006/relationships/hyperlink" Target="https://web.archive.org/web/20140701183221/https://www.thc.org/papers/LKM_HACKING.html#II.5" TargetMode="External"/><Relationship Id="rId7" Type="http://schemas.openxmlformats.org/officeDocument/2006/relationships/hyperlink" Target="https://web.archive.org/web/20140701183221/https://www.thc.org/papers/LKM_HACKING.html#II.2.1" TargetMode="External"/><Relationship Id="rId6" Type="http://schemas.openxmlformats.org/officeDocument/2006/relationships/hyperlink" Target="https://web.archive.org/web/20140701183221/https://www.thc.org/papers/LKM_HACKING.html" TargetMode="External"/><Relationship Id="rId5" Type="http://schemas.openxmlformats.org/officeDocument/2006/relationships/hyperlink" Target="https://infosecwriteups.com/linux-kernel-module-rootkit-syscall-table-hijacking-8f1bc0bd099c" TargetMode="External"/><Relationship Id="rId4" Type="http://schemas.openxmlformats.org/officeDocument/2006/relationships/hyperlink" Target="https://github.com/Embetronicx/Tutorials/tree/master/Linux/Device_Driver/IOCTL" TargetMode="External"/><Relationship Id="rId3" Type="http://schemas.openxmlformats.org/officeDocument/2006/relationships/hyperlink" Target="https://theswissbay.ch/pdf/Whitepaper/Writing%20a%20simple%20rootkit%20for%20Linux%20-%20Ormi.pdf" TargetMode="External"/><Relationship Id="rId2" Type="http://schemas.openxmlformats.org/officeDocument/2006/relationships/hyperlink" Target="https://github.com/R3x/linux-rootkits" TargetMode="External"/><Relationship Id="rId16" Type="http://schemas.openxmlformats.org/officeDocument/2006/relationships/notesSlide" Target="../notesSlides/notesSlide69.xml"/><Relationship Id="rId15" Type="http://schemas.openxmlformats.org/officeDocument/2006/relationships/slideLayout" Target="../slideLayouts/slideLayout3.xml"/><Relationship Id="rId14" Type="http://schemas.openxmlformats.org/officeDocument/2006/relationships/hyperlink" Target="https://hadfiabdelmoumene.medium.com/change-value-of-wp-bit-in-cr0-when-cr0-is-panned-45a12c7e8411" TargetMode="External"/><Relationship Id="rId13" Type="http://schemas.openxmlformats.org/officeDocument/2006/relationships/hyperlink" Target="https://ish-ar.io/kprobes-in-a-nutshell/" TargetMode="External"/><Relationship Id="rId12" Type="http://schemas.openxmlformats.org/officeDocument/2006/relationships/hyperlink" Target="https://sysprog21.github.io/lkmpg/" TargetMode="External"/><Relationship Id="rId11" Type="http://schemas.openxmlformats.org/officeDocument/2006/relationships/hyperlink" Target="https://www.win.tue.nl/~aeb/linux/lk/lk-13.html" TargetMode="External"/><Relationship Id="rId10" Type="http://schemas.openxmlformats.org/officeDocument/2006/relationships/hyperlink" Target="https://xcellerator.github.io/posts/linux_rootkits_03/" TargetMode="External"/><Relationship Id="rId1" Type="http://schemas.openxmlformats.org/officeDocument/2006/relationships/hyperlink" Target="https://github.com/pentesteracademy/linux-rootkits-red-blue-teams"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hyperlink" Target="https://www.kernel.org/doc/html/latest/core-api/printk-bas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0" y="124775"/>
            <a:ext cx="9066900" cy="2447100"/>
          </a:xfrm>
          <a:prstGeom prst="rect">
            <a:avLst/>
          </a:prstGeom>
        </p:spPr>
        <p:txBody>
          <a:bodyPr spcFirstLastPara="1" wrap="square" lIns="91425" tIns="91425" rIns="91425" bIns="91425" anchor="t" anchorCtr="0">
            <a:normAutofit/>
          </a:bodyPr>
          <a:lstStyle/>
          <a:p>
            <a:pPr marL="0" lvl="0" indent="0" algn="l" rtl="0">
              <a:lnSpc>
                <a:spcPct val="115000"/>
              </a:lnSpc>
              <a:spcBef>
                <a:spcPts val="1800"/>
              </a:spcBef>
              <a:spcAft>
                <a:spcPts val="0"/>
              </a:spcAft>
              <a:buNone/>
            </a:pPr>
            <a:r>
              <a:rPr lang="en-GB" b="1">
                <a:latin typeface="Arial" panose="020B0604020202020204"/>
                <a:ea typeface="Arial" panose="020B0604020202020204"/>
                <a:cs typeface="Arial" panose="020B0604020202020204"/>
                <a:sym typeface="Arial" panose="020B0604020202020204"/>
              </a:rPr>
              <a:t> </a:t>
            </a:r>
            <a:endParaRPr b="1">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1800"/>
              </a:spcBef>
              <a:spcAft>
                <a:spcPts val="400"/>
              </a:spcAft>
              <a:buNone/>
            </a:pPr>
            <a:r>
              <a:rPr lang="en-GB" b="1">
                <a:latin typeface="Arial" panose="020B0604020202020204"/>
                <a:ea typeface="Arial" panose="020B0604020202020204"/>
                <a:cs typeface="Arial" panose="020B0604020202020204"/>
                <a:sym typeface="Arial" panose="020B0604020202020204"/>
              </a:rPr>
              <a:t>Developing a Linux Loadable Kernel      Module based rootkit from scratch</a:t>
            </a:r>
            <a:endParaRPr b="1"/>
          </a:p>
        </p:txBody>
      </p:sp>
      <p:sp>
        <p:nvSpPr>
          <p:cNvPr id="135" name="Google Shape;135;p13"/>
          <p:cNvSpPr txBox="1"/>
          <p:nvPr>
            <p:ph type="subTitle" idx="1"/>
          </p:nvPr>
        </p:nvSpPr>
        <p:spPr>
          <a:xfrm>
            <a:off x="-4069100" y="2065650"/>
            <a:ext cx="39234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36" name="Google Shape;136;p13"/>
          <p:cNvSpPr txBox="1"/>
          <p:nvPr>
            <p:ph type="subTitle" idx="1"/>
          </p:nvPr>
        </p:nvSpPr>
        <p:spPr>
          <a:xfrm>
            <a:off x="-4145300" y="16428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37" name="Google Shape;137;p13"/>
          <p:cNvSpPr txBox="1"/>
          <p:nvPr>
            <p:ph type="subTitle" idx="1"/>
          </p:nvPr>
        </p:nvSpPr>
        <p:spPr>
          <a:xfrm>
            <a:off x="2273700" y="2814350"/>
            <a:ext cx="4380900" cy="1400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2400">
              <a:solidFill>
                <a:srgbClr val="FFFF00"/>
              </a:solidFill>
            </a:endParaRPr>
          </a:p>
          <a:p>
            <a:pPr marL="0" lvl="0" indent="0" algn="l" rtl="0">
              <a:spcBef>
                <a:spcPts val="0"/>
              </a:spcBef>
              <a:spcAft>
                <a:spcPts val="0"/>
              </a:spcAft>
              <a:buNone/>
            </a:pPr>
            <a:r>
              <a:rPr lang="en-GB" sz="2400">
                <a:solidFill>
                  <a:srgbClr val="FFFF00"/>
                </a:solidFill>
              </a:rPr>
              <a:t>    </a:t>
            </a:r>
            <a:r>
              <a:rPr lang="en-GB" sz="2400">
                <a:solidFill>
                  <a:srgbClr val="FFFF00"/>
                </a:solidFill>
              </a:rPr>
              <a:t>Soumyanil Biswas</a:t>
            </a:r>
            <a:r>
              <a:rPr lang="en-GB">
                <a:solidFill>
                  <a:srgbClr val="FFFF00"/>
                </a:solidFill>
              </a:rPr>
              <a:t> (@reveng007)</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23850" y="86650"/>
            <a:ext cx="7742100" cy="4946700"/>
          </a:xfrm>
          <a:prstGeom prst="rect">
            <a:avLst/>
          </a:pr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8. LKM Handling:</a:t>
            </a: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Char char="-"/>
            </a:pPr>
            <a:r>
              <a:rPr lang="en-GB" sz="1300">
                <a:latin typeface="Lato" panose="020F0502020204030203"/>
                <a:ea typeface="Lato" panose="020F0502020204030203"/>
                <a:cs typeface="Lato" panose="020F0502020204030203"/>
                <a:sym typeface="Lato" panose="020F0502020204030203"/>
              </a:rPr>
              <a:t>Injecting a rootkit with: </a:t>
            </a:r>
            <a:r>
              <a:rPr lang="en-GB" sz="1300">
                <a:solidFill>
                  <a:schemeClr val="accent6"/>
                </a:solidFill>
                <a:latin typeface="Lato" panose="020F0502020204030203"/>
                <a:ea typeface="Lato" panose="020F0502020204030203"/>
                <a:cs typeface="Lato" panose="020F0502020204030203"/>
                <a:sym typeface="Lato" panose="020F0502020204030203"/>
              </a:rPr>
              <a:t>insmod &lt;rootkit_name&gt;.ko</a:t>
            </a:r>
            <a:endParaRPr sz="1300">
              <a:solidFill>
                <a:schemeClr val="accent6"/>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Char char="-"/>
            </a:pPr>
            <a:r>
              <a:rPr lang="en-GB" sz="1300">
                <a:latin typeface="Lato" panose="020F0502020204030203"/>
                <a:ea typeface="Lato" panose="020F0502020204030203"/>
                <a:cs typeface="Lato" panose="020F0502020204030203"/>
                <a:sym typeface="Lato" panose="020F0502020204030203"/>
              </a:rPr>
              <a:t>To see the log message: </a:t>
            </a:r>
            <a:r>
              <a:rPr lang="en-GB" sz="1300">
                <a:solidFill>
                  <a:schemeClr val="accent6"/>
                </a:solidFill>
                <a:latin typeface="Lato" panose="020F0502020204030203"/>
                <a:ea typeface="Lato" panose="020F0502020204030203"/>
                <a:cs typeface="Lato" panose="020F0502020204030203"/>
                <a:sym typeface="Lato" panose="020F0502020204030203"/>
              </a:rPr>
              <a:t>dmesg</a:t>
            </a:r>
            <a:endParaRPr sz="1300">
              <a:solidFill>
                <a:schemeClr val="accent6"/>
              </a:solidFill>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Char char="-"/>
            </a:pPr>
            <a:r>
              <a:rPr lang="en-GB" sz="1300">
                <a:latin typeface="Lato" panose="020F0502020204030203"/>
                <a:ea typeface="Lato" panose="020F0502020204030203"/>
                <a:cs typeface="Lato" panose="020F0502020204030203"/>
                <a:sym typeface="Lato" panose="020F0502020204030203"/>
              </a:rPr>
              <a:t>To eject rootkit out: </a:t>
            </a:r>
            <a:r>
              <a:rPr lang="en-GB" sz="1300">
                <a:solidFill>
                  <a:schemeClr val="accent6"/>
                </a:solidFill>
                <a:highlight>
                  <a:schemeClr val="dk1"/>
                </a:highlight>
                <a:latin typeface="Lato" panose="020F0502020204030203"/>
                <a:ea typeface="Lato" panose="020F0502020204030203"/>
                <a:cs typeface="Lato" panose="020F0502020204030203"/>
                <a:sym typeface="Lato" panose="020F0502020204030203"/>
              </a:rPr>
              <a:t>rm</a:t>
            </a:r>
            <a:r>
              <a:rPr lang="en-GB" sz="1300">
                <a:solidFill>
                  <a:schemeClr val="accent6"/>
                </a:solidFill>
                <a:latin typeface="Lato" panose="020F0502020204030203"/>
                <a:ea typeface="Lato" panose="020F0502020204030203"/>
                <a:cs typeface="Lato" panose="020F0502020204030203"/>
                <a:sym typeface="Lato" panose="020F0502020204030203"/>
              </a:rPr>
              <a:t>mod &lt;rootkit_name&gt;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9.  Several methods to see injected LKM in kernel: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Rootkit implementation started, So Buckle Up :)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  </a:t>
            </a:r>
            <a:r>
              <a:rPr lang="en-GB" sz="1300">
                <a:solidFill>
                  <a:schemeClr val="accent6"/>
                </a:solidFill>
                <a:latin typeface="Lato" panose="020F0502020204030203"/>
                <a:ea typeface="Lato" panose="020F0502020204030203"/>
                <a:cs typeface="Lato" panose="020F0502020204030203"/>
                <a:sym typeface="Lato" panose="020F0502020204030203"/>
              </a:rPr>
              <a:t>lsmod</a:t>
            </a:r>
            <a:endParaRPr sz="1300">
              <a:solidFill>
                <a:schemeClr val="accent6"/>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  </a:t>
            </a:r>
            <a:r>
              <a:rPr lang="en-GB" sz="1300" i="1">
                <a:latin typeface="Lato" panose="020F0502020204030203"/>
                <a:ea typeface="Lato" panose="020F0502020204030203"/>
                <a:cs typeface="Lato" panose="020F0502020204030203"/>
                <a:sym typeface="Lato" panose="020F0502020204030203"/>
              </a:rPr>
              <a:t>/proc/modules</a:t>
            </a:r>
            <a:r>
              <a:rPr lang="en-GB" sz="1300">
                <a:latin typeface="Lato" panose="020F0502020204030203"/>
                <a:ea typeface="Lato" panose="020F0502020204030203"/>
                <a:cs typeface="Lato" panose="020F0502020204030203"/>
                <a:sym typeface="Lato" panose="020F0502020204030203"/>
              </a:rPr>
              <a:t> file (procfs)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III. </a:t>
            </a:r>
            <a:r>
              <a:rPr lang="en-GB" sz="1300" i="1">
                <a:latin typeface="Lato" panose="020F0502020204030203"/>
                <a:ea typeface="Lato" panose="020F0502020204030203"/>
                <a:cs typeface="Lato" panose="020F0502020204030203"/>
                <a:sym typeface="Lato" panose="020F0502020204030203"/>
              </a:rPr>
              <a:t>/proc/kallsyms</a:t>
            </a:r>
            <a:r>
              <a:rPr lang="en-GB" sz="1300">
                <a:latin typeface="Lato" panose="020F0502020204030203"/>
                <a:ea typeface="Lato" panose="020F0502020204030203"/>
                <a:cs typeface="Lato" panose="020F0502020204030203"/>
                <a:sym typeface="Lato" panose="020F0502020204030203"/>
              </a:rPr>
              <a:t> file (procfs)</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IV. </a:t>
            </a:r>
            <a:r>
              <a:rPr lang="en-GB" sz="1300" i="1">
                <a:latin typeface="Lato" panose="020F0502020204030203"/>
                <a:ea typeface="Lato" panose="020F0502020204030203"/>
                <a:cs typeface="Lato" panose="020F0502020204030203"/>
                <a:sym typeface="Lato" panose="020F0502020204030203"/>
              </a:rPr>
              <a:t>/sys/module/[THIS_MODULE]/</a:t>
            </a:r>
            <a:r>
              <a:rPr lang="en-GB" sz="1300">
                <a:latin typeface="Lato" panose="020F0502020204030203"/>
                <a:ea typeface="Lato" panose="020F0502020204030203"/>
                <a:cs typeface="Lato" panose="020F0502020204030203"/>
                <a:sym typeface="Lato" panose="020F0502020204030203"/>
              </a:rPr>
              <a:t> directory (sysfs)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03" name="Google Shape;203;p22"/>
          <p:cNvPicPr preferRelativeResize="0"/>
          <p:nvPr/>
        </p:nvPicPr>
        <p:blipFill>
          <a:blip r:embed="rId1"/>
          <a:stretch>
            <a:fillRect/>
          </a:stretch>
        </p:blipFill>
        <p:spPr>
          <a:xfrm>
            <a:off x="1595063" y="1721325"/>
            <a:ext cx="5648325" cy="342900"/>
          </a:xfrm>
          <a:prstGeom prst="rect">
            <a:avLst/>
          </a:prstGeom>
          <a:noFill/>
          <a:ln>
            <a:noFill/>
          </a:ln>
        </p:spPr>
      </p:pic>
      <p:pic>
        <p:nvPicPr>
          <p:cNvPr id="204" name="Google Shape;204;p22"/>
          <p:cNvPicPr preferRelativeResize="0"/>
          <p:nvPr/>
        </p:nvPicPr>
        <p:blipFill>
          <a:blip r:embed="rId2"/>
          <a:stretch>
            <a:fillRect/>
          </a:stretch>
        </p:blipFill>
        <p:spPr>
          <a:xfrm>
            <a:off x="885825" y="2505800"/>
            <a:ext cx="7200900" cy="361950"/>
          </a:xfrm>
          <a:prstGeom prst="rect">
            <a:avLst/>
          </a:prstGeom>
          <a:noFill/>
          <a:ln>
            <a:noFill/>
          </a:ln>
        </p:spPr>
      </p:pic>
      <p:pic>
        <p:nvPicPr>
          <p:cNvPr id="205" name="Google Shape;205;p22"/>
          <p:cNvPicPr preferRelativeResize="0"/>
          <p:nvPr/>
        </p:nvPicPr>
        <p:blipFill>
          <a:blip r:embed="rId3"/>
          <a:stretch>
            <a:fillRect/>
          </a:stretch>
        </p:blipFill>
        <p:spPr>
          <a:xfrm>
            <a:off x="885825" y="3220675"/>
            <a:ext cx="7372350" cy="857250"/>
          </a:xfrm>
          <a:prstGeom prst="rect">
            <a:avLst/>
          </a:prstGeom>
          <a:noFill/>
          <a:ln>
            <a:noFill/>
          </a:ln>
        </p:spPr>
      </p:pic>
      <p:pic>
        <p:nvPicPr>
          <p:cNvPr id="206" name="Google Shape;206;p22"/>
          <p:cNvPicPr preferRelativeResize="0"/>
          <p:nvPr/>
        </p:nvPicPr>
        <p:blipFill>
          <a:blip r:embed="rId4"/>
          <a:stretch>
            <a:fillRect/>
          </a:stretch>
        </p:blipFill>
        <p:spPr>
          <a:xfrm>
            <a:off x="952500" y="4430850"/>
            <a:ext cx="7067550" cy="36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Steps I followed to create this rootkit:</a:t>
            </a:r>
            <a:endParaRPr b="1"/>
          </a:p>
        </p:txBody>
      </p:sp>
      <p:pic>
        <p:nvPicPr>
          <p:cNvPr id="212" name="Google Shape;212;p23"/>
          <p:cNvPicPr preferRelativeResize="0"/>
          <p:nvPr/>
        </p:nvPicPr>
        <p:blipFill>
          <a:blip r:embed="rId1"/>
          <a:stretch>
            <a:fillRect/>
          </a:stretch>
        </p:blipFill>
        <p:spPr>
          <a:xfrm>
            <a:off x="152400" y="1302700"/>
            <a:ext cx="8839201" cy="3078329"/>
          </a:xfrm>
          <a:prstGeom prst="rect">
            <a:avLst/>
          </a:prstGeom>
          <a:noFill/>
          <a:ln w="9525" cap="flat" cmpd="sng">
            <a:solidFill>
              <a:schemeClr val="dk1"/>
            </a:solidFill>
            <a:prstDash val="solid"/>
            <a:round/>
            <a:headEnd type="none" w="sm" len="sm"/>
            <a:tailEnd type="none" w="sm" len="sm"/>
          </a:ln>
        </p:spPr>
      </p:pic>
      <p:sp>
        <p:nvSpPr>
          <p:cNvPr id="213" name="Google Shape;213;p23"/>
          <p:cNvSpPr/>
          <p:nvPr/>
        </p:nvSpPr>
        <p:spPr>
          <a:xfrm>
            <a:off x="152400" y="1720850"/>
            <a:ext cx="8228100" cy="6312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GB" b="1"/>
              <a:t>Part2: </a:t>
            </a:r>
            <a:r>
              <a:rPr lang="en-GB" b="1" u="sng"/>
              <a:t>Let’s Hide!:</a:t>
            </a:r>
            <a:endParaRPr b="1" u="sng"/>
          </a:p>
          <a:p>
            <a:pPr marL="0" lvl="0" indent="0" algn="l" rtl="0">
              <a:spcBef>
                <a:spcPts val="20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219" name="Google Shape;219;p24"/>
          <p:cNvSpPr txBox="1"/>
          <p:nvPr>
            <p:ph type="body" idx="1"/>
          </p:nvPr>
        </p:nvSpPr>
        <p:spPr>
          <a:xfrm>
            <a:off x="1297500" y="1334200"/>
            <a:ext cx="7038900" cy="36138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LKM is inserted into the kernel =&gt; a corresponding element and kernel object is  added to the responsible linked list.</a:t>
            </a:r>
            <a:endParaRPr lang="en-GB"/>
          </a:p>
          <a:p>
            <a:pPr marL="457200" lvl="0" indent="-311150" algn="l" rtl="0">
              <a:spcBef>
                <a:spcPts val="0"/>
              </a:spcBef>
              <a:spcAft>
                <a:spcPts val="0"/>
              </a:spcAft>
              <a:buSzPts val="1300"/>
              <a:buAutoNum type="arabicPeriod"/>
            </a:pPr>
            <a:r>
              <a:rPr lang="en-GB"/>
              <a:t>If that element and kobject is removed =&gt; Work is DONE!</a:t>
            </a:r>
            <a:endParaRPr lang="en-GB"/>
          </a:p>
          <a:p>
            <a:pPr marL="457200" lvl="0" indent="0" algn="l" rtl="0">
              <a:spcBef>
                <a:spcPts val="1200"/>
              </a:spcBef>
              <a:spcAft>
                <a:spcPts val="0"/>
              </a:spcAft>
              <a:buNone/>
            </a:pPr>
            <a:r>
              <a:rPr lang="en-GB" b="1"/>
              <a:t>Methodology to find out correct kernel api structure:</a:t>
            </a:r>
            <a:endParaRPr b="1"/>
          </a:p>
          <a:p>
            <a:pPr marL="457200" lvl="0" indent="0" algn="l" rtl="0">
              <a:spcBef>
                <a:spcPts val="1200"/>
              </a:spcBef>
              <a:spcAft>
                <a:spcPts val="0"/>
              </a:spcAft>
              <a:buNone/>
            </a:pPr>
            <a:r>
              <a:rPr lang="en-GB"/>
              <a:t>I. LKM is a module, we can simply search via “</a:t>
            </a:r>
            <a:r>
              <a:rPr lang="en-GB" i="1"/>
              <a:t>module”</a:t>
            </a:r>
            <a:endParaRPr lang="en-GB" i="1"/>
          </a:p>
          <a:p>
            <a:pPr marL="457200" lvl="0" indent="0" algn="l" rtl="0">
              <a:spcBef>
                <a:spcPts val="1200"/>
              </a:spcBef>
              <a:spcAft>
                <a:spcPts val="0"/>
              </a:spcAft>
              <a:buNone/>
            </a:pPr>
          </a:p>
          <a:p>
            <a:pPr marL="457200" lvl="0" indent="0" algn="l" rtl="0">
              <a:spcBef>
                <a:spcPts val="1200"/>
              </a:spcBef>
              <a:spcAft>
                <a:spcPts val="1200"/>
              </a:spcAft>
              <a:buNone/>
            </a:pPr>
          </a:p>
        </p:txBody>
      </p:sp>
      <p:sp>
        <p:nvSpPr>
          <p:cNvPr id="220" name="Google Shape;220;p24"/>
          <p:cNvSpPr txBox="1"/>
          <p:nvPr/>
        </p:nvSpPr>
        <p:spPr>
          <a:xfrm>
            <a:off x="1533800" y="4563100"/>
            <a:ext cx="660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Link: Linux kernel API documentation: </a:t>
            </a:r>
            <a:r>
              <a:rPr lang="en-GB" sz="1300" i="1" u="sng">
                <a:solidFill>
                  <a:schemeClr val="hlink"/>
                </a:solidFill>
                <a:latin typeface="Lato" panose="020F0502020204030203"/>
                <a:ea typeface="Lato" panose="020F0502020204030203"/>
                <a:cs typeface="Lato" panose="020F0502020204030203"/>
                <a:sym typeface="Lato" panose="020F0502020204030203"/>
                <a:hlinkClick r:id="rId1"/>
              </a:rPr>
              <a:t>https://elixir.bootlin.com/linux/v5.15/A/ident/module</a:t>
            </a:r>
            <a:endParaRPr sz="1300" i="1" u="sng">
              <a:solidFill>
                <a:schemeClr val="accent1"/>
              </a:solidFill>
              <a:latin typeface="Lato" panose="020F0502020204030203"/>
              <a:ea typeface="Lato" panose="020F0502020204030203"/>
              <a:cs typeface="Lato" panose="020F0502020204030203"/>
              <a:sym typeface="Lato" panose="020F0502020204030203"/>
            </a:endParaRPr>
          </a:p>
        </p:txBody>
      </p:sp>
      <p:pic>
        <p:nvPicPr>
          <p:cNvPr id="221" name="Google Shape;221;p24"/>
          <p:cNvPicPr preferRelativeResize="0"/>
          <p:nvPr/>
        </p:nvPicPr>
        <p:blipFill>
          <a:blip r:embed="rId2"/>
          <a:stretch>
            <a:fillRect/>
          </a:stretch>
        </p:blipFill>
        <p:spPr>
          <a:xfrm>
            <a:off x="1815575" y="2914375"/>
            <a:ext cx="6325001" cy="155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831725" y="94525"/>
            <a:ext cx="7332600" cy="4553100"/>
          </a:xfrm>
          <a:prstGeom prst="rect">
            <a:avLst/>
          </a:prstGeom>
          <a:solidFill>
            <a:schemeClr val="dk1"/>
          </a:solidFill>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  After clicking the </a:t>
            </a:r>
            <a:r>
              <a:rPr lang="en-GB" sz="1300" b="1" i="1">
                <a:latin typeface="Lato" panose="020F0502020204030203"/>
                <a:ea typeface="Lato" panose="020F0502020204030203"/>
                <a:cs typeface="Lato" panose="020F0502020204030203"/>
                <a:sym typeface="Lato" panose="020F0502020204030203"/>
              </a:rPr>
              <a:t>module</a:t>
            </a:r>
            <a:r>
              <a:rPr lang="en-GB" sz="1300" b="1" i="1">
                <a:latin typeface="Lato" panose="020F0502020204030203"/>
                <a:ea typeface="Lato" panose="020F0502020204030203"/>
                <a:cs typeface="Lato" panose="020F0502020204030203"/>
                <a:sym typeface="Lato" panose="020F0502020204030203"/>
              </a:rPr>
              <a:t>.h</a:t>
            </a:r>
            <a:r>
              <a:rPr lang="en-GB" sz="1300">
                <a:latin typeface="Lato" panose="020F0502020204030203"/>
                <a:ea typeface="Lato" panose="020F0502020204030203"/>
                <a:cs typeface="Lato" panose="020F0502020204030203"/>
                <a:sym typeface="Lato" panose="020F0502020204030203"/>
              </a:rPr>
              <a:t> file =&gt; </a:t>
            </a:r>
            <a:r>
              <a:rPr lang="en-GB" sz="1300" b="1" i="1">
                <a:latin typeface="Lato" panose="020F0502020204030203"/>
                <a:ea typeface="Lato" panose="020F0502020204030203"/>
                <a:cs typeface="Lato" panose="020F0502020204030203"/>
                <a:sym typeface="Lato" panose="020F0502020204030203"/>
              </a:rPr>
              <a:t>module</a:t>
            </a:r>
            <a:r>
              <a:rPr lang="en-GB" sz="1300">
                <a:latin typeface="Lato" panose="020F0502020204030203"/>
                <a:ea typeface="Lato" panose="020F0502020204030203"/>
                <a:cs typeface="Lato" panose="020F0502020204030203"/>
                <a:sym typeface="Lato" panose="020F0502020204030203"/>
              </a:rPr>
              <a:t> struct =&gt; list_head struct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III. </a:t>
            </a:r>
            <a:r>
              <a:rPr lang="en-GB" sz="1300" b="1">
                <a:latin typeface="Lato" panose="020F0502020204030203"/>
                <a:ea typeface="Lato" panose="020F0502020204030203"/>
                <a:cs typeface="Lato" panose="020F0502020204030203"/>
                <a:sym typeface="Lato" panose="020F0502020204030203"/>
              </a:rPr>
              <a:t>list_head ( Click ) =&gt; redirected to here: </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a:latin typeface="Lato" panose="020F0502020204030203"/>
                <a:ea typeface="Lato" panose="020F0502020204030203"/>
                <a:cs typeface="Lato" panose="020F0502020204030203"/>
                <a:sym typeface="Lato" panose="020F0502020204030203"/>
              </a:rPr>
              <a:t>(Most Common directory which has almost all essential libraries: </a:t>
            </a:r>
            <a:r>
              <a:rPr lang="en-GB" sz="1400" b="1" i="1">
                <a:latin typeface="Lato" panose="020F0502020204030203"/>
                <a:ea typeface="Lato" panose="020F0502020204030203"/>
                <a:cs typeface="Lato" panose="020F0502020204030203"/>
                <a:sym typeface="Lato" panose="020F0502020204030203"/>
              </a:rPr>
              <a:t>include/linux</a:t>
            </a:r>
            <a:r>
              <a:rPr lang="en-GB" sz="1300" b="1">
                <a:latin typeface="Lato" panose="020F0502020204030203"/>
                <a:ea typeface="Lato" panose="020F0502020204030203"/>
                <a:cs typeface="Lato" panose="020F0502020204030203"/>
                <a:sym typeface="Lato" panose="020F0502020204030203"/>
              </a:rPr>
              <a:t> )</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27" name="Google Shape;227;p25"/>
          <p:cNvPicPr preferRelativeResize="0"/>
          <p:nvPr/>
        </p:nvPicPr>
        <p:blipFill>
          <a:blip r:embed="rId1"/>
          <a:stretch>
            <a:fillRect/>
          </a:stretch>
        </p:blipFill>
        <p:spPr>
          <a:xfrm>
            <a:off x="905700" y="459150"/>
            <a:ext cx="5750399" cy="1723225"/>
          </a:xfrm>
          <a:prstGeom prst="rect">
            <a:avLst/>
          </a:prstGeom>
          <a:noFill/>
          <a:ln>
            <a:noFill/>
          </a:ln>
        </p:spPr>
      </p:pic>
      <p:pic>
        <p:nvPicPr>
          <p:cNvPr id="228" name="Google Shape;228;p25"/>
          <p:cNvPicPr preferRelativeResize="0"/>
          <p:nvPr/>
        </p:nvPicPr>
        <p:blipFill>
          <a:blip r:embed="rId2"/>
          <a:stretch>
            <a:fillRect/>
          </a:stretch>
        </p:blipFill>
        <p:spPr>
          <a:xfrm>
            <a:off x="871100" y="2733225"/>
            <a:ext cx="7293226" cy="2183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823850" y="0"/>
            <a:ext cx="7324500" cy="51042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IV. Got this </a:t>
            </a:r>
            <a:r>
              <a:rPr lang="en-GB" sz="1300">
                <a:latin typeface="Lato" panose="020F0502020204030203"/>
                <a:ea typeface="Lato" panose="020F0502020204030203"/>
                <a:cs typeface="Lato" panose="020F0502020204030203"/>
                <a:sym typeface="Lato" panose="020F0502020204030203"/>
              </a:rPr>
              <a:t>structure</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V. Remove our LKM element from this list =&gt; DONE!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VI. How to remove that?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Previously, in kernel 5.11,</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the responsible function: </a:t>
            </a:r>
            <a:r>
              <a:rPr lang="en-GB" sz="1300" b="1" i="1">
                <a:latin typeface="Lato" panose="020F0502020204030203"/>
                <a:ea typeface="Lato" panose="020F0502020204030203"/>
                <a:cs typeface="Lato" panose="020F0502020204030203"/>
                <a:sym typeface="Lato" panose="020F0502020204030203"/>
              </a:rPr>
              <a:t>list_del()  and list_head()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=&gt; in  </a:t>
            </a:r>
            <a:r>
              <a:rPr lang="en-GB" sz="1300" b="1">
                <a:latin typeface="Lato" panose="020F0502020204030203"/>
                <a:ea typeface="Lato" panose="020F0502020204030203"/>
                <a:cs typeface="Lato" panose="020F0502020204030203"/>
                <a:sym typeface="Lato" panose="020F0502020204030203"/>
              </a:rPr>
              <a:t>list.h (</a:t>
            </a:r>
            <a:r>
              <a:rPr lang="en-GB" sz="1300">
                <a:latin typeface="Lato" panose="020F0502020204030203"/>
                <a:ea typeface="Lato" panose="020F0502020204030203"/>
                <a:cs typeface="Lato" panose="020F0502020204030203"/>
                <a:sym typeface="Lato" panose="020F0502020204030203"/>
              </a:rPr>
              <a:t>Got </a:t>
            </a:r>
            <a:r>
              <a:rPr lang="en-GB" sz="1300" b="1">
                <a:latin typeface="Lato" panose="020F0502020204030203"/>
                <a:ea typeface="Lato" panose="020F0502020204030203"/>
                <a:cs typeface="Lato" panose="020F0502020204030203"/>
                <a:sym typeface="Lato" panose="020F0502020204030203"/>
              </a:rPr>
              <a:t>list_del() </a:t>
            </a:r>
            <a:r>
              <a:rPr lang="en-GB" sz="1300">
                <a:latin typeface="Lato" panose="020F0502020204030203"/>
                <a:ea typeface="Lato" panose="020F0502020204030203"/>
                <a:cs typeface="Lato" panose="020F0502020204030203"/>
                <a:sym typeface="Lato" panose="020F0502020204030203"/>
              </a:rPr>
              <a:t>just by searching for </a:t>
            </a:r>
            <a:r>
              <a:rPr lang="en-GB" sz="1300" b="1">
                <a:latin typeface="Lato" panose="020F0502020204030203"/>
                <a:ea typeface="Lato" panose="020F0502020204030203"/>
                <a:cs typeface="Lato" panose="020F0502020204030203"/>
                <a:sym typeface="Lato" panose="020F0502020204030203"/>
              </a:rPr>
              <a:t>“delete”</a:t>
            </a:r>
            <a:r>
              <a:rPr lang="en-GB" sz="1300">
                <a:latin typeface="Lato" panose="020F0502020204030203"/>
                <a:ea typeface="Lato" panose="020F0502020204030203"/>
                <a:cs typeface="Lato" panose="020F0502020204030203"/>
                <a:sym typeface="Lato" panose="020F0502020204030203"/>
              </a:rPr>
              <a:t> keyword)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But for kernel 5.15, list_head() in  </a:t>
            </a:r>
            <a:r>
              <a:rPr lang="en-GB" sz="1300" b="1" i="1">
                <a:latin typeface="Lato" panose="020F0502020204030203"/>
                <a:ea typeface="Lato" panose="020F0502020204030203"/>
                <a:cs typeface="Lato" panose="020F0502020204030203"/>
                <a:sym typeface="Lato" panose="020F0502020204030203"/>
              </a:rPr>
              <a:t>types.h, </a:t>
            </a:r>
            <a:r>
              <a:rPr lang="en-GB" sz="1300">
                <a:latin typeface="Lato" panose="020F0502020204030203"/>
                <a:ea typeface="Lato" panose="020F0502020204030203"/>
                <a:cs typeface="Lato" panose="020F0502020204030203"/>
                <a:sym typeface="Lato" panose="020F0502020204030203"/>
              </a:rPr>
              <a:t>but </a:t>
            </a:r>
            <a:r>
              <a:rPr lang="en-GB" sz="1300" b="1" i="1">
                <a:latin typeface="Lato" panose="020F0502020204030203"/>
                <a:ea typeface="Lato" panose="020F0502020204030203"/>
                <a:cs typeface="Lato" panose="020F0502020204030203"/>
                <a:sym typeface="Lato" panose="020F0502020204030203"/>
              </a:rPr>
              <a:t>list_del()</a:t>
            </a:r>
            <a:r>
              <a:rPr lang="en-GB" sz="1300">
                <a:latin typeface="Lato" panose="020F0502020204030203"/>
                <a:ea typeface="Lato" panose="020F0502020204030203"/>
                <a:cs typeface="Lato" panose="020F0502020204030203"/>
                <a:sym typeface="Lato" panose="020F0502020204030203"/>
              </a:rPr>
              <a:t> is in  </a:t>
            </a:r>
            <a:r>
              <a:rPr lang="en-GB" sz="1300" b="1" i="1">
                <a:latin typeface="Lato" panose="020F0502020204030203"/>
                <a:ea typeface="Lato" panose="020F0502020204030203"/>
                <a:cs typeface="Lato" panose="020F0502020204030203"/>
                <a:sym typeface="Lato" panose="020F0502020204030203"/>
              </a:rPr>
              <a:t>list.h file</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34" name="Google Shape;234;p26"/>
          <p:cNvPicPr preferRelativeResize="0"/>
          <p:nvPr/>
        </p:nvPicPr>
        <p:blipFill>
          <a:blip r:embed="rId1"/>
          <a:stretch>
            <a:fillRect/>
          </a:stretch>
        </p:blipFill>
        <p:spPr>
          <a:xfrm>
            <a:off x="871125" y="498975"/>
            <a:ext cx="3428350" cy="633204"/>
          </a:xfrm>
          <a:prstGeom prst="rect">
            <a:avLst/>
          </a:prstGeom>
          <a:noFill/>
          <a:ln>
            <a:noFill/>
          </a:ln>
        </p:spPr>
      </p:pic>
      <p:pic>
        <p:nvPicPr>
          <p:cNvPr id="235" name="Google Shape;235;p26"/>
          <p:cNvPicPr preferRelativeResize="0"/>
          <p:nvPr/>
        </p:nvPicPr>
        <p:blipFill>
          <a:blip r:embed="rId2"/>
          <a:stretch>
            <a:fillRect/>
          </a:stretch>
        </p:blipFill>
        <p:spPr>
          <a:xfrm>
            <a:off x="949900" y="3220038"/>
            <a:ext cx="6400800" cy="183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256000" y="212675"/>
            <a:ext cx="8760300" cy="4281000"/>
          </a:xfrm>
          <a:prstGeom prst="rect">
            <a:avLst/>
          </a:prstGeom>
          <a:solidFill>
            <a:schemeClr val="dk1"/>
          </a:solidFill>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VII.  To call </a:t>
            </a:r>
            <a:r>
              <a:rPr lang="en-GB" sz="1300" b="1" i="1">
                <a:latin typeface="Lato" panose="020F0502020204030203"/>
                <a:ea typeface="Lato" panose="020F0502020204030203"/>
                <a:cs typeface="Lato" panose="020F0502020204030203"/>
                <a:sym typeface="Lato" panose="020F0502020204030203"/>
              </a:rPr>
              <a:t>list_del</a:t>
            </a:r>
            <a:r>
              <a:rPr lang="en-GB" sz="1300">
                <a:latin typeface="Lato" panose="020F0502020204030203"/>
                <a:ea typeface="Lato" panose="020F0502020204030203"/>
                <a:cs typeface="Lato" panose="020F0502020204030203"/>
                <a:sym typeface="Lato" panose="020F0502020204030203"/>
              </a:rPr>
              <a:t>(</a:t>
            </a:r>
            <a:r>
              <a:rPr lang="en-GB" sz="1300">
                <a:latin typeface="Lato" panose="020F0502020204030203"/>
                <a:ea typeface="Lato" panose="020F0502020204030203"/>
                <a:cs typeface="Lato" panose="020F0502020204030203"/>
                <a:sym typeface="Lato" panose="020F0502020204030203"/>
              </a:rPr>
              <a:t>struct</a:t>
            </a:r>
            <a:r>
              <a:rPr lang="en-GB" sz="1300">
                <a:uFill>
                  <a:noFill/>
                </a:uFill>
                <a:latin typeface="Lato" panose="020F0502020204030203"/>
                <a:ea typeface="Lato" panose="020F0502020204030203"/>
                <a:cs typeface="Lato" panose="020F0502020204030203"/>
                <a:sym typeface="Lato" panose="020F0502020204030203"/>
                <a:hlinkClick r:id="rId1"/>
              </a:rPr>
              <a:t> list_head</a:t>
            </a:r>
            <a:r>
              <a:rPr lang="en-GB" sz="1300">
                <a:latin typeface="Lato" panose="020F0502020204030203"/>
                <a:ea typeface="Lato" panose="020F0502020204030203"/>
                <a:cs typeface="Lato" panose="020F0502020204030203"/>
                <a:sym typeface="Lato" panose="020F0502020204030203"/>
              </a:rPr>
              <a:t> *entry</a:t>
            </a:r>
            <a:r>
              <a:rPr lang="en-GB" sz="1300">
                <a:latin typeface="Lato" panose="020F0502020204030203"/>
                <a:ea typeface="Lato" panose="020F0502020204030203"/>
                <a:cs typeface="Lato" panose="020F0502020204030203"/>
                <a:sym typeface="Lato" panose="020F0502020204030203"/>
              </a:rPr>
              <a:t>) =&gt; pass: </a:t>
            </a:r>
            <a:r>
              <a:rPr lang="en-GB" sz="1300" b="1" i="1">
                <a:latin typeface="Lato" panose="020F0502020204030203"/>
                <a:ea typeface="Lato" panose="020F0502020204030203"/>
                <a:cs typeface="Lato" panose="020F0502020204030203"/>
                <a:sym typeface="Lato" panose="020F0502020204030203"/>
              </a:rPr>
              <a:t>address of our current module element.</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Address of currently loaded module element from </a:t>
            </a:r>
            <a:r>
              <a:rPr lang="en-GB" sz="1300" b="1" i="1">
                <a:latin typeface="Lato" panose="020F0502020204030203"/>
                <a:ea typeface="Lato" panose="020F0502020204030203"/>
                <a:cs typeface="Lato" panose="020F0502020204030203"/>
                <a:sym typeface="Lato" panose="020F0502020204030203"/>
              </a:rPr>
              <a:t>list_head</a:t>
            </a:r>
            <a:r>
              <a:rPr lang="en-GB" sz="1300">
                <a:latin typeface="Lato" panose="020F0502020204030203"/>
                <a:ea typeface="Lato" panose="020F0502020204030203"/>
                <a:cs typeface="Lato" panose="020F0502020204030203"/>
                <a:sym typeface="Lato" panose="020F0502020204030203"/>
              </a:rPr>
              <a:t> list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VIII. Before removing, Storing location of LKM element: (To undo our did after removal of LKM) =&gt; OPSEC safe!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41" name="Google Shape;241;p27"/>
          <p:cNvPicPr preferRelativeResize="0"/>
          <p:nvPr/>
        </p:nvPicPr>
        <p:blipFill>
          <a:blip r:embed="rId2"/>
          <a:stretch>
            <a:fillRect/>
          </a:stretch>
        </p:blipFill>
        <p:spPr>
          <a:xfrm>
            <a:off x="916475" y="809938"/>
            <a:ext cx="3287974" cy="561975"/>
          </a:xfrm>
          <a:prstGeom prst="rect">
            <a:avLst/>
          </a:prstGeom>
          <a:noFill/>
          <a:ln>
            <a:noFill/>
          </a:ln>
        </p:spPr>
      </p:pic>
      <p:sp>
        <p:nvSpPr>
          <p:cNvPr id="242" name="Google Shape;242;p27"/>
          <p:cNvSpPr txBox="1"/>
          <p:nvPr/>
        </p:nvSpPr>
        <p:spPr>
          <a:xfrm>
            <a:off x="650550" y="4340075"/>
            <a:ext cx="8088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Link:</a:t>
            </a:r>
            <a:r>
              <a:rPr lang="en-GB"/>
              <a:t> </a:t>
            </a:r>
            <a:r>
              <a:rPr lang="en-GB" u="sng">
                <a:solidFill>
                  <a:schemeClr val="hlink"/>
                </a:solidFill>
                <a:hlinkClick r:id="rId3"/>
              </a:rPr>
              <a:t>https://github.com/reveng007/reveng_rtkit/blob/main/kernel_src/include/hide_show_helper.h#L78</a:t>
            </a:r>
            <a:br>
              <a:rPr lang="en-GB" u="sng">
                <a:solidFill>
                  <a:schemeClr val="accent1"/>
                </a:solidFill>
              </a:rPr>
            </a:br>
            <a:r>
              <a:rPr lang="en-GB" u="sng">
                <a:solidFill>
                  <a:schemeClr val="hlink"/>
                </a:solidFill>
                <a:hlinkClick r:id="rId4"/>
              </a:rPr>
              <a:t>https://github.com/reveng007/reveng_rtkit/blob/main/kernel_src/include/hide_show_helper.h#L37</a:t>
            </a:r>
            <a:endParaRPr u="sng">
              <a:solidFill>
                <a:schemeClr val="accent1"/>
              </a:solidFill>
            </a:endParaRPr>
          </a:p>
        </p:txBody>
      </p:sp>
      <p:pic>
        <p:nvPicPr>
          <p:cNvPr id="243" name="Google Shape;243;p27"/>
          <p:cNvPicPr preferRelativeResize="0"/>
          <p:nvPr/>
        </p:nvPicPr>
        <p:blipFill>
          <a:blip r:embed="rId5"/>
          <a:stretch>
            <a:fillRect/>
          </a:stretch>
        </p:blipFill>
        <p:spPr>
          <a:xfrm>
            <a:off x="3691213" y="2198238"/>
            <a:ext cx="5191125" cy="2295525"/>
          </a:xfrm>
          <a:prstGeom prst="rect">
            <a:avLst/>
          </a:prstGeom>
          <a:noFill/>
          <a:ln>
            <a:noFill/>
          </a:ln>
        </p:spPr>
      </p:pic>
      <p:pic>
        <p:nvPicPr>
          <p:cNvPr id="244" name="Google Shape;244;p27"/>
          <p:cNvPicPr preferRelativeResize="0"/>
          <p:nvPr/>
        </p:nvPicPr>
        <p:blipFill>
          <a:blip r:embed="rId6"/>
          <a:stretch>
            <a:fillRect/>
          </a:stretch>
        </p:blipFill>
        <p:spPr>
          <a:xfrm>
            <a:off x="268800" y="2198238"/>
            <a:ext cx="3390900" cy="333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823850" y="118125"/>
            <a:ext cx="7915500" cy="4143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IX. Removing:</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250" name="Google Shape;250;p28"/>
          <p:cNvSpPr txBox="1"/>
          <p:nvPr/>
        </p:nvSpPr>
        <p:spPr>
          <a:xfrm>
            <a:off x="823850" y="4481975"/>
            <a:ext cx="8001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Project link: </a:t>
            </a:r>
            <a:r>
              <a:rPr lang="en-GB" sz="1300" u="sng">
                <a:solidFill>
                  <a:schemeClr val="hlink"/>
                </a:solidFill>
                <a:latin typeface="Lato" panose="020F0502020204030203"/>
                <a:ea typeface="Lato" panose="020F0502020204030203"/>
                <a:cs typeface="Lato" panose="020F0502020204030203"/>
                <a:sym typeface="Lato" panose="020F0502020204030203"/>
                <a:hlinkClick r:id="rId1"/>
              </a:rPr>
              <a:t>https://github.com/reveng007/reveng_rtkit/blob/main/kernel_src/include/hide_show_helper.h#L78</a:t>
            </a:r>
            <a:endParaRPr sz="1300" u="sng">
              <a:solidFill>
                <a:schemeClr val="accent1"/>
              </a:solidFill>
              <a:latin typeface="Lato" panose="020F0502020204030203"/>
              <a:ea typeface="Lato" panose="020F0502020204030203"/>
              <a:cs typeface="Lato" panose="020F0502020204030203"/>
              <a:sym typeface="Lato" panose="020F0502020204030203"/>
            </a:endParaRPr>
          </a:p>
        </p:txBody>
      </p:sp>
      <p:pic>
        <p:nvPicPr>
          <p:cNvPr id="251" name="Google Shape;251;p28"/>
          <p:cNvPicPr preferRelativeResize="0"/>
          <p:nvPr/>
        </p:nvPicPr>
        <p:blipFill>
          <a:blip r:embed="rId2"/>
          <a:stretch>
            <a:fillRect/>
          </a:stretch>
        </p:blipFill>
        <p:spPr>
          <a:xfrm>
            <a:off x="902625" y="567225"/>
            <a:ext cx="2514600" cy="704850"/>
          </a:xfrm>
          <a:prstGeom prst="rect">
            <a:avLst/>
          </a:prstGeom>
          <a:noFill/>
          <a:ln>
            <a:noFill/>
          </a:ln>
        </p:spPr>
      </p:pic>
      <p:pic>
        <p:nvPicPr>
          <p:cNvPr id="252" name="Google Shape;252;p28"/>
          <p:cNvPicPr preferRelativeResize="0"/>
          <p:nvPr/>
        </p:nvPicPr>
        <p:blipFill>
          <a:blip r:embed="rId3"/>
          <a:stretch>
            <a:fillRect/>
          </a:stretch>
        </p:blipFill>
        <p:spPr>
          <a:xfrm>
            <a:off x="752650" y="1342977"/>
            <a:ext cx="8057900" cy="3220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271750" y="181175"/>
            <a:ext cx="8628300" cy="4615800"/>
          </a:xfrm>
          <a:prstGeom prst="rect">
            <a:avLst/>
          </a:prstGeom>
          <a:solidFill>
            <a:schemeClr val="dk1"/>
          </a:solidFill>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 We can see that </a:t>
            </a:r>
            <a:r>
              <a:rPr lang="en-GB" sz="1300" b="1" i="1">
                <a:latin typeface="Lato" panose="020F0502020204030203"/>
                <a:ea typeface="Lato" panose="020F0502020204030203"/>
                <a:cs typeface="Lato" panose="020F0502020204030203"/>
                <a:sym typeface="Lato" panose="020F0502020204030203"/>
              </a:rPr>
              <a:t>/sys/modules </a:t>
            </a:r>
            <a:r>
              <a:rPr lang="en-GB" sz="1300">
                <a:latin typeface="Lato" panose="020F0502020204030203"/>
                <a:ea typeface="Lato" panose="020F0502020204030203"/>
                <a:cs typeface="Lato" panose="020F0502020204030203"/>
                <a:sym typeface="Lato" panose="020F0502020204030203"/>
              </a:rPr>
              <a:t>directory =&gt; Not HIDDEN!</a:t>
            </a: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 Cause to Hide that =&gt; </a:t>
            </a:r>
            <a:r>
              <a:rPr lang="en-GB" sz="1300" b="1">
                <a:latin typeface="Lato" panose="020F0502020204030203"/>
                <a:ea typeface="Lato" panose="020F0502020204030203"/>
                <a:cs typeface="Lato" panose="020F0502020204030203"/>
                <a:sym typeface="Lato" panose="020F0502020204030203"/>
              </a:rPr>
              <a:t>Remove</a:t>
            </a:r>
            <a:r>
              <a:rPr lang="en-GB" sz="1300">
                <a:latin typeface="Lato" panose="020F0502020204030203"/>
                <a:ea typeface="Lato" panose="020F0502020204030203"/>
                <a:cs typeface="Lato" panose="020F0502020204030203"/>
                <a:sym typeface="Lato" panose="020F0502020204030203"/>
              </a:rPr>
              <a:t> responsible corresponding KObject from list.</a:t>
            </a:r>
            <a:br>
              <a:rPr lang="en-GB" sz="1300">
                <a:latin typeface="Lato" panose="020F0502020204030203"/>
                <a:ea typeface="Lato" panose="020F0502020204030203"/>
                <a:cs typeface="Lato" panose="020F0502020204030203"/>
                <a:sym typeface="Lato" panose="020F0502020204030203"/>
              </a:rPr>
            </a:br>
            <a:endParaRPr sz="1300">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300" b="1">
                <a:latin typeface="Lato" panose="020F0502020204030203"/>
                <a:ea typeface="Lato" panose="020F0502020204030203"/>
                <a:cs typeface="Lato" panose="020F0502020204030203"/>
                <a:sym typeface="Lato" panose="020F0502020204030203"/>
              </a:rPr>
              <a:t>Methodology to find out correct kernel api structure:</a:t>
            </a:r>
            <a:endParaRPr sz="1300">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r>
              <a:rPr lang="en-GB" sz="1300">
                <a:latin typeface="Lato" panose="020F0502020204030203"/>
                <a:ea typeface="Lato" panose="020F0502020204030203"/>
                <a:cs typeface="Lato" panose="020F0502020204030203"/>
                <a:sym typeface="Lato" panose="020F0502020204030203"/>
              </a:rPr>
              <a:t>I. Searched:</a:t>
            </a:r>
            <a:r>
              <a:rPr lang="en-GB" sz="1300" b="1">
                <a:latin typeface="Lato" panose="020F0502020204030203"/>
                <a:ea typeface="Lato" panose="020F0502020204030203"/>
                <a:cs typeface="Lato" panose="020F0502020204030203"/>
                <a:sym typeface="Lato" panose="020F0502020204030203"/>
              </a:rPr>
              <a:t> module (again! As LKM is a module :))</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 Clicked:</a:t>
            </a:r>
            <a:r>
              <a:rPr lang="en-GB" sz="1300" b="1">
                <a:latin typeface="Lato" panose="020F0502020204030203"/>
                <a:ea typeface="Lato" panose="020F0502020204030203"/>
                <a:cs typeface="Lato" panose="020F0502020204030203"/>
                <a:sym typeface="Lato" panose="020F0502020204030203"/>
              </a:rPr>
              <a:t> </a:t>
            </a:r>
            <a:r>
              <a:rPr lang="en-GB" sz="1300" b="1" i="1">
                <a:uFill>
                  <a:noFill/>
                </a:uFill>
                <a:latin typeface="Arial" panose="020B0604020202020204"/>
                <a:ea typeface="Arial" panose="020B0604020202020204"/>
                <a:cs typeface="Arial" panose="020B0604020202020204"/>
                <a:sym typeface="Arial" panose="020B0604020202020204"/>
                <a:hlinkClick r:id="rId1"/>
              </a:rPr>
              <a:t>module_kobject</a:t>
            </a:r>
            <a:r>
              <a:rPr lang="en-GB" sz="1300">
                <a:latin typeface="Lato" panose="020F0502020204030203"/>
                <a:ea typeface="Lato" panose="020F0502020204030203"/>
                <a:cs typeface="Lato" panose="020F0502020204030203"/>
                <a:sym typeface="Lato" panose="020F0502020204030203"/>
              </a:rPr>
              <a:t>  =&gt; attractive!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III. Got This:</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IV. Again, </a:t>
            </a:r>
            <a:r>
              <a:rPr lang="en-GB" sz="1300" b="1">
                <a:latin typeface="Lato" panose="020F0502020204030203"/>
                <a:ea typeface="Lato" panose="020F0502020204030203"/>
                <a:cs typeface="Lato" panose="020F0502020204030203"/>
                <a:sym typeface="Lato" panose="020F0502020204030203"/>
              </a:rPr>
              <a:t>kobject :) =&gt; guess what ? Clicked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58" name="Google Shape;258;p29"/>
          <p:cNvPicPr preferRelativeResize="0"/>
          <p:nvPr/>
        </p:nvPicPr>
        <p:blipFill>
          <a:blip r:embed="rId2"/>
          <a:stretch>
            <a:fillRect/>
          </a:stretch>
        </p:blipFill>
        <p:spPr>
          <a:xfrm>
            <a:off x="4044888" y="1129100"/>
            <a:ext cx="4562475" cy="3352800"/>
          </a:xfrm>
          <a:prstGeom prst="rect">
            <a:avLst/>
          </a:prstGeom>
          <a:noFill/>
          <a:ln>
            <a:noFill/>
          </a:ln>
        </p:spPr>
      </p:pic>
      <p:cxnSp>
        <p:nvCxnSpPr>
          <p:cNvPr id="259" name="Google Shape;259;p29"/>
          <p:cNvCxnSpPr/>
          <p:nvPr/>
        </p:nvCxnSpPr>
        <p:spPr>
          <a:xfrm>
            <a:off x="3745375" y="1512325"/>
            <a:ext cx="1473000" cy="1914000"/>
          </a:xfrm>
          <a:prstGeom prst="straightConnector1">
            <a:avLst/>
          </a:prstGeom>
          <a:noFill/>
          <a:ln w="9525" cap="flat" cmpd="sng">
            <a:solidFill>
              <a:srgbClr val="FF0000"/>
            </a:solidFill>
            <a:prstDash val="solid"/>
            <a:round/>
            <a:headEnd type="none" w="med" len="med"/>
            <a:tailEnd type="triangle" w="med" len="med"/>
          </a:ln>
        </p:spPr>
      </p:cxnSp>
      <p:pic>
        <p:nvPicPr>
          <p:cNvPr id="260" name="Google Shape;260;p29"/>
          <p:cNvPicPr preferRelativeResize="0"/>
          <p:nvPr/>
        </p:nvPicPr>
        <p:blipFill>
          <a:blip r:embed="rId3"/>
          <a:stretch>
            <a:fillRect/>
          </a:stretch>
        </p:blipFill>
        <p:spPr>
          <a:xfrm>
            <a:off x="360599" y="1890713"/>
            <a:ext cx="3510800" cy="1362075"/>
          </a:xfrm>
          <a:prstGeom prst="rect">
            <a:avLst/>
          </a:prstGeom>
          <a:noFill/>
          <a:ln>
            <a:noFill/>
          </a:ln>
        </p:spPr>
      </p:pic>
      <p:pic>
        <p:nvPicPr>
          <p:cNvPr id="261" name="Google Shape;261;p29"/>
          <p:cNvPicPr preferRelativeResize="0"/>
          <p:nvPr/>
        </p:nvPicPr>
        <p:blipFill>
          <a:blip r:embed="rId4"/>
          <a:stretch>
            <a:fillRect/>
          </a:stretch>
        </p:blipFill>
        <p:spPr>
          <a:xfrm>
            <a:off x="360600" y="3725675"/>
            <a:ext cx="3599650" cy="136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847475" y="354750"/>
            <a:ext cx="7749900" cy="4355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V. Whole PATH: </a:t>
            </a:r>
            <a:r>
              <a:rPr lang="en-GB" sz="1300" b="1" i="1">
                <a:latin typeface="Lato" panose="020F0502020204030203"/>
                <a:ea typeface="Lato" panose="020F0502020204030203"/>
                <a:cs typeface="Lato" panose="020F0502020204030203"/>
                <a:sym typeface="Lato" panose="020F0502020204030203"/>
              </a:rPr>
              <a:t>mkobj.kobj.entry</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VI. Now, How to delete this kobject?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Paper by Ormi:</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And Boom!</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67" name="Google Shape;267;p30"/>
          <p:cNvPicPr preferRelativeResize="0"/>
          <p:nvPr/>
        </p:nvPicPr>
        <p:blipFill>
          <a:blip r:embed="rId1"/>
          <a:stretch>
            <a:fillRect/>
          </a:stretch>
        </p:blipFill>
        <p:spPr>
          <a:xfrm>
            <a:off x="950700" y="1531700"/>
            <a:ext cx="6047776" cy="1619000"/>
          </a:xfrm>
          <a:prstGeom prst="rect">
            <a:avLst/>
          </a:prstGeom>
          <a:noFill/>
          <a:ln>
            <a:noFill/>
          </a:ln>
        </p:spPr>
      </p:pic>
      <p:cxnSp>
        <p:nvCxnSpPr>
          <p:cNvPr id="268" name="Google Shape;268;p30"/>
          <p:cNvCxnSpPr>
            <a:endCxn id="269" idx="1"/>
          </p:cNvCxnSpPr>
          <p:nvPr/>
        </p:nvCxnSpPr>
        <p:spPr>
          <a:xfrm rot="10800000" flipH="1">
            <a:off x="3201850" y="2083850"/>
            <a:ext cx="2583600" cy="365700"/>
          </a:xfrm>
          <a:prstGeom prst="straightConnector1">
            <a:avLst/>
          </a:prstGeom>
          <a:noFill/>
          <a:ln w="9525" cap="flat" cmpd="sng">
            <a:solidFill>
              <a:srgbClr val="FF0000"/>
            </a:solidFill>
            <a:prstDash val="solid"/>
            <a:round/>
            <a:headEnd type="none" w="med" len="med"/>
            <a:tailEnd type="triangle" w="med" len="med"/>
          </a:ln>
        </p:spPr>
      </p:cxnSp>
      <p:sp>
        <p:nvSpPr>
          <p:cNvPr id="269" name="Google Shape;269;p30"/>
          <p:cNvSpPr txBox="1"/>
          <p:nvPr/>
        </p:nvSpPr>
        <p:spPr>
          <a:xfrm>
            <a:off x="5785450" y="1899200"/>
            <a:ext cx="118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00FF00"/>
                </a:solidFill>
                <a:latin typeface="Lato" panose="020F0502020204030203"/>
                <a:ea typeface="Lato" panose="020F0502020204030203"/>
                <a:cs typeface="Lato" panose="020F0502020204030203"/>
                <a:sym typeface="Lato" panose="020F0502020204030203"/>
              </a:rPr>
              <a:t>Already Done!</a:t>
            </a:r>
            <a:endParaRPr sz="1200">
              <a:solidFill>
                <a:srgbClr val="00FF00"/>
              </a:solidFill>
              <a:latin typeface="Lato" panose="020F0502020204030203"/>
              <a:ea typeface="Lato" panose="020F0502020204030203"/>
              <a:cs typeface="Lato" panose="020F0502020204030203"/>
              <a:sym typeface="Lato" panose="020F0502020204030203"/>
            </a:endParaRPr>
          </a:p>
        </p:txBody>
      </p:sp>
      <p:sp>
        <p:nvSpPr>
          <p:cNvPr id="270" name="Google Shape;270;p30"/>
          <p:cNvSpPr/>
          <p:nvPr/>
        </p:nvSpPr>
        <p:spPr>
          <a:xfrm>
            <a:off x="1012150" y="2571750"/>
            <a:ext cx="3229500" cy="307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 name="Google Shape;271;p30"/>
          <p:cNvCxnSpPr>
            <a:stCxn id="270" idx="3"/>
          </p:cNvCxnSpPr>
          <p:nvPr/>
        </p:nvCxnSpPr>
        <p:spPr>
          <a:xfrm>
            <a:off x="4241650" y="2725350"/>
            <a:ext cx="425400" cy="11700"/>
          </a:xfrm>
          <a:prstGeom prst="straightConnector1">
            <a:avLst/>
          </a:prstGeom>
          <a:noFill/>
          <a:ln w="9525" cap="flat" cmpd="sng">
            <a:solidFill>
              <a:schemeClr val="lt2"/>
            </a:solidFill>
            <a:prstDash val="solid"/>
            <a:round/>
            <a:headEnd type="none" w="med" len="med"/>
            <a:tailEnd type="triangle" w="med" len="med"/>
          </a:ln>
        </p:spPr>
      </p:cxnSp>
      <p:sp>
        <p:nvSpPr>
          <p:cNvPr id="272" name="Google Shape;272;p30"/>
          <p:cNvSpPr txBox="1"/>
          <p:nvPr/>
        </p:nvSpPr>
        <p:spPr>
          <a:xfrm>
            <a:off x="4572000" y="2540700"/>
            <a:ext cx="4493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Lato" panose="020F0502020204030203"/>
                <a:ea typeface="Lato" panose="020F0502020204030203"/>
                <a:cs typeface="Lato" panose="020F0502020204030203"/>
                <a:sym typeface="Lato" panose="020F0502020204030203"/>
              </a:rPr>
              <a:t>Let’s implement this</a:t>
            </a:r>
            <a:endParaRPr sz="1200">
              <a:latin typeface="Lato" panose="020F0502020204030203"/>
              <a:ea typeface="Lato" panose="020F0502020204030203"/>
              <a:cs typeface="Lato" panose="020F0502020204030203"/>
              <a:sym typeface="Lato" panose="020F0502020204030203"/>
            </a:endParaRPr>
          </a:p>
        </p:txBody>
      </p:sp>
      <p:pic>
        <p:nvPicPr>
          <p:cNvPr id="273" name="Google Shape;273;p30"/>
          <p:cNvPicPr preferRelativeResize="0"/>
          <p:nvPr/>
        </p:nvPicPr>
        <p:blipFill>
          <a:blip r:embed="rId2"/>
          <a:stretch>
            <a:fillRect/>
          </a:stretch>
        </p:blipFill>
        <p:spPr>
          <a:xfrm>
            <a:off x="950700" y="3456350"/>
            <a:ext cx="6047775" cy="1190900"/>
          </a:xfrm>
          <a:prstGeom prst="rect">
            <a:avLst/>
          </a:prstGeom>
          <a:noFill/>
          <a:ln>
            <a:noFill/>
          </a:ln>
        </p:spPr>
      </p:pic>
      <p:sp>
        <p:nvSpPr>
          <p:cNvPr id="274" name="Google Shape;274;p30"/>
          <p:cNvSpPr txBox="1"/>
          <p:nvPr/>
        </p:nvSpPr>
        <p:spPr>
          <a:xfrm>
            <a:off x="243900" y="4474150"/>
            <a:ext cx="882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link:</a:t>
            </a:r>
            <a:br>
              <a:rPr lang="en-GB"/>
            </a:br>
            <a:r>
              <a:rPr lang="en-GB" u="sng">
                <a:solidFill>
                  <a:schemeClr val="hlink"/>
                </a:solidFill>
                <a:hlinkClick r:id="rId3"/>
              </a:rPr>
              <a:t>https://theswissbay.ch/pdf/Whitepaper/Writing%20a%20simple%20rootkit%20for%20Linux%20-%20Ormi.pdf</a:t>
            </a:r>
            <a:endParaRPr u="sng">
              <a:solidFill>
                <a:schemeClr val="accent1"/>
              </a:solidFill>
            </a:endParaRPr>
          </a:p>
        </p:txBody>
      </p:sp>
      <p:sp>
        <p:nvSpPr>
          <p:cNvPr id="275" name="Google Shape;275;p30"/>
          <p:cNvSpPr txBox="1"/>
          <p:nvPr/>
        </p:nvSpPr>
        <p:spPr>
          <a:xfrm>
            <a:off x="7092975" y="3347600"/>
            <a:ext cx="1642200" cy="1262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latin typeface="Lato" panose="020F0502020204030203"/>
                <a:ea typeface="Lato" panose="020F0502020204030203"/>
                <a:cs typeface="Lato" panose="020F0502020204030203"/>
                <a:sym typeface="Lato" panose="020F0502020204030203"/>
              </a:rPr>
              <a:t>This have a caveat! </a:t>
            </a:r>
            <a:br>
              <a:rPr lang="en-GB" b="1">
                <a:solidFill>
                  <a:schemeClr val="lt1"/>
                </a:solidFill>
                <a:latin typeface="Lato" panose="020F0502020204030203"/>
                <a:ea typeface="Lato" panose="020F0502020204030203"/>
                <a:cs typeface="Lato" panose="020F0502020204030203"/>
                <a:sym typeface="Lato" panose="020F0502020204030203"/>
              </a:rPr>
            </a:br>
            <a:r>
              <a:rPr lang="en-GB" b="1">
                <a:solidFill>
                  <a:schemeClr val="lt1"/>
                </a:solidFill>
                <a:latin typeface="Lato" panose="020F0502020204030203"/>
                <a:ea typeface="Lato" panose="020F0502020204030203"/>
                <a:cs typeface="Lato" panose="020F0502020204030203"/>
                <a:sym typeface="Lato" panose="020F0502020204030203"/>
              </a:rPr>
              <a:t>Gonna explain why in </a:t>
            </a:r>
            <a:r>
              <a:rPr lang="en-GB" b="1">
                <a:solidFill>
                  <a:schemeClr val="lt1"/>
                </a:solidFill>
                <a:latin typeface="Lato" panose="020F0502020204030203"/>
                <a:ea typeface="Lato" panose="020F0502020204030203"/>
                <a:cs typeface="Lato" panose="020F0502020204030203"/>
                <a:sym typeface="Lato" panose="020F0502020204030203"/>
              </a:rPr>
              <a:t>revealing</a:t>
            </a:r>
            <a:r>
              <a:rPr lang="en-GB" b="1">
                <a:solidFill>
                  <a:schemeClr val="lt1"/>
                </a:solidFill>
                <a:latin typeface="Lato" panose="020F0502020204030203"/>
                <a:ea typeface="Lato" panose="020F0502020204030203"/>
                <a:cs typeface="Lato" panose="020F0502020204030203"/>
                <a:sym typeface="Lato" panose="020F0502020204030203"/>
              </a:rPr>
              <a:t> LKM section</a:t>
            </a:r>
            <a:endParaRPr b="1">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Steps I followed to create this rootkit:</a:t>
            </a:r>
            <a:endParaRPr b="1"/>
          </a:p>
        </p:txBody>
      </p:sp>
      <p:pic>
        <p:nvPicPr>
          <p:cNvPr id="281" name="Google Shape;281;p31"/>
          <p:cNvPicPr preferRelativeResize="0"/>
          <p:nvPr/>
        </p:nvPicPr>
        <p:blipFill>
          <a:blip r:embed="rId1"/>
          <a:stretch>
            <a:fillRect/>
          </a:stretch>
        </p:blipFill>
        <p:spPr>
          <a:xfrm>
            <a:off x="152400" y="1302700"/>
            <a:ext cx="8839201" cy="3078329"/>
          </a:xfrm>
          <a:prstGeom prst="rect">
            <a:avLst/>
          </a:prstGeom>
          <a:noFill/>
          <a:ln>
            <a:noFill/>
          </a:ln>
        </p:spPr>
      </p:pic>
      <p:sp>
        <p:nvSpPr>
          <p:cNvPr id="282" name="Google Shape;282;p31"/>
          <p:cNvSpPr/>
          <p:nvPr/>
        </p:nvSpPr>
        <p:spPr>
          <a:xfrm rot="10800000" flipH="1">
            <a:off x="152400" y="2351800"/>
            <a:ext cx="8656800" cy="6192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14"/>
          <p:cNvSpPr txBox="1"/>
          <p:nvPr>
            <p:ph type="ctrTitle"/>
          </p:nvPr>
        </p:nvSpPr>
        <p:spPr>
          <a:xfrm>
            <a:off x="2063250" y="1788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$id</a:t>
            </a:r>
            <a:endParaRPr lang="en-GB"/>
          </a:p>
        </p:txBody>
      </p:sp>
      <p:sp>
        <p:nvSpPr>
          <p:cNvPr id="143" name="Google Shape;143;p14"/>
          <p:cNvSpPr txBox="1"/>
          <p:nvPr>
            <p:ph type="subTitle" idx="1"/>
          </p:nvPr>
        </p:nvSpPr>
        <p:spPr>
          <a:xfrm>
            <a:off x="1188425" y="130070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44" name="Google Shape;144;p14"/>
          <p:cNvSpPr/>
          <p:nvPr/>
        </p:nvSpPr>
        <p:spPr>
          <a:xfrm>
            <a:off x="652000" y="963400"/>
            <a:ext cx="8001000" cy="35805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Clr>
                <a:srgbClr val="FFFF00"/>
              </a:buClr>
              <a:buSzPts val="1400"/>
              <a:buAutoNum type="arabicPeriod"/>
            </a:pPr>
            <a:r>
              <a:rPr lang="en-GB">
                <a:solidFill>
                  <a:srgbClr val="FFFF00"/>
                </a:solidFill>
              </a:rPr>
              <a:t>Soumyanil Biswas aka reveng007</a:t>
            </a:r>
            <a:endParaRPr>
              <a:solidFill>
                <a:srgbClr val="FFFF00"/>
              </a:solidFill>
            </a:endParaRPr>
          </a:p>
          <a:p>
            <a:pPr marL="0" lvl="0" indent="0" algn="l" rtl="0">
              <a:spcBef>
                <a:spcPts val="0"/>
              </a:spcBef>
              <a:spcAft>
                <a:spcPts val="0"/>
              </a:spcAft>
              <a:buNone/>
            </a:pPr>
            <a:endParaRPr>
              <a:solidFill>
                <a:srgbClr val="FFFF00"/>
              </a:solidFill>
            </a:endParaRPr>
          </a:p>
          <a:p>
            <a:pPr marL="457200" lvl="0" indent="-317500" algn="l" rtl="0">
              <a:spcBef>
                <a:spcPts val="0"/>
              </a:spcBef>
              <a:spcAft>
                <a:spcPts val="0"/>
              </a:spcAft>
              <a:buClr>
                <a:srgbClr val="FFFF00"/>
              </a:buClr>
              <a:buSzPts val="1400"/>
              <a:buAutoNum type="arabicPeriod"/>
            </a:pPr>
            <a:r>
              <a:rPr lang="en-GB">
                <a:solidFill>
                  <a:srgbClr val="FFFF00"/>
                </a:solidFill>
                <a:latin typeface="Lato" panose="020F0502020204030203"/>
                <a:ea typeface="Lato" panose="020F0502020204030203"/>
                <a:cs typeface="Lato" panose="020F0502020204030203"/>
                <a:sym typeface="Lato" panose="020F0502020204030203"/>
              </a:rPr>
              <a:t>Junior </a:t>
            </a:r>
            <a:r>
              <a:rPr lang="en-GB">
                <a:solidFill>
                  <a:srgbClr val="FFFF00"/>
                </a:solidFill>
                <a:latin typeface="Lato" panose="020F0502020204030203"/>
                <a:ea typeface="Lato" panose="020F0502020204030203"/>
                <a:cs typeface="Lato" panose="020F0502020204030203"/>
                <a:sym typeface="Lato" panose="020F0502020204030203"/>
              </a:rPr>
              <a:t>Security Analyst @FireCompass</a:t>
            </a:r>
            <a:endParaRPr>
              <a:solidFill>
                <a:srgbClr val="FFFF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FFF00"/>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00"/>
              </a:buClr>
              <a:buSzPts val="1400"/>
              <a:buAutoNum type="arabicPeriod"/>
            </a:pPr>
            <a:r>
              <a:rPr lang="en-GB">
                <a:solidFill>
                  <a:srgbClr val="FFFF00"/>
                </a:solidFill>
                <a:latin typeface="Lato" panose="020F0502020204030203"/>
                <a:ea typeface="Lato" panose="020F0502020204030203"/>
                <a:cs typeface="Lato" panose="020F0502020204030203"/>
                <a:sym typeface="Lato" panose="020F0502020204030203"/>
              </a:rPr>
              <a:t>Wannabe RedTeamer/Malware Developer In</a:t>
            </a:r>
            <a:endParaRPr>
              <a:solidFill>
                <a:srgbClr val="FFFF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a:solidFill>
                  <a:srgbClr val="FFFF00"/>
                </a:solidFill>
                <a:latin typeface="Lato" panose="020F0502020204030203"/>
                <a:ea typeface="Lato" panose="020F0502020204030203"/>
                <a:cs typeface="Lato" panose="020F0502020204030203"/>
                <a:sym typeface="Lato" panose="020F0502020204030203"/>
              </a:rPr>
              <a:t>	Windows Env.</a:t>
            </a:r>
            <a:endParaRPr>
              <a:solidFill>
                <a:srgbClr val="FFFF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FFF00"/>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00"/>
              </a:buClr>
              <a:buSzPts val="1400"/>
              <a:buFont typeface="Lato" panose="020F0502020204030203"/>
              <a:buAutoNum type="arabicPeriod"/>
            </a:pPr>
            <a:r>
              <a:rPr lang="en-GB">
                <a:solidFill>
                  <a:srgbClr val="FFFF00"/>
                </a:solidFill>
                <a:latin typeface="Lato" panose="020F0502020204030203"/>
                <a:ea typeface="Lato" panose="020F0502020204030203"/>
                <a:cs typeface="Lato" panose="020F0502020204030203"/>
                <a:sym typeface="Lato" panose="020F0502020204030203"/>
              </a:rPr>
              <a:t>Have CRTP</a:t>
            </a:r>
            <a:endParaRPr>
              <a:solidFill>
                <a:srgbClr val="FFFF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FFF00"/>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00"/>
              </a:buClr>
              <a:buSzPts val="1400"/>
              <a:buFont typeface="Lato" panose="020F0502020204030203"/>
              <a:buAutoNum type="arabicPeriod"/>
            </a:pPr>
            <a:r>
              <a:rPr lang="en-GB">
                <a:solidFill>
                  <a:srgbClr val="FFFF00"/>
                </a:solidFill>
                <a:latin typeface="Lato" panose="020F0502020204030203"/>
                <a:ea typeface="Lato" panose="020F0502020204030203"/>
                <a:cs typeface="Lato" panose="020F0502020204030203"/>
                <a:sym typeface="Lato" panose="020F0502020204030203"/>
              </a:rPr>
              <a:t>Recently Started a bit of Threat Hunting </a:t>
            </a:r>
            <a:endParaRPr>
              <a:solidFill>
                <a:srgbClr val="FFFF00"/>
              </a:solidFill>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r>
              <a:rPr lang="en-GB">
                <a:solidFill>
                  <a:srgbClr val="FFFF00"/>
                </a:solidFill>
                <a:latin typeface="Lato" panose="020F0502020204030203"/>
                <a:ea typeface="Lato" panose="020F0502020204030203"/>
                <a:cs typeface="Lato" panose="020F0502020204030203"/>
                <a:sym typeface="Lato" panose="020F0502020204030203"/>
              </a:rPr>
              <a:t>For Developing knowledge of building </a:t>
            </a:r>
            <a:endParaRPr>
              <a:solidFill>
                <a:srgbClr val="FFFF00"/>
              </a:solidFill>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r>
              <a:rPr lang="en-GB">
                <a:solidFill>
                  <a:srgbClr val="FFFF00"/>
                </a:solidFill>
                <a:latin typeface="Lato" panose="020F0502020204030203"/>
                <a:ea typeface="Lato" panose="020F0502020204030203"/>
                <a:cs typeface="Lato" panose="020F0502020204030203"/>
                <a:sym typeface="Lato" panose="020F0502020204030203"/>
              </a:rPr>
              <a:t>Detection Scripts!</a:t>
            </a:r>
            <a:endParaRPr>
              <a:solidFill>
                <a:srgbClr val="FFFF00"/>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a:solidFill>
                <a:srgbClr val="FFFF00"/>
              </a:solidFill>
              <a:latin typeface="Lato" panose="020F0502020204030203"/>
              <a:ea typeface="Lato" panose="020F0502020204030203"/>
              <a:cs typeface="Lato" panose="020F0502020204030203"/>
              <a:sym typeface="Lato" panose="020F0502020204030203"/>
            </a:endParaRPr>
          </a:p>
          <a:p>
            <a:pPr marL="457200" lvl="0" indent="-317500" algn="l" rtl="0">
              <a:spcBef>
                <a:spcPts val="0"/>
              </a:spcBef>
              <a:spcAft>
                <a:spcPts val="0"/>
              </a:spcAft>
              <a:buClr>
                <a:srgbClr val="FFFF00"/>
              </a:buClr>
              <a:buSzPts val="1400"/>
              <a:buFont typeface="Lato" panose="020F0502020204030203"/>
              <a:buAutoNum type="arabicPeriod"/>
            </a:pPr>
            <a:r>
              <a:rPr lang="en-GB">
                <a:solidFill>
                  <a:srgbClr val="FFFF00"/>
                </a:solidFill>
                <a:latin typeface="Lato" panose="020F0502020204030203"/>
                <a:ea typeface="Lato" panose="020F0502020204030203"/>
                <a:cs typeface="Lato" panose="020F0502020204030203"/>
                <a:sym typeface="Lato" panose="020F0502020204030203"/>
              </a:rPr>
              <a:t>Fan of BatMan and MMA :)</a:t>
            </a:r>
            <a:endParaRPr>
              <a:solidFill>
                <a:srgbClr val="FFFF00"/>
              </a:solidFill>
              <a:latin typeface="Lato" panose="020F0502020204030203"/>
              <a:ea typeface="Lato" panose="020F0502020204030203"/>
              <a:cs typeface="Lato" panose="020F0502020204030203"/>
              <a:sym typeface="Lato" panose="020F0502020204030203"/>
            </a:endParaRPr>
          </a:p>
        </p:txBody>
      </p:sp>
      <p:pic>
        <p:nvPicPr>
          <p:cNvPr id="145" name="Google Shape;145;p14"/>
          <p:cNvPicPr preferRelativeResize="0"/>
          <p:nvPr/>
        </p:nvPicPr>
        <p:blipFill>
          <a:blip r:embed="rId1"/>
          <a:stretch>
            <a:fillRect/>
          </a:stretch>
        </p:blipFill>
        <p:spPr>
          <a:xfrm>
            <a:off x="4929675" y="963400"/>
            <a:ext cx="3723325" cy="358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p32"/>
          <p:cNvSpPr txBox="1"/>
          <p:nvPr>
            <p:ph type="title"/>
          </p:nvPr>
        </p:nvSpPr>
        <p:spPr>
          <a:xfrm>
            <a:off x="1281725" y="125925"/>
            <a:ext cx="7038900" cy="91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GB" b="1"/>
              <a:t>Part3: </a:t>
            </a:r>
            <a:r>
              <a:rPr lang="en-GB" b="1" u="sng"/>
              <a:t>Let’s Reveal!:</a:t>
            </a:r>
            <a:endParaRPr b="1" u="sng"/>
          </a:p>
          <a:p>
            <a:pPr marL="0" lvl="0" indent="0" algn="l" rtl="0">
              <a:spcBef>
                <a:spcPts val="200"/>
              </a:spcBef>
              <a:spcAft>
                <a:spcPts val="0"/>
              </a:spcAft>
              <a:buNone/>
            </a:pPr>
          </a:p>
        </p:txBody>
      </p:sp>
      <p:sp>
        <p:nvSpPr>
          <p:cNvPr id="288" name="Google Shape;288;p32"/>
          <p:cNvSpPr txBox="1"/>
          <p:nvPr>
            <p:ph type="body" idx="1"/>
          </p:nvPr>
        </p:nvSpPr>
        <p:spPr>
          <a:xfrm>
            <a:off x="437150" y="732525"/>
            <a:ext cx="8420100" cy="4363800"/>
          </a:xfrm>
          <a:prstGeom prst="rect">
            <a:avLst/>
          </a:prstGeom>
          <a:solidFill>
            <a:schemeClr val="dk1"/>
          </a:solidFill>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But Why?  =&gt;  to Remove LKM from kernel</a:t>
            </a:r>
            <a:endParaRPr lang="en-GB"/>
          </a:p>
          <a:p>
            <a:pPr marL="457200" lvl="0" indent="0" algn="l" rtl="0">
              <a:spcBef>
                <a:spcPts val="1200"/>
              </a:spcBef>
              <a:spcAft>
                <a:spcPts val="0"/>
              </a:spcAft>
              <a:buNone/>
            </a:pPr>
            <a:r>
              <a:rPr lang="en-GB"/>
              <a:t>=&gt; Add: corresponding </a:t>
            </a:r>
            <a:r>
              <a:rPr lang="en-GB" b="1" i="1"/>
              <a:t>elements</a:t>
            </a:r>
            <a:r>
              <a:rPr lang="en-GB"/>
              <a:t> and </a:t>
            </a:r>
            <a:r>
              <a:rPr lang="en-GB" b="1" i="1"/>
              <a:t>kobjects</a:t>
            </a:r>
            <a:r>
              <a:rPr lang="en-GB"/>
              <a:t> back to </a:t>
            </a:r>
            <a:r>
              <a:rPr lang="en-GB" b="1" i="1"/>
              <a:t>responsible list</a:t>
            </a:r>
            <a:r>
              <a:rPr lang="en-GB"/>
              <a:t>.</a:t>
            </a:r>
            <a:endParaRPr lang="en-GB"/>
          </a:p>
          <a:p>
            <a:pPr marL="457200" lvl="0" indent="-311150" algn="l" rtl="0">
              <a:spcBef>
                <a:spcPts val="1200"/>
              </a:spcBef>
              <a:spcAft>
                <a:spcPts val="0"/>
              </a:spcAft>
              <a:buSzPts val="1300"/>
              <a:buAutoNum type="arabicPeriod"/>
            </a:pPr>
            <a:r>
              <a:rPr lang="en-GB"/>
              <a:t>Just Like </a:t>
            </a:r>
            <a:r>
              <a:rPr lang="en-GB" b="1"/>
              <a:t>list_del() </a:t>
            </a:r>
            <a:r>
              <a:rPr lang="en-GB"/>
              <a:t>in</a:t>
            </a:r>
            <a:r>
              <a:rPr lang="en-GB" b="1"/>
              <a:t> list.h</a:t>
            </a:r>
            <a:r>
              <a:rPr lang="en-GB"/>
              <a:t>, there was </a:t>
            </a:r>
            <a:r>
              <a:rPr lang="en-GB"/>
              <a:t>another</a:t>
            </a:r>
            <a:r>
              <a:rPr lang="en-GB"/>
              <a:t> function named as </a:t>
            </a:r>
            <a:r>
              <a:rPr lang="en-GB" b="1"/>
              <a:t>list_add()</a:t>
            </a: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0" lvl="0" indent="0" algn="l" rtl="0">
              <a:spcBef>
                <a:spcPts val="1200"/>
              </a:spcBef>
              <a:spcAft>
                <a:spcPts val="0"/>
              </a:spcAft>
              <a:buNone/>
            </a:pPr>
            <a:endParaRPr b="1"/>
          </a:p>
          <a:p>
            <a:pPr marL="457200" lvl="0" indent="-311150" algn="l" rtl="0">
              <a:spcBef>
                <a:spcPts val="1200"/>
              </a:spcBef>
              <a:spcAft>
                <a:spcPts val="0"/>
              </a:spcAft>
              <a:buSzPts val="1300"/>
              <a:buAutoNum type="arabicPeriod"/>
            </a:pPr>
            <a:r>
              <a:rPr lang="en-GB"/>
              <a:t>Args:</a:t>
            </a:r>
            <a:r>
              <a:rPr lang="en-GB"/>
              <a:t> </a:t>
            </a:r>
            <a:br>
              <a:rPr lang="en-GB"/>
            </a:br>
            <a:r>
              <a:rPr lang="en-GB"/>
              <a:t>I. </a:t>
            </a:r>
            <a:r>
              <a:rPr lang="en-GB" b="1" i="1"/>
              <a:t>&amp;THIS_MODULE-&gt;list</a:t>
            </a:r>
            <a:br>
              <a:rPr lang="en-GB"/>
            </a:br>
            <a:r>
              <a:rPr lang="en-GB"/>
              <a:t>II. the variable we stored earlier =&gt; </a:t>
            </a:r>
            <a:r>
              <a:rPr lang="en-GB" b="1" i="1"/>
              <a:t>prev_module_in_proc_modules_lsmod</a:t>
            </a:r>
            <a:endParaRPr lang="en-GB" b="1" i="1"/>
          </a:p>
          <a:p>
            <a:pPr marL="457200" lvl="0" indent="0" algn="l" rtl="0">
              <a:spcBef>
                <a:spcPts val="1200"/>
              </a:spcBef>
              <a:spcAft>
                <a:spcPts val="1200"/>
              </a:spcAft>
              <a:buNone/>
            </a:pPr>
          </a:p>
        </p:txBody>
      </p:sp>
      <p:pic>
        <p:nvPicPr>
          <p:cNvPr id="289" name="Google Shape;289;p32"/>
          <p:cNvPicPr preferRelativeResize="0"/>
          <p:nvPr/>
        </p:nvPicPr>
        <p:blipFill>
          <a:blip r:embed="rId1"/>
          <a:stretch>
            <a:fillRect/>
          </a:stretch>
        </p:blipFill>
        <p:spPr>
          <a:xfrm>
            <a:off x="1004300" y="1797350"/>
            <a:ext cx="5789400" cy="1659100"/>
          </a:xfrm>
          <a:prstGeom prst="rect">
            <a:avLst/>
          </a:prstGeom>
          <a:noFill/>
          <a:ln>
            <a:noFill/>
          </a:ln>
        </p:spPr>
      </p:pic>
      <p:pic>
        <p:nvPicPr>
          <p:cNvPr id="290" name="Google Shape;290;p32"/>
          <p:cNvPicPr preferRelativeResize="0"/>
          <p:nvPr/>
        </p:nvPicPr>
        <p:blipFill>
          <a:blip r:embed="rId2"/>
          <a:stretch>
            <a:fillRect/>
          </a:stretch>
        </p:blipFill>
        <p:spPr>
          <a:xfrm>
            <a:off x="1004300" y="4213763"/>
            <a:ext cx="4171950" cy="657225"/>
          </a:xfrm>
          <a:prstGeom prst="rect">
            <a:avLst/>
          </a:prstGeom>
          <a:noFill/>
          <a:ln>
            <a:noFill/>
          </a:ln>
        </p:spPr>
      </p:pic>
      <p:sp>
        <p:nvSpPr>
          <p:cNvPr id="291" name="Google Shape;291;p32"/>
          <p:cNvSpPr txBox="1"/>
          <p:nvPr/>
        </p:nvSpPr>
        <p:spPr>
          <a:xfrm>
            <a:off x="5360100" y="4357425"/>
            <a:ext cx="3744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latin typeface="Lato" panose="020F0502020204030203"/>
                <a:ea typeface="Lato" panose="020F0502020204030203"/>
                <a:cs typeface="Lato" panose="020F0502020204030203"/>
                <a:sym typeface="Lato" panose="020F0502020204030203"/>
              </a:rPr>
              <a:t>link:</a:t>
            </a:r>
            <a:br>
              <a:rPr lang="en-GB" sz="1200">
                <a:solidFill>
                  <a:schemeClr val="lt1"/>
                </a:solidFill>
                <a:latin typeface="Lato" panose="020F0502020204030203"/>
                <a:ea typeface="Lato" panose="020F0502020204030203"/>
                <a:cs typeface="Lato" panose="020F0502020204030203"/>
                <a:sym typeface="Lato" panose="020F0502020204030203"/>
              </a:rPr>
            </a:br>
            <a:r>
              <a:rPr lang="en-GB" sz="1200" u="sng">
                <a:solidFill>
                  <a:schemeClr val="hlink"/>
                </a:solidFill>
                <a:latin typeface="Lato" panose="020F0502020204030203"/>
                <a:ea typeface="Lato" panose="020F0502020204030203"/>
                <a:cs typeface="Lato" panose="020F0502020204030203"/>
                <a:sym typeface="Lato" panose="020F0502020204030203"/>
                <a:hlinkClick r:id="rId3"/>
              </a:rPr>
              <a:t>https://github.com/reveng007/reveng_rtkit/blob/main/kernel_src/include/hide_show_helper.h#L149</a:t>
            </a:r>
            <a:endParaRPr sz="1200" u="sng">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248125" y="157850"/>
            <a:ext cx="8341500" cy="4773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4. Output: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But…..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297" name="Google Shape;297;p33"/>
          <p:cNvPicPr preferRelativeResize="0"/>
          <p:nvPr/>
        </p:nvPicPr>
        <p:blipFill>
          <a:blip r:embed="rId1"/>
          <a:stretch>
            <a:fillRect/>
          </a:stretch>
        </p:blipFill>
        <p:spPr>
          <a:xfrm>
            <a:off x="330900" y="2416250"/>
            <a:ext cx="6153150" cy="2514600"/>
          </a:xfrm>
          <a:prstGeom prst="rect">
            <a:avLst/>
          </a:prstGeom>
          <a:noFill/>
          <a:ln>
            <a:noFill/>
          </a:ln>
        </p:spPr>
      </p:pic>
      <p:pic>
        <p:nvPicPr>
          <p:cNvPr id="298" name="Google Shape;298;p33"/>
          <p:cNvPicPr preferRelativeResize="0"/>
          <p:nvPr/>
        </p:nvPicPr>
        <p:blipFill>
          <a:blip r:embed="rId2"/>
          <a:stretch>
            <a:fillRect/>
          </a:stretch>
        </p:blipFill>
        <p:spPr>
          <a:xfrm>
            <a:off x="330888" y="815038"/>
            <a:ext cx="4886325" cy="752475"/>
          </a:xfrm>
          <a:prstGeom prst="rect">
            <a:avLst/>
          </a:prstGeom>
          <a:noFill/>
          <a:ln>
            <a:noFill/>
          </a:ln>
        </p:spPr>
      </p:pic>
      <p:pic>
        <p:nvPicPr>
          <p:cNvPr id="299" name="Google Shape;299;p33"/>
          <p:cNvPicPr preferRelativeResize="0"/>
          <p:nvPr/>
        </p:nvPicPr>
        <p:blipFill>
          <a:blip r:embed="rId3"/>
          <a:stretch>
            <a:fillRect/>
          </a:stretch>
        </p:blipFill>
        <p:spPr>
          <a:xfrm>
            <a:off x="330888" y="1736238"/>
            <a:ext cx="5438775" cy="333375"/>
          </a:xfrm>
          <a:prstGeom prst="rect">
            <a:avLst/>
          </a:prstGeom>
          <a:noFill/>
          <a:ln>
            <a:noFill/>
          </a:ln>
        </p:spPr>
      </p:pic>
      <p:sp>
        <p:nvSpPr>
          <p:cNvPr id="300" name="Google Shape;300;p33"/>
          <p:cNvSpPr/>
          <p:nvPr/>
        </p:nvSpPr>
        <p:spPr>
          <a:xfrm>
            <a:off x="5383750" y="4009250"/>
            <a:ext cx="1102800" cy="14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3"/>
          <p:cNvSpPr/>
          <p:nvPr/>
        </p:nvSpPr>
        <p:spPr>
          <a:xfrm>
            <a:off x="350525" y="4151025"/>
            <a:ext cx="819300" cy="118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2" name="Google Shape;302;p33"/>
          <p:cNvCxnSpPr>
            <a:stCxn id="300" idx="3"/>
            <a:endCxn id="303" idx="1"/>
          </p:cNvCxnSpPr>
          <p:nvPr/>
        </p:nvCxnSpPr>
        <p:spPr>
          <a:xfrm>
            <a:off x="6486550" y="4084100"/>
            <a:ext cx="519900" cy="44400"/>
          </a:xfrm>
          <a:prstGeom prst="straightConnector1">
            <a:avLst/>
          </a:prstGeom>
          <a:noFill/>
          <a:ln w="9525" cap="flat" cmpd="sng">
            <a:solidFill>
              <a:schemeClr val="dk2"/>
            </a:solidFill>
            <a:prstDash val="solid"/>
            <a:round/>
            <a:headEnd type="none" w="med" len="med"/>
            <a:tailEnd type="triangle" w="med" len="med"/>
          </a:ln>
        </p:spPr>
      </p:cxnSp>
      <p:sp>
        <p:nvSpPr>
          <p:cNvPr id="303" name="Google Shape;303;p33"/>
          <p:cNvSpPr txBox="1"/>
          <p:nvPr/>
        </p:nvSpPr>
        <p:spPr>
          <a:xfrm>
            <a:off x="7006325" y="3835975"/>
            <a:ext cx="1973100" cy="5850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solidFill>
                  <a:schemeClr val="lt1"/>
                </a:solidFill>
                <a:latin typeface="Lato" panose="020F0502020204030203"/>
                <a:ea typeface="Lato" panose="020F0502020204030203"/>
                <a:cs typeface="Lato" panose="020F0502020204030203"/>
                <a:sym typeface="Lato" panose="020F0502020204030203"/>
              </a:rPr>
              <a:t>Let’s add kobject </a:t>
            </a:r>
            <a:br>
              <a:rPr lang="en-GB" sz="1300" b="1">
                <a:solidFill>
                  <a:schemeClr val="lt1"/>
                </a:solidFill>
                <a:latin typeface="Lato" panose="020F0502020204030203"/>
                <a:ea typeface="Lato" panose="020F0502020204030203"/>
                <a:cs typeface="Lato" panose="020F0502020204030203"/>
                <a:sym typeface="Lato" panose="020F0502020204030203"/>
              </a:rPr>
            </a:br>
            <a:r>
              <a:rPr lang="en-GB" sz="1300" b="1">
                <a:solidFill>
                  <a:schemeClr val="lt1"/>
                </a:solidFill>
                <a:latin typeface="Lato" panose="020F0502020204030203"/>
                <a:ea typeface="Lato" panose="020F0502020204030203"/>
                <a:cs typeface="Lato" panose="020F0502020204030203"/>
                <a:sym typeface="Lato" panose="020F0502020204030203"/>
              </a:rPr>
              <a:t>=&gt; Solve this?</a:t>
            </a:r>
            <a:endParaRPr sz="1300" b="1">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422150" y="78775"/>
            <a:ext cx="8443800" cy="447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5. Here is the Problem!</a:t>
            </a:r>
            <a:br>
              <a:rPr lang="en-GB" sz="1300">
                <a:latin typeface="Lato" panose="020F0502020204030203"/>
                <a:ea typeface="Lato" panose="020F0502020204030203"/>
                <a:cs typeface="Lato" panose="020F0502020204030203"/>
                <a:sym typeface="Lato" panose="020F0502020204030203"/>
              </a:rPr>
            </a:br>
            <a:r>
              <a:rPr lang="en-GB" sz="1300">
                <a:latin typeface="Lato" panose="020F0502020204030203"/>
                <a:ea typeface="Lato" panose="020F0502020204030203"/>
                <a:cs typeface="Lato" panose="020F0502020204030203"/>
                <a:sym typeface="Lato" panose="020F0502020204030203"/>
              </a:rPr>
              <a:t>I tried these functions:</a:t>
            </a:r>
            <a:br>
              <a:rPr lang="en-GB" sz="1300">
                <a:latin typeface="Lato" panose="020F0502020204030203"/>
                <a:ea typeface="Lato" panose="020F0502020204030203"/>
                <a:cs typeface="Lato" panose="020F0502020204030203"/>
                <a:sym typeface="Lato" panose="020F0502020204030203"/>
              </a:rPr>
            </a:b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None of them worked!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6. So, </a:t>
            </a:r>
            <a:r>
              <a:rPr lang="en-GB" sz="1300" b="1" i="1">
                <a:latin typeface="Lato" panose="020F0502020204030203"/>
                <a:ea typeface="Lato" panose="020F0502020204030203"/>
                <a:cs typeface="Lato" panose="020F0502020204030203"/>
                <a:sym typeface="Lato" panose="020F0502020204030203"/>
              </a:rPr>
              <a:t>/sys/module/</a:t>
            </a:r>
            <a:r>
              <a:rPr lang="en-GB" sz="1300">
                <a:latin typeface="Lato" panose="020F0502020204030203"/>
                <a:ea typeface="Lato" panose="020F0502020204030203"/>
                <a:cs typeface="Lato" panose="020F0502020204030203"/>
                <a:sym typeface="Lato" panose="020F0502020204030203"/>
              </a:rPr>
              <a:t> directory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=&gt; Easy Win for </a:t>
            </a:r>
            <a:r>
              <a:rPr lang="en-GB" sz="1300" b="1" i="1">
                <a:latin typeface="Lato" panose="020F0502020204030203"/>
                <a:ea typeface="Lato" panose="020F0502020204030203"/>
                <a:cs typeface="Lato" panose="020F0502020204030203"/>
                <a:sym typeface="Lato" panose="020F0502020204030203"/>
              </a:rPr>
              <a:t>BlueTeamers</a:t>
            </a:r>
            <a:r>
              <a:rPr lang="en-GB" sz="1300">
                <a:latin typeface="Lato" panose="020F0502020204030203"/>
                <a:ea typeface="Lato" panose="020F0502020204030203"/>
                <a:cs typeface="Lato" panose="020F0502020204030203"/>
                <a:sym typeface="Lato" panose="020F0502020204030203"/>
              </a:rPr>
              <a:t> to Check any suspicious folders (meaning LKM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309" name="Google Shape;309;p34"/>
          <p:cNvPicPr preferRelativeResize="0"/>
          <p:nvPr/>
        </p:nvPicPr>
        <p:blipFill>
          <a:blip r:embed="rId1"/>
          <a:stretch>
            <a:fillRect/>
          </a:stretch>
        </p:blipFill>
        <p:spPr>
          <a:xfrm>
            <a:off x="571800" y="751000"/>
            <a:ext cx="5143500" cy="371475"/>
          </a:xfrm>
          <a:prstGeom prst="rect">
            <a:avLst/>
          </a:prstGeom>
          <a:noFill/>
          <a:ln>
            <a:noFill/>
          </a:ln>
        </p:spPr>
      </p:pic>
      <p:pic>
        <p:nvPicPr>
          <p:cNvPr id="310" name="Google Shape;310;p34"/>
          <p:cNvPicPr preferRelativeResize="0"/>
          <p:nvPr/>
        </p:nvPicPr>
        <p:blipFill>
          <a:blip r:embed="rId2"/>
          <a:stretch>
            <a:fillRect/>
          </a:stretch>
        </p:blipFill>
        <p:spPr>
          <a:xfrm>
            <a:off x="571800" y="1239475"/>
            <a:ext cx="4124325" cy="238125"/>
          </a:xfrm>
          <a:prstGeom prst="rect">
            <a:avLst/>
          </a:prstGeom>
          <a:noFill/>
          <a:ln>
            <a:noFill/>
          </a:ln>
        </p:spPr>
      </p:pic>
      <p:pic>
        <p:nvPicPr>
          <p:cNvPr id="311" name="Google Shape;311;p34"/>
          <p:cNvPicPr preferRelativeResize="0"/>
          <p:nvPr/>
        </p:nvPicPr>
        <p:blipFill>
          <a:blip r:embed="rId3"/>
          <a:stretch>
            <a:fillRect/>
          </a:stretch>
        </p:blipFill>
        <p:spPr>
          <a:xfrm>
            <a:off x="571800" y="1594600"/>
            <a:ext cx="6448425" cy="371475"/>
          </a:xfrm>
          <a:prstGeom prst="rect">
            <a:avLst/>
          </a:prstGeom>
          <a:noFill/>
          <a:ln>
            <a:noFill/>
          </a:ln>
        </p:spPr>
      </p:pic>
      <p:pic>
        <p:nvPicPr>
          <p:cNvPr id="312" name="Google Shape;312;p34"/>
          <p:cNvPicPr preferRelativeResize="0"/>
          <p:nvPr/>
        </p:nvPicPr>
        <p:blipFill>
          <a:blip r:embed="rId4"/>
          <a:stretch>
            <a:fillRect/>
          </a:stretch>
        </p:blipFill>
        <p:spPr>
          <a:xfrm>
            <a:off x="516675" y="2603650"/>
            <a:ext cx="5105400" cy="657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Steps I followed to create this rootkit:</a:t>
            </a:r>
            <a:endParaRPr b="1"/>
          </a:p>
        </p:txBody>
      </p:sp>
      <p:pic>
        <p:nvPicPr>
          <p:cNvPr id="318" name="Google Shape;318;p35"/>
          <p:cNvPicPr preferRelativeResize="0"/>
          <p:nvPr/>
        </p:nvPicPr>
        <p:blipFill>
          <a:blip r:embed="rId1"/>
          <a:stretch>
            <a:fillRect/>
          </a:stretch>
        </p:blipFill>
        <p:spPr>
          <a:xfrm>
            <a:off x="152400" y="1302700"/>
            <a:ext cx="8839201" cy="3078329"/>
          </a:xfrm>
          <a:prstGeom prst="rect">
            <a:avLst/>
          </a:prstGeom>
          <a:noFill/>
          <a:ln>
            <a:noFill/>
          </a:ln>
        </p:spPr>
      </p:pic>
      <p:sp>
        <p:nvSpPr>
          <p:cNvPr id="319" name="Google Shape;319;p35"/>
          <p:cNvSpPr/>
          <p:nvPr/>
        </p:nvSpPr>
        <p:spPr>
          <a:xfrm rot="10800000" flipH="1">
            <a:off x="176575" y="2982775"/>
            <a:ext cx="6668100" cy="3216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36"/>
          <p:cNvSpPr txBox="1"/>
          <p:nvPr>
            <p:ph type="title"/>
          </p:nvPr>
        </p:nvSpPr>
        <p:spPr>
          <a:xfrm>
            <a:off x="823850" y="866775"/>
            <a:ext cx="7812900" cy="35211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Use: </a:t>
            </a:r>
            <a:r>
              <a:rPr lang="en-GB" sz="1300" b="1" i="1">
                <a:latin typeface="Lato" panose="020F0502020204030203"/>
                <a:ea typeface="Lato" panose="020F0502020204030203"/>
                <a:cs typeface="Lato" panose="020F0502020204030203"/>
                <a:sym typeface="Lato" panose="020F0502020204030203"/>
              </a:rPr>
              <a:t>try_module_get()</a:t>
            </a:r>
            <a:r>
              <a:rPr lang="en-GB" sz="1300">
                <a:latin typeface="Lato" panose="020F0502020204030203"/>
                <a:ea typeface="Lato" panose="020F0502020204030203"/>
                <a:cs typeface="Lato" panose="020F0502020204030203"/>
                <a:sym typeface="Lato" panose="020F0502020204030203"/>
              </a:rPr>
              <a:t> kernel API</a:t>
            </a: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Success? =&gt; Can’t be removed! =&gt; Alternative in demo video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325" name="Google Shape;325;p36"/>
          <p:cNvSpPr txBox="1"/>
          <p:nvPr>
            <p:ph type="title"/>
          </p:nvPr>
        </p:nvSpPr>
        <p:spPr>
          <a:xfrm>
            <a:off x="752225" y="125925"/>
            <a:ext cx="7568400" cy="9141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200"/>
              </a:spcAft>
              <a:buNone/>
            </a:pPr>
            <a:r>
              <a:rPr lang="en-GB" b="1"/>
              <a:t>Part4: </a:t>
            </a:r>
            <a:r>
              <a:rPr lang="en-GB" b="1" u="sng"/>
              <a:t>Let’s Protect our Creation! (rmmod Proof):</a:t>
            </a:r>
            <a:endParaRPr lang="en-GB" b="1" u="sng"/>
          </a:p>
        </p:txBody>
      </p:sp>
      <p:sp>
        <p:nvSpPr>
          <p:cNvPr id="326" name="Google Shape;326;p36"/>
          <p:cNvSpPr txBox="1"/>
          <p:nvPr/>
        </p:nvSpPr>
        <p:spPr>
          <a:xfrm>
            <a:off x="1281725" y="4505475"/>
            <a:ext cx="5574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rPr>
              <a:t>link:</a:t>
            </a:r>
            <a:br>
              <a:rPr lang="en-GB"/>
            </a:br>
            <a:r>
              <a:rPr lang="en-GB" sz="1300" u="sng">
                <a:solidFill>
                  <a:schemeClr val="hlink"/>
                </a:solidFill>
                <a:hlinkClick r:id="rId1"/>
              </a:rPr>
              <a:t>https://github.com/nurupo/rootkit/blob/master/rootkit.c#L617</a:t>
            </a:r>
            <a:endParaRPr sz="1300" u="sng">
              <a:solidFill>
                <a:schemeClr val="accent1"/>
              </a:solidFill>
            </a:endParaRPr>
          </a:p>
        </p:txBody>
      </p:sp>
      <p:pic>
        <p:nvPicPr>
          <p:cNvPr id="327" name="Google Shape;327;p36"/>
          <p:cNvPicPr preferRelativeResize="0"/>
          <p:nvPr/>
        </p:nvPicPr>
        <p:blipFill>
          <a:blip r:embed="rId2"/>
          <a:stretch>
            <a:fillRect/>
          </a:stretch>
        </p:blipFill>
        <p:spPr>
          <a:xfrm>
            <a:off x="964025" y="1764300"/>
            <a:ext cx="6210300" cy="533400"/>
          </a:xfrm>
          <a:prstGeom prst="rect">
            <a:avLst/>
          </a:prstGeom>
          <a:noFill/>
          <a:ln>
            <a:noFill/>
          </a:ln>
        </p:spPr>
      </p:pic>
      <p:pic>
        <p:nvPicPr>
          <p:cNvPr id="328" name="Google Shape;328;p36"/>
          <p:cNvPicPr preferRelativeResize="0"/>
          <p:nvPr/>
        </p:nvPicPr>
        <p:blipFill>
          <a:blip r:embed="rId3"/>
          <a:stretch>
            <a:fillRect/>
          </a:stretch>
        </p:blipFill>
        <p:spPr>
          <a:xfrm>
            <a:off x="964013" y="2470150"/>
            <a:ext cx="6029325" cy="314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Steps I followed to create this rootkit:</a:t>
            </a:r>
            <a:endParaRPr b="1"/>
          </a:p>
        </p:txBody>
      </p:sp>
      <p:pic>
        <p:nvPicPr>
          <p:cNvPr id="334" name="Google Shape;334;p37"/>
          <p:cNvPicPr preferRelativeResize="0"/>
          <p:nvPr/>
        </p:nvPicPr>
        <p:blipFill>
          <a:blip r:embed="rId1"/>
          <a:stretch>
            <a:fillRect/>
          </a:stretch>
        </p:blipFill>
        <p:spPr>
          <a:xfrm>
            <a:off x="152400" y="1302700"/>
            <a:ext cx="8839201" cy="3078329"/>
          </a:xfrm>
          <a:prstGeom prst="rect">
            <a:avLst/>
          </a:prstGeom>
          <a:noFill/>
          <a:ln>
            <a:noFill/>
          </a:ln>
        </p:spPr>
      </p:pic>
      <p:sp>
        <p:nvSpPr>
          <p:cNvPr id="335" name="Google Shape;335;p37"/>
          <p:cNvSpPr/>
          <p:nvPr/>
        </p:nvSpPr>
        <p:spPr>
          <a:xfrm rot="10800000" flipH="1">
            <a:off x="152400" y="3256625"/>
            <a:ext cx="5787300" cy="3216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823850" y="866775"/>
            <a:ext cx="7812900" cy="35211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Use: </a:t>
            </a:r>
            <a:r>
              <a:rPr lang="en-GB" sz="1300" b="1" i="1">
                <a:latin typeface="Lato" panose="020F0502020204030203"/>
                <a:ea typeface="Lato" panose="020F0502020204030203"/>
                <a:cs typeface="Lato" panose="020F0502020204030203"/>
                <a:sym typeface="Lato" panose="020F0502020204030203"/>
              </a:rPr>
              <a:t>module_put()</a:t>
            </a:r>
            <a:r>
              <a:rPr lang="en-GB" sz="1300">
                <a:latin typeface="Lato" panose="020F0502020204030203"/>
                <a:ea typeface="Lato" panose="020F0502020204030203"/>
                <a:cs typeface="Lato" panose="020F0502020204030203"/>
                <a:sym typeface="Lato" panose="020F0502020204030203"/>
              </a:rPr>
              <a:t> kernel API</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341" name="Google Shape;341;p38"/>
          <p:cNvSpPr txBox="1"/>
          <p:nvPr>
            <p:ph type="title"/>
          </p:nvPr>
        </p:nvSpPr>
        <p:spPr>
          <a:xfrm>
            <a:off x="823850" y="136850"/>
            <a:ext cx="7568400" cy="9141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en-GB" b="1"/>
              <a:t>Part5: </a:t>
            </a:r>
            <a:r>
              <a:rPr lang="en-GB" b="1" u="sng"/>
              <a:t>Making our Creation Removable:</a:t>
            </a:r>
            <a:endParaRPr b="1" u="sng"/>
          </a:p>
          <a:p>
            <a:pPr marL="0" lvl="0" indent="0" algn="l" rtl="0">
              <a:spcBef>
                <a:spcPts val="200"/>
              </a:spcBef>
              <a:spcAft>
                <a:spcPts val="0"/>
              </a:spcAft>
              <a:buNone/>
            </a:pPr>
          </a:p>
        </p:txBody>
      </p:sp>
      <p:sp>
        <p:nvSpPr>
          <p:cNvPr id="342" name="Google Shape;342;p38"/>
          <p:cNvSpPr txBox="1"/>
          <p:nvPr/>
        </p:nvSpPr>
        <p:spPr>
          <a:xfrm>
            <a:off x="1281725" y="4505475"/>
            <a:ext cx="5574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rPr>
              <a:t>link:</a:t>
            </a:r>
            <a:br>
              <a:rPr lang="en-GB"/>
            </a:br>
            <a:r>
              <a:rPr lang="en-GB" sz="1300" u="sng">
                <a:solidFill>
                  <a:schemeClr val="hlink"/>
                </a:solidFill>
                <a:hlinkClick r:id="rId1"/>
              </a:rPr>
              <a:t>https://github.com/nurupo/rootkit/blob/master/rootkit.c#L628</a:t>
            </a:r>
            <a:endParaRPr sz="1300" u="sng">
              <a:solidFill>
                <a:schemeClr val="accent1"/>
              </a:solidFill>
            </a:endParaRPr>
          </a:p>
        </p:txBody>
      </p:sp>
      <p:pic>
        <p:nvPicPr>
          <p:cNvPr id="343" name="Google Shape;343;p38"/>
          <p:cNvPicPr preferRelativeResize="0"/>
          <p:nvPr/>
        </p:nvPicPr>
        <p:blipFill>
          <a:blip r:embed="rId2"/>
          <a:stretch>
            <a:fillRect/>
          </a:stretch>
        </p:blipFill>
        <p:spPr>
          <a:xfrm>
            <a:off x="1047525" y="1569413"/>
            <a:ext cx="4229100" cy="523875"/>
          </a:xfrm>
          <a:prstGeom prst="rect">
            <a:avLst/>
          </a:prstGeom>
          <a:noFill/>
          <a:ln>
            <a:noFill/>
          </a:ln>
        </p:spPr>
      </p:pic>
      <p:pic>
        <p:nvPicPr>
          <p:cNvPr id="344" name="Google Shape;344;p38"/>
          <p:cNvPicPr preferRelativeResize="0"/>
          <p:nvPr/>
        </p:nvPicPr>
        <p:blipFill>
          <a:blip r:embed="rId3"/>
          <a:stretch>
            <a:fillRect/>
          </a:stretch>
        </p:blipFill>
        <p:spPr>
          <a:xfrm>
            <a:off x="1064025" y="2225700"/>
            <a:ext cx="6010275" cy="1885950"/>
          </a:xfrm>
          <a:prstGeom prst="rect">
            <a:avLst/>
          </a:prstGeom>
          <a:noFill/>
          <a:ln>
            <a:noFill/>
          </a:ln>
        </p:spPr>
      </p:pic>
      <p:sp>
        <p:nvSpPr>
          <p:cNvPr id="345" name="Google Shape;345;p38"/>
          <p:cNvSpPr txBox="1"/>
          <p:nvPr/>
        </p:nvSpPr>
        <p:spPr>
          <a:xfrm>
            <a:off x="7150400" y="2862075"/>
            <a:ext cx="13746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i="1">
                <a:solidFill>
                  <a:schemeClr val="lt1"/>
                </a:solidFill>
                <a:latin typeface="Lato" panose="020F0502020204030203"/>
                <a:ea typeface="Lato" panose="020F0502020204030203"/>
                <a:cs typeface="Lato" panose="020F0502020204030203"/>
                <a:sym typeface="Lato" panose="020F0502020204030203"/>
              </a:rPr>
              <a:t>Unloaded!</a:t>
            </a:r>
            <a:endParaRPr sz="1300" b="1" i="1">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Steps I followed to create this rootkit:</a:t>
            </a:r>
            <a:endParaRPr b="1"/>
          </a:p>
        </p:txBody>
      </p:sp>
      <p:pic>
        <p:nvPicPr>
          <p:cNvPr id="351" name="Google Shape;351;p39"/>
          <p:cNvPicPr preferRelativeResize="0"/>
          <p:nvPr/>
        </p:nvPicPr>
        <p:blipFill>
          <a:blip r:embed="rId1"/>
          <a:stretch>
            <a:fillRect/>
          </a:stretch>
        </p:blipFill>
        <p:spPr>
          <a:xfrm>
            <a:off x="152400" y="1302700"/>
            <a:ext cx="8839201" cy="3078329"/>
          </a:xfrm>
          <a:prstGeom prst="rect">
            <a:avLst/>
          </a:prstGeom>
          <a:noFill/>
          <a:ln>
            <a:noFill/>
          </a:ln>
        </p:spPr>
      </p:pic>
      <p:sp>
        <p:nvSpPr>
          <p:cNvPr id="352" name="Google Shape;352;p39"/>
          <p:cNvSpPr/>
          <p:nvPr/>
        </p:nvSpPr>
        <p:spPr>
          <a:xfrm>
            <a:off x="152400" y="3625850"/>
            <a:ext cx="4096800" cy="2856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502875" y="866775"/>
            <a:ext cx="8100600" cy="31344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According to Torvald’s</a:t>
            </a:r>
            <a:r>
              <a:rPr lang="en-GB" sz="1300">
                <a:uFill>
                  <a:noFill/>
                </a:uFill>
                <a:latin typeface="Lato" panose="020F0502020204030203"/>
                <a:ea typeface="Lato" panose="020F0502020204030203"/>
                <a:cs typeface="Lato" panose="020F0502020204030203"/>
                <a:sym typeface="Lato" panose="020F0502020204030203"/>
                <a:hlinkClick r:id="rId1"/>
              </a:rPr>
              <a:t> documentation</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And setting Altered Creds:</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358" name="Google Shape;358;p40"/>
          <p:cNvSpPr txBox="1"/>
          <p:nvPr/>
        </p:nvSpPr>
        <p:spPr>
          <a:xfrm>
            <a:off x="1016675" y="4307200"/>
            <a:ext cx="6828000" cy="7233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solidFill>
                  <a:schemeClr val="lt1"/>
                </a:solidFill>
              </a:rPr>
              <a:t>link:</a:t>
            </a:r>
            <a:br>
              <a:rPr lang="en-GB" sz="1300"/>
            </a:br>
            <a:r>
              <a:rPr lang="en-GB" sz="1100" u="sng">
                <a:solidFill>
                  <a:schemeClr val="hlink"/>
                </a:solidFill>
                <a:hlinkClick r:id="rId2"/>
              </a:rPr>
              <a:t>https://xcellerator.github.io/posts/linux_rootkits_03/#changing-credentials</a:t>
            </a:r>
            <a:br>
              <a:rPr lang="en-GB" sz="1100" u="sng">
                <a:solidFill>
                  <a:schemeClr val="accent1"/>
                </a:solidFill>
              </a:rPr>
            </a:br>
            <a:r>
              <a:rPr lang="en-GB" sz="1100" u="sng">
                <a:solidFill>
                  <a:schemeClr val="hlink"/>
                </a:solidFill>
                <a:hlinkClick r:id="rId1"/>
              </a:rPr>
              <a:t>https://github.com/torvalds/linux/blob/master/Documentation/security/credentials.rst#altering-credentials</a:t>
            </a:r>
            <a:endParaRPr sz="1100" u="sng">
              <a:solidFill>
                <a:schemeClr val="accent1"/>
              </a:solidFill>
            </a:endParaRPr>
          </a:p>
        </p:txBody>
      </p:sp>
      <p:sp>
        <p:nvSpPr>
          <p:cNvPr id="359" name="Google Shape;359;p40"/>
          <p:cNvSpPr txBox="1"/>
          <p:nvPr/>
        </p:nvSpPr>
        <p:spPr>
          <a:xfrm>
            <a:off x="863625" y="76500"/>
            <a:ext cx="7816500" cy="103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Part6: </a:t>
            </a:r>
            <a:r>
              <a:rPr lang="en-GB" sz="2500" b="1" u="sng">
                <a:solidFill>
                  <a:schemeClr val="lt1"/>
                </a:solidFill>
                <a:latin typeface="Montserrat" panose="00000500000000000000"/>
                <a:ea typeface="Montserrat" panose="00000500000000000000"/>
                <a:cs typeface="Montserrat" panose="00000500000000000000"/>
                <a:sym typeface="Montserrat" panose="00000500000000000000"/>
              </a:rPr>
              <a:t>Getting a rootshell</a:t>
            </a:r>
            <a:r>
              <a:rPr lang="en-GB" sz="2500" b="1" u="sng">
                <a:solidFill>
                  <a:schemeClr val="lt1"/>
                </a:solidFill>
                <a:latin typeface="Montserrat" panose="00000500000000000000"/>
                <a:ea typeface="Montserrat" panose="00000500000000000000"/>
                <a:cs typeface="Montserrat" panose="00000500000000000000"/>
                <a:sym typeface="Montserrat" panose="00000500000000000000"/>
              </a:rPr>
              <a:t>:</a:t>
            </a:r>
            <a:endParaRPr sz="2500" b="1" u="sng">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200"/>
              </a:spcBef>
              <a:spcAft>
                <a:spcPts val="0"/>
              </a:spcAft>
              <a:buNone/>
            </a:pPr>
            <a:endParaRPr sz="250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360" name="Google Shape;360;p40"/>
          <p:cNvPicPr preferRelativeResize="0"/>
          <p:nvPr/>
        </p:nvPicPr>
        <p:blipFill>
          <a:blip r:embed="rId3"/>
          <a:stretch>
            <a:fillRect/>
          </a:stretch>
        </p:blipFill>
        <p:spPr>
          <a:xfrm>
            <a:off x="667938" y="1719050"/>
            <a:ext cx="6124575" cy="800100"/>
          </a:xfrm>
          <a:prstGeom prst="rect">
            <a:avLst/>
          </a:prstGeom>
          <a:noFill/>
          <a:ln>
            <a:noFill/>
          </a:ln>
        </p:spPr>
      </p:pic>
      <p:pic>
        <p:nvPicPr>
          <p:cNvPr id="361" name="Google Shape;361;p40"/>
          <p:cNvPicPr preferRelativeResize="0"/>
          <p:nvPr/>
        </p:nvPicPr>
        <p:blipFill>
          <a:blip r:embed="rId4"/>
          <a:stretch>
            <a:fillRect/>
          </a:stretch>
        </p:blipFill>
        <p:spPr>
          <a:xfrm>
            <a:off x="633663" y="2881225"/>
            <a:ext cx="5076825" cy="790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65" name="Shape 365"/>
        <p:cNvGrpSpPr/>
        <p:nvPr/>
      </p:nvGrpSpPr>
      <p:grpSpPr>
        <a:xfrm>
          <a:off x="0" y="0"/>
          <a:ext cx="0" cy="0"/>
          <a:chOff x="0" y="0"/>
          <a:chExt cx="0" cy="0"/>
        </a:xfrm>
      </p:grpSpPr>
      <p:sp>
        <p:nvSpPr>
          <p:cNvPr id="366" name="Google Shape;366;p41"/>
          <p:cNvSpPr txBox="1"/>
          <p:nvPr>
            <p:ph type="title"/>
          </p:nvPr>
        </p:nvSpPr>
        <p:spPr>
          <a:xfrm>
            <a:off x="535675" y="300625"/>
            <a:ext cx="8046000" cy="4087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2. What to Alter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367" name="Google Shape;367;p41"/>
          <p:cNvSpPr txBox="1"/>
          <p:nvPr/>
        </p:nvSpPr>
        <p:spPr>
          <a:xfrm>
            <a:off x="1169725" y="4482125"/>
            <a:ext cx="6559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br>
              <a:rPr lang="en-GB" sz="1200" u="sng">
                <a:solidFill>
                  <a:schemeClr val="accent1"/>
                </a:solidFill>
              </a:rPr>
            </a:br>
            <a:r>
              <a:rPr lang="en-GB" sz="1200" u="sng">
                <a:solidFill>
                  <a:schemeClr val="hlink"/>
                </a:solidFill>
                <a:hlinkClick r:id="rId1"/>
              </a:rPr>
              <a:t>https://elixir.bootlin.com/linux/v5.15/source/include/linux/cred.h#L110</a:t>
            </a:r>
            <a:endParaRPr sz="1200" u="sng">
              <a:solidFill>
                <a:schemeClr val="accent1"/>
              </a:solidFill>
            </a:endParaRPr>
          </a:p>
        </p:txBody>
      </p:sp>
      <p:pic>
        <p:nvPicPr>
          <p:cNvPr id="368" name="Google Shape;368;p41"/>
          <p:cNvPicPr preferRelativeResize="0"/>
          <p:nvPr/>
        </p:nvPicPr>
        <p:blipFill>
          <a:blip r:embed="rId2"/>
          <a:stretch>
            <a:fillRect/>
          </a:stretch>
        </p:blipFill>
        <p:spPr>
          <a:xfrm>
            <a:off x="671300" y="860063"/>
            <a:ext cx="6400800" cy="2809875"/>
          </a:xfrm>
          <a:prstGeom prst="rect">
            <a:avLst/>
          </a:prstGeom>
          <a:noFill/>
          <a:ln>
            <a:noFill/>
          </a:ln>
        </p:spPr>
      </p:pic>
      <p:sp>
        <p:nvSpPr>
          <p:cNvPr id="369" name="Google Shape;369;p41"/>
          <p:cNvSpPr/>
          <p:nvPr/>
        </p:nvSpPr>
        <p:spPr>
          <a:xfrm>
            <a:off x="1836575" y="2344900"/>
            <a:ext cx="1760100" cy="1325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469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What are rootkit ?</a:t>
            </a:r>
            <a:endParaRPr b="1"/>
          </a:p>
        </p:txBody>
      </p:sp>
      <p:sp>
        <p:nvSpPr>
          <p:cNvPr id="151" name="Google Shape;151;p15"/>
          <p:cNvSpPr txBox="1"/>
          <p:nvPr>
            <p:ph type="body" idx="1"/>
          </p:nvPr>
        </p:nvSpPr>
        <p:spPr>
          <a:xfrm>
            <a:off x="1297500" y="1184625"/>
            <a:ext cx="7038900" cy="3294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GB"/>
              <a:t>A rootkit is a group of software tools used by an attacker to cover his or her tracks.</a:t>
            </a:r>
            <a:endParaRPr lang="en-GB"/>
          </a:p>
          <a:p>
            <a:pPr marL="457200" lvl="0" indent="-311150" algn="l" rtl="0">
              <a:spcBef>
                <a:spcPts val="0"/>
              </a:spcBef>
              <a:spcAft>
                <a:spcPts val="0"/>
              </a:spcAft>
              <a:buSzPts val="1300"/>
              <a:buAutoNum type="arabicPeriod"/>
            </a:pPr>
            <a:r>
              <a:rPr lang="en-GB"/>
              <a:t>Rootkits can also contain software which allows the attacker to obtain root access and steal or remove files on a system. This works by using a vulnerable program to obtain root privileges as a regular user, called privilege escalation.</a:t>
            </a:r>
            <a:endParaRPr lang="en-GB"/>
          </a:p>
          <a:p>
            <a:pPr marL="457200" lvl="0" indent="-311150" algn="l" rtl="0">
              <a:spcBef>
                <a:spcPts val="0"/>
              </a:spcBef>
              <a:spcAft>
                <a:spcPts val="0"/>
              </a:spcAft>
              <a:buSzPts val="1300"/>
              <a:buAutoNum type="arabicPeriod"/>
            </a:pPr>
            <a:r>
              <a:rPr lang="en-GB"/>
              <a:t>Mechanisms applied </a:t>
            </a:r>
            <a:r>
              <a:rPr lang="en-GB" b="1" i="1"/>
              <a:t>not limited!</a:t>
            </a:r>
            <a:endParaRPr b="1" i="1"/>
          </a:p>
          <a:p>
            <a:pPr marL="457200" lvl="0" indent="-311150" algn="l" rtl="0">
              <a:spcBef>
                <a:spcPts val="0"/>
              </a:spcBef>
              <a:spcAft>
                <a:spcPts val="0"/>
              </a:spcAft>
              <a:buSzPts val="1300"/>
              <a:buAutoNum type="arabicPeriod"/>
            </a:pPr>
            <a:r>
              <a:rPr lang="en-GB"/>
              <a:t>This occurs by tricking this vulnerable application, or a person using the vulnerable application, to do something it shouldn’t (malicious stuff), ultimately resulting in root privileges.</a:t>
            </a:r>
            <a:endParaRPr lang="en-GB"/>
          </a:p>
          <a:p>
            <a:pPr marL="457200" lvl="0" indent="-311150" algn="l" rtl="0">
              <a:spcBef>
                <a:spcPts val="0"/>
              </a:spcBef>
              <a:spcAft>
                <a:spcPts val="0"/>
              </a:spcAft>
              <a:buSzPts val="1300"/>
              <a:buAutoNum type="arabicPeriod"/>
            </a:pPr>
            <a:r>
              <a:rPr lang="en-GB"/>
              <a:t>R</a:t>
            </a:r>
            <a:r>
              <a:rPr lang="en-GB"/>
              <a:t>ootkits can also be kernel based. Once installed, they intercept legitimate Linux commands like, ls, dir, pwd, kill etc., to filter out those informations which are not intended to be displayed by those commands, such as the presence of files, folders, or processes. </a:t>
            </a:r>
            <a:endParaRPr lang="en-GB"/>
          </a:p>
          <a:p>
            <a:pPr marL="457200" lvl="0" indent="-311150" algn="l" rtl="0">
              <a:spcBef>
                <a:spcPts val="0"/>
              </a:spcBef>
              <a:spcAft>
                <a:spcPts val="0"/>
              </a:spcAft>
              <a:buSzPts val="1300"/>
              <a:buAutoNum type="arabicPeriod"/>
            </a:pPr>
            <a:r>
              <a:rPr lang="en-GB"/>
              <a:t>LKM rootkit basically manipulates the normal Kernel behaviour in </a:t>
            </a:r>
            <a:r>
              <a:rPr lang="en-GB"/>
              <a:t>whatever way it wants it to work!</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73" name="Shape 373"/>
        <p:cNvGrpSpPr/>
        <p:nvPr/>
      </p:nvGrpSpPr>
      <p:grpSpPr>
        <a:xfrm>
          <a:off x="0" y="0"/>
          <a:ext cx="0" cy="0"/>
          <a:chOff x="0" y="0"/>
          <a:chExt cx="0" cy="0"/>
        </a:xfrm>
      </p:grpSpPr>
      <p:sp>
        <p:nvSpPr>
          <p:cNvPr id="374" name="Google Shape;374;p42"/>
          <p:cNvSpPr txBox="1"/>
          <p:nvPr>
            <p:ph type="title"/>
          </p:nvPr>
        </p:nvSpPr>
        <p:spPr>
          <a:xfrm>
            <a:off x="546600" y="254600"/>
            <a:ext cx="8275500" cy="3948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3. Final Code: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4.  Workings:</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375" name="Google Shape;375;p42"/>
          <p:cNvSpPr txBox="1"/>
          <p:nvPr/>
        </p:nvSpPr>
        <p:spPr>
          <a:xfrm>
            <a:off x="841775" y="4329075"/>
            <a:ext cx="7878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br>
              <a:rPr lang="en-GB" sz="1200" u="sng">
                <a:solidFill>
                  <a:schemeClr val="accent1"/>
                </a:solidFill>
              </a:rPr>
            </a:br>
            <a:r>
              <a:rPr lang="en-GB" sz="1200" u="sng">
                <a:solidFill>
                  <a:schemeClr val="hlink"/>
                </a:solidFill>
                <a:hlinkClick r:id="rId1"/>
              </a:rPr>
              <a:t>https://github.com/reveng007/reveng_rtkit/blob/7ae65c6edaeab1b9bea0e8aef29803a6e1f48135/kernel_src/include/hook_syscall_helper.h#L237</a:t>
            </a:r>
            <a:endParaRPr sz="1200" u="sng">
              <a:solidFill>
                <a:schemeClr val="accent1"/>
              </a:solidFill>
            </a:endParaRPr>
          </a:p>
        </p:txBody>
      </p:sp>
      <p:pic>
        <p:nvPicPr>
          <p:cNvPr id="376" name="Google Shape;376;p42"/>
          <p:cNvPicPr preferRelativeResize="0"/>
          <p:nvPr/>
        </p:nvPicPr>
        <p:blipFill>
          <a:blip r:embed="rId2"/>
          <a:stretch>
            <a:fillRect/>
          </a:stretch>
        </p:blipFill>
        <p:spPr>
          <a:xfrm>
            <a:off x="639275" y="625288"/>
            <a:ext cx="2266950" cy="2295525"/>
          </a:xfrm>
          <a:prstGeom prst="rect">
            <a:avLst/>
          </a:prstGeom>
          <a:noFill/>
          <a:ln>
            <a:noFill/>
          </a:ln>
        </p:spPr>
      </p:pic>
      <p:pic>
        <p:nvPicPr>
          <p:cNvPr id="377" name="Google Shape;377;p42"/>
          <p:cNvPicPr preferRelativeResize="0"/>
          <p:nvPr/>
        </p:nvPicPr>
        <p:blipFill>
          <a:blip r:embed="rId3"/>
          <a:stretch>
            <a:fillRect/>
          </a:stretch>
        </p:blipFill>
        <p:spPr>
          <a:xfrm>
            <a:off x="2906213" y="1746050"/>
            <a:ext cx="5953125" cy="2457450"/>
          </a:xfrm>
          <a:prstGeom prst="rect">
            <a:avLst/>
          </a:prstGeom>
          <a:noFill/>
          <a:ln>
            <a:noFill/>
          </a:ln>
        </p:spPr>
      </p:pic>
      <p:sp>
        <p:nvSpPr>
          <p:cNvPr id="378" name="Google Shape;378;p42"/>
          <p:cNvSpPr/>
          <p:nvPr/>
        </p:nvSpPr>
        <p:spPr>
          <a:xfrm>
            <a:off x="2929775" y="2115350"/>
            <a:ext cx="3115500" cy="186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42"/>
          <p:cNvSpPr/>
          <p:nvPr/>
        </p:nvSpPr>
        <p:spPr>
          <a:xfrm>
            <a:off x="2929775" y="2431725"/>
            <a:ext cx="5094300" cy="186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42"/>
          <p:cNvSpPr/>
          <p:nvPr/>
        </p:nvSpPr>
        <p:spPr>
          <a:xfrm>
            <a:off x="2906225" y="2977525"/>
            <a:ext cx="4580400" cy="1545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42"/>
          <p:cNvSpPr/>
          <p:nvPr/>
        </p:nvSpPr>
        <p:spPr>
          <a:xfrm>
            <a:off x="2929775" y="3162725"/>
            <a:ext cx="3443700" cy="10188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43"/>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Steps I followed to create this rootkit:</a:t>
            </a:r>
            <a:endParaRPr b="1"/>
          </a:p>
        </p:txBody>
      </p:sp>
      <p:pic>
        <p:nvPicPr>
          <p:cNvPr id="387" name="Google Shape;387;p43"/>
          <p:cNvPicPr preferRelativeResize="0"/>
          <p:nvPr/>
        </p:nvPicPr>
        <p:blipFill>
          <a:blip r:embed="rId1"/>
          <a:stretch>
            <a:fillRect/>
          </a:stretch>
        </p:blipFill>
        <p:spPr>
          <a:xfrm>
            <a:off x="152400" y="1302700"/>
            <a:ext cx="8839201" cy="3078329"/>
          </a:xfrm>
          <a:prstGeom prst="rect">
            <a:avLst/>
          </a:prstGeom>
          <a:noFill/>
          <a:ln>
            <a:noFill/>
          </a:ln>
        </p:spPr>
      </p:pic>
      <p:sp>
        <p:nvSpPr>
          <p:cNvPr id="388" name="Google Shape;388;p43"/>
          <p:cNvSpPr/>
          <p:nvPr/>
        </p:nvSpPr>
        <p:spPr>
          <a:xfrm>
            <a:off x="152400" y="3875875"/>
            <a:ext cx="7120800" cy="3807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389700" y="1076800"/>
            <a:ext cx="3946500" cy="34218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Till now, We all came to know how to do stuff in kernel using LKM rootkit.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How to Control Injected LKM?</a:t>
            </a:r>
            <a:endParaRPr sz="1300">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120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Control from </a:t>
            </a:r>
            <a:r>
              <a:rPr lang="en-GB" sz="1300" b="1">
                <a:latin typeface="Lato" panose="020F0502020204030203"/>
                <a:ea typeface="Lato" panose="020F0502020204030203"/>
                <a:cs typeface="Lato" panose="020F0502020204030203"/>
                <a:sym typeface="Lato" panose="020F0502020204030203"/>
              </a:rPr>
              <a:t>user-mode(terminal)</a:t>
            </a:r>
            <a:r>
              <a:rPr lang="en-GB" sz="1300">
                <a:latin typeface="Lato" panose="020F0502020204030203"/>
                <a:ea typeface="Lato" panose="020F0502020204030203"/>
                <a:cs typeface="Lato" panose="020F0502020204030203"/>
                <a:sym typeface="Lato" panose="020F0502020204030203"/>
              </a:rPr>
              <a:t> to the LKM in </a:t>
            </a:r>
            <a:r>
              <a:rPr lang="en-GB" sz="1300" b="1">
                <a:latin typeface="Lato" panose="020F0502020204030203"/>
                <a:ea typeface="Lato" panose="020F0502020204030203"/>
                <a:cs typeface="Lato" panose="020F0502020204030203"/>
                <a:sym typeface="Lato" panose="020F0502020204030203"/>
              </a:rPr>
              <a:t>kernel</a:t>
            </a:r>
            <a:r>
              <a:rPr lang="en-GB" sz="1300">
                <a:latin typeface="Lato" panose="020F0502020204030203"/>
                <a:ea typeface="Lato" panose="020F0502020204030203"/>
                <a:cs typeface="Lato" panose="020F0502020204030203"/>
                <a:sym typeface="Lato" panose="020F0502020204030203"/>
              </a:rPr>
              <a:t>:</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457200" algn="l" rtl="0">
              <a:lnSpc>
                <a:spcPct val="100000"/>
              </a:lnSpc>
              <a:spcBef>
                <a:spcPts val="1200"/>
              </a:spcBef>
              <a:spcAft>
                <a:spcPts val="0"/>
              </a:spcAft>
              <a:buNone/>
            </a:pPr>
            <a:r>
              <a:rPr lang="en-GB" sz="1300">
                <a:latin typeface="Lato" panose="020F0502020204030203"/>
                <a:ea typeface="Lato" panose="020F0502020204030203"/>
                <a:cs typeface="Lato" panose="020F0502020204030203"/>
                <a:sym typeface="Lato" panose="020F0502020204030203"/>
              </a:rPr>
              <a:t>I. One way is a direct conversation via </a:t>
            </a:r>
            <a:r>
              <a:rPr lang="en-GB" sz="1300" b="1">
                <a:latin typeface="Lato" panose="020F0502020204030203"/>
                <a:ea typeface="Lato" panose="020F0502020204030203"/>
                <a:cs typeface="Lato" panose="020F0502020204030203"/>
                <a:sym typeface="Lato" panose="020F0502020204030203"/>
              </a:rPr>
              <a:t>syscall</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457200" lvl="0" indent="0" algn="l" rtl="0">
              <a:lnSpc>
                <a:spcPct val="100000"/>
              </a:lnSpc>
              <a:spcBef>
                <a:spcPts val="1200"/>
              </a:spcBef>
              <a:spcAft>
                <a:spcPts val="0"/>
              </a:spcAft>
              <a:buNone/>
            </a:pPr>
            <a:r>
              <a:rPr lang="en-GB" sz="1300">
                <a:latin typeface="Lato" panose="020F0502020204030203"/>
                <a:ea typeface="Lato" panose="020F0502020204030203"/>
                <a:cs typeface="Lato" panose="020F0502020204030203"/>
                <a:sym typeface="Lato" panose="020F0502020204030203"/>
              </a:rPr>
              <a:t>II. Another way is not so direct, via </a:t>
            </a:r>
            <a:r>
              <a:rPr lang="en-GB" sz="1300" b="1">
                <a:latin typeface="Lato" panose="020F0502020204030203"/>
                <a:ea typeface="Lato" panose="020F0502020204030203"/>
                <a:cs typeface="Lato" panose="020F0502020204030203"/>
                <a:sym typeface="Lato" panose="020F0502020204030203"/>
              </a:rPr>
              <a:t>IOCTL(Input Output Control)</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394" name="Google Shape;394;p44"/>
          <p:cNvSpPr txBox="1"/>
          <p:nvPr/>
        </p:nvSpPr>
        <p:spPr>
          <a:xfrm>
            <a:off x="721525" y="95375"/>
            <a:ext cx="8067900" cy="1011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Part7: </a:t>
            </a:r>
            <a:r>
              <a:rPr lang="en-GB" sz="2500" b="1" u="sng">
                <a:solidFill>
                  <a:schemeClr val="lt1"/>
                </a:solidFill>
                <a:latin typeface="Montserrat" panose="00000500000000000000"/>
                <a:ea typeface="Montserrat" panose="00000500000000000000"/>
                <a:cs typeface="Montserrat" panose="00000500000000000000"/>
                <a:sym typeface="Montserrat" panose="00000500000000000000"/>
              </a:rPr>
              <a:t>Interacting with LKM in kernel from User Space</a:t>
            </a: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a:t>
            </a:r>
            <a:endParaRPr sz="25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395" name="Google Shape;395;p44"/>
          <p:cNvPicPr preferRelativeResize="0"/>
          <p:nvPr/>
        </p:nvPicPr>
        <p:blipFill>
          <a:blip r:embed="rId1"/>
          <a:stretch>
            <a:fillRect/>
          </a:stretch>
        </p:blipFill>
        <p:spPr>
          <a:xfrm>
            <a:off x="4336200" y="925125"/>
            <a:ext cx="4713726" cy="3951224"/>
          </a:xfrm>
          <a:prstGeom prst="rect">
            <a:avLst/>
          </a:prstGeom>
          <a:noFill/>
          <a:ln>
            <a:noFill/>
          </a:ln>
        </p:spPr>
      </p:pic>
      <p:sp>
        <p:nvSpPr>
          <p:cNvPr id="396" name="Google Shape;396;p44"/>
          <p:cNvSpPr txBox="1"/>
          <p:nvPr/>
        </p:nvSpPr>
        <p:spPr>
          <a:xfrm>
            <a:off x="142100" y="4329100"/>
            <a:ext cx="4110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Lato" panose="020F0502020204030203"/>
                <a:ea typeface="Lato" panose="020F0502020204030203"/>
                <a:cs typeface="Lato" panose="020F0502020204030203"/>
                <a:sym typeface="Lato" panose="020F0502020204030203"/>
              </a:rPr>
              <a:t>link:</a:t>
            </a:r>
            <a:br>
              <a:rPr lang="en-GB" sz="1200" u="sng">
                <a:solidFill>
                  <a:schemeClr val="accent1"/>
                </a:solidFill>
                <a:latin typeface="Lato" panose="020F0502020204030203"/>
                <a:ea typeface="Lato" panose="020F0502020204030203"/>
                <a:cs typeface="Lato" panose="020F0502020204030203"/>
                <a:sym typeface="Lato" panose="020F0502020204030203"/>
              </a:rPr>
            </a:br>
            <a:r>
              <a:rPr lang="en-GB" sz="1200" u="sng">
                <a:solidFill>
                  <a:schemeClr val="hlink"/>
                </a:solidFill>
                <a:latin typeface="Lato" panose="020F0502020204030203"/>
                <a:ea typeface="Lato" panose="020F0502020204030203"/>
                <a:cs typeface="Lato" panose="020F0502020204030203"/>
                <a:sym typeface="Lato" panose="020F0502020204030203"/>
                <a:hlinkClick r:id="rId2"/>
              </a:rPr>
              <a:t>https://github.com/reveng007/reveng_rtkit/blob/main/reveng_rtkit_mechanism.jpeg?raw=true</a:t>
            </a:r>
            <a:endParaRPr sz="1200" u="sng">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812925" y="661000"/>
            <a:ext cx="7757700" cy="42840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The libraries that we would be using are these: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In this Scenario : 2 programs are required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I. </a:t>
            </a:r>
            <a:r>
              <a:rPr lang="en-GB" sz="1300" b="1" i="1">
                <a:latin typeface="Lato" panose="020F0502020204030203"/>
                <a:ea typeface="Lato" panose="020F0502020204030203"/>
                <a:cs typeface="Lato" panose="020F0502020204030203"/>
                <a:sym typeface="Lato" panose="020F0502020204030203"/>
              </a:rPr>
              <a:t>client_usermode.c</a:t>
            </a:r>
            <a:r>
              <a:rPr lang="en-GB" sz="1300">
                <a:latin typeface="Lato" panose="020F0502020204030203"/>
                <a:ea typeface="Lato" panose="020F0502020204030203"/>
                <a:cs typeface="Lato" panose="020F0502020204030203"/>
                <a:sym typeface="Lato" panose="020F0502020204030203"/>
              </a:rPr>
              <a:t>              To write to </a:t>
            </a:r>
            <a:r>
              <a:rPr lang="en-GB" sz="1300" b="1" i="1">
                <a:latin typeface="Lato" panose="020F0502020204030203"/>
                <a:ea typeface="Lato" panose="020F0502020204030203"/>
                <a:cs typeface="Lato" panose="020F0502020204030203"/>
                <a:sym typeface="Lato" panose="020F0502020204030203"/>
              </a:rPr>
              <a:t>Char Device File</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II. another part in LKM	</a:t>
            </a: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Called </a:t>
            </a:r>
            <a:r>
              <a:rPr lang="en-GB" sz="1300" b="1" i="1">
                <a:latin typeface="Lato" panose="020F0502020204030203"/>
                <a:ea typeface="Lato" panose="020F0502020204030203"/>
                <a:cs typeface="Lato" panose="020F0502020204030203"/>
                <a:sym typeface="Lato" panose="020F0502020204030203"/>
              </a:rPr>
              <a:t>Device Driver</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LKM Injected 	          </a:t>
            </a:r>
            <a:r>
              <a:rPr lang="en-GB" sz="1300" b="1" i="1">
                <a:latin typeface="Lato" panose="020F0502020204030203"/>
                <a:ea typeface="Lato" panose="020F0502020204030203"/>
                <a:cs typeface="Lato" panose="020F0502020204030203"/>
                <a:sym typeface="Lato" panose="020F0502020204030203"/>
              </a:rPr>
              <a:t>Char Device File</a:t>
            </a:r>
            <a:r>
              <a:rPr lang="en-GB" sz="1300">
                <a:latin typeface="Lato" panose="020F0502020204030203"/>
                <a:ea typeface="Lato" panose="020F0502020204030203"/>
                <a:cs typeface="Lato" panose="020F0502020204030203"/>
                <a:sym typeface="Lato" panose="020F0502020204030203"/>
              </a:rPr>
              <a:t> registered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How?</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402" name="Google Shape;402;p45"/>
          <p:cNvSpPr txBox="1"/>
          <p:nvPr/>
        </p:nvSpPr>
        <p:spPr>
          <a:xfrm>
            <a:off x="699525" y="76500"/>
            <a:ext cx="78711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Part7.1: </a:t>
            </a:r>
            <a:r>
              <a:rPr lang="en-GB" sz="2500" b="1" u="sng">
                <a:solidFill>
                  <a:schemeClr val="lt1"/>
                </a:solidFill>
                <a:latin typeface="Montserrat" panose="00000500000000000000"/>
                <a:ea typeface="Montserrat" panose="00000500000000000000"/>
                <a:cs typeface="Montserrat" panose="00000500000000000000"/>
                <a:sym typeface="Montserrat" panose="00000500000000000000"/>
              </a:rPr>
              <a:t>IOCTL Control</a:t>
            </a: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a:t>
            </a:r>
            <a:endParaRPr sz="25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03" name="Google Shape;403;p45"/>
          <p:cNvPicPr preferRelativeResize="0"/>
          <p:nvPr/>
        </p:nvPicPr>
        <p:blipFill>
          <a:blip r:embed="rId1"/>
          <a:stretch>
            <a:fillRect/>
          </a:stretch>
        </p:blipFill>
        <p:spPr>
          <a:xfrm>
            <a:off x="5585525" y="726250"/>
            <a:ext cx="2956600" cy="4153499"/>
          </a:xfrm>
          <a:prstGeom prst="rect">
            <a:avLst/>
          </a:prstGeom>
          <a:noFill/>
          <a:ln>
            <a:noFill/>
          </a:ln>
        </p:spPr>
      </p:pic>
      <p:pic>
        <p:nvPicPr>
          <p:cNvPr id="404" name="Google Shape;404;p45"/>
          <p:cNvPicPr preferRelativeResize="0"/>
          <p:nvPr/>
        </p:nvPicPr>
        <p:blipFill>
          <a:blip r:embed="rId2"/>
          <a:stretch>
            <a:fillRect/>
          </a:stretch>
        </p:blipFill>
        <p:spPr>
          <a:xfrm>
            <a:off x="858250" y="1061200"/>
            <a:ext cx="4607749" cy="1619250"/>
          </a:xfrm>
          <a:prstGeom prst="rect">
            <a:avLst/>
          </a:prstGeom>
          <a:noFill/>
          <a:ln>
            <a:noFill/>
          </a:ln>
        </p:spPr>
      </p:pic>
      <p:cxnSp>
        <p:nvCxnSpPr>
          <p:cNvPr id="405" name="Google Shape;405;p45"/>
          <p:cNvCxnSpPr/>
          <p:nvPr/>
        </p:nvCxnSpPr>
        <p:spPr>
          <a:xfrm flipV="1">
            <a:off x="3247390" y="3304540"/>
            <a:ext cx="295275" cy="13335"/>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45"/>
          <p:cNvCxnSpPr/>
          <p:nvPr/>
        </p:nvCxnSpPr>
        <p:spPr>
          <a:xfrm>
            <a:off x="3542770" y="3503050"/>
            <a:ext cx="349885" cy="8890"/>
          </a:xfrm>
          <a:prstGeom prst="straightConnector1">
            <a:avLst/>
          </a:prstGeom>
          <a:noFill/>
          <a:ln w="9525" cap="flat" cmpd="sng">
            <a:solidFill>
              <a:schemeClr val="dk2"/>
            </a:solidFill>
            <a:prstDash val="solid"/>
            <a:round/>
            <a:headEnd type="none" w="med" len="med"/>
            <a:tailEnd type="triangle" w="med" len="med"/>
          </a:ln>
        </p:spPr>
      </p:cxnSp>
      <p:cxnSp>
        <p:nvCxnSpPr>
          <p:cNvPr id="407" name="Google Shape;407;p45"/>
          <p:cNvCxnSpPr/>
          <p:nvPr/>
        </p:nvCxnSpPr>
        <p:spPr>
          <a:xfrm rot="10800000" flipH="1">
            <a:off x="2414650" y="3906600"/>
            <a:ext cx="546900" cy="300"/>
          </a:xfrm>
          <a:prstGeom prst="straightConnector1">
            <a:avLst/>
          </a:prstGeom>
          <a:noFill/>
          <a:ln w="9525" cap="flat" cmpd="sng">
            <a:solidFill>
              <a:schemeClr val="dk2"/>
            </a:solidFill>
            <a:prstDash val="solid"/>
            <a:round/>
            <a:headEnd type="none" w="med" len="med"/>
            <a:tailEnd type="triangle" w="med" len="med"/>
          </a:ln>
        </p:spPr>
      </p:cxnSp>
      <p:sp>
        <p:nvSpPr>
          <p:cNvPr id="408" name="Google Shape;408;p45"/>
          <p:cNvSpPr txBox="1"/>
          <p:nvPr/>
        </p:nvSpPr>
        <p:spPr>
          <a:xfrm>
            <a:off x="87425" y="4404600"/>
            <a:ext cx="5498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latin typeface="Lato" panose="020F0502020204030203"/>
                <a:ea typeface="Lato" panose="020F0502020204030203"/>
                <a:cs typeface="Lato" panose="020F0502020204030203"/>
                <a:sym typeface="Lato" panose="020F0502020204030203"/>
              </a:rPr>
              <a:t>link:</a:t>
            </a:r>
            <a:endParaRPr sz="12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200" u="sng">
                <a:solidFill>
                  <a:schemeClr val="hlink"/>
                </a:solidFill>
                <a:latin typeface="Lato" panose="020F0502020204030203"/>
                <a:ea typeface="Lato" panose="020F0502020204030203"/>
                <a:cs typeface="Lato" panose="020F0502020204030203"/>
                <a:sym typeface="Lato" panose="020F0502020204030203"/>
                <a:hlinkClick r:id="rId3"/>
              </a:rPr>
              <a:t>https://github.com/Embetronicx/Tutorials/blob/master/Linux/Device_Driver/IOCTL/driver.c</a:t>
            </a:r>
            <a:endParaRPr sz="1200" u="sng">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442825" y="196925"/>
            <a:ext cx="8406600" cy="455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3. </a:t>
            </a:r>
            <a:r>
              <a:rPr lang="en-GB" sz="1300">
                <a:latin typeface="Lato" panose="020F0502020204030203"/>
                <a:ea typeface="Lato" panose="020F0502020204030203"/>
                <a:cs typeface="Lato" panose="020F0502020204030203"/>
                <a:sym typeface="Lato" panose="020F0502020204030203"/>
              </a:rPr>
              <a:t> Generating dual nature: (LKM as Char Device Driver):</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4.  Registering and adding Char Device file: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p:txBody>
      </p:sp>
      <p:pic>
        <p:nvPicPr>
          <p:cNvPr id="414" name="Google Shape;414;p46"/>
          <p:cNvPicPr preferRelativeResize="0"/>
          <p:nvPr/>
        </p:nvPicPr>
        <p:blipFill>
          <a:blip r:embed="rId1"/>
          <a:stretch>
            <a:fillRect/>
          </a:stretch>
        </p:blipFill>
        <p:spPr>
          <a:xfrm>
            <a:off x="561975" y="2107588"/>
            <a:ext cx="2920687" cy="561975"/>
          </a:xfrm>
          <a:prstGeom prst="rect">
            <a:avLst/>
          </a:prstGeom>
          <a:noFill/>
          <a:ln>
            <a:noFill/>
          </a:ln>
        </p:spPr>
      </p:pic>
      <p:pic>
        <p:nvPicPr>
          <p:cNvPr id="415" name="Google Shape;415;p46"/>
          <p:cNvPicPr preferRelativeResize="0"/>
          <p:nvPr/>
        </p:nvPicPr>
        <p:blipFill>
          <a:blip r:embed="rId2"/>
          <a:stretch>
            <a:fillRect/>
          </a:stretch>
        </p:blipFill>
        <p:spPr>
          <a:xfrm>
            <a:off x="561963" y="553750"/>
            <a:ext cx="4010025" cy="1104900"/>
          </a:xfrm>
          <a:prstGeom prst="rect">
            <a:avLst/>
          </a:prstGeom>
          <a:noFill/>
          <a:ln>
            <a:noFill/>
          </a:ln>
        </p:spPr>
      </p:pic>
      <p:pic>
        <p:nvPicPr>
          <p:cNvPr id="416" name="Google Shape;416;p46"/>
          <p:cNvPicPr preferRelativeResize="0"/>
          <p:nvPr/>
        </p:nvPicPr>
        <p:blipFill>
          <a:blip r:embed="rId3"/>
          <a:stretch>
            <a:fillRect/>
          </a:stretch>
        </p:blipFill>
        <p:spPr>
          <a:xfrm>
            <a:off x="4238475" y="2390788"/>
            <a:ext cx="3981450" cy="1095375"/>
          </a:xfrm>
          <a:prstGeom prst="rect">
            <a:avLst/>
          </a:prstGeom>
          <a:noFill/>
          <a:ln>
            <a:noFill/>
          </a:ln>
        </p:spPr>
      </p:pic>
      <p:pic>
        <p:nvPicPr>
          <p:cNvPr id="417" name="Google Shape;417;p46"/>
          <p:cNvPicPr preferRelativeResize="0"/>
          <p:nvPr/>
        </p:nvPicPr>
        <p:blipFill>
          <a:blip r:embed="rId4"/>
          <a:stretch>
            <a:fillRect/>
          </a:stretch>
        </p:blipFill>
        <p:spPr>
          <a:xfrm>
            <a:off x="561963" y="2795300"/>
            <a:ext cx="3609975" cy="1314450"/>
          </a:xfrm>
          <a:prstGeom prst="rect">
            <a:avLst/>
          </a:prstGeom>
          <a:noFill/>
          <a:ln>
            <a:noFill/>
          </a:ln>
        </p:spPr>
      </p:pic>
      <p:sp>
        <p:nvSpPr>
          <p:cNvPr id="418" name="Google Shape;418;p46"/>
          <p:cNvSpPr txBox="1"/>
          <p:nvPr/>
        </p:nvSpPr>
        <p:spPr>
          <a:xfrm>
            <a:off x="251425" y="4482125"/>
            <a:ext cx="8789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rPr>
              <a:t>link:</a:t>
            </a:r>
            <a:br>
              <a:rPr lang="en-GB" sz="1200"/>
            </a:br>
            <a:r>
              <a:rPr lang="en-GB" sz="1200" u="sng">
                <a:solidFill>
                  <a:schemeClr val="hlink"/>
                </a:solidFill>
                <a:hlinkClick r:id="rId5"/>
              </a:rPr>
              <a:t>https://github.com/reveng007/reveng_rtkit/blob/7ae65c6edaeab1b9bea0e8aef29803a6e1f48135/kernel_src/reveng_rtkit.c#L322</a:t>
            </a:r>
            <a:endParaRPr sz="1200" u="sng">
              <a:solidFill>
                <a:schemeClr val="accent1"/>
              </a:solidFill>
            </a:endParaRPr>
          </a:p>
        </p:txBody>
      </p:sp>
      <p:pic>
        <p:nvPicPr>
          <p:cNvPr id="419" name="Google Shape;419;p46"/>
          <p:cNvPicPr preferRelativeResize="0"/>
          <p:nvPr/>
        </p:nvPicPr>
        <p:blipFill>
          <a:blip r:embed="rId6"/>
          <a:stretch>
            <a:fillRect/>
          </a:stretch>
        </p:blipFill>
        <p:spPr>
          <a:xfrm>
            <a:off x="3777800" y="4109750"/>
            <a:ext cx="4953000" cy="361950"/>
          </a:xfrm>
          <a:prstGeom prst="rect">
            <a:avLst/>
          </a:prstGeom>
          <a:noFill/>
          <a:ln>
            <a:noFill/>
          </a:ln>
        </p:spPr>
      </p:pic>
      <p:pic>
        <p:nvPicPr>
          <p:cNvPr id="420" name="Google Shape;420;p46"/>
          <p:cNvPicPr preferRelativeResize="0"/>
          <p:nvPr/>
        </p:nvPicPr>
        <p:blipFill>
          <a:blip r:embed="rId7"/>
          <a:stretch>
            <a:fillRect/>
          </a:stretch>
        </p:blipFill>
        <p:spPr>
          <a:xfrm>
            <a:off x="561963" y="4180838"/>
            <a:ext cx="2466975" cy="352425"/>
          </a:xfrm>
          <a:prstGeom prst="rect">
            <a:avLst/>
          </a:prstGeom>
          <a:noFill/>
          <a:ln>
            <a:noFill/>
          </a:ln>
        </p:spPr>
      </p:pic>
      <p:pic>
        <p:nvPicPr>
          <p:cNvPr id="421" name="Google Shape;421;p46"/>
          <p:cNvPicPr preferRelativeResize="0"/>
          <p:nvPr/>
        </p:nvPicPr>
        <p:blipFill>
          <a:blip r:embed="rId8"/>
          <a:stretch>
            <a:fillRect/>
          </a:stretch>
        </p:blipFill>
        <p:spPr>
          <a:xfrm>
            <a:off x="4238475" y="3583825"/>
            <a:ext cx="3181350" cy="342900"/>
          </a:xfrm>
          <a:prstGeom prst="rect">
            <a:avLst/>
          </a:prstGeom>
          <a:noFill/>
          <a:ln>
            <a:noFill/>
          </a:ln>
        </p:spPr>
      </p:pic>
      <p:cxnSp>
        <p:nvCxnSpPr>
          <p:cNvPr id="422" name="Google Shape;422;p46"/>
          <p:cNvCxnSpPr/>
          <p:nvPr/>
        </p:nvCxnSpPr>
        <p:spPr>
          <a:xfrm>
            <a:off x="1224375" y="3897250"/>
            <a:ext cx="196800" cy="317100"/>
          </a:xfrm>
          <a:prstGeom prst="straightConnector1">
            <a:avLst/>
          </a:prstGeom>
          <a:noFill/>
          <a:ln w="9525" cap="flat" cmpd="sng">
            <a:solidFill>
              <a:srgbClr val="FF0000"/>
            </a:solidFill>
            <a:prstDash val="solid"/>
            <a:round/>
            <a:headEnd type="none" w="med" len="med"/>
            <a:tailEnd type="triangle" w="med" len="med"/>
          </a:ln>
        </p:spPr>
      </p:cxnSp>
      <p:cxnSp>
        <p:nvCxnSpPr>
          <p:cNvPr id="423" name="Google Shape;423;p46"/>
          <p:cNvCxnSpPr/>
          <p:nvPr/>
        </p:nvCxnSpPr>
        <p:spPr>
          <a:xfrm>
            <a:off x="4831300" y="3293975"/>
            <a:ext cx="196800" cy="3171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470075" y="256900"/>
            <a:ext cx="8297400" cy="485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5. To Write to the Char Device File: (From User Mode) </a:t>
            </a:r>
            <a:r>
              <a:rPr lang="en-GB" sz="1300" i="1">
                <a:latin typeface="Lato" panose="020F0502020204030203"/>
                <a:ea typeface="Lato" panose="020F0502020204030203"/>
                <a:cs typeface="Lato" panose="020F0502020204030203"/>
                <a:sym typeface="Lato" panose="020F0502020204030203"/>
              </a:rPr>
              <a:t>[</a:t>
            </a:r>
            <a:r>
              <a:rPr lang="en-GB" sz="1300">
                <a:latin typeface="Lato" panose="020F0502020204030203"/>
                <a:ea typeface="Lato" panose="020F0502020204030203"/>
                <a:cs typeface="Lato" panose="020F0502020204030203"/>
                <a:sym typeface="Lato" panose="020F0502020204030203"/>
              </a:rPr>
              <a:t>SNIP : from </a:t>
            </a:r>
            <a:r>
              <a:rPr lang="en-GB" sz="1300">
                <a:latin typeface="Lato" panose="020F0502020204030203"/>
                <a:ea typeface="Lato" panose="020F0502020204030203"/>
                <a:cs typeface="Lato" panose="020F0502020204030203"/>
                <a:sym typeface="Lato" panose="020F0502020204030203"/>
              </a:rPr>
              <a:t>User Mode</a:t>
            </a:r>
            <a:r>
              <a:rPr lang="en-GB" sz="1300">
                <a:latin typeface="Lato" panose="020F0502020204030203"/>
                <a:ea typeface="Lato" panose="020F0502020204030203"/>
                <a:cs typeface="Lato" panose="020F0502020204030203"/>
                <a:sym typeface="Lato" panose="020F0502020204030203"/>
              </a:rPr>
              <a:t> C program, </a:t>
            </a:r>
            <a:r>
              <a:rPr lang="en-GB" sz="1300" b="1" i="1">
                <a:latin typeface="Lato" panose="020F0502020204030203"/>
                <a:ea typeface="Lato" panose="020F0502020204030203"/>
                <a:cs typeface="Lato" panose="020F0502020204030203"/>
                <a:sym typeface="Lato" panose="020F0502020204030203"/>
              </a:rPr>
              <a:t>client_usermode.c</a:t>
            </a:r>
            <a:r>
              <a:rPr lang="en-GB" sz="1300" i="1">
                <a:latin typeface="Lato" panose="020F0502020204030203"/>
                <a:ea typeface="Lato" panose="020F0502020204030203"/>
                <a:cs typeface="Lato" panose="020F0502020204030203"/>
                <a:sym typeface="Lato" panose="020F0502020204030203"/>
              </a:rPr>
              <a:t>]</a:t>
            </a:r>
            <a:endParaRPr sz="1300"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6. How does it look?</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429" name="Google Shape;429;p47"/>
          <p:cNvPicPr preferRelativeResize="0"/>
          <p:nvPr/>
        </p:nvPicPr>
        <p:blipFill>
          <a:blip r:embed="rId1"/>
          <a:stretch>
            <a:fillRect/>
          </a:stretch>
        </p:blipFill>
        <p:spPr>
          <a:xfrm>
            <a:off x="164150" y="697600"/>
            <a:ext cx="2781300" cy="971550"/>
          </a:xfrm>
          <a:prstGeom prst="rect">
            <a:avLst/>
          </a:prstGeom>
          <a:noFill/>
          <a:ln>
            <a:noFill/>
          </a:ln>
        </p:spPr>
      </p:pic>
      <p:pic>
        <p:nvPicPr>
          <p:cNvPr id="430" name="Google Shape;430;p47"/>
          <p:cNvPicPr preferRelativeResize="0"/>
          <p:nvPr/>
        </p:nvPicPr>
        <p:blipFill>
          <a:blip r:embed="rId2"/>
          <a:stretch>
            <a:fillRect/>
          </a:stretch>
        </p:blipFill>
        <p:spPr>
          <a:xfrm>
            <a:off x="3032850" y="697600"/>
            <a:ext cx="3171825" cy="800100"/>
          </a:xfrm>
          <a:prstGeom prst="rect">
            <a:avLst/>
          </a:prstGeom>
          <a:noFill/>
          <a:ln>
            <a:noFill/>
          </a:ln>
        </p:spPr>
      </p:pic>
      <p:pic>
        <p:nvPicPr>
          <p:cNvPr id="431" name="Google Shape;431;p47"/>
          <p:cNvPicPr preferRelativeResize="0"/>
          <p:nvPr/>
        </p:nvPicPr>
        <p:blipFill>
          <a:blip r:embed="rId3"/>
          <a:stretch>
            <a:fillRect/>
          </a:stretch>
        </p:blipFill>
        <p:spPr>
          <a:xfrm>
            <a:off x="6242325" y="697600"/>
            <a:ext cx="2838450" cy="342900"/>
          </a:xfrm>
          <a:prstGeom prst="rect">
            <a:avLst/>
          </a:prstGeom>
          <a:noFill/>
          <a:ln>
            <a:noFill/>
          </a:ln>
        </p:spPr>
      </p:pic>
      <p:pic>
        <p:nvPicPr>
          <p:cNvPr id="432" name="Google Shape;432;p47"/>
          <p:cNvPicPr preferRelativeResize="0"/>
          <p:nvPr/>
        </p:nvPicPr>
        <p:blipFill>
          <a:blip r:embed="rId4"/>
          <a:stretch>
            <a:fillRect/>
          </a:stretch>
        </p:blipFill>
        <p:spPr>
          <a:xfrm>
            <a:off x="3062275" y="1550763"/>
            <a:ext cx="3019425" cy="485775"/>
          </a:xfrm>
          <a:prstGeom prst="rect">
            <a:avLst/>
          </a:prstGeom>
          <a:noFill/>
          <a:ln>
            <a:noFill/>
          </a:ln>
        </p:spPr>
      </p:pic>
      <p:pic>
        <p:nvPicPr>
          <p:cNvPr id="433" name="Google Shape;433;p47"/>
          <p:cNvPicPr preferRelativeResize="0"/>
          <p:nvPr/>
        </p:nvPicPr>
        <p:blipFill>
          <a:blip r:embed="rId5"/>
          <a:stretch>
            <a:fillRect/>
          </a:stretch>
        </p:blipFill>
        <p:spPr>
          <a:xfrm>
            <a:off x="2568950" y="2036550"/>
            <a:ext cx="4924425" cy="2988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37" name="Shape 437"/>
        <p:cNvGrpSpPr/>
        <p:nvPr/>
      </p:nvGrpSpPr>
      <p:grpSpPr>
        <a:xfrm>
          <a:off x="0" y="0"/>
          <a:ext cx="0" cy="0"/>
          <a:chOff x="0" y="0"/>
          <a:chExt cx="0" cy="0"/>
        </a:xfrm>
      </p:grpSpPr>
      <p:sp>
        <p:nvSpPr>
          <p:cNvPr id="438" name="Google Shape;438;p48"/>
          <p:cNvSpPr txBox="1"/>
          <p:nvPr>
            <p:ph type="title"/>
          </p:nvPr>
        </p:nvSpPr>
        <p:spPr>
          <a:xfrm>
            <a:off x="273300" y="158525"/>
            <a:ext cx="8723700" cy="485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7. How to read from Char Device File (From kernel Mode)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Essential Structure                   interacting with </a:t>
            </a:r>
            <a:r>
              <a:rPr lang="en-GB" sz="1300" b="1" i="1">
                <a:latin typeface="Lato" panose="020F0502020204030203"/>
                <a:ea typeface="Lato" panose="020F0502020204030203"/>
                <a:cs typeface="Lato" panose="020F0502020204030203"/>
                <a:sym typeface="Lato" panose="020F0502020204030203"/>
              </a:rPr>
              <a:t>Device Files</a:t>
            </a:r>
            <a:r>
              <a:rPr lang="en-GB" sz="1300">
                <a:latin typeface="Lato" panose="020F0502020204030203"/>
                <a:ea typeface="Lato" panose="020F0502020204030203"/>
                <a:cs typeface="Lato" panose="020F0502020204030203"/>
                <a:sym typeface="Lato" panose="020F0502020204030203"/>
              </a:rPr>
              <a:t> by </a:t>
            </a:r>
            <a:r>
              <a:rPr lang="en-GB" sz="1300" b="1" i="1">
                <a:latin typeface="Lato" panose="020F0502020204030203"/>
                <a:ea typeface="Lato" panose="020F0502020204030203"/>
                <a:cs typeface="Lato" panose="020F0502020204030203"/>
                <a:sym typeface="Lato" panose="020F0502020204030203"/>
              </a:rPr>
              <a:t>Device Drivers</a:t>
            </a:r>
            <a:r>
              <a:rPr lang="en-GB" sz="1300">
                <a:latin typeface="Lato" panose="020F0502020204030203"/>
                <a:ea typeface="Lato" panose="020F0502020204030203"/>
                <a:cs typeface="Lato" panose="020F0502020204030203"/>
                <a:sym typeface="Lato" panose="020F0502020204030203"/>
              </a:rPr>
              <a:t>.</a:t>
            </a:r>
            <a:endParaRPr sz="15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To read from </a:t>
            </a:r>
            <a:r>
              <a:rPr lang="en-GB" sz="1300" b="1" i="1">
                <a:latin typeface="Lato" panose="020F0502020204030203"/>
                <a:ea typeface="Lato" panose="020F0502020204030203"/>
                <a:cs typeface="Lato" panose="020F0502020204030203"/>
                <a:sym typeface="Lato" panose="020F0502020204030203"/>
              </a:rPr>
              <a:t>Char Device</a:t>
            </a:r>
            <a:r>
              <a:rPr lang="en-GB" sz="1300">
                <a:latin typeface="Lato" panose="020F0502020204030203"/>
                <a:ea typeface="Lato" panose="020F0502020204030203"/>
                <a:cs typeface="Lato" panose="020F0502020204030203"/>
                <a:sym typeface="Lato" panose="020F0502020204030203"/>
              </a:rPr>
              <a:t> File and Compare: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439" name="Google Shape;439;p48"/>
          <p:cNvPicPr preferRelativeResize="0"/>
          <p:nvPr/>
        </p:nvPicPr>
        <p:blipFill>
          <a:blip r:embed="rId1"/>
          <a:stretch>
            <a:fillRect/>
          </a:stretch>
        </p:blipFill>
        <p:spPr>
          <a:xfrm>
            <a:off x="344875" y="689088"/>
            <a:ext cx="3600450" cy="485775"/>
          </a:xfrm>
          <a:prstGeom prst="rect">
            <a:avLst/>
          </a:prstGeom>
          <a:noFill/>
          <a:ln>
            <a:noFill/>
          </a:ln>
        </p:spPr>
      </p:pic>
      <p:pic>
        <p:nvPicPr>
          <p:cNvPr id="440" name="Google Shape;440;p48"/>
          <p:cNvPicPr preferRelativeResize="0"/>
          <p:nvPr/>
        </p:nvPicPr>
        <p:blipFill>
          <a:blip r:embed="rId2"/>
          <a:stretch>
            <a:fillRect/>
          </a:stretch>
        </p:blipFill>
        <p:spPr>
          <a:xfrm>
            <a:off x="344863" y="1668725"/>
            <a:ext cx="2276475" cy="1390650"/>
          </a:xfrm>
          <a:prstGeom prst="rect">
            <a:avLst/>
          </a:prstGeom>
          <a:noFill/>
          <a:ln>
            <a:noFill/>
          </a:ln>
        </p:spPr>
      </p:pic>
      <p:cxnSp>
        <p:nvCxnSpPr>
          <p:cNvPr id="441" name="Google Shape;441;p48"/>
          <p:cNvCxnSpPr/>
          <p:nvPr/>
        </p:nvCxnSpPr>
        <p:spPr>
          <a:xfrm rot="10800000" flipH="1">
            <a:off x="1836575" y="1514200"/>
            <a:ext cx="437400" cy="10800"/>
          </a:xfrm>
          <a:prstGeom prst="straightConnector1">
            <a:avLst/>
          </a:prstGeom>
          <a:noFill/>
          <a:ln w="9525" cap="flat" cmpd="sng">
            <a:solidFill>
              <a:srgbClr val="FF0000"/>
            </a:solidFill>
            <a:prstDash val="solid"/>
            <a:round/>
            <a:headEnd type="none" w="med" len="med"/>
            <a:tailEnd type="triangle" w="med" len="med"/>
          </a:ln>
        </p:spPr>
      </p:cxnSp>
      <p:pic>
        <p:nvPicPr>
          <p:cNvPr id="442" name="Google Shape;442;p48"/>
          <p:cNvPicPr preferRelativeResize="0"/>
          <p:nvPr/>
        </p:nvPicPr>
        <p:blipFill>
          <a:blip r:embed="rId3"/>
          <a:stretch>
            <a:fillRect/>
          </a:stretch>
        </p:blipFill>
        <p:spPr>
          <a:xfrm>
            <a:off x="344875" y="3425388"/>
            <a:ext cx="8191500" cy="1419225"/>
          </a:xfrm>
          <a:prstGeom prst="rect">
            <a:avLst/>
          </a:prstGeom>
          <a:noFill/>
          <a:ln>
            <a:noFill/>
          </a:ln>
        </p:spPr>
      </p:pic>
      <p:cxnSp>
        <p:nvCxnSpPr>
          <p:cNvPr id="443" name="Google Shape;443;p48"/>
          <p:cNvCxnSpPr>
            <a:stCxn id="439" idx="3"/>
          </p:cNvCxnSpPr>
          <p:nvPr/>
        </p:nvCxnSpPr>
        <p:spPr>
          <a:xfrm rot="10800000" flipH="1">
            <a:off x="3945325" y="923875"/>
            <a:ext cx="613200" cy="8100"/>
          </a:xfrm>
          <a:prstGeom prst="straightConnector1">
            <a:avLst/>
          </a:prstGeom>
          <a:noFill/>
          <a:ln w="9525" cap="flat" cmpd="sng">
            <a:solidFill>
              <a:srgbClr val="FF0000"/>
            </a:solidFill>
            <a:prstDash val="solid"/>
            <a:round/>
            <a:headEnd type="none" w="med" len="med"/>
            <a:tailEnd type="triangle" w="med" len="med"/>
          </a:ln>
        </p:spPr>
      </p:cxnSp>
      <p:sp>
        <p:nvSpPr>
          <p:cNvPr id="444" name="Google Shape;444;p48"/>
          <p:cNvSpPr txBox="1"/>
          <p:nvPr/>
        </p:nvSpPr>
        <p:spPr>
          <a:xfrm>
            <a:off x="4460150" y="727813"/>
            <a:ext cx="314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Just similar to User Mode C macro</a:t>
            </a:r>
            <a:endParaRPr sz="130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470075" y="385750"/>
            <a:ext cx="8428500" cy="4550100"/>
          </a:xfrm>
          <a:prstGeom prst="rect">
            <a:avLst/>
          </a:prstGeom>
        </p:spPr>
        <p:txBody>
          <a:bodyPr spcFirstLastPara="1" wrap="square" lIns="91425" tIns="91425" rIns="91425" bIns="91425" anchor="ctr" anchorCtr="0">
            <a:normAutofit/>
          </a:bodyPr>
          <a:lstStyle/>
          <a:p>
            <a:pPr marL="594360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7. </a:t>
            </a:r>
            <a:r>
              <a:rPr lang="en-GB" sz="1300" b="1" i="1">
                <a:latin typeface="Lato" panose="020F0502020204030203"/>
                <a:ea typeface="Lato" panose="020F0502020204030203"/>
                <a:cs typeface="Lato" panose="020F0502020204030203"/>
                <a:sym typeface="Lato" panose="020F0502020204030203"/>
              </a:rPr>
              <a:t>Char Device File</a:t>
            </a:r>
            <a:r>
              <a:rPr lang="en-GB" sz="1300">
                <a:latin typeface="Lato" panose="020F0502020204030203"/>
                <a:ea typeface="Lato" panose="020F0502020204030203"/>
                <a:cs typeface="Lato" panose="020F0502020204030203"/>
                <a:sym typeface="Lato" panose="020F0502020204030203"/>
              </a:rPr>
              <a:t> Clean Up soon after removal of our LKM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p:txBody>
      </p:sp>
      <p:pic>
        <p:nvPicPr>
          <p:cNvPr id="450" name="Google Shape;450;p49"/>
          <p:cNvPicPr preferRelativeResize="0"/>
          <p:nvPr/>
        </p:nvPicPr>
        <p:blipFill>
          <a:blip r:embed="rId1"/>
          <a:stretch>
            <a:fillRect/>
          </a:stretch>
        </p:blipFill>
        <p:spPr>
          <a:xfrm>
            <a:off x="470063" y="419100"/>
            <a:ext cx="5591175" cy="4305300"/>
          </a:xfrm>
          <a:prstGeom prst="rect">
            <a:avLst/>
          </a:prstGeom>
          <a:noFill/>
          <a:ln>
            <a:noFill/>
          </a:ln>
        </p:spPr>
      </p:pic>
      <p:pic>
        <p:nvPicPr>
          <p:cNvPr id="451" name="Google Shape;451;p49"/>
          <p:cNvPicPr preferRelativeResize="0"/>
          <p:nvPr/>
        </p:nvPicPr>
        <p:blipFill>
          <a:blip r:embed="rId2"/>
          <a:stretch>
            <a:fillRect/>
          </a:stretch>
        </p:blipFill>
        <p:spPr>
          <a:xfrm>
            <a:off x="6241088" y="1430613"/>
            <a:ext cx="2657475" cy="904875"/>
          </a:xfrm>
          <a:prstGeom prst="rect">
            <a:avLst/>
          </a:prstGeom>
          <a:noFill/>
          <a:ln>
            <a:noFill/>
          </a:ln>
        </p:spPr>
      </p:pic>
      <p:sp>
        <p:nvSpPr>
          <p:cNvPr id="452" name="Google Shape;452;p49"/>
          <p:cNvSpPr txBox="1"/>
          <p:nvPr/>
        </p:nvSpPr>
        <p:spPr>
          <a:xfrm>
            <a:off x="6417075" y="3667675"/>
            <a:ext cx="20826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8. Now the Main Part :)</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433850" y="811200"/>
            <a:ext cx="75939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sp>
        <p:nvSpPr>
          <p:cNvPr id="458" name="Google Shape;458;p50"/>
          <p:cNvSpPr txBox="1"/>
          <p:nvPr/>
        </p:nvSpPr>
        <p:spPr>
          <a:xfrm>
            <a:off x="94125" y="128025"/>
            <a:ext cx="2620800" cy="1897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Part7.2: </a:t>
            </a:r>
            <a:r>
              <a:rPr lang="en-GB" sz="2500" b="1" u="sng">
                <a:solidFill>
                  <a:schemeClr val="lt1"/>
                </a:solidFill>
                <a:latin typeface="Montserrat" panose="00000500000000000000"/>
                <a:ea typeface="Montserrat" panose="00000500000000000000"/>
                <a:cs typeface="Montserrat" panose="00000500000000000000"/>
                <a:sym typeface="Montserrat" panose="00000500000000000000"/>
              </a:rPr>
              <a:t>Control via Syscall Interception</a:t>
            </a:r>
            <a:r>
              <a:rPr lang="en-GB" sz="2500" b="1">
                <a:solidFill>
                  <a:schemeClr val="lt1"/>
                </a:solidFill>
                <a:latin typeface="Montserrat" panose="00000500000000000000"/>
                <a:ea typeface="Montserrat" panose="00000500000000000000"/>
                <a:cs typeface="Montserrat" panose="00000500000000000000"/>
                <a:sym typeface="Montserrat" panose="00000500000000000000"/>
              </a:rPr>
              <a:t>:</a:t>
            </a:r>
            <a:endParaRPr sz="25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459" name="Google Shape;459;p50"/>
          <p:cNvPicPr preferRelativeResize="0"/>
          <p:nvPr/>
        </p:nvPicPr>
        <p:blipFill>
          <a:blip r:embed="rId1"/>
          <a:stretch>
            <a:fillRect/>
          </a:stretch>
        </p:blipFill>
        <p:spPr>
          <a:xfrm>
            <a:off x="2764400" y="0"/>
            <a:ext cx="6379601" cy="51736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63" name="Shape 463"/>
        <p:cNvGrpSpPr/>
        <p:nvPr/>
      </p:nvGrpSpPr>
      <p:grpSpPr>
        <a:xfrm>
          <a:off x="0" y="0"/>
          <a:ext cx="0" cy="0"/>
          <a:chOff x="0" y="0"/>
          <a:chExt cx="0" cy="0"/>
        </a:xfrm>
      </p:grpSpPr>
      <p:sp>
        <p:nvSpPr>
          <p:cNvPr id="464" name="Google Shape;464;p51"/>
          <p:cNvSpPr txBox="1"/>
          <p:nvPr>
            <p:ph type="title"/>
          </p:nvPr>
        </p:nvSpPr>
        <p:spPr>
          <a:xfrm>
            <a:off x="494250" y="472763"/>
            <a:ext cx="8155500" cy="3421800"/>
          </a:xfrm>
          <a:prstGeom prst="rect">
            <a:avLst/>
          </a:prstGeom>
          <a:solidFill>
            <a:schemeClr val="dk1"/>
          </a:solidFill>
        </p:spPr>
        <p:txBody>
          <a:bodyPr spcFirstLastPara="1" wrap="square" lIns="91425" tIns="91425" rIns="91425" bIns="91425" anchor="ctr" anchorCtr="0">
            <a:no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System Call is a way for programs to interact with the operating system.</a:t>
            </a: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146050" lvl="0" indent="0" algn="l" rtl="0">
              <a:spcBef>
                <a:spcPts val="0"/>
              </a:spcBef>
              <a:spcAft>
                <a:spcPts val="0"/>
              </a:spcAft>
              <a:buSzPts val="1300"/>
              <a:buFont typeface="Lato" panose="020F0502020204030203"/>
            </a:pPr>
            <a:r>
              <a:rPr lang="en-US" altLang="en-GB" sz="1300">
                <a:latin typeface="Lato" panose="020F0502020204030203"/>
                <a:ea typeface="Lato" panose="020F0502020204030203"/>
                <a:cs typeface="Lato" panose="020F0502020204030203"/>
                <a:sym typeface="Lato" panose="020F0502020204030203"/>
              </a:rPr>
              <a:t>2.  </a:t>
            </a:r>
            <a:r>
              <a:rPr lang="en-GB" sz="1300">
                <a:latin typeface="Lato" panose="020F0502020204030203"/>
                <a:ea typeface="Lato" panose="020F0502020204030203"/>
                <a:cs typeface="Lato" panose="020F0502020204030203"/>
                <a:sym typeface="Lato" panose="020F0502020204030203"/>
              </a:rPr>
              <a:t>Let’s abuse/intercept Syscalls   </a:t>
            </a: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 Many ways! </a:t>
            </a: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 </a:t>
            </a:r>
            <a:r>
              <a:rPr lang="en-US" altLang="en-GB" sz="1300">
                <a:latin typeface="Lato" panose="020F0502020204030203"/>
                <a:ea typeface="Lato" panose="020F0502020204030203"/>
                <a:cs typeface="Lato" panose="020F0502020204030203"/>
                <a:sym typeface="Lato" panose="020F0502020204030203"/>
              </a:rPr>
              <a:t>               </a:t>
            </a:r>
            <a:r>
              <a:rPr lang="en-GB" sz="1300" b="1" i="1">
                <a:latin typeface="Arial" panose="020B0604020202020204"/>
                <a:ea typeface="Arial" panose="020B0604020202020204"/>
                <a:cs typeface="Arial" panose="020B0604020202020204"/>
                <a:sym typeface="Arial" panose="020B0604020202020204"/>
              </a:rPr>
              <a:t>Syscall table hijacking</a:t>
            </a:r>
            <a:r>
              <a:rPr lang="en-GB" sz="1300">
                <a:latin typeface="Arial" panose="020B0604020202020204"/>
                <a:ea typeface="Arial" panose="020B0604020202020204"/>
                <a:cs typeface="Arial" panose="020B0604020202020204"/>
                <a:sym typeface="Arial" panose="020B0604020202020204"/>
              </a:rPr>
              <a:t> technique</a:t>
            </a: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146050" lvl="0" indent="0" algn="l" rtl="0">
              <a:spcBef>
                <a:spcPts val="0"/>
              </a:spcBef>
              <a:spcAft>
                <a:spcPts val="0"/>
              </a:spcAft>
              <a:buSzPts val="1300"/>
              <a:buFont typeface="Lato" panose="020F0502020204030203"/>
            </a:pPr>
            <a:r>
              <a:rPr lang="en-US" altLang="en-GB" sz="1300" b="1" i="1">
                <a:latin typeface="Arial" panose="020B0604020202020204"/>
                <a:ea typeface="Arial" panose="020B0604020202020204"/>
                <a:cs typeface="Arial" panose="020B0604020202020204"/>
                <a:sym typeface="Arial" panose="020B0604020202020204"/>
              </a:rPr>
              <a:t>3. </a:t>
            </a:r>
            <a:r>
              <a:rPr lang="en-GB" sz="1300" b="1" i="1">
                <a:latin typeface="Arial" panose="020B0604020202020204"/>
                <a:ea typeface="Arial" panose="020B0604020202020204"/>
                <a:cs typeface="Arial" panose="020B0604020202020204"/>
                <a:sym typeface="Arial" panose="020B0604020202020204"/>
              </a:rPr>
              <a:t>Syscall table hijacking</a:t>
            </a:r>
            <a:r>
              <a:rPr lang="en-GB" sz="1300">
                <a:latin typeface="Arial" panose="020B0604020202020204"/>
                <a:ea typeface="Arial" panose="020B0604020202020204"/>
                <a:cs typeface="Arial" panose="020B0604020202020204"/>
                <a:sym typeface="Arial" panose="020B0604020202020204"/>
              </a:rPr>
              <a:t> technique </a:t>
            </a:r>
            <a:r>
              <a:rPr lang="en-US" altLang="en-GB" sz="1300">
                <a:latin typeface="Arial" panose="020B0604020202020204"/>
                <a:ea typeface="Arial" panose="020B0604020202020204"/>
                <a:cs typeface="Arial" panose="020B0604020202020204"/>
                <a:sym typeface="Arial" panose="020B0604020202020204"/>
              </a:rPr>
              <a:t>         </a:t>
            </a:r>
            <a:r>
              <a:rPr lang="en-GB" sz="1300">
                <a:latin typeface="Lato" panose="020F0502020204030203"/>
                <a:ea typeface="Lato" panose="020F0502020204030203"/>
                <a:cs typeface="Lato" panose="020F0502020204030203"/>
                <a:sym typeface="Lato" panose="020F0502020204030203"/>
              </a:rPr>
              <a:t>Many ways! </a:t>
            </a:r>
            <a:r>
              <a:rPr lang="en-US" altLang="en-GB" sz="1300">
                <a:latin typeface="Lato" panose="020F0502020204030203"/>
                <a:ea typeface="Lato" panose="020F0502020204030203"/>
                <a:cs typeface="Lato" panose="020F0502020204030203"/>
                <a:sym typeface="Lato" panose="020F0502020204030203"/>
              </a:rPr>
              <a:t>                 </a:t>
            </a:r>
            <a:r>
              <a:rPr lang="en-GB" sz="1300" b="1" i="1">
                <a:latin typeface="Roboto Mono" panose="00000009000000000000"/>
                <a:ea typeface="Roboto Mono" panose="00000009000000000000"/>
                <a:cs typeface="Roboto Mono" panose="00000009000000000000"/>
                <a:sym typeface="Roboto Mono" panose="00000009000000000000"/>
              </a:rPr>
              <a:t>kallsyms_lookup_name()</a:t>
            </a:r>
            <a:endParaRPr sz="1500"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r>
              <a:rPr lang="en-GB" sz="1800" b="1">
                <a:latin typeface="Lato" panose="020F0502020204030203"/>
                <a:ea typeface="Lato" panose="020F0502020204030203"/>
                <a:cs typeface="Lato" panose="020F0502020204030203"/>
                <a:sym typeface="Lato" panose="020F0502020204030203"/>
              </a:rPr>
              <a:t>1st Step: </a:t>
            </a:r>
            <a:r>
              <a:rPr lang="en-GB" sz="1300" b="1">
                <a:latin typeface="Lato" panose="020F0502020204030203"/>
                <a:ea typeface="Lato" panose="020F0502020204030203"/>
                <a:cs typeface="Lato" panose="020F0502020204030203"/>
                <a:sym typeface="Lato" panose="020F0502020204030203"/>
              </a:rPr>
              <a:t>Get address of Syscall table via symbol</a:t>
            </a:r>
            <a:endParaRPr sz="1300" b="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9144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Manual Method: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2.      Programmatic method using Syscall (simply functions): -&gt; </a:t>
            </a:r>
            <a:r>
              <a:rPr lang="en-GB" sz="1300" b="1">
                <a:latin typeface="Lato" panose="020F0502020204030203"/>
                <a:ea typeface="Lato" panose="020F0502020204030203"/>
                <a:cs typeface="Lato" panose="020F0502020204030203"/>
                <a:sym typeface="Lato" panose="020F0502020204030203"/>
              </a:rPr>
              <a:t>PTO</a:t>
            </a:r>
            <a:endParaRPr sz="1300" b="1">
              <a:latin typeface="Lato" panose="020F0502020204030203"/>
              <a:ea typeface="Lato" panose="020F0502020204030203"/>
              <a:cs typeface="Lato" panose="020F0502020204030203"/>
              <a:sym typeface="Lato" panose="020F0502020204030203"/>
            </a:endParaRPr>
          </a:p>
        </p:txBody>
      </p:sp>
      <p:sp>
        <p:nvSpPr>
          <p:cNvPr id="465" name="Google Shape;465;p51"/>
          <p:cNvSpPr txBox="1"/>
          <p:nvPr/>
        </p:nvSpPr>
        <p:spPr>
          <a:xfrm>
            <a:off x="748050" y="-569400"/>
            <a:ext cx="69855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endParaRPr sz="2500" b="1">
              <a:solidFill>
                <a:schemeClr val="lt1"/>
              </a:solidFill>
              <a:latin typeface="Montserrat" panose="00000500000000000000"/>
              <a:ea typeface="Montserrat" panose="00000500000000000000"/>
              <a:cs typeface="Montserrat" panose="00000500000000000000"/>
              <a:sym typeface="Montserrat" panose="00000500000000000000"/>
            </a:endParaRPr>
          </a:p>
        </p:txBody>
      </p:sp>
      <p:cxnSp>
        <p:nvCxnSpPr>
          <p:cNvPr id="466" name="Google Shape;466;p51"/>
          <p:cNvCxnSpPr/>
          <p:nvPr/>
        </p:nvCxnSpPr>
        <p:spPr>
          <a:xfrm>
            <a:off x="3033530" y="1168575"/>
            <a:ext cx="852600" cy="0"/>
          </a:xfrm>
          <a:prstGeom prst="straightConnector1">
            <a:avLst/>
          </a:prstGeom>
          <a:noFill/>
          <a:ln w="9525" cap="flat" cmpd="sng">
            <a:solidFill>
              <a:srgbClr val="FF0000"/>
            </a:solidFill>
            <a:prstDash val="solid"/>
            <a:round/>
            <a:headEnd type="none" w="med" len="med"/>
            <a:tailEnd type="triangle" w="med" len="med"/>
          </a:ln>
        </p:spPr>
      </p:cxnSp>
      <p:cxnSp>
        <p:nvCxnSpPr>
          <p:cNvPr id="467" name="Google Shape;467;p51"/>
          <p:cNvCxnSpPr/>
          <p:nvPr/>
        </p:nvCxnSpPr>
        <p:spPr>
          <a:xfrm>
            <a:off x="4899945" y="1168575"/>
            <a:ext cx="379095" cy="4445"/>
          </a:xfrm>
          <a:prstGeom prst="straightConnector1">
            <a:avLst/>
          </a:prstGeom>
          <a:noFill/>
          <a:ln w="9525" cap="flat" cmpd="sng">
            <a:solidFill>
              <a:srgbClr val="FF0000"/>
            </a:solidFill>
            <a:prstDash val="solid"/>
            <a:round/>
            <a:headEnd type="none" w="med" len="med"/>
            <a:tailEnd type="triangle" w="med" len="med"/>
          </a:ln>
        </p:spPr>
      </p:cxnSp>
      <p:sp>
        <p:nvSpPr>
          <p:cNvPr id="468" name="Google Shape;468;p51"/>
          <p:cNvSpPr txBox="1"/>
          <p:nvPr/>
        </p:nvSpPr>
        <p:spPr>
          <a:xfrm>
            <a:off x="838425" y="4367325"/>
            <a:ext cx="76593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rPr>
              <a:t>link:</a:t>
            </a:r>
            <a:endParaRPr sz="1200" b="1">
              <a:solidFill>
                <a:schemeClr val="lt1"/>
              </a:solidFill>
            </a:endParaRPr>
          </a:p>
          <a:p>
            <a:pPr marL="0" lvl="0" indent="0" algn="l" rtl="0">
              <a:spcBef>
                <a:spcPts val="0"/>
              </a:spcBef>
              <a:spcAft>
                <a:spcPts val="0"/>
              </a:spcAft>
              <a:buNone/>
            </a:pPr>
            <a:r>
              <a:rPr lang="en-GB" sz="1200" u="sng">
                <a:solidFill>
                  <a:schemeClr val="hlink"/>
                </a:solidFill>
                <a:hlinkClick r:id="rId1"/>
              </a:rPr>
              <a:t>https://foxtrot-sq.medium.com/linux-rootkits-multiple-ways-to-hook-syscall-s-7001cc02a1e6</a:t>
            </a:r>
            <a:endParaRPr sz="1200" u="sng">
              <a:solidFill>
                <a:schemeClr val="accent1"/>
              </a:solidFill>
            </a:endParaRPr>
          </a:p>
          <a:p>
            <a:pPr marL="0" lvl="0" indent="0" algn="l" rtl="0">
              <a:spcBef>
                <a:spcPts val="0"/>
              </a:spcBef>
              <a:spcAft>
                <a:spcPts val="0"/>
              </a:spcAft>
              <a:buNone/>
            </a:pPr>
            <a:r>
              <a:rPr lang="en-GB" sz="1200" u="sng">
                <a:solidFill>
                  <a:schemeClr val="hlink"/>
                </a:solidFill>
                <a:hlinkClick r:id="rId2"/>
              </a:rPr>
              <a:t>https://infosecwriteups.com/linux-kernel-module-rootkit-syscall-table-hijacking-8f1bc0bd099c</a:t>
            </a:r>
            <a:endParaRPr sz="1200" u="sng">
              <a:solidFill>
                <a:schemeClr val="accent1"/>
              </a:solidFill>
            </a:endParaRPr>
          </a:p>
        </p:txBody>
      </p:sp>
      <p:cxnSp>
        <p:nvCxnSpPr>
          <p:cNvPr id="469" name="Google Shape;469;p51"/>
          <p:cNvCxnSpPr/>
          <p:nvPr/>
        </p:nvCxnSpPr>
        <p:spPr>
          <a:xfrm flipV="1">
            <a:off x="3572320" y="1539320"/>
            <a:ext cx="313690" cy="2540"/>
          </a:xfrm>
          <a:prstGeom prst="straightConnector1">
            <a:avLst/>
          </a:prstGeom>
          <a:noFill/>
          <a:ln w="9525" cap="flat" cmpd="sng">
            <a:solidFill>
              <a:srgbClr val="FF0000"/>
            </a:solidFill>
            <a:prstDash val="solid"/>
            <a:round/>
            <a:headEnd type="none" w="med" len="med"/>
            <a:tailEnd type="triangle" w="med" len="med"/>
          </a:ln>
        </p:spPr>
      </p:cxnSp>
      <p:cxnSp>
        <p:nvCxnSpPr>
          <p:cNvPr id="470" name="Google Shape;470;p51"/>
          <p:cNvCxnSpPr/>
          <p:nvPr/>
        </p:nvCxnSpPr>
        <p:spPr>
          <a:xfrm flipV="1">
            <a:off x="4733115" y="1541860"/>
            <a:ext cx="545465" cy="24765"/>
          </a:xfrm>
          <a:prstGeom prst="straightConnector1">
            <a:avLst/>
          </a:prstGeom>
          <a:noFill/>
          <a:ln w="9525" cap="flat" cmpd="sng">
            <a:solidFill>
              <a:srgbClr val="FF0000"/>
            </a:solidFill>
            <a:prstDash val="solid"/>
            <a:round/>
            <a:headEnd type="none" w="med" len="med"/>
            <a:tailEnd type="triangle" w="med" len="med"/>
          </a:ln>
        </p:spPr>
      </p:cxnSp>
      <p:pic>
        <p:nvPicPr>
          <p:cNvPr id="471" name="Google Shape;471;p51"/>
          <p:cNvPicPr preferRelativeResize="0"/>
          <p:nvPr/>
        </p:nvPicPr>
        <p:blipFill>
          <a:blip r:embed="rId3"/>
          <a:stretch>
            <a:fillRect/>
          </a:stretch>
        </p:blipFill>
        <p:spPr>
          <a:xfrm>
            <a:off x="1126275" y="2795600"/>
            <a:ext cx="6038850" cy="485775"/>
          </a:xfrm>
          <a:prstGeom prst="rect">
            <a:avLst/>
          </a:prstGeom>
          <a:noFill/>
          <a:ln>
            <a:noFill/>
          </a:ln>
        </p:spPr>
      </p:pic>
      <p:sp>
        <p:nvSpPr>
          <p:cNvPr id="472" name="Google Shape;472;p51"/>
          <p:cNvSpPr/>
          <p:nvPr/>
        </p:nvSpPr>
        <p:spPr>
          <a:xfrm>
            <a:off x="988495" y="1951963"/>
            <a:ext cx="3910800" cy="45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I</a:t>
            </a:r>
            <a:r>
              <a:rPr lang="en-GB" b="1"/>
              <a:t>ntroduction:</a:t>
            </a:r>
            <a:endParaRPr b="1"/>
          </a:p>
        </p:txBody>
      </p:sp>
      <p:sp>
        <p:nvSpPr>
          <p:cNvPr id="157" name="Google Shape;157;p16"/>
          <p:cNvSpPr txBox="1"/>
          <p:nvPr>
            <p:ph type="body" idx="1"/>
          </p:nvPr>
        </p:nvSpPr>
        <p:spPr>
          <a:xfrm>
            <a:off x="318875" y="3036200"/>
            <a:ext cx="8235300" cy="1843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b="1" i="1">
                <a:latin typeface="Arial" panose="020B0604020202020204"/>
                <a:ea typeface="Arial" panose="020B0604020202020204"/>
                <a:cs typeface="Arial" panose="020B0604020202020204"/>
                <a:sym typeface="Arial" panose="020B0604020202020204"/>
              </a:rPr>
              <a:t>reveng_rtkit</a:t>
            </a:r>
            <a:r>
              <a:rPr lang="en-GB">
                <a:latin typeface="Arial" panose="020B0604020202020204"/>
                <a:ea typeface="Arial" panose="020B0604020202020204"/>
                <a:cs typeface="Arial" panose="020B0604020202020204"/>
                <a:sym typeface="Arial" panose="020B0604020202020204"/>
              </a:rPr>
              <a:t> is a Linux Loadable Kernel module (aka LKM) based rootkit (ring-0), targeting Linux Kernel: 6.2.0-26-generic, 5.19.0-32-generic (also, 5.11.0-49-generic and 5.15.x) as it was only tested on it till now. It is capable of </a:t>
            </a:r>
            <a:r>
              <a:rPr lang="en-GB" b="1">
                <a:latin typeface="Arial" panose="020B0604020202020204"/>
                <a:ea typeface="Arial" panose="020B0604020202020204"/>
                <a:cs typeface="Arial" panose="020B0604020202020204"/>
                <a:sym typeface="Arial" panose="020B0604020202020204"/>
              </a:rPr>
              <a:t>hiding itself</a:t>
            </a:r>
            <a:r>
              <a:rPr lang="en-GB">
                <a:latin typeface="Arial" panose="020B0604020202020204"/>
                <a:ea typeface="Arial" panose="020B0604020202020204"/>
                <a:cs typeface="Arial" panose="020B0604020202020204"/>
                <a:sym typeface="Arial" panose="020B0604020202020204"/>
              </a:rPr>
              <a:t>, </a:t>
            </a:r>
            <a:r>
              <a:rPr lang="en-GB" b="1">
                <a:latin typeface="Arial" panose="020B0604020202020204"/>
                <a:ea typeface="Arial" panose="020B0604020202020204"/>
                <a:cs typeface="Arial" panose="020B0604020202020204"/>
                <a:sym typeface="Arial" panose="020B0604020202020204"/>
              </a:rPr>
              <a:t>processes/implants</a:t>
            </a:r>
            <a:r>
              <a:rPr lang="en-GB">
                <a:latin typeface="Arial" panose="020B0604020202020204"/>
                <a:ea typeface="Arial" panose="020B0604020202020204"/>
                <a:cs typeface="Arial" panose="020B0604020202020204"/>
                <a:sym typeface="Arial" panose="020B0604020202020204"/>
              </a:rPr>
              <a:t>, </a:t>
            </a:r>
            <a:r>
              <a:rPr lang="en-GB" b="1">
                <a:latin typeface="Arial" panose="020B0604020202020204"/>
                <a:ea typeface="Arial" panose="020B0604020202020204"/>
                <a:cs typeface="Arial" panose="020B0604020202020204"/>
                <a:sym typeface="Arial" panose="020B0604020202020204"/>
              </a:rPr>
              <a:t>rmmod proof</a:t>
            </a:r>
            <a:r>
              <a:rPr lang="en-GB">
                <a:latin typeface="Arial" panose="020B0604020202020204"/>
                <a:ea typeface="Arial" panose="020B0604020202020204"/>
                <a:cs typeface="Arial" panose="020B0604020202020204"/>
                <a:sym typeface="Arial" panose="020B0604020202020204"/>
              </a:rPr>
              <a:t>, </a:t>
            </a:r>
            <a:r>
              <a:rPr lang="en-GB" b="1">
                <a:latin typeface="Arial" panose="020B0604020202020204"/>
                <a:ea typeface="Arial" panose="020B0604020202020204"/>
                <a:cs typeface="Arial" panose="020B0604020202020204"/>
                <a:sym typeface="Arial" panose="020B0604020202020204"/>
              </a:rPr>
              <a:t>ability to escalate privilege to root user without requiring any sudo password</a:t>
            </a:r>
            <a:r>
              <a:rPr lang="en-GB">
                <a:latin typeface="Arial" panose="020B0604020202020204"/>
                <a:ea typeface="Arial" panose="020B0604020202020204"/>
                <a:cs typeface="Arial" panose="020B0604020202020204"/>
                <a:sym typeface="Arial" panose="020B0604020202020204"/>
              </a:rPr>
              <a:t> (once it is injected into the kernel), has the ability to </a:t>
            </a:r>
            <a:r>
              <a:rPr lang="en-GB" b="1">
                <a:latin typeface="Arial" panose="020B0604020202020204"/>
                <a:ea typeface="Arial" panose="020B0604020202020204"/>
                <a:cs typeface="Arial" panose="020B0604020202020204"/>
                <a:sym typeface="Arial" panose="020B0604020202020204"/>
              </a:rPr>
              <a:t>bypass the infamous rkhunter anti-rootkit and chkrootkit (</a:t>
            </a:r>
            <a:r>
              <a:rPr lang="en-GB" i="1">
                <a:latin typeface="Arial" panose="020B0604020202020204"/>
                <a:ea typeface="Arial" panose="020B0604020202020204"/>
                <a:cs typeface="Arial" panose="020B0604020202020204"/>
                <a:sym typeface="Arial" panose="020B0604020202020204"/>
              </a:rPr>
              <a:t>if processes are not hidden</a:t>
            </a:r>
            <a:r>
              <a:rPr lang="en-GB" b="1">
                <a:latin typeface="Arial" panose="020B0604020202020204"/>
                <a:ea typeface="Arial" panose="020B0604020202020204"/>
                <a:cs typeface="Arial" panose="020B0604020202020204"/>
                <a:sym typeface="Arial" panose="020B0604020202020204"/>
              </a:rPr>
              <a:t>)</a:t>
            </a:r>
            <a:r>
              <a:rPr lang="en-GB">
                <a:latin typeface="Arial" panose="020B0604020202020204"/>
                <a:ea typeface="Arial" panose="020B0604020202020204"/>
                <a:cs typeface="Arial" panose="020B0604020202020204"/>
                <a:sym typeface="Arial" panose="020B0604020202020204"/>
              </a:rPr>
              <a:t>. This project is heavily inspired by </a:t>
            </a:r>
            <a:r>
              <a:rPr lang="en-GB" b="1">
                <a:latin typeface="Arial" panose="020B0604020202020204"/>
                <a:ea typeface="Arial" panose="020B0604020202020204"/>
                <a:cs typeface="Arial" panose="020B0604020202020204"/>
                <a:sym typeface="Arial" panose="020B0604020202020204"/>
              </a:rPr>
              <a:t>Heroin </a:t>
            </a:r>
            <a:r>
              <a:rPr lang="en-GB">
                <a:latin typeface="Arial" panose="020B0604020202020204"/>
                <a:ea typeface="Arial" panose="020B0604020202020204"/>
                <a:cs typeface="Arial" panose="020B0604020202020204"/>
                <a:sym typeface="Arial" panose="020B0604020202020204"/>
              </a:rPr>
              <a:t>by </a:t>
            </a:r>
            <a:r>
              <a:rPr lang="en-GB" i="1">
                <a:latin typeface="Arial" panose="020B0604020202020204"/>
                <a:ea typeface="Arial" panose="020B0604020202020204"/>
                <a:cs typeface="Arial" panose="020B0604020202020204"/>
                <a:sym typeface="Arial" panose="020B0604020202020204"/>
              </a:rPr>
              <a:t>Runar Jensen</a:t>
            </a:r>
            <a:r>
              <a:rPr lang="en-GB">
                <a:latin typeface="Arial" panose="020B0604020202020204"/>
                <a:ea typeface="Arial" panose="020B0604020202020204"/>
                <a:cs typeface="Arial" panose="020B0604020202020204"/>
                <a:sym typeface="Arial" panose="020B0604020202020204"/>
              </a:rPr>
              <a:t> and </a:t>
            </a:r>
            <a:r>
              <a:rPr lang="en-GB" b="1">
                <a:latin typeface="Arial" panose="020B0604020202020204"/>
                <a:ea typeface="Arial" panose="020B0604020202020204"/>
                <a:cs typeface="Arial" panose="020B0604020202020204"/>
                <a:sym typeface="Arial" panose="020B0604020202020204"/>
              </a:rPr>
              <a:t>Diamorphine</a:t>
            </a:r>
            <a:r>
              <a:rPr lang="en-GB">
                <a:latin typeface="Arial" panose="020B0604020202020204"/>
                <a:ea typeface="Arial" panose="020B0604020202020204"/>
                <a:cs typeface="Arial" panose="020B0604020202020204"/>
                <a:sym typeface="Arial" panose="020B0604020202020204"/>
              </a:rPr>
              <a:t> by </a:t>
            </a:r>
            <a:r>
              <a:rPr lang="en-GB" i="1">
                <a:latin typeface="Arial" panose="020B0604020202020204"/>
                <a:ea typeface="Arial" panose="020B0604020202020204"/>
                <a:cs typeface="Arial" panose="020B0604020202020204"/>
                <a:sym typeface="Arial" panose="020B0604020202020204"/>
              </a:rPr>
              <a:t>Victor Ramos Mello</a:t>
            </a:r>
            <a:r>
              <a:rPr lang="en-GB">
                <a:latin typeface="Arial" panose="020B0604020202020204"/>
                <a:ea typeface="Arial" panose="020B0604020202020204"/>
                <a:cs typeface="Arial" panose="020B0604020202020204"/>
                <a:sym typeface="Arial" panose="020B0604020202020204"/>
              </a:rPr>
              <a:t>, open-source LKM based rootkit projects. It is basically a </a:t>
            </a:r>
            <a:r>
              <a:rPr lang="en-GB" b="1">
                <a:latin typeface="Arial" panose="020B0604020202020204"/>
                <a:ea typeface="Arial" panose="020B0604020202020204"/>
                <a:cs typeface="Arial" panose="020B0604020202020204"/>
                <a:sym typeface="Arial" panose="020B0604020202020204"/>
              </a:rPr>
              <a:t>post-exploitation tool</a:t>
            </a:r>
            <a:r>
              <a:rPr lang="en-GB">
                <a:latin typeface="Arial" panose="020B0604020202020204"/>
                <a:ea typeface="Arial" panose="020B0604020202020204"/>
                <a:cs typeface="Arial" panose="020B0604020202020204"/>
                <a:sym typeface="Arial" panose="020B0604020202020204"/>
              </a:rPr>
              <a:t> with the intent </a:t>
            </a:r>
            <a:r>
              <a:rPr lang="en-GB" i="1" u="sng">
                <a:latin typeface="Arial" panose="020B0604020202020204"/>
                <a:ea typeface="Arial" panose="020B0604020202020204"/>
                <a:cs typeface="Arial" panose="020B0604020202020204"/>
                <a:sym typeface="Arial" panose="020B0604020202020204"/>
              </a:rPr>
              <a:t>to perform every task stealthily</a:t>
            </a:r>
            <a:r>
              <a:rPr lang="en-GB">
                <a:latin typeface="Arial" panose="020B0604020202020204"/>
                <a:ea typeface="Arial" panose="020B0604020202020204"/>
                <a:cs typeface="Arial" panose="020B0604020202020204"/>
                <a:sym typeface="Arial" panose="020B0604020202020204"/>
              </a:rPr>
              <a:t> (without getting caught).</a:t>
            </a:r>
            <a:endParaRPr lang="en-GB">
              <a:latin typeface="Arial" panose="020B0604020202020204"/>
              <a:ea typeface="Arial" panose="020B0604020202020204"/>
              <a:cs typeface="Arial" panose="020B0604020202020204"/>
              <a:sym typeface="Arial" panose="020B0604020202020204"/>
            </a:endParaRPr>
          </a:p>
        </p:txBody>
      </p:sp>
      <p:pic>
        <p:nvPicPr>
          <p:cNvPr id="158" name="Google Shape;158;p16"/>
          <p:cNvPicPr preferRelativeResize="0"/>
          <p:nvPr/>
        </p:nvPicPr>
        <p:blipFill>
          <a:blip r:embed="rId1"/>
          <a:stretch>
            <a:fillRect/>
          </a:stretch>
        </p:blipFill>
        <p:spPr>
          <a:xfrm>
            <a:off x="388200" y="1084675"/>
            <a:ext cx="8401500" cy="1771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76" name="Shape 476"/>
        <p:cNvGrpSpPr/>
        <p:nvPr/>
      </p:nvGrpSpPr>
      <p:grpSpPr>
        <a:xfrm>
          <a:off x="0" y="0"/>
          <a:ext cx="0" cy="0"/>
          <a:chOff x="0" y="0"/>
          <a:chExt cx="0" cy="0"/>
        </a:xfrm>
      </p:grpSpPr>
      <p:sp>
        <p:nvSpPr>
          <p:cNvPr id="477" name="Google Shape;477;p52"/>
          <p:cNvSpPr txBox="1"/>
          <p:nvPr>
            <p:ph type="title"/>
          </p:nvPr>
        </p:nvSpPr>
        <p:spPr>
          <a:xfrm>
            <a:off x="823850" y="615350"/>
            <a:ext cx="7757700" cy="3544200"/>
          </a:xfrm>
          <a:prstGeom prst="rect">
            <a:avLst/>
          </a:prstGeom>
          <a:solidFill>
            <a:schemeClr val="dk1"/>
          </a:solidFill>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3. </a:t>
            </a:r>
            <a:r>
              <a:rPr lang="en-GB" sz="1300" b="1" i="1">
                <a:latin typeface="Lato" panose="020F0502020204030203"/>
                <a:ea typeface="Lato" panose="020F0502020204030203"/>
                <a:cs typeface="Lato" panose="020F0502020204030203"/>
                <a:sym typeface="Lato" panose="020F0502020204030203"/>
              </a:rPr>
              <a:t>kallsyms_lookup_name()</a:t>
            </a:r>
            <a:r>
              <a:rPr lang="en-GB" sz="1300">
                <a:latin typeface="Lato" panose="020F0502020204030203"/>
                <a:ea typeface="Lato" panose="020F0502020204030203"/>
                <a:cs typeface="Lato" panose="020F0502020204030203"/>
                <a:sym typeface="Lato" panose="020F0502020204030203"/>
              </a:rPr>
              <a:t>                  Find </a:t>
            </a:r>
            <a:r>
              <a:rPr lang="en-GB" sz="1300" b="1" i="1">
                <a:latin typeface="Lato" panose="020F0502020204030203"/>
                <a:ea typeface="Lato" panose="020F0502020204030203"/>
                <a:cs typeface="Lato" panose="020F0502020204030203"/>
                <a:sym typeface="Lato" panose="020F0502020204030203"/>
              </a:rPr>
              <a:t>sys_call_table</a:t>
            </a:r>
            <a:r>
              <a:rPr lang="en-GB" sz="1300">
                <a:latin typeface="Lato" panose="020F0502020204030203"/>
                <a:ea typeface="Lato" panose="020F0502020204030203"/>
                <a:cs typeface="Lato" panose="020F0502020204030203"/>
                <a:sym typeface="Lato" panose="020F0502020204030203"/>
              </a:rPr>
              <a:t>  symbol                 “</a:t>
            </a:r>
            <a:r>
              <a:rPr lang="en-GB" sz="1300" b="1" i="1">
                <a:latin typeface="Lato" panose="020F0502020204030203"/>
                <a:ea typeface="Lato" panose="020F0502020204030203"/>
                <a:cs typeface="Lato" panose="020F0502020204030203"/>
                <a:sym typeface="Lato" panose="020F0502020204030203"/>
              </a:rPr>
              <a:t>/proc/kallsyms”</a:t>
            </a:r>
            <a:r>
              <a:rPr lang="en-GB" sz="1300">
                <a:latin typeface="Lato" panose="020F0502020204030203"/>
                <a:ea typeface="Lato" panose="020F0502020204030203"/>
                <a:cs typeface="Lato" panose="020F0502020204030203"/>
                <a:sym typeface="Lato" panose="020F0502020204030203"/>
              </a:rPr>
              <a:t> file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4. CaVeat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5. Making Custom </a:t>
            </a:r>
            <a:r>
              <a:rPr lang="en-GB" sz="1300" b="1" i="1">
                <a:latin typeface="Lato" panose="020F0502020204030203"/>
                <a:ea typeface="Lato" panose="020F0502020204030203"/>
                <a:cs typeface="Lato" panose="020F0502020204030203"/>
                <a:sym typeface="Lato" panose="020F0502020204030203"/>
              </a:rPr>
              <a:t>kallsyms_lookup_name() </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I. </a:t>
            </a:r>
            <a:r>
              <a:rPr lang="en-GB" sz="1300" b="1" i="1">
                <a:latin typeface="Arial" panose="020B0604020202020204"/>
                <a:ea typeface="Arial" panose="020B0604020202020204"/>
                <a:cs typeface="Arial" panose="020B0604020202020204"/>
                <a:sym typeface="Arial" panose="020B0604020202020204"/>
              </a:rPr>
              <a:t>Kprobe</a:t>
            </a:r>
            <a:r>
              <a:rPr lang="en-GB" sz="1300">
                <a:latin typeface="Arial" panose="020B0604020202020204"/>
                <a:ea typeface="Arial" panose="020B0604020202020204"/>
                <a:cs typeface="Arial" panose="020B0604020202020204"/>
                <a:sym typeface="Arial" panose="020B0604020202020204"/>
              </a:rPr>
              <a:t>: To collect dynamically loaded kernel module symbols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II. In </a:t>
            </a:r>
            <a:r>
              <a:rPr lang="en-GB" sz="1300" b="1" i="1">
                <a:latin typeface="Lato" panose="020F0502020204030203"/>
                <a:ea typeface="Lato" panose="020F0502020204030203"/>
                <a:cs typeface="Lato" panose="020F0502020204030203"/>
                <a:sym typeface="Lato" panose="020F0502020204030203"/>
              </a:rPr>
              <a:t>kprobe</a:t>
            </a:r>
            <a:r>
              <a:rPr lang="en-GB" sz="1300">
                <a:latin typeface="Lato" panose="020F0502020204030203"/>
                <a:ea typeface="Lato" panose="020F0502020204030203"/>
                <a:cs typeface="Lato" panose="020F0502020204030203"/>
                <a:sym typeface="Lato" panose="020F0502020204030203"/>
              </a:rPr>
              <a:t> structure: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cxnSp>
        <p:nvCxnSpPr>
          <p:cNvPr id="478" name="Google Shape;478;p52"/>
          <p:cNvCxnSpPr/>
          <p:nvPr/>
        </p:nvCxnSpPr>
        <p:spPr>
          <a:xfrm>
            <a:off x="2842325" y="890925"/>
            <a:ext cx="470100" cy="0"/>
          </a:xfrm>
          <a:prstGeom prst="straightConnector1">
            <a:avLst/>
          </a:prstGeom>
          <a:noFill/>
          <a:ln w="9525" cap="flat" cmpd="sng">
            <a:solidFill>
              <a:srgbClr val="FF0000"/>
            </a:solidFill>
            <a:prstDash val="solid"/>
            <a:round/>
            <a:headEnd type="none" w="med" len="med"/>
            <a:tailEnd type="none" w="med" len="med"/>
          </a:ln>
        </p:spPr>
      </p:cxnSp>
      <p:cxnSp>
        <p:nvCxnSpPr>
          <p:cNvPr id="479" name="Google Shape;479;p52"/>
          <p:cNvCxnSpPr/>
          <p:nvPr/>
        </p:nvCxnSpPr>
        <p:spPr>
          <a:xfrm>
            <a:off x="5127075" y="890925"/>
            <a:ext cx="480900" cy="0"/>
          </a:xfrm>
          <a:prstGeom prst="straightConnector1">
            <a:avLst/>
          </a:prstGeom>
          <a:noFill/>
          <a:ln w="9525" cap="flat" cmpd="sng">
            <a:solidFill>
              <a:srgbClr val="FF0000"/>
            </a:solidFill>
            <a:prstDash val="solid"/>
            <a:round/>
            <a:headEnd type="none" w="med" len="med"/>
            <a:tailEnd type="triangle" w="med" len="med"/>
          </a:ln>
        </p:spPr>
      </p:cxnSp>
      <p:sp>
        <p:nvSpPr>
          <p:cNvPr id="480" name="Google Shape;480;p52"/>
          <p:cNvSpPr txBox="1"/>
          <p:nvPr/>
        </p:nvSpPr>
        <p:spPr>
          <a:xfrm>
            <a:off x="1300925" y="4268875"/>
            <a:ext cx="607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1"/>
              </a:rPr>
              <a:t>https://github.com/xcellerator/linux_kernel_hacking/issues/3</a:t>
            </a:r>
            <a:endParaRPr sz="1200" u="sng">
              <a:solidFill>
                <a:schemeClr val="accent1"/>
              </a:solidFill>
            </a:endParaRPr>
          </a:p>
          <a:p>
            <a:pPr marL="0" lvl="0" indent="0" algn="l" rtl="0">
              <a:spcBef>
                <a:spcPts val="0"/>
              </a:spcBef>
              <a:spcAft>
                <a:spcPts val="0"/>
              </a:spcAft>
              <a:buNone/>
            </a:pPr>
            <a:r>
              <a:rPr lang="en-GB" sz="1200" u="sng">
                <a:solidFill>
                  <a:schemeClr val="hlink"/>
                </a:solidFill>
                <a:hlinkClick r:id="rId2"/>
              </a:rPr>
              <a:t>https://ish-ar.io/kprobes-in-a-nutshell/</a:t>
            </a:r>
            <a:endParaRPr sz="1200" u="sng">
              <a:solidFill>
                <a:schemeClr val="accent1"/>
              </a:solidFill>
            </a:endParaRPr>
          </a:p>
          <a:p>
            <a:pPr marL="0" lvl="0" indent="0" algn="l" rtl="0">
              <a:spcBef>
                <a:spcPts val="0"/>
              </a:spcBef>
              <a:spcAft>
                <a:spcPts val="0"/>
              </a:spcAft>
              <a:buNone/>
            </a:pPr>
            <a:r>
              <a:rPr lang="en-GB" sz="1200" u="sng">
                <a:solidFill>
                  <a:schemeClr val="hlink"/>
                </a:solidFill>
                <a:hlinkClick r:id="rId3"/>
              </a:rPr>
              <a:t>https://elixir.bootlin.com/linux/v5.15/source/include/linux/kprobes.h#L60</a:t>
            </a:r>
            <a:endParaRPr sz="1200" u="sng">
              <a:solidFill>
                <a:schemeClr val="accent1"/>
              </a:solidFill>
            </a:endParaRPr>
          </a:p>
        </p:txBody>
      </p:sp>
      <p:pic>
        <p:nvPicPr>
          <p:cNvPr id="481" name="Google Shape;481;p52"/>
          <p:cNvPicPr preferRelativeResize="0"/>
          <p:nvPr/>
        </p:nvPicPr>
        <p:blipFill>
          <a:blip r:embed="rId4"/>
          <a:stretch>
            <a:fillRect/>
          </a:stretch>
        </p:blipFill>
        <p:spPr>
          <a:xfrm>
            <a:off x="939500" y="1453325"/>
            <a:ext cx="4956238" cy="583850"/>
          </a:xfrm>
          <a:prstGeom prst="rect">
            <a:avLst/>
          </a:prstGeom>
          <a:noFill/>
          <a:ln w="9525" cap="flat" cmpd="sng">
            <a:solidFill>
              <a:srgbClr val="000000"/>
            </a:solidFill>
            <a:prstDash val="solid"/>
            <a:round/>
            <a:headEnd type="none" w="sm" len="sm"/>
            <a:tailEnd type="none" w="sm" len="sm"/>
          </a:ln>
        </p:spPr>
      </p:pic>
      <p:pic>
        <p:nvPicPr>
          <p:cNvPr id="482" name="Google Shape;482;p52"/>
          <p:cNvPicPr preferRelativeResize="0"/>
          <p:nvPr/>
        </p:nvPicPr>
        <p:blipFill>
          <a:blip r:embed="rId5"/>
          <a:stretch>
            <a:fillRect/>
          </a:stretch>
        </p:blipFill>
        <p:spPr>
          <a:xfrm>
            <a:off x="1442350" y="3278950"/>
            <a:ext cx="4552950" cy="523875"/>
          </a:xfrm>
          <a:prstGeom prst="rect">
            <a:avLst/>
          </a:prstGeom>
          <a:noFill/>
          <a:ln>
            <a:noFill/>
          </a:ln>
        </p:spPr>
      </p:pic>
      <p:cxnSp>
        <p:nvCxnSpPr>
          <p:cNvPr id="483" name="Google Shape;483;p52"/>
          <p:cNvCxnSpPr/>
          <p:nvPr/>
        </p:nvCxnSpPr>
        <p:spPr>
          <a:xfrm>
            <a:off x="3356125" y="3613025"/>
            <a:ext cx="732600" cy="0"/>
          </a:xfrm>
          <a:prstGeom prst="straightConnector1">
            <a:avLst/>
          </a:prstGeom>
          <a:noFill/>
          <a:ln w="9525" cap="flat" cmpd="sng">
            <a:solidFill>
              <a:srgbClr val="FF0000"/>
            </a:solidFill>
            <a:prstDash val="solid"/>
            <a:round/>
            <a:headEnd type="none" w="med" len="med"/>
            <a:tailEnd type="triangle" w="med" len="med"/>
          </a:ln>
        </p:spPr>
      </p:cxnSp>
      <p:sp>
        <p:nvSpPr>
          <p:cNvPr id="484" name="Google Shape;484;p52"/>
          <p:cNvSpPr txBox="1"/>
          <p:nvPr/>
        </p:nvSpPr>
        <p:spPr>
          <a:xfrm>
            <a:off x="4088725" y="3412925"/>
            <a:ext cx="314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0000FF"/>
                </a:solidFill>
                <a:latin typeface="Lato" panose="020F0502020204030203"/>
                <a:ea typeface="Lato" panose="020F0502020204030203"/>
                <a:cs typeface="Lato" panose="020F0502020204030203"/>
                <a:sym typeface="Lato" panose="020F0502020204030203"/>
              </a:rPr>
              <a:t>Our target!</a:t>
            </a:r>
            <a:endParaRPr>
              <a:solidFill>
                <a:srgbClr val="0000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88" name="Shape 488"/>
        <p:cNvGrpSpPr/>
        <p:nvPr/>
      </p:nvGrpSpPr>
      <p:grpSpPr>
        <a:xfrm>
          <a:off x="0" y="0"/>
          <a:ext cx="0" cy="0"/>
          <a:chOff x="0" y="0"/>
          <a:chExt cx="0" cy="0"/>
        </a:xfrm>
      </p:grpSpPr>
      <p:pic>
        <p:nvPicPr>
          <p:cNvPr id="489" name="Google Shape;489;p53"/>
          <p:cNvPicPr preferRelativeResize="0"/>
          <p:nvPr/>
        </p:nvPicPr>
        <p:blipFill>
          <a:blip r:embed="rId1"/>
          <a:stretch>
            <a:fillRect/>
          </a:stretch>
        </p:blipFill>
        <p:spPr>
          <a:xfrm>
            <a:off x="491938" y="639275"/>
            <a:ext cx="7553325" cy="3981450"/>
          </a:xfrm>
          <a:prstGeom prst="rect">
            <a:avLst/>
          </a:prstGeom>
          <a:noFill/>
          <a:ln>
            <a:noFill/>
          </a:ln>
        </p:spPr>
      </p:pic>
      <p:pic>
        <p:nvPicPr>
          <p:cNvPr id="490" name="Google Shape;490;p53"/>
          <p:cNvPicPr preferRelativeResize="0"/>
          <p:nvPr/>
        </p:nvPicPr>
        <p:blipFill>
          <a:blip r:embed="rId2"/>
          <a:stretch>
            <a:fillRect/>
          </a:stretch>
        </p:blipFill>
        <p:spPr>
          <a:xfrm>
            <a:off x="491938" y="172538"/>
            <a:ext cx="1685925" cy="466725"/>
          </a:xfrm>
          <a:prstGeom prst="rect">
            <a:avLst/>
          </a:prstGeom>
          <a:noFill/>
          <a:ln>
            <a:noFill/>
          </a:ln>
        </p:spPr>
      </p:pic>
      <p:sp>
        <p:nvSpPr>
          <p:cNvPr id="491" name="Google Shape;491;p53"/>
          <p:cNvSpPr/>
          <p:nvPr/>
        </p:nvSpPr>
        <p:spPr>
          <a:xfrm>
            <a:off x="1486750" y="803475"/>
            <a:ext cx="1858500" cy="164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2" name="Google Shape;492;p53"/>
          <p:cNvCxnSpPr>
            <a:endCxn id="493" idx="1"/>
          </p:cNvCxnSpPr>
          <p:nvPr/>
        </p:nvCxnSpPr>
        <p:spPr>
          <a:xfrm>
            <a:off x="4449200" y="3158200"/>
            <a:ext cx="688800" cy="0"/>
          </a:xfrm>
          <a:prstGeom prst="straightConnector1">
            <a:avLst/>
          </a:prstGeom>
          <a:noFill/>
          <a:ln w="9525" cap="flat" cmpd="sng">
            <a:solidFill>
              <a:srgbClr val="FF0000"/>
            </a:solidFill>
            <a:prstDash val="solid"/>
            <a:round/>
            <a:headEnd type="none" w="med" len="med"/>
            <a:tailEnd type="triangle" w="med" len="med"/>
          </a:ln>
        </p:spPr>
      </p:cxnSp>
      <p:sp>
        <p:nvSpPr>
          <p:cNvPr id="493" name="Google Shape;493;p53"/>
          <p:cNvSpPr txBox="1"/>
          <p:nvPr/>
        </p:nvSpPr>
        <p:spPr>
          <a:xfrm>
            <a:off x="5138000" y="2965750"/>
            <a:ext cx="314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Defining </a:t>
            </a:r>
            <a:r>
              <a:rPr lang="en-GB" sz="1300">
                <a:solidFill>
                  <a:schemeClr val="lt1"/>
                </a:solidFill>
                <a:latin typeface="Lato" panose="020F0502020204030203"/>
                <a:ea typeface="Lato" panose="020F0502020204030203"/>
                <a:cs typeface="Lato" panose="020F0502020204030203"/>
                <a:sym typeface="Lato" panose="020F0502020204030203"/>
              </a:rPr>
              <a:t>Custom</a:t>
            </a:r>
            <a:r>
              <a:rPr lang="en-GB" sz="1300">
                <a:solidFill>
                  <a:schemeClr val="lt1"/>
                </a:solidFill>
                <a:latin typeface="Lato" panose="020F0502020204030203"/>
                <a:ea typeface="Lato" panose="020F0502020204030203"/>
                <a:cs typeface="Lato" panose="020F0502020204030203"/>
                <a:sym typeface="Lato" panose="020F0502020204030203"/>
              </a:rPr>
              <a:t> Data Type</a:t>
            </a:r>
            <a:endParaRPr sz="1300">
              <a:solidFill>
                <a:schemeClr val="lt1"/>
              </a:solidFill>
              <a:latin typeface="Lato" panose="020F0502020204030203"/>
              <a:ea typeface="Lato" panose="020F0502020204030203"/>
              <a:cs typeface="Lato" panose="020F0502020204030203"/>
              <a:sym typeface="Lato" panose="020F0502020204030203"/>
            </a:endParaRPr>
          </a:p>
        </p:txBody>
      </p:sp>
      <p:pic>
        <p:nvPicPr>
          <p:cNvPr id="494" name="Google Shape;494;p53"/>
          <p:cNvPicPr preferRelativeResize="0"/>
          <p:nvPr/>
        </p:nvPicPr>
        <p:blipFill>
          <a:blip r:embed="rId3"/>
          <a:stretch>
            <a:fillRect/>
          </a:stretch>
        </p:blipFill>
        <p:spPr>
          <a:xfrm>
            <a:off x="4219863" y="3609350"/>
            <a:ext cx="3648075" cy="323850"/>
          </a:xfrm>
          <a:prstGeom prst="rect">
            <a:avLst/>
          </a:prstGeom>
          <a:noFill/>
          <a:ln>
            <a:noFill/>
          </a:ln>
        </p:spPr>
      </p:pic>
      <p:sp>
        <p:nvSpPr>
          <p:cNvPr id="495" name="Google Shape;495;p53"/>
          <p:cNvSpPr txBox="1"/>
          <p:nvPr/>
        </p:nvSpPr>
        <p:spPr>
          <a:xfrm>
            <a:off x="491950" y="4551850"/>
            <a:ext cx="7182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4"/>
              </a:rPr>
              <a:t>https://elixir.bootlin.com/linux/v5.15/source/include/linux/kprobes.h#L60</a:t>
            </a:r>
            <a:endParaRPr sz="1200" u="sng">
              <a:solidFill>
                <a:schemeClr val="accent1"/>
              </a:solidFill>
            </a:endParaRPr>
          </a:p>
        </p:txBody>
      </p:sp>
      <p:cxnSp>
        <p:nvCxnSpPr>
          <p:cNvPr id="496" name="Google Shape;496;p53"/>
          <p:cNvCxnSpPr/>
          <p:nvPr/>
        </p:nvCxnSpPr>
        <p:spPr>
          <a:xfrm>
            <a:off x="3989525" y="3771275"/>
            <a:ext cx="1268700" cy="93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00" name="Shape 500"/>
        <p:cNvGrpSpPr/>
        <p:nvPr/>
      </p:nvGrpSpPr>
      <p:grpSpPr>
        <a:xfrm>
          <a:off x="0" y="0"/>
          <a:ext cx="0" cy="0"/>
          <a:chOff x="0" y="0"/>
          <a:chExt cx="0" cy="0"/>
        </a:xfrm>
      </p:grpSpPr>
      <p:sp>
        <p:nvSpPr>
          <p:cNvPr id="501" name="Google Shape;501;p54"/>
          <p:cNvSpPr txBox="1"/>
          <p:nvPr>
            <p:ph type="title"/>
          </p:nvPr>
        </p:nvSpPr>
        <p:spPr>
          <a:xfrm>
            <a:off x="823850" y="464625"/>
            <a:ext cx="7790700" cy="4350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6. </a:t>
            </a:r>
            <a:r>
              <a:rPr lang="en-GB" sz="1300">
                <a:latin typeface="Lato" panose="020F0502020204030203"/>
                <a:ea typeface="Lato" panose="020F0502020204030203"/>
                <a:cs typeface="Lato" panose="020F0502020204030203"/>
                <a:sym typeface="Lato" panose="020F0502020204030203"/>
              </a:rPr>
              <a:t>Working ? =&gt; Sensitive Symbols Exported On Kernel  Version </a:t>
            </a:r>
            <a:r>
              <a:rPr lang="en-GB" sz="1300" b="1" i="1">
                <a:latin typeface="Lato" panose="020F0502020204030203"/>
                <a:ea typeface="Lato" panose="020F0502020204030203"/>
                <a:cs typeface="Lato" panose="020F0502020204030203"/>
                <a:sym typeface="Lato" panose="020F0502020204030203"/>
              </a:rPr>
              <a:t>&gt; 5.7</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800">
                <a:latin typeface="Lato" panose="020F0502020204030203"/>
                <a:ea typeface="Lato" panose="020F0502020204030203"/>
                <a:cs typeface="Lato" panose="020F0502020204030203"/>
                <a:sym typeface="Lato" panose="020F0502020204030203"/>
              </a:rPr>
              <a:t>2nd Step</a:t>
            </a:r>
            <a:r>
              <a:rPr lang="en-GB" sz="2000">
                <a:latin typeface="Lato" panose="020F0502020204030203"/>
                <a:ea typeface="Lato" panose="020F0502020204030203"/>
                <a:cs typeface="Lato" panose="020F0502020204030203"/>
                <a:sym typeface="Lato" panose="020F0502020204030203"/>
              </a:rPr>
              <a:t>: </a:t>
            </a:r>
            <a:r>
              <a:rPr lang="en-GB" sz="1300" b="1">
                <a:latin typeface="Lato" panose="020F0502020204030203"/>
                <a:ea typeface="Lato" panose="020F0502020204030203"/>
                <a:cs typeface="Lato" panose="020F0502020204030203"/>
                <a:sym typeface="Lato" panose="020F0502020204030203"/>
              </a:rPr>
              <a:t>Modifying SysCall Table Permission</a:t>
            </a:r>
            <a:endParaRPr sz="1300" b="1">
              <a:latin typeface="Lato" panose="020F0502020204030203"/>
              <a:ea typeface="Lato" panose="020F0502020204030203"/>
              <a:cs typeface="Lato" panose="020F0502020204030203"/>
              <a:sym typeface="Lato" panose="020F0502020204030203"/>
            </a:endParaRPr>
          </a:p>
          <a:p>
            <a:pPr marL="9144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914400" lvl="0" indent="-311150" algn="l" rtl="0">
              <a:spcBef>
                <a:spcPts val="0"/>
              </a:spcBef>
              <a:spcAft>
                <a:spcPts val="0"/>
              </a:spcAft>
              <a:buSzPts val="1300"/>
              <a:buFont typeface="Lato" panose="020F0502020204030203"/>
              <a:buAutoNum type="arabicPeriod"/>
            </a:pPr>
            <a:r>
              <a:rPr lang="en-GB" sz="1300" b="1">
                <a:latin typeface="Lato" panose="020F0502020204030203"/>
                <a:ea typeface="Lato" panose="020F0502020204030203"/>
                <a:cs typeface="Lato" panose="020F0502020204030203"/>
                <a:sym typeface="Lato" panose="020F0502020204030203"/>
              </a:rPr>
              <a:t>WP</a:t>
            </a:r>
            <a:r>
              <a:rPr lang="en-GB" sz="1300">
                <a:latin typeface="Lato" panose="020F0502020204030203"/>
                <a:ea typeface="Lato" panose="020F0502020204030203"/>
                <a:cs typeface="Lato" panose="020F0502020204030203"/>
                <a:sym typeface="Lato" panose="020F0502020204030203"/>
              </a:rPr>
              <a:t> (write protection) flag in the control register (or </a:t>
            </a:r>
            <a:r>
              <a:rPr lang="en-GB" sz="1300" b="1">
                <a:latin typeface="Lato" panose="020F0502020204030203"/>
                <a:ea typeface="Lato" panose="020F0502020204030203"/>
                <a:cs typeface="Lato" panose="020F0502020204030203"/>
                <a:sym typeface="Lato" panose="020F0502020204030203"/>
              </a:rPr>
              <a:t>cr0 reg</a:t>
            </a:r>
            <a:r>
              <a:rPr lang="en-GB" sz="1300">
                <a:latin typeface="Lato" panose="020F0502020204030203"/>
                <a:ea typeface="Lato" panose="020F0502020204030203"/>
                <a:cs typeface="Lato" panose="020F0502020204030203"/>
                <a:sym typeface="Lato" panose="020F0502020204030203"/>
              </a:rPr>
              <a:t>) =&gt; </a:t>
            </a:r>
            <a:r>
              <a:rPr lang="en-GB" sz="1300" i="1">
                <a:latin typeface="Lato" panose="020F0502020204030203"/>
                <a:ea typeface="Lato" panose="020F0502020204030203"/>
                <a:cs typeface="Lato" panose="020F0502020204030203"/>
                <a:sym typeface="Lato" panose="020F0502020204030203"/>
              </a:rPr>
              <a:t>Disable!</a:t>
            </a:r>
            <a:endParaRPr sz="1300"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Reason:</a:t>
            </a:r>
            <a:endParaRPr sz="1300">
              <a:latin typeface="Lato" panose="020F0502020204030203"/>
              <a:ea typeface="Lato" panose="020F0502020204030203"/>
              <a:cs typeface="Lato" panose="020F0502020204030203"/>
              <a:sym typeface="Lato" panose="020F0502020204030203"/>
            </a:endParaRPr>
          </a:p>
          <a:p>
            <a:pPr marL="1371600" lvl="0" indent="-311150" algn="l" rtl="0">
              <a:spcBef>
                <a:spcPts val="0"/>
              </a:spcBef>
              <a:spcAft>
                <a:spcPts val="0"/>
              </a:spcAft>
              <a:buSzPts val="1300"/>
              <a:buFont typeface="Lato" panose="020F0502020204030203"/>
              <a:buAutoNum type="romanUcPeriod"/>
            </a:pPr>
            <a:r>
              <a:rPr lang="en-GB" sz="1300">
                <a:latin typeface="Lato" panose="020F0502020204030203"/>
                <a:ea typeface="Lato" panose="020F0502020204030203"/>
                <a:cs typeface="Lato" panose="020F0502020204030203"/>
                <a:sym typeface="Lato" panose="020F0502020204030203"/>
              </a:rPr>
              <a:t>Cr0 reg = Processor register 		            </a:t>
            </a:r>
            <a:r>
              <a:rPr lang="en-GB" sz="1300" i="1">
                <a:latin typeface="Arial" panose="020B0604020202020204"/>
                <a:ea typeface="Arial" panose="020B0604020202020204"/>
                <a:cs typeface="Arial" panose="020B0604020202020204"/>
                <a:sym typeface="Arial" panose="020B0604020202020204"/>
              </a:rPr>
              <a:t>controls the behavior of the CPU</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1371600" lvl="0" indent="-311150" algn="l" rtl="0">
              <a:spcBef>
                <a:spcPts val="0"/>
              </a:spcBef>
              <a:spcAft>
                <a:spcPts val="0"/>
              </a:spcAft>
              <a:buSzPts val="1300"/>
              <a:buFont typeface="Lato" panose="020F0502020204030203"/>
              <a:buAutoNum type="romanUcPeriod"/>
            </a:pPr>
            <a:r>
              <a:rPr lang="en-GB" sz="1300">
                <a:latin typeface="Lato" panose="020F0502020204030203"/>
                <a:ea typeface="Lato" panose="020F0502020204030203"/>
                <a:cs typeface="Lato" panose="020F0502020204030203"/>
                <a:sym typeface="Lato" panose="020F0502020204030203"/>
              </a:rPr>
              <a:t>If </a:t>
            </a:r>
            <a:r>
              <a:rPr lang="en-GB" sz="1300" b="1">
                <a:latin typeface="Lato" panose="020F0502020204030203"/>
                <a:ea typeface="Lato" panose="020F0502020204030203"/>
                <a:cs typeface="Lato" panose="020F0502020204030203"/>
                <a:sym typeface="Lato" panose="020F0502020204030203"/>
              </a:rPr>
              <a:t>WP</a:t>
            </a:r>
            <a:r>
              <a:rPr lang="en-GB" sz="1300">
                <a:latin typeface="Lato" panose="020F0502020204030203"/>
                <a:ea typeface="Lato" panose="020F0502020204030203"/>
                <a:cs typeface="Lato" panose="020F0502020204030203"/>
                <a:sym typeface="Lato" panose="020F0502020204030203"/>
              </a:rPr>
              <a:t> flag value changed to           0  =&gt; We can Edit </a:t>
            </a:r>
            <a:r>
              <a:rPr lang="en-GB" sz="1300" i="1">
                <a:latin typeface="Arial" panose="020B0604020202020204"/>
                <a:ea typeface="Arial" panose="020B0604020202020204"/>
                <a:cs typeface="Arial" panose="020B0604020202020204"/>
                <a:sym typeface="Arial" panose="020B0604020202020204"/>
              </a:rPr>
              <a:t>read-only sections like</a:t>
            </a:r>
            <a:r>
              <a:rPr lang="en-GB" sz="1100" i="1">
                <a:solidFill>
                  <a:srgbClr val="000000"/>
                </a:solidFill>
                <a:latin typeface="Arial" panose="020B0604020202020204"/>
                <a:ea typeface="Arial" panose="020B0604020202020204"/>
                <a:cs typeface="Arial" panose="020B0604020202020204"/>
                <a:sym typeface="Arial" panose="020B0604020202020204"/>
              </a:rPr>
              <a:t> </a:t>
            </a:r>
            <a:r>
              <a:rPr lang="en-GB" sz="1300" b="1">
                <a:latin typeface="Lato" panose="020F0502020204030203"/>
                <a:ea typeface="Lato" panose="020F0502020204030203"/>
                <a:cs typeface="Lato" panose="020F0502020204030203"/>
                <a:sym typeface="Lato" panose="020F0502020204030203"/>
              </a:rPr>
              <a:t>SysCall Table</a:t>
            </a:r>
            <a:endParaRPr sz="1300">
              <a:latin typeface="Lato" panose="020F0502020204030203"/>
              <a:ea typeface="Lato" panose="020F0502020204030203"/>
              <a:cs typeface="Lato" panose="020F0502020204030203"/>
              <a:sym typeface="Lato" panose="020F0502020204030203"/>
            </a:endParaRPr>
          </a:p>
          <a:p>
            <a:pPr marL="1371600" lvl="0" indent="-311150" algn="l" rtl="0">
              <a:spcBef>
                <a:spcPts val="0"/>
              </a:spcBef>
              <a:spcAft>
                <a:spcPts val="0"/>
              </a:spcAft>
              <a:buSzPts val="1300"/>
              <a:buFont typeface="Lato" panose="020F0502020204030203"/>
              <a:buAutoNum type="romanUcPeriod"/>
            </a:pPr>
            <a:r>
              <a:rPr lang="en-GB" sz="1300">
                <a:latin typeface="Lato" panose="020F0502020204030203"/>
                <a:ea typeface="Lato" panose="020F0502020204030203"/>
                <a:cs typeface="Lato" panose="020F0502020204030203"/>
                <a:sym typeface="Lato" panose="020F0502020204030203"/>
              </a:rPr>
              <a:t>Let’s do it!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502" name="Google Shape;502;p54"/>
          <p:cNvPicPr preferRelativeResize="0"/>
          <p:nvPr/>
        </p:nvPicPr>
        <p:blipFill>
          <a:blip r:embed="rId1"/>
          <a:stretch>
            <a:fillRect/>
          </a:stretch>
        </p:blipFill>
        <p:spPr>
          <a:xfrm>
            <a:off x="916038" y="889838"/>
            <a:ext cx="7115175" cy="1724025"/>
          </a:xfrm>
          <a:prstGeom prst="rect">
            <a:avLst/>
          </a:prstGeom>
          <a:noFill/>
          <a:ln>
            <a:noFill/>
          </a:ln>
        </p:spPr>
      </p:pic>
      <p:cxnSp>
        <p:nvCxnSpPr>
          <p:cNvPr id="503" name="Google Shape;503;p54"/>
          <p:cNvCxnSpPr/>
          <p:nvPr/>
        </p:nvCxnSpPr>
        <p:spPr>
          <a:xfrm>
            <a:off x="4563805" y="3808325"/>
            <a:ext cx="1027500" cy="10800"/>
          </a:xfrm>
          <a:prstGeom prst="straightConnector1">
            <a:avLst/>
          </a:prstGeom>
          <a:noFill/>
          <a:ln w="9525" cap="flat" cmpd="sng">
            <a:solidFill>
              <a:srgbClr val="FF0000"/>
            </a:solidFill>
            <a:prstDash val="solid"/>
            <a:round/>
            <a:headEnd type="none" w="med" len="med"/>
            <a:tailEnd type="triangle" w="med" len="med"/>
          </a:ln>
        </p:spPr>
      </p:cxnSp>
      <p:cxnSp>
        <p:nvCxnSpPr>
          <p:cNvPr id="504" name="Google Shape;504;p54"/>
          <p:cNvCxnSpPr/>
          <p:nvPr/>
        </p:nvCxnSpPr>
        <p:spPr>
          <a:xfrm>
            <a:off x="4261788" y="4182475"/>
            <a:ext cx="302100" cy="6600"/>
          </a:xfrm>
          <a:prstGeom prst="straightConnector1">
            <a:avLst/>
          </a:prstGeom>
          <a:noFill/>
          <a:ln w="9525" cap="flat" cmpd="sng">
            <a:solidFill>
              <a:srgbClr val="FF0000"/>
            </a:solidFill>
            <a:prstDash val="solid"/>
            <a:round/>
            <a:headEnd type="none" w="med" len="med"/>
            <a:tailEnd type="triangle" w="med" len="med"/>
          </a:ln>
        </p:spPr>
      </p:cxnSp>
      <p:sp>
        <p:nvSpPr>
          <p:cNvPr id="505" name="Google Shape;505;p54"/>
          <p:cNvSpPr/>
          <p:nvPr/>
        </p:nvSpPr>
        <p:spPr>
          <a:xfrm>
            <a:off x="1291900" y="2613675"/>
            <a:ext cx="3804300" cy="33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09" name="Shape 509"/>
        <p:cNvGrpSpPr/>
        <p:nvPr/>
      </p:nvGrpSpPr>
      <p:grpSpPr>
        <a:xfrm>
          <a:off x="0" y="0"/>
          <a:ext cx="0" cy="0"/>
          <a:chOff x="0" y="0"/>
          <a:chExt cx="0" cy="0"/>
        </a:xfrm>
      </p:grpSpPr>
      <p:sp>
        <p:nvSpPr>
          <p:cNvPr id="510" name="Google Shape;510;p55"/>
          <p:cNvSpPr txBox="1"/>
          <p:nvPr>
            <p:ph type="title"/>
          </p:nvPr>
        </p:nvSpPr>
        <p:spPr>
          <a:xfrm>
            <a:off x="823850" y="379500"/>
            <a:ext cx="7768800" cy="4008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2. Thanks to </a:t>
            </a:r>
            <a:r>
              <a:rPr lang="en-GB" sz="1300" u="sng">
                <a:solidFill>
                  <a:schemeClr val="hlink"/>
                </a:solidFill>
                <a:latin typeface="Lato" panose="020F0502020204030203"/>
                <a:ea typeface="Lato" panose="020F0502020204030203"/>
                <a:cs typeface="Lato" panose="020F0502020204030203"/>
                <a:sym typeface="Lato" panose="020F0502020204030203"/>
                <a:hlinkClick r:id="rId1"/>
              </a:rPr>
              <a:t>patchwork.kernel.org</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Before Modifying WP flag by </a:t>
            </a:r>
            <a:r>
              <a:rPr lang="en-GB" sz="1300" b="1" i="1" u="sng">
                <a:latin typeface="Lato" panose="020F0502020204030203"/>
                <a:ea typeface="Lato" panose="020F0502020204030203"/>
                <a:cs typeface="Lato" panose="020F0502020204030203"/>
                <a:sym typeface="Lato" panose="020F0502020204030203"/>
              </a:rPr>
              <a:t>forcing instruction serialization</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Calling this:</a:t>
            </a:r>
            <a:br>
              <a:rPr lang="en-GB" sz="1300">
                <a:latin typeface="Lato" panose="020F0502020204030203"/>
                <a:ea typeface="Lato" panose="020F0502020204030203"/>
                <a:cs typeface="Lato" panose="020F0502020204030203"/>
                <a:sym typeface="Lato" panose="020F0502020204030203"/>
              </a:rPr>
            </a:b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If not Used =&gt; Modifying WP flag -&gt; Causes Error.</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3. Now, Updating -&gt; </a:t>
            </a:r>
            <a:r>
              <a:rPr lang="en-GB" sz="1300" b="1">
                <a:latin typeface="Lato" panose="020F0502020204030203"/>
                <a:ea typeface="Lato" panose="020F0502020204030203"/>
                <a:cs typeface="Lato" panose="020F0502020204030203"/>
                <a:sym typeface="Lato" panose="020F0502020204030203"/>
              </a:rPr>
              <a:t>WP </a:t>
            </a:r>
            <a:r>
              <a:rPr lang="en-GB" sz="1300">
                <a:latin typeface="Lato" panose="020F0502020204030203"/>
                <a:ea typeface="Lato" panose="020F0502020204030203"/>
                <a:cs typeface="Lato" panose="020F0502020204030203"/>
                <a:sym typeface="Lato" panose="020F0502020204030203"/>
              </a:rPr>
              <a:t>flag -&gt; </a:t>
            </a:r>
            <a:r>
              <a:rPr lang="en-GB" sz="1300" i="1">
                <a:latin typeface="Arial" panose="020B0604020202020204"/>
                <a:ea typeface="Arial" panose="020B0604020202020204"/>
                <a:cs typeface="Arial" panose="020B0604020202020204"/>
                <a:sym typeface="Arial" panose="020B0604020202020204"/>
              </a:rPr>
              <a:t>read-only sections Writable -&gt; </a:t>
            </a:r>
            <a:r>
              <a:rPr lang="en-GB" sz="1300" b="1">
                <a:latin typeface="Lato" panose="020F0502020204030203"/>
                <a:ea typeface="Lato" panose="020F0502020204030203"/>
                <a:cs typeface="Lato" panose="020F0502020204030203"/>
                <a:sym typeface="Lato" panose="020F0502020204030203"/>
              </a:rPr>
              <a:t>SysCall Table </a:t>
            </a:r>
            <a:r>
              <a:rPr lang="en-GB" sz="1300">
                <a:latin typeface="Lato" panose="020F0502020204030203"/>
                <a:ea typeface="Lato" panose="020F0502020204030203"/>
                <a:cs typeface="Lato" panose="020F0502020204030203"/>
                <a:sym typeface="Lato" panose="020F0502020204030203"/>
              </a:rPr>
              <a:t>(Ready!)</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
        <p:nvSpPr>
          <p:cNvPr id="511" name="Google Shape;511;p55"/>
          <p:cNvSpPr txBox="1"/>
          <p:nvPr/>
        </p:nvSpPr>
        <p:spPr>
          <a:xfrm>
            <a:off x="764850" y="4035300"/>
            <a:ext cx="75174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2"/>
              </a:rPr>
              <a:t>https://patchwork.kernel.org/project/linux-hardening/patch/20190226233647.28547-2-keescook@chromium.org/</a:t>
            </a:r>
            <a:endParaRPr sz="1200" u="sng">
              <a:solidFill>
                <a:schemeClr val="accent1"/>
              </a:solidFill>
            </a:endParaRPr>
          </a:p>
          <a:p>
            <a:pPr marL="0" lvl="0" indent="0" algn="l" rtl="0">
              <a:spcBef>
                <a:spcPts val="0"/>
              </a:spcBef>
              <a:spcAft>
                <a:spcPts val="0"/>
              </a:spcAft>
              <a:buNone/>
            </a:pPr>
            <a:r>
              <a:rPr lang="en-GB" sz="1200" u="sng">
                <a:solidFill>
                  <a:schemeClr val="hlink"/>
                </a:solidFill>
                <a:hlinkClick r:id="rId3"/>
              </a:rPr>
              <a:t>https://github.com/reveng007/reveng_rtkit/blob/055b7dce57cf1317f13fb3bd141e21c3ec82c5dc/kernel_src/include/hook_syscall_helper.h#L323</a:t>
            </a:r>
            <a:endParaRPr sz="1200" u="sng">
              <a:solidFill>
                <a:schemeClr val="accent1"/>
              </a:solidFill>
            </a:endParaRPr>
          </a:p>
          <a:p>
            <a:pPr marL="0" lvl="0" indent="0" algn="l" rtl="0">
              <a:spcBef>
                <a:spcPts val="0"/>
              </a:spcBef>
              <a:spcAft>
                <a:spcPts val="0"/>
              </a:spcAft>
              <a:buNone/>
            </a:pPr>
            <a:endParaRPr sz="1200" u="sng">
              <a:solidFill>
                <a:schemeClr val="accent1"/>
              </a:solidFill>
            </a:endParaRPr>
          </a:p>
        </p:txBody>
      </p:sp>
      <p:pic>
        <p:nvPicPr>
          <p:cNvPr id="512" name="Google Shape;512;p55"/>
          <p:cNvPicPr preferRelativeResize="0"/>
          <p:nvPr/>
        </p:nvPicPr>
        <p:blipFill>
          <a:blip r:embed="rId4"/>
          <a:stretch>
            <a:fillRect/>
          </a:stretch>
        </p:blipFill>
        <p:spPr>
          <a:xfrm>
            <a:off x="1883875" y="947438"/>
            <a:ext cx="5505450" cy="1343025"/>
          </a:xfrm>
          <a:prstGeom prst="rect">
            <a:avLst/>
          </a:prstGeom>
          <a:noFill/>
          <a:ln>
            <a:noFill/>
          </a:ln>
        </p:spPr>
      </p:pic>
      <p:pic>
        <p:nvPicPr>
          <p:cNvPr id="513" name="Google Shape;513;p55"/>
          <p:cNvPicPr preferRelativeResize="0"/>
          <p:nvPr/>
        </p:nvPicPr>
        <p:blipFill>
          <a:blip r:embed="rId5"/>
          <a:stretch>
            <a:fillRect/>
          </a:stretch>
        </p:blipFill>
        <p:spPr>
          <a:xfrm>
            <a:off x="823838" y="2953075"/>
            <a:ext cx="6981825" cy="1143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17" name="Shape 517"/>
        <p:cNvGrpSpPr/>
        <p:nvPr/>
      </p:nvGrpSpPr>
      <p:grpSpPr>
        <a:xfrm>
          <a:off x="0" y="0"/>
          <a:ext cx="0" cy="0"/>
          <a:chOff x="0" y="0"/>
          <a:chExt cx="0" cy="0"/>
        </a:xfrm>
      </p:grpSpPr>
      <p:sp>
        <p:nvSpPr>
          <p:cNvPr id="518" name="Google Shape;518;p56"/>
          <p:cNvSpPr txBox="1"/>
          <p:nvPr>
            <p:ph type="title"/>
          </p:nvPr>
        </p:nvSpPr>
        <p:spPr>
          <a:xfrm>
            <a:off x="823850" y="306150"/>
            <a:ext cx="7764900" cy="4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r>
              <a:rPr lang="en-GB" sz="1800">
                <a:latin typeface="Lato" panose="020F0502020204030203"/>
                <a:ea typeface="Lato" panose="020F0502020204030203"/>
                <a:cs typeface="Lato" panose="020F0502020204030203"/>
                <a:sym typeface="Lato" panose="020F0502020204030203"/>
              </a:rPr>
              <a:t>3rd Step</a:t>
            </a:r>
            <a:r>
              <a:rPr lang="en-GB" sz="1300" b="1">
                <a:latin typeface="Lato" panose="020F0502020204030203"/>
                <a:ea typeface="Lato" panose="020F0502020204030203"/>
                <a:cs typeface="Lato" panose="020F0502020204030203"/>
                <a:sym typeface="Lato" panose="020F0502020204030203"/>
              </a:rPr>
              <a:t>: </a:t>
            </a:r>
            <a:endParaRPr sz="1300" b="1">
              <a:latin typeface="Lato" panose="020F0502020204030203"/>
              <a:ea typeface="Lato" panose="020F0502020204030203"/>
              <a:cs typeface="Lato" panose="020F0502020204030203"/>
              <a:sym typeface="Lato" panose="020F0502020204030203"/>
            </a:endParaRPr>
          </a:p>
          <a:p>
            <a:pPr marL="457200" lvl="0" indent="-311150" algn="l" rtl="0">
              <a:lnSpc>
                <a:spcPct val="115000"/>
              </a:lnSpc>
              <a:spcBef>
                <a:spcPts val="1200"/>
              </a:spcBef>
              <a:spcAft>
                <a:spcPts val="0"/>
              </a:spcAft>
              <a:buSzPts val="1300"/>
              <a:buFont typeface="Lato" panose="020F0502020204030203"/>
              <a:buAutoNum type="arabicPeriod"/>
            </a:pPr>
            <a:r>
              <a:rPr lang="en-GB" sz="1300" b="1" u="sng">
                <a:latin typeface="Lato" panose="020F0502020204030203"/>
                <a:ea typeface="Lato" panose="020F0502020204030203"/>
                <a:cs typeface="Lato" panose="020F0502020204030203"/>
                <a:sym typeface="Lato" panose="020F0502020204030203"/>
              </a:rPr>
              <a:t>Performing the actual hooking:</a:t>
            </a:r>
            <a:r>
              <a:rPr lang="en-GB" sz="1300" b="1">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__NR_kill (name of kill syscall (or sys_kill) in sys_call_table)</a:t>
            </a:r>
            <a:r>
              <a:rPr lang="en-US" altLang="en-GB" sz="1300" b="1" i="1">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=&gt; To Gain root access</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20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Target</a:t>
            </a:r>
            <a:r>
              <a:rPr lang="en-GB" sz="1300">
                <a:latin typeface="Lato" panose="020F0502020204030203"/>
                <a:ea typeface="Lato" panose="020F0502020204030203"/>
                <a:cs typeface="Lato" panose="020F0502020204030203"/>
                <a:sym typeface="Lato" panose="020F0502020204030203"/>
              </a:rPr>
              <a:t>: Redirect </a:t>
            </a:r>
            <a:r>
              <a:rPr lang="en-GB" sz="1300" b="1">
                <a:latin typeface="Lato" panose="020F0502020204030203"/>
                <a:ea typeface="Lato" panose="020F0502020204030203"/>
                <a:cs typeface="Lato" panose="020F0502020204030203"/>
                <a:sym typeface="Lato" panose="020F0502020204030203"/>
              </a:rPr>
              <a:t>Original Syscall</a:t>
            </a:r>
            <a:r>
              <a:rPr lang="en-GB" sz="1300">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__NR_kill</a:t>
            </a:r>
            <a:r>
              <a:rPr lang="en-GB" sz="1300">
                <a:latin typeface="Lato" panose="020F0502020204030203"/>
                <a:ea typeface="Lato" panose="020F0502020204030203"/>
                <a:cs typeface="Lato" panose="020F0502020204030203"/>
                <a:sym typeface="Lato" panose="020F0502020204030203"/>
              </a:rPr>
              <a:t>”</a:t>
            </a:r>
            <a:r>
              <a:rPr lang="en-GB" sz="1300" b="1" i="1">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to execute our </a:t>
            </a:r>
            <a:r>
              <a:rPr lang="en-GB" sz="1300" b="1">
                <a:latin typeface="Lato" panose="020F0502020204030203"/>
                <a:ea typeface="Lato" panose="020F0502020204030203"/>
                <a:cs typeface="Lato" panose="020F0502020204030203"/>
                <a:sym typeface="Lato" panose="020F0502020204030203"/>
              </a:rPr>
              <a:t>own malicious syscall/function</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a:t>
            </a:r>
            <a:r>
              <a:rPr lang="en-GB" sz="1300">
                <a:latin typeface="Lato" panose="020F0502020204030203"/>
                <a:ea typeface="Lato" panose="020F0502020204030203"/>
                <a:cs typeface="Lato" panose="020F0502020204030203"/>
                <a:sym typeface="Lato" panose="020F0502020204030203"/>
              </a:rPr>
              <a:t>. Which Syscall?                 </a:t>
            </a:r>
            <a:r>
              <a:rPr lang="en-GB" sz="1300" b="1" i="1">
                <a:latin typeface="Lato" panose="020F0502020204030203"/>
                <a:ea typeface="Lato" panose="020F0502020204030203"/>
                <a:cs typeface="Lato" panose="020F0502020204030203"/>
                <a:sym typeface="Lato" panose="020F0502020204030203"/>
              </a:rPr>
              <a:t>sys_kill </a:t>
            </a:r>
            <a:r>
              <a:rPr lang="en-GB" sz="1300">
                <a:latin typeface="Lato" panose="020F0502020204030203"/>
                <a:ea typeface="Lato" panose="020F0502020204030203"/>
                <a:cs typeface="Lato" panose="020F0502020204030203"/>
                <a:sym typeface="Lato" panose="020F0502020204030203"/>
              </a:rPr>
              <a:t>( Called by a userspace tool -&gt; </a:t>
            </a:r>
            <a:r>
              <a:rPr lang="en-GB" sz="1300" b="1">
                <a:latin typeface="Lato" panose="020F0502020204030203"/>
                <a:ea typeface="Lato" panose="020F0502020204030203"/>
                <a:cs typeface="Lato" panose="020F0502020204030203"/>
                <a:sym typeface="Lato" panose="020F0502020204030203"/>
              </a:rPr>
              <a:t>kill </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=&gt; </a:t>
            </a:r>
            <a:r>
              <a:rPr lang="en-GB" sz="1300" b="1" i="1">
                <a:latin typeface="Lato" panose="020F0502020204030203"/>
                <a:ea typeface="Lato" panose="020F0502020204030203"/>
                <a:cs typeface="Lato" panose="020F0502020204030203"/>
                <a:sym typeface="Lato" panose="020F0502020204030203"/>
              </a:rPr>
              <a:t>__NR_kill</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a:t>
            </a:r>
            <a:r>
              <a:rPr lang="en-GB" sz="1300">
                <a:latin typeface="Lato" panose="020F0502020204030203"/>
                <a:ea typeface="Lato" panose="020F0502020204030203"/>
                <a:cs typeface="Lato" panose="020F0502020204030203"/>
                <a:sym typeface="Lato" panose="020F0502020204030203"/>
              </a:rPr>
              <a:t>. But How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b="1">
                <a:latin typeface="Lato" panose="020F0502020204030203"/>
                <a:ea typeface="Lato" panose="020F0502020204030203"/>
                <a:cs typeface="Lato" panose="020F0502020204030203"/>
                <a:sym typeface="Lato" panose="020F0502020204030203"/>
              </a:rPr>
              <a:t>Theory:</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914400" lvl="0" indent="-311150" algn="l" rtl="0">
              <a:spcBef>
                <a:spcPts val="0"/>
              </a:spcBef>
              <a:spcAft>
                <a:spcPts val="0"/>
              </a:spcAft>
              <a:buSzPts val="1300"/>
              <a:buFont typeface="Lato" panose="020F0502020204030203"/>
              <a:buAutoNum type="alphaUcPeriod"/>
            </a:pPr>
            <a:r>
              <a:rPr lang="en-GB" sz="1300">
                <a:latin typeface="Lato" panose="020F0502020204030203"/>
                <a:ea typeface="Lato" panose="020F0502020204030203"/>
                <a:cs typeface="Lato" panose="020F0502020204030203"/>
                <a:sym typeface="Lato" panose="020F0502020204030203"/>
              </a:rPr>
              <a:t>Args passed from User Mode           stored         in registers.</a:t>
            </a: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B.       Those registers stored in a struct called “</a:t>
            </a:r>
            <a:r>
              <a:rPr lang="en-GB" sz="1300" b="1" i="1">
                <a:latin typeface="Lato" panose="020F0502020204030203"/>
                <a:ea typeface="Lato" panose="020F0502020204030203"/>
                <a:cs typeface="Lato" panose="020F0502020204030203"/>
                <a:sym typeface="Lato" panose="020F0502020204030203"/>
              </a:rPr>
              <a:t>pt_regs</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cxnSp>
        <p:nvCxnSpPr>
          <p:cNvPr id="519" name="Google Shape;519;p56"/>
          <p:cNvCxnSpPr/>
          <p:nvPr/>
        </p:nvCxnSpPr>
        <p:spPr>
          <a:xfrm>
            <a:off x="2609450" y="1987210"/>
            <a:ext cx="451800" cy="7200"/>
          </a:xfrm>
          <a:prstGeom prst="straightConnector1">
            <a:avLst/>
          </a:prstGeom>
          <a:noFill/>
          <a:ln w="9525" cap="flat" cmpd="sng">
            <a:solidFill>
              <a:srgbClr val="FF0000"/>
            </a:solidFill>
            <a:prstDash val="solid"/>
            <a:round/>
            <a:headEnd type="none" w="med" len="med"/>
            <a:tailEnd type="triangle" w="med" len="med"/>
          </a:ln>
        </p:spPr>
      </p:cxnSp>
      <p:cxnSp>
        <p:nvCxnSpPr>
          <p:cNvPr id="520" name="Google Shape;520;p56"/>
          <p:cNvCxnSpPr/>
          <p:nvPr/>
        </p:nvCxnSpPr>
        <p:spPr>
          <a:xfrm>
            <a:off x="4765375" y="3562625"/>
            <a:ext cx="218400" cy="7500"/>
          </a:xfrm>
          <a:prstGeom prst="straightConnector1">
            <a:avLst/>
          </a:prstGeom>
          <a:noFill/>
          <a:ln w="9525" cap="flat" cmpd="sng">
            <a:solidFill>
              <a:srgbClr val="FF0000"/>
            </a:solidFill>
            <a:prstDash val="solid"/>
            <a:round/>
            <a:headEnd type="none" w="med" len="med"/>
            <a:tailEnd type="triangle" w="med" len="med"/>
          </a:ln>
        </p:spPr>
      </p:cxnSp>
      <p:cxnSp>
        <p:nvCxnSpPr>
          <p:cNvPr id="521" name="Google Shape;521;p56"/>
          <p:cNvCxnSpPr/>
          <p:nvPr/>
        </p:nvCxnSpPr>
        <p:spPr>
          <a:xfrm>
            <a:off x="3937150" y="3562613"/>
            <a:ext cx="248400" cy="7500"/>
          </a:xfrm>
          <a:prstGeom prst="straightConnector1">
            <a:avLst/>
          </a:prstGeom>
          <a:noFill/>
          <a:ln w="9525" cap="flat" cmpd="sng">
            <a:solidFill>
              <a:srgbClr val="FF0000"/>
            </a:solidFill>
            <a:prstDash val="solid"/>
            <a:round/>
            <a:headEnd type="none" w="med" len="med"/>
            <a:tailEnd type="none" w="med" len="med"/>
          </a:ln>
        </p:spPr>
      </p:cxnSp>
      <p:sp>
        <p:nvSpPr>
          <p:cNvPr id="522" name="Google Shape;522;p56"/>
          <p:cNvSpPr/>
          <p:nvPr/>
        </p:nvSpPr>
        <p:spPr>
          <a:xfrm>
            <a:off x="823850" y="174525"/>
            <a:ext cx="2576400" cy="489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56"/>
          <p:cNvSpPr txBox="1"/>
          <p:nvPr/>
        </p:nvSpPr>
        <p:spPr>
          <a:xfrm>
            <a:off x="519050" y="4463250"/>
            <a:ext cx="8374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link:</a:t>
            </a:r>
            <a:endParaRPr>
              <a:solidFill>
                <a:schemeClr val="lt1"/>
              </a:solidFill>
            </a:endParaRPr>
          </a:p>
          <a:p>
            <a:pPr marL="0" lvl="0" indent="0" algn="l" rtl="0">
              <a:spcBef>
                <a:spcPts val="0"/>
              </a:spcBef>
              <a:spcAft>
                <a:spcPts val="0"/>
              </a:spcAft>
              <a:buNone/>
            </a:pPr>
            <a:r>
              <a:rPr lang="en-GB" sz="1200" u="sng">
                <a:solidFill>
                  <a:schemeClr val="hlink"/>
                </a:solidFill>
                <a:hlinkClick r:id="rId1"/>
              </a:rPr>
              <a:t>https://github.com/torvalds/linux/blob/15bc20c6af4ceee97a1f90b43c0e386643c071b4/arch/x86/include/asm/ptrace.h#L12</a:t>
            </a:r>
            <a:endParaRPr sz="1200">
              <a:solidFill>
                <a:schemeClr val="lt1"/>
              </a:solidFill>
            </a:endParaRPr>
          </a:p>
        </p:txBody>
      </p:sp>
      <p:pic>
        <p:nvPicPr>
          <p:cNvPr id="524" name="Google Shape;524;p56"/>
          <p:cNvPicPr preferRelativeResize="0"/>
          <p:nvPr/>
        </p:nvPicPr>
        <p:blipFill>
          <a:blip r:embed="rId2"/>
          <a:stretch>
            <a:fillRect/>
          </a:stretch>
        </p:blipFill>
        <p:spPr>
          <a:xfrm>
            <a:off x="5969400" y="2901150"/>
            <a:ext cx="2181225" cy="1562100"/>
          </a:xfrm>
          <a:prstGeom prst="rect">
            <a:avLst/>
          </a:prstGeom>
          <a:noFill/>
          <a:ln>
            <a:noFill/>
          </a:ln>
        </p:spPr>
      </p:pic>
      <p:pic>
        <p:nvPicPr>
          <p:cNvPr id="525" name="Google Shape;525;p56"/>
          <p:cNvPicPr preferRelativeResize="0"/>
          <p:nvPr/>
        </p:nvPicPr>
        <p:blipFill>
          <a:blip r:embed="rId3"/>
          <a:stretch>
            <a:fillRect/>
          </a:stretch>
        </p:blipFill>
        <p:spPr>
          <a:xfrm>
            <a:off x="1397075" y="2094288"/>
            <a:ext cx="2876550" cy="352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29" name="Shape 529"/>
        <p:cNvGrpSpPr/>
        <p:nvPr/>
      </p:nvGrpSpPr>
      <p:grpSpPr>
        <a:xfrm>
          <a:off x="0" y="0"/>
          <a:ext cx="0" cy="0"/>
          <a:chOff x="0" y="0"/>
          <a:chExt cx="0" cy="0"/>
        </a:xfrm>
      </p:grpSpPr>
      <p:sp>
        <p:nvSpPr>
          <p:cNvPr id="530" name="Google Shape;530;p57"/>
          <p:cNvSpPr txBox="1"/>
          <p:nvPr>
            <p:ph type="title"/>
          </p:nvPr>
        </p:nvSpPr>
        <p:spPr>
          <a:xfrm>
            <a:off x="823850" y="391650"/>
            <a:ext cx="7930800" cy="43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III</a:t>
            </a:r>
            <a:r>
              <a:rPr lang="en-GB" sz="1300">
                <a:latin typeface="Lato" panose="020F0502020204030203"/>
                <a:ea typeface="Lato" panose="020F0502020204030203"/>
                <a:cs typeface="Lato" panose="020F0502020204030203"/>
                <a:sym typeface="Lato" panose="020F0502020204030203"/>
              </a:rPr>
              <a:t>. But which register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u="sng">
                <a:solidFill>
                  <a:schemeClr val="hlink"/>
                </a:solidFill>
                <a:latin typeface="Lato" panose="020F0502020204030203"/>
                <a:ea typeface="Lato" panose="020F0502020204030203"/>
                <a:cs typeface="Lato" panose="020F0502020204030203"/>
                <a:sym typeface="Lato" panose="020F0502020204030203"/>
                <a:hlinkClick r:id="rId1"/>
              </a:rPr>
              <a:t>Syscalls64</a:t>
            </a:r>
            <a:r>
              <a:rPr lang="en-GB" sz="1300">
                <a:latin typeface="Lato" panose="020F0502020204030203"/>
                <a:ea typeface="Lato" panose="020F0502020204030203"/>
                <a:cs typeface="Lato" panose="020F0502020204030203"/>
                <a:sym typeface="Lato" panose="020F0502020204030203"/>
              </a:rPr>
              <a:t> to the </a:t>
            </a:r>
            <a:r>
              <a:rPr lang="en-GB" sz="1300">
                <a:latin typeface="Lato" panose="020F0502020204030203"/>
                <a:ea typeface="Lato" panose="020F0502020204030203"/>
                <a:cs typeface="Lato" panose="020F0502020204030203"/>
                <a:sym typeface="Lato" panose="020F0502020204030203"/>
              </a:rPr>
              <a:t>rescue</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automagically detects current process id</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Syntax</a:t>
            </a:r>
            <a:r>
              <a:rPr lang="en-GB" sz="1300">
                <a:latin typeface="Lato" panose="020F0502020204030203"/>
                <a:ea typeface="Lato" panose="020F0502020204030203"/>
                <a:cs typeface="Lato" panose="020F0502020204030203"/>
                <a:sym typeface="Lato" panose="020F0502020204030203"/>
              </a:rPr>
              <a:t> of kill: </a:t>
            </a:r>
            <a:r>
              <a:rPr lang="en-GB" sz="1300" i="1">
                <a:highlight>
                  <a:srgbClr val="000000"/>
                </a:highlight>
                <a:latin typeface="Lato" panose="020F0502020204030203"/>
                <a:ea typeface="Lato" panose="020F0502020204030203"/>
                <a:cs typeface="Lato" panose="020F0502020204030203"/>
                <a:sym typeface="Lato" panose="020F0502020204030203"/>
              </a:rPr>
              <a:t>kill $signal &lt;pid&gt;</a:t>
            </a:r>
            <a:endParaRPr sz="1300" i="1">
              <a:highlight>
                <a:srgbClr val="000000"/>
              </a:highlight>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IV</a:t>
            </a:r>
            <a:r>
              <a:rPr lang="en-GB" sz="1300">
                <a:latin typeface="Lato" panose="020F0502020204030203"/>
                <a:ea typeface="Lato" panose="020F0502020204030203"/>
                <a:cs typeface="Lato" panose="020F0502020204030203"/>
                <a:sym typeface="Lato" panose="020F0502020204030203"/>
              </a:rPr>
              <a:t>. In our scenario,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IMP</a:t>
            </a:r>
            <a:r>
              <a:rPr lang="en-GB" sz="1300">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rsi </a:t>
            </a:r>
            <a:r>
              <a:rPr lang="en-GB" sz="1300">
                <a:latin typeface="Lato" panose="020F0502020204030203"/>
                <a:ea typeface="Lato" panose="020F0502020204030203"/>
                <a:cs typeface="Lato" panose="020F0502020204030203"/>
                <a:sym typeface="Lato" panose="020F0502020204030203"/>
              </a:rPr>
              <a:t>-&gt; passed args =  signal = 64 (anything can be used!) =&gt; For </a:t>
            </a:r>
            <a:r>
              <a:rPr lang="en-GB" sz="1300" b="1" i="1">
                <a:latin typeface="Lato" panose="020F0502020204030203"/>
                <a:ea typeface="Lato" panose="020F0502020204030203"/>
                <a:cs typeface="Lato" panose="020F0502020204030203"/>
                <a:sym typeface="Lato" panose="020F0502020204030203"/>
              </a:rPr>
              <a:t>PrivEsc!</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Let’s see the code =&gt;</a:t>
            </a:r>
            <a:endParaRPr sz="1300">
              <a:latin typeface="Lato" panose="020F0502020204030203"/>
              <a:ea typeface="Lato" panose="020F0502020204030203"/>
              <a:cs typeface="Lato" panose="020F0502020204030203"/>
              <a:sym typeface="Lato" panose="020F0502020204030203"/>
            </a:endParaRPr>
          </a:p>
        </p:txBody>
      </p:sp>
      <p:pic>
        <p:nvPicPr>
          <p:cNvPr id="531" name="Google Shape;531;p57"/>
          <p:cNvPicPr preferRelativeResize="0"/>
          <p:nvPr/>
        </p:nvPicPr>
        <p:blipFill>
          <a:blip r:embed="rId2"/>
          <a:stretch>
            <a:fillRect/>
          </a:stretch>
        </p:blipFill>
        <p:spPr>
          <a:xfrm>
            <a:off x="823838" y="1508550"/>
            <a:ext cx="8220075" cy="876300"/>
          </a:xfrm>
          <a:prstGeom prst="rect">
            <a:avLst/>
          </a:prstGeom>
          <a:noFill/>
          <a:ln>
            <a:noFill/>
          </a:ln>
        </p:spPr>
      </p:pic>
      <p:pic>
        <p:nvPicPr>
          <p:cNvPr id="532" name="Google Shape;532;p57"/>
          <p:cNvPicPr preferRelativeResize="0"/>
          <p:nvPr/>
        </p:nvPicPr>
        <p:blipFill>
          <a:blip r:embed="rId3"/>
          <a:stretch>
            <a:fillRect/>
          </a:stretch>
        </p:blipFill>
        <p:spPr>
          <a:xfrm>
            <a:off x="823850" y="2540188"/>
            <a:ext cx="2819400" cy="714375"/>
          </a:xfrm>
          <a:prstGeom prst="rect">
            <a:avLst/>
          </a:prstGeom>
          <a:noFill/>
          <a:ln>
            <a:noFill/>
          </a:ln>
        </p:spPr>
      </p:pic>
      <p:cxnSp>
        <p:nvCxnSpPr>
          <p:cNvPr id="533" name="Google Shape;533;p57"/>
          <p:cNvCxnSpPr/>
          <p:nvPr/>
        </p:nvCxnSpPr>
        <p:spPr>
          <a:xfrm rot="10800000" flipH="1">
            <a:off x="3490550" y="2891675"/>
            <a:ext cx="512100" cy="15300"/>
          </a:xfrm>
          <a:prstGeom prst="straightConnector1">
            <a:avLst/>
          </a:prstGeom>
          <a:noFill/>
          <a:ln w="9525" cap="flat" cmpd="sng">
            <a:solidFill>
              <a:srgbClr val="FF0000"/>
            </a:solidFill>
            <a:prstDash val="solid"/>
            <a:round/>
            <a:headEnd type="none" w="med" len="med"/>
            <a:tailEnd type="triangle" w="med" len="med"/>
          </a:ln>
        </p:spPr>
      </p:cxnSp>
      <p:sp>
        <p:nvSpPr>
          <p:cNvPr id="534" name="Google Shape;534;p57"/>
          <p:cNvSpPr txBox="1"/>
          <p:nvPr/>
        </p:nvSpPr>
        <p:spPr>
          <a:xfrm>
            <a:off x="1101100" y="4657500"/>
            <a:ext cx="541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Link: </a:t>
            </a:r>
            <a:r>
              <a:rPr lang="en-GB" u="sng">
                <a:solidFill>
                  <a:schemeClr val="hlink"/>
                </a:solidFill>
                <a:hlinkClick r:id="rId1"/>
              </a:rPr>
              <a:t>https://syscalls64.paolostivanin.com/</a:t>
            </a:r>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38" name="Shape 538"/>
        <p:cNvGrpSpPr/>
        <p:nvPr/>
      </p:nvGrpSpPr>
      <p:grpSpPr>
        <a:xfrm>
          <a:off x="0" y="0"/>
          <a:ext cx="0" cy="0"/>
          <a:chOff x="0" y="0"/>
          <a:chExt cx="0" cy="0"/>
        </a:xfrm>
      </p:grpSpPr>
      <p:sp>
        <p:nvSpPr>
          <p:cNvPr id="539" name="Google Shape;539;p58"/>
          <p:cNvSpPr txBox="1"/>
          <p:nvPr>
            <p:ph type="title"/>
          </p:nvPr>
        </p:nvSpPr>
        <p:spPr>
          <a:xfrm>
            <a:off x="823850" y="293700"/>
            <a:ext cx="7908000" cy="45561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Creating custom function type =&gt; Storing Original syscall =&gt; </a:t>
            </a:r>
            <a:r>
              <a:rPr lang="en-GB" sz="1300" b="1" i="1">
                <a:latin typeface="Lato" panose="020F0502020204030203"/>
                <a:ea typeface="Lato" panose="020F0502020204030203"/>
                <a:cs typeface="Lato" panose="020F0502020204030203"/>
                <a:sym typeface="Lato" panose="020F0502020204030203"/>
              </a:rPr>
              <a:t>__NR_kill</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Creating a BackUp function and storing </a:t>
            </a:r>
            <a:r>
              <a:rPr lang="en-GB" sz="1300" b="1" i="1">
                <a:latin typeface="Lato" panose="020F0502020204030203"/>
                <a:ea typeface="Lato" panose="020F0502020204030203"/>
                <a:cs typeface="Lato" panose="020F0502020204030203"/>
                <a:sym typeface="Lato" panose="020F0502020204030203"/>
              </a:rPr>
              <a:t>original syscall</a:t>
            </a:r>
            <a:r>
              <a:rPr lang="en-GB" sz="1300">
                <a:latin typeface="Lato" panose="020F0502020204030203"/>
                <a:ea typeface="Lato" panose="020F0502020204030203"/>
                <a:cs typeface="Lato" panose="020F0502020204030203"/>
                <a:sym typeface="Lato" panose="020F0502020204030203"/>
              </a:rPr>
              <a:t>, i.e., </a:t>
            </a:r>
            <a:r>
              <a:rPr lang="en-GB" sz="1300" b="1" i="1">
                <a:latin typeface="Lato" panose="020F0502020204030203"/>
                <a:ea typeface="Lato" panose="020F0502020204030203"/>
                <a:cs typeface="Lato" panose="020F0502020204030203"/>
                <a:sym typeface="Lato" panose="020F0502020204030203"/>
              </a:rPr>
              <a:t>__NR_kill</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Backing Up =&gt; DONE!</a:t>
            </a: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b="1" i="1">
                <a:latin typeface="Lato" panose="020F0502020204030203"/>
                <a:ea typeface="Lato" panose="020F0502020204030203"/>
                <a:cs typeface="Lato" panose="020F0502020204030203"/>
                <a:sym typeface="Lato" panose="020F0502020204030203"/>
              </a:rPr>
              <a:t>Diverge</a:t>
            </a:r>
            <a:r>
              <a:rPr lang="en-GB" sz="1300">
                <a:latin typeface="Lato" panose="020F0502020204030203"/>
                <a:ea typeface="Lato" panose="020F0502020204030203"/>
                <a:cs typeface="Lato" panose="020F0502020204030203"/>
                <a:sym typeface="Lato" panose="020F0502020204030203"/>
              </a:rPr>
              <a:t> to our </a:t>
            </a:r>
            <a:r>
              <a:rPr lang="en-GB" sz="1300" b="1" i="1">
                <a:latin typeface="Lato" panose="020F0502020204030203"/>
                <a:ea typeface="Lato" panose="020F0502020204030203"/>
                <a:cs typeface="Lato" panose="020F0502020204030203"/>
                <a:sym typeface="Lato" panose="020F0502020204030203"/>
              </a:rPr>
              <a:t>Malicious function</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540" name="Google Shape;540;p58"/>
          <p:cNvPicPr preferRelativeResize="0"/>
          <p:nvPr/>
        </p:nvPicPr>
        <p:blipFill>
          <a:blip r:embed="rId1"/>
          <a:stretch>
            <a:fillRect/>
          </a:stretch>
        </p:blipFill>
        <p:spPr>
          <a:xfrm>
            <a:off x="995688" y="654363"/>
            <a:ext cx="4848225" cy="295275"/>
          </a:xfrm>
          <a:prstGeom prst="rect">
            <a:avLst/>
          </a:prstGeom>
          <a:noFill/>
          <a:ln>
            <a:noFill/>
          </a:ln>
        </p:spPr>
      </p:pic>
      <p:pic>
        <p:nvPicPr>
          <p:cNvPr id="541" name="Google Shape;541;p58"/>
          <p:cNvPicPr preferRelativeResize="0"/>
          <p:nvPr/>
        </p:nvPicPr>
        <p:blipFill>
          <a:blip r:embed="rId2"/>
          <a:stretch>
            <a:fillRect/>
          </a:stretch>
        </p:blipFill>
        <p:spPr>
          <a:xfrm>
            <a:off x="1078550" y="1252413"/>
            <a:ext cx="2781300" cy="409575"/>
          </a:xfrm>
          <a:prstGeom prst="rect">
            <a:avLst/>
          </a:prstGeom>
          <a:noFill/>
          <a:ln>
            <a:noFill/>
          </a:ln>
        </p:spPr>
      </p:pic>
      <p:sp>
        <p:nvSpPr>
          <p:cNvPr id="542" name="Google Shape;542;p58"/>
          <p:cNvSpPr txBox="1"/>
          <p:nvPr/>
        </p:nvSpPr>
        <p:spPr>
          <a:xfrm>
            <a:off x="628825" y="4480775"/>
            <a:ext cx="8185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3"/>
              </a:rPr>
              <a:t>https://github.com/reveng007/reveng_rtkit/blob/055b7dce57cf1317f13fb3bd141e21c3ec82c5dc/kernel_src/include/hook_syscall_helper.h#L42</a:t>
            </a:r>
            <a:endParaRPr sz="1200">
              <a:solidFill>
                <a:schemeClr val="lt1"/>
              </a:solidFill>
            </a:endParaRPr>
          </a:p>
        </p:txBody>
      </p:sp>
      <p:pic>
        <p:nvPicPr>
          <p:cNvPr id="543" name="Google Shape;543;p58"/>
          <p:cNvPicPr preferRelativeResize="0"/>
          <p:nvPr/>
        </p:nvPicPr>
        <p:blipFill>
          <a:blip r:embed="rId4"/>
          <a:stretch>
            <a:fillRect/>
          </a:stretch>
        </p:blipFill>
        <p:spPr>
          <a:xfrm>
            <a:off x="1078550" y="1697750"/>
            <a:ext cx="4191000" cy="381000"/>
          </a:xfrm>
          <a:prstGeom prst="rect">
            <a:avLst/>
          </a:prstGeom>
          <a:noFill/>
          <a:ln>
            <a:noFill/>
          </a:ln>
        </p:spPr>
      </p:pic>
      <p:pic>
        <p:nvPicPr>
          <p:cNvPr id="544" name="Google Shape;544;p58"/>
          <p:cNvPicPr preferRelativeResize="0"/>
          <p:nvPr/>
        </p:nvPicPr>
        <p:blipFill>
          <a:blip r:embed="rId5"/>
          <a:stretch>
            <a:fillRect/>
          </a:stretch>
        </p:blipFill>
        <p:spPr>
          <a:xfrm>
            <a:off x="1078538" y="2975725"/>
            <a:ext cx="4524375" cy="1066800"/>
          </a:xfrm>
          <a:prstGeom prst="rect">
            <a:avLst/>
          </a:prstGeom>
          <a:noFill/>
          <a:ln>
            <a:noFill/>
          </a:ln>
        </p:spPr>
      </p:pic>
      <p:cxnSp>
        <p:nvCxnSpPr>
          <p:cNvPr id="545" name="Google Shape;545;p58"/>
          <p:cNvCxnSpPr/>
          <p:nvPr/>
        </p:nvCxnSpPr>
        <p:spPr>
          <a:xfrm rot="10800000" flipH="1">
            <a:off x="2760025" y="3049825"/>
            <a:ext cx="3170400" cy="45300"/>
          </a:xfrm>
          <a:prstGeom prst="straightConnector1">
            <a:avLst/>
          </a:prstGeom>
          <a:noFill/>
          <a:ln w="9525" cap="flat" cmpd="sng">
            <a:solidFill>
              <a:srgbClr val="FF0000"/>
            </a:solidFill>
            <a:prstDash val="solid"/>
            <a:round/>
            <a:headEnd type="none" w="med" len="med"/>
            <a:tailEnd type="triangle" w="med" len="med"/>
          </a:ln>
        </p:spPr>
      </p:cxnSp>
      <p:sp>
        <p:nvSpPr>
          <p:cNvPr id="546" name="Google Shape;546;p58"/>
          <p:cNvSpPr txBox="1"/>
          <p:nvPr/>
        </p:nvSpPr>
        <p:spPr>
          <a:xfrm>
            <a:off x="5843925" y="2880025"/>
            <a:ext cx="2918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Unprotecting syscall Table memory</a:t>
            </a:r>
            <a:endParaRPr sz="1300">
              <a:solidFill>
                <a:schemeClr val="lt1"/>
              </a:solidFill>
              <a:latin typeface="Lato" panose="020F0502020204030203"/>
              <a:ea typeface="Lato" panose="020F0502020204030203"/>
              <a:cs typeface="Lato" panose="020F0502020204030203"/>
              <a:sym typeface="Lato" panose="020F0502020204030203"/>
            </a:endParaRPr>
          </a:p>
        </p:txBody>
      </p:sp>
      <p:cxnSp>
        <p:nvCxnSpPr>
          <p:cNvPr id="547" name="Google Shape;547;p58"/>
          <p:cNvCxnSpPr>
            <a:stCxn id="544" idx="3"/>
          </p:cNvCxnSpPr>
          <p:nvPr/>
        </p:nvCxnSpPr>
        <p:spPr>
          <a:xfrm rot="10800000" flipH="1">
            <a:off x="5602913" y="3494125"/>
            <a:ext cx="305100" cy="15000"/>
          </a:xfrm>
          <a:prstGeom prst="straightConnector1">
            <a:avLst/>
          </a:prstGeom>
          <a:noFill/>
          <a:ln w="9525" cap="flat" cmpd="sng">
            <a:solidFill>
              <a:srgbClr val="FF0000"/>
            </a:solidFill>
            <a:prstDash val="solid"/>
            <a:round/>
            <a:headEnd type="none" w="med" len="med"/>
            <a:tailEnd type="triangle" w="med" len="med"/>
          </a:ln>
        </p:spPr>
      </p:cxnSp>
      <p:sp>
        <p:nvSpPr>
          <p:cNvPr id="548" name="Google Shape;548;p58"/>
          <p:cNvSpPr txBox="1"/>
          <p:nvPr/>
        </p:nvSpPr>
        <p:spPr>
          <a:xfrm>
            <a:off x="5791200" y="3316675"/>
            <a:ext cx="3257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Diverging to our Malicious Function</a:t>
            </a:r>
            <a:endParaRPr sz="1300">
              <a:solidFill>
                <a:schemeClr val="lt1"/>
              </a:solidFill>
              <a:latin typeface="Lato" panose="020F0502020204030203"/>
              <a:ea typeface="Lato" panose="020F0502020204030203"/>
              <a:cs typeface="Lato" panose="020F0502020204030203"/>
              <a:sym typeface="Lato" panose="020F0502020204030203"/>
            </a:endParaRPr>
          </a:p>
        </p:txBody>
      </p:sp>
      <p:cxnSp>
        <p:nvCxnSpPr>
          <p:cNvPr id="549" name="Google Shape;549;p58"/>
          <p:cNvCxnSpPr/>
          <p:nvPr/>
        </p:nvCxnSpPr>
        <p:spPr>
          <a:xfrm>
            <a:off x="2466325" y="3931050"/>
            <a:ext cx="617400" cy="180900"/>
          </a:xfrm>
          <a:prstGeom prst="straightConnector1">
            <a:avLst/>
          </a:prstGeom>
          <a:noFill/>
          <a:ln w="9525" cap="flat" cmpd="sng">
            <a:solidFill>
              <a:srgbClr val="FF0000"/>
            </a:solidFill>
            <a:prstDash val="solid"/>
            <a:round/>
            <a:headEnd type="none" w="med" len="med"/>
            <a:tailEnd type="triangle" w="med" len="med"/>
          </a:ln>
        </p:spPr>
      </p:cxnSp>
      <p:sp>
        <p:nvSpPr>
          <p:cNvPr id="550" name="Google Shape;550;p58"/>
          <p:cNvSpPr txBox="1"/>
          <p:nvPr/>
        </p:nvSpPr>
        <p:spPr>
          <a:xfrm>
            <a:off x="2963325" y="3971175"/>
            <a:ext cx="291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Protecting Syscall Table memory</a:t>
            </a: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551" name="Google Shape;551;p58"/>
          <p:cNvSpPr txBox="1"/>
          <p:nvPr/>
        </p:nvSpPr>
        <p:spPr>
          <a:xfrm>
            <a:off x="5791200" y="4008825"/>
            <a:ext cx="25116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solidFill>
                  <a:schemeClr val="lt1"/>
                </a:solidFill>
                <a:latin typeface="Lato" panose="020F0502020204030203"/>
                <a:ea typeface="Lato" panose="020F0502020204030203"/>
                <a:cs typeface="Lato" panose="020F0502020204030203"/>
                <a:sym typeface="Lato" panose="020F0502020204030203"/>
              </a:rPr>
              <a:t>Let’s see the malicious code!</a:t>
            </a:r>
            <a:endParaRPr sz="1300" b="1">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55" name="Shape 555"/>
        <p:cNvGrpSpPr/>
        <p:nvPr/>
      </p:nvGrpSpPr>
      <p:grpSpPr>
        <a:xfrm>
          <a:off x="0" y="0"/>
          <a:ext cx="0" cy="0"/>
          <a:chOff x="0" y="0"/>
          <a:chExt cx="0" cy="0"/>
        </a:xfrm>
      </p:grpSpPr>
      <p:sp>
        <p:nvSpPr>
          <p:cNvPr id="556" name="Google Shape;556;p59"/>
          <p:cNvSpPr txBox="1"/>
          <p:nvPr/>
        </p:nvSpPr>
        <p:spPr>
          <a:xfrm>
            <a:off x="5535500" y="4084525"/>
            <a:ext cx="3414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1"/>
              </a:rPr>
              <a:t>https://github.com/reveng007/reveng_rtkit/blob/main/kernel_src/include/hook_syscall_helper.h#L279</a:t>
            </a:r>
            <a:endParaRPr sz="1200"/>
          </a:p>
        </p:txBody>
      </p:sp>
      <p:pic>
        <p:nvPicPr>
          <p:cNvPr id="557" name="Google Shape;557;p59"/>
          <p:cNvPicPr preferRelativeResize="0"/>
          <p:nvPr/>
        </p:nvPicPr>
        <p:blipFill>
          <a:blip r:embed="rId2"/>
          <a:stretch>
            <a:fillRect/>
          </a:stretch>
        </p:blipFill>
        <p:spPr>
          <a:xfrm>
            <a:off x="0" y="0"/>
            <a:ext cx="7000875" cy="3324225"/>
          </a:xfrm>
          <a:prstGeom prst="rect">
            <a:avLst/>
          </a:prstGeom>
          <a:noFill/>
          <a:ln>
            <a:noFill/>
          </a:ln>
        </p:spPr>
      </p:pic>
      <p:cxnSp>
        <p:nvCxnSpPr>
          <p:cNvPr id="558" name="Google Shape;558;p59"/>
          <p:cNvCxnSpPr>
            <a:endCxn id="559" idx="1"/>
          </p:cNvCxnSpPr>
          <p:nvPr/>
        </p:nvCxnSpPr>
        <p:spPr>
          <a:xfrm rot="10800000" flipH="1">
            <a:off x="1201000" y="961750"/>
            <a:ext cx="1212600" cy="12900"/>
          </a:xfrm>
          <a:prstGeom prst="straightConnector1">
            <a:avLst/>
          </a:prstGeom>
          <a:noFill/>
          <a:ln w="9525" cap="flat" cmpd="sng">
            <a:solidFill>
              <a:srgbClr val="FF0000"/>
            </a:solidFill>
            <a:prstDash val="solid"/>
            <a:round/>
            <a:headEnd type="none" w="med" len="med"/>
            <a:tailEnd type="triangle" w="med" len="med"/>
          </a:ln>
        </p:spPr>
      </p:cxnSp>
      <p:sp>
        <p:nvSpPr>
          <p:cNvPr id="560" name="Google Shape;560;p59"/>
          <p:cNvSpPr txBox="1"/>
          <p:nvPr/>
        </p:nvSpPr>
        <p:spPr>
          <a:xfrm>
            <a:off x="2342900" y="761650"/>
            <a:ext cx="43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If 64 =&gt; privEsc to root</a:t>
            </a: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559" name="Google Shape;559;p59"/>
          <p:cNvSpPr/>
          <p:nvPr/>
        </p:nvSpPr>
        <p:spPr>
          <a:xfrm>
            <a:off x="2413600" y="826150"/>
            <a:ext cx="1897800" cy="27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1" name="Google Shape;561;p59"/>
          <p:cNvCxnSpPr/>
          <p:nvPr/>
        </p:nvCxnSpPr>
        <p:spPr>
          <a:xfrm rot="10800000" flipH="1">
            <a:off x="2948688" y="2748750"/>
            <a:ext cx="971100" cy="20400"/>
          </a:xfrm>
          <a:prstGeom prst="straightConnector1">
            <a:avLst/>
          </a:prstGeom>
          <a:noFill/>
          <a:ln w="9525" cap="flat" cmpd="sng">
            <a:solidFill>
              <a:srgbClr val="FF0000"/>
            </a:solidFill>
            <a:prstDash val="solid"/>
            <a:round/>
            <a:headEnd type="none" w="med" len="med"/>
            <a:tailEnd type="triangle" w="med" len="med"/>
          </a:ln>
        </p:spPr>
      </p:cxnSp>
      <p:sp>
        <p:nvSpPr>
          <p:cNvPr id="562" name="Google Shape;562;p59"/>
          <p:cNvSpPr txBox="1"/>
          <p:nvPr/>
        </p:nvSpPr>
        <p:spPr>
          <a:xfrm>
            <a:off x="3851975" y="2558850"/>
            <a:ext cx="433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Else returning original syscall</a:t>
            </a:r>
            <a:endParaRPr>
              <a:solidFill>
                <a:schemeClr val="lt1"/>
              </a:solidFill>
              <a:latin typeface="Lato" panose="020F0502020204030203"/>
              <a:ea typeface="Lato" panose="020F0502020204030203"/>
              <a:cs typeface="Lato" panose="020F0502020204030203"/>
              <a:sym typeface="Lato" panose="020F0502020204030203"/>
            </a:endParaRPr>
          </a:p>
        </p:txBody>
      </p:sp>
      <p:sp>
        <p:nvSpPr>
          <p:cNvPr id="563" name="Google Shape;563;p59"/>
          <p:cNvSpPr/>
          <p:nvPr/>
        </p:nvSpPr>
        <p:spPr>
          <a:xfrm>
            <a:off x="3919800" y="2620288"/>
            <a:ext cx="2364600" cy="360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64" name="Google Shape;564;p59"/>
          <p:cNvPicPr preferRelativeResize="0"/>
          <p:nvPr/>
        </p:nvPicPr>
        <p:blipFill>
          <a:blip r:embed="rId3"/>
          <a:stretch>
            <a:fillRect/>
          </a:stretch>
        </p:blipFill>
        <p:spPr>
          <a:xfrm>
            <a:off x="1479175" y="3483925"/>
            <a:ext cx="3981450" cy="1524000"/>
          </a:xfrm>
          <a:prstGeom prst="rect">
            <a:avLst/>
          </a:prstGeom>
          <a:noFill/>
          <a:ln>
            <a:noFill/>
          </a:ln>
        </p:spPr>
      </p:pic>
      <p:sp>
        <p:nvSpPr>
          <p:cNvPr id="565" name="Google Shape;565;p59"/>
          <p:cNvSpPr txBox="1"/>
          <p:nvPr>
            <p:ph type="title"/>
          </p:nvPr>
        </p:nvSpPr>
        <p:spPr>
          <a:xfrm>
            <a:off x="259800" y="3450650"/>
            <a:ext cx="11445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t>Workings:</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69" name="Shape 569"/>
        <p:cNvGrpSpPr/>
        <p:nvPr/>
      </p:nvGrpSpPr>
      <p:grpSpPr>
        <a:xfrm>
          <a:off x="0" y="0"/>
          <a:ext cx="0" cy="0"/>
          <a:chOff x="0" y="0"/>
          <a:chExt cx="0" cy="0"/>
        </a:xfrm>
      </p:grpSpPr>
      <p:cxnSp>
        <p:nvCxnSpPr>
          <p:cNvPr id="570" name="Google Shape;570;p60"/>
          <p:cNvCxnSpPr/>
          <p:nvPr/>
        </p:nvCxnSpPr>
        <p:spPr>
          <a:xfrm>
            <a:off x="2338300" y="1581450"/>
            <a:ext cx="421800" cy="0"/>
          </a:xfrm>
          <a:prstGeom prst="straightConnector1">
            <a:avLst/>
          </a:prstGeom>
          <a:noFill/>
          <a:ln w="9525" cap="flat" cmpd="sng">
            <a:solidFill>
              <a:srgbClr val="FF0000"/>
            </a:solidFill>
            <a:prstDash val="solid"/>
            <a:round/>
            <a:headEnd type="none" w="med" len="med"/>
            <a:tailEnd type="triangle" w="med" len="med"/>
          </a:ln>
        </p:spPr>
      </p:cxnSp>
      <p:sp>
        <p:nvSpPr>
          <p:cNvPr id="571" name="Google Shape;571;p60"/>
          <p:cNvSpPr txBox="1"/>
          <p:nvPr>
            <p:ph type="title"/>
          </p:nvPr>
        </p:nvSpPr>
        <p:spPr>
          <a:xfrm>
            <a:off x="545975" y="376525"/>
            <a:ext cx="8110500" cy="44583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0"/>
              </a:spcAft>
              <a:buNone/>
            </a:pPr>
            <a:r>
              <a:rPr lang="en-GB" sz="1300" b="1">
                <a:latin typeface="Lato" panose="020F0502020204030203"/>
                <a:ea typeface="Lato" panose="020F0502020204030203"/>
                <a:cs typeface="Lato" panose="020F0502020204030203"/>
                <a:sym typeface="Lato" panose="020F0502020204030203"/>
              </a:rPr>
              <a:t>2.    </a:t>
            </a:r>
            <a:r>
              <a:rPr lang="en-GB" sz="1300" b="1" u="sng">
                <a:latin typeface="Lato" panose="020F0502020204030203"/>
                <a:ea typeface="Lato" panose="020F0502020204030203"/>
                <a:cs typeface="Lato" panose="020F0502020204030203"/>
                <a:sym typeface="Lato" panose="020F0502020204030203"/>
              </a:rPr>
              <a:t>Performing the actual hooking:</a:t>
            </a:r>
            <a:r>
              <a:rPr lang="en-GB" sz="1300" b="1">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__NR_getdents64	=&gt;</a:t>
            </a:r>
            <a:r>
              <a:rPr lang="en-GB" sz="1300">
                <a:latin typeface="Lato" panose="020F0502020204030203"/>
                <a:ea typeface="Lato" panose="020F0502020204030203"/>
                <a:cs typeface="Lato" panose="020F0502020204030203"/>
                <a:sym typeface="Lato" panose="020F0502020204030203"/>
              </a:rPr>
              <a:t>  To Hide</a:t>
            </a:r>
            <a:r>
              <a:rPr lang="en-GB" sz="1300" b="1" i="1">
                <a:latin typeface="Lato" panose="020F0502020204030203"/>
                <a:ea typeface="Lato" panose="020F0502020204030203"/>
                <a:cs typeface="Lato" panose="020F0502020204030203"/>
                <a:sym typeface="Lato" panose="020F0502020204030203"/>
              </a:rPr>
              <a:t> processes </a:t>
            </a:r>
            <a:r>
              <a:rPr lang="en-GB" sz="1300">
                <a:latin typeface="Lato" panose="020F0502020204030203"/>
                <a:ea typeface="Lato" panose="020F0502020204030203"/>
                <a:cs typeface="Lato" panose="020F0502020204030203"/>
                <a:sym typeface="Lato" panose="020F0502020204030203"/>
              </a:rPr>
              <a:t>and</a:t>
            </a:r>
            <a:r>
              <a:rPr lang="en-GB" sz="1300" b="1" i="1">
                <a:latin typeface="Lato" panose="020F0502020204030203"/>
                <a:ea typeface="Lato" panose="020F0502020204030203"/>
                <a:cs typeface="Lato" panose="020F0502020204030203"/>
                <a:sym typeface="Lato" panose="020F0502020204030203"/>
              </a:rPr>
              <a:t> /proc/&lt;pid&gt;</a:t>
            </a:r>
            <a:endParaRPr sz="1300" b="1" i="1">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200"/>
              </a:spcBef>
              <a:spcAft>
                <a:spcPts val="0"/>
              </a:spcAft>
              <a:buNone/>
            </a:pPr>
            <a:r>
              <a:rPr lang="en-GB" sz="1300">
                <a:latin typeface="Lato" panose="020F0502020204030203"/>
                <a:ea typeface="Lato" panose="020F0502020204030203"/>
                <a:cs typeface="Lato" panose="020F0502020204030203"/>
                <a:sym typeface="Lato" panose="020F0502020204030203"/>
              </a:rPr>
              <a:t>Target: Redirect </a:t>
            </a:r>
            <a:r>
              <a:rPr lang="en-GB" sz="1300" b="1">
                <a:latin typeface="Lato" panose="020F0502020204030203"/>
                <a:ea typeface="Lato" panose="020F0502020204030203"/>
                <a:cs typeface="Lato" panose="020F0502020204030203"/>
                <a:sym typeface="Lato" panose="020F0502020204030203"/>
              </a:rPr>
              <a:t>Original Syscall</a:t>
            </a:r>
            <a:r>
              <a:rPr lang="en-GB" sz="1300">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__NR_getdents64</a:t>
            </a:r>
            <a:r>
              <a:rPr lang="en-GB" sz="1300">
                <a:latin typeface="Lato" panose="020F0502020204030203"/>
                <a:ea typeface="Lato" panose="020F0502020204030203"/>
                <a:cs typeface="Lato" panose="020F0502020204030203"/>
                <a:sym typeface="Lato" panose="020F0502020204030203"/>
              </a:rPr>
              <a:t>”</a:t>
            </a:r>
            <a:r>
              <a:rPr lang="en-GB" sz="1300" b="1" i="1">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to execute our </a:t>
            </a:r>
            <a:r>
              <a:rPr lang="en-GB" sz="1300" b="1">
                <a:latin typeface="Lato" panose="020F0502020204030203"/>
                <a:ea typeface="Lato" panose="020F0502020204030203"/>
                <a:cs typeface="Lato" panose="020F0502020204030203"/>
                <a:sym typeface="Lato" panose="020F0502020204030203"/>
              </a:rPr>
              <a:t>own malicious syscall/function</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r>
              <a:rPr lang="en-US" altLang="en-GB" sz="1300">
                <a:latin typeface="Lato" panose="020F0502020204030203"/>
                <a:ea typeface="Lato" panose="020F0502020204030203"/>
                <a:cs typeface="Lato" panose="020F0502020204030203"/>
                <a:sym typeface="Lato" panose="020F0502020204030203"/>
              </a:rPr>
              <a:t>               I. </a:t>
            </a:r>
            <a:r>
              <a:rPr lang="en-GB" sz="1300">
                <a:latin typeface="Lato" panose="020F0502020204030203"/>
                <a:ea typeface="Lato" panose="020F0502020204030203"/>
                <a:cs typeface="Lato" panose="020F0502020204030203"/>
                <a:sym typeface="Lato" panose="020F0502020204030203"/>
              </a:rPr>
              <a:t>Which Syscall?                 </a:t>
            </a:r>
            <a:r>
              <a:rPr lang="en-GB" sz="1300" b="1" i="1">
                <a:uFill>
                  <a:noFill/>
                </a:uFill>
                <a:latin typeface="Lato" panose="020F0502020204030203"/>
                <a:ea typeface="Lato" panose="020F0502020204030203"/>
                <a:cs typeface="Lato" panose="020F0502020204030203"/>
                <a:sym typeface="Lato" panose="020F0502020204030203"/>
                <a:hlinkClick r:id="rId1"/>
              </a:rPr>
              <a:t>sys_getdents64</a:t>
            </a:r>
            <a:r>
              <a:rPr lang="en-GB" sz="1300" b="1" i="1">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 Called by a userspace tool -&gt; </a:t>
            </a:r>
            <a:r>
              <a:rPr lang="en-GB" sz="1300" b="1">
                <a:latin typeface="Lato" panose="020F0502020204030203"/>
                <a:ea typeface="Lato" panose="020F0502020204030203"/>
                <a:cs typeface="Lato" panose="020F0502020204030203"/>
                <a:sym typeface="Lato" panose="020F0502020204030203"/>
              </a:rPr>
              <a:t>ls and ps </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4114800" lvl="0" indent="0" algn="l" rtl="0">
              <a:lnSpc>
                <a:spcPct val="115000"/>
              </a:lnSpc>
              <a:spcBef>
                <a:spcPts val="1200"/>
              </a:spcBef>
              <a:spcAft>
                <a:spcPts val="0"/>
              </a:spcAft>
              <a:buNone/>
            </a:pPr>
            <a:r>
              <a:rPr lang="en-GB" sz="1300">
                <a:latin typeface="Lato" panose="020F0502020204030203"/>
                <a:ea typeface="Lato" panose="020F0502020204030203"/>
                <a:cs typeface="Lato" panose="020F0502020204030203"/>
                <a:sym typeface="Lato" panose="020F0502020204030203"/>
              </a:rPr>
              <a:t>   =&gt; </a:t>
            </a:r>
            <a:r>
              <a:rPr lang="en-GB" sz="1300" b="1" i="1">
                <a:latin typeface="Lato" panose="020F0502020204030203"/>
                <a:ea typeface="Lato" panose="020F0502020204030203"/>
                <a:cs typeface="Lato" panose="020F0502020204030203"/>
                <a:sym typeface="Lato" panose="020F0502020204030203"/>
              </a:rPr>
              <a:t>__NR_getdents64</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457200" algn="l" rtl="0">
              <a:lnSpc>
                <a:spcPct val="115000"/>
              </a:lnSpc>
              <a:spcBef>
                <a:spcPts val="1200"/>
              </a:spcBef>
              <a:spcAft>
                <a:spcPts val="0"/>
              </a:spcAft>
              <a:buNone/>
            </a:pPr>
            <a:r>
              <a:rPr lang="en-GB" sz="1300">
                <a:latin typeface="Lato" panose="020F0502020204030203"/>
                <a:ea typeface="Lato" panose="020F0502020204030203"/>
                <a:cs typeface="Lato" panose="020F0502020204030203"/>
                <a:sym typeface="Lato" panose="020F0502020204030203"/>
              </a:rPr>
              <a:t>II. strace output: </a:t>
            </a:r>
            <a:r>
              <a:rPr lang="en-GB" sz="1300" b="1">
                <a:latin typeface="Lato" panose="020F0502020204030203"/>
                <a:ea typeface="Lato" panose="020F0502020204030203"/>
                <a:cs typeface="Lato" panose="020F0502020204030203"/>
                <a:sym typeface="Lato" panose="020F0502020204030203"/>
              </a:rPr>
              <a:t>(Why? ls and ps )</a:t>
            </a:r>
            <a:endParaRPr sz="1300" b="1">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endParaRPr sz="1300" b="1" i="1" u="sng">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endParaRPr sz="1300" b="1" i="1" u="sng">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endParaRPr sz="1300" b="1" i="1" u="sng">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endParaRPr sz="1300" b="1" i="1" u="sng">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0"/>
              </a:spcAft>
              <a:buNone/>
            </a:pPr>
            <a:endParaRPr sz="1300" b="1" i="1" u="sng">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200"/>
              </a:spcAft>
              <a:buNone/>
            </a:pPr>
            <a:endParaRPr sz="1300" b="1" i="1" u="sng">
              <a:latin typeface="Lato" panose="020F0502020204030203"/>
              <a:ea typeface="Lato" panose="020F0502020204030203"/>
              <a:cs typeface="Lato" panose="020F0502020204030203"/>
              <a:sym typeface="Lato" panose="020F0502020204030203"/>
            </a:endParaRPr>
          </a:p>
        </p:txBody>
      </p:sp>
      <p:pic>
        <p:nvPicPr>
          <p:cNvPr id="572" name="Google Shape;572;p60"/>
          <p:cNvPicPr preferRelativeResize="0"/>
          <p:nvPr/>
        </p:nvPicPr>
        <p:blipFill>
          <a:blip r:embed="rId2"/>
          <a:stretch>
            <a:fillRect/>
          </a:stretch>
        </p:blipFill>
        <p:spPr>
          <a:xfrm>
            <a:off x="1083775" y="1736950"/>
            <a:ext cx="3733800" cy="400050"/>
          </a:xfrm>
          <a:prstGeom prst="rect">
            <a:avLst/>
          </a:prstGeom>
          <a:noFill/>
          <a:ln>
            <a:noFill/>
          </a:ln>
        </p:spPr>
      </p:pic>
      <p:sp>
        <p:nvSpPr>
          <p:cNvPr id="573" name="Google Shape;573;p60"/>
          <p:cNvSpPr txBox="1"/>
          <p:nvPr/>
        </p:nvSpPr>
        <p:spPr>
          <a:xfrm>
            <a:off x="226000" y="4312275"/>
            <a:ext cx="4646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link:</a:t>
            </a:r>
            <a:endParaRPr>
              <a:solidFill>
                <a:schemeClr val="lt1"/>
              </a:solidFill>
            </a:endParaRPr>
          </a:p>
          <a:p>
            <a:pPr marL="0" lvl="0" indent="0" algn="l" rtl="0">
              <a:spcBef>
                <a:spcPts val="0"/>
              </a:spcBef>
              <a:spcAft>
                <a:spcPts val="0"/>
              </a:spcAft>
              <a:buNone/>
            </a:pPr>
            <a:r>
              <a:rPr lang="en-GB" sz="1200" u="sng">
                <a:solidFill>
                  <a:schemeClr val="hlink"/>
                </a:solidFill>
                <a:latin typeface="Lato" panose="020F0502020204030203"/>
                <a:ea typeface="Lato" panose="020F0502020204030203"/>
                <a:cs typeface="Lato" panose="020F0502020204030203"/>
                <a:sym typeface="Lato" panose="020F0502020204030203"/>
                <a:hlinkClick r:id="rId3"/>
              </a:rPr>
              <a:t>https://elixir.bootlin.com/linux/v5.11/source/arch/arm64/include/asm/unistd32.h#L87</a:t>
            </a:r>
            <a:endParaRPr sz="1200">
              <a:solidFill>
                <a:schemeClr val="lt1"/>
              </a:solidFill>
              <a:latin typeface="Lato" panose="020F0502020204030203"/>
              <a:ea typeface="Lato" panose="020F0502020204030203"/>
              <a:cs typeface="Lato" panose="020F0502020204030203"/>
              <a:sym typeface="Lato" panose="020F0502020204030203"/>
            </a:endParaRPr>
          </a:p>
        </p:txBody>
      </p:sp>
      <p:sp>
        <p:nvSpPr>
          <p:cNvPr id="574" name="Google Shape;574;p60"/>
          <p:cNvSpPr txBox="1"/>
          <p:nvPr/>
        </p:nvSpPr>
        <p:spPr>
          <a:xfrm>
            <a:off x="5697025" y="2724875"/>
            <a:ext cx="16341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r>
              <a:rPr lang="en-GB" sz="1300" b="1">
                <a:solidFill>
                  <a:schemeClr val="lt1"/>
                </a:solidFill>
                <a:latin typeface="Lato" panose="020F0502020204030203"/>
                <a:ea typeface="Lato" panose="020F0502020204030203"/>
                <a:cs typeface="Lato" panose="020F0502020204030203"/>
                <a:sym typeface="Lato" panose="020F0502020204030203"/>
              </a:rPr>
              <a:t>ps =&gt; ls on “</a:t>
            </a:r>
            <a:r>
              <a:rPr lang="en-GB" sz="1300" b="1" i="1">
                <a:solidFill>
                  <a:schemeClr val="lt1"/>
                </a:solidFill>
                <a:latin typeface="Lato" panose="020F0502020204030203"/>
                <a:ea typeface="Lato" panose="020F0502020204030203"/>
                <a:cs typeface="Lato" panose="020F0502020204030203"/>
                <a:sym typeface="Lato" panose="020F0502020204030203"/>
              </a:rPr>
              <a:t>/proc/</a:t>
            </a:r>
            <a:r>
              <a:rPr lang="en-GB" sz="1300" b="1">
                <a:solidFill>
                  <a:schemeClr val="lt1"/>
                </a:solidFill>
                <a:latin typeface="Lato" panose="020F0502020204030203"/>
                <a:ea typeface="Lato" panose="020F0502020204030203"/>
                <a:cs typeface="Lato" panose="020F0502020204030203"/>
                <a:sym typeface="Lato" panose="020F0502020204030203"/>
              </a:rPr>
              <a:t>”</a:t>
            </a:r>
            <a:endParaRPr>
              <a:latin typeface="Lato" panose="020F0502020204030203"/>
              <a:ea typeface="Lato" panose="020F0502020204030203"/>
              <a:cs typeface="Lato" panose="020F0502020204030203"/>
              <a:sym typeface="Lato" panose="020F0502020204030203"/>
            </a:endParaRPr>
          </a:p>
        </p:txBody>
      </p:sp>
      <p:pic>
        <p:nvPicPr>
          <p:cNvPr id="575" name="Google Shape;575;p60"/>
          <p:cNvPicPr preferRelativeResize="0"/>
          <p:nvPr/>
        </p:nvPicPr>
        <p:blipFill>
          <a:blip r:embed="rId4"/>
          <a:stretch>
            <a:fillRect/>
          </a:stretch>
        </p:blipFill>
        <p:spPr>
          <a:xfrm>
            <a:off x="4958213" y="3315300"/>
            <a:ext cx="4048125" cy="1409700"/>
          </a:xfrm>
          <a:prstGeom prst="rect">
            <a:avLst/>
          </a:prstGeom>
          <a:noFill/>
          <a:ln>
            <a:noFill/>
          </a:ln>
        </p:spPr>
      </p:pic>
      <p:pic>
        <p:nvPicPr>
          <p:cNvPr id="576" name="Google Shape;576;p60"/>
          <p:cNvPicPr preferRelativeResize="0"/>
          <p:nvPr/>
        </p:nvPicPr>
        <p:blipFill>
          <a:blip r:embed="rId5"/>
          <a:stretch>
            <a:fillRect/>
          </a:stretch>
        </p:blipFill>
        <p:spPr>
          <a:xfrm>
            <a:off x="829463" y="2645388"/>
            <a:ext cx="4086225" cy="1666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580" name="Shape 580"/>
        <p:cNvGrpSpPr/>
        <p:nvPr/>
      </p:nvGrpSpPr>
      <p:grpSpPr>
        <a:xfrm>
          <a:off x="0" y="0"/>
          <a:ext cx="0" cy="0"/>
          <a:chOff x="0" y="0"/>
          <a:chExt cx="0" cy="0"/>
        </a:xfrm>
      </p:grpSpPr>
      <p:sp>
        <p:nvSpPr>
          <p:cNvPr id="581" name="Google Shape;581;p61"/>
          <p:cNvSpPr txBox="1"/>
          <p:nvPr>
            <p:ph type="title"/>
          </p:nvPr>
        </p:nvSpPr>
        <p:spPr>
          <a:xfrm>
            <a:off x="378575" y="335100"/>
            <a:ext cx="8532300" cy="4473300"/>
          </a:xfrm>
          <a:prstGeom prst="rect">
            <a:avLst/>
          </a:prstGeom>
          <a:solidFill>
            <a:schemeClr val="dk1"/>
          </a:solidFill>
        </p:spPr>
        <p:txBody>
          <a:bodyPr spcFirstLastPara="1" wrap="square" lIns="91425" tIns="91425" rIns="91425" bIns="91425" anchor="ctr" anchorCtr="0">
            <a:no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III. </a:t>
            </a:r>
            <a:r>
              <a:rPr lang="en-GB" sz="1300" b="1" i="1">
                <a:latin typeface="Lato" panose="020F0502020204030203"/>
                <a:ea typeface="Lato" panose="020F0502020204030203"/>
                <a:cs typeface="Lato" panose="020F0502020204030203"/>
                <a:sym typeface="Lato" panose="020F0502020204030203"/>
              </a:rPr>
              <a:t>Double syscall</a:t>
            </a:r>
            <a:r>
              <a:rPr lang="en-GB" sz="1300">
                <a:latin typeface="Lato" panose="020F0502020204030203"/>
                <a:ea typeface="Lato" panose="020F0502020204030203"/>
                <a:cs typeface="Lato" panose="020F0502020204030203"/>
                <a:sym typeface="Lato" panose="020F0502020204030203"/>
              </a:rPr>
              <a:t> interception:</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i. kill syscall: 	</a:t>
            </a:r>
            <a:endParaRPr sz="1300" b="1" i="1">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Hide pid =&gt; signal 32 (pid from “</a:t>
            </a:r>
            <a:r>
              <a:rPr lang="en-GB" sz="1300" b="1" i="1">
                <a:latin typeface="Lato" panose="020F0502020204030203"/>
                <a:ea typeface="Lato" panose="020F0502020204030203"/>
                <a:cs typeface="Lato" panose="020F0502020204030203"/>
                <a:sym typeface="Lato" panose="020F0502020204030203"/>
              </a:rPr>
              <a:t>rdi</a:t>
            </a:r>
            <a:r>
              <a:rPr lang="en-GB" sz="1300">
                <a:latin typeface="Lato" panose="020F0502020204030203"/>
                <a:ea typeface="Lato" panose="020F0502020204030203"/>
                <a:cs typeface="Lato" panose="020F0502020204030203"/>
                <a:sym typeface="Lato" panose="020F0502020204030203"/>
              </a:rPr>
              <a:t>” register)  [</a:t>
            </a:r>
            <a:r>
              <a:rPr lang="en-GB" sz="1300" i="1">
                <a:latin typeface="Lato" panose="020F0502020204030203"/>
                <a:ea typeface="Lato" panose="020F0502020204030203"/>
                <a:cs typeface="Lato" panose="020F0502020204030203"/>
                <a:sym typeface="Lato" panose="020F0502020204030203"/>
              </a:rPr>
              <a:t>Same as Before</a:t>
            </a:r>
            <a:r>
              <a:rPr lang="en-GB" sz="1300">
                <a:latin typeface="Lato" panose="020F0502020204030203"/>
                <a:ea typeface="Lato" panose="020F0502020204030203"/>
                <a:cs typeface="Lato" panose="020F0502020204030203"/>
                <a:sym typeface="Lato" panose="020F0502020204030203"/>
              </a:rPr>
              <a:t>]  	=&gt;	Got pid to Hide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ii. getdents64 syscall:</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Hide “</a:t>
            </a:r>
            <a:r>
              <a:rPr lang="en-GB" sz="1300" i="1">
                <a:latin typeface="Lato" panose="020F0502020204030203"/>
                <a:ea typeface="Lato" panose="020F0502020204030203"/>
                <a:cs typeface="Lato" panose="020F0502020204030203"/>
                <a:sym typeface="Lato" panose="020F0502020204030203"/>
              </a:rPr>
              <a:t>/proc/pid</a:t>
            </a:r>
            <a:r>
              <a:rPr lang="en-GB" sz="1300">
                <a:latin typeface="Lato" panose="020F0502020204030203"/>
                <a:ea typeface="Lato" panose="020F0502020204030203"/>
                <a:cs typeface="Lato" panose="020F0502020204030203"/>
                <a:sym typeface="Lato" panose="020F0502020204030203"/>
              </a:rPr>
              <a:t>” file =&gt;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Let’s see the code!</a:t>
            </a:r>
            <a:endParaRPr sz="1300">
              <a:latin typeface="Lato" panose="020F0502020204030203"/>
              <a:ea typeface="Lato" panose="020F0502020204030203"/>
              <a:cs typeface="Lato" panose="020F0502020204030203"/>
              <a:sym typeface="Lato" panose="020F0502020204030203"/>
            </a:endParaRPr>
          </a:p>
        </p:txBody>
      </p:sp>
      <p:pic>
        <p:nvPicPr>
          <p:cNvPr id="582" name="Google Shape;582;p61"/>
          <p:cNvPicPr preferRelativeResize="0"/>
          <p:nvPr/>
        </p:nvPicPr>
        <p:blipFill>
          <a:blip r:embed="rId1"/>
          <a:stretch>
            <a:fillRect/>
          </a:stretch>
        </p:blipFill>
        <p:spPr>
          <a:xfrm>
            <a:off x="429913" y="2946525"/>
            <a:ext cx="8429625" cy="1104900"/>
          </a:xfrm>
          <a:prstGeom prst="rect">
            <a:avLst/>
          </a:prstGeom>
          <a:noFill/>
          <a:ln>
            <a:noFill/>
          </a:ln>
        </p:spPr>
      </p:pic>
      <p:pic>
        <p:nvPicPr>
          <p:cNvPr id="583" name="Google Shape;583;p61"/>
          <p:cNvPicPr preferRelativeResize="0"/>
          <p:nvPr/>
        </p:nvPicPr>
        <p:blipFill>
          <a:blip r:embed="rId2"/>
          <a:stretch>
            <a:fillRect/>
          </a:stretch>
        </p:blipFill>
        <p:spPr>
          <a:xfrm>
            <a:off x="429913" y="4051413"/>
            <a:ext cx="3095625" cy="695325"/>
          </a:xfrm>
          <a:prstGeom prst="rect">
            <a:avLst/>
          </a:prstGeom>
          <a:noFill/>
          <a:ln>
            <a:noFill/>
          </a:ln>
        </p:spPr>
      </p:pic>
      <p:pic>
        <p:nvPicPr>
          <p:cNvPr id="584" name="Google Shape;584;p61"/>
          <p:cNvPicPr preferRelativeResize="0"/>
          <p:nvPr/>
        </p:nvPicPr>
        <p:blipFill>
          <a:blip r:embed="rId3"/>
          <a:stretch>
            <a:fillRect/>
          </a:stretch>
        </p:blipFill>
        <p:spPr>
          <a:xfrm>
            <a:off x="534688" y="1426700"/>
            <a:ext cx="8220075" cy="876300"/>
          </a:xfrm>
          <a:prstGeom prst="rect">
            <a:avLst/>
          </a:prstGeom>
          <a:noFill/>
          <a:ln>
            <a:noFill/>
          </a:ln>
        </p:spPr>
      </p:pic>
      <p:cxnSp>
        <p:nvCxnSpPr>
          <p:cNvPr id="585" name="Google Shape;585;p61"/>
          <p:cNvCxnSpPr/>
          <p:nvPr/>
        </p:nvCxnSpPr>
        <p:spPr>
          <a:xfrm>
            <a:off x="3013450" y="4316925"/>
            <a:ext cx="763500" cy="23100"/>
          </a:xfrm>
          <a:prstGeom prst="straightConnector1">
            <a:avLst/>
          </a:prstGeom>
          <a:noFill/>
          <a:ln w="9525" cap="flat" cmpd="sng">
            <a:solidFill>
              <a:srgbClr val="FF0000"/>
            </a:solidFill>
            <a:prstDash val="solid"/>
            <a:round/>
            <a:headEnd type="none" w="med" len="med"/>
            <a:tailEnd type="triangle" w="med" len="med"/>
          </a:ln>
        </p:spPr>
      </p:cxnSp>
      <p:sp>
        <p:nvSpPr>
          <p:cNvPr id="586" name="Google Shape;586;p61"/>
          <p:cNvSpPr txBox="1"/>
          <p:nvPr/>
        </p:nvSpPr>
        <p:spPr>
          <a:xfrm>
            <a:off x="3674025" y="4128363"/>
            <a:ext cx="62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pid</a:t>
            </a:r>
            <a:endParaRPr>
              <a:solidFill>
                <a:schemeClr val="lt1"/>
              </a:solidFill>
              <a:latin typeface="Lato" panose="020F0502020204030203"/>
              <a:ea typeface="Lato" panose="020F0502020204030203"/>
              <a:cs typeface="Lato" panose="020F0502020204030203"/>
              <a:sym typeface="Lato" panose="020F0502020204030203"/>
            </a:endParaRPr>
          </a:p>
        </p:txBody>
      </p:sp>
      <p:cxnSp>
        <p:nvCxnSpPr>
          <p:cNvPr id="587" name="Google Shape;587;p61"/>
          <p:cNvCxnSpPr/>
          <p:nvPr/>
        </p:nvCxnSpPr>
        <p:spPr>
          <a:xfrm>
            <a:off x="3068025" y="4481763"/>
            <a:ext cx="614400" cy="118200"/>
          </a:xfrm>
          <a:prstGeom prst="straightConnector1">
            <a:avLst/>
          </a:prstGeom>
          <a:noFill/>
          <a:ln w="9525" cap="flat" cmpd="sng">
            <a:solidFill>
              <a:srgbClr val="FF0000"/>
            </a:solidFill>
            <a:prstDash val="solid"/>
            <a:round/>
            <a:headEnd type="none" w="med" len="med"/>
            <a:tailEnd type="triangle" w="med" len="med"/>
          </a:ln>
        </p:spPr>
      </p:cxnSp>
      <p:sp>
        <p:nvSpPr>
          <p:cNvPr id="588" name="Google Shape;588;p61"/>
          <p:cNvSpPr txBox="1"/>
          <p:nvPr/>
        </p:nvSpPr>
        <p:spPr>
          <a:xfrm>
            <a:off x="3564925" y="4442400"/>
            <a:ext cx="453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Signal </a:t>
            </a:r>
            <a:endParaRPr>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5628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chemeClr val="lt1"/>
              </a:buClr>
              <a:buSzPts val="2400"/>
              <a:buFont typeface="Arial" panose="020B0604020202020204"/>
              <a:buAutoNum type="arabicPeriod"/>
            </a:pPr>
            <a:r>
              <a:rPr lang="en-GB" b="1"/>
              <a:t>Syscall interception/ Hijacking method:</a:t>
            </a:r>
            <a:endParaRPr lang="en-GB" b="1"/>
          </a:p>
        </p:txBody>
      </p:sp>
      <p:sp>
        <p:nvSpPr>
          <p:cNvPr id="164" name="Google Shape;164;p17"/>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latin typeface="Arial" panose="020B0604020202020204"/>
                <a:ea typeface="Arial" panose="020B0604020202020204"/>
                <a:cs typeface="Arial" panose="020B0604020202020204"/>
                <a:sym typeface="Arial" panose="020B0604020202020204"/>
              </a:rPr>
              <a:t>We will use, rather misuse system call to communicate between user-mode and kernel-mode and grab our ultimate cookie. This is the main/common thing for which an LKM based rootkit is famous. There are many methods to perform Syscall interception in Linux. Apart from all the methods available, I implemented the Syscall table hijacking technique to hijack the syscall and kallsyms_lookup_name() in order to perform the syscall hooking, so that we can execute our own set of custom made malicious functions.</a:t>
            </a:r>
            <a:endParaRPr lang="en-GB">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sp>
        <p:nvSpPr>
          <p:cNvPr id="593" name="Google Shape;593;p62"/>
          <p:cNvSpPr txBox="1"/>
          <p:nvPr>
            <p:ph type="title"/>
          </p:nvPr>
        </p:nvSpPr>
        <p:spPr>
          <a:xfrm>
            <a:off x="389900" y="519875"/>
            <a:ext cx="8483400" cy="4127400"/>
          </a:xfrm>
          <a:prstGeom prst="rect">
            <a:avLst/>
          </a:prstGeom>
        </p:spPr>
        <p:txBody>
          <a:bodyPr spcFirstLastPara="1" wrap="square" lIns="91425" tIns="91425" rIns="91425" bIns="91425" anchor="ctr" anchorCtr="0">
            <a:normAutofit/>
          </a:bodyPr>
          <a:lstStyle/>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Creating function and storing </a:t>
            </a:r>
            <a:r>
              <a:rPr lang="en-GB" sz="1300" b="1" i="1">
                <a:latin typeface="Lato" panose="020F0502020204030203"/>
                <a:ea typeface="Lato" panose="020F0502020204030203"/>
                <a:cs typeface="Lato" panose="020F0502020204030203"/>
                <a:sym typeface="Lato" panose="020F0502020204030203"/>
              </a:rPr>
              <a:t>original syscalls</a:t>
            </a:r>
            <a:r>
              <a:rPr lang="en-GB" sz="1300">
                <a:latin typeface="Lato" panose="020F0502020204030203"/>
                <a:ea typeface="Lato" panose="020F0502020204030203"/>
                <a:cs typeface="Lato" panose="020F0502020204030203"/>
                <a:sym typeface="Lato" panose="020F0502020204030203"/>
              </a:rPr>
              <a:t>, i.e.,  </a:t>
            </a:r>
            <a:r>
              <a:rPr lang="en-GB" sz="1300" b="1" i="1">
                <a:latin typeface="Lato" panose="020F0502020204030203"/>
                <a:ea typeface="Lato" panose="020F0502020204030203"/>
                <a:cs typeface="Lato" panose="020F0502020204030203"/>
                <a:sym typeface="Lato" panose="020F0502020204030203"/>
              </a:rPr>
              <a:t>__NR_kill</a:t>
            </a:r>
            <a:r>
              <a:rPr lang="en-GB" sz="1300">
                <a:latin typeface="Lato" panose="020F0502020204030203"/>
                <a:ea typeface="Lato" panose="020F0502020204030203"/>
                <a:cs typeface="Lato" panose="020F0502020204030203"/>
                <a:sym typeface="Lato" panose="020F0502020204030203"/>
              </a:rPr>
              <a:t> and </a:t>
            </a:r>
            <a:r>
              <a:rPr lang="en-GB" sz="1300" b="1" i="1">
                <a:latin typeface="Lato" panose="020F0502020204030203"/>
                <a:ea typeface="Lato" panose="020F0502020204030203"/>
                <a:cs typeface="Lato" panose="020F0502020204030203"/>
                <a:sym typeface="Lato" panose="020F0502020204030203"/>
              </a:rPr>
              <a:t> __NR_getdents64</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311150" algn="l" rtl="0">
              <a:spcBef>
                <a:spcPts val="0"/>
              </a:spcBef>
              <a:spcAft>
                <a:spcPts val="0"/>
              </a:spcAft>
              <a:buSzPts val="1300"/>
              <a:buFont typeface="Lato" panose="020F0502020204030203"/>
              <a:buAutoNum type="arabicPeriod"/>
            </a:pPr>
            <a:r>
              <a:rPr lang="en-GB" sz="1300">
                <a:latin typeface="Lato" panose="020F0502020204030203"/>
                <a:ea typeface="Lato" panose="020F0502020204030203"/>
                <a:cs typeface="Lato" panose="020F0502020204030203"/>
                <a:sym typeface="Lato" panose="020F0502020204030203"/>
              </a:rPr>
              <a:t>Now:</a:t>
            </a: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a:t>
            </a:r>
            <a:r>
              <a:rPr lang="en-GB" sz="1300" b="1" i="1">
                <a:latin typeface="Lato" panose="020F0502020204030203"/>
                <a:ea typeface="Lato" panose="020F0502020204030203"/>
                <a:cs typeface="Lato" panose="020F0502020204030203"/>
                <a:sym typeface="Lato" panose="020F0502020204030203"/>
              </a:rPr>
              <a:t>hacked_getdents64</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a:t>
            </a:r>
            <a:r>
              <a:rPr lang="en-GB" sz="1300" b="1" i="1">
                <a:latin typeface="Lato" panose="020F0502020204030203"/>
                <a:ea typeface="Lato" panose="020F0502020204030203"/>
                <a:cs typeface="Lato" panose="020F0502020204030203"/>
                <a:sym typeface="Lato" panose="020F0502020204030203"/>
              </a:rPr>
              <a:t>hacked_kill</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594" name="Google Shape;594;p62"/>
          <p:cNvPicPr preferRelativeResize="0"/>
          <p:nvPr/>
        </p:nvPicPr>
        <p:blipFill>
          <a:blip r:embed="rId1"/>
          <a:stretch>
            <a:fillRect/>
          </a:stretch>
        </p:blipFill>
        <p:spPr>
          <a:xfrm>
            <a:off x="601375" y="1207875"/>
            <a:ext cx="2066925" cy="200025"/>
          </a:xfrm>
          <a:prstGeom prst="rect">
            <a:avLst/>
          </a:prstGeom>
          <a:noFill/>
          <a:ln>
            <a:noFill/>
          </a:ln>
        </p:spPr>
      </p:pic>
      <p:pic>
        <p:nvPicPr>
          <p:cNvPr id="595" name="Google Shape;595;p62"/>
          <p:cNvPicPr preferRelativeResize="0"/>
          <p:nvPr/>
        </p:nvPicPr>
        <p:blipFill>
          <a:blip r:embed="rId2"/>
          <a:stretch>
            <a:fillRect/>
          </a:stretch>
        </p:blipFill>
        <p:spPr>
          <a:xfrm>
            <a:off x="601375" y="1475800"/>
            <a:ext cx="4229100" cy="1409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p63"/>
          <p:cNvSpPr txBox="1"/>
          <p:nvPr>
            <p:ph type="title"/>
          </p:nvPr>
        </p:nvSpPr>
        <p:spPr>
          <a:xfrm>
            <a:off x="823850" y="401725"/>
            <a:ext cx="7915500" cy="4434600"/>
          </a:xfrm>
          <a:prstGeom prst="rect">
            <a:avLst/>
          </a:prstGeom>
        </p:spPr>
        <p:txBody>
          <a:bodyPr spcFirstLastPara="1" wrap="square" lIns="91425" tIns="91425" rIns="91425" bIns="91425" anchor="ctr" anchorCtr="0">
            <a:normAutofit/>
          </a:bodyPr>
          <a:lstStyle/>
          <a:p>
            <a:pPr marL="457200" lvl="0" indent="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h</a:t>
            </a:r>
            <a:r>
              <a:rPr lang="en-GB" sz="1300" b="1" i="1">
                <a:latin typeface="Lato" panose="020F0502020204030203"/>
                <a:ea typeface="Lato" panose="020F0502020204030203"/>
                <a:cs typeface="Lato" panose="020F0502020204030203"/>
                <a:sym typeface="Lato" panose="020F0502020204030203"/>
              </a:rPr>
              <a:t>acked_getdents64:</a:t>
            </a: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45720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p:txBody>
      </p:sp>
      <p:pic>
        <p:nvPicPr>
          <p:cNvPr id="601" name="Google Shape;601;p63"/>
          <p:cNvPicPr preferRelativeResize="0"/>
          <p:nvPr/>
        </p:nvPicPr>
        <p:blipFill>
          <a:blip r:embed="rId1"/>
          <a:stretch>
            <a:fillRect/>
          </a:stretch>
        </p:blipFill>
        <p:spPr>
          <a:xfrm>
            <a:off x="1121500" y="921988"/>
            <a:ext cx="3657600" cy="409575"/>
          </a:xfrm>
          <a:prstGeom prst="rect">
            <a:avLst/>
          </a:prstGeom>
          <a:noFill/>
          <a:ln>
            <a:noFill/>
          </a:ln>
        </p:spPr>
      </p:pic>
      <p:pic>
        <p:nvPicPr>
          <p:cNvPr id="602" name="Google Shape;602;p63"/>
          <p:cNvPicPr preferRelativeResize="0"/>
          <p:nvPr/>
        </p:nvPicPr>
        <p:blipFill>
          <a:blip r:embed="rId2"/>
          <a:stretch>
            <a:fillRect/>
          </a:stretch>
        </p:blipFill>
        <p:spPr>
          <a:xfrm>
            <a:off x="1121500" y="1394463"/>
            <a:ext cx="5048250" cy="638175"/>
          </a:xfrm>
          <a:prstGeom prst="rect">
            <a:avLst/>
          </a:prstGeom>
          <a:noFill/>
          <a:ln>
            <a:noFill/>
          </a:ln>
        </p:spPr>
      </p:pic>
      <p:pic>
        <p:nvPicPr>
          <p:cNvPr id="603" name="Google Shape;603;p63"/>
          <p:cNvPicPr preferRelativeResize="0"/>
          <p:nvPr/>
        </p:nvPicPr>
        <p:blipFill>
          <a:blip r:embed="rId3"/>
          <a:stretch>
            <a:fillRect/>
          </a:stretch>
        </p:blipFill>
        <p:spPr>
          <a:xfrm>
            <a:off x="1121488" y="2131413"/>
            <a:ext cx="3952875" cy="1343025"/>
          </a:xfrm>
          <a:prstGeom prst="rect">
            <a:avLst/>
          </a:prstGeom>
          <a:noFill/>
          <a:ln>
            <a:noFill/>
          </a:ln>
        </p:spPr>
      </p:pic>
      <p:pic>
        <p:nvPicPr>
          <p:cNvPr id="604" name="Google Shape;604;p63"/>
          <p:cNvPicPr preferRelativeResize="0"/>
          <p:nvPr/>
        </p:nvPicPr>
        <p:blipFill>
          <a:blip r:embed="rId4"/>
          <a:stretch>
            <a:fillRect/>
          </a:stretch>
        </p:blipFill>
        <p:spPr>
          <a:xfrm>
            <a:off x="1121488" y="3605050"/>
            <a:ext cx="2352675" cy="533400"/>
          </a:xfrm>
          <a:prstGeom prst="rect">
            <a:avLst/>
          </a:prstGeom>
          <a:noFill/>
          <a:ln>
            <a:noFill/>
          </a:ln>
        </p:spPr>
      </p:pic>
      <p:cxnSp>
        <p:nvCxnSpPr>
          <p:cNvPr id="605" name="Google Shape;605;p63"/>
          <p:cNvCxnSpPr>
            <a:stCxn id="604" idx="3"/>
          </p:cNvCxnSpPr>
          <p:nvPr/>
        </p:nvCxnSpPr>
        <p:spPr>
          <a:xfrm>
            <a:off x="3474163" y="3871750"/>
            <a:ext cx="798900" cy="27300"/>
          </a:xfrm>
          <a:prstGeom prst="straightConnector1">
            <a:avLst/>
          </a:prstGeom>
          <a:noFill/>
          <a:ln w="9525" cap="flat" cmpd="sng">
            <a:solidFill>
              <a:srgbClr val="FF0000"/>
            </a:solidFill>
            <a:prstDash val="solid"/>
            <a:round/>
            <a:headEnd type="none" w="med" len="med"/>
            <a:tailEnd type="triangle" w="med" len="med"/>
          </a:ln>
        </p:spPr>
      </p:cxnSp>
      <p:sp>
        <p:nvSpPr>
          <p:cNvPr id="606" name="Google Shape;606;p63"/>
          <p:cNvSpPr txBox="1"/>
          <p:nvPr/>
        </p:nvSpPr>
        <p:spPr>
          <a:xfrm>
            <a:off x="4202225" y="3685300"/>
            <a:ext cx="307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err = error code = -ve in Linux Kernel</a:t>
            </a:r>
            <a:endParaRPr sz="1300">
              <a:solidFill>
                <a:schemeClr val="lt1"/>
              </a:solidFill>
              <a:latin typeface="Lato" panose="020F0502020204030203"/>
              <a:ea typeface="Lato" panose="020F0502020204030203"/>
              <a:cs typeface="Lato" panose="020F0502020204030203"/>
              <a:sym typeface="Lato" panose="020F0502020204030203"/>
            </a:endParaRPr>
          </a:p>
        </p:txBody>
      </p:sp>
      <p:pic>
        <p:nvPicPr>
          <p:cNvPr id="607" name="Google Shape;607;p63"/>
          <p:cNvPicPr preferRelativeResize="0"/>
          <p:nvPr/>
        </p:nvPicPr>
        <p:blipFill rotWithShape="1">
          <a:blip r:embed="rId5"/>
          <a:srcRect/>
          <a:stretch>
            <a:fillRect/>
          </a:stretch>
        </p:blipFill>
        <p:spPr>
          <a:xfrm>
            <a:off x="1162488" y="4269050"/>
            <a:ext cx="1343025" cy="476250"/>
          </a:xfrm>
          <a:prstGeom prst="rect">
            <a:avLst/>
          </a:prstGeom>
          <a:noFill/>
          <a:ln>
            <a:noFill/>
          </a:ln>
        </p:spPr>
      </p:pic>
      <p:cxnSp>
        <p:nvCxnSpPr>
          <p:cNvPr id="608" name="Google Shape;608;p63"/>
          <p:cNvCxnSpPr/>
          <p:nvPr/>
        </p:nvCxnSpPr>
        <p:spPr>
          <a:xfrm>
            <a:off x="2666275" y="3938350"/>
            <a:ext cx="1086900" cy="425400"/>
          </a:xfrm>
          <a:prstGeom prst="straightConnector1">
            <a:avLst/>
          </a:prstGeom>
          <a:noFill/>
          <a:ln w="9525" cap="flat" cmpd="sng">
            <a:solidFill>
              <a:srgbClr val="FF0000"/>
            </a:solidFill>
            <a:prstDash val="solid"/>
            <a:round/>
            <a:headEnd type="none" w="med" len="med"/>
            <a:tailEnd type="triangle" w="med" len="med"/>
          </a:ln>
        </p:spPr>
      </p:cxnSp>
      <p:sp>
        <p:nvSpPr>
          <p:cNvPr id="609" name="Google Shape;609;p63"/>
          <p:cNvSpPr txBox="1"/>
          <p:nvPr/>
        </p:nvSpPr>
        <p:spPr>
          <a:xfrm>
            <a:off x="3682300" y="4227025"/>
            <a:ext cx="5403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Returns </a:t>
            </a:r>
            <a:r>
              <a:rPr lang="en-GB" sz="1300" b="1" i="1">
                <a:solidFill>
                  <a:schemeClr val="lt1"/>
                </a:solidFill>
                <a:latin typeface="Lato" panose="020F0502020204030203"/>
                <a:ea typeface="Lato" panose="020F0502020204030203"/>
                <a:cs typeface="Lato" panose="020F0502020204030203"/>
                <a:sym typeface="Lato" panose="020F0502020204030203"/>
              </a:rPr>
              <a:t>size of the process name</a:t>
            </a:r>
            <a:r>
              <a:rPr lang="en-GB" sz="1300">
                <a:solidFill>
                  <a:schemeClr val="lt1"/>
                </a:solidFill>
                <a:latin typeface="Lato" panose="020F0502020204030203"/>
                <a:ea typeface="Lato" panose="020F0502020204030203"/>
                <a:cs typeface="Lato" panose="020F0502020204030203"/>
                <a:sym typeface="Lato" panose="020F0502020204030203"/>
              </a:rPr>
              <a:t>, corresponding to pid, user passed</a:t>
            </a:r>
            <a:endParaRPr sz="1300">
              <a:solidFill>
                <a:schemeClr val="lt1"/>
              </a:solidFill>
              <a:latin typeface="Lato" panose="020F0502020204030203"/>
              <a:ea typeface="Lato" panose="020F0502020204030203"/>
              <a:cs typeface="Lato" panose="020F0502020204030203"/>
              <a:sym typeface="Lato" panose="020F0502020204030203"/>
            </a:endParaRPr>
          </a:p>
        </p:txBody>
      </p:sp>
      <p:cxnSp>
        <p:nvCxnSpPr>
          <p:cNvPr id="610" name="Google Shape;610;p63"/>
          <p:cNvCxnSpPr>
            <a:stCxn id="602" idx="3"/>
          </p:cNvCxnSpPr>
          <p:nvPr/>
        </p:nvCxnSpPr>
        <p:spPr>
          <a:xfrm rot="10800000" flipH="1">
            <a:off x="6169750" y="1700950"/>
            <a:ext cx="550800" cy="12600"/>
          </a:xfrm>
          <a:prstGeom prst="straightConnector1">
            <a:avLst/>
          </a:prstGeom>
          <a:noFill/>
          <a:ln w="9525" cap="flat" cmpd="sng">
            <a:solidFill>
              <a:srgbClr val="FF0000"/>
            </a:solidFill>
            <a:prstDash val="solid"/>
            <a:round/>
            <a:headEnd type="none" w="med" len="med"/>
            <a:tailEnd type="triangle" w="med" len="med"/>
          </a:ln>
        </p:spPr>
      </p:cxnSp>
      <p:sp>
        <p:nvSpPr>
          <p:cNvPr id="611" name="Google Shape;611;p63"/>
          <p:cNvSpPr txBox="1"/>
          <p:nvPr/>
        </p:nvSpPr>
        <p:spPr>
          <a:xfrm>
            <a:off x="6710350" y="1528875"/>
            <a:ext cx="246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Pid Name = File Name</a:t>
            </a:r>
            <a:endParaRPr>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615" name="Shape 615"/>
        <p:cNvGrpSpPr/>
        <p:nvPr/>
      </p:nvGrpSpPr>
      <p:grpSpPr>
        <a:xfrm>
          <a:off x="0" y="0"/>
          <a:ext cx="0" cy="0"/>
          <a:chOff x="0" y="0"/>
          <a:chExt cx="0" cy="0"/>
        </a:xfrm>
      </p:grpSpPr>
      <p:sp>
        <p:nvSpPr>
          <p:cNvPr id="616" name="Google Shape;616;p64"/>
          <p:cNvSpPr txBox="1"/>
          <p:nvPr>
            <p:ph type="title"/>
          </p:nvPr>
        </p:nvSpPr>
        <p:spPr>
          <a:xfrm>
            <a:off x="823850" y="393825"/>
            <a:ext cx="7954800" cy="4665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Creating a variable to Store </a:t>
            </a:r>
            <a:r>
              <a:rPr lang="en-GB" sz="1300" b="1" i="1">
                <a:latin typeface="Lato" panose="020F0502020204030203"/>
                <a:ea typeface="Lato" panose="020F0502020204030203"/>
                <a:cs typeface="Lato" panose="020F0502020204030203"/>
                <a:sym typeface="Lato" panose="020F0502020204030203"/>
              </a:rPr>
              <a:t>process name</a:t>
            </a:r>
            <a:r>
              <a:rPr lang="en-GB" sz="1300">
                <a:latin typeface="Lato" panose="020F0502020204030203"/>
                <a:ea typeface="Lato" panose="020F0502020204030203"/>
                <a:cs typeface="Lato" panose="020F0502020204030203"/>
                <a:sym typeface="Lato" panose="020F0502020204030203"/>
              </a:rPr>
              <a:t> in Kernel Mode: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617" name="Google Shape;617;p64"/>
          <p:cNvPicPr preferRelativeResize="0"/>
          <p:nvPr/>
        </p:nvPicPr>
        <p:blipFill>
          <a:blip r:embed="rId1"/>
          <a:stretch>
            <a:fillRect/>
          </a:stretch>
        </p:blipFill>
        <p:spPr>
          <a:xfrm>
            <a:off x="891950" y="874763"/>
            <a:ext cx="2876550" cy="485775"/>
          </a:xfrm>
          <a:prstGeom prst="rect">
            <a:avLst/>
          </a:prstGeom>
          <a:noFill/>
          <a:ln>
            <a:noFill/>
          </a:ln>
        </p:spPr>
      </p:pic>
      <p:sp>
        <p:nvSpPr>
          <p:cNvPr id="618" name="Google Shape;618;p64"/>
          <p:cNvSpPr txBox="1"/>
          <p:nvPr/>
        </p:nvSpPr>
        <p:spPr>
          <a:xfrm>
            <a:off x="0" y="4035300"/>
            <a:ext cx="3511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2"/>
              </a:rPr>
              <a:t>https://elixir.bootlin.com/linux/v5.15/source/include/linux/slab.h#L719</a:t>
            </a:r>
            <a:endParaRPr sz="1200"/>
          </a:p>
          <a:p>
            <a:pPr marL="0" lvl="0" indent="0" algn="l" rtl="0">
              <a:spcBef>
                <a:spcPts val="0"/>
              </a:spcBef>
              <a:spcAft>
                <a:spcPts val="0"/>
              </a:spcAft>
              <a:buNone/>
            </a:pPr>
            <a:r>
              <a:rPr lang="en-GB" sz="1200" u="sng">
                <a:solidFill>
                  <a:schemeClr val="hlink"/>
                </a:solidFill>
                <a:hlinkClick r:id="rId3"/>
              </a:rPr>
              <a:t>https://elixir.bootlin.com/linux/v5.15/source/include/linux/gfp.h#L324</a:t>
            </a:r>
            <a:endParaRPr sz="1200"/>
          </a:p>
        </p:txBody>
      </p:sp>
      <p:pic>
        <p:nvPicPr>
          <p:cNvPr id="619" name="Google Shape;619;p64"/>
          <p:cNvPicPr preferRelativeResize="0"/>
          <p:nvPr/>
        </p:nvPicPr>
        <p:blipFill>
          <a:blip r:embed="rId4"/>
          <a:stretch>
            <a:fillRect/>
          </a:stretch>
        </p:blipFill>
        <p:spPr>
          <a:xfrm>
            <a:off x="942963" y="1498075"/>
            <a:ext cx="3629025" cy="561975"/>
          </a:xfrm>
          <a:prstGeom prst="rect">
            <a:avLst/>
          </a:prstGeom>
          <a:noFill/>
          <a:ln>
            <a:noFill/>
          </a:ln>
        </p:spPr>
      </p:pic>
      <p:pic>
        <p:nvPicPr>
          <p:cNvPr id="620" name="Google Shape;620;p64"/>
          <p:cNvPicPr preferRelativeResize="0"/>
          <p:nvPr/>
        </p:nvPicPr>
        <p:blipFill>
          <a:blip r:embed="rId5"/>
          <a:stretch>
            <a:fillRect/>
          </a:stretch>
        </p:blipFill>
        <p:spPr>
          <a:xfrm>
            <a:off x="1027900" y="2331488"/>
            <a:ext cx="5429250" cy="962025"/>
          </a:xfrm>
          <a:prstGeom prst="rect">
            <a:avLst/>
          </a:prstGeom>
          <a:noFill/>
          <a:ln>
            <a:noFill/>
          </a:ln>
        </p:spPr>
      </p:pic>
      <p:pic>
        <p:nvPicPr>
          <p:cNvPr id="621" name="Google Shape;621;p64"/>
          <p:cNvPicPr preferRelativeResize="0"/>
          <p:nvPr/>
        </p:nvPicPr>
        <p:blipFill>
          <a:blip r:embed="rId6"/>
          <a:stretch>
            <a:fillRect/>
          </a:stretch>
        </p:blipFill>
        <p:spPr>
          <a:xfrm>
            <a:off x="1083300" y="3525213"/>
            <a:ext cx="1819275" cy="647700"/>
          </a:xfrm>
          <a:prstGeom prst="rect">
            <a:avLst/>
          </a:prstGeom>
          <a:noFill/>
          <a:ln>
            <a:noFill/>
          </a:ln>
        </p:spPr>
      </p:pic>
      <p:cxnSp>
        <p:nvCxnSpPr>
          <p:cNvPr id="622" name="Google Shape;622;p64"/>
          <p:cNvCxnSpPr/>
          <p:nvPr/>
        </p:nvCxnSpPr>
        <p:spPr>
          <a:xfrm flipH="1">
            <a:off x="1744575" y="1102750"/>
            <a:ext cx="1158000" cy="575100"/>
          </a:xfrm>
          <a:prstGeom prst="straightConnector1">
            <a:avLst/>
          </a:prstGeom>
          <a:noFill/>
          <a:ln w="9525" cap="flat" cmpd="sng">
            <a:solidFill>
              <a:srgbClr val="FF0000"/>
            </a:solidFill>
            <a:prstDash val="solid"/>
            <a:round/>
            <a:headEnd type="none" w="med" len="med"/>
            <a:tailEnd type="triangle" w="med" len="med"/>
          </a:ln>
        </p:spPr>
      </p:cxnSp>
      <p:cxnSp>
        <p:nvCxnSpPr>
          <p:cNvPr id="623" name="Google Shape;623;p64"/>
          <p:cNvCxnSpPr/>
          <p:nvPr/>
        </p:nvCxnSpPr>
        <p:spPr>
          <a:xfrm flipH="1">
            <a:off x="1264375" y="3064050"/>
            <a:ext cx="787500" cy="496200"/>
          </a:xfrm>
          <a:prstGeom prst="straightConnector1">
            <a:avLst/>
          </a:prstGeom>
          <a:noFill/>
          <a:ln w="9525" cap="flat" cmpd="sng">
            <a:solidFill>
              <a:srgbClr val="FF0000"/>
            </a:solidFill>
            <a:prstDash val="solid"/>
            <a:round/>
            <a:headEnd type="none" w="med" len="med"/>
            <a:tailEnd type="triangle" w="med" len="med"/>
          </a:ln>
        </p:spPr>
      </p:cxnSp>
      <p:pic>
        <p:nvPicPr>
          <p:cNvPr id="624" name="Google Shape;624;p64"/>
          <p:cNvPicPr preferRelativeResize="0"/>
          <p:nvPr/>
        </p:nvPicPr>
        <p:blipFill>
          <a:blip r:embed="rId7"/>
          <a:stretch>
            <a:fillRect/>
          </a:stretch>
        </p:blipFill>
        <p:spPr>
          <a:xfrm>
            <a:off x="3443600" y="3417825"/>
            <a:ext cx="3609975" cy="1123950"/>
          </a:xfrm>
          <a:prstGeom prst="rect">
            <a:avLst/>
          </a:prstGeom>
          <a:noFill/>
          <a:ln>
            <a:noFill/>
          </a:ln>
        </p:spPr>
      </p:pic>
      <p:sp>
        <p:nvSpPr>
          <p:cNvPr id="625" name="Google Shape;625;p64"/>
          <p:cNvSpPr txBox="1"/>
          <p:nvPr/>
        </p:nvSpPr>
        <p:spPr>
          <a:xfrm flipH="1">
            <a:off x="7297750" y="3632150"/>
            <a:ext cx="1662000" cy="5850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Checking the presence of </a:t>
            </a:r>
            <a:r>
              <a:rPr lang="en-GB" sz="1300" b="1" i="1">
                <a:solidFill>
                  <a:schemeClr val="lt1"/>
                </a:solidFill>
                <a:latin typeface="Lato" panose="020F0502020204030203"/>
                <a:ea typeface="Lato" panose="020F0502020204030203"/>
                <a:cs typeface="Lato" panose="020F0502020204030203"/>
                <a:sym typeface="Lato" panose="020F0502020204030203"/>
              </a:rPr>
              <a:t>Inode</a:t>
            </a:r>
            <a:endParaRPr sz="1300" b="1" i="1">
              <a:solidFill>
                <a:schemeClr val="lt1"/>
              </a:solidFill>
              <a:latin typeface="Lato" panose="020F0502020204030203"/>
              <a:ea typeface="Lato" panose="020F0502020204030203"/>
              <a:cs typeface="Lato" panose="020F0502020204030203"/>
              <a:sym typeface="Lato" panose="020F0502020204030203"/>
            </a:endParaRPr>
          </a:p>
        </p:txBody>
      </p:sp>
      <p:pic>
        <p:nvPicPr>
          <p:cNvPr id="626" name="Google Shape;626;p64"/>
          <p:cNvPicPr preferRelativeResize="0"/>
          <p:nvPr/>
        </p:nvPicPr>
        <p:blipFill>
          <a:blip r:embed="rId8"/>
          <a:stretch>
            <a:fillRect/>
          </a:stretch>
        </p:blipFill>
        <p:spPr>
          <a:xfrm>
            <a:off x="4137538" y="4445425"/>
            <a:ext cx="4314825" cy="657225"/>
          </a:xfrm>
          <a:prstGeom prst="rect">
            <a:avLst/>
          </a:prstGeom>
          <a:noFill/>
          <a:ln>
            <a:noFill/>
          </a:ln>
        </p:spPr>
      </p:pic>
      <p:cxnSp>
        <p:nvCxnSpPr>
          <p:cNvPr id="627" name="Google Shape;627;p64"/>
          <p:cNvCxnSpPr/>
          <p:nvPr/>
        </p:nvCxnSpPr>
        <p:spPr>
          <a:xfrm>
            <a:off x="6770050" y="3757200"/>
            <a:ext cx="7800" cy="866400"/>
          </a:xfrm>
          <a:prstGeom prst="straightConnector1">
            <a:avLst/>
          </a:prstGeom>
          <a:noFill/>
          <a:ln w="9525" cap="flat" cmpd="sng">
            <a:solidFill>
              <a:srgbClr val="FF0000"/>
            </a:solidFill>
            <a:prstDash val="solid"/>
            <a:round/>
            <a:headEnd type="none" w="med" len="med"/>
            <a:tailEnd type="triangle" w="med" len="med"/>
          </a:ln>
        </p:spPr>
      </p:cxnSp>
      <p:sp>
        <p:nvSpPr>
          <p:cNvPr id="628" name="Google Shape;628;p64"/>
          <p:cNvSpPr txBox="1"/>
          <p:nvPr/>
        </p:nvSpPr>
        <p:spPr>
          <a:xfrm>
            <a:off x="5218325" y="1323275"/>
            <a:ext cx="22134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i="1">
                <a:solidFill>
                  <a:schemeClr val="lt1"/>
                </a:solidFill>
                <a:latin typeface="Lato" panose="020F0502020204030203"/>
                <a:ea typeface="Lato" panose="020F0502020204030203"/>
                <a:cs typeface="Lato" panose="020F0502020204030203"/>
                <a:sym typeface="Lato" panose="020F0502020204030203"/>
              </a:rPr>
              <a:t>Syntax</a:t>
            </a:r>
            <a:r>
              <a:rPr lang="en-GB" i="1">
                <a:solidFill>
                  <a:schemeClr val="lt1"/>
                </a:solidFill>
                <a:latin typeface="Lato" panose="020F0502020204030203"/>
                <a:ea typeface="Lato" panose="020F0502020204030203"/>
                <a:cs typeface="Lato" panose="020F0502020204030203"/>
                <a:sym typeface="Lato" panose="020F0502020204030203"/>
              </a:rPr>
              <a:t>: kill -32 &lt;pid num.&gt;</a:t>
            </a:r>
            <a:endParaRPr i="1">
              <a:solidFill>
                <a:schemeClr val="lt1"/>
              </a:solidFill>
              <a:latin typeface="Lato" panose="020F0502020204030203"/>
              <a:ea typeface="Lato" panose="020F0502020204030203"/>
              <a:cs typeface="Lato" panose="020F0502020204030203"/>
              <a:sym typeface="Lato" panose="020F0502020204030203"/>
            </a:endParaRPr>
          </a:p>
        </p:txBody>
      </p:sp>
      <p:cxnSp>
        <p:nvCxnSpPr>
          <p:cNvPr id="629" name="Google Shape;629;p64"/>
          <p:cNvCxnSpPr/>
          <p:nvPr/>
        </p:nvCxnSpPr>
        <p:spPr>
          <a:xfrm>
            <a:off x="4533050" y="4316450"/>
            <a:ext cx="803400" cy="0"/>
          </a:xfrm>
          <a:prstGeom prst="straightConnector1">
            <a:avLst/>
          </a:prstGeom>
          <a:noFill/>
          <a:ln w="9525" cap="flat" cmpd="sng">
            <a:solidFill>
              <a:srgbClr val="FF0000"/>
            </a:solidFill>
            <a:prstDash val="solid"/>
            <a:round/>
            <a:headEnd type="none" w="med" len="med"/>
            <a:tailEnd type="triangle" w="med" len="med"/>
          </a:ln>
        </p:spPr>
      </p:cxnSp>
      <p:sp>
        <p:nvSpPr>
          <p:cNvPr id="630" name="Google Shape;630;p64"/>
          <p:cNvSpPr txBox="1"/>
          <p:nvPr/>
        </p:nvSpPr>
        <p:spPr>
          <a:xfrm>
            <a:off x="5218325" y="4116350"/>
            <a:ext cx="257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Presence of </a:t>
            </a:r>
            <a:r>
              <a:rPr lang="en-GB" b="1" i="1">
                <a:solidFill>
                  <a:schemeClr val="lt1"/>
                </a:solidFill>
                <a:latin typeface="Lato" panose="020F0502020204030203"/>
                <a:ea typeface="Lato" panose="020F0502020204030203"/>
                <a:cs typeface="Lato" panose="020F0502020204030203"/>
                <a:sym typeface="Lato" panose="020F0502020204030203"/>
              </a:rPr>
              <a:t>/proc/</a:t>
            </a:r>
            <a:r>
              <a:rPr lang="en-GB">
                <a:solidFill>
                  <a:schemeClr val="lt1"/>
                </a:solidFill>
                <a:latin typeface="Lato" panose="020F0502020204030203"/>
                <a:ea typeface="Lato" panose="020F0502020204030203"/>
                <a:cs typeface="Lato" panose="020F0502020204030203"/>
                <a:sym typeface="Lato" panose="020F0502020204030203"/>
              </a:rPr>
              <a:t> directory</a:t>
            </a:r>
            <a:endParaRPr>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34" name="Shape 634"/>
        <p:cNvGrpSpPr/>
        <p:nvPr/>
      </p:nvGrpSpPr>
      <p:grpSpPr>
        <a:xfrm>
          <a:off x="0" y="0"/>
          <a:ext cx="0" cy="0"/>
          <a:chOff x="0" y="0"/>
          <a:chExt cx="0" cy="0"/>
        </a:xfrm>
      </p:grpSpPr>
      <p:sp>
        <p:nvSpPr>
          <p:cNvPr id="635" name="Google Shape;635;p65"/>
          <p:cNvSpPr txBox="1"/>
          <p:nvPr>
            <p:ph type="title"/>
          </p:nvPr>
        </p:nvSpPr>
        <p:spPr>
          <a:xfrm>
            <a:off x="232375" y="165400"/>
            <a:ext cx="8735400" cy="482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i="1"/>
              <a:t>Iterate </a:t>
            </a:r>
            <a:r>
              <a:rPr lang="en-GB" sz="1300" i="1"/>
              <a:t>through</a:t>
            </a:r>
            <a:r>
              <a:rPr lang="en-GB" sz="1300" i="1"/>
              <a:t> directory entries: to </a:t>
            </a:r>
            <a:r>
              <a:rPr lang="en-GB" sz="1300" b="1" i="1"/>
              <a:t>HID</a:t>
            </a:r>
            <a:r>
              <a:rPr lang="en-GB" sz="1300" b="1" i="1"/>
              <a:t>E</a:t>
            </a:r>
            <a:r>
              <a:rPr lang="en-GB" sz="1300" i="1"/>
              <a:t>:</a:t>
            </a:r>
            <a:endParaRPr sz="1300" i="1"/>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p:txBody>
      </p:sp>
      <p:pic>
        <p:nvPicPr>
          <p:cNvPr id="636" name="Google Shape;636;p65"/>
          <p:cNvPicPr preferRelativeResize="0"/>
          <p:nvPr/>
        </p:nvPicPr>
        <p:blipFill>
          <a:blip r:embed="rId1"/>
          <a:stretch>
            <a:fillRect/>
          </a:stretch>
        </p:blipFill>
        <p:spPr>
          <a:xfrm>
            <a:off x="343388" y="504975"/>
            <a:ext cx="5724525" cy="4000500"/>
          </a:xfrm>
          <a:prstGeom prst="rect">
            <a:avLst/>
          </a:prstGeom>
          <a:noFill/>
          <a:ln>
            <a:noFill/>
          </a:ln>
        </p:spPr>
      </p:pic>
      <p:pic>
        <p:nvPicPr>
          <p:cNvPr id="637" name="Google Shape;637;p65"/>
          <p:cNvPicPr preferRelativeResize="0"/>
          <p:nvPr/>
        </p:nvPicPr>
        <p:blipFill>
          <a:blip r:embed="rId2"/>
          <a:stretch>
            <a:fillRect/>
          </a:stretch>
        </p:blipFill>
        <p:spPr>
          <a:xfrm>
            <a:off x="6148838" y="504963"/>
            <a:ext cx="1971675" cy="238125"/>
          </a:xfrm>
          <a:prstGeom prst="rect">
            <a:avLst/>
          </a:prstGeom>
          <a:noFill/>
          <a:ln>
            <a:noFill/>
          </a:ln>
        </p:spPr>
      </p:pic>
      <p:sp>
        <p:nvSpPr>
          <p:cNvPr id="638" name="Google Shape;638;p65"/>
          <p:cNvSpPr txBox="1"/>
          <p:nvPr/>
        </p:nvSpPr>
        <p:spPr>
          <a:xfrm>
            <a:off x="6202900" y="897950"/>
            <a:ext cx="2583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Thanks to </a:t>
            </a:r>
            <a:r>
              <a:rPr lang="en-GB" sz="1300" i="1" u="sng">
                <a:solidFill>
                  <a:schemeClr val="hlink"/>
                </a:solidFill>
                <a:latin typeface="Lato" panose="020F0502020204030203"/>
                <a:ea typeface="Lato" panose="020F0502020204030203"/>
                <a:cs typeface="Lato" panose="020F0502020204030203"/>
                <a:sym typeface="Lato" panose="020F0502020204030203"/>
                <a:hlinkClick r:id="rId3"/>
              </a:rPr>
              <a:t>Diamorphine</a:t>
            </a:r>
            <a:r>
              <a:rPr lang="en-GB" sz="1300">
                <a:solidFill>
                  <a:schemeClr val="lt1"/>
                </a:solidFill>
                <a:latin typeface="Lato" panose="020F0502020204030203"/>
                <a:ea typeface="Lato" panose="020F0502020204030203"/>
                <a:cs typeface="Lato" panose="020F0502020204030203"/>
                <a:sym typeface="Lato" panose="020F0502020204030203"/>
              </a:rPr>
              <a:t> project for this snippet!</a:t>
            </a: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639" name="Google Shape;639;p65"/>
          <p:cNvSpPr txBox="1"/>
          <p:nvPr/>
        </p:nvSpPr>
        <p:spPr>
          <a:xfrm>
            <a:off x="6067925" y="1748650"/>
            <a:ext cx="23001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i="1">
                <a:solidFill>
                  <a:schemeClr val="lt1"/>
                </a:solidFill>
                <a:latin typeface="Lato" panose="020F0502020204030203"/>
                <a:ea typeface="Lato" panose="020F0502020204030203"/>
                <a:cs typeface="Lato" panose="020F0502020204030203"/>
                <a:sym typeface="Lato" panose="020F0502020204030203"/>
              </a:rPr>
              <a:t>Basically,</a:t>
            </a:r>
            <a:r>
              <a:rPr lang="en-GB" sz="1300" b="1" i="1">
                <a:solidFill>
                  <a:schemeClr val="lt1"/>
                </a:solidFill>
                <a:latin typeface="Lato" panose="020F0502020204030203"/>
                <a:ea typeface="Lato" panose="020F0502020204030203"/>
                <a:cs typeface="Lato" panose="020F0502020204030203"/>
                <a:sym typeface="Lato" panose="020F0502020204030203"/>
              </a:rPr>
              <a:t> what it does is…</a:t>
            </a:r>
            <a:endParaRPr sz="1300" b="1" i="1">
              <a:solidFill>
                <a:schemeClr val="lt1"/>
              </a:solidFill>
              <a:latin typeface="Lato" panose="020F0502020204030203"/>
              <a:ea typeface="Lato" panose="020F0502020204030203"/>
              <a:cs typeface="Lato" panose="020F0502020204030203"/>
              <a:sym typeface="Lato" panose="020F0502020204030203"/>
            </a:endParaRPr>
          </a:p>
        </p:txBody>
      </p:sp>
      <p:pic>
        <p:nvPicPr>
          <p:cNvPr id="640" name="Google Shape;640;p65"/>
          <p:cNvPicPr preferRelativeResize="0"/>
          <p:nvPr/>
        </p:nvPicPr>
        <p:blipFill>
          <a:blip r:embed="rId4"/>
          <a:stretch>
            <a:fillRect/>
          </a:stretch>
        </p:blipFill>
        <p:spPr>
          <a:xfrm>
            <a:off x="6148838" y="2323763"/>
            <a:ext cx="3019425" cy="790575"/>
          </a:xfrm>
          <a:prstGeom prst="rect">
            <a:avLst/>
          </a:prstGeom>
          <a:noFill/>
          <a:ln>
            <a:noFill/>
          </a:ln>
        </p:spPr>
      </p:pic>
      <p:pic>
        <p:nvPicPr>
          <p:cNvPr id="641" name="Google Shape;641;p65"/>
          <p:cNvPicPr preferRelativeResize="0"/>
          <p:nvPr/>
        </p:nvPicPr>
        <p:blipFill>
          <a:blip r:embed="rId5"/>
          <a:stretch>
            <a:fillRect/>
          </a:stretch>
        </p:blipFill>
        <p:spPr>
          <a:xfrm>
            <a:off x="6202900" y="3235575"/>
            <a:ext cx="2533650" cy="342900"/>
          </a:xfrm>
          <a:prstGeom prst="rect">
            <a:avLst/>
          </a:prstGeom>
          <a:noFill/>
          <a:ln>
            <a:noFill/>
          </a:ln>
        </p:spPr>
      </p:pic>
      <p:pic>
        <p:nvPicPr>
          <p:cNvPr id="642" name="Google Shape;642;p65"/>
          <p:cNvPicPr preferRelativeResize="0"/>
          <p:nvPr/>
        </p:nvPicPr>
        <p:blipFill>
          <a:blip r:embed="rId6"/>
          <a:stretch>
            <a:fillRect/>
          </a:stretch>
        </p:blipFill>
        <p:spPr>
          <a:xfrm>
            <a:off x="6202900" y="3699700"/>
            <a:ext cx="1885950" cy="304800"/>
          </a:xfrm>
          <a:prstGeom prst="rect">
            <a:avLst/>
          </a:prstGeom>
          <a:noFill/>
          <a:ln>
            <a:noFill/>
          </a:ln>
        </p:spPr>
      </p:pic>
      <p:pic>
        <p:nvPicPr>
          <p:cNvPr id="643" name="Google Shape;643;p65"/>
          <p:cNvPicPr preferRelativeResize="0"/>
          <p:nvPr/>
        </p:nvPicPr>
        <p:blipFill>
          <a:blip r:embed="rId7"/>
          <a:stretch>
            <a:fillRect/>
          </a:stretch>
        </p:blipFill>
        <p:spPr>
          <a:xfrm>
            <a:off x="6158363" y="4185900"/>
            <a:ext cx="3000375" cy="4381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47" name="Shape 647"/>
        <p:cNvGrpSpPr/>
        <p:nvPr/>
      </p:nvGrpSpPr>
      <p:grpSpPr>
        <a:xfrm>
          <a:off x="0" y="0"/>
          <a:ext cx="0" cy="0"/>
          <a:chOff x="0" y="0"/>
          <a:chExt cx="0" cy="0"/>
        </a:xfrm>
      </p:grpSpPr>
      <p:sp>
        <p:nvSpPr>
          <p:cNvPr id="648" name="Google Shape;648;p66"/>
          <p:cNvSpPr txBox="1"/>
          <p:nvPr>
            <p:ph type="title"/>
          </p:nvPr>
        </p:nvSpPr>
        <p:spPr>
          <a:xfrm>
            <a:off x="484425" y="322950"/>
            <a:ext cx="8246700" cy="4615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tasks for corresponding  pid =&gt; </a:t>
            </a:r>
            <a:r>
              <a:rPr lang="en-GB" sz="1300" b="1" i="1">
                <a:latin typeface="Lato" panose="020F0502020204030203"/>
                <a:ea typeface="Lato" panose="020F0502020204030203"/>
                <a:cs typeface="Lato" panose="020F0502020204030203"/>
                <a:sym typeface="Lato" panose="020F0502020204030203"/>
              </a:rPr>
              <a:t>Invisible</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649" name="Google Shape;649;p66"/>
          <p:cNvPicPr preferRelativeResize="0"/>
          <p:nvPr/>
        </p:nvPicPr>
        <p:blipFill>
          <a:blip r:embed="rId1"/>
          <a:stretch>
            <a:fillRect/>
          </a:stretch>
        </p:blipFill>
        <p:spPr>
          <a:xfrm>
            <a:off x="2505725" y="707050"/>
            <a:ext cx="2305050" cy="3162300"/>
          </a:xfrm>
          <a:prstGeom prst="rect">
            <a:avLst/>
          </a:prstGeom>
          <a:noFill/>
          <a:ln>
            <a:noFill/>
          </a:ln>
        </p:spPr>
      </p:pic>
      <p:pic>
        <p:nvPicPr>
          <p:cNvPr id="650" name="Google Shape;650;p66"/>
          <p:cNvPicPr preferRelativeResize="0"/>
          <p:nvPr/>
        </p:nvPicPr>
        <p:blipFill>
          <a:blip r:embed="rId2"/>
          <a:stretch>
            <a:fillRect/>
          </a:stretch>
        </p:blipFill>
        <p:spPr>
          <a:xfrm>
            <a:off x="672163" y="992375"/>
            <a:ext cx="1628775" cy="533400"/>
          </a:xfrm>
          <a:prstGeom prst="rect">
            <a:avLst/>
          </a:prstGeom>
          <a:noFill/>
          <a:ln>
            <a:noFill/>
          </a:ln>
        </p:spPr>
      </p:pic>
      <p:sp>
        <p:nvSpPr>
          <p:cNvPr id="651" name="Google Shape;651;p66"/>
          <p:cNvSpPr txBox="1"/>
          <p:nvPr/>
        </p:nvSpPr>
        <p:spPr>
          <a:xfrm>
            <a:off x="4810775" y="951275"/>
            <a:ext cx="35424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 Top Level structure for defining a task/process</a:t>
            </a:r>
            <a:endParaRPr sz="1300">
              <a:solidFill>
                <a:schemeClr val="lt1"/>
              </a:solidFill>
              <a:latin typeface="Lato" panose="020F0502020204030203"/>
              <a:ea typeface="Lato" panose="020F0502020204030203"/>
              <a:cs typeface="Lato" panose="020F0502020204030203"/>
              <a:sym typeface="Lato" panose="020F0502020204030203"/>
            </a:endParaRPr>
          </a:p>
        </p:txBody>
      </p:sp>
      <p:cxnSp>
        <p:nvCxnSpPr>
          <p:cNvPr id="652" name="Google Shape;652;p66"/>
          <p:cNvCxnSpPr/>
          <p:nvPr/>
        </p:nvCxnSpPr>
        <p:spPr>
          <a:xfrm>
            <a:off x="4454375" y="1079225"/>
            <a:ext cx="519900" cy="78600"/>
          </a:xfrm>
          <a:prstGeom prst="straightConnector1">
            <a:avLst/>
          </a:prstGeom>
          <a:noFill/>
          <a:ln w="9525" cap="flat" cmpd="sng">
            <a:solidFill>
              <a:srgbClr val="FF0000"/>
            </a:solidFill>
            <a:prstDash val="solid"/>
            <a:round/>
            <a:headEnd type="none" w="med" len="med"/>
            <a:tailEnd type="triangle" w="med" len="med"/>
          </a:ln>
        </p:spPr>
      </p:cxnSp>
      <p:sp>
        <p:nvSpPr>
          <p:cNvPr id="653" name="Google Shape;653;p66"/>
          <p:cNvSpPr txBox="1"/>
          <p:nvPr/>
        </p:nvSpPr>
        <p:spPr>
          <a:xfrm>
            <a:off x="5466450" y="1525775"/>
            <a:ext cx="3000000" cy="5850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Starting point for Kernel Mode process/task manipulation</a:t>
            </a:r>
            <a:endParaRPr sz="1300">
              <a:solidFill>
                <a:schemeClr val="lt1"/>
              </a:solidFill>
              <a:latin typeface="Lato" panose="020F0502020204030203"/>
              <a:ea typeface="Lato" panose="020F0502020204030203"/>
              <a:cs typeface="Lato" panose="020F0502020204030203"/>
              <a:sym typeface="Lato" panose="020F0502020204030203"/>
            </a:endParaRPr>
          </a:p>
        </p:txBody>
      </p:sp>
      <p:cxnSp>
        <p:nvCxnSpPr>
          <p:cNvPr id="654" name="Google Shape;654;p66"/>
          <p:cNvCxnSpPr>
            <a:stCxn id="651" idx="2"/>
          </p:cNvCxnSpPr>
          <p:nvPr/>
        </p:nvCxnSpPr>
        <p:spPr>
          <a:xfrm>
            <a:off x="6581975" y="1336175"/>
            <a:ext cx="46200" cy="239100"/>
          </a:xfrm>
          <a:prstGeom prst="straightConnector1">
            <a:avLst/>
          </a:prstGeom>
          <a:noFill/>
          <a:ln w="9525" cap="flat" cmpd="sng">
            <a:solidFill>
              <a:srgbClr val="FF0000"/>
            </a:solidFill>
            <a:prstDash val="solid"/>
            <a:round/>
            <a:headEnd type="none" w="med" len="med"/>
            <a:tailEnd type="triangle" w="med" len="med"/>
          </a:ln>
        </p:spPr>
      </p:cxnSp>
      <p:pic>
        <p:nvPicPr>
          <p:cNvPr id="655" name="Google Shape;655;p66"/>
          <p:cNvPicPr preferRelativeResize="0"/>
          <p:nvPr/>
        </p:nvPicPr>
        <p:blipFill>
          <a:blip r:embed="rId3"/>
          <a:stretch>
            <a:fillRect/>
          </a:stretch>
        </p:blipFill>
        <p:spPr>
          <a:xfrm>
            <a:off x="5513700" y="2363138"/>
            <a:ext cx="2952750" cy="2124075"/>
          </a:xfrm>
          <a:prstGeom prst="rect">
            <a:avLst/>
          </a:prstGeom>
          <a:noFill/>
          <a:ln>
            <a:noFill/>
          </a:ln>
        </p:spPr>
      </p:pic>
      <p:cxnSp>
        <p:nvCxnSpPr>
          <p:cNvPr id="656" name="Google Shape;656;p66"/>
          <p:cNvCxnSpPr/>
          <p:nvPr/>
        </p:nvCxnSpPr>
        <p:spPr>
          <a:xfrm>
            <a:off x="4225875" y="2126738"/>
            <a:ext cx="2646600" cy="346500"/>
          </a:xfrm>
          <a:prstGeom prst="straightConnector1">
            <a:avLst/>
          </a:prstGeom>
          <a:noFill/>
          <a:ln w="9525" cap="flat" cmpd="sng">
            <a:solidFill>
              <a:srgbClr val="FF0000"/>
            </a:solidFill>
            <a:prstDash val="solid"/>
            <a:round/>
            <a:headEnd type="none" w="med" len="med"/>
            <a:tailEnd type="triangle" w="med" len="med"/>
          </a:ln>
        </p:spPr>
      </p:cxnSp>
      <p:cxnSp>
        <p:nvCxnSpPr>
          <p:cNvPr id="657" name="Google Shape;657;p66"/>
          <p:cNvCxnSpPr/>
          <p:nvPr/>
        </p:nvCxnSpPr>
        <p:spPr>
          <a:xfrm>
            <a:off x="3958050" y="3071925"/>
            <a:ext cx="354600" cy="1008300"/>
          </a:xfrm>
          <a:prstGeom prst="straightConnector1">
            <a:avLst/>
          </a:prstGeom>
          <a:noFill/>
          <a:ln w="9525" cap="flat" cmpd="sng">
            <a:solidFill>
              <a:srgbClr val="FF0000"/>
            </a:solidFill>
            <a:prstDash val="solid"/>
            <a:round/>
            <a:headEnd type="none" w="med" len="med"/>
            <a:tailEnd type="triangle" w="med" len="med"/>
          </a:ln>
        </p:spPr>
      </p:cxnSp>
      <p:sp>
        <p:nvSpPr>
          <p:cNvPr id="658" name="Google Shape;658;p66"/>
          <p:cNvSpPr txBox="1"/>
          <p:nvPr/>
        </p:nvSpPr>
        <p:spPr>
          <a:xfrm>
            <a:off x="3379200" y="3985700"/>
            <a:ext cx="1713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Bitwise Operation </a:t>
            </a:r>
            <a:br>
              <a:rPr lang="en-GB" sz="1300">
                <a:solidFill>
                  <a:schemeClr val="lt1"/>
                </a:solidFill>
                <a:latin typeface="Lato" panose="020F0502020204030203"/>
                <a:ea typeface="Lato" panose="020F0502020204030203"/>
                <a:cs typeface="Lato" panose="020F0502020204030203"/>
                <a:sym typeface="Lato" panose="020F0502020204030203"/>
              </a:rPr>
            </a:br>
            <a:br>
              <a:rPr lang="en-GB" sz="1300">
                <a:solidFill>
                  <a:schemeClr val="lt1"/>
                </a:solidFill>
                <a:latin typeface="Lato" panose="020F0502020204030203"/>
                <a:ea typeface="Lato" panose="020F0502020204030203"/>
                <a:cs typeface="Lato" panose="020F0502020204030203"/>
                <a:sym typeface="Lato" panose="020F0502020204030203"/>
              </a:rPr>
            </a:br>
            <a:r>
              <a:rPr lang="en-GB" sz="1300">
                <a:solidFill>
                  <a:schemeClr val="lt1"/>
                </a:solidFill>
                <a:latin typeface="Lato" panose="020F0502020204030203"/>
                <a:ea typeface="Lato" panose="020F0502020204030203"/>
                <a:cs typeface="Lato" panose="020F0502020204030203"/>
                <a:sym typeface="Lato" panose="020F0502020204030203"/>
              </a:rPr>
              <a:t>Checks Status:</a:t>
            </a: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i="1">
                <a:solidFill>
                  <a:schemeClr val="lt1"/>
                </a:solidFill>
                <a:latin typeface="Lato" panose="020F0502020204030203"/>
                <a:ea typeface="Lato" panose="020F0502020204030203"/>
                <a:cs typeface="Lato" panose="020F0502020204030203"/>
                <a:sym typeface="Lato" panose="020F0502020204030203"/>
              </a:rPr>
              <a:t>Process </a:t>
            </a:r>
            <a:r>
              <a:rPr lang="en-GB" sz="1300" b="1" i="1">
                <a:solidFill>
                  <a:schemeClr val="lt1"/>
                </a:solidFill>
                <a:latin typeface="Lato" panose="020F0502020204030203"/>
                <a:ea typeface="Lato" panose="020F0502020204030203"/>
                <a:cs typeface="Lato" panose="020F0502020204030203"/>
                <a:sym typeface="Lato" panose="020F0502020204030203"/>
              </a:rPr>
              <a:t>Invisibility</a:t>
            </a:r>
            <a:endParaRPr sz="1300" b="1" i="1">
              <a:solidFill>
                <a:schemeClr val="lt1"/>
              </a:solidFill>
              <a:latin typeface="Lato" panose="020F0502020204030203"/>
              <a:ea typeface="Lato" panose="020F0502020204030203"/>
              <a:cs typeface="Lato" panose="020F0502020204030203"/>
              <a:sym typeface="Lato" panose="020F0502020204030203"/>
            </a:endParaRPr>
          </a:p>
        </p:txBody>
      </p:sp>
      <p:cxnSp>
        <p:nvCxnSpPr>
          <p:cNvPr id="659" name="Google Shape;659;p66"/>
          <p:cNvCxnSpPr/>
          <p:nvPr/>
        </p:nvCxnSpPr>
        <p:spPr>
          <a:xfrm rot="10800000">
            <a:off x="2114775" y="4087950"/>
            <a:ext cx="1158000" cy="330900"/>
          </a:xfrm>
          <a:prstGeom prst="straightConnector1">
            <a:avLst/>
          </a:prstGeom>
          <a:noFill/>
          <a:ln w="9525" cap="flat" cmpd="sng">
            <a:solidFill>
              <a:srgbClr val="FF0000"/>
            </a:solidFill>
            <a:prstDash val="solid"/>
            <a:round/>
            <a:headEnd type="none" w="med" len="med"/>
            <a:tailEnd type="triangle" w="med" len="med"/>
          </a:ln>
        </p:spPr>
      </p:cxnSp>
      <p:sp>
        <p:nvSpPr>
          <p:cNvPr id="660" name="Google Shape;660;p66"/>
          <p:cNvSpPr txBox="1"/>
          <p:nvPr/>
        </p:nvSpPr>
        <p:spPr>
          <a:xfrm>
            <a:off x="672175" y="3869350"/>
            <a:ext cx="1524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If not then Hides it</a:t>
            </a: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via </a:t>
            </a:r>
            <a:endParaRPr sz="13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i="1">
                <a:solidFill>
                  <a:schemeClr val="lt1"/>
                </a:solidFill>
                <a:latin typeface="Lato" panose="020F0502020204030203"/>
                <a:ea typeface="Lato" panose="020F0502020204030203"/>
                <a:cs typeface="Lato" panose="020F0502020204030203"/>
                <a:sym typeface="Lato" panose="020F0502020204030203"/>
              </a:rPr>
              <a:t>hacked_kill() </a:t>
            </a:r>
            <a:endParaRPr sz="1300" b="1" i="1">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i="1">
                <a:solidFill>
                  <a:schemeClr val="lt1"/>
                </a:solidFill>
                <a:latin typeface="Lato" panose="020F0502020204030203"/>
                <a:ea typeface="Lato" panose="020F0502020204030203"/>
                <a:cs typeface="Lato" panose="020F0502020204030203"/>
                <a:sym typeface="Lato" panose="020F0502020204030203"/>
              </a:rPr>
              <a:t>mal. function</a:t>
            </a:r>
            <a:endParaRPr sz="130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64" name="Shape 664"/>
        <p:cNvGrpSpPr/>
        <p:nvPr/>
      </p:nvGrpSpPr>
      <p:grpSpPr>
        <a:xfrm>
          <a:off x="0" y="0"/>
          <a:ext cx="0" cy="0"/>
          <a:chOff x="0" y="0"/>
          <a:chExt cx="0" cy="0"/>
        </a:xfrm>
      </p:grpSpPr>
      <p:sp>
        <p:nvSpPr>
          <p:cNvPr id="665" name="Google Shape;665;p67"/>
          <p:cNvSpPr txBox="1"/>
          <p:nvPr>
            <p:ph type="title"/>
          </p:nvPr>
        </p:nvSpPr>
        <p:spPr>
          <a:xfrm>
            <a:off x="823850" y="165425"/>
            <a:ext cx="7962600" cy="4718100"/>
          </a:xfrm>
          <a:prstGeom prst="rect">
            <a:avLst/>
          </a:prstGeom>
          <a:solidFill>
            <a:schemeClr val="dk1"/>
          </a:solidFill>
        </p:spPr>
        <p:txBody>
          <a:bodyPr spcFirstLastPara="1" wrap="square" lIns="91425" tIns="91425" rIns="91425" bIns="91425" anchor="ctr" anchorCtr="0">
            <a:normAutofit/>
          </a:bodyPr>
          <a:lstStyle/>
          <a:p>
            <a:pPr marL="0" lvl="0" indent="0" algn="l" rtl="0">
              <a:spcBef>
                <a:spcPts val="0"/>
              </a:spcBef>
              <a:spcAft>
                <a:spcPts val="0"/>
              </a:spcAft>
              <a:buNone/>
            </a:pPr>
            <a:r>
              <a:rPr lang="en-GB" sz="1300" b="1">
                <a:latin typeface="Lato" panose="020F0502020204030203"/>
                <a:ea typeface="Lato" panose="020F0502020204030203"/>
                <a:cs typeface="Lato" panose="020F0502020204030203"/>
                <a:sym typeface="Lato" panose="020F0502020204030203"/>
              </a:rPr>
              <a:t>Last Malicious function =&gt; </a:t>
            </a:r>
            <a:r>
              <a:rPr lang="en-GB" sz="1300" b="1" i="1">
                <a:latin typeface="Lato" panose="020F0502020204030203"/>
                <a:ea typeface="Lato" panose="020F0502020204030203"/>
                <a:cs typeface="Lato" panose="020F0502020204030203"/>
                <a:sym typeface="Lato" panose="020F0502020204030203"/>
              </a:rPr>
              <a:t>hacked_kill</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666" name="Google Shape;666;p67"/>
          <p:cNvPicPr preferRelativeResize="0"/>
          <p:nvPr/>
        </p:nvPicPr>
        <p:blipFill>
          <a:blip r:embed="rId1"/>
          <a:stretch>
            <a:fillRect/>
          </a:stretch>
        </p:blipFill>
        <p:spPr>
          <a:xfrm>
            <a:off x="781300" y="586450"/>
            <a:ext cx="5067300" cy="4419600"/>
          </a:xfrm>
          <a:prstGeom prst="rect">
            <a:avLst/>
          </a:prstGeom>
          <a:noFill/>
          <a:ln>
            <a:noFill/>
          </a:ln>
        </p:spPr>
      </p:pic>
      <p:cxnSp>
        <p:nvCxnSpPr>
          <p:cNvPr id="667" name="Google Shape;667;p67"/>
          <p:cNvCxnSpPr/>
          <p:nvPr/>
        </p:nvCxnSpPr>
        <p:spPr>
          <a:xfrm>
            <a:off x="3154625" y="1748625"/>
            <a:ext cx="543600" cy="23700"/>
          </a:xfrm>
          <a:prstGeom prst="straightConnector1">
            <a:avLst/>
          </a:prstGeom>
          <a:noFill/>
          <a:ln w="9525" cap="flat" cmpd="sng">
            <a:solidFill>
              <a:schemeClr val="dk2"/>
            </a:solidFill>
            <a:prstDash val="solid"/>
            <a:round/>
            <a:headEnd type="none" w="med" len="med"/>
            <a:tailEnd type="triangle" w="med" len="med"/>
          </a:ln>
        </p:spPr>
      </p:cxnSp>
      <p:sp>
        <p:nvSpPr>
          <p:cNvPr id="668" name="Google Shape;668;p67"/>
          <p:cNvSpPr txBox="1"/>
          <p:nvPr/>
        </p:nvSpPr>
        <p:spPr>
          <a:xfrm>
            <a:off x="3603625" y="1560375"/>
            <a:ext cx="453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latin typeface="Lato" panose="020F0502020204030203"/>
                <a:ea typeface="Lato" panose="020F0502020204030203"/>
                <a:cs typeface="Lato" panose="020F0502020204030203"/>
                <a:sym typeface="Lato" panose="020F0502020204030203"/>
              </a:rPr>
              <a:t>Storing pid</a:t>
            </a:r>
            <a:endParaRPr>
              <a:solidFill>
                <a:srgbClr val="FF0000"/>
              </a:solidFill>
              <a:latin typeface="Lato" panose="020F0502020204030203"/>
              <a:ea typeface="Lato" panose="020F0502020204030203"/>
              <a:cs typeface="Lato" panose="020F0502020204030203"/>
              <a:sym typeface="Lato" panose="020F0502020204030203"/>
            </a:endParaRPr>
          </a:p>
        </p:txBody>
      </p:sp>
      <p:cxnSp>
        <p:nvCxnSpPr>
          <p:cNvPr id="669" name="Google Shape;669;p67"/>
          <p:cNvCxnSpPr>
            <a:endCxn id="670" idx="1"/>
          </p:cNvCxnSpPr>
          <p:nvPr/>
        </p:nvCxnSpPr>
        <p:spPr>
          <a:xfrm>
            <a:off x="2886325" y="1899925"/>
            <a:ext cx="717300" cy="94200"/>
          </a:xfrm>
          <a:prstGeom prst="straightConnector1">
            <a:avLst/>
          </a:prstGeom>
          <a:noFill/>
          <a:ln w="9525" cap="flat" cmpd="sng">
            <a:solidFill>
              <a:schemeClr val="dk2"/>
            </a:solidFill>
            <a:prstDash val="solid"/>
            <a:round/>
            <a:headEnd type="none" w="med" len="med"/>
            <a:tailEnd type="triangle" w="med" len="med"/>
          </a:ln>
        </p:spPr>
      </p:cxnSp>
      <p:sp>
        <p:nvSpPr>
          <p:cNvPr id="670" name="Google Shape;670;p67"/>
          <p:cNvSpPr txBox="1"/>
          <p:nvPr/>
        </p:nvSpPr>
        <p:spPr>
          <a:xfrm>
            <a:off x="3603625" y="1794025"/>
            <a:ext cx="441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FF0000"/>
                </a:solidFill>
                <a:latin typeface="Lato" panose="020F0502020204030203"/>
                <a:ea typeface="Lato" panose="020F0502020204030203"/>
                <a:cs typeface="Lato" panose="020F0502020204030203"/>
                <a:sym typeface="Lato" panose="020F0502020204030203"/>
              </a:rPr>
              <a:t>Storing signal</a:t>
            </a:r>
            <a:endParaRPr>
              <a:solidFill>
                <a:srgbClr val="FF0000"/>
              </a:solidFill>
              <a:latin typeface="Lato" panose="020F0502020204030203"/>
              <a:ea typeface="Lato" panose="020F0502020204030203"/>
              <a:cs typeface="Lato" panose="020F0502020204030203"/>
              <a:sym typeface="Lato" panose="020F0502020204030203"/>
            </a:endParaRPr>
          </a:p>
        </p:txBody>
      </p:sp>
      <p:sp>
        <p:nvSpPr>
          <p:cNvPr id="671" name="Google Shape;671;p67"/>
          <p:cNvSpPr/>
          <p:nvPr/>
        </p:nvSpPr>
        <p:spPr>
          <a:xfrm>
            <a:off x="1902225" y="2859250"/>
            <a:ext cx="409500" cy="157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 name="Google Shape;672;p67"/>
          <p:cNvCxnSpPr>
            <a:stCxn id="671" idx="3"/>
          </p:cNvCxnSpPr>
          <p:nvPr/>
        </p:nvCxnSpPr>
        <p:spPr>
          <a:xfrm rot="10800000" flipH="1">
            <a:off x="2311725" y="2930200"/>
            <a:ext cx="1268400" cy="7800"/>
          </a:xfrm>
          <a:prstGeom prst="straightConnector1">
            <a:avLst/>
          </a:prstGeom>
          <a:noFill/>
          <a:ln w="9525" cap="flat" cmpd="sng">
            <a:solidFill>
              <a:srgbClr val="FF0000"/>
            </a:solidFill>
            <a:prstDash val="solid"/>
            <a:round/>
            <a:headEnd type="none" w="med" len="med"/>
            <a:tailEnd type="triangle" w="med" len="med"/>
          </a:ln>
        </p:spPr>
      </p:cxnSp>
      <p:pic>
        <p:nvPicPr>
          <p:cNvPr id="673" name="Google Shape;673;p67"/>
          <p:cNvPicPr preferRelativeResize="0"/>
          <p:nvPr/>
        </p:nvPicPr>
        <p:blipFill>
          <a:blip r:embed="rId2"/>
          <a:stretch>
            <a:fillRect/>
          </a:stretch>
        </p:blipFill>
        <p:spPr>
          <a:xfrm>
            <a:off x="3580113" y="2521450"/>
            <a:ext cx="5210175" cy="495300"/>
          </a:xfrm>
          <a:prstGeom prst="rect">
            <a:avLst/>
          </a:prstGeom>
          <a:noFill/>
          <a:ln>
            <a:noFill/>
          </a:ln>
        </p:spPr>
      </p:pic>
      <p:sp>
        <p:nvSpPr>
          <p:cNvPr id="674" name="Google Shape;674;p67"/>
          <p:cNvSpPr txBox="1"/>
          <p:nvPr/>
        </p:nvSpPr>
        <p:spPr>
          <a:xfrm>
            <a:off x="5923275" y="4174750"/>
            <a:ext cx="30000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link:</a:t>
            </a:r>
            <a:endParaRPr>
              <a:solidFill>
                <a:schemeClr val="lt1"/>
              </a:solidFill>
            </a:endParaRPr>
          </a:p>
          <a:p>
            <a:pPr marL="0" lvl="0" indent="0" algn="l" rtl="0">
              <a:spcBef>
                <a:spcPts val="0"/>
              </a:spcBef>
              <a:spcAft>
                <a:spcPts val="0"/>
              </a:spcAft>
              <a:buNone/>
            </a:pPr>
            <a:r>
              <a:rPr lang="en-GB" sz="1200" u="sng">
                <a:solidFill>
                  <a:schemeClr val="hlink"/>
                </a:solidFill>
                <a:hlinkClick r:id="rId3"/>
              </a:rPr>
              <a:t>https://unix.stackexchange.com/questions/258955/what-does-esrch-mean</a:t>
            </a:r>
            <a:endParaRPr sz="1200"/>
          </a:p>
        </p:txBody>
      </p:sp>
      <p:pic>
        <p:nvPicPr>
          <p:cNvPr id="675" name="Google Shape;675;p67"/>
          <p:cNvPicPr preferRelativeResize="0"/>
          <p:nvPr/>
        </p:nvPicPr>
        <p:blipFill>
          <a:blip r:embed="rId4"/>
          <a:stretch>
            <a:fillRect/>
          </a:stretch>
        </p:blipFill>
        <p:spPr>
          <a:xfrm>
            <a:off x="5923275" y="666113"/>
            <a:ext cx="2000250" cy="3333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79" name="Shape 679"/>
        <p:cNvGrpSpPr/>
        <p:nvPr/>
      </p:nvGrpSpPr>
      <p:grpSpPr>
        <a:xfrm>
          <a:off x="0" y="0"/>
          <a:ext cx="0" cy="0"/>
          <a:chOff x="0" y="0"/>
          <a:chExt cx="0" cy="0"/>
        </a:xfrm>
      </p:grpSpPr>
      <p:sp>
        <p:nvSpPr>
          <p:cNvPr id="680" name="Google Shape;680;p68"/>
          <p:cNvSpPr txBox="1"/>
          <p:nvPr>
            <p:ph type="title"/>
          </p:nvPr>
        </p:nvSpPr>
        <p:spPr>
          <a:xfrm>
            <a:off x="420900" y="287550"/>
            <a:ext cx="8302200" cy="4568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Working:</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681" name="Google Shape;681;p68"/>
          <p:cNvPicPr preferRelativeResize="0"/>
          <p:nvPr/>
        </p:nvPicPr>
        <p:blipFill>
          <a:blip r:embed="rId1"/>
          <a:stretch>
            <a:fillRect/>
          </a:stretch>
        </p:blipFill>
        <p:spPr>
          <a:xfrm>
            <a:off x="0" y="804743"/>
            <a:ext cx="9144000" cy="353401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85" name="Shape 685"/>
        <p:cNvGrpSpPr/>
        <p:nvPr/>
      </p:nvGrpSpPr>
      <p:grpSpPr>
        <a:xfrm>
          <a:off x="0" y="0"/>
          <a:ext cx="0" cy="0"/>
          <a:chOff x="0" y="0"/>
          <a:chExt cx="0" cy="0"/>
        </a:xfrm>
      </p:grpSpPr>
      <p:sp>
        <p:nvSpPr>
          <p:cNvPr id="686" name="Google Shape;686;p69"/>
          <p:cNvSpPr txBox="1"/>
          <p:nvPr>
            <p:ph type="title"/>
          </p:nvPr>
        </p:nvSpPr>
        <p:spPr>
          <a:xfrm>
            <a:off x="401725" y="0"/>
            <a:ext cx="7884000" cy="4513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500" b="1" i="1" u="sng">
                <a:latin typeface="Lato" panose="020F0502020204030203"/>
                <a:ea typeface="Lato" panose="020F0502020204030203"/>
                <a:cs typeface="Lato" panose="020F0502020204030203"/>
                <a:sym typeface="Lato" panose="020F0502020204030203"/>
              </a:rPr>
              <a:t>Making it Reboot </a:t>
            </a:r>
            <a:r>
              <a:rPr lang="en-GB" sz="1500" b="1" i="1" u="sng">
                <a:latin typeface="Lato" panose="020F0502020204030203"/>
                <a:ea typeface="Lato" panose="020F0502020204030203"/>
                <a:cs typeface="Lato" panose="020F0502020204030203"/>
                <a:sym typeface="Lato" panose="020F0502020204030203"/>
              </a:rPr>
              <a:t>Persistent (Manual Method)</a:t>
            </a:r>
            <a:r>
              <a:rPr lang="en-GB" sz="1300" b="1" i="1">
                <a:latin typeface="Lato" panose="020F0502020204030203"/>
                <a:ea typeface="Lato" panose="020F0502020204030203"/>
                <a:cs typeface="Lato" panose="020F0502020204030203"/>
                <a:sym typeface="Lato" panose="020F0502020204030203"/>
              </a:rPr>
              <a:t>:</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687" name="Google Shape;687;p69"/>
          <p:cNvPicPr preferRelativeResize="0"/>
          <p:nvPr/>
        </p:nvPicPr>
        <p:blipFill>
          <a:blip r:embed="rId1"/>
          <a:stretch>
            <a:fillRect/>
          </a:stretch>
        </p:blipFill>
        <p:spPr>
          <a:xfrm>
            <a:off x="494900" y="480100"/>
            <a:ext cx="6610350" cy="4419600"/>
          </a:xfrm>
          <a:prstGeom prst="rect">
            <a:avLst/>
          </a:prstGeom>
          <a:noFill/>
          <a:ln>
            <a:noFill/>
          </a:ln>
        </p:spPr>
      </p:pic>
      <p:sp>
        <p:nvSpPr>
          <p:cNvPr id="688" name="Google Shape;688;p69"/>
          <p:cNvSpPr txBox="1"/>
          <p:nvPr/>
        </p:nvSpPr>
        <p:spPr>
          <a:xfrm>
            <a:off x="4722100" y="779800"/>
            <a:ext cx="2197500" cy="785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Leverage </a:t>
            </a:r>
            <a:r>
              <a:rPr lang="en-GB" sz="1300" b="1" i="1" u="sng">
                <a:solidFill>
                  <a:schemeClr val="lt1"/>
                </a:solidFill>
                <a:latin typeface="Lato" panose="020F0502020204030203"/>
                <a:ea typeface="Lato" panose="020F0502020204030203"/>
                <a:cs typeface="Lato" panose="020F0502020204030203"/>
                <a:sym typeface="Lato" panose="020F0502020204030203"/>
              </a:rPr>
              <a:t>initramfs</a:t>
            </a:r>
            <a:r>
              <a:rPr lang="en-GB" sz="1300">
                <a:solidFill>
                  <a:schemeClr val="lt1"/>
                </a:solidFill>
                <a:latin typeface="Lato" panose="020F0502020204030203"/>
                <a:ea typeface="Lato" panose="020F0502020204030203"/>
                <a:cs typeface="Lato" panose="020F0502020204030203"/>
                <a:sym typeface="Lato" panose="020F0502020204030203"/>
              </a:rPr>
              <a:t>  =&gt; rootkit load ups automatically at </a:t>
            </a:r>
            <a:r>
              <a:rPr lang="en-GB" sz="1300" b="1" i="1">
                <a:solidFill>
                  <a:schemeClr val="lt1"/>
                </a:solidFill>
                <a:latin typeface="Lato" panose="020F0502020204030203"/>
                <a:ea typeface="Lato" panose="020F0502020204030203"/>
                <a:cs typeface="Lato" panose="020F0502020204030203"/>
                <a:sym typeface="Lato" panose="020F0502020204030203"/>
              </a:rPr>
              <a:t>BOOT</a:t>
            </a:r>
            <a:r>
              <a:rPr lang="en-GB" sz="1300">
                <a:solidFill>
                  <a:schemeClr val="lt1"/>
                </a:solidFill>
                <a:latin typeface="Lato" panose="020F0502020204030203"/>
                <a:ea typeface="Lato" panose="020F0502020204030203"/>
                <a:cs typeface="Lato" panose="020F0502020204030203"/>
                <a:sym typeface="Lato" panose="020F0502020204030203"/>
              </a:rPr>
              <a:t> time.</a:t>
            </a:r>
            <a:endParaRPr>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92" name="Shape 692"/>
        <p:cNvGrpSpPr/>
        <p:nvPr/>
      </p:nvGrpSpPr>
      <p:grpSpPr>
        <a:xfrm>
          <a:off x="0" y="0"/>
          <a:ext cx="0" cy="0"/>
          <a:chOff x="0" y="0"/>
          <a:chExt cx="0" cy="0"/>
        </a:xfrm>
      </p:grpSpPr>
      <p:sp>
        <p:nvSpPr>
          <p:cNvPr id="693" name="Google Shape;693;p70"/>
          <p:cNvSpPr txBox="1"/>
          <p:nvPr>
            <p:ph type="title"/>
          </p:nvPr>
        </p:nvSpPr>
        <p:spPr>
          <a:xfrm>
            <a:off x="43325" y="189050"/>
            <a:ext cx="8648700" cy="4773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Just after reboot: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Snipping some output…</a:t>
            </a: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i="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Loaded Automatically!!</a:t>
            </a:r>
            <a:endParaRPr sz="1300" b="1" i="1">
              <a:latin typeface="Lato" panose="020F0502020204030203"/>
              <a:ea typeface="Lato" panose="020F0502020204030203"/>
              <a:cs typeface="Lato" panose="020F0502020204030203"/>
              <a:sym typeface="Lato" panose="020F0502020204030203"/>
            </a:endParaRPr>
          </a:p>
        </p:txBody>
      </p:sp>
      <p:pic>
        <p:nvPicPr>
          <p:cNvPr id="694" name="Google Shape;694;p70"/>
          <p:cNvPicPr preferRelativeResize="0"/>
          <p:nvPr/>
        </p:nvPicPr>
        <p:blipFill>
          <a:blip r:embed="rId1"/>
          <a:stretch>
            <a:fillRect/>
          </a:stretch>
        </p:blipFill>
        <p:spPr>
          <a:xfrm>
            <a:off x="21663" y="861254"/>
            <a:ext cx="9143999" cy="1710491"/>
          </a:xfrm>
          <a:prstGeom prst="rect">
            <a:avLst/>
          </a:prstGeom>
          <a:noFill/>
          <a:ln>
            <a:noFill/>
          </a:ln>
        </p:spPr>
      </p:pic>
      <p:pic>
        <p:nvPicPr>
          <p:cNvPr id="695" name="Google Shape;695;p70"/>
          <p:cNvPicPr preferRelativeResize="0"/>
          <p:nvPr/>
        </p:nvPicPr>
        <p:blipFill>
          <a:blip r:embed="rId2"/>
          <a:stretch>
            <a:fillRect/>
          </a:stretch>
        </p:blipFill>
        <p:spPr>
          <a:xfrm>
            <a:off x="43325" y="2785150"/>
            <a:ext cx="9100676" cy="15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99" name="Shape 699"/>
        <p:cNvGrpSpPr/>
        <p:nvPr/>
      </p:nvGrpSpPr>
      <p:grpSpPr>
        <a:xfrm>
          <a:off x="0" y="0"/>
          <a:ext cx="0" cy="0"/>
          <a:chOff x="0" y="0"/>
          <a:chExt cx="0" cy="0"/>
        </a:xfrm>
      </p:grpSpPr>
      <p:sp>
        <p:nvSpPr>
          <p:cNvPr id="700" name="Google Shape;700;p71"/>
          <p:cNvSpPr txBox="1"/>
          <p:nvPr>
            <p:ph type="title"/>
          </p:nvPr>
        </p:nvSpPr>
        <p:spPr>
          <a:xfrm>
            <a:off x="295375" y="204800"/>
            <a:ext cx="8554200" cy="4710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300" b="1" i="1">
                <a:latin typeface="Lato" panose="020F0502020204030203"/>
                <a:ea typeface="Lato" panose="020F0502020204030203"/>
                <a:cs typeface="Lato" panose="020F0502020204030203"/>
                <a:sym typeface="Lato" panose="020F0502020204030203"/>
              </a:rPr>
              <a:t>Rkhunter</a:t>
            </a:r>
            <a:r>
              <a:rPr lang="en-GB" sz="1300">
                <a:latin typeface="Lato" panose="020F0502020204030203"/>
                <a:ea typeface="Lato" panose="020F0502020204030203"/>
                <a:cs typeface="Lato" panose="020F0502020204030203"/>
                <a:sym typeface="Lato" panose="020F0502020204030203"/>
              </a:rPr>
              <a:t> Scan result:</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pic>
        <p:nvPicPr>
          <p:cNvPr id="701" name="Google Shape;701;p71"/>
          <p:cNvPicPr preferRelativeResize="0"/>
          <p:nvPr/>
        </p:nvPicPr>
        <p:blipFill>
          <a:blip r:embed="rId1"/>
          <a:stretch>
            <a:fillRect/>
          </a:stretch>
        </p:blipFill>
        <p:spPr>
          <a:xfrm>
            <a:off x="295375" y="848363"/>
            <a:ext cx="3981450" cy="2524125"/>
          </a:xfrm>
          <a:prstGeom prst="rect">
            <a:avLst/>
          </a:prstGeom>
          <a:noFill/>
          <a:ln>
            <a:noFill/>
          </a:ln>
        </p:spPr>
      </p:pic>
      <p:sp>
        <p:nvSpPr>
          <p:cNvPr id="702" name="Google Shape;702;p71"/>
          <p:cNvSpPr/>
          <p:nvPr/>
        </p:nvSpPr>
        <p:spPr>
          <a:xfrm>
            <a:off x="460625" y="1441425"/>
            <a:ext cx="1087200" cy="173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3" name="Google Shape;703;p71"/>
          <p:cNvCxnSpPr>
            <a:stCxn id="702" idx="3"/>
            <a:endCxn id="704" idx="1"/>
          </p:cNvCxnSpPr>
          <p:nvPr/>
        </p:nvCxnSpPr>
        <p:spPr>
          <a:xfrm>
            <a:off x="1547825" y="1528125"/>
            <a:ext cx="3024300" cy="1133100"/>
          </a:xfrm>
          <a:prstGeom prst="straightConnector1">
            <a:avLst/>
          </a:prstGeom>
          <a:noFill/>
          <a:ln w="9525" cap="flat" cmpd="sng">
            <a:solidFill>
              <a:srgbClr val="FF0000"/>
            </a:solidFill>
            <a:prstDash val="solid"/>
            <a:round/>
            <a:headEnd type="none" w="med" len="med"/>
            <a:tailEnd type="triangle" w="med" len="med"/>
          </a:ln>
        </p:spPr>
      </p:cxnSp>
      <p:pic>
        <p:nvPicPr>
          <p:cNvPr id="704" name="Google Shape;704;p71"/>
          <p:cNvPicPr preferRelativeResize="0"/>
          <p:nvPr/>
        </p:nvPicPr>
        <p:blipFill>
          <a:blip r:embed="rId2"/>
          <a:stretch>
            <a:fillRect/>
          </a:stretch>
        </p:blipFill>
        <p:spPr>
          <a:xfrm>
            <a:off x="4572000" y="2532538"/>
            <a:ext cx="4229100" cy="257175"/>
          </a:xfrm>
          <a:prstGeom prst="rect">
            <a:avLst/>
          </a:prstGeom>
          <a:noFill/>
          <a:ln>
            <a:noFill/>
          </a:ln>
        </p:spPr>
      </p:pic>
      <p:sp>
        <p:nvSpPr>
          <p:cNvPr id="705" name="Google Shape;705;p71"/>
          <p:cNvSpPr txBox="1"/>
          <p:nvPr/>
        </p:nvSpPr>
        <p:spPr>
          <a:xfrm>
            <a:off x="4572125" y="2967725"/>
            <a:ext cx="3509100" cy="615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panose="020F0502020204030203"/>
                <a:ea typeface="Lato" panose="020F0502020204030203"/>
                <a:cs typeface="Lato" panose="020F0502020204030203"/>
                <a:sym typeface="Lato" panose="020F0502020204030203"/>
              </a:rPr>
              <a:t>Scan Log file:</a:t>
            </a:r>
            <a:br>
              <a:rPr lang="en-GB">
                <a:latin typeface="Lato" panose="020F0502020204030203"/>
                <a:ea typeface="Lato" panose="020F0502020204030203"/>
                <a:cs typeface="Lato" panose="020F0502020204030203"/>
                <a:sym typeface="Lato" panose="020F0502020204030203"/>
              </a:rPr>
            </a:br>
            <a:r>
              <a:rPr lang="en-GB" i="1">
                <a:solidFill>
                  <a:schemeClr val="lt1"/>
                </a:solidFill>
                <a:latin typeface="Lato" panose="020F0502020204030203"/>
                <a:ea typeface="Lato" panose="020F0502020204030203"/>
                <a:cs typeface="Lato" panose="020F0502020204030203"/>
                <a:sym typeface="Lato" panose="020F0502020204030203"/>
              </a:rPr>
              <a:t>/home/reveng007/typescript</a:t>
            </a:r>
            <a:endParaRPr i="1">
              <a:solidFill>
                <a:schemeClr val="lt1"/>
              </a:solidFill>
              <a:latin typeface="Lato" panose="020F0502020204030203"/>
              <a:ea typeface="Lato" panose="020F0502020204030203"/>
              <a:cs typeface="Lato" panose="020F0502020204030203"/>
              <a:sym typeface="Lato" panose="020F0502020204030203"/>
            </a:endParaRPr>
          </a:p>
        </p:txBody>
      </p:sp>
      <p:sp>
        <p:nvSpPr>
          <p:cNvPr id="706" name="Google Shape;706;p71"/>
          <p:cNvSpPr txBox="1"/>
          <p:nvPr/>
        </p:nvSpPr>
        <p:spPr>
          <a:xfrm>
            <a:off x="460625" y="4299500"/>
            <a:ext cx="78651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rPr>
              <a:t>link:</a:t>
            </a:r>
            <a:endParaRPr>
              <a:solidFill>
                <a:schemeClr val="lt1"/>
              </a:solidFill>
            </a:endParaRPr>
          </a:p>
          <a:p>
            <a:pPr marL="0" lvl="0" indent="0" algn="l" rtl="0">
              <a:spcBef>
                <a:spcPts val="0"/>
              </a:spcBef>
              <a:spcAft>
                <a:spcPts val="0"/>
              </a:spcAft>
              <a:buNone/>
            </a:pPr>
            <a:r>
              <a:rPr lang="en-GB" sz="1200" u="sng">
                <a:solidFill>
                  <a:schemeClr val="hlink"/>
                </a:solidFill>
                <a:hlinkClick r:id="rId3"/>
              </a:rPr>
              <a:t>https://unix.stackexchange.com/questions/373718/rkhunter-gives-me-a-warning-for-usr-bin-lwp-request-what-should-i-do-debi</a:t>
            </a:r>
            <a:endParaRPr sz="1200">
              <a:solidFill>
                <a:schemeClr val="lt1"/>
              </a:solidFill>
            </a:endParaRPr>
          </a:p>
        </p:txBody>
      </p:sp>
      <p:pic>
        <p:nvPicPr>
          <p:cNvPr id="707" name="Google Shape;707;p71"/>
          <p:cNvPicPr preferRelativeResize="0"/>
          <p:nvPr/>
        </p:nvPicPr>
        <p:blipFill>
          <a:blip r:embed="rId4"/>
          <a:stretch>
            <a:fillRect/>
          </a:stretch>
        </p:blipFill>
        <p:spPr>
          <a:xfrm>
            <a:off x="3137250" y="70313"/>
            <a:ext cx="5962650" cy="2181225"/>
          </a:xfrm>
          <a:prstGeom prst="rect">
            <a:avLst/>
          </a:prstGeom>
          <a:noFill/>
          <a:ln>
            <a:noFill/>
          </a:ln>
        </p:spPr>
      </p:pic>
      <p:cxnSp>
        <p:nvCxnSpPr>
          <p:cNvPr id="708" name="Google Shape;708;p71"/>
          <p:cNvCxnSpPr/>
          <p:nvPr/>
        </p:nvCxnSpPr>
        <p:spPr>
          <a:xfrm rot="10800000">
            <a:off x="5643825" y="2189600"/>
            <a:ext cx="47100" cy="449100"/>
          </a:xfrm>
          <a:prstGeom prst="straightConnector1">
            <a:avLst/>
          </a:prstGeom>
          <a:noFill/>
          <a:ln w="9525" cap="flat" cmpd="sng">
            <a:solidFill>
              <a:srgbClr val="FF0000"/>
            </a:solidFill>
            <a:prstDash val="solid"/>
            <a:round/>
            <a:headEnd type="none" w="med" len="med"/>
            <a:tailEnd type="triangle" w="med" len="med"/>
          </a:ln>
        </p:spPr>
      </p:cxnSp>
      <p:sp>
        <p:nvSpPr>
          <p:cNvPr id="709" name="Google Shape;709;p71"/>
          <p:cNvSpPr/>
          <p:nvPr/>
        </p:nvSpPr>
        <p:spPr>
          <a:xfrm>
            <a:off x="8495050" y="1835275"/>
            <a:ext cx="567000" cy="204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71"/>
          <p:cNvSpPr/>
          <p:nvPr/>
        </p:nvSpPr>
        <p:spPr>
          <a:xfrm>
            <a:off x="3137250" y="2007975"/>
            <a:ext cx="630000" cy="204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14325" y="412800"/>
            <a:ext cx="1821900" cy="59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650" b="1"/>
              <a:t>2. IOCTL:</a:t>
            </a:r>
            <a:endParaRPr lang="en-GB" sz="2650" b="1"/>
          </a:p>
        </p:txBody>
      </p:sp>
      <p:sp>
        <p:nvSpPr>
          <p:cNvPr id="170" name="Google Shape;170;p18"/>
          <p:cNvSpPr txBox="1"/>
          <p:nvPr>
            <p:ph type="body" idx="1"/>
          </p:nvPr>
        </p:nvSpPr>
        <p:spPr>
          <a:xfrm>
            <a:off x="204750" y="1322375"/>
            <a:ext cx="8734500" cy="199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a:t>U</a:t>
            </a:r>
            <a:r>
              <a:rPr lang="en-GB">
                <a:latin typeface="Arial" panose="020B0604020202020204"/>
                <a:ea typeface="Arial" panose="020B0604020202020204"/>
                <a:cs typeface="Arial" panose="020B0604020202020204"/>
                <a:sym typeface="Arial" panose="020B0604020202020204"/>
              </a:rPr>
              <a:t>ser-mode application will be created to communicate with LKM in the kernel via a character device file, which will already be registered by our LKM rootkit. As the User-mode application will only send command to LKM in the kernel, it will only perform IOCTL write to the already registered Character Device file and the LKM will perform IOCTL read from the registered Character Device file to read the command and compare those commands with the hardcoded commands which are present in LKM, if those commands satisfy the condition, LKM will show output/message on the Kernel Log. I also included the IOCTL write a feature to the LKM so that if we (attacker) want to change/ append some value to the registered Character Device Driver present in /dev directory named, etx_device externally, we will get to see the notification message being logged in the Kernel Log.</a:t>
            </a: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714" name="Shape 714"/>
        <p:cNvGrpSpPr/>
        <p:nvPr/>
      </p:nvGrpSpPr>
      <p:grpSpPr>
        <a:xfrm>
          <a:off x="0" y="0"/>
          <a:ext cx="0" cy="0"/>
          <a:chOff x="0" y="0"/>
          <a:chExt cx="0" cy="0"/>
        </a:xfrm>
      </p:grpSpPr>
      <p:sp>
        <p:nvSpPr>
          <p:cNvPr id="715" name="Google Shape;715;p72"/>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My rootkit features:</a:t>
            </a:r>
            <a:endParaRPr lang="en-GB"/>
          </a:p>
        </p:txBody>
      </p:sp>
      <p:sp>
        <p:nvSpPr>
          <p:cNvPr id="716" name="Google Shape;716;p72"/>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717" name="Google Shape;717;p72"/>
          <p:cNvPicPr preferRelativeResize="0"/>
          <p:nvPr/>
        </p:nvPicPr>
        <p:blipFill>
          <a:blip r:embed="rId1"/>
          <a:stretch>
            <a:fillRect/>
          </a:stretch>
        </p:blipFill>
        <p:spPr>
          <a:xfrm>
            <a:off x="1109100" y="1046700"/>
            <a:ext cx="7417176" cy="3952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73"/>
          <p:cNvSpPr txBox="1"/>
          <p:nvPr>
            <p:ph type="title"/>
          </p:nvPr>
        </p:nvSpPr>
        <p:spPr>
          <a:xfrm>
            <a:off x="2617200" y="2002050"/>
            <a:ext cx="3909600" cy="9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a:t>Demo Time:</a:t>
            </a:r>
            <a:endParaRPr sz="3600"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26" name="Shape 726"/>
        <p:cNvGrpSpPr/>
        <p:nvPr/>
      </p:nvGrpSpPr>
      <p:grpSpPr>
        <a:xfrm>
          <a:off x="0" y="0"/>
          <a:ext cx="0" cy="0"/>
          <a:chOff x="0" y="0"/>
          <a:chExt cx="0" cy="0"/>
        </a:xfrm>
      </p:grpSpPr>
      <p:sp>
        <p:nvSpPr>
          <p:cNvPr id="727" name="Google Shape;727;p74"/>
          <p:cNvSpPr txBox="1"/>
          <p:nvPr>
            <p:ph type="title"/>
          </p:nvPr>
        </p:nvSpPr>
        <p:spPr>
          <a:xfrm>
            <a:off x="872175" y="62925"/>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None/>
            </a:pPr>
            <a:r>
              <a:rPr lang="en-GB" b="1">
                <a:latin typeface="Arial" panose="020B0604020202020204"/>
                <a:ea typeface="Arial" panose="020B0604020202020204"/>
                <a:cs typeface="Arial" panose="020B0604020202020204"/>
                <a:sym typeface="Arial" panose="020B0604020202020204"/>
              </a:rPr>
              <a:t>Limitations:</a:t>
            </a:r>
            <a:endParaRPr lang="en-GB" b="1">
              <a:latin typeface="Arial" panose="020B0604020202020204"/>
              <a:ea typeface="Arial" panose="020B0604020202020204"/>
              <a:cs typeface="Arial" panose="020B0604020202020204"/>
              <a:sym typeface="Arial" panose="020B0604020202020204"/>
            </a:endParaRPr>
          </a:p>
        </p:txBody>
      </p:sp>
      <p:sp>
        <p:nvSpPr>
          <p:cNvPr id="728" name="Google Shape;728;p74"/>
          <p:cNvSpPr txBox="1"/>
          <p:nvPr>
            <p:ph type="body" idx="1"/>
          </p:nvPr>
        </p:nvSpPr>
        <p:spPr>
          <a:xfrm>
            <a:off x="342625" y="606500"/>
            <a:ext cx="8483400" cy="4419000"/>
          </a:xfrm>
          <a:prstGeom prst="rect">
            <a:avLst/>
          </a:prstGeom>
          <a:solidFill>
            <a:schemeClr val="dk1"/>
          </a:solidFill>
        </p:spPr>
        <p:txBody>
          <a:bodyPr spcFirstLastPara="1" wrap="square" lIns="91425" tIns="91425" rIns="91425" bIns="91425" anchor="t" anchorCtr="0">
            <a:normAutofit/>
          </a:bodyPr>
          <a:lstStyle/>
          <a:p>
            <a:pPr marL="0" lvl="0" indent="0" algn="l" rtl="0">
              <a:spcBef>
                <a:spcPts val="0"/>
              </a:spcBef>
              <a:spcAft>
                <a:spcPts val="0"/>
              </a:spcAft>
              <a:buNone/>
            </a:pPr>
            <a:r>
              <a:rPr lang="en-GB"/>
              <a:t>This LKM based rootkit can only be used in those Linux OSs, which don't have these two protections:</a:t>
            </a:r>
            <a:endParaRPr lang="en-GB"/>
          </a:p>
          <a:p>
            <a:pPr marL="457200" lvl="0" indent="-311150" algn="l" rtl="0">
              <a:spcBef>
                <a:spcPts val="1200"/>
              </a:spcBef>
              <a:spcAft>
                <a:spcPts val="0"/>
              </a:spcAft>
              <a:buClr>
                <a:schemeClr val="lt1"/>
              </a:buClr>
              <a:buSzPts val="1300"/>
              <a:buFont typeface="Lato" panose="020F0502020204030203"/>
              <a:buAutoNum type="arabicPeriod"/>
            </a:pPr>
            <a:r>
              <a:rPr lang="en-GB"/>
              <a:t>Secure Boot</a:t>
            </a:r>
            <a:endParaRPr lang="en-GB"/>
          </a:p>
          <a:p>
            <a:pPr marL="457200" lvl="0" indent="-311150" algn="l" rtl="0">
              <a:spcBef>
                <a:spcPts val="0"/>
              </a:spcBef>
              <a:spcAft>
                <a:spcPts val="0"/>
              </a:spcAft>
              <a:buClr>
                <a:schemeClr val="lt1"/>
              </a:buClr>
              <a:buSzPts val="1300"/>
              <a:buFont typeface="Lato" panose="020F0502020204030203"/>
              <a:buAutoNum type="arabicPeriod"/>
            </a:pPr>
            <a:r>
              <a:rPr lang="en-GB"/>
              <a:t>Adding a grub parameter to "/etc/default/grub" file. This thing was pointed out to me by</a:t>
            </a:r>
            <a:r>
              <a:rPr lang="en-GB" u="sng">
                <a:solidFill>
                  <a:schemeClr val="hlink"/>
                </a:solidFill>
                <a:hlinkClick r:id="rId1"/>
              </a:rPr>
              <a:t> </a:t>
            </a:r>
            <a:r>
              <a:rPr lang="en-GB" i="1" u="sng">
                <a:solidFill>
                  <a:schemeClr val="hlink"/>
                </a:solidFill>
                <a:hlinkClick r:id="rId1"/>
              </a:rPr>
              <a:t>Artem Baranov</a:t>
            </a:r>
            <a:r>
              <a:rPr lang="en-GB"/>
              <a:t> and this</a:t>
            </a:r>
            <a:r>
              <a:rPr lang="en-GB" i="1" u="sng">
                <a:solidFill>
                  <a:schemeClr val="hlink"/>
                </a:solidFill>
                <a:hlinkClick r:id="rId2"/>
              </a:rPr>
              <a:t> link</a:t>
            </a:r>
            <a:r>
              <a:rPr lang="en-GB"/>
              <a:t> was shared to me, on my linkedin post, by</a:t>
            </a:r>
            <a:r>
              <a:rPr lang="en-GB">
                <a:solidFill>
                  <a:schemeClr val="hlink"/>
                </a:solidFill>
                <a:uFill>
                  <a:noFill/>
                </a:uFill>
                <a:hlinkClick r:id="rId3"/>
              </a:rPr>
              <a:t> </a:t>
            </a:r>
            <a:r>
              <a:rPr lang="en-GB" u="sng">
                <a:solidFill>
                  <a:schemeClr val="hlink"/>
                </a:solidFill>
                <a:hlinkClick r:id="rId3"/>
              </a:rPr>
              <a:t>Victor Sergeev</a:t>
            </a:r>
            <a:r>
              <a:rPr lang="en-GB"/>
              <a:t>, for further research.</a:t>
            </a:r>
            <a:endParaRPr lang="en-GB"/>
          </a:p>
          <a:p>
            <a:pPr marL="0" lvl="0" indent="457200" algn="l" rtl="0">
              <a:spcBef>
                <a:spcPts val="900"/>
              </a:spcBef>
              <a:spcAft>
                <a:spcPts val="0"/>
              </a:spcAft>
              <a:buNone/>
            </a:pPr>
            <a:r>
              <a:rPr lang="en-GB"/>
              <a:t>Steps:	</a:t>
            </a:r>
            <a:endParaRPr lang="en-GB"/>
          </a:p>
          <a:p>
            <a:pPr marL="0" lvl="0" indent="457200" algn="l" rtl="0">
              <a:spcBef>
                <a:spcPts val="900"/>
              </a:spcBef>
              <a:spcAft>
                <a:spcPts val="0"/>
              </a:spcAft>
              <a:buNone/>
            </a:pPr>
            <a:r>
              <a:rPr lang="en-GB"/>
              <a:t>I. Updating </a:t>
            </a:r>
            <a:r>
              <a:rPr lang="en-GB" i="1"/>
              <a:t>/etc/default/grub</a:t>
            </a:r>
            <a:r>
              <a:rPr lang="en-GB"/>
              <a:t> with:</a:t>
            </a:r>
            <a:endParaRPr lang="en-GB"/>
          </a:p>
          <a:p>
            <a:pPr marL="0" lvl="0" indent="0" algn="l" rtl="0">
              <a:spcBef>
                <a:spcPts val="900"/>
              </a:spcBef>
              <a:spcAft>
                <a:spcPts val="0"/>
              </a:spcAft>
              <a:buNone/>
            </a:pPr>
            <a:r>
              <a:rPr lang="en-GB"/>
              <a:t>	</a:t>
            </a:r>
            <a:endParaRPr lang="en-GB"/>
          </a:p>
          <a:p>
            <a:pPr marL="0" lvl="0" indent="457200" algn="l" rtl="0">
              <a:spcBef>
                <a:spcPts val="900"/>
              </a:spcBef>
              <a:spcAft>
                <a:spcPts val="0"/>
              </a:spcAft>
              <a:buNone/>
            </a:pPr>
            <a:r>
              <a:rPr lang="en-GB"/>
              <a:t>II. Generating a new configuration file after updation:</a:t>
            </a:r>
            <a:endParaRPr lang="en-GB"/>
          </a:p>
          <a:p>
            <a:pPr marL="0" lvl="0" indent="0" algn="l" rtl="0">
              <a:spcBef>
                <a:spcPts val="900"/>
              </a:spcBef>
              <a:spcAft>
                <a:spcPts val="0"/>
              </a:spcAft>
              <a:buNone/>
            </a:pPr>
          </a:p>
          <a:p>
            <a:pPr marL="0" lvl="0" indent="0" algn="l" rtl="0">
              <a:spcBef>
                <a:spcPts val="900"/>
              </a:spcBef>
              <a:spcAft>
                <a:spcPts val="0"/>
              </a:spcAft>
              <a:buNone/>
            </a:pPr>
          </a:p>
          <a:p>
            <a:pPr marL="0" lvl="0" indent="0" algn="l" rtl="0">
              <a:spcBef>
                <a:spcPts val="900"/>
              </a:spcBef>
              <a:spcAft>
                <a:spcPts val="0"/>
              </a:spcAft>
              <a:buNone/>
            </a:pPr>
            <a:r>
              <a:rPr lang="en-GB"/>
              <a:t>	</a:t>
            </a:r>
            <a:endParaRPr lang="en-GB"/>
          </a:p>
          <a:p>
            <a:pPr marL="0" lvl="0" indent="0" algn="l" rtl="0">
              <a:spcBef>
                <a:spcPts val="900"/>
              </a:spcBef>
              <a:spcAft>
                <a:spcPts val="900"/>
              </a:spcAft>
              <a:buNone/>
            </a:pPr>
            <a:r>
              <a:rPr lang="en-GB"/>
              <a:t>	</a:t>
            </a:r>
            <a:endParaRPr lang="en-GB"/>
          </a:p>
        </p:txBody>
      </p:sp>
      <p:pic>
        <p:nvPicPr>
          <p:cNvPr id="729" name="Google Shape;729;p74"/>
          <p:cNvPicPr preferRelativeResize="0"/>
          <p:nvPr/>
        </p:nvPicPr>
        <p:blipFill>
          <a:blip r:embed="rId4"/>
          <a:stretch>
            <a:fillRect/>
          </a:stretch>
        </p:blipFill>
        <p:spPr>
          <a:xfrm>
            <a:off x="3380125" y="1919075"/>
            <a:ext cx="3124200" cy="866775"/>
          </a:xfrm>
          <a:prstGeom prst="rect">
            <a:avLst/>
          </a:prstGeom>
          <a:noFill/>
          <a:ln>
            <a:noFill/>
          </a:ln>
        </p:spPr>
      </p:pic>
      <p:pic>
        <p:nvPicPr>
          <p:cNvPr id="730" name="Google Shape;730;p74"/>
          <p:cNvPicPr preferRelativeResize="0"/>
          <p:nvPr/>
        </p:nvPicPr>
        <p:blipFill>
          <a:blip r:embed="rId5"/>
          <a:stretch>
            <a:fillRect/>
          </a:stretch>
        </p:blipFill>
        <p:spPr>
          <a:xfrm>
            <a:off x="872175" y="3176563"/>
            <a:ext cx="5105400" cy="1762125"/>
          </a:xfrm>
          <a:prstGeom prst="rect">
            <a:avLst/>
          </a:prstGeom>
          <a:noFill/>
          <a:ln>
            <a:noFill/>
          </a:ln>
        </p:spPr>
      </p:pic>
      <p:sp>
        <p:nvSpPr>
          <p:cNvPr id="731" name="Google Shape;731;p74"/>
          <p:cNvSpPr txBox="1"/>
          <p:nvPr/>
        </p:nvSpPr>
        <p:spPr>
          <a:xfrm>
            <a:off x="6226525" y="3308200"/>
            <a:ext cx="2445600" cy="3849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lt1"/>
                </a:solidFill>
                <a:latin typeface="Lato" panose="020F0502020204030203"/>
                <a:ea typeface="Lato" panose="020F0502020204030203"/>
                <a:cs typeface="Lato" panose="020F0502020204030203"/>
                <a:sym typeface="Lato" panose="020F0502020204030203"/>
              </a:rPr>
              <a:t>III. After Reboot…</a:t>
            </a:r>
            <a:endParaRPr sz="1300">
              <a:solidFill>
                <a:schemeClr val="lt1"/>
              </a:solidFill>
              <a:latin typeface="Lato" panose="020F0502020204030203"/>
              <a:ea typeface="Lato" panose="020F0502020204030203"/>
              <a:cs typeface="Lato" panose="020F0502020204030203"/>
              <a:sym typeface="Lato" panose="020F0502020204030203"/>
            </a:endParaRPr>
          </a:p>
        </p:txBody>
      </p:sp>
      <p:pic>
        <p:nvPicPr>
          <p:cNvPr id="732" name="Google Shape;732;p74"/>
          <p:cNvPicPr preferRelativeResize="0"/>
          <p:nvPr/>
        </p:nvPicPr>
        <p:blipFill>
          <a:blip r:embed="rId6"/>
          <a:stretch>
            <a:fillRect/>
          </a:stretch>
        </p:blipFill>
        <p:spPr>
          <a:xfrm>
            <a:off x="4572000" y="3693100"/>
            <a:ext cx="4572000" cy="361950"/>
          </a:xfrm>
          <a:prstGeom prst="rect">
            <a:avLst/>
          </a:prstGeom>
          <a:noFill/>
          <a:ln>
            <a:noFill/>
          </a:ln>
        </p:spPr>
      </p:pic>
      <p:sp>
        <p:nvSpPr>
          <p:cNvPr id="733" name="Google Shape;733;p74"/>
          <p:cNvSpPr/>
          <p:nvPr/>
        </p:nvSpPr>
        <p:spPr>
          <a:xfrm>
            <a:off x="4596075" y="3702050"/>
            <a:ext cx="4548000" cy="362100"/>
          </a:xfrm>
          <a:prstGeom prst="rect">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737" name="Shape 737"/>
        <p:cNvGrpSpPr/>
        <p:nvPr/>
      </p:nvGrpSpPr>
      <p:grpSpPr>
        <a:xfrm>
          <a:off x="0" y="0"/>
          <a:ext cx="0" cy="0"/>
          <a:chOff x="0" y="0"/>
          <a:chExt cx="0" cy="0"/>
        </a:xfrm>
      </p:grpSpPr>
      <p:sp>
        <p:nvSpPr>
          <p:cNvPr id="738" name="Google Shape;738;p75"/>
          <p:cNvSpPr txBox="1"/>
          <p:nvPr>
            <p:ph type="title"/>
          </p:nvPr>
        </p:nvSpPr>
        <p:spPr>
          <a:xfrm>
            <a:off x="817025" y="601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500" b="1"/>
              <a:t>Detection!</a:t>
            </a:r>
            <a:endParaRPr sz="2500" b="1"/>
          </a:p>
        </p:txBody>
      </p:sp>
      <p:sp>
        <p:nvSpPr>
          <p:cNvPr id="739" name="Google Shape;739;p75"/>
          <p:cNvSpPr txBox="1"/>
          <p:nvPr>
            <p:ph type="body" idx="1"/>
          </p:nvPr>
        </p:nvSpPr>
        <p:spPr>
          <a:xfrm>
            <a:off x="232375" y="701050"/>
            <a:ext cx="8601300" cy="3993600"/>
          </a:xfrm>
          <a:prstGeom prst="rect">
            <a:avLst/>
          </a:prstGeom>
          <a:solidFill>
            <a:schemeClr val="dk1"/>
          </a:solidFill>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Much much thanks to </a:t>
            </a:r>
            <a:r>
              <a:rPr lang="en-GB" b="1" i="1" u="sng">
                <a:solidFill>
                  <a:schemeClr val="hlink"/>
                </a:solidFill>
                <a:hlinkClick r:id="rId1"/>
              </a:rPr>
              <a:t>Thomas Strömberg</a:t>
            </a:r>
            <a:r>
              <a:rPr lang="en-GB"/>
              <a:t> for </a:t>
            </a:r>
            <a:r>
              <a:rPr lang="en-GB"/>
              <a:t>writing</a:t>
            </a:r>
            <a:r>
              <a:rPr lang="en-GB"/>
              <a:t> a detection blog on my tool! :)</a:t>
            </a:r>
            <a:endParaRPr lang="en-GB"/>
          </a:p>
          <a:p>
            <a:pPr marL="457200" lvl="0" indent="-311150" algn="l" rtl="0">
              <a:spcBef>
                <a:spcPts val="0"/>
              </a:spcBef>
              <a:spcAft>
                <a:spcPts val="0"/>
              </a:spcAft>
              <a:buSzPts val="1300"/>
              <a:buAutoNum type="arabicPeriod"/>
            </a:pPr>
            <a:r>
              <a:rPr lang="en-GB"/>
              <a:t>Ran </a:t>
            </a:r>
            <a:r>
              <a:rPr lang="en-GB" b="1" i="1"/>
              <a:t>osqueryi</a:t>
            </a:r>
            <a:r>
              <a:rPr lang="en-GB"/>
              <a:t> </a:t>
            </a:r>
            <a:endParaRPr sz="1300"/>
          </a:p>
          <a:p>
            <a:pPr marL="0" lvl="0" indent="0" algn="l" rtl="0">
              <a:spcBef>
                <a:spcPts val="1200"/>
              </a:spcBef>
              <a:spcAft>
                <a:spcPts val="0"/>
              </a:spcAft>
              <a:buNone/>
            </a:pPr>
            <a:r>
              <a:rPr lang="en-GB"/>
              <a:t>	I.	</a:t>
            </a:r>
            <a:r>
              <a:rPr lang="en-GB" b="1"/>
              <a:t>Detecting hidden pids (script: </a:t>
            </a:r>
            <a:r>
              <a:rPr lang="en-GB" b="1" u="sng">
                <a:solidFill>
                  <a:schemeClr val="hlink"/>
                </a:solidFill>
                <a:hlinkClick r:id="rId2"/>
              </a:rPr>
              <a:t>pid-hidden-by-rootkit.sql</a:t>
            </a:r>
            <a:r>
              <a:rPr lang="en-GB" b="1"/>
              <a:t> , mode = .mode line)</a:t>
            </a:r>
            <a:endParaRPr lang="en-GB" b="1"/>
          </a:p>
          <a:p>
            <a:pPr marL="45720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r>
              <a:rPr lang="en-GB"/>
              <a:t>Running osqueryi: </a:t>
            </a:r>
            <a:r>
              <a:rPr lang="en-GB" b="1" i="1">
                <a:highlight>
                  <a:srgbClr val="000000"/>
                </a:highlight>
              </a:rPr>
              <a:t>sudo osqueryi </a:t>
            </a:r>
            <a:endParaRPr b="1" i="1">
              <a:highlight>
                <a:srgbClr val="000000"/>
              </a:highlight>
            </a:endParaRPr>
          </a:p>
          <a:p>
            <a:pPr marL="0" lvl="0" indent="0" algn="l" rtl="0">
              <a:spcBef>
                <a:spcPts val="1200"/>
              </a:spcBef>
              <a:spcAft>
                <a:spcPts val="0"/>
              </a:spcAft>
              <a:buNone/>
            </a:pPr>
            <a:endParaRPr b="1" i="1">
              <a:highlight>
                <a:srgbClr val="000000"/>
              </a:highlight>
            </a:endParaRPr>
          </a:p>
          <a:p>
            <a:pPr marL="0" lvl="0" indent="0" algn="l" rtl="0">
              <a:spcBef>
                <a:spcPts val="1200"/>
              </a:spcBef>
              <a:spcAft>
                <a:spcPts val="1200"/>
              </a:spcAft>
              <a:buNone/>
            </a:pPr>
            <a:r>
              <a:rPr lang="en-GB"/>
              <a:t>After pasting the script: </a:t>
            </a:r>
            <a:endParaRPr lang="en-GB"/>
          </a:p>
        </p:txBody>
      </p:sp>
      <p:sp>
        <p:nvSpPr>
          <p:cNvPr id="740" name="Google Shape;740;p75"/>
          <p:cNvSpPr txBox="1"/>
          <p:nvPr/>
        </p:nvSpPr>
        <p:spPr>
          <a:xfrm>
            <a:off x="539575" y="4450325"/>
            <a:ext cx="5288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lt1"/>
                </a:solidFill>
              </a:rPr>
              <a:t>Blog link:</a:t>
            </a:r>
            <a:endParaRPr sz="1200">
              <a:solidFill>
                <a:schemeClr val="lt1"/>
              </a:solidFill>
            </a:endParaRPr>
          </a:p>
          <a:p>
            <a:pPr marL="0" lvl="0" indent="0" algn="l" rtl="0">
              <a:spcBef>
                <a:spcPts val="0"/>
              </a:spcBef>
              <a:spcAft>
                <a:spcPts val="0"/>
              </a:spcAft>
              <a:buNone/>
            </a:pPr>
            <a:r>
              <a:rPr lang="en-GB" sz="1200" u="sng">
                <a:solidFill>
                  <a:schemeClr val="hlink"/>
                </a:solidFill>
                <a:hlinkClick r:id="rId3"/>
              </a:rPr>
              <a:t>https://unfinished.bike/diy-linux-kernel-rootkit-detection</a:t>
            </a:r>
            <a:endParaRPr sz="1200"/>
          </a:p>
        </p:txBody>
      </p:sp>
      <p:pic>
        <p:nvPicPr>
          <p:cNvPr id="741" name="Google Shape;741;p75"/>
          <p:cNvPicPr preferRelativeResize="0"/>
          <p:nvPr/>
        </p:nvPicPr>
        <p:blipFill>
          <a:blip r:embed="rId4"/>
          <a:stretch>
            <a:fillRect/>
          </a:stretch>
        </p:blipFill>
        <p:spPr>
          <a:xfrm>
            <a:off x="196925" y="1660275"/>
            <a:ext cx="6819900" cy="1066800"/>
          </a:xfrm>
          <a:prstGeom prst="rect">
            <a:avLst/>
          </a:prstGeom>
          <a:noFill/>
          <a:ln>
            <a:noFill/>
          </a:ln>
        </p:spPr>
      </p:pic>
      <p:pic>
        <p:nvPicPr>
          <p:cNvPr id="742" name="Google Shape;742;p75"/>
          <p:cNvPicPr preferRelativeResize="0"/>
          <p:nvPr/>
        </p:nvPicPr>
        <p:blipFill>
          <a:blip r:embed="rId5"/>
          <a:stretch>
            <a:fillRect/>
          </a:stretch>
        </p:blipFill>
        <p:spPr>
          <a:xfrm>
            <a:off x="2118425" y="3460388"/>
            <a:ext cx="4829175" cy="1095375"/>
          </a:xfrm>
          <a:prstGeom prst="rect">
            <a:avLst/>
          </a:prstGeom>
          <a:noFill/>
          <a:ln>
            <a:noFill/>
          </a:ln>
        </p:spPr>
      </p:pic>
      <p:sp>
        <p:nvSpPr>
          <p:cNvPr id="743" name="Google Shape;743;p75"/>
          <p:cNvSpPr/>
          <p:nvPr/>
        </p:nvSpPr>
        <p:spPr>
          <a:xfrm>
            <a:off x="3895050" y="3460400"/>
            <a:ext cx="488400" cy="219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44" name="Google Shape;744;p75"/>
          <p:cNvPicPr preferRelativeResize="0"/>
          <p:nvPr/>
        </p:nvPicPr>
        <p:blipFill>
          <a:blip r:embed="rId6"/>
          <a:stretch>
            <a:fillRect/>
          </a:stretch>
        </p:blipFill>
        <p:spPr>
          <a:xfrm>
            <a:off x="2638775" y="2831788"/>
            <a:ext cx="6457950" cy="523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48" name="Shape 748"/>
        <p:cNvGrpSpPr/>
        <p:nvPr/>
      </p:nvGrpSpPr>
      <p:grpSpPr>
        <a:xfrm>
          <a:off x="0" y="0"/>
          <a:ext cx="0" cy="0"/>
          <a:chOff x="0" y="0"/>
          <a:chExt cx="0" cy="0"/>
        </a:xfrm>
      </p:grpSpPr>
      <p:sp>
        <p:nvSpPr>
          <p:cNvPr id="749" name="Google Shape;749;p76"/>
          <p:cNvSpPr txBox="1"/>
          <p:nvPr>
            <p:ph type="title"/>
          </p:nvPr>
        </p:nvSpPr>
        <p:spPr>
          <a:xfrm>
            <a:off x="508050" y="330825"/>
            <a:ext cx="8317800" cy="4458300"/>
          </a:xfrm>
          <a:prstGeom prst="rect">
            <a:avLst/>
          </a:prstGeom>
        </p:spPr>
        <p:txBody>
          <a:bodyPr spcFirstLastPara="1" wrap="square" lIns="91425" tIns="91425" rIns="91425" bIns="91425" anchor="ctr" anchorCtr="0">
            <a:normAutofit/>
          </a:bodyPr>
          <a:lstStyle/>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 	</a:t>
            </a:r>
            <a:r>
              <a:rPr lang="en-GB" sz="1300" b="1">
                <a:latin typeface="Lato" panose="020F0502020204030203"/>
                <a:ea typeface="Lato" panose="020F0502020204030203"/>
                <a:cs typeface="Lato" panose="020F0502020204030203"/>
                <a:sym typeface="Lato" panose="020F0502020204030203"/>
              </a:rPr>
              <a:t>Detecting unusual kernel taints (Script: </a:t>
            </a:r>
            <a:r>
              <a:rPr lang="en-GB" sz="1300" b="1" u="sng">
                <a:solidFill>
                  <a:schemeClr val="hlink"/>
                </a:solidFill>
                <a:latin typeface="Lato" panose="020F0502020204030203"/>
                <a:ea typeface="Lato" panose="020F0502020204030203"/>
                <a:cs typeface="Lato" panose="020F0502020204030203"/>
                <a:sym typeface="Lato" panose="020F0502020204030203"/>
                <a:hlinkClick r:id="rId1"/>
              </a:rPr>
              <a:t>kernel-taint.sh</a:t>
            </a:r>
            <a:r>
              <a:rPr lang="en-GB" sz="1300" b="1">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NOTE: As I tested in Vbox =&gt; vboxguest LKM somekind!</a:t>
            </a: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But it worked, according to the analysis done by </a:t>
            </a:r>
            <a:r>
              <a:rPr lang="en-GB" sz="1300" b="1" i="1" u="sng">
                <a:solidFill>
                  <a:schemeClr val="accent5"/>
                </a:solidFill>
                <a:latin typeface="Lato" panose="020F0502020204030203"/>
                <a:ea typeface="Lato" panose="020F0502020204030203"/>
                <a:cs typeface="Lato" panose="020F0502020204030203"/>
                <a:sym typeface="Lato" panose="020F0502020204030203"/>
                <a:hlinkClick r:id="rId2"/>
              </a:rPr>
              <a:t>Thomas Strömberg</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Can also be detected by : </a:t>
            </a:r>
            <a:r>
              <a:rPr lang="en-GB" sz="1300" b="1">
                <a:latin typeface="Lato" panose="020F0502020204030203"/>
                <a:ea typeface="Lato" panose="020F0502020204030203"/>
                <a:cs typeface="Lato" panose="020F0502020204030203"/>
                <a:sym typeface="Lato" panose="020F0502020204030203"/>
              </a:rPr>
              <a:t>Osqueryi Sql Script: </a:t>
            </a:r>
            <a:r>
              <a:rPr lang="en-GB" sz="1300" b="1" u="sng">
                <a:solidFill>
                  <a:schemeClr val="accent5"/>
                </a:solidFill>
                <a:latin typeface="Lato" panose="020F0502020204030203"/>
                <a:ea typeface="Lato" panose="020F0502020204030203"/>
                <a:cs typeface="Lato" panose="020F0502020204030203"/>
                <a:sym typeface="Lato" panose="020F0502020204030203"/>
                <a:hlinkClick r:id="rId3"/>
              </a:rPr>
              <a:t>unusually-tainted-kernel-linux.sql</a:t>
            </a:r>
            <a:endParaRPr sz="1300">
              <a:latin typeface="Lato" panose="020F0502020204030203"/>
              <a:ea typeface="Lato" panose="020F0502020204030203"/>
              <a:cs typeface="Lato" panose="020F0502020204030203"/>
              <a:sym typeface="Lato" panose="020F0502020204030203"/>
            </a:endParaRPr>
          </a:p>
        </p:txBody>
      </p:sp>
      <p:pic>
        <p:nvPicPr>
          <p:cNvPr id="750" name="Google Shape;750;p76"/>
          <p:cNvPicPr preferRelativeResize="0"/>
          <p:nvPr/>
        </p:nvPicPr>
        <p:blipFill>
          <a:blip r:embed="rId4"/>
          <a:stretch>
            <a:fillRect/>
          </a:stretch>
        </p:blipFill>
        <p:spPr>
          <a:xfrm>
            <a:off x="0" y="705541"/>
            <a:ext cx="9144000" cy="1359118"/>
          </a:xfrm>
          <a:prstGeom prst="rect">
            <a:avLst/>
          </a:prstGeom>
          <a:noFill/>
          <a:ln>
            <a:noFill/>
          </a:ln>
        </p:spPr>
      </p:pic>
      <p:pic>
        <p:nvPicPr>
          <p:cNvPr id="751" name="Google Shape;751;p76"/>
          <p:cNvPicPr preferRelativeResize="0"/>
          <p:nvPr/>
        </p:nvPicPr>
        <p:blipFill>
          <a:blip r:embed="rId5"/>
          <a:stretch>
            <a:fillRect/>
          </a:stretch>
        </p:blipFill>
        <p:spPr>
          <a:xfrm>
            <a:off x="1051188" y="2898938"/>
            <a:ext cx="4505325" cy="1362075"/>
          </a:xfrm>
          <a:prstGeom prst="rect">
            <a:avLst/>
          </a:prstGeom>
          <a:noFill/>
          <a:ln>
            <a:noFill/>
          </a:ln>
        </p:spPr>
      </p:pic>
      <p:sp>
        <p:nvSpPr>
          <p:cNvPr id="752" name="Google Shape;752;p76"/>
          <p:cNvSpPr/>
          <p:nvPr/>
        </p:nvSpPr>
        <p:spPr>
          <a:xfrm>
            <a:off x="1902225" y="3749325"/>
            <a:ext cx="811200" cy="338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756" name="Shape 756"/>
        <p:cNvGrpSpPr/>
        <p:nvPr/>
      </p:nvGrpSpPr>
      <p:grpSpPr>
        <a:xfrm>
          <a:off x="0" y="0"/>
          <a:ext cx="0" cy="0"/>
          <a:chOff x="0" y="0"/>
          <a:chExt cx="0" cy="0"/>
        </a:xfrm>
      </p:grpSpPr>
      <p:sp>
        <p:nvSpPr>
          <p:cNvPr id="757" name="Google Shape;757;p77"/>
          <p:cNvSpPr txBox="1"/>
          <p:nvPr>
            <p:ph type="title"/>
          </p:nvPr>
        </p:nvSpPr>
        <p:spPr>
          <a:xfrm>
            <a:off x="823850" y="401725"/>
            <a:ext cx="7860300" cy="4340100"/>
          </a:xfrm>
          <a:prstGeom prst="rect">
            <a:avLst/>
          </a:prstGeom>
        </p:spPr>
        <p:txBody>
          <a:bodyPr spcFirstLastPara="1" wrap="square" lIns="91425" tIns="91425" rIns="91425" bIns="91425" anchor="ctr" anchorCtr="0">
            <a:normAutofit/>
          </a:bodyPr>
          <a:lstStyle/>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III.	</a:t>
            </a:r>
            <a:r>
              <a:rPr lang="en-GB" sz="1300" b="1">
                <a:latin typeface="Lato" panose="020F0502020204030203"/>
                <a:ea typeface="Lato" panose="020F0502020204030203"/>
                <a:cs typeface="Lato" panose="020F0502020204030203"/>
                <a:sym typeface="Lato" panose="020F0502020204030203"/>
              </a:rPr>
              <a:t>Detecting unusual </a:t>
            </a:r>
            <a:r>
              <a:rPr lang="en-GB" sz="1300" b="1" i="1">
                <a:latin typeface="Lato" panose="020F0502020204030203"/>
                <a:ea typeface="Lato" panose="020F0502020204030203"/>
                <a:cs typeface="Lato" panose="020F0502020204030203"/>
                <a:sym typeface="Lato" panose="020F0502020204030203"/>
              </a:rPr>
              <a:t>/dev</a:t>
            </a:r>
            <a:r>
              <a:rPr lang="en-GB" sz="1300" b="1">
                <a:latin typeface="Lato" panose="020F0502020204030203"/>
                <a:ea typeface="Lato" panose="020F0502020204030203"/>
                <a:cs typeface="Lato" panose="020F0502020204030203"/>
                <a:sym typeface="Lato" panose="020F0502020204030203"/>
              </a:rPr>
              <a:t> entries (Script: </a:t>
            </a:r>
            <a:r>
              <a:rPr lang="en-GB" sz="1300" b="1" u="sng">
                <a:solidFill>
                  <a:schemeClr val="hlink"/>
                </a:solidFill>
                <a:latin typeface="Lato" panose="020F0502020204030203"/>
                <a:ea typeface="Lato" panose="020F0502020204030203"/>
                <a:cs typeface="Lato" panose="020F0502020204030203"/>
                <a:sym typeface="Lato" panose="020F0502020204030203"/>
                <a:hlinkClick r:id="rId1"/>
              </a:rPr>
              <a:t>unexpected-device.sql</a:t>
            </a:r>
            <a:r>
              <a:rPr lang="en-GB" sz="1300" b="1">
                <a:latin typeface="Lato" panose="020F0502020204030203"/>
                <a:ea typeface="Lato" panose="020F0502020204030203"/>
                <a:cs typeface="Lato" panose="020F0502020204030203"/>
                <a:sym typeface="Lato" panose="020F0502020204030203"/>
              </a:rPr>
              <a:t>, mode: .mode line)</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After running </a:t>
            </a:r>
            <a:r>
              <a:rPr lang="en-GB" sz="1300" i="1">
                <a:latin typeface="Lato" panose="020F0502020204030203"/>
                <a:ea typeface="Lato" panose="020F0502020204030203"/>
                <a:cs typeface="Lato" panose="020F0502020204030203"/>
                <a:sym typeface="Lato" panose="020F0502020204030203"/>
              </a:rPr>
              <a:t>osqueryi</a:t>
            </a:r>
            <a:r>
              <a:rPr lang="en-GB" sz="1300">
                <a:latin typeface="Lato" panose="020F0502020204030203"/>
                <a:ea typeface="Lato" panose="020F0502020204030203"/>
                <a:cs typeface="Lato" panose="020F0502020204030203"/>
                <a:sym typeface="Lato" panose="020F0502020204030203"/>
              </a:rPr>
              <a:t> and running the </a:t>
            </a:r>
            <a:r>
              <a:rPr lang="en-GB" sz="1300" i="1">
                <a:latin typeface="Lato" panose="020F0502020204030203"/>
                <a:ea typeface="Lato" panose="020F0502020204030203"/>
                <a:cs typeface="Lato" panose="020F0502020204030203"/>
                <a:sym typeface="Lato" panose="020F0502020204030203"/>
              </a:rPr>
              <a:t>script:</a:t>
            </a:r>
            <a:endParaRPr sz="1300">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00" b="1">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457200" algn="l" rtl="0">
              <a:spcBef>
                <a:spcPts val="0"/>
              </a:spcBef>
              <a:spcAft>
                <a:spcPts val="0"/>
              </a:spcAft>
              <a:buNone/>
            </a:pPr>
            <a:r>
              <a:rPr lang="en-GB" sz="1300">
                <a:latin typeface="Lato" panose="020F0502020204030203"/>
                <a:ea typeface="Lato" panose="020F0502020204030203"/>
                <a:cs typeface="Lato" panose="020F0502020204030203"/>
                <a:sym typeface="Lato" panose="020F0502020204030203"/>
              </a:rPr>
              <a:t>Another rootkit detection paper by </a:t>
            </a:r>
            <a:r>
              <a:rPr lang="en-GB" sz="1300" b="1" i="1">
                <a:latin typeface="Lato" panose="020F0502020204030203"/>
                <a:ea typeface="Lato" panose="020F0502020204030203"/>
                <a:cs typeface="Lato" panose="020F0502020204030203"/>
                <a:sym typeface="Lato" panose="020F0502020204030203"/>
              </a:rPr>
              <a:t>SANS</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sz="1300">
                <a:solidFill>
                  <a:schemeClr val="accent5"/>
                </a:solidFill>
                <a:latin typeface="Lato" panose="020F0502020204030203"/>
                <a:ea typeface="Lato" panose="020F0502020204030203"/>
                <a:cs typeface="Lato" panose="020F0502020204030203"/>
                <a:sym typeface="Lato" panose="020F0502020204030203"/>
              </a:rPr>
              <a:t>              </a:t>
            </a:r>
            <a:r>
              <a:rPr lang="en-GB" sz="1300" u="sng">
                <a:solidFill>
                  <a:schemeClr val="accent5"/>
                </a:solidFill>
                <a:latin typeface="Lato" panose="020F0502020204030203"/>
                <a:ea typeface="Lato" panose="020F0502020204030203"/>
                <a:cs typeface="Lato" panose="020F0502020204030203"/>
                <a:sym typeface="Lato" panose="020F0502020204030203"/>
                <a:hlinkClick r:id="rId2"/>
              </a:rPr>
              <a:t>Linux kernel rootkits: protecting the system’s “Ring-Zero”</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US" altLang="en-GB" sz="1300" b="1">
                <a:latin typeface="Lato" panose="020F0502020204030203"/>
                <a:ea typeface="Lato" panose="020F0502020204030203"/>
                <a:cs typeface="Lato" panose="020F0502020204030203"/>
                <a:sym typeface="Lato" panose="020F0502020204030203"/>
              </a:rPr>
              <a:t>              </a:t>
            </a:r>
            <a:r>
              <a:rPr lang="en-GB" sz="1300" b="1">
                <a:latin typeface="Lato" panose="020F0502020204030203"/>
                <a:ea typeface="Lato" panose="020F0502020204030203"/>
                <a:cs typeface="Lato" panose="020F0502020204030203"/>
                <a:sym typeface="Lato" panose="020F0502020204030203"/>
              </a:rPr>
              <a:t>Can be Explored, too!</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300" b="1">
              <a:latin typeface="Lato" panose="020F0502020204030203"/>
              <a:ea typeface="Lato" panose="020F0502020204030203"/>
              <a:cs typeface="Lato" panose="020F0502020204030203"/>
              <a:sym typeface="Lato" panose="020F0502020204030203"/>
            </a:endParaRPr>
          </a:p>
        </p:txBody>
      </p:sp>
      <p:pic>
        <p:nvPicPr>
          <p:cNvPr id="758" name="Google Shape;758;p77"/>
          <p:cNvPicPr preferRelativeResize="0"/>
          <p:nvPr/>
        </p:nvPicPr>
        <p:blipFill>
          <a:blip r:embed="rId3"/>
          <a:stretch>
            <a:fillRect/>
          </a:stretch>
        </p:blipFill>
        <p:spPr>
          <a:xfrm>
            <a:off x="1361275" y="1350525"/>
            <a:ext cx="2514600" cy="1733550"/>
          </a:xfrm>
          <a:prstGeom prst="rect">
            <a:avLst/>
          </a:prstGeom>
          <a:noFill/>
          <a:ln>
            <a:noFill/>
          </a:ln>
        </p:spPr>
      </p:pic>
      <p:sp>
        <p:nvSpPr>
          <p:cNvPr id="759" name="Google Shape;759;p77"/>
          <p:cNvSpPr/>
          <p:nvPr/>
        </p:nvSpPr>
        <p:spPr>
          <a:xfrm>
            <a:off x="2516625" y="1362675"/>
            <a:ext cx="1307400" cy="669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763" name="Shape 763"/>
        <p:cNvGrpSpPr/>
        <p:nvPr/>
      </p:nvGrpSpPr>
      <p:grpSpPr>
        <a:xfrm>
          <a:off x="0" y="0"/>
          <a:ext cx="0" cy="0"/>
          <a:chOff x="0" y="0"/>
          <a:chExt cx="0" cy="0"/>
        </a:xfrm>
      </p:grpSpPr>
      <p:sp>
        <p:nvSpPr>
          <p:cNvPr id="764" name="Google Shape;764;p78"/>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Updation That Can be Made</a:t>
            </a:r>
            <a:r>
              <a:rPr lang="en-GB" b="1"/>
              <a:t>:</a:t>
            </a:r>
            <a:endParaRPr b="1"/>
          </a:p>
        </p:txBody>
      </p:sp>
      <p:sp>
        <p:nvSpPr>
          <p:cNvPr id="765" name="Google Shape;765;p78"/>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900"/>
              </a:spcBef>
              <a:spcAft>
                <a:spcPts val="0"/>
              </a:spcAft>
              <a:buClr>
                <a:schemeClr val="lt1"/>
              </a:buClr>
              <a:buSzPts val="1300"/>
              <a:buFont typeface="Lato" panose="020F0502020204030203"/>
              <a:buChar char="●"/>
            </a:pPr>
            <a:r>
              <a:rPr lang="en-GB" b="1"/>
              <a:t>Hiding process files completely. Our hidden process file can be accessed to open/read. If someone does, ls &lt;filename&gt;, they can easily open them.</a:t>
            </a:r>
            <a:endParaRPr b="1"/>
          </a:p>
          <a:p>
            <a:pPr marL="457200" lvl="0" indent="-311150" algn="l" rtl="0">
              <a:spcBef>
                <a:spcPts val="0"/>
              </a:spcBef>
              <a:spcAft>
                <a:spcPts val="0"/>
              </a:spcAft>
              <a:buClr>
                <a:schemeClr val="lt1"/>
              </a:buClr>
              <a:buSzPts val="1300"/>
              <a:buFont typeface="Lato" panose="020F0502020204030203"/>
              <a:buChar char="●"/>
            </a:pPr>
            <a:r>
              <a:rPr lang="en-GB" b="1"/>
              <a:t>Successfully able to hide and reveal our LKM module from /sys/module/ directory using syscall interception, in order to deceive usermode programs.</a:t>
            </a:r>
            <a:endParaRPr b="1"/>
          </a:p>
          <a:p>
            <a:pPr marL="457200" lvl="0" indent="-311150" algn="l" rtl="0">
              <a:spcBef>
                <a:spcPts val="0"/>
              </a:spcBef>
              <a:spcAft>
                <a:spcPts val="0"/>
              </a:spcAft>
              <a:buClr>
                <a:schemeClr val="lt1"/>
              </a:buClr>
              <a:buSzPts val="1300"/>
              <a:buFont typeface="Lato" panose="020F0502020204030203"/>
              <a:buChar char="●"/>
            </a:pPr>
            <a:r>
              <a:rPr lang="en-GB" b="1"/>
              <a:t>Adding system() C function alike function in Linux Kernel programming, in order to open a new bash/sh prompt.</a:t>
            </a:r>
            <a:endParaRPr b="1"/>
          </a:p>
          <a:p>
            <a:pPr marL="457200" lvl="0" indent="-311150" algn="l" rtl="0">
              <a:spcBef>
                <a:spcPts val="0"/>
              </a:spcBef>
              <a:spcAft>
                <a:spcPts val="0"/>
              </a:spcAft>
              <a:buClr>
                <a:schemeClr val="lt1"/>
              </a:buClr>
              <a:buSzPts val="1300"/>
              <a:buFont typeface="Lato" panose="020F0502020204030203"/>
              <a:buChar char="●"/>
            </a:pPr>
            <a:r>
              <a:rPr lang="en-GB" b="1"/>
              <a:t>Adding Linux Kernel Sockets.</a:t>
            </a:r>
            <a:endParaRPr b="1"/>
          </a:p>
          <a:p>
            <a:pPr marL="457200" lvl="0" indent="-311150" algn="l" rtl="0">
              <a:spcBef>
                <a:spcPts val="0"/>
              </a:spcBef>
              <a:spcAft>
                <a:spcPts val="0"/>
              </a:spcAft>
              <a:buClr>
                <a:schemeClr val="lt1"/>
              </a:buClr>
              <a:buSzPts val="1300"/>
              <a:buFont typeface="Lato" panose="020F0502020204030203"/>
              <a:buChar char="●"/>
            </a:pPr>
            <a:r>
              <a:rPr lang="en-GB" b="1"/>
              <a:t>Surviving system reboot (automagically).</a:t>
            </a:r>
            <a:endParaRPr b="1"/>
          </a:p>
          <a:p>
            <a:pPr marL="457200" lvl="0" indent="-311150" algn="l" rtl="0">
              <a:spcBef>
                <a:spcPts val="0"/>
              </a:spcBef>
              <a:spcAft>
                <a:spcPts val="0"/>
              </a:spcAft>
              <a:buClr>
                <a:schemeClr val="lt1"/>
              </a:buClr>
              <a:buSzPts val="1300"/>
              <a:buFont typeface="Lato" panose="020F0502020204030203"/>
              <a:buChar char="●"/>
            </a:pPr>
            <a:r>
              <a:rPr lang="en-GB" b="1"/>
              <a:t>Bypassing chkrootkit antirootkit</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769" name="Shape 769"/>
        <p:cNvGrpSpPr/>
        <p:nvPr/>
      </p:nvGrpSpPr>
      <p:grpSpPr>
        <a:xfrm>
          <a:off x="0" y="0"/>
          <a:ext cx="0" cy="0"/>
          <a:chOff x="0" y="0"/>
          <a:chExt cx="0" cy="0"/>
        </a:xfrm>
      </p:grpSpPr>
      <p:sp>
        <p:nvSpPr>
          <p:cNvPr id="770" name="Google Shape;770;p79"/>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None/>
            </a:pPr>
            <a:r>
              <a:rPr lang="en-GB" b="1">
                <a:latin typeface="Arial" panose="020B0604020202020204"/>
                <a:ea typeface="Arial" panose="020B0604020202020204"/>
                <a:cs typeface="Arial" panose="020B0604020202020204"/>
                <a:sym typeface="Arial" panose="020B0604020202020204"/>
              </a:rPr>
              <a:t>Honourable Mentions:</a:t>
            </a:r>
            <a:endParaRPr lang="en-GB" b="1">
              <a:latin typeface="Arial" panose="020B0604020202020204"/>
              <a:ea typeface="Arial" panose="020B0604020202020204"/>
              <a:cs typeface="Arial" panose="020B0604020202020204"/>
              <a:sym typeface="Arial" panose="020B0604020202020204"/>
            </a:endParaRPr>
          </a:p>
        </p:txBody>
      </p:sp>
      <p:sp>
        <p:nvSpPr>
          <p:cNvPr id="771" name="Google Shape;771;p79"/>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457200" lvl="0" indent="-311150" algn="l" rtl="0">
              <a:lnSpc>
                <a:spcPct val="115000"/>
              </a:lnSpc>
              <a:spcBef>
                <a:spcPts val="900"/>
              </a:spcBef>
              <a:spcAft>
                <a:spcPts val="0"/>
              </a:spcAft>
              <a:buClr>
                <a:srgbClr val="FFFFFF"/>
              </a:buClr>
              <a:buSzPts val="1300"/>
              <a:buFont typeface="Lato" panose="020F0502020204030203"/>
              <a:buChar char="●"/>
            </a:pPr>
            <a:r>
              <a:rPr lang="en-GB" u="sng">
                <a:solidFill>
                  <a:srgbClr val="FFFFFF"/>
                </a:solidFill>
                <a:hlinkClick r:id="rId1"/>
              </a:rPr>
              <a:t>kurogai/100-redteam-project</a:t>
            </a:r>
            <a:r>
              <a:rPr lang="en-GB" u="sng">
                <a:solidFill>
                  <a:srgbClr val="FFFFFF"/>
                </a:solidFill>
              </a:rPr>
              <a:t> :  </a:t>
            </a:r>
            <a:endParaRPr u="sng">
              <a:solidFill>
                <a:srgbClr val="FFFFFF"/>
              </a:solidFill>
            </a:endParaRPr>
          </a:p>
          <a:p>
            <a:pPr marL="457200" lvl="0" indent="0" algn="l" rtl="0">
              <a:lnSpc>
                <a:spcPct val="115000"/>
              </a:lnSpc>
              <a:spcBef>
                <a:spcPts val="900"/>
              </a:spcBef>
              <a:spcAft>
                <a:spcPts val="0"/>
              </a:spcAft>
              <a:buNone/>
            </a:pPr>
            <a:r>
              <a:rPr lang="en-GB">
                <a:solidFill>
                  <a:srgbClr val="FFFFFF"/>
                </a:solidFill>
                <a:latin typeface="Arial" panose="020B0604020202020204"/>
                <a:ea typeface="Arial" panose="020B0604020202020204"/>
                <a:cs typeface="Arial" panose="020B0604020202020204"/>
                <a:sym typeface="Arial" panose="020B0604020202020204"/>
              </a:rPr>
              <a:t>got displayed in the publicly available top 100 Red Teaming tools.</a:t>
            </a:r>
            <a:endParaRPr u="sng">
              <a:solidFill>
                <a:srgbClr val="FFFFFF"/>
              </a:solidFill>
            </a:endParaRPr>
          </a:p>
          <a:p>
            <a:pPr marL="457200" lvl="0" indent="-311150" algn="l" rtl="0">
              <a:lnSpc>
                <a:spcPct val="115000"/>
              </a:lnSpc>
              <a:spcBef>
                <a:spcPts val="900"/>
              </a:spcBef>
              <a:spcAft>
                <a:spcPts val="0"/>
              </a:spcAft>
              <a:buClr>
                <a:srgbClr val="FFFFFF"/>
              </a:buClr>
              <a:buSzPts val="1300"/>
              <a:buFont typeface="Lato" panose="020F0502020204030203"/>
              <a:buChar char="●"/>
            </a:pPr>
            <a:r>
              <a:rPr lang="en-GB" u="sng">
                <a:solidFill>
                  <a:srgbClr val="FFFFFF"/>
                </a:solidFill>
                <a:hlinkClick r:id="rId2"/>
              </a:rPr>
              <a:t>milabs/awesome-linux-rootkits</a:t>
            </a:r>
            <a:r>
              <a:rPr lang="en-GB" u="sng">
                <a:solidFill>
                  <a:srgbClr val="FFFFFF"/>
                </a:solidFill>
              </a:rPr>
              <a:t>:</a:t>
            </a:r>
            <a:endParaRPr u="sng">
              <a:solidFill>
                <a:srgbClr val="FFFFFF"/>
              </a:solidFill>
            </a:endParaRPr>
          </a:p>
          <a:p>
            <a:pPr marL="457200" lvl="0" indent="0" algn="l" rtl="0">
              <a:lnSpc>
                <a:spcPct val="115000"/>
              </a:lnSpc>
              <a:spcBef>
                <a:spcPts val="900"/>
              </a:spcBef>
              <a:spcAft>
                <a:spcPts val="0"/>
              </a:spcAft>
              <a:buNone/>
            </a:pPr>
            <a:r>
              <a:rPr lang="en-GB">
                <a:solidFill>
                  <a:srgbClr val="FFFFFF"/>
                </a:solidFill>
                <a:latin typeface="Arial" panose="020B0604020202020204"/>
                <a:ea typeface="Arial" panose="020B0604020202020204"/>
                <a:cs typeface="Arial" panose="020B0604020202020204"/>
                <a:sym typeface="Arial" panose="020B0604020202020204"/>
              </a:rPr>
              <a:t>got displayed in the publicly available rootkit list, named, awesome-linux-rootkits list, which has over 1k stars and 100 forks.</a:t>
            </a:r>
            <a:endParaRPr u="sng">
              <a:solidFill>
                <a:srgbClr val="FFFFFF"/>
              </a:solidFill>
            </a:endParaRPr>
          </a:p>
          <a:p>
            <a:pPr marL="457200" lvl="0" indent="-311150" algn="l" rtl="0">
              <a:lnSpc>
                <a:spcPct val="115000"/>
              </a:lnSpc>
              <a:spcBef>
                <a:spcPts val="900"/>
              </a:spcBef>
              <a:spcAft>
                <a:spcPts val="0"/>
              </a:spcAft>
              <a:buClr>
                <a:srgbClr val="FFFFFF"/>
              </a:buClr>
              <a:buSzPts val="1300"/>
              <a:buFont typeface="Lato" panose="020F0502020204030203"/>
              <a:buChar char="●"/>
            </a:pPr>
            <a:r>
              <a:rPr lang="en-GB">
                <a:solidFill>
                  <a:srgbClr val="FFFFFF"/>
                </a:solidFill>
              </a:rPr>
              <a:t>Selected by BSides St Pete 2022, Florida to be presented -</a:t>
            </a:r>
            <a:r>
              <a:rPr lang="en-GB">
                <a:solidFill>
                  <a:srgbClr val="FFFFFF"/>
                </a:solidFill>
                <a:uFill>
                  <a:noFill/>
                </a:uFill>
                <a:hlinkClick r:id="rId3"/>
              </a:rPr>
              <a:t> </a:t>
            </a:r>
            <a:r>
              <a:rPr lang="en-GB" u="sng">
                <a:solidFill>
                  <a:srgbClr val="FFFFFF"/>
                </a:solidFill>
                <a:hlinkClick r:id="rId3"/>
              </a:rPr>
              <a:t>link</a:t>
            </a:r>
            <a:r>
              <a:rPr lang="en-GB">
                <a:solidFill>
                  <a:srgbClr val="FFFFFF"/>
                </a:solidFill>
              </a:rPr>
              <a:t>.</a:t>
            </a:r>
            <a:endParaRPr lang="en-GB">
              <a:solidFill>
                <a:srgbClr val="FFFFFF"/>
              </a:solidFill>
            </a:endParaRPr>
          </a:p>
          <a:p>
            <a:pPr marL="146050" lvl="0" indent="0" algn="l" rtl="0">
              <a:lnSpc>
                <a:spcPct val="115000"/>
              </a:lnSpc>
              <a:spcBef>
                <a:spcPts val="900"/>
              </a:spcBef>
              <a:spcAft>
                <a:spcPts val="0"/>
              </a:spcAft>
              <a:buClr>
                <a:srgbClr val="FFFFFF"/>
              </a:buClr>
              <a:buSzPts val="1300"/>
              <a:buFont typeface="Lato" panose="020F0502020204030203"/>
              <a:buNone/>
            </a:pPr>
            <a:endParaRPr lang="en-GB">
              <a:solidFill>
                <a:srgbClr val="FFFFFF"/>
              </a:solidFill>
            </a:endParaRPr>
          </a:p>
          <a:p>
            <a:pPr marL="457200" lvl="0" indent="-311150" algn="l" rtl="0">
              <a:lnSpc>
                <a:spcPct val="115000"/>
              </a:lnSpc>
              <a:spcBef>
                <a:spcPts val="900"/>
              </a:spcBef>
              <a:spcAft>
                <a:spcPts val="0"/>
              </a:spcAft>
              <a:buClr>
                <a:srgbClr val="FFFFFF"/>
              </a:buClr>
              <a:buSzPts val="1300"/>
              <a:buFont typeface="Lato" panose="020F0502020204030203"/>
              <a:buChar char="●"/>
            </a:pPr>
            <a:r>
              <a:rPr lang="en-GB">
                <a:solidFill>
                  <a:srgbClr val="FFFFFF"/>
                </a:solidFill>
                <a:sym typeface="+mn-ea"/>
              </a:rPr>
              <a:t>Selected by BSides Prishtina 2023, Kosovo to be presented -</a:t>
            </a:r>
            <a:r>
              <a:rPr lang="en-GB">
                <a:solidFill>
                  <a:srgbClr val="FFFFFF"/>
                </a:solidFill>
                <a:uFill>
                  <a:noFill/>
                </a:uFill>
                <a:sym typeface="+mn-ea"/>
                <a:hlinkClick r:id="rId4"/>
              </a:rPr>
              <a:t> </a:t>
            </a:r>
            <a:r>
              <a:rPr lang="en-GB" u="sng">
                <a:solidFill>
                  <a:srgbClr val="FFFFFF"/>
                </a:solidFill>
                <a:sym typeface="+mn-ea"/>
                <a:hlinkClick r:id="rId4"/>
              </a:rPr>
              <a:t>link</a:t>
            </a:r>
            <a:r>
              <a:rPr lang="en-GB">
                <a:solidFill>
                  <a:srgbClr val="FFFFFF"/>
                </a:solidFill>
                <a:sym typeface="+mn-ea"/>
              </a:rPr>
              <a:t>.</a:t>
            </a:r>
            <a:endParaRPr lang="en-GB">
              <a:solidFill>
                <a:srgbClr val="FFFFFF"/>
              </a:solidFill>
              <a:sym typeface="+mn-ea"/>
            </a:endParaRPr>
          </a:p>
          <a:p>
            <a:pPr marL="146050" lvl="0" indent="0" algn="l" rtl="0">
              <a:lnSpc>
                <a:spcPct val="115000"/>
              </a:lnSpc>
              <a:spcBef>
                <a:spcPts val="900"/>
              </a:spcBef>
              <a:spcAft>
                <a:spcPts val="0"/>
              </a:spcAft>
              <a:buClr>
                <a:srgbClr val="FFFFFF"/>
              </a:buClr>
              <a:buSzPts val="1300"/>
              <a:buFont typeface="Lato" panose="020F0502020204030203"/>
              <a:buNone/>
            </a:pPr>
            <a:endParaRPr>
              <a:solidFill>
                <a:srgbClr val="FFFFFF"/>
              </a:solidFill>
            </a:endParaRPr>
          </a:p>
          <a:p>
            <a:pPr marL="457200" lvl="0" indent="-311150" algn="l" rtl="0">
              <a:lnSpc>
                <a:spcPct val="115000"/>
              </a:lnSpc>
              <a:spcBef>
                <a:spcPts val="0"/>
              </a:spcBef>
              <a:spcAft>
                <a:spcPts val="0"/>
              </a:spcAft>
              <a:buClr>
                <a:srgbClr val="FFFFFF"/>
              </a:buClr>
              <a:buSzPts val="1300"/>
              <a:buFont typeface="Lato" panose="020F0502020204030203"/>
              <a:buChar char="●"/>
            </a:pPr>
            <a:r>
              <a:rPr lang="en-GB">
                <a:solidFill>
                  <a:srgbClr val="FFFFFF"/>
                </a:solidFill>
              </a:rPr>
              <a:t>BlackHat, USA -</a:t>
            </a:r>
            <a:r>
              <a:rPr lang="en-GB">
                <a:solidFill>
                  <a:srgbClr val="FFFFFF"/>
                </a:solidFill>
                <a:uFill>
                  <a:noFill/>
                </a:uFill>
                <a:hlinkClick r:id="rId5"/>
              </a:rPr>
              <a:t> </a:t>
            </a:r>
            <a:r>
              <a:rPr lang="en-GB" u="sng">
                <a:solidFill>
                  <a:srgbClr val="FFFFFF"/>
                </a:solidFill>
                <a:hlinkClick r:id="rId5"/>
              </a:rPr>
              <a:t>twitter-thread</a:t>
            </a:r>
            <a:endParaRPr>
              <a:solidFill>
                <a:srgbClr val="FFFFFF"/>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775" name="Shape 775"/>
        <p:cNvGrpSpPr/>
        <p:nvPr/>
      </p:nvGrpSpPr>
      <p:grpSpPr>
        <a:xfrm>
          <a:off x="0" y="0"/>
          <a:ext cx="0" cy="0"/>
          <a:chOff x="0" y="0"/>
          <a:chExt cx="0" cy="0"/>
        </a:xfrm>
      </p:grpSpPr>
      <p:sp>
        <p:nvSpPr>
          <p:cNvPr id="776" name="Google Shape;776;p8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Links to  project repo and blog post:</a:t>
            </a:r>
            <a:endParaRPr lang="en-GB"/>
          </a:p>
        </p:txBody>
      </p:sp>
      <p:sp>
        <p:nvSpPr>
          <p:cNvPr id="777" name="Google Shape;777;p80"/>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Project: </a:t>
            </a:r>
            <a:r>
              <a:rPr lang="en-GB" u="sng">
                <a:solidFill>
                  <a:schemeClr val="hlink"/>
                </a:solidFill>
                <a:hlinkClick r:id="rId1"/>
              </a:rPr>
              <a:t>https://github.com/reveng007/reveng_rtkit</a:t>
            </a:r>
            <a:endParaRPr lang="en-GB" u="sng">
              <a:solidFill>
                <a:schemeClr val="hlink"/>
              </a:solidFill>
            </a:endParaRPr>
          </a:p>
          <a:p>
            <a:pPr marL="457200" lvl="0" indent="-311150" algn="l" rtl="0">
              <a:spcBef>
                <a:spcPts val="0"/>
              </a:spcBef>
              <a:spcAft>
                <a:spcPts val="0"/>
              </a:spcAft>
              <a:buSzPts val="1300"/>
              <a:buAutoNum type="arabicPeriod"/>
            </a:pPr>
            <a:r>
              <a:rPr lang="en-GB"/>
              <a:t>Blog post: </a:t>
            </a:r>
            <a:r>
              <a:rPr lang="en-GB" u="sng">
                <a:solidFill>
                  <a:schemeClr val="hlink"/>
                </a:solidFill>
                <a:hlinkClick r:id="rId2"/>
              </a:rPr>
              <a:t>https://reveng007.github.io/blog/2022/03/08/reveng_rkit_detailed.html</a:t>
            </a:r>
            <a:endParaRPr lang="en-GB" u="sng">
              <a:solidFill>
                <a:schemeClr val="hlink"/>
              </a:solidFill>
            </a:endParaRPr>
          </a:p>
          <a:p>
            <a:pPr marL="457200" lvl="0" indent="-317500" algn="l" rtl="0">
              <a:spcBef>
                <a:spcPts val="0"/>
              </a:spcBef>
              <a:spcAft>
                <a:spcPts val="0"/>
              </a:spcAft>
              <a:buSzPts val="1400"/>
              <a:buAutoNum type="arabicPeriod"/>
            </a:pPr>
            <a:r>
              <a:rPr lang="en-GB">
                <a:highlight>
                  <a:schemeClr val="dk1"/>
                </a:highlight>
              </a:rPr>
              <a:t>Kernel Space rootkits Attack/Detection Hands-On :  </a:t>
            </a:r>
            <a:r>
              <a:rPr lang="en-GB" u="sng">
                <a:solidFill>
                  <a:schemeClr val="hlink"/>
                </a:solidFill>
                <a:highlight>
                  <a:schemeClr val="dk1"/>
                </a:highlight>
                <a:hlinkClick r:id="rId3"/>
              </a:rPr>
              <a:t>https://conference.hitb.org/hitbsecconf2023hkt/product/practical-linux-rootkits-hitb2023hkt/</a:t>
            </a:r>
            <a:r>
              <a:rPr lang="en-GB">
                <a:highlight>
                  <a:schemeClr val="dk1"/>
                </a:highlight>
              </a:rPr>
              <a:t> (</a:t>
            </a:r>
            <a:r>
              <a:rPr lang="en-GB">
                <a:highlight>
                  <a:schemeClr val="dk1"/>
                </a:highlight>
              </a:rPr>
              <a:t>HITBSecConf 2023</a:t>
            </a:r>
            <a:r>
              <a:rPr lang="en-GB">
                <a:highlight>
                  <a:schemeClr val="dk1"/>
                </a:highlight>
              </a:rPr>
              <a:t> - Phuket) by </a:t>
            </a:r>
            <a:r>
              <a:rPr lang="en-GB" b="1" i="1">
                <a:highlight>
                  <a:schemeClr val="dk1"/>
                </a:highlight>
              </a:rPr>
              <a:t>LESZEK MIŚ</a:t>
            </a:r>
            <a:r>
              <a:rPr lang="en-GB">
                <a:highlight>
                  <a:schemeClr val="dk1"/>
                </a:highlight>
              </a:rPr>
              <a:t> aka  </a:t>
            </a:r>
            <a:r>
              <a:rPr lang="en-GB" b="1" u="sng">
                <a:solidFill>
                  <a:schemeClr val="hlink"/>
                </a:solidFill>
                <a:highlight>
                  <a:schemeClr val="dk1"/>
                </a:highlight>
                <a:latin typeface="Arial" panose="020B0604020202020204"/>
                <a:ea typeface="Arial" panose="020B0604020202020204"/>
                <a:cs typeface="Arial" panose="020B0604020202020204"/>
                <a:sym typeface="Arial" panose="020B0604020202020204"/>
                <a:hlinkClick r:id="rId4"/>
              </a:rPr>
              <a:t>@cr0nym</a:t>
            </a:r>
            <a:endParaRPr>
              <a:highlight>
                <a:schemeClr val="dk1"/>
              </a:highlight>
            </a:endParaRPr>
          </a:p>
          <a:p>
            <a:pPr marL="457200" lvl="0" indent="0" algn="l" rtl="0">
              <a:spcBef>
                <a:spcPts val="1200"/>
              </a:spcBef>
              <a:spcAft>
                <a:spcPts val="1200"/>
              </a:spcAft>
              <a:buNone/>
            </a:pPr>
            <a:endParaRPr>
              <a:highlight>
                <a:schemeClr val="dk1"/>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781" name="Shape 781"/>
        <p:cNvGrpSpPr/>
        <p:nvPr/>
      </p:nvGrpSpPr>
      <p:grpSpPr>
        <a:xfrm>
          <a:off x="0" y="0"/>
          <a:ext cx="0" cy="0"/>
          <a:chOff x="0" y="0"/>
          <a:chExt cx="0" cy="0"/>
        </a:xfrm>
      </p:grpSpPr>
      <p:sp>
        <p:nvSpPr>
          <p:cNvPr id="782" name="Google Shape;782;p81"/>
          <p:cNvSpPr txBox="1"/>
          <p:nvPr>
            <p:ph type="title"/>
          </p:nvPr>
        </p:nvSpPr>
        <p:spPr>
          <a:xfrm>
            <a:off x="360450" y="97050"/>
            <a:ext cx="7976100" cy="415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783" name="Google Shape;783;p81"/>
          <p:cNvSpPr txBox="1"/>
          <p:nvPr>
            <p:ph type="body" idx="1"/>
          </p:nvPr>
        </p:nvSpPr>
        <p:spPr>
          <a:xfrm>
            <a:off x="152500" y="512850"/>
            <a:ext cx="8706600" cy="4630500"/>
          </a:xfrm>
          <a:prstGeom prst="rect">
            <a:avLst/>
          </a:prstGeom>
          <a:solidFill>
            <a:schemeClr val="dk1"/>
          </a:solidFill>
        </p:spPr>
        <p:txBody>
          <a:bodyPr spcFirstLastPara="1" wrap="square" lIns="91425" tIns="91425" rIns="91425" bIns="91425" anchor="t" anchorCtr="0">
            <a:noAutofit/>
          </a:bodyPr>
          <a:lstStyle/>
          <a:p>
            <a:pPr marL="457200" lvl="0" indent="-311150" algn="l" rtl="0">
              <a:spcBef>
                <a:spcPts val="900"/>
              </a:spcBef>
              <a:spcAft>
                <a:spcPts val="0"/>
              </a:spcAft>
              <a:buSzPts val="1300"/>
              <a:buAutoNum type="arabicPeriod"/>
            </a:pPr>
            <a:r>
              <a:rPr lang="en-GB" u="sng">
                <a:hlinkClick r:id="rId1"/>
              </a:rPr>
              <a:t>https://github.com/pentesteracademy/linux-rootkits-red-blue-teams</a:t>
            </a:r>
            <a:endParaRPr u="sng"/>
          </a:p>
          <a:p>
            <a:pPr marL="457200" lvl="0" indent="-311150" algn="l" rtl="0">
              <a:spcBef>
                <a:spcPts val="0"/>
              </a:spcBef>
              <a:spcAft>
                <a:spcPts val="0"/>
              </a:spcAft>
              <a:buSzPts val="1300"/>
              <a:buAutoNum type="arabicPeriod"/>
            </a:pPr>
            <a:r>
              <a:rPr lang="en-GB"/>
              <a:t>Rootkit features:</a:t>
            </a:r>
            <a:r>
              <a:rPr lang="en-GB">
                <a:uFill>
                  <a:noFill/>
                </a:uFill>
                <a:hlinkClick r:id="rId2"/>
              </a:rPr>
              <a:t> </a:t>
            </a:r>
            <a:r>
              <a:rPr lang="en-GB" u="sng">
                <a:hlinkClick r:id="rId2"/>
              </a:rPr>
              <a:t>https://github.com/R3x/linux-rootkits</a:t>
            </a:r>
            <a:endParaRPr u="sng"/>
          </a:p>
          <a:p>
            <a:pPr marL="457200" lvl="0" indent="-311150" algn="l" rtl="0">
              <a:spcBef>
                <a:spcPts val="0"/>
              </a:spcBef>
              <a:spcAft>
                <a:spcPts val="0"/>
              </a:spcAft>
              <a:buSzPts val="1300"/>
              <a:buAutoNum type="arabicPeriod"/>
            </a:pPr>
            <a:r>
              <a:rPr lang="en-GB"/>
              <a:t>Simple LKM rootkit: </a:t>
            </a:r>
            <a:r>
              <a:rPr lang="en-GB" u="sng">
                <a:hlinkClick r:id="rId3"/>
              </a:rPr>
              <a:t>https://theswissbay.ch/pdf/Whitepaper/Writing%20a%20simple%20rootkit%20for%20Linux%20-%20Ormi.pdf</a:t>
            </a:r>
            <a:endParaRPr u="sng"/>
          </a:p>
          <a:p>
            <a:pPr marL="457200" lvl="0" indent="-311150" algn="l" rtl="0">
              <a:spcBef>
                <a:spcPts val="0"/>
              </a:spcBef>
              <a:spcAft>
                <a:spcPts val="0"/>
              </a:spcAft>
              <a:buSzPts val="1300"/>
              <a:buAutoNum type="arabicPeriod"/>
            </a:pPr>
            <a:r>
              <a:rPr lang="en-GB"/>
              <a:t>IOCTL:</a:t>
            </a:r>
            <a:r>
              <a:rPr lang="en-GB">
                <a:uFill>
                  <a:noFill/>
                </a:uFill>
                <a:hlinkClick r:id="rId4"/>
              </a:rPr>
              <a:t> </a:t>
            </a:r>
            <a:r>
              <a:rPr lang="en-GB" u="sng">
                <a:hlinkClick r:id="rId4"/>
              </a:rPr>
              <a:t>https://github.com/Embetronicx/Tutorials/tree/master/Linux/Device_Driver/IOCTL</a:t>
            </a:r>
            <a:endParaRPr u="sng"/>
          </a:p>
          <a:p>
            <a:pPr marL="457200" lvl="0" indent="-311150" algn="l" rtl="0">
              <a:spcBef>
                <a:spcPts val="0"/>
              </a:spcBef>
              <a:spcAft>
                <a:spcPts val="0"/>
              </a:spcAft>
              <a:buSzPts val="1300"/>
              <a:buAutoNum type="arabicPeriod"/>
            </a:pPr>
            <a:r>
              <a:rPr lang="en-GB" u="sng">
                <a:hlinkClick r:id="rId5"/>
              </a:rPr>
              <a:t>https://infosecwriteups.com/linux-kernel-module-rootkit-syscall-table-hijacking-8f1bc0bd099c</a:t>
            </a:r>
            <a:endParaRPr u="sng"/>
          </a:p>
          <a:p>
            <a:pPr marL="457200" lvl="0" indent="-311150" algn="l" rtl="0">
              <a:spcBef>
                <a:spcPts val="0"/>
              </a:spcBef>
              <a:spcAft>
                <a:spcPts val="0"/>
              </a:spcAft>
              <a:buSzPts val="1300"/>
              <a:buAutoNum type="arabicPeriod"/>
            </a:pPr>
            <a:r>
              <a:rPr lang="en-GB"/>
              <a:t>LKM HACKING:</a:t>
            </a:r>
            <a:r>
              <a:rPr lang="en-GB">
                <a:uFill>
                  <a:noFill/>
                </a:uFill>
                <a:hlinkClick r:id="rId6"/>
              </a:rPr>
              <a:t> </a:t>
            </a:r>
            <a:r>
              <a:rPr lang="en-GB" u="sng">
                <a:hlinkClick r:id="rId6"/>
              </a:rPr>
              <a:t>https://web.archive.org/web/20140701183221/https://www.thc.org/papers/LKM_HACKING.html</a:t>
            </a:r>
            <a:endParaRPr u="sng"/>
          </a:p>
          <a:p>
            <a:pPr marL="457200" lvl="0" indent="-311150" algn="l" rtl="0">
              <a:spcBef>
                <a:spcPts val="0"/>
              </a:spcBef>
              <a:spcAft>
                <a:spcPts val="0"/>
              </a:spcAft>
              <a:buSzPts val="1300"/>
              <a:buAutoNum type="arabicPeriod"/>
            </a:pPr>
            <a:r>
              <a:rPr lang="en-GB"/>
              <a:t>Hide Files and Processes:</a:t>
            </a:r>
            <a:br>
              <a:rPr lang="en-GB"/>
            </a:br>
            <a:r>
              <a:rPr lang="en-GB"/>
              <a:t> i.</a:t>
            </a:r>
            <a:r>
              <a:rPr lang="en-GB">
                <a:uFill>
                  <a:noFill/>
                </a:uFill>
                <a:hlinkClick r:id="rId7"/>
              </a:rPr>
              <a:t> </a:t>
            </a:r>
            <a:r>
              <a:rPr lang="en-GB" u="sng">
                <a:hlinkClick r:id="rId7"/>
              </a:rPr>
              <a:t>https://web.archive.org/web/20140701183221/https://www.thc.org/papers/LKM_HACKING.html#II.2.1</a:t>
            </a:r>
            <a:r>
              <a:rPr lang="en-GB"/>
              <a:t>.</a:t>
            </a:r>
            <a:br>
              <a:rPr lang="en-GB"/>
            </a:br>
            <a:r>
              <a:rPr lang="en-GB"/>
              <a:t> ii.</a:t>
            </a:r>
            <a:r>
              <a:rPr lang="en-GB">
                <a:uFill>
                  <a:noFill/>
                </a:uFill>
                <a:hlinkClick r:id="rId8"/>
              </a:rPr>
              <a:t> </a:t>
            </a:r>
            <a:r>
              <a:rPr lang="en-GB" u="sng">
                <a:hlinkClick r:id="rId8"/>
              </a:rPr>
              <a:t>https://web.archive.org/web/20140701183221/https://www.thc.org/papers/LKM_HACKING.html#II.5</a:t>
            </a:r>
            <a:r>
              <a:rPr lang="en-GB"/>
              <a:t>.</a:t>
            </a:r>
            <a:br>
              <a:rPr lang="en-GB"/>
            </a:br>
            <a:r>
              <a:rPr lang="en-GB"/>
              <a:t> iii.</a:t>
            </a:r>
            <a:r>
              <a:rPr lang="en-GB">
                <a:uFill>
                  <a:noFill/>
                </a:uFill>
                <a:hlinkClick r:id="rId9"/>
              </a:rPr>
              <a:t> </a:t>
            </a:r>
            <a:r>
              <a:rPr lang="en-GB" u="sng">
                <a:hlinkClick r:id="rId9"/>
              </a:rPr>
              <a:t>https://jm33.me/linux-rootkit-for-fun-and-profit-0x02-lkm-hide-filesprocs.html</a:t>
            </a:r>
            <a:endParaRPr u="sng"/>
          </a:p>
          <a:p>
            <a:pPr marL="457200" lvl="0" indent="-311150" algn="l" rtl="0">
              <a:spcBef>
                <a:spcPts val="0"/>
              </a:spcBef>
              <a:spcAft>
                <a:spcPts val="0"/>
              </a:spcAft>
              <a:buSzPts val="1300"/>
              <a:buAutoNum type="arabicPeriod"/>
            </a:pPr>
            <a:r>
              <a:rPr lang="en-GB"/>
              <a:t>Get Rootshell:</a:t>
            </a:r>
            <a:r>
              <a:rPr lang="en-GB">
                <a:uFill>
                  <a:noFill/>
                </a:uFill>
                <a:hlinkClick r:id="rId10"/>
              </a:rPr>
              <a:t> </a:t>
            </a:r>
            <a:r>
              <a:rPr lang="en-GB" u="sng">
                <a:hlinkClick r:id="rId10"/>
              </a:rPr>
              <a:t>https://xcellerator.github.io/posts/linux_rootkits_03/</a:t>
            </a:r>
            <a:endParaRPr u="sng"/>
          </a:p>
          <a:p>
            <a:pPr marL="457200" lvl="0" indent="-311150" algn="l" rtl="0">
              <a:spcBef>
                <a:spcPts val="0"/>
              </a:spcBef>
              <a:spcAft>
                <a:spcPts val="0"/>
              </a:spcAft>
              <a:buSzPts val="1300"/>
              <a:buAutoNum type="arabicPeriod"/>
            </a:pPr>
            <a:r>
              <a:rPr lang="en-GB"/>
              <a:t>kobject:</a:t>
            </a:r>
            <a:r>
              <a:rPr lang="en-GB">
                <a:uFill>
                  <a:noFill/>
                </a:uFill>
                <a:hlinkClick r:id="rId11"/>
              </a:rPr>
              <a:t> </a:t>
            </a:r>
            <a:r>
              <a:rPr lang="en-GB" u="sng">
                <a:hlinkClick r:id="rId11"/>
              </a:rPr>
              <a:t>https://www.win.tue.nl/~aeb/linux/lk/lk-13.html</a:t>
            </a:r>
            <a:endParaRPr u="sng"/>
          </a:p>
          <a:p>
            <a:pPr marL="457200" lvl="0" indent="-311150" algn="l" rtl="0">
              <a:spcBef>
                <a:spcPts val="0"/>
              </a:spcBef>
              <a:spcAft>
                <a:spcPts val="0"/>
              </a:spcAft>
              <a:buSzPts val="1300"/>
              <a:buAutoNum type="arabicPeriod"/>
            </a:pPr>
            <a:r>
              <a:rPr lang="en-GB" u="sng">
                <a:hlinkClick r:id="rId12"/>
              </a:rPr>
              <a:t>https://sysprog21.github.io/lkmpg/</a:t>
            </a:r>
            <a:endParaRPr u="sng"/>
          </a:p>
          <a:p>
            <a:pPr marL="457200" lvl="0" indent="-311150" algn="l" rtl="0">
              <a:spcBef>
                <a:spcPts val="0"/>
              </a:spcBef>
              <a:spcAft>
                <a:spcPts val="0"/>
              </a:spcAft>
              <a:buSzPts val="1300"/>
              <a:buAutoNum type="arabicPeriod"/>
            </a:pPr>
            <a:r>
              <a:rPr lang="en-GB" u="sng">
                <a:hlinkClick r:id="rId13"/>
              </a:rPr>
              <a:t>https://ish-ar.io/kprobes-in-a-nutshell/</a:t>
            </a:r>
            <a:endParaRPr u="sng"/>
          </a:p>
          <a:p>
            <a:pPr marL="457200" lvl="0" indent="-311150" algn="l" rtl="0">
              <a:spcBef>
                <a:spcPts val="0"/>
              </a:spcBef>
              <a:spcAft>
                <a:spcPts val="0"/>
              </a:spcAft>
              <a:buSzPts val="1300"/>
              <a:buAutoNum type="arabicPeriod"/>
            </a:pPr>
            <a:r>
              <a:rPr lang="en-GB"/>
              <a:t>Editing cr0 register:</a:t>
            </a:r>
            <a:r>
              <a:rPr lang="en-GB">
                <a:uFill>
                  <a:noFill/>
                </a:uFill>
                <a:hlinkClick r:id="rId14"/>
              </a:rPr>
              <a:t> </a:t>
            </a:r>
            <a:r>
              <a:rPr lang="en-GB" u="sng">
                <a:hlinkClick r:id="rId14"/>
              </a:rPr>
              <a:t>https://hadfiabdelmoumene.medium.com/change-value-of-wp-bit-in-cr0-when-cr0-is-panned-45a12c7e8411</a:t>
            </a:r>
            <a:endParaRPr lang="en-GB" u="sng">
              <a:hlinkClick r:id="rId1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62525" y="220425"/>
            <a:ext cx="7284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b="1"/>
              <a:t>S</a:t>
            </a:r>
            <a:r>
              <a:rPr lang="en-GB" b="1"/>
              <a:t>teps I followed to create this rootkit:</a:t>
            </a:r>
            <a:endParaRPr b="1"/>
          </a:p>
        </p:txBody>
      </p:sp>
      <p:pic>
        <p:nvPicPr>
          <p:cNvPr id="176" name="Google Shape;176;p19"/>
          <p:cNvPicPr preferRelativeResize="0"/>
          <p:nvPr/>
        </p:nvPicPr>
        <p:blipFill>
          <a:blip r:embed="rId1"/>
          <a:stretch>
            <a:fillRect/>
          </a:stretch>
        </p:blipFill>
        <p:spPr>
          <a:xfrm>
            <a:off x="152400" y="1302700"/>
            <a:ext cx="8839201" cy="3078329"/>
          </a:xfrm>
          <a:prstGeom prst="rect">
            <a:avLst/>
          </a:prstGeom>
          <a:noFill/>
          <a:ln>
            <a:noFill/>
          </a:ln>
        </p:spPr>
      </p:pic>
      <p:sp>
        <p:nvSpPr>
          <p:cNvPr id="177" name="Google Shape;177;p19"/>
          <p:cNvSpPr/>
          <p:nvPr/>
        </p:nvSpPr>
        <p:spPr>
          <a:xfrm>
            <a:off x="152400" y="1302700"/>
            <a:ext cx="3810900" cy="3825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787" name="Shape 787"/>
        <p:cNvGrpSpPr/>
        <p:nvPr/>
      </p:nvGrpSpPr>
      <p:grpSpPr>
        <a:xfrm>
          <a:off x="0" y="0"/>
          <a:ext cx="0" cy="0"/>
          <a:chOff x="0" y="0"/>
          <a:chExt cx="0" cy="0"/>
        </a:xfrm>
      </p:grpSpPr>
      <p:sp>
        <p:nvSpPr>
          <p:cNvPr id="788" name="Google Shape;788;p82"/>
          <p:cNvSpPr txBox="1"/>
          <p:nvPr>
            <p:ph type="title"/>
          </p:nvPr>
        </p:nvSpPr>
        <p:spPr>
          <a:xfrm>
            <a:off x="1052550" y="20036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3000" b="1"/>
              <a:t>QnA</a:t>
            </a:r>
            <a:endParaRPr sz="3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214875"/>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b="1"/>
              <a:t>Part1: </a:t>
            </a:r>
            <a:r>
              <a:rPr lang="en-GB" b="1" u="sng"/>
              <a:t>Basics regarding LKM (</a:t>
            </a:r>
            <a:r>
              <a:rPr lang="en-GB" b="1" u="sng">
                <a:highlight>
                  <a:schemeClr val="dk1"/>
                </a:highlight>
              </a:rPr>
              <a:t>Dynamic Module</a:t>
            </a:r>
            <a:r>
              <a:rPr lang="en-GB" b="1" u="sng"/>
              <a:t>) creation:</a:t>
            </a:r>
            <a:endParaRPr b="1" u="sng"/>
          </a:p>
          <a:p>
            <a:pPr marL="0" lvl="0" indent="0" algn="l" rtl="0">
              <a:spcBef>
                <a:spcPts val="200"/>
              </a:spcBef>
              <a:spcAft>
                <a:spcPts val="0"/>
              </a:spcAft>
              <a:buNone/>
            </a:pPr>
            <a:endParaRPr b="1"/>
          </a:p>
        </p:txBody>
      </p:sp>
      <p:sp>
        <p:nvSpPr>
          <p:cNvPr id="183" name="Google Shape;183;p20"/>
          <p:cNvSpPr txBox="1"/>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Unlike User Mode C Programming, in kernel mode, there are two main functions.</a:t>
            </a:r>
            <a:endParaRPr lang="en-GB"/>
          </a:p>
          <a:p>
            <a:pPr marL="457200" lvl="0" indent="0" algn="l" rtl="0">
              <a:spcBef>
                <a:spcPts val="1200"/>
              </a:spcBef>
              <a:spcAft>
                <a:spcPts val="0"/>
              </a:spcAft>
              <a:buNone/>
            </a:pPr>
          </a:p>
          <a:p>
            <a:pPr marL="457200" lvl="0" indent="-311150" algn="l" rtl="0">
              <a:spcBef>
                <a:spcPts val="1200"/>
              </a:spcBef>
              <a:spcAft>
                <a:spcPts val="0"/>
              </a:spcAft>
              <a:buSzPts val="1300"/>
              <a:buAutoNum type="arabicPeriod"/>
            </a:pPr>
            <a:r>
              <a:rPr lang="en-GB"/>
              <a:t>First one: </a:t>
            </a:r>
            <a:r>
              <a:rPr lang="en-GB" b="1" i="1"/>
              <a:t>initialize functions </a:t>
            </a:r>
            <a:r>
              <a:rPr lang="en-GB" i="1"/>
              <a:t>(Entry Function) </a:t>
            </a:r>
            <a:r>
              <a:rPr lang="en-GB"/>
              <a:t>after getting injected into Kernel.</a:t>
            </a:r>
            <a:endParaRPr lang="en-GB"/>
          </a:p>
          <a:p>
            <a:pPr marL="457200" lvl="0" indent="0" algn="l" rtl="0">
              <a:spcBef>
                <a:spcPts val="1200"/>
              </a:spcBef>
              <a:spcAft>
                <a:spcPts val="0"/>
              </a:spcAft>
              <a:buNone/>
            </a:pPr>
            <a:r>
              <a:rPr lang="en-GB"/>
              <a:t>L</a:t>
            </a:r>
            <a:r>
              <a:rPr lang="en-GB"/>
              <a:t>ast one: To </a:t>
            </a:r>
            <a:r>
              <a:rPr lang="en-GB" b="1" i="1"/>
              <a:t>remove/ clean configurations </a:t>
            </a:r>
            <a:r>
              <a:rPr lang="en-GB"/>
              <a:t>that is done to kernel</a:t>
            </a:r>
            <a:r>
              <a:rPr lang="en-GB" b="1" i="1"/>
              <a:t> </a:t>
            </a:r>
            <a:r>
              <a:rPr lang="en-GB"/>
              <a:t>(</a:t>
            </a:r>
            <a:r>
              <a:rPr lang="en-GB" i="1"/>
              <a:t>Exit Function</a:t>
            </a:r>
            <a:r>
              <a:rPr lang="en-GB"/>
              <a:t>) after ejection of LKM out from Kernel.</a:t>
            </a:r>
            <a:endParaRPr lang="en-GB"/>
          </a:p>
          <a:p>
            <a:pPr marL="457200" lvl="0" indent="0" algn="l" rtl="0">
              <a:spcBef>
                <a:spcPts val="1200"/>
              </a:spcBef>
              <a:spcAft>
                <a:spcPts val="1200"/>
              </a:spcAft>
              <a:buNone/>
            </a:pPr>
          </a:p>
        </p:txBody>
      </p:sp>
      <p:pic>
        <p:nvPicPr>
          <p:cNvPr id="184" name="Google Shape;184;p20"/>
          <p:cNvPicPr preferRelativeResize="0"/>
          <p:nvPr/>
        </p:nvPicPr>
        <p:blipFill>
          <a:blip r:embed="rId1"/>
          <a:stretch>
            <a:fillRect/>
          </a:stretch>
        </p:blipFill>
        <p:spPr>
          <a:xfrm>
            <a:off x="190500" y="2837050"/>
            <a:ext cx="4381500" cy="2171700"/>
          </a:xfrm>
          <a:prstGeom prst="rect">
            <a:avLst/>
          </a:prstGeom>
          <a:noFill/>
          <a:ln>
            <a:noFill/>
          </a:ln>
        </p:spPr>
      </p:pic>
      <p:pic>
        <p:nvPicPr>
          <p:cNvPr id="185" name="Google Shape;185;p20"/>
          <p:cNvPicPr preferRelativeResize="0"/>
          <p:nvPr/>
        </p:nvPicPr>
        <p:blipFill>
          <a:blip r:embed="rId2"/>
          <a:stretch>
            <a:fillRect/>
          </a:stretch>
        </p:blipFill>
        <p:spPr>
          <a:xfrm>
            <a:off x="4780525" y="3348638"/>
            <a:ext cx="4057650" cy="1266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21"/>
          <p:cNvSpPr txBox="1"/>
          <p:nvPr>
            <p:ph type="title" idx="4294967295"/>
          </p:nvPr>
        </p:nvSpPr>
        <p:spPr>
          <a:xfrm>
            <a:off x="784475" y="252400"/>
            <a:ext cx="7844400" cy="41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3. “</a:t>
            </a:r>
            <a:r>
              <a:rPr lang="en-GB" sz="1300" b="1" i="1">
                <a:latin typeface="Lato" panose="020F0502020204030203"/>
                <a:ea typeface="Lato" panose="020F0502020204030203"/>
                <a:cs typeface="Lato" panose="020F0502020204030203"/>
                <a:sym typeface="Lato" panose="020F0502020204030203"/>
              </a:rPr>
              <a:t>KERN_INFO</a:t>
            </a:r>
            <a:r>
              <a:rPr 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inside</a:t>
            </a:r>
            <a:r>
              <a:rPr lang="en-GB" sz="1300">
                <a:latin typeface="Lato" panose="020F0502020204030203"/>
                <a:ea typeface="Lato" panose="020F0502020204030203"/>
                <a:cs typeface="Lato" panose="020F0502020204030203"/>
                <a:sym typeface="Lato" panose="020F0502020204030203"/>
              </a:rPr>
              <a:t> </a:t>
            </a:r>
            <a:r>
              <a:rPr lang="en-GB" sz="1300" b="1" i="1">
                <a:latin typeface="Lato" panose="020F0502020204030203"/>
                <a:ea typeface="Lato" panose="020F0502020204030203"/>
                <a:cs typeface="Lato" panose="020F0502020204030203"/>
                <a:sym typeface="Lato" panose="020F0502020204030203"/>
              </a:rPr>
              <a:t>printk</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4. These are log levels attached to print in Kernel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There are </a:t>
            </a:r>
            <a:r>
              <a:rPr lang="en-GB" sz="1300">
                <a:latin typeface="Lato" panose="020F0502020204030203"/>
                <a:ea typeface="Lato" panose="020F0502020204030203"/>
                <a:cs typeface="Lato" panose="020F0502020204030203"/>
                <a:sym typeface="Lato" panose="020F0502020204030203"/>
              </a:rPr>
              <a:t>total eight of them.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In my rootkit, I only used </a:t>
            </a:r>
            <a:r>
              <a:rPr lang="en-GB" sz="1300" b="1" i="1">
                <a:latin typeface="Lato" panose="020F0502020204030203"/>
                <a:ea typeface="Lato" panose="020F0502020204030203"/>
                <a:cs typeface="Lato" panose="020F0502020204030203"/>
                <a:sym typeface="Lato" panose="020F0502020204030203"/>
              </a:rPr>
              <a:t>KERN_INFO (or pr_info (macro version)) and KERN_ERR (or pr_err (macro version)).</a:t>
            </a: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5. The whole point of using this, is specifying the importance of a messages to be printed.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6. The condition is: </a:t>
            </a:r>
            <a:r>
              <a:rPr lang="en-GB" sz="1300" b="1" i="1">
                <a:latin typeface="Lato" panose="020F0502020204030203"/>
                <a:ea typeface="Lato" panose="020F0502020204030203"/>
                <a:cs typeface="Lato" panose="020F0502020204030203"/>
                <a:sym typeface="Lato" panose="020F0502020204030203"/>
              </a:rPr>
              <a:t>Log level (or default log level)</a:t>
            </a:r>
            <a:r>
              <a:rPr lang="en-GB" sz="1300">
                <a:latin typeface="Lato" panose="020F0502020204030203"/>
                <a:ea typeface="Lato" panose="020F0502020204030203"/>
                <a:cs typeface="Lato" panose="020F0502020204030203"/>
                <a:sym typeface="Lato" panose="020F0502020204030203"/>
              </a:rPr>
              <a:t> &lt; </a:t>
            </a:r>
            <a:r>
              <a:rPr lang="en-GB" sz="1300" b="1" i="1">
                <a:latin typeface="Lato" panose="020F0502020204030203"/>
                <a:ea typeface="Lato" panose="020F0502020204030203"/>
                <a:cs typeface="Lato" panose="020F0502020204030203"/>
                <a:sym typeface="Lato" panose="020F0502020204030203"/>
              </a:rPr>
              <a:t>Console log level</a:t>
            </a:r>
            <a:r>
              <a:rPr lang="en-GB" sz="1300">
                <a:latin typeface="Lato" panose="020F0502020204030203"/>
                <a:ea typeface="Lato" panose="020F0502020204030203"/>
                <a:cs typeface="Lato" panose="020F0502020204030203"/>
                <a:sym typeface="Lato" panose="020F0502020204030203"/>
              </a:rPr>
              <a:t>  = </a:t>
            </a:r>
            <a:r>
              <a:rPr lang="en-GB" sz="1300" b="1">
                <a:latin typeface="Lato" panose="020F0502020204030203"/>
                <a:ea typeface="Lato" panose="020F0502020204030203"/>
                <a:cs typeface="Lato" panose="020F0502020204030203"/>
                <a:sym typeface="Lato" panose="020F0502020204030203"/>
              </a:rPr>
              <a:t>Shows Output to console</a:t>
            </a:r>
            <a:endParaRPr sz="1300" b="1">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 </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Current console log level</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	Default log level</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7. </a:t>
            </a:r>
            <a:r>
              <a:rPr lang="en-GB" sz="1300" b="1">
                <a:latin typeface="Lato" panose="020F0502020204030203"/>
                <a:ea typeface="Lato" panose="020F0502020204030203"/>
                <a:cs typeface="Lato" panose="020F0502020204030203"/>
                <a:sym typeface="Lato" panose="020F0502020204030203"/>
              </a:rPr>
              <a:t>Below 4</a:t>
            </a:r>
            <a:r>
              <a:rPr lang="en-GB" sz="1300">
                <a:latin typeface="Lato" panose="020F0502020204030203"/>
                <a:ea typeface="Lato" panose="020F0502020204030203"/>
                <a:cs typeface="Lato" panose="020F0502020204030203"/>
                <a:sym typeface="Lato" panose="020F0502020204030203"/>
              </a:rPr>
              <a:t> =&gt; output to console</a:t>
            </a:r>
            <a:br>
              <a:rPr lang="en-GB" sz="1300">
                <a:latin typeface="Lato" panose="020F0502020204030203"/>
                <a:ea typeface="Lato" panose="020F0502020204030203"/>
                <a:cs typeface="Lato" panose="020F0502020204030203"/>
                <a:sym typeface="Lato" panose="020F0502020204030203"/>
              </a:rPr>
            </a:br>
            <a:r>
              <a:rPr lang="en-GB" sz="1300">
                <a:latin typeface="Lato" panose="020F0502020204030203"/>
                <a:ea typeface="Lato" panose="020F0502020204030203"/>
                <a:cs typeface="Lato" panose="020F0502020204030203"/>
                <a:sym typeface="Lato" panose="020F0502020204030203"/>
              </a:rPr>
              <a:t>                                (hardware terminal)</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	</a:t>
            </a:r>
            <a:r>
              <a:rPr lang="en-US" altLang="en-GB" sz="1300">
                <a:latin typeface="Lato" panose="020F0502020204030203"/>
                <a:ea typeface="Lato" panose="020F0502020204030203"/>
                <a:cs typeface="Lato" panose="020F0502020204030203"/>
                <a:sym typeface="Lato" panose="020F0502020204030203"/>
              </a:rPr>
              <a:t>     </a:t>
            </a:r>
            <a:r>
              <a:rPr lang="en-GB" sz="1300">
                <a:latin typeface="Lato" panose="020F0502020204030203"/>
                <a:ea typeface="Lato" panose="020F0502020204030203"/>
                <a:cs typeface="Lato" panose="020F0502020204030203"/>
                <a:sym typeface="Lato" panose="020F0502020204030203"/>
              </a:rPr>
              <a:t>(ctrl+alt+f2/f3)</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Else =&gt; logged into kernel log file</a:t>
            </a:r>
            <a:endParaRPr sz="1300">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SzPts val="990"/>
              <a:buNone/>
            </a:pPr>
            <a:r>
              <a:rPr lang="en-GB" sz="1300">
                <a:latin typeface="Lato" panose="020F0502020204030203"/>
                <a:ea typeface="Lato" panose="020F0502020204030203"/>
                <a:cs typeface="Lato" panose="020F0502020204030203"/>
                <a:sym typeface="Lato" panose="020F0502020204030203"/>
              </a:rPr>
              <a:t>(can be called by </a:t>
            </a:r>
            <a:r>
              <a:rPr lang="en-GB" sz="1300" b="1">
                <a:latin typeface="Lato" panose="020F0502020204030203"/>
                <a:ea typeface="Lato" panose="020F0502020204030203"/>
                <a:cs typeface="Lato" panose="020F0502020204030203"/>
                <a:sym typeface="Lato" panose="020F0502020204030203"/>
              </a:rPr>
              <a:t>dmesg</a:t>
            </a:r>
            <a:r>
              <a:rPr lang="en-GB" sz="1300">
                <a:latin typeface="Lato" panose="020F0502020204030203"/>
                <a:ea typeface="Lato" panose="020F0502020204030203"/>
                <a:cs typeface="Lato" panose="020F0502020204030203"/>
                <a:sym typeface="Lato" panose="020F0502020204030203"/>
              </a:rPr>
              <a:t>)</a:t>
            </a:r>
            <a:endParaRPr sz="1300">
              <a:latin typeface="Lato" panose="020F0502020204030203"/>
              <a:ea typeface="Lato" panose="020F0502020204030203"/>
              <a:cs typeface="Lato" panose="020F0502020204030203"/>
              <a:sym typeface="Lato" panose="020F0502020204030203"/>
            </a:endParaRPr>
          </a:p>
        </p:txBody>
      </p:sp>
      <p:sp>
        <p:nvSpPr>
          <p:cNvPr id="191" name="Google Shape;191;p21"/>
          <p:cNvSpPr txBox="1"/>
          <p:nvPr>
            <p:ph type="body" idx="1"/>
          </p:nvPr>
        </p:nvSpPr>
        <p:spPr>
          <a:xfrm>
            <a:off x="784475" y="4619700"/>
            <a:ext cx="6936000" cy="523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Link: </a:t>
            </a:r>
            <a:r>
              <a:rPr lang="en-GB" i="1" u="sng">
                <a:solidFill>
                  <a:schemeClr val="hlink"/>
                </a:solidFill>
                <a:hlinkClick r:id="rId1"/>
              </a:rPr>
              <a:t>https://www.kernel.org/doc/html/latest/core-api/printk-basics.html</a:t>
            </a:r>
            <a:endParaRPr i="1" u="sng">
              <a:solidFill>
                <a:schemeClr val="accent1"/>
              </a:solidFill>
            </a:endParaRPr>
          </a:p>
        </p:txBody>
      </p:sp>
      <p:pic>
        <p:nvPicPr>
          <p:cNvPr id="192" name="Google Shape;192;p21"/>
          <p:cNvPicPr preferRelativeResize="0"/>
          <p:nvPr/>
        </p:nvPicPr>
        <p:blipFill>
          <a:blip r:embed="rId2"/>
          <a:stretch>
            <a:fillRect/>
          </a:stretch>
        </p:blipFill>
        <p:spPr>
          <a:xfrm>
            <a:off x="3662400" y="2571750"/>
            <a:ext cx="4686300" cy="2105025"/>
          </a:xfrm>
          <a:prstGeom prst="rect">
            <a:avLst/>
          </a:prstGeom>
          <a:noFill/>
          <a:ln>
            <a:noFill/>
          </a:ln>
        </p:spPr>
      </p:pic>
      <p:pic>
        <p:nvPicPr>
          <p:cNvPr id="193" name="Google Shape;193;p21"/>
          <p:cNvPicPr preferRelativeResize="0"/>
          <p:nvPr/>
        </p:nvPicPr>
        <p:blipFill>
          <a:blip r:embed="rId3"/>
          <a:stretch>
            <a:fillRect/>
          </a:stretch>
        </p:blipFill>
        <p:spPr>
          <a:xfrm>
            <a:off x="1118750" y="2168850"/>
            <a:ext cx="6267450" cy="314325"/>
          </a:xfrm>
          <a:prstGeom prst="rect">
            <a:avLst/>
          </a:prstGeom>
          <a:noFill/>
          <a:ln>
            <a:noFill/>
          </a:ln>
        </p:spPr>
      </p:pic>
      <p:sp>
        <p:nvSpPr>
          <p:cNvPr id="194" name="Google Shape;194;p21"/>
          <p:cNvSpPr/>
          <p:nvPr/>
        </p:nvSpPr>
        <p:spPr>
          <a:xfrm>
            <a:off x="1106675" y="2339375"/>
            <a:ext cx="141900" cy="143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5" name="Google Shape;195;p21"/>
          <p:cNvCxnSpPr>
            <a:stCxn id="194" idx="4"/>
          </p:cNvCxnSpPr>
          <p:nvPr/>
        </p:nvCxnSpPr>
        <p:spPr>
          <a:xfrm>
            <a:off x="1177625" y="2483075"/>
            <a:ext cx="0" cy="29730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1"/>
          <p:cNvSpPr/>
          <p:nvPr/>
        </p:nvSpPr>
        <p:spPr>
          <a:xfrm>
            <a:off x="1602925" y="2339375"/>
            <a:ext cx="212700" cy="1437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97" name="Google Shape;197;p21"/>
          <p:cNvCxnSpPr>
            <a:stCxn id="196" idx="4"/>
          </p:cNvCxnSpPr>
          <p:nvPr/>
        </p:nvCxnSpPr>
        <p:spPr>
          <a:xfrm>
            <a:off x="1709275" y="2483075"/>
            <a:ext cx="27600" cy="651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19857</Words>
  <Application>WPS Presentation</Application>
  <PresentationFormat/>
  <Paragraphs>1180</Paragraphs>
  <Slides>70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70</vt:i4>
      </vt:variant>
    </vt:vector>
  </HeadingPairs>
  <TitlesOfParts>
    <vt:vector size="80" baseType="lpstr">
      <vt:lpstr>Arial</vt:lpstr>
      <vt:lpstr>SimSun</vt:lpstr>
      <vt:lpstr>Wingdings</vt:lpstr>
      <vt:lpstr>Arial</vt:lpstr>
      <vt:lpstr>Montserrat</vt:lpstr>
      <vt:lpstr>Lato</vt:lpstr>
      <vt:lpstr>Microsoft YaHei</vt:lpstr>
      <vt:lpstr>Arial Unicode MS</vt:lpstr>
      <vt:lpstr>Roboto Mono</vt:lpstr>
      <vt:lpstr>Focus</vt:lpstr>
      <vt:lpstr>Developing a Linux Loadable Kernel      Module based rootkit from scratch</vt:lpstr>
      <vt:lpstr>$id</vt:lpstr>
      <vt:lpstr>What are rootkit ?</vt:lpstr>
      <vt:lpstr>Introduction:</vt:lpstr>
      <vt:lpstr>Syscall interception/ Hijacking method:</vt:lpstr>
      <vt:lpstr>2. IOCTL:</vt:lpstr>
      <vt:lpstr>Steps I followed to create this rootkit:</vt:lpstr>
      <vt:lpstr>Part1: Basics regarding LKM (Dynamic Module) creation:</vt:lpstr>
      <vt:lpstr>(can be called by dmesg)</vt:lpstr>
      <vt:lpstr>IV. /sys/module/[THIS_MODULE]/ directory (sysfs) </vt:lpstr>
      <vt:lpstr>Steps I followed to create this rootkit:</vt:lpstr>
      <vt:lpstr>Part2: Let’s Hide!:</vt:lpstr>
      <vt:lpstr> </vt:lpstr>
      <vt:lpstr>But for kernel 5.15, list_head() in  types.h, but list_del() is in  list.h file ]</vt:lpstr>
      <vt:lpstr>VIII. Before removing, Storing location of LKM element: (To undo our did after removal of LKM) =&gt; OPSEC safe!</vt:lpstr>
      <vt:lpstr>IX. Removing:</vt:lpstr>
      <vt:lpstr>IV. Again, kobject :) =&gt; guess what ? Clicked </vt:lpstr>
      <vt:lpstr>And Boom!</vt:lpstr>
      <vt:lpstr>Steps I followed to create this rootkit:</vt:lpstr>
      <vt:lpstr>Part3: Let’s Reveal!:</vt:lpstr>
      <vt:lpstr>												        	         </vt:lpstr>
      <vt:lpstr>=&gt; Easy Win for BlueTeamers to Check any suspicious folders (meaning LKM ).</vt:lpstr>
      <vt:lpstr>Steps I followed to create this rootkit:</vt:lpstr>
      <vt:lpstr>Part4: Let’s Protect our Creation! (rmmod Proof):</vt:lpstr>
      <vt:lpstr>Steps I followed to create this rootkit:</vt:lpstr>
      <vt:lpstr>Part5: Making our Creation Removable:</vt:lpstr>
      <vt:lpstr>Steps I followed to create this rootkit:</vt:lpstr>
      <vt:lpstr>And setting Altered Creds:</vt:lpstr>
      <vt:lpstr>2. What to Alter ?</vt:lpstr>
      <vt:lpstr>						</vt:lpstr>
      <vt:lpstr>Steps I followed to create this rootkit:</vt:lpstr>
      <vt:lpstr>II. Another way is not so direct, via IOCTL(Input Output Control).</vt:lpstr>
      <vt:lpstr>	How?</vt:lpstr>
      <vt:lpstr>4.  Registering and adding Char Device file:</vt:lpstr>
      <vt:lpstr>6. How does it look?</vt:lpstr>
      <vt:lpstr>To read from Char Device File and Compare:</vt:lpstr>
      <vt:lpstr>														</vt:lpstr>
      <vt:lpstr>PowerPoint 演示文稿</vt:lpstr>
      <vt:lpstr>  2.      Programmatic method using Syscall (simply functions): -&gt; PTO</vt:lpstr>
      <vt:lpstr>	II. In kprobe structure: </vt:lpstr>
      <vt:lpstr>PowerPoint 演示文稿</vt:lpstr>
      <vt:lpstr>Let’s do it!</vt:lpstr>
      <vt:lpstr>3. Now, Updating -&gt; WP flag -&gt; read-only sections Writable -&gt; SysCall Table (Ready!)</vt:lpstr>
      <vt:lpstr>   B.       Those registers stored in a struct called “pt_regs”:</vt:lpstr>
      <vt:lpstr>Let’s see the code =&gt;</vt:lpstr>
      <vt:lpstr>Diverge to our Malicious function:</vt:lpstr>
      <vt:lpstr>Workings:</vt:lpstr>
      <vt:lpstr>II. strace output: (Why? ls and ps )</vt:lpstr>
      <vt:lpstr>										Let’s see the code!</vt:lpstr>
      <vt:lpstr>	“hacked_kill”?</vt:lpstr>
      <vt:lpstr>hacked_getdents64:</vt:lpstr>
      <vt:lpstr>				</vt:lpstr>
      <vt:lpstr>Iterate through directory entries: to HIDE:</vt:lpstr>
      <vt:lpstr>tasks for corresponding  pid =&gt; Invisible!</vt:lpstr>
      <vt:lpstr>Last Malicious function =&gt; hacked_kill</vt:lpstr>
      <vt:lpstr>Working:</vt:lpstr>
      <vt:lpstr>Making it Reboot Persistent (Manual Method):</vt:lpstr>
      <vt:lpstr>Loaded Automatically!!</vt:lpstr>
      <vt:lpstr>Rkhunter Scan result:</vt:lpstr>
      <vt:lpstr>My rootkit features:</vt:lpstr>
      <vt:lpstr>Demo Time:</vt:lpstr>
      <vt:lpstr>Limitations:</vt:lpstr>
      <vt:lpstr>Detection!</vt:lpstr>
      <vt:lpstr>Can also be detected by : Osqueryi Sql Script: unusually-tainted-kernel-linux.sql</vt:lpstr>
      <vt:lpstr>	Can be Explored, too!</vt:lpstr>
      <vt:lpstr>Updation That Can be Made:</vt:lpstr>
      <vt:lpstr>Honourable Mentions:</vt:lpstr>
      <vt:lpstr>Links to  project repo and blog post:</vt:lpstr>
      <vt:lpstr>References:</vt:lpstr>
      <vt:lpstr>QnA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Developing a Linux Loadable Kernel      Module based rootkit from scratch</dc:title>
  <dc:creator/>
  <cp:lastModifiedBy>HP</cp:lastModifiedBy>
  <cp:revision>8</cp:revision>
  <dcterms:created xsi:type="dcterms:W3CDTF">2023-09-14T19:20:00Z</dcterms:created>
  <dcterms:modified xsi:type="dcterms:W3CDTF">2023-09-20T19:44:21Z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74E7C53549F14F028A12D78AB3E56047_12</vt:lpwstr>
  </property>
  <property fmtid="{D5CDD505-2E9C-101B-9397-08002B2CF9AE}" pid="3" name="KSOProductBuildVer">
    <vt:lpwstr>1033-12.2.0.13215</vt:lpwstr>
  </property>
</Properties>
</file>