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3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4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Digital Twin Software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With Aftermarket Software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Architecture Diagram</a:t>
            </a:r>
          </a:p>
        </p:txBody>
      </p:sp>
      <p:pic>
        <p:nvPicPr>
          <p:cNvPr id="3" name="Picture 2" descr="A_flowchart_diagram_in_a_digital_illustration_de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Architecture with Aftermarket Software Tools</a:t>
            </a:r>
          </a:p>
        </p:txBody>
      </p:sp>
      <p:pic>
        <p:nvPicPr>
          <p:cNvPr id="3" name="Picture 2" descr="A_2D_digital_illustration_diagram_illustrates_the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8410" y="48509"/>
            <a:ext cx="8229600" cy="865891"/>
          </a:xfrm>
        </p:spPr>
        <p:txBody>
          <a:bodyPr>
            <a:normAutofit/>
          </a:bodyPr>
          <a:lstStyle/>
          <a:p>
            <a:r>
              <a:rPr sz="3200" dirty="0"/>
              <a:t>Aftermarket Tool Mapping by Architecture Layer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434957"/>
            <a:ext cx="82296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dirty="0"/>
              <a:t>1. Data Acquisition &amp; Integration:</a:t>
            </a:r>
          </a:p>
          <a:p>
            <a:r>
              <a:rPr dirty="0"/>
              <a:t>   - Node-RED</a:t>
            </a:r>
          </a:p>
          <a:p>
            <a:r>
              <a:rPr dirty="0"/>
              <a:t>   - MQTT Broker (e.g., </a:t>
            </a:r>
            <a:r>
              <a:rPr dirty="0" err="1"/>
              <a:t>Mosquitto</a:t>
            </a:r>
            <a:r>
              <a:rPr dirty="0"/>
              <a:t>)</a:t>
            </a:r>
          </a:p>
          <a:p>
            <a:r>
              <a:rPr dirty="0"/>
              <a:t>   - OPC UA Servers</a:t>
            </a:r>
          </a:p>
          <a:p>
            <a:r>
              <a:rPr dirty="0"/>
              <a:t>   - Siemens </a:t>
            </a:r>
            <a:r>
              <a:rPr dirty="0" err="1"/>
              <a:t>MindSphere</a:t>
            </a:r>
            <a:endParaRPr dirty="0"/>
          </a:p>
          <a:p>
            <a:endParaRPr dirty="0"/>
          </a:p>
          <a:p>
            <a:r>
              <a:rPr dirty="0"/>
              <a:t>2. Data Processing &amp; Simulation:</a:t>
            </a:r>
          </a:p>
          <a:p>
            <a:r>
              <a:rPr dirty="0"/>
              <a:t>   - MATLAB/Simulink</a:t>
            </a:r>
          </a:p>
          <a:p>
            <a:r>
              <a:rPr dirty="0"/>
              <a:t>   - ANSYS Twin Builder</a:t>
            </a:r>
          </a:p>
          <a:p>
            <a:r>
              <a:rPr dirty="0"/>
              <a:t>   - </a:t>
            </a:r>
            <a:r>
              <a:rPr dirty="0" err="1"/>
              <a:t>Modelica</a:t>
            </a:r>
            <a:r>
              <a:rPr dirty="0"/>
              <a:t> (</a:t>
            </a:r>
            <a:r>
              <a:rPr dirty="0" err="1"/>
              <a:t>OpenModelica</a:t>
            </a:r>
            <a:r>
              <a:rPr dirty="0"/>
              <a:t>, </a:t>
            </a:r>
            <a:r>
              <a:rPr dirty="0" err="1"/>
              <a:t>Dymola</a:t>
            </a:r>
            <a:r>
              <a:rPr dirty="0"/>
              <a:t>)</a:t>
            </a:r>
          </a:p>
          <a:p>
            <a:r>
              <a:rPr dirty="0"/>
              <a:t>   - TensorFlow / scikit-learn</a:t>
            </a:r>
          </a:p>
          <a:p>
            <a:endParaRPr dirty="0"/>
          </a:p>
          <a:p>
            <a:r>
              <a:rPr dirty="0"/>
              <a:t>4. Feedback &amp; Control Logic:</a:t>
            </a:r>
          </a:p>
          <a:p>
            <a:r>
              <a:rPr dirty="0"/>
              <a:t>   - Siemens SIMIT</a:t>
            </a:r>
          </a:p>
          <a:p>
            <a:r>
              <a:rPr dirty="0"/>
              <a:t>   - LabVIEW</a:t>
            </a:r>
          </a:p>
          <a:p>
            <a:r>
              <a:rPr dirty="0"/>
              <a:t>   - Azure Digital Twins API</a:t>
            </a:r>
          </a:p>
          <a:p>
            <a:r>
              <a:rPr dirty="0"/>
              <a:t>   - NI </a:t>
            </a:r>
            <a:r>
              <a:rPr dirty="0" err="1"/>
              <a:t>CompactRIO</a:t>
            </a:r>
            <a:endParaRPr dirty="0"/>
          </a:p>
          <a:p>
            <a:r>
              <a:rPr lang="en-US" dirty="0"/>
              <a:t>3. Visualization &amp; Dashboard:</a:t>
            </a:r>
          </a:p>
          <a:p>
            <a:r>
              <a:rPr lang="en-US" dirty="0"/>
              <a:t>   - Grafana</a:t>
            </a:r>
          </a:p>
          <a:p>
            <a:r>
              <a:rPr lang="en-US" dirty="0"/>
              <a:t>   - Power BI</a:t>
            </a:r>
          </a:p>
          <a:p>
            <a:r>
              <a:rPr lang="en-US" dirty="0"/>
              <a:t>   - </a:t>
            </a:r>
            <a:r>
              <a:rPr lang="en-US" dirty="0" err="1"/>
              <a:t>Plotly</a:t>
            </a:r>
            <a:r>
              <a:rPr lang="en-US" dirty="0"/>
              <a:t> Dash</a:t>
            </a:r>
          </a:p>
          <a:p>
            <a:r>
              <a:rPr lang="en-US" dirty="0"/>
              <a:t>   - </a:t>
            </a:r>
            <a:r>
              <a:rPr lang="en-US" dirty="0" err="1"/>
              <a:t>ThingWorx</a:t>
            </a:r>
            <a:r>
              <a:rPr lang="en-US" dirty="0"/>
              <a:t> Mashups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D4BCF2-8E3D-FB56-C505-3EFBF1F9E7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603756"/>
              </p:ext>
            </p:extLst>
          </p:nvPr>
        </p:nvGraphicFramePr>
        <p:xfrm>
          <a:off x="506626" y="1088078"/>
          <a:ext cx="8241958" cy="50902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0979">
                  <a:extLst>
                    <a:ext uri="{9D8B030D-6E8A-4147-A177-3AD203B41FA5}">
                      <a16:colId xmlns:a16="http://schemas.microsoft.com/office/drawing/2014/main" val="1645759601"/>
                    </a:ext>
                  </a:extLst>
                </a:gridCol>
                <a:gridCol w="4120979">
                  <a:extLst>
                    <a:ext uri="{9D8B030D-6E8A-4147-A177-3AD203B41FA5}">
                      <a16:colId xmlns:a16="http://schemas.microsoft.com/office/drawing/2014/main" val="2855007689"/>
                    </a:ext>
                  </a:extLst>
                </a:gridCol>
              </a:tblGrid>
              <a:tr h="2545149">
                <a:tc>
                  <a:txBody>
                    <a:bodyPr/>
                    <a:lstStyle/>
                    <a:p>
                      <a:r>
                        <a:rPr lang="en-US" dirty="0"/>
                        <a:t>1. Data Acquisition &amp; Integration:</a:t>
                      </a:r>
                    </a:p>
                    <a:p>
                      <a:r>
                        <a:rPr lang="en-US" dirty="0"/>
                        <a:t>   - Node-RED</a:t>
                      </a:r>
                    </a:p>
                    <a:p>
                      <a:r>
                        <a:rPr lang="en-US" dirty="0"/>
                        <a:t>   - MQTT Broker (e.g., </a:t>
                      </a:r>
                      <a:r>
                        <a:rPr lang="en-US" dirty="0" err="1"/>
                        <a:t>Mosquitto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- OPC UA Servers</a:t>
                      </a:r>
                    </a:p>
                    <a:p>
                      <a:r>
                        <a:rPr lang="en-US" dirty="0"/>
                        <a:t>   - Siemens </a:t>
                      </a:r>
                      <a:r>
                        <a:rPr lang="en-US" dirty="0" err="1"/>
                        <a:t>MindSphere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Visualization &amp; Dashboard:</a:t>
                      </a:r>
                    </a:p>
                    <a:p>
                      <a:r>
                        <a:rPr lang="en-US" dirty="0"/>
                        <a:t>   - Grafana</a:t>
                      </a:r>
                    </a:p>
                    <a:p>
                      <a:r>
                        <a:rPr lang="en-US" dirty="0"/>
                        <a:t>   - Power BI</a:t>
                      </a:r>
                    </a:p>
                    <a:p>
                      <a:r>
                        <a:rPr lang="en-US" dirty="0"/>
                        <a:t>   - </a:t>
                      </a:r>
                      <a:r>
                        <a:rPr lang="en-US" dirty="0" err="1"/>
                        <a:t>Plotly</a:t>
                      </a:r>
                      <a:r>
                        <a:rPr lang="en-US" dirty="0"/>
                        <a:t> Dash</a:t>
                      </a:r>
                    </a:p>
                    <a:p>
                      <a:r>
                        <a:rPr lang="en-US" dirty="0"/>
                        <a:t>   - </a:t>
                      </a:r>
                      <a:r>
                        <a:rPr lang="en-US" dirty="0" err="1"/>
                        <a:t>ThingWorx</a:t>
                      </a:r>
                      <a:r>
                        <a:rPr lang="en-US" dirty="0"/>
                        <a:t> Mashups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12041"/>
                  </a:ext>
                </a:extLst>
              </a:tr>
              <a:tr h="2545149">
                <a:tc>
                  <a:txBody>
                    <a:bodyPr/>
                    <a:lstStyle/>
                    <a:p>
                      <a:r>
                        <a:rPr lang="en-US" dirty="0"/>
                        <a:t>2. Data Processing &amp; Simulation:</a:t>
                      </a:r>
                    </a:p>
                    <a:p>
                      <a:r>
                        <a:rPr lang="en-US" dirty="0"/>
                        <a:t>   - MATLAB/Simulink</a:t>
                      </a:r>
                    </a:p>
                    <a:p>
                      <a:r>
                        <a:rPr lang="en-US" dirty="0"/>
                        <a:t>   - ANSYS Twin Builder</a:t>
                      </a:r>
                    </a:p>
                    <a:p>
                      <a:r>
                        <a:rPr lang="en-US" dirty="0"/>
                        <a:t>   - </a:t>
                      </a:r>
                      <a:r>
                        <a:rPr lang="en-US" dirty="0" err="1"/>
                        <a:t>Modelica</a:t>
                      </a:r>
                      <a:r>
                        <a:rPr lang="en-US" dirty="0"/>
                        <a:t> (</a:t>
                      </a:r>
                      <a:r>
                        <a:rPr lang="en-US" dirty="0" err="1"/>
                        <a:t>OpenModelica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Dymola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   - TensorFlow / scikit-learn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 Feedback &amp; Control Logic:</a:t>
                      </a:r>
                    </a:p>
                    <a:p>
                      <a:r>
                        <a:rPr lang="en-US" dirty="0"/>
                        <a:t>   - Siemens SIMIT</a:t>
                      </a:r>
                    </a:p>
                    <a:p>
                      <a:r>
                        <a:rPr lang="en-US" dirty="0"/>
                        <a:t>   - LabVIEW</a:t>
                      </a:r>
                    </a:p>
                    <a:p>
                      <a:r>
                        <a:rPr lang="en-US" dirty="0"/>
                        <a:t>   - Azure Digital Twins API</a:t>
                      </a:r>
                    </a:p>
                    <a:p>
                      <a:r>
                        <a:rPr lang="en-US" dirty="0"/>
                        <a:t>   - NI </a:t>
                      </a:r>
                      <a:r>
                        <a:rPr lang="en-US" dirty="0" err="1"/>
                        <a:t>CompactRIO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785746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7C646331-B209-A38A-55C3-3CD067CE1CD3}"/>
              </a:ext>
            </a:extLst>
          </p:cNvPr>
          <p:cNvSpPr txBox="1">
            <a:spLocks/>
          </p:cNvSpPr>
          <p:nvPr/>
        </p:nvSpPr>
        <p:spPr>
          <a:xfrm>
            <a:off x="568410" y="48509"/>
            <a:ext cx="8229600" cy="865891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Aftermarket Tool Mapping by Architecture Layer</a:t>
            </a:r>
          </a:p>
        </p:txBody>
      </p:sp>
    </p:spTree>
    <p:extLst>
      <p:ext uri="{BB962C8B-B14F-4D97-AF65-F5344CB8AC3E}">
        <p14:creationId xmlns:p14="http://schemas.microsoft.com/office/powerpoint/2010/main" val="3061972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238</Words>
  <Application>Microsoft Office PowerPoint</Application>
  <PresentationFormat>On-screen Show (4:3)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Digital Twin Software Architecture</vt:lpstr>
      <vt:lpstr>Overview Architecture Diagram</vt:lpstr>
      <vt:lpstr>Architecture with Aftermarket Software Tools</vt:lpstr>
      <vt:lpstr>Aftermarket Tool Mapping by Architecture Layer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Mayssa Sleiman</dc:creator>
  <cp:keywords/>
  <dc:description>generated using python-pptx</dc:description>
  <cp:lastModifiedBy>Mayssa Sleiman</cp:lastModifiedBy>
  <cp:revision>3</cp:revision>
  <dcterms:created xsi:type="dcterms:W3CDTF">2013-01-27T09:14:16Z</dcterms:created>
  <dcterms:modified xsi:type="dcterms:W3CDTF">2025-05-15T20:52:07Z</dcterms:modified>
  <cp:category/>
</cp:coreProperties>
</file>