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80F295-302F-4B35-B513-2A6D564DC510}" v="1107" dt="2023-03-24T18:47:02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5562-C38E-630C-68DB-FF32A2205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DFC9E-34A7-1671-C598-D574533C3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E337B-943B-9498-4FAE-F05DAB2F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60D4-0A80-4EA1-948C-7219199EABC1}" type="datetimeFigureOut">
              <a:rPr lang="pt-PT" smtClean="0"/>
              <a:t>26/03/2023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598D4-4E81-4F70-8260-9F2206CF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3B987-76F0-49DE-5E0E-70E2A44C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CD8C-C0F4-4F5F-BFE4-0825C3E6BB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42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9731-5EE6-8845-D624-EA94E877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316C4-F81F-276B-467B-D8FFFDC8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0FEB-E903-3DBD-903B-191B8F77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60D4-0A80-4EA1-948C-7219199EABC1}" type="datetimeFigureOut">
              <a:rPr lang="pt-PT" smtClean="0"/>
              <a:t>26/03/2023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54FEB-D98C-E542-0FE4-F4E9BDD3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52400-772F-D6BF-763F-E725EFB58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CD8C-C0F4-4F5F-BFE4-0825C3E6BB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970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91570-A71E-12AA-D994-BE419388BA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2CC90-8C29-7A69-9449-EE0D48703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4A0FA-F782-692E-7C05-4A60BF34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60D4-0A80-4EA1-948C-7219199EABC1}" type="datetimeFigureOut">
              <a:rPr lang="pt-PT" smtClean="0"/>
              <a:t>26/03/2023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3F41F-E2AC-8816-9752-143734B1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BC194-6418-93DD-F061-890F98EF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CD8C-C0F4-4F5F-BFE4-0825C3E6BB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887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09C8-C192-D580-023D-EEEA369D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1C25-446A-72FA-A3C9-076637A6F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E61CF-ED2C-A695-6A43-34EB93FD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60D4-0A80-4EA1-948C-7219199EABC1}" type="datetimeFigureOut">
              <a:rPr lang="pt-PT" smtClean="0"/>
              <a:t>26/03/2023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E709E-B768-8C73-BE8C-0464F1F1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BF398-4DF0-EBC5-DB87-86CF08B3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CD8C-C0F4-4F5F-BFE4-0825C3E6BB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611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0DFC-A2AC-3B52-4DF9-4413C466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3BEC0-9A36-F4EA-B7E8-FD735E2F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CC095-E973-A2EA-C678-09DA75E9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60D4-0A80-4EA1-948C-7219199EABC1}" type="datetimeFigureOut">
              <a:rPr lang="pt-PT" smtClean="0"/>
              <a:t>26/03/2023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587D-3049-04EE-52A6-06B6DD39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870AF-3CAB-8651-7AFB-1EF6F9ED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CD8C-C0F4-4F5F-BFE4-0825C3E6BB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112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9E5D-6FC3-DBF9-2453-CA3E9256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17CC2-FF58-AD3B-BFB1-F4E14CC6A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F5541-BD1F-5217-09E8-4BBEF0936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3CD92-B3C1-A611-59FC-6E75A4DE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60D4-0A80-4EA1-948C-7219199EABC1}" type="datetimeFigureOut">
              <a:rPr lang="pt-PT" smtClean="0"/>
              <a:t>26/03/2023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D98AD-D9C6-5B2C-1641-9E77488D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703FF-8D26-56D1-B8D3-C7A9D0F2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CD8C-C0F4-4F5F-BFE4-0825C3E6BB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106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72BD-B8B3-3389-F00A-4E6A94F2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A3842-CFAA-3F33-9328-61653B9A6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9BD55-7A73-94E8-638D-410B8174A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6E254-246D-92D3-CAB8-BA727DF39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5C375-9F63-0CC8-1CB5-7BFAC8F80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BD4C2B-46CC-5C1E-4A6F-88BED518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60D4-0A80-4EA1-948C-7219199EABC1}" type="datetimeFigureOut">
              <a:rPr lang="pt-PT" smtClean="0"/>
              <a:t>26/03/2023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24C10-0A17-76AA-C0CA-D80275032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96B66-8CD4-5707-1D52-DDC7C820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CD8C-C0F4-4F5F-BFE4-0825C3E6BB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202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42D1-865F-B1EF-C343-EFDFDE4E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CB0E8-6747-3411-3ED9-BD0BA01B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60D4-0A80-4EA1-948C-7219199EABC1}" type="datetimeFigureOut">
              <a:rPr lang="pt-PT" smtClean="0"/>
              <a:t>26/03/2023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56DB0-50FF-6DED-C897-38FB24B7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A3CC5-CF5D-7B2C-D535-FC5D6D45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CD8C-C0F4-4F5F-BFE4-0825C3E6BB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426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8C2AE-9866-50A8-2FB3-C87BD1EC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60D4-0A80-4EA1-948C-7219199EABC1}" type="datetimeFigureOut">
              <a:rPr lang="pt-PT" smtClean="0"/>
              <a:t>26/03/2023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1E910-E1D4-D8FC-99C6-E1878E45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79E50-AE65-B634-965A-A86DD91D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CD8C-C0F4-4F5F-BFE4-0825C3E6BB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974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BE2F-6947-0BD7-A45B-2141E1144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FE2C4-8C59-6CB8-1582-EF66DF8DC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9A9C5-7ADF-FA56-644D-AF17859C7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1B2A0-D811-C4DD-3C05-658A0BCA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60D4-0A80-4EA1-948C-7219199EABC1}" type="datetimeFigureOut">
              <a:rPr lang="pt-PT" smtClean="0"/>
              <a:t>26/03/2023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A3E93-91D9-BF67-ABF5-17A43F95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BD2B5-432B-45E9-BF14-89F2FBDE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CD8C-C0F4-4F5F-BFE4-0825C3E6BB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183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A0DC-8D8D-5A78-AF2E-52D599A3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BBCBA-A169-D87F-B9C7-E48E0A433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9108B-37E8-E8AB-A8FC-50C1D1F39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73442-6378-0F8B-8796-0C8D81A0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560D4-0A80-4EA1-948C-7219199EABC1}" type="datetimeFigureOut">
              <a:rPr lang="pt-PT" smtClean="0"/>
              <a:t>26/03/2023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914A1-8D04-7459-567B-FE749D73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01C34-1631-227B-21D9-0096ABA4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1CD8C-C0F4-4F5F-BFE4-0825C3E6BB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604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89622-079E-EF95-F664-E3C25240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6F6C0-87CB-5A58-D11C-518735C96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500A6-DE28-E4E9-7B34-0D9F115AF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560D4-0A80-4EA1-948C-7219199EABC1}" type="datetimeFigureOut">
              <a:rPr lang="pt-PT" smtClean="0"/>
              <a:t>26/03/2023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62F63-ACA4-719C-A081-F22D19A54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6BFDA-D87A-5880-59D9-5C63B9BF8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1CD8C-C0F4-4F5F-BFE4-0825C3E6BBA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18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7E3B33DE-DC90-E7A5-8348-C3A661EB6E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152" r="8152"/>
          <a:stretch/>
        </p:blipFill>
        <p:spPr>
          <a:xfrm>
            <a:off x="-84306" y="-521019"/>
            <a:ext cx="12276306" cy="7379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61E438-BFB3-C6A2-329B-EBF07FD33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268" y="0"/>
            <a:ext cx="9465732" cy="1104900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>
                <a:latin typeface="TimesNewRoman"/>
              </a:rPr>
              <a:t>Gender Detection using Facial Features with</a:t>
            </a:r>
            <a:br>
              <a:rPr lang="en-US" sz="2400" b="0" i="0" u="none" strike="noStrike" baseline="0" dirty="0">
                <a:latin typeface="TimesNewRoman"/>
              </a:rPr>
            </a:br>
            <a:r>
              <a:rPr lang="pt-PT" sz="2400" b="0" i="0" u="none" strike="noStrike" baseline="0" dirty="0" err="1">
                <a:latin typeface="TimesNewRoman"/>
              </a:rPr>
              <a:t>Support</a:t>
            </a:r>
            <a:r>
              <a:rPr lang="pt-PT" sz="2400" b="0" i="0" u="none" strike="noStrike" baseline="0" dirty="0">
                <a:latin typeface="TimesNewRoman"/>
              </a:rPr>
              <a:t> </a:t>
            </a:r>
            <a:r>
              <a:rPr lang="pt-PT" sz="2400" b="0" i="0" u="none" strike="noStrike" baseline="0" dirty="0" err="1">
                <a:latin typeface="TimesNewRoman"/>
              </a:rPr>
              <a:t>Vector</a:t>
            </a:r>
            <a:r>
              <a:rPr lang="pt-PT" sz="2400" b="0" i="0" u="none" strike="noStrike" baseline="0" dirty="0">
                <a:latin typeface="TimesNewRoman"/>
              </a:rPr>
              <a:t> Machine</a:t>
            </a:r>
            <a:br>
              <a:rPr lang="pt-PT" sz="2400" b="0" i="0" u="none" strike="noStrike" baseline="0" dirty="0">
                <a:latin typeface="TimesNewRoman"/>
              </a:rPr>
            </a:br>
            <a:r>
              <a:rPr lang="pt-PT" sz="1800" i="0" u="none" strike="noStrike" baseline="0" dirty="0">
                <a:latin typeface="+mn-lt"/>
              </a:rPr>
              <a:t>-</a:t>
            </a:r>
            <a:r>
              <a:rPr lang="pt-PT" sz="1800" dirty="0" err="1">
                <a:latin typeface="+mn-lt"/>
              </a:rPr>
              <a:t>Replication</a:t>
            </a:r>
            <a:r>
              <a:rPr lang="pt-PT" sz="1800" dirty="0">
                <a:latin typeface="+mn-lt"/>
              </a:rPr>
              <a:t> &amp; </a:t>
            </a:r>
            <a:r>
              <a:rPr lang="pt-PT" sz="1800" dirty="0" err="1">
                <a:latin typeface="+mn-lt"/>
              </a:rPr>
              <a:t>Additive</a:t>
            </a:r>
            <a:r>
              <a:rPr lang="pt-PT" sz="1800" dirty="0">
                <a:latin typeface="+mn-lt"/>
              </a:rPr>
              <a:t> </a:t>
            </a:r>
            <a:r>
              <a:rPr lang="pt-PT" sz="1800" dirty="0" err="1">
                <a:latin typeface="+mn-lt"/>
              </a:rPr>
              <a:t>Work</a:t>
            </a:r>
            <a:r>
              <a:rPr lang="pt-PT" sz="1800" dirty="0">
                <a:latin typeface="+mn-lt"/>
              </a:rPr>
              <a:t>-</a:t>
            </a:r>
            <a:endParaRPr lang="pt-PT" sz="2000" dirty="0">
              <a:latin typeface="+mn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81DCCA2-3758-9F18-F2ED-468694514C35}"/>
              </a:ext>
            </a:extLst>
          </p:cNvPr>
          <p:cNvSpPr txBox="1">
            <a:spLocks/>
          </p:cNvSpPr>
          <p:nvPr/>
        </p:nvSpPr>
        <p:spPr>
          <a:xfrm>
            <a:off x="8042695" y="6062254"/>
            <a:ext cx="4572000" cy="795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PT" sz="140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Project Proposal - 2022/23</a:t>
            </a:r>
            <a:endParaRPr lang="pt-PT" sz="1400"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PT" sz="1400">
                <a:effectLst/>
                <a:ea typeface="Times New Roman" panose="02020603050405020304" pitchFamily="18" charset="0"/>
              </a:rPr>
              <a:t>Martim Silva 51304 and Alexandre Sobreira 59451</a:t>
            </a:r>
            <a:endParaRPr lang="pt-PT" sz="140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E17FB08-6B41-4848-A1B4-E529F55CD0C1}"/>
              </a:ext>
            </a:extLst>
          </p:cNvPr>
          <p:cNvSpPr txBox="1">
            <a:spLocks/>
          </p:cNvSpPr>
          <p:nvPr/>
        </p:nvSpPr>
        <p:spPr>
          <a:xfrm>
            <a:off x="1118260" y="1295444"/>
            <a:ext cx="11139054" cy="110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b="1" dirty="0"/>
              <a:t>Base </a:t>
            </a:r>
            <a:r>
              <a:rPr lang="pt-PT" sz="1800" b="1" dirty="0" err="1"/>
              <a:t>Paper</a:t>
            </a:r>
            <a:r>
              <a:rPr lang="pt-PT" sz="1800" b="1" dirty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ea typeface="Times New Roman" panose="02020603050405020304" pitchFamily="18" charset="0"/>
              </a:rPr>
              <a:t>Hiremath et al. (2022) </a:t>
            </a:r>
            <a:r>
              <a:rPr lang="en-GB" sz="1800" dirty="0"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sz="1800" dirty="0">
                <a:effectLst/>
                <a:ea typeface="Times New Roman" panose="02020603050405020304" pitchFamily="18" charset="0"/>
              </a:rPr>
              <a:t>Determined human gender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PT" sz="1800" dirty="0">
                <a:effectLst/>
                <a:ea typeface="Times New Roman" panose="02020603050405020304" pitchFamily="18" charset="0"/>
              </a:rPr>
              <a:t>SVM (RBF </a:t>
            </a:r>
            <a:r>
              <a:rPr lang="pt-PT" sz="1800" dirty="0" err="1">
                <a:effectLst/>
                <a:ea typeface="Times New Roman" panose="02020603050405020304" pitchFamily="18" charset="0"/>
              </a:rPr>
              <a:t>Kernel</a:t>
            </a:r>
            <a:r>
              <a:rPr lang="pt-PT" sz="1800" dirty="0">
                <a:effectLst/>
                <a:ea typeface="Times New Roman" panose="02020603050405020304" pitchFamily="18" charset="0"/>
              </a:rPr>
              <a:t>) </a:t>
            </a:r>
            <a:r>
              <a:rPr lang="pt-PT" sz="1800" dirty="0"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 91.63 % </a:t>
            </a:r>
            <a:r>
              <a:rPr lang="pt-PT" sz="1800" dirty="0" err="1">
                <a:effectLst/>
                <a:ea typeface="Times New Roman" panose="02020603050405020304" pitchFamily="18" charset="0"/>
                <a:sym typeface="Wingdings" panose="05000000000000000000" pitchFamily="2" charset="2"/>
              </a:rPr>
              <a:t>Acc</a:t>
            </a:r>
            <a:endParaRPr lang="pt-PT" sz="1800" dirty="0">
              <a:effectLst/>
              <a:ea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PT" sz="1800" dirty="0"/>
          </a:p>
          <a:p>
            <a:pPr algn="l"/>
            <a:endParaRPr lang="pt-PT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PT" sz="1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E0057B9-4331-BC49-DBFC-D6FA0861DF0C}"/>
              </a:ext>
            </a:extLst>
          </p:cNvPr>
          <p:cNvSpPr txBox="1">
            <a:spLocks/>
          </p:cNvSpPr>
          <p:nvPr/>
        </p:nvSpPr>
        <p:spPr>
          <a:xfrm>
            <a:off x="1092100" y="2400344"/>
            <a:ext cx="11245934" cy="1651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b="1" dirty="0" err="1"/>
              <a:t>Goal</a:t>
            </a:r>
            <a:r>
              <a:rPr lang="pt-PT" sz="1800" b="1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1800" dirty="0"/>
              <a:t>SVM </a:t>
            </a:r>
            <a:r>
              <a:rPr lang="pt-PT" sz="1800" dirty="0" err="1"/>
              <a:t>replication</a:t>
            </a:r>
            <a:r>
              <a:rPr lang="pt-PT" sz="1800" dirty="0"/>
              <a:t>;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1800" dirty="0" err="1"/>
              <a:t>Diferent</a:t>
            </a:r>
            <a:r>
              <a:rPr lang="pt-PT" sz="1800" dirty="0"/>
              <a:t> </a:t>
            </a:r>
            <a:r>
              <a:rPr lang="pt-PT" sz="1800" dirty="0" err="1"/>
              <a:t>techiques</a:t>
            </a:r>
            <a:r>
              <a:rPr lang="pt-PT" sz="1800" dirty="0"/>
              <a:t> </a:t>
            </a:r>
            <a:r>
              <a:rPr lang="pt-PT" sz="1800" dirty="0">
                <a:sym typeface="Wingdings" panose="05000000000000000000" pitchFamily="2" charset="2"/>
              </a:rPr>
              <a:t> CNN; </a:t>
            </a:r>
            <a:r>
              <a:rPr lang="pt-PT" sz="1800" dirty="0" err="1">
                <a:sym typeface="Wingdings" panose="05000000000000000000" pitchFamily="2" charset="2"/>
              </a:rPr>
              <a:t>Diferent</a:t>
            </a:r>
            <a:r>
              <a:rPr lang="pt-PT" sz="1800" dirty="0">
                <a:sym typeface="Wingdings" panose="05000000000000000000" pitchFamily="2" charset="2"/>
              </a:rPr>
              <a:t> SVM </a:t>
            </a:r>
            <a:r>
              <a:rPr lang="pt-PT" sz="1800" dirty="0" err="1">
                <a:sym typeface="Wingdings" panose="05000000000000000000" pitchFamily="2" charset="2"/>
              </a:rPr>
              <a:t>Kernels</a:t>
            </a:r>
            <a:r>
              <a:rPr lang="pt-PT" sz="1800" dirty="0">
                <a:sym typeface="Wingdings" panose="05000000000000000000" pitchFamily="2" charset="2"/>
              </a:rPr>
              <a:t>  </a:t>
            </a:r>
            <a:r>
              <a:rPr lang="pt-PT" sz="1800" dirty="0" err="1">
                <a:sym typeface="Wingdings" panose="05000000000000000000" pitchFamily="2" charset="2"/>
              </a:rPr>
              <a:t>Better</a:t>
            </a:r>
            <a:r>
              <a:rPr lang="pt-PT" sz="1800" dirty="0">
                <a:sym typeface="Wingdings" panose="05000000000000000000" pitchFamily="2" charset="2"/>
              </a:rPr>
              <a:t> </a:t>
            </a:r>
            <a:r>
              <a:rPr lang="pt-PT" sz="1800" dirty="0" err="1">
                <a:sym typeface="Wingdings" panose="05000000000000000000" pitchFamily="2" charset="2"/>
              </a:rPr>
              <a:t>results</a:t>
            </a:r>
            <a:r>
              <a:rPr lang="pt-PT" sz="1800" dirty="0">
                <a:sym typeface="Wingdings" panose="05000000000000000000" pitchFamily="2" charset="2"/>
              </a:rPr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1800" dirty="0" err="1">
                <a:sym typeface="Wingdings" panose="05000000000000000000" pitchFamily="2" charset="2"/>
              </a:rPr>
              <a:t>Not</a:t>
            </a:r>
            <a:r>
              <a:rPr lang="pt-PT" sz="1800" dirty="0">
                <a:sym typeface="Wingdings" panose="05000000000000000000" pitchFamily="2" charset="2"/>
              </a:rPr>
              <a:t> </a:t>
            </a:r>
            <a:r>
              <a:rPr lang="pt-PT" sz="1800" dirty="0" err="1">
                <a:sym typeface="Wingdings" panose="05000000000000000000" pitchFamily="2" charset="2"/>
              </a:rPr>
              <a:t>only</a:t>
            </a:r>
            <a:r>
              <a:rPr lang="pt-PT" sz="1800" dirty="0">
                <a:sym typeface="Wingdings" panose="05000000000000000000" pitchFamily="2" charset="2"/>
              </a:rPr>
              <a:t> Gender </a:t>
            </a:r>
            <a:r>
              <a:rPr lang="pt-PT" sz="1800" dirty="0" err="1">
                <a:sym typeface="Wingdings" panose="05000000000000000000" pitchFamily="2" charset="2"/>
              </a:rPr>
              <a:t>but</a:t>
            </a:r>
            <a:r>
              <a:rPr lang="pt-PT" sz="1800" dirty="0">
                <a:sym typeface="Wingdings" panose="05000000000000000000" pitchFamily="2" charset="2"/>
              </a:rPr>
              <a:t> Age </a:t>
            </a:r>
            <a:r>
              <a:rPr lang="pt-PT" sz="1800" dirty="0" err="1">
                <a:sym typeface="Wingdings" panose="05000000000000000000" pitchFamily="2" charset="2"/>
              </a:rPr>
              <a:t>will</a:t>
            </a:r>
            <a:r>
              <a:rPr lang="pt-PT" sz="1800" dirty="0">
                <a:sym typeface="Wingdings" panose="05000000000000000000" pitchFamily="2" charset="2"/>
              </a:rPr>
              <a:t> </a:t>
            </a:r>
            <a:r>
              <a:rPr lang="pt-PT" sz="1800" dirty="0" err="1">
                <a:sym typeface="Wingdings" panose="05000000000000000000" pitchFamily="2" charset="2"/>
              </a:rPr>
              <a:t>also</a:t>
            </a:r>
            <a:r>
              <a:rPr lang="pt-PT" sz="1800" dirty="0">
                <a:sym typeface="Wingdings" panose="05000000000000000000" pitchFamily="2" charset="2"/>
              </a:rPr>
              <a:t> </a:t>
            </a:r>
            <a:r>
              <a:rPr lang="pt-PT" sz="1800" dirty="0" err="1">
                <a:sym typeface="Wingdings" panose="05000000000000000000" pitchFamily="2" charset="2"/>
              </a:rPr>
              <a:t>be</a:t>
            </a:r>
            <a:r>
              <a:rPr lang="pt-PT" sz="1800" dirty="0">
                <a:sym typeface="Wingdings" panose="05000000000000000000" pitchFamily="2" charset="2"/>
              </a:rPr>
              <a:t> </a:t>
            </a:r>
            <a:r>
              <a:rPr lang="pt-PT" sz="1800" dirty="0" err="1">
                <a:sym typeface="Wingdings" panose="05000000000000000000" pitchFamily="2" charset="2"/>
              </a:rPr>
              <a:t>classified</a:t>
            </a:r>
            <a:r>
              <a:rPr lang="pt-PT" sz="1800" dirty="0">
                <a:sym typeface="Wingdings" panose="05000000000000000000" pitchFamily="2" charset="2"/>
              </a:rPr>
              <a:t> as </a:t>
            </a:r>
            <a:r>
              <a:rPr lang="pt-PT" sz="1800" dirty="0" err="1">
                <a:sym typeface="Wingdings" panose="05000000000000000000" pitchFamily="2" charset="2"/>
              </a:rPr>
              <a:t>well</a:t>
            </a:r>
            <a:r>
              <a:rPr lang="pt-PT" sz="1800" dirty="0">
                <a:sym typeface="Wingdings" panose="05000000000000000000" pitchFamily="2" charset="2"/>
              </a:rPr>
              <a:t>.</a:t>
            </a:r>
            <a:endParaRPr lang="pt-PT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PT" sz="1800" dirty="0"/>
          </a:p>
          <a:p>
            <a:pPr algn="l"/>
            <a:endParaRPr lang="pt-PT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PT" sz="18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4E1ECB8-F51C-8CA8-5809-F9D0EBFD4542}"/>
              </a:ext>
            </a:extLst>
          </p:cNvPr>
          <p:cNvSpPr txBox="1">
            <a:spLocks/>
          </p:cNvSpPr>
          <p:nvPr/>
        </p:nvSpPr>
        <p:spPr>
          <a:xfrm>
            <a:off x="1026786" y="4040024"/>
            <a:ext cx="11376562" cy="2042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b="1" err="1"/>
              <a:t>Tools</a:t>
            </a:r>
            <a:r>
              <a:rPr lang="pt-PT" sz="1800" b="1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1800" err="1"/>
              <a:t>Python</a:t>
            </a:r>
            <a:r>
              <a:rPr lang="pt-PT" sz="1800"/>
              <a:t> 3 </a:t>
            </a:r>
            <a:r>
              <a:rPr lang="pt-PT" sz="1800">
                <a:sym typeface="Wingdings" panose="05000000000000000000" pitchFamily="2" charset="2"/>
              </a:rPr>
              <a:t> </a:t>
            </a:r>
            <a:r>
              <a:rPr lang="pt-PT" sz="1800" err="1">
                <a:sym typeface="Wingdings" panose="05000000000000000000" pitchFamily="2" charset="2"/>
              </a:rPr>
              <a:t>Jupyter</a:t>
            </a:r>
            <a:r>
              <a:rPr lang="pt-PT" sz="1800">
                <a:sym typeface="Wingdings" panose="05000000000000000000" pitchFamily="2" charset="2"/>
              </a:rPr>
              <a:t> Notebook</a:t>
            </a:r>
            <a:endParaRPr lang="pt-PT" sz="180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PT" sz="1800"/>
              <a:t>Pandas; </a:t>
            </a:r>
            <a:r>
              <a:rPr lang="pt-PT" sz="1800" err="1"/>
              <a:t>Numpy</a:t>
            </a:r>
            <a:r>
              <a:rPr lang="pt-PT" sz="1800"/>
              <a:t>; </a:t>
            </a:r>
            <a:r>
              <a:rPr lang="pt-PT" sz="1800" err="1"/>
              <a:t>Scikit-learn</a:t>
            </a:r>
            <a:r>
              <a:rPr lang="pt-PT" sz="1800"/>
              <a:t> </a:t>
            </a:r>
            <a:r>
              <a:rPr lang="pt-PT" sz="1800">
                <a:sym typeface="Wingdings" panose="05000000000000000000" pitchFamily="2" charset="2"/>
              </a:rPr>
              <a:t> Data </a:t>
            </a:r>
            <a:r>
              <a:rPr lang="pt-PT" sz="1800" err="1">
                <a:sym typeface="Wingdings" panose="05000000000000000000" pitchFamily="2" charset="2"/>
              </a:rPr>
              <a:t>Processing</a:t>
            </a:r>
            <a:r>
              <a:rPr lang="pt-PT" sz="1800">
                <a:sym typeface="Wingdings" panose="05000000000000000000" pitchFamily="2" charset="2"/>
              </a:rPr>
              <a:t>; Sample </a:t>
            </a:r>
            <a:r>
              <a:rPr lang="pt-PT" sz="1800" err="1">
                <a:sym typeface="Wingdings" panose="05000000000000000000" pitchFamily="2" charset="2"/>
              </a:rPr>
              <a:t>Selection</a:t>
            </a:r>
            <a:endParaRPr lang="pt-PT" sz="180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PT" sz="1800" err="1"/>
              <a:t>Matplotlib</a:t>
            </a:r>
            <a:r>
              <a:rPr lang="pt-PT" sz="1800"/>
              <a:t>; </a:t>
            </a:r>
            <a:r>
              <a:rPr lang="pt-PT" sz="1800" err="1"/>
              <a:t>Seaborn</a:t>
            </a:r>
            <a:r>
              <a:rPr lang="pt-PT" sz="1800"/>
              <a:t> </a:t>
            </a:r>
            <a:r>
              <a:rPr lang="pt-PT" sz="1800">
                <a:sym typeface="Wingdings" panose="05000000000000000000" pitchFamily="2" charset="2"/>
              </a:rPr>
              <a:t> </a:t>
            </a:r>
            <a:r>
              <a:rPr lang="pt-PT" sz="1800" err="1">
                <a:sym typeface="Wingdings" panose="05000000000000000000" pitchFamily="2" charset="2"/>
              </a:rPr>
              <a:t>Vizualization</a:t>
            </a:r>
            <a:endParaRPr lang="pt-PT" sz="1800">
              <a:sym typeface="Wingdings" panose="05000000000000000000" pitchFamily="2" charset="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PT" sz="1800"/>
              <a:t>PIL; </a:t>
            </a:r>
            <a:r>
              <a:rPr lang="pt-PT" sz="1800" err="1"/>
              <a:t>OpenCV</a:t>
            </a:r>
            <a:r>
              <a:rPr lang="pt-PT" sz="1800"/>
              <a:t> </a:t>
            </a:r>
            <a:r>
              <a:rPr lang="pt-PT" sz="1800">
                <a:sym typeface="Wingdings" panose="05000000000000000000" pitchFamily="2" charset="2"/>
              </a:rPr>
              <a:t> </a:t>
            </a:r>
            <a:r>
              <a:rPr lang="pt-PT" sz="1800" err="1">
                <a:sym typeface="Wingdings" panose="05000000000000000000" pitchFamily="2" charset="2"/>
              </a:rPr>
              <a:t>Images</a:t>
            </a:r>
            <a:r>
              <a:rPr lang="pt-PT" sz="1800">
                <a:sym typeface="Wingdings" panose="05000000000000000000" pitchFamily="2" charset="2"/>
              </a:rPr>
              <a:t> </a:t>
            </a:r>
            <a:r>
              <a:rPr lang="pt-PT" sz="1800" err="1">
                <a:sym typeface="Wingdings" panose="05000000000000000000" pitchFamily="2" charset="2"/>
              </a:rPr>
              <a:t>Processing</a:t>
            </a:r>
            <a:endParaRPr lang="pt-PT" sz="180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PT" sz="1800" err="1"/>
              <a:t>Scikit-learn</a:t>
            </a:r>
            <a:r>
              <a:rPr lang="pt-PT" sz="1800"/>
              <a:t>; </a:t>
            </a:r>
            <a:r>
              <a:rPr lang="pt-PT" sz="1800" err="1"/>
              <a:t>Tensorflow</a:t>
            </a:r>
            <a:r>
              <a:rPr lang="pt-PT" sz="1800"/>
              <a:t> </a:t>
            </a:r>
            <a:r>
              <a:rPr lang="pt-PT" sz="1800">
                <a:sym typeface="Wingdings" panose="05000000000000000000" pitchFamily="2" charset="2"/>
              </a:rPr>
              <a:t> Model </a:t>
            </a:r>
            <a:r>
              <a:rPr lang="pt-PT" sz="1800" err="1">
                <a:sym typeface="Wingdings" panose="05000000000000000000" pitchFamily="2" charset="2"/>
              </a:rPr>
              <a:t>creation</a:t>
            </a:r>
            <a:endParaRPr lang="pt-PT" sz="180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pt-PT" sz="1800"/>
          </a:p>
          <a:p>
            <a:pPr algn="l"/>
            <a:endParaRPr lang="pt-PT" sz="18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PT" sz="1800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51F94D3-5607-2ABC-6347-9BFEDFD6D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3" y="6186148"/>
            <a:ext cx="1488270" cy="60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1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C2836AE3-F07F-EFC8-6FE9-01F7CFBBFE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152" r="8152"/>
          <a:stretch/>
        </p:blipFill>
        <p:spPr>
          <a:xfrm>
            <a:off x="-42153" y="-521019"/>
            <a:ext cx="12276306" cy="7379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A614BD-96CD-E9D3-A1F6-EE198EA9A2AD}"/>
              </a:ext>
            </a:extLst>
          </p:cNvPr>
          <p:cNvSpPr txBox="1"/>
          <p:nvPr/>
        </p:nvSpPr>
        <p:spPr>
          <a:xfrm>
            <a:off x="1055694" y="1195587"/>
            <a:ext cx="108881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Data set (UTKFACE):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Same</a:t>
            </a:r>
            <a:r>
              <a:rPr lang="pt-PT" dirty="0"/>
              <a:t> set as </a:t>
            </a:r>
            <a:r>
              <a:rPr lang="pt-PT" dirty="0" err="1"/>
              <a:t>used</a:t>
            </a:r>
            <a:r>
              <a:rPr lang="pt-PT" dirty="0"/>
              <a:t> in original </a:t>
            </a:r>
            <a:r>
              <a:rPr lang="pt-PT" dirty="0" err="1"/>
              <a:t>work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20,000 </a:t>
            </a:r>
            <a:r>
              <a:rPr lang="pt-PT" dirty="0" err="1"/>
              <a:t>instances</a:t>
            </a:r>
            <a:r>
              <a:rPr lang="pt-PT" dirty="0"/>
              <a:t> (200 </a:t>
            </a:r>
            <a:r>
              <a:rPr lang="pt-PT" dirty="0" err="1"/>
              <a:t>by</a:t>
            </a:r>
            <a:r>
              <a:rPr lang="pt-PT" dirty="0"/>
              <a:t> 200 pixels </a:t>
            </a:r>
            <a:r>
              <a:rPr lang="pt-PT" dirty="0" err="1"/>
              <a:t>each</a:t>
            </a:r>
            <a:r>
              <a:rPr lang="pt-PT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 err="1"/>
              <a:t>Images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faces </a:t>
            </a:r>
            <a:r>
              <a:rPr lang="pt-PT" dirty="0" err="1"/>
              <a:t>labeled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respective</a:t>
            </a:r>
            <a:r>
              <a:rPr lang="pt-PT" dirty="0"/>
              <a:t> age, gender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ethnicity</a:t>
            </a:r>
            <a:r>
              <a:rPr lang="pt-PT" dirty="0"/>
              <a:t> (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considered</a:t>
            </a:r>
            <a:r>
              <a:rPr lang="pt-PT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 err="1"/>
              <a:t>Variation</a:t>
            </a:r>
            <a:r>
              <a:rPr lang="pt-PT" dirty="0"/>
              <a:t> in </a:t>
            </a:r>
            <a:r>
              <a:rPr lang="pt-PT" dirty="0" err="1"/>
              <a:t>terms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 facial </a:t>
            </a:r>
            <a:r>
              <a:rPr lang="pt-PT" dirty="0" err="1"/>
              <a:t>expression</a:t>
            </a:r>
            <a:r>
              <a:rPr lang="pt-PT" dirty="0"/>
              <a:t>, </a:t>
            </a:r>
            <a:r>
              <a:rPr lang="pt-PT" dirty="0" err="1"/>
              <a:t>illumination</a:t>
            </a:r>
            <a:r>
              <a:rPr lang="pt-PT" dirty="0"/>
              <a:t>, </a:t>
            </a:r>
            <a:r>
              <a:rPr lang="pt-PT" dirty="0" err="1"/>
              <a:t>resolution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other</a:t>
            </a:r>
            <a:r>
              <a:rPr lang="pt-PT" dirty="0"/>
              <a:t> more </a:t>
            </a:r>
            <a:r>
              <a:rPr lang="pt-PT" dirty="0" err="1"/>
              <a:t>abstract</a:t>
            </a:r>
            <a:r>
              <a:rPr lang="pt-PT" dirty="0"/>
              <a:t> </a:t>
            </a:r>
            <a:r>
              <a:rPr lang="pt-PT" dirty="0" err="1"/>
              <a:t>features</a:t>
            </a:r>
            <a:endParaRPr lang="pt-PT" dirty="0"/>
          </a:p>
          <a:p>
            <a:endParaRPr lang="pt-PT" dirty="0"/>
          </a:p>
          <a:p>
            <a:r>
              <a:rPr lang="pt-PT" b="1" dirty="0" err="1"/>
              <a:t>Important</a:t>
            </a:r>
            <a:r>
              <a:rPr lang="pt-PT" b="1" dirty="0"/>
              <a:t> </a:t>
            </a:r>
            <a:r>
              <a:rPr lang="pt-PT" b="1" dirty="0" err="1"/>
              <a:t>considerations</a:t>
            </a:r>
            <a:r>
              <a:rPr lang="pt-PT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Dimension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200 </a:t>
            </a:r>
            <a:r>
              <a:rPr lang="pt-PT" dirty="0" err="1"/>
              <a:t>by</a:t>
            </a:r>
            <a:r>
              <a:rPr lang="pt-PT" dirty="0"/>
              <a:t> 200 pixel </a:t>
            </a:r>
            <a:r>
              <a:rPr lang="pt-PT" dirty="0" err="1"/>
              <a:t>image</a:t>
            </a:r>
            <a:r>
              <a:rPr lang="pt-PT" dirty="0"/>
              <a:t> </a:t>
            </a:r>
            <a:r>
              <a:rPr lang="pt-PT" dirty="0">
                <a:sym typeface="Wingdings" panose="05000000000000000000" pitchFamily="2" charset="2"/>
              </a:rPr>
              <a:t> </a:t>
            </a:r>
            <a:r>
              <a:rPr lang="pt-PT" dirty="0" err="1"/>
              <a:t>arrays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floating</a:t>
            </a:r>
            <a:r>
              <a:rPr lang="pt-PT" dirty="0"/>
              <a:t> </a:t>
            </a:r>
            <a:r>
              <a:rPr lang="pt-PT" dirty="0" err="1"/>
              <a:t>points</a:t>
            </a:r>
            <a:r>
              <a:rPr lang="pt-PT" dirty="0"/>
              <a:t> (RGB </a:t>
            </a:r>
            <a:r>
              <a:rPr lang="pt-PT" dirty="0" err="1"/>
              <a:t>format</a:t>
            </a:r>
            <a:r>
              <a:rPr lang="pt-PT" dirty="0"/>
              <a:t>)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one</a:t>
            </a:r>
            <a:r>
              <a:rPr lang="pt-PT" dirty="0"/>
              <a:t> </a:t>
            </a:r>
            <a:r>
              <a:rPr lang="pt-PT" dirty="0" err="1"/>
              <a:t>array</a:t>
            </a:r>
            <a:r>
              <a:rPr lang="pt-PT" dirty="0"/>
              <a:t> per pixel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PT" dirty="0" err="1"/>
              <a:t>higher</a:t>
            </a:r>
            <a:r>
              <a:rPr lang="pt-PT" dirty="0"/>
              <a:t> </a:t>
            </a:r>
            <a:r>
              <a:rPr lang="pt-PT" dirty="0" err="1"/>
              <a:t>computational</a:t>
            </a:r>
            <a:r>
              <a:rPr lang="pt-PT" dirty="0"/>
              <a:t> </a:t>
            </a:r>
            <a:r>
              <a:rPr lang="pt-PT" dirty="0" err="1"/>
              <a:t>power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Possible</a:t>
            </a:r>
            <a:r>
              <a:rPr lang="pt-PT" dirty="0"/>
              <a:t> </a:t>
            </a:r>
            <a:r>
              <a:rPr lang="pt-PT" dirty="0" err="1"/>
              <a:t>approach</a:t>
            </a:r>
            <a:r>
              <a:rPr lang="pt-P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 err="1"/>
              <a:t>Using</a:t>
            </a:r>
            <a:r>
              <a:rPr lang="pt-PT" dirty="0"/>
              <a:t> a sample </a:t>
            </a:r>
            <a:r>
              <a:rPr lang="pt-PT" dirty="0" err="1"/>
              <a:t>of</a:t>
            </a:r>
            <a:r>
              <a:rPr lang="pt-PT" dirty="0"/>
              <a:t> the </a:t>
            </a:r>
            <a:r>
              <a:rPr lang="pt-PT" dirty="0" err="1"/>
              <a:t>dataset</a:t>
            </a:r>
            <a:r>
              <a:rPr lang="pt-PT" dirty="0"/>
              <a:t> </a:t>
            </a:r>
            <a:r>
              <a:rPr lang="pt-PT" dirty="0" err="1"/>
              <a:t>backed</a:t>
            </a:r>
            <a:r>
              <a:rPr lang="pt-PT" dirty="0"/>
              <a:t> </a:t>
            </a:r>
            <a:r>
              <a:rPr lang="pt-PT" dirty="0" err="1"/>
              <a:t>up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an</a:t>
            </a:r>
            <a:r>
              <a:rPr lang="pt-PT" dirty="0"/>
              <a:t> </a:t>
            </a:r>
            <a:r>
              <a:rPr lang="pt-PT" dirty="0" err="1"/>
              <a:t>analysis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the </a:t>
            </a:r>
            <a:r>
              <a:rPr lang="pt-PT" dirty="0" err="1"/>
              <a:t>distribution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the original data set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PT" dirty="0"/>
              <a:t>More </a:t>
            </a:r>
            <a:r>
              <a:rPr lang="pt-PT" dirty="0" err="1"/>
              <a:t>manageable</a:t>
            </a:r>
            <a:r>
              <a:rPr lang="pt-PT" dirty="0"/>
              <a:t> </a:t>
            </a:r>
            <a:r>
              <a:rPr lang="pt-PT" dirty="0" err="1"/>
              <a:t>computation</a:t>
            </a:r>
            <a:r>
              <a:rPr lang="pt-PT" dirty="0"/>
              <a:t> </a:t>
            </a:r>
            <a:r>
              <a:rPr lang="pt-PT" dirty="0" err="1"/>
              <a:t>cost</a:t>
            </a:r>
            <a:r>
              <a:rPr lang="pt-PT" dirty="0"/>
              <a:t> + </a:t>
            </a:r>
            <a:r>
              <a:rPr lang="pt-PT" dirty="0" err="1"/>
              <a:t>diminished</a:t>
            </a:r>
            <a:r>
              <a:rPr lang="pt-PT" dirty="0"/>
              <a:t> </a:t>
            </a:r>
            <a:r>
              <a:rPr lang="pt-PT" dirty="0" err="1"/>
              <a:t>loss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quality</a:t>
            </a:r>
            <a:endParaRPr lang="pt-P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Assignment of sets of images to a bin each per age range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Reduces incorrect classifications for possible less represented demographics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749751F-70D2-603C-ECDD-D64AC826B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268" y="0"/>
            <a:ext cx="9465732" cy="1104900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>
                <a:latin typeface="TimesNewRoman"/>
              </a:rPr>
              <a:t>Gender Detection using Facial Features with</a:t>
            </a:r>
            <a:br>
              <a:rPr lang="en-US" sz="2400" b="0" i="0" u="none" strike="noStrike" baseline="0">
                <a:latin typeface="TimesNewRoman"/>
              </a:rPr>
            </a:br>
            <a:r>
              <a:rPr lang="pt-PT" sz="2400" b="0" i="0" u="none" strike="noStrike" baseline="0">
                <a:latin typeface="TimesNewRoman"/>
              </a:rPr>
              <a:t>Support Vector Machine</a:t>
            </a:r>
            <a:br>
              <a:rPr lang="pt-PT" sz="2400" b="0" i="0" u="none" strike="noStrike" baseline="0">
                <a:latin typeface="TimesNewRoman"/>
              </a:rPr>
            </a:br>
            <a:r>
              <a:rPr lang="pt-PT" sz="1800" i="0" u="none" strike="noStrike" baseline="0">
                <a:latin typeface="+mn-lt"/>
              </a:rPr>
              <a:t>-</a:t>
            </a:r>
            <a:r>
              <a:rPr lang="pt-PT" sz="1800">
                <a:latin typeface="+mn-lt"/>
              </a:rPr>
              <a:t>Replication &amp; Additive Work-</a:t>
            </a:r>
            <a:endParaRPr lang="pt-PT" sz="2000">
              <a:latin typeface="+mn-lt"/>
            </a:endParaRPr>
          </a:p>
        </p:txBody>
      </p:sp>
      <p:pic>
        <p:nvPicPr>
          <p:cNvPr id="15" name="Picture 1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88EE0E4-5CAC-0AF5-68EC-E5B27ED66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3" y="6186148"/>
            <a:ext cx="1488270" cy="604532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452A491B-7986-9140-9877-308373E88015}"/>
              </a:ext>
            </a:extLst>
          </p:cNvPr>
          <p:cNvSpPr txBox="1">
            <a:spLocks/>
          </p:cNvSpPr>
          <p:nvPr/>
        </p:nvSpPr>
        <p:spPr>
          <a:xfrm>
            <a:off x="8042695" y="6062254"/>
            <a:ext cx="4572000" cy="795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PT" sz="140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Project Proposal - 2022/23</a:t>
            </a:r>
            <a:endParaRPr lang="pt-PT" sz="1400"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pt-PT" sz="1400">
                <a:effectLst/>
                <a:ea typeface="Times New Roman" panose="02020603050405020304" pitchFamily="18" charset="0"/>
              </a:rPr>
              <a:t>Martim Silva 51304 and Alexandre Sobreira 59451</a:t>
            </a:r>
            <a:endParaRPr lang="pt-PT" sz="1400"/>
          </a:p>
        </p:txBody>
      </p:sp>
    </p:spTree>
    <p:extLst>
      <p:ext uri="{BB962C8B-B14F-4D97-AF65-F5344CB8AC3E}">
        <p14:creationId xmlns:p14="http://schemas.microsoft.com/office/powerpoint/2010/main" val="266893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TimesNewRoman</vt:lpstr>
      <vt:lpstr>Office Theme</vt:lpstr>
      <vt:lpstr>Gender Detection using Facial Features with Support Vector Machine -Replication &amp; Additive Work-</vt:lpstr>
      <vt:lpstr>Gender Detection using Facial Features with Support Vector Machine -Replication &amp; Additive Work-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fc59451</dc:creator>
  <cp:lastModifiedBy>fc59451</cp:lastModifiedBy>
  <cp:revision>1</cp:revision>
  <dcterms:created xsi:type="dcterms:W3CDTF">2023-03-24T17:24:24Z</dcterms:created>
  <dcterms:modified xsi:type="dcterms:W3CDTF">2023-03-26T21:46:56Z</dcterms:modified>
</cp:coreProperties>
</file>