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358" r:id="rId4"/>
    <p:sldId id="359" r:id="rId5"/>
    <p:sldId id="329" r:id="rId6"/>
    <p:sldId id="356" r:id="rId7"/>
    <p:sldId id="360" r:id="rId8"/>
    <p:sldId id="366" r:id="rId9"/>
    <p:sldId id="330" r:id="rId10"/>
    <p:sldId id="35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721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3336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64993-6D4D-453A-BBAF-10F14AA646B1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8B1B75-E9B2-42AA-ADF4-D5FBF3F04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99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B1B75-E9B2-42AA-ADF4-D5FBF3F04D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90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7D5AF-F132-4C89-9A00-551AC9DBA46F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EA08D-4332-4209-B9EB-CFDDD58CE04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7D5AF-F132-4C89-9A00-551AC9DBA46F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EA08D-4332-4209-B9EB-CFDDD58CE0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7D5AF-F132-4C89-9A00-551AC9DBA46F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EA08D-4332-4209-B9EB-CFDDD58CE0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7D5AF-F132-4C89-9A00-551AC9DBA46F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EA08D-4332-4209-B9EB-CFDDD58CE04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7D5AF-F132-4C89-9A00-551AC9DBA46F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EA08D-4332-4209-B9EB-CFDDD58CE0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7D5AF-F132-4C89-9A00-551AC9DBA46F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EA08D-4332-4209-B9EB-CFDDD58CE0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7D5AF-F132-4C89-9A00-551AC9DBA46F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EA08D-4332-4209-B9EB-CFDDD58CE0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7D5AF-F132-4C89-9A00-551AC9DBA46F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EA08D-4332-4209-B9EB-CFDDD58CE0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7D5AF-F132-4C89-9A00-551AC9DBA46F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EA08D-4332-4209-B9EB-CFDDD58CE0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7D5AF-F132-4C89-9A00-551AC9DBA46F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EA08D-4332-4209-B9EB-CFDDD58CE0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7D5AF-F132-4C89-9A00-551AC9DBA46F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EA08D-4332-4209-B9EB-CFDDD58CE0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CF77D5AF-F132-4C89-9A00-551AC9DBA46F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A59EA08D-4332-4209-B9EB-CFDDD58CE04E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322" y="1143000"/>
            <a:ext cx="8823278" cy="9144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Diminished brain connectivity and volume in HIV-infected addicts under ART and MMT</a:t>
            </a:r>
          </a:p>
          <a:p>
            <a:pPr rtl="1"/>
            <a:r>
              <a:rPr lang="ar-SA" sz="3200" b="1" dirty="0">
                <a:solidFill>
                  <a:srgbClr val="002060"/>
                </a:solidFill>
              </a:rPr>
              <a:t> 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0" y="2589264"/>
            <a:ext cx="640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Ahmad Sohrabi</a:t>
            </a:r>
            <a:r>
              <a:rPr lang="en-US" sz="2800" baseline="30000" dirty="0">
                <a:solidFill>
                  <a:srgbClr val="FF0000"/>
                </a:solidFill>
              </a:rPr>
              <a:t>1</a:t>
            </a:r>
            <a:r>
              <a:rPr lang="en-US" sz="2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Jamil Abdolmohammadi</a:t>
            </a:r>
            <a:r>
              <a:rPr lang="en-US" sz="2800" baseline="30000" dirty="0">
                <a:solidFill>
                  <a:srgbClr val="FF0000"/>
                </a:solidFill>
              </a:rPr>
              <a:t>2</a:t>
            </a:r>
            <a:r>
              <a:rPr lang="en-US" sz="2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280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Shahin</a:t>
            </a:r>
            <a:r>
              <a:rPr lang="en-US" sz="2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Fakhraei</a:t>
            </a:r>
            <a:r>
              <a:rPr lang="en-US" sz="2800" baseline="30000" dirty="0">
                <a:solidFill>
                  <a:srgbClr val="FF0000"/>
                </a:solidFill>
              </a:rPr>
              <a:t>2</a:t>
            </a:r>
            <a:r>
              <a:rPr lang="en-US" sz="2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280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Fereidun</a:t>
            </a:r>
            <a:r>
              <a:rPr lang="en-US" sz="2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Malaei</a:t>
            </a:r>
            <a:r>
              <a:rPr lang="en-US" sz="2800" baseline="30000" dirty="0" smtClean="0">
                <a:solidFill>
                  <a:srgbClr val="FF0000"/>
                </a:solidFill>
              </a:rPr>
              <a:t>1</a:t>
            </a:r>
            <a:endParaRPr lang="en-US" sz="28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5165820"/>
            <a:ext cx="3676632" cy="8380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876942"/>
            <a:ext cx="4317460" cy="11428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24000" y="3877542"/>
            <a:ext cx="640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aseline="300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0000"/>
                </a:solidFill>
              </a:rPr>
              <a:t>University of Kurdistan, </a:t>
            </a:r>
            <a:r>
              <a:rPr lang="en-US" sz="2800" dirty="0" err="1" smtClean="0">
                <a:solidFill>
                  <a:srgbClr val="FF0000"/>
                </a:solidFill>
              </a:rPr>
              <a:t>Sanandaj</a:t>
            </a:r>
            <a:endParaRPr lang="fa-IR" sz="2800" dirty="0" smtClean="0">
              <a:solidFill>
                <a:srgbClr val="FF0000"/>
              </a:solidFill>
            </a:endParaRPr>
          </a:p>
          <a:p>
            <a:pPr algn="ctr"/>
            <a:r>
              <a:rPr lang="en-US" sz="2800" baseline="300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0000"/>
                </a:solidFill>
              </a:rPr>
              <a:t>Medical </a:t>
            </a:r>
            <a:r>
              <a:rPr lang="en-US" sz="2800" dirty="0">
                <a:solidFill>
                  <a:srgbClr val="FF0000"/>
                </a:solidFill>
              </a:rPr>
              <a:t>University of Kurdistan, </a:t>
            </a:r>
            <a:r>
              <a:rPr lang="en-US" sz="2800" dirty="0" err="1">
                <a:solidFill>
                  <a:srgbClr val="FF0000"/>
                </a:solidFill>
              </a:rPr>
              <a:t>Sanandaj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69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0410786">
            <a:off x="2499496" y="793571"/>
            <a:ext cx="32222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You!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44309" y="2057400"/>
            <a:ext cx="50770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…F</a:t>
            </a:r>
            <a:r>
              <a:rPr 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rom Our Crew!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09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924800" cy="685800"/>
          </a:xfrm>
        </p:spPr>
        <p:txBody>
          <a:bodyPr/>
          <a:lstStyle/>
          <a:p>
            <a:pPr algn="ctr" rtl="1"/>
            <a:r>
              <a:rPr lang="en-US" sz="3600" b="1" dirty="0" smtClean="0">
                <a:solidFill>
                  <a:srgbClr val="FFC000"/>
                </a:solidFill>
              </a:rPr>
              <a:t>Introduction</a:t>
            </a:r>
            <a:endParaRPr lang="en-US" sz="3600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371600"/>
            <a:ext cx="8839200" cy="5334000"/>
          </a:xfrm>
        </p:spPr>
        <p:txBody>
          <a:bodyPr>
            <a:noAutofit/>
          </a:bodyPr>
          <a:lstStyle/>
          <a:p>
            <a:pPr algn="just"/>
            <a:r>
              <a:rPr lang="en-US" sz="3200" dirty="0"/>
              <a:t>The effects of HIV virus on the brain can be seen, even after antiretroviral treatment. </a:t>
            </a:r>
            <a:endParaRPr lang="en-US" sz="3200" dirty="0" smtClean="0"/>
          </a:p>
        </p:txBody>
      </p:sp>
      <p:sp>
        <p:nvSpPr>
          <p:cNvPr id="4" name="AutoShape 2" descr="Image result for depress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http://videos2.healthination.com/Depression_2014_Types_10-22-14_5PM/Depression_2014_Types_10-22-14_5PM-img_1280x72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267201"/>
            <a:ext cx="4334930" cy="243839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encrypted-tbn2.gstatic.com/images?q=tbn:ANd9GcQOiDLh5NyGrvIb-q-KMicMNkZDb8cbIdS1l70aphXP1qAxVd-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12" y="4360460"/>
            <a:ext cx="2892188" cy="2065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69954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924800" cy="685800"/>
          </a:xfrm>
        </p:spPr>
        <p:txBody>
          <a:bodyPr/>
          <a:lstStyle/>
          <a:p>
            <a:pPr algn="ctr"/>
            <a:r>
              <a:rPr lang="en-US" sz="3600" b="1" dirty="0" smtClean="0">
                <a:solidFill>
                  <a:srgbClr val="FFC000"/>
                </a:solidFill>
              </a:rPr>
              <a:t>Current study</a:t>
            </a:r>
            <a:endParaRPr lang="en-US" sz="3600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990600"/>
            <a:ext cx="8839200" cy="5715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Brain </a:t>
            </a:r>
            <a:r>
              <a:rPr lang="en-US" sz="3200" dirty="0"/>
              <a:t>imaging including </a:t>
            </a:r>
            <a:r>
              <a:rPr lang="en-US" sz="3200" dirty="0" smtClean="0"/>
              <a:t>Volumetric </a:t>
            </a:r>
            <a:r>
              <a:rPr lang="en-US" sz="3200" dirty="0"/>
              <a:t>Brain </a:t>
            </a:r>
            <a:r>
              <a:rPr lang="en-US" sz="3200" dirty="0" err="1"/>
              <a:t>Morphometry</a:t>
            </a:r>
            <a:r>
              <a:rPr lang="en-US" sz="3200" dirty="0"/>
              <a:t> (VBM</a:t>
            </a:r>
            <a:r>
              <a:rPr lang="en-US" sz="3200" dirty="0" smtClean="0"/>
              <a:t>)</a:t>
            </a:r>
            <a:r>
              <a:rPr lang="en-US" sz="3200" dirty="0"/>
              <a:t> and </a:t>
            </a:r>
            <a:r>
              <a:rPr lang="en-US" sz="3200" dirty="0" smtClean="0"/>
              <a:t>resting-state </a:t>
            </a:r>
            <a:r>
              <a:rPr lang="en-US" sz="3200" dirty="0"/>
              <a:t>fMRI (</a:t>
            </a:r>
            <a:r>
              <a:rPr lang="en-US" sz="3200" dirty="0" err="1"/>
              <a:t>rs</a:t>
            </a:r>
            <a:r>
              <a:rPr lang="en-US" sz="3200" dirty="0"/>
              <a:t>-fMRI) </a:t>
            </a:r>
            <a:r>
              <a:rPr lang="en-US" sz="3200" dirty="0" smtClean="0"/>
              <a:t> </a:t>
            </a:r>
            <a:r>
              <a:rPr lang="en-US" sz="3200" dirty="0"/>
              <a:t>have shown problems in </a:t>
            </a:r>
            <a:r>
              <a:rPr lang="en-US" sz="3200" dirty="0" smtClean="0"/>
              <a:t>their brain </a:t>
            </a:r>
            <a:r>
              <a:rPr lang="en-US" sz="3200" dirty="0"/>
              <a:t>structures and </a:t>
            </a:r>
            <a:r>
              <a:rPr lang="en-US" sz="3200" dirty="0" err="1" smtClean="0"/>
              <a:t>connectivities</a:t>
            </a:r>
            <a:r>
              <a:rPr lang="en-US" sz="3200" dirty="0" smtClean="0"/>
              <a:t>. </a:t>
            </a:r>
          </a:p>
          <a:p>
            <a:r>
              <a:rPr lang="en-US" sz="3200" dirty="0" smtClean="0"/>
              <a:t>We </a:t>
            </a:r>
            <a:r>
              <a:rPr lang="en-US" sz="3200" dirty="0"/>
              <a:t>aimed our study to replicate previous studies by </a:t>
            </a:r>
            <a:r>
              <a:rPr lang="en-US" sz="3200" dirty="0" smtClean="0"/>
              <a:t>employing both VBM and </a:t>
            </a:r>
            <a:r>
              <a:rPr lang="en-US" sz="3200" dirty="0" err="1" smtClean="0"/>
              <a:t>rs</a:t>
            </a:r>
            <a:r>
              <a:rPr lang="en-US" sz="3200" dirty="0" smtClean="0"/>
              <a:t>-fMRI methods.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3378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924800" cy="685800"/>
          </a:xfrm>
        </p:spPr>
        <p:txBody>
          <a:bodyPr/>
          <a:lstStyle/>
          <a:p>
            <a:pPr algn="ctr" rtl="1"/>
            <a:r>
              <a:rPr lang="en-US" sz="3200" b="1" dirty="0" smtClean="0">
                <a:solidFill>
                  <a:srgbClr val="FFC000"/>
                </a:solidFill>
              </a:rPr>
              <a:t>methods</a:t>
            </a:r>
            <a:endParaRPr lang="en-US" sz="3200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990600"/>
            <a:ext cx="8839200" cy="5715000"/>
          </a:xfrm>
        </p:spPr>
        <p:txBody>
          <a:bodyPr>
            <a:noAutofit/>
          </a:bodyPr>
          <a:lstStyle/>
          <a:p>
            <a:pPr algn="just"/>
            <a:r>
              <a:rPr lang="en-US" sz="3200" dirty="0"/>
              <a:t>A series of structural and functional images (5 minute resting state) were acquired from </a:t>
            </a:r>
            <a:r>
              <a:rPr lang="en-US" sz="3200" dirty="0" smtClean="0"/>
              <a:t>40 individuals</a:t>
            </a:r>
            <a:r>
              <a:rPr lang="en-US" sz="3200" dirty="0"/>
              <a:t>, </a:t>
            </a:r>
            <a:r>
              <a:rPr lang="en-US" sz="3200" dirty="0" smtClean="0"/>
              <a:t>20 </a:t>
            </a:r>
            <a:r>
              <a:rPr lang="en-US" sz="3200" dirty="0"/>
              <a:t>HIV-infected </a:t>
            </a:r>
            <a:r>
              <a:rPr lang="en-US" sz="3200" dirty="0" smtClean="0"/>
              <a:t>under </a:t>
            </a:r>
            <a:r>
              <a:rPr lang="en-US" sz="3200" dirty="0"/>
              <a:t>ART and MMT and </a:t>
            </a:r>
            <a:r>
              <a:rPr lang="en-US" sz="3200" dirty="0" smtClean="0"/>
              <a:t>20 </a:t>
            </a:r>
            <a:r>
              <a:rPr lang="en-US" sz="3200" dirty="0"/>
              <a:t>non-clinical ones, using Siemens 1.5 tesla MR scanner</a:t>
            </a:r>
            <a:r>
              <a:rPr lang="en-US" sz="3200" dirty="0" smtClean="0"/>
              <a:t>.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4204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924800" cy="914400"/>
          </a:xfrm>
        </p:spPr>
        <p:txBody>
          <a:bodyPr/>
          <a:lstStyle/>
          <a:p>
            <a:pPr algn="ctr"/>
            <a:r>
              <a:rPr lang="en-US" sz="4000" b="1" dirty="0" smtClean="0">
                <a:solidFill>
                  <a:srgbClr val="FFC000"/>
                </a:solidFill>
              </a:rPr>
              <a:t>Procedure</a:t>
            </a:r>
            <a:endParaRPr lang="en-US" sz="4000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600200"/>
            <a:ext cx="8229600" cy="41148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200" dirty="0"/>
              <a:t>All images were preprocessed (i.e., spatial normalization with modulation, segmentation, and smoothing) using SPM12 and relevant toolboxes under </a:t>
            </a:r>
            <a:r>
              <a:rPr lang="en-US" sz="3200" dirty="0" err="1"/>
              <a:t>Matlab</a:t>
            </a:r>
            <a:r>
              <a:rPr lang="en-US" sz="3200" dirty="0"/>
              <a:t>. </a:t>
            </a:r>
            <a:endParaRPr lang="en-US" sz="3200" dirty="0" smtClean="0"/>
          </a:p>
          <a:p>
            <a:pPr algn="just"/>
            <a:r>
              <a:rPr lang="en-US" sz="3200" dirty="0" smtClean="0"/>
              <a:t>The </a:t>
            </a:r>
            <a:r>
              <a:rPr lang="en-US" sz="3200" dirty="0"/>
              <a:t>structural MRI images (axial, T1-weighted) were analyzed using VBM. </a:t>
            </a:r>
            <a:endParaRPr lang="en-US" sz="3200" dirty="0" smtClean="0"/>
          </a:p>
          <a:p>
            <a:pPr algn="just"/>
            <a:r>
              <a:rPr lang="en-US" sz="3200" dirty="0" smtClean="0"/>
              <a:t>The </a:t>
            </a:r>
            <a:r>
              <a:rPr lang="en-US" sz="3200" dirty="0"/>
              <a:t>BOLD images were analyzed for functional </a:t>
            </a:r>
            <a:r>
              <a:rPr lang="en-US" sz="3200" dirty="0" err="1"/>
              <a:t>connectivities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53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7924800" cy="762000"/>
          </a:xfrm>
        </p:spPr>
        <p:txBody>
          <a:bodyPr/>
          <a:lstStyle/>
          <a:p>
            <a:pPr algn="ctr"/>
            <a:r>
              <a:rPr lang="en-US" sz="4800" b="1" dirty="0" smtClean="0">
                <a:solidFill>
                  <a:srgbClr val="FFC000"/>
                </a:solidFill>
              </a:rPr>
              <a:t>Results: VBM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1000" y="867770"/>
            <a:ext cx="7924800" cy="4114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</a:t>
            </a:r>
            <a:r>
              <a:rPr lang="en-US" sz="2800" dirty="0"/>
              <a:t>result of VBM analysis at second-level (</a:t>
            </a:r>
            <a:r>
              <a:rPr lang="en-US" sz="2800" i="1" dirty="0" smtClean="0"/>
              <a:t>t</a:t>
            </a:r>
            <a:r>
              <a:rPr lang="en-US" sz="2800" dirty="0" smtClean="0"/>
              <a:t>-test</a:t>
            </a:r>
            <a:r>
              <a:rPr lang="en-US" sz="2800" dirty="0"/>
              <a:t>,</a:t>
            </a:r>
            <a:r>
              <a:rPr lang="en-US" sz="2800" dirty="0" smtClean="0"/>
              <a:t> </a:t>
            </a:r>
            <a:r>
              <a:rPr lang="en-US" sz="2800" i="1" dirty="0" smtClean="0"/>
              <a:t>p</a:t>
            </a:r>
            <a:r>
              <a:rPr lang="en-US" sz="2800" dirty="0" smtClean="0"/>
              <a:t> </a:t>
            </a:r>
            <a:r>
              <a:rPr lang="en-US" sz="2800" dirty="0"/>
              <a:t>&lt; 0.001, corrected) revealed a decreased volume in HIV-infected addicts compared to Control all over the brain. </a:t>
            </a:r>
          </a:p>
          <a:p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830" y="2514600"/>
            <a:ext cx="4635140" cy="418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97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924800" cy="762000"/>
          </a:xfrm>
        </p:spPr>
        <p:txBody>
          <a:bodyPr/>
          <a:lstStyle/>
          <a:p>
            <a:pPr algn="ctr"/>
            <a:r>
              <a:rPr lang="en-US" sz="3600" b="1" dirty="0" smtClean="0">
                <a:solidFill>
                  <a:srgbClr val="FFC000"/>
                </a:solidFill>
              </a:rPr>
              <a:t>Results: </a:t>
            </a:r>
            <a:r>
              <a:rPr lang="en-US" sz="3600" dirty="0" smtClean="0"/>
              <a:t>ROI-Based </a:t>
            </a:r>
            <a:endParaRPr lang="en-US" sz="3600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1000" y="1066800"/>
            <a:ext cx="8686800" cy="4724400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The </a:t>
            </a:r>
            <a:r>
              <a:rPr lang="en-US" sz="2800" dirty="0" smtClean="0"/>
              <a:t>ROI-to-ROI </a:t>
            </a:r>
            <a:r>
              <a:rPr lang="en-US" sz="2800" dirty="0"/>
              <a:t>and seed-to-voxel maps (ALFF and </a:t>
            </a:r>
            <a:r>
              <a:rPr lang="en-US" sz="2800" dirty="0" err="1"/>
              <a:t>fALFF</a:t>
            </a:r>
            <a:r>
              <a:rPr lang="en-US" sz="2800" dirty="0"/>
              <a:t>, &lt; 0.1 Hz frequency band) were compared between HIV-infected patients and the control group (applying </a:t>
            </a:r>
            <a:r>
              <a:rPr lang="en-US" sz="2800" i="1" dirty="0"/>
              <a:t>p</a:t>
            </a:r>
            <a:r>
              <a:rPr lang="en-US" sz="2800" dirty="0"/>
              <a:t> &lt; 0.001, corrected).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166" y="3190512"/>
            <a:ext cx="2991267" cy="26006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3052740"/>
            <a:ext cx="2124371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06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3981"/>
            <a:ext cx="7924800" cy="554037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C000"/>
                </a:solidFill>
              </a:rPr>
              <a:t>Results: </a:t>
            </a:r>
            <a:r>
              <a:rPr lang="en-US" sz="3200" dirty="0" smtClean="0"/>
              <a:t>voxel-based</a:t>
            </a:r>
            <a:r>
              <a:rPr lang="en-US" b="1" dirty="0" smtClean="0">
                <a:solidFill>
                  <a:srgbClr val="FFC000"/>
                </a:solidFill>
              </a:rPr>
              <a:t> 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12477" y="743351"/>
            <a:ext cx="7924800" cy="4114800"/>
          </a:xfrm>
        </p:spPr>
        <p:txBody>
          <a:bodyPr>
            <a:normAutofit/>
          </a:bodyPr>
          <a:lstStyle/>
          <a:p>
            <a:r>
              <a:rPr lang="en-US" sz="3200" dirty="0"/>
              <a:t>Also, lower connectivity (spatial component with seed-to-voxel maps) was found, all over the brain, especially in default mode network.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2281237"/>
            <a:ext cx="3793955" cy="43923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8354" y="2281237"/>
            <a:ext cx="3685561" cy="439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3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868362"/>
          </a:xfrm>
        </p:spPr>
        <p:txBody>
          <a:bodyPr/>
          <a:lstStyle/>
          <a:p>
            <a:pPr algn="ctr"/>
            <a:r>
              <a:rPr lang="en-US" sz="3600" b="1" dirty="0" smtClean="0">
                <a:solidFill>
                  <a:srgbClr val="FFC000"/>
                </a:solidFill>
              </a:rPr>
              <a:t>Conclusion</a:t>
            </a:r>
            <a:endParaRPr lang="en-US" sz="3600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143000"/>
            <a:ext cx="7924800" cy="4114800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The results of HIV-infected patients showed a decrease in brain volume which was mainly left-lateralized, and involved white matter</a:t>
            </a:r>
            <a:r>
              <a:rPr lang="en-US" sz="3200" dirty="0" smtClean="0"/>
              <a:t>.</a:t>
            </a:r>
          </a:p>
          <a:p>
            <a:pPr algn="just"/>
            <a:r>
              <a:rPr lang="en-US" sz="3200" dirty="0" smtClean="0"/>
              <a:t>The functional </a:t>
            </a:r>
            <a:r>
              <a:rPr lang="en-US" sz="3200" dirty="0"/>
              <a:t>connectivity results also revealed differences between patients and control groups, but it was right-lateralized, especially in </a:t>
            </a:r>
            <a:r>
              <a:rPr lang="en-US" sz="3200" dirty="0" err="1"/>
              <a:t>frontoparietal</a:t>
            </a:r>
            <a:r>
              <a:rPr lang="en-US" sz="3200" dirty="0"/>
              <a:t> connections.</a:t>
            </a:r>
          </a:p>
        </p:txBody>
      </p:sp>
    </p:spTree>
    <p:extLst>
      <p:ext uri="{BB962C8B-B14F-4D97-AF65-F5344CB8AC3E}">
        <p14:creationId xmlns:p14="http://schemas.microsoft.com/office/powerpoint/2010/main" val="26276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3721</TotalTime>
  <Words>334</Words>
  <Application>Microsoft Office PowerPoint</Application>
  <PresentationFormat>On-screen Show (4:3)</PresentationFormat>
  <Paragraphs>28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Arial Narrow</vt:lpstr>
      <vt:lpstr>Calibri</vt:lpstr>
      <vt:lpstr>Horizon</vt:lpstr>
      <vt:lpstr>PowerPoint Presentation</vt:lpstr>
      <vt:lpstr>Introduction</vt:lpstr>
      <vt:lpstr>Current study</vt:lpstr>
      <vt:lpstr>methods</vt:lpstr>
      <vt:lpstr>Procedure</vt:lpstr>
      <vt:lpstr>Results: VBM</vt:lpstr>
      <vt:lpstr>Results: ROI-Based </vt:lpstr>
      <vt:lpstr>Results: voxel-based </vt:lpstr>
      <vt:lpstr>Conclusion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SanyR</dc:creator>
  <cp:lastModifiedBy>Ahmad Sohrabi</cp:lastModifiedBy>
  <cp:revision>263</cp:revision>
  <dcterms:created xsi:type="dcterms:W3CDTF">2012-03-02T09:24:24Z</dcterms:created>
  <dcterms:modified xsi:type="dcterms:W3CDTF">2017-12-20T21:39:41Z</dcterms:modified>
</cp:coreProperties>
</file>