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1" r:id="rId9"/>
    <p:sldId id="264" r:id="rId10"/>
    <p:sldId id="265" r:id="rId11"/>
    <p:sldId id="271" r:id="rId12"/>
    <p:sldId id="272" r:id="rId13"/>
    <p:sldId id="273" r:id="rId14"/>
    <p:sldId id="274" r:id="rId15"/>
    <p:sldId id="266" r:id="rId16"/>
    <p:sldId id="276" r:id="rId17"/>
    <p:sldId id="267" r:id="rId18"/>
    <p:sldId id="270" r:id="rId19"/>
    <p:sldId id="269" r:id="rId20"/>
    <p:sldId id="268" r:id="rId21"/>
    <p:sldId id="275" r:id="rId22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49" d="100"/>
          <a:sy n="49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11/28/1433</a:t>
            </a:fld>
            <a:endParaRPr lang="fa-I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11/28/1433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11/28/1433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11/28/1433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11/28/1433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11/28/1433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11/28/1433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11/28/1433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11/28/1433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11/28/1433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4AFE-5A00-4D91-B0E4-76DF230AEF29}" type="datetimeFigureOut">
              <a:rPr lang="fa-IR" smtClean="0"/>
              <a:t>11/28/1433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EA54AFE-5A00-4D91-B0E4-76DF230AEF29}" type="datetimeFigureOut">
              <a:rPr lang="fa-IR" smtClean="0"/>
              <a:t>11/28/1433</a:t>
            </a:fld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E363A90-4B87-4C0C-BC08-CCADBB59FE7A}" type="slidenum">
              <a:rPr lang="fa-IR" smtClean="0"/>
              <a:t>‹#›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a-I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New Mind and Brain Sciences</a:t>
            </a:r>
            <a:br>
              <a:rPr lang="en-US" sz="4800" dirty="0" smtClean="0"/>
            </a:br>
            <a:r>
              <a:rPr lang="en-US" sz="3600" dirty="0">
                <a:solidFill>
                  <a:schemeClr val="tx1"/>
                </a:solidFill>
              </a:rPr>
              <a:t>Ahmad </a:t>
            </a:r>
            <a:r>
              <a:rPr lang="en-US" sz="3600" dirty="0" err="1">
                <a:solidFill>
                  <a:schemeClr val="tx1"/>
                </a:solidFill>
              </a:rPr>
              <a:t>Sohrabi</a:t>
            </a:r>
            <a:r>
              <a:rPr lang="en-US" sz="3600" dirty="0">
                <a:solidFill>
                  <a:schemeClr val="tx1"/>
                </a:solidFill>
              </a:rPr>
              <a:t>, PhD</a:t>
            </a:r>
            <a:r>
              <a:rPr lang="fa-IR" sz="3600" dirty="0">
                <a:solidFill>
                  <a:schemeClr val="tx1"/>
                </a:solidFill>
              </a:rPr>
              <a:t/>
            </a:r>
            <a:br>
              <a:rPr lang="fa-IR" sz="3600" dirty="0">
                <a:solidFill>
                  <a:schemeClr val="tx1"/>
                </a:solidFill>
              </a:rPr>
            </a:br>
            <a:endParaRPr lang="fa-IR" sz="2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5805264"/>
            <a:ext cx="8712968" cy="72008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 Black" pitchFamily="34" charset="0"/>
              </a:rPr>
              <a:t>Scientific Kurdish Congress, Erbil, 2012</a:t>
            </a:r>
            <a:endParaRPr lang="fa-IR" sz="3000" b="1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734" y="3284984"/>
            <a:ext cx="3312368" cy="2448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119" y="3284984"/>
            <a:ext cx="1839254" cy="179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042" y="88764"/>
            <a:ext cx="2339752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1" y="3102890"/>
            <a:ext cx="15716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54" y="41038"/>
            <a:ext cx="2740146" cy="183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C:\Users\tany\Desktop\wsc2012\Dalai_Lama_Keck_fMRI2_0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8" y="88764"/>
            <a:ext cx="2573609" cy="179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0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0688"/>
            <a:ext cx="8640960" cy="1740269"/>
          </a:xfrm>
        </p:spPr>
        <p:txBody>
          <a:bodyPr>
            <a:normAutofit fontScale="90000"/>
          </a:bodyPr>
          <a:lstStyle/>
          <a:p>
            <a:r>
              <a:rPr lang="en-US" dirty="0"/>
              <a:t>brief </a:t>
            </a:r>
            <a:r>
              <a:rPr lang="en-US" dirty="0" smtClean="0"/>
              <a:t>meditation by “ordinary people” </a:t>
            </a:r>
            <a:r>
              <a:rPr lang="en-US" dirty="0"/>
              <a:t>can activate brain areas involved in attention such as </a:t>
            </a:r>
            <a:r>
              <a:rPr lang="en-US" dirty="0" smtClean="0"/>
              <a:t>PFC (Dickenson et al., 2012). </a:t>
            </a:r>
            <a:r>
              <a:rPr lang="en-US" dirty="0"/>
              <a:t/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560840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84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en-US" dirty="0" smtClean="0"/>
              <a:t>Meditation affects </a:t>
            </a:r>
            <a:r>
              <a:rPr lang="en-US" dirty="0" err="1" smtClean="0"/>
              <a:t>behaviour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76872"/>
            <a:ext cx="9144000" cy="4104456"/>
          </a:xfrm>
        </p:spPr>
        <p:txBody>
          <a:bodyPr>
            <a:normAutofit/>
          </a:bodyPr>
          <a:lstStyle/>
          <a:p>
            <a:pPr algn="l" rtl="0"/>
            <a:r>
              <a:rPr lang="en-US" sz="3600" dirty="0" smtClean="0"/>
              <a:t>Meditation reduces “</a:t>
            </a:r>
            <a:r>
              <a:rPr lang="en-US" sz="3600" dirty="0"/>
              <a:t>r</a:t>
            </a:r>
            <a:r>
              <a:rPr lang="en-US" sz="3600" dirty="0" smtClean="0"/>
              <a:t>eaction to unfairness”</a:t>
            </a:r>
          </a:p>
          <a:p>
            <a:pPr algn="l" rtl="0"/>
            <a:r>
              <a:rPr lang="en-US" sz="3600" dirty="0" smtClean="0"/>
              <a:t>Some people accept low portions</a:t>
            </a:r>
            <a:r>
              <a:rPr lang="en-US" sz="3600" dirty="0"/>
              <a:t> </a:t>
            </a:r>
            <a:r>
              <a:rPr lang="en-US" sz="3600" dirty="0" smtClean="0"/>
              <a:t>(including </a:t>
            </a:r>
            <a:r>
              <a:rPr lang="en-US" sz="3600" dirty="0"/>
              <a:t>meditators</a:t>
            </a:r>
            <a:r>
              <a:rPr lang="en-US" sz="3600" dirty="0" smtClean="0"/>
              <a:t>), </a:t>
            </a:r>
            <a:r>
              <a:rPr lang="en-US" sz="3600" dirty="0"/>
              <a:t>others  </a:t>
            </a:r>
            <a:r>
              <a:rPr lang="en-US" sz="3600" dirty="0" smtClean="0"/>
              <a:t>don’t!</a:t>
            </a:r>
            <a:endParaRPr lang="fa-IR" sz="3600" dirty="0"/>
          </a:p>
        </p:txBody>
      </p:sp>
    </p:spTree>
    <p:extLst>
      <p:ext uri="{BB962C8B-B14F-4D97-AF65-F5344CB8AC3E}">
        <p14:creationId xmlns:p14="http://schemas.microsoft.com/office/powerpoint/2010/main" val="307866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315200" cy="1154097"/>
          </a:xfrm>
        </p:spPr>
        <p:txBody>
          <a:bodyPr>
            <a:noAutofit/>
          </a:bodyPr>
          <a:lstStyle/>
          <a:p>
            <a:r>
              <a:rPr lang="en-US" sz="4400" dirty="0" smtClean="0"/>
              <a:t>Someone has got $20, takes </a:t>
            </a:r>
            <a:r>
              <a:rPr lang="en-US" sz="4400" dirty="0"/>
              <a:t>$</a:t>
            </a:r>
            <a:r>
              <a:rPr lang="en-US" sz="4400" dirty="0" smtClean="0"/>
              <a:t>18, and offers you $2</a:t>
            </a:r>
            <a:endParaRPr lang="fa-I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315200" cy="3539527"/>
          </a:xfrm>
        </p:spPr>
        <p:txBody>
          <a:bodyPr>
            <a:normAutofit/>
          </a:bodyPr>
          <a:lstStyle/>
          <a:p>
            <a:pPr algn="l" rtl="0"/>
            <a:r>
              <a:rPr lang="en-US" sz="6600" dirty="0" smtClean="0"/>
              <a:t>Accept or Reject?</a:t>
            </a:r>
          </a:p>
          <a:p>
            <a:pPr algn="l" rtl="0"/>
            <a:r>
              <a:rPr lang="en-US" sz="6600" dirty="0" smtClean="0"/>
              <a:t>How about 15/5?</a:t>
            </a:r>
            <a:endParaRPr lang="fa-IR" sz="6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98" y="4392885"/>
            <a:ext cx="33051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42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7963272" cy="1154097"/>
          </a:xfrm>
        </p:spPr>
        <p:txBody>
          <a:bodyPr>
            <a:noAutofit/>
          </a:bodyPr>
          <a:lstStyle/>
          <a:p>
            <a:pPr marL="571500" indent="-571500" rtl="0">
              <a:buFont typeface="Arial" pitchFamily="34" charset="0"/>
              <a:buChar char="•"/>
            </a:pPr>
            <a:r>
              <a:rPr lang="en-US" sz="5400" dirty="0" smtClean="0"/>
              <a:t>Reaction to unfairness</a:t>
            </a:r>
            <a:endParaRPr lang="fa-I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80928"/>
            <a:ext cx="8388424" cy="3539527"/>
          </a:xfrm>
        </p:spPr>
        <p:txBody>
          <a:bodyPr>
            <a:noAutofit/>
          </a:bodyPr>
          <a:lstStyle/>
          <a:p>
            <a:pPr algn="l" rtl="0"/>
            <a:r>
              <a:rPr lang="en-US" sz="4400" dirty="0" smtClean="0"/>
              <a:t>Irrational, </a:t>
            </a:r>
            <a:r>
              <a:rPr lang="en-US" sz="4400" dirty="0"/>
              <a:t>but </a:t>
            </a:r>
            <a:r>
              <a:rPr lang="en-US" sz="4400" dirty="0" smtClean="0"/>
              <a:t>can enforce </a:t>
            </a:r>
            <a:r>
              <a:rPr lang="en-US" sz="4400" dirty="0"/>
              <a:t>social norms (Boyed et </a:t>
            </a:r>
            <a:r>
              <a:rPr lang="en-US" sz="4400" dirty="0" smtClean="0"/>
              <a:t>al </a:t>
            </a:r>
            <a:r>
              <a:rPr lang="en-US" sz="4400" dirty="0"/>
              <a:t>2003)</a:t>
            </a:r>
            <a:br>
              <a:rPr lang="en-US" sz="4400" dirty="0"/>
            </a:br>
            <a:r>
              <a:rPr lang="en-US" sz="4400" dirty="0"/>
              <a:t>and gradually </a:t>
            </a:r>
            <a:r>
              <a:rPr lang="en-US" sz="4400" dirty="0" smtClean="0"/>
              <a:t>to establish </a:t>
            </a:r>
            <a:r>
              <a:rPr lang="en-US" sz="4400" dirty="0"/>
              <a:t>a cooperative </a:t>
            </a:r>
            <a:r>
              <a:rPr lang="en-US" sz="4400" dirty="0" smtClean="0"/>
              <a:t>environment</a:t>
            </a:r>
          </a:p>
          <a:p>
            <a:pPr marL="45720" indent="0" algn="l" rtl="0">
              <a:buNone/>
            </a:pPr>
            <a:r>
              <a:rPr lang="en-US" sz="4400" dirty="0"/>
              <a:t> </a:t>
            </a:r>
            <a:r>
              <a:rPr lang="en-US" sz="4400" dirty="0" smtClean="0"/>
              <a:t>(Fehr &amp; </a:t>
            </a:r>
            <a:r>
              <a:rPr lang="en-US" sz="4400" dirty="0" err="1" smtClean="0"/>
              <a:t>Gachter</a:t>
            </a:r>
            <a:r>
              <a:rPr lang="en-US" sz="4400" dirty="0" smtClean="0"/>
              <a:t>, 2002)</a:t>
            </a:r>
            <a:endParaRPr lang="fa-IR" sz="4400" dirty="0"/>
          </a:p>
        </p:txBody>
      </p:sp>
    </p:spTree>
    <p:extLst>
      <p:ext uri="{BB962C8B-B14F-4D97-AF65-F5344CB8AC3E}">
        <p14:creationId xmlns:p14="http://schemas.microsoft.com/office/powerpoint/2010/main" val="173788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315200" cy="1154097"/>
          </a:xfrm>
        </p:spPr>
        <p:txBody>
          <a:bodyPr/>
          <a:lstStyle/>
          <a:p>
            <a:r>
              <a:rPr lang="en-US" dirty="0" smtClean="0"/>
              <a:t>Not good for health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64" y="2492896"/>
            <a:ext cx="8964488" cy="3539527"/>
          </a:xfrm>
        </p:spPr>
        <p:txBody>
          <a:bodyPr>
            <a:normAutofit/>
          </a:bodyPr>
          <a:lstStyle/>
          <a:p>
            <a:pPr algn="l" rtl="0"/>
            <a:r>
              <a:rPr lang="en-US" sz="4000" dirty="0" smtClean="0"/>
              <a:t>millionaires envy billionaires, billionaires envy </a:t>
            </a:r>
            <a:r>
              <a:rPr lang="en-US" sz="4000" dirty="0"/>
              <a:t>still richer </a:t>
            </a:r>
            <a:r>
              <a:rPr lang="en-US" sz="4000" dirty="0" smtClean="0"/>
              <a:t>billionaires</a:t>
            </a:r>
          </a:p>
          <a:p>
            <a:pPr algn="l" rtl="0"/>
            <a:r>
              <a:rPr lang="en-US" sz="4000" dirty="0" smtClean="0"/>
              <a:t>Any cure? Meditation?</a:t>
            </a:r>
          </a:p>
        </p:txBody>
      </p:sp>
    </p:spTree>
    <p:extLst>
      <p:ext uri="{BB962C8B-B14F-4D97-AF65-F5344CB8AC3E}">
        <p14:creationId xmlns:p14="http://schemas.microsoft.com/office/powerpoint/2010/main" val="31837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368152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Kirk et al., 2011</a:t>
            </a:r>
            <a:br>
              <a:rPr lang="en-US" b="1" i="1" dirty="0" smtClean="0"/>
            </a:br>
            <a:r>
              <a:rPr lang="en-US" b="1" i="1" dirty="0" smtClean="0"/>
              <a:t>compared meditators to non-meditators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56840"/>
            <a:ext cx="7488832" cy="498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1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332656"/>
            <a:ext cx="8568952" cy="1154097"/>
          </a:xfrm>
        </p:spPr>
        <p:txBody>
          <a:bodyPr>
            <a:noAutofit/>
          </a:bodyPr>
          <a:lstStyle/>
          <a:p>
            <a:pPr rtl="0"/>
            <a:r>
              <a:rPr lang="en-US" sz="3600" b="1" dirty="0" smtClean="0"/>
              <a:t>Insula is more activated by unfairness in meditator than non-meditators </a:t>
            </a:r>
            <a:endParaRPr lang="fa-IR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9" y="1945045"/>
            <a:ext cx="8408613" cy="465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806" y="332657"/>
            <a:ext cx="7315200" cy="864096"/>
          </a:xfrm>
        </p:spPr>
        <p:txBody>
          <a:bodyPr/>
          <a:lstStyle/>
          <a:p>
            <a:r>
              <a:rPr lang="en-US" dirty="0" err="1" smtClean="0"/>
              <a:t>Behavioural</a:t>
            </a:r>
            <a:r>
              <a:rPr lang="en-US" dirty="0" smtClean="0"/>
              <a:t> results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1" y="1412776"/>
            <a:ext cx="8085060" cy="52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7020272" y="2953526"/>
            <a:ext cx="1512168" cy="2275673"/>
          </a:xfrm>
          <a:prstGeom prst="ellips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0299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1008112"/>
          </a:xfrm>
        </p:spPr>
        <p:txBody>
          <a:bodyPr>
            <a:normAutofit/>
          </a:bodyPr>
          <a:lstStyle/>
          <a:p>
            <a:r>
              <a:rPr lang="en-US" dirty="0" smtClean="0"/>
              <a:t>Marital satisfaction &amp; fairness game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48880"/>
            <a:ext cx="8568952" cy="4248472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smtClean="0"/>
              <a:t>Less reaction to un-fairness =&gt; Happier marriage</a:t>
            </a:r>
            <a:r>
              <a:rPr lang="en-US" sz="2800" dirty="0"/>
              <a:t>?</a:t>
            </a:r>
            <a:r>
              <a:rPr lang="en-US" sz="2800" dirty="0" smtClean="0"/>
              <a:t> </a:t>
            </a:r>
            <a:endParaRPr lang="fa-IR" sz="2800" dirty="0"/>
          </a:p>
        </p:txBody>
      </p:sp>
    </p:spTree>
    <p:extLst>
      <p:ext uri="{BB962C8B-B14F-4D97-AF65-F5344CB8AC3E}">
        <p14:creationId xmlns:p14="http://schemas.microsoft.com/office/powerpoint/2010/main" val="411609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94" y="1340768"/>
            <a:ext cx="7488832" cy="535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95953"/>
            <a:ext cx="702996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Couples with low marital satisfaction</a:t>
            </a:r>
            <a:endParaRPr lang="fa-IR" sz="3200" dirty="0"/>
          </a:p>
        </p:txBody>
      </p:sp>
      <p:sp>
        <p:nvSpPr>
          <p:cNvPr id="6" name="Oval 5"/>
          <p:cNvSpPr/>
          <p:nvPr/>
        </p:nvSpPr>
        <p:spPr>
          <a:xfrm>
            <a:off x="2483768" y="5301208"/>
            <a:ext cx="2088232" cy="936104"/>
          </a:xfrm>
          <a:prstGeom prst="ellips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571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3068960"/>
            <a:ext cx="8712968" cy="3611535"/>
          </a:xfrm>
        </p:spPr>
        <p:txBody>
          <a:bodyPr>
            <a:normAutofit/>
          </a:bodyPr>
          <a:lstStyle/>
          <a:p>
            <a:pPr marL="45720" indent="0" algn="l" rtl="0">
              <a:buNone/>
            </a:pPr>
            <a:r>
              <a:rPr lang="en-US" sz="3600" u="sng" dirty="0" smtClean="0">
                <a:solidFill>
                  <a:schemeClr val="tx2"/>
                </a:solidFill>
              </a:rPr>
              <a:t>MRI</a:t>
            </a:r>
          </a:p>
          <a:p>
            <a:pPr algn="l" rtl="0"/>
            <a:r>
              <a:rPr lang="en-US" sz="3600" u="sng" dirty="0" smtClean="0"/>
              <a:t>M</a:t>
            </a:r>
            <a:r>
              <a:rPr lang="en-US" sz="3600" dirty="0" smtClean="0"/>
              <a:t>agnetic </a:t>
            </a:r>
            <a:r>
              <a:rPr lang="en-US" sz="3600" u="sng" dirty="0" smtClean="0"/>
              <a:t>R</a:t>
            </a:r>
            <a:r>
              <a:rPr lang="en-US" sz="3600" dirty="0" smtClean="0"/>
              <a:t>esonance </a:t>
            </a:r>
            <a:r>
              <a:rPr lang="en-US" sz="3600" u="sng" dirty="0" smtClean="0"/>
              <a:t>I</a:t>
            </a:r>
            <a:r>
              <a:rPr lang="en-US" sz="3600" dirty="0" smtClean="0"/>
              <a:t>maging</a:t>
            </a:r>
          </a:p>
          <a:p>
            <a:pPr algn="l" rtl="0"/>
            <a:r>
              <a:rPr lang="en-US" sz="3600" dirty="0" smtClean="0"/>
              <a:t>taking high resolution pictures from the brain (when a person do nothing)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18"/>
            <a:ext cx="2613639" cy="2556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292" y="89873"/>
            <a:ext cx="5418212" cy="2979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83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488832" cy="54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06405"/>
            <a:ext cx="777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3600" dirty="0" smtClean="0"/>
              <a:t>Couples with high </a:t>
            </a:r>
            <a:r>
              <a:rPr lang="en-US" sz="3600" dirty="0"/>
              <a:t>marital satisfaction</a:t>
            </a:r>
            <a:endParaRPr lang="fa-IR" sz="3600" dirty="0"/>
          </a:p>
        </p:txBody>
      </p:sp>
      <p:sp>
        <p:nvSpPr>
          <p:cNvPr id="5" name="Oval 4"/>
          <p:cNvSpPr/>
          <p:nvPr/>
        </p:nvSpPr>
        <p:spPr>
          <a:xfrm>
            <a:off x="2843808" y="4581128"/>
            <a:ext cx="1944216" cy="1656184"/>
          </a:xfrm>
          <a:prstGeom prst="ellips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9427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7"/>
            <a:ext cx="3240360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824536"/>
          </a:xfrm>
        </p:spPr>
        <p:txBody>
          <a:bodyPr>
            <a:normAutofit/>
          </a:bodyPr>
          <a:lstStyle/>
          <a:p>
            <a:pPr algn="l" rtl="0"/>
            <a:r>
              <a:rPr lang="en-US" sz="3600" dirty="0" smtClean="0"/>
              <a:t>fMRI has shed light on many issues</a:t>
            </a:r>
          </a:p>
          <a:p>
            <a:pPr lvl="1" algn="l" rtl="0"/>
            <a:r>
              <a:rPr lang="en-US" sz="3200" dirty="0"/>
              <a:t>f</a:t>
            </a:r>
            <a:r>
              <a:rPr lang="en-US" sz="3200" dirty="0" smtClean="0"/>
              <a:t>rom basic cognitive processes to emotion and social cognition</a:t>
            </a:r>
          </a:p>
          <a:p>
            <a:pPr algn="l" rtl="0"/>
            <a:r>
              <a:rPr lang="en-US" sz="3600" dirty="0" smtClean="0"/>
              <a:t>Meditation as an example</a:t>
            </a:r>
          </a:p>
          <a:p>
            <a:pPr lvl="1" algn="l" rtl="0"/>
            <a:r>
              <a:rPr lang="en-US" sz="3200" dirty="0"/>
              <a:t>a</a:t>
            </a:r>
            <a:r>
              <a:rPr lang="en-US" sz="3200" dirty="0" smtClean="0"/>
              <a:t>ffects the brain/mind, as shown by fMRI and </a:t>
            </a:r>
            <a:r>
              <a:rPr lang="en-US" sz="3200" dirty="0" err="1" smtClean="0"/>
              <a:t>behavioural</a:t>
            </a:r>
            <a:r>
              <a:rPr lang="en-US" sz="3200" dirty="0" smtClean="0"/>
              <a:t> data</a:t>
            </a:r>
          </a:p>
          <a:p>
            <a:pPr lvl="1" algn="l" rtl="0"/>
            <a:r>
              <a:rPr lang="en-US" sz="3200" dirty="0" smtClean="0"/>
              <a:t>has health and social benefits</a:t>
            </a:r>
          </a:p>
          <a:p>
            <a:pPr lvl="1" algn="l" rtl="0"/>
            <a:r>
              <a:rPr lang="en-US" sz="3200" dirty="0" smtClean="0"/>
              <a:t>we can learn it!</a:t>
            </a:r>
            <a:endParaRPr lang="fa-IR" sz="3200" dirty="0"/>
          </a:p>
        </p:txBody>
      </p:sp>
    </p:spTree>
    <p:extLst>
      <p:ext uri="{BB962C8B-B14F-4D97-AF65-F5344CB8AC3E}">
        <p14:creationId xmlns:p14="http://schemas.microsoft.com/office/powerpoint/2010/main" val="33595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Rectangle 3"/>
          <p:cNvSpPr/>
          <p:nvPr/>
        </p:nvSpPr>
        <p:spPr>
          <a:xfrm>
            <a:off x="539552" y="3284984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algn="l" rtl="0"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fMRI</a:t>
            </a:r>
          </a:p>
          <a:p>
            <a:pPr algn="l" rtl="0"/>
            <a:r>
              <a:rPr lang="en-US" sz="3600" dirty="0" smtClean="0"/>
              <a:t>functional MRI</a:t>
            </a:r>
          </a:p>
          <a:p>
            <a:pPr algn="l" rtl="0"/>
            <a:r>
              <a:rPr lang="en-US" sz="3600" dirty="0" smtClean="0"/>
              <a:t>taking pictures </a:t>
            </a:r>
            <a:r>
              <a:rPr lang="en-US" sz="3600" dirty="0" smtClean="0"/>
              <a:t>of the </a:t>
            </a:r>
            <a:r>
              <a:rPr lang="en-US" sz="3600" dirty="0" smtClean="0"/>
              <a:t>brain when the person is asked to do “something”, such </a:t>
            </a:r>
            <a:r>
              <a:rPr lang="en-US" sz="3600" dirty="0"/>
              <a:t>as </a:t>
            </a:r>
            <a:r>
              <a:rPr lang="en-US" sz="3600" dirty="0" smtClean="0"/>
              <a:t>reading, counting, </a:t>
            </a:r>
            <a:r>
              <a:rPr lang="en-US" sz="3600" dirty="0" smtClean="0"/>
              <a:t>attending</a:t>
            </a:r>
            <a:endParaRPr lang="fa-IR" sz="3600" dirty="0"/>
          </a:p>
        </p:txBody>
      </p:sp>
      <p:pic>
        <p:nvPicPr>
          <p:cNvPr id="4105" name="Picture 9" descr="http://www.dcsc.tudelft.nl/Research/Current/kedarekdne-1140456268-cf51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14" y="97605"/>
            <a:ext cx="2838451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www.readingresearch.kennedykrieger.org/images/fM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402515" cy="29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66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s://encrypted-tbn0.gstatic.com/images?q=tbn:ANd9GcSbEukzXScv3rzFBTmcwvdxRaKw_I2JyuyxYYCtSg3Ynjerm6r-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87315"/>
            <a:ext cx="2592288" cy="355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4016" y="4298320"/>
            <a:ext cx="86044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 smtClean="0"/>
              <a:t>a person is asked to imagine himself/herself, a </a:t>
            </a:r>
            <a:r>
              <a:rPr lang="en-US" sz="4000" dirty="0"/>
              <a:t>loved </a:t>
            </a:r>
            <a:r>
              <a:rPr lang="en-US" sz="4000" dirty="0" smtClean="0"/>
              <a:t>one, or a stranger “in pain”</a:t>
            </a:r>
            <a:endParaRPr lang="fa-IR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44016" y="116632"/>
            <a:ext cx="56521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Example 1: Love hurts!</a:t>
            </a:r>
            <a:endParaRPr lang="fa-IR" sz="3600" b="1" dirty="0">
              <a:solidFill>
                <a:schemeClr val="tx2"/>
              </a:solidFill>
            </a:endParaRPr>
          </a:p>
        </p:txBody>
      </p:sp>
      <p:pic>
        <p:nvPicPr>
          <p:cNvPr id="6" name="Picture 5" descr="http://blogs.oem.indiana.edu/scholarships/wp-content/uploads/2009/10/fmri_gro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3" y="1057050"/>
            <a:ext cx="4422021" cy="294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07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8640"/>
            <a:ext cx="9163454" cy="311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3683154"/>
            <a:ext cx="912477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800" dirty="0" smtClean="0"/>
              <a:t>When imagining a loved-one in pain, brain activation is similar to when ourselves in pain, but not when imagining a stranger </a:t>
            </a:r>
            <a:r>
              <a:rPr lang="en-US" sz="3800" dirty="0"/>
              <a:t>(Chang et al</a:t>
            </a:r>
            <a:r>
              <a:rPr lang="en-US" sz="3800" dirty="0" smtClean="0"/>
              <a:t>., 2010)</a:t>
            </a:r>
            <a:endParaRPr lang="fa-IR" sz="3800" dirty="0"/>
          </a:p>
        </p:txBody>
      </p:sp>
    </p:spTree>
    <p:extLst>
      <p:ext uri="{BB962C8B-B14F-4D97-AF65-F5344CB8AC3E}">
        <p14:creationId xmlns:p14="http://schemas.microsoft.com/office/powerpoint/2010/main" val="4680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1296144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Example 2: Pain is decreased by virtual reality (Hoffman et al., 2006)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564905"/>
            <a:ext cx="7618040" cy="3744456"/>
          </a:xfrm>
        </p:spPr>
        <p:txBody>
          <a:bodyPr/>
          <a:lstStyle/>
          <a:p>
            <a:endParaRPr lang="fa-I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22860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43436"/>
            <a:ext cx="302433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76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12" y="2780928"/>
            <a:ext cx="7168796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www.hitl.washington.edu/projects/magnet/TODD_files/image0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2" y="332655"/>
            <a:ext cx="3072342" cy="23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hitl.washington.edu/projects/magnet/TODD_files/image0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78" y="332656"/>
            <a:ext cx="315589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rved Left Arrow 4"/>
          <p:cNvSpPr/>
          <p:nvPr/>
        </p:nvSpPr>
        <p:spPr>
          <a:xfrm rot="15395455">
            <a:off x="3582266" y="-789758"/>
            <a:ext cx="970496" cy="302666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4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744119"/>
            <a:ext cx="3298874" cy="884681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Example 3: Meditation</a:t>
            </a:r>
            <a:endParaRPr lang="fa-IR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924944"/>
            <a:ext cx="9108504" cy="3456384"/>
          </a:xfrm>
        </p:spPr>
        <p:txBody>
          <a:bodyPr>
            <a:noAutofit/>
          </a:bodyPr>
          <a:lstStyle/>
          <a:p>
            <a:pPr algn="l" rtl="0"/>
            <a:r>
              <a:rPr lang="en-US" sz="4000" dirty="0" smtClean="0"/>
              <a:t>fourteen </a:t>
            </a:r>
            <a:r>
              <a:rPr lang="en-US" sz="4000" dirty="0"/>
              <a:t>meditators </a:t>
            </a:r>
            <a:r>
              <a:rPr lang="en-US" sz="4000" dirty="0" smtClean="0"/>
              <a:t>were </a:t>
            </a:r>
            <a:r>
              <a:rPr lang="en-US" sz="4000" dirty="0"/>
              <a:t>doing breath meditation inside the MRI </a:t>
            </a:r>
            <a:r>
              <a:rPr lang="en-US" sz="4000" dirty="0" smtClean="0"/>
              <a:t>scanner (</a:t>
            </a:r>
            <a:r>
              <a:rPr lang="en-US" sz="4000" dirty="0" err="1" smtClean="0"/>
              <a:t>Hasenkamp</a:t>
            </a:r>
            <a:r>
              <a:rPr lang="en-US" sz="4000" dirty="0" smtClean="0"/>
              <a:t> et al., 2012) </a:t>
            </a:r>
            <a:endParaRPr lang="fa-IR" sz="40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144"/>
            <a:ext cx="3563888" cy="2685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0.tqn.com/d/taoism/1/0/0/-/-/-/yinYa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1" y="47888"/>
            <a:ext cx="2445007" cy="244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70847"/>
            <a:ext cx="864096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Brain areas known as attention network </a:t>
            </a:r>
            <a:r>
              <a:rPr lang="en-US" dirty="0" smtClean="0"/>
              <a:t>were activated </a:t>
            </a:r>
            <a:r>
              <a:rPr lang="en-US" dirty="0"/>
              <a:t>by focused attention and was related to the lifetime meditation experience of the person. </a:t>
            </a:r>
            <a:br>
              <a:rPr lang="en-US" dirty="0"/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8640960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2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823</TotalTime>
  <Words>355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Perspective</vt:lpstr>
      <vt:lpstr>New Mind and Brain Sciences Ahmad Sohrabi, PhD </vt:lpstr>
      <vt:lpstr>PowerPoint Presentation</vt:lpstr>
      <vt:lpstr>PowerPoint Presentation</vt:lpstr>
      <vt:lpstr>PowerPoint Presentation</vt:lpstr>
      <vt:lpstr>PowerPoint Presentation</vt:lpstr>
      <vt:lpstr>Example 2: Pain is decreased by virtual reality (Hoffman et al., 2006)</vt:lpstr>
      <vt:lpstr>PowerPoint Presentation</vt:lpstr>
      <vt:lpstr>Example 3: Meditation</vt:lpstr>
      <vt:lpstr>Brain areas known as attention network were activated by focused attention and was related to the lifetime meditation experience of the person.  </vt:lpstr>
      <vt:lpstr>brief meditation by “ordinary people” can activate brain areas involved in attention such as PFC (Dickenson et al., 2012).  </vt:lpstr>
      <vt:lpstr>Meditation affects behaviour</vt:lpstr>
      <vt:lpstr>Someone has got $20, takes $18, and offers you $2</vt:lpstr>
      <vt:lpstr>Reaction to unfairness</vt:lpstr>
      <vt:lpstr>Not good for health</vt:lpstr>
      <vt:lpstr>Kirk et al., 2011 compared meditators to non-meditators</vt:lpstr>
      <vt:lpstr>Insula is more activated by unfairness in meditator than non-meditators </vt:lpstr>
      <vt:lpstr>Behavioural results</vt:lpstr>
      <vt:lpstr>Marital satisfaction &amp; fairness game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Mind and Brain Sciences Ahmad Sohrabi, PhD</dc:title>
  <dc:creator>tany</dc:creator>
  <cp:lastModifiedBy>tany</cp:lastModifiedBy>
  <cp:revision>49</cp:revision>
  <dcterms:created xsi:type="dcterms:W3CDTF">2012-10-10T15:27:02Z</dcterms:created>
  <dcterms:modified xsi:type="dcterms:W3CDTF">2012-10-13T08:51:49Z</dcterms:modified>
</cp:coreProperties>
</file>