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5"/>
  </p:notesMasterIdLst>
  <p:sldIdLst>
    <p:sldId id="256" r:id="rId2"/>
    <p:sldId id="258" r:id="rId3"/>
    <p:sldId id="259" r:id="rId4"/>
    <p:sldId id="257"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98" r:id="rId23"/>
    <p:sldId id="279" r:id="rId24"/>
    <p:sldId id="280" r:id="rId25"/>
    <p:sldId id="281" r:id="rId26"/>
    <p:sldId id="282" r:id="rId27"/>
    <p:sldId id="283" r:id="rId28"/>
    <p:sldId id="284" r:id="rId29"/>
    <p:sldId id="301" r:id="rId30"/>
    <p:sldId id="285" r:id="rId31"/>
    <p:sldId id="286" r:id="rId32"/>
    <p:sldId id="287" r:id="rId33"/>
    <p:sldId id="288" r:id="rId34"/>
    <p:sldId id="290" r:id="rId35"/>
    <p:sldId id="289" r:id="rId36"/>
    <p:sldId id="292" r:id="rId37"/>
    <p:sldId id="293" r:id="rId38"/>
    <p:sldId id="296" r:id="rId39"/>
    <p:sldId id="297" r:id="rId40"/>
    <p:sldId id="294" r:id="rId41"/>
    <p:sldId id="295" r:id="rId42"/>
    <p:sldId id="299" r:id="rId43"/>
    <p:sldId id="30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3" d="100"/>
          <a:sy n="93" d="100"/>
        </p:scale>
        <p:origin x="-5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DCF476-43AE-447B-99ED-3955EE32D55D}" type="datetimeFigureOut">
              <a:rPr lang="en-US" smtClean="0"/>
              <a:pPr/>
              <a:t>1/27/2011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D87642-61ED-4524-A3E8-AE96FF1114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7D87642-61ED-4524-A3E8-AE96FF1114A2}" type="slidenum">
              <a:rPr lang="en-US" smtClean="0"/>
              <a:pPr/>
              <a:t>39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7D87642-61ED-4524-A3E8-AE96FF1114A2}" type="slidenum">
              <a:rPr lang="en-US" smtClean="0"/>
              <a:pPr/>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B4352E-44CE-460B-973E-45836E222BC3}"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229F8-4534-45C7-B10C-8C0B28274E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4352E-44CE-460B-973E-45836E222BC3}"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229F8-4534-45C7-B10C-8C0B28274E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4352E-44CE-460B-973E-45836E222BC3}"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229F8-4534-45C7-B10C-8C0B28274E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4352E-44CE-460B-973E-45836E222BC3}"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229F8-4534-45C7-B10C-8C0B28274E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B4352E-44CE-460B-973E-45836E222BC3}"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229F8-4534-45C7-B10C-8C0B28274E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B4352E-44CE-460B-973E-45836E222BC3}" type="datetimeFigureOut">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229F8-4534-45C7-B10C-8C0B28274E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B4352E-44CE-460B-973E-45836E222BC3}" type="datetimeFigureOut">
              <a:rPr lang="en-US" smtClean="0"/>
              <a:pPr/>
              <a:t>1/27/2011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9229F8-4534-45C7-B10C-8C0B28274E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B4352E-44CE-460B-973E-45836E222BC3}" type="datetimeFigureOut">
              <a:rPr lang="en-US" smtClean="0"/>
              <a:pPr/>
              <a:t>1/27/2011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9229F8-4534-45C7-B10C-8C0B28274E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4352E-44CE-460B-973E-45836E222BC3}" type="datetimeFigureOut">
              <a:rPr lang="en-US" smtClean="0"/>
              <a:pPr/>
              <a:t>1/27/2011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9229F8-4534-45C7-B10C-8C0B28274E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4352E-44CE-460B-973E-45836E222BC3}" type="datetimeFigureOut">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229F8-4534-45C7-B10C-8C0B28274E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4352E-44CE-460B-973E-45836E222BC3}" type="datetimeFigureOut">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229F8-4534-45C7-B10C-8C0B28274E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4352E-44CE-460B-973E-45836E222BC3}" type="datetimeFigureOut">
              <a:rPr lang="en-US" smtClean="0"/>
              <a:pPr/>
              <a:t>1/27/2011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9229F8-4534-45C7-B10C-8C0B28274E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7.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7.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609600"/>
            <a:ext cx="7315200" cy="1317625"/>
          </a:xfrm>
        </p:spPr>
        <p:txBody>
          <a:bodyPr>
            <a:normAutofit/>
          </a:bodyPr>
          <a:lstStyle/>
          <a:p>
            <a:r>
              <a:rPr lang="en-US" sz="2800" dirty="0" smtClean="0"/>
              <a:t>Current Debates on Masked </a:t>
            </a:r>
            <a:r>
              <a:rPr lang="en-US" sz="2800" dirty="0" smtClean="0"/>
              <a:t>Priming Effects:</a:t>
            </a:r>
            <a:endParaRPr lang="en-US" sz="2800" dirty="0"/>
          </a:p>
        </p:txBody>
      </p:sp>
      <p:sp>
        <p:nvSpPr>
          <p:cNvPr id="3" name="Subtitle 2"/>
          <p:cNvSpPr>
            <a:spLocks noGrp="1"/>
          </p:cNvSpPr>
          <p:nvPr>
            <p:ph type="subTitle" idx="1"/>
          </p:nvPr>
        </p:nvSpPr>
        <p:spPr>
          <a:xfrm>
            <a:off x="1524000" y="1752600"/>
            <a:ext cx="6400800" cy="1524000"/>
          </a:xfrm>
        </p:spPr>
        <p:txBody>
          <a:bodyPr/>
          <a:lstStyle/>
          <a:p>
            <a:r>
              <a:rPr lang="en-US" sz="2800" dirty="0" smtClean="0"/>
              <a:t>Experiments, Models, and Theories</a:t>
            </a:r>
            <a:endParaRPr lang="en-US" dirty="0"/>
          </a:p>
        </p:txBody>
      </p:sp>
      <p:sp>
        <p:nvSpPr>
          <p:cNvPr id="4" name="Title 1"/>
          <p:cNvSpPr txBox="1">
            <a:spLocks/>
          </p:cNvSpPr>
          <p:nvPr/>
        </p:nvSpPr>
        <p:spPr>
          <a:xfrm>
            <a:off x="1447800" y="3124200"/>
            <a:ext cx="68580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Ahmad </a:t>
            </a:r>
            <a:r>
              <a:rPr kumimoji="0" lang="en-US" sz="2800" b="0" i="0" u="none" strike="noStrike" kern="1200" cap="none" spc="0" normalizeH="0" baseline="0" noProof="0" dirty="0" err="1" smtClean="0">
                <a:ln>
                  <a:noFill/>
                </a:ln>
                <a:solidFill>
                  <a:schemeClr val="tx1"/>
                </a:solidFill>
                <a:effectLst/>
                <a:uLnTx/>
                <a:uFillTx/>
                <a:latin typeface="+mj-lt"/>
                <a:ea typeface="+mj-ea"/>
                <a:cs typeface="+mj-cs"/>
              </a:rPr>
              <a:t>Sohrabi</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CA" sz="2800" dirty="0" smtClean="0">
                <a:latin typeface="+mj-lt"/>
                <a:ea typeface="+mj-ea"/>
                <a:cs typeface="+mj-cs"/>
              </a:rPr>
              <a:t>University of Kurdistan</a:t>
            </a:r>
            <a:endParaRPr lang="en-US" sz="28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2011</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2</a:t>
            </a:r>
            <a:endParaRPr lang="en-US" dirty="0"/>
          </a:p>
        </p:txBody>
      </p:sp>
      <p:sp>
        <p:nvSpPr>
          <p:cNvPr id="3" name="Content Placeholder 2"/>
          <p:cNvSpPr>
            <a:spLocks noGrp="1"/>
          </p:cNvSpPr>
          <p:nvPr>
            <p:ph idx="1"/>
          </p:nvPr>
        </p:nvSpPr>
        <p:spPr>
          <a:xfrm>
            <a:off x="152400" y="1143000"/>
            <a:ext cx="4267200" cy="5257800"/>
          </a:xfrm>
        </p:spPr>
        <p:txBody>
          <a:bodyPr>
            <a:normAutofit/>
          </a:bodyPr>
          <a:lstStyle/>
          <a:p>
            <a:r>
              <a:rPr lang="en-US" dirty="0" smtClean="0"/>
              <a:t>Numbers </a:t>
            </a:r>
            <a:r>
              <a:rPr lang="en-US" dirty="0"/>
              <a:t>were assigned to arbitrary symbols with enough training.</a:t>
            </a:r>
          </a:p>
          <a:p>
            <a:r>
              <a:rPr lang="en-CA" dirty="0" smtClean="0"/>
              <a:t>Conditions in priming section:</a:t>
            </a:r>
            <a:endParaRPr lang="en-US" dirty="0" smtClean="0"/>
          </a:p>
          <a:p>
            <a:pPr lvl="1"/>
            <a:r>
              <a:rPr lang="en-US" dirty="0" smtClean="0"/>
              <a:t>Symbol-Number</a:t>
            </a:r>
          </a:p>
          <a:p>
            <a:pPr lvl="1"/>
            <a:r>
              <a:rPr lang="en-US" dirty="0" smtClean="0"/>
              <a:t>Number-Symbol</a:t>
            </a:r>
            <a:endParaRPr lang="en-US" dirty="0"/>
          </a:p>
          <a:p>
            <a:endParaRPr lang="en-US" dirty="0"/>
          </a:p>
        </p:txBody>
      </p:sp>
      <p:pic>
        <p:nvPicPr>
          <p:cNvPr id="4" name="Picture 3"/>
          <p:cNvPicPr/>
          <p:nvPr/>
        </p:nvPicPr>
        <p:blipFill>
          <a:blip r:embed="rId2"/>
          <a:srcRect/>
          <a:stretch>
            <a:fillRect/>
          </a:stretch>
        </p:blipFill>
        <p:spPr bwMode="auto">
          <a:xfrm>
            <a:off x="4191000" y="1524000"/>
            <a:ext cx="4876800" cy="3352800"/>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Experiment 2: results</a:t>
            </a:r>
            <a:endParaRPr lang="en-US" dirty="0"/>
          </a:p>
        </p:txBody>
      </p:sp>
      <p:sp>
        <p:nvSpPr>
          <p:cNvPr id="3" name="Content Placeholder 2"/>
          <p:cNvSpPr>
            <a:spLocks noGrp="1"/>
          </p:cNvSpPr>
          <p:nvPr>
            <p:ph idx="1"/>
          </p:nvPr>
        </p:nvSpPr>
        <p:spPr>
          <a:xfrm>
            <a:off x="762000" y="1036637"/>
            <a:ext cx="8229600" cy="4525963"/>
          </a:xfrm>
        </p:spPr>
        <p:txBody>
          <a:bodyPr/>
          <a:lstStyle/>
          <a:p>
            <a:r>
              <a:rPr lang="en-US" dirty="0"/>
              <a:t>Masking by Congruency </a:t>
            </a:r>
            <a:r>
              <a:rPr lang="en-US" dirty="0" smtClean="0"/>
              <a:t>interaction</a:t>
            </a:r>
          </a:p>
          <a:p>
            <a:r>
              <a:rPr lang="en-US" dirty="0" smtClean="0"/>
              <a:t>Number-Symbol </a:t>
            </a:r>
            <a:endParaRPr lang="en-US" dirty="0"/>
          </a:p>
        </p:txBody>
      </p:sp>
      <p:pic>
        <p:nvPicPr>
          <p:cNvPr id="4" name="Picture 3"/>
          <p:cNvPicPr/>
          <p:nvPr/>
        </p:nvPicPr>
        <p:blipFill>
          <a:blip r:embed="rId2"/>
          <a:srcRect/>
          <a:stretch>
            <a:fillRect/>
          </a:stretch>
        </p:blipFill>
        <p:spPr bwMode="auto">
          <a:xfrm>
            <a:off x="1828800" y="2133600"/>
            <a:ext cx="5391150" cy="444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229600" cy="1143000"/>
          </a:xfrm>
        </p:spPr>
        <p:txBody>
          <a:bodyPr/>
          <a:lstStyle/>
          <a:p>
            <a:r>
              <a:rPr lang="en-US" dirty="0" smtClean="0"/>
              <a:t>Experiment 2: results      </a:t>
            </a:r>
            <a:r>
              <a:rPr lang="en-US" dirty="0" err="1" smtClean="0"/>
              <a:t>cntd</a:t>
            </a:r>
            <a:r>
              <a:rPr lang="en-US" dirty="0" smtClean="0"/>
              <a:t>.</a:t>
            </a:r>
            <a:endParaRPr lang="en-US" dirty="0"/>
          </a:p>
        </p:txBody>
      </p:sp>
      <p:sp>
        <p:nvSpPr>
          <p:cNvPr id="3" name="Content Placeholder 2"/>
          <p:cNvSpPr>
            <a:spLocks noGrp="1"/>
          </p:cNvSpPr>
          <p:nvPr>
            <p:ph idx="1"/>
          </p:nvPr>
        </p:nvSpPr>
        <p:spPr>
          <a:xfrm>
            <a:off x="838200" y="990600"/>
            <a:ext cx="8229600" cy="4525963"/>
          </a:xfrm>
        </p:spPr>
        <p:txBody>
          <a:bodyPr/>
          <a:lstStyle/>
          <a:p>
            <a:r>
              <a:rPr lang="en-US" dirty="0" smtClean="0"/>
              <a:t>Masking by Congruency interaction </a:t>
            </a:r>
          </a:p>
          <a:p>
            <a:pPr>
              <a:buNone/>
            </a:pPr>
            <a:r>
              <a:rPr lang="en-US" dirty="0"/>
              <a:t> </a:t>
            </a:r>
            <a:r>
              <a:rPr lang="en-US" dirty="0" smtClean="0"/>
              <a:t>Symbol-Number </a:t>
            </a:r>
          </a:p>
        </p:txBody>
      </p:sp>
      <p:pic>
        <p:nvPicPr>
          <p:cNvPr id="4" name="Picture 3"/>
          <p:cNvPicPr/>
          <p:nvPr/>
        </p:nvPicPr>
        <p:blipFill>
          <a:blip r:embed="rId2"/>
          <a:srcRect/>
          <a:stretch>
            <a:fillRect/>
          </a:stretch>
        </p:blipFill>
        <p:spPr bwMode="auto">
          <a:xfrm>
            <a:off x="2057400" y="2133600"/>
            <a:ext cx="5410200" cy="44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3</a:t>
            </a:r>
            <a:endParaRPr lang="en-US" dirty="0"/>
          </a:p>
        </p:txBody>
      </p:sp>
      <p:sp>
        <p:nvSpPr>
          <p:cNvPr id="3" name="Content Placeholder 2"/>
          <p:cNvSpPr>
            <a:spLocks noGrp="1"/>
          </p:cNvSpPr>
          <p:nvPr>
            <p:ph idx="1"/>
          </p:nvPr>
        </p:nvSpPr>
        <p:spPr>
          <a:xfrm>
            <a:off x="304800" y="1295400"/>
            <a:ext cx="8763000" cy="4525963"/>
          </a:xfrm>
        </p:spPr>
        <p:txBody>
          <a:bodyPr>
            <a:normAutofit/>
          </a:bodyPr>
          <a:lstStyle/>
          <a:p>
            <a:r>
              <a:rPr lang="en-US" dirty="0" smtClean="0"/>
              <a:t>Here a </a:t>
            </a:r>
            <a:r>
              <a:rPr lang="en-US" dirty="0"/>
              <a:t>fixation </a:t>
            </a:r>
            <a:r>
              <a:rPr lang="en-US" dirty="0" smtClean="0"/>
              <a:t>point (# </a:t>
            </a:r>
            <a:r>
              <a:rPr lang="en-US" dirty="0"/>
              <a:t>or </a:t>
            </a:r>
            <a:r>
              <a:rPr lang="en-US" sz="6000" baseline="-25000" dirty="0" smtClean="0"/>
              <a:t>*</a:t>
            </a:r>
            <a:r>
              <a:rPr lang="en-US" dirty="0" smtClean="0"/>
              <a:t> ) came before other stimuli.</a:t>
            </a:r>
            <a:endParaRPr lang="en-US" dirty="0"/>
          </a:p>
          <a:p>
            <a:r>
              <a:rPr lang="en-US" dirty="0" smtClean="0"/>
              <a:t>Two conditions (both masked):</a:t>
            </a:r>
          </a:p>
          <a:p>
            <a:pPr lvl="1"/>
            <a:r>
              <a:rPr lang="en-US" dirty="0" smtClean="0"/>
              <a:t>Number-Number</a:t>
            </a:r>
          </a:p>
          <a:p>
            <a:pPr lvl="1"/>
            <a:r>
              <a:rPr lang="en-US" dirty="0" smtClean="0"/>
              <a:t>Number-Symbol (as </a:t>
            </a:r>
            <a:r>
              <a:rPr lang="en-US" dirty="0"/>
              <a:t>in Experiment 2).</a:t>
            </a:r>
          </a:p>
          <a:p>
            <a:r>
              <a:rPr lang="en-CA" dirty="0" smtClean="0"/>
              <a:t>For example: # =&gt; blank =&gt; masked prime=&gt; target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Experiment 3             </a:t>
            </a:r>
            <a:r>
              <a:rPr lang="en-US" dirty="0" err="1" smtClean="0"/>
              <a:t>cntd</a:t>
            </a:r>
            <a:r>
              <a:rPr lang="en-US" dirty="0" smtClean="0"/>
              <a:t>.</a:t>
            </a:r>
            <a:endParaRPr lang="en-US" dirty="0"/>
          </a:p>
        </p:txBody>
      </p:sp>
      <p:sp>
        <p:nvSpPr>
          <p:cNvPr id="3" name="Content Placeholder 2"/>
          <p:cNvSpPr>
            <a:spLocks noGrp="1"/>
          </p:cNvSpPr>
          <p:nvPr>
            <p:ph idx="1"/>
          </p:nvPr>
        </p:nvSpPr>
        <p:spPr>
          <a:xfrm>
            <a:off x="457200" y="1752600"/>
            <a:ext cx="8458200" cy="4724400"/>
          </a:xfrm>
        </p:spPr>
        <p:txBody>
          <a:bodyPr>
            <a:normAutofit/>
          </a:bodyPr>
          <a:lstStyle/>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significant PCE in </a:t>
            </a:r>
            <a:r>
              <a:rPr lang="en-US" sz="2000" dirty="0"/>
              <a:t>Number-Number (</a:t>
            </a:r>
            <a:r>
              <a:rPr lang="en-US" sz="2000" i="1" dirty="0"/>
              <a:t>t=</a:t>
            </a:r>
            <a:r>
              <a:rPr lang="en-US" sz="2000" dirty="0"/>
              <a:t>3.737</a:t>
            </a:r>
            <a:r>
              <a:rPr lang="en-US" sz="2000" i="1" dirty="0"/>
              <a:t>, p=</a:t>
            </a:r>
            <a:r>
              <a:rPr lang="en-US" sz="2000" dirty="0"/>
              <a:t>.005) and non-significant </a:t>
            </a:r>
            <a:r>
              <a:rPr lang="en-US" sz="2000" dirty="0" smtClean="0"/>
              <a:t>PCE in </a:t>
            </a:r>
            <a:r>
              <a:rPr lang="en-US" sz="2000" dirty="0"/>
              <a:t>Number-Symbol (</a:t>
            </a:r>
            <a:r>
              <a:rPr lang="en-US" sz="2000" i="1" dirty="0"/>
              <a:t>t=</a:t>
            </a:r>
            <a:r>
              <a:rPr lang="en-US" sz="2000" dirty="0"/>
              <a:t>.665</a:t>
            </a:r>
            <a:r>
              <a:rPr lang="en-US" sz="2000" i="1" dirty="0"/>
              <a:t>, p=</a:t>
            </a:r>
            <a:r>
              <a:rPr lang="en-US" sz="2000" dirty="0"/>
              <a:t>.522), regardless of Distance.</a:t>
            </a:r>
            <a:endParaRPr lang="en-US" sz="2000" b="1" dirty="0"/>
          </a:p>
          <a:p>
            <a:endParaRPr lang="en-US" sz="2000" dirty="0"/>
          </a:p>
        </p:txBody>
      </p:sp>
      <p:pic>
        <p:nvPicPr>
          <p:cNvPr id="4" name="Picture 3"/>
          <p:cNvPicPr/>
          <p:nvPr/>
        </p:nvPicPr>
        <p:blipFill>
          <a:blip r:embed="rId2"/>
          <a:srcRect/>
          <a:stretch>
            <a:fillRect/>
          </a:stretch>
        </p:blipFill>
        <p:spPr bwMode="auto">
          <a:xfrm>
            <a:off x="1981200" y="1219200"/>
            <a:ext cx="5429250" cy="440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dirty="0" smtClean="0"/>
              <a:t>Experiment 3             </a:t>
            </a:r>
            <a:r>
              <a:rPr lang="en-US" dirty="0" err="1" smtClean="0"/>
              <a:t>cntd</a:t>
            </a:r>
            <a:r>
              <a:rPr lang="en-US" dirty="0" smtClean="0"/>
              <a:t>.</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CA" sz="1800" dirty="0" smtClean="0"/>
          </a:p>
          <a:p>
            <a:endParaRPr lang="en-US" sz="1800" dirty="0"/>
          </a:p>
          <a:p>
            <a:r>
              <a:rPr lang="en-US" sz="1800" dirty="0" smtClean="0"/>
              <a:t>Significant </a:t>
            </a:r>
            <a:r>
              <a:rPr lang="en-US" sz="1800" dirty="0"/>
              <a:t>PCE in Number–Number (</a:t>
            </a:r>
            <a:r>
              <a:rPr lang="en-US" sz="1800" i="1" dirty="0"/>
              <a:t>t=</a:t>
            </a:r>
            <a:r>
              <a:rPr lang="en-US" sz="1800" dirty="0"/>
              <a:t>4.555</a:t>
            </a:r>
            <a:r>
              <a:rPr lang="en-US" sz="1800" i="1" dirty="0"/>
              <a:t>, p=</a:t>
            </a:r>
            <a:r>
              <a:rPr lang="en-US" sz="1800" dirty="0"/>
              <a:t>.001) and marginally significant PCE for Number–Symbol (</a:t>
            </a:r>
            <a:r>
              <a:rPr lang="en-US" sz="1800" i="1" dirty="0"/>
              <a:t>t=</a:t>
            </a:r>
            <a:r>
              <a:rPr lang="en-US" sz="1800" dirty="0"/>
              <a:t>2.084</a:t>
            </a:r>
            <a:r>
              <a:rPr lang="en-US" sz="1800" i="1" dirty="0"/>
              <a:t>, p=</a:t>
            </a:r>
            <a:r>
              <a:rPr lang="en-US" sz="1800" dirty="0"/>
              <a:t>.067</a:t>
            </a:r>
            <a:r>
              <a:rPr lang="en-US" sz="1800" dirty="0" smtClean="0"/>
              <a:t>), at </a:t>
            </a:r>
            <a:r>
              <a:rPr lang="en-US" sz="1800" dirty="0"/>
              <a:t>Far Prime-Far Target distance</a:t>
            </a:r>
            <a:r>
              <a:rPr lang="en-US" sz="1800" dirty="0" smtClean="0"/>
              <a:t>.</a:t>
            </a:r>
            <a:endParaRPr lang="en-US" sz="1800" b="1" dirty="0"/>
          </a:p>
        </p:txBody>
      </p:sp>
      <p:pic>
        <p:nvPicPr>
          <p:cNvPr id="4" name="Picture 3"/>
          <p:cNvPicPr/>
          <p:nvPr/>
        </p:nvPicPr>
        <p:blipFill>
          <a:blip r:embed="rId2"/>
          <a:srcRect/>
          <a:stretch>
            <a:fillRect/>
          </a:stretch>
        </p:blipFill>
        <p:spPr bwMode="auto">
          <a:xfrm>
            <a:off x="1866900" y="1200150"/>
            <a:ext cx="5410200"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dirty="0" smtClean="0"/>
              <a:t>Experiment 3             </a:t>
            </a:r>
            <a:r>
              <a:rPr lang="en-US" dirty="0" err="1" smtClean="0"/>
              <a:t>cntd</a:t>
            </a:r>
            <a:r>
              <a:rPr lang="en-US" dirty="0" smtClean="0"/>
              <a:t>.</a:t>
            </a:r>
            <a:endParaRPr lang="en-US" dirty="0"/>
          </a:p>
        </p:txBody>
      </p:sp>
      <p:sp>
        <p:nvSpPr>
          <p:cNvPr id="5" name="Content Placeholder 2"/>
          <p:cNvSpPr>
            <a:spLocks noGrp="1"/>
          </p:cNvSpPr>
          <p:nvPr>
            <p:ph idx="1"/>
          </p:nvPr>
        </p:nvSpPr>
        <p:spPr>
          <a:xfrm>
            <a:off x="457200" y="1600200"/>
            <a:ext cx="8229600" cy="4876800"/>
          </a:xfrm>
        </p:spPr>
        <p:txBody>
          <a:bodyPr>
            <a:normAutofit lnSpcReduction="10000"/>
          </a:body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r>
              <a:rPr lang="en-US" sz="1800" dirty="0" smtClean="0"/>
              <a:t>A non-significant PCE for Number–Number (</a:t>
            </a:r>
            <a:r>
              <a:rPr lang="en-US" sz="1800" i="1" dirty="0" smtClean="0"/>
              <a:t>t=</a:t>
            </a:r>
            <a:r>
              <a:rPr lang="en-US" sz="1800" dirty="0" smtClean="0"/>
              <a:t>1.545</a:t>
            </a:r>
            <a:r>
              <a:rPr lang="en-US" sz="1800" i="1" dirty="0" smtClean="0"/>
              <a:t>, p=</a:t>
            </a:r>
            <a:r>
              <a:rPr lang="en-US" sz="1800" dirty="0" smtClean="0"/>
              <a:t>.157) and a significant NCE for Number–Symbol (</a:t>
            </a:r>
            <a:r>
              <a:rPr lang="en-US" sz="1800" i="1" dirty="0" smtClean="0"/>
              <a:t>t=</a:t>
            </a:r>
            <a:r>
              <a:rPr lang="en-US" sz="1800" dirty="0" smtClean="0"/>
              <a:t>3.692</a:t>
            </a:r>
            <a:r>
              <a:rPr lang="en-US" sz="1800" i="1" dirty="0" smtClean="0"/>
              <a:t>, p=</a:t>
            </a:r>
            <a:r>
              <a:rPr lang="en-US" sz="1800" dirty="0" smtClean="0"/>
              <a:t>.005) ,at Close Prime-Close Target.</a:t>
            </a:r>
            <a:endParaRPr lang="en-US" sz="1800" b="1" dirty="0" smtClean="0"/>
          </a:p>
          <a:p>
            <a:endParaRPr lang="en-US" sz="1800" dirty="0"/>
          </a:p>
        </p:txBody>
      </p:sp>
      <p:pic>
        <p:nvPicPr>
          <p:cNvPr id="4" name="Picture 3"/>
          <p:cNvPicPr/>
          <p:nvPr/>
        </p:nvPicPr>
        <p:blipFill>
          <a:blip r:embed="rId2"/>
          <a:srcRect/>
          <a:stretch>
            <a:fillRect/>
          </a:stretch>
        </p:blipFill>
        <p:spPr bwMode="auto">
          <a:xfrm>
            <a:off x="1847850" y="1204912"/>
            <a:ext cx="5448300" cy="444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dirty="0" smtClean="0"/>
              <a:t>Experiment 3             </a:t>
            </a:r>
            <a:r>
              <a:rPr lang="en-US" dirty="0" err="1" smtClean="0"/>
              <a:t>cntd</a:t>
            </a:r>
            <a:r>
              <a:rPr lang="en-US" dirty="0" smtClean="0"/>
              <a:t>.</a:t>
            </a:r>
            <a:endParaRPr lang="en-US" dirty="0"/>
          </a:p>
        </p:txBody>
      </p:sp>
      <p:sp>
        <p:nvSpPr>
          <p:cNvPr id="5" name="Content Placeholder 2"/>
          <p:cNvSpPr>
            <a:spLocks noGrp="1"/>
          </p:cNvSpPr>
          <p:nvPr>
            <p:ph idx="1"/>
          </p:nvPr>
        </p:nvSpPr>
        <p:spPr>
          <a:xfrm>
            <a:off x="457200" y="1600200"/>
            <a:ext cx="8229600" cy="4876800"/>
          </a:xfrm>
        </p:spPr>
        <p:txBody>
          <a:bodyPr>
            <a:normAutofit lnSpcReduction="10000"/>
          </a:body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a:p>
          <a:p>
            <a:endParaRPr lang="en-US" sz="1800" dirty="0" smtClean="0"/>
          </a:p>
          <a:p>
            <a:endParaRPr lang="en-US" sz="1800" dirty="0"/>
          </a:p>
          <a:p>
            <a:r>
              <a:rPr lang="en-US" sz="1800" dirty="0" smtClean="0"/>
              <a:t>Non-significant PCE in Number–Number (</a:t>
            </a:r>
            <a:r>
              <a:rPr lang="en-US" sz="1800" i="1" dirty="0" smtClean="0"/>
              <a:t>t=</a:t>
            </a:r>
            <a:r>
              <a:rPr lang="en-US" sz="1800" dirty="0" smtClean="0"/>
              <a:t>.980</a:t>
            </a:r>
            <a:r>
              <a:rPr lang="en-US" sz="1800" i="1" dirty="0" smtClean="0"/>
              <a:t>, p=</a:t>
            </a:r>
            <a:r>
              <a:rPr lang="en-US" sz="1800" dirty="0" smtClean="0"/>
              <a:t>.352) and in Number–Symbol (</a:t>
            </a:r>
            <a:r>
              <a:rPr lang="en-US" sz="1800" i="1" dirty="0" smtClean="0"/>
              <a:t>t=.657, p=</a:t>
            </a:r>
            <a:r>
              <a:rPr lang="en-US" sz="1800" dirty="0" smtClean="0"/>
              <a:t>.527), at Close Prime-Far Target distance .</a:t>
            </a:r>
            <a:endParaRPr lang="en-US" sz="1800" b="1" dirty="0" smtClean="0"/>
          </a:p>
          <a:p>
            <a:endParaRPr lang="en-US" sz="1800" dirty="0"/>
          </a:p>
        </p:txBody>
      </p:sp>
      <p:pic>
        <p:nvPicPr>
          <p:cNvPr id="6" name="Picture 5"/>
          <p:cNvPicPr/>
          <p:nvPr/>
        </p:nvPicPr>
        <p:blipFill>
          <a:blip r:embed="rId2"/>
          <a:srcRect/>
          <a:stretch>
            <a:fillRect/>
          </a:stretch>
        </p:blipFill>
        <p:spPr bwMode="auto">
          <a:xfrm>
            <a:off x="1847850" y="1214437"/>
            <a:ext cx="5448300" cy="442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1143000"/>
          </a:xfrm>
        </p:spPr>
        <p:txBody>
          <a:bodyPr/>
          <a:lstStyle/>
          <a:p>
            <a:r>
              <a:rPr lang="en-US" dirty="0" smtClean="0"/>
              <a:t>Experiment 3             </a:t>
            </a:r>
            <a:r>
              <a:rPr lang="en-US" dirty="0" err="1" smtClean="0"/>
              <a:t>cntd</a:t>
            </a:r>
            <a:r>
              <a:rPr lang="en-US" dirty="0" smtClean="0"/>
              <a:t>.</a:t>
            </a:r>
            <a:endParaRPr lang="en-US" dirty="0"/>
          </a:p>
        </p:txBody>
      </p:sp>
      <p:sp>
        <p:nvSpPr>
          <p:cNvPr id="5" name="Content Placeholder 2"/>
          <p:cNvSpPr>
            <a:spLocks noGrp="1"/>
          </p:cNvSpPr>
          <p:nvPr>
            <p:ph idx="1"/>
          </p:nvPr>
        </p:nvSpPr>
        <p:spPr>
          <a:xfrm>
            <a:off x="457200" y="1600200"/>
            <a:ext cx="8229600" cy="4876800"/>
          </a:xfrm>
        </p:spPr>
        <p:txBody>
          <a:bodyPr>
            <a:normAutofit fontScale="92500" lnSpcReduction="10000"/>
          </a:body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a:p>
          <a:p>
            <a:endParaRPr lang="en-US" sz="1800" dirty="0" smtClean="0"/>
          </a:p>
          <a:p>
            <a:endParaRPr lang="en-US" sz="1800" dirty="0"/>
          </a:p>
          <a:p>
            <a:r>
              <a:rPr lang="en-US" sz="1800" dirty="0" smtClean="0"/>
              <a:t>non-significant PCE in Number–Number (</a:t>
            </a:r>
            <a:r>
              <a:rPr lang="en-US" sz="1800" i="1" dirty="0" smtClean="0"/>
              <a:t>t=</a:t>
            </a:r>
            <a:r>
              <a:rPr lang="en-US" sz="1800" dirty="0" smtClean="0"/>
              <a:t>.441</a:t>
            </a:r>
            <a:r>
              <a:rPr lang="en-US" sz="1800" i="1" dirty="0" smtClean="0"/>
              <a:t>, p=</a:t>
            </a:r>
            <a:r>
              <a:rPr lang="en-US" sz="1800" dirty="0" smtClean="0"/>
              <a:t>.67) and marginally significant PCE in Number–Symbol (</a:t>
            </a:r>
            <a:r>
              <a:rPr lang="en-US" sz="1800" i="1" dirty="0" smtClean="0"/>
              <a:t>t=2.039, p=</a:t>
            </a:r>
            <a:r>
              <a:rPr lang="en-US" sz="1800" dirty="0" smtClean="0"/>
              <a:t>.072), at Far Prime-Close Target distance. </a:t>
            </a:r>
            <a:endParaRPr lang="en-US" sz="1800" b="1" dirty="0" smtClean="0"/>
          </a:p>
        </p:txBody>
      </p:sp>
      <p:pic>
        <p:nvPicPr>
          <p:cNvPr id="7" name="Picture 6"/>
          <p:cNvPicPr/>
          <p:nvPr/>
        </p:nvPicPr>
        <p:blipFill>
          <a:blip r:embed="rId2"/>
          <a:srcRect/>
          <a:stretch>
            <a:fillRect/>
          </a:stretch>
        </p:blipFill>
        <p:spPr bwMode="auto">
          <a:xfrm>
            <a:off x="1871662" y="1185862"/>
            <a:ext cx="5400675" cy="4486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Experiment 4</a:t>
            </a:r>
            <a:endParaRPr lang="en-US" dirty="0"/>
          </a:p>
        </p:txBody>
      </p:sp>
      <p:sp>
        <p:nvSpPr>
          <p:cNvPr id="3" name="Content Placeholder 2"/>
          <p:cNvSpPr>
            <a:spLocks noGrp="1"/>
          </p:cNvSpPr>
          <p:nvPr>
            <p:ph idx="1"/>
          </p:nvPr>
        </p:nvSpPr>
        <p:spPr>
          <a:xfrm>
            <a:off x="457200" y="1600200"/>
            <a:ext cx="8305800" cy="4525963"/>
          </a:xfrm>
        </p:spPr>
        <p:txBody>
          <a:bodyPr/>
          <a:lstStyle/>
          <a:p>
            <a:r>
              <a:rPr lang="en-US" dirty="0" smtClean="0"/>
              <a:t>The fixation cues revealed the target’s identity, because # always came with Number-Number and </a:t>
            </a:r>
            <a:r>
              <a:rPr lang="en-US" sz="6000" baseline="-25000" dirty="0" smtClean="0"/>
              <a:t>*</a:t>
            </a:r>
            <a:r>
              <a:rPr lang="en-US" dirty="0" smtClean="0"/>
              <a:t> came with Number-Symbol.</a:t>
            </a:r>
          </a:p>
          <a:p>
            <a:r>
              <a:rPr lang="en-US" dirty="0" smtClean="0"/>
              <a:t>ANOVA showed no significant results.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a:xfrm>
            <a:off x="76200" y="838200"/>
            <a:ext cx="8915400" cy="4525963"/>
          </a:xfrm>
        </p:spPr>
        <p:txBody>
          <a:bodyPr>
            <a:normAutofit/>
          </a:bodyPr>
          <a:lstStyle/>
          <a:p>
            <a:pPr>
              <a:buNone/>
            </a:pPr>
            <a:r>
              <a:rPr lang="en-US" dirty="0" smtClean="0"/>
              <a:t>             In priming, a masked/unmasked stimulus </a:t>
            </a:r>
            <a:r>
              <a:rPr lang="en-US" dirty="0"/>
              <a:t>(the prime) can affect the processing of </a:t>
            </a:r>
            <a:r>
              <a:rPr lang="en-US" dirty="0" smtClean="0"/>
              <a:t>a following stimulus (the target).</a:t>
            </a:r>
          </a:p>
          <a:p>
            <a:pPr>
              <a:buNone/>
            </a:pPr>
            <a:endParaRPr lang="en-US" sz="300" dirty="0"/>
          </a:p>
          <a:p>
            <a:pPr>
              <a:buNone/>
            </a:pPr>
            <a:r>
              <a:rPr lang="en-US" dirty="0" smtClean="0"/>
              <a:t>    Priming can have two,</a:t>
            </a:r>
          </a:p>
          <a:p>
            <a:pPr>
              <a:buNone/>
            </a:pPr>
            <a:r>
              <a:rPr lang="en-US" dirty="0"/>
              <a:t> </a:t>
            </a:r>
            <a:r>
              <a:rPr lang="en-US" dirty="0" smtClean="0"/>
              <a:t>   opposite effects: </a:t>
            </a:r>
          </a:p>
        </p:txBody>
      </p:sp>
      <p:pic>
        <p:nvPicPr>
          <p:cNvPr id="4" name="Picture 3"/>
          <p:cNvPicPr/>
          <p:nvPr/>
        </p:nvPicPr>
        <p:blipFill>
          <a:blip r:embed="rId2"/>
          <a:srcRect/>
          <a:stretch>
            <a:fillRect/>
          </a:stretch>
        </p:blipFill>
        <p:spPr bwMode="auto">
          <a:xfrm>
            <a:off x="4800600" y="2286000"/>
            <a:ext cx="4114800" cy="1752600"/>
          </a:xfrm>
          <a:prstGeom prst="rect">
            <a:avLst/>
          </a:prstGeom>
          <a:noFill/>
          <a:ln w="9525">
            <a:noFill/>
            <a:miter lim="800000"/>
            <a:headEnd/>
            <a:tailEnd/>
          </a:ln>
        </p:spPr>
      </p:pic>
      <p:sp>
        <p:nvSpPr>
          <p:cNvPr id="5" name="Content Placeholder 2"/>
          <p:cNvSpPr txBox="1">
            <a:spLocks/>
          </p:cNvSpPr>
          <p:nvPr/>
        </p:nvSpPr>
        <p:spPr>
          <a:xfrm>
            <a:off x="76200" y="3962400"/>
            <a:ext cx="8915400" cy="2667000"/>
          </a:xfrm>
          <a:prstGeom prst="rect">
            <a:avLst/>
          </a:prstGeom>
        </p:spPr>
        <p:txBody>
          <a:bodyPr vert="horz" lIns="91440" tIns="45720" rIns="91440" bIns="45720" rtlCol="0">
            <a:normAutofit/>
          </a:bodyPr>
          <a:lstStyle/>
          <a:p>
            <a:pPr marL="914400" marR="0" lvl="1"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Positive Congruency Effect (PCE), congruent faster</a:t>
            </a:r>
            <a:r>
              <a:rPr kumimoji="0" lang="en-US" sz="2800" b="0" i="0" u="none" strike="noStrike" kern="1200" cap="none" spc="0" normalizeH="0" noProof="0" dirty="0" smtClean="0">
                <a:ln>
                  <a:noFill/>
                </a:ln>
                <a:solidFill>
                  <a:schemeClr val="tx1"/>
                </a:solidFill>
                <a:effectLst/>
                <a:uLnTx/>
                <a:uFillTx/>
                <a:latin typeface="+mn-lt"/>
                <a:ea typeface="+mn-ea"/>
                <a:cs typeface="+mn-cs"/>
              </a:rPr>
              <a:t> than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incongruent. </a:t>
            </a:r>
          </a:p>
          <a:p>
            <a:pPr marL="914400" lvl="1" indent="-514350">
              <a:spcBef>
                <a:spcPct val="20000"/>
              </a:spcBef>
              <a:buFont typeface="+mj-lt"/>
              <a:buAutoNum type="arabicPeriod"/>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Negative Congruency Effect (NCE), in</a:t>
            </a:r>
            <a:r>
              <a:rPr lang="en-US" sz="2800" dirty="0" smtClean="0"/>
              <a:t>congruent faster than congruent!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543800" cy="990600"/>
          </a:xfrm>
        </p:spPr>
        <p:txBody>
          <a:bodyPr>
            <a:normAutofit/>
          </a:bodyPr>
          <a:lstStyle/>
          <a:p>
            <a:r>
              <a:rPr lang="en-US" sz="4000" dirty="0" smtClean="0"/>
              <a:t>Experiment 4             </a:t>
            </a:r>
            <a:r>
              <a:rPr lang="en-US" sz="4000" dirty="0" err="1" smtClean="0"/>
              <a:t>cntd</a:t>
            </a:r>
            <a:r>
              <a:rPr lang="en-US" sz="4000" dirty="0" smtClean="0"/>
              <a:t>.</a:t>
            </a:r>
            <a:endParaRPr lang="en-US" sz="4000" dirty="0"/>
          </a:p>
        </p:txBody>
      </p:sp>
      <p:sp>
        <p:nvSpPr>
          <p:cNvPr id="5" name="Content Placeholder 2"/>
          <p:cNvSpPr>
            <a:spLocks noGrp="1"/>
          </p:cNvSpPr>
          <p:nvPr>
            <p:ph idx="1"/>
          </p:nvPr>
        </p:nvSpPr>
        <p:spPr>
          <a:xfrm>
            <a:off x="457200" y="1600200"/>
            <a:ext cx="8229600" cy="4876800"/>
          </a:xfrm>
        </p:spPr>
        <p:txBody>
          <a:bodyPr>
            <a:normAutofit lnSpcReduction="10000"/>
          </a:body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a:p>
          <a:p>
            <a:endParaRPr lang="en-US" sz="1800" dirty="0" smtClean="0"/>
          </a:p>
          <a:p>
            <a:endParaRPr lang="en-US" sz="1800" dirty="0"/>
          </a:p>
          <a:p>
            <a:r>
              <a:rPr lang="en-US" sz="1800" dirty="0" smtClean="0"/>
              <a:t>significant PCE for Number-Number (</a:t>
            </a:r>
            <a:r>
              <a:rPr lang="en-US" sz="1800" i="1" dirty="0" smtClean="0"/>
              <a:t>t=4.063, p=.003</a:t>
            </a:r>
            <a:r>
              <a:rPr lang="en-US" sz="1800" dirty="0" smtClean="0"/>
              <a:t>) and non-significant PCE for Number-Symbol (</a:t>
            </a:r>
            <a:r>
              <a:rPr lang="en-US" sz="1800" i="1" dirty="0" smtClean="0"/>
              <a:t>t=.521, p=.615</a:t>
            </a:r>
            <a:r>
              <a:rPr lang="en-US" sz="1800" dirty="0" smtClean="0"/>
              <a:t>), regardless of Distance.</a:t>
            </a:r>
            <a:endParaRPr lang="en-US" sz="1800" b="1" dirty="0" smtClean="0"/>
          </a:p>
          <a:p>
            <a:endParaRPr lang="en-US" sz="1800" dirty="0"/>
          </a:p>
        </p:txBody>
      </p:sp>
      <p:pic>
        <p:nvPicPr>
          <p:cNvPr id="6" name="Picture 5"/>
          <p:cNvPicPr/>
          <p:nvPr/>
        </p:nvPicPr>
        <p:blipFill>
          <a:blip r:embed="rId2"/>
          <a:srcRect/>
          <a:stretch>
            <a:fillRect/>
          </a:stretch>
        </p:blipFill>
        <p:spPr bwMode="auto">
          <a:xfrm>
            <a:off x="1862137" y="1195387"/>
            <a:ext cx="5419725" cy="446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038"/>
            <a:ext cx="7924800" cy="715962"/>
          </a:xfrm>
        </p:spPr>
        <p:txBody>
          <a:bodyPr>
            <a:normAutofit/>
          </a:bodyPr>
          <a:lstStyle/>
          <a:p>
            <a:r>
              <a:rPr lang="en-CA" sz="3200" dirty="0" smtClean="0"/>
              <a:t>Modelling</a:t>
            </a:r>
            <a:endParaRPr lang="en-US" sz="3200" dirty="0"/>
          </a:p>
        </p:txBody>
      </p:sp>
      <p:sp>
        <p:nvSpPr>
          <p:cNvPr id="3" name="Content Placeholder 2"/>
          <p:cNvSpPr>
            <a:spLocks noGrp="1"/>
          </p:cNvSpPr>
          <p:nvPr>
            <p:ph idx="1"/>
          </p:nvPr>
        </p:nvSpPr>
        <p:spPr>
          <a:xfrm>
            <a:off x="381000" y="5684837"/>
            <a:ext cx="8534400" cy="1020763"/>
          </a:xfrm>
        </p:spPr>
        <p:txBody>
          <a:bodyPr>
            <a:normAutofit fontScale="77500" lnSpcReduction="20000"/>
          </a:bodyPr>
          <a:lstStyle/>
          <a:p>
            <a:r>
              <a:rPr lang="en-US" sz="2000" dirty="0" smtClean="0">
                <a:sym typeface="Wingdings 2"/>
              </a:rPr>
              <a:t> </a:t>
            </a:r>
            <a:r>
              <a:rPr lang="en-US" sz="2000" b="1" dirty="0" smtClean="0"/>
              <a:t>IL</a:t>
            </a:r>
            <a:r>
              <a:rPr lang="en-US" sz="2000" dirty="0" smtClean="0"/>
              <a:t>; </a:t>
            </a:r>
            <a:r>
              <a:rPr lang="en-US" sz="1300" dirty="0" smtClean="0">
                <a:latin typeface="Wingdings 2" pitchFamily="18" charset="2"/>
              </a:rPr>
              <a:t></a:t>
            </a:r>
            <a:r>
              <a:rPr lang="en-US" sz="1000" dirty="0" smtClean="0">
                <a:latin typeface="Wingdings 2" pitchFamily="18" charset="2"/>
              </a:rPr>
              <a:t> </a:t>
            </a:r>
            <a:r>
              <a:rPr lang="en-US" sz="2000" b="1" dirty="0" smtClean="0"/>
              <a:t>RL, CL, and ML (not shown) ;</a:t>
            </a:r>
            <a:r>
              <a:rPr lang="en-US" sz="2000" dirty="0" smtClean="0">
                <a:sym typeface="Wingdings 2"/>
              </a:rPr>
              <a:t></a:t>
            </a:r>
            <a:r>
              <a:rPr lang="en-US" sz="2000" dirty="0" smtClean="0"/>
              <a:t> </a:t>
            </a:r>
            <a:r>
              <a:rPr lang="en-US" sz="2000" b="1" dirty="0" smtClean="0"/>
              <a:t>AA. </a:t>
            </a:r>
            <a:endParaRPr lang="en-US" sz="2000" dirty="0" smtClean="0"/>
          </a:p>
          <a:p>
            <a:r>
              <a:rPr lang="en-US" sz="2000" dirty="0" smtClean="0"/>
              <a:t> </a:t>
            </a:r>
            <a:r>
              <a:rPr lang="en-US" sz="2000" b="1" dirty="0" smtClean="0">
                <a:latin typeface="Symbol" pitchFamily="18" charset="2"/>
              </a:rPr>
              <a:t>-</a:t>
            </a:r>
            <a:r>
              <a:rPr lang="en-US" sz="2000" dirty="0" smtClean="0">
                <a:latin typeface="Symbol" pitchFamily="18" charset="2"/>
              </a:rPr>
              <a:t>¨</a:t>
            </a:r>
            <a:r>
              <a:rPr lang="en-US" sz="2000" b="1" dirty="0" smtClean="0"/>
              <a:t>Alert (NE); </a:t>
            </a:r>
            <a:r>
              <a:rPr lang="en-US" sz="2000" b="1" dirty="0" smtClean="0">
                <a:latin typeface="Symbol" pitchFamily="18" charset="2"/>
              </a:rPr>
              <a:t>-</a:t>
            </a:r>
            <a:r>
              <a:rPr lang="en-US" sz="2000" dirty="0" smtClean="0">
                <a:latin typeface="Symbol" pitchFamily="18" charset="2"/>
              </a:rPr>
              <a:t>·</a:t>
            </a:r>
            <a:r>
              <a:rPr lang="en-US" sz="2000" b="1" dirty="0" smtClean="0"/>
              <a:t> Executive (DA); Orient (OA, not shown). </a:t>
            </a:r>
            <a:endParaRPr lang="en-US" sz="2000" dirty="0" smtClean="0"/>
          </a:p>
          <a:p>
            <a:r>
              <a:rPr lang="en-US" sz="2000" dirty="0" smtClean="0">
                <a:latin typeface="Wingdings 3" pitchFamily="18" charset="2"/>
              </a:rPr>
              <a:t>L </a:t>
            </a:r>
            <a:r>
              <a:rPr lang="en-US" sz="2000" b="1" dirty="0" smtClean="0"/>
              <a:t>Self-excitation and recurrent excitation; </a:t>
            </a:r>
            <a:r>
              <a:rPr lang="en-US" sz="2000" dirty="0" smtClean="0">
                <a:latin typeface="Wingdings" pitchFamily="2" charset="2"/>
              </a:rPr>
              <a:t>ó </a:t>
            </a:r>
            <a:r>
              <a:rPr lang="en-US" sz="2000" b="1" dirty="0" smtClean="0"/>
              <a:t>Lateral inhibition; </a:t>
            </a:r>
            <a:r>
              <a:rPr lang="en-US" sz="1800" dirty="0" smtClean="0"/>
              <a:t></a:t>
            </a:r>
            <a:r>
              <a:rPr lang="en-US" sz="1800" dirty="0" smtClean="0">
                <a:sym typeface="Wingdings 3"/>
              </a:rPr>
              <a:t></a:t>
            </a:r>
            <a:r>
              <a:rPr lang="en-US" sz="2000" b="1" dirty="0" smtClean="0"/>
              <a:t>Feed-forward activation.</a:t>
            </a:r>
            <a:endParaRPr lang="en-US" sz="2000" dirty="0" smtClean="0"/>
          </a:p>
          <a:p>
            <a:endParaRPr lang="en-US" sz="1800" dirty="0"/>
          </a:p>
        </p:txBody>
      </p:sp>
      <p:pic>
        <p:nvPicPr>
          <p:cNvPr id="4" name="Picture 3"/>
          <p:cNvPicPr/>
          <p:nvPr/>
        </p:nvPicPr>
        <p:blipFill>
          <a:blip r:embed="rId2"/>
          <a:srcRect/>
          <a:stretch>
            <a:fillRect/>
          </a:stretch>
        </p:blipFill>
        <p:spPr bwMode="auto">
          <a:xfrm>
            <a:off x="1890712" y="762000"/>
            <a:ext cx="5362575" cy="4924425"/>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6248400" y="3962400"/>
            <a:ext cx="2233612" cy="1666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Activations in the model</a:t>
            </a:r>
            <a:endParaRPr lang="en-US" dirty="0"/>
          </a:p>
        </p:txBody>
      </p:sp>
      <p:sp>
        <p:nvSpPr>
          <p:cNvPr id="3" name="Content Placeholder 2"/>
          <p:cNvSpPr>
            <a:spLocks noGrp="1"/>
          </p:cNvSpPr>
          <p:nvPr>
            <p:ph idx="1"/>
          </p:nvPr>
        </p:nvSpPr>
        <p:spPr/>
        <p:txBody>
          <a:bodyPr/>
          <a:lstStyle/>
          <a:p>
            <a:endParaRPr lang="en-US"/>
          </a:p>
        </p:txBody>
      </p:sp>
      <p:pic>
        <p:nvPicPr>
          <p:cNvPr id="10243" name="Picture 3"/>
          <p:cNvPicPr>
            <a:picLocks noChangeAspect="1" noChangeArrowheads="1"/>
          </p:cNvPicPr>
          <p:nvPr/>
        </p:nvPicPr>
        <p:blipFill>
          <a:blip r:embed="rId2"/>
          <a:srcRect/>
          <a:stretch>
            <a:fillRect/>
          </a:stretch>
        </p:blipFill>
        <p:spPr bwMode="auto">
          <a:xfrm>
            <a:off x="528879" y="1219200"/>
            <a:ext cx="8462721" cy="5325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6038"/>
            <a:ext cx="8229600" cy="715962"/>
          </a:xfrm>
        </p:spPr>
        <p:txBody>
          <a:bodyPr>
            <a:normAutofit/>
          </a:bodyPr>
          <a:lstStyle/>
          <a:p>
            <a:r>
              <a:rPr lang="en-US" sz="3600" dirty="0" smtClean="0"/>
              <a:t>Equations</a:t>
            </a:r>
            <a:endParaRPr lang="en-US" sz="3600"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209800" y="791305"/>
            <a:ext cx="4371976" cy="59904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772400" cy="1036638"/>
          </a:xfrm>
        </p:spPr>
        <p:txBody>
          <a:bodyPr>
            <a:normAutofit fontScale="90000"/>
          </a:bodyPr>
          <a:lstStyle/>
          <a:p>
            <a:r>
              <a:rPr lang="en-CA" sz="4000" dirty="0" smtClean="0"/>
              <a:t>Simulation 1: masking effect in Experiment 1</a:t>
            </a:r>
            <a:endParaRPr lang="en-US" sz="4000" dirty="0"/>
          </a:p>
        </p:txBody>
      </p:sp>
      <p:sp>
        <p:nvSpPr>
          <p:cNvPr id="3" name="Content Placeholder 2"/>
          <p:cNvSpPr>
            <a:spLocks noGrp="1"/>
          </p:cNvSpPr>
          <p:nvPr>
            <p:ph idx="1"/>
          </p:nvPr>
        </p:nvSpPr>
        <p:spPr>
          <a:xfrm>
            <a:off x="457200" y="1828800"/>
            <a:ext cx="8229600" cy="4525963"/>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Prime-target strength 3-3 (IL to RL weights),</a:t>
            </a:r>
          </a:p>
          <a:p>
            <a:pPr>
              <a:buNone/>
            </a:pPr>
            <a:r>
              <a:rPr lang="en-US" dirty="0" smtClean="0"/>
              <a:t>with less </a:t>
            </a:r>
            <a:r>
              <a:rPr lang="en-US" dirty="0" err="1" smtClean="0"/>
              <a:t>phasic</a:t>
            </a:r>
            <a:r>
              <a:rPr lang="en-US" dirty="0" smtClean="0"/>
              <a:t> attention to the prime in the unmasked</a:t>
            </a:r>
            <a:endParaRPr lang="en-US" dirty="0"/>
          </a:p>
        </p:txBody>
      </p:sp>
      <p:pic>
        <p:nvPicPr>
          <p:cNvPr id="4" name="Picture 3"/>
          <p:cNvPicPr/>
          <p:nvPr/>
        </p:nvPicPr>
        <p:blipFill>
          <a:blip r:embed="rId2"/>
          <a:srcRect/>
          <a:stretch>
            <a:fillRect/>
          </a:stretch>
        </p:blipFill>
        <p:spPr bwMode="auto">
          <a:xfrm>
            <a:off x="1833562" y="1933575"/>
            <a:ext cx="5476875"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7543800" cy="1143000"/>
          </a:xfrm>
        </p:spPr>
        <p:txBody>
          <a:bodyPr>
            <a:normAutofit fontScale="90000"/>
          </a:bodyPr>
          <a:lstStyle/>
          <a:p>
            <a:r>
              <a:rPr lang="en-CA" dirty="0" smtClean="0"/>
              <a:t>Simulation 2: masking and type effects in Experiment 2</a:t>
            </a:r>
            <a:endParaRPr lang="en-US" dirty="0"/>
          </a:p>
        </p:txBody>
      </p:sp>
      <p:sp>
        <p:nvSpPr>
          <p:cNvPr id="3" name="Content Placeholder 2"/>
          <p:cNvSpPr>
            <a:spLocks noGrp="1"/>
          </p:cNvSpPr>
          <p:nvPr>
            <p:ph idx="1"/>
          </p:nvPr>
        </p:nvSpPr>
        <p:spPr/>
        <p:txBody>
          <a:bodyPr>
            <a:normAutofit fontScale="925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Prime-target strength 2.75-2.25 (IL to RL weights),</a:t>
            </a:r>
          </a:p>
          <a:p>
            <a:pPr>
              <a:buNone/>
            </a:pPr>
            <a:r>
              <a:rPr lang="en-US" dirty="0" smtClean="0"/>
              <a:t>with medium </a:t>
            </a:r>
            <a:r>
              <a:rPr lang="en-US" dirty="0" err="1" smtClean="0"/>
              <a:t>phasic</a:t>
            </a:r>
            <a:r>
              <a:rPr lang="en-US" dirty="0" smtClean="0"/>
              <a:t> attention to the prime</a:t>
            </a:r>
          </a:p>
          <a:p>
            <a:endParaRPr lang="en-US" dirty="0"/>
          </a:p>
        </p:txBody>
      </p:sp>
      <p:pic>
        <p:nvPicPr>
          <p:cNvPr id="4" name="Picture 3"/>
          <p:cNvPicPr/>
          <p:nvPr/>
        </p:nvPicPr>
        <p:blipFill>
          <a:blip r:embed="rId2"/>
          <a:srcRect/>
          <a:stretch>
            <a:fillRect/>
          </a:stretch>
        </p:blipFill>
        <p:spPr bwMode="auto">
          <a:xfrm>
            <a:off x="1971675" y="1752600"/>
            <a:ext cx="5200650"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467600" cy="1036638"/>
          </a:xfrm>
        </p:spPr>
        <p:txBody>
          <a:bodyPr>
            <a:normAutofit fontScale="90000"/>
          </a:bodyPr>
          <a:lstStyle/>
          <a:p>
            <a:r>
              <a:rPr lang="en-US" sz="4000" dirty="0" smtClean="0"/>
              <a:t>Simulation 3: type and distance effects in Experiment 3 </a:t>
            </a:r>
            <a:endParaRPr lang="en-US" sz="4000" dirty="0"/>
          </a:p>
        </p:txBody>
      </p:sp>
      <p:sp>
        <p:nvSpPr>
          <p:cNvPr id="3" name="Content Placeholder 2"/>
          <p:cNvSpPr>
            <a:spLocks noGrp="1"/>
          </p:cNvSpPr>
          <p:nvPr>
            <p:ph idx="1"/>
          </p:nvPr>
        </p:nvSpPr>
        <p:spPr>
          <a:xfrm>
            <a:off x="228600" y="1600200"/>
            <a:ext cx="8686800" cy="4525963"/>
          </a:xfrm>
        </p:spPr>
        <p:txBody>
          <a:bodyPr>
            <a:normAutofit/>
          </a:bodyPr>
          <a:lstStyle/>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sz="2800" dirty="0" err="1" smtClean="0"/>
              <a:t>Modelling</a:t>
            </a:r>
            <a:r>
              <a:rPr lang="en-US" sz="2800" dirty="0" smtClean="0"/>
              <a:t> results for all prime-target weight combinations.   </a:t>
            </a:r>
          </a:p>
          <a:p>
            <a:endParaRPr lang="en-US" dirty="0"/>
          </a:p>
        </p:txBody>
      </p:sp>
      <p:pic>
        <p:nvPicPr>
          <p:cNvPr id="4" name="Picture 3"/>
          <p:cNvPicPr/>
          <p:nvPr/>
        </p:nvPicPr>
        <p:blipFill>
          <a:blip r:embed="rId2"/>
          <a:srcRect/>
          <a:stretch>
            <a:fillRect/>
          </a:stretch>
        </p:blipFill>
        <p:spPr bwMode="auto">
          <a:xfrm>
            <a:off x="566737" y="1371600"/>
            <a:ext cx="5453063" cy="3400425"/>
          </a:xfrm>
          <a:prstGeom prst="rect">
            <a:avLst/>
          </a:prstGeom>
          <a:noFill/>
          <a:ln w="9525">
            <a:noFill/>
            <a:miter lim="800000"/>
            <a:headEnd/>
            <a:tailEnd/>
          </a:ln>
        </p:spPr>
      </p:pic>
      <p:pic>
        <p:nvPicPr>
          <p:cNvPr id="11266" name="Picture 18"/>
          <p:cNvPicPr>
            <a:picLocks noChangeAspect="1" noChangeArrowheads="1"/>
          </p:cNvPicPr>
          <p:nvPr/>
        </p:nvPicPr>
        <p:blipFill>
          <a:blip r:embed="rId3"/>
          <a:srcRect/>
          <a:stretch>
            <a:fillRect/>
          </a:stretch>
        </p:blipFill>
        <p:spPr bwMode="auto">
          <a:xfrm>
            <a:off x="1371600" y="4800600"/>
            <a:ext cx="990600" cy="342900"/>
          </a:xfrm>
          <a:prstGeom prst="rect">
            <a:avLst/>
          </a:prstGeom>
          <a:noFill/>
          <a:ln w="9525">
            <a:noFill/>
            <a:miter lim="800000"/>
            <a:headEnd/>
            <a:tailEnd/>
          </a:ln>
        </p:spPr>
      </p:pic>
      <p:pic>
        <p:nvPicPr>
          <p:cNvPr id="11267" name="Picture 19"/>
          <p:cNvPicPr>
            <a:picLocks noChangeAspect="1" noChangeArrowheads="1"/>
          </p:cNvPicPr>
          <p:nvPr/>
        </p:nvPicPr>
        <p:blipFill>
          <a:blip r:embed="rId4"/>
          <a:srcRect/>
          <a:stretch>
            <a:fillRect/>
          </a:stretch>
        </p:blipFill>
        <p:spPr bwMode="auto">
          <a:xfrm>
            <a:off x="2514600" y="4800600"/>
            <a:ext cx="990600" cy="314325"/>
          </a:xfrm>
          <a:prstGeom prst="rect">
            <a:avLst/>
          </a:prstGeom>
          <a:noFill/>
          <a:ln w="9525">
            <a:noFill/>
            <a:miter lim="800000"/>
            <a:headEnd/>
            <a:tailEnd/>
          </a:ln>
        </p:spPr>
      </p:pic>
      <p:pic>
        <p:nvPicPr>
          <p:cNvPr id="11268" name="Picture 20"/>
          <p:cNvPicPr>
            <a:picLocks noChangeAspect="1" noChangeArrowheads="1"/>
          </p:cNvPicPr>
          <p:nvPr/>
        </p:nvPicPr>
        <p:blipFill>
          <a:blip r:embed="rId5"/>
          <a:srcRect/>
          <a:stretch>
            <a:fillRect/>
          </a:stretch>
        </p:blipFill>
        <p:spPr bwMode="auto">
          <a:xfrm>
            <a:off x="3667125" y="4800600"/>
            <a:ext cx="1057275" cy="333375"/>
          </a:xfrm>
          <a:prstGeom prst="rect">
            <a:avLst/>
          </a:prstGeom>
          <a:noFill/>
          <a:ln w="9525">
            <a:noFill/>
            <a:miter lim="800000"/>
            <a:headEnd/>
            <a:tailEnd/>
          </a:ln>
        </p:spPr>
      </p:pic>
      <p:pic>
        <p:nvPicPr>
          <p:cNvPr id="1027" name="Picture 3"/>
          <p:cNvPicPr>
            <a:picLocks noChangeAspect="1" noChangeArrowheads="1"/>
          </p:cNvPicPr>
          <p:nvPr/>
        </p:nvPicPr>
        <p:blipFill>
          <a:blip r:embed="rId6"/>
          <a:srcRect/>
          <a:stretch>
            <a:fillRect/>
          </a:stretch>
        </p:blipFill>
        <p:spPr bwMode="auto">
          <a:xfrm>
            <a:off x="5133975" y="2114550"/>
            <a:ext cx="3781425" cy="2533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772400" cy="792162"/>
          </a:xfrm>
        </p:spPr>
        <p:txBody>
          <a:bodyPr>
            <a:normAutofit/>
          </a:bodyPr>
          <a:lstStyle/>
          <a:p>
            <a:r>
              <a:rPr lang="en-CA" sz="3200" dirty="0" smtClean="0"/>
              <a:t>Simulation 4: cueing effect in Experiment 4</a:t>
            </a:r>
            <a:endParaRPr lang="en-US" sz="3200" dirty="0"/>
          </a:p>
        </p:txBody>
      </p:sp>
      <p:sp>
        <p:nvSpPr>
          <p:cNvPr id="3" name="Content Placeholder 2"/>
          <p:cNvSpPr>
            <a:spLocks noGrp="1"/>
          </p:cNvSpPr>
          <p:nvPr>
            <p:ph idx="1"/>
          </p:nvPr>
        </p:nvSpPr>
        <p:spPr>
          <a:xfrm>
            <a:off x="152400" y="1600200"/>
            <a:ext cx="8991600" cy="4876800"/>
          </a:xfrm>
        </p:spPr>
        <p:txBody>
          <a:bodyPr>
            <a:noAutofit/>
          </a:bodyPr>
          <a:lstStyle/>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a:buNone/>
            </a:pPr>
            <a:r>
              <a:rPr lang="en-US" sz="1800" dirty="0" smtClean="0"/>
              <a:t>   Far Number Prime-Far Number Target          Close Number Prime-Close Symbol Target strength (IL to RL) 3-3                                   strength (IL to RL) 2.5-2</a:t>
            </a:r>
          </a:p>
          <a:p>
            <a:pPr>
              <a:buNone/>
            </a:pPr>
            <a:endParaRPr lang="en-US" sz="1000" dirty="0" smtClean="0"/>
          </a:p>
          <a:p>
            <a:pPr>
              <a:buNone/>
            </a:pPr>
            <a:r>
              <a:rPr lang="en-CA" sz="1800" dirty="0" smtClean="0"/>
              <a:t>Cue created an </a:t>
            </a:r>
            <a:r>
              <a:rPr lang="en-CA" sz="1800" dirty="0" err="1" smtClean="0"/>
              <a:t>attentional</a:t>
            </a:r>
            <a:r>
              <a:rPr lang="en-CA" sz="1800" dirty="0" smtClean="0"/>
              <a:t> refractory period for the prime, making it weaker, but made the target stronger, so it caused NCE and PCE disappear. </a:t>
            </a:r>
            <a:endParaRPr lang="en-US" sz="1800" dirty="0" smtClean="0"/>
          </a:p>
          <a:p>
            <a:endParaRPr lang="en-US" sz="1800" dirty="0"/>
          </a:p>
        </p:txBody>
      </p:sp>
      <p:pic>
        <p:nvPicPr>
          <p:cNvPr id="4" name="Picture 3"/>
          <p:cNvPicPr/>
          <p:nvPr/>
        </p:nvPicPr>
        <p:blipFill>
          <a:blip r:embed="rId2"/>
          <a:srcRect/>
          <a:stretch>
            <a:fillRect/>
          </a:stretch>
        </p:blipFill>
        <p:spPr bwMode="auto">
          <a:xfrm>
            <a:off x="381000" y="1447800"/>
            <a:ext cx="4800600" cy="38100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267200" y="1447800"/>
            <a:ext cx="470535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305800" cy="1143000"/>
          </a:xfrm>
        </p:spPr>
        <p:txBody>
          <a:bodyPr>
            <a:normAutofit/>
          </a:bodyPr>
          <a:lstStyle/>
          <a:p>
            <a:r>
              <a:rPr lang="en-US" sz="3200" dirty="0" smtClean="0"/>
              <a:t>Simulation of different mask-target SOAs</a:t>
            </a:r>
            <a:endParaRPr lang="en-US" sz="3200" dirty="0"/>
          </a:p>
        </p:txBody>
      </p:sp>
      <p:sp>
        <p:nvSpPr>
          <p:cNvPr id="3" name="Content Placeholder 2"/>
          <p:cNvSpPr>
            <a:spLocks noGrp="1"/>
          </p:cNvSpPr>
          <p:nvPr>
            <p:ph idx="1"/>
          </p:nvPr>
        </p:nvSpPr>
        <p:spPr>
          <a:xfrm>
            <a:off x="304800" y="1676400"/>
            <a:ext cx="8534400" cy="4495800"/>
          </a:xfrm>
        </p:spPr>
        <p:txBody>
          <a:bodyPr>
            <a:normAutofit/>
          </a:bodyPr>
          <a:lstStyle/>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Left: </a:t>
            </a:r>
            <a:r>
              <a:rPr lang="en-US" sz="1800" dirty="0" err="1" smtClean="0"/>
              <a:t>Modelling</a:t>
            </a:r>
            <a:r>
              <a:rPr lang="en-US" sz="1800" dirty="0" smtClean="0"/>
              <a:t> result at seven mask-target SOA lags. </a:t>
            </a:r>
          </a:p>
          <a:p>
            <a:r>
              <a:rPr lang="en-US" sz="1800" dirty="0" smtClean="0"/>
              <a:t>Right: The same result in terms of Incongruent – Congruent (cycle). </a:t>
            </a:r>
            <a:endParaRPr lang="en-US" sz="1800" dirty="0"/>
          </a:p>
        </p:txBody>
      </p:sp>
      <p:pic>
        <p:nvPicPr>
          <p:cNvPr id="4" name="Picture 3"/>
          <p:cNvPicPr/>
          <p:nvPr/>
        </p:nvPicPr>
        <p:blipFill>
          <a:blip r:embed="rId2"/>
          <a:srcRect/>
          <a:stretch>
            <a:fillRect/>
          </a:stretch>
        </p:blipFill>
        <p:spPr bwMode="auto">
          <a:xfrm>
            <a:off x="381000" y="1371600"/>
            <a:ext cx="4038600" cy="3581400"/>
          </a:xfrm>
          <a:prstGeom prst="rect">
            <a:avLst/>
          </a:prstGeom>
          <a:noFill/>
          <a:ln w="9525">
            <a:noFill/>
            <a:miter lim="800000"/>
            <a:headEnd/>
            <a:tailEnd/>
          </a:ln>
        </p:spPr>
      </p:pic>
      <p:pic>
        <p:nvPicPr>
          <p:cNvPr id="12290" name="Picture 56"/>
          <p:cNvPicPr>
            <a:picLocks noChangeAspect="1" noChangeArrowheads="1"/>
          </p:cNvPicPr>
          <p:nvPr/>
        </p:nvPicPr>
        <p:blipFill>
          <a:blip r:embed="rId3"/>
          <a:srcRect/>
          <a:stretch>
            <a:fillRect/>
          </a:stretch>
        </p:blipFill>
        <p:spPr bwMode="auto">
          <a:xfrm>
            <a:off x="4467757" y="1371600"/>
            <a:ext cx="4523843"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1000"/>
            <a:ext cx="7086600" cy="1036638"/>
          </a:xfrm>
        </p:spPr>
        <p:txBody>
          <a:bodyPr>
            <a:noAutofit/>
          </a:bodyPr>
          <a:lstStyle/>
          <a:p>
            <a:r>
              <a:rPr lang="en-US" sz="3600" dirty="0" smtClean="0"/>
              <a:t>Simulation of PCE and NCE and corresponding human data</a:t>
            </a:r>
            <a:endParaRPr lang="en-US" sz="3600" dirty="0"/>
          </a:p>
        </p:txBody>
      </p:sp>
      <p:sp>
        <p:nvSpPr>
          <p:cNvPr id="3" name="Content Placeholder 2"/>
          <p:cNvSpPr>
            <a:spLocks noGrp="1"/>
          </p:cNvSpPr>
          <p:nvPr>
            <p:ph idx="1"/>
          </p:nvPr>
        </p:nvSpPr>
        <p:spPr>
          <a:xfrm>
            <a:off x="228600" y="2133600"/>
            <a:ext cx="8534400" cy="4525963"/>
          </a:xfrm>
        </p:spPr>
        <p:txBody>
          <a:bodyPr>
            <a:normAutofit fontScale="92500" lnSpcReduction="20000"/>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Left: Simulation data at 65 (lag 1) and 95 (lag 2) SOAs, to compare with human data at 48 (lag 1) and 112 (lag 2) SOAs (</a:t>
            </a:r>
            <a:r>
              <a:rPr lang="en-US" sz="2400" dirty="0" err="1" smtClean="0"/>
              <a:t>Schleghecken</a:t>
            </a:r>
            <a:r>
              <a:rPr lang="en-US" sz="2400" dirty="0" smtClean="0"/>
              <a:t> &amp; </a:t>
            </a:r>
            <a:r>
              <a:rPr lang="en-US" sz="2400" dirty="0" err="1" smtClean="0"/>
              <a:t>Eimer</a:t>
            </a:r>
            <a:r>
              <a:rPr lang="en-US" sz="2400" dirty="0" smtClean="0"/>
              <a:t>, 2000). </a:t>
            </a:r>
          </a:p>
          <a:p>
            <a:r>
              <a:rPr lang="en-US" sz="2400" dirty="0" smtClean="0"/>
              <a:t>Right: Simulation data at 95 (lag 1), 185 (lag 2), 215 (lag 3), and 245 (lag 4) SOAs, to compare with human data at 100 (lag 1), 200 (lag 2), 300 (lag 3), and 400 (lag 4) SOAs (</a:t>
            </a:r>
            <a:r>
              <a:rPr lang="en-US" sz="2400" dirty="0" err="1" smtClean="0"/>
              <a:t>Jaśkowski</a:t>
            </a:r>
            <a:r>
              <a:rPr lang="en-US" sz="2400" dirty="0" smtClean="0"/>
              <a:t> &amp; </a:t>
            </a:r>
            <a:r>
              <a:rPr lang="en-US" sz="2400" dirty="0" err="1" smtClean="0"/>
              <a:t>Ślósarek</a:t>
            </a:r>
            <a:r>
              <a:rPr lang="en-US" sz="2400" dirty="0" smtClean="0"/>
              <a:t>, 2006).</a:t>
            </a:r>
            <a:endParaRPr lang="en-US" sz="2400" dirty="0"/>
          </a:p>
        </p:txBody>
      </p:sp>
      <p:pic>
        <p:nvPicPr>
          <p:cNvPr id="13314" name="Picture 59"/>
          <p:cNvPicPr>
            <a:picLocks noChangeAspect="1" noChangeArrowheads="1"/>
          </p:cNvPicPr>
          <p:nvPr/>
        </p:nvPicPr>
        <p:blipFill>
          <a:blip r:embed="rId2"/>
          <a:srcRect/>
          <a:stretch>
            <a:fillRect/>
          </a:stretch>
        </p:blipFill>
        <p:spPr bwMode="auto">
          <a:xfrm>
            <a:off x="4343400" y="1600201"/>
            <a:ext cx="4724400" cy="2895600"/>
          </a:xfrm>
          <a:prstGeom prst="rect">
            <a:avLst/>
          </a:prstGeom>
          <a:noFill/>
          <a:ln w="9525">
            <a:noFill/>
            <a:miter lim="800000"/>
            <a:headEnd/>
            <a:tailEnd/>
          </a:ln>
        </p:spPr>
      </p:pic>
      <p:pic>
        <p:nvPicPr>
          <p:cNvPr id="1026" name="Picture 57"/>
          <p:cNvPicPr>
            <a:picLocks noChangeAspect="1" noChangeArrowheads="1"/>
          </p:cNvPicPr>
          <p:nvPr/>
        </p:nvPicPr>
        <p:blipFill>
          <a:blip r:embed="rId3"/>
          <a:srcRect/>
          <a:stretch>
            <a:fillRect/>
          </a:stretch>
        </p:blipFill>
        <p:spPr bwMode="auto">
          <a:xfrm>
            <a:off x="304800" y="1600200"/>
            <a:ext cx="41910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Introduction                 </a:t>
            </a:r>
            <a:r>
              <a:rPr lang="en-US" dirty="0" err="1" smtClean="0"/>
              <a:t>cntd</a:t>
            </a:r>
            <a:r>
              <a:rPr lang="en-US" dirty="0" smtClean="0"/>
              <a:t>.</a:t>
            </a:r>
            <a:endParaRPr lang="en-US" dirty="0"/>
          </a:p>
        </p:txBody>
      </p:sp>
      <p:sp>
        <p:nvSpPr>
          <p:cNvPr id="3" name="Content Placeholder 2"/>
          <p:cNvSpPr>
            <a:spLocks noGrp="1"/>
          </p:cNvSpPr>
          <p:nvPr>
            <p:ph idx="1"/>
          </p:nvPr>
        </p:nvSpPr>
        <p:spPr>
          <a:xfrm>
            <a:off x="228600" y="914400"/>
            <a:ext cx="8610600" cy="5257800"/>
          </a:xfrm>
        </p:spPr>
        <p:txBody>
          <a:bodyPr>
            <a:normAutofit lnSpcReduction="10000"/>
          </a:bodyPr>
          <a:lstStyle/>
          <a:p>
            <a:pPr>
              <a:buNone/>
            </a:pPr>
            <a:r>
              <a:rPr lang="en-US" dirty="0" smtClean="0"/>
              <a:t>		The </a:t>
            </a:r>
            <a:r>
              <a:rPr lang="en-US" dirty="0"/>
              <a:t>change in priming </a:t>
            </a:r>
            <a:r>
              <a:rPr lang="en-US" dirty="0" smtClean="0"/>
              <a:t>direction </a:t>
            </a:r>
            <a:r>
              <a:rPr lang="en-US" dirty="0"/>
              <a:t>is caused by a variety of different factors, including but not limited to: </a:t>
            </a:r>
          </a:p>
          <a:p>
            <a:pPr marL="914400" lvl="1" indent="-514350">
              <a:buFont typeface="+mj-lt"/>
              <a:buAutoNum type="arabicPeriod"/>
            </a:pPr>
            <a:r>
              <a:rPr lang="en-US" dirty="0"/>
              <a:t>Prime-target SOA (or mask-target SOA)</a:t>
            </a:r>
          </a:p>
          <a:p>
            <a:pPr marL="914400" lvl="1" indent="-514350">
              <a:buFont typeface="+mj-lt"/>
              <a:buAutoNum type="arabicPeriod"/>
            </a:pPr>
            <a:r>
              <a:rPr lang="en-US" dirty="0"/>
              <a:t>Prime duration</a:t>
            </a:r>
          </a:p>
          <a:p>
            <a:pPr marL="914400" lvl="1" indent="-514350">
              <a:buFont typeface="+mj-lt"/>
              <a:buAutoNum type="arabicPeriod"/>
            </a:pPr>
            <a:r>
              <a:rPr lang="en-US" dirty="0"/>
              <a:t>Mask density</a:t>
            </a:r>
          </a:p>
          <a:p>
            <a:pPr marL="914400" lvl="1" indent="-514350">
              <a:buFont typeface="+mj-lt"/>
              <a:buAutoNum type="arabicPeriod"/>
            </a:pPr>
            <a:r>
              <a:rPr lang="en-US" dirty="0" smtClean="0"/>
              <a:t>Mask type</a:t>
            </a:r>
            <a:endParaRPr lang="en-US" dirty="0"/>
          </a:p>
          <a:p>
            <a:pPr marL="914400" lvl="1" indent="-514350">
              <a:buFont typeface="+mj-lt"/>
              <a:buAutoNum type="arabicPeriod"/>
            </a:pPr>
            <a:r>
              <a:rPr lang="en-US" dirty="0"/>
              <a:t>Degradation</a:t>
            </a:r>
          </a:p>
          <a:p>
            <a:pPr marL="914400" lvl="1" indent="-514350">
              <a:buFont typeface="+mj-lt"/>
              <a:buAutoNum type="arabicPeriod"/>
            </a:pPr>
            <a:r>
              <a:rPr lang="en-US" dirty="0"/>
              <a:t>Cueing the prime location</a:t>
            </a:r>
          </a:p>
          <a:p>
            <a:pPr marL="914400" lvl="1" indent="-514350">
              <a:buFont typeface="+mj-lt"/>
              <a:buAutoNum type="arabicPeriod"/>
            </a:pPr>
            <a:r>
              <a:rPr lang="en-US" dirty="0"/>
              <a:t>And three new factors: type, distance, and cueing the target type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7543800" cy="884238"/>
          </a:xfrm>
        </p:spPr>
        <p:txBody>
          <a:bodyPr>
            <a:normAutofit/>
          </a:bodyPr>
          <a:lstStyle/>
          <a:p>
            <a:r>
              <a:rPr lang="en-US" sz="3600" dirty="0" smtClean="0"/>
              <a:t>Simulation of stimuli degradation</a:t>
            </a:r>
            <a:endParaRPr lang="en-US" sz="3600" dirty="0"/>
          </a:p>
        </p:txBody>
      </p:sp>
      <p:sp>
        <p:nvSpPr>
          <p:cNvPr id="3" name="Content Placeholder 2"/>
          <p:cNvSpPr>
            <a:spLocks noGrp="1"/>
          </p:cNvSpPr>
          <p:nvPr>
            <p:ph idx="1"/>
          </p:nvPr>
        </p:nvSpPr>
        <p:spPr>
          <a:xfrm>
            <a:off x="457200" y="1447800"/>
            <a:ext cx="8229600" cy="5029200"/>
          </a:xfrm>
        </p:spPr>
        <p:txBody>
          <a:bodyPr>
            <a:normAutofit/>
          </a:bodyPr>
          <a:lstStyle/>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Degradation with three levels of prime and target activation in IL: 1 (vs. 0), .85 (vs. .15), .75 (vs. .25), and an increase in noise. </a:t>
            </a:r>
          </a:p>
          <a:p>
            <a:r>
              <a:rPr lang="en-US" sz="2000" dirty="0" smtClean="0"/>
              <a:t>With degraded unit activations NCE turned into PCE and RTs increased, as in </a:t>
            </a:r>
            <a:r>
              <a:rPr lang="en-US" sz="2000" dirty="0" err="1" smtClean="0"/>
              <a:t>Schleghecken</a:t>
            </a:r>
            <a:r>
              <a:rPr lang="en-US" sz="2000" dirty="0" smtClean="0"/>
              <a:t> &amp; </a:t>
            </a:r>
            <a:r>
              <a:rPr lang="en-US" sz="2000" dirty="0" err="1" smtClean="0"/>
              <a:t>Eimer</a:t>
            </a:r>
            <a:r>
              <a:rPr lang="en-US" sz="2000" dirty="0" smtClean="0"/>
              <a:t> (2002, Exp. 4).</a:t>
            </a:r>
          </a:p>
          <a:p>
            <a:endParaRPr lang="en-US" dirty="0"/>
          </a:p>
        </p:txBody>
      </p:sp>
      <p:pic>
        <p:nvPicPr>
          <p:cNvPr id="4" name="Picture 3"/>
          <p:cNvPicPr/>
          <p:nvPr/>
        </p:nvPicPr>
        <p:blipFill>
          <a:blip r:embed="rId2"/>
          <a:srcRect/>
          <a:stretch>
            <a:fillRect/>
          </a:stretch>
        </p:blipFill>
        <p:spPr bwMode="auto">
          <a:xfrm>
            <a:off x="1838325" y="1676400"/>
            <a:ext cx="5467350" cy="324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8153400" cy="914400"/>
          </a:xfrm>
        </p:spPr>
        <p:txBody>
          <a:bodyPr/>
          <a:lstStyle/>
          <a:p>
            <a:r>
              <a:rPr lang="en-US" dirty="0" smtClean="0"/>
              <a:t>Simulation of mask density</a:t>
            </a:r>
            <a:endParaRPr lang="en-US" dirty="0"/>
          </a:p>
        </p:txBody>
      </p:sp>
      <p:sp>
        <p:nvSpPr>
          <p:cNvPr id="3" name="Content Placeholder 2"/>
          <p:cNvSpPr>
            <a:spLocks noGrp="1"/>
          </p:cNvSpPr>
          <p:nvPr>
            <p:ph idx="1"/>
          </p:nvPr>
        </p:nvSpPr>
        <p:spPr>
          <a:xfrm>
            <a:off x="228600" y="1676400"/>
            <a:ext cx="8610600" cy="4724400"/>
          </a:xfrm>
        </p:spPr>
        <p:txBody>
          <a:bodyPr>
            <a:normAutofit lnSpcReduction="10000"/>
          </a:bodyPr>
          <a:lstStyle/>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Four levels of mask density, 1 (very high), .55 (medium), low (.45), and 0 (no mask) and human data (</a:t>
            </a:r>
            <a:r>
              <a:rPr lang="en-US" sz="2800" dirty="0" err="1" smtClean="0"/>
              <a:t>Eimer</a:t>
            </a:r>
            <a:r>
              <a:rPr lang="en-US" sz="2800" dirty="0" smtClean="0"/>
              <a:t> &amp; </a:t>
            </a:r>
            <a:r>
              <a:rPr lang="en-US" sz="2800" dirty="0" err="1" smtClean="0"/>
              <a:t>Schleghecken</a:t>
            </a:r>
            <a:r>
              <a:rPr lang="en-US" sz="2800" dirty="0" smtClean="0"/>
              <a:t>, 2002, Exp. 1).</a:t>
            </a:r>
          </a:p>
          <a:p>
            <a:endParaRPr lang="en-US" dirty="0"/>
          </a:p>
        </p:txBody>
      </p:sp>
      <p:pic>
        <p:nvPicPr>
          <p:cNvPr id="4" name="Picture 3"/>
          <p:cNvPicPr/>
          <p:nvPr/>
        </p:nvPicPr>
        <p:blipFill>
          <a:blip r:embed="rId2"/>
          <a:srcRect/>
          <a:stretch>
            <a:fillRect/>
          </a:stretch>
        </p:blipFill>
        <p:spPr bwMode="auto">
          <a:xfrm>
            <a:off x="1524000" y="1219200"/>
            <a:ext cx="60960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229600" cy="1143000"/>
          </a:xfrm>
        </p:spPr>
        <p:txBody>
          <a:bodyPr/>
          <a:lstStyle/>
          <a:p>
            <a:r>
              <a:rPr lang="en-US" dirty="0" smtClean="0"/>
              <a:t>Simulation of mask relation</a:t>
            </a:r>
            <a:endParaRPr lang="en-US" dirty="0"/>
          </a:p>
        </p:txBody>
      </p:sp>
      <p:sp>
        <p:nvSpPr>
          <p:cNvPr id="3" name="Content Placeholder 2"/>
          <p:cNvSpPr>
            <a:spLocks noGrp="1"/>
          </p:cNvSpPr>
          <p:nvPr>
            <p:ph idx="1"/>
          </p:nvPr>
        </p:nvSpPr>
        <p:spPr>
          <a:xfrm>
            <a:off x="457200" y="1676400"/>
            <a:ext cx="8229600" cy="4800600"/>
          </a:xfrm>
        </p:spPr>
        <p:txBody>
          <a:bodyPr>
            <a:norm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Mask relation simulated with three levels of excitation, 1 (.65 or low excitation), 2 (.75 or medium excitation), and 3 (.85 or high excitation) and human data (e.g., </a:t>
            </a:r>
            <a:r>
              <a:rPr lang="en-US" sz="2400" dirty="0" err="1" smtClean="0"/>
              <a:t>Lleras</a:t>
            </a:r>
            <a:r>
              <a:rPr lang="en-US" sz="2400" dirty="0" smtClean="0"/>
              <a:t> &amp; </a:t>
            </a:r>
            <a:r>
              <a:rPr lang="en-US" sz="2400" dirty="0" err="1" smtClean="0"/>
              <a:t>Enns</a:t>
            </a:r>
            <a:r>
              <a:rPr lang="en-US" sz="2400" dirty="0" smtClean="0"/>
              <a:t>, 2006; Bennett, </a:t>
            </a:r>
            <a:r>
              <a:rPr lang="en-US" sz="2400" dirty="0" err="1" smtClean="0"/>
              <a:t>Lleras</a:t>
            </a:r>
            <a:r>
              <a:rPr lang="en-US" sz="2400" dirty="0" smtClean="0"/>
              <a:t>, Orient, &amp; </a:t>
            </a:r>
            <a:r>
              <a:rPr lang="en-US" sz="2400" dirty="0" err="1" smtClean="0"/>
              <a:t>Enns</a:t>
            </a:r>
            <a:r>
              <a:rPr lang="en-US" sz="2400" dirty="0" smtClean="0"/>
              <a:t>, 2007) .</a:t>
            </a:r>
            <a:endParaRPr lang="en-US" sz="2400" b="1" dirty="0" smtClean="0"/>
          </a:p>
          <a:p>
            <a:endParaRPr lang="en-US" sz="2800" dirty="0"/>
          </a:p>
        </p:txBody>
      </p:sp>
      <p:pic>
        <p:nvPicPr>
          <p:cNvPr id="4" name="Picture 3"/>
          <p:cNvPicPr/>
          <p:nvPr/>
        </p:nvPicPr>
        <p:blipFill>
          <a:blip r:embed="rId2"/>
          <a:srcRect/>
          <a:stretch>
            <a:fillRect/>
          </a:stretch>
        </p:blipFill>
        <p:spPr bwMode="auto">
          <a:xfrm>
            <a:off x="1604962" y="1162050"/>
            <a:ext cx="5634038" cy="348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229600" cy="1143000"/>
          </a:xfrm>
        </p:spPr>
        <p:txBody>
          <a:bodyPr/>
          <a:lstStyle/>
          <a:p>
            <a:r>
              <a:rPr lang="en-US" dirty="0" smtClean="0"/>
              <a:t>Simulation of spatial cueing</a:t>
            </a:r>
            <a:endParaRPr lang="en-US" dirty="0"/>
          </a:p>
        </p:txBody>
      </p:sp>
      <p:sp>
        <p:nvSpPr>
          <p:cNvPr id="3" name="Content Placeholder 2"/>
          <p:cNvSpPr>
            <a:spLocks noGrp="1"/>
          </p:cNvSpPr>
          <p:nvPr>
            <p:ph idx="1"/>
          </p:nvPr>
        </p:nvSpPr>
        <p:spPr/>
        <p:txBody>
          <a:bodyPr/>
          <a:lstStyle/>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RT difference (Incongruent - Congruent) in the spatial attention </a:t>
            </a:r>
            <a:r>
              <a:rPr lang="en-US" sz="2800" dirty="0" err="1" smtClean="0"/>
              <a:t>modulatory</a:t>
            </a:r>
            <a:r>
              <a:rPr lang="en-US" sz="2800" dirty="0" smtClean="0"/>
              <a:t> effect on priming compared to no effect (human data from Summer et al., 2006).</a:t>
            </a:r>
          </a:p>
          <a:p>
            <a:endParaRPr lang="en-US" dirty="0"/>
          </a:p>
        </p:txBody>
      </p:sp>
      <p:pic>
        <p:nvPicPr>
          <p:cNvPr id="4" name="Picture 3"/>
          <p:cNvPicPr/>
          <p:nvPr/>
        </p:nvPicPr>
        <p:blipFill>
          <a:blip r:embed="rId2"/>
          <a:srcRect/>
          <a:stretch>
            <a:fillRect/>
          </a:stretch>
        </p:blipFill>
        <p:spPr bwMode="auto">
          <a:xfrm>
            <a:off x="1447800" y="1143000"/>
            <a:ext cx="64008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48600" cy="1143000"/>
          </a:xfrm>
        </p:spPr>
        <p:txBody>
          <a:bodyPr>
            <a:normAutofit/>
          </a:bodyPr>
          <a:lstStyle/>
          <a:p>
            <a:pPr algn="l"/>
            <a:r>
              <a:rPr lang="en-US" sz="3600" dirty="0" smtClean="0"/>
              <a:t>       AA response</a:t>
            </a:r>
            <a:endParaRPr lang="en-US" sz="3600" dirty="0"/>
          </a:p>
        </p:txBody>
      </p:sp>
      <p:sp>
        <p:nvSpPr>
          <p:cNvPr id="3" name="Content Placeholder 2"/>
          <p:cNvSpPr>
            <a:spLocks noGrp="1"/>
          </p:cNvSpPr>
          <p:nvPr>
            <p:ph idx="1"/>
          </p:nvPr>
        </p:nvSpPr>
        <p:spPr>
          <a:xfrm>
            <a:off x="152400" y="1600200"/>
            <a:ext cx="8382000" cy="4724400"/>
          </a:xfrm>
        </p:spPr>
        <p:txBody>
          <a:bodyPr>
            <a:normAutofit/>
          </a:bodyPr>
          <a:lstStyle/>
          <a:p>
            <a:r>
              <a:rPr lang="en-US" sz="2800" dirty="0" smtClean="0"/>
              <a:t>The changes in the</a:t>
            </a:r>
          </a:p>
          <a:p>
            <a:pPr>
              <a:buNone/>
            </a:pPr>
            <a:r>
              <a:rPr lang="en-US" sz="2800" dirty="0" smtClean="0"/>
              <a:t>     refractory period as</a:t>
            </a:r>
          </a:p>
          <a:p>
            <a:pPr>
              <a:buNone/>
            </a:pPr>
            <a:r>
              <a:rPr lang="en-US" sz="2800" dirty="0" smtClean="0"/>
              <a:t>     a function of SOA (in</a:t>
            </a:r>
          </a:p>
          <a:p>
            <a:pPr>
              <a:buNone/>
            </a:pPr>
            <a:r>
              <a:rPr lang="en-US" sz="2800" dirty="0" smtClean="0"/>
              <a:t>     masked congruent</a:t>
            </a:r>
          </a:p>
          <a:p>
            <a:pPr>
              <a:buNone/>
            </a:pPr>
            <a:r>
              <a:rPr lang="en-US" sz="2800" dirty="0" smtClean="0"/>
              <a:t>     trials and prime-target</a:t>
            </a:r>
          </a:p>
          <a:p>
            <a:pPr>
              <a:buNone/>
            </a:pPr>
            <a:r>
              <a:rPr lang="en-US" sz="2800" dirty="0" smtClean="0"/>
              <a:t>     strength 3-3) for </a:t>
            </a:r>
          </a:p>
          <a:p>
            <a:pPr>
              <a:buNone/>
            </a:pPr>
            <a:r>
              <a:rPr lang="en-US" sz="2800" dirty="0" smtClean="0"/>
              <a:t>     mask-target SOAs 105,</a:t>
            </a:r>
          </a:p>
          <a:p>
            <a:pPr>
              <a:buNone/>
            </a:pPr>
            <a:r>
              <a:rPr lang="en-US" sz="2800" dirty="0" smtClean="0"/>
              <a:t>     145, 185, and 225.</a:t>
            </a:r>
            <a:endParaRPr lang="en-US" sz="2800" dirty="0"/>
          </a:p>
        </p:txBody>
      </p:sp>
      <p:pic>
        <p:nvPicPr>
          <p:cNvPr id="2050" name="Picture 133"/>
          <p:cNvPicPr>
            <a:picLocks noChangeAspect="1" noChangeArrowheads="1"/>
          </p:cNvPicPr>
          <p:nvPr/>
        </p:nvPicPr>
        <p:blipFill>
          <a:blip r:embed="rId2"/>
          <a:srcRect/>
          <a:stretch>
            <a:fillRect/>
          </a:stretch>
        </p:blipFill>
        <p:spPr bwMode="auto">
          <a:xfrm>
            <a:off x="3886200" y="419100"/>
            <a:ext cx="5153025" cy="636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Left-Right in ML</a:t>
            </a:r>
            <a:endParaRPr lang="en-US" dirty="0"/>
          </a:p>
        </p:txBody>
      </p:sp>
      <p:sp>
        <p:nvSpPr>
          <p:cNvPr id="3" name="Content Placeholder 2"/>
          <p:cNvSpPr>
            <a:spLocks noGrp="1"/>
          </p:cNvSpPr>
          <p:nvPr>
            <p:ph idx="1"/>
          </p:nvPr>
        </p:nvSpPr>
        <p:spPr>
          <a:xfrm>
            <a:off x="381000" y="2179637"/>
            <a:ext cx="8534400" cy="4525963"/>
          </a:xfrm>
        </p:spPr>
        <p:txBody>
          <a:bodyPr>
            <a:normAutofit/>
          </a:bodyPr>
          <a:lstStyle/>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Left: Domination of activation in the congruent and incongruent trials at short and long SOAs, respectively.</a:t>
            </a:r>
          </a:p>
          <a:p>
            <a:r>
              <a:rPr lang="en-US" sz="2800" dirty="0" smtClean="0"/>
              <a:t>Right: ERP data (</a:t>
            </a:r>
            <a:r>
              <a:rPr lang="en-US" sz="2800" dirty="0" err="1" smtClean="0"/>
              <a:t>Eimer</a:t>
            </a:r>
            <a:r>
              <a:rPr lang="en-US" sz="2800" dirty="0" smtClean="0"/>
              <a:t> &amp; </a:t>
            </a:r>
            <a:r>
              <a:rPr lang="en-US" sz="2800" dirty="0" err="1" smtClean="0"/>
              <a:t>Schleghecken</a:t>
            </a:r>
            <a:r>
              <a:rPr lang="en-US" sz="2800" dirty="0" smtClean="0"/>
              <a:t>, 1998) </a:t>
            </a:r>
            <a:endParaRPr lang="en-US" sz="2800" dirty="0"/>
          </a:p>
        </p:txBody>
      </p:sp>
      <p:pic>
        <p:nvPicPr>
          <p:cNvPr id="1026" name="Picture 21"/>
          <p:cNvPicPr>
            <a:picLocks noChangeAspect="1" noChangeArrowheads="1"/>
          </p:cNvPicPr>
          <p:nvPr/>
        </p:nvPicPr>
        <p:blipFill>
          <a:blip r:embed="rId2"/>
          <a:srcRect/>
          <a:stretch>
            <a:fillRect/>
          </a:stretch>
        </p:blipFill>
        <p:spPr bwMode="auto">
          <a:xfrm>
            <a:off x="298817" y="1905000"/>
            <a:ext cx="6559183" cy="2819400"/>
          </a:xfrm>
          <a:prstGeom prst="rect">
            <a:avLst/>
          </a:prstGeom>
          <a:noFill/>
          <a:ln w="9525">
            <a:noFill/>
            <a:miter lim="800000"/>
            <a:headEnd/>
            <a:tailEnd/>
          </a:ln>
        </p:spPr>
      </p:pic>
      <p:pic>
        <p:nvPicPr>
          <p:cNvPr id="1028" name="Picture 4"/>
          <p:cNvPicPr>
            <a:picLocks noChangeAspect="1" noChangeArrowheads="1"/>
          </p:cNvPicPr>
          <p:nvPr/>
        </p:nvPicPr>
        <p:blipFill>
          <a:blip r:embed="rId3"/>
          <a:srcRect/>
          <a:stretch>
            <a:fillRect/>
          </a:stretch>
        </p:blipFill>
        <p:spPr bwMode="auto">
          <a:xfrm>
            <a:off x="6172200" y="1219200"/>
            <a:ext cx="2819400" cy="20969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228601" y="1524000"/>
            <a:ext cx="609599" cy="4619625"/>
          </a:xfrm>
          <a:prstGeom prst="rect">
            <a:avLst/>
          </a:prstGeom>
          <a:noFill/>
          <a:ln w="9525">
            <a:noFill/>
            <a:miter lim="800000"/>
            <a:headEnd/>
            <a:tailEnd/>
          </a:ln>
          <a:effectLst/>
        </p:spPr>
      </p:pic>
      <p:sp>
        <p:nvSpPr>
          <p:cNvPr id="2" name="Title 1"/>
          <p:cNvSpPr>
            <a:spLocks noGrp="1"/>
          </p:cNvSpPr>
          <p:nvPr>
            <p:ph type="title"/>
          </p:nvPr>
        </p:nvSpPr>
        <p:spPr>
          <a:xfrm>
            <a:off x="762000" y="381000"/>
            <a:ext cx="8077200" cy="715962"/>
          </a:xfrm>
        </p:spPr>
        <p:txBody>
          <a:bodyPr>
            <a:noAutofit/>
          </a:bodyPr>
          <a:lstStyle/>
          <a:p>
            <a:r>
              <a:rPr lang="en-US" sz="2800" dirty="0" smtClean="0"/>
              <a:t>SOA 71, strength 3-3</a:t>
            </a:r>
            <a:br>
              <a:rPr lang="en-US" sz="2800" dirty="0" smtClean="0"/>
            </a:br>
            <a:r>
              <a:rPr lang="en-US" sz="2800" dirty="0" smtClean="0"/>
              <a:t>Congruent (698 ms) Incongruent (721 ms)</a:t>
            </a:r>
            <a:endParaRPr lang="en-US" sz="2800" dirty="0"/>
          </a:p>
        </p:txBody>
      </p:sp>
      <p:sp>
        <p:nvSpPr>
          <p:cNvPr id="3" name="Content Placeholder 2"/>
          <p:cNvSpPr>
            <a:spLocks noGrp="1"/>
          </p:cNvSpPr>
          <p:nvPr>
            <p:ph idx="1"/>
          </p:nvPr>
        </p:nvSpPr>
        <p:spPr/>
        <p:txBody>
          <a:bodyPr/>
          <a:lstStyle/>
          <a:p>
            <a:endParaRPr lang="en-US" dirty="0"/>
          </a:p>
        </p:txBody>
      </p:sp>
      <p:pic>
        <p:nvPicPr>
          <p:cNvPr id="4101" name="Picture 19"/>
          <p:cNvPicPr>
            <a:picLocks noChangeAspect="1" noChangeArrowheads="1"/>
          </p:cNvPicPr>
          <p:nvPr/>
        </p:nvPicPr>
        <p:blipFill>
          <a:blip r:embed="rId3"/>
          <a:srcRect/>
          <a:stretch>
            <a:fillRect/>
          </a:stretch>
        </p:blipFill>
        <p:spPr bwMode="auto">
          <a:xfrm>
            <a:off x="838200" y="1143000"/>
            <a:ext cx="4541520" cy="5562600"/>
          </a:xfrm>
          <a:prstGeom prst="rect">
            <a:avLst/>
          </a:prstGeom>
          <a:noFill/>
          <a:ln w="9525">
            <a:noFill/>
            <a:miter lim="800000"/>
            <a:headEnd/>
            <a:tailEnd/>
          </a:ln>
        </p:spPr>
      </p:pic>
      <p:pic>
        <p:nvPicPr>
          <p:cNvPr id="4100" name="Picture 4"/>
          <p:cNvPicPr>
            <a:picLocks noChangeAspect="1" noChangeArrowheads="1"/>
          </p:cNvPicPr>
          <p:nvPr/>
        </p:nvPicPr>
        <p:blipFill>
          <a:blip r:embed="rId4"/>
          <a:srcRect/>
          <a:stretch>
            <a:fillRect/>
          </a:stretch>
        </p:blipFill>
        <p:spPr bwMode="auto">
          <a:xfrm>
            <a:off x="4419600" y="1141791"/>
            <a:ext cx="4572000" cy="5640009"/>
          </a:xfrm>
          <a:prstGeom prst="rect">
            <a:avLst/>
          </a:prstGeom>
          <a:noFill/>
          <a:ln w="9525">
            <a:noFill/>
            <a:miter lim="800000"/>
            <a:headEnd/>
            <a:tailEnd/>
          </a:ln>
        </p:spPr>
      </p:pic>
      <p:pic>
        <p:nvPicPr>
          <p:cNvPr id="4102" name="Picture 6"/>
          <p:cNvPicPr>
            <a:picLocks noChangeAspect="1" noChangeArrowheads="1"/>
          </p:cNvPicPr>
          <p:nvPr/>
        </p:nvPicPr>
        <p:blipFill>
          <a:blip r:embed="rId5"/>
          <a:srcRect/>
          <a:stretch>
            <a:fillRect/>
          </a:stretch>
        </p:blipFill>
        <p:spPr bwMode="auto">
          <a:xfrm>
            <a:off x="8077200" y="1371600"/>
            <a:ext cx="9144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914400" y="990600"/>
            <a:ext cx="4470324" cy="5715000"/>
          </a:xfrm>
          <a:prstGeom prst="rect">
            <a:avLst/>
          </a:prstGeom>
          <a:noFill/>
          <a:ln w="9525">
            <a:noFill/>
            <a:miter lim="800000"/>
            <a:headEnd/>
            <a:tailEnd/>
          </a:ln>
        </p:spPr>
      </p:pic>
      <p:pic>
        <p:nvPicPr>
          <p:cNvPr id="5122" name="Picture 2"/>
          <p:cNvPicPr>
            <a:picLocks noChangeAspect="1" noChangeArrowheads="1"/>
          </p:cNvPicPr>
          <p:nvPr/>
        </p:nvPicPr>
        <p:blipFill>
          <a:blip r:embed="rId3"/>
          <a:srcRect/>
          <a:stretch>
            <a:fillRect/>
          </a:stretch>
        </p:blipFill>
        <p:spPr bwMode="auto">
          <a:xfrm>
            <a:off x="4343400" y="990600"/>
            <a:ext cx="4517571" cy="5715000"/>
          </a:xfrm>
          <a:prstGeom prst="rect">
            <a:avLst/>
          </a:prstGeom>
          <a:noFill/>
          <a:ln w="9525">
            <a:noFill/>
            <a:miter lim="800000"/>
            <a:headEnd/>
            <a:tailEnd/>
          </a:ln>
        </p:spPr>
      </p:pic>
      <p:sp>
        <p:nvSpPr>
          <p:cNvPr id="2" name="Title 1"/>
          <p:cNvSpPr>
            <a:spLocks noGrp="1"/>
          </p:cNvSpPr>
          <p:nvPr>
            <p:ph type="title"/>
          </p:nvPr>
        </p:nvSpPr>
        <p:spPr>
          <a:xfrm>
            <a:off x="685800" y="0"/>
            <a:ext cx="7924800" cy="1143000"/>
          </a:xfrm>
        </p:spPr>
        <p:txBody>
          <a:bodyPr>
            <a:noAutofit/>
          </a:bodyPr>
          <a:lstStyle/>
          <a:p>
            <a:r>
              <a:rPr lang="en-US" sz="2800" dirty="0" smtClean="0"/>
              <a:t>SOA 125, strength 3-3</a:t>
            </a:r>
            <a:br>
              <a:rPr lang="en-US" sz="2800" dirty="0" smtClean="0"/>
            </a:br>
            <a:r>
              <a:rPr lang="en-US" sz="2800" dirty="0" smtClean="0"/>
              <a:t>Congruent (779 ms) Incongruent (762 ms)</a:t>
            </a:r>
            <a:endParaRPr lang="en-US" sz="2800" dirty="0"/>
          </a:p>
        </p:txBody>
      </p:sp>
      <p:pic>
        <p:nvPicPr>
          <p:cNvPr id="4102" name="Picture 6"/>
          <p:cNvPicPr>
            <a:picLocks noChangeAspect="1" noChangeArrowheads="1"/>
          </p:cNvPicPr>
          <p:nvPr/>
        </p:nvPicPr>
        <p:blipFill>
          <a:blip r:embed="rId4"/>
          <a:srcRect/>
          <a:stretch>
            <a:fillRect/>
          </a:stretch>
        </p:blipFill>
        <p:spPr bwMode="auto">
          <a:xfrm>
            <a:off x="7848600" y="990599"/>
            <a:ext cx="1066800" cy="5318125"/>
          </a:xfrm>
          <a:prstGeom prst="rect">
            <a:avLst/>
          </a:prstGeom>
          <a:noFill/>
          <a:ln w="9525">
            <a:noFill/>
            <a:miter lim="800000"/>
            <a:headEnd/>
            <a:tailEnd/>
          </a:ln>
          <a:effectLst/>
        </p:spPr>
      </p:pic>
      <p:pic>
        <p:nvPicPr>
          <p:cNvPr id="7" name="Picture 3"/>
          <p:cNvPicPr>
            <a:picLocks noChangeAspect="1" noChangeArrowheads="1"/>
          </p:cNvPicPr>
          <p:nvPr/>
        </p:nvPicPr>
        <p:blipFill>
          <a:blip r:embed="rId5"/>
          <a:srcRect/>
          <a:stretch>
            <a:fillRect/>
          </a:stretch>
        </p:blipFill>
        <p:spPr bwMode="auto">
          <a:xfrm>
            <a:off x="304801" y="1524000"/>
            <a:ext cx="609599" cy="461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914400" y="990600"/>
            <a:ext cx="4470324" cy="5638800"/>
          </a:xfrm>
          <a:prstGeom prst="rect">
            <a:avLst/>
          </a:prstGeom>
          <a:noFill/>
          <a:ln w="9525">
            <a:noFill/>
            <a:miter lim="800000"/>
            <a:headEnd/>
            <a:tailEnd/>
          </a:ln>
        </p:spPr>
      </p:pic>
      <p:pic>
        <p:nvPicPr>
          <p:cNvPr id="8194" name="Picture 2"/>
          <p:cNvPicPr>
            <a:picLocks noChangeAspect="1" noChangeArrowheads="1"/>
          </p:cNvPicPr>
          <p:nvPr/>
        </p:nvPicPr>
        <p:blipFill>
          <a:blip r:embed="rId3"/>
          <a:srcRect/>
          <a:stretch>
            <a:fillRect/>
          </a:stretch>
        </p:blipFill>
        <p:spPr bwMode="auto">
          <a:xfrm>
            <a:off x="4343400" y="990600"/>
            <a:ext cx="4512635" cy="5638800"/>
          </a:xfrm>
          <a:prstGeom prst="rect">
            <a:avLst/>
          </a:prstGeom>
          <a:noFill/>
          <a:ln w="9525">
            <a:noFill/>
            <a:miter lim="800000"/>
            <a:headEnd/>
            <a:tailEnd/>
          </a:ln>
        </p:spPr>
      </p:pic>
      <p:pic>
        <p:nvPicPr>
          <p:cNvPr id="4102" name="Picture 6"/>
          <p:cNvPicPr>
            <a:picLocks noChangeAspect="1" noChangeArrowheads="1"/>
          </p:cNvPicPr>
          <p:nvPr/>
        </p:nvPicPr>
        <p:blipFill>
          <a:blip r:embed="rId4"/>
          <a:srcRect/>
          <a:stretch>
            <a:fillRect/>
          </a:stretch>
        </p:blipFill>
        <p:spPr bwMode="auto">
          <a:xfrm>
            <a:off x="7848600" y="1066800"/>
            <a:ext cx="1066800" cy="5105400"/>
          </a:xfrm>
          <a:prstGeom prst="rect">
            <a:avLst/>
          </a:prstGeom>
          <a:noFill/>
          <a:ln w="9525">
            <a:noFill/>
            <a:miter lim="800000"/>
            <a:headEnd/>
            <a:tailEnd/>
          </a:ln>
          <a:effectLst/>
        </p:spPr>
      </p:pic>
      <p:sp>
        <p:nvSpPr>
          <p:cNvPr id="9" name="Title 1"/>
          <p:cNvSpPr>
            <a:spLocks noGrp="1"/>
          </p:cNvSpPr>
          <p:nvPr>
            <p:ph type="title"/>
          </p:nvPr>
        </p:nvSpPr>
        <p:spPr>
          <a:xfrm>
            <a:off x="762000" y="76200"/>
            <a:ext cx="8077200" cy="1143000"/>
          </a:xfrm>
        </p:spPr>
        <p:txBody>
          <a:bodyPr>
            <a:noAutofit/>
          </a:bodyPr>
          <a:lstStyle/>
          <a:p>
            <a:r>
              <a:rPr lang="en-US" sz="2800" dirty="0" smtClean="0"/>
              <a:t>SOA 125, strength 3-3</a:t>
            </a:r>
            <a:br>
              <a:rPr lang="en-US" sz="2800" dirty="0" smtClean="0"/>
            </a:br>
            <a:r>
              <a:rPr lang="en-US" sz="2800" dirty="0" smtClean="0"/>
              <a:t>Congruent (779 ms) Incongruent (772 ms)</a:t>
            </a:r>
            <a:endParaRPr lang="en-US" sz="2800" dirty="0"/>
          </a:p>
        </p:txBody>
      </p:sp>
      <p:pic>
        <p:nvPicPr>
          <p:cNvPr id="7" name="Picture 3"/>
          <p:cNvPicPr>
            <a:picLocks noChangeAspect="1" noChangeArrowheads="1"/>
          </p:cNvPicPr>
          <p:nvPr/>
        </p:nvPicPr>
        <p:blipFill>
          <a:blip r:embed="rId5"/>
          <a:srcRect/>
          <a:stretch>
            <a:fillRect/>
          </a:stretch>
        </p:blipFill>
        <p:spPr bwMode="auto">
          <a:xfrm>
            <a:off x="228601" y="1524000"/>
            <a:ext cx="609599" cy="461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srcRect/>
          <a:stretch>
            <a:fillRect/>
          </a:stretch>
        </p:blipFill>
        <p:spPr bwMode="auto">
          <a:xfrm>
            <a:off x="762000" y="1066800"/>
            <a:ext cx="4366878" cy="5763137"/>
          </a:xfrm>
          <a:prstGeom prst="rect">
            <a:avLst/>
          </a:prstGeom>
          <a:noFill/>
          <a:ln w="9525">
            <a:noFill/>
            <a:miter lim="800000"/>
            <a:headEnd/>
            <a:tailEnd/>
          </a:ln>
        </p:spPr>
      </p:pic>
      <p:pic>
        <p:nvPicPr>
          <p:cNvPr id="9219" name="Picture 167"/>
          <p:cNvPicPr>
            <a:picLocks noChangeAspect="1" noChangeArrowheads="1"/>
          </p:cNvPicPr>
          <p:nvPr/>
        </p:nvPicPr>
        <p:blipFill>
          <a:blip r:embed="rId4"/>
          <a:srcRect/>
          <a:stretch>
            <a:fillRect/>
          </a:stretch>
        </p:blipFill>
        <p:spPr bwMode="auto">
          <a:xfrm>
            <a:off x="4191000" y="1066800"/>
            <a:ext cx="4457494" cy="5791200"/>
          </a:xfrm>
          <a:prstGeom prst="rect">
            <a:avLst/>
          </a:prstGeom>
          <a:noFill/>
          <a:ln w="9525">
            <a:noFill/>
            <a:miter lim="800000"/>
            <a:headEnd/>
            <a:tailEnd/>
          </a:ln>
        </p:spPr>
      </p:pic>
      <p:pic>
        <p:nvPicPr>
          <p:cNvPr id="4102" name="Picture 6"/>
          <p:cNvPicPr>
            <a:picLocks noChangeAspect="1" noChangeArrowheads="1"/>
          </p:cNvPicPr>
          <p:nvPr/>
        </p:nvPicPr>
        <p:blipFill>
          <a:blip r:embed="rId5"/>
          <a:srcRect/>
          <a:stretch>
            <a:fillRect/>
          </a:stretch>
        </p:blipFill>
        <p:spPr bwMode="auto">
          <a:xfrm>
            <a:off x="7772400" y="1124084"/>
            <a:ext cx="1216899" cy="5410200"/>
          </a:xfrm>
          <a:prstGeom prst="rect">
            <a:avLst/>
          </a:prstGeom>
          <a:noFill/>
          <a:ln w="9525">
            <a:noFill/>
            <a:miter lim="800000"/>
            <a:headEnd/>
            <a:tailEnd/>
          </a:ln>
          <a:effectLst/>
        </p:spPr>
      </p:pic>
      <p:sp>
        <p:nvSpPr>
          <p:cNvPr id="10" name="Title 1"/>
          <p:cNvSpPr>
            <a:spLocks noGrp="1"/>
          </p:cNvSpPr>
          <p:nvPr>
            <p:ph type="title"/>
          </p:nvPr>
        </p:nvSpPr>
        <p:spPr>
          <a:xfrm>
            <a:off x="381000" y="152400"/>
            <a:ext cx="8229600" cy="914400"/>
          </a:xfrm>
        </p:spPr>
        <p:txBody>
          <a:bodyPr>
            <a:noAutofit/>
          </a:bodyPr>
          <a:lstStyle/>
          <a:p>
            <a:r>
              <a:rPr lang="en-US" sz="2800" dirty="0" smtClean="0"/>
              <a:t>SOA 125, strength 3-3</a:t>
            </a:r>
            <a:br>
              <a:rPr lang="en-US" sz="2800" dirty="0" smtClean="0"/>
            </a:br>
            <a:r>
              <a:rPr lang="en-US" sz="2800" dirty="0" smtClean="0"/>
              <a:t>Congruent (821 ms) Incongruent (762 ms)</a:t>
            </a:r>
            <a:endParaRPr lang="en-US" sz="2800" dirty="0"/>
          </a:p>
        </p:txBody>
      </p:sp>
      <p:pic>
        <p:nvPicPr>
          <p:cNvPr id="7" name="Picture 3"/>
          <p:cNvPicPr>
            <a:picLocks noChangeAspect="1" noChangeArrowheads="1"/>
          </p:cNvPicPr>
          <p:nvPr/>
        </p:nvPicPr>
        <p:blipFill>
          <a:blip r:embed="rId6"/>
          <a:srcRect/>
          <a:stretch>
            <a:fillRect/>
          </a:stretch>
        </p:blipFill>
        <p:spPr bwMode="auto">
          <a:xfrm>
            <a:off x="228601" y="1524000"/>
            <a:ext cx="609599" cy="461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Current study</a:t>
            </a:r>
            <a:endParaRPr lang="en-US" dirty="0"/>
          </a:p>
        </p:txBody>
      </p:sp>
      <p:sp>
        <p:nvSpPr>
          <p:cNvPr id="3" name="Content Placeholder 2"/>
          <p:cNvSpPr>
            <a:spLocks noGrp="1"/>
          </p:cNvSpPr>
          <p:nvPr>
            <p:ph idx="1"/>
          </p:nvPr>
        </p:nvSpPr>
        <p:spPr>
          <a:xfrm>
            <a:off x="457200" y="1143000"/>
            <a:ext cx="8305800" cy="4648200"/>
          </a:xfrm>
        </p:spPr>
        <p:txBody>
          <a:bodyPr>
            <a:normAutofit/>
          </a:bodyPr>
          <a:lstStyle/>
          <a:p>
            <a:pPr lvl="1">
              <a:buFont typeface="Wingdings" pitchFamily="2" charset="2"/>
              <a:buChar char="v"/>
            </a:pPr>
            <a:r>
              <a:rPr lang="en-US" dirty="0" smtClean="0"/>
              <a:t>Experiment 1 (</a:t>
            </a:r>
            <a:r>
              <a:rPr lang="en-US" dirty="0" err="1" smtClean="0"/>
              <a:t>fMRI</a:t>
            </a:r>
            <a:r>
              <a:rPr lang="en-US" dirty="0" smtClean="0"/>
              <a:t> </a:t>
            </a:r>
            <a:r>
              <a:rPr lang="en-US" dirty="0"/>
              <a:t>study) tested the effect of masking and </a:t>
            </a:r>
            <a:r>
              <a:rPr lang="en-US" dirty="0" smtClean="0"/>
              <a:t>illusion.</a:t>
            </a:r>
          </a:p>
          <a:p>
            <a:pPr lvl="1">
              <a:buFont typeface="Wingdings" pitchFamily="2" charset="2"/>
              <a:buChar char="v"/>
            </a:pPr>
            <a:r>
              <a:rPr lang="en-US" dirty="0" smtClean="0"/>
              <a:t>Experiment 2 tested </a:t>
            </a:r>
            <a:r>
              <a:rPr lang="en-US" dirty="0"/>
              <a:t>the effect of recently learned representation versus </a:t>
            </a:r>
            <a:r>
              <a:rPr lang="en-US" dirty="0" smtClean="0"/>
              <a:t>well-learned.</a:t>
            </a:r>
          </a:p>
          <a:p>
            <a:pPr lvl="1">
              <a:buFont typeface="Wingdings" pitchFamily="2" charset="2"/>
              <a:buChar char="v"/>
            </a:pPr>
            <a:r>
              <a:rPr lang="en-US" dirty="0" smtClean="0"/>
              <a:t>Experiment 3 tested </a:t>
            </a:r>
            <a:r>
              <a:rPr lang="en-US" dirty="0"/>
              <a:t>the distance </a:t>
            </a:r>
            <a:r>
              <a:rPr lang="en-US" dirty="0" smtClean="0"/>
              <a:t>factor.</a:t>
            </a:r>
          </a:p>
          <a:p>
            <a:pPr lvl="1">
              <a:buFont typeface="Wingdings" pitchFamily="2" charset="2"/>
              <a:buChar char="v"/>
            </a:pPr>
            <a:r>
              <a:rPr lang="en-US" dirty="0" smtClean="0"/>
              <a:t>Experiment 4 tested </a:t>
            </a:r>
            <a:r>
              <a:rPr lang="en-US" dirty="0"/>
              <a:t>the effect of </a:t>
            </a:r>
            <a:r>
              <a:rPr lang="en-US" dirty="0" smtClean="0"/>
              <a:t>cueing.</a:t>
            </a:r>
          </a:p>
          <a:p>
            <a:pPr lvl="1">
              <a:buFont typeface="Wingdings" pitchFamily="2" charset="2"/>
              <a:buChar char="v"/>
            </a:pPr>
            <a:r>
              <a:rPr lang="en-US" dirty="0" smtClean="0"/>
              <a:t>The </a:t>
            </a:r>
            <a:r>
              <a:rPr lang="en-US" dirty="0"/>
              <a:t>model produced results similar to human data in </a:t>
            </a:r>
            <a:r>
              <a:rPr lang="en-US" dirty="0" smtClean="0"/>
              <a:t>these </a:t>
            </a:r>
            <a:r>
              <a:rPr lang="en-US" dirty="0"/>
              <a:t>experiments and other </a:t>
            </a:r>
            <a:r>
              <a:rPr lang="en-US" dirty="0" smtClean="0"/>
              <a:t>studies.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762000" y="1066799"/>
            <a:ext cx="4525257" cy="5686425"/>
          </a:xfrm>
          <a:prstGeom prst="rect">
            <a:avLst/>
          </a:prstGeom>
          <a:noFill/>
          <a:ln w="9525">
            <a:noFill/>
            <a:miter lim="800000"/>
            <a:headEnd/>
            <a:tailEnd/>
          </a:ln>
        </p:spPr>
      </p:pic>
      <p:pic>
        <p:nvPicPr>
          <p:cNvPr id="6147" name="Picture 3"/>
          <p:cNvPicPr>
            <a:picLocks noChangeAspect="1" noChangeArrowheads="1"/>
          </p:cNvPicPr>
          <p:nvPr/>
        </p:nvPicPr>
        <p:blipFill>
          <a:blip r:embed="rId3"/>
          <a:srcRect/>
          <a:stretch>
            <a:fillRect/>
          </a:stretch>
        </p:blipFill>
        <p:spPr bwMode="auto">
          <a:xfrm>
            <a:off x="4114800" y="1067681"/>
            <a:ext cx="4883130" cy="5714119"/>
          </a:xfrm>
          <a:prstGeom prst="rect">
            <a:avLst/>
          </a:prstGeom>
          <a:noFill/>
          <a:ln w="9525">
            <a:noFill/>
            <a:miter lim="800000"/>
            <a:headEnd/>
            <a:tailEnd/>
          </a:ln>
        </p:spPr>
      </p:pic>
      <p:pic>
        <p:nvPicPr>
          <p:cNvPr id="4102" name="Picture 6"/>
          <p:cNvPicPr>
            <a:picLocks noChangeAspect="1" noChangeArrowheads="1"/>
          </p:cNvPicPr>
          <p:nvPr/>
        </p:nvPicPr>
        <p:blipFill>
          <a:blip r:embed="rId4"/>
          <a:srcRect/>
          <a:stretch>
            <a:fillRect/>
          </a:stretch>
        </p:blipFill>
        <p:spPr bwMode="auto">
          <a:xfrm>
            <a:off x="7848600" y="1200397"/>
            <a:ext cx="1181595" cy="5095628"/>
          </a:xfrm>
          <a:prstGeom prst="rect">
            <a:avLst/>
          </a:prstGeom>
          <a:noFill/>
          <a:ln w="9525">
            <a:noFill/>
            <a:miter lim="800000"/>
            <a:headEnd/>
            <a:tailEnd/>
          </a:ln>
          <a:effectLst/>
        </p:spPr>
      </p:pic>
      <p:sp>
        <p:nvSpPr>
          <p:cNvPr id="10" name="Title 1"/>
          <p:cNvSpPr>
            <a:spLocks noGrp="1"/>
          </p:cNvSpPr>
          <p:nvPr>
            <p:ph type="title"/>
          </p:nvPr>
        </p:nvSpPr>
        <p:spPr>
          <a:xfrm>
            <a:off x="457200" y="228600"/>
            <a:ext cx="8229600" cy="762000"/>
          </a:xfrm>
        </p:spPr>
        <p:txBody>
          <a:bodyPr>
            <a:noAutofit/>
          </a:bodyPr>
          <a:lstStyle/>
          <a:p>
            <a:r>
              <a:rPr lang="en-US" sz="2800" dirty="0" smtClean="0"/>
              <a:t>SOA 71, strength 2.5-2</a:t>
            </a:r>
            <a:br>
              <a:rPr lang="en-US" sz="2800" dirty="0" smtClean="0"/>
            </a:br>
            <a:r>
              <a:rPr lang="en-US" sz="2800" dirty="0" smtClean="0"/>
              <a:t>Congruent (744 ms) Incongruent (727 ms)</a:t>
            </a:r>
            <a:endParaRPr lang="en-US" sz="2800" dirty="0"/>
          </a:p>
        </p:txBody>
      </p:sp>
      <p:pic>
        <p:nvPicPr>
          <p:cNvPr id="8" name="Picture 3"/>
          <p:cNvPicPr>
            <a:picLocks noChangeAspect="1" noChangeArrowheads="1"/>
          </p:cNvPicPr>
          <p:nvPr/>
        </p:nvPicPr>
        <p:blipFill>
          <a:blip r:embed="rId5"/>
          <a:srcRect/>
          <a:stretch>
            <a:fillRect/>
          </a:stretch>
        </p:blipFill>
        <p:spPr bwMode="auto">
          <a:xfrm>
            <a:off x="228601" y="1524000"/>
            <a:ext cx="609599" cy="461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7170" name="Picture 158"/>
          <p:cNvPicPr>
            <a:picLocks noChangeAspect="1" noChangeArrowheads="1"/>
          </p:cNvPicPr>
          <p:nvPr/>
        </p:nvPicPr>
        <p:blipFill>
          <a:blip r:embed="rId3"/>
          <a:srcRect/>
          <a:stretch>
            <a:fillRect/>
          </a:stretch>
        </p:blipFill>
        <p:spPr bwMode="auto">
          <a:xfrm>
            <a:off x="762000" y="1066800"/>
            <a:ext cx="4481479" cy="5791200"/>
          </a:xfrm>
          <a:prstGeom prst="rect">
            <a:avLst/>
          </a:prstGeom>
          <a:noFill/>
          <a:ln w="9525">
            <a:noFill/>
            <a:miter lim="800000"/>
            <a:headEnd/>
            <a:tailEnd/>
          </a:ln>
        </p:spPr>
      </p:pic>
      <p:pic>
        <p:nvPicPr>
          <p:cNvPr id="7171" name="Picture 159"/>
          <p:cNvPicPr>
            <a:picLocks noChangeAspect="1" noChangeArrowheads="1"/>
          </p:cNvPicPr>
          <p:nvPr/>
        </p:nvPicPr>
        <p:blipFill>
          <a:blip r:embed="rId4"/>
          <a:srcRect/>
          <a:stretch>
            <a:fillRect/>
          </a:stretch>
        </p:blipFill>
        <p:spPr bwMode="auto">
          <a:xfrm>
            <a:off x="4191000" y="1031325"/>
            <a:ext cx="4632120" cy="5792748"/>
          </a:xfrm>
          <a:prstGeom prst="rect">
            <a:avLst/>
          </a:prstGeom>
          <a:noFill/>
          <a:ln w="9525">
            <a:noFill/>
            <a:miter lim="800000"/>
            <a:headEnd/>
            <a:tailEnd/>
          </a:ln>
        </p:spPr>
      </p:pic>
      <p:pic>
        <p:nvPicPr>
          <p:cNvPr id="4102" name="Picture 6"/>
          <p:cNvPicPr>
            <a:picLocks noChangeAspect="1" noChangeArrowheads="1"/>
          </p:cNvPicPr>
          <p:nvPr/>
        </p:nvPicPr>
        <p:blipFill>
          <a:blip r:embed="rId5"/>
          <a:srcRect/>
          <a:stretch>
            <a:fillRect/>
          </a:stretch>
        </p:blipFill>
        <p:spPr bwMode="auto">
          <a:xfrm>
            <a:off x="7696200" y="1134750"/>
            <a:ext cx="1226576" cy="5382402"/>
          </a:xfrm>
          <a:prstGeom prst="rect">
            <a:avLst/>
          </a:prstGeom>
          <a:noFill/>
          <a:ln w="9525">
            <a:noFill/>
            <a:miter lim="800000"/>
            <a:headEnd/>
            <a:tailEnd/>
          </a:ln>
          <a:effectLst/>
        </p:spPr>
      </p:pic>
      <p:sp>
        <p:nvSpPr>
          <p:cNvPr id="10" name="Title 1"/>
          <p:cNvSpPr>
            <a:spLocks noGrp="1"/>
          </p:cNvSpPr>
          <p:nvPr>
            <p:ph type="title"/>
          </p:nvPr>
        </p:nvSpPr>
        <p:spPr>
          <a:xfrm>
            <a:off x="381000" y="152400"/>
            <a:ext cx="7924800" cy="914400"/>
          </a:xfrm>
        </p:spPr>
        <p:txBody>
          <a:bodyPr>
            <a:noAutofit/>
          </a:bodyPr>
          <a:lstStyle/>
          <a:p>
            <a:r>
              <a:rPr lang="en-US" sz="2800" dirty="0" smtClean="0"/>
              <a:t>SOA 71, strength 2.5-2, unmasked</a:t>
            </a:r>
            <a:br>
              <a:rPr lang="en-US" sz="2800" dirty="0" smtClean="0"/>
            </a:br>
            <a:r>
              <a:rPr lang="en-US" sz="2800" dirty="0" smtClean="0"/>
              <a:t>Congruent (735 ms) Incongruent (738 ms)</a:t>
            </a:r>
            <a:endParaRPr lang="en-US" sz="2800" dirty="0"/>
          </a:p>
        </p:txBody>
      </p:sp>
      <p:pic>
        <p:nvPicPr>
          <p:cNvPr id="8" name="Picture 3"/>
          <p:cNvPicPr>
            <a:picLocks noChangeAspect="1" noChangeArrowheads="1"/>
          </p:cNvPicPr>
          <p:nvPr/>
        </p:nvPicPr>
        <p:blipFill>
          <a:blip r:embed="rId6"/>
          <a:srcRect/>
          <a:stretch>
            <a:fillRect/>
          </a:stretch>
        </p:blipFill>
        <p:spPr bwMode="auto">
          <a:xfrm>
            <a:off x="228601" y="1524000"/>
            <a:ext cx="609599" cy="461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Summary of results</a:t>
            </a:r>
            <a:endParaRPr lang="en-US" dirty="0"/>
          </a:p>
        </p:txBody>
      </p:sp>
      <p:sp>
        <p:nvSpPr>
          <p:cNvPr id="3" name="Content Placeholder 2"/>
          <p:cNvSpPr>
            <a:spLocks noGrp="1"/>
          </p:cNvSpPr>
          <p:nvPr>
            <p:ph idx="1"/>
          </p:nvPr>
        </p:nvSpPr>
        <p:spPr>
          <a:xfrm>
            <a:off x="381000" y="1295400"/>
            <a:ext cx="8534400" cy="4800600"/>
          </a:xfrm>
        </p:spPr>
        <p:txBody>
          <a:bodyPr>
            <a:normAutofit fontScale="92500" lnSpcReduction="10000"/>
          </a:bodyPr>
          <a:lstStyle/>
          <a:p>
            <a:r>
              <a:rPr lang="en-US" dirty="0" smtClean="0"/>
              <a:t>Illusory line length made a priming effect similar to non-illusory.</a:t>
            </a:r>
          </a:p>
          <a:p>
            <a:r>
              <a:rPr lang="en-US" dirty="0" smtClean="0"/>
              <a:t>Symbols learned as numbers could not prime but when used as target, and the prime was a numeral, an NCE was found, especially when the distance of prime and target was close to </a:t>
            </a:r>
            <a:r>
              <a:rPr lang="en-US" i="1" dirty="0" smtClean="0"/>
              <a:t>five.</a:t>
            </a:r>
          </a:p>
          <a:p>
            <a:r>
              <a:rPr lang="en-US" dirty="0" smtClean="0"/>
              <a:t>Cueing the target type made the priming effects disappear.</a:t>
            </a:r>
          </a:p>
          <a:p>
            <a:r>
              <a:rPr lang="en-US" dirty="0" smtClean="0"/>
              <a:t>The model simulated the current experiments and similar studies.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Conclusion</a:t>
            </a:r>
            <a:endParaRPr lang="en-US" dirty="0"/>
          </a:p>
        </p:txBody>
      </p:sp>
      <p:sp>
        <p:nvSpPr>
          <p:cNvPr id="3" name="Content Placeholder 2"/>
          <p:cNvSpPr>
            <a:spLocks noGrp="1"/>
          </p:cNvSpPr>
          <p:nvPr>
            <p:ph idx="1"/>
          </p:nvPr>
        </p:nvSpPr>
        <p:spPr>
          <a:xfrm>
            <a:off x="228600" y="1219200"/>
            <a:ext cx="8839200" cy="5257800"/>
          </a:xfrm>
        </p:spPr>
        <p:txBody>
          <a:bodyPr>
            <a:normAutofit fontScale="85000" lnSpcReduction="10000"/>
          </a:bodyPr>
          <a:lstStyle/>
          <a:p>
            <a:r>
              <a:rPr lang="en-US" dirty="0" smtClean="0"/>
              <a:t>Response activation caused by a congruent prime is added to the one caused by the target and response activation caused by the incongruent prime competes with the one caused by the target, causing a PCE when the prime-target SOA is short (although the refractory period is removed by the conflict in the incongruent trials).</a:t>
            </a:r>
          </a:p>
          <a:p>
            <a:r>
              <a:rPr lang="en-US" dirty="0" smtClean="0"/>
              <a:t>When the target comes late (long prime-target SOA) the prime activation decays and the target faces the refractory period of attention. Here, a congruent trial is slower than an incongruent one because the refractory period is removed by the conflict in the latter case.</a:t>
            </a:r>
          </a:p>
          <a:p>
            <a:r>
              <a:rPr lang="en-US" dirty="0" smtClean="0"/>
              <a:t>A strong prime causes larger PCE and NCE at short and long SOAs, respectively.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Current study         </a:t>
            </a:r>
            <a:r>
              <a:rPr lang="en-US" dirty="0" err="1" smtClean="0"/>
              <a:t>cntd</a:t>
            </a:r>
            <a:r>
              <a:rPr lang="en-US" dirty="0" smtClean="0"/>
              <a:t>.</a:t>
            </a:r>
            <a:endParaRPr lang="en-US" dirty="0"/>
          </a:p>
        </p:txBody>
      </p:sp>
      <p:sp>
        <p:nvSpPr>
          <p:cNvPr id="3" name="Content Placeholder 2"/>
          <p:cNvSpPr>
            <a:spLocks noGrp="1"/>
          </p:cNvSpPr>
          <p:nvPr>
            <p:ph idx="1"/>
          </p:nvPr>
        </p:nvSpPr>
        <p:spPr>
          <a:xfrm>
            <a:off x="457200" y="1219200"/>
            <a:ext cx="8229600" cy="4525963"/>
          </a:xfrm>
        </p:spPr>
        <p:txBody>
          <a:bodyPr>
            <a:normAutofit/>
          </a:bodyPr>
          <a:lstStyle/>
          <a:p>
            <a:r>
              <a:rPr lang="en-US" sz="2400" b="1" dirty="0"/>
              <a:t>Masked and unmasked priming design in all experiments</a:t>
            </a:r>
            <a:endParaRPr lang="en-US" sz="2400" dirty="0"/>
          </a:p>
          <a:p>
            <a:endParaRPr lang="en-CA" sz="2400" dirty="0" smtClean="0"/>
          </a:p>
          <a:p>
            <a:endParaRPr lang="en-CA" sz="2400" dirty="0" smtClean="0"/>
          </a:p>
          <a:p>
            <a:endParaRPr lang="en-CA" sz="2400" dirty="0" smtClean="0"/>
          </a:p>
          <a:p>
            <a:endParaRPr lang="en-CA" sz="2400" dirty="0" smtClean="0"/>
          </a:p>
          <a:p>
            <a:endParaRPr lang="en-CA" sz="2400" dirty="0" smtClean="0"/>
          </a:p>
          <a:p>
            <a:r>
              <a:rPr lang="en-CA" sz="2400" dirty="0" smtClean="0"/>
              <a:t>Stimuli in Experiment 1</a:t>
            </a:r>
            <a:endParaRPr lang="en-US" sz="2400" dirty="0"/>
          </a:p>
        </p:txBody>
      </p:sp>
      <p:sp>
        <p:nvSpPr>
          <p:cNvPr id="207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49" name="Group 1"/>
          <p:cNvGrpSpPr>
            <a:grpSpLocks noChangeAspect="1"/>
          </p:cNvGrpSpPr>
          <p:nvPr/>
        </p:nvGrpSpPr>
        <p:grpSpPr bwMode="auto">
          <a:xfrm>
            <a:off x="228600" y="1676400"/>
            <a:ext cx="7607300" cy="2971800"/>
            <a:chOff x="-1677" y="7970"/>
            <a:chExt cx="11980" cy="4680"/>
          </a:xfrm>
        </p:grpSpPr>
        <p:sp>
          <p:nvSpPr>
            <p:cNvPr id="2072" name="AutoShape 24"/>
            <p:cNvSpPr>
              <a:spLocks noChangeAspect="1" noChangeArrowheads="1"/>
            </p:cNvSpPr>
            <p:nvPr/>
          </p:nvSpPr>
          <p:spPr bwMode="auto">
            <a:xfrm>
              <a:off x="1803" y="7970"/>
              <a:ext cx="8500" cy="468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71" name="Text Box 23"/>
            <p:cNvSpPr txBox="1">
              <a:spLocks noChangeArrowheads="1"/>
            </p:cNvSpPr>
            <p:nvPr/>
          </p:nvSpPr>
          <p:spPr bwMode="auto">
            <a:xfrm>
              <a:off x="483" y="8810"/>
              <a:ext cx="2340" cy="540"/>
            </a:xfrm>
            <a:prstGeom prst="rect">
              <a:avLst/>
            </a:prstGeom>
            <a:solidFill>
              <a:srgbClr val="FFFFFF"/>
            </a:solidFill>
            <a:ln w="57150" cmpd="thickThi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Forward Mask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0" name="Text Box 22"/>
            <p:cNvSpPr txBox="1">
              <a:spLocks noChangeArrowheads="1"/>
            </p:cNvSpPr>
            <p:nvPr/>
          </p:nvSpPr>
          <p:spPr bwMode="auto">
            <a:xfrm>
              <a:off x="2883" y="8810"/>
              <a:ext cx="2340" cy="540"/>
            </a:xfrm>
            <a:prstGeom prst="rect">
              <a:avLst/>
            </a:prstGeom>
            <a:solidFill>
              <a:srgbClr val="FFFFFF"/>
            </a:solidFill>
            <a:ln w="57150" cmpd="thickThi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Calibri" pitchFamily="34" charset="0"/>
                  <a:cs typeface="Arial" pitchFamily="34" charset="0"/>
                </a:rPr>
                <a:t>Prime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9" name="Text Box 21"/>
            <p:cNvSpPr txBox="1">
              <a:spLocks noChangeArrowheads="1"/>
            </p:cNvSpPr>
            <p:nvPr/>
          </p:nvSpPr>
          <p:spPr bwMode="auto">
            <a:xfrm>
              <a:off x="5283" y="8810"/>
              <a:ext cx="2340" cy="540"/>
            </a:xfrm>
            <a:prstGeom prst="rect">
              <a:avLst/>
            </a:prstGeom>
            <a:solidFill>
              <a:srgbClr val="FFFFFF"/>
            </a:solidFill>
            <a:ln w="57150" cmpd="thickThi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Backward Mask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8" name="Text Box 20"/>
            <p:cNvSpPr txBox="1">
              <a:spLocks noChangeArrowheads="1"/>
            </p:cNvSpPr>
            <p:nvPr/>
          </p:nvSpPr>
          <p:spPr bwMode="auto">
            <a:xfrm>
              <a:off x="7683" y="9530"/>
              <a:ext cx="2340" cy="540"/>
            </a:xfrm>
            <a:prstGeom prst="rect">
              <a:avLst/>
            </a:prstGeom>
            <a:solidFill>
              <a:srgbClr val="FFFFFF"/>
            </a:solidFill>
            <a:ln w="57150" cmpd="thickThi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Narrow" pitchFamily="34" charset="0"/>
                  <a:ea typeface="Calibri" pitchFamily="34" charset="0"/>
                  <a:cs typeface="Arial" pitchFamily="34" charset="0"/>
                </a:rPr>
                <a:t>Target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7" name="Text Box 19"/>
            <p:cNvSpPr txBox="1">
              <a:spLocks noChangeArrowheads="1"/>
            </p:cNvSpPr>
            <p:nvPr/>
          </p:nvSpPr>
          <p:spPr bwMode="auto">
            <a:xfrm>
              <a:off x="723" y="10190"/>
              <a:ext cx="1800" cy="540"/>
            </a:xfrm>
            <a:prstGeom prst="rect">
              <a:avLst/>
            </a:prstGeom>
            <a:noFill/>
            <a:ln w="57150" cmpd="thickThin">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Arial" pitchFamily="34" charset="0"/>
                </a:rPr>
                <a:t>71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6" name="Text Box 18"/>
            <p:cNvSpPr txBox="1">
              <a:spLocks noChangeArrowheads="1"/>
            </p:cNvSpPr>
            <p:nvPr/>
          </p:nvSpPr>
          <p:spPr bwMode="auto">
            <a:xfrm>
              <a:off x="3123" y="10190"/>
              <a:ext cx="1800" cy="540"/>
            </a:xfrm>
            <a:prstGeom prst="rect">
              <a:avLst/>
            </a:prstGeom>
            <a:noFill/>
            <a:ln w="57150" cmpd="thickThin">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Arial" pitchFamily="34" charset="0"/>
                </a:rPr>
                <a:t>43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Text Box 17"/>
            <p:cNvSpPr txBox="1">
              <a:spLocks noChangeArrowheads="1"/>
            </p:cNvSpPr>
            <p:nvPr/>
          </p:nvSpPr>
          <p:spPr bwMode="auto">
            <a:xfrm>
              <a:off x="5643" y="10190"/>
              <a:ext cx="1800" cy="540"/>
            </a:xfrm>
            <a:prstGeom prst="rect">
              <a:avLst/>
            </a:prstGeom>
            <a:noFill/>
            <a:ln w="57150" cmpd="thickThin">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Arial" pitchFamily="34" charset="0"/>
                </a:rPr>
                <a:t>71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4" name="Text Box 16"/>
            <p:cNvSpPr txBox="1">
              <a:spLocks noChangeArrowheads="1"/>
            </p:cNvSpPr>
            <p:nvPr/>
          </p:nvSpPr>
          <p:spPr bwMode="auto">
            <a:xfrm>
              <a:off x="7923" y="10190"/>
              <a:ext cx="1800" cy="540"/>
            </a:xfrm>
            <a:prstGeom prst="rect">
              <a:avLst/>
            </a:prstGeom>
            <a:noFill/>
            <a:ln w="57150" cmpd="thickThin">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Arial" pitchFamily="34" charset="0"/>
                </a:rPr>
                <a:t>200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3" name="Text Box 15"/>
            <p:cNvSpPr txBox="1">
              <a:spLocks noChangeArrowheads="1"/>
            </p:cNvSpPr>
            <p:nvPr/>
          </p:nvSpPr>
          <p:spPr bwMode="auto">
            <a:xfrm>
              <a:off x="483" y="9530"/>
              <a:ext cx="2340" cy="540"/>
            </a:xfrm>
            <a:prstGeom prst="rect">
              <a:avLst/>
            </a:prstGeom>
            <a:solidFill>
              <a:srgbClr val="FFFFFF"/>
            </a:solidFill>
            <a:ln w="57150" cmpd="thickThi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Arial" pitchFamily="34" charset="0"/>
                </a:rPr>
                <a:t>No Mask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Text Box 14"/>
            <p:cNvSpPr txBox="1">
              <a:spLocks noChangeArrowheads="1"/>
            </p:cNvSpPr>
            <p:nvPr/>
          </p:nvSpPr>
          <p:spPr bwMode="auto">
            <a:xfrm>
              <a:off x="2883" y="9530"/>
              <a:ext cx="2340" cy="540"/>
            </a:xfrm>
            <a:prstGeom prst="rect">
              <a:avLst/>
            </a:prstGeom>
            <a:solidFill>
              <a:srgbClr val="FFFFFF"/>
            </a:solidFill>
            <a:ln w="57150" cmpd="thickThi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Calibri" pitchFamily="34" charset="0"/>
                  <a:cs typeface="Arial" pitchFamily="34" charset="0"/>
                </a:rPr>
                <a:t>Prime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5283" y="9530"/>
              <a:ext cx="2340" cy="540"/>
            </a:xfrm>
            <a:prstGeom prst="rect">
              <a:avLst/>
            </a:prstGeom>
            <a:solidFill>
              <a:srgbClr val="FFFFFF"/>
            </a:solidFill>
            <a:ln w="57150" cmpd="thickThi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Arial" pitchFamily="34" charset="0"/>
                </a:rPr>
                <a:t>No Mask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0" name="Text Box 12"/>
            <p:cNvSpPr txBox="1">
              <a:spLocks noChangeArrowheads="1"/>
            </p:cNvSpPr>
            <p:nvPr/>
          </p:nvSpPr>
          <p:spPr bwMode="auto">
            <a:xfrm>
              <a:off x="7683" y="8810"/>
              <a:ext cx="2340" cy="540"/>
            </a:xfrm>
            <a:prstGeom prst="rect">
              <a:avLst/>
            </a:prstGeom>
            <a:solidFill>
              <a:srgbClr val="FFFFFF"/>
            </a:solidFill>
            <a:ln w="57150" cmpd="thickThi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Narrow" pitchFamily="34" charset="0"/>
                  <a:ea typeface="Calibri" pitchFamily="34" charset="0"/>
                  <a:cs typeface="Arial" pitchFamily="34" charset="0"/>
                </a:rPr>
                <a:t>Target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Text Box 4"/>
            <p:cNvSpPr txBox="1">
              <a:spLocks noChangeArrowheads="1"/>
            </p:cNvSpPr>
            <p:nvPr/>
          </p:nvSpPr>
          <p:spPr bwMode="auto">
            <a:xfrm>
              <a:off x="-1677" y="9530"/>
              <a:ext cx="1800" cy="360"/>
            </a:xfrm>
            <a:prstGeom prst="rect">
              <a:avLst/>
            </a:prstGeom>
            <a:no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Unmasked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1" name="Text Box 3"/>
            <p:cNvSpPr txBox="1">
              <a:spLocks noChangeArrowheads="1"/>
            </p:cNvSpPr>
            <p:nvPr/>
          </p:nvSpPr>
          <p:spPr bwMode="auto">
            <a:xfrm>
              <a:off x="-1677" y="8930"/>
              <a:ext cx="1800" cy="360"/>
            </a:xfrm>
            <a:prstGeom prst="rect">
              <a:avLst/>
            </a:prstGeom>
            <a:no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Masked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Text Box 2"/>
            <p:cNvSpPr txBox="1">
              <a:spLocks noChangeArrowheads="1"/>
            </p:cNvSpPr>
            <p:nvPr/>
          </p:nvSpPr>
          <p:spPr bwMode="auto">
            <a:xfrm>
              <a:off x="4443" y="10610"/>
              <a:ext cx="1800" cy="360"/>
            </a:xfrm>
            <a:prstGeom prst="rect">
              <a:avLst/>
            </a:prstGeom>
            <a:no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100" b="1" i="0" u="none" strike="noStrike" cap="none" normalizeH="0" baseline="0" dirty="0" smtClean="0">
                  <a:ln>
                    <a:noFill/>
                  </a:ln>
                  <a:solidFill>
                    <a:schemeClr val="tx1"/>
                  </a:solidFill>
                  <a:effectLst/>
                  <a:latin typeface="Calibri" pitchFamily="34" charset="0"/>
                  <a:ea typeface="Calibri" pitchFamily="34" charset="0"/>
                  <a:cs typeface="Arial" pitchFamily="34" charset="0"/>
                  <a:sym typeface="Wingdings" pitchFamily="2" charset="2"/>
                </a:rPr>
                <a:t></a:t>
              </a:r>
              <a:endParaRPr kumimoji="0" lang="en-US" sz="1100" b="1" i="0" u="none" strike="noStrike" cap="none" normalizeH="0" baseline="0" dirty="0" smtClean="0">
                <a:ln>
                  <a:noFill/>
                </a:ln>
                <a:solidFill>
                  <a:schemeClr val="tx1"/>
                </a:solidFill>
                <a:effectLst/>
                <a:latin typeface="Calibri" pitchFamily="34" charset="0"/>
                <a:ea typeface="Calibri"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Time (ms)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pic>
        <p:nvPicPr>
          <p:cNvPr id="29" name="Picture 28"/>
          <p:cNvPicPr/>
          <p:nvPr/>
        </p:nvPicPr>
        <p:blipFill>
          <a:blip r:embed="rId2"/>
          <a:srcRect/>
          <a:stretch>
            <a:fillRect/>
          </a:stretch>
        </p:blipFill>
        <p:spPr bwMode="auto">
          <a:xfrm>
            <a:off x="1866900" y="4419600"/>
            <a:ext cx="5410200" cy="1428750"/>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Experiment 1: Results</a:t>
            </a:r>
            <a:endParaRPr lang="en-US" dirty="0"/>
          </a:p>
        </p:txBody>
      </p:sp>
      <p:sp>
        <p:nvSpPr>
          <p:cNvPr id="3" name="Content Placeholder 2"/>
          <p:cNvSpPr>
            <a:spLocks noGrp="1"/>
          </p:cNvSpPr>
          <p:nvPr>
            <p:ph idx="1"/>
          </p:nvPr>
        </p:nvSpPr>
        <p:spPr>
          <a:xfrm>
            <a:off x="457200" y="1219200"/>
            <a:ext cx="8229600" cy="4525963"/>
          </a:xfrm>
        </p:spPr>
        <p:txBody>
          <a:bodyPr>
            <a:normAutofit/>
          </a:bodyPr>
          <a:lstStyle/>
          <a:p>
            <a:r>
              <a:rPr lang="en-US" sz="2800" dirty="0"/>
              <a:t>Interaction between Masking and Congruency</a:t>
            </a:r>
          </a:p>
        </p:txBody>
      </p:sp>
      <p:pic>
        <p:nvPicPr>
          <p:cNvPr id="4" name="Picture 3"/>
          <p:cNvPicPr/>
          <p:nvPr/>
        </p:nvPicPr>
        <p:blipFill>
          <a:blip r:embed="rId2"/>
          <a:srcRect/>
          <a:stretch>
            <a:fillRect/>
          </a:stretch>
        </p:blipFill>
        <p:spPr bwMode="auto">
          <a:xfrm>
            <a:off x="1905000" y="1828800"/>
            <a:ext cx="5448300" cy="44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304800" y="2057400"/>
            <a:ext cx="5029200" cy="4419600"/>
          </a:xfrm>
          <a:prstGeom prst="rect">
            <a:avLst/>
          </a:prstGeom>
          <a:noFill/>
          <a:ln w="9525">
            <a:noFill/>
            <a:miter lim="800000"/>
            <a:headEnd/>
            <a:tailEnd/>
          </a:ln>
        </p:spPr>
      </p:pic>
      <p:sp>
        <p:nvSpPr>
          <p:cNvPr id="2" name="Title 1"/>
          <p:cNvSpPr>
            <a:spLocks noGrp="1"/>
          </p:cNvSpPr>
          <p:nvPr>
            <p:ph type="title"/>
          </p:nvPr>
        </p:nvSpPr>
        <p:spPr>
          <a:xfrm>
            <a:off x="609600" y="228600"/>
            <a:ext cx="8229600" cy="1143000"/>
          </a:xfrm>
        </p:spPr>
        <p:txBody>
          <a:bodyPr/>
          <a:lstStyle/>
          <a:p>
            <a:r>
              <a:rPr lang="en-US" dirty="0" smtClean="0"/>
              <a:t>Experiment 1: results       </a:t>
            </a:r>
            <a:r>
              <a:rPr lang="en-US" dirty="0" err="1" smtClean="0"/>
              <a:t>cntd</a:t>
            </a:r>
            <a:r>
              <a:rPr lang="en-US" dirty="0" smtClean="0"/>
              <a:t>.</a:t>
            </a:r>
            <a:endParaRPr lang="en-US" dirty="0"/>
          </a:p>
        </p:txBody>
      </p:sp>
      <p:pic>
        <p:nvPicPr>
          <p:cNvPr id="5" name="Content Placeholder 4"/>
          <p:cNvPicPr>
            <a:picLocks noGrp="1"/>
          </p:cNvPicPr>
          <p:nvPr>
            <p:ph idx="1"/>
          </p:nvPr>
        </p:nvPicPr>
        <p:blipFill>
          <a:blip r:embed="rId3"/>
          <a:stretch>
            <a:fillRect/>
          </a:stretch>
        </p:blipFill>
        <p:spPr bwMode="auto">
          <a:xfrm>
            <a:off x="4267200" y="2056783"/>
            <a:ext cx="4800600" cy="4420217"/>
          </a:xfrm>
          <a:prstGeom prst="rect">
            <a:avLst/>
          </a:prstGeom>
          <a:noFill/>
          <a:ln w="9525">
            <a:noFill/>
            <a:miter lim="800000"/>
            <a:headEnd/>
            <a:tailEnd/>
          </a:ln>
        </p:spPr>
      </p:pic>
      <p:sp>
        <p:nvSpPr>
          <p:cNvPr id="6" name="Content Placeholder 2"/>
          <p:cNvSpPr txBox="1">
            <a:spLocks/>
          </p:cNvSpPr>
          <p:nvPr/>
        </p:nvSpPr>
        <p:spPr>
          <a:xfrm>
            <a:off x="457200" y="1219200"/>
            <a:ext cx="8229600" cy="4525963"/>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2800" dirty="0"/>
              <a:t>Interaction between Masking and </a:t>
            </a:r>
            <a:r>
              <a:rPr lang="en-US" sz="2800" dirty="0" smtClean="0"/>
              <a:t>Congruency:       Non-Illusory                               Illusory</a:t>
            </a:r>
            <a:endParaRPr kumimoji="0" lang="en-US" sz="28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 </a:t>
            </a:r>
            <a:r>
              <a:rPr lang="en-US" dirty="0" err="1" smtClean="0"/>
              <a:t>fMRI</a:t>
            </a:r>
            <a:r>
              <a:rPr lang="en-US" dirty="0" smtClean="0"/>
              <a:t> results</a:t>
            </a:r>
            <a:endParaRPr lang="en-US" dirty="0"/>
          </a:p>
        </p:txBody>
      </p:sp>
      <p:pic>
        <p:nvPicPr>
          <p:cNvPr id="5" name="Content Placeholder 4"/>
          <p:cNvPicPr>
            <a:picLocks noGrp="1"/>
          </p:cNvPicPr>
          <p:nvPr>
            <p:ph idx="1"/>
          </p:nvPr>
        </p:nvPicPr>
        <p:blipFill>
          <a:blip r:embed="rId2"/>
          <a:stretch>
            <a:fillRect/>
          </a:stretch>
        </p:blipFill>
        <p:spPr bwMode="auto">
          <a:xfrm>
            <a:off x="4419600" y="2438400"/>
            <a:ext cx="3962400" cy="3352800"/>
          </a:xfrm>
          <a:prstGeom prst="rect">
            <a:avLst/>
          </a:prstGeom>
          <a:noFill/>
          <a:ln w="9525">
            <a:noFill/>
            <a:miter lim="800000"/>
            <a:headEnd/>
            <a:tailEnd/>
          </a:ln>
        </p:spPr>
      </p:pic>
      <p:pic>
        <p:nvPicPr>
          <p:cNvPr id="4" name="Picture 3"/>
          <p:cNvPicPr/>
          <p:nvPr/>
        </p:nvPicPr>
        <p:blipFill>
          <a:blip r:embed="rId3"/>
          <a:srcRect/>
          <a:stretch>
            <a:fillRect/>
          </a:stretch>
        </p:blipFill>
        <p:spPr bwMode="auto">
          <a:xfrm>
            <a:off x="381000" y="2438400"/>
            <a:ext cx="3962400" cy="3429000"/>
          </a:xfrm>
          <a:prstGeom prst="rect">
            <a:avLst/>
          </a:prstGeom>
          <a:noFill/>
          <a:ln w="9525">
            <a:noFill/>
            <a:miter lim="800000"/>
            <a:headEnd/>
            <a:tailEnd/>
          </a:ln>
        </p:spPr>
      </p:pic>
      <p:sp>
        <p:nvSpPr>
          <p:cNvPr id="6" name="Rectangle 5"/>
          <p:cNvSpPr/>
          <p:nvPr/>
        </p:nvSpPr>
        <p:spPr>
          <a:xfrm>
            <a:off x="228600" y="1752600"/>
            <a:ext cx="7772400" cy="646331"/>
          </a:xfrm>
          <a:prstGeom prst="rect">
            <a:avLst/>
          </a:prstGeom>
        </p:spPr>
        <p:txBody>
          <a:bodyPr wrap="square">
            <a:spAutoFit/>
          </a:bodyPr>
          <a:lstStyle/>
          <a:p>
            <a:r>
              <a:rPr lang="en-US" dirty="0" smtClean="0"/>
              <a:t>    Activation </a:t>
            </a:r>
            <a:r>
              <a:rPr lang="en-US" dirty="0"/>
              <a:t>results </a:t>
            </a:r>
            <a:r>
              <a:rPr lang="en-US" dirty="0" smtClean="0"/>
              <a:t>:</a:t>
            </a:r>
          </a:p>
          <a:p>
            <a:r>
              <a:rPr lang="en-US" dirty="0" smtClean="0"/>
              <a:t>        </a:t>
            </a:r>
            <a:r>
              <a:rPr lang="en-US" dirty="0"/>
              <a:t>Unmasked – </a:t>
            </a:r>
            <a:r>
              <a:rPr lang="en-US" dirty="0" smtClean="0"/>
              <a:t>Masked                                                      Illusory-Non-Illusory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229600" cy="1143000"/>
          </a:xfrm>
        </p:spPr>
        <p:txBody>
          <a:bodyPr>
            <a:normAutofit fontScale="90000"/>
          </a:bodyPr>
          <a:lstStyle/>
          <a:p>
            <a:r>
              <a:rPr lang="en-US" dirty="0" smtClean="0"/>
              <a:t>  Experiment 1: </a:t>
            </a:r>
            <a:r>
              <a:rPr lang="en-US" dirty="0" err="1" smtClean="0"/>
              <a:t>fMRI</a:t>
            </a:r>
            <a:r>
              <a:rPr lang="en-US" dirty="0" smtClean="0"/>
              <a:t> results        </a:t>
            </a:r>
            <a:r>
              <a:rPr lang="en-US" dirty="0" err="1" smtClean="0"/>
              <a:t>cntd</a:t>
            </a:r>
            <a:r>
              <a:rPr lang="en-US" dirty="0" smtClean="0"/>
              <a:t>.</a:t>
            </a:r>
            <a:endParaRPr lang="en-US" dirty="0"/>
          </a:p>
        </p:txBody>
      </p:sp>
      <p:sp>
        <p:nvSpPr>
          <p:cNvPr id="3" name="Content Placeholder 2"/>
          <p:cNvSpPr>
            <a:spLocks noGrp="1"/>
          </p:cNvSpPr>
          <p:nvPr>
            <p:ph idx="1"/>
          </p:nvPr>
        </p:nvSpPr>
        <p:spPr>
          <a:xfrm>
            <a:off x="152400" y="1524000"/>
            <a:ext cx="8839200" cy="4525963"/>
          </a:xfrm>
        </p:spPr>
        <p:txBody>
          <a:bodyPr>
            <a:normAutofit/>
          </a:bodyPr>
          <a:lstStyle/>
          <a:p>
            <a:r>
              <a:rPr lang="en-US" sz="2000" dirty="0" smtClean="0"/>
              <a:t>Activation results (left </a:t>
            </a:r>
            <a:r>
              <a:rPr lang="en-US" sz="2000" dirty="0"/>
              <a:t>IFG and </a:t>
            </a:r>
            <a:r>
              <a:rPr lang="en-US" sz="2000" dirty="0" smtClean="0"/>
              <a:t>dl-PFC):</a:t>
            </a:r>
          </a:p>
          <a:p>
            <a:pPr>
              <a:buNone/>
            </a:pPr>
            <a:r>
              <a:rPr lang="en-US" sz="2000" dirty="0" smtClean="0"/>
              <a:t>Unmasked Illusory – Masked Illusory      Unmasked Illusory – Unmasked Non-Illusory</a:t>
            </a:r>
          </a:p>
          <a:p>
            <a:pPr>
              <a:buNone/>
            </a:pPr>
            <a:r>
              <a:rPr lang="en-US" sz="2000" dirty="0" smtClean="0"/>
              <a:t> </a:t>
            </a:r>
            <a:endParaRPr lang="en-US" sz="2000" dirty="0"/>
          </a:p>
        </p:txBody>
      </p:sp>
      <p:pic>
        <p:nvPicPr>
          <p:cNvPr id="4" name="Picture 3"/>
          <p:cNvPicPr/>
          <p:nvPr/>
        </p:nvPicPr>
        <p:blipFill>
          <a:blip r:embed="rId2"/>
          <a:srcRect/>
          <a:stretch>
            <a:fillRect/>
          </a:stretch>
        </p:blipFill>
        <p:spPr bwMode="auto">
          <a:xfrm>
            <a:off x="457200" y="2514600"/>
            <a:ext cx="3724275" cy="31623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610100" y="2514600"/>
            <a:ext cx="3771900" cy="31582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713</TotalTime>
  <Words>1395</Words>
  <Application>Microsoft Office PowerPoint</Application>
  <PresentationFormat>On-screen Show (4:3)</PresentationFormat>
  <Paragraphs>322</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Current Debates on Masked Priming Effects:</vt:lpstr>
      <vt:lpstr>Introduction</vt:lpstr>
      <vt:lpstr>Introduction                 cntd.</vt:lpstr>
      <vt:lpstr>Current study</vt:lpstr>
      <vt:lpstr>Current study         cntd.</vt:lpstr>
      <vt:lpstr>Experiment 1: Results</vt:lpstr>
      <vt:lpstr>Experiment 1: results       cntd.</vt:lpstr>
      <vt:lpstr>Experiment 1: fMRI results</vt:lpstr>
      <vt:lpstr>  Experiment 1: fMRI results        cntd.</vt:lpstr>
      <vt:lpstr>Experiment 2</vt:lpstr>
      <vt:lpstr>Experiment 2: results</vt:lpstr>
      <vt:lpstr>Experiment 2: results      cntd.</vt:lpstr>
      <vt:lpstr>Experiment 3</vt:lpstr>
      <vt:lpstr>Experiment 3             cntd.</vt:lpstr>
      <vt:lpstr>Experiment 3             cntd.</vt:lpstr>
      <vt:lpstr>Experiment 3             cntd.</vt:lpstr>
      <vt:lpstr>Experiment 3             cntd.</vt:lpstr>
      <vt:lpstr>Experiment 3             cntd.</vt:lpstr>
      <vt:lpstr>Experiment 4</vt:lpstr>
      <vt:lpstr>Experiment 4             cntd.</vt:lpstr>
      <vt:lpstr>Modelling</vt:lpstr>
      <vt:lpstr>Activations in the model</vt:lpstr>
      <vt:lpstr>Equations</vt:lpstr>
      <vt:lpstr>Simulation 1: masking effect in Experiment 1</vt:lpstr>
      <vt:lpstr>Simulation 2: masking and type effects in Experiment 2</vt:lpstr>
      <vt:lpstr>Simulation 3: type and distance effects in Experiment 3 </vt:lpstr>
      <vt:lpstr>Simulation 4: cueing effect in Experiment 4</vt:lpstr>
      <vt:lpstr>Simulation of different mask-target SOAs</vt:lpstr>
      <vt:lpstr>Simulation of PCE and NCE and corresponding human data</vt:lpstr>
      <vt:lpstr>Simulation of stimuli degradation</vt:lpstr>
      <vt:lpstr>Simulation of mask density</vt:lpstr>
      <vt:lpstr>Simulation of mask relation</vt:lpstr>
      <vt:lpstr>Simulation of spatial cueing</vt:lpstr>
      <vt:lpstr>       AA response</vt:lpstr>
      <vt:lpstr>Left-Right in ML</vt:lpstr>
      <vt:lpstr>SOA 71, strength 3-3 Congruent (698 ms) Incongruent (721 ms)</vt:lpstr>
      <vt:lpstr>SOA 125, strength 3-3 Congruent (779 ms) Incongruent (762 ms)</vt:lpstr>
      <vt:lpstr>SOA 125, strength 3-3 Congruent (779 ms) Incongruent (772 ms)</vt:lpstr>
      <vt:lpstr>SOA 125, strength 3-3 Congruent (821 ms) Incongruent (762 ms)</vt:lpstr>
      <vt:lpstr>SOA 71, strength 2.5-2 Congruent (744 ms) Incongruent (727 ms)</vt:lpstr>
      <vt:lpstr>SOA 71, strength 2.5-2, unmasked Congruent (735 ms) Incongruent (738 ms)</vt:lpstr>
      <vt:lpstr>Summary of results</vt:lpstr>
      <vt:lpstr>Conclusion</vt:lpstr>
    </vt:vector>
  </TitlesOfParts>
  <Company>CCM 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Positive and Negative Congruency Effects in Masked and Unmasked Priming:</dc:title>
  <dc:creator>RWest</dc:creator>
  <cp:lastModifiedBy>sce</cp:lastModifiedBy>
  <cp:revision>78</cp:revision>
  <dcterms:created xsi:type="dcterms:W3CDTF">2007-10-19T17:36:58Z</dcterms:created>
  <dcterms:modified xsi:type="dcterms:W3CDTF">2011-01-27T00:00:50Z</dcterms:modified>
</cp:coreProperties>
</file>