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03A67F-1563-45DF-92D7-8156DC03E57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296446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3A67F-1563-45DF-92D7-8156DC03E57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86270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3A67F-1563-45DF-92D7-8156DC03E57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14264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3A67F-1563-45DF-92D7-8156DC03E57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59833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3A67F-1563-45DF-92D7-8156DC03E57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209100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03A67F-1563-45DF-92D7-8156DC03E57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327004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03A67F-1563-45DF-92D7-8156DC03E575}"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245584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03A67F-1563-45DF-92D7-8156DC03E575}"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2203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3A67F-1563-45DF-92D7-8156DC03E575}"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404284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3A67F-1563-45DF-92D7-8156DC03E57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198021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3A67F-1563-45DF-92D7-8156DC03E57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3C8A3-447D-43F2-ACAE-351574638D46}" type="slidenum">
              <a:rPr lang="en-US" smtClean="0"/>
              <a:t>‹#›</a:t>
            </a:fld>
            <a:endParaRPr lang="en-US"/>
          </a:p>
        </p:txBody>
      </p:sp>
    </p:spTree>
    <p:extLst>
      <p:ext uri="{BB962C8B-B14F-4D97-AF65-F5344CB8AC3E}">
        <p14:creationId xmlns:p14="http://schemas.microsoft.com/office/powerpoint/2010/main" val="98490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3A67F-1563-45DF-92D7-8156DC03E575}" type="datetimeFigureOut">
              <a:rPr lang="en-US" smtClean="0"/>
              <a:t>5/1/2017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3C8A3-447D-43F2-ACAE-351574638D46}" type="slidenum">
              <a:rPr lang="en-US" smtClean="0"/>
              <a:t>‹#›</a:t>
            </a:fld>
            <a:endParaRPr lang="en-US"/>
          </a:p>
        </p:txBody>
      </p:sp>
    </p:spTree>
    <p:extLst>
      <p:ext uri="{BB962C8B-B14F-4D97-AF65-F5344CB8AC3E}">
        <p14:creationId xmlns:p14="http://schemas.microsoft.com/office/powerpoint/2010/main" val="60265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9144000" cy="2387600"/>
          </a:xfrm>
        </p:spPr>
        <p:txBody>
          <a:bodyPr>
            <a:normAutofit fontScale="90000"/>
          </a:bodyPr>
          <a:lstStyle/>
          <a:p>
            <a:r>
              <a:rPr lang="en-US" dirty="0" smtClean="0"/>
              <a:t>Normal and Abnormal Reading: Phonology and Dyslexia</a:t>
            </a:r>
            <a:endParaRPr lang="en-US" dirty="0"/>
          </a:p>
        </p:txBody>
      </p:sp>
      <p:sp>
        <p:nvSpPr>
          <p:cNvPr id="3" name="Subtitle 2"/>
          <p:cNvSpPr>
            <a:spLocks noGrp="1"/>
          </p:cNvSpPr>
          <p:nvPr>
            <p:ph type="subTitle" idx="1"/>
          </p:nvPr>
        </p:nvSpPr>
        <p:spPr>
          <a:xfrm>
            <a:off x="2057400" y="4514849"/>
            <a:ext cx="7867650" cy="1470661"/>
          </a:xfrm>
        </p:spPr>
        <p:txBody>
          <a:bodyPr>
            <a:normAutofit fontScale="92500" lnSpcReduction="20000"/>
          </a:bodyPr>
          <a:lstStyle/>
          <a:p>
            <a:r>
              <a:rPr lang="en-US" sz="3600" dirty="0" smtClean="0"/>
              <a:t>Ahmad Sohrabi</a:t>
            </a:r>
          </a:p>
          <a:p>
            <a:r>
              <a:rPr lang="en-US" sz="3600" dirty="0" smtClean="0"/>
              <a:t>Department of Psychology</a:t>
            </a:r>
          </a:p>
          <a:p>
            <a:r>
              <a:rPr lang="en-US" sz="3600" dirty="0" smtClean="0"/>
              <a:t>University of Kurdistan</a:t>
            </a:r>
            <a:endParaRPr lang="en-US" sz="3600" dirty="0"/>
          </a:p>
        </p:txBody>
      </p:sp>
      <p:pic>
        <p:nvPicPr>
          <p:cNvPr id="4" name="Picture 3" descr="E:\asohrdo\ppt\conf-read\The-2nd-Biennial-Conference-on-Readin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137" y="324802"/>
            <a:ext cx="2347913" cy="1827847"/>
          </a:xfrm>
          <a:prstGeom prst="rect">
            <a:avLst/>
          </a:prstGeom>
          <a:noFill/>
          <a:ln>
            <a:noFill/>
          </a:ln>
        </p:spPr>
      </p:pic>
      <p:pic>
        <p:nvPicPr>
          <p:cNvPr id="5" name="Picture 4" descr="E:\asohrdo\ppt\conf-read\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0842" y="288290"/>
            <a:ext cx="3457257" cy="1464310"/>
          </a:xfrm>
          <a:prstGeom prst="rect">
            <a:avLst/>
          </a:prstGeom>
          <a:noFill/>
          <a:ln>
            <a:noFill/>
          </a:ln>
        </p:spPr>
      </p:pic>
    </p:spTree>
    <p:extLst>
      <p:ext uri="{BB962C8B-B14F-4D97-AF65-F5344CB8AC3E}">
        <p14:creationId xmlns:p14="http://schemas.microsoft.com/office/powerpoint/2010/main" val="1225204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However, new evidence suggests that a brain symbol form system  is shared by Old World monkeys and humans.</a:t>
            </a:r>
          </a:p>
          <a:p>
            <a:endParaRPr lang="en-US" dirty="0"/>
          </a:p>
        </p:txBody>
      </p:sp>
      <p:pic>
        <p:nvPicPr>
          <p:cNvPr id="4" name="Picture 3"/>
          <p:cNvPicPr/>
          <p:nvPr/>
        </p:nvPicPr>
        <p:blipFill>
          <a:blip r:embed="rId2"/>
          <a:stretch>
            <a:fillRect/>
          </a:stretch>
        </p:blipFill>
        <p:spPr>
          <a:xfrm>
            <a:off x="3040083" y="3046267"/>
            <a:ext cx="5937662" cy="3130695"/>
          </a:xfrm>
          <a:prstGeom prst="rect">
            <a:avLst/>
          </a:prstGeom>
        </p:spPr>
      </p:pic>
    </p:spTree>
    <p:extLst>
      <p:ext uri="{BB962C8B-B14F-4D97-AF65-F5344CB8AC3E}">
        <p14:creationId xmlns:p14="http://schemas.microsoft.com/office/powerpoint/2010/main" val="281459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33203" y="1532854"/>
            <a:ext cx="10515600" cy="4351338"/>
          </a:xfrm>
        </p:spPr>
        <p:txBody>
          <a:bodyPr/>
          <a:lstStyle/>
          <a:p>
            <a:r>
              <a:rPr lang="en-US" dirty="0"/>
              <a:t>NFA and VWFA: former network is significantly more connected to regions that are involved in representing quantities (such as the </a:t>
            </a:r>
            <a:r>
              <a:rPr lang="en-US" dirty="0" err="1"/>
              <a:t>rIPS</a:t>
            </a:r>
            <a:r>
              <a:rPr lang="en-US" dirty="0"/>
              <a:t>), whereas the latter is significantly more connected to the left temporal cortex and the left inferior frontal gyrus (</a:t>
            </a:r>
            <a:r>
              <a:rPr lang="en-US" dirty="0" err="1"/>
              <a:t>lIFG</a:t>
            </a:r>
            <a:r>
              <a:rPr lang="en-US" dirty="0"/>
              <a:t>), which are notably recruited in language processing.</a:t>
            </a:r>
          </a:p>
          <a:p>
            <a:endParaRPr lang="en-US" dirty="0"/>
          </a:p>
        </p:txBody>
      </p:sp>
      <p:pic>
        <p:nvPicPr>
          <p:cNvPr id="4" name="Picture 3"/>
          <p:cNvPicPr/>
          <p:nvPr/>
        </p:nvPicPr>
        <p:blipFill>
          <a:blip r:embed="rId2"/>
          <a:stretch>
            <a:fillRect/>
          </a:stretch>
        </p:blipFill>
        <p:spPr>
          <a:xfrm>
            <a:off x="6228364" y="3209759"/>
            <a:ext cx="5315442" cy="3280105"/>
          </a:xfrm>
          <a:prstGeom prst="rect">
            <a:avLst/>
          </a:prstGeom>
        </p:spPr>
      </p:pic>
    </p:spTree>
    <p:extLst>
      <p:ext uri="{BB962C8B-B14F-4D97-AF65-F5344CB8AC3E}">
        <p14:creationId xmlns:p14="http://schemas.microsoft.com/office/powerpoint/2010/main" val="7402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Dyslexia and Brain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3443845" y="1690688"/>
            <a:ext cx="4821938" cy="4344988"/>
          </a:xfrm>
          <a:prstGeom prst="rect">
            <a:avLst/>
          </a:prstGeom>
        </p:spPr>
      </p:pic>
    </p:spTree>
    <p:extLst>
      <p:ext uri="{BB962C8B-B14F-4D97-AF65-F5344CB8AC3E}">
        <p14:creationId xmlns:p14="http://schemas.microsoft.com/office/powerpoint/2010/main" val="45023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Phonology</a:t>
            </a:r>
            <a:endParaRPr lang="en-US" dirty="0"/>
          </a:p>
        </p:txBody>
      </p:sp>
      <p:sp>
        <p:nvSpPr>
          <p:cNvPr id="3" name="Content Placeholder 2"/>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Evidence of inner speech and auditory imagery being</a:t>
            </a:r>
            <a:r>
              <a:rPr lang="en-US" dirty="0" smtClean="0">
                <a:effectLst/>
                <a:latin typeface="Calibri" panose="020F0502020204030204" pitchFamily="34" charset="0"/>
                <a:ea typeface="Calibri" panose="020F0502020204030204" pitchFamily="34" charset="0"/>
                <a:cs typeface="Arial" panose="020B0604020202020204" pitchFamily="34" charset="0"/>
              </a:rPr>
              <a:t>, </a:t>
            </a:r>
            <a:r>
              <a:rPr lang="en-US" dirty="0" smtClean="0">
                <a:effectLst/>
                <a:latin typeface="Calibri" panose="020F0502020204030204" pitchFamily="34" charset="0"/>
                <a:ea typeface="Calibri" panose="020F0502020204030204" pitchFamily="34" charset="0"/>
                <a:cs typeface="Arial" panose="020B0604020202020204" pitchFamily="34" charset="0"/>
              </a:rPr>
              <a:t>perceptual simulation and embodiment at the heart of textual comprehension (</a:t>
            </a:r>
            <a:r>
              <a:rPr lang="en-US" dirty="0" err="1" smtClean="0">
                <a:effectLst/>
                <a:latin typeface="Calibri" panose="020F0502020204030204" pitchFamily="34" charset="0"/>
                <a:ea typeface="Calibri" panose="020F0502020204030204" pitchFamily="34" charset="0"/>
                <a:cs typeface="Arial" panose="020B0604020202020204" pitchFamily="34" charset="0"/>
              </a:rPr>
              <a:t>Zwaan</a:t>
            </a:r>
            <a:r>
              <a:rPr lang="en-US" dirty="0" smtClean="0">
                <a:effectLst/>
                <a:latin typeface="Calibri" panose="020F0502020204030204" pitchFamily="34" charset="0"/>
                <a:ea typeface="Calibri" panose="020F0502020204030204" pitchFamily="34" charset="0"/>
                <a:cs typeface="Arial" panose="020B0604020202020204" pitchFamily="34" charset="0"/>
              </a:rPr>
              <a:t>, 2004; </a:t>
            </a:r>
            <a:r>
              <a:rPr lang="en-US" dirty="0" err="1" smtClean="0">
                <a:effectLst/>
                <a:latin typeface="Calibri" panose="020F0502020204030204" pitchFamily="34" charset="0"/>
                <a:ea typeface="Calibri" panose="020F0502020204030204" pitchFamily="34" charset="0"/>
                <a:cs typeface="Arial" panose="020B0604020202020204" pitchFamily="34" charset="0"/>
              </a:rPr>
              <a:t>Zwaan</a:t>
            </a:r>
            <a:r>
              <a:rPr lang="en-US" dirty="0" smtClean="0">
                <a:effectLst/>
                <a:latin typeface="Calibri" panose="020F0502020204030204" pitchFamily="34" charset="0"/>
                <a:ea typeface="Calibri" panose="020F0502020204030204" pitchFamily="34" charset="0"/>
                <a:cs typeface="Arial" panose="020B0604020202020204" pitchFamily="34" charset="0"/>
              </a:rPr>
              <a:t>, Madden, </a:t>
            </a:r>
            <a:r>
              <a:rPr lang="en-US" dirty="0" err="1" smtClean="0">
                <a:effectLst/>
                <a:latin typeface="Calibri" panose="020F0502020204030204" pitchFamily="34" charset="0"/>
                <a:ea typeface="Calibri" panose="020F0502020204030204" pitchFamily="34" charset="0"/>
                <a:cs typeface="Arial" panose="020B0604020202020204" pitchFamily="34" charset="0"/>
              </a:rPr>
              <a:t>Yaxley</a:t>
            </a:r>
            <a:r>
              <a:rPr lang="en-US" dirty="0" smtClean="0">
                <a:effectLst/>
                <a:latin typeface="Calibri" panose="020F0502020204030204" pitchFamily="34" charset="0"/>
                <a:ea typeface="Calibri" panose="020F0502020204030204" pitchFamily="34" charset="0"/>
                <a:cs typeface="Arial" panose="020B0604020202020204" pitchFamily="34" charset="0"/>
              </a:rPr>
              <a:t>, &amp; Aveyard, 2004)</a:t>
            </a:r>
          </a:p>
          <a:p>
            <a:pPr marL="0" marR="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-It </a:t>
            </a:r>
            <a:r>
              <a:rPr lang="en-US" dirty="0" smtClean="0">
                <a:effectLst/>
                <a:latin typeface="Calibri" panose="020F0502020204030204" pitchFamily="34" charset="0"/>
                <a:ea typeface="Calibri" panose="020F0502020204030204" pitchFamily="34" charset="0"/>
                <a:cs typeface="Arial" panose="020B0604020202020204" pitchFamily="34" charset="0"/>
              </a:rPr>
              <a:t>seems common for readers (and writers) to report ‘‘hearing” the voices of fictional characters, having a life of their own (</a:t>
            </a:r>
            <a:r>
              <a:rPr lang="en-US" dirty="0" err="1" smtClean="0">
                <a:effectLst/>
                <a:latin typeface="Calibri" panose="020F0502020204030204" pitchFamily="34" charset="0"/>
                <a:ea typeface="Calibri" panose="020F0502020204030204" pitchFamily="34" charset="0"/>
                <a:cs typeface="Arial" panose="020B0604020202020204" pitchFamily="34" charset="0"/>
              </a:rPr>
              <a:t>Vilhauer</a:t>
            </a:r>
            <a:r>
              <a:rPr lang="en-US" dirty="0" smtClean="0">
                <a:effectLst/>
                <a:latin typeface="Calibri" panose="020F0502020204030204" pitchFamily="34" charset="0"/>
                <a:ea typeface="Calibri" panose="020F0502020204030204" pitchFamily="34" charset="0"/>
                <a:cs typeface="Arial" panose="020B0604020202020204" pitchFamily="34" charset="0"/>
              </a:rPr>
              <a:t>, 2016</a:t>
            </a:r>
          </a:p>
          <a:p>
            <a:pPr marL="0" marR="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-When characters’ words are referred to in direct speech, voice-selective regions of auditory cortex are more active than during indirect reference (e.g., ‘He said, ‘‘I hate that cat”’ vs. ‘He said that he hates that cat’), suggesting auditory simulation of character’s voices (Yao, Belin, &amp; </a:t>
            </a:r>
            <a:r>
              <a:rPr lang="en-US" dirty="0" err="1" smtClean="0">
                <a:effectLst/>
                <a:latin typeface="Calibri" panose="020F0502020204030204" pitchFamily="34" charset="0"/>
                <a:ea typeface="Calibri" panose="020F0502020204030204" pitchFamily="34" charset="0"/>
                <a:cs typeface="Arial" panose="020B0604020202020204" pitchFamily="34" charset="0"/>
              </a:rPr>
              <a:t>Scheepers</a:t>
            </a:r>
            <a:r>
              <a:rPr lang="en-US" dirty="0" smtClean="0">
                <a:effectLst/>
                <a:latin typeface="Calibri" panose="020F0502020204030204" pitchFamily="34" charset="0"/>
                <a:ea typeface="Calibri" panose="020F0502020204030204" pitchFamily="34" charset="0"/>
                <a:cs typeface="Arial" panose="020B0604020202020204" pitchFamily="34" charset="0"/>
              </a:rPr>
              <a:t>, 2011).</a:t>
            </a:r>
          </a:p>
          <a:p>
            <a:pPr marL="0" marR="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a:t>
            </a:r>
            <a:r>
              <a:rPr lang="en-US" dirty="0" smtClean="0">
                <a:latin typeface="Calibri" panose="020F0502020204030204" pitchFamily="34" charset="0"/>
                <a:ea typeface="Calibri" panose="020F0502020204030204" pitchFamily="34" charset="0"/>
                <a:cs typeface="Arial" panose="020B0604020202020204" pitchFamily="34" charset="0"/>
              </a:rPr>
              <a:t>Ph</a:t>
            </a:r>
            <a:r>
              <a:rPr lang="en-US" dirty="0" smtClean="0">
                <a:effectLst/>
                <a:latin typeface="Calibri" panose="020F0502020204030204" pitchFamily="34" charset="0"/>
                <a:ea typeface="Calibri" panose="020F0502020204030204" pitchFamily="34" charset="0"/>
                <a:cs typeface="Arial" panose="020B0604020202020204" pitchFamily="34" charset="0"/>
              </a:rPr>
              <a:t>onologically </a:t>
            </a:r>
            <a:r>
              <a:rPr lang="en-US" dirty="0" smtClean="0">
                <a:effectLst/>
                <a:latin typeface="Calibri" panose="020F0502020204030204" pitchFamily="34" charset="0"/>
                <a:ea typeface="Calibri" panose="020F0502020204030204" pitchFamily="34" charset="0"/>
                <a:cs typeface="Arial" panose="020B0604020202020204" pitchFamily="34" charset="0"/>
              </a:rPr>
              <a:t>longer stimuli take longer to read than shorter stimuli of the same orthographic length (Abramson &amp; </a:t>
            </a:r>
            <a:r>
              <a:rPr lang="en-US" dirty="0" err="1" smtClean="0">
                <a:effectLst/>
                <a:latin typeface="Calibri" panose="020F0502020204030204" pitchFamily="34" charset="0"/>
                <a:ea typeface="Calibri" panose="020F0502020204030204" pitchFamily="34" charset="0"/>
                <a:cs typeface="Arial" panose="020B0604020202020204" pitchFamily="34" charset="0"/>
              </a:rPr>
              <a:t>Goldinger</a:t>
            </a:r>
            <a:r>
              <a:rPr lang="en-US" dirty="0" smtClean="0">
                <a:effectLst/>
                <a:latin typeface="Calibri" panose="020F0502020204030204" pitchFamily="34" charset="0"/>
                <a:ea typeface="Calibri" panose="020F0502020204030204" pitchFamily="34" charset="0"/>
                <a:cs typeface="Arial" panose="020B0604020202020204" pitchFamily="34" charset="0"/>
              </a:rPr>
              <a:t>, 1997  </a:t>
            </a:r>
          </a:p>
          <a:p>
            <a:pPr marL="0" marR="0">
              <a:lnSpc>
                <a:spcPct val="107000"/>
              </a:lnSpc>
              <a:spcBef>
                <a:spcPts val="0"/>
              </a:spcBef>
              <a:spcAft>
                <a:spcPts val="800"/>
              </a:spcAft>
            </a:pPr>
            <a:r>
              <a:rPr lang="en-US" dirty="0" smtClean="0">
                <a:solidFill>
                  <a:srgbClr val="000000"/>
                </a:solidFill>
                <a:effectLst/>
                <a:latin typeface="AdvPSA183"/>
                <a:ea typeface="Calibri" panose="020F0502020204030204" pitchFamily="34" charset="0"/>
                <a:cs typeface="Arial" panose="020B0604020202020204" pitchFamily="34" charset="0"/>
              </a:rPr>
              <a:t> </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0745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Dyslexia</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Dyslexia </a:t>
            </a:r>
            <a:r>
              <a:rPr lang="en-US" dirty="0"/>
              <a:t>is defined as the failure to show age-appropriate reading skills among children (5-7 percent) despite their normal intelligence, education, and social background (e.g., </a:t>
            </a:r>
            <a:r>
              <a:rPr lang="en-US" dirty="0" err="1"/>
              <a:t>Stanovich</a:t>
            </a:r>
            <a:r>
              <a:rPr lang="en-US" dirty="0"/>
              <a:t> 1986; Ramus 2003).</a:t>
            </a:r>
          </a:p>
          <a:p>
            <a:r>
              <a:rPr lang="en-US" dirty="0" smtClean="0"/>
              <a:t>It </a:t>
            </a:r>
            <a:r>
              <a:rPr lang="en-US" dirty="0"/>
              <a:t>is either caused by brain damage or by abnormal development of reading such as less exposure to specific phonological or orthographic patterns,</a:t>
            </a:r>
          </a:p>
          <a:p>
            <a:r>
              <a:rPr lang="en-US" dirty="0" smtClean="0"/>
              <a:t>Wh</a:t>
            </a:r>
            <a:r>
              <a:rPr lang="en-US" dirty="0" smtClean="0"/>
              <a:t>at </a:t>
            </a:r>
            <a:r>
              <a:rPr lang="en-US" dirty="0"/>
              <a:t>is left is the dysfunctional connection between the frontal and temporal language regions, </a:t>
            </a:r>
          </a:p>
          <a:p>
            <a:r>
              <a:rPr lang="en-US" dirty="0" smtClean="0"/>
              <a:t>whi</a:t>
            </a:r>
            <a:r>
              <a:rPr lang="en-US" dirty="0" smtClean="0"/>
              <a:t>ch </a:t>
            </a:r>
            <a:r>
              <a:rPr lang="en-US" dirty="0"/>
              <a:t>behaviorally manifests itself as a deficit in access to otherwise intact phonological representations, </a:t>
            </a:r>
          </a:p>
          <a:p>
            <a:r>
              <a:rPr lang="en-US" dirty="0"/>
              <a:t>and which is evident in tasks requiring higher-level phonological processing such as conscious attentional control, noise tolerance, short-term memory of speech sounds.</a:t>
            </a:r>
          </a:p>
          <a:p>
            <a:r>
              <a:rPr lang="en-US" dirty="0"/>
              <a:t> </a:t>
            </a:r>
          </a:p>
          <a:p>
            <a:endParaRPr lang="en-US" dirty="0"/>
          </a:p>
        </p:txBody>
      </p:sp>
    </p:spTree>
    <p:extLst>
      <p:ext uri="{BB962C8B-B14F-4D97-AF65-F5344CB8AC3E}">
        <p14:creationId xmlns:p14="http://schemas.microsoft.com/office/powerpoint/2010/main" val="35654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a:t>Many studies have shown that intervention in phonological awareness and decoding techniques can dramatically help dyslexic individuals (</a:t>
            </a:r>
            <a:r>
              <a:rPr lang="en-US" dirty="0" err="1"/>
              <a:t>Tallal</a:t>
            </a:r>
            <a:r>
              <a:rPr lang="en-US" dirty="0"/>
              <a:t> et al 1996; </a:t>
            </a:r>
            <a:r>
              <a:rPr lang="en-US" dirty="0" err="1"/>
              <a:t>Merzenich</a:t>
            </a:r>
            <a:r>
              <a:rPr lang="en-US" dirty="0"/>
              <a:t> et al 1996; </a:t>
            </a:r>
            <a:r>
              <a:rPr lang="en-US" dirty="0" err="1"/>
              <a:t>McCandliss</a:t>
            </a:r>
            <a:r>
              <a:rPr lang="en-US" dirty="0"/>
              <a:t> and Noble 2003). </a:t>
            </a:r>
          </a:p>
          <a:p>
            <a:r>
              <a:rPr lang="en-US" dirty="0"/>
              <a:t>Neuropsychological research has shown that phonological training causes neural changes in the brain of dyslexics (Habib &amp; </a:t>
            </a:r>
            <a:r>
              <a:rPr lang="en-US" dirty="0" err="1"/>
              <a:t>Demonet</a:t>
            </a:r>
            <a:r>
              <a:rPr lang="en-US" dirty="0"/>
              <a:t> 2000; Simons et al 2002; Temple et al 2003).</a:t>
            </a:r>
          </a:p>
          <a:p>
            <a:r>
              <a:rPr lang="en-CA" dirty="0"/>
              <a:t>video games containing tasks like speech and non-speech discrimination and phoneme manipulation in syllables and words</a:t>
            </a:r>
            <a:r>
              <a:rPr lang="en-US" dirty="0"/>
              <a:t>, </a:t>
            </a:r>
            <a:r>
              <a:rPr lang="en-CA" dirty="0"/>
              <a:t>as a result of exposure to grapheme-phoneme mapping (e.g. Wagner et al, 1994) which illustrates the interaction between phonological skills and literacy.</a:t>
            </a:r>
            <a:endParaRPr lang="en-US" dirty="0"/>
          </a:p>
          <a:p>
            <a:r>
              <a:rPr lang="en-US" dirty="0"/>
              <a:t> </a:t>
            </a:r>
          </a:p>
          <a:p>
            <a:r>
              <a:rPr lang="en-US" dirty="0"/>
              <a:t> </a:t>
            </a:r>
          </a:p>
          <a:p>
            <a:endParaRPr lang="en-US" dirty="0"/>
          </a:p>
        </p:txBody>
      </p:sp>
    </p:spTree>
    <p:extLst>
      <p:ext uri="{BB962C8B-B14F-4D97-AF65-F5344CB8AC3E}">
        <p14:creationId xmlns:p14="http://schemas.microsoft.com/office/powerpoint/2010/main" val="346268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500" y="365125"/>
            <a:ext cx="6734299" cy="1325563"/>
          </a:xfrm>
        </p:spPr>
        <p:txBody>
          <a:bodyPr/>
          <a:lstStyle/>
          <a:p>
            <a:r>
              <a:rPr lang="en-US" dirty="0" smtClean="0"/>
              <a:t>Thanks!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534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4"/>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838200" y="1255610"/>
            <a:ext cx="10515600" cy="4351338"/>
          </a:xfrm>
        </p:spPr>
        <p:txBody>
          <a:bodyPr/>
          <a:lstStyle/>
          <a:p>
            <a:pPr marL="0" marR="0" algn="just">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Despite progress in educational and informational domains, many developed countries are not satisfied with their students’ reading competency level. </a:t>
            </a:r>
          </a:p>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S</a:t>
            </a:r>
            <a:r>
              <a:rPr lang="en-US" dirty="0" smtClean="0">
                <a:effectLst/>
                <a:latin typeface="Calibri" panose="020F0502020204030204" pitchFamily="34" charset="0"/>
                <a:ea typeface="Calibri" panose="020F0502020204030204" pitchFamily="34" charset="0"/>
                <a:cs typeface="Arial" panose="020B0604020202020204" pitchFamily="34" charset="0"/>
              </a:rPr>
              <a:t>tudying factors playing roles in normal and abnormal reading can be helpful for tackling the problem (e.g., Seidenberg, 2013). </a:t>
            </a:r>
          </a:p>
          <a:p>
            <a:endParaRPr lang="en-US" dirty="0" smtClean="0"/>
          </a:p>
          <a:p>
            <a:endParaRPr lang="en-US" dirty="0"/>
          </a:p>
        </p:txBody>
      </p:sp>
      <p:pic>
        <p:nvPicPr>
          <p:cNvPr id="4" name="Picture 3"/>
          <p:cNvPicPr/>
          <p:nvPr/>
        </p:nvPicPr>
        <p:blipFill>
          <a:blip r:embed="rId2"/>
          <a:stretch>
            <a:fillRect/>
          </a:stretch>
        </p:blipFill>
        <p:spPr>
          <a:xfrm>
            <a:off x="7724775" y="3775979"/>
            <a:ext cx="3629025" cy="3060065"/>
          </a:xfrm>
          <a:prstGeom prst="rect">
            <a:avLst/>
          </a:prstGeom>
        </p:spPr>
      </p:pic>
    </p:spTree>
    <p:extLst>
      <p:ext uri="{BB962C8B-B14F-4D97-AF65-F5344CB8AC3E}">
        <p14:creationId xmlns:p14="http://schemas.microsoft.com/office/powerpoint/2010/main" val="3402202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err="1" smtClean="0"/>
              <a:t>cntd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342900" lvl="0" indent="-342900">
              <a:lnSpc>
                <a:spcPct val="107000"/>
              </a:lnSpc>
              <a:spcBef>
                <a:spcPts val="0"/>
              </a:spcBef>
              <a:spcAft>
                <a:spcPts val="800"/>
              </a:spcAft>
              <a:buFont typeface="+mj-lt"/>
              <a:buAutoNum type="arabicPeriod"/>
            </a:pPr>
            <a:r>
              <a:rPr lang="en-US" dirty="0" smtClean="0">
                <a:solidFill>
                  <a:srgbClr val="000000"/>
                </a:solidFill>
                <a:effectLst/>
                <a:latin typeface="AdvPSA183"/>
                <a:ea typeface="Calibri" panose="020F0502020204030204" pitchFamily="34" charset="0"/>
                <a:cs typeface="Arial" panose="020B0604020202020204" pitchFamily="34" charset="0"/>
              </a:rPr>
              <a:t>Learning to read is a complex process, involving many aspects of vision, language, motor control, and attention.</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0" marR="0" fontAlgn="base">
              <a:lnSpc>
                <a:spcPct val="107000"/>
              </a:lnSpc>
              <a:spcBef>
                <a:spcPts val="0"/>
              </a:spcBef>
              <a:spcAft>
                <a:spcPts val="0"/>
              </a:spcAft>
            </a:pP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Aoccdrnig</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to a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rscheearch</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Cmabrigde</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Uinervtisy</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deosn't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mttaer</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in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waht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oredr</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ltteers</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in a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wrod</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are,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olny</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iprmoetnt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tihng</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is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taht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frist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and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lsat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ltteer</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be at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rghit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pclae</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rset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can be a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toatl</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mses</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and you can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sitll</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raed</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wouthit</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porbelm</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Tihs</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is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bcuseae</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huamn</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mnid</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deos</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not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raed</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ervey</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lteter</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by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istlef</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but the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wrod</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 as a </a:t>
            </a:r>
            <a:r>
              <a:rPr lang="en-US" b="1" dirty="0" err="1"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wlohe</a:t>
            </a:r>
            <a:r>
              <a:rPr lang="en-US" b="1" dirty="0" smtClean="0">
                <a:solidFill>
                  <a:srgbClr val="766A62"/>
                </a:solidFill>
                <a:effectLst/>
                <a:latin typeface="Arial" panose="020B0604020202020204" pitchFamily="34" charset="0"/>
                <a:ea typeface="Times New Roman" panose="02020603050405020304" pitchFamily="18" charset="0"/>
                <a:cs typeface="Arial" panose="020B0604020202020204" pitchFamily="34" charset="0"/>
              </a:rPr>
              <a:t>.</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69451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2"/>
          <a:stretch>
            <a:fillRect/>
          </a:stretch>
        </p:blipFill>
        <p:spPr>
          <a:xfrm>
            <a:off x="4599622" y="2495550"/>
            <a:ext cx="2992755" cy="1866900"/>
          </a:xfrm>
          <a:prstGeom prst="rect">
            <a:avLst/>
          </a:prstGeom>
        </p:spPr>
      </p:pic>
    </p:spTree>
    <p:extLst>
      <p:ext uri="{BB962C8B-B14F-4D97-AF65-F5344CB8AC3E}">
        <p14:creationId xmlns:p14="http://schemas.microsoft.com/office/powerpoint/2010/main" val="24515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3135086" y="1401288"/>
            <a:ext cx="5913911" cy="4429496"/>
          </a:xfrm>
          <a:prstGeom prst="rect">
            <a:avLst/>
          </a:prstGeom>
        </p:spPr>
      </p:pic>
    </p:spTree>
    <p:extLst>
      <p:ext uri="{BB962C8B-B14F-4D97-AF65-F5344CB8AC3E}">
        <p14:creationId xmlns:p14="http://schemas.microsoft.com/office/powerpoint/2010/main" val="319905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541319" y="581891"/>
            <a:ext cx="6602681" cy="5878286"/>
          </a:xfrm>
          <a:prstGeom prst="rect">
            <a:avLst/>
          </a:prstGeom>
        </p:spPr>
      </p:pic>
    </p:spTree>
    <p:extLst>
      <p:ext uri="{BB962C8B-B14F-4D97-AF65-F5344CB8AC3E}">
        <p14:creationId xmlns:p14="http://schemas.microsoft.com/office/powerpoint/2010/main" val="395390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709345"/>
            <a:ext cx="10515600" cy="4351338"/>
          </a:xfrm>
        </p:spPr>
        <p:txBody>
          <a:bodyPr/>
          <a:lstStyle/>
          <a:p>
            <a:r>
              <a:rPr lang="en-US" dirty="0"/>
              <a:t>Visual perception (orthography) is important but it is a part of the whole story</a:t>
            </a:r>
          </a:p>
          <a:p>
            <a:r>
              <a:rPr lang="en-US" i="1" dirty="0" smtClean="0">
                <a:effectLst/>
                <a:latin typeface="Calibri" panose="020F0502020204030204" pitchFamily="34" charset="0"/>
                <a:ea typeface="Calibri" panose="020F0502020204030204" pitchFamily="34" charset="0"/>
                <a:cs typeface="Arial" panose="020B0604020202020204" pitchFamily="34" charset="0"/>
              </a:rPr>
              <a:t>Connectionist model of Seidenberg and McClelland (1989) re-implemented in Harm and Seidenberg (2001).</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513925" y="2885014"/>
            <a:ext cx="4839875" cy="3853708"/>
          </a:xfrm>
          <a:prstGeom prst="rect">
            <a:avLst/>
          </a:prstGeom>
          <a:noFill/>
          <a:ln>
            <a:noFill/>
          </a:ln>
        </p:spPr>
      </p:pic>
    </p:spTree>
    <p:extLst>
      <p:ext uri="{BB962C8B-B14F-4D97-AF65-F5344CB8AC3E}">
        <p14:creationId xmlns:p14="http://schemas.microsoft.com/office/powerpoint/2010/main" val="17918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42900" lvl="0" indent="-342900" algn="just">
              <a:lnSpc>
                <a:spcPct val="107000"/>
              </a:lnSpc>
              <a:spcBef>
                <a:spcPts val="0"/>
              </a:spcBef>
              <a:spcAft>
                <a:spcPts val="800"/>
              </a:spcAft>
              <a:buFont typeface="+mj-lt"/>
              <a:buAutoNum type="arabicPeriod"/>
            </a:pPr>
            <a:r>
              <a:rPr lang="en-US" i="1" dirty="0" smtClean="0">
                <a:effectLst/>
                <a:latin typeface="Calibri" panose="020F0502020204030204" pitchFamily="34" charset="0"/>
                <a:ea typeface="Calibri" panose="020F0502020204030204" pitchFamily="34" charset="0"/>
                <a:cs typeface="Arial" panose="020B0604020202020204" pitchFamily="34" charset="0"/>
              </a:rPr>
              <a:t>So where is the reading network in the brain-Symbols and brain (</a:t>
            </a:r>
            <a:r>
              <a:rPr lang="en-US" dirty="0" smtClean="0">
                <a:solidFill>
                  <a:srgbClr val="000000"/>
                </a:solidFill>
                <a:effectLst/>
                <a:latin typeface="AdvTT4e89fb21"/>
                <a:ea typeface="Calibri" panose="020F0502020204030204" pitchFamily="34" charset="0"/>
                <a:cs typeface="Arial" panose="020B0604020202020204" pitchFamily="34" charset="0"/>
              </a:rPr>
              <a:t>NFA and VWFA</a:t>
            </a:r>
            <a:r>
              <a:rPr lang="en-US" i="1" dirty="0" smtClean="0">
                <a:effectLst/>
                <a:latin typeface="Calibri" panose="020F0502020204030204" pitchFamily="34" charset="0"/>
                <a:ea typeface="Calibri" panose="020F0502020204030204" pitchFamily="34" charset="0"/>
                <a:cs typeface="Arial" panose="020B0604020202020204" pitchFamily="34" charset="0"/>
              </a:rPr>
              <a:t>)</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Written symbols such as letters or numbers are </a:t>
            </a:r>
            <a:r>
              <a:rPr lang="en-US" dirty="0" smtClean="0">
                <a:effectLst/>
                <a:latin typeface="Calibri" panose="020F0502020204030204" pitchFamily="34" charset="0"/>
                <a:ea typeface="Calibri" panose="020F0502020204030204" pitchFamily="34" charset="0"/>
                <a:cs typeface="Arial" panose="020B0604020202020204" pitchFamily="34" charset="0"/>
              </a:rPr>
              <a:t>an </a:t>
            </a:r>
            <a:r>
              <a:rPr lang="en-US" dirty="0" smtClean="0">
                <a:effectLst/>
                <a:latin typeface="Calibri" panose="020F0502020204030204" pitchFamily="34" charset="0"/>
                <a:ea typeface="Calibri" panose="020F0502020204030204" pitchFamily="34" charset="0"/>
                <a:cs typeface="Arial" panose="020B0604020202020204" pitchFamily="34" charset="0"/>
              </a:rPr>
              <a:t>addition to the mental toolkit of humanity. </a:t>
            </a:r>
          </a:p>
          <a:p>
            <a:pPr>
              <a:lnSpc>
                <a:spcPct val="107000"/>
              </a:lnSpc>
              <a:spcBef>
                <a:spcPts val="0"/>
              </a:spcBef>
              <a:spcAft>
                <a:spcPts val="800"/>
              </a:spcAft>
            </a:pPr>
            <a:r>
              <a:rPr lang="en-US" dirty="0">
                <a:solidFill>
                  <a:srgbClr val="000000"/>
                </a:solidFill>
                <a:latin typeface="AdvTT4e89fb21"/>
                <a:ea typeface="Calibri" panose="020F0502020204030204" pitchFamily="34" charset="0"/>
                <a:cs typeface="Arial" panose="020B0604020202020204" pitchFamily="34" charset="0"/>
              </a:rPr>
              <a:t>W</a:t>
            </a:r>
            <a:r>
              <a:rPr lang="en-US" dirty="0" smtClean="0">
                <a:solidFill>
                  <a:srgbClr val="000000"/>
                </a:solidFill>
                <a:effectLst/>
                <a:latin typeface="AdvTT4e89fb21"/>
                <a:ea typeface="Calibri" panose="020F0502020204030204" pitchFamily="34" charset="0"/>
                <a:cs typeface="Arial" panose="020B0604020202020204" pitchFamily="34" charset="0"/>
              </a:rPr>
              <a:t>ritten </a:t>
            </a:r>
            <a:r>
              <a:rPr lang="en-US" dirty="0" smtClean="0">
                <a:solidFill>
                  <a:srgbClr val="000000"/>
                </a:solidFill>
                <a:effectLst/>
                <a:latin typeface="AdvTT4e89fb21"/>
                <a:ea typeface="Calibri" panose="020F0502020204030204" pitchFamily="34" charset="0"/>
                <a:cs typeface="Arial" panose="020B0604020202020204" pitchFamily="34" charset="0"/>
              </a:rPr>
              <a:t>symbols are too recent an invention, and </a:t>
            </a:r>
            <a:r>
              <a:rPr lang="en-US" dirty="0" smtClean="0">
                <a:solidFill>
                  <a:srgbClr val="000000"/>
                </a:solidFill>
                <a:effectLst/>
                <a:latin typeface="AdvTT4e89fb21"/>
                <a:ea typeface="Calibri" panose="020F0502020204030204" pitchFamily="34" charset="0"/>
                <a:cs typeface="Arial" panose="020B0604020202020204" pitchFamily="34" charset="0"/>
              </a:rPr>
              <a:t>not widely </a:t>
            </a:r>
            <a:r>
              <a:rPr lang="en-US" dirty="0" smtClean="0">
                <a:solidFill>
                  <a:srgbClr val="000000"/>
                </a:solidFill>
                <a:effectLst/>
                <a:latin typeface="AdvTT4e89fb21"/>
                <a:ea typeface="Calibri" panose="020F0502020204030204" pitchFamily="34" charset="0"/>
                <a:cs typeface="Arial" panose="020B0604020202020204" pitchFamily="34" charset="0"/>
              </a:rPr>
              <a:t>spread, for genetic </a:t>
            </a:r>
            <a:r>
              <a:rPr lang="en-US" dirty="0" smtClean="0">
                <a:solidFill>
                  <a:srgbClr val="000000"/>
                </a:solidFill>
                <a:effectLst/>
                <a:latin typeface="AdvTT4e89fb21"/>
                <a:ea typeface="Calibri" panose="020F0502020204030204" pitchFamily="34" charset="0"/>
                <a:cs typeface="Arial" panose="020B0604020202020204" pitchFamily="34" charset="0"/>
              </a:rPr>
              <a:t>evolution</a:t>
            </a:r>
            <a:r>
              <a:rPr lang="en-US" dirty="0">
                <a:solidFill>
                  <a:srgbClr val="000000"/>
                </a:solidFill>
                <a:latin typeface="AdvTT4e89fb21"/>
                <a:ea typeface="Calibri" panose="020F0502020204030204" pitchFamily="34" charset="0"/>
                <a:cs typeface="Arial" panose="020B0604020202020204" pitchFamily="34" charset="0"/>
              </a:rPr>
              <a:t>, to have had an impact. </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S</a:t>
            </a:r>
            <a:r>
              <a:rPr lang="en-US" dirty="0" smtClean="0">
                <a:effectLst/>
                <a:latin typeface="Calibri" panose="020F0502020204030204" pitchFamily="34" charset="0"/>
                <a:ea typeface="Calibri" panose="020F0502020204030204" pitchFamily="34" charset="0"/>
                <a:cs typeface="Arial" panose="020B0604020202020204" pitchFamily="34" charset="0"/>
              </a:rPr>
              <a:t>o </a:t>
            </a:r>
            <a:r>
              <a:rPr lang="en-US" dirty="0" smtClean="0">
                <a:effectLst/>
                <a:latin typeface="Calibri" panose="020F0502020204030204" pitchFamily="34" charset="0"/>
                <a:ea typeface="Calibri" panose="020F0502020204030204" pitchFamily="34" charset="0"/>
                <a:cs typeface="Arial" panose="020B0604020202020204" pitchFamily="34" charset="0"/>
              </a:rPr>
              <a:t>no surprise that the brain dedicates significant resources to recognizing them. </a:t>
            </a:r>
          </a:p>
          <a:p>
            <a:pPr>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Recently extended to congenitally blind </a:t>
            </a:r>
            <a:r>
              <a:rPr lang="en-US" dirty="0" smtClean="0">
                <a:effectLst/>
                <a:latin typeface="Calibri" panose="020F0502020204030204" pitchFamily="34" charset="0"/>
                <a:ea typeface="Calibri" panose="020F0502020204030204" pitchFamily="34" charset="0"/>
                <a:cs typeface="Arial" panose="020B0604020202020204" pitchFamily="34" charset="0"/>
              </a:rPr>
              <a:t>subjects.</a:t>
            </a:r>
            <a:endParaRPr lang="en-US" dirty="0"/>
          </a:p>
        </p:txBody>
      </p:sp>
    </p:spTree>
    <p:extLst>
      <p:ext uri="{BB962C8B-B14F-4D97-AF65-F5344CB8AC3E}">
        <p14:creationId xmlns:p14="http://schemas.microsoft.com/office/powerpoint/2010/main" val="8962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1959429" y="1263479"/>
            <a:ext cx="7657604" cy="4531679"/>
          </a:xfrm>
          <a:prstGeom prst="rect">
            <a:avLst/>
          </a:prstGeom>
        </p:spPr>
      </p:pic>
    </p:spTree>
    <p:extLst>
      <p:ext uri="{BB962C8B-B14F-4D97-AF65-F5344CB8AC3E}">
        <p14:creationId xmlns:p14="http://schemas.microsoft.com/office/powerpoint/2010/main" val="309360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728</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AdvPSA183</vt:lpstr>
      <vt:lpstr>AdvTT4e89fb21</vt:lpstr>
      <vt:lpstr>Arial</vt:lpstr>
      <vt:lpstr>Calibri</vt:lpstr>
      <vt:lpstr>Calibri Light</vt:lpstr>
      <vt:lpstr>Times New Roman</vt:lpstr>
      <vt:lpstr>Office Theme</vt:lpstr>
      <vt:lpstr>Normal and Abnormal Reading: Phonology and Dyslexia</vt:lpstr>
      <vt:lpstr>Introduction</vt:lpstr>
      <vt:lpstr>Intro, cntd.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Dyslexia and Brain</vt:lpstr>
      <vt:lpstr>Phonology</vt:lpstr>
      <vt:lpstr>Dyslexia </vt:lpstr>
      <vt:lpstr>Training </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and Poor Reading: Phonology and Dyslexia</dc:title>
  <dc:creator>Ahmad Sohrabi</dc:creator>
  <cp:lastModifiedBy>Ahmad Sohrabi</cp:lastModifiedBy>
  <cp:revision>7</cp:revision>
  <dcterms:created xsi:type="dcterms:W3CDTF">2017-05-01T10:55:52Z</dcterms:created>
  <dcterms:modified xsi:type="dcterms:W3CDTF">2017-05-01T12:37:09Z</dcterms:modified>
</cp:coreProperties>
</file>