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notesMasterIdLst>
    <p:notesMasterId r:id="rId42"/>
  </p:notesMasterIdLst>
  <p:sldIdLst>
    <p:sldId id="256" r:id="rId2"/>
    <p:sldId id="362" r:id="rId3"/>
    <p:sldId id="341" r:id="rId4"/>
    <p:sldId id="339" r:id="rId5"/>
    <p:sldId id="342" r:id="rId6"/>
    <p:sldId id="343" r:id="rId7"/>
    <p:sldId id="347" r:id="rId8"/>
    <p:sldId id="350" r:id="rId9"/>
    <p:sldId id="344" r:id="rId10"/>
    <p:sldId id="346" r:id="rId11"/>
    <p:sldId id="345" r:id="rId12"/>
    <p:sldId id="348" r:id="rId13"/>
    <p:sldId id="338" r:id="rId14"/>
    <p:sldId id="401" r:id="rId15"/>
    <p:sldId id="388" r:id="rId16"/>
    <p:sldId id="389" r:id="rId17"/>
    <p:sldId id="390" r:id="rId18"/>
    <p:sldId id="402" r:id="rId19"/>
    <p:sldId id="400" r:id="rId20"/>
    <p:sldId id="364" r:id="rId21"/>
    <p:sldId id="365" r:id="rId22"/>
    <p:sldId id="366" r:id="rId23"/>
    <p:sldId id="367" r:id="rId24"/>
    <p:sldId id="368" r:id="rId25"/>
    <p:sldId id="376" r:id="rId26"/>
    <p:sldId id="377" r:id="rId27"/>
    <p:sldId id="378" r:id="rId28"/>
    <p:sldId id="379" r:id="rId29"/>
    <p:sldId id="384" r:id="rId30"/>
    <p:sldId id="385" r:id="rId31"/>
    <p:sldId id="387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31" autoAdjust="0"/>
    <p:restoredTop sz="94660"/>
  </p:normalViewPr>
  <p:slideViewPr>
    <p:cSldViewPr>
      <p:cViewPr varScale="1">
        <p:scale>
          <a:sx n="80" d="100"/>
          <a:sy n="80" d="100"/>
        </p:scale>
        <p:origin x="9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8117E-9F77-4583-9178-84DDEE5EEF2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63BA9-A430-4128-A269-3004C217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9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20/11/1439</a:t>
            </a:fld>
            <a:endParaRPr lang="fa-I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20/11/1439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20/11/1439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20/11/1439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20/11/1439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20/11/1439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20/11/1439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20/11/1439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20/11/1439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20/11/1439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20/11/1439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EA54AFE-5A00-4D91-B0E4-76DF230AEF29}" type="datetimeFigureOut">
              <a:rPr lang="fa-IR" smtClean="0"/>
              <a:t>20/11/1439</a:t>
            </a:fld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a-I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00" y="2924944"/>
            <a:ext cx="8460942" cy="1512168"/>
          </a:xfrm>
        </p:spPr>
        <p:txBody>
          <a:bodyPr>
            <a:noAutofit/>
          </a:bodyPr>
          <a:lstStyle/>
          <a:p>
            <a:pPr algn="ctr" rtl="0"/>
            <a:r>
              <a:rPr lang="fa-IR" sz="4400" dirty="0" smtClean="0"/>
              <a:t/>
            </a:r>
            <a:br>
              <a:rPr lang="fa-IR" sz="4400" dirty="0" smtClean="0"/>
            </a:br>
            <a:r>
              <a:rPr lang="fa-IR" sz="4400" dirty="0"/>
              <a:t/>
            </a:r>
            <a:br>
              <a:rPr lang="fa-IR" sz="4400" dirty="0"/>
            </a:br>
            <a:r>
              <a:rPr lang="fa-IR" sz="4400" dirty="0" smtClean="0"/>
              <a:t>حل مسئله و یادگیری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fa-IR" sz="3200" dirty="0" smtClean="0">
                <a:solidFill>
                  <a:schemeClr val="tx1"/>
                </a:solidFill>
              </a:rPr>
              <a:t>احمد سهرابی</a:t>
            </a:r>
            <a:br>
              <a:rPr lang="fa-IR" sz="3200" dirty="0" smtClean="0">
                <a:solidFill>
                  <a:schemeClr val="tx1"/>
                </a:solidFill>
              </a:rPr>
            </a:br>
            <a:r>
              <a:rPr lang="fa-IR" sz="3200" dirty="0" smtClean="0">
                <a:solidFill>
                  <a:schemeClr val="tx1"/>
                </a:solidFill>
              </a:rPr>
              <a:t>تابستان 97</a:t>
            </a:r>
            <a:br>
              <a:rPr lang="fa-IR" sz="3200" dirty="0" smtClean="0">
                <a:solidFill>
                  <a:schemeClr val="tx1"/>
                </a:solidFill>
              </a:rPr>
            </a:br>
            <a:r>
              <a:rPr lang="fa-IR" sz="3200" dirty="0" smtClean="0">
                <a:solidFill>
                  <a:schemeClr val="tx1"/>
                </a:solidFill>
              </a:rPr>
              <a:t>مدرسه نمونه ابرار</a:t>
            </a:r>
            <a:r>
              <a:rPr lang="fa-IR" sz="3200" dirty="0">
                <a:solidFill>
                  <a:schemeClr val="tx1"/>
                </a:solidFill>
              </a:rPr>
              <a:t/>
            </a:r>
            <a:br>
              <a:rPr lang="fa-IR" sz="3200" dirty="0">
                <a:solidFill>
                  <a:schemeClr val="tx1"/>
                </a:solidFill>
              </a:rPr>
            </a:br>
            <a:endParaRPr lang="fa-IR" sz="2000" dirty="0">
              <a:solidFill>
                <a:schemeClr val="tx1"/>
              </a:solidFill>
            </a:endParaRPr>
          </a:p>
        </p:txBody>
      </p:sp>
      <p:sp>
        <p:nvSpPr>
          <p:cNvPr id="4" name="AutoShape 2" descr="blob:180CF0EA-9F98-491A-839D-7EEBF19E0D07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محور </a:t>
            </a:r>
            <a:r>
              <a:rPr lang="fa-IR" dirty="0"/>
              <a:t>اعداد ذهنی و عملیات پایه مخصوصا برای </a:t>
            </a:r>
            <a:r>
              <a:rPr lang="fa-IR" dirty="0" smtClean="0"/>
              <a:t>ضعیف ترها</a:t>
            </a:r>
          </a:p>
          <a:p>
            <a:r>
              <a:rPr lang="fa-IR" dirty="0" smtClean="0"/>
              <a:t>پس </a:t>
            </a:r>
            <a:r>
              <a:rPr lang="fa-IR" dirty="0"/>
              <a:t>تحلیل اجزای تشکیل دهنده حوزه های مختلف مهم </a:t>
            </a:r>
            <a:r>
              <a:rPr lang="fa-IR" dirty="0" smtClean="0"/>
              <a:t>است</a:t>
            </a:r>
          </a:p>
          <a:p>
            <a:r>
              <a:rPr lang="fa-IR" dirty="0" smtClean="0"/>
              <a:t>رشد </a:t>
            </a:r>
            <a:r>
              <a:rPr lang="fa-IR" dirty="0"/>
              <a:t>تدریجی و پیوسته است و تدریس همچنین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8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/>
              <a:t>تخصصی بودن نه </a:t>
            </a:r>
            <a:r>
              <a:rPr lang="fa-IR" dirty="0" smtClean="0"/>
              <a:t>وسیع</a:t>
            </a:r>
            <a:endParaRPr lang="en-US" dirty="0" smtClean="0"/>
          </a:p>
          <a:p>
            <a:pPr algn="r"/>
            <a:r>
              <a:rPr lang="fa-IR" dirty="0" smtClean="0"/>
              <a:t>یادیار </a:t>
            </a:r>
            <a:r>
              <a:rPr lang="fa-IR" dirty="0"/>
              <a:t>بیشتر برای سرعت اولیه و زبان و </a:t>
            </a:r>
            <a:r>
              <a:rPr lang="fa-IR" dirty="0" smtClean="0"/>
              <a:t>شیمی</a:t>
            </a:r>
          </a:p>
          <a:p>
            <a:pPr algn="r"/>
            <a:r>
              <a:rPr lang="fa-IR" dirty="0" smtClean="0"/>
              <a:t>سن </a:t>
            </a:r>
            <a:r>
              <a:rPr lang="fa-IR" dirty="0"/>
              <a:t>اکتساب </a:t>
            </a:r>
            <a:br>
              <a:rPr lang="fa-IR" dirty="0"/>
            </a:br>
            <a:r>
              <a:rPr lang="fa-IR" dirty="0"/>
              <a:t>مرحله ای در برابر تجمعی</a:t>
            </a:r>
            <a:br>
              <a:rPr lang="fa-I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7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690048" cy="1154097"/>
          </a:xfrm>
        </p:spPr>
        <p:txBody>
          <a:bodyPr>
            <a:normAutofit/>
          </a:bodyPr>
          <a:lstStyle/>
          <a:p>
            <a:pPr algn="r"/>
            <a:r>
              <a:rPr lang="fa-IR" dirty="0" smtClean="0"/>
              <a:t>تجربه یک مدرس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/>
              <a:t>نوشته هایم روی تخته یا پاورپوینت را نمی </a:t>
            </a:r>
            <a:r>
              <a:rPr lang="fa-IR" dirty="0" smtClean="0"/>
              <a:t>خوانم</a:t>
            </a:r>
          </a:p>
          <a:p>
            <a:pPr algn="r"/>
            <a:r>
              <a:rPr lang="fa-IR" dirty="0" smtClean="0"/>
              <a:t>شکستن </a:t>
            </a:r>
            <a:r>
              <a:rPr lang="fa-IR" dirty="0"/>
              <a:t>مسئله و مکث بین هر گروه </a:t>
            </a:r>
            <a:r>
              <a:rPr lang="fa-IR" dirty="0" smtClean="0"/>
              <a:t>مسئله</a:t>
            </a:r>
          </a:p>
          <a:p>
            <a:pPr algn="r"/>
            <a:r>
              <a:rPr lang="fa-IR" dirty="0" smtClean="0"/>
              <a:t>توقف </a:t>
            </a:r>
            <a:r>
              <a:rPr lang="fa-IR" dirty="0"/>
              <a:t>هر پنج دقیقه. چون پس از </a:t>
            </a:r>
            <a:r>
              <a:rPr lang="fa-IR" dirty="0" smtClean="0"/>
              <a:t>آن فرد </a:t>
            </a:r>
            <a:r>
              <a:rPr lang="fa-IR" dirty="0"/>
              <a:t>وارد حل مسئله عمومی  می شود بهتر است روش حل کامل با </a:t>
            </a:r>
            <a:r>
              <a:rPr lang="fa-IR" dirty="0" smtClean="0"/>
              <a:t>مثال </a:t>
            </a:r>
            <a:r>
              <a:rPr lang="fa-IR" dirty="0"/>
              <a:t>در اختیارش فرار گیرد </a:t>
            </a:r>
            <a:endParaRPr lang="fa-IR" dirty="0" smtClean="0"/>
          </a:p>
          <a:p>
            <a:pPr lvl="1"/>
            <a:r>
              <a:rPr lang="fa-IR" dirty="0" smtClean="0"/>
              <a:t>گاهی تا 5-6 تکرار لازم است تا مسئله جا </a:t>
            </a:r>
            <a:r>
              <a:rPr lang="fa-IR" dirty="0" smtClean="0"/>
              <a:t>بیافتد</a:t>
            </a:r>
            <a:endParaRPr lang="fa-IR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IV = III + III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8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III </a:t>
            </a:r>
            <a:r>
              <a:rPr lang="en-US" dirty="0"/>
              <a:t>= III + </a:t>
            </a:r>
            <a:r>
              <a:rPr lang="en-US" dirty="0" smtClean="0"/>
              <a:t>III</a:t>
            </a:r>
          </a:p>
          <a:p>
            <a:endParaRPr lang="en-US" dirty="0" smtClean="0"/>
          </a:p>
          <a:p>
            <a:r>
              <a:rPr lang="en-US" dirty="0" smtClean="0"/>
              <a:t>Candle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3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781175"/>
            <a:ext cx="56102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7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762125"/>
            <a:ext cx="5991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شمع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fa-IR" dirty="0"/>
              <a:t>شمول تفکر </a:t>
            </a:r>
            <a:r>
              <a:rPr lang="fa-IR" dirty="0" smtClean="0"/>
              <a:t>واگرا وهمگرا </a:t>
            </a:r>
            <a:r>
              <a:rPr lang="fa-IR" dirty="0"/>
              <a:t/>
            </a:r>
            <a:br>
              <a:rPr lang="fa-IR" dirty="0"/>
            </a:br>
            <a:r>
              <a:rPr lang="fa-IR" dirty="0" smtClean="0"/>
              <a:t> </a:t>
            </a:r>
            <a:r>
              <a:rPr lang="fa-IR" dirty="0"/>
              <a:t>تشویق  بازی و مدیریت شکست</a:t>
            </a:r>
            <a:br>
              <a:rPr lang="fa-IR" dirty="0"/>
            </a:br>
            <a:r>
              <a:rPr lang="fa-IR" dirty="0"/>
              <a:t>تشویق تنوع دیدگاه ها </a:t>
            </a:r>
            <a:br>
              <a:rPr lang="fa-IR" dirty="0"/>
            </a:br>
            <a:r>
              <a:rPr lang="fa-IR" dirty="0"/>
              <a:t>آگاهی از هوش </a:t>
            </a:r>
            <a:r>
              <a:rPr lang="fa-IR" dirty="0" smtClean="0"/>
              <a:t>چندگانه/چندگونگی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9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انشتین موفقیت پشتکار ولی تلاش فشار فکری نیست پیگیری اهداف... </a:t>
            </a:r>
          </a:p>
          <a:p>
            <a:r>
              <a:rPr lang="fa-IR" dirty="0" smtClean="0"/>
              <a:t>فکر </a:t>
            </a:r>
            <a:r>
              <a:rPr lang="fa-IR" dirty="0"/>
              <a:t>میکند آب او را پایین میکشد و غرق میکند</a:t>
            </a:r>
            <a:r>
              <a:rPr lang="fa-IR" dirty="0" smtClean="0"/>
              <a:t>.</a:t>
            </a:r>
            <a:r>
              <a:rPr lang="en-US" dirty="0" smtClean="0"/>
              <a:t>    </a:t>
            </a:r>
            <a:r>
              <a:rPr lang="fa-IR" dirty="0" smtClean="0"/>
              <a:t>و بلندی...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6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/>
              <a:t>حل مسئله</a:t>
            </a:r>
            <a:br>
              <a:rPr lang="fa-IR" dirty="0"/>
            </a:br>
            <a:r>
              <a:rPr lang="fa-IR" dirty="0"/>
              <a:t>نصرالدین و گربه 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دو گونه </a:t>
            </a:r>
            <a:r>
              <a:rPr lang="fa-IR" dirty="0" smtClean="0"/>
              <a:t>پاسخ</a:t>
            </a:r>
            <a:endParaRPr lang="fa-IR" dirty="0" smtClean="0">
              <a:effectLst/>
            </a:endParaRPr>
          </a:p>
          <a:p>
            <a:pPr lvl="1"/>
            <a:r>
              <a:rPr lang="fa-IR" dirty="0" smtClean="0"/>
              <a:t>واکنشی/تأملی </a:t>
            </a:r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سایر </a:t>
            </a:r>
          </a:p>
          <a:p>
            <a:pPr lvl="1"/>
            <a:r>
              <a:rPr lang="fa-IR" dirty="0" smtClean="0"/>
              <a:t>(خرد/دل</a:t>
            </a:r>
            <a:r>
              <a:rPr lang="fa-IR" dirty="0" smtClean="0"/>
              <a:t>....)</a:t>
            </a:r>
            <a:endParaRPr lang="fa-IR" dirty="0"/>
          </a:p>
          <a:p>
            <a:pPr algn="r"/>
            <a:r>
              <a:rPr lang="fa-IR" dirty="0" smtClean="0"/>
              <a:t>واگرا/همگرا</a:t>
            </a:r>
            <a:endParaRPr lang="fa-IR" dirty="0" smtClean="0"/>
          </a:p>
          <a:p>
            <a:pPr algn="r"/>
            <a:r>
              <a:rPr lang="fa-IR" dirty="0" smtClean="0"/>
              <a:t>نصرالدین و تربچه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تفکر جانبی: سرکوب فکر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>
                <a:effectLst/>
              </a:rPr>
              <a:t>خرس سفید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9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/>
              </a:rPr>
              <a:t>توجیه ساده ی اثر عکس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697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77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3" y="-50433"/>
            <a:ext cx="9213273" cy="690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8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5791200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834064" cy="1154097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استعاره صفحه </a:t>
            </a:r>
            <a:r>
              <a:rPr lang="fa-IR" dirty="0" smtClean="0"/>
              <a:t>ش</a:t>
            </a:r>
            <a:r>
              <a:rPr lang="fa-IR" dirty="0"/>
              <a:t>ط</a:t>
            </a:r>
            <a:r>
              <a:rPr lang="fa-IR" dirty="0" smtClean="0"/>
              <a:t>رنج/آسمان/صفحه </a:t>
            </a:r>
            <a:r>
              <a:rPr lang="fa-IR" dirty="0" smtClean="0"/>
              <a:t>تلویزیون...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آب و هوای مختلف-مهمانخانه دل </a:t>
            </a:r>
          </a:p>
          <a:p>
            <a:r>
              <a:rPr lang="fa-IR" dirty="0" smtClean="0"/>
              <a:t>مراقبه ی کوه</a:t>
            </a:r>
            <a:endParaRPr lang="fa-IR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برخورد آدمها (گیلبرت)</a:t>
            </a:r>
          </a:p>
          <a:p>
            <a:r>
              <a:rPr lang="fa-IR" dirty="0" smtClean="0"/>
              <a:t>ساعت </a:t>
            </a:r>
            <a:r>
              <a:rPr lang="fa-IR" dirty="0" smtClean="0"/>
              <a:t>دالایلما</a:t>
            </a:r>
            <a:endParaRPr lang="fa-IR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0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شیر گرسنه (مظطرب نشدن سخت غذا دادن آسان)</a:t>
            </a:r>
          </a:p>
          <a:p>
            <a:r>
              <a:rPr lang="fa-IR" dirty="0" smtClean="0"/>
              <a:t>-مثال کوسه-چارلی چاپلین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9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fa-IR" sz="2400" dirty="0" smtClean="0">
                <a:effectLst/>
              </a:rPr>
              <a:t>استعاره ی نیلوفر در بودیسم که ریشه اش در مرداب است و به سوی آفتاب رشد می کند  </a:t>
            </a:r>
          </a:p>
          <a:p>
            <a:pPr algn="r"/>
            <a:r>
              <a:rPr lang="fa-IR" sz="2400" dirty="0" smtClean="0">
                <a:effectLst/>
              </a:rPr>
              <a:t>نصرالدین</a:t>
            </a:r>
          </a:p>
          <a:p>
            <a:pPr marL="0" indent="0" algn="r">
              <a:buNone/>
            </a:pPr>
            <a:endParaRPr lang="en-US" sz="2400" dirty="0">
              <a:effectLst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رنج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dirty="0" smtClean="0"/>
              <a:t>دو نوع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69833"/>
            <a:ext cx="7762056" cy="3539527"/>
          </a:xfrm>
        </p:spPr>
        <p:txBody>
          <a:bodyPr/>
          <a:lstStyle/>
          <a:p>
            <a:pPr algn="r"/>
            <a:r>
              <a:rPr lang="fa-IR" dirty="0"/>
              <a:t>دانش نظری را هم </a:t>
            </a:r>
            <a:r>
              <a:rPr lang="fa-IR" dirty="0" smtClean="0"/>
              <a:t>منفعلانه </a:t>
            </a:r>
            <a:r>
              <a:rPr lang="fa-IR" dirty="0"/>
              <a:t>(از محیط) هم فعالانه (</a:t>
            </a:r>
            <a:r>
              <a:rPr lang="fa-IR" dirty="0" smtClean="0"/>
              <a:t>بنا بر محاسبات </a:t>
            </a:r>
            <a:r>
              <a:rPr lang="fa-IR" dirty="0"/>
              <a:t>ذهنی قبلی) می توان کسب نمود</a:t>
            </a:r>
            <a:br>
              <a:rPr lang="fa-IR" dirty="0"/>
            </a:br>
            <a:r>
              <a:rPr lang="fa-IR" dirty="0"/>
              <a:t>دانش عملی با قیاس کسب می شود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بال ذهنی- بال عاطفی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fa-IR" dirty="0" smtClean="0"/>
          </a:p>
          <a:p>
            <a:pPr algn="r"/>
            <a:r>
              <a:rPr lang="fa-IR" dirty="0" smtClean="0"/>
              <a:t>دو </a:t>
            </a:r>
            <a:r>
              <a:rPr lang="fa-IR" dirty="0" smtClean="0"/>
              <a:t>گرگ</a:t>
            </a:r>
            <a:endParaRPr lang="en-US" dirty="0"/>
          </a:p>
          <a:p>
            <a:pPr algn="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مربی الف و 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9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357187"/>
            <a:ext cx="46196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14325"/>
            <a:ext cx="8839200" cy="62293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6016" y="5373216"/>
            <a:ext cx="10801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chemeClr val="bg2"/>
                </a:solidFill>
              </a:rPr>
              <a:t>google</a:t>
            </a:r>
            <a:endParaRPr lang="en-US" dirty="0">
              <a:ln>
                <a:solidFill>
                  <a:srgbClr val="FF0000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7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252537"/>
            <a:ext cx="87820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3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23875"/>
            <a:ext cx="74295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ریسک: عدم قطعیت و امنیت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/>
              <a:t>موانع ریسک پذیری در کلاس:</a:t>
            </a:r>
            <a:br>
              <a:rPr lang="fa-IR" dirty="0" smtClean="0"/>
            </a:br>
            <a:r>
              <a:rPr lang="fa-IR" dirty="0" smtClean="0"/>
              <a:t>درک نفع و ضرر-چک مکرر پیشرفت-ترس از شکست-نداشتن وقت</a:t>
            </a:r>
            <a:br>
              <a:rPr lang="fa-I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fa-IR" dirty="0"/>
              <a:t>ریسک پذیری </a:t>
            </a:r>
            <a:r>
              <a:rPr lang="fa-IR" dirty="0" smtClean="0"/>
              <a:t>مهارتی شناختی قابل یادگیری</a:t>
            </a:r>
          </a:p>
          <a:p>
            <a:pPr algn="r"/>
            <a:r>
              <a:rPr lang="fa-IR" dirty="0" smtClean="0"/>
              <a:t>پیش بینی پیامد-تأمل فراشناختی بر شکست-بحث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4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/>
              <a:t>دادن ازادی به دانش </a:t>
            </a:r>
            <a:r>
              <a:rPr lang="fa-IR" dirty="0" smtClean="0"/>
              <a:t>اموزان برای </a:t>
            </a:r>
            <a:r>
              <a:rPr lang="fa-IR" dirty="0"/>
              <a:t>تعریف جنبه هایی از تکالیف وپروژه ها-فراهم ساختن محیطی برای تفکر مستقل-طرح پرسش های باز-تجربه ی کاربردی دنیای واقعی-موارد  موفق ریسک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/>
              <a:t>Fail early –fail often</a:t>
            </a:r>
            <a:r>
              <a:rPr lang="fa-IR" dirty="0"/>
              <a:t>تجربه ی شکست </a:t>
            </a:r>
            <a:r>
              <a:rPr lang="fa-IR" dirty="0" smtClean="0"/>
              <a:t>در </a:t>
            </a:r>
            <a:r>
              <a:rPr lang="fa-IR" dirty="0"/>
              <a:t>محیط امن کلاس</a:t>
            </a:r>
            <a:br>
              <a:rPr lang="fa-IR" dirty="0"/>
            </a:br>
            <a:r>
              <a:rPr lang="fa-IR" dirty="0"/>
              <a:t>پخش ریسک تا </a:t>
            </a:r>
            <a:r>
              <a:rPr lang="fa-IR" dirty="0" smtClean="0"/>
              <a:t>دآنش آموزان </a:t>
            </a:r>
            <a:r>
              <a:rPr lang="fa-IR" dirty="0"/>
              <a:t>همه ی تخم مرغ ها را در یک سبد </a:t>
            </a:r>
            <a:r>
              <a:rPr lang="fa-IR" dirty="0" smtClean="0"/>
              <a:t>نزارن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44715"/>
            <a:ext cx="8122096" cy="1154097"/>
          </a:xfrm>
        </p:spPr>
        <p:txBody>
          <a:bodyPr>
            <a:normAutofit fontScale="90000"/>
          </a:bodyPr>
          <a:lstStyle/>
          <a:p>
            <a:pPr algn="r"/>
            <a:r>
              <a:rPr lang="fa-IR" dirty="0" smtClean="0"/>
              <a:t>ابینگهاوس و اثر تمرین</a:t>
            </a:r>
            <a:br>
              <a:rPr lang="fa-IR" dirty="0" smtClean="0"/>
            </a:br>
            <a:r>
              <a:rPr lang="fa-IR" dirty="0" smtClean="0"/>
              <a:t>نظریه های جدید بر تسلط پیش نیازهای تأکید می کنند</a:t>
            </a:r>
            <a:br>
              <a:rPr lang="fa-IR" dirty="0" smtClean="0"/>
            </a:br>
            <a:r>
              <a:rPr lang="fa-IR" dirty="0" smtClean="0"/>
              <a:t>مانند کامپیوتر نه شامپانزه کهلر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10" y="2348880"/>
            <a:ext cx="7315200" cy="1154097"/>
          </a:xfrm>
        </p:spPr>
        <p:txBody>
          <a:bodyPr>
            <a:noAutofit/>
          </a:bodyPr>
          <a:lstStyle/>
          <a:p>
            <a:pPr algn="r"/>
            <a:r>
              <a:rPr lang="fa-IR" sz="3200" dirty="0" smtClean="0"/>
              <a:t/>
            </a:r>
            <a:br>
              <a:rPr lang="fa-IR" sz="3200" dirty="0" smtClean="0"/>
            </a:br>
            <a:r>
              <a:rPr lang="fa-IR" sz="3200" dirty="0" smtClean="0"/>
              <a:t>اکثر حوزه ها مبتنی بر فرایند و روش هستند که </a:t>
            </a:r>
            <a:r>
              <a:rPr lang="fa-IR" sz="3200" dirty="0"/>
              <a:t>ریسک پذیری </a:t>
            </a:r>
            <a:r>
              <a:rPr lang="fa-IR" sz="3200" dirty="0" smtClean="0"/>
              <a:t>را در بر دارد چون شامل مراحل تصمیم گیری-ازمایش-ازمون-مشاهده و تطبیق هستند. ولی شواهدی هستند مبنی بر اینکه تدریس کلاسی اغلب </a:t>
            </a:r>
            <a:r>
              <a:rPr lang="fa-IR" sz="3200" dirty="0"/>
              <a:t>ریسک پذیری </a:t>
            </a:r>
            <a:r>
              <a:rPr lang="fa-IR" sz="3200" dirty="0" smtClean="0"/>
              <a:t>را در نظر نگرفته و دانش و فهم به جای بررسی تاکید می کنند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61048"/>
            <a:ext cx="7315200" cy="2448312"/>
          </a:xfrm>
        </p:spPr>
        <p:txBody>
          <a:bodyPr/>
          <a:lstStyle/>
          <a:p>
            <a:pPr algn="r"/>
            <a:r>
              <a:rPr lang="fa-IR" dirty="0" smtClean="0"/>
              <a:t>گروه گروه</a:t>
            </a:r>
          </a:p>
          <a:p>
            <a:r>
              <a:rPr lang="fa-IR" dirty="0" smtClean="0"/>
              <a:t>-چگونه </a:t>
            </a:r>
            <a:r>
              <a:rPr lang="fa-IR" dirty="0"/>
              <a:t>ریسک پذیری </a:t>
            </a:r>
            <a:r>
              <a:rPr lang="fa-IR" dirty="0" smtClean="0"/>
              <a:t>را در کلاس می گنجانید</a:t>
            </a:r>
          </a:p>
          <a:p>
            <a:pPr algn="r"/>
            <a:r>
              <a:rPr lang="fa-IR" dirty="0" smtClean="0"/>
              <a:t>موانع</a:t>
            </a:r>
            <a:endParaRPr lang="fa-IR" dirty="0"/>
          </a:p>
          <a:p>
            <a:pPr algn="r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03005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757237"/>
            <a:ext cx="70485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171575"/>
            <a:ext cx="72199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12765"/>
            <a:ext cx="7704484" cy="1154097"/>
          </a:xfrm>
        </p:spPr>
        <p:txBody>
          <a:bodyPr>
            <a:normAutofit fontScale="90000"/>
          </a:bodyPr>
          <a:lstStyle/>
          <a:p>
            <a:pPr algn="r"/>
            <a:r>
              <a:rPr lang="fa-IR" dirty="0" smtClean="0"/>
              <a:t>قطره قطره</a:t>
            </a:r>
            <a:br>
              <a:rPr lang="fa-IR" dirty="0" smtClean="0"/>
            </a:br>
            <a:r>
              <a:rPr lang="fa-IR" dirty="0" smtClean="0"/>
              <a:t>بسیار سفر باید تا پخته شود خامی (شام مجانی خبری نیست)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566862"/>
            <a:ext cx="54673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4" y="908720"/>
            <a:ext cx="8424936" cy="1154097"/>
          </a:xfrm>
        </p:spPr>
        <p:txBody>
          <a:bodyPr>
            <a:noAutofit/>
          </a:bodyPr>
          <a:lstStyle/>
          <a:p>
            <a:pPr algn="just"/>
            <a:r>
              <a:rPr lang="fa-IR" sz="3200" dirty="0" smtClean="0"/>
              <a:t>مطالعه ی  جدید در هاروارد: برای ریاضی دانشگاه گنجاندن مطالب پایه مانند جبر-هندسه-مثلثات کافیه، برای متوسط به بالا ریاضی دبیرستان نقشی نداشت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" y="2852936"/>
            <a:ext cx="3024337" cy="20162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785" y="2204864"/>
            <a:ext cx="5629275" cy="45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0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/>
              <a:t>دانش آموزان اغلب از راهبردهای خودشان استفاده می کنند نه آنچه آموزش می </a:t>
            </a:r>
            <a:r>
              <a:rPr lang="fa-IR" dirty="0" smtClean="0"/>
              <a:t>بینند</a:t>
            </a:r>
          </a:p>
          <a:p>
            <a:pPr algn="r"/>
            <a:r>
              <a:rPr lang="fa-IR" dirty="0" smtClean="0"/>
              <a:t>تحکیم </a:t>
            </a:r>
            <a:r>
              <a:rPr lang="fa-IR" dirty="0"/>
              <a:t>و زنجیره ای شدن بر اثر تکرار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0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2370</TotalTime>
  <Words>385</Words>
  <Application>Microsoft Office PowerPoint</Application>
  <PresentationFormat>On-screen Show (4:3)</PresentationFormat>
  <Paragraphs>65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Perspective</vt:lpstr>
      <vt:lpstr>  حل مسئله و یادگیری احمد سهرابی تابستان 97 مدرسه نمونه ابرار </vt:lpstr>
      <vt:lpstr>حل مسئله نصرالدین و گربه    </vt:lpstr>
      <vt:lpstr>دو نوع دانش</vt:lpstr>
      <vt:lpstr>ابینگهاوس و اثر تمرین نظریه های جدید بر تسلط پیش نیازهای تأکید می کنند مانند کامپیوتر نه شامپانزه کهلر</vt:lpstr>
      <vt:lpstr>PowerPoint Presentation</vt:lpstr>
      <vt:lpstr>PowerPoint Presentation</vt:lpstr>
      <vt:lpstr>قطره قطره بسیار سفر باید تا پخته شود خامی (شام مجانی خبری نیست)</vt:lpstr>
      <vt:lpstr>مطالعه ی  جدید در هاروارد: برای ریاضی دانشگاه گنجاندن مطالب پایه مانند جبر-هندسه-مثلثات کافیه، برای متوسط به بالا ریاضی دبیرستان نقشی نداشت</vt:lpstr>
      <vt:lpstr>PowerPoint Presentation</vt:lpstr>
      <vt:lpstr>PowerPoint Presentation</vt:lpstr>
      <vt:lpstr>PowerPoint Presentation</vt:lpstr>
      <vt:lpstr>تجربه یک مدرس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تفکر جانبی: سرکوب فکر</vt:lpstr>
      <vt:lpstr>توجیه ساده ی اثر عکس</vt:lpstr>
      <vt:lpstr>PowerPoint Presentation</vt:lpstr>
      <vt:lpstr>PowerPoint Presentation</vt:lpstr>
      <vt:lpstr>PowerPoint Presentation</vt:lpstr>
      <vt:lpstr>استعاره صفحه شطرنج/آسمان/صفحه تلویزیون...</vt:lpstr>
      <vt:lpstr>PowerPoint Presentation</vt:lpstr>
      <vt:lpstr>PowerPoint Presentation</vt:lpstr>
      <vt:lpstr>PowerPoint Presentation</vt:lpstr>
      <vt:lpstr>رنج</vt:lpstr>
      <vt:lpstr>بال ذهنی- بال عاطفی</vt:lpstr>
      <vt:lpstr>مربی الف و ب</vt:lpstr>
      <vt:lpstr>PowerPoint Presentation</vt:lpstr>
      <vt:lpstr>PowerPoint Presentation</vt:lpstr>
      <vt:lpstr>PowerPoint Presentation</vt:lpstr>
      <vt:lpstr>PowerPoint Presentation</vt:lpstr>
      <vt:lpstr>ریسک: عدم قطعیت و امنیت</vt:lpstr>
      <vt:lpstr>موانع ریسک پذیری در کلاس: درک نفع و ضرر-چک مکرر پیشرفت-ترس از شکست-نداشتن وقت </vt:lpstr>
      <vt:lpstr>PowerPoint Presentation</vt:lpstr>
      <vt:lpstr>PowerPoint Presentation</vt:lpstr>
      <vt:lpstr> اکثر حوزه ها مبتنی بر فرایند و روش هستند که ریسک پذیری را در بر دارد چون شامل مراحل تصمیم گیری-ازمایش-ازمون-مشاهده و تطبیق هستند. ولی شواهدی هستند مبنی بر اینکه تدریس کلاسی اغلب ریسک پذیری را در نظر نگرفته و دانش و فهم به جای بررسی تاکید می کنند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Mind and Brain Sciences Ahmad Sohrabi, PhD</dc:title>
  <dc:creator>tany</dc:creator>
  <cp:lastModifiedBy>Ahmad Sohrabi</cp:lastModifiedBy>
  <cp:revision>162</cp:revision>
  <dcterms:created xsi:type="dcterms:W3CDTF">2012-10-10T15:27:02Z</dcterms:created>
  <dcterms:modified xsi:type="dcterms:W3CDTF">2018-07-31T22:12:56Z</dcterms:modified>
</cp:coreProperties>
</file>