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9" r:id="rId4"/>
    <p:sldId id="257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58" r:id="rId13"/>
    <p:sldId id="261" r:id="rId14"/>
    <p:sldId id="260" r:id="rId15"/>
    <p:sldId id="271" r:id="rId16"/>
    <p:sldId id="272" r:id="rId17"/>
    <p:sldId id="264" r:id="rId18"/>
    <p:sldId id="265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C0C1-4659-4CEB-ABAD-0C250724A6F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000B-A750-4A35-BE99-DDA3BCD3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0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C0C1-4659-4CEB-ABAD-0C250724A6F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000B-A750-4A35-BE99-DDA3BCD3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5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C0C1-4659-4CEB-ABAD-0C250724A6F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000B-A750-4A35-BE99-DDA3BCD3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C0C1-4659-4CEB-ABAD-0C250724A6F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000B-A750-4A35-BE99-DDA3BCD3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C0C1-4659-4CEB-ABAD-0C250724A6F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000B-A750-4A35-BE99-DDA3BCD3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1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C0C1-4659-4CEB-ABAD-0C250724A6F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000B-A750-4A35-BE99-DDA3BCD3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C0C1-4659-4CEB-ABAD-0C250724A6F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000B-A750-4A35-BE99-DDA3BCD3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C0C1-4659-4CEB-ABAD-0C250724A6F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000B-A750-4A35-BE99-DDA3BCD3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9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C0C1-4659-4CEB-ABAD-0C250724A6F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000B-A750-4A35-BE99-DDA3BCD3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3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C0C1-4659-4CEB-ABAD-0C250724A6F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000B-A750-4A35-BE99-DDA3BCD3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C0C1-4659-4CEB-ABAD-0C250724A6F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4000B-A750-4A35-BE99-DDA3BCD3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9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8C0C1-4659-4CEB-ABAD-0C250724A6F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4000B-A750-4A35-BE99-DDA3BCD3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0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7200" dirty="0" smtClean="0"/>
              <a:t>مراقبه و مغز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4000" dirty="0" smtClean="0"/>
              <a:t>احمد سهرابی</a:t>
            </a:r>
          </a:p>
          <a:p>
            <a:r>
              <a:rPr lang="fa-IR" sz="4000" dirty="0" smtClean="0"/>
              <a:t>دانشگاه کردستان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996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806" y="332657"/>
            <a:ext cx="7315200" cy="864096"/>
          </a:xfrm>
        </p:spPr>
        <p:txBody>
          <a:bodyPr/>
          <a:lstStyle/>
          <a:p>
            <a:pPr algn="ctr"/>
            <a:r>
              <a:rPr lang="fa-IR" dirty="0" smtClean="0"/>
              <a:t>واکنش به بی انصافی در دو گروه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21" y="1412776"/>
            <a:ext cx="8085060" cy="52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8544272" y="2953527"/>
            <a:ext cx="1512168" cy="2275673"/>
          </a:xfrm>
          <a:prstGeom prst="ellips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6423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332657"/>
            <a:ext cx="9523412" cy="1089743"/>
          </a:xfrm>
        </p:spPr>
        <p:txBody>
          <a:bodyPr>
            <a:noAutofit/>
          </a:bodyPr>
          <a:lstStyle/>
          <a:p>
            <a:pPr algn="r" rtl="1"/>
            <a:r>
              <a:rPr lang="fa-IR" sz="3600" b="1" dirty="0" smtClean="0"/>
              <a:t> </a:t>
            </a:r>
            <a:r>
              <a:rPr lang="fa-IR" sz="3600" b="1" dirty="0" smtClean="0"/>
              <a:t>فعالیت مغزی در «اینسولا» </a:t>
            </a:r>
            <a:r>
              <a:rPr lang="fa-IR" sz="3600" b="1" dirty="0" smtClean="0"/>
              <a:t> در افراد با تجربه مراقبه بیشتر </a:t>
            </a:r>
            <a:r>
              <a:rPr lang="fa-IR" sz="3600" b="1" dirty="0" smtClean="0"/>
              <a:t>بود</a:t>
            </a:r>
            <a:endParaRPr lang="fa-IR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1649" y="1605828"/>
            <a:ext cx="12087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7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031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596900"/>
            <a:ext cx="105156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9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047750"/>
            <a:ext cx="96964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9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altLang="en-US" dirty="0" smtClean="0"/>
              <a:t/>
            </a:r>
            <a:br>
              <a:rPr lang="fa-IR" altLang="en-US" dirty="0" smtClean="0"/>
            </a:br>
            <a:r>
              <a:rPr lang="fa-IR" altLang="en-US" dirty="0" smtClean="0"/>
              <a:t>عصب واگ</a:t>
            </a:r>
            <a:endParaRPr lang="en-US" altLang="en-US" dirty="0" smtClean="0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 rtl="1"/>
            <a:r>
              <a:rPr lang="fa-IR" altLang="en-US" sz="2000" dirty="0"/>
              <a:t>اثر روی ضربان قلب</a:t>
            </a:r>
          </a:p>
          <a:p>
            <a:pPr algn="r" rtl="1"/>
            <a:r>
              <a:rPr lang="fa-IR" altLang="en-US" sz="2000" dirty="0"/>
              <a:t>دوستی</a:t>
            </a:r>
          </a:p>
          <a:p>
            <a:pPr algn="r" rtl="1"/>
            <a:r>
              <a:rPr lang="fa-IR" altLang="en-US" sz="2000" dirty="0"/>
              <a:t>تعلق</a:t>
            </a:r>
          </a:p>
          <a:p>
            <a:pPr algn="r" rtl="1"/>
            <a:r>
              <a:rPr lang="fa-IR" altLang="en-US" sz="2000" dirty="0"/>
              <a:t>امنیت</a:t>
            </a:r>
            <a:endParaRPr lang="en-US" altLang="en-US" sz="2000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FF4B4A-B96B-4963-9A9F-48237373272D}" type="slidenum">
              <a:rPr lang="en-GB" altLang="en-US" sz="1400">
                <a:solidFill>
                  <a:srgbClr val="898989"/>
                </a:solidFill>
              </a:rPr>
              <a:pPr/>
              <a:t>15</a:t>
            </a:fld>
            <a:endParaRPr lang="en-GB" altLang="en-US" sz="1400">
              <a:solidFill>
                <a:srgbClr val="898989"/>
              </a:solidFill>
            </a:endParaRPr>
          </a:p>
        </p:txBody>
      </p:sp>
      <p:pic>
        <p:nvPicPr>
          <p:cNvPr id="890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63" y="1219994"/>
            <a:ext cx="5552209" cy="519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1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اکسی توسین</a:t>
            </a:r>
            <a:endParaRPr lang="en-US" altLang="en-US" smtClean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r" rtl="1"/>
            <a:r>
              <a:rPr lang="fa-IR" altLang="en-US" dirty="0" smtClean="0"/>
              <a:t>مراقبت</a:t>
            </a:r>
            <a:endParaRPr lang="fa-IR" altLang="en-US" dirty="0"/>
          </a:p>
          <a:p>
            <a:pPr algn="r" rtl="1"/>
            <a:r>
              <a:rPr lang="fa-IR" altLang="en-US" dirty="0"/>
              <a:t>محبت</a:t>
            </a:r>
          </a:p>
          <a:p>
            <a:pPr algn="r" rtl="1"/>
            <a:r>
              <a:rPr lang="fa-IR" altLang="en-US" dirty="0"/>
              <a:t>شیردهی</a:t>
            </a:r>
          </a:p>
          <a:p>
            <a:pPr algn="r" rtl="1"/>
            <a:r>
              <a:rPr lang="fa-IR" altLang="en-US" dirty="0"/>
              <a:t>شفقت</a:t>
            </a:r>
          </a:p>
          <a:p>
            <a:pPr algn="r" rtl="1"/>
            <a:r>
              <a:rPr lang="fa-IR" altLang="en-US" dirty="0"/>
              <a:t>عشق</a:t>
            </a:r>
            <a:endParaRPr lang="en-US" alt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AFB4A1-571E-431D-93D1-530D259746BA}" type="slidenum">
              <a:rPr lang="en-GB" altLang="en-US" sz="1400">
                <a:solidFill>
                  <a:srgbClr val="898989"/>
                </a:solidFill>
              </a:rPr>
              <a:pPr/>
              <a:t>16</a:t>
            </a:fld>
            <a:endParaRPr lang="en-GB" altLang="en-US" sz="1400">
              <a:solidFill>
                <a:srgbClr val="898989"/>
              </a:solidFill>
            </a:endParaRPr>
          </a:p>
        </p:txBody>
      </p:sp>
      <p:pic>
        <p:nvPicPr>
          <p:cNvPr id="901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60" y="1825624"/>
            <a:ext cx="3024185" cy="4584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35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332656"/>
            <a:ext cx="8064896" cy="1296144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Example 2: Pain is decreased by virtual reality (Hoffman et al., 2006)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2564905"/>
            <a:ext cx="7618040" cy="3744456"/>
          </a:xfrm>
        </p:spPr>
        <p:txBody>
          <a:bodyPr/>
          <a:lstStyle/>
          <a:p>
            <a:endParaRPr lang="fa-I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636912"/>
            <a:ext cx="22860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643436"/>
            <a:ext cx="302433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22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612" y="2780928"/>
            <a:ext cx="7168796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www.hitl.washington.edu/projects/magnet/TODD_files/image0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642" y="332656"/>
            <a:ext cx="3072342" cy="23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www.hitl.washington.edu/projects/magnet/TODD_files/image0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878" y="332656"/>
            <a:ext cx="315589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rved Left Arrow 4"/>
          <p:cNvSpPr/>
          <p:nvPr/>
        </p:nvSpPr>
        <p:spPr>
          <a:xfrm rot="15395455">
            <a:off x="5106266" y="-789758"/>
            <a:ext cx="970496" cy="302666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5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a-IR" dirty="0" smtClean="0"/>
              <a:t>با تشکر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9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546101"/>
            <a:ext cx="10972800" cy="5524499"/>
          </a:xfrm>
        </p:spPr>
        <p:txBody>
          <a:bodyPr>
            <a:noAutofit/>
          </a:bodyPr>
          <a:lstStyle/>
          <a:p>
            <a:pPr algn="r" rtl="1">
              <a:defRPr/>
            </a:pPr>
            <a:r>
              <a:rPr lang="ar-SA" sz="3600" dirty="0">
                <a:effectLst/>
              </a:rPr>
              <a:t>حضور ذهن به معنی آگاهی حاصل از توجه عمدی به تجربه ی گسترش یابنده ی لحظه به لحظه در لحظه کنونی بدون قضاوت  تعریف می شود (کبات–زین، 1990، کبات-زین و دیگران، 2003</a:t>
            </a:r>
            <a:r>
              <a:rPr lang="ar-SA" sz="3600" dirty="0" smtClean="0">
                <a:effectLst/>
              </a:rPr>
              <a:t>).</a:t>
            </a:r>
            <a:endParaRPr lang="en-US" sz="3600" dirty="0" smtClean="0">
              <a:effectLst/>
            </a:endParaRPr>
          </a:p>
          <a:p>
            <a:pPr algn="r" rtl="1">
              <a:defRPr/>
            </a:pPr>
            <a:r>
              <a:rPr lang="ar-SA" sz="3600" dirty="0">
                <a:effectLst/>
              </a:rPr>
              <a:t>اگرچه حضور ذهن حالت تحلیلی یا "انجامی" نیست، ولی می تواند تحلیل مسئله و برنامه ریزی و به عبارتی آمادگی ذهنی را افزایش دهد و در نتیجه باعث کاهش درگیری فکری با مسائل (بیش-درگیری) و نیز کاهش خیال بافی منفعلانه در مورد حل مسائل از جمله کاهش نادیده گرفتن جزئیات استرس آور فرآیند کنار آمدن (نوعی کم-درگیری) شود.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913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6050"/>
            <a:ext cx="10515600" cy="1631950"/>
          </a:xfrm>
        </p:spPr>
        <p:txBody>
          <a:bodyPr>
            <a:normAutofit/>
          </a:bodyPr>
          <a:lstStyle/>
          <a:p>
            <a:pPr lvl="3" algn="r" rtl="1"/>
            <a:r>
              <a:rPr lang="fa-IR" b="1" dirty="0" smtClean="0"/>
              <a:t>اینسولا		قدامی جانبی / آینه ای		مغز میانی</a:t>
            </a:r>
          </a:p>
          <a:p>
            <a:pPr algn="r" rtl="1"/>
            <a:r>
              <a:rPr lang="fa-IR" b="1" dirty="0" smtClean="0"/>
              <a:t>نواحی مغزی درگیر در مراقبه</a:t>
            </a:r>
          </a:p>
          <a:p>
            <a:pPr algn="r" rtl="1"/>
            <a:r>
              <a:rPr lang="fa-IR" b="1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97" y="92074"/>
            <a:ext cx="9547415" cy="48609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124200" y="2222500"/>
            <a:ext cx="1435100" cy="30035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886700" y="2222500"/>
            <a:ext cx="1435100" cy="30035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845300" y="1690688"/>
            <a:ext cx="191199" cy="36433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84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تأثیر اصلی مراقبه بر مغز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5625"/>
            <a:ext cx="11518900" cy="4346576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b="1" dirty="0" smtClean="0"/>
              <a:t>مرتبط ساختن قسمت احساسی مغز یعنی اینسولا با قسمت  کنترلی مغز قدامی جانبی</a:t>
            </a:r>
          </a:p>
          <a:p>
            <a:pPr marL="0" indent="0" algn="r" rtl="1">
              <a:buNone/>
            </a:pPr>
            <a:r>
              <a:rPr lang="fa-IR" sz="3200" b="1" dirty="0" smtClean="0"/>
              <a:t>غیر مرتبط ساختن </a:t>
            </a:r>
            <a:r>
              <a:rPr lang="fa-IR" sz="3200" b="1" dirty="0" smtClean="0"/>
              <a:t>قسمت احساسی مغز یعنی اینسولا </a:t>
            </a:r>
            <a:r>
              <a:rPr lang="fa-IR" sz="3200" b="1" dirty="0" smtClean="0"/>
              <a:t>با قسمت تعارضی قدامی میانی </a:t>
            </a:r>
          </a:p>
        </p:txBody>
      </p:sp>
    </p:spTree>
    <p:extLst>
      <p:ext uri="{BB962C8B-B14F-4D97-AF65-F5344CB8AC3E}">
        <p14:creationId xmlns:p14="http://schemas.microsoft.com/office/powerpoint/2010/main" val="2420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800" dirty="0" smtClean="0"/>
              <a:t>همدلی-دلسوزی</a:t>
            </a:r>
            <a:r>
              <a:rPr lang="fa-IR" sz="4800" dirty="0" smtClean="0"/>
              <a:t>:</a:t>
            </a:r>
            <a:endParaRPr lang="fa-IR" sz="4800" dirty="0"/>
          </a:p>
          <a:p>
            <a:pPr lvl="1" algn="r" rtl="1"/>
            <a:r>
              <a:rPr lang="fa-IR" sz="4000" dirty="0"/>
              <a:t>نورون های آینه ای-خود را جای دیگران گذاشتن/همدلی</a:t>
            </a:r>
          </a:p>
          <a:p>
            <a:pPr lvl="1" algn="r" rtl="1"/>
            <a:r>
              <a:rPr lang="fa-IR" sz="4000" dirty="0"/>
              <a:t>غریزه </a:t>
            </a:r>
            <a:r>
              <a:rPr lang="fa-IR" sz="4000" dirty="0" smtClean="0"/>
              <a:t>مادری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3095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54727" y="4583700"/>
            <a:ext cx="912477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fa-IR" sz="3800" dirty="0" smtClean="0"/>
              <a:t>تصور درد کشیدن خود و معشوق و بیگانه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125" y="126423"/>
            <a:ext cx="128111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3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548681"/>
            <a:ext cx="7315200" cy="1154097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/>
              <a:t>آزمایش انصاف:</a:t>
            </a:r>
            <a:br>
              <a:rPr lang="fa-IR" dirty="0" smtClean="0"/>
            </a:br>
            <a:r>
              <a:rPr lang="fa-IR" dirty="0" smtClean="0"/>
              <a:t>کسی 20000 دریافت کرده 18000 برای خودش، 2000 می دهد به شما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2060849"/>
            <a:ext cx="7315200" cy="3539527"/>
          </a:xfrm>
        </p:spPr>
        <p:txBody>
          <a:bodyPr>
            <a:normAutofit/>
          </a:bodyPr>
          <a:lstStyle/>
          <a:p>
            <a:pPr algn="l" rtl="0"/>
            <a:r>
              <a:rPr lang="fa-IR" sz="6600" dirty="0" smtClean="0"/>
              <a:t>قبول می کنید یا رد؟</a:t>
            </a:r>
          </a:p>
          <a:p>
            <a:pPr algn="l" rtl="0"/>
            <a:r>
              <a:rPr lang="fa-IR" sz="6600" dirty="0" smtClean="0"/>
              <a:t>15000/5000 چطور</a:t>
            </a:r>
            <a:endParaRPr lang="en-US" sz="6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81" y="4149267"/>
            <a:ext cx="33051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936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692697"/>
            <a:ext cx="7963272" cy="1154097"/>
          </a:xfrm>
        </p:spPr>
        <p:txBody>
          <a:bodyPr>
            <a:noAutofit/>
          </a:bodyPr>
          <a:lstStyle/>
          <a:p>
            <a:pPr marL="571500" indent="-571500" algn="r" rtl="1">
              <a:buFont typeface="Arial" pitchFamily="34" charset="0"/>
              <a:buChar char="•"/>
            </a:pPr>
            <a:r>
              <a:rPr lang="fa-IR" sz="5400" dirty="0" smtClean="0"/>
              <a:t>واکنش به بی انصافی:</a:t>
            </a:r>
            <a:endParaRPr lang="fa-I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2143620"/>
            <a:ext cx="10903528" cy="4118635"/>
          </a:xfrm>
        </p:spPr>
        <p:txBody>
          <a:bodyPr>
            <a:noAutofit/>
          </a:bodyPr>
          <a:lstStyle/>
          <a:p>
            <a:pPr algn="r" rtl="1"/>
            <a:r>
              <a:rPr lang="fa-IR" sz="4400" dirty="0" smtClean="0"/>
              <a:t>هرچند غیر منطقی است ولی برای همنوایی افراد ناهمکار مفید است (تکامل/بقاء یافته است؟)</a:t>
            </a:r>
            <a:endParaRPr lang="fa-IR" sz="4400" dirty="0"/>
          </a:p>
        </p:txBody>
      </p:sp>
    </p:spTree>
    <p:extLst>
      <p:ext uri="{BB962C8B-B14F-4D97-AF65-F5344CB8AC3E}">
        <p14:creationId xmlns:p14="http://schemas.microsoft.com/office/powerpoint/2010/main" val="909731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404665"/>
            <a:ext cx="7315200" cy="1154097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 smtClean="0"/>
              <a:t>البته در افرادی که تمرین مراقبه می کردند این واکنش کمتر بود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9442"/>
            <a:ext cx="8964488" cy="3539527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 smtClean="0"/>
              <a:t>مثلاً؛ کرک و همکاران 2011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796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267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MS PGothic</vt:lpstr>
      <vt:lpstr>Arial</vt:lpstr>
      <vt:lpstr>Calibri</vt:lpstr>
      <vt:lpstr>Calibri Light</vt:lpstr>
      <vt:lpstr>Helvetica</vt:lpstr>
      <vt:lpstr>Times New Roman</vt:lpstr>
      <vt:lpstr>Office Theme</vt:lpstr>
      <vt:lpstr>مراقبه و مغز</vt:lpstr>
      <vt:lpstr>PowerPoint Presentation</vt:lpstr>
      <vt:lpstr>PowerPoint Presentation</vt:lpstr>
      <vt:lpstr>تأثیر اصلی مراقبه بر مغز</vt:lpstr>
      <vt:lpstr>PowerPoint Presentation</vt:lpstr>
      <vt:lpstr>PowerPoint Presentation</vt:lpstr>
      <vt:lpstr>آزمایش انصاف: کسی 20000 دریافت کرده 18000 برای خودش، 2000 می دهد به شما</vt:lpstr>
      <vt:lpstr>واکنش به بی انصافی:</vt:lpstr>
      <vt:lpstr>البته در افرادی که تمرین مراقبه می کردند این واکنش کمتر بود</vt:lpstr>
      <vt:lpstr>واکنش به بی انصافی در دو گروه</vt:lpstr>
      <vt:lpstr> فعالیت مغزی در «اینسولا»  در افراد با تجربه مراقبه بیشتر بود</vt:lpstr>
      <vt:lpstr>PowerPoint Presentation</vt:lpstr>
      <vt:lpstr>PowerPoint Presentation</vt:lpstr>
      <vt:lpstr>PowerPoint Presentation</vt:lpstr>
      <vt:lpstr> عصب واگ</vt:lpstr>
      <vt:lpstr>اکسی توسین</vt:lpstr>
      <vt:lpstr>Example 2: Pain is decreased by virtual reality (Hoffman et al., 2006)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ASohr</dc:creator>
  <cp:lastModifiedBy>ASohr</cp:lastModifiedBy>
  <cp:revision>8</cp:revision>
  <dcterms:created xsi:type="dcterms:W3CDTF">2016-02-28T05:30:25Z</dcterms:created>
  <dcterms:modified xsi:type="dcterms:W3CDTF">2016-02-28T21:36:56Z</dcterms:modified>
</cp:coreProperties>
</file>