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6" r:id="rId4"/>
    <p:sldId id="268" r:id="rId5"/>
    <p:sldId id="290" r:id="rId6"/>
    <p:sldId id="272" r:id="rId7"/>
    <p:sldId id="278" r:id="rId8"/>
    <p:sldId id="262" r:id="rId9"/>
    <p:sldId id="295" r:id="rId10"/>
    <p:sldId id="291" r:id="rId11"/>
    <p:sldId id="259" r:id="rId12"/>
    <p:sldId id="260" r:id="rId13"/>
    <p:sldId id="292" r:id="rId14"/>
    <p:sldId id="293" r:id="rId15"/>
    <p:sldId id="294" r:id="rId16"/>
    <p:sldId id="267" r:id="rId17"/>
    <p:sldId id="288" r:id="rId18"/>
    <p:sldId id="300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7" autoAdjust="0"/>
  </p:normalViewPr>
  <p:slideViewPr>
    <p:cSldViewPr snapToGrid="0">
      <p:cViewPr varScale="1">
        <p:scale>
          <a:sx n="70" d="100"/>
          <a:sy n="70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2D9-5DF1-4BE4-A457-C016F46E51A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09-3137-4F92-9808-AE015D0FB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9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2D9-5DF1-4BE4-A457-C016F46E51A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09-3137-4F92-9808-AE015D0FB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2D9-5DF1-4BE4-A457-C016F46E51A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09-3137-4F92-9808-AE015D0FB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6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2D9-5DF1-4BE4-A457-C016F46E51A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09-3137-4F92-9808-AE015D0FB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2D9-5DF1-4BE4-A457-C016F46E51A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09-3137-4F92-9808-AE015D0FB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2D9-5DF1-4BE4-A457-C016F46E51A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09-3137-4F92-9808-AE015D0FB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0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2D9-5DF1-4BE4-A457-C016F46E51A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09-3137-4F92-9808-AE015D0FB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2D9-5DF1-4BE4-A457-C016F46E51A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09-3137-4F92-9808-AE015D0FB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5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2D9-5DF1-4BE4-A457-C016F46E51A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09-3137-4F92-9808-AE015D0FB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0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2D9-5DF1-4BE4-A457-C016F46E51A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09-3137-4F92-9808-AE015D0FB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8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2D9-5DF1-4BE4-A457-C016F46E51A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09-3137-4F92-9808-AE015D0FB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3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612D9-5DF1-4BE4-A457-C016F46E51A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3AF09-3137-4F92-9808-AE015D0FB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435" y="256606"/>
            <a:ext cx="9144000" cy="1190531"/>
          </a:xfrm>
        </p:spPr>
        <p:txBody>
          <a:bodyPr/>
          <a:lstStyle/>
          <a:p>
            <a:r>
              <a:rPr lang="fa-IR" dirty="0" smtClean="0"/>
              <a:t>تعامل مغز-کامپیوتر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405" y="1692146"/>
            <a:ext cx="9144000" cy="1655762"/>
          </a:xfrm>
        </p:spPr>
        <p:txBody>
          <a:bodyPr>
            <a:normAutofit/>
          </a:bodyPr>
          <a:lstStyle/>
          <a:p>
            <a:r>
              <a:rPr lang="fa-IR" sz="4400" dirty="0" smtClean="0"/>
              <a:t>احمد سهرابی</a:t>
            </a:r>
            <a:endParaRPr lang="en-US" sz="4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5" b="8345"/>
          <a:stretch>
            <a:fillRect/>
          </a:stretch>
        </p:blipFill>
        <p:spPr>
          <a:xfrm>
            <a:off x="255028" y="4051278"/>
            <a:ext cx="4680043" cy="2597194"/>
          </a:xfrm>
          <a:prstGeom prst="rect">
            <a:avLst/>
          </a:prstGeom>
        </p:spPr>
      </p:pic>
      <p:pic>
        <p:nvPicPr>
          <p:cNvPr id="5" name="Picture 4" descr="pacient skúša pohyb ľavou alebo pravou rukou a pokúša sa pohnúť kruh zo stredu obrazovky do terč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739" y="2853878"/>
            <a:ext cx="5275631" cy="370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79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houghtlock1_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3" y="1922367"/>
            <a:ext cx="4033837" cy="25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07186" y="890944"/>
            <a:ext cx="8569325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AT" altLang="en-US" sz="2000" b="1" dirty="0"/>
          </a:p>
          <a:p>
            <a:pPr eaLnBrk="1" hangingPunct="1"/>
            <a:r>
              <a:rPr lang="fa-IR" altLang="en-US" sz="2400" b="1" dirty="0" smtClean="0"/>
              <a:t>روش های گوناگون استفاده از امواج مغزی</a:t>
            </a:r>
            <a:endParaRPr lang="de-AT" altLang="en-US" b="1" dirty="0">
              <a:solidFill>
                <a:schemeClr val="accent2"/>
              </a:solidFill>
            </a:endParaRPr>
          </a:p>
          <a:p>
            <a:pPr eaLnBrk="1" hangingPunct="1"/>
            <a:endParaRPr lang="de-AT" altLang="en-US" b="1" dirty="0">
              <a:solidFill>
                <a:schemeClr val="accent2"/>
              </a:solidFill>
            </a:endParaRPr>
          </a:p>
          <a:p>
            <a:pPr eaLnBrk="1" hangingPunct="1"/>
            <a:endParaRPr lang="de-AT" altLang="en-US" b="1" dirty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de-AT" altLang="en-US" b="1" dirty="0">
                <a:solidFill>
                  <a:schemeClr val="accent2"/>
                </a:solidFill>
                <a:latin typeface="Calibri" panose="020F0502020204030204" pitchFamily="34" charset="0"/>
              </a:rPr>
              <a:t>    </a:t>
            </a:r>
            <a:r>
              <a:rPr lang="de-AT" altLang="en-US" b="1" dirty="0">
                <a:latin typeface="Calibri" panose="020F0502020204030204" pitchFamily="34" charset="0"/>
              </a:rPr>
              <a:t>●  </a:t>
            </a:r>
            <a:r>
              <a:rPr lang="fa-IR" altLang="en-US" b="1" dirty="0" smtClean="0">
                <a:latin typeface="Calibri" panose="020F0502020204030204" pitchFamily="34" charset="0"/>
              </a:rPr>
              <a:t>فرکانس ها</a:t>
            </a:r>
            <a:endParaRPr lang="de-AT" altLang="en-US" b="1" dirty="0">
              <a:latin typeface="Calibri" panose="020F0502020204030204" pitchFamily="34" charset="0"/>
            </a:endParaRPr>
          </a:p>
          <a:p>
            <a:pPr eaLnBrk="1" hangingPunct="1"/>
            <a:r>
              <a:rPr lang="de-AT" altLang="en-US" b="1" dirty="0">
                <a:latin typeface="Calibri" panose="020F0502020204030204" pitchFamily="34" charset="0"/>
              </a:rPr>
              <a:t> </a:t>
            </a:r>
          </a:p>
          <a:p>
            <a:pPr eaLnBrk="1" hangingPunct="1"/>
            <a:r>
              <a:rPr lang="de-AT" altLang="en-US" b="1" dirty="0">
                <a:latin typeface="Calibri" panose="020F0502020204030204" pitchFamily="34" charset="0"/>
              </a:rPr>
              <a:t>    ●  Mu    Movement Imagination</a:t>
            </a:r>
          </a:p>
          <a:p>
            <a:pPr eaLnBrk="1" hangingPunct="1"/>
            <a:r>
              <a:rPr lang="de-AT" altLang="en-US" b="1" dirty="0">
                <a:latin typeface="Calibri" panose="020F0502020204030204" pitchFamily="34" charset="0"/>
              </a:rPr>
              <a:t>   </a:t>
            </a:r>
          </a:p>
          <a:p>
            <a:pPr eaLnBrk="1" hangingPunct="1"/>
            <a:r>
              <a:rPr lang="de-AT" altLang="en-US" b="1" dirty="0">
                <a:latin typeface="Calibri" panose="020F0502020204030204" pitchFamily="34" charset="0"/>
              </a:rPr>
              <a:t>    ●  P300, SSVEP    </a:t>
            </a:r>
            <a:r>
              <a:rPr lang="de-AT" altLang="en-US" b="1" dirty="0" smtClean="0">
                <a:latin typeface="Calibri" panose="020F0502020204030204" pitchFamily="34" charset="0"/>
              </a:rPr>
              <a:t>ERP-Analysis</a:t>
            </a:r>
            <a:endParaRPr lang="de-AT" altLang="en-US" dirty="0"/>
          </a:p>
          <a:p>
            <a:pPr eaLnBrk="1" hangingPunct="1"/>
            <a:endParaRPr lang="de-AT" alt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075358" y="4713192"/>
            <a:ext cx="4718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en-US" sz="1400"/>
              <a:t>http://www.wired.com/news/images/full/thoughtlock1_f.jpg</a:t>
            </a:r>
          </a:p>
        </p:txBody>
      </p:sp>
    </p:spTree>
    <p:extLst>
      <p:ext uri="{BB962C8B-B14F-4D97-AF65-F5344CB8AC3E}">
        <p14:creationId xmlns:p14="http://schemas.microsoft.com/office/powerpoint/2010/main" val="35324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214437"/>
            <a:ext cx="5486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8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0" r="-3140"/>
          <a:stretch>
            <a:fillRect/>
          </a:stretch>
        </p:blipFill>
        <p:spPr>
          <a:xfrm>
            <a:off x="1979613" y="4763"/>
            <a:ext cx="7518400" cy="68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23850" y="76200"/>
            <a:ext cx="8569325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AT" altLang="en-US" sz="2000" b="1"/>
          </a:p>
          <a:p>
            <a:pPr eaLnBrk="1" hangingPunct="1"/>
            <a:r>
              <a:rPr lang="de-AT" altLang="en-US" sz="2400" b="1"/>
              <a:t>Brain Computer Interfaces – SSVEP</a:t>
            </a:r>
            <a:endParaRPr lang="de-AT" altLang="en-US" b="1">
              <a:solidFill>
                <a:schemeClr val="accent2"/>
              </a:solidFill>
            </a:endParaRPr>
          </a:p>
          <a:p>
            <a:pPr eaLnBrk="1" hangingPunct="1"/>
            <a:endParaRPr lang="de-AT" altLang="en-US" b="1">
              <a:solidFill>
                <a:schemeClr val="accent2"/>
              </a:solidFill>
            </a:endParaRPr>
          </a:p>
          <a:p>
            <a:pPr eaLnBrk="1" hangingPunct="1"/>
            <a:r>
              <a:rPr lang="de-AT" altLang="en-US" b="1">
                <a:solidFill>
                  <a:schemeClr val="accent2"/>
                </a:solidFill>
              </a:rPr>
              <a:t>    </a:t>
            </a:r>
            <a:r>
              <a:rPr lang="de-AT" altLang="en-US" b="1">
                <a:latin typeface="Calibri" panose="020F0502020204030204" pitchFamily="34" charset="0"/>
              </a:rPr>
              <a:t>●  Steady State Visual Evoked Potentials </a:t>
            </a:r>
          </a:p>
          <a:p>
            <a:pPr eaLnBrk="1" hangingPunct="1"/>
            <a:r>
              <a:rPr lang="de-AT" altLang="en-US" b="1">
                <a:latin typeface="Calibri" panose="020F0502020204030204" pitchFamily="34" charset="0"/>
              </a:rPr>
              <a:t>        derived from the visual (occipital) cortex</a:t>
            </a:r>
          </a:p>
          <a:p>
            <a:pPr eaLnBrk="1" hangingPunct="1"/>
            <a:endParaRPr lang="de-AT" altLang="en-US" b="1">
              <a:latin typeface="Calibri" panose="020F0502020204030204" pitchFamily="34" charset="0"/>
            </a:endParaRPr>
          </a:p>
          <a:p>
            <a:pPr eaLnBrk="1" hangingPunct="1"/>
            <a:r>
              <a:rPr lang="de-AT" altLang="en-US" b="1">
                <a:latin typeface="Calibri" panose="020F0502020204030204" pitchFamily="34" charset="0"/>
              </a:rPr>
              <a:t>    ● focussing attention to visual stimuli of different frequency</a:t>
            </a:r>
          </a:p>
          <a:p>
            <a:pPr eaLnBrk="1" hangingPunct="1"/>
            <a:r>
              <a:rPr lang="de-AT" altLang="en-US" b="1">
                <a:latin typeface="Calibri" panose="020F0502020204030204" pitchFamily="34" charset="0"/>
              </a:rPr>
              <a:t>       shows up in the EEG freqeuncy bands</a:t>
            </a:r>
          </a:p>
          <a:p>
            <a:pPr eaLnBrk="1" hangingPunct="1"/>
            <a:endParaRPr lang="de-AT" altLang="en-US" b="1">
              <a:latin typeface="Calibri" panose="020F0502020204030204" pitchFamily="34" charset="0"/>
            </a:endParaRPr>
          </a:p>
          <a:p>
            <a:pPr eaLnBrk="1" hangingPunct="1"/>
            <a:r>
              <a:rPr lang="de-AT" altLang="en-US">
                <a:latin typeface="Calibri" panose="020F0502020204030204" pitchFamily="34" charset="0"/>
              </a:rPr>
              <a:t>    </a:t>
            </a:r>
            <a:r>
              <a:rPr lang="de-AT" altLang="en-US" b="1">
                <a:latin typeface="Calibri" panose="020F0502020204030204" pitchFamily="34" charset="0"/>
              </a:rPr>
              <a:t>● relibable and high transfer rate, but some prerequisites (eyes)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947755" y="5719763"/>
            <a:ext cx="227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en-US" sz="1200" dirty="0"/>
              <a:t>http://www.iua.upf.es/activitats/</a:t>
            </a:r>
          </a:p>
          <a:p>
            <a:pPr eaLnBrk="1" hangingPunct="1"/>
            <a:r>
              <a:rPr lang="de-DE" altLang="en-US" sz="1200" dirty="0"/>
              <a:t>         semirec/semi-Reilly/</a:t>
            </a:r>
          </a:p>
        </p:txBody>
      </p:sp>
      <p:pic>
        <p:nvPicPr>
          <p:cNvPr id="6" name="Picture 7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112" y="3390900"/>
            <a:ext cx="5993876" cy="224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90900"/>
            <a:ext cx="4824412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62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23094" y="770962"/>
            <a:ext cx="8820150" cy="360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AT" altLang="en-US" sz="2000" b="1"/>
          </a:p>
          <a:p>
            <a:pPr eaLnBrk="1" hangingPunct="1"/>
            <a:r>
              <a:rPr lang="de-AT" altLang="en-US" sz="2400" b="1"/>
              <a:t>Brain Computer Interfaces -   </a:t>
            </a:r>
            <a:r>
              <a:rPr lang="el-GR" altLang="en-US" sz="2400" b="1">
                <a:cs typeface="Arial" panose="020B0604020202020204" pitchFamily="34" charset="0"/>
              </a:rPr>
              <a:t>μ</a:t>
            </a:r>
            <a:r>
              <a:rPr lang="de-DE" altLang="en-US" sz="2400" b="1">
                <a:cs typeface="Arial" panose="020B0604020202020204" pitchFamily="34" charset="0"/>
              </a:rPr>
              <a:t>-rhythm</a:t>
            </a:r>
            <a:r>
              <a:rPr lang="de-AT" altLang="en-US" sz="2400" b="1"/>
              <a:t> BCIs</a:t>
            </a:r>
            <a:endParaRPr lang="de-AT" altLang="en-US" b="1">
              <a:solidFill>
                <a:schemeClr val="accent2"/>
              </a:solidFill>
            </a:endParaRPr>
          </a:p>
          <a:p>
            <a:pPr eaLnBrk="1" hangingPunct="1"/>
            <a:endParaRPr lang="de-AT" altLang="en-US" b="1">
              <a:solidFill>
                <a:schemeClr val="accent2"/>
              </a:solidFill>
            </a:endParaRPr>
          </a:p>
          <a:p>
            <a:pPr eaLnBrk="1" hangingPunct="1"/>
            <a:r>
              <a:rPr lang="de-AT" altLang="en-US" sz="1600" b="1"/>
              <a:t>    ● </a:t>
            </a:r>
            <a:r>
              <a:rPr lang="el-GR" altLang="en-US" sz="1600" b="1">
                <a:latin typeface="Calibri" panose="020F0502020204030204" pitchFamily="34" charset="0"/>
                <a:cs typeface="Arial" panose="020B0604020202020204" pitchFamily="34" charset="0"/>
              </a:rPr>
              <a:t>μ</a:t>
            </a:r>
            <a:r>
              <a:rPr lang="de-DE" altLang="en-US" sz="1600" b="1">
                <a:latin typeface="Calibri" panose="020F0502020204030204" pitchFamily="34" charset="0"/>
                <a:cs typeface="Arial" panose="020B0604020202020204" pitchFamily="34" charset="0"/>
              </a:rPr>
              <a:t>–rhythm is the idle-rhythm of the motor cortex</a:t>
            </a:r>
            <a:endParaRPr lang="de-AT" altLang="en-US" sz="1600" b="1">
              <a:latin typeface="Calibri" panose="020F0502020204030204" pitchFamily="34" charset="0"/>
            </a:endParaRPr>
          </a:p>
          <a:p>
            <a:pPr eaLnBrk="1" hangingPunct="1"/>
            <a:endParaRPr lang="de-AT" altLang="en-US" sz="1600" b="1">
              <a:latin typeface="Calibri" panose="020F0502020204030204" pitchFamily="34" charset="0"/>
            </a:endParaRPr>
          </a:p>
          <a:p>
            <a:pPr eaLnBrk="1" hangingPunct="1"/>
            <a:r>
              <a:rPr lang="de-AT" altLang="en-US" sz="1600">
                <a:latin typeface="Calibri" panose="020F0502020204030204" pitchFamily="34" charset="0"/>
              </a:rPr>
              <a:t>    </a:t>
            </a:r>
            <a:r>
              <a:rPr lang="de-AT" altLang="en-US" sz="1600" b="1">
                <a:latin typeface="Calibri" panose="020F0502020204030204" pitchFamily="34" charset="0"/>
              </a:rPr>
              <a:t>● frequencies around 10 and 18 Hz</a:t>
            </a:r>
            <a:r>
              <a:rPr lang="de-AT" altLang="ko-KR" sz="1600" b="1">
                <a:latin typeface="Calibri" panose="020F0502020204030204" pitchFamily="34" charset="0"/>
                <a:ea typeface="Gulim" panose="020B0600000101010101" pitchFamily="34" charset="-127"/>
              </a:rPr>
              <a:t>.</a:t>
            </a:r>
            <a:r>
              <a:rPr lang="de-AT" altLang="en-US" sz="1600" b="1">
                <a:latin typeface="Calibri" panose="020F0502020204030204" pitchFamily="34" charset="0"/>
              </a:rPr>
              <a:t> </a:t>
            </a:r>
            <a:endParaRPr lang="de-AT" altLang="ko-KR" sz="1600" b="1">
              <a:latin typeface="Calibri" panose="020F0502020204030204" pitchFamily="34" charset="0"/>
              <a:ea typeface="Gulim" panose="020B0600000101010101" pitchFamily="34" charset="-127"/>
            </a:endParaRPr>
          </a:p>
          <a:p>
            <a:pPr eaLnBrk="1" hangingPunct="1"/>
            <a:endParaRPr lang="de-AT" altLang="en-US" sz="1600" b="1">
              <a:latin typeface="Calibri" panose="020F0502020204030204" pitchFamily="34" charset="0"/>
            </a:endParaRPr>
          </a:p>
          <a:p>
            <a:pPr eaLnBrk="1" hangingPunct="1"/>
            <a:r>
              <a:rPr lang="de-AT" altLang="en-US" sz="1600" b="1">
                <a:latin typeface="Calibri" panose="020F0502020204030204" pitchFamily="34" charset="0"/>
              </a:rPr>
              <a:t>    ● ERD / ERS – event related desynchronisation / synchronisation</a:t>
            </a:r>
          </a:p>
          <a:p>
            <a:pPr eaLnBrk="1" hangingPunct="1"/>
            <a:r>
              <a:rPr lang="de-AT" altLang="en-US" sz="1600" b="1">
                <a:latin typeface="Calibri" panose="020F0502020204030204" pitchFamily="34" charset="0"/>
              </a:rPr>
              <a:t>       movements </a:t>
            </a:r>
            <a:r>
              <a:rPr lang="de-AT" altLang="en-US" sz="1600" b="1" u="sng">
                <a:latin typeface="Calibri" panose="020F0502020204030204" pitchFamily="34" charset="0"/>
              </a:rPr>
              <a:t>or imagination of movements </a:t>
            </a:r>
            <a:r>
              <a:rPr lang="de-AT" altLang="en-US" sz="1600" b="1">
                <a:latin typeface="Calibri" panose="020F0502020204030204" pitchFamily="34" charset="0"/>
              </a:rPr>
              <a:t>inhibit the </a:t>
            </a:r>
            <a:r>
              <a:rPr lang="el-GR" altLang="en-US" sz="1600" b="1">
                <a:latin typeface="Calibri" panose="020F0502020204030204" pitchFamily="34" charset="0"/>
              </a:rPr>
              <a:t>μ</a:t>
            </a:r>
            <a:r>
              <a:rPr lang="de-DE" altLang="en-US" sz="1600" b="1">
                <a:latin typeface="Calibri" panose="020F0502020204030204" pitchFamily="34" charset="0"/>
              </a:rPr>
              <a:t>–rhythm</a:t>
            </a:r>
            <a:endParaRPr lang="de-AT" altLang="en-US" sz="1600" b="1" u="sng">
              <a:latin typeface="Calibri" panose="020F0502020204030204" pitchFamily="34" charset="0"/>
            </a:endParaRPr>
          </a:p>
          <a:p>
            <a:pPr eaLnBrk="1" hangingPunct="1"/>
            <a:r>
              <a:rPr lang="de-AT" altLang="en-US" b="1">
                <a:solidFill>
                  <a:schemeClr val="accent2"/>
                </a:solidFill>
              </a:rPr>
              <a:t> </a:t>
            </a:r>
            <a:r>
              <a:rPr lang="de-AT" altLang="en-US"/>
              <a:t>   </a:t>
            </a:r>
          </a:p>
          <a:p>
            <a:pPr eaLnBrk="1" hangingPunct="1"/>
            <a:endParaRPr lang="de-AT" altLang="en-US"/>
          </a:p>
          <a:p>
            <a:pPr eaLnBrk="1" hangingPunct="1"/>
            <a:endParaRPr lang="de-AT" altLang="en-US"/>
          </a:p>
          <a:p>
            <a:pPr eaLnBrk="1" hangingPunct="1"/>
            <a:endParaRPr lang="de-AT" altLang="en-US"/>
          </a:p>
        </p:txBody>
      </p:sp>
      <p:pic>
        <p:nvPicPr>
          <p:cNvPr id="5" name="Picture 5" descr="Fraunhofer_brain_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864" y="2685581"/>
            <a:ext cx="4137121" cy="289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777657" y="6387537"/>
            <a:ext cx="26622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en-US" sz="1200"/>
              <a:t>Berlin-BCI, http://www.fraunhofer.de/</a:t>
            </a:r>
          </a:p>
        </p:txBody>
      </p:sp>
    </p:spTree>
    <p:extLst>
      <p:ext uri="{BB962C8B-B14F-4D97-AF65-F5344CB8AC3E}">
        <p14:creationId xmlns:p14="http://schemas.microsoft.com/office/powerpoint/2010/main" val="69832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850" y="304800"/>
            <a:ext cx="882015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AT" altLang="en-US" sz="2000" b="1" dirty="0"/>
          </a:p>
          <a:p>
            <a:pPr eaLnBrk="1" hangingPunct="1"/>
            <a:r>
              <a:rPr lang="de-AT" altLang="en-US" sz="2400" b="1" dirty="0"/>
              <a:t>Brain Computer Interfaces -   </a:t>
            </a:r>
            <a:r>
              <a:rPr lang="de-DE" altLang="en-US" sz="2400" b="1" dirty="0">
                <a:cs typeface="Arial" panose="020B0604020202020204" pitchFamily="34" charset="0"/>
              </a:rPr>
              <a:t>P300</a:t>
            </a:r>
            <a:r>
              <a:rPr lang="de-AT" altLang="en-US" sz="2400" b="1" dirty="0"/>
              <a:t> BCIs</a:t>
            </a:r>
            <a:endParaRPr lang="de-AT" altLang="en-US" b="1" dirty="0">
              <a:solidFill>
                <a:schemeClr val="accent2"/>
              </a:solidFill>
            </a:endParaRPr>
          </a:p>
          <a:p>
            <a:pPr eaLnBrk="1" hangingPunct="1"/>
            <a:endParaRPr lang="de-AT" altLang="en-US" b="1" dirty="0">
              <a:solidFill>
                <a:schemeClr val="accent2"/>
              </a:solidFill>
            </a:endParaRPr>
          </a:p>
          <a:p>
            <a:pPr eaLnBrk="1" hangingPunct="1"/>
            <a:r>
              <a:rPr lang="de-AT" altLang="en-US" sz="1600" b="1" dirty="0"/>
              <a:t>    ● </a:t>
            </a:r>
            <a:r>
              <a:rPr lang="de-AT" altLang="en-US" sz="1600" b="1" dirty="0">
                <a:latin typeface="Calibri" panose="020F0502020204030204" pitchFamily="34" charset="0"/>
              </a:rPr>
              <a:t>P300 wave – posivite component in </a:t>
            </a:r>
          </a:p>
          <a:p>
            <a:pPr eaLnBrk="1" hangingPunct="1"/>
            <a:r>
              <a:rPr lang="de-AT" altLang="en-US" sz="1600" b="1" dirty="0">
                <a:latin typeface="Calibri" panose="020F0502020204030204" pitchFamily="34" charset="0"/>
              </a:rPr>
              <a:t>       the event related potential, 300ms</a:t>
            </a:r>
          </a:p>
          <a:p>
            <a:pPr eaLnBrk="1" hangingPunct="1"/>
            <a:r>
              <a:rPr lang="de-AT" altLang="en-US" sz="1600" b="1" dirty="0">
                <a:latin typeface="Calibri" panose="020F0502020204030204" pitchFamily="34" charset="0"/>
              </a:rPr>
              <a:t>       after a stimulus </a:t>
            </a:r>
          </a:p>
          <a:p>
            <a:pPr eaLnBrk="1" hangingPunct="1"/>
            <a:r>
              <a:rPr lang="de-AT" altLang="en-US" sz="1600" b="1" dirty="0">
                <a:latin typeface="Calibri" panose="020F0502020204030204" pitchFamily="34" charset="0"/>
              </a:rPr>
              <a:t>       </a:t>
            </a:r>
            <a:endParaRPr lang="de-AT" altLang="en-US" sz="1600" dirty="0">
              <a:latin typeface="Calibri" panose="020F0502020204030204" pitchFamily="34" charset="0"/>
            </a:endParaRPr>
          </a:p>
          <a:p>
            <a:pPr eaLnBrk="1" hangingPunct="1"/>
            <a:r>
              <a:rPr lang="de-AT" altLang="en-US" sz="1600" b="1" dirty="0">
                <a:latin typeface="Calibri" panose="020F0502020204030204" pitchFamily="34" charset="0"/>
              </a:rPr>
              <a:t>    ● natural response to events considered</a:t>
            </a:r>
          </a:p>
          <a:p>
            <a:pPr eaLnBrk="1" hangingPunct="1"/>
            <a:r>
              <a:rPr lang="de-AT" altLang="en-US" sz="1600" b="1" dirty="0">
                <a:latin typeface="Calibri" panose="020F0502020204030204" pitchFamily="34" charset="0"/>
              </a:rPr>
              <a:t>       as important</a:t>
            </a:r>
          </a:p>
          <a:p>
            <a:pPr eaLnBrk="1" hangingPunct="1"/>
            <a:endParaRPr lang="de-AT" altLang="en-US" sz="1600" b="1" dirty="0">
              <a:latin typeface="Calibri" panose="020F0502020204030204" pitchFamily="34" charset="0"/>
            </a:endParaRPr>
          </a:p>
          <a:p>
            <a:pPr eaLnBrk="1" hangingPunct="1"/>
            <a:r>
              <a:rPr lang="de-AT" altLang="en-US" sz="1600" b="1" dirty="0">
                <a:latin typeface="Calibri" panose="020F0502020204030204" pitchFamily="34" charset="0"/>
              </a:rPr>
              <a:t>    ● selection of a symbol: count the flashes, </a:t>
            </a:r>
          </a:p>
          <a:p>
            <a:pPr eaLnBrk="1" hangingPunct="1"/>
            <a:r>
              <a:rPr lang="de-AT" altLang="en-US" sz="1600" b="1" dirty="0">
                <a:latin typeface="Calibri" panose="020F0502020204030204" pitchFamily="34" charset="0"/>
              </a:rPr>
              <a:t>       algorithm averages trails and finds a P300</a:t>
            </a:r>
            <a:endParaRPr lang="de-AT" altLang="en-US" sz="1600" dirty="0">
              <a:latin typeface="Calibri" panose="020F0502020204030204" pitchFamily="34" charset="0"/>
            </a:endParaRPr>
          </a:p>
          <a:p>
            <a:pPr eaLnBrk="1" hangingPunct="1"/>
            <a:endParaRPr lang="de-AT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63713" y="5778500"/>
            <a:ext cx="2179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en-US" sz="1200" b="1"/>
              <a:t>P300 runtime user interface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821113"/>
            <a:ext cx="561657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493838"/>
            <a:ext cx="2743200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965575"/>
            <a:ext cx="3306763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580063" y="1371600"/>
            <a:ext cx="7921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88" r="-40088"/>
          <a:stretch>
            <a:fillRect/>
          </a:stretch>
        </p:blipFill>
        <p:spPr>
          <a:xfrm>
            <a:off x="-1692275" y="188913"/>
            <a:ext cx="12355513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928" y="270045"/>
            <a:ext cx="10515600" cy="3878874"/>
          </a:xfrm>
        </p:spPr>
        <p:txBody>
          <a:bodyPr/>
          <a:lstStyle/>
          <a:p>
            <a:endParaRPr lang="en-US" dirty="0" smtClean="0"/>
          </a:p>
          <a:p>
            <a:r>
              <a:rPr lang="fa-IR" dirty="0" smtClean="0"/>
              <a:t>بعضی روش ها نیاز دارد به اموزش تفاوت های فردی-بعضی بدون اموزش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66" r="-17566"/>
          <a:stretch>
            <a:fillRect/>
          </a:stretch>
        </p:blipFill>
        <p:spPr>
          <a:xfrm>
            <a:off x="-298876" y="1910687"/>
            <a:ext cx="8913147" cy="49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07687" y="297657"/>
            <a:ext cx="8820150" cy="274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AT" altLang="en-US" sz="2000" b="1" dirty="0"/>
          </a:p>
          <a:p>
            <a:pPr eaLnBrk="1" hangingPunct="1"/>
            <a:r>
              <a:rPr lang="de-AT" altLang="en-US" sz="2400" b="1" dirty="0" smtClean="0"/>
              <a:t>BCI                        </a:t>
            </a:r>
            <a:r>
              <a:rPr lang="el-GR" altLang="en-US" sz="2400" b="1" dirty="0" smtClean="0">
                <a:cs typeface="Arial" panose="020B0604020202020204" pitchFamily="34" charset="0"/>
              </a:rPr>
              <a:t>μ</a:t>
            </a:r>
            <a:r>
              <a:rPr lang="de-AT" altLang="en-US" sz="2400" b="1" dirty="0" smtClean="0"/>
              <a:t> </a:t>
            </a:r>
            <a:r>
              <a:rPr lang="de-AT" altLang="en-US" sz="2400" b="1" dirty="0"/>
              <a:t>/ </a:t>
            </a:r>
            <a:r>
              <a:rPr lang="de-DE" altLang="en-US" sz="2400" b="1" dirty="0">
                <a:cs typeface="Arial" panose="020B0604020202020204" pitchFamily="34" charset="0"/>
              </a:rPr>
              <a:t>P300</a:t>
            </a:r>
            <a:r>
              <a:rPr lang="de-AT" altLang="en-US" sz="2400" b="1" dirty="0"/>
              <a:t> </a:t>
            </a:r>
            <a:r>
              <a:rPr lang="fa-IR" altLang="en-US" sz="2400" b="1" dirty="0" smtClean="0"/>
              <a:t>مقایسه </a:t>
            </a:r>
            <a:endParaRPr lang="de-AT" altLang="en-US" b="1" dirty="0">
              <a:solidFill>
                <a:schemeClr val="accent2"/>
              </a:solidFill>
            </a:endParaRPr>
          </a:p>
          <a:p>
            <a:pPr eaLnBrk="1" hangingPunct="1"/>
            <a:endParaRPr lang="de-AT" altLang="en-US" b="1" dirty="0">
              <a:solidFill>
                <a:schemeClr val="accent2"/>
              </a:solidFill>
            </a:endParaRPr>
          </a:p>
          <a:p>
            <a:pPr eaLnBrk="1" hangingPunct="1"/>
            <a:r>
              <a:rPr lang="de-AT" altLang="en-US" b="1" dirty="0">
                <a:solidFill>
                  <a:srgbClr val="FF3300"/>
                </a:solidFill>
              </a:rPr>
              <a:t>	      </a:t>
            </a:r>
            <a:r>
              <a:rPr lang="el-GR" altLang="en-US" sz="2000" b="1" dirty="0">
                <a:solidFill>
                  <a:srgbClr val="FF3300"/>
                </a:solidFill>
                <a:cs typeface="Arial" panose="020B0604020202020204" pitchFamily="34" charset="0"/>
              </a:rPr>
              <a:t>μ</a:t>
            </a:r>
            <a:r>
              <a:rPr lang="de-AT" altLang="en-US" sz="2000" b="1" dirty="0">
                <a:solidFill>
                  <a:srgbClr val="FF3300"/>
                </a:solidFill>
              </a:rPr>
              <a:t> - BCIs      		                      P300 BCIs</a:t>
            </a:r>
          </a:p>
          <a:p>
            <a:pPr eaLnBrk="1" hangingPunct="1"/>
            <a:endParaRPr lang="de-AT" altLang="en-US" sz="2000" b="1" dirty="0"/>
          </a:p>
          <a:p>
            <a:pPr eaLnBrk="1" hangingPunct="1"/>
            <a:r>
              <a:rPr lang="de-AT" altLang="en-US" b="1" dirty="0"/>
              <a:t>	  </a:t>
            </a:r>
            <a:r>
              <a:rPr lang="de-AT" altLang="en-US" b="1" dirty="0">
                <a:latin typeface="Calibri" panose="020F0502020204030204" pitchFamily="34" charset="0"/>
              </a:rPr>
              <a:t>Require training	   		do not require training</a:t>
            </a:r>
          </a:p>
          <a:p>
            <a:pPr eaLnBrk="1" hangingPunct="1"/>
            <a:r>
              <a:rPr lang="de-AT" altLang="en-US" b="1" dirty="0">
                <a:latin typeface="Calibri" panose="020F0502020204030204" pitchFamily="34" charset="0"/>
              </a:rPr>
              <a:t>	2d-control possible		     	 1D control only</a:t>
            </a:r>
          </a:p>
          <a:p>
            <a:pPr eaLnBrk="1" hangingPunct="1"/>
            <a:r>
              <a:rPr lang="de-AT" altLang="en-US" b="1" dirty="0">
                <a:latin typeface="Calibri" panose="020F0502020204030204" pitchFamily="34" charset="0"/>
              </a:rPr>
              <a:t>             movement imagination                    	concentration / decision</a:t>
            </a:r>
          </a:p>
          <a:p>
            <a:pPr eaLnBrk="1" hangingPunct="1"/>
            <a:r>
              <a:rPr lang="de-AT" altLang="en-US" b="1" dirty="0">
                <a:latin typeface="Calibri" panose="020F0502020204030204" pitchFamily="34" charset="0"/>
              </a:rPr>
              <a:t>             affected by movement		  affected by distraction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84525"/>
            <a:ext cx="3558772" cy="356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035" y="3042445"/>
            <a:ext cx="3839570" cy="375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užívateľka má na sebe čiapku E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841" y="58842"/>
            <a:ext cx="3269843" cy="245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789" y="365125"/>
            <a:ext cx="10515600" cy="4351338"/>
          </a:xfrm>
        </p:spPr>
        <p:txBody>
          <a:bodyPr/>
          <a:lstStyle/>
          <a:p>
            <a:r>
              <a:rPr lang="fa-IR" dirty="0" smtClean="0"/>
              <a:t>بازی های تعاملی</a:t>
            </a:r>
          </a:p>
          <a:p>
            <a:r>
              <a:rPr lang="fa-IR" dirty="0" smtClean="0"/>
              <a:t>به </a:t>
            </a:r>
            <a:r>
              <a:rPr lang="fa-IR" dirty="0"/>
              <a:t>سوی ذهن خوانی و تله پاتی؟هک؟!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59" r="-9959"/>
          <a:stretch>
            <a:fillRect/>
          </a:stretch>
        </p:blipFill>
        <p:spPr>
          <a:xfrm>
            <a:off x="3961767" y="1413995"/>
            <a:ext cx="8838916" cy="5134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5" y="1523119"/>
            <a:ext cx="4162567" cy="2596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6" y="4373514"/>
            <a:ext cx="4441717" cy="220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9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Supervenience</a:t>
            </a:r>
            <a:r>
              <a:rPr lang="en-US" dirty="0" smtClean="0"/>
              <a:t>  </a:t>
            </a:r>
            <a:r>
              <a:rPr lang="fa-IR" dirty="0" smtClean="0"/>
              <a:t>بقراط در برابر </a:t>
            </a:r>
            <a:r>
              <a:rPr lang="fa-IR" dirty="0" smtClean="0"/>
              <a:t>ارسطو</a:t>
            </a:r>
            <a:endParaRPr lang="en-US" dirty="0" smtClean="0"/>
          </a:p>
          <a:p>
            <a:r>
              <a:rPr lang="fa-IR" smtClean="0"/>
              <a:t>دکارت</a:t>
            </a:r>
            <a:endParaRPr lang="en-US" dirty="0" smtClean="0"/>
          </a:p>
          <a:p>
            <a:r>
              <a:rPr lang="fa-IR" dirty="0" smtClean="0"/>
              <a:t>تکنیک های ثبت عصبی/زیستی </a:t>
            </a:r>
          </a:p>
          <a:p>
            <a:r>
              <a:rPr lang="fa-IR" dirty="0" smtClean="0"/>
              <a:t>تکنیک </a:t>
            </a:r>
            <a:r>
              <a:rPr lang="fa-IR" dirty="0"/>
              <a:t>های </a:t>
            </a:r>
            <a:r>
              <a:rPr lang="fa-IR" dirty="0" smtClean="0"/>
              <a:t>تحریک عصبی/زیستی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76" y="467305"/>
            <a:ext cx="3993777" cy="599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52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-1778"/>
            <a:ext cx="10210800" cy="672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127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Non-invasive dry electrode wearable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69" r="-14369"/>
          <a:stretch>
            <a:fillRect/>
          </a:stretch>
        </p:blipFill>
        <p:spPr>
          <a:xfrm>
            <a:off x="3187564" y="1176730"/>
            <a:ext cx="8686189" cy="482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6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16012" y="476250"/>
            <a:ext cx="94533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sz="2400" b="1" dirty="0"/>
              <a:t>Some examples of BCI </a:t>
            </a:r>
            <a:r>
              <a:rPr lang="de-DE" altLang="en-US" sz="2400" b="1" dirty="0" smtClean="0"/>
              <a:t>applications</a:t>
            </a:r>
            <a:r>
              <a:rPr lang="fa-IR" altLang="en-US" sz="2400" b="1" dirty="0" smtClean="0"/>
              <a:t>   </a:t>
            </a:r>
            <a:r>
              <a:rPr lang="ku-Arab-IQ" altLang="en-US" sz="2400" b="1" dirty="0"/>
              <a:t>  </a:t>
            </a:r>
            <a:r>
              <a:rPr lang="fa-IR" altLang="en-US" sz="2400" b="1" dirty="0" smtClean="0"/>
              <a:t>مثال هایی از کاربردها  </a:t>
            </a:r>
            <a:endParaRPr lang="de-DE" altLang="en-US" sz="2400" b="1" dirty="0"/>
          </a:p>
          <a:p>
            <a:endParaRPr lang="de-DE" altLang="en-US" sz="2400" b="1" dirty="0"/>
          </a:p>
          <a:p>
            <a:endParaRPr lang="de-DE" altLang="en-US" sz="16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2492375"/>
            <a:ext cx="183515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8025" y="2492375"/>
            <a:ext cx="1847850" cy="2586038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627313" y="3860800"/>
            <a:ext cx="360362" cy="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119438" y="3284538"/>
            <a:ext cx="1177925" cy="1146175"/>
          </a:xfrm>
          <a:prstGeom prst="rect">
            <a:avLst/>
          </a:prstGeom>
          <a:solidFill>
            <a:srgbClr val="99CCFF"/>
          </a:solidFill>
          <a:ln w="57150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328988" y="3644900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en-US" sz="2400" b="1">
                <a:solidFill>
                  <a:srgbClr val="4D4D4D"/>
                </a:solidFill>
              </a:rPr>
              <a:t>BCI</a:t>
            </a: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911600" y="1035425"/>
            <a:ext cx="1776506" cy="2465014"/>
            <a:chOff x="2154" y="935"/>
            <a:chExt cx="953" cy="1406"/>
          </a:xfrm>
        </p:grpSpPr>
        <p:pic>
          <p:nvPicPr>
            <p:cNvPr id="11" name="Picture 11" descr="Picture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1071"/>
              <a:ext cx="953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154" y="935"/>
              <a:ext cx="952" cy="1044"/>
            </a:xfrm>
            <a:prstGeom prst="rect">
              <a:avLst/>
            </a:prstGeom>
            <a:noFill/>
            <a:ln w="571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154" y="935"/>
              <a:ext cx="45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de-DE" altLang="en-US" sz="1000" b="1">
                  <a:solidFill>
                    <a:srgbClr val="4D4D4D"/>
                  </a:solidFill>
                </a:rPr>
                <a:t>BCI_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2426" y="2024"/>
              <a:ext cx="182" cy="317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4343400" y="1035425"/>
            <a:ext cx="3750906" cy="2626938"/>
            <a:chOff x="2426" y="924"/>
            <a:chExt cx="2075" cy="1508"/>
          </a:xfrm>
        </p:grpSpPr>
        <p:pic>
          <p:nvPicPr>
            <p:cNvPr id="16" name="Picture 16" descr="tomha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935"/>
              <a:ext cx="922" cy="1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549" y="924"/>
              <a:ext cx="952" cy="1044"/>
            </a:xfrm>
            <a:prstGeom prst="rect">
              <a:avLst/>
            </a:prstGeom>
            <a:noFill/>
            <a:ln w="571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2426" y="2024"/>
              <a:ext cx="1588" cy="408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4343400" y="3141663"/>
            <a:ext cx="5271247" cy="1646701"/>
            <a:chOff x="2426" y="2132"/>
            <a:chExt cx="3002" cy="830"/>
          </a:xfrm>
        </p:grpSpPr>
        <p:pic>
          <p:nvPicPr>
            <p:cNvPr id="20" name="Picture 20" descr="PingPo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0" y="2132"/>
              <a:ext cx="1198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4204" y="2132"/>
              <a:ext cx="1224" cy="816"/>
            </a:xfrm>
            <a:prstGeom prst="rect">
              <a:avLst/>
            </a:prstGeom>
            <a:noFill/>
            <a:ln w="571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426" y="2568"/>
              <a:ext cx="1724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4343399" y="4076700"/>
            <a:ext cx="3914173" cy="2579594"/>
            <a:chOff x="2426" y="2704"/>
            <a:chExt cx="2132" cy="1453"/>
          </a:xfrm>
        </p:grpSpPr>
        <p:pic>
          <p:nvPicPr>
            <p:cNvPr id="24" name="Picture 24" descr="roboticar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" y="3113"/>
              <a:ext cx="920" cy="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606" y="3113"/>
              <a:ext cx="952" cy="1044"/>
            </a:xfrm>
            <a:prstGeom prst="rect">
              <a:avLst/>
            </a:prstGeom>
            <a:noFill/>
            <a:ln w="571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426" y="2704"/>
              <a:ext cx="1588" cy="363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3984625" y="4292599"/>
            <a:ext cx="1739298" cy="2361919"/>
            <a:chOff x="2200" y="2840"/>
            <a:chExt cx="952" cy="1317"/>
          </a:xfrm>
        </p:grpSpPr>
        <p:pic>
          <p:nvPicPr>
            <p:cNvPr id="28" name="Picture 28" descr="nav3D_BCI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" y="3113"/>
              <a:ext cx="935" cy="1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2200" y="3113"/>
              <a:ext cx="952" cy="1044"/>
            </a:xfrm>
            <a:prstGeom prst="rect">
              <a:avLst/>
            </a:prstGeom>
            <a:noFill/>
            <a:ln w="571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426" y="2840"/>
              <a:ext cx="227" cy="227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051050" y="6400800"/>
            <a:ext cx="337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Leeb et al., Computational Intelligence and Neuroscience, 2007 (doi:10.1155/2007/79642)</a:t>
            </a:r>
          </a:p>
        </p:txBody>
      </p:sp>
    </p:spTree>
    <p:extLst>
      <p:ext uri="{BB962C8B-B14F-4D97-AF65-F5344CB8AC3E}">
        <p14:creationId xmlns:p14="http://schemas.microsoft.com/office/powerpoint/2010/main" val="426071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882" y="86266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 </a:t>
            </a:r>
            <a:br>
              <a:rPr lang="fa-IR" dirty="0" smtClean="0"/>
            </a:br>
            <a:r>
              <a:rPr lang="fa-IR" dirty="0" smtClean="0"/>
              <a:t>کاربردهای پزشکی تا تجاری</a:t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930" y="272657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7315200" y="862666"/>
            <a:ext cx="4412560" cy="553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403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نمونه های بیشتر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fa-IR" altLang="en-US" dirty="0" smtClean="0"/>
          </a:p>
          <a:p>
            <a:r>
              <a:rPr lang="en-US" altLang="en-US" dirty="0" smtClean="0"/>
              <a:t>1987 - Lusted and Knapp demonstrated EEG controlling a music synthesizer in real time.</a:t>
            </a:r>
          </a:p>
          <a:p>
            <a:endParaRPr lang="fa-IR" altLang="en-US" dirty="0" smtClean="0"/>
          </a:p>
          <a:p>
            <a:r>
              <a:rPr lang="en-US" altLang="en-US" dirty="0" smtClean="0"/>
              <a:t>(Farwell and </a:t>
            </a:r>
            <a:r>
              <a:rPr lang="en-US" altLang="en-US" dirty="0" err="1" smtClean="0"/>
              <a:t>Donchin</a:t>
            </a:r>
            <a:r>
              <a:rPr lang="en-US" altLang="en-US" dirty="0" smtClean="0"/>
              <a:t> 1988)</a:t>
            </a:r>
            <a:r>
              <a:rPr lang="fa-IR" altLang="en-US" dirty="0" smtClean="0"/>
              <a:t> </a:t>
            </a:r>
            <a:r>
              <a:rPr lang="en-US" altLang="en-US" dirty="0" smtClean="0"/>
              <a:t>95% accuracy at 1 character per 26s</a:t>
            </a:r>
          </a:p>
          <a:p>
            <a:endParaRPr lang="fa-IR" altLang="en-US" dirty="0" smtClean="0"/>
          </a:p>
          <a:p>
            <a:endParaRPr lang="fa-IR" altLang="en-US" dirty="0" smtClean="0"/>
          </a:p>
          <a:p>
            <a:r>
              <a:rPr lang="en-US" altLang="en-US" dirty="0" smtClean="0"/>
              <a:t>(</a:t>
            </a:r>
            <a:r>
              <a:rPr lang="en-US" altLang="en-US" dirty="0" err="1" smtClean="0"/>
              <a:t>Polikoff</a:t>
            </a:r>
            <a:r>
              <a:rPr lang="en-US" altLang="en-US" dirty="0" smtClean="0"/>
              <a:t>, et al 1995) allowed users to control a cursor by flashing control points in 4 different directions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(</a:t>
            </a:r>
            <a:r>
              <a:rPr lang="en-US" altLang="en-US" dirty="0" err="1" smtClean="0"/>
              <a:t>Wolpaw</a:t>
            </a:r>
            <a:r>
              <a:rPr lang="en-US" altLang="en-US" dirty="0" smtClean="0"/>
              <a:t> and McFarland 2004) allowed a user to move a cursor around a 2 dimensional screen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(</a:t>
            </a:r>
            <a:r>
              <a:rPr lang="en-US" altLang="en-US" dirty="0" err="1" smtClean="0"/>
              <a:t>Millán</a:t>
            </a:r>
            <a:r>
              <a:rPr lang="en-US" altLang="en-US" dirty="0" smtClean="0"/>
              <a:t>, et al. 2004) allowed a user to move a robot around the room.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7" r="-17137"/>
          <a:stretch>
            <a:fillRect/>
          </a:stretch>
        </p:blipFill>
        <p:spPr>
          <a:xfrm>
            <a:off x="-612775" y="549275"/>
            <a:ext cx="10279063" cy="570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388" y="60699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06" y="-1824"/>
            <a:ext cx="10515600" cy="3364940"/>
          </a:xfrm>
        </p:spPr>
        <p:txBody>
          <a:bodyPr/>
          <a:lstStyle/>
          <a:p>
            <a:endParaRPr lang="en-US" dirty="0"/>
          </a:p>
          <a:p>
            <a:r>
              <a:rPr lang="fa-IR" dirty="0" smtClean="0"/>
              <a:t> </a:t>
            </a:r>
            <a:r>
              <a:rPr lang="fa-IR" dirty="0"/>
              <a:t>هزاران نورون گاهی میلیون ها و میلیاردها در یک فرایند شناختی/ذهنی شرکت دارند</a:t>
            </a:r>
            <a:endParaRPr lang="en-US" dirty="0"/>
          </a:p>
          <a:p>
            <a:r>
              <a:rPr lang="fa-IR" dirty="0"/>
              <a:t>اموزش تفاوت های فردی- بدون </a:t>
            </a:r>
            <a:r>
              <a:rPr lang="fa-IR" dirty="0" smtClean="0"/>
              <a:t>اموزش</a:t>
            </a:r>
          </a:p>
          <a:p>
            <a:endParaRPr lang="fa-IR" dirty="0"/>
          </a:p>
          <a:p>
            <a:r>
              <a:rPr lang="fa-IR" dirty="0" smtClean="0"/>
              <a:t>اکثر کارهای امروزی روی فرایندهای ساده تر متمرکز هستند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806" y="3425639"/>
            <a:ext cx="7741024" cy="288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56295" y="953204"/>
            <a:ext cx="4435705" cy="4223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54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397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Gulim</vt:lpstr>
      <vt:lpstr>Arial</vt:lpstr>
      <vt:lpstr>Calibri</vt:lpstr>
      <vt:lpstr>Calibri Light</vt:lpstr>
      <vt:lpstr>Times New Roman</vt:lpstr>
      <vt:lpstr>Office Theme</vt:lpstr>
      <vt:lpstr>تعامل مغز-کامپیوتر</vt:lpstr>
      <vt:lpstr>مقدمه</vt:lpstr>
      <vt:lpstr>PowerPoint Presentation</vt:lpstr>
      <vt:lpstr>PowerPoint Presentation</vt:lpstr>
      <vt:lpstr>PowerPoint Presentation</vt:lpstr>
      <vt:lpstr>  کاربردهای پزشکی تا تجاری   </vt:lpstr>
      <vt:lpstr>نمونه های بیشتر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تعامل مغز-کامپیوتر</dc:title>
  <dc:creator>Ahmad Sohrabi</dc:creator>
  <cp:lastModifiedBy>Ahmad Sohrabi</cp:lastModifiedBy>
  <cp:revision>23</cp:revision>
  <dcterms:created xsi:type="dcterms:W3CDTF">2016-11-14T20:42:15Z</dcterms:created>
  <dcterms:modified xsi:type="dcterms:W3CDTF">2016-11-15T07:38:29Z</dcterms:modified>
</cp:coreProperties>
</file>