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68" r:id="rId4"/>
    <p:sldId id="259" r:id="rId5"/>
    <p:sldId id="290" r:id="rId6"/>
    <p:sldId id="272" r:id="rId7"/>
    <p:sldId id="288" r:id="rId8"/>
    <p:sldId id="301" r:id="rId9"/>
    <p:sldId id="292" r:id="rId10"/>
    <p:sldId id="302" r:id="rId11"/>
    <p:sldId id="305" r:id="rId12"/>
    <p:sldId id="306" r:id="rId13"/>
    <p:sldId id="307" r:id="rId14"/>
    <p:sldId id="309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12D9-5DF1-4BE4-A457-C016F46E51A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AF09-3137-4F92-9808-AE015D0FB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435" y="256606"/>
            <a:ext cx="9144000" cy="1190531"/>
          </a:xfrm>
        </p:spPr>
        <p:txBody>
          <a:bodyPr/>
          <a:lstStyle/>
          <a:p>
            <a:r>
              <a:rPr lang="en-US" dirty="0" smtClean="0"/>
              <a:t>(BCI)</a:t>
            </a:r>
            <a:r>
              <a:rPr lang="fa-IR" dirty="0" smtClean="0"/>
              <a:t>رابط </a:t>
            </a:r>
            <a:r>
              <a:rPr lang="fa-IR" dirty="0" smtClean="0"/>
              <a:t>های </a:t>
            </a:r>
            <a:r>
              <a:rPr lang="fa-IR" dirty="0" smtClean="0"/>
              <a:t>مغز-کامپیوتر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405" y="1552446"/>
            <a:ext cx="9144000" cy="1655762"/>
          </a:xfrm>
        </p:spPr>
        <p:txBody>
          <a:bodyPr>
            <a:normAutofit/>
          </a:bodyPr>
          <a:lstStyle/>
          <a:p>
            <a:r>
              <a:rPr lang="fa-IR" sz="4400" dirty="0" smtClean="0"/>
              <a:t>احمد سهرابی</a:t>
            </a:r>
          </a:p>
          <a:p>
            <a:r>
              <a:rPr lang="fa-IR" sz="4400" dirty="0" smtClean="0"/>
              <a:t>دانشگاه کردستان</a:t>
            </a:r>
            <a:endParaRPr lang="en-US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5" b="8345"/>
          <a:stretch>
            <a:fillRect/>
          </a:stretch>
        </p:blipFill>
        <p:spPr>
          <a:xfrm>
            <a:off x="255028" y="3208208"/>
            <a:ext cx="5732709" cy="3440264"/>
          </a:xfrm>
          <a:prstGeom prst="rect">
            <a:avLst/>
          </a:prstGeom>
        </p:spPr>
      </p:pic>
      <p:pic>
        <p:nvPicPr>
          <p:cNvPr id="5" name="Picture 4" descr="pacient skúša pohyb ľavou alebo pravou rukou a pokúša sa pohnúť kruh zo stredu obrazovky do terč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39" y="3208208"/>
            <a:ext cx="5275631" cy="34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9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ترکیب نوروفیدبک با درمان سوگیری شناختی/توجه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781050"/>
            <a:ext cx="53816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781050"/>
            <a:ext cx="53625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127125"/>
            <a:ext cx="11277600" cy="4351338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افراد </a:t>
            </a:r>
            <a:r>
              <a:rPr lang="en-US" dirty="0" smtClean="0"/>
              <a:t> </a:t>
            </a:r>
            <a:r>
              <a:rPr lang="fa-IR" dirty="0" smtClean="0"/>
              <a:t>افراد (مخصوصاً افسرده ترها) چهره های غمگین را بهتر از شاد شناسایی می کنند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897236"/>
            <a:ext cx="4352925" cy="43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سوگیری به تهدید و </a:t>
            </a:r>
            <a:r>
              <a:rPr lang="fa-IR" dirty="0" smtClean="0"/>
              <a:t>ضرر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یا چهره های عصبانی/مضطرب  نه شاد/مهربان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 smtClean="0"/>
              <a:t>CBM-NF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117600"/>
            <a:ext cx="10668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سپاس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a-IR" dirty="0" smtClean="0"/>
              <a:t>؟!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2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/>
            <a:r>
              <a:rPr lang="fa-IR" sz="3600" dirty="0" smtClean="0"/>
              <a:t>انواع بی سی آی</a:t>
            </a:r>
          </a:p>
          <a:p>
            <a:pPr lvl="1" algn="r" rtl="1"/>
            <a:r>
              <a:rPr lang="fa-IR" sz="3600" dirty="0" smtClean="0"/>
              <a:t>تمرکز روی بی سی آی </a:t>
            </a:r>
            <a:r>
              <a:rPr lang="fa-IR" sz="3600" dirty="0" smtClean="0"/>
              <a:t>و کاربردهای روانشناسی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152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9969500" cy="811605"/>
          </a:xfrm>
        </p:spPr>
        <p:txBody>
          <a:bodyPr/>
          <a:lstStyle/>
          <a:p>
            <a:pPr algn="r" rtl="1"/>
            <a:r>
              <a:rPr lang="fa-IR" dirty="0" smtClean="0"/>
              <a:t>پرکاربردترین روش بی سی آی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" y="1889125"/>
            <a:ext cx="9690100" cy="4351338"/>
          </a:xfrm>
        </p:spPr>
        <p:txBody>
          <a:bodyPr/>
          <a:lstStyle/>
          <a:p>
            <a:r>
              <a:rPr lang="en-US" dirty="0" smtClean="0"/>
              <a:t>Non-invasive dry electrode wearable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9" r="-14369"/>
          <a:stretch>
            <a:fillRect/>
          </a:stretch>
        </p:blipFill>
        <p:spPr>
          <a:xfrm>
            <a:off x="5131547" y="1419806"/>
            <a:ext cx="7060453" cy="48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164306"/>
            <a:ext cx="10515600" cy="919163"/>
          </a:xfrm>
        </p:spPr>
        <p:txBody>
          <a:bodyPr/>
          <a:lstStyle/>
          <a:p>
            <a:pPr algn="r" rtl="1"/>
            <a:r>
              <a:rPr lang="fa-IR" dirty="0" smtClean="0"/>
              <a:t>امواج مغزی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9"/>
            <a:ext cx="6172200" cy="4429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70" y="4229100"/>
            <a:ext cx="135214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" r="-3140"/>
          <a:stretch>
            <a:fillRect/>
          </a:stretch>
        </p:blipFill>
        <p:spPr>
          <a:xfrm>
            <a:off x="6350001" y="1288148"/>
            <a:ext cx="5740400" cy="52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6012" y="476250"/>
            <a:ext cx="94533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2400" b="1" dirty="0"/>
              <a:t>Some examples of BCI </a:t>
            </a:r>
            <a:r>
              <a:rPr lang="de-DE" altLang="en-US" sz="2400" b="1" dirty="0" smtClean="0"/>
              <a:t>applications</a:t>
            </a:r>
            <a:r>
              <a:rPr lang="fa-IR" altLang="en-US" sz="2400" b="1" dirty="0" smtClean="0"/>
              <a:t>   </a:t>
            </a:r>
            <a:r>
              <a:rPr lang="ku-Arab-IQ" altLang="en-US" sz="2400" b="1" dirty="0"/>
              <a:t>  </a:t>
            </a:r>
            <a:r>
              <a:rPr lang="fa-IR" altLang="en-US" sz="2400" b="1" dirty="0" smtClean="0"/>
              <a:t>مثال هایی از کاربردها  </a:t>
            </a:r>
            <a:endParaRPr lang="de-DE" altLang="en-US" sz="2400" b="1" dirty="0"/>
          </a:p>
          <a:p>
            <a:endParaRPr lang="de-DE" altLang="en-US" sz="2400" b="1" dirty="0"/>
          </a:p>
          <a:p>
            <a:endParaRPr lang="de-DE" altLang="en-US" sz="1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492375"/>
            <a:ext cx="1835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8025" y="2492375"/>
            <a:ext cx="1847850" cy="2586038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27313" y="3860800"/>
            <a:ext cx="3603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19438" y="3284538"/>
            <a:ext cx="1177925" cy="1146175"/>
          </a:xfrm>
          <a:prstGeom prst="rect">
            <a:avLst/>
          </a:prstGeom>
          <a:solidFill>
            <a:srgbClr val="99CCFF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28988" y="3644900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2400" b="1">
                <a:solidFill>
                  <a:srgbClr val="4D4D4D"/>
                </a:solidFill>
              </a:rPr>
              <a:t>BCI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911600" y="1035425"/>
            <a:ext cx="1776506" cy="2465014"/>
            <a:chOff x="2154" y="935"/>
            <a:chExt cx="953" cy="1406"/>
          </a:xfrm>
        </p:grpSpPr>
        <p:pic>
          <p:nvPicPr>
            <p:cNvPr id="11" name="Picture 11" descr="Picture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071"/>
              <a:ext cx="953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154" y="935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54" y="935"/>
              <a:ext cx="4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en-US" sz="1000" b="1">
                  <a:solidFill>
                    <a:srgbClr val="4D4D4D"/>
                  </a:solidFill>
                </a:rPr>
                <a:t>BCI_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26" y="2024"/>
              <a:ext cx="182" cy="317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343400" y="1035425"/>
            <a:ext cx="3750906" cy="2626938"/>
            <a:chOff x="2426" y="924"/>
            <a:chExt cx="2075" cy="1508"/>
          </a:xfrm>
        </p:grpSpPr>
        <p:pic>
          <p:nvPicPr>
            <p:cNvPr id="16" name="Picture 16" descr="tomha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935"/>
              <a:ext cx="922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9" y="924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426" y="2024"/>
              <a:ext cx="1588" cy="408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343400" y="3141663"/>
            <a:ext cx="5271247" cy="1646701"/>
            <a:chOff x="2426" y="2132"/>
            <a:chExt cx="3002" cy="830"/>
          </a:xfrm>
        </p:grpSpPr>
        <p:pic>
          <p:nvPicPr>
            <p:cNvPr id="20" name="Picture 20" descr="PingPo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" y="2132"/>
              <a:ext cx="1198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204" y="2132"/>
              <a:ext cx="1224" cy="816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26" y="2568"/>
              <a:ext cx="1724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343399" y="4076700"/>
            <a:ext cx="3914173" cy="2579594"/>
            <a:chOff x="2426" y="2704"/>
            <a:chExt cx="2132" cy="1453"/>
          </a:xfrm>
        </p:grpSpPr>
        <p:pic>
          <p:nvPicPr>
            <p:cNvPr id="24" name="Picture 24" descr="roboticar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" y="3113"/>
              <a:ext cx="920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606" y="3113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426" y="2704"/>
              <a:ext cx="1588" cy="363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984625" y="4292599"/>
            <a:ext cx="1739298" cy="2361919"/>
            <a:chOff x="2200" y="2840"/>
            <a:chExt cx="952" cy="1317"/>
          </a:xfrm>
        </p:grpSpPr>
        <p:pic>
          <p:nvPicPr>
            <p:cNvPr id="28" name="Picture 28" descr="nav3D_BC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113"/>
              <a:ext cx="935" cy="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200" y="3113"/>
              <a:ext cx="952" cy="1044"/>
            </a:xfrm>
            <a:prstGeom prst="rect">
              <a:avLst/>
            </a:prstGeom>
            <a:noFill/>
            <a:ln w="571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426" y="2840"/>
              <a:ext cx="227" cy="227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450" y="6237288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 err="1"/>
              <a:t>Leeb</a:t>
            </a:r>
            <a:r>
              <a:rPr lang="en-US" altLang="en-US" sz="1200" dirty="0"/>
              <a:t> et al., Computational Intelligence and Neuroscience, 2007 (doi:10.1155/2007/79642)</a:t>
            </a:r>
          </a:p>
        </p:txBody>
      </p:sp>
    </p:spTree>
    <p:extLst>
      <p:ext uri="{BB962C8B-B14F-4D97-AF65-F5344CB8AC3E}">
        <p14:creationId xmlns:p14="http://schemas.microsoft.com/office/powerpoint/2010/main" val="42607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30" y="303867"/>
            <a:ext cx="10515600" cy="1004234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نوروپروتز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30" y="272657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4304122" y="1015066"/>
            <a:ext cx="4412560" cy="55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40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28" y="270045"/>
            <a:ext cx="10515600" cy="3878874"/>
          </a:xfrm>
        </p:spPr>
        <p:txBody>
          <a:bodyPr/>
          <a:lstStyle/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نورواینترفیس</a:t>
            </a:r>
          </a:p>
          <a:p>
            <a:pPr algn="r" rt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6" r="-17566"/>
          <a:stretch>
            <a:fillRect/>
          </a:stretch>
        </p:blipFill>
        <p:spPr>
          <a:xfrm>
            <a:off x="2558624" y="1567787"/>
            <a:ext cx="8913147" cy="4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099" y="365125"/>
            <a:ext cx="8461189" cy="4351338"/>
          </a:xfrm>
        </p:spPr>
        <p:txBody>
          <a:bodyPr/>
          <a:lstStyle/>
          <a:p>
            <a:pPr algn="r" rtl="1"/>
            <a:r>
              <a:rPr lang="fa-IR" dirty="0" smtClean="0"/>
              <a:t>نوروگیمینگ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" r="-9959"/>
          <a:stretch>
            <a:fillRect/>
          </a:stretch>
        </p:blipFill>
        <p:spPr>
          <a:xfrm>
            <a:off x="2073372" y="1452095"/>
            <a:ext cx="8838916" cy="51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63092" y="476160"/>
            <a:ext cx="8827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fa-IR" altLang="en-US" sz="2800" b="1" dirty="0" smtClean="0"/>
              <a:t>نوروتراپی (نوروفیدبک)</a:t>
            </a:r>
            <a:endParaRPr lang="de-AT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7755" y="5719763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200" dirty="0"/>
              <a:t>http://www.iua.upf.es/activitats/</a:t>
            </a:r>
          </a:p>
          <a:p>
            <a:pPr eaLnBrk="1" hangingPunct="1"/>
            <a:r>
              <a:rPr lang="de-DE" altLang="en-US" sz="1200" dirty="0"/>
              <a:t>         semirec/semi-Reilly/</a:t>
            </a:r>
          </a:p>
        </p:txBody>
      </p:sp>
      <p:pic>
        <p:nvPicPr>
          <p:cNvPr id="6" name="Picture 7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61" y="1919288"/>
            <a:ext cx="8557557" cy="321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2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109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(BCI)رابط های مغز-کامپیوتر</vt:lpstr>
      <vt:lpstr>مقدمه</vt:lpstr>
      <vt:lpstr>پرکاربردترین روش بی سی آی</vt:lpstr>
      <vt:lpstr>امواج مغزی</vt:lpstr>
      <vt:lpstr>PowerPoint Presentation</vt:lpstr>
      <vt:lpstr>نوروپروتز</vt:lpstr>
      <vt:lpstr>PowerPoint Presentation</vt:lpstr>
      <vt:lpstr>PowerPoint Presentation</vt:lpstr>
      <vt:lpstr>PowerPoint Presentation</vt:lpstr>
      <vt:lpstr>ترکیب نوروفیدبک با درمان سوگیری شناختی/توجه</vt:lpstr>
      <vt:lpstr>PowerPoint Presentation</vt:lpstr>
      <vt:lpstr>PowerPoint Presentation</vt:lpstr>
      <vt:lpstr>PowerPoint Presentation</vt:lpstr>
      <vt:lpstr>سوگیری به تهدید و ضرر </vt:lpstr>
      <vt:lpstr>CBM-NF</vt:lpstr>
      <vt:lpstr>سپاس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تعامل مغز-کامپیوتر</dc:title>
  <dc:creator>Ahmad Sohrabi</dc:creator>
  <cp:lastModifiedBy>Ahmad Sohrabi</cp:lastModifiedBy>
  <cp:revision>35</cp:revision>
  <dcterms:created xsi:type="dcterms:W3CDTF">2016-11-14T20:42:15Z</dcterms:created>
  <dcterms:modified xsi:type="dcterms:W3CDTF">2018-12-17T07:21:25Z</dcterms:modified>
</cp:coreProperties>
</file>