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40"/>
  </p:notesMasterIdLst>
  <p:sldIdLst>
    <p:sldId id="256" r:id="rId2"/>
    <p:sldId id="400" r:id="rId3"/>
    <p:sldId id="404" r:id="rId4"/>
    <p:sldId id="405" r:id="rId5"/>
    <p:sldId id="356" r:id="rId6"/>
    <p:sldId id="365" r:id="rId7"/>
    <p:sldId id="410" r:id="rId8"/>
    <p:sldId id="361" r:id="rId9"/>
    <p:sldId id="358" r:id="rId10"/>
    <p:sldId id="360" r:id="rId11"/>
    <p:sldId id="359" r:id="rId12"/>
    <p:sldId id="363" r:id="rId13"/>
    <p:sldId id="407" r:id="rId14"/>
    <p:sldId id="403" r:id="rId15"/>
    <p:sldId id="408" r:id="rId16"/>
    <p:sldId id="409" r:id="rId17"/>
    <p:sldId id="327" r:id="rId18"/>
    <p:sldId id="396" r:id="rId19"/>
    <p:sldId id="364" r:id="rId20"/>
    <p:sldId id="402" r:id="rId21"/>
    <p:sldId id="341" r:id="rId22"/>
    <p:sldId id="325" r:id="rId23"/>
    <p:sldId id="343" r:id="rId24"/>
    <p:sldId id="344" r:id="rId25"/>
    <p:sldId id="338" r:id="rId26"/>
    <p:sldId id="345" r:id="rId27"/>
    <p:sldId id="346" r:id="rId28"/>
    <p:sldId id="347" r:id="rId29"/>
    <p:sldId id="348" r:id="rId30"/>
    <p:sldId id="349" r:id="rId31"/>
    <p:sldId id="350" r:id="rId32"/>
    <p:sldId id="380" r:id="rId33"/>
    <p:sldId id="391" r:id="rId34"/>
    <p:sldId id="379" r:id="rId35"/>
    <p:sldId id="382" r:id="rId36"/>
    <p:sldId id="383" r:id="rId37"/>
    <p:sldId id="392" r:id="rId38"/>
    <p:sldId id="401" r:id="rId39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02" autoAdjust="0"/>
    <p:restoredTop sz="98223" autoAdjust="0"/>
  </p:normalViewPr>
  <p:slideViewPr>
    <p:cSldViewPr>
      <p:cViewPr varScale="1">
        <p:scale>
          <a:sx n="93" d="100"/>
          <a:sy n="93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70A431-C972-4B45-AC5C-8A079C3DF873}" type="datetimeFigureOut">
              <a:rPr lang="en-US"/>
              <a:pPr>
                <a:defRPr/>
              </a:pPr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591DF4-10A0-4E23-B24F-B6BB8290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1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94F62BB-E893-465E-BFFB-323F178EAC7F}" type="slidenum">
              <a:rPr lang="en-GB" altLang="en-US" sz="2400" i="1" smtClean="0">
                <a:solidFill>
                  <a:srgbClr val="000000"/>
                </a:solidFill>
                <a:ea typeface="MS PGothic" panose="020B0600070205080204" pitchFamily="34" charset="-128"/>
              </a:rPr>
              <a:pPr algn="ctr" eaLnBrk="1" hangingPunct="1"/>
              <a:t>21</a:t>
            </a:fld>
            <a:endParaRPr lang="en-GB" altLang="en-US" sz="2400" i="1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021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84EC9B3-B5E8-428E-B642-D4F8CEF9CC75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25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6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101EF1B-C930-4B90-8FA5-A2CA39F3AB63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26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49BE2A8-FB36-4C77-A40E-5B1D63D85572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27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20BF8A6-3F5B-436B-80C6-E29BE3F2FFFE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28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663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2E9C6-063E-45EC-B870-EF4E8A63135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970C6-A763-45AD-AFC1-91AB0280715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9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2319E-CEC7-4C3D-B0C0-402A59DC47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3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B39F-14F0-4CE0-B1C8-9097D625A8B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1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EEDB-C16B-41D4-A5C2-773A0C4BFD3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6BBD2-E73F-4089-A083-6E240F87D61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42EE-E096-4A0F-A371-991A5BDCB0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8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23D6-BF53-4283-BAB2-BA57EAD6555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98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3DA2-957C-4265-A278-84A9A9CDE4C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F0603-86DE-4966-8FED-C58E850FC7A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5406-B4B5-4871-B953-C7974AD66E4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B47A3-90F6-4E37-845D-FB3C008ADA8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560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1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315E499-757D-4C93-B00C-3C0A96805A2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iming>
    <p:tnLst>
      <p:par>
        <p:cTn id="1" dur="indefinite" restart="never" nodeType="tmRoot"/>
      </p:par>
    </p:tnLst>
  </p:timing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748155"/>
            <a:ext cx="6212440" cy="1555750"/>
          </a:xfrm>
        </p:spPr>
        <p:txBody>
          <a:bodyPr/>
          <a:lstStyle/>
          <a:p>
            <a:pPr algn="r" eaLnBrk="1" hangingPunct="1">
              <a:defRPr/>
            </a:pPr>
            <a:r>
              <a:rPr lang="fa-IR" b="1" dirty="0" smtClean="0"/>
              <a:t>هیجان، ذهن آگاهی، </a:t>
            </a:r>
            <a:r>
              <a:rPr lang="fa-IR" b="1" dirty="0" smtClean="0"/>
              <a:t>و پذیرش</a:t>
            </a:r>
            <a:endParaRPr lang="en-US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95420"/>
            <a:ext cx="6400800" cy="762000"/>
          </a:xfrm>
        </p:spPr>
        <p:txBody>
          <a:bodyPr/>
          <a:lstStyle/>
          <a:p>
            <a:pPr eaLnBrk="1" hangingPunct="1">
              <a:defRPr/>
            </a:pPr>
            <a:r>
              <a:rPr lang="fa-IR" dirty="0" smtClean="0"/>
              <a:t>احمد سهرابی</a:t>
            </a:r>
          </a:p>
          <a:p>
            <a:pPr eaLnBrk="1" hangingPunct="1">
              <a:defRPr/>
            </a:pPr>
            <a:r>
              <a:rPr lang="fa-IR" dirty="0" smtClean="0"/>
              <a:t>دانشگاه کردستان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74040" y="387985"/>
            <a:ext cx="61071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fa-IR" kern="0" dirty="0" smtClean="0">
                <a:effectLst/>
              </a:rPr>
              <a:t>مداخله های روانشناختی</a:t>
            </a:r>
          </a:p>
          <a:p>
            <a:pPr algn="r" eaLnBrk="1" hangingPunct="1">
              <a:defRPr/>
            </a:pPr>
            <a:r>
              <a:rPr lang="fa-IR" kern="0" dirty="0" smtClean="0">
                <a:effectLst/>
              </a:rPr>
              <a:t>در </a:t>
            </a:r>
            <a:r>
              <a:rPr lang="fa-IR" kern="0" dirty="0" smtClean="0">
                <a:effectLst/>
              </a:rPr>
              <a:t>شکست </a:t>
            </a:r>
            <a:r>
              <a:rPr lang="fa-IR" kern="0" dirty="0" smtClean="0">
                <a:effectLst/>
              </a:rPr>
              <a:t>عشقی:</a:t>
            </a:r>
            <a:endParaRPr lang="en-US" kern="0" dirty="0" smtClean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" y="718820"/>
            <a:ext cx="2935288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7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7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3" y="-50433"/>
            <a:ext cx="9213273" cy="690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7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5791200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fa-IR" dirty="0" smtClean="0">
              <a:effectLst/>
            </a:endParaRPr>
          </a:p>
          <a:p>
            <a:pPr algn="l" rtl="0"/>
            <a:r>
              <a:rPr lang="fa-IR" dirty="0" smtClean="0">
                <a:effectLst/>
              </a:rPr>
              <a:t>کندن چاله</a:t>
            </a:r>
            <a:endParaRPr lang="en-US" dirty="0">
              <a:effectLst/>
            </a:endParaRPr>
          </a:p>
          <a:p>
            <a:pPr algn="l" rtl="0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534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شیر گرسنه (مظطرب نشدن سخت</a:t>
            </a:r>
            <a:r>
              <a:rPr lang="fa-IR" dirty="0"/>
              <a:t>،</a:t>
            </a:r>
            <a:r>
              <a:rPr lang="fa-IR" dirty="0" smtClean="0"/>
              <a:t> غذا دادن آسان)</a:t>
            </a:r>
          </a:p>
          <a:p>
            <a:r>
              <a:rPr lang="fa-IR" dirty="0"/>
              <a:t>چارلی چاپلین</a:t>
            </a:r>
          </a:p>
          <a:p>
            <a:r>
              <a:rPr lang="fa-IR" dirty="0" smtClean="0"/>
              <a:t>مثال کوسه</a:t>
            </a:r>
          </a:p>
          <a:p>
            <a:r>
              <a:rPr lang="fa-IR" dirty="0" smtClean="0"/>
              <a:t>ارتفاع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2192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مسیر شرقی:</a:t>
            </a:r>
          </a:p>
          <a:p>
            <a:pPr lvl="1">
              <a:defRPr/>
            </a:pPr>
            <a:r>
              <a:rPr lang="fa-IR" dirty="0" smtClean="0"/>
              <a:t>بال/بعد فکری</a:t>
            </a:r>
          </a:p>
          <a:p>
            <a:pPr lvl="1">
              <a:defRPr/>
            </a:pPr>
            <a:r>
              <a:rPr lang="fa-IR" dirty="0" smtClean="0"/>
              <a:t>بال/بعد </a:t>
            </a:r>
            <a:r>
              <a:rPr lang="fa-IR" dirty="0"/>
              <a:t>مهربانی</a:t>
            </a:r>
          </a:p>
          <a:p>
            <a:pPr lvl="1">
              <a:defRPr/>
            </a:pPr>
            <a:endParaRPr lang="fa-IR" dirty="0" smtClean="0"/>
          </a:p>
          <a:p>
            <a:pPr>
              <a:defRPr/>
            </a:pPr>
            <a:r>
              <a:rPr lang="fa-IR" dirty="0" smtClean="0"/>
              <a:t>مسیر روانشناسی: </a:t>
            </a:r>
          </a:p>
          <a:p>
            <a:pPr>
              <a:defRPr/>
            </a:pPr>
            <a:r>
              <a:rPr lang="fa-IR" dirty="0" smtClean="0"/>
              <a:t> اضطراب-&gt; مواجهه</a:t>
            </a:r>
          </a:p>
          <a:p>
            <a:pPr>
              <a:defRPr/>
            </a:pPr>
            <a:r>
              <a:rPr lang="fa-IR" dirty="0" smtClean="0"/>
              <a:t>افسردگی-&gt; فعالسازی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fa-IR" dirty="0"/>
          </a:p>
          <a:p>
            <a:pPr>
              <a:defRPr/>
            </a:pPr>
            <a:endParaRPr lang="fa-IR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علاج: دم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>
                <a:effectLst/>
              </a:rPr>
              <a:t>this very moment is the perfect teacher</a:t>
            </a:r>
            <a:r>
              <a:rPr lang="en-US" dirty="0" smtClean="0">
                <a:effectLst/>
              </a:rPr>
              <a:t>, as Buddhist teacher </a:t>
            </a:r>
            <a:r>
              <a:rPr lang="en-US" dirty="0" err="1" smtClean="0">
                <a:effectLst/>
              </a:rPr>
              <a:t>Pema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Chodron</a:t>
            </a:r>
            <a:r>
              <a:rPr lang="en-US" dirty="0" smtClean="0">
                <a:effectLst/>
              </a:rPr>
              <a:t> famously said</a:t>
            </a:r>
            <a:r>
              <a:rPr lang="fa-IR" dirty="0" smtClean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Chodron</a:t>
            </a:r>
            <a:r>
              <a:rPr lang="en-US" dirty="0" smtClean="0">
                <a:effectLst/>
              </a:rPr>
              <a:t>, 1997).</a:t>
            </a:r>
          </a:p>
          <a:p>
            <a:pPr marL="0" indent="0" algn="l" rtl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حضور ذهن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تمرین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گسلش/دفیوژن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نام گذاری ذهن خود(غیر از نام خود)</a:t>
            </a:r>
          </a:p>
          <a:p>
            <a:r>
              <a:rPr lang="fa-IR" dirty="0" smtClean="0"/>
              <a:t>برچسب به تجارب و افکار</a:t>
            </a:r>
          </a:p>
          <a:p>
            <a:r>
              <a:rPr lang="fa-IR" dirty="0" smtClean="0"/>
              <a:t>تجسم قراردادن افکار روی ابرها</a:t>
            </a:r>
          </a:p>
        </p:txBody>
      </p:sp>
    </p:spTree>
    <p:extLst>
      <p:ext uri="{BB962C8B-B14F-4D97-AF65-F5344CB8AC3E}">
        <p14:creationId xmlns:p14="http://schemas.microsoft.com/office/powerpoint/2010/main" val="164876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610600" cy="1139825"/>
          </a:xfrm>
        </p:spPr>
        <p:txBody>
          <a:bodyPr/>
          <a:lstStyle/>
          <a:p>
            <a:r>
              <a:rPr lang="en-US" sz="3200" dirty="0">
                <a:effectLst/>
              </a:rPr>
              <a:t>James stream of </a:t>
            </a:r>
            <a:r>
              <a:rPr lang="en-US" sz="3200" dirty="0" err="1" smtClean="0">
                <a:effectLst/>
              </a:rPr>
              <a:t>consc</a:t>
            </a: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619115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yin y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eng shui yin and yang symb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657225"/>
            <a:ext cx="8315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میکروب روان=&gt; </a:t>
            </a:r>
          </a:p>
          <a:p>
            <a:r>
              <a:rPr lang="fa-IR" dirty="0" smtClean="0"/>
              <a:t>واکسن  و آنتی بیوتیک=&gt;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3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331913" y="622300"/>
            <a:ext cx="4968875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a-IR" altLang="en-US" sz="3600" dirty="0" smtClean="0">
                <a:cs typeface="Nasim" panose="00000700000000000000" pitchFamily="2" charset="-78"/>
              </a:rPr>
              <a:t> تعریف شفقت</a:t>
            </a:r>
            <a:endParaRPr lang="en-GB" altLang="en-US" sz="3600" dirty="0" smtClean="0">
              <a:cs typeface="Nasim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51100" y="1700213"/>
            <a:ext cx="6473825" cy="4484687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fa-IR" altLang="en-US" sz="2800" dirty="0" smtClean="0">
                <a:cs typeface="B Arash" panose="00000400000000000000" pitchFamily="2" charset="-78"/>
              </a:rPr>
              <a:t>حساسیت به رنج خود و دیگران با تعهد عمیق به تلاش برای تسکین آن</a:t>
            </a:r>
            <a:endParaRPr lang="en-GB" altLang="en-US" sz="2800" dirty="0" smtClean="0">
              <a:cs typeface="B Arash" panose="00000400000000000000" pitchFamily="2" charset="-7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dirty="0" smtClean="0"/>
              <a:t>“…a </a:t>
            </a:r>
            <a:r>
              <a:rPr lang="en-GB" altLang="en-US" i="1" dirty="0" smtClean="0"/>
              <a:t>sensitivity</a:t>
            </a:r>
            <a:r>
              <a:rPr lang="en-GB" altLang="en-US" dirty="0" smtClean="0"/>
              <a:t> to the suffering of self and others , with a deep commitment</a:t>
            </a:r>
            <a:r>
              <a:rPr lang="en-GB" altLang="en-US" i="1" dirty="0" smtClean="0"/>
              <a:t> </a:t>
            </a:r>
            <a:r>
              <a:rPr lang="en-GB" altLang="en-US" dirty="0" smtClean="0"/>
              <a:t>to try to relieve it.”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dirty="0" smtClean="0"/>
              <a:t>The Dalai Lama (1995)</a:t>
            </a:r>
            <a:endParaRPr lang="fa-IR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fa-IR" alt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C&gt;E&gt;EQ</a:t>
            </a: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993900"/>
            <a:ext cx="1905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defRPr/>
            </a:pPr>
            <a:fld id="{50187982-A41E-43E5-97B7-EC74B99C91F4}" type="slidenum">
              <a:rPr lang="en-GB" altLang="en-US" sz="2400" smtClean="0">
                <a:solidFill>
                  <a:srgbClr val="898989"/>
                </a:solidFill>
                <a:latin typeface="Helvetica" panose="020B0604020202020204" pitchFamily="34" charset="0"/>
              </a:rPr>
              <a:pPr algn="ctr">
                <a:spcBef>
                  <a:spcPct val="0"/>
                </a:spcBef>
                <a:defRPr/>
              </a:pPr>
              <a:t>21</a:t>
            </a:fld>
            <a:endParaRPr lang="en-GB" altLang="en-US" sz="2400" dirty="0" smtClean="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مربی الف و 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</a:t>
            </a:r>
            <a:r>
              <a:rPr lang="fa-IR" altLang="en-US" smtClean="0"/>
              <a:t> </a:t>
            </a:r>
            <a:r>
              <a:rPr lang="en-US" altLang="en-US" smtClean="0"/>
              <a:t>Vagus</a:t>
            </a:r>
            <a:r>
              <a:rPr lang="fa-IR" altLang="en-US" smtClean="0"/>
              <a:t> </a:t>
            </a:r>
            <a:r>
              <a:rPr lang="en-US" altLang="en-US" smtClean="0"/>
              <a:t>Nerve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fa-IR" altLang="en-US" smtClean="0"/>
              <a:t>عصب واگ</a:t>
            </a:r>
            <a:endParaRPr lang="en-US" alt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z="2000" smtClean="0"/>
              <a:t>اثر روی ضربان قلب</a:t>
            </a:r>
          </a:p>
          <a:p>
            <a:pPr>
              <a:defRPr/>
            </a:pPr>
            <a:r>
              <a:rPr lang="fa-IR" altLang="en-US" sz="2000" smtClean="0"/>
              <a:t>دوستی</a:t>
            </a:r>
          </a:p>
          <a:p>
            <a:pPr>
              <a:defRPr/>
            </a:pPr>
            <a:r>
              <a:rPr lang="fa-IR" altLang="en-US" sz="2000" smtClean="0"/>
              <a:t>تعلق</a:t>
            </a:r>
          </a:p>
          <a:p>
            <a:pPr>
              <a:defRPr/>
            </a:pPr>
            <a:r>
              <a:rPr lang="fa-IR" altLang="en-US" sz="2000" smtClean="0"/>
              <a:t>امنیت</a:t>
            </a:r>
            <a:endParaRPr lang="en-US" altLang="en-US" sz="200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CA925CA5-5607-4A09-80A7-6CD532C99F9A}" type="slidenum">
              <a:rPr lang="en-GB" altLang="en-US" sz="1400" smtClean="0">
                <a:solidFill>
                  <a:srgbClr val="898989"/>
                </a:solidFill>
              </a:rPr>
              <a:pPr>
                <a:defRPr/>
              </a:pPr>
              <a:t>23</a:t>
            </a:fld>
            <a:endParaRPr lang="en-GB" altLang="en-US" sz="1400" smtClean="0">
              <a:solidFill>
                <a:srgbClr val="898989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86000"/>
            <a:ext cx="2971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اکسی توسین</a:t>
            </a:r>
            <a:endParaRPr lang="en-US" alt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800" smtClean="0"/>
              <a:t>Oxytocin</a:t>
            </a:r>
            <a:endParaRPr lang="fa-IR" altLang="en-US" sz="1800" smtClean="0"/>
          </a:p>
          <a:p>
            <a:pPr>
              <a:defRPr/>
            </a:pPr>
            <a:r>
              <a:rPr lang="fa-IR" altLang="en-US" sz="1800" smtClean="0"/>
              <a:t>مراقبت</a:t>
            </a:r>
          </a:p>
          <a:p>
            <a:pPr>
              <a:defRPr/>
            </a:pPr>
            <a:r>
              <a:rPr lang="fa-IR" altLang="en-US" sz="1800" smtClean="0"/>
              <a:t>محبت</a:t>
            </a:r>
          </a:p>
          <a:p>
            <a:pPr>
              <a:defRPr/>
            </a:pPr>
            <a:r>
              <a:rPr lang="fa-IR" altLang="en-US" sz="1800" smtClean="0"/>
              <a:t>شیردهی</a:t>
            </a:r>
          </a:p>
          <a:p>
            <a:pPr>
              <a:defRPr/>
            </a:pPr>
            <a:r>
              <a:rPr lang="fa-IR" altLang="en-US" sz="1800" smtClean="0"/>
              <a:t>شفقت</a:t>
            </a:r>
          </a:p>
          <a:p>
            <a:pPr>
              <a:defRPr/>
            </a:pPr>
            <a:r>
              <a:rPr lang="fa-IR" altLang="en-US" sz="1800" smtClean="0"/>
              <a:t>عشق</a:t>
            </a:r>
            <a:endParaRPr lang="en-US" altLang="en-US" sz="180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DBB31AB-5833-481A-9EBF-12B890C80A70}" type="slidenum">
              <a:rPr lang="en-GB" altLang="en-US" sz="1400" smtClean="0">
                <a:solidFill>
                  <a:srgbClr val="898989"/>
                </a:solidFill>
              </a:rPr>
              <a:pPr>
                <a:defRPr/>
              </a:pPr>
              <a:t>24</a:t>
            </a:fld>
            <a:endParaRPr lang="en-GB" altLang="en-US" sz="1400" smtClean="0">
              <a:solidFill>
                <a:srgbClr val="898989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847850"/>
            <a:ext cx="2085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3500" y="177800"/>
            <a:ext cx="6584950" cy="4556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سیستم های هیجان</a:t>
            </a:r>
            <a:endParaRPr lang="en-GB" altLang="fa-I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8195" name="Oval 3"/>
          <p:cNvSpPr>
            <a:spLocks noChangeArrowheads="1"/>
          </p:cNvSpPr>
          <p:nvPr/>
        </p:nvSpPr>
        <p:spPr bwMode="auto">
          <a:xfrm>
            <a:off x="590550" y="1595438"/>
            <a:ext cx="3240088" cy="2303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499100" y="1425575"/>
            <a:ext cx="3240088" cy="2233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fa-IR" sz="1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6750" y="1806575"/>
            <a:ext cx="3148013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متمرکز بر منبع/مشوق</a:t>
            </a:r>
          </a:p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خواستن، حصول، پیشرفت، مصرف</a:t>
            </a:r>
          </a:p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فعالسازی</a:t>
            </a:r>
            <a:endParaRPr lang="en-GB" altLang="fa-IR" sz="2700" b="1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65788" y="1489075"/>
            <a:ext cx="283368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متمرکز بر نخواستن/تعلق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a-IR" altLang="fa-IR" sz="1400" b="1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ایمنی-مهربانی</a:t>
            </a: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a-IR" altLang="fa-IR" sz="1100" b="1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آرام سازی</a:t>
            </a:r>
          </a:p>
        </p:txBody>
      </p:sp>
      <p:sp>
        <p:nvSpPr>
          <p:cNvPr id="648199" name="Oval 7"/>
          <p:cNvSpPr>
            <a:spLocks noChangeArrowheads="1"/>
          </p:cNvSpPr>
          <p:nvPr/>
        </p:nvSpPr>
        <p:spPr bwMode="auto">
          <a:xfrm>
            <a:off x="2705100" y="3832225"/>
            <a:ext cx="3956050" cy="2312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متمرکز بر تهدید</a:t>
            </a: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جستجوی حمایت/ایمنی</a:t>
            </a:r>
          </a:p>
          <a:p>
            <a:pPr algn="ctr" eaLnBrk="1" hangingPunct="1">
              <a:defRPr/>
            </a:pPr>
            <a:endParaRPr lang="fa-IR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فعالسازی/بازداری</a:t>
            </a: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>
            <a:off x="3924300" y="2865438"/>
            <a:ext cx="1447800" cy="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3914775" y="2362200"/>
            <a:ext cx="1368425" cy="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>
            <a:off x="2403475" y="3946525"/>
            <a:ext cx="503238" cy="504825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 flipV="1">
            <a:off x="2835275" y="3802063"/>
            <a:ext cx="358775" cy="360362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4" name="Line 12"/>
          <p:cNvSpPr>
            <a:spLocks noChangeShapeType="1"/>
          </p:cNvSpPr>
          <p:nvPr/>
        </p:nvSpPr>
        <p:spPr bwMode="auto">
          <a:xfrm flipH="1">
            <a:off x="6253163" y="3649663"/>
            <a:ext cx="503237" cy="576262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5" name="Line 13"/>
          <p:cNvSpPr>
            <a:spLocks noChangeShapeType="1"/>
          </p:cNvSpPr>
          <p:nvPr/>
        </p:nvSpPr>
        <p:spPr bwMode="auto">
          <a:xfrm flipV="1">
            <a:off x="5840413" y="3492500"/>
            <a:ext cx="374650" cy="40640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051175" y="59515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07" name="Text Box 15"/>
          <p:cNvSpPr txBox="1">
            <a:spLocks noChangeArrowheads="1"/>
          </p:cNvSpPr>
          <p:nvPr/>
        </p:nvSpPr>
        <p:spPr bwMode="auto">
          <a:xfrm>
            <a:off x="3013075" y="6118225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sz="2800" b="1" dirty="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خشم، اضطراب، تنفر</a:t>
            </a:r>
            <a:endParaRPr lang="en-US" altLang="fa-IR" sz="2800" b="1" dirty="0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250950" y="113982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620713" y="1068388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سائق، تهییج، حیات</a:t>
            </a:r>
            <a:endParaRPr lang="en-US" altLang="fa-IR" b="1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930900" y="922338"/>
            <a:ext cx="244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11" name="Text Box 19"/>
          <p:cNvSpPr txBox="1">
            <a:spLocks noChangeArrowheads="1"/>
          </p:cNvSpPr>
          <p:nvPr/>
        </p:nvSpPr>
        <p:spPr bwMode="auto">
          <a:xfrm>
            <a:off x="5173663" y="922338"/>
            <a:ext cx="356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b="1" dirty="0">
                <a:solidFill>
                  <a:srgbClr val="00967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آرامش،ایمنی، پیوند</a:t>
            </a:r>
            <a:endParaRPr lang="en-US" altLang="fa-IR" b="1" dirty="0">
              <a:solidFill>
                <a:srgbClr val="00967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60350"/>
            <a:ext cx="723900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با شفقت </a:t>
            </a:r>
            <a:endParaRPr lang="en-US" altLang="fa-IR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2997200"/>
            <a:ext cx="936625" cy="863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357563"/>
            <a:ext cx="1223962" cy="7921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>
                <a:solidFill>
                  <a:prstClr val="black"/>
                </a:solidFill>
                <a:latin typeface="Baskerville Old Face" pitchFamily="18" charset="0"/>
              </a:rPr>
              <a:t>شفقت</a:t>
            </a:r>
            <a:endParaRPr lang="en-GB" altLang="fa-I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60350"/>
            <a:ext cx="723900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متمرکز بر تهدید</a:t>
            </a:r>
            <a:endParaRPr lang="en-US" altLang="fa-I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3189288"/>
            <a:ext cx="260350" cy="479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513138"/>
            <a:ext cx="260350" cy="4810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solidFill>
            <a:srgbClr val="FC0128"/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 smtClean="0">
                <a:solidFill>
                  <a:schemeClr val="bg1"/>
                </a:solidFill>
                <a:latin typeface="Baskerville Old Face" pitchFamily="18" charset="0"/>
              </a:rPr>
              <a:t>تهدید</a:t>
            </a:r>
            <a:endParaRPr lang="en-GB" altLang="fa-I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8800" y="184150"/>
            <a:ext cx="8045450" cy="7445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ذهن خود انتقادگر نیز </a:t>
            </a:r>
            <a:r>
              <a:rPr lang="fa-IR" altLang="fa-I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متمرکز بر تهدید است</a:t>
            </a:r>
            <a:endParaRPr lang="en-US" altLang="fa-I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3189288"/>
            <a:ext cx="260350" cy="479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513138"/>
            <a:ext cx="260350" cy="4810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solidFill>
            <a:srgbClr val="FC0128"/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 smtClean="0">
                <a:solidFill>
                  <a:schemeClr val="bg1"/>
                </a:solidFill>
                <a:latin typeface="Baskerville Old Face" pitchFamily="18" charset="0"/>
              </a:rPr>
              <a:t>خودانتقادی</a:t>
            </a:r>
            <a:endParaRPr lang="en-GB" altLang="fa-I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 </a:t>
            </a:r>
            <a:r>
              <a:rPr lang="fa-IR" altLang="fa-IR" sz="4800" b="1" i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به</a:t>
            </a: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دیگران</a:t>
            </a:r>
            <a:endParaRPr lang="en-CA" altLang="fa-IR" sz="40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1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113"/>
            <a:ext cx="7918450" cy="4537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دیگران ازت سوء استفاده می کنند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خیلی دلسوز باشم دیگران بهم خیلی متکی می شوند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نمی توانم مشکل دیگران را تحمل کنم/برتابم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What’s </a:t>
            </a:r>
            <a:r>
              <a:rPr lang="en-US" dirty="0"/>
              <a:t>most  import: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36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7375" cy="1419225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fa-IR" altLang="fa-IR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 </a:t>
            </a:r>
            <a:r>
              <a:rPr lang="fa-IR" altLang="fa-IR" sz="4800" b="1" i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از طرف </a:t>
            </a: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دیگران</a:t>
            </a:r>
            <a:endParaRPr lang="en-CA" altLang="fa-IR" sz="40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989138"/>
            <a:ext cx="8826500" cy="4114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می ترسم اگر از دیگران بخواهم مهربان بشوند، نشوند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نگرانم که فقط دیگران دلسوز می شوند که چیزی ازم بخواهند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فکر می کنم اگر دیگران مهربان و حامی من باشند مانع درست می کنم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</a:t>
            </a:r>
            <a:r>
              <a:rPr lang="fa-IR" altLang="fa-IR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a-IR" altLang="fa-IR" sz="3200" b="1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به</a:t>
            </a:r>
            <a:r>
              <a:rPr lang="fa-IR" altLang="fa-I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a-IR" altLang="fa-I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خود</a:t>
            </a:r>
            <a:endParaRPr lang="en-CA" altLang="fa-IR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5013325"/>
          </a:xfrm>
        </p:spPr>
        <p:txBody>
          <a:bodyPr/>
          <a:lstStyle/>
          <a:p>
            <a:pPr>
              <a:defRPr/>
            </a:pPr>
            <a:r>
              <a:rPr lang="fa-IR" altLang="fa-IR" sz="2400" b="1" smtClean="0"/>
              <a:t>می ترسم در صورت تقویت دلسوزی به خودم، کسی می شوم که دوست ندارم </a:t>
            </a:r>
            <a:endParaRPr lang="en-CA" altLang="fa-IR" sz="2400" b="1" smtClean="0"/>
          </a:p>
          <a:p>
            <a:pPr>
              <a:defRPr/>
            </a:pPr>
            <a:endParaRPr lang="en-CA" altLang="fa-IR" sz="2400" b="1" smtClean="0"/>
          </a:p>
          <a:p>
            <a:pPr>
              <a:defRPr/>
            </a:pPr>
            <a:r>
              <a:rPr lang="fa-IR" altLang="fa-IR" sz="2400" b="1" smtClean="0"/>
              <a:t>می ترسم در صورت دلسوزتر شدن، شخص ضعیفی می شوم </a:t>
            </a:r>
            <a:endParaRPr lang="en-CA" altLang="fa-IR" sz="2400" b="1" smtClean="0"/>
          </a:p>
          <a:p>
            <a:pPr>
              <a:defRPr/>
            </a:pPr>
            <a:endParaRPr lang="en-CA" altLang="fa-IR" sz="2400" b="1" smtClean="0"/>
          </a:p>
          <a:p>
            <a:pPr>
              <a:defRPr/>
            </a:pPr>
            <a:r>
              <a:rPr lang="fa-IR" altLang="fa-IR" sz="2400" b="1" smtClean="0"/>
              <a:t>می ترسم در صورت تقویت دلسوزی به خودم، گرفتار احساس فقدان یا ماتم شوم</a:t>
            </a:r>
            <a:endParaRPr lang="en-CA" altLang="fa-IR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ارزش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142999"/>
            <a:ext cx="6019800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5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5487"/>
          </a:xfrm>
        </p:spPr>
        <p:txBody>
          <a:bodyPr/>
          <a:lstStyle/>
          <a:p>
            <a:r>
              <a:rPr lang="fa-IR" dirty="0" smtClean="0"/>
              <a:t>سنگ مزار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4953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2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Movie Screen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i="1" dirty="0">
                <a:effectLst/>
              </a:rPr>
              <a:t/>
            </a:r>
            <a:br>
              <a:rPr lang="en-US" sz="1800" i="1" dirty="0">
                <a:effectLst/>
              </a:rPr>
            </a:br>
            <a:r>
              <a:rPr lang="en-US" sz="1800" dirty="0">
                <a:effectLst/>
              </a:rPr>
              <a:t>Suggest to clients that the observer self is a movie screen. Every day a new movie plays on </a:t>
            </a:r>
            <a:r>
              <a:rPr lang="en-US" sz="1800" dirty="0" smtClean="0">
                <a:effectLst/>
              </a:rPr>
              <a:t>the screen—tragedies</a:t>
            </a:r>
            <a:r>
              <a:rPr lang="en-US" sz="1800" dirty="0">
                <a:effectLst/>
              </a:rPr>
              <a:t>, comedies, adventures, love stories. All of them are full of emotions, like </a:t>
            </a:r>
            <a:r>
              <a:rPr lang="en-US" sz="1800" dirty="0" smtClean="0">
                <a:effectLst/>
              </a:rPr>
              <a:t>loss, hope</a:t>
            </a:r>
            <a:r>
              <a:rPr lang="en-US" sz="1800" dirty="0">
                <a:effectLst/>
              </a:rPr>
              <a:t>, joy, and fear. And all have an unending stream of ever-changing dialogue, analogous to </a:t>
            </a:r>
            <a:r>
              <a:rPr lang="en-US" sz="1800" dirty="0" smtClean="0">
                <a:effectLst/>
              </a:rPr>
              <a:t>the thoughts </a:t>
            </a:r>
            <a:r>
              <a:rPr lang="en-US" sz="1800" dirty="0">
                <a:effectLst/>
              </a:rPr>
              <a:t>the mind constantly churns out. Though the movies, the emotions, and the dialogue constantly change, the screen is always there and remains the same.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Encourage clients to detach from current emotions and thoughts and simply notice all of </a:t>
            </a:r>
            <a:r>
              <a:rPr lang="en-US" sz="1800" dirty="0" smtClean="0">
                <a:effectLst/>
              </a:rPr>
              <a:t>the experiences </a:t>
            </a:r>
            <a:r>
              <a:rPr lang="en-US" sz="1800" dirty="0">
                <a:effectLst/>
              </a:rPr>
              <a:t>that have shown up on the movie screen today and in the moment. Suggest to </a:t>
            </a:r>
            <a:r>
              <a:rPr lang="en-US" sz="1800" dirty="0" smtClean="0">
                <a:effectLst/>
              </a:rPr>
              <a:t>clients that </a:t>
            </a:r>
            <a:r>
              <a:rPr lang="en-US" sz="1800" dirty="0">
                <a:effectLst/>
              </a:rPr>
              <a:t>they can be the screen, allowing experiences to come and go and allowing thoughts to come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and go.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23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The Chessboard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>
                <a:effectLst/>
              </a:rPr>
              <a:t/>
            </a:r>
            <a:br>
              <a:rPr lang="en-US" i="1" dirty="0">
                <a:effectLst/>
              </a:rPr>
            </a:br>
            <a:r>
              <a:rPr lang="en-US" dirty="0">
                <a:effectLst/>
              </a:rPr>
              <a:t>With the chessboard metaphor, clients come to see themselves as the chessboard itself, </a:t>
            </a:r>
            <a:r>
              <a:rPr lang="en-US" dirty="0" smtClean="0">
                <a:effectLst/>
              </a:rPr>
              <a:t>rather than </a:t>
            </a:r>
            <a:r>
              <a:rPr lang="en-US" dirty="0">
                <a:effectLst/>
              </a:rPr>
              <a:t>any of the pieces or the outcome of the game (Hayes et al., 1999). We recommend keeping a chessboard in your office to fully utilize this excellent metaphor.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2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Mountain MF</a:t>
            </a:r>
            <a:endParaRPr lang="fa-IR" dirty="0" smtClean="0"/>
          </a:p>
          <a:p>
            <a:r>
              <a:rPr lang="fa-IR" dirty="0" smtClean="0"/>
              <a:t>آب و هوای مختلف-مهمانخانه دل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1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10" y="1600200"/>
            <a:ext cx="3624580" cy="4530725"/>
          </a:xfrm>
        </p:spPr>
      </p:pic>
    </p:spTree>
    <p:extLst>
      <p:ext uri="{BB962C8B-B14F-4D97-AF65-F5344CB8AC3E}">
        <p14:creationId xmlns:p14="http://schemas.microsoft.com/office/powerpoint/2010/main" val="52008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 </a:t>
            </a:r>
            <a:r>
              <a:rPr lang="en-US" dirty="0"/>
              <a:t>import: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island </a:t>
            </a:r>
            <a:r>
              <a:rPr lang="en-US" dirty="0"/>
              <a:t>relation=&gt; love-&gt;cost like flex-</a:t>
            </a:r>
            <a:r>
              <a:rPr lang="en-US" dirty="0" err="1"/>
              <a:t>delus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6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رنج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1725"/>
          </a:xfrm>
        </p:spPr>
        <p:txBody>
          <a:bodyPr/>
          <a:lstStyle/>
          <a:p>
            <a:r>
              <a:rPr lang="fa-IR" dirty="0" smtClean="0"/>
              <a:t>مشکلات و مخصوصاً شکست عشقی</a:t>
            </a:r>
          </a:p>
          <a:p>
            <a:pPr lvl="1"/>
            <a:r>
              <a:rPr lang="fa-IR" dirty="0" smtClean="0"/>
              <a:t>هر کس را ممکن است مبتلا کند از دانشجو تا ...</a:t>
            </a:r>
          </a:p>
          <a:p>
            <a:pPr lvl="1"/>
            <a:r>
              <a:rPr lang="fa-IR" dirty="0" smtClean="0"/>
              <a:t>از هر گروه اقتصادی-اجتماعی</a:t>
            </a:r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362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سود و زیان عشق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sz="2400" dirty="0" smtClean="0">
                <a:effectLst/>
              </a:rPr>
              <a:t>هزینه-فایده شکست عشقی (نه لزوماً بیماری)</a:t>
            </a:r>
          </a:p>
          <a:p>
            <a:pPr algn="r"/>
            <a:r>
              <a:rPr lang="fa-IR" sz="2400" dirty="0" smtClean="0">
                <a:effectLst/>
              </a:rPr>
              <a:t>استعاره ی نیلوفر در بودیسم که ریشه اش در مرداب است و به سوی آفتاب رشد می کند  </a:t>
            </a:r>
          </a:p>
        </p:txBody>
      </p:sp>
    </p:spTree>
    <p:extLst>
      <p:ext uri="{BB962C8B-B14F-4D97-AF65-F5344CB8AC3E}">
        <p14:creationId xmlns:p14="http://schemas.microsoft.com/office/powerpoint/2010/main" val="23898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دو گونه </a:t>
            </a:r>
            <a:r>
              <a:rPr lang="fa-IR" dirty="0"/>
              <a:t>شناخت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pPr marL="457200" lvl="1" indent="0" rtl="0">
              <a:buNone/>
            </a:pPr>
            <a:r>
              <a:rPr lang="fa-IR" dirty="0" smtClean="0">
                <a:effectLst/>
              </a:rPr>
              <a:t>واکنشی: کنار کشیدن (غم)، ریسک، هیجان های دیگر(نگرانی، حسادت، تنفر، خشم)</a:t>
            </a:r>
          </a:p>
          <a:p>
            <a:pPr marL="457200" lvl="1" indent="0" rtl="0">
              <a:buNone/>
            </a:pPr>
            <a:r>
              <a:rPr lang="fa-IR" dirty="0" smtClean="0">
                <a:effectLst/>
              </a:rPr>
              <a:t>کنشی: ...نیاز به تقویت (متوجه بودن-پذیرش...)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تفکر جانبی: سرکوب فکر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Zebra, </a:t>
            </a:r>
            <a:r>
              <a:rPr lang="en-US" dirty="0" err="1" smtClean="0">
                <a:effectLst/>
              </a:rPr>
              <a:t>Whitebear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Negative effect, j-</a:t>
            </a:r>
            <a:r>
              <a:rPr lang="en-US" dirty="0" err="1" smtClean="0">
                <a:effectLst/>
              </a:rPr>
              <a:t>ss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990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3278</TotalTime>
  <Words>512</Words>
  <Application>Microsoft Office PowerPoint</Application>
  <PresentationFormat>On-screen Show (4:3)</PresentationFormat>
  <Paragraphs>154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Arial</vt:lpstr>
      <vt:lpstr>B Arash</vt:lpstr>
      <vt:lpstr>Baskerville Old Face</vt:lpstr>
      <vt:lpstr>Calibri</vt:lpstr>
      <vt:lpstr>Helvetica</vt:lpstr>
      <vt:lpstr>Nasim</vt:lpstr>
      <vt:lpstr>Times New Roman</vt:lpstr>
      <vt:lpstr>Wingdings</vt:lpstr>
      <vt:lpstr>Orbit</vt:lpstr>
      <vt:lpstr>هیجان، ذهن آگاهی، و پذیرش</vt:lpstr>
      <vt:lpstr>PowerPoint Presentation</vt:lpstr>
      <vt:lpstr>?</vt:lpstr>
      <vt:lpstr>Most  import:  </vt:lpstr>
      <vt:lpstr>رنج</vt:lpstr>
      <vt:lpstr>سود و زیان عشق</vt:lpstr>
      <vt:lpstr>دو گونه شناخت </vt:lpstr>
      <vt:lpstr>تفکر جانبی: سرکوب فکر</vt:lpstr>
      <vt:lpstr>Negative effect, j-ss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مقدمه</vt:lpstr>
      <vt:lpstr>علاج: دم</vt:lpstr>
      <vt:lpstr>حضور ذهن</vt:lpstr>
      <vt:lpstr>گسلش/دفیوژن</vt:lpstr>
      <vt:lpstr>James stream of consc </vt:lpstr>
      <vt:lpstr>PowerPoint Presentation</vt:lpstr>
      <vt:lpstr> تعریف شفقت</vt:lpstr>
      <vt:lpstr>مربی الف و ب</vt:lpstr>
      <vt:lpstr>The Vagus Nerve عصب واگ</vt:lpstr>
      <vt:lpstr>اکسی توسین</vt:lpstr>
      <vt:lpstr>سیستم های هیجان</vt:lpstr>
      <vt:lpstr>ذهن با شفقت </vt:lpstr>
      <vt:lpstr>ذهن متمرکز بر تهدید</vt:lpstr>
      <vt:lpstr> ذهن خود انتقادگر نیز ذهن متمرکز بر تهدید است</vt:lpstr>
      <vt:lpstr>ترس از دلسوزی به دیگران</vt:lpstr>
      <vt:lpstr>ترس از دلسوزی از طرف دیگران</vt:lpstr>
      <vt:lpstr>ترس از دلسوزی به خود</vt:lpstr>
      <vt:lpstr>ارزش ها</vt:lpstr>
      <vt:lpstr>Funeral</vt:lpstr>
      <vt:lpstr>سنگ مزار</vt:lpstr>
      <vt:lpstr>Movie Screen Metaphor</vt:lpstr>
      <vt:lpstr>The Chessboard Metaphor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</dc:creator>
  <cp:lastModifiedBy>Ahmad Sohrabi</cp:lastModifiedBy>
  <cp:revision>102</cp:revision>
  <dcterms:created xsi:type="dcterms:W3CDTF">2009-06-01T19:21:48Z</dcterms:created>
  <dcterms:modified xsi:type="dcterms:W3CDTF">2019-03-07T05:42:36Z</dcterms:modified>
</cp:coreProperties>
</file>