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70" r:id="rId5"/>
    <p:sldId id="257" r:id="rId6"/>
    <p:sldId id="261" r:id="rId7"/>
    <p:sldId id="258" r:id="rId8"/>
    <p:sldId id="262" r:id="rId9"/>
    <p:sldId id="263" r:id="rId10"/>
    <p:sldId id="264" r:id="rId11"/>
    <p:sldId id="259" r:id="rId12"/>
    <p:sldId id="260" r:id="rId13"/>
    <p:sldId id="268" r:id="rId14"/>
    <p:sldId id="267" r:id="rId15"/>
    <p:sldId id="291" r:id="rId16"/>
    <p:sldId id="274" r:id="rId17"/>
    <p:sldId id="272" r:id="rId18"/>
    <p:sldId id="273" r:id="rId19"/>
    <p:sldId id="292" r:id="rId20"/>
    <p:sldId id="293" r:id="rId21"/>
    <p:sldId id="275" r:id="rId22"/>
    <p:sldId id="276" r:id="rId23"/>
    <p:sldId id="277" r:id="rId24"/>
    <p:sldId id="278" r:id="rId25"/>
    <p:sldId id="279" r:id="rId26"/>
    <p:sldId id="290" r:id="rId27"/>
    <p:sldId id="280" r:id="rId28"/>
    <p:sldId id="289" r:id="rId29"/>
    <p:sldId id="281" r:id="rId30"/>
    <p:sldId id="288" r:id="rId31"/>
    <p:sldId id="282" r:id="rId32"/>
    <p:sldId id="287" r:id="rId33"/>
    <p:sldId id="283" r:id="rId34"/>
    <p:sldId id="286" r:id="rId35"/>
    <p:sldId id="284" r:id="rId36"/>
    <p:sldId id="285" r:id="rId37"/>
    <p:sldId id="269" r:id="rId38"/>
    <p:sldId id="27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17FC-9A64-4AAF-ACAE-260827C9B431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675B-8AB5-45C9-B84A-CAD3DCDD7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6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17FC-9A64-4AAF-ACAE-260827C9B431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675B-8AB5-45C9-B84A-CAD3DCDD7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2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17FC-9A64-4AAF-ACAE-260827C9B431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675B-8AB5-45C9-B84A-CAD3DCDD7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9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17FC-9A64-4AAF-ACAE-260827C9B431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675B-8AB5-45C9-B84A-CAD3DCDD7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8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17FC-9A64-4AAF-ACAE-260827C9B431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675B-8AB5-45C9-B84A-CAD3DCDD7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0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17FC-9A64-4AAF-ACAE-260827C9B431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675B-8AB5-45C9-B84A-CAD3DCDD7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6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17FC-9A64-4AAF-ACAE-260827C9B431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675B-8AB5-45C9-B84A-CAD3DCDD7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56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17FC-9A64-4AAF-ACAE-260827C9B431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675B-8AB5-45C9-B84A-CAD3DCDD7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17FC-9A64-4AAF-ACAE-260827C9B431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675B-8AB5-45C9-B84A-CAD3DCDD7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17FC-9A64-4AAF-ACAE-260827C9B431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675B-8AB5-45C9-B84A-CAD3DCDD7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0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17FC-9A64-4AAF-ACAE-260827C9B431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675B-8AB5-45C9-B84A-CAD3DCDD7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917FC-9A64-4AAF-ACAE-260827C9B431}" type="datetimeFigureOut">
              <a:rPr lang="en-US" smtClean="0"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675B-8AB5-45C9-B84A-CAD3DCDD7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63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pubmed?term=%22Horner%20MD%22%5BAuthor%5D" TargetMode="External"/><Relationship Id="rId2" Type="http://schemas.openxmlformats.org/officeDocument/2006/relationships/hyperlink" Target="http://www.ncbi.nlm.nih.gov/pubmed?term=%22Kortte%20KB%22%5BAuthor%5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cbi.nlm.nih.gov/pubmed?term=%22Windham%20WK%22%5BAuthor%5D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914400"/>
            <a:ext cx="7772400" cy="1470025"/>
          </a:xfrm>
        </p:spPr>
        <p:txBody>
          <a:bodyPr/>
          <a:lstStyle/>
          <a:p>
            <a:r>
              <a:rPr lang="ar-SA" dirty="0" smtClean="0"/>
              <a:t>انعطاف شناختی و کارکردهای اجرایی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438400"/>
            <a:ext cx="7162800" cy="3200400"/>
          </a:xfrm>
        </p:spPr>
        <p:txBody>
          <a:bodyPr>
            <a:normAutofit fontScale="77500" lnSpcReduction="20000"/>
          </a:bodyPr>
          <a:lstStyle/>
          <a:p>
            <a:pPr rtl="1"/>
            <a:r>
              <a:rPr lang="ar-SA" b="1" dirty="0" smtClean="0">
                <a:solidFill>
                  <a:schemeClr val="tx1"/>
                </a:solidFill>
              </a:rPr>
              <a:t>احمد سهرابی</a:t>
            </a:r>
            <a:endParaRPr lang="en-US" b="1" dirty="0">
              <a:solidFill>
                <a:schemeClr val="tx1"/>
              </a:solidFill>
            </a:endParaRPr>
          </a:p>
          <a:p>
            <a:pPr rtl="1"/>
            <a:r>
              <a:rPr lang="en-US" b="1" dirty="0">
                <a:solidFill>
                  <a:schemeClr val="tx1"/>
                </a:solidFill>
              </a:rPr>
              <a:t>sohrabya@gmail.com</a:t>
            </a:r>
          </a:p>
          <a:p>
            <a:pPr rtl="1"/>
            <a:r>
              <a:rPr lang="ar-SA" b="1" dirty="0">
                <a:solidFill>
                  <a:schemeClr val="tx1"/>
                </a:solidFill>
              </a:rPr>
              <a:t>استادیار گروه روانشناسی دانشگاه </a:t>
            </a:r>
            <a:r>
              <a:rPr lang="ar-SA" b="1" dirty="0" smtClean="0">
                <a:solidFill>
                  <a:schemeClr val="tx1"/>
                </a:solidFill>
              </a:rPr>
              <a:t>کردستان</a:t>
            </a:r>
            <a:endParaRPr lang="fa-IR" b="1" dirty="0" smtClean="0">
              <a:solidFill>
                <a:schemeClr val="tx1"/>
              </a:solidFill>
            </a:endParaRPr>
          </a:p>
          <a:p>
            <a:pPr rtl="1"/>
            <a:endParaRPr lang="fa-IR" b="1" dirty="0" smtClean="0">
              <a:solidFill>
                <a:schemeClr val="tx1"/>
              </a:solidFill>
            </a:endParaRPr>
          </a:p>
          <a:p>
            <a:pPr rtl="1"/>
            <a:r>
              <a:rPr lang="fa-IR" b="1" dirty="0" smtClean="0">
                <a:solidFill>
                  <a:schemeClr val="tx1"/>
                </a:solidFill>
              </a:rPr>
              <a:t>فاتح سهرابی</a:t>
            </a:r>
          </a:p>
          <a:p>
            <a:pPr rtl="1"/>
            <a:r>
              <a:rPr lang="fa-IR" b="1" dirty="0" smtClean="0">
                <a:solidFill>
                  <a:schemeClr val="tx1"/>
                </a:solidFill>
              </a:rPr>
              <a:t>دانشجوی کارشناسی ارشد روانشناسی بالینی </a:t>
            </a:r>
            <a:r>
              <a:rPr lang="ar-SA" b="1" dirty="0" smtClean="0">
                <a:solidFill>
                  <a:schemeClr val="tx1"/>
                </a:solidFill>
              </a:rPr>
              <a:t>دانشگاه کردستان</a:t>
            </a:r>
            <a:endParaRPr lang="en-US" b="1" dirty="0">
              <a:solidFill>
                <a:schemeClr val="tx1"/>
              </a:solidFill>
            </a:endParaRPr>
          </a:p>
          <a:p>
            <a:pPr rtl="1"/>
            <a:r>
              <a:rPr lang="ar-SA" b="1" dirty="0">
                <a:solidFill>
                  <a:schemeClr val="tx1"/>
                </a:solidFill>
              </a:rPr>
              <a:t> 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99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			   A			A , B </a:t>
            </a:r>
            <a:r>
              <a:rPr lang="fa-IR" dirty="0" smtClean="0"/>
              <a:t>تکمیل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4000" dirty="0"/>
              <a:t>B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5686" y="1436914"/>
            <a:ext cx="4191000" cy="377126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648200" y="2514600"/>
            <a:ext cx="4419600" cy="377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35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کاربرد </a:t>
            </a:r>
            <a:r>
              <a:rPr lang="en-US" dirty="0" smtClean="0"/>
              <a:t>-TMT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A</a:t>
            </a:r>
            <a:r>
              <a:rPr lang="fa-IR" dirty="0" smtClean="0"/>
              <a:t>سنجش </a:t>
            </a:r>
            <a:r>
              <a:rPr lang="fa-IR" dirty="0"/>
              <a:t>جهت یابی و توجه ذکر می </a:t>
            </a:r>
            <a:r>
              <a:rPr lang="fa-IR" dirty="0" smtClean="0"/>
              <a:t>شود</a:t>
            </a:r>
            <a:r>
              <a:rPr lang="en-US" dirty="0" smtClean="0"/>
              <a:t> </a:t>
            </a:r>
            <a:r>
              <a:rPr lang="fa-IR" dirty="0" smtClean="0"/>
              <a:t>( </a:t>
            </a:r>
            <a:r>
              <a:rPr lang="fa-IR" dirty="0"/>
              <a:t>لزاک، 1995</a:t>
            </a:r>
            <a:r>
              <a:rPr lang="fa-IR" dirty="0" smtClean="0"/>
              <a:t>)</a:t>
            </a:r>
            <a:endParaRPr lang="en-US" dirty="0" smtClean="0"/>
          </a:p>
          <a:p>
            <a:pPr algn="r" rtl="1"/>
            <a:r>
              <a:rPr lang="en-US" dirty="0" smtClean="0"/>
              <a:t>B</a:t>
            </a:r>
            <a:r>
              <a:rPr lang="fa-IR" dirty="0" smtClean="0"/>
              <a:t>انعطاف شناختی</a:t>
            </a:r>
            <a:endParaRPr lang="en-US" dirty="0"/>
          </a:p>
          <a:p>
            <a:pPr fontAlgn="base"/>
            <a:r>
              <a:rPr lang="en-US" b="1" dirty="0"/>
              <a:t>The trail making test, part B: cognitive flexibility or ability to maintain set?</a:t>
            </a:r>
            <a:endParaRPr lang="en-US" dirty="0"/>
          </a:p>
          <a:p>
            <a:pPr fontAlgn="base"/>
            <a:r>
              <a:rPr lang="en-US" u="sng" dirty="0" err="1">
                <a:hlinkClick r:id="rId2"/>
              </a:rPr>
              <a:t>Kortte</a:t>
            </a:r>
            <a:r>
              <a:rPr lang="en-US" u="sng" dirty="0">
                <a:hlinkClick r:id="rId2"/>
              </a:rPr>
              <a:t> KB</a:t>
            </a:r>
            <a:r>
              <a:rPr lang="en-US" dirty="0"/>
              <a:t>, </a:t>
            </a:r>
            <a:r>
              <a:rPr lang="en-US" u="sng" dirty="0">
                <a:hlinkClick r:id="rId3"/>
              </a:rPr>
              <a:t>Horner MD</a:t>
            </a:r>
            <a:r>
              <a:rPr lang="en-US" dirty="0"/>
              <a:t>, </a:t>
            </a:r>
            <a:r>
              <a:rPr lang="en-US" u="sng" dirty="0">
                <a:hlinkClick r:id="rId4"/>
              </a:rPr>
              <a:t>Windham </a:t>
            </a:r>
            <a:r>
              <a:rPr lang="en-US" u="sng" dirty="0" smtClean="0">
                <a:hlinkClick r:id="rId4"/>
              </a:rPr>
              <a:t>WK</a:t>
            </a:r>
            <a:r>
              <a:rPr lang="en-US" dirty="0" smtClean="0"/>
              <a:t> 1993</a:t>
            </a:r>
            <a:endParaRPr lang="en-US" dirty="0"/>
          </a:p>
          <a:p>
            <a:r>
              <a:rPr lang="en-US" dirty="0"/>
              <a:t>Archives of clinical </a:t>
            </a:r>
            <a:r>
              <a:rPr lang="en-US" dirty="0" smtClean="0"/>
              <a:t>neuropsychology</a:t>
            </a:r>
          </a:p>
          <a:p>
            <a:r>
              <a:rPr lang="en-US" dirty="0" smtClean="0"/>
              <a:t>8-511-517</a:t>
            </a:r>
            <a:r>
              <a:rPr lang="en-US" dirty="0"/>
              <a:t> </a:t>
            </a:r>
            <a:endParaRPr lang="en-US" dirty="0" smtClean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2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پرسشنامه انعطاف شناختی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 smtClean="0"/>
          </a:p>
          <a:p>
            <a:pPr algn="r" rtl="1"/>
            <a:r>
              <a:rPr lang="fa-IR" dirty="0" smtClean="0"/>
              <a:t>20 سؤال</a:t>
            </a:r>
            <a:endParaRPr lang="en-US" dirty="0" smtClean="0"/>
          </a:p>
          <a:p>
            <a:pPr algn="l"/>
            <a:endParaRPr lang="fa-IR" dirty="0" smtClean="0"/>
          </a:p>
          <a:p>
            <a:pPr algn="r" rtl="1"/>
            <a:endParaRPr 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95463"/>
            <a:ext cx="8736895" cy="300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7440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پرسشنامه انعطاف شناختی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 smtClean="0"/>
          </a:p>
          <a:p>
            <a:pPr algn="r" rtl="1"/>
            <a:r>
              <a:rPr lang="fa-IR" dirty="0" smtClean="0"/>
              <a:t>20 سؤال</a:t>
            </a:r>
            <a:endParaRPr lang="en-US" dirty="0" smtClean="0"/>
          </a:p>
          <a:p>
            <a:pPr algn="l"/>
            <a:endParaRPr lang="fa-IR" dirty="0" smtClean="0"/>
          </a:p>
          <a:p>
            <a:pPr algn="r" rt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10132"/>
              </p:ext>
            </p:extLst>
          </p:nvPr>
        </p:nvGraphicFramePr>
        <p:xfrm>
          <a:off x="609600" y="3429000"/>
          <a:ext cx="8077199" cy="2971800"/>
        </p:xfrm>
        <a:graphic>
          <a:graphicData uri="http://schemas.openxmlformats.org/drawingml/2006/table">
            <a:tbl>
              <a:tblPr rtl="1" firstRow="1" firstCol="1" lastRow="1" lastCol="1" bandRow="1" bandCol="1">
                <a:tableStyleId>{5C22544A-7EE6-4342-B048-85BDC9FD1C3A}</a:tableStyleId>
              </a:tblPr>
              <a:tblGrid>
                <a:gridCol w="1150887"/>
                <a:gridCol w="6926312"/>
              </a:tblGrid>
              <a:tr h="74295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8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800" dirty="0">
                          <a:effectLst/>
                        </a:rPr>
                        <a:t>تصميم‌گيري در شرايط دشوار مرا دچار مشكل مي‌كند.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4295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8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800">
                          <a:effectLst/>
                        </a:rPr>
                        <a:t>من قبل از تصميم‌گيري چندين امکان را در نظر مي‌گيرم.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4295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8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800">
                          <a:effectLst/>
                        </a:rPr>
                        <a:t>من وقتي با شرايط دشوار روبرو مي‌شوم احساس مي‌كنم كنترلم را از دست مي‌دهم.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4295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8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800" dirty="0">
                          <a:effectLst/>
                        </a:rPr>
                        <a:t>من دوست دارم از چندين زاويه­ی مختلف به شرايط دشوار نگاه كنم.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166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240004"/>
              </p:ext>
            </p:extLst>
          </p:nvPr>
        </p:nvGraphicFramePr>
        <p:xfrm>
          <a:off x="1295396" y="380988"/>
          <a:ext cx="6705604" cy="6096006"/>
        </p:xfrm>
        <a:graphic>
          <a:graphicData uri="http://schemas.openxmlformats.org/drawingml/2006/table">
            <a:tbl>
              <a:tblPr rtl="1" firstRow="1" firstCol="1" lastRow="1" lastCol="1" bandRow="1" bandCol="1">
                <a:tableStyleId>{5C22544A-7EE6-4342-B048-85BDC9FD1C3A}</a:tableStyleId>
              </a:tblPr>
              <a:tblGrid>
                <a:gridCol w="561415"/>
                <a:gridCol w="3378723"/>
                <a:gridCol w="398817"/>
                <a:gridCol w="407777"/>
                <a:gridCol w="378332"/>
                <a:gridCol w="378332"/>
                <a:gridCol w="378332"/>
                <a:gridCol w="412898"/>
                <a:gridCol w="410978"/>
              </a:tblGrid>
              <a:tr h="72579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 dirty="0">
                          <a:effectLst/>
                        </a:rPr>
                        <a:t> </a:t>
                      </a:r>
                      <a:endParaRPr lang="en-US" sz="5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400" dirty="0">
                          <a:effectLst/>
                        </a:rPr>
                        <a:t> </a:t>
                      </a:r>
                      <a:endParaRPr lang="en-US" sz="500" dirty="0">
                        <a:effectLst/>
                      </a:endParaRP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 dirty="0">
                          <a:effectLst/>
                        </a:rPr>
                        <a:t>رديف</a:t>
                      </a:r>
                      <a:endParaRPr lang="en-US" sz="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</a:endParaRP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300">
                          <a:effectLst/>
                        </a:rPr>
                        <a:t> </a:t>
                      </a:r>
                      <a:endParaRPr lang="en-US" sz="500">
                        <a:effectLst/>
                      </a:endParaRP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600">
                          <a:effectLst/>
                        </a:rPr>
                        <a:t>ســــــــوالات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71755" marR="71755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کاملاً مخالفم (1)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 vert="vert270"/>
                </a:tc>
                <a:tc>
                  <a:txBody>
                    <a:bodyPr/>
                    <a:lstStyle/>
                    <a:p>
                      <a:pPr marL="71755" marR="71755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مخالفم (2)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 vert="vert270"/>
                </a:tc>
                <a:tc>
                  <a:txBody>
                    <a:bodyPr/>
                    <a:lstStyle/>
                    <a:p>
                      <a:pPr marL="71755" marR="71755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400">
                          <a:effectLst/>
                        </a:rPr>
                        <a:t>تا اندازه ای مخالفم (3)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 vert="vert270"/>
                </a:tc>
                <a:tc>
                  <a:txBody>
                    <a:bodyPr/>
                    <a:lstStyle/>
                    <a:p>
                      <a:pPr marL="71755" marR="71755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400">
                          <a:effectLst/>
                        </a:rPr>
                        <a:t>نظري ندارم (خنثي) (4)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 vert="vert270"/>
                </a:tc>
                <a:tc>
                  <a:txBody>
                    <a:bodyPr/>
                    <a:lstStyle/>
                    <a:p>
                      <a:pPr marL="71755" marR="71755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400">
                          <a:effectLst/>
                        </a:rPr>
                        <a:t>تا اندازه ای موافقم (5)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 vert="vert270"/>
                </a:tc>
                <a:tc>
                  <a:txBody>
                    <a:bodyPr/>
                    <a:lstStyle/>
                    <a:p>
                      <a:pPr marL="71755" marR="71755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موافقم (6)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 vert="vert270"/>
                </a:tc>
                <a:tc>
                  <a:txBody>
                    <a:bodyPr/>
                    <a:lstStyle/>
                    <a:p>
                      <a:pPr marL="71755" marR="71755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کاملاً موافقم (7)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 vert="vert270"/>
                </a:tc>
              </a:tr>
              <a:tr h="132919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600">
                          <a:effectLst/>
                        </a:rPr>
                        <a:t>1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600">
                          <a:effectLst/>
                        </a:rPr>
                        <a:t>من شرايط را خوب برآورد مي‌كنم.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</a:tr>
              <a:tr h="260944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600">
                          <a:effectLst/>
                        </a:rPr>
                        <a:t>2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600">
                          <a:effectLst/>
                        </a:rPr>
                        <a:t>تصميم‌گيري در شرايط دشوار مرا دچار مشكل مي‌كند.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</a:tr>
              <a:tr h="260944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600">
                          <a:effectLst/>
                        </a:rPr>
                        <a:t>3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600">
                          <a:effectLst/>
                        </a:rPr>
                        <a:t>من قبل از تصميم‌گيري چندين امکان را در نظر مي‌گيرم.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</a:tr>
              <a:tr h="260944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600">
                          <a:effectLst/>
                        </a:rPr>
                        <a:t>4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600">
                          <a:effectLst/>
                        </a:rPr>
                        <a:t>من وقتي با شرايط دشوار روبرو مي‌شوم احساس مي‌كنم كنترلم را از دست مي‌دهم.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</a:tr>
              <a:tr h="260944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600">
                          <a:effectLst/>
                        </a:rPr>
                        <a:t>5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600">
                          <a:effectLst/>
                        </a:rPr>
                        <a:t>من دوست دارم از چندين زاويه­ی مختلف به شرايط دشوار نگاه كنم.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</a:tr>
              <a:tr h="391414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600">
                          <a:effectLst/>
                        </a:rPr>
                        <a:t>6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600">
                          <a:effectLst/>
                        </a:rPr>
                        <a:t>من در ریشه یابی علل رفتار، اطلاعات اضافي را كه بلافاصله از قبل موجود نيست در نظر مي‌گيرم.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</a:tr>
              <a:tr h="391414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600">
                          <a:effectLst/>
                        </a:rPr>
                        <a:t>7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600">
                          <a:effectLst/>
                        </a:rPr>
                        <a:t>من هنگام مواجه با شرايط دشوار به حدي دچار استرس مي‌شوم كه نمي‌توانم به راهي براي حل آن مشكل فكر كنم.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</a:tr>
              <a:tr h="260944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600">
                          <a:effectLst/>
                        </a:rPr>
                        <a:t>8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600">
                          <a:effectLst/>
                        </a:rPr>
                        <a:t>من سعي مي‌كنم از نقطه نظر ديگران به چيزها فكر كنم.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</a:tr>
              <a:tr h="27692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600">
                          <a:effectLst/>
                        </a:rPr>
                        <a:t>9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600" dirty="0">
                          <a:effectLst/>
                        </a:rPr>
                        <a:t>اين نكته كه راههاي مختلف زيادي براي برخورد با موقعيت‌هاي دشوار وجود دارد مرا دچار دردسر مي‌كند.</a:t>
                      </a:r>
                      <a:endParaRPr lang="en-US" sz="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</a:tr>
              <a:tr h="132919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600">
                          <a:effectLst/>
                        </a:rPr>
                        <a:t>10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600">
                          <a:effectLst/>
                        </a:rPr>
                        <a:t>من خوب مي‌توانم خودم را جاي ديگران بگذارم.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</a:tr>
              <a:tr h="260944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600" dirty="0">
                          <a:effectLst/>
                        </a:rPr>
                        <a:t>11</a:t>
                      </a:r>
                      <a:endParaRPr lang="en-US" sz="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600">
                          <a:effectLst/>
                        </a:rPr>
                        <a:t>من هنگام روبرو شدن با شرايط دشوار اصلاً نمي‌دانم چكار كنم.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</a:tr>
              <a:tr h="260944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600">
                          <a:effectLst/>
                        </a:rPr>
                        <a:t>12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600">
                          <a:effectLst/>
                        </a:rPr>
                        <a:t>نگاه كردن به شرايط دشوار از چندين زاويه مختلف اهميت دارد. 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</a:tr>
              <a:tr h="260944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600">
                          <a:effectLst/>
                        </a:rPr>
                        <a:t>13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600">
                          <a:effectLst/>
                        </a:rPr>
                        <a:t>وقتي كه با شرايط دشوار مواجه مي‌شوم به بيشتر از يك انتخاب فكر مي‌كنم.  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</a:tr>
              <a:tr h="260944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600">
                          <a:effectLst/>
                        </a:rPr>
                        <a:t>14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600">
                          <a:effectLst/>
                        </a:rPr>
                        <a:t>من اغلب از نقطه‌نظرهاي متفاوت به شرايط نگاه مي‌كنم.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</a:tr>
              <a:tr h="260944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600">
                          <a:effectLst/>
                        </a:rPr>
                        <a:t>15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600">
                          <a:effectLst/>
                        </a:rPr>
                        <a:t>من قادرم بر سختي‌هاي زندگي كه با آنها روبرو مي‌شوم غلبه پیدا کنم.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</a:tr>
              <a:tr h="260944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600">
                          <a:effectLst/>
                        </a:rPr>
                        <a:t>16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600">
                          <a:effectLst/>
                        </a:rPr>
                        <a:t>من هنگام ريشه‌يابي علل رفتار  تمام حقايق موجود و اطلاعات را درنظر مي‌گيرم.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</a:tr>
              <a:tr h="260944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600">
                          <a:effectLst/>
                        </a:rPr>
                        <a:t>17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600">
                          <a:effectLst/>
                        </a:rPr>
                        <a:t>من احساس مي‌كنم در شرايط دشوار نيرويي براي تغيير چيزها ندارم.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</a:tr>
              <a:tr h="391414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600">
                          <a:effectLst/>
                        </a:rPr>
                        <a:t>18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600">
                          <a:effectLst/>
                        </a:rPr>
                        <a:t>من وقتي با شرايط دشوار مواجه مي‌شوم توقف مي‌كنم و سعي مي‌كنم به چندين راه‌حل براي آن فكر كنم.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</a:tr>
              <a:tr h="260944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600">
                          <a:effectLst/>
                        </a:rPr>
                        <a:t>19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600">
                          <a:effectLst/>
                        </a:rPr>
                        <a:t>من در حل مشكلاتي كه با آنها مواجه مي‌شوم مي‌توانم به بيش از يك راه فكر كنم.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</a:tr>
              <a:tr h="260944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600">
                          <a:effectLst/>
                        </a:rPr>
                        <a:t>20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600">
                          <a:effectLst/>
                        </a:rPr>
                        <a:t>من قبل از پاسخ به شرايط دشوار چندين امكان را در نظر مي‌گيرم.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>
                          <a:effectLst/>
                        </a:rPr>
                        <a:t> </a:t>
                      </a:r>
                      <a:endParaRPr lang="en-US" sz="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  <a:tc>
                  <a:txBody>
                    <a:bodyPr/>
                    <a:lstStyle/>
                    <a:p>
                      <a:pPr marL="0" marR="0" algn="justLow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500" dirty="0">
                          <a:effectLst/>
                        </a:rPr>
                        <a:t> </a:t>
                      </a:r>
                      <a:endParaRPr lang="en-US" sz="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26135" marR="261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067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نتایج </a:t>
            </a:r>
            <a:r>
              <a:rPr lang="fa-IR" dirty="0" smtClean="0"/>
              <a:t>همبستگی، </a:t>
            </a:r>
            <a:r>
              <a:rPr lang="fa-IR" dirty="0" smtClean="0"/>
              <a:t>مانوا، و رگرسیون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4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pPr rtl="1"/>
            <a:r>
              <a:rPr lang="fa-IR" dirty="0" smtClean="0"/>
              <a:t>همبستگی </a:t>
            </a:r>
            <a:r>
              <a:rPr lang="fa-IR" dirty="0" smtClean="0"/>
              <a:t>انعطاف شناختی با </a:t>
            </a:r>
            <a:r>
              <a:rPr lang="fa-IR" dirty="0" smtClean="0"/>
              <a:t>درجاماندگی </a:t>
            </a:r>
            <a:r>
              <a:rPr lang="fa-IR" dirty="0" smtClean="0"/>
              <a:t>در </a:t>
            </a:r>
            <a:r>
              <a:rPr lang="en-US" dirty="0" smtClean="0"/>
              <a:t>WCST</a:t>
            </a:r>
            <a:br>
              <a:rPr lang="en-US" dirty="0" smtClean="0"/>
            </a:br>
            <a:r>
              <a:rPr lang="en-US" dirty="0" smtClean="0"/>
              <a:t>N = 15, Gender = </a:t>
            </a:r>
            <a:r>
              <a:rPr lang="en-US" dirty="0"/>
              <a:t>M</a:t>
            </a:r>
            <a:r>
              <a:rPr lang="en-US" dirty="0" smtClean="0"/>
              <a:t>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endParaRPr lang="en-US" b="1" dirty="0"/>
          </a:p>
          <a:p>
            <a:r>
              <a:rPr lang="en-US" sz="3600" i="1" dirty="0" smtClean="0"/>
              <a:t>r</a:t>
            </a:r>
            <a:r>
              <a:rPr lang="en-US" sz="3600" dirty="0" smtClean="0"/>
              <a:t> = .427	</a:t>
            </a:r>
            <a:r>
              <a:rPr lang="en-US" sz="3600" dirty="0"/>
              <a:t>		</a:t>
            </a:r>
            <a:r>
              <a:rPr lang="en-US" sz="3600" dirty="0" smtClean="0"/>
              <a:t>	p = .1</a:t>
            </a:r>
            <a:r>
              <a:rPr lang="en-US" sz="3600" dirty="0"/>
              <a:t>	</a:t>
            </a:r>
          </a:p>
          <a:p>
            <a:endParaRPr lang="en-US" sz="3600" b="1" dirty="0"/>
          </a:p>
          <a:p>
            <a:r>
              <a:rPr lang="en-US" sz="3600" i="1" dirty="0" smtClean="0"/>
              <a:t>r</a:t>
            </a:r>
            <a:r>
              <a:rPr lang="en-US" sz="3600" dirty="0" smtClean="0"/>
              <a:t> = </a:t>
            </a:r>
            <a:r>
              <a:rPr lang="en-US" sz="3600" dirty="0" smtClean="0"/>
              <a:t>-.</a:t>
            </a:r>
            <a:r>
              <a:rPr lang="en-US" sz="3600" dirty="0"/>
              <a:t>417	</a:t>
            </a:r>
            <a:r>
              <a:rPr lang="en-US" sz="3600" dirty="0" smtClean="0"/>
              <a:t>		</a:t>
            </a:r>
            <a:r>
              <a:rPr lang="en-US" sz="3600" dirty="0" smtClean="0"/>
              <a:t> p = .1</a:t>
            </a:r>
            <a:endParaRPr lang="en-US" sz="3600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94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pPr rtl="1"/>
            <a:r>
              <a:rPr lang="fa-IR" dirty="0" smtClean="0"/>
              <a:t>همبستگی </a:t>
            </a:r>
            <a:r>
              <a:rPr lang="fa-IR" dirty="0" smtClean="0"/>
              <a:t>انعطاف شناختی با میانه زمان عملکرد </a:t>
            </a:r>
            <a:r>
              <a:rPr lang="en-US" dirty="0" smtClean="0"/>
              <a:t>TMT </a:t>
            </a:r>
            <a:r>
              <a:rPr lang="en-US" dirty="0" smtClean="0"/>
              <a:t>(A - B)</a:t>
            </a:r>
            <a:r>
              <a:rPr lang="fa-IR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 = 17, Gender = Female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endParaRPr lang="en-US" b="1" dirty="0"/>
          </a:p>
          <a:p>
            <a:r>
              <a:rPr lang="en-US" sz="3600" i="1" dirty="0" smtClean="0"/>
              <a:t>r</a:t>
            </a:r>
            <a:r>
              <a:rPr lang="en-US" sz="3600" dirty="0" smtClean="0"/>
              <a:t> = .535</a:t>
            </a:r>
            <a:r>
              <a:rPr lang="en-US" sz="3600" baseline="30000" dirty="0"/>
              <a:t>*</a:t>
            </a:r>
            <a:r>
              <a:rPr lang="en-US" sz="3600" dirty="0"/>
              <a:t>	</a:t>
            </a:r>
            <a:r>
              <a:rPr lang="en-US" sz="3600" dirty="0" smtClean="0"/>
              <a:t>	</a:t>
            </a:r>
            <a:r>
              <a:rPr lang="en-US" sz="3600" i="1" dirty="0" smtClean="0"/>
              <a:t>p</a:t>
            </a:r>
            <a:r>
              <a:rPr lang="en-US" sz="3600" dirty="0" smtClean="0"/>
              <a:t> = .027</a:t>
            </a:r>
            <a:r>
              <a:rPr lang="en-US" sz="3600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077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MANOVA (Gender by Flexibility)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953000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/>
              <a:t>مانوا </a:t>
            </a:r>
            <a:r>
              <a:rPr lang="en-US" dirty="0" err="1" smtClean="0"/>
              <a:t>جنسیت</a:t>
            </a:r>
            <a:r>
              <a:rPr lang="en-US" dirty="0" smtClean="0"/>
              <a:t> </a:t>
            </a:r>
            <a:r>
              <a:rPr lang="en-US" dirty="0" err="1" smtClean="0"/>
              <a:t>در</a:t>
            </a:r>
            <a:r>
              <a:rPr lang="en-US" dirty="0" smtClean="0"/>
              <a:t> </a:t>
            </a:r>
            <a:r>
              <a:rPr lang="en-US" dirty="0" err="1" smtClean="0"/>
              <a:t>انعطاف</a:t>
            </a:r>
            <a:r>
              <a:rPr lang="fa-IR" dirty="0" smtClean="0"/>
              <a:t> 2 در 2 روی سنجشهای دو آزمون</a:t>
            </a:r>
            <a:endParaRPr lang="fa-IR" dirty="0" smtClean="0"/>
          </a:p>
          <a:p>
            <a:pPr algn="r" rtl="1"/>
            <a:r>
              <a:rPr lang="en-US" dirty="0" smtClean="0"/>
              <a:t>17 </a:t>
            </a:r>
            <a:r>
              <a:rPr lang="fa-IR" dirty="0" smtClean="0"/>
              <a:t> مؤنث 15 مذکر</a:t>
            </a:r>
            <a:endParaRPr lang="en-US" dirty="0" smtClean="0"/>
          </a:p>
          <a:p>
            <a:pPr algn="r" rtl="1"/>
            <a:r>
              <a:rPr lang="fa-IR" dirty="0" smtClean="0"/>
              <a:t>انعطاف شناختی پایین (19 نفر) و بالا (13 نفر) نسبت به میانه</a:t>
            </a:r>
          </a:p>
          <a:p>
            <a:pPr marL="0" indent="0" algn="r">
              <a:buNone/>
            </a:pPr>
            <a:endParaRPr lang="fa-IR" dirty="0" smtClean="0"/>
          </a:p>
          <a:p>
            <a:pPr marL="0" indent="0" algn="r">
              <a:buNone/>
            </a:pPr>
            <a:r>
              <a:rPr lang="fa-IR" dirty="0" smtClean="0"/>
              <a:t>تنها در </a:t>
            </a:r>
            <a:r>
              <a:rPr lang="fa-IR" dirty="0" smtClean="0"/>
              <a:t>زمان عملکرد ایجاد نقش تعامل معنادار دیده شد</a:t>
            </a:r>
            <a:endParaRPr lang="en-US" dirty="0"/>
          </a:p>
          <a:p>
            <a:pPr marL="0" indent="0">
              <a:buNone/>
            </a:pPr>
            <a:r>
              <a:rPr lang="fa-IR" dirty="0" smtClean="0"/>
              <a:t> میانه زمان عملکرد</a:t>
            </a:r>
            <a:r>
              <a:rPr lang="en-US" dirty="0" smtClean="0"/>
              <a:t>TMT (A)   F (1, 28)= </a:t>
            </a:r>
            <a:r>
              <a:rPr lang="en-US" dirty="0" smtClean="0"/>
              <a:t>4.396 </a:t>
            </a:r>
            <a:r>
              <a:rPr lang="en-US" i="1" dirty="0" smtClean="0"/>
              <a:t> p </a:t>
            </a:r>
            <a:r>
              <a:rPr lang="en-US" dirty="0" smtClean="0"/>
              <a:t>=</a:t>
            </a:r>
            <a:r>
              <a:rPr lang="en-US" dirty="0" smtClean="0"/>
              <a:t>.</a:t>
            </a:r>
            <a:r>
              <a:rPr lang="en-US" dirty="0"/>
              <a:t>045	</a:t>
            </a:r>
          </a:p>
          <a:p>
            <a:pPr marL="0" indent="0">
              <a:buNone/>
            </a:pPr>
            <a:r>
              <a:rPr lang="fa-IR" dirty="0" smtClean="0"/>
              <a:t> میانه کلی عملکرد</a:t>
            </a:r>
            <a:r>
              <a:rPr lang="en-US" dirty="0" smtClean="0"/>
              <a:t>TMT (A-B) </a:t>
            </a:r>
            <a:r>
              <a:rPr lang="en-US" dirty="0" smtClean="0"/>
              <a:t>F (1, 28)= </a:t>
            </a:r>
            <a:r>
              <a:rPr lang="en-US" dirty="0" smtClean="0"/>
              <a:t>4.883      </a:t>
            </a:r>
            <a:r>
              <a:rPr lang="en-US" i="1" dirty="0" smtClean="0"/>
              <a:t>p </a:t>
            </a:r>
            <a:r>
              <a:rPr lang="en-US" dirty="0" smtClean="0"/>
              <a:t>= </a:t>
            </a:r>
            <a:r>
              <a:rPr lang="en-US" dirty="0" smtClean="0"/>
              <a:t>.035</a:t>
            </a:r>
          </a:p>
          <a:p>
            <a:pPr marL="0" indent="0">
              <a:buNone/>
            </a:pPr>
            <a:r>
              <a:rPr lang="fa-IR" dirty="0" smtClean="0"/>
              <a:t> زمان کلی عملکرد</a:t>
            </a:r>
            <a:r>
              <a:rPr lang="en-US" dirty="0" smtClean="0"/>
              <a:t>TMT (A-B) F (1, 28)= 5.912	</a:t>
            </a:r>
            <a:r>
              <a:rPr lang="en-US" i="1" dirty="0" smtClean="0"/>
              <a:t>p </a:t>
            </a:r>
            <a:r>
              <a:rPr lang="en-US" dirty="0" smtClean="0"/>
              <a:t>= .022</a:t>
            </a: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1757660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MANOVA (Gender by Flexibility)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953000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/>
              <a:t>نتیجه</a:t>
            </a:r>
            <a:endParaRPr lang="fa-IR" dirty="0" smtClean="0"/>
          </a:p>
          <a:p>
            <a:pPr marL="0" indent="0" algn="r">
              <a:buNone/>
            </a:pPr>
            <a:r>
              <a:rPr lang="fa-IR" dirty="0" smtClean="0"/>
              <a:t>تنها در </a:t>
            </a:r>
            <a:r>
              <a:rPr lang="fa-IR" dirty="0" smtClean="0"/>
              <a:t>زمان عملکرد ایجاد نقش تعامل معنادار دیده شد</a:t>
            </a:r>
          </a:p>
          <a:p>
            <a:pPr marL="0" indent="0" algn="r">
              <a:buNone/>
            </a:pPr>
            <a:r>
              <a:rPr lang="fa-IR" dirty="0" smtClean="0"/>
              <a:t>در انعطاف شناختی  پایین مذکر سریعتر از </a:t>
            </a:r>
            <a:r>
              <a:rPr lang="fa-IR" dirty="0" smtClean="0"/>
              <a:t>مؤنث بودند و بلعکس</a:t>
            </a:r>
            <a:endParaRPr lang="en-US" dirty="0"/>
          </a:p>
          <a:p>
            <a:pPr marL="0" indent="0">
              <a:buNone/>
            </a:pPr>
            <a:r>
              <a:rPr lang="fa-IR" dirty="0" smtClean="0"/>
              <a:t> میانه زمان عملکرد</a:t>
            </a:r>
            <a:r>
              <a:rPr lang="en-US" dirty="0" smtClean="0"/>
              <a:t>TMT (A)   F (1, 28)= </a:t>
            </a:r>
            <a:r>
              <a:rPr lang="en-US" dirty="0" smtClean="0"/>
              <a:t>4.396 </a:t>
            </a:r>
            <a:r>
              <a:rPr lang="en-US" i="1" dirty="0" smtClean="0"/>
              <a:t> p </a:t>
            </a:r>
            <a:r>
              <a:rPr lang="en-US" dirty="0" smtClean="0"/>
              <a:t>=</a:t>
            </a:r>
            <a:r>
              <a:rPr lang="en-US" dirty="0" smtClean="0"/>
              <a:t>.</a:t>
            </a:r>
            <a:r>
              <a:rPr lang="en-US" dirty="0"/>
              <a:t>045	</a:t>
            </a:r>
          </a:p>
          <a:p>
            <a:pPr marL="0" indent="0">
              <a:buNone/>
            </a:pPr>
            <a:r>
              <a:rPr lang="fa-IR" dirty="0" smtClean="0"/>
              <a:t> میانه کلی عملکرد</a:t>
            </a:r>
            <a:r>
              <a:rPr lang="en-US" dirty="0" smtClean="0"/>
              <a:t>TMT (A-B) </a:t>
            </a:r>
            <a:r>
              <a:rPr lang="en-US" dirty="0" smtClean="0"/>
              <a:t>F (1, 28)= </a:t>
            </a:r>
            <a:r>
              <a:rPr lang="en-US" dirty="0" smtClean="0"/>
              <a:t>4.883      </a:t>
            </a:r>
            <a:r>
              <a:rPr lang="en-US" i="1" dirty="0" smtClean="0"/>
              <a:t>p </a:t>
            </a:r>
            <a:r>
              <a:rPr lang="en-US" dirty="0" smtClean="0"/>
              <a:t>= </a:t>
            </a:r>
            <a:r>
              <a:rPr lang="en-US" dirty="0" smtClean="0"/>
              <a:t>.035</a:t>
            </a:r>
          </a:p>
          <a:p>
            <a:pPr marL="0" indent="0">
              <a:buNone/>
            </a:pPr>
            <a:r>
              <a:rPr lang="fa-IR" dirty="0" smtClean="0"/>
              <a:t> زمان کلی عملکرد</a:t>
            </a:r>
            <a:r>
              <a:rPr lang="en-US" dirty="0" smtClean="0"/>
              <a:t>TMT (A-B) F (1, 28)= 5.912	</a:t>
            </a:r>
            <a:r>
              <a:rPr lang="en-US" i="1" dirty="0" smtClean="0"/>
              <a:t>p </a:t>
            </a:r>
            <a:r>
              <a:rPr lang="en-US" dirty="0" smtClean="0"/>
              <a:t>= .022</a:t>
            </a: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234957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/>
              <a:t>انعطاف شناختی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 dirty="0"/>
              <a:t>اطلاع از تعداد راه های ممکن برای برخورد با موقعیت ها</a:t>
            </a:r>
            <a:r>
              <a:rPr lang="fa-IR" dirty="0"/>
              <a:t> به</a:t>
            </a:r>
            <a:r>
              <a:rPr lang="ar-SA" dirty="0"/>
              <a:t> انعطاف شناختی  موسوم است</a:t>
            </a:r>
            <a:r>
              <a:rPr lang="ar-SA" dirty="0" smtClean="0"/>
              <a:t>.</a:t>
            </a:r>
            <a:endParaRPr lang="fa-IR" dirty="0" smtClean="0"/>
          </a:p>
          <a:p>
            <a:pPr algn="r" rtl="1"/>
            <a:r>
              <a:rPr lang="ar-SA" dirty="0" smtClean="0"/>
              <a:t> </a:t>
            </a:r>
            <a:r>
              <a:rPr lang="ar-SA" dirty="0"/>
              <a:t>این فرایند ما را قادر می کند که دانش خود را به شیوه های مختلف در پاسخ به خواسته های محیطی بازسازی کنیم (اسپیرو و یانگ، 1990).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3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49972"/>
            <a:ext cx="7162800" cy="49698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253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50290"/>
            <a:ext cx="7467600" cy="51981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9762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50290"/>
            <a:ext cx="7086600" cy="51981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211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MANOVA (Gender)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fa-IR" dirty="0" smtClean="0"/>
              <a:t>مانوا </a:t>
            </a:r>
            <a:r>
              <a:rPr lang="en-US" dirty="0" err="1" smtClean="0"/>
              <a:t>جنسیت</a:t>
            </a:r>
            <a:r>
              <a:rPr lang="en-US" dirty="0" smtClean="0"/>
              <a:t> </a:t>
            </a:r>
            <a:endParaRPr lang="fa-IR" dirty="0" smtClean="0"/>
          </a:p>
          <a:p>
            <a:pPr algn="r" rtl="1"/>
            <a:r>
              <a:rPr lang="en-US" dirty="0" smtClean="0"/>
              <a:t>17 </a:t>
            </a:r>
            <a:r>
              <a:rPr lang="fa-IR" dirty="0" smtClean="0"/>
              <a:t> مؤنث 15 مذکر</a:t>
            </a:r>
            <a:endParaRPr lang="en-US" dirty="0" smtClean="0"/>
          </a:p>
          <a:p>
            <a:pPr algn="r" rtl="1"/>
            <a:r>
              <a:rPr lang="fa-IR" dirty="0" smtClean="0"/>
              <a:t>انعطاف شناختی پایین (19 نفر) و بالا (13 نفر) نسبت به میانه</a:t>
            </a:r>
          </a:p>
          <a:p>
            <a:endParaRPr lang="en-US" dirty="0"/>
          </a:p>
          <a:p>
            <a:r>
              <a:rPr lang="fa-IR" dirty="0" smtClean="0"/>
              <a:t> میانه زمان عملکرد</a:t>
            </a:r>
            <a:r>
              <a:rPr lang="en-US" dirty="0" smtClean="0"/>
              <a:t>TMT (A) F (1, 28)= </a:t>
            </a:r>
            <a:r>
              <a:rPr lang="en-US" dirty="0" smtClean="0"/>
              <a:t>4.396</a:t>
            </a:r>
            <a:r>
              <a:rPr lang="en-US" dirty="0"/>
              <a:t>	</a:t>
            </a:r>
            <a:r>
              <a:rPr lang="en-US" i="1" dirty="0" smtClean="0"/>
              <a:t> p </a:t>
            </a:r>
            <a:r>
              <a:rPr lang="en-US" dirty="0" smtClean="0"/>
              <a:t>=</a:t>
            </a:r>
            <a:r>
              <a:rPr lang="en-US" dirty="0" smtClean="0"/>
              <a:t>.</a:t>
            </a:r>
            <a:r>
              <a:rPr lang="en-US" dirty="0"/>
              <a:t>045	</a:t>
            </a:r>
          </a:p>
          <a:p>
            <a:r>
              <a:rPr lang="fa-IR" dirty="0" smtClean="0"/>
              <a:t> میانه کلی عملکرد</a:t>
            </a:r>
            <a:r>
              <a:rPr lang="en-US" dirty="0" smtClean="0"/>
              <a:t>TMT (A-B) </a:t>
            </a:r>
            <a:r>
              <a:rPr lang="en-US" dirty="0" smtClean="0"/>
              <a:t>F (1, 28)= </a:t>
            </a:r>
            <a:r>
              <a:rPr lang="en-US" dirty="0" smtClean="0"/>
              <a:t>4.883 </a:t>
            </a:r>
            <a:r>
              <a:rPr lang="en-US" dirty="0"/>
              <a:t>	</a:t>
            </a:r>
            <a:r>
              <a:rPr lang="en-US" i="1" dirty="0" smtClean="0"/>
              <a:t>p </a:t>
            </a:r>
            <a:r>
              <a:rPr lang="en-US" dirty="0" smtClean="0"/>
              <a:t>= </a:t>
            </a:r>
            <a:r>
              <a:rPr lang="en-US" dirty="0" smtClean="0"/>
              <a:t>.035</a:t>
            </a:r>
          </a:p>
          <a:p>
            <a:endParaRPr lang="fa-IR" dirty="0" smtClean="0"/>
          </a:p>
          <a:p>
            <a:r>
              <a:rPr lang="fa-IR" dirty="0" smtClean="0"/>
              <a:t> زمان کلی عملکرد</a:t>
            </a:r>
            <a:r>
              <a:rPr lang="en-US" dirty="0" smtClean="0"/>
              <a:t>TMT (A-B) F (1, 28)= 5.912	</a:t>
            </a:r>
            <a:r>
              <a:rPr lang="en-US" i="1" dirty="0" smtClean="0"/>
              <a:t>p </a:t>
            </a:r>
            <a:r>
              <a:rPr lang="en-US" dirty="0" smtClean="0"/>
              <a:t>= .022</a:t>
            </a: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2173415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382000" cy="452596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 smtClean="0"/>
              <a:t>مانوا فقط </a:t>
            </a:r>
            <a:r>
              <a:rPr lang="fa-IR" dirty="0" smtClean="0"/>
              <a:t>مذکر </a:t>
            </a:r>
          </a:p>
          <a:p>
            <a:pPr marL="0" indent="0" algn="r" rtl="1">
              <a:buNone/>
            </a:pPr>
            <a:r>
              <a:rPr lang="fa-IR" dirty="0" smtClean="0"/>
              <a:t>در </a:t>
            </a:r>
            <a:r>
              <a:rPr lang="fa-IR" dirty="0" smtClean="0"/>
              <a:t>انعطاف شناختی بالا </a:t>
            </a:r>
            <a:r>
              <a:rPr lang="fa-IR" dirty="0" smtClean="0"/>
              <a:t>پاسخهای درجاماندگی بیشتر از </a:t>
            </a:r>
            <a:r>
              <a:rPr lang="fa-IR" dirty="0" smtClean="0"/>
              <a:t>انعطاف شناختی پایین</a:t>
            </a:r>
            <a:endParaRPr lang="en-US" dirty="0"/>
          </a:p>
          <a:p>
            <a:r>
              <a:rPr lang="en-US" dirty="0" smtClean="0"/>
              <a:t>F = 8.728</a:t>
            </a:r>
            <a:r>
              <a:rPr lang="en-US" dirty="0"/>
              <a:t>	</a:t>
            </a:r>
            <a:r>
              <a:rPr lang="en-US" i="1" dirty="0" smtClean="0"/>
              <a:t> p </a:t>
            </a:r>
            <a:r>
              <a:rPr lang="en-US" dirty="0" smtClean="0"/>
              <a:t>=</a:t>
            </a:r>
            <a:r>
              <a:rPr lang="en-US" dirty="0" smtClean="0"/>
              <a:t> </a:t>
            </a:r>
            <a:r>
              <a:rPr lang="en-US" dirty="0" smtClean="0"/>
              <a:t>.011 </a:t>
            </a:r>
            <a:r>
              <a:rPr lang="en-US" dirty="0"/>
              <a:t>	</a:t>
            </a:r>
          </a:p>
          <a:p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3116412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930" y="1049972"/>
            <a:ext cx="5946140" cy="4758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9295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MANOVA (Gender)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 smtClean="0"/>
              <a:t>مانوا </a:t>
            </a:r>
            <a:r>
              <a:rPr lang="fa-IR" dirty="0" smtClean="0"/>
              <a:t>7 </a:t>
            </a:r>
            <a:r>
              <a:rPr lang="fa-IR" dirty="0"/>
              <a:t>بالا 10 پایین دختر</a:t>
            </a:r>
            <a:endParaRPr lang="en-US" dirty="0"/>
          </a:p>
          <a:p>
            <a:r>
              <a:rPr lang="fa-IR" dirty="0"/>
              <a:t>1و 15    </a:t>
            </a:r>
            <a:r>
              <a:rPr lang="en-US" dirty="0"/>
              <a:t>mediantime_mean12 5.339</a:t>
            </a:r>
            <a:r>
              <a:rPr lang="fa-IR" dirty="0"/>
              <a:t>  </a:t>
            </a:r>
            <a:r>
              <a:rPr lang="en-US" dirty="0"/>
              <a:t>.0</a:t>
            </a:r>
            <a:r>
              <a:rPr lang="fa-IR" dirty="0"/>
              <a:t>35</a:t>
            </a:r>
            <a:endParaRPr lang="en-US" dirty="0"/>
          </a:p>
          <a:p>
            <a:pPr algn="r" rtl="1"/>
            <a:endParaRPr lang="en-US" dirty="0" smtClean="0"/>
          </a:p>
          <a:p>
            <a:pPr algn="r" rtl="1"/>
            <a:r>
              <a:rPr lang="fa-IR" dirty="0" smtClean="0"/>
              <a:t>انعطاف شناختی پایین (10 نفر) و بالا (7 نفر) نسبت به میانه</a:t>
            </a:r>
          </a:p>
          <a:p>
            <a:endParaRPr lang="en-US" dirty="0"/>
          </a:p>
          <a:p>
            <a:r>
              <a:rPr lang="en-US" dirty="0" smtClean="0"/>
              <a:t>F (1, 28)= </a:t>
            </a:r>
            <a:r>
              <a:rPr lang="en-US" dirty="0"/>
              <a:t>	</a:t>
            </a:r>
            <a:r>
              <a:rPr lang="en-US" i="1" dirty="0" smtClean="0"/>
              <a:t> p </a:t>
            </a:r>
            <a:r>
              <a:rPr lang="en-US" dirty="0" smtClean="0"/>
              <a:t>=</a:t>
            </a:r>
            <a:r>
              <a:rPr lang="en-US" dirty="0" smtClean="0"/>
              <a:t>. </a:t>
            </a:r>
            <a:r>
              <a:rPr lang="en-US" dirty="0"/>
              <a:t>	</a:t>
            </a:r>
          </a:p>
          <a:p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1330612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 fontScale="90000"/>
          </a:bodyPr>
          <a:lstStyle/>
          <a:p>
            <a:pPr rtl="1"/>
            <a:r>
              <a:rPr lang="fa-IR" dirty="0" smtClean="0"/>
              <a:t>مذکر سریعتر از مؤنث در زمان ایجاد نقش قسمت 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800"/>
            <a:ext cx="5946140" cy="4147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4704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MANOVA (Gender)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 smtClean="0"/>
              <a:t>تعداد طبقات تکمیل شده و تجربه شده در مذکر بیشتر از مؤنث</a:t>
            </a:r>
          </a:p>
          <a:p>
            <a:pPr marL="0" indent="0" algn="r" rtl="1">
              <a:buNone/>
            </a:pPr>
            <a:endParaRPr lang="fa-IR" smtClean="0"/>
          </a:p>
          <a:p>
            <a:pPr marL="0" indent="0" algn="r" rtl="1">
              <a:buNone/>
            </a:pPr>
            <a:r>
              <a:rPr lang="fa-IR" dirty="0" smtClean="0"/>
              <a:t> </a:t>
            </a:r>
            <a:r>
              <a:rPr lang="fa-IR" dirty="0" smtClean="0"/>
              <a:t>مانوا </a:t>
            </a:r>
            <a:r>
              <a:rPr lang="fa-IR" dirty="0" smtClean="0"/>
              <a:t>7 </a:t>
            </a:r>
            <a:r>
              <a:rPr lang="fa-IR" dirty="0"/>
              <a:t>بالا 10 پایین دختر</a:t>
            </a:r>
            <a:endParaRPr lang="en-US" dirty="0"/>
          </a:p>
          <a:p>
            <a:r>
              <a:rPr lang="fa-IR" dirty="0"/>
              <a:t>1و 15 </a:t>
            </a:r>
            <a:r>
              <a:rPr lang="en-US" dirty="0" smtClean="0"/>
              <a:t>w1Cmplt</a:t>
            </a:r>
            <a:r>
              <a:rPr lang="en-US" dirty="0"/>
              <a:t>	7.472	.011	</a:t>
            </a:r>
            <a:endParaRPr lang="en-US" dirty="0" smtClean="0"/>
          </a:p>
          <a:p>
            <a:pPr algn="r" rtl="1"/>
            <a:r>
              <a:rPr lang="fa-IR" dirty="0" smtClean="0"/>
              <a:t>انعطاف شناختی پایین (10 نفر) و بالا (7 نفر) نسبت به میانه</a:t>
            </a:r>
          </a:p>
          <a:p>
            <a:endParaRPr lang="en-US" dirty="0"/>
          </a:p>
          <a:p>
            <a:r>
              <a:rPr lang="en-US" dirty="0" smtClean="0"/>
              <a:t>F (1, 28)= </a:t>
            </a:r>
            <a:r>
              <a:rPr lang="en-US" dirty="0"/>
              <a:t>	</a:t>
            </a:r>
            <a:r>
              <a:rPr lang="en-US" i="1" dirty="0" smtClean="0"/>
              <a:t> p </a:t>
            </a:r>
            <a:r>
              <a:rPr lang="en-US" dirty="0" smtClean="0"/>
              <a:t>=</a:t>
            </a:r>
            <a:r>
              <a:rPr lang="en-US" dirty="0" smtClean="0"/>
              <a:t>. </a:t>
            </a:r>
            <a:r>
              <a:rPr lang="en-US" dirty="0"/>
              <a:t>	</a:t>
            </a:r>
          </a:p>
          <a:p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3276820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/>
              <a:t>انعطاف شناختی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 dirty="0"/>
              <a:t>محققان رابطه ی انعطاف شناختی را با افکار مثبت (بک، 1967)، روابط بین فردی (روبین و مارتین، 1994)، و انطباق با شرایط جدید (دریسباخ و گاشک، 2004) عنوان نموده اند</a:t>
            </a:r>
            <a:r>
              <a:rPr lang="ar-SA" dirty="0" smtClean="0"/>
              <a:t>.</a:t>
            </a:r>
            <a:endParaRPr lang="fa-IR" dirty="0" smtClean="0"/>
          </a:p>
          <a:p>
            <a:pPr algn="r" rtl="1"/>
            <a:r>
              <a:rPr lang="fa-IR" dirty="0" smtClean="0"/>
              <a:t>اینجا رابطه ی دو آزمون نوروپسیکولوژیک معروف با انعطاف شناختی سنجیده شد.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5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930" y="1049972"/>
            <a:ext cx="5946140" cy="4758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7073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MANOVA (Gender)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 smtClean="0"/>
              <a:t>مانوا </a:t>
            </a:r>
            <a:r>
              <a:rPr lang="fa-IR" dirty="0" smtClean="0"/>
              <a:t>7 </a:t>
            </a:r>
            <a:r>
              <a:rPr lang="fa-IR" dirty="0"/>
              <a:t>بالا 10 پایین دختر</a:t>
            </a:r>
            <a:endParaRPr lang="en-US" dirty="0"/>
          </a:p>
          <a:p>
            <a:r>
              <a:rPr lang="fa-IR" dirty="0"/>
              <a:t>1و 15 </a:t>
            </a:r>
            <a:r>
              <a:rPr lang="en-US" dirty="0" smtClean="0"/>
              <a:t>w1Exper</a:t>
            </a:r>
            <a:r>
              <a:rPr lang="en-US" dirty="0"/>
              <a:t>	7.578	.010 	</a:t>
            </a:r>
            <a:endParaRPr lang="en-US" dirty="0" smtClean="0"/>
          </a:p>
          <a:p>
            <a:pPr algn="r" rtl="1"/>
            <a:r>
              <a:rPr lang="fa-IR" dirty="0" smtClean="0"/>
              <a:t>انعطاف شناختی پایین (10 نفر) و بالا (7 نفر) نسبت به میانه</a:t>
            </a:r>
          </a:p>
          <a:p>
            <a:endParaRPr lang="en-US" dirty="0"/>
          </a:p>
          <a:p>
            <a:r>
              <a:rPr lang="en-US" dirty="0" smtClean="0"/>
              <a:t>F (1, 28)= </a:t>
            </a:r>
            <a:r>
              <a:rPr lang="en-US" dirty="0"/>
              <a:t>	</a:t>
            </a:r>
            <a:r>
              <a:rPr lang="en-US" i="1" dirty="0" smtClean="0"/>
              <a:t> p </a:t>
            </a:r>
            <a:r>
              <a:rPr lang="en-US" dirty="0" smtClean="0"/>
              <a:t>=</a:t>
            </a:r>
            <a:r>
              <a:rPr lang="en-US" dirty="0" smtClean="0"/>
              <a:t>. </a:t>
            </a:r>
            <a:r>
              <a:rPr lang="en-US" dirty="0"/>
              <a:t>	</a:t>
            </a:r>
          </a:p>
          <a:p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3441558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930" y="1049972"/>
            <a:ext cx="5946140" cy="4758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53153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MANOVA (Gender)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 smtClean="0"/>
              <a:t>مانوا </a:t>
            </a:r>
            <a:r>
              <a:rPr lang="fa-IR" dirty="0" smtClean="0"/>
              <a:t>7 </a:t>
            </a:r>
            <a:r>
              <a:rPr lang="fa-IR" dirty="0"/>
              <a:t>بالا 10 پایین دختر</a:t>
            </a:r>
            <a:endParaRPr lang="en-US" dirty="0"/>
          </a:p>
          <a:p>
            <a:r>
              <a:rPr lang="fa-IR" dirty="0"/>
              <a:t>1و 15 </a:t>
            </a:r>
            <a:r>
              <a:rPr lang="en-US" dirty="0" smtClean="0"/>
              <a:t>w7np_err</a:t>
            </a:r>
            <a:r>
              <a:rPr lang="en-US" dirty="0"/>
              <a:t>	4.930	.035	</a:t>
            </a:r>
          </a:p>
          <a:p>
            <a:pPr algn="r" rtl="1"/>
            <a:r>
              <a:rPr lang="fa-IR" dirty="0" smtClean="0"/>
              <a:t>انعطاف شناختی پایین (10 نفر) و بالا (7 نفر) نسبت به میانه</a:t>
            </a:r>
          </a:p>
          <a:p>
            <a:endParaRPr lang="en-US" dirty="0"/>
          </a:p>
          <a:p>
            <a:r>
              <a:rPr lang="en-US" dirty="0" smtClean="0"/>
              <a:t>F (1, 28)= </a:t>
            </a:r>
            <a:r>
              <a:rPr lang="en-US" dirty="0"/>
              <a:t>	</a:t>
            </a:r>
            <a:r>
              <a:rPr lang="en-US" i="1" dirty="0" smtClean="0"/>
              <a:t> p </a:t>
            </a:r>
            <a:r>
              <a:rPr lang="en-US" dirty="0" smtClean="0"/>
              <a:t>=</a:t>
            </a:r>
            <a:r>
              <a:rPr lang="en-US" dirty="0" smtClean="0"/>
              <a:t>. </a:t>
            </a:r>
            <a:r>
              <a:rPr lang="en-US" dirty="0"/>
              <a:t>	</a:t>
            </a:r>
          </a:p>
          <a:p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417982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930" y="1049972"/>
            <a:ext cx="5946140" cy="4758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68018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MANOVA (Gender)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 smtClean="0"/>
              <a:t>مانوا </a:t>
            </a:r>
            <a:r>
              <a:rPr lang="fa-IR" dirty="0" smtClean="0"/>
              <a:t>7 </a:t>
            </a:r>
            <a:r>
              <a:rPr lang="fa-IR" dirty="0"/>
              <a:t>بالا 10 پایین دختر</a:t>
            </a:r>
            <a:endParaRPr lang="en-US" dirty="0"/>
          </a:p>
          <a:p>
            <a:r>
              <a:rPr lang="fa-IR" dirty="0"/>
              <a:t>1و 15 </a:t>
            </a:r>
            <a:r>
              <a:rPr lang="en-US" dirty="0" smtClean="0"/>
              <a:t>w8t_to_1st</a:t>
            </a:r>
            <a:r>
              <a:rPr lang="en-US" dirty="0"/>
              <a:t>	5.152	.031</a:t>
            </a:r>
          </a:p>
          <a:p>
            <a:r>
              <a:rPr lang="en-US" dirty="0"/>
              <a:t>	</a:t>
            </a:r>
          </a:p>
          <a:p>
            <a:pPr algn="r" rtl="1"/>
            <a:r>
              <a:rPr lang="fa-IR" dirty="0" smtClean="0"/>
              <a:t>انعطاف شناختی پایین (10 نفر) و بالا (7 نفر) نسبت به میانه</a:t>
            </a:r>
          </a:p>
          <a:p>
            <a:endParaRPr lang="en-US" dirty="0"/>
          </a:p>
          <a:p>
            <a:r>
              <a:rPr lang="en-US" dirty="0" smtClean="0"/>
              <a:t>F (1, 28)= </a:t>
            </a:r>
            <a:r>
              <a:rPr lang="en-US" dirty="0"/>
              <a:t>	</a:t>
            </a:r>
            <a:r>
              <a:rPr lang="en-US" i="1" dirty="0" smtClean="0"/>
              <a:t> p </a:t>
            </a:r>
            <a:r>
              <a:rPr lang="en-US" dirty="0" smtClean="0"/>
              <a:t>=</a:t>
            </a:r>
            <a:r>
              <a:rPr lang="en-US" dirty="0" smtClean="0"/>
              <a:t>. </a:t>
            </a:r>
            <a:r>
              <a:rPr lang="en-US" dirty="0"/>
              <a:t>	</a:t>
            </a:r>
          </a:p>
          <a:p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8977010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930" y="1049972"/>
            <a:ext cx="5946140" cy="4758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4002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1"/>
            <a:r>
              <a:rPr lang="fa-IR" sz="3200" dirty="0" smtClean="0"/>
              <a:t>رگرسیون</a:t>
            </a:r>
            <a:r>
              <a:rPr lang="en-US" sz="3200" dirty="0" smtClean="0"/>
              <a:t>) </a:t>
            </a:r>
            <a:r>
              <a:rPr lang="fa-IR" sz="3200" dirty="0" smtClean="0"/>
              <a:t> </a:t>
            </a:r>
            <a:r>
              <a:rPr lang="en-US" sz="3200" dirty="0" smtClean="0"/>
              <a:t>(Automatic Linear Modeling</a:t>
            </a:r>
            <a:br>
              <a:rPr lang="en-US" sz="3200" dirty="0" smtClean="0"/>
            </a:br>
            <a:r>
              <a:rPr lang="fa-IR" sz="3200" dirty="0" smtClean="0"/>
              <a:t>پیش بینی انعطاف شناختی از روی پاسخهای درجاماندگی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26 </a:t>
            </a:r>
            <a:r>
              <a:rPr lang="fa-IR" sz="3200" dirty="0" smtClean="0"/>
              <a:t> </a:t>
            </a:r>
            <a:r>
              <a:rPr lang="en-US" sz="3200" dirty="0" smtClean="0"/>
              <a:t>N =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90" y="1604963"/>
            <a:ext cx="7636710" cy="46797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4419600" y="4267200"/>
            <a:ext cx="220245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8172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1"/>
            <a:r>
              <a:rPr lang="fa-IR" sz="3200" dirty="0" smtClean="0"/>
              <a:t>رگرسیون</a:t>
            </a:r>
            <a:r>
              <a:rPr lang="en-US" sz="3200" dirty="0" smtClean="0"/>
              <a:t>) </a:t>
            </a:r>
            <a:r>
              <a:rPr lang="fa-IR" sz="3200" dirty="0" smtClean="0"/>
              <a:t> </a:t>
            </a:r>
            <a:r>
              <a:rPr lang="en-US" sz="3200" dirty="0" smtClean="0"/>
              <a:t>(Automatic Linear Modeling</a:t>
            </a:r>
            <a:br>
              <a:rPr lang="en-US" sz="3200" dirty="0" smtClean="0"/>
            </a:br>
            <a:r>
              <a:rPr lang="fa-IR" sz="3200" dirty="0" smtClean="0"/>
              <a:t>پیش بینی انعطاف شناختی از روی پاسخهای درجاماندگی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N = 11, Gender = Male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696200" cy="501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4419600" y="4191000"/>
            <a:ext cx="220245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12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روش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32 </a:t>
            </a:r>
            <a:r>
              <a:rPr lang="fa-IR" dirty="0" smtClean="0"/>
              <a:t> دانشجو 17 مؤنث</a:t>
            </a:r>
          </a:p>
          <a:p>
            <a:pPr algn="r" rtl="1"/>
            <a:r>
              <a:rPr lang="fa-IR" dirty="0" smtClean="0"/>
              <a:t>سن 18 تا 25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5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WCST </a:t>
            </a:r>
            <a:r>
              <a:rPr lang="fa-IR" dirty="0" smtClean="0"/>
              <a:t>آزمون مرتب سازی کارت وسکانسین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1257" y="1186934"/>
            <a:ext cx="8776698" cy="4621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Heaton, R. K. (1981). Wisconsin Card Sorting Manual. Odessa, Florida: Psychological Assessment Resources, Inc.</a:t>
            </a:r>
            <a:endParaRPr kumimoji="0" lang="fa-IR" sz="1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a-IR" sz="1300" i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endParaRPr kumimoji="0" lang="en-US" sz="2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kumimoji="0" lang="fa-IR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کارکردهای اجرایی</a:t>
            </a:r>
          </a:p>
          <a:p>
            <a:pPr algn="r" rtl="1">
              <a:lnSpc>
                <a:spcPct val="200000"/>
              </a:lnSpc>
              <a:spcAft>
                <a:spcPts val="1000"/>
              </a:spcAft>
            </a:pPr>
            <a:r>
              <a:rPr lang="fa-IR" sz="2400" b="1" dirty="0" smtClean="0"/>
              <a:t>کاربرد:</a:t>
            </a:r>
            <a:endParaRPr lang="fa-IR" sz="2400" b="1" dirty="0" smtClean="0">
              <a:effectLst/>
            </a:endParaRPr>
          </a:p>
          <a:p>
            <a:pPr marL="342900" indent="-342900" algn="r" rtl="1">
              <a:lnSpc>
                <a:spcPct val="20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sz="2000" dirty="0" smtClean="0">
                <a:effectLst/>
              </a:rPr>
              <a:t> </a:t>
            </a:r>
            <a:r>
              <a:rPr lang="fa-IR" sz="2000" dirty="0" smtClean="0">
                <a:effectLst/>
              </a:rPr>
              <a:t>ضایعه مغزی</a:t>
            </a:r>
            <a:endParaRPr lang="en-US" sz="1600" dirty="0" smtClean="0">
              <a:effectLst/>
            </a:endParaRPr>
          </a:p>
          <a:p>
            <a:pPr marL="342900" indent="-342900" algn="r" rtl="1">
              <a:lnSpc>
                <a:spcPct val="20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fa-IR" sz="2000" dirty="0" smtClean="0">
                <a:effectLst/>
              </a:rPr>
              <a:t>اعتیاد</a:t>
            </a:r>
            <a:endParaRPr lang="en-US" sz="1600" dirty="0" smtClean="0">
              <a:effectLst/>
            </a:endParaRPr>
          </a:p>
          <a:p>
            <a:pPr marL="342900" indent="-342900" algn="r" rtl="1">
              <a:lnSpc>
                <a:spcPct val="20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sz="2000" dirty="0" smtClean="0">
                <a:effectLst/>
              </a:rPr>
              <a:t> </a:t>
            </a:r>
            <a:r>
              <a:rPr lang="fa-IR" sz="2000" dirty="0" smtClean="0">
                <a:effectLst/>
              </a:rPr>
              <a:t>اسکیزوفرنی</a:t>
            </a:r>
            <a:endParaRPr lang="en-US" sz="1600" dirty="0" smtClean="0">
              <a:effectLst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78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PEBL </a:t>
            </a:r>
            <a:r>
              <a:rPr lang="fa-IR" dirty="0" smtClean="0"/>
              <a:t>نرم افزار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371600"/>
            <a:ext cx="7239000" cy="502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6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Trail Making Test (TMT)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آزمون </a:t>
            </a:r>
            <a:r>
              <a:rPr lang="fa-IR" dirty="0"/>
              <a:t>ایجاد نقش</a:t>
            </a:r>
            <a:endParaRPr lang="en-US" dirty="0"/>
          </a:p>
          <a:p>
            <a:pPr algn="r" rtl="1"/>
            <a:r>
              <a:rPr lang="fa-IR" dirty="0"/>
              <a:t>آزمون ایجاد </a:t>
            </a:r>
            <a:r>
              <a:rPr lang="fa-IR" dirty="0" smtClean="0"/>
              <a:t>نقش</a:t>
            </a:r>
            <a:r>
              <a:rPr lang="en-US" dirty="0" smtClean="0"/>
              <a:t> </a:t>
            </a:r>
            <a:r>
              <a:rPr lang="fa-IR" dirty="0" smtClean="0"/>
              <a:t>(</a:t>
            </a:r>
            <a:r>
              <a:rPr lang="fa-IR" dirty="0"/>
              <a:t>آزمون فردی ارتش، 1944؛ ریتان و ولف، 1993</a:t>
            </a:r>
            <a:r>
              <a:rPr lang="fa-IR" dirty="0" smtClean="0"/>
              <a:t>).</a:t>
            </a:r>
            <a:endParaRPr lang="en-US" dirty="0" smtClean="0"/>
          </a:p>
          <a:p>
            <a:pPr algn="r" rtl="1"/>
            <a:r>
              <a:rPr lang="fa-IR" dirty="0" smtClean="0"/>
              <a:t> </a:t>
            </a:r>
            <a:r>
              <a:rPr lang="fa-IR" dirty="0"/>
              <a:t>دو بخش </a:t>
            </a:r>
            <a:r>
              <a:rPr lang="en-US" dirty="0" smtClean="0"/>
              <a:t> A</a:t>
            </a:r>
            <a:r>
              <a:rPr lang="fa-IR" dirty="0" smtClean="0"/>
              <a:t>و</a:t>
            </a:r>
            <a:r>
              <a:rPr lang="en-US" dirty="0" smtClean="0"/>
              <a:t>B</a:t>
            </a:r>
            <a:r>
              <a:rPr lang="fa-IR" dirty="0" smtClean="0"/>
              <a:t> دارد</a:t>
            </a:r>
            <a:endParaRPr lang="en-US" dirty="0" smtClean="0"/>
          </a:p>
          <a:p>
            <a:pPr algn="l"/>
            <a:r>
              <a:rPr lang="en-US" b="1" dirty="0" smtClean="0"/>
              <a:t>Army Individual</a:t>
            </a:r>
            <a:r>
              <a:rPr lang="en-US" dirty="0" smtClean="0"/>
              <a:t> Test Battery. (1944). Manual of directions and scoring. Washington, DC: War Department, Adjutant General’s Office.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22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10082"/>
            <a:ext cx="8229600" cy="826089"/>
          </a:xfrm>
        </p:spPr>
        <p:txBody>
          <a:bodyPr/>
          <a:lstStyle/>
          <a:p>
            <a:r>
              <a:rPr lang="fa-IR" dirty="0" smtClean="0"/>
              <a:t>قسمت 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7696200" cy="578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8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 smtClean="0"/>
              <a:t>B </a:t>
            </a:r>
            <a:r>
              <a:rPr lang="fa-IR" dirty="0" smtClean="0"/>
              <a:t>قسمت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838200"/>
            <a:ext cx="7848600" cy="579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9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1011</Words>
  <Application>Microsoft Office PowerPoint</Application>
  <PresentationFormat>On-screen Show (4:3)</PresentationFormat>
  <Paragraphs>328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انعطاف شناختی و کارکردهای اجرایی</vt:lpstr>
      <vt:lpstr>انعطاف شناختی</vt:lpstr>
      <vt:lpstr>انعطاف شناختی</vt:lpstr>
      <vt:lpstr>روش</vt:lpstr>
      <vt:lpstr>WCST آزمون مرتب سازی کارت وسکانسین</vt:lpstr>
      <vt:lpstr>PEBL نرم افزار</vt:lpstr>
      <vt:lpstr>Trail Making Test (TMT) </vt:lpstr>
      <vt:lpstr>قسمت  A</vt:lpstr>
      <vt:lpstr>B قسمت</vt:lpstr>
      <vt:lpstr>      A   A , B تکمیل</vt:lpstr>
      <vt:lpstr>کاربرد -TMT</vt:lpstr>
      <vt:lpstr>پرسشنامه انعطاف شناختی</vt:lpstr>
      <vt:lpstr>پرسشنامه انعطاف شناختی</vt:lpstr>
      <vt:lpstr>PowerPoint Presentation</vt:lpstr>
      <vt:lpstr>نتایج همبستگی، مانوا، و رگرسیون </vt:lpstr>
      <vt:lpstr>همبستگی انعطاف شناختی با درجاماندگی در WCST N = 15, Gender = Male</vt:lpstr>
      <vt:lpstr>همبستگی انعطاف شناختی با میانه زمان عملکرد TMT (A - B)  N = 17, Gender = Female</vt:lpstr>
      <vt:lpstr>MANOVA (Gender by Flexibility)</vt:lpstr>
      <vt:lpstr>MANOVA (Gender by Flexibility)</vt:lpstr>
      <vt:lpstr>PowerPoint Presentation</vt:lpstr>
      <vt:lpstr>PowerPoint Presentation</vt:lpstr>
      <vt:lpstr>PowerPoint Presentation</vt:lpstr>
      <vt:lpstr>PowerPoint Presentation</vt:lpstr>
      <vt:lpstr>MANOVA (Gender)</vt:lpstr>
      <vt:lpstr>MANOVA</vt:lpstr>
      <vt:lpstr>PowerPoint Presentation</vt:lpstr>
      <vt:lpstr>MANOVA (Gender)</vt:lpstr>
      <vt:lpstr>مذکر سریعتر از مؤنث در زمان ایجاد نقش قسمت B</vt:lpstr>
      <vt:lpstr>MANOVA (Gender)</vt:lpstr>
      <vt:lpstr>PowerPoint Presentation</vt:lpstr>
      <vt:lpstr>MANOVA (Gender)</vt:lpstr>
      <vt:lpstr>PowerPoint Presentation</vt:lpstr>
      <vt:lpstr>MANOVA (Gender)</vt:lpstr>
      <vt:lpstr>PowerPoint Presentation</vt:lpstr>
      <vt:lpstr>MANOVA (Gender)</vt:lpstr>
      <vt:lpstr>PowerPoint Presentation</vt:lpstr>
      <vt:lpstr>رگرسیون)  (Automatic Linear Modeling پیش بینی انعطاف شناختی از روی پاسخهای درجاماندگی 26  N =</vt:lpstr>
      <vt:lpstr>رگرسیون)  (Automatic Linear Modeling پیش بینی انعطاف شناختی از روی پاسخهای درجاماندگی N = 11, Gender = Male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SanyR</dc:creator>
  <cp:lastModifiedBy>SanyR</cp:lastModifiedBy>
  <cp:revision>24</cp:revision>
  <dcterms:created xsi:type="dcterms:W3CDTF">2011-12-14T18:32:45Z</dcterms:created>
  <dcterms:modified xsi:type="dcterms:W3CDTF">2011-12-15T05:18:06Z</dcterms:modified>
</cp:coreProperties>
</file>