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56"/>
  </p:notesMasterIdLst>
  <p:sldIdLst>
    <p:sldId id="256" r:id="rId2"/>
    <p:sldId id="304" r:id="rId3"/>
    <p:sldId id="305" r:id="rId4"/>
    <p:sldId id="306" r:id="rId5"/>
    <p:sldId id="307" r:id="rId6"/>
    <p:sldId id="308" r:id="rId7"/>
    <p:sldId id="298" r:id="rId8"/>
    <p:sldId id="299" r:id="rId9"/>
    <p:sldId id="300" r:id="rId10"/>
    <p:sldId id="301" r:id="rId11"/>
    <p:sldId id="302" r:id="rId12"/>
    <p:sldId id="303" r:id="rId13"/>
    <p:sldId id="309" r:id="rId14"/>
    <p:sldId id="311" r:id="rId15"/>
    <p:sldId id="312" r:id="rId16"/>
    <p:sldId id="313" r:id="rId17"/>
    <p:sldId id="314" r:id="rId18"/>
    <p:sldId id="310"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67" d="100"/>
          <a:sy n="67" d="100"/>
        </p:scale>
        <p:origin x="-126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3D86782-3373-425E-9003-4C4DD10A6B47}" type="datetimeFigureOut">
              <a:rPr lang="fa-IR" smtClean="0"/>
              <a:pPr/>
              <a:t>1429/05/22</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CF20628-24AC-4D10-8F35-24FA5FF6D9BC}" type="slidenum">
              <a:rPr lang="fa-IR" smtClean="0"/>
              <a:pPr/>
              <a:t>‹#›</a:t>
            </a:fld>
            <a:endParaRPr lang="fa-I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This is the same result to compare with human data. The simulation is similar to human data.</a:t>
            </a:r>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7D7306-350D-4C5E-997C-AE9F18955336}" type="slidenum">
              <a:rPr lang="en-US"/>
              <a:pPr fontAlgn="base">
                <a:spcBef>
                  <a:spcPct val="0"/>
                </a:spcBef>
                <a:spcAft>
                  <a:spcPct val="0"/>
                </a:spcAft>
              </a:pPr>
              <a:t>33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Simulation 4 simulated Experiment 4. As you see the PCE and NCE disappeared by the cue similar to human data. More details on this if needed I will get back to this later.</a:t>
            </a:r>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038FB9-D17C-448A-9B00-99F6B398986D}" type="slidenum">
              <a:rPr lang="en-US"/>
              <a:pPr fontAlgn="base">
                <a:spcBef>
                  <a:spcPct val="0"/>
                </a:spcBef>
                <a:spcAft>
                  <a:spcPct val="0"/>
                </a:spcAft>
              </a:pPr>
              <a:t>42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a-IR"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D0D873-7C44-466F-A6D8-E9D87F41CD46}" type="slidenum">
              <a:rPr lang="en-US"/>
              <a:pPr fontAlgn="base">
                <a:spcBef>
                  <a:spcPct val="0"/>
                </a:spcBef>
                <a:spcAft>
                  <a:spcPct val="0"/>
                </a:spcAft>
              </a:pPr>
              <a:t>50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a-IR"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B1D375-9199-4509-B9C7-582D516FB889}" type="slidenum">
              <a:rPr lang="en-US"/>
              <a:pPr fontAlgn="base">
                <a:spcBef>
                  <a:spcPct val="0"/>
                </a:spcBef>
                <a:spcAft>
                  <a:spcPct val="0"/>
                </a:spcAft>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There are some other factors that affects priming direction shown in previous studies. The main one is mask-target SOA or stimuli onset asynchrony or prime-mask SOA. A PCE has been shown with short SOA and an NCE with longer SOAs. The model simulated this effect. There is a model of this effect shown here. As you see it does not show a gradual decrease in RT and a slow decrease in NCE by time.</a:t>
            </a:r>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E8F4FE-1B53-4567-8CDA-BA8B229F86E5}" type="slidenum">
              <a:rPr lang="en-US"/>
              <a:pPr fontAlgn="base">
                <a:spcBef>
                  <a:spcPct val="0"/>
                </a:spcBef>
                <a:spcAft>
                  <a:spcPct val="0"/>
                </a:spcAft>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Stimuli degradation (adding random dots to the background of the stimuli) turns NCE to PCE as happens in the simulation.</a:t>
            </a:r>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F18A3B-6168-4BD8-BEED-F80363A9A4B6}" type="slidenum">
              <a:rPr lang="en-US"/>
              <a:pPr fontAlgn="base">
                <a:spcBef>
                  <a:spcPct val="0"/>
                </a:spcBef>
                <a:spcAft>
                  <a:spcPct val="0"/>
                </a:spcAft>
              </a:pPr>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Decreasing mask density turns NCE to PCE as happens in the simulation (right to left).</a:t>
            </a:r>
          </a:p>
          <a:p>
            <a:pPr>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7D9DEA-3EF6-4416-B010-36BB29943B07}" type="slidenum">
              <a:rPr lang="en-US"/>
              <a:pPr fontAlgn="base">
                <a:spcBef>
                  <a:spcPct val="0"/>
                </a:spcBef>
                <a:spcAft>
                  <a:spcPct val="0"/>
                </a:spcAft>
              </a:pPr>
              <a:t>36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Larger NCE in the relevant masks.  </a:t>
            </a:r>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9F90EB-0B88-4BDB-BC2B-2F307DDEC695}" type="slidenum">
              <a:rPr lang="en-US"/>
              <a:pPr fontAlgn="base">
                <a:spcBef>
                  <a:spcPct val="0"/>
                </a:spcBef>
                <a:spcAft>
                  <a:spcPct val="0"/>
                </a:spcAft>
              </a:pPr>
              <a:t>37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Cueing the prime location increases NCE and PCE as you see. This is the RT differences in Incongruent – congruent.</a:t>
            </a:r>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2BD751B-94A5-490A-A1FC-C61A39C7C24A}" type="slidenum">
              <a:rPr lang="en-US"/>
              <a:pPr fontAlgn="base">
                <a:spcBef>
                  <a:spcPct val="0"/>
                </a:spcBef>
                <a:spcAft>
                  <a:spcPct val="0"/>
                </a:spcAft>
              </a:pPr>
              <a:t>38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Simulation 1 simulated Experiment 1. As you see the PCE in the masked decreased in the unmasked similar to human data. Here are more details on this, if needed I will get back to this later. </a:t>
            </a:r>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04C153-3B29-4F5A-B9BE-D64B47849647}" type="slidenum">
              <a:rPr lang="en-US"/>
              <a:pPr fontAlgn="base">
                <a:spcBef>
                  <a:spcPct val="0"/>
                </a:spcBef>
                <a:spcAft>
                  <a:spcPct val="0"/>
                </a:spcAft>
              </a:pPr>
              <a:t>39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Simulation 2 simulated Experiment 2. As you see the NCE in the masked turned into PCE in the unmasked similar to human data. Here are more details on this, if needed I will get back to this later.</a:t>
            </a:r>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E375C2-3DB4-4FB2-AF21-ACD8F190F67C}" type="slidenum">
              <a:rPr lang="en-US"/>
              <a:pPr fontAlgn="base">
                <a:spcBef>
                  <a:spcPct val="0"/>
                </a:spcBef>
                <a:spcAft>
                  <a:spcPct val="0"/>
                </a:spcAft>
              </a:pPr>
              <a:t>40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Simulation 3 simulated Experiment 3. As you see, the PCE and NCE was found in the simulation results similar to human data. If needed I will get back to this later for more details.</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2341F4-D4AA-4BD6-BD9A-8CE56C7129D3}" type="slidenum">
              <a:rPr lang="en-US"/>
              <a:pPr fontAlgn="base">
                <a:spcBef>
                  <a:spcPct val="0"/>
                </a:spcBef>
                <a:spcAft>
                  <a:spcPct val="0"/>
                </a:spcAft>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E817D86-5E6E-4E75-A8F4-273A9996AD95}" type="slidenum">
              <a:rPr lang="fa-IR" smtClean="0"/>
              <a:pPr/>
              <a:t>‹#›</a:t>
            </a:fld>
            <a:endParaRPr lang="fa-I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5" name="Footer Placeholder 4"/>
          <p:cNvSpPr>
            <a:spLocks noGrp="1"/>
          </p:cNvSpPr>
          <p:nvPr>
            <p:ph type="ftr" sz="quarter" idx="11"/>
          </p:nvPr>
        </p:nvSpPr>
        <p:spPr>
          <a:xfrm>
            <a:off x="2640597" y="6377459"/>
            <a:ext cx="3836404" cy="365125"/>
          </a:xfrm>
        </p:spPr>
        <p:txBody>
          <a:bodyPr/>
          <a:lstStyle/>
          <a:p>
            <a:endParaRPr lang="fa-IR"/>
          </a:p>
        </p:txBody>
      </p:sp>
      <p:sp>
        <p:nvSpPr>
          <p:cNvPr id="6" name="Slide Number Placeholder 5"/>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DE817D86-5E6E-4E75-A8F4-273A9996AD95}"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9033202-813E-4777-8CBF-089342E055CD}" type="datetimeFigureOut">
              <a:rPr lang="fa-IR" smtClean="0"/>
              <a:pPr/>
              <a:t>1429/05/22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DE817D86-5E6E-4E75-A8F4-273A9996AD95}" type="slidenum">
              <a:rPr lang="fa-IR" smtClean="0"/>
              <a:pPr/>
              <a:t>‹#›</a:t>
            </a:fld>
            <a:endParaRPr lang="fa-I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9033202-813E-4777-8CBF-089342E055CD}" type="datetimeFigureOut">
              <a:rPr lang="fa-IR" smtClean="0"/>
              <a:pPr/>
              <a:t>1429/05/22</a:t>
            </a:fld>
            <a:endParaRPr lang="fa-I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a-IR"/>
          </a:p>
        </p:txBody>
      </p:sp>
      <p:sp>
        <p:nvSpPr>
          <p:cNvPr id="7" name="Slide Number Placeholder 6"/>
          <p:cNvSpPr>
            <a:spLocks noGrp="1"/>
          </p:cNvSpPr>
          <p:nvPr>
            <p:ph type="sldNum" sz="quarter" idx="12"/>
          </p:nvPr>
        </p:nvSpPr>
        <p:spPr>
          <a:xfrm>
            <a:off x="8339328" y="1170432"/>
            <a:ext cx="733864" cy="201168"/>
          </a:xfrm>
        </p:spPr>
        <p:txBody>
          <a:bodyPr/>
          <a:lstStyle/>
          <a:p>
            <a:fld id="{DE817D86-5E6E-4E75-A8F4-273A9996AD95}" type="slidenum">
              <a:rPr lang="fa-IR" smtClean="0"/>
              <a:pPr/>
              <a:t>‹#›</a:t>
            </a:fld>
            <a:endParaRPr lang="fa-I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9033202-813E-4777-8CBF-089342E055CD}" type="datetimeFigureOut">
              <a:rPr lang="fa-IR" smtClean="0"/>
              <a:pPr/>
              <a:t>1429/05/22</a:t>
            </a:fld>
            <a:endParaRPr lang="fa-I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a-I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E817D86-5E6E-4E75-A8F4-273A9996AD95}" type="slidenum">
              <a:rPr lang="fa-IR" smtClean="0"/>
              <a:pPr/>
              <a:t>‹#›</a:t>
            </a:fld>
            <a:endParaRPr lang="fa-I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1"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60.pn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60.png"/><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500174"/>
            <a:ext cx="8077200" cy="1673352"/>
          </a:xfrm>
        </p:spPr>
        <p:txBody>
          <a:bodyPr/>
          <a:lstStyle/>
          <a:p>
            <a:r>
              <a:rPr lang="fa-IR" dirty="0" smtClean="0"/>
              <a:t>محاسبات عصبی-شناختی </a:t>
            </a:r>
            <a:endParaRPr lang="fa-IR" dirty="0"/>
          </a:p>
        </p:txBody>
      </p:sp>
      <p:sp>
        <p:nvSpPr>
          <p:cNvPr id="3" name="Subtitle 2"/>
          <p:cNvSpPr>
            <a:spLocks noGrp="1"/>
          </p:cNvSpPr>
          <p:nvPr>
            <p:ph type="subTitle" idx="1"/>
          </p:nvPr>
        </p:nvSpPr>
        <p:spPr>
          <a:xfrm>
            <a:off x="642910" y="1571612"/>
            <a:ext cx="8077200" cy="1499616"/>
          </a:xfrm>
          <a:effectLst>
            <a:innerShdw blurRad="63500" dist="50800" dir="16200000">
              <a:prstClr val="black">
                <a:alpha val="50000"/>
              </a:prstClr>
            </a:innerShdw>
            <a:reflection blurRad="6350" stA="50000" endA="300" endPos="55000" dir="5400000" sy="-100000" algn="bl" rotWithShape="0"/>
          </a:effectLst>
        </p:spPr>
        <p:txBody>
          <a:bodyPr>
            <a:normAutofit/>
          </a:bodyPr>
          <a:lstStyle/>
          <a:p>
            <a:r>
              <a:rPr lang="fa-IR" sz="3600" dirty="0" smtClean="0"/>
              <a:t>در هوش مصنوعی</a:t>
            </a:r>
            <a:endParaRPr lang="fa-IR" sz="3600" dirty="0"/>
          </a:p>
        </p:txBody>
      </p:sp>
      <p:sp>
        <p:nvSpPr>
          <p:cNvPr id="4" name="Subtitle 2"/>
          <p:cNvSpPr txBox="1">
            <a:spLocks/>
          </p:cNvSpPr>
          <p:nvPr/>
        </p:nvSpPr>
        <p:spPr>
          <a:xfrm>
            <a:off x="571472" y="3500438"/>
            <a:ext cx="8077200" cy="1499616"/>
          </a:xfrm>
          <a:prstGeom prst="rect">
            <a:avLst/>
          </a:prstGeom>
        </p:spPr>
        <p:txBody>
          <a:bodyPr vert="horz" lIns="118872" tIns="0" rIns="45720" bIns="0" rtlCol="0" anchor="b">
            <a:normAutofit/>
          </a:bodyPr>
          <a:lstStyle/>
          <a:p>
            <a:pPr marL="0" marR="0" lvl="0" indent="0" algn="l" defTabSz="914400" rtl="1" eaLnBrk="1" fontAlgn="auto" latinLnBrk="0" hangingPunct="1">
              <a:lnSpc>
                <a:spcPct val="100000"/>
              </a:lnSpc>
              <a:spcBef>
                <a:spcPts val="0"/>
              </a:spcBef>
              <a:spcAft>
                <a:spcPts val="0"/>
              </a:spcAft>
              <a:buClr>
                <a:schemeClr val="accent1"/>
              </a:buClr>
              <a:buSzPct val="80000"/>
              <a:buFont typeface="Wingdings 2"/>
              <a:buNone/>
              <a:tabLst/>
              <a:defRPr/>
            </a:pPr>
            <a:r>
              <a:rPr lang="fa-IR" sz="3600" b="1" dirty="0" smtClean="0">
                <a:solidFill>
                  <a:srgbClr val="FFC000"/>
                </a:solidFill>
              </a:rPr>
              <a:t>احمد سهرابی</a:t>
            </a:r>
          </a:p>
          <a:p>
            <a:pPr marL="0" marR="0" lvl="0" indent="0" algn="l" defTabSz="914400" rtl="1" eaLnBrk="1" fontAlgn="auto" latinLnBrk="0" hangingPunct="1">
              <a:lnSpc>
                <a:spcPct val="100000"/>
              </a:lnSpc>
              <a:spcBef>
                <a:spcPts val="0"/>
              </a:spcBef>
              <a:spcAft>
                <a:spcPts val="0"/>
              </a:spcAft>
              <a:buClr>
                <a:schemeClr val="accent1"/>
              </a:buClr>
              <a:buSzPct val="80000"/>
              <a:buFont typeface="Wingdings 2"/>
              <a:buNone/>
              <a:tabLst/>
              <a:defRPr/>
            </a:pPr>
            <a:r>
              <a:rPr kumimoji="0" lang="fa-IR" sz="3600" b="1" i="0" u="none" strike="noStrike" kern="1200" cap="none" spc="0" normalizeH="0" baseline="0" noProof="0" dirty="0" smtClean="0">
                <a:ln>
                  <a:noFill/>
                </a:ln>
                <a:solidFill>
                  <a:srgbClr val="FFC000"/>
                </a:solidFill>
                <a:effectLst/>
                <a:uLnTx/>
                <a:uFillTx/>
                <a:latin typeface="+mn-lt"/>
                <a:ea typeface="+mn-ea"/>
                <a:cs typeface="+mn-cs"/>
              </a:rPr>
              <a:t>دانشگاه</a:t>
            </a:r>
            <a:r>
              <a:rPr kumimoji="0" lang="fa-IR" sz="3600" b="1" i="0" u="none" strike="noStrike" kern="1200" cap="none" spc="0" normalizeH="0" noProof="0" dirty="0" smtClean="0">
                <a:ln>
                  <a:noFill/>
                </a:ln>
                <a:solidFill>
                  <a:srgbClr val="FFC000"/>
                </a:solidFill>
                <a:effectLst/>
                <a:uLnTx/>
                <a:uFillTx/>
                <a:latin typeface="+mn-lt"/>
                <a:ea typeface="+mn-ea"/>
                <a:cs typeface="+mn-cs"/>
              </a:rPr>
              <a:t> کردستان</a:t>
            </a:r>
            <a:endParaRPr kumimoji="0" lang="fa-IR" sz="3600" b="1"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subTitle" idx="1"/>
          </p:nvPr>
        </p:nvSpPr>
        <p:spPr>
          <a:xfrm>
            <a:off x="323850" y="5443563"/>
            <a:ext cx="8820150" cy="1557337"/>
          </a:xfrm>
        </p:spPr>
        <p:txBody>
          <a:bodyPr/>
          <a:lstStyle/>
          <a:p>
            <a:pPr algn="l">
              <a:lnSpc>
                <a:spcPct val="80000"/>
              </a:lnSpc>
            </a:pPr>
            <a:r>
              <a:rPr lang="en-US" sz="2400" b="1" dirty="0"/>
              <a:t>In the last and main simulation, the trained model of simulation 1 was trained on </a:t>
            </a:r>
            <a:r>
              <a:rPr lang="en-US" sz="2400" b="1" dirty="0">
                <a:solidFill>
                  <a:srgbClr val="F91561"/>
                </a:solidFill>
              </a:rPr>
              <a:t>both L1 and L2</a:t>
            </a:r>
            <a:r>
              <a:rPr lang="en-US" sz="2400" b="1" dirty="0"/>
              <a:t> for 600 epochs but L2 </a:t>
            </a:r>
            <a:r>
              <a:rPr lang="en-US" sz="2400" b="1" dirty="0" smtClean="0"/>
              <a:t>was trained </a:t>
            </a:r>
            <a:r>
              <a:rPr lang="en-US" sz="2400" b="1" dirty="0"/>
              <a:t>with </a:t>
            </a:r>
            <a:r>
              <a:rPr lang="en-US" sz="2400" b="1" dirty="0" smtClean="0"/>
              <a:t>a higher </a:t>
            </a:r>
            <a:r>
              <a:rPr lang="en-US" sz="2400" b="1" dirty="0"/>
              <a:t>frequency (</a:t>
            </a:r>
            <a:r>
              <a:rPr lang="en-US" sz="2400" b="1" dirty="0">
                <a:solidFill>
                  <a:srgbClr val="F91561"/>
                </a:solidFill>
              </a:rPr>
              <a:t>1200 sweeps on L2 compared to 600 sweeps on L1)</a:t>
            </a:r>
            <a:r>
              <a:rPr lang="en-US" sz="2400" b="1" dirty="0"/>
              <a:t>. As shown,  L1 keeps superiority for a long time even with </a:t>
            </a:r>
            <a:r>
              <a:rPr lang="en-US" sz="2400" b="1" dirty="0">
                <a:solidFill>
                  <a:srgbClr val="F91561"/>
                </a:solidFill>
              </a:rPr>
              <a:t>rarely</a:t>
            </a:r>
            <a:r>
              <a:rPr lang="en-US" sz="2400" b="1" dirty="0"/>
              <a:t> refreshing. </a:t>
            </a:r>
          </a:p>
          <a:p>
            <a:pPr algn="l">
              <a:lnSpc>
                <a:spcPct val="80000"/>
              </a:lnSpc>
            </a:pPr>
            <a:endParaRPr lang="en-US" sz="2400" b="1" dirty="0"/>
          </a:p>
        </p:txBody>
      </p:sp>
      <p:graphicFrame>
        <p:nvGraphicFramePr>
          <p:cNvPr id="14341" name="Object 5"/>
          <p:cNvGraphicFramePr>
            <a:graphicFrameLocks noChangeAspect="1"/>
          </p:cNvGraphicFramePr>
          <p:nvPr/>
        </p:nvGraphicFramePr>
        <p:xfrm>
          <a:off x="1384789" y="285728"/>
          <a:ext cx="6443296" cy="4762500"/>
        </p:xfrm>
        <a:graphic>
          <a:graphicData uri="http://schemas.openxmlformats.org/presentationml/2006/ole">
            <p:oleObj spid="_x0000_s4098" name="Bitmap Image" r:id="rId3" imgW="6980952" imgH="4761905" progId="PBrush">
              <p:embed/>
            </p:oleObj>
          </a:graphicData>
        </a:graphic>
      </p:graphicFrame>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6" name="Rectangle 6"/>
          <p:cNvSpPr>
            <a:spLocks noGrp="1" noChangeArrowheads="1"/>
          </p:cNvSpPr>
          <p:nvPr>
            <p:ph type="ctrTitle"/>
          </p:nvPr>
        </p:nvSpPr>
        <p:spPr>
          <a:xfrm>
            <a:off x="468922" y="5661026"/>
            <a:ext cx="8460795" cy="1196975"/>
          </a:xfrm>
        </p:spPr>
        <p:txBody>
          <a:bodyPr>
            <a:normAutofit fontScale="90000"/>
          </a:bodyPr>
          <a:lstStyle/>
          <a:p>
            <a:pPr algn="l"/>
            <a:r>
              <a:rPr lang="en-US" sz="2400" b="1" dirty="0">
                <a:latin typeface="Times New Roman" pitchFamily="18" charset="0"/>
                <a:cs typeface="Times New Roman" pitchFamily="18" charset="0"/>
              </a:rPr>
              <a:t>The nonlinear (logistic activation) function that its slope is greatest when its input is around 0, as </a:t>
            </a:r>
            <a:r>
              <a:rPr lang="en-US" sz="2400" dirty="0" smtClean="0">
                <a:latin typeface="Times New Roman" pitchFamily="18" charset="0"/>
                <a:cs typeface="Times New Roman" pitchFamily="18" charset="0"/>
              </a:rPr>
              <a:t>at the</a:t>
            </a:r>
            <a:r>
              <a:rPr lang="en-US" sz="2400" b="1" dirty="0" smtClean="0">
                <a:latin typeface="Times New Roman" pitchFamily="18" charset="0"/>
                <a:cs typeface="Times New Roman" pitchFamily="18" charset="0"/>
              </a:rPr>
              <a:t> </a:t>
            </a:r>
            <a:r>
              <a:rPr lang="en-US" sz="2400" b="1" dirty="0">
                <a:solidFill>
                  <a:srgbClr val="F91561"/>
                </a:solidFill>
                <a:latin typeface="Times New Roman" pitchFamily="18" charset="0"/>
                <a:cs typeface="Times New Roman" pitchFamily="18" charset="0"/>
              </a:rPr>
              <a:t>start of training</a:t>
            </a:r>
            <a:r>
              <a:rPr lang="en-US" sz="2400" b="1" dirty="0">
                <a:latin typeface="Times New Roman" pitchFamily="18" charset="0"/>
                <a:cs typeface="Times New Roman" pitchFamily="18" charset="0"/>
              </a:rPr>
              <a:t> while decreases in both positive and negative directions as training proceeds. </a:t>
            </a:r>
          </a:p>
        </p:txBody>
      </p:sp>
      <p:graphicFrame>
        <p:nvGraphicFramePr>
          <p:cNvPr id="15369" name="Object 9"/>
          <p:cNvGraphicFramePr>
            <a:graphicFrameLocks noChangeAspect="1"/>
          </p:cNvGraphicFramePr>
          <p:nvPr/>
        </p:nvGraphicFramePr>
        <p:xfrm>
          <a:off x="1320313" y="206376"/>
          <a:ext cx="6712926" cy="5338763"/>
        </p:xfrm>
        <a:graphic>
          <a:graphicData uri="http://schemas.openxmlformats.org/presentationml/2006/ole">
            <p:oleObj spid="_x0000_s5122" name="Bitmap Image" r:id="rId3" imgW="3580952" imgH="2628571" progId="PBrush">
              <p:embed/>
            </p:oleObj>
          </a:graphicData>
        </a:graphic>
      </p:graphicFrame>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7813"/>
            <a:ext cx="8229600" cy="342900"/>
          </a:xfrm>
        </p:spPr>
        <p:txBody>
          <a:bodyPr>
            <a:normAutofit fontScale="90000"/>
          </a:bodyPr>
          <a:lstStyle/>
          <a:p>
            <a:r>
              <a:rPr lang="en-US" sz="4000">
                <a:solidFill>
                  <a:srgbClr val="F91561"/>
                </a:solidFill>
              </a:rPr>
              <a:t>Conclusion</a:t>
            </a:r>
          </a:p>
        </p:txBody>
      </p:sp>
      <p:sp>
        <p:nvSpPr>
          <p:cNvPr id="16387" name="Rectangle 3"/>
          <p:cNvSpPr>
            <a:spLocks noGrp="1" noChangeArrowheads="1"/>
          </p:cNvSpPr>
          <p:nvPr>
            <p:ph idx="1"/>
          </p:nvPr>
        </p:nvSpPr>
        <p:spPr>
          <a:xfrm>
            <a:off x="428596" y="1785926"/>
            <a:ext cx="8229600" cy="3916372"/>
          </a:xfrm>
        </p:spPr>
        <p:txBody>
          <a:bodyPr>
            <a:normAutofit/>
          </a:bodyPr>
          <a:lstStyle/>
          <a:p>
            <a:pPr algn="l">
              <a:lnSpc>
                <a:spcPct val="80000"/>
              </a:lnSpc>
            </a:pPr>
            <a:r>
              <a:rPr lang="en-US" sz="2800" b="1" dirty="0" smtClean="0"/>
              <a:t>This </a:t>
            </a:r>
            <a:r>
              <a:rPr lang="en-US" sz="2800" b="1" dirty="0"/>
              <a:t>effect is due to the loss of plasticity in neural networks trained with error back propagation in which neurons have more capacity to change </a:t>
            </a:r>
            <a:r>
              <a:rPr lang="en-US" sz="2800" b="1" dirty="0" smtClean="0"/>
              <a:t>at the beginning of </a:t>
            </a:r>
            <a:r>
              <a:rPr lang="en-US" sz="2800" b="1" dirty="0"/>
              <a:t>the learning L1 and leave less space for L2 to be learned. The nonlinear activation in these neurons gradually approaches its extreme levels of activation and doesn't change easily </a:t>
            </a:r>
            <a:r>
              <a:rPr lang="en-US" sz="2800" b="1" dirty="0" smtClean="0"/>
              <a:t>in latter</a:t>
            </a:r>
            <a:r>
              <a:rPr lang="en-US" sz="2800" b="1" dirty="0" smtClean="0"/>
              <a:t> </a:t>
            </a:r>
            <a:r>
              <a:rPr lang="en-US" sz="2800" b="1" dirty="0"/>
              <a:t>training. </a:t>
            </a:r>
            <a:r>
              <a:rPr lang="en-US" sz="2800" b="1" dirty="0">
                <a:solidFill>
                  <a:srgbClr val="F91561"/>
                </a:solidFill>
              </a:rPr>
              <a:t>T</a:t>
            </a:r>
            <a:r>
              <a:rPr lang="en-US" sz="2800" b="1" dirty="0">
                <a:solidFill>
                  <a:srgbClr val="F91561"/>
                </a:solidFill>
                <a:latin typeface="Times New Roman" pitchFamily="18" charset="0"/>
                <a:cs typeface="Times New Roman" pitchFamily="18" charset="0"/>
              </a:rPr>
              <a:t>his is like “first come, first served</a:t>
            </a:r>
            <a:r>
              <a:rPr lang="en-US" sz="2800" b="1" dirty="0" smtClean="0">
                <a:solidFill>
                  <a:srgbClr val="F91561"/>
                </a:solidFill>
                <a:latin typeface="Times New Roman" pitchFamily="18" charset="0"/>
                <a:cs typeface="Times New Roman" pitchFamily="18" charset="0"/>
              </a:rPr>
              <a:t>”.</a:t>
            </a:r>
            <a:endParaRPr lang="en-US" sz="2800" b="1" dirty="0"/>
          </a:p>
          <a:p>
            <a:pPr algn="l">
              <a:lnSpc>
                <a:spcPct val="80000"/>
              </a:lnSpc>
            </a:pPr>
            <a:endParaRPr lang="en-US" sz="2800" b="1" dirty="0"/>
          </a:p>
          <a:p>
            <a:pPr algn="l">
              <a:lnSpc>
                <a:spcPct val="80000"/>
              </a:lnSpc>
              <a:buFont typeface="Wingdings" pitchFamily="2" charset="2"/>
              <a:buNone/>
            </a:pP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fa-IR" dirty="0" smtClean="0"/>
              <a:t>آخرین مطالعه</a:t>
            </a:r>
            <a:endParaRPr lang="fa-IR" dirty="0"/>
          </a:p>
        </p:txBody>
      </p:sp>
      <p:sp>
        <p:nvSpPr>
          <p:cNvPr id="3" name="Content Placeholder 2"/>
          <p:cNvSpPr>
            <a:spLocks noGrp="1"/>
          </p:cNvSpPr>
          <p:nvPr>
            <p:ph idx="1"/>
          </p:nvPr>
        </p:nvSpPr>
        <p:spPr/>
        <p:txBody>
          <a:bodyPr/>
          <a:lstStyle/>
          <a:p>
            <a:r>
              <a:rPr lang="fa-IR" dirty="0" smtClean="0"/>
              <a:t>آزمایش روی انسان</a:t>
            </a:r>
          </a:p>
          <a:p>
            <a:r>
              <a:rPr lang="fa-IR" dirty="0" smtClean="0"/>
              <a:t>مدلسازی</a:t>
            </a:r>
            <a:endParaRPr lang="fa-I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0"/>
            <a:r>
              <a:rPr lang="fa-IR" sz="3600" dirty="0" smtClean="0"/>
              <a:t>آماده سازی حرکتی-معنایی</a:t>
            </a:r>
            <a:endParaRPr lang="fa-IR" sz="3600" dirty="0"/>
          </a:p>
        </p:txBody>
      </p:sp>
      <p:sp>
        <p:nvSpPr>
          <p:cNvPr id="3" name="Content Placeholder 2"/>
          <p:cNvSpPr>
            <a:spLocks noGrp="1"/>
          </p:cNvSpPr>
          <p:nvPr>
            <p:ph idx="1"/>
          </p:nvPr>
        </p:nvSpPr>
        <p:spPr/>
        <p:txBody>
          <a:bodyPr/>
          <a:lstStyle/>
          <a:p>
            <a:endParaRPr lang="fa-IR"/>
          </a:p>
        </p:txBody>
      </p:sp>
      <p:sp>
        <p:nvSpPr>
          <p:cNvPr id="4" name="Title 1"/>
          <p:cNvSpPr txBox="1">
            <a:spLocks/>
          </p:cNvSpPr>
          <p:nvPr/>
        </p:nvSpPr>
        <p:spPr>
          <a:xfrm>
            <a:off x="457200" y="0"/>
            <a:ext cx="8229600" cy="11430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accent1">
                    <a:satMod val="150000"/>
                  </a:schemeClr>
                </a:solidFill>
                <a:effectLst/>
                <a:uLnTx/>
                <a:uFillTx/>
                <a:latin typeface="+mj-lt"/>
                <a:ea typeface="+mj-ea"/>
                <a:cs typeface="+mj-cs"/>
              </a:rPr>
              <a:t>Introduction</a:t>
            </a:r>
            <a:endParaRPr kumimoji="0" lang="en-US" sz="32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5" name="Content Placeholder 2"/>
          <p:cNvSpPr txBox="1">
            <a:spLocks/>
          </p:cNvSpPr>
          <p:nvPr/>
        </p:nvSpPr>
        <p:spPr>
          <a:xfrm>
            <a:off x="457200" y="1066800"/>
            <a:ext cx="8534400" cy="4602163"/>
          </a:xfrm>
          <a:prstGeom prst="rect">
            <a:avLst/>
          </a:prstGeom>
        </p:spPr>
        <p:txBody>
          <a:bodyPr vert="horz" lIns="54864" tIns="91440" rtlCol="0">
            <a:normAutofit/>
          </a:bodyPr>
          <a:lstStyle/>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 priming, a masked/unmasked stimulus (prime) can affect the processing of the following stimulus (target).</a:t>
            </a: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0" y="3962400"/>
            <a:ext cx="9144000" cy="2590800"/>
          </a:xfrm>
          <a:prstGeom prst="rect">
            <a:avLst/>
          </a:prstGeom>
          <a:noFill/>
          <a:ln w="9525">
            <a:noFill/>
            <a:miter lim="800000"/>
            <a:headEnd/>
            <a:tailEnd/>
          </a:ln>
        </p:spPr>
        <p:txBody>
          <a:bodyPr/>
          <a:lstStyle/>
          <a:p>
            <a:pPr marL="914400" lvl="1" indent="-514350" algn="l" rtl="0">
              <a:spcBef>
                <a:spcPct val="20000"/>
              </a:spcBef>
              <a:buFont typeface="Arial" pitchFamily="34" charset="0"/>
              <a:buChar char="•"/>
            </a:pPr>
            <a:r>
              <a:rPr lang="en-US" sz="2800" dirty="0">
                <a:latin typeface="Calibri" pitchFamily="34" charset="0"/>
              </a:rPr>
              <a:t>Two opposite effects in priming:</a:t>
            </a:r>
          </a:p>
          <a:p>
            <a:pPr marL="1371600" lvl="2" indent="-514350" algn="l" rtl="0">
              <a:spcBef>
                <a:spcPct val="20000"/>
              </a:spcBef>
              <a:buFont typeface="Calibri" pitchFamily="34" charset="0"/>
              <a:buAutoNum type="arabicPeriod"/>
            </a:pPr>
            <a:r>
              <a:rPr lang="en-US" sz="2800" dirty="0">
                <a:latin typeface="Calibri" pitchFamily="34" charset="0"/>
              </a:rPr>
              <a:t>Positive Congruency Effect (PCE); RTs in congruent trials are faster than incongruent. </a:t>
            </a:r>
          </a:p>
          <a:p>
            <a:pPr marL="1371600" lvl="2" indent="-514350" algn="l" rtl="0">
              <a:spcBef>
                <a:spcPct val="20000"/>
              </a:spcBef>
              <a:buFont typeface="Calibri" pitchFamily="34" charset="0"/>
              <a:buAutoNum type="arabicPeriod"/>
            </a:pPr>
            <a:r>
              <a:rPr lang="en-US" sz="2800" dirty="0">
                <a:latin typeface="Calibri" pitchFamily="34" charset="0"/>
              </a:rPr>
              <a:t>Negative Congruency Effect (NCE); RTs in incongruent trials are faster than congruent! </a:t>
            </a:r>
          </a:p>
          <a:p>
            <a:pPr marL="914400" lvl="1" indent="-514350" algn="l" rtl="0">
              <a:buFont typeface="Arial" pitchFamily="34" charset="0"/>
              <a:buChar char="•"/>
            </a:pPr>
            <a:endParaRPr lang="en-US" sz="3100" dirty="0">
              <a:latin typeface="Calibri" pitchFamily="34" charset="0"/>
            </a:endParaRPr>
          </a:p>
          <a:p>
            <a:pPr marL="914400" lvl="1" indent="-514350" algn="l" rtl="0">
              <a:spcBef>
                <a:spcPct val="20000"/>
              </a:spcBef>
              <a:buFont typeface="Calibri" pitchFamily="34" charset="0"/>
              <a:buAutoNum type="arabicPeriod"/>
            </a:pPr>
            <a:endParaRPr lang="en-US" sz="2800" dirty="0">
              <a:latin typeface="Calibri" pitchFamily="34" charset="0"/>
            </a:endParaRPr>
          </a:p>
          <a:p>
            <a:pPr marL="342900" indent="-342900" algn="l" rtl="0">
              <a:spcBef>
                <a:spcPct val="20000"/>
              </a:spcBef>
              <a:buFont typeface="Arial" pitchFamily="34" charset="0"/>
              <a:buChar char="•"/>
            </a:pPr>
            <a:endParaRPr lang="en-US" sz="3200" dirty="0">
              <a:latin typeface="Calibri" pitchFamily="34" charset="0"/>
            </a:endParaRPr>
          </a:p>
        </p:txBody>
      </p:sp>
      <p:pic>
        <p:nvPicPr>
          <p:cNvPr id="7" name="Picture 5" descr="C:\Documents and Settings\ASohrabi\Local Settings\Temporary Internet Files\Content.IE5\K0A0GLDX\MCj04258000000[1].wmf"/>
          <p:cNvPicPr>
            <a:picLocks noChangeAspect="1" noChangeArrowheads="1"/>
          </p:cNvPicPr>
          <p:nvPr/>
        </p:nvPicPr>
        <p:blipFill>
          <a:blip r:embed="rId2"/>
          <a:srcRect/>
          <a:stretch>
            <a:fillRect/>
          </a:stretch>
        </p:blipFill>
        <p:spPr bwMode="auto">
          <a:xfrm>
            <a:off x="7878763" y="3335338"/>
            <a:ext cx="731837" cy="779462"/>
          </a:xfrm>
          <a:prstGeom prst="rect">
            <a:avLst/>
          </a:prstGeom>
          <a:noFill/>
          <a:ln w="9525">
            <a:noFill/>
            <a:miter lim="800000"/>
            <a:headEnd/>
            <a:tailEnd/>
          </a:ln>
        </p:spPr>
      </p:pic>
      <p:pic>
        <p:nvPicPr>
          <p:cNvPr id="8" name="Picture 6" descr="C:\Documents and Settings\ASohrabi\Local Settings\Temporary Internet Files\Content.IE5\HWSD1L0R\MCj04257820000[1].wmf"/>
          <p:cNvPicPr>
            <a:picLocks noChangeAspect="1" noChangeArrowheads="1"/>
          </p:cNvPicPr>
          <p:nvPr/>
        </p:nvPicPr>
        <p:blipFill>
          <a:blip r:embed="rId3"/>
          <a:srcRect/>
          <a:stretch>
            <a:fillRect/>
          </a:stretch>
        </p:blipFill>
        <p:spPr bwMode="auto">
          <a:xfrm>
            <a:off x="2378075" y="2057400"/>
            <a:ext cx="685800" cy="720725"/>
          </a:xfrm>
          <a:prstGeom prst="rect">
            <a:avLst/>
          </a:prstGeom>
          <a:noFill/>
          <a:ln w="9525">
            <a:noFill/>
            <a:miter lim="800000"/>
            <a:headEnd/>
            <a:tailEnd/>
          </a:ln>
        </p:spPr>
      </p:pic>
      <p:pic>
        <p:nvPicPr>
          <p:cNvPr id="9" name="Picture 7" descr="C:\Documents and Settings\ASohrabi\Local Settings\Temporary Internet Files\Content.IE5\K0A0GLDX\MCj04258080000[1].wmf"/>
          <p:cNvPicPr>
            <a:picLocks noChangeAspect="1" noChangeArrowheads="1"/>
          </p:cNvPicPr>
          <p:nvPr/>
        </p:nvPicPr>
        <p:blipFill>
          <a:blip r:embed="rId4"/>
          <a:srcRect/>
          <a:stretch>
            <a:fillRect/>
          </a:stretch>
        </p:blipFill>
        <p:spPr bwMode="auto">
          <a:xfrm>
            <a:off x="2378075" y="2819400"/>
            <a:ext cx="719138" cy="647700"/>
          </a:xfrm>
          <a:prstGeom prst="rect">
            <a:avLst/>
          </a:prstGeom>
          <a:noFill/>
          <a:ln w="9525">
            <a:noFill/>
            <a:miter lim="800000"/>
            <a:headEnd/>
            <a:tailEnd/>
          </a:ln>
        </p:spPr>
      </p:pic>
      <p:pic>
        <p:nvPicPr>
          <p:cNvPr id="10" name="Picture 8" descr="C:\Documents and Settings\ASohrabi\Local Settings\Temporary Internet Files\Content.IE5\MVW5JL68\MCj04258260000[1].wmf"/>
          <p:cNvPicPr>
            <a:picLocks noChangeAspect="1" noChangeArrowheads="1"/>
          </p:cNvPicPr>
          <p:nvPr/>
        </p:nvPicPr>
        <p:blipFill>
          <a:blip r:embed="rId5"/>
          <a:srcRect/>
          <a:stretch>
            <a:fillRect/>
          </a:stretch>
        </p:blipFill>
        <p:spPr bwMode="auto">
          <a:xfrm>
            <a:off x="4664075" y="2133600"/>
            <a:ext cx="669925" cy="620713"/>
          </a:xfrm>
          <a:prstGeom prst="rect">
            <a:avLst/>
          </a:prstGeom>
          <a:noFill/>
          <a:ln w="9525">
            <a:noFill/>
            <a:miter lim="800000"/>
            <a:headEnd/>
            <a:tailEnd/>
          </a:ln>
        </p:spPr>
      </p:pic>
      <p:pic>
        <p:nvPicPr>
          <p:cNvPr id="11" name="Picture 9" descr="G:\IAC-07-Att-P-T-F\LHand.bmp"/>
          <p:cNvPicPr>
            <a:picLocks noChangeAspect="1" noChangeArrowheads="1"/>
          </p:cNvPicPr>
          <p:nvPr/>
        </p:nvPicPr>
        <p:blipFill>
          <a:blip r:embed="rId6"/>
          <a:srcRect/>
          <a:stretch>
            <a:fillRect/>
          </a:stretch>
        </p:blipFill>
        <p:spPr bwMode="auto">
          <a:xfrm>
            <a:off x="6354763" y="2030413"/>
            <a:ext cx="609600" cy="1228725"/>
          </a:xfrm>
          <a:prstGeom prst="rect">
            <a:avLst/>
          </a:prstGeom>
          <a:noFill/>
          <a:ln w="9525">
            <a:noFill/>
            <a:miter lim="800000"/>
            <a:headEnd/>
            <a:tailEnd/>
          </a:ln>
        </p:spPr>
      </p:pic>
      <p:pic>
        <p:nvPicPr>
          <p:cNvPr id="12" name="Picture 10" descr="G:\IAC-07-Att-P-T-F\RHand.bmp"/>
          <p:cNvPicPr>
            <a:picLocks noChangeAspect="1" noChangeArrowheads="1"/>
          </p:cNvPicPr>
          <p:nvPr/>
        </p:nvPicPr>
        <p:blipFill>
          <a:blip r:embed="rId7"/>
          <a:srcRect/>
          <a:stretch>
            <a:fillRect/>
          </a:stretch>
        </p:blipFill>
        <p:spPr bwMode="auto">
          <a:xfrm>
            <a:off x="7954963" y="2039938"/>
            <a:ext cx="609600" cy="1228725"/>
          </a:xfrm>
          <a:prstGeom prst="rect">
            <a:avLst/>
          </a:prstGeom>
          <a:noFill/>
          <a:ln w="9525">
            <a:noFill/>
            <a:miter lim="800000"/>
            <a:headEnd/>
            <a:tailEnd/>
          </a:ln>
        </p:spPr>
      </p:pic>
      <p:pic>
        <p:nvPicPr>
          <p:cNvPr id="13" name="Picture 8" descr="C:\Documents and Settings\ASohrabi\Local Settings\Temporary Internet Files\Content.IE5\MVW5JL68\MCj04258260000[1].wmf"/>
          <p:cNvPicPr>
            <a:picLocks noChangeAspect="1" noChangeArrowheads="1"/>
          </p:cNvPicPr>
          <p:nvPr/>
        </p:nvPicPr>
        <p:blipFill>
          <a:blip r:embed="rId5"/>
          <a:srcRect/>
          <a:stretch>
            <a:fillRect/>
          </a:stretch>
        </p:blipFill>
        <p:spPr bwMode="auto">
          <a:xfrm>
            <a:off x="4664075" y="2819400"/>
            <a:ext cx="669925" cy="620713"/>
          </a:xfrm>
          <a:prstGeom prst="rect">
            <a:avLst/>
          </a:prstGeom>
          <a:noFill/>
          <a:ln w="9525">
            <a:noFill/>
            <a:miter lim="800000"/>
            <a:headEnd/>
            <a:tailEnd/>
          </a:ln>
        </p:spPr>
      </p:pic>
      <p:pic>
        <p:nvPicPr>
          <p:cNvPr id="14" name="Picture 7" descr="C:\Documents and Settings\ASohrabi\Local Settings\Temporary Internet Files\Content.IE5\K0A0GLDX\MCj04258080000[1].wmf"/>
          <p:cNvPicPr>
            <a:picLocks noChangeAspect="1" noChangeArrowheads="1"/>
          </p:cNvPicPr>
          <p:nvPr/>
        </p:nvPicPr>
        <p:blipFill>
          <a:blip r:embed="rId4"/>
          <a:srcRect/>
          <a:stretch>
            <a:fillRect/>
          </a:stretch>
        </p:blipFill>
        <p:spPr bwMode="auto">
          <a:xfrm>
            <a:off x="6278563" y="3352800"/>
            <a:ext cx="720725" cy="647700"/>
          </a:xfrm>
          <a:prstGeom prst="rect">
            <a:avLst/>
          </a:prstGeom>
          <a:noFill/>
          <a:ln w="9525">
            <a:noFill/>
            <a:miter lim="800000"/>
            <a:headEnd/>
            <a:tailEnd/>
          </a:ln>
        </p:spPr>
      </p:pic>
      <p:grpSp>
        <p:nvGrpSpPr>
          <p:cNvPr id="15" name="Group 18"/>
          <p:cNvGrpSpPr>
            <a:grpSpLocks/>
          </p:cNvGrpSpPr>
          <p:nvPr/>
        </p:nvGrpSpPr>
        <p:grpSpPr bwMode="auto">
          <a:xfrm>
            <a:off x="3390900" y="2743200"/>
            <a:ext cx="723900" cy="762000"/>
            <a:chOff x="1824" y="633"/>
            <a:chExt cx="2834" cy="2849"/>
          </a:xfrm>
        </p:grpSpPr>
        <p:sp>
          <p:nvSpPr>
            <p:cNvPr id="16" name="Puzzle3"/>
            <p:cNvSpPr>
              <a:spLocks noEditPoints="1" noChangeArrowheads="1"/>
            </p:cNvSpPr>
            <p:nvPr/>
          </p:nvSpPr>
          <p:spPr bwMode="auto">
            <a:xfrm>
              <a:off x="3204" y="633"/>
              <a:ext cx="1114" cy="1514"/>
            </a:xfrm>
            <a:custGeom>
              <a:avLst/>
              <a:gdLst>
                <a:gd name="T0" fmla="*/ 536 w 21600"/>
                <a:gd name="T1" fmla="*/ 1108 h 21600"/>
                <a:gd name="T2" fmla="*/ 1060 w 21600"/>
                <a:gd name="T3" fmla="*/ 1478 h 21600"/>
                <a:gd name="T4" fmla="*/ 680 w 21600"/>
                <a:gd name="T5" fmla="*/ 967 h 21600"/>
                <a:gd name="T6" fmla="*/ 1060 w 21600"/>
                <a:gd name="T7" fmla="*/ 492 h 21600"/>
                <a:gd name="T8" fmla="*/ 542 w 21600"/>
                <a:gd name="T9" fmla="*/ 4 h 21600"/>
                <a:gd name="T10" fmla="*/ 36 w 21600"/>
                <a:gd name="T11" fmla="*/ 477 h 21600"/>
                <a:gd name="T12" fmla="*/ 416 w 21600"/>
                <a:gd name="T13" fmla="*/ 948 h 21600"/>
                <a:gd name="T14" fmla="*/ 36 w 21600"/>
                <a:gd name="T15" fmla="*/ 1478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fa-IR">
                <a:latin typeface="Calibri" pitchFamily="34" charset="0"/>
              </a:endParaRPr>
            </a:p>
          </p:txBody>
        </p:sp>
        <p:sp>
          <p:nvSpPr>
            <p:cNvPr id="17" name="Puzzle2"/>
            <p:cNvSpPr>
              <a:spLocks noEditPoints="1" noChangeArrowheads="1"/>
            </p:cNvSpPr>
            <p:nvPr/>
          </p:nvSpPr>
          <p:spPr bwMode="auto">
            <a:xfrm>
              <a:off x="2880" y="1736"/>
              <a:ext cx="1778" cy="1379"/>
            </a:xfrm>
            <a:custGeom>
              <a:avLst/>
              <a:gdLst>
                <a:gd name="T0" fmla="*/ 1 w 21600"/>
                <a:gd name="T1" fmla="*/ 855 h 21600"/>
                <a:gd name="T2" fmla="*/ 346 w 21600"/>
                <a:gd name="T3" fmla="*/ 1351 h 21600"/>
                <a:gd name="T4" fmla="*/ 856 w 21600"/>
                <a:gd name="T5" fmla="*/ 888 h 21600"/>
                <a:gd name="T6" fmla="*/ 1385 w 21600"/>
                <a:gd name="T7" fmla="*/ 1353 h 21600"/>
                <a:gd name="T8" fmla="*/ 1778 w 21600"/>
                <a:gd name="T9" fmla="*/ 963 h 21600"/>
                <a:gd name="T10" fmla="*/ 1390 w 21600"/>
                <a:gd name="T11" fmla="*/ 366 h 21600"/>
                <a:gd name="T12" fmla="*/ 889 w 21600"/>
                <a:gd name="T13" fmla="*/ 2 h 21600"/>
                <a:gd name="T14" fmla="*/ 346 w 21600"/>
                <a:gd name="T15" fmla="*/ 376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fa-IR">
                <a:latin typeface="Calibri" pitchFamily="34" charset="0"/>
              </a:endParaRPr>
            </a:p>
          </p:txBody>
        </p:sp>
        <p:sp>
          <p:nvSpPr>
            <p:cNvPr id="18" name="Puzzle4"/>
            <p:cNvSpPr>
              <a:spLocks noEditPoints="1" noChangeArrowheads="1"/>
            </p:cNvSpPr>
            <p:nvPr/>
          </p:nvSpPr>
          <p:spPr bwMode="auto">
            <a:xfrm>
              <a:off x="2192" y="1719"/>
              <a:ext cx="1072" cy="1763"/>
            </a:xfrm>
            <a:custGeom>
              <a:avLst/>
              <a:gdLst>
                <a:gd name="T0" fmla="*/ 412 w 21600"/>
                <a:gd name="T1" fmla="*/ 946 h 21600"/>
                <a:gd name="T2" fmla="*/ 22 w 21600"/>
                <a:gd name="T3" fmla="*/ 1382 h 21600"/>
                <a:gd name="T4" fmla="*/ 571 w 21600"/>
                <a:gd name="T5" fmla="*/ 1763 h 21600"/>
                <a:gd name="T6" fmla="*/ 1038 w 21600"/>
                <a:gd name="T7" fmla="*/ 1367 h 21600"/>
                <a:gd name="T8" fmla="*/ 693 w 21600"/>
                <a:gd name="T9" fmla="*/ 889 h 21600"/>
                <a:gd name="T10" fmla="*/ 1044 w 21600"/>
                <a:gd name="T11" fmla="*/ 385 h 21600"/>
                <a:gd name="T12" fmla="*/ 551 w 21600"/>
                <a:gd name="T13" fmla="*/ 1 h 21600"/>
                <a:gd name="T14" fmla="*/ 22 w 21600"/>
                <a:gd name="T15" fmla="*/ 385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fa-IR">
                <a:latin typeface="Calibri" pitchFamily="34" charset="0"/>
              </a:endParaRPr>
            </a:p>
          </p:txBody>
        </p:sp>
        <p:sp>
          <p:nvSpPr>
            <p:cNvPr id="19" name="Puzzle1"/>
            <p:cNvSpPr>
              <a:spLocks noEditPoints="1" noChangeArrowheads="1"/>
            </p:cNvSpPr>
            <p:nvPr/>
          </p:nvSpPr>
          <p:spPr bwMode="auto">
            <a:xfrm>
              <a:off x="1824" y="1091"/>
              <a:ext cx="1800" cy="1051"/>
            </a:xfrm>
            <a:custGeom>
              <a:avLst/>
              <a:gdLst>
                <a:gd name="T0" fmla="*/ 1395 w 21600"/>
                <a:gd name="T1" fmla="*/ 1026 h 21600"/>
                <a:gd name="T2" fmla="*/ 1415 w 21600"/>
                <a:gd name="T3" fmla="*/ 25 h 21600"/>
                <a:gd name="T4" fmla="*/ 394 w 21600"/>
                <a:gd name="T5" fmla="*/ 42 h 21600"/>
                <a:gd name="T6" fmla="*/ 420 w 21600"/>
                <a:gd name="T7" fmla="*/ 1022 h 21600"/>
                <a:gd name="T8" fmla="*/ 901 w 21600"/>
                <a:gd name="T9" fmla="*/ 627 h 21600"/>
                <a:gd name="T10" fmla="*/ 904 w 21600"/>
                <a:gd name="T11" fmla="*/ 424 h 21600"/>
                <a:gd name="T12" fmla="*/ 1800 w 21600"/>
                <a:gd name="T13" fmla="*/ 487 h 21600"/>
                <a:gd name="T14" fmla="*/ 5 w 21600"/>
                <a:gd name="T15" fmla="*/ 487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fa-IR">
                <a:latin typeface="Calibri" pitchFamily="34" charset="0"/>
              </a:endParaRPr>
            </a:p>
          </p:txBody>
        </p:sp>
      </p:grpSp>
      <p:grpSp>
        <p:nvGrpSpPr>
          <p:cNvPr id="20" name="Group 18"/>
          <p:cNvGrpSpPr>
            <a:grpSpLocks/>
          </p:cNvGrpSpPr>
          <p:nvPr/>
        </p:nvGrpSpPr>
        <p:grpSpPr bwMode="auto">
          <a:xfrm>
            <a:off x="3352800" y="2057400"/>
            <a:ext cx="723900" cy="762000"/>
            <a:chOff x="1824" y="633"/>
            <a:chExt cx="2834" cy="2849"/>
          </a:xfrm>
        </p:grpSpPr>
        <p:sp>
          <p:nvSpPr>
            <p:cNvPr id="21" name="Puzzle3"/>
            <p:cNvSpPr>
              <a:spLocks noEditPoints="1" noChangeArrowheads="1"/>
            </p:cNvSpPr>
            <p:nvPr/>
          </p:nvSpPr>
          <p:spPr bwMode="auto">
            <a:xfrm>
              <a:off x="3204" y="633"/>
              <a:ext cx="1114" cy="1514"/>
            </a:xfrm>
            <a:custGeom>
              <a:avLst/>
              <a:gdLst>
                <a:gd name="T0" fmla="*/ 536 w 21600"/>
                <a:gd name="T1" fmla="*/ 1108 h 21600"/>
                <a:gd name="T2" fmla="*/ 1060 w 21600"/>
                <a:gd name="T3" fmla="*/ 1478 h 21600"/>
                <a:gd name="T4" fmla="*/ 680 w 21600"/>
                <a:gd name="T5" fmla="*/ 967 h 21600"/>
                <a:gd name="T6" fmla="*/ 1060 w 21600"/>
                <a:gd name="T7" fmla="*/ 492 h 21600"/>
                <a:gd name="T8" fmla="*/ 542 w 21600"/>
                <a:gd name="T9" fmla="*/ 4 h 21600"/>
                <a:gd name="T10" fmla="*/ 36 w 21600"/>
                <a:gd name="T11" fmla="*/ 477 h 21600"/>
                <a:gd name="T12" fmla="*/ 416 w 21600"/>
                <a:gd name="T13" fmla="*/ 948 h 21600"/>
                <a:gd name="T14" fmla="*/ 36 w 21600"/>
                <a:gd name="T15" fmla="*/ 1478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fa-IR">
                <a:latin typeface="Calibri" pitchFamily="34" charset="0"/>
              </a:endParaRPr>
            </a:p>
          </p:txBody>
        </p:sp>
        <p:sp>
          <p:nvSpPr>
            <p:cNvPr id="22" name="Puzzle2"/>
            <p:cNvSpPr>
              <a:spLocks noEditPoints="1" noChangeArrowheads="1"/>
            </p:cNvSpPr>
            <p:nvPr/>
          </p:nvSpPr>
          <p:spPr bwMode="auto">
            <a:xfrm>
              <a:off x="2880" y="1736"/>
              <a:ext cx="1778" cy="1379"/>
            </a:xfrm>
            <a:custGeom>
              <a:avLst/>
              <a:gdLst>
                <a:gd name="T0" fmla="*/ 1 w 21600"/>
                <a:gd name="T1" fmla="*/ 855 h 21600"/>
                <a:gd name="T2" fmla="*/ 346 w 21600"/>
                <a:gd name="T3" fmla="*/ 1351 h 21600"/>
                <a:gd name="T4" fmla="*/ 856 w 21600"/>
                <a:gd name="T5" fmla="*/ 888 h 21600"/>
                <a:gd name="T6" fmla="*/ 1385 w 21600"/>
                <a:gd name="T7" fmla="*/ 1353 h 21600"/>
                <a:gd name="T8" fmla="*/ 1778 w 21600"/>
                <a:gd name="T9" fmla="*/ 963 h 21600"/>
                <a:gd name="T10" fmla="*/ 1390 w 21600"/>
                <a:gd name="T11" fmla="*/ 366 h 21600"/>
                <a:gd name="T12" fmla="*/ 889 w 21600"/>
                <a:gd name="T13" fmla="*/ 2 h 21600"/>
                <a:gd name="T14" fmla="*/ 346 w 21600"/>
                <a:gd name="T15" fmla="*/ 376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fa-IR">
                <a:latin typeface="Calibri" pitchFamily="34" charset="0"/>
              </a:endParaRPr>
            </a:p>
          </p:txBody>
        </p:sp>
        <p:sp>
          <p:nvSpPr>
            <p:cNvPr id="23" name="Puzzle4"/>
            <p:cNvSpPr>
              <a:spLocks noEditPoints="1" noChangeArrowheads="1"/>
            </p:cNvSpPr>
            <p:nvPr/>
          </p:nvSpPr>
          <p:spPr bwMode="auto">
            <a:xfrm>
              <a:off x="2192" y="1719"/>
              <a:ext cx="1072" cy="1763"/>
            </a:xfrm>
            <a:custGeom>
              <a:avLst/>
              <a:gdLst>
                <a:gd name="T0" fmla="*/ 412 w 21600"/>
                <a:gd name="T1" fmla="*/ 946 h 21600"/>
                <a:gd name="T2" fmla="*/ 22 w 21600"/>
                <a:gd name="T3" fmla="*/ 1382 h 21600"/>
                <a:gd name="T4" fmla="*/ 571 w 21600"/>
                <a:gd name="T5" fmla="*/ 1763 h 21600"/>
                <a:gd name="T6" fmla="*/ 1038 w 21600"/>
                <a:gd name="T7" fmla="*/ 1367 h 21600"/>
                <a:gd name="T8" fmla="*/ 693 w 21600"/>
                <a:gd name="T9" fmla="*/ 889 h 21600"/>
                <a:gd name="T10" fmla="*/ 1044 w 21600"/>
                <a:gd name="T11" fmla="*/ 385 h 21600"/>
                <a:gd name="T12" fmla="*/ 551 w 21600"/>
                <a:gd name="T13" fmla="*/ 1 h 21600"/>
                <a:gd name="T14" fmla="*/ 22 w 21600"/>
                <a:gd name="T15" fmla="*/ 385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fa-IR">
                <a:latin typeface="Calibri" pitchFamily="34" charset="0"/>
              </a:endParaRPr>
            </a:p>
          </p:txBody>
        </p:sp>
        <p:sp>
          <p:nvSpPr>
            <p:cNvPr id="24" name="Puzzle1"/>
            <p:cNvSpPr>
              <a:spLocks noEditPoints="1" noChangeArrowheads="1"/>
            </p:cNvSpPr>
            <p:nvPr/>
          </p:nvSpPr>
          <p:spPr bwMode="auto">
            <a:xfrm>
              <a:off x="1824" y="1091"/>
              <a:ext cx="1800" cy="1051"/>
            </a:xfrm>
            <a:custGeom>
              <a:avLst/>
              <a:gdLst>
                <a:gd name="T0" fmla="*/ 1395 w 21600"/>
                <a:gd name="T1" fmla="*/ 1026 h 21600"/>
                <a:gd name="T2" fmla="*/ 1415 w 21600"/>
                <a:gd name="T3" fmla="*/ 25 h 21600"/>
                <a:gd name="T4" fmla="*/ 394 w 21600"/>
                <a:gd name="T5" fmla="*/ 42 h 21600"/>
                <a:gd name="T6" fmla="*/ 420 w 21600"/>
                <a:gd name="T7" fmla="*/ 1022 h 21600"/>
                <a:gd name="T8" fmla="*/ 901 w 21600"/>
                <a:gd name="T9" fmla="*/ 627 h 21600"/>
                <a:gd name="T10" fmla="*/ 904 w 21600"/>
                <a:gd name="T11" fmla="*/ 424 h 21600"/>
                <a:gd name="T12" fmla="*/ 1800 w 21600"/>
                <a:gd name="T13" fmla="*/ 487 h 21600"/>
                <a:gd name="T14" fmla="*/ 5 w 21600"/>
                <a:gd name="T15" fmla="*/ 487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fa-IR">
                <a:latin typeface="Calibri" pitchFamily="34" charset="0"/>
              </a:endParaRPr>
            </a:p>
          </p:txBody>
        </p:sp>
      </p:grpSp>
      <p:sp>
        <p:nvSpPr>
          <p:cNvPr id="25" name="TextBox 24"/>
          <p:cNvSpPr txBox="1">
            <a:spLocks noChangeArrowheads="1"/>
          </p:cNvSpPr>
          <p:nvPr/>
        </p:nvSpPr>
        <p:spPr bwMode="auto">
          <a:xfrm>
            <a:off x="785786" y="2344732"/>
            <a:ext cx="1438276" cy="369888"/>
          </a:xfrm>
          <a:prstGeom prst="rect">
            <a:avLst/>
          </a:prstGeom>
          <a:noFill/>
          <a:ln w="9525">
            <a:noFill/>
            <a:miter lim="800000"/>
            <a:headEnd/>
            <a:tailEnd/>
          </a:ln>
        </p:spPr>
        <p:txBody>
          <a:bodyPr wrap="square">
            <a:spAutoFit/>
          </a:bodyPr>
          <a:lstStyle/>
          <a:p>
            <a:pPr algn="l"/>
            <a:r>
              <a:rPr lang="en-US" dirty="0" smtClean="0">
                <a:latin typeface="Calibri" pitchFamily="34" charset="0"/>
              </a:rPr>
              <a:t>congruent</a:t>
            </a:r>
            <a:endParaRPr lang="en-US" dirty="0">
              <a:latin typeface="Calibri" pitchFamily="34" charset="0"/>
            </a:endParaRPr>
          </a:p>
        </p:txBody>
      </p:sp>
      <p:sp>
        <p:nvSpPr>
          <p:cNvPr id="26" name="TextBox 25"/>
          <p:cNvSpPr txBox="1">
            <a:spLocks noChangeArrowheads="1"/>
          </p:cNvSpPr>
          <p:nvPr/>
        </p:nvSpPr>
        <p:spPr bwMode="auto">
          <a:xfrm>
            <a:off x="762000" y="2971800"/>
            <a:ext cx="1371600" cy="369888"/>
          </a:xfrm>
          <a:prstGeom prst="rect">
            <a:avLst/>
          </a:prstGeom>
          <a:noFill/>
          <a:ln w="9525">
            <a:noFill/>
            <a:miter lim="800000"/>
            <a:headEnd/>
            <a:tailEnd/>
          </a:ln>
        </p:spPr>
        <p:txBody>
          <a:bodyPr>
            <a:spAutoFit/>
          </a:bodyPr>
          <a:lstStyle/>
          <a:p>
            <a:r>
              <a:rPr lang="en-US">
                <a:latin typeface="Calibri" pitchFamily="34" charset="0"/>
              </a:rPr>
              <a:t>Incongruent</a:t>
            </a:r>
          </a:p>
        </p:txBody>
      </p:sp>
      <p:sp>
        <p:nvSpPr>
          <p:cNvPr id="27" name="TextBox 26"/>
          <p:cNvSpPr txBox="1">
            <a:spLocks noChangeArrowheads="1"/>
          </p:cNvSpPr>
          <p:nvPr/>
        </p:nvSpPr>
        <p:spPr bwMode="auto">
          <a:xfrm>
            <a:off x="7086600" y="2895600"/>
            <a:ext cx="762000" cy="369888"/>
          </a:xfrm>
          <a:prstGeom prst="rect">
            <a:avLst/>
          </a:prstGeom>
          <a:noFill/>
          <a:ln w="9525">
            <a:noFill/>
            <a:miter lim="800000"/>
            <a:headEnd/>
            <a:tailEnd/>
          </a:ln>
        </p:spPr>
        <p:txBody>
          <a:bodyPr>
            <a:spAutoFit/>
          </a:bodyPr>
          <a:lstStyle/>
          <a:p>
            <a:r>
              <a:rPr lang="en-US">
                <a:latin typeface="Calibri" pitchFamily="34" charset="0"/>
              </a:rPr>
              <a:t>task</a:t>
            </a:r>
          </a:p>
        </p:txBody>
      </p:sp>
      <p:sp>
        <p:nvSpPr>
          <p:cNvPr id="28" name="TextBox 27"/>
          <p:cNvSpPr txBox="1">
            <a:spLocks noChangeArrowheads="1"/>
          </p:cNvSpPr>
          <p:nvPr/>
        </p:nvSpPr>
        <p:spPr bwMode="auto">
          <a:xfrm>
            <a:off x="2057400" y="1981200"/>
            <a:ext cx="3886200" cy="2062163"/>
          </a:xfrm>
          <a:prstGeom prst="rect">
            <a:avLst/>
          </a:prstGeom>
          <a:solidFill>
            <a:schemeClr val="bg1"/>
          </a:solidFill>
          <a:ln w="9525">
            <a:noFill/>
            <a:miter lim="800000"/>
            <a:headEnd/>
            <a:tailEnd/>
          </a:ln>
        </p:spPr>
        <p:txBody>
          <a:bodyPr>
            <a:spAutoFit/>
          </a:bodyPr>
          <a:lstStyle/>
          <a:p>
            <a:r>
              <a:rPr lang="en-US" sz="3200" dirty="0">
                <a:latin typeface="Calibri" pitchFamily="34" charset="0"/>
              </a:rPr>
              <a:t> 3	</a:t>
            </a:r>
            <a:r>
              <a:rPr lang="en-US" sz="3200" dirty="0" err="1">
                <a:latin typeface="Calibri" pitchFamily="34" charset="0"/>
              </a:rPr>
              <a:t>dhnpg</a:t>
            </a:r>
            <a:r>
              <a:rPr lang="en-US" sz="3200" dirty="0">
                <a:latin typeface="Calibri" pitchFamily="34" charset="0"/>
              </a:rPr>
              <a:t>	2</a:t>
            </a:r>
          </a:p>
          <a:p>
            <a:endParaRPr lang="en-US" sz="3200" dirty="0">
              <a:latin typeface="Calibri" pitchFamily="34" charset="0"/>
            </a:endParaRPr>
          </a:p>
          <a:p>
            <a:r>
              <a:rPr lang="en-US" sz="3200" dirty="0">
                <a:latin typeface="Calibri" pitchFamily="34" charset="0"/>
              </a:rPr>
              <a:t>8	</a:t>
            </a:r>
            <a:r>
              <a:rPr lang="en-US" sz="3200" dirty="0" err="1">
                <a:latin typeface="Calibri" pitchFamily="34" charset="0"/>
              </a:rPr>
              <a:t>wfjnh</a:t>
            </a:r>
            <a:r>
              <a:rPr lang="en-US" sz="3200" dirty="0">
                <a:latin typeface="Calibri" pitchFamily="34" charset="0"/>
              </a:rPr>
              <a:t>	2</a:t>
            </a:r>
          </a:p>
          <a:p>
            <a:endParaRPr lang="en-US" sz="3200" dirty="0">
              <a:latin typeface="Calibri" pitchFamily="34" charset="0"/>
            </a:endParaRPr>
          </a:p>
        </p:txBody>
      </p:sp>
      <p:sp>
        <p:nvSpPr>
          <p:cNvPr id="29" name="TextBox 28"/>
          <p:cNvSpPr txBox="1">
            <a:spLocks noChangeArrowheads="1"/>
          </p:cNvSpPr>
          <p:nvPr/>
        </p:nvSpPr>
        <p:spPr bwMode="auto">
          <a:xfrm>
            <a:off x="6096000" y="3298825"/>
            <a:ext cx="2667000" cy="830263"/>
          </a:xfrm>
          <a:prstGeom prst="rect">
            <a:avLst/>
          </a:prstGeom>
          <a:solidFill>
            <a:schemeClr val="bg1"/>
          </a:solidFill>
          <a:ln w="9525">
            <a:noFill/>
            <a:miter lim="800000"/>
            <a:headEnd/>
            <a:tailEnd/>
          </a:ln>
        </p:spPr>
        <p:txBody>
          <a:bodyPr>
            <a:spAutoFit/>
          </a:bodyPr>
          <a:lstStyle/>
          <a:p>
            <a:r>
              <a:rPr lang="en-US" sz="4800">
                <a:latin typeface="Calibri" pitchFamily="34" charset="0"/>
              </a:rPr>
              <a:t> &lt;5		&gt;5</a:t>
            </a:r>
          </a:p>
        </p:txBody>
      </p:sp>
      <p:sp>
        <p:nvSpPr>
          <p:cNvPr id="30" name="TextBox 29"/>
          <p:cNvSpPr txBox="1">
            <a:spLocks noChangeArrowheads="1"/>
          </p:cNvSpPr>
          <p:nvPr/>
        </p:nvSpPr>
        <p:spPr bwMode="auto">
          <a:xfrm>
            <a:off x="2057400" y="3581400"/>
            <a:ext cx="3581400" cy="369888"/>
          </a:xfrm>
          <a:prstGeom prst="rect">
            <a:avLst/>
          </a:prstGeom>
          <a:noFill/>
          <a:ln w="9525">
            <a:noFill/>
            <a:miter lim="800000"/>
            <a:headEnd/>
            <a:tailEnd/>
          </a:ln>
        </p:spPr>
        <p:txBody>
          <a:bodyPr>
            <a:spAutoFit/>
          </a:bodyPr>
          <a:lstStyle/>
          <a:p>
            <a:r>
              <a:rPr lang="en-US">
                <a:latin typeface="Calibri" pitchFamily="34" charset="0"/>
              </a:rPr>
              <a:t>Prime             Mask                 Target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ppt_x"/>
                                          </p:val>
                                        </p:tav>
                                        <p:tav tm="100000">
                                          <p:val>
                                            <p:strVal val="#ppt_x"/>
                                          </p:val>
                                        </p:tav>
                                      </p:tavLst>
                                    </p:anim>
                                    <p:anim calcmode="lin" valueType="num">
                                      <p:cBhvr additive="base">
                                        <p:cTn id="6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ppt_x"/>
                                          </p:val>
                                        </p:tav>
                                        <p:tav tm="100000">
                                          <p:val>
                                            <p:strVal val="#ppt_x"/>
                                          </p:val>
                                        </p:tav>
                                      </p:tavLst>
                                    </p:anim>
                                    <p:anim calcmode="lin" valueType="num">
                                      <p:cBhvr additive="base">
                                        <p:cTn id="7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linds(horizontal)">
                                      <p:cBhvr>
                                        <p:cTn id="83" dur="500"/>
                                        <p:tgtEl>
                                          <p:spTgt spid="29"/>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blinds(horizontal)">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box(in)">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P spid="26" grpId="0"/>
      <p:bldP spid="27" grpId="0"/>
      <p:bldP spid="28" grpId="0" animBg="1"/>
      <p:bldP spid="29"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Title 1"/>
          <p:cNvSpPr txBox="1">
            <a:spLocks/>
          </p:cNvSpPr>
          <p:nvPr/>
        </p:nvSpPr>
        <p:spPr>
          <a:xfrm>
            <a:off x="1981200" y="152400"/>
            <a:ext cx="6477000" cy="11430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accent1">
                    <a:satMod val="150000"/>
                  </a:schemeClr>
                </a:solidFill>
                <a:effectLst/>
                <a:uLnTx/>
                <a:uFillTx/>
                <a:latin typeface="+mj-lt"/>
                <a:ea typeface="+mj-ea"/>
                <a:cs typeface="+mj-cs"/>
              </a:rPr>
              <a:t>Experiment 1</a:t>
            </a:r>
          </a:p>
        </p:txBody>
      </p:sp>
      <p:sp>
        <p:nvSpPr>
          <p:cNvPr id="5" name="Content Placeholder 2"/>
          <p:cNvSpPr txBox="1">
            <a:spLocks/>
          </p:cNvSpPr>
          <p:nvPr/>
        </p:nvSpPr>
        <p:spPr>
          <a:xfrm>
            <a:off x="457200" y="1219200"/>
            <a:ext cx="8534400" cy="5410200"/>
          </a:xfrm>
          <a:prstGeom prst="rect">
            <a:avLst/>
          </a:prstGeom>
        </p:spPr>
        <p:txBody>
          <a:bodyPr vert="horz" lIns="54864" tIns="91440" rtlCol="0">
            <a:normAutofit/>
          </a:bodyPr>
          <a:lstStyle/>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400" b="1" i="0" u="none" strike="noStrike" kern="1200" cap="none" spc="0" normalizeH="0" baseline="0" noProof="0" dirty="0" smtClean="0">
                <a:ln>
                  <a:noFill/>
                </a:ln>
                <a:solidFill>
                  <a:schemeClr val="tx1"/>
                </a:solidFill>
                <a:effectLst/>
                <a:uLnTx/>
                <a:uFillTx/>
                <a:latin typeface="+mn-lt"/>
                <a:ea typeface="+mn-ea"/>
                <a:cs typeface="+mn-cs"/>
              </a:rPr>
              <a:t>Can illusions act as primes?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CA"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CA"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CA"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CA"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CA"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Arial" pitchFamily="34" charset="0"/>
              <a:buNone/>
              <a:tabLst/>
              <a:defRPr/>
            </a:pPr>
            <a:r>
              <a:rPr kumimoji="0" lang="en-CA" sz="2400" b="0" i="0" u="none" strike="noStrike" kern="1200" cap="none" spc="0" normalizeH="0" baseline="0" noProof="0" dirty="0" smtClean="0">
                <a:ln>
                  <a:noFill/>
                </a:ln>
                <a:solidFill>
                  <a:schemeClr val="tx1"/>
                </a:solidFill>
                <a:effectLst/>
                <a:uLnTx/>
                <a:uFillTx/>
                <a:latin typeface="+mn-lt"/>
                <a:ea typeface="+mn-ea"/>
                <a:cs typeface="+mn-cs"/>
              </a:rPr>
              <a:t>	     71 ms                  43 ms                71 ms            200 ms</a:t>
            </a: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Arial" pitchFamily="34" charset="0"/>
              <a:buNone/>
              <a:tabLst/>
              <a:defRPr/>
            </a:pPr>
            <a:r>
              <a:rPr kumimoji="0" lang="en-CA" sz="1800" b="0" i="0" u="none" strike="noStrike" kern="1200" cap="none" spc="0" normalizeH="0" baseline="0" noProof="0" dirty="0" smtClean="0">
                <a:ln>
                  <a:noFill/>
                </a:ln>
                <a:solidFill>
                  <a:schemeClr val="tx1"/>
                </a:solidFill>
                <a:effectLst/>
                <a:uLnTx/>
                <a:uFillTx/>
                <a:latin typeface="+mn-lt"/>
                <a:ea typeface="+mn-ea"/>
                <a:cs typeface="+mn-cs"/>
              </a:rPr>
              <a:t>	          Examples of stimuli in Experiment 1 (perceptual representation)</a:t>
            </a: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CA" sz="24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1"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task was to select the longer part with a left or right key.</a:t>
            </a:r>
          </a:p>
        </p:txBody>
      </p:sp>
      <p:sp>
        <p:nvSpPr>
          <p:cNvPr id="6"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a-IR">
              <a:latin typeface="Calibri" pitchFamily="34" charset="0"/>
            </a:endParaRPr>
          </a:p>
        </p:txBody>
      </p:sp>
      <p:pic>
        <p:nvPicPr>
          <p:cNvPr id="7" name="Picture 2"/>
          <p:cNvPicPr>
            <a:picLocks noChangeAspect="1" noChangeArrowheads="1"/>
          </p:cNvPicPr>
          <p:nvPr/>
        </p:nvPicPr>
        <p:blipFill>
          <a:blip r:embed="rId2"/>
          <a:srcRect/>
          <a:stretch>
            <a:fillRect/>
          </a:stretch>
        </p:blipFill>
        <p:spPr bwMode="auto">
          <a:xfrm>
            <a:off x="762000" y="2000240"/>
            <a:ext cx="7229475"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4" name="Title 1"/>
          <p:cNvSpPr txBox="1">
            <a:spLocks/>
          </p:cNvSpPr>
          <p:nvPr/>
        </p:nvSpPr>
        <p:spPr>
          <a:xfrm>
            <a:off x="642910" y="274638"/>
            <a:ext cx="6934200" cy="11430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1">
                    <a:satMod val="150000"/>
                  </a:schemeClr>
                </a:solidFill>
                <a:effectLst/>
                <a:uLnTx/>
                <a:uFillTx/>
                <a:latin typeface="+mj-lt"/>
                <a:ea typeface="+mj-ea"/>
                <a:cs typeface="+mj-cs"/>
              </a:rPr>
              <a:t>Experiment 2 (symbolic representation)</a:t>
            </a:r>
          </a:p>
        </p:txBody>
      </p:sp>
      <p:sp>
        <p:nvSpPr>
          <p:cNvPr id="5" name="Content Placeholder 2"/>
          <p:cNvSpPr txBox="1">
            <a:spLocks/>
          </p:cNvSpPr>
          <p:nvPr/>
        </p:nvSpPr>
        <p:spPr>
          <a:xfrm>
            <a:off x="152400" y="1457348"/>
            <a:ext cx="4267200" cy="5257800"/>
          </a:xfrm>
          <a:prstGeom prst="rect">
            <a:avLst/>
          </a:prstGeom>
        </p:spPr>
        <p:txBody>
          <a:bodyPr vert="horz" lIns="54864" tIns="91440" rtlCol="0">
            <a:normAutofit fontScale="85000" lnSpcReduction="1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3200" b="0" i="0" u="none" strike="noStrike" kern="1200" cap="none" spc="0" normalizeH="0" baseline="0" noProof="0" dirty="0" smtClean="0">
                <a:ln>
                  <a:noFill/>
                </a:ln>
                <a:solidFill>
                  <a:schemeClr val="tx1"/>
                </a:solidFill>
                <a:effectLst/>
                <a:uLnTx/>
                <a:uFillTx/>
                <a:latin typeface="+mn-lt"/>
                <a:ea typeface="+mn-ea"/>
                <a:cs typeface="+mn-cs"/>
              </a:rPr>
              <a:t>Can recently learned symbols produce priming effects?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3200" b="0" i="0" u="none" strike="noStrike" kern="1200" cap="none" spc="0" normalizeH="0" baseline="0" noProof="0" dirty="0" smtClean="0">
                <a:ln>
                  <a:noFill/>
                </a:ln>
                <a:solidFill>
                  <a:schemeClr val="tx1"/>
                </a:solidFill>
                <a:effectLst/>
                <a:uLnTx/>
                <a:uFillTx/>
                <a:latin typeface="+mn-lt"/>
                <a:ea typeface="+mn-ea"/>
                <a:cs typeface="+mn-cs"/>
              </a:rPr>
              <a:t>Training and priming phases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priming task was to press the left key for numbers &lt;5 and the right key for numbers &gt;5.</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3200" b="0" i="0" u="none" strike="noStrike" kern="1200" cap="none" spc="0" normalizeH="0" baseline="0" noProof="0" dirty="0" smtClean="0">
                <a:ln>
                  <a:noFill/>
                </a:ln>
                <a:solidFill>
                  <a:schemeClr val="tx1"/>
                </a:solidFill>
                <a:effectLst/>
                <a:uLnTx/>
                <a:uFillTx/>
                <a:latin typeface="+mn-lt"/>
                <a:ea typeface="+mn-ea"/>
                <a:cs typeface="+mn-cs"/>
              </a:rPr>
              <a:t>Two conditions in the priming task:</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31520" marR="0" lvl="1" indent="-274320" algn="l" defTabSz="914400" rtl="0" eaLnBrk="1" fontAlgn="auto" latinLnBrk="0" hangingPunct="1">
              <a:lnSpc>
                <a:spcPct val="10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Symbol-Number</a:t>
            </a:r>
          </a:p>
          <a:p>
            <a:pPr marL="731520" marR="0" lvl="1" indent="-274320" algn="l" defTabSz="914400" rtl="0" eaLnBrk="1" fontAlgn="auto" latinLnBrk="0" hangingPunct="1">
              <a:lnSpc>
                <a:spcPct val="10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Number-Symbol</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a:srcRect/>
          <a:stretch>
            <a:fillRect/>
          </a:stretch>
        </p:blipFill>
        <p:spPr bwMode="auto">
          <a:xfrm>
            <a:off x="4289425" y="1447800"/>
            <a:ext cx="4778375" cy="3352800"/>
          </a:xfrm>
          <a:prstGeom prst="rect">
            <a:avLst/>
          </a:prstGeom>
          <a:solidFill>
            <a:srgbClr val="FFFFFF"/>
          </a:solidFill>
          <a:ln w="9525">
            <a:noFill/>
            <a:miter lim="800000"/>
            <a:headEnd/>
            <a:tailEnd/>
          </a:ln>
        </p:spPr>
      </p:pic>
      <p:sp>
        <p:nvSpPr>
          <p:cNvPr id="7" name="TextBox 4"/>
          <p:cNvSpPr txBox="1">
            <a:spLocks noChangeArrowheads="1"/>
          </p:cNvSpPr>
          <p:nvPr/>
        </p:nvSpPr>
        <p:spPr bwMode="auto">
          <a:xfrm>
            <a:off x="4953000" y="5029200"/>
            <a:ext cx="3733800" cy="400050"/>
          </a:xfrm>
          <a:prstGeom prst="rect">
            <a:avLst/>
          </a:prstGeom>
          <a:noFill/>
          <a:ln w="9525">
            <a:noFill/>
            <a:miter lim="800000"/>
            <a:headEnd/>
            <a:tailEnd/>
          </a:ln>
        </p:spPr>
        <p:txBody>
          <a:bodyPr>
            <a:spAutoFit/>
          </a:bodyPr>
          <a:lstStyle/>
          <a:p>
            <a:r>
              <a:rPr lang="en-US" sz="2000">
                <a:latin typeface="Calibri" pitchFamily="34" charset="0"/>
              </a:rPr>
              <a:t>Stimuli in Experiments 2-4</a:t>
            </a:r>
          </a:p>
        </p:txBody>
      </p:sp>
      <p:sp>
        <p:nvSpPr>
          <p:cNvPr id="8" name="TextBox 5"/>
          <p:cNvSpPr txBox="1">
            <a:spLocks noChangeArrowheads="1"/>
          </p:cNvSpPr>
          <p:nvPr/>
        </p:nvSpPr>
        <p:spPr bwMode="auto">
          <a:xfrm>
            <a:off x="4267200" y="3886200"/>
            <a:ext cx="762000" cy="369888"/>
          </a:xfrm>
          <a:prstGeom prst="rect">
            <a:avLst/>
          </a:prstGeom>
          <a:noFill/>
          <a:ln w="9525">
            <a:noFill/>
            <a:miter lim="800000"/>
            <a:headEnd/>
            <a:tailEnd/>
          </a:ln>
        </p:spPr>
        <p:txBody>
          <a:bodyPr>
            <a:spAutoFit/>
          </a:bodyPr>
          <a:lstStyle/>
          <a:p>
            <a:r>
              <a:rPr lang="en-CA">
                <a:solidFill>
                  <a:schemeClr val="bg1"/>
                </a:solidFill>
                <a:latin typeface="Calibri" pitchFamily="34" charset="0"/>
              </a:rPr>
              <a:t>Mask</a:t>
            </a:r>
            <a:endParaRPr lang="en-US">
              <a:solidFill>
                <a:schemeClr val="bg1"/>
              </a:solidFill>
              <a:latin typeface="Calibri" pitchFamily="34" charset="0"/>
            </a:endParaRPr>
          </a:p>
        </p:txBody>
      </p:sp>
      <p:sp>
        <p:nvSpPr>
          <p:cNvPr id="9" name="TextBox 6"/>
          <p:cNvSpPr txBox="1">
            <a:spLocks noChangeArrowheads="1"/>
          </p:cNvSpPr>
          <p:nvPr/>
        </p:nvSpPr>
        <p:spPr bwMode="auto">
          <a:xfrm>
            <a:off x="4191000" y="2133600"/>
            <a:ext cx="762000" cy="923925"/>
          </a:xfrm>
          <a:prstGeom prst="rect">
            <a:avLst/>
          </a:prstGeom>
          <a:noFill/>
          <a:ln w="9525">
            <a:noFill/>
            <a:miter lim="800000"/>
            <a:headEnd/>
            <a:tailEnd/>
          </a:ln>
        </p:spPr>
        <p:txBody>
          <a:bodyPr>
            <a:spAutoFit/>
          </a:bodyPr>
          <a:lstStyle/>
          <a:p>
            <a:r>
              <a:rPr lang="en-CA">
                <a:solidFill>
                  <a:schemeClr val="bg1"/>
                </a:solidFill>
                <a:latin typeface="Calibri" pitchFamily="34" charset="0"/>
              </a:rPr>
              <a:t>Prime or Target</a:t>
            </a:r>
            <a:endParaRPr lang="en-US">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4" name="Title 1"/>
          <p:cNvSpPr txBox="1">
            <a:spLocks/>
          </p:cNvSpPr>
          <p:nvPr/>
        </p:nvSpPr>
        <p:spPr>
          <a:xfrm>
            <a:off x="457200" y="0"/>
            <a:ext cx="8229600" cy="11430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accent1">
                    <a:satMod val="150000"/>
                  </a:schemeClr>
                </a:solidFill>
                <a:effectLst/>
                <a:uLnTx/>
                <a:uFillTx/>
                <a:latin typeface="+mj-lt"/>
                <a:ea typeface="+mj-ea"/>
                <a:cs typeface="+mj-cs"/>
              </a:rPr>
              <a:t>Experiment 2: results</a:t>
            </a:r>
          </a:p>
        </p:txBody>
      </p:sp>
      <p:sp>
        <p:nvSpPr>
          <p:cNvPr id="5" name="Content Placeholder 2"/>
          <p:cNvSpPr txBox="1">
            <a:spLocks/>
          </p:cNvSpPr>
          <p:nvPr/>
        </p:nvSpPr>
        <p:spPr>
          <a:xfrm>
            <a:off x="762000" y="1036638"/>
            <a:ext cx="8229600" cy="4525962"/>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Masking and Congruency effects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Number-Symbol 			Symbol-Number</a:t>
            </a:r>
          </a:p>
        </p:txBody>
      </p:sp>
      <p:pic>
        <p:nvPicPr>
          <p:cNvPr id="6" name="Picture 3"/>
          <p:cNvPicPr>
            <a:picLocks noChangeAspect="1" noChangeArrowheads="1"/>
          </p:cNvPicPr>
          <p:nvPr/>
        </p:nvPicPr>
        <p:blipFill>
          <a:blip r:embed="rId2"/>
          <a:srcRect/>
          <a:stretch>
            <a:fillRect/>
          </a:stretch>
        </p:blipFill>
        <p:spPr bwMode="auto">
          <a:xfrm>
            <a:off x="304800" y="2133600"/>
            <a:ext cx="4343400" cy="3840163"/>
          </a:xfrm>
          <a:prstGeom prst="rect">
            <a:avLst/>
          </a:prstGeom>
          <a:noFill/>
          <a:ln w="9525">
            <a:noFill/>
            <a:miter lim="800000"/>
            <a:headEnd/>
            <a:tailEnd/>
          </a:ln>
        </p:spPr>
      </p:pic>
      <p:pic>
        <p:nvPicPr>
          <p:cNvPr id="7" name="Picture 4"/>
          <p:cNvPicPr>
            <a:picLocks noChangeAspect="1" noChangeArrowheads="1"/>
          </p:cNvPicPr>
          <p:nvPr/>
        </p:nvPicPr>
        <p:blipFill>
          <a:blip r:embed="rId3"/>
          <a:srcRect/>
          <a:stretch>
            <a:fillRect/>
          </a:stretch>
        </p:blipFill>
        <p:spPr bwMode="auto">
          <a:xfrm>
            <a:off x="4724400" y="2133600"/>
            <a:ext cx="4297363" cy="3840163"/>
          </a:xfrm>
          <a:prstGeom prst="rect">
            <a:avLst/>
          </a:prstGeom>
          <a:noFill/>
          <a:ln w="9525">
            <a:noFill/>
            <a:miter lim="800000"/>
            <a:headEnd/>
            <a:tailEnd/>
          </a:ln>
        </p:spPr>
      </p:pic>
      <p:sp>
        <p:nvSpPr>
          <p:cNvPr id="8" name="Oval 7"/>
          <p:cNvSpPr/>
          <p:nvPr/>
        </p:nvSpPr>
        <p:spPr>
          <a:xfrm>
            <a:off x="1371600" y="2743200"/>
            <a:ext cx="533400" cy="2590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a:spLocks noChangeArrowheads="1"/>
          </p:cNvSpPr>
          <p:nvPr/>
        </p:nvSpPr>
        <p:spPr bwMode="auto">
          <a:xfrm>
            <a:off x="838200" y="3886200"/>
            <a:ext cx="1752600" cy="369888"/>
          </a:xfrm>
          <a:prstGeom prst="rect">
            <a:avLst/>
          </a:prstGeom>
          <a:noFill/>
          <a:ln w="9525">
            <a:noFill/>
            <a:miter lim="800000"/>
            <a:headEnd/>
            <a:tailEnd/>
          </a:ln>
        </p:spPr>
        <p:txBody>
          <a:bodyPr>
            <a:spAutoFit/>
          </a:bodyPr>
          <a:lstStyle/>
          <a:p>
            <a:r>
              <a:rPr lang="en-US">
                <a:latin typeface="Calibri" pitchFamily="34" charset="0"/>
              </a:rPr>
              <a:t>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5" name="Title 1"/>
          <p:cNvSpPr txBox="1">
            <a:spLocks/>
          </p:cNvSpPr>
          <p:nvPr/>
        </p:nvSpPr>
        <p:spPr>
          <a:xfrm>
            <a:off x="457200" y="274638"/>
            <a:ext cx="8229600" cy="11430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1">
                    <a:satMod val="150000"/>
                  </a:schemeClr>
                </a:solidFill>
                <a:effectLst/>
                <a:uLnTx/>
                <a:uFillTx/>
                <a:latin typeface="+mj-lt"/>
                <a:ea typeface="+mj-ea"/>
                <a:cs typeface="+mj-cs"/>
              </a:rPr>
              <a:t>Experiment 1: </a:t>
            </a:r>
            <a:r>
              <a:rPr kumimoji="0" lang="en-US" sz="3200" b="1" i="0" u="none" strike="noStrike" kern="1200" cap="none" spc="0" normalizeH="0" baseline="0" noProof="0" dirty="0" err="1" smtClean="0">
                <a:ln>
                  <a:noFill/>
                </a:ln>
                <a:solidFill>
                  <a:schemeClr val="accent1">
                    <a:satMod val="150000"/>
                  </a:schemeClr>
                </a:solidFill>
                <a:effectLst/>
                <a:uLnTx/>
                <a:uFillTx/>
                <a:latin typeface="+mj-lt"/>
                <a:ea typeface="+mj-ea"/>
                <a:cs typeface="+mj-cs"/>
              </a:rPr>
              <a:t>fMRI</a:t>
            </a:r>
            <a:r>
              <a:rPr kumimoji="0" lang="en-US" sz="3200" b="1" i="0" u="none" strike="noStrike" kern="1200" cap="none" spc="0" normalizeH="0" baseline="0" noProof="0" dirty="0" smtClean="0">
                <a:ln>
                  <a:noFill/>
                </a:ln>
                <a:solidFill>
                  <a:schemeClr val="accent1">
                    <a:satMod val="150000"/>
                  </a:schemeClr>
                </a:solidFill>
                <a:effectLst/>
                <a:uLnTx/>
                <a:uFillTx/>
                <a:latin typeface="+mj-lt"/>
                <a:ea typeface="+mj-ea"/>
                <a:cs typeface="+mj-cs"/>
              </a:rPr>
              <a:t> results</a:t>
            </a:r>
          </a:p>
        </p:txBody>
      </p:sp>
      <p:pic>
        <p:nvPicPr>
          <p:cNvPr id="6" name="Content Placeholder 4"/>
          <p:cNvPicPr>
            <a:picLocks/>
          </p:cNvPicPr>
          <p:nvPr/>
        </p:nvPicPr>
        <p:blipFill>
          <a:blip r:embed="rId2"/>
          <a:stretch>
            <a:fillRect/>
          </a:stretch>
        </p:blipFill>
        <p:spPr>
          <a:xfrm>
            <a:off x="4724400" y="2057400"/>
            <a:ext cx="4191000" cy="3810000"/>
          </a:xfrm>
          <a:prstGeom prst="rect">
            <a:avLst/>
          </a:prstGeom>
          <a:solidFill>
            <a:srgbClr val="FFFFFF">
              <a:shade val="85000"/>
            </a:srgbClr>
          </a:solidFill>
          <a:ln w="88900" cap="sq">
            <a:solidFill>
              <a:srgbClr val="FFFFFF"/>
            </a:solidFill>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p:nvPr/>
        </p:nvPicPr>
        <p:blipFill>
          <a:blip r:embed="rId3"/>
          <a:srcRect/>
          <a:stretch>
            <a:fillRect/>
          </a:stretch>
        </p:blipFill>
        <p:spPr bwMode="auto">
          <a:xfrm>
            <a:off x="381000" y="2057400"/>
            <a:ext cx="4114800" cy="381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5"/>
          <p:cNvSpPr>
            <a:spLocks noChangeArrowheads="1"/>
          </p:cNvSpPr>
          <p:nvPr/>
        </p:nvSpPr>
        <p:spPr bwMode="auto">
          <a:xfrm>
            <a:off x="228600" y="1414482"/>
            <a:ext cx="7772400" cy="4800600"/>
          </a:xfrm>
          <a:prstGeom prst="rect">
            <a:avLst/>
          </a:prstGeom>
          <a:noFill/>
          <a:ln w="9525">
            <a:noFill/>
            <a:miter lim="800000"/>
            <a:headEnd/>
            <a:tailEnd/>
          </a:ln>
        </p:spPr>
        <p:txBody>
          <a:bodyPr>
            <a:spAutoFit/>
          </a:bodyPr>
          <a:lstStyle/>
          <a:p>
            <a:r>
              <a:rPr lang="en-US" dirty="0">
                <a:latin typeface="Calibri" pitchFamily="34" charset="0"/>
              </a:rPr>
              <a:t>    Activation results :</a:t>
            </a:r>
          </a:p>
          <a:p>
            <a:r>
              <a:rPr lang="en-US" dirty="0">
                <a:latin typeface="Calibri" pitchFamily="34" charset="0"/>
              </a:rPr>
              <a:t>        Unmasked – Masked                                                      Illusory – Non-Illusory</a:t>
            </a: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smtClean="0"/>
              <a:t>Modeling Goals</a:t>
            </a:r>
          </a:p>
        </p:txBody>
      </p:sp>
      <p:sp>
        <p:nvSpPr>
          <p:cNvPr id="18435" name="Rectangle 3"/>
          <p:cNvSpPr>
            <a:spLocks noGrp="1"/>
          </p:cNvSpPr>
          <p:nvPr>
            <p:ph idx="1"/>
          </p:nvPr>
        </p:nvSpPr>
        <p:spPr/>
        <p:txBody>
          <a:bodyPr/>
          <a:lstStyle/>
          <a:p>
            <a:pPr algn="l" rtl="0">
              <a:lnSpc>
                <a:spcPct val="90000"/>
              </a:lnSpc>
            </a:pPr>
            <a:r>
              <a:rPr lang="en-US" sz="2800" dirty="0" smtClean="0"/>
              <a:t>Able to model a wide variety of effects with minimal and realistic parameter changes</a:t>
            </a:r>
          </a:p>
          <a:p>
            <a:pPr algn="l" rtl="0">
              <a:lnSpc>
                <a:spcPct val="90000"/>
              </a:lnSpc>
            </a:pPr>
            <a:r>
              <a:rPr lang="en-US" sz="2800" dirty="0" smtClean="0"/>
              <a:t>Create a model that is </a:t>
            </a:r>
            <a:r>
              <a:rPr lang="en-US" sz="2800" dirty="0" err="1" smtClean="0"/>
              <a:t>neurally</a:t>
            </a:r>
            <a:r>
              <a:rPr lang="en-US" sz="2800" dirty="0" smtClean="0"/>
              <a:t> plausible</a:t>
            </a:r>
          </a:p>
          <a:p>
            <a:pPr lvl="1" algn="l" rtl="0">
              <a:lnSpc>
                <a:spcPct val="90000"/>
              </a:lnSpc>
            </a:pPr>
            <a:r>
              <a:rPr lang="en-US" sz="2400" dirty="0" smtClean="0"/>
              <a:t>Based on established neural mechanisms and algorithms </a:t>
            </a:r>
          </a:p>
          <a:p>
            <a:pPr algn="l" rtl="0">
              <a:lnSpc>
                <a:spcPct val="90000"/>
              </a:lnSpc>
            </a:pPr>
            <a:r>
              <a:rPr lang="en-US" sz="2800" dirty="0" smtClean="0"/>
              <a:t>Create a model that integrates basic cognitive mechanisms in a plausible way</a:t>
            </a:r>
          </a:p>
          <a:p>
            <a:pPr lvl="1" algn="l" rtl="0">
              <a:lnSpc>
                <a:spcPct val="90000"/>
              </a:lnSpc>
            </a:pPr>
            <a:r>
              <a:rPr lang="en-US" sz="2400" dirty="0" smtClean="0"/>
              <a:t>It consists of different layers that are shown in the following slides: Input layer (IL), representation layer (RL), alert attention layer (AA), cognitive layer (CL) and motor layer (ML).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fa-IR" dirty="0" smtClean="0"/>
              <a:t>ذهن و بدن: فلاسفه قدیم</a:t>
            </a:r>
            <a:endParaRPr lang="fa-IR" dirty="0"/>
          </a:p>
        </p:txBody>
      </p:sp>
      <p:sp>
        <p:nvSpPr>
          <p:cNvPr id="3" name="Content Placeholder 2"/>
          <p:cNvSpPr>
            <a:spLocks noGrp="1"/>
          </p:cNvSpPr>
          <p:nvPr>
            <p:ph idx="1"/>
          </p:nvPr>
        </p:nvSpPr>
        <p:spPr/>
        <p:txBody>
          <a:bodyPr/>
          <a:lstStyle/>
          <a:p>
            <a:r>
              <a:rPr lang="fa-IR" dirty="0" smtClean="0"/>
              <a:t>ارسطو:  نفس، مجاورت</a:t>
            </a:r>
          </a:p>
          <a:p>
            <a:r>
              <a:rPr lang="fa-IR" dirty="0" smtClean="0"/>
              <a:t>دکارت: ثنویت</a:t>
            </a:r>
            <a:endParaRPr lang="fa-IR" dirty="0"/>
          </a:p>
        </p:txBody>
      </p:sp>
      <p:pic>
        <p:nvPicPr>
          <p:cNvPr id="24578" name="Picture 2" descr="C:\Program Files\Microsoft Office\MEDIA\CAGCAT10\j0300520.gif"/>
          <p:cNvPicPr>
            <a:picLocks noChangeAspect="1" noChangeArrowheads="1" noCrop="1"/>
          </p:cNvPicPr>
          <p:nvPr/>
        </p:nvPicPr>
        <p:blipFill>
          <a:blip r:embed="rId2"/>
          <a:srcRect/>
          <a:stretch>
            <a:fillRect/>
          </a:stretch>
        </p:blipFill>
        <p:spPr bwMode="auto">
          <a:xfrm>
            <a:off x="1857356" y="3019424"/>
            <a:ext cx="3190894" cy="2744169"/>
          </a:xfrm>
          <a:prstGeom prst="rect">
            <a:avLst/>
          </a:prstGeom>
          <a:noFill/>
        </p:spPr>
      </p:pic>
      <p:pic>
        <p:nvPicPr>
          <p:cNvPr id="24579" name="Picture 3" descr="C:\Program Files\Microsoft Office\MEDIA\CAGCAT10\j0300912.wmf"/>
          <p:cNvPicPr>
            <a:picLocks noChangeAspect="1" noChangeArrowheads="1"/>
          </p:cNvPicPr>
          <p:nvPr/>
        </p:nvPicPr>
        <p:blipFill>
          <a:blip r:embed="rId3"/>
          <a:srcRect/>
          <a:stretch>
            <a:fillRect/>
          </a:stretch>
        </p:blipFill>
        <p:spPr bwMode="auto">
          <a:xfrm>
            <a:off x="214282" y="0"/>
            <a:ext cx="1798625" cy="170718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514600" y="914400"/>
            <a:ext cx="4892675" cy="3416300"/>
          </a:xfrm>
          <a:prstGeom prst="rect">
            <a:avLst/>
          </a:prstGeom>
          <a:noFill/>
          <a:ln w="9525">
            <a:noFill/>
            <a:miter lim="800000"/>
            <a:headEnd/>
            <a:tailEnd/>
          </a:ln>
        </p:spPr>
        <p:txBody>
          <a:bodyPr>
            <a:spAutoFit/>
          </a:bodyPr>
          <a:lstStyle/>
          <a:p>
            <a:r>
              <a:rPr lang="en-US" sz="2000" b="1">
                <a:latin typeface="Calibri" pitchFamily="34" charset="0"/>
              </a:rPr>
              <a:t>Different types of connections</a:t>
            </a:r>
          </a:p>
          <a:p>
            <a:endParaRPr lang="en-US">
              <a:latin typeface="Calibri" pitchFamily="34" charset="0"/>
            </a:endParaRPr>
          </a:p>
          <a:p>
            <a:pPr lvl="1">
              <a:buFont typeface="Arial" pitchFamily="34" charset="0"/>
              <a:buChar char="•"/>
            </a:pPr>
            <a:r>
              <a:rPr lang="en-US">
                <a:latin typeface="Calibri" pitchFamily="34" charset="0"/>
              </a:rPr>
              <a:t>Excitatory connection </a:t>
            </a:r>
            <a:r>
              <a:rPr lang="en-US" sz="2400" b="1">
                <a:latin typeface="Calibri" pitchFamily="34" charset="0"/>
                <a:sym typeface="Wingdings 3" pitchFamily="18" charset="2"/>
              </a:rPr>
              <a:t></a:t>
            </a:r>
            <a:endParaRPr lang="en-US" b="1">
              <a:latin typeface="Calibri" pitchFamily="34" charset="0"/>
            </a:endParaRPr>
          </a:p>
          <a:p>
            <a:pPr lvl="1">
              <a:buFont typeface="Arial" pitchFamily="34" charset="0"/>
              <a:buChar char="•"/>
            </a:pPr>
            <a:endParaRPr lang="en-US">
              <a:latin typeface="Calibri" pitchFamily="34" charset="0"/>
            </a:endParaRPr>
          </a:p>
          <a:p>
            <a:pPr lvl="1">
              <a:buFont typeface="Arial" pitchFamily="34" charset="0"/>
              <a:buChar char="•"/>
            </a:pPr>
            <a:r>
              <a:rPr lang="en-US">
                <a:latin typeface="Calibri" pitchFamily="34" charset="0"/>
              </a:rPr>
              <a:t>Excitatory crosstalk </a:t>
            </a:r>
            <a:r>
              <a:rPr lang="en-US" sz="2800">
                <a:latin typeface="Arial Black" pitchFamily="34" charset="0"/>
              </a:rPr>
              <a:t>-</a:t>
            </a:r>
            <a:r>
              <a:rPr lang="en-US" sz="2000">
                <a:latin typeface="Calibri" pitchFamily="34" charset="0"/>
                <a:sym typeface="Wingdings 3" pitchFamily="18" charset="2"/>
              </a:rPr>
              <a:t></a:t>
            </a:r>
            <a:endParaRPr lang="en-US">
              <a:latin typeface="Calibri" pitchFamily="34" charset="0"/>
            </a:endParaRPr>
          </a:p>
          <a:p>
            <a:pPr lvl="1">
              <a:buFont typeface="Arial" pitchFamily="34" charset="0"/>
              <a:buChar char="•"/>
            </a:pPr>
            <a:endParaRPr lang="en-US">
              <a:latin typeface="Calibri" pitchFamily="34" charset="0"/>
            </a:endParaRPr>
          </a:p>
          <a:p>
            <a:pPr lvl="1">
              <a:buFont typeface="Arial" pitchFamily="34" charset="0"/>
              <a:buChar char="•"/>
            </a:pPr>
            <a:r>
              <a:rPr lang="en-US">
                <a:latin typeface="Calibri" pitchFamily="34" charset="0"/>
              </a:rPr>
              <a:t>Self excitation </a:t>
            </a:r>
            <a:r>
              <a:rPr lang="en-US">
                <a:latin typeface="Wingdings 3" pitchFamily="18" charset="2"/>
              </a:rPr>
              <a:t>L</a:t>
            </a:r>
            <a:endParaRPr lang="en-US">
              <a:latin typeface="Calibri" pitchFamily="34" charset="0"/>
            </a:endParaRPr>
          </a:p>
          <a:p>
            <a:pPr lvl="1">
              <a:buFont typeface="Arial" pitchFamily="34" charset="0"/>
              <a:buChar char="•"/>
            </a:pPr>
            <a:endParaRPr lang="en-US">
              <a:latin typeface="Calibri" pitchFamily="34" charset="0"/>
            </a:endParaRPr>
          </a:p>
          <a:p>
            <a:pPr lvl="1">
              <a:buFont typeface="Arial" pitchFamily="34" charset="0"/>
              <a:buChar char="•"/>
            </a:pPr>
            <a:r>
              <a:rPr lang="en-US">
                <a:latin typeface="Calibri" pitchFamily="34" charset="0"/>
              </a:rPr>
              <a:t>Inhibitory connection </a:t>
            </a:r>
            <a:r>
              <a:rPr lang="en-US">
                <a:latin typeface="Symbol" pitchFamily="18" charset="2"/>
              </a:rPr>
              <a:t>·</a:t>
            </a:r>
            <a:r>
              <a:rPr lang="en-US">
                <a:latin typeface="Arial Black" pitchFamily="34" charset="0"/>
              </a:rPr>
              <a:t>-</a:t>
            </a:r>
            <a:r>
              <a:rPr lang="en-US">
                <a:latin typeface="Symbol" pitchFamily="18" charset="2"/>
              </a:rPr>
              <a:t>· </a:t>
            </a:r>
            <a:endParaRPr lang="en-US">
              <a:latin typeface="Calibri" pitchFamily="34" charset="0"/>
            </a:endParaRPr>
          </a:p>
          <a:p>
            <a:pPr lvl="1">
              <a:buFont typeface="Arial" pitchFamily="34" charset="0"/>
              <a:buChar char="•"/>
            </a:pPr>
            <a:endParaRPr lang="en-US">
              <a:latin typeface="Calibri" pitchFamily="34" charset="0"/>
            </a:endParaRPr>
          </a:p>
          <a:p>
            <a:pPr lvl="1">
              <a:buFont typeface="Arial" pitchFamily="34" charset="0"/>
              <a:buChar char="•"/>
            </a:pPr>
            <a:r>
              <a:rPr lang="en-US">
                <a:latin typeface="Calibri" pitchFamily="34" charset="0"/>
              </a:rPr>
              <a:t>Modulatory connection </a:t>
            </a:r>
            <a:r>
              <a:rPr lang="en-US" sz="2000" b="1">
                <a:latin typeface="Symbol" pitchFamily="18" charset="2"/>
              </a:rPr>
              <a:t>-</a:t>
            </a:r>
            <a:r>
              <a:rPr lang="en-US">
                <a:latin typeface="Symbol" pitchFamily="18" charset="2"/>
              </a:rPr>
              <a:t>¨</a:t>
            </a:r>
            <a:endParaRPr lang="en-US">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fa-IR" smtClean="0"/>
          </a:p>
        </p:txBody>
      </p:sp>
      <p:sp>
        <p:nvSpPr>
          <p:cNvPr id="20483" name="Content Placeholder 2"/>
          <p:cNvSpPr>
            <a:spLocks noGrp="1"/>
          </p:cNvSpPr>
          <p:nvPr>
            <p:ph idx="1"/>
          </p:nvPr>
        </p:nvSpPr>
        <p:spPr/>
        <p:txBody>
          <a:bodyPr/>
          <a:lstStyle/>
          <a:p>
            <a:endParaRPr lang="fa-IR" smtClean="0"/>
          </a:p>
        </p:txBody>
      </p:sp>
      <p:pic>
        <p:nvPicPr>
          <p:cNvPr id="20484" name="Picture 3"/>
          <p:cNvPicPr>
            <a:picLocks noChangeAspect="1" noChangeArrowheads="1"/>
          </p:cNvPicPr>
          <p:nvPr/>
        </p:nvPicPr>
        <p:blipFill>
          <a:blip r:embed="rId2"/>
          <a:srcRect/>
          <a:stretch>
            <a:fillRect/>
          </a:stretch>
        </p:blipFill>
        <p:spPr bwMode="auto">
          <a:xfrm>
            <a:off x="1838325" y="1562116"/>
            <a:ext cx="5467350" cy="4152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3"/>
          <p:cNvPicPr>
            <a:picLocks noChangeAspect="1" noChangeArrowheads="1"/>
          </p:cNvPicPr>
          <p:nvPr/>
        </p:nvPicPr>
        <p:blipFill>
          <a:blip r:embed="rId2"/>
          <a:srcRect/>
          <a:stretch>
            <a:fillRect/>
          </a:stretch>
        </p:blipFill>
        <p:spPr bwMode="auto">
          <a:xfrm>
            <a:off x="1838325" y="1028700"/>
            <a:ext cx="5467350" cy="4152900"/>
          </a:xfrm>
          <a:prstGeom prst="rect">
            <a:avLst/>
          </a:prstGeom>
          <a:noFill/>
          <a:ln w="9525">
            <a:noFill/>
            <a:miter lim="800000"/>
            <a:headEnd/>
            <a:tailEnd/>
          </a:ln>
        </p:spPr>
      </p:pic>
      <p:sp>
        <p:nvSpPr>
          <p:cNvPr id="21509" name="Line 6"/>
          <p:cNvSpPr>
            <a:spLocks noChangeShapeType="1"/>
          </p:cNvSpPr>
          <p:nvPr/>
        </p:nvSpPr>
        <p:spPr bwMode="auto">
          <a:xfrm flipV="1">
            <a:off x="2133600" y="3048000"/>
            <a:ext cx="4419600" cy="228600"/>
          </a:xfrm>
          <a:prstGeom prst="line">
            <a:avLst/>
          </a:prstGeom>
          <a:noFill/>
          <a:ln w="9525">
            <a:solidFill>
              <a:schemeClr val="tx1"/>
            </a:solidFill>
            <a:round/>
            <a:headEnd/>
            <a:tailEnd type="triangle" w="med" len="med"/>
          </a:ln>
        </p:spPr>
        <p:txBody>
          <a:bodyPr wrap="none" anchor="ctr"/>
          <a:lstStyle/>
          <a:p>
            <a:endParaRPr lang="fa-IR"/>
          </a:p>
        </p:txBody>
      </p:sp>
      <p:sp>
        <p:nvSpPr>
          <p:cNvPr id="21510" name="Line 7"/>
          <p:cNvSpPr>
            <a:spLocks noChangeShapeType="1"/>
          </p:cNvSpPr>
          <p:nvPr/>
        </p:nvSpPr>
        <p:spPr bwMode="auto">
          <a:xfrm flipV="1">
            <a:off x="2133600" y="2819400"/>
            <a:ext cx="3886200" cy="381000"/>
          </a:xfrm>
          <a:prstGeom prst="line">
            <a:avLst/>
          </a:prstGeom>
          <a:noFill/>
          <a:ln w="9525">
            <a:solidFill>
              <a:schemeClr val="tx1"/>
            </a:solidFill>
            <a:round/>
            <a:headEnd/>
            <a:tailEnd type="triangle" w="med" len="med"/>
          </a:ln>
        </p:spPr>
        <p:txBody>
          <a:bodyPr wrap="none" anchor="ctr"/>
          <a:lstStyle/>
          <a:p>
            <a:endParaRPr lang="fa-IR"/>
          </a:p>
        </p:txBody>
      </p:sp>
      <p:sp>
        <p:nvSpPr>
          <p:cNvPr id="21511" name="Line 8"/>
          <p:cNvSpPr>
            <a:spLocks noChangeShapeType="1"/>
          </p:cNvSpPr>
          <p:nvPr/>
        </p:nvSpPr>
        <p:spPr bwMode="auto">
          <a:xfrm>
            <a:off x="2133600" y="3352800"/>
            <a:ext cx="1371600" cy="0"/>
          </a:xfrm>
          <a:prstGeom prst="line">
            <a:avLst/>
          </a:prstGeom>
          <a:noFill/>
          <a:ln w="9525">
            <a:solidFill>
              <a:schemeClr val="tx1"/>
            </a:solidFill>
            <a:round/>
            <a:headEnd/>
            <a:tailEnd type="triangle" w="med" len="med"/>
          </a:ln>
        </p:spPr>
        <p:txBody>
          <a:bodyPr wrap="none" anchor="ctr"/>
          <a:lstStyle/>
          <a:p>
            <a:endParaRPr lang="fa-IR"/>
          </a:p>
        </p:txBody>
      </p:sp>
      <p:sp>
        <p:nvSpPr>
          <p:cNvPr id="21512" name="Line 9"/>
          <p:cNvSpPr>
            <a:spLocks noChangeShapeType="1"/>
          </p:cNvSpPr>
          <p:nvPr/>
        </p:nvSpPr>
        <p:spPr bwMode="auto">
          <a:xfrm>
            <a:off x="2133600" y="3429000"/>
            <a:ext cx="762000" cy="76200"/>
          </a:xfrm>
          <a:prstGeom prst="line">
            <a:avLst/>
          </a:prstGeom>
          <a:noFill/>
          <a:ln w="9525">
            <a:solidFill>
              <a:schemeClr val="tx1"/>
            </a:solidFill>
            <a:round/>
            <a:headEnd/>
            <a:tailEnd type="triangle" w="med" len="med"/>
          </a:ln>
        </p:spPr>
        <p:txBody>
          <a:bodyPr wrap="none" anchor="ctr"/>
          <a:lstStyle/>
          <a:p>
            <a:endParaRPr lang="fa-IR"/>
          </a:p>
        </p:txBody>
      </p:sp>
      <p:sp>
        <p:nvSpPr>
          <p:cNvPr id="21513" name="Text Box 10"/>
          <p:cNvSpPr txBox="1">
            <a:spLocks noChangeArrowheads="1"/>
          </p:cNvSpPr>
          <p:nvPr/>
        </p:nvSpPr>
        <p:spPr bwMode="auto">
          <a:xfrm>
            <a:off x="593725" y="2779713"/>
            <a:ext cx="1539875" cy="366712"/>
          </a:xfrm>
          <a:prstGeom prst="rect">
            <a:avLst/>
          </a:prstGeom>
          <a:noFill/>
          <a:ln w="9525">
            <a:noFill/>
            <a:miter lim="800000"/>
            <a:headEnd/>
            <a:tailEnd/>
          </a:ln>
        </p:spPr>
        <p:txBody>
          <a:bodyPr>
            <a:spAutoFit/>
          </a:bodyPr>
          <a:lstStyle/>
          <a:p>
            <a:endParaRPr lang="fa-IR">
              <a:latin typeface="Calibri" pitchFamily="34" charset="0"/>
            </a:endParaRPr>
          </a:p>
        </p:txBody>
      </p:sp>
      <p:sp>
        <p:nvSpPr>
          <p:cNvPr id="21514" name="Text Box 11"/>
          <p:cNvSpPr txBox="1">
            <a:spLocks noChangeArrowheads="1"/>
          </p:cNvSpPr>
          <p:nvPr/>
        </p:nvSpPr>
        <p:spPr bwMode="auto">
          <a:xfrm>
            <a:off x="214282" y="2097937"/>
            <a:ext cx="1539875" cy="830997"/>
          </a:xfrm>
          <a:prstGeom prst="rect">
            <a:avLst/>
          </a:prstGeom>
          <a:noFill/>
          <a:ln w="9525">
            <a:noFill/>
            <a:miter lim="800000"/>
            <a:headEnd/>
            <a:tailEnd/>
          </a:ln>
        </p:spPr>
        <p:txBody>
          <a:bodyPr wrap="square">
            <a:spAutoFit/>
          </a:bodyPr>
          <a:lstStyle/>
          <a:p>
            <a:pPr algn="l"/>
            <a:r>
              <a:rPr lang="en-US" sz="1200" dirty="0">
                <a:latin typeface="Calibri" pitchFamily="34" charset="0"/>
              </a:rPr>
              <a:t>Weights determined by the relevance of the input for the </a:t>
            </a:r>
          </a:p>
          <a:p>
            <a:pPr algn="l"/>
            <a:r>
              <a:rPr lang="en-US" sz="1200" dirty="0">
                <a:latin typeface="Calibri" pitchFamily="34" charset="0"/>
              </a:rPr>
              <a:t>task</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3"/>
          <p:cNvPicPr>
            <a:picLocks noChangeAspect="1" noChangeArrowheads="1"/>
          </p:cNvPicPr>
          <p:nvPr/>
        </p:nvPicPr>
        <p:blipFill>
          <a:blip r:embed="rId2"/>
          <a:srcRect/>
          <a:stretch>
            <a:fillRect/>
          </a:stretch>
        </p:blipFill>
        <p:spPr bwMode="auto">
          <a:xfrm>
            <a:off x="1838325" y="1028700"/>
            <a:ext cx="5467350" cy="4152900"/>
          </a:xfrm>
          <a:prstGeom prst="rect">
            <a:avLst/>
          </a:prstGeom>
          <a:noFill/>
          <a:ln w="9525">
            <a:noFill/>
            <a:miter lim="800000"/>
            <a:headEnd/>
            <a:tailEnd/>
          </a:ln>
        </p:spPr>
      </p:pic>
      <p:sp>
        <p:nvSpPr>
          <p:cNvPr id="22533" name="Line 5"/>
          <p:cNvSpPr>
            <a:spLocks noChangeShapeType="1"/>
          </p:cNvSpPr>
          <p:nvPr/>
        </p:nvSpPr>
        <p:spPr bwMode="auto">
          <a:xfrm flipV="1">
            <a:off x="2133600" y="3048000"/>
            <a:ext cx="4419600" cy="228600"/>
          </a:xfrm>
          <a:prstGeom prst="line">
            <a:avLst/>
          </a:prstGeom>
          <a:noFill/>
          <a:ln w="9525">
            <a:solidFill>
              <a:schemeClr val="tx1"/>
            </a:solidFill>
            <a:round/>
            <a:headEnd/>
            <a:tailEnd type="triangle" w="med" len="med"/>
          </a:ln>
        </p:spPr>
        <p:txBody>
          <a:bodyPr wrap="none" anchor="ctr"/>
          <a:lstStyle/>
          <a:p>
            <a:endParaRPr lang="fa-IR"/>
          </a:p>
        </p:txBody>
      </p:sp>
      <p:sp>
        <p:nvSpPr>
          <p:cNvPr id="22534" name="Line 6"/>
          <p:cNvSpPr>
            <a:spLocks noChangeShapeType="1"/>
          </p:cNvSpPr>
          <p:nvPr/>
        </p:nvSpPr>
        <p:spPr bwMode="auto">
          <a:xfrm flipV="1">
            <a:off x="2133600" y="2819400"/>
            <a:ext cx="3886200" cy="381000"/>
          </a:xfrm>
          <a:prstGeom prst="line">
            <a:avLst/>
          </a:prstGeom>
          <a:noFill/>
          <a:ln w="9525">
            <a:solidFill>
              <a:schemeClr val="tx1"/>
            </a:solidFill>
            <a:round/>
            <a:headEnd/>
            <a:tailEnd type="triangle" w="med" len="med"/>
          </a:ln>
        </p:spPr>
        <p:txBody>
          <a:bodyPr wrap="none" anchor="ctr"/>
          <a:lstStyle/>
          <a:p>
            <a:endParaRPr lang="fa-IR"/>
          </a:p>
        </p:txBody>
      </p:sp>
      <p:sp>
        <p:nvSpPr>
          <p:cNvPr id="22535" name="Line 7"/>
          <p:cNvSpPr>
            <a:spLocks noChangeShapeType="1"/>
          </p:cNvSpPr>
          <p:nvPr/>
        </p:nvSpPr>
        <p:spPr bwMode="auto">
          <a:xfrm>
            <a:off x="2133600" y="3352800"/>
            <a:ext cx="1371600" cy="0"/>
          </a:xfrm>
          <a:prstGeom prst="line">
            <a:avLst/>
          </a:prstGeom>
          <a:noFill/>
          <a:ln w="9525">
            <a:solidFill>
              <a:schemeClr val="tx1"/>
            </a:solidFill>
            <a:round/>
            <a:headEnd/>
            <a:tailEnd type="triangle" w="med" len="med"/>
          </a:ln>
        </p:spPr>
        <p:txBody>
          <a:bodyPr wrap="none" anchor="ctr"/>
          <a:lstStyle/>
          <a:p>
            <a:endParaRPr lang="fa-IR"/>
          </a:p>
        </p:txBody>
      </p:sp>
      <p:sp>
        <p:nvSpPr>
          <p:cNvPr id="22536" name="Line 8"/>
          <p:cNvSpPr>
            <a:spLocks noChangeShapeType="1"/>
          </p:cNvSpPr>
          <p:nvPr/>
        </p:nvSpPr>
        <p:spPr bwMode="auto">
          <a:xfrm>
            <a:off x="2133600" y="3429000"/>
            <a:ext cx="762000" cy="76200"/>
          </a:xfrm>
          <a:prstGeom prst="line">
            <a:avLst/>
          </a:prstGeom>
          <a:noFill/>
          <a:ln w="9525">
            <a:solidFill>
              <a:schemeClr val="tx1"/>
            </a:solidFill>
            <a:round/>
            <a:headEnd/>
            <a:tailEnd type="triangle" w="med" len="med"/>
          </a:ln>
        </p:spPr>
        <p:txBody>
          <a:bodyPr wrap="none" anchor="ctr"/>
          <a:lstStyle/>
          <a:p>
            <a:endParaRPr lang="fa-IR"/>
          </a:p>
        </p:txBody>
      </p:sp>
      <p:sp>
        <p:nvSpPr>
          <p:cNvPr id="22537" name="Text Box 9"/>
          <p:cNvSpPr txBox="1">
            <a:spLocks noChangeArrowheads="1"/>
          </p:cNvSpPr>
          <p:nvPr/>
        </p:nvSpPr>
        <p:spPr bwMode="auto">
          <a:xfrm>
            <a:off x="593725" y="2779713"/>
            <a:ext cx="1539875" cy="366712"/>
          </a:xfrm>
          <a:prstGeom prst="rect">
            <a:avLst/>
          </a:prstGeom>
          <a:noFill/>
          <a:ln w="9525">
            <a:noFill/>
            <a:miter lim="800000"/>
            <a:headEnd/>
            <a:tailEnd/>
          </a:ln>
        </p:spPr>
        <p:txBody>
          <a:bodyPr>
            <a:spAutoFit/>
          </a:bodyPr>
          <a:lstStyle/>
          <a:p>
            <a:endParaRPr lang="fa-IR">
              <a:latin typeface="Calibri" pitchFamily="34" charset="0"/>
            </a:endParaRPr>
          </a:p>
        </p:txBody>
      </p:sp>
      <p:sp>
        <p:nvSpPr>
          <p:cNvPr id="22538" name="Text Box 10"/>
          <p:cNvSpPr txBox="1">
            <a:spLocks noChangeArrowheads="1"/>
          </p:cNvSpPr>
          <p:nvPr/>
        </p:nvSpPr>
        <p:spPr bwMode="auto">
          <a:xfrm>
            <a:off x="285720" y="2857496"/>
            <a:ext cx="1539875" cy="830997"/>
          </a:xfrm>
          <a:prstGeom prst="rect">
            <a:avLst/>
          </a:prstGeom>
          <a:noFill/>
          <a:ln w="9525">
            <a:noFill/>
            <a:miter lim="800000"/>
            <a:headEnd/>
            <a:tailEnd/>
          </a:ln>
        </p:spPr>
        <p:txBody>
          <a:bodyPr>
            <a:spAutoFit/>
          </a:bodyPr>
          <a:lstStyle/>
          <a:p>
            <a:pPr algn="l"/>
            <a:r>
              <a:rPr lang="en-US" sz="1200" dirty="0">
                <a:latin typeface="Calibri" pitchFamily="34" charset="0"/>
              </a:rPr>
              <a:t>Weights determined by the relevance of the input for the </a:t>
            </a:r>
          </a:p>
          <a:p>
            <a:pPr algn="l"/>
            <a:r>
              <a:rPr lang="en-US" sz="1200" dirty="0">
                <a:latin typeface="Calibri" pitchFamily="34" charset="0"/>
              </a:rPr>
              <a:t>task</a:t>
            </a:r>
          </a:p>
        </p:txBody>
      </p:sp>
      <p:sp>
        <p:nvSpPr>
          <p:cNvPr id="22539" name="Text Box 12"/>
          <p:cNvSpPr txBox="1">
            <a:spLocks noChangeArrowheads="1"/>
          </p:cNvSpPr>
          <p:nvPr/>
        </p:nvSpPr>
        <p:spPr bwMode="auto">
          <a:xfrm>
            <a:off x="7375525" y="3571876"/>
            <a:ext cx="1768475" cy="915987"/>
          </a:xfrm>
          <a:prstGeom prst="rect">
            <a:avLst/>
          </a:prstGeom>
          <a:noFill/>
          <a:ln w="9525">
            <a:noFill/>
            <a:miter lim="800000"/>
            <a:headEnd/>
            <a:tailEnd/>
          </a:ln>
        </p:spPr>
        <p:txBody>
          <a:bodyPr>
            <a:spAutoFit/>
          </a:bodyPr>
          <a:lstStyle/>
          <a:p>
            <a:pPr algn="l"/>
            <a:r>
              <a:rPr lang="en-US" dirty="0">
                <a:latin typeface="Calibri" pitchFamily="34" charset="0"/>
              </a:rPr>
              <a:t>Projects to representation layer</a:t>
            </a:r>
          </a:p>
        </p:txBody>
      </p:sp>
      <p:sp>
        <p:nvSpPr>
          <p:cNvPr id="22540" name="AutoShape 13"/>
          <p:cNvSpPr>
            <a:spLocks noChangeArrowheads="1"/>
          </p:cNvSpPr>
          <p:nvPr/>
        </p:nvSpPr>
        <p:spPr bwMode="auto">
          <a:xfrm>
            <a:off x="7467600" y="4800600"/>
            <a:ext cx="762000" cy="1066800"/>
          </a:xfrm>
          <a:prstGeom prst="downArrow">
            <a:avLst>
              <a:gd name="adj1" fmla="val 50000"/>
              <a:gd name="adj2" fmla="val 35000"/>
            </a:avLst>
          </a:prstGeom>
          <a:solidFill>
            <a:srgbClr val="FF6600"/>
          </a:solidFill>
          <a:ln w="9525">
            <a:solidFill>
              <a:schemeClr val="tx1"/>
            </a:solidFill>
            <a:miter lim="800000"/>
            <a:headEnd/>
            <a:tailEnd/>
          </a:ln>
        </p:spPr>
        <p:txBody>
          <a:bodyPr wrap="none" anchor="ctr"/>
          <a:lstStyle/>
          <a:p>
            <a:endParaRPr lang="fa-IR">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3"/>
          <p:cNvPicPr>
            <a:picLocks noChangeAspect="1" noChangeArrowheads="1"/>
          </p:cNvPicPr>
          <p:nvPr/>
        </p:nvPicPr>
        <p:blipFill>
          <a:blip r:embed="rId2"/>
          <a:srcRect/>
          <a:stretch>
            <a:fillRect/>
          </a:stretch>
        </p:blipFill>
        <p:spPr bwMode="auto">
          <a:xfrm>
            <a:off x="1838325" y="533400"/>
            <a:ext cx="5467350" cy="5895975"/>
          </a:xfrm>
          <a:prstGeom prst="rect">
            <a:avLst/>
          </a:prstGeom>
          <a:noFill/>
          <a:ln w="9525">
            <a:noFill/>
            <a:miter lim="800000"/>
            <a:headEnd/>
            <a:tailEnd/>
          </a:ln>
        </p:spPr>
      </p:pic>
      <p:sp>
        <p:nvSpPr>
          <p:cNvPr id="23557" name="Rectangle 1029"/>
          <p:cNvSpPr>
            <a:spLocks noChangeArrowheads="1"/>
          </p:cNvSpPr>
          <p:nvPr/>
        </p:nvSpPr>
        <p:spPr bwMode="auto">
          <a:xfrm>
            <a:off x="2895600" y="1447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Prime</a:t>
            </a:r>
          </a:p>
        </p:txBody>
      </p:sp>
      <p:sp>
        <p:nvSpPr>
          <p:cNvPr id="23558" name="Rectangle 1031"/>
          <p:cNvSpPr>
            <a:spLocks noChangeArrowheads="1"/>
          </p:cNvSpPr>
          <p:nvPr/>
        </p:nvSpPr>
        <p:spPr bwMode="auto">
          <a:xfrm>
            <a:off x="4343400" y="1524000"/>
            <a:ext cx="9906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Mask</a:t>
            </a:r>
          </a:p>
        </p:txBody>
      </p:sp>
      <p:sp>
        <p:nvSpPr>
          <p:cNvPr id="23559" name="Rectangle 1033"/>
          <p:cNvSpPr>
            <a:spLocks noChangeArrowheads="1"/>
          </p:cNvSpPr>
          <p:nvPr/>
        </p:nvSpPr>
        <p:spPr bwMode="auto">
          <a:xfrm>
            <a:off x="5867400" y="1447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Target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fa-IR" smtClean="0"/>
          </a:p>
        </p:txBody>
      </p:sp>
      <p:sp>
        <p:nvSpPr>
          <p:cNvPr id="24579" name="Content Placeholder 2"/>
          <p:cNvSpPr>
            <a:spLocks noGrp="1"/>
          </p:cNvSpPr>
          <p:nvPr>
            <p:ph idx="1"/>
          </p:nvPr>
        </p:nvSpPr>
        <p:spPr/>
        <p:txBody>
          <a:bodyPr/>
          <a:lstStyle/>
          <a:p>
            <a:endParaRPr lang="fa-IR" smtClean="0"/>
          </a:p>
        </p:txBody>
      </p:sp>
      <p:pic>
        <p:nvPicPr>
          <p:cNvPr id="24580" name="Picture 3"/>
          <p:cNvPicPr>
            <a:picLocks noChangeAspect="1" noChangeArrowheads="1"/>
          </p:cNvPicPr>
          <p:nvPr/>
        </p:nvPicPr>
        <p:blipFill>
          <a:blip r:embed="rId2"/>
          <a:srcRect/>
          <a:stretch>
            <a:fillRect/>
          </a:stretch>
        </p:blipFill>
        <p:spPr bwMode="auto">
          <a:xfrm>
            <a:off x="2143108" y="533400"/>
            <a:ext cx="5467350" cy="5895975"/>
          </a:xfrm>
          <a:prstGeom prst="rect">
            <a:avLst/>
          </a:prstGeom>
          <a:noFill/>
          <a:ln w="9525">
            <a:noFill/>
            <a:miter lim="800000"/>
            <a:headEnd/>
            <a:tailEnd/>
          </a:ln>
        </p:spPr>
      </p:pic>
      <p:sp>
        <p:nvSpPr>
          <p:cNvPr id="24581" name="AutoShape 5"/>
          <p:cNvSpPr>
            <a:spLocks noChangeArrowheads="1"/>
          </p:cNvSpPr>
          <p:nvPr/>
        </p:nvSpPr>
        <p:spPr bwMode="auto">
          <a:xfrm>
            <a:off x="4191000" y="4800600"/>
            <a:ext cx="1219200" cy="1143000"/>
          </a:xfrm>
          <a:prstGeom prst="pentagon">
            <a:avLst/>
          </a:prstGeom>
          <a:solidFill>
            <a:schemeClr val="accent1"/>
          </a:solidFill>
          <a:ln w="9525">
            <a:solidFill>
              <a:schemeClr val="tx1"/>
            </a:solidFill>
            <a:miter lim="800000"/>
            <a:headEnd/>
            <a:tailEnd/>
          </a:ln>
        </p:spPr>
        <p:txBody>
          <a:bodyPr wrap="none" anchor="ctr"/>
          <a:lstStyle/>
          <a:p>
            <a:endParaRPr lang="fa-IR">
              <a:latin typeface="Calibri" pitchFamily="34" charset="0"/>
            </a:endParaRPr>
          </a:p>
        </p:txBody>
      </p:sp>
      <p:sp>
        <p:nvSpPr>
          <p:cNvPr id="24582" name="Text Box 6"/>
          <p:cNvSpPr txBox="1">
            <a:spLocks noChangeArrowheads="1"/>
          </p:cNvSpPr>
          <p:nvPr/>
        </p:nvSpPr>
        <p:spPr bwMode="auto">
          <a:xfrm>
            <a:off x="0" y="4143380"/>
            <a:ext cx="2149475" cy="915988"/>
          </a:xfrm>
          <a:prstGeom prst="rect">
            <a:avLst/>
          </a:prstGeom>
          <a:noFill/>
          <a:ln w="9525">
            <a:noFill/>
            <a:miter lim="800000"/>
            <a:headEnd/>
            <a:tailEnd/>
          </a:ln>
        </p:spPr>
        <p:txBody>
          <a:bodyPr>
            <a:spAutoFit/>
          </a:bodyPr>
          <a:lstStyle/>
          <a:p>
            <a:r>
              <a:rPr lang="en-US" dirty="0">
                <a:latin typeface="Calibri" pitchFamily="34" charset="0"/>
              </a:rPr>
              <a:t>Connections go to the attention system</a:t>
            </a:r>
          </a:p>
        </p:txBody>
      </p:sp>
      <p:sp>
        <p:nvSpPr>
          <p:cNvPr id="24583" name="AutoShape 7"/>
          <p:cNvSpPr>
            <a:spLocks noChangeArrowheads="1"/>
          </p:cNvSpPr>
          <p:nvPr/>
        </p:nvSpPr>
        <p:spPr bwMode="auto">
          <a:xfrm>
            <a:off x="2286000" y="5257800"/>
            <a:ext cx="1981200" cy="457200"/>
          </a:xfrm>
          <a:prstGeom prst="rightArrow">
            <a:avLst>
              <a:gd name="adj1" fmla="val 50000"/>
              <a:gd name="adj2" fmla="val 108333"/>
            </a:avLst>
          </a:prstGeom>
          <a:solidFill>
            <a:srgbClr val="FF6600"/>
          </a:solidFill>
          <a:ln w="9525">
            <a:solidFill>
              <a:schemeClr val="tx1"/>
            </a:solidFill>
            <a:miter lim="800000"/>
            <a:headEnd/>
            <a:tailEnd/>
          </a:ln>
        </p:spPr>
        <p:txBody>
          <a:bodyPr wrap="none" anchor="ctr"/>
          <a:lstStyle/>
          <a:p>
            <a:endParaRPr lang="fa-IR">
              <a:latin typeface="Calibri"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3"/>
          <p:cNvPicPr>
            <a:picLocks noChangeAspect="1" noChangeArrowheads="1"/>
          </p:cNvPicPr>
          <p:nvPr/>
        </p:nvPicPr>
        <p:blipFill>
          <a:blip r:embed="rId2"/>
          <a:srcRect/>
          <a:stretch>
            <a:fillRect/>
          </a:stretch>
        </p:blipFill>
        <p:spPr bwMode="auto">
          <a:xfrm>
            <a:off x="2033608" y="533400"/>
            <a:ext cx="5395912" cy="5895975"/>
          </a:xfrm>
          <a:prstGeom prst="rect">
            <a:avLst/>
          </a:prstGeom>
          <a:noFill/>
          <a:ln w="9525">
            <a:noFill/>
            <a:miter lim="800000"/>
            <a:headEnd/>
            <a:tailEnd/>
          </a:ln>
        </p:spPr>
      </p:pic>
      <p:sp>
        <p:nvSpPr>
          <p:cNvPr id="25605" name="AutoShape 1029"/>
          <p:cNvSpPr>
            <a:spLocks noChangeArrowheads="1"/>
          </p:cNvSpPr>
          <p:nvPr/>
        </p:nvSpPr>
        <p:spPr bwMode="auto">
          <a:xfrm>
            <a:off x="4352932" y="4800600"/>
            <a:ext cx="1219200" cy="1143000"/>
          </a:xfrm>
          <a:prstGeom prst="pentagon">
            <a:avLst/>
          </a:prstGeom>
          <a:solidFill>
            <a:schemeClr val="accent1"/>
          </a:solidFill>
          <a:ln w="9525">
            <a:solidFill>
              <a:schemeClr val="tx1"/>
            </a:solidFill>
            <a:miter lim="800000"/>
            <a:headEnd/>
            <a:tailEnd/>
          </a:ln>
        </p:spPr>
        <p:txBody>
          <a:bodyPr wrap="none" anchor="ctr"/>
          <a:lstStyle/>
          <a:p>
            <a:endParaRPr lang="fa-IR">
              <a:latin typeface="Calibri" pitchFamily="34" charset="0"/>
            </a:endParaRPr>
          </a:p>
        </p:txBody>
      </p:sp>
      <p:sp>
        <p:nvSpPr>
          <p:cNvPr id="25606" name="Text Box 1030"/>
          <p:cNvSpPr txBox="1">
            <a:spLocks noChangeArrowheads="1"/>
          </p:cNvSpPr>
          <p:nvPr/>
        </p:nvSpPr>
        <p:spPr bwMode="auto">
          <a:xfrm>
            <a:off x="0" y="4214818"/>
            <a:ext cx="2149475" cy="646331"/>
          </a:xfrm>
          <a:prstGeom prst="rect">
            <a:avLst/>
          </a:prstGeom>
          <a:noFill/>
          <a:ln w="9525">
            <a:noFill/>
            <a:miter lim="800000"/>
            <a:headEnd/>
            <a:tailEnd/>
          </a:ln>
        </p:spPr>
        <p:txBody>
          <a:bodyPr>
            <a:spAutoFit/>
          </a:bodyPr>
          <a:lstStyle/>
          <a:p>
            <a:pPr algn="l"/>
            <a:r>
              <a:rPr lang="en-US" dirty="0">
                <a:latin typeface="Calibri" pitchFamily="34" charset="0"/>
              </a:rPr>
              <a:t>Connections go to the attention system</a:t>
            </a:r>
          </a:p>
        </p:txBody>
      </p:sp>
      <p:sp>
        <p:nvSpPr>
          <p:cNvPr id="25607" name="AutoShape 1031"/>
          <p:cNvSpPr>
            <a:spLocks noChangeArrowheads="1"/>
          </p:cNvSpPr>
          <p:nvPr/>
        </p:nvSpPr>
        <p:spPr bwMode="auto">
          <a:xfrm>
            <a:off x="2286000" y="5257800"/>
            <a:ext cx="1981200" cy="457200"/>
          </a:xfrm>
          <a:prstGeom prst="rightArrow">
            <a:avLst>
              <a:gd name="adj1" fmla="val 50000"/>
              <a:gd name="adj2" fmla="val 108333"/>
            </a:avLst>
          </a:prstGeom>
          <a:solidFill>
            <a:srgbClr val="FF6600"/>
          </a:solidFill>
          <a:ln w="9525">
            <a:solidFill>
              <a:schemeClr val="tx1"/>
            </a:solidFill>
            <a:miter lim="800000"/>
            <a:headEnd/>
            <a:tailEnd/>
          </a:ln>
        </p:spPr>
        <p:txBody>
          <a:bodyPr wrap="none" anchor="ctr"/>
          <a:lstStyle/>
          <a:p>
            <a:endParaRPr lang="fa-IR">
              <a:latin typeface="Calibri" pitchFamily="34" charset="0"/>
            </a:endParaRPr>
          </a:p>
        </p:txBody>
      </p:sp>
      <p:sp>
        <p:nvSpPr>
          <p:cNvPr id="25608" name="Text Box 1032"/>
          <p:cNvSpPr txBox="1">
            <a:spLocks noChangeArrowheads="1"/>
          </p:cNvSpPr>
          <p:nvPr/>
        </p:nvSpPr>
        <p:spPr bwMode="auto">
          <a:xfrm>
            <a:off x="7358114" y="4143380"/>
            <a:ext cx="1857356" cy="1190625"/>
          </a:xfrm>
          <a:prstGeom prst="rect">
            <a:avLst/>
          </a:prstGeom>
          <a:noFill/>
          <a:ln w="9525">
            <a:noFill/>
            <a:miter lim="800000"/>
            <a:headEnd/>
            <a:tailEnd/>
          </a:ln>
        </p:spPr>
        <p:txBody>
          <a:bodyPr wrap="square">
            <a:spAutoFit/>
          </a:bodyPr>
          <a:lstStyle/>
          <a:p>
            <a:pPr algn="l"/>
            <a:r>
              <a:rPr lang="en-US" dirty="0">
                <a:latin typeface="Calibri" pitchFamily="34" charset="0"/>
              </a:rPr>
              <a:t>And to the motor and cognitive systems (not show here)</a:t>
            </a:r>
          </a:p>
        </p:txBody>
      </p:sp>
      <p:sp>
        <p:nvSpPr>
          <p:cNvPr id="25609" name="AutoShape 1033"/>
          <p:cNvSpPr>
            <a:spLocks noChangeArrowheads="1"/>
          </p:cNvSpPr>
          <p:nvPr/>
        </p:nvSpPr>
        <p:spPr bwMode="auto">
          <a:xfrm>
            <a:off x="6019800" y="5638800"/>
            <a:ext cx="533400" cy="685800"/>
          </a:xfrm>
          <a:prstGeom prst="downArrow">
            <a:avLst>
              <a:gd name="adj1" fmla="val 50000"/>
              <a:gd name="adj2" fmla="val 32143"/>
            </a:avLst>
          </a:prstGeom>
          <a:solidFill>
            <a:srgbClr val="FF6600"/>
          </a:solidFill>
          <a:ln w="9525">
            <a:solidFill>
              <a:schemeClr val="tx1"/>
            </a:solidFill>
            <a:miter lim="800000"/>
            <a:headEnd/>
            <a:tailEnd/>
          </a:ln>
        </p:spPr>
        <p:txBody>
          <a:bodyPr wrap="none" anchor="ctr"/>
          <a:lstStyle/>
          <a:p>
            <a:endParaRPr lang="fa-IR">
              <a:latin typeface="Calibri"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fa-IR" smtClean="0"/>
          </a:p>
        </p:txBody>
      </p:sp>
      <p:sp>
        <p:nvSpPr>
          <p:cNvPr id="26627" name="Content Placeholder 2"/>
          <p:cNvSpPr>
            <a:spLocks noGrp="1"/>
          </p:cNvSpPr>
          <p:nvPr>
            <p:ph idx="1"/>
          </p:nvPr>
        </p:nvSpPr>
        <p:spPr/>
        <p:txBody>
          <a:bodyPr/>
          <a:lstStyle/>
          <a:p>
            <a:endParaRPr lang="fa-IR" smtClean="0"/>
          </a:p>
        </p:txBody>
      </p:sp>
      <p:pic>
        <p:nvPicPr>
          <p:cNvPr id="26628" name="Picture 3"/>
          <p:cNvPicPr>
            <a:picLocks noChangeAspect="1" noChangeArrowheads="1"/>
          </p:cNvPicPr>
          <p:nvPr/>
        </p:nvPicPr>
        <p:blipFill>
          <a:blip r:embed="rId2"/>
          <a:srcRect/>
          <a:stretch>
            <a:fillRect/>
          </a:stretch>
        </p:blipFill>
        <p:spPr bwMode="auto">
          <a:xfrm>
            <a:off x="2166959" y="2019300"/>
            <a:ext cx="5476875" cy="4000500"/>
          </a:xfrm>
          <a:prstGeom prst="rect">
            <a:avLst/>
          </a:prstGeom>
          <a:noFill/>
          <a:ln w="9525">
            <a:noFill/>
            <a:miter lim="800000"/>
            <a:headEnd/>
            <a:tailEnd/>
          </a:ln>
        </p:spPr>
      </p:pic>
      <p:sp>
        <p:nvSpPr>
          <p:cNvPr id="26629" name="Text Box 5"/>
          <p:cNvSpPr txBox="1">
            <a:spLocks noChangeArrowheads="1"/>
          </p:cNvSpPr>
          <p:nvPr/>
        </p:nvSpPr>
        <p:spPr bwMode="auto">
          <a:xfrm>
            <a:off x="-32" y="2133600"/>
            <a:ext cx="2362200" cy="1465263"/>
          </a:xfrm>
          <a:prstGeom prst="rect">
            <a:avLst/>
          </a:prstGeom>
          <a:noFill/>
          <a:ln w="9525">
            <a:noFill/>
            <a:miter lim="800000"/>
            <a:headEnd/>
            <a:tailEnd/>
          </a:ln>
        </p:spPr>
        <p:txBody>
          <a:bodyPr>
            <a:spAutoFit/>
          </a:bodyPr>
          <a:lstStyle/>
          <a:p>
            <a:pPr algn="l"/>
            <a:r>
              <a:rPr lang="en-US" dirty="0">
                <a:latin typeface="Calibri" pitchFamily="34" charset="0"/>
              </a:rPr>
              <a:t>The motor layer does not feed back into the model. It just fires when it exceeds a threshold.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ChangeAspect="1" noChangeArrowheads="1"/>
          </p:cNvPicPr>
          <p:nvPr/>
        </p:nvPicPr>
        <p:blipFill>
          <a:blip r:embed="rId2"/>
          <a:srcRect/>
          <a:stretch>
            <a:fillRect/>
          </a:stretch>
        </p:blipFill>
        <p:spPr bwMode="auto">
          <a:xfrm>
            <a:off x="2309835" y="2019300"/>
            <a:ext cx="5476875" cy="4000500"/>
          </a:xfrm>
          <a:prstGeom prst="rect">
            <a:avLst/>
          </a:prstGeom>
          <a:noFill/>
          <a:ln w="9525">
            <a:noFill/>
            <a:miter lim="800000"/>
            <a:headEnd/>
            <a:tailEnd/>
          </a:ln>
        </p:spPr>
      </p:pic>
      <p:sp>
        <p:nvSpPr>
          <p:cNvPr id="27653" name="Text Box 5"/>
          <p:cNvSpPr txBox="1">
            <a:spLocks noChangeArrowheads="1"/>
          </p:cNvSpPr>
          <p:nvPr/>
        </p:nvSpPr>
        <p:spPr bwMode="auto">
          <a:xfrm>
            <a:off x="214282" y="857232"/>
            <a:ext cx="2362200" cy="1465263"/>
          </a:xfrm>
          <a:prstGeom prst="rect">
            <a:avLst/>
          </a:prstGeom>
          <a:noFill/>
          <a:ln w="9525">
            <a:noFill/>
            <a:miter lim="800000"/>
            <a:headEnd/>
            <a:tailEnd/>
          </a:ln>
        </p:spPr>
        <p:txBody>
          <a:bodyPr>
            <a:spAutoFit/>
          </a:bodyPr>
          <a:lstStyle/>
          <a:p>
            <a:pPr algn="l"/>
            <a:r>
              <a:rPr lang="en-US" dirty="0">
                <a:latin typeface="Calibri" pitchFamily="34" charset="0"/>
              </a:rPr>
              <a:t>The motor layer does not feed back into the model. It just fires when it exceeds a threshold.</a:t>
            </a:r>
          </a:p>
        </p:txBody>
      </p:sp>
      <p:sp>
        <p:nvSpPr>
          <p:cNvPr id="27654" name="Text Box 6"/>
          <p:cNvSpPr txBox="1">
            <a:spLocks noChangeArrowheads="1"/>
          </p:cNvSpPr>
          <p:nvPr/>
        </p:nvSpPr>
        <p:spPr bwMode="auto">
          <a:xfrm>
            <a:off x="0" y="3429000"/>
            <a:ext cx="2378075" cy="1477328"/>
          </a:xfrm>
          <a:prstGeom prst="rect">
            <a:avLst/>
          </a:prstGeom>
          <a:noFill/>
          <a:ln w="9525">
            <a:noFill/>
            <a:miter lim="800000"/>
            <a:headEnd/>
            <a:tailEnd/>
          </a:ln>
        </p:spPr>
        <p:txBody>
          <a:bodyPr>
            <a:spAutoFit/>
          </a:bodyPr>
          <a:lstStyle/>
          <a:p>
            <a:pPr algn="l"/>
            <a:r>
              <a:rPr lang="en-US" dirty="0">
                <a:latin typeface="Calibri" pitchFamily="34" charset="0"/>
              </a:rPr>
              <a:t>To simplify the presentation the motor layer will not be included in future diagrams of the model</a:t>
            </a:r>
          </a:p>
        </p:txBody>
      </p:sp>
      <p:sp>
        <p:nvSpPr>
          <p:cNvPr id="27655" name="AutoShape 7"/>
          <p:cNvSpPr>
            <a:spLocks noChangeArrowheads="1"/>
          </p:cNvSpPr>
          <p:nvPr/>
        </p:nvSpPr>
        <p:spPr bwMode="auto">
          <a:xfrm>
            <a:off x="5067345" y="3505200"/>
            <a:ext cx="1219200" cy="1143000"/>
          </a:xfrm>
          <a:prstGeom prst="pentagon">
            <a:avLst/>
          </a:prstGeom>
          <a:solidFill>
            <a:schemeClr val="accent1"/>
          </a:solidFill>
          <a:ln w="9525">
            <a:solidFill>
              <a:schemeClr val="tx1"/>
            </a:solidFill>
            <a:miter lim="800000"/>
            <a:headEnd/>
            <a:tailEnd/>
          </a:ln>
        </p:spPr>
        <p:txBody>
          <a:bodyPr wrap="none" anchor="ctr"/>
          <a:lstStyle/>
          <a:p>
            <a:endParaRPr lang="fa-IR">
              <a:latin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fa-IR" smtClean="0"/>
          </a:p>
        </p:txBody>
      </p:sp>
      <p:sp>
        <p:nvSpPr>
          <p:cNvPr id="28675" name="Content Placeholder 2"/>
          <p:cNvSpPr>
            <a:spLocks noGrp="1"/>
          </p:cNvSpPr>
          <p:nvPr>
            <p:ph idx="1"/>
          </p:nvPr>
        </p:nvSpPr>
        <p:spPr/>
        <p:txBody>
          <a:bodyPr/>
          <a:lstStyle/>
          <a:p>
            <a:endParaRPr lang="fa-IR" smtClean="0"/>
          </a:p>
        </p:txBody>
      </p:sp>
      <p:pic>
        <p:nvPicPr>
          <p:cNvPr id="28676" name="Picture 3"/>
          <p:cNvPicPr>
            <a:picLocks noChangeAspect="1" noChangeArrowheads="1"/>
          </p:cNvPicPr>
          <p:nvPr/>
        </p:nvPicPr>
        <p:blipFill>
          <a:blip r:embed="rId2"/>
          <a:srcRect/>
          <a:stretch>
            <a:fillRect/>
          </a:stretch>
        </p:blipFill>
        <p:spPr bwMode="auto">
          <a:xfrm>
            <a:off x="1962170" y="2057400"/>
            <a:ext cx="5467350" cy="3952875"/>
          </a:xfrm>
          <a:prstGeom prst="rect">
            <a:avLst/>
          </a:prstGeom>
          <a:noFill/>
          <a:ln w="9525">
            <a:noFill/>
            <a:miter lim="800000"/>
            <a:headEnd/>
            <a:tailEnd/>
          </a:ln>
        </p:spPr>
      </p:pic>
      <p:sp>
        <p:nvSpPr>
          <p:cNvPr id="28677" name="Text Box 5"/>
          <p:cNvSpPr txBox="1">
            <a:spLocks noChangeArrowheads="1"/>
          </p:cNvSpPr>
          <p:nvPr/>
        </p:nvSpPr>
        <p:spPr bwMode="auto">
          <a:xfrm>
            <a:off x="214282" y="1500174"/>
            <a:ext cx="2149475" cy="915987"/>
          </a:xfrm>
          <a:prstGeom prst="rect">
            <a:avLst/>
          </a:prstGeom>
          <a:noFill/>
          <a:ln w="9525">
            <a:noFill/>
            <a:miter lim="800000"/>
            <a:headEnd/>
            <a:tailEnd/>
          </a:ln>
        </p:spPr>
        <p:txBody>
          <a:bodyPr>
            <a:spAutoFit/>
          </a:bodyPr>
          <a:lstStyle/>
          <a:p>
            <a:pPr algn="l"/>
            <a:r>
              <a:rPr lang="en-US">
                <a:latin typeface="Calibri" pitchFamily="34" charset="0"/>
              </a:rPr>
              <a:t>The cognitive layer is similar to the motor layer</a:t>
            </a:r>
          </a:p>
        </p:txBody>
      </p:sp>
      <p:sp>
        <p:nvSpPr>
          <p:cNvPr id="28678" name="Text Box 8"/>
          <p:cNvSpPr txBox="1">
            <a:spLocks noChangeArrowheads="1"/>
          </p:cNvSpPr>
          <p:nvPr/>
        </p:nvSpPr>
        <p:spPr bwMode="auto">
          <a:xfrm>
            <a:off x="6248400" y="4572000"/>
            <a:ext cx="184150" cy="366713"/>
          </a:xfrm>
          <a:prstGeom prst="rect">
            <a:avLst/>
          </a:prstGeom>
          <a:noFill/>
          <a:ln w="9525">
            <a:noFill/>
            <a:miter lim="800000"/>
            <a:headEnd/>
            <a:tailEnd/>
          </a:ln>
        </p:spPr>
        <p:txBody>
          <a:bodyPr wrap="none">
            <a:spAutoFit/>
          </a:bodyPr>
          <a:lstStyle/>
          <a:p>
            <a:endParaRPr lang="fa-IR">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0"/>
            <a:r>
              <a:rPr lang="fa-IR" dirty="0" smtClean="0"/>
              <a:t>هوش مصنوعی و علوم شناختی</a:t>
            </a:r>
            <a:endParaRPr lang="fa-IR" dirty="0"/>
          </a:p>
        </p:txBody>
      </p:sp>
      <p:sp>
        <p:nvSpPr>
          <p:cNvPr id="3" name="Content Placeholder 2"/>
          <p:cNvSpPr>
            <a:spLocks noGrp="1"/>
          </p:cNvSpPr>
          <p:nvPr>
            <p:ph idx="1"/>
          </p:nvPr>
        </p:nvSpPr>
        <p:spPr/>
        <p:txBody>
          <a:bodyPr>
            <a:normAutofit/>
          </a:bodyPr>
          <a:lstStyle/>
          <a:p>
            <a:r>
              <a:rPr lang="fa-IR" dirty="0" smtClean="0"/>
              <a:t>عصب شناسی</a:t>
            </a:r>
          </a:p>
          <a:p>
            <a:r>
              <a:rPr lang="fa-IR" dirty="0" smtClean="0"/>
              <a:t>دونالد هب</a:t>
            </a:r>
          </a:p>
          <a:p>
            <a:r>
              <a:rPr lang="fa-IR" dirty="0" smtClean="0"/>
              <a:t>نوام چامسکی</a:t>
            </a:r>
          </a:p>
          <a:p>
            <a:r>
              <a:rPr lang="fa-IR" dirty="0" smtClean="0"/>
              <a:t>ج. میلر</a:t>
            </a:r>
          </a:p>
          <a:p>
            <a:r>
              <a:rPr lang="fa-IR" dirty="0" smtClean="0"/>
              <a:t>پردازش نماد</a:t>
            </a:r>
          </a:p>
          <a:p>
            <a:r>
              <a:rPr lang="fa-IR" dirty="0" smtClean="0"/>
              <a:t>سیستمهای خبره</a:t>
            </a:r>
          </a:p>
          <a:p>
            <a:r>
              <a:rPr lang="fa-IR" dirty="0" smtClean="0"/>
              <a:t>جان سیرل</a:t>
            </a:r>
          </a:p>
          <a:p>
            <a:r>
              <a:rPr lang="fa-IR" dirty="0" smtClean="0"/>
              <a:t>شبکه های عصبی (گروسبرگ، راملهارت، ...)</a:t>
            </a:r>
          </a:p>
          <a:p>
            <a:r>
              <a:rPr lang="fa-IR" dirty="0" smtClean="0"/>
              <a:t>آندرسون، نیوئل، ...</a:t>
            </a:r>
            <a:endParaRPr lang="fa-I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3"/>
          <p:cNvPicPr>
            <a:picLocks noChangeAspect="1" noChangeArrowheads="1"/>
          </p:cNvPicPr>
          <p:nvPr/>
        </p:nvPicPr>
        <p:blipFill>
          <a:blip r:embed="rId2"/>
          <a:srcRect/>
          <a:stretch>
            <a:fillRect/>
          </a:stretch>
        </p:blipFill>
        <p:spPr bwMode="auto">
          <a:xfrm>
            <a:off x="1371600" y="2057400"/>
            <a:ext cx="5467350" cy="3952875"/>
          </a:xfrm>
          <a:prstGeom prst="rect">
            <a:avLst/>
          </a:prstGeom>
          <a:noFill/>
          <a:ln w="9525">
            <a:noFill/>
            <a:miter lim="800000"/>
            <a:headEnd/>
            <a:tailEnd/>
          </a:ln>
        </p:spPr>
      </p:pic>
      <p:sp>
        <p:nvSpPr>
          <p:cNvPr id="29701" name="Text Box 5"/>
          <p:cNvSpPr txBox="1">
            <a:spLocks noChangeArrowheads="1"/>
          </p:cNvSpPr>
          <p:nvPr/>
        </p:nvSpPr>
        <p:spPr bwMode="auto">
          <a:xfrm>
            <a:off x="0" y="1285860"/>
            <a:ext cx="2149475" cy="915987"/>
          </a:xfrm>
          <a:prstGeom prst="rect">
            <a:avLst/>
          </a:prstGeom>
          <a:noFill/>
          <a:ln w="9525">
            <a:noFill/>
            <a:miter lim="800000"/>
            <a:headEnd/>
            <a:tailEnd/>
          </a:ln>
        </p:spPr>
        <p:txBody>
          <a:bodyPr>
            <a:spAutoFit/>
          </a:bodyPr>
          <a:lstStyle/>
          <a:p>
            <a:pPr algn="l"/>
            <a:r>
              <a:rPr lang="en-US" dirty="0">
                <a:latin typeface="Calibri" pitchFamily="34" charset="0"/>
              </a:rPr>
              <a:t>The cognitive layer is similar to the motor layer</a:t>
            </a:r>
          </a:p>
        </p:txBody>
      </p:sp>
      <p:sp>
        <p:nvSpPr>
          <p:cNvPr id="29702" name="AutoShape 6"/>
          <p:cNvSpPr>
            <a:spLocks noChangeArrowheads="1"/>
          </p:cNvSpPr>
          <p:nvPr/>
        </p:nvSpPr>
        <p:spPr bwMode="auto">
          <a:xfrm>
            <a:off x="4191000" y="3581400"/>
            <a:ext cx="1219200" cy="1143000"/>
          </a:xfrm>
          <a:prstGeom prst="pentagon">
            <a:avLst/>
          </a:prstGeom>
          <a:solidFill>
            <a:schemeClr val="accent1"/>
          </a:solidFill>
          <a:ln w="9525">
            <a:solidFill>
              <a:schemeClr val="tx1"/>
            </a:solidFill>
            <a:miter lim="800000"/>
            <a:headEnd/>
            <a:tailEnd/>
          </a:ln>
        </p:spPr>
        <p:txBody>
          <a:bodyPr wrap="none" anchor="ctr"/>
          <a:lstStyle/>
          <a:p>
            <a:endParaRPr lang="fa-IR">
              <a:latin typeface="Calibri" pitchFamily="34" charset="0"/>
            </a:endParaRPr>
          </a:p>
        </p:txBody>
      </p:sp>
      <p:sp>
        <p:nvSpPr>
          <p:cNvPr id="29703" name="AutoShape 7"/>
          <p:cNvSpPr>
            <a:spLocks noChangeArrowheads="1"/>
          </p:cNvSpPr>
          <p:nvPr/>
        </p:nvSpPr>
        <p:spPr bwMode="auto">
          <a:xfrm>
            <a:off x="4876800" y="4800600"/>
            <a:ext cx="1143000" cy="304800"/>
          </a:xfrm>
          <a:prstGeom prst="leftArrow">
            <a:avLst>
              <a:gd name="adj1" fmla="val 50000"/>
              <a:gd name="adj2" fmla="val 93750"/>
            </a:avLst>
          </a:prstGeom>
          <a:solidFill>
            <a:srgbClr val="FF9900"/>
          </a:solidFill>
          <a:ln w="9525">
            <a:solidFill>
              <a:schemeClr val="tx1"/>
            </a:solidFill>
            <a:miter lim="800000"/>
            <a:headEnd/>
            <a:tailEnd/>
          </a:ln>
        </p:spPr>
        <p:txBody>
          <a:bodyPr wrap="none" anchor="ctr"/>
          <a:lstStyle/>
          <a:p>
            <a:endParaRPr lang="fa-IR">
              <a:latin typeface="Calibri" pitchFamily="34" charset="0"/>
            </a:endParaRPr>
          </a:p>
        </p:txBody>
      </p:sp>
      <p:sp>
        <p:nvSpPr>
          <p:cNvPr id="29704" name="Text Box 8"/>
          <p:cNvSpPr txBox="1">
            <a:spLocks noChangeArrowheads="1"/>
          </p:cNvSpPr>
          <p:nvPr/>
        </p:nvSpPr>
        <p:spPr bwMode="auto">
          <a:xfrm>
            <a:off x="6248400" y="4572000"/>
            <a:ext cx="184150" cy="366713"/>
          </a:xfrm>
          <a:prstGeom prst="rect">
            <a:avLst/>
          </a:prstGeom>
          <a:noFill/>
          <a:ln w="9525">
            <a:noFill/>
            <a:miter lim="800000"/>
            <a:headEnd/>
            <a:tailEnd/>
          </a:ln>
        </p:spPr>
        <p:txBody>
          <a:bodyPr wrap="none">
            <a:spAutoFit/>
          </a:bodyPr>
          <a:lstStyle/>
          <a:p>
            <a:endParaRPr lang="fa-IR">
              <a:latin typeface="Calibri" pitchFamily="34" charset="0"/>
            </a:endParaRPr>
          </a:p>
        </p:txBody>
      </p:sp>
      <p:sp>
        <p:nvSpPr>
          <p:cNvPr id="29705" name="Text Box 9"/>
          <p:cNvSpPr txBox="1">
            <a:spLocks noChangeArrowheads="1"/>
          </p:cNvSpPr>
          <p:nvPr/>
        </p:nvSpPr>
        <p:spPr bwMode="auto">
          <a:xfrm>
            <a:off x="6765925" y="3500438"/>
            <a:ext cx="2378075" cy="1465263"/>
          </a:xfrm>
          <a:prstGeom prst="rect">
            <a:avLst/>
          </a:prstGeom>
          <a:noFill/>
          <a:ln w="9525">
            <a:noFill/>
            <a:miter lim="800000"/>
            <a:headEnd/>
            <a:tailEnd/>
          </a:ln>
        </p:spPr>
        <p:txBody>
          <a:bodyPr>
            <a:spAutoFit/>
          </a:bodyPr>
          <a:lstStyle/>
          <a:p>
            <a:pPr algn="l"/>
            <a:r>
              <a:rPr lang="en-US" dirty="0">
                <a:latin typeface="Calibri" pitchFamily="34" charset="0"/>
              </a:rPr>
              <a:t>Conflict causes inhibition, which changes the </a:t>
            </a:r>
            <a:r>
              <a:rPr lang="en-US" dirty="0" err="1">
                <a:latin typeface="Calibri" pitchFamily="34" charset="0"/>
              </a:rPr>
              <a:t>attentional</a:t>
            </a:r>
            <a:r>
              <a:rPr lang="en-US" dirty="0">
                <a:latin typeface="Calibri" pitchFamily="34" charset="0"/>
              </a:rPr>
              <a:t> mode from </a:t>
            </a:r>
            <a:r>
              <a:rPr lang="en-US" dirty="0" err="1">
                <a:latin typeface="Calibri" pitchFamily="34" charset="0"/>
              </a:rPr>
              <a:t>phasic</a:t>
            </a:r>
            <a:r>
              <a:rPr lang="en-US" dirty="0">
                <a:latin typeface="Calibri" pitchFamily="34" charset="0"/>
              </a:rPr>
              <a:t> to tonic</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23" name="Picture 4"/>
          <p:cNvPicPr>
            <a:picLocks noChangeAspect="1" noChangeArrowheads="1"/>
          </p:cNvPicPr>
          <p:nvPr/>
        </p:nvPicPr>
        <p:blipFill>
          <a:blip r:embed="rId2"/>
          <a:srcRect/>
          <a:stretch>
            <a:fillRect/>
          </a:stretch>
        </p:blipFill>
        <p:spPr bwMode="auto">
          <a:xfrm>
            <a:off x="1752600" y="609600"/>
            <a:ext cx="5476875" cy="6096000"/>
          </a:xfrm>
          <a:prstGeom prst="rect">
            <a:avLst/>
          </a:prstGeom>
          <a:noFill/>
          <a:ln w="9525">
            <a:noFill/>
            <a:miter lim="800000"/>
            <a:headEnd/>
            <a:tailEnd/>
          </a:ln>
        </p:spPr>
      </p:pic>
      <p:pic>
        <p:nvPicPr>
          <p:cNvPr id="30724" name="Content Placeholder 5"/>
          <p:cNvPicPr>
            <a:picLocks noGrp="1"/>
          </p:cNvPicPr>
          <p:nvPr>
            <p:ph idx="1"/>
          </p:nvPr>
        </p:nvPicPr>
        <p:blipFill>
          <a:blip r:embed="rId3"/>
          <a:srcRect/>
          <a:stretch>
            <a:fillRect/>
          </a:stretch>
        </p:blipFill>
        <p:spPr>
          <a:xfrm>
            <a:off x="1676400" y="609600"/>
            <a:ext cx="5486400" cy="6019800"/>
          </a:xfrm>
        </p:spPr>
      </p:pic>
      <p:pic>
        <p:nvPicPr>
          <p:cNvPr id="30725" name="Picture 6"/>
          <p:cNvPicPr>
            <a:picLocks noChangeAspect="1" noChangeArrowheads="1"/>
          </p:cNvPicPr>
          <p:nvPr/>
        </p:nvPicPr>
        <p:blipFill>
          <a:blip r:embed="rId4"/>
          <a:srcRect/>
          <a:stretch>
            <a:fillRect/>
          </a:stretch>
        </p:blipFill>
        <p:spPr bwMode="auto">
          <a:xfrm>
            <a:off x="1676400" y="609600"/>
            <a:ext cx="5562600" cy="6096000"/>
          </a:xfrm>
          <a:prstGeom prst="rect">
            <a:avLst/>
          </a:prstGeom>
          <a:noFill/>
          <a:ln w="9525">
            <a:noFill/>
            <a:miter lim="800000"/>
            <a:headEnd/>
            <a:tailEnd/>
          </a:ln>
        </p:spPr>
      </p:pic>
      <p:sp>
        <p:nvSpPr>
          <p:cNvPr id="30726" name="TextBox 14"/>
          <p:cNvSpPr txBox="1">
            <a:spLocks noChangeArrowheads="1"/>
          </p:cNvSpPr>
          <p:nvPr/>
        </p:nvSpPr>
        <p:spPr bwMode="auto">
          <a:xfrm>
            <a:off x="3733800" y="228600"/>
            <a:ext cx="2362200" cy="366713"/>
          </a:xfrm>
          <a:prstGeom prst="rect">
            <a:avLst/>
          </a:prstGeom>
          <a:noFill/>
          <a:ln w="9525">
            <a:noFill/>
            <a:miter lim="800000"/>
            <a:headEnd/>
            <a:tailEnd/>
          </a:ln>
        </p:spPr>
        <p:txBody>
          <a:bodyPr>
            <a:spAutoFit/>
          </a:bodyPr>
          <a:lstStyle/>
          <a:p>
            <a:r>
              <a:rPr lang="en-CA" b="1">
                <a:latin typeface="Calibri" pitchFamily="34" charset="0"/>
              </a:rPr>
              <a:t>All layers together</a:t>
            </a:r>
            <a:endParaRPr lang="en-US" b="1">
              <a:latin typeface="Calibri"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smtClean="0"/>
              <a:t>Fitting the model</a:t>
            </a:r>
          </a:p>
        </p:txBody>
      </p:sp>
      <p:sp>
        <p:nvSpPr>
          <p:cNvPr id="31747" name="Rectangle 3"/>
          <p:cNvSpPr>
            <a:spLocks noGrp="1"/>
          </p:cNvSpPr>
          <p:nvPr>
            <p:ph idx="1"/>
          </p:nvPr>
        </p:nvSpPr>
        <p:spPr/>
        <p:txBody>
          <a:bodyPr/>
          <a:lstStyle/>
          <a:p>
            <a:pPr algn="l" rtl="0"/>
            <a:r>
              <a:rPr lang="en-US" dirty="0" smtClean="0"/>
              <a:t>As noted, only the weights of IL-RL were adjusted in main conditions</a:t>
            </a:r>
          </a:p>
          <a:p>
            <a:pPr algn="l" rtl="0"/>
            <a:r>
              <a:rPr lang="en-US" dirty="0" smtClean="0"/>
              <a:t>No scaling was done, only the raw modeling results are shown</a:t>
            </a:r>
          </a:p>
          <a:p>
            <a:pPr algn="l" rtl="0"/>
            <a:r>
              <a:rPr lang="en-US" dirty="0" smtClean="0"/>
              <a:t>At this point the goal was to achieve qualitative fits across a range of results</a:t>
            </a:r>
          </a:p>
          <a:p>
            <a:pPr algn="l" rtl="0">
              <a:buFont typeface="Arial" pitchFamily="34" charset="0"/>
              <a:buNone/>
            </a:pPr>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57224" y="214290"/>
            <a:ext cx="7086600" cy="1036638"/>
          </a:xfrm>
        </p:spPr>
        <p:txBody>
          <a:bodyPr rtlCol="0">
            <a:normAutofit fontScale="90000"/>
          </a:bodyPr>
          <a:lstStyle/>
          <a:p>
            <a:pPr fontAlgn="auto">
              <a:spcAft>
                <a:spcPts val="0"/>
              </a:spcAft>
              <a:defRPr/>
            </a:pPr>
            <a:r>
              <a:rPr lang="en-US" sz="3200" b="1" dirty="0" smtClean="0"/>
              <a:t>Simulation of PCE at short and NCE at long mask-target SOA</a:t>
            </a:r>
          </a:p>
        </p:txBody>
      </p:sp>
      <p:sp>
        <p:nvSpPr>
          <p:cNvPr id="33795" name="Content Placeholder 2"/>
          <p:cNvSpPr>
            <a:spLocks noGrp="1"/>
          </p:cNvSpPr>
          <p:nvPr>
            <p:ph idx="1"/>
          </p:nvPr>
        </p:nvSpPr>
        <p:spPr>
          <a:xfrm>
            <a:off x="228600" y="4876800"/>
            <a:ext cx="8686800" cy="990600"/>
          </a:xfrm>
        </p:spPr>
        <p:txBody>
          <a:bodyPr/>
          <a:lstStyle/>
          <a:p>
            <a:pPr algn="l" rtl="0">
              <a:lnSpc>
                <a:spcPct val="90000"/>
              </a:lnSpc>
            </a:pPr>
            <a:r>
              <a:rPr lang="en-US" sz="2200" dirty="0" smtClean="0"/>
              <a:t>Left: (</a:t>
            </a:r>
            <a:r>
              <a:rPr lang="en-US" sz="2200" dirty="0" err="1" smtClean="0"/>
              <a:t>Schleghecken</a:t>
            </a:r>
            <a:r>
              <a:rPr lang="en-US" sz="2200" dirty="0" smtClean="0"/>
              <a:t> &amp; </a:t>
            </a:r>
            <a:r>
              <a:rPr lang="en-US" sz="2200" dirty="0" err="1" smtClean="0"/>
              <a:t>Eimer</a:t>
            </a:r>
            <a:r>
              <a:rPr lang="en-US" sz="2200" dirty="0" smtClean="0"/>
              <a:t>, 2000). </a:t>
            </a:r>
          </a:p>
          <a:p>
            <a:pPr algn="l" rtl="0">
              <a:lnSpc>
                <a:spcPct val="90000"/>
              </a:lnSpc>
            </a:pPr>
            <a:r>
              <a:rPr lang="en-US" sz="2200" dirty="0" smtClean="0"/>
              <a:t>Right: (</a:t>
            </a:r>
            <a:r>
              <a:rPr lang="en-US" sz="2200" dirty="0" err="1" smtClean="0"/>
              <a:t>Jaśkowski</a:t>
            </a:r>
            <a:r>
              <a:rPr lang="en-US" sz="2200" dirty="0" smtClean="0"/>
              <a:t> &amp; </a:t>
            </a:r>
            <a:r>
              <a:rPr lang="en-US" sz="2200" dirty="0" err="1" smtClean="0"/>
              <a:t>Ślósarek</a:t>
            </a:r>
            <a:r>
              <a:rPr lang="en-US" sz="2200" dirty="0" smtClean="0"/>
              <a:t>, 2006).</a:t>
            </a:r>
          </a:p>
        </p:txBody>
      </p:sp>
      <p:pic>
        <p:nvPicPr>
          <p:cNvPr id="33796" name="Picture 3"/>
          <p:cNvPicPr>
            <a:picLocks noChangeAspect="1" noChangeArrowheads="1"/>
          </p:cNvPicPr>
          <p:nvPr/>
        </p:nvPicPr>
        <p:blipFill>
          <a:blip r:embed="rId3"/>
          <a:srcRect/>
          <a:stretch>
            <a:fillRect/>
          </a:stretch>
        </p:blipFill>
        <p:spPr bwMode="auto">
          <a:xfrm>
            <a:off x="4267200" y="1600200"/>
            <a:ext cx="4743450" cy="2905125"/>
          </a:xfrm>
          <a:prstGeom prst="rect">
            <a:avLst/>
          </a:prstGeom>
          <a:noFill/>
          <a:ln w="9525">
            <a:noFill/>
            <a:miter lim="800000"/>
            <a:headEnd/>
            <a:tailEnd/>
          </a:ln>
        </p:spPr>
      </p:pic>
      <p:pic>
        <p:nvPicPr>
          <p:cNvPr id="33797" name="Picture 4"/>
          <p:cNvPicPr>
            <a:picLocks noChangeAspect="1" noChangeArrowheads="1"/>
          </p:cNvPicPr>
          <p:nvPr/>
        </p:nvPicPr>
        <p:blipFill>
          <a:blip r:embed="rId4"/>
          <a:srcRect/>
          <a:stretch>
            <a:fillRect/>
          </a:stretch>
        </p:blipFill>
        <p:spPr bwMode="auto">
          <a:xfrm>
            <a:off x="304800" y="1600200"/>
            <a:ext cx="3962400" cy="2895600"/>
          </a:xfrm>
          <a:prstGeom prst="rect">
            <a:avLst/>
          </a:prstGeom>
          <a:noFill/>
          <a:ln w="9525">
            <a:noFill/>
            <a:miter lim="800000"/>
            <a:headEnd/>
            <a:tailEnd/>
          </a:ln>
        </p:spPr>
      </p:pic>
      <p:sp>
        <p:nvSpPr>
          <p:cNvPr id="33798" name="Text Box 6"/>
          <p:cNvSpPr txBox="1">
            <a:spLocks noChangeArrowheads="1"/>
          </p:cNvSpPr>
          <p:nvPr/>
        </p:nvSpPr>
        <p:spPr bwMode="auto">
          <a:xfrm>
            <a:off x="1219200" y="4114800"/>
            <a:ext cx="1371600" cy="307975"/>
          </a:xfrm>
          <a:prstGeom prst="rect">
            <a:avLst/>
          </a:prstGeom>
          <a:solidFill>
            <a:schemeClr val="bg1"/>
          </a:solidFill>
          <a:ln w="9525">
            <a:noFill/>
            <a:miter lim="800000"/>
            <a:headEnd/>
            <a:tailEnd/>
          </a:ln>
        </p:spPr>
        <p:txBody>
          <a:bodyPr>
            <a:spAutoFit/>
          </a:bodyPr>
          <a:lstStyle/>
          <a:p>
            <a:r>
              <a:rPr lang="en-US" sz="1400" b="1">
                <a:latin typeface="Calibri" pitchFamily="34" charset="0"/>
              </a:rPr>
              <a:t>    Shorter SOAs</a:t>
            </a:r>
          </a:p>
        </p:txBody>
      </p:sp>
      <p:sp>
        <p:nvSpPr>
          <p:cNvPr id="33799" name="Text Box 7"/>
          <p:cNvSpPr txBox="1">
            <a:spLocks noChangeArrowheads="1"/>
          </p:cNvSpPr>
          <p:nvPr/>
        </p:nvSpPr>
        <p:spPr bwMode="auto">
          <a:xfrm>
            <a:off x="5715000" y="4191000"/>
            <a:ext cx="1555750" cy="276225"/>
          </a:xfrm>
          <a:prstGeom prst="rect">
            <a:avLst/>
          </a:prstGeom>
          <a:solidFill>
            <a:schemeClr val="bg1"/>
          </a:solidFill>
          <a:ln w="9525">
            <a:noFill/>
            <a:miter lim="800000"/>
            <a:headEnd/>
            <a:tailEnd/>
          </a:ln>
        </p:spPr>
        <p:txBody>
          <a:bodyPr>
            <a:spAutoFit/>
          </a:bodyPr>
          <a:lstStyle/>
          <a:p>
            <a:r>
              <a:rPr lang="en-US" sz="1200" b="1">
                <a:latin typeface="Calibri" pitchFamily="34" charset="0"/>
              </a:rPr>
              <a:t>  Longer SOAs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3"/>
          <a:srcRect/>
          <a:stretch>
            <a:fillRect/>
          </a:stretch>
        </p:blipFill>
        <p:spPr bwMode="auto">
          <a:xfrm>
            <a:off x="2209800" y="533400"/>
            <a:ext cx="4953000" cy="3581400"/>
          </a:xfrm>
          <a:prstGeom prst="rect">
            <a:avLst/>
          </a:prstGeom>
          <a:noFill/>
          <a:ln w="9525">
            <a:noFill/>
            <a:miter lim="800000"/>
            <a:headEnd/>
            <a:tailEnd/>
          </a:ln>
        </p:spPr>
      </p:pic>
      <p:sp>
        <p:nvSpPr>
          <p:cNvPr id="34819" name="TextBox 8"/>
          <p:cNvSpPr txBox="1">
            <a:spLocks noChangeArrowheads="1"/>
          </p:cNvSpPr>
          <p:nvPr/>
        </p:nvSpPr>
        <p:spPr bwMode="auto">
          <a:xfrm>
            <a:off x="3810000" y="4114800"/>
            <a:ext cx="1371600" cy="400050"/>
          </a:xfrm>
          <a:prstGeom prst="rect">
            <a:avLst/>
          </a:prstGeom>
          <a:noFill/>
          <a:ln w="9525">
            <a:noFill/>
            <a:miter lim="800000"/>
            <a:headEnd/>
            <a:tailEnd/>
          </a:ln>
        </p:spPr>
        <p:txBody>
          <a:bodyPr>
            <a:spAutoFit/>
          </a:bodyPr>
          <a:lstStyle/>
          <a:p>
            <a:r>
              <a:rPr lang="en-CA" sz="2000">
                <a:latin typeface="Calibri" pitchFamily="34" charset="0"/>
              </a:rPr>
              <a:t>    SOAs</a:t>
            </a:r>
            <a:endParaRPr lang="en-US" sz="2000">
              <a:latin typeface="Calibri" pitchFamily="34" charset="0"/>
            </a:endParaRPr>
          </a:p>
        </p:txBody>
      </p:sp>
      <p:sp>
        <p:nvSpPr>
          <p:cNvPr id="34821" name="Oval 10"/>
          <p:cNvSpPr>
            <a:spLocks noChangeArrowheads="1"/>
          </p:cNvSpPr>
          <p:nvPr/>
        </p:nvSpPr>
        <p:spPr bwMode="auto">
          <a:xfrm>
            <a:off x="3429000" y="1066800"/>
            <a:ext cx="2362200" cy="1752600"/>
          </a:xfrm>
          <a:prstGeom prst="ellipse">
            <a:avLst/>
          </a:prstGeom>
          <a:noFill/>
          <a:ln w="15875">
            <a:solidFill>
              <a:schemeClr val="tx1"/>
            </a:solidFill>
            <a:round/>
            <a:headEnd/>
            <a:tailEnd/>
          </a:ln>
        </p:spPr>
        <p:txBody>
          <a:bodyPr wrap="none" anchor="ctr"/>
          <a:lstStyle/>
          <a:p>
            <a:endParaRPr lang="fa-IR">
              <a:latin typeface="Calibri" pitchFamily="34" charset="0"/>
            </a:endParaRPr>
          </a:p>
        </p:txBody>
      </p:sp>
      <p:sp>
        <p:nvSpPr>
          <p:cNvPr id="34822" name="Text Box 11"/>
          <p:cNvSpPr txBox="1">
            <a:spLocks noChangeArrowheads="1"/>
          </p:cNvSpPr>
          <p:nvPr/>
        </p:nvSpPr>
        <p:spPr bwMode="auto">
          <a:xfrm>
            <a:off x="2651125" y="4114800"/>
            <a:ext cx="933450" cy="366713"/>
          </a:xfrm>
          <a:prstGeom prst="rect">
            <a:avLst/>
          </a:prstGeom>
          <a:noFill/>
          <a:ln w="9525">
            <a:noFill/>
            <a:miter lim="800000"/>
            <a:headEnd/>
            <a:tailEnd/>
          </a:ln>
        </p:spPr>
        <p:txBody>
          <a:bodyPr wrap="none">
            <a:spAutoFit/>
          </a:bodyPr>
          <a:lstStyle/>
          <a:p>
            <a:r>
              <a:rPr lang="en-US">
                <a:latin typeface="Calibri" pitchFamily="34" charset="0"/>
              </a:rPr>
              <a:t>Shorter</a:t>
            </a:r>
          </a:p>
        </p:txBody>
      </p:sp>
      <p:sp>
        <p:nvSpPr>
          <p:cNvPr id="34823" name="Text Box 12"/>
          <p:cNvSpPr txBox="1">
            <a:spLocks noChangeArrowheads="1"/>
          </p:cNvSpPr>
          <p:nvPr/>
        </p:nvSpPr>
        <p:spPr bwMode="auto">
          <a:xfrm>
            <a:off x="5943600" y="4114800"/>
            <a:ext cx="895350" cy="366713"/>
          </a:xfrm>
          <a:prstGeom prst="rect">
            <a:avLst/>
          </a:prstGeom>
          <a:noFill/>
          <a:ln w="9525">
            <a:noFill/>
            <a:miter lim="800000"/>
            <a:headEnd/>
            <a:tailEnd/>
          </a:ln>
        </p:spPr>
        <p:txBody>
          <a:bodyPr wrap="none">
            <a:spAutoFit/>
          </a:bodyPr>
          <a:lstStyle/>
          <a:p>
            <a:r>
              <a:rPr lang="en-US">
                <a:latin typeface="Calibri" pitchFamily="34" charset="0"/>
              </a:rPr>
              <a:t>Longer</a:t>
            </a:r>
          </a:p>
        </p:txBody>
      </p:sp>
      <p:sp>
        <p:nvSpPr>
          <p:cNvPr id="34824" name="AutoShape 13"/>
          <p:cNvSpPr>
            <a:spLocks noChangeArrowheads="1"/>
          </p:cNvSpPr>
          <p:nvPr/>
        </p:nvSpPr>
        <p:spPr bwMode="auto">
          <a:xfrm>
            <a:off x="3048000" y="2209800"/>
            <a:ext cx="228600" cy="1981200"/>
          </a:xfrm>
          <a:prstGeom prst="upArrow">
            <a:avLst>
              <a:gd name="adj1" fmla="val 50000"/>
              <a:gd name="adj2" fmla="val 164988"/>
            </a:avLst>
          </a:prstGeom>
          <a:solidFill>
            <a:srgbClr val="FF6600"/>
          </a:solidFill>
          <a:ln w="9525">
            <a:solidFill>
              <a:schemeClr val="tx1"/>
            </a:solidFill>
            <a:miter lim="800000"/>
            <a:headEnd/>
            <a:tailEnd/>
          </a:ln>
        </p:spPr>
        <p:txBody>
          <a:bodyPr wrap="none" anchor="ctr"/>
          <a:lstStyle/>
          <a:p>
            <a:endParaRPr lang="fa-IR">
              <a:latin typeface="Calibri" pitchFamily="34" charset="0"/>
            </a:endParaRPr>
          </a:p>
        </p:txBody>
      </p:sp>
      <p:sp>
        <p:nvSpPr>
          <p:cNvPr id="34825" name="AutoShape 14"/>
          <p:cNvSpPr>
            <a:spLocks noChangeArrowheads="1"/>
          </p:cNvSpPr>
          <p:nvPr/>
        </p:nvSpPr>
        <p:spPr bwMode="auto">
          <a:xfrm rot="-2236681">
            <a:off x="5564188" y="2506663"/>
            <a:ext cx="228600" cy="1876425"/>
          </a:xfrm>
          <a:prstGeom prst="upArrow">
            <a:avLst>
              <a:gd name="adj1" fmla="val 50000"/>
              <a:gd name="adj2" fmla="val 129889"/>
            </a:avLst>
          </a:prstGeom>
          <a:solidFill>
            <a:srgbClr val="FF6600"/>
          </a:solidFill>
          <a:ln w="9525">
            <a:solidFill>
              <a:schemeClr val="tx1"/>
            </a:solidFill>
            <a:miter lim="800000"/>
            <a:headEnd/>
            <a:tailEnd/>
          </a:ln>
        </p:spPr>
        <p:txBody>
          <a:bodyPr wrap="none" anchor="ctr"/>
          <a:lstStyle/>
          <a:p>
            <a:endParaRPr lang="fa-IR">
              <a:latin typeface="Calibri" pitchFamily="34" charset="0"/>
            </a:endParaRPr>
          </a:p>
        </p:txBody>
      </p:sp>
      <p:pic>
        <p:nvPicPr>
          <p:cNvPr id="34826" name="Picture 2"/>
          <p:cNvPicPr>
            <a:picLocks noChangeAspect="1" noChangeArrowheads="1"/>
          </p:cNvPicPr>
          <p:nvPr/>
        </p:nvPicPr>
        <p:blipFill>
          <a:blip r:embed="rId4"/>
          <a:srcRect/>
          <a:stretch>
            <a:fillRect/>
          </a:stretch>
        </p:blipFill>
        <p:spPr bwMode="auto">
          <a:xfrm>
            <a:off x="1423988" y="4483100"/>
            <a:ext cx="3681412" cy="2222500"/>
          </a:xfrm>
          <a:prstGeom prst="rect">
            <a:avLst/>
          </a:prstGeom>
          <a:noFill/>
          <a:ln w="9525">
            <a:noFill/>
            <a:miter lim="800000"/>
            <a:headEnd/>
            <a:tailEnd/>
          </a:ln>
        </p:spPr>
      </p:pic>
      <p:pic>
        <p:nvPicPr>
          <p:cNvPr id="34827" name="Picture 3"/>
          <p:cNvPicPr>
            <a:picLocks noChangeAspect="1" noChangeArrowheads="1"/>
          </p:cNvPicPr>
          <p:nvPr/>
        </p:nvPicPr>
        <p:blipFill>
          <a:blip r:embed="rId5"/>
          <a:srcRect/>
          <a:stretch>
            <a:fillRect/>
          </a:stretch>
        </p:blipFill>
        <p:spPr bwMode="auto">
          <a:xfrm>
            <a:off x="5181600" y="4675188"/>
            <a:ext cx="3733800" cy="1725612"/>
          </a:xfrm>
          <a:prstGeom prst="rect">
            <a:avLst/>
          </a:prstGeom>
          <a:noFill/>
          <a:ln w="9525">
            <a:noFill/>
            <a:miter lim="800000"/>
            <a:headEnd/>
            <a:tailEnd/>
          </a:ln>
        </p:spPr>
      </p:pic>
      <p:sp>
        <p:nvSpPr>
          <p:cNvPr id="34828" name="Text Box 12"/>
          <p:cNvSpPr txBox="1">
            <a:spLocks noChangeArrowheads="1"/>
          </p:cNvSpPr>
          <p:nvPr/>
        </p:nvSpPr>
        <p:spPr bwMode="auto">
          <a:xfrm>
            <a:off x="2057400" y="5715000"/>
            <a:ext cx="538163" cy="369888"/>
          </a:xfrm>
          <a:prstGeom prst="rect">
            <a:avLst/>
          </a:prstGeom>
          <a:noFill/>
          <a:ln w="9525">
            <a:noFill/>
            <a:miter lim="800000"/>
            <a:headEnd/>
            <a:tailEnd/>
          </a:ln>
        </p:spPr>
        <p:txBody>
          <a:bodyPr wrap="none">
            <a:spAutoFit/>
          </a:bodyPr>
          <a:lstStyle/>
          <a:p>
            <a:r>
              <a:rPr lang="en-US">
                <a:latin typeface="Calibri" pitchFamily="34" charset="0"/>
              </a:rPr>
              <a:t>PCE</a:t>
            </a:r>
          </a:p>
        </p:txBody>
      </p:sp>
      <p:sp>
        <p:nvSpPr>
          <p:cNvPr id="34829" name="Text Box 12"/>
          <p:cNvSpPr txBox="1">
            <a:spLocks noChangeArrowheads="1"/>
          </p:cNvSpPr>
          <p:nvPr/>
        </p:nvSpPr>
        <p:spPr bwMode="auto">
          <a:xfrm>
            <a:off x="3352800" y="5715000"/>
            <a:ext cx="569913" cy="369888"/>
          </a:xfrm>
          <a:prstGeom prst="rect">
            <a:avLst/>
          </a:prstGeom>
          <a:noFill/>
          <a:ln w="9525">
            <a:noFill/>
            <a:miter lim="800000"/>
            <a:headEnd/>
            <a:tailEnd/>
          </a:ln>
        </p:spPr>
        <p:txBody>
          <a:bodyPr wrap="none">
            <a:spAutoFit/>
          </a:bodyPr>
          <a:lstStyle/>
          <a:p>
            <a:r>
              <a:rPr lang="en-US">
                <a:latin typeface="Calibri" pitchFamily="34" charset="0"/>
              </a:rPr>
              <a:t>NCE</a:t>
            </a:r>
          </a:p>
        </p:txBody>
      </p:sp>
      <p:sp>
        <p:nvSpPr>
          <p:cNvPr id="34830" name="Text Box 12"/>
          <p:cNvSpPr txBox="1">
            <a:spLocks noChangeArrowheads="1"/>
          </p:cNvSpPr>
          <p:nvPr/>
        </p:nvSpPr>
        <p:spPr bwMode="auto">
          <a:xfrm>
            <a:off x="5867400" y="5513388"/>
            <a:ext cx="569913" cy="368300"/>
          </a:xfrm>
          <a:prstGeom prst="rect">
            <a:avLst/>
          </a:prstGeom>
          <a:noFill/>
          <a:ln w="9525">
            <a:noFill/>
            <a:miter lim="800000"/>
            <a:headEnd/>
            <a:tailEnd/>
          </a:ln>
        </p:spPr>
        <p:txBody>
          <a:bodyPr wrap="none">
            <a:spAutoFit/>
          </a:bodyPr>
          <a:lstStyle/>
          <a:p>
            <a:r>
              <a:rPr lang="en-US">
                <a:latin typeface="Calibri" pitchFamily="34" charset="0"/>
              </a:rPr>
              <a:t>NCE</a:t>
            </a:r>
          </a:p>
        </p:txBody>
      </p:sp>
      <p:sp>
        <p:nvSpPr>
          <p:cNvPr id="34831" name="Text Box 12"/>
          <p:cNvSpPr txBox="1">
            <a:spLocks noChangeArrowheads="1"/>
          </p:cNvSpPr>
          <p:nvPr/>
        </p:nvSpPr>
        <p:spPr bwMode="auto">
          <a:xfrm>
            <a:off x="7315200" y="5513388"/>
            <a:ext cx="538163" cy="368300"/>
          </a:xfrm>
          <a:prstGeom prst="rect">
            <a:avLst/>
          </a:prstGeom>
          <a:noFill/>
          <a:ln w="9525">
            <a:noFill/>
            <a:miter lim="800000"/>
            <a:headEnd/>
            <a:tailEnd/>
          </a:ln>
        </p:spPr>
        <p:txBody>
          <a:bodyPr wrap="none">
            <a:spAutoFit/>
          </a:bodyPr>
          <a:lstStyle/>
          <a:p>
            <a:r>
              <a:rPr lang="en-US">
                <a:latin typeface="Calibri" pitchFamily="34" charset="0"/>
              </a:rPr>
              <a:t>PCE</a:t>
            </a:r>
          </a:p>
        </p:txBody>
      </p:sp>
      <p:sp>
        <p:nvSpPr>
          <p:cNvPr id="34832" name="Text Box 11"/>
          <p:cNvSpPr txBox="1">
            <a:spLocks noChangeArrowheads="1"/>
          </p:cNvSpPr>
          <p:nvPr/>
        </p:nvSpPr>
        <p:spPr bwMode="auto">
          <a:xfrm>
            <a:off x="304800" y="2209800"/>
            <a:ext cx="1562100" cy="369888"/>
          </a:xfrm>
          <a:prstGeom prst="rect">
            <a:avLst/>
          </a:prstGeom>
          <a:noFill/>
          <a:ln w="9525">
            <a:noFill/>
            <a:miter lim="800000"/>
            <a:headEnd/>
            <a:tailEnd/>
          </a:ln>
        </p:spPr>
        <p:txBody>
          <a:bodyPr wrap="none">
            <a:spAutoFit/>
          </a:bodyPr>
          <a:lstStyle/>
          <a:p>
            <a:r>
              <a:rPr lang="en-US">
                <a:latin typeface="Calibri" pitchFamily="34" charset="0"/>
              </a:rPr>
              <a:t>Current Model</a:t>
            </a:r>
          </a:p>
        </p:txBody>
      </p:sp>
      <p:sp>
        <p:nvSpPr>
          <p:cNvPr id="34833" name="Text Box 11"/>
          <p:cNvSpPr txBox="1">
            <a:spLocks noChangeArrowheads="1"/>
          </p:cNvSpPr>
          <p:nvPr/>
        </p:nvSpPr>
        <p:spPr bwMode="auto">
          <a:xfrm>
            <a:off x="228600" y="5181600"/>
            <a:ext cx="1143000" cy="1016000"/>
          </a:xfrm>
          <a:prstGeom prst="rect">
            <a:avLst/>
          </a:prstGeom>
          <a:noFill/>
          <a:ln w="9525">
            <a:noFill/>
            <a:miter lim="800000"/>
            <a:headEnd/>
            <a:tailEnd/>
          </a:ln>
        </p:spPr>
        <p:txBody>
          <a:bodyPr>
            <a:spAutoFit/>
          </a:bodyPr>
          <a:lstStyle/>
          <a:p>
            <a:r>
              <a:rPr lang="en-US" sz="2000">
                <a:latin typeface="Calibri" pitchFamily="34" charset="0"/>
              </a:rPr>
              <a:t>Bowman et al.’s model</a:t>
            </a:r>
          </a:p>
        </p:txBody>
      </p:sp>
      <p:sp>
        <p:nvSpPr>
          <p:cNvPr id="34820" name="Oval 9"/>
          <p:cNvSpPr>
            <a:spLocks noChangeArrowheads="1"/>
          </p:cNvSpPr>
          <p:nvPr/>
        </p:nvSpPr>
        <p:spPr bwMode="auto">
          <a:xfrm>
            <a:off x="2667000" y="457200"/>
            <a:ext cx="762000" cy="1752600"/>
          </a:xfrm>
          <a:prstGeom prst="ellipse">
            <a:avLst/>
          </a:prstGeom>
          <a:noFill/>
          <a:ln w="15875">
            <a:solidFill>
              <a:schemeClr val="tx1"/>
            </a:solidFill>
            <a:round/>
            <a:headEnd/>
            <a:tailEnd/>
          </a:ln>
        </p:spPr>
        <p:txBody>
          <a:bodyPr wrap="none" anchor="ctr"/>
          <a:lstStyle/>
          <a:p>
            <a:endParaRPr lang="fa-IR">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371600" y="304800"/>
            <a:ext cx="7543800" cy="884238"/>
          </a:xfrm>
        </p:spPr>
        <p:txBody>
          <a:bodyPr/>
          <a:lstStyle/>
          <a:p>
            <a:r>
              <a:rPr lang="en-US" sz="3200" b="1" smtClean="0"/>
              <a:t>Simulation of stimuli degradation</a:t>
            </a:r>
          </a:p>
        </p:txBody>
      </p:sp>
      <p:sp>
        <p:nvSpPr>
          <p:cNvPr id="35843" name="Content Placeholder 2"/>
          <p:cNvSpPr>
            <a:spLocks noGrp="1"/>
          </p:cNvSpPr>
          <p:nvPr>
            <p:ph idx="1"/>
          </p:nvPr>
        </p:nvSpPr>
        <p:spPr>
          <a:xfrm>
            <a:off x="457200" y="1447800"/>
            <a:ext cx="8229600" cy="5029200"/>
          </a:xfrm>
        </p:spPr>
        <p:txBody>
          <a:bodyPr/>
          <a:lstStyle/>
          <a:p>
            <a:endParaRPr lang="en-US" sz="2000" smtClean="0"/>
          </a:p>
          <a:p>
            <a:endParaRPr lang="en-US" sz="2000" smtClean="0"/>
          </a:p>
          <a:p>
            <a:endParaRPr lang="en-US" sz="2000" smtClean="0"/>
          </a:p>
          <a:p>
            <a:endParaRPr lang="en-US" sz="2000" smtClean="0"/>
          </a:p>
          <a:p>
            <a:endParaRPr lang="en-US" sz="2000" smtClean="0"/>
          </a:p>
          <a:p>
            <a:endParaRPr lang="en-US" sz="2000" smtClean="0"/>
          </a:p>
          <a:p>
            <a:endParaRPr lang="en-US" sz="2000" smtClean="0"/>
          </a:p>
          <a:p>
            <a:endParaRPr lang="en-US" sz="2000" smtClean="0"/>
          </a:p>
          <a:p>
            <a:endParaRPr lang="en-US" sz="2000" smtClean="0"/>
          </a:p>
          <a:p>
            <a:endParaRPr lang="en-US" sz="2000" smtClean="0"/>
          </a:p>
          <a:p>
            <a:r>
              <a:rPr lang="en-US" sz="2000" smtClean="0"/>
              <a:t>Degradation result compared to human data (Schleghecken &amp; Eimer, 2002, Exp. 4).</a:t>
            </a:r>
          </a:p>
          <a:p>
            <a:r>
              <a:rPr lang="en-US" sz="2000" smtClean="0"/>
              <a:t>No degradation: 1 (vs. 0), Medium degradation: .85 (vs. .15), High degradation: .75 (vs. .25), and a small increase in noise in RL.</a:t>
            </a:r>
          </a:p>
          <a:p>
            <a:endParaRPr lang="en-US" smtClean="0"/>
          </a:p>
        </p:txBody>
      </p:sp>
      <p:pic>
        <p:nvPicPr>
          <p:cNvPr id="35844" name="Picture 3"/>
          <p:cNvPicPr>
            <a:picLocks noChangeAspect="1" noChangeArrowheads="1"/>
          </p:cNvPicPr>
          <p:nvPr/>
        </p:nvPicPr>
        <p:blipFill>
          <a:blip r:embed="rId3"/>
          <a:srcRect/>
          <a:stretch>
            <a:fillRect/>
          </a:stretch>
        </p:blipFill>
        <p:spPr bwMode="auto">
          <a:xfrm>
            <a:off x="1838325" y="1676400"/>
            <a:ext cx="5467350" cy="3248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228600"/>
            <a:ext cx="7543800" cy="914400"/>
          </a:xfrm>
        </p:spPr>
        <p:txBody>
          <a:bodyPr/>
          <a:lstStyle/>
          <a:p>
            <a:r>
              <a:rPr lang="en-US" sz="3200" b="1" smtClean="0"/>
              <a:t>Simulation of mask density</a:t>
            </a:r>
          </a:p>
        </p:txBody>
      </p:sp>
      <p:sp>
        <p:nvSpPr>
          <p:cNvPr id="31747" name="Content Placeholder 2"/>
          <p:cNvSpPr>
            <a:spLocks noGrp="1"/>
          </p:cNvSpPr>
          <p:nvPr>
            <p:ph idx="1"/>
          </p:nvPr>
        </p:nvSpPr>
        <p:spPr>
          <a:xfrm>
            <a:off x="152400" y="1905000"/>
            <a:ext cx="8991600" cy="4953000"/>
          </a:xfrm>
        </p:spPr>
        <p:txBody>
          <a:bodyPr rtlCol="0">
            <a:normAutofit fontScale="92500" lnSpcReduction="10000"/>
          </a:bodyPr>
          <a:lstStyle/>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endParaRPr lang="en-US" sz="2800" dirty="0" smtClean="0"/>
          </a:p>
          <a:p>
            <a:pPr fontAlgn="auto">
              <a:spcAft>
                <a:spcPts val="0"/>
              </a:spcAft>
              <a:defRPr/>
            </a:pPr>
            <a:r>
              <a:rPr lang="en-US" sz="2600" dirty="0" smtClean="0"/>
              <a:t>Four levels of mask density (</a:t>
            </a:r>
            <a:r>
              <a:rPr lang="en-US" sz="2600" dirty="0" err="1" smtClean="0"/>
              <a:t>Eimer</a:t>
            </a:r>
            <a:r>
              <a:rPr lang="en-US" sz="2600" dirty="0" smtClean="0"/>
              <a:t> &amp; </a:t>
            </a:r>
            <a:r>
              <a:rPr lang="en-US" sz="2600" dirty="0" err="1" smtClean="0"/>
              <a:t>Schleghecken</a:t>
            </a:r>
            <a:r>
              <a:rPr lang="en-US" sz="2600" dirty="0" smtClean="0"/>
              <a:t>, 2002, Exp. 1).</a:t>
            </a:r>
          </a:p>
          <a:p>
            <a:pPr fontAlgn="auto">
              <a:spcAft>
                <a:spcPts val="0"/>
              </a:spcAft>
              <a:defRPr/>
            </a:pPr>
            <a:r>
              <a:rPr lang="en-US" sz="2600" dirty="0" smtClean="0"/>
              <a:t>No mask, low density, medium density, and high density, simulated by mask unit’s activations 0, .45, .55, and 1 compared to </a:t>
            </a:r>
            <a:r>
              <a:rPr lang="en-US" sz="2600" dirty="0" smtClean="0">
                <a:sym typeface="Symbol"/>
              </a:rPr>
              <a:t> </a:t>
            </a:r>
            <a:r>
              <a:rPr lang="en-US" sz="2600" dirty="0" smtClean="0"/>
              <a:t>15, 10, 5, 0 random line masks in human data, respectively</a:t>
            </a:r>
          </a:p>
          <a:p>
            <a:pPr fontAlgn="auto">
              <a:spcAft>
                <a:spcPts val="0"/>
              </a:spcAft>
              <a:defRPr/>
            </a:pPr>
            <a:endParaRPr lang="en-US" dirty="0" smtClean="0"/>
          </a:p>
        </p:txBody>
      </p:sp>
      <p:pic>
        <p:nvPicPr>
          <p:cNvPr id="36868" name="Picture 2"/>
          <p:cNvPicPr>
            <a:picLocks noChangeAspect="1" noChangeArrowheads="1"/>
          </p:cNvPicPr>
          <p:nvPr/>
        </p:nvPicPr>
        <p:blipFill>
          <a:blip r:embed="rId3"/>
          <a:srcRect/>
          <a:stretch>
            <a:fillRect/>
          </a:stretch>
        </p:blipFill>
        <p:spPr bwMode="auto">
          <a:xfrm>
            <a:off x="990600" y="1066800"/>
            <a:ext cx="7199313" cy="4167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62000" y="76200"/>
            <a:ext cx="7772400" cy="1143000"/>
          </a:xfrm>
        </p:spPr>
        <p:txBody>
          <a:bodyPr/>
          <a:lstStyle/>
          <a:p>
            <a:r>
              <a:rPr lang="en-US" sz="3200" b="1" smtClean="0"/>
              <a:t>Simulation of mask relation</a:t>
            </a:r>
          </a:p>
        </p:txBody>
      </p:sp>
      <p:sp>
        <p:nvSpPr>
          <p:cNvPr id="37891" name="Content Placeholder 2"/>
          <p:cNvSpPr>
            <a:spLocks noGrp="1"/>
          </p:cNvSpPr>
          <p:nvPr>
            <p:ph idx="1"/>
          </p:nvPr>
        </p:nvSpPr>
        <p:spPr>
          <a:xfrm>
            <a:off x="457200" y="1905000"/>
            <a:ext cx="8229600" cy="4800600"/>
          </a:xfrm>
        </p:spPr>
        <p:txBody>
          <a:bodyPr/>
          <a:lstStyle/>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r>
              <a:rPr lang="en-US" sz="2400" smtClean="0"/>
              <a:t>Mask relation compared to human data (Lleras &amp; Enns, 2005).</a:t>
            </a:r>
          </a:p>
          <a:p>
            <a:r>
              <a:rPr lang="en-US" sz="2400" smtClean="0"/>
              <a:t>By changing excitation from mask to Prime and target: low excitation (.65 ) and high excitation (.75) for less and high relevant mask, respectively. </a:t>
            </a:r>
            <a:endParaRPr lang="en-US" sz="2400" b="1" smtClean="0"/>
          </a:p>
          <a:p>
            <a:endParaRPr lang="en-US" sz="2800" smtClean="0"/>
          </a:p>
        </p:txBody>
      </p:sp>
      <p:pic>
        <p:nvPicPr>
          <p:cNvPr id="37892" name="Picture 4"/>
          <p:cNvPicPr>
            <a:picLocks noChangeAspect="1" noChangeArrowheads="1"/>
          </p:cNvPicPr>
          <p:nvPr/>
        </p:nvPicPr>
        <p:blipFill>
          <a:blip r:embed="rId3"/>
          <a:srcRect/>
          <a:stretch>
            <a:fillRect/>
          </a:stretch>
        </p:blipFill>
        <p:spPr bwMode="auto">
          <a:xfrm>
            <a:off x="2133600" y="1066800"/>
            <a:ext cx="5334000"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62000" y="76200"/>
            <a:ext cx="8229600" cy="1143000"/>
          </a:xfrm>
        </p:spPr>
        <p:txBody>
          <a:bodyPr/>
          <a:lstStyle/>
          <a:p>
            <a:r>
              <a:rPr lang="en-US" sz="3200" b="1" smtClean="0"/>
              <a:t>Simulation of spatial cueing</a:t>
            </a:r>
          </a:p>
        </p:txBody>
      </p:sp>
      <p:sp>
        <p:nvSpPr>
          <p:cNvPr id="38915" name="Content Placeholder 2"/>
          <p:cNvSpPr>
            <a:spLocks noGrp="1"/>
          </p:cNvSpPr>
          <p:nvPr>
            <p:ph idx="1"/>
          </p:nvPr>
        </p:nvSpPr>
        <p:spPr/>
        <p:txBody>
          <a:bodyPr/>
          <a:lstStyle/>
          <a:p>
            <a:endParaRPr lang="en-US" sz="2800" smtClean="0"/>
          </a:p>
          <a:p>
            <a:endParaRPr lang="en-US" sz="2800" smtClean="0"/>
          </a:p>
          <a:p>
            <a:endParaRPr lang="en-US" sz="2800" smtClean="0"/>
          </a:p>
          <a:p>
            <a:endParaRPr lang="en-US" sz="2800" smtClean="0"/>
          </a:p>
          <a:p>
            <a:endParaRPr lang="en-US" sz="2800" smtClean="0"/>
          </a:p>
          <a:p>
            <a:endParaRPr lang="en-US" sz="2800" smtClean="0"/>
          </a:p>
          <a:p>
            <a:r>
              <a:rPr lang="en-US" sz="2800" smtClean="0"/>
              <a:t>RT difference (Incongruent - Congruent) in the spatial attention to the prime compared to human data ( Summer et al., 2006).</a:t>
            </a:r>
          </a:p>
          <a:p>
            <a:endParaRPr lang="en-US" smtClean="0"/>
          </a:p>
        </p:txBody>
      </p:sp>
      <p:pic>
        <p:nvPicPr>
          <p:cNvPr id="38916" name="Picture 2"/>
          <p:cNvPicPr>
            <a:picLocks noChangeAspect="1" noChangeArrowheads="1"/>
          </p:cNvPicPr>
          <p:nvPr/>
        </p:nvPicPr>
        <p:blipFill>
          <a:blip r:embed="rId3"/>
          <a:srcRect/>
          <a:stretch>
            <a:fillRect/>
          </a:stretch>
        </p:blipFill>
        <p:spPr bwMode="auto">
          <a:xfrm>
            <a:off x="1524000" y="1143000"/>
            <a:ext cx="6276975"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24000" y="381000"/>
            <a:ext cx="7086600" cy="990600"/>
          </a:xfrm>
        </p:spPr>
        <p:txBody>
          <a:bodyPr rtlCol="0">
            <a:normAutofit fontScale="90000"/>
          </a:bodyPr>
          <a:lstStyle/>
          <a:p>
            <a:pPr fontAlgn="auto">
              <a:spcAft>
                <a:spcPts val="0"/>
              </a:spcAft>
              <a:defRPr/>
            </a:pPr>
            <a:r>
              <a:rPr lang="en-CA" sz="3200" b="1" dirty="0" smtClean="0"/>
              <a:t>Simulation of masking effect in Experiment 1</a:t>
            </a:r>
            <a:endParaRPr lang="en-US" sz="3200" b="1" dirty="0" smtClean="0"/>
          </a:p>
        </p:txBody>
      </p:sp>
      <p:sp>
        <p:nvSpPr>
          <p:cNvPr id="39939" name="Content Placeholder 2"/>
          <p:cNvSpPr>
            <a:spLocks noGrp="1"/>
          </p:cNvSpPr>
          <p:nvPr>
            <p:ph idx="1"/>
          </p:nvPr>
        </p:nvSpPr>
        <p:spPr>
          <a:xfrm>
            <a:off x="228600" y="1828800"/>
            <a:ext cx="8915400" cy="4525963"/>
          </a:xfrm>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p:txBody>
      </p:sp>
      <p:pic>
        <p:nvPicPr>
          <p:cNvPr id="39940" name="Picture 3"/>
          <p:cNvPicPr>
            <a:picLocks noChangeAspect="1" noChangeArrowheads="1"/>
          </p:cNvPicPr>
          <p:nvPr/>
        </p:nvPicPr>
        <p:blipFill>
          <a:blip r:embed="rId3"/>
          <a:srcRect/>
          <a:stretch>
            <a:fillRect/>
          </a:stretch>
        </p:blipFill>
        <p:spPr bwMode="auto">
          <a:xfrm>
            <a:off x="1833563" y="1933575"/>
            <a:ext cx="5476875" cy="2990850"/>
          </a:xfrm>
          <a:prstGeom prst="rect">
            <a:avLst/>
          </a:prstGeom>
          <a:noFill/>
          <a:ln w="9525">
            <a:noFill/>
            <a:miter lim="800000"/>
            <a:headEnd/>
            <a:tailEnd/>
          </a:ln>
        </p:spPr>
      </p:pic>
      <p:sp>
        <p:nvSpPr>
          <p:cNvPr id="39941" name="TextBox 4"/>
          <p:cNvSpPr txBox="1">
            <a:spLocks noChangeArrowheads="1"/>
          </p:cNvSpPr>
          <p:nvPr/>
        </p:nvSpPr>
        <p:spPr bwMode="auto">
          <a:xfrm>
            <a:off x="1524000" y="5257800"/>
            <a:ext cx="6705600" cy="646113"/>
          </a:xfrm>
          <a:prstGeom prst="rect">
            <a:avLst/>
          </a:prstGeom>
          <a:noFill/>
          <a:ln w="9525">
            <a:noFill/>
            <a:miter lim="800000"/>
            <a:headEnd/>
            <a:tailEnd/>
          </a:ln>
        </p:spPr>
        <p:txBody>
          <a:bodyPr>
            <a:spAutoFit/>
          </a:bodyPr>
          <a:lstStyle/>
          <a:p>
            <a:pPr>
              <a:buFont typeface="Arial" pitchFamily="34" charset="0"/>
              <a:buNone/>
            </a:pPr>
            <a:r>
              <a:rPr lang="en-US">
                <a:latin typeface="Calibri" pitchFamily="34" charset="0"/>
              </a:rPr>
              <a:t>Prime-target strength 3-3 (IL to RL weights),</a:t>
            </a:r>
          </a:p>
          <a:p>
            <a:pPr>
              <a:buFont typeface="Arial" pitchFamily="34" charset="0"/>
              <a:buNone/>
            </a:pPr>
            <a:r>
              <a:rPr lang="en-US">
                <a:latin typeface="Calibri" pitchFamily="34" charset="0"/>
              </a:rPr>
              <a:t>with less phasic attention to the prime in the unmasked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fa-IR" dirty="0" smtClean="0"/>
              <a:t>شبکه های عصبی</a:t>
            </a:r>
            <a:endParaRPr lang="fa-IR" dirty="0"/>
          </a:p>
        </p:txBody>
      </p:sp>
      <p:sp>
        <p:nvSpPr>
          <p:cNvPr id="3" name="Content Placeholder 2"/>
          <p:cNvSpPr>
            <a:spLocks noGrp="1"/>
          </p:cNvSpPr>
          <p:nvPr>
            <p:ph idx="1"/>
          </p:nvPr>
        </p:nvSpPr>
        <p:spPr/>
        <p:txBody>
          <a:bodyPr/>
          <a:lstStyle/>
          <a:p>
            <a:r>
              <a:rPr lang="fa-IR" dirty="0" smtClean="0"/>
              <a:t>گروهی از واحدهای نرونی مرتبط</a:t>
            </a:r>
          </a:p>
          <a:p>
            <a:r>
              <a:rPr lang="fa-IR" dirty="0" smtClean="0"/>
              <a:t>با نظارت - بدون نظارت</a:t>
            </a:r>
          </a:p>
          <a:p>
            <a:r>
              <a:rPr lang="fa-IR" dirty="0" smtClean="0"/>
              <a:t>مبتنی بر وزن – مبتنی بر فعالیت</a:t>
            </a:r>
          </a:p>
          <a:p>
            <a:endParaRPr lang="fa-I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600200" y="304800"/>
            <a:ext cx="6934200" cy="1143000"/>
          </a:xfrm>
        </p:spPr>
        <p:txBody>
          <a:bodyPr/>
          <a:lstStyle/>
          <a:p>
            <a:r>
              <a:rPr lang="en-CA" sz="3200" b="1" smtClean="0"/>
              <a:t>Simulation of masking effect in Experiment 2 (Number-Symbol)</a:t>
            </a:r>
            <a:endParaRPr lang="en-US" sz="3200" b="1" smtClean="0"/>
          </a:p>
        </p:txBody>
      </p:sp>
      <p:sp>
        <p:nvSpPr>
          <p:cNvPr id="4096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pPr>
              <a:buFont typeface="Arial" pitchFamily="34" charset="0"/>
              <a:buNone/>
            </a:pPr>
            <a:endParaRPr lang="en-US" smtClean="0"/>
          </a:p>
        </p:txBody>
      </p:sp>
      <p:pic>
        <p:nvPicPr>
          <p:cNvPr id="40964" name="Picture 2"/>
          <p:cNvPicPr>
            <a:picLocks noChangeAspect="1" noChangeArrowheads="1"/>
          </p:cNvPicPr>
          <p:nvPr/>
        </p:nvPicPr>
        <p:blipFill>
          <a:blip r:embed="rId3"/>
          <a:srcRect/>
          <a:stretch>
            <a:fillRect/>
          </a:stretch>
        </p:blipFill>
        <p:spPr bwMode="auto">
          <a:xfrm>
            <a:off x="2209800" y="1676400"/>
            <a:ext cx="5334000" cy="2981325"/>
          </a:xfrm>
          <a:prstGeom prst="rect">
            <a:avLst/>
          </a:prstGeom>
          <a:noFill/>
          <a:ln w="9525">
            <a:noFill/>
            <a:miter lim="800000"/>
            <a:headEnd/>
            <a:tailEnd/>
          </a:ln>
        </p:spPr>
      </p:pic>
      <p:sp>
        <p:nvSpPr>
          <p:cNvPr id="40965" name="TextBox 4"/>
          <p:cNvSpPr txBox="1">
            <a:spLocks noChangeArrowheads="1"/>
          </p:cNvSpPr>
          <p:nvPr/>
        </p:nvSpPr>
        <p:spPr bwMode="auto">
          <a:xfrm>
            <a:off x="1600200" y="5105400"/>
            <a:ext cx="6553200" cy="646113"/>
          </a:xfrm>
          <a:prstGeom prst="rect">
            <a:avLst/>
          </a:prstGeom>
          <a:noFill/>
          <a:ln w="9525">
            <a:noFill/>
            <a:miter lim="800000"/>
            <a:headEnd/>
            <a:tailEnd/>
          </a:ln>
        </p:spPr>
        <p:txBody>
          <a:bodyPr>
            <a:spAutoFit/>
          </a:bodyPr>
          <a:lstStyle/>
          <a:p>
            <a:pPr>
              <a:buFont typeface="Arial" pitchFamily="34" charset="0"/>
              <a:buNone/>
            </a:pPr>
            <a:r>
              <a:rPr lang="en-US">
                <a:latin typeface="Calibri" pitchFamily="34" charset="0"/>
              </a:rPr>
              <a:t>Prime-target strength 2.75-2.25 (IL to RL weights),</a:t>
            </a:r>
          </a:p>
          <a:p>
            <a:pPr>
              <a:buFont typeface="Arial" pitchFamily="34" charset="0"/>
              <a:buNone/>
            </a:pPr>
            <a:r>
              <a:rPr lang="en-US">
                <a:latin typeface="Calibri" pitchFamily="34" charset="0"/>
              </a:rPr>
              <a:t>with medium phasic attention to the prime.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srcRect/>
          <a:stretch>
            <a:fillRect/>
          </a:stretch>
        </p:blipFill>
        <p:spPr bwMode="auto">
          <a:xfrm>
            <a:off x="5029200" y="3500438"/>
            <a:ext cx="2286000" cy="2105025"/>
          </a:xfrm>
          <a:prstGeom prst="rect">
            <a:avLst/>
          </a:prstGeom>
          <a:noFill/>
          <a:ln w="9525">
            <a:noFill/>
            <a:miter lim="800000"/>
            <a:headEnd/>
            <a:tailEnd/>
          </a:ln>
        </p:spPr>
      </p:pic>
      <p:sp>
        <p:nvSpPr>
          <p:cNvPr id="2" name="Title 1"/>
          <p:cNvSpPr>
            <a:spLocks noGrp="1"/>
          </p:cNvSpPr>
          <p:nvPr>
            <p:ph type="title"/>
          </p:nvPr>
        </p:nvSpPr>
        <p:spPr>
          <a:xfrm>
            <a:off x="561975" y="204788"/>
            <a:ext cx="8429625" cy="838200"/>
          </a:xfrm>
        </p:spPr>
        <p:txBody>
          <a:bodyPr rtlCol="0">
            <a:normAutofit fontScale="90000"/>
          </a:bodyPr>
          <a:lstStyle/>
          <a:p>
            <a:pPr fontAlgn="auto">
              <a:spcAft>
                <a:spcPts val="0"/>
              </a:spcAft>
              <a:defRPr/>
            </a:pPr>
            <a:r>
              <a:rPr lang="en-US" sz="3200" b="1" dirty="0" smtClean="0"/>
              <a:t>                   Simulation of type and distance effects in  	                               Experiment 3      			    </a:t>
            </a:r>
            <a:r>
              <a:rPr lang="en-US" sz="3200" b="1" dirty="0" err="1" smtClean="0"/>
              <a:t>cntd</a:t>
            </a:r>
            <a:r>
              <a:rPr lang="en-US" sz="3200" b="1" dirty="0" smtClean="0"/>
              <a:t>. </a:t>
            </a:r>
            <a:endParaRPr lang="en-US" sz="3200" b="1" dirty="0"/>
          </a:p>
        </p:txBody>
      </p:sp>
      <p:sp>
        <p:nvSpPr>
          <p:cNvPr id="3" name="Content Placeholder 2"/>
          <p:cNvSpPr>
            <a:spLocks noGrp="1"/>
          </p:cNvSpPr>
          <p:nvPr>
            <p:ph idx="1"/>
          </p:nvPr>
        </p:nvSpPr>
        <p:spPr>
          <a:xfrm>
            <a:off x="304800" y="1066800"/>
            <a:ext cx="8686800" cy="5791200"/>
          </a:xfrm>
        </p:spPr>
        <p:txBody>
          <a:bodyPr rtlCol="0">
            <a:normAutofit lnSpcReduction="10000"/>
          </a:bodyPr>
          <a:lstStyle/>
          <a:p>
            <a:pPr fontAlgn="auto">
              <a:spcAft>
                <a:spcPts val="0"/>
              </a:spcAft>
              <a:buFont typeface="Arial" pitchFamily="34" charset="0"/>
              <a:buNone/>
              <a:defRPr/>
            </a:pPr>
            <a:r>
              <a:rPr lang="en-US" sz="1800" dirty="0" smtClean="0"/>
              <a:t>	       Far-Far		Close-Far		             Far-Far	          Close-Far</a:t>
            </a:r>
          </a:p>
          <a:p>
            <a:pPr fontAlgn="auto">
              <a:spcAft>
                <a:spcPts val="0"/>
              </a:spcAft>
              <a:defRPr/>
            </a:pPr>
            <a:endParaRPr lang="en-US" sz="1800" dirty="0"/>
          </a:p>
          <a:p>
            <a:pPr fontAlgn="auto">
              <a:spcAft>
                <a:spcPts val="0"/>
              </a:spcAft>
              <a:defRPr/>
            </a:pPr>
            <a:endParaRPr lang="en-US" sz="1800" dirty="0" smtClean="0"/>
          </a:p>
          <a:p>
            <a:pPr fontAlgn="auto">
              <a:spcAft>
                <a:spcPts val="0"/>
              </a:spcAft>
              <a:defRPr/>
            </a:pPr>
            <a:endParaRPr lang="en-US" sz="1800" dirty="0"/>
          </a:p>
          <a:p>
            <a:pPr fontAlgn="auto">
              <a:spcAft>
                <a:spcPts val="0"/>
              </a:spcAft>
              <a:defRPr/>
            </a:pPr>
            <a:endParaRPr lang="en-US" sz="1800" dirty="0" smtClean="0"/>
          </a:p>
          <a:p>
            <a:pPr fontAlgn="auto">
              <a:spcAft>
                <a:spcPts val="0"/>
              </a:spcAft>
              <a:defRPr/>
            </a:pPr>
            <a:endParaRPr lang="en-US" sz="1800" dirty="0"/>
          </a:p>
          <a:p>
            <a:pPr fontAlgn="auto">
              <a:spcAft>
                <a:spcPts val="0"/>
              </a:spcAft>
              <a:defRPr/>
            </a:pPr>
            <a:endParaRPr lang="en-US" sz="1800" dirty="0" smtClean="0"/>
          </a:p>
          <a:p>
            <a:pPr fontAlgn="auto">
              <a:spcAft>
                <a:spcPts val="0"/>
              </a:spcAft>
              <a:defRPr/>
            </a:pPr>
            <a:endParaRPr lang="en-US" sz="1800" dirty="0"/>
          </a:p>
          <a:p>
            <a:pPr fontAlgn="auto">
              <a:spcAft>
                <a:spcPts val="0"/>
              </a:spcAft>
              <a:defRPr/>
            </a:pPr>
            <a:endParaRPr lang="en-US" sz="1800" dirty="0" smtClean="0"/>
          </a:p>
          <a:p>
            <a:pPr fontAlgn="auto">
              <a:spcAft>
                <a:spcPts val="0"/>
              </a:spcAft>
              <a:defRPr/>
            </a:pPr>
            <a:endParaRPr lang="en-US" sz="1800" dirty="0"/>
          </a:p>
          <a:p>
            <a:pPr fontAlgn="auto">
              <a:spcAft>
                <a:spcPts val="0"/>
              </a:spcAft>
              <a:defRPr/>
            </a:pPr>
            <a:endParaRPr lang="en-US" sz="1800" dirty="0" smtClean="0"/>
          </a:p>
          <a:p>
            <a:pPr fontAlgn="auto">
              <a:spcAft>
                <a:spcPts val="0"/>
              </a:spcAft>
              <a:defRPr/>
            </a:pPr>
            <a:endParaRPr lang="en-US" sz="1800" dirty="0"/>
          </a:p>
          <a:p>
            <a:pPr fontAlgn="auto">
              <a:spcAft>
                <a:spcPts val="0"/>
              </a:spcAft>
              <a:defRPr/>
            </a:pPr>
            <a:endParaRPr lang="en-US" sz="1800" dirty="0" smtClean="0"/>
          </a:p>
          <a:p>
            <a:pPr fontAlgn="auto">
              <a:spcAft>
                <a:spcPts val="0"/>
              </a:spcAft>
              <a:defRPr/>
            </a:pPr>
            <a:endParaRPr lang="en-CA" sz="1800" dirty="0" smtClean="0"/>
          </a:p>
          <a:p>
            <a:pPr fontAlgn="auto">
              <a:spcAft>
                <a:spcPts val="0"/>
              </a:spcAft>
              <a:defRPr/>
            </a:pPr>
            <a:endParaRPr lang="en-US" sz="1800" dirty="0"/>
          </a:p>
          <a:p>
            <a:pPr fontAlgn="auto">
              <a:spcAft>
                <a:spcPts val="0"/>
              </a:spcAft>
              <a:buFont typeface="Arial" pitchFamily="34" charset="0"/>
              <a:buNone/>
              <a:defRPr/>
            </a:pPr>
            <a:endParaRPr lang="en-US" sz="1800" dirty="0" smtClean="0"/>
          </a:p>
          <a:p>
            <a:pPr fontAlgn="auto">
              <a:spcAft>
                <a:spcPts val="0"/>
              </a:spcAft>
              <a:buFont typeface="Arial" pitchFamily="34" charset="0"/>
              <a:buNone/>
              <a:defRPr/>
            </a:pPr>
            <a:endParaRPr lang="en-CA" sz="1800" dirty="0" smtClean="0"/>
          </a:p>
          <a:p>
            <a:pPr fontAlgn="auto">
              <a:spcAft>
                <a:spcPts val="0"/>
              </a:spcAft>
              <a:buFont typeface="Arial" pitchFamily="34" charset="0"/>
              <a:buNone/>
              <a:defRPr/>
            </a:pPr>
            <a:endParaRPr lang="en-US" sz="1800" dirty="0" smtClean="0"/>
          </a:p>
          <a:p>
            <a:pPr fontAlgn="auto">
              <a:spcAft>
                <a:spcPts val="0"/>
              </a:spcAft>
              <a:buFont typeface="Arial" pitchFamily="34" charset="0"/>
              <a:buNone/>
              <a:defRPr/>
            </a:pPr>
            <a:r>
              <a:rPr lang="en-US" sz="1800" dirty="0" smtClean="0"/>
              <a:t>	      Far-Close   	                  Close-Close	             Far-Close	            Close-Close</a:t>
            </a:r>
          </a:p>
          <a:p>
            <a:pPr fontAlgn="auto">
              <a:spcAft>
                <a:spcPts val="0"/>
              </a:spcAft>
              <a:buFont typeface="Arial" pitchFamily="34" charset="0"/>
              <a:buNone/>
              <a:defRPr/>
            </a:pPr>
            <a:r>
              <a:rPr lang="en-US" sz="1900" b="1" dirty="0" smtClean="0"/>
              <a:t>                             Human data</a:t>
            </a:r>
            <a:r>
              <a:rPr lang="en-US" sz="1800" dirty="0" smtClean="0"/>
              <a:t>		                                        </a:t>
            </a:r>
            <a:r>
              <a:rPr lang="en-US" sz="1900" b="1" dirty="0" smtClean="0"/>
              <a:t>Simulation </a:t>
            </a:r>
            <a:r>
              <a:rPr lang="en-US" sz="1900" b="1" dirty="0" smtClean="0"/>
              <a:t>results</a:t>
            </a:r>
            <a:r>
              <a:rPr lang="en-US" sz="1800" dirty="0" smtClean="0"/>
              <a:t>				</a:t>
            </a:r>
            <a:endParaRPr lang="en-US" sz="1800" b="1" dirty="0"/>
          </a:p>
        </p:txBody>
      </p:sp>
      <p:pic>
        <p:nvPicPr>
          <p:cNvPr id="41989" name="Picture 3"/>
          <p:cNvPicPr>
            <a:picLocks noChangeAspect="1" noChangeArrowheads="1"/>
          </p:cNvPicPr>
          <p:nvPr/>
        </p:nvPicPr>
        <p:blipFill>
          <a:blip r:embed="rId4"/>
          <a:srcRect/>
          <a:stretch>
            <a:fillRect/>
          </a:stretch>
        </p:blipFill>
        <p:spPr bwMode="auto">
          <a:xfrm>
            <a:off x="228600" y="1371600"/>
            <a:ext cx="2668588" cy="2286000"/>
          </a:xfrm>
          <a:prstGeom prst="rect">
            <a:avLst/>
          </a:prstGeom>
          <a:noFill/>
          <a:ln w="9525">
            <a:noFill/>
            <a:miter lim="800000"/>
            <a:headEnd/>
            <a:tailEnd/>
          </a:ln>
        </p:spPr>
      </p:pic>
      <p:pic>
        <p:nvPicPr>
          <p:cNvPr id="41990" name="Picture 5"/>
          <p:cNvPicPr>
            <a:picLocks noChangeAspect="1" noChangeArrowheads="1"/>
          </p:cNvPicPr>
          <p:nvPr/>
        </p:nvPicPr>
        <p:blipFill>
          <a:blip r:embed="rId5"/>
          <a:srcRect/>
          <a:stretch>
            <a:fillRect/>
          </a:stretch>
        </p:blipFill>
        <p:spPr bwMode="auto">
          <a:xfrm>
            <a:off x="2360613" y="1371600"/>
            <a:ext cx="2668587" cy="2286000"/>
          </a:xfrm>
          <a:prstGeom prst="rect">
            <a:avLst/>
          </a:prstGeom>
          <a:noFill/>
          <a:ln w="9525">
            <a:noFill/>
            <a:miter lim="800000"/>
            <a:headEnd/>
            <a:tailEnd/>
          </a:ln>
        </p:spPr>
      </p:pic>
      <p:pic>
        <p:nvPicPr>
          <p:cNvPr id="41991" name="Picture 6"/>
          <p:cNvPicPr>
            <a:picLocks noChangeAspect="1" noChangeArrowheads="1"/>
          </p:cNvPicPr>
          <p:nvPr/>
        </p:nvPicPr>
        <p:blipFill>
          <a:blip r:embed="rId6"/>
          <a:srcRect/>
          <a:stretch>
            <a:fillRect/>
          </a:stretch>
        </p:blipFill>
        <p:spPr bwMode="auto">
          <a:xfrm>
            <a:off x="228600" y="3657600"/>
            <a:ext cx="2668588" cy="2200292"/>
          </a:xfrm>
          <a:prstGeom prst="rect">
            <a:avLst/>
          </a:prstGeom>
          <a:noFill/>
          <a:ln w="9525">
            <a:noFill/>
            <a:miter lim="800000"/>
            <a:headEnd/>
            <a:tailEnd/>
          </a:ln>
        </p:spPr>
      </p:pic>
      <p:pic>
        <p:nvPicPr>
          <p:cNvPr id="41992" name="Picture 4"/>
          <p:cNvPicPr>
            <a:picLocks noChangeAspect="1" noChangeArrowheads="1"/>
          </p:cNvPicPr>
          <p:nvPr/>
        </p:nvPicPr>
        <p:blipFill>
          <a:blip r:embed="rId7"/>
          <a:srcRect/>
          <a:stretch>
            <a:fillRect/>
          </a:stretch>
        </p:blipFill>
        <p:spPr bwMode="auto">
          <a:xfrm>
            <a:off x="2362200" y="3657600"/>
            <a:ext cx="2667000" cy="2200292"/>
          </a:xfrm>
          <a:prstGeom prst="rect">
            <a:avLst/>
          </a:prstGeom>
          <a:noFill/>
          <a:ln w="9525">
            <a:noFill/>
            <a:miter lim="800000"/>
            <a:headEnd/>
            <a:tailEnd/>
          </a:ln>
        </p:spPr>
      </p:pic>
      <p:pic>
        <p:nvPicPr>
          <p:cNvPr id="41993" name="Picture 31"/>
          <p:cNvPicPr>
            <a:picLocks noChangeAspect="1" noChangeArrowheads="1"/>
          </p:cNvPicPr>
          <p:nvPr/>
        </p:nvPicPr>
        <p:blipFill>
          <a:blip r:embed="rId8"/>
          <a:srcRect/>
          <a:stretch>
            <a:fillRect/>
          </a:stretch>
        </p:blipFill>
        <p:spPr bwMode="auto">
          <a:xfrm>
            <a:off x="5057775" y="1371600"/>
            <a:ext cx="2105025" cy="2133600"/>
          </a:xfrm>
          <a:prstGeom prst="rect">
            <a:avLst/>
          </a:prstGeom>
          <a:noFill/>
          <a:ln w="9525">
            <a:noFill/>
            <a:miter lim="800000"/>
            <a:headEnd/>
            <a:tailEnd/>
          </a:ln>
        </p:spPr>
      </p:pic>
      <p:pic>
        <p:nvPicPr>
          <p:cNvPr id="41994" name="Picture 34"/>
          <p:cNvPicPr>
            <a:picLocks noChangeAspect="1" noChangeArrowheads="1"/>
          </p:cNvPicPr>
          <p:nvPr/>
        </p:nvPicPr>
        <p:blipFill>
          <a:blip r:embed="rId9"/>
          <a:srcRect/>
          <a:stretch>
            <a:fillRect/>
          </a:stretch>
        </p:blipFill>
        <p:spPr bwMode="auto">
          <a:xfrm>
            <a:off x="6781800" y="3500438"/>
            <a:ext cx="2133600" cy="2135187"/>
          </a:xfrm>
          <a:prstGeom prst="rect">
            <a:avLst/>
          </a:prstGeom>
          <a:noFill/>
          <a:ln w="9525">
            <a:noFill/>
            <a:miter lim="800000"/>
            <a:headEnd/>
            <a:tailEnd/>
          </a:ln>
        </p:spPr>
      </p:pic>
      <p:sp>
        <p:nvSpPr>
          <p:cNvPr id="12" name="Oval 11"/>
          <p:cNvSpPr/>
          <p:nvPr/>
        </p:nvSpPr>
        <p:spPr>
          <a:xfrm>
            <a:off x="5410200" y="1828800"/>
            <a:ext cx="11430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239000" y="3810000"/>
            <a:ext cx="10668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685800" y="1447800"/>
            <a:ext cx="15240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819400" y="3733800"/>
            <a:ext cx="1600200" cy="1981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7" name="Oval 17"/>
          <p:cNvSpPr>
            <a:spLocks noChangeArrowheads="1"/>
          </p:cNvSpPr>
          <p:nvPr/>
        </p:nvSpPr>
        <p:spPr bwMode="auto">
          <a:xfrm>
            <a:off x="5257800" y="3657600"/>
            <a:ext cx="1524000" cy="1752600"/>
          </a:xfrm>
          <a:prstGeom prst="ellipse">
            <a:avLst/>
          </a:prstGeom>
          <a:noFill/>
          <a:ln w="15875">
            <a:solidFill>
              <a:srgbClr val="FF0000"/>
            </a:solidFill>
            <a:round/>
            <a:headEnd/>
            <a:tailEnd/>
          </a:ln>
        </p:spPr>
        <p:txBody>
          <a:bodyPr wrap="none" anchor="ctr"/>
          <a:lstStyle/>
          <a:p>
            <a:endParaRPr lang="fa-IR">
              <a:latin typeface="Calibri" pitchFamily="34" charset="0"/>
            </a:endParaRPr>
          </a:p>
        </p:txBody>
      </p:sp>
      <p:sp>
        <p:nvSpPr>
          <p:cNvPr id="25618" name="Oval 18"/>
          <p:cNvSpPr>
            <a:spLocks noChangeArrowheads="1"/>
          </p:cNvSpPr>
          <p:nvPr/>
        </p:nvSpPr>
        <p:spPr bwMode="auto">
          <a:xfrm>
            <a:off x="533400" y="3733800"/>
            <a:ext cx="1752600" cy="1752600"/>
          </a:xfrm>
          <a:prstGeom prst="ellipse">
            <a:avLst/>
          </a:prstGeom>
          <a:noFill/>
          <a:ln w="15875">
            <a:solidFill>
              <a:srgbClr val="FF0000"/>
            </a:solidFill>
            <a:round/>
            <a:headEnd/>
            <a:tailEnd/>
          </a:ln>
        </p:spPr>
        <p:txBody>
          <a:bodyPr wrap="none" anchor="ctr"/>
          <a:lstStyle/>
          <a:p>
            <a:endParaRPr lang="fa-IR">
              <a:latin typeface="Calibri" pitchFamily="34" charset="0"/>
            </a:endParaRPr>
          </a:p>
        </p:txBody>
      </p:sp>
      <p:sp>
        <p:nvSpPr>
          <p:cNvPr id="25619" name="Oval 19"/>
          <p:cNvSpPr>
            <a:spLocks noChangeArrowheads="1"/>
          </p:cNvSpPr>
          <p:nvPr/>
        </p:nvSpPr>
        <p:spPr bwMode="auto">
          <a:xfrm>
            <a:off x="2667000" y="1524000"/>
            <a:ext cx="1752600" cy="1905000"/>
          </a:xfrm>
          <a:prstGeom prst="ellipse">
            <a:avLst/>
          </a:prstGeom>
          <a:noFill/>
          <a:ln w="15875">
            <a:solidFill>
              <a:srgbClr val="FF0000"/>
            </a:solidFill>
            <a:round/>
            <a:headEnd/>
            <a:tailEnd/>
          </a:ln>
        </p:spPr>
        <p:txBody>
          <a:bodyPr wrap="none" anchor="ctr"/>
          <a:lstStyle/>
          <a:p>
            <a:endParaRPr lang="fa-IR">
              <a:latin typeface="Calibri" pitchFamily="34" charset="0"/>
            </a:endParaRPr>
          </a:p>
        </p:txBody>
      </p:sp>
      <p:pic>
        <p:nvPicPr>
          <p:cNvPr id="42002" name="Picture 3"/>
          <p:cNvPicPr>
            <a:picLocks noChangeArrowheads="1"/>
          </p:cNvPicPr>
          <p:nvPr/>
        </p:nvPicPr>
        <p:blipFill>
          <a:blip r:embed="rId10"/>
          <a:srcRect/>
          <a:stretch>
            <a:fillRect/>
          </a:stretch>
        </p:blipFill>
        <p:spPr bwMode="auto">
          <a:xfrm>
            <a:off x="6756400" y="1371600"/>
            <a:ext cx="2159000" cy="2133600"/>
          </a:xfrm>
          <a:prstGeom prst="rect">
            <a:avLst/>
          </a:prstGeom>
          <a:noFill/>
          <a:ln w="9525">
            <a:noFill/>
            <a:miter lim="800000"/>
            <a:headEnd/>
            <a:tailEnd/>
          </a:ln>
        </p:spPr>
      </p:pic>
      <p:sp>
        <p:nvSpPr>
          <p:cNvPr id="25616" name="Oval 16"/>
          <p:cNvSpPr>
            <a:spLocks noChangeArrowheads="1"/>
          </p:cNvSpPr>
          <p:nvPr/>
        </p:nvSpPr>
        <p:spPr bwMode="auto">
          <a:xfrm>
            <a:off x="7010400" y="1447800"/>
            <a:ext cx="1600200" cy="1752600"/>
          </a:xfrm>
          <a:prstGeom prst="ellipse">
            <a:avLst/>
          </a:prstGeom>
          <a:noFill/>
          <a:ln w="15875">
            <a:solidFill>
              <a:srgbClr val="FF0000"/>
            </a:solidFill>
            <a:round/>
            <a:headEnd/>
            <a:tailEnd/>
          </a:ln>
        </p:spPr>
        <p:txBody>
          <a:bodyPr wrap="none" anchor="ctr"/>
          <a:lstStyle/>
          <a:p>
            <a:endParaRPr lang="fa-IR">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50660608" presetClass="entr" presetSubtype="151217320" fill="hold" grpId="0" nodeType="clickEffect">
                                  <p:stCondLst>
                                    <p:cond delay="0"/>
                                  </p:stCondLst>
                                  <p:childTnLst>
                                    <p:set>
                                      <p:cBhvr>
                                        <p:cTn id="27" dur="1" fill="hold">
                                          <p:stCondLst>
                                            <p:cond delay="499"/>
                                          </p:stCondLst>
                                        </p:cTn>
                                        <p:tgtEl>
                                          <p:spTgt spid="25618"/>
                                        </p:tgtEl>
                                        <p:attrNameLst>
                                          <p:attrName>style.visibility</p:attrName>
                                        </p:attrNameLst>
                                      </p:cBhvr>
                                      <p:to>
                                        <p:strVal val="visible"/>
                                      </p:to>
                                    </p:set>
                                  </p:childTnLst>
                                </p:cTn>
                              </p:par>
                              <p:par>
                                <p:cTn id="28" presetID="150660608" presetClass="entr" presetSubtype="151217488" fill="hold" grpId="0" nodeType="withEffect">
                                  <p:stCondLst>
                                    <p:cond delay="0"/>
                                  </p:stCondLst>
                                  <p:childTnLst>
                                    <p:set>
                                      <p:cBhvr>
                                        <p:cTn id="29" dur="1" fill="hold">
                                          <p:stCondLst>
                                            <p:cond delay="499"/>
                                          </p:stCondLst>
                                        </p:cTn>
                                        <p:tgtEl>
                                          <p:spTgt spid="25619"/>
                                        </p:tgtEl>
                                        <p:attrNameLst>
                                          <p:attrName>style.visibility</p:attrName>
                                        </p:attrNameLst>
                                      </p:cBhvr>
                                      <p:to>
                                        <p:strVal val="visible"/>
                                      </p:to>
                                    </p:set>
                                  </p:childTnLst>
                                </p:cTn>
                              </p:par>
                              <p:par>
                                <p:cTn id="30" presetID="150660608" presetClass="entr" presetSubtype="151217360" fill="hold" grpId="0" nodeType="withEffect">
                                  <p:stCondLst>
                                    <p:cond delay="0"/>
                                  </p:stCondLst>
                                  <p:childTnLst>
                                    <p:set>
                                      <p:cBhvr>
                                        <p:cTn id="31" dur="1" fill="hold">
                                          <p:stCondLst>
                                            <p:cond delay="499"/>
                                          </p:stCondLst>
                                        </p:cTn>
                                        <p:tgtEl>
                                          <p:spTgt spid="25616"/>
                                        </p:tgtEl>
                                        <p:attrNameLst>
                                          <p:attrName>style.visibility</p:attrName>
                                        </p:attrNameLst>
                                      </p:cBhvr>
                                      <p:to>
                                        <p:strVal val="visible"/>
                                      </p:to>
                                    </p:set>
                                  </p:childTnLst>
                                </p:cTn>
                              </p:par>
                              <p:par>
                                <p:cTn id="32" presetID="150660608" presetClass="entr" presetSubtype="151217448" fill="hold" grpId="0" nodeType="withEffect">
                                  <p:stCondLst>
                                    <p:cond delay="0"/>
                                  </p:stCondLst>
                                  <p:childTnLst>
                                    <p:set>
                                      <p:cBhvr>
                                        <p:cTn id="33" dur="1" fill="hold">
                                          <p:stCondLst>
                                            <p:cond delay="499"/>
                                          </p:stCondLst>
                                        </p:cTn>
                                        <p:tgtEl>
                                          <p:spTgt spid="2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P spid="15" grpId="0" animBg="1" autoUpdateAnimBg="0"/>
      <p:bldP spid="25617" grpId="0" animBg="1"/>
      <p:bldP spid="25618" grpId="0" animBg="1"/>
      <p:bldP spid="25619" grpId="0" animBg="1"/>
      <p:bldP spid="256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0" y="381000"/>
            <a:ext cx="7162800" cy="792163"/>
          </a:xfrm>
        </p:spPr>
        <p:txBody>
          <a:bodyPr rtlCol="0">
            <a:normAutofit fontScale="90000"/>
          </a:bodyPr>
          <a:lstStyle/>
          <a:p>
            <a:pPr fontAlgn="auto">
              <a:spcAft>
                <a:spcPts val="0"/>
              </a:spcAft>
              <a:defRPr/>
            </a:pPr>
            <a:r>
              <a:rPr lang="en-CA" sz="3200" b="1" dirty="0" smtClean="0"/>
              <a:t>Simulation of Experiment 4 (cued) compared to Experiment 3 (</a:t>
            </a:r>
            <a:r>
              <a:rPr lang="en-CA" sz="3200" b="1" dirty="0" err="1" smtClean="0"/>
              <a:t>uncued</a:t>
            </a:r>
            <a:r>
              <a:rPr lang="en-CA" sz="3200" b="1" dirty="0" smtClean="0"/>
              <a:t>)</a:t>
            </a:r>
            <a:endParaRPr lang="en-US" sz="3200" b="1" dirty="0" smtClean="0"/>
          </a:p>
        </p:txBody>
      </p:sp>
      <p:sp>
        <p:nvSpPr>
          <p:cNvPr id="43011" name="Content Placeholder 2"/>
          <p:cNvSpPr>
            <a:spLocks noGrp="1"/>
          </p:cNvSpPr>
          <p:nvPr>
            <p:ph idx="1"/>
          </p:nvPr>
        </p:nvSpPr>
        <p:spPr>
          <a:xfrm>
            <a:off x="76200" y="1600200"/>
            <a:ext cx="8991600" cy="4343400"/>
          </a:xfrm>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a:buFont typeface="Arial" pitchFamily="34" charset="0"/>
              <a:buNone/>
            </a:pPr>
            <a:r>
              <a:rPr lang="en-US" sz="1800" smtClean="0"/>
              <a:t>    Far Number Prime and Far Number Target       Close Number Prime and Close Symbol Target </a:t>
            </a:r>
          </a:p>
          <a:p>
            <a:pPr>
              <a:buFont typeface="Arial" pitchFamily="34" charset="0"/>
              <a:buNone/>
            </a:pPr>
            <a:endParaRPr lang="en-US" sz="1000" smtClean="0"/>
          </a:p>
          <a:p>
            <a:endParaRPr lang="en-US" sz="1800" smtClean="0"/>
          </a:p>
        </p:txBody>
      </p:sp>
      <p:pic>
        <p:nvPicPr>
          <p:cNvPr id="43012" name="Picture 3"/>
          <p:cNvPicPr>
            <a:picLocks noChangeAspect="1" noChangeArrowheads="1"/>
          </p:cNvPicPr>
          <p:nvPr/>
        </p:nvPicPr>
        <p:blipFill>
          <a:blip r:embed="rId3"/>
          <a:srcRect/>
          <a:stretch>
            <a:fillRect/>
          </a:stretch>
        </p:blipFill>
        <p:spPr bwMode="auto">
          <a:xfrm>
            <a:off x="381000" y="1447800"/>
            <a:ext cx="4800600" cy="3810000"/>
          </a:xfrm>
          <a:prstGeom prst="rect">
            <a:avLst/>
          </a:prstGeom>
          <a:noFill/>
          <a:ln w="9525">
            <a:noFill/>
            <a:miter lim="800000"/>
            <a:headEnd/>
            <a:tailEnd/>
          </a:ln>
        </p:spPr>
      </p:pic>
      <p:pic>
        <p:nvPicPr>
          <p:cNvPr id="43013" name="Picture 4"/>
          <p:cNvPicPr>
            <a:picLocks noChangeAspect="1" noChangeArrowheads="1"/>
          </p:cNvPicPr>
          <p:nvPr/>
        </p:nvPicPr>
        <p:blipFill>
          <a:blip r:embed="rId4"/>
          <a:srcRect/>
          <a:stretch>
            <a:fillRect/>
          </a:stretch>
        </p:blipFill>
        <p:spPr bwMode="auto">
          <a:xfrm>
            <a:off x="4267200" y="1447800"/>
            <a:ext cx="4705350" cy="3810000"/>
          </a:xfrm>
          <a:prstGeom prst="rect">
            <a:avLst/>
          </a:prstGeom>
          <a:noFill/>
          <a:ln w="9525">
            <a:noFill/>
            <a:miter lim="800000"/>
            <a:headEnd/>
            <a:tailEnd/>
          </a:ln>
        </p:spPr>
      </p:pic>
      <p:sp>
        <p:nvSpPr>
          <p:cNvPr id="43014" name="TextBox 5"/>
          <p:cNvSpPr txBox="1">
            <a:spLocks noChangeArrowheads="1"/>
          </p:cNvSpPr>
          <p:nvPr/>
        </p:nvSpPr>
        <p:spPr bwMode="auto">
          <a:xfrm>
            <a:off x="533400" y="5934075"/>
            <a:ext cx="8382000" cy="923925"/>
          </a:xfrm>
          <a:prstGeom prst="rect">
            <a:avLst/>
          </a:prstGeom>
          <a:noFill/>
          <a:ln w="9525">
            <a:noFill/>
            <a:miter lim="800000"/>
            <a:headEnd/>
            <a:tailEnd/>
          </a:ln>
        </p:spPr>
        <p:txBody>
          <a:bodyPr>
            <a:spAutoFit/>
          </a:bodyPr>
          <a:lstStyle/>
          <a:p>
            <a:r>
              <a:rPr lang="en-CA">
                <a:latin typeface="Calibri" pitchFamily="34" charset="0"/>
              </a:rPr>
              <a:t>Cue created an attentional refractory period (in AA) for the prime, making it weaker, but made the target stronger (modulated by OA), so it caused NCE and PCE disappear. </a:t>
            </a:r>
            <a:endParaRPr lang="en-US">
              <a:latin typeface="Calibri" pitchFamily="34" charset="0"/>
            </a:endParaRPr>
          </a:p>
          <a:p>
            <a:endParaRPr lang="en-US">
              <a:latin typeface="Calibri"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CA" smtClean="0"/>
              <a:t>Questions?</a:t>
            </a:r>
            <a:endParaRPr lang="en-US" smtClean="0"/>
          </a:p>
        </p:txBody>
      </p:sp>
      <p:sp>
        <p:nvSpPr>
          <p:cNvPr id="44035" name="Content Placeholder 2"/>
          <p:cNvSpPr>
            <a:spLocks noGrp="1"/>
          </p:cNvSpPr>
          <p:nvPr>
            <p:ph idx="1"/>
          </p:nvPr>
        </p:nvSpPr>
        <p:spPr/>
        <p:txBody>
          <a:bodyPr/>
          <a:lstStyle/>
          <a:p>
            <a:endParaRPr lang="fa-IR"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4343400" cy="914400"/>
          </a:xfrm>
        </p:spPr>
        <p:txBody>
          <a:bodyPr rtlCol="0">
            <a:normAutofit fontScale="90000"/>
          </a:bodyPr>
          <a:lstStyle/>
          <a:p>
            <a:pPr fontAlgn="auto">
              <a:spcAft>
                <a:spcPts val="0"/>
              </a:spcAft>
              <a:defRPr/>
            </a:pPr>
            <a:r>
              <a:rPr lang="en-US" sz="3200" b="1" dirty="0" smtClean="0"/>
              <a:t>Activations in the model (a congruent trial, SOA 125)</a:t>
            </a:r>
            <a:endParaRPr lang="en-US" sz="3200" b="1" dirty="0"/>
          </a:p>
        </p:txBody>
      </p:sp>
      <p:sp>
        <p:nvSpPr>
          <p:cNvPr id="45059" name="Content Placeholder 2"/>
          <p:cNvSpPr>
            <a:spLocks noGrp="1"/>
          </p:cNvSpPr>
          <p:nvPr>
            <p:ph idx="1"/>
          </p:nvPr>
        </p:nvSpPr>
        <p:spPr/>
        <p:txBody>
          <a:bodyPr/>
          <a:lstStyle/>
          <a:p>
            <a:endParaRPr lang="fa-IR" smtClean="0"/>
          </a:p>
        </p:txBody>
      </p:sp>
      <p:pic>
        <p:nvPicPr>
          <p:cNvPr id="45060" name="Picture 3"/>
          <p:cNvPicPr>
            <a:picLocks noChangeAspect="1" noChangeArrowheads="1"/>
          </p:cNvPicPr>
          <p:nvPr/>
        </p:nvPicPr>
        <p:blipFill>
          <a:blip r:embed="rId2"/>
          <a:srcRect/>
          <a:stretch>
            <a:fillRect/>
          </a:stretch>
        </p:blipFill>
        <p:spPr bwMode="auto">
          <a:xfrm>
            <a:off x="528638" y="1219200"/>
            <a:ext cx="8462962" cy="5326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46038"/>
            <a:ext cx="8229600" cy="715962"/>
          </a:xfrm>
        </p:spPr>
        <p:txBody>
          <a:bodyPr/>
          <a:lstStyle/>
          <a:p>
            <a:r>
              <a:rPr lang="en-US" sz="3200" b="1" smtClean="0"/>
              <a:t>Some equations</a:t>
            </a:r>
          </a:p>
        </p:txBody>
      </p:sp>
      <p:sp>
        <p:nvSpPr>
          <p:cNvPr id="46083" name="Content Placeholder 3"/>
          <p:cNvSpPr>
            <a:spLocks noGrp="1"/>
          </p:cNvSpPr>
          <p:nvPr>
            <p:ph idx="1"/>
          </p:nvPr>
        </p:nvSpPr>
        <p:spPr/>
        <p:txBody>
          <a:bodyPr/>
          <a:lstStyle/>
          <a:p>
            <a:endParaRPr lang="fa-IR" smtClean="0"/>
          </a:p>
        </p:txBody>
      </p:sp>
      <p:pic>
        <p:nvPicPr>
          <p:cNvPr id="46084" name="Picture 2"/>
          <p:cNvPicPr>
            <a:picLocks noChangeAspect="1" noChangeArrowheads="1"/>
          </p:cNvPicPr>
          <p:nvPr/>
        </p:nvPicPr>
        <p:blipFill>
          <a:blip r:embed="rId2"/>
          <a:srcRect/>
          <a:stretch>
            <a:fillRect/>
          </a:stretch>
        </p:blipFill>
        <p:spPr bwMode="auto">
          <a:xfrm>
            <a:off x="2257425" y="762000"/>
            <a:ext cx="5438775" cy="5991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371600" y="152400"/>
            <a:ext cx="7086600" cy="1143000"/>
          </a:xfrm>
        </p:spPr>
        <p:txBody>
          <a:bodyPr/>
          <a:lstStyle/>
          <a:p>
            <a:r>
              <a:rPr lang="en-US" sz="3200" b="1" smtClean="0"/>
              <a:t>Left-Right in ML (congruent and incongruent trials)</a:t>
            </a:r>
          </a:p>
        </p:txBody>
      </p:sp>
      <p:sp>
        <p:nvSpPr>
          <p:cNvPr id="47107" name="Content Placeholder 2"/>
          <p:cNvSpPr>
            <a:spLocks noGrp="1"/>
          </p:cNvSpPr>
          <p:nvPr>
            <p:ph idx="1"/>
          </p:nvPr>
        </p:nvSpPr>
        <p:spPr>
          <a:xfrm>
            <a:off x="381000" y="2179638"/>
            <a:ext cx="8534400" cy="4525962"/>
          </a:xfrm>
        </p:spPr>
        <p:txBody>
          <a:bodyPr/>
          <a:lstStyle/>
          <a:p>
            <a:endParaRPr lang="en-US" sz="2800" smtClean="0"/>
          </a:p>
          <a:p>
            <a:endParaRPr lang="en-US" sz="2800" smtClean="0"/>
          </a:p>
          <a:p>
            <a:endParaRPr lang="en-US" sz="2800" smtClean="0"/>
          </a:p>
          <a:p>
            <a:endParaRPr lang="en-US" sz="2800" smtClean="0"/>
          </a:p>
          <a:p>
            <a:endParaRPr lang="en-US" sz="2800" smtClean="0"/>
          </a:p>
          <a:p>
            <a:r>
              <a:rPr lang="en-US" sz="2800" smtClean="0"/>
              <a:t>Left: Domination of activation in the congruent and incongruent trials at short and long SOAs, respectively.</a:t>
            </a:r>
          </a:p>
          <a:p>
            <a:r>
              <a:rPr lang="en-US" sz="2800" smtClean="0"/>
              <a:t>Right: ERP data (Eimer &amp; Schleghecken, 1998) </a:t>
            </a:r>
          </a:p>
        </p:txBody>
      </p:sp>
      <p:pic>
        <p:nvPicPr>
          <p:cNvPr id="47108" name="Picture 21"/>
          <p:cNvPicPr>
            <a:picLocks noChangeAspect="1" noChangeArrowheads="1"/>
          </p:cNvPicPr>
          <p:nvPr/>
        </p:nvPicPr>
        <p:blipFill>
          <a:blip r:embed="rId2"/>
          <a:srcRect/>
          <a:stretch>
            <a:fillRect/>
          </a:stretch>
        </p:blipFill>
        <p:spPr bwMode="auto">
          <a:xfrm>
            <a:off x="298450" y="1905000"/>
            <a:ext cx="6559550" cy="2819400"/>
          </a:xfrm>
          <a:prstGeom prst="rect">
            <a:avLst/>
          </a:prstGeom>
          <a:noFill/>
          <a:ln w="9525">
            <a:noFill/>
            <a:miter lim="800000"/>
            <a:headEnd/>
            <a:tailEnd/>
          </a:ln>
        </p:spPr>
      </p:pic>
      <p:pic>
        <p:nvPicPr>
          <p:cNvPr id="47109" name="Picture 4"/>
          <p:cNvPicPr>
            <a:picLocks noChangeAspect="1" noChangeArrowheads="1"/>
          </p:cNvPicPr>
          <p:nvPr/>
        </p:nvPicPr>
        <p:blipFill>
          <a:blip r:embed="rId3"/>
          <a:srcRect/>
          <a:stretch>
            <a:fillRect/>
          </a:stretch>
        </p:blipFill>
        <p:spPr bwMode="auto">
          <a:xfrm>
            <a:off x="6172200" y="1255713"/>
            <a:ext cx="2819400" cy="20970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p:cNvPicPr>
            <a:picLocks noChangeAspect="1" noChangeArrowheads="1"/>
          </p:cNvPicPr>
          <p:nvPr/>
        </p:nvPicPr>
        <p:blipFill>
          <a:blip r:embed="rId2"/>
          <a:srcRect/>
          <a:stretch>
            <a:fillRect/>
          </a:stretch>
        </p:blipFill>
        <p:spPr bwMode="auto">
          <a:xfrm>
            <a:off x="228600" y="1524000"/>
            <a:ext cx="609600" cy="4619625"/>
          </a:xfrm>
          <a:prstGeom prst="rect">
            <a:avLst/>
          </a:prstGeom>
          <a:noFill/>
          <a:ln w="9525">
            <a:noFill/>
            <a:miter lim="800000"/>
            <a:headEnd/>
            <a:tailEnd/>
          </a:ln>
        </p:spPr>
      </p:pic>
      <p:sp>
        <p:nvSpPr>
          <p:cNvPr id="48131" name="Title 1"/>
          <p:cNvSpPr>
            <a:spLocks noGrp="1"/>
          </p:cNvSpPr>
          <p:nvPr>
            <p:ph type="title"/>
          </p:nvPr>
        </p:nvSpPr>
        <p:spPr>
          <a:xfrm>
            <a:off x="762000" y="304800"/>
            <a:ext cx="8077200" cy="715963"/>
          </a:xfrm>
        </p:spPr>
        <p:txBody>
          <a:bodyPr>
            <a:normAutofit fontScale="90000"/>
          </a:bodyPr>
          <a:lstStyle/>
          <a:p>
            <a:r>
              <a:rPr lang="en-US" sz="2400" b="1" smtClean="0"/>
              <a:t>SOA 71, strength 3-3:</a:t>
            </a:r>
            <a:br>
              <a:rPr lang="en-US" sz="2400" b="1" smtClean="0"/>
            </a:br>
            <a:r>
              <a:rPr lang="en-US" sz="2400" b="1" smtClean="0"/>
              <a:t>Congruent (698 ms) vs. Incongruent (721 ms)</a:t>
            </a:r>
          </a:p>
        </p:txBody>
      </p:sp>
      <p:sp>
        <p:nvSpPr>
          <p:cNvPr id="48132" name="Content Placeholder 2"/>
          <p:cNvSpPr>
            <a:spLocks noGrp="1"/>
          </p:cNvSpPr>
          <p:nvPr>
            <p:ph idx="1"/>
          </p:nvPr>
        </p:nvSpPr>
        <p:spPr/>
        <p:txBody>
          <a:bodyPr/>
          <a:lstStyle/>
          <a:p>
            <a:endParaRPr lang="fa-IR" smtClean="0"/>
          </a:p>
        </p:txBody>
      </p:sp>
      <p:pic>
        <p:nvPicPr>
          <p:cNvPr id="48133" name="Picture 19"/>
          <p:cNvPicPr>
            <a:picLocks noChangeAspect="1" noChangeArrowheads="1"/>
          </p:cNvPicPr>
          <p:nvPr/>
        </p:nvPicPr>
        <p:blipFill>
          <a:blip r:embed="rId3"/>
          <a:srcRect/>
          <a:stretch>
            <a:fillRect/>
          </a:stretch>
        </p:blipFill>
        <p:spPr bwMode="auto">
          <a:xfrm>
            <a:off x="838200" y="1143000"/>
            <a:ext cx="4541838" cy="5562600"/>
          </a:xfrm>
          <a:prstGeom prst="rect">
            <a:avLst/>
          </a:prstGeom>
          <a:noFill/>
          <a:ln w="9525">
            <a:noFill/>
            <a:miter lim="800000"/>
            <a:headEnd/>
            <a:tailEnd/>
          </a:ln>
        </p:spPr>
      </p:pic>
      <p:pic>
        <p:nvPicPr>
          <p:cNvPr id="48134" name="Picture 4"/>
          <p:cNvPicPr>
            <a:picLocks noChangeAspect="1" noChangeArrowheads="1"/>
          </p:cNvPicPr>
          <p:nvPr/>
        </p:nvPicPr>
        <p:blipFill>
          <a:blip r:embed="rId4"/>
          <a:srcRect/>
          <a:stretch>
            <a:fillRect/>
          </a:stretch>
        </p:blipFill>
        <p:spPr bwMode="auto">
          <a:xfrm>
            <a:off x="4419600" y="1141413"/>
            <a:ext cx="4572000" cy="5640387"/>
          </a:xfrm>
          <a:prstGeom prst="rect">
            <a:avLst/>
          </a:prstGeom>
          <a:noFill/>
          <a:ln w="9525">
            <a:noFill/>
            <a:miter lim="800000"/>
            <a:headEnd/>
            <a:tailEnd/>
          </a:ln>
        </p:spPr>
      </p:pic>
      <p:pic>
        <p:nvPicPr>
          <p:cNvPr id="48135" name="Picture 6"/>
          <p:cNvPicPr>
            <a:picLocks noChangeAspect="1" noChangeArrowheads="1"/>
          </p:cNvPicPr>
          <p:nvPr/>
        </p:nvPicPr>
        <p:blipFill>
          <a:blip r:embed="rId5"/>
          <a:srcRect/>
          <a:stretch>
            <a:fillRect/>
          </a:stretch>
        </p:blipFill>
        <p:spPr bwMode="auto">
          <a:xfrm>
            <a:off x="8077200" y="1371600"/>
            <a:ext cx="914400" cy="510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2"/>
          <a:srcRect/>
          <a:stretch>
            <a:fillRect/>
          </a:stretch>
        </p:blipFill>
        <p:spPr bwMode="auto">
          <a:xfrm>
            <a:off x="914400" y="1066800"/>
            <a:ext cx="4470400" cy="5715000"/>
          </a:xfrm>
          <a:prstGeom prst="rect">
            <a:avLst/>
          </a:prstGeom>
          <a:noFill/>
          <a:ln w="9525">
            <a:noFill/>
            <a:miter lim="800000"/>
            <a:headEnd/>
            <a:tailEnd/>
          </a:ln>
        </p:spPr>
      </p:pic>
      <p:pic>
        <p:nvPicPr>
          <p:cNvPr id="49155" name="Picture 2"/>
          <p:cNvPicPr>
            <a:picLocks noChangeAspect="1" noChangeArrowheads="1"/>
          </p:cNvPicPr>
          <p:nvPr/>
        </p:nvPicPr>
        <p:blipFill>
          <a:blip r:embed="rId3"/>
          <a:srcRect/>
          <a:stretch>
            <a:fillRect/>
          </a:stretch>
        </p:blipFill>
        <p:spPr bwMode="auto">
          <a:xfrm>
            <a:off x="4343400" y="1066800"/>
            <a:ext cx="4518025" cy="5715000"/>
          </a:xfrm>
          <a:prstGeom prst="rect">
            <a:avLst/>
          </a:prstGeom>
          <a:noFill/>
          <a:ln w="9525">
            <a:noFill/>
            <a:miter lim="800000"/>
            <a:headEnd/>
            <a:tailEnd/>
          </a:ln>
        </p:spPr>
      </p:pic>
      <p:sp>
        <p:nvSpPr>
          <p:cNvPr id="49156" name="Title 1"/>
          <p:cNvSpPr>
            <a:spLocks noGrp="1"/>
          </p:cNvSpPr>
          <p:nvPr>
            <p:ph type="title"/>
          </p:nvPr>
        </p:nvSpPr>
        <p:spPr>
          <a:xfrm>
            <a:off x="914400" y="76200"/>
            <a:ext cx="7924800" cy="1143000"/>
          </a:xfrm>
        </p:spPr>
        <p:txBody>
          <a:bodyPr/>
          <a:lstStyle/>
          <a:p>
            <a:r>
              <a:rPr lang="en-US" sz="2400" b="1" smtClean="0"/>
              <a:t>SOA 125, strength 3-3:</a:t>
            </a:r>
            <a:br>
              <a:rPr lang="en-US" sz="2400" b="1" smtClean="0"/>
            </a:br>
            <a:r>
              <a:rPr lang="en-US" sz="2400" b="1" smtClean="0"/>
              <a:t>Congruent (779 ms) vs. Incongruent (762 ms)</a:t>
            </a:r>
          </a:p>
        </p:txBody>
      </p:sp>
      <p:pic>
        <p:nvPicPr>
          <p:cNvPr id="49157" name="Picture 6"/>
          <p:cNvPicPr>
            <a:picLocks noChangeAspect="1" noChangeArrowheads="1"/>
          </p:cNvPicPr>
          <p:nvPr/>
        </p:nvPicPr>
        <p:blipFill>
          <a:blip r:embed="rId4"/>
          <a:srcRect/>
          <a:stretch>
            <a:fillRect/>
          </a:stretch>
        </p:blipFill>
        <p:spPr bwMode="auto">
          <a:xfrm>
            <a:off x="7848600" y="1066800"/>
            <a:ext cx="1066800" cy="5318125"/>
          </a:xfrm>
          <a:prstGeom prst="rect">
            <a:avLst/>
          </a:prstGeom>
          <a:noFill/>
          <a:ln w="9525">
            <a:noFill/>
            <a:miter lim="800000"/>
            <a:headEnd/>
            <a:tailEnd/>
          </a:ln>
        </p:spPr>
      </p:pic>
      <p:pic>
        <p:nvPicPr>
          <p:cNvPr id="49158" name="Picture 3"/>
          <p:cNvPicPr>
            <a:picLocks noChangeAspect="1" noChangeArrowheads="1"/>
          </p:cNvPicPr>
          <p:nvPr/>
        </p:nvPicPr>
        <p:blipFill>
          <a:blip r:embed="rId5"/>
          <a:srcRect/>
          <a:stretch>
            <a:fillRect/>
          </a:stretch>
        </p:blipFill>
        <p:spPr bwMode="auto">
          <a:xfrm>
            <a:off x="304800" y="1600200"/>
            <a:ext cx="609600" cy="4619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p:cNvPicPr>
            <a:picLocks noChangeAspect="1" noChangeArrowheads="1"/>
          </p:cNvPicPr>
          <p:nvPr/>
        </p:nvPicPr>
        <p:blipFill>
          <a:blip r:embed="rId2"/>
          <a:srcRect/>
          <a:stretch>
            <a:fillRect/>
          </a:stretch>
        </p:blipFill>
        <p:spPr bwMode="auto">
          <a:xfrm>
            <a:off x="914400" y="1066800"/>
            <a:ext cx="4470400" cy="5638800"/>
          </a:xfrm>
          <a:prstGeom prst="rect">
            <a:avLst/>
          </a:prstGeom>
          <a:noFill/>
          <a:ln w="9525">
            <a:noFill/>
            <a:miter lim="800000"/>
            <a:headEnd/>
            <a:tailEnd/>
          </a:ln>
        </p:spPr>
      </p:pic>
      <p:pic>
        <p:nvPicPr>
          <p:cNvPr id="50179" name="Picture 2"/>
          <p:cNvPicPr>
            <a:picLocks noChangeAspect="1" noChangeArrowheads="1"/>
          </p:cNvPicPr>
          <p:nvPr/>
        </p:nvPicPr>
        <p:blipFill>
          <a:blip r:embed="rId3"/>
          <a:srcRect/>
          <a:stretch>
            <a:fillRect/>
          </a:stretch>
        </p:blipFill>
        <p:spPr bwMode="auto">
          <a:xfrm>
            <a:off x="4343400" y="1066800"/>
            <a:ext cx="4513263" cy="5638800"/>
          </a:xfrm>
          <a:prstGeom prst="rect">
            <a:avLst/>
          </a:prstGeom>
          <a:noFill/>
          <a:ln w="9525">
            <a:noFill/>
            <a:miter lim="800000"/>
            <a:headEnd/>
            <a:tailEnd/>
          </a:ln>
        </p:spPr>
      </p:pic>
      <p:pic>
        <p:nvPicPr>
          <p:cNvPr id="50180" name="Picture 6"/>
          <p:cNvPicPr>
            <a:picLocks noChangeAspect="1" noChangeArrowheads="1"/>
          </p:cNvPicPr>
          <p:nvPr/>
        </p:nvPicPr>
        <p:blipFill>
          <a:blip r:embed="rId4"/>
          <a:srcRect/>
          <a:stretch>
            <a:fillRect/>
          </a:stretch>
        </p:blipFill>
        <p:spPr bwMode="auto">
          <a:xfrm>
            <a:off x="7848600" y="1143000"/>
            <a:ext cx="1066800" cy="5105400"/>
          </a:xfrm>
          <a:prstGeom prst="rect">
            <a:avLst/>
          </a:prstGeom>
          <a:noFill/>
          <a:ln w="9525">
            <a:noFill/>
            <a:miter lim="800000"/>
            <a:headEnd/>
            <a:tailEnd/>
          </a:ln>
        </p:spPr>
      </p:pic>
      <p:sp>
        <p:nvSpPr>
          <p:cNvPr id="50181" name="Title 1"/>
          <p:cNvSpPr>
            <a:spLocks noGrp="1"/>
          </p:cNvSpPr>
          <p:nvPr>
            <p:ph type="title"/>
          </p:nvPr>
        </p:nvSpPr>
        <p:spPr>
          <a:xfrm>
            <a:off x="914400" y="76200"/>
            <a:ext cx="8077200" cy="1143000"/>
          </a:xfrm>
        </p:spPr>
        <p:txBody>
          <a:bodyPr/>
          <a:lstStyle/>
          <a:p>
            <a:r>
              <a:rPr lang="en-US" sz="2400" b="1" smtClean="0"/>
              <a:t>         SOA 125, strength 3-3: Congruent (779 ms) vs. Congruent but irrelevant mask (772 ms)</a:t>
            </a:r>
          </a:p>
        </p:txBody>
      </p:sp>
      <p:pic>
        <p:nvPicPr>
          <p:cNvPr id="50182" name="Picture 3"/>
          <p:cNvPicPr>
            <a:picLocks noChangeAspect="1" noChangeArrowheads="1"/>
          </p:cNvPicPr>
          <p:nvPr/>
        </p:nvPicPr>
        <p:blipFill>
          <a:blip r:embed="rId5"/>
          <a:srcRect/>
          <a:stretch>
            <a:fillRect/>
          </a:stretch>
        </p:blipFill>
        <p:spPr bwMode="auto">
          <a:xfrm>
            <a:off x="228600" y="1600200"/>
            <a:ext cx="609600" cy="4619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130412"/>
          </a:xfrm>
        </p:spPr>
        <p:txBody>
          <a:bodyPr>
            <a:noAutofit/>
          </a:bodyPr>
          <a:lstStyle/>
          <a:p>
            <a:pPr algn="r" rtl="0"/>
            <a:r>
              <a:rPr lang="fa-IR" sz="3600" dirty="0" smtClean="0"/>
              <a:t>شبکه های عصبی چند لایه-با نظارت</a:t>
            </a:r>
            <a:endParaRPr lang="fa-IR" sz="3600" dirty="0"/>
          </a:p>
        </p:txBody>
      </p:sp>
      <p:sp>
        <p:nvSpPr>
          <p:cNvPr id="3" name="Content Placeholder 2"/>
          <p:cNvSpPr>
            <a:spLocks noGrp="1"/>
          </p:cNvSpPr>
          <p:nvPr>
            <p:ph idx="1"/>
          </p:nvPr>
        </p:nvSpPr>
        <p:spPr/>
        <p:txBody>
          <a:bodyPr/>
          <a:lstStyle/>
          <a:p>
            <a:endParaRPr lang="fa-IR" dirty="0"/>
          </a:p>
        </p:txBody>
      </p:sp>
      <p:pic>
        <p:nvPicPr>
          <p:cNvPr id="25602" name="Picture 2" descr="H:\pres2\ml\pdp++.gif"/>
          <p:cNvPicPr>
            <a:picLocks noChangeAspect="1" noChangeArrowheads="1" noCrop="1"/>
          </p:cNvPicPr>
          <p:nvPr/>
        </p:nvPicPr>
        <p:blipFill>
          <a:blip r:embed="rId2"/>
          <a:srcRect/>
          <a:stretch>
            <a:fillRect/>
          </a:stretch>
        </p:blipFill>
        <p:spPr bwMode="auto">
          <a:xfrm>
            <a:off x="500034" y="1785926"/>
            <a:ext cx="2071702" cy="2071702"/>
          </a:xfrm>
          <a:prstGeom prst="rect">
            <a:avLst/>
          </a:prstGeom>
          <a:noFill/>
        </p:spPr>
      </p:pic>
      <p:pic>
        <p:nvPicPr>
          <p:cNvPr id="25603" name="Picture 3" descr="H:\pres2\ml\hidden1.gif"/>
          <p:cNvPicPr>
            <a:picLocks noChangeAspect="1" noChangeArrowheads="1"/>
          </p:cNvPicPr>
          <p:nvPr/>
        </p:nvPicPr>
        <p:blipFill>
          <a:blip r:embed="rId3"/>
          <a:srcRect/>
          <a:stretch>
            <a:fillRect/>
          </a:stretch>
        </p:blipFill>
        <p:spPr bwMode="auto">
          <a:xfrm>
            <a:off x="2786050" y="1428736"/>
            <a:ext cx="3500462" cy="4865642"/>
          </a:xfrm>
          <a:prstGeom prst="rect">
            <a:avLst/>
          </a:prstGeom>
          <a:noFill/>
        </p:spPr>
      </p:pic>
      <p:pic>
        <p:nvPicPr>
          <p:cNvPr id="25604" name="Picture 4" descr="H:\pres2\ml\Picture3.jpg"/>
          <p:cNvPicPr>
            <a:picLocks noChangeAspect="1" noChangeArrowheads="1"/>
          </p:cNvPicPr>
          <p:nvPr/>
        </p:nvPicPr>
        <p:blipFill>
          <a:blip r:embed="rId4"/>
          <a:srcRect/>
          <a:stretch>
            <a:fillRect/>
          </a:stretch>
        </p:blipFill>
        <p:spPr bwMode="auto">
          <a:xfrm>
            <a:off x="6500826" y="1785926"/>
            <a:ext cx="2125624" cy="2071702"/>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762000" y="1066800"/>
            <a:ext cx="4367213" cy="5762625"/>
          </a:xfrm>
          <a:prstGeom prst="rect">
            <a:avLst/>
          </a:prstGeom>
          <a:noFill/>
          <a:ln w="9525">
            <a:noFill/>
            <a:miter lim="800000"/>
            <a:headEnd/>
            <a:tailEnd/>
          </a:ln>
        </p:spPr>
      </p:pic>
      <p:pic>
        <p:nvPicPr>
          <p:cNvPr id="51203" name="Picture 167"/>
          <p:cNvPicPr>
            <a:picLocks noChangeAspect="1" noChangeArrowheads="1"/>
          </p:cNvPicPr>
          <p:nvPr/>
        </p:nvPicPr>
        <p:blipFill>
          <a:blip r:embed="rId4"/>
          <a:srcRect/>
          <a:stretch>
            <a:fillRect/>
          </a:stretch>
        </p:blipFill>
        <p:spPr bwMode="auto">
          <a:xfrm>
            <a:off x="4191000" y="1066800"/>
            <a:ext cx="4457700" cy="5791200"/>
          </a:xfrm>
          <a:prstGeom prst="rect">
            <a:avLst/>
          </a:prstGeom>
          <a:noFill/>
          <a:ln w="9525">
            <a:noFill/>
            <a:miter lim="800000"/>
            <a:headEnd/>
            <a:tailEnd/>
          </a:ln>
        </p:spPr>
      </p:pic>
      <p:pic>
        <p:nvPicPr>
          <p:cNvPr id="51204" name="Picture 6"/>
          <p:cNvPicPr>
            <a:picLocks noChangeAspect="1" noChangeArrowheads="1"/>
          </p:cNvPicPr>
          <p:nvPr/>
        </p:nvPicPr>
        <p:blipFill>
          <a:blip r:embed="rId5"/>
          <a:srcRect/>
          <a:stretch>
            <a:fillRect/>
          </a:stretch>
        </p:blipFill>
        <p:spPr bwMode="auto">
          <a:xfrm>
            <a:off x="7772400" y="1123950"/>
            <a:ext cx="1217613" cy="5410200"/>
          </a:xfrm>
          <a:prstGeom prst="rect">
            <a:avLst/>
          </a:prstGeom>
          <a:noFill/>
          <a:ln w="9525">
            <a:noFill/>
            <a:miter lim="800000"/>
            <a:headEnd/>
            <a:tailEnd/>
          </a:ln>
        </p:spPr>
      </p:pic>
      <p:sp>
        <p:nvSpPr>
          <p:cNvPr id="51205" name="Title 1"/>
          <p:cNvSpPr>
            <a:spLocks noGrp="1"/>
          </p:cNvSpPr>
          <p:nvPr>
            <p:ph type="title"/>
          </p:nvPr>
        </p:nvSpPr>
        <p:spPr>
          <a:xfrm>
            <a:off x="685800" y="152400"/>
            <a:ext cx="8229600" cy="914400"/>
          </a:xfrm>
        </p:spPr>
        <p:txBody>
          <a:bodyPr/>
          <a:lstStyle/>
          <a:p>
            <a:r>
              <a:rPr lang="en-US" sz="2400" b="1" smtClean="0"/>
              <a:t>SOA 125, strength 3-3, cued prime:</a:t>
            </a:r>
            <a:br>
              <a:rPr lang="en-US" sz="2400" b="1" smtClean="0"/>
            </a:br>
            <a:r>
              <a:rPr lang="en-US" sz="2400" b="1" smtClean="0"/>
              <a:t>Congruent (821 ms) vs. Incongruent (762 ms)</a:t>
            </a:r>
          </a:p>
        </p:txBody>
      </p:sp>
      <p:pic>
        <p:nvPicPr>
          <p:cNvPr id="51206" name="Picture 3"/>
          <p:cNvPicPr>
            <a:picLocks noChangeAspect="1" noChangeArrowheads="1"/>
          </p:cNvPicPr>
          <p:nvPr/>
        </p:nvPicPr>
        <p:blipFill>
          <a:blip r:embed="rId6"/>
          <a:srcRect/>
          <a:stretch>
            <a:fillRect/>
          </a:stretch>
        </p:blipFill>
        <p:spPr bwMode="auto">
          <a:xfrm>
            <a:off x="228600" y="1524000"/>
            <a:ext cx="609600" cy="4619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Title 1"/>
          <p:cNvSpPr>
            <a:spLocks noGrp="1"/>
          </p:cNvSpPr>
          <p:nvPr>
            <p:ph type="title"/>
          </p:nvPr>
        </p:nvSpPr>
        <p:spPr>
          <a:xfrm>
            <a:off x="685800" y="228600"/>
            <a:ext cx="8229600" cy="762000"/>
          </a:xfrm>
        </p:spPr>
        <p:txBody>
          <a:bodyPr>
            <a:normAutofit fontScale="90000"/>
          </a:bodyPr>
          <a:lstStyle/>
          <a:p>
            <a:r>
              <a:rPr lang="en-US" sz="2400" b="1" smtClean="0"/>
              <a:t>SOA 71, strength 2.5-2:</a:t>
            </a:r>
            <a:br>
              <a:rPr lang="en-US" sz="2400" b="1" smtClean="0"/>
            </a:br>
            <a:r>
              <a:rPr lang="en-US" sz="2400" b="1" smtClean="0"/>
              <a:t>Congruent (744 ms) vs. Incongruent (727 ms)</a:t>
            </a:r>
          </a:p>
        </p:txBody>
      </p:sp>
      <p:sp>
        <p:nvSpPr>
          <p:cNvPr id="52226" name="Content Placeholder 2"/>
          <p:cNvSpPr>
            <a:spLocks noGrp="1"/>
          </p:cNvSpPr>
          <p:nvPr>
            <p:ph idx="1"/>
          </p:nvPr>
        </p:nvSpPr>
        <p:spPr/>
        <p:txBody>
          <a:bodyPr/>
          <a:lstStyle/>
          <a:p>
            <a:endParaRPr lang="fa-IR" smtClean="0"/>
          </a:p>
        </p:txBody>
      </p:sp>
      <p:pic>
        <p:nvPicPr>
          <p:cNvPr id="52227" name="Picture 2"/>
          <p:cNvPicPr>
            <a:picLocks noChangeAspect="1" noChangeArrowheads="1"/>
          </p:cNvPicPr>
          <p:nvPr/>
        </p:nvPicPr>
        <p:blipFill>
          <a:blip r:embed="rId2"/>
          <a:srcRect/>
          <a:stretch>
            <a:fillRect/>
          </a:stretch>
        </p:blipFill>
        <p:spPr bwMode="auto">
          <a:xfrm>
            <a:off x="762000" y="1066800"/>
            <a:ext cx="4525963" cy="5686425"/>
          </a:xfrm>
          <a:prstGeom prst="rect">
            <a:avLst/>
          </a:prstGeom>
          <a:noFill/>
          <a:ln w="9525">
            <a:noFill/>
            <a:miter lim="800000"/>
            <a:headEnd/>
            <a:tailEnd/>
          </a:ln>
        </p:spPr>
      </p:pic>
      <p:pic>
        <p:nvPicPr>
          <p:cNvPr id="52228" name="Picture 3"/>
          <p:cNvPicPr>
            <a:picLocks noChangeAspect="1" noChangeArrowheads="1"/>
          </p:cNvPicPr>
          <p:nvPr/>
        </p:nvPicPr>
        <p:blipFill>
          <a:blip r:embed="rId3"/>
          <a:srcRect/>
          <a:stretch>
            <a:fillRect/>
          </a:stretch>
        </p:blipFill>
        <p:spPr bwMode="auto">
          <a:xfrm>
            <a:off x="4114800" y="1068388"/>
            <a:ext cx="4883150" cy="5713412"/>
          </a:xfrm>
          <a:prstGeom prst="rect">
            <a:avLst/>
          </a:prstGeom>
          <a:noFill/>
          <a:ln w="9525">
            <a:noFill/>
            <a:miter lim="800000"/>
            <a:headEnd/>
            <a:tailEnd/>
          </a:ln>
        </p:spPr>
      </p:pic>
      <p:pic>
        <p:nvPicPr>
          <p:cNvPr id="52229" name="Picture 6"/>
          <p:cNvPicPr>
            <a:picLocks noChangeAspect="1" noChangeArrowheads="1"/>
          </p:cNvPicPr>
          <p:nvPr/>
        </p:nvPicPr>
        <p:blipFill>
          <a:blip r:embed="rId4"/>
          <a:srcRect/>
          <a:stretch>
            <a:fillRect/>
          </a:stretch>
        </p:blipFill>
        <p:spPr bwMode="auto">
          <a:xfrm>
            <a:off x="7848600" y="1200150"/>
            <a:ext cx="1181100" cy="5095875"/>
          </a:xfrm>
          <a:prstGeom prst="rect">
            <a:avLst/>
          </a:prstGeom>
          <a:noFill/>
          <a:ln w="9525">
            <a:noFill/>
            <a:miter lim="800000"/>
            <a:headEnd/>
            <a:tailEnd/>
          </a:ln>
        </p:spPr>
      </p:pic>
      <p:pic>
        <p:nvPicPr>
          <p:cNvPr id="52231" name="Picture 3"/>
          <p:cNvPicPr>
            <a:picLocks noChangeAspect="1" noChangeArrowheads="1"/>
          </p:cNvPicPr>
          <p:nvPr/>
        </p:nvPicPr>
        <p:blipFill>
          <a:blip r:embed="rId5"/>
          <a:srcRect/>
          <a:stretch>
            <a:fillRect/>
          </a:stretch>
        </p:blipFill>
        <p:spPr bwMode="auto">
          <a:xfrm>
            <a:off x="228600" y="1524000"/>
            <a:ext cx="609600" cy="4619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itle 1"/>
          <p:cNvSpPr>
            <a:spLocks noGrp="1"/>
          </p:cNvSpPr>
          <p:nvPr>
            <p:ph type="title"/>
          </p:nvPr>
        </p:nvSpPr>
        <p:spPr>
          <a:xfrm>
            <a:off x="762000" y="152400"/>
            <a:ext cx="7924800" cy="914400"/>
          </a:xfrm>
        </p:spPr>
        <p:txBody>
          <a:bodyPr/>
          <a:lstStyle/>
          <a:p>
            <a:r>
              <a:rPr lang="en-US" sz="2400" b="1" smtClean="0"/>
              <a:t>SOA 71, strength 2.5-2, unmasked:</a:t>
            </a:r>
            <a:br>
              <a:rPr lang="en-US" sz="2400" b="1" smtClean="0"/>
            </a:br>
            <a:r>
              <a:rPr lang="en-US" sz="2400" b="1" smtClean="0"/>
              <a:t>Congruent (735 ms) vs. Incongruent (738 ms)</a:t>
            </a:r>
          </a:p>
        </p:txBody>
      </p:sp>
      <p:sp>
        <p:nvSpPr>
          <p:cNvPr id="53250" name="Content Placeholder 2"/>
          <p:cNvSpPr>
            <a:spLocks noGrp="1"/>
          </p:cNvSpPr>
          <p:nvPr>
            <p:ph idx="1"/>
          </p:nvPr>
        </p:nvSpPr>
        <p:spPr/>
        <p:txBody>
          <a:bodyPr/>
          <a:lstStyle/>
          <a:p>
            <a:endParaRPr lang="fa-IR" smtClean="0"/>
          </a:p>
        </p:txBody>
      </p:sp>
      <p:pic>
        <p:nvPicPr>
          <p:cNvPr id="53251" name="Picture 158"/>
          <p:cNvPicPr>
            <a:picLocks noChangeAspect="1" noChangeArrowheads="1"/>
          </p:cNvPicPr>
          <p:nvPr/>
        </p:nvPicPr>
        <p:blipFill>
          <a:blip r:embed="rId3"/>
          <a:srcRect/>
          <a:stretch>
            <a:fillRect/>
          </a:stretch>
        </p:blipFill>
        <p:spPr bwMode="auto">
          <a:xfrm>
            <a:off x="762000" y="1066800"/>
            <a:ext cx="4481513" cy="5791200"/>
          </a:xfrm>
          <a:prstGeom prst="rect">
            <a:avLst/>
          </a:prstGeom>
          <a:noFill/>
          <a:ln w="9525">
            <a:noFill/>
            <a:miter lim="800000"/>
            <a:headEnd/>
            <a:tailEnd/>
          </a:ln>
        </p:spPr>
      </p:pic>
      <p:pic>
        <p:nvPicPr>
          <p:cNvPr id="53252" name="Picture 159"/>
          <p:cNvPicPr>
            <a:picLocks noChangeAspect="1" noChangeArrowheads="1"/>
          </p:cNvPicPr>
          <p:nvPr/>
        </p:nvPicPr>
        <p:blipFill>
          <a:blip r:embed="rId4"/>
          <a:srcRect/>
          <a:stretch>
            <a:fillRect/>
          </a:stretch>
        </p:blipFill>
        <p:spPr bwMode="auto">
          <a:xfrm>
            <a:off x="4191000" y="1031875"/>
            <a:ext cx="4632325" cy="5792788"/>
          </a:xfrm>
          <a:prstGeom prst="rect">
            <a:avLst/>
          </a:prstGeom>
          <a:noFill/>
          <a:ln w="9525">
            <a:noFill/>
            <a:miter lim="800000"/>
            <a:headEnd/>
            <a:tailEnd/>
          </a:ln>
        </p:spPr>
      </p:pic>
      <p:pic>
        <p:nvPicPr>
          <p:cNvPr id="53253" name="Picture 6"/>
          <p:cNvPicPr>
            <a:picLocks noChangeAspect="1" noChangeArrowheads="1"/>
          </p:cNvPicPr>
          <p:nvPr/>
        </p:nvPicPr>
        <p:blipFill>
          <a:blip r:embed="rId5"/>
          <a:srcRect/>
          <a:stretch>
            <a:fillRect/>
          </a:stretch>
        </p:blipFill>
        <p:spPr bwMode="auto">
          <a:xfrm>
            <a:off x="7696200" y="1135063"/>
            <a:ext cx="1227138" cy="5381625"/>
          </a:xfrm>
          <a:prstGeom prst="rect">
            <a:avLst/>
          </a:prstGeom>
          <a:noFill/>
          <a:ln w="9525">
            <a:noFill/>
            <a:miter lim="800000"/>
            <a:headEnd/>
            <a:tailEnd/>
          </a:ln>
        </p:spPr>
      </p:pic>
      <p:pic>
        <p:nvPicPr>
          <p:cNvPr id="53255" name="Picture 3"/>
          <p:cNvPicPr>
            <a:picLocks noChangeAspect="1" noChangeArrowheads="1"/>
          </p:cNvPicPr>
          <p:nvPr/>
        </p:nvPicPr>
        <p:blipFill>
          <a:blip r:embed="rId6"/>
          <a:srcRect/>
          <a:stretch>
            <a:fillRect/>
          </a:stretch>
        </p:blipFill>
        <p:spPr bwMode="auto">
          <a:xfrm>
            <a:off x="228600" y="1524000"/>
            <a:ext cx="609600" cy="4619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066800" y="685800"/>
            <a:ext cx="7848600" cy="1143000"/>
          </a:xfrm>
        </p:spPr>
        <p:txBody>
          <a:bodyPr/>
          <a:lstStyle/>
          <a:p>
            <a:pPr algn="l"/>
            <a:r>
              <a:rPr lang="en-US" sz="3200" smtClean="0"/>
              <a:t>       </a:t>
            </a:r>
            <a:r>
              <a:rPr lang="en-US" sz="3200" b="1" smtClean="0"/>
              <a:t>AA response</a:t>
            </a:r>
          </a:p>
        </p:txBody>
      </p:sp>
      <p:sp>
        <p:nvSpPr>
          <p:cNvPr id="54275" name="Content Placeholder 2"/>
          <p:cNvSpPr>
            <a:spLocks noGrp="1"/>
          </p:cNvSpPr>
          <p:nvPr>
            <p:ph idx="1"/>
          </p:nvPr>
        </p:nvSpPr>
        <p:spPr>
          <a:xfrm>
            <a:off x="152400" y="1600200"/>
            <a:ext cx="8382000" cy="4724400"/>
          </a:xfrm>
        </p:spPr>
        <p:txBody>
          <a:bodyPr/>
          <a:lstStyle/>
          <a:p>
            <a:r>
              <a:rPr lang="en-US" sz="2800" smtClean="0"/>
              <a:t>The changes in the</a:t>
            </a:r>
          </a:p>
          <a:p>
            <a:pPr>
              <a:buFont typeface="Arial" pitchFamily="34" charset="0"/>
              <a:buNone/>
            </a:pPr>
            <a:r>
              <a:rPr lang="en-US" sz="2800" smtClean="0"/>
              <a:t>     refractory period as</a:t>
            </a:r>
          </a:p>
          <a:p>
            <a:pPr>
              <a:buFont typeface="Arial" pitchFamily="34" charset="0"/>
              <a:buNone/>
            </a:pPr>
            <a:r>
              <a:rPr lang="en-US" sz="2800" smtClean="0"/>
              <a:t>     a function of SOA (in</a:t>
            </a:r>
          </a:p>
          <a:p>
            <a:pPr>
              <a:buFont typeface="Arial" pitchFamily="34" charset="0"/>
              <a:buNone/>
            </a:pPr>
            <a:r>
              <a:rPr lang="en-US" sz="2800" smtClean="0"/>
              <a:t>     masked congruent</a:t>
            </a:r>
          </a:p>
          <a:p>
            <a:pPr>
              <a:buFont typeface="Arial" pitchFamily="34" charset="0"/>
              <a:buNone/>
            </a:pPr>
            <a:r>
              <a:rPr lang="en-US" sz="2800" smtClean="0"/>
              <a:t>     trials and prime-target</a:t>
            </a:r>
          </a:p>
          <a:p>
            <a:pPr>
              <a:buFont typeface="Arial" pitchFamily="34" charset="0"/>
              <a:buNone/>
            </a:pPr>
            <a:r>
              <a:rPr lang="en-US" sz="2800" smtClean="0"/>
              <a:t>     strength 3-3) for </a:t>
            </a:r>
          </a:p>
          <a:p>
            <a:pPr>
              <a:buFont typeface="Arial" pitchFamily="34" charset="0"/>
              <a:buNone/>
            </a:pPr>
            <a:r>
              <a:rPr lang="en-US" sz="2800" smtClean="0"/>
              <a:t>     mask-target SOAs 105,</a:t>
            </a:r>
          </a:p>
          <a:p>
            <a:pPr>
              <a:buFont typeface="Arial" pitchFamily="34" charset="0"/>
              <a:buNone/>
            </a:pPr>
            <a:r>
              <a:rPr lang="en-US" sz="2800" smtClean="0"/>
              <a:t>     145, 185, and 225.</a:t>
            </a:r>
          </a:p>
        </p:txBody>
      </p:sp>
      <p:pic>
        <p:nvPicPr>
          <p:cNvPr id="54276" name="Picture 133"/>
          <p:cNvPicPr>
            <a:picLocks noChangeAspect="1" noChangeArrowheads="1"/>
          </p:cNvPicPr>
          <p:nvPr/>
        </p:nvPicPr>
        <p:blipFill>
          <a:blip r:embed="rId2"/>
          <a:srcRect/>
          <a:stretch>
            <a:fillRect/>
          </a:stretch>
        </p:blipFill>
        <p:spPr bwMode="auto">
          <a:xfrm>
            <a:off x="3886200" y="419100"/>
            <a:ext cx="5153025" cy="6362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133600" y="304800"/>
            <a:ext cx="6553200" cy="1036638"/>
          </a:xfrm>
        </p:spPr>
        <p:txBody>
          <a:bodyPr>
            <a:normAutofit fontScale="90000"/>
          </a:bodyPr>
          <a:lstStyle/>
          <a:p>
            <a:r>
              <a:rPr lang="en-US" sz="3200" b="1" smtClean="0"/>
              <a:t>Simulation 3: type and distance effects in Experiment 3 </a:t>
            </a:r>
          </a:p>
        </p:txBody>
      </p:sp>
      <p:sp>
        <p:nvSpPr>
          <p:cNvPr id="3" name="Content Placeholder 2"/>
          <p:cNvSpPr>
            <a:spLocks noGrp="1"/>
          </p:cNvSpPr>
          <p:nvPr>
            <p:ph idx="1"/>
          </p:nvPr>
        </p:nvSpPr>
        <p:spPr>
          <a:xfrm>
            <a:off x="228600" y="1951038"/>
            <a:ext cx="8686800" cy="4525962"/>
          </a:xfrm>
        </p:spPr>
        <p:txBody>
          <a:bodyPr rtlCol="0">
            <a:normAutofit/>
          </a:bodyPr>
          <a:lstStyle/>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fontAlgn="auto">
              <a:spcAft>
                <a:spcPts val="0"/>
              </a:spcAft>
              <a:buFont typeface="Arial" pitchFamily="34" charset="0"/>
              <a:buNone/>
              <a:defRPr/>
            </a:pPr>
            <a:endParaRPr lang="en-US" sz="2800" b="1" dirty="0" smtClean="0"/>
          </a:p>
          <a:p>
            <a:pPr algn="l" fontAlgn="auto">
              <a:spcAft>
                <a:spcPts val="0"/>
              </a:spcAft>
              <a:buFont typeface="Arial" pitchFamily="34" charset="0"/>
              <a:buNone/>
              <a:defRPr/>
            </a:pPr>
            <a:r>
              <a:rPr lang="fa-IR" sz="2800" dirty="0" smtClean="0"/>
              <a:t>-</a:t>
            </a:r>
            <a:r>
              <a:rPr lang="en-US" sz="2800" dirty="0" err="1" smtClean="0"/>
              <a:t>Modelling</a:t>
            </a:r>
            <a:r>
              <a:rPr lang="en-US" sz="2800" dirty="0" smtClean="0"/>
              <a:t> </a:t>
            </a:r>
            <a:r>
              <a:rPr lang="en-US" sz="2800" dirty="0" smtClean="0"/>
              <a:t>results for all </a:t>
            </a:r>
            <a:r>
              <a:rPr lang="en-US" sz="2800" dirty="0" smtClean="0"/>
              <a:t>prime</a:t>
            </a:r>
          </a:p>
          <a:p>
            <a:pPr algn="l" fontAlgn="auto">
              <a:spcAft>
                <a:spcPts val="0"/>
              </a:spcAft>
              <a:buFont typeface="Arial" pitchFamily="34" charset="0"/>
              <a:buNone/>
              <a:defRPr/>
            </a:pPr>
            <a:r>
              <a:rPr lang="en-US" sz="2800" dirty="0" smtClean="0"/>
              <a:t>target </a:t>
            </a:r>
            <a:r>
              <a:rPr lang="en-US" sz="2800" dirty="0" smtClean="0"/>
              <a:t>weight combinations.   </a:t>
            </a:r>
          </a:p>
          <a:p>
            <a:pPr fontAlgn="auto">
              <a:spcAft>
                <a:spcPts val="0"/>
              </a:spcAft>
              <a:defRPr/>
            </a:pPr>
            <a:endParaRPr lang="en-US" dirty="0"/>
          </a:p>
        </p:txBody>
      </p:sp>
      <p:pic>
        <p:nvPicPr>
          <p:cNvPr id="55300" name="Picture 18"/>
          <p:cNvPicPr>
            <a:picLocks noChangeAspect="1" noChangeArrowheads="1"/>
          </p:cNvPicPr>
          <p:nvPr/>
        </p:nvPicPr>
        <p:blipFill>
          <a:blip r:embed="rId2"/>
          <a:srcRect/>
          <a:stretch>
            <a:fillRect/>
          </a:stretch>
        </p:blipFill>
        <p:spPr bwMode="auto">
          <a:xfrm>
            <a:off x="1143000" y="4914900"/>
            <a:ext cx="990600" cy="342900"/>
          </a:xfrm>
          <a:prstGeom prst="rect">
            <a:avLst/>
          </a:prstGeom>
          <a:noFill/>
          <a:ln w="9525">
            <a:noFill/>
            <a:miter lim="800000"/>
            <a:headEnd/>
            <a:tailEnd/>
          </a:ln>
        </p:spPr>
      </p:pic>
      <p:pic>
        <p:nvPicPr>
          <p:cNvPr id="55301" name="Picture 19"/>
          <p:cNvPicPr>
            <a:picLocks noChangeAspect="1" noChangeArrowheads="1"/>
          </p:cNvPicPr>
          <p:nvPr/>
        </p:nvPicPr>
        <p:blipFill>
          <a:blip r:embed="rId3"/>
          <a:srcRect/>
          <a:stretch>
            <a:fillRect/>
          </a:stretch>
        </p:blipFill>
        <p:spPr bwMode="auto">
          <a:xfrm>
            <a:off x="2286000" y="4914900"/>
            <a:ext cx="990600" cy="314325"/>
          </a:xfrm>
          <a:prstGeom prst="rect">
            <a:avLst/>
          </a:prstGeom>
          <a:noFill/>
          <a:ln w="9525">
            <a:noFill/>
            <a:miter lim="800000"/>
            <a:headEnd/>
            <a:tailEnd/>
          </a:ln>
        </p:spPr>
      </p:pic>
      <p:pic>
        <p:nvPicPr>
          <p:cNvPr id="55302" name="Picture 20"/>
          <p:cNvPicPr>
            <a:picLocks noChangeAspect="1" noChangeArrowheads="1"/>
          </p:cNvPicPr>
          <p:nvPr/>
        </p:nvPicPr>
        <p:blipFill>
          <a:blip r:embed="rId4"/>
          <a:srcRect/>
          <a:stretch>
            <a:fillRect/>
          </a:stretch>
        </p:blipFill>
        <p:spPr bwMode="auto">
          <a:xfrm>
            <a:off x="3438525" y="4914900"/>
            <a:ext cx="1057275" cy="333375"/>
          </a:xfrm>
          <a:prstGeom prst="rect">
            <a:avLst/>
          </a:prstGeom>
          <a:noFill/>
          <a:ln w="9525">
            <a:noFill/>
            <a:miter lim="800000"/>
            <a:headEnd/>
            <a:tailEnd/>
          </a:ln>
        </p:spPr>
      </p:pic>
      <p:pic>
        <p:nvPicPr>
          <p:cNvPr id="55303" name="Picture 3"/>
          <p:cNvPicPr>
            <a:picLocks noChangeAspect="1" noChangeArrowheads="1"/>
          </p:cNvPicPr>
          <p:nvPr/>
        </p:nvPicPr>
        <p:blipFill>
          <a:blip r:embed="rId5"/>
          <a:srcRect/>
          <a:stretch>
            <a:fillRect/>
          </a:stretch>
        </p:blipFill>
        <p:spPr bwMode="auto">
          <a:xfrm>
            <a:off x="5105400" y="1428750"/>
            <a:ext cx="3810000" cy="2447925"/>
          </a:xfrm>
          <a:prstGeom prst="rect">
            <a:avLst/>
          </a:prstGeom>
          <a:noFill/>
          <a:ln w="9525">
            <a:noFill/>
            <a:miter lim="800000"/>
            <a:headEnd/>
            <a:tailEnd/>
          </a:ln>
        </p:spPr>
      </p:pic>
      <p:pic>
        <p:nvPicPr>
          <p:cNvPr id="55304" name="Picture 8"/>
          <p:cNvPicPr>
            <a:picLocks noChangeAspect="1" noChangeArrowheads="1"/>
          </p:cNvPicPr>
          <p:nvPr/>
        </p:nvPicPr>
        <p:blipFill>
          <a:blip r:embed="rId6"/>
          <a:srcRect/>
          <a:stretch>
            <a:fillRect/>
          </a:stretch>
        </p:blipFill>
        <p:spPr bwMode="auto">
          <a:xfrm>
            <a:off x="5133975" y="3949700"/>
            <a:ext cx="3748088" cy="2527300"/>
          </a:xfrm>
          <a:prstGeom prst="rect">
            <a:avLst/>
          </a:prstGeom>
          <a:noFill/>
          <a:ln w="9525">
            <a:noFill/>
            <a:miter lim="800000"/>
            <a:headEnd/>
            <a:tailEnd/>
          </a:ln>
        </p:spPr>
      </p:pic>
      <p:pic>
        <p:nvPicPr>
          <p:cNvPr id="55305" name="Picture 2"/>
          <p:cNvPicPr>
            <a:picLocks noChangeAspect="1" noChangeArrowheads="1"/>
          </p:cNvPicPr>
          <p:nvPr/>
        </p:nvPicPr>
        <p:blipFill>
          <a:blip r:embed="rId7"/>
          <a:srcRect/>
          <a:stretch>
            <a:fillRect/>
          </a:stretch>
        </p:blipFill>
        <p:spPr bwMode="auto">
          <a:xfrm>
            <a:off x="304800" y="1466850"/>
            <a:ext cx="4419600" cy="3409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smtClean="0"/>
              <a:t>مثال: بازشناسی کلمه نوشتاری</a:t>
            </a:r>
            <a:endParaRPr lang="fa-IR" dirty="0"/>
          </a:p>
        </p:txBody>
      </p:sp>
      <p:sp>
        <p:nvSpPr>
          <p:cNvPr id="3" name="Content Placeholder 2"/>
          <p:cNvSpPr>
            <a:spLocks noGrp="1"/>
          </p:cNvSpPr>
          <p:nvPr>
            <p:ph idx="1"/>
          </p:nvPr>
        </p:nvSpPr>
        <p:spPr/>
        <p:txBody>
          <a:bodyPr/>
          <a:lstStyle/>
          <a:p>
            <a:endParaRPr lang="fa-IR"/>
          </a:p>
        </p:txBody>
      </p:sp>
      <p:pic>
        <p:nvPicPr>
          <p:cNvPr id="26626" name="Picture 2"/>
          <p:cNvPicPr>
            <a:picLocks noChangeAspect="1" noChangeArrowheads="1"/>
          </p:cNvPicPr>
          <p:nvPr/>
        </p:nvPicPr>
        <p:blipFill>
          <a:blip r:embed="rId2"/>
          <a:srcRect/>
          <a:stretch>
            <a:fillRect/>
          </a:stretch>
        </p:blipFill>
        <p:spPr bwMode="auto">
          <a:xfrm>
            <a:off x="142876" y="1182537"/>
            <a:ext cx="8858280" cy="5461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7" name="Object 3"/>
          <p:cNvGraphicFramePr>
            <a:graphicFrameLocks noChangeAspect="1"/>
          </p:cNvGraphicFramePr>
          <p:nvPr>
            <p:ph type="subTitle" idx="1"/>
          </p:nvPr>
        </p:nvGraphicFramePr>
        <p:xfrm>
          <a:off x="771527" y="808948"/>
          <a:ext cx="7658125" cy="4548878"/>
        </p:xfrm>
        <a:graphic>
          <a:graphicData uri="http://schemas.openxmlformats.org/presentationml/2006/ole">
            <p:oleObj spid="_x0000_s1026" name="Bitmap Image" r:id="rId3" imgW="6333333" imgH="3761905" progId="PBrush">
              <p:embed/>
            </p:oleObj>
          </a:graphicData>
        </a:graphic>
      </p:graphicFrame>
      <p:sp>
        <p:nvSpPr>
          <p:cNvPr id="11269" name="Rectangle 5"/>
          <p:cNvSpPr>
            <a:spLocks noChangeArrowheads="1"/>
          </p:cNvSpPr>
          <p:nvPr/>
        </p:nvSpPr>
        <p:spPr bwMode="auto">
          <a:xfrm>
            <a:off x="0" y="5572140"/>
            <a:ext cx="9144000" cy="1006475"/>
          </a:xfrm>
          <a:prstGeom prst="rect">
            <a:avLst/>
          </a:prstGeom>
          <a:noFill/>
          <a:ln w="9525">
            <a:noFill/>
            <a:miter lim="800000"/>
            <a:headEnd/>
            <a:tailEnd/>
          </a:ln>
          <a:effectLst/>
        </p:spPr>
        <p:txBody>
          <a:bodyPr>
            <a:spAutoFit/>
          </a:bodyPr>
          <a:lstStyle/>
          <a:p>
            <a:pPr algn="l"/>
            <a:r>
              <a:rPr lang="en-US" sz="2000" b="1" dirty="0">
                <a:effectLst>
                  <a:outerShdw blurRad="38100" dist="38100" dir="2700000" algn="tl">
                    <a:srgbClr val="000000"/>
                  </a:outerShdw>
                </a:effectLst>
                <a:latin typeface="Times New Roman" pitchFamily="18" charset="0"/>
                <a:cs typeface="Times New Roman" pitchFamily="18" charset="0"/>
              </a:rPr>
              <a:t>Input patterns were </a:t>
            </a:r>
            <a:r>
              <a:rPr lang="en-US" sz="2000" b="1" dirty="0" smtClean="0">
                <a:solidFill>
                  <a:srgbClr val="F91561"/>
                </a:solidFill>
                <a:effectLst>
                  <a:outerShdw blurRad="38100" dist="38100" dir="2700000" algn="tl">
                    <a:srgbClr val="000000"/>
                  </a:outerShdw>
                </a:effectLst>
                <a:latin typeface="Times New Roman" pitchFamily="18" charset="0"/>
                <a:cs typeface="Times New Roman" pitchFamily="18" charset="0"/>
              </a:rPr>
              <a:t>random </a:t>
            </a:r>
            <a:r>
              <a:rPr lang="en-US" sz="2000" b="1" dirty="0">
                <a:solidFill>
                  <a:srgbClr val="F91561"/>
                </a:solidFill>
                <a:effectLst>
                  <a:outerShdw blurRad="38100" dist="38100" dir="2700000" algn="tl">
                    <a:srgbClr val="000000"/>
                  </a:outerShdw>
                </a:effectLst>
                <a:latin typeface="Times New Roman" pitchFamily="18" charset="0"/>
                <a:cs typeface="Times New Roman" pitchFamily="18" charset="0"/>
              </a:rPr>
              <a:t>binary</a:t>
            </a:r>
            <a:r>
              <a:rPr lang="en-US" sz="2000" b="1" dirty="0">
                <a:effectLst>
                  <a:outerShdw blurRad="38100" dist="38100" dir="2700000" algn="tl">
                    <a:srgbClr val="000000"/>
                  </a:outerShdw>
                </a:effectLst>
                <a:latin typeface="Times New Roman" pitchFamily="18" charset="0"/>
                <a:cs typeface="Times New Roman" pitchFamily="18" charset="0"/>
              </a:rPr>
              <a:t> codes with  20% 1s and 80% 0s. The output patterns produced by changing 10% of bits from 1 to 0 or vice versa. 100 patterns </a:t>
            </a:r>
            <a:r>
              <a:rPr lang="en-US" sz="2000" b="1" dirty="0" smtClean="0">
                <a:effectLst>
                  <a:outerShdw blurRad="38100" dist="38100" dir="2700000" algn="tl">
                    <a:srgbClr val="000000"/>
                  </a:outerShdw>
                </a:effectLst>
                <a:latin typeface="Times New Roman" pitchFamily="18" charset="0"/>
                <a:cs typeface="Times New Roman" pitchFamily="18" charset="0"/>
              </a:rPr>
              <a:t>were used </a:t>
            </a:r>
            <a:r>
              <a:rPr lang="en-US" sz="2000" b="1" dirty="0">
                <a:effectLst>
                  <a:outerShdw blurRad="38100" dist="38100" dir="2700000" algn="tl">
                    <a:srgbClr val="000000"/>
                  </a:outerShdw>
                </a:effectLst>
                <a:latin typeface="Times New Roman" pitchFamily="18" charset="0"/>
                <a:cs typeface="Times New Roman" pitchFamily="18" charset="0"/>
              </a:rPr>
              <a:t>for L1 and the same number </a:t>
            </a:r>
            <a:r>
              <a:rPr lang="en-US" sz="2000" b="1" dirty="0" smtClean="0">
                <a:effectLst>
                  <a:outerShdw blurRad="38100" dist="38100" dir="2700000" algn="tl">
                    <a:srgbClr val="000000"/>
                  </a:outerShdw>
                </a:effectLst>
                <a:latin typeface="Times New Roman" pitchFamily="18" charset="0"/>
                <a:cs typeface="Times New Roman" pitchFamily="18" charset="0"/>
              </a:rPr>
              <a:t>for </a:t>
            </a:r>
            <a:r>
              <a:rPr lang="en-US" sz="2000" b="1" dirty="0">
                <a:effectLst>
                  <a:outerShdw blurRad="38100" dist="38100" dir="2700000" algn="tl">
                    <a:srgbClr val="000000"/>
                  </a:outerShdw>
                </a:effectLst>
                <a:latin typeface="Times New Roman" pitchFamily="18" charset="0"/>
                <a:cs typeface="Times New Roman" pitchFamily="18" charset="0"/>
              </a:rPr>
              <a:t>L2.</a:t>
            </a:r>
          </a:p>
        </p:txBody>
      </p:sp>
      <p:sp>
        <p:nvSpPr>
          <p:cNvPr id="4" name="Rectangle 5"/>
          <p:cNvSpPr>
            <a:spLocks noChangeArrowheads="1"/>
          </p:cNvSpPr>
          <p:nvPr/>
        </p:nvSpPr>
        <p:spPr bwMode="auto">
          <a:xfrm>
            <a:off x="0" y="0"/>
            <a:ext cx="8429652" cy="646331"/>
          </a:xfrm>
          <a:prstGeom prst="rect">
            <a:avLst/>
          </a:prstGeom>
          <a:noFill/>
          <a:ln w="9525">
            <a:noFill/>
            <a:miter lim="800000"/>
            <a:headEnd/>
            <a:tailEnd/>
          </a:ln>
          <a:effectLst/>
        </p:spPr>
        <p:txBody>
          <a:bodyPr wrap="square">
            <a:spAutoFit/>
          </a:bodyPr>
          <a:lstStyle/>
          <a:p>
            <a:r>
              <a:rPr lang="fa-IR" sz="3600" b="1" dirty="0" smtClean="0">
                <a:effectLst>
                  <a:outerShdw blurRad="38100" dist="38100" dir="2700000" algn="tl">
                    <a:srgbClr val="000000"/>
                  </a:outerShdw>
                </a:effectLst>
                <a:latin typeface="Times New Roman" pitchFamily="18" charset="0"/>
                <a:cs typeface="Times New Roman" pitchFamily="18" charset="0"/>
              </a:rPr>
              <a:t>شبیه سازی ترتیب یادگیری</a:t>
            </a:r>
            <a:endParaRPr lang="en-US" sz="3600" b="1" dirty="0">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1"/>
          </p:nvPr>
        </p:nvSpPr>
        <p:spPr>
          <a:xfrm>
            <a:off x="1" y="5516564"/>
            <a:ext cx="8820150" cy="1341437"/>
          </a:xfrm>
        </p:spPr>
        <p:txBody>
          <a:bodyPr/>
          <a:lstStyle/>
          <a:p>
            <a:pPr algn="l">
              <a:lnSpc>
                <a:spcPct val="80000"/>
              </a:lnSpc>
            </a:pPr>
            <a:r>
              <a:rPr lang="en-US" sz="3200" b="1"/>
              <a:t>In simulation 1, </a:t>
            </a:r>
            <a:r>
              <a:rPr lang="en-US" sz="3200" b="1">
                <a:solidFill>
                  <a:srgbClr val="F91561"/>
                </a:solidFill>
              </a:rPr>
              <a:t>only L1</a:t>
            </a:r>
            <a:r>
              <a:rPr lang="en-US" sz="3200" b="1"/>
              <a:t> was trained for 300 epochs. The model has not been trained on L2 at this moment. </a:t>
            </a:r>
          </a:p>
        </p:txBody>
      </p:sp>
      <p:pic>
        <p:nvPicPr>
          <p:cNvPr id="2051" name="Picture 3"/>
          <p:cNvPicPr>
            <a:picLocks noChangeAspect="1" noChangeArrowheads="1"/>
          </p:cNvPicPr>
          <p:nvPr/>
        </p:nvPicPr>
        <p:blipFill>
          <a:blip r:embed="rId2"/>
          <a:srcRect/>
          <a:stretch>
            <a:fillRect/>
          </a:stretch>
        </p:blipFill>
        <p:spPr bwMode="auto">
          <a:xfrm>
            <a:off x="714348" y="571480"/>
            <a:ext cx="7821087" cy="4576781"/>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1"/>
          </p:nvPr>
        </p:nvSpPr>
        <p:spPr>
          <a:xfrm>
            <a:off x="323850" y="5214950"/>
            <a:ext cx="8820150" cy="1557337"/>
          </a:xfrm>
        </p:spPr>
        <p:txBody>
          <a:bodyPr/>
          <a:lstStyle/>
          <a:p>
            <a:pPr algn="l">
              <a:lnSpc>
                <a:spcPct val="80000"/>
              </a:lnSpc>
            </a:pPr>
            <a:r>
              <a:rPr lang="en-US" sz="2800" b="1" dirty="0">
                <a:latin typeface="Times New Roman" pitchFamily="18" charset="0"/>
                <a:cs typeface="Times New Roman" pitchFamily="18" charset="0"/>
              </a:rPr>
              <a:t>In simulation 2, the trained model of simulation 1 was trained on L2 for another 300 epochs. As a </a:t>
            </a:r>
            <a:r>
              <a:rPr lang="en-US" sz="2800" b="1" dirty="0">
                <a:solidFill>
                  <a:srgbClr val="F91561"/>
                </a:solidFill>
                <a:latin typeface="Times New Roman" pitchFamily="18" charset="0"/>
                <a:cs typeface="Times New Roman" pitchFamily="18" charset="0"/>
              </a:rPr>
              <a:t>catastrophic</a:t>
            </a:r>
            <a:r>
              <a:rPr lang="en-US" sz="2800" b="1" dirty="0">
                <a:latin typeface="Times New Roman" pitchFamily="18" charset="0"/>
                <a:cs typeface="Times New Roman" pitchFamily="18" charset="0"/>
              </a:rPr>
              <a:t> effect. the learning of L2 destroyed the learning of L1 because L1 has no longer been trained alongside L2.</a:t>
            </a:r>
            <a:r>
              <a:rPr lang="en-US" sz="2800" b="1" dirty="0">
                <a:solidFill>
                  <a:srgbClr val="F91561"/>
                </a:solidFill>
                <a:latin typeface="Times New Roman" pitchFamily="18" charset="0"/>
                <a:cs typeface="Times New Roman" pitchFamily="18" charset="0"/>
              </a:rPr>
              <a:t>    </a:t>
            </a:r>
          </a:p>
        </p:txBody>
      </p:sp>
      <p:graphicFrame>
        <p:nvGraphicFramePr>
          <p:cNvPr id="13317" name="Object 5"/>
          <p:cNvGraphicFramePr>
            <a:graphicFrameLocks noChangeAspect="1"/>
          </p:cNvGraphicFramePr>
          <p:nvPr/>
        </p:nvGraphicFramePr>
        <p:xfrm>
          <a:off x="1513743" y="188913"/>
          <a:ext cx="6249865" cy="4983162"/>
        </p:xfrm>
        <a:graphic>
          <a:graphicData uri="http://schemas.openxmlformats.org/presentationml/2006/ole">
            <p:oleObj spid="_x0000_s3074" name="Bitmap Image" r:id="rId3" imgW="4400000" imgH="3238095" progId="PBrush">
              <p:embed/>
            </p:oleObj>
          </a:graphicData>
        </a:graphic>
      </p:graphicFrame>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125</TotalTime>
  <Words>1722</Words>
  <Application>Microsoft Office PowerPoint</Application>
  <PresentationFormat>On-screen Show (4:3)</PresentationFormat>
  <Paragraphs>299</Paragraphs>
  <Slides>54</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Module</vt:lpstr>
      <vt:lpstr>Bitmap Image</vt:lpstr>
      <vt:lpstr>محاسبات عصبی-شناختی </vt:lpstr>
      <vt:lpstr>ذهن و بدن: فلاسفه قدیم</vt:lpstr>
      <vt:lpstr>هوش مصنوعی و علوم شناختی</vt:lpstr>
      <vt:lpstr>شبکه های عصبی</vt:lpstr>
      <vt:lpstr>شبکه های عصبی چند لایه-با نظارت</vt:lpstr>
      <vt:lpstr>مثال: بازشناسی کلمه نوشتاری</vt:lpstr>
      <vt:lpstr>Slide 7</vt:lpstr>
      <vt:lpstr>Slide 8</vt:lpstr>
      <vt:lpstr>Slide 9</vt:lpstr>
      <vt:lpstr>Slide 10</vt:lpstr>
      <vt:lpstr>The nonlinear (logistic activation) function that its slope is greatest when its input is around 0, as at the start of training while decreases in both positive and negative directions as training proceeds. </vt:lpstr>
      <vt:lpstr>Conclusion</vt:lpstr>
      <vt:lpstr>آخرین مطالعه</vt:lpstr>
      <vt:lpstr>آماده سازی حرکتی-معنایی</vt:lpstr>
      <vt:lpstr>Slide 15</vt:lpstr>
      <vt:lpstr>Slide 16</vt:lpstr>
      <vt:lpstr>Slide 17</vt:lpstr>
      <vt:lpstr>Slide 18</vt:lpstr>
      <vt:lpstr>Modeling Goals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Fitting the model</vt:lpstr>
      <vt:lpstr>Simulation of PCE at short and NCE at long mask-target SOA</vt:lpstr>
      <vt:lpstr>Slide 34</vt:lpstr>
      <vt:lpstr>Simulation of stimuli degradation</vt:lpstr>
      <vt:lpstr>Simulation of mask density</vt:lpstr>
      <vt:lpstr>Simulation of mask relation</vt:lpstr>
      <vt:lpstr>Simulation of spatial cueing</vt:lpstr>
      <vt:lpstr>Simulation of masking effect in Experiment 1</vt:lpstr>
      <vt:lpstr>Simulation of masking effect in Experiment 2 (Number-Symbol)</vt:lpstr>
      <vt:lpstr>                   Simulation of type and distance effects in                                  Experiment 3             cntd. </vt:lpstr>
      <vt:lpstr>Simulation of Experiment 4 (cued) compared to Experiment 3 (uncued)</vt:lpstr>
      <vt:lpstr>Questions?</vt:lpstr>
      <vt:lpstr>Activations in the model (a congruent trial, SOA 125)</vt:lpstr>
      <vt:lpstr>Some equations</vt:lpstr>
      <vt:lpstr>Left-Right in ML (congruent and incongruent trials)</vt:lpstr>
      <vt:lpstr>SOA 71, strength 3-3: Congruent (698 ms) vs. Incongruent (721 ms)</vt:lpstr>
      <vt:lpstr>SOA 125, strength 3-3: Congruent (779 ms) vs. Incongruent (762 ms)</vt:lpstr>
      <vt:lpstr>         SOA 125, strength 3-3: Congruent (779 ms) vs. Congruent but irrelevant mask (772 ms)</vt:lpstr>
      <vt:lpstr>SOA 125, strength 3-3, cued prime: Congruent (821 ms) vs. Incongruent (762 ms)</vt:lpstr>
      <vt:lpstr>SOA 71, strength 2.5-2: Congruent (744 ms) vs. Incongruent (727 ms)</vt:lpstr>
      <vt:lpstr>SOA 71, strength 2.5-2, unmasked: Congruent (735 ms) vs. Incongruent (738 ms)</vt:lpstr>
      <vt:lpstr>       AA response</vt:lpstr>
      <vt:lpstr>Simulation 3: type and distance effects in Experiment 3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Iran Com</dc:creator>
  <cp:lastModifiedBy>Iran Com</cp:lastModifiedBy>
  <cp:revision>14</cp:revision>
  <dcterms:created xsi:type="dcterms:W3CDTF">2008-05-26T05:40:52Z</dcterms:created>
  <dcterms:modified xsi:type="dcterms:W3CDTF">2008-05-27T11:15:25Z</dcterms:modified>
</cp:coreProperties>
</file>