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1" r:id="rId3"/>
    <p:sldId id="262" r:id="rId4"/>
    <p:sldId id="258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50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3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7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0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5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335EC4-6417-4250-AFDD-FF0E9A3FFE1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900993-DED7-42BF-92A5-D86652F4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828F-4C42-813C-5EA1-2BD1168FC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SALARY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8B785-A22C-EBCC-FA04-64DEBB84C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Alisha Souza</a:t>
            </a:r>
          </a:p>
        </p:txBody>
      </p:sp>
    </p:spTree>
    <p:extLst>
      <p:ext uri="{BB962C8B-B14F-4D97-AF65-F5344CB8AC3E}">
        <p14:creationId xmlns:p14="http://schemas.microsoft.com/office/powerpoint/2010/main" val="2657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99F3-1809-A96E-EF61-B5E13E7C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65F9-51C5-C570-88CE-7AF92FCC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To hire a top talent full time Data Scientist while providing a competitive salary</a:t>
            </a:r>
          </a:p>
          <a:p>
            <a:r>
              <a:rPr lang="en-US" sz="3600" dirty="0"/>
              <a:t>Small company but expanding rapidly</a:t>
            </a:r>
          </a:p>
          <a:p>
            <a:r>
              <a:rPr lang="en-US" sz="3600" dirty="0"/>
              <a:t>Possibility of needing a full Data Science team in the future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8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E990-F309-307A-08DF-F152A8B0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5C24-81BB-1750-2241-E858AE79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Utilized a data set that looked at:</a:t>
            </a:r>
          </a:p>
          <a:p>
            <a:pPr lvl="1"/>
            <a:r>
              <a:rPr lang="en-US" sz="3200" dirty="0"/>
              <a:t>Full Time Data Scientists</a:t>
            </a:r>
          </a:p>
          <a:p>
            <a:pPr lvl="2"/>
            <a:r>
              <a:rPr lang="en-US" sz="3200" dirty="0"/>
              <a:t>Experience Levels</a:t>
            </a:r>
          </a:p>
          <a:p>
            <a:pPr lvl="2"/>
            <a:r>
              <a:rPr lang="en-US" sz="3200" dirty="0"/>
              <a:t>Small, Midsize &amp; Large Companies</a:t>
            </a:r>
          </a:p>
          <a:p>
            <a:pPr lvl="2"/>
            <a:r>
              <a:rPr lang="en-US" sz="3200" dirty="0"/>
              <a:t>Data Scientists that worked in the U.S. &amp; Data Scientists out of the U.S.</a:t>
            </a:r>
          </a:p>
          <a:p>
            <a:pPr lvl="2"/>
            <a:r>
              <a:rPr lang="en-US" sz="3200" dirty="0"/>
              <a:t>Data Scientist that worked 100% remote, 50% remote &amp; fully on site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9BF3E-C69C-CEBB-DADB-8504D40B0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989" y="858590"/>
            <a:ext cx="8136897" cy="503170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B5C92-4C40-2CFF-8416-F6311A7F1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875" y="1047276"/>
            <a:ext cx="2157412" cy="442164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Average Entry Level Salary</a:t>
            </a:r>
          </a:p>
          <a:p>
            <a:r>
              <a:rPr lang="en-US" dirty="0"/>
              <a:t>54,780</a:t>
            </a:r>
          </a:p>
          <a:p>
            <a:endParaRPr lang="en-US" dirty="0"/>
          </a:p>
          <a:p>
            <a:r>
              <a:rPr lang="en-US" dirty="0"/>
              <a:t>Average Mid Level Salary</a:t>
            </a:r>
          </a:p>
          <a:p>
            <a:r>
              <a:rPr lang="en-US" dirty="0"/>
              <a:t>$81,734</a:t>
            </a:r>
          </a:p>
          <a:p>
            <a:endParaRPr lang="en-US" dirty="0"/>
          </a:p>
          <a:p>
            <a:r>
              <a:rPr lang="en-US" dirty="0"/>
              <a:t>Average Senior Level Salary</a:t>
            </a:r>
          </a:p>
          <a:p>
            <a:r>
              <a:rPr lang="en-US" dirty="0"/>
              <a:t>$152,971</a:t>
            </a:r>
          </a:p>
        </p:txBody>
      </p:sp>
    </p:spTree>
    <p:extLst>
      <p:ext uri="{BB962C8B-B14F-4D97-AF65-F5344CB8AC3E}">
        <p14:creationId xmlns:p14="http://schemas.microsoft.com/office/powerpoint/2010/main" val="247492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A9CA8-B20F-7626-6716-E0FE362F4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15" y="1021719"/>
            <a:ext cx="8440057" cy="52191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D189-C206-DD49-0F2B-2DF7D320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86686" y="1323535"/>
            <a:ext cx="2111829" cy="4615544"/>
          </a:xfrm>
        </p:spPr>
        <p:txBody>
          <a:bodyPr/>
          <a:lstStyle/>
          <a:p>
            <a:r>
              <a:rPr lang="en-US" dirty="0"/>
              <a:t>Average Fully on Site Salary</a:t>
            </a:r>
          </a:p>
          <a:p>
            <a:r>
              <a:rPr lang="en-US" dirty="0"/>
              <a:t>99,520</a:t>
            </a:r>
          </a:p>
          <a:p>
            <a:endParaRPr lang="en-US" dirty="0"/>
          </a:p>
          <a:p>
            <a:r>
              <a:rPr lang="en-US" dirty="0"/>
              <a:t>Average 50% remote Salary</a:t>
            </a:r>
          </a:p>
          <a:p>
            <a:r>
              <a:rPr lang="en-US" dirty="0"/>
              <a:t>$75,692</a:t>
            </a:r>
          </a:p>
          <a:p>
            <a:endParaRPr lang="en-US" dirty="0"/>
          </a:p>
          <a:p>
            <a:r>
              <a:rPr lang="en-US" dirty="0"/>
              <a:t>Average 100% Remote  Salary</a:t>
            </a:r>
          </a:p>
          <a:p>
            <a:r>
              <a:rPr lang="en-US" dirty="0"/>
              <a:t>$123,422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D662F-322C-ACC5-A809-3C2FAB6C8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864" y="870205"/>
            <a:ext cx="8275781" cy="51175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743C5-145D-4E42-D106-9BAD8F06A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640" y="979714"/>
            <a:ext cx="2462213" cy="6045200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Average Small Company Salary  (inc. all experience levels)</a:t>
            </a:r>
          </a:p>
          <a:p>
            <a:r>
              <a:rPr lang="en-US" sz="2600" dirty="0"/>
              <a:t>53,438</a:t>
            </a:r>
          </a:p>
          <a:p>
            <a:r>
              <a:rPr lang="en-US" sz="2600" dirty="0"/>
              <a:t>*note lower salary for mid level experienced Data Scientist for Small Company</a:t>
            </a:r>
          </a:p>
          <a:p>
            <a:endParaRPr lang="en-US" sz="2600" dirty="0"/>
          </a:p>
          <a:p>
            <a:r>
              <a:rPr lang="en-US" sz="2600" dirty="0"/>
              <a:t>Average Medium Company Salary  (inc. all experience levels)</a:t>
            </a:r>
          </a:p>
          <a:p>
            <a:r>
              <a:rPr lang="en-US" sz="2600" dirty="0"/>
              <a:t>$127,084</a:t>
            </a:r>
          </a:p>
          <a:p>
            <a:endParaRPr lang="en-US" sz="2600" dirty="0"/>
          </a:p>
          <a:p>
            <a:r>
              <a:rPr lang="en-US" sz="2600" dirty="0"/>
              <a:t>Average Large Company Salary  (inc. all experience levels)</a:t>
            </a:r>
          </a:p>
          <a:p>
            <a:r>
              <a:rPr lang="en-US" sz="2600" dirty="0"/>
              <a:t>$103,313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DB66E0-140A-2672-E21E-26277D03C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029" y="797333"/>
            <a:ext cx="8524875" cy="526333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3214-0A6E-2416-B425-225BDCA1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97743"/>
            <a:ext cx="2955698" cy="3811588"/>
          </a:xfrm>
        </p:spPr>
        <p:txBody>
          <a:bodyPr>
            <a:normAutofit/>
          </a:bodyPr>
          <a:lstStyle/>
          <a:p>
            <a:r>
              <a:rPr lang="en-US" dirty="0"/>
              <a:t>Average Salary of Data Scientists in the U.S.</a:t>
            </a:r>
          </a:p>
          <a:p>
            <a:r>
              <a:rPr lang="en-US" dirty="0"/>
              <a:t>$149,408</a:t>
            </a:r>
          </a:p>
          <a:p>
            <a:endParaRPr lang="en-US" dirty="0"/>
          </a:p>
          <a:p>
            <a:r>
              <a:rPr lang="en-US" dirty="0"/>
              <a:t>Average Salary of Data Scientists out of the U.S.</a:t>
            </a:r>
          </a:p>
          <a:p>
            <a:r>
              <a:rPr lang="en-US" dirty="0"/>
              <a:t>$57,989</a:t>
            </a:r>
          </a:p>
        </p:txBody>
      </p:sp>
    </p:spTree>
    <p:extLst>
      <p:ext uri="{BB962C8B-B14F-4D97-AF65-F5344CB8AC3E}">
        <p14:creationId xmlns:p14="http://schemas.microsoft.com/office/powerpoint/2010/main" val="340755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C211-EEDB-7688-0298-D11455B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04DA-89BD-DC53-17ED-BA8735BA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Overall, as experience level as a Data Scientist increases so does salary</a:t>
            </a:r>
          </a:p>
          <a:p>
            <a:r>
              <a:rPr lang="en-US" dirty="0"/>
              <a:t>Value of compensation is seen in 50% remote work positions</a:t>
            </a:r>
          </a:p>
          <a:p>
            <a:r>
              <a:rPr lang="en-US" dirty="0"/>
              <a:t>Data Scientists in the U.S. have higher salaries then out of U.S. Data Scientists</a:t>
            </a:r>
          </a:p>
          <a:p>
            <a:r>
              <a:rPr lang="en-US" dirty="0"/>
              <a:t>Much lover average salary in Data Scientist that work for small companies</a:t>
            </a:r>
          </a:p>
          <a:p>
            <a:pPr lvl="1"/>
            <a:r>
              <a:rPr lang="en-US" sz="2000" dirty="0"/>
              <a:t>However Mid Level Experience Data Scientists are paid less then entry level data scientists	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Competitive Mid Level Data Science Salary for a Small Company (50% remote in U.S.)</a:t>
            </a:r>
          </a:p>
          <a:p>
            <a:pPr lvl="2"/>
            <a:r>
              <a:rPr lang="en-US" sz="1800" dirty="0"/>
              <a:t>$53,438-$81,734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2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105</TotalTime>
  <Words>304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DATA SCIENCE SALARY ANALYSIS</vt:lpstr>
      <vt:lpstr>GOAL</vt:lpstr>
      <vt:lpstr>THE DATA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SALARY ANALYSIS</dc:title>
  <dc:creator>Alisha Souza</dc:creator>
  <cp:lastModifiedBy>Alisha Souza</cp:lastModifiedBy>
  <cp:revision>4</cp:revision>
  <dcterms:created xsi:type="dcterms:W3CDTF">2023-04-17T01:55:16Z</dcterms:created>
  <dcterms:modified xsi:type="dcterms:W3CDTF">2023-04-17T03:40:34Z</dcterms:modified>
</cp:coreProperties>
</file>