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74" r:id="rId4"/>
    <p:sldId id="259" r:id="rId5"/>
    <p:sldId id="262" r:id="rId6"/>
    <p:sldId id="276" r:id="rId7"/>
    <p:sldId id="277" r:id="rId8"/>
    <p:sldId id="278" r:id="rId9"/>
    <p:sldId id="279" r:id="rId10"/>
    <p:sldId id="285" r:id="rId11"/>
    <p:sldId id="275" r:id="rId12"/>
    <p:sldId id="280" r:id="rId13"/>
    <p:sldId id="281" r:id="rId14"/>
    <p:sldId id="282" r:id="rId15"/>
    <p:sldId id="283" r:id="rId16"/>
    <p:sldId id="28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1638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1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8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21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3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1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3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9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4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2FCAC-B0FC-4561-97A2-3A4896B6BE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4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yrealty.com/nyc/market-insight/features/get-to-know/average-nyc-condoprices%20neighborhood-june-2018/188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1122363"/>
            <a:ext cx="10577945" cy="2387600"/>
          </a:xfrm>
        </p:spPr>
        <p:txBody>
          <a:bodyPr>
            <a:normAutofit/>
          </a:bodyPr>
          <a:lstStyle/>
          <a:p>
            <a:r>
              <a:rPr lang="en-US" sz="3600" dirty="0"/>
              <a:t>Surrounding Venues </a:t>
            </a:r>
            <a:r>
              <a:rPr lang="en-US" sz="3600" dirty="0" err="1" smtClean="0">
                <a:effectLst/>
              </a:rPr>
              <a:t>vs</a:t>
            </a:r>
            <a:r>
              <a:rPr lang="en-US" sz="3600" dirty="0" smtClean="0"/>
              <a:t> </a:t>
            </a:r>
            <a:r>
              <a:rPr lang="en-US" sz="3600" dirty="0"/>
              <a:t>Real Estate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24689"/>
          </a:xfrm>
        </p:spPr>
        <p:txBody>
          <a:bodyPr>
            <a:normAutofit/>
          </a:bodyPr>
          <a:lstStyle/>
          <a:p>
            <a:r>
              <a:rPr lang="en-US" dirty="0" smtClean="0"/>
              <a:t>				</a:t>
            </a:r>
            <a:r>
              <a:rPr lang="en-US" sz="3200" i="1" dirty="0" smtClean="0"/>
              <a:t>SOWMYA ANNADATHA</a:t>
            </a:r>
          </a:p>
          <a:p>
            <a:r>
              <a:rPr lang="en-US" sz="2800" dirty="0" smtClean="0"/>
              <a:t>Applied </a:t>
            </a:r>
            <a:r>
              <a:rPr lang="en-US" sz="2800" dirty="0"/>
              <a:t>Data Science Capstone</a:t>
            </a:r>
          </a:p>
          <a:p>
            <a:r>
              <a:rPr lang="it-IT" sz="2800" dirty="0"/>
              <a:t>IBM Data Science Professional </a:t>
            </a:r>
            <a:r>
              <a:rPr lang="it-IT" sz="2800" dirty="0" smtClean="0"/>
              <a:t>Certificate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5613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018" y="618517"/>
            <a:ext cx="8096393" cy="478475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Methods APPLIED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3980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will contain a list of coefficients corresponding to venue types</a:t>
            </a:r>
            <a:r>
              <a:rPr lang="en-US" dirty="0" smtClean="0"/>
              <a:t>.</a:t>
            </a:r>
          </a:p>
          <a:p>
            <a:r>
              <a:rPr lang="en-US" dirty="0"/>
              <a:t>R2 score (</a:t>
            </a:r>
            <a:r>
              <a:rPr lang="en-US" dirty="0" smtClean="0"/>
              <a:t>or Coefficient </a:t>
            </a:r>
            <a:r>
              <a:rPr lang="en-US" dirty="0"/>
              <a:t>of determination</a:t>
            </a:r>
            <a:r>
              <a:rPr lang="en-US" dirty="0" smtClean="0"/>
              <a:t>)</a:t>
            </a:r>
          </a:p>
          <a:p>
            <a:r>
              <a:rPr lang="en-US" dirty="0"/>
              <a:t>Mean Squared Error (MSE) will be used to see how </a:t>
            </a:r>
            <a:r>
              <a:rPr lang="en-US" dirty="0" smtClean="0"/>
              <a:t>well the </a:t>
            </a:r>
            <a:r>
              <a:rPr lang="en-US" dirty="0"/>
              <a:t>model fit the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result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465591"/>
            <a:ext cx="9906000" cy="310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55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</a:t>
            </a:r>
            <a:r>
              <a:rPr lang="en-US" dirty="0" smtClean="0"/>
              <a:t>doesn’t </a:t>
            </a:r>
            <a:r>
              <a:rPr lang="en-US" dirty="0"/>
              <a:t>seem very promising. R2 score is small, which means the </a:t>
            </a:r>
            <a:r>
              <a:rPr lang="en-US" dirty="0" smtClean="0"/>
              <a:t>model may </a:t>
            </a:r>
            <a:r>
              <a:rPr lang="en-US" dirty="0"/>
              <a:t>not be suitable for the data.</a:t>
            </a:r>
          </a:p>
        </p:txBody>
      </p:sp>
    </p:spTree>
    <p:extLst>
      <p:ext uri="{BB962C8B-B14F-4D97-AF65-F5344CB8AC3E}">
        <p14:creationId xmlns:p14="http://schemas.microsoft.com/office/powerpoint/2010/main" val="320499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Principal Component Regression (PCR):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PCR can be explained simply as the combination of Principal Component Analysis (</a:t>
            </a:r>
            <a:r>
              <a:rPr lang="en-US" dirty="0" smtClean="0"/>
              <a:t>PCA) with </a:t>
            </a:r>
            <a:r>
              <a:rPr lang="en-US" dirty="0"/>
              <a:t>Linear Regression</a:t>
            </a:r>
            <a:r>
              <a:rPr lang="en-US" dirty="0" smtClean="0"/>
              <a:t>.</a:t>
            </a:r>
          </a:p>
          <a:p>
            <a:r>
              <a:rPr lang="en-US" dirty="0"/>
              <a:t>PCR employs the power of PCA, which can convert a set of values of possibly </a:t>
            </a:r>
            <a:r>
              <a:rPr lang="en-US" dirty="0" smtClean="0"/>
              <a:t>correlated variables </a:t>
            </a:r>
            <a:r>
              <a:rPr lang="en-US" dirty="0"/>
              <a:t>into a set of values of linearly uncorrelated variables called principal components</a:t>
            </a:r>
            <a:r>
              <a:rPr lang="en-US" dirty="0" smtClean="0"/>
              <a:t>.</a:t>
            </a:r>
          </a:p>
          <a:p>
            <a:r>
              <a:rPr lang="en-US" dirty="0"/>
              <a:t>As the result, the number of features is reduced while keeping most of the characteristic </a:t>
            </a:r>
            <a:r>
              <a:rPr lang="en-US" dirty="0" smtClean="0"/>
              <a:t>of the </a:t>
            </a:r>
            <a:r>
              <a:rPr lang="en-US" dirty="0"/>
              <a:t>dataset.</a:t>
            </a:r>
          </a:p>
        </p:txBody>
      </p:sp>
    </p:spTree>
    <p:extLst>
      <p:ext uri="{BB962C8B-B14F-4D97-AF65-F5344CB8AC3E}">
        <p14:creationId xmlns:p14="http://schemas.microsoft.com/office/powerpoint/2010/main" val="123640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Principal Component Regression (PCR):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PCR use Linear Regression on the converted set to return a coefficient </a:t>
            </a:r>
            <a:r>
              <a:rPr lang="en-US" dirty="0" smtClean="0"/>
              <a:t>list</a:t>
            </a:r>
          </a:p>
          <a:p>
            <a:r>
              <a:rPr lang="en-US" dirty="0"/>
              <a:t>Again, R2 score and MSE are used to see how well the model fit the dataset</a:t>
            </a:r>
            <a:r>
              <a:rPr lang="en-US" dirty="0" smtClean="0"/>
              <a:t>.</a:t>
            </a:r>
          </a:p>
          <a:p>
            <a:r>
              <a:rPr lang="en-US" dirty="0"/>
              <a:t>The result is promising as it shows improvement over the simple Linear Regression.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73" y="4384964"/>
            <a:ext cx="5943599" cy="105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28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the scores seem to be improved after applying a more sophisticate method, </a:t>
            </a:r>
            <a:r>
              <a:rPr lang="en-US" dirty="0" smtClean="0"/>
              <a:t>the model </a:t>
            </a:r>
            <a:r>
              <a:rPr lang="en-US" dirty="0"/>
              <a:t>is still not suitable for the dataset.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even better model can </a:t>
            </a:r>
            <a:r>
              <a:rPr lang="en-US" dirty="0"/>
              <a:t>be used to precisely predict </a:t>
            </a:r>
            <a:r>
              <a:rPr lang="en-US" dirty="0" smtClean="0"/>
              <a:t>a neighborhood </a:t>
            </a:r>
            <a:r>
              <a:rPr lang="en-US" dirty="0"/>
              <a:t>average price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1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922" y="1579418"/>
            <a:ext cx="3534496" cy="2951018"/>
          </a:xfrm>
        </p:spPr>
        <p:txBody>
          <a:bodyPr/>
          <a:lstStyle/>
          <a:p>
            <a:r>
              <a:rPr lang="en-US" sz="4800" i="1" dirty="0"/>
              <a:t>THANK YOU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906"/>
          </a:xfrm>
        </p:spPr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8424"/>
            <a:ext cx="9905999" cy="441277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main goal will be exploring the neighborhoods of New York city in order to extract </a:t>
            </a:r>
            <a:r>
              <a:rPr lang="en-US" dirty="0" smtClean="0"/>
              <a:t>the correlation </a:t>
            </a:r>
            <a:r>
              <a:rPr lang="en-US" dirty="0"/>
              <a:t>between the real estate value and its surrounding venues</a:t>
            </a:r>
            <a:r>
              <a:rPr lang="en-US" dirty="0" smtClean="0"/>
              <a:t>.</a:t>
            </a:r>
          </a:p>
          <a:p>
            <a:r>
              <a:rPr lang="en-US" dirty="0"/>
              <a:t>The idea comes from the process of a normal family finding a place to stay after moving </a:t>
            </a:r>
            <a:r>
              <a:rPr lang="en-US" dirty="0" smtClean="0"/>
              <a:t>to another </a:t>
            </a:r>
            <a:r>
              <a:rPr lang="en-US" dirty="0"/>
              <a:t>city</a:t>
            </a:r>
            <a:r>
              <a:rPr lang="en-US" dirty="0" smtClean="0"/>
              <a:t>.</a:t>
            </a:r>
          </a:p>
          <a:p>
            <a:r>
              <a:rPr lang="en-US" dirty="0"/>
              <a:t>It’s common that the owners or agents advertise their properties are closed </a:t>
            </a:r>
            <a:r>
              <a:rPr lang="en-US" dirty="0" smtClean="0"/>
              <a:t>to some </a:t>
            </a:r>
            <a:r>
              <a:rPr lang="en-US" dirty="0"/>
              <a:t>kinds of venues like supermarkets, restaurants or coffee shops, etc.; showing </a:t>
            </a:r>
            <a:r>
              <a:rPr lang="en-US" dirty="0" smtClean="0"/>
              <a:t>the “convenience</a:t>
            </a:r>
            <a:r>
              <a:rPr lang="en-US" dirty="0"/>
              <a:t>” of the location in order to raise their house’s value.</a:t>
            </a:r>
          </a:p>
        </p:txBody>
      </p:sp>
    </p:spTree>
    <p:extLst>
      <p:ext uri="{BB962C8B-B14F-4D97-AF65-F5344CB8AC3E}">
        <p14:creationId xmlns:p14="http://schemas.microsoft.com/office/powerpoint/2010/main" val="16521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93618"/>
            <a:ext cx="9905999" cy="48975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target audience for this report are</a:t>
            </a:r>
            <a:r>
              <a:rPr lang="en-US" dirty="0" smtClean="0"/>
              <a:t>:</a:t>
            </a:r>
          </a:p>
          <a:p>
            <a:r>
              <a:rPr lang="en-US" dirty="0"/>
              <a:t>Potential buyers who can roughly estimate the value of a house based on the </a:t>
            </a:r>
            <a:r>
              <a:rPr lang="en-US" dirty="0" smtClean="0"/>
              <a:t>surrounding venues </a:t>
            </a:r>
            <a:r>
              <a:rPr lang="en-US" dirty="0"/>
              <a:t>and the average </a:t>
            </a:r>
            <a:r>
              <a:rPr lang="en-US" dirty="0" smtClean="0"/>
              <a:t>price</a:t>
            </a:r>
          </a:p>
          <a:p>
            <a:r>
              <a:rPr lang="en-US" dirty="0"/>
              <a:t>Real estate makers and planners who can decide what kind of venues to put around </a:t>
            </a:r>
            <a:r>
              <a:rPr lang="en-US" dirty="0" smtClean="0"/>
              <a:t>their products </a:t>
            </a:r>
            <a:r>
              <a:rPr lang="en-US" dirty="0"/>
              <a:t>to maximize selling price</a:t>
            </a:r>
            <a:r>
              <a:rPr lang="en-US" dirty="0" smtClean="0"/>
              <a:t>.</a:t>
            </a:r>
          </a:p>
          <a:p>
            <a:r>
              <a:rPr lang="en-US" dirty="0"/>
              <a:t>Houses sellers who can optimize their advertisements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6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8963"/>
          </a:xfrm>
        </p:spPr>
        <p:txBody>
          <a:bodyPr/>
          <a:lstStyle/>
          <a:p>
            <a:r>
              <a:rPr lang="en-US" b="1" dirty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37482"/>
            <a:ext cx="9905999" cy="5213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Part 2: </a:t>
            </a:r>
            <a:r>
              <a:rPr lang="en-US" b="1" dirty="0"/>
              <a:t>Data We Need</a:t>
            </a:r>
          </a:p>
          <a:p>
            <a:pPr marL="0" indent="0">
              <a:buNone/>
            </a:pPr>
            <a:r>
              <a:rPr lang="en-US" dirty="0"/>
              <a:t>The dataset will be composed from the following two main sources</a:t>
            </a:r>
            <a:r>
              <a:rPr lang="en-US" dirty="0" smtClean="0"/>
              <a:t>:</a:t>
            </a:r>
          </a:p>
          <a:p>
            <a:r>
              <a:rPr lang="en-US" dirty="0" err="1"/>
              <a:t>CityRealty</a:t>
            </a:r>
            <a:r>
              <a:rPr lang="en-US" dirty="0"/>
              <a:t> which provides the neighborhoods average prices.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www.cityrealty.com/nyc/market-insight/features/get-to-know/average-nyc-condoprices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neighborhood-june-2018/18804</a:t>
            </a:r>
            <a:endParaRPr lang="en-US" dirty="0" smtClean="0"/>
          </a:p>
          <a:p>
            <a:r>
              <a:rPr lang="en-US" dirty="0" err="1"/>
              <a:t>FourSquare</a:t>
            </a:r>
            <a:r>
              <a:rPr lang="en-US" dirty="0"/>
              <a:t> API which provides the surrounding venues of a given coordinates.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6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8963"/>
          </a:xfrm>
        </p:spPr>
        <p:txBody>
          <a:bodyPr/>
          <a:lstStyle/>
          <a:p>
            <a:r>
              <a:rPr lang="en-US" dirty="0"/>
              <a:t>The process of collecting and clean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1337482"/>
            <a:ext cx="9905999" cy="5213444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/>
              <a:t>Scrap the </a:t>
            </a:r>
            <a:r>
              <a:rPr lang="en-US" dirty="0" err="1"/>
              <a:t>CityRealty</a:t>
            </a:r>
            <a:r>
              <a:rPr lang="en-US" dirty="0"/>
              <a:t> webpage for a list of New York city neighborhoods and </a:t>
            </a:r>
            <a:r>
              <a:rPr lang="en-US" dirty="0" smtClean="0"/>
              <a:t>their corresponding </a:t>
            </a:r>
            <a:r>
              <a:rPr lang="en-US" dirty="0"/>
              <a:t>2-bedroom condo average price</a:t>
            </a:r>
            <a:r>
              <a:rPr lang="en-US" dirty="0" smtClean="0"/>
              <a:t>.</a:t>
            </a:r>
          </a:p>
          <a:p>
            <a:r>
              <a:rPr lang="en-US" dirty="0"/>
              <a:t>Find the geographic data of the neighborhoods. Both their center coordinates and </a:t>
            </a:r>
            <a:r>
              <a:rPr lang="en-US" dirty="0" smtClean="0"/>
              <a:t>their border.</a:t>
            </a:r>
          </a:p>
          <a:p>
            <a:r>
              <a:rPr lang="en-US" dirty="0"/>
              <a:t>For each neighborhood, pass the obtained coordinates to </a:t>
            </a:r>
            <a:r>
              <a:rPr lang="en-US" dirty="0" err="1"/>
              <a:t>FourSquare</a:t>
            </a:r>
            <a:r>
              <a:rPr lang="en-US" dirty="0"/>
              <a:t> API. The “</a:t>
            </a:r>
            <a:r>
              <a:rPr lang="en-US" dirty="0" smtClean="0"/>
              <a:t>explore” endpoint </a:t>
            </a:r>
            <a:r>
              <a:rPr lang="en-US" dirty="0"/>
              <a:t>will return a list of surrounding venues in a pre-defined radius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4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collecting and clean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occurrence of each venue type in a neighborhood. Then apply one </a:t>
            </a:r>
            <a:r>
              <a:rPr lang="en-US" dirty="0" smtClean="0"/>
              <a:t>hot encoding </a:t>
            </a:r>
            <a:r>
              <a:rPr lang="en-US" dirty="0"/>
              <a:t>to turn each venue type into a column with their occurrence as the value</a:t>
            </a:r>
            <a:r>
              <a:rPr lang="en-US" dirty="0" smtClean="0"/>
              <a:t>.</a:t>
            </a:r>
          </a:p>
          <a:p>
            <a:r>
              <a:rPr lang="en-US" dirty="0"/>
              <a:t>Standardize the average price by removing the mean and scaling to unit variance.</a:t>
            </a:r>
          </a:p>
        </p:txBody>
      </p:sp>
    </p:spTree>
    <p:extLst>
      <p:ext uri="{BB962C8B-B14F-4D97-AF65-F5344CB8AC3E}">
        <p14:creationId xmlns:p14="http://schemas.microsoft.com/office/powerpoint/2010/main" val="208102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7240"/>
          </a:xfrm>
        </p:spPr>
        <p:txBody>
          <a:bodyPr/>
          <a:lstStyle/>
          <a:p>
            <a:r>
              <a:rPr lang="en-US" dirty="0" smtClean="0"/>
              <a:t>The result dataset is </a:t>
            </a:r>
            <a:r>
              <a:rPr lang="en-US" dirty="0"/>
              <a:t>a 2 dimensions data frame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row represents a </a:t>
            </a:r>
            <a:r>
              <a:rPr lang="en-US" dirty="0" smtClean="0"/>
              <a:t>neighborhood</a:t>
            </a:r>
          </a:p>
          <a:p>
            <a:r>
              <a:rPr lang="en-US" dirty="0"/>
              <a:t>Each column, except the last one, is the occurrence of a venue type. The last column </a:t>
            </a:r>
            <a:r>
              <a:rPr lang="en-US" dirty="0" smtClean="0"/>
              <a:t>will be </a:t>
            </a:r>
            <a:r>
              <a:rPr lang="en-US" dirty="0"/>
              <a:t>the standardized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55828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665865"/>
            <a:ext cx="9906000" cy="270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76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First insight using visualization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sz="2200" i="1" dirty="0"/>
              <a:t>New York city real estate price spread between neighborhoods</a:t>
            </a:r>
            <a:endParaRPr lang="en-US" sz="2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27" y="2015836"/>
            <a:ext cx="9580417" cy="377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53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355</TotalTime>
  <Words>625</Words>
  <Application>Microsoft Office PowerPoint</Application>
  <PresentationFormat>Custom</PresentationFormat>
  <Paragraphs>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Circuit</vt:lpstr>
      <vt:lpstr>Surrounding Venues vs Real Estate Prices</vt:lpstr>
      <vt:lpstr>Problem Description</vt:lpstr>
      <vt:lpstr>PowerPoint Presentation</vt:lpstr>
      <vt:lpstr>Problem Description</vt:lpstr>
      <vt:lpstr>The process of collecting and clean data:</vt:lpstr>
      <vt:lpstr>The process of collecting and clean data:</vt:lpstr>
      <vt:lpstr>The result dataset</vt:lpstr>
      <vt:lpstr>Result DATASET</vt:lpstr>
      <vt:lpstr>First insight using visualization: New York city real estate price spread between neighborhoods</vt:lpstr>
      <vt:lpstr>Methods APPLIED</vt:lpstr>
      <vt:lpstr>Linear Regression:</vt:lpstr>
      <vt:lpstr>Linear Regression result</vt:lpstr>
      <vt:lpstr>Linear Regression result</vt:lpstr>
      <vt:lpstr>Principal Component Regression (PCR):</vt:lpstr>
      <vt:lpstr>Principal Component Regression (PCR):</vt:lpstr>
      <vt:lpstr>Conclusion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Recommender System for Groceries Contractor</dc:title>
  <dc:creator>Mohammad Ali Dastgheib</dc:creator>
  <cp:lastModifiedBy>ramana</cp:lastModifiedBy>
  <cp:revision>18</cp:revision>
  <dcterms:created xsi:type="dcterms:W3CDTF">2018-09-09T09:14:01Z</dcterms:created>
  <dcterms:modified xsi:type="dcterms:W3CDTF">2019-05-16T02:53:18Z</dcterms:modified>
</cp:coreProperties>
</file>