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6" r:id="rId5"/>
    <p:sldId id="261" r:id="rId6"/>
    <p:sldId id="265" r:id="rId7"/>
    <p:sldId id="262" r:id="rId8"/>
    <p:sldId id="267" r:id="rId9"/>
    <p:sldId id="263" r:id="rId10"/>
    <p:sldId id="268" r:id="rId11"/>
    <p:sldId id="269" r:id="rId12"/>
    <p:sldId id="270" r:id="rId13"/>
    <p:sldId id="272" r:id="rId14"/>
    <p:sldId id="274" r:id="rId15"/>
    <p:sldId id="264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60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2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80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8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0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4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99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4BD0-A5F1-448F-B5EA-7BA26AEA2F14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04FE-659A-4C13-90F3-666E42CEB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2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"/>
          <a:stretch/>
        </p:blipFill>
        <p:spPr>
          <a:xfrm>
            <a:off x="2378868" y="0"/>
            <a:ext cx="676513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2378869" cy="6858000"/>
          </a:xfrm>
          <a:prstGeom prst="rect">
            <a:avLst/>
          </a:prstGeom>
          <a:solidFill>
            <a:srgbClr val="608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2378869" y="5420678"/>
            <a:ext cx="6765131" cy="1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Pentagone 4"/>
          <p:cNvSpPr/>
          <p:nvPr/>
        </p:nvSpPr>
        <p:spPr>
          <a:xfrm>
            <a:off x="0" y="5902362"/>
            <a:ext cx="3293269" cy="528638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ZoneTexte 5"/>
          <p:cNvSpPr txBox="1"/>
          <p:nvPr/>
        </p:nvSpPr>
        <p:spPr>
          <a:xfrm>
            <a:off x="-228601" y="1945474"/>
            <a:ext cx="283606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50" dirty="0">
                <a:latin typeface="Bahnschrift SemiCondensed" panose="020B0502040204020203" pitchFamily="34" charset="0"/>
                <a:cs typeface="Adobe Devanagari" panose="02040503050201020203" pitchFamily="18" charset="0"/>
              </a:rPr>
              <a:t>Etude de </a:t>
            </a:r>
          </a:p>
          <a:p>
            <a:pPr algn="ctr"/>
            <a:r>
              <a:rPr lang="fr-FR" sz="4050" dirty="0">
                <a:latin typeface="Bahnschrift SemiCondensed" panose="020B0502040204020203" pitchFamily="34" charset="0"/>
                <a:cs typeface="Adobe Devanagari" panose="02040503050201020203" pitchFamily="18" charset="0"/>
              </a:rPr>
              <a:t>santé publique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88" y="5515325"/>
            <a:ext cx="3637655" cy="14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8377" y="1132892"/>
            <a:ext cx="74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4  : Utilisation de la disponibilité intérieure – Le manioc en Thaïlande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40144"/>
            <a:ext cx="8537170" cy="7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0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8376" y="1132892"/>
            <a:ext cx="82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4  : Utilisation de la disponibilité intérieure – Produit où le taux d’exportation est supérieur à 70% de la production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6" y="2439525"/>
            <a:ext cx="7439025" cy="2000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76" y="1885536"/>
            <a:ext cx="7172325" cy="4476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01" y="2764913"/>
            <a:ext cx="7010400" cy="2286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76" y="3118876"/>
            <a:ext cx="6867525" cy="2190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6" y="3463314"/>
            <a:ext cx="7143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0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8376" y="1132892"/>
            <a:ext cx="82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4  : Utilisation de la disponibilité intérieure – La banane à travers le monde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6" y="1629295"/>
            <a:ext cx="8201971" cy="40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1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8376" y="1132892"/>
            <a:ext cx="82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4  : Utilisation de la disponibilité intérieure – La banane à travers le monde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6" y="1618761"/>
            <a:ext cx="8722822" cy="27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2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0" y="1061430"/>
            <a:ext cx="8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5 : Pays avec la proportion de personnes sous alimentées la plus forte en 2017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11" y="1535529"/>
            <a:ext cx="5426826" cy="48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4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0" y="1061430"/>
            <a:ext cx="68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6 : Pays ayant reçus le plus d’aide depuis 2013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3" y="1587731"/>
            <a:ext cx="3971285" cy="48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8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0" y="1061430"/>
            <a:ext cx="68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7 : Disponibilité alimentaire par habitant croissant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83" y="1505577"/>
            <a:ext cx="4754782" cy="50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1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0" y="1061430"/>
            <a:ext cx="68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7 : Disponibilité alimentaire par habitant décroissant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97" y="1550340"/>
            <a:ext cx="4694134" cy="49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"/>
          <a:stretch/>
        </p:blipFill>
        <p:spPr>
          <a:xfrm>
            <a:off x="2378868" y="0"/>
            <a:ext cx="676513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2378869" cy="6858000"/>
          </a:xfrm>
          <a:prstGeom prst="rect">
            <a:avLst/>
          </a:prstGeom>
          <a:solidFill>
            <a:srgbClr val="608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2378869" y="5420678"/>
            <a:ext cx="6765131" cy="1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Pentagone 4"/>
          <p:cNvSpPr/>
          <p:nvPr/>
        </p:nvSpPr>
        <p:spPr>
          <a:xfrm>
            <a:off x="0" y="5902362"/>
            <a:ext cx="3293269" cy="528638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ZoneTexte 5"/>
          <p:cNvSpPr txBox="1"/>
          <p:nvPr/>
        </p:nvSpPr>
        <p:spPr>
          <a:xfrm>
            <a:off x="-228601" y="2235600"/>
            <a:ext cx="283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ahnschrift SemiCondensed" panose="020B0502040204020203" pitchFamily="34" charset="0"/>
                <a:cs typeface="Adobe Devanagari" panose="02040503050201020203" pitchFamily="18" charset="0"/>
              </a:rPr>
              <a:t>Merci</a:t>
            </a:r>
            <a:endParaRPr lang="fr-FR" sz="7200" dirty="0">
              <a:latin typeface="Bahnschrift SemiCondensed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88" y="5515325"/>
            <a:ext cx="3637655" cy="14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65885" y="25607"/>
            <a:ext cx="448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Bahnschrift SemiCondensed" panose="020B0502040204020203" pitchFamily="34" charset="0"/>
              </a:rPr>
              <a:t>Objectifs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65660" y="1786069"/>
            <a:ext cx="628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dirty="0" smtClean="0">
                <a:latin typeface="Bahnschrift SemiCondensed" panose="020B0502040204020203" pitchFamily="34" charset="0"/>
              </a:rPr>
              <a:t>Analyse des données de l’année 2017 pour :</a:t>
            </a:r>
            <a:endParaRPr lang="fr-FR" dirty="0">
              <a:latin typeface="Bahnschrift SemiCondensed" panose="020B0502040204020203" pitchFamily="34" charset="0"/>
            </a:endParaRPr>
          </a:p>
          <a:p>
            <a:pPr marL="214313" indent="-214313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Condensed" panose="020B0502040204020203" pitchFamily="34" charset="0"/>
              </a:rPr>
              <a:t>Vue d’ensemble de l’état de malnutrition dans le monde</a:t>
            </a:r>
          </a:p>
          <a:p>
            <a:pPr marL="214313" indent="-214313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Condensed" panose="020B0502040204020203" pitchFamily="34" charset="0"/>
              </a:rPr>
              <a:t>Effectuer une étude plus fine pour chacun des pays</a:t>
            </a:r>
            <a:endParaRPr lang="fr-FR" dirty="0">
              <a:latin typeface="Bahnschrift SemiCondensed" panose="020B0502040204020203" pitchFamily="34" charset="0"/>
            </a:endParaRPr>
          </a:p>
          <a:p>
            <a:pPr marL="214313" indent="-214313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dirty="0">
              <a:latin typeface="Bahnschrift SemiCondensed" panose="020B0502040204020203" pitchFamily="34" charset="0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5486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1" y="106143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1  : Proportion de personnes en état de sous nutrition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4" y="2090876"/>
            <a:ext cx="6048375" cy="2000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4" y="2362452"/>
            <a:ext cx="5924550" cy="152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26" y="2544368"/>
            <a:ext cx="6019800" cy="2095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70" y="2786512"/>
            <a:ext cx="5867400" cy="2381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63" y="3067185"/>
            <a:ext cx="5715000" cy="2095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15" y="3319271"/>
            <a:ext cx="6124575" cy="2000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91" y="3629031"/>
            <a:ext cx="7734300" cy="200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25" y="1794763"/>
            <a:ext cx="586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1" y="106143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1  : Proportion de personnes en état de sous nutrition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1" y="1703242"/>
            <a:ext cx="4255895" cy="6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2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1" y="106143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2  : Disponibilité alimentaire mondiale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430762"/>
            <a:ext cx="8148277" cy="34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1" y="106143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2  : Disponibilité alimentaire mondiale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1" y="1682634"/>
            <a:ext cx="7698959" cy="8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0" y="1061430"/>
            <a:ext cx="68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3  : Disponibilité alimentaire mondiale des produits végétaux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" y="1430762"/>
            <a:ext cx="7900683" cy="33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0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0" y="1061430"/>
            <a:ext cx="68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3  : Disponibilité alimentaire mondiale des produits végétaux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9" y="1455701"/>
            <a:ext cx="7123908" cy="7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225411"/>
            <a:ext cx="1905000" cy="318725"/>
          </a:xfrm>
          <a:prstGeom prst="homePlate">
            <a:avLst/>
          </a:prstGeom>
          <a:gradFill flip="none" rotWithShape="1">
            <a:gsLst>
              <a:gs pos="0">
                <a:srgbClr val="608AC4"/>
              </a:gs>
              <a:gs pos="25000">
                <a:srgbClr val="608AC4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2152650" y="-710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ahnschrift SemiCondensed" panose="020B0502040204020203" pitchFamily="34" charset="0"/>
              </a:rPr>
              <a:t>Analyse de données</a:t>
            </a:r>
            <a:endParaRPr lang="fr-FR" sz="4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00" y="1061430"/>
            <a:ext cx="68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hnschrift SemiCondensed" panose="020B0502040204020203" pitchFamily="34" charset="0"/>
              </a:rPr>
              <a:t>Requête 4  : Utilisation de la disponibilité intérieure</a:t>
            </a:r>
            <a:endParaRPr lang="fr-FR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1510437"/>
            <a:ext cx="7899922" cy="31945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819" y="4073236"/>
            <a:ext cx="7805650" cy="63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86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245</Words>
  <Application>Microsoft Office PowerPoint</Application>
  <PresentationFormat>Affichage à l'écran (4:3)</PresentationFormat>
  <Paragraphs>37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Adobe Devanagari</vt:lpstr>
      <vt:lpstr>Arial</vt:lpstr>
      <vt:lpstr>Bahnschrift SemiCondensed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alois.soydara@gmail.com</dc:creator>
  <cp:lastModifiedBy>alois.soydara@gmail.com</cp:lastModifiedBy>
  <cp:revision>16</cp:revision>
  <dcterms:created xsi:type="dcterms:W3CDTF">2021-08-02T09:02:19Z</dcterms:created>
  <dcterms:modified xsi:type="dcterms:W3CDTF">2021-08-31T09:04:38Z</dcterms:modified>
</cp:coreProperties>
</file>