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panose="020B0604020202020204" charset="0"/>
      <p:bold r:id="rId9"/>
      <p:boldItalic r:id="rId10"/>
    </p:embeddedFont>
    <p:embeddedFont>
      <p:font typeface="Barlow Medium"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Montserra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900433" y="3668100"/>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12000" b="1" dirty="0">
                <a:ln w="6600">
                  <a:solidFill>
                    <a:schemeClr val="accent2"/>
                  </a:solidFill>
                  <a:prstDash val="solid"/>
                </a:ln>
                <a:solidFill>
                  <a:srgbClr val="FFFFFF"/>
                </a:solidFill>
                <a:effectLst>
                  <a:outerShdw dist="38100" dir="2700000" algn="tl" rotWithShape="0">
                    <a:schemeClr val="accent2"/>
                  </a:outerShdw>
                </a:effectLst>
                <a:latin typeface="Barlow"/>
                <a:sym typeface="Barlow"/>
              </a:rPr>
              <a:t>D-ELECTIONS</a:t>
            </a:r>
            <a:endParaRPr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6519420" y="2573019"/>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rlow"/>
                <a:sym typeface="Barlow"/>
              </a:rPr>
              <a:t>Voting In The New Era</a:t>
            </a:r>
            <a:endParaRP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2" name="Google Shape;92;p13"/>
          <p:cNvSpPr txBox="1"/>
          <p:nvPr/>
        </p:nvSpPr>
        <p:spPr>
          <a:xfrm>
            <a:off x="6527586" y="4212306"/>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a:solidFill>
                  <a:srgbClr val="141414"/>
                </a:solidFill>
                <a:latin typeface="Barlow"/>
                <a:sym typeface="Barlow"/>
              </a:rPr>
              <a:t>A3-Trios</a:t>
            </a:r>
            <a:endParaRPr dirty="0"/>
          </a:p>
        </p:txBody>
      </p:sp>
      <p:sp>
        <p:nvSpPr>
          <p:cNvPr id="93" name="Google Shape;93;p13"/>
          <p:cNvSpPr txBox="1"/>
          <p:nvPr/>
        </p:nvSpPr>
        <p:spPr>
          <a:xfrm>
            <a:off x="6295356" y="5956286"/>
            <a:ext cx="11179843"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a:solidFill>
                  <a:srgbClr val="141414"/>
                </a:solidFill>
                <a:latin typeface="Barlow"/>
                <a:sym typeface="Barlow"/>
              </a:rPr>
              <a:t>Aakash Tomar</a:t>
            </a:r>
          </a:p>
          <a:p>
            <a:pPr marL="0" marR="0" lvl="0" indent="0" algn="r" rtl="0">
              <a:lnSpc>
                <a:spcPct val="100000"/>
              </a:lnSpc>
              <a:spcBef>
                <a:spcPts val="0"/>
              </a:spcBef>
              <a:spcAft>
                <a:spcPts val="0"/>
              </a:spcAft>
              <a:buNone/>
            </a:pPr>
            <a:r>
              <a:rPr lang="en-US" sz="4200" b="1" dirty="0">
                <a:solidFill>
                  <a:srgbClr val="141414"/>
                </a:solidFill>
                <a:latin typeface="Barlow"/>
                <a:sym typeface="Barlow"/>
              </a:rPr>
              <a:t>Aditi Srivastava</a:t>
            </a:r>
          </a:p>
          <a:p>
            <a:pPr marL="0" marR="0" lvl="0" indent="0" algn="r" rtl="0">
              <a:lnSpc>
                <a:spcPct val="100000"/>
              </a:lnSpc>
              <a:spcBef>
                <a:spcPts val="0"/>
              </a:spcBef>
              <a:spcAft>
                <a:spcPts val="0"/>
              </a:spcAft>
              <a:buNone/>
            </a:pPr>
            <a:r>
              <a:rPr lang="en-US" sz="4200" b="1" dirty="0">
                <a:solidFill>
                  <a:srgbClr val="141414"/>
                </a:solidFill>
                <a:latin typeface="Barlow"/>
                <a:sym typeface="Barlow"/>
              </a:rPr>
              <a:t>Anmol Sharma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grpSp>
        <p:nvGrpSpPr>
          <p:cNvPr id="100" name="Google Shape;100;p14"/>
          <p:cNvGrpSpPr/>
          <p:nvPr/>
        </p:nvGrpSpPr>
        <p:grpSpPr>
          <a:xfrm>
            <a:off x="642362" y="2489636"/>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grpSp>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endParaRPr dirty="0"/>
          </a:p>
        </p:txBody>
      </p:sp>
      <p:pic>
        <p:nvPicPr>
          <p:cNvPr id="105" name="Google Shape;105;p14"/>
          <p:cNvPicPr preferRelativeResize="0"/>
          <p:nvPr/>
        </p:nvPicPr>
        <p:blipFill rotWithShape="1">
          <a:blip r:embed="rId4">
            <a:alphaModFix/>
          </a:blip>
          <a:srcRect/>
          <a:stretch/>
        </p:blipFill>
        <p:spPr>
          <a:xfrm>
            <a:off x="16473309" y="428339"/>
            <a:ext cx="1571982" cy="1469149"/>
          </a:xfrm>
          <a:prstGeom prst="rect">
            <a:avLst/>
          </a:prstGeom>
          <a:noFill/>
          <a:ln>
            <a:noFill/>
          </a:ln>
        </p:spPr>
      </p:pic>
      <p:pic>
        <p:nvPicPr>
          <p:cNvPr id="3" name="Picture 2">
            <a:extLst>
              <a:ext uri="{FF2B5EF4-FFF2-40B4-BE49-F238E27FC236}">
                <a16:creationId xmlns:a16="http://schemas.microsoft.com/office/drawing/2014/main" id="{B6C102DD-98BF-4355-BA2C-821F0C43ABF2}"/>
              </a:ext>
            </a:extLst>
          </p:cNvPr>
          <p:cNvPicPr>
            <a:picLocks noChangeAspect="1"/>
          </p:cNvPicPr>
          <p:nvPr/>
        </p:nvPicPr>
        <p:blipFill>
          <a:blip r:embed="rId5"/>
          <a:stretch>
            <a:fillRect/>
          </a:stretch>
        </p:blipFill>
        <p:spPr>
          <a:xfrm>
            <a:off x="10830350" y="0"/>
            <a:ext cx="7457649" cy="10287000"/>
          </a:xfrm>
          <a:prstGeom prst="rect">
            <a:avLst/>
          </a:prstGeom>
        </p:spPr>
      </p:pic>
      <p:sp>
        <p:nvSpPr>
          <p:cNvPr id="13" name="TextBox 12">
            <a:extLst>
              <a:ext uri="{FF2B5EF4-FFF2-40B4-BE49-F238E27FC236}">
                <a16:creationId xmlns:a16="http://schemas.microsoft.com/office/drawing/2014/main" id="{2FD8634B-31F1-44D4-9084-DC74BEFF2CBC}"/>
              </a:ext>
            </a:extLst>
          </p:cNvPr>
          <p:cNvSpPr txBox="1"/>
          <p:nvPr/>
        </p:nvSpPr>
        <p:spPr>
          <a:xfrm>
            <a:off x="435518" y="3114877"/>
            <a:ext cx="9144000" cy="5386090"/>
          </a:xfrm>
          <a:prstGeom prst="rect">
            <a:avLst/>
          </a:prstGeom>
          <a:noFill/>
        </p:spPr>
        <p:txBody>
          <a:bodyPr wrap="square">
            <a:spAutoFit/>
          </a:bodyPr>
          <a:lstStyle/>
          <a:p>
            <a:r>
              <a:rPr lang="en-US" sz="2800" dirty="0"/>
              <a:t>Electronic voting machines have been viewed as flawed, by the security community, primarily based on physical security concerns. Anyone with physical access to such machine can sabotage the machine, thereby affecting all votes cast on the aforementioned machine.</a:t>
            </a:r>
          </a:p>
          <a:p>
            <a:r>
              <a:rPr lang="en-US" sz="2800" dirty="0"/>
              <a:t>As mentioned </a:t>
            </a:r>
            <a:r>
              <a:rPr lang="en-US" sz="2800" dirty="0" err="1"/>
              <a:t>here,the</a:t>
            </a:r>
            <a:r>
              <a:rPr lang="en-US" sz="2800" dirty="0"/>
              <a:t> EVM system is questioned for it’s security and working ,various times in the past.</a:t>
            </a:r>
          </a:p>
          <a:p>
            <a:r>
              <a:rPr lang="en-US" sz="2800" dirty="0"/>
              <a:t>Current EVM system is not quite transparent and most of the important powers has been given to a third party authority .</a:t>
            </a:r>
          </a:p>
          <a:p>
            <a:r>
              <a:rPr lang="en-US" sz="2800" dirty="0"/>
              <a:t>It gives a single entity control over tallying votes and determining an elections result</a:t>
            </a:r>
            <a:r>
              <a:rPr lang="en-US" sz="3600" dirty="0"/>
              <a: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163580"/>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6000" b="1" i="0" u="none" strike="noStrike" cap="none" dirty="0">
                <a:solidFill>
                  <a:srgbClr val="141414"/>
                </a:solidFill>
                <a:latin typeface="Barlow"/>
                <a:ea typeface="Barlow"/>
                <a:cs typeface="Barlow"/>
                <a:sym typeface="Barlow"/>
              </a:rPr>
              <a:t>PROPOSED SOLUTION</a:t>
            </a:r>
            <a:endParaRPr sz="6000" dirty="0"/>
          </a:p>
        </p:txBody>
      </p:sp>
      <p:sp>
        <p:nvSpPr>
          <p:cNvPr id="111" name="Google Shape;111;p15"/>
          <p:cNvSpPr txBox="1"/>
          <p:nvPr/>
        </p:nvSpPr>
        <p:spPr>
          <a:xfrm>
            <a:off x="264430" y="1028700"/>
            <a:ext cx="11811455" cy="8882378"/>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600" b="0" i="0" dirty="0">
                <a:solidFill>
                  <a:srgbClr val="273339"/>
                </a:solidFill>
                <a:effectLst/>
                <a:latin typeface="Nunito Sans"/>
              </a:rPr>
              <a:t>Decentralized Elections makes the public electoral process cheaper, faster, and easier, is a compelling one in modern society. Making the electoral process cheap and quick normalizes it in the eyes of the voters, removes a certain power barrier between the voter and the elected official by making it a transparent and more fair process, and puts a certain amount of pressure on the elected official. It also opens the door for a more direct and transparent form of democracy. These Blockchain networks can work as voting booths with each constituency having their own private blockchain network and their voters as it's nodes. This new decentralized system takes us in the new era by providing highly secured and transparent blockchain technology. It makes the process fairer as it doesn't give much power to a third party to tamper with any vote. It makes the process more transparent as it ensures and proof to a voter, that the voters vote, was counted and counted correctly. It's also quite fast as the voting smart contract deployed on the network is designed in such a way that it gives us results very fast and in a well-ordered manner by using time data typed variables. It cuts off the transportation process of EVMs.</a:t>
            </a:r>
            <a:endParaRPr sz="2600" b="0" i="0" u="none" strike="noStrike" cap="none" dirty="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70245"/>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It cuts off the transportation process which was an essential and most difficult job in EVMs system</a:t>
            </a:r>
            <a:endParaRPr dirty="0"/>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sym typeface="Barlow"/>
              </a:rPr>
              <a:t>2.</a:t>
            </a:r>
            <a:endParaRPr dirty="0"/>
          </a:p>
        </p:txBody>
      </p:sp>
      <p:pic>
        <p:nvPicPr>
          <p:cNvPr id="121" name="Google Shape;121;p16"/>
          <p:cNvPicPr preferRelativeResize="0"/>
          <p:nvPr/>
        </p:nvPicPr>
        <p:blipFill rotWithShape="1">
          <a:blip r:embed="rId3">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a:solidFill>
                  <a:srgbClr val="FFFFFF"/>
                </a:solidFill>
                <a:latin typeface="Barlow Medium"/>
                <a:ea typeface="Barlow Medium"/>
                <a:cs typeface="Barlow Medium"/>
                <a:sym typeface="Barlow Medium"/>
              </a:rPr>
              <a:t>It gives people the real powers and making the process more transparent to elect there representative.</a:t>
            </a:r>
            <a:endParaRPr dirty="0"/>
          </a:p>
        </p:txBody>
      </p:sp>
      <p:sp>
        <p:nvSpPr>
          <p:cNvPr id="124" name="Google Shape;124;p16"/>
          <p:cNvSpPr txBox="1"/>
          <p:nvPr/>
        </p:nvSpPr>
        <p:spPr>
          <a:xfrm>
            <a:off x="9843000" y="206654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dirty="0">
                <a:solidFill>
                  <a:srgbClr val="FFFFFF"/>
                </a:solidFill>
                <a:latin typeface="Barlow Medium"/>
                <a:sym typeface="Barlow Medium"/>
              </a:rPr>
              <a:t>Although the Blockchain Technology sounds more complex and difficult but It gives a very easy and simple client interface.</a:t>
            </a:r>
            <a:endParaRPr dirty="0"/>
          </a:p>
        </p:txBody>
      </p:sp>
      <p:sp>
        <p:nvSpPr>
          <p:cNvPr id="125" name="Google Shape;125;p16"/>
          <p:cNvSpPr txBox="1"/>
          <p:nvPr/>
        </p:nvSpPr>
        <p:spPr>
          <a:xfrm>
            <a:off x="9843000" y="12284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sym typeface="Barlow"/>
              </a:rPr>
              <a:t>4.</a:t>
            </a:r>
            <a:endParaRPr dirty="0"/>
          </a:p>
        </p:txBody>
      </p:sp>
      <p:sp>
        <p:nvSpPr>
          <p:cNvPr id="128" name="Google Shape;128;p16"/>
          <p:cNvSpPr txBox="1"/>
          <p:nvPr/>
        </p:nvSpPr>
        <p:spPr>
          <a:xfrm>
            <a:off x="9948024" y="437012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i="0" dirty="0">
                <a:solidFill>
                  <a:schemeClr val="bg1"/>
                </a:solidFill>
                <a:latin typeface="+mn-lt"/>
              </a:rPr>
              <a:t>It's also quite fast as the voting smart contract deployed on the network is designed in such a way that it gives us results very fast and in a well-ordered manner by using time data typed variables. It cuts off the transportation process of EVMs.</a:t>
            </a:r>
            <a:endParaRPr sz="2000" dirty="0">
              <a:solidFill>
                <a:schemeClr val="bg1"/>
              </a:solidFill>
              <a:latin typeface="+mn-lt"/>
            </a:endParaRPr>
          </a:p>
        </p:txBody>
      </p:sp>
      <p:sp>
        <p:nvSpPr>
          <p:cNvPr id="129" name="Google Shape;129;p16"/>
          <p:cNvSpPr txBox="1"/>
          <p:nvPr/>
        </p:nvSpPr>
        <p:spPr>
          <a:xfrm>
            <a:off x="9888771" y="337207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sym typeface="Barlow"/>
              </a:rPr>
              <a:t>5.</a:t>
            </a:r>
            <a:endParaRPr dirty="0"/>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dirty="0"/>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lvl="0">
              <a:lnSpc>
                <a:spcPct val="150000"/>
              </a:lnSpc>
            </a:pPr>
            <a:r>
              <a:rPr lang="en-US" sz="2000" dirty="0">
                <a:solidFill>
                  <a:srgbClr val="FFFFFF"/>
                </a:solidFill>
                <a:latin typeface="Barlow Medium"/>
                <a:ea typeface="Barlow Medium"/>
                <a:cs typeface="Barlow Medium"/>
                <a:sym typeface="Barlow Medium"/>
              </a:rPr>
              <a:t>Publicly Distributed, </a:t>
            </a:r>
            <a:r>
              <a:rPr lang="en-US" sz="2000" b="0" i="0" u="none" strike="noStrike" cap="none" dirty="0">
                <a:solidFill>
                  <a:srgbClr val="FFFFFF"/>
                </a:solidFill>
                <a:latin typeface="Barlow Medium"/>
                <a:ea typeface="Barlow Medium"/>
                <a:cs typeface="Barlow Medium"/>
                <a:sym typeface="Barlow Medium"/>
              </a:rPr>
              <a:t>Transparent ,</a:t>
            </a:r>
            <a:r>
              <a:rPr lang="en-US" sz="2000" b="0" i="0" u="none" strike="noStrike" cap="none" dirty="0" err="1">
                <a:solidFill>
                  <a:srgbClr val="FFFFFF"/>
                </a:solidFill>
                <a:latin typeface="Barlow Medium"/>
                <a:ea typeface="Barlow Medium"/>
                <a:cs typeface="Barlow Medium"/>
                <a:sym typeface="Barlow Medium"/>
              </a:rPr>
              <a:t>fairer,fast</a:t>
            </a:r>
            <a:r>
              <a:rPr lang="en-US" sz="2000" b="0" i="0" u="none" strike="noStrike" cap="none" dirty="0">
                <a:solidFill>
                  <a:srgbClr val="FFFFFF"/>
                </a:solidFill>
                <a:latin typeface="Barlow Medium"/>
                <a:ea typeface="Barlow Medium"/>
                <a:cs typeface="Barlow Medium"/>
                <a:sym typeface="Barlow Medium"/>
              </a:rPr>
              <a:t> and most secure way to conduct elections</a:t>
            </a:r>
            <a:endParaRPr dirty="0"/>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
        <p:nvSpPr>
          <p:cNvPr id="2" name="TextBox 1">
            <a:extLst>
              <a:ext uri="{FF2B5EF4-FFF2-40B4-BE49-F238E27FC236}">
                <a16:creationId xmlns:a16="http://schemas.microsoft.com/office/drawing/2014/main" id="{85895276-3241-4F16-BE61-0409AA0392E2}"/>
              </a:ext>
            </a:extLst>
          </p:cNvPr>
          <p:cNvSpPr txBox="1"/>
          <p:nvPr/>
        </p:nvSpPr>
        <p:spPr>
          <a:xfrm>
            <a:off x="205930" y="7075029"/>
            <a:ext cx="2344516" cy="1138773"/>
          </a:xfrm>
          <a:prstGeom prst="rect">
            <a:avLst/>
          </a:prstGeom>
          <a:noFill/>
        </p:spPr>
        <p:txBody>
          <a:bodyPr wrap="square" rtlCol="0">
            <a:spAutoFit/>
          </a:bodyPr>
          <a:lstStyle/>
          <a:p>
            <a:r>
              <a:rPr lang="en-US" sz="5400" b="1" dirty="0">
                <a:solidFill>
                  <a:srgbClr val="3CDA7D"/>
                </a:solidFill>
                <a:latin typeface="Barlow"/>
                <a:sym typeface="Barlow"/>
              </a:rPr>
              <a:t>3.</a:t>
            </a:r>
            <a:r>
              <a:rPr lang="en-US" sz="1200" b="1" dirty="0">
                <a:solidFill>
                  <a:srgbClr val="3CDA7D"/>
                </a:solidFill>
                <a:latin typeface="Barlow"/>
                <a:sym typeface="Barlow"/>
              </a:rPr>
              <a:t>.</a:t>
            </a:r>
            <a:endParaRPr lang="en-US" sz="1200" dirty="0"/>
          </a:p>
          <a:p>
            <a:r>
              <a:rPr lang="en-IN" sz="1200" dirty="0"/>
              <a:t>4</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6" y="3845379"/>
            <a:ext cx="7640923" cy="1496492"/>
            <a:chOff x="-1" y="32116"/>
            <a:chExt cx="10187898" cy="1995323"/>
          </a:xfrm>
        </p:grpSpPr>
        <p:sp>
          <p:nvSpPr>
            <p:cNvPr id="141" name="Google Shape;141;p17"/>
            <p:cNvSpPr txBox="1"/>
            <p:nvPr/>
          </p:nvSpPr>
          <p:spPr>
            <a:xfrm>
              <a:off x="-1" y="32116"/>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3600" dirty="0">
                  <a:solidFill>
                    <a:srgbClr val="141414"/>
                  </a:solidFill>
                  <a:latin typeface="Barlow Medium"/>
                  <a:sym typeface="Barlow Medium"/>
                </a:rPr>
                <a:t>BLOCKCHAIN TECHNOLOGY</a:t>
              </a:r>
              <a:endParaRPr sz="3600" dirty="0"/>
            </a:p>
          </p:txBody>
        </p:sp>
        <p:sp>
          <p:nvSpPr>
            <p:cNvPr id="142" name="Google Shape;142;p17"/>
            <p:cNvSpPr txBox="1"/>
            <p:nvPr/>
          </p:nvSpPr>
          <p:spPr>
            <a:xfrm>
              <a:off x="-1" y="1052448"/>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IN" sz="1800" dirty="0"/>
                <a:t>Used at Back-End to provide a secured and fast network to the project</a:t>
              </a:r>
              <a:endParaRPr sz="1800" dirty="0"/>
            </a:p>
          </p:txBody>
        </p:sp>
      </p:grpSp>
      <p:grpSp>
        <p:nvGrpSpPr>
          <p:cNvPr id="143" name="Google Shape;143;p17"/>
          <p:cNvGrpSpPr/>
          <p:nvPr/>
        </p:nvGrpSpPr>
        <p:grpSpPr>
          <a:xfrm>
            <a:off x="2403622" y="5842973"/>
            <a:ext cx="7654778" cy="1356484"/>
            <a:chOff x="-18473" y="-47625"/>
            <a:chExt cx="10206371" cy="1808645"/>
          </a:xfrm>
        </p:grpSpPr>
        <p:sp>
          <p:nvSpPr>
            <p:cNvPr id="144" name="Google Shape;144;p17"/>
            <p:cNvSpPr txBox="1"/>
            <p:nvPr/>
          </p:nvSpPr>
          <p:spPr>
            <a:xfrm>
              <a:off x="-18473"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Java Script , WEB3 JS</a:t>
              </a:r>
              <a:endParaRPr dirty="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a:solidFill>
                    <a:srgbClr val="141414"/>
                  </a:solidFill>
                  <a:latin typeface="Barlow Medium"/>
                  <a:ea typeface="Barlow Medium"/>
                  <a:cs typeface="Barlow Medium"/>
                  <a:sym typeface="Barlow Medium"/>
                </a:rPr>
                <a:t>Used to integrate and connect the blockchain network and the client interface </a:t>
              </a:r>
              <a:endParaRPr dirty="0"/>
            </a:p>
          </p:txBody>
        </p:sp>
      </p:grpSp>
      <p:grpSp>
        <p:nvGrpSpPr>
          <p:cNvPr id="146" name="Google Shape;146;p17"/>
          <p:cNvGrpSpPr/>
          <p:nvPr/>
        </p:nvGrpSpPr>
        <p:grpSpPr>
          <a:xfrm>
            <a:off x="2417477" y="7900373"/>
            <a:ext cx="7640923" cy="1356484"/>
            <a:chOff x="0" y="-47625"/>
            <a:chExt cx="10187898" cy="1808645"/>
          </a:xfrm>
        </p:grpSpPr>
        <p:sp>
          <p:nvSpPr>
            <p:cNvPr id="147"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600" dirty="0">
                  <a:solidFill>
                    <a:srgbClr val="141414"/>
                  </a:solidFill>
                  <a:latin typeface="Barlow Medium"/>
                  <a:sym typeface="Barlow Medium"/>
                </a:rPr>
                <a:t>HTML and CSS</a:t>
              </a:r>
              <a:endParaRPr dirty="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a:solidFill>
                    <a:srgbClr val="141414"/>
                  </a:solidFill>
                  <a:latin typeface="Barlow Medium"/>
                  <a:ea typeface="Barlow Medium"/>
                  <a:cs typeface="Barlow Medium"/>
                  <a:sym typeface="Barlow Medium"/>
                </a:rPr>
                <a:t>Used at the Front-End for the simple and sophisticated client interface..</a:t>
              </a:r>
              <a:endParaRPr dirty="0"/>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a:solidFill>
                    <a:srgbClr val="141414"/>
                  </a:solidFill>
                  <a:latin typeface="Barlow"/>
                  <a:ea typeface="Barlow"/>
                  <a:cs typeface="Barlow"/>
                  <a:sym typeface="Barlow"/>
                </a:rPr>
                <a:t>THANK YOU</a:t>
              </a:r>
              <a:endParaRPr dirty="0"/>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535</Words>
  <Application>Microsoft Office PowerPoint</Application>
  <PresentationFormat>Custom</PresentationFormat>
  <Paragraphs>38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Nunito Sans</vt:lpstr>
      <vt:lpstr>Barlow Medium</vt:lpstr>
      <vt:lpstr>Montserrat</vt:lpstr>
      <vt:lpstr>Barlow</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Aakash Tomar</cp:lastModifiedBy>
  <cp:revision>4</cp:revision>
  <dcterms:modified xsi:type="dcterms:W3CDTF">2020-09-05T22:17:38Z</dcterms:modified>
</cp:coreProperties>
</file>