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Arimo"/>
      <p:regular r:id="rId33"/>
      <p:bold r:id="rId34"/>
      <p:italic r:id="rId35"/>
      <p:boldItalic r:id="rId36"/>
    </p:embeddedFont>
    <p:embeddedFont>
      <p:font typeface="Arimo SemiBold"/>
      <p:regular r:id="rId37"/>
      <p:bold r:id="rId38"/>
      <p:italic r:id="rId39"/>
      <p:boldItalic r:id="rId40"/>
    </p:embeddedFont>
    <p:embeddedFont>
      <p:font typeface="Bebas Neu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rimoSemiBold-boldItalic.fntdata"/><Relationship Id="rId20" Type="http://schemas.openxmlformats.org/officeDocument/2006/relationships/slide" Target="slides/slide16.xml"/><Relationship Id="rId41" Type="http://schemas.openxmlformats.org/officeDocument/2006/relationships/font" Target="fonts/BebasNeue-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Arim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mo-italic.fntdata"/><Relationship Id="rId12" Type="http://schemas.openxmlformats.org/officeDocument/2006/relationships/slide" Target="slides/slide8.xml"/><Relationship Id="rId34" Type="http://schemas.openxmlformats.org/officeDocument/2006/relationships/font" Target="fonts/Arimo-bold.fntdata"/><Relationship Id="rId15" Type="http://schemas.openxmlformats.org/officeDocument/2006/relationships/slide" Target="slides/slide11.xml"/><Relationship Id="rId37" Type="http://schemas.openxmlformats.org/officeDocument/2006/relationships/font" Target="fonts/ArimoSemiBold-regular.fntdata"/><Relationship Id="rId14" Type="http://schemas.openxmlformats.org/officeDocument/2006/relationships/slide" Target="slides/slide10.xml"/><Relationship Id="rId36" Type="http://schemas.openxmlformats.org/officeDocument/2006/relationships/font" Target="fonts/Arimo-boldItalic.fntdata"/><Relationship Id="rId17" Type="http://schemas.openxmlformats.org/officeDocument/2006/relationships/slide" Target="slides/slide13.xml"/><Relationship Id="rId39" Type="http://schemas.openxmlformats.org/officeDocument/2006/relationships/font" Target="fonts/ArimoSemiBold-italic.fntdata"/><Relationship Id="rId16" Type="http://schemas.openxmlformats.org/officeDocument/2006/relationships/slide" Target="slides/slide12.xml"/><Relationship Id="rId38" Type="http://schemas.openxmlformats.org/officeDocument/2006/relationships/font" Target="fonts/ArimoSemi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5e77e62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5e77e62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e9318a3a41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e9318a3a41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e9318a3a41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e9318a3a41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e93135fab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e93135fab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e93135fab9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e93135fab9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e93135fab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e93135fab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e93135fab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e93135fab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e93135fab9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e93135fab9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e9318a3a41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e9318a3a41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2e93135fab9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2e93135fab9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e93135fab9_1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e93135fab9_1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9318a3a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9318a3a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e93135fab9_1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e93135fab9_1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e9318a3a41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e9318a3a41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e93135fab9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e93135fab9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e93135fab9_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e93135fab9_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e9318a3a41_0_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e9318a3a41_0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e93135fab9_1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e93135fab9_1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e93135fab9_1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e93135fab9_1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e93135fab9_1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e93135fab9_1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f5e77e6543_0_1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f5e77e6543_0_1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f5e606185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f5e606185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f61a32cbe2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f61a32cbe2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e9318a3a41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9318a3a41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e93135fab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e93135fab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9318a3a41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e9318a3a41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e9318a3a41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e9318a3a41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e9318a3a41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e9318a3a41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4300" y="1079004"/>
            <a:ext cx="5007300" cy="21948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52563" y="3464767"/>
            <a:ext cx="3815400" cy="2148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293750" y="1495425"/>
            <a:ext cx="3764400" cy="101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56" name="Google Shape;56;p11"/>
          <p:cNvSpPr txBox="1"/>
          <p:nvPr>
            <p:ph idx="1" type="subTitle"/>
          </p:nvPr>
        </p:nvSpPr>
        <p:spPr>
          <a:xfrm>
            <a:off x="1933650" y="3189775"/>
            <a:ext cx="5153100" cy="28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57" name="Google Shape;57;p1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0" name="Shape 60"/>
        <p:cNvGrpSpPr/>
        <p:nvPr/>
      </p:nvGrpSpPr>
      <p:grpSpPr>
        <a:xfrm>
          <a:off x="0" y="0"/>
          <a:ext cx="0" cy="0"/>
          <a:chOff x="0" y="0"/>
          <a:chExt cx="0" cy="0"/>
        </a:xfrm>
      </p:grpSpPr>
      <p:sp>
        <p:nvSpPr>
          <p:cNvPr id="61" name="Google Shape;61;p13"/>
          <p:cNvSpPr txBox="1"/>
          <p:nvPr>
            <p:ph type="title"/>
          </p:nvPr>
        </p:nvSpPr>
        <p:spPr>
          <a:xfrm>
            <a:off x="1641574" y="13610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2" name="Google Shape;62;p13"/>
          <p:cNvSpPr txBox="1"/>
          <p:nvPr>
            <p:ph idx="1" type="subTitle"/>
          </p:nvPr>
        </p:nvSpPr>
        <p:spPr>
          <a:xfrm>
            <a:off x="16415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hasCustomPrompt="1" idx="2" type="title"/>
          </p:nvPr>
        </p:nvSpPr>
        <p:spPr>
          <a:xfrm>
            <a:off x="8061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 name="Google Shape;64;p13"/>
          <p:cNvSpPr txBox="1"/>
          <p:nvPr>
            <p:ph idx="3" type="title"/>
          </p:nvPr>
        </p:nvSpPr>
        <p:spPr>
          <a:xfrm>
            <a:off x="5499274" y="13610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5" name="Google Shape;65;p13"/>
          <p:cNvSpPr txBox="1"/>
          <p:nvPr>
            <p:ph idx="4" type="subTitle"/>
          </p:nvPr>
        </p:nvSpPr>
        <p:spPr>
          <a:xfrm>
            <a:off x="5499261" y="20078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4663811" y="18591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 name="Google Shape;67;p13"/>
          <p:cNvSpPr txBox="1"/>
          <p:nvPr>
            <p:ph idx="6" type="title"/>
          </p:nvPr>
        </p:nvSpPr>
        <p:spPr>
          <a:xfrm>
            <a:off x="1641574" y="3103675"/>
            <a:ext cx="277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8" name="Google Shape;68;p13"/>
          <p:cNvSpPr txBox="1"/>
          <p:nvPr>
            <p:ph idx="7" type="subTitle"/>
          </p:nvPr>
        </p:nvSpPr>
        <p:spPr>
          <a:xfrm>
            <a:off x="16415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3"/>
          <p:cNvSpPr txBox="1"/>
          <p:nvPr>
            <p:ph hasCustomPrompt="1" idx="8" type="title"/>
          </p:nvPr>
        </p:nvSpPr>
        <p:spPr>
          <a:xfrm>
            <a:off x="8061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0" name="Google Shape;70;p13"/>
          <p:cNvSpPr txBox="1"/>
          <p:nvPr>
            <p:ph idx="9" type="title"/>
          </p:nvPr>
        </p:nvSpPr>
        <p:spPr>
          <a:xfrm>
            <a:off x="5499274" y="3103675"/>
            <a:ext cx="28317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1" name="Google Shape;71;p13"/>
          <p:cNvSpPr txBox="1"/>
          <p:nvPr>
            <p:ph idx="13" type="subTitle"/>
          </p:nvPr>
        </p:nvSpPr>
        <p:spPr>
          <a:xfrm>
            <a:off x="5499261" y="3750460"/>
            <a:ext cx="2230500" cy="5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4663811" y="3601725"/>
            <a:ext cx="711900" cy="347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 name="Google Shape;73;p13"/>
          <p:cNvSpPr txBox="1"/>
          <p:nvPr>
            <p:ph idx="15"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74" name="Google Shape;74;p1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76" name="Shape 76"/>
        <p:cNvGrpSpPr/>
        <p:nvPr/>
      </p:nvGrpSpPr>
      <p:grpSpPr>
        <a:xfrm>
          <a:off x="0" y="0"/>
          <a:ext cx="0" cy="0"/>
          <a:chOff x="0" y="0"/>
          <a:chExt cx="0" cy="0"/>
        </a:xfrm>
      </p:grpSpPr>
      <p:sp>
        <p:nvSpPr>
          <p:cNvPr id="77" name="Google Shape;77;p14"/>
          <p:cNvSpPr txBox="1"/>
          <p:nvPr>
            <p:ph type="title"/>
          </p:nvPr>
        </p:nvSpPr>
        <p:spPr>
          <a:xfrm>
            <a:off x="191407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8" name="Google Shape;78;p14"/>
          <p:cNvSpPr txBox="1"/>
          <p:nvPr>
            <p:ph idx="1" type="subTitle"/>
          </p:nvPr>
        </p:nvSpPr>
        <p:spPr>
          <a:xfrm>
            <a:off x="191407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9" name="Google Shape;79;p14"/>
          <p:cNvSpPr txBox="1"/>
          <p:nvPr>
            <p:ph idx="2" type="title"/>
          </p:nvPr>
        </p:nvSpPr>
        <p:spPr>
          <a:xfrm>
            <a:off x="4999425"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4"/>
          <p:cNvSpPr txBox="1"/>
          <p:nvPr>
            <p:ph idx="3" type="subTitle"/>
          </p:nvPr>
        </p:nvSpPr>
        <p:spPr>
          <a:xfrm>
            <a:off x="4999425"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1" name="Google Shape;81;p14"/>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82" name="Google Shape;82;p1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4_1">
    <p:spTree>
      <p:nvGrpSpPr>
        <p:cNvPr id="84" name="Shape 84"/>
        <p:cNvGrpSpPr/>
        <p:nvPr/>
      </p:nvGrpSpPr>
      <p:grpSpPr>
        <a:xfrm>
          <a:off x="0" y="0"/>
          <a:ext cx="0" cy="0"/>
          <a:chOff x="0" y="0"/>
          <a:chExt cx="0" cy="0"/>
        </a:xfrm>
      </p:grpSpPr>
      <p:sp>
        <p:nvSpPr>
          <p:cNvPr id="85" name="Google Shape;85;p15"/>
          <p:cNvSpPr txBox="1"/>
          <p:nvPr>
            <p:ph type="title"/>
          </p:nvPr>
        </p:nvSpPr>
        <p:spPr>
          <a:xfrm>
            <a:off x="1773725" y="1448288"/>
            <a:ext cx="22305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6" name="Google Shape;86;p15"/>
          <p:cNvSpPr txBox="1"/>
          <p:nvPr>
            <p:ph idx="1" type="subTitle"/>
          </p:nvPr>
        </p:nvSpPr>
        <p:spPr>
          <a:xfrm>
            <a:off x="1773725" y="2095103"/>
            <a:ext cx="2230500" cy="7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7" name="Google Shape;87;p15"/>
          <p:cNvSpPr txBox="1"/>
          <p:nvPr>
            <p:ph idx="2" type="title"/>
          </p:nvPr>
        </p:nvSpPr>
        <p:spPr>
          <a:xfrm>
            <a:off x="5144188" y="2484688"/>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8" name="Google Shape;88;p15"/>
          <p:cNvSpPr txBox="1"/>
          <p:nvPr>
            <p:ph idx="3" type="subTitle"/>
          </p:nvPr>
        </p:nvSpPr>
        <p:spPr>
          <a:xfrm>
            <a:off x="5144188" y="3131503"/>
            <a:ext cx="2230500" cy="78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5"/>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90" name="Google Shape;90;p1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91" name="Google Shape;91;p1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92" name="Shape 92"/>
        <p:cNvGrpSpPr/>
        <p:nvPr/>
      </p:nvGrpSpPr>
      <p:grpSpPr>
        <a:xfrm>
          <a:off x="0" y="0"/>
          <a:ext cx="0" cy="0"/>
          <a:chOff x="0" y="0"/>
          <a:chExt cx="0" cy="0"/>
        </a:xfrm>
      </p:grpSpPr>
      <p:sp>
        <p:nvSpPr>
          <p:cNvPr id="93" name="Google Shape;93;p16"/>
          <p:cNvSpPr txBox="1"/>
          <p:nvPr>
            <p:ph type="title"/>
          </p:nvPr>
        </p:nvSpPr>
        <p:spPr>
          <a:xfrm>
            <a:off x="71430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4" name="Google Shape;94;p16"/>
          <p:cNvSpPr txBox="1"/>
          <p:nvPr>
            <p:ph idx="1" type="subTitle"/>
          </p:nvPr>
        </p:nvSpPr>
        <p:spPr>
          <a:xfrm>
            <a:off x="71430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6"/>
          <p:cNvSpPr txBox="1"/>
          <p:nvPr>
            <p:ph idx="2" type="title"/>
          </p:nvPr>
        </p:nvSpPr>
        <p:spPr>
          <a:xfrm>
            <a:off x="3456750"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6" name="Google Shape;96;p16"/>
          <p:cNvSpPr txBox="1"/>
          <p:nvPr>
            <p:ph idx="3" type="subTitle"/>
          </p:nvPr>
        </p:nvSpPr>
        <p:spPr>
          <a:xfrm>
            <a:off x="3456750"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6"/>
          <p:cNvSpPr txBox="1"/>
          <p:nvPr>
            <p:ph idx="4" type="title"/>
          </p:nvPr>
        </p:nvSpPr>
        <p:spPr>
          <a:xfrm>
            <a:off x="6199188" y="24846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8" name="Google Shape;98;p16"/>
          <p:cNvSpPr txBox="1"/>
          <p:nvPr>
            <p:ph idx="5" type="subTitle"/>
          </p:nvPr>
        </p:nvSpPr>
        <p:spPr>
          <a:xfrm>
            <a:off x="6199188" y="3131503"/>
            <a:ext cx="2230500" cy="7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6"/>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
    <p:spTree>
      <p:nvGrpSpPr>
        <p:cNvPr id="100" name="Shape 100"/>
        <p:cNvGrpSpPr/>
        <p:nvPr/>
      </p:nvGrpSpPr>
      <p:grpSpPr>
        <a:xfrm>
          <a:off x="0" y="0"/>
          <a:ext cx="0" cy="0"/>
          <a:chOff x="0" y="0"/>
          <a:chExt cx="0" cy="0"/>
        </a:xfrm>
      </p:grpSpPr>
      <p:sp>
        <p:nvSpPr>
          <p:cNvPr id="101" name="Google Shape;101;p17"/>
          <p:cNvSpPr txBox="1"/>
          <p:nvPr>
            <p:ph type="title"/>
          </p:nvPr>
        </p:nvSpPr>
        <p:spPr>
          <a:xfrm>
            <a:off x="73635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2" name="Google Shape;102;p17"/>
          <p:cNvSpPr txBox="1"/>
          <p:nvPr>
            <p:ph idx="1" type="subTitle"/>
          </p:nvPr>
        </p:nvSpPr>
        <p:spPr>
          <a:xfrm>
            <a:off x="73635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7"/>
          <p:cNvSpPr txBox="1"/>
          <p:nvPr>
            <p:ph idx="2" type="title"/>
          </p:nvPr>
        </p:nvSpPr>
        <p:spPr>
          <a:xfrm>
            <a:off x="736350"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4" name="Google Shape;104;p17"/>
          <p:cNvSpPr txBox="1"/>
          <p:nvPr>
            <p:ph idx="3" type="subTitle"/>
          </p:nvPr>
        </p:nvSpPr>
        <p:spPr>
          <a:xfrm>
            <a:off x="736350"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7"/>
          <p:cNvSpPr txBox="1"/>
          <p:nvPr>
            <p:ph idx="4" type="title"/>
          </p:nvPr>
        </p:nvSpPr>
        <p:spPr>
          <a:xfrm>
            <a:off x="6199188"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5" type="subTitle"/>
          </p:nvPr>
        </p:nvSpPr>
        <p:spPr>
          <a:xfrm>
            <a:off x="6199200" y="2122312"/>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 name="Google Shape;107;p17"/>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8" name="Google Shape;108;p17"/>
          <p:cNvSpPr txBox="1"/>
          <p:nvPr>
            <p:ph idx="7" type="title"/>
          </p:nvPr>
        </p:nvSpPr>
        <p:spPr>
          <a:xfrm>
            <a:off x="6199200"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9" name="Google Shape;109;p17"/>
          <p:cNvSpPr txBox="1"/>
          <p:nvPr>
            <p:ph idx="8" type="subTitle"/>
          </p:nvPr>
        </p:nvSpPr>
        <p:spPr>
          <a:xfrm>
            <a:off x="6199200"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17"/>
          <p:cNvSpPr txBox="1"/>
          <p:nvPr>
            <p:ph idx="9" type="title"/>
          </p:nvPr>
        </p:nvSpPr>
        <p:spPr>
          <a:xfrm>
            <a:off x="3459563" y="303997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1" name="Google Shape;111;p17"/>
          <p:cNvSpPr txBox="1"/>
          <p:nvPr>
            <p:ph idx="13" type="subTitle"/>
          </p:nvPr>
        </p:nvSpPr>
        <p:spPr>
          <a:xfrm>
            <a:off x="3459563" y="368678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7"/>
          <p:cNvSpPr txBox="1"/>
          <p:nvPr>
            <p:ph idx="14" type="title"/>
          </p:nvPr>
        </p:nvSpPr>
        <p:spPr>
          <a:xfrm>
            <a:off x="3459563" y="1475500"/>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3" name="Google Shape;113;p17"/>
          <p:cNvSpPr txBox="1"/>
          <p:nvPr>
            <p:ph idx="15" type="subTitle"/>
          </p:nvPr>
        </p:nvSpPr>
        <p:spPr>
          <a:xfrm>
            <a:off x="3459563" y="2122313"/>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14" name="Google Shape;114;p1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1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16" name="Shape 116"/>
        <p:cNvGrpSpPr/>
        <p:nvPr/>
      </p:nvGrpSpPr>
      <p:grpSpPr>
        <a:xfrm>
          <a:off x="0" y="0"/>
          <a:ext cx="0" cy="0"/>
          <a:chOff x="0" y="0"/>
          <a:chExt cx="0" cy="0"/>
        </a:xfrm>
      </p:grpSpPr>
      <p:sp>
        <p:nvSpPr>
          <p:cNvPr id="117" name="Google Shape;117;p18"/>
          <p:cNvSpPr txBox="1"/>
          <p:nvPr>
            <p:ph type="title"/>
          </p:nvPr>
        </p:nvSpPr>
        <p:spPr>
          <a:xfrm>
            <a:off x="72120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8" name="Google Shape;118;p18"/>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9" name="Google Shape;119;p18"/>
          <p:cNvSpPr txBox="1"/>
          <p:nvPr>
            <p:ph idx="2" type="title"/>
          </p:nvPr>
        </p:nvSpPr>
        <p:spPr>
          <a:xfrm>
            <a:off x="725325"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8"/>
          <p:cNvSpPr txBox="1"/>
          <p:nvPr>
            <p:ph idx="3" type="subTitle"/>
          </p:nvPr>
        </p:nvSpPr>
        <p:spPr>
          <a:xfrm>
            <a:off x="725325" y="21673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8"/>
          <p:cNvSpPr txBox="1"/>
          <p:nvPr>
            <p:ph idx="4" type="title"/>
          </p:nvPr>
        </p:nvSpPr>
        <p:spPr>
          <a:xfrm>
            <a:off x="6188163" y="15204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2" name="Google Shape;122;p18"/>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18"/>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24" name="Google Shape;124;p18"/>
          <p:cNvSpPr txBox="1"/>
          <p:nvPr>
            <p:ph idx="7" type="title"/>
          </p:nvPr>
        </p:nvSpPr>
        <p:spPr>
          <a:xfrm>
            <a:off x="6184050" y="3064325"/>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5" name="Google Shape;125;p18"/>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26" name="Google Shape;126;p1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_1_1">
    <p:spTree>
      <p:nvGrpSpPr>
        <p:cNvPr id="128" name="Shape 128"/>
        <p:cNvGrpSpPr/>
        <p:nvPr/>
      </p:nvGrpSpPr>
      <p:grpSpPr>
        <a:xfrm>
          <a:off x="0" y="0"/>
          <a:ext cx="0" cy="0"/>
          <a:chOff x="0" y="0"/>
          <a:chExt cx="0" cy="0"/>
        </a:xfrm>
      </p:grpSpPr>
      <p:sp>
        <p:nvSpPr>
          <p:cNvPr id="129" name="Google Shape;129;p19"/>
          <p:cNvSpPr txBox="1"/>
          <p:nvPr>
            <p:ph type="title"/>
          </p:nvPr>
        </p:nvSpPr>
        <p:spPr>
          <a:xfrm>
            <a:off x="5194325" y="34435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19"/>
          <p:cNvSpPr txBox="1"/>
          <p:nvPr>
            <p:ph idx="1" type="subTitle"/>
          </p:nvPr>
        </p:nvSpPr>
        <p:spPr>
          <a:xfrm>
            <a:off x="5194325" y="4090330"/>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19"/>
          <p:cNvSpPr txBox="1"/>
          <p:nvPr>
            <p:ph idx="2" type="title"/>
          </p:nvPr>
        </p:nvSpPr>
        <p:spPr>
          <a:xfrm>
            <a:off x="5194313" y="11581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2" name="Google Shape;132;p19"/>
          <p:cNvSpPr txBox="1"/>
          <p:nvPr>
            <p:ph idx="3" type="subTitle"/>
          </p:nvPr>
        </p:nvSpPr>
        <p:spPr>
          <a:xfrm>
            <a:off x="5194325" y="1804929"/>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9"/>
          <p:cNvSpPr txBox="1"/>
          <p:nvPr>
            <p:ph idx="4"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34" name="Google Shape;134;p19"/>
          <p:cNvSpPr txBox="1"/>
          <p:nvPr>
            <p:ph idx="5" type="title"/>
          </p:nvPr>
        </p:nvSpPr>
        <p:spPr>
          <a:xfrm>
            <a:off x="5194325" y="2300824"/>
            <a:ext cx="2230500" cy="443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5" name="Google Shape;135;p19"/>
          <p:cNvSpPr txBox="1"/>
          <p:nvPr>
            <p:ph idx="6" type="subTitle"/>
          </p:nvPr>
        </p:nvSpPr>
        <p:spPr>
          <a:xfrm>
            <a:off x="5194325" y="2947643"/>
            <a:ext cx="2230500" cy="30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136" name="Google Shape;136;p1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38" name="Shape 138"/>
        <p:cNvGrpSpPr/>
        <p:nvPr/>
      </p:nvGrpSpPr>
      <p:grpSpPr>
        <a:xfrm>
          <a:off x="0" y="0"/>
          <a:ext cx="0" cy="0"/>
          <a:chOff x="0" y="0"/>
          <a:chExt cx="0" cy="0"/>
        </a:xfrm>
      </p:grpSpPr>
      <p:sp>
        <p:nvSpPr>
          <p:cNvPr id="139" name="Google Shape;139;p20"/>
          <p:cNvSpPr txBox="1"/>
          <p:nvPr>
            <p:ph type="title"/>
          </p:nvPr>
        </p:nvSpPr>
        <p:spPr>
          <a:xfrm>
            <a:off x="5562600" y="2988175"/>
            <a:ext cx="2867100" cy="36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600"/>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140" name="Google Shape;140;p20"/>
          <p:cNvSpPr txBox="1"/>
          <p:nvPr>
            <p:ph idx="1" type="subTitle"/>
          </p:nvPr>
        </p:nvSpPr>
        <p:spPr>
          <a:xfrm>
            <a:off x="4474125" y="1495425"/>
            <a:ext cx="3955500" cy="10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380400" y="1273525"/>
            <a:ext cx="4445400" cy="17409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 type="subTitle"/>
          </p:nvPr>
        </p:nvSpPr>
        <p:spPr>
          <a:xfrm>
            <a:off x="2431100" y="3530450"/>
            <a:ext cx="4580400" cy="30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txBox="1"/>
          <p:nvPr>
            <p:ph hasCustomPrompt="1" idx="2" type="title"/>
          </p:nvPr>
        </p:nvSpPr>
        <p:spPr>
          <a:xfrm>
            <a:off x="714300" y="1764027"/>
            <a:ext cx="1367400" cy="759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75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41" name="Shape 141"/>
        <p:cNvGrpSpPr/>
        <p:nvPr/>
      </p:nvGrpSpPr>
      <p:grpSpPr>
        <a:xfrm>
          <a:off x="0" y="0"/>
          <a:ext cx="0" cy="0"/>
          <a:chOff x="0" y="0"/>
          <a:chExt cx="0" cy="0"/>
        </a:xfrm>
      </p:grpSpPr>
      <p:sp>
        <p:nvSpPr>
          <p:cNvPr id="142" name="Google Shape;142;p21"/>
          <p:cNvSpPr txBox="1"/>
          <p:nvPr>
            <p:ph hasCustomPrompt="1" type="title"/>
          </p:nvPr>
        </p:nvSpPr>
        <p:spPr>
          <a:xfrm>
            <a:off x="3857450" y="73057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3" name="Google Shape;143;p21"/>
          <p:cNvSpPr txBox="1"/>
          <p:nvPr>
            <p:ph idx="1" type="subTitle"/>
          </p:nvPr>
        </p:nvSpPr>
        <p:spPr>
          <a:xfrm>
            <a:off x="2704575" y="148877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1"/>
          <p:cNvSpPr txBox="1"/>
          <p:nvPr>
            <p:ph hasCustomPrompt="1" idx="2" type="title"/>
          </p:nvPr>
        </p:nvSpPr>
        <p:spPr>
          <a:xfrm>
            <a:off x="3857450" y="2029025"/>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5" name="Google Shape;145;p21"/>
          <p:cNvSpPr txBox="1"/>
          <p:nvPr>
            <p:ph idx="3" type="subTitle"/>
          </p:nvPr>
        </p:nvSpPr>
        <p:spPr>
          <a:xfrm>
            <a:off x="2704575" y="2787225"/>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1"/>
          <p:cNvSpPr txBox="1"/>
          <p:nvPr>
            <p:ph hasCustomPrompt="1" idx="4" type="title"/>
          </p:nvPr>
        </p:nvSpPr>
        <p:spPr>
          <a:xfrm>
            <a:off x="3780800" y="3330900"/>
            <a:ext cx="1938300" cy="564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47" name="Google Shape;147;p21"/>
          <p:cNvSpPr txBox="1"/>
          <p:nvPr>
            <p:ph idx="5" type="subTitle"/>
          </p:nvPr>
        </p:nvSpPr>
        <p:spPr>
          <a:xfrm>
            <a:off x="2704575" y="4089100"/>
            <a:ext cx="3734700" cy="180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48" name="Google Shape;148;p21"/>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21"/>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150" name="Shape 150"/>
        <p:cNvGrpSpPr/>
        <p:nvPr/>
      </p:nvGrpSpPr>
      <p:grpSpPr>
        <a:xfrm>
          <a:off x="0" y="0"/>
          <a:ext cx="0" cy="0"/>
          <a:chOff x="0" y="0"/>
          <a:chExt cx="0" cy="0"/>
        </a:xfrm>
      </p:grpSpPr>
      <p:sp>
        <p:nvSpPr>
          <p:cNvPr id="151" name="Google Shape;151;p22"/>
          <p:cNvSpPr txBox="1"/>
          <p:nvPr>
            <p:ph hasCustomPrompt="1" type="title"/>
          </p:nvPr>
        </p:nvSpPr>
        <p:spPr>
          <a:xfrm>
            <a:off x="1146851"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2" name="Google Shape;152;p22"/>
          <p:cNvSpPr txBox="1"/>
          <p:nvPr>
            <p:ph idx="1" type="subTitle"/>
          </p:nvPr>
        </p:nvSpPr>
        <p:spPr>
          <a:xfrm>
            <a:off x="714350"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hasCustomPrompt="1" idx="2" type="title"/>
          </p:nvPr>
        </p:nvSpPr>
        <p:spPr>
          <a:xfrm>
            <a:off x="3075717"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4" name="Google Shape;154;p22"/>
          <p:cNvSpPr txBox="1"/>
          <p:nvPr>
            <p:ph idx="3" type="subTitle"/>
          </p:nvPr>
        </p:nvSpPr>
        <p:spPr>
          <a:xfrm>
            <a:off x="2643217"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hasCustomPrompt="1" idx="4" type="title"/>
          </p:nvPr>
        </p:nvSpPr>
        <p:spPr>
          <a:xfrm>
            <a:off x="5004584" y="2167525"/>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6" name="Google Shape;156;p22"/>
          <p:cNvSpPr txBox="1"/>
          <p:nvPr>
            <p:ph idx="5" type="subTitle"/>
          </p:nvPr>
        </p:nvSpPr>
        <p:spPr>
          <a:xfrm>
            <a:off x="4572083" y="3611525"/>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2"/>
          <p:cNvSpPr txBox="1"/>
          <p:nvPr>
            <p:ph hasCustomPrompt="1" idx="6" type="title"/>
          </p:nvPr>
        </p:nvSpPr>
        <p:spPr>
          <a:xfrm>
            <a:off x="6933451" y="2950750"/>
            <a:ext cx="1127100" cy="56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0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58" name="Google Shape;158;p22"/>
          <p:cNvSpPr txBox="1"/>
          <p:nvPr>
            <p:ph idx="7" type="subTitle"/>
          </p:nvPr>
        </p:nvSpPr>
        <p:spPr>
          <a:xfrm>
            <a:off x="6500950" y="1480100"/>
            <a:ext cx="1928700" cy="56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2"/>
          <p:cNvSpPr txBox="1"/>
          <p:nvPr>
            <p:ph idx="8"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60" name="Google Shape;160;p22"/>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1" name="Google Shape;161;p22"/>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
    <p:spTree>
      <p:nvGrpSpPr>
        <p:cNvPr id="162" name="Shape 162"/>
        <p:cNvGrpSpPr/>
        <p:nvPr/>
      </p:nvGrpSpPr>
      <p:grpSpPr>
        <a:xfrm>
          <a:off x="0" y="0"/>
          <a:ext cx="0" cy="0"/>
          <a:chOff x="0" y="0"/>
          <a:chExt cx="0" cy="0"/>
        </a:xfrm>
      </p:grpSpPr>
      <p:sp>
        <p:nvSpPr>
          <p:cNvPr id="163" name="Google Shape;163;p23"/>
          <p:cNvSpPr txBox="1"/>
          <p:nvPr>
            <p:ph idx="1" type="subTitle"/>
          </p:nvPr>
        </p:nvSpPr>
        <p:spPr>
          <a:xfrm>
            <a:off x="3024150" y="2831188"/>
            <a:ext cx="3095700" cy="87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23"/>
          <p:cNvSpPr txBox="1"/>
          <p:nvPr>
            <p:ph type="title"/>
          </p:nvPr>
        </p:nvSpPr>
        <p:spPr>
          <a:xfrm>
            <a:off x="3024150" y="1440213"/>
            <a:ext cx="3095700" cy="1269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900"/>
              <a:buNone/>
              <a:defRPr sz="107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65" name="Google Shape;165;p23"/>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23"/>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
    <p:spTree>
      <p:nvGrpSpPr>
        <p:cNvPr id="167" name="Shape 167"/>
        <p:cNvGrpSpPr/>
        <p:nvPr/>
      </p:nvGrpSpPr>
      <p:grpSpPr>
        <a:xfrm>
          <a:off x="0" y="0"/>
          <a:ext cx="0" cy="0"/>
          <a:chOff x="0" y="0"/>
          <a:chExt cx="0" cy="0"/>
        </a:xfrm>
      </p:grpSpPr>
      <p:sp>
        <p:nvSpPr>
          <p:cNvPr id="168" name="Google Shape;168;p24"/>
          <p:cNvSpPr txBox="1"/>
          <p:nvPr>
            <p:ph idx="1" type="subTitle"/>
          </p:nvPr>
        </p:nvSpPr>
        <p:spPr>
          <a:xfrm>
            <a:off x="1011250" y="2703350"/>
            <a:ext cx="2429100" cy="105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9" name="Google Shape;169;p24"/>
          <p:cNvSpPr txBox="1"/>
          <p:nvPr>
            <p:ph type="title"/>
          </p:nvPr>
        </p:nvSpPr>
        <p:spPr>
          <a:xfrm>
            <a:off x="1011250" y="1304150"/>
            <a:ext cx="1932000" cy="11820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70" name="Google Shape;170;p2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1" name="Google Shape;171;p2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6_1">
    <p:spTree>
      <p:nvGrpSpPr>
        <p:cNvPr id="172" name="Shape 172"/>
        <p:cNvGrpSpPr/>
        <p:nvPr/>
      </p:nvGrpSpPr>
      <p:grpSpPr>
        <a:xfrm>
          <a:off x="0" y="0"/>
          <a:ext cx="0" cy="0"/>
          <a:chOff x="0" y="0"/>
          <a:chExt cx="0" cy="0"/>
        </a:xfrm>
      </p:grpSpPr>
      <p:sp>
        <p:nvSpPr>
          <p:cNvPr id="173" name="Google Shape;173;p25"/>
          <p:cNvSpPr txBox="1"/>
          <p:nvPr>
            <p:ph idx="1" type="subTitle"/>
          </p:nvPr>
        </p:nvSpPr>
        <p:spPr>
          <a:xfrm>
            <a:off x="5703750" y="2703350"/>
            <a:ext cx="2429100" cy="105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74" name="Google Shape;174;p25"/>
          <p:cNvSpPr txBox="1"/>
          <p:nvPr>
            <p:ph type="title"/>
          </p:nvPr>
        </p:nvSpPr>
        <p:spPr>
          <a:xfrm>
            <a:off x="6276975" y="1304150"/>
            <a:ext cx="1855800" cy="118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900"/>
              <a:buNone/>
              <a:defRPr/>
            </a:lvl1pPr>
            <a:lvl2pPr lvl="1" rtl="0" algn="r">
              <a:spcBef>
                <a:spcPts val="0"/>
              </a:spcBef>
              <a:spcAft>
                <a:spcPts val="0"/>
              </a:spcAft>
              <a:buSzPts val="3900"/>
              <a:buNone/>
              <a:defRPr/>
            </a:lvl2pPr>
            <a:lvl3pPr lvl="2" rtl="0" algn="r">
              <a:spcBef>
                <a:spcPts val="0"/>
              </a:spcBef>
              <a:spcAft>
                <a:spcPts val="0"/>
              </a:spcAft>
              <a:buSzPts val="3900"/>
              <a:buNone/>
              <a:defRPr/>
            </a:lvl3pPr>
            <a:lvl4pPr lvl="3" rtl="0" algn="r">
              <a:spcBef>
                <a:spcPts val="0"/>
              </a:spcBef>
              <a:spcAft>
                <a:spcPts val="0"/>
              </a:spcAft>
              <a:buSzPts val="3900"/>
              <a:buNone/>
              <a:defRPr/>
            </a:lvl4pPr>
            <a:lvl5pPr lvl="4" rtl="0" algn="r">
              <a:spcBef>
                <a:spcPts val="0"/>
              </a:spcBef>
              <a:spcAft>
                <a:spcPts val="0"/>
              </a:spcAft>
              <a:buSzPts val="3900"/>
              <a:buNone/>
              <a:defRPr/>
            </a:lvl5pPr>
            <a:lvl6pPr lvl="5" rtl="0" algn="r">
              <a:spcBef>
                <a:spcPts val="0"/>
              </a:spcBef>
              <a:spcAft>
                <a:spcPts val="0"/>
              </a:spcAft>
              <a:buSzPts val="3900"/>
              <a:buNone/>
              <a:defRPr/>
            </a:lvl6pPr>
            <a:lvl7pPr lvl="6" rtl="0" algn="r">
              <a:spcBef>
                <a:spcPts val="0"/>
              </a:spcBef>
              <a:spcAft>
                <a:spcPts val="0"/>
              </a:spcAft>
              <a:buSzPts val="3900"/>
              <a:buNone/>
              <a:defRPr/>
            </a:lvl7pPr>
            <a:lvl8pPr lvl="7" rtl="0" algn="r">
              <a:spcBef>
                <a:spcPts val="0"/>
              </a:spcBef>
              <a:spcAft>
                <a:spcPts val="0"/>
              </a:spcAft>
              <a:buSzPts val="3900"/>
              <a:buNone/>
              <a:defRPr/>
            </a:lvl8pPr>
            <a:lvl9pPr lvl="8" rtl="0" algn="r">
              <a:spcBef>
                <a:spcPts val="0"/>
              </a:spcBef>
              <a:spcAft>
                <a:spcPts val="0"/>
              </a:spcAft>
              <a:buSzPts val="3900"/>
              <a:buNone/>
              <a:defRPr/>
            </a:lvl9pPr>
          </a:lstStyle>
          <a:p/>
        </p:txBody>
      </p:sp>
      <p:cxnSp>
        <p:nvCxnSpPr>
          <p:cNvPr id="175" name="Google Shape;175;p2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_1_2">
    <p:spTree>
      <p:nvGrpSpPr>
        <p:cNvPr id="177" name="Shape 177"/>
        <p:cNvGrpSpPr/>
        <p:nvPr/>
      </p:nvGrpSpPr>
      <p:grpSpPr>
        <a:xfrm>
          <a:off x="0" y="0"/>
          <a:ext cx="0" cy="0"/>
          <a:chOff x="0" y="0"/>
          <a:chExt cx="0" cy="0"/>
        </a:xfrm>
      </p:grpSpPr>
      <p:sp>
        <p:nvSpPr>
          <p:cNvPr id="178" name="Google Shape;178;p26"/>
          <p:cNvSpPr txBox="1"/>
          <p:nvPr>
            <p:ph idx="1" type="subTitle"/>
          </p:nvPr>
        </p:nvSpPr>
        <p:spPr>
          <a:xfrm>
            <a:off x="714300" y="1259225"/>
            <a:ext cx="5386200" cy="245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p:txBody>
      </p:sp>
      <p:sp>
        <p:nvSpPr>
          <p:cNvPr id="179" name="Google Shape;179;p2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180" name="Google Shape;180;p2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1" name="Google Shape;181;p2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6_1_1">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7060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cxnSp>
        <p:nvCxnSpPr>
          <p:cNvPr id="184" name="Google Shape;184;p2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7"/>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7" name="Google Shape;187;p27"/>
          <p:cNvSpPr txBox="1"/>
          <p:nvPr>
            <p:ph idx="2" type="subTitle"/>
          </p:nvPr>
        </p:nvSpPr>
        <p:spPr>
          <a:xfrm>
            <a:off x="4669650" y="1408650"/>
            <a:ext cx="3768300" cy="2644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8" name="Shape 188"/>
        <p:cNvGrpSpPr/>
        <p:nvPr/>
      </p:nvGrpSpPr>
      <p:grpSpPr>
        <a:xfrm>
          <a:off x="0" y="0"/>
          <a:ext cx="0" cy="0"/>
          <a:chOff x="0" y="0"/>
          <a:chExt cx="0" cy="0"/>
        </a:xfrm>
      </p:grpSpPr>
      <p:sp>
        <p:nvSpPr>
          <p:cNvPr id="189" name="Google Shape;189;p2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2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sz="68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cxnSp>
        <p:nvCxnSpPr>
          <p:cNvPr id="191" name="Google Shape;191;p2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2" name="Google Shape;192;p2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
        <p:nvSpPr>
          <p:cNvPr id="193" name="Google Shape;193;p28"/>
          <p:cNvSpPr txBox="1"/>
          <p:nvPr/>
        </p:nvSpPr>
        <p:spPr>
          <a:xfrm>
            <a:off x="714300" y="3620145"/>
            <a:ext cx="4739400" cy="564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rimo"/>
                <a:ea typeface="Arimo"/>
                <a:cs typeface="Arimo"/>
                <a:sym typeface="Arimo"/>
              </a:rPr>
              <a:t>CREDITS: This presentation template was created by </a:t>
            </a:r>
            <a:r>
              <a:rPr b="1" lang="en" sz="12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lang="en" sz="1200">
                <a:solidFill>
                  <a:schemeClr val="dk1"/>
                </a:solidFill>
                <a:latin typeface="Arimo"/>
                <a:ea typeface="Arimo"/>
                <a:cs typeface="Arimo"/>
                <a:sym typeface="Arimo"/>
              </a:rPr>
              <a:t>, including icons by </a:t>
            </a:r>
            <a:r>
              <a:rPr b="1" lang="en" sz="12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lang="en" sz="1200">
                <a:solidFill>
                  <a:schemeClr val="dk1"/>
                </a:solidFill>
                <a:latin typeface="Arimo"/>
                <a:ea typeface="Arimo"/>
                <a:cs typeface="Arimo"/>
                <a:sym typeface="Arimo"/>
              </a:rPr>
              <a:t> and infographics &amp; images by </a:t>
            </a:r>
            <a:r>
              <a:rPr b="1" lang="en" sz="12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200">
              <a:solidFill>
                <a:schemeClr val="dk1"/>
              </a:solidFill>
              <a:latin typeface="Arimo"/>
              <a:ea typeface="Arimo"/>
              <a:cs typeface="Arimo"/>
              <a:sym typeface="Arim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194" name="Shape 19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195"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197" name="Google Shape;197;p3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30"/>
          <p:cNvSpPr/>
          <p:nvPr/>
        </p:nvSpPr>
        <p:spPr>
          <a:xfrm>
            <a:off x="7786413" y="80205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0"/>
          <p:cNvSpPr/>
          <p:nvPr/>
        </p:nvSpPr>
        <p:spPr>
          <a:xfrm>
            <a:off x="1915951" y="336779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0"/>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0"/>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30"/>
          <p:cNvSpPr/>
          <p:nvPr/>
        </p:nvSpPr>
        <p:spPr>
          <a:xfrm>
            <a:off x="6775477" y="3965413"/>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654063" y="1173140"/>
            <a:ext cx="335779" cy="396134"/>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8224526" y="204207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rot="-1685758">
            <a:off x="7349828" y="169520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a:off x="8224513" y="36894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rot="-1685758">
            <a:off x="2517753" y="14498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494952" y="2445824"/>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a:off x="7674437" y="24596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rot="-4501656">
            <a:off x="7177993" y="3584747"/>
            <a:ext cx="700435" cy="696862"/>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rot="-4498560">
            <a:off x="7715362" y="3194685"/>
            <a:ext cx="372045" cy="370147"/>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4497731">
            <a:off x="7127795" y="2968777"/>
            <a:ext cx="503609" cy="50104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0"/>
          <p:cNvSpPr/>
          <p:nvPr/>
        </p:nvSpPr>
        <p:spPr>
          <a:xfrm>
            <a:off x="1126688" y="34189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706038" y="19410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8140863" y="1173143"/>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rot="-1685758">
            <a:off x="930128" y="40216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0"/>
          <p:cNvSpPr/>
          <p:nvPr/>
        </p:nvSpPr>
        <p:spPr>
          <a:xfrm>
            <a:off x="1401912" y="42271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 type="subTitle"/>
          </p:nvPr>
        </p:nvSpPr>
        <p:spPr>
          <a:xfrm>
            <a:off x="714300" y="1259225"/>
            <a:ext cx="7715400" cy="3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1" name="Google Shape;21;p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22" name="Google Shape;22;p4"/>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6" name="Google Shape;26;p5"/>
          <p:cNvSpPr txBox="1"/>
          <p:nvPr>
            <p:ph idx="2" type="title"/>
          </p:nvPr>
        </p:nvSpPr>
        <p:spPr>
          <a:xfrm>
            <a:off x="1804169"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7" name="Google Shape;27;p5"/>
          <p:cNvSpPr txBox="1"/>
          <p:nvPr>
            <p:ph idx="1" type="subTitle"/>
          </p:nvPr>
        </p:nvSpPr>
        <p:spPr>
          <a:xfrm>
            <a:off x="1804169"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 name="Google Shape;28;p5"/>
          <p:cNvSpPr txBox="1"/>
          <p:nvPr>
            <p:ph idx="3" type="title"/>
          </p:nvPr>
        </p:nvSpPr>
        <p:spPr>
          <a:xfrm>
            <a:off x="5109344" y="2941888"/>
            <a:ext cx="2230500" cy="443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29" name="Google Shape;29;p5"/>
          <p:cNvSpPr txBox="1"/>
          <p:nvPr>
            <p:ph idx="4" type="subTitle"/>
          </p:nvPr>
        </p:nvSpPr>
        <p:spPr>
          <a:xfrm>
            <a:off x="5109344" y="3588701"/>
            <a:ext cx="2230500" cy="60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30" name="Google Shape;30;p5"/>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4" name="Google Shape;34;p6"/>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idx="1" type="subTitle"/>
          </p:nvPr>
        </p:nvSpPr>
        <p:spPr>
          <a:xfrm>
            <a:off x="714300" y="1971675"/>
            <a:ext cx="3857700" cy="23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p:txBody>
      </p:sp>
      <p:sp>
        <p:nvSpPr>
          <p:cNvPr id="38" name="Google Shape;38;p7"/>
          <p:cNvSpPr txBox="1"/>
          <p:nvPr>
            <p:ph type="title"/>
          </p:nvPr>
        </p:nvSpPr>
        <p:spPr>
          <a:xfrm>
            <a:off x="714300" y="553450"/>
            <a:ext cx="3857700" cy="1246800"/>
          </a:xfrm>
          <a:prstGeom prst="rect">
            <a:avLst/>
          </a:prstGeom>
        </p:spPr>
        <p:txBody>
          <a:bodyPr anchorCtr="0" anchor="t" bIns="91425" lIns="91425" spcFirstLastPara="1" rIns="91425" wrap="square" tIns="91425">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cxnSp>
        <p:nvCxnSpPr>
          <p:cNvPr id="39" name="Google Shape;39;p7"/>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0" name="Google Shape;40;p7"/>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2367000" y="1163250"/>
            <a:ext cx="4410000" cy="281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3" name="Google Shape;43;p8"/>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8"/>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txBox="1"/>
          <p:nvPr>
            <p:ph type="title"/>
          </p:nvPr>
        </p:nvSpPr>
        <p:spPr>
          <a:xfrm>
            <a:off x="4384500" y="1404538"/>
            <a:ext cx="4045200" cy="768600"/>
          </a:xfrm>
          <a:prstGeom prst="rect">
            <a:avLst/>
          </a:prstGeom>
        </p:spPr>
        <p:txBody>
          <a:bodyPr anchorCtr="0" anchor="t" bIns="91425" lIns="91425" spcFirstLastPara="1" rIns="91425" wrap="square" tIns="91425">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7" name="Google Shape;47;p9"/>
          <p:cNvSpPr txBox="1"/>
          <p:nvPr>
            <p:ph idx="1" type="subTitle"/>
          </p:nvPr>
        </p:nvSpPr>
        <p:spPr>
          <a:xfrm>
            <a:off x="4384500" y="2314563"/>
            <a:ext cx="4045200" cy="14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48" name="Google Shape;48;p9"/>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49" name="Google Shape;49;p9"/>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50600" y="3073400"/>
            <a:ext cx="3414600" cy="1242300"/>
          </a:xfrm>
          <a:prstGeom prst="rect">
            <a:avLst/>
          </a:prstGeom>
        </p:spPr>
        <p:txBody>
          <a:bodyPr anchorCtr="0" anchor="t" bIns="91425" lIns="91425" spcFirstLastPara="1" rIns="91425" wrap="square" tIns="91425">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p:txBody>
      </p:sp>
      <p:cxnSp>
        <p:nvCxnSpPr>
          <p:cNvPr id="52" name="Google Shape;52;p10"/>
          <p:cNvCxnSpPr/>
          <p:nvPr/>
        </p:nvCxnSpPr>
        <p:spPr>
          <a:xfrm>
            <a:off x="706050" y="539450"/>
            <a:ext cx="773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10"/>
          <p:cNvCxnSpPr/>
          <p:nvPr/>
        </p:nvCxnSpPr>
        <p:spPr>
          <a:xfrm>
            <a:off x="706050" y="4604450"/>
            <a:ext cx="7731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l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indent="-317500" lvl="1" marL="914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slide" Target="/ppt/slid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slide" Target="/ppt/slides/slide2.xml"/><Relationship Id="rId4" Type="http://schemas.openxmlformats.org/officeDocument/2006/relationships/slide" Target="/ppt/slid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1.xml"/><Relationship Id="rId4" Type="http://schemas.openxmlformats.org/officeDocument/2006/relationships/image" Target="../media/image9.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slide" Target="/ppt/slid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slide" Target="/ppt/slid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hyperlink" Target="https://www.kaggle.com/datasets/rashadrmammadov/lung-cancer-prediction?resource=download" TargetMode="External"/><Relationship Id="rId4"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slide" Target="/ppt/slides/slide1.xml"/><Relationship Id="rId4" Type="http://schemas.openxmlformats.org/officeDocument/2006/relationships/image" Target="../media/image17.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p:nvPr/>
        </p:nvSpPr>
        <p:spPr>
          <a:xfrm>
            <a:off x="765542" y="3326250"/>
            <a:ext cx="13107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txBox="1"/>
          <p:nvPr>
            <p:ph type="ctrTitle"/>
          </p:nvPr>
        </p:nvSpPr>
        <p:spPr>
          <a:xfrm>
            <a:off x="706050" y="1002800"/>
            <a:ext cx="5168400" cy="219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solidFill>
                  <a:schemeClr val="accent3"/>
                </a:solidFill>
              </a:rPr>
              <a:t>          		</a:t>
            </a:r>
            <a:endParaRPr sz="5000">
              <a:solidFill>
                <a:schemeClr val="lt2"/>
              </a:solidFill>
            </a:endParaRPr>
          </a:p>
          <a:p>
            <a:pPr indent="0" lvl="0" marL="0" rtl="0" algn="l">
              <a:spcBef>
                <a:spcPts val="0"/>
              </a:spcBef>
              <a:spcAft>
                <a:spcPts val="0"/>
              </a:spcAft>
              <a:buNone/>
            </a:pPr>
            <a:r>
              <a:rPr lang="en" sz="5000"/>
              <a:t>LUNG CANCER prediction</a:t>
            </a:r>
            <a:endParaRPr sz="5000"/>
          </a:p>
        </p:txBody>
      </p:sp>
      <p:sp>
        <p:nvSpPr>
          <p:cNvPr id="234" name="Google Shape;234;p31"/>
          <p:cNvSpPr txBox="1"/>
          <p:nvPr>
            <p:ph idx="1" type="subTitle"/>
          </p:nvPr>
        </p:nvSpPr>
        <p:spPr>
          <a:xfrm>
            <a:off x="852574" y="3464775"/>
            <a:ext cx="1260900" cy="2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GROUP 6</a:t>
            </a:r>
            <a:endParaRPr/>
          </a:p>
        </p:txBody>
      </p:sp>
      <p:sp>
        <p:nvSpPr>
          <p:cNvPr id="235" name="Google Shape;235;p31"/>
          <p:cNvSpPr/>
          <p:nvPr/>
        </p:nvSpPr>
        <p:spPr>
          <a:xfrm>
            <a:off x="3177536" y="41215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rot="-1685758">
            <a:off x="4276753" y="42838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849500" y="1326279"/>
            <a:ext cx="2629231"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PROJECT 2</a:t>
            </a:r>
          </a:p>
        </p:txBody>
      </p:sp>
      <p:sp>
        <p:nvSpPr>
          <p:cNvPr id="238" name="Google Shape;238;p31"/>
          <p:cNvSpPr/>
          <p:nvPr/>
        </p:nvSpPr>
        <p:spPr>
          <a:xfrm>
            <a:off x="3870412" y="866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t>
            </a:r>
            <a:r>
              <a:rPr lang="en">
                <a:solidFill>
                  <a:schemeClr val="lt2"/>
                </a:solidFill>
                <a:latin typeface="Bebas Neue"/>
                <a:ea typeface="Bebas Neue"/>
                <a:cs typeface="Bebas Neue"/>
                <a:sym typeface="Bebas Neue"/>
              </a:rPr>
              <a:t>ANALYSIS</a:t>
            </a:r>
            <a:endParaRPr>
              <a:solidFill>
                <a:schemeClr val="lt2"/>
              </a:solidFill>
            </a:endParaRPr>
          </a:p>
        </p:txBody>
      </p:sp>
      <p:sp>
        <p:nvSpPr>
          <p:cNvPr id="240" name="Google Shape;240;p31">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41" name="Google Shape;241;p3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2" name="Google Shape;242;p3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3" name="Google Shape;243;p31"/>
          <p:cNvGrpSpPr/>
          <p:nvPr/>
        </p:nvGrpSpPr>
        <p:grpSpPr>
          <a:xfrm>
            <a:off x="706038" y="312972"/>
            <a:ext cx="140222" cy="140409"/>
            <a:chOff x="2741000" y="199475"/>
            <a:chExt cx="191953" cy="192210"/>
          </a:xfrm>
        </p:grpSpPr>
        <p:sp>
          <p:nvSpPr>
            <p:cNvPr id="244" name="Google Shape;244;p3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31"/>
          <p:cNvGrpSpPr/>
          <p:nvPr/>
        </p:nvGrpSpPr>
        <p:grpSpPr>
          <a:xfrm>
            <a:off x="5138089" y="757530"/>
            <a:ext cx="3605746" cy="3762679"/>
            <a:chOff x="5138089" y="757530"/>
            <a:chExt cx="3605746" cy="3762679"/>
          </a:xfrm>
        </p:grpSpPr>
        <p:sp>
          <p:nvSpPr>
            <p:cNvPr id="254" name="Google Shape;254;p31"/>
            <p:cNvSpPr/>
            <p:nvPr/>
          </p:nvSpPr>
          <p:spPr>
            <a:xfrm rot="7198710">
              <a:off x="6604948" y="1367176"/>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31"/>
            <p:cNvGrpSpPr/>
            <p:nvPr/>
          </p:nvGrpSpPr>
          <p:grpSpPr>
            <a:xfrm>
              <a:off x="5536526" y="2174241"/>
              <a:ext cx="858975" cy="300968"/>
              <a:chOff x="2271950" y="2722775"/>
              <a:chExt cx="575875" cy="201775"/>
            </a:xfrm>
          </p:grpSpPr>
          <p:sp>
            <p:nvSpPr>
              <p:cNvPr id="256" name="Google Shape;256;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1"/>
            <p:cNvSpPr/>
            <p:nvPr/>
          </p:nvSpPr>
          <p:spPr>
            <a:xfrm rot="8100000">
              <a:off x="6648045" y="2782815"/>
              <a:ext cx="969401" cy="964456"/>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p:nvPr/>
          </p:nvSpPr>
          <p:spPr>
            <a:xfrm rot="7198710">
              <a:off x="5934873" y="3298064"/>
              <a:ext cx="630918" cy="627700"/>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31"/>
            <p:cNvGrpSpPr/>
            <p:nvPr/>
          </p:nvGrpSpPr>
          <p:grpSpPr>
            <a:xfrm>
              <a:off x="6056200" y="1535350"/>
              <a:ext cx="2293204" cy="1710167"/>
              <a:chOff x="1062800" y="1986296"/>
              <a:chExt cx="2169540" cy="1617945"/>
            </a:xfrm>
          </p:grpSpPr>
          <p:sp>
            <p:nvSpPr>
              <p:cNvPr id="264" name="Google Shape;264;p31"/>
              <p:cNvSpPr/>
              <p:nvPr/>
            </p:nvSpPr>
            <p:spPr>
              <a:xfrm>
                <a:off x="1062800" y="1986296"/>
                <a:ext cx="2169540" cy="1617945"/>
              </a:xfrm>
              <a:custGeom>
                <a:rect b="b" l="l" r="r" t="t"/>
                <a:pathLst>
                  <a:path extrusionOk="0" h="49275" w="66074">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1062800" y="1986854"/>
                <a:ext cx="1993479" cy="1436072"/>
              </a:xfrm>
              <a:custGeom>
                <a:rect b="b" l="l" r="r" t="t"/>
                <a:pathLst>
                  <a:path extrusionOk="0" fill="none" h="43736" w="60712">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1163997" y="2090415"/>
                <a:ext cx="1791675" cy="1259977"/>
              </a:xfrm>
              <a:custGeom>
                <a:rect b="b" l="l" r="r" t="t"/>
                <a:pathLst>
                  <a:path extrusionOk="0" fill="none" h="38373" w="54566">
                    <a:moveTo>
                      <a:pt x="0" y="9495"/>
                    </a:moveTo>
                    <a:lnTo>
                      <a:pt x="48972" y="0"/>
                    </a:lnTo>
                    <a:lnTo>
                      <a:pt x="54565" y="28895"/>
                    </a:lnTo>
                    <a:lnTo>
                      <a:pt x="5612" y="38372"/>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1118356" y="3046759"/>
                <a:ext cx="2113983" cy="557473"/>
              </a:xfrm>
              <a:custGeom>
                <a:rect b="b" l="l" r="r" t="t"/>
                <a:pathLst>
                  <a:path extrusionOk="0" fill="none" h="16978" w="64382">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1884028" y="3195336"/>
                <a:ext cx="567422" cy="149760"/>
              </a:xfrm>
              <a:custGeom>
                <a:rect b="b" l="l" r="r" t="t"/>
                <a:pathLst>
                  <a:path extrusionOk="0" fill="none" h="4561" w="17281">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1365799" y="2636719"/>
                <a:ext cx="115842" cy="432897"/>
              </a:xfrm>
              <a:custGeom>
                <a:rect b="b" l="l" r="r" t="t"/>
                <a:pathLst>
                  <a:path extrusionOk="0" fill="none" h="13184" w="3528">
                    <a:moveTo>
                      <a:pt x="2530" y="13183"/>
                    </a:moveTo>
                    <a:lnTo>
                      <a:pt x="0" y="197"/>
                    </a:lnTo>
                    <a:lnTo>
                      <a:pt x="998" y="1"/>
                    </a:lnTo>
                    <a:lnTo>
                      <a:pt x="3527" y="129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a:off x="1549443" y="2765989"/>
                <a:ext cx="84846" cy="267934"/>
              </a:xfrm>
              <a:custGeom>
                <a:rect b="b" l="l" r="r" t="t"/>
                <a:pathLst>
                  <a:path extrusionOk="0" fill="none" h="8160" w="2584">
                    <a:moveTo>
                      <a:pt x="998" y="1"/>
                    </a:moveTo>
                    <a:lnTo>
                      <a:pt x="2584" y="7964"/>
                    </a:lnTo>
                    <a:lnTo>
                      <a:pt x="1586" y="8160"/>
                    </a:lnTo>
                    <a:lnTo>
                      <a:pt x="1" y="19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1641873" y="2453633"/>
                <a:ext cx="139844" cy="551037"/>
              </a:xfrm>
              <a:custGeom>
                <a:rect b="b" l="l" r="r" t="t"/>
                <a:pathLst>
                  <a:path extrusionOk="0" fill="none" h="16782" w="4259">
                    <a:moveTo>
                      <a:pt x="3261" y="16782"/>
                    </a:moveTo>
                    <a:lnTo>
                      <a:pt x="0" y="197"/>
                    </a:lnTo>
                    <a:lnTo>
                      <a:pt x="998" y="1"/>
                    </a:lnTo>
                    <a:lnTo>
                      <a:pt x="4258" y="16586"/>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a:off x="1831985" y="2644337"/>
                <a:ext cx="97126" cy="331108"/>
              </a:xfrm>
              <a:custGeom>
                <a:rect b="b" l="l" r="r" t="t"/>
                <a:pathLst>
                  <a:path extrusionOk="0" fill="none" h="10084" w="2958">
                    <a:moveTo>
                      <a:pt x="1960" y="10083"/>
                    </a:moveTo>
                    <a:lnTo>
                      <a:pt x="0" y="196"/>
                    </a:lnTo>
                    <a:lnTo>
                      <a:pt x="998" y="0"/>
                    </a:lnTo>
                    <a:lnTo>
                      <a:pt x="2957" y="9887"/>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p:nvPr/>
            </p:nvSpPr>
            <p:spPr>
              <a:xfrm>
                <a:off x="1959483" y="2513293"/>
                <a:ext cx="117024" cy="433488"/>
              </a:xfrm>
              <a:custGeom>
                <a:rect b="b" l="l" r="r" t="t"/>
                <a:pathLst>
                  <a:path extrusionOk="0" fill="none" h="13202" w="3564">
                    <a:moveTo>
                      <a:pt x="2566" y="13201"/>
                    </a:moveTo>
                    <a:lnTo>
                      <a:pt x="1" y="197"/>
                    </a:lnTo>
                    <a:lnTo>
                      <a:pt x="998" y="1"/>
                    </a:lnTo>
                    <a:lnTo>
                      <a:pt x="3564"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2106877" y="2484629"/>
                <a:ext cx="117024" cy="432897"/>
              </a:xfrm>
              <a:custGeom>
                <a:rect b="b" l="l" r="r" t="t"/>
                <a:pathLst>
                  <a:path extrusionOk="0" fill="none" h="13184" w="3564">
                    <a:moveTo>
                      <a:pt x="2566" y="13184"/>
                    </a:moveTo>
                    <a:lnTo>
                      <a:pt x="1" y="197"/>
                    </a:lnTo>
                    <a:lnTo>
                      <a:pt x="998" y="1"/>
                    </a:lnTo>
                    <a:lnTo>
                      <a:pt x="3564" y="12988"/>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2254305" y="2455406"/>
                <a:ext cx="116991" cy="433455"/>
              </a:xfrm>
              <a:custGeom>
                <a:rect b="b" l="l" r="r" t="t"/>
                <a:pathLst>
                  <a:path extrusionOk="0" fill="none" h="13201" w="3563">
                    <a:moveTo>
                      <a:pt x="2565" y="13201"/>
                    </a:moveTo>
                    <a:lnTo>
                      <a:pt x="0" y="196"/>
                    </a:lnTo>
                    <a:lnTo>
                      <a:pt x="998" y="0"/>
                    </a:lnTo>
                    <a:lnTo>
                      <a:pt x="3563" y="13005"/>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2478303" y="2670637"/>
                <a:ext cx="67903" cy="183712"/>
              </a:xfrm>
              <a:custGeom>
                <a:rect b="b" l="l" r="r" t="t"/>
                <a:pathLst>
                  <a:path extrusionOk="0" fill="none" h="5595" w="2068">
                    <a:moveTo>
                      <a:pt x="1070" y="5595"/>
                    </a:moveTo>
                    <a:lnTo>
                      <a:pt x="1" y="197"/>
                    </a:lnTo>
                    <a:lnTo>
                      <a:pt x="999" y="1"/>
                    </a:lnTo>
                    <a:lnTo>
                      <a:pt x="2067" y="5399"/>
                    </a:ln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1399126" y="2873030"/>
                <a:ext cx="1336023" cy="256244"/>
              </a:xfrm>
              <a:custGeom>
                <a:rect b="b" l="l" r="r" t="t"/>
                <a:pathLst>
                  <a:path extrusionOk="0" fill="none" h="7804" w="40689">
                    <a:moveTo>
                      <a:pt x="40688" y="1"/>
                    </a:moveTo>
                    <a:lnTo>
                      <a:pt x="1" y="780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1"/>
            <p:cNvGrpSpPr/>
            <p:nvPr/>
          </p:nvGrpSpPr>
          <p:grpSpPr>
            <a:xfrm>
              <a:off x="7524694" y="2964516"/>
              <a:ext cx="953591" cy="334099"/>
              <a:chOff x="2271950" y="2722775"/>
              <a:chExt cx="575875" cy="201775"/>
            </a:xfrm>
          </p:grpSpPr>
          <p:sp>
            <p:nvSpPr>
              <p:cNvPr id="279" name="Google Shape;279;p3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31"/>
            <p:cNvGrpSpPr/>
            <p:nvPr/>
          </p:nvGrpSpPr>
          <p:grpSpPr>
            <a:xfrm>
              <a:off x="7653574" y="1141618"/>
              <a:ext cx="695830" cy="643529"/>
              <a:chOff x="3407216" y="1944760"/>
              <a:chExt cx="535831" cy="495479"/>
            </a:xfrm>
          </p:grpSpPr>
          <p:sp>
            <p:nvSpPr>
              <p:cNvPr id="285" name="Google Shape;285;p31"/>
              <p:cNvSpPr/>
              <p:nvPr/>
            </p:nvSpPr>
            <p:spPr>
              <a:xfrm>
                <a:off x="3747055" y="2059977"/>
                <a:ext cx="195992" cy="130486"/>
              </a:xfrm>
              <a:custGeom>
                <a:rect b="b" l="l" r="r" t="t"/>
                <a:pathLst>
                  <a:path extrusionOk="0" h="3974" w="5969">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3715468" y="1944760"/>
                <a:ext cx="143916" cy="193628"/>
              </a:xfrm>
              <a:custGeom>
                <a:rect b="b" l="l" r="r" t="t"/>
                <a:pathLst>
                  <a:path extrusionOk="0" h="5897" w="4383">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3407216" y="2031904"/>
                <a:ext cx="459197" cy="408336"/>
              </a:xfrm>
              <a:custGeom>
                <a:rect b="b" l="l" r="r" t="t"/>
                <a:pathLst>
                  <a:path extrusionOk="0" h="12436" w="13985">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31"/>
            <p:cNvSpPr/>
            <p:nvPr/>
          </p:nvSpPr>
          <p:spPr>
            <a:xfrm>
              <a:off x="8170289" y="420388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8030063" y="7575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5256650" y="38930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70829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5653275" y="88338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5396288" y="329786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5692426" y="4028640"/>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rot="-1685758">
              <a:off x="6377366" y="12954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rot="-1685758">
              <a:off x="7465216" y="405248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6575627" y="3816888"/>
              <a:ext cx="335779" cy="396117"/>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5138089" y="1527749"/>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31"/>
            <p:cNvGrpSpPr/>
            <p:nvPr/>
          </p:nvGrpSpPr>
          <p:grpSpPr>
            <a:xfrm>
              <a:off x="6882732" y="2040297"/>
              <a:ext cx="1861102" cy="1904111"/>
              <a:chOff x="6882732" y="2040297"/>
              <a:chExt cx="1861102" cy="1904111"/>
            </a:xfrm>
          </p:grpSpPr>
          <p:grpSp>
            <p:nvGrpSpPr>
              <p:cNvPr id="300" name="Google Shape;300;p31"/>
              <p:cNvGrpSpPr/>
              <p:nvPr/>
            </p:nvGrpSpPr>
            <p:grpSpPr>
              <a:xfrm rot="1800000">
                <a:off x="7153488" y="2273972"/>
                <a:ext cx="1319590" cy="1436760"/>
                <a:chOff x="2956444" y="-416775"/>
                <a:chExt cx="1627918" cy="1772276"/>
              </a:xfrm>
            </p:grpSpPr>
            <p:sp>
              <p:nvSpPr>
                <p:cNvPr id="301" name="Google Shape;301;p31"/>
                <p:cNvSpPr/>
                <p:nvPr/>
              </p:nvSpPr>
              <p:spPr>
                <a:xfrm rot="-1685758">
                  <a:off x="3256913" y="-103587"/>
                  <a:ext cx="989043" cy="989043"/>
                </a:xfrm>
                <a:custGeom>
                  <a:rect b="b" l="l" r="r" t="t"/>
                  <a:pathLst>
                    <a:path extrusionOk="0" h="28717" w="28717">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rot="-1685758">
                  <a:off x="4089280" y="737191"/>
                  <a:ext cx="118443" cy="204959"/>
                </a:xfrm>
                <a:custGeom>
                  <a:rect b="b" l="l" r="r" t="t"/>
                  <a:pathLst>
                    <a:path extrusionOk="0" h="5951" w="3439">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rot="-1685758">
                  <a:off x="4188388" y="804968"/>
                  <a:ext cx="292714" cy="511759"/>
                </a:xfrm>
                <a:custGeom>
                  <a:rect b="b" l="l" r="r" t="t"/>
                  <a:pathLst>
                    <a:path extrusionOk="0" h="14859" w="8499">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rot="-1685758">
                  <a:off x="3167104" y="-212431"/>
                  <a:ext cx="1164555" cy="1186011"/>
                </a:xfrm>
                <a:custGeom>
                  <a:rect b="b" l="l" r="r" t="t"/>
                  <a:pathLst>
                    <a:path extrusionOk="0" h="34436" w="33813">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rot="-1685758">
                  <a:off x="3633731" y="686682"/>
                  <a:ext cx="59549" cy="60134"/>
                </a:xfrm>
                <a:custGeom>
                  <a:rect b="b" l="l" r="r" t="t"/>
                  <a:pathLst>
                    <a:path extrusionOk="0" fill="none" h="1746" w="1729">
                      <a:moveTo>
                        <a:pt x="1729" y="748"/>
                      </a:moveTo>
                      <a:cubicBezTo>
                        <a:pt x="1729" y="1408"/>
                        <a:pt x="945" y="1746"/>
                        <a:pt x="464" y="1283"/>
                      </a:cubicBezTo>
                      <a:cubicBezTo>
                        <a:pt x="1" y="820"/>
                        <a:pt x="321" y="18"/>
                        <a:pt x="980" y="18"/>
                      </a:cubicBezTo>
                      <a:cubicBezTo>
                        <a:pt x="1390" y="0"/>
                        <a:pt x="1729" y="339"/>
                        <a:pt x="1729" y="748"/>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rot="-1685758">
                  <a:off x="3920185" y="240959"/>
                  <a:ext cx="59549" cy="60168"/>
                </a:xfrm>
                <a:custGeom>
                  <a:rect b="b" l="l" r="r" t="t"/>
                  <a:pathLst>
                    <a:path extrusionOk="0" fill="none" h="1747" w="1729">
                      <a:moveTo>
                        <a:pt x="1729" y="749"/>
                      </a:moveTo>
                      <a:cubicBezTo>
                        <a:pt x="1729" y="1408"/>
                        <a:pt x="927" y="1746"/>
                        <a:pt x="464" y="1283"/>
                      </a:cubicBezTo>
                      <a:cubicBezTo>
                        <a:pt x="1" y="802"/>
                        <a:pt x="321" y="0"/>
                        <a:pt x="998" y="0"/>
                      </a:cubicBezTo>
                      <a:cubicBezTo>
                        <a:pt x="1408" y="0"/>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rot="-1685758">
                  <a:off x="3804917" y="483952"/>
                  <a:ext cx="59549" cy="59549"/>
                </a:xfrm>
                <a:custGeom>
                  <a:rect b="b" l="l" r="r" t="t"/>
                  <a:pathLst>
                    <a:path extrusionOk="0" fill="none" h="1729" w="1729">
                      <a:moveTo>
                        <a:pt x="1729" y="749"/>
                      </a:moveTo>
                      <a:cubicBezTo>
                        <a:pt x="1729" y="1408"/>
                        <a:pt x="927" y="1729"/>
                        <a:pt x="464" y="1266"/>
                      </a:cubicBezTo>
                      <a:cubicBezTo>
                        <a:pt x="1" y="803"/>
                        <a:pt x="322" y="1"/>
                        <a:pt x="999" y="1"/>
                      </a:cubicBezTo>
                      <a:cubicBezTo>
                        <a:pt x="1390"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rot="-1685758">
                  <a:off x="3656982" y="206840"/>
                  <a:ext cx="59549" cy="59549"/>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rot="-1685758">
                  <a:off x="3625057" y="514757"/>
                  <a:ext cx="17221" cy="173652"/>
                </a:xfrm>
                <a:custGeom>
                  <a:rect b="b" l="l" r="r" t="t"/>
                  <a:pathLst>
                    <a:path extrusionOk="0" fill="none" h="5042" w="500">
                      <a:moveTo>
                        <a:pt x="1" y="5042"/>
                      </a:moveTo>
                      <a:lnTo>
                        <a:pt x="500" y="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rot="-1685758">
                  <a:off x="3641679" y="449510"/>
                  <a:ext cx="154675" cy="97571"/>
                </a:xfrm>
                <a:custGeom>
                  <a:rect b="b" l="l" r="r" t="t"/>
                  <a:pathLst>
                    <a:path extrusionOk="0" fill="none" h="2833" w="4491">
                      <a:moveTo>
                        <a:pt x="1" y="0"/>
                      </a:moveTo>
                      <a:lnTo>
                        <a:pt x="4490" y="283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rot="-1685758">
                  <a:off x="3762760" y="237601"/>
                  <a:ext cx="34" cy="263233"/>
                </a:xfrm>
                <a:custGeom>
                  <a:rect b="b" l="l" r="r" t="t"/>
                  <a:pathLst>
                    <a:path extrusionOk="0" fill="none" h="7643" w="1">
                      <a:moveTo>
                        <a:pt x="1" y="7643"/>
                      </a:moveTo>
                      <a:lnTo>
                        <a:pt x="1"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rot="-1685758">
                  <a:off x="3732400" y="186253"/>
                  <a:ext cx="173652" cy="122748"/>
                </a:xfrm>
                <a:custGeom>
                  <a:rect b="b" l="l" r="r" t="t"/>
                  <a:pathLst>
                    <a:path extrusionOk="0" fill="none" h="3564" w="5042">
                      <a:moveTo>
                        <a:pt x="0" y="1"/>
                      </a:moveTo>
                      <a:lnTo>
                        <a:pt x="5042" y="3564"/>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rot="-1685758">
                  <a:off x="3885238" y="25901"/>
                  <a:ext cx="654" cy="230755"/>
                </a:xfrm>
                <a:custGeom>
                  <a:rect b="b" l="l" r="r" t="t"/>
                  <a:pathLst>
                    <a:path extrusionOk="0" fill="none" h="6700" w="19">
                      <a:moveTo>
                        <a:pt x="0" y="6699"/>
                      </a:moveTo>
                      <a:lnTo>
                        <a:pt x="18" y="1"/>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rot="-1685758">
                  <a:off x="3819341" y="33672"/>
                  <a:ext cx="34992" cy="30101"/>
                </a:xfrm>
                <a:custGeom>
                  <a:rect b="b" l="l" r="r" t="t"/>
                  <a:pathLst>
                    <a:path extrusionOk="0" fill="none" h="874" w="1016">
                      <a:moveTo>
                        <a:pt x="1016" y="838"/>
                      </a:moveTo>
                      <a:lnTo>
                        <a:pt x="481" y="0"/>
                      </a:lnTo>
                      <a:lnTo>
                        <a:pt x="0" y="873"/>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1"/>
              <p:cNvSpPr/>
              <p:nvPr/>
            </p:nvSpPr>
            <p:spPr>
              <a:xfrm rot="113924">
                <a:off x="7656437" y="2922773"/>
                <a:ext cx="48270" cy="48274"/>
              </a:xfrm>
              <a:custGeom>
                <a:rect b="b" l="l" r="r" t="t"/>
                <a:pathLst>
                  <a:path extrusionOk="0" fill="none" h="1729" w="1729">
                    <a:moveTo>
                      <a:pt x="1729" y="731"/>
                    </a:moveTo>
                    <a:cubicBezTo>
                      <a:pt x="1729" y="1390"/>
                      <a:pt x="927" y="1729"/>
                      <a:pt x="464" y="1266"/>
                    </a:cubicBezTo>
                    <a:cubicBezTo>
                      <a:pt x="1" y="785"/>
                      <a:pt x="322" y="1"/>
                      <a:pt x="999" y="1"/>
                    </a:cubicBezTo>
                    <a:cubicBezTo>
                      <a:pt x="1390" y="1"/>
                      <a:pt x="1729" y="322"/>
                      <a:pt x="1729" y="73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6" name="Google Shape;316;p3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0"/>
          <p:cNvSpPr txBox="1"/>
          <p:nvPr>
            <p:ph type="title"/>
          </p:nvPr>
        </p:nvSpPr>
        <p:spPr>
          <a:xfrm>
            <a:off x="714300" y="613225"/>
            <a:ext cx="4045200" cy="7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CORRELATION</a:t>
            </a:r>
            <a:endParaRPr sz="4000"/>
          </a:p>
        </p:txBody>
      </p:sp>
      <p:sp>
        <p:nvSpPr>
          <p:cNvPr id="594" name="Google Shape;594;p40"/>
          <p:cNvSpPr txBox="1"/>
          <p:nvPr>
            <p:ph idx="1" type="subTitle"/>
          </p:nvPr>
        </p:nvSpPr>
        <p:spPr>
          <a:xfrm>
            <a:off x="846250" y="1297925"/>
            <a:ext cx="38691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t>Result</a:t>
            </a:r>
            <a:endParaRPr sz="1700" u="sng"/>
          </a:p>
          <a:p>
            <a:pPr indent="0" lvl="0" marL="0" rtl="0" algn="l">
              <a:spcBef>
                <a:spcPts val="0"/>
              </a:spcBef>
              <a:spcAft>
                <a:spcPts val="0"/>
              </a:spcAft>
              <a:buNone/>
            </a:pPr>
            <a:r>
              <a:t/>
            </a:r>
            <a:endParaRPr sz="1700" u="sng"/>
          </a:p>
          <a:p>
            <a:pPr indent="0" lvl="0" marL="0" rtl="0" algn="l">
              <a:spcBef>
                <a:spcPts val="0"/>
              </a:spcBef>
              <a:spcAft>
                <a:spcPts val="0"/>
              </a:spcAft>
              <a:buNone/>
            </a:pPr>
            <a:r>
              <a:rPr lang="en" sz="1700"/>
              <a:t>Test statistics:</a:t>
            </a:r>
            <a:r>
              <a:rPr b="1" lang="en" sz="1700"/>
              <a:t> t =0.79065 </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95% confidence interval: </a:t>
            </a:r>
            <a:endParaRPr sz="1700"/>
          </a:p>
          <a:p>
            <a:pPr indent="0" lvl="0" marL="0" rtl="0" algn="l">
              <a:spcBef>
                <a:spcPts val="0"/>
              </a:spcBef>
              <a:spcAft>
                <a:spcPts val="0"/>
              </a:spcAft>
              <a:buNone/>
            </a:pPr>
            <a:r>
              <a:rPr b="1" lang="en" sz="1700"/>
              <a:t>(-0.1186594, 0.271824)</a:t>
            </a:r>
            <a:endParaRPr b="1"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α = 0.05</a:t>
            </a:r>
            <a:endParaRPr sz="1700"/>
          </a:p>
          <a:p>
            <a:pPr indent="0" lvl="0" marL="0" rtl="0" algn="l">
              <a:spcBef>
                <a:spcPts val="0"/>
              </a:spcBef>
              <a:spcAft>
                <a:spcPts val="0"/>
              </a:spcAft>
              <a:buNone/>
            </a:pPr>
            <a:r>
              <a:rPr lang="en" sz="1700"/>
              <a:t>P-value: 0.4311</a:t>
            </a:r>
            <a:endParaRPr sz="1700"/>
          </a:p>
          <a:p>
            <a:pPr indent="0" lvl="0" marL="0" rtl="0" algn="l">
              <a:spcBef>
                <a:spcPts val="0"/>
              </a:spcBef>
              <a:spcAft>
                <a:spcPts val="0"/>
              </a:spcAft>
              <a:buNone/>
            </a:pPr>
            <a:r>
              <a:t/>
            </a:r>
            <a:endParaRPr sz="1400"/>
          </a:p>
        </p:txBody>
      </p:sp>
      <p:sp>
        <p:nvSpPr>
          <p:cNvPr id="595" name="Google Shape;595;p40"/>
          <p:cNvSpPr/>
          <p:nvPr/>
        </p:nvSpPr>
        <p:spPr>
          <a:xfrm>
            <a:off x="451763" y="16616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0"/>
          <p:cNvSpPr/>
          <p:nvPr/>
        </p:nvSpPr>
        <p:spPr>
          <a:xfrm>
            <a:off x="8709750" y="6132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0"/>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0"/>
          <p:cNvSpPr/>
          <p:nvPr/>
        </p:nvSpPr>
        <p:spPr>
          <a:xfrm rot="-1685758">
            <a:off x="407066" y="38651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0"/>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00" name="Google Shape;600;p40">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0">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0">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03" name="Google Shape;603;p40">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04" name="Google Shape;604;p40">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05" name="Google Shape;605;p40"/>
          <p:cNvGrpSpPr/>
          <p:nvPr/>
        </p:nvGrpSpPr>
        <p:grpSpPr>
          <a:xfrm>
            <a:off x="706038" y="312972"/>
            <a:ext cx="140222" cy="140409"/>
            <a:chOff x="2741000" y="199475"/>
            <a:chExt cx="191953" cy="192210"/>
          </a:xfrm>
        </p:grpSpPr>
        <p:sp>
          <p:nvSpPr>
            <p:cNvPr id="606" name="Google Shape;606;p40"/>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0"/>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0"/>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0"/>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0"/>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0"/>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0"/>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0"/>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0"/>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40">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0"/>
          <p:cNvSpPr txBox="1"/>
          <p:nvPr>
            <p:ph idx="1" type="subTitle"/>
          </p:nvPr>
        </p:nvSpPr>
        <p:spPr>
          <a:xfrm>
            <a:off x="4793425" y="858025"/>
            <a:ext cx="41883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Conclusion</a:t>
            </a:r>
            <a:endParaRPr u="sng"/>
          </a:p>
          <a:p>
            <a:pPr indent="0" lvl="0" marL="0" rtl="0" algn="l">
              <a:spcBef>
                <a:spcPts val="0"/>
              </a:spcBef>
              <a:spcAft>
                <a:spcPts val="0"/>
              </a:spcAft>
              <a:buNone/>
            </a:pPr>
            <a:r>
              <a:t/>
            </a:r>
            <a:endParaRPr/>
          </a:p>
          <a:p>
            <a:pPr indent="0" lvl="0" marL="0" rtl="0" algn="just">
              <a:lnSpc>
                <a:spcPct val="150000"/>
              </a:lnSpc>
              <a:spcBef>
                <a:spcPts val="0"/>
              </a:spcBef>
              <a:spcAft>
                <a:spcPts val="0"/>
              </a:spcAft>
              <a:buNone/>
            </a:pPr>
            <a:r>
              <a:rPr lang="en"/>
              <a:t>Since the P-value is 0.4311, which is greater than the significance level of 0.05, we fail to reject the null hypothesis. There is insufficient evidence of a linear relationship between the age of lung cancer onset and survival months at the 0.05 significance level.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1"/>
          <p:cNvSpPr/>
          <p:nvPr/>
        </p:nvSpPr>
        <p:spPr>
          <a:xfrm>
            <a:off x="2380500" y="2691000"/>
            <a:ext cx="46818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txBox="1"/>
          <p:nvPr>
            <p:ph idx="1" type="subTitle"/>
          </p:nvPr>
        </p:nvSpPr>
        <p:spPr>
          <a:xfrm>
            <a:off x="2431200" y="2786025"/>
            <a:ext cx="4580400" cy="3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RELATIONSHIP BETWEEN AGE AND SURVIVAL MONTH</a:t>
            </a:r>
            <a:endParaRPr sz="1300"/>
          </a:p>
        </p:txBody>
      </p:sp>
      <p:sp>
        <p:nvSpPr>
          <p:cNvPr id="624" name="Google Shape;624;p41"/>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25" name="Google Shape;625;p41"/>
          <p:cNvSpPr/>
          <p:nvPr/>
        </p:nvSpPr>
        <p:spPr>
          <a:xfrm>
            <a:off x="2431100" y="1820054"/>
            <a:ext cx="3112609"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REGRESSION</a:t>
            </a:r>
          </a:p>
        </p:txBody>
      </p:sp>
      <p:sp>
        <p:nvSpPr>
          <p:cNvPr id="626" name="Google Shape;626;p4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27" name="Google Shape;627;p41"/>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41"/>
          <p:cNvGrpSpPr/>
          <p:nvPr/>
        </p:nvGrpSpPr>
        <p:grpSpPr>
          <a:xfrm>
            <a:off x="7741747" y="734402"/>
            <a:ext cx="695830" cy="243805"/>
            <a:chOff x="2271950" y="2722775"/>
            <a:chExt cx="575875" cy="201775"/>
          </a:xfrm>
        </p:grpSpPr>
        <p:sp>
          <p:nvSpPr>
            <p:cNvPr id="633" name="Google Shape;633;p4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8" name="Google Shape;638;p41"/>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46" name="Google Shape;646;p4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47" name="Google Shape;647;p4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48" name="Google Shape;648;p41"/>
          <p:cNvGrpSpPr/>
          <p:nvPr/>
        </p:nvGrpSpPr>
        <p:grpSpPr>
          <a:xfrm>
            <a:off x="706038" y="312972"/>
            <a:ext cx="140222" cy="140409"/>
            <a:chOff x="2741000" y="199475"/>
            <a:chExt cx="191953" cy="192210"/>
          </a:xfrm>
        </p:grpSpPr>
        <p:sp>
          <p:nvSpPr>
            <p:cNvPr id="649" name="Google Shape;649;p4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8" name="Google Shape;658;p4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2"/>
          <p:cNvSpPr txBox="1"/>
          <p:nvPr>
            <p:ph type="title"/>
          </p:nvPr>
        </p:nvSpPr>
        <p:spPr>
          <a:xfrm>
            <a:off x="647275" y="-212775"/>
            <a:ext cx="6414900" cy="106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Relationship between age and survival months</a:t>
            </a:r>
            <a:endParaRPr sz="3000"/>
          </a:p>
        </p:txBody>
      </p:sp>
      <p:sp>
        <p:nvSpPr>
          <p:cNvPr id="664" name="Google Shape;664;p42"/>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5" name="Google Shape;665;p42"/>
          <p:cNvSpPr txBox="1"/>
          <p:nvPr>
            <p:ph idx="1" type="subTitle"/>
          </p:nvPr>
        </p:nvSpPr>
        <p:spPr>
          <a:xfrm>
            <a:off x="714300" y="1844200"/>
            <a:ext cx="8050800" cy="23001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400"/>
              <a:t>Estimated Regression Model:</a:t>
            </a:r>
            <a:endParaRPr sz="1400"/>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Char char="●"/>
            </a:pPr>
            <a:r>
              <a:rPr lang="en" sz="1400"/>
              <a:t>b</a:t>
            </a:r>
            <a:r>
              <a:rPr lang="en" sz="1400"/>
              <a:t>0 is the estimated average value of y (survival months) when the value of x (age) is 0. </a:t>
            </a:r>
            <a:endParaRPr sz="1400"/>
          </a:p>
          <a:p>
            <a:pPr indent="-317500" lvl="0" marL="457200" rtl="0" algn="l">
              <a:lnSpc>
                <a:spcPct val="150000"/>
              </a:lnSpc>
              <a:spcBef>
                <a:spcPts val="0"/>
              </a:spcBef>
              <a:spcAft>
                <a:spcPts val="0"/>
              </a:spcAft>
              <a:buSzPts val="1400"/>
              <a:buChar char="●"/>
            </a:pPr>
            <a:r>
              <a:rPr lang="en" sz="1400"/>
              <a:t>b1 is the estimated change in the average value of y (survival months) due to a one-unit change in x (age).</a:t>
            </a:r>
            <a:endParaRPr sz="1400"/>
          </a:p>
          <a:p>
            <a:pPr indent="0" lvl="0" marL="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pic>
        <p:nvPicPr>
          <p:cNvPr id="666" name="Google Shape;666;p42"/>
          <p:cNvPicPr preferRelativeResize="0"/>
          <p:nvPr/>
        </p:nvPicPr>
        <p:blipFill rotWithShape="1">
          <a:blip r:embed="rId3">
            <a:alphaModFix/>
          </a:blip>
          <a:srcRect b="0" l="0" r="0" t="0"/>
          <a:stretch/>
        </p:blipFill>
        <p:spPr>
          <a:xfrm>
            <a:off x="2011000" y="1033950"/>
            <a:ext cx="5122000" cy="16310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3"/>
          <p:cNvSpPr txBox="1"/>
          <p:nvPr>
            <p:ph type="title"/>
          </p:nvPr>
        </p:nvSpPr>
        <p:spPr>
          <a:xfrm>
            <a:off x="714300" y="0"/>
            <a:ext cx="4445400" cy="65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BAr plot</a:t>
            </a:r>
            <a:endParaRPr sz="3000"/>
          </a:p>
        </p:txBody>
      </p:sp>
      <p:sp>
        <p:nvSpPr>
          <p:cNvPr id="672" name="Google Shape;672;p43"/>
          <p:cNvSpPr txBox="1"/>
          <p:nvPr>
            <p:ph idx="1" type="subTitle"/>
          </p:nvPr>
        </p:nvSpPr>
        <p:spPr>
          <a:xfrm>
            <a:off x="714300" y="4158650"/>
            <a:ext cx="3739200" cy="3030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400"/>
              <a:t>ŷ = 57.0732 +  0.0449x</a:t>
            </a:r>
            <a:endParaRPr sz="1400"/>
          </a:p>
        </p:txBody>
      </p:sp>
      <p:sp>
        <p:nvSpPr>
          <p:cNvPr id="673" name="Google Shape;673;p43"/>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74" name="Google Shape;674;p43"/>
          <p:cNvPicPr preferRelativeResize="0"/>
          <p:nvPr/>
        </p:nvPicPr>
        <p:blipFill>
          <a:blip r:embed="rId3">
            <a:alphaModFix/>
          </a:blip>
          <a:stretch>
            <a:fillRect/>
          </a:stretch>
        </p:blipFill>
        <p:spPr>
          <a:xfrm>
            <a:off x="1039987" y="653400"/>
            <a:ext cx="7064016" cy="35052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p44"/>
          <p:cNvPicPr preferRelativeResize="0"/>
          <p:nvPr/>
        </p:nvPicPr>
        <p:blipFill>
          <a:blip r:embed="rId3">
            <a:alphaModFix/>
          </a:blip>
          <a:stretch>
            <a:fillRect/>
          </a:stretch>
        </p:blipFill>
        <p:spPr>
          <a:xfrm>
            <a:off x="6331668" y="2523925"/>
            <a:ext cx="2511365" cy="2417624"/>
          </a:xfrm>
          <a:prstGeom prst="rect">
            <a:avLst/>
          </a:prstGeom>
          <a:noFill/>
          <a:ln>
            <a:noFill/>
          </a:ln>
        </p:spPr>
      </p:pic>
      <p:sp>
        <p:nvSpPr>
          <p:cNvPr id="680" name="Google Shape;680;p44"/>
          <p:cNvSpPr txBox="1"/>
          <p:nvPr>
            <p:ph type="title"/>
          </p:nvPr>
        </p:nvSpPr>
        <p:spPr>
          <a:xfrm>
            <a:off x="638100" y="-505825"/>
            <a:ext cx="4445400" cy="17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interpretation</a:t>
            </a:r>
            <a:endParaRPr sz="3000"/>
          </a:p>
        </p:txBody>
      </p:sp>
      <p:sp>
        <p:nvSpPr>
          <p:cNvPr id="681" name="Google Shape;681;p44"/>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44"/>
          <p:cNvSpPr txBox="1"/>
          <p:nvPr>
            <p:ph idx="1" type="subTitle"/>
          </p:nvPr>
        </p:nvSpPr>
        <p:spPr>
          <a:xfrm>
            <a:off x="714300" y="638375"/>
            <a:ext cx="7448400" cy="35262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en" sz="1400"/>
              <a:t>Interpretation:</a:t>
            </a:r>
            <a:endParaRPr sz="1400"/>
          </a:p>
          <a:p>
            <a:pPr indent="0" lvl="0" marL="0" rtl="0" algn="just">
              <a:lnSpc>
                <a:spcPct val="150000"/>
              </a:lnSpc>
              <a:spcBef>
                <a:spcPts val="0"/>
              </a:spcBef>
              <a:spcAft>
                <a:spcPts val="0"/>
              </a:spcAft>
              <a:buNone/>
            </a:pPr>
            <a:r>
              <a:t/>
            </a:r>
            <a:endParaRPr sz="1400"/>
          </a:p>
          <a:p>
            <a:pPr indent="-317500" lvl="0" marL="1371600" rtl="0" algn="just">
              <a:lnSpc>
                <a:spcPct val="150000"/>
              </a:lnSpc>
              <a:spcBef>
                <a:spcPts val="0"/>
              </a:spcBef>
              <a:spcAft>
                <a:spcPts val="0"/>
              </a:spcAft>
              <a:buSzPts val="1400"/>
              <a:buAutoNum type="arabicPeriod"/>
            </a:pPr>
            <a:r>
              <a:rPr lang="en" sz="1400"/>
              <a:t>The survival months are not zero for any age groups, so b0 = 57.0732 indicates that the survival months are within the range of months observed, 57.0732 months is the period that is not explained by the age factor.</a:t>
            </a:r>
            <a:endParaRPr sz="1400"/>
          </a:p>
          <a:p>
            <a:pPr indent="0" lvl="0" marL="1371600" rtl="0" algn="just">
              <a:lnSpc>
                <a:spcPct val="150000"/>
              </a:lnSpc>
              <a:spcBef>
                <a:spcPts val="0"/>
              </a:spcBef>
              <a:spcAft>
                <a:spcPts val="0"/>
              </a:spcAft>
              <a:buNone/>
            </a:pPr>
            <a:r>
              <a:t/>
            </a:r>
            <a:endParaRPr sz="1400"/>
          </a:p>
          <a:p>
            <a:pPr indent="-317500" lvl="0" marL="1371600" rtl="0" algn="just">
              <a:lnSpc>
                <a:spcPct val="150000"/>
              </a:lnSpc>
              <a:spcBef>
                <a:spcPts val="0"/>
              </a:spcBef>
              <a:spcAft>
                <a:spcPts val="0"/>
              </a:spcAft>
              <a:buSzPts val="1400"/>
              <a:buAutoNum type="arabicPeriod"/>
            </a:pPr>
            <a:r>
              <a:rPr lang="en" sz="1400"/>
              <a:t>Here, b1 = 0.0449 tells us that the average Age increases by 0.0449 years on average for each additional month of survival.</a:t>
            </a:r>
            <a:endParaRPr sz="1400"/>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5"/>
          <p:cNvSpPr txBox="1"/>
          <p:nvPr>
            <p:ph type="title"/>
          </p:nvPr>
        </p:nvSpPr>
        <p:spPr>
          <a:xfrm>
            <a:off x="633225" y="-162125"/>
            <a:ext cx="6526500" cy="9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Coefficient of determination</a:t>
            </a:r>
            <a:endParaRPr sz="3000"/>
          </a:p>
        </p:txBody>
      </p:sp>
      <p:sp>
        <p:nvSpPr>
          <p:cNvPr id="688" name="Google Shape;688;p45"/>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9" name="Google Shape;689;p45"/>
          <p:cNvSpPr txBox="1"/>
          <p:nvPr>
            <p:ph idx="1" type="subTitle"/>
          </p:nvPr>
        </p:nvSpPr>
        <p:spPr>
          <a:xfrm>
            <a:off x="723900" y="-458175"/>
            <a:ext cx="7696200" cy="481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The formula to calculate </a:t>
            </a:r>
            <a:r>
              <a:rPr lang="en" sz="1400"/>
              <a:t>the coefficient of Determination R</a:t>
            </a:r>
            <a:r>
              <a:rPr baseline="30000" lang="en" sz="1400"/>
              <a:t>2</a:t>
            </a:r>
            <a:r>
              <a:rPr lang="en" sz="1400"/>
              <a:t> is</a:t>
            </a:r>
            <a:endParaRPr sz="1400"/>
          </a:p>
          <a:p>
            <a:pPr indent="0" lvl="0" marL="0" rtl="0" algn="l">
              <a:spcBef>
                <a:spcPts val="0"/>
              </a:spcBef>
              <a:spcAft>
                <a:spcPts val="0"/>
              </a:spcAft>
              <a:buNone/>
            </a:pPr>
            <a:r>
              <a:t/>
            </a:r>
            <a:endParaRPr sz="1400"/>
          </a:p>
          <a:p>
            <a:pPr indent="228600" lvl="0" marL="68580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From the equation stated above, 	</a:t>
            </a:r>
            <a:endParaRPr sz="1400"/>
          </a:p>
          <a:p>
            <a:pPr indent="0" lvl="0" marL="1143000" rtl="0" algn="l">
              <a:lnSpc>
                <a:spcPct val="150000"/>
              </a:lnSpc>
              <a:spcBef>
                <a:spcPts val="0"/>
              </a:spcBef>
              <a:spcAft>
                <a:spcPts val="0"/>
              </a:spcAft>
              <a:buNone/>
            </a:pPr>
            <a:r>
              <a:rPr lang="en" sz="1400"/>
              <a:t>SSR is the sum of squares explained by regression.</a:t>
            </a:r>
            <a:endParaRPr sz="1400"/>
          </a:p>
          <a:p>
            <a:pPr indent="0" lvl="0" marL="1143000" rtl="0" algn="l">
              <a:lnSpc>
                <a:spcPct val="150000"/>
              </a:lnSpc>
              <a:spcBef>
                <a:spcPts val="0"/>
              </a:spcBef>
              <a:spcAft>
                <a:spcPts val="0"/>
              </a:spcAft>
              <a:buNone/>
            </a:pPr>
            <a:r>
              <a:rPr lang="en" sz="1400"/>
              <a:t>SST is the total sum of squares.</a:t>
            </a:r>
            <a:endParaRPr sz="1400"/>
          </a:p>
          <a:p>
            <a:pPr indent="0" lvl="0" marL="114300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The formulas for SSR and SST are,</a:t>
            </a:r>
            <a:endParaRPr sz="1400"/>
          </a:p>
        </p:txBody>
      </p:sp>
      <p:pic>
        <p:nvPicPr>
          <p:cNvPr id="690" name="Google Shape;690;p45"/>
          <p:cNvPicPr preferRelativeResize="0"/>
          <p:nvPr/>
        </p:nvPicPr>
        <p:blipFill>
          <a:blip r:embed="rId3">
            <a:alphaModFix/>
          </a:blip>
          <a:stretch>
            <a:fillRect/>
          </a:stretch>
        </p:blipFill>
        <p:spPr>
          <a:xfrm>
            <a:off x="4007891" y="1042900"/>
            <a:ext cx="1128212" cy="721125"/>
          </a:xfrm>
          <a:prstGeom prst="rect">
            <a:avLst/>
          </a:prstGeom>
          <a:noFill/>
          <a:ln>
            <a:noFill/>
          </a:ln>
        </p:spPr>
      </p:pic>
      <p:pic>
        <p:nvPicPr>
          <p:cNvPr id="691" name="Google Shape;691;p45"/>
          <p:cNvPicPr preferRelativeResize="0"/>
          <p:nvPr/>
        </p:nvPicPr>
        <p:blipFill>
          <a:blip r:embed="rId4">
            <a:alphaModFix/>
          </a:blip>
          <a:stretch>
            <a:fillRect/>
          </a:stretch>
        </p:blipFill>
        <p:spPr>
          <a:xfrm>
            <a:off x="4785775" y="3434800"/>
            <a:ext cx="2184350" cy="539175"/>
          </a:xfrm>
          <a:prstGeom prst="rect">
            <a:avLst/>
          </a:prstGeom>
          <a:noFill/>
          <a:ln>
            <a:noFill/>
          </a:ln>
        </p:spPr>
      </p:pic>
      <p:pic>
        <p:nvPicPr>
          <p:cNvPr id="692" name="Google Shape;692;p45"/>
          <p:cNvPicPr preferRelativeResize="0"/>
          <p:nvPr/>
        </p:nvPicPr>
        <p:blipFill>
          <a:blip r:embed="rId5">
            <a:alphaModFix/>
          </a:blip>
          <a:stretch>
            <a:fillRect/>
          </a:stretch>
        </p:blipFill>
        <p:spPr>
          <a:xfrm>
            <a:off x="2012550" y="3434800"/>
            <a:ext cx="2200417" cy="539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6"/>
          <p:cNvSpPr txBox="1"/>
          <p:nvPr>
            <p:ph type="title"/>
          </p:nvPr>
        </p:nvSpPr>
        <p:spPr>
          <a:xfrm>
            <a:off x="617850" y="-120575"/>
            <a:ext cx="4445400" cy="91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698" name="Google Shape;698;p46"/>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9" name="Google Shape;699;p46"/>
          <p:cNvSpPr txBox="1"/>
          <p:nvPr>
            <p:ph idx="1" type="subTitle"/>
          </p:nvPr>
        </p:nvSpPr>
        <p:spPr>
          <a:xfrm>
            <a:off x="795750" y="1109250"/>
            <a:ext cx="7740600" cy="27243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t>We get R</a:t>
            </a:r>
            <a:r>
              <a:rPr baseline="30000" lang="en" sz="1400"/>
              <a:t>2 </a:t>
            </a:r>
            <a:r>
              <a:rPr lang="en" sz="1400"/>
              <a:t> approximately equal to 0.0004</a:t>
            </a:r>
            <a:endParaRPr sz="1400"/>
          </a:p>
          <a:p>
            <a:pPr indent="0" lvl="0" marL="0" rtl="0" algn="ctr">
              <a:lnSpc>
                <a:spcPct val="150000"/>
              </a:lnSpc>
              <a:spcBef>
                <a:spcPts val="0"/>
              </a:spcBef>
              <a:spcAft>
                <a:spcPts val="0"/>
              </a:spcAft>
              <a:buNone/>
            </a:pPr>
            <a:r>
              <a:t/>
            </a:r>
            <a:endParaRPr baseline="30000" sz="1400"/>
          </a:p>
          <a:p>
            <a:pPr indent="0" lvl="0" marL="0" rtl="0" algn="l">
              <a:lnSpc>
                <a:spcPct val="150000"/>
              </a:lnSpc>
              <a:spcBef>
                <a:spcPts val="0"/>
              </a:spcBef>
              <a:spcAft>
                <a:spcPts val="0"/>
              </a:spcAft>
              <a:buNone/>
            </a:pPr>
            <a:r>
              <a:rPr lang="en" sz="1400"/>
              <a:t>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Interpretation:</a:t>
            </a:r>
            <a:endParaRPr sz="1400"/>
          </a:p>
          <a:p>
            <a:pPr indent="0" lvl="0" marL="457200" rtl="0" algn="l">
              <a:lnSpc>
                <a:spcPct val="150000"/>
              </a:lnSpc>
              <a:spcBef>
                <a:spcPts val="0"/>
              </a:spcBef>
              <a:spcAft>
                <a:spcPts val="0"/>
              </a:spcAft>
              <a:buNone/>
            </a:pPr>
            <a:r>
              <a:rPr lang="en" sz="1400"/>
              <a:t>The value of R</a:t>
            </a:r>
            <a:r>
              <a:rPr baseline="30000" lang="en" sz="1400"/>
              <a:t>2</a:t>
            </a:r>
            <a:r>
              <a:rPr lang="en" sz="1400"/>
              <a:t> = 0.0004 indicates that only 0.04% of the variance in patient survival months is explained by their age. This means that the relationship between age and survival months is very weak.</a:t>
            </a:r>
            <a:endParaRPr sz="1400"/>
          </a:p>
          <a:p>
            <a:pPr indent="0" lvl="0" marL="0" rtl="0" algn="l">
              <a:lnSpc>
                <a:spcPct val="150000"/>
              </a:lnSpc>
              <a:spcBef>
                <a:spcPts val="0"/>
              </a:spcBef>
              <a:spcAft>
                <a:spcPts val="0"/>
              </a:spcAft>
              <a:buNone/>
            </a:pPr>
            <a:r>
              <a:t/>
            </a:r>
            <a:endParaRPr sz="1400"/>
          </a:p>
          <a:p>
            <a:pPr indent="0" lvl="0" marL="0" rtl="0" algn="ctr">
              <a:spcBef>
                <a:spcPts val="0"/>
              </a:spcBef>
              <a:spcAft>
                <a:spcPts val="0"/>
              </a:spcAft>
              <a:buNone/>
            </a:pPr>
            <a:r>
              <a:t/>
            </a:r>
            <a:endParaRPr/>
          </a:p>
        </p:txBody>
      </p:sp>
      <p:pic>
        <p:nvPicPr>
          <p:cNvPr id="700" name="Google Shape;700;p46"/>
          <p:cNvPicPr preferRelativeResize="0"/>
          <p:nvPr/>
        </p:nvPicPr>
        <p:blipFill>
          <a:blip r:embed="rId3">
            <a:alphaModFix/>
          </a:blip>
          <a:stretch>
            <a:fillRect/>
          </a:stretch>
        </p:blipFill>
        <p:spPr>
          <a:xfrm>
            <a:off x="3477912" y="1390525"/>
            <a:ext cx="2188175" cy="658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7"/>
          <p:cNvSpPr/>
          <p:nvPr/>
        </p:nvSpPr>
        <p:spPr>
          <a:xfrm>
            <a:off x="2380500" y="2691000"/>
            <a:ext cx="46818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txBox="1"/>
          <p:nvPr>
            <p:ph idx="1" type="subTitle"/>
          </p:nvPr>
        </p:nvSpPr>
        <p:spPr>
          <a:xfrm>
            <a:off x="2431200" y="2786025"/>
            <a:ext cx="4580400" cy="3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CHI-SQUARE TEST OF INDEPENDENCE</a:t>
            </a:r>
            <a:endParaRPr/>
          </a:p>
        </p:txBody>
      </p:sp>
      <p:sp>
        <p:nvSpPr>
          <p:cNvPr id="708" name="Google Shape;708;p47"/>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709" name="Google Shape;709;p47"/>
          <p:cNvSpPr/>
          <p:nvPr/>
        </p:nvSpPr>
        <p:spPr>
          <a:xfrm>
            <a:off x="2431100" y="1820054"/>
            <a:ext cx="3062545" cy="697333"/>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CHI-SQUARE</a:t>
            </a:r>
          </a:p>
        </p:txBody>
      </p:sp>
      <p:sp>
        <p:nvSpPr>
          <p:cNvPr id="710" name="Google Shape;710;p4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11" name="Google Shape;711;p47"/>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47"/>
          <p:cNvGrpSpPr/>
          <p:nvPr/>
        </p:nvGrpSpPr>
        <p:grpSpPr>
          <a:xfrm>
            <a:off x="7741747" y="734402"/>
            <a:ext cx="695830" cy="243805"/>
            <a:chOff x="2271950" y="2722775"/>
            <a:chExt cx="575875" cy="201775"/>
          </a:xfrm>
        </p:grpSpPr>
        <p:sp>
          <p:nvSpPr>
            <p:cNvPr id="717" name="Google Shape;717;p4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47"/>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7"/>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30" name="Google Shape;730;p4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31" name="Google Shape;731;p4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732" name="Google Shape;732;p47"/>
          <p:cNvGrpSpPr/>
          <p:nvPr/>
        </p:nvGrpSpPr>
        <p:grpSpPr>
          <a:xfrm>
            <a:off x="706038" y="312972"/>
            <a:ext cx="140222" cy="140409"/>
            <a:chOff x="2741000" y="199475"/>
            <a:chExt cx="191953" cy="192210"/>
          </a:xfrm>
        </p:grpSpPr>
        <p:sp>
          <p:nvSpPr>
            <p:cNvPr id="733" name="Google Shape;733;p4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2" name="Google Shape;742;p4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8"/>
          <p:cNvSpPr txBox="1"/>
          <p:nvPr>
            <p:ph type="title"/>
          </p:nvPr>
        </p:nvSpPr>
        <p:spPr>
          <a:xfrm>
            <a:off x="714300" y="0"/>
            <a:ext cx="4445400" cy="59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Chi square test of independence</a:t>
            </a:r>
            <a:endParaRPr sz="2700"/>
          </a:p>
        </p:txBody>
      </p:sp>
      <p:sp>
        <p:nvSpPr>
          <p:cNvPr id="748" name="Google Shape;748;p48"/>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48"/>
          <p:cNvSpPr txBox="1"/>
          <p:nvPr>
            <p:ph idx="1" type="subTitle"/>
          </p:nvPr>
        </p:nvSpPr>
        <p:spPr>
          <a:xfrm>
            <a:off x="868325" y="1078850"/>
            <a:ext cx="7662600" cy="1331400"/>
          </a:xfrm>
          <a:prstGeom prst="rect">
            <a:avLst/>
          </a:prstGeom>
        </p:spPr>
        <p:txBody>
          <a:bodyPr anchorCtr="0" anchor="ctr"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b="1" lang="en" sz="1400"/>
              <a:t>tests the relationship between two nominal variable.</a:t>
            </a:r>
            <a:endParaRPr b="1" sz="1400"/>
          </a:p>
          <a:p>
            <a:pPr indent="-317500" lvl="0" marL="457200" rtl="0" algn="just">
              <a:lnSpc>
                <a:spcPct val="150000"/>
              </a:lnSpc>
              <a:spcBef>
                <a:spcPts val="0"/>
              </a:spcBef>
              <a:spcAft>
                <a:spcPts val="0"/>
              </a:spcAft>
              <a:buSzPts val="1400"/>
              <a:buChar char="●"/>
            </a:pPr>
            <a:r>
              <a:rPr b="1" lang="en" sz="1400"/>
              <a:t>test involves organizing data into a contingency table with each row corresponding to a category of one variable and each column corresponding to a category of another variable.</a:t>
            </a:r>
            <a:endParaRPr b="1" sz="2000"/>
          </a:p>
        </p:txBody>
      </p:sp>
      <p:sp>
        <p:nvSpPr>
          <p:cNvPr id="750" name="Google Shape;750;p48"/>
          <p:cNvSpPr txBox="1"/>
          <p:nvPr/>
        </p:nvSpPr>
        <p:spPr>
          <a:xfrm>
            <a:off x="863975" y="2446250"/>
            <a:ext cx="7518900" cy="11391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Arimo"/>
              <a:buChar char="●"/>
            </a:pPr>
            <a:r>
              <a:rPr b="1" lang="en">
                <a:solidFill>
                  <a:schemeClr val="dk1"/>
                </a:solidFill>
                <a:latin typeface="Arimo"/>
                <a:ea typeface="Arimo"/>
                <a:cs typeface="Arimo"/>
                <a:sym typeface="Arimo"/>
              </a:rPr>
              <a:t>we try to determine whether there is a relationship between the gender of lung cancer patients and the location of their tumors.</a:t>
            </a:r>
            <a:endParaRPr b="1">
              <a:solidFill>
                <a:schemeClr val="dk1"/>
              </a:solidFill>
              <a:latin typeface="Arimo"/>
              <a:ea typeface="Arimo"/>
              <a:cs typeface="Arimo"/>
              <a:sym typeface="Arimo"/>
            </a:endParaRPr>
          </a:p>
          <a:p>
            <a:pPr indent="0" lvl="0" marL="0" rtl="0" algn="l">
              <a:spcBef>
                <a:spcPts val="0"/>
              </a:spcBef>
              <a:spcAft>
                <a:spcPts val="0"/>
              </a:spcAft>
              <a:buNone/>
            </a:pPr>
            <a:r>
              <a:t/>
            </a:r>
            <a:endParaRPr sz="2000">
              <a:solidFill>
                <a:schemeClr val="dk1"/>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9"/>
          <p:cNvSpPr txBox="1"/>
          <p:nvPr>
            <p:ph type="title"/>
          </p:nvPr>
        </p:nvSpPr>
        <p:spPr>
          <a:xfrm>
            <a:off x="675475" y="27925"/>
            <a:ext cx="6529200" cy="60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Hypothesis &amp; </a:t>
            </a:r>
            <a:r>
              <a:rPr lang="en" sz="3000"/>
              <a:t>formula of the test statistic</a:t>
            </a:r>
            <a:endParaRPr sz="3000"/>
          </a:p>
        </p:txBody>
      </p:sp>
      <p:sp>
        <p:nvSpPr>
          <p:cNvPr id="756" name="Google Shape;756;p49"/>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7" name="Google Shape;757;p49"/>
          <p:cNvSpPr txBox="1"/>
          <p:nvPr>
            <p:ph idx="1" type="subTitle"/>
          </p:nvPr>
        </p:nvSpPr>
        <p:spPr>
          <a:xfrm>
            <a:off x="771775" y="789675"/>
            <a:ext cx="6432900" cy="1341000"/>
          </a:xfrm>
          <a:prstGeom prst="rect">
            <a:avLst/>
          </a:prstGeom>
        </p:spPr>
        <p:txBody>
          <a:bodyPr anchorCtr="0" anchor="ctr" bIns="91425" lIns="91425" spcFirstLastPara="1" rIns="91425" wrap="square" tIns="91425">
            <a:noAutofit/>
          </a:bodyPr>
          <a:lstStyle/>
          <a:p>
            <a:pPr indent="0" lvl="0" marL="685800" rtl="0" algn="just">
              <a:lnSpc>
                <a:spcPct val="115000"/>
              </a:lnSpc>
              <a:spcBef>
                <a:spcPts val="0"/>
              </a:spcBef>
              <a:spcAft>
                <a:spcPts val="0"/>
              </a:spcAft>
              <a:buNone/>
            </a:pPr>
            <a:r>
              <a:t/>
            </a:r>
            <a:endParaRPr sz="12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Char char="●"/>
            </a:pPr>
            <a:r>
              <a:rPr b="1" lang="en" sz="1400"/>
              <a:t>H</a:t>
            </a:r>
            <a:r>
              <a:rPr b="1" baseline="-25000" lang="en" sz="1400"/>
              <a:t>0</a:t>
            </a:r>
            <a:r>
              <a:rPr b="1" lang="en" sz="1400"/>
              <a:t>: The tumor location is independent of the gender of the patient.</a:t>
            </a:r>
            <a:endParaRPr b="1" sz="1400"/>
          </a:p>
          <a:p>
            <a:pPr indent="-317500" lvl="0" marL="457200" rtl="0" algn="just">
              <a:lnSpc>
                <a:spcPct val="115000"/>
              </a:lnSpc>
              <a:spcBef>
                <a:spcPts val="0"/>
              </a:spcBef>
              <a:spcAft>
                <a:spcPts val="0"/>
              </a:spcAft>
              <a:buSzPts val="1400"/>
              <a:buChar char="●"/>
            </a:pPr>
            <a:r>
              <a:rPr b="1" lang="en" sz="1400"/>
              <a:t>H</a:t>
            </a:r>
            <a:r>
              <a:rPr b="1" baseline="-25000" lang="en" sz="1400"/>
              <a:t>1</a:t>
            </a:r>
            <a:r>
              <a:rPr b="1" lang="en" sz="1400"/>
              <a:t>: The tumor location is dependent on the gender of the patient.</a:t>
            </a:r>
            <a:endParaRPr b="1" sz="1400"/>
          </a:p>
          <a:p>
            <a:pPr indent="0" lvl="0" marL="0" rtl="0" algn="ctr">
              <a:spcBef>
                <a:spcPts val="0"/>
              </a:spcBef>
              <a:spcAft>
                <a:spcPts val="0"/>
              </a:spcAft>
              <a:buNone/>
            </a:pPr>
            <a:r>
              <a:t/>
            </a:r>
            <a:endParaRPr b="1" sz="2000"/>
          </a:p>
        </p:txBody>
      </p:sp>
      <p:sp>
        <p:nvSpPr>
          <p:cNvPr id="758" name="Google Shape;758;p49"/>
          <p:cNvSpPr txBox="1"/>
          <p:nvPr/>
        </p:nvSpPr>
        <p:spPr>
          <a:xfrm>
            <a:off x="990025" y="635425"/>
            <a:ext cx="13674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Bebas Neue"/>
                <a:ea typeface="Bebas Neue"/>
                <a:cs typeface="Bebas Neue"/>
                <a:sym typeface="Bebas Neue"/>
              </a:rPr>
              <a:t>Hypothesis:</a:t>
            </a:r>
            <a:endParaRPr sz="2000">
              <a:solidFill>
                <a:schemeClr val="dk1"/>
              </a:solidFill>
              <a:latin typeface="Bebas Neue"/>
              <a:ea typeface="Bebas Neue"/>
              <a:cs typeface="Bebas Neue"/>
              <a:sym typeface="Bebas Neue"/>
            </a:endParaRPr>
          </a:p>
        </p:txBody>
      </p:sp>
      <p:sp>
        <p:nvSpPr>
          <p:cNvPr id="759" name="Google Shape;759;p49"/>
          <p:cNvSpPr txBox="1"/>
          <p:nvPr/>
        </p:nvSpPr>
        <p:spPr>
          <a:xfrm>
            <a:off x="2541688" y="2102425"/>
            <a:ext cx="3572700" cy="4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Bebas Neue"/>
                <a:ea typeface="Bebas Neue"/>
                <a:cs typeface="Bebas Neue"/>
                <a:sym typeface="Bebas Neue"/>
              </a:rPr>
              <a:t>Formula of </a:t>
            </a:r>
            <a:r>
              <a:rPr lang="en" sz="2000">
                <a:solidFill>
                  <a:schemeClr val="dk1"/>
                </a:solidFill>
                <a:latin typeface="Bebas Neue"/>
                <a:ea typeface="Bebas Neue"/>
                <a:cs typeface="Bebas Neue"/>
                <a:sym typeface="Bebas Neue"/>
              </a:rPr>
              <a:t>the Test Statistic:</a:t>
            </a:r>
            <a:endParaRPr sz="2000">
              <a:solidFill>
                <a:schemeClr val="dk1"/>
              </a:solidFill>
              <a:latin typeface="Bebas Neue"/>
              <a:ea typeface="Bebas Neue"/>
              <a:cs typeface="Bebas Neue"/>
              <a:sym typeface="Bebas Neue"/>
            </a:endParaRPr>
          </a:p>
        </p:txBody>
      </p:sp>
      <p:pic>
        <p:nvPicPr>
          <p:cNvPr id="760" name="Google Shape;760;p49"/>
          <p:cNvPicPr preferRelativeResize="0"/>
          <p:nvPr/>
        </p:nvPicPr>
        <p:blipFill>
          <a:blip r:embed="rId3">
            <a:alphaModFix/>
          </a:blip>
          <a:stretch>
            <a:fillRect/>
          </a:stretch>
        </p:blipFill>
        <p:spPr>
          <a:xfrm>
            <a:off x="2848400" y="2829075"/>
            <a:ext cx="2959275" cy="98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456300" y="3283450"/>
            <a:ext cx="2760300" cy="54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MUHAMMAD AIMAN HAIQAL SALEHUDDIN</a:t>
            </a:r>
            <a:endParaRPr sz="1600"/>
          </a:p>
        </p:txBody>
      </p:sp>
      <p:sp>
        <p:nvSpPr>
          <p:cNvPr id="322" name="Google Shape;322;p32"/>
          <p:cNvSpPr txBox="1"/>
          <p:nvPr>
            <p:ph idx="1" type="subTitle"/>
          </p:nvPr>
        </p:nvSpPr>
        <p:spPr>
          <a:xfrm>
            <a:off x="721200" y="3711138"/>
            <a:ext cx="22305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B23CS0050</a:t>
            </a:r>
            <a:endParaRPr/>
          </a:p>
        </p:txBody>
      </p:sp>
      <p:cxnSp>
        <p:nvCxnSpPr>
          <p:cNvPr id="323" name="Google Shape;323;p32"/>
          <p:cNvCxnSpPr/>
          <p:nvPr/>
        </p:nvCxnSpPr>
        <p:spPr>
          <a:xfrm>
            <a:off x="743250" y="3691750"/>
            <a:ext cx="2186400" cy="0"/>
          </a:xfrm>
          <a:prstGeom prst="straightConnector1">
            <a:avLst/>
          </a:prstGeom>
          <a:noFill/>
          <a:ln cap="flat" cmpd="sng" w="9525">
            <a:solidFill>
              <a:schemeClr val="dk1"/>
            </a:solidFill>
            <a:prstDash val="solid"/>
            <a:round/>
            <a:headEnd len="med" w="med" type="none"/>
            <a:tailEnd len="med" w="med" type="none"/>
          </a:ln>
        </p:spPr>
      </p:cxnSp>
      <p:sp>
        <p:nvSpPr>
          <p:cNvPr id="324" name="Google Shape;324;p32"/>
          <p:cNvSpPr txBox="1"/>
          <p:nvPr>
            <p:ph idx="6"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6 MEMBERS</a:t>
            </a:r>
            <a:endParaRPr/>
          </a:p>
        </p:txBody>
      </p:sp>
      <p:sp>
        <p:nvSpPr>
          <p:cNvPr id="325" name="Google Shape;325;p32"/>
          <p:cNvSpPr txBox="1"/>
          <p:nvPr>
            <p:ph idx="2" type="title"/>
          </p:nvPr>
        </p:nvSpPr>
        <p:spPr>
          <a:xfrm>
            <a:off x="-103875" y="1729350"/>
            <a:ext cx="3888900" cy="88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ANJUM SIDDIQUA TANVEER SIDDIQUI</a:t>
            </a:r>
            <a:endParaRPr sz="1800"/>
          </a:p>
        </p:txBody>
      </p:sp>
      <p:sp>
        <p:nvSpPr>
          <p:cNvPr id="326" name="Google Shape;326;p32"/>
          <p:cNvSpPr txBox="1"/>
          <p:nvPr>
            <p:ph idx="4" type="title"/>
          </p:nvPr>
        </p:nvSpPr>
        <p:spPr>
          <a:xfrm>
            <a:off x="6184038" y="1596713"/>
            <a:ext cx="22305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FATEMA JUNAED</a:t>
            </a:r>
            <a:endParaRPr sz="2400"/>
          </a:p>
        </p:txBody>
      </p:sp>
      <p:sp>
        <p:nvSpPr>
          <p:cNvPr id="327" name="Google Shape;327;p32"/>
          <p:cNvSpPr txBox="1"/>
          <p:nvPr>
            <p:ph idx="5" type="subTitle"/>
          </p:nvPr>
        </p:nvSpPr>
        <p:spPr>
          <a:xfrm>
            <a:off x="6188175" y="2167300"/>
            <a:ext cx="22305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A23CS0016</a:t>
            </a:r>
            <a:endParaRPr/>
          </a:p>
        </p:txBody>
      </p:sp>
      <p:cxnSp>
        <p:nvCxnSpPr>
          <p:cNvPr id="328" name="Google Shape;328;p32"/>
          <p:cNvCxnSpPr/>
          <p:nvPr/>
        </p:nvCxnSpPr>
        <p:spPr>
          <a:xfrm>
            <a:off x="747375" y="2147913"/>
            <a:ext cx="2186400" cy="0"/>
          </a:xfrm>
          <a:prstGeom prst="straightConnector1">
            <a:avLst/>
          </a:prstGeom>
          <a:noFill/>
          <a:ln cap="flat" cmpd="sng" w="9525">
            <a:solidFill>
              <a:schemeClr val="dk1"/>
            </a:solidFill>
            <a:prstDash val="solid"/>
            <a:round/>
            <a:headEnd len="med" w="med" type="none"/>
            <a:tailEnd len="med" w="med" type="none"/>
          </a:ln>
        </p:spPr>
      </p:cxnSp>
      <p:cxnSp>
        <p:nvCxnSpPr>
          <p:cNvPr id="329" name="Google Shape;329;p32"/>
          <p:cNvCxnSpPr/>
          <p:nvPr/>
        </p:nvCxnSpPr>
        <p:spPr>
          <a:xfrm>
            <a:off x="6210213" y="2147913"/>
            <a:ext cx="2186400" cy="0"/>
          </a:xfrm>
          <a:prstGeom prst="straightConnector1">
            <a:avLst/>
          </a:prstGeom>
          <a:noFill/>
          <a:ln cap="flat" cmpd="sng" w="9525">
            <a:solidFill>
              <a:schemeClr val="dk1"/>
            </a:solidFill>
            <a:prstDash val="solid"/>
            <a:round/>
            <a:headEnd len="med" w="med" type="none"/>
            <a:tailEnd len="med" w="med" type="none"/>
          </a:ln>
        </p:spPr>
      </p:cxnSp>
      <p:sp>
        <p:nvSpPr>
          <p:cNvPr id="330" name="Google Shape;330;p3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1" name="Google Shape;331;p32"/>
          <p:cNvSpPr txBox="1"/>
          <p:nvPr>
            <p:ph idx="7" type="title"/>
          </p:nvPr>
        </p:nvSpPr>
        <p:spPr>
          <a:xfrm>
            <a:off x="6109550" y="3136700"/>
            <a:ext cx="2517900" cy="4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MOAZ ADIL ABDUGADIR JALAL</a:t>
            </a:r>
            <a:endParaRPr sz="2100"/>
          </a:p>
        </p:txBody>
      </p:sp>
      <p:sp>
        <p:nvSpPr>
          <p:cNvPr id="332" name="Google Shape;332;p32"/>
          <p:cNvSpPr txBox="1"/>
          <p:nvPr>
            <p:ph idx="8" type="subTitle"/>
          </p:nvPr>
        </p:nvSpPr>
        <p:spPr>
          <a:xfrm>
            <a:off x="6184050" y="3711138"/>
            <a:ext cx="2230500" cy="60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A23CS3025</a:t>
            </a:r>
            <a:endParaRPr/>
          </a:p>
        </p:txBody>
      </p:sp>
      <p:cxnSp>
        <p:nvCxnSpPr>
          <p:cNvPr id="333" name="Google Shape;333;p32"/>
          <p:cNvCxnSpPr/>
          <p:nvPr/>
        </p:nvCxnSpPr>
        <p:spPr>
          <a:xfrm>
            <a:off x="6236400" y="3691750"/>
            <a:ext cx="2186400" cy="0"/>
          </a:xfrm>
          <a:prstGeom prst="straightConnector1">
            <a:avLst/>
          </a:prstGeom>
          <a:noFill/>
          <a:ln cap="flat" cmpd="sng" w="9525">
            <a:solidFill>
              <a:schemeClr val="dk1"/>
            </a:solidFill>
            <a:prstDash val="solid"/>
            <a:round/>
            <a:headEnd len="med" w="med" type="none"/>
            <a:tailEnd len="med" w="med" type="none"/>
          </a:ln>
        </p:spPr>
      </p:cxnSp>
      <p:sp>
        <p:nvSpPr>
          <p:cNvPr id="334" name="Google Shape;334;p32"/>
          <p:cNvSpPr/>
          <p:nvPr/>
        </p:nvSpPr>
        <p:spPr>
          <a:xfrm>
            <a:off x="4801358" y="1638300"/>
            <a:ext cx="1017021" cy="101690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Bebas Neue"/>
                <a:ea typeface="Bebas Neue"/>
                <a:cs typeface="Bebas Neue"/>
                <a:sym typeface="Bebas Neue"/>
              </a:rPr>
              <a:t>02</a:t>
            </a:r>
            <a:endParaRPr/>
          </a:p>
        </p:txBody>
      </p:sp>
      <p:sp>
        <p:nvSpPr>
          <p:cNvPr id="335" name="Google Shape;335;p32"/>
          <p:cNvSpPr/>
          <p:nvPr/>
        </p:nvSpPr>
        <p:spPr>
          <a:xfrm>
            <a:off x="4801358" y="3182141"/>
            <a:ext cx="1017021" cy="101690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Bebas Neue"/>
                <a:ea typeface="Bebas Neue"/>
                <a:cs typeface="Bebas Neue"/>
                <a:sym typeface="Bebas Neue"/>
              </a:rPr>
              <a:t>04</a:t>
            </a:r>
            <a:endParaRPr/>
          </a:p>
        </p:txBody>
      </p:sp>
      <p:sp>
        <p:nvSpPr>
          <p:cNvPr id="336" name="Google Shape;336;p32"/>
          <p:cNvSpPr/>
          <p:nvPr/>
        </p:nvSpPr>
        <p:spPr>
          <a:xfrm>
            <a:off x="3359050" y="1662200"/>
            <a:ext cx="1017021" cy="101690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Bebas Neue"/>
                <a:ea typeface="Bebas Neue"/>
                <a:cs typeface="Bebas Neue"/>
                <a:sym typeface="Bebas Neue"/>
              </a:rPr>
              <a:t>01</a:t>
            </a:r>
            <a:endParaRPr/>
          </a:p>
        </p:txBody>
      </p:sp>
      <p:sp>
        <p:nvSpPr>
          <p:cNvPr id="337" name="Google Shape;337;p32"/>
          <p:cNvSpPr/>
          <p:nvPr/>
        </p:nvSpPr>
        <p:spPr>
          <a:xfrm>
            <a:off x="3325625" y="3182141"/>
            <a:ext cx="1017021" cy="1016906"/>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chemeClr val="lt1"/>
                </a:solidFill>
                <a:latin typeface="Bebas Neue"/>
                <a:ea typeface="Bebas Neue"/>
                <a:cs typeface="Bebas Neue"/>
                <a:sym typeface="Bebas Neue"/>
              </a:rPr>
              <a:t>03</a:t>
            </a:r>
            <a:endParaRPr/>
          </a:p>
        </p:txBody>
      </p:sp>
      <p:sp>
        <p:nvSpPr>
          <p:cNvPr id="338" name="Google Shape;338;p3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2">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41" name="Google Shape;341;p32">
            <a:hlinkClick action="ppaction://hlinksldjump" r:id="rId3"/>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42" name="Google Shape;342;p3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43" name="Google Shape;343;p32"/>
          <p:cNvGrpSpPr/>
          <p:nvPr/>
        </p:nvGrpSpPr>
        <p:grpSpPr>
          <a:xfrm>
            <a:off x="706038" y="312972"/>
            <a:ext cx="140222" cy="140409"/>
            <a:chOff x="2741000" y="199475"/>
            <a:chExt cx="191953" cy="192210"/>
          </a:xfrm>
        </p:grpSpPr>
        <p:sp>
          <p:nvSpPr>
            <p:cNvPr id="344" name="Google Shape;344;p3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32">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8354788" y="13617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rot="-1685758">
            <a:off x="7716228" y="7205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rot="7201932">
            <a:off x="6176837" y="6712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8088151" y="74961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6001713" y="1109900"/>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32"/>
          <p:cNvGrpSpPr/>
          <p:nvPr/>
        </p:nvGrpSpPr>
        <p:grpSpPr>
          <a:xfrm>
            <a:off x="7155735" y="987714"/>
            <a:ext cx="695830" cy="243805"/>
            <a:chOff x="2271950" y="2722775"/>
            <a:chExt cx="575875" cy="201775"/>
          </a:xfrm>
        </p:grpSpPr>
        <p:sp>
          <p:nvSpPr>
            <p:cNvPr id="360" name="Google Shape;360;p32"/>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2"/>
          <p:cNvSpPr/>
          <p:nvPr/>
        </p:nvSpPr>
        <p:spPr>
          <a:xfrm>
            <a:off x="6895600" y="74960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txBox="1"/>
          <p:nvPr/>
        </p:nvSpPr>
        <p:spPr>
          <a:xfrm>
            <a:off x="278925" y="21479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rimo"/>
                <a:ea typeface="Arimo"/>
                <a:cs typeface="Arimo"/>
                <a:sym typeface="Arimo"/>
              </a:rPr>
              <a:t>A23CS0289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0"/>
          <p:cNvSpPr txBox="1"/>
          <p:nvPr>
            <p:ph type="title"/>
          </p:nvPr>
        </p:nvSpPr>
        <p:spPr>
          <a:xfrm>
            <a:off x="714300" y="0"/>
            <a:ext cx="5867700" cy="59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 Programming code output &amp; interpretation</a:t>
            </a:r>
            <a:endParaRPr sz="2400"/>
          </a:p>
        </p:txBody>
      </p:sp>
      <p:sp>
        <p:nvSpPr>
          <p:cNvPr id="766" name="Google Shape;766;p50"/>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67" name="Google Shape;767;p50"/>
          <p:cNvPicPr preferRelativeResize="0"/>
          <p:nvPr/>
        </p:nvPicPr>
        <p:blipFill>
          <a:blip r:embed="rId3">
            <a:alphaModFix/>
          </a:blip>
          <a:stretch>
            <a:fillRect/>
          </a:stretch>
        </p:blipFill>
        <p:spPr>
          <a:xfrm>
            <a:off x="768650" y="1161338"/>
            <a:ext cx="3471774" cy="2820825"/>
          </a:xfrm>
          <a:prstGeom prst="rect">
            <a:avLst/>
          </a:prstGeom>
          <a:noFill/>
          <a:ln>
            <a:noFill/>
          </a:ln>
        </p:spPr>
      </p:pic>
      <p:sp>
        <p:nvSpPr>
          <p:cNvPr id="768" name="Google Shape;768;p50"/>
          <p:cNvSpPr txBox="1"/>
          <p:nvPr/>
        </p:nvSpPr>
        <p:spPr>
          <a:xfrm>
            <a:off x="4217625" y="1161350"/>
            <a:ext cx="4317900" cy="10989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chi-square statistic value: 0.071319 </a:t>
            </a:r>
            <a:endParaRPr sz="1200">
              <a:solidFill>
                <a:schemeClr val="dk1"/>
              </a:solidFill>
              <a:latin typeface="Arimo"/>
              <a:ea typeface="Arimo"/>
              <a:cs typeface="Arimo"/>
              <a:sym typeface="Arimo"/>
            </a:endParaRPr>
          </a:p>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degrees of freedom: 2 </a:t>
            </a:r>
            <a:endParaRPr sz="1200">
              <a:solidFill>
                <a:schemeClr val="dk1"/>
              </a:solidFill>
              <a:latin typeface="Arimo"/>
              <a:ea typeface="Arimo"/>
              <a:cs typeface="Arimo"/>
              <a:sym typeface="Arimo"/>
            </a:endParaRPr>
          </a:p>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P-value:  0.965.</a:t>
            </a:r>
            <a:endParaRPr sz="1200">
              <a:solidFill>
                <a:schemeClr val="dk1"/>
              </a:solidFill>
              <a:latin typeface="Arimo"/>
              <a:ea typeface="Arimo"/>
              <a:cs typeface="Arimo"/>
              <a:sym typeface="Arimo"/>
            </a:endParaRPr>
          </a:p>
          <a:p>
            <a:pPr indent="0" lvl="0" marL="0" rtl="0" algn="l">
              <a:spcBef>
                <a:spcPts val="0"/>
              </a:spcBef>
              <a:spcAft>
                <a:spcPts val="0"/>
              </a:spcAft>
              <a:buNone/>
            </a:pPr>
            <a:r>
              <a:t/>
            </a:r>
            <a:endParaRPr sz="1800">
              <a:solidFill>
                <a:schemeClr val="dk1"/>
              </a:solidFill>
              <a:latin typeface="Arimo"/>
              <a:ea typeface="Arimo"/>
              <a:cs typeface="Arimo"/>
              <a:sym typeface="Arimo"/>
            </a:endParaRPr>
          </a:p>
        </p:txBody>
      </p:sp>
      <p:sp>
        <p:nvSpPr>
          <p:cNvPr id="769" name="Google Shape;769;p50"/>
          <p:cNvSpPr txBox="1"/>
          <p:nvPr/>
        </p:nvSpPr>
        <p:spPr>
          <a:xfrm>
            <a:off x="4217625" y="1929050"/>
            <a:ext cx="4587900" cy="22812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p-value (0.965) is significantly higher than the commonly used significance level of 0.05 -&gt;  we do not reject the null hypothesis</a:t>
            </a:r>
            <a:endParaRPr sz="1200">
              <a:solidFill>
                <a:schemeClr val="dk1"/>
              </a:solidFill>
              <a:latin typeface="Arimo"/>
              <a:ea typeface="Arimo"/>
              <a:cs typeface="Arimo"/>
              <a:sym typeface="Arimo"/>
            </a:endParaRPr>
          </a:p>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based on sample data provided there is no statistically significant association between the gender of the patient and the location of the tumor</a:t>
            </a:r>
            <a:endParaRPr sz="1200">
              <a:solidFill>
                <a:schemeClr val="dk1"/>
              </a:solidFill>
              <a:latin typeface="Arimo"/>
              <a:ea typeface="Arimo"/>
              <a:cs typeface="Arimo"/>
              <a:sym typeface="Arimo"/>
            </a:endParaRPr>
          </a:p>
          <a:p>
            <a:pPr indent="-304800" lvl="0" marL="457200" rtl="0" algn="just">
              <a:lnSpc>
                <a:spcPct val="115000"/>
              </a:lnSpc>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any observed differences in tumor location distributions between males and females in this sample are likely due to random chance rather than a true underlying relationship.</a:t>
            </a:r>
            <a:endParaRPr sz="1200">
              <a:solidFill>
                <a:schemeClr val="dk1"/>
              </a:solidFill>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1"/>
          <p:cNvSpPr/>
          <p:nvPr/>
        </p:nvSpPr>
        <p:spPr>
          <a:xfrm>
            <a:off x="2380500" y="2691000"/>
            <a:ext cx="46818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1"/>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1"/>
          <p:cNvSpPr txBox="1"/>
          <p:nvPr>
            <p:ph idx="1" type="subTitle"/>
          </p:nvPr>
        </p:nvSpPr>
        <p:spPr>
          <a:xfrm>
            <a:off x="2431200" y="2786025"/>
            <a:ext cx="4580400" cy="3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TEST</a:t>
            </a:r>
            <a:endParaRPr/>
          </a:p>
        </p:txBody>
      </p:sp>
      <p:sp>
        <p:nvSpPr>
          <p:cNvPr id="777" name="Google Shape;777;p51"/>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778" name="Google Shape;778;p51"/>
          <p:cNvSpPr/>
          <p:nvPr/>
        </p:nvSpPr>
        <p:spPr>
          <a:xfrm>
            <a:off x="2431100" y="1820054"/>
            <a:ext cx="1689233"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ANOVA</a:t>
            </a:r>
          </a:p>
        </p:txBody>
      </p:sp>
      <p:sp>
        <p:nvSpPr>
          <p:cNvPr id="779" name="Google Shape;779;p51"/>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780" name="Google Shape;780;p51"/>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1"/>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1"/>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1"/>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1"/>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51"/>
          <p:cNvGrpSpPr/>
          <p:nvPr/>
        </p:nvGrpSpPr>
        <p:grpSpPr>
          <a:xfrm>
            <a:off x="7741747" y="734402"/>
            <a:ext cx="695830" cy="243805"/>
            <a:chOff x="2271950" y="2722775"/>
            <a:chExt cx="575875" cy="201775"/>
          </a:xfrm>
        </p:grpSpPr>
        <p:sp>
          <p:nvSpPr>
            <p:cNvPr id="786" name="Google Shape;786;p51"/>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1"/>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1"/>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1"/>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1"/>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1" name="Google Shape;791;p51"/>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1"/>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1"/>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1"/>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1"/>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1">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1">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1">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799" name="Google Shape;799;p51">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00" name="Google Shape;800;p51">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01" name="Google Shape;801;p51"/>
          <p:cNvGrpSpPr/>
          <p:nvPr/>
        </p:nvGrpSpPr>
        <p:grpSpPr>
          <a:xfrm>
            <a:off x="706038" y="312972"/>
            <a:ext cx="140222" cy="140409"/>
            <a:chOff x="2741000" y="199475"/>
            <a:chExt cx="191953" cy="192210"/>
          </a:xfrm>
        </p:grpSpPr>
        <p:sp>
          <p:nvSpPr>
            <p:cNvPr id="802" name="Google Shape;802;p51"/>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1"/>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1"/>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1"/>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1"/>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1"/>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1"/>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1"/>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1"/>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1" name="Google Shape;811;p51">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52"/>
          <p:cNvSpPr txBox="1"/>
          <p:nvPr>
            <p:ph type="title"/>
          </p:nvPr>
        </p:nvSpPr>
        <p:spPr>
          <a:xfrm>
            <a:off x="714300" y="553450"/>
            <a:ext cx="7715400" cy="60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Anova test</a:t>
            </a:r>
            <a:endParaRPr sz="4000"/>
          </a:p>
        </p:txBody>
      </p:sp>
      <p:sp>
        <p:nvSpPr>
          <p:cNvPr id="817" name="Google Shape;817;p52"/>
          <p:cNvSpPr txBox="1"/>
          <p:nvPr>
            <p:ph idx="4294967295" type="subTitle"/>
          </p:nvPr>
        </p:nvSpPr>
        <p:spPr>
          <a:xfrm>
            <a:off x="714300" y="1252938"/>
            <a:ext cx="3150900" cy="1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Hypothesis</a:t>
            </a:r>
            <a:endParaRPr b="1" sz="1200"/>
          </a:p>
          <a:p>
            <a:pPr indent="0" lvl="0" marL="0" rtl="0" algn="l">
              <a:lnSpc>
                <a:spcPct val="100000"/>
              </a:lnSpc>
              <a:spcBef>
                <a:spcPts val="1200"/>
              </a:spcBef>
              <a:spcAft>
                <a:spcPts val="0"/>
              </a:spcAft>
              <a:buNone/>
            </a:pPr>
            <a:r>
              <a:rPr lang="en" sz="1200">
                <a:latin typeface="Times New Roman"/>
                <a:ea typeface="Times New Roman"/>
                <a:cs typeface="Times New Roman"/>
                <a:sym typeface="Times New Roman"/>
              </a:rPr>
              <a:t>H</a:t>
            </a:r>
            <a:r>
              <a:rPr baseline="-25000" lang="en" sz="1200">
                <a:latin typeface="Times New Roman"/>
                <a:ea typeface="Times New Roman"/>
                <a:cs typeface="Times New Roman"/>
                <a:sym typeface="Times New Roman"/>
              </a:rPr>
              <a:t>0</a:t>
            </a:r>
            <a:r>
              <a:rPr lang="en" sz="1200">
                <a:latin typeface="Times New Roman"/>
                <a:ea typeface="Times New Roman"/>
                <a:cs typeface="Times New Roman"/>
                <a:sym typeface="Times New Roman"/>
              </a:rPr>
              <a:t>: μ</a:t>
            </a:r>
            <a:r>
              <a:rPr baseline="-25000" lang="en" sz="1200">
                <a:latin typeface="Times New Roman"/>
                <a:ea typeface="Times New Roman"/>
                <a:cs typeface="Times New Roman"/>
                <a:sym typeface="Times New Roman"/>
              </a:rPr>
              <a:t>1</a:t>
            </a:r>
            <a:r>
              <a:rPr lang="en" sz="1200">
                <a:latin typeface="Times New Roman"/>
                <a:ea typeface="Times New Roman"/>
                <a:cs typeface="Times New Roman"/>
                <a:sym typeface="Times New Roman"/>
              </a:rPr>
              <a:t>= μ</a:t>
            </a:r>
            <a:r>
              <a:rPr baseline="-25000" lang="en" sz="1200">
                <a:latin typeface="Times New Roman"/>
                <a:ea typeface="Times New Roman"/>
                <a:cs typeface="Times New Roman"/>
                <a:sym typeface="Times New Roman"/>
              </a:rPr>
              <a:t>2</a:t>
            </a:r>
            <a:r>
              <a:rPr lang="en" sz="1200">
                <a:latin typeface="Times New Roman"/>
                <a:ea typeface="Times New Roman"/>
                <a:cs typeface="Times New Roman"/>
                <a:sym typeface="Times New Roman"/>
              </a:rPr>
              <a:t>= μ</a:t>
            </a:r>
            <a:r>
              <a:rPr baseline="-25000" lang="en" sz="1200">
                <a:latin typeface="Times New Roman"/>
                <a:ea typeface="Times New Roman"/>
                <a:cs typeface="Times New Roman"/>
                <a:sym typeface="Times New Roman"/>
              </a:rPr>
              <a:t>3</a:t>
            </a:r>
            <a:r>
              <a:rPr lang="en" sz="1200">
                <a:latin typeface="Times New Roman"/>
                <a:ea typeface="Times New Roman"/>
                <a:cs typeface="Times New Roman"/>
                <a:sym typeface="Times New Roman"/>
              </a:rPr>
              <a:t> (Survival months  means are equal for the three smoker categories)</a:t>
            </a:r>
            <a:endParaRPr sz="1200">
              <a:latin typeface="Times New Roman"/>
              <a:ea typeface="Times New Roman"/>
              <a:cs typeface="Times New Roman"/>
              <a:sym typeface="Times New Roman"/>
            </a:endParaRPr>
          </a:p>
          <a:p>
            <a:pPr indent="0" lvl="0" marL="0" rtl="0" algn="l">
              <a:spcBef>
                <a:spcPts val="1200"/>
              </a:spcBef>
              <a:spcAft>
                <a:spcPts val="0"/>
              </a:spcAft>
              <a:buNone/>
            </a:pPr>
            <a:r>
              <a:rPr lang="en" sz="1200">
                <a:latin typeface="Times New Roman"/>
                <a:ea typeface="Times New Roman"/>
                <a:cs typeface="Times New Roman"/>
                <a:sym typeface="Times New Roman"/>
              </a:rPr>
              <a:t>H</a:t>
            </a:r>
            <a:r>
              <a:rPr baseline="-25000" lang="en" sz="1200">
                <a:latin typeface="Times New Roman"/>
                <a:ea typeface="Times New Roman"/>
                <a:cs typeface="Times New Roman"/>
                <a:sym typeface="Times New Roman"/>
              </a:rPr>
              <a:t>1</a:t>
            </a:r>
            <a:r>
              <a:rPr lang="en" sz="1200">
                <a:latin typeface="Times New Roman"/>
                <a:ea typeface="Times New Roman"/>
                <a:cs typeface="Times New Roman"/>
                <a:sym typeface="Times New Roman"/>
              </a:rPr>
              <a:t>:(At least one of the means is different)</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sp>
        <p:nvSpPr>
          <p:cNvPr id="818" name="Google Shape;818;p52"/>
          <p:cNvSpPr/>
          <p:nvPr/>
        </p:nvSpPr>
        <p:spPr>
          <a:xfrm>
            <a:off x="451763" y="16616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2"/>
          <p:cNvSpPr/>
          <p:nvPr/>
        </p:nvSpPr>
        <p:spPr>
          <a:xfrm>
            <a:off x="8465700" y="12042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2"/>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2"/>
          <p:cNvSpPr/>
          <p:nvPr/>
        </p:nvSpPr>
        <p:spPr>
          <a:xfrm rot="-1685758">
            <a:off x="407066" y="38651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2"/>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23" name="Google Shape;823;p52">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2">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52">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26" name="Google Shape;826;p52">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27" name="Google Shape;827;p52">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28" name="Google Shape;828;p52"/>
          <p:cNvGrpSpPr/>
          <p:nvPr/>
        </p:nvGrpSpPr>
        <p:grpSpPr>
          <a:xfrm>
            <a:off x="706038" y="312972"/>
            <a:ext cx="140222" cy="140409"/>
            <a:chOff x="2741000" y="199475"/>
            <a:chExt cx="191953" cy="192210"/>
          </a:xfrm>
        </p:grpSpPr>
        <p:sp>
          <p:nvSpPr>
            <p:cNvPr id="829" name="Google Shape;829;p52"/>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2"/>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2"/>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2"/>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2"/>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2"/>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2"/>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2"/>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2"/>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52">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2"/>
          <p:cNvSpPr txBox="1"/>
          <p:nvPr>
            <p:ph idx="4294967295" type="subTitle"/>
          </p:nvPr>
        </p:nvSpPr>
        <p:spPr>
          <a:xfrm>
            <a:off x="669500" y="2637950"/>
            <a:ext cx="3150900" cy="41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200"/>
              <a:t>Formula for </a:t>
            </a:r>
            <a:r>
              <a:rPr b="1" lang="en" sz="1200"/>
              <a:t>statistics</a:t>
            </a:r>
            <a:r>
              <a:rPr b="1" lang="en" sz="1200"/>
              <a:t> test:</a:t>
            </a:r>
            <a:endParaRPr b="1" sz="1200"/>
          </a:p>
        </p:txBody>
      </p:sp>
      <p:pic>
        <p:nvPicPr>
          <p:cNvPr id="840" name="Google Shape;840;p52"/>
          <p:cNvPicPr preferRelativeResize="0"/>
          <p:nvPr/>
        </p:nvPicPr>
        <p:blipFill>
          <a:blip r:embed="rId4">
            <a:alphaModFix/>
          </a:blip>
          <a:stretch>
            <a:fillRect/>
          </a:stretch>
        </p:blipFill>
        <p:spPr>
          <a:xfrm>
            <a:off x="814338" y="3056438"/>
            <a:ext cx="2861225" cy="605700"/>
          </a:xfrm>
          <a:prstGeom prst="rect">
            <a:avLst/>
          </a:prstGeom>
          <a:noFill/>
          <a:ln>
            <a:noFill/>
          </a:ln>
        </p:spPr>
      </p:pic>
      <p:cxnSp>
        <p:nvCxnSpPr>
          <p:cNvPr id="841" name="Google Shape;841;p52"/>
          <p:cNvCxnSpPr/>
          <p:nvPr/>
        </p:nvCxnSpPr>
        <p:spPr>
          <a:xfrm>
            <a:off x="4572000" y="1038100"/>
            <a:ext cx="0" cy="3257100"/>
          </a:xfrm>
          <a:prstGeom prst="straightConnector1">
            <a:avLst/>
          </a:prstGeom>
          <a:noFill/>
          <a:ln cap="flat" cmpd="sng" w="19050">
            <a:solidFill>
              <a:schemeClr val="dk1"/>
            </a:solidFill>
            <a:prstDash val="solid"/>
            <a:round/>
            <a:headEnd len="med" w="med" type="none"/>
            <a:tailEnd len="med" w="med" type="none"/>
          </a:ln>
        </p:spPr>
      </p:cxnSp>
      <p:pic>
        <p:nvPicPr>
          <p:cNvPr id="842" name="Google Shape;842;p52"/>
          <p:cNvPicPr preferRelativeResize="0"/>
          <p:nvPr/>
        </p:nvPicPr>
        <p:blipFill>
          <a:blip r:embed="rId5">
            <a:alphaModFix/>
          </a:blip>
          <a:stretch>
            <a:fillRect/>
          </a:stretch>
        </p:blipFill>
        <p:spPr>
          <a:xfrm>
            <a:off x="4731775" y="1617500"/>
            <a:ext cx="3435600" cy="953900"/>
          </a:xfrm>
          <a:prstGeom prst="rect">
            <a:avLst/>
          </a:prstGeom>
          <a:noFill/>
          <a:ln>
            <a:noFill/>
          </a:ln>
        </p:spPr>
      </p:pic>
      <p:sp>
        <p:nvSpPr>
          <p:cNvPr id="843" name="Google Shape;843;p52"/>
          <p:cNvSpPr txBox="1"/>
          <p:nvPr/>
        </p:nvSpPr>
        <p:spPr>
          <a:xfrm>
            <a:off x="4665175" y="2571400"/>
            <a:ext cx="3568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Significant level = 0.05</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Numerator = k - 1 = 3 - 1 = 2</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Denominator = </a:t>
            </a:r>
            <a:r>
              <a:rPr lang="en" sz="1200">
                <a:solidFill>
                  <a:schemeClr val="dk1"/>
                </a:solidFill>
                <a:latin typeface="Times New Roman"/>
                <a:ea typeface="Times New Roman"/>
                <a:cs typeface="Times New Roman"/>
                <a:sym typeface="Times New Roman"/>
              </a:rPr>
              <a:t> k (n-1) = 3 (33-1) = 98</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Test </a:t>
            </a:r>
            <a:r>
              <a:rPr lang="en" sz="1200">
                <a:solidFill>
                  <a:schemeClr val="dk1"/>
                </a:solidFill>
                <a:latin typeface="Times New Roman"/>
                <a:ea typeface="Times New Roman"/>
                <a:cs typeface="Times New Roman"/>
                <a:sym typeface="Times New Roman"/>
              </a:rPr>
              <a:t>statistics</a:t>
            </a:r>
            <a:r>
              <a:rPr lang="en" sz="1200">
                <a:solidFill>
                  <a:schemeClr val="dk1"/>
                </a:solidFill>
                <a:latin typeface="Times New Roman"/>
                <a:ea typeface="Times New Roman"/>
                <a:cs typeface="Times New Roman"/>
                <a:sym typeface="Times New Roman"/>
              </a:rPr>
              <a:t> F = 0.785</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200">
                <a:solidFill>
                  <a:schemeClr val="dk1"/>
                </a:solidFill>
                <a:latin typeface="Times New Roman"/>
                <a:ea typeface="Times New Roman"/>
                <a:cs typeface="Times New Roman"/>
                <a:sym typeface="Times New Roman"/>
              </a:rPr>
              <a:t>P-value = .459</a:t>
            </a:r>
            <a:endParaRPr sz="1200">
              <a:solidFill>
                <a:schemeClr val="dk1"/>
              </a:solidFill>
              <a:latin typeface="Times New Roman"/>
              <a:ea typeface="Times New Roman"/>
              <a:cs typeface="Times New Roman"/>
              <a:sym typeface="Times New Roman"/>
            </a:endParaRPr>
          </a:p>
        </p:txBody>
      </p:sp>
      <p:sp>
        <p:nvSpPr>
          <p:cNvPr id="844" name="Google Shape;844;p52"/>
          <p:cNvSpPr txBox="1"/>
          <p:nvPr/>
        </p:nvSpPr>
        <p:spPr>
          <a:xfrm>
            <a:off x="4665450" y="1203663"/>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200">
                <a:solidFill>
                  <a:schemeClr val="dk1"/>
                </a:solidFill>
                <a:latin typeface="Arimo"/>
                <a:ea typeface="Arimo"/>
                <a:cs typeface="Arimo"/>
                <a:sym typeface="Arimo"/>
              </a:rPr>
              <a:t>Results</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3"/>
          <p:cNvSpPr txBox="1"/>
          <p:nvPr>
            <p:ph idx="4294967295" type="subTitle"/>
          </p:nvPr>
        </p:nvSpPr>
        <p:spPr>
          <a:xfrm>
            <a:off x="1555425" y="2823950"/>
            <a:ext cx="5622000" cy="134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Conclusion </a:t>
            </a:r>
            <a:endParaRPr b="1" sz="1200"/>
          </a:p>
          <a:p>
            <a:pPr indent="0" lvl="0" marL="0" rtl="0" algn="l">
              <a:lnSpc>
                <a:spcPct val="115000"/>
              </a:lnSpc>
              <a:spcBef>
                <a:spcPts val="1200"/>
              </a:spcBef>
              <a:spcAft>
                <a:spcPts val="1200"/>
              </a:spcAft>
              <a:buNone/>
            </a:pPr>
            <a:r>
              <a:rPr lang="en" sz="1200">
                <a:latin typeface="Times New Roman"/>
                <a:ea typeface="Times New Roman"/>
                <a:cs typeface="Times New Roman"/>
                <a:sym typeface="Times New Roman"/>
              </a:rPr>
              <a:t>From the anova test results we see that the p-value (0.459) is greater than our significance level of 0.05. Therefore, we fail to reject the null hypothesis which means that there is not enough evidence to conclude that there are significant differences in the means of survival months among the three smoking history categories.</a:t>
            </a:r>
            <a:endParaRPr sz="1400"/>
          </a:p>
        </p:txBody>
      </p:sp>
      <p:pic>
        <p:nvPicPr>
          <p:cNvPr id="850" name="Google Shape;850;p53"/>
          <p:cNvPicPr preferRelativeResize="0"/>
          <p:nvPr/>
        </p:nvPicPr>
        <p:blipFill>
          <a:blip r:embed="rId3">
            <a:alphaModFix/>
          </a:blip>
          <a:stretch>
            <a:fillRect/>
          </a:stretch>
        </p:blipFill>
        <p:spPr>
          <a:xfrm>
            <a:off x="1616225" y="1112125"/>
            <a:ext cx="5466299" cy="1560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54"/>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4"/>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857" name="Google Shape;857;p54"/>
          <p:cNvSpPr/>
          <p:nvPr/>
        </p:nvSpPr>
        <p:spPr>
          <a:xfrm>
            <a:off x="2344900" y="1924200"/>
            <a:ext cx="6526447" cy="554362"/>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DISCUSSION &amp; CONCLUSION</a:t>
            </a:r>
          </a:p>
        </p:txBody>
      </p:sp>
      <p:sp>
        <p:nvSpPr>
          <p:cNvPr id="858" name="Google Shape;858;p54"/>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859" name="Google Shape;859;p54"/>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4"/>
          <p:cNvSpPr/>
          <p:nvPr/>
        </p:nvSpPr>
        <p:spPr>
          <a:xfrm>
            <a:off x="7958425" y="25609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4"/>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4"/>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4"/>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54"/>
          <p:cNvGrpSpPr/>
          <p:nvPr/>
        </p:nvGrpSpPr>
        <p:grpSpPr>
          <a:xfrm>
            <a:off x="7741747" y="734402"/>
            <a:ext cx="695830" cy="243805"/>
            <a:chOff x="2271950" y="2722775"/>
            <a:chExt cx="575875" cy="201775"/>
          </a:xfrm>
        </p:grpSpPr>
        <p:sp>
          <p:nvSpPr>
            <p:cNvPr id="865" name="Google Shape;865;p5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0" name="Google Shape;870;p54"/>
          <p:cNvSpPr/>
          <p:nvPr/>
        </p:nvSpPr>
        <p:spPr>
          <a:xfrm rot="7198898">
            <a:off x="7188887" y="1016044"/>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4"/>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4"/>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4"/>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4"/>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4">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878" name="Google Shape;878;p5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879" name="Google Shape;879;p5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80" name="Google Shape;880;p54"/>
          <p:cNvGrpSpPr/>
          <p:nvPr/>
        </p:nvGrpSpPr>
        <p:grpSpPr>
          <a:xfrm>
            <a:off x="706038" y="312972"/>
            <a:ext cx="140222" cy="140409"/>
            <a:chOff x="2741000" y="199475"/>
            <a:chExt cx="191953" cy="192210"/>
          </a:xfrm>
        </p:grpSpPr>
        <p:sp>
          <p:nvSpPr>
            <p:cNvPr id="881" name="Google Shape;881;p5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54">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55"/>
          <p:cNvSpPr txBox="1"/>
          <p:nvPr>
            <p:ph type="title"/>
          </p:nvPr>
        </p:nvSpPr>
        <p:spPr>
          <a:xfrm>
            <a:off x="714300" y="61300"/>
            <a:ext cx="4445400" cy="54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DISCUSSION</a:t>
            </a:r>
            <a:endParaRPr sz="2400"/>
          </a:p>
        </p:txBody>
      </p:sp>
      <p:sp>
        <p:nvSpPr>
          <p:cNvPr id="896" name="Google Shape;896;p55"/>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7" name="Google Shape;897;p55"/>
          <p:cNvSpPr txBox="1"/>
          <p:nvPr/>
        </p:nvSpPr>
        <p:spPr>
          <a:xfrm>
            <a:off x="330200" y="597275"/>
            <a:ext cx="2701800" cy="15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ebas Neue"/>
                <a:ea typeface="Bebas Neue"/>
                <a:cs typeface="Bebas Neue"/>
                <a:sym typeface="Bebas Neue"/>
              </a:rPr>
              <a:t>Hypothesis Test:</a:t>
            </a:r>
            <a:r>
              <a:rPr lang="en" sz="1800">
                <a:solidFill>
                  <a:schemeClr val="dk1"/>
                </a:solidFill>
                <a:latin typeface="Arimo"/>
                <a:ea typeface="Arimo"/>
                <a:cs typeface="Arimo"/>
                <a:sym typeface="Arimo"/>
              </a:rPr>
              <a:t> </a:t>
            </a:r>
            <a:endParaRPr sz="18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significant difference in tumor size between smokers and non-smokers </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suggests smoking history may be associated with tumor size in lung cancer patients.</a:t>
            </a:r>
            <a:endParaRPr sz="1200">
              <a:solidFill>
                <a:schemeClr val="dk1"/>
              </a:solidFill>
              <a:latin typeface="Arimo"/>
              <a:ea typeface="Arimo"/>
              <a:cs typeface="Arimo"/>
              <a:sym typeface="Arimo"/>
            </a:endParaRPr>
          </a:p>
        </p:txBody>
      </p:sp>
      <p:sp>
        <p:nvSpPr>
          <p:cNvPr id="898" name="Google Shape;898;p55"/>
          <p:cNvSpPr txBox="1"/>
          <p:nvPr/>
        </p:nvSpPr>
        <p:spPr>
          <a:xfrm>
            <a:off x="3032000" y="1152100"/>
            <a:ext cx="28662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Bebas Neue"/>
                <a:ea typeface="Bebas Neue"/>
                <a:cs typeface="Bebas Neue"/>
                <a:sym typeface="Bebas Neue"/>
              </a:rPr>
              <a:t>Correlation Analysis:</a:t>
            </a:r>
            <a:r>
              <a:rPr lang="en" sz="1800">
                <a:solidFill>
                  <a:schemeClr val="dk1"/>
                </a:solidFill>
                <a:latin typeface="Arimo"/>
                <a:ea typeface="Arimo"/>
                <a:cs typeface="Arimo"/>
                <a:sym typeface="Arimo"/>
              </a:rPr>
              <a:t> </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very weak positive relationship (r = 0.0796) between age of lung cancer onset and survival months</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 correlation was not statistically significant (p = 0.4311) indicating that there is insufficient evidence to conclude a linear relationship between age and survival duration in lung cancer patients</a:t>
            </a:r>
            <a:endParaRPr sz="1200">
              <a:solidFill>
                <a:schemeClr val="dk1"/>
              </a:solidFill>
              <a:latin typeface="Arimo"/>
              <a:ea typeface="Arimo"/>
              <a:cs typeface="Arimo"/>
              <a:sym typeface="Arimo"/>
            </a:endParaRPr>
          </a:p>
        </p:txBody>
      </p:sp>
      <p:sp>
        <p:nvSpPr>
          <p:cNvPr id="899" name="Google Shape;899;p55"/>
          <p:cNvSpPr txBox="1"/>
          <p:nvPr/>
        </p:nvSpPr>
        <p:spPr>
          <a:xfrm>
            <a:off x="5943425" y="1878450"/>
            <a:ext cx="2934000" cy="269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ebas Neue"/>
                <a:ea typeface="Bebas Neue"/>
                <a:cs typeface="Bebas Neue"/>
                <a:sym typeface="Bebas Neue"/>
              </a:rPr>
              <a:t>Regression Analysis:</a:t>
            </a:r>
            <a:r>
              <a:rPr lang="en" sz="1800">
                <a:solidFill>
                  <a:schemeClr val="dk1"/>
                </a:solidFill>
                <a:latin typeface="Arimo"/>
                <a:ea typeface="Arimo"/>
                <a:cs typeface="Arimo"/>
                <a:sym typeface="Arimo"/>
              </a:rPr>
              <a:t> </a:t>
            </a:r>
            <a:endParaRPr sz="18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further supported this finding with only 0.04% (R² = 0.0004) of the variance in patient survival months explained by age.</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regression equation (y = 57.0732 + 0.0449x) suggests that for each year increase in age, the survival months increase by only 0.0449 months on average</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given the very low R² value, this model has very little predictive power. </a:t>
            </a:r>
            <a:endParaRPr sz="1800">
              <a:solidFill>
                <a:schemeClr val="dk1"/>
              </a:solidFill>
              <a:latin typeface="Arimo"/>
              <a:ea typeface="Arimo"/>
              <a:cs typeface="Arimo"/>
              <a:sym typeface="Arim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6"/>
          <p:cNvSpPr txBox="1"/>
          <p:nvPr>
            <p:ph type="title"/>
          </p:nvPr>
        </p:nvSpPr>
        <p:spPr>
          <a:xfrm>
            <a:off x="714300" y="80450"/>
            <a:ext cx="4445400" cy="51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DISCUSSION</a:t>
            </a:r>
            <a:endParaRPr/>
          </a:p>
        </p:txBody>
      </p:sp>
      <p:sp>
        <p:nvSpPr>
          <p:cNvPr id="905" name="Google Shape;905;p56"/>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6" name="Google Shape;906;p56"/>
          <p:cNvSpPr txBox="1"/>
          <p:nvPr/>
        </p:nvSpPr>
        <p:spPr>
          <a:xfrm>
            <a:off x="4532325" y="2324100"/>
            <a:ext cx="3630000" cy="20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ebas Neue"/>
                <a:ea typeface="Bebas Neue"/>
                <a:cs typeface="Bebas Neue"/>
                <a:sym typeface="Bebas Neue"/>
              </a:rPr>
              <a:t>ANOVA TEST:</a:t>
            </a:r>
            <a:r>
              <a:rPr lang="en" sz="1800">
                <a:solidFill>
                  <a:schemeClr val="dk1"/>
                </a:solidFill>
                <a:latin typeface="Arimo"/>
                <a:ea typeface="Arimo"/>
                <a:cs typeface="Arimo"/>
                <a:sym typeface="Arimo"/>
              </a:rPr>
              <a:t> </a:t>
            </a:r>
            <a:endParaRPr sz="18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comparing survival months among different smoking history categories (current smoker, former smoker, never smoker) did not find significant differences (p &gt; 0.05). </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indicates that in our sample smoking history categories do not significantly affect the duration of survival for lung cancer patients</a:t>
            </a:r>
            <a:endParaRPr sz="1200">
              <a:solidFill>
                <a:schemeClr val="dk1"/>
              </a:solidFill>
              <a:latin typeface="Arimo"/>
              <a:ea typeface="Arimo"/>
              <a:cs typeface="Arimo"/>
              <a:sym typeface="Arimo"/>
            </a:endParaRPr>
          </a:p>
        </p:txBody>
      </p:sp>
      <p:sp>
        <p:nvSpPr>
          <p:cNvPr id="907" name="Google Shape;907;p56"/>
          <p:cNvSpPr txBox="1"/>
          <p:nvPr/>
        </p:nvSpPr>
        <p:spPr>
          <a:xfrm>
            <a:off x="791400" y="913700"/>
            <a:ext cx="4291200" cy="14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ebas Neue"/>
                <a:ea typeface="Bebas Neue"/>
                <a:cs typeface="Bebas Neue"/>
                <a:sym typeface="Bebas Neue"/>
              </a:rPr>
              <a:t>Chi Square Test of Independence:</a:t>
            </a:r>
            <a:r>
              <a:rPr lang="en" sz="1800">
                <a:solidFill>
                  <a:schemeClr val="dk1"/>
                </a:solidFill>
                <a:latin typeface="Arimo"/>
                <a:ea typeface="Arimo"/>
                <a:cs typeface="Arimo"/>
                <a:sym typeface="Arimo"/>
              </a:rPr>
              <a:t> </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showed no statistically significant association between patient gender and tumor location (p = 0.965). </a:t>
            </a:r>
            <a:endParaRPr sz="1200">
              <a:solidFill>
                <a:schemeClr val="dk1"/>
              </a:solidFill>
              <a:latin typeface="Arimo"/>
              <a:ea typeface="Arimo"/>
              <a:cs typeface="Arimo"/>
              <a:sym typeface="Arimo"/>
            </a:endParaRPr>
          </a:p>
          <a:p>
            <a:pPr indent="-304800" lvl="0" marL="457200" rtl="0" algn="l">
              <a:spcBef>
                <a:spcPts val="0"/>
              </a:spcBef>
              <a:spcAft>
                <a:spcPts val="0"/>
              </a:spcAft>
              <a:buClr>
                <a:schemeClr val="dk1"/>
              </a:buClr>
              <a:buSzPts val="1200"/>
              <a:buFont typeface="Arimo"/>
              <a:buChar char="●"/>
            </a:pPr>
            <a:r>
              <a:rPr lang="en" sz="1200">
                <a:solidFill>
                  <a:schemeClr val="dk1"/>
                </a:solidFill>
                <a:latin typeface="Arimo"/>
                <a:ea typeface="Arimo"/>
                <a:cs typeface="Arimo"/>
                <a:sym typeface="Arimo"/>
              </a:rPr>
              <a:t>suggests that  location of lung tumors is not dependent on the patient's gender in our sample</a:t>
            </a:r>
            <a:endParaRPr sz="1800">
              <a:solidFill>
                <a:schemeClr val="dk1"/>
              </a:solidFill>
              <a:latin typeface="Arimo"/>
              <a:ea typeface="Arimo"/>
              <a:cs typeface="Arimo"/>
              <a:sym typeface="Arim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7"/>
          <p:cNvSpPr txBox="1"/>
          <p:nvPr>
            <p:ph type="title"/>
          </p:nvPr>
        </p:nvSpPr>
        <p:spPr>
          <a:xfrm>
            <a:off x="714300" y="76200"/>
            <a:ext cx="4445400" cy="55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Conclusion</a:t>
            </a:r>
            <a:endParaRPr sz="2400"/>
          </a:p>
        </p:txBody>
      </p:sp>
      <p:sp>
        <p:nvSpPr>
          <p:cNvPr id="913" name="Google Shape;913;p57"/>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4" name="Google Shape;914;p57"/>
          <p:cNvSpPr txBox="1"/>
          <p:nvPr>
            <p:ph idx="1" type="subTitle"/>
          </p:nvPr>
        </p:nvSpPr>
        <p:spPr>
          <a:xfrm>
            <a:off x="314100" y="650400"/>
            <a:ext cx="5245800" cy="3842700"/>
          </a:xfrm>
          <a:prstGeom prst="rect">
            <a:avLst/>
          </a:prstGeom>
        </p:spPr>
        <p:txBody>
          <a:bodyPr anchorCtr="0" anchor="ctr" bIns="91425" lIns="91425" spcFirstLastPara="1" rIns="91425" wrap="square" tIns="91425">
            <a:noAutofit/>
          </a:bodyPr>
          <a:lstStyle/>
          <a:p>
            <a:pPr indent="-298450" lvl="0" marL="457200" rtl="0" algn="just">
              <a:lnSpc>
                <a:spcPct val="150000"/>
              </a:lnSpc>
              <a:spcBef>
                <a:spcPts val="0"/>
              </a:spcBef>
              <a:spcAft>
                <a:spcPts val="0"/>
              </a:spcAft>
              <a:buSzPts val="1100"/>
              <a:buChar char="●"/>
            </a:pPr>
            <a:r>
              <a:rPr b="1" lang="en" sz="1100"/>
              <a:t>Our analysis found a significant difference in tumor size between smokers and non-smokers but most of our tests did not reveal strong relationships between the variables studied. </a:t>
            </a:r>
            <a:endParaRPr b="1" sz="1100"/>
          </a:p>
          <a:p>
            <a:pPr indent="-298450" lvl="0" marL="457200" rtl="0" algn="just">
              <a:lnSpc>
                <a:spcPct val="150000"/>
              </a:lnSpc>
              <a:spcBef>
                <a:spcPts val="0"/>
              </a:spcBef>
              <a:spcAft>
                <a:spcPts val="0"/>
              </a:spcAft>
              <a:buSzPts val="1100"/>
              <a:buChar char="●"/>
            </a:pPr>
            <a:r>
              <a:rPr b="1" lang="en" sz="1100"/>
              <a:t>Age showed little correlation with survival time </a:t>
            </a:r>
            <a:endParaRPr b="1" sz="1100"/>
          </a:p>
          <a:p>
            <a:pPr indent="-298450" lvl="0" marL="457200" rtl="0" algn="just">
              <a:lnSpc>
                <a:spcPct val="150000"/>
              </a:lnSpc>
              <a:spcBef>
                <a:spcPts val="0"/>
              </a:spcBef>
              <a:spcAft>
                <a:spcPts val="0"/>
              </a:spcAft>
              <a:buSzPts val="1100"/>
              <a:buChar char="●"/>
            </a:pPr>
            <a:r>
              <a:rPr b="1" lang="en" sz="1100"/>
              <a:t>Gender was not associated with tumor location</a:t>
            </a:r>
            <a:endParaRPr b="1" sz="1100"/>
          </a:p>
          <a:p>
            <a:pPr indent="-298450" lvl="0" marL="457200" rtl="0" algn="just">
              <a:lnSpc>
                <a:spcPct val="150000"/>
              </a:lnSpc>
              <a:spcBef>
                <a:spcPts val="0"/>
              </a:spcBef>
              <a:spcAft>
                <a:spcPts val="0"/>
              </a:spcAft>
              <a:buSzPts val="1100"/>
              <a:buChar char="●"/>
            </a:pPr>
            <a:r>
              <a:rPr b="1" lang="en" sz="1100"/>
              <a:t>smoking history categories did not significantly affect survival duration</a:t>
            </a:r>
            <a:endParaRPr b="1" sz="1100"/>
          </a:p>
          <a:p>
            <a:pPr indent="-298450" lvl="0" marL="457200" rtl="0" algn="just">
              <a:lnSpc>
                <a:spcPct val="150000"/>
              </a:lnSpc>
              <a:spcBef>
                <a:spcPts val="0"/>
              </a:spcBef>
              <a:spcAft>
                <a:spcPts val="0"/>
              </a:spcAft>
              <a:buSzPts val="1100"/>
              <a:buChar char="●"/>
            </a:pPr>
            <a:r>
              <a:rPr b="1" lang="en" sz="1100"/>
              <a:t>Findings highlight the complex nature of lung cancer and suggest that other factors not included in this study may play important roles in determining patient outcomes</a:t>
            </a:r>
            <a:endParaRPr b="1" sz="1100"/>
          </a:p>
          <a:p>
            <a:pPr indent="-298450" lvl="0" marL="457200" rtl="0" algn="just">
              <a:lnSpc>
                <a:spcPct val="150000"/>
              </a:lnSpc>
              <a:spcBef>
                <a:spcPts val="0"/>
              </a:spcBef>
              <a:spcAft>
                <a:spcPts val="0"/>
              </a:spcAft>
              <a:buSzPts val="1100"/>
              <a:buChar char="●"/>
            </a:pPr>
            <a:r>
              <a:rPr b="1" lang="en" sz="1100"/>
              <a:t>Further research with larger sample sizes and additional variables may be necessary to uncover more significant relationships and predictors of lung cancer progression and survival</a:t>
            </a:r>
            <a:endParaRPr b="1" sz="1900"/>
          </a:p>
        </p:txBody>
      </p:sp>
      <p:pic>
        <p:nvPicPr>
          <p:cNvPr id="915" name="Google Shape;915;p57"/>
          <p:cNvPicPr preferRelativeResize="0"/>
          <p:nvPr/>
        </p:nvPicPr>
        <p:blipFill rotWithShape="1">
          <a:blip r:embed="rId3">
            <a:alphaModFix/>
          </a:blip>
          <a:srcRect b="0" l="17481" r="15847" t="0"/>
          <a:stretch/>
        </p:blipFill>
        <p:spPr>
          <a:xfrm>
            <a:off x="5733875" y="1194600"/>
            <a:ext cx="2754300" cy="2754300"/>
          </a:xfrm>
          <a:prstGeom prst="ellipse">
            <a:avLst/>
          </a:prstGeom>
          <a:noFill/>
          <a:ln cap="flat" cmpd="sng" w="9525">
            <a:solidFill>
              <a:schemeClr val="dk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58"/>
          <p:cNvSpPr txBox="1"/>
          <p:nvPr>
            <p:ph idx="1" type="subTitle"/>
          </p:nvPr>
        </p:nvSpPr>
        <p:spPr>
          <a:xfrm>
            <a:off x="714300" y="1656375"/>
            <a:ext cx="3361200" cy="1385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hlink"/>
              </a:buClr>
              <a:buSzPts val="1100"/>
              <a:buFont typeface="Arial"/>
              <a:buNone/>
            </a:pPr>
            <a:r>
              <a:rPr lang="en" sz="2700">
                <a:latin typeface="Bebas Neue"/>
                <a:ea typeface="Bebas Neue"/>
                <a:cs typeface="Bebas Neue"/>
                <a:sym typeface="Bebas Neue"/>
              </a:rPr>
              <a:t>Do you have any questions?</a:t>
            </a:r>
            <a:endParaRPr sz="2700">
              <a:latin typeface="Bebas Neue"/>
              <a:ea typeface="Bebas Neue"/>
              <a:cs typeface="Bebas Neue"/>
              <a:sym typeface="Bebas Neue"/>
            </a:endParaRPr>
          </a:p>
          <a:p>
            <a:pPr indent="0" lvl="0" marL="0" rtl="0" algn="l">
              <a:spcBef>
                <a:spcPts val="1000"/>
              </a:spcBef>
              <a:spcAft>
                <a:spcPts val="0"/>
              </a:spcAft>
              <a:buNone/>
            </a:pPr>
            <a:r>
              <a:rPr lang="en"/>
              <a:t>GROUP 6</a:t>
            </a:r>
            <a:endParaRPr/>
          </a:p>
        </p:txBody>
      </p:sp>
      <p:sp>
        <p:nvSpPr>
          <p:cNvPr id="921" name="Google Shape;921;p58"/>
          <p:cNvSpPr txBox="1"/>
          <p:nvPr>
            <p:ph type="title"/>
          </p:nvPr>
        </p:nvSpPr>
        <p:spPr>
          <a:xfrm>
            <a:off x="714300" y="490500"/>
            <a:ext cx="2828700" cy="96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cxnSp>
        <p:nvCxnSpPr>
          <p:cNvPr id="922" name="Google Shape;922;p58"/>
          <p:cNvCxnSpPr/>
          <p:nvPr/>
        </p:nvCxnSpPr>
        <p:spPr>
          <a:xfrm>
            <a:off x="778650" y="1627303"/>
            <a:ext cx="3232500" cy="0"/>
          </a:xfrm>
          <a:prstGeom prst="straightConnector1">
            <a:avLst/>
          </a:prstGeom>
          <a:noFill/>
          <a:ln cap="flat" cmpd="sng" w="9525">
            <a:solidFill>
              <a:schemeClr val="dk1"/>
            </a:solidFill>
            <a:prstDash val="solid"/>
            <a:round/>
            <a:headEnd len="med" w="med" type="none"/>
            <a:tailEnd len="med" w="med" type="none"/>
          </a:ln>
        </p:spPr>
      </p:cxnSp>
      <p:sp>
        <p:nvSpPr>
          <p:cNvPr id="923" name="Google Shape;923;p58"/>
          <p:cNvSpPr/>
          <p:nvPr/>
        </p:nvSpPr>
        <p:spPr>
          <a:xfrm flipH="1" rot="1685758">
            <a:off x="4833278" y="2828734"/>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58"/>
          <p:cNvGrpSpPr/>
          <p:nvPr/>
        </p:nvGrpSpPr>
        <p:grpSpPr>
          <a:xfrm>
            <a:off x="5419191" y="718476"/>
            <a:ext cx="3369676" cy="3605166"/>
            <a:chOff x="5419191" y="718476"/>
            <a:chExt cx="3369676" cy="3605166"/>
          </a:xfrm>
        </p:grpSpPr>
        <p:grpSp>
          <p:nvGrpSpPr>
            <p:cNvPr id="925" name="Google Shape;925;p58"/>
            <p:cNvGrpSpPr/>
            <p:nvPr/>
          </p:nvGrpSpPr>
          <p:grpSpPr>
            <a:xfrm flipH="1">
              <a:off x="7684431" y="3475491"/>
              <a:ext cx="953591" cy="334099"/>
              <a:chOff x="2271950" y="2722775"/>
              <a:chExt cx="575875" cy="201775"/>
            </a:xfrm>
          </p:grpSpPr>
          <p:sp>
            <p:nvSpPr>
              <p:cNvPr id="926" name="Google Shape;926;p5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1" name="Google Shape;931;p58"/>
            <p:cNvSpPr/>
            <p:nvPr/>
          </p:nvSpPr>
          <p:spPr>
            <a:xfrm>
              <a:off x="6442058" y="3748623"/>
              <a:ext cx="517858" cy="49154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2" name="Google Shape;932;p58"/>
            <p:cNvGrpSpPr/>
            <p:nvPr/>
          </p:nvGrpSpPr>
          <p:grpSpPr>
            <a:xfrm flipH="1">
              <a:off x="5419191" y="1974291"/>
              <a:ext cx="858975" cy="300968"/>
              <a:chOff x="2271950" y="2722775"/>
              <a:chExt cx="575875" cy="201775"/>
            </a:xfrm>
          </p:grpSpPr>
          <p:sp>
            <p:nvSpPr>
              <p:cNvPr id="933" name="Google Shape;933;p58"/>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8"/>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8"/>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8"/>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58"/>
            <p:cNvGrpSpPr/>
            <p:nvPr/>
          </p:nvGrpSpPr>
          <p:grpSpPr>
            <a:xfrm>
              <a:off x="7039690" y="2776447"/>
              <a:ext cx="1068760" cy="1547196"/>
              <a:chOff x="-1602050" y="2114015"/>
              <a:chExt cx="1213397" cy="1756580"/>
            </a:xfrm>
          </p:grpSpPr>
          <p:sp>
            <p:nvSpPr>
              <p:cNvPr id="939" name="Google Shape;939;p58"/>
              <p:cNvSpPr/>
              <p:nvPr/>
            </p:nvSpPr>
            <p:spPr>
              <a:xfrm>
                <a:off x="-1558850" y="2221743"/>
                <a:ext cx="1102450" cy="1102450"/>
              </a:xfrm>
              <a:custGeom>
                <a:rect b="b" l="l" r="r" t="t"/>
                <a:pathLst>
                  <a:path extrusionOk="0" h="30446" w="30446">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8"/>
              <p:cNvSpPr/>
              <p:nvPr/>
            </p:nvSpPr>
            <p:spPr>
              <a:xfrm>
                <a:off x="-805409" y="3226126"/>
                <a:ext cx="163235" cy="217405"/>
              </a:xfrm>
              <a:custGeom>
                <a:rect b="b" l="l" r="r" t="t"/>
                <a:pathLst>
                  <a:path extrusionOk="0" h="6004" w="4508">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p:nvPr/>
            </p:nvSpPr>
            <p:spPr>
              <a:xfrm>
                <a:off x="-780243" y="3350619"/>
                <a:ext cx="382559" cy="519976"/>
              </a:xfrm>
              <a:custGeom>
                <a:rect b="b" l="l" r="r" t="t"/>
                <a:pathLst>
                  <a:path extrusionOk="0" h="14360" w="10565">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8"/>
              <p:cNvSpPr/>
              <p:nvPr/>
            </p:nvSpPr>
            <p:spPr>
              <a:xfrm>
                <a:off x="-1602050" y="2114015"/>
                <a:ext cx="1213397" cy="1281762"/>
              </a:xfrm>
              <a:custGeom>
                <a:rect b="b" l="l" r="r" t="t"/>
                <a:pathLst>
                  <a:path extrusionOk="0" h="35398" w="3351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8"/>
              <p:cNvSpPr/>
              <p:nvPr/>
            </p:nvSpPr>
            <p:spPr>
              <a:xfrm>
                <a:off x="-1131163" y="2548148"/>
                <a:ext cx="221316" cy="221279"/>
              </a:xfrm>
              <a:custGeom>
                <a:rect b="b" l="l" r="r" t="t"/>
                <a:pathLst>
                  <a:path extrusionOk="0" fill="none" h="6111" w="6112">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1259531" y="2811981"/>
                <a:ext cx="476741" cy="120036"/>
              </a:xfrm>
              <a:custGeom>
                <a:rect b="b" l="l" r="r" t="t"/>
                <a:pathLst>
                  <a:path extrusionOk="0" fill="none" h="3315" w="13166">
                    <a:moveTo>
                      <a:pt x="13165" y="3314"/>
                    </a:moveTo>
                    <a:cubicBezTo>
                      <a:pt x="13165" y="1479"/>
                      <a:pt x="11687" y="1"/>
                      <a:pt x="9870" y="1"/>
                    </a:cubicBezTo>
                    <a:lnTo>
                      <a:pt x="3314" y="1"/>
                    </a:lnTo>
                    <a:cubicBezTo>
                      <a:pt x="1497" y="1"/>
                      <a:pt x="18" y="1479"/>
                      <a:pt x="1" y="3314"/>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58"/>
            <p:cNvSpPr/>
            <p:nvPr/>
          </p:nvSpPr>
          <p:spPr>
            <a:xfrm flipH="1">
              <a:off x="6399344" y="31726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8"/>
            <p:cNvSpPr/>
            <p:nvPr/>
          </p:nvSpPr>
          <p:spPr>
            <a:xfrm flipH="1">
              <a:off x="7316613" y="1627301"/>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8"/>
            <p:cNvSpPr/>
            <p:nvPr/>
          </p:nvSpPr>
          <p:spPr>
            <a:xfrm flipH="1">
              <a:off x="5741973" y="283426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8"/>
            <p:cNvSpPr/>
            <p:nvPr/>
          </p:nvSpPr>
          <p:spPr>
            <a:xfrm flipH="1">
              <a:off x="8681040" y="1077706"/>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8"/>
            <p:cNvSpPr/>
            <p:nvPr/>
          </p:nvSpPr>
          <p:spPr>
            <a:xfrm flipH="1">
              <a:off x="5778570" y="3572430"/>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8"/>
            <p:cNvSpPr/>
            <p:nvPr/>
          </p:nvSpPr>
          <p:spPr>
            <a:xfrm flipH="1">
              <a:off x="5557224" y="1262628"/>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8"/>
            <p:cNvSpPr/>
            <p:nvPr/>
          </p:nvSpPr>
          <p:spPr>
            <a:xfrm flipH="1" rot="1685758">
              <a:off x="6889728" y="28447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8"/>
            <p:cNvSpPr/>
            <p:nvPr/>
          </p:nvSpPr>
          <p:spPr>
            <a:xfrm flipH="1">
              <a:off x="7997824" y="22396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8"/>
            <p:cNvSpPr/>
            <p:nvPr/>
          </p:nvSpPr>
          <p:spPr>
            <a:xfrm>
              <a:off x="7369100" y="2199275"/>
              <a:ext cx="315325" cy="299300"/>
            </a:xfrm>
            <a:custGeom>
              <a:rect b="b" l="l" r="r" t="t"/>
              <a:pathLst>
                <a:path extrusionOk="0" h="11972" w="12613">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8"/>
            <p:cNvSpPr/>
            <p:nvPr/>
          </p:nvSpPr>
          <p:spPr>
            <a:xfrm flipH="1">
              <a:off x="6539588" y="895263"/>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8"/>
            <p:cNvSpPr/>
            <p:nvPr/>
          </p:nvSpPr>
          <p:spPr>
            <a:xfrm flipH="1">
              <a:off x="7121719" y="1262631"/>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58"/>
            <p:cNvGrpSpPr/>
            <p:nvPr/>
          </p:nvGrpSpPr>
          <p:grpSpPr>
            <a:xfrm>
              <a:off x="5994591" y="1496066"/>
              <a:ext cx="1068791" cy="1338198"/>
              <a:chOff x="3443324" y="1093103"/>
              <a:chExt cx="2097725" cy="2626492"/>
            </a:xfrm>
          </p:grpSpPr>
          <p:sp>
            <p:nvSpPr>
              <p:cNvPr id="957" name="Google Shape;957;p58"/>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443324" y="1093103"/>
                <a:ext cx="2097725" cy="2626492"/>
              </a:xfrm>
              <a:custGeom>
                <a:rect b="b" l="l" r="r" t="t"/>
                <a:pathLst>
                  <a:path extrusionOk="0" h="19294" w="1541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345468" y="2562726"/>
                <a:ext cx="666889" cy="235369"/>
              </a:xfrm>
              <a:custGeom>
                <a:rect b="b" l="l" r="r" t="t"/>
                <a:pathLst>
                  <a:path extrusionOk="0" fill="none" h="1729" w="4899">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cap="flat" cmpd="sng" w="5800">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4370903" y="2215908"/>
                <a:ext cx="243804" cy="588762"/>
              </a:xfrm>
              <a:custGeom>
                <a:rect b="b" l="l" r="r" t="t"/>
                <a:pathLst>
                  <a:path extrusionOk="0" h="4325" w="1791">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1" name="Google Shape;961;p58"/>
            <p:cNvSpPr/>
            <p:nvPr/>
          </p:nvSpPr>
          <p:spPr>
            <a:xfrm rot="7198898">
              <a:off x="7705699" y="847506"/>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rot="7201932">
              <a:off x="8143687" y="1509265"/>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58"/>
          <p:cNvSpPr/>
          <p:nvPr/>
        </p:nvSpPr>
        <p:spPr>
          <a:xfrm>
            <a:off x="3930312" y="99685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flipH="1">
            <a:off x="4841319" y="1430843"/>
            <a:ext cx="140247" cy="141086"/>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66" name="Google Shape;966;p5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8">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969" name="Google Shape;969;p58">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970" name="Google Shape;970;p58">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971" name="Google Shape;971;p58"/>
          <p:cNvGrpSpPr/>
          <p:nvPr/>
        </p:nvGrpSpPr>
        <p:grpSpPr>
          <a:xfrm>
            <a:off x="706038" y="312972"/>
            <a:ext cx="140222" cy="140409"/>
            <a:chOff x="2741000" y="199475"/>
            <a:chExt cx="191953" cy="192210"/>
          </a:xfrm>
        </p:grpSpPr>
        <p:sp>
          <p:nvSpPr>
            <p:cNvPr id="972" name="Google Shape;972;p5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5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1" name="Google Shape;981;p5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idx="1" type="subTitle"/>
          </p:nvPr>
        </p:nvSpPr>
        <p:spPr>
          <a:xfrm>
            <a:off x="714300" y="1259225"/>
            <a:ext cx="4382100" cy="3345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Font typeface="Arimo SemiBold"/>
              <a:buChar char="●"/>
            </a:pPr>
            <a:r>
              <a:rPr lang="en" sz="1800">
                <a:latin typeface="Arimo SemiBold"/>
                <a:ea typeface="Arimo SemiBold"/>
                <a:cs typeface="Arimo SemiBold"/>
                <a:sym typeface="Arimo SemiBold"/>
              </a:rPr>
              <a:t>Hypothesis</a:t>
            </a:r>
            <a:r>
              <a:rPr lang="en" sz="1800">
                <a:latin typeface="Arimo SemiBold"/>
                <a:ea typeface="Arimo SemiBold"/>
                <a:cs typeface="Arimo SemiBold"/>
                <a:sym typeface="Arimo SemiBold"/>
              </a:rPr>
              <a:t> testing 2 samples</a:t>
            </a:r>
            <a:endParaRPr sz="1800">
              <a:latin typeface="Arimo SemiBold"/>
              <a:ea typeface="Arimo SemiBold"/>
              <a:cs typeface="Arimo SemiBold"/>
              <a:sym typeface="Arimo SemiBold"/>
            </a:endParaRPr>
          </a:p>
          <a:p>
            <a:pPr indent="-342900" lvl="0" marL="457200" rtl="0" algn="l">
              <a:lnSpc>
                <a:spcPct val="200000"/>
              </a:lnSpc>
              <a:spcBef>
                <a:spcPts val="0"/>
              </a:spcBef>
              <a:spcAft>
                <a:spcPts val="0"/>
              </a:spcAft>
              <a:buSzPts val="1800"/>
              <a:buFont typeface="Arimo SemiBold"/>
              <a:buChar char="●"/>
            </a:pPr>
            <a:r>
              <a:rPr lang="en" sz="1800">
                <a:latin typeface="Arimo SemiBold"/>
                <a:ea typeface="Arimo SemiBold"/>
                <a:cs typeface="Arimo SemiBold"/>
                <a:sym typeface="Arimo SemiBold"/>
              </a:rPr>
              <a:t>Correlation</a:t>
            </a:r>
            <a:endParaRPr sz="1800">
              <a:latin typeface="Arimo SemiBold"/>
              <a:ea typeface="Arimo SemiBold"/>
              <a:cs typeface="Arimo SemiBold"/>
              <a:sym typeface="Arimo SemiBold"/>
            </a:endParaRPr>
          </a:p>
          <a:p>
            <a:pPr indent="-342900" lvl="0" marL="457200" rtl="0" algn="l">
              <a:lnSpc>
                <a:spcPct val="200000"/>
              </a:lnSpc>
              <a:spcBef>
                <a:spcPts val="0"/>
              </a:spcBef>
              <a:spcAft>
                <a:spcPts val="0"/>
              </a:spcAft>
              <a:buSzPts val="1800"/>
              <a:buFont typeface="Arimo SemiBold"/>
              <a:buChar char="●"/>
            </a:pPr>
            <a:r>
              <a:rPr lang="en" sz="1800">
                <a:latin typeface="Arimo SemiBold"/>
                <a:ea typeface="Arimo SemiBold"/>
                <a:cs typeface="Arimo SemiBold"/>
                <a:sym typeface="Arimo SemiBold"/>
              </a:rPr>
              <a:t>Regression</a:t>
            </a:r>
            <a:endParaRPr sz="1800">
              <a:latin typeface="Arimo SemiBold"/>
              <a:ea typeface="Arimo SemiBold"/>
              <a:cs typeface="Arimo SemiBold"/>
              <a:sym typeface="Arimo SemiBold"/>
            </a:endParaRPr>
          </a:p>
          <a:p>
            <a:pPr indent="-342900" lvl="0" marL="457200" rtl="0" algn="l">
              <a:lnSpc>
                <a:spcPct val="200000"/>
              </a:lnSpc>
              <a:spcBef>
                <a:spcPts val="0"/>
              </a:spcBef>
              <a:spcAft>
                <a:spcPts val="0"/>
              </a:spcAft>
              <a:buSzPts val="1800"/>
              <a:buFont typeface="Arimo SemiBold"/>
              <a:buChar char="●"/>
            </a:pPr>
            <a:r>
              <a:rPr lang="en" sz="1800">
                <a:latin typeface="Arimo SemiBold"/>
                <a:ea typeface="Arimo SemiBold"/>
                <a:cs typeface="Arimo SemiBold"/>
                <a:sym typeface="Arimo SemiBold"/>
              </a:rPr>
              <a:t>Chi-Square  Test of Independence</a:t>
            </a:r>
            <a:endParaRPr sz="1800">
              <a:latin typeface="Arimo SemiBold"/>
              <a:ea typeface="Arimo SemiBold"/>
              <a:cs typeface="Arimo SemiBold"/>
              <a:sym typeface="Arimo SemiBold"/>
            </a:endParaRPr>
          </a:p>
          <a:p>
            <a:pPr indent="-342900" lvl="0" marL="457200" rtl="0" algn="l">
              <a:lnSpc>
                <a:spcPct val="200000"/>
              </a:lnSpc>
              <a:spcBef>
                <a:spcPts val="0"/>
              </a:spcBef>
              <a:spcAft>
                <a:spcPts val="0"/>
              </a:spcAft>
              <a:buSzPts val="1800"/>
              <a:buFont typeface="Arimo SemiBold"/>
              <a:buChar char="●"/>
            </a:pPr>
            <a:r>
              <a:rPr lang="en" sz="1800">
                <a:latin typeface="Arimo SemiBold"/>
                <a:ea typeface="Arimo SemiBold"/>
                <a:cs typeface="Arimo SemiBold"/>
                <a:sym typeface="Arimo SemiBold"/>
              </a:rPr>
              <a:t>Anova</a:t>
            </a:r>
            <a:endParaRPr sz="1800">
              <a:latin typeface="Arimo SemiBold"/>
              <a:ea typeface="Arimo SemiBold"/>
              <a:cs typeface="Arimo SemiBold"/>
              <a:sym typeface="Arimo SemiBold"/>
            </a:endParaRPr>
          </a:p>
        </p:txBody>
      </p:sp>
      <p:sp>
        <p:nvSpPr>
          <p:cNvPr id="372" name="Google Shape;372;p33"/>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&amp; BACKGROUND</a:t>
            </a:r>
            <a:endParaRPr/>
          </a:p>
        </p:txBody>
      </p:sp>
      <p:sp>
        <p:nvSpPr>
          <p:cNvPr id="373" name="Google Shape;373;p33"/>
          <p:cNvSpPr/>
          <p:nvPr/>
        </p:nvSpPr>
        <p:spPr>
          <a:xfrm>
            <a:off x="7546751" y="940338"/>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3"/>
          <p:cNvSpPr/>
          <p:nvPr/>
        </p:nvSpPr>
        <p:spPr>
          <a:xfrm>
            <a:off x="7093638" y="8325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3"/>
          <p:cNvSpPr/>
          <p:nvPr/>
        </p:nvSpPr>
        <p:spPr>
          <a:xfrm rot="-1685758">
            <a:off x="8328153" y="13340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8104063" y="7269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78" name="Google Shape;378;p33">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1" name="Google Shape;381;p33">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2" name="Google Shape;382;p33">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3" name="Google Shape;383;p33"/>
          <p:cNvGrpSpPr/>
          <p:nvPr/>
        </p:nvGrpSpPr>
        <p:grpSpPr>
          <a:xfrm>
            <a:off x="706038" y="312972"/>
            <a:ext cx="140222" cy="140409"/>
            <a:chOff x="2741000" y="199475"/>
            <a:chExt cx="191953" cy="192210"/>
          </a:xfrm>
        </p:grpSpPr>
        <p:sp>
          <p:nvSpPr>
            <p:cNvPr id="384" name="Google Shape;384;p33"/>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33">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4"/>
          <p:cNvSpPr txBox="1"/>
          <p:nvPr>
            <p:ph type="title"/>
          </p:nvPr>
        </p:nvSpPr>
        <p:spPr>
          <a:xfrm>
            <a:off x="714300" y="553450"/>
            <a:ext cx="7715400" cy="60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99" name="Google Shape;399;p34"/>
          <p:cNvSpPr txBox="1"/>
          <p:nvPr>
            <p:ph idx="1" type="subTitle"/>
          </p:nvPr>
        </p:nvSpPr>
        <p:spPr>
          <a:xfrm>
            <a:off x="714300" y="1259225"/>
            <a:ext cx="6096600" cy="31215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300"/>
              <a:t>Secondary data</a:t>
            </a:r>
            <a:endParaRPr sz="1300"/>
          </a:p>
          <a:p>
            <a:pPr indent="-311150" lvl="0" marL="457200" rtl="0" algn="l">
              <a:lnSpc>
                <a:spcPct val="150000"/>
              </a:lnSpc>
              <a:spcBef>
                <a:spcPts val="0"/>
              </a:spcBef>
              <a:spcAft>
                <a:spcPts val="0"/>
              </a:spcAft>
              <a:buSzPts val="1300"/>
              <a:buChar char="●"/>
            </a:pPr>
            <a:r>
              <a:rPr lang="en" sz="1300" u="sng">
                <a:solidFill>
                  <a:schemeClr val="hlink"/>
                </a:solidFill>
                <a:hlinkClick r:id="rId3"/>
              </a:rPr>
              <a:t>https://www.kaggle.com/datasets/rashadrmammadov/lung-cancer-prediction?resource=download</a:t>
            </a:r>
            <a:endParaRPr sz="1300"/>
          </a:p>
          <a:p>
            <a:pPr indent="-311150" lvl="0" marL="457200" rtl="0" algn="l">
              <a:lnSpc>
                <a:spcPct val="150000"/>
              </a:lnSpc>
              <a:spcBef>
                <a:spcPts val="0"/>
              </a:spcBef>
              <a:spcAft>
                <a:spcPts val="0"/>
              </a:spcAft>
              <a:buSzPts val="1300"/>
              <a:buChar char="●"/>
            </a:pPr>
            <a:r>
              <a:rPr lang="en" sz="1300"/>
              <a:t>Title : Lung Cancer Prediction Dataset</a:t>
            </a:r>
            <a:endParaRPr sz="1300"/>
          </a:p>
          <a:p>
            <a:pPr indent="-311150" lvl="0" marL="457200" rtl="0" algn="l">
              <a:lnSpc>
                <a:spcPct val="150000"/>
              </a:lnSpc>
              <a:spcBef>
                <a:spcPts val="0"/>
              </a:spcBef>
              <a:spcAft>
                <a:spcPts val="0"/>
              </a:spcAft>
              <a:buSzPts val="1300"/>
              <a:buChar char="●"/>
            </a:pPr>
            <a:r>
              <a:rPr lang="en" sz="1300"/>
              <a:t>Population data </a:t>
            </a:r>
            <a:endParaRPr sz="1300"/>
          </a:p>
          <a:p>
            <a:pPr indent="-311150" lvl="1" marL="914400" rtl="0" algn="l">
              <a:lnSpc>
                <a:spcPct val="150000"/>
              </a:lnSpc>
              <a:spcBef>
                <a:spcPts val="0"/>
              </a:spcBef>
              <a:spcAft>
                <a:spcPts val="0"/>
              </a:spcAft>
              <a:buSzPts val="1300"/>
              <a:buChar char="○"/>
            </a:pPr>
            <a:r>
              <a:rPr lang="en" sz="1100"/>
              <a:t>Variables : 38</a:t>
            </a:r>
            <a:endParaRPr sz="1100"/>
          </a:p>
          <a:p>
            <a:pPr indent="-311150" lvl="1" marL="914400" rtl="0" algn="l">
              <a:lnSpc>
                <a:spcPct val="150000"/>
              </a:lnSpc>
              <a:spcBef>
                <a:spcPts val="0"/>
              </a:spcBef>
              <a:spcAft>
                <a:spcPts val="0"/>
              </a:spcAft>
              <a:buSzPts val="1300"/>
              <a:buChar char="○"/>
            </a:pPr>
            <a:r>
              <a:rPr lang="en" sz="1100"/>
              <a:t>Population Size : 23658</a:t>
            </a:r>
            <a:endParaRPr sz="1100"/>
          </a:p>
          <a:p>
            <a:pPr indent="-311150" lvl="0" marL="457200" rtl="0" algn="l">
              <a:lnSpc>
                <a:spcPct val="150000"/>
              </a:lnSpc>
              <a:spcBef>
                <a:spcPts val="0"/>
              </a:spcBef>
              <a:spcAft>
                <a:spcPts val="0"/>
              </a:spcAft>
              <a:buSzPts val="1300"/>
              <a:buChar char="●"/>
            </a:pPr>
            <a:r>
              <a:rPr lang="en" sz="1300"/>
              <a:t>Sample Data</a:t>
            </a:r>
            <a:endParaRPr sz="1300"/>
          </a:p>
          <a:p>
            <a:pPr indent="-311150" lvl="1" marL="914400" rtl="0" algn="l">
              <a:lnSpc>
                <a:spcPct val="150000"/>
              </a:lnSpc>
              <a:spcBef>
                <a:spcPts val="0"/>
              </a:spcBef>
              <a:spcAft>
                <a:spcPts val="0"/>
              </a:spcAft>
              <a:buSzPts val="1300"/>
              <a:buChar char="○"/>
            </a:pPr>
            <a:r>
              <a:rPr lang="en" sz="1100"/>
              <a:t>Variables : 7</a:t>
            </a:r>
            <a:endParaRPr sz="1100"/>
          </a:p>
          <a:p>
            <a:pPr indent="-311150" lvl="1" marL="914400" rtl="0" algn="l">
              <a:lnSpc>
                <a:spcPct val="150000"/>
              </a:lnSpc>
              <a:spcBef>
                <a:spcPts val="0"/>
              </a:spcBef>
              <a:spcAft>
                <a:spcPts val="0"/>
              </a:spcAft>
              <a:buSzPts val="1300"/>
              <a:buChar char="○"/>
            </a:pPr>
            <a:r>
              <a:rPr lang="en" sz="1100"/>
              <a:t>Sample Size : 100</a:t>
            </a:r>
            <a:endParaRPr sz="1300"/>
          </a:p>
        </p:txBody>
      </p:sp>
      <p:grpSp>
        <p:nvGrpSpPr>
          <p:cNvPr id="400" name="Google Shape;400;p34"/>
          <p:cNvGrpSpPr/>
          <p:nvPr/>
        </p:nvGrpSpPr>
        <p:grpSpPr>
          <a:xfrm rot="5400000">
            <a:off x="151756" y="3841746"/>
            <a:ext cx="612965" cy="612965"/>
            <a:chOff x="5208200" y="980975"/>
            <a:chExt cx="440475" cy="440475"/>
          </a:xfrm>
        </p:grpSpPr>
        <p:sp>
          <p:nvSpPr>
            <p:cNvPr id="401" name="Google Shape;401;p34"/>
            <p:cNvSpPr/>
            <p:nvPr/>
          </p:nvSpPr>
          <p:spPr>
            <a:xfrm>
              <a:off x="5208200" y="980975"/>
              <a:ext cx="197300" cy="199975"/>
            </a:xfrm>
            <a:custGeom>
              <a:rect b="b" l="l" r="r" t="t"/>
              <a:pathLst>
                <a:path extrusionOk="0" h="7999" w="7892">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4"/>
            <p:cNvSpPr/>
            <p:nvPr/>
          </p:nvSpPr>
          <p:spPr>
            <a:xfrm>
              <a:off x="5233125" y="1005900"/>
              <a:ext cx="415550" cy="415550"/>
            </a:xfrm>
            <a:custGeom>
              <a:rect b="b" l="l" r="r" t="t"/>
              <a:pathLst>
                <a:path extrusionOk="0" h="16622" w="16622">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34"/>
          <p:cNvGrpSpPr/>
          <p:nvPr/>
        </p:nvGrpSpPr>
        <p:grpSpPr>
          <a:xfrm>
            <a:off x="6066397" y="3338339"/>
            <a:ext cx="695830" cy="243805"/>
            <a:chOff x="2271950" y="2722775"/>
            <a:chExt cx="575875" cy="201775"/>
          </a:xfrm>
        </p:grpSpPr>
        <p:sp>
          <p:nvSpPr>
            <p:cNvPr id="404" name="Google Shape;404;p34"/>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4"/>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34"/>
          <p:cNvSpPr/>
          <p:nvPr/>
        </p:nvSpPr>
        <p:spPr>
          <a:xfrm rot="7201932">
            <a:off x="7909637" y="1678403"/>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4"/>
          <p:cNvSpPr/>
          <p:nvPr/>
        </p:nvSpPr>
        <p:spPr>
          <a:xfrm>
            <a:off x="7530851" y="3841760"/>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4"/>
          <p:cNvSpPr/>
          <p:nvPr/>
        </p:nvSpPr>
        <p:spPr>
          <a:xfrm rot="7198898">
            <a:off x="7267137" y="102921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rot="7201932">
            <a:off x="7821662" y="277244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4"/>
          <p:cNvSpPr/>
          <p:nvPr/>
        </p:nvSpPr>
        <p:spPr>
          <a:xfrm rot="-1685758">
            <a:off x="7151203" y="1865722"/>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4"/>
          <p:cNvSpPr/>
          <p:nvPr/>
        </p:nvSpPr>
        <p:spPr>
          <a:xfrm>
            <a:off x="6330412" y="941028"/>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4"/>
          <p:cNvSpPr/>
          <p:nvPr/>
        </p:nvSpPr>
        <p:spPr>
          <a:xfrm>
            <a:off x="8013038" y="3288315"/>
            <a:ext cx="416654" cy="491569"/>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4"/>
          <p:cNvSpPr/>
          <p:nvPr/>
        </p:nvSpPr>
        <p:spPr>
          <a:xfrm>
            <a:off x="6762226" y="4167322"/>
            <a:ext cx="213431" cy="213401"/>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5887138" y="41159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rot="-1685758">
            <a:off x="5627203" y="3918359"/>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4"/>
          <p:cNvSpPr/>
          <p:nvPr/>
        </p:nvSpPr>
        <p:spPr>
          <a:xfrm>
            <a:off x="7140562" y="2828903"/>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4">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23" name="Google Shape;423;p34">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24" name="Google Shape;424;p34">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25" name="Google Shape;425;p34"/>
          <p:cNvGrpSpPr/>
          <p:nvPr/>
        </p:nvGrpSpPr>
        <p:grpSpPr>
          <a:xfrm>
            <a:off x="706038" y="312972"/>
            <a:ext cx="140222" cy="140409"/>
            <a:chOff x="2741000" y="199475"/>
            <a:chExt cx="191953" cy="192210"/>
          </a:xfrm>
        </p:grpSpPr>
        <p:sp>
          <p:nvSpPr>
            <p:cNvPr id="426" name="Google Shape;426;p34"/>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34">
            <a:hlinkClick action="ppaction://hlinksldjump" r:id="rId4"/>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p:nvPr/>
        </p:nvSpPr>
        <p:spPr>
          <a:xfrm>
            <a:off x="2380500" y="2691000"/>
            <a:ext cx="46818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5"/>
          <p:cNvSpPr txBox="1"/>
          <p:nvPr>
            <p:ph idx="1" type="subTitle"/>
          </p:nvPr>
        </p:nvSpPr>
        <p:spPr>
          <a:xfrm>
            <a:off x="2431200" y="2786025"/>
            <a:ext cx="4580400" cy="3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 TESTING 2 SAMPLES</a:t>
            </a:r>
            <a:endParaRPr/>
          </a:p>
        </p:txBody>
      </p:sp>
      <p:sp>
        <p:nvSpPr>
          <p:cNvPr id="443" name="Google Shape;443;p35"/>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4" name="Google Shape;444;p35"/>
          <p:cNvSpPr/>
          <p:nvPr/>
        </p:nvSpPr>
        <p:spPr>
          <a:xfrm>
            <a:off x="2431100" y="1820054"/>
            <a:ext cx="3122967"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HYPOTHESIS</a:t>
            </a:r>
          </a:p>
        </p:txBody>
      </p:sp>
      <p:sp>
        <p:nvSpPr>
          <p:cNvPr id="445" name="Google Shape;445;p35"/>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446" name="Google Shape;446;p35"/>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5"/>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35"/>
          <p:cNvGrpSpPr/>
          <p:nvPr/>
        </p:nvGrpSpPr>
        <p:grpSpPr>
          <a:xfrm>
            <a:off x="7741747" y="734402"/>
            <a:ext cx="695830" cy="243805"/>
            <a:chOff x="2271950" y="2722775"/>
            <a:chExt cx="575875" cy="201775"/>
          </a:xfrm>
        </p:grpSpPr>
        <p:sp>
          <p:nvSpPr>
            <p:cNvPr id="452" name="Google Shape;452;p35"/>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5"/>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5"/>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5"/>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5"/>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35"/>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65" name="Google Shape;465;p35">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66" name="Google Shape;466;p35">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467" name="Google Shape;467;p35"/>
          <p:cNvGrpSpPr/>
          <p:nvPr/>
        </p:nvGrpSpPr>
        <p:grpSpPr>
          <a:xfrm>
            <a:off x="706038" y="312972"/>
            <a:ext cx="140222" cy="140409"/>
            <a:chOff x="2741000" y="199475"/>
            <a:chExt cx="191953" cy="192210"/>
          </a:xfrm>
        </p:grpSpPr>
        <p:sp>
          <p:nvSpPr>
            <p:cNvPr id="468" name="Google Shape;468;p35"/>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5"/>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5"/>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5"/>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5"/>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5"/>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35">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6"/>
          <p:cNvSpPr txBox="1"/>
          <p:nvPr>
            <p:ph type="title"/>
          </p:nvPr>
        </p:nvSpPr>
        <p:spPr>
          <a:xfrm>
            <a:off x="633225" y="-540250"/>
            <a:ext cx="4445400" cy="174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2 Sample Hypothesis testing</a:t>
            </a:r>
            <a:endParaRPr sz="3000"/>
          </a:p>
        </p:txBody>
      </p:sp>
      <p:sp>
        <p:nvSpPr>
          <p:cNvPr id="483" name="Google Shape;483;p36"/>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36"/>
          <p:cNvSpPr txBox="1"/>
          <p:nvPr/>
        </p:nvSpPr>
        <p:spPr>
          <a:xfrm>
            <a:off x="4732125" y="3004100"/>
            <a:ext cx="414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Arimo"/>
              <a:ea typeface="Arimo"/>
              <a:cs typeface="Arimo"/>
              <a:sym typeface="Arimo"/>
            </a:endParaRPr>
          </a:p>
        </p:txBody>
      </p:sp>
      <p:sp>
        <p:nvSpPr>
          <p:cNvPr id="485" name="Google Shape;485;p36"/>
          <p:cNvSpPr txBox="1"/>
          <p:nvPr>
            <p:ph idx="1" type="subTitle"/>
          </p:nvPr>
        </p:nvSpPr>
        <p:spPr>
          <a:xfrm>
            <a:off x="714300" y="618200"/>
            <a:ext cx="4017900" cy="4361700"/>
          </a:xfrm>
          <a:prstGeom prst="rect">
            <a:avLst/>
          </a:prstGeom>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400"/>
              <a:t>Hypothesis statement:</a:t>
            </a:r>
            <a:endParaRPr sz="1400"/>
          </a:p>
          <a:p>
            <a:pPr indent="0" lvl="0" marL="0" rtl="0" algn="l">
              <a:lnSpc>
                <a:spcPct val="150000"/>
              </a:lnSpc>
              <a:spcBef>
                <a:spcPts val="0"/>
              </a:spcBef>
              <a:spcAft>
                <a:spcPts val="0"/>
              </a:spcAft>
              <a:buNone/>
            </a:pPr>
            <a:r>
              <a:rPr lang="en" sz="1400"/>
              <a:t>	H0 :  μ1=</a:t>
            </a:r>
            <a:r>
              <a:rPr lang="en" sz="1400"/>
              <a:t> μ2</a:t>
            </a:r>
            <a:endParaRPr sz="1400"/>
          </a:p>
          <a:p>
            <a:pPr indent="457200" lvl="0" marL="0" rtl="0" algn="l">
              <a:lnSpc>
                <a:spcPct val="150000"/>
              </a:lnSpc>
              <a:spcBef>
                <a:spcPts val="0"/>
              </a:spcBef>
              <a:spcAft>
                <a:spcPts val="0"/>
              </a:spcAft>
              <a:buNone/>
            </a:pPr>
            <a:r>
              <a:rPr lang="en" sz="1400"/>
              <a:t>H1 :  </a:t>
            </a:r>
            <a:r>
              <a:rPr lang="en" sz="1400"/>
              <a:t>μ1≠ μ2</a:t>
            </a:r>
            <a:endParaRPr sz="1400"/>
          </a:p>
          <a:p>
            <a:pPr indent="0" lvl="0" marL="0" rtl="0" algn="l">
              <a:lnSpc>
                <a:spcPct val="150000"/>
              </a:lnSpc>
              <a:spcBef>
                <a:spcPts val="0"/>
              </a:spcBef>
              <a:spcAft>
                <a:spcPts val="0"/>
              </a:spcAft>
              <a:buNone/>
            </a:pPr>
            <a:r>
              <a:rPr lang="en" sz="1400"/>
              <a:t>Where,</a:t>
            </a:r>
            <a:endParaRPr sz="1400"/>
          </a:p>
          <a:p>
            <a:pPr indent="457200" lvl="0" marL="0" rtl="0" algn="l">
              <a:lnSpc>
                <a:spcPct val="150000"/>
              </a:lnSpc>
              <a:spcBef>
                <a:spcPts val="0"/>
              </a:spcBef>
              <a:spcAft>
                <a:spcPts val="0"/>
              </a:spcAft>
              <a:buNone/>
            </a:pPr>
            <a:r>
              <a:rPr lang="en" sz="1400"/>
              <a:t>μ1 </a:t>
            </a:r>
            <a:r>
              <a:rPr lang="en" sz="1400"/>
              <a:t>= Mean of tumor size in non-smoker</a:t>
            </a:r>
            <a:endParaRPr sz="1400"/>
          </a:p>
          <a:p>
            <a:pPr indent="457200" lvl="0" marL="0" rtl="0" algn="l">
              <a:lnSpc>
                <a:spcPct val="150000"/>
              </a:lnSpc>
              <a:spcBef>
                <a:spcPts val="0"/>
              </a:spcBef>
              <a:spcAft>
                <a:spcPts val="0"/>
              </a:spcAft>
              <a:buNone/>
            </a:pPr>
            <a:r>
              <a:rPr lang="en" sz="1400"/>
              <a:t>μ2</a:t>
            </a:r>
            <a:r>
              <a:rPr lang="en" sz="1400"/>
              <a:t> = Mean of tumor size in the smoker</a:t>
            </a:r>
            <a:endParaRPr sz="1400"/>
          </a:p>
          <a:p>
            <a:pPr indent="45720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rPr lang="en" sz="1400"/>
              <a:t>Test statistics:		 </a:t>
            </a:r>
            <a:r>
              <a:rPr lang="en" sz="1400"/>
              <a:t>Degrees of freedom:</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a:p>
            <a:pPr indent="0" lvl="0" marL="0" rtl="0" algn="l">
              <a:lnSpc>
                <a:spcPct val="150000"/>
              </a:lnSpc>
              <a:spcBef>
                <a:spcPts val="0"/>
              </a:spcBef>
              <a:spcAft>
                <a:spcPts val="0"/>
              </a:spcAft>
              <a:buNone/>
            </a:pPr>
            <a:r>
              <a:t/>
            </a:r>
            <a:endParaRPr sz="1400"/>
          </a:p>
          <a:p>
            <a:pPr indent="0" lvl="0" marL="0" rtl="0" algn="l">
              <a:spcBef>
                <a:spcPts val="0"/>
              </a:spcBef>
              <a:spcAft>
                <a:spcPts val="0"/>
              </a:spcAft>
              <a:buNone/>
            </a:pPr>
            <a:r>
              <a:t/>
            </a:r>
            <a:endParaRPr sz="1400"/>
          </a:p>
          <a:p>
            <a:pPr indent="0" lvl="0" marL="0" rtl="0" algn="ctr">
              <a:spcBef>
                <a:spcPts val="0"/>
              </a:spcBef>
              <a:spcAft>
                <a:spcPts val="0"/>
              </a:spcAft>
              <a:buNone/>
            </a:pPr>
            <a:r>
              <a:t/>
            </a:r>
            <a:endParaRPr sz="1400"/>
          </a:p>
        </p:txBody>
      </p:sp>
      <p:pic>
        <p:nvPicPr>
          <p:cNvPr id="486" name="Google Shape;486;p36"/>
          <p:cNvPicPr preferRelativeResize="0"/>
          <p:nvPr/>
        </p:nvPicPr>
        <p:blipFill>
          <a:blip r:embed="rId3">
            <a:alphaModFix/>
          </a:blip>
          <a:stretch>
            <a:fillRect/>
          </a:stretch>
        </p:blipFill>
        <p:spPr>
          <a:xfrm>
            <a:off x="902650" y="3192675"/>
            <a:ext cx="1390650" cy="885825"/>
          </a:xfrm>
          <a:prstGeom prst="rect">
            <a:avLst/>
          </a:prstGeom>
          <a:noFill/>
          <a:ln cap="flat" cmpd="sng" w="9525">
            <a:solidFill>
              <a:srgbClr val="000000"/>
            </a:solidFill>
            <a:prstDash val="solid"/>
            <a:miter lim="8000"/>
            <a:headEnd len="sm" w="sm" type="none"/>
            <a:tailEnd len="sm" w="sm" type="none"/>
          </a:ln>
        </p:spPr>
      </p:pic>
      <p:pic>
        <p:nvPicPr>
          <p:cNvPr id="487" name="Google Shape;487;p36"/>
          <p:cNvPicPr preferRelativeResize="0"/>
          <p:nvPr/>
        </p:nvPicPr>
        <p:blipFill>
          <a:blip r:embed="rId4">
            <a:alphaModFix/>
          </a:blip>
          <a:stretch>
            <a:fillRect/>
          </a:stretch>
        </p:blipFill>
        <p:spPr>
          <a:xfrm>
            <a:off x="2803088" y="3192675"/>
            <a:ext cx="1419225" cy="1085850"/>
          </a:xfrm>
          <a:prstGeom prst="rect">
            <a:avLst/>
          </a:prstGeom>
          <a:noFill/>
          <a:ln cap="flat" cmpd="sng" w="12700">
            <a:solidFill>
              <a:srgbClr val="000000"/>
            </a:solidFill>
            <a:prstDash val="solid"/>
            <a:miter lim="8000"/>
            <a:headEnd len="sm" w="sm" type="none"/>
            <a:tailEnd len="sm" w="sm" type="none"/>
          </a:ln>
        </p:spPr>
      </p:pic>
      <p:sp>
        <p:nvSpPr>
          <p:cNvPr id="488" name="Google Shape;488;p36"/>
          <p:cNvSpPr txBox="1"/>
          <p:nvPr/>
        </p:nvSpPr>
        <p:spPr>
          <a:xfrm>
            <a:off x="4600375" y="618200"/>
            <a:ext cx="3860700" cy="512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Arimo"/>
                <a:ea typeface="Arimo"/>
                <a:cs typeface="Arimo"/>
                <a:sym typeface="Arimo"/>
              </a:rPr>
              <a:t>Results:</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rPr lang="en">
                <a:solidFill>
                  <a:schemeClr val="dk1"/>
                </a:solidFill>
                <a:latin typeface="Arimo"/>
                <a:ea typeface="Arimo"/>
                <a:cs typeface="Arimo"/>
                <a:sym typeface="Arimo"/>
              </a:rPr>
              <a:t>   Test statistic, t0= 0.977</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rPr lang="en">
                <a:solidFill>
                  <a:schemeClr val="dk1"/>
                </a:solidFill>
                <a:latin typeface="Arimo"/>
                <a:ea typeface="Arimo"/>
                <a:cs typeface="Arimo"/>
                <a:sym typeface="Arimo"/>
              </a:rPr>
              <a:t>   Degrees of freedom, v = 96.4905</a:t>
            </a:r>
            <a:endParaRPr>
              <a:solidFill>
                <a:schemeClr val="dk1"/>
              </a:solidFill>
              <a:latin typeface="Arimo"/>
              <a:ea typeface="Arimo"/>
              <a:cs typeface="Arimo"/>
              <a:sym typeface="Arimo"/>
            </a:endParaRPr>
          </a:p>
          <a:p>
            <a:pPr indent="0" lvl="0" marL="171450" rtl="0" algn="l">
              <a:lnSpc>
                <a:spcPct val="150000"/>
              </a:lnSpc>
              <a:spcBef>
                <a:spcPts val="0"/>
              </a:spcBef>
              <a:spcAft>
                <a:spcPts val="0"/>
              </a:spcAft>
              <a:buNone/>
            </a:pPr>
            <a:r>
              <a:rPr lang="en">
                <a:solidFill>
                  <a:schemeClr val="dk1"/>
                </a:solidFill>
                <a:latin typeface="Arimo"/>
                <a:ea typeface="Arimo"/>
                <a:cs typeface="Arimo"/>
                <a:sym typeface="Arimo"/>
              </a:rPr>
              <a:t>The critical value is,t0 &gt; t0.025,96.2 =   1.9850 or t0 &lt;  t0.025,96.2 = -1.985</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rPr lang="en">
                <a:solidFill>
                  <a:schemeClr val="dk1"/>
                </a:solidFill>
                <a:latin typeface="Arimo"/>
                <a:ea typeface="Arimo"/>
                <a:cs typeface="Arimo"/>
                <a:sym typeface="Arimo"/>
              </a:rPr>
              <a:t>Conclusion:	</a:t>
            </a:r>
            <a:endParaRPr>
              <a:solidFill>
                <a:schemeClr val="dk1"/>
              </a:solidFill>
              <a:latin typeface="Arimo"/>
              <a:ea typeface="Arimo"/>
              <a:cs typeface="Arimo"/>
              <a:sym typeface="Arimo"/>
            </a:endParaRPr>
          </a:p>
          <a:p>
            <a:pPr indent="0" lvl="0" marL="114300" rtl="0" algn="just">
              <a:lnSpc>
                <a:spcPct val="150000"/>
              </a:lnSpc>
              <a:spcBef>
                <a:spcPts val="0"/>
              </a:spcBef>
              <a:spcAft>
                <a:spcPts val="0"/>
              </a:spcAft>
              <a:buNone/>
            </a:pPr>
            <a:r>
              <a:rPr lang="en">
                <a:solidFill>
                  <a:schemeClr val="dk1"/>
                </a:solidFill>
                <a:latin typeface="Arimo"/>
                <a:ea typeface="Arimo"/>
                <a:cs typeface="Arimo"/>
                <a:sym typeface="Arimo"/>
              </a:rPr>
              <a:t>Since, t0= 0.977 &lt; t0.025,96.2= 1.985, we reject the   null hypothesis. There is evidence to conclude that the mean tumor size in smokers is different from the mean tumor size in non-smokers.</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rPr lang="en">
                <a:solidFill>
                  <a:schemeClr val="dk1"/>
                </a:solidFill>
                <a:latin typeface="Arimo"/>
                <a:ea typeface="Arimo"/>
                <a:cs typeface="Arimo"/>
                <a:sym typeface="Arimo"/>
              </a:rPr>
              <a:t>		</a:t>
            </a:r>
            <a:endParaRPr>
              <a:solidFill>
                <a:schemeClr val="dk1"/>
              </a:solidFill>
              <a:latin typeface="Arimo"/>
              <a:ea typeface="Arimo"/>
              <a:cs typeface="Arimo"/>
              <a:sym typeface="Arimo"/>
            </a:endParaRPr>
          </a:p>
          <a:p>
            <a:pPr indent="0" lvl="0" marL="0" rtl="0" algn="l">
              <a:lnSpc>
                <a:spcPct val="150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7"/>
          <p:cNvSpPr/>
          <p:nvPr/>
        </p:nvSpPr>
        <p:spPr>
          <a:xfrm>
            <a:off x="2380500" y="2691000"/>
            <a:ext cx="4681800" cy="491700"/>
          </a:xfrm>
          <a:prstGeom prst="roundRect">
            <a:avLst>
              <a:gd fmla="val 50000" name="adj"/>
            </a:avLst>
          </a:pr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7"/>
          <p:cNvSpPr/>
          <p:nvPr/>
        </p:nvSpPr>
        <p:spPr>
          <a:xfrm>
            <a:off x="714358" y="1460414"/>
            <a:ext cx="1367281" cy="1367105"/>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txBox="1"/>
          <p:nvPr>
            <p:ph idx="1" type="subTitle"/>
          </p:nvPr>
        </p:nvSpPr>
        <p:spPr>
          <a:xfrm>
            <a:off x="2431200" y="2786025"/>
            <a:ext cx="4580400" cy="3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RELATIONSHIP BETWEEN AGE AND SURVIVAL MONTH</a:t>
            </a:r>
            <a:endParaRPr sz="1300"/>
          </a:p>
        </p:txBody>
      </p:sp>
      <p:sp>
        <p:nvSpPr>
          <p:cNvPr id="496" name="Google Shape;496;p37"/>
          <p:cNvSpPr txBox="1"/>
          <p:nvPr>
            <p:ph idx="2" type="title"/>
          </p:nvPr>
        </p:nvSpPr>
        <p:spPr>
          <a:xfrm>
            <a:off x="714300" y="1764027"/>
            <a:ext cx="1367400" cy="7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7" name="Google Shape;497;p37"/>
          <p:cNvSpPr/>
          <p:nvPr/>
        </p:nvSpPr>
        <p:spPr>
          <a:xfrm>
            <a:off x="2431100" y="1820054"/>
            <a:ext cx="3422489" cy="647845"/>
          </a:xfrm>
          <a:prstGeom prst="rect">
            <a:avLst/>
          </a:prstGeom>
        </p:spPr>
        <p:txBody>
          <a:bodyPr>
            <a:prstTxWarp prst="textPlain"/>
          </a:bodyPr>
          <a:lstStyle/>
          <a:p>
            <a:pPr lvl="0" algn="ctr"/>
            <a:r>
              <a:rPr b="0" i="0">
                <a:ln cap="flat" cmpd="sng" w="9525">
                  <a:solidFill>
                    <a:schemeClr val="dk1"/>
                  </a:solidFill>
                  <a:prstDash val="solid"/>
                  <a:round/>
                  <a:headEnd len="sm" w="sm" type="none"/>
                  <a:tailEnd len="sm" w="sm" type="none"/>
                </a:ln>
                <a:noFill/>
                <a:latin typeface="Bebas Neue"/>
              </a:rPr>
              <a:t>CORRELATION</a:t>
            </a:r>
          </a:p>
        </p:txBody>
      </p:sp>
      <p:sp>
        <p:nvSpPr>
          <p:cNvPr id="498" name="Google Shape;498;p37"/>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499" name="Google Shape;499;p37"/>
          <p:cNvSpPr/>
          <p:nvPr/>
        </p:nvSpPr>
        <p:spPr>
          <a:xfrm>
            <a:off x="7234875" y="704575"/>
            <a:ext cx="107827" cy="108491"/>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7"/>
          <p:cNvSpPr/>
          <p:nvPr/>
        </p:nvSpPr>
        <p:spPr>
          <a:xfrm>
            <a:off x="7910100" y="2261476"/>
            <a:ext cx="262479" cy="262448"/>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a:off x="830067" y="3166818"/>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a:off x="1567052" y="4255387"/>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8172564" y="3182711"/>
            <a:ext cx="107827" cy="108460"/>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37"/>
          <p:cNvGrpSpPr/>
          <p:nvPr/>
        </p:nvGrpSpPr>
        <p:grpSpPr>
          <a:xfrm>
            <a:off x="7741747" y="734402"/>
            <a:ext cx="695830" cy="243805"/>
            <a:chOff x="2271950" y="2722775"/>
            <a:chExt cx="575875" cy="201775"/>
          </a:xfrm>
        </p:grpSpPr>
        <p:sp>
          <p:nvSpPr>
            <p:cNvPr id="505" name="Google Shape;505;p37"/>
            <p:cNvSpPr/>
            <p:nvPr/>
          </p:nvSpPr>
          <p:spPr>
            <a:xfrm>
              <a:off x="2562325" y="2722775"/>
              <a:ext cx="285500" cy="201775"/>
            </a:xfrm>
            <a:custGeom>
              <a:rect b="b" l="l" r="r" t="t"/>
              <a:pathLst>
                <a:path extrusionOk="0" fill="none" h="8071" w="1142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a:off x="2501750" y="2722775"/>
              <a:ext cx="36100" cy="13375"/>
            </a:xfrm>
            <a:custGeom>
              <a:rect b="b" l="l" r="r" t="t"/>
              <a:pathLst>
                <a:path extrusionOk="0" fill="none" h="535" w="1444">
                  <a:moveTo>
                    <a:pt x="1443" y="0"/>
                  </a:moveTo>
                  <a:cubicBezTo>
                    <a:pt x="1443" y="0"/>
                    <a:pt x="428" y="107"/>
                    <a:pt x="0" y="535"/>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p:nvPr/>
          </p:nvSpPr>
          <p:spPr>
            <a:xfrm>
              <a:off x="2271950" y="2870625"/>
              <a:ext cx="477450" cy="53475"/>
            </a:xfrm>
            <a:custGeom>
              <a:rect b="b" l="l" r="r" t="t"/>
              <a:pathLst>
                <a:path extrusionOk="0" fill="none" h="2139" w="19098">
                  <a:moveTo>
                    <a:pt x="19097" y="2138"/>
                  </a:moveTo>
                  <a:lnTo>
                    <a:pt x="0" y="2138"/>
                  </a:lnTo>
                  <a:cubicBezTo>
                    <a:pt x="0" y="2138"/>
                    <a:pt x="374" y="1"/>
                    <a:pt x="2476" y="179"/>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7"/>
            <p:cNvSpPr/>
            <p:nvPr/>
          </p:nvSpPr>
          <p:spPr>
            <a:xfrm>
              <a:off x="2709725" y="2836775"/>
              <a:ext cx="39675" cy="20950"/>
            </a:xfrm>
            <a:custGeom>
              <a:rect b="b" l="l" r="r" t="t"/>
              <a:pathLst>
                <a:path extrusionOk="0" fill="none" h="838" w="1587">
                  <a:moveTo>
                    <a:pt x="1" y="1"/>
                  </a:moveTo>
                  <a:cubicBezTo>
                    <a:pt x="1" y="1"/>
                    <a:pt x="1159" y="108"/>
                    <a:pt x="1586" y="838"/>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7"/>
            <p:cNvSpPr/>
            <p:nvPr/>
          </p:nvSpPr>
          <p:spPr>
            <a:xfrm>
              <a:off x="2375275" y="2798475"/>
              <a:ext cx="85075" cy="27200"/>
            </a:xfrm>
            <a:custGeom>
              <a:rect b="b" l="l" r="r" t="t"/>
              <a:pathLst>
                <a:path extrusionOk="0" fill="none" h="1088" w="3403">
                  <a:moveTo>
                    <a:pt x="3403" y="357"/>
                  </a:moveTo>
                  <a:cubicBezTo>
                    <a:pt x="3403" y="357"/>
                    <a:pt x="1301" y="1"/>
                    <a:pt x="0" y="1087"/>
                  </a:cubicBezTo>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7"/>
          <p:cNvSpPr/>
          <p:nvPr/>
        </p:nvSpPr>
        <p:spPr>
          <a:xfrm rot="7198898">
            <a:off x="7185962" y="1188869"/>
            <a:ext cx="700377" cy="696805"/>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7"/>
          <p:cNvSpPr/>
          <p:nvPr/>
        </p:nvSpPr>
        <p:spPr>
          <a:xfrm rot="7201932">
            <a:off x="771379" y="3761590"/>
            <a:ext cx="371928" cy="370031"/>
          </a:xfrm>
          <a:custGeom>
            <a:rect b="b" l="l" r="r" t="t"/>
            <a:pathLst>
              <a:path extrusionOk="0" h="206346" w="207404">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7"/>
          <p:cNvSpPr/>
          <p:nvPr/>
        </p:nvSpPr>
        <p:spPr>
          <a:xfrm>
            <a:off x="6625763" y="910513"/>
            <a:ext cx="213431" cy="214685"/>
          </a:xfrm>
          <a:custGeom>
            <a:rect b="b" l="l" r="r" t="t"/>
            <a:pathLst>
              <a:path extrusionOk="0" fill="none" h="3083" w="3065">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7"/>
          <p:cNvSpPr/>
          <p:nvPr/>
        </p:nvSpPr>
        <p:spPr>
          <a:xfrm rot="-1685758">
            <a:off x="1428932" y="38078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7"/>
          <p:cNvSpPr/>
          <p:nvPr/>
        </p:nvSpPr>
        <p:spPr>
          <a:xfrm>
            <a:off x="7932086" y="3693012"/>
            <a:ext cx="80847" cy="80847"/>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18" name="Google Shape;518;p37">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19" name="Google Shape;519;p37">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0" name="Google Shape;520;p37"/>
          <p:cNvGrpSpPr/>
          <p:nvPr/>
        </p:nvGrpSpPr>
        <p:grpSpPr>
          <a:xfrm>
            <a:off x="706038" y="312972"/>
            <a:ext cx="140222" cy="140409"/>
            <a:chOff x="2741000" y="199475"/>
            <a:chExt cx="191953" cy="192210"/>
          </a:xfrm>
        </p:grpSpPr>
        <p:sp>
          <p:nvSpPr>
            <p:cNvPr id="521" name="Google Shape;521;p37"/>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37">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type="title"/>
          </p:nvPr>
        </p:nvSpPr>
        <p:spPr>
          <a:xfrm>
            <a:off x="714300" y="613225"/>
            <a:ext cx="4045200" cy="7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CORRELATION</a:t>
            </a:r>
            <a:endParaRPr sz="4000"/>
          </a:p>
        </p:txBody>
      </p:sp>
      <p:sp>
        <p:nvSpPr>
          <p:cNvPr id="536" name="Google Shape;536;p38"/>
          <p:cNvSpPr txBox="1"/>
          <p:nvPr>
            <p:ph idx="1" type="subTitle"/>
          </p:nvPr>
        </p:nvSpPr>
        <p:spPr>
          <a:xfrm>
            <a:off x="846250" y="2195325"/>
            <a:ext cx="3869100" cy="142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Whereby,</a:t>
            </a:r>
            <a:endParaRPr sz="1400"/>
          </a:p>
          <a:p>
            <a:pPr indent="0" lvl="0" marL="0" rtl="0" algn="l">
              <a:spcBef>
                <a:spcPts val="0"/>
              </a:spcBef>
              <a:spcAft>
                <a:spcPts val="0"/>
              </a:spcAft>
              <a:buNone/>
            </a:pPr>
            <a:r>
              <a:rPr lang="en" sz="1400"/>
              <a:t>r</a:t>
            </a:r>
            <a:r>
              <a:rPr lang="en" sz="1400"/>
              <a:t> = Sample correlation coefficient</a:t>
            </a:r>
            <a:endParaRPr sz="1400"/>
          </a:p>
          <a:p>
            <a:pPr indent="0" lvl="0" marL="0" rtl="0" algn="l">
              <a:spcBef>
                <a:spcPts val="0"/>
              </a:spcBef>
              <a:spcAft>
                <a:spcPts val="0"/>
              </a:spcAft>
              <a:buNone/>
            </a:pPr>
            <a:r>
              <a:rPr lang="en" sz="1400"/>
              <a:t>N = Sample size</a:t>
            </a:r>
            <a:endParaRPr sz="1400"/>
          </a:p>
          <a:p>
            <a:pPr indent="0" lvl="0" marL="0" rtl="0" algn="l">
              <a:spcBef>
                <a:spcPts val="0"/>
              </a:spcBef>
              <a:spcAft>
                <a:spcPts val="0"/>
              </a:spcAft>
              <a:buNone/>
            </a:pPr>
            <a:r>
              <a:rPr lang="en" sz="1400"/>
              <a:t>X = Value of the independent variable</a:t>
            </a:r>
            <a:endParaRPr sz="1400"/>
          </a:p>
          <a:p>
            <a:pPr indent="0" lvl="0" marL="0" rtl="0" algn="l">
              <a:spcBef>
                <a:spcPts val="0"/>
              </a:spcBef>
              <a:spcAft>
                <a:spcPts val="0"/>
              </a:spcAft>
              <a:buNone/>
            </a:pPr>
            <a:r>
              <a:rPr lang="en" sz="1400"/>
              <a:t>Y = Value of the dependent variable</a:t>
            </a:r>
            <a:endParaRPr sz="1400"/>
          </a:p>
        </p:txBody>
      </p:sp>
      <p:sp>
        <p:nvSpPr>
          <p:cNvPr id="537" name="Google Shape;537;p38"/>
          <p:cNvSpPr/>
          <p:nvPr/>
        </p:nvSpPr>
        <p:spPr>
          <a:xfrm>
            <a:off x="451763" y="16616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8709750" y="6132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8"/>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rot="-1685758">
            <a:off x="407066" y="38651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8"/>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42" name="Google Shape;542;p38">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8">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45" name="Google Shape;545;p38">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46" name="Google Shape;546;p38">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47" name="Google Shape;547;p38"/>
          <p:cNvGrpSpPr/>
          <p:nvPr/>
        </p:nvGrpSpPr>
        <p:grpSpPr>
          <a:xfrm>
            <a:off x="706038" y="312972"/>
            <a:ext cx="140222" cy="140409"/>
            <a:chOff x="2741000" y="199475"/>
            <a:chExt cx="191953" cy="192210"/>
          </a:xfrm>
        </p:grpSpPr>
        <p:sp>
          <p:nvSpPr>
            <p:cNvPr id="548" name="Google Shape;548;p38"/>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38">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8" name="Google Shape;558;p38"/>
          <p:cNvPicPr preferRelativeResize="0"/>
          <p:nvPr/>
        </p:nvPicPr>
        <p:blipFill>
          <a:blip r:embed="rId4">
            <a:alphaModFix/>
          </a:blip>
          <a:stretch>
            <a:fillRect/>
          </a:stretch>
        </p:blipFill>
        <p:spPr>
          <a:xfrm>
            <a:off x="846250" y="1312050"/>
            <a:ext cx="3869026" cy="723125"/>
          </a:xfrm>
          <a:prstGeom prst="rect">
            <a:avLst/>
          </a:prstGeom>
          <a:noFill/>
          <a:ln>
            <a:noFill/>
          </a:ln>
        </p:spPr>
      </p:pic>
      <p:sp>
        <p:nvSpPr>
          <p:cNvPr id="559" name="Google Shape;559;p38"/>
          <p:cNvSpPr txBox="1"/>
          <p:nvPr>
            <p:ph idx="1" type="subTitle"/>
          </p:nvPr>
        </p:nvSpPr>
        <p:spPr>
          <a:xfrm>
            <a:off x="4793425" y="858025"/>
            <a:ext cx="4188300" cy="30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H0: ρ = 0 		(no linear correlation)</a:t>
            </a:r>
            <a:endParaRPr sz="1500"/>
          </a:p>
          <a:p>
            <a:pPr indent="0" lvl="0" marL="0" rtl="0" algn="l">
              <a:spcBef>
                <a:spcPts val="0"/>
              </a:spcBef>
              <a:spcAft>
                <a:spcPts val="0"/>
              </a:spcAft>
              <a:buNone/>
            </a:pPr>
            <a:r>
              <a:rPr lang="en" sz="1500"/>
              <a:t>H1: ρ ≠ 0 		(linear correlation exists)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α = 0.05, degrees of freedom, </a:t>
            </a:r>
            <a:endParaRPr sz="1500"/>
          </a:p>
          <a:p>
            <a:pPr indent="0" lvl="0" marL="0" rtl="0" algn="l">
              <a:spcBef>
                <a:spcPts val="0"/>
              </a:spcBef>
              <a:spcAft>
                <a:spcPts val="0"/>
              </a:spcAft>
              <a:buNone/>
            </a:pPr>
            <a:r>
              <a:rPr lang="en" sz="1500"/>
              <a:t>df = 100 − 2 = 98.</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Test statistic: </a:t>
            </a:r>
            <a:endParaRPr sz="1500"/>
          </a:p>
          <a:p>
            <a:pPr indent="0" lvl="0" marL="0" rtl="0" algn="l">
              <a:spcBef>
                <a:spcPts val="0"/>
              </a:spcBef>
              <a:spcAft>
                <a:spcPts val="0"/>
              </a:spcAft>
              <a:buNone/>
            </a:pPr>
            <a:r>
              <a:t/>
            </a:r>
            <a:endParaRPr sz="1500"/>
          </a:p>
        </p:txBody>
      </p:sp>
      <p:pic>
        <p:nvPicPr>
          <p:cNvPr id="560" name="Google Shape;560;p38"/>
          <p:cNvPicPr preferRelativeResize="0"/>
          <p:nvPr/>
        </p:nvPicPr>
        <p:blipFill>
          <a:blip r:embed="rId5">
            <a:alphaModFix/>
          </a:blip>
          <a:stretch>
            <a:fillRect/>
          </a:stretch>
        </p:blipFill>
        <p:spPr>
          <a:xfrm>
            <a:off x="6051600" y="2332900"/>
            <a:ext cx="118110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9"/>
          <p:cNvSpPr txBox="1"/>
          <p:nvPr>
            <p:ph type="title"/>
          </p:nvPr>
        </p:nvSpPr>
        <p:spPr>
          <a:xfrm>
            <a:off x="714300" y="613225"/>
            <a:ext cx="4045200" cy="76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CORRELATION</a:t>
            </a:r>
            <a:endParaRPr sz="4000"/>
          </a:p>
        </p:txBody>
      </p:sp>
      <p:sp>
        <p:nvSpPr>
          <p:cNvPr id="566" name="Google Shape;566;p39"/>
          <p:cNvSpPr txBox="1"/>
          <p:nvPr>
            <p:ph idx="1" type="subTitle"/>
          </p:nvPr>
        </p:nvSpPr>
        <p:spPr>
          <a:xfrm>
            <a:off x="4449638" y="1933113"/>
            <a:ext cx="3869100" cy="14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Scatter plot of Survival Month of patient with lung cancer and Age of patient with lung cancer</a:t>
            </a:r>
            <a:endParaRPr b="1" sz="1800"/>
          </a:p>
        </p:txBody>
      </p:sp>
      <p:sp>
        <p:nvSpPr>
          <p:cNvPr id="567" name="Google Shape;567;p39"/>
          <p:cNvSpPr/>
          <p:nvPr/>
        </p:nvSpPr>
        <p:spPr>
          <a:xfrm>
            <a:off x="451763" y="1661605"/>
            <a:ext cx="140247" cy="140224"/>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9"/>
          <p:cNvSpPr/>
          <p:nvPr/>
        </p:nvSpPr>
        <p:spPr>
          <a:xfrm>
            <a:off x="8709750" y="613231"/>
            <a:ext cx="107827" cy="107819"/>
          </a:xfrm>
          <a:custGeom>
            <a:rect b="b" l="l" r="r" t="t"/>
            <a:pathLst>
              <a:path extrusionOk="0" h="3065" w="3065">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9"/>
          <p:cNvSpPr/>
          <p:nvPr/>
        </p:nvSpPr>
        <p:spPr>
          <a:xfrm rot="-1685758">
            <a:off x="4258316" y="96744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rot="-1685758">
            <a:off x="407066" y="3865197"/>
            <a:ext cx="59549" cy="60168"/>
          </a:xfrm>
          <a:custGeom>
            <a:rect b="b" l="l" r="r" t="t"/>
            <a:pathLst>
              <a:path extrusionOk="0" fill="none" h="1747" w="1729">
                <a:moveTo>
                  <a:pt x="1729" y="749"/>
                </a:moveTo>
                <a:cubicBezTo>
                  <a:pt x="1729" y="1408"/>
                  <a:pt x="927" y="1746"/>
                  <a:pt x="464" y="1265"/>
                </a:cubicBezTo>
                <a:cubicBezTo>
                  <a:pt x="1" y="802"/>
                  <a:pt x="322" y="1"/>
                  <a:pt x="998" y="1"/>
                </a:cubicBezTo>
                <a:cubicBezTo>
                  <a:pt x="1408" y="1"/>
                  <a:pt x="1729" y="339"/>
                  <a:pt x="1729" y="749"/>
                </a:cubicBezTo>
                <a:close/>
              </a:path>
            </a:pathLst>
          </a:custGeom>
          <a:noFill/>
          <a:ln cap="flat" cmpd="sng" w="9525">
            <a:solidFill>
              <a:schemeClr val="dk1"/>
            </a:solidFill>
            <a:prstDash val="solid"/>
            <a:miter lim="17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txBox="1"/>
          <p:nvPr/>
        </p:nvSpPr>
        <p:spPr>
          <a:xfrm>
            <a:off x="7062300" y="212749"/>
            <a:ext cx="1367400" cy="30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72" name="Google Shape;572;p39">
            <a:hlinkClick action="ppaction://hlinkshowjump?jump=nextslide"/>
          </p:cNvPr>
          <p:cNvSpPr/>
          <p:nvPr/>
        </p:nvSpPr>
        <p:spPr>
          <a:xfrm rot="5400000">
            <a:off x="821542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a:hlinkClick action="ppaction://hlinkshowjump?jump=previousslide"/>
          </p:cNvPr>
          <p:cNvSpPr/>
          <p:nvPr/>
        </p:nvSpPr>
        <p:spPr>
          <a:xfrm flipH="1" rot="-5400000">
            <a:off x="731972" y="4759304"/>
            <a:ext cx="196602" cy="231951"/>
          </a:xfrm>
          <a:custGeom>
            <a:rect b="b" l="l" r="r" t="t"/>
            <a:pathLst>
              <a:path extrusionOk="0" h="7126" w="604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a:hlinkClick/>
          </p:cNvPr>
          <p:cNvSpPr txBox="1"/>
          <p:nvPr/>
        </p:nvSpPr>
        <p:spPr>
          <a:xfrm>
            <a:off x="92245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75" name="Google Shape;575;p39">
            <a:hlinkClick/>
          </p:cNvPr>
          <p:cNvSpPr txBox="1"/>
          <p:nvPr/>
        </p:nvSpPr>
        <p:spPr>
          <a:xfrm>
            <a:off x="151793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76" name="Google Shape;576;p39">
            <a:hlinkClick/>
          </p:cNvPr>
          <p:cNvSpPr txBox="1"/>
          <p:nvPr/>
        </p:nvSpPr>
        <p:spPr>
          <a:xfrm>
            <a:off x="2113410" y="275775"/>
            <a:ext cx="522000" cy="2148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77" name="Google Shape;577;p39"/>
          <p:cNvGrpSpPr/>
          <p:nvPr/>
        </p:nvGrpSpPr>
        <p:grpSpPr>
          <a:xfrm>
            <a:off x="706038" y="312972"/>
            <a:ext cx="140222" cy="140409"/>
            <a:chOff x="2741000" y="199475"/>
            <a:chExt cx="191953" cy="192210"/>
          </a:xfrm>
        </p:grpSpPr>
        <p:sp>
          <p:nvSpPr>
            <p:cNvPr id="578" name="Google Shape;578;p39"/>
            <p:cNvSpPr/>
            <p:nvPr/>
          </p:nvSpPr>
          <p:spPr>
            <a:xfrm>
              <a:off x="2741000"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9"/>
            <p:cNvSpPr/>
            <p:nvPr/>
          </p:nvSpPr>
          <p:spPr>
            <a:xfrm>
              <a:off x="2741000"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9"/>
            <p:cNvSpPr/>
            <p:nvPr/>
          </p:nvSpPr>
          <p:spPr>
            <a:xfrm>
              <a:off x="2741000"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9"/>
            <p:cNvSpPr/>
            <p:nvPr/>
          </p:nvSpPr>
          <p:spPr>
            <a:xfrm>
              <a:off x="2815215"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9"/>
            <p:cNvSpPr/>
            <p:nvPr/>
          </p:nvSpPr>
          <p:spPr>
            <a:xfrm>
              <a:off x="2815215"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9"/>
            <p:cNvSpPr/>
            <p:nvPr/>
          </p:nvSpPr>
          <p:spPr>
            <a:xfrm>
              <a:off x="2815215"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9"/>
            <p:cNvSpPr/>
            <p:nvPr/>
          </p:nvSpPr>
          <p:spPr>
            <a:xfrm>
              <a:off x="2889453" y="19947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9"/>
            <p:cNvSpPr/>
            <p:nvPr/>
          </p:nvSpPr>
          <p:spPr>
            <a:xfrm>
              <a:off x="2889453" y="273830"/>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9"/>
            <p:cNvSpPr/>
            <p:nvPr/>
          </p:nvSpPr>
          <p:spPr>
            <a:xfrm>
              <a:off x="2889453" y="348185"/>
              <a:ext cx="43500" cy="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39">
            <a:hlinkClick action="ppaction://hlinksldjump" r:id="rId3"/>
          </p:cNvPr>
          <p:cNvSpPr/>
          <p:nvPr/>
        </p:nvSpPr>
        <p:spPr>
          <a:xfrm>
            <a:off x="669500" y="276525"/>
            <a:ext cx="213300" cy="21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8" name="Google Shape;588;p39"/>
          <p:cNvPicPr preferRelativeResize="0"/>
          <p:nvPr/>
        </p:nvPicPr>
        <p:blipFill>
          <a:blip r:embed="rId4">
            <a:alphaModFix/>
          </a:blip>
          <a:stretch>
            <a:fillRect/>
          </a:stretch>
        </p:blipFill>
        <p:spPr>
          <a:xfrm>
            <a:off x="922462" y="1252600"/>
            <a:ext cx="3297350" cy="3291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